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28"/>
  </p:notesMasterIdLst>
  <p:handoutMasterIdLst>
    <p:handoutMasterId r:id="rId29"/>
  </p:handoutMasterIdLst>
  <p:sldIdLst>
    <p:sldId id="256" r:id="rId2"/>
    <p:sldId id="335" r:id="rId3"/>
    <p:sldId id="422" r:id="rId4"/>
    <p:sldId id="423" r:id="rId5"/>
    <p:sldId id="424" r:id="rId6"/>
    <p:sldId id="425" r:id="rId7"/>
    <p:sldId id="426" r:id="rId8"/>
    <p:sldId id="427" r:id="rId9"/>
    <p:sldId id="428" r:id="rId10"/>
    <p:sldId id="429" r:id="rId11"/>
    <p:sldId id="445" r:id="rId12"/>
    <p:sldId id="443" r:id="rId13"/>
    <p:sldId id="430" r:id="rId14"/>
    <p:sldId id="433" r:id="rId15"/>
    <p:sldId id="432" r:id="rId16"/>
    <p:sldId id="431" r:id="rId17"/>
    <p:sldId id="434" r:id="rId18"/>
    <p:sldId id="435" r:id="rId19"/>
    <p:sldId id="438" r:id="rId20"/>
    <p:sldId id="437" r:id="rId21"/>
    <p:sldId id="436" r:id="rId22"/>
    <p:sldId id="441" r:id="rId23"/>
    <p:sldId id="442" r:id="rId24"/>
    <p:sldId id="440" r:id="rId25"/>
    <p:sldId id="439" r:id="rId26"/>
    <p:sldId id="347" r:id="rId27"/>
  </p:sldIdLst>
  <p:sldSz cx="9144000" cy="6858000" type="screen4x3"/>
  <p:notesSz cx="7099300" cy="10234613"/>
  <p:defaultTextStyle>
    <a:defPPr>
      <a:defRPr lang="en-US"/>
    </a:defPPr>
    <a:lvl1pPr algn="l" rtl="0" fontAlgn="base">
      <a:spcBef>
        <a:spcPct val="0"/>
      </a:spcBef>
      <a:spcAft>
        <a:spcPct val="0"/>
      </a:spcAft>
      <a:defRPr b="1" kern="1200">
        <a:solidFill>
          <a:schemeClr val="tx1"/>
        </a:solidFill>
        <a:latin typeface="Arial" charset="0"/>
        <a:ea typeface="+mn-ea"/>
        <a:cs typeface="Times New Roman" pitchFamily="18" charset="0"/>
      </a:defRPr>
    </a:lvl1pPr>
    <a:lvl2pPr marL="457200" algn="l" rtl="0" fontAlgn="base">
      <a:spcBef>
        <a:spcPct val="0"/>
      </a:spcBef>
      <a:spcAft>
        <a:spcPct val="0"/>
      </a:spcAft>
      <a:defRPr b="1" kern="1200">
        <a:solidFill>
          <a:schemeClr val="tx1"/>
        </a:solidFill>
        <a:latin typeface="Arial" charset="0"/>
        <a:ea typeface="+mn-ea"/>
        <a:cs typeface="Times New Roman" pitchFamily="18" charset="0"/>
      </a:defRPr>
    </a:lvl2pPr>
    <a:lvl3pPr marL="914400" algn="l" rtl="0" fontAlgn="base">
      <a:spcBef>
        <a:spcPct val="0"/>
      </a:spcBef>
      <a:spcAft>
        <a:spcPct val="0"/>
      </a:spcAft>
      <a:defRPr b="1" kern="1200">
        <a:solidFill>
          <a:schemeClr val="tx1"/>
        </a:solidFill>
        <a:latin typeface="Arial" charset="0"/>
        <a:ea typeface="+mn-ea"/>
        <a:cs typeface="Times New Roman" pitchFamily="18" charset="0"/>
      </a:defRPr>
    </a:lvl3pPr>
    <a:lvl4pPr marL="1371600" algn="l" rtl="0" fontAlgn="base">
      <a:spcBef>
        <a:spcPct val="0"/>
      </a:spcBef>
      <a:spcAft>
        <a:spcPct val="0"/>
      </a:spcAft>
      <a:defRPr b="1" kern="1200">
        <a:solidFill>
          <a:schemeClr val="tx1"/>
        </a:solidFill>
        <a:latin typeface="Arial" charset="0"/>
        <a:ea typeface="+mn-ea"/>
        <a:cs typeface="Times New Roman" pitchFamily="18" charset="0"/>
      </a:defRPr>
    </a:lvl4pPr>
    <a:lvl5pPr marL="1828800" algn="l" rtl="0" fontAlgn="base">
      <a:spcBef>
        <a:spcPct val="0"/>
      </a:spcBef>
      <a:spcAft>
        <a:spcPct val="0"/>
      </a:spcAft>
      <a:defRPr b="1" kern="1200">
        <a:solidFill>
          <a:schemeClr val="tx1"/>
        </a:solidFill>
        <a:latin typeface="Arial" charset="0"/>
        <a:ea typeface="+mn-ea"/>
        <a:cs typeface="Times New Roman" pitchFamily="18" charset="0"/>
      </a:defRPr>
    </a:lvl5pPr>
    <a:lvl6pPr marL="2286000" algn="l" defTabSz="914400" rtl="0" eaLnBrk="1" latinLnBrk="0" hangingPunct="1">
      <a:defRPr b="1" kern="1200">
        <a:solidFill>
          <a:schemeClr val="tx1"/>
        </a:solidFill>
        <a:latin typeface="Arial" charset="0"/>
        <a:ea typeface="+mn-ea"/>
        <a:cs typeface="Times New Roman" pitchFamily="18" charset="0"/>
      </a:defRPr>
    </a:lvl6pPr>
    <a:lvl7pPr marL="2743200" algn="l" defTabSz="914400" rtl="0" eaLnBrk="1" latinLnBrk="0" hangingPunct="1">
      <a:defRPr b="1" kern="1200">
        <a:solidFill>
          <a:schemeClr val="tx1"/>
        </a:solidFill>
        <a:latin typeface="Arial" charset="0"/>
        <a:ea typeface="+mn-ea"/>
        <a:cs typeface="Times New Roman" pitchFamily="18" charset="0"/>
      </a:defRPr>
    </a:lvl7pPr>
    <a:lvl8pPr marL="3200400" algn="l" defTabSz="914400" rtl="0" eaLnBrk="1" latinLnBrk="0" hangingPunct="1">
      <a:defRPr b="1" kern="1200">
        <a:solidFill>
          <a:schemeClr val="tx1"/>
        </a:solidFill>
        <a:latin typeface="Arial" charset="0"/>
        <a:ea typeface="+mn-ea"/>
        <a:cs typeface="Times New Roman" pitchFamily="18" charset="0"/>
      </a:defRPr>
    </a:lvl8pPr>
    <a:lvl9pPr marL="3657600" algn="l" defTabSz="914400" rtl="0" eaLnBrk="1" latinLnBrk="0" hangingPunct="1">
      <a:defRPr b="1" kern="1200">
        <a:solidFill>
          <a:schemeClr val="tx1"/>
        </a:solidFill>
        <a:latin typeface="Arial" charset="0"/>
        <a:ea typeface="+mn-ea"/>
        <a:cs typeface="Times New Roman" pitchFamily="18" charset="0"/>
      </a:defRPr>
    </a:lvl9pPr>
  </p:defaultTextStyle>
  <p:modifyVerifier cryptProviderType="rsaFull" cryptAlgorithmClass="hash" cryptAlgorithmType="typeAny" cryptAlgorithmSid="4" spinCount="100000" saltData="llJEScMgU36nWgU8alRWiw==" hashData="VOpDrQ5+PgMo5sUdmNbMTvOb9JQ="/>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68AC"/>
    <a:srgbClr val="014B7D"/>
    <a:srgbClr val="0052A4"/>
    <a:srgbClr val="0466A8"/>
    <a:srgbClr val="005CB8"/>
    <a:srgbClr val="66FF33"/>
    <a:srgbClr val="FFFFFF"/>
    <a:srgbClr val="3399FF"/>
    <a:srgbClr val="3366CC"/>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61" autoAdjust="0"/>
    <p:restoredTop sz="95636" autoAdjust="0"/>
  </p:normalViewPr>
  <p:slideViewPr>
    <p:cSldViewPr snapToGrid="0">
      <p:cViewPr>
        <p:scale>
          <a:sx n="100" d="100"/>
          <a:sy n="100" d="100"/>
        </p:scale>
        <p:origin x="-132" y="-12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1250" name="Rectangle 2"/>
          <p:cNvSpPr>
            <a:spLocks noGrp="1" noChangeArrowheads="1"/>
          </p:cNvSpPr>
          <p:nvPr>
            <p:ph type="hdr" sz="quarter"/>
          </p:nvPr>
        </p:nvSpPr>
        <p:spPr bwMode="auto">
          <a:xfrm>
            <a:off x="0" y="0"/>
            <a:ext cx="3074988" cy="512763"/>
          </a:xfrm>
          <a:prstGeom prst="rect">
            <a:avLst/>
          </a:prstGeom>
          <a:noFill/>
          <a:ln w="9525">
            <a:noFill/>
            <a:miter lim="800000"/>
            <a:headEnd/>
            <a:tailEnd/>
          </a:ln>
          <a:effectLst/>
        </p:spPr>
        <p:txBody>
          <a:bodyPr vert="horz" wrap="square" lIns="96954" tIns="48477" rIns="96954" bIns="48477" numCol="1" anchor="t" anchorCtr="0" compatLnSpc="1">
            <a:prstTxWarp prst="textNoShape">
              <a:avLst/>
            </a:prstTxWarp>
          </a:bodyPr>
          <a:lstStyle>
            <a:lvl1pPr defTabSz="969963">
              <a:defRPr sz="1300" b="0">
                <a:latin typeface="Times New Roman" pitchFamily="18" charset="0"/>
              </a:defRPr>
            </a:lvl1pPr>
          </a:lstStyle>
          <a:p>
            <a:pPr>
              <a:defRPr/>
            </a:pPr>
            <a:endParaRPr lang="en-US" dirty="0"/>
          </a:p>
        </p:txBody>
      </p:sp>
      <p:sp>
        <p:nvSpPr>
          <p:cNvPr id="181251" name="Rectangle 3"/>
          <p:cNvSpPr>
            <a:spLocks noGrp="1" noChangeArrowheads="1"/>
          </p:cNvSpPr>
          <p:nvPr>
            <p:ph type="dt" sz="quarter" idx="1"/>
          </p:nvPr>
        </p:nvSpPr>
        <p:spPr bwMode="auto">
          <a:xfrm>
            <a:off x="4022725" y="0"/>
            <a:ext cx="3074988" cy="512763"/>
          </a:xfrm>
          <a:prstGeom prst="rect">
            <a:avLst/>
          </a:prstGeom>
          <a:noFill/>
          <a:ln w="9525">
            <a:noFill/>
            <a:miter lim="800000"/>
            <a:headEnd/>
            <a:tailEnd/>
          </a:ln>
          <a:effectLst/>
        </p:spPr>
        <p:txBody>
          <a:bodyPr vert="horz" wrap="square" lIns="96954" tIns="48477" rIns="96954" bIns="48477" numCol="1" anchor="t" anchorCtr="0" compatLnSpc="1">
            <a:prstTxWarp prst="textNoShape">
              <a:avLst/>
            </a:prstTxWarp>
          </a:bodyPr>
          <a:lstStyle>
            <a:lvl1pPr algn="r" defTabSz="969963">
              <a:defRPr sz="1300" b="0">
                <a:latin typeface="Times New Roman" pitchFamily="18" charset="0"/>
              </a:defRPr>
            </a:lvl1pPr>
          </a:lstStyle>
          <a:p>
            <a:pPr>
              <a:defRPr/>
            </a:pPr>
            <a:endParaRPr lang="en-US" dirty="0"/>
          </a:p>
        </p:txBody>
      </p:sp>
      <p:sp>
        <p:nvSpPr>
          <p:cNvPr id="181252" name="Rectangle 4"/>
          <p:cNvSpPr>
            <a:spLocks noGrp="1" noChangeArrowheads="1"/>
          </p:cNvSpPr>
          <p:nvPr>
            <p:ph type="ftr" sz="quarter" idx="2"/>
          </p:nvPr>
        </p:nvSpPr>
        <p:spPr bwMode="auto">
          <a:xfrm>
            <a:off x="0" y="9720263"/>
            <a:ext cx="3074988" cy="512762"/>
          </a:xfrm>
          <a:prstGeom prst="rect">
            <a:avLst/>
          </a:prstGeom>
          <a:noFill/>
          <a:ln w="9525">
            <a:noFill/>
            <a:miter lim="800000"/>
            <a:headEnd/>
            <a:tailEnd/>
          </a:ln>
          <a:effectLst/>
        </p:spPr>
        <p:txBody>
          <a:bodyPr vert="horz" wrap="square" lIns="96954" tIns="48477" rIns="96954" bIns="48477" numCol="1" anchor="b" anchorCtr="0" compatLnSpc="1">
            <a:prstTxWarp prst="textNoShape">
              <a:avLst/>
            </a:prstTxWarp>
          </a:bodyPr>
          <a:lstStyle>
            <a:lvl1pPr defTabSz="969963">
              <a:defRPr sz="1300" b="0">
                <a:latin typeface="Times New Roman" pitchFamily="18" charset="0"/>
              </a:defRPr>
            </a:lvl1pPr>
          </a:lstStyle>
          <a:p>
            <a:pPr>
              <a:defRPr/>
            </a:pPr>
            <a:endParaRPr lang="en-US" dirty="0"/>
          </a:p>
        </p:txBody>
      </p:sp>
      <p:sp>
        <p:nvSpPr>
          <p:cNvPr id="181253" name="Rectangle 5"/>
          <p:cNvSpPr>
            <a:spLocks noGrp="1" noChangeArrowheads="1"/>
          </p:cNvSpPr>
          <p:nvPr>
            <p:ph type="sldNum" sz="quarter" idx="3"/>
          </p:nvPr>
        </p:nvSpPr>
        <p:spPr bwMode="auto">
          <a:xfrm>
            <a:off x="4022725" y="9720263"/>
            <a:ext cx="3074988" cy="512762"/>
          </a:xfrm>
          <a:prstGeom prst="rect">
            <a:avLst/>
          </a:prstGeom>
          <a:noFill/>
          <a:ln w="9525">
            <a:noFill/>
            <a:miter lim="800000"/>
            <a:headEnd/>
            <a:tailEnd/>
          </a:ln>
          <a:effectLst/>
        </p:spPr>
        <p:txBody>
          <a:bodyPr vert="horz" wrap="square" lIns="96954" tIns="48477" rIns="96954" bIns="48477" numCol="1" anchor="b" anchorCtr="0" compatLnSpc="1">
            <a:prstTxWarp prst="textNoShape">
              <a:avLst/>
            </a:prstTxWarp>
          </a:bodyPr>
          <a:lstStyle>
            <a:lvl1pPr algn="r" defTabSz="969963">
              <a:defRPr sz="1300" b="0">
                <a:latin typeface="Times New Roman" pitchFamily="18" charset="0"/>
              </a:defRPr>
            </a:lvl1pPr>
          </a:lstStyle>
          <a:p>
            <a:pPr>
              <a:defRPr/>
            </a:pPr>
            <a:fld id="{E2ED6928-916C-4C6F-A5D0-AB26E4787B19}" type="slidenum">
              <a:rPr lang="en-US"/>
              <a:pPr>
                <a:defRPr/>
              </a:pPr>
              <a:t>‹#›</a:t>
            </a:fld>
            <a:endParaRPr lang="en-US" dirty="0"/>
          </a:p>
        </p:txBody>
      </p:sp>
    </p:spTree>
    <p:extLst>
      <p:ext uri="{BB962C8B-B14F-4D97-AF65-F5344CB8AC3E}">
        <p14:creationId xmlns:p14="http://schemas.microsoft.com/office/powerpoint/2010/main" val="15156705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3234" name="Rectangle 2"/>
          <p:cNvSpPr>
            <a:spLocks noGrp="1" noChangeArrowheads="1"/>
          </p:cNvSpPr>
          <p:nvPr>
            <p:ph type="hdr" sz="quarter"/>
          </p:nvPr>
        </p:nvSpPr>
        <p:spPr bwMode="auto">
          <a:xfrm>
            <a:off x="0" y="0"/>
            <a:ext cx="3074988" cy="512763"/>
          </a:xfrm>
          <a:prstGeom prst="rect">
            <a:avLst/>
          </a:prstGeom>
          <a:noFill/>
          <a:ln w="9525">
            <a:noFill/>
            <a:miter lim="800000"/>
            <a:headEnd/>
            <a:tailEnd/>
          </a:ln>
          <a:effectLst/>
        </p:spPr>
        <p:txBody>
          <a:bodyPr vert="horz" wrap="square" lIns="96954" tIns="48477" rIns="96954" bIns="48477" numCol="1" anchor="t" anchorCtr="0" compatLnSpc="1">
            <a:prstTxWarp prst="textNoShape">
              <a:avLst/>
            </a:prstTxWarp>
          </a:bodyPr>
          <a:lstStyle>
            <a:lvl1pPr defTabSz="969963">
              <a:defRPr sz="1300" b="0">
                <a:latin typeface="Times New Roman" pitchFamily="18" charset="0"/>
              </a:defRPr>
            </a:lvl1pPr>
          </a:lstStyle>
          <a:p>
            <a:pPr>
              <a:defRPr/>
            </a:pPr>
            <a:endParaRPr lang="en-US" dirty="0"/>
          </a:p>
        </p:txBody>
      </p:sp>
      <p:sp>
        <p:nvSpPr>
          <p:cNvPr id="223235" name="Rectangle 3"/>
          <p:cNvSpPr>
            <a:spLocks noGrp="1" noChangeArrowheads="1"/>
          </p:cNvSpPr>
          <p:nvPr>
            <p:ph type="dt" idx="1"/>
          </p:nvPr>
        </p:nvSpPr>
        <p:spPr bwMode="auto">
          <a:xfrm>
            <a:off x="4022725" y="0"/>
            <a:ext cx="3074988" cy="512763"/>
          </a:xfrm>
          <a:prstGeom prst="rect">
            <a:avLst/>
          </a:prstGeom>
          <a:noFill/>
          <a:ln w="9525">
            <a:noFill/>
            <a:miter lim="800000"/>
            <a:headEnd/>
            <a:tailEnd/>
          </a:ln>
          <a:effectLst/>
        </p:spPr>
        <p:txBody>
          <a:bodyPr vert="horz" wrap="square" lIns="96954" tIns="48477" rIns="96954" bIns="48477" numCol="1" anchor="t" anchorCtr="0" compatLnSpc="1">
            <a:prstTxWarp prst="textNoShape">
              <a:avLst/>
            </a:prstTxWarp>
          </a:bodyPr>
          <a:lstStyle>
            <a:lvl1pPr algn="r" defTabSz="969963">
              <a:defRPr sz="1300" b="0">
                <a:latin typeface="Times New Roman" pitchFamily="18" charset="0"/>
              </a:defRPr>
            </a:lvl1pPr>
          </a:lstStyle>
          <a:p>
            <a:pPr>
              <a:defRPr/>
            </a:pPr>
            <a:endParaRPr lang="en-US" dirty="0"/>
          </a:p>
        </p:txBody>
      </p:sp>
      <p:sp>
        <p:nvSpPr>
          <p:cNvPr id="6148" name="Rectangle 4"/>
          <p:cNvSpPr>
            <a:spLocks noGrp="1" noRot="1" noChangeAspect="1" noChangeArrowheads="1" noTextEdit="1"/>
          </p:cNvSpPr>
          <p:nvPr>
            <p:ph type="sldImg" idx="2"/>
          </p:nvPr>
        </p:nvSpPr>
        <p:spPr bwMode="auto">
          <a:xfrm>
            <a:off x="990600" y="768350"/>
            <a:ext cx="5118100" cy="38385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3237" name="Rectangle 5"/>
          <p:cNvSpPr>
            <a:spLocks noGrp="1" noChangeArrowheads="1"/>
          </p:cNvSpPr>
          <p:nvPr>
            <p:ph type="body" sz="quarter" idx="3"/>
          </p:nvPr>
        </p:nvSpPr>
        <p:spPr bwMode="auto">
          <a:xfrm>
            <a:off x="709613" y="4862513"/>
            <a:ext cx="5680075" cy="4603750"/>
          </a:xfrm>
          <a:prstGeom prst="rect">
            <a:avLst/>
          </a:prstGeom>
          <a:noFill/>
          <a:ln w="9525">
            <a:noFill/>
            <a:miter lim="800000"/>
            <a:headEnd/>
            <a:tailEnd/>
          </a:ln>
          <a:effectLst/>
        </p:spPr>
        <p:txBody>
          <a:bodyPr vert="horz" wrap="square" lIns="96954" tIns="48477" rIns="96954" bIns="48477"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23238" name="Rectangle 6"/>
          <p:cNvSpPr>
            <a:spLocks noGrp="1" noChangeArrowheads="1"/>
          </p:cNvSpPr>
          <p:nvPr>
            <p:ph type="ftr" sz="quarter" idx="4"/>
          </p:nvPr>
        </p:nvSpPr>
        <p:spPr bwMode="auto">
          <a:xfrm>
            <a:off x="0" y="9720263"/>
            <a:ext cx="3074988" cy="512762"/>
          </a:xfrm>
          <a:prstGeom prst="rect">
            <a:avLst/>
          </a:prstGeom>
          <a:noFill/>
          <a:ln w="9525">
            <a:noFill/>
            <a:miter lim="800000"/>
            <a:headEnd/>
            <a:tailEnd/>
          </a:ln>
          <a:effectLst/>
        </p:spPr>
        <p:txBody>
          <a:bodyPr vert="horz" wrap="square" lIns="96954" tIns="48477" rIns="96954" bIns="48477" numCol="1" anchor="b" anchorCtr="0" compatLnSpc="1">
            <a:prstTxWarp prst="textNoShape">
              <a:avLst/>
            </a:prstTxWarp>
          </a:bodyPr>
          <a:lstStyle>
            <a:lvl1pPr defTabSz="969963">
              <a:defRPr sz="1300" b="0">
                <a:latin typeface="Times New Roman" pitchFamily="18" charset="0"/>
              </a:defRPr>
            </a:lvl1pPr>
          </a:lstStyle>
          <a:p>
            <a:pPr>
              <a:defRPr/>
            </a:pPr>
            <a:endParaRPr lang="en-US" dirty="0"/>
          </a:p>
        </p:txBody>
      </p:sp>
      <p:sp>
        <p:nvSpPr>
          <p:cNvPr id="223239" name="Rectangle 7"/>
          <p:cNvSpPr>
            <a:spLocks noGrp="1" noChangeArrowheads="1"/>
          </p:cNvSpPr>
          <p:nvPr>
            <p:ph type="sldNum" sz="quarter" idx="5"/>
          </p:nvPr>
        </p:nvSpPr>
        <p:spPr bwMode="auto">
          <a:xfrm>
            <a:off x="4022725" y="9720263"/>
            <a:ext cx="3074988" cy="512762"/>
          </a:xfrm>
          <a:prstGeom prst="rect">
            <a:avLst/>
          </a:prstGeom>
          <a:noFill/>
          <a:ln w="9525">
            <a:noFill/>
            <a:miter lim="800000"/>
            <a:headEnd/>
            <a:tailEnd/>
          </a:ln>
          <a:effectLst/>
        </p:spPr>
        <p:txBody>
          <a:bodyPr vert="horz" wrap="square" lIns="96954" tIns="48477" rIns="96954" bIns="48477" numCol="1" anchor="b" anchorCtr="0" compatLnSpc="1">
            <a:prstTxWarp prst="textNoShape">
              <a:avLst/>
            </a:prstTxWarp>
          </a:bodyPr>
          <a:lstStyle>
            <a:lvl1pPr algn="r" defTabSz="969963">
              <a:defRPr sz="1300" b="0">
                <a:latin typeface="Times New Roman" pitchFamily="18" charset="0"/>
              </a:defRPr>
            </a:lvl1pPr>
          </a:lstStyle>
          <a:p>
            <a:pPr>
              <a:defRPr/>
            </a:pPr>
            <a:fld id="{E4BF1D61-2BE3-427F-A028-708EBE92383A}" type="slidenum">
              <a:rPr lang="en-US"/>
              <a:pPr>
                <a:defRPr/>
              </a:pPr>
              <a:t>‹#›</a:t>
            </a:fld>
            <a:endParaRPr lang="en-US" dirty="0"/>
          </a:p>
        </p:txBody>
      </p:sp>
    </p:spTree>
    <p:extLst>
      <p:ext uri="{BB962C8B-B14F-4D97-AF65-F5344CB8AC3E}">
        <p14:creationId xmlns:p14="http://schemas.microsoft.com/office/powerpoint/2010/main" val="255792331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kumimoji="1"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kumimoji="1"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kumimoji="1"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kumimoji="1"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9963" eaLnBrk="0" hangingPunct="0">
              <a:defRPr b="1">
                <a:solidFill>
                  <a:schemeClr val="tx1"/>
                </a:solidFill>
                <a:latin typeface="Arial" charset="0"/>
                <a:cs typeface="Times New Roman" pitchFamily="18" charset="0"/>
              </a:defRPr>
            </a:lvl1pPr>
            <a:lvl2pPr marL="742950" indent="-285750" defTabSz="969963" eaLnBrk="0" hangingPunct="0">
              <a:defRPr b="1">
                <a:solidFill>
                  <a:schemeClr val="tx1"/>
                </a:solidFill>
                <a:latin typeface="Arial" charset="0"/>
                <a:cs typeface="Times New Roman" pitchFamily="18" charset="0"/>
              </a:defRPr>
            </a:lvl2pPr>
            <a:lvl3pPr marL="1143000" indent="-228600" defTabSz="969963" eaLnBrk="0" hangingPunct="0">
              <a:defRPr b="1">
                <a:solidFill>
                  <a:schemeClr val="tx1"/>
                </a:solidFill>
                <a:latin typeface="Arial" charset="0"/>
                <a:cs typeface="Times New Roman" pitchFamily="18" charset="0"/>
              </a:defRPr>
            </a:lvl3pPr>
            <a:lvl4pPr marL="1600200" indent="-228600" defTabSz="969963" eaLnBrk="0" hangingPunct="0">
              <a:defRPr b="1">
                <a:solidFill>
                  <a:schemeClr val="tx1"/>
                </a:solidFill>
                <a:latin typeface="Arial" charset="0"/>
                <a:cs typeface="Times New Roman" pitchFamily="18" charset="0"/>
              </a:defRPr>
            </a:lvl4pPr>
            <a:lvl5pPr marL="2057400" indent="-228600" defTabSz="969963" eaLnBrk="0" hangingPunct="0">
              <a:defRPr b="1">
                <a:solidFill>
                  <a:schemeClr val="tx1"/>
                </a:solidFill>
                <a:latin typeface="Arial" charset="0"/>
                <a:cs typeface="Times New Roman" pitchFamily="18" charset="0"/>
              </a:defRPr>
            </a:lvl5pPr>
            <a:lvl6pPr marL="2514600" indent="-228600" defTabSz="969963" eaLnBrk="0" fontAlgn="base" hangingPunct="0">
              <a:spcBef>
                <a:spcPct val="0"/>
              </a:spcBef>
              <a:spcAft>
                <a:spcPct val="0"/>
              </a:spcAft>
              <a:defRPr b="1">
                <a:solidFill>
                  <a:schemeClr val="tx1"/>
                </a:solidFill>
                <a:latin typeface="Arial" charset="0"/>
                <a:cs typeface="Times New Roman" pitchFamily="18" charset="0"/>
              </a:defRPr>
            </a:lvl6pPr>
            <a:lvl7pPr marL="2971800" indent="-228600" defTabSz="969963" eaLnBrk="0" fontAlgn="base" hangingPunct="0">
              <a:spcBef>
                <a:spcPct val="0"/>
              </a:spcBef>
              <a:spcAft>
                <a:spcPct val="0"/>
              </a:spcAft>
              <a:defRPr b="1">
                <a:solidFill>
                  <a:schemeClr val="tx1"/>
                </a:solidFill>
                <a:latin typeface="Arial" charset="0"/>
                <a:cs typeface="Times New Roman" pitchFamily="18" charset="0"/>
              </a:defRPr>
            </a:lvl7pPr>
            <a:lvl8pPr marL="3429000" indent="-228600" defTabSz="969963" eaLnBrk="0" fontAlgn="base" hangingPunct="0">
              <a:spcBef>
                <a:spcPct val="0"/>
              </a:spcBef>
              <a:spcAft>
                <a:spcPct val="0"/>
              </a:spcAft>
              <a:defRPr b="1">
                <a:solidFill>
                  <a:schemeClr val="tx1"/>
                </a:solidFill>
                <a:latin typeface="Arial" charset="0"/>
                <a:cs typeface="Times New Roman" pitchFamily="18" charset="0"/>
              </a:defRPr>
            </a:lvl8pPr>
            <a:lvl9pPr marL="3886200" indent="-228600" defTabSz="969963" eaLnBrk="0" fontAlgn="base" hangingPunct="0">
              <a:spcBef>
                <a:spcPct val="0"/>
              </a:spcBef>
              <a:spcAft>
                <a:spcPct val="0"/>
              </a:spcAft>
              <a:defRPr b="1">
                <a:solidFill>
                  <a:schemeClr val="tx1"/>
                </a:solidFill>
                <a:latin typeface="Arial" charset="0"/>
                <a:cs typeface="Times New Roman" pitchFamily="18" charset="0"/>
              </a:defRPr>
            </a:lvl9pPr>
          </a:lstStyle>
          <a:p>
            <a:pPr eaLnBrk="1" hangingPunct="1"/>
            <a:fld id="{8C4D8A8F-2D21-4F2C-8B01-743D82FE2BB4}" type="slidenum">
              <a:rPr lang="en-US" b="0" smtClean="0">
                <a:latin typeface="Times New Roman" pitchFamily="18" charset="0"/>
              </a:rPr>
              <a:pPr eaLnBrk="1" hangingPunct="1"/>
              <a:t>1</a:t>
            </a:fld>
            <a:endParaRPr lang="en-US" b="0" dirty="0" smtClean="0">
              <a:latin typeface="Times New Roman" pitchFamily="18" charset="0"/>
            </a:endParaRPr>
          </a:p>
        </p:txBody>
      </p:sp>
      <p:sp>
        <p:nvSpPr>
          <p:cNvPr id="7171" name="Rectangle 2"/>
          <p:cNvSpPr>
            <a:spLocks noGrp="1" noRot="1" noChangeAspect="1" noChangeArrowheads="1" noTextEdit="1"/>
          </p:cNvSpPr>
          <p:nvPr>
            <p:ph type="sldImg"/>
          </p:nvPr>
        </p:nvSpPr>
        <p:spPr>
          <a:ln/>
        </p:spPr>
      </p:sp>
      <p:sp>
        <p:nvSpPr>
          <p:cNvPr id="71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9963" eaLnBrk="0" hangingPunct="0">
              <a:defRPr b="1">
                <a:solidFill>
                  <a:schemeClr val="tx1"/>
                </a:solidFill>
                <a:latin typeface="Arial" charset="0"/>
                <a:cs typeface="Times New Roman" pitchFamily="18" charset="0"/>
              </a:defRPr>
            </a:lvl1pPr>
            <a:lvl2pPr marL="742950" indent="-285750" defTabSz="969963" eaLnBrk="0" hangingPunct="0">
              <a:defRPr b="1">
                <a:solidFill>
                  <a:schemeClr val="tx1"/>
                </a:solidFill>
                <a:latin typeface="Arial" charset="0"/>
                <a:cs typeface="Times New Roman" pitchFamily="18" charset="0"/>
              </a:defRPr>
            </a:lvl2pPr>
            <a:lvl3pPr marL="1143000" indent="-228600" defTabSz="969963" eaLnBrk="0" hangingPunct="0">
              <a:defRPr b="1">
                <a:solidFill>
                  <a:schemeClr val="tx1"/>
                </a:solidFill>
                <a:latin typeface="Arial" charset="0"/>
                <a:cs typeface="Times New Roman" pitchFamily="18" charset="0"/>
              </a:defRPr>
            </a:lvl3pPr>
            <a:lvl4pPr marL="1600200" indent="-228600" defTabSz="969963" eaLnBrk="0" hangingPunct="0">
              <a:defRPr b="1">
                <a:solidFill>
                  <a:schemeClr val="tx1"/>
                </a:solidFill>
                <a:latin typeface="Arial" charset="0"/>
                <a:cs typeface="Times New Roman" pitchFamily="18" charset="0"/>
              </a:defRPr>
            </a:lvl4pPr>
            <a:lvl5pPr marL="2057400" indent="-228600" defTabSz="969963" eaLnBrk="0" hangingPunct="0">
              <a:defRPr b="1">
                <a:solidFill>
                  <a:schemeClr val="tx1"/>
                </a:solidFill>
                <a:latin typeface="Arial" charset="0"/>
                <a:cs typeface="Times New Roman" pitchFamily="18" charset="0"/>
              </a:defRPr>
            </a:lvl5pPr>
            <a:lvl6pPr marL="2514600" indent="-228600" defTabSz="969963" eaLnBrk="0" fontAlgn="base" hangingPunct="0">
              <a:spcBef>
                <a:spcPct val="0"/>
              </a:spcBef>
              <a:spcAft>
                <a:spcPct val="0"/>
              </a:spcAft>
              <a:defRPr b="1">
                <a:solidFill>
                  <a:schemeClr val="tx1"/>
                </a:solidFill>
                <a:latin typeface="Arial" charset="0"/>
                <a:cs typeface="Times New Roman" pitchFamily="18" charset="0"/>
              </a:defRPr>
            </a:lvl6pPr>
            <a:lvl7pPr marL="2971800" indent="-228600" defTabSz="969963" eaLnBrk="0" fontAlgn="base" hangingPunct="0">
              <a:spcBef>
                <a:spcPct val="0"/>
              </a:spcBef>
              <a:spcAft>
                <a:spcPct val="0"/>
              </a:spcAft>
              <a:defRPr b="1">
                <a:solidFill>
                  <a:schemeClr val="tx1"/>
                </a:solidFill>
                <a:latin typeface="Arial" charset="0"/>
                <a:cs typeface="Times New Roman" pitchFamily="18" charset="0"/>
              </a:defRPr>
            </a:lvl7pPr>
            <a:lvl8pPr marL="3429000" indent="-228600" defTabSz="969963" eaLnBrk="0" fontAlgn="base" hangingPunct="0">
              <a:spcBef>
                <a:spcPct val="0"/>
              </a:spcBef>
              <a:spcAft>
                <a:spcPct val="0"/>
              </a:spcAft>
              <a:defRPr b="1">
                <a:solidFill>
                  <a:schemeClr val="tx1"/>
                </a:solidFill>
                <a:latin typeface="Arial" charset="0"/>
                <a:cs typeface="Times New Roman" pitchFamily="18" charset="0"/>
              </a:defRPr>
            </a:lvl8pPr>
            <a:lvl9pPr marL="3886200" indent="-228600" defTabSz="969963" eaLnBrk="0" fontAlgn="base" hangingPunct="0">
              <a:spcBef>
                <a:spcPct val="0"/>
              </a:spcBef>
              <a:spcAft>
                <a:spcPct val="0"/>
              </a:spcAft>
              <a:defRPr b="1">
                <a:solidFill>
                  <a:schemeClr val="tx1"/>
                </a:solidFill>
                <a:latin typeface="Arial" charset="0"/>
                <a:cs typeface="Times New Roman" pitchFamily="18" charset="0"/>
              </a:defRPr>
            </a:lvl9pPr>
          </a:lstStyle>
          <a:p>
            <a:pPr eaLnBrk="1" hangingPunct="1"/>
            <a:fld id="{7FCD65A0-8955-4EE7-9131-4C65AF40E42A}" type="slidenum">
              <a:rPr lang="en-US" b="0" smtClean="0">
                <a:latin typeface="Times New Roman" pitchFamily="18" charset="0"/>
              </a:rPr>
              <a:pPr eaLnBrk="1" hangingPunct="1"/>
              <a:t>2</a:t>
            </a:fld>
            <a:endParaRPr lang="en-US" b="0" dirty="0" smtClean="0">
              <a:latin typeface="Times New Roman" pitchFamily="18" charset="0"/>
            </a:endParaRPr>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9963" eaLnBrk="0" hangingPunct="0">
              <a:defRPr b="1">
                <a:solidFill>
                  <a:schemeClr val="tx1"/>
                </a:solidFill>
                <a:latin typeface="Arial" charset="0"/>
                <a:cs typeface="Times New Roman" pitchFamily="18" charset="0"/>
              </a:defRPr>
            </a:lvl1pPr>
            <a:lvl2pPr marL="742950" indent="-285750" defTabSz="969963" eaLnBrk="0" hangingPunct="0">
              <a:defRPr b="1">
                <a:solidFill>
                  <a:schemeClr val="tx1"/>
                </a:solidFill>
                <a:latin typeface="Arial" charset="0"/>
                <a:cs typeface="Times New Roman" pitchFamily="18" charset="0"/>
              </a:defRPr>
            </a:lvl2pPr>
            <a:lvl3pPr marL="1143000" indent="-228600" defTabSz="969963" eaLnBrk="0" hangingPunct="0">
              <a:defRPr b="1">
                <a:solidFill>
                  <a:schemeClr val="tx1"/>
                </a:solidFill>
                <a:latin typeface="Arial" charset="0"/>
                <a:cs typeface="Times New Roman" pitchFamily="18" charset="0"/>
              </a:defRPr>
            </a:lvl3pPr>
            <a:lvl4pPr marL="1600200" indent="-228600" defTabSz="969963" eaLnBrk="0" hangingPunct="0">
              <a:defRPr b="1">
                <a:solidFill>
                  <a:schemeClr val="tx1"/>
                </a:solidFill>
                <a:latin typeface="Arial" charset="0"/>
                <a:cs typeface="Times New Roman" pitchFamily="18" charset="0"/>
              </a:defRPr>
            </a:lvl4pPr>
            <a:lvl5pPr marL="2057400" indent="-228600" defTabSz="969963" eaLnBrk="0" hangingPunct="0">
              <a:defRPr b="1">
                <a:solidFill>
                  <a:schemeClr val="tx1"/>
                </a:solidFill>
                <a:latin typeface="Arial" charset="0"/>
                <a:cs typeface="Times New Roman" pitchFamily="18" charset="0"/>
              </a:defRPr>
            </a:lvl5pPr>
            <a:lvl6pPr marL="2514600" indent="-228600" defTabSz="969963" eaLnBrk="0" fontAlgn="base" hangingPunct="0">
              <a:spcBef>
                <a:spcPct val="0"/>
              </a:spcBef>
              <a:spcAft>
                <a:spcPct val="0"/>
              </a:spcAft>
              <a:defRPr b="1">
                <a:solidFill>
                  <a:schemeClr val="tx1"/>
                </a:solidFill>
                <a:latin typeface="Arial" charset="0"/>
                <a:cs typeface="Times New Roman" pitchFamily="18" charset="0"/>
              </a:defRPr>
            </a:lvl6pPr>
            <a:lvl7pPr marL="2971800" indent="-228600" defTabSz="969963" eaLnBrk="0" fontAlgn="base" hangingPunct="0">
              <a:spcBef>
                <a:spcPct val="0"/>
              </a:spcBef>
              <a:spcAft>
                <a:spcPct val="0"/>
              </a:spcAft>
              <a:defRPr b="1">
                <a:solidFill>
                  <a:schemeClr val="tx1"/>
                </a:solidFill>
                <a:latin typeface="Arial" charset="0"/>
                <a:cs typeface="Times New Roman" pitchFamily="18" charset="0"/>
              </a:defRPr>
            </a:lvl7pPr>
            <a:lvl8pPr marL="3429000" indent="-228600" defTabSz="969963" eaLnBrk="0" fontAlgn="base" hangingPunct="0">
              <a:spcBef>
                <a:spcPct val="0"/>
              </a:spcBef>
              <a:spcAft>
                <a:spcPct val="0"/>
              </a:spcAft>
              <a:defRPr b="1">
                <a:solidFill>
                  <a:schemeClr val="tx1"/>
                </a:solidFill>
                <a:latin typeface="Arial" charset="0"/>
                <a:cs typeface="Times New Roman" pitchFamily="18" charset="0"/>
              </a:defRPr>
            </a:lvl8pPr>
            <a:lvl9pPr marL="3886200" indent="-228600" defTabSz="969963" eaLnBrk="0" fontAlgn="base" hangingPunct="0">
              <a:spcBef>
                <a:spcPct val="0"/>
              </a:spcBef>
              <a:spcAft>
                <a:spcPct val="0"/>
              </a:spcAft>
              <a:defRPr b="1">
                <a:solidFill>
                  <a:schemeClr val="tx1"/>
                </a:solidFill>
                <a:latin typeface="Arial" charset="0"/>
                <a:cs typeface="Times New Roman" pitchFamily="18" charset="0"/>
              </a:defRPr>
            </a:lvl9pPr>
          </a:lstStyle>
          <a:p>
            <a:pPr eaLnBrk="1" hangingPunct="1"/>
            <a:fld id="{C05BE90E-1F0E-42E7-B544-D5FFCAFCAF2A}" type="slidenum">
              <a:rPr lang="en-US" b="0" smtClean="0">
                <a:latin typeface="Times New Roman" pitchFamily="18" charset="0"/>
              </a:rPr>
              <a:pPr eaLnBrk="1" hangingPunct="1"/>
              <a:t>3</a:t>
            </a:fld>
            <a:endParaRPr lang="en-US" b="0" dirty="0" smtClean="0">
              <a:latin typeface="Times New Roman" pitchFamily="18" charset="0"/>
            </a:endParaRPr>
          </a:p>
        </p:txBody>
      </p:sp>
      <p:sp>
        <p:nvSpPr>
          <p:cNvPr id="9219" name="Rectangle 2"/>
          <p:cNvSpPr>
            <a:spLocks noGrp="1" noRot="1" noChangeAspect="1" noChangeArrowheads="1" noTextEdit="1"/>
          </p:cNvSpPr>
          <p:nvPr>
            <p:ph type="sldImg"/>
          </p:nvPr>
        </p:nvSpPr>
        <p:spPr>
          <a:ln/>
        </p:spPr>
      </p:sp>
      <p:sp>
        <p:nvSpPr>
          <p:cNvPr id="92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fr-FR" dirty="0" smtClean="0"/>
              <a:t>Show the audience the Power Line </a:t>
            </a:r>
            <a:r>
              <a:rPr lang="en-GB" noProof="0" dirty="0" smtClean="0"/>
              <a:t>using</a:t>
            </a:r>
            <a:r>
              <a:rPr lang="fr-FR" dirty="0" smtClean="0"/>
              <a:t> the bungee </a:t>
            </a:r>
            <a:r>
              <a:rPr lang="en-GB" noProof="0" dirty="0" smtClean="0"/>
              <a:t>cord.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Show the audience how to check the correct position of the string elbow using a piece of string.</a:t>
            </a:r>
            <a:endParaRPr lang="en-GB" dirty="0"/>
          </a:p>
        </p:txBody>
      </p:sp>
      <p:sp>
        <p:nvSpPr>
          <p:cNvPr id="4" name="Slide Number Placeholder 3"/>
          <p:cNvSpPr>
            <a:spLocks noGrp="1"/>
          </p:cNvSpPr>
          <p:nvPr>
            <p:ph type="sldNum" sz="quarter" idx="10"/>
          </p:nvPr>
        </p:nvSpPr>
        <p:spPr/>
        <p:txBody>
          <a:bodyPr/>
          <a:lstStyle/>
          <a:p>
            <a:pPr>
              <a:defRPr/>
            </a:pPr>
            <a:fld id="{E4BF1D61-2BE3-427F-A028-708EBE92383A}" type="slidenum">
              <a:rPr lang="en-US" smtClean="0"/>
              <a:pPr>
                <a:defRPr/>
              </a:pPr>
              <a:t>4</a:t>
            </a:fld>
            <a:endParaRPr lang="en-US" dirty="0"/>
          </a:p>
        </p:txBody>
      </p:sp>
    </p:spTree>
    <p:extLst>
      <p:ext uri="{BB962C8B-B14F-4D97-AF65-F5344CB8AC3E}">
        <p14:creationId xmlns:p14="http://schemas.microsoft.com/office/powerpoint/2010/main" val="23482937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Let us see</a:t>
            </a:r>
            <a:r>
              <a:rPr lang="en-GB" baseline="0" dirty="0" smtClean="0"/>
              <a:t> how each angle differs with each upper body alignment that is used.</a:t>
            </a:r>
            <a:endParaRPr lang="en-GB" dirty="0"/>
          </a:p>
        </p:txBody>
      </p:sp>
      <p:sp>
        <p:nvSpPr>
          <p:cNvPr id="4" name="Slide Number Placeholder 3"/>
          <p:cNvSpPr>
            <a:spLocks noGrp="1"/>
          </p:cNvSpPr>
          <p:nvPr>
            <p:ph type="sldNum" sz="quarter" idx="10"/>
          </p:nvPr>
        </p:nvSpPr>
        <p:spPr/>
        <p:txBody>
          <a:bodyPr/>
          <a:lstStyle/>
          <a:p>
            <a:pPr>
              <a:defRPr/>
            </a:pPr>
            <a:fld id="{E4BF1D61-2BE3-427F-A028-708EBE92383A}" type="slidenum">
              <a:rPr lang="en-US" smtClean="0"/>
              <a:pPr>
                <a:defRPr/>
              </a:pPr>
              <a:t>11</a:t>
            </a:fld>
            <a:endParaRPr lang="en-US" dirty="0"/>
          </a:p>
        </p:txBody>
      </p:sp>
    </p:spTree>
    <p:extLst>
      <p:ext uri="{BB962C8B-B14F-4D97-AF65-F5344CB8AC3E}">
        <p14:creationId xmlns:p14="http://schemas.microsoft.com/office/powerpoint/2010/main" val="12343372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Remind the audience on how to verify the correct position of the string elbow.</a:t>
            </a:r>
            <a:endParaRPr lang="en-GB" dirty="0"/>
          </a:p>
        </p:txBody>
      </p:sp>
      <p:sp>
        <p:nvSpPr>
          <p:cNvPr id="4" name="Slide Number Placeholder 3"/>
          <p:cNvSpPr>
            <a:spLocks noGrp="1"/>
          </p:cNvSpPr>
          <p:nvPr>
            <p:ph type="sldNum" sz="quarter" idx="10"/>
          </p:nvPr>
        </p:nvSpPr>
        <p:spPr/>
        <p:txBody>
          <a:bodyPr/>
          <a:lstStyle/>
          <a:p>
            <a:pPr>
              <a:defRPr/>
            </a:pPr>
            <a:fld id="{E4BF1D61-2BE3-427F-A028-708EBE92383A}" type="slidenum">
              <a:rPr lang="en-US" smtClean="0"/>
              <a:pPr>
                <a:defRPr/>
              </a:pPr>
              <a:t>22</a:t>
            </a:fld>
            <a:endParaRPr lang="en-US" dirty="0"/>
          </a:p>
        </p:txBody>
      </p:sp>
    </p:spTree>
    <p:extLst>
      <p:ext uri="{BB962C8B-B14F-4D97-AF65-F5344CB8AC3E}">
        <p14:creationId xmlns:p14="http://schemas.microsoft.com/office/powerpoint/2010/main" val="27427009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9963" eaLnBrk="0" hangingPunct="0">
              <a:defRPr b="1">
                <a:solidFill>
                  <a:schemeClr val="tx1"/>
                </a:solidFill>
                <a:latin typeface="Arial" charset="0"/>
                <a:cs typeface="Times New Roman" pitchFamily="18" charset="0"/>
              </a:defRPr>
            </a:lvl1pPr>
            <a:lvl2pPr marL="742950" indent="-285750" defTabSz="969963" eaLnBrk="0" hangingPunct="0">
              <a:defRPr b="1">
                <a:solidFill>
                  <a:schemeClr val="tx1"/>
                </a:solidFill>
                <a:latin typeface="Arial" charset="0"/>
                <a:cs typeface="Times New Roman" pitchFamily="18" charset="0"/>
              </a:defRPr>
            </a:lvl2pPr>
            <a:lvl3pPr marL="1143000" indent="-228600" defTabSz="969963" eaLnBrk="0" hangingPunct="0">
              <a:defRPr b="1">
                <a:solidFill>
                  <a:schemeClr val="tx1"/>
                </a:solidFill>
                <a:latin typeface="Arial" charset="0"/>
                <a:cs typeface="Times New Roman" pitchFamily="18" charset="0"/>
              </a:defRPr>
            </a:lvl3pPr>
            <a:lvl4pPr marL="1600200" indent="-228600" defTabSz="969963" eaLnBrk="0" hangingPunct="0">
              <a:defRPr b="1">
                <a:solidFill>
                  <a:schemeClr val="tx1"/>
                </a:solidFill>
                <a:latin typeface="Arial" charset="0"/>
                <a:cs typeface="Times New Roman" pitchFamily="18" charset="0"/>
              </a:defRPr>
            </a:lvl4pPr>
            <a:lvl5pPr marL="2057400" indent="-228600" defTabSz="969963" eaLnBrk="0" hangingPunct="0">
              <a:defRPr b="1">
                <a:solidFill>
                  <a:schemeClr val="tx1"/>
                </a:solidFill>
                <a:latin typeface="Arial" charset="0"/>
                <a:cs typeface="Times New Roman" pitchFamily="18" charset="0"/>
              </a:defRPr>
            </a:lvl5pPr>
            <a:lvl6pPr marL="2514600" indent="-228600" defTabSz="969963" eaLnBrk="0" fontAlgn="base" hangingPunct="0">
              <a:spcBef>
                <a:spcPct val="0"/>
              </a:spcBef>
              <a:spcAft>
                <a:spcPct val="0"/>
              </a:spcAft>
              <a:defRPr b="1">
                <a:solidFill>
                  <a:schemeClr val="tx1"/>
                </a:solidFill>
                <a:latin typeface="Arial" charset="0"/>
                <a:cs typeface="Times New Roman" pitchFamily="18" charset="0"/>
              </a:defRPr>
            </a:lvl6pPr>
            <a:lvl7pPr marL="2971800" indent="-228600" defTabSz="969963" eaLnBrk="0" fontAlgn="base" hangingPunct="0">
              <a:spcBef>
                <a:spcPct val="0"/>
              </a:spcBef>
              <a:spcAft>
                <a:spcPct val="0"/>
              </a:spcAft>
              <a:defRPr b="1">
                <a:solidFill>
                  <a:schemeClr val="tx1"/>
                </a:solidFill>
                <a:latin typeface="Arial" charset="0"/>
                <a:cs typeface="Times New Roman" pitchFamily="18" charset="0"/>
              </a:defRPr>
            </a:lvl7pPr>
            <a:lvl8pPr marL="3429000" indent="-228600" defTabSz="969963" eaLnBrk="0" fontAlgn="base" hangingPunct="0">
              <a:spcBef>
                <a:spcPct val="0"/>
              </a:spcBef>
              <a:spcAft>
                <a:spcPct val="0"/>
              </a:spcAft>
              <a:defRPr b="1">
                <a:solidFill>
                  <a:schemeClr val="tx1"/>
                </a:solidFill>
                <a:latin typeface="Arial" charset="0"/>
                <a:cs typeface="Times New Roman" pitchFamily="18" charset="0"/>
              </a:defRPr>
            </a:lvl8pPr>
            <a:lvl9pPr marL="3886200" indent="-228600" defTabSz="969963" eaLnBrk="0" fontAlgn="base" hangingPunct="0">
              <a:spcBef>
                <a:spcPct val="0"/>
              </a:spcBef>
              <a:spcAft>
                <a:spcPct val="0"/>
              </a:spcAft>
              <a:defRPr b="1">
                <a:solidFill>
                  <a:schemeClr val="tx1"/>
                </a:solidFill>
                <a:latin typeface="Arial" charset="0"/>
                <a:cs typeface="Times New Roman" pitchFamily="18" charset="0"/>
              </a:defRPr>
            </a:lvl9pPr>
          </a:lstStyle>
          <a:p>
            <a:pPr eaLnBrk="1" hangingPunct="1"/>
            <a:fld id="{C183A7F7-D2F0-4129-BEF8-ED1040627387}" type="slidenum">
              <a:rPr lang="en-US" b="0" smtClean="0">
                <a:latin typeface="Times New Roman" pitchFamily="18" charset="0"/>
              </a:rPr>
              <a:pPr eaLnBrk="1" hangingPunct="1"/>
              <a:t>26</a:t>
            </a:fld>
            <a:endParaRPr lang="en-US" b="0" dirty="0" smtClean="0">
              <a:latin typeface="Times New Roman" pitchFamily="18" charset="0"/>
            </a:endParaRPr>
          </a:p>
        </p:txBody>
      </p:sp>
      <p:sp>
        <p:nvSpPr>
          <p:cNvPr id="10243" name="Rectangle 2"/>
          <p:cNvSpPr>
            <a:spLocks noGrp="1" noRot="1" noChangeAspect="1" noChangeArrowheads="1" noTextEdit="1"/>
          </p:cNvSpPr>
          <p:nvPr>
            <p:ph type="sldImg"/>
          </p:nvPr>
        </p:nvSpPr>
        <p:spPr>
          <a:ln/>
        </p:spPr>
      </p:sp>
      <p:sp>
        <p:nvSpPr>
          <p:cNvPr id="102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r-CH"/>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fr-CH"/>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xfrm>
            <a:off x="6896100" y="6254750"/>
            <a:ext cx="2133600" cy="412750"/>
          </a:xfrm>
          <a:prstGeom prst="rect">
            <a:avLst/>
          </a:prstGeom>
          <a:ln/>
        </p:spPr>
        <p:txBody>
          <a:bodyPr/>
          <a:lstStyle>
            <a:lvl1pPr>
              <a:defRPr>
                <a:solidFill>
                  <a:srgbClr val="99CCFF"/>
                </a:solidFill>
              </a:defRPr>
            </a:lvl1pPr>
          </a:lstStyle>
          <a:p>
            <a:pPr>
              <a:defRPr/>
            </a:pPr>
            <a:endParaRPr lang="en-US" dirty="0"/>
          </a:p>
        </p:txBody>
      </p:sp>
    </p:spTree>
    <p:extLst>
      <p:ext uri="{BB962C8B-B14F-4D97-AF65-F5344CB8AC3E}">
        <p14:creationId xmlns:p14="http://schemas.microsoft.com/office/powerpoint/2010/main" val="359478035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pPr>
              <a:defRPr/>
            </a:pPr>
            <a:endParaRPr lang="en-US" dirty="0"/>
          </a:p>
        </p:txBody>
      </p:sp>
      <p:sp>
        <p:nvSpPr>
          <p:cNvPr id="4" name="Footer Placeholder 3"/>
          <p:cNvSpPr>
            <a:spLocks noGrp="1"/>
          </p:cNvSpPr>
          <p:nvPr>
            <p:ph type="ftr" sz="quarter" idx="11"/>
          </p:nvPr>
        </p:nvSpPr>
        <p:spPr/>
        <p:txBody>
          <a:bodyPr/>
          <a:lstStyle/>
          <a:p>
            <a:pPr>
              <a:defRPr/>
            </a:pPr>
            <a:endParaRPr lang="en-US" dirty="0"/>
          </a:p>
        </p:txBody>
      </p:sp>
      <p:sp>
        <p:nvSpPr>
          <p:cNvPr id="5" name="Slide Number Placeholder 4"/>
          <p:cNvSpPr>
            <a:spLocks noGrp="1"/>
          </p:cNvSpPr>
          <p:nvPr>
            <p:ph type="sldNum" sz="quarter" idx="12"/>
          </p:nvPr>
        </p:nvSpPr>
        <p:spPr/>
        <p:txBody>
          <a:bodyPr/>
          <a:lstStyle/>
          <a:p>
            <a:pPr>
              <a:defRPr/>
            </a:pPr>
            <a:r>
              <a:rPr lang="en-US" dirty="0" smtClean="0"/>
              <a:t>1</a:t>
            </a:r>
            <a:endParaRPr lang="en-US" dirty="0"/>
          </a:p>
        </p:txBody>
      </p:sp>
    </p:spTree>
    <p:extLst>
      <p:ext uri="{BB962C8B-B14F-4D97-AF65-F5344CB8AC3E}">
        <p14:creationId xmlns:p14="http://schemas.microsoft.com/office/powerpoint/2010/main" val="8702362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dirty="0"/>
          </a:p>
        </p:txBody>
      </p:sp>
      <p:sp>
        <p:nvSpPr>
          <p:cNvPr id="4" name="Rectangle 6"/>
          <p:cNvSpPr>
            <a:spLocks noGrp="1" noChangeArrowheads="1"/>
          </p:cNvSpPr>
          <p:nvPr>
            <p:ph type="sldNum" sz="quarter" idx="12"/>
          </p:nvPr>
        </p:nvSpPr>
        <p:spPr>
          <a:xfrm>
            <a:off x="7010400" y="6219825"/>
            <a:ext cx="2133600" cy="438150"/>
          </a:xfrm>
          <a:prstGeom prst="rect">
            <a:avLst/>
          </a:prstGeom>
          <a:ln/>
        </p:spPr>
        <p:txBody>
          <a:bodyPr/>
          <a:lstStyle>
            <a:lvl1pPr>
              <a:defRPr>
                <a:solidFill>
                  <a:schemeClr val="tx1"/>
                </a:solidFill>
              </a:defRPr>
            </a:lvl1pPr>
          </a:lstStyle>
          <a:p>
            <a:pPr>
              <a:defRPr/>
            </a:pPr>
            <a:endParaRPr lang="en-US" dirty="0"/>
          </a:p>
        </p:txBody>
      </p:sp>
      <p:sp>
        <p:nvSpPr>
          <p:cNvPr id="5" name="Rectangle 5"/>
          <p:cNvSpPr>
            <a:spLocks noGrp="1" noChangeArrowheads="1"/>
          </p:cNvSpPr>
          <p:nvPr>
            <p:ph type="ftr" sz="quarter" idx="11"/>
          </p:nvPr>
        </p:nvSpPr>
        <p:spPr>
          <a:xfrm>
            <a:off x="3124200" y="6245225"/>
            <a:ext cx="2895600" cy="476250"/>
          </a:xfrm>
          <a:ln/>
        </p:spPr>
        <p:txBody>
          <a:bodyPr/>
          <a:lstStyle>
            <a:lvl1pPr>
              <a:defRPr/>
            </a:lvl1pPr>
          </a:lstStyle>
          <a:p>
            <a:pPr>
              <a:defRPr/>
            </a:pPr>
            <a:endParaRPr lang="en-US" dirty="0"/>
          </a:p>
        </p:txBody>
      </p:sp>
    </p:spTree>
    <p:extLst>
      <p:ext uri="{BB962C8B-B14F-4D97-AF65-F5344CB8AC3E}">
        <p14:creationId xmlns:p14="http://schemas.microsoft.com/office/powerpoint/2010/main" val="36728135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5" cstate="screen">
            <a:lum/>
          </a:blip>
          <a:srcRect/>
          <a:stretch>
            <a:fillRect t="-1000" b="-1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19046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lvl1pPr>
          </a:lstStyle>
          <a:p>
            <a:pPr>
              <a:defRPr/>
            </a:pPr>
            <a:endParaRPr lang="en-US" dirty="0"/>
          </a:p>
        </p:txBody>
      </p:sp>
      <p:sp>
        <p:nvSpPr>
          <p:cNvPr id="19046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a:lvl1pPr>
          </a:lstStyle>
          <a:p>
            <a:pPr>
              <a:defRPr/>
            </a:pPr>
            <a:endParaRPr lang="en-US" dirty="0"/>
          </a:p>
        </p:txBody>
      </p:sp>
      <p:sp>
        <p:nvSpPr>
          <p:cNvPr id="7" name="Slide Number Placeholder 6"/>
          <p:cNvSpPr>
            <a:spLocks noGrp="1" noChangeArrowheads="1"/>
          </p:cNvSpPr>
          <p:nvPr>
            <p:ph type="sldNum" sz="quarter" idx="4"/>
          </p:nvPr>
        </p:nvSpPr>
        <p:spPr>
          <a:xfrm>
            <a:off x="7010400" y="6292850"/>
            <a:ext cx="2133600" cy="431800"/>
          </a:xfrm>
          <a:prstGeom prst="rect">
            <a:avLst/>
          </a:prstGeom>
          <a:ln/>
        </p:spPr>
        <p:txBody>
          <a:bodyPr/>
          <a:lstStyle>
            <a:lvl1pPr algn="r">
              <a:defRPr sz="1200" b="0">
                <a:solidFill>
                  <a:schemeClr val="tx1"/>
                </a:solidFill>
              </a:defRPr>
            </a:lvl1pPr>
          </a:lstStyle>
          <a:p>
            <a:pPr>
              <a:defRPr/>
            </a:pPr>
            <a:endParaRPr lang="en-US" dirty="0"/>
          </a:p>
        </p:txBody>
      </p:sp>
    </p:spTree>
  </p:cSld>
  <p:clrMap bg1="lt1" tx1="dk1" bg2="lt2" tx2="dk2" accent1="accent1" accent2="accent2" accent3="accent3" accent4="accent4" accent5="accent5" accent6="accent6" hlink="hlink" folHlink="folHlink"/>
  <p:sldLayoutIdLst>
    <p:sldLayoutId id="2147483674" r:id="rId1"/>
    <p:sldLayoutId id="2147483685" r:id="rId2"/>
    <p:sldLayoutId id="2147483680" r:id="rId3"/>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500063" y="3500438"/>
            <a:ext cx="8174037" cy="1500187"/>
          </a:xfrm>
          <a:prstGeom prst="rect">
            <a:avLst/>
          </a:prstGeom>
          <a:noFill/>
          <a:ln w="9525">
            <a:noFill/>
            <a:miter lim="800000"/>
            <a:headEnd/>
            <a:tailEnd/>
          </a:ln>
        </p:spPr>
        <p:txBody>
          <a:bodyPr anchor="ctr"/>
          <a:lstStyle/>
          <a:p>
            <a:pPr algn="ctr" eaLnBrk="0" hangingPunct="0">
              <a:defRPr/>
            </a:pPr>
            <a:r>
              <a:rPr lang="en-CA" altLang="ja-JP" sz="4400" b="0" kern="0" dirty="0">
                <a:solidFill>
                  <a:srgbClr val="FFFFFF"/>
                </a:solidFill>
                <a:latin typeface="Verdana" pitchFamily="34" charset="0"/>
                <a:ea typeface="ＭＳ Ｐゴシック" charset="-128"/>
                <a:cs typeface="+mj-cs"/>
              </a:rPr>
              <a:t>World Archery Coaching Seminar</a:t>
            </a:r>
            <a:endParaRPr lang="en-CA" sz="4400" b="0" kern="0" dirty="0">
              <a:solidFill>
                <a:srgbClr val="FFFFFF"/>
              </a:solidFill>
              <a:latin typeface="Verdana" pitchFamily="34" charset="0"/>
              <a:ea typeface="+mj-ea"/>
              <a:cs typeface="+mj-cs"/>
            </a:endParaRPr>
          </a:p>
        </p:txBody>
      </p:sp>
      <p:sp>
        <p:nvSpPr>
          <p:cNvPr id="2051" name="Rectangle 3"/>
          <p:cNvSpPr>
            <a:spLocks noGrp="1" noChangeArrowheads="1"/>
          </p:cNvSpPr>
          <p:nvPr>
            <p:ph type="subTitle" idx="1"/>
          </p:nvPr>
        </p:nvSpPr>
        <p:spPr>
          <a:xfrm>
            <a:off x="1428750" y="4941888"/>
            <a:ext cx="6400800" cy="987425"/>
          </a:xfrm>
        </p:spPr>
        <p:txBody>
          <a:bodyPr/>
          <a:lstStyle/>
          <a:p>
            <a:r>
              <a:rPr lang="en-CA" sz="2400" b="1" i="1" dirty="0" smtClean="0">
                <a:solidFill>
                  <a:srgbClr val="FFFFFF"/>
                </a:solidFill>
                <a:latin typeface="Verdana" pitchFamily="34" charset="0"/>
              </a:rPr>
              <a:t>London, GBR</a:t>
            </a:r>
          </a:p>
          <a:p>
            <a:r>
              <a:rPr lang="en-CA" sz="2400" b="1" i="1" dirty="0" smtClean="0">
                <a:solidFill>
                  <a:srgbClr val="FFFFFF"/>
                </a:solidFill>
                <a:latin typeface="Verdana" pitchFamily="34" charset="0"/>
              </a:rPr>
              <a:t>8 - 11 November 2011</a:t>
            </a:r>
          </a:p>
        </p:txBody>
      </p:sp>
      <p:pic>
        <p:nvPicPr>
          <p:cNvPr id="2052" name="Picture 6" descr="world_archery.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00438" y="571500"/>
            <a:ext cx="2084387"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7867015" y="6604084"/>
            <a:ext cx="1273175" cy="253916"/>
          </a:xfrm>
          <a:prstGeom prst="rect">
            <a:avLst/>
          </a:prstGeom>
          <a:noFill/>
        </p:spPr>
        <p:txBody>
          <a:bodyPr wrap="square" rtlCol="0">
            <a:spAutoFit/>
          </a:bodyPr>
          <a:lstStyle/>
          <a:p>
            <a:pPr algn="r"/>
            <a:r>
              <a:rPr lang="en-GB" sz="1050" b="0" dirty="0" smtClean="0">
                <a:solidFill>
                  <a:schemeClr val="bg1"/>
                </a:solidFill>
              </a:rPr>
              <a:t>Ken Bearman</a:t>
            </a:r>
            <a:endParaRPr lang="en-GB" sz="1050" b="0" dirty="0">
              <a:solidFill>
                <a:schemeClr val="bg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076" name="Rectangle 7"/>
          <p:cNvSpPr>
            <a:spLocks noChangeArrowheads="1"/>
          </p:cNvSpPr>
          <p:nvPr/>
        </p:nvSpPr>
        <p:spPr bwMode="auto">
          <a:xfrm>
            <a:off x="0" y="246063"/>
            <a:ext cx="9144000" cy="404812"/>
          </a:xfrm>
          <a:prstGeom prst="rect">
            <a:avLst/>
          </a:prstGeom>
          <a:solidFill>
            <a:schemeClr val="bg1"/>
          </a:solidFill>
          <a:ln w="9525">
            <a:solidFill>
              <a:schemeClr val="tx1"/>
            </a:solidFill>
            <a:miter lim="800000"/>
            <a:headEnd/>
            <a:tailEnd/>
          </a:ln>
        </p:spPr>
        <p:txBody>
          <a:bodyPr wrap="none" anchor="ctr"/>
          <a:lstStyle/>
          <a:p>
            <a:pPr algn="ctr"/>
            <a:r>
              <a:rPr lang="en-CA" altLang="ja-JP" dirty="0">
                <a:solidFill>
                  <a:srgbClr val="0168AC"/>
                </a:solidFill>
                <a:latin typeface="Verdana" pitchFamily="34" charset="0"/>
                <a:ea typeface="ＭＳ Ｐゴシック" charset="-128"/>
              </a:rPr>
              <a:t>2011 World Archery Coaching Seminar</a:t>
            </a:r>
            <a:endParaRPr lang="en-CA" dirty="0">
              <a:solidFill>
                <a:srgbClr val="0168AC"/>
              </a:solidFill>
              <a:latin typeface="Verdana" pitchFamily="34" charset="0"/>
            </a:endParaRPr>
          </a:p>
        </p:txBody>
      </p:sp>
      <p:pic>
        <p:nvPicPr>
          <p:cNvPr id="3077" name="Picture 4" descr="Y:\06 Communication\Logo FITA\09 World Archery\00_WA1_RG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80327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9"/>
          <p:cNvSpPr txBox="1">
            <a:spLocks noChangeArrowheads="1"/>
          </p:cNvSpPr>
          <p:nvPr/>
        </p:nvSpPr>
        <p:spPr>
          <a:xfrm>
            <a:off x="406400" y="705293"/>
            <a:ext cx="8229600" cy="850106"/>
          </a:xfrm>
          <a:prstGeom prst="rect">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eaLnBrk="1" hangingPunct="1"/>
            <a:r>
              <a:rPr lang="en-GB" sz="4000" b="1" dirty="0" smtClean="0">
                <a:solidFill>
                  <a:schemeClr val="bg1"/>
                </a:solidFill>
              </a:rPr>
              <a:t>The Alignment of the Archer.</a:t>
            </a:r>
          </a:p>
        </p:txBody>
      </p:sp>
      <p:grpSp>
        <p:nvGrpSpPr>
          <p:cNvPr id="3" name="Group 2"/>
          <p:cNvGrpSpPr/>
          <p:nvPr/>
        </p:nvGrpSpPr>
        <p:grpSpPr>
          <a:xfrm>
            <a:off x="1029493" y="1538288"/>
            <a:ext cx="7085013" cy="1331685"/>
            <a:chOff x="1057275" y="1538288"/>
            <a:chExt cx="7085013" cy="1331685"/>
          </a:xfrm>
        </p:grpSpPr>
        <p:grpSp>
          <p:nvGrpSpPr>
            <p:cNvPr id="104" name="Group 346"/>
            <p:cNvGrpSpPr>
              <a:grpSpLocks/>
            </p:cNvGrpSpPr>
            <p:nvPr/>
          </p:nvGrpSpPr>
          <p:grpSpPr bwMode="auto">
            <a:xfrm>
              <a:off x="1057275" y="1538288"/>
              <a:ext cx="7085013" cy="1252537"/>
              <a:chOff x="660" y="1119"/>
              <a:chExt cx="4463" cy="789"/>
            </a:xfrm>
          </p:grpSpPr>
          <p:grpSp>
            <p:nvGrpSpPr>
              <p:cNvPr id="105" name="Group 182"/>
              <p:cNvGrpSpPr>
                <a:grpSpLocks/>
              </p:cNvGrpSpPr>
              <p:nvPr/>
            </p:nvGrpSpPr>
            <p:grpSpPr bwMode="auto">
              <a:xfrm>
                <a:off x="660" y="1119"/>
                <a:ext cx="4463" cy="789"/>
                <a:chOff x="660" y="1155"/>
                <a:chExt cx="4463" cy="789"/>
              </a:xfrm>
            </p:grpSpPr>
            <p:grpSp>
              <p:nvGrpSpPr>
                <p:cNvPr id="113" name="Group 163"/>
                <p:cNvGrpSpPr>
                  <a:grpSpLocks/>
                </p:cNvGrpSpPr>
                <p:nvPr/>
              </p:nvGrpSpPr>
              <p:grpSpPr bwMode="auto">
                <a:xfrm>
                  <a:off x="3817" y="1295"/>
                  <a:ext cx="1306" cy="649"/>
                  <a:chOff x="8811" y="1571"/>
                  <a:chExt cx="3265" cy="1621"/>
                </a:xfrm>
              </p:grpSpPr>
              <p:sp>
                <p:nvSpPr>
                  <p:cNvPr id="131" name="Rectangle 164"/>
                  <p:cNvSpPr>
                    <a:spLocks noChangeArrowheads="1"/>
                  </p:cNvSpPr>
                  <p:nvPr/>
                </p:nvSpPr>
                <p:spPr bwMode="auto">
                  <a:xfrm rot="21495540" flipH="1">
                    <a:off x="9745" y="2349"/>
                    <a:ext cx="435" cy="111"/>
                  </a:xfrm>
                  <a:prstGeom prst="rect">
                    <a:avLst/>
                  </a:prstGeom>
                  <a:solidFill>
                    <a:srgbClr val="CCFFFF"/>
                  </a:solidFill>
                  <a:ln w="9525">
                    <a:solidFill>
                      <a:srgbClr val="000000"/>
                    </a:solidFill>
                    <a:miter lim="800000"/>
                    <a:headEnd/>
                    <a:tailEnd/>
                  </a:ln>
                </p:spPr>
                <p:txBody>
                  <a:bodyPr/>
                  <a:lstStyle/>
                  <a:p>
                    <a:endParaRPr lang="en-US" dirty="0"/>
                  </a:p>
                </p:txBody>
              </p:sp>
              <p:sp>
                <p:nvSpPr>
                  <p:cNvPr id="132" name="Line 165"/>
                  <p:cNvSpPr>
                    <a:spLocks noChangeShapeType="1"/>
                  </p:cNvSpPr>
                  <p:nvPr/>
                </p:nvSpPr>
                <p:spPr bwMode="auto">
                  <a:xfrm rot="-678596" flipH="1" flipV="1">
                    <a:off x="9750" y="2386"/>
                    <a:ext cx="404" cy="71"/>
                  </a:xfrm>
                  <a:prstGeom prst="line">
                    <a:avLst/>
                  </a:prstGeom>
                  <a:noFill/>
                  <a:ln w="9525">
                    <a:solidFill>
                      <a:srgbClr val="000000"/>
                    </a:solidFill>
                    <a:round/>
                    <a:headEnd/>
                    <a:tailEnd/>
                  </a:ln>
                </p:spPr>
                <p:txBody>
                  <a:bodyPr/>
                  <a:lstStyle/>
                  <a:p>
                    <a:endParaRPr lang="en-GB" dirty="0"/>
                  </a:p>
                </p:txBody>
              </p:sp>
              <p:sp>
                <p:nvSpPr>
                  <p:cNvPr id="133" name="Line 166"/>
                  <p:cNvSpPr>
                    <a:spLocks noChangeShapeType="1"/>
                  </p:cNvSpPr>
                  <p:nvPr/>
                </p:nvSpPr>
                <p:spPr bwMode="auto">
                  <a:xfrm rot="-567740" flipH="1" flipV="1">
                    <a:off x="9748" y="2353"/>
                    <a:ext cx="411" cy="60"/>
                  </a:xfrm>
                  <a:prstGeom prst="line">
                    <a:avLst/>
                  </a:prstGeom>
                  <a:noFill/>
                  <a:ln w="9525">
                    <a:solidFill>
                      <a:srgbClr val="000000"/>
                    </a:solidFill>
                    <a:round/>
                    <a:headEnd/>
                    <a:tailEnd/>
                  </a:ln>
                </p:spPr>
                <p:txBody>
                  <a:bodyPr/>
                  <a:lstStyle/>
                  <a:p>
                    <a:endParaRPr lang="en-GB" dirty="0"/>
                  </a:p>
                </p:txBody>
              </p:sp>
              <p:sp>
                <p:nvSpPr>
                  <p:cNvPr id="134" name="Rectangle 167"/>
                  <p:cNvSpPr>
                    <a:spLocks noChangeArrowheads="1"/>
                  </p:cNvSpPr>
                  <p:nvPr/>
                </p:nvSpPr>
                <p:spPr bwMode="auto">
                  <a:xfrm>
                    <a:off x="10177" y="2215"/>
                    <a:ext cx="121" cy="352"/>
                  </a:xfrm>
                  <a:prstGeom prst="rect">
                    <a:avLst/>
                  </a:prstGeom>
                  <a:solidFill>
                    <a:srgbClr val="CCFFFF"/>
                  </a:solidFill>
                  <a:ln w="9525">
                    <a:solidFill>
                      <a:srgbClr val="000000"/>
                    </a:solidFill>
                    <a:miter lim="800000"/>
                    <a:headEnd/>
                    <a:tailEnd/>
                  </a:ln>
                </p:spPr>
                <p:txBody>
                  <a:bodyPr/>
                  <a:lstStyle/>
                  <a:p>
                    <a:endParaRPr lang="en-US" dirty="0"/>
                  </a:p>
                </p:txBody>
              </p:sp>
              <p:grpSp>
                <p:nvGrpSpPr>
                  <p:cNvPr id="135" name="Group 168"/>
                  <p:cNvGrpSpPr>
                    <a:grpSpLocks/>
                  </p:cNvGrpSpPr>
                  <p:nvPr/>
                </p:nvGrpSpPr>
                <p:grpSpPr bwMode="auto">
                  <a:xfrm rot="755864" flipV="1">
                    <a:off x="8811" y="1571"/>
                    <a:ext cx="1510" cy="540"/>
                    <a:chOff x="7333" y="3011"/>
                    <a:chExt cx="1510" cy="540"/>
                  </a:xfrm>
                </p:grpSpPr>
                <p:sp>
                  <p:nvSpPr>
                    <p:cNvPr id="145" name="Rectangle 169"/>
                    <p:cNvSpPr>
                      <a:spLocks noChangeArrowheads="1"/>
                    </p:cNvSpPr>
                    <p:nvPr/>
                  </p:nvSpPr>
                  <p:spPr bwMode="auto">
                    <a:xfrm rot="20530763" flipH="1">
                      <a:off x="7449" y="3184"/>
                      <a:ext cx="1394" cy="111"/>
                    </a:xfrm>
                    <a:prstGeom prst="rect">
                      <a:avLst/>
                    </a:prstGeom>
                    <a:solidFill>
                      <a:srgbClr val="CCFFFF"/>
                    </a:solidFill>
                    <a:ln w="9525">
                      <a:solidFill>
                        <a:srgbClr val="000000"/>
                      </a:solidFill>
                      <a:miter lim="800000"/>
                      <a:headEnd/>
                      <a:tailEnd/>
                    </a:ln>
                  </p:spPr>
                  <p:txBody>
                    <a:bodyPr/>
                    <a:lstStyle/>
                    <a:p>
                      <a:endParaRPr lang="en-US" dirty="0"/>
                    </a:p>
                  </p:txBody>
                </p:sp>
                <p:sp>
                  <p:nvSpPr>
                    <p:cNvPr id="146" name="Line 170"/>
                    <p:cNvSpPr>
                      <a:spLocks noChangeShapeType="1"/>
                    </p:cNvSpPr>
                    <p:nvPr/>
                  </p:nvSpPr>
                  <p:spPr bwMode="auto">
                    <a:xfrm flipH="1">
                      <a:off x="7465" y="3011"/>
                      <a:ext cx="1325" cy="427"/>
                    </a:xfrm>
                    <a:prstGeom prst="line">
                      <a:avLst/>
                    </a:prstGeom>
                    <a:noFill/>
                    <a:ln w="9525">
                      <a:solidFill>
                        <a:srgbClr val="000000"/>
                      </a:solidFill>
                      <a:round/>
                      <a:headEnd/>
                      <a:tailEnd/>
                    </a:ln>
                  </p:spPr>
                  <p:txBody>
                    <a:bodyPr/>
                    <a:lstStyle/>
                    <a:p>
                      <a:endParaRPr lang="en-GB" dirty="0"/>
                    </a:p>
                  </p:txBody>
                </p:sp>
                <p:sp>
                  <p:nvSpPr>
                    <p:cNvPr id="147" name="Line 171"/>
                    <p:cNvSpPr>
                      <a:spLocks noChangeShapeType="1"/>
                    </p:cNvSpPr>
                    <p:nvPr/>
                  </p:nvSpPr>
                  <p:spPr bwMode="auto">
                    <a:xfrm flipH="1">
                      <a:off x="7494" y="3054"/>
                      <a:ext cx="1303" cy="419"/>
                    </a:xfrm>
                    <a:prstGeom prst="line">
                      <a:avLst/>
                    </a:prstGeom>
                    <a:noFill/>
                    <a:ln w="9525">
                      <a:solidFill>
                        <a:srgbClr val="000000"/>
                      </a:solidFill>
                      <a:round/>
                      <a:headEnd/>
                      <a:tailEnd/>
                    </a:ln>
                  </p:spPr>
                  <p:txBody>
                    <a:bodyPr/>
                    <a:lstStyle/>
                    <a:p>
                      <a:endParaRPr lang="en-GB" dirty="0"/>
                    </a:p>
                  </p:txBody>
                </p:sp>
                <p:sp>
                  <p:nvSpPr>
                    <p:cNvPr id="148" name="Rectangle 172"/>
                    <p:cNvSpPr>
                      <a:spLocks noChangeArrowheads="1"/>
                    </p:cNvSpPr>
                    <p:nvPr/>
                  </p:nvSpPr>
                  <p:spPr bwMode="auto">
                    <a:xfrm rot="20532437" flipH="1">
                      <a:off x="7333" y="3415"/>
                      <a:ext cx="150" cy="136"/>
                    </a:xfrm>
                    <a:prstGeom prst="rect">
                      <a:avLst/>
                    </a:prstGeom>
                    <a:gradFill rotWithShape="1">
                      <a:gsLst>
                        <a:gs pos="0">
                          <a:srgbClr val="929292"/>
                        </a:gs>
                        <a:gs pos="50000">
                          <a:srgbClr val="C0C0C0"/>
                        </a:gs>
                        <a:gs pos="100000">
                          <a:srgbClr val="929292"/>
                        </a:gs>
                      </a:gsLst>
                      <a:lin ang="5400000" scaled="1"/>
                    </a:gradFill>
                    <a:ln w="9525">
                      <a:solidFill>
                        <a:srgbClr val="000000"/>
                      </a:solidFill>
                      <a:miter lim="800000"/>
                      <a:headEnd/>
                      <a:tailEnd/>
                    </a:ln>
                  </p:spPr>
                  <p:txBody>
                    <a:bodyPr/>
                    <a:lstStyle/>
                    <a:p>
                      <a:endParaRPr lang="en-US" dirty="0"/>
                    </a:p>
                  </p:txBody>
                </p:sp>
              </p:grpSp>
              <p:grpSp>
                <p:nvGrpSpPr>
                  <p:cNvPr id="136" name="Group 173"/>
                  <p:cNvGrpSpPr>
                    <a:grpSpLocks/>
                  </p:cNvGrpSpPr>
                  <p:nvPr/>
                </p:nvGrpSpPr>
                <p:grpSpPr bwMode="auto">
                  <a:xfrm rot="-755864">
                    <a:off x="8811" y="2652"/>
                    <a:ext cx="1510" cy="540"/>
                    <a:chOff x="7333" y="3011"/>
                    <a:chExt cx="1510" cy="540"/>
                  </a:xfrm>
                </p:grpSpPr>
                <p:sp>
                  <p:nvSpPr>
                    <p:cNvPr id="141" name="Rectangle 174"/>
                    <p:cNvSpPr>
                      <a:spLocks noChangeArrowheads="1"/>
                    </p:cNvSpPr>
                    <p:nvPr/>
                  </p:nvSpPr>
                  <p:spPr bwMode="auto">
                    <a:xfrm rot="20530763" flipH="1">
                      <a:off x="7449" y="3184"/>
                      <a:ext cx="1394" cy="111"/>
                    </a:xfrm>
                    <a:prstGeom prst="rect">
                      <a:avLst/>
                    </a:prstGeom>
                    <a:solidFill>
                      <a:srgbClr val="CCFFFF"/>
                    </a:solidFill>
                    <a:ln w="9525">
                      <a:solidFill>
                        <a:srgbClr val="000000"/>
                      </a:solidFill>
                      <a:miter lim="800000"/>
                      <a:headEnd/>
                      <a:tailEnd/>
                    </a:ln>
                  </p:spPr>
                  <p:txBody>
                    <a:bodyPr/>
                    <a:lstStyle/>
                    <a:p>
                      <a:endParaRPr lang="en-US" dirty="0"/>
                    </a:p>
                  </p:txBody>
                </p:sp>
                <p:sp>
                  <p:nvSpPr>
                    <p:cNvPr id="142" name="Line 175"/>
                    <p:cNvSpPr>
                      <a:spLocks noChangeShapeType="1"/>
                    </p:cNvSpPr>
                    <p:nvPr/>
                  </p:nvSpPr>
                  <p:spPr bwMode="auto">
                    <a:xfrm flipH="1">
                      <a:off x="7465" y="3011"/>
                      <a:ext cx="1325" cy="427"/>
                    </a:xfrm>
                    <a:prstGeom prst="line">
                      <a:avLst/>
                    </a:prstGeom>
                    <a:noFill/>
                    <a:ln w="9525">
                      <a:solidFill>
                        <a:srgbClr val="000000"/>
                      </a:solidFill>
                      <a:round/>
                      <a:headEnd/>
                      <a:tailEnd/>
                    </a:ln>
                  </p:spPr>
                  <p:txBody>
                    <a:bodyPr/>
                    <a:lstStyle/>
                    <a:p>
                      <a:endParaRPr lang="en-GB" dirty="0"/>
                    </a:p>
                  </p:txBody>
                </p:sp>
                <p:sp>
                  <p:nvSpPr>
                    <p:cNvPr id="143" name="Line 176"/>
                    <p:cNvSpPr>
                      <a:spLocks noChangeShapeType="1"/>
                    </p:cNvSpPr>
                    <p:nvPr/>
                  </p:nvSpPr>
                  <p:spPr bwMode="auto">
                    <a:xfrm flipH="1">
                      <a:off x="7494" y="3054"/>
                      <a:ext cx="1303" cy="419"/>
                    </a:xfrm>
                    <a:prstGeom prst="line">
                      <a:avLst/>
                    </a:prstGeom>
                    <a:noFill/>
                    <a:ln w="9525">
                      <a:solidFill>
                        <a:srgbClr val="000000"/>
                      </a:solidFill>
                      <a:round/>
                      <a:headEnd/>
                      <a:tailEnd/>
                    </a:ln>
                  </p:spPr>
                  <p:txBody>
                    <a:bodyPr/>
                    <a:lstStyle/>
                    <a:p>
                      <a:endParaRPr lang="en-GB" dirty="0"/>
                    </a:p>
                  </p:txBody>
                </p:sp>
                <p:sp>
                  <p:nvSpPr>
                    <p:cNvPr id="144" name="Rectangle 177"/>
                    <p:cNvSpPr>
                      <a:spLocks noChangeArrowheads="1"/>
                    </p:cNvSpPr>
                    <p:nvPr/>
                  </p:nvSpPr>
                  <p:spPr bwMode="auto">
                    <a:xfrm rot="20532437" flipH="1">
                      <a:off x="7333" y="3415"/>
                      <a:ext cx="150" cy="136"/>
                    </a:xfrm>
                    <a:prstGeom prst="rect">
                      <a:avLst/>
                    </a:prstGeom>
                    <a:gradFill rotWithShape="1">
                      <a:gsLst>
                        <a:gs pos="0">
                          <a:srgbClr val="929292"/>
                        </a:gs>
                        <a:gs pos="50000">
                          <a:srgbClr val="C0C0C0"/>
                        </a:gs>
                        <a:gs pos="100000">
                          <a:srgbClr val="929292"/>
                        </a:gs>
                      </a:gsLst>
                      <a:lin ang="5400000" scaled="1"/>
                    </a:gradFill>
                    <a:ln w="9525">
                      <a:solidFill>
                        <a:srgbClr val="000000"/>
                      </a:solidFill>
                      <a:miter lim="800000"/>
                      <a:headEnd/>
                      <a:tailEnd/>
                    </a:ln>
                  </p:spPr>
                  <p:txBody>
                    <a:bodyPr/>
                    <a:lstStyle/>
                    <a:p>
                      <a:endParaRPr lang="en-US" dirty="0"/>
                    </a:p>
                  </p:txBody>
                </p:sp>
              </p:grpSp>
              <p:grpSp>
                <p:nvGrpSpPr>
                  <p:cNvPr id="137" name="Group 178"/>
                  <p:cNvGrpSpPr>
                    <a:grpSpLocks/>
                  </p:cNvGrpSpPr>
                  <p:nvPr/>
                </p:nvGrpSpPr>
                <p:grpSpPr bwMode="auto">
                  <a:xfrm>
                    <a:off x="10289" y="2342"/>
                    <a:ext cx="1787" cy="107"/>
                    <a:chOff x="6966" y="3765"/>
                    <a:chExt cx="1787" cy="159"/>
                  </a:xfrm>
                </p:grpSpPr>
                <p:sp>
                  <p:nvSpPr>
                    <p:cNvPr id="138" name="Freeform 179"/>
                    <p:cNvSpPr>
                      <a:spLocks/>
                    </p:cNvSpPr>
                    <p:nvPr/>
                  </p:nvSpPr>
                  <p:spPr bwMode="auto">
                    <a:xfrm>
                      <a:off x="6966" y="3765"/>
                      <a:ext cx="1787" cy="159"/>
                    </a:xfrm>
                    <a:custGeom>
                      <a:avLst/>
                      <a:gdLst>
                        <a:gd name="T0" fmla="*/ 1787 w 1787"/>
                        <a:gd name="T1" fmla="*/ 0 h 159"/>
                        <a:gd name="T2" fmla="*/ 2 w 1787"/>
                        <a:gd name="T3" fmla="*/ 0 h 159"/>
                        <a:gd name="T4" fmla="*/ 0 w 1787"/>
                        <a:gd name="T5" fmla="*/ 159 h 159"/>
                        <a:gd name="T6" fmla="*/ 1674 w 1787"/>
                        <a:gd name="T7" fmla="*/ 158 h 159"/>
                        <a:gd name="T8" fmla="*/ 0 60000 65536"/>
                        <a:gd name="T9" fmla="*/ 0 60000 65536"/>
                        <a:gd name="T10" fmla="*/ 0 60000 65536"/>
                        <a:gd name="T11" fmla="*/ 0 60000 65536"/>
                        <a:gd name="T12" fmla="*/ 0 w 1787"/>
                        <a:gd name="T13" fmla="*/ 0 h 159"/>
                        <a:gd name="T14" fmla="*/ 1787 w 1787"/>
                        <a:gd name="T15" fmla="*/ 159 h 159"/>
                      </a:gdLst>
                      <a:ahLst/>
                      <a:cxnLst>
                        <a:cxn ang="T8">
                          <a:pos x="T0" y="T1"/>
                        </a:cxn>
                        <a:cxn ang="T9">
                          <a:pos x="T2" y="T3"/>
                        </a:cxn>
                        <a:cxn ang="T10">
                          <a:pos x="T4" y="T5"/>
                        </a:cxn>
                        <a:cxn ang="T11">
                          <a:pos x="T6" y="T7"/>
                        </a:cxn>
                      </a:cxnLst>
                      <a:rect l="T12" t="T13" r="T14" b="T15"/>
                      <a:pathLst>
                        <a:path w="1787" h="159">
                          <a:moveTo>
                            <a:pt x="1787" y="0"/>
                          </a:moveTo>
                          <a:lnTo>
                            <a:pt x="2" y="0"/>
                          </a:lnTo>
                          <a:lnTo>
                            <a:pt x="0" y="159"/>
                          </a:lnTo>
                          <a:lnTo>
                            <a:pt x="1674" y="158"/>
                          </a:lnTo>
                        </a:path>
                      </a:pathLst>
                    </a:custGeom>
                    <a:solidFill>
                      <a:srgbClr val="CCFFFF"/>
                    </a:solidFill>
                    <a:ln w="9525" cmpd="sng">
                      <a:solidFill>
                        <a:srgbClr val="000000"/>
                      </a:solidFill>
                      <a:round/>
                      <a:headEnd/>
                      <a:tailEnd/>
                    </a:ln>
                  </p:spPr>
                  <p:txBody>
                    <a:bodyPr/>
                    <a:lstStyle/>
                    <a:p>
                      <a:endParaRPr lang="en-GB" dirty="0"/>
                    </a:p>
                  </p:txBody>
                </p:sp>
                <p:sp>
                  <p:nvSpPr>
                    <p:cNvPr id="139" name="Line 180"/>
                    <p:cNvSpPr>
                      <a:spLocks noChangeShapeType="1"/>
                    </p:cNvSpPr>
                    <p:nvPr/>
                  </p:nvSpPr>
                  <p:spPr bwMode="auto">
                    <a:xfrm>
                      <a:off x="6968" y="3818"/>
                      <a:ext cx="1665" cy="0"/>
                    </a:xfrm>
                    <a:prstGeom prst="line">
                      <a:avLst/>
                    </a:prstGeom>
                    <a:noFill/>
                    <a:ln w="9525">
                      <a:solidFill>
                        <a:srgbClr val="000000"/>
                      </a:solidFill>
                      <a:round/>
                      <a:headEnd/>
                      <a:tailEnd/>
                    </a:ln>
                  </p:spPr>
                  <p:txBody>
                    <a:bodyPr/>
                    <a:lstStyle/>
                    <a:p>
                      <a:endParaRPr lang="en-GB" dirty="0"/>
                    </a:p>
                  </p:txBody>
                </p:sp>
                <p:sp>
                  <p:nvSpPr>
                    <p:cNvPr id="140" name="Line 181"/>
                    <p:cNvSpPr>
                      <a:spLocks noChangeShapeType="1"/>
                    </p:cNvSpPr>
                    <p:nvPr/>
                  </p:nvSpPr>
                  <p:spPr bwMode="auto">
                    <a:xfrm>
                      <a:off x="6968" y="3870"/>
                      <a:ext cx="1612" cy="0"/>
                    </a:xfrm>
                    <a:prstGeom prst="line">
                      <a:avLst/>
                    </a:prstGeom>
                    <a:noFill/>
                    <a:ln w="9525">
                      <a:solidFill>
                        <a:srgbClr val="000000"/>
                      </a:solidFill>
                      <a:round/>
                      <a:headEnd/>
                      <a:tailEnd/>
                    </a:ln>
                  </p:spPr>
                  <p:txBody>
                    <a:bodyPr/>
                    <a:lstStyle/>
                    <a:p>
                      <a:endParaRPr lang="en-GB" dirty="0"/>
                    </a:p>
                  </p:txBody>
                </p:sp>
              </p:grpSp>
            </p:grpSp>
            <p:sp>
              <p:nvSpPr>
                <p:cNvPr id="114" name="Freeform 33"/>
                <p:cNvSpPr>
                  <a:spLocks/>
                </p:cNvSpPr>
                <p:nvPr/>
              </p:nvSpPr>
              <p:spPr bwMode="auto">
                <a:xfrm>
                  <a:off x="1074" y="1155"/>
                  <a:ext cx="1709" cy="466"/>
                </a:xfrm>
                <a:custGeom>
                  <a:avLst/>
                  <a:gdLst>
                    <a:gd name="T0" fmla="*/ 1707 w 1709"/>
                    <a:gd name="T1" fmla="*/ 139 h 466"/>
                    <a:gd name="T2" fmla="*/ 1603 w 1709"/>
                    <a:gd name="T3" fmla="*/ 117 h 466"/>
                    <a:gd name="T4" fmla="*/ 1504 w 1709"/>
                    <a:gd name="T5" fmla="*/ 95 h 466"/>
                    <a:gd name="T6" fmla="*/ 1425 w 1709"/>
                    <a:gd name="T7" fmla="*/ 81 h 466"/>
                    <a:gd name="T8" fmla="*/ 1357 w 1709"/>
                    <a:gd name="T9" fmla="*/ 65 h 466"/>
                    <a:gd name="T10" fmla="*/ 1339 w 1709"/>
                    <a:gd name="T11" fmla="*/ 55 h 466"/>
                    <a:gd name="T12" fmla="*/ 1237 w 1709"/>
                    <a:gd name="T13" fmla="*/ 30 h 466"/>
                    <a:gd name="T14" fmla="*/ 1110 w 1709"/>
                    <a:gd name="T15" fmla="*/ 6 h 466"/>
                    <a:gd name="T16" fmla="*/ 985 w 1709"/>
                    <a:gd name="T17" fmla="*/ 6 h 466"/>
                    <a:gd name="T18" fmla="*/ 907 w 1709"/>
                    <a:gd name="T19" fmla="*/ 6 h 466"/>
                    <a:gd name="T20" fmla="*/ 815 w 1709"/>
                    <a:gd name="T21" fmla="*/ 19 h 466"/>
                    <a:gd name="T22" fmla="*/ 694 w 1709"/>
                    <a:gd name="T23" fmla="*/ 8 h 466"/>
                    <a:gd name="T24" fmla="*/ 599 w 1709"/>
                    <a:gd name="T25" fmla="*/ 0 h 466"/>
                    <a:gd name="T26" fmla="*/ 487 w 1709"/>
                    <a:gd name="T27" fmla="*/ 22 h 466"/>
                    <a:gd name="T28" fmla="*/ 350 w 1709"/>
                    <a:gd name="T29" fmla="*/ 71 h 466"/>
                    <a:gd name="T30" fmla="*/ 219 w 1709"/>
                    <a:gd name="T31" fmla="*/ 124 h 466"/>
                    <a:gd name="T32" fmla="*/ 145 w 1709"/>
                    <a:gd name="T33" fmla="*/ 154 h 466"/>
                    <a:gd name="T34" fmla="*/ 67 w 1709"/>
                    <a:gd name="T35" fmla="*/ 194 h 466"/>
                    <a:gd name="T36" fmla="*/ 0 w 1709"/>
                    <a:gd name="T37" fmla="*/ 220 h 466"/>
                    <a:gd name="T38" fmla="*/ 42 w 1709"/>
                    <a:gd name="T39" fmla="*/ 262 h 466"/>
                    <a:gd name="T40" fmla="*/ 70 w 1709"/>
                    <a:gd name="T41" fmla="*/ 304 h 466"/>
                    <a:gd name="T42" fmla="*/ 86 w 1709"/>
                    <a:gd name="T43" fmla="*/ 346 h 466"/>
                    <a:gd name="T44" fmla="*/ 84 w 1709"/>
                    <a:gd name="T45" fmla="*/ 386 h 466"/>
                    <a:gd name="T46" fmla="*/ 274 w 1709"/>
                    <a:gd name="T47" fmla="*/ 391 h 466"/>
                    <a:gd name="T48" fmla="*/ 381 w 1709"/>
                    <a:gd name="T49" fmla="*/ 407 h 466"/>
                    <a:gd name="T50" fmla="*/ 483 w 1709"/>
                    <a:gd name="T51" fmla="*/ 422 h 466"/>
                    <a:gd name="T52" fmla="*/ 645 w 1709"/>
                    <a:gd name="T53" fmla="*/ 440 h 466"/>
                    <a:gd name="T54" fmla="*/ 583 w 1709"/>
                    <a:gd name="T55" fmla="*/ 368 h 466"/>
                    <a:gd name="T56" fmla="*/ 572 w 1709"/>
                    <a:gd name="T57" fmla="*/ 318 h 466"/>
                    <a:gd name="T58" fmla="*/ 586 w 1709"/>
                    <a:gd name="T59" fmla="*/ 244 h 466"/>
                    <a:gd name="T60" fmla="*/ 638 w 1709"/>
                    <a:gd name="T61" fmla="*/ 164 h 466"/>
                    <a:gd name="T62" fmla="*/ 707 w 1709"/>
                    <a:gd name="T63" fmla="*/ 115 h 466"/>
                    <a:gd name="T64" fmla="*/ 795 w 1709"/>
                    <a:gd name="T65" fmla="*/ 93 h 466"/>
                    <a:gd name="T66" fmla="*/ 932 w 1709"/>
                    <a:gd name="T67" fmla="*/ 95 h 466"/>
                    <a:gd name="T68" fmla="*/ 1032 w 1709"/>
                    <a:gd name="T69" fmla="*/ 125 h 466"/>
                    <a:gd name="T70" fmla="*/ 1102 w 1709"/>
                    <a:gd name="T71" fmla="*/ 182 h 466"/>
                    <a:gd name="T72" fmla="*/ 1149 w 1709"/>
                    <a:gd name="T73" fmla="*/ 236 h 466"/>
                    <a:gd name="T74" fmla="*/ 1185 w 1709"/>
                    <a:gd name="T75" fmla="*/ 275 h 466"/>
                    <a:gd name="T76" fmla="*/ 1191 w 1709"/>
                    <a:gd name="T77" fmla="*/ 308 h 466"/>
                    <a:gd name="T78" fmla="*/ 1192 w 1709"/>
                    <a:gd name="T79" fmla="*/ 343 h 466"/>
                    <a:gd name="T80" fmla="*/ 1182 w 1709"/>
                    <a:gd name="T81" fmla="*/ 400 h 466"/>
                    <a:gd name="T82" fmla="*/ 1152 w 1709"/>
                    <a:gd name="T83" fmla="*/ 433 h 466"/>
                    <a:gd name="T84" fmla="*/ 1119 w 1709"/>
                    <a:gd name="T85" fmla="*/ 463 h 466"/>
                    <a:gd name="T86" fmla="*/ 1162 w 1709"/>
                    <a:gd name="T87" fmla="*/ 466 h 466"/>
                    <a:gd name="T88" fmla="*/ 1226 w 1709"/>
                    <a:gd name="T89" fmla="*/ 465 h 466"/>
                    <a:gd name="T90" fmla="*/ 1326 w 1709"/>
                    <a:gd name="T91" fmla="*/ 445 h 466"/>
                    <a:gd name="T92" fmla="*/ 1415 w 1709"/>
                    <a:gd name="T93" fmla="*/ 414 h 466"/>
                    <a:gd name="T94" fmla="*/ 1513 w 1709"/>
                    <a:gd name="T95" fmla="*/ 383 h 466"/>
                    <a:gd name="T96" fmla="*/ 1592 w 1709"/>
                    <a:gd name="T97" fmla="*/ 373 h 466"/>
                    <a:gd name="T98" fmla="*/ 1644 w 1709"/>
                    <a:gd name="T99" fmla="*/ 369 h 466"/>
                    <a:gd name="T100" fmla="*/ 1697 w 1709"/>
                    <a:gd name="T101" fmla="*/ 359 h 466"/>
                    <a:gd name="T102" fmla="*/ 1706 w 1709"/>
                    <a:gd name="T103" fmla="*/ 340 h 466"/>
                    <a:gd name="T104" fmla="*/ 1709 w 1709"/>
                    <a:gd name="T105" fmla="*/ 285 h 466"/>
                    <a:gd name="T106" fmla="*/ 1709 w 1709"/>
                    <a:gd name="T107" fmla="*/ 205 h 466"/>
                    <a:gd name="T108" fmla="*/ 1707 w 1709"/>
                    <a:gd name="T109" fmla="*/ 139 h 46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709"/>
                    <a:gd name="T166" fmla="*/ 0 h 466"/>
                    <a:gd name="T167" fmla="*/ 1709 w 1709"/>
                    <a:gd name="T168" fmla="*/ 466 h 46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709" h="466">
                      <a:moveTo>
                        <a:pt x="1707" y="139"/>
                      </a:moveTo>
                      <a:lnTo>
                        <a:pt x="1603" y="117"/>
                      </a:lnTo>
                      <a:lnTo>
                        <a:pt x="1504" y="95"/>
                      </a:lnTo>
                      <a:lnTo>
                        <a:pt x="1425" y="81"/>
                      </a:lnTo>
                      <a:lnTo>
                        <a:pt x="1357" y="65"/>
                      </a:lnTo>
                      <a:lnTo>
                        <a:pt x="1339" y="55"/>
                      </a:lnTo>
                      <a:lnTo>
                        <a:pt x="1237" y="30"/>
                      </a:lnTo>
                      <a:lnTo>
                        <a:pt x="1110" y="6"/>
                      </a:lnTo>
                      <a:lnTo>
                        <a:pt x="985" y="6"/>
                      </a:lnTo>
                      <a:lnTo>
                        <a:pt x="907" y="6"/>
                      </a:lnTo>
                      <a:lnTo>
                        <a:pt x="815" y="19"/>
                      </a:lnTo>
                      <a:lnTo>
                        <a:pt x="694" y="8"/>
                      </a:lnTo>
                      <a:lnTo>
                        <a:pt x="599" y="0"/>
                      </a:lnTo>
                      <a:lnTo>
                        <a:pt x="487" y="22"/>
                      </a:lnTo>
                      <a:lnTo>
                        <a:pt x="350" y="71"/>
                      </a:lnTo>
                      <a:lnTo>
                        <a:pt x="219" y="124"/>
                      </a:lnTo>
                      <a:lnTo>
                        <a:pt x="145" y="154"/>
                      </a:lnTo>
                      <a:lnTo>
                        <a:pt x="67" y="194"/>
                      </a:lnTo>
                      <a:lnTo>
                        <a:pt x="0" y="220"/>
                      </a:lnTo>
                      <a:lnTo>
                        <a:pt x="42" y="262"/>
                      </a:lnTo>
                      <a:lnTo>
                        <a:pt x="70" y="304"/>
                      </a:lnTo>
                      <a:lnTo>
                        <a:pt x="86" y="346"/>
                      </a:lnTo>
                      <a:lnTo>
                        <a:pt x="84" y="386"/>
                      </a:lnTo>
                      <a:lnTo>
                        <a:pt x="274" y="391"/>
                      </a:lnTo>
                      <a:lnTo>
                        <a:pt x="381" y="407"/>
                      </a:lnTo>
                      <a:lnTo>
                        <a:pt x="483" y="422"/>
                      </a:lnTo>
                      <a:lnTo>
                        <a:pt x="645" y="440"/>
                      </a:lnTo>
                      <a:lnTo>
                        <a:pt x="583" y="368"/>
                      </a:lnTo>
                      <a:lnTo>
                        <a:pt x="572" y="318"/>
                      </a:lnTo>
                      <a:lnTo>
                        <a:pt x="586" y="244"/>
                      </a:lnTo>
                      <a:lnTo>
                        <a:pt x="638" y="164"/>
                      </a:lnTo>
                      <a:lnTo>
                        <a:pt x="707" y="115"/>
                      </a:lnTo>
                      <a:lnTo>
                        <a:pt x="795" y="93"/>
                      </a:lnTo>
                      <a:lnTo>
                        <a:pt x="932" y="95"/>
                      </a:lnTo>
                      <a:lnTo>
                        <a:pt x="1032" y="125"/>
                      </a:lnTo>
                      <a:lnTo>
                        <a:pt x="1102" y="182"/>
                      </a:lnTo>
                      <a:lnTo>
                        <a:pt x="1149" y="236"/>
                      </a:lnTo>
                      <a:lnTo>
                        <a:pt x="1185" y="275"/>
                      </a:lnTo>
                      <a:lnTo>
                        <a:pt x="1191" y="308"/>
                      </a:lnTo>
                      <a:lnTo>
                        <a:pt x="1192" y="343"/>
                      </a:lnTo>
                      <a:lnTo>
                        <a:pt x="1182" y="400"/>
                      </a:lnTo>
                      <a:lnTo>
                        <a:pt x="1152" y="433"/>
                      </a:lnTo>
                      <a:lnTo>
                        <a:pt x="1119" y="463"/>
                      </a:lnTo>
                      <a:lnTo>
                        <a:pt x="1162" y="466"/>
                      </a:lnTo>
                      <a:lnTo>
                        <a:pt x="1226" y="465"/>
                      </a:lnTo>
                      <a:lnTo>
                        <a:pt x="1326" y="445"/>
                      </a:lnTo>
                      <a:lnTo>
                        <a:pt x="1415" y="414"/>
                      </a:lnTo>
                      <a:lnTo>
                        <a:pt x="1513" y="383"/>
                      </a:lnTo>
                      <a:lnTo>
                        <a:pt x="1592" y="373"/>
                      </a:lnTo>
                      <a:lnTo>
                        <a:pt x="1644" y="369"/>
                      </a:lnTo>
                      <a:lnTo>
                        <a:pt x="1697" y="359"/>
                      </a:lnTo>
                      <a:lnTo>
                        <a:pt x="1706" y="340"/>
                      </a:lnTo>
                      <a:lnTo>
                        <a:pt x="1709" y="285"/>
                      </a:lnTo>
                      <a:lnTo>
                        <a:pt x="1709" y="205"/>
                      </a:lnTo>
                      <a:lnTo>
                        <a:pt x="1707" y="139"/>
                      </a:lnTo>
                      <a:close/>
                    </a:path>
                  </a:pathLst>
                </a:custGeom>
                <a:gradFill rotWithShape="1">
                  <a:gsLst>
                    <a:gs pos="0">
                      <a:srgbClr val="00FFFF">
                        <a:alpha val="67000"/>
                      </a:srgbClr>
                    </a:gs>
                    <a:gs pos="100000">
                      <a:srgbClr val="00A9A9">
                        <a:alpha val="67998"/>
                      </a:srgbClr>
                    </a:gs>
                  </a:gsLst>
                  <a:path path="rect">
                    <a:fillToRect l="50000" t="50000" r="50000" b="50000"/>
                  </a:path>
                </a:gradFill>
                <a:ln w="9525">
                  <a:solidFill>
                    <a:srgbClr val="000000"/>
                  </a:solidFill>
                  <a:round/>
                  <a:headEnd/>
                  <a:tailEnd/>
                </a:ln>
              </p:spPr>
              <p:txBody>
                <a:bodyPr/>
                <a:lstStyle/>
                <a:p>
                  <a:endParaRPr lang="en-GB" dirty="0"/>
                </a:p>
              </p:txBody>
            </p:sp>
            <p:sp>
              <p:nvSpPr>
                <p:cNvPr id="115" name="Freeform 34"/>
                <p:cNvSpPr>
                  <a:spLocks/>
                </p:cNvSpPr>
                <p:nvPr/>
              </p:nvSpPr>
              <p:spPr bwMode="auto">
                <a:xfrm>
                  <a:off x="1177" y="1354"/>
                  <a:ext cx="101" cy="161"/>
                </a:xfrm>
                <a:custGeom>
                  <a:avLst/>
                  <a:gdLst>
                    <a:gd name="T0" fmla="*/ 0 w 93"/>
                    <a:gd name="T1" fmla="*/ 0 h 177"/>
                    <a:gd name="T2" fmla="*/ 51 w 93"/>
                    <a:gd name="T3" fmla="*/ 48 h 177"/>
                    <a:gd name="T4" fmla="*/ 78 w 93"/>
                    <a:gd name="T5" fmla="*/ 96 h 177"/>
                    <a:gd name="T6" fmla="*/ 90 w 93"/>
                    <a:gd name="T7" fmla="*/ 138 h 177"/>
                    <a:gd name="T8" fmla="*/ 93 w 93"/>
                    <a:gd name="T9" fmla="*/ 177 h 177"/>
                    <a:gd name="T10" fmla="*/ 0 60000 65536"/>
                    <a:gd name="T11" fmla="*/ 0 60000 65536"/>
                    <a:gd name="T12" fmla="*/ 0 60000 65536"/>
                    <a:gd name="T13" fmla="*/ 0 60000 65536"/>
                    <a:gd name="T14" fmla="*/ 0 60000 65536"/>
                    <a:gd name="T15" fmla="*/ 0 w 93"/>
                    <a:gd name="T16" fmla="*/ 0 h 177"/>
                    <a:gd name="T17" fmla="*/ 93 w 93"/>
                    <a:gd name="T18" fmla="*/ 177 h 177"/>
                  </a:gdLst>
                  <a:ahLst/>
                  <a:cxnLst>
                    <a:cxn ang="T10">
                      <a:pos x="T0" y="T1"/>
                    </a:cxn>
                    <a:cxn ang="T11">
                      <a:pos x="T2" y="T3"/>
                    </a:cxn>
                    <a:cxn ang="T12">
                      <a:pos x="T4" y="T5"/>
                    </a:cxn>
                    <a:cxn ang="T13">
                      <a:pos x="T6" y="T7"/>
                    </a:cxn>
                    <a:cxn ang="T14">
                      <a:pos x="T8" y="T9"/>
                    </a:cxn>
                  </a:cxnLst>
                  <a:rect l="T15" t="T16" r="T17" b="T18"/>
                  <a:pathLst>
                    <a:path w="93" h="177">
                      <a:moveTo>
                        <a:pt x="0" y="0"/>
                      </a:moveTo>
                      <a:cubicBezTo>
                        <a:pt x="19" y="16"/>
                        <a:pt x="38" y="32"/>
                        <a:pt x="51" y="48"/>
                      </a:cubicBezTo>
                      <a:cubicBezTo>
                        <a:pt x="64" y="64"/>
                        <a:pt x="71" y="81"/>
                        <a:pt x="78" y="96"/>
                      </a:cubicBezTo>
                      <a:cubicBezTo>
                        <a:pt x="85" y="111"/>
                        <a:pt x="88" y="125"/>
                        <a:pt x="90" y="138"/>
                      </a:cubicBezTo>
                      <a:cubicBezTo>
                        <a:pt x="92" y="151"/>
                        <a:pt x="92" y="164"/>
                        <a:pt x="93" y="177"/>
                      </a:cubicBezTo>
                    </a:path>
                  </a:pathLst>
                </a:custGeom>
                <a:noFill/>
                <a:ln w="9525">
                  <a:solidFill>
                    <a:srgbClr val="000000"/>
                  </a:solidFill>
                  <a:round/>
                  <a:headEnd/>
                  <a:tailEnd/>
                </a:ln>
              </p:spPr>
              <p:txBody>
                <a:bodyPr/>
                <a:lstStyle/>
                <a:p>
                  <a:endParaRPr lang="en-GB" dirty="0"/>
                </a:p>
              </p:txBody>
            </p:sp>
            <p:sp>
              <p:nvSpPr>
                <p:cNvPr id="116" name="Freeform 35"/>
                <p:cNvSpPr>
                  <a:spLocks/>
                </p:cNvSpPr>
                <p:nvPr/>
              </p:nvSpPr>
              <p:spPr bwMode="auto">
                <a:xfrm>
                  <a:off x="2684" y="1268"/>
                  <a:ext cx="25" cy="254"/>
                </a:xfrm>
                <a:custGeom>
                  <a:avLst/>
                  <a:gdLst>
                    <a:gd name="T0" fmla="*/ 9 w 22"/>
                    <a:gd name="T1" fmla="*/ 0 h 279"/>
                    <a:gd name="T2" fmla="*/ 21 w 22"/>
                    <a:gd name="T3" fmla="*/ 87 h 279"/>
                    <a:gd name="T4" fmla="*/ 18 w 22"/>
                    <a:gd name="T5" fmla="*/ 159 h 279"/>
                    <a:gd name="T6" fmla="*/ 12 w 22"/>
                    <a:gd name="T7" fmla="*/ 219 h 279"/>
                    <a:gd name="T8" fmla="*/ 0 w 22"/>
                    <a:gd name="T9" fmla="*/ 279 h 279"/>
                    <a:gd name="T10" fmla="*/ 0 60000 65536"/>
                    <a:gd name="T11" fmla="*/ 0 60000 65536"/>
                    <a:gd name="T12" fmla="*/ 0 60000 65536"/>
                    <a:gd name="T13" fmla="*/ 0 60000 65536"/>
                    <a:gd name="T14" fmla="*/ 0 60000 65536"/>
                    <a:gd name="T15" fmla="*/ 0 w 22"/>
                    <a:gd name="T16" fmla="*/ 0 h 279"/>
                    <a:gd name="T17" fmla="*/ 22 w 22"/>
                    <a:gd name="T18" fmla="*/ 279 h 279"/>
                  </a:gdLst>
                  <a:ahLst/>
                  <a:cxnLst>
                    <a:cxn ang="T10">
                      <a:pos x="T0" y="T1"/>
                    </a:cxn>
                    <a:cxn ang="T11">
                      <a:pos x="T2" y="T3"/>
                    </a:cxn>
                    <a:cxn ang="T12">
                      <a:pos x="T4" y="T5"/>
                    </a:cxn>
                    <a:cxn ang="T13">
                      <a:pos x="T6" y="T7"/>
                    </a:cxn>
                    <a:cxn ang="T14">
                      <a:pos x="T8" y="T9"/>
                    </a:cxn>
                  </a:cxnLst>
                  <a:rect l="T15" t="T16" r="T17" b="T18"/>
                  <a:pathLst>
                    <a:path w="22" h="279">
                      <a:moveTo>
                        <a:pt x="9" y="0"/>
                      </a:moveTo>
                      <a:cubicBezTo>
                        <a:pt x="14" y="30"/>
                        <a:pt x="20" y="61"/>
                        <a:pt x="21" y="87"/>
                      </a:cubicBezTo>
                      <a:cubicBezTo>
                        <a:pt x="22" y="113"/>
                        <a:pt x="20" y="137"/>
                        <a:pt x="18" y="159"/>
                      </a:cubicBezTo>
                      <a:cubicBezTo>
                        <a:pt x="16" y="181"/>
                        <a:pt x="15" y="199"/>
                        <a:pt x="12" y="219"/>
                      </a:cubicBezTo>
                      <a:cubicBezTo>
                        <a:pt x="9" y="239"/>
                        <a:pt x="2" y="269"/>
                        <a:pt x="0" y="279"/>
                      </a:cubicBezTo>
                    </a:path>
                  </a:pathLst>
                </a:custGeom>
                <a:noFill/>
                <a:ln w="9525">
                  <a:solidFill>
                    <a:srgbClr val="000000"/>
                  </a:solidFill>
                  <a:round/>
                  <a:headEnd/>
                  <a:tailEnd/>
                </a:ln>
              </p:spPr>
              <p:txBody>
                <a:bodyPr/>
                <a:lstStyle/>
                <a:p>
                  <a:endParaRPr lang="en-GB" dirty="0"/>
                </a:p>
              </p:txBody>
            </p:sp>
            <p:sp>
              <p:nvSpPr>
                <p:cNvPr id="117" name="Freeform 36"/>
                <p:cNvSpPr>
                  <a:spLocks/>
                </p:cNvSpPr>
                <p:nvPr/>
              </p:nvSpPr>
              <p:spPr bwMode="auto">
                <a:xfrm>
                  <a:off x="660" y="1387"/>
                  <a:ext cx="1158" cy="360"/>
                </a:xfrm>
                <a:custGeom>
                  <a:avLst/>
                  <a:gdLst>
                    <a:gd name="T0" fmla="*/ 427 w 1184"/>
                    <a:gd name="T1" fmla="*/ 0 h 360"/>
                    <a:gd name="T2" fmla="*/ 313 w 1184"/>
                    <a:gd name="T3" fmla="*/ 66 h 360"/>
                    <a:gd name="T4" fmla="*/ 223 w 1184"/>
                    <a:gd name="T5" fmla="*/ 103 h 360"/>
                    <a:gd name="T6" fmla="*/ 118 w 1184"/>
                    <a:gd name="T7" fmla="*/ 153 h 360"/>
                    <a:gd name="T8" fmla="*/ 61 w 1184"/>
                    <a:gd name="T9" fmla="*/ 189 h 360"/>
                    <a:gd name="T10" fmla="*/ 24 w 1184"/>
                    <a:gd name="T11" fmla="*/ 228 h 360"/>
                    <a:gd name="T12" fmla="*/ 0 w 1184"/>
                    <a:gd name="T13" fmla="*/ 250 h 360"/>
                    <a:gd name="T14" fmla="*/ 3 w 1184"/>
                    <a:gd name="T15" fmla="*/ 291 h 360"/>
                    <a:gd name="T16" fmla="*/ 47 w 1184"/>
                    <a:gd name="T17" fmla="*/ 305 h 360"/>
                    <a:gd name="T18" fmla="*/ 94 w 1184"/>
                    <a:gd name="T19" fmla="*/ 315 h 360"/>
                    <a:gd name="T20" fmla="*/ 144 w 1184"/>
                    <a:gd name="T21" fmla="*/ 332 h 360"/>
                    <a:gd name="T22" fmla="*/ 257 w 1184"/>
                    <a:gd name="T23" fmla="*/ 356 h 360"/>
                    <a:gd name="T24" fmla="*/ 421 w 1184"/>
                    <a:gd name="T25" fmla="*/ 360 h 360"/>
                    <a:gd name="T26" fmla="*/ 579 w 1184"/>
                    <a:gd name="T27" fmla="*/ 343 h 360"/>
                    <a:gd name="T28" fmla="*/ 679 w 1184"/>
                    <a:gd name="T29" fmla="*/ 329 h 360"/>
                    <a:gd name="T30" fmla="*/ 846 w 1184"/>
                    <a:gd name="T31" fmla="*/ 302 h 360"/>
                    <a:gd name="T32" fmla="*/ 1010 w 1184"/>
                    <a:gd name="T33" fmla="*/ 276 h 360"/>
                    <a:gd name="T34" fmla="*/ 1072 w 1184"/>
                    <a:gd name="T35" fmla="*/ 281 h 360"/>
                    <a:gd name="T36" fmla="*/ 1184 w 1184"/>
                    <a:gd name="T37" fmla="*/ 289 h 360"/>
                    <a:gd name="T38" fmla="*/ 1115 w 1184"/>
                    <a:gd name="T39" fmla="*/ 244 h 360"/>
                    <a:gd name="T40" fmla="*/ 1073 w 1184"/>
                    <a:gd name="T41" fmla="*/ 205 h 360"/>
                    <a:gd name="T42" fmla="*/ 1019 w 1184"/>
                    <a:gd name="T43" fmla="*/ 196 h 360"/>
                    <a:gd name="T44" fmla="*/ 804 w 1184"/>
                    <a:gd name="T45" fmla="*/ 169 h 360"/>
                    <a:gd name="T46" fmla="*/ 659 w 1184"/>
                    <a:gd name="T47" fmla="*/ 162 h 360"/>
                    <a:gd name="T48" fmla="*/ 553 w 1184"/>
                    <a:gd name="T49" fmla="*/ 159 h 360"/>
                    <a:gd name="T50" fmla="*/ 510 w 1184"/>
                    <a:gd name="T51" fmla="*/ 151 h 360"/>
                    <a:gd name="T52" fmla="*/ 499 w 1184"/>
                    <a:gd name="T53" fmla="*/ 81 h 360"/>
                    <a:gd name="T54" fmla="*/ 469 w 1184"/>
                    <a:gd name="T55" fmla="*/ 33 h 360"/>
                    <a:gd name="T56" fmla="*/ 427 w 1184"/>
                    <a:gd name="T57" fmla="*/ 0 h 36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84"/>
                    <a:gd name="T88" fmla="*/ 0 h 360"/>
                    <a:gd name="T89" fmla="*/ 1184 w 1184"/>
                    <a:gd name="T90" fmla="*/ 360 h 36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84" h="360">
                      <a:moveTo>
                        <a:pt x="427" y="0"/>
                      </a:moveTo>
                      <a:lnTo>
                        <a:pt x="313" y="66"/>
                      </a:lnTo>
                      <a:lnTo>
                        <a:pt x="223" y="103"/>
                      </a:lnTo>
                      <a:lnTo>
                        <a:pt x="118" y="153"/>
                      </a:lnTo>
                      <a:lnTo>
                        <a:pt x="61" y="189"/>
                      </a:lnTo>
                      <a:lnTo>
                        <a:pt x="24" y="228"/>
                      </a:lnTo>
                      <a:lnTo>
                        <a:pt x="0" y="250"/>
                      </a:lnTo>
                      <a:lnTo>
                        <a:pt x="3" y="291"/>
                      </a:lnTo>
                      <a:lnTo>
                        <a:pt x="47" y="305"/>
                      </a:lnTo>
                      <a:lnTo>
                        <a:pt x="94" y="315"/>
                      </a:lnTo>
                      <a:lnTo>
                        <a:pt x="144" y="332"/>
                      </a:lnTo>
                      <a:lnTo>
                        <a:pt x="257" y="356"/>
                      </a:lnTo>
                      <a:lnTo>
                        <a:pt x="421" y="360"/>
                      </a:lnTo>
                      <a:lnTo>
                        <a:pt x="579" y="343"/>
                      </a:lnTo>
                      <a:lnTo>
                        <a:pt x="679" y="329"/>
                      </a:lnTo>
                      <a:lnTo>
                        <a:pt x="846" y="302"/>
                      </a:lnTo>
                      <a:lnTo>
                        <a:pt x="1010" y="276"/>
                      </a:lnTo>
                      <a:lnTo>
                        <a:pt x="1072" y="281"/>
                      </a:lnTo>
                      <a:lnTo>
                        <a:pt x="1184" y="289"/>
                      </a:lnTo>
                      <a:lnTo>
                        <a:pt x="1115" y="244"/>
                      </a:lnTo>
                      <a:lnTo>
                        <a:pt x="1073" y="205"/>
                      </a:lnTo>
                      <a:lnTo>
                        <a:pt x="1019" y="196"/>
                      </a:lnTo>
                      <a:lnTo>
                        <a:pt x="804" y="169"/>
                      </a:lnTo>
                      <a:lnTo>
                        <a:pt x="659" y="162"/>
                      </a:lnTo>
                      <a:lnTo>
                        <a:pt x="553" y="159"/>
                      </a:lnTo>
                      <a:lnTo>
                        <a:pt x="510" y="151"/>
                      </a:lnTo>
                      <a:lnTo>
                        <a:pt x="499" y="81"/>
                      </a:lnTo>
                      <a:lnTo>
                        <a:pt x="469" y="33"/>
                      </a:lnTo>
                      <a:lnTo>
                        <a:pt x="427" y="0"/>
                      </a:lnTo>
                      <a:close/>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118" name="Freeform 37"/>
                <p:cNvSpPr>
                  <a:spLocks/>
                </p:cNvSpPr>
                <p:nvPr/>
              </p:nvSpPr>
              <p:spPr bwMode="auto">
                <a:xfrm>
                  <a:off x="1016" y="1543"/>
                  <a:ext cx="213" cy="22"/>
                </a:xfrm>
                <a:custGeom>
                  <a:avLst/>
                  <a:gdLst>
                    <a:gd name="T0" fmla="*/ 195 w 195"/>
                    <a:gd name="T1" fmla="*/ 3 h 24"/>
                    <a:gd name="T2" fmla="*/ 123 w 195"/>
                    <a:gd name="T3" fmla="*/ 3 h 24"/>
                    <a:gd name="T4" fmla="*/ 63 w 195"/>
                    <a:gd name="T5" fmla="*/ 3 h 24"/>
                    <a:gd name="T6" fmla="*/ 0 w 195"/>
                    <a:gd name="T7" fmla="*/ 24 h 24"/>
                    <a:gd name="T8" fmla="*/ 0 60000 65536"/>
                    <a:gd name="T9" fmla="*/ 0 60000 65536"/>
                    <a:gd name="T10" fmla="*/ 0 60000 65536"/>
                    <a:gd name="T11" fmla="*/ 0 60000 65536"/>
                    <a:gd name="T12" fmla="*/ 0 w 195"/>
                    <a:gd name="T13" fmla="*/ 0 h 24"/>
                    <a:gd name="T14" fmla="*/ 195 w 195"/>
                    <a:gd name="T15" fmla="*/ 24 h 24"/>
                  </a:gdLst>
                  <a:ahLst/>
                  <a:cxnLst>
                    <a:cxn ang="T8">
                      <a:pos x="T0" y="T1"/>
                    </a:cxn>
                    <a:cxn ang="T9">
                      <a:pos x="T2" y="T3"/>
                    </a:cxn>
                    <a:cxn ang="T10">
                      <a:pos x="T4" y="T5"/>
                    </a:cxn>
                    <a:cxn ang="T11">
                      <a:pos x="T6" y="T7"/>
                    </a:cxn>
                  </a:cxnLst>
                  <a:rect l="T12" t="T13" r="T14" b="T15"/>
                  <a:pathLst>
                    <a:path w="195" h="24">
                      <a:moveTo>
                        <a:pt x="195" y="3"/>
                      </a:moveTo>
                      <a:cubicBezTo>
                        <a:pt x="170" y="3"/>
                        <a:pt x="145" y="3"/>
                        <a:pt x="123" y="3"/>
                      </a:cubicBezTo>
                      <a:cubicBezTo>
                        <a:pt x="101" y="3"/>
                        <a:pt x="83" y="0"/>
                        <a:pt x="63" y="3"/>
                      </a:cubicBezTo>
                      <a:cubicBezTo>
                        <a:pt x="43" y="6"/>
                        <a:pt x="21" y="15"/>
                        <a:pt x="0" y="24"/>
                      </a:cubicBezTo>
                    </a:path>
                  </a:pathLst>
                </a:custGeom>
                <a:noFill/>
                <a:ln w="9525">
                  <a:solidFill>
                    <a:srgbClr val="000000"/>
                  </a:solidFill>
                  <a:round/>
                  <a:headEnd/>
                  <a:tailEnd/>
                </a:ln>
              </p:spPr>
              <p:txBody>
                <a:bodyPr/>
                <a:lstStyle/>
                <a:p>
                  <a:endParaRPr lang="en-GB" dirty="0"/>
                </a:p>
              </p:txBody>
            </p:sp>
            <p:sp>
              <p:nvSpPr>
                <p:cNvPr id="119" name="Freeform 38"/>
                <p:cNvSpPr>
                  <a:spLocks/>
                </p:cNvSpPr>
                <p:nvPr/>
              </p:nvSpPr>
              <p:spPr bwMode="auto">
                <a:xfrm>
                  <a:off x="2773" y="1298"/>
                  <a:ext cx="1417" cy="305"/>
                </a:xfrm>
                <a:custGeom>
                  <a:avLst/>
                  <a:gdLst>
                    <a:gd name="T0" fmla="*/ 1270 w 1448"/>
                    <a:gd name="T1" fmla="*/ 200 h 305"/>
                    <a:gd name="T2" fmla="*/ 1108 w 1448"/>
                    <a:gd name="T3" fmla="*/ 237 h 305"/>
                    <a:gd name="T4" fmla="*/ 1079 w 1448"/>
                    <a:gd name="T5" fmla="*/ 227 h 305"/>
                    <a:gd name="T6" fmla="*/ 932 w 1448"/>
                    <a:gd name="T7" fmla="*/ 191 h 305"/>
                    <a:gd name="T8" fmla="*/ 799 w 1448"/>
                    <a:gd name="T9" fmla="*/ 153 h 305"/>
                    <a:gd name="T10" fmla="*/ 668 w 1448"/>
                    <a:gd name="T11" fmla="*/ 110 h 305"/>
                    <a:gd name="T12" fmla="*/ 595 w 1448"/>
                    <a:gd name="T13" fmla="*/ 89 h 305"/>
                    <a:gd name="T14" fmla="*/ 505 w 1448"/>
                    <a:gd name="T15" fmla="*/ 67 h 305"/>
                    <a:gd name="T16" fmla="*/ 408 w 1448"/>
                    <a:gd name="T17" fmla="*/ 51 h 305"/>
                    <a:gd name="T18" fmla="*/ 323 w 1448"/>
                    <a:gd name="T19" fmla="*/ 38 h 305"/>
                    <a:gd name="T20" fmla="*/ 248 w 1448"/>
                    <a:gd name="T21" fmla="*/ 34 h 305"/>
                    <a:gd name="T22" fmla="*/ 173 w 1448"/>
                    <a:gd name="T23" fmla="*/ 28 h 305"/>
                    <a:gd name="T24" fmla="*/ 103 w 1448"/>
                    <a:gd name="T25" fmla="*/ 13 h 305"/>
                    <a:gd name="T26" fmla="*/ 51 w 1448"/>
                    <a:gd name="T27" fmla="*/ 4 h 305"/>
                    <a:gd name="T28" fmla="*/ 8 w 1448"/>
                    <a:gd name="T29" fmla="*/ 0 h 305"/>
                    <a:gd name="T30" fmla="*/ 7 w 1448"/>
                    <a:gd name="T31" fmla="*/ 122 h 305"/>
                    <a:gd name="T32" fmla="*/ 0 w 1448"/>
                    <a:gd name="T33" fmla="*/ 214 h 305"/>
                    <a:gd name="T34" fmla="*/ 84 w 1448"/>
                    <a:gd name="T35" fmla="*/ 220 h 305"/>
                    <a:gd name="T36" fmla="*/ 154 w 1448"/>
                    <a:gd name="T37" fmla="*/ 235 h 305"/>
                    <a:gd name="T38" fmla="*/ 191 w 1448"/>
                    <a:gd name="T39" fmla="*/ 239 h 305"/>
                    <a:gd name="T40" fmla="*/ 228 w 1448"/>
                    <a:gd name="T41" fmla="*/ 247 h 305"/>
                    <a:gd name="T42" fmla="*/ 1440 w 1448"/>
                    <a:gd name="T43" fmla="*/ 305 h 305"/>
                    <a:gd name="T44" fmla="*/ 1448 w 1448"/>
                    <a:gd name="T45" fmla="*/ 290 h 305"/>
                    <a:gd name="T46" fmla="*/ 1439 w 1448"/>
                    <a:gd name="T47" fmla="*/ 272 h 305"/>
                    <a:gd name="T48" fmla="*/ 1375 w 1448"/>
                    <a:gd name="T49" fmla="*/ 239 h 305"/>
                    <a:gd name="T50" fmla="*/ 1342 w 1448"/>
                    <a:gd name="T51" fmla="*/ 213 h 305"/>
                    <a:gd name="T52" fmla="*/ 1297 w 1448"/>
                    <a:gd name="T53" fmla="*/ 199 h 305"/>
                    <a:gd name="T54" fmla="*/ 1263 w 1448"/>
                    <a:gd name="T55" fmla="*/ 200 h 305"/>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448"/>
                    <a:gd name="T85" fmla="*/ 0 h 305"/>
                    <a:gd name="T86" fmla="*/ 1448 w 1448"/>
                    <a:gd name="T87" fmla="*/ 305 h 305"/>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448" h="305">
                      <a:moveTo>
                        <a:pt x="1270" y="200"/>
                      </a:moveTo>
                      <a:lnTo>
                        <a:pt x="1108" y="237"/>
                      </a:lnTo>
                      <a:lnTo>
                        <a:pt x="1079" y="227"/>
                      </a:lnTo>
                      <a:lnTo>
                        <a:pt x="932" y="191"/>
                      </a:lnTo>
                      <a:lnTo>
                        <a:pt x="799" y="153"/>
                      </a:lnTo>
                      <a:lnTo>
                        <a:pt x="668" y="110"/>
                      </a:lnTo>
                      <a:cubicBezTo>
                        <a:pt x="642" y="103"/>
                        <a:pt x="623" y="96"/>
                        <a:pt x="595" y="89"/>
                      </a:cubicBezTo>
                      <a:cubicBezTo>
                        <a:pt x="569" y="81"/>
                        <a:pt x="536" y="74"/>
                        <a:pt x="505" y="67"/>
                      </a:cubicBezTo>
                      <a:lnTo>
                        <a:pt x="408" y="51"/>
                      </a:lnTo>
                      <a:lnTo>
                        <a:pt x="323" y="38"/>
                      </a:lnTo>
                      <a:lnTo>
                        <a:pt x="248" y="34"/>
                      </a:lnTo>
                      <a:lnTo>
                        <a:pt x="173" y="28"/>
                      </a:lnTo>
                      <a:lnTo>
                        <a:pt x="103" y="13"/>
                      </a:lnTo>
                      <a:lnTo>
                        <a:pt x="51" y="4"/>
                      </a:lnTo>
                      <a:lnTo>
                        <a:pt x="8" y="0"/>
                      </a:lnTo>
                      <a:lnTo>
                        <a:pt x="7" y="122"/>
                      </a:lnTo>
                      <a:lnTo>
                        <a:pt x="0" y="214"/>
                      </a:lnTo>
                      <a:lnTo>
                        <a:pt x="84" y="220"/>
                      </a:lnTo>
                      <a:lnTo>
                        <a:pt x="154" y="235"/>
                      </a:lnTo>
                      <a:lnTo>
                        <a:pt x="191" y="239"/>
                      </a:lnTo>
                      <a:lnTo>
                        <a:pt x="228" y="247"/>
                      </a:lnTo>
                      <a:lnTo>
                        <a:pt x="1440" y="305"/>
                      </a:lnTo>
                      <a:lnTo>
                        <a:pt x="1448" y="290"/>
                      </a:lnTo>
                      <a:lnTo>
                        <a:pt x="1439" y="272"/>
                      </a:lnTo>
                      <a:lnTo>
                        <a:pt x="1375" y="239"/>
                      </a:lnTo>
                      <a:lnTo>
                        <a:pt x="1342" y="213"/>
                      </a:lnTo>
                      <a:lnTo>
                        <a:pt x="1297" y="199"/>
                      </a:lnTo>
                      <a:lnTo>
                        <a:pt x="1263" y="200"/>
                      </a:lnTo>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120" name="Line 39"/>
                <p:cNvSpPr>
                  <a:spLocks noChangeShapeType="1"/>
                </p:cNvSpPr>
                <p:nvPr/>
              </p:nvSpPr>
              <p:spPr bwMode="auto">
                <a:xfrm>
                  <a:off x="2193" y="1639"/>
                  <a:ext cx="375" cy="0"/>
                </a:xfrm>
                <a:prstGeom prst="line">
                  <a:avLst/>
                </a:prstGeom>
                <a:noFill/>
                <a:ln w="12700">
                  <a:solidFill>
                    <a:schemeClr val="bg1"/>
                  </a:solidFill>
                  <a:round/>
                  <a:headEnd/>
                  <a:tailEnd/>
                </a:ln>
              </p:spPr>
              <p:txBody>
                <a:bodyPr/>
                <a:lstStyle/>
                <a:p>
                  <a:endParaRPr lang="en-GB" dirty="0"/>
                </a:p>
              </p:txBody>
            </p:sp>
            <p:sp>
              <p:nvSpPr>
                <p:cNvPr id="121" name="Freeform 40"/>
                <p:cNvSpPr>
                  <a:spLocks/>
                </p:cNvSpPr>
                <p:nvPr/>
              </p:nvSpPr>
              <p:spPr bwMode="auto">
                <a:xfrm>
                  <a:off x="2002" y="1620"/>
                  <a:ext cx="197" cy="62"/>
                </a:xfrm>
                <a:custGeom>
                  <a:avLst/>
                  <a:gdLst>
                    <a:gd name="T0" fmla="*/ 138 w 180"/>
                    <a:gd name="T1" fmla="*/ 0 h 69"/>
                    <a:gd name="T2" fmla="*/ 162 w 180"/>
                    <a:gd name="T3" fmla="*/ 15 h 69"/>
                    <a:gd name="T4" fmla="*/ 180 w 180"/>
                    <a:gd name="T5" fmla="*/ 45 h 69"/>
                    <a:gd name="T6" fmla="*/ 144 w 180"/>
                    <a:gd name="T7" fmla="*/ 69 h 69"/>
                    <a:gd name="T8" fmla="*/ 81 w 180"/>
                    <a:gd name="T9" fmla="*/ 57 h 69"/>
                    <a:gd name="T10" fmla="*/ 45 w 180"/>
                    <a:gd name="T11" fmla="*/ 48 h 69"/>
                    <a:gd name="T12" fmla="*/ 0 w 180"/>
                    <a:gd name="T13" fmla="*/ 48 h 69"/>
                    <a:gd name="T14" fmla="*/ 54 w 180"/>
                    <a:gd name="T15" fmla="*/ 18 h 69"/>
                    <a:gd name="T16" fmla="*/ 99 w 180"/>
                    <a:gd name="T17" fmla="*/ 12 h 69"/>
                    <a:gd name="T18" fmla="*/ 120 w 180"/>
                    <a:gd name="T19" fmla="*/ 12 h 69"/>
                    <a:gd name="T20" fmla="*/ 138 w 180"/>
                    <a:gd name="T21" fmla="*/ 0 h 6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0"/>
                    <a:gd name="T34" fmla="*/ 0 h 69"/>
                    <a:gd name="T35" fmla="*/ 180 w 180"/>
                    <a:gd name="T36" fmla="*/ 69 h 6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0" h="69">
                      <a:moveTo>
                        <a:pt x="138" y="0"/>
                      </a:moveTo>
                      <a:lnTo>
                        <a:pt x="162" y="15"/>
                      </a:lnTo>
                      <a:lnTo>
                        <a:pt x="180" y="45"/>
                      </a:lnTo>
                      <a:lnTo>
                        <a:pt x="144" y="69"/>
                      </a:lnTo>
                      <a:lnTo>
                        <a:pt x="81" y="57"/>
                      </a:lnTo>
                      <a:lnTo>
                        <a:pt x="45" y="48"/>
                      </a:lnTo>
                      <a:lnTo>
                        <a:pt x="0" y="48"/>
                      </a:lnTo>
                      <a:lnTo>
                        <a:pt x="54" y="18"/>
                      </a:lnTo>
                      <a:cubicBezTo>
                        <a:pt x="91" y="11"/>
                        <a:pt x="76" y="12"/>
                        <a:pt x="99" y="12"/>
                      </a:cubicBezTo>
                      <a:lnTo>
                        <a:pt x="120" y="12"/>
                      </a:lnTo>
                      <a:lnTo>
                        <a:pt x="138" y="0"/>
                      </a:lnTo>
                      <a:close/>
                    </a:path>
                  </a:pathLst>
                </a:custGeom>
                <a:solidFill>
                  <a:srgbClr val="FFCC99"/>
                </a:solidFill>
                <a:ln w="9525">
                  <a:solidFill>
                    <a:srgbClr val="000000"/>
                  </a:solidFill>
                  <a:round/>
                  <a:headEnd/>
                  <a:tailEnd/>
                </a:ln>
              </p:spPr>
              <p:txBody>
                <a:bodyPr/>
                <a:lstStyle/>
                <a:p>
                  <a:endParaRPr lang="en-GB" dirty="0"/>
                </a:p>
              </p:txBody>
            </p:sp>
            <p:sp>
              <p:nvSpPr>
                <p:cNvPr id="122" name="Freeform 41"/>
                <p:cNvSpPr>
                  <a:spLocks/>
                </p:cNvSpPr>
                <p:nvPr/>
              </p:nvSpPr>
              <p:spPr bwMode="auto">
                <a:xfrm rot="818436">
                  <a:off x="2059" y="1408"/>
                  <a:ext cx="253" cy="328"/>
                </a:xfrm>
                <a:custGeom>
                  <a:avLst/>
                  <a:gdLst>
                    <a:gd name="T0" fmla="*/ 145 w 232"/>
                    <a:gd name="T1" fmla="*/ 9 h 360"/>
                    <a:gd name="T2" fmla="*/ 166 w 232"/>
                    <a:gd name="T3" fmla="*/ 57 h 360"/>
                    <a:gd name="T4" fmla="*/ 178 w 232"/>
                    <a:gd name="T5" fmla="*/ 108 h 360"/>
                    <a:gd name="T6" fmla="*/ 184 w 232"/>
                    <a:gd name="T7" fmla="*/ 138 h 360"/>
                    <a:gd name="T8" fmla="*/ 205 w 232"/>
                    <a:gd name="T9" fmla="*/ 156 h 360"/>
                    <a:gd name="T10" fmla="*/ 229 w 232"/>
                    <a:gd name="T11" fmla="*/ 177 h 360"/>
                    <a:gd name="T12" fmla="*/ 232 w 232"/>
                    <a:gd name="T13" fmla="*/ 207 h 360"/>
                    <a:gd name="T14" fmla="*/ 202 w 232"/>
                    <a:gd name="T15" fmla="*/ 234 h 360"/>
                    <a:gd name="T16" fmla="*/ 169 w 232"/>
                    <a:gd name="T17" fmla="*/ 255 h 360"/>
                    <a:gd name="T18" fmla="*/ 136 w 232"/>
                    <a:gd name="T19" fmla="*/ 297 h 360"/>
                    <a:gd name="T20" fmla="*/ 106 w 232"/>
                    <a:gd name="T21" fmla="*/ 333 h 360"/>
                    <a:gd name="T22" fmla="*/ 73 w 232"/>
                    <a:gd name="T23" fmla="*/ 354 h 360"/>
                    <a:gd name="T24" fmla="*/ 43 w 232"/>
                    <a:gd name="T25" fmla="*/ 357 h 360"/>
                    <a:gd name="T26" fmla="*/ 37 w 232"/>
                    <a:gd name="T27" fmla="*/ 360 h 360"/>
                    <a:gd name="T28" fmla="*/ 1 w 232"/>
                    <a:gd name="T29" fmla="*/ 336 h 360"/>
                    <a:gd name="T30" fmla="*/ 1 w 232"/>
                    <a:gd name="T31" fmla="*/ 162 h 360"/>
                    <a:gd name="T32" fmla="*/ 31 w 232"/>
                    <a:gd name="T33" fmla="*/ 0 h 360"/>
                    <a:gd name="T34" fmla="*/ 145 w 232"/>
                    <a:gd name="T35" fmla="*/ 9 h 3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32"/>
                    <a:gd name="T55" fmla="*/ 0 h 360"/>
                    <a:gd name="T56" fmla="*/ 232 w 232"/>
                    <a:gd name="T57" fmla="*/ 360 h 36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32" h="360">
                      <a:moveTo>
                        <a:pt x="145" y="9"/>
                      </a:moveTo>
                      <a:lnTo>
                        <a:pt x="166" y="57"/>
                      </a:lnTo>
                      <a:lnTo>
                        <a:pt x="178" y="108"/>
                      </a:lnTo>
                      <a:lnTo>
                        <a:pt x="184" y="138"/>
                      </a:lnTo>
                      <a:lnTo>
                        <a:pt x="205" y="156"/>
                      </a:lnTo>
                      <a:lnTo>
                        <a:pt x="229" y="177"/>
                      </a:lnTo>
                      <a:lnTo>
                        <a:pt x="232" y="207"/>
                      </a:lnTo>
                      <a:lnTo>
                        <a:pt x="202" y="234"/>
                      </a:lnTo>
                      <a:lnTo>
                        <a:pt x="169" y="255"/>
                      </a:lnTo>
                      <a:lnTo>
                        <a:pt x="136" y="297"/>
                      </a:lnTo>
                      <a:lnTo>
                        <a:pt x="106" y="333"/>
                      </a:lnTo>
                      <a:cubicBezTo>
                        <a:pt x="95" y="340"/>
                        <a:pt x="85" y="349"/>
                        <a:pt x="73" y="354"/>
                      </a:cubicBezTo>
                      <a:cubicBezTo>
                        <a:pt x="64" y="358"/>
                        <a:pt x="53" y="355"/>
                        <a:pt x="43" y="357"/>
                      </a:cubicBezTo>
                      <a:cubicBezTo>
                        <a:pt x="41" y="357"/>
                        <a:pt x="39" y="359"/>
                        <a:pt x="37" y="360"/>
                      </a:cubicBezTo>
                      <a:cubicBezTo>
                        <a:pt x="0" y="338"/>
                        <a:pt x="1" y="353"/>
                        <a:pt x="1" y="336"/>
                      </a:cubicBezTo>
                      <a:lnTo>
                        <a:pt x="1" y="162"/>
                      </a:lnTo>
                      <a:lnTo>
                        <a:pt x="31" y="0"/>
                      </a:lnTo>
                      <a:lnTo>
                        <a:pt x="145" y="9"/>
                      </a:lnTo>
                      <a:close/>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123" name="Freeform 42"/>
                <p:cNvSpPr>
                  <a:spLocks/>
                </p:cNvSpPr>
                <p:nvPr/>
              </p:nvSpPr>
              <p:spPr bwMode="auto">
                <a:xfrm rot="974288">
                  <a:off x="1642" y="1239"/>
                  <a:ext cx="597" cy="474"/>
                </a:xfrm>
                <a:custGeom>
                  <a:avLst/>
                  <a:gdLst>
                    <a:gd name="T0" fmla="*/ 249 w 546"/>
                    <a:gd name="T1" fmla="*/ 0 h 519"/>
                    <a:gd name="T2" fmla="*/ 186 w 546"/>
                    <a:gd name="T3" fmla="*/ 9 h 519"/>
                    <a:gd name="T4" fmla="*/ 129 w 546"/>
                    <a:gd name="T5" fmla="*/ 33 h 519"/>
                    <a:gd name="T6" fmla="*/ 84 w 546"/>
                    <a:gd name="T7" fmla="*/ 63 h 519"/>
                    <a:gd name="T8" fmla="*/ 48 w 546"/>
                    <a:gd name="T9" fmla="*/ 111 h 519"/>
                    <a:gd name="T10" fmla="*/ 21 w 546"/>
                    <a:gd name="T11" fmla="*/ 162 h 519"/>
                    <a:gd name="T12" fmla="*/ 0 w 546"/>
                    <a:gd name="T13" fmla="*/ 252 h 519"/>
                    <a:gd name="T14" fmla="*/ 3 w 546"/>
                    <a:gd name="T15" fmla="*/ 309 h 519"/>
                    <a:gd name="T16" fmla="*/ 18 w 546"/>
                    <a:gd name="T17" fmla="*/ 366 h 519"/>
                    <a:gd name="T18" fmla="*/ 72 w 546"/>
                    <a:gd name="T19" fmla="*/ 426 h 519"/>
                    <a:gd name="T20" fmla="*/ 123 w 546"/>
                    <a:gd name="T21" fmla="*/ 462 h 519"/>
                    <a:gd name="T22" fmla="*/ 183 w 546"/>
                    <a:gd name="T23" fmla="*/ 498 h 519"/>
                    <a:gd name="T24" fmla="*/ 267 w 546"/>
                    <a:gd name="T25" fmla="*/ 519 h 519"/>
                    <a:gd name="T26" fmla="*/ 327 w 546"/>
                    <a:gd name="T27" fmla="*/ 516 h 519"/>
                    <a:gd name="T28" fmla="*/ 381 w 546"/>
                    <a:gd name="T29" fmla="*/ 498 h 519"/>
                    <a:gd name="T30" fmla="*/ 429 w 546"/>
                    <a:gd name="T31" fmla="*/ 471 h 519"/>
                    <a:gd name="T32" fmla="*/ 402 w 546"/>
                    <a:gd name="T33" fmla="*/ 435 h 519"/>
                    <a:gd name="T34" fmla="*/ 420 w 546"/>
                    <a:gd name="T35" fmla="*/ 384 h 519"/>
                    <a:gd name="T36" fmla="*/ 459 w 546"/>
                    <a:gd name="T37" fmla="*/ 330 h 519"/>
                    <a:gd name="T38" fmla="*/ 447 w 546"/>
                    <a:gd name="T39" fmla="*/ 273 h 519"/>
                    <a:gd name="T40" fmla="*/ 426 w 546"/>
                    <a:gd name="T41" fmla="*/ 234 h 519"/>
                    <a:gd name="T42" fmla="*/ 432 w 546"/>
                    <a:gd name="T43" fmla="*/ 162 h 519"/>
                    <a:gd name="T44" fmla="*/ 468 w 546"/>
                    <a:gd name="T45" fmla="*/ 114 h 519"/>
                    <a:gd name="T46" fmla="*/ 492 w 546"/>
                    <a:gd name="T47" fmla="*/ 111 h 519"/>
                    <a:gd name="T48" fmla="*/ 546 w 546"/>
                    <a:gd name="T49" fmla="*/ 123 h 519"/>
                    <a:gd name="T50" fmla="*/ 483 w 546"/>
                    <a:gd name="T51" fmla="*/ 57 h 519"/>
                    <a:gd name="T52" fmla="*/ 411 w 546"/>
                    <a:gd name="T53" fmla="*/ 18 h 519"/>
                    <a:gd name="T54" fmla="*/ 312 w 546"/>
                    <a:gd name="T55" fmla="*/ 0 h 519"/>
                    <a:gd name="T56" fmla="*/ 249 w 546"/>
                    <a:gd name="T57" fmla="*/ 0 h 51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46"/>
                    <a:gd name="T88" fmla="*/ 0 h 519"/>
                    <a:gd name="T89" fmla="*/ 546 w 546"/>
                    <a:gd name="T90" fmla="*/ 519 h 519"/>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46" h="519">
                      <a:moveTo>
                        <a:pt x="249" y="0"/>
                      </a:moveTo>
                      <a:lnTo>
                        <a:pt x="186" y="9"/>
                      </a:lnTo>
                      <a:lnTo>
                        <a:pt x="129" y="33"/>
                      </a:lnTo>
                      <a:lnTo>
                        <a:pt x="84" y="63"/>
                      </a:lnTo>
                      <a:lnTo>
                        <a:pt x="48" y="111"/>
                      </a:lnTo>
                      <a:lnTo>
                        <a:pt x="21" y="162"/>
                      </a:lnTo>
                      <a:lnTo>
                        <a:pt x="0" y="252"/>
                      </a:lnTo>
                      <a:lnTo>
                        <a:pt x="3" y="309"/>
                      </a:lnTo>
                      <a:lnTo>
                        <a:pt x="18" y="366"/>
                      </a:lnTo>
                      <a:cubicBezTo>
                        <a:pt x="30" y="385"/>
                        <a:pt x="54" y="412"/>
                        <a:pt x="72" y="426"/>
                      </a:cubicBezTo>
                      <a:cubicBezTo>
                        <a:pt x="89" y="442"/>
                        <a:pt x="105" y="450"/>
                        <a:pt x="123" y="462"/>
                      </a:cubicBezTo>
                      <a:lnTo>
                        <a:pt x="183" y="498"/>
                      </a:lnTo>
                      <a:lnTo>
                        <a:pt x="267" y="519"/>
                      </a:lnTo>
                      <a:lnTo>
                        <a:pt x="327" y="516"/>
                      </a:lnTo>
                      <a:lnTo>
                        <a:pt x="381" y="498"/>
                      </a:lnTo>
                      <a:lnTo>
                        <a:pt x="429" y="471"/>
                      </a:lnTo>
                      <a:lnTo>
                        <a:pt x="402" y="435"/>
                      </a:lnTo>
                      <a:lnTo>
                        <a:pt x="420" y="384"/>
                      </a:lnTo>
                      <a:lnTo>
                        <a:pt x="459" y="330"/>
                      </a:lnTo>
                      <a:lnTo>
                        <a:pt x="447" y="273"/>
                      </a:lnTo>
                      <a:lnTo>
                        <a:pt x="426" y="234"/>
                      </a:lnTo>
                      <a:lnTo>
                        <a:pt x="432" y="162"/>
                      </a:lnTo>
                      <a:lnTo>
                        <a:pt x="468" y="114"/>
                      </a:lnTo>
                      <a:lnTo>
                        <a:pt x="492" y="111"/>
                      </a:lnTo>
                      <a:lnTo>
                        <a:pt x="546" y="123"/>
                      </a:lnTo>
                      <a:lnTo>
                        <a:pt x="483" y="57"/>
                      </a:lnTo>
                      <a:lnTo>
                        <a:pt x="411" y="18"/>
                      </a:lnTo>
                      <a:lnTo>
                        <a:pt x="312" y="0"/>
                      </a:lnTo>
                      <a:lnTo>
                        <a:pt x="249" y="0"/>
                      </a:lnTo>
                      <a:close/>
                    </a:path>
                  </a:pathLst>
                </a:custGeom>
                <a:gradFill rotWithShape="1">
                  <a:gsLst>
                    <a:gs pos="0">
                      <a:srgbClr val="C0C0C0"/>
                    </a:gs>
                    <a:gs pos="100000">
                      <a:srgbClr val="7F7F7F"/>
                    </a:gs>
                  </a:gsLst>
                  <a:path path="rect">
                    <a:fillToRect l="50000" t="50000" r="50000" b="50000"/>
                  </a:path>
                </a:gradFill>
                <a:ln w="9525">
                  <a:solidFill>
                    <a:srgbClr val="000000"/>
                  </a:solidFill>
                  <a:round/>
                  <a:headEnd/>
                  <a:tailEnd/>
                </a:ln>
              </p:spPr>
              <p:txBody>
                <a:bodyPr/>
                <a:lstStyle/>
                <a:p>
                  <a:endParaRPr lang="en-GB" dirty="0"/>
                </a:p>
              </p:txBody>
            </p:sp>
            <p:sp>
              <p:nvSpPr>
                <p:cNvPr id="124" name="Freeform 44"/>
                <p:cNvSpPr>
                  <a:spLocks/>
                </p:cNvSpPr>
                <p:nvPr/>
              </p:nvSpPr>
              <p:spPr bwMode="auto">
                <a:xfrm>
                  <a:off x="3915" y="1676"/>
                  <a:ext cx="174" cy="36"/>
                </a:xfrm>
                <a:custGeom>
                  <a:avLst/>
                  <a:gdLst>
                    <a:gd name="T0" fmla="*/ 0 w 252"/>
                    <a:gd name="T1" fmla="*/ 6 h 57"/>
                    <a:gd name="T2" fmla="*/ 210 w 252"/>
                    <a:gd name="T3" fmla="*/ 57 h 57"/>
                    <a:gd name="T4" fmla="*/ 237 w 252"/>
                    <a:gd name="T5" fmla="*/ 45 h 57"/>
                    <a:gd name="T6" fmla="*/ 252 w 252"/>
                    <a:gd name="T7" fmla="*/ 16 h 57"/>
                    <a:gd name="T8" fmla="*/ 225 w 252"/>
                    <a:gd name="T9" fmla="*/ 0 h 57"/>
                    <a:gd name="T10" fmla="*/ 0 w 252"/>
                    <a:gd name="T11" fmla="*/ 6 h 57"/>
                    <a:gd name="T12" fmla="*/ 0 60000 65536"/>
                    <a:gd name="T13" fmla="*/ 0 60000 65536"/>
                    <a:gd name="T14" fmla="*/ 0 60000 65536"/>
                    <a:gd name="T15" fmla="*/ 0 60000 65536"/>
                    <a:gd name="T16" fmla="*/ 0 60000 65536"/>
                    <a:gd name="T17" fmla="*/ 0 60000 65536"/>
                    <a:gd name="T18" fmla="*/ 0 w 252"/>
                    <a:gd name="T19" fmla="*/ 0 h 57"/>
                    <a:gd name="T20" fmla="*/ 252 w 252"/>
                    <a:gd name="T21" fmla="*/ 57 h 57"/>
                  </a:gdLst>
                  <a:ahLst/>
                  <a:cxnLst>
                    <a:cxn ang="T12">
                      <a:pos x="T0" y="T1"/>
                    </a:cxn>
                    <a:cxn ang="T13">
                      <a:pos x="T2" y="T3"/>
                    </a:cxn>
                    <a:cxn ang="T14">
                      <a:pos x="T4" y="T5"/>
                    </a:cxn>
                    <a:cxn ang="T15">
                      <a:pos x="T6" y="T7"/>
                    </a:cxn>
                    <a:cxn ang="T16">
                      <a:pos x="T8" y="T9"/>
                    </a:cxn>
                    <a:cxn ang="T17">
                      <a:pos x="T10" y="T11"/>
                    </a:cxn>
                  </a:cxnLst>
                  <a:rect l="T18" t="T19" r="T20" b="T21"/>
                  <a:pathLst>
                    <a:path w="252" h="57">
                      <a:moveTo>
                        <a:pt x="0" y="6"/>
                      </a:moveTo>
                      <a:lnTo>
                        <a:pt x="210" y="57"/>
                      </a:lnTo>
                      <a:lnTo>
                        <a:pt x="237" y="45"/>
                      </a:lnTo>
                      <a:lnTo>
                        <a:pt x="252" y="16"/>
                      </a:lnTo>
                      <a:lnTo>
                        <a:pt x="225" y="0"/>
                      </a:lnTo>
                      <a:lnTo>
                        <a:pt x="0" y="6"/>
                      </a:lnTo>
                      <a:close/>
                    </a:path>
                  </a:pathLst>
                </a:custGeom>
                <a:solidFill>
                  <a:srgbClr val="FFD9B3"/>
                </a:solidFill>
                <a:ln w="9525">
                  <a:solidFill>
                    <a:srgbClr val="000000"/>
                  </a:solidFill>
                  <a:round/>
                  <a:headEnd/>
                  <a:tailEnd/>
                </a:ln>
              </p:spPr>
              <p:txBody>
                <a:bodyPr/>
                <a:lstStyle/>
                <a:p>
                  <a:endParaRPr lang="en-GB" dirty="0"/>
                </a:p>
              </p:txBody>
            </p:sp>
            <p:sp>
              <p:nvSpPr>
                <p:cNvPr id="125" name="Freeform 45"/>
                <p:cNvSpPr>
                  <a:spLocks/>
                </p:cNvSpPr>
                <p:nvPr/>
              </p:nvSpPr>
              <p:spPr bwMode="auto">
                <a:xfrm>
                  <a:off x="2541" y="1564"/>
                  <a:ext cx="1462" cy="115"/>
                </a:xfrm>
                <a:custGeom>
                  <a:avLst/>
                  <a:gdLst>
                    <a:gd name="T0" fmla="*/ 2114 w 2114"/>
                    <a:gd name="T1" fmla="*/ 0 h 180"/>
                    <a:gd name="T2" fmla="*/ 583 w 2114"/>
                    <a:gd name="T3" fmla="*/ 26 h 180"/>
                    <a:gd name="T4" fmla="*/ 185 w 2114"/>
                    <a:gd name="T5" fmla="*/ 56 h 180"/>
                    <a:gd name="T6" fmla="*/ 71 w 2114"/>
                    <a:gd name="T7" fmla="*/ 77 h 180"/>
                    <a:gd name="T8" fmla="*/ 0 w 2114"/>
                    <a:gd name="T9" fmla="*/ 112 h 180"/>
                    <a:gd name="T10" fmla="*/ 76 w 2114"/>
                    <a:gd name="T11" fmla="*/ 150 h 180"/>
                    <a:gd name="T12" fmla="*/ 190 w 2114"/>
                    <a:gd name="T13" fmla="*/ 159 h 180"/>
                    <a:gd name="T14" fmla="*/ 2106 w 2114"/>
                    <a:gd name="T15" fmla="*/ 180 h 180"/>
                    <a:gd name="T16" fmla="*/ 0 60000 65536"/>
                    <a:gd name="T17" fmla="*/ 0 60000 65536"/>
                    <a:gd name="T18" fmla="*/ 0 60000 65536"/>
                    <a:gd name="T19" fmla="*/ 0 60000 65536"/>
                    <a:gd name="T20" fmla="*/ 0 60000 65536"/>
                    <a:gd name="T21" fmla="*/ 0 60000 65536"/>
                    <a:gd name="T22" fmla="*/ 0 60000 65536"/>
                    <a:gd name="T23" fmla="*/ 0 60000 65536"/>
                    <a:gd name="T24" fmla="*/ 0 w 2114"/>
                    <a:gd name="T25" fmla="*/ 0 h 180"/>
                    <a:gd name="T26" fmla="*/ 2114 w 2114"/>
                    <a:gd name="T27" fmla="*/ 180 h 1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14" h="180">
                      <a:moveTo>
                        <a:pt x="2114" y="0"/>
                      </a:moveTo>
                      <a:lnTo>
                        <a:pt x="583" y="26"/>
                      </a:lnTo>
                      <a:lnTo>
                        <a:pt x="185" y="56"/>
                      </a:lnTo>
                      <a:lnTo>
                        <a:pt x="71" y="77"/>
                      </a:lnTo>
                      <a:lnTo>
                        <a:pt x="0" y="112"/>
                      </a:lnTo>
                      <a:lnTo>
                        <a:pt x="76" y="150"/>
                      </a:lnTo>
                      <a:lnTo>
                        <a:pt x="190" y="159"/>
                      </a:lnTo>
                      <a:lnTo>
                        <a:pt x="2106" y="180"/>
                      </a:lnTo>
                    </a:path>
                  </a:pathLst>
                </a:custGeom>
                <a:gradFill rotWithShape="1">
                  <a:gsLst>
                    <a:gs pos="0">
                      <a:srgbClr val="C0C0C0"/>
                    </a:gs>
                    <a:gs pos="100000">
                      <a:srgbClr val="929292"/>
                    </a:gs>
                  </a:gsLst>
                  <a:lin ang="0" scaled="1"/>
                </a:gradFill>
                <a:ln w="9525">
                  <a:solidFill>
                    <a:srgbClr val="000000"/>
                  </a:solidFill>
                  <a:round/>
                  <a:headEnd/>
                  <a:tailEnd/>
                </a:ln>
              </p:spPr>
              <p:txBody>
                <a:bodyPr/>
                <a:lstStyle/>
                <a:p>
                  <a:endParaRPr lang="en-GB" dirty="0"/>
                </a:p>
              </p:txBody>
            </p:sp>
            <p:sp>
              <p:nvSpPr>
                <p:cNvPr id="126" name="Freeform 46"/>
                <p:cNvSpPr>
                  <a:spLocks/>
                </p:cNvSpPr>
                <p:nvPr/>
              </p:nvSpPr>
              <p:spPr bwMode="auto">
                <a:xfrm>
                  <a:off x="2624" y="1605"/>
                  <a:ext cx="16" cy="55"/>
                </a:xfrm>
                <a:custGeom>
                  <a:avLst/>
                  <a:gdLst>
                    <a:gd name="T0" fmla="*/ 0 w 15"/>
                    <a:gd name="T1" fmla="*/ 0 h 60"/>
                    <a:gd name="T2" fmla="*/ 15 w 15"/>
                    <a:gd name="T3" fmla="*/ 30 h 60"/>
                    <a:gd name="T4" fmla="*/ 0 w 15"/>
                    <a:gd name="T5" fmla="*/ 60 h 60"/>
                    <a:gd name="T6" fmla="*/ 0 60000 65536"/>
                    <a:gd name="T7" fmla="*/ 0 60000 65536"/>
                    <a:gd name="T8" fmla="*/ 0 60000 65536"/>
                    <a:gd name="T9" fmla="*/ 0 w 15"/>
                    <a:gd name="T10" fmla="*/ 0 h 60"/>
                    <a:gd name="T11" fmla="*/ 15 w 15"/>
                    <a:gd name="T12" fmla="*/ 60 h 60"/>
                  </a:gdLst>
                  <a:ahLst/>
                  <a:cxnLst>
                    <a:cxn ang="T6">
                      <a:pos x="T0" y="T1"/>
                    </a:cxn>
                    <a:cxn ang="T7">
                      <a:pos x="T2" y="T3"/>
                    </a:cxn>
                    <a:cxn ang="T8">
                      <a:pos x="T4" y="T5"/>
                    </a:cxn>
                  </a:cxnLst>
                  <a:rect l="T9" t="T10" r="T11" b="T12"/>
                  <a:pathLst>
                    <a:path w="15" h="60">
                      <a:moveTo>
                        <a:pt x="0" y="0"/>
                      </a:moveTo>
                      <a:cubicBezTo>
                        <a:pt x="7" y="10"/>
                        <a:pt x="15" y="20"/>
                        <a:pt x="15" y="30"/>
                      </a:cubicBezTo>
                      <a:cubicBezTo>
                        <a:pt x="15" y="40"/>
                        <a:pt x="7" y="50"/>
                        <a:pt x="0" y="60"/>
                      </a:cubicBezTo>
                    </a:path>
                  </a:pathLst>
                </a:custGeom>
                <a:noFill/>
                <a:ln w="9525">
                  <a:solidFill>
                    <a:srgbClr val="000000"/>
                  </a:solidFill>
                  <a:round/>
                  <a:headEnd/>
                  <a:tailEnd/>
                </a:ln>
              </p:spPr>
              <p:txBody>
                <a:bodyPr/>
                <a:lstStyle/>
                <a:p>
                  <a:endParaRPr lang="en-GB" dirty="0"/>
                </a:p>
              </p:txBody>
            </p:sp>
            <p:sp>
              <p:nvSpPr>
                <p:cNvPr id="127" name="Freeform 47"/>
                <p:cNvSpPr>
                  <a:spLocks/>
                </p:cNvSpPr>
                <p:nvPr/>
              </p:nvSpPr>
              <p:spPr bwMode="auto">
                <a:xfrm>
                  <a:off x="4006" y="1559"/>
                  <a:ext cx="178" cy="134"/>
                </a:xfrm>
                <a:custGeom>
                  <a:avLst/>
                  <a:gdLst>
                    <a:gd name="T0" fmla="*/ 0 w 257"/>
                    <a:gd name="T1" fmla="*/ 0 h 210"/>
                    <a:gd name="T2" fmla="*/ 4 w 257"/>
                    <a:gd name="T3" fmla="*/ 210 h 210"/>
                    <a:gd name="T4" fmla="*/ 107 w 257"/>
                    <a:gd name="T5" fmla="*/ 210 h 210"/>
                    <a:gd name="T6" fmla="*/ 201 w 257"/>
                    <a:gd name="T7" fmla="*/ 193 h 210"/>
                    <a:gd name="T8" fmla="*/ 253 w 257"/>
                    <a:gd name="T9" fmla="*/ 150 h 210"/>
                    <a:gd name="T10" fmla="*/ 257 w 257"/>
                    <a:gd name="T11" fmla="*/ 65 h 210"/>
                    <a:gd name="T12" fmla="*/ 205 w 257"/>
                    <a:gd name="T13" fmla="*/ 17 h 210"/>
                    <a:gd name="T14" fmla="*/ 120 w 257"/>
                    <a:gd name="T15" fmla="*/ 0 h 210"/>
                    <a:gd name="T16" fmla="*/ 0 w 257"/>
                    <a:gd name="T17" fmla="*/ 0 h 2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57"/>
                    <a:gd name="T28" fmla="*/ 0 h 210"/>
                    <a:gd name="T29" fmla="*/ 257 w 257"/>
                    <a:gd name="T30" fmla="*/ 210 h 2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57" h="210">
                      <a:moveTo>
                        <a:pt x="0" y="0"/>
                      </a:moveTo>
                      <a:lnTo>
                        <a:pt x="4" y="210"/>
                      </a:lnTo>
                      <a:lnTo>
                        <a:pt x="107" y="210"/>
                      </a:lnTo>
                      <a:lnTo>
                        <a:pt x="201" y="193"/>
                      </a:lnTo>
                      <a:lnTo>
                        <a:pt x="253" y="150"/>
                      </a:lnTo>
                      <a:lnTo>
                        <a:pt x="257" y="65"/>
                      </a:lnTo>
                      <a:lnTo>
                        <a:pt x="205" y="17"/>
                      </a:lnTo>
                      <a:lnTo>
                        <a:pt x="120" y="0"/>
                      </a:lnTo>
                      <a:lnTo>
                        <a:pt x="0" y="0"/>
                      </a:lnTo>
                      <a:close/>
                    </a:path>
                  </a:pathLst>
                </a:custGeom>
                <a:solidFill>
                  <a:srgbClr val="CCFFFF"/>
                </a:solidFill>
                <a:ln w="9525">
                  <a:solidFill>
                    <a:srgbClr val="000000"/>
                  </a:solidFill>
                  <a:round/>
                  <a:headEnd/>
                  <a:tailEnd/>
                </a:ln>
              </p:spPr>
              <p:txBody>
                <a:bodyPr/>
                <a:lstStyle/>
                <a:p>
                  <a:endParaRPr lang="en-GB" dirty="0"/>
                </a:p>
              </p:txBody>
            </p:sp>
            <p:sp>
              <p:nvSpPr>
                <p:cNvPr id="128" name="Oval 48"/>
                <p:cNvSpPr>
                  <a:spLocks noChangeArrowheads="1"/>
                </p:cNvSpPr>
                <p:nvPr/>
              </p:nvSpPr>
              <p:spPr bwMode="auto">
                <a:xfrm>
                  <a:off x="4057" y="1589"/>
                  <a:ext cx="50" cy="75"/>
                </a:xfrm>
                <a:prstGeom prst="ellipse">
                  <a:avLst/>
                </a:prstGeom>
                <a:solidFill>
                  <a:srgbClr val="FFFFFF"/>
                </a:solidFill>
                <a:ln w="6350">
                  <a:solidFill>
                    <a:srgbClr val="000000"/>
                  </a:solidFill>
                  <a:round/>
                  <a:headEnd/>
                  <a:tailEnd/>
                </a:ln>
              </p:spPr>
              <p:txBody>
                <a:bodyPr/>
                <a:lstStyle/>
                <a:p>
                  <a:endParaRPr lang="en-US" dirty="0"/>
                </a:p>
              </p:txBody>
            </p:sp>
            <p:sp>
              <p:nvSpPr>
                <p:cNvPr id="129" name="Freeform 51"/>
                <p:cNvSpPr>
                  <a:spLocks/>
                </p:cNvSpPr>
                <p:nvPr/>
              </p:nvSpPr>
              <p:spPr bwMode="auto">
                <a:xfrm>
                  <a:off x="4052" y="1537"/>
                  <a:ext cx="93" cy="19"/>
                </a:xfrm>
                <a:custGeom>
                  <a:avLst/>
                  <a:gdLst>
                    <a:gd name="T0" fmla="*/ 0 w 207"/>
                    <a:gd name="T1" fmla="*/ 17 h 47"/>
                    <a:gd name="T2" fmla="*/ 96 w 207"/>
                    <a:gd name="T3" fmla="*/ 5 h 47"/>
                    <a:gd name="T4" fmla="*/ 207 w 207"/>
                    <a:gd name="T5" fmla="*/ 47 h 47"/>
                    <a:gd name="T6" fmla="*/ 0 60000 65536"/>
                    <a:gd name="T7" fmla="*/ 0 60000 65536"/>
                    <a:gd name="T8" fmla="*/ 0 60000 65536"/>
                    <a:gd name="T9" fmla="*/ 0 w 207"/>
                    <a:gd name="T10" fmla="*/ 0 h 47"/>
                    <a:gd name="T11" fmla="*/ 207 w 207"/>
                    <a:gd name="T12" fmla="*/ 47 h 47"/>
                  </a:gdLst>
                  <a:ahLst/>
                  <a:cxnLst>
                    <a:cxn ang="T6">
                      <a:pos x="T0" y="T1"/>
                    </a:cxn>
                    <a:cxn ang="T7">
                      <a:pos x="T2" y="T3"/>
                    </a:cxn>
                    <a:cxn ang="T8">
                      <a:pos x="T4" y="T5"/>
                    </a:cxn>
                  </a:cxnLst>
                  <a:rect l="T9" t="T10" r="T11" b="T12"/>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130" name="Freeform 52"/>
                <p:cNvSpPr>
                  <a:spLocks/>
                </p:cNvSpPr>
                <p:nvPr/>
              </p:nvSpPr>
              <p:spPr bwMode="auto">
                <a:xfrm>
                  <a:off x="4032" y="1517"/>
                  <a:ext cx="93" cy="19"/>
                </a:xfrm>
                <a:custGeom>
                  <a:avLst/>
                  <a:gdLst>
                    <a:gd name="T0" fmla="*/ 0 w 207"/>
                    <a:gd name="T1" fmla="*/ 17 h 47"/>
                    <a:gd name="T2" fmla="*/ 96 w 207"/>
                    <a:gd name="T3" fmla="*/ 5 h 47"/>
                    <a:gd name="T4" fmla="*/ 207 w 207"/>
                    <a:gd name="T5" fmla="*/ 47 h 47"/>
                    <a:gd name="T6" fmla="*/ 0 60000 65536"/>
                    <a:gd name="T7" fmla="*/ 0 60000 65536"/>
                    <a:gd name="T8" fmla="*/ 0 60000 65536"/>
                    <a:gd name="T9" fmla="*/ 0 w 207"/>
                    <a:gd name="T10" fmla="*/ 0 h 47"/>
                    <a:gd name="T11" fmla="*/ 207 w 207"/>
                    <a:gd name="T12" fmla="*/ 47 h 47"/>
                  </a:gdLst>
                  <a:ahLst/>
                  <a:cxnLst>
                    <a:cxn ang="T6">
                      <a:pos x="T0" y="T1"/>
                    </a:cxn>
                    <a:cxn ang="T7">
                      <a:pos x="T2" y="T3"/>
                    </a:cxn>
                    <a:cxn ang="T8">
                      <a:pos x="T4" y="T5"/>
                    </a:cxn>
                  </a:cxnLst>
                  <a:rect l="T9" t="T10" r="T11" b="T12"/>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grpSp>
          <p:grpSp>
            <p:nvGrpSpPr>
              <p:cNvPr id="106" name="Group 345"/>
              <p:cNvGrpSpPr>
                <a:grpSpLocks/>
              </p:cNvGrpSpPr>
              <p:nvPr/>
            </p:nvGrpSpPr>
            <p:grpSpPr bwMode="auto">
              <a:xfrm>
                <a:off x="2126" y="1428"/>
                <a:ext cx="112" cy="212"/>
                <a:chOff x="2126" y="1428"/>
                <a:chExt cx="112" cy="212"/>
              </a:xfrm>
            </p:grpSpPr>
            <p:sp>
              <p:nvSpPr>
                <p:cNvPr id="107" name="Freeform 341"/>
                <p:cNvSpPr>
                  <a:spLocks/>
                </p:cNvSpPr>
                <p:nvPr/>
              </p:nvSpPr>
              <p:spPr bwMode="auto">
                <a:xfrm rot="274436">
                  <a:off x="2130" y="1578"/>
                  <a:ext cx="40" cy="49"/>
                </a:xfrm>
                <a:custGeom>
                  <a:avLst/>
                  <a:gdLst>
                    <a:gd name="T0" fmla="*/ 30 w 41"/>
                    <a:gd name="T1" fmla="*/ 0 h 42"/>
                    <a:gd name="T2" fmla="*/ 36 w 41"/>
                    <a:gd name="T3" fmla="*/ 30 h 42"/>
                    <a:gd name="T4" fmla="*/ 0 w 41"/>
                    <a:gd name="T5" fmla="*/ 42 h 42"/>
                    <a:gd name="T6" fmla="*/ 0 60000 65536"/>
                    <a:gd name="T7" fmla="*/ 0 60000 65536"/>
                    <a:gd name="T8" fmla="*/ 0 60000 65536"/>
                    <a:gd name="T9" fmla="*/ 0 w 41"/>
                    <a:gd name="T10" fmla="*/ 0 h 42"/>
                    <a:gd name="T11" fmla="*/ 41 w 41"/>
                    <a:gd name="T12" fmla="*/ 42 h 42"/>
                  </a:gdLst>
                  <a:ahLst/>
                  <a:cxnLst>
                    <a:cxn ang="T6">
                      <a:pos x="T0" y="T1"/>
                    </a:cxn>
                    <a:cxn ang="T7">
                      <a:pos x="T2" y="T3"/>
                    </a:cxn>
                    <a:cxn ang="T8">
                      <a:pos x="T4" y="T5"/>
                    </a:cxn>
                  </a:cxnLst>
                  <a:rect l="T9" t="T10" r="T11" b="T12"/>
                  <a:pathLst>
                    <a:path w="41" h="42">
                      <a:moveTo>
                        <a:pt x="30" y="0"/>
                      </a:moveTo>
                      <a:cubicBezTo>
                        <a:pt x="35" y="11"/>
                        <a:pt x="41" y="23"/>
                        <a:pt x="36" y="30"/>
                      </a:cubicBezTo>
                      <a:cubicBezTo>
                        <a:pt x="31" y="37"/>
                        <a:pt x="6" y="40"/>
                        <a:pt x="0" y="42"/>
                      </a:cubicBezTo>
                    </a:path>
                  </a:pathLst>
                </a:custGeom>
                <a:solidFill>
                  <a:schemeClr val="bg1"/>
                </a:solidFill>
                <a:ln w="9525" cmpd="sng">
                  <a:solidFill>
                    <a:srgbClr val="000000"/>
                  </a:solidFill>
                  <a:prstDash val="solid"/>
                  <a:round/>
                  <a:headEnd/>
                  <a:tailEnd/>
                </a:ln>
              </p:spPr>
              <p:txBody>
                <a:bodyPr/>
                <a:lstStyle/>
                <a:p>
                  <a:endParaRPr lang="en-GB" dirty="0"/>
                </a:p>
              </p:txBody>
            </p:sp>
            <p:sp>
              <p:nvSpPr>
                <p:cNvPr id="108" name="Freeform 342"/>
                <p:cNvSpPr>
                  <a:spLocks/>
                </p:cNvSpPr>
                <p:nvPr/>
              </p:nvSpPr>
              <p:spPr bwMode="auto">
                <a:xfrm rot="-949968">
                  <a:off x="2203" y="1455"/>
                  <a:ext cx="35" cy="39"/>
                </a:xfrm>
                <a:custGeom>
                  <a:avLst/>
                  <a:gdLst>
                    <a:gd name="T0" fmla="*/ 30 w 41"/>
                    <a:gd name="T1" fmla="*/ 0 h 42"/>
                    <a:gd name="T2" fmla="*/ 36 w 41"/>
                    <a:gd name="T3" fmla="*/ 30 h 42"/>
                    <a:gd name="T4" fmla="*/ 0 w 41"/>
                    <a:gd name="T5" fmla="*/ 42 h 42"/>
                    <a:gd name="T6" fmla="*/ 0 60000 65536"/>
                    <a:gd name="T7" fmla="*/ 0 60000 65536"/>
                    <a:gd name="T8" fmla="*/ 0 60000 65536"/>
                    <a:gd name="T9" fmla="*/ 0 w 41"/>
                    <a:gd name="T10" fmla="*/ 0 h 42"/>
                    <a:gd name="T11" fmla="*/ 41 w 41"/>
                    <a:gd name="T12" fmla="*/ 42 h 42"/>
                  </a:gdLst>
                  <a:ahLst/>
                  <a:cxnLst>
                    <a:cxn ang="T6">
                      <a:pos x="T0" y="T1"/>
                    </a:cxn>
                    <a:cxn ang="T7">
                      <a:pos x="T2" y="T3"/>
                    </a:cxn>
                    <a:cxn ang="T8">
                      <a:pos x="T4" y="T5"/>
                    </a:cxn>
                  </a:cxnLst>
                  <a:rect l="T9" t="T10" r="T11" b="T12"/>
                  <a:pathLst>
                    <a:path w="41" h="42">
                      <a:moveTo>
                        <a:pt x="30" y="0"/>
                      </a:moveTo>
                      <a:cubicBezTo>
                        <a:pt x="35" y="11"/>
                        <a:pt x="41" y="23"/>
                        <a:pt x="36" y="30"/>
                      </a:cubicBezTo>
                      <a:cubicBezTo>
                        <a:pt x="31" y="37"/>
                        <a:pt x="6" y="40"/>
                        <a:pt x="0" y="42"/>
                      </a:cubicBezTo>
                    </a:path>
                  </a:pathLst>
                </a:custGeom>
                <a:solidFill>
                  <a:schemeClr val="bg1"/>
                </a:solidFill>
                <a:ln w="9525" cmpd="sng">
                  <a:solidFill>
                    <a:srgbClr val="000000"/>
                  </a:solidFill>
                  <a:prstDash val="solid"/>
                  <a:round/>
                  <a:headEnd/>
                  <a:tailEnd/>
                </a:ln>
              </p:spPr>
              <p:txBody>
                <a:bodyPr/>
                <a:lstStyle/>
                <a:p>
                  <a:endParaRPr lang="en-GB" dirty="0"/>
                </a:p>
              </p:txBody>
            </p:sp>
            <p:sp>
              <p:nvSpPr>
                <p:cNvPr id="109" name="Freeform 340"/>
                <p:cNvSpPr>
                  <a:spLocks/>
                </p:cNvSpPr>
                <p:nvPr/>
              </p:nvSpPr>
              <p:spPr bwMode="auto">
                <a:xfrm rot="1632420">
                  <a:off x="2126" y="1556"/>
                  <a:ext cx="24" cy="84"/>
                </a:xfrm>
                <a:custGeom>
                  <a:avLst/>
                  <a:gdLst>
                    <a:gd name="T0" fmla="*/ 21 w 24"/>
                    <a:gd name="T1" fmla="*/ 0 h 84"/>
                    <a:gd name="T2" fmla="*/ 21 w 24"/>
                    <a:gd name="T3" fmla="*/ 45 h 84"/>
                    <a:gd name="T4" fmla="*/ 0 w 24"/>
                    <a:gd name="T5" fmla="*/ 84 h 84"/>
                    <a:gd name="T6" fmla="*/ 0 60000 65536"/>
                    <a:gd name="T7" fmla="*/ 0 60000 65536"/>
                    <a:gd name="T8" fmla="*/ 0 60000 65536"/>
                    <a:gd name="T9" fmla="*/ 0 w 24"/>
                    <a:gd name="T10" fmla="*/ 0 h 84"/>
                    <a:gd name="T11" fmla="*/ 24 w 24"/>
                    <a:gd name="T12" fmla="*/ 84 h 84"/>
                  </a:gdLst>
                  <a:ahLst/>
                  <a:cxnLst>
                    <a:cxn ang="T6">
                      <a:pos x="T0" y="T1"/>
                    </a:cxn>
                    <a:cxn ang="T7">
                      <a:pos x="T2" y="T3"/>
                    </a:cxn>
                    <a:cxn ang="T8">
                      <a:pos x="T4" y="T5"/>
                    </a:cxn>
                  </a:cxnLst>
                  <a:rect l="T9" t="T10" r="T11" b="T12"/>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p:spPr>
              <p:txBody>
                <a:bodyPr/>
                <a:lstStyle/>
                <a:p>
                  <a:endParaRPr lang="en-GB" dirty="0"/>
                </a:p>
              </p:txBody>
            </p:sp>
            <p:sp>
              <p:nvSpPr>
                <p:cNvPr id="110" name="Freeform 265"/>
                <p:cNvSpPr>
                  <a:spLocks/>
                </p:cNvSpPr>
                <p:nvPr/>
              </p:nvSpPr>
              <p:spPr bwMode="auto">
                <a:xfrm>
                  <a:off x="2199" y="1428"/>
                  <a:ext cx="24" cy="84"/>
                </a:xfrm>
                <a:custGeom>
                  <a:avLst/>
                  <a:gdLst>
                    <a:gd name="T0" fmla="*/ 21 w 24"/>
                    <a:gd name="T1" fmla="*/ 0 h 84"/>
                    <a:gd name="T2" fmla="*/ 21 w 24"/>
                    <a:gd name="T3" fmla="*/ 45 h 84"/>
                    <a:gd name="T4" fmla="*/ 0 w 24"/>
                    <a:gd name="T5" fmla="*/ 84 h 84"/>
                    <a:gd name="T6" fmla="*/ 0 60000 65536"/>
                    <a:gd name="T7" fmla="*/ 0 60000 65536"/>
                    <a:gd name="T8" fmla="*/ 0 60000 65536"/>
                    <a:gd name="T9" fmla="*/ 0 w 24"/>
                    <a:gd name="T10" fmla="*/ 0 h 84"/>
                    <a:gd name="T11" fmla="*/ 24 w 24"/>
                    <a:gd name="T12" fmla="*/ 84 h 84"/>
                  </a:gdLst>
                  <a:ahLst/>
                  <a:cxnLst>
                    <a:cxn ang="T6">
                      <a:pos x="T0" y="T1"/>
                    </a:cxn>
                    <a:cxn ang="T7">
                      <a:pos x="T2" y="T3"/>
                    </a:cxn>
                    <a:cxn ang="T8">
                      <a:pos x="T4" y="T5"/>
                    </a:cxn>
                  </a:cxnLst>
                  <a:rect l="T9" t="T10" r="T11" b="T12"/>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p:spPr>
              <p:txBody>
                <a:bodyPr/>
                <a:lstStyle/>
                <a:p>
                  <a:endParaRPr lang="en-GB" dirty="0"/>
                </a:p>
              </p:txBody>
            </p:sp>
            <p:sp>
              <p:nvSpPr>
                <p:cNvPr id="111" name="Line 343"/>
                <p:cNvSpPr>
                  <a:spLocks noChangeShapeType="1"/>
                </p:cNvSpPr>
                <p:nvPr/>
              </p:nvSpPr>
              <p:spPr bwMode="auto">
                <a:xfrm flipH="1">
                  <a:off x="2150" y="1602"/>
                  <a:ext cx="12" cy="14"/>
                </a:xfrm>
                <a:prstGeom prst="line">
                  <a:avLst/>
                </a:prstGeom>
                <a:noFill/>
                <a:ln w="9525">
                  <a:solidFill>
                    <a:srgbClr val="000000"/>
                  </a:solidFill>
                  <a:round/>
                  <a:headEnd/>
                  <a:tailEnd/>
                </a:ln>
              </p:spPr>
              <p:txBody>
                <a:bodyPr/>
                <a:lstStyle/>
                <a:p>
                  <a:endParaRPr lang="en-GB" dirty="0"/>
                </a:p>
              </p:txBody>
            </p:sp>
            <p:sp>
              <p:nvSpPr>
                <p:cNvPr id="112" name="Line 344"/>
                <p:cNvSpPr>
                  <a:spLocks noChangeShapeType="1"/>
                </p:cNvSpPr>
                <p:nvPr/>
              </p:nvSpPr>
              <p:spPr bwMode="auto">
                <a:xfrm flipH="1">
                  <a:off x="2226" y="1471"/>
                  <a:ext cx="4" cy="10"/>
                </a:xfrm>
                <a:prstGeom prst="line">
                  <a:avLst/>
                </a:prstGeom>
                <a:noFill/>
                <a:ln w="9525">
                  <a:solidFill>
                    <a:srgbClr val="000000"/>
                  </a:solidFill>
                  <a:round/>
                  <a:headEnd/>
                  <a:tailEnd/>
                </a:ln>
              </p:spPr>
              <p:txBody>
                <a:bodyPr/>
                <a:lstStyle/>
                <a:p>
                  <a:endParaRPr lang="en-GB" dirty="0"/>
                </a:p>
              </p:txBody>
            </p:sp>
          </p:grpSp>
        </p:grpSp>
        <p:sp>
          <p:nvSpPr>
            <p:cNvPr id="2" name="TextBox 1"/>
            <p:cNvSpPr txBox="1"/>
            <p:nvPr/>
          </p:nvSpPr>
          <p:spPr>
            <a:xfrm>
              <a:off x="2322145" y="2500641"/>
              <a:ext cx="2332982" cy="369332"/>
            </a:xfrm>
            <a:prstGeom prst="rect">
              <a:avLst/>
            </a:prstGeom>
            <a:noFill/>
          </p:spPr>
          <p:txBody>
            <a:bodyPr wrap="square" rtlCol="0">
              <a:spAutoFit/>
            </a:bodyPr>
            <a:lstStyle/>
            <a:p>
              <a:r>
                <a:rPr lang="en-GB" dirty="0" smtClean="0">
                  <a:solidFill>
                    <a:schemeClr val="bg1"/>
                  </a:solidFill>
                </a:rPr>
                <a:t>Aerial view</a:t>
              </a:r>
              <a:endParaRPr lang="en-GB" dirty="0">
                <a:solidFill>
                  <a:schemeClr val="bg1"/>
                </a:solidFill>
              </a:endParaRPr>
            </a:p>
          </p:txBody>
        </p:sp>
      </p:grpSp>
      <p:grpSp>
        <p:nvGrpSpPr>
          <p:cNvPr id="5" name="Group 4"/>
          <p:cNvGrpSpPr/>
          <p:nvPr/>
        </p:nvGrpSpPr>
        <p:grpSpPr>
          <a:xfrm>
            <a:off x="1283762" y="2725738"/>
            <a:ext cx="6803756" cy="3894137"/>
            <a:chOff x="1311544" y="2725738"/>
            <a:chExt cx="6803756" cy="3894137"/>
          </a:xfrm>
        </p:grpSpPr>
        <p:grpSp>
          <p:nvGrpSpPr>
            <p:cNvPr id="7" name="Group 264"/>
            <p:cNvGrpSpPr>
              <a:grpSpLocks/>
            </p:cNvGrpSpPr>
            <p:nvPr/>
          </p:nvGrpSpPr>
          <p:grpSpPr bwMode="auto">
            <a:xfrm>
              <a:off x="1981200" y="2725738"/>
              <a:ext cx="6134100" cy="3894137"/>
              <a:chOff x="1248" y="1717"/>
              <a:chExt cx="3864" cy="2453"/>
            </a:xfrm>
          </p:grpSpPr>
          <p:sp>
            <p:nvSpPr>
              <p:cNvPr id="8" name="Freeform 92"/>
              <p:cNvSpPr>
                <a:spLocks/>
              </p:cNvSpPr>
              <p:nvPr/>
            </p:nvSpPr>
            <p:spPr bwMode="auto">
              <a:xfrm>
                <a:off x="3952" y="2954"/>
                <a:ext cx="223" cy="233"/>
              </a:xfrm>
              <a:custGeom>
                <a:avLst/>
                <a:gdLst>
                  <a:gd name="T0" fmla="*/ 25 w 223"/>
                  <a:gd name="T1" fmla="*/ 0 h 233"/>
                  <a:gd name="T2" fmla="*/ 87 w 223"/>
                  <a:gd name="T3" fmla="*/ 5 h 233"/>
                  <a:gd name="T4" fmla="*/ 139 w 223"/>
                  <a:gd name="T5" fmla="*/ 8 h 233"/>
                  <a:gd name="T6" fmla="*/ 166 w 223"/>
                  <a:gd name="T7" fmla="*/ 36 h 233"/>
                  <a:gd name="T8" fmla="*/ 195 w 223"/>
                  <a:gd name="T9" fmla="*/ 59 h 233"/>
                  <a:gd name="T10" fmla="*/ 223 w 223"/>
                  <a:gd name="T11" fmla="*/ 82 h 233"/>
                  <a:gd name="T12" fmla="*/ 223 w 223"/>
                  <a:gd name="T13" fmla="*/ 110 h 233"/>
                  <a:gd name="T14" fmla="*/ 189 w 223"/>
                  <a:gd name="T15" fmla="*/ 127 h 233"/>
                  <a:gd name="T16" fmla="*/ 156 w 223"/>
                  <a:gd name="T17" fmla="*/ 118 h 233"/>
                  <a:gd name="T18" fmla="*/ 133 w 223"/>
                  <a:gd name="T19" fmla="*/ 96 h 233"/>
                  <a:gd name="T20" fmla="*/ 153 w 223"/>
                  <a:gd name="T21" fmla="*/ 155 h 233"/>
                  <a:gd name="T22" fmla="*/ 145 w 223"/>
                  <a:gd name="T23" fmla="*/ 185 h 233"/>
                  <a:gd name="T24" fmla="*/ 34 w 223"/>
                  <a:gd name="T25" fmla="*/ 158 h 233"/>
                  <a:gd name="T26" fmla="*/ 92 w 223"/>
                  <a:gd name="T27" fmla="*/ 188 h 233"/>
                  <a:gd name="T28" fmla="*/ 69 w 223"/>
                  <a:gd name="T29" fmla="*/ 226 h 233"/>
                  <a:gd name="T30" fmla="*/ 48 w 223"/>
                  <a:gd name="T31" fmla="*/ 221 h 233"/>
                  <a:gd name="T32" fmla="*/ 21 w 223"/>
                  <a:gd name="T33" fmla="*/ 210 h 233"/>
                  <a:gd name="T34" fmla="*/ 34 w 223"/>
                  <a:gd name="T35" fmla="*/ 230 h 233"/>
                  <a:gd name="T36" fmla="*/ 0 w 223"/>
                  <a:gd name="T37" fmla="*/ 189 h 233"/>
                  <a:gd name="T38" fmla="*/ 7 w 223"/>
                  <a:gd name="T39" fmla="*/ 143 h 233"/>
                  <a:gd name="T40" fmla="*/ 4 w 223"/>
                  <a:gd name="T41" fmla="*/ 101 h 23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23"/>
                  <a:gd name="T64" fmla="*/ 0 h 233"/>
                  <a:gd name="T65" fmla="*/ 223 w 223"/>
                  <a:gd name="T66" fmla="*/ 233 h 23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23" h="233">
                    <a:moveTo>
                      <a:pt x="25" y="0"/>
                    </a:moveTo>
                    <a:lnTo>
                      <a:pt x="87" y="5"/>
                    </a:lnTo>
                    <a:lnTo>
                      <a:pt x="139" y="8"/>
                    </a:lnTo>
                    <a:lnTo>
                      <a:pt x="166" y="36"/>
                    </a:lnTo>
                    <a:lnTo>
                      <a:pt x="195" y="59"/>
                    </a:lnTo>
                    <a:lnTo>
                      <a:pt x="223" y="82"/>
                    </a:lnTo>
                    <a:lnTo>
                      <a:pt x="223" y="110"/>
                    </a:lnTo>
                    <a:lnTo>
                      <a:pt x="189" y="127"/>
                    </a:lnTo>
                    <a:lnTo>
                      <a:pt x="156" y="118"/>
                    </a:lnTo>
                    <a:lnTo>
                      <a:pt x="133" y="96"/>
                    </a:lnTo>
                    <a:lnTo>
                      <a:pt x="153" y="155"/>
                    </a:lnTo>
                    <a:lnTo>
                      <a:pt x="145" y="185"/>
                    </a:lnTo>
                    <a:lnTo>
                      <a:pt x="34" y="158"/>
                    </a:lnTo>
                    <a:lnTo>
                      <a:pt x="92" y="188"/>
                    </a:lnTo>
                    <a:lnTo>
                      <a:pt x="69" y="226"/>
                    </a:lnTo>
                    <a:lnTo>
                      <a:pt x="48" y="221"/>
                    </a:lnTo>
                    <a:lnTo>
                      <a:pt x="21" y="210"/>
                    </a:lnTo>
                    <a:cubicBezTo>
                      <a:pt x="5" y="216"/>
                      <a:pt x="37" y="233"/>
                      <a:pt x="34" y="230"/>
                    </a:cubicBezTo>
                    <a:cubicBezTo>
                      <a:pt x="31" y="227"/>
                      <a:pt x="4" y="203"/>
                      <a:pt x="0" y="189"/>
                    </a:cubicBezTo>
                    <a:lnTo>
                      <a:pt x="7" y="143"/>
                    </a:lnTo>
                    <a:lnTo>
                      <a:pt x="4" y="101"/>
                    </a:lnTo>
                  </a:path>
                </a:pathLst>
              </a:custGeom>
              <a:solidFill>
                <a:srgbClr val="FAE09E"/>
              </a:solidFill>
              <a:ln w="9525">
                <a:solidFill>
                  <a:srgbClr val="000000"/>
                </a:solidFill>
                <a:round/>
                <a:headEnd/>
                <a:tailEnd/>
              </a:ln>
            </p:spPr>
            <p:txBody>
              <a:bodyPr/>
              <a:lstStyle/>
              <a:p>
                <a:endParaRPr lang="en-GB" dirty="0"/>
              </a:p>
            </p:txBody>
          </p:sp>
          <p:sp>
            <p:nvSpPr>
              <p:cNvPr id="9" name="Freeform 89"/>
              <p:cNvSpPr>
                <a:spLocks/>
              </p:cNvSpPr>
              <p:nvPr/>
            </p:nvSpPr>
            <p:spPr bwMode="auto">
              <a:xfrm>
                <a:off x="1248" y="2899"/>
                <a:ext cx="1410" cy="1173"/>
              </a:xfrm>
              <a:custGeom>
                <a:avLst/>
                <a:gdLst>
                  <a:gd name="T0" fmla="*/ 157 w 1424"/>
                  <a:gd name="T1" fmla="*/ 24 h 1173"/>
                  <a:gd name="T2" fmla="*/ 104 w 1424"/>
                  <a:gd name="T3" fmla="*/ 62 h 1173"/>
                  <a:gd name="T4" fmla="*/ 85 w 1424"/>
                  <a:gd name="T5" fmla="*/ 91 h 1173"/>
                  <a:gd name="T6" fmla="*/ 201 w 1424"/>
                  <a:gd name="T7" fmla="*/ 113 h 1173"/>
                  <a:gd name="T8" fmla="*/ 342 w 1424"/>
                  <a:gd name="T9" fmla="*/ 105 h 1173"/>
                  <a:gd name="T10" fmla="*/ 416 w 1424"/>
                  <a:gd name="T11" fmla="*/ 83 h 1173"/>
                  <a:gd name="T12" fmla="*/ 459 w 1424"/>
                  <a:gd name="T13" fmla="*/ 34 h 1173"/>
                  <a:gd name="T14" fmla="*/ 499 w 1424"/>
                  <a:gd name="T15" fmla="*/ 0 h 1173"/>
                  <a:gd name="T16" fmla="*/ 508 w 1424"/>
                  <a:gd name="T17" fmla="*/ 47 h 1173"/>
                  <a:gd name="T18" fmla="*/ 504 w 1424"/>
                  <a:gd name="T19" fmla="*/ 99 h 1173"/>
                  <a:gd name="T20" fmla="*/ 519 w 1424"/>
                  <a:gd name="T21" fmla="*/ 136 h 1173"/>
                  <a:gd name="T22" fmla="*/ 581 w 1424"/>
                  <a:gd name="T23" fmla="*/ 176 h 1173"/>
                  <a:gd name="T24" fmla="*/ 659 w 1424"/>
                  <a:gd name="T25" fmla="*/ 176 h 1173"/>
                  <a:gd name="T26" fmla="*/ 722 w 1424"/>
                  <a:gd name="T27" fmla="*/ 170 h 1173"/>
                  <a:gd name="T28" fmla="*/ 762 w 1424"/>
                  <a:gd name="T29" fmla="*/ 175 h 1173"/>
                  <a:gd name="T30" fmla="*/ 755 w 1424"/>
                  <a:gd name="T31" fmla="*/ 122 h 1173"/>
                  <a:gd name="T32" fmla="*/ 773 w 1424"/>
                  <a:gd name="T33" fmla="*/ 98 h 1173"/>
                  <a:gd name="T34" fmla="*/ 851 w 1424"/>
                  <a:gd name="T35" fmla="*/ 117 h 1173"/>
                  <a:gd name="T36" fmla="*/ 967 w 1424"/>
                  <a:gd name="T37" fmla="*/ 129 h 1173"/>
                  <a:gd name="T38" fmla="*/ 1038 w 1424"/>
                  <a:gd name="T39" fmla="*/ 153 h 1173"/>
                  <a:gd name="T40" fmla="*/ 1110 w 1424"/>
                  <a:gd name="T41" fmla="*/ 150 h 1173"/>
                  <a:gd name="T42" fmla="*/ 1215 w 1424"/>
                  <a:gd name="T43" fmla="*/ 143 h 1173"/>
                  <a:gd name="T44" fmla="*/ 1311 w 1424"/>
                  <a:gd name="T45" fmla="*/ 151 h 1173"/>
                  <a:gd name="T46" fmla="*/ 1392 w 1424"/>
                  <a:gd name="T47" fmla="*/ 156 h 1173"/>
                  <a:gd name="T48" fmla="*/ 1393 w 1424"/>
                  <a:gd name="T49" fmla="*/ 209 h 1173"/>
                  <a:gd name="T50" fmla="*/ 1408 w 1424"/>
                  <a:gd name="T51" fmla="*/ 313 h 1173"/>
                  <a:gd name="T52" fmla="*/ 1424 w 1424"/>
                  <a:gd name="T53" fmla="*/ 432 h 1173"/>
                  <a:gd name="T54" fmla="*/ 1414 w 1424"/>
                  <a:gd name="T55" fmla="*/ 487 h 1173"/>
                  <a:gd name="T56" fmla="*/ 1261 w 1424"/>
                  <a:gd name="T57" fmla="*/ 520 h 1173"/>
                  <a:gd name="T58" fmla="*/ 1159 w 1424"/>
                  <a:gd name="T59" fmla="*/ 546 h 1173"/>
                  <a:gd name="T60" fmla="*/ 1145 w 1424"/>
                  <a:gd name="T61" fmla="*/ 684 h 1173"/>
                  <a:gd name="T62" fmla="*/ 1120 w 1424"/>
                  <a:gd name="T63" fmla="*/ 806 h 1173"/>
                  <a:gd name="T64" fmla="*/ 1089 w 1424"/>
                  <a:gd name="T65" fmla="*/ 862 h 1173"/>
                  <a:gd name="T66" fmla="*/ 1079 w 1424"/>
                  <a:gd name="T67" fmla="*/ 995 h 1173"/>
                  <a:gd name="T68" fmla="*/ 1072 w 1424"/>
                  <a:gd name="T69" fmla="*/ 1091 h 1173"/>
                  <a:gd name="T70" fmla="*/ 1060 w 1424"/>
                  <a:gd name="T71" fmla="*/ 1157 h 1173"/>
                  <a:gd name="T72" fmla="*/ 279 w 1424"/>
                  <a:gd name="T73" fmla="*/ 1173 h 1173"/>
                  <a:gd name="T74" fmla="*/ 238 w 1424"/>
                  <a:gd name="T75" fmla="*/ 1031 h 1173"/>
                  <a:gd name="T76" fmla="*/ 212 w 1424"/>
                  <a:gd name="T77" fmla="*/ 912 h 1173"/>
                  <a:gd name="T78" fmla="*/ 204 w 1424"/>
                  <a:gd name="T79" fmla="*/ 844 h 1173"/>
                  <a:gd name="T80" fmla="*/ 229 w 1424"/>
                  <a:gd name="T81" fmla="*/ 723 h 1173"/>
                  <a:gd name="T82" fmla="*/ 173 w 1424"/>
                  <a:gd name="T83" fmla="*/ 497 h 1173"/>
                  <a:gd name="T84" fmla="*/ 0 w 1424"/>
                  <a:gd name="T85" fmla="*/ 441 h 1173"/>
                  <a:gd name="T86" fmla="*/ 78 w 1424"/>
                  <a:gd name="T87" fmla="*/ 194 h 1173"/>
                  <a:gd name="T88" fmla="*/ 86 w 1424"/>
                  <a:gd name="T89" fmla="*/ 71 h 1173"/>
                  <a:gd name="T90" fmla="*/ 157 w 1424"/>
                  <a:gd name="T91" fmla="*/ 24 h 117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424"/>
                  <a:gd name="T139" fmla="*/ 0 h 1173"/>
                  <a:gd name="T140" fmla="*/ 1424 w 1424"/>
                  <a:gd name="T141" fmla="*/ 1173 h 1173"/>
                  <a:gd name="connsiteX0" fmla="*/ 604 w 10000"/>
                  <a:gd name="connsiteY0" fmla="*/ 605 h 10000"/>
                  <a:gd name="connsiteX1" fmla="*/ 730 w 10000"/>
                  <a:gd name="connsiteY1" fmla="*/ 529 h 10000"/>
                  <a:gd name="connsiteX2" fmla="*/ 597 w 10000"/>
                  <a:gd name="connsiteY2" fmla="*/ 776 h 10000"/>
                  <a:gd name="connsiteX3" fmla="*/ 1412 w 10000"/>
                  <a:gd name="connsiteY3" fmla="*/ 963 h 10000"/>
                  <a:gd name="connsiteX4" fmla="*/ 2402 w 10000"/>
                  <a:gd name="connsiteY4" fmla="*/ 895 h 10000"/>
                  <a:gd name="connsiteX5" fmla="*/ 2921 w 10000"/>
                  <a:gd name="connsiteY5" fmla="*/ 708 h 10000"/>
                  <a:gd name="connsiteX6" fmla="*/ 3223 w 10000"/>
                  <a:gd name="connsiteY6" fmla="*/ 290 h 10000"/>
                  <a:gd name="connsiteX7" fmla="*/ 3504 w 10000"/>
                  <a:gd name="connsiteY7" fmla="*/ 0 h 10000"/>
                  <a:gd name="connsiteX8" fmla="*/ 3567 w 10000"/>
                  <a:gd name="connsiteY8" fmla="*/ 401 h 10000"/>
                  <a:gd name="connsiteX9" fmla="*/ 3539 w 10000"/>
                  <a:gd name="connsiteY9" fmla="*/ 844 h 10000"/>
                  <a:gd name="connsiteX10" fmla="*/ 3645 w 10000"/>
                  <a:gd name="connsiteY10" fmla="*/ 1159 h 10000"/>
                  <a:gd name="connsiteX11" fmla="*/ 4080 w 10000"/>
                  <a:gd name="connsiteY11" fmla="*/ 1500 h 10000"/>
                  <a:gd name="connsiteX12" fmla="*/ 4628 w 10000"/>
                  <a:gd name="connsiteY12" fmla="*/ 1500 h 10000"/>
                  <a:gd name="connsiteX13" fmla="*/ 5070 w 10000"/>
                  <a:gd name="connsiteY13" fmla="*/ 1449 h 10000"/>
                  <a:gd name="connsiteX14" fmla="*/ 5351 w 10000"/>
                  <a:gd name="connsiteY14" fmla="*/ 1492 h 10000"/>
                  <a:gd name="connsiteX15" fmla="*/ 5302 w 10000"/>
                  <a:gd name="connsiteY15" fmla="*/ 1040 h 10000"/>
                  <a:gd name="connsiteX16" fmla="*/ 5428 w 10000"/>
                  <a:gd name="connsiteY16" fmla="*/ 835 h 10000"/>
                  <a:gd name="connsiteX17" fmla="*/ 5976 w 10000"/>
                  <a:gd name="connsiteY17" fmla="*/ 997 h 10000"/>
                  <a:gd name="connsiteX18" fmla="*/ 6791 w 10000"/>
                  <a:gd name="connsiteY18" fmla="*/ 1100 h 10000"/>
                  <a:gd name="connsiteX19" fmla="*/ 7289 w 10000"/>
                  <a:gd name="connsiteY19" fmla="*/ 1304 h 10000"/>
                  <a:gd name="connsiteX20" fmla="*/ 7795 w 10000"/>
                  <a:gd name="connsiteY20" fmla="*/ 1279 h 10000"/>
                  <a:gd name="connsiteX21" fmla="*/ 8532 w 10000"/>
                  <a:gd name="connsiteY21" fmla="*/ 1219 h 10000"/>
                  <a:gd name="connsiteX22" fmla="*/ 9206 w 10000"/>
                  <a:gd name="connsiteY22" fmla="*/ 1287 h 10000"/>
                  <a:gd name="connsiteX23" fmla="*/ 9775 w 10000"/>
                  <a:gd name="connsiteY23" fmla="*/ 1330 h 10000"/>
                  <a:gd name="connsiteX24" fmla="*/ 9782 w 10000"/>
                  <a:gd name="connsiteY24" fmla="*/ 1782 h 10000"/>
                  <a:gd name="connsiteX25" fmla="*/ 9888 w 10000"/>
                  <a:gd name="connsiteY25" fmla="*/ 2668 h 10000"/>
                  <a:gd name="connsiteX26" fmla="*/ 10000 w 10000"/>
                  <a:gd name="connsiteY26" fmla="*/ 3683 h 10000"/>
                  <a:gd name="connsiteX27" fmla="*/ 9930 w 10000"/>
                  <a:gd name="connsiteY27" fmla="*/ 4152 h 10000"/>
                  <a:gd name="connsiteX28" fmla="*/ 8855 w 10000"/>
                  <a:gd name="connsiteY28" fmla="*/ 4433 h 10000"/>
                  <a:gd name="connsiteX29" fmla="*/ 8139 w 10000"/>
                  <a:gd name="connsiteY29" fmla="*/ 4655 h 10000"/>
                  <a:gd name="connsiteX30" fmla="*/ 8041 w 10000"/>
                  <a:gd name="connsiteY30" fmla="*/ 5831 h 10000"/>
                  <a:gd name="connsiteX31" fmla="*/ 7865 w 10000"/>
                  <a:gd name="connsiteY31" fmla="*/ 6871 h 10000"/>
                  <a:gd name="connsiteX32" fmla="*/ 7647 w 10000"/>
                  <a:gd name="connsiteY32" fmla="*/ 7349 h 10000"/>
                  <a:gd name="connsiteX33" fmla="*/ 7577 w 10000"/>
                  <a:gd name="connsiteY33" fmla="*/ 8483 h 10000"/>
                  <a:gd name="connsiteX34" fmla="*/ 7528 w 10000"/>
                  <a:gd name="connsiteY34" fmla="*/ 9301 h 10000"/>
                  <a:gd name="connsiteX35" fmla="*/ 7444 w 10000"/>
                  <a:gd name="connsiteY35" fmla="*/ 9864 h 10000"/>
                  <a:gd name="connsiteX36" fmla="*/ 1959 w 10000"/>
                  <a:gd name="connsiteY36" fmla="*/ 10000 h 10000"/>
                  <a:gd name="connsiteX37" fmla="*/ 1671 w 10000"/>
                  <a:gd name="connsiteY37" fmla="*/ 8789 h 10000"/>
                  <a:gd name="connsiteX38" fmla="*/ 1489 w 10000"/>
                  <a:gd name="connsiteY38" fmla="*/ 7775 h 10000"/>
                  <a:gd name="connsiteX39" fmla="*/ 1433 w 10000"/>
                  <a:gd name="connsiteY39" fmla="*/ 7195 h 10000"/>
                  <a:gd name="connsiteX40" fmla="*/ 1608 w 10000"/>
                  <a:gd name="connsiteY40" fmla="*/ 6164 h 10000"/>
                  <a:gd name="connsiteX41" fmla="*/ 1215 w 10000"/>
                  <a:gd name="connsiteY41" fmla="*/ 4237 h 10000"/>
                  <a:gd name="connsiteX42" fmla="*/ 0 w 10000"/>
                  <a:gd name="connsiteY42" fmla="*/ 3760 h 10000"/>
                  <a:gd name="connsiteX43" fmla="*/ 548 w 10000"/>
                  <a:gd name="connsiteY43" fmla="*/ 1654 h 10000"/>
                  <a:gd name="connsiteX44" fmla="*/ 604 w 10000"/>
                  <a:gd name="connsiteY44" fmla="*/ 605 h 10000"/>
                  <a:gd name="connsiteX0" fmla="*/ 604 w 10000"/>
                  <a:gd name="connsiteY0" fmla="*/ 605 h 10000"/>
                  <a:gd name="connsiteX1" fmla="*/ 597 w 10000"/>
                  <a:gd name="connsiteY1" fmla="*/ 776 h 10000"/>
                  <a:gd name="connsiteX2" fmla="*/ 1412 w 10000"/>
                  <a:gd name="connsiteY2" fmla="*/ 963 h 10000"/>
                  <a:gd name="connsiteX3" fmla="*/ 2402 w 10000"/>
                  <a:gd name="connsiteY3" fmla="*/ 895 h 10000"/>
                  <a:gd name="connsiteX4" fmla="*/ 2921 w 10000"/>
                  <a:gd name="connsiteY4" fmla="*/ 708 h 10000"/>
                  <a:gd name="connsiteX5" fmla="*/ 3223 w 10000"/>
                  <a:gd name="connsiteY5" fmla="*/ 290 h 10000"/>
                  <a:gd name="connsiteX6" fmla="*/ 3504 w 10000"/>
                  <a:gd name="connsiteY6" fmla="*/ 0 h 10000"/>
                  <a:gd name="connsiteX7" fmla="*/ 3567 w 10000"/>
                  <a:gd name="connsiteY7" fmla="*/ 401 h 10000"/>
                  <a:gd name="connsiteX8" fmla="*/ 3539 w 10000"/>
                  <a:gd name="connsiteY8" fmla="*/ 844 h 10000"/>
                  <a:gd name="connsiteX9" fmla="*/ 3645 w 10000"/>
                  <a:gd name="connsiteY9" fmla="*/ 1159 h 10000"/>
                  <a:gd name="connsiteX10" fmla="*/ 4080 w 10000"/>
                  <a:gd name="connsiteY10" fmla="*/ 1500 h 10000"/>
                  <a:gd name="connsiteX11" fmla="*/ 4628 w 10000"/>
                  <a:gd name="connsiteY11" fmla="*/ 1500 h 10000"/>
                  <a:gd name="connsiteX12" fmla="*/ 5070 w 10000"/>
                  <a:gd name="connsiteY12" fmla="*/ 1449 h 10000"/>
                  <a:gd name="connsiteX13" fmla="*/ 5351 w 10000"/>
                  <a:gd name="connsiteY13" fmla="*/ 1492 h 10000"/>
                  <a:gd name="connsiteX14" fmla="*/ 5302 w 10000"/>
                  <a:gd name="connsiteY14" fmla="*/ 1040 h 10000"/>
                  <a:gd name="connsiteX15" fmla="*/ 5428 w 10000"/>
                  <a:gd name="connsiteY15" fmla="*/ 835 h 10000"/>
                  <a:gd name="connsiteX16" fmla="*/ 5976 w 10000"/>
                  <a:gd name="connsiteY16" fmla="*/ 997 h 10000"/>
                  <a:gd name="connsiteX17" fmla="*/ 6791 w 10000"/>
                  <a:gd name="connsiteY17" fmla="*/ 1100 h 10000"/>
                  <a:gd name="connsiteX18" fmla="*/ 7289 w 10000"/>
                  <a:gd name="connsiteY18" fmla="*/ 1304 h 10000"/>
                  <a:gd name="connsiteX19" fmla="*/ 7795 w 10000"/>
                  <a:gd name="connsiteY19" fmla="*/ 1279 h 10000"/>
                  <a:gd name="connsiteX20" fmla="*/ 8532 w 10000"/>
                  <a:gd name="connsiteY20" fmla="*/ 1219 h 10000"/>
                  <a:gd name="connsiteX21" fmla="*/ 9206 w 10000"/>
                  <a:gd name="connsiteY21" fmla="*/ 1287 h 10000"/>
                  <a:gd name="connsiteX22" fmla="*/ 9775 w 10000"/>
                  <a:gd name="connsiteY22" fmla="*/ 1330 h 10000"/>
                  <a:gd name="connsiteX23" fmla="*/ 9782 w 10000"/>
                  <a:gd name="connsiteY23" fmla="*/ 1782 h 10000"/>
                  <a:gd name="connsiteX24" fmla="*/ 9888 w 10000"/>
                  <a:gd name="connsiteY24" fmla="*/ 2668 h 10000"/>
                  <a:gd name="connsiteX25" fmla="*/ 10000 w 10000"/>
                  <a:gd name="connsiteY25" fmla="*/ 3683 h 10000"/>
                  <a:gd name="connsiteX26" fmla="*/ 9930 w 10000"/>
                  <a:gd name="connsiteY26" fmla="*/ 4152 h 10000"/>
                  <a:gd name="connsiteX27" fmla="*/ 8855 w 10000"/>
                  <a:gd name="connsiteY27" fmla="*/ 4433 h 10000"/>
                  <a:gd name="connsiteX28" fmla="*/ 8139 w 10000"/>
                  <a:gd name="connsiteY28" fmla="*/ 4655 h 10000"/>
                  <a:gd name="connsiteX29" fmla="*/ 8041 w 10000"/>
                  <a:gd name="connsiteY29" fmla="*/ 5831 h 10000"/>
                  <a:gd name="connsiteX30" fmla="*/ 7865 w 10000"/>
                  <a:gd name="connsiteY30" fmla="*/ 6871 h 10000"/>
                  <a:gd name="connsiteX31" fmla="*/ 7647 w 10000"/>
                  <a:gd name="connsiteY31" fmla="*/ 7349 h 10000"/>
                  <a:gd name="connsiteX32" fmla="*/ 7577 w 10000"/>
                  <a:gd name="connsiteY32" fmla="*/ 8483 h 10000"/>
                  <a:gd name="connsiteX33" fmla="*/ 7528 w 10000"/>
                  <a:gd name="connsiteY33" fmla="*/ 9301 h 10000"/>
                  <a:gd name="connsiteX34" fmla="*/ 7444 w 10000"/>
                  <a:gd name="connsiteY34" fmla="*/ 9864 h 10000"/>
                  <a:gd name="connsiteX35" fmla="*/ 1959 w 10000"/>
                  <a:gd name="connsiteY35" fmla="*/ 10000 h 10000"/>
                  <a:gd name="connsiteX36" fmla="*/ 1671 w 10000"/>
                  <a:gd name="connsiteY36" fmla="*/ 8789 h 10000"/>
                  <a:gd name="connsiteX37" fmla="*/ 1489 w 10000"/>
                  <a:gd name="connsiteY37" fmla="*/ 7775 h 10000"/>
                  <a:gd name="connsiteX38" fmla="*/ 1433 w 10000"/>
                  <a:gd name="connsiteY38" fmla="*/ 7195 h 10000"/>
                  <a:gd name="connsiteX39" fmla="*/ 1608 w 10000"/>
                  <a:gd name="connsiteY39" fmla="*/ 6164 h 10000"/>
                  <a:gd name="connsiteX40" fmla="*/ 1215 w 10000"/>
                  <a:gd name="connsiteY40" fmla="*/ 4237 h 10000"/>
                  <a:gd name="connsiteX41" fmla="*/ 0 w 10000"/>
                  <a:gd name="connsiteY41" fmla="*/ 3760 h 10000"/>
                  <a:gd name="connsiteX42" fmla="*/ 548 w 10000"/>
                  <a:gd name="connsiteY42" fmla="*/ 1654 h 10000"/>
                  <a:gd name="connsiteX43" fmla="*/ 604 w 10000"/>
                  <a:gd name="connsiteY43" fmla="*/ 605 h 10000"/>
                  <a:gd name="connsiteX0" fmla="*/ 548 w 10000"/>
                  <a:gd name="connsiteY0" fmla="*/ 1654 h 10000"/>
                  <a:gd name="connsiteX1" fmla="*/ 597 w 10000"/>
                  <a:gd name="connsiteY1" fmla="*/ 776 h 10000"/>
                  <a:gd name="connsiteX2" fmla="*/ 1412 w 10000"/>
                  <a:gd name="connsiteY2" fmla="*/ 963 h 10000"/>
                  <a:gd name="connsiteX3" fmla="*/ 2402 w 10000"/>
                  <a:gd name="connsiteY3" fmla="*/ 895 h 10000"/>
                  <a:gd name="connsiteX4" fmla="*/ 2921 w 10000"/>
                  <a:gd name="connsiteY4" fmla="*/ 708 h 10000"/>
                  <a:gd name="connsiteX5" fmla="*/ 3223 w 10000"/>
                  <a:gd name="connsiteY5" fmla="*/ 290 h 10000"/>
                  <a:gd name="connsiteX6" fmla="*/ 3504 w 10000"/>
                  <a:gd name="connsiteY6" fmla="*/ 0 h 10000"/>
                  <a:gd name="connsiteX7" fmla="*/ 3567 w 10000"/>
                  <a:gd name="connsiteY7" fmla="*/ 401 h 10000"/>
                  <a:gd name="connsiteX8" fmla="*/ 3539 w 10000"/>
                  <a:gd name="connsiteY8" fmla="*/ 844 h 10000"/>
                  <a:gd name="connsiteX9" fmla="*/ 3645 w 10000"/>
                  <a:gd name="connsiteY9" fmla="*/ 1159 h 10000"/>
                  <a:gd name="connsiteX10" fmla="*/ 4080 w 10000"/>
                  <a:gd name="connsiteY10" fmla="*/ 1500 h 10000"/>
                  <a:gd name="connsiteX11" fmla="*/ 4628 w 10000"/>
                  <a:gd name="connsiteY11" fmla="*/ 1500 h 10000"/>
                  <a:gd name="connsiteX12" fmla="*/ 5070 w 10000"/>
                  <a:gd name="connsiteY12" fmla="*/ 1449 h 10000"/>
                  <a:gd name="connsiteX13" fmla="*/ 5351 w 10000"/>
                  <a:gd name="connsiteY13" fmla="*/ 1492 h 10000"/>
                  <a:gd name="connsiteX14" fmla="*/ 5302 w 10000"/>
                  <a:gd name="connsiteY14" fmla="*/ 1040 h 10000"/>
                  <a:gd name="connsiteX15" fmla="*/ 5428 w 10000"/>
                  <a:gd name="connsiteY15" fmla="*/ 835 h 10000"/>
                  <a:gd name="connsiteX16" fmla="*/ 5976 w 10000"/>
                  <a:gd name="connsiteY16" fmla="*/ 997 h 10000"/>
                  <a:gd name="connsiteX17" fmla="*/ 6791 w 10000"/>
                  <a:gd name="connsiteY17" fmla="*/ 1100 h 10000"/>
                  <a:gd name="connsiteX18" fmla="*/ 7289 w 10000"/>
                  <a:gd name="connsiteY18" fmla="*/ 1304 h 10000"/>
                  <a:gd name="connsiteX19" fmla="*/ 7795 w 10000"/>
                  <a:gd name="connsiteY19" fmla="*/ 1279 h 10000"/>
                  <a:gd name="connsiteX20" fmla="*/ 8532 w 10000"/>
                  <a:gd name="connsiteY20" fmla="*/ 1219 h 10000"/>
                  <a:gd name="connsiteX21" fmla="*/ 9206 w 10000"/>
                  <a:gd name="connsiteY21" fmla="*/ 1287 h 10000"/>
                  <a:gd name="connsiteX22" fmla="*/ 9775 w 10000"/>
                  <a:gd name="connsiteY22" fmla="*/ 1330 h 10000"/>
                  <a:gd name="connsiteX23" fmla="*/ 9782 w 10000"/>
                  <a:gd name="connsiteY23" fmla="*/ 1782 h 10000"/>
                  <a:gd name="connsiteX24" fmla="*/ 9888 w 10000"/>
                  <a:gd name="connsiteY24" fmla="*/ 2668 h 10000"/>
                  <a:gd name="connsiteX25" fmla="*/ 10000 w 10000"/>
                  <a:gd name="connsiteY25" fmla="*/ 3683 h 10000"/>
                  <a:gd name="connsiteX26" fmla="*/ 9930 w 10000"/>
                  <a:gd name="connsiteY26" fmla="*/ 4152 h 10000"/>
                  <a:gd name="connsiteX27" fmla="*/ 8855 w 10000"/>
                  <a:gd name="connsiteY27" fmla="*/ 4433 h 10000"/>
                  <a:gd name="connsiteX28" fmla="*/ 8139 w 10000"/>
                  <a:gd name="connsiteY28" fmla="*/ 4655 h 10000"/>
                  <a:gd name="connsiteX29" fmla="*/ 8041 w 10000"/>
                  <a:gd name="connsiteY29" fmla="*/ 5831 h 10000"/>
                  <a:gd name="connsiteX30" fmla="*/ 7865 w 10000"/>
                  <a:gd name="connsiteY30" fmla="*/ 6871 h 10000"/>
                  <a:gd name="connsiteX31" fmla="*/ 7647 w 10000"/>
                  <a:gd name="connsiteY31" fmla="*/ 7349 h 10000"/>
                  <a:gd name="connsiteX32" fmla="*/ 7577 w 10000"/>
                  <a:gd name="connsiteY32" fmla="*/ 8483 h 10000"/>
                  <a:gd name="connsiteX33" fmla="*/ 7528 w 10000"/>
                  <a:gd name="connsiteY33" fmla="*/ 9301 h 10000"/>
                  <a:gd name="connsiteX34" fmla="*/ 7444 w 10000"/>
                  <a:gd name="connsiteY34" fmla="*/ 9864 h 10000"/>
                  <a:gd name="connsiteX35" fmla="*/ 1959 w 10000"/>
                  <a:gd name="connsiteY35" fmla="*/ 10000 h 10000"/>
                  <a:gd name="connsiteX36" fmla="*/ 1671 w 10000"/>
                  <a:gd name="connsiteY36" fmla="*/ 8789 h 10000"/>
                  <a:gd name="connsiteX37" fmla="*/ 1489 w 10000"/>
                  <a:gd name="connsiteY37" fmla="*/ 7775 h 10000"/>
                  <a:gd name="connsiteX38" fmla="*/ 1433 w 10000"/>
                  <a:gd name="connsiteY38" fmla="*/ 7195 h 10000"/>
                  <a:gd name="connsiteX39" fmla="*/ 1608 w 10000"/>
                  <a:gd name="connsiteY39" fmla="*/ 6164 h 10000"/>
                  <a:gd name="connsiteX40" fmla="*/ 1215 w 10000"/>
                  <a:gd name="connsiteY40" fmla="*/ 4237 h 10000"/>
                  <a:gd name="connsiteX41" fmla="*/ 0 w 10000"/>
                  <a:gd name="connsiteY41" fmla="*/ 3760 h 10000"/>
                  <a:gd name="connsiteX42" fmla="*/ 548 w 10000"/>
                  <a:gd name="connsiteY42" fmla="*/ 1654 h 10000"/>
                  <a:gd name="connsiteX0" fmla="*/ 548 w 10000"/>
                  <a:gd name="connsiteY0" fmla="*/ 1654 h 10000"/>
                  <a:gd name="connsiteX1" fmla="*/ 597 w 10000"/>
                  <a:gd name="connsiteY1" fmla="*/ 776 h 10000"/>
                  <a:gd name="connsiteX2" fmla="*/ 1412 w 10000"/>
                  <a:gd name="connsiteY2" fmla="*/ 963 h 10000"/>
                  <a:gd name="connsiteX3" fmla="*/ 2402 w 10000"/>
                  <a:gd name="connsiteY3" fmla="*/ 895 h 10000"/>
                  <a:gd name="connsiteX4" fmla="*/ 2921 w 10000"/>
                  <a:gd name="connsiteY4" fmla="*/ 708 h 10000"/>
                  <a:gd name="connsiteX5" fmla="*/ 3223 w 10000"/>
                  <a:gd name="connsiteY5" fmla="*/ 290 h 10000"/>
                  <a:gd name="connsiteX6" fmla="*/ 3504 w 10000"/>
                  <a:gd name="connsiteY6" fmla="*/ 0 h 10000"/>
                  <a:gd name="connsiteX7" fmla="*/ 3567 w 10000"/>
                  <a:gd name="connsiteY7" fmla="*/ 401 h 10000"/>
                  <a:gd name="connsiteX8" fmla="*/ 3539 w 10000"/>
                  <a:gd name="connsiteY8" fmla="*/ 844 h 10000"/>
                  <a:gd name="connsiteX9" fmla="*/ 3645 w 10000"/>
                  <a:gd name="connsiteY9" fmla="*/ 1159 h 10000"/>
                  <a:gd name="connsiteX10" fmla="*/ 4080 w 10000"/>
                  <a:gd name="connsiteY10" fmla="*/ 1500 h 10000"/>
                  <a:gd name="connsiteX11" fmla="*/ 4628 w 10000"/>
                  <a:gd name="connsiteY11" fmla="*/ 1500 h 10000"/>
                  <a:gd name="connsiteX12" fmla="*/ 5070 w 10000"/>
                  <a:gd name="connsiteY12" fmla="*/ 1449 h 10000"/>
                  <a:gd name="connsiteX13" fmla="*/ 5245 w 10000"/>
                  <a:gd name="connsiteY13" fmla="*/ 1364 h 10000"/>
                  <a:gd name="connsiteX14" fmla="*/ 5302 w 10000"/>
                  <a:gd name="connsiteY14" fmla="*/ 1040 h 10000"/>
                  <a:gd name="connsiteX15" fmla="*/ 5428 w 10000"/>
                  <a:gd name="connsiteY15" fmla="*/ 835 h 10000"/>
                  <a:gd name="connsiteX16" fmla="*/ 5976 w 10000"/>
                  <a:gd name="connsiteY16" fmla="*/ 997 h 10000"/>
                  <a:gd name="connsiteX17" fmla="*/ 6791 w 10000"/>
                  <a:gd name="connsiteY17" fmla="*/ 1100 h 10000"/>
                  <a:gd name="connsiteX18" fmla="*/ 7289 w 10000"/>
                  <a:gd name="connsiteY18" fmla="*/ 1304 h 10000"/>
                  <a:gd name="connsiteX19" fmla="*/ 7795 w 10000"/>
                  <a:gd name="connsiteY19" fmla="*/ 1279 h 10000"/>
                  <a:gd name="connsiteX20" fmla="*/ 8532 w 10000"/>
                  <a:gd name="connsiteY20" fmla="*/ 1219 h 10000"/>
                  <a:gd name="connsiteX21" fmla="*/ 9206 w 10000"/>
                  <a:gd name="connsiteY21" fmla="*/ 1287 h 10000"/>
                  <a:gd name="connsiteX22" fmla="*/ 9775 w 10000"/>
                  <a:gd name="connsiteY22" fmla="*/ 1330 h 10000"/>
                  <a:gd name="connsiteX23" fmla="*/ 9782 w 10000"/>
                  <a:gd name="connsiteY23" fmla="*/ 1782 h 10000"/>
                  <a:gd name="connsiteX24" fmla="*/ 9888 w 10000"/>
                  <a:gd name="connsiteY24" fmla="*/ 2668 h 10000"/>
                  <a:gd name="connsiteX25" fmla="*/ 10000 w 10000"/>
                  <a:gd name="connsiteY25" fmla="*/ 3683 h 10000"/>
                  <a:gd name="connsiteX26" fmla="*/ 9930 w 10000"/>
                  <a:gd name="connsiteY26" fmla="*/ 4152 h 10000"/>
                  <a:gd name="connsiteX27" fmla="*/ 8855 w 10000"/>
                  <a:gd name="connsiteY27" fmla="*/ 4433 h 10000"/>
                  <a:gd name="connsiteX28" fmla="*/ 8139 w 10000"/>
                  <a:gd name="connsiteY28" fmla="*/ 4655 h 10000"/>
                  <a:gd name="connsiteX29" fmla="*/ 8041 w 10000"/>
                  <a:gd name="connsiteY29" fmla="*/ 5831 h 10000"/>
                  <a:gd name="connsiteX30" fmla="*/ 7865 w 10000"/>
                  <a:gd name="connsiteY30" fmla="*/ 6871 h 10000"/>
                  <a:gd name="connsiteX31" fmla="*/ 7647 w 10000"/>
                  <a:gd name="connsiteY31" fmla="*/ 7349 h 10000"/>
                  <a:gd name="connsiteX32" fmla="*/ 7577 w 10000"/>
                  <a:gd name="connsiteY32" fmla="*/ 8483 h 10000"/>
                  <a:gd name="connsiteX33" fmla="*/ 7528 w 10000"/>
                  <a:gd name="connsiteY33" fmla="*/ 9301 h 10000"/>
                  <a:gd name="connsiteX34" fmla="*/ 7444 w 10000"/>
                  <a:gd name="connsiteY34" fmla="*/ 9864 h 10000"/>
                  <a:gd name="connsiteX35" fmla="*/ 1959 w 10000"/>
                  <a:gd name="connsiteY35" fmla="*/ 10000 h 10000"/>
                  <a:gd name="connsiteX36" fmla="*/ 1671 w 10000"/>
                  <a:gd name="connsiteY36" fmla="*/ 8789 h 10000"/>
                  <a:gd name="connsiteX37" fmla="*/ 1489 w 10000"/>
                  <a:gd name="connsiteY37" fmla="*/ 7775 h 10000"/>
                  <a:gd name="connsiteX38" fmla="*/ 1433 w 10000"/>
                  <a:gd name="connsiteY38" fmla="*/ 7195 h 10000"/>
                  <a:gd name="connsiteX39" fmla="*/ 1608 w 10000"/>
                  <a:gd name="connsiteY39" fmla="*/ 6164 h 10000"/>
                  <a:gd name="connsiteX40" fmla="*/ 1215 w 10000"/>
                  <a:gd name="connsiteY40" fmla="*/ 4237 h 10000"/>
                  <a:gd name="connsiteX41" fmla="*/ 0 w 10000"/>
                  <a:gd name="connsiteY41" fmla="*/ 3760 h 10000"/>
                  <a:gd name="connsiteX42" fmla="*/ 548 w 10000"/>
                  <a:gd name="connsiteY42" fmla="*/ 1654 h 10000"/>
                  <a:gd name="connsiteX0" fmla="*/ 548 w 10000"/>
                  <a:gd name="connsiteY0" fmla="*/ 1654 h 10000"/>
                  <a:gd name="connsiteX1" fmla="*/ 597 w 10000"/>
                  <a:gd name="connsiteY1" fmla="*/ 776 h 10000"/>
                  <a:gd name="connsiteX2" fmla="*/ 1412 w 10000"/>
                  <a:gd name="connsiteY2" fmla="*/ 963 h 10000"/>
                  <a:gd name="connsiteX3" fmla="*/ 2402 w 10000"/>
                  <a:gd name="connsiteY3" fmla="*/ 895 h 10000"/>
                  <a:gd name="connsiteX4" fmla="*/ 2921 w 10000"/>
                  <a:gd name="connsiteY4" fmla="*/ 708 h 10000"/>
                  <a:gd name="connsiteX5" fmla="*/ 3223 w 10000"/>
                  <a:gd name="connsiteY5" fmla="*/ 290 h 10000"/>
                  <a:gd name="connsiteX6" fmla="*/ 3504 w 10000"/>
                  <a:gd name="connsiteY6" fmla="*/ 0 h 10000"/>
                  <a:gd name="connsiteX7" fmla="*/ 3567 w 10000"/>
                  <a:gd name="connsiteY7" fmla="*/ 401 h 10000"/>
                  <a:gd name="connsiteX8" fmla="*/ 3539 w 10000"/>
                  <a:gd name="connsiteY8" fmla="*/ 844 h 10000"/>
                  <a:gd name="connsiteX9" fmla="*/ 3645 w 10000"/>
                  <a:gd name="connsiteY9" fmla="*/ 1159 h 10000"/>
                  <a:gd name="connsiteX10" fmla="*/ 4080 w 10000"/>
                  <a:gd name="connsiteY10" fmla="*/ 1500 h 10000"/>
                  <a:gd name="connsiteX11" fmla="*/ 4628 w 10000"/>
                  <a:gd name="connsiteY11" fmla="*/ 1500 h 10000"/>
                  <a:gd name="connsiteX12" fmla="*/ 5070 w 10000"/>
                  <a:gd name="connsiteY12" fmla="*/ 1449 h 10000"/>
                  <a:gd name="connsiteX13" fmla="*/ 5139 w 10000"/>
                  <a:gd name="connsiteY13" fmla="*/ 1364 h 10000"/>
                  <a:gd name="connsiteX14" fmla="*/ 5302 w 10000"/>
                  <a:gd name="connsiteY14" fmla="*/ 1040 h 10000"/>
                  <a:gd name="connsiteX15" fmla="*/ 5428 w 10000"/>
                  <a:gd name="connsiteY15" fmla="*/ 835 h 10000"/>
                  <a:gd name="connsiteX16" fmla="*/ 5976 w 10000"/>
                  <a:gd name="connsiteY16" fmla="*/ 997 h 10000"/>
                  <a:gd name="connsiteX17" fmla="*/ 6791 w 10000"/>
                  <a:gd name="connsiteY17" fmla="*/ 1100 h 10000"/>
                  <a:gd name="connsiteX18" fmla="*/ 7289 w 10000"/>
                  <a:gd name="connsiteY18" fmla="*/ 1304 h 10000"/>
                  <a:gd name="connsiteX19" fmla="*/ 7795 w 10000"/>
                  <a:gd name="connsiteY19" fmla="*/ 1279 h 10000"/>
                  <a:gd name="connsiteX20" fmla="*/ 8532 w 10000"/>
                  <a:gd name="connsiteY20" fmla="*/ 1219 h 10000"/>
                  <a:gd name="connsiteX21" fmla="*/ 9206 w 10000"/>
                  <a:gd name="connsiteY21" fmla="*/ 1287 h 10000"/>
                  <a:gd name="connsiteX22" fmla="*/ 9775 w 10000"/>
                  <a:gd name="connsiteY22" fmla="*/ 1330 h 10000"/>
                  <a:gd name="connsiteX23" fmla="*/ 9782 w 10000"/>
                  <a:gd name="connsiteY23" fmla="*/ 1782 h 10000"/>
                  <a:gd name="connsiteX24" fmla="*/ 9888 w 10000"/>
                  <a:gd name="connsiteY24" fmla="*/ 2668 h 10000"/>
                  <a:gd name="connsiteX25" fmla="*/ 10000 w 10000"/>
                  <a:gd name="connsiteY25" fmla="*/ 3683 h 10000"/>
                  <a:gd name="connsiteX26" fmla="*/ 9930 w 10000"/>
                  <a:gd name="connsiteY26" fmla="*/ 4152 h 10000"/>
                  <a:gd name="connsiteX27" fmla="*/ 8855 w 10000"/>
                  <a:gd name="connsiteY27" fmla="*/ 4433 h 10000"/>
                  <a:gd name="connsiteX28" fmla="*/ 8139 w 10000"/>
                  <a:gd name="connsiteY28" fmla="*/ 4655 h 10000"/>
                  <a:gd name="connsiteX29" fmla="*/ 8041 w 10000"/>
                  <a:gd name="connsiteY29" fmla="*/ 5831 h 10000"/>
                  <a:gd name="connsiteX30" fmla="*/ 7865 w 10000"/>
                  <a:gd name="connsiteY30" fmla="*/ 6871 h 10000"/>
                  <a:gd name="connsiteX31" fmla="*/ 7647 w 10000"/>
                  <a:gd name="connsiteY31" fmla="*/ 7349 h 10000"/>
                  <a:gd name="connsiteX32" fmla="*/ 7577 w 10000"/>
                  <a:gd name="connsiteY32" fmla="*/ 8483 h 10000"/>
                  <a:gd name="connsiteX33" fmla="*/ 7528 w 10000"/>
                  <a:gd name="connsiteY33" fmla="*/ 9301 h 10000"/>
                  <a:gd name="connsiteX34" fmla="*/ 7444 w 10000"/>
                  <a:gd name="connsiteY34" fmla="*/ 9864 h 10000"/>
                  <a:gd name="connsiteX35" fmla="*/ 1959 w 10000"/>
                  <a:gd name="connsiteY35" fmla="*/ 10000 h 10000"/>
                  <a:gd name="connsiteX36" fmla="*/ 1671 w 10000"/>
                  <a:gd name="connsiteY36" fmla="*/ 8789 h 10000"/>
                  <a:gd name="connsiteX37" fmla="*/ 1489 w 10000"/>
                  <a:gd name="connsiteY37" fmla="*/ 7775 h 10000"/>
                  <a:gd name="connsiteX38" fmla="*/ 1433 w 10000"/>
                  <a:gd name="connsiteY38" fmla="*/ 7195 h 10000"/>
                  <a:gd name="connsiteX39" fmla="*/ 1608 w 10000"/>
                  <a:gd name="connsiteY39" fmla="*/ 6164 h 10000"/>
                  <a:gd name="connsiteX40" fmla="*/ 1215 w 10000"/>
                  <a:gd name="connsiteY40" fmla="*/ 4237 h 10000"/>
                  <a:gd name="connsiteX41" fmla="*/ 0 w 10000"/>
                  <a:gd name="connsiteY41" fmla="*/ 3760 h 10000"/>
                  <a:gd name="connsiteX42" fmla="*/ 548 w 10000"/>
                  <a:gd name="connsiteY42" fmla="*/ 1654 h 10000"/>
                  <a:gd name="connsiteX0" fmla="*/ 478 w 9930"/>
                  <a:gd name="connsiteY0" fmla="*/ 1654 h 10000"/>
                  <a:gd name="connsiteX1" fmla="*/ 527 w 9930"/>
                  <a:gd name="connsiteY1" fmla="*/ 776 h 10000"/>
                  <a:gd name="connsiteX2" fmla="*/ 1342 w 9930"/>
                  <a:gd name="connsiteY2" fmla="*/ 963 h 10000"/>
                  <a:gd name="connsiteX3" fmla="*/ 2332 w 9930"/>
                  <a:gd name="connsiteY3" fmla="*/ 895 h 10000"/>
                  <a:gd name="connsiteX4" fmla="*/ 2851 w 9930"/>
                  <a:gd name="connsiteY4" fmla="*/ 708 h 10000"/>
                  <a:gd name="connsiteX5" fmla="*/ 3153 w 9930"/>
                  <a:gd name="connsiteY5" fmla="*/ 290 h 10000"/>
                  <a:gd name="connsiteX6" fmla="*/ 3434 w 9930"/>
                  <a:gd name="connsiteY6" fmla="*/ 0 h 10000"/>
                  <a:gd name="connsiteX7" fmla="*/ 3497 w 9930"/>
                  <a:gd name="connsiteY7" fmla="*/ 401 h 10000"/>
                  <a:gd name="connsiteX8" fmla="*/ 3469 w 9930"/>
                  <a:gd name="connsiteY8" fmla="*/ 844 h 10000"/>
                  <a:gd name="connsiteX9" fmla="*/ 3575 w 9930"/>
                  <a:gd name="connsiteY9" fmla="*/ 1159 h 10000"/>
                  <a:gd name="connsiteX10" fmla="*/ 4010 w 9930"/>
                  <a:gd name="connsiteY10" fmla="*/ 1500 h 10000"/>
                  <a:gd name="connsiteX11" fmla="*/ 4558 w 9930"/>
                  <a:gd name="connsiteY11" fmla="*/ 1500 h 10000"/>
                  <a:gd name="connsiteX12" fmla="*/ 5000 w 9930"/>
                  <a:gd name="connsiteY12" fmla="*/ 1449 h 10000"/>
                  <a:gd name="connsiteX13" fmla="*/ 5069 w 9930"/>
                  <a:gd name="connsiteY13" fmla="*/ 1364 h 10000"/>
                  <a:gd name="connsiteX14" fmla="*/ 5232 w 9930"/>
                  <a:gd name="connsiteY14" fmla="*/ 1040 h 10000"/>
                  <a:gd name="connsiteX15" fmla="*/ 5358 w 9930"/>
                  <a:gd name="connsiteY15" fmla="*/ 835 h 10000"/>
                  <a:gd name="connsiteX16" fmla="*/ 5906 w 9930"/>
                  <a:gd name="connsiteY16" fmla="*/ 997 h 10000"/>
                  <a:gd name="connsiteX17" fmla="*/ 6721 w 9930"/>
                  <a:gd name="connsiteY17" fmla="*/ 1100 h 10000"/>
                  <a:gd name="connsiteX18" fmla="*/ 7219 w 9930"/>
                  <a:gd name="connsiteY18" fmla="*/ 1304 h 10000"/>
                  <a:gd name="connsiteX19" fmla="*/ 7725 w 9930"/>
                  <a:gd name="connsiteY19" fmla="*/ 1279 h 10000"/>
                  <a:gd name="connsiteX20" fmla="*/ 8462 w 9930"/>
                  <a:gd name="connsiteY20" fmla="*/ 1219 h 10000"/>
                  <a:gd name="connsiteX21" fmla="*/ 9136 w 9930"/>
                  <a:gd name="connsiteY21" fmla="*/ 1287 h 10000"/>
                  <a:gd name="connsiteX22" fmla="*/ 9705 w 9930"/>
                  <a:gd name="connsiteY22" fmla="*/ 1330 h 10000"/>
                  <a:gd name="connsiteX23" fmla="*/ 9712 w 9930"/>
                  <a:gd name="connsiteY23" fmla="*/ 1782 h 10000"/>
                  <a:gd name="connsiteX24" fmla="*/ 9818 w 9930"/>
                  <a:gd name="connsiteY24" fmla="*/ 2668 h 10000"/>
                  <a:gd name="connsiteX25" fmla="*/ 9930 w 9930"/>
                  <a:gd name="connsiteY25" fmla="*/ 3683 h 10000"/>
                  <a:gd name="connsiteX26" fmla="*/ 9860 w 9930"/>
                  <a:gd name="connsiteY26" fmla="*/ 4152 h 10000"/>
                  <a:gd name="connsiteX27" fmla="*/ 8785 w 9930"/>
                  <a:gd name="connsiteY27" fmla="*/ 4433 h 10000"/>
                  <a:gd name="connsiteX28" fmla="*/ 8069 w 9930"/>
                  <a:gd name="connsiteY28" fmla="*/ 4655 h 10000"/>
                  <a:gd name="connsiteX29" fmla="*/ 7971 w 9930"/>
                  <a:gd name="connsiteY29" fmla="*/ 5831 h 10000"/>
                  <a:gd name="connsiteX30" fmla="*/ 7795 w 9930"/>
                  <a:gd name="connsiteY30" fmla="*/ 6871 h 10000"/>
                  <a:gd name="connsiteX31" fmla="*/ 7577 w 9930"/>
                  <a:gd name="connsiteY31" fmla="*/ 7349 h 10000"/>
                  <a:gd name="connsiteX32" fmla="*/ 7507 w 9930"/>
                  <a:gd name="connsiteY32" fmla="*/ 8483 h 10000"/>
                  <a:gd name="connsiteX33" fmla="*/ 7458 w 9930"/>
                  <a:gd name="connsiteY33" fmla="*/ 9301 h 10000"/>
                  <a:gd name="connsiteX34" fmla="*/ 7374 w 9930"/>
                  <a:gd name="connsiteY34" fmla="*/ 9864 h 10000"/>
                  <a:gd name="connsiteX35" fmla="*/ 1889 w 9930"/>
                  <a:gd name="connsiteY35" fmla="*/ 10000 h 10000"/>
                  <a:gd name="connsiteX36" fmla="*/ 1601 w 9930"/>
                  <a:gd name="connsiteY36" fmla="*/ 8789 h 10000"/>
                  <a:gd name="connsiteX37" fmla="*/ 1419 w 9930"/>
                  <a:gd name="connsiteY37" fmla="*/ 7775 h 10000"/>
                  <a:gd name="connsiteX38" fmla="*/ 1363 w 9930"/>
                  <a:gd name="connsiteY38" fmla="*/ 7195 h 10000"/>
                  <a:gd name="connsiteX39" fmla="*/ 1538 w 9930"/>
                  <a:gd name="connsiteY39" fmla="*/ 6164 h 10000"/>
                  <a:gd name="connsiteX40" fmla="*/ 1145 w 9930"/>
                  <a:gd name="connsiteY40" fmla="*/ 4237 h 10000"/>
                  <a:gd name="connsiteX41" fmla="*/ 0 w 9930"/>
                  <a:gd name="connsiteY41" fmla="*/ 3704 h 10000"/>
                  <a:gd name="connsiteX42" fmla="*/ 478 w 9930"/>
                  <a:gd name="connsiteY42" fmla="*/ 1654 h 10000"/>
                  <a:gd name="connsiteX0" fmla="*/ 481 w 10000"/>
                  <a:gd name="connsiteY0" fmla="*/ 1654 h 10000"/>
                  <a:gd name="connsiteX1" fmla="*/ 531 w 10000"/>
                  <a:gd name="connsiteY1" fmla="*/ 776 h 10000"/>
                  <a:gd name="connsiteX2" fmla="*/ 1351 w 10000"/>
                  <a:gd name="connsiteY2" fmla="*/ 963 h 10000"/>
                  <a:gd name="connsiteX3" fmla="*/ 2348 w 10000"/>
                  <a:gd name="connsiteY3" fmla="*/ 895 h 10000"/>
                  <a:gd name="connsiteX4" fmla="*/ 2871 w 10000"/>
                  <a:gd name="connsiteY4" fmla="*/ 708 h 10000"/>
                  <a:gd name="connsiteX5" fmla="*/ 3175 w 10000"/>
                  <a:gd name="connsiteY5" fmla="*/ 290 h 10000"/>
                  <a:gd name="connsiteX6" fmla="*/ 3458 w 10000"/>
                  <a:gd name="connsiteY6" fmla="*/ 0 h 10000"/>
                  <a:gd name="connsiteX7" fmla="*/ 3522 w 10000"/>
                  <a:gd name="connsiteY7" fmla="*/ 401 h 10000"/>
                  <a:gd name="connsiteX8" fmla="*/ 3493 w 10000"/>
                  <a:gd name="connsiteY8" fmla="*/ 844 h 10000"/>
                  <a:gd name="connsiteX9" fmla="*/ 3600 w 10000"/>
                  <a:gd name="connsiteY9" fmla="*/ 1159 h 10000"/>
                  <a:gd name="connsiteX10" fmla="*/ 4038 w 10000"/>
                  <a:gd name="connsiteY10" fmla="*/ 1500 h 10000"/>
                  <a:gd name="connsiteX11" fmla="*/ 4590 w 10000"/>
                  <a:gd name="connsiteY11" fmla="*/ 1500 h 10000"/>
                  <a:gd name="connsiteX12" fmla="*/ 5035 w 10000"/>
                  <a:gd name="connsiteY12" fmla="*/ 1449 h 10000"/>
                  <a:gd name="connsiteX13" fmla="*/ 5105 w 10000"/>
                  <a:gd name="connsiteY13" fmla="*/ 1364 h 10000"/>
                  <a:gd name="connsiteX14" fmla="*/ 5269 w 10000"/>
                  <a:gd name="connsiteY14" fmla="*/ 1040 h 10000"/>
                  <a:gd name="connsiteX15" fmla="*/ 5396 w 10000"/>
                  <a:gd name="connsiteY15" fmla="*/ 835 h 10000"/>
                  <a:gd name="connsiteX16" fmla="*/ 5948 w 10000"/>
                  <a:gd name="connsiteY16" fmla="*/ 997 h 10000"/>
                  <a:gd name="connsiteX17" fmla="*/ 6768 w 10000"/>
                  <a:gd name="connsiteY17" fmla="*/ 1100 h 10000"/>
                  <a:gd name="connsiteX18" fmla="*/ 7270 w 10000"/>
                  <a:gd name="connsiteY18" fmla="*/ 1304 h 10000"/>
                  <a:gd name="connsiteX19" fmla="*/ 7779 w 10000"/>
                  <a:gd name="connsiteY19" fmla="*/ 1279 h 10000"/>
                  <a:gd name="connsiteX20" fmla="*/ 8522 w 10000"/>
                  <a:gd name="connsiteY20" fmla="*/ 1219 h 10000"/>
                  <a:gd name="connsiteX21" fmla="*/ 9200 w 10000"/>
                  <a:gd name="connsiteY21" fmla="*/ 1287 h 10000"/>
                  <a:gd name="connsiteX22" fmla="*/ 9773 w 10000"/>
                  <a:gd name="connsiteY22" fmla="*/ 1330 h 10000"/>
                  <a:gd name="connsiteX23" fmla="*/ 9780 w 10000"/>
                  <a:gd name="connsiteY23" fmla="*/ 1782 h 10000"/>
                  <a:gd name="connsiteX24" fmla="*/ 9887 w 10000"/>
                  <a:gd name="connsiteY24" fmla="*/ 2668 h 10000"/>
                  <a:gd name="connsiteX25" fmla="*/ 10000 w 10000"/>
                  <a:gd name="connsiteY25" fmla="*/ 3683 h 10000"/>
                  <a:gd name="connsiteX26" fmla="*/ 9930 w 10000"/>
                  <a:gd name="connsiteY26" fmla="*/ 4152 h 10000"/>
                  <a:gd name="connsiteX27" fmla="*/ 8847 w 10000"/>
                  <a:gd name="connsiteY27" fmla="*/ 4433 h 10000"/>
                  <a:gd name="connsiteX28" fmla="*/ 8126 w 10000"/>
                  <a:gd name="connsiteY28" fmla="*/ 4655 h 10000"/>
                  <a:gd name="connsiteX29" fmla="*/ 8027 w 10000"/>
                  <a:gd name="connsiteY29" fmla="*/ 5831 h 10000"/>
                  <a:gd name="connsiteX30" fmla="*/ 7850 w 10000"/>
                  <a:gd name="connsiteY30" fmla="*/ 6871 h 10000"/>
                  <a:gd name="connsiteX31" fmla="*/ 7630 w 10000"/>
                  <a:gd name="connsiteY31" fmla="*/ 7349 h 10000"/>
                  <a:gd name="connsiteX32" fmla="*/ 7560 w 10000"/>
                  <a:gd name="connsiteY32" fmla="*/ 8483 h 10000"/>
                  <a:gd name="connsiteX33" fmla="*/ 7511 w 10000"/>
                  <a:gd name="connsiteY33" fmla="*/ 9301 h 10000"/>
                  <a:gd name="connsiteX34" fmla="*/ 7426 w 10000"/>
                  <a:gd name="connsiteY34" fmla="*/ 9864 h 10000"/>
                  <a:gd name="connsiteX35" fmla="*/ 1902 w 10000"/>
                  <a:gd name="connsiteY35" fmla="*/ 10000 h 10000"/>
                  <a:gd name="connsiteX36" fmla="*/ 1612 w 10000"/>
                  <a:gd name="connsiteY36" fmla="*/ 8789 h 10000"/>
                  <a:gd name="connsiteX37" fmla="*/ 1429 w 10000"/>
                  <a:gd name="connsiteY37" fmla="*/ 7775 h 10000"/>
                  <a:gd name="connsiteX38" fmla="*/ 1373 w 10000"/>
                  <a:gd name="connsiteY38" fmla="*/ 7195 h 10000"/>
                  <a:gd name="connsiteX39" fmla="*/ 1456 w 10000"/>
                  <a:gd name="connsiteY39" fmla="*/ 6164 h 10000"/>
                  <a:gd name="connsiteX40" fmla="*/ 1153 w 10000"/>
                  <a:gd name="connsiteY40" fmla="*/ 4237 h 10000"/>
                  <a:gd name="connsiteX41" fmla="*/ 0 w 10000"/>
                  <a:gd name="connsiteY41" fmla="*/ 3704 h 10000"/>
                  <a:gd name="connsiteX42" fmla="*/ 481 w 10000"/>
                  <a:gd name="connsiteY42" fmla="*/ 1654 h 10000"/>
                  <a:gd name="connsiteX0" fmla="*/ 455 w 9974"/>
                  <a:gd name="connsiteY0" fmla="*/ 1654 h 10000"/>
                  <a:gd name="connsiteX1" fmla="*/ 505 w 9974"/>
                  <a:gd name="connsiteY1" fmla="*/ 776 h 10000"/>
                  <a:gd name="connsiteX2" fmla="*/ 1325 w 9974"/>
                  <a:gd name="connsiteY2" fmla="*/ 963 h 10000"/>
                  <a:gd name="connsiteX3" fmla="*/ 2322 w 9974"/>
                  <a:gd name="connsiteY3" fmla="*/ 895 h 10000"/>
                  <a:gd name="connsiteX4" fmla="*/ 2845 w 9974"/>
                  <a:gd name="connsiteY4" fmla="*/ 708 h 10000"/>
                  <a:gd name="connsiteX5" fmla="*/ 3149 w 9974"/>
                  <a:gd name="connsiteY5" fmla="*/ 290 h 10000"/>
                  <a:gd name="connsiteX6" fmla="*/ 3432 w 9974"/>
                  <a:gd name="connsiteY6" fmla="*/ 0 h 10000"/>
                  <a:gd name="connsiteX7" fmla="*/ 3496 w 9974"/>
                  <a:gd name="connsiteY7" fmla="*/ 401 h 10000"/>
                  <a:gd name="connsiteX8" fmla="*/ 3467 w 9974"/>
                  <a:gd name="connsiteY8" fmla="*/ 844 h 10000"/>
                  <a:gd name="connsiteX9" fmla="*/ 3574 w 9974"/>
                  <a:gd name="connsiteY9" fmla="*/ 1159 h 10000"/>
                  <a:gd name="connsiteX10" fmla="*/ 4012 w 9974"/>
                  <a:gd name="connsiteY10" fmla="*/ 1500 h 10000"/>
                  <a:gd name="connsiteX11" fmla="*/ 4564 w 9974"/>
                  <a:gd name="connsiteY11" fmla="*/ 1500 h 10000"/>
                  <a:gd name="connsiteX12" fmla="*/ 5009 w 9974"/>
                  <a:gd name="connsiteY12" fmla="*/ 1449 h 10000"/>
                  <a:gd name="connsiteX13" fmla="*/ 5079 w 9974"/>
                  <a:gd name="connsiteY13" fmla="*/ 1364 h 10000"/>
                  <a:gd name="connsiteX14" fmla="*/ 5243 w 9974"/>
                  <a:gd name="connsiteY14" fmla="*/ 1040 h 10000"/>
                  <a:gd name="connsiteX15" fmla="*/ 5370 w 9974"/>
                  <a:gd name="connsiteY15" fmla="*/ 835 h 10000"/>
                  <a:gd name="connsiteX16" fmla="*/ 5922 w 9974"/>
                  <a:gd name="connsiteY16" fmla="*/ 997 h 10000"/>
                  <a:gd name="connsiteX17" fmla="*/ 6742 w 9974"/>
                  <a:gd name="connsiteY17" fmla="*/ 1100 h 10000"/>
                  <a:gd name="connsiteX18" fmla="*/ 7244 w 9974"/>
                  <a:gd name="connsiteY18" fmla="*/ 1304 h 10000"/>
                  <a:gd name="connsiteX19" fmla="*/ 7753 w 9974"/>
                  <a:gd name="connsiteY19" fmla="*/ 1279 h 10000"/>
                  <a:gd name="connsiteX20" fmla="*/ 8496 w 9974"/>
                  <a:gd name="connsiteY20" fmla="*/ 1219 h 10000"/>
                  <a:gd name="connsiteX21" fmla="*/ 9174 w 9974"/>
                  <a:gd name="connsiteY21" fmla="*/ 1287 h 10000"/>
                  <a:gd name="connsiteX22" fmla="*/ 9747 w 9974"/>
                  <a:gd name="connsiteY22" fmla="*/ 1330 h 10000"/>
                  <a:gd name="connsiteX23" fmla="*/ 9754 w 9974"/>
                  <a:gd name="connsiteY23" fmla="*/ 1782 h 10000"/>
                  <a:gd name="connsiteX24" fmla="*/ 9861 w 9974"/>
                  <a:gd name="connsiteY24" fmla="*/ 2668 h 10000"/>
                  <a:gd name="connsiteX25" fmla="*/ 9974 w 9974"/>
                  <a:gd name="connsiteY25" fmla="*/ 3683 h 10000"/>
                  <a:gd name="connsiteX26" fmla="*/ 9904 w 9974"/>
                  <a:gd name="connsiteY26" fmla="*/ 4152 h 10000"/>
                  <a:gd name="connsiteX27" fmla="*/ 8821 w 9974"/>
                  <a:gd name="connsiteY27" fmla="*/ 4433 h 10000"/>
                  <a:gd name="connsiteX28" fmla="*/ 8100 w 9974"/>
                  <a:gd name="connsiteY28" fmla="*/ 4655 h 10000"/>
                  <a:gd name="connsiteX29" fmla="*/ 8001 w 9974"/>
                  <a:gd name="connsiteY29" fmla="*/ 5831 h 10000"/>
                  <a:gd name="connsiteX30" fmla="*/ 7824 w 9974"/>
                  <a:gd name="connsiteY30" fmla="*/ 6871 h 10000"/>
                  <a:gd name="connsiteX31" fmla="*/ 7604 w 9974"/>
                  <a:gd name="connsiteY31" fmla="*/ 7349 h 10000"/>
                  <a:gd name="connsiteX32" fmla="*/ 7534 w 9974"/>
                  <a:gd name="connsiteY32" fmla="*/ 8483 h 10000"/>
                  <a:gd name="connsiteX33" fmla="*/ 7485 w 9974"/>
                  <a:gd name="connsiteY33" fmla="*/ 9301 h 10000"/>
                  <a:gd name="connsiteX34" fmla="*/ 7400 w 9974"/>
                  <a:gd name="connsiteY34" fmla="*/ 9864 h 10000"/>
                  <a:gd name="connsiteX35" fmla="*/ 1876 w 9974"/>
                  <a:gd name="connsiteY35" fmla="*/ 10000 h 10000"/>
                  <a:gd name="connsiteX36" fmla="*/ 1586 w 9974"/>
                  <a:gd name="connsiteY36" fmla="*/ 8789 h 10000"/>
                  <a:gd name="connsiteX37" fmla="*/ 1403 w 9974"/>
                  <a:gd name="connsiteY37" fmla="*/ 7775 h 10000"/>
                  <a:gd name="connsiteX38" fmla="*/ 1347 w 9974"/>
                  <a:gd name="connsiteY38" fmla="*/ 7195 h 10000"/>
                  <a:gd name="connsiteX39" fmla="*/ 1430 w 9974"/>
                  <a:gd name="connsiteY39" fmla="*/ 6164 h 10000"/>
                  <a:gd name="connsiteX40" fmla="*/ 1127 w 9974"/>
                  <a:gd name="connsiteY40" fmla="*/ 4237 h 10000"/>
                  <a:gd name="connsiteX41" fmla="*/ 0 w 9974"/>
                  <a:gd name="connsiteY41" fmla="*/ 3595 h 10000"/>
                  <a:gd name="connsiteX42" fmla="*/ 455 w 9974"/>
                  <a:gd name="connsiteY42" fmla="*/ 1654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974" h="10000">
                    <a:moveTo>
                      <a:pt x="455" y="1654"/>
                    </a:moveTo>
                    <a:cubicBezTo>
                      <a:pt x="555" y="1157"/>
                      <a:pt x="360" y="891"/>
                      <a:pt x="505" y="776"/>
                    </a:cubicBezTo>
                    <a:lnTo>
                      <a:pt x="1325" y="963"/>
                    </a:lnTo>
                    <a:lnTo>
                      <a:pt x="2322" y="895"/>
                    </a:lnTo>
                    <a:lnTo>
                      <a:pt x="2845" y="708"/>
                    </a:lnTo>
                    <a:lnTo>
                      <a:pt x="3149" y="290"/>
                    </a:lnTo>
                    <a:lnTo>
                      <a:pt x="3432" y="0"/>
                    </a:lnTo>
                    <a:cubicBezTo>
                      <a:pt x="3453" y="134"/>
                      <a:pt x="3475" y="267"/>
                      <a:pt x="3496" y="401"/>
                    </a:cubicBezTo>
                    <a:cubicBezTo>
                      <a:pt x="3487" y="549"/>
                      <a:pt x="3477" y="696"/>
                      <a:pt x="3467" y="844"/>
                    </a:cubicBezTo>
                    <a:cubicBezTo>
                      <a:pt x="3503" y="1108"/>
                      <a:pt x="3453" y="1006"/>
                      <a:pt x="3574" y="1159"/>
                    </a:cubicBezTo>
                    <a:lnTo>
                      <a:pt x="4012" y="1500"/>
                    </a:lnTo>
                    <a:lnTo>
                      <a:pt x="4564" y="1500"/>
                    </a:lnTo>
                    <a:lnTo>
                      <a:pt x="5009" y="1449"/>
                    </a:lnTo>
                    <a:lnTo>
                      <a:pt x="5079" y="1364"/>
                    </a:lnTo>
                    <a:cubicBezTo>
                      <a:pt x="5063" y="1213"/>
                      <a:pt x="5259" y="1191"/>
                      <a:pt x="5243" y="1040"/>
                    </a:cubicBezTo>
                    <a:lnTo>
                      <a:pt x="5370" y="835"/>
                    </a:lnTo>
                    <a:lnTo>
                      <a:pt x="5922" y="997"/>
                    </a:lnTo>
                    <a:lnTo>
                      <a:pt x="6742" y="1100"/>
                    </a:lnTo>
                    <a:lnTo>
                      <a:pt x="7244" y="1304"/>
                    </a:lnTo>
                    <a:lnTo>
                      <a:pt x="7753" y="1279"/>
                    </a:lnTo>
                    <a:lnTo>
                      <a:pt x="8496" y="1219"/>
                    </a:lnTo>
                    <a:lnTo>
                      <a:pt x="9174" y="1287"/>
                    </a:lnTo>
                    <a:lnTo>
                      <a:pt x="9747" y="1330"/>
                    </a:lnTo>
                    <a:cubicBezTo>
                      <a:pt x="9749" y="1481"/>
                      <a:pt x="9752" y="1631"/>
                      <a:pt x="9754" y="1782"/>
                    </a:cubicBezTo>
                    <a:cubicBezTo>
                      <a:pt x="9790" y="2077"/>
                      <a:pt x="9826" y="2373"/>
                      <a:pt x="9861" y="2668"/>
                    </a:cubicBezTo>
                    <a:cubicBezTo>
                      <a:pt x="9898" y="3006"/>
                      <a:pt x="9937" y="3345"/>
                      <a:pt x="9974" y="3683"/>
                    </a:cubicBezTo>
                    <a:cubicBezTo>
                      <a:pt x="9951" y="3839"/>
                      <a:pt x="9927" y="3996"/>
                      <a:pt x="9904" y="4152"/>
                    </a:cubicBezTo>
                    <a:lnTo>
                      <a:pt x="8821" y="4433"/>
                    </a:lnTo>
                    <a:lnTo>
                      <a:pt x="8100" y="4655"/>
                    </a:lnTo>
                    <a:lnTo>
                      <a:pt x="8001" y="5831"/>
                    </a:lnTo>
                    <a:cubicBezTo>
                      <a:pt x="7966" y="6036"/>
                      <a:pt x="7901" y="6650"/>
                      <a:pt x="7824" y="6871"/>
                    </a:cubicBezTo>
                    <a:cubicBezTo>
                      <a:pt x="7725" y="7136"/>
                      <a:pt x="7620" y="6939"/>
                      <a:pt x="7604" y="7349"/>
                    </a:cubicBezTo>
                    <a:cubicBezTo>
                      <a:pt x="7581" y="7727"/>
                      <a:pt x="7557" y="8105"/>
                      <a:pt x="7534" y="8483"/>
                    </a:cubicBezTo>
                    <a:cubicBezTo>
                      <a:pt x="7518" y="8756"/>
                      <a:pt x="7501" y="9028"/>
                      <a:pt x="7485" y="9301"/>
                    </a:cubicBezTo>
                    <a:cubicBezTo>
                      <a:pt x="7456" y="9489"/>
                      <a:pt x="7428" y="9676"/>
                      <a:pt x="7400" y="9864"/>
                    </a:cubicBezTo>
                    <a:lnTo>
                      <a:pt x="1876" y="10000"/>
                    </a:lnTo>
                    <a:cubicBezTo>
                      <a:pt x="1779" y="9596"/>
                      <a:pt x="1683" y="9193"/>
                      <a:pt x="1586" y="8789"/>
                    </a:cubicBezTo>
                    <a:lnTo>
                      <a:pt x="1403" y="7775"/>
                    </a:lnTo>
                    <a:cubicBezTo>
                      <a:pt x="1384" y="7582"/>
                      <a:pt x="1366" y="7388"/>
                      <a:pt x="1347" y="7195"/>
                    </a:cubicBezTo>
                    <a:cubicBezTo>
                      <a:pt x="1405" y="6851"/>
                      <a:pt x="1371" y="6508"/>
                      <a:pt x="1430" y="6164"/>
                    </a:cubicBezTo>
                    <a:lnTo>
                      <a:pt x="1127" y="4237"/>
                    </a:lnTo>
                    <a:lnTo>
                      <a:pt x="0" y="3595"/>
                    </a:lnTo>
                    <a:lnTo>
                      <a:pt x="455" y="1654"/>
                    </a:lnTo>
                    <a:close/>
                  </a:path>
                </a:pathLst>
              </a:custGeom>
              <a:gradFill rotWithShape="1">
                <a:gsLst>
                  <a:gs pos="0">
                    <a:srgbClr val="007676"/>
                  </a:gs>
                  <a:gs pos="50000">
                    <a:srgbClr val="00FFFF"/>
                  </a:gs>
                  <a:gs pos="100000">
                    <a:srgbClr val="007676"/>
                  </a:gs>
                </a:gsLst>
                <a:lin ang="0" scaled="1"/>
              </a:gradFill>
              <a:ln w="9525">
                <a:solidFill>
                  <a:srgbClr val="000000"/>
                </a:solidFill>
                <a:round/>
                <a:headEnd/>
                <a:tailEnd/>
              </a:ln>
            </p:spPr>
            <p:txBody>
              <a:bodyPr/>
              <a:lstStyle/>
              <a:p>
                <a:endParaRPr lang="en-GB" dirty="0"/>
              </a:p>
            </p:txBody>
          </p:sp>
          <p:grpSp>
            <p:nvGrpSpPr>
              <p:cNvPr id="10" name="Group 93"/>
              <p:cNvGrpSpPr>
                <a:grpSpLocks/>
              </p:cNvGrpSpPr>
              <p:nvPr/>
            </p:nvGrpSpPr>
            <p:grpSpPr bwMode="auto">
              <a:xfrm rot="210200">
                <a:off x="2030" y="2795"/>
                <a:ext cx="2089" cy="209"/>
                <a:chOff x="2223" y="3511"/>
                <a:chExt cx="1722" cy="269"/>
              </a:xfrm>
            </p:grpSpPr>
            <p:sp>
              <p:nvSpPr>
                <p:cNvPr id="102" name="Freeform 94"/>
                <p:cNvSpPr>
                  <a:spLocks/>
                </p:cNvSpPr>
                <p:nvPr/>
              </p:nvSpPr>
              <p:spPr bwMode="auto">
                <a:xfrm>
                  <a:off x="2310" y="3681"/>
                  <a:ext cx="225" cy="99"/>
                </a:xfrm>
                <a:custGeom>
                  <a:avLst/>
                  <a:gdLst>
                    <a:gd name="T0" fmla="*/ 0 w 225"/>
                    <a:gd name="T1" fmla="*/ 54 h 99"/>
                    <a:gd name="T2" fmla="*/ 6 w 225"/>
                    <a:gd name="T3" fmla="*/ 21 h 99"/>
                    <a:gd name="T4" fmla="*/ 36 w 225"/>
                    <a:gd name="T5" fmla="*/ 0 h 99"/>
                    <a:gd name="T6" fmla="*/ 126 w 225"/>
                    <a:gd name="T7" fmla="*/ 9 h 99"/>
                    <a:gd name="T8" fmla="*/ 225 w 225"/>
                    <a:gd name="T9" fmla="*/ 24 h 99"/>
                    <a:gd name="T10" fmla="*/ 150 w 225"/>
                    <a:gd name="T11" fmla="*/ 66 h 99"/>
                    <a:gd name="T12" fmla="*/ 60 w 225"/>
                    <a:gd name="T13" fmla="*/ 99 h 99"/>
                    <a:gd name="T14" fmla="*/ 21 w 225"/>
                    <a:gd name="T15" fmla="*/ 87 h 99"/>
                    <a:gd name="T16" fmla="*/ 0 w 225"/>
                    <a:gd name="T17" fmla="*/ 54 h 9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5"/>
                    <a:gd name="T28" fmla="*/ 0 h 99"/>
                    <a:gd name="T29" fmla="*/ 225 w 225"/>
                    <a:gd name="T30" fmla="*/ 99 h 9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5" h="99">
                      <a:moveTo>
                        <a:pt x="0" y="54"/>
                      </a:moveTo>
                      <a:lnTo>
                        <a:pt x="6" y="21"/>
                      </a:lnTo>
                      <a:lnTo>
                        <a:pt x="36" y="0"/>
                      </a:lnTo>
                      <a:lnTo>
                        <a:pt x="126" y="9"/>
                      </a:lnTo>
                      <a:lnTo>
                        <a:pt x="225" y="24"/>
                      </a:lnTo>
                      <a:lnTo>
                        <a:pt x="150" y="66"/>
                      </a:lnTo>
                      <a:lnTo>
                        <a:pt x="60" y="99"/>
                      </a:lnTo>
                      <a:lnTo>
                        <a:pt x="21" y="87"/>
                      </a:lnTo>
                      <a:lnTo>
                        <a:pt x="0" y="54"/>
                      </a:lnTo>
                      <a:close/>
                    </a:path>
                  </a:pathLst>
                </a:custGeom>
                <a:solidFill>
                  <a:srgbClr val="FF0000"/>
                </a:solidFill>
                <a:ln w="9525" cap="flat" cmpd="sng">
                  <a:solidFill>
                    <a:srgbClr val="000000"/>
                  </a:solidFill>
                  <a:prstDash val="solid"/>
                  <a:round/>
                  <a:headEnd type="none" w="med" len="med"/>
                  <a:tailEnd type="none" w="med" len="med"/>
                </a:ln>
              </p:spPr>
              <p:txBody>
                <a:bodyPr/>
                <a:lstStyle/>
                <a:p>
                  <a:endParaRPr lang="en-GB" dirty="0"/>
                </a:p>
              </p:txBody>
            </p:sp>
            <p:sp>
              <p:nvSpPr>
                <p:cNvPr id="103" name="Freeform 95"/>
                <p:cNvSpPr>
                  <a:spLocks/>
                </p:cNvSpPr>
                <p:nvPr/>
              </p:nvSpPr>
              <p:spPr bwMode="auto">
                <a:xfrm>
                  <a:off x="2223" y="3511"/>
                  <a:ext cx="1722" cy="251"/>
                </a:xfrm>
                <a:custGeom>
                  <a:avLst/>
                  <a:gdLst>
                    <a:gd name="T0" fmla="*/ 3 w 1722"/>
                    <a:gd name="T1" fmla="*/ 251 h 251"/>
                    <a:gd name="T2" fmla="*/ 0 w 1722"/>
                    <a:gd name="T3" fmla="*/ 227 h 251"/>
                    <a:gd name="T4" fmla="*/ 1687 w 1722"/>
                    <a:gd name="T5" fmla="*/ 0 h 251"/>
                    <a:gd name="T6" fmla="*/ 1722 w 1722"/>
                    <a:gd name="T7" fmla="*/ 10 h 251"/>
                    <a:gd name="T8" fmla="*/ 1689 w 1722"/>
                    <a:gd name="T9" fmla="*/ 23 h 251"/>
                    <a:gd name="T10" fmla="*/ 3 w 1722"/>
                    <a:gd name="T11" fmla="*/ 251 h 251"/>
                    <a:gd name="T12" fmla="*/ 0 60000 65536"/>
                    <a:gd name="T13" fmla="*/ 0 60000 65536"/>
                    <a:gd name="T14" fmla="*/ 0 60000 65536"/>
                    <a:gd name="T15" fmla="*/ 0 60000 65536"/>
                    <a:gd name="T16" fmla="*/ 0 60000 65536"/>
                    <a:gd name="T17" fmla="*/ 0 60000 65536"/>
                    <a:gd name="T18" fmla="*/ 0 w 1722"/>
                    <a:gd name="T19" fmla="*/ 0 h 251"/>
                    <a:gd name="T20" fmla="*/ 1722 w 1722"/>
                    <a:gd name="T21" fmla="*/ 251 h 251"/>
                  </a:gdLst>
                  <a:ahLst/>
                  <a:cxnLst>
                    <a:cxn ang="T12">
                      <a:pos x="T0" y="T1"/>
                    </a:cxn>
                    <a:cxn ang="T13">
                      <a:pos x="T2" y="T3"/>
                    </a:cxn>
                    <a:cxn ang="T14">
                      <a:pos x="T4" y="T5"/>
                    </a:cxn>
                    <a:cxn ang="T15">
                      <a:pos x="T6" y="T7"/>
                    </a:cxn>
                    <a:cxn ang="T16">
                      <a:pos x="T8" y="T9"/>
                    </a:cxn>
                    <a:cxn ang="T17">
                      <a:pos x="T10" y="T11"/>
                    </a:cxn>
                  </a:cxnLst>
                  <a:rect l="T18" t="T19" r="T20" b="T21"/>
                  <a:pathLst>
                    <a:path w="1722" h="251">
                      <a:moveTo>
                        <a:pt x="3" y="251"/>
                      </a:moveTo>
                      <a:lnTo>
                        <a:pt x="0" y="227"/>
                      </a:lnTo>
                      <a:lnTo>
                        <a:pt x="1687" y="0"/>
                      </a:lnTo>
                      <a:lnTo>
                        <a:pt x="1722" y="10"/>
                      </a:lnTo>
                      <a:lnTo>
                        <a:pt x="1689" y="23"/>
                      </a:lnTo>
                      <a:lnTo>
                        <a:pt x="3" y="251"/>
                      </a:lnTo>
                      <a:close/>
                    </a:path>
                  </a:pathLst>
                </a:custGeom>
                <a:solidFill>
                  <a:srgbClr val="C0C0C0"/>
                </a:solidFill>
                <a:ln w="6350" cap="flat" cmpd="sng">
                  <a:solidFill>
                    <a:srgbClr val="000000"/>
                  </a:solidFill>
                  <a:prstDash val="solid"/>
                  <a:round/>
                  <a:headEnd type="none" w="med" len="med"/>
                  <a:tailEnd type="none" w="med" len="med"/>
                </a:ln>
              </p:spPr>
              <p:txBody>
                <a:bodyPr/>
                <a:lstStyle/>
                <a:p>
                  <a:endParaRPr lang="en-GB" dirty="0"/>
                </a:p>
              </p:txBody>
            </p:sp>
          </p:grpSp>
          <p:sp>
            <p:nvSpPr>
              <p:cNvPr id="11" name="Line 129"/>
              <p:cNvSpPr>
                <a:spLocks noChangeShapeType="1"/>
              </p:cNvSpPr>
              <p:nvPr/>
            </p:nvSpPr>
            <p:spPr bwMode="auto">
              <a:xfrm flipH="1">
                <a:off x="4804" y="3149"/>
                <a:ext cx="1" cy="1"/>
              </a:xfrm>
              <a:prstGeom prst="line">
                <a:avLst/>
              </a:prstGeom>
              <a:noFill/>
              <a:ln w="3175">
                <a:solidFill>
                  <a:srgbClr val="000000"/>
                </a:solidFill>
                <a:round/>
                <a:headEnd/>
                <a:tailEnd/>
              </a:ln>
            </p:spPr>
            <p:txBody>
              <a:bodyPr/>
              <a:lstStyle/>
              <a:p>
                <a:endParaRPr lang="en-GB" dirty="0"/>
              </a:p>
            </p:txBody>
          </p:sp>
          <p:sp>
            <p:nvSpPr>
              <p:cNvPr id="12" name="Rectangle 188"/>
              <p:cNvSpPr>
                <a:spLocks noChangeArrowheads="1"/>
              </p:cNvSpPr>
              <p:nvPr/>
            </p:nvSpPr>
            <p:spPr bwMode="auto">
              <a:xfrm rot="20411946" flipH="1">
                <a:off x="3615" y="3454"/>
                <a:ext cx="64" cy="63"/>
              </a:xfrm>
              <a:prstGeom prst="rect">
                <a:avLst/>
              </a:prstGeom>
              <a:gradFill rotWithShape="1">
                <a:gsLst>
                  <a:gs pos="0">
                    <a:srgbClr val="595959"/>
                  </a:gs>
                  <a:gs pos="50000">
                    <a:srgbClr val="C0C0C0"/>
                  </a:gs>
                  <a:gs pos="100000">
                    <a:srgbClr val="595959"/>
                  </a:gs>
                </a:gsLst>
                <a:lin ang="5400000" scaled="1"/>
              </a:gradFill>
              <a:ln w="3175">
                <a:solidFill>
                  <a:srgbClr val="000000"/>
                </a:solidFill>
                <a:miter lim="800000"/>
                <a:headEnd/>
                <a:tailEnd/>
              </a:ln>
            </p:spPr>
            <p:txBody>
              <a:bodyPr/>
              <a:lstStyle/>
              <a:p>
                <a:endParaRPr lang="en-US" dirty="0"/>
              </a:p>
            </p:txBody>
          </p:sp>
          <p:sp>
            <p:nvSpPr>
              <p:cNvPr id="13" name="Rectangle 189"/>
              <p:cNvSpPr>
                <a:spLocks noChangeArrowheads="1"/>
              </p:cNvSpPr>
              <p:nvPr/>
            </p:nvSpPr>
            <p:spPr bwMode="auto">
              <a:xfrm rot="20970144" flipH="1">
                <a:off x="3648" y="3272"/>
                <a:ext cx="65" cy="61"/>
              </a:xfrm>
              <a:prstGeom prst="rect">
                <a:avLst/>
              </a:prstGeom>
              <a:gradFill rotWithShape="1">
                <a:gsLst>
                  <a:gs pos="0">
                    <a:srgbClr val="595959"/>
                  </a:gs>
                  <a:gs pos="50000">
                    <a:srgbClr val="C0C0C0"/>
                  </a:gs>
                  <a:gs pos="100000">
                    <a:srgbClr val="595959"/>
                  </a:gs>
                </a:gsLst>
                <a:lin ang="5400000" scaled="1"/>
              </a:gradFill>
              <a:ln w="3175">
                <a:solidFill>
                  <a:srgbClr val="000000"/>
                </a:solidFill>
                <a:miter lim="800000"/>
                <a:headEnd/>
                <a:tailEnd/>
              </a:ln>
            </p:spPr>
            <p:txBody>
              <a:bodyPr/>
              <a:lstStyle/>
              <a:p>
                <a:endParaRPr lang="en-US" dirty="0"/>
              </a:p>
            </p:txBody>
          </p:sp>
          <p:sp>
            <p:nvSpPr>
              <p:cNvPr id="14" name="Freeform 191"/>
              <p:cNvSpPr>
                <a:spLocks/>
              </p:cNvSpPr>
              <p:nvPr/>
            </p:nvSpPr>
            <p:spPr bwMode="auto">
              <a:xfrm rot="225209">
                <a:off x="4066" y="2971"/>
                <a:ext cx="28" cy="31"/>
              </a:xfrm>
              <a:custGeom>
                <a:avLst/>
                <a:gdLst>
                  <a:gd name="T0" fmla="*/ 0 w 75"/>
                  <a:gd name="T1" fmla="*/ 0 h 83"/>
                  <a:gd name="T2" fmla="*/ 15 w 75"/>
                  <a:gd name="T3" fmla="*/ 45 h 83"/>
                  <a:gd name="T4" fmla="*/ 75 w 75"/>
                  <a:gd name="T5" fmla="*/ 83 h 83"/>
                  <a:gd name="T6" fmla="*/ 0 60000 65536"/>
                  <a:gd name="T7" fmla="*/ 0 60000 65536"/>
                  <a:gd name="T8" fmla="*/ 0 60000 65536"/>
                  <a:gd name="T9" fmla="*/ 0 w 75"/>
                  <a:gd name="T10" fmla="*/ 0 h 83"/>
                  <a:gd name="T11" fmla="*/ 75 w 75"/>
                  <a:gd name="T12" fmla="*/ 83 h 83"/>
                </a:gdLst>
                <a:ahLst/>
                <a:cxnLst>
                  <a:cxn ang="T6">
                    <a:pos x="T0" y="T1"/>
                  </a:cxn>
                  <a:cxn ang="T7">
                    <a:pos x="T2" y="T3"/>
                  </a:cxn>
                  <a:cxn ang="T8">
                    <a:pos x="T4" y="T5"/>
                  </a:cxn>
                </a:cxnLst>
                <a:rect l="T9" t="T10" r="T11" b="T12"/>
                <a:pathLst>
                  <a:path w="75" h="83">
                    <a:moveTo>
                      <a:pt x="0" y="0"/>
                    </a:moveTo>
                    <a:cubicBezTo>
                      <a:pt x="1" y="15"/>
                      <a:pt x="3" y="31"/>
                      <a:pt x="15" y="45"/>
                    </a:cubicBezTo>
                    <a:cubicBezTo>
                      <a:pt x="27" y="59"/>
                      <a:pt x="51" y="71"/>
                      <a:pt x="75" y="83"/>
                    </a:cubicBezTo>
                  </a:path>
                </a:pathLst>
              </a:custGeom>
              <a:noFill/>
              <a:ln w="9525" cap="flat" cmpd="sng">
                <a:solidFill>
                  <a:srgbClr val="000000"/>
                </a:solidFill>
                <a:prstDash val="solid"/>
                <a:round/>
                <a:headEnd type="none" w="med" len="med"/>
                <a:tailEnd type="none" w="med" len="med"/>
              </a:ln>
            </p:spPr>
            <p:txBody>
              <a:bodyPr/>
              <a:lstStyle/>
              <a:p>
                <a:endParaRPr lang="en-GB" dirty="0"/>
              </a:p>
            </p:txBody>
          </p:sp>
          <p:sp>
            <p:nvSpPr>
              <p:cNvPr id="15" name="Rectangle 192"/>
              <p:cNvSpPr>
                <a:spLocks noChangeArrowheads="1"/>
              </p:cNvSpPr>
              <p:nvPr/>
            </p:nvSpPr>
            <p:spPr bwMode="auto">
              <a:xfrm rot="21062441" flipH="1">
                <a:off x="3709" y="3224"/>
                <a:ext cx="583" cy="51"/>
              </a:xfrm>
              <a:prstGeom prst="rect">
                <a:avLst/>
              </a:prstGeom>
              <a:solidFill>
                <a:srgbClr val="CCFFFF"/>
              </a:solidFill>
              <a:ln w="3175">
                <a:solidFill>
                  <a:srgbClr val="000000"/>
                </a:solidFill>
                <a:miter lim="800000"/>
                <a:headEnd/>
                <a:tailEnd/>
              </a:ln>
            </p:spPr>
            <p:txBody>
              <a:bodyPr/>
              <a:lstStyle/>
              <a:p>
                <a:endParaRPr lang="en-US" dirty="0"/>
              </a:p>
            </p:txBody>
          </p:sp>
          <p:sp>
            <p:nvSpPr>
              <p:cNvPr id="16" name="Line 193"/>
              <p:cNvSpPr>
                <a:spLocks noChangeShapeType="1"/>
              </p:cNvSpPr>
              <p:nvPr/>
            </p:nvSpPr>
            <p:spPr bwMode="auto">
              <a:xfrm rot="21479509" flipH="1">
                <a:off x="3716" y="3222"/>
                <a:ext cx="554" cy="71"/>
              </a:xfrm>
              <a:prstGeom prst="line">
                <a:avLst/>
              </a:prstGeom>
              <a:noFill/>
              <a:ln w="3175">
                <a:solidFill>
                  <a:srgbClr val="000000"/>
                </a:solidFill>
                <a:round/>
                <a:headEnd/>
                <a:tailEnd/>
              </a:ln>
            </p:spPr>
            <p:txBody>
              <a:bodyPr/>
              <a:lstStyle/>
              <a:p>
                <a:endParaRPr lang="en-GB" dirty="0"/>
              </a:p>
            </p:txBody>
          </p:sp>
          <p:sp>
            <p:nvSpPr>
              <p:cNvPr id="17" name="Line 194"/>
              <p:cNvSpPr>
                <a:spLocks noChangeShapeType="1"/>
              </p:cNvSpPr>
              <p:nvPr/>
            </p:nvSpPr>
            <p:spPr bwMode="auto">
              <a:xfrm rot="21479509" flipH="1">
                <a:off x="3715" y="3206"/>
                <a:ext cx="554" cy="73"/>
              </a:xfrm>
              <a:prstGeom prst="line">
                <a:avLst/>
              </a:prstGeom>
              <a:noFill/>
              <a:ln w="3175">
                <a:solidFill>
                  <a:srgbClr val="000000"/>
                </a:solidFill>
                <a:round/>
                <a:headEnd/>
                <a:tailEnd/>
              </a:ln>
            </p:spPr>
            <p:txBody>
              <a:bodyPr/>
              <a:lstStyle/>
              <a:p>
                <a:endParaRPr lang="en-GB" dirty="0"/>
              </a:p>
            </p:txBody>
          </p:sp>
          <p:sp>
            <p:nvSpPr>
              <p:cNvPr id="18" name="Freeform 195"/>
              <p:cNvSpPr>
                <a:spLocks/>
              </p:cNvSpPr>
              <p:nvPr/>
            </p:nvSpPr>
            <p:spPr bwMode="auto">
              <a:xfrm rot="-52592">
                <a:off x="3827" y="2085"/>
                <a:ext cx="297" cy="1787"/>
              </a:xfrm>
              <a:custGeom>
                <a:avLst/>
                <a:gdLst/>
                <a:ahLst/>
                <a:cxnLst>
                  <a:cxn ang="0">
                    <a:pos x="15" y="189"/>
                  </a:cxn>
                  <a:cxn ang="0">
                    <a:pos x="57" y="295"/>
                  </a:cxn>
                  <a:cxn ang="0">
                    <a:pos x="107" y="470"/>
                  </a:cxn>
                  <a:cxn ang="0">
                    <a:pos x="128" y="613"/>
                  </a:cxn>
                  <a:cxn ang="0">
                    <a:pos x="120" y="708"/>
                  </a:cxn>
                  <a:cxn ang="0">
                    <a:pos x="108" y="769"/>
                  </a:cxn>
                  <a:cxn ang="0">
                    <a:pos x="94" y="819"/>
                  </a:cxn>
                  <a:cxn ang="0">
                    <a:pos x="140" y="845"/>
                  </a:cxn>
                  <a:cxn ang="0">
                    <a:pos x="130" y="897"/>
                  </a:cxn>
                  <a:cxn ang="0">
                    <a:pos x="71" y="986"/>
                  </a:cxn>
                  <a:cxn ang="0">
                    <a:pos x="64" y="1049"/>
                  </a:cxn>
                  <a:cxn ang="0">
                    <a:pos x="102" y="1122"/>
                  </a:cxn>
                  <a:cxn ang="0">
                    <a:pos x="87" y="1312"/>
                  </a:cxn>
                  <a:cxn ang="0">
                    <a:pos x="61" y="1411"/>
                  </a:cxn>
                  <a:cxn ang="0">
                    <a:pos x="29" y="1593"/>
                  </a:cxn>
                  <a:cxn ang="0">
                    <a:pos x="20" y="1720"/>
                  </a:cxn>
                  <a:cxn ang="0">
                    <a:pos x="70" y="1711"/>
                  </a:cxn>
                  <a:cxn ang="0">
                    <a:pos x="114" y="1567"/>
                  </a:cxn>
                  <a:cxn ang="0">
                    <a:pos x="146" y="1500"/>
                  </a:cxn>
                  <a:cxn ang="0">
                    <a:pos x="165" y="1521"/>
                  </a:cxn>
                  <a:cxn ang="0">
                    <a:pos x="120" y="1659"/>
                  </a:cxn>
                  <a:cxn ang="0">
                    <a:pos x="180" y="1491"/>
                  </a:cxn>
                  <a:cxn ang="0">
                    <a:pos x="204" y="1323"/>
                  </a:cxn>
                  <a:cxn ang="0">
                    <a:pos x="246" y="1140"/>
                  </a:cxn>
                  <a:cxn ang="0">
                    <a:pos x="220" y="1067"/>
                  </a:cxn>
                  <a:cxn ang="0">
                    <a:pos x="236" y="962"/>
                  </a:cxn>
                  <a:cxn ang="0">
                    <a:pos x="263" y="874"/>
                  </a:cxn>
                  <a:cxn ang="0">
                    <a:pos x="287" y="810"/>
                  </a:cxn>
                  <a:cxn ang="0">
                    <a:pos x="245" y="540"/>
                  </a:cxn>
                  <a:cxn ang="0">
                    <a:pos x="186" y="293"/>
                  </a:cxn>
                  <a:cxn ang="0">
                    <a:pos x="138" y="132"/>
                  </a:cxn>
                  <a:cxn ang="0">
                    <a:pos x="87" y="9"/>
                  </a:cxn>
                  <a:cxn ang="0">
                    <a:pos x="144" y="162"/>
                  </a:cxn>
                  <a:cxn ang="0">
                    <a:pos x="145" y="203"/>
                  </a:cxn>
                  <a:cxn ang="0">
                    <a:pos x="117" y="183"/>
                  </a:cxn>
                  <a:cxn ang="0">
                    <a:pos x="51" y="24"/>
                  </a:cxn>
                  <a:cxn ang="0">
                    <a:pos x="0" y="3"/>
                  </a:cxn>
                </a:cxnLst>
                <a:rect l="0" t="0" r="r" b="b"/>
                <a:pathLst>
                  <a:path w="287" h="1730">
                    <a:moveTo>
                      <a:pt x="0" y="3"/>
                    </a:moveTo>
                    <a:lnTo>
                      <a:pt x="15" y="189"/>
                    </a:lnTo>
                    <a:lnTo>
                      <a:pt x="21" y="249"/>
                    </a:lnTo>
                    <a:lnTo>
                      <a:pt x="57" y="295"/>
                    </a:lnTo>
                    <a:lnTo>
                      <a:pt x="80" y="369"/>
                    </a:lnTo>
                    <a:lnTo>
                      <a:pt x="107" y="470"/>
                    </a:lnTo>
                    <a:lnTo>
                      <a:pt x="116" y="539"/>
                    </a:lnTo>
                    <a:lnTo>
                      <a:pt x="128" y="613"/>
                    </a:lnTo>
                    <a:lnTo>
                      <a:pt x="130" y="669"/>
                    </a:lnTo>
                    <a:lnTo>
                      <a:pt x="120" y="708"/>
                    </a:lnTo>
                    <a:lnTo>
                      <a:pt x="112" y="732"/>
                    </a:lnTo>
                    <a:lnTo>
                      <a:pt x="108" y="769"/>
                    </a:lnTo>
                    <a:lnTo>
                      <a:pt x="93" y="805"/>
                    </a:lnTo>
                    <a:lnTo>
                      <a:pt x="94" y="819"/>
                    </a:lnTo>
                    <a:lnTo>
                      <a:pt x="116" y="827"/>
                    </a:lnTo>
                    <a:lnTo>
                      <a:pt x="140" y="845"/>
                    </a:lnTo>
                    <a:lnTo>
                      <a:pt x="148" y="868"/>
                    </a:lnTo>
                    <a:lnTo>
                      <a:pt x="130" y="897"/>
                    </a:lnTo>
                    <a:lnTo>
                      <a:pt x="98" y="939"/>
                    </a:lnTo>
                    <a:lnTo>
                      <a:pt x="71" y="986"/>
                    </a:lnTo>
                    <a:lnTo>
                      <a:pt x="62" y="1034"/>
                    </a:lnTo>
                    <a:lnTo>
                      <a:pt x="64" y="1049"/>
                    </a:lnTo>
                    <a:lnTo>
                      <a:pt x="88" y="1059"/>
                    </a:lnTo>
                    <a:lnTo>
                      <a:pt x="102" y="1122"/>
                    </a:lnTo>
                    <a:lnTo>
                      <a:pt x="100" y="1220"/>
                    </a:lnTo>
                    <a:lnTo>
                      <a:pt x="87" y="1312"/>
                    </a:lnTo>
                    <a:lnTo>
                      <a:pt x="75" y="1388"/>
                    </a:lnTo>
                    <a:lnTo>
                      <a:pt x="61" y="1411"/>
                    </a:lnTo>
                    <a:lnTo>
                      <a:pt x="36" y="1428"/>
                    </a:lnTo>
                    <a:lnTo>
                      <a:pt x="29" y="1593"/>
                    </a:lnTo>
                    <a:lnTo>
                      <a:pt x="27" y="1681"/>
                    </a:lnTo>
                    <a:lnTo>
                      <a:pt x="20" y="1720"/>
                    </a:lnTo>
                    <a:lnTo>
                      <a:pt x="50" y="1730"/>
                    </a:lnTo>
                    <a:lnTo>
                      <a:pt x="70" y="1711"/>
                    </a:lnTo>
                    <a:lnTo>
                      <a:pt x="91" y="1628"/>
                    </a:lnTo>
                    <a:lnTo>
                      <a:pt x="114" y="1567"/>
                    </a:lnTo>
                    <a:lnTo>
                      <a:pt x="131" y="1514"/>
                    </a:lnTo>
                    <a:lnTo>
                      <a:pt x="146" y="1500"/>
                    </a:lnTo>
                    <a:lnTo>
                      <a:pt x="163" y="1506"/>
                    </a:lnTo>
                    <a:lnTo>
                      <a:pt x="165" y="1521"/>
                    </a:lnTo>
                    <a:lnTo>
                      <a:pt x="144" y="1581"/>
                    </a:lnTo>
                    <a:lnTo>
                      <a:pt x="120" y="1659"/>
                    </a:lnTo>
                    <a:lnTo>
                      <a:pt x="156" y="1587"/>
                    </a:lnTo>
                    <a:lnTo>
                      <a:pt x="180" y="1491"/>
                    </a:lnTo>
                    <a:lnTo>
                      <a:pt x="188" y="1422"/>
                    </a:lnTo>
                    <a:lnTo>
                      <a:pt x="204" y="1323"/>
                    </a:lnTo>
                    <a:lnTo>
                      <a:pt x="230" y="1214"/>
                    </a:lnTo>
                    <a:lnTo>
                      <a:pt x="246" y="1140"/>
                    </a:lnTo>
                    <a:lnTo>
                      <a:pt x="245" y="1084"/>
                    </a:lnTo>
                    <a:lnTo>
                      <a:pt x="220" y="1067"/>
                    </a:lnTo>
                    <a:lnTo>
                      <a:pt x="212" y="1035"/>
                    </a:lnTo>
                    <a:lnTo>
                      <a:pt x="236" y="962"/>
                    </a:lnTo>
                    <a:lnTo>
                      <a:pt x="253" y="915"/>
                    </a:lnTo>
                    <a:lnTo>
                      <a:pt x="263" y="874"/>
                    </a:lnTo>
                    <a:lnTo>
                      <a:pt x="258" y="845"/>
                    </a:lnTo>
                    <a:lnTo>
                      <a:pt x="287" y="810"/>
                    </a:lnTo>
                    <a:lnTo>
                      <a:pt x="280" y="701"/>
                    </a:lnTo>
                    <a:lnTo>
                      <a:pt x="245" y="540"/>
                    </a:lnTo>
                    <a:lnTo>
                      <a:pt x="213" y="373"/>
                    </a:lnTo>
                    <a:lnTo>
                      <a:pt x="186" y="293"/>
                    </a:lnTo>
                    <a:lnTo>
                      <a:pt x="176" y="267"/>
                    </a:lnTo>
                    <a:lnTo>
                      <a:pt x="138" y="132"/>
                    </a:lnTo>
                    <a:lnTo>
                      <a:pt x="105" y="51"/>
                    </a:lnTo>
                    <a:lnTo>
                      <a:pt x="87" y="9"/>
                    </a:lnTo>
                    <a:lnTo>
                      <a:pt x="129" y="108"/>
                    </a:lnTo>
                    <a:lnTo>
                      <a:pt x="144" y="162"/>
                    </a:lnTo>
                    <a:lnTo>
                      <a:pt x="153" y="189"/>
                    </a:lnTo>
                    <a:lnTo>
                      <a:pt x="145" y="203"/>
                    </a:lnTo>
                    <a:lnTo>
                      <a:pt x="128" y="217"/>
                    </a:lnTo>
                    <a:lnTo>
                      <a:pt x="117" y="183"/>
                    </a:lnTo>
                    <a:lnTo>
                      <a:pt x="75" y="90"/>
                    </a:lnTo>
                    <a:lnTo>
                      <a:pt x="51" y="24"/>
                    </a:lnTo>
                    <a:lnTo>
                      <a:pt x="33" y="0"/>
                    </a:lnTo>
                    <a:lnTo>
                      <a:pt x="0" y="3"/>
                    </a:lnTo>
                    <a:close/>
                  </a:path>
                </a:pathLst>
              </a:custGeom>
              <a:gradFill rotWithShape="1">
                <a:gsLst>
                  <a:gs pos="0">
                    <a:srgbClr val="00FFFF">
                      <a:gamma/>
                      <a:shade val="46275"/>
                      <a:invGamma/>
                      <a:alpha val="62000"/>
                    </a:srgbClr>
                  </a:gs>
                  <a:gs pos="50000">
                    <a:srgbClr val="00FFFF"/>
                  </a:gs>
                  <a:gs pos="100000">
                    <a:srgbClr val="00FFFF">
                      <a:gamma/>
                      <a:shade val="46275"/>
                      <a:invGamma/>
                      <a:alpha val="62000"/>
                    </a:srgbClr>
                  </a:gs>
                </a:gsLst>
                <a:lin ang="5400000" scaled="1"/>
              </a:gradFill>
              <a:ln w="3175" cap="flat" cmpd="sng">
                <a:solidFill>
                  <a:srgbClr val="000000"/>
                </a:solidFill>
                <a:prstDash val="solid"/>
                <a:round/>
                <a:headEnd/>
                <a:tailEnd/>
              </a:ln>
              <a:effectLst/>
            </p:spPr>
            <p:txBody>
              <a:bodyPr/>
              <a:lstStyle/>
              <a:p>
                <a:pPr>
                  <a:defRPr/>
                </a:pPr>
                <a:endParaRPr lang="en-GB" dirty="0"/>
              </a:p>
            </p:txBody>
          </p:sp>
          <p:sp>
            <p:nvSpPr>
              <p:cNvPr id="19" name="Freeform 196"/>
              <p:cNvSpPr>
                <a:spLocks/>
              </p:cNvSpPr>
              <p:nvPr/>
            </p:nvSpPr>
            <p:spPr bwMode="auto">
              <a:xfrm rot="21479509" flipH="1">
                <a:off x="4054" y="3199"/>
                <a:ext cx="19" cy="53"/>
              </a:xfrm>
              <a:custGeom>
                <a:avLst/>
                <a:gdLst>
                  <a:gd name="T0" fmla="*/ 0 w 53"/>
                  <a:gd name="T1" fmla="*/ 0 h 161"/>
                  <a:gd name="T2" fmla="*/ 53 w 53"/>
                  <a:gd name="T3" fmla="*/ 54 h 161"/>
                  <a:gd name="T4" fmla="*/ 42 w 53"/>
                  <a:gd name="T5" fmla="*/ 118 h 161"/>
                  <a:gd name="T6" fmla="*/ 0 w 53"/>
                  <a:gd name="T7" fmla="*/ 161 h 161"/>
                  <a:gd name="T8" fmla="*/ 0 60000 65536"/>
                  <a:gd name="T9" fmla="*/ 0 60000 65536"/>
                  <a:gd name="T10" fmla="*/ 0 60000 65536"/>
                  <a:gd name="T11" fmla="*/ 0 60000 65536"/>
                  <a:gd name="T12" fmla="*/ 0 w 53"/>
                  <a:gd name="T13" fmla="*/ 0 h 161"/>
                  <a:gd name="T14" fmla="*/ 53 w 53"/>
                  <a:gd name="T15" fmla="*/ 161 h 161"/>
                </a:gdLst>
                <a:ahLst/>
                <a:cxnLst>
                  <a:cxn ang="T8">
                    <a:pos x="T0" y="T1"/>
                  </a:cxn>
                  <a:cxn ang="T9">
                    <a:pos x="T2" y="T3"/>
                  </a:cxn>
                  <a:cxn ang="T10">
                    <a:pos x="T4" y="T5"/>
                  </a:cxn>
                  <a:cxn ang="T11">
                    <a:pos x="T6" y="T7"/>
                  </a:cxn>
                </a:cxnLst>
                <a:rect l="T12" t="T13" r="T14" b="T15"/>
                <a:pathLst>
                  <a:path w="53" h="161">
                    <a:moveTo>
                      <a:pt x="0" y="0"/>
                    </a:moveTo>
                    <a:lnTo>
                      <a:pt x="53" y="54"/>
                    </a:lnTo>
                    <a:lnTo>
                      <a:pt x="42" y="118"/>
                    </a:lnTo>
                    <a:lnTo>
                      <a:pt x="0" y="161"/>
                    </a:lnTo>
                  </a:path>
                </a:pathLst>
              </a:custGeom>
              <a:noFill/>
              <a:ln w="3175" cap="flat" cmpd="sng">
                <a:solidFill>
                  <a:srgbClr val="000000"/>
                </a:solidFill>
                <a:prstDash val="solid"/>
                <a:round/>
                <a:headEnd/>
                <a:tailEnd/>
              </a:ln>
            </p:spPr>
            <p:txBody>
              <a:bodyPr/>
              <a:lstStyle/>
              <a:p>
                <a:endParaRPr lang="en-GB" dirty="0"/>
              </a:p>
            </p:txBody>
          </p:sp>
          <p:sp>
            <p:nvSpPr>
              <p:cNvPr id="20" name="Freeform 197"/>
              <p:cNvSpPr>
                <a:spLocks/>
              </p:cNvSpPr>
              <p:nvPr/>
            </p:nvSpPr>
            <p:spPr bwMode="auto">
              <a:xfrm rot="21479509" flipH="1">
                <a:off x="3894" y="2363"/>
                <a:ext cx="57" cy="47"/>
              </a:xfrm>
              <a:custGeom>
                <a:avLst/>
                <a:gdLst>
                  <a:gd name="T0" fmla="*/ 102 w 161"/>
                  <a:gd name="T1" fmla="*/ 0 h 138"/>
                  <a:gd name="T2" fmla="*/ 16 w 161"/>
                  <a:gd name="T3" fmla="*/ 33 h 138"/>
                  <a:gd name="T4" fmla="*/ 6 w 161"/>
                  <a:gd name="T5" fmla="*/ 97 h 138"/>
                  <a:gd name="T6" fmla="*/ 41 w 161"/>
                  <a:gd name="T7" fmla="*/ 127 h 138"/>
                  <a:gd name="T8" fmla="*/ 84 w 161"/>
                  <a:gd name="T9" fmla="*/ 136 h 138"/>
                  <a:gd name="T10" fmla="*/ 125 w 161"/>
                  <a:gd name="T11" fmla="*/ 132 h 138"/>
                  <a:gd name="T12" fmla="*/ 156 w 161"/>
                  <a:gd name="T13" fmla="*/ 97 h 138"/>
                  <a:gd name="T14" fmla="*/ 155 w 161"/>
                  <a:gd name="T15" fmla="*/ 46 h 138"/>
                  <a:gd name="T16" fmla="*/ 146 w 161"/>
                  <a:gd name="T17" fmla="*/ 22 h 138"/>
                  <a:gd name="T18" fmla="*/ 102 w 161"/>
                  <a:gd name="T19" fmla="*/ 0 h 1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61"/>
                  <a:gd name="T31" fmla="*/ 0 h 138"/>
                  <a:gd name="T32" fmla="*/ 161 w 161"/>
                  <a:gd name="T33" fmla="*/ 138 h 13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61" h="138">
                    <a:moveTo>
                      <a:pt x="102" y="0"/>
                    </a:moveTo>
                    <a:cubicBezTo>
                      <a:pt x="82" y="1"/>
                      <a:pt x="32" y="17"/>
                      <a:pt x="16" y="33"/>
                    </a:cubicBezTo>
                    <a:cubicBezTo>
                      <a:pt x="0" y="49"/>
                      <a:pt x="2" y="81"/>
                      <a:pt x="6" y="97"/>
                    </a:cubicBezTo>
                    <a:cubicBezTo>
                      <a:pt x="10" y="113"/>
                      <a:pt x="28" y="121"/>
                      <a:pt x="41" y="127"/>
                    </a:cubicBezTo>
                    <a:cubicBezTo>
                      <a:pt x="54" y="133"/>
                      <a:pt x="70" y="135"/>
                      <a:pt x="84" y="136"/>
                    </a:cubicBezTo>
                    <a:cubicBezTo>
                      <a:pt x="98" y="137"/>
                      <a:pt x="113" y="138"/>
                      <a:pt x="125" y="132"/>
                    </a:cubicBezTo>
                    <a:cubicBezTo>
                      <a:pt x="137" y="126"/>
                      <a:pt x="151" y="111"/>
                      <a:pt x="156" y="97"/>
                    </a:cubicBezTo>
                    <a:cubicBezTo>
                      <a:pt x="161" y="83"/>
                      <a:pt x="157" y="58"/>
                      <a:pt x="155" y="46"/>
                    </a:cubicBezTo>
                    <a:cubicBezTo>
                      <a:pt x="153" y="34"/>
                      <a:pt x="155" y="30"/>
                      <a:pt x="146" y="22"/>
                    </a:cubicBezTo>
                    <a:cubicBezTo>
                      <a:pt x="137" y="14"/>
                      <a:pt x="111" y="5"/>
                      <a:pt x="102" y="0"/>
                    </a:cubicBezTo>
                    <a:close/>
                  </a:path>
                </a:pathLst>
              </a:custGeom>
              <a:noFill/>
              <a:ln w="3175" cap="flat" cmpd="sng">
                <a:solidFill>
                  <a:srgbClr val="000000"/>
                </a:solidFill>
                <a:prstDash val="solid"/>
                <a:round/>
                <a:headEnd/>
                <a:tailEnd/>
              </a:ln>
            </p:spPr>
            <p:txBody>
              <a:bodyPr/>
              <a:lstStyle/>
              <a:p>
                <a:endParaRPr lang="en-GB" dirty="0"/>
              </a:p>
            </p:txBody>
          </p:sp>
          <p:sp>
            <p:nvSpPr>
              <p:cNvPr id="21" name="Freeform 198"/>
              <p:cNvSpPr>
                <a:spLocks/>
              </p:cNvSpPr>
              <p:nvPr/>
            </p:nvSpPr>
            <p:spPr bwMode="auto">
              <a:xfrm rot="21479509" flipH="1">
                <a:off x="3908" y="2417"/>
                <a:ext cx="71" cy="52"/>
              </a:xfrm>
              <a:custGeom>
                <a:avLst/>
                <a:gdLst>
                  <a:gd name="T0" fmla="*/ 115 w 201"/>
                  <a:gd name="T1" fmla="*/ 5 h 155"/>
                  <a:gd name="T2" fmla="*/ 29 w 201"/>
                  <a:gd name="T3" fmla="*/ 16 h 155"/>
                  <a:gd name="T4" fmla="*/ 7 w 201"/>
                  <a:gd name="T5" fmla="*/ 102 h 155"/>
                  <a:gd name="T6" fmla="*/ 72 w 201"/>
                  <a:gd name="T7" fmla="*/ 145 h 155"/>
                  <a:gd name="T8" fmla="*/ 134 w 201"/>
                  <a:gd name="T9" fmla="*/ 153 h 155"/>
                  <a:gd name="T10" fmla="*/ 172 w 201"/>
                  <a:gd name="T11" fmla="*/ 131 h 155"/>
                  <a:gd name="T12" fmla="*/ 198 w 201"/>
                  <a:gd name="T13" fmla="*/ 93 h 155"/>
                  <a:gd name="T14" fmla="*/ 187 w 201"/>
                  <a:gd name="T15" fmla="*/ 44 h 155"/>
                  <a:gd name="T16" fmla="*/ 115 w 201"/>
                  <a:gd name="T17" fmla="*/ 5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1"/>
                  <a:gd name="T28" fmla="*/ 0 h 155"/>
                  <a:gd name="T29" fmla="*/ 201 w 20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1" h="155">
                    <a:moveTo>
                      <a:pt x="115" y="5"/>
                    </a:moveTo>
                    <a:cubicBezTo>
                      <a:pt x="96" y="1"/>
                      <a:pt x="47" y="0"/>
                      <a:pt x="29" y="16"/>
                    </a:cubicBezTo>
                    <a:cubicBezTo>
                      <a:pt x="11" y="32"/>
                      <a:pt x="0" y="81"/>
                      <a:pt x="7" y="102"/>
                    </a:cubicBezTo>
                    <a:cubicBezTo>
                      <a:pt x="14" y="123"/>
                      <a:pt x="51" y="137"/>
                      <a:pt x="72" y="145"/>
                    </a:cubicBezTo>
                    <a:cubicBezTo>
                      <a:pt x="93" y="153"/>
                      <a:pt x="117" y="155"/>
                      <a:pt x="134" y="153"/>
                    </a:cubicBezTo>
                    <a:cubicBezTo>
                      <a:pt x="151" y="151"/>
                      <a:pt x="161" y="141"/>
                      <a:pt x="172" y="131"/>
                    </a:cubicBezTo>
                    <a:cubicBezTo>
                      <a:pt x="183" y="121"/>
                      <a:pt x="196" y="107"/>
                      <a:pt x="198" y="93"/>
                    </a:cubicBezTo>
                    <a:cubicBezTo>
                      <a:pt x="200" y="79"/>
                      <a:pt x="201" y="59"/>
                      <a:pt x="187" y="44"/>
                    </a:cubicBezTo>
                    <a:cubicBezTo>
                      <a:pt x="173" y="29"/>
                      <a:pt x="130" y="13"/>
                      <a:pt x="115" y="5"/>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22" name="Freeform 199"/>
              <p:cNvSpPr>
                <a:spLocks/>
              </p:cNvSpPr>
              <p:nvPr/>
            </p:nvSpPr>
            <p:spPr bwMode="auto">
              <a:xfrm rot="21479509" flipH="1">
                <a:off x="3922" y="2478"/>
                <a:ext cx="75" cy="54"/>
              </a:xfrm>
              <a:custGeom>
                <a:avLst/>
                <a:gdLst>
                  <a:gd name="T0" fmla="*/ 122 w 212"/>
                  <a:gd name="T1" fmla="*/ 3 h 161"/>
                  <a:gd name="T2" fmla="*/ 46 w 212"/>
                  <a:gd name="T3" fmla="*/ 13 h 161"/>
                  <a:gd name="T4" fmla="*/ 4 w 212"/>
                  <a:gd name="T5" fmla="*/ 46 h 161"/>
                  <a:gd name="T6" fmla="*/ 20 w 212"/>
                  <a:gd name="T7" fmla="*/ 107 h 161"/>
                  <a:gd name="T8" fmla="*/ 54 w 212"/>
                  <a:gd name="T9" fmla="*/ 141 h 161"/>
                  <a:gd name="T10" fmla="*/ 133 w 212"/>
                  <a:gd name="T11" fmla="*/ 153 h 161"/>
                  <a:gd name="T12" fmla="*/ 204 w 212"/>
                  <a:gd name="T13" fmla="*/ 92 h 161"/>
                  <a:gd name="T14" fmla="*/ 181 w 212"/>
                  <a:gd name="T15" fmla="*/ 32 h 161"/>
                  <a:gd name="T16" fmla="*/ 122 w 212"/>
                  <a:gd name="T17" fmla="*/ 3 h 16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2"/>
                  <a:gd name="T28" fmla="*/ 0 h 161"/>
                  <a:gd name="T29" fmla="*/ 212 w 212"/>
                  <a:gd name="T30" fmla="*/ 161 h 16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2" h="161">
                    <a:moveTo>
                      <a:pt x="122" y="3"/>
                    </a:moveTo>
                    <a:cubicBezTo>
                      <a:pt x="100" y="0"/>
                      <a:pt x="66" y="6"/>
                      <a:pt x="46" y="13"/>
                    </a:cubicBezTo>
                    <a:cubicBezTo>
                      <a:pt x="26" y="20"/>
                      <a:pt x="8" y="30"/>
                      <a:pt x="4" y="46"/>
                    </a:cubicBezTo>
                    <a:cubicBezTo>
                      <a:pt x="0" y="62"/>
                      <a:pt x="12" y="91"/>
                      <a:pt x="20" y="107"/>
                    </a:cubicBezTo>
                    <a:cubicBezTo>
                      <a:pt x="28" y="123"/>
                      <a:pt x="35" y="133"/>
                      <a:pt x="54" y="141"/>
                    </a:cubicBezTo>
                    <a:cubicBezTo>
                      <a:pt x="73" y="149"/>
                      <a:pt x="108" y="161"/>
                      <a:pt x="133" y="153"/>
                    </a:cubicBezTo>
                    <a:cubicBezTo>
                      <a:pt x="158" y="145"/>
                      <a:pt x="196" y="112"/>
                      <a:pt x="204" y="92"/>
                    </a:cubicBezTo>
                    <a:cubicBezTo>
                      <a:pt x="212" y="72"/>
                      <a:pt x="195" y="47"/>
                      <a:pt x="181" y="32"/>
                    </a:cubicBezTo>
                    <a:cubicBezTo>
                      <a:pt x="167" y="17"/>
                      <a:pt x="143" y="5"/>
                      <a:pt x="122" y="3"/>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23" name="Freeform 200"/>
              <p:cNvSpPr>
                <a:spLocks/>
              </p:cNvSpPr>
              <p:nvPr/>
            </p:nvSpPr>
            <p:spPr bwMode="auto">
              <a:xfrm rot="21479509" flipH="1">
                <a:off x="3938" y="2558"/>
                <a:ext cx="81" cy="59"/>
              </a:xfrm>
              <a:custGeom>
                <a:avLst/>
                <a:gdLst>
                  <a:gd name="T0" fmla="*/ 123 w 232"/>
                  <a:gd name="T1" fmla="*/ 0 h 176"/>
                  <a:gd name="T2" fmla="*/ 37 w 232"/>
                  <a:gd name="T3" fmla="*/ 43 h 176"/>
                  <a:gd name="T4" fmla="*/ 5 w 232"/>
                  <a:gd name="T5" fmla="*/ 118 h 176"/>
                  <a:gd name="T6" fmla="*/ 69 w 232"/>
                  <a:gd name="T7" fmla="*/ 161 h 176"/>
                  <a:gd name="T8" fmla="*/ 155 w 232"/>
                  <a:gd name="T9" fmla="*/ 172 h 176"/>
                  <a:gd name="T10" fmla="*/ 221 w 232"/>
                  <a:gd name="T11" fmla="*/ 136 h 176"/>
                  <a:gd name="T12" fmla="*/ 221 w 232"/>
                  <a:gd name="T13" fmla="*/ 84 h 176"/>
                  <a:gd name="T14" fmla="*/ 206 w 232"/>
                  <a:gd name="T15" fmla="*/ 42 h 176"/>
                  <a:gd name="T16" fmla="*/ 123 w 232"/>
                  <a:gd name="T17" fmla="*/ 0 h 1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2"/>
                  <a:gd name="T28" fmla="*/ 0 h 176"/>
                  <a:gd name="T29" fmla="*/ 232 w 232"/>
                  <a:gd name="T30" fmla="*/ 176 h 1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2" h="176">
                    <a:moveTo>
                      <a:pt x="123" y="0"/>
                    </a:moveTo>
                    <a:cubicBezTo>
                      <a:pt x="99" y="0"/>
                      <a:pt x="57" y="23"/>
                      <a:pt x="37" y="43"/>
                    </a:cubicBezTo>
                    <a:cubicBezTo>
                      <a:pt x="17" y="63"/>
                      <a:pt x="0" y="98"/>
                      <a:pt x="5" y="118"/>
                    </a:cubicBezTo>
                    <a:cubicBezTo>
                      <a:pt x="10" y="138"/>
                      <a:pt x="44" y="152"/>
                      <a:pt x="69" y="161"/>
                    </a:cubicBezTo>
                    <a:cubicBezTo>
                      <a:pt x="94" y="170"/>
                      <a:pt x="130" y="176"/>
                      <a:pt x="155" y="172"/>
                    </a:cubicBezTo>
                    <a:cubicBezTo>
                      <a:pt x="180" y="168"/>
                      <a:pt x="210" y="151"/>
                      <a:pt x="221" y="136"/>
                    </a:cubicBezTo>
                    <a:cubicBezTo>
                      <a:pt x="232" y="121"/>
                      <a:pt x="223" y="100"/>
                      <a:pt x="221" y="84"/>
                    </a:cubicBezTo>
                    <a:cubicBezTo>
                      <a:pt x="219" y="68"/>
                      <a:pt x="222" y="56"/>
                      <a:pt x="206" y="42"/>
                    </a:cubicBezTo>
                    <a:cubicBezTo>
                      <a:pt x="190" y="28"/>
                      <a:pt x="140" y="9"/>
                      <a:pt x="123" y="0"/>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24" name="Freeform 201"/>
              <p:cNvSpPr>
                <a:spLocks/>
              </p:cNvSpPr>
              <p:nvPr/>
            </p:nvSpPr>
            <p:spPr bwMode="auto">
              <a:xfrm rot="21479509" flipH="1">
                <a:off x="3958" y="2645"/>
                <a:ext cx="73" cy="69"/>
              </a:xfrm>
              <a:custGeom>
                <a:avLst/>
                <a:gdLst>
                  <a:gd name="T0" fmla="*/ 43 w 210"/>
                  <a:gd name="T1" fmla="*/ 0 h 202"/>
                  <a:gd name="T2" fmla="*/ 0 w 210"/>
                  <a:gd name="T3" fmla="*/ 54 h 202"/>
                  <a:gd name="T4" fmla="*/ 42 w 210"/>
                  <a:gd name="T5" fmla="*/ 146 h 202"/>
                  <a:gd name="T6" fmla="*/ 90 w 210"/>
                  <a:gd name="T7" fmla="*/ 187 h 202"/>
                  <a:gd name="T8" fmla="*/ 154 w 210"/>
                  <a:gd name="T9" fmla="*/ 198 h 202"/>
                  <a:gd name="T10" fmla="*/ 203 w 210"/>
                  <a:gd name="T11" fmla="*/ 165 h 202"/>
                  <a:gd name="T12" fmla="*/ 195 w 210"/>
                  <a:gd name="T13" fmla="*/ 75 h 202"/>
                  <a:gd name="T14" fmla="*/ 128 w 210"/>
                  <a:gd name="T15" fmla="*/ 41 h 202"/>
                  <a:gd name="T16" fmla="*/ 43 w 210"/>
                  <a:gd name="T17" fmla="*/ 0 h 20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0"/>
                  <a:gd name="T28" fmla="*/ 0 h 202"/>
                  <a:gd name="T29" fmla="*/ 210 w 210"/>
                  <a:gd name="T30" fmla="*/ 202 h 20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0" h="202">
                    <a:moveTo>
                      <a:pt x="43" y="0"/>
                    </a:moveTo>
                    <a:cubicBezTo>
                      <a:pt x="23" y="2"/>
                      <a:pt x="0" y="30"/>
                      <a:pt x="0" y="54"/>
                    </a:cubicBezTo>
                    <a:cubicBezTo>
                      <a:pt x="0" y="78"/>
                      <a:pt x="27" y="124"/>
                      <a:pt x="42" y="146"/>
                    </a:cubicBezTo>
                    <a:cubicBezTo>
                      <a:pt x="57" y="168"/>
                      <a:pt x="71" y="178"/>
                      <a:pt x="90" y="187"/>
                    </a:cubicBezTo>
                    <a:cubicBezTo>
                      <a:pt x="109" y="196"/>
                      <a:pt x="135" y="202"/>
                      <a:pt x="154" y="198"/>
                    </a:cubicBezTo>
                    <a:cubicBezTo>
                      <a:pt x="173" y="194"/>
                      <a:pt x="196" y="185"/>
                      <a:pt x="203" y="165"/>
                    </a:cubicBezTo>
                    <a:cubicBezTo>
                      <a:pt x="210" y="145"/>
                      <a:pt x="207" y="96"/>
                      <a:pt x="195" y="75"/>
                    </a:cubicBezTo>
                    <a:cubicBezTo>
                      <a:pt x="183" y="54"/>
                      <a:pt x="153" y="53"/>
                      <a:pt x="128" y="41"/>
                    </a:cubicBezTo>
                    <a:cubicBezTo>
                      <a:pt x="103" y="29"/>
                      <a:pt x="61" y="9"/>
                      <a:pt x="43" y="0"/>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25" name="Freeform 202"/>
              <p:cNvSpPr>
                <a:spLocks/>
              </p:cNvSpPr>
              <p:nvPr/>
            </p:nvSpPr>
            <p:spPr bwMode="auto">
              <a:xfrm rot="21479509" flipH="1">
                <a:off x="3969" y="2718"/>
                <a:ext cx="81" cy="66"/>
              </a:xfrm>
              <a:custGeom>
                <a:avLst/>
                <a:gdLst>
                  <a:gd name="T0" fmla="*/ 65 w 237"/>
                  <a:gd name="T1" fmla="*/ 0 h 200"/>
                  <a:gd name="T2" fmla="*/ 1 w 237"/>
                  <a:gd name="T3" fmla="*/ 65 h 200"/>
                  <a:gd name="T4" fmla="*/ 71 w 237"/>
                  <a:gd name="T5" fmla="*/ 137 h 200"/>
                  <a:gd name="T6" fmla="*/ 140 w 237"/>
                  <a:gd name="T7" fmla="*/ 194 h 200"/>
                  <a:gd name="T8" fmla="*/ 206 w 237"/>
                  <a:gd name="T9" fmla="*/ 175 h 200"/>
                  <a:gd name="T10" fmla="*/ 232 w 237"/>
                  <a:gd name="T11" fmla="*/ 130 h 200"/>
                  <a:gd name="T12" fmla="*/ 209 w 237"/>
                  <a:gd name="T13" fmla="*/ 32 h 200"/>
                  <a:gd name="T14" fmla="*/ 65 w 237"/>
                  <a:gd name="T15" fmla="*/ 0 h 200"/>
                  <a:gd name="T16" fmla="*/ 0 60000 65536"/>
                  <a:gd name="T17" fmla="*/ 0 60000 65536"/>
                  <a:gd name="T18" fmla="*/ 0 60000 65536"/>
                  <a:gd name="T19" fmla="*/ 0 60000 65536"/>
                  <a:gd name="T20" fmla="*/ 0 60000 65536"/>
                  <a:gd name="T21" fmla="*/ 0 60000 65536"/>
                  <a:gd name="T22" fmla="*/ 0 60000 65536"/>
                  <a:gd name="T23" fmla="*/ 0 60000 65536"/>
                  <a:gd name="T24" fmla="*/ 0 w 237"/>
                  <a:gd name="T25" fmla="*/ 0 h 200"/>
                  <a:gd name="T26" fmla="*/ 237 w 237"/>
                  <a:gd name="T27" fmla="*/ 200 h 2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37" h="200">
                    <a:moveTo>
                      <a:pt x="65" y="0"/>
                    </a:moveTo>
                    <a:cubicBezTo>
                      <a:pt x="33" y="6"/>
                      <a:pt x="0" y="42"/>
                      <a:pt x="1" y="65"/>
                    </a:cubicBezTo>
                    <a:cubicBezTo>
                      <a:pt x="2" y="88"/>
                      <a:pt x="48" y="115"/>
                      <a:pt x="71" y="137"/>
                    </a:cubicBezTo>
                    <a:cubicBezTo>
                      <a:pt x="94" y="159"/>
                      <a:pt x="118" y="188"/>
                      <a:pt x="140" y="194"/>
                    </a:cubicBezTo>
                    <a:cubicBezTo>
                      <a:pt x="162" y="200"/>
                      <a:pt x="191" y="186"/>
                      <a:pt x="206" y="175"/>
                    </a:cubicBezTo>
                    <a:cubicBezTo>
                      <a:pt x="221" y="164"/>
                      <a:pt x="232" y="154"/>
                      <a:pt x="232" y="130"/>
                    </a:cubicBezTo>
                    <a:cubicBezTo>
                      <a:pt x="232" y="106"/>
                      <a:pt x="237" y="54"/>
                      <a:pt x="209" y="32"/>
                    </a:cubicBezTo>
                    <a:cubicBezTo>
                      <a:pt x="181" y="10"/>
                      <a:pt x="95" y="7"/>
                      <a:pt x="65" y="0"/>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26" name="Freeform 203"/>
              <p:cNvSpPr>
                <a:spLocks/>
              </p:cNvSpPr>
              <p:nvPr/>
            </p:nvSpPr>
            <p:spPr bwMode="auto">
              <a:xfrm rot="21479509" flipH="1">
                <a:off x="3966" y="3255"/>
                <a:ext cx="46" cy="38"/>
              </a:xfrm>
              <a:custGeom>
                <a:avLst/>
                <a:gdLst>
                  <a:gd name="T0" fmla="*/ 111 w 135"/>
                  <a:gd name="T1" fmla="*/ 6 h 110"/>
                  <a:gd name="T2" fmla="*/ 55 w 135"/>
                  <a:gd name="T3" fmla="*/ 6 h 110"/>
                  <a:gd name="T4" fmla="*/ 6 w 135"/>
                  <a:gd name="T5" fmla="*/ 41 h 110"/>
                  <a:gd name="T6" fmla="*/ 16 w 135"/>
                  <a:gd name="T7" fmla="*/ 100 h 110"/>
                  <a:gd name="T8" fmla="*/ 76 w 135"/>
                  <a:gd name="T9" fmla="*/ 100 h 110"/>
                  <a:gd name="T10" fmla="*/ 128 w 135"/>
                  <a:gd name="T11" fmla="*/ 74 h 110"/>
                  <a:gd name="T12" fmla="*/ 121 w 135"/>
                  <a:gd name="T13" fmla="*/ 10 h 110"/>
                  <a:gd name="T14" fmla="*/ 0 60000 65536"/>
                  <a:gd name="T15" fmla="*/ 0 60000 65536"/>
                  <a:gd name="T16" fmla="*/ 0 60000 65536"/>
                  <a:gd name="T17" fmla="*/ 0 60000 65536"/>
                  <a:gd name="T18" fmla="*/ 0 60000 65536"/>
                  <a:gd name="T19" fmla="*/ 0 60000 65536"/>
                  <a:gd name="T20" fmla="*/ 0 60000 65536"/>
                  <a:gd name="T21" fmla="*/ 0 w 135"/>
                  <a:gd name="T22" fmla="*/ 0 h 110"/>
                  <a:gd name="T23" fmla="*/ 135 w 135"/>
                  <a:gd name="T24" fmla="*/ 110 h 1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5" h="110">
                    <a:moveTo>
                      <a:pt x="111" y="6"/>
                    </a:moveTo>
                    <a:cubicBezTo>
                      <a:pt x="102" y="6"/>
                      <a:pt x="72" y="0"/>
                      <a:pt x="55" y="6"/>
                    </a:cubicBezTo>
                    <a:cubicBezTo>
                      <a:pt x="38" y="12"/>
                      <a:pt x="12" y="25"/>
                      <a:pt x="6" y="41"/>
                    </a:cubicBezTo>
                    <a:cubicBezTo>
                      <a:pt x="0" y="57"/>
                      <a:pt x="4" y="90"/>
                      <a:pt x="16" y="100"/>
                    </a:cubicBezTo>
                    <a:cubicBezTo>
                      <a:pt x="28" y="110"/>
                      <a:pt x="57" y="104"/>
                      <a:pt x="76" y="100"/>
                    </a:cubicBezTo>
                    <a:cubicBezTo>
                      <a:pt x="95" y="96"/>
                      <a:pt x="121" y="89"/>
                      <a:pt x="128" y="74"/>
                    </a:cubicBezTo>
                    <a:cubicBezTo>
                      <a:pt x="135" y="59"/>
                      <a:pt x="122" y="23"/>
                      <a:pt x="121" y="10"/>
                    </a:cubicBezTo>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27" name="AutoShape 204"/>
              <p:cNvSpPr>
                <a:spLocks noChangeArrowheads="1"/>
              </p:cNvSpPr>
              <p:nvPr/>
            </p:nvSpPr>
            <p:spPr bwMode="auto">
              <a:xfrm rot="21587863" flipH="1">
                <a:off x="3944" y="3213"/>
                <a:ext cx="102" cy="33"/>
              </a:xfrm>
              <a:prstGeom prst="roundRect">
                <a:avLst>
                  <a:gd name="adj" fmla="val 16667"/>
                </a:avLst>
              </a:prstGeom>
              <a:solidFill>
                <a:srgbClr val="C0C0C0"/>
              </a:solidFill>
              <a:ln w="3175">
                <a:solidFill>
                  <a:srgbClr val="000000"/>
                </a:solidFill>
                <a:round/>
                <a:headEnd/>
                <a:tailEnd/>
              </a:ln>
            </p:spPr>
            <p:txBody>
              <a:bodyPr/>
              <a:lstStyle/>
              <a:p>
                <a:endParaRPr lang="en-US" dirty="0"/>
              </a:p>
            </p:txBody>
          </p:sp>
          <p:sp>
            <p:nvSpPr>
              <p:cNvPr id="28" name="Freeform 205"/>
              <p:cNvSpPr>
                <a:spLocks/>
              </p:cNvSpPr>
              <p:nvPr/>
            </p:nvSpPr>
            <p:spPr bwMode="auto">
              <a:xfrm rot="21479509" flipH="1">
                <a:off x="3940" y="3297"/>
                <a:ext cx="66" cy="55"/>
              </a:xfrm>
              <a:custGeom>
                <a:avLst/>
                <a:gdLst>
                  <a:gd name="T0" fmla="*/ 165 w 192"/>
                  <a:gd name="T1" fmla="*/ 9 h 164"/>
                  <a:gd name="T2" fmla="*/ 99 w 192"/>
                  <a:gd name="T3" fmla="*/ 16 h 164"/>
                  <a:gd name="T4" fmla="*/ 42 w 192"/>
                  <a:gd name="T5" fmla="*/ 39 h 164"/>
                  <a:gd name="T6" fmla="*/ 9 w 192"/>
                  <a:gd name="T7" fmla="*/ 136 h 164"/>
                  <a:gd name="T8" fmla="*/ 95 w 192"/>
                  <a:gd name="T9" fmla="*/ 162 h 164"/>
                  <a:gd name="T10" fmla="*/ 166 w 192"/>
                  <a:gd name="T11" fmla="*/ 125 h 164"/>
                  <a:gd name="T12" fmla="*/ 192 w 192"/>
                  <a:gd name="T13" fmla="*/ 69 h 164"/>
                  <a:gd name="T14" fmla="*/ 165 w 192"/>
                  <a:gd name="T15" fmla="*/ 9 h 164"/>
                  <a:gd name="T16" fmla="*/ 0 60000 65536"/>
                  <a:gd name="T17" fmla="*/ 0 60000 65536"/>
                  <a:gd name="T18" fmla="*/ 0 60000 65536"/>
                  <a:gd name="T19" fmla="*/ 0 60000 65536"/>
                  <a:gd name="T20" fmla="*/ 0 60000 65536"/>
                  <a:gd name="T21" fmla="*/ 0 60000 65536"/>
                  <a:gd name="T22" fmla="*/ 0 60000 65536"/>
                  <a:gd name="T23" fmla="*/ 0 60000 65536"/>
                  <a:gd name="T24" fmla="*/ 0 w 192"/>
                  <a:gd name="T25" fmla="*/ 0 h 164"/>
                  <a:gd name="T26" fmla="*/ 192 w 192"/>
                  <a:gd name="T27" fmla="*/ 164 h 16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2" h="164">
                    <a:moveTo>
                      <a:pt x="165" y="9"/>
                    </a:moveTo>
                    <a:cubicBezTo>
                      <a:pt x="150" y="0"/>
                      <a:pt x="119" y="11"/>
                      <a:pt x="99" y="16"/>
                    </a:cubicBezTo>
                    <a:cubicBezTo>
                      <a:pt x="79" y="21"/>
                      <a:pt x="57" y="19"/>
                      <a:pt x="42" y="39"/>
                    </a:cubicBezTo>
                    <a:cubicBezTo>
                      <a:pt x="27" y="59"/>
                      <a:pt x="0" y="116"/>
                      <a:pt x="9" y="136"/>
                    </a:cubicBezTo>
                    <a:cubicBezTo>
                      <a:pt x="18" y="156"/>
                      <a:pt x="69" y="164"/>
                      <a:pt x="95" y="162"/>
                    </a:cubicBezTo>
                    <a:cubicBezTo>
                      <a:pt x="121" y="160"/>
                      <a:pt x="150" y="141"/>
                      <a:pt x="166" y="125"/>
                    </a:cubicBezTo>
                    <a:cubicBezTo>
                      <a:pt x="182" y="109"/>
                      <a:pt x="192" y="88"/>
                      <a:pt x="192" y="69"/>
                    </a:cubicBezTo>
                    <a:cubicBezTo>
                      <a:pt x="192" y="50"/>
                      <a:pt x="180" y="18"/>
                      <a:pt x="165" y="9"/>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29" name="Freeform 206"/>
              <p:cNvSpPr>
                <a:spLocks/>
              </p:cNvSpPr>
              <p:nvPr/>
            </p:nvSpPr>
            <p:spPr bwMode="auto">
              <a:xfrm rot="21479509" flipH="1">
                <a:off x="3940" y="3361"/>
                <a:ext cx="63" cy="52"/>
              </a:xfrm>
              <a:custGeom>
                <a:avLst/>
                <a:gdLst>
                  <a:gd name="T0" fmla="*/ 38 w 180"/>
                  <a:gd name="T1" fmla="*/ 38 h 154"/>
                  <a:gd name="T2" fmla="*/ 5 w 180"/>
                  <a:gd name="T3" fmla="*/ 111 h 154"/>
                  <a:gd name="T4" fmla="*/ 70 w 180"/>
                  <a:gd name="T5" fmla="*/ 154 h 154"/>
                  <a:gd name="T6" fmla="*/ 162 w 180"/>
                  <a:gd name="T7" fmla="*/ 113 h 154"/>
                  <a:gd name="T8" fmla="*/ 177 w 180"/>
                  <a:gd name="T9" fmla="*/ 36 h 154"/>
                  <a:gd name="T10" fmla="*/ 147 w 180"/>
                  <a:gd name="T11" fmla="*/ 4 h 154"/>
                  <a:gd name="T12" fmla="*/ 98 w 180"/>
                  <a:gd name="T13" fmla="*/ 12 h 154"/>
                  <a:gd name="T14" fmla="*/ 38 w 180"/>
                  <a:gd name="T15" fmla="*/ 38 h 154"/>
                  <a:gd name="T16" fmla="*/ 0 60000 65536"/>
                  <a:gd name="T17" fmla="*/ 0 60000 65536"/>
                  <a:gd name="T18" fmla="*/ 0 60000 65536"/>
                  <a:gd name="T19" fmla="*/ 0 60000 65536"/>
                  <a:gd name="T20" fmla="*/ 0 60000 65536"/>
                  <a:gd name="T21" fmla="*/ 0 60000 65536"/>
                  <a:gd name="T22" fmla="*/ 0 60000 65536"/>
                  <a:gd name="T23" fmla="*/ 0 60000 65536"/>
                  <a:gd name="T24" fmla="*/ 0 w 180"/>
                  <a:gd name="T25" fmla="*/ 0 h 154"/>
                  <a:gd name="T26" fmla="*/ 180 w 180"/>
                  <a:gd name="T27" fmla="*/ 154 h 15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0" h="154">
                    <a:moveTo>
                      <a:pt x="38" y="38"/>
                    </a:moveTo>
                    <a:cubicBezTo>
                      <a:pt x="23" y="54"/>
                      <a:pt x="0" y="92"/>
                      <a:pt x="5" y="111"/>
                    </a:cubicBezTo>
                    <a:cubicBezTo>
                      <a:pt x="10" y="130"/>
                      <a:pt x="44" y="154"/>
                      <a:pt x="70" y="154"/>
                    </a:cubicBezTo>
                    <a:cubicBezTo>
                      <a:pt x="96" y="154"/>
                      <a:pt x="144" y="133"/>
                      <a:pt x="162" y="113"/>
                    </a:cubicBezTo>
                    <a:cubicBezTo>
                      <a:pt x="180" y="93"/>
                      <a:pt x="179" y="54"/>
                      <a:pt x="177" y="36"/>
                    </a:cubicBezTo>
                    <a:cubicBezTo>
                      <a:pt x="175" y="18"/>
                      <a:pt x="160" y="8"/>
                      <a:pt x="147" y="4"/>
                    </a:cubicBezTo>
                    <a:cubicBezTo>
                      <a:pt x="134" y="0"/>
                      <a:pt x="116" y="6"/>
                      <a:pt x="98" y="12"/>
                    </a:cubicBezTo>
                    <a:cubicBezTo>
                      <a:pt x="80" y="18"/>
                      <a:pt x="53" y="22"/>
                      <a:pt x="38" y="38"/>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30" name="Freeform 207"/>
              <p:cNvSpPr>
                <a:spLocks/>
              </p:cNvSpPr>
              <p:nvPr/>
            </p:nvSpPr>
            <p:spPr bwMode="auto">
              <a:xfrm rot="21479509" flipH="1">
                <a:off x="3928" y="3417"/>
                <a:ext cx="44" cy="43"/>
              </a:xfrm>
              <a:custGeom>
                <a:avLst/>
                <a:gdLst>
                  <a:gd name="T0" fmla="*/ 100 w 122"/>
                  <a:gd name="T1" fmla="*/ 8 h 128"/>
                  <a:gd name="T2" fmla="*/ 32 w 122"/>
                  <a:gd name="T3" fmla="*/ 8 h 128"/>
                  <a:gd name="T4" fmla="*/ 0 w 122"/>
                  <a:gd name="T5" fmla="*/ 57 h 128"/>
                  <a:gd name="T6" fmla="*/ 32 w 122"/>
                  <a:gd name="T7" fmla="*/ 121 h 128"/>
                  <a:gd name="T8" fmla="*/ 109 w 122"/>
                  <a:gd name="T9" fmla="*/ 99 h 128"/>
                  <a:gd name="T10" fmla="*/ 113 w 122"/>
                  <a:gd name="T11" fmla="*/ 34 h 128"/>
                  <a:gd name="T12" fmla="*/ 0 60000 65536"/>
                  <a:gd name="T13" fmla="*/ 0 60000 65536"/>
                  <a:gd name="T14" fmla="*/ 0 60000 65536"/>
                  <a:gd name="T15" fmla="*/ 0 60000 65536"/>
                  <a:gd name="T16" fmla="*/ 0 60000 65536"/>
                  <a:gd name="T17" fmla="*/ 0 60000 65536"/>
                  <a:gd name="T18" fmla="*/ 0 w 122"/>
                  <a:gd name="T19" fmla="*/ 0 h 128"/>
                  <a:gd name="T20" fmla="*/ 122 w 122"/>
                  <a:gd name="T21" fmla="*/ 128 h 128"/>
                </a:gdLst>
                <a:ahLst/>
                <a:cxnLst>
                  <a:cxn ang="T12">
                    <a:pos x="T0" y="T1"/>
                  </a:cxn>
                  <a:cxn ang="T13">
                    <a:pos x="T2" y="T3"/>
                  </a:cxn>
                  <a:cxn ang="T14">
                    <a:pos x="T4" y="T5"/>
                  </a:cxn>
                  <a:cxn ang="T15">
                    <a:pos x="T6" y="T7"/>
                  </a:cxn>
                  <a:cxn ang="T16">
                    <a:pos x="T8" y="T9"/>
                  </a:cxn>
                  <a:cxn ang="T17">
                    <a:pos x="T10" y="T11"/>
                  </a:cxn>
                </a:cxnLst>
                <a:rect l="T18" t="T19" r="T20" b="T21"/>
                <a:pathLst>
                  <a:path w="122" h="128">
                    <a:moveTo>
                      <a:pt x="100" y="8"/>
                    </a:moveTo>
                    <a:cubicBezTo>
                      <a:pt x="89" y="8"/>
                      <a:pt x="49" y="0"/>
                      <a:pt x="32" y="8"/>
                    </a:cubicBezTo>
                    <a:cubicBezTo>
                      <a:pt x="15" y="16"/>
                      <a:pt x="0" y="38"/>
                      <a:pt x="0" y="57"/>
                    </a:cubicBezTo>
                    <a:cubicBezTo>
                      <a:pt x="0" y="76"/>
                      <a:pt x="14" y="114"/>
                      <a:pt x="32" y="121"/>
                    </a:cubicBezTo>
                    <a:cubicBezTo>
                      <a:pt x="50" y="128"/>
                      <a:pt x="96" y="113"/>
                      <a:pt x="109" y="99"/>
                    </a:cubicBezTo>
                    <a:cubicBezTo>
                      <a:pt x="122" y="85"/>
                      <a:pt x="112" y="48"/>
                      <a:pt x="113" y="34"/>
                    </a:cubicBezTo>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31" name="Freeform 208"/>
              <p:cNvSpPr>
                <a:spLocks/>
              </p:cNvSpPr>
              <p:nvPr/>
            </p:nvSpPr>
            <p:spPr bwMode="auto">
              <a:xfrm rot="21479509" flipH="1">
                <a:off x="3921" y="3474"/>
                <a:ext cx="58" cy="51"/>
              </a:xfrm>
              <a:custGeom>
                <a:avLst/>
                <a:gdLst>
                  <a:gd name="T0" fmla="*/ 123 w 165"/>
                  <a:gd name="T1" fmla="*/ 9 h 153"/>
                  <a:gd name="T2" fmla="*/ 25 w 165"/>
                  <a:gd name="T3" fmla="*/ 25 h 153"/>
                  <a:gd name="T4" fmla="*/ 3 w 165"/>
                  <a:gd name="T5" fmla="*/ 100 h 153"/>
                  <a:gd name="T6" fmla="*/ 41 w 165"/>
                  <a:gd name="T7" fmla="*/ 140 h 153"/>
                  <a:gd name="T8" fmla="*/ 100 w 165"/>
                  <a:gd name="T9" fmla="*/ 143 h 153"/>
                  <a:gd name="T10" fmla="*/ 161 w 165"/>
                  <a:gd name="T11" fmla="*/ 80 h 153"/>
                  <a:gd name="T12" fmla="*/ 123 w 165"/>
                  <a:gd name="T13" fmla="*/ 9 h 153"/>
                  <a:gd name="T14" fmla="*/ 0 60000 65536"/>
                  <a:gd name="T15" fmla="*/ 0 60000 65536"/>
                  <a:gd name="T16" fmla="*/ 0 60000 65536"/>
                  <a:gd name="T17" fmla="*/ 0 60000 65536"/>
                  <a:gd name="T18" fmla="*/ 0 60000 65536"/>
                  <a:gd name="T19" fmla="*/ 0 60000 65536"/>
                  <a:gd name="T20" fmla="*/ 0 60000 65536"/>
                  <a:gd name="T21" fmla="*/ 0 w 165"/>
                  <a:gd name="T22" fmla="*/ 0 h 153"/>
                  <a:gd name="T23" fmla="*/ 165 w 165"/>
                  <a:gd name="T24" fmla="*/ 153 h 15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5" h="153">
                    <a:moveTo>
                      <a:pt x="123" y="9"/>
                    </a:moveTo>
                    <a:cubicBezTo>
                      <a:pt x="100" y="0"/>
                      <a:pt x="45" y="10"/>
                      <a:pt x="25" y="25"/>
                    </a:cubicBezTo>
                    <a:cubicBezTo>
                      <a:pt x="5" y="40"/>
                      <a:pt x="0" y="81"/>
                      <a:pt x="3" y="100"/>
                    </a:cubicBezTo>
                    <a:cubicBezTo>
                      <a:pt x="6" y="119"/>
                      <a:pt x="25" y="133"/>
                      <a:pt x="41" y="140"/>
                    </a:cubicBezTo>
                    <a:cubicBezTo>
                      <a:pt x="57" y="147"/>
                      <a:pt x="80" y="153"/>
                      <a:pt x="100" y="143"/>
                    </a:cubicBezTo>
                    <a:cubicBezTo>
                      <a:pt x="120" y="133"/>
                      <a:pt x="157" y="102"/>
                      <a:pt x="161" y="80"/>
                    </a:cubicBezTo>
                    <a:cubicBezTo>
                      <a:pt x="165" y="58"/>
                      <a:pt x="146" y="18"/>
                      <a:pt x="123" y="9"/>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32" name="Freeform 209"/>
              <p:cNvSpPr>
                <a:spLocks/>
              </p:cNvSpPr>
              <p:nvPr/>
            </p:nvSpPr>
            <p:spPr bwMode="auto">
              <a:xfrm rot="21479509" flipH="1">
                <a:off x="3918" y="3532"/>
                <a:ext cx="45" cy="47"/>
              </a:xfrm>
              <a:custGeom>
                <a:avLst/>
                <a:gdLst>
                  <a:gd name="T0" fmla="*/ 56 w 132"/>
                  <a:gd name="T1" fmla="*/ 0 h 142"/>
                  <a:gd name="T2" fmla="*/ 2 w 132"/>
                  <a:gd name="T3" fmla="*/ 65 h 142"/>
                  <a:gd name="T4" fmla="*/ 46 w 132"/>
                  <a:gd name="T5" fmla="*/ 134 h 142"/>
                  <a:gd name="T6" fmla="*/ 106 w 132"/>
                  <a:gd name="T7" fmla="*/ 115 h 142"/>
                  <a:gd name="T8" fmla="*/ 131 w 132"/>
                  <a:gd name="T9" fmla="*/ 54 h 142"/>
                  <a:gd name="T10" fmla="*/ 113 w 132"/>
                  <a:gd name="T11" fmla="*/ 21 h 142"/>
                  <a:gd name="T12" fmla="*/ 56 w 132"/>
                  <a:gd name="T13" fmla="*/ 0 h 142"/>
                  <a:gd name="T14" fmla="*/ 0 60000 65536"/>
                  <a:gd name="T15" fmla="*/ 0 60000 65536"/>
                  <a:gd name="T16" fmla="*/ 0 60000 65536"/>
                  <a:gd name="T17" fmla="*/ 0 60000 65536"/>
                  <a:gd name="T18" fmla="*/ 0 60000 65536"/>
                  <a:gd name="T19" fmla="*/ 0 60000 65536"/>
                  <a:gd name="T20" fmla="*/ 0 60000 65536"/>
                  <a:gd name="T21" fmla="*/ 0 w 132"/>
                  <a:gd name="T22" fmla="*/ 0 h 142"/>
                  <a:gd name="T23" fmla="*/ 132 w 132"/>
                  <a:gd name="T24" fmla="*/ 142 h 14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2" h="142">
                    <a:moveTo>
                      <a:pt x="56" y="0"/>
                    </a:moveTo>
                    <a:cubicBezTo>
                      <a:pt x="39" y="7"/>
                      <a:pt x="4" y="43"/>
                      <a:pt x="2" y="65"/>
                    </a:cubicBezTo>
                    <a:cubicBezTo>
                      <a:pt x="0" y="87"/>
                      <a:pt x="29" y="126"/>
                      <a:pt x="46" y="134"/>
                    </a:cubicBezTo>
                    <a:cubicBezTo>
                      <a:pt x="63" y="142"/>
                      <a:pt x="92" y="128"/>
                      <a:pt x="106" y="115"/>
                    </a:cubicBezTo>
                    <a:cubicBezTo>
                      <a:pt x="120" y="102"/>
                      <a:pt x="130" y="70"/>
                      <a:pt x="131" y="54"/>
                    </a:cubicBezTo>
                    <a:cubicBezTo>
                      <a:pt x="132" y="38"/>
                      <a:pt x="125" y="30"/>
                      <a:pt x="113" y="21"/>
                    </a:cubicBezTo>
                    <a:cubicBezTo>
                      <a:pt x="101" y="12"/>
                      <a:pt x="68" y="4"/>
                      <a:pt x="56" y="0"/>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33" name="Freeform 210"/>
              <p:cNvSpPr>
                <a:spLocks/>
              </p:cNvSpPr>
              <p:nvPr/>
            </p:nvSpPr>
            <p:spPr bwMode="auto">
              <a:xfrm rot="21479509" flipH="1">
                <a:off x="4003" y="2777"/>
                <a:ext cx="51" cy="44"/>
              </a:xfrm>
              <a:custGeom>
                <a:avLst/>
                <a:gdLst>
                  <a:gd name="T0" fmla="*/ 60 w 145"/>
                  <a:gd name="T1" fmla="*/ 1 h 129"/>
                  <a:gd name="T2" fmla="*/ 2 w 145"/>
                  <a:gd name="T3" fmla="*/ 53 h 129"/>
                  <a:gd name="T4" fmla="*/ 72 w 145"/>
                  <a:gd name="T5" fmla="*/ 125 h 129"/>
                  <a:gd name="T6" fmla="*/ 135 w 145"/>
                  <a:gd name="T7" fmla="*/ 76 h 129"/>
                  <a:gd name="T8" fmla="*/ 131 w 145"/>
                  <a:gd name="T9" fmla="*/ 46 h 129"/>
                  <a:gd name="T10" fmla="*/ 60 w 145"/>
                  <a:gd name="T11" fmla="*/ 1 h 129"/>
                  <a:gd name="T12" fmla="*/ 0 60000 65536"/>
                  <a:gd name="T13" fmla="*/ 0 60000 65536"/>
                  <a:gd name="T14" fmla="*/ 0 60000 65536"/>
                  <a:gd name="T15" fmla="*/ 0 60000 65536"/>
                  <a:gd name="T16" fmla="*/ 0 60000 65536"/>
                  <a:gd name="T17" fmla="*/ 0 60000 65536"/>
                  <a:gd name="T18" fmla="*/ 0 w 145"/>
                  <a:gd name="T19" fmla="*/ 0 h 129"/>
                  <a:gd name="T20" fmla="*/ 145 w 145"/>
                  <a:gd name="T21" fmla="*/ 129 h 129"/>
                </a:gdLst>
                <a:ahLst/>
                <a:cxnLst>
                  <a:cxn ang="T12">
                    <a:pos x="T0" y="T1"/>
                  </a:cxn>
                  <a:cxn ang="T13">
                    <a:pos x="T2" y="T3"/>
                  </a:cxn>
                  <a:cxn ang="T14">
                    <a:pos x="T4" y="T5"/>
                  </a:cxn>
                  <a:cxn ang="T15">
                    <a:pos x="T6" y="T7"/>
                  </a:cxn>
                  <a:cxn ang="T16">
                    <a:pos x="T8" y="T9"/>
                  </a:cxn>
                  <a:cxn ang="T17">
                    <a:pos x="T10" y="T11"/>
                  </a:cxn>
                </a:cxnLst>
                <a:rect l="T18" t="T19" r="T20" b="T21"/>
                <a:pathLst>
                  <a:path w="145" h="129">
                    <a:moveTo>
                      <a:pt x="60" y="1"/>
                    </a:moveTo>
                    <a:cubicBezTo>
                      <a:pt x="39" y="2"/>
                      <a:pt x="0" y="32"/>
                      <a:pt x="2" y="53"/>
                    </a:cubicBezTo>
                    <a:cubicBezTo>
                      <a:pt x="4" y="74"/>
                      <a:pt x="50" y="121"/>
                      <a:pt x="72" y="125"/>
                    </a:cubicBezTo>
                    <a:cubicBezTo>
                      <a:pt x="94" y="129"/>
                      <a:pt x="125" y="89"/>
                      <a:pt x="135" y="76"/>
                    </a:cubicBezTo>
                    <a:cubicBezTo>
                      <a:pt x="145" y="63"/>
                      <a:pt x="143" y="58"/>
                      <a:pt x="131" y="46"/>
                    </a:cubicBezTo>
                    <a:cubicBezTo>
                      <a:pt x="119" y="34"/>
                      <a:pt x="81" y="0"/>
                      <a:pt x="60" y="1"/>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34" name="Freeform 211"/>
              <p:cNvSpPr>
                <a:spLocks/>
              </p:cNvSpPr>
              <p:nvPr/>
            </p:nvSpPr>
            <p:spPr bwMode="auto">
              <a:xfrm rot="21479509" flipH="1">
                <a:off x="3892" y="2367"/>
                <a:ext cx="54" cy="40"/>
              </a:xfrm>
              <a:custGeom>
                <a:avLst/>
                <a:gdLst>
                  <a:gd name="T0" fmla="*/ 100 w 150"/>
                  <a:gd name="T1" fmla="*/ 2 h 120"/>
                  <a:gd name="T2" fmla="*/ 36 w 150"/>
                  <a:gd name="T3" fmla="*/ 10 h 120"/>
                  <a:gd name="T4" fmla="*/ 2 w 150"/>
                  <a:gd name="T5" fmla="*/ 58 h 120"/>
                  <a:gd name="T6" fmla="*/ 21 w 150"/>
                  <a:gd name="T7" fmla="*/ 103 h 120"/>
                  <a:gd name="T8" fmla="*/ 81 w 150"/>
                  <a:gd name="T9" fmla="*/ 118 h 120"/>
                  <a:gd name="T10" fmla="*/ 130 w 150"/>
                  <a:gd name="T11" fmla="*/ 111 h 120"/>
                  <a:gd name="T12" fmla="*/ 148 w 150"/>
                  <a:gd name="T13" fmla="*/ 66 h 120"/>
                  <a:gd name="T14" fmla="*/ 141 w 150"/>
                  <a:gd name="T15" fmla="*/ 25 h 120"/>
                  <a:gd name="T16" fmla="*/ 100 w 150"/>
                  <a:gd name="T17" fmla="*/ 2 h 12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0"/>
                  <a:gd name="T28" fmla="*/ 0 h 120"/>
                  <a:gd name="T29" fmla="*/ 150 w 150"/>
                  <a:gd name="T30" fmla="*/ 120 h 12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0" h="120">
                    <a:moveTo>
                      <a:pt x="100" y="2"/>
                    </a:moveTo>
                    <a:cubicBezTo>
                      <a:pt x="83" y="0"/>
                      <a:pt x="52" y="1"/>
                      <a:pt x="36" y="10"/>
                    </a:cubicBezTo>
                    <a:cubicBezTo>
                      <a:pt x="20" y="19"/>
                      <a:pt x="4" y="43"/>
                      <a:pt x="2" y="58"/>
                    </a:cubicBezTo>
                    <a:cubicBezTo>
                      <a:pt x="0" y="73"/>
                      <a:pt x="8" y="93"/>
                      <a:pt x="21" y="103"/>
                    </a:cubicBezTo>
                    <a:cubicBezTo>
                      <a:pt x="34" y="113"/>
                      <a:pt x="63" y="117"/>
                      <a:pt x="81" y="118"/>
                    </a:cubicBezTo>
                    <a:cubicBezTo>
                      <a:pt x="99" y="119"/>
                      <a:pt x="119" y="120"/>
                      <a:pt x="130" y="111"/>
                    </a:cubicBezTo>
                    <a:cubicBezTo>
                      <a:pt x="141" y="102"/>
                      <a:pt x="146" y="80"/>
                      <a:pt x="148" y="66"/>
                    </a:cubicBezTo>
                    <a:cubicBezTo>
                      <a:pt x="150" y="52"/>
                      <a:pt x="146" y="35"/>
                      <a:pt x="141" y="25"/>
                    </a:cubicBezTo>
                    <a:cubicBezTo>
                      <a:pt x="136" y="15"/>
                      <a:pt x="117" y="4"/>
                      <a:pt x="100" y="2"/>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grpSp>
            <p:nvGrpSpPr>
              <p:cNvPr id="35" name="Group 212"/>
              <p:cNvGrpSpPr>
                <a:grpSpLocks/>
              </p:cNvGrpSpPr>
              <p:nvPr/>
            </p:nvGrpSpPr>
            <p:grpSpPr bwMode="auto">
              <a:xfrm rot="-52592">
                <a:off x="3761" y="3652"/>
                <a:ext cx="245" cy="518"/>
                <a:chOff x="3721" y="3825"/>
                <a:chExt cx="236" cy="502"/>
              </a:xfrm>
            </p:grpSpPr>
            <p:sp>
              <p:nvSpPr>
                <p:cNvPr id="100" name="Freeform 213"/>
                <p:cNvSpPr>
                  <a:spLocks/>
                </p:cNvSpPr>
                <p:nvPr/>
              </p:nvSpPr>
              <p:spPr bwMode="auto">
                <a:xfrm>
                  <a:off x="3721" y="3825"/>
                  <a:ext cx="236" cy="502"/>
                </a:xfrm>
                <a:custGeom>
                  <a:avLst/>
                  <a:gdLst>
                    <a:gd name="T0" fmla="*/ 137 w 236"/>
                    <a:gd name="T1" fmla="*/ 201 h 502"/>
                    <a:gd name="T2" fmla="*/ 215 w 236"/>
                    <a:gd name="T3" fmla="*/ 0 h 502"/>
                    <a:gd name="T4" fmla="*/ 236 w 236"/>
                    <a:gd name="T5" fmla="*/ 0 h 502"/>
                    <a:gd name="T6" fmla="*/ 224 w 236"/>
                    <a:gd name="T7" fmla="*/ 60 h 502"/>
                    <a:gd name="T8" fmla="*/ 152 w 236"/>
                    <a:gd name="T9" fmla="*/ 240 h 502"/>
                    <a:gd name="T10" fmla="*/ 104 w 236"/>
                    <a:gd name="T11" fmla="*/ 345 h 502"/>
                    <a:gd name="T12" fmla="*/ 35 w 236"/>
                    <a:gd name="T13" fmla="*/ 492 h 502"/>
                    <a:gd name="T14" fmla="*/ 0 w 236"/>
                    <a:gd name="T15" fmla="*/ 489 h 502"/>
                    <a:gd name="T16" fmla="*/ 38 w 236"/>
                    <a:gd name="T17" fmla="*/ 396 h 502"/>
                    <a:gd name="T18" fmla="*/ 73 w 236"/>
                    <a:gd name="T19" fmla="*/ 300 h 502"/>
                    <a:gd name="T20" fmla="*/ 106 w 236"/>
                    <a:gd name="T21" fmla="*/ 208 h 502"/>
                    <a:gd name="T22" fmla="*/ 131 w 236"/>
                    <a:gd name="T23" fmla="*/ 210 h 502"/>
                    <a:gd name="T24" fmla="*/ 98 w 236"/>
                    <a:gd name="T25" fmla="*/ 290 h 502"/>
                    <a:gd name="T26" fmla="*/ 56 w 236"/>
                    <a:gd name="T27" fmla="*/ 399 h 502"/>
                    <a:gd name="T28" fmla="*/ 9 w 236"/>
                    <a:gd name="T29" fmla="*/ 502 h 50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36"/>
                    <a:gd name="T46" fmla="*/ 0 h 502"/>
                    <a:gd name="T47" fmla="*/ 236 w 236"/>
                    <a:gd name="T48" fmla="*/ 502 h 50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36" h="502">
                      <a:moveTo>
                        <a:pt x="137" y="201"/>
                      </a:moveTo>
                      <a:lnTo>
                        <a:pt x="215" y="0"/>
                      </a:lnTo>
                      <a:lnTo>
                        <a:pt x="236" y="0"/>
                      </a:lnTo>
                      <a:lnTo>
                        <a:pt x="224" y="60"/>
                      </a:lnTo>
                      <a:lnTo>
                        <a:pt x="152" y="240"/>
                      </a:lnTo>
                      <a:lnTo>
                        <a:pt x="104" y="345"/>
                      </a:lnTo>
                      <a:lnTo>
                        <a:pt x="35" y="492"/>
                      </a:lnTo>
                      <a:lnTo>
                        <a:pt x="0" y="489"/>
                      </a:lnTo>
                      <a:lnTo>
                        <a:pt x="38" y="396"/>
                      </a:lnTo>
                      <a:lnTo>
                        <a:pt x="73" y="300"/>
                      </a:lnTo>
                      <a:lnTo>
                        <a:pt x="106" y="208"/>
                      </a:lnTo>
                      <a:lnTo>
                        <a:pt x="131" y="210"/>
                      </a:lnTo>
                      <a:lnTo>
                        <a:pt x="98" y="290"/>
                      </a:lnTo>
                      <a:lnTo>
                        <a:pt x="56" y="399"/>
                      </a:lnTo>
                      <a:cubicBezTo>
                        <a:pt x="41" y="434"/>
                        <a:pt x="19" y="481"/>
                        <a:pt x="9" y="502"/>
                      </a:cubicBezTo>
                    </a:path>
                  </a:pathLst>
                </a:custGeom>
                <a:solidFill>
                  <a:srgbClr val="C0C0C0"/>
                </a:solidFill>
                <a:ln w="3175" cap="flat" cmpd="sng">
                  <a:solidFill>
                    <a:srgbClr val="000000"/>
                  </a:solidFill>
                  <a:prstDash val="solid"/>
                  <a:round/>
                  <a:headEnd/>
                  <a:tailEnd/>
                </a:ln>
              </p:spPr>
              <p:txBody>
                <a:bodyPr/>
                <a:lstStyle/>
                <a:p>
                  <a:endParaRPr lang="en-GB" dirty="0"/>
                </a:p>
              </p:txBody>
            </p:sp>
            <p:sp>
              <p:nvSpPr>
                <p:cNvPr id="101" name="Oval 214"/>
                <p:cNvSpPr>
                  <a:spLocks noChangeArrowheads="1"/>
                </p:cNvSpPr>
                <p:nvPr/>
              </p:nvSpPr>
              <p:spPr bwMode="auto">
                <a:xfrm rot="578412" flipH="1">
                  <a:off x="3880" y="3975"/>
                  <a:ext cx="22" cy="33"/>
                </a:xfrm>
                <a:prstGeom prst="ellipse">
                  <a:avLst/>
                </a:prstGeom>
                <a:solidFill>
                  <a:srgbClr val="FFFFFF"/>
                </a:solidFill>
                <a:ln w="3175">
                  <a:solidFill>
                    <a:srgbClr val="000000"/>
                  </a:solidFill>
                  <a:round/>
                  <a:headEnd/>
                  <a:tailEnd/>
                </a:ln>
              </p:spPr>
              <p:txBody>
                <a:bodyPr/>
                <a:lstStyle/>
                <a:p>
                  <a:endParaRPr lang="en-US" dirty="0"/>
                </a:p>
              </p:txBody>
            </p:sp>
          </p:grpSp>
          <p:sp>
            <p:nvSpPr>
              <p:cNvPr id="36" name="Line 215"/>
              <p:cNvSpPr>
                <a:spLocks noChangeShapeType="1"/>
              </p:cNvSpPr>
              <p:nvPr/>
            </p:nvSpPr>
            <p:spPr bwMode="auto">
              <a:xfrm rot="21479509" flipH="1">
                <a:off x="3925" y="2897"/>
                <a:ext cx="196" cy="0"/>
              </a:xfrm>
              <a:prstGeom prst="line">
                <a:avLst/>
              </a:prstGeom>
              <a:noFill/>
              <a:ln w="3175">
                <a:solidFill>
                  <a:srgbClr val="000000"/>
                </a:solidFill>
                <a:round/>
                <a:headEnd/>
                <a:tailEnd/>
              </a:ln>
            </p:spPr>
            <p:txBody>
              <a:bodyPr/>
              <a:lstStyle/>
              <a:p>
                <a:endParaRPr lang="en-GB" dirty="0"/>
              </a:p>
            </p:txBody>
          </p:sp>
          <p:sp>
            <p:nvSpPr>
              <p:cNvPr id="37" name="Freeform 216"/>
              <p:cNvSpPr>
                <a:spLocks/>
              </p:cNvSpPr>
              <p:nvPr/>
            </p:nvSpPr>
            <p:spPr bwMode="auto">
              <a:xfrm rot="-52592">
                <a:off x="3911" y="2302"/>
                <a:ext cx="86" cy="135"/>
              </a:xfrm>
              <a:custGeom>
                <a:avLst/>
                <a:gdLst>
                  <a:gd name="T0" fmla="*/ 0 w 83"/>
                  <a:gd name="T1" fmla="*/ 0 h 130"/>
                  <a:gd name="T2" fmla="*/ 36 w 83"/>
                  <a:gd name="T3" fmla="*/ 33 h 130"/>
                  <a:gd name="T4" fmla="*/ 62 w 83"/>
                  <a:gd name="T5" fmla="*/ 73 h 130"/>
                  <a:gd name="T6" fmla="*/ 83 w 83"/>
                  <a:gd name="T7" fmla="*/ 130 h 130"/>
                  <a:gd name="T8" fmla="*/ 0 60000 65536"/>
                  <a:gd name="T9" fmla="*/ 0 60000 65536"/>
                  <a:gd name="T10" fmla="*/ 0 60000 65536"/>
                  <a:gd name="T11" fmla="*/ 0 60000 65536"/>
                  <a:gd name="T12" fmla="*/ 0 w 83"/>
                  <a:gd name="T13" fmla="*/ 0 h 130"/>
                  <a:gd name="T14" fmla="*/ 83 w 83"/>
                  <a:gd name="T15" fmla="*/ 130 h 130"/>
                </a:gdLst>
                <a:ahLst/>
                <a:cxnLst>
                  <a:cxn ang="T8">
                    <a:pos x="T0" y="T1"/>
                  </a:cxn>
                  <a:cxn ang="T9">
                    <a:pos x="T2" y="T3"/>
                  </a:cxn>
                  <a:cxn ang="T10">
                    <a:pos x="T4" y="T5"/>
                  </a:cxn>
                  <a:cxn ang="T11">
                    <a:pos x="T6" y="T7"/>
                  </a:cxn>
                </a:cxnLst>
                <a:rect l="T12" t="T13" r="T14" b="T15"/>
                <a:pathLst>
                  <a:path w="83" h="130">
                    <a:moveTo>
                      <a:pt x="0" y="0"/>
                    </a:moveTo>
                    <a:lnTo>
                      <a:pt x="36" y="33"/>
                    </a:lnTo>
                    <a:lnTo>
                      <a:pt x="62" y="73"/>
                    </a:lnTo>
                    <a:lnTo>
                      <a:pt x="83" y="130"/>
                    </a:lnTo>
                  </a:path>
                </a:pathLst>
              </a:custGeom>
              <a:noFill/>
              <a:ln w="3175" cmpd="sng">
                <a:solidFill>
                  <a:srgbClr val="000000"/>
                </a:solidFill>
                <a:round/>
                <a:headEnd/>
                <a:tailEnd/>
              </a:ln>
            </p:spPr>
            <p:txBody>
              <a:bodyPr/>
              <a:lstStyle/>
              <a:p>
                <a:endParaRPr lang="en-GB" dirty="0"/>
              </a:p>
            </p:txBody>
          </p:sp>
          <p:sp>
            <p:nvSpPr>
              <p:cNvPr id="38" name="Freeform 217"/>
              <p:cNvSpPr>
                <a:spLocks/>
              </p:cNvSpPr>
              <p:nvPr/>
            </p:nvSpPr>
            <p:spPr bwMode="auto">
              <a:xfrm rot="21479509" flipH="1">
                <a:off x="3963" y="3494"/>
                <a:ext cx="50" cy="119"/>
              </a:xfrm>
              <a:custGeom>
                <a:avLst/>
                <a:gdLst>
                  <a:gd name="T0" fmla="*/ 0 w 72"/>
                  <a:gd name="T1" fmla="*/ 0 h 171"/>
                  <a:gd name="T2" fmla="*/ 24 w 72"/>
                  <a:gd name="T3" fmla="*/ 108 h 171"/>
                  <a:gd name="T4" fmla="*/ 72 w 72"/>
                  <a:gd name="T5" fmla="*/ 171 h 171"/>
                  <a:gd name="T6" fmla="*/ 0 60000 65536"/>
                  <a:gd name="T7" fmla="*/ 0 60000 65536"/>
                  <a:gd name="T8" fmla="*/ 0 60000 65536"/>
                  <a:gd name="T9" fmla="*/ 0 w 72"/>
                  <a:gd name="T10" fmla="*/ 0 h 171"/>
                  <a:gd name="T11" fmla="*/ 72 w 72"/>
                  <a:gd name="T12" fmla="*/ 171 h 171"/>
                </a:gdLst>
                <a:ahLst/>
                <a:cxnLst>
                  <a:cxn ang="T6">
                    <a:pos x="T0" y="T1"/>
                  </a:cxn>
                  <a:cxn ang="T7">
                    <a:pos x="T2" y="T3"/>
                  </a:cxn>
                  <a:cxn ang="T8">
                    <a:pos x="T4" y="T5"/>
                  </a:cxn>
                </a:cxnLst>
                <a:rect l="T9" t="T10" r="T11" b="T12"/>
                <a:pathLst>
                  <a:path w="72" h="171">
                    <a:moveTo>
                      <a:pt x="0" y="0"/>
                    </a:moveTo>
                    <a:lnTo>
                      <a:pt x="24" y="108"/>
                    </a:lnTo>
                    <a:lnTo>
                      <a:pt x="72" y="171"/>
                    </a:lnTo>
                  </a:path>
                </a:pathLst>
              </a:custGeom>
              <a:noFill/>
              <a:ln w="3175" cmpd="sng">
                <a:solidFill>
                  <a:srgbClr val="000000"/>
                </a:solidFill>
                <a:round/>
                <a:headEnd/>
                <a:tailEnd/>
              </a:ln>
            </p:spPr>
            <p:txBody>
              <a:bodyPr/>
              <a:lstStyle/>
              <a:p>
                <a:endParaRPr lang="en-GB" dirty="0"/>
              </a:p>
            </p:txBody>
          </p:sp>
          <p:sp>
            <p:nvSpPr>
              <p:cNvPr id="39" name="Rectangle 218"/>
              <p:cNvSpPr>
                <a:spLocks noChangeArrowheads="1"/>
              </p:cNvSpPr>
              <p:nvPr/>
            </p:nvSpPr>
            <p:spPr bwMode="auto">
              <a:xfrm rot="19798" flipH="1">
                <a:off x="4069" y="3206"/>
                <a:ext cx="182" cy="51"/>
              </a:xfrm>
              <a:prstGeom prst="rect">
                <a:avLst/>
              </a:prstGeom>
              <a:solidFill>
                <a:srgbClr val="CCFFFF"/>
              </a:solidFill>
              <a:ln w="3175">
                <a:solidFill>
                  <a:srgbClr val="000000"/>
                </a:solidFill>
                <a:miter lim="800000"/>
                <a:headEnd/>
                <a:tailEnd/>
              </a:ln>
            </p:spPr>
            <p:txBody>
              <a:bodyPr/>
              <a:lstStyle/>
              <a:p>
                <a:endParaRPr lang="en-US" dirty="0"/>
              </a:p>
            </p:txBody>
          </p:sp>
          <p:sp>
            <p:nvSpPr>
              <p:cNvPr id="40" name="Line 219"/>
              <p:cNvSpPr>
                <a:spLocks noChangeShapeType="1"/>
              </p:cNvSpPr>
              <p:nvPr/>
            </p:nvSpPr>
            <p:spPr bwMode="auto">
              <a:xfrm rot="21479509" flipH="1">
                <a:off x="4256" y="3251"/>
                <a:ext cx="3" cy="35"/>
              </a:xfrm>
              <a:prstGeom prst="line">
                <a:avLst/>
              </a:prstGeom>
              <a:noFill/>
              <a:ln w="3175">
                <a:solidFill>
                  <a:srgbClr val="000000"/>
                </a:solidFill>
                <a:round/>
                <a:headEnd/>
                <a:tailEnd/>
              </a:ln>
            </p:spPr>
            <p:txBody>
              <a:bodyPr/>
              <a:lstStyle/>
              <a:p>
                <a:endParaRPr lang="en-GB" dirty="0"/>
              </a:p>
            </p:txBody>
          </p:sp>
          <p:sp>
            <p:nvSpPr>
              <p:cNvPr id="41" name="Line 220"/>
              <p:cNvSpPr>
                <a:spLocks noChangeShapeType="1"/>
              </p:cNvSpPr>
              <p:nvPr/>
            </p:nvSpPr>
            <p:spPr bwMode="auto">
              <a:xfrm rot="-120491" flipH="1" flipV="1">
                <a:off x="4077" y="3215"/>
                <a:ext cx="162" cy="7"/>
              </a:xfrm>
              <a:prstGeom prst="line">
                <a:avLst/>
              </a:prstGeom>
              <a:noFill/>
              <a:ln w="3175">
                <a:solidFill>
                  <a:srgbClr val="000000"/>
                </a:solidFill>
                <a:round/>
                <a:headEnd/>
                <a:tailEnd/>
              </a:ln>
            </p:spPr>
            <p:txBody>
              <a:bodyPr/>
              <a:lstStyle/>
              <a:p>
                <a:endParaRPr lang="en-GB" dirty="0"/>
              </a:p>
            </p:txBody>
          </p:sp>
          <p:sp>
            <p:nvSpPr>
              <p:cNvPr id="42" name="Line 221"/>
              <p:cNvSpPr>
                <a:spLocks noChangeShapeType="1"/>
              </p:cNvSpPr>
              <p:nvPr/>
            </p:nvSpPr>
            <p:spPr bwMode="auto">
              <a:xfrm rot="-120491" flipH="1" flipV="1">
                <a:off x="4073" y="3234"/>
                <a:ext cx="156" cy="9"/>
              </a:xfrm>
              <a:prstGeom prst="line">
                <a:avLst/>
              </a:prstGeom>
              <a:noFill/>
              <a:ln w="3175">
                <a:solidFill>
                  <a:srgbClr val="000000"/>
                </a:solidFill>
                <a:round/>
                <a:headEnd/>
                <a:tailEnd/>
              </a:ln>
            </p:spPr>
            <p:txBody>
              <a:bodyPr/>
              <a:lstStyle/>
              <a:p>
                <a:endParaRPr lang="en-GB" dirty="0"/>
              </a:p>
            </p:txBody>
          </p:sp>
          <p:sp>
            <p:nvSpPr>
              <p:cNvPr id="43" name="Rectangle 222"/>
              <p:cNvSpPr>
                <a:spLocks noChangeArrowheads="1"/>
              </p:cNvSpPr>
              <p:nvPr/>
            </p:nvSpPr>
            <p:spPr bwMode="auto">
              <a:xfrm rot="20410272" flipH="1">
                <a:off x="3660" y="3349"/>
                <a:ext cx="582" cy="51"/>
              </a:xfrm>
              <a:prstGeom prst="rect">
                <a:avLst/>
              </a:prstGeom>
              <a:solidFill>
                <a:srgbClr val="CCFFFF"/>
              </a:solidFill>
              <a:ln w="3175">
                <a:solidFill>
                  <a:srgbClr val="000000"/>
                </a:solidFill>
                <a:miter lim="800000"/>
                <a:headEnd/>
                <a:tailEnd/>
              </a:ln>
            </p:spPr>
            <p:txBody>
              <a:bodyPr/>
              <a:lstStyle/>
              <a:p>
                <a:endParaRPr lang="en-US" dirty="0"/>
              </a:p>
            </p:txBody>
          </p:sp>
          <p:sp>
            <p:nvSpPr>
              <p:cNvPr id="44" name="Line 223"/>
              <p:cNvSpPr>
                <a:spLocks noChangeShapeType="1"/>
              </p:cNvSpPr>
              <p:nvPr/>
            </p:nvSpPr>
            <p:spPr bwMode="auto">
              <a:xfrm rot="21479509" flipH="1">
                <a:off x="3677" y="3294"/>
                <a:ext cx="549" cy="176"/>
              </a:xfrm>
              <a:prstGeom prst="line">
                <a:avLst/>
              </a:prstGeom>
              <a:noFill/>
              <a:ln w="3175">
                <a:solidFill>
                  <a:srgbClr val="000000"/>
                </a:solidFill>
                <a:round/>
                <a:headEnd/>
                <a:tailEnd/>
              </a:ln>
            </p:spPr>
            <p:txBody>
              <a:bodyPr/>
              <a:lstStyle/>
              <a:p>
                <a:endParaRPr lang="en-GB" dirty="0"/>
              </a:p>
            </p:txBody>
          </p:sp>
          <p:sp>
            <p:nvSpPr>
              <p:cNvPr id="45" name="Rectangle 224"/>
              <p:cNvSpPr>
                <a:spLocks noChangeArrowheads="1"/>
              </p:cNvSpPr>
              <p:nvPr/>
            </p:nvSpPr>
            <p:spPr bwMode="auto">
              <a:xfrm rot="10304495" flipH="1">
                <a:off x="3962" y="2255"/>
                <a:ext cx="583" cy="49"/>
              </a:xfrm>
              <a:prstGeom prst="rect">
                <a:avLst/>
              </a:prstGeom>
              <a:solidFill>
                <a:srgbClr val="CCFFFF"/>
              </a:solidFill>
              <a:ln w="3175">
                <a:solidFill>
                  <a:srgbClr val="000000"/>
                </a:solidFill>
                <a:miter lim="800000"/>
                <a:headEnd/>
                <a:tailEnd/>
              </a:ln>
            </p:spPr>
            <p:txBody>
              <a:bodyPr/>
              <a:lstStyle/>
              <a:p>
                <a:endParaRPr lang="en-US" dirty="0"/>
              </a:p>
            </p:txBody>
          </p:sp>
          <p:sp>
            <p:nvSpPr>
              <p:cNvPr id="46" name="Line 225"/>
              <p:cNvSpPr>
                <a:spLocks noChangeShapeType="1"/>
              </p:cNvSpPr>
              <p:nvPr/>
            </p:nvSpPr>
            <p:spPr bwMode="auto">
              <a:xfrm rot="11373731" flipH="1">
                <a:off x="3985" y="2201"/>
                <a:ext cx="537" cy="176"/>
              </a:xfrm>
              <a:prstGeom prst="line">
                <a:avLst/>
              </a:prstGeom>
              <a:noFill/>
              <a:ln w="3175">
                <a:solidFill>
                  <a:srgbClr val="000000"/>
                </a:solidFill>
                <a:round/>
                <a:headEnd/>
                <a:tailEnd/>
              </a:ln>
            </p:spPr>
            <p:txBody>
              <a:bodyPr/>
              <a:lstStyle/>
              <a:p>
                <a:endParaRPr lang="en-GB" dirty="0"/>
              </a:p>
            </p:txBody>
          </p:sp>
          <p:sp>
            <p:nvSpPr>
              <p:cNvPr id="47" name="Line 226"/>
              <p:cNvSpPr>
                <a:spLocks noChangeShapeType="1"/>
              </p:cNvSpPr>
              <p:nvPr/>
            </p:nvSpPr>
            <p:spPr bwMode="auto">
              <a:xfrm rot="11373731" flipH="1">
                <a:off x="3986" y="2185"/>
                <a:ext cx="539" cy="177"/>
              </a:xfrm>
              <a:prstGeom prst="line">
                <a:avLst/>
              </a:prstGeom>
              <a:noFill/>
              <a:ln w="3175">
                <a:solidFill>
                  <a:srgbClr val="000000"/>
                </a:solidFill>
                <a:round/>
                <a:headEnd/>
                <a:tailEnd/>
              </a:ln>
            </p:spPr>
            <p:txBody>
              <a:bodyPr/>
              <a:lstStyle/>
              <a:p>
                <a:endParaRPr lang="en-GB" dirty="0"/>
              </a:p>
            </p:txBody>
          </p:sp>
          <p:sp>
            <p:nvSpPr>
              <p:cNvPr id="48" name="Rectangle 227"/>
              <p:cNvSpPr>
                <a:spLocks noChangeArrowheads="1"/>
              </p:cNvSpPr>
              <p:nvPr/>
            </p:nvSpPr>
            <p:spPr bwMode="auto">
              <a:xfrm rot="10306167" flipH="1">
                <a:off x="4544" y="2196"/>
                <a:ext cx="64" cy="63"/>
              </a:xfrm>
              <a:prstGeom prst="rect">
                <a:avLst/>
              </a:prstGeom>
              <a:gradFill rotWithShape="1">
                <a:gsLst>
                  <a:gs pos="0">
                    <a:srgbClr val="595959"/>
                  </a:gs>
                  <a:gs pos="50000">
                    <a:srgbClr val="C0C0C0"/>
                  </a:gs>
                  <a:gs pos="100000">
                    <a:srgbClr val="595959"/>
                  </a:gs>
                </a:gsLst>
                <a:lin ang="5400000" scaled="1"/>
              </a:gradFill>
              <a:ln w="3175">
                <a:solidFill>
                  <a:srgbClr val="000000"/>
                </a:solidFill>
                <a:miter lim="800000"/>
                <a:headEnd/>
                <a:tailEnd/>
              </a:ln>
            </p:spPr>
            <p:txBody>
              <a:bodyPr/>
              <a:lstStyle/>
              <a:p>
                <a:endParaRPr lang="en-US" dirty="0"/>
              </a:p>
            </p:txBody>
          </p:sp>
          <p:sp>
            <p:nvSpPr>
              <p:cNvPr id="49" name="Freeform 228"/>
              <p:cNvSpPr>
                <a:spLocks/>
              </p:cNvSpPr>
              <p:nvPr/>
            </p:nvSpPr>
            <p:spPr bwMode="auto">
              <a:xfrm rot="21479509" flipH="1">
                <a:off x="3878" y="2911"/>
                <a:ext cx="198" cy="271"/>
              </a:xfrm>
              <a:custGeom>
                <a:avLst/>
                <a:gdLst>
                  <a:gd name="T0" fmla="*/ 210 w 285"/>
                  <a:gd name="T1" fmla="*/ 0 h 387"/>
                  <a:gd name="T2" fmla="*/ 171 w 285"/>
                  <a:gd name="T3" fmla="*/ 0 h 387"/>
                  <a:gd name="T4" fmla="*/ 129 w 285"/>
                  <a:gd name="T5" fmla="*/ 3 h 387"/>
                  <a:gd name="T6" fmla="*/ 81 w 285"/>
                  <a:gd name="T7" fmla="*/ 3 h 387"/>
                  <a:gd name="T8" fmla="*/ 48 w 285"/>
                  <a:gd name="T9" fmla="*/ 6 h 387"/>
                  <a:gd name="T10" fmla="*/ 9 w 285"/>
                  <a:gd name="T11" fmla="*/ 9 h 387"/>
                  <a:gd name="T12" fmla="*/ 0 w 285"/>
                  <a:gd name="T13" fmla="*/ 39 h 387"/>
                  <a:gd name="T14" fmla="*/ 9 w 285"/>
                  <a:gd name="T15" fmla="*/ 90 h 387"/>
                  <a:gd name="T16" fmla="*/ 33 w 285"/>
                  <a:gd name="T17" fmla="*/ 186 h 387"/>
                  <a:gd name="T18" fmla="*/ 63 w 285"/>
                  <a:gd name="T19" fmla="*/ 273 h 387"/>
                  <a:gd name="T20" fmla="*/ 87 w 285"/>
                  <a:gd name="T21" fmla="*/ 330 h 387"/>
                  <a:gd name="T22" fmla="*/ 114 w 285"/>
                  <a:gd name="T23" fmla="*/ 357 h 387"/>
                  <a:gd name="T24" fmla="*/ 138 w 285"/>
                  <a:gd name="T25" fmla="*/ 369 h 387"/>
                  <a:gd name="T26" fmla="*/ 156 w 285"/>
                  <a:gd name="T27" fmla="*/ 378 h 387"/>
                  <a:gd name="T28" fmla="*/ 195 w 285"/>
                  <a:gd name="T29" fmla="*/ 387 h 387"/>
                  <a:gd name="T30" fmla="*/ 225 w 285"/>
                  <a:gd name="T31" fmla="*/ 387 h 387"/>
                  <a:gd name="T32" fmla="*/ 285 w 285"/>
                  <a:gd name="T33" fmla="*/ 381 h 387"/>
                  <a:gd name="T34" fmla="*/ 276 w 285"/>
                  <a:gd name="T35" fmla="*/ 321 h 387"/>
                  <a:gd name="T36" fmla="*/ 258 w 285"/>
                  <a:gd name="T37" fmla="*/ 273 h 387"/>
                  <a:gd name="T38" fmla="*/ 210 w 285"/>
                  <a:gd name="T39" fmla="*/ 210 h 387"/>
                  <a:gd name="T40" fmla="*/ 177 w 285"/>
                  <a:gd name="T41" fmla="*/ 165 h 387"/>
                  <a:gd name="T42" fmla="*/ 150 w 285"/>
                  <a:gd name="T43" fmla="*/ 129 h 387"/>
                  <a:gd name="T44" fmla="*/ 138 w 285"/>
                  <a:gd name="T45" fmla="*/ 99 h 387"/>
                  <a:gd name="T46" fmla="*/ 144 w 285"/>
                  <a:gd name="T47" fmla="*/ 78 h 387"/>
                  <a:gd name="T48" fmla="*/ 177 w 285"/>
                  <a:gd name="T49" fmla="*/ 45 h 387"/>
                  <a:gd name="T50" fmla="*/ 219 w 285"/>
                  <a:gd name="T51" fmla="*/ 21 h 387"/>
                  <a:gd name="T52" fmla="*/ 210 w 285"/>
                  <a:gd name="T53" fmla="*/ 0 h 38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285"/>
                  <a:gd name="T82" fmla="*/ 0 h 387"/>
                  <a:gd name="T83" fmla="*/ 285 w 285"/>
                  <a:gd name="T84" fmla="*/ 387 h 38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285" h="387">
                    <a:moveTo>
                      <a:pt x="210" y="0"/>
                    </a:moveTo>
                    <a:lnTo>
                      <a:pt x="171" y="0"/>
                    </a:lnTo>
                    <a:lnTo>
                      <a:pt x="129" y="3"/>
                    </a:lnTo>
                    <a:lnTo>
                      <a:pt x="81" y="3"/>
                    </a:lnTo>
                    <a:lnTo>
                      <a:pt x="48" y="6"/>
                    </a:lnTo>
                    <a:lnTo>
                      <a:pt x="9" y="9"/>
                    </a:lnTo>
                    <a:lnTo>
                      <a:pt x="0" y="39"/>
                    </a:lnTo>
                    <a:lnTo>
                      <a:pt x="9" y="90"/>
                    </a:lnTo>
                    <a:lnTo>
                      <a:pt x="33" y="186"/>
                    </a:lnTo>
                    <a:lnTo>
                      <a:pt x="63" y="273"/>
                    </a:lnTo>
                    <a:lnTo>
                      <a:pt x="87" y="330"/>
                    </a:lnTo>
                    <a:lnTo>
                      <a:pt x="114" y="357"/>
                    </a:lnTo>
                    <a:lnTo>
                      <a:pt x="138" y="369"/>
                    </a:lnTo>
                    <a:lnTo>
                      <a:pt x="156" y="378"/>
                    </a:lnTo>
                    <a:lnTo>
                      <a:pt x="195" y="387"/>
                    </a:lnTo>
                    <a:lnTo>
                      <a:pt x="225" y="387"/>
                    </a:lnTo>
                    <a:lnTo>
                      <a:pt x="285" y="381"/>
                    </a:lnTo>
                    <a:lnTo>
                      <a:pt x="276" y="321"/>
                    </a:lnTo>
                    <a:lnTo>
                      <a:pt x="258" y="273"/>
                    </a:lnTo>
                    <a:lnTo>
                      <a:pt x="210" y="210"/>
                    </a:lnTo>
                    <a:lnTo>
                      <a:pt x="177" y="165"/>
                    </a:lnTo>
                    <a:lnTo>
                      <a:pt x="150" y="129"/>
                    </a:lnTo>
                    <a:lnTo>
                      <a:pt x="138" y="99"/>
                    </a:lnTo>
                    <a:lnTo>
                      <a:pt x="144" y="78"/>
                    </a:lnTo>
                    <a:lnTo>
                      <a:pt x="177" y="45"/>
                    </a:lnTo>
                    <a:lnTo>
                      <a:pt x="219" y="21"/>
                    </a:lnTo>
                    <a:lnTo>
                      <a:pt x="210" y="0"/>
                    </a:lnTo>
                    <a:close/>
                  </a:path>
                </a:pathLst>
              </a:custGeom>
              <a:gradFill rotWithShape="1">
                <a:gsLst>
                  <a:gs pos="0">
                    <a:srgbClr val="FFD8B1"/>
                  </a:gs>
                  <a:gs pos="100000">
                    <a:srgbClr val="C2A487"/>
                  </a:gs>
                </a:gsLst>
                <a:lin ang="0" scaled="1"/>
              </a:gradFill>
              <a:ln w="3175" cap="flat" cmpd="sng">
                <a:solidFill>
                  <a:srgbClr val="000000"/>
                </a:solidFill>
                <a:prstDash val="solid"/>
                <a:round/>
                <a:headEnd/>
                <a:tailEnd/>
              </a:ln>
            </p:spPr>
            <p:txBody>
              <a:bodyPr/>
              <a:lstStyle/>
              <a:p>
                <a:endParaRPr lang="en-GB" dirty="0"/>
              </a:p>
            </p:txBody>
          </p:sp>
          <p:sp>
            <p:nvSpPr>
              <p:cNvPr id="50" name="Oval 229"/>
              <p:cNvSpPr>
                <a:spLocks noChangeArrowheads="1"/>
              </p:cNvSpPr>
              <p:nvPr/>
            </p:nvSpPr>
            <p:spPr bwMode="auto">
              <a:xfrm rot="21425327" flipH="1">
                <a:off x="4027" y="2853"/>
                <a:ext cx="14" cy="12"/>
              </a:xfrm>
              <a:prstGeom prst="ellipse">
                <a:avLst/>
              </a:prstGeom>
              <a:solidFill>
                <a:srgbClr val="FFFFFF"/>
              </a:solidFill>
              <a:ln w="3175">
                <a:solidFill>
                  <a:srgbClr val="000000"/>
                </a:solidFill>
                <a:round/>
                <a:headEnd/>
                <a:tailEnd/>
              </a:ln>
            </p:spPr>
            <p:txBody>
              <a:bodyPr/>
              <a:lstStyle/>
              <a:p>
                <a:endParaRPr lang="en-US" dirty="0"/>
              </a:p>
            </p:txBody>
          </p:sp>
          <p:sp>
            <p:nvSpPr>
              <p:cNvPr id="51" name="Oval 230"/>
              <p:cNvSpPr>
                <a:spLocks noChangeArrowheads="1"/>
              </p:cNvSpPr>
              <p:nvPr/>
            </p:nvSpPr>
            <p:spPr bwMode="auto">
              <a:xfrm rot="21425327">
                <a:off x="3957" y="2853"/>
                <a:ext cx="26" cy="22"/>
              </a:xfrm>
              <a:prstGeom prst="ellipse">
                <a:avLst/>
              </a:prstGeom>
              <a:solidFill>
                <a:srgbClr val="FFFFFF"/>
              </a:solidFill>
              <a:ln w="9525">
                <a:solidFill>
                  <a:srgbClr val="000000"/>
                </a:solidFill>
                <a:round/>
                <a:headEnd/>
                <a:tailEnd/>
              </a:ln>
            </p:spPr>
            <p:txBody>
              <a:bodyPr/>
              <a:lstStyle/>
              <a:p>
                <a:endParaRPr lang="en-US" dirty="0"/>
              </a:p>
            </p:txBody>
          </p:sp>
          <p:sp>
            <p:nvSpPr>
              <p:cNvPr id="52" name="Oval 231"/>
              <p:cNvSpPr>
                <a:spLocks noChangeArrowheads="1"/>
              </p:cNvSpPr>
              <p:nvPr/>
            </p:nvSpPr>
            <p:spPr bwMode="auto">
              <a:xfrm rot="255183" flipH="1">
                <a:off x="3985" y="3594"/>
                <a:ext cx="12" cy="34"/>
              </a:xfrm>
              <a:prstGeom prst="ellipse">
                <a:avLst/>
              </a:prstGeom>
              <a:solidFill>
                <a:srgbClr val="FFFFFF"/>
              </a:solidFill>
              <a:ln w="3175">
                <a:solidFill>
                  <a:srgbClr val="000000"/>
                </a:solidFill>
                <a:round/>
                <a:headEnd/>
                <a:tailEnd/>
              </a:ln>
            </p:spPr>
            <p:txBody>
              <a:bodyPr/>
              <a:lstStyle/>
              <a:p>
                <a:endParaRPr lang="en-US" dirty="0"/>
              </a:p>
            </p:txBody>
          </p:sp>
          <p:grpSp>
            <p:nvGrpSpPr>
              <p:cNvPr id="53" name="Group 232"/>
              <p:cNvGrpSpPr>
                <a:grpSpLocks/>
              </p:cNvGrpSpPr>
              <p:nvPr/>
            </p:nvGrpSpPr>
            <p:grpSpPr bwMode="auto">
              <a:xfrm rot="21547408" flipV="1">
                <a:off x="3717" y="1782"/>
                <a:ext cx="246" cy="518"/>
                <a:chOff x="3721" y="3825"/>
                <a:chExt cx="236" cy="502"/>
              </a:xfrm>
            </p:grpSpPr>
            <p:sp>
              <p:nvSpPr>
                <p:cNvPr id="98" name="Freeform 233"/>
                <p:cNvSpPr>
                  <a:spLocks/>
                </p:cNvSpPr>
                <p:nvPr/>
              </p:nvSpPr>
              <p:spPr bwMode="auto">
                <a:xfrm>
                  <a:off x="3721" y="3825"/>
                  <a:ext cx="236" cy="502"/>
                </a:xfrm>
                <a:custGeom>
                  <a:avLst/>
                  <a:gdLst>
                    <a:gd name="T0" fmla="*/ 137 w 236"/>
                    <a:gd name="T1" fmla="*/ 201 h 502"/>
                    <a:gd name="T2" fmla="*/ 215 w 236"/>
                    <a:gd name="T3" fmla="*/ 0 h 502"/>
                    <a:gd name="T4" fmla="*/ 236 w 236"/>
                    <a:gd name="T5" fmla="*/ 0 h 502"/>
                    <a:gd name="T6" fmla="*/ 224 w 236"/>
                    <a:gd name="T7" fmla="*/ 60 h 502"/>
                    <a:gd name="T8" fmla="*/ 152 w 236"/>
                    <a:gd name="T9" fmla="*/ 240 h 502"/>
                    <a:gd name="T10" fmla="*/ 104 w 236"/>
                    <a:gd name="T11" fmla="*/ 345 h 502"/>
                    <a:gd name="T12" fmla="*/ 35 w 236"/>
                    <a:gd name="T13" fmla="*/ 492 h 502"/>
                    <a:gd name="T14" fmla="*/ 0 w 236"/>
                    <a:gd name="T15" fmla="*/ 489 h 502"/>
                    <a:gd name="T16" fmla="*/ 38 w 236"/>
                    <a:gd name="T17" fmla="*/ 396 h 502"/>
                    <a:gd name="T18" fmla="*/ 73 w 236"/>
                    <a:gd name="T19" fmla="*/ 300 h 502"/>
                    <a:gd name="T20" fmla="*/ 106 w 236"/>
                    <a:gd name="T21" fmla="*/ 208 h 502"/>
                    <a:gd name="T22" fmla="*/ 131 w 236"/>
                    <a:gd name="T23" fmla="*/ 210 h 502"/>
                    <a:gd name="T24" fmla="*/ 98 w 236"/>
                    <a:gd name="T25" fmla="*/ 290 h 502"/>
                    <a:gd name="T26" fmla="*/ 56 w 236"/>
                    <a:gd name="T27" fmla="*/ 399 h 502"/>
                    <a:gd name="T28" fmla="*/ 9 w 236"/>
                    <a:gd name="T29" fmla="*/ 502 h 50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36"/>
                    <a:gd name="T46" fmla="*/ 0 h 502"/>
                    <a:gd name="T47" fmla="*/ 236 w 236"/>
                    <a:gd name="T48" fmla="*/ 502 h 50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36" h="502">
                      <a:moveTo>
                        <a:pt x="137" y="201"/>
                      </a:moveTo>
                      <a:lnTo>
                        <a:pt x="215" y="0"/>
                      </a:lnTo>
                      <a:lnTo>
                        <a:pt x="236" y="0"/>
                      </a:lnTo>
                      <a:lnTo>
                        <a:pt x="224" y="60"/>
                      </a:lnTo>
                      <a:lnTo>
                        <a:pt x="152" y="240"/>
                      </a:lnTo>
                      <a:lnTo>
                        <a:pt x="104" y="345"/>
                      </a:lnTo>
                      <a:lnTo>
                        <a:pt x="35" y="492"/>
                      </a:lnTo>
                      <a:lnTo>
                        <a:pt x="0" y="489"/>
                      </a:lnTo>
                      <a:lnTo>
                        <a:pt x="38" y="396"/>
                      </a:lnTo>
                      <a:lnTo>
                        <a:pt x="73" y="300"/>
                      </a:lnTo>
                      <a:lnTo>
                        <a:pt x="106" y="208"/>
                      </a:lnTo>
                      <a:lnTo>
                        <a:pt x="131" y="210"/>
                      </a:lnTo>
                      <a:lnTo>
                        <a:pt x="98" y="290"/>
                      </a:lnTo>
                      <a:lnTo>
                        <a:pt x="56" y="399"/>
                      </a:lnTo>
                      <a:cubicBezTo>
                        <a:pt x="41" y="434"/>
                        <a:pt x="19" y="481"/>
                        <a:pt x="9" y="502"/>
                      </a:cubicBezTo>
                    </a:path>
                  </a:pathLst>
                </a:custGeom>
                <a:solidFill>
                  <a:srgbClr val="C0C0C0"/>
                </a:solidFill>
                <a:ln w="3175" cap="flat" cmpd="sng">
                  <a:solidFill>
                    <a:srgbClr val="000000"/>
                  </a:solidFill>
                  <a:prstDash val="solid"/>
                  <a:round/>
                  <a:headEnd/>
                  <a:tailEnd/>
                </a:ln>
              </p:spPr>
              <p:txBody>
                <a:bodyPr/>
                <a:lstStyle/>
                <a:p>
                  <a:endParaRPr lang="en-GB" dirty="0"/>
                </a:p>
              </p:txBody>
            </p:sp>
            <p:sp>
              <p:nvSpPr>
                <p:cNvPr id="99" name="Oval 234"/>
                <p:cNvSpPr>
                  <a:spLocks noChangeArrowheads="1"/>
                </p:cNvSpPr>
                <p:nvPr/>
              </p:nvSpPr>
              <p:spPr bwMode="auto">
                <a:xfrm rot="578412" flipH="1">
                  <a:off x="3880" y="3975"/>
                  <a:ext cx="22" cy="33"/>
                </a:xfrm>
                <a:prstGeom prst="ellipse">
                  <a:avLst/>
                </a:prstGeom>
                <a:solidFill>
                  <a:srgbClr val="FFFFFF"/>
                </a:solidFill>
                <a:ln w="3175">
                  <a:solidFill>
                    <a:srgbClr val="000000"/>
                  </a:solidFill>
                  <a:round/>
                  <a:headEnd/>
                  <a:tailEnd/>
                </a:ln>
              </p:spPr>
              <p:txBody>
                <a:bodyPr/>
                <a:lstStyle/>
                <a:p>
                  <a:endParaRPr lang="en-US" dirty="0"/>
                </a:p>
              </p:txBody>
            </p:sp>
          </p:grpSp>
          <p:grpSp>
            <p:nvGrpSpPr>
              <p:cNvPr id="54" name="Group 235"/>
              <p:cNvGrpSpPr>
                <a:grpSpLocks/>
              </p:cNvGrpSpPr>
              <p:nvPr/>
            </p:nvGrpSpPr>
            <p:grpSpPr bwMode="auto">
              <a:xfrm>
                <a:off x="4206" y="3173"/>
                <a:ext cx="906" cy="122"/>
                <a:chOff x="4756" y="1553"/>
                <a:chExt cx="890" cy="110"/>
              </a:xfrm>
            </p:grpSpPr>
            <p:grpSp>
              <p:nvGrpSpPr>
                <p:cNvPr id="91" name="Group 236"/>
                <p:cNvGrpSpPr>
                  <a:grpSpLocks/>
                </p:cNvGrpSpPr>
                <p:nvPr/>
              </p:nvGrpSpPr>
              <p:grpSpPr bwMode="auto">
                <a:xfrm rot="148624">
                  <a:off x="4834" y="1553"/>
                  <a:ext cx="812" cy="95"/>
                  <a:chOff x="4160" y="3615"/>
                  <a:chExt cx="796" cy="102"/>
                </a:xfrm>
              </p:grpSpPr>
              <p:sp>
                <p:nvSpPr>
                  <p:cNvPr id="95" name="Freeform 237"/>
                  <p:cNvSpPr>
                    <a:spLocks/>
                  </p:cNvSpPr>
                  <p:nvPr/>
                </p:nvSpPr>
                <p:spPr bwMode="auto">
                  <a:xfrm>
                    <a:off x="4161" y="3615"/>
                    <a:ext cx="795" cy="102"/>
                  </a:xfrm>
                  <a:custGeom>
                    <a:avLst/>
                    <a:gdLst>
                      <a:gd name="T0" fmla="*/ 795 w 795"/>
                      <a:gd name="T1" fmla="*/ 0 h 102"/>
                      <a:gd name="T2" fmla="*/ 0 w 795"/>
                      <a:gd name="T3" fmla="*/ 36 h 102"/>
                      <a:gd name="T4" fmla="*/ 3 w 795"/>
                      <a:gd name="T5" fmla="*/ 102 h 102"/>
                      <a:gd name="T6" fmla="*/ 717 w 795"/>
                      <a:gd name="T7" fmla="*/ 72 h 102"/>
                      <a:gd name="T8" fmla="*/ 0 60000 65536"/>
                      <a:gd name="T9" fmla="*/ 0 60000 65536"/>
                      <a:gd name="T10" fmla="*/ 0 60000 65536"/>
                      <a:gd name="T11" fmla="*/ 0 60000 65536"/>
                      <a:gd name="T12" fmla="*/ 0 w 795"/>
                      <a:gd name="T13" fmla="*/ 0 h 102"/>
                      <a:gd name="T14" fmla="*/ 795 w 795"/>
                      <a:gd name="T15" fmla="*/ 102 h 102"/>
                    </a:gdLst>
                    <a:ahLst/>
                    <a:cxnLst>
                      <a:cxn ang="T8">
                        <a:pos x="T0" y="T1"/>
                      </a:cxn>
                      <a:cxn ang="T9">
                        <a:pos x="T2" y="T3"/>
                      </a:cxn>
                      <a:cxn ang="T10">
                        <a:pos x="T4" y="T5"/>
                      </a:cxn>
                      <a:cxn ang="T11">
                        <a:pos x="T6" y="T7"/>
                      </a:cxn>
                    </a:cxnLst>
                    <a:rect l="T12" t="T13" r="T14" b="T15"/>
                    <a:pathLst>
                      <a:path w="795" h="102">
                        <a:moveTo>
                          <a:pt x="795" y="0"/>
                        </a:moveTo>
                        <a:lnTo>
                          <a:pt x="0" y="36"/>
                        </a:lnTo>
                        <a:lnTo>
                          <a:pt x="3" y="102"/>
                        </a:lnTo>
                        <a:lnTo>
                          <a:pt x="717" y="72"/>
                        </a:lnTo>
                      </a:path>
                    </a:pathLst>
                  </a:custGeom>
                  <a:solidFill>
                    <a:srgbClr val="CCFFFF"/>
                  </a:solidFill>
                  <a:ln w="3175" cmpd="sng">
                    <a:solidFill>
                      <a:srgbClr val="000000"/>
                    </a:solidFill>
                    <a:round/>
                    <a:headEnd/>
                    <a:tailEnd/>
                  </a:ln>
                </p:spPr>
                <p:txBody>
                  <a:bodyPr/>
                  <a:lstStyle/>
                  <a:p>
                    <a:endParaRPr lang="en-GB" dirty="0"/>
                  </a:p>
                </p:txBody>
              </p:sp>
              <p:sp>
                <p:nvSpPr>
                  <p:cNvPr id="96" name="Line 238"/>
                  <p:cNvSpPr>
                    <a:spLocks noChangeShapeType="1"/>
                  </p:cNvSpPr>
                  <p:nvPr/>
                </p:nvSpPr>
                <p:spPr bwMode="auto">
                  <a:xfrm rot="-295919" flipH="1" flipV="1">
                    <a:off x="4162" y="3644"/>
                    <a:ext cx="725" cy="30"/>
                  </a:xfrm>
                  <a:prstGeom prst="line">
                    <a:avLst/>
                  </a:prstGeom>
                  <a:noFill/>
                  <a:ln w="3175">
                    <a:solidFill>
                      <a:srgbClr val="000000"/>
                    </a:solidFill>
                    <a:round/>
                    <a:headEnd/>
                    <a:tailEnd/>
                  </a:ln>
                </p:spPr>
                <p:txBody>
                  <a:bodyPr/>
                  <a:lstStyle/>
                  <a:p>
                    <a:endParaRPr lang="en-GB" dirty="0"/>
                  </a:p>
                </p:txBody>
              </p:sp>
              <p:sp>
                <p:nvSpPr>
                  <p:cNvPr id="97" name="Line 239"/>
                  <p:cNvSpPr>
                    <a:spLocks noChangeShapeType="1"/>
                  </p:cNvSpPr>
                  <p:nvPr/>
                </p:nvSpPr>
                <p:spPr bwMode="auto">
                  <a:xfrm rot="-295919" flipH="1" flipV="1">
                    <a:off x="4160" y="3663"/>
                    <a:ext cx="688" cy="30"/>
                  </a:xfrm>
                  <a:prstGeom prst="line">
                    <a:avLst/>
                  </a:prstGeom>
                  <a:noFill/>
                  <a:ln w="3175">
                    <a:solidFill>
                      <a:srgbClr val="000000"/>
                    </a:solidFill>
                    <a:round/>
                    <a:headEnd/>
                    <a:tailEnd/>
                  </a:ln>
                </p:spPr>
                <p:txBody>
                  <a:bodyPr/>
                  <a:lstStyle/>
                  <a:p>
                    <a:endParaRPr lang="en-GB" dirty="0"/>
                  </a:p>
                </p:txBody>
              </p:sp>
            </p:grpSp>
            <p:sp>
              <p:nvSpPr>
                <p:cNvPr id="92" name="Freeform 240"/>
                <p:cNvSpPr>
                  <a:spLocks/>
                </p:cNvSpPr>
                <p:nvPr/>
              </p:nvSpPr>
              <p:spPr bwMode="auto">
                <a:xfrm rot="21547408" flipH="1">
                  <a:off x="4756" y="1561"/>
                  <a:ext cx="121" cy="64"/>
                </a:xfrm>
                <a:custGeom>
                  <a:avLst/>
                  <a:gdLst>
                    <a:gd name="T0" fmla="*/ 0 w 165"/>
                    <a:gd name="T1" fmla="*/ 3 h 102"/>
                    <a:gd name="T2" fmla="*/ 27 w 165"/>
                    <a:gd name="T3" fmla="*/ 24 h 102"/>
                    <a:gd name="T4" fmla="*/ 60 w 165"/>
                    <a:gd name="T5" fmla="*/ 54 h 102"/>
                    <a:gd name="T6" fmla="*/ 69 w 165"/>
                    <a:gd name="T7" fmla="*/ 60 h 102"/>
                    <a:gd name="T8" fmla="*/ 99 w 165"/>
                    <a:gd name="T9" fmla="*/ 87 h 102"/>
                    <a:gd name="T10" fmla="*/ 114 w 165"/>
                    <a:gd name="T11" fmla="*/ 102 h 102"/>
                    <a:gd name="T12" fmla="*/ 165 w 165"/>
                    <a:gd name="T13" fmla="*/ 99 h 102"/>
                    <a:gd name="T14" fmla="*/ 51 w 165"/>
                    <a:gd name="T15" fmla="*/ 0 h 102"/>
                    <a:gd name="T16" fmla="*/ 0 w 165"/>
                    <a:gd name="T17" fmla="*/ 3 h 10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5"/>
                    <a:gd name="T28" fmla="*/ 0 h 102"/>
                    <a:gd name="T29" fmla="*/ 165 w 165"/>
                    <a:gd name="T30" fmla="*/ 102 h 10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5" h="102">
                      <a:moveTo>
                        <a:pt x="0" y="3"/>
                      </a:moveTo>
                      <a:cubicBezTo>
                        <a:pt x="10" y="9"/>
                        <a:pt x="17" y="18"/>
                        <a:pt x="27" y="24"/>
                      </a:cubicBezTo>
                      <a:cubicBezTo>
                        <a:pt x="36" y="38"/>
                        <a:pt x="45" y="44"/>
                        <a:pt x="60" y="54"/>
                      </a:cubicBezTo>
                      <a:cubicBezTo>
                        <a:pt x="63" y="56"/>
                        <a:pt x="69" y="60"/>
                        <a:pt x="69" y="60"/>
                      </a:cubicBezTo>
                      <a:cubicBezTo>
                        <a:pt x="75" y="69"/>
                        <a:pt x="90" y="81"/>
                        <a:pt x="99" y="87"/>
                      </a:cubicBezTo>
                      <a:cubicBezTo>
                        <a:pt x="103" y="93"/>
                        <a:pt x="114" y="102"/>
                        <a:pt x="114" y="102"/>
                      </a:cubicBezTo>
                      <a:lnTo>
                        <a:pt x="165" y="99"/>
                      </a:lnTo>
                      <a:lnTo>
                        <a:pt x="51" y="0"/>
                      </a:lnTo>
                      <a:lnTo>
                        <a:pt x="0" y="3"/>
                      </a:lnTo>
                      <a:close/>
                    </a:path>
                  </a:pathLst>
                </a:custGeom>
                <a:solidFill>
                  <a:srgbClr val="CCFFFF"/>
                </a:solidFill>
                <a:ln w="3175" cmpd="sng">
                  <a:solidFill>
                    <a:srgbClr val="000000"/>
                  </a:solidFill>
                  <a:round/>
                  <a:headEnd/>
                  <a:tailEnd/>
                </a:ln>
              </p:spPr>
              <p:txBody>
                <a:bodyPr/>
                <a:lstStyle/>
                <a:p>
                  <a:endParaRPr lang="en-GB" dirty="0"/>
                </a:p>
              </p:txBody>
            </p:sp>
            <p:sp>
              <p:nvSpPr>
                <p:cNvPr id="93" name="Freeform 241"/>
                <p:cNvSpPr>
                  <a:spLocks/>
                </p:cNvSpPr>
                <p:nvPr/>
              </p:nvSpPr>
              <p:spPr bwMode="auto">
                <a:xfrm rot="21547408" flipH="1">
                  <a:off x="4756" y="1628"/>
                  <a:ext cx="91" cy="35"/>
                </a:xfrm>
                <a:custGeom>
                  <a:avLst/>
                  <a:gdLst>
                    <a:gd name="T0" fmla="*/ 123 w 123"/>
                    <a:gd name="T1" fmla="*/ 0 h 57"/>
                    <a:gd name="T2" fmla="*/ 123 w 123"/>
                    <a:gd name="T3" fmla="*/ 57 h 57"/>
                    <a:gd name="T4" fmla="*/ 72 w 123"/>
                    <a:gd name="T5" fmla="*/ 57 h 57"/>
                    <a:gd name="T6" fmla="*/ 0 w 123"/>
                    <a:gd name="T7" fmla="*/ 0 h 57"/>
                    <a:gd name="T8" fmla="*/ 0 60000 65536"/>
                    <a:gd name="T9" fmla="*/ 0 60000 65536"/>
                    <a:gd name="T10" fmla="*/ 0 60000 65536"/>
                    <a:gd name="T11" fmla="*/ 0 60000 65536"/>
                    <a:gd name="T12" fmla="*/ 0 w 123"/>
                    <a:gd name="T13" fmla="*/ 0 h 57"/>
                    <a:gd name="T14" fmla="*/ 123 w 123"/>
                    <a:gd name="T15" fmla="*/ 57 h 57"/>
                  </a:gdLst>
                  <a:ahLst/>
                  <a:cxnLst>
                    <a:cxn ang="T8">
                      <a:pos x="T0" y="T1"/>
                    </a:cxn>
                    <a:cxn ang="T9">
                      <a:pos x="T2" y="T3"/>
                    </a:cxn>
                    <a:cxn ang="T10">
                      <a:pos x="T4" y="T5"/>
                    </a:cxn>
                    <a:cxn ang="T11">
                      <a:pos x="T6" y="T7"/>
                    </a:cxn>
                  </a:cxnLst>
                  <a:rect l="T12" t="T13" r="T14" b="T15"/>
                  <a:pathLst>
                    <a:path w="123" h="57">
                      <a:moveTo>
                        <a:pt x="123" y="0"/>
                      </a:moveTo>
                      <a:lnTo>
                        <a:pt x="123" y="57"/>
                      </a:lnTo>
                      <a:lnTo>
                        <a:pt x="72" y="57"/>
                      </a:lnTo>
                      <a:lnTo>
                        <a:pt x="0" y="0"/>
                      </a:lnTo>
                    </a:path>
                  </a:pathLst>
                </a:custGeom>
                <a:solidFill>
                  <a:srgbClr val="CCFFFF"/>
                </a:solidFill>
                <a:ln w="3175" cmpd="sng">
                  <a:solidFill>
                    <a:srgbClr val="000000"/>
                  </a:solidFill>
                  <a:round/>
                  <a:headEnd/>
                  <a:tailEnd/>
                </a:ln>
              </p:spPr>
              <p:txBody>
                <a:bodyPr/>
                <a:lstStyle/>
                <a:p>
                  <a:endParaRPr lang="en-GB" dirty="0"/>
                </a:p>
              </p:txBody>
            </p:sp>
            <p:sp>
              <p:nvSpPr>
                <p:cNvPr id="94" name="Line 242"/>
                <p:cNvSpPr>
                  <a:spLocks noChangeShapeType="1"/>
                </p:cNvSpPr>
                <p:nvPr/>
              </p:nvSpPr>
              <p:spPr bwMode="auto">
                <a:xfrm rot="21547408" flipH="1">
                  <a:off x="4799" y="1628"/>
                  <a:ext cx="2" cy="29"/>
                </a:xfrm>
                <a:prstGeom prst="line">
                  <a:avLst/>
                </a:prstGeom>
                <a:noFill/>
                <a:ln w="3175">
                  <a:solidFill>
                    <a:srgbClr val="000000"/>
                  </a:solidFill>
                  <a:round/>
                  <a:headEnd/>
                  <a:tailEnd/>
                </a:ln>
              </p:spPr>
              <p:txBody>
                <a:bodyPr/>
                <a:lstStyle/>
                <a:p>
                  <a:endParaRPr lang="en-GB" dirty="0"/>
                </a:p>
              </p:txBody>
            </p:sp>
          </p:grpSp>
          <p:sp>
            <p:nvSpPr>
              <p:cNvPr id="55" name="Line 243"/>
              <p:cNvSpPr>
                <a:spLocks noChangeShapeType="1"/>
              </p:cNvSpPr>
              <p:nvPr/>
            </p:nvSpPr>
            <p:spPr bwMode="auto">
              <a:xfrm rot="21479509" flipH="1">
                <a:off x="3676" y="3281"/>
                <a:ext cx="530" cy="173"/>
              </a:xfrm>
              <a:prstGeom prst="line">
                <a:avLst/>
              </a:prstGeom>
              <a:noFill/>
              <a:ln w="3175">
                <a:solidFill>
                  <a:srgbClr val="000000"/>
                </a:solidFill>
                <a:round/>
                <a:headEnd/>
                <a:tailEnd/>
              </a:ln>
            </p:spPr>
            <p:txBody>
              <a:bodyPr/>
              <a:lstStyle/>
              <a:p>
                <a:endParaRPr lang="en-GB" dirty="0"/>
              </a:p>
            </p:txBody>
          </p:sp>
          <p:sp>
            <p:nvSpPr>
              <p:cNvPr id="56" name="Oval 244"/>
              <p:cNvSpPr>
                <a:spLocks noChangeArrowheads="1"/>
              </p:cNvSpPr>
              <p:nvPr/>
            </p:nvSpPr>
            <p:spPr bwMode="auto">
              <a:xfrm rot="991010">
                <a:off x="3975" y="3638"/>
                <a:ext cx="24" cy="64"/>
              </a:xfrm>
              <a:prstGeom prst="ellipse">
                <a:avLst/>
              </a:prstGeom>
              <a:solidFill>
                <a:srgbClr val="FFFFFF"/>
              </a:solidFill>
              <a:ln w="3175">
                <a:solidFill>
                  <a:srgbClr val="000000"/>
                </a:solidFill>
                <a:round/>
                <a:headEnd/>
                <a:tailEnd/>
              </a:ln>
            </p:spPr>
            <p:txBody>
              <a:bodyPr/>
              <a:lstStyle/>
              <a:p>
                <a:endParaRPr lang="en-US" dirty="0"/>
              </a:p>
            </p:txBody>
          </p:sp>
          <p:sp>
            <p:nvSpPr>
              <p:cNvPr id="57" name="Oval 245"/>
              <p:cNvSpPr>
                <a:spLocks noChangeArrowheads="1"/>
              </p:cNvSpPr>
              <p:nvPr/>
            </p:nvSpPr>
            <p:spPr bwMode="auto">
              <a:xfrm rot="20608990" flipH="1">
                <a:off x="3941" y="2237"/>
                <a:ext cx="23" cy="64"/>
              </a:xfrm>
              <a:prstGeom prst="ellipse">
                <a:avLst/>
              </a:prstGeom>
              <a:solidFill>
                <a:srgbClr val="FFFFFF"/>
              </a:solidFill>
              <a:ln w="3175">
                <a:solidFill>
                  <a:srgbClr val="000000"/>
                </a:solidFill>
                <a:round/>
                <a:headEnd/>
                <a:tailEnd/>
              </a:ln>
            </p:spPr>
            <p:txBody>
              <a:bodyPr/>
              <a:lstStyle/>
              <a:p>
                <a:endParaRPr lang="en-US" dirty="0"/>
              </a:p>
            </p:txBody>
          </p:sp>
          <p:grpSp>
            <p:nvGrpSpPr>
              <p:cNvPr id="58" name="Group 246"/>
              <p:cNvGrpSpPr>
                <a:grpSpLocks/>
              </p:cNvGrpSpPr>
              <p:nvPr/>
            </p:nvGrpSpPr>
            <p:grpSpPr bwMode="auto">
              <a:xfrm>
                <a:off x="3969" y="2441"/>
                <a:ext cx="564" cy="408"/>
                <a:chOff x="4428" y="2148"/>
                <a:chExt cx="616" cy="453"/>
              </a:xfrm>
            </p:grpSpPr>
            <p:sp>
              <p:nvSpPr>
                <p:cNvPr id="77" name="Rectangle 247"/>
                <p:cNvSpPr>
                  <a:spLocks noChangeArrowheads="1"/>
                </p:cNvSpPr>
                <p:nvPr/>
              </p:nvSpPr>
              <p:spPr bwMode="auto">
                <a:xfrm>
                  <a:off x="4444" y="2299"/>
                  <a:ext cx="64" cy="132"/>
                </a:xfrm>
                <a:prstGeom prst="rect">
                  <a:avLst/>
                </a:prstGeom>
                <a:solidFill>
                  <a:srgbClr val="B2B2B2"/>
                </a:solidFill>
                <a:ln w="3175">
                  <a:solidFill>
                    <a:srgbClr val="000000"/>
                  </a:solidFill>
                  <a:miter lim="800000"/>
                  <a:headEnd/>
                  <a:tailEnd/>
                </a:ln>
              </p:spPr>
              <p:txBody>
                <a:bodyPr/>
                <a:lstStyle/>
                <a:p>
                  <a:endParaRPr lang="en-US" dirty="0"/>
                </a:p>
              </p:txBody>
            </p:sp>
            <p:sp>
              <p:nvSpPr>
                <p:cNvPr id="78" name="Rectangle 248"/>
                <p:cNvSpPr>
                  <a:spLocks noChangeArrowheads="1"/>
                </p:cNvSpPr>
                <p:nvPr/>
              </p:nvSpPr>
              <p:spPr bwMode="auto">
                <a:xfrm rot="6889" flipH="1">
                  <a:off x="4951" y="2148"/>
                  <a:ext cx="31" cy="453"/>
                </a:xfrm>
                <a:prstGeom prst="rect">
                  <a:avLst/>
                </a:prstGeom>
                <a:solidFill>
                  <a:schemeClr val="bg2"/>
                </a:solidFill>
                <a:ln w="3175">
                  <a:solidFill>
                    <a:srgbClr val="000000"/>
                  </a:solidFill>
                  <a:miter lim="800000"/>
                  <a:headEnd/>
                  <a:tailEnd/>
                </a:ln>
              </p:spPr>
              <p:txBody>
                <a:bodyPr/>
                <a:lstStyle/>
                <a:p>
                  <a:endParaRPr lang="en-US" dirty="0"/>
                </a:p>
              </p:txBody>
            </p:sp>
            <p:sp>
              <p:nvSpPr>
                <p:cNvPr id="79" name="Rectangle 249"/>
                <p:cNvSpPr>
                  <a:spLocks noChangeArrowheads="1"/>
                </p:cNvSpPr>
                <p:nvPr/>
              </p:nvSpPr>
              <p:spPr bwMode="auto">
                <a:xfrm rot="6889" flipH="1">
                  <a:off x="4966" y="2227"/>
                  <a:ext cx="48" cy="61"/>
                </a:xfrm>
                <a:prstGeom prst="rect">
                  <a:avLst/>
                </a:prstGeom>
                <a:solidFill>
                  <a:schemeClr val="bg2"/>
                </a:solidFill>
                <a:ln w="3175">
                  <a:solidFill>
                    <a:srgbClr val="000000"/>
                  </a:solidFill>
                  <a:miter lim="800000"/>
                  <a:headEnd/>
                  <a:tailEnd/>
                </a:ln>
              </p:spPr>
              <p:txBody>
                <a:bodyPr/>
                <a:lstStyle/>
                <a:p>
                  <a:endParaRPr lang="en-US" dirty="0"/>
                </a:p>
              </p:txBody>
            </p:sp>
            <p:sp>
              <p:nvSpPr>
                <p:cNvPr id="80" name="Rectangle 250"/>
                <p:cNvSpPr>
                  <a:spLocks noChangeArrowheads="1"/>
                </p:cNvSpPr>
                <p:nvPr/>
              </p:nvSpPr>
              <p:spPr bwMode="auto">
                <a:xfrm rot="6889">
                  <a:off x="5027" y="2235"/>
                  <a:ext cx="17" cy="40"/>
                </a:xfrm>
                <a:prstGeom prst="rect">
                  <a:avLst/>
                </a:prstGeom>
                <a:gradFill rotWithShape="1">
                  <a:gsLst>
                    <a:gs pos="0">
                      <a:schemeClr val="bg2">
                        <a:gamma/>
                        <a:shade val="46275"/>
                        <a:invGamma/>
                      </a:schemeClr>
                    </a:gs>
                    <a:gs pos="50000">
                      <a:schemeClr val="bg2"/>
                    </a:gs>
                    <a:gs pos="100000">
                      <a:schemeClr val="bg2">
                        <a:gamma/>
                        <a:shade val="46275"/>
                        <a:invGamma/>
                      </a:schemeClr>
                    </a:gs>
                  </a:gsLst>
                  <a:lin ang="5400000" scaled="1"/>
                </a:gradFill>
                <a:ln w="3175">
                  <a:solidFill>
                    <a:srgbClr val="000000"/>
                  </a:solidFill>
                  <a:miter lim="800000"/>
                  <a:headEnd/>
                  <a:tailEnd/>
                </a:ln>
              </p:spPr>
              <p:txBody>
                <a:bodyPr/>
                <a:lstStyle/>
                <a:p>
                  <a:pPr>
                    <a:defRPr/>
                  </a:pPr>
                  <a:endParaRPr lang="en-GB" dirty="0"/>
                </a:p>
              </p:txBody>
            </p:sp>
            <p:sp>
              <p:nvSpPr>
                <p:cNvPr id="81" name="Line 251"/>
                <p:cNvSpPr>
                  <a:spLocks noChangeShapeType="1"/>
                </p:cNvSpPr>
                <p:nvPr/>
              </p:nvSpPr>
              <p:spPr bwMode="auto">
                <a:xfrm rot="6889" flipH="1">
                  <a:off x="5015" y="2257"/>
                  <a:ext cx="11" cy="0"/>
                </a:xfrm>
                <a:prstGeom prst="line">
                  <a:avLst/>
                </a:prstGeom>
                <a:noFill/>
                <a:ln w="28575">
                  <a:solidFill>
                    <a:schemeClr val="bg2"/>
                  </a:solidFill>
                  <a:round/>
                  <a:headEnd/>
                  <a:tailEnd/>
                </a:ln>
              </p:spPr>
              <p:txBody>
                <a:bodyPr/>
                <a:lstStyle/>
                <a:p>
                  <a:endParaRPr lang="en-GB" dirty="0"/>
                </a:p>
              </p:txBody>
            </p:sp>
            <p:sp>
              <p:nvSpPr>
                <p:cNvPr id="82" name="Rectangle 252"/>
                <p:cNvSpPr>
                  <a:spLocks noChangeArrowheads="1"/>
                </p:cNvSpPr>
                <p:nvPr/>
              </p:nvSpPr>
              <p:spPr bwMode="auto">
                <a:xfrm rot="6889" flipH="1">
                  <a:off x="4509" y="2341"/>
                  <a:ext cx="442" cy="52"/>
                </a:xfrm>
                <a:prstGeom prst="rect">
                  <a:avLst/>
                </a:prstGeom>
                <a:solidFill>
                  <a:srgbClr val="B2B2B2"/>
                </a:solidFill>
                <a:ln w="3175">
                  <a:solidFill>
                    <a:srgbClr val="000000"/>
                  </a:solidFill>
                  <a:miter lim="800000"/>
                  <a:headEnd/>
                  <a:tailEnd/>
                </a:ln>
              </p:spPr>
              <p:txBody>
                <a:bodyPr/>
                <a:lstStyle/>
                <a:p>
                  <a:endParaRPr lang="en-US" dirty="0"/>
                </a:p>
              </p:txBody>
            </p:sp>
            <p:sp>
              <p:nvSpPr>
                <p:cNvPr id="83" name="Oval 253"/>
                <p:cNvSpPr>
                  <a:spLocks noChangeArrowheads="1"/>
                </p:cNvSpPr>
                <p:nvPr/>
              </p:nvSpPr>
              <p:spPr bwMode="auto">
                <a:xfrm rot="6889">
                  <a:off x="4428" y="2316"/>
                  <a:ext cx="93" cy="91"/>
                </a:xfrm>
                <a:prstGeom prst="ellipse">
                  <a:avLst/>
                </a:prstGeom>
                <a:solidFill>
                  <a:srgbClr val="808080"/>
                </a:solidFill>
                <a:ln w="9525">
                  <a:solidFill>
                    <a:srgbClr val="000000"/>
                  </a:solidFill>
                  <a:round/>
                  <a:headEnd/>
                  <a:tailEnd/>
                </a:ln>
              </p:spPr>
              <p:txBody>
                <a:bodyPr/>
                <a:lstStyle/>
                <a:p>
                  <a:endParaRPr lang="en-US" dirty="0"/>
                </a:p>
              </p:txBody>
            </p:sp>
            <p:sp>
              <p:nvSpPr>
                <p:cNvPr id="84" name="Oval 254"/>
                <p:cNvSpPr>
                  <a:spLocks noChangeArrowheads="1"/>
                </p:cNvSpPr>
                <p:nvPr/>
              </p:nvSpPr>
              <p:spPr bwMode="auto">
                <a:xfrm>
                  <a:off x="4967" y="2235"/>
                  <a:ext cx="45" cy="47"/>
                </a:xfrm>
                <a:prstGeom prst="ellipse">
                  <a:avLst/>
                </a:prstGeom>
                <a:gradFill rotWithShape="1">
                  <a:gsLst>
                    <a:gs pos="0">
                      <a:srgbClr val="DDDDDD"/>
                    </a:gs>
                    <a:gs pos="100000">
                      <a:srgbClr val="666666"/>
                    </a:gs>
                  </a:gsLst>
                  <a:path path="shape">
                    <a:fillToRect l="50000" t="50000" r="50000" b="50000"/>
                  </a:path>
                </a:gradFill>
                <a:ln w="3175" algn="ctr">
                  <a:solidFill>
                    <a:srgbClr val="000000"/>
                  </a:solidFill>
                  <a:round/>
                  <a:headEnd/>
                  <a:tailEnd/>
                </a:ln>
              </p:spPr>
              <p:txBody>
                <a:bodyPr wrap="none" anchor="ctr"/>
                <a:lstStyle/>
                <a:p>
                  <a:endParaRPr lang="en-US" dirty="0"/>
                </a:p>
              </p:txBody>
            </p:sp>
            <p:sp>
              <p:nvSpPr>
                <p:cNvPr id="85" name="Oval 255"/>
                <p:cNvSpPr>
                  <a:spLocks noChangeArrowheads="1"/>
                </p:cNvSpPr>
                <p:nvPr/>
              </p:nvSpPr>
              <p:spPr bwMode="auto">
                <a:xfrm>
                  <a:off x="4541" y="2355"/>
                  <a:ext cx="27" cy="27"/>
                </a:xfrm>
                <a:prstGeom prst="ellipse">
                  <a:avLst/>
                </a:prstGeom>
                <a:solidFill>
                  <a:srgbClr val="FFFFFF"/>
                </a:solidFill>
                <a:ln w="3175" algn="ctr">
                  <a:solidFill>
                    <a:srgbClr val="000000"/>
                  </a:solidFill>
                  <a:round/>
                  <a:headEnd/>
                  <a:tailEnd/>
                </a:ln>
              </p:spPr>
              <p:txBody>
                <a:bodyPr wrap="none" anchor="ctr"/>
                <a:lstStyle/>
                <a:p>
                  <a:endParaRPr lang="en-US" dirty="0"/>
                </a:p>
              </p:txBody>
            </p:sp>
            <p:sp>
              <p:nvSpPr>
                <p:cNvPr id="86" name="Oval 256"/>
                <p:cNvSpPr>
                  <a:spLocks noChangeArrowheads="1"/>
                </p:cNvSpPr>
                <p:nvPr/>
              </p:nvSpPr>
              <p:spPr bwMode="auto">
                <a:xfrm>
                  <a:off x="4607" y="2355"/>
                  <a:ext cx="27" cy="27"/>
                </a:xfrm>
                <a:prstGeom prst="ellipse">
                  <a:avLst/>
                </a:prstGeom>
                <a:solidFill>
                  <a:srgbClr val="FFFFFF"/>
                </a:solidFill>
                <a:ln w="3175" algn="ctr">
                  <a:solidFill>
                    <a:srgbClr val="000000"/>
                  </a:solidFill>
                  <a:round/>
                  <a:headEnd/>
                  <a:tailEnd/>
                </a:ln>
              </p:spPr>
              <p:txBody>
                <a:bodyPr wrap="none" anchor="ctr"/>
                <a:lstStyle/>
                <a:p>
                  <a:endParaRPr lang="en-US" dirty="0"/>
                </a:p>
              </p:txBody>
            </p:sp>
            <p:sp>
              <p:nvSpPr>
                <p:cNvPr id="87" name="Oval 257"/>
                <p:cNvSpPr>
                  <a:spLocks noChangeArrowheads="1"/>
                </p:cNvSpPr>
                <p:nvPr/>
              </p:nvSpPr>
              <p:spPr bwMode="auto">
                <a:xfrm>
                  <a:off x="4674" y="2355"/>
                  <a:ext cx="27" cy="27"/>
                </a:xfrm>
                <a:prstGeom prst="ellipse">
                  <a:avLst/>
                </a:prstGeom>
                <a:solidFill>
                  <a:srgbClr val="FFFFFF"/>
                </a:solidFill>
                <a:ln w="3175" algn="ctr">
                  <a:solidFill>
                    <a:srgbClr val="000000"/>
                  </a:solidFill>
                  <a:round/>
                  <a:headEnd/>
                  <a:tailEnd/>
                </a:ln>
              </p:spPr>
              <p:txBody>
                <a:bodyPr wrap="none" anchor="ctr"/>
                <a:lstStyle/>
                <a:p>
                  <a:endParaRPr lang="en-US" dirty="0"/>
                </a:p>
              </p:txBody>
            </p:sp>
            <p:sp>
              <p:nvSpPr>
                <p:cNvPr id="88" name="Oval 258"/>
                <p:cNvSpPr>
                  <a:spLocks noChangeArrowheads="1"/>
                </p:cNvSpPr>
                <p:nvPr/>
              </p:nvSpPr>
              <p:spPr bwMode="auto">
                <a:xfrm>
                  <a:off x="4740" y="2355"/>
                  <a:ext cx="27" cy="27"/>
                </a:xfrm>
                <a:prstGeom prst="ellipse">
                  <a:avLst/>
                </a:prstGeom>
                <a:solidFill>
                  <a:srgbClr val="FFFFFF"/>
                </a:solidFill>
                <a:ln w="3175" algn="ctr">
                  <a:solidFill>
                    <a:srgbClr val="000000"/>
                  </a:solidFill>
                  <a:round/>
                  <a:headEnd/>
                  <a:tailEnd/>
                </a:ln>
              </p:spPr>
              <p:txBody>
                <a:bodyPr wrap="none" anchor="ctr"/>
                <a:lstStyle/>
                <a:p>
                  <a:endParaRPr lang="en-US" dirty="0"/>
                </a:p>
              </p:txBody>
            </p:sp>
            <p:sp>
              <p:nvSpPr>
                <p:cNvPr id="89" name="Oval 259"/>
                <p:cNvSpPr>
                  <a:spLocks noChangeArrowheads="1"/>
                </p:cNvSpPr>
                <p:nvPr/>
              </p:nvSpPr>
              <p:spPr bwMode="auto">
                <a:xfrm>
                  <a:off x="4807" y="2355"/>
                  <a:ext cx="27" cy="27"/>
                </a:xfrm>
                <a:prstGeom prst="ellipse">
                  <a:avLst/>
                </a:prstGeom>
                <a:solidFill>
                  <a:srgbClr val="FFFFFF"/>
                </a:solidFill>
                <a:ln w="3175" algn="ctr">
                  <a:solidFill>
                    <a:srgbClr val="000000"/>
                  </a:solidFill>
                  <a:round/>
                  <a:headEnd/>
                  <a:tailEnd/>
                </a:ln>
              </p:spPr>
              <p:txBody>
                <a:bodyPr wrap="none" anchor="ctr"/>
                <a:lstStyle/>
                <a:p>
                  <a:endParaRPr lang="en-US" dirty="0"/>
                </a:p>
              </p:txBody>
            </p:sp>
            <p:sp>
              <p:nvSpPr>
                <p:cNvPr id="90" name="Oval 260"/>
                <p:cNvSpPr>
                  <a:spLocks noChangeArrowheads="1"/>
                </p:cNvSpPr>
                <p:nvPr/>
              </p:nvSpPr>
              <p:spPr bwMode="auto">
                <a:xfrm>
                  <a:off x="4874" y="2355"/>
                  <a:ext cx="27" cy="27"/>
                </a:xfrm>
                <a:prstGeom prst="ellipse">
                  <a:avLst/>
                </a:prstGeom>
                <a:solidFill>
                  <a:srgbClr val="FFFFFF"/>
                </a:solidFill>
                <a:ln w="3175" algn="ctr">
                  <a:solidFill>
                    <a:srgbClr val="000000"/>
                  </a:solidFill>
                  <a:round/>
                  <a:headEnd/>
                  <a:tailEnd/>
                </a:ln>
              </p:spPr>
              <p:txBody>
                <a:bodyPr wrap="none" anchor="ctr"/>
                <a:lstStyle/>
                <a:p>
                  <a:endParaRPr lang="en-US" dirty="0"/>
                </a:p>
              </p:txBody>
            </p:sp>
          </p:grpSp>
          <p:sp>
            <p:nvSpPr>
              <p:cNvPr id="59" name="Freeform 78"/>
              <p:cNvSpPr>
                <a:spLocks/>
              </p:cNvSpPr>
              <p:nvPr/>
            </p:nvSpPr>
            <p:spPr bwMode="auto">
              <a:xfrm>
                <a:off x="1546" y="2197"/>
                <a:ext cx="589" cy="551"/>
              </a:xfrm>
              <a:custGeom>
                <a:avLst/>
                <a:gdLst>
                  <a:gd name="T0" fmla="*/ 435 w 1875"/>
                  <a:gd name="T1" fmla="*/ 1809 h 1809"/>
                  <a:gd name="T2" fmla="*/ 296 w 1875"/>
                  <a:gd name="T3" fmla="*/ 1607 h 1809"/>
                  <a:gd name="T4" fmla="*/ 105 w 1875"/>
                  <a:gd name="T5" fmla="*/ 1419 h 1809"/>
                  <a:gd name="T6" fmla="*/ 60 w 1875"/>
                  <a:gd name="T7" fmla="*/ 1209 h 1809"/>
                  <a:gd name="T8" fmla="*/ 8 w 1875"/>
                  <a:gd name="T9" fmla="*/ 969 h 1809"/>
                  <a:gd name="T10" fmla="*/ 0 w 1875"/>
                  <a:gd name="T11" fmla="*/ 579 h 1809"/>
                  <a:gd name="T12" fmla="*/ 65 w 1875"/>
                  <a:gd name="T13" fmla="*/ 374 h 1809"/>
                  <a:gd name="T14" fmla="*/ 188 w 1875"/>
                  <a:gd name="T15" fmla="*/ 240 h 1809"/>
                  <a:gd name="T16" fmla="*/ 285 w 1875"/>
                  <a:gd name="T17" fmla="*/ 164 h 1809"/>
                  <a:gd name="T18" fmla="*/ 402 w 1875"/>
                  <a:gd name="T19" fmla="*/ 85 h 1809"/>
                  <a:gd name="T20" fmla="*/ 622 w 1875"/>
                  <a:gd name="T21" fmla="*/ 73 h 1809"/>
                  <a:gd name="T22" fmla="*/ 865 w 1875"/>
                  <a:gd name="T23" fmla="*/ 14 h 1809"/>
                  <a:gd name="T24" fmla="*/ 1133 w 1875"/>
                  <a:gd name="T25" fmla="*/ 0 h 1809"/>
                  <a:gd name="T26" fmla="*/ 1284 w 1875"/>
                  <a:gd name="T27" fmla="*/ 47 h 1809"/>
                  <a:gd name="T28" fmla="*/ 1445 w 1875"/>
                  <a:gd name="T29" fmla="*/ 47 h 1809"/>
                  <a:gd name="T30" fmla="*/ 1625 w 1875"/>
                  <a:gd name="T31" fmla="*/ 104 h 1809"/>
                  <a:gd name="T32" fmla="*/ 1815 w 1875"/>
                  <a:gd name="T33" fmla="*/ 124 h 1809"/>
                  <a:gd name="T34" fmla="*/ 1875 w 1875"/>
                  <a:gd name="T35" fmla="*/ 174 h 1809"/>
                  <a:gd name="T36" fmla="*/ 1875 w 1875"/>
                  <a:gd name="T37" fmla="*/ 244 h 1809"/>
                  <a:gd name="T38" fmla="*/ 1805 w 1875"/>
                  <a:gd name="T39" fmla="*/ 414 h 1809"/>
                  <a:gd name="T40" fmla="*/ 1665 w 1875"/>
                  <a:gd name="T41" fmla="*/ 484 h 1809"/>
                  <a:gd name="T42" fmla="*/ 1305 w 1875"/>
                  <a:gd name="T43" fmla="*/ 494 h 1809"/>
                  <a:gd name="T44" fmla="*/ 1105 w 1875"/>
                  <a:gd name="T45" fmla="*/ 464 h 1809"/>
                  <a:gd name="T46" fmla="*/ 955 w 1875"/>
                  <a:gd name="T47" fmla="*/ 474 h 1809"/>
                  <a:gd name="T48" fmla="*/ 855 w 1875"/>
                  <a:gd name="T49" fmla="*/ 504 h 1809"/>
                  <a:gd name="T50" fmla="*/ 835 w 1875"/>
                  <a:gd name="T51" fmla="*/ 624 h 1809"/>
                  <a:gd name="T52" fmla="*/ 845 w 1875"/>
                  <a:gd name="T53" fmla="*/ 704 h 1809"/>
                  <a:gd name="T54" fmla="*/ 930 w 1875"/>
                  <a:gd name="T55" fmla="*/ 804 h 1809"/>
                  <a:gd name="T56" fmla="*/ 945 w 1875"/>
                  <a:gd name="T57" fmla="*/ 914 h 1809"/>
                  <a:gd name="T58" fmla="*/ 855 w 1875"/>
                  <a:gd name="T59" fmla="*/ 969 h 1809"/>
                  <a:gd name="T60" fmla="*/ 840 w 1875"/>
                  <a:gd name="T61" fmla="*/ 1254 h 1809"/>
                  <a:gd name="T62" fmla="*/ 690 w 1875"/>
                  <a:gd name="T63" fmla="*/ 1254 h 1809"/>
                  <a:gd name="T64" fmla="*/ 645 w 1875"/>
                  <a:gd name="T65" fmla="*/ 1104 h 1809"/>
                  <a:gd name="T66" fmla="*/ 506 w 1875"/>
                  <a:gd name="T67" fmla="*/ 975 h 1809"/>
                  <a:gd name="T68" fmla="*/ 385 w 1875"/>
                  <a:gd name="T69" fmla="*/ 944 h 1809"/>
                  <a:gd name="T70" fmla="*/ 344 w 1875"/>
                  <a:gd name="T71" fmla="*/ 963 h 1809"/>
                  <a:gd name="T72" fmla="*/ 273 w 1875"/>
                  <a:gd name="T73" fmla="*/ 1307 h 1809"/>
                  <a:gd name="T74" fmla="*/ 310 w 1875"/>
                  <a:gd name="T75" fmla="*/ 1408 h 1809"/>
                  <a:gd name="T76" fmla="*/ 435 w 1875"/>
                  <a:gd name="T77" fmla="*/ 1554 h 1809"/>
                  <a:gd name="T78" fmla="*/ 510 w 1875"/>
                  <a:gd name="T79" fmla="*/ 1614 h 180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875"/>
                  <a:gd name="T121" fmla="*/ 0 h 1809"/>
                  <a:gd name="T122" fmla="*/ 1875 w 1875"/>
                  <a:gd name="T123" fmla="*/ 1809 h 1809"/>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875" h="1809">
                    <a:moveTo>
                      <a:pt x="435" y="1809"/>
                    </a:moveTo>
                    <a:lnTo>
                      <a:pt x="296" y="1607"/>
                    </a:lnTo>
                    <a:lnTo>
                      <a:pt x="105" y="1419"/>
                    </a:lnTo>
                    <a:lnTo>
                      <a:pt x="60" y="1209"/>
                    </a:lnTo>
                    <a:lnTo>
                      <a:pt x="8" y="969"/>
                    </a:lnTo>
                    <a:lnTo>
                      <a:pt x="0" y="579"/>
                    </a:lnTo>
                    <a:lnTo>
                      <a:pt x="65" y="374"/>
                    </a:lnTo>
                    <a:lnTo>
                      <a:pt x="188" y="240"/>
                    </a:lnTo>
                    <a:lnTo>
                      <a:pt x="285" y="164"/>
                    </a:lnTo>
                    <a:lnTo>
                      <a:pt x="402" y="85"/>
                    </a:lnTo>
                    <a:lnTo>
                      <a:pt x="622" y="73"/>
                    </a:lnTo>
                    <a:lnTo>
                      <a:pt x="865" y="14"/>
                    </a:lnTo>
                    <a:lnTo>
                      <a:pt x="1133" y="0"/>
                    </a:lnTo>
                    <a:lnTo>
                      <a:pt x="1284" y="47"/>
                    </a:lnTo>
                    <a:lnTo>
                      <a:pt x="1445" y="47"/>
                    </a:lnTo>
                    <a:lnTo>
                      <a:pt x="1625" y="104"/>
                    </a:lnTo>
                    <a:lnTo>
                      <a:pt x="1815" y="124"/>
                    </a:lnTo>
                    <a:lnTo>
                      <a:pt x="1875" y="174"/>
                    </a:lnTo>
                    <a:lnTo>
                      <a:pt x="1875" y="244"/>
                    </a:lnTo>
                    <a:lnTo>
                      <a:pt x="1805" y="414"/>
                    </a:lnTo>
                    <a:lnTo>
                      <a:pt x="1665" y="484"/>
                    </a:lnTo>
                    <a:lnTo>
                      <a:pt x="1305" y="494"/>
                    </a:lnTo>
                    <a:lnTo>
                      <a:pt x="1105" y="464"/>
                    </a:lnTo>
                    <a:lnTo>
                      <a:pt x="955" y="474"/>
                    </a:lnTo>
                    <a:lnTo>
                      <a:pt x="855" y="504"/>
                    </a:lnTo>
                    <a:lnTo>
                      <a:pt x="835" y="624"/>
                    </a:lnTo>
                    <a:lnTo>
                      <a:pt x="845" y="704"/>
                    </a:lnTo>
                    <a:lnTo>
                      <a:pt x="930" y="804"/>
                    </a:lnTo>
                    <a:lnTo>
                      <a:pt x="945" y="914"/>
                    </a:lnTo>
                    <a:lnTo>
                      <a:pt x="855" y="969"/>
                    </a:lnTo>
                    <a:lnTo>
                      <a:pt x="840" y="1254"/>
                    </a:lnTo>
                    <a:lnTo>
                      <a:pt x="690" y="1254"/>
                    </a:lnTo>
                    <a:lnTo>
                      <a:pt x="645" y="1104"/>
                    </a:lnTo>
                    <a:lnTo>
                      <a:pt x="506" y="975"/>
                    </a:lnTo>
                    <a:lnTo>
                      <a:pt x="385" y="944"/>
                    </a:lnTo>
                    <a:lnTo>
                      <a:pt x="344" y="963"/>
                    </a:lnTo>
                    <a:cubicBezTo>
                      <a:pt x="249" y="1177"/>
                      <a:pt x="273" y="1064"/>
                      <a:pt x="273" y="1307"/>
                    </a:cubicBezTo>
                    <a:lnTo>
                      <a:pt x="310" y="1408"/>
                    </a:lnTo>
                    <a:lnTo>
                      <a:pt x="435" y="1554"/>
                    </a:lnTo>
                    <a:lnTo>
                      <a:pt x="510" y="1614"/>
                    </a:lnTo>
                  </a:path>
                </a:pathLst>
              </a:custGeom>
              <a:gradFill rotWithShape="1">
                <a:gsLst>
                  <a:gs pos="0">
                    <a:srgbClr val="595959"/>
                  </a:gs>
                  <a:gs pos="100000">
                    <a:srgbClr val="C0C0C0"/>
                  </a:gs>
                </a:gsLst>
                <a:lin ang="5400000" scaled="1"/>
              </a:gradFill>
              <a:ln w="9525">
                <a:solidFill>
                  <a:srgbClr val="000000"/>
                </a:solidFill>
                <a:round/>
                <a:headEnd/>
                <a:tailEnd/>
              </a:ln>
            </p:spPr>
            <p:txBody>
              <a:bodyPr/>
              <a:lstStyle/>
              <a:p>
                <a:endParaRPr lang="en-GB" dirty="0"/>
              </a:p>
            </p:txBody>
          </p:sp>
          <p:sp>
            <p:nvSpPr>
              <p:cNvPr id="60" name="Freeform 79"/>
              <p:cNvSpPr>
                <a:spLocks/>
              </p:cNvSpPr>
              <p:nvPr/>
            </p:nvSpPr>
            <p:spPr bwMode="auto">
              <a:xfrm>
                <a:off x="1683" y="2644"/>
                <a:ext cx="325" cy="455"/>
              </a:xfrm>
              <a:custGeom>
                <a:avLst/>
                <a:gdLst>
                  <a:gd name="T0" fmla="*/ 67 w 206"/>
                  <a:gd name="T1" fmla="*/ 0 h 258"/>
                  <a:gd name="T2" fmla="*/ 29 w 206"/>
                  <a:gd name="T3" fmla="*/ 53 h 258"/>
                  <a:gd name="T4" fmla="*/ 8 w 206"/>
                  <a:gd name="T5" fmla="*/ 98 h 258"/>
                  <a:gd name="T6" fmla="*/ 17 w 206"/>
                  <a:gd name="T7" fmla="*/ 160 h 258"/>
                  <a:gd name="T8" fmla="*/ 0 w 206"/>
                  <a:gd name="T9" fmla="*/ 236 h 258"/>
                  <a:gd name="T10" fmla="*/ 107 w 206"/>
                  <a:gd name="T11" fmla="*/ 258 h 258"/>
                  <a:gd name="T12" fmla="*/ 206 w 206"/>
                  <a:gd name="T13" fmla="*/ 225 h 258"/>
                  <a:gd name="T14" fmla="*/ 0 60000 65536"/>
                  <a:gd name="T15" fmla="*/ 0 60000 65536"/>
                  <a:gd name="T16" fmla="*/ 0 60000 65536"/>
                  <a:gd name="T17" fmla="*/ 0 60000 65536"/>
                  <a:gd name="T18" fmla="*/ 0 60000 65536"/>
                  <a:gd name="T19" fmla="*/ 0 60000 65536"/>
                  <a:gd name="T20" fmla="*/ 0 60000 65536"/>
                  <a:gd name="T21" fmla="*/ 0 w 206"/>
                  <a:gd name="T22" fmla="*/ 0 h 258"/>
                  <a:gd name="T23" fmla="*/ 206 w 206"/>
                  <a:gd name="T24" fmla="*/ 258 h 258"/>
                  <a:gd name="connsiteX0" fmla="*/ 2864 w 9612"/>
                  <a:gd name="connsiteY0" fmla="*/ 0 h 10000"/>
                  <a:gd name="connsiteX1" fmla="*/ 1020 w 9612"/>
                  <a:gd name="connsiteY1" fmla="*/ 2054 h 10000"/>
                  <a:gd name="connsiteX2" fmla="*/ 0 w 9612"/>
                  <a:gd name="connsiteY2" fmla="*/ 3798 h 10000"/>
                  <a:gd name="connsiteX3" fmla="*/ 437 w 9612"/>
                  <a:gd name="connsiteY3" fmla="*/ 6202 h 10000"/>
                  <a:gd name="connsiteX4" fmla="*/ 268 w 9612"/>
                  <a:gd name="connsiteY4" fmla="*/ 9998 h 10000"/>
                  <a:gd name="connsiteX5" fmla="*/ 4806 w 9612"/>
                  <a:gd name="connsiteY5" fmla="*/ 10000 h 10000"/>
                  <a:gd name="connsiteX6" fmla="*/ 9612 w 9612"/>
                  <a:gd name="connsiteY6" fmla="*/ 8721 h 10000"/>
                  <a:gd name="connsiteX0" fmla="*/ 2980 w 10000"/>
                  <a:gd name="connsiteY0" fmla="*/ 0 h 11985"/>
                  <a:gd name="connsiteX1" fmla="*/ 1061 w 10000"/>
                  <a:gd name="connsiteY1" fmla="*/ 2054 h 11985"/>
                  <a:gd name="connsiteX2" fmla="*/ 0 w 10000"/>
                  <a:gd name="connsiteY2" fmla="*/ 3798 h 11985"/>
                  <a:gd name="connsiteX3" fmla="*/ 455 w 10000"/>
                  <a:gd name="connsiteY3" fmla="*/ 6202 h 11985"/>
                  <a:gd name="connsiteX4" fmla="*/ 279 w 10000"/>
                  <a:gd name="connsiteY4" fmla="*/ 9998 h 11985"/>
                  <a:gd name="connsiteX5" fmla="*/ 3066 w 10000"/>
                  <a:gd name="connsiteY5" fmla="*/ 11985 h 11985"/>
                  <a:gd name="connsiteX6" fmla="*/ 10000 w 10000"/>
                  <a:gd name="connsiteY6" fmla="*/ 8721 h 11985"/>
                  <a:gd name="connsiteX0" fmla="*/ 2980 w 10000"/>
                  <a:gd name="connsiteY0" fmla="*/ 0 h 14866"/>
                  <a:gd name="connsiteX1" fmla="*/ 1061 w 10000"/>
                  <a:gd name="connsiteY1" fmla="*/ 2054 h 14866"/>
                  <a:gd name="connsiteX2" fmla="*/ 0 w 10000"/>
                  <a:gd name="connsiteY2" fmla="*/ 3798 h 14866"/>
                  <a:gd name="connsiteX3" fmla="*/ 455 w 10000"/>
                  <a:gd name="connsiteY3" fmla="*/ 6202 h 14866"/>
                  <a:gd name="connsiteX4" fmla="*/ 279 w 10000"/>
                  <a:gd name="connsiteY4" fmla="*/ 9998 h 14866"/>
                  <a:gd name="connsiteX5" fmla="*/ 3066 w 10000"/>
                  <a:gd name="connsiteY5" fmla="*/ 11985 h 14866"/>
                  <a:gd name="connsiteX6" fmla="*/ 10000 w 10000"/>
                  <a:gd name="connsiteY6" fmla="*/ 8721 h 14866"/>
                  <a:gd name="connsiteX0" fmla="*/ 2980 w 13868"/>
                  <a:gd name="connsiteY0" fmla="*/ 0 h 17369"/>
                  <a:gd name="connsiteX1" fmla="*/ 1061 w 13868"/>
                  <a:gd name="connsiteY1" fmla="*/ 2054 h 17369"/>
                  <a:gd name="connsiteX2" fmla="*/ 0 w 13868"/>
                  <a:gd name="connsiteY2" fmla="*/ 3798 h 17369"/>
                  <a:gd name="connsiteX3" fmla="*/ 455 w 13868"/>
                  <a:gd name="connsiteY3" fmla="*/ 6202 h 17369"/>
                  <a:gd name="connsiteX4" fmla="*/ 279 w 13868"/>
                  <a:gd name="connsiteY4" fmla="*/ 9998 h 17369"/>
                  <a:gd name="connsiteX5" fmla="*/ 3066 w 13868"/>
                  <a:gd name="connsiteY5" fmla="*/ 11985 h 17369"/>
                  <a:gd name="connsiteX6" fmla="*/ 13868 w 13868"/>
                  <a:gd name="connsiteY6" fmla="*/ 16281 h 17369"/>
                  <a:gd name="connsiteX0" fmla="*/ 2980 w 13868"/>
                  <a:gd name="connsiteY0" fmla="*/ 0 h 16281"/>
                  <a:gd name="connsiteX1" fmla="*/ 1061 w 13868"/>
                  <a:gd name="connsiteY1" fmla="*/ 2054 h 16281"/>
                  <a:gd name="connsiteX2" fmla="*/ 0 w 13868"/>
                  <a:gd name="connsiteY2" fmla="*/ 3798 h 16281"/>
                  <a:gd name="connsiteX3" fmla="*/ 455 w 13868"/>
                  <a:gd name="connsiteY3" fmla="*/ 6202 h 16281"/>
                  <a:gd name="connsiteX4" fmla="*/ 279 w 13868"/>
                  <a:gd name="connsiteY4" fmla="*/ 9998 h 16281"/>
                  <a:gd name="connsiteX5" fmla="*/ 3066 w 13868"/>
                  <a:gd name="connsiteY5" fmla="*/ 11985 h 16281"/>
                  <a:gd name="connsiteX6" fmla="*/ 3301 w 13868"/>
                  <a:gd name="connsiteY6" fmla="*/ 14576 h 16281"/>
                  <a:gd name="connsiteX7" fmla="*/ 13868 w 13868"/>
                  <a:gd name="connsiteY7" fmla="*/ 16281 h 16281"/>
                  <a:gd name="connsiteX0" fmla="*/ 2980 w 13868"/>
                  <a:gd name="connsiteY0" fmla="*/ 0 h 16281"/>
                  <a:gd name="connsiteX1" fmla="*/ 1061 w 13868"/>
                  <a:gd name="connsiteY1" fmla="*/ 2054 h 16281"/>
                  <a:gd name="connsiteX2" fmla="*/ 0 w 13868"/>
                  <a:gd name="connsiteY2" fmla="*/ 3798 h 16281"/>
                  <a:gd name="connsiteX3" fmla="*/ 455 w 13868"/>
                  <a:gd name="connsiteY3" fmla="*/ 6202 h 16281"/>
                  <a:gd name="connsiteX4" fmla="*/ 279 w 13868"/>
                  <a:gd name="connsiteY4" fmla="*/ 9998 h 16281"/>
                  <a:gd name="connsiteX5" fmla="*/ 2383 w 13868"/>
                  <a:gd name="connsiteY5" fmla="*/ 11985 h 16281"/>
                  <a:gd name="connsiteX6" fmla="*/ 3301 w 13868"/>
                  <a:gd name="connsiteY6" fmla="*/ 14576 h 16281"/>
                  <a:gd name="connsiteX7" fmla="*/ 13868 w 13868"/>
                  <a:gd name="connsiteY7" fmla="*/ 16281 h 16281"/>
                  <a:gd name="connsiteX0" fmla="*/ 2980 w 13868"/>
                  <a:gd name="connsiteY0" fmla="*/ 0 h 16281"/>
                  <a:gd name="connsiteX1" fmla="*/ 1061 w 13868"/>
                  <a:gd name="connsiteY1" fmla="*/ 2054 h 16281"/>
                  <a:gd name="connsiteX2" fmla="*/ 0 w 13868"/>
                  <a:gd name="connsiteY2" fmla="*/ 3798 h 16281"/>
                  <a:gd name="connsiteX3" fmla="*/ 455 w 13868"/>
                  <a:gd name="connsiteY3" fmla="*/ 6202 h 16281"/>
                  <a:gd name="connsiteX4" fmla="*/ 279 w 13868"/>
                  <a:gd name="connsiteY4" fmla="*/ 9998 h 16281"/>
                  <a:gd name="connsiteX5" fmla="*/ 2383 w 13868"/>
                  <a:gd name="connsiteY5" fmla="*/ 11985 h 16281"/>
                  <a:gd name="connsiteX6" fmla="*/ 3301 w 13868"/>
                  <a:gd name="connsiteY6" fmla="*/ 14576 h 16281"/>
                  <a:gd name="connsiteX7" fmla="*/ 6032 w 13868"/>
                  <a:gd name="connsiteY7" fmla="*/ 15993 h 16281"/>
                  <a:gd name="connsiteX8" fmla="*/ 13868 w 13868"/>
                  <a:gd name="connsiteY8" fmla="*/ 16281 h 16281"/>
                  <a:gd name="connsiteX0" fmla="*/ 2980 w 14778"/>
                  <a:gd name="connsiteY0" fmla="*/ 0 h 16890"/>
                  <a:gd name="connsiteX1" fmla="*/ 1061 w 14778"/>
                  <a:gd name="connsiteY1" fmla="*/ 2054 h 16890"/>
                  <a:gd name="connsiteX2" fmla="*/ 0 w 14778"/>
                  <a:gd name="connsiteY2" fmla="*/ 3798 h 16890"/>
                  <a:gd name="connsiteX3" fmla="*/ 455 w 14778"/>
                  <a:gd name="connsiteY3" fmla="*/ 6202 h 16890"/>
                  <a:gd name="connsiteX4" fmla="*/ 279 w 14778"/>
                  <a:gd name="connsiteY4" fmla="*/ 9998 h 16890"/>
                  <a:gd name="connsiteX5" fmla="*/ 2383 w 14778"/>
                  <a:gd name="connsiteY5" fmla="*/ 11985 h 16890"/>
                  <a:gd name="connsiteX6" fmla="*/ 3301 w 14778"/>
                  <a:gd name="connsiteY6" fmla="*/ 14576 h 16890"/>
                  <a:gd name="connsiteX7" fmla="*/ 6032 w 14778"/>
                  <a:gd name="connsiteY7" fmla="*/ 15993 h 16890"/>
                  <a:gd name="connsiteX8" fmla="*/ 14778 w 14778"/>
                  <a:gd name="connsiteY8" fmla="*/ 9193 h 16890"/>
                  <a:gd name="connsiteX0" fmla="*/ 2980 w 14885"/>
                  <a:gd name="connsiteY0" fmla="*/ 0 h 16890"/>
                  <a:gd name="connsiteX1" fmla="*/ 1061 w 14885"/>
                  <a:gd name="connsiteY1" fmla="*/ 2054 h 16890"/>
                  <a:gd name="connsiteX2" fmla="*/ 0 w 14885"/>
                  <a:gd name="connsiteY2" fmla="*/ 3798 h 16890"/>
                  <a:gd name="connsiteX3" fmla="*/ 455 w 14885"/>
                  <a:gd name="connsiteY3" fmla="*/ 6202 h 16890"/>
                  <a:gd name="connsiteX4" fmla="*/ 279 w 14885"/>
                  <a:gd name="connsiteY4" fmla="*/ 9998 h 16890"/>
                  <a:gd name="connsiteX5" fmla="*/ 2383 w 14885"/>
                  <a:gd name="connsiteY5" fmla="*/ 11985 h 16890"/>
                  <a:gd name="connsiteX6" fmla="*/ 3301 w 14885"/>
                  <a:gd name="connsiteY6" fmla="*/ 14576 h 16890"/>
                  <a:gd name="connsiteX7" fmla="*/ 6032 w 14885"/>
                  <a:gd name="connsiteY7" fmla="*/ 15993 h 16890"/>
                  <a:gd name="connsiteX8" fmla="*/ 13427 w 14885"/>
                  <a:gd name="connsiteY8" fmla="*/ 15615 h 16890"/>
                  <a:gd name="connsiteX9" fmla="*/ 14778 w 14885"/>
                  <a:gd name="connsiteY9" fmla="*/ 9193 h 16890"/>
                  <a:gd name="connsiteX0" fmla="*/ 2980 w 14778"/>
                  <a:gd name="connsiteY0" fmla="*/ 0 h 17032"/>
                  <a:gd name="connsiteX1" fmla="*/ 1061 w 14778"/>
                  <a:gd name="connsiteY1" fmla="*/ 2054 h 17032"/>
                  <a:gd name="connsiteX2" fmla="*/ 0 w 14778"/>
                  <a:gd name="connsiteY2" fmla="*/ 3798 h 17032"/>
                  <a:gd name="connsiteX3" fmla="*/ 455 w 14778"/>
                  <a:gd name="connsiteY3" fmla="*/ 6202 h 17032"/>
                  <a:gd name="connsiteX4" fmla="*/ 279 w 14778"/>
                  <a:gd name="connsiteY4" fmla="*/ 9998 h 17032"/>
                  <a:gd name="connsiteX5" fmla="*/ 2383 w 14778"/>
                  <a:gd name="connsiteY5" fmla="*/ 11985 h 17032"/>
                  <a:gd name="connsiteX6" fmla="*/ 3301 w 14778"/>
                  <a:gd name="connsiteY6" fmla="*/ 14576 h 17032"/>
                  <a:gd name="connsiteX7" fmla="*/ 6032 w 14778"/>
                  <a:gd name="connsiteY7" fmla="*/ 15993 h 17032"/>
                  <a:gd name="connsiteX8" fmla="*/ 12517 w 14778"/>
                  <a:gd name="connsiteY8" fmla="*/ 15899 h 17032"/>
                  <a:gd name="connsiteX9" fmla="*/ 14778 w 14778"/>
                  <a:gd name="connsiteY9" fmla="*/ 9193 h 17032"/>
                  <a:gd name="connsiteX0" fmla="*/ 2980 w 14778"/>
                  <a:gd name="connsiteY0" fmla="*/ 0 h 17048"/>
                  <a:gd name="connsiteX1" fmla="*/ 1061 w 14778"/>
                  <a:gd name="connsiteY1" fmla="*/ 2054 h 17048"/>
                  <a:gd name="connsiteX2" fmla="*/ 0 w 14778"/>
                  <a:gd name="connsiteY2" fmla="*/ 3798 h 17048"/>
                  <a:gd name="connsiteX3" fmla="*/ 455 w 14778"/>
                  <a:gd name="connsiteY3" fmla="*/ 6202 h 17048"/>
                  <a:gd name="connsiteX4" fmla="*/ 279 w 14778"/>
                  <a:gd name="connsiteY4" fmla="*/ 9998 h 17048"/>
                  <a:gd name="connsiteX5" fmla="*/ 2383 w 14778"/>
                  <a:gd name="connsiteY5" fmla="*/ 11985 h 17048"/>
                  <a:gd name="connsiteX6" fmla="*/ 3301 w 14778"/>
                  <a:gd name="connsiteY6" fmla="*/ 14576 h 17048"/>
                  <a:gd name="connsiteX7" fmla="*/ 7170 w 14778"/>
                  <a:gd name="connsiteY7" fmla="*/ 16087 h 17048"/>
                  <a:gd name="connsiteX8" fmla="*/ 12517 w 14778"/>
                  <a:gd name="connsiteY8" fmla="*/ 15899 h 17048"/>
                  <a:gd name="connsiteX9" fmla="*/ 14778 w 14778"/>
                  <a:gd name="connsiteY9" fmla="*/ 9193 h 17048"/>
                  <a:gd name="connsiteX0" fmla="*/ 2980 w 14778"/>
                  <a:gd name="connsiteY0" fmla="*/ 0 h 17048"/>
                  <a:gd name="connsiteX1" fmla="*/ 1061 w 14778"/>
                  <a:gd name="connsiteY1" fmla="*/ 2054 h 17048"/>
                  <a:gd name="connsiteX2" fmla="*/ 0 w 14778"/>
                  <a:gd name="connsiteY2" fmla="*/ 3798 h 17048"/>
                  <a:gd name="connsiteX3" fmla="*/ 455 w 14778"/>
                  <a:gd name="connsiteY3" fmla="*/ 6202 h 17048"/>
                  <a:gd name="connsiteX4" fmla="*/ 279 w 14778"/>
                  <a:gd name="connsiteY4" fmla="*/ 9998 h 17048"/>
                  <a:gd name="connsiteX5" fmla="*/ 2383 w 14778"/>
                  <a:gd name="connsiteY5" fmla="*/ 11985 h 17048"/>
                  <a:gd name="connsiteX6" fmla="*/ 3301 w 14778"/>
                  <a:gd name="connsiteY6" fmla="*/ 14576 h 17048"/>
                  <a:gd name="connsiteX7" fmla="*/ 7170 w 14778"/>
                  <a:gd name="connsiteY7" fmla="*/ 16087 h 17048"/>
                  <a:gd name="connsiteX8" fmla="*/ 12517 w 14778"/>
                  <a:gd name="connsiteY8" fmla="*/ 15899 h 17048"/>
                  <a:gd name="connsiteX9" fmla="*/ 13768 w 14778"/>
                  <a:gd name="connsiteY9" fmla="*/ 14576 h 17048"/>
                  <a:gd name="connsiteX10" fmla="*/ 14778 w 14778"/>
                  <a:gd name="connsiteY10" fmla="*/ 9193 h 17048"/>
                  <a:gd name="connsiteX0" fmla="*/ 2980 w 14778"/>
                  <a:gd name="connsiteY0" fmla="*/ 0 h 17173"/>
                  <a:gd name="connsiteX1" fmla="*/ 1061 w 14778"/>
                  <a:gd name="connsiteY1" fmla="*/ 2054 h 17173"/>
                  <a:gd name="connsiteX2" fmla="*/ 0 w 14778"/>
                  <a:gd name="connsiteY2" fmla="*/ 3798 h 17173"/>
                  <a:gd name="connsiteX3" fmla="*/ 455 w 14778"/>
                  <a:gd name="connsiteY3" fmla="*/ 6202 h 17173"/>
                  <a:gd name="connsiteX4" fmla="*/ 279 w 14778"/>
                  <a:gd name="connsiteY4" fmla="*/ 9998 h 17173"/>
                  <a:gd name="connsiteX5" fmla="*/ 2383 w 14778"/>
                  <a:gd name="connsiteY5" fmla="*/ 11985 h 17173"/>
                  <a:gd name="connsiteX6" fmla="*/ 3301 w 14778"/>
                  <a:gd name="connsiteY6" fmla="*/ 14576 h 17173"/>
                  <a:gd name="connsiteX7" fmla="*/ 8649 w 14778"/>
                  <a:gd name="connsiteY7" fmla="*/ 16276 h 17173"/>
                  <a:gd name="connsiteX8" fmla="*/ 12517 w 14778"/>
                  <a:gd name="connsiteY8" fmla="*/ 15899 h 17173"/>
                  <a:gd name="connsiteX9" fmla="*/ 13768 w 14778"/>
                  <a:gd name="connsiteY9" fmla="*/ 14576 h 17173"/>
                  <a:gd name="connsiteX10" fmla="*/ 14778 w 14778"/>
                  <a:gd name="connsiteY10" fmla="*/ 9193 h 17173"/>
                  <a:gd name="connsiteX0" fmla="*/ 2980 w 14778"/>
                  <a:gd name="connsiteY0" fmla="*/ 0 h 17173"/>
                  <a:gd name="connsiteX1" fmla="*/ 1061 w 14778"/>
                  <a:gd name="connsiteY1" fmla="*/ 2054 h 17173"/>
                  <a:gd name="connsiteX2" fmla="*/ 0 w 14778"/>
                  <a:gd name="connsiteY2" fmla="*/ 3798 h 17173"/>
                  <a:gd name="connsiteX3" fmla="*/ 455 w 14778"/>
                  <a:gd name="connsiteY3" fmla="*/ 6202 h 17173"/>
                  <a:gd name="connsiteX4" fmla="*/ 279 w 14778"/>
                  <a:gd name="connsiteY4" fmla="*/ 9998 h 17173"/>
                  <a:gd name="connsiteX5" fmla="*/ 2383 w 14778"/>
                  <a:gd name="connsiteY5" fmla="*/ 11985 h 17173"/>
                  <a:gd name="connsiteX6" fmla="*/ 3301 w 14778"/>
                  <a:gd name="connsiteY6" fmla="*/ 14576 h 17173"/>
                  <a:gd name="connsiteX7" fmla="*/ 8649 w 14778"/>
                  <a:gd name="connsiteY7" fmla="*/ 16276 h 17173"/>
                  <a:gd name="connsiteX8" fmla="*/ 12517 w 14778"/>
                  <a:gd name="connsiteY8" fmla="*/ 15899 h 17173"/>
                  <a:gd name="connsiteX9" fmla="*/ 13768 w 14778"/>
                  <a:gd name="connsiteY9" fmla="*/ 14576 h 17173"/>
                  <a:gd name="connsiteX10" fmla="*/ 14778 w 14778"/>
                  <a:gd name="connsiteY10" fmla="*/ 9193 h 17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778" h="17173">
                    <a:moveTo>
                      <a:pt x="2980" y="0"/>
                    </a:moveTo>
                    <a:lnTo>
                      <a:pt x="1061" y="2054"/>
                    </a:lnTo>
                    <a:lnTo>
                      <a:pt x="0" y="3798"/>
                    </a:lnTo>
                    <a:cubicBezTo>
                      <a:pt x="152" y="4599"/>
                      <a:pt x="303" y="5401"/>
                      <a:pt x="455" y="6202"/>
                    </a:cubicBezTo>
                    <a:cubicBezTo>
                      <a:pt x="396" y="7467"/>
                      <a:pt x="337" y="8733"/>
                      <a:pt x="279" y="9998"/>
                    </a:cubicBezTo>
                    <a:lnTo>
                      <a:pt x="2383" y="11985"/>
                    </a:lnTo>
                    <a:cubicBezTo>
                      <a:pt x="3209" y="12716"/>
                      <a:pt x="1387" y="13860"/>
                      <a:pt x="3301" y="14576"/>
                    </a:cubicBezTo>
                    <a:cubicBezTo>
                      <a:pt x="3928" y="15118"/>
                      <a:pt x="6736" y="17173"/>
                      <a:pt x="8649" y="16276"/>
                    </a:cubicBezTo>
                    <a:cubicBezTo>
                      <a:pt x="9824" y="16418"/>
                      <a:pt x="11249" y="17048"/>
                      <a:pt x="12517" y="15899"/>
                    </a:cubicBezTo>
                    <a:cubicBezTo>
                      <a:pt x="13522" y="15616"/>
                      <a:pt x="13391" y="15693"/>
                      <a:pt x="13768" y="14576"/>
                    </a:cubicBezTo>
                    <a:cubicBezTo>
                      <a:pt x="14145" y="13459"/>
                      <a:pt x="14515" y="10059"/>
                      <a:pt x="14778" y="9193"/>
                    </a:cubicBezTo>
                  </a:path>
                </a:pathLst>
              </a:custGeom>
              <a:gradFill rotWithShape="1">
                <a:gsLst>
                  <a:gs pos="0">
                    <a:srgbClr val="EFCFAA"/>
                  </a:gs>
                  <a:gs pos="100000">
                    <a:srgbClr val="F9D7B1"/>
                  </a:gs>
                </a:gsLst>
                <a:lin ang="0" scaled="1"/>
              </a:gradFill>
              <a:ln w="9525">
                <a:solidFill>
                  <a:srgbClr val="000000"/>
                </a:solidFill>
                <a:round/>
                <a:headEnd/>
                <a:tailEnd/>
              </a:ln>
            </p:spPr>
            <p:txBody>
              <a:bodyPr/>
              <a:lstStyle/>
              <a:p>
                <a:endParaRPr lang="en-GB" dirty="0"/>
              </a:p>
            </p:txBody>
          </p:sp>
          <p:sp>
            <p:nvSpPr>
              <p:cNvPr id="61" name="Freeform 80"/>
              <p:cNvSpPr>
                <a:spLocks/>
              </p:cNvSpPr>
              <p:nvPr/>
            </p:nvSpPr>
            <p:spPr bwMode="auto">
              <a:xfrm>
                <a:off x="2127" y="2512"/>
                <a:ext cx="26" cy="47"/>
              </a:xfrm>
              <a:custGeom>
                <a:avLst/>
                <a:gdLst>
                  <a:gd name="T0" fmla="*/ 0 w 55"/>
                  <a:gd name="T1" fmla="*/ 45 h 95"/>
                  <a:gd name="T2" fmla="*/ 35 w 55"/>
                  <a:gd name="T3" fmla="*/ 35 h 95"/>
                  <a:gd name="T4" fmla="*/ 55 w 55"/>
                  <a:gd name="T5" fmla="*/ 0 h 95"/>
                  <a:gd name="T6" fmla="*/ 50 w 55"/>
                  <a:gd name="T7" fmla="*/ 40 h 95"/>
                  <a:gd name="T8" fmla="*/ 15 w 55"/>
                  <a:gd name="T9" fmla="*/ 95 h 95"/>
                  <a:gd name="T10" fmla="*/ 0 60000 65536"/>
                  <a:gd name="T11" fmla="*/ 0 60000 65536"/>
                  <a:gd name="T12" fmla="*/ 0 60000 65536"/>
                  <a:gd name="T13" fmla="*/ 0 60000 65536"/>
                  <a:gd name="T14" fmla="*/ 0 60000 65536"/>
                  <a:gd name="T15" fmla="*/ 0 w 55"/>
                  <a:gd name="T16" fmla="*/ 0 h 95"/>
                  <a:gd name="T17" fmla="*/ 55 w 55"/>
                  <a:gd name="T18" fmla="*/ 95 h 95"/>
                </a:gdLst>
                <a:ahLst/>
                <a:cxnLst>
                  <a:cxn ang="T10">
                    <a:pos x="T0" y="T1"/>
                  </a:cxn>
                  <a:cxn ang="T11">
                    <a:pos x="T2" y="T3"/>
                  </a:cxn>
                  <a:cxn ang="T12">
                    <a:pos x="T4" y="T5"/>
                  </a:cxn>
                  <a:cxn ang="T13">
                    <a:pos x="T6" y="T7"/>
                  </a:cxn>
                  <a:cxn ang="T14">
                    <a:pos x="T8" y="T9"/>
                  </a:cxn>
                </a:cxnLst>
                <a:rect l="T15" t="T16" r="T17" b="T18"/>
                <a:pathLst>
                  <a:path w="55" h="95">
                    <a:moveTo>
                      <a:pt x="0" y="45"/>
                    </a:moveTo>
                    <a:lnTo>
                      <a:pt x="35" y="35"/>
                    </a:lnTo>
                    <a:lnTo>
                      <a:pt x="55" y="0"/>
                    </a:lnTo>
                    <a:lnTo>
                      <a:pt x="50" y="40"/>
                    </a:lnTo>
                    <a:lnTo>
                      <a:pt x="15" y="95"/>
                    </a:lnTo>
                  </a:path>
                </a:pathLst>
              </a:custGeom>
              <a:noFill/>
              <a:ln w="9525">
                <a:solidFill>
                  <a:srgbClr val="000000"/>
                </a:solidFill>
                <a:round/>
                <a:headEnd/>
                <a:tailEnd/>
              </a:ln>
            </p:spPr>
            <p:txBody>
              <a:bodyPr/>
              <a:lstStyle/>
              <a:p>
                <a:endParaRPr lang="en-GB" dirty="0"/>
              </a:p>
            </p:txBody>
          </p:sp>
          <p:sp>
            <p:nvSpPr>
              <p:cNvPr id="62" name="Freeform 81"/>
              <p:cNvSpPr>
                <a:spLocks/>
              </p:cNvSpPr>
              <p:nvPr/>
            </p:nvSpPr>
            <p:spPr bwMode="auto">
              <a:xfrm>
                <a:off x="1636" y="2333"/>
                <a:ext cx="542" cy="555"/>
              </a:xfrm>
              <a:custGeom>
                <a:avLst/>
                <a:gdLst>
                  <a:gd name="T0" fmla="*/ 84 w 486"/>
                  <a:gd name="T1" fmla="*/ 350 h 540"/>
                  <a:gd name="T2" fmla="*/ 61 w 486"/>
                  <a:gd name="T3" fmla="*/ 341 h 540"/>
                  <a:gd name="T4" fmla="*/ 22 w 486"/>
                  <a:gd name="T5" fmla="*/ 312 h 540"/>
                  <a:gd name="T6" fmla="*/ 0 w 486"/>
                  <a:gd name="T7" fmla="*/ 261 h 540"/>
                  <a:gd name="T8" fmla="*/ 0 w 486"/>
                  <a:gd name="T9" fmla="*/ 202 h 540"/>
                  <a:gd name="T10" fmla="*/ 8 w 486"/>
                  <a:gd name="T11" fmla="*/ 163 h 540"/>
                  <a:gd name="T12" fmla="*/ 36 w 486"/>
                  <a:gd name="T13" fmla="*/ 147 h 540"/>
                  <a:gd name="T14" fmla="*/ 59 w 486"/>
                  <a:gd name="T15" fmla="*/ 160 h 540"/>
                  <a:gd name="T16" fmla="*/ 90 w 486"/>
                  <a:gd name="T17" fmla="*/ 178 h 540"/>
                  <a:gd name="T18" fmla="*/ 118 w 486"/>
                  <a:gd name="T19" fmla="*/ 246 h 540"/>
                  <a:gd name="T20" fmla="*/ 160 w 486"/>
                  <a:gd name="T21" fmla="*/ 243 h 540"/>
                  <a:gd name="T22" fmla="*/ 157 w 486"/>
                  <a:gd name="T23" fmla="*/ 175 h 540"/>
                  <a:gd name="T24" fmla="*/ 174 w 486"/>
                  <a:gd name="T25" fmla="*/ 151 h 540"/>
                  <a:gd name="T26" fmla="*/ 184 w 486"/>
                  <a:gd name="T27" fmla="*/ 102 h 540"/>
                  <a:gd name="T28" fmla="*/ 156 w 486"/>
                  <a:gd name="T29" fmla="*/ 80 h 540"/>
                  <a:gd name="T30" fmla="*/ 157 w 486"/>
                  <a:gd name="T31" fmla="*/ 59 h 540"/>
                  <a:gd name="T32" fmla="*/ 162 w 486"/>
                  <a:gd name="T33" fmla="*/ 18 h 540"/>
                  <a:gd name="T34" fmla="*/ 194 w 486"/>
                  <a:gd name="T35" fmla="*/ 2 h 540"/>
                  <a:gd name="T36" fmla="*/ 236 w 486"/>
                  <a:gd name="T37" fmla="*/ 8 h 540"/>
                  <a:gd name="T38" fmla="*/ 363 w 486"/>
                  <a:gd name="T39" fmla="*/ 17 h 540"/>
                  <a:gd name="T40" fmla="*/ 399 w 486"/>
                  <a:gd name="T41" fmla="*/ 9 h 540"/>
                  <a:gd name="T42" fmla="*/ 420 w 486"/>
                  <a:gd name="T43" fmla="*/ 0 h 540"/>
                  <a:gd name="T44" fmla="*/ 436 w 486"/>
                  <a:gd name="T45" fmla="*/ 49 h 540"/>
                  <a:gd name="T46" fmla="*/ 443 w 486"/>
                  <a:gd name="T47" fmla="*/ 88 h 540"/>
                  <a:gd name="T48" fmla="*/ 449 w 486"/>
                  <a:gd name="T49" fmla="*/ 113 h 540"/>
                  <a:gd name="T50" fmla="*/ 451 w 486"/>
                  <a:gd name="T51" fmla="*/ 149 h 540"/>
                  <a:gd name="T52" fmla="*/ 445 w 486"/>
                  <a:gd name="T53" fmla="*/ 174 h 540"/>
                  <a:gd name="T54" fmla="*/ 438 w 486"/>
                  <a:gd name="T55" fmla="*/ 208 h 540"/>
                  <a:gd name="T56" fmla="*/ 447 w 486"/>
                  <a:gd name="T57" fmla="*/ 237 h 540"/>
                  <a:gd name="T58" fmla="*/ 460 w 486"/>
                  <a:gd name="T59" fmla="*/ 266 h 540"/>
                  <a:gd name="T60" fmla="*/ 486 w 486"/>
                  <a:gd name="T61" fmla="*/ 302 h 540"/>
                  <a:gd name="T62" fmla="*/ 480 w 486"/>
                  <a:gd name="T63" fmla="*/ 323 h 540"/>
                  <a:gd name="T64" fmla="*/ 462 w 486"/>
                  <a:gd name="T65" fmla="*/ 326 h 540"/>
                  <a:gd name="T66" fmla="*/ 444 w 486"/>
                  <a:gd name="T67" fmla="*/ 332 h 540"/>
                  <a:gd name="T68" fmla="*/ 441 w 486"/>
                  <a:gd name="T69" fmla="*/ 359 h 540"/>
                  <a:gd name="T70" fmla="*/ 436 w 486"/>
                  <a:gd name="T71" fmla="*/ 389 h 540"/>
                  <a:gd name="T72" fmla="*/ 432 w 486"/>
                  <a:gd name="T73" fmla="*/ 398 h 540"/>
                  <a:gd name="T74" fmla="*/ 441 w 486"/>
                  <a:gd name="T75" fmla="*/ 421 h 540"/>
                  <a:gd name="T76" fmla="*/ 426 w 486"/>
                  <a:gd name="T77" fmla="*/ 434 h 540"/>
                  <a:gd name="T78" fmla="*/ 424 w 486"/>
                  <a:gd name="T79" fmla="*/ 457 h 540"/>
                  <a:gd name="T80" fmla="*/ 413 w 486"/>
                  <a:gd name="T81" fmla="*/ 507 h 540"/>
                  <a:gd name="T82" fmla="*/ 360 w 486"/>
                  <a:gd name="T83" fmla="*/ 540 h 540"/>
                  <a:gd name="T84" fmla="*/ 281 w 486"/>
                  <a:gd name="T85" fmla="*/ 525 h 540"/>
                  <a:gd name="T86" fmla="*/ 214 w 486"/>
                  <a:gd name="T87" fmla="*/ 504 h 540"/>
                  <a:gd name="T88" fmla="*/ 163 w 486"/>
                  <a:gd name="T89" fmla="*/ 466 h 540"/>
                  <a:gd name="T90" fmla="*/ 135 w 486"/>
                  <a:gd name="T91" fmla="*/ 427 h 540"/>
                  <a:gd name="T92" fmla="*/ 115 w 486"/>
                  <a:gd name="T93" fmla="*/ 377 h 540"/>
                  <a:gd name="T94" fmla="*/ 110 w 486"/>
                  <a:gd name="T95" fmla="*/ 338 h 540"/>
                  <a:gd name="T96" fmla="*/ 84 w 486"/>
                  <a:gd name="T97" fmla="*/ 350 h 54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86"/>
                  <a:gd name="T148" fmla="*/ 0 h 540"/>
                  <a:gd name="T149" fmla="*/ 486 w 486"/>
                  <a:gd name="T150" fmla="*/ 540 h 54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86" h="540">
                    <a:moveTo>
                      <a:pt x="84" y="350"/>
                    </a:moveTo>
                    <a:lnTo>
                      <a:pt x="61" y="341"/>
                    </a:lnTo>
                    <a:lnTo>
                      <a:pt x="22" y="312"/>
                    </a:lnTo>
                    <a:lnTo>
                      <a:pt x="0" y="261"/>
                    </a:lnTo>
                    <a:lnTo>
                      <a:pt x="0" y="202"/>
                    </a:lnTo>
                    <a:lnTo>
                      <a:pt x="8" y="163"/>
                    </a:lnTo>
                    <a:lnTo>
                      <a:pt x="36" y="147"/>
                    </a:lnTo>
                    <a:lnTo>
                      <a:pt x="59" y="160"/>
                    </a:lnTo>
                    <a:lnTo>
                      <a:pt x="90" y="178"/>
                    </a:lnTo>
                    <a:lnTo>
                      <a:pt x="118" y="246"/>
                    </a:lnTo>
                    <a:lnTo>
                      <a:pt x="160" y="243"/>
                    </a:lnTo>
                    <a:lnTo>
                      <a:pt x="157" y="175"/>
                    </a:lnTo>
                    <a:lnTo>
                      <a:pt x="174" y="151"/>
                    </a:lnTo>
                    <a:lnTo>
                      <a:pt x="184" y="102"/>
                    </a:lnTo>
                    <a:lnTo>
                      <a:pt x="156" y="80"/>
                    </a:lnTo>
                    <a:lnTo>
                      <a:pt x="157" y="59"/>
                    </a:lnTo>
                    <a:lnTo>
                      <a:pt x="162" y="18"/>
                    </a:lnTo>
                    <a:lnTo>
                      <a:pt x="194" y="2"/>
                    </a:lnTo>
                    <a:lnTo>
                      <a:pt x="236" y="8"/>
                    </a:lnTo>
                    <a:lnTo>
                      <a:pt x="363" y="17"/>
                    </a:lnTo>
                    <a:lnTo>
                      <a:pt x="399" y="9"/>
                    </a:lnTo>
                    <a:lnTo>
                      <a:pt x="420" y="0"/>
                    </a:lnTo>
                    <a:lnTo>
                      <a:pt x="436" y="49"/>
                    </a:lnTo>
                    <a:lnTo>
                      <a:pt x="443" y="88"/>
                    </a:lnTo>
                    <a:lnTo>
                      <a:pt x="449" y="113"/>
                    </a:lnTo>
                    <a:lnTo>
                      <a:pt x="451" y="149"/>
                    </a:lnTo>
                    <a:lnTo>
                      <a:pt x="445" y="174"/>
                    </a:lnTo>
                    <a:lnTo>
                      <a:pt x="438" y="208"/>
                    </a:lnTo>
                    <a:lnTo>
                      <a:pt x="447" y="237"/>
                    </a:lnTo>
                    <a:lnTo>
                      <a:pt x="460" y="266"/>
                    </a:lnTo>
                    <a:cubicBezTo>
                      <a:pt x="472" y="293"/>
                      <a:pt x="483" y="293"/>
                      <a:pt x="486" y="302"/>
                    </a:cubicBezTo>
                    <a:lnTo>
                      <a:pt x="480" y="323"/>
                    </a:lnTo>
                    <a:lnTo>
                      <a:pt x="462" y="326"/>
                    </a:lnTo>
                    <a:lnTo>
                      <a:pt x="444" y="332"/>
                    </a:lnTo>
                    <a:lnTo>
                      <a:pt x="441" y="359"/>
                    </a:lnTo>
                    <a:lnTo>
                      <a:pt x="436" y="389"/>
                    </a:lnTo>
                    <a:lnTo>
                      <a:pt x="432" y="398"/>
                    </a:lnTo>
                    <a:lnTo>
                      <a:pt x="441" y="421"/>
                    </a:lnTo>
                    <a:lnTo>
                      <a:pt x="426" y="434"/>
                    </a:lnTo>
                    <a:lnTo>
                      <a:pt x="424" y="457"/>
                    </a:lnTo>
                    <a:lnTo>
                      <a:pt x="413" y="507"/>
                    </a:lnTo>
                    <a:lnTo>
                      <a:pt x="360" y="540"/>
                    </a:lnTo>
                    <a:lnTo>
                      <a:pt x="281" y="525"/>
                    </a:lnTo>
                    <a:lnTo>
                      <a:pt x="214" y="504"/>
                    </a:lnTo>
                    <a:lnTo>
                      <a:pt x="163" y="466"/>
                    </a:lnTo>
                    <a:lnTo>
                      <a:pt x="135" y="427"/>
                    </a:lnTo>
                    <a:lnTo>
                      <a:pt x="115" y="377"/>
                    </a:lnTo>
                    <a:lnTo>
                      <a:pt x="110" y="338"/>
                    </a:lnTo>
                    <a:lnTo>
                      <a:pt x="84" y="350"/>
                    </a:lnTo>
                    <a:close/>
                  </a:path>
                </a:pathLst>
              </a:custGeom>
              <a:gradFill rotWithShape="1">
                <a:gsLst>
                  <a:gs pos="0">
                    <a:srgbClr val="DBBA9A"/>
                  </a:gs>
                  <a:gs pos="50000">
                    <a:srgbClr val="FFD9B3"/>
                  </a:gs>
                  <a:gs pos="100000">
                    <a:srgbClr val="DBBA9A"/>
                  </a:gs>
                </a:gsLst>
                <a:lin ang="0" scaled="1"/>
              </a:gradFill>
              <a:ln w="9525" cmpd="sng">
                <a:solidFill>
                  <a:srgbClr val="000000"/>
                </a:solidFill>
                <a:round/>
                <a:headEnd/>
                <a:tailEnd/>
              </a:ln>
            </p:spPr>
            <p:txBody>
              <a:bodyPr/>
              <a:lstStyle/>
              <a:p>
                <a:endParaRPr lang="en-GB" dirty="0"/>
              </a:p>
            </p:txBody>
          </p:sp>
          <p:sp>
            <p:nvSpPr>
              <p:cNvPr id="63" name="Freeform 82"/>
              <p:cNvSpPr>
                <a:spLocks/>
              </p:cNvSpPr>
              <p:nvPr/>
            </p:nvSpPr>
            <p:spPr bwMode="auto">
              <a:xfrm>
                <a:off x="2001" y="2526"/>
                <a:ext cx="94" cy="46"/>
              </a:xfrm>
              <a:custGeom>
                <a:avLst/>
                <a:gdLst>
                  <a:gd name="T0" fmla="*/ 195 w 195"/>
                  <a:gd name="T1" fmla="*/ 0 h 90"/>
                  <a:gd name="T2" fmla="*/ 145 w 195"/>
                  <a:gd name="T3" fmla="*/ 5 h 90"/>
                  <a:gd name="T4" fmla="*/ 100 w 195"/>
                  <a:gd name="T5" fmla="*/ 10 h 90"/>
                  <a:gd name="T6" fmla="*/ 50 w 195"/>
                  <a:gd name="T7" fmla="*/ 40 h 90"/>
                  <a:gd name="T8" fmla="*/ 0 w 195"/>
                  <a:gd name="T9" fmla="*/ 65 h 90"/>
                  <a:gd name="T10" fmla="*/ 75 w 195"/>
                  <a:gd name="T11" fmla="*/ 80 h 90"/>
                  <a:gd name="T12" fmla="*/ 180 w 195"/>
                  <a:gd name="T13" fmla="*/ 90 h 90"/>
                  <a:gd name="T14" fmla="*/ 0 60000 65536"/>
                  <a:gd name="T15" fmla="*/ 0 60000 65536"/>
                  <a:gd name="T16" fmla="*/ 0 60000 65536"/>
                  <a:gd name="T17" fmla="*/ 0 60000 65536"/>
                  <a:gd name="T18" fmla="*/ 0 60000 65536"/>
                  <a:gd name="T19" fmla="*/ 0 60000 65536"/>
                  <a:gd name="T20" fmla="*/ 0 60000 65536"/>
                  <a:gd name="T21" fmla="*/ 0 w 195"/>
                  <a:gd name="T22" fmla="*/ 0 h 90"/>
                  <a:gd name="T23" fmla="*/ 195 w 195"/>
                  <a:gd name="T24" fmla="*/ 90 h 9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5" h="90">
                    <a:moveTo>
                      <a:pt x="195" y="0"/>
                    </a:moveTo>
                    <a:lnTo>
                      <a:pt x="145" y="5"/>
                    </a:lnTo>
                    <a:lnTo>
                      <a:pt x="100" y="10"/>
                    </a:lnTo>
                    <a:lnTo>
                      <a:pt x="50" y="40"/>
                    </a:lnTo>
                    <a:lnTo>
                      <a:pt x="0" y="65"/>
                    </a:lnTo>
                    <a:lnTo>
                      <a:pt x="75" y="80"/>
                    </a:lnTo>
                    <a:lnTo>
                      <a:pt x="180" y="90"/>
                    </a:lnTo>
                  </a:path>
                </a:pathLst>
              </a:custGeom>
              <a:solidFill>
                <a:srgbClr val="FFFFFF"/>
              </a:solidFill>
              <a:ln w="9525">
                <a:solidFill>
                  <a:srgbClr val="000000"/>
                </a:solidFill>
                <a:round/>
                <a:headEnd/>
                <a:tailEnd/>
              </a:ln>
            </p:spPr>
            <p:txBody>
              <a:bodyPr/>
              <a:lstStyle/>
              <a:p>
                <a:endParaRPr lang="en-GB" dirty="0"/>
              </a:p>
            </p:txBody>
          </p:sp>
          <p:sp>
            <p:nvSpPr>
              <p:cNvPr id="64" name="Freeform 83"/>
              <p:cNvSpPr>
                <a:spLocks/>
              </p:cNvSpPr>
              <p:nvPr/>
            </p:nvSpPr>
            <p:spPr bwMode="auto">
              <a:xfrm>
                <a:off x="2052" y="2531"/>
                <a:ext cx="23" cy="38"/>
              </a:xfrm>
              <a:custGeom>
                <a:avLst/>
                <a:gdLst>
                  <a:gd name="T0" fmla="*/ 0 w 50"/>
                  <a:gd name="T1" fmla="*/ 10 h 75"/>
                  <a:gd name="T2" fmla="*/ 15 w 50"/>
                  <a:gd name="T3" fmla="*/ 40 h 75"/>
                  <a:gd name="T4" fmla="*/ 20 w 50"/>
                  <a:gd name="T5" fmla="*/ 75 h 75"/>
                  <a:gd name="T6" fmla="*/ 50 w 50"/>
                  <a:gd name="T7" fmla="*/ 30 h 75"/>
                  <a:gd name="T8" fmla="*/ 50 w 50"/>
                  <a:gd name="T9" fmla="*/ 0 h 75"/>
                  <a:gd name="T10" fmla="*/ 0 60000 65536"/>
                  <a:gd name="T11" fmla="*/ 0 60000 65536"/>
                  <a:gd name="T12" fmla="*/ 0 60000 65536"/>
                  <a:gd name="T13" fmla="*/ 0 60000 65536"/>
                  <a:gd name="T14" fmla="*/ 0 60000 65536"/>
                  <a:gd name="T15" fmla="*/ 0 w 50"/>
                  <a:gd name="T16" fmla="*/ 0 h 75"/>
                  <a:gd name="T17" fmla="*/ 50 w 50"/>
                  <a:gd name="T18" fmla="*/ 75 h 75"/>
                </a:gdLst>
                <a:ahLst/>
                <a:cxnLst>
                  <a:cxn ang="T10">
                    <a:pos x="T0" y="T1"/>
                  </a:cxn>
                  <a:cxn ang="T11">
                    <a:pos x="T2" y="T3"/>
                  </a:cxn>
                  <a:cxn ang="T12">
                    <a:pos x="T4" y="T5"/>
                  </a:cxn>
                  <a:cxn ang="T13">
                    <a:pos x="T6" y="T7"/>
                  </a:cxn>
                  <a:cxn ang="T14">
                    <a:pos x="T8" y="T9"/>
                  </a:cxn>
                </a:cxnLst>
                <a:rect l="T15" t="T16" r="T17" b="T18"/>
                <a:pathLst>
                  <a:path w="50" h="75">
                    <a:moveTo>
                      <a:pt x="0" y="10"/>
                    </a:moveTo>
                    <a:lnTo>
                      <a:pt x="15" y="40"/>
                    </a:lnTo>
                    <a:lnTo>
                      <a:pt x="20" y="75"/>
                    </a:lnTo>
                    <a:lnTo>
                      <a:pt x="50" y="30"/>
                    </a:lnTo>
                    <a:lnTo>
                      <a:pt x="50" y="0"/>
                    </a:lnTo>
                  </a:path>
                </a:pathLst>
              </a:custGeom>
              <a:solidFill>
                <a:srgbClr val="993366"/>
              </a:solidFill>
              <a:ln w="9525">
                <a:solidFill>
                  <a:srgbClr val="000000"/>
                </a:solidFill>
                <a:round/>
                <a:headEnd/>
                <a:tailEnd/>
              </a:ln>
            </p:spPr>
            <p:txBody>
              <a:bodyPr/>
              <a:lstStyle/>
              <a:p>
                <a:endParaRPr lang="en-GB" dirty="0"/>
              </a:p>
            </p:txBody>
          </p:sp>
          <p:sp>
            <p:nvSpPr>
              <p:cNvPr id="65" name="Freeform 84"/>
              <p:cNvSpPr>
                <a:spLocks/>
              </p:cNvSpPr>
              <p:nvPr/>
            </p:nvSpPr>
            <p:spPr bwMode="auto">
              <a:xfrm>
                <a:off x="1953" y="2475"/>
                <a:ext cx="149" cy="40"/>
              </a:xfrm>
              <a:custGeom>
                <a:avLst/>
                <a:gdLst>
                  <a:gd name="T0" fmla="*/ 0 w 479"/>
                  <a:gd name="T1" fmla="*/ 131 h 131"/>
                  <a:gd name="T2" fmla="*/ 116 w 479"/>
                  <a:gd name="T3" fmla="*/ 74 h 131"/>
                  <a:gd name="T4" fmla="*/ 215 w 479"/>
                  <a:gd name="T5" fmla="*/ 31 h 131"/>
                  <a:gd name="T6" fmla="*/ 317 w 479"/>
                  <a:gd name="T7" fmla="*/ 0 h 131"/>
                  <a:gd name="T8" fmla="*/ 386 w 479"/>
                  <a:gd name="T9" fmla="*/ 33 h 131"/>
                  <a:gd name="T10" fmla="*/ 479 w 479"/>
                  <a:gd name="T11" fmla="*/ 33 h 131"/>
                  <a:gd name="T12" fmla="*/ 0 60000 65536"/>
                  <a:gd name="T13" fmla="*/ 0 60000 65536"/>
                  <a:gd name="T14" fmla="*/ 0 60000 65536"/>
                  <a:gd name="T15" fmla="*/ 0 60000 65536"/>
                  <a:gd name="T16" fmla="*/ 0 60000 65536"/>
                  <a:gd name="T17" fmla="*/ 0 60000 65536"/>
                  <a:gd name="T18" fmla="*/ 0 w 479"/>
                  <a:gd name="T19" fmla="*/ 0 h 131"/>
                  <a:gd name="T20" fmla="*/ 479 w 479"/>
                  <a:gd name="T21" fmla="*/ 131 h 131"/>
                </a:gdLst>
                <a:ahLst/>
                <a:cxnLst>
                  <a:cxn ang="T12">
                    <a:pos x="T0" y="T1"/>
                  </a:cxn>
                  <a:cxn ang="T13">
                    <a:pos x="T2" y="T3"/>
                  </a:cxn>
                  <a:cxn ang="T14">
                    <a:pos x="T4" y="T5"/>
                  </a:cxn>
                  <a:cxn ang="T15">
                    <a:pos x="T6" y="T7"/>
                  </a:cxn>
                  <a:cxn ang="T16">
                    <a:pos x="T8" y="T9"/>
                  </a:cxn>
                  <a:cxn ang="T17">
                    <a:pos x="T10" y="T11"/>
                  </a:cxn>
                </a:cxnLst>
                <a:rect l="T18" t="T19" r="T20" b="T21"/>
                <a:pathLst>
                  <a:path w="479" h="131">
                    <a:moveTo>
                      <a:pt x="0" y="131"/>
                    </a:moveTo>
                    <a:cubicBezTo>
                      <a:pt x="19" y="121"/>
                      <a:pt x="80" y="91"/>
                      <a:pt x="116" y="74"/>
                    </a:cubicBezTo>
                    <a:cubicBezTo>
                      <a:pt x="152" y="57"/>
                      <a:pt x="181" y="43"/>
                      <a:pt x="215" y="31"/>
                    </a:cubicBezTo>
                    <a:cubicBezTo>
                      <a:pt x="249" y="19"/>
                      <a:pt x="289" y="0"/>
                      <a:pt x="317" y="0"/>
                    </a:cubicBezTo>
                    <a:cubicBezTo>
                      <a:pt x="345" y="0"/>
                      <a:pt x="360" y="28"/>
                      <a:pt x="386" y="33"/>
                    </a:cubicBezTo>
                    <a:cubicBezTo>
                      <a:pt x="413" y="37"/>
                      <a:pt x="460" y="33"/>
                      <a:pt x="479" y="33"/>
                    </a:cubicBezTo>
                  </a:path>
                </a:pathLst>
              </a:custGeom>
              <a:noFill/>
              <a:ln w="12700" cmpd="sng">
                <a:solidFill>
                  <a:srgbClr val="000000"/>
                </a:solidFill>
                <a:round/>
                <a:headEnd/>
                <a:tailEnd/>
              </a:ln>
            </p:spPr>
            <p:txBody>
              <a:bodyPr/>
              <a:lstStyle/>
              <a:p>
                <a:endParaRPr lang="en-GB" dirty="0"/>
              </a:p>
            </p:txBody>
          </p:sp>
          <p:sp>
            <p:nvSpPr>
              <p:cNvPr id="66" name="Freeform 85"/>
              <p:cNvSpPr>
                <a:spLocks/>
              </p:cNvSpPr>
              <p:nvPr/>
            </p:nvSpPr>
            <p:spPr bwMode="auto">
              <a:xfrm>
                <a:off x="1649" y="2509"/>
                <a:ext cx="33" cy="116"/>
              </a:xfrm>
              <a:custGeom>
                <a:avLst/>
                <a:gdLst>
                  <a:gd name="T0" fmla="*/ 40 w 40"/>
                  <a:gd name="T1" fmla="*/ 7 h 119"/>
                  <a:gd name="T2" fmla="*/ 20 w 40"/>
                  <a:gd name="T3" fmla="*/ 5 h 119"/>
                  <a:gd name="T4" fmla="*/ 3 w 40"/>
                  <a:gd name="T5" fmla="*/ 36 h 119"/>
                  <a:gd name="T6" fmla="*/ 3 w 40"/>
                  <a:gd name="T7" fmla="*/ 67 h 119"/>
                  <a:gd name="T8" fmla="*/ 24 w 40"/>
                  <a:gd name="T9" fmla="*/ 119 h 119"/>
                  <a:gd name="T10" fmla="*/ 0 60000 65536"/>
                  <a:gd name="T11" fmla="*/ 0 60000 65536"/>
                  <a:gd name="T12" fmla="*/ 0 60000 65536"/>
                  <a:gd name="T13" fmla="*/ 0 60000 65536"/>
                  <a:gd name="T14" fmla="*/ 0 60000 65536"/>
                  <a:gd name="T15" fmla="*/ 0 w 40"/>
                  <a:gd name="T16" fmla="*/ 0 h 119"/>
                  <a:gd name="T17" fmla="*/ 40 w 40"/>
                  <a:gd name="T18" fmla="*/ 119 h 119"/>
                </a:gdLst>
                <a:ahLst/>
                <a:cxnLst>
                  <a:cxn ang="T10">
                    <a:pos x="T0" y="T1"/>
                  </a:cxn>
                  <a:cxn ang="T11">
                    <a:pos x="T2" y="T3"/>
                  </a:cxn>
                  <a:cxn ang="T12">
                    <a:pos x="T4" y="T5"/>
                  </a:cxn>
                  <a:cxn ang="T13">
                    <a:pos x="T6" y="T7"/>
                  </a:cxn>
                  <a:cxn ang="T14">
                    <a:pos x="T8" y="T9"/>
                  </a:cxn>
                </a:cxnLst>
                <a:rect l="T15" t="T16" r="T17" b="T18"/>
                <a:pathLst>
                  <a:path w="40" h="119">
                    <a:moveTo>
                      <a:pt x="40" y="7"/>
                    </a:moveTo>
                    <a:cubicBezTo>
                      <a:pt x="33" y="4"/>
                      <a:pt x="26" y="0"/>
                      <a:pt x="20" y="5"/>
                    </a:cubicBezTo>
                    <a:cubicBezTo>
                      <a:pt x="14" y="9"/>
                      <a:pt x="5" y="26"/>
                      <a:pt x="3" y="36"/>
                    </a:cubicBezTo>
                    <a:cubicBezTo>
                      <a:pt x="0" y="47"/>
                      <a:pt x="0" y="53"/>
                      <a:pt x="3" y="67"/>
                    </a:cubicBezTo>
                    <a:cubicBezTo>
                      <a:pt x="6" y="81"/>
                      <a:pt x="20" y="110"/>
                      <a:pt x="24" y="119"/>
                    </a:cubicBezTo>
                  </a:path>
                </a:pathLst>
              </a:custGeom>
              <a:noFill/>
              <a:ln w="9525">
                <a:solidFill>
                  <a:srgbClr val="000000"/>
                </a:solidFill>
                <a:round/>
                <a:headEnd/>
                <a:tailEnd/>
              </a:ln>
            </p:spPr>
            <p:txBody>
              <a:bodyPr/>
              <a:lstStyle/>
              <a:p>
                <a:endParaRPr lang="en-GB" dirty="0"/>
              </a:p>
            </p:txBody>
          </p:sp>
          <p:sp>
            <p:nvSpPr>
              <p:cNvPr id="67" name="Freeform 86"/>
              <p:cNvSpPr>
                <a:spLocks/>
              </p:cNvSpPr>
              <p:nvPr/>
            </p:nvSpPr>
            <p:spPr bwMode="auto">
              <a:xfrm>
                <a:off x="1681" y="2621"/>
                <a:ext cx="49" cy="27"/>
              </a:xfrm>
              <a:custGeom>
                <a:avLst/>
                <a:gdLst>
                  <a:gd name="T0" fmla="*/ 0 w 59"/>
                  <a:gd name="T1" fmla="*/ 6 h 28"/>
                  <a:gd name="T2" fmla="*/ 24 w 59"/>
                  <a:gd name="T3" fmla="*/ 24 h 28"/>
                  <a:gd name="T4" fmla="*/ 51 w 59"/>
                  <a:gd name="T5" fmla="*/ 24 h 28"/>
                  <a:gd name="T6" fmla="*/ 59 w 59"/>
                  <a:gd name="T7" fmla="*/ 0 h 28"/>
                  <a:gd name="T8" fmla="*/ 0 60000 65536"/>
                  <a:gd name="T9" fmla="*/ 0 60000 65536"/>
                  <a:gd name="T10" fmla="*/ 0 60000 65536"/>
                  <a:gd name="T11" fmla="*/ 0 60000 65536"/>
                  <a:gd name="T12" fmla="*/ 0 w 59"/>
                  <a:gd name="T13" fmla="*/ 0 h 28"/>
                  <a:gd name="T14" fmla="*/ 59 w 59"/>
                  <a:gd name="T15" fmla="*/ 28 h 28"/>
                </a:gdLst>
                <a:ahLst/>
                <a:cxnLst>
                  <a:cxn ang="T8">
                    <a:pos x="T0" y="T1"/>
                  </a:cxn>
                  <a:cxn ang="T9">
                    <a:pos x="T2" y="T3"/>
                  </a:cxn>
                  <a:cxn ang="T10">
                    <a:pos x="T4" y="T5"/>
                  </a:cxn>
                  <a:cxn ang="T11">
                    <a:pos x="T6" y="T7"/>
                  </a:cxn>
                </a:cxnLst>
                <a:rect l="T12" t="T13" r="T14" b="T15"/>
                <a:pathLst>
                  <a:path w="59" h="28">
                    <a:moveTo>
                      <a:pt x="0" y="6"/>
                    </a:moveTo>
                    <a:cubicBezTo>
                      <a:pt x="4" y="9"/>
                      <a:pt x="16" y="21"/>
                      <a:pt x="24" y="24"/>
                    </a:cubicBezTo>
                    <a:cubicBezTo>
                      <a:pt x="32" y="27"/>
                      <a:pt x="45" y="28"/>
                      <a:pt x="51" y="24"/>
                    </a:cubicBezTo>
                    <a:cubicBezTo>
                      <a:pt x="57" y="20"/>
                      <a:pt x="58" y="10"/>
                      <a:pt x="59" y="0"/>
                    </a:cubicBezTo>
                  </a:path>
                </a:pathLst>
              </a:custGeom>
              <a:noFill/>
              <a:ln w="9525" cap="flat" cmpd="sng">
                <a:solidFill>
                  <a:srgbClr val="000000"/>
                </a:solidFill>
                <a:prstDash val="solid"/>
                <a:round/>
                <a:headEnd type="none" w="med" len="med"/>
                <a:tailEnd type="none" w="med" len="med"/>
              </a:ln>
            </p:spPr>
            <p:txBody>
              <a:bodyPr/>
              <a:lstStyle/>
              <a:p>
                <a:endParaRPr lang="en-GB" dirty="0"/>
              </a:p>
            </p:txBody>
          </p:sp>
          <p:sp>
            <p:nvSpPr>
              <p:cNvPr id="68" name="Freeform 87"/>
              <p:cNvSpPr>
                <a:spLocks/>
              </p:cNvSpPr>
              <p:nvPr/>
            </p:nvSpPr>
            <p:spPr bwMode="auto">
              <a:xfrm>
                <a:off x="1678" y="2513"/>
                <a:ext cx="79" cy="119"/>
              </a:xfrm>
              <a:custGeom>
                <a:avLst/>
                <a:gdLst>
                  <a:gd name="T0" fmla="*/ 0 w 252"/>
                  <a:gd name="T1" fmla="*/ 23 h 391"/>
                  <a:gd name="T2" fmla="*/ 45 w 252"/>
                  <a:gd name="T3" fmla="*/ 1 h 391"/>
                  <a:gd name="T4" fmla="*/ 128 w 252"/>
                  <a:gd name="T5" fmla="*/ 31 h 391"/>
                  <a:gd name="T6" fmla="*/ 128 w 252"/>
                  <a:gd name="T7" fmla="*/ 136 h 391"/>
                  <a:gd name="T8" fmla="*/ 105 w 252"/>
                  <a:gd name="T9" fmla="*/ 241 h 391"/>
                  <a:gd name="T10" fmla="*/ 143 w 252"/>
                  <a:gd name="T11" fmla="*/ 301 h 391"/>
                  <a:gd name="T12" fmla="*/ 210 w 252"/>
                  <a:gd name="T13" fmla="*/ 308 h 391"/>
                  <a:gd name="T14" fmla="*/ 248 w 252"/>
                  <a:gd name="T15" fmla="*/ 338 h 391"/>
                  <a:gd name="T16" fmla="*/ 233 w 252"/>
                  <a:gd name="T17" fmla="*/ 391 h 39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52"/>
                  <a:gd name="T28" fmla="*/ 0 h 391"/>
                  <a:gd name="T29" fmla="*/ 252 w 252"/>
                  <a:gd name="T30" fmla="*/ 391 h 39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52" h="391">
                    <a:moveTo>
                      <a:pt x="0" y="23"/>
                    </a:moveTo>
                    <a:cubicBezTo>
                      <a:pt x="12" y="11"/>
                      <a:pt x="24" y="0"/>
                      <a:pt x="45" y="1"/>
                    </a:cubicBezTo>
                    <a:cubicBezTo>
                      <a:pt x="66" y="2"/>
                      <a:pt x="114" y="9"/>
                      <a:pt x="128" y="31"/>
                    </a:cubicBezTo>
                    <a:cubicBezTo>
                      <a:pt x="142" y="53"/>
                      <a:pt x="132" y="101"/>
                      <a:pt x="128" y="136"/>
                    </a:cubicBezTo>
                    <a:cubicBezTo>
                      <a:pt x="124" y="171"/>
                      <a:pt x="103" y="214"/>
                      <a:pt x="105" y="241"/>
                    </a:cubicBezTo>
                    <a:cubicBezTo>
                      <a:pt x="107" y="268"/>
                      <a:pt x="125" y="290"/>
                      <a:pt x="143" y="301"/>
                    </a:cubicBezTo>
                    <a:cubicBezTo>
                      <a:pt x="161" y="312"/>
                      <a:pt x="193" y="302"/>
                      <a:pt x="210" y="308"/>
                    </a:cubicBezTo>
                    <a:cubicBezTo>
                      <a:pt x="227" y="314"/>
                      <a:pt x="244" y="324"/>
                      <a:pt x="248" y="338"/>
                    </a:cubicBezTo>
                    <a:cubicBezTo>
                      <a:pt x="252" y="352"/>
                      <a:pt x="242" y="371"/>
                      <a:pt x="233" y="391"/>
                    </a:cubicBezTo>
                  </a:path>
                </a:pathLst>
              </a:custGeom>
              <a:noFill/>
              <a:ln w="9525">
                <a:solidFill>
                  <a:srgbClr val="000000"/>
                </a:solidFill>
                <a:round/>
                <a:headEnd/>
                <a:tailEnd/>
              </a:ln>
            </p:spPr>
            <p:txBody>
              <a:bodyPr/>
              <a:lstStyle/>
              <a:p>
                <a:endParaRPr lang="en-GB" dirty="0"/>
              </a:p>
            </p:txBody>
          </p:sp>
          <p:sp>
            <p:nvSpPr>
              <p:cNvPr id="69" name="Freeform 88"/>
              <p:cNvSpPr>
                <a:spLocks/>
              </p:cNvSpPr>
              <p:nvPr/>
            </p:nvSpPr>
            <p:spPr bwMode="auto">
              <a:xfrm>
                <a:off x="2034" y="2720"/>
                <a:ext cx="94" cy="56"/>
              </a:xfrm>
              <a:custGeom>
                <a:avLst/>
                <a:gdLst>
                  <a:gd name="T0" fmla="*/ 29 w 300"/>
                  <a:gd name="T1" fmla="*/ 112 h 187"/>
                  <a:gd name="T2" fmla="*/ 104 w 300"/>
                  <a:gd name="T3" fmla="*/ 52 h 187"/>
                  <a:gd name="T4" fmla="*/ 225 w 300"/>
                  <a:gd name="T5" fmla="*/ 0 h 187"/>
                  <a:gd name="T6" fmla="*/ 285 w 300"/>
                  <a:gd name="T7" fmla="*/ 7 h 187"/>
                  <a:gd name="T8" fmla="*/ 299 w 300"/>
                  <a:gd name="T9" fmla="*/ 37 h 187"/>
                  <a:gd name="T10" fmla="*/ 285 w 300"/>
                  <a:gd name="T11" fmla="*/ 60 h 187"/>
                  <a:gd name="T12" fmla="*/ 164 w 300"/>
                  <a:gd name="T13" fmla="*/ 97 h 187"/>
                  <a:gd name="T14" fmla="*/ 14 w 300"/>
                  <a:gd name="T15" fmla="*/ 112 h 187"/>
                  <a:gd name="T16" fmla="*/ 269 w 300"/>
                  <a:gd name="T17" fmla="*/ 82 h 187"/>
                  <a:gd name="T18" fmla="*/ 300 w 300"/>
                  <a:gd name="T19" fmla="*/ 127 h 187"/>
                  <a:gd name="T20" fmla="*/ 284 w 300"/>
                  <a:gd name="T21" fmla="*/ 187 h 187"/>
                  <a:gd name="T22" fmla="*/ 194 w 300"/>
                  <a:gd name="T23" fmla="*/ 187 h 187"/>
                  <a:gd name="T24" fmla="*/ 112 w 300"/>
                  <a:gd name="T25" fmla="*/ 157 h 187"/>
                  <a:gd name="T26" fmla="*/ 0 w 300"/>
                  <a:gd name="T27" fmla="*/ 127 h 1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00"/>
                  <a:gd name="T43" fmla="*/ 0 h 187"/>
                  <a:gd name="T44" fmla="*/ 300 w 300"/>
                  <a:gd name="T45" fmla="*/ 187 h 1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00" h="187">
                    <a:moveTo>
                      <a:pt x="29" y="112"/>
                    </a:moveTo>
                    <a:lnTo>
                      <a:pt x="104" y="52"/>
                    </a:lnTo>
                    <a:lnTo>
                      <a:pt x="225" y="0"/>
                    </a:lnTo>
                    <a:lnTo>
                      <a:pt x="285" y="7"/>
                    </a:lnTo>
                    <a:lnTo>
                      <a:pt x="299" y="37"/>
                    </a:lnTo>
                    <a:lnTo>
                      <a:pt x="285" y="60"/>
                    </a:lnTo>
                    <a:lnTo>
                      <a:pt x="164" y="97"/>
                    </a:lnTo>
                    <a:lnTo>
                      <a:pt x="14" y="112"/>
                    </a:lnTo>
                    <a:lnTo>
                      <a:pt x="269" y="82"/>
                    </a:lnTo>
                    <a:lnTo>
                      <a:pt x="300" y="127"/>
                    </a:lnTo>
                    <a:lnTo>
                      <a:pt x="284" y="187"/>
                    </a:lnTo>
                    <a:lnTo>
                      <a:pt x="194" y="187"/>
                    </a:lnTo>
                    <a:lnTo>
                      <a:pt x="112" y="157"/>
                    </a:lnTo>
                    <a:lnTo>
                      <a:pt x="0" y="127"/>
                    </a:lnTo>
                  </a:path>
                </a:pathLst>
              </a:custGeom>
              <a:solidFill>
                <a:srgbClr val="FCC1AE"/>
              </a:solidFill>
              <a:ln w="9525">
                <a:solidFill>
                  <a:srgbClr val="000000"/>
                </a:solidFill>
                <a:round/>
                <a:headEnd/>
                <a:tailEnd/>
              </a:ln>
            </p:spPr>
            <p:txBody>
              <a:bodyPr/>
              <a:lstStyle/>
              <a:p>
                <a:endParaRPr lang="en-GB" dirty="0"/>
              </a:p>
            </p:txBody>
          </p:sp>
          <p:sp>
            <p:nvSpPr>
              <p:cNvPr id="70" name="Freeform 90"/>
              <p:cNvSpPr>
                <a:spLocks/>
              </p:cNvSpPr>
              <p:nvPr/>
            </p:nvSpPr>
            <p:spPr bwMode="auto">
              <a:xfrm>
                <a:off x="1525" y="3003"/>
                <a:ext cx="531" cy="379"/>
              </a:xfrm>
              <a:custGeom>
                <a:avLst/>
                <a:gdLst>
                  <a:gd name="T0" fmla="*/ 401 w 446"/>
                  <a:gd name="T1" fmla="*/ 0 h 379"/>
                  <a:gd name="T2" fmla="*/ 446 w 446"/>
                  <a:gd name="T3" fmla="*/ 75 h 379"/>
                  <a:gd name="T4" fmla="*/ 446 w 446"/>
                  <a:gd name="T5" fmla="*/ 139 h 379"/>
                  <a:gd name="T6" fmla="*/ 373 w 446"/>
                  <a:gd name="T7" fmla="*/ 185 h 379"/>
                  <a:gd name="T8" fmla="*/ 290 w 446"/>
                  <a:gd name="T9" fmla="*/ 196 h 379"/>
                  <a:gd name="T10" fmla="*/ 211 w 446"/>
                  <a:gd name="T11" fmla="*/ 180 h 379"/>
                  <a:gd name="T12" fmla="*/ 167 w 446"/>
                  <a:gd name="T13" fmla="*/ 149 h 379"/>
                  <a:gd name="T14" fmla="*/ 139 w 446"/>
                  <a:gd name="T15" fmla="*/ 108 h 379"/>
                  <a:gd name="T16" fmla="*/ 133 w 446"/>
                  <a:gd name="T17" fmla="*/ 36 h 379"/>
                  <a:gd name="T18" fmla="*/ 127 w 446"/>
                  <a:gd name="T19" fmla="*/ 196 h 379"/>
                  <a:gd name="T20" fmla="*/ 111 w 446"/>
                  <a:gd name="T21" fmla="*/ 277 h 379"/>
                  <a:gd name="T22" fmla="*/ 84 w 446"/>
                  <a:gd name="T23" fmla="*/ 314 h 379"/>
                  <a:gd name="T24" fmla="*/ 44 w 446"/>
                  <a:gd name="T25" fmla="*/ 354 h 379"/>
                  <a:gd name="T26" fmla="*/ 0 w 446"/>
                  <a:gd name="T27" fmla="*/ 379 h 37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46"/>
                  <a:gd name="T43" fmla="*/ 0 h 379"/>
                  <a:gd name="T44" fmla="*/ 446 w 446"/>
                  <a:gd name="T45" fmla="*/ 379 h 37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46" h="379">
                    <a:moveTo>
                      <a:pt x="401" y="0"/>
                    </a:moveTo>
                    <a:lnTo>
                      <a:pt x="446" y="75"/>
                    </a:lnTo>
                    <a:lnTo>
                      <a:pt x="446" y="139"/>
                    </a:lnTo>
                    <a:lnTo>
                      <a:pt x="373" y="185"/>
                    </a:lnTo>
                    <a:lnTo>
                      <a:pt x="290" y="196"/>
                    </a:lnTo>
                    <a:lnTo>
                      <a:pt x="211" y="180"/>
                    </a:lnTo>
                    <a:lnTo>
                      <a:pt x="167" y="149"/>
                    </a:lnTo>
                    <a:lnTo>
                      <a:pt x="139" y="108"/>
                    </a:lnTo>
                    <a:lnTo>
                      <a:pt x="133" y="36"/>
                    </a:lnTo>
                    <a:lnTo>
                      <a:pt x="127" y="196"/>
                    </a:lnTo>
                    <a:lnTo>
                      <a:pt x="111" y="277"/>
                    </a:lnTo>
                    <a:cubicBezTo>
                      <a:pt x="105" y="300"/>
                      <a:pt x="92" y="292"/>
                      <a:pt x="84" y="314"/>
                    </a:cubicBezTo>
                    <a:cubicBezTo>
                      <a:pt x="82" y="320"/>
                      <a:pt x="46" y="348"/>
                      <a:pt x="44" y="354"/>
                    </a:cubicBezTo>
                    <a:cubicBezTo>
                      <a:pt x="40" y="363"/>
                      <a:pt x="9" y="374"/>
                      <a:pt x="0" y="379"/>
                    </a:cubicBezTo>
                  </a:path>
                </a:pathLst>
              </a:custGeom>
              <a:noFill/>
              <a:ln w="9525">
                <a:solidFill>
                  <a:srgbClr val="000000"/>
                </a:solidFill>
                <a:round/>
                <a:headEnd/>
                <a:tailEnd/>
              </a:ln>
            </p:spPr>
            <p:txBody>
              <a:bodyPr/>
              <a:lstStyle/>
              <a:p>
                <a:endParaRPr lang="en-GB" dirty="0"/>
              </a:p>
            </p:txBody>
          </p:sp>
          <p:sp>
            <p:nvSpPr>
              <p:cNvPr id="71" name="Freeform 91"/>
              <p:cNvSpPr>
                <a:spLocks/>
              </p:cNvSpPr>
              <p:nvPr/>
            </p:nvSpPr>
            <p:spPr bwMode="auto">
              <a:xfrm>
                <a:off x="1685" y="3147"/>
                <a:ext cx="56" cy="206"/>
              </a:xfrm>
              <a:custGeom>
                <a:avLst/>
                <a:gdLst>
                  <a:gd name="T0" fmla="*/ 0 w 50"/>
                  <a:gd name="T1" fmla="*/ 0 h 200"/>
                  <a:gd name="T2" fmla="*/ 25 w 50"/>
                  <a:gd name="T3" fmla="*/ 60 h 200"/>
                  <a:gd name="T4" fmla="*/ 35 w 50"/>
                  <a:gd name="T5" fmla="*/ 110 h 200"/>
                  <a:gd name="T6" fmla="*/ 50 w 50"/>
                  <a:gd name="T7" fmla="*/ 200 h 200"/>
                  <a:gd name="T8" fmla="*/ 0 60000 65536"/>
                  <a:gd name="T9" fmla="*/ 0 60000 65536"/>
                  <a:gd name="T10" fmla="*/ 0 60000 65536"/>
                  <a:gd name="T11" fmla="*/ 0 60000 65536"/>
                  <a:gd name="T12" fmla="*/ 0 w 50"/>
                  <a:gd name="T13" fmla="*/ 0 h 200"/>
                  <a:gd name="T14" fmla="*/ 50 w 50"/>
                  <a:gd name="T15" fmla="*/ 200 h 200"/>
                </a:gdLst>
                <a:ahLst/>
                <a:cxnLst>
                  <a:cxn ang="T8">
                    <a:pos x="T0" y="T1"/>
                  </a:cxn>
                  <a:cxn ang="T9">
                    <a:pos x="T2" y="T3"/>
                  </a:cxn>
                  <a:cxn ang="T10">
                    <a:pos x="T4" y="T5"/>
                  </a:cxn>
                  <a:cxn ang="T11">
                    <a:pos x="T6" y="T7"/>
                  </a:cxn>
                </a:cxnLst>
                <a:rect l="T12" t="T13" r="T14" b="T15"/>
                <a:pathLst>
                  <a:path w="50" h="200">
                    <a:moveTo>
                      <a:pt x="0" y="0"/>
                    </a:moveTo>
                    <a:lnTo>
                      <a:pt x="25" y="60"/>
                    </a:lnTo>
                    <a:lnTo>
                      <a:pt x="35" y="110"/>
                    </a:lnTo>
                    <a:lnTo>
                      <a:pt x="50" y="200"/>
                    </a:lnTo>
                  </a:path>
                </a:pathLst>
              </a:custGeom>
              <a:noFill/>
              <a:ln w="9525">
                <a:solidFill>
                  <a:srgbClr val="000000"/>
                </a:solidFill>
                <a:round/>
                <a:headEnd/>
                <a:tailEnd/>
              </a:ln>
            </p:spPr>
            <p:txBody>
              <a:bodyPr/>
              <a:lstStyle/>
              <a:p>
                <a:endParaRPr lang="en-GB" dirty="0"/>
              </a:p>
            </p:txBody>
          </p:sp>
          <p:sp>
            <p:nvSpPr>
              <p:cNvPr id="72" name="Freeform 96"/>
              <p:cNvSpPr>
                <a:spLocks/>
              </p:cNvSpPr>
              <p:nvPr/>
            </p:nvSpPr>
            <p:spPr bwMode="auto">
              <a:xfrm>
                <a:off x="2047" y="1717"/>
                <a:ext cx="636" cy="2344"/>
              </a:xfrm>
              <a:custGeom>
                <a:avLst/>
                <a:gdLst>
                  <a:gd name="T0" fmla="*/ 626 w 636"/>
                  <a:gd name="T1" fmla="*/ 0 h 2344"/>
                  <a:gd name="T2" fmla="*/ 0 w 636"/>
                  <a:gd name="T3" fmla="*/ 1197 h 2344"/>
                  <a:gd name="T4" fmla="*/ 25 w 636"/>
                  <a:gd name="T5" fmla="*/ 1307 h 2344"/>
                  <a:gd name="T6" fmla="*/ 636 w 636"/>
                  <a:gd name="T7" fmla="*/ 2344 h 2344"/>
                  <a:gd name="T8" fmla="*/ 0 60000 65536"/>
                  <a:gd name="T9" fmla="*/ 0 60000 65536"/>
                  <a:gd name="T10" fmla="*/ 0 60000 65536"/>
                  <a:gd name="T11" fmla="*/ 0 60000 65536"/>
                  <a:gd name="T12" fmla="*/ 0 w 636"/>
                  <a:gd name="T13" fmla="*/ 0 h 2344"/>
                  <a:gd name="T14" fmla="*/ 636 w 636"/>
                  <a:gd name="T15" fmla="*/ 2344 h 2344"/>
                  <a:gd name="connsiteX0" fmla="*/ 9844 w 10001"/>
                  <a:gd name="connsiteY0" fmla="*/ 0 h 10000"/>
                  <a:gd name="connsiteX1" fmla="*/ 1 w 10001"/>
                  <a:gd name="connsiteY1" fmla="*/ 5107 h 10000"/>
                  <a:gd name="connsiteX2" fmla="*/ 0 w 10001"/>
                  <a:gd name="connsiteY2" fmla="*/ 5544 h 10000"/>
                  <a:gd name="connsiteX3" fmla="*/ 10001 w 10001"/>
                  <a:gd name="connsiteY3" fmla="*/ 10000 h 10000"/>
                </a:gdLst>
                <a:ahLst/>
                <a:cxnLst>
                  <a:cxn ang="0">
                    <a:pos x="connsiteX0" y="connsiteY0"/>
                  </a:cxn>
                  <a:cxn ang="0">
                    <a:pos x="connsiteX1" y="connsiteY1"/>
                  </a:cxn>
                  <a:cxn ang="0">
                    <a:pos x="connsiteX2" y="connsiteY2"/>
                  </a:cxn>
                  <a:cxn ang="0">
                    <a:pos x="connsiteX3" y="connsiteY3"/>
                  </a:cxn>
                </a:cxnLst>
                <a:rect l="l" t="t" r="r" b="b"/>
                <a:pathLst>
                  <a:path w="10001" h="10000">
                    <a:moveTo>
                      <a:pt x="9844" y="0"/>
                    </a:moveTo>
                    <a:lnTo>
                      <a:pt x="1" y="5107"/>
                    </a:lnTo>
                    <a:cubicBezTo>
                      <a:pt x="1" y="5253"/>
                      <a:pt x="0" y="5398"/>
                      <a:pt x="0" y="5544"/>
                    </a:cubicBezTo>
                    <a:lnTo>
                      <a:pt x="10001" y="10000"/>
                    </a:lnTo>
                  </a:path>
                </a:pathLst>
              </a:custGeom>
              <a:noFill/>
              <a:ln w="9525" cap="flat" cmpd="sng">
                <a:solidFill>
                  <a:schemeClr val="bg1"/>
                </a:solidFill>
                <a:prstDash val="solid"/>
                <a:round/>
                <a:headEnd type="none" w="med" len="med"/>
                <a:tailEnd type="none" w="med" len="med"/>
              </a:ln>
            </p:spPr>
            <p:txBody>
              <a:bodyPr/>
              <a:lstStyle/>
              <a:p>
                <a:endParaRPr lang="en-GB" dirty="0"/>
              </a:p>
            </p:txBody>
          </p:sp>
          <p:sp>
            <p:nvSpPr>
              <p:cNvPr id="73" name="Freeform 152"/>
              <p:cNvSpPr>
                <a:spLocks/>
              </p:cNvSpPr>
              <p:nvPr/>
            </p:nvSpPr>
            <p:spPr bwMode="auto">
              <a:xfrm>
                <a:off x="2091" y="2665"/>
                <a:ext cx="37" cy="9"/>
              </a:xfrm>
              <a:custGeom>
                <a:avLst/>
                <a:gdLst>
                  <a:gd name="T0" fmla="*/ 0 w 33"/>
                  <a:gd name="T1" fmla="*/ 0 h 9"/>
                  <a:gd name="T2" fmla="*/ 33 w 33"/>
                  <a:gd name="T3" fmla="*/ 9 h 9"/>
                  <a:gd name="T4" fmla="*/ 0 60000 65536"/>
                  <a:gd name="T5" fmla="*/ 0 60000 65536"/>
                  <a:gd name="T6" fmla="*/ 0 w 33"/>
                  <a:gd name="T7" fmla="*/ 0 h 9"/>
                  <a:gd name="T8" fmla="*/ 33 w 33"/>
                  <a:gd name="T9" fmla="*/ 9 h 9"/>
                </a:gdLst>
                <a:ahLst/>
                <a:cxnLst>
                  <a:cxn ang="T4">
                    <a:pos x="T0" y="T1"/>
                  </a:cxn>
                  <a:cxn ang="T5">
                    <a:pos x="T2" y="T3"/>
                  </a:cxn>
                </a:cxnLst>
                <a:rect l="T6" t="T7" r="T8" b="T9"/>
                <a:pathLst>
                  <a:path w="33" h="9">
                    <a:moveTo>
                      <a:pt x="0" y="0"/>
                    </a:moveTo>
                    <a:cubicBezTo>
                      <a:pt x="0" y="0"/>
                      <a:pt x="16" y="4"/>
                      <a:pt x="33" y="9"/>
                    </a:cubicBezTo>
                  </a:path>
                </a:pathLst>
              </a:custGeom>
              <a:noFill/>
              <a:ln w="9525">
                <a:solidFill>
                  <a:srgbClr val="000000"/>
                </a:solidFill>
                <a:round/>
                <a:headEnd/>
                <a:tailEnd/>
              </a:ln>
            </p:spPr>
            <p:txBody>
              <a:bodyPr/>
              <a:lstStyle/>
              <a:p>
                <a:endParaRPr lang="en-GB" dirty="0"/>
              </a:p>
            </p:txBody>
          </p:sp>
          <p:sp>
            <p:nvSpPr>
              <p:cNvPr id="74" name="AutoShape 185"/>
              <p:cNvSpPr>
                <a:spLocks noChangeArrowheads="1"/>
              </p:cNvSpPr>
              <p:nvPr/>
            </p:nvSpPr>
            <p:spPr bwMode="auto">
              <a:xfrm>
                <a:off x="2018" y="2907"/>
                <a:ext cx="40" cy="21"/>
              </a:xfrm>
              <a:prstGeom prst="roundRect">
                <a:avLst>
                  <a:gd name="adj" fmla="val 16667"/>
                </a:avLst>
              </a:prstGeom>
              <a:solidFill>
                <a:srgbClr val="FF3300"/>
              </a:solidFill>
              <a:ln w="3175">
                <a:solidFill>
                  <a:schemeClr val="tx1"/>
                </a:solidFill>
                <a:round/>
                <a:headEnd/>
                <a:tailEnd/>
              </a:ln>
            </p:spPr>
            <p:txBody>
              <a:bodyPr wrap="none" anchor="ctr"/>
              <a:lstStyle/>
              <a:p>
                <a:endParaRPr lang="en-US" dirty="0"/>
              </a:p>
            </p:txBody>
          </p:sp>
          <p:sp>
            <p:nvSpPr>
              <p:cNvPr id="75" name="Freeform 150"/>
              <p:cNvSpPr>
                <a:spLocks/>
              </p:cNvSpPr>
              <p:nvPr/>
            </p:nvSpPr>
            <p:spPr bwMode="auto">
              <a:xfrm>
                <a:off x="2599" y="2951"/>
                <a:ext cx="1523" cy="430"/>
              </a:xfrm>
              <a:custGeom>
                <a:avLst/>
                <a:gdLst>
                  <a:gd name="T0" fmla="*/ 0 w 1523"/>
                  <a:gd name="T1" fmla="*/ 106 h 430"/>
                  <a:gd name="T2" fmla="*/ 201 w 1523"/>
                  <a:gd name="T3" fmla="*/ 97 h 430"/>
                  <a:gd name="T4" fmla="*/ 407 w 1523"/>
                  <a:gd name="T5" fmla="*/ 102 h 430"/>
                  <a:gd name="T6" fmla="*/ 510 w 1523"/>
                  <a:gd name="T7" fmla="*/ 74 h 430"/>
                  <a:gd name="T8" fmla="*/ 680 w 1523"/>
                  <a:gd name="T9" fmla="*/ 66 h 430"/>
                  <a:gd name="T10" fmla="*/ 817 w 1523"/>
                  <a:gd name="T11" fmla="*/ 69 h 430"/>
                  <a:gd name="T12" fmla="*/ 1049 w 1523"/>
                  <a:gd name="T13" fmla="*/ 74 h 430"/>
                  <a:gd name="T14" fmla="*/ 1156 w 1523"/>
                  <a:gd name="T15" fmla="*/ 68 h 430"/>
                  <a:gd name="T16" fmla="*/ 1279 w 1523"/>
                  <a:gd name="T17" fmla="*/ 29 h 430"/>
                  <a:gd name="T18" fmla="*/ 1340 w 1523"/>
                  <a:gd name="T19" fmla="*/ 0 h 430"/>
                  <a:gd name="T20" fmla="*/ 1452 w 1523"/>
                  <a:gd name="T21" fmla="*/ 2 h 430"/>
                  <a:gd name="T22" fmla="*/ 1506 w 1523"/>
                  <a:gd name="T23" fmla="*/ 27 h 430"/>
                  <a:gd name="T24" fmla="*/ 1523 w 1523"/>
                  <a:gd name="T25" fmla="*/ 64 h 430"/>
                  <a:gd name="T26" fmla="*/ 1503 w 1523"/>
                  <a:gd name="T27" fmla="*/ 85 h 430"/>
                  <a:gd name="T28" fmla="*/ 1472 w 1523"/>
                  <a:gd name="T29" fmla="*/ 92 h 430"/>
                  <a:gd name="T30" fmla="*/ 1430 w 1523"/>
                  <a:gd name="T31" fmla="*/ 75 h 430"/>
                  <a:gd name="T32" fmla="*/ 1383 w 1523"/>
                  <a:gd name="T33" fmla="*/ 74 h 430"/>
                  <a:gd name="T34" fmla="*/ 1332 w 1523"/>
                  <a:gd name="T35" fmla="*/ 122 h 430"/>
                  <a:gd name="T36" fmla="*/ 1309 w 1523"/>
                  <a:gd name="T37" fmla="*/ 156 h 430"/>
                  <a:gd name="T38" fmla="*/ 1255 w 1523"/>
                  <a:gd name="T39" fmla="*/ 177 h 430"/>
                  <a:gd name="T40" fmla="*/ 1309 w 1523"/>
                  <a:gd name="T41" fmla="*/ 157 h 430"/>
                  <a:gd name="T42" fmla="*/ 1283 w 1523"/>
                  <a:gd name="T43" fmla="*/ 197 h 430"/>
                  <a:gd name="T44" fmla="*/ 1287 w 1523"/>
                  <a:gd name="T45" fmla="*/ 231 h 430"/>
                  <a:gd name="T46" fmla="*/ 1172 w 1523"/>
                  <a:gd name="T47" fmla="*/ 230 h 430"/>
                  <a:gd name="T48" fmla="*/ 1091 w 1523"/>
                  <a:gd name="T49" fmla="*/ 237 h 430"/>
                  <a:gd name="T50" fmla="*/ 971 w 1523"/>
                  <a:gd name="T51" fmla="*/ 267 h 430"/>
                  <a:gd name="T52" fmla="*/ 834 w 1523"/>
                  <a:gd name="T53" fmla="*/ 300 h 430"/>
                  <a:gd name="T54" fmla="*/ 657 w 1523"/>
                  <a:gd name="T55" fmla="*/ 334 h 430"/>
                  <a:gd name="T56" fmla="*/ 528 w 1523"/>
                  <a:gd name="T57" fmla="*/ 347 h 430"/>
                  <a:gd name="T58" fmla="*/ 449 w 1523"/>
                  <a:gd name="T59" fmla="*/ 334 h 430"/>
                  <a:gd name="T60" fmla="*/ 351 w 1523"/>
                  <a:gd name="T61" fmla="*/ 356 h 430"/>
                  <a:gd name="T62" fmla="*/ 214 w 1523"/>
                  <a:gd name="T63" fmla="*/ 378 h 430"/>
                  <a:gd name="T64" fmla="*/ 123 w 1523"/>
                  <a:gd name="T65" fmla="*/ 396 h 430"/>
                  <a:gd name="T66" fmla="*/ 56 w 1523"/>
                  <a:gd name="T67" fmla="*/ 400 h 430"/>
                  <a:gd name="T68" fmla="*/ 34 w 1523"/>
                  <a:gd name="T69" fmla="*/ 214 h 430"/>
                  <a:gd name="T70" fmla="*/ 0 w 1523"/>
                  <a:gd name="T71" fmla="*/ 106 h 43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523"/>
                  <a:gd name="T109" fmla="*/ 0 h 430"/>
                  <a:gd name="T110" fmla="*/ 1523 w 1523"/>
                  <a:gd name="T111" fmla="*/ 430 h 43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523" h="430">
                    <a:moveTo>
                      <a:pt x="0" y="106"/>
                    </a:moveTo>
                    <a:lnTo>
                      <a:pt x="201" y="97"/>
                    </a:lnTo>
                    <a:lnTo>
                      <a:pt x="407" y="102"/>
                    </a:lnTo>
                    <a:lnTo>
                      <a:pt x="510" y="74"/>
                    </a:lnTo>
                    <a:lnTo>
                      <a:pt x="680" y="66"/>
                    </a:lnTo>
                    <a:lnTo>
                      <a:pt x="817" y="69"/>
                    </a:lnTo>
                    <a:lnTo>
                      <a:pt x="1049" y="74"/>
                    </a:lnTo>
                    <a:lnTo>
                      <a:pt x="1156" y="68"/>
                    </a:lnTo>
                    <a:lnTo>
                      <a:pt x="1279" y="29"/>
                    </a:lnTo>
                    <a:lnTo>
                      <a:pt x="1340" y="0"/>
                    </a:lnTo>
                    <a:lnTo>
                      <a:pt x="1452" y="2"/>
                    </a:lnTo>
                    <a:lnTo>
                      <a:pt x="1506" y="27"/>
                    </a:lnTo>
                    <a:lnTo>
                      <a:pt x="1523" y="64"/>
                    </a:lnTo>
                    <a:lnTo>
                      <a:pt x="1503" y="85"/>
                    </a:lnTo>
                    <a:lnTo>
                      <a:pt x="1472" y="92"/>
                    </a:lnTo>
                    <a:lnTo>
                      <a:pt x="1430" y="75"/>
                    </a:lnTo>
                    <a:lnTo>
                      <a:pt x="1383" y="74"/>
                    </a:lnTo>
                    <a:lnTo>
                      <a:pt x="1332" y="122"/>
                    </a:lnTo>
                    <a:lnTo>
                      <a:pt x="1309" y="156"/>
                    </a:lnTo>
                    <a:lnTo>
                      <a:pt x="1255" y="177"/>
                    </a:lnTo>
                    <a:lnTo>
                      <a:pt x="1309" y="157"/>
                    </a:lnTo>
                    <a:lnTo>
                      <a:pt x="1283" y="197"/>
                    </a:lnTo>
                    <a:lnTo>
                      <a:pt x="1287" y="231"/>
                    </a:lnTo>
                    <a:lnTo>
                      <a:pt x="1172" y="230"/>
                    </a:lnTo>
                    <a:lnTo>
                      <a:pt x="1091" y="237"/>
                    </a:lnTo>
                    <a:lnTo>
                      <a:pt x="971" y="267"/>
                    </a:lnTo>
                    <a:lnTo>
                      <a:pt x="834" y="300"/>
                    </a:lnTo>
                    <a:lnTo>
                      <a:pt x="657" y="334"/>
                    </a:lnTo>
                    <a:lnTo>
                      <a:pt x="528" y="347"/>
                    </a:lnTo>
                    <a:lnTo>
                      <a:pt x="449" y="334"/>
                    </a:lnTo>
                    <a:lnTo>
                      <a:pt x="351" y="356"/>
                    </a:lnTo>
                    <a:cubicBezTo>
                      <a:pt x="313" y="365"/>
                      <a:pt x="253" y="372"/>
                      <a:pt x="214" y="378"/>
                    </a:cubicBezTo>
                    <a:cubicBezTo>
                      <a:pt x="177" y="384"/>
                      <a:pt x="149" y="392"/>
                      <a:pt x="123" y="396"/>
                    </a:cubicBezTo>
                    <a:cubicBezTo>
                      <a:pt x="96" y="400"/>
                      <a:pt x="70" y="430"/>
                      <a:pt x="56" y="400"/>
                    </a:cubicBezTo>
                    <a:lnTo>
                      <a:pt x="34" y="214"/>
                    </a:lnTo>
                    <a:lnTo>
                      <a:pt x="0" y="106"/>
                    </a:lnTo>
                    <a:close/>
                  </a:path>
                </a:pathLst>
              </a:custGeom>
              <a:gradFill rotWithShape="1">
                <a:gsLst>
                  <a:gs pos="0">
                    <a:srgbClr val="DCBB9A"/>
                  </a:gs>
                  <a:gs pos="50000">
                    <a:srgbClr val="FFD9B3"/>
                  </a:gs>
                  <a:gs pos="100000">
                    <a:srgbClr val="DCBB9A"/>
                  </a:gs>
                </a:gsLst>
                <a:lin ang="5400000" scaled="1"/>
              </a:gradFill>
              <a:ln w="9525">
                <a:solidFill>
                  <a:srgbClr val="000000"/>
                </a:solidFill>
                <a:round/>
                <a:headEnd/>
                <a:tailEnd/>
              </a:ln>
            </p:spPr>
            <p:txBody>
              <a:bodyPr/>
              <a:lstStyle/>
              <a:p>
                <a:endParaRPr lang="en-GB" dirty="0"/>
              </a:p>
            </p:txBody>
          </p:sp>
          <p:sp>
            <p:nvSpPr>
              <p:cNvPr id="76" name="Freeform 261"/>
              <p:cNvSpPr>
                <a:spLocks/>
              </p:cNvSpPr>
              <p:nvPr/>
            </p:nvSpPr>
            <p:spPr bwMode="auto">
              <a:xfrm>
                <a:off x="4043" y="2983"/>
                <a:ext cx="51" cy="47"/>
              </a:xfrm>
              <a:custGeom>
                <a:avLst/>
                <a:gdLst>
                  <a:gd name="T0" fmla="*/ 51 w 51"/>
                  <a:gd name="T1" fmla="*/ 5 h 47"/>
                  <a:gd name="T2" fmla="*/ 7 w 51"/>
                  <a:gd name="T3" fmla="*/ 7 h 47"/>
                  <a:gd name="T4" fmla="*/ 9 w 51"/>
                  <a:gd name="T5" fmla="*/ 47 h 47"/>
                  <a:gd name="T6" fmla="*/ 0 60000 65536"/>
                  <a:gd name="T7" fmla="*/ 0 60000 65536"/>
                  <a:gd name="T8" fmla="*/ 0 60000 65536"/>
                  <a:gd name="T9" fmla="*/ 0 w 51"/>
                  <a:gd name="T10" fmla="*/ 0 h 47"/>
                  <a:gd name="T11" fmla="*/ 51 w 51"/>
                  <a:gd name="T12" fmla="*/ 47 h 47"/>
                </a:gdLst>
                <a:ahLst/>
                <a:cxnLst>
                  <a:cxn ang="T6">
                    <a:pos x="T0" y="T1"/>
                  </a:cxn>
                  <a:cxn ang="T7">
                    <a:pos x="T2" y="T3"/>
                  </a:cxn>
                  <a:cxn ang="T8">
                    <a:pos x="T4" y="T5"/>
                  </a:cxn>
                </a:cxnLst>
                <a:rect l="T9" t="T10" r="T11" b="T12"/>
                <a:pathLst>
                  <a:path w="51" h="47">
                    <a:moveTo>
                      <a:pt x="51" y="5"/>
                    </a:moveTo>
                    <a:cubicBezTo>
                      <a:pt x="32" y="2"/>
                      <a:pt x="14" y="0"/>
                      <a:pt x="7" y="7"/>
                    </a:cubicBezTo>
                    <a:cubicBezTo>
                      <a:pt x="0" y="14"/>
                      <a:pt x="4" y="30"/>
                      <a:pt x="9" y="47"/>
                    </a:cubicBezTo>
                  </a:path>
                </a:pathLst>
              </a:custGeom>
              <a:noFill/>
              <a:ln w="3175" cap="flat" cmpd="sng">
                <a:solidFill>
                  <a:srgbClr val="000000"/>
                </a:solidFill>
                <a:prstDash val="solid"/>
                <a:round/>
                <a:headEnd/>
                <a:tailEnd/>
              </a:ln>
            </p:spPr>
            <p:txBody>
              <a:bodyPr/>
              <a:lstStyle/>
              <a:p>
                <a:endParaRPr lang="en-GB" dirty="0"/>
              </a:p>
            </p:txBody>
          </p:sp>
        </p:grpSp>
        <p:sp>
          <p:nvSpPr>
            <p:cNvPr id="149" name="Freeform 2"/>
            <p:cNvSpPr>
              <a:spLocks/>
            </p:cNvSpPr>
            <p:nvPr/>
          </p:nvSpPr>
          <p:spPr bwMode="auto">
            <a:xfrm rot="-599558">
              <a:off x="1311544" y="4280901"/>
              <a:ext cx="2021203" cy="930616"/>
            </a:xfrm>
            <a:custGeom>
              <a:avLst/>
              <a:gdLst>
                <a:gd name="connsiteX0" fmla="*/ 2282 w 10000"/>
                <a:gd name="connsiteY0" fmla="*/ 7808 h 10000"/>
                <a:gd name="connsiteX1" fmla="*/ 1693 w 10000"/>
                <a:gd name="connsiteY1" fmla="*/ 6456 h 10000"/>
                <a:gd name="connsiteX2" fmla="*/ 1182 w 10000"/>
                <a:gd name="connsiteY2" fmla="*/ 5110 h 10000"/>
                <a:gd name="connsiteX3" fmla="*/ 921 w 10000"/>
                <a:gd name="connsiteY3" fmla="*/ 4434 h 10000"/>
                <a:gd name="connsiteX4" fmla="*/ 463 w 10000"/>
                <a:gd name="connsiteY4" fmla="*/ 2986 h 10000"/>
                <a:gd name="connsiteX5" fmla="*/ 233 w 10000"/>
                <a:gd name="connsiteY5" fmla="*/ 1831 h 10000"/>
                <a:gd name="connsiteX6" fmla="*/ 0 w 10000"/>
                <a:gd name="connsiteY6" fmla="*/ 879 h 10000"/>
                <a:gd name="connsiteX7" fmla="*/ 50 w 10000"/>
                <a:gd name="connsiteY7" fmla="*/ 45 h 10000"/>
                <a:gd name="connsiteX8" fmla="*/ 309 w 10000"/>
                <a:gd name="connsiteY8" fmla="*/ 0 h 10000"/>
                <a:gd name="connsiteX9" fmla="*/ 820 w 10000"/>
                <a:gd name="connsiteY9" fmla="*/ 0 h 10000"/>
                <a:gd name="connsiteX10" fmla="*/ 1576 w 10000"/>
                <a:gd name="connsiteY10" fmla="*/ 113 h 10000"/>
                <a:gd name="connsiteX11" fmla="*/ 2355 w 10000"/>
                <a:gd name="connsiteY11" fmla="*/ 361 h 10000"/>
                <a:gd name="connsiteX12" fmla="*/ 3058 w 10000"/>
                <a:gd name="connsiteY12" fmla="*/ 625 h 10000"/>
                <a:gd name="connsiteX13" fmla="*/ 3941 w 10000"/>
                <a:gd name="connsiteY13" fmla="*/ 1104 h 10000"/>
                <a:gd name="connsiteX14" fmla="*/ 4994 w 10000"/>
                <a:gd name="connsiteY14" fmla="*/ 1899 h 10000"/>
                <a:gd name="connsiteX15" fmla="*/ 5555 w 10000"/>
                <a:gd name="connsiteY15" fmla="*/ 2310 h 10000"/>
                <a:gd name="connsiteX16" fmla="*/ 6299 w 10000"/>
                <a:gd name="connsiteY16" fmla="*/ 2710 h 10000"/>
                <a:gd name="connsiteX17" fmla="*/ 6649 w 10000"/>
                <a:gd name="connsiteY17" fmla="*/ 2856 h 10000"/>
                <a:gd name="connsiteX18" fmla="*/ 6860 w 10000"/>
                <a:gd name="connsiteY18" fmla="*/ 2924 h 10000"/>
                <a:gd name="connsiteX19" fmla="*/ 7182 w 10000"/>
                <a:gd name="connsiteY19" fmla="*/ 3025 h 10000"/>
                <a:gd name="connsiteX20" fmla="*/ 7415 w 10000"/>
                <a:gd name="connsiteY20" fmla="*/ 3065 h 10000"/>
                <a:gd name="connsiteX21" fmla="*/ 7689 w 10000"/>
                <a:gd name="connsiteY21" fmla="*/ 3025 h 10000"/>
                <a:gd name="connsiteX22" fmla="*/ 7970 w 10000"/>
                <a:gd name="connsiteY22" fmla="*/ 2980 h 10000"/>
                <a:gd name="connsiteX23" fmla="*/ 8291 w 10000"/>
                <a:gd name="connsiteY23" fmla="*/ 3020 h 10000"/>
                <a:gd name="connsiteX24" fmla="*/ 8430 w 10000"/>
                <a:gd name="connsiteY24" fmla="*/ 3127 h 10000"/>
                <a:gd name="connsiteX25" fmla="*/ 8496 w 10000"/>
                <a:gd name="connsiteY25" fmla="*/ 3352 h 10000"/>
                <a:gd name="connsiteX26" fmla="*/ 8307 w 10000"/>
                <a:gd name="connsiteY26" fmla="*/ 3256 h 10000"/>
                <a:gd name="connsiteX27" fmla="*/ 8496 w 10000"/>
                <a:gd name="connsiteY27" fmla="*/ 3352 h 10000"/>
                <a:gd name="connsiteX28" fmla="*/ 8591 w 10000"/>
                <a:gd name="connsiteY28" fmla="*/ 3346 h 10000"/>
                <a:gd name="connsiteX29" fmla="*/ 8745 w 10000"/>
                <a:gd name="connsiteY29" fmla="*/ 3431 h 10000"/>
                <a:gd name="connsiteX30" fmla="*/ 8919 w 10000"/>
                <a:gd name="connsiteY30" fmla="*/ 3515 h 10000"/>
                <a:gd name="connsiteX31" fmla="*/ 9095 w 10000"/>
                <a:gd name="connsiteY31" fmla="*/ 3572 h 10000"/>
                <a:gd name="connsiteX32" fmla="*/ 9376 w 10000"/>
                <a:gd name="connsiteY32" fmla="*/ 3696 h 10000"/>
                <a:gd name="connsiteX33" fmla="*/ 9546 w 10000"/>
                <a:gd name="connsiteY33" fmla="*/ 3814 h 10000"/>
                <a:gd name="connsiteX34" fmla="*/ 9678 w 10000"/>
                <a:gd name="connsiteY34" fmla="*/ 3842 h 10000"/>
                <a:gd name="connsiteX35" fmla="*/ 9745 w 10000"/>
                <a:gd name="connsiteY35" fmla="*/ 3848 h 10000"/>
                <a:gd name="connsiteX36" fmla="*/ 9871 w 10000"/>
                <a:gd name="connsiteY36" fmla="*/ 3882 h 10000"/>
                <a:gd name="connsiteX37" fmla="*/ 9943 w 10000"/>
                <a:gd name="connsiteY37" fmla="*/ 4000 h 10000"/>
                <a:gd name="connsiteX38" fmla="*/ 9968 w 10000"/>
                <a:gd name="connsiteY38" fmla="*/ 4152 h 10000"/>
                <a:gd name="connsiteX39" fmla="*/ 10000 w 10000"/>
                <a:gd name="connsiteY39" fmla="*/ 4389 h 10000"/>
                <a:gd name="connsiteX40" fmla="*/ 9915 w 10000"/>
                <a:gd name="connsiteY40" fmla="*/ 4569 h 10000"/>
                <a:gd name="connsiteX41" fmla="*/ 9817 w 10000"/>
                <a:gd name="connsiteY41" fmla="*/ 4648 h 10000"/>
                <a:gd name="connsiteX42" fmla="*/ 9663 w 10000"/>
                <a:gd name="connsiteY42" fmla="*/ 4648 h 10000"/>
                <a:gd name="connsiteX43" fmla="*/ 9499 w 10000"/>
                <a:gd name="connsiteY43" fmla="*/ 4654 h 10000"/>
                <a:gd name="connsiteX44" fmla="*/ 9303 w 10000"/>
                <a:gd name="connsiteY44" fmla="*/ 4592 h 10000"/>
                <a:gd name="connsiteX45" fmla="*/ 9247 w 10000"/>
                <a:gd name="connsiteY45" fmla="*/ 4597 h 10000"/>
                <a:gd name="connsiteX46" fmla="*/ 9215 w 10000"/>
                <a:gd name="connsiteY46" fmla="*/ 4394 h 10000"/>
                <a:gd name="connsiteX47" fmla="*/ 9228 w 10000"/>
                <a:gd name="connsiteY47" fmla="*/ 4265 h 10000"/>
                <a:gd name="connsiteX48" fmla="*/ 9234 w 10000"/>
                <a:gd name="connsiteY48" fmla="*/ 4400 h 10000"/>
                <a:gd name="connsiteX49" fmla="*/ 9253 w 10000"/>
                <a:gd name="connsiteY49" fmla="*/ 4541 h 10000"/>
                <a:gd name="connsiteX50" fmla="*/ 9281 w 10000"/>
                <a:gd name="connsiteY50" fmla="*/ 4608 h 10000"/>
                <a:gd name="connsiteX51" fmla="*/ 9199 w 10000"/>
                <a:gd name="connsiteY51" fmla="*/ 4749 h 10000"/>
                <a:gd name="connsiteX52" fmla="*/ 9183 w 10000"/>
                <a:gd name="connsiteY52" fmla="*/ 4879 h 10000"/>
                <a:gd name="connsiteX53" fmla="*/ 9202 w 10000"/>
                <a:gd name="connsiteY53" fmla="*/ 4715 h 10000"/>
                <a:gd name="connsiteX54" fmla="*/ 9269 w 10000"/>
                <a:gd name="connsiteY54" fmla="*/ 4580 h 10000"/>
                <a:gd name="connsiteX55" fmla="*/ 9354 w 10000"/>
                <a:gd name="connsiteY55" fmla="*/ 4631 h 10000"/>
                <a:gd name="connsiteX56" fmla="*/ 9433 w 10000"/>
                <a:gd name="connsiteY56" fmla="*/ 4727 h 10000"/>
                <a:gd name="connsiteX57" fmla="*/ 9521 w 10000"/>
                <a:gd name="connsiteY57" fmla="*/ 4766 h 10000"/>
                <a:gd name="connsiteX58" fmla="*/ 9641 w 10000"/>
                <a:gd name="connsiteY58" fmla="*/ 4783 h 10000"/>
                <a:gd name="connsiteX59" fmla="*/ 9694 w 10000"/>
                <a:gd name="connsiteY59" fmla="*/ 4823 h 10000"/>
                <a:gd name="connsiteX60" fmla="*/ 9738 w 10000"/>
                <a:gd name="connsiteY60" fmla="*/ 4845 h 10000"/>
                <a:gd name="connsiteX61" fmla="*/ 9839 w 10000"/>
                <a:gd name="connsiteY61" fmla="*/ 4885 h 10000"/>
                <a:gd name="connsiteX62" fmla="*/ 9883 w 10000"/>
                <a:gd name="connsiteY62" fmla="*/ 4963 h 10000"/>
                <a:gd name="connsiteX63" fmla="*/ 9918 w 10000"/>
                <a:gd name="connsiteY63" fmla="*/ 5014 h 10000"/>
                <a:gd name="connsiteX64" fmla="*/ 9927 w 10000"/>
                <a:gd name="connsiteY64" fmla="*/ 5115 h 10000"/>
                <a:gd name="connsiteX65" fmla="*/ 9887 w 10000"/>
                <a:gd name="connsiteY65" fmla="*/ 5324 h 10000"/>
                <a:gd name="connsiteX66" fmla="*/ 9798 w 10000"/>
                <a:gd name="connsiteY66" fmla="*/ 5499 h 10000"/>
                <a:gd name="connsiteX67" fmla="*/ 9697 w 10000"/>
                <a:gd name="connsiteY67" fmla="*/ 5561 h 10000"/>
                <a:gd name="connsiteX68" fmla="*/ 9574 w 10000"/>
                <a:gd name="connsiteY68" fmla="*/ 5521 h 10000"/>
                <a:gd name="connsiteX69" fmla="*/ 9351 w 10000"/>
                <a:gd name="connsiteY69" fmla="*/ 5380 h 10000"/>
                <a:gd name="connsiteX70" fmla="*/ 9209 w 10000"/>
                <a:gd name="connsiteY70" fmla="*/ 5335 h 10000"/>
                <a:gd name="connsiteX71" fmla="*/ 9158 w 10000"/>
                <a:gd name="connsiteY71" fmla="*/ 5290 h 10000"/>
                <a:gd name="connsiteX72" fmla="*/ 9224 w 10000"/>
                <a:gd name="connsiteY72" fmla="*/ 5183 h 10000"/>
                <a:gd name="connsiteX73" fmla="*/ 9142 w 10000"/>
                <a:gd name="connsiteY73" fmla="*/ 5290 h 10000"/>
                <a:gd name="connsiteX74" fmla="*/ 9035 w 10000"/>
                <a:gd name="connsiteY74" fmla="*/ 5448 h 10000"/>
                <a:gd name="connsiteX75" fmla="*/ 9161 w 10000"/>
                <a:gd name="connsiteY75" fmla="*/ 5256 h 10000"/>
                <a:gd name="connsiteX76" fmla="*/ 9281 w 10000"/>
                <a:gd name="connsiteY76" fmla="*/ 5358 h 10000"/>
                <a:gd name="connsiteX77" fmla="*/ 9474 w 10000"/>
                <a:gd name="connsiteY77" fmla="*/ 5454 h 10000"/>
                <a:gd name="connsiteX78" fmla="*/ 9596 w 10000"/>
                <a:gd name="connsiteY78" fmla="*/ 5499 h 10000"/>
                <a:gd name="connsiteX79" fmla="*/ 9650 w 10000"/>
                <a:gd name="connsiteY79" fmla="*/ 5515 h 10000"/>
                <a:gd name="connsiteX80" fmla="*/ 9707 w 10000"/>
                <a:gd name="connsiteY80" fmla="*/ 5741 h 10000"/>
                <a:gd name="connsiteX81" fmla="*/ 9678 w 10000"/>
                <a:gd name="connsiteY81" fmla="*/ 5949 h 10000"/>
                <a:gd name="connsiteX82" fmla="*/ 9546 w 10000"/>
                <a:gd name="connsiteY82" fmla="*/ 6006 h 10000"/>
                <a:gd name="connsiteX83" fmla="*/ 9436 w 10000"/>
                <a:gd name="connsiteY83" fmla="*/ 6000 h 10000"/>
                <a:gd name="connsiteX84" fmla="*/ 9310 w 10000"/>
                <a:gd name="connsiteY84" fmla="*/ 6000 h 10000"/>
                <a:gd name="connsiteX85" fmla="*/ 9187 w 10000"/>
                <a:gd name="connsiteY85" fmla="*/ 5955 h 10000"/>
                <a:gd name="connsiteX86" fmla="*/ 9086 w 10000"/>
                <a:gd name="connsiteY86" fmla="*/ 5854 h 10000"/>
                <a:gd name="connsiteX87" fmla="*/ 8979 w 10000"/>
                <a:gd name="connsiteY87" fmla="*/ 5820 h 10000"/>
                <a:gd name="connsiteX88" fmla="*/ 8906 w 10000"/>
                <a:gd name="connsiteY88" fmla="*/ 5831 h 10000"/>
                <a:gd name="connsiteX89" fmla="*/ 8824 w 10000"/>
                <a:gd name="connsiteY89" fmla="*/ 5741 h 10000"/>
                <a:gd name="connsiteX90" fmla="*/ 8944 w 10000"/>
                <a:gd name="connsiteY90" fmla="*/ 5611 h 10000"/>
                <a:gd name="connsiteX91" fmla="*/ 8802 w 10000"/>
                <a:gd name="connsiteY91" fmla="*/ 5763 h 10000"/>
                <a:gd name="connsiteX92" fmla="*/ 8748 w 10000"/>
                <a:gd name="connsiteY92" fmla="*/ 5746 h 10000"/>
                <a:gd name="connsiteX93" fmla="*/ 8679 w 10000"/>
                <a:gd name="connsiteY93" fmla="*/ 5887 h 10000"/>
                <a:gd name="connsiteX94" fmla="*/ 8588 w 10000"/>
                <a:gd name="connsiteY94" fmla="*/ 5921 h 10000"/>
                <a:gd name="connsiteX95" fmla="*/ 8452 w 10000"/>
                <a:gd name="connsiteY95" fmla="*/ 5977 h 10000"/>
                <a:gd name="connsiteX96" fmla="*/ 8641 w 10000"/>
                <a:gd name="connsiteY96" fmla="*/ 5904 h 10000"/>
                <a:gd name="connsiteX97" fmla="*/ 8723 w 10000"/>
                <a:gd name="connsiteY97" fmla="*/ 5831 h 10000"/>
                <a:gd name="connsiteX98" fmla="*/ 8767 w 10000"/>
                <a:gd name="connsiteY98" fmla="*/ 5752 h 10000"/>
                <a:gd name="connsiteX99" fmla="*/ 8840 w 10000"/>
                <a:gd name="connsiteY99" fmla="*/ 5746 h 10000"/>
                <a:gd name="connsiteX100" fmla="*/ 8944 w 10000"/>
                <a:gd name="connsiteY100" fmla="*/ 5808 h 10000"/>
                <a:gd name="connsiteX101" fmla="*/ 9086 w 10000"/>
                <a:gd name="connsiteY101" fmla="*/ 5854 h 10000"/>
                <a:gd name="connsiteX102" fmla="*/ 9001 w 10000"/>
                <a:gd name="connsiteY102" fmla="*/ 5989 h 10000"/>
                <a:gd name="connsiteX103" fmla="*/ 8897 w 10000"/>
                <a:gd name="connsiteY103" fmla="*/ 6090 h 10000"/>
                <a:gd name="connsiteX104" fmla="*/ 8840 w 10000"/>
                <a:gd name="connsiteY104" fmla="*/ 6101 h 10000"/>
                <a:gd name="connsiteX105" fmla="*/ 8679 w 10000"/>
                <a:gd name="connsiteY105" fmla="*/ 6085 h 10000"/>
                <a:gd name="connsiteX106" fmla="*/ 8446 w 10000"/>
                <a:gd name="connsiteY106" fmla="*/ 6039 h 10000"/>
                <a:gd name="connsiteX107" fmla="*/ 8162 w 10000"/>
                <a:gd name="connsiteY107" fmla="*/ 5977 h 10000"/>
                <a:gd name="connsiteX108" fmla="*/ 7935 w 10000"/>
                <a:gd name="connsiteY108" fmla="*/ 5876 h 10000"/>
                <a:gd name="connsiteX109" fmla="*/ 7765 w 10000"/>
                <a:gd name="connsiteY109" fmla="*/ 5752 h 10000"/>
                <a:gd name="connsiteX110" fmla="*/ 7538 w 10000"/>
                <a:gd name="connsiteY110" fmla="*/ 5617 h 10000"/>
                <a:gd name="connsiteX111" fmla="*/ 7301 w 10000"/>
                <a:gd name="connsiteY111" fmla="*/ 5448 h 10000"/>
                <a:gd name="connsiteX112" fmla="*/ 7141 w 10000"/>
                <a:gd name="connsiteY112" fmla="*/ 5228 h 10000"/>
                <a:gd name="connsiteX113" fmla="*/ 6885 w 10000"/>
                <a:gd name="connsiteY113" fmla="*/ 5048 h 10000"/>
                <a:gd name="connsiteX114" fmla="*/ 6453 w 10000"/>
                <a:gd name="connsiteY114" fmla="*/ 4811 h 10000"/>
                <a:gd name="connsiteX115" fmla="*/ 5523 w 10000"/>
                <a:gd name="connsiteY115" fmla="*/ 4766 h 10000"/>
                <a:gd name="connsiteX116" fmla="*/ 4562 w 10000"/>
                <a:gd name="connsiteY116" fmla="*/ 4715 h 10000"/>
                <a:gd name="connsiteX117" fmla="*/ 3742 w 10000"/>
                <a:gd name="connsiteY117" fmla="*/ 4530 h 10000"/>
                <a:gd name="connsiteX118" fmla="*/ 2601 w 10000"/>
                <a:gd name="connsiteY118" fmla="*/ 3899 h 10000"/>
                <a:gd name="connsiteX119" fmla="*/ 1980 w 10000"/>
                <a:gd name="connsiteY119" fmla="*/ 3177 h 10000"/>
                <a:gd name="connsiteX120" fmla="*/ 1277 w 10000"/>
                <a:gd name="connsiteY120" fmla="*/ 2558 h 10000"/>
                <a:gd name="connsiteX121" fmla="*/ 2926 w 10000"/>
                <a:gd name="connsiteY121" fmla="*/ 4101 h 10000"/>
                <a:gd name="connsiteX122" fmla="*/ 3614 w 10000"/>
                <a:gd name="connsiteY122" fmla="*/ 4534 h 10000"/>
                <a:gd name="connsiteX123" fmla="*/ 3953 w 10000"/>
                <a:gd name="connsiteY123" fmla="*/ 5138 h 10000"/>
                <a:gd name="connsiteX124" fmla="*/ 3793 w 10000"/>
                <a:gd name="connsiteY124" fmla="*/ 6248 h 10000"/>
                <a:gd name="connsiteX125" fmla="*/ 3613 w 10000"/>
                <a:gd name="connsiteY125" fmla="*/ 7330 h 10000"/>
                <a:gd name="connsiteX126" fmla="*/ 3216 w 10000"/>
                <a:gd name="connsiteY126" fmla="*/ 10000 h 10000"/>
                <a:gd name="connsiteX127" fmla="*/ 2282 w 10000"/>
                <a:gd name="connsiteY127" fmla="*/ 7808 h 10000"/>
                <a:gd name="connsiteX0" fmla="*/ 2282 w 10000"/>
                <a:gd name="connsiteY0" fmla="*/ 7808 h 10000"/>
                <a:gd name="connsiteX1" fmla="*/ 1693 w 10000"/>
                <a:gd name="connsiteY1" fmla="*/ 6456 h 10000"/>
                <a:gd name="connsiteX2" fmla="*/ 1182 w 10000"/>
                <a:gd name="connsiteY2" fmla="*/ 5110 h 10000"/>
                <a:gd name="connsiteX3" fmla="*/ 921 w 10000"/>
                <a:gd name="connsiteY3" fmla="*/ 4434 h 10000"/>
                <a:gd name="connsiteX4" fmla="*/ 463 w 10000"/>
                <a:gd name="connsiteY4" fmla="*/ 2986 h 10000"/>
                <a:gd name="connsiteX5" fmla="*/ 233 w 10000"/>
                <a:gd name="connsiteY5" fmla="*/ 1831 h 10000"/>
                <a:gd name="connsiteX6" fmla="*/ 0 w 10000"/>
                <a:gd name="connsiteY6" fmla="*/ 879 h 10000"/>
                <a:gd name="connsiteX7" fmla="*/ 50 w 10000"/>
                <a:gd name="connsiteY7" fmla="*/ 45 h 10000"/>
                <a:gd name="connsiteX8" fmla="*/ 309 w 10000"/>
                <a:gd name="connsiteY8" fmla="*/ 0 h 10000"/>
                <a:gd name="connsiteX9" fmla="*/ 820 w 10000"/>
                <a:gd name="connsiteY9" fmla="*/ 0 h 10000"/>
                <a:gd name="connsiteX10" fmla="*/ 1576 w 10000"/>
                <a:gd name="connsiteY10" fmla="*/ 113 h 10000"/>
                <a:gd name="connsiteX11" fmla="*/ 2355 w 10000"/>
                <a:gd name="connsiteY11" fmla="*/ 361 h 10000"/>
                <a:gd name="connsiteX12" fmla="*/ 3058 w 10000"/>
                <a:gd name="connsiteY12" fmla="*/ 625 h 10000"/>
                <a:gd name="connsiteX13" fmla="*/ 3941 w 10000"/>
                <a:gd name="connsiteY13" fmla="*/ 1104 h 10000"/>
                <a:gd name="connsiteX14" fmla="*/ 4994 w 10000"/>
                <a:gd name="connsiteY14" fmla="*/ 1899 h 10000"/>
                <a:gd name="connsiteX15" fmla="*/ 5555 w 10000"/>
                <a:gd name="connsiteY15" fmla="*/ 2310 h 10000"/>
                <a:gd name="connsiteX16" fmla="*/ 6299 w 10000"/>
                <a:gd name="connsiteY16" fmla="*/ 2710 h 10000"/>
                <a:gd name="connsiteX17" fmla="*/ 6649 w 10000"/>
                <a:gd name="connsiteY17" fmla="*/ 2856 h 10000"/>
                <a:gd name="connsiteX18" fmla="*/ 6860 w 10000"/>
                <a:gd name="connsiteY18" fmla="*/ 2924 h 10000"/>
                <a:gd name="connsiteX19" fmla="*/ 7182 w 10000"/>
                <a:gd name="connsiteY19" fmla="*/ 3025 h 10000"/>
                <a:gd name="connsiteX20" fmla="*/ 7415 w 10000"/>
                <a:gd name="connsiteY20" fmla="*/ 3065 h 10000"/>
                <a:gd name="connsiteX21" fmla="*/ 7689 w 10000"/>
                <a:gd name="connsiteY21" fmla="*/ 3025 h 10000"/>
                <a:gd name="connsiteX22" fmla="*/ 7970 w 10000"/>
                <a:gd name="connsiteY22" fmla="*/ 2980 h 10000"/>
                <a:gd name="connsiteX23" fmla="*/ 8291 w 10000"/>
                <a:gd name="connsiteY23" fmla="*/ 3020 h 10000"/>
                <a:gd name="connsiteX24" fmla="*/ 8430 w 10000"/>
                <a:gd name="connsiteY24" fmla="*/ 3127 h 10000"/>
                <a:gd name="connsiteX25" fmla="*/ 8496 w 10000"/>
                <a:gd name="connsiteY25" fmla="*/ 3352 h 10000"/>
                <a:gd name="connsiteX26" fmla="*/ 8307 w 10000"/>
                <a:gd name="connsiteY26" fmla="*/ 3256 h 10000"/>
                <a:gd name="connsiteX27" fmla="*/ 8496 w 10000"/>
                <a:gd name="connsiteY27" fmla="*/ 3352 h 10000"/>
                <a:gd name="connsiteX28" fmla="*/ 8591 w 10000"/>
                <a:gd name="connsiteY28" fmla="*/ 3346 h 10000"/>
                <a:gd name="connsiteX29" fmla="*/ 8745 w 10000"/>
                <a:gd name="connsiteY29" fmla="*/ 3431 h 10000"/>
                <a:gd name="connsiteX30" fmla="*/ 8919 w 10000"/>
                <a:gd name="connsiteY30" fmla="*/ 3515 h 10000"/>
                <a:gd name="connsiteX31" fmla="*/ 9095 w 10000"/>
                <a:gd name="connsiteY31" fmla="*/ 3572 h 10000"/>
                <a:gd name="connsiteX32" fmla="*/ 9376 w 10000"/>
                <a:gd name="connsiteY32" fmla="*/ 3696 h 10000"/>
                <a:gd name="connsiteX33" fmla="*/ 9546 w 10000"/>
                <a:gd name="connsiteY33" fmla="*/ 3814 h 10000"/>
                <a:gd name="connsiteX34" fmla="*/ 9678 w 10000"/>
                <a:gd name="connsiteY34" fmla="*/ 3842 h 10000"/>
                <a:gd name="connsiteX35" fmla="*/ 9745 w 10000"/>
                <a:gd name="connsiteY35" fmla="*/ 3848 h 10000"/>
                <a:gd name="connsiteX36" fmla="*/ 9871 w 10000"/>
                <a:gd name="connsiteY36" fmla="*/ 3882 h 10000"/>
                <a:gd name="connsiteX37" fmla="*/ 9943 w 10000"/>
                <a:gd name="connsiteY37" fmla="*/ 4000 h 10000"/>
                <a:gd name="connsiteX38" fmla="*/ 9968 w 10000"/>
                <a:gd name="connsiteY38" fmla="*/ 4152 h 10000"/>
                <a:gd name="connsiteX39" fmla="*/ 10000 w 10000"/>
                <a:gd name="connsiteY39" fmla="*/ 4389 h 10000"/>
                <a:gd name="connsiteX40" fmla="*/ 9915 w 10000"/>
                <a:gd name="connsiteY40" fmla="*/ 4569 h 10000"/>
                <a:gd name="connsiteX41" fmla="*/ 9817 w 10000"/>
                <a:gd name="connsiteY41" fmla="*/ 4648 h 10000"/>
                <a:gd name="connsiteX42" fmla="*/ 9663 w 10000"/>
                <a:gd name="connsiteY42" fmla="*/ 4648 h 10000"/>
                <a:gd name="connsiteX43" fmla="*/ 9499 w 10000"/>
                <a:gd name="connsiteY43" fmla="*/ 4654 h 10000"/>
                <a:gd name="connsiteX44" fmla="*/ 9303 w 10000"/>
                <a:gd name="connsiteY44" fmla="*/ 4592 h 10000"/>
                <a:gd name="connsiteX45" fmla="*/ 9247 w 10000"/>
                <a:gd name="connsiteY45" fmla="*/ 4597 h 10000"/>
                <a:gd name="connsiteX46" fmla="*/ 9215 w 10000"/>
                <a:gd name="connsiteY46" fmla="*/ 4394 h 10000"/>
                <a:gd name="connsiteX47" fmla="*/ 9228 w 10000"/>
                <a:gd name="connsiteY47" fmla="*/ 4265 h 10000"/>
                <a:gd name="connsiteX48" fmla="*/ 9234 w 10000"/>
                <a:gd name="connsiteY48" fmla="*/ 4400 h 10000"/>
                <a:gd name="connsiteX49" fmla="*/ 9253 w 10000"/>
                <a:gd name="connsiteY49" fmla="*/ 4541 h 10000"/>
                <a:gd name="connsiteX50" fmla="*/ 9281 w 10000"/>
                <a:gd name="connsiteY50" fmla="*/ 4608 h 10000"/>
                <a:gd name="connsiteX51" fmla="*/ 9199 w 10000"/>
                <a:gd name="connsiteY51" fmla="*/ 4749 h 10000"/>
                <a:gd name="connsiteX52" fmla="*/ 9183 w 10000"/>
                <a:gd name="connsiteY52" fmla="*/ 4879 h 10000"/>
                <a:gd name="connsiteX53" fmla="*/ 9202 w 10000"/>
                <a:gd name="connsiteY53" fmla="*/ 4715 h 10000"/>
                <a:gd name="connsiteX54" fmla="*/ 9269 w 10000"/>
                <a:gd name="connsiteY54" fmla="*/ 4580 h 10000"/>
                <a:gd name="connsiteX55" fmla="*/ 9354 w 10000"/>
                <a:gd name="connsiteY55" fmla="*/ 4631 h 10000"/>
                <a:gd name="connsiteX56" fmla="*/ 9433 w 10000"/>
                <a:gd name="connsiteY56" fmla="*/ 4727 h 10000"/>
                <a:gd name="connsiteX57" fmla="*/ 9521 w 10000"/>
                <a:gd name="connsiteY57" fmla="*/ 4766 h 10000"/>
                <a:gd name="connsiteX58" fmla="*/ 9641 w 10000"/>
                <a:gd name="connsiteY58" fmla="*/ 4783 h 10000"/>
                <a:gd name="connsiteX59" fmla="*/ 9694 w 10000"/>
                <a:gd name="connsiteY59" fmla="*/ 4823 h 10000"/>
                <a:gd name="connsiteX60" fmla="*/ 9738 w 10000"/>
                <a:gd name="connsiteY60" fmla="*/ 4845 h 10000"/>
                <a:gd name="connsiteX61" fmla="*/ 9839 w 10000"/>
                <a:gd name="connsiteY61" fmla="*/ 4885 h 10000"/>
                <a:gd name="connsiteX62" fmla="*/ 9883 w 10000"/>
                <a:gd name="connsiteY62" fmla="*/ 4963 h 10000"/>
                <a:gd name="connsiteX63" fmla="*/ 9918 w 10000"/>
                <a:gd name="connsiteY63" fmla="*/ 5014 h 10000"/>
                <a:gd name="connsiteX64" fmla="*/ 9927 w 10000"/>
                <a:gd name="connsiteY64" fmla="*/ 5115 h 10000"/>
                <a:gd name="connsiteX65" fmla="*/ 9887 w 10000"/>
                <a:gd name="connsiteY65" fmla="*/ 5324 h 10000"/>
                <a:gd name="connsiteX66" fmla="*/ 9798 w 10000"/>
                <a:gd name="connsiteY66" fmla="*/ 5499 h 10000"/>
                <a:gd name="connsiteX67" fmla="*/ 9697 w 10000"/>
                <a:gd name="connsiteY67" fmla="*/ 5561 h 10000"/>
                <a:gd name="connsiteX68" fmla="*/ 9574 w 10000"/>
                <a:gd name="connsiteY68" fmla="*/ 5521 h 10000"/>
                <a:gd name="connsiteX69" fmla="*/ 9351 w 10000"/>
                <a:gd name="connsiteY69" fmla="*/ 5380 h 10000"/>
                <a:gd name="connsiteX70" fmla="*/ 9209 w 10000"/>
                <a:gd name="connsiteY70" fmla="*/ 5335 h 10000"/>
                <a:gd name="connsiteX71" fmla="*/ 9158 w 10000"/>
                <a:gd name="connsiteY71" fmla="*/ 5290 h 10000"/>
                <a:gd name="connsiteX72" fmla="*/ 9224 w 10000"/>
                <a:gd name="connsiteY72" fmla="*/ 5183 h 10000"/>
                <a:gd name="connsiteX73" fmla="*/ 9142 w 10000"/>
                <a:gd name="connsiteY73" fmla="*/ 5290 h 10000"/>
                <a:gd name="connsiteX74" fmla="*/ 9035 w 10000"/>
                <a:gd name="connsiteY74" fmla="*/ 5448 h 10000"/>
                <a:gd name="connsiteX75" fmla="*/ 9161 w 10000"/>
                <a:gd name="connsiteY75" fmla="*/ 5256 h 10000"/>
                <a:gd name="connsiteX76" fmla="*/ 9281 w 10000"/>
                <a:gd name="connsiteY76" fmla="*/ 5358 h 10000"/>
                <a:gd name="connsiteX77" fmla="*/ 9474 w 10000"/>
                <a:gd name="connsiteY77" fmla="*/ 5454 h 10000"/>
                <a:gd name="connsiteX78" fmla="*/ 9596 w 10000"/>
                <a:gd name="connsiteY78" fmla="*/ 5499 h 10000"/>
                <a:gd name="connsiteX79" fmla="*/ 9650 w 10000"/>
                <a:gd name="connsiteY79" fmla="*/ 5515 h 10000"/>
                <a:gd name="connsiteX80" fmla="*/ 9707 w 10000"/>
                <a:gd name="connsiteY80" fmla="*/ 5741 h 10000"/>
                <a:gd name="connsiteX81" fmla="*/ 9678 w 10000"/>
                <a:gd name="connsiteY81" fmla="*/ 5949 h 10000"/>
                <a:gd name="connsiteX82" fmla="*/ 9546 w 10000"/>
                <a:gd name="connsiteY82" fmla="*/ 6006 h 10000"/>
                <a:gd name="connsiteX83" fmla="*/ 9436 w 10000"/>
                <a:gd name="connsiteY83" fmla="*/ 6000 h 10000"/>
                <a:gd name="connsiteX84" fmla="*/ 9310 w 10000"/>
                <a:gd name="connsiteY84" fmla="*/ 6000 h 10000"/>
                <a:gd name="connsiteX85" fmla="*/ 9187 w 10000"/>
                <a:gd name="connsiteY85" fmla="*/ 5955 h 10000"/>
                <a:gd name="connsiteX86" fmla="*/ 9086 w 10000"/>
                <a:gd name="connsiteY86" fmla="*/ 5854 h 10000"/>
                <a:gd name="connsiteX87" fmla="*/ 8979 w 10000"/>
                <a:gd name="connsiteY87" fmla="*/ 5820 h 10000"/>
                <a:gd name="connsiteX88" fmla="*/ 8906 w 10000"/>
                <a:gd name="connsiteY88" fmla="*/ 5831 h 10000"/>
                <a:gd name="connsiteX89" fmla="*/ 8824 w 10000"/>
                <a:gd name="connsiteY89" fmla="*/ 5741 h 10000"/>
                <a:gd name="connsiteX90" fmla="*/ 8944 w 10000"/>
                <a:gd name="connsiteY90" fmla="*/ 5611 h 10000"/>
                <a:gd name="connsiteX91" fmla="*/ 8802 w 10000"/>
                <a:gd name="connsiteY91" fmla="*/ 5763 h 10000"/>
                <a:gd name="connsiteX92" fmla="*/ 8748 w 10000"/>
                <a:gd name="connsiteY92" fmla="*/ 5746 h 10000"/>
                <a:gd name="connsiteX93" fmla="*/ 8679 w 10000"/>
                <a:gd name="connsiteY93" fmla="*/ 5887 h 10000"/>
                <a:gd name="connsiteX94" fmla="*/ 8588 w 10000"/>
                <a:gd name="connsiteY94" fmla="*/ 5921 h 10000"/>
                <a:gd name="connsiteX95" fmla="*/ 8452 w 10000"/>
                <a:gd name="connsiteY95" fmla="*/ 5977 h 10000"/>
                <a:gd name="connsiteX96" fmla="*/ 8641 w 10000"/>
                <a:gd name="connsiteY96" fmla="*/ 5904 h 10000"/>
                <a:gd name="connsiteX97" fmla="*/ 8723 w 10000"/>
                <a:gd name="connsiteY97" fmla="*/ 5831 h 10000"/>
                <a:gd name="connsiteX98" fmla="*/ 8767 w 10000"/>
                <a:gd name="connsiteY98" fmla="*/ 5752 h 10000"/>
                <a:gd name="connsiteX99" fmla="*/ 8840 w 10000"/>
                <a:gd name="connsiteY99" fmla="*/ 5746 h 10000"/>
                <a:gd name="connsiteX100" fmla="*/ 8944 w 10000"/>
                <a:gd name="connsiteY100" fmla="*/ 5808 h 10000"/>
                <a:gd name="connsiteX101" fmla="*/ 9086 w 10000"/>
                <a:gd name="connsiteY101" fmla="*/ 5854 h 10000"/>
                <a:gd name="connsiteX102" fmla="*/ 9001 w 10000"/>
                <a:gd name="connsiteY102" fmla="*/ 5989 h 10000"/>
                <a:gd name="connsiteX103" fmla="*/ 8897 w 10000"/>
                <a:gd name="connsiteY103" fmla="*/ 6090 h 10000"/>
                <a:gd name="connsiteX104" fmla="*/ 8840 w 10000"/>
                <a:gd name="connsiteY104" fmla="*/ 6101 h 10000"/>
                <a:gd name="connsiteX105" fmla="*/ 8679 w 10000"/>
                <a:gd name="connsiteY105" fmla="*/ 6085 h 10000"/>
                <a:gd name="connsiteX106" fmla="*/ 8446 w 10000"/>
                <a:gd name="connsiteY106" fmla="*/ 6039 h 10000"/>
                <a:gd name="connsiteX107" fmla="*/ 8162 w 10000"/>
                <a:gd name="connsiteY107" fmla="*/ 5977 h 10000"/>
                <a:gd name="connsiteX108" fmla="*/ 7935 w 10000"/>
                <a:gd name="connsiteY108" fmla="*/ 5876 h 10000"/>
                <a:gd name="connsiteX109" fmla="*/ 7765 w 10000"/>
                <a:gd name="connsiteY109" fmla="*/ 5752 h 10000"/>
                <a:gd name="connsiteX110" fmla="*/ 7538 w 10000"/>
                <a:gd name="connsiteY110" fmla="*/ 5617 h 10000"/>
                <a:gd name="connsiteX111" fmla="*/ 7301 w 10000"/>
                <a:gd name="connsiteY111" fmla="*/ 5448 h 10000"/>
                <a:gd name="connsiteX112" fmla="*/ 7141 w 10000"/>
                <a:gd name="connsiteY112" fmla="*/ 5228 h 10000"/>
                <a:gd name="connsiteX113" fmla="*/ 6885 w 10000"/>
                <a:gd name="connsiteY113" fmla="*/ 5048 h 10000"/>
                <a:gd name="connsiteX114" fmla="*/ 6453 w 10000"/>
                <a:gd name="connsiteY114" fmla="*/ 4811 h 10000"/>
                <a:gd name="connsiteX115" fmla="*/ 5523 w 10000"/>
                <a:gd name="connsiteY115" fmla="*/ 4766 h 10000"/>
                <a:gd name="connsiteX116" fmla="*/ 4562 w 10000"/>
                <a:gd name="connsiteY116" fmla="*/ 4715 h 10000"/>
                <a:gd name="connsiteX117" fmla="*/ 3742 w 10000"/>
                <a:gd name="connsiteY117" fmla="*/ 4530 h 10000"/>
                <a:gd name="connsiteX118" fmla="*/ 2601 w 10000"/>
                <a:gd name="connsiteY118" fmla="*/ 3899 h 10000"/>
                <a:gd name="connsiteX119" fmla="*/ 1980 w 10000"/>
                <a:gd name="connsiteY119" fmla="*/ 3177 h 10000"/>
                <a:gd name="connsiteX120" fmla="*/ 1277 w 10000"/>
                <a:gd name="connsiteY120" fmla="*/ 2558 h 10000"/>
                <a:gd name="connsiteX121" fmla="*/ 2926 w 10000"/>
                <a:gd name="connsiteY121" fmla="*/ 4101 h 10000"/>
                <a:gd name="connsiteX122" fmla="*/ 3614 w 10000"/>
                <a:gd name="connsiteY122" fmla="*/ 4534 h 10000"/>
                <a:gd name="connsiteX123" fmla="*/ 3933 w 10000"/>
                <a:gd name="connsiteY123" fmla="*/ 4512 h 10000"/>
                <a:gd name="connsiteX124" fmla="*/ 3793 w 10000"/>
                <a:gd name="connsiteY124" fmla="*/ 6248 h 10000"/>
                <a:gd name="connsiteX125" fmla="*/ 3613 w 10000"/>
                <a:gd name="connsiteY125" fmla="*/ 7330 h 10000"/>
                <a:gd name="connsiteX126" fmla="*/ 3216 w 10000"/>
                <a:gd name="connsiteY126" fmla="*/ 10000 h 10000"/>
                <a:gd name="connsiteX127" fmla="*/ 2282 w 10000"/>
                <a:gd name="connsiteY127" fmla="*/ 7808 h 10000"/>
                <a:gd name="connsiteX0" fmla="*/ 2282 w 10000"/>
                <a:gd name="connsiteY0" fmla="*/ 7808 h 10000"/>
                <a:gd name="connsiteX1" fmla="*/ 1693 w 10000"/>
                <a:gd name="connsiteY1" fmla="*/ 6456 h 10000"/>
                <a:gd name="connsiteX2" fmla="*/ 1182 w 10000"/>
                <a:gd name="connsiteY2" fmla="*/ 5110 h 10000"/>
                <a:gd name="connsiteX3" fmla="*/ 921 w 10000"/>
                <a:gd name="connsiteY3" fmla="*/ 4434 h 10000"/>
                <a:gd name="connsiteX4" fmla="*/ 463 w 10000"/>
                <a:gd name="connsiteY4" fmla="*/ 2986 h 10000"/>
                <a:gd name="connsiteX5" fmla="*/ 233 w 10000"/>
                <a:gd name="connsiteY5" fmla="*/ 1831 h 10000"/>
                <a:gd name="connsiteX6" fmla="*/ 0 w 10000"/>
                <a:gd name="connsiteY6" fmla="*/ 879 h 10000"/>
                <a:gd name="connsiteX7" fmla="*/ 50 w 10000"/>
                <a:gd name="connsiteY7" fmla="*/ 45 h 10000"/>
                <a:gd name="connsiteX8" fmla="*/ 309 w 10000"/>
                <a:gd name="connsiteY8" fmla="*/ 0 h 10000"/>
                <a:gd name="connsiteX9" fmla="*/ 820 w 10000"/>
                <a:gd name="connsiteY9" fmla="*/ 0 h 10000"/>
                <a:gd name="connsiteX10" fmla="*/ 1576 w 10000"/>
                <a:gd name="connsiteY10" fmla="*/ 113 h 10000"/>
                <a:gd name="connsiteX11" fmla="*/ 2355 w 10000"/>
                <a:gd name="connsiteY11" fmla="*/ 361 h 10000"/>
                <a:gd name="connsiteX12" fmla="*/ 3058 w 10000"/>
                <a:gd name="connsiteY12" fmla="*/ 625 h 10000"/>
                <a:gd name="connsiteX13" fmla="*/ 3941 w 10000"/>
                <a:gd name="connsiteY13" fmla="*/ 1104 h 10000"/>
                <a:gd name="connsiteX14" fmla="*/ 4994 w 10000"/>
                <a:gd name="connsiteY14" fmla="*/ 1899 h 10000"/>
                <a:gd name="connsiteX15" fmla="*/ 5555 w 10000"/>
                <a:gd name="connsiteY15" fmla="*/ 2310 h 10000"/>
                <a:gd name="connsiteX16" fmla="*/ 6299 w 10000"/>
                <a:gd name="connsiteY16" fmla="*/ 2710 h 10000"/>
                <a:gd name="connsiteX17" fmla="*/ 6649 w 10000"/>
                <a:gd name="connsiteY17" fmla="*/ 2856 h 10000"/>
                <a:gd name="connsiteX18" fmla="*/ 6860 w 10000"/>
                <a:gd name="connsiteY18" fmla="*/ 2924 h 10000"/>
                <a:gd name="connsiteX19" fmla="*/ 7182 w 10000"/>
                <a:gd name="connsiteY19" fmla="*/ 3025 h 10000"/>
                <a:gd name="connsiteX20" fmla="*/ 7415 w 10000"/>
                <a:gd name="connsiteY20" fmla="*/ 3065 h 10000"/>
                <a:gd name="connsiteX21" fmla="*/ 7689 w 10000"/>
                <a:gd name="connsiteY21" fmla="*/ 3025 h 10000"/>
                <a:gd name="connsiteX22" fmla="*/ 7970 w 10000"/>
                <a:gd name="connsiteY22" fmla="*/ 2980 h 10000"/>
                <a:gd name="connsiteX23" fmla="*/ 8291 w 10000"/>
                <a:gd name="connsiteY23" fmla="*/ 3020 h 10000"/>
                <a:gd name="connsiteX24" fmla="*/ 8430 w 10000"/>
                <a:gd name="connsiteY24" fmla="*/ 3127 h 10000"/>
                <a:gd name="connsiteX25" fmla="*/ 8496 w 10000"/>
                <a:gd name="connsiteY25" fmla="*/ 3352 h 10000"/>
                <a:gd name="connsiteX26" fmla="*/ 8307 w 10000"/>
                <a:gd name="connsiteY26" fmla="*/ 3256 h 10000"/>
                <a:gd name="connsiteX27" fmla="*/ 8496 w 10000"/>
                <a:gd name="connsiteY27" fmla="*/ 3352 h 10000"/>
                <a:gd name="connsiteX28" fmla="*/ 8591 w 10000"/>
                <a:gd name="connsiteY28" fmla="*/ 3346 h 10000"/>
                <a:gd name="connsiteX29" fmla="*/ 8745 w 10000"/>
                <a:gd name="connsiteY29" fmla="*/ 3431 h 10000"/>
                <a:gd name="connsiteX30" fmla="*/ 8919 w 10000"/>
                <a:gd name="connsiteY30" fmla="*/ 3515 h 10000"/>
                <a:gd name="connsiteX31" fmla="*/ 9095 w 10000"/>
                <a:gd name="connsiteY31" fmla="*/ 3572 h 10000"/>
                <a:gd name="connsiteX32" fmla="*/ 9376 w 10000"/>
                <a:gd name="connsiteY32" fmla="*/ 3696 h 10000"/>
                <a:gd name="connsiteX33" fmla="*/ 9546 w 10000"/>
                <a:gd name="connsiteY33" fmla="*/ 3814 h 10000"/>
                <a:gd name="connsiteX34" fmla="*/ 9678 w 10000"/>
                <a:gd name="connsiteY34" fmla="*/ 3842 h 10000"/>
                <a:gd name="connsiteX35" fmla="*/ 9745 w 10000"/>
                <a:gd name="connsiteY35" fmla="*/ 3848 h 10000"/>
                <a:gd name="connsiteX36" fmla="*/ 9871 w 10000"/>
                <a:gd name="connsiteY36" fmla="*/ 3882 h 10000"/>
                <a:gd name="connsiteX37" fmla="*/ 9943 w 10000"/>
                <a:gd name="connsiteY37" fmla="*/ 4000 h 10000"/>
                <a:gd name="connsiteX38" fmla="*/ 9968 w 10000"/>
                <a:gd name="connsiteY38" fmla="*/ 4152 h 10000"/>
                <a:gd name="connsiteX39" fmla="*/ 10000 w 10000"/>
                <a:gd name="connsiteY39" fmla="*/ 4389 h 10000"/>
                <a:gd name="connsiteX40" fmla="*/ 9915 w 10000"/>
                <a:gd name="connsiteY40" fmla="*/ 4569 h 10000"/>
                <a:gd name="connsiteX41" fmla="*/ 9817 w 10000"/>
                <a:gd name="connsiteY41" fmla="*/ 4648 h 10000"/>
                <a:gd name="connsiteX42" fmla="*/ 9663 w 10000"/>
                <a:gd name="connsiteY42" fmla="*/ 4648 h 10000"/>
                <a:gd name="connsiteX43" fmla="*/ 9499 w 10000"/>
                <a:gd name="connsiteY43" fmla="*/ 4654 h 10000"/>
                <a:gd name="connsiteX44" fmla="*/ 9303 w 10000"/>
                <a:gd name="connsiteY44" fmla="*/ 4592 h 10000"/>
                <a:gd name="connsiteX45" fmla="*/ 9247 w 10000"/>
                <a:gd name="connsiteY45" fmla="*/ 4597 h 10000"/>
                <a:gd name="connsiteX46" fmla="*/ 9215 w 10000"/>
                <a:gd name="connsiteY46" fmla="*/ 4394 h 10000"/>
                <a:gd name="connsiteX47" fmla="*/ 9228 w 10000"/>
                <a:gd name="connsiteY47" fmla="*/ 4265 h 10000"/>
                <a:gd name="connsiteX48" fmla="*/ 9234 w 10000"/>
                <a:gd name="connsiteY48" fmla="*/ 4400 h 10000"/>
                <a:gd name="connsiteX49" fmla="*/ 9253 w 10000"/>
                <a:gd name="connsiteY49" fmla="*/ 4541 h 10000"/>
                <a:gd name="connsiteX50" fmla="*/ 9281 w 10000"/>
                <a:gd name="connsiteY50" fmla="*/ 4608 h 10000"/>
                <a:gd name="connsiteX51" fmla="*/ 9199 w 10000"/>
                <a:gd name="connsiteY51" fmla="*/ 4749 h 10000"/>
                <a:gd name="connsiteX52" fmla="*/ 9183 w 10000"/>
                <a:gd name="connsiteY52" fmla="*/ 4879 h 10000"/>
                <a:gd name="connsiteX53" fmla="*/ 9202 w 10000"/>
                <a:gd name="connsiteY53" fmla="*/ 4715 h 10000"/>
                <a:gd name="connsiteX54" fmla="*/ 9269 w 10000"/>
                <a:gd name="connsiteY54" fmla="*/ 4580 h 10000"/>
                <a:gd name="connsiteX55" fmla="*/ 9354 w 10000"/>
                <a:gd name="connsiteY55" fmla="*/ 4631 h 10000"/>
                <a:gd name="connsiteX56" fmla="*/ 9433 w 10000"/>
                <a:gd name="connsiteY56" fmla="*/ 4727 h 10000"/>
                <a:gd name="connsiteX57" fmla="*/ 9521 w 10000"/>
                <a:gd name="connsiteY57" fmla="*/ 4766 h 10000"/>
                <a:gd name="connsiteX58" fmla="*/ 9641 w 10000"/>
                <a:gd name="connsiteY58" fmla="*/ 4783 h 10000"/>
                <a:gd name="connsiteX59" fmla="*/ 9694 w 10000"/>
                <a:gd name="connsiteY59" fmla="*/ 4823 h 10000"/>
                <a:gd name="connsiteX60" fmla="*/ 9738 w 10000"/>
                <a:gd name="connsiteY60" fmla="*/ 4845 h 10000"/>
                <a:gd name="connsiteX61" fmla="*/ 9839 w 10000"/>
                <a:gd name="connsiteY61" fmla="*/ 4885 h 10000"/>
                <a:gd name="connsiteX62" fmla="*/ 9883 w 10000"/>
                <a:gd name="connsiteY62" fmla="*/ 4963 h 10000"/>
                <a:gd name="connsiteX63" fmla="*/ 9918 w 10000"/>
                <a:gd name="connsiteY63" fmla="*/ 5014 h 10000"/>
                <a:gd name="connsiteX64" fmla="*/ 9927 w 10000"/>
                <a:gd name="connsiteY64" fmla="*/ 5115 h 10000"/>
                <a:gd name="connsiteX65" fmla="*/ 9887 w 10000"/>
                <a:gd name="connsiteY65" fmla="*/ 5324 h 10000"/>
                <a:gd name="connsiteX66" fmla="*/ 9798 w 10000"/>
                <a:gd name="connsiteY66" fmla="*/ 5499 h 10000"/>
                <a:gd name="connsiteX67" fmla="*/ 9697 w 10000"/>
                <a:gd name="connsiteY67" fmla="*/ 5561 h 10000"/>
                <a:gd name="connsiteX68" fmla="*/ 9574 w 10000"/>
                <a:gd name="connsiteY68" fmla="*/ 5521 h 10000"/>
                <a:gd name="connsiteX69" fmla="*/ 9351 w 10000"/>
                <a:gd name="connsiteY69" fmla="*/ 5380 h 10000"/>
                <a:gd name="connsiteX70" fmla="*/ 9209 w 10000"/>
                <a:gd name="connsiteY70" fmla="*/ 5335 h 10000"/>
                <a:gd name="connsiteX71" fmla="*/ 9158 w 10000"/>
                <a:gd name="connsiteY71" fmla="*/ 5290 h 10000"/>
                <a:gd name="connsiteX72" fmla="*/ 9224 w 10000"/>
                <a:gd name="connsiteY72" fmla="*/ 5183 h 10000"/>
                <a:gd name="connsiteX73" fmla="*/ 9142 w 10000"/>
                <a:gd name="connsiteY73" fmla="*/ 5290 h 10000"/>
                <a:gd name="connsiteX74" fmla="*/ 9035 w 10000"/>
                <a:gd name="connsiteY74" fmla="*/ 5448 h 10000"/>
                <a:gd name="connsiteX75" fmla="*/ 9161 w 10000"/>
                <a:gd name="connsiteY75" fmla="*/ 5256 h 10000"/>
                <a:gd name="connsiteX76" fmla="*/ 9281 w 10000"/>
                <a:gd name="connsiteY76" fmla="*/ 5358 h 10000"/>
                <a:gd name="connsiteX77" fmla="*/ 9474 w 10000"/>
                <a:gd name="connsiteY77" fmla="*/ 5454 h 10000"/>
                <a:gd name="connsiteX78" fmla="*/ 9596 w 10000"/>
                <a:gd name="connsiteY78" fmla="*/ 5499 h 10000"/>
                <a:gd name="connsiteX79" fmla="*/ 9650 w 10000"/>
                <a:gd name="connsiteY79" fmla="*/ 5515 h 10000"/>
                <a:gd name="connsiteX80" fmla="*/ 9707 w 10000"/>
                <a:gd name="connsiteY80" fmla="*/ 5741 h 10000"/>
                <a:gd name="connsiteX81" fmla="*/ 9678 w 10000"/>
                <a:gd name="connsiteY81" fmla="*/ 5949 h 10000"/>
                <a:gd name="connsiteX82" fmla="*/ 9546 w 10000"/>
                <a:gd name="connsiteY82" fmla="*/ 6006 h 10000"/>
                <a:gd name="connsiteX83" fmla="*/ 9436 w 10000"/>
                <a:gd name="connsiteY83" fmla="*/ 6000 h 10000"/>
                <a:gd name="connsiteX84" fmla="*/ 9310 w 10000"/>
                <a:gd name="connsiteY84" fmla="*/ 6000 h 10000"/>
                <a:gd name="connsiteX85" fmla="*/ 9187 w 10000"/>
                <a:gd name="connsiteY85" fmla="*/ 5955 h 10000"/>
                <a:gd name="connsiteX86" fmla="*/ 9086 w 10000"/>
                <a:gd name="connsiteY86" fmla="*/ 5854 h 10000"/>
                <a:gd name="connsiteX87" fmla="*/ 8979 w 10000"/>
                <a:gd name="connsiteY87" fmla="*/ 5820 h 10000"/>
                <a:gd name="connsiteX88" fmla="*/ 8906 w 10000"/>
                <a:gd name="connsiteY88" fmla="*/ 5831 h 10000"/>
                <a:gd name="connsiteX89" fmla="*/ 8824 w 10000"/>
                <a:gd name="connsiteY89" fmla="*/ 5741 h 10000"/>
                <a:gd name="connsiteX90" fmla="*/ 8944 w 10000"/>
                <a:gd name="connsiteY90" fmla="*/ 5611 h 10000"/>
                <a:gd name="connsiteX91" fmla="*/ 8802 w 10000"/>
                <a:gd name="connsiteY91" fmla="*/ 5763 h 10000"/>
                <a:gd name="connsiteX92" fmla="*/ 8748 w 10000"/>
                <a:gd name="connsiteY92" fmla="*/ 5746 h 10000"/>
                <a:gd name="connsiteX93" fmla="*/ 8679 w 10000"/>
                <a:gd name="connsiteY93" fmla="*/ 5887 h 10000"/>
                <a:gd name="connsiteX94" fmla="*/ 8588 w 10000"/>
                <a:gd name="connsiteY94" fmla="*/ 5921 h 10000"/>
                <a:gd name="connsiteX95" fmla="*/ 8452 w 10000"/>
                <a:gd name="connsiteY95" fmla="*/ 5977 h 10000"/>
                <a:gd name="connsiteX96" fmla="*/ 8641 w 10000"/>
                <a:gd name="connsiteY96" fmla="*/ 5904 h 10000"/>
                <a:gd name="connsiteX97" fmla="*/ 8723 w 10000"/>
                <a:gd name="connsiteY97" fmla="*/ 5831 h 10000"/>
                <a:gd name="connsiteX98" fmla="*/ 8767 w 10000"/>
                <a:gd name="connsiteY98" fmla="*/ 5752 h 10000"/>
                <a:gd name="connsiteX99" fmla="*/ 8840 w 10000"/>
                <a:gd name="connsiteY99" fmla="*/ 5746 h 10000"/>
                <a:gd name="connsiteX100" fmla="*/ 8944 w 10000"/>
                <a:gd name="connsiteY100" fmla="*/ 5808 h 10000"/>
                <a:gd name="connsiteX101" fmla="*/ 9086 w 10000"/>
                <a:gd name="connsiteY101" fmla="*/ 5854 h 10000"/>
                <a:gd name="connsiteX102" fmla="*/ 9001 w 10000"/>
                <a:gd name="connsiteY102" fmla="*/ 5989 h 10000"/>
                <a:gd name="connsiteX103" fmla="*/ 8897 w 10000"/>
                <a:gd name="connsiteY103" fmla="*/ 6090 h 10000"/>
                <a:gd name="connsiteX104" fmla="*/ 8840 w 10000"/>
                <a:gd name="connsiteY104" fmla="*/ 6101 h 10000"/>
                <a:gd name="connsiteX105" fmla="*/ 8679 w 10000"/>
                <a:gd name="connsiteY105" fmla="*/ 6085 h 10000"/>
                <a:gd name="connsiteX106" fmla="*/ 8446 w 10000"/>
                <a:gd name="connsiteY106" fmla="*/ 6039 h 10000"/>
                <a:gd name="connsiteX107" fmla="*/ 8162 w 10000"/>
                <a:gd name="connsiteY107" fmla="*/ 5977 h 10000"/>
                <a:gd name="connsiteX108" fmla="*/ 7935 w 10000"/>
                <a:gd name="connsiteY108" fmla="*/ 5876 h 10000"/>
                <a:gd name="connsiteX109" fmla="*/ 7765 w 10000"/>
                <a:gd name="connsiteY109" fmla="*/ 5752 h 10000"/>
                <a:gd name="connsiteX110" fmla="*/ 7538 w 10000"/>
                <a:gd name="connsiteY110" fmla="*/ 5617 h 10000"/>
                <a:gd name="connsiteX111" fmla="*/ 7301 w 10000"/>
                <a:gd name="connsiteY111" fmla="*/ 5448 h 10000"/>
                <a:gd name="connsiteX112" fmla="*/ 7141 w 10000"/>
                <a:gd name="connsiteY112" fmla="*/ 5228 h 10000"/>
                <a:gd name="connsiteX113" fmla="*/ 6885 w 10000"/>
                <a:gd name="connsiteY113" fmla="*/ 5048 h 10000"/>
                <a:gd name="connsiteX114" fmla="*/ 6453 w 10000"/>
                <a:gd name="connsiteY114" fmla="*/ 4811 h 10000"/>
                <a:gd name="connsiteX115" fmla="*/ 5523 w 10000"/>
                <a:gd name="connsiteY115" fmla="*/ 4766 h 10000"/>
                <a:gd name="connsiteX116" fmla="*/ 4562 w 10000"/>
                <a:gd name="connsiteY116" fmla="*/ 4715 h 10000"/>
                <a:gd name="connsiteX117" fmla="*/ 3742 w 10000"/>
                <a:gd name="connsiteY117" fmla="*/ 4530 h 10000"/>
                <a:gd name="connsiteX118" fmla="*/ 2601 w 10000"/>
                <a:gd name="connsiteY118" fmla="*/ 3899 h 10000"/>
                <a:gd name="connsiteX119" fmla="*/ 1980 w 10000"/>
                <a:gd name="connsiteY119" fmla="*/ 3177 h 10000"/>
                <a:gd name="connsiteX120" fmla="*/ 1277 w 10000"/>
                <a:gd name="connsiteY120" fmla="*/ 2558 h 10000"/>
                <a:gd name="connsiteX121" fmla="*/ 2926 w 10000"/>
                <a:gd name="connsiteY121" fmla="*/ 4101 h 10000"/>
                <a:gd name="connsiteX122" fmla="*/ 3614 w 10000"/>
                <a:gd name="connsiteY122" fmla="*/ 4534 h 10000"/>
                <a:gd name="connsiteX123" fmla="*/ 3933 w 10000"/>
                <a:gd name="connsiteY123" fmla="*/ 4512 h 10000"/>
                <a:gd name="connsiteX124" fmla="*/ 3584 w 10000"/>
                <a:gd name="connsiteY124" fmla="*/ 5926 h 10000"/>
                <a:gd name="connsiteX125" fmla="*/ 3613 w 10000"/>
                <a:gd name="connsiteY125" fmla="*/ 7330 h 10000"/>
                <a:gd name="connsiteX126" fmla="*/ 3216 w 10000"/>
                <a:gd name="connsiteY126" fmla="*/ 10000 h 10000"/>
                <a:gd name="connsiteX127" fmla="*/ 2282 w 10000"/>
                <a:gd name="connsiteY127" fmla="*/ 7808 h 10000"/>
                <a:gd name="connsiteX0" fmla="*/ 2282 w 10000"/>
                <a:gd name="connsiteY0" fmla="*/ 7808 h 10000"/>
                <a:gd name="connsiteX1" fmla="*/ 1693 w 10000"/>
                <a:gd name="connsiteY1" fmla="*/ 6456 h 10000"/>
                <a:gd name="connsiteX2" fmla="*/ 1182 w 10000"/>
                <a:gd name="connsiteY2" fmla="*/ 5110 h 10000"/>
                <a:gd name="connsiteX3" fmla="*/ 921 w 10000"/>
                <a:gd name="connsiteY3" fmla="*/ 4434 h 10000"/>
                <a:gd name="connsiteX4" fmla="*/ 463 w 10000"/>
                <a:gd name="connsiteY4" fmla="*/ 2986 h 10000"/>
                <a:gd name="connsiteX5" fmla="*/ 233 w 10000"/>
                <a:gd name="connsiteY5" fmla="*/ 1831 h 10000"/>
                <a:gd name="connsiteX6" fmla="*/ 0 w 10000"/>
                <a:gd name="connsiteY6" fmla="*/ 879 h 10000"/>
                <a:gd name="connsiteX7" fmla="*/ 50 w 10000"/>
                <a:gd name="connsiteY7" fmla="*/ 45 h 10000"/>
                <a:gd name="connsiteX8" fmla="*/ 309 w 10000"/>
                <a:gd name="connsiteY8" fmla="*/ 0 h 10000"/>
                <a:gd name="connsiteX9" fmla="*/ 820 w 10000"/>
                <a:gd name="connsiteY9" fmla="*/ 0 h 10000"/>
                <a:gd name="connsiteX10" fmla="*/ 1576 w 10000"/>
                <a:gd name="connsiteY10" fmla="*/ 113 h 10000"/>
                <a:gd name="connsiteX11" fmla="*/ 2355 w 10000"/>
                <a:gd name="connsiteY11" fmla="*/ 361 h 10000"/>
                <a:gd name="connsiteX12" fmla="*/ 3058 w 10000"/>
                <a:gd name="connsiteY12" fmla="*/ 625 h 10000"/>
                <a:gd name="connsiteX13" fmla="*/ 3941 w 10000"/>
                <a:gd name="connsiteY13" fmla="*/ 1104 h 10000"/>
                <a:gd name="connsiteX14" fmla="*/ 4994 w 10000"/>
                <a:gd name="connsiteY14" fmla="*/ 1899 h 10000"/>
                <a:gd name="connsiteX15" fmla="*/ 5555 w 10000"/>
                <a:gd name="connsiteY15" fmla="*/ 2310 h 10000"/>
                <a:gd name="connsiteX16" fmla="*/ 6299 w 10000"/>
                <a:gd name="connsiteY16" fmla="*/ 2710 h 10000"/>
                <a:gd name="connsiteX17" fmla="*/ 6649 w 10000"/>
                <a:gd name="connsiteY17" fmla="*/ 2856 h 10000"/>
                <a:gd name="connsiteX18" fmla="*/ 6860 w 10000"/>
                <a:gd name="connsiteY18" fmla="*/ 2924 h 10000"/>
                <a:gd name="connsiteX19" fmla="*/ 7182 w 10000"/>
                <a:gd name="connsiteY19" fmla="*/ 3025 h 10000"/>
                <a:gd name="connsiteX20" fmla="*/ 7415 w 10000"/>
                <a:gd name="connsiteY20" fmla="*/ 3065 h 10000"/>
                <a:gd name="connsiteX21" fmla="*/ 7689 w 10000"/>
                <a:gd name="connsiteY21" fmla="*/ 3025 h 10000"/>
                <a:gd name="connsiteX22" fmla="*/ 7970 w 10000"/>
                <a:gd name="connsiteY22" fmla="*/ 2980 h 10000"/>
                <a:gd name="connsiteX23" fmla="*/ 8291 w 10000"/>
                <a:gd name="connsiteY23" fmla="*/ 3020 h 10000"/>
                <a:gd name="connsiteX24" fmla="*/ 8430 w 10000"/>
                <a:gd name="connsiteY24" fmla="*/ 3127 h 10000"/>
                <a:gd name="connsiteX25" fmla="*/ 8496 w 10000"/>
                <a:gd name="connsiteY25" fmla="*/ 3352 h 10000"/>
                <a:gd name="connsiteX26" fmla="*/ 8307 w 10000"/>
                <a:gd name="connsiteY26" fmla="*/ 3256 h 10000"/>
                <a:gd name="connsiteX27" fmla="*/ 8496 w 10000"/>
                <a:gd name="connsiteY27" fmla="*/ 3352 h 10000"/>
                <a:gd name="connsiteX28" fmla="*/ 8591 w 10000"/>
                <a:gd name="connsiteY28" fmla="*/ 3346 h 10000"/>
                <a:gd name="connsiteX29" fmla="*/ 8745 w 10000"/>
                <a:gd name="connsiteY29" fmla="*/ 3431 h 10000"/>
                <a:gd name="connsiteX30" fmla="*/ 8919 w 10000"/>
                <a:gd name="connsiteY30" fmla="*/ 3515 h 10000"/>
                <a:gd name="connsiteX31" fmla="*/ 9095 w 10000"/>
                <a:gd name="connsiteY31" fmla="*/ 3572 h 10000"/>
                <a:gd name="connsiteX32" fmla="*/ 9376 w 10000"/>
                <a:gd name="connsiteY32" fmla="*/ 3696 h 10000"/>
                <a:gd name="connsiteX33" fmla="*/ 9546 w 10000"/>
                <a:gd name="connsiteY33" fmla="*/ 3814 h 10000"/>
                <a:gd name="connsiteX34" fmla="*/ 9678 w 10000"/>
                <a:gd name="connsiteY34" fmla="*/ 3842 h 10000"/>
                <a:gd name="connsiteX35" fmla="*/ 9745 w 10000"/>
                <a:gd name="connsiteY35" fmla="*/ 3848 h 10000"/>
                <a:gd name="connsiteX36" fmla="*/ 9871 w 10000"/>
                <a:gd name="connsiteY36" fmla="*/ 3882 h 10000"/>
                <a:gd name="connsiteX37" fmla="*/ 9943 w 10000"/>
                <a:gd name="connsiteY37" fmla="*/ 4000 h 10000"/>
                <a:gd name="connsiteX38" fmla="*/ 9968 w 10000"/>
                <a:gd name="connsiteY38" fmla="*/ 4152 h 10000"/>
                <a:gd name="connsiteX39" fmla="*/ 10000 w 10000"/>
                <a:gd name="connsiteY39" fmla="*/ 4389 h 10000"/>
                <a:gd name="connsiteX40" fmla="*/ 9915 w 10000"/>
                <a:gd name="connsiteY40" fmla="*/ 4569 h 10000"/>
                <a:gd name="connsiteX41" fmla="*/ 9817 w 10000"/>
                <a:gd name="connsiteY41" fmla="*/ 4648 h 10000"/>
                <a:gd name="connsiteX42" fmla="*/ 9663 w 10000"/>
                <a:gd name="connsiteY42" fmla="*/ 4648 h 10000"/>
                <a:gd name="connsiteX43" fmla="*/ 9499 w 10000"/>
                <a:gd name="connsiteY43" fmla="*/ 4654 h 10000"/>
                <a:gd name="connsiteX44" fmla="*/ 9303 w 10000"/>
                <a:gd name="connsiteY44" fmla="*/ 4592 h 10000"/>
                <a:gd name="connsiteX45" fmla="*/ 9247 w 10000"/>
                <a:gd name="connsiteY45" fmla="*/ 4597 h 10000"/>
                <a:gd name="connsiteX46" fmla="*/ 9215 w 10000"/>
                <a:gd name="connsiteY46" fmla="*/ 4394 h 10000"/>
                <a:gd name="connsiteX47" fmla="*/ 9228 w 10000"/>
                <a:gd name="connsiteY47" fmla="*/ 4265 h 10000"/>
                <a:gd name="connsiteX48" fmla="*/ 9234 w 10000"/>
                <a:gd name="connsiteY48" fmla="*/ 4400 h 10000"/>
                <a:gd name="connsiteX49" fmla="*/ 9253 w 10000"/>
                <a:gd name="connsiteY49" fmla="*/ 4541 h 10000"/>
                <a:gd name="connsiteX50" fmla="*/ 9281 w 10000"/>
                <a:gd name="connsiteY50" fmla="*/ 4608 h 10000"/>
                <a:gd name="connsiteX51" fmla="*/ 9199 w 10000"/>
                <a:gd name="connsiteY51" fmla="*/ 4749 h 10000"/>
                <a:gd name="connsiteX52" fmla="*/ 9183 w 10000"/>
                <a:gd name="connsiteY52" fmla="*/ 4879 h 10000"/>
                <a:gd name="connsiteX53" fmla="*/ 9202 w 10000"/>
                <a:gd name="connsiteY53" fmla="*/ 4715 h 10000"/>
                <a:gd name="connsiteX54" fmla="*/ 9269 w 10000"/>
                <a:gd name="connsiteY54" fmla="*/ 4580 h 10000"/>
                <a:gd name="connsiteX55" fmla="*/ 9354 w 10000"/>
                <a:gd name="connsiteY55" fmla="*/ 4631 h 10000"/>
                <a:gd name="connsiteX56" fmla="*/ 9433 w 10000"/>
                <a:gd name="connsiteY56" fmla="*/ 4727 h 10000"/>
                <a:gd name="connsiteX57" fmla="*/ 9521 w 10000"/>
                <a:gd name="connsiteY57" fmla="*/ 4766 h 10000"/>
                <a:gd name="connsiteX58" fmla="*/ 9641 w 10000"/>
                <a:gd name="connsiteY58" fmla="*/ 4783 h 10000"/>
                <a:gd name="connsiteX59" fmla="*/ 9694 w 10000"/>
                <a:gd name="connsiteY59" fmla="*/ 4823 h 10000"/>
                <a:gd name="connsiteX60" fmla="*/ 9738 w 10000"/>
                <a:gd name="connsiteY60" fmla="*/ 4845 h 10000"/>
                <a:gd name="connsiteX61" fmla="*/ 9839 w 10000"/>
                <a:gd name="connsiteY61" fmla="*/ 4885 h 10000"/>
                <a:gd name="connsiteX62" fmla="*/ 9883 w 10000"/>
                <a:gd name="connsiteY62" fmla="*/ 4963 h 10000"/>
                <a:gd name="connsiteX63" fmla="*/ 9918 w 10000"/>
                <a:gd name="connsiteY63" fmla="*/ 5014 h 10000"/>
                <a:gd name="connsiteX64" fmla="*/ 9927 w 10000"/>
                <a:gd name="connsiteY64" fmla="*/ 5115 h 10000"/>
                <a:gd name="connsiteX65" fmla="*/ 9887 w 10000"/>
                <a:gd name="connsiteY65" fmla="*/ 5324 h 10000"/>
                <a:gd name="connsiteX66" fmla="*/ 9798 w 10000"/>
                <a:gd name="connsiteY66" fmla="*/ 5499 h 10000"/>
                <a:gd name="connsiteX67" fmla="*/ 9697 w 10000"/>
                <a:gd name="connsiteY67" fmla="*/ 5561 h 10000"/>
                <a:gd name="connsiteX68" fmla="*/ 9574 w 10000"/>
                <a:gd name="connsiteY68" fmla="*/ 5521 h 10000"/>
                <a:gd name="connsiteX69" fmla="*/ 9351 w 10000"/>
                <a:gd name="connsiteY69" fmla="*/ 5380 h 10000"/>
                <a:gd name="connsiteX70" fmla="*/ 9209 w 10000"/>
                <a:gd name="connsiteY70" fmla="*/ 5335 h 10000"/>
                <a:gd name="connsiteX71" fmla="*/ 9158 w 10000"/>
                <a:gd name="connsiteY71" fmla="*/ 5290 h 10000"/>
                <a:gd name="connsiteX72" fmla="*/ 9224 w 10000"/>
                <a:gd name="connsiteY72" fmla="*/ 5183 h 10000"/>
                <a:gd name="connsiteX73" fmla="*/ 9142 w 10000"/>
                <a:gd name="connsiteY73" fmla="*/ 5290 h 10000"/>
                <a:gd name="connsiteX74" fmla="*/ 9035 w 10000"/>
                <a:gd name="connsiteY74" fmla="*/ 5448 h 10000"/>
                <a:gd name="connsiteX75" fmla="*/ 9161 w 10000"/>
                <a:gd name="connsiteY75" fmla="*/ 5256 h 10000"/>
                <a:gd name="connsiteX76" fmla="*/ 9281 w 10000"/>
                <a:gd name="connsiteY76" fmla="*/ 5358 h 10000"/>
                <a:gd name="connsiteX77" fmla="*/ 9474 w 10000"/>
                <a:gd name="connsiteY77" fmla="*/ 5454 h 10000"/>
                <a:gd name="connsiteX78" fmla="*/ 9596 w 10000"/>
                <a:gd name="connsiteY78" fmla="*/ 5499 h 10000"/>
                <a:gd name="connsiteX79" fmla="*/ 9650 w 10000"/>
                <a:gd name="connsiteY79" fmla="*/ 5515 h 10000"/>
                <a:gd name="connsiteX80" fmla="*/ 9707 w 10000"/>
                <a:gd name="connsiteY80" fmla="*/ 5741 h 10000"/>
                <a:gd name="connsiteX81" fmla="*/ 9678 w 10000"/>
                <a:gd name="connsiteY81" fmla="*/ 5949 h 10000"/>
                <a:gd name="connsiteX82" fmla="*/ 9546 w 10000"/>
                <a:gd name="connsiteY82" fmla="*/ 6006 h 10000"/>
                <a:gd name="connsiteX83" fmla="*/ 9436 w 10000"/>
                <a:gd name="connsiteY83" fmla="*/ 6000 h 10000"/>
                <a:gd name="connsiteX84" fmla="*/ 9310 w 10000"/>
                <a:gd name="connsiteY84" fmla="*/ 6000 h 10000"/>
                <a:gd name="connsiteX85" fmla="*/ 9187 w 10000"/>
                <a:gd name="connsiteY85" fmla="*/ 5955 h 10000"/>
                <a:gd name="connsiteX86" fmla="*/ 9086 w 10000"/>
                <a:gd name="connsiteY86" fmla="*/ 5854 h 10000"/>
                <a:gd name="connsiteX87" fmla="*/ 8979 w 10000"/>
                <a:gd name="connsiteY87" fmla="*/ 5820 h 10000"/>
                <a:gd name="connsiteX88" fmla="*/ 8906 w 10000"/>
                <a:gd name="connsiteY88" fmla="*/ 5831 h 10000"/>
                <a:gd name="connsiteX89" fmla="*/ 8824 w 10000"/>
                <a:gd name="connsiteY89" fmla="*/ 5741 h 10000"/>
                <a:gd name="connsiteX90" fmla="*/ 8944 w 10000"/>
                <a:gd name="connsiteY90" fmla="*/ 5611 h 10000"/>
                <a:gd name="connsiteX91" fmla="*/ 8802 w 10000"/>
                <a:gd name="connsiteY91" fmla="*/ 5763 h 10000"/>
                <a:gd name="connsiteX92" fmla="*/ 8748 w 10000"/>
                <a:gd name="connsiteY92" fmla="*/ 5746 h 10000"/>
                <a:gd name="connsiteX93" fmla="*/ 8679 w 10000"/>
                <a:gd name="connsiteY93" fmla="*/ 5887 h 10000"/>
                <a:gd name="connsiteX94" fmla="*/ 8588 w 10000"/>
                <a:gd name="connsiteY94" fmla="*/ 5921 h 10000"/>
                <a:gd name="connsiteX95" fmla="*/ 8452 w 10000"/>
                <a:gd name="connsiteY95" fmla="*/ 5977 h 10000"/>
                <a:gd name="connsiteX96" fmla="*/ 8641 w 10000"/>
                <a:gd name="connsiteY96" fmla="*/ 5904 h 10000"/>
                <a:gd name="connsiteX97" fmla="*/ 8723 w 10000"/>
                <a:gd name="connsiteY97" fmla="*/ 5831 h 10000"/>
                <a:gd name="connsiteX98" fmla="*/ 8767 w 10000"/>
                <a:gd name="connsiteY98" fmla="*/ 5752 h 10000"/>
                <a:gd name="connsiteX99" fmla="*/ 8840 w 10000"/>
                <a:gd name="connsiteY99" fmla="*/ 5746 h 10000"/>
                <a:gd name="connsiteX100" fmla="*/ 8944 w 10000"/>
                <a:gd name="connsiteY100" fmla="*/ 5808 h 10000"/>
                <a:gd name="connsiteX101" fmla="*/ 9086 w 10000"/>
                <a:gd name="connsiteY101" fmla="*/ 5854 h 10000"/>
                <a:gd name="connsiteX102" fmla="*/ 9001 w 10000"/>
                <a:gd name="connsiteY102" fmla="*/ 5989 h 10000"/>
                <a:gd name="connsiteX103" fmla="*/ 8897 w 10000"/>
                <a:gd name="connsiteY103" fmla="*/ 6090 h 10000"/>
                <a:gd name="connsiteX104" fmla="*/ 8840 w 10000"/>
                <a:gd name="connsiteY104" fmla="*/ 6101 h 10000"/>
                <a:gd name="connsiteX105" fmla="*/ 8679 w 10000"/>
                <a:gd name="connsiteY105" fmla="*/ 6085 h 10000"/>
                <a:gd name="connsiteX106" fmla="*/ 8446 w 10000"/>
                <a:gd name="connsiteY106" fmla="*/ 6039 h 10000"/>
                <a:gd name="connsiteX107" fmla="*/ 8162 w 10000"/>
                <a:gd name="connsiteY107" fmla="*/ 5977 h 10000"/>
                <a:gd name="connsiteX108" fmla="*/ 7935 w 10000"/>
                <a:gd name="connsiteY108" fmla="*/ 5876 h 10000"/>
                <a:gd name="connsiteX109" fmla="*/ 7765 w 10000"/>
                <a:gd name="connsiteY109" fmla="*/ 5752 h 10000"/>
                <a:gd name="connsiteX110" fmla="*/ 7538 w 10000"/>
                <a:gd name="connsiteY110" fmla="*/ 5617 h 10000"/>
                <a:gd name="connsiteX111" fmla="*/ 7301 w 10000"/>
                <a:gd name="connsiteY111" fmla="*/ 5448 h 10000"/>
                <a:gd name="connsiteX112" fmla="*/ 7141 w 10000"/>
                <a:gd name="connsiteY112" fmla="*/ 5228 h 10000"/>
                <a:gd name="connsiteX113" fmla="*/ 6885 w 10000"/>
                <a:gd name="connsiteY113" fmla="*/ 5048 h 10000"/>
                <a:gd name="connsiteX114" fmla="*/ 6453 w 10000"/>
                <a:gd name="connsiteY114" fmla="*/ 4811 h 10000"/>
                <a:gd name="connsiteX115" fmla="*/ 5523 w 10000"/>
                <a:gd name="connsiteY115" fmla="*/ 4766 h 10000"/>
                <a:gd name="connsiteX116" fmla="*/ 4562 w 10000"/>
                <a:gd name="connsiteY116" fmla="*/ 4715 h 10000"/>
                <a:gd name="connsiteX117" fmla="*/ 3742 w 10000"/>
                <a:gd name="connsiteY117" fmla="*/ 4530 h 10000"/>
                <a:gd name="connsiteX118" fmla="*/ 2601 w 10000"/>
                <a:gd name="connsiteY118" fmla="*/ 3899 h 10000"/>
                <a:gd name="connsiteX119" fmla="*/ 1980 w 10000"/>
                <a:gd name="connsiteY119" fmla="*/ 3177 h 10000"/>
                <a:gd name="connsiteX120" fmla="*/ 1277 w 10000"/>
                <a:gd name="connsiteY120" fmla="*/ 2558 h 10000"/>
                <a:gd name="connsiteX121" fmla="*/ 2926 w 10000"/>
                <a:gd name="connsiteY121" fmla="*/ 4101 h 10000"/>
                <a:gd name="connsiteX122" fmla="*/ 3614 w 10000"/>
                <a:gd name="connsiteY122" fmla="*/ 4534 h 10000"/>
                <a:gd name="connsiteX123" fmla="*/ 3933 w 10000"/>
                <a:gd name="connsiteY123" fmla="*/ 4512 h 10000"/>
                <a:gd name="connsiteX124" fmla="*/ 3584 w 10000"/>
                <a:gd name="connsiteY124" fmla="*/ 5926 h 10000"/>
                <a:gd name="connsiteX125" fmla="*/ 3613 w 10000"/>
                <a:gd name="connsiteY125" fmla="*/ 7330 h 10000"/>
                <a:gd name="connsiteX126" fmla="*/ 3216 w 10000"/>
                <a:gd name="connsiteY126" fmla="*/ 10000 h 10000"/>
                <a:gd name="connsiteX127" fmla="*/ 2282 w 10000"/>
                <a:gd name="connsiteY127" fmla="*/ 7808 h 10000"/>
                <a:gd name="connsiteX0" fmla="*/ 2282 w 10000"/>
                <a:gd name="connsiteY0" fmla="*/ 7808 h 10000"/>
                <a:gd name="connsiteX1" fmla="*/ 1693 w 10000"/>
                <a:gd name="connsiteY1" fmla="*/ 6456 h 10000"/>
                <a:gd name="connsiteX2" fmla="*/ 1182 w 10000"/>
                <a:gd name="connsiteY2" fmla="*/ 5110 h 10000"/>
                <a:gd name="connsiteX3" fmla="*/ 921 w 10000"/>
                <a:gd name="connsiteY3" fmla="*/ 4434 h 10000"/>
                <a:gd name="connsiteX4" fmla="*/ 463 w 10000"/>
                <a:gd name="connsiteY4" fmla="*/ 2986 h 10000"/>
                <a:gd name="connsiteX5" fmla="*/ 233 w 10000"/>
                <a:gd name="connsiteY5" fmla="*/ 1831 h 10000"/>
                <a:gd name="connsiteX6" fmla="*/ 0 w 10000"/>
                <a:gd name="connsiteY6" fmla="*/ 879 h 10000"/>
                <a:gd name="connsiteX7" fmla="*/ 50 w 10000"/>
                <a:gd name="connsiteY7" fmla="*/ 45 h 10000"/>
                <a:gd name="connsiteX8" fmla="*/ 309 w 10000"/>
                <a:gd name="connsiteY8" fmla="*/ 0 h 10000"/>
                <a:gd name="connsiteX9" fmla="*/ 820 w 10000"/>
                <a:gd name="connsiteY9" fmla="*/ 0 h 10000"/>
                <a:gd name="connsiteX10" fmla="*/ 1576 w 10000"/>
                <a:gd name="connsiteY10" fmla="*/ 113 h 10000"/>
                <a:gd name="connsiteX11" fmla="*/ 2355 w 10000"/>
                <a:gd name="connsiteY11" fmla="*/ 361 h 10000"/>
                <a:gd name="connsiteX12" fmla="*/ 3058 w 10000"/>
                <a:gd name="connsiteY12" fmla="*/ 625 h 10000"/>
                <a:gd name="connsiteX13" fmla="*/ 3941 w 10000"/>
                <a:gd name="connsiteY13" fmla="*/ 1104 h 10000"/>
                <a:gd name="connsiteX14" fmla="*/ 4994 w 10000"/>
                <a:gd name="connsiteY14" fmla="*/ 1899 h 10000"/>
                <a:gd name="connsiteX15" fmla="*/ 5555 w 10000"/>
                <a:gd name="connsiteY15" fmla="*/ 2310 h 10000"/>
                <a:gd name="connsiteX16" fmla="*/ 6299 w 10000"/>
                <a:gd name="connsiteY16" fmla="*/ 2710 h 10000"/>
                <a:gd name="connsiteX17" fmla="*/ 6649 w 10000"/>
                <a:gd name="connsiteY17" fmla="*/ 2856 h 10000"/>
                <a:gd name="connsiteX18" fmla="*/ 6860 w 10000"/>
                <a:gd name="connsiteY18" fmla="*/ 2924 h 10000"/>
                <a:gd name="connsiteX19" fmla="*/ 7182 w 10000"/>
                <a:gd name="connsiteY19" fmla="*/ 3025 h 10000"/>
                <a:gd name="connsiteX20" fmla="*/ 7415 w 10000"/>
                <a:gd name="connsiteY20" fmla="*/ 3065 h 10000"/>
                <a:gd name="connsiteX21" fmla="*/ 7689 w 10000"/>
                <a:gd name="connsiteY21" fmla="*/ 3025 h 10000"/>
                <a:gd name="connsiteX22" fmla="*/ 7970 w 10000"/>
                <a:gd name="connsiteY22" fmla="*/ 2980 h 10000"/>
                <a:gd name="connsiteX23" fmla="*/ 8291 w 10000"/>
                <a:gd name="connsiteY23" fmla="*/ 3020 h 10000"/>
                <a:gd name="connsiteX24" fmla="*/ 8430 w 10000"/>
                <a:gd name="connsiteY24" fmla="*/ 3127 h 10000"/>
                <a:gd name="connsiteX25" fmla="*/ 8496 w 10000"/>
                <a:gd name="connsiteY25" fmla="*/ 3352 h 10000"/>
                <a:gd name="connsiteX26" fmla="*/ 8307 w 10000"/>
                <a:gd name="connsiteY26" fmla="*/ 3256 h 10000"/>
                <a:gd name="connsiteX27" fmla="*/ 8496 w 10000"/>
                <a:gd name="connsiteY27" fmla="*/ 3352 h 10000"/>
                <a:gd name="connsiteX28" fmla="*/ 8591 w 10000"/>
                <a:gd name="connsiteY28" fmla="*/ 3346 h 10000"/>
                <a:gd name="connsiteX29" fmla="*/ 8745 w 10000"/>
                <a:gd name="connsiteY29" fmla="*/ 3431 h 10000"/>
                <a:gd name="connsiteX30" fmla="*/ 8919 w 10000"/>
                <a:gd name="connsiteY30" fmla="*/ 3515 h 10000"/>
                <a:gd name="connsiteX31" fmla="*/ 9095 w 10000"/>
                <a:gd name="connsiteY31" fmla="*/ 3572 h 10000"/>
                <a:gd name="connsiteX32" fmla="*/ 9376 w 10000"/>
                <a:gd name="connsiteY32" fmla="*/ 3696 h 10000"/>
                <a:gd name="connsiteX33" fmla="*/ 9546 w 10000"/>
                <a:gd name="connsiteY33" fmla="*/ 3814 h 10000"/>
                <a:gd name="connsiteX34" fmla="*/ 9678 w 10000"/>
                <a:gd name="connsiteY34" fmla="*/ 3842 h 10000"/>
                <a:gd name="connsiteX35" fmla="*/ 9745 w 10000"/>
                <a:gd name="connsiteY35" fmla="*/ 3848 h 10000"/>
                <a:gd name="connsiteX36" fmla="*/ 9871 w 10000"/>
                <a:gd name="connsiteY36" fmla="*/ 3882 h 10000"/>
                <a:gd name="connsiteX37" fmla="*/ 9943 w 10000"/>
                <a:gd name="connsiteY37" fmla="*/ 4000 h 10000"/>
                <a:gd name="connsiteX38" fmla="*/ 9968 w 10000"/>
                <a:gd name="connsiteY38" fmla="*/ 4152 h 10000"/>
                <a:gd name="connsiteX39" fmla="*/ 10000 w 10000"/>
                <a:gd name="connsiteY39" fmla="*/ 4389 h 10000"/>
                <a:gd name="connsiteX40" fmla="*/ 9915 w 10000"/>
                <a:gd name="connsiteY40" fmla="*/ 4569 h 10000"/>
                <a:gd name="connsiteX41" fmla="*/ 9817 w 10000"/>
                <a:gd name="connsiteY41" fmla="*/ 4648 h 10000"/>
                <a:gd name="connsiteX42" fmla="*/ 9663 w 10000"/>
                <a:gd name="connsiteY42" fmla="*/ 4648 h 10000"/>
                <a:gd name="connsiteX43" fmla="*/ 9499 w 10000"/>
                <a:gd name="connsiteY43" fmla="*/ 4654 h 10000"/>
                <a:gd name="connsiteX44" fmla="*/ 9303 w 10000"/>
                <a:gd name="connsiteY44" fmla="*/ 4592 h 10000"/>
                <a:gd name="connsiteX45" fmla="*/ 9247 w 10000"/>
                <a:gd name="connsiteY45" fmla="*/ 4597 h 10000"/>
                <a:gd name="connsiteX46" fmla="*/ 9215 w 10000"/>
                <a:gd name="connsiteY46" fmla="*/ 4394 h 10000"/>
                <a:gd name="connsiteX47" fmla="*/ 9228 w 10000"/>
                <a:gd name="connsiteY47" fmla="*/ 4265 h 10000"/>
                <a:gd name="connsiteX48" fmla="*/ 9234 w 10000"/>
                <a:gd name="connsiteY48" fmla="*/ 4400 h 10000"/>
                <a:gd name="connsiteX49" fmla="*/ 9253 w 10000"/>
                <a:gd name="connsiteY49" fmla="*/ 4541 h 10000"/>
                <a:gd name="connsiteX50" fmla="*/ 9281 w 10000"/>
                <a:gd name="connsiteY50" fmla="*/ 4608 h 10000"/>
                <a:gd name="connsiteX51" fmla="*/ 9199 w 10000"/>
                <a:gd name="connsiteY51" fmla="*/ 4749 h 10000"/>
                <a:gd name="connsiteX52" fmla="*/ 9183 w 10000"/>
                <a:gd name="connsiteY52" fmla="*/ 4879 h 10000"/>
                <a:gd name="connsiteX53" fmla="*/ 9202 w 10000"/>
                <a:gd name="connsiteY53" fmla="*/ 4715 h 10000"/>
                <a:gd name="connsiteX54" fmla="*/ 9269 w 10000"/>
                <a:gd name="connsiteY54" fmla="*/ 4580 h 10000"/>
                <a:gd name="connsiteX55" fmla="*/ 9354 w 10000"/>
                <a:gd name="connsiteY55" fmla="*/ 4631 h 10000"/>
                <a:gd name="connsiteX56" fmla="*/ 9433 w 10000"/>
                <a:gd name="connsiteY56" fmla="*/ 4727 h 10000"/>
                <a:gd name="connsiteX57" fmla="*/ 9521 w 10000"/>
                <a:gd name="connsiteY57" fmla="*/ 4766 h 10000"/>
                <a:gd name="connsiteX58" fmla="*/ 9641 w 10000"/>
                <a:gd name="connsiteY58" fmla="*/ 4783 h 10000"/>
                <a:gd name="connsiteX59" fmla="*/ 9694 w 10000"/>
                <a:gd name="connsiteY59" fmla="*/ 4823 h 10000"/>
                <a:gd name="connsiteX60" fmla="*/ 9738 w 10000"/>
                <a:gd name="connsiteY60" fmla="*/ 4845 h 10000"/>
                <a:gd name="connsiteX61" fmla="*/ 9839 w 10000"/>
                <a:gd name="connsiteY61" fmla="*/ 4885 h 10000"/>
                <a:gd name="connsiteX62" fmla="*/ 9883 w 10000"/>
                <a:gd name="connsiteY62" fmla="*/ 4963 h 10000"/>
                <a:gd name="connsiteX63" fmla="*/ 9918 w 10000"/>
                <a:gd name="connsiteY63" fmla="*/ 5014 h 10000"/>
                <a:gd name="connsiteX64" fmla="*/ 9927 w 10000"/>
                <a:gd name="connsiteY64" fmla="*/ 5115 h 10000"/>
                <a:gd name="connsiteX65" fmla="*/ 9887 w 10000"/>
                <a:gd name="connsiteY65" fmla="*/ 5324 h 10000"/>
                <a:gd name="connsiteX66" fmla="*/ 9798 w 10000"/>
                <a:gd name="connsiteY66" fmla="*/ 5499 h 10000"/>
                <a:gd name="connsiteX67" fmla="*/ 9697 w 10000"/>
                <a:gd name="connsiteY67" fmla="*/ 5561 h 10000"/>
                <a:gd name="connsiteX68" fmla="*/ 9574 w 10000"/>
                <a:gd name="connsiteY68" fmla="*/ 5521 h 10000"/>
                <a:gd name="connsiteX69" fmla="*/ 9351 w 10000"/>
                <a:gd name="connsiteY69" fmla="*/ 5380 h 10000"/>
                <a:gd name="connsiteX70" fmla="*/ 9209 w 10000"/>
                <a:gd name="connsiteY70" fmla="*/ 5335 h 10000"/>
                <a:gd name="connsiteX71" fmla="*/ 9158 w 10000"/>
                <a:gd name="connsiteY71" fmla="*/ 5290 h 10000"/>
                <a:gd name="connsiteX72" fmla="*/ 9224 w 10000"/>
                <a:gd name="connsiteY72" fmla="*/ 5183 h 10000"/>
                <a:gd name="connsiteX73" fmla="*/ 9142 w 10000"/>
                <a:gd name="connsiteY73" fmla="*/ 5290 h 10000"/>
                <a:gd name="connsiteX74" fmla="*/ 9035 w 10000"/>
                <a:gd name="connsiteY74" fmla="*/ 5448 h 10000"/>
                <a:gd name="connsiteX75" fmla="*/ 9161 w 10000"/>
                <a:gd name="connsiteY75" fmla="*/ 5256 h 10000"/>
                <a:gd name="connsiteX76" fmla="*/ 9281 w 10000"/>
                <a:gd name="connsiteY76" fmla="*/ 5358 h 10000"/>
                <a:gd name="connsiteX77" fmla="*/ 9474 w 10000"/>
                <a:gd name="connsiteY77" fmla="*/ 5454 h 10000"/>
                <a:gd name="connsiteX78" fmla="*/ 9596 w 10000"/>
                <a:gd name="connsiteY78" fmla="*/ 5499 h 10000"/>
                <a:gd name="connsiteX79" fmla="*/ 9650 w 10000"/>
                <a:gd name="connsiteY79" fmla="*/ 5515 h 10000"/>
                <a:gd name="connsiteX80" fmla="*/ 9707 w 10000"/>
                <a:gd name="connsiteY80" fmla="*/ 5741 h 10000"/>
                <a:gd name="connsiteX81" fmla="*/ 9678 w 10000"/>
                <a:gd name="connsiteY81" fmla="*/ 5949 h 10000"/>
                <a:gd name="connsiteX82" fmla="*/ 9546 w 10000"/>
                <a:gd name="connsiteY82" fmla="*/ 6006 h 10000"/>
                <a:gd name="connsiteX83" fmla="*/ 9436 w 10000"/>
                <a:gd name="connsiteY83" fmla="*/ 6000 h 10000"/>
                <a:gd name="connsiteX84" fmla="*/ 9310 w 10000"/>
                <a:gd name="connsiteY84" fmla="*/ 6000 h 10000"/>
                <a:gd name="connsiteX85" fmla="*/ 9187 w 10000"/>
                <a:gd name="connsiteY85" fmla="*/ 5955 h 10000"/>
                <a:gd name="connsiteX86" fmla="*/ 9086 w 10000"/>
                <a:gd name="connsiteY86" fmla="*/ 5854 h 10000"/>
                <a:gd name="connsiteX87" fmla="*/ 8979 w 10000"/>
                <a:gd name="connsiteY87" fmla="*/ 5820 h 10000"/>
                <a:gd name="connsiteX88" fmla="*/ 8906 w 10000"/>
                <a:gd name="connsiteY88" fmla="*/ 5831 h 10000"/>
                <a:gd name="connsiteX89" fmla="*/ 8824 w 10000"/>
                <a:gd name="connsiteY89" fmla="*/ 5741 h 10000"/>
                <a:gd name="connsiteX90" fmla="*/ 8944 w 10000"/>
                <a:gd name="connsiteY90" fmla="*/ 5611 h 10000"/>
                <a:gd name="connsiteX91" fmla="*/ 8802 w 10000"/>
                <a:gd name="connsiteY91" fmla="*/ 5763 h 10000"/>
                <a:gd name="connsiteX92" fmla="*/ 8748 w 10000"/>
                <a:gd name="connsiteY92" fmla="*/ 5746 h 10000"/>
                <a:gd name="connsiteX93" fmla="*/ 8679 w 10000"/>
                <a:gd name="connsiteY93" fmla="*/ 5887 h 10000"/>
                <a:gd name="connsiteX94" fmla="*/ 8588 w 10000"/>
                <a:gd name="connsiteY94" fmla="*/ 5921 h 10000"/>
                <a:gd name="connsiteX95" fmla="*/ 8452 w 10000"/>
                <a:gd name="connsiteY95" fmla="*/ 5977 h 10000"/>
                <a:gd name="connsiteX96" fmla="*/ 8641 w 10000"/>
                <a:gd name="connsiteY96" fmla="*/ 5904 h 10000"/>
                <a:gd name="connsiteX97" fmla="*/ 8723 w 10000"/>
                <a:gd name="connsiteY97" fmla="*/ 5831 h 10000"/>
                <a:gd name="connsiteX98" fmla="*/ 8767 w 10000"/>
                <a:gd name="connsiteY98" fmla="*/ 5752 h 10000"/>
                <a:gd name="connsiteX99" fmla="*/ 8840 w 10000"/>
                <a:gd name="connsiteY99" fmla="*/ 5746 h 10000"/>
                <a:gd name="connsiteX100" fmla="*/ 8944 w 10000"/>
                <a:gd name="connsiteY100" fmla="*/ 5808 h 10000"/>
                <a:gd name="connsiteX101" fmla="*/ 9086 w 10000"/>
                <a:gd name="connsiteY101" fmla="*/ 5854 h 10000"/>
                <a:gd name="connsiteX102" fmla="*/ 9001 w 10000"/>
                <a:gd name="connsiteY102" fmla="*/ 5989 h 10000"/>
                <a:gd name="connsiteX103" fmla="*/ 8897 w 10000"/>
                <a:gd name="connsiteY103" fmla="*/ 6090 h 10000"/>
                <a:gd name="connsiteX104" fmla="*/ 8840 w 10000"/>
                <a:gd name="connsiteY104" fmla="*/ 6101 h 10000"/>
                <a:gd name="connsiteX105" fmla="*/ 8679 w 10000"/>
                <a:gd name="connsiteY105" fmla="*/ 6085 h 10000"/>
                <a:gd name="connsiteX106" fmla="*/ 8446 w 10000"/>
                <a:gd name="connsiteY106" fmla="*/ 6039 h 10000"/>
                <a:gd name="connsiteX107" fmla="*/ 8162 w 10000"/>
                <a:gd name="connsiteY107" fmla="*/ 5977 h 10000"/>
                <a:gd name="connsiteX108" fmla="*/ 7935 w 10000"/>
                <a:gd name="connsiteY108" fmla="*/ 5876 h 10000"/>
                <a:gd name="connsiteX109" fmla="*/ 7765 w 10000"/>
                <a:gd name="connsiteY109" fmla="*/ 5752 h 10000"/>
                <a:gd name="connsiteX110" fmla="*/ 7538 w 10000"/>
                <a:gd name="connsiteY110" fmla="*/ 5617 h 10000"/>
                <a:gd name="connsiteX111" fmla="*/ 7301 w 10000"/>
                <a:gd name="connsiteY111" fmla="*/ 5448 h 10000"/>
                <a:gd name="connsiteX112" fmla="*/ 7141 w 10000"/>
                <a:gd name="connsiteY112" fmla="*/ 5228 h 10000"/>
                <a:gd name="connsiteX113" fmla="*/ 6885 w 10000"/>
                <a:gd name="connsiteY113" fmla="*/ 5048 h 10000"/>
                <a:gd name="connsiteX114" fmla="*/ 6453 w 10000"/>
                <a:gd name="connsiteY114" fmla="*/ 4811 h 10000"/>
                <a:gd name="connsiteX115" fmla="*/ 5523 w 10000"/>
                <a:gd name="connsiteY115" fmla="*/ 4766 h 10000"/>
                <a:gd name="connsiteX116" fmla="*/ 4562 w 10000"/>
                <a:gd name="connsiteY116" fmla="*/ 4715 h 10000"/>
                <a:gd name="connsiteX117" fmla="*/ 3742 w 10000"/>
                <a:gd name="connsiteY117" fmla="*/ 4530 h 10000"/>
                <a:gd name="connsiteX118" fmla="*/ 2601 w 10000"/>
                <a:gd name="connsiteY118" fmla="*/ 3899 h 10000"/>
                <a:gd name="connsiteX119" fmla="*/ 1980 w 10000"/>
                <a:gd name="connsiteY119" fmla="*/ 3177 h 10000"/>
                <a:gd name="connsiteX120" fmla="*/ 1277 w 10000"/>
                <a:gd name="connsiteY120" fmla="*/ 2558 h 10000"/>
                <a:gd name="connsiteX121" fmla="*/ 2926 w 10000"/>
                <a:gd name="connsiteY121" fmla="*/ 4101 h 10000"/>
                <a:gd name="connsiteX122" fmla="*/ 3614 w 10000"/>
                <a:gd name="connsiteY122" fmla="*/ 4534 h 10000"/>
                <a:gd name="connsiteX123" fmla="*/ 3933 w 10000"/>
                <a:gd name="connsiteY123" fmla="*/ 4512 h 10000"/>
                <a:gd name="connsiteX124" fmla="*/ 3584 w 10000"/>
                <a:gd name="connsiteY124" fmla="*/ 5926 h 10000"/>
                <a:gd name="connsiteX125" fmla="*/ 3354 w 10000"/>
                <a:gd name="connsiteY125" fmla="*/ 7101 h 10000"/>
                <a:gd name="connsiteX126" fmla="*/ 3216 w 10000"/>
                <a:gd name="connsiteY126" fmla="*/ 10000 h 10000"/>
                <a:gd name="connsiteX127" fmla="*/ 2282 w 10000"/>
                <a:gd name="connsiteY127" fmla="*/ 7808 h 10000"/>
                <a:gd name="connsiteX0" fmla="*/ 2282 w 10000"/>
                <a:gd name="connsiteY0" fmla="*/ 7808 h 8753"/>
                <a:gd name="connsiteX1" fmla="*/ 1693 w 10000"/>
                <a:gd name="connsiteY1" fmla="*/ 6456 h 8753"/>
                <a:gd name="connsiteX2" fmla="*/ 1182 w 10000"/>
                <a:gd name="connsiteY2" fmla="*/ 5110 h 8753"/>
                <a:gd name="connsiteX3" fmla="*/ 921 w 10000"/>
                <a:gd name="connsiteY3" fmla="*/ 4434 h 8753"/>
                <a:gd name="connsiteX4" fmla="*/ 463 w 10000"/>
                <a:gd name="connsiteY4" fmla="*/ 2986 h 8753"/>
                <a:gd name="connsiteX5" fmla="*/ 233 w 10000"/>
                <a:gd name="connsiteY5" fmla="*/ 1831 h 8753"/>
                <a:gd name="connsiteX6" fmla="*/ 0 w 10000"/>
                <a:gd name="connsiteY6" fmla="*/ 879 h 8753"/>
                <a:gd name="connsiteX7" fmla="*/ 50 w 10000"/>
                <a:gd name="connsiteY7" fmla="*/ 45 h 8753"/>
                <a:gd name="connsiteX8" fmla="*/ 309 w 10000"/>
                <a:gd name="connsiteY8" fmla="*/ 0 h 8753"/>
                <a:gd name="connsiteX9" fmla="*/ 820 w 10000"/>
                <a:gd name="connsiteY9" fmla="*/ 0 h 8753"/>
                <a:gd name="connsiteX10" fmla="*/ 1576 w 10000"/>
                <a:gd name="connsiteY10" fmla="*/ 113 h 8753"/>
                <a:gd name="connsiteX11" fmla="*/ 2355 w 10000"/>
                <a:gd name="connsiteY11" fmla="*/ 361 h 8753"/>
                <a:gd name="connsiteX12" fmla="*/ 3058 w 10000"/>
                <a:gd name="connsiteY12" fmla="*/ 625 h 8753"/>
                <a:gd name="connsiteX13" fmla="*/ 3941 w 10000"/>
                <a:gd name="connsiteY13" fmla="*/ 1104 h 8753"/>
                <a:gd name="connsiteX14" fmla="*/ 4994 w 10000"/>
                <a:gd name="connsiteY14" fmla="*/ 1899 h 8753"/>
                <a:gd name="connsiteX15" fmla="*/ 5555 w 10000"/>
                <a:gd name="connsiteY15" fmla="*/ 2310 h 8753"/>
                <a:gd name="connsiteX16" fmla="*/ 6299 w 10000"/>
                <a:gd name="connsiteY16" fmla="*/ 2710 h 8753"/>
                <a:gd name="connsiteX17" fmla="*/ 6649 w 10000"/>
                <a:gd name="connsiteY17" fmla="*/ 2856 h 8753"/>
                <a:gd name="connsiteX18" fmla="*/ 6860 w 10000"/>
                <a:gd name="connsiteY18" fmla="*/ 2924 h 8753"/>
                <a:gd name="connsiteX19" fmla="*/ 7182 w 10000"/>
                <a:gd name="connsiteY19" fmla="*/ 3025 h 8753"/>
                <a:gd name="connsiteX20" fmla="*/ 7415 w 10000"/>
                <a:gd name="connsiteY20" fmla="*/ 3065 h 8753"/>
                <a:gd name="connsiteX21" fmla="*/ 7689 w 10000"/>
                <a:gd name="connsiteY21" fmla="*/ 3025 h 8753"/>
                <a:gd name="connsiteX22" fmla="*/ 7970 w 10000"/>
                <a:gd name="connsiteY22" fmla="*/ 2980 h 8753"/>
                <a:gd name="connsiteX23" fmla="*/ 8291 w 10000"/>
                <a:gd name="connsiteY23" fmla="*/ 3020 h 8753"/>
                <a:gd name="connsiteX24" fmla="*/ 8430 w 10000"/>
                <a:gd name="connsiteY24" fmla="*/ 3127 h 8753"/>
                <a:gd name="connsiteX25" fmla="*/ 8496 w 10000"/>
                <a:gd name="connsiteY25" fmla="*/ 3352 h 8753"/>
                <a:gd name="connsiteX26" fmla="*/ 8307 w 10000"/>
                <a:gd name="connsiteY26" fmla="*/ 3256 h 8753"/>
                <a:gd name="connsiteX27" fmla="*/ 8496 w 10000"/>
                <a:gd name="connsiteY27" fmla="*/ 3352 h 8753"/>
                <a:gd name="connsiteX28" fmla="*/ 8591 w 10000"/>
                <a:gd name="connsiteY28" fmla="*/ 3346 h 8753"/>
                <a:gd name="connsiteX29" fmla="*/ 8745 w 10000"/>
                <a:gd name="connsiteY29" fmla="*/ 3431 h 8753"/>
                <a:gd name="connsiteX30" fmla="*/ 8919 w 10000"/>
                <a:gd name="connsiteY30" fmla="*/ 3515 h 8753"/>
                <a:gd name="connsiteX31" fmla="*/ 9095 w 10000"/>
                <a:gd name="connsiteY31" fmla="*/ 3572 h 8753"/>
                <a:gd name="connsiteX32" fmla="*/ 9376 w 10000"/>
                <a:gd name="connsiteY32" fmla="*/ 3696 h 8753"/>
                <a:gd name="connsiteX33" fmla="*/ 9546 w 10000"/>
                <a:gd name="connsiteY33" fmla="*/ 3814 h 8753"/>
                <a:gd name="connsiteX34" fmla="*/ 9678 w 10000"/>
                <a:gd name="connsiteY34" fmla="*/ 3842 h 8753"/>
                <a:gd name="connsiteX35" fmla="*/ 9745 w 10000"/>
                <a:gd name="connsiteY35" fmla="*/ 3848 h 8753"/>
                <a:gd name="connsiteX36" fmla="*/ 9871 w 10000"/>
                <a:gd name="connsiteY36" fmla="*/ 3882 h 8753"/>
                <a:gd name="connsiteX37" fmla="*/ 9943 w 10000"/>
                <a:gd name="connsiteY37" fmla="*/ 4000 h 8753"/>
                <a:gd name="connsiteX38" fmla="*/ 9968 w 10000"/>
                <a:gd name="connsiteY38" fmla="*/ 4152 h 8753"/>
                <a:gd name="connsiteX39" fmla="*/ 10000 w 10000"/>
                <a:gd name="connsiteY39" fmla="*/ 4389 h 8753"/>
                <a:gd name="connsiteX40" fmla="*/ 9915 w 10000"/>
                <a:gd name="connsiteY40" fmla="*/ 4569 h 8753"/>
                <a:gd name="connsiteX41" fmla="*/ 9817 w 10000"/>
                <a:gd name="connsiteY41" fmla="*/ 4648 h 8753"/>
                <a:gd name="connsiteX42" fmla="*/ 9663 w 10000"/>
                <a:gd name="connsiteY42" fmla="*/ 4648 h 8753"/>
                <a:gd name="connsiteX43" fmla="*/ 9499 w 10000"/>
                <a:gd name="connsiteY43" fmla="*/ 4654 h 8753"/>
                <a:gd name="connsiteX44" fmla="*/ 9303 w 10000"/>
                <a:gd name="connsiteY44" fmla="*/ 4592 h 8753"/>
                <a:gd name="connsiteX45" fmla="*/ 9247 w 10000"/>
                <a:gd name="connsiteY45" fmla="*/ 4597 h 8753"/>
                <a:gd name="connsiteX46" fmla="*/ 9215 w 10000"/>
                <a:gd name="connsiteY46" fmla="*/ 4394 h 8753"/>
                <a:gd name="connsiteX47" fmla="*/ 9228 w 10000"/>
                <a:gd name="connsiteY47" fmla="*/ 4265 h 8753"/>
                <a:gd name="connsiteX48" fmla="*/ 9234 w 10000"/>
                <a:gd name="connsiteY48" fmla="*/ 4400 h 8753"/>
                <a:gd name="connsiteX49" fmla="*/ 9253 w 10000"/>
                <a:gd name="connsiteY49" fmla="*/ 4541 h 8753"/>
                <a:gd name="connsiteX50" fmla="*/ 9281 w 10000"/>
                <a:gd name="connsiteY50" fmla="*/ 4608 h 8753"/>
                <a:gd name="connsiteX51" fmla="*/ 9199 w 10000"/>
                <a:gd name="connsiteY51" fmla="*/ 4749 h 8753"/>
                <a:gd name="connsiteX52" fmla="*/ 9183 w 10000"/>
                <a:gd name="connsiteY52" fmla="*/ 4879 h 8753"/>
                <a:gd name="connsiteX53" fmla="*/ 9202 w 10000"/>
                <a:gd name="connsiteY53" fmla="*/ 4715 h 8753"/>
                <a:gd name="connsiteX54" fmla="*/ 9269 w 10000"/>
                <a:gd name="connsiteY54" fmla="*/ 4580 h 8753"/>
                <a:gd name="connsiteX55" fmla="*/ 9354 w 10000"/>
                <a:gd name="connsiteY55" fmla="*/ 4631 h 8753"/>
                <a:gd name="connsiteX56" fmla="*/ 9433 w 10000"/>
                <a:gd name="connsiteY56" fmla="*/ 4727 h 8753"/>
                <a:gd name="connsiteX57" fmla="*/ 9521 w 10000"/>
                <a:gd name="connsiteY57" fmla="*/ 4766 h 8753"/>
                <a:gd name="connsiteX58" fmla="*/ 9641 w 10000"/>
                <a:gd name="connsiteY58" fmla="*/ 4783 h 8753"/>
                <a:gd name="connsiteX59" fmla="*/ 9694 w 10000"/>
                <a:gd name="connsiteY59" fmla="*/ 4823 h 8753"/>
                <a:gd name="connsiteX60" fmla="*/ 9738 w 10000"/>
                <a:gd name="connsiteY60" fmla="*/ 4845 h 8753"/>
                <a:gd name="connsiteX61" fmla="*/ 9839 w 10000"/>
                <a:gd name="connsiteY61" fmla="*/ 4885 h 8753"/>
                <a:gd name="connsiteX62" fmla="*/ 9883 w 10000"/>
                <a:gd name="connsiteY62" fmla="*/ 4963 h 8753"/>
                <a:gd name="connsiteX63" fmla="*/ 9918 w 10000"/>
                <a:gd name="connsiteY63" fmla="*/ 5014 h 8753"/>
                <a:gd name="connsiteX64" fmla="*/ 9927 w 10000"/>
                <a:gd name="connsiteY64" fmla="*/ 5115 h 8753"/>
                <a:gd name="connsiteX65" fmla="*/ 9887 w 10000"/>
                <a:gd name="connsiteY65" fmla="*/ 5324 h 8753"/>
                <a:gd name="connsiteX66" fmla="*/ 9798 w 10000"/>
                <a:gd name="connsiteY66" fmla="*/ 5499 h 8753"/>
                <a:gd name="connsiteX67" fmla="*/ 9697 w 10000"/>
                <a:gd name="connsiteY67" fmla="*/ 5561 h 8753"/>
                <a:gd name="connsiteX68" fmla="*/ 9574 w 10000"/>
                <a:gd name="connsiteY68" fmla="*/ 5521 h 8753"/>
                <a:gd name="connsiteX69" fmla="*/ 9351 w 10000"/>
                <a:gd name="connsiteY69" fmla="*/ 5380 h 8753"/>
                <a:gd name="connsiteX70" fmla="*/ 9209 w 10000"/>
                <a:gd name="connsiteY70" fmla="*/ 5335 h 8753"/>
                <a:gd name="connsiteX71" fmla="*/ 9158 w 10000"/>
                <a:gd name="connsiteY71" fmla="*/ 5290 h 8753"/>
                <a:gd name="connsiteX72" fmla="*/ 9224 w 10000"/>
                <a:gd name="connsiteY72" fmla="*/ 5183 h 8753"/>
                <a:gd name="connsiteX73" fmla="*/ 9142 w 10000"/>
                <a:gd name="connsiteY73" fmla="*/ 5290 h 8753"/>
                <a:gd name="connsiteX74" fmla="*/ 9035 w 10000"/>
                <a:gd name="connsiteY74" fmla="*/ 5448 h 8753"/>
                <a:gd name="connsiteX75" fmla="*/ 9161 w 10000"/>
                <a:gd name="connsiteY75" fmla="*/ 5256 h 8753"/>
                <a:gd name="connsiteX76" fmla="*/ 9281 w 10000"/>
                <a:gd name="connsiteY76" fmla="*/ 5358 h 8753"/>
                <a:gd name="connsiteX77" fmla="*/ 9474 w 10000"/>
                <a:gd name="connsiteY77" fmla="*/ 5454 h 8753"/>
                <a:gd name="connsiteX78" fmla="*/ 9596 w 10000"/>
                <a:gd name="connsiteY78" fmla="*/ 5499 h 8753"/>
                <a:gd name="connsiteX79" fmla="*/ 9650 w 10000"/>
                <a:gd name="connsiteY79" fmla="*/ 5515 h 8753"/>
                <a:gd name="connsiteX80" fmla="*/ 9707 w 10000"/>
                <a:gd name="connsiteY80" fmla="*/ 5741 h 8753"/>
                <a:gd name="connsiteX81" fmla="*/ 9678 w 10000"/>
                <a:gd name="connsiteY81" fmla="*/ 5949 h 8753"/>
                <a:gd name="connsiteX82" fmla="*/ 9546 w 10000"/>
                <a:gd name="connsiteY82" fmla="*/ 6006 h 8753"/>
                <a:gd name="connsiteX83" fmla="*/ 9436 w 10000"/>
                <a:gd name="connsiteY83" fmla="*/ 6000 h 8753"/>
                <a:gd name="connsiteX84" fmla="*/ 9310 w 10000"/>
                <a:gd name="connsiteY84" fmla="*/ 6000 h 8753"/>
                <a:gd name="connsiteX85" fmla="*/ 9187 w 10000"/>
                <a:gd name="connsiteY85" fmla="*/ 5955 h 8753"/>
                <a:gd name="connsiteX86" fmla="*/ 9086 w 10000"/>
                <a:gd name="connsiteY86" fmla="*/ 5854 h 8753"/>
                <a:gd name="connsiteX87" fmla="*/ 8979 w 10000"/>
                <a:gd name="connsiteY87" fmla="*/ 5820 h 8753"/>
                <a:gd name="connsiteX88" fmla="*/ 8906 w 10000"/>
                <a:gd name="connsiteY88" fmla="*/ 5831 h 8753"/>
                <a:gd name="connsiteX89" fmla="*/ 8824 w 10000"/>
                <a:gd name="connsiteY89" fmla="*/ 5741 h 8753"/>
                <a:gd name="connsiteX90" fmla="*/ 8944 w 10000"/>
                <a:gd name="connsiteY90" fmla="*/ 5611 h 8753"/>
                <a:gd name="connsiteX91" fmla="*/ 8802 w 10000"/>
                <a:gd name="connsiteY91" fmla="*/ 5763 h 8753"/>
                <a:gd name="connsiteX92" fmla="*/ 8748 w 10000"/>
                <a:gd name="connsiteY92" fmla="*/ 5746 h 8753"/>
                <a:gd name="connsiteX93" fmla="*/ 8679 w 10000"/>
                <a:gd name="connsiteY93" fmla="*/ 5887 h 8753"/>
                <a:gd name="connsiteX94" fmla="*/ 8588 w 10000"/>
                <a:gd name="connsiteY94" fmla="*/ 5921 h 8753"/>
                <a:gd name="connsiteX95" fmla="*/ 8452 w 10000"/>
                <a:gd name="connsiteY95" fmla="*/ 5977 h 8753"/>
                <a:gd name="connsiteX96" fmla="*/ 8641 w 10000"/>
                <a:gd name="connsiteY96" fmla="*/ 5904 h 8753"/>
                <a:gd name="connsiteX97" fmla="*/ 8723 w 10000"/>
                <a:gd name="connsiteY97" fmla="*/ 5831 h 8753"/>
                <a:gd name="connsiteX98" fmla="*/ 8767 w 10000"/>
                <a:gd name="connsiteY98" fmla="*/ 5752 h 8753"/>
                <a:gd name="connsiteX99" fmla="*/ 8840 w 10000"/>
                <a:gd name="connsiteY99" fmla="*/ 5746 h 8753"/>
                <a:gd name="connsiteX100" fmla="*/ 8944 w 10000"/>
                <a:gd name="connsiteY100" fmla="*/ 5808 h 8753"/>
                <a:gd name="connsiteX101" fmla="*/ 9086 w 10000"/>
                <a:gd name="connsiteY101" fmla="*/ 5854 h 8753"/>
                <a:gd name="connsiteX102" fmla="*/ 9001 w 10000"/>
                <a:gd name="connsiteY102" fmla="*/ 5989 h 8753"/>
                <a:gd name="connsiteX103" fmla="*/ 8897 w 10000"/>
                <a:gd name="connsiteY103" fmla="*/ 6090 h 8753"/>
                <a:gd name="connsiteX104" fmla="*/ 8840 w 10000"/>
                <a:gd name="connsiteY104" fmla="*/ 6101 h 8753"/>
                <a:gd name="connsiteX105" fmla="*/ 8679 w 10000"/>
                <a:gd name="connsiteY105" fmla="*/ 6085 h 8753"/>
                <a:gd name="connsiteX106" fmla="*/ 8446 w 10000"/>
                <a:gd name="connsiteY106" fmla="*/ 6039 h 8753"/>
                <a:gd name="connsiteX107" fmla="*/ 8162 w 10000"/>
                <a:gd name="connsiteY107" fmla="*/ 5977 h 8753"/>
                <a:gd name="connsiteX108" fmla="*/ 7935 w 10000"/>
                <a:gd name="connsiteY108" fmla="*/ 5876 h 8753"/>
                <a:gd name="connsiteX109" fmla="*/ 7765 w 10000"/>
                <a:gd name="connsiteY109" fmla="*/ 5752 h 8753"/>
                <a:gd name="connsiteX110" fmla="*/ 7538 w 10000"/>
                <a:gd name="connsiteY110" fmla="*/ 5617 h 8753"/>
                <a:gd name="connsiteX111" fmla="*/ 7301 w 10000"/>
                <a:gd name="connsiteY111" fmla="*/ 5448 h 8753"/>
                <a:gd name="connsiteX112" fmla="*/ 7141 w 10000"/>
                <a:gd name="connsiteY112" fmla="*/ 5228 h 8753"/>
                <a:gd name="connsiteX113" fmla="*/ 6885 w 10000"/>
                <a:gd name="connsiteY113" fmla="*/ 5048 h 8753"/>
                <a:gd name="connsiteX114" fmla="*/ 6453 w 10000"/>
                <a:gd name="connsiteY114" fmla="*/ 4811 h 8753"/>
                <a:gd name="connsiteX115" fmla="*/ 5523 w 10000"/>
                <a:gd name="connsiteY115" fmla="*/ 4766 h 8753"/>
                <a:gd name="connsiteX116" fmla="*/ 4562 w 10000"/>
                <a:gd name="connsiteY116" fmla="*/ 4715 h 8753"/>
                <a:gd name="connsiteX117" fmla="*/ 3742 w 10000"/>
                <a:gd name="connsiteY117" fmla="*/ 4530 h 8753"/>
                <a:gd name="connsiteX118" fmla="*/ 2601 w 10000"/>
                <a:gd name="connsiteY118" fmla="*/ 3899 h 8753"/>
                <a:gd name="connsiteX119" fmla="*/ 1980 w 10000"/>
                <a:gd name="connsiteY119" fmla="*/ 3177 h 8753"/>
                <a:gd name="connsiteX120" fmla="*/ 1277 w 10000"/>
                <a:gd name="connsiteY120" fmla="*/ 2558 h 8753"/>
                <a:gd name="connsiteX121" fmla="*/ 2926 w 10000"/>
                <a:gd name="connsiteY121" fmla="*/ 4101 h 8753"/>
                <a:gd name="connsiteX122" fmla="*/ 3614 w 10000"/>
                <a:gd name="connsiteY122" fmla="*/ 4534 h 8753"/>
                <a:gd name="connsiteX123" fmla="*/ 3933 w 10000"/>
                <a:gd name="connsiteY123" fmla="*/ 4512 h 8753"/>
                <a:gd name="connsiteX124" fmla="*/ 3584 w 10000"/>
                <a:gd name="connsiteY124" fmla="*/ 5926 h 8753"/>
                <a:gd name="connsiteX125" fmla="*/ 3354 w 10000"/>
                <a:gd name="connsiteY125" fmla="*/ 7101 h 8753"/>
                <a:gd name="connsiteX126" fmla="*/ 3076 w 10000"/>
                <a:gd name="connsiteY126" fmla="*/ 8753 h 8753"/>
                <a:gd name="connsiteX127" fmla="*/ 2282 w 10000"/>
                <a:gd name="connsiteY127" fmla="*/ 7808 h 8753"/>
                <a:gd name="connsiteX0" fmla="*/ 2323 w 10041"/>
                <a:gd name="connsiteY0" fmla="*/ 8920 h 10000"/>
                <a:gd name="connsiteX1" fmla="*/ 1734 w 10041"/>
                <a:gd name="connsiteY1" fmla="*/ 7376 h 10000"/>
                <a:gd name="connsiteX2" fmla="*/ 1223 w 10041"/>
                <a:gd name="connsiteY2" fmla="*/ 5838 h 10000"/>
                <a:gd name="connsiteX3" fmla="*/ 962 w 10041"/>
                <a:gd name="connsiteY3" fmla="*/ 5066 h 10000"/>
                <a:gd name="connsiteX4" fmla="*/ 504 w 10041"/>
                <a:gd name="connsiteY4" fmla="*/ 3411 h 10000"/>
                <a:gd name="connsiteX5" fmla="*/ 274 w 10041"/>
                <a:gd name="connsiteY5" fmla="*/ 2092 h 10000"/>
                <a:gd name="connsiteX6" fmla="*/ 41 w 10041"/>
                <a:gd name="connsiteY6" fmla="*/ 1004 h 10000"/>
                <a:gd name="connsiteX7" fmla="*/ 8 w 10041"/>
                <a:gd name="connsiteY7" fmla="*/ 516 h 10000"/>
                <a:gd name="connsiteX8" fmla="*/ 91 w 10041"/>
                <a:gd name="connsiteY8" fmla="*/ 51 h 10000"/>
                <a:gd name="connsiteX9" fmla="*/ 350 w 10041"/>
                <a:gd name="connsiteY9" fmla="*/ 0 h 10000"/>
                <a:gd name="connsiteX10" fmla="*/ 861 w 10041"/>
                <a:gd name="connsiteY10" fmla="*/ 0 h 10000"/>
                <a:gd name="connsiteX11" fmla="*/ 1617 w 10041"/>
                <a:gd name="connsiteY11" fmla="*/ 129 h 10000"/>
                <a:gd name="connsiteX12" fmla="*/ 2396 w 10041"/>
                <a:gd name="connsiteY12" fmla="*/ 412 h 10000"/>
                <a:gd name="connsiteX13" fmla="*/ 3099 w 10041"/>
                <a:gd name="connsiteY13" fmla="*/ 714 h 10000"/>
                <a:gd name="connsiteX14" fmla="*/ 3982 w 10041"/>
                <a:gd name="connsiteY14" fmla="*/ 1261 h 10000"/>
                <a:gd name="connsiteX15" fmla="*/ 5035 w 10041"/>
                <a:gd name="connsiteY15" fmla="*/ 2170 h 10000"/>
                <a:gd name="connsiteX16" fmla="*/ 5596 w 10041"/>
                <a:gd name="connsiteY16" fmla="*/ 2639 h 10000"/>
                <a:gd name="connsiteX17" fmla="*/ 6340 w 10041"/>
                <a:gd name="connsiteY17" fmla="*/ 3096 h 10000"/>
                <a:gd name="connsiteX18" fmla="*/ 6690 w 10041"/>
                <a:gd name="connsiteY18" fmla="*/ 3263 h 10000"/>
                <a:gd name="connsiteX19" fmla="*/ 6901 w 10041"/>
                <a:gd name="connsiteY19" fmla="*/ 3341 h 10000"/>
                <a:gd name="connsiteX20" fmla="*/ 7223 w 10041"/>
                <a:gd name="connsiteY20" fmla="*/ 3456 h 10000"/>
                <a:gd name="connsiteX21" fmla="*/ 7456 w 10041"/>
                <a:gd name="connsiteY21" fmla="*/ 3502 h 10000"/>
                <a:gd name="connsiteX22" fmla="*/ 7730 w 10041"/>
                <a:gd name="connsiteY22" fmla="*/ 3456 h 10000"/>
                <a:gd name="connsiteX23" fmla="*/ 8011 w 10041"/>
                <a:gd name="connsiteY23" fmla="*/ 3405 h 10000"/>
                <a:gd name="connsiteX24" fmla="*/ 8332 w 10041"/>
                <a:gd name="connsiteY24" fmla="*/ 3450 h 10000"/>
                <a:gd name="connsiteX25" fmla="*/ 8471 w 10041"/>
                <a:gd name="connsiteY25" fmla="*/ 3572 h 10000"/>
                <a:gd name="connsiteX26" fmla="*/ 8537 w 10041"/>
                <a:gd name="connsiteY26" fmla="*/ 3830 h 10000"/>
                <a:gd name="connsiteX27" fmla="*/ 8348 w 10041"/>
                <a:gd name="connsiteY27" fmla="*/ 3720 h 10000"/>
                <a:gd name="connsiteX28" fmla="*/ 8537 w 10041"/>
                <a:gd name="connsiteY28" fmla="*/ 3830 h 10000"/>
                <a:gd name="connsiteX29" fmla="*/ 8632 w 10041"/>
                <a:gd name="connsiteY29" fmla="*/ 3823 h 10000"/>
                <a:gd name="connsiteX30" fmla="*/ 8786 w 10041"/>
                <a:gd name="connsiteY30" fmla="*/ 3920 h 10000"/>
                <a:gd name="connsiteX31" fmla="*/ 8960 w 10041"/>
                <a:gd name="connsiteY31" fmla="*/ 4016 h 10000"/>
                <a:gd name="connsiteX32" fmla="*/ 9136 w 10041"/>
                <a:gd name="connsiteY32" fmla="*/ 4081 h 10000"/>
                <a:gd name="connsiteX33" fmla="*/ 9417 w 10041"/>
                <a:gd name="connsiteY33" fmla="*/ 4223 h 10000"/>
                <a:gd name="connsiteX34" fmla="*/ 9587 w 10041"/>
                <a:gd name="connsiteY34" fmla="*/ 4357 h 10000"/>
                <a:gd name="connsiteX35" fmla="*/ 9719 w 10041"/>
                <a:gd name="connsiteY35" fmla="*/ 4389 h 10000"/>
                <a:gd name="connsiteX36" fmla="*/ 9786 w 10041"/>
                <a:gd name="connsiteY36" fmla="*/ 4396 h 10000"/>
                <a:gd name="connsiteX37" fmla="*/ 9912 w 10041"/>
                <a:gd name="connsiteY37" fmla="*/ 4435 h 10000"/>
                <a:gd name="connsiteX38" fmla="*/ 9984 w 10041"/>
                <a:gd name="connsiteY38" fmla="*/ 4570 h 10000"/>
                <a:gd name="connsiteX39" fmla="*/ 10009 w 10041"/>
                <a:gd name="connsiteY39" fmla="*/ 4744 h 10000"/>
                <a:gd name="connsiteX40" fmla="*/ 10041 w 10041"/>
                <a:gd name="connsiteY40" fmla="*/ 5014 h 10000"/>
                <a:gd name="connsiteX41" fmla="*/ 9956 w 10041"/>
                <a:gd name="connsiteY41" fmla="*/ 5220 h 10000"/>
                <a:gd name="connsiteX42" fmla="*/ 9858 w 10041"/>
                <a:gd name="connsiteY42" fmla="*/ 5310 h 10000"/>
                <a:gd name="connsiteX43" fmla="*/ 9704 w 10041"/>
                <a:gd name="connsiteY43" fmla="*/ 5310 h 10000"/>
                <a:gd name="connsiteX44" fmla="*/ 9540 w 10041"/>
                <a:gd name="connsiteY44" fmla="*/ 5317 h 10000"/>
                <a:gd name="connsiteX45" fmla="*/ 9344 w 10041"/>
                <a:gd name="connsiteY45" fmla="*/ 5246 h 10000"/>
                <a:gd name="connsiteX46" fmla="*/ 9288 w 10041"/>
                <a:gd name="connsiteY46" fmla="*/ 5252 h 10000"/>
                <a:gd name="connsiteX47" fmla="*/ 9256 w 10041"/>
                <a:gd name="connsiteY47" fmla="*/ 5020 h 10000"/>
                <a:gd name="connsiteX48" fmla="*/ 9269 w 10041"/>
                <a:gd name="connsiteY48" fmla="*/ 4873 h 10000"/>
                <a:gd name="connsiteX49" fmla="*/ 9275 w 10041"/>
                <a:gd name="connsiteY49" fmla="*/ 5027 h 10000"/>
                <a:gd name="connsiteX50" fmla="*/ 9294 w 10041"/>
                <a:gd name="connsiteY50" fmla="*/ 5188 h 10000"/>
                <a:gd name="connsiteX51" fmla="*/ 9322 w 10041"/>
                <a:gd name="connsiteY51" fmla="*/ 5264 h 10000"/>
                <a:gd name="connsiteX52" fmla="*/ 9240 w 10041"/>
                <a:gd name="connsiteY52" fmla="*/ 5426 h 10000"/>
                <a:gd name="connsiteX53" fmla="*/ 9224 w 10041"/>
                <a:gd name="connsiteY53" fmla="*/ 5574 h 10000"/>
                <a:gd name="connsiteX54" fmla="*/ 9243 w 10041"/>
                <a:gd name="connsiteY54" fmla="*/ 5387 h 10000"/>
                <a:gd name="connsiteX55" fmla="*/ 9310 w 10041"/>
                <a:gd name="connsiteY55" fmla="*/ 5232 h 10000"/>
                <a:gd name="connsiteX56" fmla="*/ 9395 w 10041"/>
                <a:gd name="connsiteY56" fmla="*/ 5291 h 10000"/>
                <a:gd name="connsiteX57" fmla="*/ 9474 w 10041"/>
                <a:gd name="connsiteY57" fmla="*/ 5400 h 10000"/>
                <a:gd name="connsiteX58" fmla="*/ 9562 w 10041"/>
                <a:gd name="connsiteY58" fmla="*/ 5445 h 10000"/>
                <a:gd name="connsiteX59" fmla="*/ 9682 w 10041"/>
                <a:gd name="connsiteY59" fmla="*/ 5464 h 10000"/>
                <a:gd name="connsiteX60" fmla="*/ 9735 w 10041"/>
                <a:gd name="connsiteY60" fmla="*/ 5510 h 10000"/>
                <a:gd name="connsiteX61" fmla="*/ 9779 w 10041"/>
                <a:gd name="connsiteY61" fmla="*/ 5535 h 10000"/>
                <a:gd name="connsiteX62" fmla="*/ 9880 w 10041"/>
                <a:gd name="connsiteY62" fmla="*/ 5581 h 10000"/>
                <a:gd name="connsiteX63" fmla="*/ 9924 w 10041"/>
                <a:gd name="connsiteY63" fmla="*/ 5670 h 10000"/>
                <a:gd name="connsiteX64" fmla="*/ 9959 w 10041"/>
                <a:gd name="connsiteY64" fmla="*/ 5728 h 10000"/>
                <a:gd name="connsiteX65" fmla="*/ 9968 w 10041"/>
                <a:gd name="connsiteY65" fmla="*/ 5844 h 10000"/>
                <a:gd name="connsiteX66" fmla="*/ 9928 w 10041"/>
                <a:gd name="connsiteY66" fmla="*/ 6082 h 10000"/>
                <a:gd name="connsiteX67" fmla="*/ 9839 w 10041"/>
                <a:gd name="connsiteY67" fmla="*/ 6282 h 10000"/>
                <a:gd name="connsiteX68" fmla="*/ 9738 w 10041"/>
                <a:gd name="connsiteY68" fmla="*/ 6353 h 10000"/>
                <a:gd name="connsiteX69" fmla="*/ 9615 w 10041"/>
                <a:gd name="connsiteY69" fmla="*/ 6308 h 10000"/>
                <a:gd name="connsiteX70" fmla="*/ 9392 w 10041"/>
                <a:gd name="connsiteY70" fmla="*/ 6146 h 10000"/>
                <a:gd name="connsiteX71" fmla="*/ 9250 w 10041"/>
                <a:gd name="connsiteY71" fmla="*/ 6095 h 10000"/>
                <a:gd name="connsiteX72" fmla="*/ 9199 w 10041"/>
                <a:gd name="connsiteY72" fmla="*/ 6044 h 10000"/>
                <a:gd name="connsiteX73" fmla="*/ 9265 w 10041"/>
                <a:gd name="connsiteY73" fmla="*/ 5921 h 10000"/>
                <a:gd name="connsiteX74" fmla="*/ 9183 w 10041"/>
                <a:gd name="connsiteY74" fmla="*/ 6044 h 10000"/>
                <a:gd name="connsiteX75" fmla="*/ 9076 w 10041"/>
                <a:gd name="connsiteY75" fmla="*/ 6224 h 10000"/>
                <a:gd name="connsiteX76" fmla="*/ 9202 w 10041"/>
                <a:gd name="connsiteY76" fmla="*/ 6005 h 10000"/>
                <a:gd name="connsiteX77" fmla="*/ 9322 w 10041"/>
                <a:gd name="connsiteY77" fmla="*/ 6121 h 10000"/>
                <a:gd name="connsiteX78" fmla="*/ 9515 w 10041"/>
                <a:gd name="connsiteY78" fmla="*/ 6231 h 10000"/>
                <a:gd name="connsiteX79" fmla="*/ 9637 w 10041"/>
                <a:gd name="connsiteY79" fmla="*/ 6282 h 10000"/>
                <a:gd name="connsiteX80" fmla="*/ 9691 w 10041"/>
                <a:gd name="connsiteY80" fmla="*/ 6301 h 10000"/>
                <a:gd name="connsiteX81" fmla="*/ 9748 w 10041"/>
                <a:gd name="connsiteY81" fmla="*/ 6559 h 10000"/>
                <a:gd name="connsiteX82" fmla="*/ 9719 w 10041"/>
                <a:gd name="connsiteY82" fmla="*/ 6797 h 10000"/>
                <a:gd name="connsiteX83" fmla="*/ 9587 w 10041"/>
                <a:gd name="connsiteY83" fmla="*/ 6862 h 10000"/>
                <a:gd name="connsiteX84" fmla="*/ 9477 w 10041"/>
                <a:gd name="connsiteY84" fmla="*/ 6855 h 10000"/>
                <a:gd name="connsiteX85" fmla="*/ 9351 w 10041"/>
                <a:gd name="connsiteY85" fmla="*/ 6855 h 10000"/>
                <a:gd name="connsiteX86" fmla="*/ 9228 w 10041"/>
                <a:gd name="connsiteY86" fmla="*/ 6803 h 10000"/>
                <a:gd name="connsiteX87" fmla="*/ 9127 w 10041"/>
                <a:gd name="connsiteY87" fmla="*/ 6688 h 10000"/>
                <a:gd name="connsiteX88" fmla="*/ 9020 w 10041"/>
                <a:gd name="connsiteY88" fmla="*/ 6649 h 10000"/>
                <a:gd name="connsiteX89" fmla="*/ 8947 w 10041"/>
                <a:gd name="connsiteY89" fmla="*/ 6662 h 10000"/>
                <a:gd name="connsiteX90" fmla="*/ 8865 w 10041"/>
                <a:gd name="connsiteY90" fmla="*/ 6559 h 10000"/>
                <a:gd name="connsiteX91" fmla="*/ 8985 w 10041"/>
                <a:gd name="connsiteY91" fmla="*/ 6410 h 10000"/>
                <a:gd name="connsiteX92" fmla="*/ 8843 w 10041"/>
                <a:gd name="connsiteY92" fmla="*/ 6584 h 10000"/>
                <a:gd name="connsiteX93" fmla="*/ 8789 w 10041"/>
                <a:gd name="connsiteY93" fmla="*/ 6565 h 10000"/>
                <a:gd name="connsiteX94" fmla="*/ 8720 w 10041"/>
                <a:gd name="connsiteY94" fmla="*/ 6726 h 10000"/>
                <a:gd name="connsiteX95" fmla="*/ 8629 w 10041"/>
                <a:gd name="connsiteY95" fmla="*/ 6765 h 10000"/>
                <a:gd name="connsiteX96" fmla="*/ 8493 w 10041"/>
                <a:gd name="connsiteY96" fmla="*/ 6829 h 10000"/>
                <a:gd name="connsiteX97" fmla="*/ 8682 w 10041"/>
                <a:gd name="connsiteY97" fmla="*/ 6745 h 10000"/>
                <a:gd name="connsiteX98" fmla="*/ 8764 w 10041"/>
                <a:gd name="connsiteY98" fmla="*/ 6662 h 10000"/>
                <a:gd name="connsiteX99" fmla="*/ 8808 w 10041"/>
                <a:gd name="connsiteY99" fmla="*/ 6571 h 10000"/>
                <a:gd name="connsiteX100" fmla="*/ 8881 w 10041"/>
                <a:gd name="connsiteY100" fmla="*/ 6565 h 10000"/>
                <a:gd name="connsiteX101" fmla="*/ 8985 w 10041"/>
                <a:gd name="connsiteY101" fmla="*/ 6635 h 10000"/>
                <a:gd name="connsiteX102" fmla="*/ 9127 w 10041"/>
                <a:gd name="connsiteY102" fmla="*/ 6688 h 10000"/>
                <a:gd name="connsiteX103" fmla="*/ 9042 w 10041"/>
                <a:gd name="connsiteY103" fmla="*/ 6842 h 10000"/>
                <a:gd name="connsiteX104" fmla="*/ 8938 w 10041"/>
                <a:gd name="connsiteY104" fmla="*/ 6958 h 10000"/>
                <a:gd name="connsiteX105" fmla="*/ 8881 w 10041"/>
                <a:gd name="connsiteY105" fmla="*/ 6970 h 10000"/>
                <a:gd name="connsiteX106" fmla="*/ 8720 w 10041"/>
                <a:gd name="connsiteY106" fmla="*/ 6952 h 10000"/>
                <a:gd name="connsiteX107" fmla="*/ 8487 w 10041"/>
                <a:gd name="connsiteY107" fmla="*/ 6899 h 10000"/>
                <a:gd name="connsiteX108" fmla="*/ 8203 w 10041"/>
                <a:gd name="connsiteY108" fmla="*/ 6829 h 10000"/>
                <a:gd name="connsiteX109" fmla="*/ 7976 w 10041"/>
                <a:gd name="connsiteY109" fmla="*/ 6713 h 10000"/>
                <a:gd name="connsiteX110" fmla="*/ 7806 w 10041"/>
                <a:gd name="connsiteY110" fmla="*/ 6571 h 10000"/>
                <a:gd name="connsiteX111" fmla="*/ 7579 w 10041"/>
                <a:gd name="connsiteY111" fmla="*/ 6417 h 10000"/>
                <a:gd name="connsiteX112" fmla="*/ 7342 w 10041"/>
                <a:gd name="connsiteY112" fmla="*/ 6224 h 10000"/>
                <a:gd name="connsiteX113" fmla="*/ 7182 w 10041"/>
                <a:gd name="connsiteY113" fmla="*/ 5973 h 10000"/>
                <a:gd name="connsiteX114" fmla="*/ 6926 w 10041"/>
                <a:gd name="connsiteY114" fmla="*/ 5767 h 10000"/>
                <a:gd name="connsiteX115" fmla="*/ 6494 w 10041"/>
                <a:gd name="connsiteY115" fmla="*/ 5496 h 10000"/>
                <a:gd name="connsiteX116" fmla="*/ 5564 w 10041"/>
                <a:gd name="connsiteY116" fmla="*/ 5445 h 10000"/>
                <a:gd name="connsiteX117" fmla="*/ 4603 w 10041"/>
                <a:gd name="connsiteY117" fmla="*/ 5387 h 10000"/>
                <a:gd name="connsiteX118" fmla="*/ 3783 w 10041"/>
                <a:gd name="connsiteY118" fmla="*/ 5175 h 10000"/>
                <a:gd name="connsiteX119" fmla="*/ 2642 w 10041"/>
                <a:gd name="connsiteY119" fmla="*/ 4454 h 10000"/>
                <a:gd name="connsiteX120" fmla="*/ 2021 w 10041"/>
                <a:gd name="connsiteY120" fmla="*/ 3630 h 10000"/>
                <a:gd name="connsiteX121" fmla="*/ 1318 w 10041"/>
                <a:gd name="connsiteY121" fmla="*/ 2922 h 10000"/>
                <a:gd name="connsiteX122" fmla="*/ 2967 w 10041"/>
                <a:gd name="connsiteY122" fmla="*/ 4685 h 10000"/>
                <a:gd name="connsiteX123" fmla="*/ 3655 w 10041"/>
                <a:gd name="connsiteY123" fmla="*/ 5180 h 10000"/>
                <a:gd name="connsiteX124" fmla="*/ 3974 w 10041"/>
                <a:gd name="connsiteY124" fmla="*/ 5155 h 10000"/>
                <a:gd name="connsiteX125" fmla="*/ 3625 w 10041"/>
                <a:gd name="connsiteY125" fmla="*/ 6770 h 10000"/>
                <a:gd name="connsiteX126" fmla="*/ 3395 w 10041"/>
                <a:gd name="connsiteY126" fmla="*/ 8113 h 10000"/>
                <a:gd name="connsiteX127" fmla="*/ 3117 w 10041"/>
                <a:gd name="connsiteY127" fmla="*/ 10000 h 10000"/>
                <a:gd name="connsiteX128" fmla="*/ 2323 w 10041"/>
                <a:gd name="connsiteY128" fmla="*/ 8920 h 10000"/>
                <a:gd name="connsiteX0" fmla="*/ 2323 w 10041"/>
                <a:gd name="connsiteY0" fmla="*/ 8920 h 9960"/>
                <a:gd name="connsiteX1" fmla="*/ 1734 w 10041"/>
                <a:gd name="connsiteY1" fmla="*/ 7376 h 9960"/>
                <a:gd name="connsiteX2" fmla="*/ 1223 w 10041"/>
                <a:gd name="connsiteY2" fmla="*/ 5838 h 9960"/>
                <a:gd name="connsiteX3" fmla="*/ 962 w 10041"/>
                <a:gd name="connsiteY3" fmla="*/ 5066 h 9960"/>
                <a:gd name="connsiteX4" fmla="*/ 504 w 10041"/>
                <a:gd name="connsiteY4" fmla="*/ 3411 h 9960"/>
                <a:gd name="connsiteX5" fmla="*/ 274 w 10041"/>
                <a:gd name="connsiteY5" fmla="*/ 2092 h 9960"/>
                <a:gd name="connsiteX6" fmla="*/ 41 w 10041"/>
                <a:gd name="connsiteY6" fmla="*/ 1004 h 9960"/>
                <a:gd name="connsiteX7" fmla="*/ 8 w 10041"/>
                <a:gd name="connsiteY7" fmla="*/ 516 h 9960"/>
                <a:gd name="connsiteX8" fmla="*/ 91 w 10041"/>
                <a:gd name="connsiteY8" fmla="*/ 51 h 9960"/>
                <a:gd name="connsiteX9" fmla="*/ 350 w 10041"/>
                <a:gd name="connsiteY9" fmla="*/ 0 h 9960"/>
                <a:gd name="connsiteX10" fmla="*/ 861 w 10041"/>
                <a:gd name="connsiteY10" fmla="*/ 0 h 9960"/>
                <a:gd name="connsiteX11" fmla="*/ 1617 w 10041"/>
                <a:gd name="connsiteY11" fmla="*/ 129 h 9960"/>
                <a:gd name="connsiteX12" fmla="*/ 2396 w 10041"/>
                <a:gd name="connsiteY12" fmla="*/ 412 h 9960"/>
                <a:gd name="connsiteX13" fmla="*/ 3099 w 10041"/>
                <a:gd name="connsiteY13" fmla="*/ 714 h 9960"/>
                <a:gd name="connsiteX14" fmla="*/ 3982 w 10041"/>
                <a:gd name="connsiteY14" fmla="*/ 1261 h 9960"/>
                <a:gd name="connsiteX15" fmla="*/ 5035 w 10041"/>
                <a:gd name="connsiteY15" fmla="*/ 2170 h 9960"/>
                <a:gd name="connsiteX16" fmla="*/ 5596 w 10041"/>
                <a:gd name="connsiteY16" fmla="*/ 2639 h 9960"/>
                <a:gd name="connsiteX17" fmla="*/ 6340 w 10041"/>
                <a:gd name="connsiteY17" fmla="*/ 3096 h 9960"/>
                <a:gd name="connsiteX18" fmla="*/ 6690 w 10041"/>
                <a:gd name="connsiteY18" fmla="*/ 3263 h 9960"/>
                <a:gd name="connsiteX19" fmla="*/ 6901 w 10041"/>
                <a:gd name="connsiteY19" fmla="*/ 3341 h 9960"/>
                <a:gd name="connsiteX20" fmla="*/ 7223 w 10041"/>
                <a:gd name="connsiteY20" fmla="*/ 3456 h 9960"/>
                <a:gd name="connsiteX21" fmla="*/ 7456 w 10041"/>
                <a:gd name="connsiteY21" fmla="*/ 3502 h 9960"/>
                <a:gd name="connsiteX22" fmla="*/ 7730 w 10041"/>
                <a:gd name="connsiteY22" fmla="*/ 3456 h 9960"/>
                <a:gd name="connsiteX23" fmla="*/ 8011 w 10041"/>
                <a:gd name="connsiteY23" fmla="*/ 3405 h 9960"/>
                <a:gd name="connsiteX24" fmla="*/ 8332 w 10041"/>
                <a:gd name="connsiteY24" fmla="*/ 3450 h 9960"/>
                <a:gd name="connsiteX25" fmla="*/ 8471 w 10041"/>
                <a:gd name="connsiteY25" fmla="*/ 3572 h 9960"/>
                <a:gd name="connsiteX26" fmla="*/ 8537 w 10041"/>
                <a:gd name="connsiteY26" fmla="*/ 3830 h 9960"/>
                <a:gd name="connsiteX27" fmla="*/ 8348 w 10041"/>
                <a:gd name="connsiteY27" fmla="*/ 3720 h 9960"/>
                <a:gd name="connsiteX28" fmla="*/ 8537 w 10041"/>
                <a:gd name="connsiteY28" fmla="*/ 3830 h 9960"/>
                <a:gd name="connsiteX29" fmla="*/ 8632 w 10041"/>
                <a:gd name="connsiteY29" fmla="*/ 3823 h 9960"/>
                <a:gd name="connsiteX30" fmla="*/ 8786 w 10041"/>
                <a:gd name="connsiteY30" fmla="*/ 3920 h 9960"/>
                <a:gd name="connsiteX31" fmla="*/ 8960 w 10041"/>
                <a:gd name="connsiteY31" fmla="*/ 4016 h 9960"/>
                <a:gd name="connsiteX32" fmla="*/ 9136 w 10041"/>
                <a:gd name="connsiteY32" fmla="*/ 4081 h 9960"/>
                <a:gd name="connsiteX33" fmla="*/ 9417 w 10041"/>
                <a:gd name="connsiteY33" fmla="*/ 4223 h 9960"/>
                <a:gd name="connsiteX34" fmla="*/ 9587 w 10041"/>
                <a:gd name="connsiteY34" fmla="*/ 4357 h 9960"/>
                <a:gd name="connsiteX35" fmla="*/ 9719 w 10041"/>
                <a:gd name="connsiteY35" fmla="*/ 4389 h 9960"/>
                <a:gd name="connsiteX36" fmla="*/ 9786 w 10041"/>
                <a:gd name="connsiteY36" fmla="*/ 4396 h 9960"/>
                <a:gd name="connsiteX37" fmla="*/ 9912 w 10041"/>
                <a:gd name="connsiteY37" fmla="*/ 4435 h 9960"/>
                <a:gd name="connsiteX38" fmla="*/ 9984 w 10041"/>
                <a:gd name="connsiteY38" fmla="*/ 4570 h 9960"/>
                <a:gd name="connsiteX39" fmla="*/ 10009 w 10041"/>
                <a:gd name="connsiteY39" fmla="*/ 4744 h 9960"/>
                <a:gd name="connsiteX40" fmla="*/ 10041 w 10041"/>
                <a:gd name="connsiteY40" fmla="*/ 5014 h 9960"/>
                <a:gd name="connsiteX41" fmla="*/ 9956 w 10041"/>
                <a:gd name="connsiteY41" fmla="*/ 5220 h 9960"/>
                <a:gd name="connsiteX42" fmla="*/ 9858 w 10041"/>
                <a:gd name="connsiteY42" fmla="*/ 5310 h 9960"/>
                <a:gd name="connsiteX43" fmla="*/ 9704 w 10041"/>
                <a:gd name="connsiteY43" fmla="*/ 5310 h 9960"/>
                <a:gd name="connsiteX44" fmla="*/ 9540 w 10041"/>
                <a:gd name="connsiteY44" fmla="*/ 5317 h 9960"/>
                <a:gd name="connsiteX45" fmla="*/ 9344 w 10041"/>
                <a:gd name="connsiteY45" fmla="*/ 5246 h 9960"/>
                <a:gd name="connsiteX46" fmla="*/ 9288 w 10041"/>
                <a:gd name="connsiteY46" fmla="*/ 5252 h 9960"/>
                <a:gd name="connsiteX47" fmla="*/ 9256 w 10041"/>
                <a:gd name="connsiteY47" fmla="*/ 5020 h 9960"/>
                <a:gd name="connsiteX48" fmla="*/ 9269 w 10041"/>
                <a:gd name="connsiteY48" fmla="*/ 4873 h 9960"/>
                <a:gd name="connsiteX49" fmla="*/ 9275 w 10041"/>
                <a:gd name="connsiteY49" fmla="*/ 5027 h 9960"/>
                <a:gd name="connsiteX50" fmla="*/ 9294 w 10041"/>
                <a:gd name="connsiteY50" fmla="*/ 5188 h 9960"/>
                <a:gd name="connsiteX51" fmla="*/ 9322 w 10041"/>
                <a:gd name="connsiteY51" fmla="*/ 5264 h 9960"/>
                <a:gd name="connsiteX52" fmla="*/ 9240 w 10041"/>
                <a:gd name="connsiteY52" fmla="*/ 5426 h 9960"/>
                <a:gd name="connsiteX53" fmla="*/ 9224 w 10041"/>
                <a:gd name="connsiteY53" fmla="*/ 5574 h 9960"/>
                <a:gd name="connsiteX54" fmla="*/ 9243 w 10041"/>
                <a:gd name="connsiteY54" fmla="*/ 5387 h 9960"/>
                <a:gd name="connsiteX55" fmla="*/ 9310 w 10041"/>
                <a:gd name="connsiteY55" fmla="*/ 5232 h 9960"/>
                <a:gd name="connsiteX56" fmla="*/ 9395 w 10041"/>
                <a:gd name="connsiteY56" fmla="*/ 5291 h 9960"/>
                <a:gd name="connsiteX57" fmla="*/ 9474 w 10041"/>
                <a:gd name="connsiteY57" fmla="*/ 5400 h 9960"/>
                <a:gd name="connsiteX58" fmla="*/ 9562 w 10041"/>
                <a:gd name="connsiteY58" fmla="*/ 5445 h 9960"/>
                <a:gd name="connsiteX59" fmla="*/ 9682 w 10041"/>
                <a:gd name="connsiteY59" fmla="*/ 5464 h 9960"/>
                <a:gd name="connsiteX60" fmla="*/ 9735 w 10041"/>
                <a:gd name="connsiteY60" fmla="*/ 5510 h 9960"/>
                <a:gd name="connsiteX61" fmla="*/ 9779 w 10041"/>
                <a:gd name="connsiteY61" fmla="*/ 5535 h 9960"/>
                <a:gd name="connsiteX62" fmla="*/ 9880 w 10041"/>
                <a:gd name="connsiteY62" fmla="*/ 5581 h 9960"/>
                <a:gd name="connsiteX63" fmla="*/ 9924 w 10041"/>
                <a:gd name="connsiteY63" fmla="*/ 5670 h 9960"/>
                <a:gd name="connsiteX64" fmla="*/ 9959 w 10041"/>
                <a:gd name="connsiteY64" fmla="*/ 5728 h 9960"/>
                <a:gd name="connsiteX65" fmla="*/ 9968 w 10041"/>
                <a:gd name="connsiteY65" fmla="*/ 5844 h 9960"/>
                <a:gd name="connsiteX66" fmla="*/ 9928 w 10041"/>
                <a:gd name="connsiteY66" fmla="*/ 6082 h 9960"/>
                <a:gd name="connsiteX67" fmla="*/ 9839 w 10041"/>
                <a:gd name="connsiteY67" fmla="*/ 6282 h 9960"/>
                <a:gd name="connsiteX68" fmla="*/ 9738 w 10041"/>
                <a:gd name="connsiteY68" fmla="*/ 6353 h 9960"/>
                <a:gd name="connsiteX69" fmla="*/ 9615 w 10041"/>
                <a:gd name="connsiteY69" fmla="*/ 6308 h 9960"/>
                <a:gd name="connsiteX70" fmla="*/ 9392 w 10041"/>
                <a:gd name="connsiteY70" fmla="*/ 6146 h 9960"/>
                <a:gd name="connsiteX71" fmla="*/ 9250 w 10041"/>
                <a:gd name="connsiteY71" fmla="*/ 6095 h 9960"/>
                <a:gd name="connsiteX72" fmla="*/ 9199 w 10041"/>
                <a:gd name="connsiteY72" fmla="*/ 6044 h 9960"/>
                <a:gd name="connsiteX73" fmla="*/ 9265 w 10041"/>
                <a:gd name="connsiteY73" fmla="*/ 5921 h 9960"/>
                <a:gd name="connsiteX74" fmla="*/ 9183 w 10041"/>
                <a:gd name="connsiteY74" fmla="*/ 6044 h 9960"/>
                <a:gd name="connsiteX75" fmla="*/ 9076 w 10041"/>
                <a:gd name="connsiteY75" fmla="*/ 6224 h 9960"/>
                <a:gd name="connsiteX76" fmla="*/ 9202 w 10041"/>
                <a:gd name="connsiteY76" fmla="*/ 6005 h 9960"/>
                <a:gd name="connsiteX77" fmla="*/ 9322 w 10041"/>
                <a:gd name="connsiteY77" fmla="*/ 6121 h 9960"/>
                <a:gd name="connsiteX78" fmla="*/ 9515 w 10041"/>
                <a:gd name="connsiteY78" fmla="*/ 6231 h 9960"/>
                <a:gd name="connsiteX79" fmla="*/ 9637 w 10041"/>
                <a:gd name="connsiteY79" fmla="*/ 6282 h 9960"/>
                <a:gd name="connsiteX80" fmla="*/ 9691 w 10041"/>
                <a:gd name="connsiteY80" fmla="*/ 6301 h 9960"/>
                <a:gd name="connsiteX81" fmla="*/ 9748 w 10041"/>
                <a:gd name="connsiteY81" fmla="*/ 6559 h 9960"/>
                <a:gd name="connsiteX82" fmla="*/ 9719 w 10041"/>
                <a:gd name="connsiteY82" fmla="*/ 6797 h 9960"/>
                <a:gd name="connsiteX83" fmla="*/ 9587 w 10041"/>
                <a:gd name="connsiteY83" fmla="*/ 6862 h 9960"/>
                <a:gd name="connsiteX84" fmla="*/ 9477 w 10041"/>
                <a:gd name="connsiteY84" fmla="*/ 6855 h 9960"/>
                <a:gd name="connsiteX85" fmla="*/ 9351 w 10041"/>
                <a:gd name="connsiteY85" fmla="*/ 6855 h 9960"/>
                <a:gd name="connsiteX86" fmla="*/ 9228 w 10041"/>
                <a:gd name="connsiteY86" fmla="*/ 6803 h 9960"/>
                <a:gd name="connsiteX87" fmla="*/ 9127 w 10041"/>
                <a:gd name="connsiteY87" fmla="*/ 6688 h 9960"/>
                <a:gd name="connsiteX88" fmla="*/ 9020 w 10041"/>
                <a:gd name="connsiteY88" fmla="*/ 6649 h 9960"/>
                <a:gd name="connsiteX89" fmla="*/ 8947 w 10041"/>
                <a:gd name="connsiteY89" fmla="*/ 6662 h 9960"/>
                <a:gd name="connsiteX90" fmla="*/ 8865 w 10041"/>
                <a:gd name="connsiteY90" fmla="*/ 6559 h 9960"/>
                <a:gd name="connsiteX91" fmla="*/ 8985 w 10041"/>
                <a:gd name="connsiteY91" fmla="*/ 6410 h 9960"/>
                <a:gd name="connsiteX92" fmla="*/ 8843 w 10041"/>
                <a:gd name="connsiteY92" fmla="*/ 6584 h 9960"/>
                <a:gd name="connsiteX93" fmla="*/ 8789 w 10041"/>
                <a:gd name="connsiteY93" fmla="*/ 6565 h 9960"/>
                <a:gd name="connsiteX94" fmla="*/ 8720 w 10041"/>
                <a:gd name="connsiteY94" fmla="*/ 6726 h 9960"/>
                <a:gd name="connsiteX95" fmla="*/ 8629 w 10041"/>
                <a:gd name="connsiteY95" fmla="*/ 6765 h 9960"/>
                <a:gd name="connsiteX96" fmla="*/ 8493 w 10041"/>
                <a:gd name="connsiteY96" fmla="*/ 6829 h 9960"/>
                <a:gd name="connsiteX97" fmla="*/ 8682 w 10041"/>
                <a:gd name="connsiteY97" fmla="*/ 6745 h 9960"/>
                <a:gd name="connsiteX98" fmla="*/ 8764 w 10041"/>
                <a:gd name="connsiteY98" fmla="*/ 6662 h 9960"/>
                <a:gd name="connsiteX99" fmla="*/ 8808 w 10041"/>
                <a:gd name="connsiteY99" fmla="*/ 6571 h 9960"/>
                <a:gd name="connsiteX100" fmla="*/ 8881 w 10041"/>
                <a:gd name="connsiteY100" fmla="*/ 6565 h 9960"/>
                <a:gd name="connsiteX101" fmla="*/ 8985 w 10041"/>
                <a:gd name="connsiteY101" fmla="*/ 6635 h 9960"/>
                <a:gd name="connsiteX102" fmla="*/ 9127 w 10041"/>
                <a:gd name="connsiteY102" fmla="*/ 6688 h 9960"/>
                <a:gd name="connsiteX103" fmla="*/ 9042 w 10041"/>
                <a:gd name="connsiteY103" fmla="*/ 6842 h 9960"/>
                <a:gd name="connsiteX104" fmla="*/ 8938 w 10041"/>
                <a:gd name="connsiteY104" fmla="*/ 6958 h 9960"/>
                <a:gd name="connsiteX105" fmla="*/ 8881 w 10041"/>
                <a:gd name="connsiteY105" fmla="*/ 6970 h 9960"/>
                <a:gd name="connsiteX106" fmla="*/ 8720 w 10041"/>
                <a:gd name="connsiteY106" fmla="*/ 6952 h 9960"/>
                <a:gd name="connsiteX107" fmla="*/ 8487 w 10041"/>
                <a:gd name="connsiteY107" fmla="*/ 6899 h 9960"/>
                <a:gd name="connsiteX108" fmla="*/ 8203 w 10041"/>
                <a:gd name="connsiteY108" fmla="*/ 6829 h 9960"/>
                <a:gd name="connsiteX109" fmla="*/ 7976 w 10041"/>
                <a:gd name="connsiteY109" fmla="*/ 6713 h 9960"/>
                <a:gd name="connsiteX110" fmla="*/ 7806 w 10041"/>
                <a:gd name="connsiteY110" fmla="*/ 6571 h 9960"/>
                <a:gd name="connsiteX111" fmla="*/ 7579 w 10041"/>
                <a:gd name="connsiteY111" fmla="*/ 6417 h 9960"/>
                <a:gd name="connsiteX112" fmla="*/ 7342 w 10041"/>
                <a:gd name="connsiteY112" fmla="*/ 6224 h 9960"/>
                <a:gd name="connsiteX113" fmla="*/ 7182 w 10041"/>
                <a:gd name="connsiteY113" fmla="*/ 5973 h 9960"/>
                <a:gd name="connsiteX114" fmla="*/ 6926 w 10041"/>
                <a:gd name="connsiteY114" fmla="*/ 5767 h 9960"/>
                <a:gd name="connsiteX115" fmla="*/ 6494 w 10041"/>
                <a:gd name="connsiteY115" fmla="*/ 5496 h 9960"/>
                <a:gd name="connsiteX116" fmla="*/ 5564 w 10041"/>
                <a:gd name="connsiteY116" fmla="*/ 5445 h 9960"/>
                <a:gd name="connsiteX117" fmla="*/ 4603 w 10041"/>
                <a:gd name="connsiteY117" fmla="*/ 5387 h 9960"/>
                <a:gd name="connsiteX118" fmla="*/ 3783 w 10041"/>
                <a:gd name="connsiteY118" fmla="*/ 5175 h 9960"/>
                <a:gd name="connsiteX119" fmla="*/ 2642 w 10041"/>
                <a:gd name="connsiteY119" fmla="*/ 4454 h 9960"/>
                <a:gd name="connsiteX120" fmla="*/ 2021 w 10041"/>
                <a:gd name="connsiteY120" fmla="*/ 3630 h 9960"/>
                <a:gd name="connsiteX121" fmla="*/ 1318 w 10041"/>
                <a:gd name="connsiteY121" fmla="*/ 2922 h 9960"/>
                <a:gd name="connsiteX122" fmla="*/ 2967 w 10041"/>
                <a:gd name="connsiteY122" fmla="*/ 4685 h 9960"/>
                <a:gd name="connsiteX123" fmla="*/ 3655 w 10041"/>
                <a:gd name="connsiteY123" fmla="*/ 5180 h 9960"/>
                <a:gd name="connsiteX124" fmla="*/ 3974 w 10041"/>
                <a:gd name="connsiteY124" fmla="*/ 5155 h 9960"/>
                <a:gd name="connsiteX125" fmla="*/ 3625 w 10041"/>
                <a:gd name="connsiteY125" fmla="*/ 6770 h 9960"/>
                <a:gd name="connsiteX126" fmla="*/ 3395 w 10041"/>
                <a:gd name="connsiteY126" fmla="*/ 8113 h 9960"/>
                <a:gd name="connsiteX127" fmla="*/ 2779 w 10041"/>
                <a:gd name="connsiteY127" fmla="*/ 9960 h 9960"/>
                <a:gd name="connsiteX128" fmla="*/ 2323 w 10041"/>
                <a:gd name="connsiteY128" fmla="*/ 8920 h 9960"/>
                <a:gd name="connsiteX0" fmla="*/ 2191 w 10000"/>
                <a:gd name="connsiteY0" fmla="*/ 8994 h 10000"/>
                <a:gd name="connsiteX1" fmla="*/ 1727 w 10000"/>
                <a:gd name="connsiteY1" fmla="*/ 7406 h 10000"/>
                <a:gd name="connsiteX2" fmla="*/ 1218 w 10000"/>
                <a:gd name="connsiteY2" fmla="*/ 5861 h 10000"/>
                <a:gd name="connsiteX3" fmla="*/ 958 w 10000"/>
                <a:gd name="connsiteY3" fmla="*/ 5086 h 10000"/>
                <a:gd name="connsiteX4" fmla="*/ 502 w 10000"/>
                <a:gd name="connsiteY4" fmla="*/ 3425 h 10000"/>
                <a:gd name="connsiteX5" fmla="*/ 273 w 10000"/>
                <a:gd name="connsiteY5" fmla="*/ 2100 h 10000"/>
                <a:gd name="connsiteX6" fmla="*/ 41 w 10000"/>
                <a:gd name="connsiteY6" fmla="*/ 1008 h 10000"/>
                <a:gd name="connsiteX7" fmla="*/ 8 w 10000"/>
                <a:gd name="connsiteY7" fmla="*/ 518 h 10000"/>
                <a:gd name="connsiteX8" fmla="*/ 91 w 10000"/>
                <a:gd name="connsiteY8" fmla="*/ 51 h 10000"/>
                <a:gd name="connsiteX9" fmla="*/ 349 w 10000"/>
                <a:gd name="connsiteY9" fmla="*/ 0 h 10000"/>
                <a:gd name="connsiteX10" fmla="*/ 857 w 10000"/>
                <a:gd name="connsiteY10" fmla="*/ 0 h 10000"/>
                <a:gd name="connsiteX11" fmla="*/ 1610 w 10000"/>
                <a:gd name="connsiteY11" fmla="*/ 130 h 10000"/>
                <a:gd name="connsiteX12" fmla="*/ 2386 w 10000"/>
                <a:gd name="connsiteY12" fmla="*/ 414 h 10000"/>
                <a:gd name="connsiteX13" fmla="*/ 3086 w 10000"/>
                <a:gd name="connsiteY13" fmla="*/ 717 h 10000"/>
                <a:gd name="connsiteX14" fmla="*/ 3966 w 10000"/>
                <a:gd name="connsiteY14" fmla="*/ 1266 h 10000"/>
                <a:gd name="connsiteX15" fmla="*/ 5014 w 10000"/>
                <a:gd name="connsiteY15" fmla="*/ 2179 h 10000"/>
                <a:gd name="connsiteX16" fmla="*/ 5573 w 10000"/>
                <a:gd name="connsiteY16" fmla="*/ 2650 h 10000"/>
                <a:gd name="connsiteX17" fmla="*/ 6314 w 10000"/>
                <a:gd name="connsiteY17" fmla="*/ 3108 h 10000"/>
                <a:gd name="connsiteX18" fmla="*/ 6663 w 10000"/>
                <a:gd name="connsiteY18" fmla="*/ 3276 h 10000"/>
                <a:gd name="connsiteX19" fmla="*/ 6873 w 10000"/>
                <a:gd name="connsiteY19" fmla="*/ 3354 h 10000"/>
                <a:gd name="connsiteX20" fmla="*/ 7194 w 10000"/>
                <a:gd name="connsiteY20" fmla="*/ 3470 h 10000"/>
                <a:gd name="connsiteX21" fmla="*/ 7426 w 10000"/>
                <a:gd name="connsiteY21" fmla="*/ 3516 h 10000"/>
                <a:gd name="connsiteX22" fmla="*/ 7698 w 10000"/>
                <a:gd name="connsiteY22" fmla="*/ 3470 h 10000"/>
                <a:gd name="connsiteX23" fmla="*/ 7978 w 10000"/>
                <a:gd name="connsiteY23" fmla="*/ 3419 h 10000"/>
                <a:gd name="connsiteX24" fmla="*/ 8298 w 10000"/>
                <a:gd name="connsiteY24" fmla="*/ 3464 h 10000"/>
                <a:gd name="connsiteX25" fmla="*/ 8436 w 10000"/>
                <a:gd name="connsiteY25" fmla="*/ 3586 h 10000"/>
                <a:gd name="connsiteX26" fmla="*/ 8502 w 10000"/>
                <a:gd name="connsiteY26" fmla="*/ 3845 h 10000"/>
                <a:gd name="connsiteX27" fmla="*/ 8314 w 10000"/>
                <a:gd name="connsiteY27" fmla="*/ 3735 h 10000"/>
                <a:gd name="connsiteX28" fmla="*/ 8502 w 10000"/>
                <a:gd name="connsiteY28" fmla="*/ 3845 h 10000"/>
                <a:gd name="connsiteX29" fmla="*/ 8597 w 10000"/>
                <a:gd name="connsiteY29" fmla="*/ 3838 h 10000"/>
                <a:gd name="connsiteX30" fmla="*/ 8750 w 10000"/>
                <a:gd name="connsiteY30" fmla="*/ 3936 h 10000"/>
                <a:gd name="connsiteX31" fmla="*/ 8923 w 10000"/>
                <a:gd name="connsiteY31" fmla="*/ 4032 h 10000"/>
                <a:gd name="connsiteX32" fmla="*/ 9099 w 10000"/>
                <a:gd name="connsiteY32" fmla="*/ 4097 h 10000"/>
                <a:gd name="connsiteX33" fmla="*/ 9379 w 10000"/>
                <a:gd name="connsiteY33" fmla="*/ 4240 h 10000"/>
                <a:gd name="connsiteX34" fmla="*/ 9548 w 10000"/>
                <a:gd name="connsiteY34" fmla="*/ 4374 h 10000"/>
                <a:gd name="connsiteX35" fmla="*/ 9679 w 10000"/>
                <a:gd name="connsiteY35" fmla="*/ 4407 h 10000"/>
                <a:gd name="connsiteX36" fmla="*/ 9746 w 10000"/>
                <a:gd name="connsiteY36" fmla="*/ 4414 h 10000"/>
                <a:gd name="connsiteX37" fmla="*/ 9872 w 10000"/>
                <a:gd name="connsiteY37" fmla="*/ 4453 h 10000"/>
                <a:gd name="connsiteX38" fmla="*/ 9943 w 10000"/>
                <a:gd name="connsiteY38" fmla="*/ 4588 h 10000"/>
                <a:gd name="connsiteX39" fmla="*/ 9968 w 10000"/>
                <a:gd name="connsiteY39" fmla="*/ 4763 h 10000"/>
                <a:gd name="connsiteX40" fmla="*/ 10000 w 10000"/>
                <a:gd name="connsiteY40" fmla="*/ 5034 h 10000"/>
                <a:gd name="connsiteX41" fmla="*/ 9915 w 10000"/>
                <a:gd name="connsiteY41" fmla="*/ 5241 h 10000"/>
                <a:gd name="connsiteX42" fmla="*/ 9818 w 10000"/>
                <a:gd name="connsiteY42" fmla="*/ 5331 h 10000"/>
                <a:gd name="connsiteX43" fmla="*/ 9664 w 10000"/>
                <a:gd name="connsiteY43" fmla="*/ 5331 h 10000"/>
                <a:gd name="connsiteX44" fmla="*/ 9501 w 10000"/>
                <a:gd name="connsiteY44" fmla="*/ 5338 h 10000"/>
                <a:gd name="connsiteX45" fmla="*/ 9306 w 10000"/>
                <a:gd name="connsiteY45" fmla="*/ 5267 h 10000"/>
                <a:gd name="connsiteX46" fmla="*/ 9250 w 10000"/>
                <a:gd name="connsiteY46" fmla="*/ 5273 h 10000"/>
                <a:gd name="connsiteX47" fmla="*/ 9218 w 10000"/>
                <a:gd name="connsiteY47" fmla="*/ 5040 h 10000"/>
                <a:gd name="connsiteX48" fmla="*/ 9231 w 10000"/>
                <a:gd name="connsiteY48" fmla="*/ 4893 h 10000"/>
                <a:gd name="connsiteX49" fmla="*/ 9237 w 10000"/>
                <a:gd name="connsiteY49" fmla="*/ 5047 h 10000"/>
                <a:gd name="connsiteX50" fmla="*/ 9256 w 10000"/>
                <a:gd name="connsiteY50" fmla="*/ 5209 h 10000"/>
                <a:gd name="connsiteX51" fmla="*/ 9284 w 10000"/>
                <a:gd name="connsiteY51" fmla="*/ 5285 h 10000"/>
                <a:gd name="connsiteX52" fmla="*/ 9202 w 10000"/>
                <a:gd name="connsiteY52" fmla="*/ 5448 h 10000"/>
                <a:gd name="connsiteX53" fmla="*/ 9186 w 10000"/>
                <a:gd name="connsiteY53" fmla="*/ 5596 h 10000"/>
                <a:gd name="connsiteX54" fmla="*/ 9205 w 10000"/>
                <a:gd name="connsiteY54" fmla="*/ 5409 h 10000"/>
                <a:gd name="connsiteX55" fmla="*/ 9272 w 10000"/>
                <a:gd name="connsiteY55" fmla="*/ 5253 h 10000"/>
                <a:gd name="connsiteX56" fmla="*/ 9357 w 10000"/>
                <a:gd name="connsiteY56" fmla="*/ 5312 h 10000"/>
                <a:gd name="connsiteX57" fmla="*/ 9435 w 10000"/>
                <a:gd name="connsiteY57" fmla="*/ 5422 h 10000"/>
                <a:gd name="connsiteX58" fmla="*/ 9523 w 10000"/>
                <a:gd name="connsiteY58" fmla="*/ 5467 h 10000"/>
                <a:gd name="connsiteX59" fmla="*/ 9642 w 10000"/>
                <a:gd name="connsiteY59" fmla="*/ 5486 h 10000"/>
                <a:gd name="connsiteX60" fmla="*/ 9695 w 10000"/>
                <a:gd name="connsiteY60" fmla="*/ 5532 h 10000"/>
                <a:gd name="connsiteX61" fmla="*/ 9739 w 10000"/>
                <a:gd name="connsiteY61" fmla="*/ 5557 h 10000"/>
                <a:gd name="connsiteX62" fmla="*/ 9840 w 10000"/>
                <a:gd name="connsiteY62" fmla="*/ 5603 h 10000"/>
                <a:gd name="connsiteX63" fmla="*/ 9883 w 10000"/>
                <a:gd name="connsiteY63" fmla="*/ 5693 h 10000"/>
                <a:gd name="connsiteX64" fmla="*/ 9918 w 10000"/>
                <a:gd name="connsiteY64" fmla="*/ 5751 h 10000"/>
                <a:gd name="connsiteX65" fmla="*/ 9927 w 10000"/>
                <a:gd name="connsiteY65" fmla="*/ 5867 h 10000"/>
                <a:gd name="connsiteX66" fmla="*/ 9887 w 10000"/>
                <a:gd name="connsiteY66" fmla="*/ 6106 h 10000"/>
                <a:gd name="connsiteX67" fmla="*/ 9799 w 10000"/>
                <a:gd name="connsiteY67" fmla="*/ 6307 h 10000"/>
                <a:gd name="connsiteX68" fmla="*/ 9698 w 10000"/>
                <a:gd name="connsiteY68" fmla="*/ 6379 h 10000"/>
                <a:gd name="connsiteX69" fmla="*/ 9576 w 10000"/>
                <a:gd name="connsiteY69" fmla="*/ 6333 h 10000"/>
                <a:gd name="connsiteX70" fmla="*/ 9354 w 10000"/>
                <a:gd name="connsiteY70" fmla="*/ 6171 h 10000"/>
                <a:gd name="connsiteX71" fmla="*/ 9212 w 10000"/>
                <a:gd name="connsiteY71" fmla="*/ 6119 h 10000"/>
                <a:gd name="connsiteX72" fmla="*/ 9161 w 10000"/>
                <a:gd name="connsiteY72" fmla="*/ 6068 h 10000"/>
                <a:gd name="connsiteX73" fmla="*/ 9227 w 10000"/>
                <a:gd name="connsiteY73" fmla="*/ 5945 h 10000"/>
                <a:gd name="connsiteX74" fmla="*/ 9146 w 10000"/>
                <a:gd name="connsiteY74" fmla="*/ 6068 h 10000"/>
                <a:gd name="connsiteX75" fmla="*/ 9039 w 10000"/>
                <a:gd name="connsiteY75" fmla="*/ 6249 h 10000"/>
                <a:gd name="connsiteX76" fmla="*/ 9164 w 10000"/>
                <a:gd name="connsiteY76" fmla="*/ 6029 h 10000"/>
                <a:gd name="connsiteX77" fmla="*/ 9284 w 10000"/>
                <a:gd name="connsiteY77" fmla="*/ 6146 h 10000"/>
                <a:gd name="connsiteX78" fmla="*/ 9476 w 10000"/>
                <a:gd name="connsiteY78" fmla="*/ 6256 h 10000"/>
                <a:gd name="connsiteX79" fmla="*/ 9598 w 10000"/>
                <a:gd name="connsiteY79" fmla="*/ 6307 h 10000"/>
                <a:gd name="connsiteX80" fmla="*/ 9651 w 10000"/>
                <a:gd name="connsiteY80" fmla="*/ 6326 h 10000"/>
                <a:gd name="connsiteX81" fmla="*/ 9708 w 10000"/>
                <a:gd name="connsiteY81" fmla="*/ 6585 h 10000"/>
                <a:gd name="connsiteX82" fmla="*/ 9679 w 10000"/>
                <a:gd name="connsiteY82" fmla="*/ 6824 h 10000"/>
                <a:gd name="connsiteX83" fmla="*/ 9548 w 10000"/>
                <a:gd name="connsiteY83" fmla="*/ 6890 h 10000"/>
                <a:gd name="connsiteX84" fmla="*/ 9438 w 10000"/>
                <a:gd name="connsiteY84" fmla="*/ 6883 h 10000"/>
                <a:gd name="connsiteX85" fmla="*/ 9313 w 10000"/>
                <a:gd name="connsiteY85" fmla="*/ 6883 h 10000"/>
                <a:gd name="connsiteX86" fmla="*/ 9190 w 10000"/>
                <a:gd name="connsiteY86" fmla="*/ 6830 h 10000"/>
                <a:gd name="connsiteX87" fmla="*/ 9090 w 10000"/>
                <a:gd name="connsiteY87" fmla="*/ 6715 h 10000"/>
                <a:gd name="connsiteX88" fmla="*/ 8983 w 10000"/>
                <a:gd name="connsiteY88" fmla="*/ 6676 h 10000"/>
                <a:gd name="connsiteX89" fmla="*/ 8910 w 10000"/>
                <a:gd name="connsiteY89" fmla="*/ 6689 h 10000"/>
                <a:gd name="connsiteX90" fmla="*/ 8829 w 10000"/>
                <a:gd name="connsiteY90" fmla="*/ 6585 h 10000"/>
                <a:gd name="connsiteX91" fmla="*/ 8948 w 10000"/>
                <a:gd name="connsiteY91" fmla="*/ 6436 h 10000"/>
                <a:gd name="connsiteX92" fmla="*/ 8807 w 10000"/>
                <a:gd name="connsiteY92" fmla="*/ 6610 h 10000"/>
                <a:gd name="connsiteX93" fmla="*/ 8753 w 10000"/>
                <a:gd name="connsiteY93" fmla="*/ 6591 h 10000"/>
                <a:gd name="connsiteX94" fmla="*/ 8684 w 10000"/>
                <a:gd name="connsiteY94" fmla="*/ 6753 h 10000"/>
                <a:gd name="connsiteX95" fmla="*/ 8594 w 10000"/>
                <a:gd name="connsiteY95" fmla="*/ 6792 h 10000"/>
                <a:gd name="connsiteX96" fmla="*/ 8458 w 10000"/>
                <a:gd name="connsiteY96" fmla="*/ 6856 h 10000"/>
                <a:gd name="connsiteX97" fmla="*/ 8647 w 10000"/>
                <a:gd name="connsiteY97" fmla="*/ 6772 h 10000"/>
                <a:gd name="connsiteX98" fmla="*/ 8728 w 10000"/>
                <a:gd name="connsiteY98" fmla="*/ 6689 h 10000"/>
                <a:gd name="connsiteX99" fmla="*/ 8772 w 10000"/>
                <a:gd name="connsiteY99" fmla="*/ 6597 h 10000"/>
                <a:gd name="connsiteX100" fmla="*/ 8845 w 10000"/>
                <a:gd name="connsiteY100" fmla="*/ 6591 h 10000"/>
                <a:gd name="connsiteX101" fmla="*/ 8948 w 10000"/>
                <a:gd name="connsiteY101" fmla="*/ 6662 h 10000"/>
                <a:gd name="connsiteX102" fmla="*/ 9090 w 10000"/>
                <a:gd name="connsiteY102" fmla="*/ 6715 h 10000"/>
                <a:gd name="connsiteX103" fmla="*/ 9005 w 10000"/>
                <a:gd name="connsiteY103" fmla="*/ 6869 h 10000"/>
                <a:gd name="connsiteX104" fmla="*/ 8902 w 10000"/>
                <a:gd name="connsiteY104" fmla="*/ 6986 h 10000"/>
                <a:gd name="connsiteX105" fmla="*/ 8845 w 10000"/>
                <a:gd name="connsiteY105" fmla="*/ 6998 h 10000"/>
                <a:gd name="connsiteX106" fmla="*/ 8684 w 10000"/>
                <a:gd name="connsiteY106" fmla="*/ 6980 h 10000"/>
                <a:gd name="connsiteX107" fmla="*/ 8452 w 10000"/>
                <a:gd name="connsiteY107" fmla="*/ 6927 h 10000"/>
                <a:gd name="connsiteX108" fmla="*/ 8170 w 10000"/>
                <a:gd name="connsiteY108" fmla="*/ 6856 h 10000"/>
                <a:gd name="connsiteX109" fmla="*/ 7943 w 10000"/>
                <a:gd name="connsiteY109" fmla="*/ 6740 h 10000"/>
                <a:gd name="connsiteX110" fmla="*/ 7774 w 10000"/>
                <a:gd name="connsiteY110" fmla="*/ 6597 h 10000"/>
                <a:gd name="connsiteX111" fmla="*/ 7548 w 10000"/>
                <a:gd name="connsiteY111" fmla="*/ 6443 h 10000"/>
                <a:gd name="connsiteX112" fmla="*/ 7312 w 10000"/>
                <a:gd name="connsiteY112" fmla="*/ 6249 h 10000"/>
                <a:gd name="connsiteX113" fmla="*/ 7153 w 10000"/>
                <a:gd name="connsiteY113" fmla="*/ 5997 h 10000"/>
                <a:gd name="connsiteX114" fmla="*/ 6898 w 10000"/>
                <a:gd name="connsiteY114" fmla="*/ 5790 h 10000"/>
                <a:gd name="connsiteX115" fmla="*/ 6467 w 10000"/>
                <a:gd name="connsiteY115" fmla="*/ 5518 h 10000"/>
                <a:gd name="connsiteX116" fmla="*/ 5541 w 10000"/>
                <a:gd name="connsiteY116" fmla="*/ 5467 h 10000"/>
                <a:gd name="connsiteX117" fmla="*/ 4584 w 10000"/>
                <a:gd name="connsiteY117" fmla="*/ 5409 h 10000"/>
                <a:gd name="connsiteX118" fmla="*/ 3768 w 10000"/>
                <a:gd name="connsiteY118" fmla="*/ 5196 h 10000"/>
                <a:gd name="connsiteX119" fmla="*/ 2631 w 10000"/>
                <a:gd name="connsiteY119" fmla="*/ 4472 h 10000"/>
                <a:gd name="connsiteX120" fmla="*/ 2013 w 10000"/>
                <a:gd name="connsiteY120" fmla="*/ 3645 h 10000"/>
                <a:gd name="connsiteX121" fmla="*/ 1313 w 10000"/>
                <a:gd name="connsiteY121" fmla="*/ 2934 h 10000"/>
                <a:gd name="connsiteX122" fmla="*/ 2955 w 10000"/>
                <a:gd name="connsiteY122" fmla="*/ 4704 h 10000"/>
                <a:gd name="connsiteX123" fmla="*/ 3640 w 10000"/>
                <a:gd name="connsiteY123" fmla="*/ 5201 h 10000"/>
                <a:gd name="connsiteX124" fmla="*/ 3958 w 10000"/>
                <a:gd name="connsiteY124" fmla="*/ 5176 h 10000"/>
                <a:gd name="connsiteX125" fmla="*/ 3610 w 10000"/>
                <a:gd name="connsiteY125" fmla="*/ 6797 h 10000"/>
                <a:gd name="connsiteX126" fmla="*/ 3381 w 10000"/>
                <a:gd name="connsiteY126" fmla="*/ 8146 h 10000"/>
                <a:gd name="connsiteX127" fmla="*/ 2768 w 10000"/>
                <a:gd name="connsiteY127" fmla="*/ 10000 h 10000"/>
                <a:gd name="connsiteX128" fmla="*/ 2191 w 10000"/>
                <a:gd name="connsiteY128" fmla="*/ 8994 h 10000"/>
                <a:gd name="connsiteX0" fmla="*/ 2191 w 10000"/>
                <a:gd name="connsiteY0" fmla="*/ 8994 h 10000"/>
                <a:gd name="connsiteX1" fmla="*/ 1611 w 10000"/>
                <a:gd name="connsiteY1" fmla="*/ 7363 h 10000"/>
                <a:gd name="connsiteX2" fmla="*/ 1218 w 10000"/>
                <a:gd name="connsiteY2" fmla="*/ 5861 h 10000"/>
                <a:gd name="connsiteX3" fmla="*/ 958 w 10000"/>
                <a:gd name="connsiteY3" fmla="*/ 5086 h 10000"/>
                <a:gd name="connsiteX4" fmla="*/ 502 w 10000"/>
                <a:gd name="connsiteY4" fmla="*/ 3425 h 10000"/>
                <a:gd name="connsiteX5" fmla="*/ 273 w 10000"/>
                <a:gd name="connsiteY5" fmla="*/ 2100 h 10000"/>
                <a:gd name="connsiteX6" fmla="*/ 41 w 10000"/>
                <a:gd name="connsiteY6" fmla="*/ 1008 h 10000"/>
                <a:gd name="connsiteX7" fmla="*/ 8 w 10000"/>
                <a:gd name="connsiteY7" fmla="*/ 518 h 10000"/>
                <a:gd name="connsiteX8" fmla="*/ 91 w 10000"/>
                <a:gd name="connsiteY8" fmla="*/ 51 h 10000"/>
                <a:gd name="connsiteX9" fmla="*/ 349 w 10000"/>
                <a:gd name="connsiteY9" fmla="*/ 0 h 10000"/>
                <a:gd name="connsiteX10" fmla="*/ 857 w 10000"/>
                <a:gd name="connsiteY10" fmla="*/ 0 h 10000"/>
                <a:gd name="connsiteX11" fmla="*/ 1610 w 10000"/>
                <a:gd name="connsiteY11" fmla="*/ 130 h 10000"/>
                <a:gd name="connsiteX12" fmla="*/ 2386 w 10000"/>
                <a:gd name="connsiteY12" fmla="*/ 414 h 10000"/>
                <a:gd name="connsiteX13" fmla="*/ 3086 w 10000"/>
                <a:gd name="connsiteY13" fmla="*/ 717 h 10000"/>
                <a:gd name="connsiteX14" fmla="*/ 3966 w 10000"/>
                <a:gd name="connsiteY14" fmla="*/ 1266 h 10000"/>
                <a:gd name="connsiteX15" fmla="*/ 5014 w 10000"/>
                <a:gd name="connsiteY15" fmla="*/ 2179 h 10000"/>
                <a:gd name="connsiteX16" fmla="*/ 5573 w 10000"/>
                <a:gd name="connsiteY16" fmla="*/ 2650 h 10000"/>
                <a:gd name="connsiteX17" fmla="*/ 6314 w 10000"/>
                <a:gd name="connsiteY17" fmla="*/ 3108 h 10000"/>
                <a:gd name="connsiteX18" fmla="*/ 6663 w 10000"/>
                <a:gd name="connsiteY18" fmla="*/ 3276 h 10000"/>
                <a:gd name="connsiteX19" fmla="*/ 6873 w 10000"/>
                <a:gd name="connsiteY19" fmla="*/ 3354 h 10000"/>
                <a:gd name="connsiteX20" fmla="*/ 7194 w 10000"/>
                <a:gd name="connsiteY20" fmla="*/ 3470 h 10000"/>
                <a:gd name="connsiteX21" fmla="*/ 7426 w 10000"/>
                <a:gd name="connsiteY21" fmla="*/ 3516 h 10000"/>
                <a:gd name="connsiteX22" fmla="*/ 7698 w 10000"/>
                <a:gd name="connsiteY22" fmla="*/ 3470 h 10000"/>
                <a:gd name="connsiteX23" fmla="*/ 7978 w 10000"/>
                <a:gd name="connsiteY23" fmla="*/ 3419 h 10000"/>
                <a:gd name="connsiteX24" fmla="*/ 8298 w 10000"/>
                <a:gd name="connsiteY24" fmla="*/ 3464 h 10000"/>
                <a:gd name="connsiteX25" fmla="*/ 8436 w 10000"/>
                <a:gd name="connsiteY25" fmla="*/ 3586 h 10000"/>
                <a:gd name="connsiteX26" fmla="*/ 8502 w 10000"/>
                <a:gd name="connsiteY26" fmla="*/ 3845 h 10000"/>
                <a:gd name="connsiteX27" fmla="*/ 8314 w 10000"/>
                <a:gd name="connsiteY27" fmla="*/ 3735 h 10000"/>
                <a:gd name="connsiteX28" fmla="*/ 8502 w 10000"/>
                <a:gd name="connsiteY28" fmla="*/ 3845 h 10000"/>
                <a:gd name="connsiteX29" fmla="*/ 8597 w 10000"/>
                <a:gd name="connsiteY29" fmla="*/ 3838 h 10000"/>
                <a:gd name="connsiteX30" fmla="*/ 8750 w 10000"/>
                <a:gd name="connsiteY30" fmla="*/ 3936 h 10000"/>
                <a:gd name="connsiteX31" fmla="*/ 8923 w 10000"/>
                <a:gd name="connsiteY31" fmla="*/ 4032 h 10000"/>
                <a:gd name="connsiteX32" fmla="*/ 9099 w 10000"/>
                <a:gd name="connsiteY32" fmla="*/ 4097 h 10000"/>
                <a:gd name="connsiteX33" fmla="*/ 9379 w 10000"/>
                <a:gd name="connsiteY33" fmla="*/ 4240 h 10000"/>
                <a:gd name="connsiteX34" fmla="*/ 9548 w 10000"/>
                <a:gd name="connsiteY34" fmla="*/ 4374 h 10000"/>
                <a:gd name="connsiteX35" fmla="*/ 9679 w 10000"/>
                <a:gd name="connsiteY35" fmla="*/ 4407 h 10000"/>
                <a:gd name="connsiteX36" fmla="*/ 9746 w 10000"/>
                <a:gd name="connsiteY36" fmla="*/ 4414 h 10000"/>
                <a:gd name="connsiteX37" fmla="*/ 9872 w 10000"/>
                <a:gd name="connsiteY37" fmla="*/ 4453 h 10000"/>
                <a:gd name="connsiteX38" fmla="*/ 9943 w 10000"/>
                <a:gd name="connsiteY38" fmla="*/ 4588 h 10000"/>
                <a:gd name="connsiteX39" fmla="*/ 9968 w 10000"/>
                <a:gd name="connsiteY39" fmla="*/ 4763 h 10000"/>
                <a:gd name="connsiteX40" fmla="*/ 10000 w 10000"/>
                <a:gd name="connsiteY40" fmla="*/ 5034 h 10000"/>
                <a:gd name="connsiteX41" fmla="*/ 9915 w 10000"/>
                <a:gd name="connsiteY41" fmla="*/ 5241 h 10000"/>
                <a:gd name="connsiteX42" fmla="*/ 9818 w 10000"/>
                <a:gd name="connsiteY42" fmla="*/ 5331 h 10000"/>
                <a:gd name="connsiteX43" fmla="*/ 9664 w 10000"/>
                <a:gd name="connsiteY43" fmla="*/ 5331 h 10000"/>
                <a:gd name="connsiteX44" fmla="*/ 9501 w 10000"/>
                <a:gd name="connsiteY44" fmla="*/ 5338 h 10000"/>
                <a:gd name="connsiteX45" fmla="*/ 9306 w 10000"/>
                <a:gd name="connsiteY45" fmla="*/ 5267 h 10000"/>
                <a:gd name="connsiteX46" fmla="*/ 9250 w 10000"/>
                <a:gd name="connsiteY46" fmla="*/ 5273 h 10000"/>
                <a:gd name="connsiteX47" fmla="*/ 9218 w 10000"/>
                <a:gd name="connsiteY47" fmla="*/ 5040 h 10000"/>
                <a:gd name="connsiteX48" fmla="*/ 9231 w 10000"/>
                <a:gd name="connsiteY48" fmla="*/ 4893 h 10000"/>
                <a:gd name="connsiteX49" fmla="*/ 9237 w 10000"/>
                <a:gd name="connsiteY49" fmla="*/ 5047 h 10000"/>
                <a:gd name="connsiteX50" fmla="*/ 9256 w 10000"/>
                <a:gd name="connsiteY50" fmla="*/ 5209 h 10000"/>
                <a:gd name="connsiteX51" fmla="*/ 9284 w 10000"/>
                <a:gd name="connsiteY51" fmla="*/ 5285 h 10000"/>
                <a:gd name="connsiteX52" fmla="*/ 9202 w 10000"/>
                <a:gd name="connsiteY52" fmla="*/ 5448 h 10000"/>
                <a:gd name="connsiteX53" fmla="*/ 9186 w 10000"/>
                <a:gd name="connsiteY53" fmla="*/ 5596 h 10000"/>
                <a:gd name="connsiteX54" fmla="*/ 9205 w 10000"/>
                <a:gd name="connsiteY54" fmla="*/ 5409 h 10000"/>
                <a:gd name="connsiteX55" fmla="*/ 9272 w 10000"/>
                <a:gd name="connsiteY55" fmla="*/ 5253 h 10000"/>
                <a:gd name="connsiteX56" fmla="*/ 9357 w 10000"/>
                <a:gd name="connsiteY56" fmla="*/ 5312 h 10000"/>
                <a:gd name="connsiteX57" fmla="*/ 9435 w 10000"/>
                <a:gd name="connsiteY57" fmla="*/ 5422 h 10000"/>
                <a:gd name="connsiteX58" fmla="*/ 9523 w 10000"/>
                <a:gd name="connsiteY58" fmla="*/ 5467 h 10000"/>
                <a:gd name="connsiteX59" fmla="*/ 9642 w 10000"/>
                <a:gd name="connsiteY59" fmla="*/ 5486 h 10000"/>
                <a:gd name="connsiteX60" fmla="*/ 9695 w 10000"/>
                <a:gd name="connsiteY60" fmla="*/ 5532 h 10000"/>
                <a:gd name="connsiteX61" fmla="*/ 9739 w 10000"/>
                <a:gd name="connsiteY61" fmla="*/ 5557 h 10000"/>
                <a:gd name="connsiteX62" fmla="*/ 9840 w 10000"/>
                <a:gd name="connsiteY62" fmla="*/ 5603 h 10000"/>
                <a:gd name="connsiteX63" fmla="*/ 9883 w 10000"/>
                <a:gd name="connsiteY63" fmla="*/ 5693 h 10000"/>
                <a:gd name="connsiteX64" fmla="*/ 9918 w 10000"/>
                <a:gd name="connsiteY64" fmla="*/ 5751 h 10000"/>
                <a:gd name="connsiteX65" fmla="*/ 9927 w 10000"/>
                <a:gd name="connsiteY65" fmla="*/ 5867 h 10000"/>
                <a:gd name="connsiteX66" fmla="*/ 9887 w 10000"/>
                <a:gd name="connsiteY66" fmla="*/ 6106 h 10000"/>
                <a:gd name="connsiteX67" fmla="*/ 9799 w 10000"/>
                <a:gd name="connsiteY67" fmla="*/ 6307 h 10000"/>
                <a:gd name="connsiteX68" fmla="*/ 9698 w 10000"/>
                <a:gd name="connsiteY68" fmla="*/ 6379 h 10000"/>
                <a:gd name="connsiteX69" fmla="*/ 9576 w 10000"/>
                <a:gd name="connsiteY69" fmla="*/ 6333 h 10000"/>
                <a:gd name="connsiteX70" fmla="*/ 9354 w 10000"/>
                <a:gd name="connsiteY70" fmla="*/ 6171 h 10000"/>
                <a:gd name="connsiteX71" fmla="*/ 9212 w 10000"/>
                <a:gd name="connsiteY71" fmla="*/ 6119 h 10000"/>
                <a:gd name="connsiteX72" fmla="*/ 9161 w 10000"/>
                <a:gd name="connsiteY72" fmla="*/ 6068 h 10000"/>
                <a:gd name="connsiteX73" fmla="*/ 9227 w 10000"/>
                <a:gd name="connsiteY73" fmla="*/ 5945 h 10000"/>
                <a:gd name="connsiteX74" fmla="*/ 9146 w 10000"/>
                <a:gd name="connsiteY74" fmla="*/ 6068 h 10000"/>
                <a:gd name="connsiteX75" fmla="*/ 9039 w 10000"/>
                <a:gd name="connsiteY75" fmla="*/ 6249 h 10000"/>
                <a:gd name="connsiteX76" fmla="*/ 9164 w 10000"/>
                <a:gd name="connsiteY76" fmla="*/ 6029 h 10000"/>
                <a:gd name="connsiteX77" fmla="*/ 9284 w 10000"/>
                <a:gd name="connsiteY77" fmla="*/ 6146 h 10000"/>
                <a:gd name="connsiteX78" fmla="*/ 9476 w 10000"/>
                <a:gd name="connsiteY78" fmla="*/ 6256 h 10000"/>
                <a:gd name="connsiteX79" fmla="*/ 9598 w 10000"/>
                <a:gd name="connsiteY79" fmla="*/ 6307 h 10000"/>
                <a:gd name="connsiteX80" fmla="*/ 9651 w 10000"/>
                <a:gd name="connsiteY80" fmla="*/ 6326 h 10000"/>
                <a:gd name="connsiteX81" fmla="*/ 9708 w 10000"/>
                <a:gd name="connsiteY81" fmla="*/ 6585 h 10000"/>
                <a:gd name="connsiteX82" fmla="*/ 9679 w 10000"/>
                <a:gd name="connsiteY82" fmla="*/ 6824 h 10000"/>
                <a:gd name="connsiteX83" fmla="*/ 9548 w 10000"/>
                <a:gd name="connsiteY83" fmla="*/ 6890 h 10000"/>
                <a:gd name="connsiteX84" fmla="*/ 9438 w 10000"/>
                <a:gd name="connsiteY84" fmla="*/ 6883 h 10000"/>
                <a:gd name="connsiteX85" fmla="*/ 9313 w 10000"/>
                <a:gd name="connsiteY85" fmla="*/ 6883 h 10000"/>
                <a:gd name="connsiteX86" fmla="*/ 9190 w 10000"/>
                <a:gd name="connsiteY86" fmla="*/ 6830 h 10000"/>
                <a:gd name="connsiteX87" fmla="*/ 9090 w 10000"/>
                <a:gd name="connsiteY87" fmla="*/ 6715 h 10000"/>
                <a:gd name="connsiteX88" fmla="*/ 8983 w 10000"/>
                <a:gd name="connsiteY88" fmla="*/ 6676 h 10000"/>
                <a:gd name="connsiteX89" fmla="*/ 8910 w 10000"/>
                <a:gd name="connsiteY89" fmla="*/ 6689 h 10000"/>
                <a:gd name="connsiteX90" fmla="*/ 8829 w 10000"/>
                <a:gd name="connsiteY90" fmla="*/ 6585 h 10000"/>
                <a:gd name="connsiteX91" fmla="*/ 8948 w 10000"/>
                <a:gd name="connsiteY91" fmla="*/ 6436 h 10000"/>
                <a:gd name="connsiteX92" fmla="*/ 8807 w 10000"/>
                <a:gd name="connsiteY92" fmla="*/ 6610 h 10000"/>
                <a:gd name="connsiteX93" fmla="*/ 8753 w 10000"/>
                <a:gd name="connsiteY93" fmla="*/ 6591 h 10000"/>
                <a:gd name="connsiteX94" fmla="*/ 8684 w 10000"/>
                <a:gd name="connsiteY94" fmla="*/ 6753 h 10000"/>
                <a:gd name="connsiteX95" fmla="*/ 8594 w 10000"/>
                <a:gd name="connsiteY95" fmla="*/ 6792 h 10000"/>
                <a:gd name="connsiteX96" fmla="*/ 8458 w 10000"/>
                <a:gd name="connsiteY96" fmla="*/ 6856 h 10000"/>
                <a:gd name="connsiteX97" fmla="*/ 8647 w 10000"/>
                <a:gd name="connsiteY97" fmla="*/ 6772 h 10000"/>
                <a:gd name="connsiteX98" fmla="*/ 8728 w 10000"/>
                <a:gd name="connsiteY98" fmla="*/ 6689 h 10000"/>
                <a:gd name="connsiteX99" fmla="*/ 8772 w 10000"/>
                <a:gd name="connsiteY99" fmla="*/ 6597 h 10000"/>
                <a:gd name="connsiteX100" fmla="*/ 8845 w 10000"/>
                <a:gd name="connsiteY100" fmla="*/ 6591 h 10000"/>
                <a:gd name="connsiteX101" fmla="*/ 8948 w 10000"/>
                <a:gd name="connsiteY101" fmla="*/ 6662 h 10000"/>
                <a:gd name="connsiteX102" fmla="*/ 9090 w 10000"/>
                <a:gd name="connsiteY102" fmla="*/ 6715 h 10000"/>
                <a:gd name="connsiteX103" fmla="*/ 9005 w 10000"/>
                <a:gd name="connsiteY103" fmla="*/ 6869 h 10000"/>
                <a:gd name="connsiteX104" fmla="*/ 8902 w 10000"/>
                <a:gd name="connsiteY104" fmla="*/ 6986 h 10000"/>
                <a:gd name="connsiteX105" fmla="*/ 8845 w 10000"/>
                <a:gd name="connsiteY105" fmla="*/ 6998 h 10000"/>
                <a:gd name="connsiteX106" fmla="*/ 8684 w 10000"/>
                <a:gd name="connsiteY106" fmla="*/ 6980 h 10000"/>
                <a:gd name="connsiteX107" fmla="*/ 8452 w 10000"/>
                <a:gd name="connsiteY107" fmla="*/ 6927 h 10000"/>
                <a:gd name="connsiteX108" fmla="*/ 8170 w 10000"/>
                <a:gd name="connsiteY108" fmla="*/ 6856 h 10000"/>
                <a:gd name="connsiteX109" fmla="*/ 7943 w 10000"/>
                <a:gd name="connsiteY109" fmla="*/ 6740 h 10000"/>
                <a:gd name="connsiteX110" fmla="*/ 7774 w 10000"/>
                <a:gd name="connsiteY110" fmla="*/ 6597 h 10000"/>
                <a:gd name="connsiteX111" fmla="*/ 7548 w 10000"/>
                <a:gd name="connsiteY111" fmla="*/ 6443 h 10000"/>
                <a:gd name="connsiteX112" fmla="*/ 7312 w 10000"/>
                <a:gd name="connsiteY112" fmla="*/ 6249 h 10000"/>
                <a:gd name="connsiteX113" fmla="*/ 7153 w 10000"/>
                <a:gd name="connsiteY113" fmla="*/ 5997 h 10000"/>
                <a:gd name="connsiteX114" fmla="*/ 6898 w 10000"/>
                <a:gd name="connsiteY114" fmla="*/ 5790 h 10000"/>
                <a:gd name="connsiteX115" fmla="*/ 6467 w 10000"/>
                <a:gd name="connsiteY115" fmla="*/ 5518 h 10000"/>
                <a:gd name="connsiteX116" fmla="*/ 5541 w 10000"/>
                <a:gd name="connsiteY116" fmla="*/ 5467 h 10000"/>
                <a:gd name="connsiteX117" fmla="*/ 4584 w 10000"/>
                <a:gd name="connsiteY117" fmla="*/ 5409 h 10000"/>
                <a:gd name="connsiteX118" fmla="*/ 3768 w 10000"/>
                <a:gd name="connsiteY118" fmla="*/ 5196 h 10000"/>
                <a:gd name="connsiteX119" fmla="*/ 2631 w 10000"/>
                <a:gd name="connsiteY119" fmla="*/ 4472 h 10000"/>
                <a:gd name="connsiteX120" fmla="*/ 2013 w 10000"/>
                <a:gd name="connsiteY120" fmla="*/ 3645 h 10000"/>
                <a:gd name="connsiteX121" fmla="*/ 1313 w 10000"/>
                <a:gd name="connsiteY121" fmla="*/ 2934 h 10000"/>
                <a:gd name="connsiteX122" fmla="*/ 2955 w 10000"/>
                <a:gd name="connsiteY122" fmla="*/ 4704 h 10000"/>
                <a:gd name="connsiteX123" fmla="*/ 3640 w 10000"/>
                <a:gd name="connsiteY123" fmla="*/ 5201 h 10000"/>
                <a:gd name="connsiteX124" fmla="*/ 3958 w 10000"/>
                <a:gd name="connsiteY124" fmla="*/ 5176 h 10000"/>
                <a:gd name="connsiteX125" fmla="*/ 3610 w 10000"/>
                <a:gd name="connsiteY125" fmla="*/ 6797 h 10000"/>
                <a:gd name="connsiteX126" fmla="*/ 3381 w 10000"/>
                <a:gd name="connsiteY126" fmla="*/ 8146 h 10000"/>
                <a:gd name="connsiteX127" fmla="*/ 2768 w 10000"/>
                <a:gd name="connsiteY127" fmla="*/ 10000 h 10000"/>
                <a:gd name="connsiteX128" fmla="*/ 2191 w 10000"/>
                <a:gd name="connsiteY128" fmla="*/ 8994 h 10000"/>
                <a:gd name="connsiteX0" fmla="*/ 2191 w 10000"/>
                <a:gd name="connsiteY0" fmla="*/ 8994 h 10000"/>
                <a:gd name="connsiteX1" fmla="*/ 1611 w 10000"/>
                <a:gd name="connsiteY1" fmla="*/ 7363 h 10000"/>
                <a:gd name="connsiteX2" fmla="*/ 1127 w 10000"/>
                <a:gd name="connsiteY2" fmla="*/ 5995 h 10000"/>
                <a:gd name="connsiteX3" fmla="*/ 958 w 10000"/>
                <a:gd name="connsiteY3" fmla="*/ 5086 h 10000"/>
                <a:gd name="connsiteX4" fmla="*/ 502 w 10000"/>
                <a:gd name="connsiteY4" fmla="*/ 3425 h 10000"/>
                <a:gd name="connsiteX5" fmla="*/ 273 w 10000"/>
                <a:gd name="connsiteY5" fmla="*/ 2100 h 10000"/>
                <a:gd name="connsiteX6" fmla="*/ 41 w 10000"/>
                <a:gd name="connsiteY6" fmla="*/ 1008 h 10000"/>
                <a:gd name="connsiteX7" fmla="*/ 8 w 10000"/>
                <a:gd name="connsiteY7" fmla="*/ 518 h 10000"/>
                <a:gd name="connsiteX8" fmla="*/ 91 w 10000"/>
                <a:gd name="connsiteY8" fmla="*/ 51 h 10000"/>
                <a:gd name="connsiteX9" fmla="*/ 349 w 10000"/>
                <a:gd name="connsiteY9" fmla="*/ 0 h 10000"/>
                <a:gd name="connsiteX10" fmla="*/ 857 w 10000"/>
                <a:gd name="connsiteY10" fmla="*/ 0 h 10000"/>
                <a:gd name="connsiteX11" fmla="*/ 1610 w 10000"/>
                <a:gd name="connsiteY11" fmla="*/ 130 h 10000"/>
                <a:gd name="connsiteX12" fmla="*/ 2386 w 10000"/>
                <a:gd name="connsiteY12" fmla="*/ 414 h 10000"/>
                <a:gd name="connsiteX13" fmla="*/ 3086 w 10000"/>
                <a:gd name="connsiteY13" fmla="*/ 717 h 10000"/>
                <a:gd name="connsiteX14" fmla="*/ 3966 w 10000"/>
                <a:gd name="connsiteY14" fmla="*/ 1266 h 10000"/>
                <a:gd name="connsiteX15" fmla="*/ 5014 w 10000"/>
                <a:gd name="connsiteY15" fmla="*/ 2179 h 10000"/>
                <a:gd name="connsiteX16" fmla="*/ 5573 w 10000"/>
                <a:gd name="connsiteY16" fmla="*/ 2650 h 10000"/>
                <a:gd name="connsiteX17" fmla="*/ 6314 w 10000"/>
                <a:gd name="connsiteY17" fmla="*/ 3108 h 10000"/>
                <a:gd name="connsiteX18" fmla="*/ 6663 w 10000"/>
                <a:gd name="connsiteY18" fmla="*/ 3276 h 10000"/>
                <a:gd name="connsiteX19" fmla="*/ 6873 w 10000"/>
                <a:gd name="connsiteY19" fmla="*/ 3354 h 10000"/>
                <a:gd name="connsiteX20" fmla="*/ 7194 w 10000"/>
                <a:gd name="connsiteY20" fmla="*/ 3470 h 10000"/>
                <a:gd name="connsiteX21" fmla="*/ 7426 w 10000"/>
                <a:gd name="connsiteY21" fmla="*/ 3516 h 10000"/>
                <a:gd name="connsiteX22" fmla="*/ 7698 w 10000"/>
                <a:gd name="connsiteY22" fmla="*/ 3470 h 10000"/>
                <a:gd name="connsiteX23" fmla="*/ 7978 w 10000"/>
                <a:gd name="connsiteY23" fmla="*/ 3419 h 10000"/>
                <a:gd name="connsiteX24" fmla="*/ 8298 w 10000"/>
                <a:gd name="connsiteY24" fmla="*/ 3464 h 10000"/>
                <a:gd name="connsiteX25" fmla="*/ 8436 w 10000"/>
                <a:gd name="connsiteY25" fmla="*/ 3586 h 10000"/>
                <a:gd name="connsiteX26" fmla="*/ 8502 w 10000"/>
                <a:gd name="connsiteY26" fmla="*/ 3845 h 10000"/>
                <a:gd name="connsiteX27" fmla="*/ 8314 w 10000"/>
                <a:gd name="connsiteY27" fmla="*/ 3735 h 10000"/>
                <a:gd name="connsiteX28" fmla="*/ 8502 w 10000"/>
                <a:gd name="connsiteY28" fmla="*/ 3845 h 10000"/>
                <a:gd name="connsiteX29" fmla="*/ 8597 w 10000"/>
                <a:gd name="connsiteY29" fmla="*/ 3838 h 10000"/>
                <a:gd name="connsiteX30" fmla="*/ 8750 w 10000"/>
                <a:gd name="connsiteY30" fmla="*/ 3936 h 10000"/>
                <a:gd name="connsiteX31" fmla="*/ 8923 w 10000"/>
                <a:gd name="connsiteY31" fmla="*/ 4032 h 10000"/>
                <a:gd name="connsiteX32" fmla="*/ 9099 w 10000"/>
                <a:gd name="connsiteY32" fmla="*/ 4097 h 10000"/>
                <a:gd name="connsiteX33" fmla="*/ 9379 w 10000"/>
                <a:gd name="connsiteY33" fmla="*/ 4240 h 10000"/>
                <a:gd name="connsiteX34" fmla="*/ 9548 w 10000"/>
                <a:gd name="connsiteY34" fmla="*/ 4374 h 10000"/>
                <a:gd name="connsiteX35" fmla="*/ 9679 w 10000"/>
                <a:gd name="connsiteY35" fmla="*/ 4407 h 10000"/>
                <a:gd name="connsiteX36" fmla="*/ 9746 w 10000"/>
                <a:gd name="connsiteY36" fmla="*/ 4414 h 10000"/>
                <a:gd name="connsiteX37" fmla="*/ 9872 w 10000"/>
                <a:gd name="connsiteY37" fmla="*/ 4453 h 10000"/>
                <a:gd name="connsiteX38" fmla="*/ 9943 w 10000"/>
                <a:gd name="connsiteY38" fmla="*/ 4588 h 10000"/>
                <a:gd name="connsiteX39" fmla="*/ 9968 w 10000"/>
                <a:gd name="connsiteY39" fmla="*/ 4763 h 10000"/>
                <a:gd name="connsiteX40" fmla="*/ 10000 w 10000"/>
                <a:gd name="connsiteY40" fmla="*/ 5034 h 10000"/>
                <a:gd name="connsiteX41" fmla="*/ 9915 w 10000"/>
                <a:gd name="connsiteY41" fmla="*/ 5241 h 10000"/>
                <a:gd name="connsiteX42" fmla="*/ 9818 w 10000"/>
                <a:gd name="connsiteY42" fmla="*/ 5331 h 10000"/>
                <a:gd name="connsiteX43" fmla="*/ 9664 w 10000"/>
                <a:gd name="connsiteY43" fmla="*/ 5331 h 10000"/>
                <a:gd name="connsiteX44" fmla="*/ 9501 w 10000"/>
                <a:gd name="connsiteY44" fmla="*/ 5338 h 10000"/>
                <a:gd name="connsiteX45" fmla="*/ 9306 w 10000"/>
                <a:gd name="connsiteY45" fmla="*/ 5267 h 10000"/>
                <a:gd name="connsiteX46" fmla="*/ 9250 w 10000"/>
                <a:gd name="connsiteY46" fmla="*/ 5273 h 10000"/>
                <a:gd name="connsiteX47" fmla="*/ 9218 w 10000"/>
                <a:gd name="connsiteY47" fmla="*/ 5040 h 10000"/>
                <a:gd name="connsiteX48" fmla="*/ 9231 w 10000"/>
                <a:gd name="connsiteY48" fmla="*/ 4893 h 10000"/>
                <a:gd name="connsiteX49" fmla="*/ 9237 w 10000"/>
                <a:gd name="connsiteY49" fmla="*/ 5047 h 10000"/>
                <a:gd name="connsiteX50" fmla="*/ 9256 w 10000"/>
                <a:gd name="connsiteY50" fmla="*/ 5209 h 10000"/>
                <a:gd name="connsiteX51" fmla="*/ 9284 w 10000"/>
                <a:gd name="connsiteY51" fmla="*/ 5285 h 10000"/>
                <a:gd name="connsiteX52" fmla="*/ 9202 w 10000"/>
                <a:gd name="connsiteY52" fmla="*/ 5448 h 10000"/>
                <a:gd name="connsiteX53" fmla="*/ 9186 w 10000"/>
                <a:gd name="connsiteY53" fmla="*/ 5596 h 10000"/>
                <a:gd name="connsiteX54" fmla="*/ 9205 w 10000"/>
                <a:gd name="connsiteY54" fmla="*/ 5409 h 10000"/>
                <a:gd name="connsiteX55" fmla="*/ 9272 w 10000"/>
                <a:gd name="connsiteY55" fmla="*/ 5253 h 10000"/>
                <a:gd name="connsiteX56" fmla="*/ 9357 w 10000"/>
                <a:gd name="connsiteY56" fmla="*/ 5312 h 10000"/>
                <a:gd name="connsiteX57" fmla="*/ 9435 w 10000"/>
                <a:gd name="connsiteY57" fmla="*/ 5422 h 10000"/>
                <a:gd name="connsiteX58" fmla="*/ 9523 w 10000"/>
                <a:gd name="connsiteY58" fmla="*/ 5467 h 10000"/>
                <a:gd name="connsiteX59" fmla="*/ 9642 w 10000"/>
                <a:gd name="connsiteY59" fmla="*/ 5486 h 10000"/>
                <a:gd name="connsiteX60" fmla="*/ 9695 w 10000"/>
                <a:gd name="connsiteY60" fmla="*/ 5532 h 10000"/>
                <a:gd name="connsiteX61" fmla="*/ 9739 w 10000"/>
                <a:gd name="connsiteY61" fmla="*/ 5557 h 10000"/>
                <a:gd name="connsiteX62" fmla="*/ 9840 w 10000"/>
                <a:gd name="connsiteY62" fmla="*/ 5603 h 10000"/>
                <a:gd name="connsiteX63" fmla="*/ 9883 w 10000"/>
                <a:gd name="connsiteY63" fmla="*/ 5693 h 10000"/>
                <a:gd name="connsiteX64" fmla="*/ 9918 w 10000"/>
                <a:gd name="connsiteY64" fmla="*/ 5751 h 10000"/>
                <a:gd name="connsiteX65" fmla="*/ 9927 w 10000"/>
                <a:gd name="connsiteY65" fmla="*/ 5867 h 10000"/>
                <a:gd name="connsiteX66" fmla="*/ 9887 w 10000"/>
                <a:gd name="connsiteY66" fmla="*/ 6106 h 10000"/>
                <a:gd name="connsiteX67" fmla="*/ 9799 w 10000"/>
                <a:gd name="connsiteY67" fmla="*/ 6307 h 10000"/>
                <a:gd name="connsiteX68" fmla="*/ 9698 w 10000"/>
                <a:gd name="connsiteY68" fmla="*/ 6379 h 10000"/>
                <a:gd name="connsiteX69" fmla="*/ 9576 w 10000"/>
                <a:gd name="connsiteY69" fmla="*/ 6333 h 10000"/>
                <a:gd name="connsiteX70" fmla="*/ 9354 w 10000"/>
                <a:gd name="connsiteY70" fmla="*/ 6171 h 10000"/>
                <a:gd name="connsiteX71" fmla="*/ 9212 w 10000"/>
                <a:gd name="connsiteY71" fmla="*/ 6119 h 10000"/>
                <a:gd name="connsiteX72" fmla="*/ 9161 w 10000"/>
                <a:gd name="connsiteY72" fmla="*/ 6068 h 10000"/>
                <a:gd name="connsiteX73" fmla="*/ 9227 w 10000"/>
                <a:gd name="connsiteY73" fmla="*/ 5945 h 10000"/>
                <a:gd name="connsiteX74" fmla="*/ 9146 w 10000"/>
                <a:gd name="connsiteY74" fmla="*/ 6068 h 10000"/>
                <a:gd name="connsiteX75" fmla="*/ 9039 w 10000"/>
                <a:gd name="connsiteY75" fmla="*/ 6249 h 10000"/>
                <a:gd name="connsiteX76" fmla="*/ 9164 w 10000"/>
                <a:gd name="connsiteY76" fmla="*/ 6029 h 10000"/>
                <a:gd name="connsiteX77" fmla="*/ 9284 w 10000"/>
                <a:gd name="connsiteY77" fmla="*/ 6146 h 10000"/>
                <a:gd name="connsiteX78" fmla="*/ 9476 w 10000"/>
                <a:gd name="connsiteY78" fmla="*/ 6256 h 10000"/>
                <a:gd name="connsiteX79" fmla="*/ 9598 w 10000"/>
                <a:gd name="connsiteY79" fmla="*/ 6307 h 10000"/>
                <a:gd name="connsiteX80" fmla="*/ 9651 w 10000"/>
                <a:gd name="connsiteY80" fmla="*/ 6326 h 10000"/>
                <a:gd name="connsiteX81" fmla="*/ 9708 w 10000"/>
                <a:gd name="connsiteY81" fmla="*/ 6585 h 10000"/>
                <a:gd name="connsiteX82" fmla="*/ 9679 w 10000"/>
                <a:gd name="connsiteY82" fmla="*/ 6824 h 10000"/>
                <a:gd name="connsiteX83" fmla="*/ 9548 w 10000"/>
                <a:gd name="connsiteY83" fmla="*/ 6890 h 10000"/>
                <a:gd name="connsiteX84" fmla="*/ 9438 w 10000"/>
                <a:gd name="connsiteY84" fmla="*/ 6883 h 10000"/>
                <a:gd name="connsiteX85" fmla="*/ 9313 w 10000"/>
                <a:gd name="connsiteY85" fmla="*/ 6883 h 10000"/>
                <a:gd name="connsiteX86" fmla="*/ 9190 w 10000"/>
                <a:gd name="connsiteY86" fmla="*/ 6830 h 10000"/>
                <a:gd name="connsiteX87" fmla="*/ 9090 w 10000"/>
                <a:gd name="connsiteY87" fmla="*/ 6715 h 10000"/>
                <a:gd name="connsiteX88" fmla="*/ 8983 w 10000"/>
                <a:gd name="connsiteY88" fmla="*/ 6676 h 10000"/>
                <a:gd name="connsiteX89" fmla="*/ 8910 w 10000"/>
                <a:gd name="connsiteY89" fmla="*/ 6689 h 10000"/>
                <a:gd name="connsiteX90" fmla="*/ 8829 w 10000"/>
                <a:gd name="connsiteY90" fmla="*/ 6585 h 10000"/>
                <a:gd name="connsiteX91" fmla="*/ 8948 w 10000"/>
                <a:gd name="connsiteY91" fmla="*/ 6436 h 10000"/>
                <a:gd name="connsiteX92" fmla="*/ 8807 w 10000"/>
                <a:gd name="connsiteY92" fmla="*/ 6610 h 10000"/>
                <a:gd name="connsiteX93" fmla="*/ 8753 w 10000"/>
                <a:gd name="connsiteY93" fmla="*/ 6591 h 10000"/>
                <a:gd name="connsiteX94" fmla="*/ 8684 w 10000"/>
                <a:gd name="connsiteY94" fmla="*/ 6753 h 10000"/>
                <a:gd name="connsiteX95" fmla="*/ 8594 w 10000"/>
                <a:gd name="connsiteY95" fmla="*/ 6792 h 10000"/>
                <a:gd name="connsiteX96" fmla="*/ 8458 w 10000"/>
                <a:gd name="connsiteY96" fmla="*/ 6856 h 10000"/>
                <a:gd name="connsiteX97" fmla="*/ 8647 w 10000"/>
                <a:gd name="connsiteY97" fmla="*/ 6772 h 10000"/>
                <a:gd name="connsiteX98" fmla="*/ 8728 w 10000"/>
                <a:gd name="connsiteY98" fmla="*/ 6689 h 10000"/>
                <a:gd name="connsiteX99" fmla="*/ 8772 w 10000"/>
                <a:gd name="connsiteY99" fmla="*/ 6597 h 10000"/>
                <a:gd name="connsiteX100" fmla="*/ 8845 w 10000"/>
                <a:gd name="connsiteY100" fmla="*/ 6591 h 10000"/>
                <a:gd name="connsiteX101" fmla="*/ 8948 w 10000"/>
                <a:gd name="connsiteY101" fmla="*/ 6662 h 10000"/>
                <a:gd name="connsiteX102" fmla="*/ 9090 w 10000"/>
                <a:gd name="connsiteY102" fmla="*/ 6715 h 10000"/>
                <a:gd name="connsiteX103" fmla="*/ 9005 w 10000"/>
                <a:gd name="connsiteY103" fmla="*/ 6869 h 10000"/>
                <a:gd name="connsiteX104" fmla="*/ 8902 w 10000"/>
                <a:gd name="connsiteY104" fmla="*/ 6986 h 10000"/>
                <a:gd name="connsiteX105" fmla="*/ 8845 w 10000"/>
                <a:gd name="connsiteY105" fmla="*/ 6998 h 10000"/>
                <a:gd name="connsiteX106" fmla="*/ 8684 w 10000"/>
                <a:gd name="connsiteY106" fmla="*/ 6980 h 10000"/>
                <a:gd name="connsiteX107" fmla="*/ 8452 w 10000"/>
                <a:gd name="connsiteY107" fmla="*/ 6927 h 10000"/>
                <a:gd name="connsiteX108" fmla="*/ 8170 w 10000"/>
                <a:gd name="connsiteY108" fmla="*/ 6856 h 10000"/>
                <a:gd name="connsiteX109" fmla="*/ 7943 w 10000"/>
                <a:gd name="connsiteY109" fmla="*/ 6740 h 10000"/>
                <a:gd name="connsiteX110" fmla="*/ 7774 w 10000"/>
                <a:gd name="connsiteY110" fmla="*/ 6597 h 10000"/>
                <a:gd name="connsiteX111" fmla="*/ 7548 w 10000"/>
                <a:gd name="connsiteY111" fmla="*/ 6443 h 10000"/>
                <a:gd name="connsiteX112" fmla="*/ 7312 w 10000"/>
                <a:gd name="connsiteY112" fmla="*/ 6249 h 10000"/>
                <a:gd name="connsiteX113" fmla="*/ 7153 w 10000"/>
                <a:gd name="connsiteY113" fmla="*/ 5997 h 10000"/>
                <a:gd name="connsiteX114" fmla="*/ 6898 w 10000"/>
                <a:gd name="connsiteY114" fmla="*/ 5790 h 10000"/>
                <a:gd name="connsiteX115" fmla="*/ 6467 w 10000"/>
                <a:gd name="connsiteY115" fmla="*/ 5518 h 10000"/>
                <a:gd name="connsiteX116" fmla="*/ 5541 w 10000"/>
                <a:gd name="connsiteY116" fmla="*/ 5467 h 10000"/>
                <a:gd name="connsiteX117" fmla="*/ 4584 w 10000"/>
                <a:gd name="connsiteY117" fmla="*/ 5409 h 10000"/>
                <a:gd name="connsiteX118" fmla="*/ 3768 w 10000"/>
                <a:gd name="connsiteY118" fmla="*/ 5196 h 10000"/>
                <a:gd name="connsiteX119" fmla="*/ 2631 w 10000"/>
                <a:gd name="connsiteY119" fmla="*/ 4472 h 10000"/>
                <a:gd name="connsiteX120" fmla="*/ 2013 w 10000"/>
                <a:gd name="connsiteY120" fmla="*/ 3645 h 10000"/>
                <a:gd name="connsiteX121" fmla="*/ 1313 w 10000"/>
                <a:gd name="connsiteY121" fmla="*/ 2934 h 10000"/>
                <a:gd name="connsiteX122" fmla="*/ 2955 w 10000"/>
                <a:gd name="connsiteY122" fmla="*/ 4704 h 10000"/>
                <a:gd name="connsiteX123" fmla="*/ 3640 w 10000"/>
                <a:gd name="connsiteY123" fmla="*/ 5201 h 10000"/>
                <a:gd name="connsiteX124" fmla="*/ 3958 w 10000"/>
                <a:gd name="connsiteY124" fmla="*/ 5176 h 10000"/>
                <a:gd name="connsiteX125" fmla="*/ 3610 w 10000"/>
                <a:gd name="connsiteY125" fmla="*/ 6797 h 10000"/>
                <a:gd name="connsiteX126" fmla="*/ 3381 w 10000"/>
                <a:gd name="connsiteY126" fmla="*/ 8146 h 10000"/>
                <a:gd name="connsiteX127" fmla="*/ 2768 w 10000"/>
                <a:gd name="connsiteY127" fmla="*/ 10000 h 10000"/>
                <a:gd name="connsiteX128" fmla="*/ 2191 w 10000"/>
                <a:gd name="connsiteY128" fmla="*/ 8994 h 10000"/>
                <a:gd name="connsiteX0" fmla="*/ 2191 w 10000"/>
                <a:gd name="connsiteY0" fmla="*/ 8994 h 10000"/>
                <a:gd name="connsiteX1" fmla="*/ 1611 w 10000"/>
                <a:gd name="connsiteY1" fmla="*/ 7363 h 10000"/>
                <a:gd name="connsiteX2" fmla="*/ 1127 w 10000"/>
                <a:gd name="connsiteY2" fmla="*/ 5995 h 10000"/>
                <a:gd name="connsiteX3" fmla="*/ 813 w 10000"/>
                <a:gd name="connsiteY3" fmla="*/ 4907 h 10000"/>
                <a:gd name="connsiteX4" fmla="*/ 502 w 10000"/>
                <a:gd name="connsiteY4" fmla="*/ 3425 h 10000"/>
                <a:gd name="connsiteX5" fmla="*/ 273 w 10000"/>
                <a:gd name="connsiteY5" fmla="*/ 2100 h 10000"/>
                <a:gd name="connsiteX6" fmla="*/ 41 w 10000"/>
                <a:gd name="connsiteY6" fmla="*/ 1008 h 10000"/>
                <a:gd name="connsiteX7" fmla="*/ 8 w 10000"/>
                <a:gd name="connsiteY7" fmla="*/ 518 h 10000"/>
                <a:gd name="connsiteX8" fmla="*/ 91 w 10000"/>
                <a:gd name="connsiteY8" fmla="*/ 51 h 10000"/>
                <a:gd name="connsiteX9" fmla="*/ 349 w 10000"/>
                <a:gd name="connsiteY9" fmla="*/ 0 h 10000"/>
                <a:gd name="connsiteX10" fmla="*/ 857 w 10000"/>
                <a:gd name="connsiteY10" fmla="*/ 0 h 10000"/>
                <a:gd name="connsiteX11" fmla="*/ 1610 w 10000"/>
                <a:gd name="connsiteY11" fmla="*/ 130 h 10000"/>
                <a:gd name="connsiteX12" fmla="*/ 2386 w 10000"/>
                <a:gd name="connsiteY12" fmla="*/ 414 h 10000"/>
                <a:gd name="connsiteX13" fmla="*/ 3086 w 10000"/>
                <a:gd name="connsiteY13" fmla="*/ 717 h 10000"/>
                <a:gd name="connsiteX14" fmla="*/ 3966 w 10000"/>
                <a:gd name="connsiteY14" fmla="*/ 1266 h 10000"/>
                <a:gd name="connsiteX15" fmla="*/ 5014 w 10000"/>
                <a:gd name="connsiteY15" fmla="*/ 2179 h 10000"/>
                <a:gd name="connsiteX16" fmla="*/ 5573 w 10000"/>
                <a:gd name="connsiteY16" fmla="*/ 2650 h 10000"/>
                <a:gd name="connsiteX17" fmla="*/ 6314 w 10000"/>
                <a:gd name="connsiteY17" fmla="*/ 3108 h 10000"/>
                <a:gd name="connsiteX18" fmla="*/ 6663 w 10000"/>
                <a:gd name="connsiteY18" fmla="*/ 3276 h 10000"/>
                <a:gd name="connsiteX19" fmla="*/ 6873 w 10000"/>
                <a:gd name="connsiteY19" fmla="*/ 3354 h 10000"/>
                <a:gd name="connsiteX20" fmla="*/ 7194 w 10000"/>
                <a:gd name="connsiteY20" fmla="*/ 3470 h 10000"/>
                <a:gd name="connsiteX21" fmla="*/ 7426 w 10000"/>
                <a:gd name="connsiteY21" fmla="*/ 3516 h 10000"/>
                <a:gd name="connsiteX22" fmla="*/ 7698 w 10000"/>
                <a:gd name="connsiteY22" fmla="*/ 3470 h 10000"/>
                <a:gd name="connsiteX23" fmla="*/ 7978 w 10000"/>
                <a:gd name="connsiteY23" fmla="*/ 3419 h 10000"/>
                <a:gd name="connsiteX24" fmla="*/ 8298 w 10000"/>
                <a:gd name="connsiteY24" fmla="*/ 3464 h 10000"/>
                <a:gd name="connsiteX25" fmla="*/ 8436 w 10000"/>
                <a:gd name="connsiteY25" fmla="*/ 3586 h 10000"/>
                <a:gd name="connsiteX26" fmla="*/ 8502 w 10000"/>
                <a:gd name="connsiteY26" fmla="*/ 3845 h 10000"/>
                <a:gd name="connsiteX27" fmla="*/ 8314 w 10000"/>
                <a:gd name="connsiteY27" fmla="*/ 3735 h 10000"/>
                <a:gd name="connsiteX28" fmla="*/ 8502 w 10000"/>
                <a:gd name="connsiteY28" fmla="*/ 3845 h 10000"/>
                <a:gd name="connsiteX29" fmla="*/ 8597 w 10000"/>
                <a:gd name="connsiteY29" fmla="*/ 3838 h 10000"/>
                <a:gd name="connsiteX30" fmla="*/ 8750 w 10000"/>
                <a:gd name="connsiteY30" fmla="*/ 3936 h 10000"/>
                <a:gd name="connsiteX31" fmla="*/ 8923 w 10000"/>
                <a:gd name="connsiteY31" fmla="*/ 4032 h 10000"/>
                <a:gd name="connsiteX32" fmla="*/ 9099 w 10000"/>
                <a:gd name="connsiteY32" fmla="*/ 4097 h 10000"/>
                <a:gd name="connsiteX33" fmla="*/ 9379 w 10000"/>
                <a:gd name="connsiteY33" fmla="*/ 4240 h 10000"/>
                <a:gd name="connsiteX34" fmla="*/ 9548 w 10000"/>
                <a:gd name="connsiteY34" fmla="*/ 4374 h 10000"/>
                <a:gd name="connsiteX35" fmla="*/ 9679 w 10000"/>
                <a:gd name="connsiteY35" fmla="*/ 4407 h 10000"/>
                <a:gd name="connsiteX36" fmla="*/ 9746 w 10000"/>
                <a:gd name="connsiteY36" fmla="*/ 4414 h 10000"/>
                <a:gd name="connsiteX37" fmla="*/ 9872 w 10000"/>
                <a:gd name="connsiteY37" fmla="*/ 4453 h 10000"/>
                <a:gd name="connsiteX38" fmla="*/ 9943 w 10000"/>
                <a:gd name="connsiteY38" fmla="*/ 4588 h 10000"/>
                <a:gd name="connsiteX39" fmla="*/ 9968 w 10000"/>
                <a:gd name="connsiteY39" fmla="*/ 4763 h 10000"/>
                <a:gd name="connsiteX40" fmla="*/ 10000 w 10000"/>
                <a:gd name="connsiteY40" fmla="*/ 5034 h 10000"/>
                <a:gd name="connsiteX41" fmla="*/ 9915 w 10000"/>
                <a:gd name="connsiteY41" fmla="*/ 5241 h 10000"/>
                <a:gd name="connsiteX42" fmla="*/ 9818 w 10000"/>
                <a:gd name="connsiteY42" fmla="*/ 5331 h 10000"/>
                <a:gd name="connsiteX43" fmla="*/ 9664 w 10000"/>
                <a:gd name="connsiteY43" fmla="*/ 5331 h 10000"/>
                <a:gd name="connsiteX44" fmla="*/ 9501 w 10000"/>
                <a:gd name="connsiteY44" fmla="*/ 5338 h 10000"/>
                <a:gd name="connsiteX45" fmla="*/ 9306 w 10000"/>
                <a:gd name="connsiteY45" fmla="*/ 5267 h 10000"/>
                <a:gd name="connsiteX46" fmla="*/ 9250 w 10000"/>
                <a:gd name="connsiteY46" fmla="*/ 5273 h 10000"/>
                <a:gd name="connsiteX47" fmla="*/ 9218 w 10000"/>
                <a:gd name="connsiteY47" fmla="*/ 5040 h 10000"/>
                <a:gd name="connsiteX48" fmla="*/ 9231 w 10000"/>
                <a:gd name="connsiteY48" fmla="*/ 4893 h 10000"/>
                <a:gd name="connsiteX49" fmla="*/ 9237 w 10000"/>
                <a:gd name="connsiteY49" fmla="*/ 5047 h 10000"/>
                <a:gd name="connsiteX50" fmla="*/ 9256 w 10000"/>
                <a:gd name="connsiteY50" fmla="*/ 5209 h 10000"/>
                <a:gd name="connsiteX51" fmla="*/ 9284 w 10000"/>
                <a:gd name="connsiteY51" fmla="*/ 5285 h 10000"/>
                <a:gd name="connsiteX52" fmla="*/ 9202 w 10000"/>
                <a:gd name="connsiteY52" fmla="*/ 5448 h 10000"/>
                <a:gd name="connsiteX53" fmla="*/ 9186 w 10000"/>
                <a:gd name="connsiteY53" fmla="*/ 5596 h 10000"/>
                <a:gd name="connsiteX54" fmla="*/ 9205 w 10000"/>
                <a:gd name="connsiteY54" fmla="*/ 5409 h 10000"/>
                <a:gd name="connsiteX55" fmla="*/ 9272 w 10000"/>
                <a:gd name="connsiteY55" fmla="*/ 5253 h 10000"/>
                <a:gd name="connsiteX56" fmla="*/ 9357 w 10000"/>
                <a:gd name="connsiteY56" fmla="*/ 5312 h 10000"/>
                <a:gd name="connsiteX57" fmla="*/ 9435 w 10000"/>
                <a:gd name="connsiteY57" fmla="*/ 5422 h 10000"/>
                <a:gd name="connsiteX58" fmla="*/ 9523 w 10000"/>
                <a:gd name="connsiteY58" fmla="*/ 5467 h 10000"/>
                <a:gd name="connsiteX59" fmla="*/ 9642 w 10000"/>
                <a:gd name="connsiteY59" fmla="*/ 5486 h 10000"/>
                <a:gd name="connsiteX60" fmla="*/ 9695 w 10000"/>
                <a:gd name="connsiteY60" fmla="*/ 5532 h 10000"/>
                <a:gd name="connsiteX61" fmla="*/ 9739 w 10000"/>
                <a:gd name="connsiteY61" fmla="*/ 5557 h 10000"/>
                <a:gd name="connsiteX62" fmla="*/ 9840 w 10000"/>
                <a:gd name="connsiteY62" fmla="*/ 5603 h 10000"/>
                <a:gd name="connsiteX63" fmla="*/ 9883 w 10000"/>
                <a:gd name="connsiteY63" fmla="*/ 5693 h 10000"/>
                <a:gd name="connsiteX64" fmla="*/ 9918 w 10000"/>
                <a:gd name="connsiteY64" fmla="*/ 5751 h 10000"/>
                <a:gd name="connsiteX65" fmla="*/ 9927 w 10000"/>
                <a:gd name="connsiteY65" fmla="*/ 5867 h 10000"/>
                <a:gd name="connsiteX66" fmla="*/ 9887 w 10000"/>
                <a:gd name="connsiteY66" fmla="*/ 6106 h 10000"/>
                <a:gd name="connsiteX67" fmla="*/ 9799 w 10000"/>
                <a:gd name="connsiteY67" fmla="*/ 6307 h 10000"/>
                <a:gd name="connsiteX68" fmla="*/ 9698 w 10000"/>
                <a:gd name="connsiteY68" fmla="*/ 6379 h 10000"/>
                <a:gd name="connsiteX69" fmla="*/ 9576 w 10000"/>
                <a:gd name="connsiteY69" fmla="*/ 6333 h 10000"/>
                <a:gd name="connsiteX70" fmla="*/ 9354 w 10000"/>
                <a:gd name="connsiteY70" fmla="*/ 6171 h 10000"/>
                <a:gd name="connsiteX71" fmla="*/ 9212 w 10000"/>
                <a:gd name="connsiteY71" fmla="*/ 6119 h 10000"/>
                <a:gd name="connsiteX72" fmla="*/ 9161 w 10000"/>
                <a:gd name="connsiteY72" fmla="*/ 6068 h 10000"/>
                <a:gd name="connsiteX73" fmla="*/ 9227 w 10000"/>
                <a:gd name="connsiteY73" fmla="*/ 5945 h 10000"/>
                <a:gd name="connsiteX74" fmla="*/ 9146 w 10000"/>
                <a:gd name="connsiteY74" fmla="*/ 6068 h 10000"/>
                <a:gd name="connsiteX75" fmla="*/ 9039 w 10000"/>
                <a:gd name="connsiteY75" fmla="*/ 6249 h 10000"/>
                <a:gd name="connsiteX76" fmla="*/ 9164 w 10000"/>
                <a:gd name="connsiteY76" fmla="*/ 6029 h 10000"/>
                <a:gd name="connsiteX77" fmla="*/ 9284 w 10000"/>
                <a:gd name="connsiteY77" fmla="*/ 6146 h 10000"/>
                <a:gd name="connsiteX78" fmla="*/ 9476 w 10000"/>
                <a:gd name="connsiteY78" fmla="*/ 6256 h 10000"/>
                <a:gd name="connsiteX79" fmla="*/ 9598 w 10000"/>
                <a:gd name="connsiteY79" fmla="*/ 6307 h 10000"/>
                <a:gd name="connsiteX80" fmla="*/ 9651 w 10000"/>
                <a:gd name="connsiteY80" fmla="*/ 6326 h 10000"/>
                <a:gd name="connsiteX81" fmla="*/ 9708 w 10000"/>
                <a:gd name="connsiteY81" fmla="*/ 6585 h 10000"/>
                <a:gd name="connsiteX82" fmla="*/ 9679 w 10000"/>
                <a:gd name="connsiteY82" fmla="*/ 6824 h 10000"/>
                <a:gd name="connsiteX83" fmla="*/ 9548 w 10000"/>
                <a:gd name="connsiteY83" fmla="*/ 6890 h 10000"/>
                <a:gd name="connsiteX84" fmla="*/ 9438 w 10000"/>
                <a:gd name="connsiteY84" fmla="*/ 6883 h 10000"/>
                <a:gd name="connsiteX85" fmla="*/ 9313 w 10000"/>
                <a:gd name="connsiteY85" fmla="*/ 6883 h 10000"/>
                <a:gd name="connsiteX86" fmla="*/ 9190 w 10000"/>
                <a:gd name="connsiteY86" fmla="*/ 6830 h 10000"/>
                <a:gd name="connsiteX87" fmla="*/ 9090 w 10000"/>
                <a:gd name="connsiteY87" fmla="*/ 6715 h 10000"/>
                <a:gd name="connsiteX88" fmla="*/ 8983 w 10000"/>
                <a:gd name="connsiteY88" fmla="*/ 6676 h 10000"/>
                <a:gd name="connsiteX89" fmla="*/ 8910 w 10000"/>
                <a:gd name="connsiteY89" fmla="*/ 6689 h 10000"/>
                <a:gd name="connsiteX90" fmla="*/ 8829 w 10000"/>
                <a:gd name="connsiteY90" fmla="*/ 6585 h 10000"/>
                <a:gd name="connsiteX91" fmla="*/ 8948 w 10000"/>
                <a:gd name="connsiteY91" fmla="*/ 6436 h 10000"/>
                <a:gd name="connsiteX92" fmla="*/ 8807 w 10000"/>
                <a:gd name="connsiteY92" fmla="*/ 6610 h 10000"/>
                <a:gd name="connsiteX93" fmla="*/ 8753 w 10000"/>
                <a:gd name="connsiteY93" fmla="*/ 6591 h 10000"/>
                <a:gd name="connsiteX94" fmla="*/ 8684 w 10000"/>
                <a:gd name="connsiteY94" fmla="*/ 6753 h 10000"/>
                <a:gd name="connsiteX95" fmla="*/ 8594 w 10000"/>
                <a:gd name="connsiteY95" fmla="*/ 6792 h 10000"/>
                <a:gd name="connsiteX96" fmla="*/ 8458 w 10000"/>
                <a:gd name="connsiteY96" fmla="*/ 6856 h 10000"/>
                <a:gd name="connsiteX97" fmla="*/ 8647 w 10000"/>
                <a:gd name="connsiteY97" fmla="*/ 6772 h 10000"/>
                <a:gd name="connsiteX98" fmla="*/ 8728 w 10000"/>
                <a:gd name="connsiteY98" fmla="*/ 6689 h 10000"/>
                <a:gd name="connsiteX99" fmla="*/ 8772 w 10000"/>
                <a:gd name="connsiteY99" fmla="*/ 6597 h 10000"/>
                <a:gd name="connsiteX100" fmla="*/ 8845 w 10000"/>
                <a:gd name="connsiteY100" fmla="*/ 6591 h 10000"/>
                <a:gd name="connsiteX101" fmla="*/ 8948 w 10000"/>
                <a:gd name="connsiteY101" fmla="*/ 6662 h 10000"/>
                <a:gd name="connsiteX102" fmla="*/ 9090 w 10000"/>
                <a:gd name="connsiteY102" fmla="*/ 6715 h 10000"/>
                <a:gd name="connsiteX103" fmla="*/ 9005 w 10000"/>
                <a:gd name="connsiteY103" fmla="*/ 6869 h 10000"/>
                <a:gd name="connsiteX104" fmla="*/ 8902 w 10000"/>
                <a:gd name="connsiteY104" fmla="*/ 6986 h 10000"/>
                <a:gd name="connsiteX105" fmla="*/ 8845 w 10000"/>
                <a:gd name="connsiteY105" fmla="*/ 6998 h 10000"/>
                <a:gd name="connsiteX106" fmla="*/ 8684 w 10000"/>
                <a:gd name="connsiteY106" fmla="*/ 6980 h 10000"/>
                <a:gd name="connsiteX107" fmla="*/ 8452 w 10000"/>
                <a:gd name="connsiteY107" fmla="*/ 6927 h 10000"/>
                <a:gd name="connsiteX108" fmla="*/ 8170 w 10000"/>
                <a:gd name="connsiteY108" fmla="*/ 6856 h 10000"/>
                <a:gd name="connsiteX109" fmla="*/ 7943 w 10000"/>
                <a:gd name="connsiteY109" fmla="*/ 6740 h 10000"/>
                <a:gd name="connsiteX110" fmla="*/ 7774 w 10000"/>
                <a:gd name="connsiteY110" fmla="*/ 6597 h 10000"/>
                <a:gd name="connsiteX111" fmla="*/ 7548 w 10000"/>
                <a:gd name="connsiteY111" fmla="*/ 6443 h 10000"/>
                <a:gd name="connsiteX112" fmla="*/ 7312 w 10000"/>
                <a:gd name="connsiteY112" fmla="*/ 6249 h 10000"/>
                <a:gd name="connsiteX113" fmla="*/ 7153 w 10000"/>
                <a:gd name="connsiteY113" fmla="*/ 5997 h 10000"/>
                <a:gd name="connsiteX114" fmla="*/ 6898 w 10000"/>
                <a:gd name="connsiteY114" fmla="*/ 5790 h 10000"/>
                <a:gd name="connsiteX115" fmla="*/ 6467 w 10000"/>
                <a:gd name="connsiteY115" fmla="*/ 5518 h 10000"/>
                <a:gd name="connsiteX116" fmla="*/ 5541 w 10000"/>
                <a:gd name="connsiteY116" fmla="*/ 5467 h 10000"/>
                <a:gd name="connsiteX117" fmla="*/ 4584 w 10000"/>
                <a:gd name="connsiteY117" fmla="*/ 5409 h 10000"/>
                <a:gd name="connsiteX118" fmla="*/ 3768 w 10000"/>
                <a:gd name="connsiteY118" fmla="*/ 5196 h 10000"/>
                <a:gd name="connsiteX119" fmla="*/ 2631 w 10000"/>
                <a:gd name="connsiteY119" fmla="*/ 4472 h 10000"/>
                <a:gd name="connsiteX120" fmla="*/ 2013 w 10000"/>
                <a:gd name="connsiteY120" fmla="*/ 3645 h 10000"/>
                <a:gd name="connsiteX121" fmla="*/ 1313 w 10000"/>
                <a:gd name="connsiteY121" fmla="*/ 2934 h 10000"/>
                <a:gd name="connsiteX122" fmla="*/ 2955 w 10000"/>
                <a:gd name="connsiteY122" fmla="*/ 4704 h 10000"/>
                <a:gd name="connsiteX123" fmla="*/ 3640 w 10000"/>
                <a:gd name="connsiteY123" fmla="*/ 5201 h 10000"/>
                <a:gd name="connsiteX124" fmla="*/ 3958 w 10000"/>
                <a:gd name="connsiteY124" fmla="*/ 5176 h 10000"/>
                <a:gd name="connsiteX125" fmla="*/ 3610 w 10000"/>
                <a:gd name="connsiteY125" fmla="*/ 6797 h 10000"/>
                <a:gd name="connsiteX126" fmla="*/ 3381 w 10000"/>
                <a:gd name="connsiteY126" fmla="*/ 8146 h 10000"/>
                <a:gd name="connsiteX127" fmla="*/ 2768 w 10000"/>
                <a:gd name="connsiteY127" fmla="*/ 10000 h 10000"/>
                <a:gd name="connsiteX128" fmla="*/ 2191 w 10000"/>
                <a:gd name="connsiteY128" fmla="*/ 8994 h 10000"/>
                <a:gd name="connsiteX0" fmla="*/ 2191 w 10000"/>
                <a:gd name="connsiteY0" fmla="*/ 8994 h 9886"/>
                <a:gd name="connsiteX1" fmla="*/ 1611 w 10000"/>
                <a:gd name="connsiteY1" fmla="*/ 7363 h 9886"/>
                <a:gd name="connsiteX2" fmla="*/ 1127 w 10000"/>
                <a:gd name="connsiteY2" fmla="*/ 5995 h 9886"/>
                <a:gd name="connsiteX3" fmla="*/ 813 w 10000"/>
                <a:gd name="connsiteY3" fmla="*/ 4907 h 9886"/>
                <a:gd name="connsiteX4" fmla="*/ 502 w 10000"/>
                <a:gd name="connsiteY4" fmla="*/ 3425 h 9886"/>
                <a:gd name="connsiteX5" fmla="*/ 273 w 10000"/>
                <a:gd name="connsiteY5" fmla="*/ 2100 h 9886"/>
                <a:gd name="connsiteX6" fmla="*/ 41 w 10000"/>
                <a:gd name="connsiteY6" fmla="*/ 1008 h 9886"/>
                <a:gd name="connsiteX7" fmla="*/ 8 w 10000"/>
                <a:gd name="connsiteY7" fmla="*/ 518 h 9886"/>
                <a:gd name="connsiteX8" fmla="*/ 91 w 10000"/>
                <a:gd name="connsiteY8" fmla="*/ 51 h 9886"/>
                <a:gd name="connsiteX9" fmla="*/ 349 w 10000"/>
                <a:gd name="connsiteY9" fmla="*/ 0 h 9886"/>
                <a:gd name="connsiteX10" fmla="*/ 857 w 10000"/>
                <a:gd name="connsiteY10" fmla="*/ 0 h 9886"/>
                <a:gd name="connsiteX11" fmla="*/ 1610 w 10000"/>
                <a:gd name="connsiteY11" fmla="*/ 130 h 9886"/>
                <a:gd name="connsiteX12" fmla="*/ 2386 w 10000"/>
                <a:gd name="connsiteY12" fmla="*/ 414 h 9886"/>
                <a:gd name="connsiteX13" fmla="*/ 3086 w 10000"/>
                <a:gd name="connsiteY13" fmla="*/ 717 h 9886"/>
                <a:gd name="connsiteX14" fmla="*/ 3966 w 10000"/>
                <a:gd name="connsiteY14" fmla="*/ 1266 h 9886"/>
                <a:gd name="connsiteX15" fmla="*/ 5014 w 10000"/>
                <a:gd name="connsiteY15" fmla="*/ 2179 h 9886"/>
                <a:gd name="connsiteX16" fmla="*/ 5573 w 10000"/>
                <a:gd name="connsiteY16" fmla="*/ 2650 h 9886"/>
                <a:gd name="connsiteX17" fmla="*/ 6314 w 10000"/>
                <a:gd name="connsiteY17" fmla="*/ 3108 h 9886"/>
                <a:gd name="connsiteX18" fmla="*/ 6663 w 10000"/>
                <a:gd name="connsiteY18" fmla="*/ 3276 h 9886"/>
                <a:gd name="connsiteX19" fmla="*/ 6873 w 10000"/>
                <a:gd name="connsiteY19" fmla="*/ 3354 h 9886"/>
                <a:gd name="connsiteX20" fmla="*/ 7194 w 10000"/>
                <a:gd name="connsiteY20" fmla="*/ 3470 h 9886"/>
                <a:gd name="connsiteX21" fmla="*/ 7426 w 10000"/>
                <a:gd name="connsiteY21" fmla="*/ 3516 h 9886"/>
                <a:gd name="connsiteX22" fmla="*/ 7698 w 10000"/>
                <a:gd name="connsiteY22" fmla="*/ 3470 h 9886"/>
                <a:gd name="connsiteX23" fmla="*/ 7978 w 10000"/>
                <a:gd name="connsiteY23" fmla="*/ 3419 h 9886"/>
                <a:gd name="connsiteX24" fmla="*/ 8298 w 10000"/>
                <a:gd name="connsiteY24" fmla="*/ 3464 h 9886"/>
                <a:gd name="connsiteX25" fmla="*/ 8436 w 10000"/>
                <a:gd name="connsiteY25" fmla="*/ 3586 h 9886"/>
                <a:gd name="connsiteX26" fmla="*/ 8502 w 10000"/>
                <a:gd name="connsiteY26" fmla="*/ 3845 h 9886"/>
                <a:gd name="connsiteX27" fmla="*/ 8314 w 10000"/>
                <a:gd name="connsiteY27" fmla="*/ 3735 h 9886"/>
                <a:gd name="connsiteX28" fmla="*/ 8502 w 10000"/>
                <a:gd name="connsiteY28" fmla="*/ 3845 h 9886"/>
                <a:gd name="connsiteX29" fmla="*/ 8597 w 10000"/>
                <a:gd name="connsiteY29" fmla="*/ 3838 h 9886"/>
                <a:gd name="connsiteX30" fmla="*/ 8750 w 10000"/>
                <a:gd name="connsiteY30" fmla="*/ 3936 h 9886"/>
                <a:gd name="connsiteX31" fmla="*/ 8923 w 10000"/>
                <a:gd name="connsiteY31" fmla="*/ 4032 h 9886"/>
                <a:gd name="connsiteX32" fmla="*/ 9099 w 10000"/>
                <a:gd name="connsiteY32" fmla="*/ 4097 h 9886"/>
                <a:gd name="connsiteX33" fmla="*/ 9379 w 10000"/>
                <a:gd name="connsiteY33" fmla="*/ 4240 h 9886"/>
                <a:gd name="connsiteX34" fmla="*/ 9548 w 10000"/>
                <a:gd name="connsiteY34" fmla="*/ 4374 h 9886"/>
                <a:gd name="connsiteX35" fmla="*/ 9679 w 10000"/>
                <a:gd name="connsiteY35" fmla="*/ 4407 h 9886"/>
                <a:gd name="connsiteX36" fmla="*/ 9746 w 10000"/>
                <a:gd name="connsiteY36" fmla="*/ 4414 h 9886"/>
                <a:gd name="connsiteX37" fmla="*/ 9872 w 10000"/>
                <a:gd name="connsiteY37" fmla="*/ 4453 h 9886"/>
                <a:gd name="connsiteX38" fmla="*/ 9943 w 10000"/>
                <a:gd name="connsiteY38" fmla="*/ 4588 h 9886"/>
                <a:gd name="connsiteX39" fmla="*/ 9968 w 10000"/>
                <a:gd name="connsiteY39" fmla="*/ 4763 h 9886"/>
                <a:gd name="connsiteX40" fmla="*/ 10000 w 10000"/>
                <a:gd name="connsiteY40" fmla="*/ 5034 h 9886"/>
                <a:gd name="connsiteX41" fmla="*/ 9915 w 10000"/>
                <a:gd name="connsiteY41" fmla="*/ 5241 h 9886"/>
                <a:gd name="connsiteX42" fmla="*/ 9818 w 10000"/>
                <a:gd name="connsiteY42" fmla="*/ 5331 h 9886"/>
                <a:gd name="connsiteX43" fmla="*/ 9664 w 10000"/>
                <a:gd name="connsiteY43" fmla="*/ 5331 h 9886"/>
                <a:gd name="connsiteX44" fmla="*/ 9501 w 10000"/>
                <a:gd name="connsiteY44" fmla="*/ 5338 h 9886"/>
                <a:gd name="connsiteX45" fmla="*/ 9306 w 10000"/>
                <a:gd name="connsiteY45" fmla="*/ 5267 h 9886"/>
                <a:gd name="connsiteX46" fmla="*/ 9250 w 10000"/>
                <a:gd name="connsiteY46" fmla="*/ 5273 h 9886"/>
                <a:gd name="connsiteX47" fmla="*/ 9218 w 10000"/>
                <a:gd name="connsiteY47" fmla="*/ 5040 h 9886"/>
                <a:gd name="connsiteX48" fmla="*/ 9231 w 10000"/>
                <a:gd name="connsiteY48" fmla="*/ 4893 h 9886"/>
                <a:gd name="connsiteX49" fmla="*/ 9237 w 10000"/>
                <a:gd name="connsiteY49" fmla="*/ 5047 h 9886"/>
                <a:gd name="connsiteX50" fmla="*/ 9256 w 10000"/>
                <a:gd name="connsiteY50" fmla="*/ 5209 h 9886"/>
                <a:gd name="connsiteX51" fmla="*/ 9284 w 10000"/>
                <a:gd name="connsiteY51" fmla="*/ 5285 h 9886"/>
                <a:gd name="connsiteX52" fmla="*/ 9202 w 10000"/>
                <a:gd name="connsiteY52" fmla="*/ 5448 h 9886"/>
                <a:gd name="connsiteX53" fmla="*/ 9186 w 10000"/>
                <a:gd name="connsiteY53" fmla="*/ 5596 h 9886"/>
                <a:gd name="connsiteX54" fmla="*/ 9205 w 10000"/>
                <a:gd name="connsiteY54" fmla="*/ 5409 h 9886"/>
                <a:gd name="connsiteX55" fmla="*/ 9272 w 10000"/>
                <a:gd name="connsiteY55" fmla="*/ 5253 h 9886"/>
                <a:gd name="connsiteX56" fmla="*/ 9357 w 10000"/>
                <a:gd name="connsiteY56" fmla="*/ 5312 h 9886"/>
                <a:gd name="connsiteX57" fmla="*/ 9435 w 10000"/>
                <a:gd name="connsiteY57" fmla="*/ 5422 h 9886"/>
                <a:gd name="connsiteX58" fmla="*/ 9523 w 10000"/>
                <a:gd name="connsiteY58" fmla="*/ 5467 h 9886"/>
                <a:gd name="connsiteX59" fmla="*/ 9642 w 10000"/>
                <a:gd name="connsiteY59" fmla="*/ 5486 h 9886"/>
                <a:gd name="connsiteX60" fmla="*/ 9695 w 10000"/>
                <a:gd name="connsiteY60" fmla="*/ 5532 h 9886"/>
                <a:gd name="connsiteX61" fmla="*/ 9739 w 10000"/>
                <a:gd name="connsiteY61" fmla="*/ 5557 h 9886"/>
                <a:gd name="connsiteX62" fmla="*/ 9840 w 10000"/>
                <a:gd name="connsiteY62" fmla="*/ 5603 h 9886"/>
                <a:gd name="connsiteX63" fmla="*/ 9883 w 10000"/>
                <a:gd name="connsiteY63" fmla="*/ 5693 h 9886"/>
                <a:gd name="connsiteX64" fmla="*/ 9918 w 10000"/>
                <a:gd name="connsiteY64" fmla="*/ 5751 h 9886"/>
                <a:gd name="connsiteX65" fmla="*/ 9927 w 10000"/>
                <a:gd name="connsiteY65" fmla="*/ 5867 h 9886"/>
                <a:gd name="connsiteX66" fmla="*/ 9887 w 10000"/>
                <a:gd name="connsiteY66" fmla="*/ 6106 h 9886"/>
                <a:gd name="connsiteX67" fmla="*/ 9799 w 10000"/>
                <a:gd name="connsiteY67" fmla="*/ 6307 h 9886"/>
                <a:gd name="connsiteX68" fmla="*/ 9698 w 10000"/>
                <a:gd name="connsiteY68" fmla="*/ 6379 h 9886"/>
                <a:gd name="connsiteX69" fmla="*/ 9576 w 10000"/>
                <a:gd name="connsiteY69" fmla="*/ 6333 h 9886"/>
                <a:gd name="connsiteX70" fmla="*/ 9354 w 10000"/>
                <a:gd name="connsiteY70" fmla="*/ 6171 h 9886"/>
                <a:gd name="connsiteX71" fmla="*/ 9212 w 10000"/>
                <a:gd name="connsiteY71" fmla="*/ 6119 h 9886"/>
                <a:gd name="connsiteX72" fmla="*/ 9161 w 10000"/>
                <a:gd name="connsiteY72" fmla="*/ 6068 h 9886"/>
                <a:gd name="connsiteX73" fmla="*/ 9227 w 10000"/>
                <a:gd name="connsiteY73" fmla="*/ 5945 h 9886"/>
                <a:gd name="connsiteX74" fmla="*/ 9146 w 10000"/>
                <a:gd name="connsiteY74" fmla="*/ 6068 h 9886"/>
                <a:gd name="connsiteX75" fmla="*/ 9039 w 10000"/>
                <a:gd name="connsiteY75" fmla="*/ 6249 h 9886"/>
                <a:gd name="connsiteX76" fmla="*/ 9164 w 10000"/>
                <a:gd name="connsiteY76" fmla="*/ 6029 h 9886"/>
                <a:gd name="connsiteX77" fmla="*/ 9284 w 10000"/>
                <a:gd name="connsiteY77" fmla="*/ 6146 h 9886"/>
                <a:gd name="connsiteX78" fmla="*/ 9476 w 10000"/>
                <a:gd name="connsiteY78" fmla="*/ 6256 h 9886"/>
                <a:gd name="connsiteX79" fmla="*/ 9598 w 10000"/>
                <a:gd name="connsiteY79" fmla="*/ 6307 h 9886"/>
                <a:gd name="connsiteX80" fmla="*/ 9651 w 10000"/>
                <a:gd name="connsiteY80" fmla="*/ 6326 h 9886"/>
                <a:gd name="connsiteX81" fmla="*/ 9708 w 10000"/>
                <a:gd name="connsiteY81" fmla="*/ 6585 h 9886"/>
                <a:gd name="connsiteX82" fmla="*/ 9679 w 10000"/>
                <a:gd name="connsiteY82" fmla="*/ 6824 h 9886"/>
                <a:gd name="connsiteX83" fmla="*/ 9548 w 10000"/>
                <a:gd name="connsiteY83" fmla="*/ 6890 h 9886"/>
                <a:gd name="connsiteX84" fmla="*/ 9438 w 10000"/>
                <a:gd name="connsiteY84" fmla="*/ 6883 h 9886"/>
                <a:gd name="connsiteX85" fmla="*/ 9313 w 10000"/>
                <a:gd name="connsiteY85" fmla="*/ 6883 h 9886"/>
                <a:gd name="connsiteX86" fmla="*/ 9190 w 10000"/>
                <a:gd name="connsiteY86" fmla="*/ 6830 h 9886"/>
                <a:gd name="connsiteX87" fmla="*/ 9090 w 10000"/>
                <a:gd name="connsiteY87" fmla="*/ 6715 h 9886"/>
                <a:gd name="connsiteX88" fmla="*/ 8983 w 10000"/>
                <a:gd name="connsiteY88" fmla="*/ 6676 h 9886"/>
                <a:gd name="connsiteX89" fmla="*/ 8910 w 10000"/>
                <a:gd name="connsiteY89" fmla="*/ 6689 h 9886"/>
                <a:gd name="connsiteX90" fmla="*/ 8829 w 10000"/>
                <a:gd name="connsiteY90" fmla="*/ 6585 h 9886"/>
                <a:gd name="connsiteX91" fmla="*/ 8948 w 10000"/>
                <a:gd name="connsiteY91" fmla="*/ 6436 h 9886"/>
                <a:gd name="connsiteX92" fmla="*/ 8807 w 10000"/>
                <a:gd name="connsiteY92" fmla="*/ 6610 h 9886"/>
                <a:gd name="connsiteX93" fmla="*/ 8753 w 10000"/>
                <a:gd name="connsiteY93" fmla="*/ 6591 h 9886"/>
                <a:gd name="connsiteX94" fmla="*/ 8684 w 10000"/>
                <a:gd name="connsiteY94" fmla="*/ 6753 h 9886"/>
                <a:gd name="connsiteX95" fmla="*/ 8594 w 10000"/>
                <a:gd name="connsiteY95" fmla="*/ 6792 h 9886"/>
                <a:gd name="connsiteX96" fmla="*/ 8458 w 10000"/>
                <a:gd name="connsiteY96" fmla="*/ 6856 h 9886"/>
                <a:gd name="connsiteX97" fmla="*/ 8647 w 10000"/>
                <a:gd name="connsiteY97" fmla="*/ 6772 h 9886"/>
                <a:gd name="connsiteX98" fmla="*/ 8728 w 10000"/>
                <a:gd name="connsiteY98" fmla="*/ 6689 h 9886"/>
                <a:gd name="connsiteX99" fmla="*/ 8772 w 10000"/>
                <a:gd name="connsiteY99" fmla="*/ 6597 h 9886"/>
                <a:gd name="connsiteX100" fmla="*/ 8845 w 10000"/>
                <a:gd name="connsiteY100" fmla="*/ 6591 h 9886"/>
                <a:gd name="connsiteX101" fmla="*/ 8948 w 10000"/>
                <a:gd name="connsiteY101" fmla="*/ 6662 h 9886"/>
                <a:gd name="connsiteX102" fmla="*/ 9090 w 10000"/>
                <a:gd name="connsiteY102" fmla="*/ 6715 h 9886"/>
                <a:gd name="connsiteX103" fmla="*/ 9005 w 10000"/>
                <a:gd name="connsiteY103" fmla="*/ 6869 h 9886"/>
                <a:gd name="connsiteX104" fmla="*/ 8902 w 10000"/>
                <a:gd name="connsiteY104" fmla="*/ 6986 h 9886"/>
                <a:gd name="connsiteX105" fmla="*/ 8845 w 10000"/>
                <a:gd name="connsiteY105" fmla="*/ 6998 h 9886"/>
                <a:gd name="connsiteX106" fmla="*/ 8684 w 10000"/>
                <a:gd name="connsiteY106" fmla="*/ 6980 h 9886"/>
                <a:gd name="connsiteX107" fmla="*/ 8452 w 10000"/>
                <a:gd name="connsiteY107" fmla="*/ 6927 h 9886"/>
                <a:gd name="connsiteX108" fmla="*/ 8170 w 10000"/>
                <a:gd name="connsiteY108" fmla="*/ 6856 h 9886"/>
                <a:gd name="connsiteX109" fmla="*/ 7943 w 10000"/>
                <a:gd name="connsiteY109" fmla="*/ 6740 h 9886"/>
                <a:gd name="connsiteX110" fmla="*/ 7774 w 10000"/>
                <a:gd name="connsiteY110" fmla="*/ 6597 h 9886"/>
                <a:gd name="connsiteX111" fmla="*/ 7548 w 10000"/>
                <a:gd name="connsiteY111" fmla="*/ 6443 h 9886"/>
                <a:gd name="connsiteX112" fmla="*/ 7312 w 10000"/>
                <a:gd name="connsiteY112" fmla="*/ 6249 h 9886"/>
                <a:gd name="connsiteX113" fmla="*/ 7153 w 10000"/>
                <a:gd name="connsiteY113" fmla="*/ 5997 h 9886"/>
                <a:gd name="connsiteX114" fmla="*/ 6898 w 10000"/>
                <a:gd name="connsiteY114" fmla="*/ 5790 h 9886"/>
                <a:gd name="connsiteX115" fmla="*/ 6467 w 10000"/>
                <a:gd name="connsiteY115" fmla="*/ 5518 h 9886"/>
                <a:gd name="connsiteX116" fmla="*/ 5541 w 10000"/>
                <a:gd name="connsiteY116" fmla="*/ 5467 h 9886"/>
                <a:gd name="connsiteX117" fmla="*/ 4584 w 10000"/>
                <a:gd name="connsiteY117" fmla="*/ 5409 h 9886"/>
                <a:gd name="connsiteX118" fmla="*/ 3768 w 10000"/>
                <a:gd name="connsiteY118" fmla="*/ 5196 h 9886"/>
                <a:gd name="connsiteX119" fmla="*/ 2631 w 10000"/>
                <a:gd name="connsiteY119" fmla="*/ 4472 h 9886"/>
                <a:gd name="connsiteX120" fmla="*/ 2013 w 10000"/>
                <a:gd name="connsiteY120" fmla="*/ 3645 h 9886"/>
                <a:gd name="connsiteX121" fmla="*/ 1313 w 10000"/>
                <a:gd name="connsiteY121" fmla="*/ 2934 h 9886"/>
                <a:gd name="connsiteX122" fmla="*/ 2955 w 10000"/>
                <a:gd name="connsiteY122" fmla="*/ 4704 h 9886"/>
                <a:gd name="connsiteX123" fmla="*/ 3640 w 10000"/>
                <a:gd name="connsiteY123" fmla="*/ 5201 h 9886"/>
                <a:gd name="connsiteX124" fmla="*/ 3958 w 10000"/>
                <a:gd name="connsiteY124" fmla="*/ 5176 h 9886"/>
                <a:gd name="connsiteX125" fmla="*/ 3610 w 10000"/>
                <a:gd name="connsiteY125" fmla="*/ 6797 h 9886"/>
                <a:gd name="connsiteX126" fmla="*/ 3381 w 10000"/>
                <a:gd name="connsiteY126" fmla="*/ 8146 h 9886"/>
                <a:gd name="connsiteX127" fmla="*/ 2798 w 10000"/>
                <a:gd name="connsiteY127" fmla="*/ 9886 h 9886"/>
                <a:gd name="connsiteX128" fmla="*/ 2191 w 10000"/>
                <a:gd name="connsiteY128" fmla="*/ 8994 h 9886"/>
                <a:gd name="connsiteX0" fmla="*/ 2191 w 10000"/>
                <a:gd name="connsiteY0" fmla="*/ 9098 h 10000"/>
                <a:gd name="connsiteX1" fmla="*/ 1611 w 10000"/>
                <a:gd name="connsiteY1" fmla="*/ 7448 h 10000"/>
                <a:gd name="connsiteX2" fmla="*/ 1127 w 10000"/>
                <a:gd name="connsiteY2" fmla="*/ 6064 h 10000"/>
                <a:gd name="connsiteX3" fmla="*/ 813 w 10000"/>
                <a:gd name="connsiteY3" fmla="*/ 4964 h 10000"/>
                <a:gd name="connsiteX4" fmla="*/ 502 w 10000"/>
                <a:gd name="connsiteY4" fmla="*/ 3464 h 10000"/>
                <a:gd name="connsiteX5" fmla="*/ 273 w 10000"/>
                <a:gd name="connsiteY5" fmla="*/ 2124 h 10000"/>
                <a:gd name="connsiteX6" fmla="*/ 41 w 10000"/>
                <a:gd name="connsiteY6" fmla="*/ 1020 h 10000"/>
                <a:gd name="connsiteX7" fmla="*/ 8 w 10000"/>
                <a:gd name="connsiteY7" fmla="*/ 524 h 10000"/>
                <a:gd name="connsiteX8" fmla="*/ 91 w 10000"/>
                <a:gd name="connsiteY8" fmla="*/ 52 h 10000"/>
                <a:gd name="connsiteX9" fmla="*/ 349 w 10000"/>
                <a:gd name="connsiteY9" fmla="*/ 0 h 10000"/>
                <a:gd name="connsiteX10" fmla="*/ 857 w 10000"/>
                <a:gd name="connsiteY10" fmla="*/ 0 h 10000"/>
                <a:gd name="connsiteX11" fmla="*/ 1610 w 10000"/>
                <a:gd name="connsiteY11" fmla="*/ 131 h 10000"/>
                <a:gd name="connsiteX12" fmla="*/ 2386 w 10000"/>
                <a:gd name="connsiteY12" fmla="*/ 419 h 10000"/>
                <a:gd name="connsiteX13" fmla="*/ 3086 w 10000"/>
                <a:gd name="connsiteY13" fmla="*/ 725 h 10000"/>
                <a:gd name="connsiteX14" fmla="*/ 3966 w 10000"/>
                <a:gd name="connsiteY14" fmla="*/ 1281 h 10000"/>
                <a:gd name="connsiteX15" fmla="*/ 5014 w 10000"/>
                <a:gd name="connsiteY15" fmla="*/ 2204 h 10000"/>
                <a:gd name="connsiteX16" fmla="*/ 5573 w 10000"/>
                <a:gd name="connsiteY16" fmla="*/ 2681 h 10000"/>
                <a:gd name="connsiteX17" fmla="*/ 6314 w 10000"/>
                <a:gd name="connsiteY17" fmla="*/ 3144 h 10000"/>
                <a:gd name="connsiteX18" fmla="*/ 6663 w 10000"/>
                <a:gd name="connsiteY18" fmla="*/ 3314 h 10000"/>
                <a:gd name="connsiteX19" fmla="*/ 6873 w 10000"/>
                <a:gd name="connsiteY19" fmla="*/ 3393 h 10000"/>
                <a:gd name="connsiteX20" fmla="*/ 7194 w 10000"/>
                <a:gd name="connsiteY20" fmla="*/ 3510 h 10000"/>
                <a:gd name="connsiteX21" fmla="*/ 7426 w 10000"/>
                <a:gd name="connsiteY21" fmla="*/ 3557 h 10000"/>
                <a:gd name="connsiteX22" fmla="*/ 7698 w 10000"/>
                <a:gd name="connsiteY22" fmla="*/ 3510 h 10000"/>
                <a:gd name="connsiteX23" fmla="*/ 7978 w 10000"/>
                <a:gd name="connsiteY23" fmla="*/ 3458 h 10000"/>
                <a:gd name="connsiteX24" fmla="*/ 8298 w 10000"/>
                <a:gd name="connsiteY24" fmla="*/ 3504 h 10000"/>
                <a:gd name="connsiteX25" fmla="*/ 8436 w 10000"/>
                <a:gd name="connsiteY25" fmla="*/ 3627 h 10000"/>
                <a:gd name="connsiteX26" fmla="*/ 8502 w 10000"/>
                <a:gd name="connsiteY26" fmla="*/ 3889 h 10000"/>
                <a:gd name="connsiteX27" fmla="*/ 8314 w 10000"/>
                <a:gd name="connsiteY27" fmla="*/ 3778 h 10000"/>
                <a:gd name="connsiteX28" fmla="*/ 8502 w 10000"/>
                <a:gd name="connsiteY28" fmla="*/ 3889 h 10000"/>
                <a:gd name="connsiteX29" fmla="*/ 8597 w 10000"/>
                <a:gd name="connsiteY29" fmla="*/ 3882 h 10000"/>
                <a:gd name="connsiteX30" fmla="*/ 8750 w 10000"/>
                <a:gd name="connsiteY30" fmla="*/ 3981 h 10000"/>
                <a:gd name="connsiteX31" fmla="*/ 8923 w 10000"/>
                <a:gd name="connsiteY31" fmla="*/ 4078 h 10000"/>
                <a:gd name="connsiteX32" fmla="*/ 9099 w 10000"/>
                <a:gd name="connsiteY32" fmla="*/ 4144 h 10000"/>
                <a:gd name="connsiteX33" fmla="*/ 9379 w 10000"/>
                <a:gd name="connsiteY33" fmla="*/ 4289 h 10000"/>
                <a:gd name="connsiteX34" fmla="*/ 9548 w 10000"/>
                <a:gd name="connsiteY34" fmla="*/ 4424 h 10000"/>
                <a:gd name="connsiteX35" fmla="*/ 9679 w 10000"/>
                <a:gd name="connsiteY35" fmla="*/ 4458 h 10000"/>
                <a:gd name="connsiteX36" fmla="*/ 9746 w 10000"/>
                <a:gd name="connsiteY36" fmla="*/ 4465 h 10000"/>
                <a:gd name="connsiteX37" fmla="*/ 9872 w 10000"/>
                <a:gd name="connsiteY37" fmla="*/ 4504 h 10000"/>
                <a:gd name="connsiteX38" fmla="*/ 9943 w 10000"/>
                <a:gd name="connsiteY38" fmla="*/ 4641 h 10000"/>
                <a:gd name="connsiteX39" fmla="*/ 9968 w 10000"/>
                <a:gd name="connsiteY39" fmla="*/ 4818 h 10000"/>
                <a:gd name="connsiteX40" fmla="*/ 10000 w 10000"/>
                <a:gd name="connsiteY40" fmla="*/ 5092 h 10000"/>
                <a:gd name="connsiteX41" fmla="*/ 9915 w 10000"/>
                <a:gd name="connsiteY41" fmla="*/ 5301 h 10000"/>
                <a:gd name="connsiteX42" fmla="*/ 9818 w 10000"/>
                <a:gd name="connsiteY42" fmla="*/ 5392 h 10000"/>
                <a:gd name="connsiteX43" fmla="*/ 9664 w 10000"/>
                <a:gd name="connsiteY43" fmla="*/ 5392 h 10000"/>
                <a:gd name="connsiteX44" fmla="*/ 9501 w 10000"/>
                <a:gd name="connsiteY44" fmla="*/ 5400 h 10000"/>
                <a:gd name="connsiteX45" fmla="*/ 9306 w 10000"/>
                <a:gd name="connsiteY45" fmla="*/ 5328 h 10000"/>
                <a:gd name="connsiteX46" fmla="*/ 9250 w 10000"/>
                <a:gd name="connsiteY46" fmla="*/ 5334 h 10000"/>
                <a:gd name="connsiteX47" fmla="*/ 9218 w 10000"/>
                <a:gd name="connsiteY47" fmla="*/ 5098 h 10000"/>
                <a:gd name="connsiteX48" fmla="*/ 9231 w 10000"/>
                <a:gd name="connsiteY48" fmla="*/ 4949 h 10000"/>
                <a:gd name="connsiteX49" fmla="*/ 9237 w 10000"/>
                <a:gd name="connsiteY49" fmla="*/ 5105 h 10000"/>
                <a:gd name="connsiteX50" fmla="*/ 9256 w 10000"/>
                <a:gd name="connsiteY50" fmla="*/ 5269 h 10000"/>
                <a:gd name="connsiteX51" fmla="*/ 9284 w 10000"/>
                <a:gd name="connsiteY51" fmla="*/ 5346 h 10000"/>
                <a:gd name="connsiteX52" fmla="*/ 9202 w 10000"/>
                <a:gd name="connsiteY52" fmla="*/ 5511 h 10000"/>
                <a:gd name="connsiteX53" fmla="*/ 9186 w 10000"/>
                <a:gd name="connsiteY53" fmla="*/ 5661 h 10000"/>
                <a:gd name="connsiteX54" fmla="*/ 9205 w 10000"/>
                <a:gd name="connsiteY54" fmla="*/ 5471 h 10000"/>
                <a:gd name="connsiteX55" fmla="*/ 9272 w 10000"/>
                <a:gd name="connsiteY55" fmla="*/ 5314 h 10000"/>
                <a:gd name="connsiteX56" fmla="*/ 9357 w 10000"/>
                <a:gd name="connsiteY56" fmla="*/ 5373 h 10000"/>
                <a:gd name="connsiteX57" fmla="*/ 9435 w 10000"/>
                <a:gd name="connsiteY57" fmla="*/ 5485 h 10000"/>
                <a:gd name="connsiteX58" fmla="*/ 9523 w 10000"/>
                <a:gd name="connsiteY58" fmla="*/ 5530 h 10000"/>
                <a:gd name="connsiteX59" fmla="*/ 9642 w 10000"/>
                <a:gd name="connsiteY59" fmla="*/ 5549 h 10000"/>
                <a:gd name="connsiteX60" fmla="*/ 9695 w 10000"/>
                <a:gd name="connsiteY60" fmla="*/ 5596 h 10000"/>
                <a:gd name="connsiteX61" fmla="*/ 9739 w 10000"/>
                <a:gd name="connsiteY61" fmla="*/ 5621 h 10000"/>
                <a:gd name="connsiteX62" fmla="*/ 9840 w 10000"/>
                <a:gd name="connsiteY62" fmla="*/ 5668 h 10000"/>
                <a:gd name="connsiteX63" fmla="*/ 9883 w 10000"/>
                <a:gd name="connsiteY63" fmla="*/ 5759 h 10000"/>
                <a:gd name="connsiteX64" fmla="*/ 9918 w 10000"/>
                <a:gd name="connsiteY64" fmla="*/ 5817 h 10000"/>
                <a:gd name="connsiteX65" fmla="*/ 9927 w 10000"/>
                <a:gd name="connsiteY65" fmla="*/ 5935 h 10000"/>
                <a:gd name="connsiteX66" fmla="*/ 9887 w 10000"/>
                <a:gd name="connsiteY66" fmla="*/ 6176 h 10000"/>
                <a:gd name="connsiteX67" fmla="*/ 9799 w 10000"/>
                <a:gd name="connsiteY67" fmla="*/ 6380 h 10000"/>
                <a:gd name="connsiteX68" fmla="*/ 9698 w 10000"/>
                <a:gd name="connsiteY68" fmla="*/ 6453 h 10000"/>
                <a:gd name="connsiteX69" fmla="*/ 9576 w 10000"/>
                <a:gd name="connsiteY69" fmla="*/ 6406 h 10000"/>
                <a:gd name="connsiteX70" fmla="*/ 9354 w 10000"/>
                <a:gd name="connsiteY70" fmla="*/ 6242 h 10000"/>
                <a:gd name="connsiteX71" fmla="*/ 9212 w 10000"/>
                <a:gd name="connsiteY71" fmla="*/ 6190 h 10000"/>
                <a:gd name="connsiteX72" fmla="*/ 9161 w 10000"/>
                <a:gd name="connsiteY72" fmla="*/ 6138 h 10000"/>
                <a:gd name="connsiteX73" fmla="*/ 9227 w 10000"/>
                <a:gd name="connsiteY73" fmla="*/ 6014 h 10000"/>
                <a:gd name="connsiteX74" fmla="*/ 9146 w 10000"/>
                <a:gd name="connsiteY74" fmla="*/ 6138 h 10000"/>
                <a:gd name="connsiteX75" fmla="*/ 9039 w 10000"/>
                <a:gd name="connsiteY75" fmla="*/ 6321 h 10000"/>
                <a:gd name="connsiteX76" fmla="*/ 9164 w 10000"/>
                <a:gd name="connsiteY76" fmla="*/ 6099 h 10000"/>
                <a:gd name="connsiteX77" fmla="*/ 9284 w 10000"/>
                <a:gd name="connsiteY77" fmla="*/ 6217 h 10000"/>
                <a:gd name="connsiteX78" fmla="*/ 9476 w 10000"/>
                <a:gd name="connsiteY78" fmla="*/ 6328 h 10000"/>
                <a:gd name="connsiteX79" fmla="*/ 9598 w 10000"/>
                <a:gd name="connsiteY79" fmla="*/ 6380 h 10000"/>
                <a:gd name="connsiteX80" fmla="*/ 9651 w 10000"/>
                <a:gd name="connsiteY80" fmla="*/ 6399 h 10000"/>
                <a:gd name="connsiteX81" fmla="*/ 9708 w 10000"/>
                <a:gd name="connsiteY81" fmla="*/ 6661 h 10000"/>
                <a:gd name="connsiteX82" fmla="*/ 9679 w 10000"/>
                <a:gd name="connsiteY82" fmla="*/ 6903 h 10000"/>
                <a:gd name="connsiteX83" fmla="*/ 9548 w 10000"/>
                <a:gd name="connsiteY83" fmla="*/ 6969 h 10000"/>
                <a:gd name="connsiteX84" fmla="*/ 9438 w 10000"/>
                <a:gd name="connsiteY84" fmla="*/ 6962 h 10000"/>
                <a:gd name="connsiteX85" fmla="*/ 9313 w 10000"/>
                <a:gd name="connsiteY85" fmla="*/ 6962 h 10000"/>
                <a:gd name="connsiteX86" fmla="*/ 9190 w 10000"/>
                <a:gd name="connsiteY86" fmla="*/ 6909 h 10000"/>
                <a:gd name="connsiteX87" fmla="*/ 9090 w 10000"/>
                <a:gd name="connsiteY87" fmla="*/ 6792 h 10000"/>
                <a:gd name="connsiteX88" fmla="*/ 8983 w 10000"/>
                <a:gd name="connsiteY88" fmla="*/ 6753 h 10000"/>
                <a:gd name="connsiteX89" fmla="*/ 8910 w 10000"/>
                <a:gd name="connsiteY89" fmla="*/ 6766 h 10000"/>
                <a:gd name="connsiteX90" fmla="*/ 8829 w 10000"/>
                <a:gd name="connsiteY90" fmla="*/ 6661 h 10000"/>
                <a:gd name="connsiteX91" fmla="*/ 8948 w 10000"/>
                <a:gd name="connsiteY91" fmla="*/ 6510 h 10000"/>
                <a:gd name="connsiteX92" fmla="*/ 8807 w 10000"/>
                <a:gd name="connsiteY92" fmla="*/ 6686 h 10000"/>
                <a:gd name="connsiteX93" fmla="*/ 8753 w 10000"/>
                <a:gd name="connsiteY93" fmla="*/ 6667 h 10000"/>
                <a:gd name="connsiteX94" fmla="*/ 8684 w 10000"/>
                <a:gd name="connsiteY94" fmla="*/ 6831 h 10000"/>
                <a:gd name="connsiteX95" fmla="*/ 8594 w 10000"/>
                <a:gd name="connsiteY95" fmla="*/ 6870 h 10000"/>
                <a:gd name="connsiteX96" fmla="*/ 8458 w 10000"/>
                <a:gd name="connsiteY96" fmla="*/ 6935 h 10000"/>
                <a:gd name="connsiteX97" fmla="*/ 8647 w 10000"/>
                <a:gd name="connsiteY97" fmla="*/ 6850 h 10000"/>
                <a:gd name="connsiteX98" fmla="*/ 8728 w 10000"/>
                <a:gd name="connsiteY98" fmla="*/ 6766 h 10000"/>
                <a:gd name="connsiteX99" fmla="*/ 8772 w 10000"/>
                <a:gd name="connsiteY99" fmla="*/ 6673 h 10000"/>
                <a:gd name="connsiteX100" fmla="*/ 8845 w 10000"/>
                <a:gd name="connsiteY100" fmla="*/ 6667 h 10000"/>
                <a:gd name="connsiteX101" fmla="*/ 8948 w 10000"/>
                <a:gd name="connsiteY101" fmla="*/ 6739 h 10000"/>
                <a:gd name="connsiteX102" fmla="*/ 9090 w 10000"/>
                <a:gd name="connsiteY102" fmla="*/ 6792 h 10000"/>
                <a:gd name="connsiteX103" fmla="*/ 9005 w 10000"/>
                <a:gd name="connsiteY103" fmla="*/ 6948 h 10000"/>
                <a:gd name="connsiteX104" fmla="*/ 8902 w 10000"/>
                <a:gd name="connsiteY104" fmla="*/ 7067 h 10000"/>
                <a:gd name="connsiteX105" fmla="*/ 8845 w 10000"/>
                <a:gd name="connsiteY105" fmla="*/ 7079 h 10000"/>
                <a:gd name="connsiteX106" fmla="*/ 8684 w 10000"/>
                <a:gd name="connsiteY106" fmla="*/ 7060 h 10000"/>
                <a:gd name="connsiteX107" fmla="*/ 8452 w 10000"/>
                <a:gd name="connsiteY107" fmla="*/ 7007 h 10000"/>
                <a:gd name="connsiteX108" fmla="*/ 8170 w 10000"/>
                <a:gd name="connsiteY108" fmla="*/ 6935 h 10000"/>
                <a:gd name="connsiteX109" fmla="*/ 7943 w 10000"/>
                <a:gd name="connsiteY109" fmla="*/ 6818 h 10000"/>
                <a:gd name="connsiteX110" fmla="*/ 7774 w 10000"/>
                <a:gd name="connsiteY110" fmla="*/ 6673 h 10000"/>
                <a:gd name="connsiteX111" fmla="*/ 7548 w 10000"/>
                <a:gd name="connsiteY111" fmla="*/ 6517 h 10000"/>
                <a:gd name="connsiteX112" fmla="*/ 7312 w 10000"/>
                <a:gd name="connsiteY112" fmla="*/ 6321 h 10000"/>
                <a:gd name="connsiteX113" fmla="*/ 7153 w 10000"/>
                <a:gd name="connsiteY113" fmla="*/ 6066 h 10000"/>
                <a:gd name="connsiteX114" fmla="*/ 6898 w 10000"/>
                <a:gd name="connsiteY114" fmla="*/ 5857 h 10000"/>
                <a:gd name="connsiteX115" fmla="*/ 6467 w 10000"/>
                <a:gd name="connsiteY115" fmla="*/ 5582 h 10000"/>
                <a:gd name="connsiteX116" fmla="*/ 5541 w 10000"/>
                <a:gd name="connsiteY116" fmla="*/ 5530 h 10000"/>
                <a:gd name="connsiteX117" fmla="*/ 4584 w 10000"/>
                <a:gd name="connsiteY117" fmla="*/ 5471 h 10000"/>
                <a:gd name="connsiteX118" fmla="*/ 3768 w 10000"/>
                <a:gd name="connsiteY118" fmla="*/ 5256 h 10000"/>
                <a:gd name="connsiteX119" fmla="*/ 2631 w 10000"/>
                <a:gd name="connsiteY119" fmla="*/ 4524 h 10000"/>
                <a:gd name="connsiteX120" fmla="*/ 2013 w 10000"/>
                <a:gd name="connsiteY120" fmla="*/ 3687 h 10000"/>
                <a:gd name="connsiteX121" fmla="*/ 1313 w 10000"/>
                <a:gd name="connsiteY121" fmla="*/ 2968 h 10000"/>
                <a:gd name="connsiteX122" fmla="*/ 2955 w 10000"/>
                <a:gd name="connsiteY122" fmla="*/ 4758 h 10000"/>
                <a:gd name="connsiteX123" fmla="*/ 3640 w 10000"/>
                <a:gd name="connsiteY123" fmla="*/ 5261 h 10000"/>
                <a:gd name="connsiteX124" fmla="*/ 3958 w 10000"/>
                <a:gd name="connsiteY124" fmla="*/ 5236 h 10000"/>
                <a:gd name="connsiteX125" fmla="*/ 3610 w 10000"/>
                <a:gd name="connsiteY125" fmla="*/ 6875 h 10000"/>
                <a:gd name="connsiteX126" fmla="*/ 3218 w 10000"/>
                <a:gd name="connsiteY126" fmla="*/ 8517 h 10000"/>
                <a:gd name="connsiteX127" fmla="*/ 2798 w 10000"/>
                <a:gd name="connsiteY127" fmla="*/ 10000 h 10000"/>
                <a:gd name="connsiteX128" fmla="*/ 2191 w 10000"/>
                <a:gd name="connsiteY128" fmla="*/ 9098 h 10000"/>
                <a:gd name="connsiteX0" fmla="*/ 2191 w 10000"/>
                <a:gd name="connsiteY0" fmla="*/ 9098 h 10000"/>
                <a:gd name="connsiteX1" fmla="*/ 1611 w 10000"/>
                <a:gd name="connsiteY1" fmla="*/ 7448 h 10000"/>
                <a:gd name="connsiteX2" fmla="*/ 1127 w 10000"/>
                <a:gd name="connsiteY2" fmla="*/ 6064 h 10000"/>
                <a:gd name="connsiteX3" fmla="*/ 813 w 10000"/>
                <a:gd name="connsiteY3" fmla="*/ 4964 h 10000"/>
                <a:gd name="connsiteX4" fmla="*/ 502 w 10000"/>
                <a:gd name="connsiteY4" fmla="*/ 3464 h 10000"/>
                <a:gd name="connsiteX5" fmla="*/ 273 w 10000"/>
                <a:gd name="connsiteY5" fmla="*/ 2124 h 10000"/>
                <a:gd name="connsiteX6" fmla="*/ 41 w 10000"/>
                <a:gd name="connsiteY6" fmla="*/ 1020 h 10000"/>
                <a:gd name="connsiteX7" fmla="*/ 8 w 10000"/>
                <a:gd name="connsiteY7" fmla="*/ 524 h 10000"/>
                <a:gd name="connsiteX8" fmla="*/ 91 w 10000"/>
                <a:gd name="connsiteY8" fmla="*/ 52 h 10000"/>
                <a:gd name="connsiteX9" fmla="*/ 349 w 10000"/>
                <a:gd name="connsiteY9" fmla="*/ 0 h 10000"/>
                <a:gd name="connsiteX10" fmla="*/ 857 w 10000"/>
                <a:gd name="connsiteY10" fmla="*/ 0 h 10000"/>
                <a:gd name="connsiteX11" fmla="*/ 1610 w 10000"/>
                <a:gd name="connsiteY11" fmla="*/ 131 h 10000"/>
                <a:gd name="connsiteX12" fmla="*/ 2386 w 10000"/>
                <a:gd name="connsiteY12" fmla="*/ 419 h 10000"/>
                <a:gd name="connsiteX13" fmla="*/ 3086 w 10000"/>
                <a:gd name="connsiteY13" fmla="*/ 725 h 10000"/>
                <a:gd name="connsiteX14" fmla="*/ 3966 w 10000"/>
                <a:gd name="connsiteY14" fmla="*/ 1281 h 10000"/>
                <a:gd name="connsiteX15" fmla="*/ 5014 w 10000"/>
                <a:gd name="connsiteY15" fmla="*/ 2204 h 10000"/>
                <a:gd name="connsiteX16" fmla="*/ 5573 w 10000"/>
                <a:gd name="connsiteY16" fmla="*/ 2681 h 10000"/>
                <a:gd name="connsiteX17" fmla="*/ 6314 w 10000"/>
                <a:gd name="connsiteY17" fmla="*/ 3144 h 10000"/>
                <a:gd name="connsiteX18" fmla="*/ 6663 w 10000"/>
                <a:gd name="connsiteY18" fmla="*/ 3314 h 10000"/>
                <a:gd name="connsiteX19" fmla="*/ 6873 w 10000"/>
                <a:gd name="connsiteY19" fmla="*/ 3393 h 10000"/>
                <a:gd name="connsiteX20" fmla="*/ 7194 w 10000"/>
                <a:gd name="connsiteY20" fmla="*/ 3510 h 10000"/>
                <a:gd name="connsiteX21" fmla="*/ 7426 w 10000"/>
                <a:gd name="connsiteY21" fmla="*/ 3557 h 10000"/>
                <a:gd name="connsiteX22" fmla="*/ 7698 w 10000"/>
                <a:gd name="connsiteY22" fmla="*/ 3510 h 10000"/>
                <a:gd name="connsiteX23" fmla="*/ 7978 w 10000"/>
                <a:gd name="connsiteY23" fmla="*/ 3458 h 10000"/>
                <a:gd name="connsiteX24" fmla="*/ 8298 w 10000"/>
                <a:gd name="connsiteY24" fmla="*/ 3504 h 10000"/>
                <a:gd name="connsiteX25" fmla="*/ 8436 w 10000"/>
                <a:gd name="connsiteY25" fmla="*/ 3627 h 10000"/>
                <a:gd name="connsiteX26" fmla="*/ 8502 w 10000"/>
                <a:gd name="connsiteY26" fmla="*/ 3889 h 10000"/>
                <a:gd name="connsiteX27" fmla="*/ 8314 w 10000"/>
                <a:gd name="connsiteY27" fmla="*/ 3778 h 10000"/>
                <a:gd name="connsiteX28" fmla="*/ 8502 w 10000"/>
                <a:gd name="connsiteY28" fmla="*/ 3889 h 10000"/>
                <a:gd name="connsiteX29" fmla="*/ 8597 w 10000"/>
                <a:gd name="connsiteY29" fmla="*/ 3882 h 10000"/>
                <a:gd name="connsiteX30" fmla="*/ 8750 w 10000"/>
                <a:gd name="connsiteY30" fmla="*/ 3981 h 10000"/>
                <a:gd name="connsiteX31" fmla="*/ 8923 w 10000"/>
                <a:gd name="connsiteY31" fmla="*/ 4078 h 10000"/>
                <a:gd name="connsiteX32" fmla="*/ 9099 w 10000"/>
                <a:gd name="connsiteY32" fmla="*/ 4144 h 10000"/>
                <a:gd name="connsiteX33" fmla="*/ 9379 w 10000"/>
                <a:gd name="connsiteY33" fmla="*/ 4289 h 10000"/>
                <a:gd name="connsiteX34" fmla="*/ 9548 w 10000"/>
                <a:gd name="connsiteY34" fmla="*/ 4424 h 10000"/>
                <a:gd name="connsiteX35" fmla="*/ 9679 w 10000"/>
                <a:gd name="connsiteY35" fmla="*/ 4458 h 10000"/>
                <a:gd name="connsiteX36" fmla="*/ 9746 w 10000"/>
                <a:gd name="connsiteY36" fmla="*/ 4465 h 10000"/>
                <a:gd name="connsiteX37" fmla="*/ 9872 w 10000"/>
                <a:gd name="connsiteY37" fmla="*/ 4504 h 10000"/>
                <a:gd name="connsiteX38" fmla="*/ 9943 w 10000"/>
                <a:gd name="connsiteY38" fmla="*/ 4641 h 10000"/>
                <a:gd name="connsiteX39" fmla="*/ 9968 w 10000"/>
                <a:gd name="connsiteY39" fmla="*/ 4818 h 10000"/>
                <a:gd name="connsiteX40" fmla="*/ 10000 w 10000"/>
                <a:gd name="connsiteY40" fmla="*/ 5092 h 10000"/>
                <a:gd name="connsiteX41" fmla="*/ 9915 w 10000"/>
                <a:gd name="connsiteY41" fmla="*/ 5301 h 10000"/>
                <a:gd name="connsiteX42" fmla="*/ 9818 w 10000"/>
                <a:gd name="connsiteY42" fmla="*/ 5392 h 10000"/>
                <a:gd name="connsiteX43" fmla="*/ 9664 w 10000"/>
                <a:gd name="connsiteY43" fmla="*/ 5392 h 10000"/>
                <a:gd name="connsiteX44" fmla="*/ 9501 w 10000"/>
                <a:gd name="connsiteY44" fmla="*/ 5400 h 10000"/>
                <a:gd name="connsiteX45" fmla="*/ 9306 w 10000"/>
                <a:gd name="connsiteY45" fmla="*/ 5328 h 10000"/>
                <a:gd name="connsiteX46" fmla="*/ 9250 w 10000"/>
                <a:gd name="connsiteY46" fmla="*/ 5334 h 10000"/>
                <a:gd name="connsiteX47" fmla="*/ 9218 w 10000"/>
                <a:gd name="connsiteY47" fmla="*/ 5098 h 10000"/>
                <a:gd name="connsiteX48" fmla="*/ 9231 w 10000"/>
                <a:gd name="connsiteY48" fmla="*/ 4949 h 10000"/>
                <a:gd name="connsiteX49" fmla="*/ 9237 w 10000"/>
                <a:gd name="connsiteY49" fmla="*/ 5105 h 10000"/>
                <a:gd name="connsiteX50" fmla="*/ 9256 w 10000"/>
                <a:gd name="connsiteY50" fmla="*/ 5269 h 10000"/>
                <a:gd name="connsiteX51" fmla="*/ 9284 w 10000"/>
                <a:gd name="connsiteY51" fmla="*/ 5346 h 10000"/>
                <a:gd name="connsiteX52" fmla="*/ 9202 w 10000"/>
                <a:gd name="connsiteY52" fmla="*/ 5511 h 10000"/>
                <a:gd name="connsiteX53" fmla="*/ 9186 w 10000"/>
                <a:gd name="connsiteY53" fmla="*/ 5661 h 10000"/>
                <a:gd name="connsiteX54" fmla="*/ 9205 w 10000"/>
                <a:gd name="connsiteY54" fmla="*/ 5471 h 10000"/>
                <a:gd name="connsiteX55" fmla="*/ 9272 w 10000"/>
                <a:gd name="connsiteY55" fmla="*/ 5314 h 10000"/>
                <a:gd name="connsiteX56" fmla="*/ 9357 w 10000"/>
                <a:gd name="connsiteY56" fmla="*/ 5373 h 10000"/>
                <a:gd name="connsiteX57" fmla="*/ 9435 w 10000"/>
                <a:gd name="connsiteY57" fmla="*/ 5485 h 10000"/>
                <a:gd name="connsiteX58" fmla="*/ 9523 w 10000"/>
                <a:gd name="connsiteY58" fmla="*/ 5530 h 10000"/>
                <a:gd name="connsiteX59" fmla="*/ 9642 w 10000"/>
                <a:gd name="connsiteY59" fmla="*/ 5549 h 10000"/>
                <a:gd name="connsiteX60" fmla="*/ 9695 w 10000"/>
                <a:gd name="connsiteY60" fmla="*/ 5596 h 10000"/>
                <a:gd name="connsiteX61" fmla="*/ 9739 w 10000"/>
                <a:gd name="connsiteY61" fmla="*/ 5621 h 10000"/>
                <a:gd name="connsiteX62" fmla="*/ 9840 w 10000"/>
                <a:gd name="connsiteY62" fmla="*/ 5668 h 10000"/>
                <a:gd name="connsiteX63" fmla="*/ 9883 w 10000"/>
                <a:gd name="connsiteY63" fmla="*/ 5759 h 10000"/>
                <a:gd name="connsiteX64" fmla="*/ 9918 w 10000"/>
                <a:gd name="connsiteY64" fmla="*/ 5817 h 10000"/>
                <a:gd name="connsiteX65" fmla="*/ 9927 w 10000"/>
                <a:gd name="connsiteY65" fmla="*/ 5935 h 10000"/>
                <a:gd name="connsiteX66" fmla="*/ 9887 w 10000"/>
                <a:gd name="connsiteY66" fmla="*/ 6176 h 10000"/>
                <a:gd name="connsiteX67" fmla="*/ 9799 w 10000"/>
                <a:gd name="connsiteY67" fmla="*/ 6380 h 10000"/>
                <a:gd name="connsiteX68" fmla="*/ 9698 w 10000"/>
                <a:gd name="connsiteY68" fmla="*/ 6453 h 10000"/>
                <a:gd name="connsiteX69" fmla="*/ 9576 w 10000"/>
                <a:gd name="connsiteY69" fmla="*/ 6406 h 10000"/>
                <a:gd name="connsiteX70" fmla="*/ 9354 w 10000"/>
                <a:gd name="connsiteY70" fmla="*/ 6242 h 10000"/>
                <a:gd name="connsiteX71" fmla="*/ 9212 w 10000"/>
                <a:gd name="connsiteY71" fmla="*/ 6190 h 10000"/>
                <a:gd name="connsiteX72" fmla="*/ 9161 w 10000"/>
                <a:gd name="connsiteY72" fmla="*/ 6138 h 10000"/>
                <a:gd name="connsiteX73" fmla="*/ 9227 w 10000"/>
                <a:gd name="connsiteY73" fmla="*/ 6014 h 10000"/>
                <a:gd name="connsiteX74" fmla="*/ 9146 w 10000"/>
                <a:gd name="connsiteY74" fmla="*/ 6138 h 10000"/>
                <a:gd name="connsiteX75" fmla="*/ 9039 w 10000"/>
                <a:gd name="connsiteY75" fmla="*/ 6321 h 10000"/>
                <a:gd name="connsiteX76" fmla="*/ 9164 w 10000"/>
                <a:gd name="connsiteY76" fmla="*/ 6099 h 10000"/>
                <a:gd name="connsiteX77" fmla="*/ 9284 w 10000"/>
                <a:gd name="connsiteY77" fmla="*/ 6217 h 10000"/>
                <a:gd name="connsiteX78" fmla="*/ 9476 w 10000"/>
                <a:gd name="connsiteY78" fmla="*/ 6328 h 10000"/>
                <a:gd name="connsiteX79" fmla="*/ 9598 w 10000"/>
                <a:gd name="connsiteY79" fmla="*/ 6380 h 10000"/>
                <a:gd name="connsiteX80" fmla="*/ 9651 w 10000"/>
                <a:gd name="connsiteY80" fmla="*/ 6399 h 10000"/>
                <a:gd name="connsiteX81" fmla="*/ 9708 w 10000"/>
                <a:gd name="connsiteY81" fmla="*/ 6661 h 10000"/>
                <a:gd name="connsiteX82" fmla="*/ 9679 w 10000"/>
                <a:gd name="connsiteY82" fmla="*/ 6903 h 10000"/>
                <a:gd name="connsiteX83" fmla="*/ 9548 w 10000"/>
                <a:gd name="connsiteY83" fmla="*/ 6969 h 10000"/>
                <a:gd name="connsiteX84" fmla="*/ 9438 w 10000"/>
                <a:gd name="connsiteY84" fmla="*/ 6962 h 10000"/>
                <a:gd name="connsiteX85" fmla="*/ 9313 w 10000"/>
                <a:gd name="connsiteY85" fmla="*/ 6962 h 10000"/>
                <a:gd name="connsiteX86" fmla="*/ 9190 w 10000"/>
                <a:gd name="connsiteY86" fmla="*/ 6909 h 10000"/>
                <a:gd name="connsiteX87" fmla="*/ 9090 w 10000"/>
                <a:gd name="connsiteY87" fmla="*/ 6792 h 10000"/>
                <a:gd name="connsiteX88" fmla="*/ 8983 w 10000"/>
                <a:gd name="connsiteY88" fmla="*/ 6753 h 10000"/>
                <a:gd name="connsiteX89" fmla="*/ 8910 w 10000"/>
                <a:gd name="connsiteY89" fmla="*/ 6766 h 10000"/>
                <a:gd name="connsiteX90" fmla="*/ 8829 w 10000"/>
                <a:gd name="connsiteY90" fmla="*/ 6661 h 10000"/>
                <a:gd name="connsiteX91" fmla="*/ 8948 w 10000"/>
                <a:gd name="connsiteY91" fmla="*/ 6510 h 10000"/>
                <a:gd name="connsiteX92" fmla="*/ 8807 w 10000"/>
                <a:gd name="connsiteY92" fmla="*/ 6686 h 10000"/>
                <a:gd name="connsiteX93" fmla="*/ 8753 w 10000"/>
                <a:gd name="connsiteY93" fmla="*/ 6667 h 10000"/>
                <a:gd name="connsiteX94" fmla="*/ 8684 w 10000"/>
                <a:gd name="connsiteY94" fmla="*/ 6831 h 10000"/>
                <a:gd name="connsiteX95" fmla="*/ 8594 w 10000"/>
                <a:gd name="connsiteY95" fmla="*/ 6870 h 10000"/>
                <a:gd name="connsiteX96" fmla="*/ 8458 w 10000"/>
                <a:gd name="connsiteY96" fmla="*/ 6935 h 10000"/>
                <a:gd name="connsiteX97" fmla="*/ 8647 w 10000"/>
                <a:gd name="connsiteY97" fmla="*/ 6850 h 10000"/>
                <a:gd name="connsiteX98" fmla="*/ 8728 w 10000"/>
                <a:gd name="connsiteY98" fmla="*/ 6766 h 10000"/>
                <a:gd name="connsiteX99" fmla="*/ 8772 w 10000"/>
                <a:gd name="connsiteY99" fmla="*/ 6673 h 10000"/>
                <a:gd name="connsiteX100" fmla="*/ 8845 w 10000"/>
                <a:gd name="connsiteY100" fmla="*/ 6667 h 10000"/>
                <a:gd name="connsiteX101" fmla="*/ 8948 w 10000"/>
                <a:gd name="connsiteY101" fmla="*/ 6739 h 10000"/>
                <a:gd name="connsiteX102" fmla="*/ 9090 w 10000"/>
                <a:gd name="connsiteY102" fmla="*/ 6792 h 10000"/>
                <a:gd name="connsiteX103" fmla="*/ 9005 w 10000"/>
                <a:gd name="connsiteY103" fmla="*/ 6948 h 10000"/>
                <a:gd name="connsiteX104" fmla="*/ 8902 w 10000"/>
                <a:gd name="connsiteY104" fmla="*/ 7067 h 10000"/>
                <a:gd name="connsiteX105" fmla="*/ 8845 w 10000"/>
                <a:gd name="connsiteY105" fmla="*/ 7079 h 10000"/>
                <a:gd name="connsiteX106" fmla="*/ 8684 w 10000"/>
                <a:gd name="connsiteY106" fmla="*/ 7060 h 10000"/>
                <a:gd name="connsiteX107" fmla="*/ 8452 w 10000"/>
                <a:gd name="connsiteY107" fmla="*/ 7007 h 10000"/>
                <a:gd name="connsiteX108" fmla="*/ 8170 w 10000"/>
                <a:gd name="connsiteY108" fmla="*/ 6935 h 10000"/>
                <a:gd name="connsiteX109" fmla="*/ 7943 w 10000"/>
                <a:gd name="connsiteY109" fmla="*/ 6818 h 10000"/>
                <a:gd name="connsiteX110" fmla="*/ 7774 w 10000"/>
                <a:gd name="connsiteY110" fmla="*/ 6673 h 10000"/>
                <a:gd name="connsiteX111" fmla="*/ 7548 w 10000"/>
                <a:gd name="connsiteY111" fmla="*/ 6517 h 10000"/>
                <a:gd name="connsiteX112" fmla="*/ 7312 w 10000"/>
                <a:gd name="connsiteY112" fmla="*/ 6321 h 10000"/>
                <a:gd name="connsiteX113" fmla="*/ 7153 w 10000"/>
                <a:gd name="connsiteY113" fmla="*/ 6066 h 10000"/>
                <a:gd name="connsiteX114" fmla="*/ 6898 w 10000"/>
                <a:gd name="connsiteY114" fmla="*/ 5857 h 10000"/>
                <a:gd name="connsiteX115" fmla="*/ 6467 w 10000"/>
                <a:gd name="connsiteY115" fmla="*/ 5582 h 10000"/>
                <a:gd name="connsiteX116" fmla="*/ 5541 w 10000"/>
                <a:gd name="connsiteY116" fmla="*/ 5530 h 10000"/>
                <a:gd name="connsiteX117" fmla="*/ 4584 w 10000"/>
                <a:gd name="connsiteY117" fmla="*/ 5471 h 10000"/>
                <a:gd name="connsiteX118" fmla="*/ 3768 w 10000"/>
                <a:gd name="connsiteY118" fmla="*/ 5256 h 10000"/>
                <a:gd name="connsiteX119" fmla="*/ 2631 w 10000"/>
                <a:gd name="connsiteY119" fmla="*/ 4524 h 10000"/>
                <a:gd name="connsiteX120" fmla="*/ 2013 w 10000"/>
                <a:gd name="connsiteY120" fmla="*/ 3687 h 10000"/>
                <a:gd name="connsiteX121" fmla="*/ 1313 w 10000"/>
                <a:gd name="connsiteY121" fmla="*/ 2968 h 10000"/>
                <a:gd name="connsiteX122" fmla="*/ 2955 w 10000"/>
                <a:gd name="connsiteY122" fmla="*/ 4758 h 10000"/>
                <a:gd name="connsiteX123" fmla="*/ 3640 w 10000"/>
                <a:gd name="connsiteY123" fmla="*/ 5261 h 10000"/>
                <a:gd name="connsiteX124" fmla="*/ 3958 w 10000"/>
                <a:gd name="connsiteY124" fmla="*/ 5236 h 10000"/>
                <a:gd name="connsiteX125" fmla="*/ 3610 w 10000"/>
                <a:gd name="connsiteY125" fmla="*/ 6875 h 10000"/>
                <a:gd name="connsiteX126" fmla="*/ 3218 w 10000"/>
                <a:gd name="connsiteY126" fmla="*/ 8517 h 10000"/>
                <a:gd name="connsiteX127" fmla="*/ 2798 w 10000"/>
                <a:gd name="connsiteY127" fmla="*/ 10000 h 10000"/>
                <a:gd name="connsiteX128" fmla="*/ 2191 w 10000"/>
                <a:gd name="connsiteY128" fmla="*/ 9098 h 10000"/>
                <a:gd name="connsiteX0" fmla="*/ 2191 w 10000"/>
                <a:gd name="connsiteY0" fmla="*/ 9098 h 10000"/>
                <a:gd name="connsiteX1" fmla="*/ 1611 w 10000"/>
                <a:gd name="connsiteY1" fmla="*/ 7448 h 10000"/>
                <a:gd name="connsiteX2" fmla="*/ 1127 w 10000"/>
                <a:gd name="connsiteY2" fmla="*/ 6064 h 10000"/>
                <a:gd name="connsiteX3" fmla="*/ 813 w 10000"/>
                <a:gd name="connsiteY3" fmla="*/ 4964 h 10000"/>
                <a:gd name="connsiteX4" fmla="*/ 502 w 10000"/>
                <a:gd name="connsiteY4" fmla="*/ 3464 h 10000"/>
                <a:gd name="connsiteX5" fmla="*/ 273 w 10000"/>
                <a:gd name="connsiteY5" fmla="*/ 2124 h 10000"/>
                <a:gd name="connsiteX6" fmla="*/ 41 w 10000"/>
                <a:gd name="connsiteY6" fmla="*/ 1020 h 10000"/>
                <a:gd name="connsiteX7" fmla="*/ 8 w 10000"/>
                <a:gd name="connsiteY7" fmla="*/ 524 h 10000"/>
                <a:gd name="connsiteX8" fmla="*/ 91 w 10000"/>
                <a:gd name="connsiteY8" fmla="*/ 52 h 10000"/>
                <a:gd name="connsiteX9" fmla="*/ 349 w 10000"/>
                <a:gd name="connsiteY9" fmla="*/ 0 h 10000"/>
                <a:gd name="connsiteX10" fmla="*/ 857 w 10000"/>
                <a:gd name="connsiteY10" fmla="*/ 0 h 10000"/>
                <a:gd name="connsiteX11" fmla="*/ 1610 w 10000"/>
                <a:gd name="connsiteY11" fmla="*/ 131 h 10000"/>
                <a:gd name="connsiteX12" fmla="*/ 2386 w 10000"/>
                <a:gd name="connsiteY12" fmla="*/ 419 h 10000"/>
                <a:gd name="connsiteX13" fmla="*/ 3086 w 10000"/>
                <a:gd name="connsiteY13" fmla="*/ 725 h 10000"/>
                <a:gd name="connsiteX14" fmla="*/ 3966 w 10000"/>
                <a:gd name="connsiteY14" fmla="*/ 1281 h 10000"/>
                <a:gd name="connsiteX15" fmla="*/ 5014 w 10000"/>
                <a:gd name="connsiteY15" fmla="*/ 2204 h 10000"/>
                <a:gd name="connsiteX16" fmla="*/ 5573 w 10000"/>
                <a:gd name="connsiteY16" fmla="*/ 2681 h 10000"/>
                <a:gd name="connsiteX17" fmla="*/ 6314 w 10000"/>
                <a:gd name="connsiteY17" fmla="*/ 3144 h 10000"/>
                <a:gd name="connsiteX18" fmla="*/ 6663 w 10000"/>
                <a:gd name="connsiteY18" fmla="*/ 3314 h 10000"/>
                <a:gd name="connsiteX19" fmla="*/ 6873 w 10000"/>
                <a:gd name="connsiteY19" fmla="*/ 3393 h 10000"/>
                <a:gd name="connsiteX20" fmla="*/ 7194 w 10000"/>
                <a:gd name="connsiteY20" fmla="*/ 3510 h 10000"/>
                <a:gd name="connsiteX21" fmla="*/ 7426 w 10000"/>
                <a:gd name="connsiteY21" fmla="*/ 3557 h 10000"/>
                <a:gd name="connsiteX22" fmla="*/ 7698 w 10000"/>
                <a:gd name="connsiteY22" fmla="*/ 3510 h 10000"/>
                <a:gd name="connsiteX23" fmla="*/ 7978 w 10000"/>
                <a:gd name="connsiteY23" fmla="*/ 3458 h 10000"/>
                <a:gd name="connsiteX24" fmla="*/ 8298 w 10000"/>
                <a:gd name="connsiteY24" fmla="*/ 3504 h 10000"/>
                <a:gd name="connsiteX25" fmla="*/ 8436 w 10000"/>
                <a:gd name="connsiteY25" fmla="*/ 3627 h 10000"/>
                <a:gd name="connsiteX26" fmla="*/ 8502 w 10000"/>
                <a:gd name="connsiteY26" fmla="*/ 3889 h 10000"/>
                <a:gd name="connsiteX27" fmla="*/ 8314 w 10000"/>
                <a:gd name="connsiteY27" fmla="*/ 3778 h 10000"/>
                <a:gd name="connsiteX28" fmla="*/ 8502 w 10000"/>
                <a:gd name="connsiteY28" fmla="*/ 3889 h 10000"/>
                <a:gd name="connsiteX29" fmla="*/ 8597 w 10000"/>
                <a:gd name="connsiteY29" fmla="*/ 3882 h 10000"/>
                <a:gd name="connsiteX30" fmla="*/ 8750 w 10000"/>
                <a:gd name="connsiteY30" fmla="*/ 3981 h 10000"/>
                <a:gd name="connsiteX31" fmla="*/ 8923 w 10000"/>
                <a:gd name="connsiteY31" fmla="*/ 4078 h 10000"/>
                <a:gd name="connsiteX32" fmla="*/ 9099 w 10000"/>
                <a:gd name="connsiteY32" fmla="*/ 4144 h 10000"/>
                <a:gd name="connsiteX33" fmla="*/ 9379 w 10000"/>
                <a:gd name="connsiteY33" fmla="*/ 4289 h 10000"/>
                <a:gd name="connsiteX34" fmla="*/ 9548 w 10000"/>
                <a:gd name="connsiteY34" fmla="*/ 4424 h 10000"/>
                <a:gd name="connsiteX35" fmla="*/ 9679 w 10000"/>
                <a:gd name="connsiteY35" fmla="*/ 4458 h 10000"/>
                <a:gd name="connsiteX36" fmla="*/ 9746 w 10000"/>
                <a:gd name="connsiteY36" fmla="*/ 4465 h 10000"/>
                <a:gd name="connsiteX37" fmla="*/ 9872 w 10000"/>
                <a:gd name="connsiteY37" fmla="*/ 4504 h 10000"/>
                <a:gd name="connsiteX38" fmla="*/ 9943 w 10000"/>
                <a:gd name="connsiteY38" fmla="*/ 4641 h 10000"/>
                <a:gd name="connsiteX39" fmla="*/ 9968 w 10000"/>
                <a:gd name="connsiteY39" fmla="*/ 4818 h 10000"/>
                <a:gd name="connsiteX40" fmla="*/ 10000 w 10000"/>
                <a:gd name="connsiteY40" fmla="*/ 5092 h 10000"/>
                <a:gd name="connsiteX41" fmla="*/ 9915 w 10000"/>
                <a:gd name="connsiteY41" fmla="*/ 5301 h 10000"/>
                <a:gd name="connsiteX42" fmla="*/ 9818 w 10000"/>
                <a:gd name="connsiteY42" fmla="*/ 5392 h 10000"/>
                <a:gd name="connsiteX43" fmla="*/ 9664 w 10000"/>
                <a:gd name="connsiteY43" fmla="*/ 5392 h 10000"/>
                <a:gd name="connsiteX44" fmla="*/ 9501 w 10000"/>
                <a:gd name="connsiteY44" fmla="*/ 5400 h 10000"/>
                <a:gd name="connsiteX45" fmla="*/ 9306 w 10000"/>
                <a:gd name="connsiteY45" fmla="*/ 5328 h 10000"/>
                <a:gd name="connsiteX46" fmla="*/ 9250 w 10000"/>
                <a:gd name="connsiteY46" fmla="*/ 5334 h 10000"/>
                <a:gd name="connsiteX47" fmla="*/ 9218 w 10000"/>
                <a:gd name="connsiteY47" fmla="*/ 5098 h 10000"/>
                <a:gd name="connsiteX48" fmla="*/ 9231 w 10000"/>
                <a:gd name="connsiteY48" fmla="*/ 4949 h 10000"/>
                <a:gd name="connsiteX49" fmla="*/ 9237 w 10000"/>
                <a:gd name="connsiteY49" fmla="*/ 5105 h 10000"/>
                <a:gd name="connsiteX50" fmla="*/ 9256 w 10000"/>
                <a:gd name="connsiteY50" fmla="*/ 5269 h 10000"/>
                <a:gd name="connsiteX51" fmla="*/ 9284 w 10000"/>
                <a:gd name="connsiteY51" fmla="*/ 5346 h 10000"/>
                <a:gd name="connsiteX52" fmla="*/ 9202 w 10000"/>
                <a:gd name="connsiteY52" fmla="*/ 5511 h 10000"/>
                <a:gd name="connsiteX53" fmla="*/ 9186 w 10000"/>
                <a:gd name="connsiteY53" fmla="*/ 5661 h 10000"/>
                <a:gd name="connsiteX54" fmla="*/ 9205 w 10000"/>
                <a:gd name="connsiteY54" fmla="*/ 5471 h 10000"/>
                <a:gd name="connsiteX55" fmla="*/ 9272 w 10000"/>
                <a:gd name="connsiteY55" fmla="*/ 5314 h 10000"/>
                <a:gd name="connsiteX56" fmla="*/ 9357 w 10000"/>
                <a:gd name="connsiteY56" fmla="*/ 5373 h 10000"/>
                <a:gd name="connsiteX57" fmla="*/ 9435 w 10000"/>
                <a:gd name="connsiteY57" fmla="*/ 5485 h 10000"/>
                <a:gd name="connsiteX58" fmla="*/ 9523 w 10000"/>
                <a:gd name="connsiteY58" fmla="*/ 5530 h 10000"/>
                <a:gd name="connsiteX59" fmla="*/ 9642 w 10000"/>
                <a:gd name="connsiteY59" fmla="*/ 5549 h 10000"/>
                <a:gd name="connsiteX60" fmla="*/ 9695 w 10000"/>
                <a:gd name="connsiteY60" fmla="*/ 5596 h 10000"/>
                <a:gd name="connsiteX61" fmla="*/ 9739 w 10000"/>
                <a:gd name="connsiteY61" fmla="*/ 5621 h 10000"/>
                <a:gd name="connsiteX62" fmla="*/ 9840 w 10000"/>
                <a:gd name="connsiteY62" fmla="*/ 5668 h 10000"/>
                <a:gd name="connsiteX63" fmla="*/ 9883 w 10000"/>
                <a:gd name="connsiteY63" fmla="*/ 5759 h 10000"/>
                <a:gd name="connsiteX64" fmla="*/ 9918 w 10000"/>
                <a:gd name="connsiteY64" fmla="*/ 5817 h 10000"/>
                <a:gd name="connsiteX65" fmla="*/ 9927 w 10000"/>
                <a:gd name="connsiteY65" fmla="*/ 5935 h 10000"/>
                <a:gd name="connsiteX66" fmla="*/ 9887 w 10000"/>
                <a:gd name="connsiteY66" fmla="*/ 6176 h 10000"/>
                <a:gd name="connsiteX67" fmla="*/ 9799 w 10000"/>
                <a:gd name="connsiteY67" fmla="*/ 6380 h 10000"/>
                <a:gd name="connsiteX68" fmla="*/ 9698 w 10000"/>
                <a:gd name="connsiteY68" fmla="*/ 6453 h 10000"/>
                <a:gd name="connsiteX69" fmla="*/ 9576 w 10000"/>
                <a:gd name="connsiteY69" fmla="*/ 6406 h 10000"/>
                <a:gd name="connsiteX70" fmla="*/ 9354 w 10000"/>
                <a:gd name="connsiteY70" fmla="*/ 6242 h 10000"/>
                <a:gd name="connsiteX71" fmla="*/ 9212 w 10000"/>
                <a:gd name="connsiteY71" fmla="*/ 6190 h 10000"/>
                <a:gd name="connsiteX72" fmla="*/ 9161 w 10000"/>
                <a:gd name="connsiteY72" fmla="*/ 6138 h 10000"/>
                <a:gd name="connsiteX73" fmla="*/ 9227 w 10000"/>
                <a:gd name="connsiteY73" fmla="*/ 6014 h 10000"/>
                <a:gd name="connsiteX74" fmla="*/ 9146 w 10000"/>
                <a:gd name="connsiteY74" fmla="*/ 6138 h 10000"/>
                <a:gd name="connsiteX75" fmla="*/ 9039 w 10000"/>
                <a:gd name="connsiteY75" fmla="*/ 6321 h 10000"/>
                <a:gd name="connsiteX76" fmla="*/ 9164 w 10000"/>
                <a:gd name="connsiteY76" fmla="*/ 6099 h 10000"/>
                <a:gd name="connsiteX77" fmla="*/ 9284 w 10000"/>
                <a:gd name="connsiteY77" fmla="*/ 6217 h 10000"/>
                <a:gd name="connsiteX78" fmla="*/ 9476 w 10000"/>
                <a:gd name="connsiteY78" fmla="*/ 6328 h 10000"/>
                <a:gd name="connsiteX79" fmla="*/ 9598 w 10000"/>
                <a:gd name="connsiteY79" fmla="*/ 6380 h 10000"/>
                <a:gd name="connsiteX80" fmla="*/ 9651 w 10000"/>
                <a:gd name="connsiteY80" fmla="*/ 6399 h 10000"/>
                <a:gd name="connsiteX81" fmla="*/ 9708 w 10000"/>
                <a:gd name="connsiteY81" fmla="*/ 6661 h 10000"/>
                <a:gd name="connsiteX82" fmla="*/ 9679 w 10000"/>
                <a:gd name="connsiteY82" fmla="*/ 6903 h 10000"/>
                <a:gd name="connsiteX83" fmla="*/ 9548 w 10000"/>
                <a:gd name="connsiteY83" fmla="*/ 6969 h 10000"/>
                <a:gd name="connsiteX84" fmla="*/ 9438 w 10000"/>
                <a:gd name="connsiteY84" fmla="*/ 6962 h 10000"/>
                <a:gd name="connsiteX85" fmla="*/ 9313 w 10000"/>
                <a:gd name="connsiteY85" fmla="*/ 6962 h 10000"/>
                <a:gd name="connsiteX86" fmla="*/ 9190 w 10000"/>
                <a:gd name="connsiteY86" fmla="*/ 6909 h 10000"/>
                <a:gd name="connsiteX87" fmla="*/ 9090 w 10000"/>
                <a:gd name="connsiteY87" fmla="*/ 6792 h 10000"/>
                <a:gd name="connsiteX88" fmla="*/ 8983 w 10000"/>
                <a:gd name="connsiteY88" fmla="*/ 6753 h 10000"/>
                <a:gd name="connsiteX89" fmla="*/ 8910 w 10000"/>
                <a:gd name="connsiteY89" fmla="*/ 6766 h 10000"/>
                <a:gd name="connsiteX90" fmla="*/ 8829 w 10000"/>
                <a:gd name="connsiteY90" fmla="*/ 6661 h 10000"/>
                <a:gd name="connsiteX91" fmla="*/ 8948 w 10000"/>
                <a:gd name="connsiteY91" fmla="*/ 6510 h 10000"/>
                <a:gd name="connsiteX92" fmla="*/ 8807 w 10000"/>
                <a:gd name="connsiteY92" fmla="*/ 6686 h 10000"/>
                <a:gd name="connsiteX93" fmla="*/ 8753 w 10000"/>
                <a:gd name="connsiteY93" fmla="*/ 6667 h 10000"/>
                <a:gd name="connsiteX94" fmla="*/ 8684 w 10000"/>
                <a:gd name="connsiteY94" fmla="*/ 6831 h 10000"/>
                <a:gd name="connsiteX95" fmla="*/ 8594 w 10000"/>
                <a:gd name="connsiteY95" fmla="*/ 6870 h 10000"/>
                <a:gd name="connsiteX96" fmla="*/ 8458 w 10000"/>
                <a:gd name="connsiteY96" fmla="*/ 6935 h 10000"/>
                <a:gd name="connsiteX97" fmla="*/ 8647 w 10000"/>
                <a:gd name="connsiteY97" fmla="*/ 6850 h 10000"/>
                <a:gd name="connsiteX98" fmla="*/ 8728 w 10000"/>
                <a:gd name="connsiteY98" fmla="*/ 6766 h 10000"/>
                <a:gd name="connsiteX99" fmla="*/ 8772 w 10000"/>
                <a:gd name="connsiteY99" fmla="*/ 6673 h 10000"/>
                <a:gd name="connsiteX100" fmla="*/ 8845 w 10000"/>
                <a:gd name="connsiteY100" fmla="*/ 6667 h 10000"/>
                <a:gd name="connsiteX101" fmla="*/ 8948 w 10000"/>
                <a:gd name="connsiteY101" fmla="*/ 6739 h 10000"/>
                <a:gd name="connsiteX102" fmla="*/ 9090 w 10000"/>
                <a:gd name="connsiteY102" fmla="*/ 6792 h 10000"/>
                <a:gd name="connsiteX103" fmla="*/ 9005 w 10000"/>
                <a:gd name="connsiteY103" fmla="*/ 6948 h 10000"/>
                <a:gd name="connsiteX104" fmla="*/ 8902 w 10000"/>
                <a:gd name="connsiteY104" fmla="*/ 7067 h 10000"/>
                <a:gd name="connsiteX105" fmla="*/ 8845 w 10000"/>
                <a:gd name="connsiteY105" fmla="*/ 7079 h 10000"/>
                <a:gd name="connsiteX106" fmla="*/ 8684 w 10000"/>
                <a:gd name="connsiteY106" fmla="*/ 7060 h 10000"/>
                <a:gd name="connsiteX107" fmla="*/ 8452 w 10000"/>
                <a:gd name="connsiteY107" fmla="*/ 7007 h 10000"/>
                <a:gd name="connsiteX108" fmla="*/ 8170 w 10000"/>
                <a:gd name="connsiteY108" fmla="*/ 6935 h 10000"/>
                <a:gd name="connsiteX109" fmla="*/ 7943 w 10000"/>
                <a:gd name="connsiteY109" fmla="*/ 6818 h 10000"/>
                <a:gd name="connsiteX110" fmla="*/ 7774 w 10000"/>
                <a:gd name="connsiteY110" fmla="*/ 6673 h 10000"/>
                <a:gd name="connsiteX111" fmla="*/ 7548 w 10000"/>
                <a:gd name="connsiteY111" fmla="*/ 6517 h 10000"/>
                <a:gd name="connsiteX112" fmla="*/ 7312 w 10000"/>
                <a:gd name="connsiteY112" fmla="*/ 6321 h 10000"/>
                <a:gd name="connsiteX113" fmla="*/ 7153 w 10000"/>
                <a:gd name="connsiteY113" fmla="*/ 6066 h 10000"/>
                <a:gd name="connsiteX114" fmla="*/ 6898 w 10000"/>
                <a:gd name="connsiteY114" fmla="*/ 5857 h 10000"/>
                <a:gd name="connsiteX115" fmla="*/ 6467 w 10000"/>
                <a:gd name="connsiteY115" fmla="*/ 5582 h 10000"/>
                <a:gd name="connsiteX116" fmla="*/ 5541 w 10000"/>
                <a:gd name="connsiteY116" fmla="*/ 5530 h 10000"/>
                <a:gd name="connsiteX117" fmla="*/ 4584 w 10000"/>
                <a:gd name="connsiteY117" fmla="*/ 5471 h 10000"/>
                <a:gd name="connsiteX118" fmla="*/ 3768 w 10000"/>
                <a:gd name="connsiteY118" fmla="*/ 5256 h 10000"/>
                <a:gd name="connsiteX119" fmla="*/ 2631 w 10000"/>
                <a:gd name="connsiteY119" fmla="*/ 4524 h 10000"/>
                <a:gd name="connsiteX120" fmla="*/ 2013 w 10000"/>
                <a:gd name="connsiteY120" fmla="*/ 3687 h 10000"/>
                <a:gd name="connsiteX121" fmla="*/ 1313 w 10000"/>
                <a:gd name="connsiteY121" fmla="*/ 2968 h 10000"/>
                <a:gd name="connsiteX122" fmla="*/ 2955 w 10000"/>
                <a:gd name="connsiteY122" fmla="*/ 4758 h 10000"/>
                <a:gd name="connsiteX123" fmla="*/ 3640 w 10000"/>
                <a:gd name="connsiteY123" fmla="*/ 5261 h 10000"/>
                <a:gd name="connsiteX124" fmla="*/ 3958 w 10000"/>
                <a:gd name="connsiteY124" fmla="*/ 5236 h 10000"/>
                <a:gd name="connsiteX125" fmla="*/ 3610 w 10000"/>
                <a:gd name="connsiteY125" fmla="*/ 6875 h 10000"/>
                <a:gd name="connsiteX126" fmla="*/ 3218 w 10000"/>
                <a:gd name="connsiteY126" fmla="*/ 8517 h 10000"/>
                <a:gd name="connsiteX127" fmla="*/ 2798 w 10000"/>
                <a:gd name="connsiteY127" fmla="*/ 10000 h 10000"/>
                <a:gd name="connsiteX128" fmla="*/ 2191 w 10000"/>
                <a:gd name="connsiteY128" fmla="*/ 9098 h 10000"/>
                <a:gd name="connsiteX0" fmla="*/ 2191 w 10000"/>
                <a:gd name="connsiteY0" fmla="*/ 9098 h 9889"/>
                <a:gd name="connsiteX1" fmla="*/ 1611 w 10000"/>
                <a:gd name="connsiteY1" fmla="*/ 7448 h 9889"/>
                <a:gd name="connsiteX2" fmla="*/ 1127 w 10000"/>
                <a:gd name="connsiteY2" fmla="*/ 6064 h 9889"/>
                <a:gd name="connsiteX3" fmla="*/ 813 w 10000"/>
                <a:gd name="connsiteY3" fmla="*/ 4964 h 9889"/>
                <a:gd name="connsiteX4" fmla="*/ 502 w 10000"/>
                <a:gd name="connsiteY4" fmla="*/ 3464 h 9889"/>
                <a:gd name="connsiteX5" fmla="*/ 273 w 10000"/>
                <a:gd name="connsiteY5" fmla="*/ 2124 h 9889"/>
                <a:gd name="connsiteX6" fmla="*/ 41 w 10000"/>
                <a:gd name="connsiteY6" fmla="*/ 1020 h 9889"/>
                <a:gd name="connsiteX7" fmla="*/ 8 w 10000"/>
                <a:gd name="connsiteY7" fmla="*/ 524 h 9889"/>
                <a:gd name="connsiteX8" fmla="*/ 91 w 10000"/>
                <a:gd name="connsiteY8" fmla="*/ 52 h 9889"/>
                <a:gd name="connsiteX9" fmla="*/ 349 w 10000"/>
                <a:gd name="connsiteY9" fmla="*/ 0 h 9889"/>
                <a:gd name="connsiteX10" fmla="*/ 857 w 10000"/>
                <a:gd name="connsiteY10" fmla="*/ 0 h 9889"/>
                <a:gd name="connsiteX11" fmla="*/ 1610 w 10000"/>
                <a:gd name="connsiteY11" fmla="*/ 131 h 9889"/>
                <a:gd name="connsiteX12" fmla="*/ 2386 w 10000"/>
                <a:gd name="connsiteY12" fmla="*/ 419 h 9889"/>
                <a:gd name="connsiteX13" fmla="*/ 3086 w 10000"/>
                <a:gd name="connsiteY13" fmla="*/ 725 h 9889"/>
                <a:gd name="connsiteX14" fmla="*/ 3966 w 10000"/>
                <a:gd name="connsiteY14" fmla="*/ 1281 h 9889"/>
                <a:gd name="connsiteX15" fmla="*/ 5014 w 10000"/>
                <a:gd name="connsiteY15" fmla="*/ 2204 h 9889"/>
                <a:gd name="connsiteX16" fmla="*/ 5573 w 10000"/>
                <a:gd name="connsiteY16" fmla="*/ 2681 h 9889"/>
                <a:gd name="connsiteX17" fmla="*/ 6314 w 10000"/>
                <a:gd name="connsiteY17" fmla="*/ 3144 h 9889"/>
                <a:gd name="connsiteX18" fmla="*/ 6663 w 10000"/>
                <a:gd name="connsiteY18" fmla="*/ 3314 h 9889"/>
                <a:gd name="connsiteX19" fmla="*/ 6873 w 10000"/>
                <a:gd name="connsiteY19" fmla="*/ 3393 h 9889"/>
                <a:gd name="connsiteX20" fmla="*/ 7194 w 10000"/>
                <a:gd name="connsiteY20" fmla="*/ 3510 h 9889"/>
                <a:gd name="connsiteX21" fmla="*/ 7426 w 10000"/>
                <a:gd name="connsiteY21" fmla="*/ 3557 h 9889"/>
                <a:gd name="connsiteX22" fmla="*/ 7698 w 10000"/>
                <a:gd name="connsiteY22" fmla="*/ 3510 h 9889"/>
                <a:gd name="connsiteX23" fmla="*/ 7978 w 10000"/>
                <a:gd name="connsiteY23" fmla="*/ 3458 h 9889"/>
                <a:gd name="connsiteX24" fmla="*/ 8298 w 10000"/>
                <a:gd name="connsiteY24" fmla="*/ 3504 h 9889"/>
                <a:gd name="connsiteX25" fmla="*/ 8436 w 10000"/>
                <a:gd name="connsiteY25" fmla="*/ 3627 h 9889"/>
                <a:gd name="connsiteX26" fmla="*/ 8502 w 10000"/>
                <a:gd name="connsiteY26" fmla="*/ 3889 h 9889"/>
                <a:gd name="connsiteX27" fmla="*/ 8314 w 10000"/>
                <a:gd name="connsiteY27" fmla="*/ 3778 h 9889"/>
                <a:gd name="connsiteX28" fmla="*/ 8502 w 10000"/>
                <a:gd name="connsiteY28" fmla="*/ 3889 h 9889"/>
                <a:gd name="connsiteX29" fmla="*/ 8597 w 10000"/>
                <a:gd name="connsiteY29" fmla="*/ 3882 h 9889"/>
                <a:gd name="connsiteX30" fmla="*/ 8750 w 10000"/>
                <a:gd name="connsiteY30" fmla="*/ 3981 h 9889"/>
                <a:gd name="connsiteX31" fmla="*/ 8923 w 10000"/>
                <a:gd name="connsiteY31" fmla="*/ 4078 h 9889"/>
                <a:gd name="connsiteX32" fmla="*/ 9099 w 10000"/>
                <a:gd name="connsiteY32" fmla="*/ 4144 h 9889"/>
                <a:gd name="connsiteX33" fmla="*/ 9379 w 10000"/>
                <a:gd name="connsiteY33" fmla="*/ 4289 h 9889"/>
                <a:gd name="connsiteX34" fmla="*/ 9548 w 10000"/>
                <a:gd name="connsiteY34" fmla="*/ 4424 h 9889"/>
                <a:gd name="connsiteX35" fmla="*/ 9679 w 10000"/>
                <a:gd name="connsiteY35" fmla="*/ 4458 h 9889"/>
                <a:gd name="connsiteX36" fmla="*/ 9746 w 10000"/>
                <a:gd name="connsiteY36" fmla="*/ 4465 h 9889"/>
                <a:gd name="connsiteX37" fmla="*/ 9872 w 10000"/>
                <a:gd name="connsiteY37" fmla="*/ 4504 h 9889"/>
                <a:gd name="connsiteX38" fmla="*/ 9943 w 10000"/>
                <a:gd name="connsiteY38" fmla="*/ 4641 h 9889"/>
                <a:gd name="connsiteX39" fmla="*/ 9968 w 10000"/>
                <a:gd name="connsiteY39" fmla="*/ 4818 h 9889"/>
                <a:gd name="connsiteX40" fmla="*/ 10000 w 10000"/>
                <a:gd name="connsiteY40" fmla="*/ 5092 h 9889"/>
                <a:gd name="connsiteX41" fmla="*/ 9915 w 10000"/>
                <a:gd name="connsiteY41" fmla="*/ 5301 h 9889"/>
                <a:gd name="connsiteX42" fmla="*/ 9818 w 10000"/>
                <a:gd name="connsiteY42" fmla="*/ 5392 h 9889"/>
                <a:gd name="connsiteX43" fmla="*/ 9664 w 10000"/>
                <a:gd name="connsiteY43" fmla="*/ 5392 h 9889"/>
                <a:gd name="connsiteX44" fmla="*/ 9501 w 10000"/>
                <a:gd name="connsiteY44" fmla="*/ 5400 h 9889"/>
                <a:gd name="connsiteX45" fmla="*/ 9306 w 10000"/>
                <a:gd name="connsiteY45" fmla="*/ 5328 h 9889"/>
                <a:gd name="connsiteX46" fmla="*/ 9250 w 10000"/>
                <a:gd name="connsiteY46" fmla="*/ 5334 h 9889"/>
                <a:gd name="connsiteX47" fmla="*/ 9218 w 10000"/>
                <a:gd name="connsiteY47" fmla="*/ 5098 h 9889"/>
                <a:gd name="connsiteX48" fmla="*/ 9231 w 10000"/>
                <a:gd name="connsiteY48" fmla="*/ 4949 h 9889"/>
                <a:gd name="connsiteX49" fmla="*/ 9237 w 10000"/>
                <a:gd name="connsiteY49" fmla="*/ 5105 h 9889"/>
                <a:gd name="connsiteX50" fmla="*/ 9256 w 10000"/>
                <a:gd name="connsiteY50" fmla="*/ 5269 h 9889"/>
                <a:gd name="connsiteX51" fmla="*/ 9284 w 10000"/>
                <a:gd name="connsiteY51" fmla="*/ 5346 h 9889"/>
                <a:gd name="connsiteX52" fmla="*/ 9202 w 10000"/>
                <a:gd name="connsiteY52" fmla="*/ 5511 h 9889"/>
                <a:gd name="connsiteX53" fmla="*/ 9186 w 10000"/>
                <a:gd name="connsiteY53" fmla="*/ 5661 h 9889"/>
                <a:gd name="connsiteX54" fmla="*/ 9205 w 10000"/>
                <a:gd name="connsiteY54" fmla="*/ 5471 h 9889"/>
                <a:gd name="connsiteX55" fmla="*/ 9272 w 10000"/>
                <a:gd name="connsiteY55" fmla="*/ 5314 h 9889"/>
                <a:gd name="connsiteX56" fmla="*/ 9357 w 10000"/>
                <a:gd name="connsiteY56" fmla="*/ 5373 h 9889"/>
                <a:gd name="connsiteX57" fmla="*/ 9435 w 10000"/>
                <a:gd name="connsiteY57" fmla="*/ 5485 h 9889"/>
                <a:gd name="connsiteX58" fmla="*/ 9523 w 10000"/>
                <a:gd name="connsiteY58" fmla="*/ 5530 h 9889"/>
                <a:gd name="connsiteX59" fmla="*/ 9642 w 10000"/>
                <a:gd name="connsiteY59" fmla="*/ 5549 h 9889"/>
                <a:gd name="connsiteX60" fmla="*/ 9695 w 10000"/>
                <a:gd name="connsiteY60" fmla="*/ 5596 h 9889"/>
                <a:gd name="connsiteX61" fmla="*/ 9739 w 10000"/>
                <a:gd name="connsiteY61" fmla="*/ 5621 h 9889"/>
                <a:gd name="connsiteX62" fmla="*/ 9840 w 10000"/>
                <a:gd name="connsiteY62" fmla="*/ 5668 h 9889"/>
                <a:gd name="connsiteX63" fmla="*/ 9883 w 10000"/>
                <a:gd name="connsiteY63" fmla="*/ 5759 h 9889"/>
                <a:gd name="connsiteX64" fmla="*/ 9918 w 10000"/>
                <a:gd name="connsiteY64" fmla="*/ 5817 h 9889"/>
                <a:gd name="connsiteX65" fmla="*/ 9927 w 10000"/>
                <a:gd name="connsiteY65" fmla="*/ 5935 h 9889"/>
                <a:gd name="connsiteX66" fmla="*/ 9887 w 10000"/>
                <a:gd name="connsiteY66" fmla="*/ 6176 h 9889"/>
                <a:gd name="connsiteX67" fmla="*/ 9799 w 10000"/>
                <a:gd name="connsiteY67" fmla="*/ 6380 h 9889"/>
                <a:gd name="connsiteX68" fmla="*/ 9698 w 10000"/>
                <a:gd name="connsiteY68" fmla="*/ 6453 h 9889"/>
                <a:gd name="connsiteX69" fmla="*/ 9576 w 10000"/>
                <a:gd name="connsiteY69" fmla="*/ 6406 h 9889"/>
                <a:gd name="connsiteX70" fmla="*/ 9354 w 10000"/>
                <a:gd name="connsiteY70" fmla="*/ 6242 h 9889"/>
                <a:gd name="connsiteX71" fmla="*/ 9212 w 10000"/>
                <a:gd name="connsiteY71" fmla="*/ 6190 h 9889"/>
                <a:gd name="connsiteX72" fmla="*/ 9161 w 10000"/>
                <a:gd name="connsiteY72" fmla="*/ 6138 h 9889"/>
                <a:gd name="connsiteX73" fmla="*/ 9227 w 10000"/>
                <a:gd name="connsiteY73" fmla="*/ 6014 h 9889"/>
                <a:gd name="connsiteX74" fmla="*/ 9146 w 10000"/>
                <a:gd name="connsiteY74" fmla="*/ 6138 h 9889"/>
                <a:gd name="connsiteX75" fmla="*/ 9039 w 10000"/>
                <a:gd name="connsiteY75" fmla="*/ 6321 h 9889"/>
                <a:gd name="connsiteX76" fmla="*/ 9164 w 10000"/>
                <a:gd name="connsiteY76" fmla="*/ 6099 h 9889"/>
                <a:gd name="connsiteX77" fmla="*/ 9284 w 10000"/>
                <a:gd name="connsiteY77" fmla="*/ 6217 h 9889"/>
                <a:gd name="connsiteX78" fmla="*/ 9476 w 10000"/>
                <a:gd name="connsiteY78" fmla="*/ 6328 h 9889"/>
                <a:gd name="connsiteX79" fmla="*/ 9598 w 10000"/>
                <a:gd name="connsiteY79" fmla="*/ 6380 h 9889"/>
                <a:gd name="connsiteX80" fmla="*/ 9651 w 10000"/>
                <a:gd name="connsiteY80" fmla="*/ 6399 h 9889"/>
                <a:gd name="connsiteX81" fmla="*/ 9708 w 10000"/>
                <a:gd name="connsiteY81" fmla="*/ 6661 h 9889"/>
                <a:gd name="connsiteX82" fmla="*/ 9679 w 10000"/>
                <a:gd name="connsiteY82" fmla="*/ 6903 h 9889"/>
                <a:gd name="connsiteX83" fmla="*/ 9548 w 10000"/>
                <a:gd name="connsiteY83" fmla="*/ 6969 h 9889"/>
                <a:gd name="connsiteX84" fmla="*/ 9438 w 10000"/>
                <a:gd name="connsiteY84" fmla="*/ 6962 h 9889"/>
                <a:gd name="connsiteX85" fmla="*/ 9313 w 10000"/>
                <a:gd name="connsiteY85" fmla="*/ 6962 h 9889"/>
                <a:gd name="connsiteX86" fmla="*/ 9190 w 10000"/>
                <a:gd name="connsiteY86" fmla="*/ 6909 h 9889"/>
                <a:gd name="connsiteX87" fmla="*/ 9090 w 10000"/>
                <a:gd name="connsiteY87" fmla="*/ 6792 h 9889"/>
                <a:gd name="connsiteX88" fmla="*/ 8983 w 10000"/>
                <a:gd name="connsiteY88" fmla="*/ 6753 h 9889"/>
                <a:gd name="connsiteX89" fmla="*/ 8910 w 10000"/>
                <a:gd name="connsiteY89" fmla="*/ 6766 h 9889"/>
                <a:gd name="connsiteX90" fmla="*/ 8829 w 10000"/>
                <a:gd name="connsiteY90" fmla="*/ 6661 h 9889"/>
                <a:gd name="connsiteX91" fmla="*/ 8948 w 10000"/>
                <a:gd name="connsiteY91" fmla="*/ 6510 h 9889"/>
                <a:gd name="connsiteX92" fmla="*/ 8807 w 10000"/>
                <a:gd name="connsiteY92" fmla="*/ 6686 h 9889"/>
                <a:gd name="connsiteX93" fmla="*/ 8753 w 10000"/>
                <a:gd name="connsiteY93" fmla="*/ 6667 h 9889"/>
                <a:gd name="connsiteX94" fmla="*/ 8684 w 10000"/>
                <a:gd name="connsiteY94" fmla="*/ 6831 h 9889"/>
                <a:gd name="connsiteX95" fmla="*/ 8594 w 10000"/>
                <a:gd name="connsiteY95" fmla="*/ 6870 h 9889"/>
                <a:gd name="connsiteX96" fmla="*/ 8458 w 10000"/>
                <a:gd name="connsiteY96" fmla="*/ 6935 h 9889"/>
                <a:gd name="connsiteX97" fmla="*/ 8647 w 10000"/>
                <a:gd name="connsiteY97" fmla="*/ 6850 h 9889"/>
                <a:gd name="connsiteX98" fmla="*/ 8728 w 10000"/>
                <a:gd name="connsiteY98" fmla="*/ 6766 h 9889"/>
                <a:gd name="connsiteX99" fmla="*/ 8772 w 10000"/>
                <a:gd name="connsiteY99" fmla="*/ 6673 h 9889"/>
                <a:gd name="connsiteX100" fmla="*/ 8845 w 10000"/>
                <a:gd name="connsiteY100" fmla="*/ 6667 h 9889"/>
                <a:gd name="connsiteX101" fmla="*/ 8948 w 10000"/>
                <a:gd name="connsiteY101" fmla="*/ 6739 h 9889"/>
                <a:gd name="connsiteX102" fmla="*/ 9090 w 10000"/>
                <a:gd name="connsiteY102" fmla="*/ 6792 h 9889"/>
                <a:gd name="connsiteX103" fmla="*/ 9005 w 10000"/>
                <a:gd name="connsiteY103" fmla="*/ 6948 h 9889"/>
                <a:gd name="connsiteX104" fmla="*/ 8902 w 10000"/>
                <a:gd name="connsiteY104" fmla="*/ 7067 h 9889"/>
                <a:gd name="connsiteX105" fmla="*/ 8845 w 10000"/>
                <a:gd name="connsiteY105" fmla="*/ 7079 h 9889"/>
                <a:gd name="connsiteX106" fmla="*/ 8684 w 10000"/>
                <a:gd name="connsiteY106" fmla="*/ 7060 h 9889"/>
                <a:gd name="connsiteX107" fmla="*/ 8452 w 10000"/>
                <a:gd name="connsiteY107" fmla="*/ 7007 h 9889"/>
                <a:gd name="connsiteX108" fmla="*/ 8170 w 10000"/>
                <a:gd name="connsiteY108" fmla="*/ 6935 h 9889"/>
                <a:gd name="connsiteX109" fmla="*/ 7943 w 10000"/>
                <a:gd name="connsiteY109" fmla="*/ 6818 h 9889"/>
                <a:gd name="connsiteX110" fmla="*/ 7774 w 10000"/>
                <a:gd name="connsiteY110" fmla="*/ 6673 h 9889"/>
                <a:gd name="connsiteX111" fmla="*/ 7548 w 10000"/>
                <a:gd name="connsiteY111" fmla="*/ 6517 h 9889"/>
                <a:gd name="connsiteX112" fmla="*/ 7312 w 10000"/>
                <a:gd name="connsiteY112" fmla="*/ 6321 h 9889"/>
                <a:gd name="connsiteX113" fmla="*/ 7153 w 10000"/>
                <a:gd name="connsiteY113" fmla="*/ 6066 h 9889"/>
                <a:gd name="connsiteX114" fmla="*/ 6898 w 10000"/>
                <a:gd name="connsiteY114" fmla="*/ 5857 h 9889"/>
                <a:gd name="connsiteX115" fmla="*/ 6467 w 10000"/>
                <a:gd name="connsiteY115" fmla="*/ 5582 h 9889"/>
                <a:gd name="connsiteX116" fmla="*/ 5541 w 10000"/>
                <a:gd name="connsiteY116" fmla="*/ 5530 h 9889"/>
                <a:gd name="connsiteX117" fmla="*/ 4584 w 10000"/>
                <a:gd name="connsiteY117" fmla="*/ 5471 h 9889"/>
                <a:gd name="connsiteX118" fmla="*/ 3768 w 10000"/>
                <a:gd name="connsiteY118" fmla="*/ 5256 h 9889"/>
                <a:gd name="connsiteX119" fmla="*/ 2631 w 10000"/>
                <a:gd name="connsiteY119" fmla="*/ 4524 h 9889"/>
                <a:gd name="connsiteX120" fmla="*/ 2013 w 10000"/>
                <a:gd name="connsiteY120" fmla="*/ 3687 h 9889"/>
                <a:gd name="connsiteX121" fmla="*/ 1313 w 10000"/>
                <a:gd name="connsiteY121" fmla="*/ 2968 h 9889"/>
                <a:gd name="connsiteX122" fmla="*/ 2955 w 10000"/>
                <a:gd name="connsiteY122" fmla="*/ 4758 h 9889"/>
                <a:gd name="connsiteX123" fmla="*/ 3640 w 10000"/>
                <a:gd name="connsiteY123" fmla="*/ 5261 h 9889"/>
                <a:gd name="connsiteX124" fmla="*/ 3958 w 10000"/>
                <a:gd name="connsiteY124" fmla="*/ 5236 h 9889"/>
                <a:gd name="connsiteX125" fmla="*/ 3610 w 10000"/>
                <a:gd name="connsiteY125" fmla="*/ 6875 h 9889"/>
                <a:gd name="connsiteX126" fmla="*/ 3218 w 10000"/>
                <a:gd name="connsiteY126" fmla="*/ 8517 h 9889"/>
                <a:gd name="connsiteX127" fmla="*/ 2873 w 10000"/>
                <a:gd name="connsiteY127" fmla="*/ 9889 h 9889"/>
                <a:gd name="connsiteX128" fmla="*/ 2191 w 10000"/>
                <a:gd name="connsiteY128" fmla="*/ 9098 h 9889"/>
                <a:gd name="connsiteX0" fmla="*/ 2262 w 10000"/>
                <a:gd name="connsiteY0" fmla="*/ 8973 h 10000"/>
                <a:gd name="connsiteX1" fmla="*/ 1611 w 10000"/>
                <a:gd name="connsiteY1" fmla="*/ 7532 h 10000"/>
                <a:gd name="connsiteX2" fmla="*/ 1127 w 10000"/>
                <a:gd name="connsiteY2" fmla="*/ 6132 h 10000"/>
                <a:gd name="connsiteX3" fmla="*/ 813 w 10000"/>
                <a:gd name="connsiteY3" fmla="*/ 5020 h 10000"/>
                <a:gd name="connsiteX4" fmla="*/ 502 w 10000"/>
                <a:gd name="connsiteY4" fmla="*/ 3503 h 10000"/>
                <a:gd name="connsiteX5" fmla="*/ 273 w 10000"/>
                <a:gd name="connsiteY5" fmla="*/ 2148 h 10000"/>
                <a:gd name="connsiteX6" fmla="*/ 41 w 10000"/>
                <a:gd name="connsiteY6" fmla="*/ 1031 h 10000"/>
                <a:gd name="connsiteX7" fmla="*/ 8 w 10000"/>
                <a:gd name="connsiteY7" fmla="*/ 530 h 10000"/>
                <a:gd name="connsiteX8" fmla="*/ 91 w 10000"/>
                <a:gd name="connsiteY8" fmla="*/ 53 h 10000"/>
                <a:gd name="connsiteX9" fmla="*/ 349 w 10000"/>
                <a:gd name="connsiteY9" fmla="*/ 0 h 10000"/>
                <a:gd name="connsiteX10" fmla="*/ 857 w 10000"/>
                <a:gd name="connsiteY10" fmla="*/ 0 h 10000"/>
                <a:gd name="connsiteX11" fmla="*/ 1610 w 10000"/>
                <a:gd name="connsiteY11" fmla="*/ 132 h 10000"/>
                <a:gd name="connsiteX12" fmla="*/ 2386 w 10000"/>
                <a:gd name="connsiteY12" fmla="*/ 424 h 10000"/>
                <a:gd name="connsiteX13" fmla="*/ 3086 w 10000"/>
                <a:gd name="connsiteY13" fmla="*/ 733 h 10000"/>
                <a:gd name="connsiteX14" fmla="*/ 3966 w 10000"/>
                <a:gd name="connsiteY14" fmla="*/ 1295 h 10000"/>
                <a:gd name="connsiteX15" fmla="*/ 5014 w 10000"/>
                <a:gd name="connsiteY15" fmla="*/ 2229 h 10000"/>
                <a:gd name="connsiteX16" fmla="*/ 5573 w 10000"/>
                <a:gd name="connsiteY16" fmla="*/ 2711 h 10000"/>
                <a:gd name="connsiteX17" fmla="*/ 6314 w 10000"/>
                <a:gd name="connsiteY17" fmla="*/ 3179 h 10000"/>
                <a:gd name="connsiteX18" fmla="*/ 6663 w 10000"/>
                <a:gd name="connsiteY18" fmla="*/ 3351 h 10000"/>
                <a:gd name="connsiteX19" fmla="*/ 6873 w 10000"/>
                <a:gd name="connsiteY19" fmla="*/ 3431 h 10000"/>
                <a:gd name="connsiteX20" fmla="*/ 7194 w 10000"/>
                <a:gd name="connsiteY20" fmla="*/ 3549 h 10000"/>
                <a:gd name="connsiteX21" fmla="*/ 7426 w 10000"/>
                <a:gd name="connsiteY21" fmla="*/ 3597 h 10000"/>
                <a:gd name="connsiteX22" fmla="*/ 7698 w 10000"/>
                <a:gd name="connsiteY22" fmla="*/ 3549 h 10000"/>
                <a:gd name="connsiteX23" fmla="*/ 7978 w 10000"/>
                <a:gd name="connsiteY23" fmla="*/ 3497 h 10000"/>
                <a:gd name="connsiteX24" fmla="*/ 8298 w 10000"/>
                <a:gd name="connsiteY24" fmla="*/ 3543 h 10000"/>
                <a:gd name="connsiteX25" fmla="*/ 8436 w 10000"/>
                <a:gd name="connsiteY25" fmla="*/ 3668 h 10000"/>
                <a:gd name="connsiteX26" fmla="*/ 8502 w 10000"/>
                <a:gd name="connsiteY26" fmla="*/ 3933 h 10000"/>
                <a:gd name="connsiteX27" fmla="*/ 8314 w 10000"/>
                <a:gd name="connsiteY27" fmla="*/ 3820 h 10000"/>
                <a:gd name="connsiteX28" fmla="*/ 8502 w 10000"/>
                <a:gd name="connsiteY28" fmla="*/ 3933 h 10000"/>
                <a:gd name="connsiteX29" fmla="*/ 8597 w 10000"/>
                <a:gd name="connsiteY29" fmla="*/ 3926 h 10000"/>
                <a:gd name="connsiteX30" fmla="*/ 8750 w 10000"/>
                <a:gd name="connsiteY30" fmla="*/ 4026 h 10000"/>
                <a:gd name="connsiteX31" fmla="*/ 8923 w 10000"/>
                <a:gd name="connsiteY31" fmla="*/ 4124 h 10000"/>
                <a:gd name="connsiteX32" fmla="*/ 9099 w 10000"/>
                <a:gd name="connsiteY32" fmla="*/ 4191 h 10000"/>
                <a:gd name="connsiteX33" fmla="*/ 9379 w 10000"/>
                <a:gd name="connsiteY33" fmla="*/ 4337 h 10000"/>
                <a:gd name="connsiteX34" fmla="*/ 9548 w 10000"/>
                <a:gd name="connsiteY34" fmla="*/ 4474 h 10000"/>
                <a:gd name="connsiteX35" fmla="*/ 9679 w 10000"/>
                <a:gd name="connsiteY35" fmla="*/ 4508 h 10000"/>
                <a:gd name="connsiteX36" fmla="*/ 9746 w 10000"/>
                <a:gd name="connsiteY36" fmla="*/ 4515 h 10000"/>
                <a:gd name="connsiteX37" fmla="*/ 9872 w 10000"/>
                <a:gd name="connsiteY37" fmla="*/ 4555 h 10000"/>
                <a:gd name="connsiteX38" fmla="*/ 9943 w 10000"/>
                <a:gd name="connsiteY38" fmla="*/ 4693 h 10000"/>
                <a:gd name="connsiteX39" fmla="*/ 9968 w 10000"/>
                <a:gd name="connsiteY39" fmla="*/ 4872 h 10000"/>
                <a:gd name="connsiteX40" fmla="*/ 10000 w 10000"/>
                <a:gd name="connsiteY40" fmla="*/ 5149 h 10000"/>
                <a:gd name="connsiteX41" fmla="*/ 9915 w 10000"/>
                <a:gd name="connsiteY41" fmla="*/ 5361 h 10000"/>
                <a:gd name="connsiteX42" fmla="*/ 9818 w 10000"/>
                <a:gd name="connsiteY42" fmla="*/ 5453 h 10000"/>
                <a:gd name="connsiteX43" fmla="*/ 9664 w 10000"/>
                <a:gd name="connsiteY43" fmla="*/ 5453 h 10000"/>
                <a:gd name="connsiteX44" fmla="*/ 9501 w 10000"/>
                <a:gd name="connsiteY44" fmla="*/ 5461 h 10000"/>
                <a:gd name="connsiteX45" fmla="*/ 9306 w 10000"/>
                <a:gd name="connsiteY45" fmla="*/ 5388 h 10000"/>
                <a:gd name="connsiteX46" fmla="*/ 9250 w 10000"/>
                <a:gd name="connsiteY46" fmla="*/ 5394 h 10000"/>
                <a:gd name="connsiteX47" fmla="*/ 9218 w 10000"/>
                <a:gd name="connsiteY47" fmla="*/ 5155 h 10000"/>
                <a:gd name="connsiteX48" fmla="*/ 9231 w 10000"/>
                <a:gd name="connsiteY48" fmla="*/ 5005 h 10000"/>
                <a:gd name="connsiteX49" fmla="*/ 9237 w 10000"/>
                <a:gd name="connsiteY49" fmla="*/ 5162 h 10000"/>
                <a:gd name="connsiteX50" fmla="*/ 9256 w 10000"/>
                <a:gd name="connsiteY50" fmla="*/ 5328 h 10000"/>
                <a:gd name="connsiteX51" fmla="*/ 9284 w 10000"/>
                <a:gd name="connsiteY51" fmla="*/ 5406 h 10000"/>
                <a:gd name="connsiteX52" fmla="*/ 9202 w 10000"/>
                <a:gd name="connsiteY52" fmla="*/ 5573 h 10000"/>
                <a:gd name="connsiteX53" fmla="*/ 9186 w 10000"/>
                <a:gd name="connsiteY53" fmla="*/ 5725 h 10000"/>
                <a:gd name="connsiteX54" fmla="*/ 9205 w 10000"/>
                <a:gd name="connsiteY54" fmla="*/ 5532 h 10000"/>
                <a:gd name="connsiteX55" fmla="*/ 9272 w 10000"/>
                <a:gd name="connsiteY55" fmla="*/ 5374 h 10000"/>
                <a:gd name="connsiteX56" fmla="*/ 9357 w 10000"/>
                <a:gd name="connsiteY56" fmla="*/ 5433 h 10000"/>
                <a:gd name="connsiteX57" fmla="*/ 9435 w 10000"/>
                <a:gd name="connsiteY57" fmla="*/ 5547 h 10000"/>
                <a:gd name="connsiteX58" fmla="*/ 9523 w 10000"/>
                <a:gd name="connsiteY58" fmla="*/ 5592 h 10000"/>
                <a:gd name="connsiteX59" fmla="*/ 9642 w 10000"/>
                <a:gd name="connsiteY59" fmla="*/ 5611 h 10000"/>
                <a:gd name="connsiteX60" fmla="*/ 9695 w 10000"/>
                <a:gd name="connsiteY60" fmla="*/ 5659 h 10000"/>
                <a:gd name="connsiteX61" fmla="*/ 9739 w 10000"/>
                <a:gd name="connsiteY61" fmla="*/ 5684 h 10000"/>
                <a:gd name="connsiteX62" fmla="*/ 9840 w 10000"/>
                <a:gd name="connsiteY62" fmla="*/ 5732 h 10000"/>
                <a:gd name="connsiteX63" fmla="*/ 9883 w 10000"/>
                <a:gd name="connsiteY63" fmla="*/ 5824 h 10000"/>
                <a:gd name="connsiteX64" fmla="*/ 9918 w 10000"/>
                <a:gd name="connsiteY64" fmla="*/ 5882 h 10000"/>
                <a:gd name="connsiteX65" fmla="*/ 9927 w 10000"/>
                <a:gd name="connsiteY65" fmla="*/ 6002 h 10000"/>
                <a:gd name="connsiteX66" fmla="*/ 9887 w 10000"/>
                <a:gd name="connsiteY66" fmla="*/ 6245 h 10000"/>
                <a:gd name="connsiteX67" fmla="*/ 9799 w 10000"/>
                <a:gd name="connsiteY67" fmla="*/ 6452 h 10000"/>
                <a:gd name="connsiteX68" fmla="*/ 9698 w 10000"/>
                <a:gd name="connsiteY68" fmla="*/ 6525 h 10000"/>
                <a:gd name="connsiteX69" fmla="*/ 9576 w 10000"/>
                <a:gd name="connsiteY69" fmla="*/ 6478 h 10000"/>
                <a:gd name="connsiteX70" fmla="*/ 9354 w 10000"/>
                <a:gd name="connsiteY70" fmla="*/ 6312 h 10000"/>
                <a:gd name="connsiteX71" fmla="*/ 9212 w 10000"/>
                <a:gd name="connsiteY71" fmla="*/ 6259 h 10000"/>
                <a:gd name="connsiteX72" fmla="*/ 9161 w 10000"/>
                <a:gd name="connsiteY72" fmla="*/ 6207 h 10000"/>
                <a:gd name="connsiteX73" fmla="*/ 9227 w 10000"/>
                <a:gd name="connsiteY73" fmla="*/ 6082 h 10000"/>
                <a:gd name="connsiteX74" fmla="*/ 9146 w 10000"/>
                <a:gd name="connsiteY74" fmla="*/ 6207 h 10000"/>
                <a:gd name="connsiteX75" fmla="*/ 9039 w 10000"/>
                <a:gd name="connsiteY75" fmla="*/ 6392 h 10000"/>
                <a:gd name="connsiteX76" fmla="*/ 9164 w 10000"/>
                <a:gd name="connsiteY76" fmla="*/ 6167 h 10000"/>
                <a:gd name="connsiteX77" fmla="*/ 9284 w 10000"/>
                <a:gd name="connsiteY77" fmla="*/ 6287 h 10000"/>
                <a:gd name="connsiteX78" fmla="*/ 9476 w 10000"/>
                <a:gd name="connsiteY78" fmla="*/ 6399 h 10000"/>
                <a:gd name="connsiteX79" fmla="*/ 9598 w 10000"/>
                <a:gd name="connsiteY79" fmla="*/ 6452 h 10000"/>
                <a:gd name="connsiteX80" fmla="*/ 9651 w 10000"/>
                <a:gd name="connsiteY80" fmla="*/ 6471 h 10000"/>
                <a:gd name="connsiteX81" fmla="*/ 9708 w 10000"/>
                <a:gd name="connsiteY81" fmla="*/ 6736 h 10000"/>
                <a:gd name="connsiteX82" fmla="*/ 9679 w 10000"/>
                <a:gd name="connsiteY82" fmla="*/ 6980 h 10000"/>
                <a:gd name="connsiteX83" fmla="*/ 9548 w 10000"/>
                <a:gd name="connsiteY83" fmla="*/ 7047 h 10000"/>
                <a:gd name="connsiteX84" fmla="*/ 9438 w 10000"/>
                <a:gd name="connsiteY84" fmla="*/ 7040 h 10000"/>
                <a:gd name="connsiteX85" fmla="*/ 9313 w 10000"/>
                <a:gd name="connsiteY85" fmla="*/ 7040 h 10000"/>
                <a:gd name="connsiteX86" fmla="*/ 9190 w 10000"/>
                <a:gd name="connsiteY86" fmla="*/ 6987 h 10000"/>
                <a:gd name="connsiteX87" fmla="*/ 9090 w 10000"/>
                <a:gd name="connsiteY87" fmla="*/ 6868 h 10000"/>
                <a:gd name="connsiteX88" fmla="*/ 8983 w 10000"/>
                <a:gd name="connsiteY88" fmla="*/ 6829 h 10000"/>
                <a:gd name="connsiteX89" fmla="*/ 8910 w 10000"/>
                <a:gd name="connsiteY89" fmla="*/ 6842 h 10000"/>
                <a:gd name="connsiteX90" fmla="*/ 8829 w 10000"/>
                <a:gd name="connsiteY90" fmla="*/ 6736 h 10000"/>
                <a:gd name="connsiteX91" fmla="*/ 8948 w 10000"/>
                <a:gd name="connsiteY91" fmla="*/ 6583 h 10000"/>
                <a:gd name="connsiteX92" fmla="*/ 8807 w 10000"/>
                <a:gd name="connsiteY92" fmla="*/ 6761 h 10000"/>
                <a:gd name="connsiteX93" fmla="*/ 8753 w 10000"/>
                <a:gd name="connsiteY93" fmla="*/ 6742 h 10000"/>
                <a:gd name="connsiteX94" fmla="*/ 8684 w 10000"/>
                <a:gd name="connsiteY94" fmla="*/ 6908 h 10000"/>
                <a:gd name="connsiteX95" fmla="*/ 8594 w 10000"/>
                <a:gd name="connsiteY95" fmla="*/ 6947 h 10000"/>
                <a:gd name="connsiteX96" fmla="*/ 8458 w 10000"/>
                <a:gd name="connsiteY96" fmla="*/ 7013 h 10000"/>
                <a:gd name="connsiteX97" fmla="*/ 8647 w 10000"/>
                <a:gd name="connsiteY97" fmla="*/ 6927 h 10000"/>
                <a:gd name="connsiteX98" fmla="*/ 8728 w 10000"/>
                <a:gd name="connsiteY98" fmla="*/ 6842 h 10000"/>
                <a:gd name="connsiteX99" fmla="*/ 8772 w 10000"/>
                <a:gd name="connsiteY99" fmla="*/ 6748 h 10000"/>
                <a:gd name="connsiteX100" fmla="*/ 8845 w 10000"/>
                <a:gd name="connsiteY100" fmla="*/ 6742 h 10000"/>
                <a:gd name="connsiteX101" fmla="*/ 8948 w 10000"/>
                <a:gd name="connsiteY101" fmla="*/ 6815 h 10000"/>
                <a:gd name="connsiteX102" fmla="*/ 9090 w 10000"/>
                <a:gd name="connsiteY102" fmla="*/ 6868 h 10000"/>
                <a:gd name="connsiteX103" fmla="*/ 9005 w 10000"/>
                <a:gd name="connsiteY103" fmla="*/ 7026 h 10000"/>
                <a:gd name="connsiteX104" fmla="*/ 8902 w 10000"/>
                <a:gd name="connsiteY104" fmla="*/ 7146 h 10000"/>
                <a:gd name="connsiteX105" fmla="*/ 8845 w 10000"/>
                <a:gd name="connsiteY105" fmla="*/ 7158 h 10000"/>
                <a:gd name="connsiteX106" fmla="*/ 8684 w 10000"/>
                <a:gd name="connsiteY106" fmla="*/ 7139 h 10000"/>
                <a:gd name="connsiteX107" fmla="*/ 8452 w 10000"/>
                <a:gd name="connsiteY107" fmla="*/ 7086 h 10000"/>
                <a:gd name="connsiteX108" fmla="*/ 8170 w 10000"/>
                <a:gd name="connsiteY108" fmla="*/ 7013 h 10000"/>
                <a:gd name="connsiteX109" fmla="*/ 7943 w 10000"/>
                <a:gd name="connsiteY109" fmla="*/ 6895 h 10000"/>
                <a:gd name="connsiteX110" fmla="*/ 7774 w 10000"/>
                <a:gd name="connsiteY110" fmla="*/ 6748 h 10000"/>
                <a:gd name="connsiteX111" fmla="*/ 7548 w 10000"/>
                <a:gd name="connsiteY111" fmla="*/ 6590 h 10000"/>
                <a:gd name="connsiteX112" fmla="*/ 7312 w 10000"/>
                <a:gd name="connsiteY112" fmla="*/ 6392 h 10000"/>
                <a:gd name="connsiteX113" fmla="*/ 7153 w 10000"/>
                <a:gd name="connsiteY113" fmla="*/ 6134 h 10000"/>
                <a:gd name="connsiteX114" fmla="*/ 6898 w 10000"/>
                <a:gd name="connsiteY114" fmla="*/ 5923 h 10000"/>
                <a:gd name="connsiteX115" fmla="*/ 6467 w 10000"/>
                <a:gd name="connsiteY115" fmla="*/ 5645 h 10000"/>
                <a:gd name="connsiteX116" fmla="*/ 5541 w 10000"/>
                <a:gd name="connsiteY116" fmla="*/ 5592 h 10000"/>
                <a:gd name="connsiteX117" fmla="*/ 4584 w 10000"/>
                <a:gd name="connsiteY117" fmla="*/ 5532 h 10000"/>
                <a:gd name="connsiteX118" fmla="*/ 3768 w 10000"/>
                <a:gd name="connsiteY118" fmla="*/ 5315 h 10000"/>
                <a:gd name="connsiteX119" fmla="*/ 2631 w 10000"/>
                <a:gd name="connsiteY119" fmla="*/ 4575 h 10000"/>
                <a:gd name="connsiteX120" fmla="*/ 2013 w 10000"/>
                <a:gd name="connsiteY120" fmla="*/ 3728 h 10000"/>
                <a:gd name="connsiteX121" fmla="*/ 1313 w 10000"/>
                <a:gd name="connsiteY121" fmla="*/ 3001 h 10000"/>
                <a:gd name="connsiteX122" fmla="*/ 2955 w 10000"/>
                <a:gd name="connsiteY122" fmla="*/ 4811 h 10000"/>
                <a:gd name="connsiteX123" fmla="*/ 3640 w 10000"/>
                <a:gd name="connsiteY123" fmla="*/ 5320 h 10000"/>
                <a:gd name="connsiteX124" fmla="*/ 3958 w 10000"/>
                <a:gd name="connsiteY124" fmla="*/ 5295 h 10000"/>
                <a:gd name="connsiteX125" fmla="*/ 3610 w 10000"/>
                <a:gd name="connsiteY125" fmla="*/ 6952 h 10000"/>
                <a:gd name="connsiteX126" fmla="*/ 3218 w 10000"/>
                <a:gd name="connsiteY126" fmla="*/ 8613 h 10000"/>
                <a:gd name="connsiteX127" fmla="*/ 2873 w 10000"/>
                <a:gd name="connsiteY127" fmla="*/ 10000 h 10000"/>
                <a:gd name="connsiteX128" fmla="*/ 2262 w 10000"/>
                <a:gd name="connsiteY128" fmla="*/ 8973 h 10000"/>
                <a:gd name="connsiteX0" fmla="*/ 2309 w 10000"/>
                <a:gd name="connsiteY0" fmla="*/ 8878 h 10000"/>
                <a:gd name="connsiteX1" fmla="*/ 1611 w 10000"/>
                <a:gd name="connsiteY1" fmla="*/ 7532 h 10000"/>
                <a:gd name="connsiteX2" fmla="*/ 1127 w 10000"/>
                <a:gd name="connsiteY2" fmla="*/ 6132 h 10000"/>
                <a:gd name="connsiteX3" fmla="*/ 813 w 10000"/>
                <a:gd name="connsiteY3" fmla="*/ 5020 h 10000"/>
                <a:gd name="connsiteX4" fmla="*/ 502 w 10000"/>
                <a:gd name="connsiteY4" fmla="*/ 3503 h 10000"/>
                <a:gd name="connsiteX5" fmla="*/ 273 w 10000"/>
                <a:gd name="connsiteY5" fmla="*/ 2148 h 10000"/>
                <a:gd name="connsiteX6" fmla="*/ 41 w 10000"/>
                <a:gd name="connsiteY6" fmla="*/ 1031 h 10000"/>
                <a:gd name="connsiteX7" fmla="*/ 8 w 10000"/>
                <a:gd name="connsiteY7" fmla="*/ 530 h 10000"/>
                <a:gd name="connsiteX8" fmla="*/ 91 w 10000"/>
                <a:gd name="connsiteY8" fmla="*/ 53 h 10000"/>
                <a:gd name="connsiteX9" fmla="*/ 349 w 10000"/>
                <a:gd name="connsiteY9" fmla="*/ 0 h 10000"/>
                <a:gd name="connsiteX10" fmla="*/ 857 w 10000"/>
                <a:gd name="connsiteY10" fmla="*/ 0 h 10000"/>
                <a:gd name="connsiteX11" fmla="*/ 1610 w 10000"/>
                <a:gd name="connsiteY11" fmla="*/ 132 h 10000"/>
                <a:gd name="connsiteX12" fmla="*/ 2386 w 10000"/>
                <a:gd name="connsiteY12" fmla="*/ 424 h 10000"/>
                <a:gd name="connsiteX13" fmla="*/ 3086 w 10000"/>
                <a:gd name="connsiteY13" fmla="*/ 733 h 10000"/>
                <a:gd name="connsiteX14" fmla="*/ 3966 w 10000"/>
                <a:gd name="connsiteY14" fmla="*/ 1295 h 10000"/>
                <a:gd name="connsiteX15" fmla="*/ 5014 w 10000"/>
                <a:gd name="connsiteY15" fmla="*/ 2229 h 10000"/>
                <a:gd name="connsiteX16" fmla="*/ 5573 w 10000"/>
                <a:gd name="connsiteY16" fmla="*/ 2711 h 10000"/>
                <a:gd name="connsiteX17" fmla="*/ 6314 w 10000"/>
                <a:gd name="connsiteY17" fmla="*/ 3179 h 10000"/>
                <a:gd name="connsiteX18" fmla="*/ 6663 w 10000"/>
                <a:gd name="connsiteY18" fmla="*/ 3351 h 10000"/>
                <a:gd name="connsiteX19" fmla="*/ 6873 w 10000"/>
                <a:gd name="connsiteY19" fmla="*/ 3431 h 10000"/>
                <a:gd name="connsiteX20" fmla="*/ 7194 w 10000"/>
                <a:gd name="connsiteY20" fmla="*/ 3549 h 10000"/>
                <a:gd name="connsiteX21" fmla="*/ 7426 w 10000"/>
                <a:gd name="connsiteY21" fmla="*/ 3597 h 10000"/>
                <a:gd name="connsiteX22" fmla="*/ 7698 w 10000"/>
                <a:gd name="connsiteY22" fmla="*/ 3549 h 10000"/>
                <a:gd name="connsiteX23" fmla="*/ 7978 w 10000"/>
                <a:gd name="connsiteY23" fmla="*/ 3497 h 10000"/>
                <a:gd name="connsiteX24" fmla="*/ 8298 w 10000"/>
                <a:gd name="connsiteY24" fmla="*/ 3543 h 10000"/>
                <a:gd name="connsiteX25" fmla="*/ 8436 w 10000"/>
                <a:gd name="connsiteY25" fmla="*/ 3668 h 10000"/>
                <a:gd name="connsiteX26" fmla="*/ 8502 w 10000"/>
                <a:gd name="connsiteY26" fmla="*/ 3933 h 10000"/>
                <a:gd name="connsiteX27" fmla="*/ 8314 w 10000"/>
                <a:gd name="connsiteY27" fmla="*/ 3820 h 10000"/>
                <a:gd name="connsiteX28" fmla="*/ 8502 w 10000"/>
                <a:gd name="connsiteY28" fmla="*/ 3933 h 10000"/>
                <a:gd name="connsiteX29" fmla="*/ 8597 w 10000"/>
                <a:gd name="connsiteY29" fmla="*/ 3926 h 10000"/>
                <a:gd name="connsiteX30" fmla="*/ 8750 w 10000"/>
                <a:gd name="connsiteY30" fmla="*/ 4026 h 10000"/>
                <a:gd name="connsiteX31" fmla="*/ 8923 w 10000"/>
                <a:gd name="connsiteY31" fmla="*/ 4124 h 10000"/>
                <a:gd name="connsiteX32" fmla="*/ 9099 w 10000"/>
                <a:gd name="connsiteY32" fmla="*/ 4191 h 10000"/>
                <a:gd name="connsiteX33" fmla="*/ 9379 w 10000"/>
                <a:gd name="connsiteY33" fmla="*/ 4337 h 10000"/>
                <a:gd name="connsiteX34" fmla="*/ 9548 w 10000"/>
                <a:gd name="connsiteY34" fmla="*/ 4474 h 10000"/>
                <a:gd name="connsiteX35" fmla="*/ 9679 w 10000"/>
                <a:gd name="connsiteY35" fmla="*/ 4508 h 10000"/>
                <a:gd name="connsiteX36" fmla="*/ 9746 w 10000"/>
                <a:gd name="connsiteY36" fmla="*/ 4515 h 10000"/>
                <a:gd name="connsiteX37" fmla="*/ 9872 w 10000"/>
                <a:gd name="connsiteY37" fmla="*/ 4555 h 10000"/>
                <a:gd name="connsiteX38" fmla="*/ 9943 w 10000"/>
                <a:gd name="connsiteY38" fmla="*/ 4693 h 10000"/>
                <a:gd name="connsiteX39" fmla="*/ 9968 w 10000"/>
                <a:gd name="connsiteY39" fmla="*/ 4872 h 10000"/>
                <a:gd name="connsiteX40" fmla="*/ 10000 w 10000"/>
                <a:gd name="connsiteY40" fmla="*/ 5149 h 10000"/>
                <a:gd name="connsiteX41" fmla="*/ 9915 w 10000"/>
                <a:gd name="connsiteY41" fmla="*/ 5361 h 10000"/>
                <a:gd name="connsiteX42" fmla="*/ 9818 w 10000"/>
                <a:gd name="connsiteY42" fmla="*/ 5453 h 10000"/>
                <a:gd name="connsiteX43" fmla="*/ 9664 w 10000"/>
                <a:gd name="connsiteY43" fmla="*/ 5453 h 10000"/>
                <a:gd name="connsiteX44" fmla="*/ 9501 w 10000"/>
                <a:gd name="connsiteY44" fmla="*/ 5461 h 10000"/>
                <a:gd name="connsiteX45" fmla="*/ 9306 w 10000"/>
                <a:gd name="connsiteY45" fmla="*/ 5388 h 10000"/>
                <a:gd name="connsiteX46" fmla="*/ 9250 w 10000"/>
                <a:gd name="connsiteY46" fmla="*/ 5394 h 10000"/>
                <a:gd name="connsiteX47" fmla="*/ 9218 w 10000"/>
                <a:gd name="connsiteY47" fmla="*/ 5155 h 10000"/>
                <a:gd name="connsiteX48" fmla="*/ 9231 w 10000"/>
                <a:gd name="connsiteY48" fmla="*/ 5005 h 10000"/>
                <a:gd name="connsiteX49" fmla="*/ 9237 w 10000"/>
                <a:gd name="connsiteY49" fmla="*/ 5162 h 10000"/>
                <a:gd name="connsiteX50" fmla="*/ 9256 w 10000"/>
                <a:gd name="connsiteY50" fmla="*/ 5328 h 10000"/>
                <a:gd name="connsiteX51" fmla="*/ 9284 w 10000"/>
                <a:gd name="connsiteY51" fmla="*/ 5406 h 10000"/>
                <a:gd name="connsiteX52" fmla="*/ 9202 w 10000"/>
                <a:gd name="connsiteY52" fmla="*/ 5573 h 10000"/>
                <a:gd name="connsiteX53" fmla="*/ 9186 w 10000"/>
                <a:gd name="connsiteY53" fmla="*/ 5725 h 10000"/>
                <a:gd name="connsiteX54" fmla="*/ 9205 w 10000"/>
                <a:gd name="connsiteY54" fmla="*/ 5532 h 10000"/>
                <a:gd name="connsiteX55" fmla="*/ 9272 w 10000"/>
                <a:gd name="connsiteY55" fmla="*/ 5374 h 10000"/>
                <a:gd name="connsiteX56" fmla="*/ 9357 w 10000"/>
                <a:gd name="connsiteY56" fmla="*/ 5433 h 10000"/>
                <a:gd name="connsiteX57" fmla="*/ 9435 w 10000"/>
                <a:gd name="connsiteY57" fmla="*/ 5547 h 10000"/>
                <a:gd name="connsiteX58" fmla="*/ 9523 w 10000"/>
                <a:gd name="connsiteY58" fmla="*/ 5592 h 10000"/>
                <a:gd name="connsiteX59" fmla="*/ 9642 w 10000"/>
                <a:gd name="connsiteY59" fmla="*/ 5611 h 10000"/>
                <a:gd name="connsiteX60" fmla="*/ 9695 w 10000"/>
                <a:gd name="connsiteY60" fmla="*/ 5659 h 10000"/>
                <a:gd name="connsiteX61" fmla="*/ 9739 w 10000"/>
                <a:gd name="connsiteY61" fmla="*/ 5684 h 10000"/>
                <a:gd name="connsiteX62" fmla="*/ 9840 w 10000"/>
                <a:gd name="connsiteY62" fmla="*/ 5732 h 10000"/>
                <a:gd name="connsiteX63" fmla="*/ 9883 w 10000"/>
                <a:gd name="connsiteY63" fmla="*/ 5824 h 10000"/>
                <a:gd name="connsiteX64" fmla="*/ 9918 w 10000"/>
                <a:gd name="connsiteY64" fmla="*/ 5882 h 10000"/>
                <a:gd name="connsiteX65" fmla="*/ 9927 w 10000"/>
                <a:gd name="connsiteY65" fmla="*/ 6002 h 10000"/>
                <a:gd name="connsiteX66" fmla="*/ 9887 w 10000"/>
                <a:gd name="connsiteY66" fmla="*/ 6245 h 10000"/>
                <a:gd name="connsiteX67" fmla="*/ 9799 w 10000"/>
                <a:gd name="connsiteY67" fmla="*/ 6452 h 10000"/>
                <a:gd name="connsiteX68" fmla="*/ 9698 w 10000"/>
                <a:gd name="connsiteY68" fmla="*/ 6525 h 10000"/>
                <a:gd name="connsiteX69" fmla="*/ 9576 w 10000"/>
                <a:gd name="connsiteY69" fmla="*/ 6478 h 10000"/>
                <a:gd name="connsiteX70" fmla="*/ 9354 w 10000"/>
                <a:gd name="connsiteY70" fmla="*/ 6312 h 10000"/>
                <a:gd name="connsiteX71" fmla="*/ 9212 w 10000"/>
                <a:gd name="connsiteY71" fmla="*/ 6259 h 10000"/>
                <a:gd name="connsiteX72" fmla="*/ 9161 w 10000"/>
                <a:gd name="connsiteY72" fmla="*/ 6207 h 10000"/>
                <a:gd name="connsiteX73" fmla="*/ 9227 w 10000"/>
                <a:gd name="connsiteY73" fmla="*/ 6082 h 10000"/>
                <a:gd name="connsiteX74" fmla="*/ 9146 w 10000"/>
                <a:gd name="connsiteY74" fmla="*/ 6207 h 10000"/>
                <a:gd name="connsiteX75" fmla="*/ 9039 w 10000"/>
                <a:gd name="connsiteY75" fmla="*/ 6392 h 10000"/>
                <a:gd name="connsiteX76" fmla="*/ 9164 w 10000"/>
                <a:gd name="connsiteY76" fmla="*/ 6167 h 10000"/>
                <a:gd name="connsiteX77" fmla="*/ 9284 w 10000"/>
                <a:gd name="connsiteY77" fmla="*/ 6287 h 10000"/>
                <a:gd name="connsiteX78" fmla="*/ 9476 w 10000"/>
                <a:gd name="connsiteY78" fmla="*/ 6399 h 10000"/>
                <a:gd name="connsiteX79" fmla="*/ 9598 w 10000"/>
                <a:gd name="connsiteY79" fmla="*/ 6452 h 10000"/>
                <a:gd name="connsiteX80" fmla="*/ 9651 w 10000"/>
                <a:gd name="connsiteY80" fmla="*/ 6471 h 10000"/>
                <a:gd name="connsiteX81" fmla="*/ 9708 w 10000"/>
                <a:gd name="connsiteY81" fmla="*/ 6736 h 10000"/>
                <a:gd name="connsiteX82" fmla="*/ 9679 w 10000"/>
                <a:gd name="connsiteY82" fmla="*/ 6980 h 10000"/>
                <a:gd name="connsiteX83" fmla="*/ 9548 w 10000"/>
                <a:gd name="connsiteY83" fmla="*/ 7047 h 10000"/>
                <a:gd name="connsiteX84" fmla="*/ 9438 w 10000"/>
                <a:gd name="connsiteY84" fmla="*/ 7040 h 10000"/>
                <a:gd name="connsiteX85" fmla="*/ 9313 w 10000"/>
                <a:gd name="connsiteY85" fmla="*/ 7040 h 10000"/>
                <a:gd name="connsiteX86" fmla="*/ 9190 w 10000"/>
                <a:gd name="connsiteY86" fmla="*/ 6987 h 10000"/>
                <a:gd name="connsiteX87" fmla="*/ 9090 w 10000"/>
                <a:gd name="connsiteY87" fmla="*/ 6868 h 10000"/>
                <a:gd name="connsiteX88" fmla="*/ 8983 w 10000"/>
                <a:gd name="connsiteY88" fmla="*/ 6829 h 10000"/>
                <a:gd name="connsiteX89" fmla="*/ 8910 w 10000"/>
                <a:gd name="connsiteY89" fmla="*/ 6842 h 10000"/>
                <a:gd name="connsiteX90" fmla="*/ 8829 w 10000"/>
                <a:gd name="connsiteY90" fmla="*/ 6736 h 10000"/>
                <a:gd name="connsiteX91" fmla="*/ 8948 w 10000"/>
                <a:gd name="connsiteY91" fmla="*/ 6583 h 10000"/>
                <a:gd name="connsiteX92" fmla="*/ 8807 w 10000"/>
                <a:gd name="connsiteY92" fmla="*/ 6761 h 10000"/>
                <a:gd name="connsiteX93" fmla="*/ 8753 w 10000"/>
                <a:gd name="connsiteY93" fmla="*/ 6742 h 10000"/>
                <a:gd name="connsiteX94" fmla="*/ 8684 w 10000"/>
                <a:gd name="connsiteY94" fmla="*/ 6908 h 10000"/>
                <a:gd name="connsiteX95" fmla="*/ 8594 w 10000"/>
                <a:gd name="connsiteY95" fmla="*/ 6947 h 10000"/>
                <a:gd name="connsiteX96" fmla="*/ 8458 w 10000"/>
                <a:gd name="connsiteY96" fmla="*/ 7013 h 10000"/>
                <a:gd name="connsiteX97" fmla="*/ 8647 w 10000"/>
                <a:gd name="connsiteY97" fmla="*/ 6927 h 10000"/>
                <a:gd name="connsiteX98" fmla="*/ 8728 w 10000"/>
                <a:gd name="connsiteY98" fmla="*/ 6842 h 10000"/>
                <a:gd name="connsiteX99" fmla="*/ 8772 w 10000"/>
                <a:gd name="connsiteY99" fmla="*/ 6748 h 10000"/>
                <a:gd name="connsiteX100" fmla="*/ 8845 w 10000"/>
                <a:gd name="connsiteY100" fmla="*/ 6742 h 10000"/>
                <a:gd name="connsiteX101" fmla="*/ 8948 w 10000"/>
                <a:gd name="connsiteY101" fmla="*/ 6815 h 10000"/>
                <a:gd name="connsiteX102" fmla="*/ 9090 w 10000"/>
                <a:gd name="connsiteY102" fmla="*/ 6868 h 10000"/>
                <a:gd name="connsiteX103" fmla="*/ 9005 w 10000"/>
                <a:gd name="connsiteY103" fmla="*/ 7026 h 10000"/>
                <a:gd name="connsiteX104" fmla="*/ 8902 w 10000"/>
                <a:gd name="connsiteY104" fmla="*/ 7146 h 10000"/>
                <a:gd name="connsiteX105" fmla="*/ 8845 w 10000"/>
                <a:gd name="connsiteY105" fmla="*/ 7158 h 10000"/>
                <a:gd name="connsiteX106" fmla="*/ 8684 w 10000"/>
                <a:gd name="connsiteY106" fmla="*/ 7139 h 10000"/>
                <a:gd name="connsiteX107" fmla="*/ 8452 w 10000"/>
                <a:gd name="connsiteY107" fmla="*/ 7086 h 10000"/>
                <a:gd name="connsiteX108" fmla="*/ 8170 w 10000"/>
                <a:gd name="connsiteY108" fmla="*/ 7013 h 10000"/>
                <a:gd name="connsiteX109" fmla="*/ 7943 w 10000"/>
                <a:gd name="connsiteY109" fmla="*/ 6895 h 10000"/>
                <a:gd name="connsiteX110" fmla="*/ 7774 w 10000"/>
                <a:gd name="connsiteY110" fmla="*/ 6748 h 10000"/>
                <a:gd name="connsiteX111" fmla="*/ 7548 w 10000"/>
                <a:gd name="connsiteY111" fmla="*/ 6590 h 10000"/>
                <a:gd name="connsiteX112" fmla="*/ 7312 w 10000"/>
                <a:gd name="connsiteY112" fmla="*/ 6392 h 10000"/>
                <a:gd name="connsiteX113" fmla="*/ 7153 w 10000"/>
                <a:gd name="connsiteY113" fmla="*/ 6134 h 10000"/>
                <a:gd name="connsiteX114" fmla="*/ 6898 w 10000"/>
                <a:gd name="connsiteY114" fmla="*/ 5923 h 10000"/>
                <a:gd name="connsiteX115" fmla="*/ 6467 w 10000"/>
                <a:gd name="connsiteY115" fmla="*/ 5645 h 10000"/>
                <a:gd name="connsiteX116" fmla="*/ 5541 w 10000"/>
                <a:gd name="connsiteY116" fmla="*/ 5592 h 10000"/>
                <a:gd name="connsiteX117" fmla="*/ 4584 w 10000"/>
                <a:gd name="connsiteY117" fmla="*/ 5532 h 10000"/>
                <a:gd name="connsiteX118" fmla="*/ 3768 w 10000"/>
                <a:gd name="connsiteY118" fmla="*/ 5315 h 10000"/>
                <a:gd name="connsiteX119" fmla="*/ 2631 w 10000"/>
                <a:gd name="connsiteY119" fmla="*/ 4575 h 10000"/>
                <a:gd name="connsiteX120" fmla="*/ 2013 w 10000"/>
                <a:gd name="connsiteY120" fmla="*/ 3728 h 10000"/>
                <a:gd name="connsiteX121" fmla="*/ 1313 w 10000"/>
                <a:gd name="connsiteY121" fmla="*/ 3001 h 10000"/>
                <a:gd name="connsiteX122" fmla="*/ 2955 w 10000"/>
                <a:gd name="connsiteY122" fmla="*/ 4811 h 10000"/>
                <a:gd name="connsiteX123" fmla="*/ 3640 w 10000"/>
                <a:gd name="connsiteY123" fmla="*/ 5320 h 10000"/>
                <a:gd name="connsiteX124" fmla="*/ 3958 w 10000"/>
                <a:gd name="connsiteY124" fmla="*/ 5295 h 10000"/>
                <a:gd name="connsiteX125" fmla="*/ 3610 w 10000"/>
                <a:gd name="connsiteY125" fmla="*/ 6952 h 10000"/>
                <a:gd name="connsiteX126" fmla="*/ 3218 w 10000"/>
                <a:gd name="connsiteY126" fmla="*/ 8613 h 10000"/>
                <a:gd name="connsiteX127" fmla="*/ 2873 w 10000"/>
                <a:gd name="connsiteY127" fmla="*/ 10000 h 10000"/>
                <a:gd name="connsiteX128" fmla="*/ 2309 w 10000"/>
                <a:gd name="connsiteY128" fmla="*/ 8878 h 10000"/>
                <a:gd name="connsiteX0" fmla="*/ 2266 w 10000"/>
                <a:gd name="connsiteY0" fmla="*/ 8918 h 10000"/>
                <a:gd name="connsiteX1" fmla="*/ 1611 w 10000"/>
                <a:gd name="connsiteY1" fmla="*/ 7532 h 10000"/>
                <a:gd name="connsiteX2" fmla="*/ 1127 w 10000"/>
                <a:gd name="connsiteY2" fmla="*/ 6132 h 10000"/>
                <a:gd name="connsiteX3" fmla="*/ 813 w 10000"/>
                <a:gd name="connsiteY3" fmla="*/ 5020 h 10000"/>
                <a:gd name="connsiteX4" fmla="*/ 502 w 10000"/>
                <a:gd name="connsiteY4" fmla="*/ 3503 h 10000"/>
                <a:gd name="connsiteX5" fmla="*/ 273 w 10000"/>
                <a:gd name="connsiteY5" fmla="*/ 2148 h 10000"/>
                <a:gd name="connsiteX6" fmla="*/ 41 w 10000"/>
                <a:gd name="connsiteY6" fmla="*/ 1031 h 10000"/>
                <a:gd name="connsiteX7" fmla="*/ 8 w 10000"/>
                <a:gd name="connsiteY7" fmla="*/ 530 h 10000"/>
                <a:gd name="connsiteX8" fmla="*/ 91 w 10000"/>
                <a:gd name="connsiteY8" fmla="*/ 53 h 10000"/>
                <a:gd name="connsiteX9" fmla="*/ 349 w 10000"/>
                <a:gd name="connsiteY9" fmla="*/ 0 h 10000"/>
                <a:gd name="connsiteX10" fmla="*/ 857 w 10000"/>
                <a:gd name="connsiteY10" fmla="*/ 0 h 10000"/>
                <a:gd name="connsiteX11" fmla="*/ 1610 w 10000"/>
                <a:gd name="connsiteY11" fmla="*/ 132 h 10000"/>
                <a:gd name="connsiteX12" fmla="*/ 2386 w 10000"/>
                <a:gd name="connsiteY12" fmla="*/ 424 h 10000"/>
                <a:gd name="connsiteX13" fmla="*/ 3086 w 10000"/>
                <a:gd name="connsiteY13" fmla="*/ 733 h 10000"/>
                <a:gd name="connsiteX14" fmla="*/ 3966 w 10000"/>
                <a:gd name="connsiteY14" fmla="*/ 1295 h 10000"/>
                <a:gd name="connsiteX15" fmla="*/ 5014 w 10000"/>
                <a:gd name="connsiteY15" fmla="*/ 2229 h 10000"/>
                <a:gd name="connsiteX16" fmla="*/ 5573 w 10000"/>
                <a:gd name="connsiteY16" fmla="*/ 2711 h 10000"/>
                <a:gd name="connsiteX17" fmla="*/ 6314 w 10000"/>
                <a:gd name="connsiteY17" fmla="*/ 3179 h 10000"/>
                <a:gd name="connsiteX18" fmla="*/ 6663 w 10000"/>
                <a:gd name="connsiteY18" fmla="*/ 3351 h 10000"/>
                <a:gd name="connsiteX19" fmla="*/ 6873 w 10000"/>
                <a:gd name="connsiteY19" fmla="*/ 3431 h 10000"/>
                <a:gd name="connsiteX20" fmla="*/ 7194 w 10000"/>
                <a:gd name="connsiteY20" fmla="*/ 3549 h 10000"/>
                <a:gd name="connsiteX21" fmla="*/ 7426 w 10000"/>
                <a:gd name="connsiteY21" fmla="*/ 3597 h 10000"/>
                <a:gd name="connsiteX22" fmla="*/ 7698 w 10000"/>
                <a:gd name="connsiteY22" fmla="*/ 3549 h 10000"/>
                <a:gd name="connsiteX23" fmla="*/ 7978 w 10000"/>
                <a:gd name="connsiteY23" fmla="*/ 3497 h 10000"/>
                <a:gd name="connsiteX24" fmla="*/ 8298 w 10000"/>
                <a:gd name="connsiteY24" fmla="*/ 3543 h 10000"/>
                <a:gd name="connsiteX25" fmla="*/ 8436 w 10000"/>
                <a:gd name="connsiteY25" fmla="*/ 3668 h 10000"/>
                <a:gd name="connsiteX26" fmla="*/ 8502 w 10000"/>
                <a:gd name="connsiteY26" fmla="*/ 3933 h 10000"/>
                <a:gd name="connsiteX27" fmla="*/ 8314 w 10000"/>
                <a:gd name="connsiteY27" fmla="*/ 3820 h 10000"/>
                <a:gd name="connsiteX28" fmla="*/ 8502 w 10000"/>
                <a:gd name="connsiteY28" fmla="*/ 3933 h 10000"/>
                <a:gd name="connsiteX29" fmla="*/ 8597 w 10000"/>
                <a:gd name="connsiteY29" fmla="*/ 3926 h 10000"/>
                <a:gd name="connsiteX30" fmla="*/ 8750 w 10000"/>
                <a:gd name="connsiteY30" fmla="*/ 4026 h 10000"/>
                <a:gd name="connsiteX31" fmla="*/ 8923 w 10000"/>
                <a:gd name="connsiteY31" fmla="*/ 4124 h 10000"/>
                <a:gd name="connsiteX32" fmla="*/ 9099 w 10000"/>
                <a:gd name="connsiteY32" fmla="*/ 4191 h 10000"/>
                <a:gd name="connsiteX33" fmla="*/ 9379 w 10000"/>
                <a:gd name="connsiteY33" fmla="*/ 4337 h 10000"/>
                <a:gd name="connsiteX34" fmla="*/ 9548 w 10000"/>
                <a:gd name="connsiteY34" fmla="*/ 4474 h 10000"/>
                <a:gd name="connsiteX35" fmla="*/ 9679 w 10000"/>
                <a:gd name="connsiteY35" fmla="*/ 4508 h 10000"/>
                <a:gd name="connsiteX36" fmla="*/ 9746 w 10000"/>
                <a:gd name="connsiteY36" fmla="*/ 4515 h 10000"/>
                <a:gd name="connsiteX37" fmla="*/ 9872 w 10000"/>
                <a:gd name="connsiteY37" fmla="*/ 4555 h 10000"/>
                <a:gd name="connsiteX38" fmla="*/ 9943 w 10000"/>
                <a:gd name="connsiteY38" fmla="*/ 4693 h 10000"/>
                <a:gd name="connsiteX39" fmla="*/ 9968 w 10000"/>
                <a:gd name="connsiteY39" fmla="*/ 4872 h 10000"/>
                <a:gd name="connsiteX40" fmla="*/ 10000 w 10000"/>
                <a:gd name="connsiteY40" fmla="*/ 5149 h 10000"/>
                <a:gd name="connsiteX41" fmla="*/ 9915 w 10000"/>
                <a:gd name="connsiteY41" fmla="*/ 5361 h 10000"/>
                <a:gd name="connsiteX42" fmla="*/ 9818 w 10000"/>
                <a:gd name="connsiteY42" fmla="*/ 5453 h 10000"/>
                <a:gd name="connsiteX43" fmla="*/ 9664 w 10000"/>
                <a:gd name="connsiteY43" fmla="*/ 5453 h 10000"/>
                <a:gd name="connsiteX44" fmla="*/ 9501 w 10000"/>
                <a:gd name="connsiteY44" fmla="*/ 5461 h 10000"/>
                <a:gd name="connsiteX45" fmla="*/ 9306 w 10000"/>
                <a:gd name="connsiteY45" fmla="*/ 5388 h 10000"/>
                <a:gd name="connsiteX46" fmla="*/ 9250 w 10000"/>
                <a:gd name="connsiteY46" fmla="*/ 5394 h 10000"/>
                <a:gd name="connsiteX47" fmla="*/ 9218 w 10000"/>
                <a:gd name="connsiteY47" fmla="*/ 5155 h 10000"/>
                <a:gd name="connsiteX48" fmla="*/ 9231 w 10000"/>
                <a:gd name="connsiteY48" fmla="*/ 5005 h 10000"/>
                <a:gd name="connsiteX49" fmla="*/ 9237 w 10000"/>
                <a:gd name="connsiteY49" fmla="*/ 5162 h 10000"/>
                <a:gd name="connsiteX50" fmla="*/ 9256 w 10000"/>
                <a:gd name="connsiteY50" fmla="*/ 5328 h 10000"/>
                <a:gd name="connsiteX51" fmla="*/ 9284 w 10000"/>
                <a:gd name="connsiteY51" fmla="*/ 5406 h 10000"/>
                <a:gd name="connsiteX52" fmla="*/ 9202 w 10000"/>
                <a:gd name="connsiteY52" fmla="*/ 5573 h 10000"/>
                <a:gd name="connsiteX53" fmla="*/ 9186 w 10000"/>
                <a:gd name="connsiteY53" fmla="*/ 5725 h 10000"/>
                <a:gd name="connsiteX54" fmla="*/ 9205 w 10000"/>
                <a:gd name="connsiteY54" fmla="*/ 5532 h 10000"/>
                <a:gd name="connsiteX55" fmla="*/ 9272 w 10000"/>
                <a:gd name="connsiteY55" fmla="*/ 5374 h 10000"/>
                <a:gd name="connsiteX56" fmla="*/ 9357 w 10000"/>
                <a:gd name="connsiteY56" fmla="*/ 5433 h 10000"/>
                <a:gd name="connsiteX57" fmla="*/ 9435 w 10000"/>
                <a:gd name="connsiteY57" fmla="*/ 5547 h 10000"/>
                <a:gd name="connsiteX58" fmla="*/ 9523 w 10000"/>
                <a:gd name="connsiteY58" fmla="*/ 5592 h 10000"/>
                <a:gd name="connsiteX59" fmla="*/ 9642 w 10000"/>
                <a:gd name="connsiteY59" fmla="*/ 5611 h 10000"/>
                <a:gd name="connsiteX60" fmla="*/ 9695 w 10000"/>
                <a:gd name="connsiteY60" fmla="*/ 5659 h 10000"/>
                <a:gd name="connsiteX61" fmla="*/ 9739 w 10000"/>
                <a:gd name="connsiteY61" fmla="*/ 5684 h 10000"/>
                <a:gd name="connsiteX62" fmla="*/ 9840 w 10000"/>
                <a:gd name="connsiteY62" fmla="*/ 5732 h 10000"/>
                <a:gd name="connsiteX63" fmla="*/ 9883 w 10000"/>
                <a:gd name="connsiteY63" fmla="*/ 5824 h 10000"/>
                <a:gd name="connsiteX64" fmla="*/ 9918 w 10000"/>
                <a:gd name="connsiteY64" fmla="*/ 5882 h 10000"/>
                <a:gd name="connsiteX65" fmla="*/ 9927 w 10000"/>
                <a:gd name="connsiteY65" fmla="*/ 6002 h 10000"/>
                <a:gd name="connsiteX66" fmla="*/ 9887 w 10000"/>
                <a:gd name="connsiteY66" fmla="*/ 6245 h 10000"/>
                <a:gd name="connsiteX67" fmla="*/ 9799 w 10000"/>
                <a:gd name="connsiteY67" fmla="*/ 6452 h 10000"/>
                <a:gd name="connsiteX68" fmla="*/ 9698 w 10000"/>
                <a:gd name="connsiteY68" fmla="*/ 6525 h 10000"/>
                <a:gd name="connsiteX69" fmla="*/ 9576 w 10000"/>
                <a:gd name="connsiteY69" fmla="*/ 6478 h 10000"/>
                <a:gd name="connsiteX70" fmla="*/ 9354 w 10000"/>
                <a:gd name="connsiteY70" fmla="*/ 6312 h 10000"/>
                <a:gd name="connsiteX71" fmla="*/ 9212 w 10000"/>
                <a:gd name="connsiteY71" fmla="*/ 6259 h 10000"/>
                <a:gd name="connsiteX72" fmla="*/ 9161 w 10000"/>
                <a:gd name="connsiteY72" fmla="*/ 6207 h 10000"/>
                <a:gd name="connsiteX73" fmla="*/ 9227 w 10000"/>
                <a:gd name="connsiteY73" fmla="*/ 6082 h 10000"/>
                <a:gd name="connsiteX74" fmla="*/ 9146 w 10000"/>
                <a:gd name="connsiteY74" fmla="*/ 6207 h 10000"/>
                <a:gd name="connsiteX75" fmla="*/ 9039 w 10000"/>
                <a:gd name="connsiteY75" fmla="*/ 6392 h 10000"/>
                <a:gd name="connsiteX76" fmla="*/ 9164 w 10000"/>
                <a:gd name="connsiteY76" fmla="*/ 6167 h 10000"/>
                <a:gd name="connsiteX77" fmla="*/ 9284 w 10000"/>
                <a:gd name="connsiteY77" fmla="*/ 6287 h 10000"/>
                <a:gd name="connsiteX78" fmla="*/ 9476 w 10000"/>
                <a:gd name="connsiteY78" fmla="*/ 6399 h 10000"/>
                <a:gd name="connsiteX79" fmla="*/ 9598 w 10000"/>
                <a:gd name="connsiteY79" fmla="*/ 6452 h 10000"/>
                <a:gd name="connsiteX80" fmla="*/ 9651 w 10000"/>
                <a:gd name="connsiteY80" fmla="*/ 6471 h 10000"/>
                <a:gd name="connsiteX81" fmla="*/ 9708 w 10000"/>
                <a:gd name="connsiteY81" fmla="*/ 6736 h 10000"/>
                <a:gd name="connsiteX82" fmla="*/ 9679 w 10000"/>
                <a:gd name="connsiteY82" fmla="*/ 6980 h 10000"/>
                <a:gd name="connsiteX83" fmla="*/ 9548 w 10000"/>
                <a:gd name="connsiteY83" fmla="*/ 7047 h 10000"/>
                <a:gd name="connsiteX84" fmla="*/ 9438 w 10000"/>
                <a:gd name="connsiteY84" fmla="*/ 7040 h 10000"/>
                <a:gd name="connsiteX85" fmla="*/ 9313 w 10000"/>
                <a:gd name="connsiteY85" fmla="*/ 7040 h 10000"/>
                <a:gd name="connsiteX86" fmla="*/ 9190 w 10000"/>
                <a:gd name="connsiteY86" fmla="*/ 6987 h 10000"/>
                <a:gd name="connsiteX87" fmla="*/ 9090 w 10000"/>
                <a:gd name="connsiteY87" fmla="*/ 6868 h 10000"/>
                <a:gd name="connsiteX88" fmla="*/ 8983 w 10000"/>
                <a:gd name="connsiteY88" fmla="*/ 6829 h 10000"/>
                <a:gd name="connsiteX89" fmla="*/ 8910 w 10000"/>
                <a:gd name="connsiteY89" fmla="*/ 6842 h 10000"/>
                <a:gd name="connsiteX90" fmla="*/ 8829 w 10000"/>
                <a:gd name="connsiteY90" fmla="*/ 6736 h 10000"/>
                <a:gd name="connsiteX91" fmla="*/ 8948 w 10000"/>
                <a:gd name="connsiteY91" fmla="*/ 6583 h 10000"/>
                <a:gd name="connsiteX92" fmla="*/ 8807 w 10000"/>
                <a:gd name="connsiteY92" fmla="*/ 6761 h 10000"/>
                <a:gd name="connsiteX93" fmla="*/ 8753 w 10000"/>
                <a:gd name="connsiteY93" fmla="*/ 6742 h 10000"/>
                <a:gd name="connsiteX94" fmla="*/ 8684 w 10000"/>
                <a:gd name="connsiteY94" fmla="*/ 6908 h 10000"/>
                <a:gd name="connsiteX95" fmla="*/ 8594 w 10000"/>
                <a:gd name="connsiteY95" fmla="*/ 6947 h 10000"/>
                <a:gd name="connsiteX96" fmla="*/ 8458 w 10000"/>
                <a:gd name="connsiteY96" fmla="*/ 7013 h 10000"/>
                <a:gd name="connsiteX97" fmla="*/ 8647 w 10000"/>
                <a:gd name="connsiteY97" fmla="*/ 6927 h 10000"/>
                <a:gd name="connsiteX98" fmla="*/ 8728 w 10000"/>
                <a:gd name="connsiteY98" fmla="*/ 6842 h 10000"/>
                <a:gd name="connsiteX99" fmla="*/ 8772 w 10000"/>
                <a:gd name="connsiteY99" fmla="*/ 6748 h 10000"/>
                <a:gd name="connsiteX100" fmla="*/ 8845 w 10000"/>
                <a:gd name="connsiteY100" fmla="*/ 6742 h 10000"/>
                <a:gd name="connsiteX101" fmla="*/ 8948 w 10000"/>
                <a:gd name="connsiteY101" fmla="*/ 6815 h 10000"/>
                <a:gd name="connsiteX102" fmla="*/ 9090 w 10000"/>
                <a:gd name="connsiteY102" fmla="*/ 6868 h 10000"/>
                <a:gd name="connsiteX103" fmla="*/ 9005 w 10000"/>
                <a:gd name="connsiteY103" fmla="*/ 7026 h 10000"/>
                <a:gd name="connsiteX104" fmla="*/ 8902 w 10000"/>
                <a:gd name="connsiteY104" fmla="*/ 7146 h 10000"/>
                <a:gd name="connsiteX105" fmla="*/ 8845 w 10000"/>
                <a:gd name="connsiteY105" fmla="*/ 7158 h 10000"/>
                <a:gd name="connsiteX106" fmla="*/ 8684 w 10000"/>
                <a:gd name="connsiteY106" fmla="*/ 7139 h 10000"/>
                <a:gd name="connsiteX107" fmla="*/ 8452 w 10000"/>
                <a:gd name="connsiteY107" fmla="*/ 7086 h 10000"/>
                <a:gd name="connsiteX108" fmla="*/ 8170 w 10000"/>
                <a:gd name="connsiteY108" fmla="*/ 7013 h 10000"/>
                <a:gd name="connsiteX109" fmla="*/ 7943 w 10000"/>
                <a:gd name="connsiteY109" fmla="*/ 6895 h 10000"/>
                <a:gd name="connsiteX110" fmla="*/ 7774 w 10000"/>
                <a:gd name="connsiteY110" fmla="*/ 6748 h 10000"/>
                <a:gd name="connsiteX111" fmla="*/ 7548 w 10000"/>
                <a:gd name="connsiteY111" fmla="*/ 6590 h 10000"/>
                <a:gd name="connsiteX112" fmla="*/ 7312 w 10000"/>
                <a:gd name="connsiteY112" fmla="*/ 6392 h 10000"/>
                <a:gd name="connsiteX113" fmla="*/ 7153 w 10000"/>
                <a:gd name="connsiteY113" fmla="*/ 6134 h 10000"/>
                <a:gd name="connsiteX114" fmla="*/ 6898 w 10000"/>
                <a:gd name="connsiteY114" fmla="*/ 5923 h 10000"/>
                <a:gd name="connsiteX115" fmla="*/ 6467 w 10000"/>
                <a:gd name="connsiteY115" fmla="*/ 5645 h 10000"/>
                <a:gd name="connsiteX116" fmla="*/ 5541 w 10000"/>
                <a:gd name="connsiteY116" fmla="*/ 5592 h 10000"/>
                <a:gd name="connsiteX117" fmla="*/ 4584 w 10000"/>
                <a:gd name="connsiteY117" fmla="*/ 5532 h 10000"/>
                <a:gd name="connsiteX118" fmla="*/ 3768 w 10000"/>
                <a:gd name="connsiteY118" fmla="*/ 5315 h 10000"/>
                <a:gd name="connsiteX119" fmla="*/ 2631 w 10000"/>
                <a:gd name="connsiteY119" fmla="*/ 4575 h 10000"/>
                <a:gd name="connsiteX120" fmla="*/ 2013 w 10000"/>
                <a:gd name="connsiteY120" fmla="*/ 3728 h 10000"/>
                <a:gd name="connsiteX121" fmla="*/ 1313 w 10000"/>
                <a:gd name="connsiteY121" fmla="*/ 3001 h 10000"/>
                <a:gd name="connsiteX122" fmla="*/ 2955 w 10000"/>
                <a:gd name="connsiteY122" fmla="*/ 4811 h 10000"/>
                <a:gd name="connsiteX123" fmla="*/ 3640 w 10000"/>
                <a:gd name="connsiteY123" fmla="*/ 5320 h 10000"/>
                <a:gd name="connsiteX124" fmla="*/ 3958 w 10000"/>
                <a:gd name="connsiteY124" fmla="*/ 5295 h 10000"/>
                <a:gd name="connsiteX125" fmla="*/ 3610 w 10000"/>
                <a:gd name="connsiteY125" fmla="*/ 6952 h 10000"/>
                <a:gd name="connsiteX126" fmla="*/ 3218 w 10000"/>
                <a:gd name="connsiteY126" fmla="*/ 8613 h 10000"/>
                <a:gd name="connsiteX127" fmla="*/ 2873 w 10000"/>
                <a:gd name="connsiteY127" fmla="*/ 10000 h 10000"/>
                <a:gd name="connsiteX128" fmla="*/ 2266 w 10000"/>
                <a:gd name="connsiteY128" fmla="*/ 8918 h 10000"/>
                <a:gd name="connsiteX0" fmla="*/ 2266 w 10000"/>
                <a:gd name="connsiteY0" fmla="*/ 8918 h 10000"/>
                <a:gd name="connsiteX1" fmla="*/ 1643 w 10000"/>
                <a:gd name="connsiteY1" fmla="*/ 7460 h 10000"/>
                <a:gd name="connsiteX2" fmla="*/ 1127 w 10000"/>
                <a:gd name="connsiteY2" fmla="*/ 6132 h 10000"/>
                <a:gd name="connsiteX3" fmla="*/ 813 w 10000"/>
                <a:gd name="connsiteY3" fmla="*/ 5020 h 10000"/>
                <a:gd name="connsiteX4" fmla="*/ 502 w 10000"/>
                <a:gd name="connsiteY4" fmla="*/ 3503 h 10000"/>
                <a:gd name="connsiteX5" fmla="*/ 273 w 10000"/>
                <a:gd name="connsiteY5" fmla="*/ 2148 h 10000"/>
                <a:gd name="connsiteX6" fmla="*/ 41 w 10000"/>
                <a:gd name="connsiteY6" fmla="*/ 1031 h 10000"/>
                <a:gd name="connsiteX7" fmla="*/ 8 w 10000"/>
                <a:gd name="connsiteY7" fmla="*/ 530 h 10000"/>
                <a:gd name="connsiteX8" fmla="*/ 91 w 10000"/>
                <a:gd name="connsiteY8" fmla="*/ 53 h 10000"/>
                <a:gd name="connsiteX9" fmla="*/ 349 w 10000"/>
                <a:gd name="connsiteY9" fmla="*/ 0 h 10000"/>
                <a:gd name="connsiteX10" fmla="*/ 857 w 10000"/>
                <a:gd name="connsiteY10" fmla="*/ 0 h 10000"/>
                <a:gd name="connsiteX11" fmla="*/ 1610 w 10000"/>
                <a:gd name="connsiteY11" fmla="*/ 132 h 10000"/>
                <a:gd name="connsiteX12" fmla="*/ 2386 w 10000"/>
                <a:gd name="connsiteY12" fmla="*/ 424 h 10000"/>
                <a:gd name="connsiteX13" fmla="*/ 3086 w 10000"/>
                <a:gd name="connsiteY13" fmla="*/ 733 h 10000"/>
                <a:gd name="connsiteX14" fmla="*/ 3966 w 10000"/>
                <a:gd name="connsiteY14" fmla="*/ 1295 h 10000"/>
                <a:gd name="connsiteX15" fmla="*/ 5014 w 10000"/>
                <a:gd name="connsiteY15" fmla="*/ 2229 h 10000"/>
                <a:gd name="connsiteX16" fmla="*/ 5573 w 10000"/>
                <a:gd name="connsiteY16" fmla="*/ 2711 h 10000"/>
                <a:gd name="connsiteX17" fmla="*/ 6314 w 10000"/>
                <a:gd name="connsiteY17" fmla="*/ 3179 h 10000"/>
                <a:gd name="connsiteX18" fmla="*/ 6663 w 10000"/>
                <a:gd name="connsiteY18" fmla="*/ 3351 h 10000"/>
                <a:gd name="connsiteX19" fmla="*/ 6873 w 10000"/>
                <a:gd name="connsiteY19" fmla="*/ 3431 h 10000"/>
                <a:gd name="connsiteX20" fmla="*/ 7194 w 10000"/>
                <a:gd name="connsiteY20" fmla="*/ 3549 h 10000"/>
                <a:gd name="connsiteX21" fmla="*/ 7426 w 10000"/>
                <a:gd name="connsiteY21" fmla="*/ 3597 h 10000"/>
                <a:gd name="connsiteX22" fmla="*/ 7698 w 10000"/>
                <a:gd name="connsiteY22" fmla="*/ 3549 h 10000"/>
                <a:gd name="connsiteX23" fmla="*/ 7978 w 10000"/>
                <a:gd name="connsiteY23" fmla="*/ 3497 h 10000"/>
                <a:gd name="connsiteX24" fmla="*/ 8298 w 10000"/>
                <a:gd name="connsiteY24" fmla="*/ 3543 h 10000"/>
                <a:gd name="connsiteX25" fmla="*/ 8436 w 10000"/>
                <a:gd name="connsiteY25" fmla="*/ 3668 h 10000"/>
                <a:gd name="connsiteX26" fmla="*/ 8502 w 10000"/>
                <a:gd name="connsiteY26" fmla="*/ 3933 h 10000"/>
                <a:gd name="connsiteX27" fmla="*/ 8314 w 10000"/>
                <a:gd name="connsiteY27" fmla="*/ 3820 h 10000"/>
                <a:gd name="connsiteX28" fmla="*/ 8502 w 10000"/>
                <a:gd name="connsiteY28" fmla="*/ 3933 h 10000"/>
                <a:gd name="connsiteX29" fmla="*/ 8597 w 10000"/>
                <a:gd name="connsiteY29" fmla="*/ 3926 h 10000"/>
                <a:gd name="connsiteX30" fmla="*/ 8750 w 10000"/>
                <a:gd name="connsiteY30" fmla="*/ 4026 h 10000"/>
                <a:gd name="connsiteX31" fmla="*/ 8923 w 10000"/>
                <a:gd name="connsiteY31" fmla="*/ 4124 h 10000"/>
                <a:gd name="connsiteX32" fmla="*/ 9099 w 10000"/>
                <a:gd name="connsiteY32" fmla="*/ 4191 h 10000"/>
                <a:gd name="connsiteX33" fmla="*/ 9379 w 10000"/>
                <a:gd name="connsiteY33" fmla="*/ 4337 h 10000"/>
                <a:gd name="connsiteX34" fmla="*/ 9548 w 10000"/>
                <a:gd name="connsiteY34" fmla="*/ 4474 h 10000"/>
                <a:gd name="connsiteX35" fmla="*/ 9679 w 10000"/>
                <a:gd name="connsiteY35" fmla="*/ 4508 h 10000"/>
                <a:gd name="connsiteX36" fmla="*/ 9746 w 10000"/>
                <a:gd name="connsiteY36" fmla="*/ 4515 h 10000"/>
                <a:gd name="connsiteX37" fmla="*/ 9872 w 10000"/>
                <a:gd name="connsiteY37" fmla="*/ 4555 h 10000"/>
                <a:gd name="connsiteX38" fmla="*/ 9943 w 10000"/>
                <a:gd name="connsiteY38" fmla="*/ 4693 h 10000"/>
                <a:gd name="connsiteX39" fmla="*/ 9968 w 10000"/>
                <a:gd name="connsiteY39" fmla="*/ 4872 h 10000"/>
                <a:gd name="connsiteX40" fmla="*/ 10000 w 10000"/>
                <a:gd name="connsiteY40" fmla="*/ 5149 h 10000"/>
                <a:gd name="connsiteX41" fmla="*/ 9915 w 10000"/>
                <a:gd name="connsiteY41" fmla="*/ 5361 h 10000"/>
                <a:gd name="connsiteX42" fmla="*/ 9818 w 10000"/>
                <a:gd name="connsiteY42" fmla="*/ 5453 h 10000"/>
                <a:gd name="connsiteX43" fmla="*/ 9664 w 10000"/>
                <a:gd name="connsiteY43" fmla="*/ 5453 h 10000"/>
                <a:gd name="connsiteX44" fmla="*/ 9501 w 10000"/>
                <a:gd name="connsiteY44" fmla="*/ 5461 h 10000"/>
                <a:gd name="connsiteX45" fmla="*/ 9306 w 10000"/>
                <a:gd name="connsiteY45" fmla="*/ 5388 h 10000"/>
                <a:gd name="connsiteX46" fmla="*/ 9250 w 10000"/>
                <a:gd name="connsiteY46" fmla="*/ 5394 h 10000"/>
                <a:gd name="connsiteX47" fmla="*/ 9218 w 10000"/>
                <a:gd name="connsiteY47" fmla="*/ 5155 h 10000"/>
                <a:gd name="connsiteX48" fmla="*/ 9231 w 10000"/>
                <a:gd name="connsiteY48" fmla="*/ 5005 h 10000"/>
                <a:gd name="connsiteX49" fmla="*/ 9237 w 10000"/>
                <a:gd name="connsiteY49" fmla="*/ 5162 h 10000"/>
                <a:gd name="connsiteX50" fmla="*/ 9256 w 10000"/>
                <a:gd name="connsiteY50" fmla="*/ 5328 h 10000"/>
                <a:gd name="connsiteX51" fmla="*/ 9284 w 10000"/>
                <a:gd name="connsiteY51" fmla="*/ 5406 h 10000"/>
                <a:gd name="connsiteX52" fmla="*/ 9202 w 10000"/>
                <a:gd name="connsiteY52" fmla="*/ 5573 h 10000"/>
                <a:gd name="connsiteX53" fmla="*/ 9186 w 10000"/>
                <a:gd name="connsiteY53" fmla="*/ 5725 h 10000"/>
                <a:gd name="connsiteX54" fmla="*/ 9205 w 10000"/>
                <a:gd name="connsiteY54" fmla="*/ 5532 h 10000"/>
                <a:gd name="connsiteX55" fmla="*/ 9272 w 10000"/>
                <a:gd name="connsiteY55" fmla="*/ 5374 h 10000"/>
                <a:gd name="connsiteX56" fmla="*/ 9357 w 10000"/>
                <a:gd name="connsiteY56" fmla="*/ 5433 h 10000"/>
                <a:gd name="connsiteX57" fmla="*/ 9435 w 10000"/>
                <a:gd name="connsiteY57" fmla="*/ 5547 h 10000"/>
                <a:gd name="connsiteX58" fmla="*/ 9523 w 10000"/>
                <a:gd name="connsiteY58" fmla="*/ 5592 h 10000"/>
                <a:gd name="connsiteX59" fmla="*/ 9642 w 10000"/>
                <a:gd name="connsiteY59" fmla="*/ 5611 h 10000"/>
                <a:gd name="connsiteX60" fmla="*/ 9695 w 10000"/>
                <a:gd name="connsiteY60" fmla="*/ 5659 h 10000"/>
                <a:gd name="connsiteX61" fmla="*/ 9739 w 10000"/>
                <a:gd name="connsiteY61" fmla="*/ 5684 h 10000"/>
                <a:gd name="connsiteX62" fmla="*/ 9840 w 10000"/>
                <a:gd name="connsiteY62" fmla="*/ 5732 h 10000"/>
                <a:gd name="connsiteX63" fmla="*/ 9883 w 10000"/>
                <a:gd name="connsiteY63" fmla="*/ 5824 h 10000"/>
                <a:gd name="connsiteX64" fmla="*/ 9918 w 10000"/>
                <a:gd name="connsiteY64" fmla="*/ 5882 h 10000"/>
                <a:gd name="connsiteX65" fmla="*/ 9927 w 10000"/>
                <a:gd name="connsiteY65" fmla="*/ 6002 h 10000"/>
                <a:gd name="connsiteX66" fmla="*/ 9887 w 10000"/>
                <a:gd name="connsiteY66" fmla="*/ 6245 h 10000"/>
                <a:gd name="connsiteX67" fmla="*/ 9799 w 10000"/>
                <a:gd name="connsiteY67" fmla="*/ 6452 h 10000"/>
                <a:gd name="connsiteX68" fmla="*/ 9698 w 10000"/>
                <a:gd name="connsiteY68" fmla="*/ 6525 h 10000"/>
                <a:gd name="connsiteX69" fmla="*/ 9576 w 10000"/>
                <a:gd name="connsiteY69" fmla="*/ 6478 h 10000"/>
                <a:gd name="connsiteX70" fmla="*/ 9354 w 10000"/>
                <a:gd name="connsiteY70" fmla="*/ 6312 h 10000"/>
                <a:gd name="connsiteX71" fmla="*/ 9212 w 10000"/>
                <a:gd name="connsiteY71" fmla="*/ 6259 h 10000"/>
                <a:gd name="connsiteX72" fmla="*/ 9161 w 10000"/>
                <a:gd name="connsiteY72" fmla="*/ 6207 h 10000"/>
                <a:gd name="connsiteX73" fmla="*/ 9227 w 10000"/>
                <a:gd name="connsiteY73" fmla="*/ 6082 h 10000"/>
                <a:gd name="connsiteX74" fmla="*/ 9146 w 10000"/>
                <a:gd name="connsiteY74" fmla="*/ 6207 h 10000"/>
                <a:gd name="connsiteX75" fmla="*/ 9039 w 10000"/>
                <a:gd name="connsiteY75" fmla="*/ 6392 h 10000"/>
                <a:gd name="connsiteX76" fmla="*/ 9164 w 10000"/>
                <a:gd name="connsiteY76" fmla="*/ 6167 h 10000"/>
                <a:gd name="connsiteX77" fmla="*/ 9284 w 10000"/>
                <a:gd name="connsiteY77" fmla="*/ 6287 h 10000"/>
                <a:gd name="connsiteX78" fmla="*/ 9476 w 10000"/>
                <a:gd name="connsiteY78" fmla="*/ 6399 h 10000"/>
                <a:gd name="connsiteX79" fmla="*/ 9598 w 10000"/>
                <a:gd name="connsiteY79" fmla="*/ 6452 h 10000"/>
                <a:gd name="connsiteX80" fmla="*/ 9651 w 10000"/>
                <a:gd name="connsiteY80" fmla="*/ 6471 h 10000"/>
                <a:gd name="connsiteX81" fmla="*/ 9708 w 10000"/>
                <a:gd name="connsiteY81" fmla="*/ 6736 h 10000"/>
                <a:gd name="connsiteX82" fmla="*/ 9679 w 10000"/>
                <a:gd name="connsiteY82" fmla="*/ 6980 h 10000"/>
                <a:gd name="connsiteX83" fmla="*/ 9548 w 10000"/>
                <a:gd name="connsiteY83" fmla="*/ 7047 h 10000"/>
                <a:gd name="connsiteX84" fmla="*/ 9438 w 10000"/>
                <a:gd name="connsiteY84" fmla="*/ 7040 h 10000"/>
                <a:gd name="connsiteX85" fmla="*/ 9313 w 10000"/>
                <a:gd name="connsiteY85" fmla="*/ 7040 h 10000"/>
                <a:gd name="connsiteX86" fmla="*/ 9190 w 10000"/>
                <a:gd name="connsiteY86" fmla="*/ 6987 h 10000"/>
                <a:gd name="connsiteX87" fmla="*/ 9090 w 10000"/>
                <a:gd name="connsiteY87" fmla="*/ 6868 h 10000"/>
                <a:gd name="connsiteX88" fmla="*/ 8983 w 10000"/>
                <a:gd name="connsiteY88" fmla="*/ 6829 h 10000"/>
                <a:gd name="connsiteX89" fmla="*/ 8910 w 10000"/>
                <a:gd name="connsiteY89" fmla="*/ 6842 h 10000"/>
                <a:gd name="connsiteX90" fmla="*/ 8829 w 10000"/>
                <a:gd name="connsiteY90" fmla="*/ 6736 h 10000"/>
                <a:gd name="connsiteX91" fmla="*/ 8948 w 10000"/>
                <a:gd name="connsiteY91" fmla="*/ 6583 h 10000"/>
                <a:gd name="connsiteX92" fmla="*/ 8807 w 10000"/>
                <a:gd name="connsiteY92" fmla="*/ 6761 h 10000"/>
                <a:gd name="connsiteX93" fmla="*/ 8753 w 10000"/>
                <a:gd name="connsiteY93" fmla="*/ 6742 h 10000"/>
                <a:gd name="connsiteX94" fmla="*/ 8684 w 10000"/>
                <a:gd name="connsiteY94" fmla="*/ 6908 h 10000"/>
                <a:gd name="connsiteX95" fmla="*/ 8594 w 10000"/>
                <a:gd name="connsiteY95" fmla="*/ 6947 h 10000"/>
                <a:gd name="connsiteX96" fmla="*/ 8458 w 10000"/>
                <a:gd name="connsiteY96" fmla="*/ 7013 h 10000"/>
                <a:gd name="connsiteX97" fmla="*/ 8647 w 10000"/>
                <a:gd name="connsiteY97" fmla="*/ 6927 h 10000"/>
                <a:gd name="connsiteX98" fmla="*/ 8728 w 10000"/>
                <a:gd name="connsiteY98" fmla="*/ 6842 h 10000"/>
                <a:gd name="connsiteX99" fmla="*/ 8772 w 10000"/>
                <a:gd name="connsiteY99" fmla="*/ 6748 h 10000"/>
                <a:gd name="connsiteX100" fmla="*/ 8845 w 10000"/>
                <a:gd name="connsiteY100" fmla="*/ 6742 h 10000"/>
                <a:gd name="connsiteX101" fmla="*/ 8948 w 10000"/>
                <a:gd name="connsiteY101" fmla="*/ 6815 h 10000"/>
                <a:gd name="connsiteX102" fmla="*/ 9090 w 10000"/>
                <a:gd name="connsiteY102" fmla="*/ 6868 h 10000"/>
                <a:gd name="connsiteX103" fmla="*/ 9005 w 10000"/>
                <a:gd name="connsiteY103" fmla="*/ 7026 h 10000"/>
                <a:gd name="connsiteX104" fmla="*/ 8902 w 10000"/>
                <a:gd name="connsiteY104" fmla="*/ 7146 h 10000"/>
                <a:gd name="connsiteX105" fmla="*/ 8845 w 10000"/>
                <a:gd name="connsiteY105" fmla="*/ 7158 h 10000"/>
                <a:gd name="connsiteX106" fmla="*/ 8684 w 10000"/>
                <a:gd name="connsiteY106" fmla="*/ 7139 h 10000"/>
                <a:gd name="connsiteX107" fmla="*/ 8452 w 10000"/>
                <a:gd name="connsiteY107" fmla="*/ 7086 h 10000"/>
                <a:gd name="connsiteX108" fmla="*/ 8170 w 10000"/>
                <a:gd name="connsiteY108" fmla="*/ 7013 h 10000"/>
                <a:gd name="connsiteX109" fmla="*/ 7943 w 10000"/>
                <a:gd name="connsiteY109" fmla="*/ 6895 h 10000"/>
                <a:gd name="connsiteX110" fmla="*/ 7774 w 10000"/>
                <a:gd name="connsiteY110" fmla="*/ 6748 h 10000"/>
                <a:gd name="connsiteX111" fmla="*/ 7548 w 10000"/>
                <a:gd name="connsiteY111" fmla="*/ 6590 h 10000"/>
                <a:gd name="connsiteX112" fmla="*/ 7312 w 10000"/>
                <a:gd name="connsiteY112" fmla="*/ 6392 h 10000"/>
                <a:gd name="connsiteX113" fmla="*/ 7153 w 10000"/>
                <a:gd name="connsiteY113" fmla="*/ 6134 h 10000"/>
                <a:gd name="connsiteX114" fmla="*/ 6898 w 10000"/>
                <a:gd name="connsiteY114" fmla="*/ 5923 h 10000"/>
                <a:gd name="connsiteX115" fmla="*/ 6467 w 10000"/>
                <a:gd name="connsiteY115" fmla="*/ 5645 h 10000"/>
                <a:gd name="connsiteX116" fmla="*/ 5541 w 10000"/>
                <a:gd name="connsiteY116" fmla="*/ 5592 h 10000"/>
                <a:gd name="connsiteX117" fmla="*/ 4584 w 10000"/>
                <a:gd name="connsiteY117" fmla="*/ 5532 h 10000"/>
                <a:gd name="connsiteX118" fmla="*/ 3768 w 10000"/>
                <a:gd name="connsiteY118" fmla="*/ 5315 h 10000"/>
                <a:gd name="connsiteX119" fmla="*/ 2631 w 10000"/>
                <a:gd name="connsiteY119" fmla="*/ 4575 h 10000"/>
                <a:gd name="connsiteX120" fmla="*/ 2013 w 10000"/>
                <a:gd name="connsiteY120" fmla="*/ 3728 h 10000"/>
                <a:gd name="connsiteX121" fmla="*/ 1313 w 10000"/>
                <a:gd name="connsiteY121" fmla="*/ 3001 h 10000"/>
                <a:gd name="connsiteX122" fmla="*/ 2955 w 10000"/>
                <a:gd name="connsiteY122" fmla="*/ 4811 h 10000"/>
                <a:gd name="connsiteX123" fmla="*/ 3640 w 10000"/>
                <a:gd name="connsiteY123" fmla="*/ 5320 h 10000"/>
                <a:gd name="connsiteX124" fmla="*/ 3958 w 10000"/>
                <a:gd name="connsiteY124" fmla="*/ 5295 h 10000"/>
                <a:gd name="connsiteX125" fmla="*/ 3610 w 10000"/>
                <a:gd name="connsiteY125" fmla="*/ 6952 h 10000"/>
                <a:gd name="connsiteX126" fmla="*/ 3218 w 10000"/>
                <a:gd name="connsiteY126" fmla="*/ 8613 h 10000"/>
                <a:gd name="connsiteX127" fmla="*/ 2873 w 10000"/>
                <a:gd name="connsiteY127" fmla="*/ 10000 h 10000"/>
                <a:gd name="connsiteX128" fmla="*/ 2266 w 10000"/>
                <a:gd name="connsiteY128" fmla="*/ 8918 h 10000"/>
                <a:gd name="connsiteX0" fmla="*/ 2266 w 10000"/>
                <a:gd name="connsiteY0" fmla="*/ 8918 h 10000"/>
                <a:gd name="connsiteX1" fmla="*/ 1643 w 10000"/>
                <a:gd name="connsiteY1" fmla="*/ 7460 h 10000"/>
                <a:gd name="connsiteX2" fmla="*/ 1168 w 10000"/>
                <a:gd name="connsiteY2" fmla="*/ 6119 h 10000"/>
                <a:gd name="connsiteX3" fmla="*/ 813 w 10000"/>
                <a:gd name="connsiteY3" fmla="*/ 5020 h 10000"/>
                <a:gd name="connsiteX4" fmla="*/ 502 w 10000"/>
                <a:gd name="connsiteY4" fmla="*/ 3503 h 10000"/>
                <a:gd name="connsiteX5" fmla="*/ 273 w 10000"/>
                <a:gd name="connsiteY5" fmla="*/ 2148 h 10000"/>
                <a:gd name="connsiteX6" fmla="*/ 41 w 10000"/>
                <a:gd name="connsiteY6" fmla="*/ 1031 h 10000"/>
                <a:gd name="connsiteX7" fmla="*/ 8 w 10000"/>
                <a:gd name="connsiteY7" fmla="*/ 530 h 10000"/>
                <a:gd name="connsiteX8" fmla="*/ 91 w 10000"/>
                <a:gd name="connsiteY8" fmla="*/ 53 h 10000"/>
                <a:gd name="connsiteX9" fmla="*/ 349 w 10000"/>
                <a:gd name="connsiteY9" fmla="*/ 0 h 10000"/>
                <a:gd name="connsiteX10" fmla="*/ 857 w 10000"/>
                <a:gd name="connsiteY10" fmla="*/ 0 h 10000"/>
                <a:gd name="connsiteX11" fmla="*/ 1610 w 10000"/>
                <a:gd name="connsiteY11" fmla="*/ 132 h 10000"/>
                <a:gd name="connsiteX12" fmla="*/ 2386 w 10000"/>
                <a:gd name="connsiteY12" fmla="*/ 424 h 10000"/>
                <a:gd name="connsiteX13" fmla="*/ 3086 w 10000"/>
                <a:gd name="connsiteY13" fmla="*/ 733 h 10000"/>
                <a:gd name="connsiteX14" fmla="*/ 3966 w 10000"/>
                <a:gd name="connsiteY14" fmla="*/ 1295 h 10000"/>
                <a:gd name="connsiteX15" fmla="*/ 5014 w 10000"/>
                <a:gd name="connsiteY15" fmla="*/ 2229 h 10000"/>
                <a:gd name="connsiteX16" fmla="*/ 5573 w 10000"/>
                <a:gd name="connsiteY16" fmla="*/ 2711 h 10000"/>
                <a:gd name="connsiteX17" fmla="*/ 6314 w 10000"/>
                <a:gd name="connsiteY17" fmla="*/ 3179 h 10000"/>
                <a:gd name="connsiteX18" fmla="*/ 6663 w 10000"/>
                <a:gd name="connsiteY18" fmla="*/ 3351 h 10000"/>
                <a:gd name="connsiteX19" fmla="*/ 6873 w 10000"/>
                <a:gd name="connsiteY19" fmla="*/ 3431 h 10000"/>
                <a:gd name="connsiteX20" fmla="*/ 7194 w 10000"/>
                <a:gd name="connsiteY20" fmla="*/ 3549 h 10000"/>
                <a:gd name="connsiteX21" fmla="*/ 7426 w 10000"/>
                <a:gd name="connsiteY21" fmla="*/ 3597 h 10000"/>
                <a:gd name="connsiteX22" fmla="*/ 7698 w 10000"/>
                <a:gd name="connsiteY22" fmla="*/ 3549 h 10000"/>
                <a:gd name="connsiteX23" fmla="*/ 7978 w 10000"/>
                <a:gd name="connsiteY23" fmla="*/ 3497 h 10000"/>
                <a:gd name="connsiteX24" fmla="*/ 8298 w 10000"/>
                <a:gd name="connsiteY24" fmla="*/ 3543 h 10000"/>
                <a:gd name="connsiteX25" fmla="*/ 8436 w 10000"/>
                <a:gd name="connsiteY25" fmla="*/ 3668 h 10000"/>
                <a:gd name="connsiteX26" fmla="*/ 8502 w 10000"/>
                <a:gd name="connsiteY26" fmla="*/ 3933 h 10000"/>
                <a:gd name="connsiteX27" fmla="*/ 8314 w 10000"/>
                <a:gd name="connsiteY27" fmla="*/ 3820 h 10000"/>
                <a:gd name="connsiteX28" fmla="*/ 8502 w 10000"/>
                <a:gd name="connsiteY28" fmla="*/ 3933 h 10000"/>
                <a:gd name="connsiteX29" fmla="*/ 8597 w 10000"/>
                <a:gd name="connsiteY29" fmla="*/ 3926 h 10000"/>
                <a:gd name="connsiteX30" fmla="*/ 8750 w 10000"/>
                <a:gd name="connsiteY30" fmla="*/ 4026 h 10000"/>
                <a:gd name="connsiteX31" fmla="*/ 8923 w 10000"/>
                <a:gd name="connsiteY31" fmla="*/ 4124 h 10000"/>
                <a:gd name="connsiteX32" fmla="*/ 9099 w 10000"/>
                <a:gd name="connsiteY32" fmla="*/ 4191 h 10000"/>
                <a:gd name="connsiteX33" fmla="*/ 9379 w 10000"/>
                <a:gd name="connsiteY33" fmla="*/ 4337 h 10000"/>
                <a:gd name="connsiteX34" fmla="*/ 9548 w 10000"/>
                <a:gd name="connsiteY34" fmla="*/ 4474 h 10000"/>
                <a:gd name="connsiteX35" fmla="*/ 9679 w 10000"/>
                <a:gd name="connsiteY35" fmla="*/ 4508 h 10000"/>
                <a:gd name="connsiteX36" fmla="*/ 9746 w 10000"/>
                <a:gd name="connsiteY36" fmla="*/ 4515 h 10000"/>
                <a:gd name="connsiteX37" fmla="*/ 9872 w 10000"/>
                <a:gd name="connsiteY37" fmla="*/ 4555 h 10000"/>
                <a:gd name="connsiteX38" fmla="*/ 9943 w 10000"/>
                <a:gd name="connsiteY38" fmla="*/ 4693 h 10000"/>
                <a:gd name="connsiteX39" fmla="*/ 9968 w 10000"/>
                <a:gd name="connsiteY39" fmla="*/ 4872 h 10000"/>
                <a:gd name="connsiteX40" fmla="*/ 10000 w 10000"/>
                <a:gd name="connsiteY40" fmla="*/ 5149 h 10000"/>
                <a:gd name="connsiteX41" fmla="*/ 9915 w 10000"/>
                <a:gd name="connsiteY41" fmla="*/ 5361 h 10000"/>
                <a:gd name="connsiteX42" fmla="*/ 9818 w 10000"/>
                <a:gd name="connsiteY42" fmla="*/ 5453 h 10000"/>
                <a:gd name="connsiteX43" fmla="*/ 9664 w 10000"/>
                <a:gd name="connsiteY43" fmla="*/ 5453 h 10000"/>
                <a:gd name="connsiteX44" fmla="*/ 9501 w 10000"/>
                <a:gd name="connsiteY44" fmla="*/ 5461 h 10000"/>
                <a:gd name="connsiteX45" fmla="*/ 9306 w 10000"/>
                <a:gd name="connsiteY45" fmla="*/ 5388 h 10000"/>
                <a:gd name="connsiteX46" fmla="*/ 9250 w 10000"/>
                <a:gd name="connsiteY46" fmla="*/ 5394 h 10000"/>
                <a:gd name="connsiteX47" fmla="*/ 9218 w 10000"/>
                <a:gd name="connsiteY47" fmla="*/ 5155 h 10000"/>
                <a:gd name="connsiteX48" fmla="*/ 9231 w 10000"/>
                <a:gd name="connsiteY48" fmla="*/ 5005 h 10000"/>
                <a:gd name="connsiteX49" fmla="*/ 9237 w 10000"/>
                <a:gd name="connsiteY49" fmla="*/ 5162 h 10000"/>
                <a:gd name="connsiteX50" fmla="*/ 9256 w 10000"/>
                <a:gd name="connsiteY50" fmla="*/ 5328 h 10000"/>
                <a:gd name="connsiteX51" fmla="*/ 9284 w 10000"/>
                <a:gd name="connsiteY51" fmla="*/ 5406 h 10000"/>
                <a:gd name="connsiteX52" fmla="*/ 9202 w 10000"/>
                <a:gd name="connsiteY52" fmla="*/ 5573 h 10000"/>
                <a:gd name="connsiteX53" fmla="*/ 9186 w 10000"/>
                <a:gd name="connsiteY53" fmla="*/ 5725 h 10000"/>
                <a:gd name="connsiteX54" fmla="*/ 9205 w 10000"/>
                <a:gd name="connsiteY54" fmla="*/ 5532 h 10000"/>
                <a:gd name="connsiteX55" fmla="*/ 9272 w 10000"/>
                <a:gd name="connsiteY55" fmla="*/ 5374 h 10000"/>
                <a:gd name="connsiteX56" fmla="*/ 9357 w 10000"/>
                <a:gd name="connsiteY56" fmla="*/ 5433 h 10000"/>
                <a:gd name="connsiteX57" fmla="*/ 9435 w 10000"/>
                <a:gd name="connsiteY57" fmla="*/ 5547 h 10000"/>
                <a:gd name="connsiteX58" fmla="*/ 9523 w 10000"/>
                <a:gd name="connsiteY58" fmla="*/ 5592 h 10000"/>
                <a:gd name="connsiteX59" fmla="*/ 9642 w 10000"/>
                <a:gd name="connsiteY59" fmla="*/ 5611 h 10000"/>
                <a:gd name="connsiteX60" fmla="*/ 9695 w 10000"/>
                <a:gd name="connsiteY60" fmla="*/ 5659 h 10000"/>
                <a:gd name="connsiteX61" fmla="*/ 9739 w 10000"/>
                <a:gd name="connsiteY61" fmla="*/ 5684 h 10000"/>
                <a:gd name="connsiteX62" fmla="*/ 9840 w 10000"/>
                <a:gd name="connsiteY62" fmla="*/ 5732 h 10000"/>
                <a:gd name="connsiteX63" fmla="*/ 9883 w 10000"/>
                <a:gd name="connsiteY63" fmla="*/ 5824 h 10000"/>
                <a:gd name="connsiteX64" fmla="*/ 9918 w 10000"/>
                <a:gd name="connsiteY64" fmla="*/ 5882 h 10000"/>
                <a:gd name="connsiteX65" fmla="*/ 9927 w 10000"/>
                <a:gd name="connsiteY65" fmla="*/ 6002 h 10000"/>
                <a:gd name="connsiteX66" fmla="*/ 9887 w 10000"/>
                <a:gd name="connsiteY66" fmla="*/ 6245 h 10000"/>
                <a:gd name="connsiteX67" fmla="*/ 9799 w 10000"/>
                <a:gd name="connsiteY67" fmla="*/ 6452 h 10000"/>
                <a:gd name="connsiteX68" fmla="*/ 9698 w 10000"/>
                <a:gd name="connsiteY68" fmla="*/ 6525 h 10000"/>
                <a:gd name="connsiteX69" fmla="*/ 9576 w 10000"/>
                <a:gd name="connsiteY69" fmla="*/ 6478 h 10000"/>
                <a:gd name="connsiteX70" fmla="*/ 9354 w 10000"/>
                <a:gd name="connsiteY70" fmla="*/ 6312 h 10000"/>
                <a:gd name="connsiteX71" fmla="*/ 9212 w 10000"/>
                <a:gd name="connsiteY71" fmla="*/ 6259 h 10000"/>
                <a:gd name="connsiteX72" fmla="*/ 9161 w 10000"/>
                <a:gd name="connsiteY72" fmla="*/ 6207 h 10000"/>
                <a:gd name="connsiteX73" fmla="*/ 9227 w 10000"/>
                <a:gd name="connsiteY73" fmla="*/ 6082 h 10000"/>
                <a:gd name="connsiteX74" fmla="*/ 9146 w 10000"/>
                <a:gd name="connsiteY74" fmla="*/ 6207 h 10000"/>
                <a:gd name="connsiteX75" fmla="*/ 9039 w 10000"/>
                <a:gd name="connsiteY75" fmla="*/ 6392 h 10000"/>
                <a:gd name="connsiteX76" fmla="*/ 9164 w 10000"/>
                <a:gd name="connsiteY76" fmla="*/ 6167 h 10000"/>
                <a:gd name="connsiteX77" fmla="*/ 9284 w 10000"/>
                <a:gd name="connsiteY77" fmla="*/ 6287 h 10000"/>
                <a:gd name="connsiteX78" fmla="*/ 9476 w 10000"/>
                <a:gd name="connsiteY78" fmla="*/ 6399 h 10000"/>
                <a:gd name="connsiteX79" fmla="*/ 9598 w 10000"/>
                <a:gd name="connsiteY79" fmla="*/ 6452 h 10000"/>
                <a:gd name="connsiteX80" fmla="*/ 9651 w 10000"/>
                <a:gd name="connsiteY80" fmla="*/ 6471 h 10000"/>
                <a:gd name="connsiteX81" fmla="*/ 9708 w 10000"/>
                <a:gd name="connsiteY81" fmla="*/ 6736 h 10000"/>
                <a:gd name="connsiteX82" fmla="*/ 9679 w 10000"/>
                <a:gd name="connsiteY82" fmla="*/ 6980 h 10000"/>
                <a:gd name="connsiteX83" fmla="*/ 9548 w 10000"/>
                <a:gd name="connsiteY83" fmla="*/ 7047 h 10000"/>
                <a:gd name="connsiteX84" fmla="*/ 9438 w 10000"/>
                <a:gd name="connsiteY84" fmla="*/ 7040 h 10000"/>
                <a:gd name="connsiteX85" fmla="*/ 9313 w 10000"/>
                <a:gd name="connsiteY85" fmla="*/ 7040 h 10000"/>
                <a:gd name="connsiteX86" fmla="*/ 9190 w 10000"/>
                <a:gd name="connsiteY86" fmla="*/ 6987 h 10000"/>
                <a:gd name="connsiteX87" fmla="*/ 9090 w 10000"/>
                <a:gd name="connsiteY87" fmla="*/ 6868 h 10000"/>
                <a:gd name="connsiteX88" fmla="*/ 8983 w 10000"/>
                <a:gd name="connsiteY88" fmla="*/ 6829 h 10000"/>
                <a:gd name="connsiteX89" fmla="*/ 8910 w 10000"/>
                <a:gd name="connsiteY89" fmla="*/ 6842 h 10000"/>
                <a:gd name="connsiteX90" fmla="*/ 8829 w 10000"/>
                <a:gd name="connsiteY90" fmla="*/ 6736 h 10000"/>
                <a:gd name="connsiteX91" fmla="*/ 8948 w 10000"/>
                <a:gd name="connsiteY91" fmla="*/ 6583 h 10000"/>
                <a:gd name="connsiteX92" fmla="*/ 8807 w 10000"/>
                <a:gd name="connsiteY92" fmla="*/ 6761 h 10000"/>
                <a:gd name="connsiteX93" fmla="*/ 8753 w 10000"/>
                <a:gd name="connsiteY93" fmla="*/ 6742 h 10000"/>
                <a:gd name="connsiteX94" fmla="*/ 8684 w 10000"/>
                <a:gd name="connsiteY94" fmla="*/ 6908 h 10000"/>
                <a:gd name="connsiteX95" fmla="*/ 8594 w 10000"/>
                <a:gd name="connsiteY95" fmla="*/ 6947 h 10000"/>
                <a:gd name="connsiteX96" fmla="*/ 8458 w 10000"/>
                <a:gd name="connsiteY96" fmla="*/ 7013 h 10000"/>
                <a:gd name="connsiteX97" fmla="*/ 8647 w 10000"/>
                <a:gd name="connsiteY97" fmla="*/ 6927 h 10000"/>
                <a:gd name="connsiteX98" fmla="*/ 8728 w 10000"/>
                <a:gd name="connsiteY98" fmla="*/ 6842 h 10000"/>
                <a:gd name="connsiteX99" fmla="*/ 8772 w 10000"/>
                <a:gd name="connsiteY99" fmla="*/ 6748 h 10000"/>
                <a:gd name="connsiteX100" fmla="*/ 8845 w 10000"/>
                <a:gd name="connsiteY100" fmla="*/ 6742 h 10000"/>
                <a:gd name="connsiteX101" fmla="*/ 8948 w 10000"/>
                <a:gd name="connsiteY101" fmla="*/ 6815 h 10000"/>
                <a:gd name="connsiteX102" fmla="*/ 9090 w 10000"/>
                <a:gd name="connsiteY102" fmla="*/ 6868 h 10000"/>
                <a:gd name="connsiteX103" fmla="*/ 9005 w 10000"/>
                <a:gd name="connsiteY103" fmla="*/ 7026 h 10000"/>
                <a:gd name="connsiteX104" fmla="*/ 8902 w 10000"/>
                <a:gd name="connsiteY104" fmla="*/ 7146 h 10000"/>
                <a:gd name="connsiteX105" fmla="*/ 8845 w 10000"/>
                <a:gd name="connsiteY105" fmla="*/ 7158 h 10000"/>
                <a:gd name="connsiteX106" fmla="*/ 8684 w 10000"/>
                <a:gd name="connsiteY106" fmla="*/ 7139 h 10000"/>
                <a:gd name="connsiteX107" fmla="*/ 8452 w 10000"/>
                <a:gd name="connsiteY107" fmla="*/ 7086 h 10000"/>
                <a:gd name="connsiteX108" fmla="*/ 8170 w 10000"/>
                <a:gd name="connsiteY108" fmla="*/ 7013 h 10000"/>
                <a:gd name="connsiteX109" fmla="*/ 7943 w 10000"/>
                <a:gd name="connsiteY109" fmla="*/ 6895 h 10000"/>
                <a:gd name="connsiteX110" fmla="*/ 7774 w 10000"/>
                <a:gd name="connsiteY110" fmla="*/ 6748 h 10000"/>
                <a:gd name="connsiteX111" fmla="*/ 7548 w 10000"/>
                <a:gd name="connsiteY111" fmla="*/ 6590 h 10000"/>
                <a:gd name="connsiteX112" fmla="*/ 7312 w 10000"/>
                <a:gd name="connsiteY112" fmla="*/ 6392 h 10000"/>
                <a:gd name="connsiteX113" fmla="*/ 7153 w 10000"/>
                <a:gd name="connsiteY113" fmla="*/ 6134 h 10000"/>
                <a:gd name="connsiteX114" fmla="*/ 6898 w 10000"/>
                <a:gd name="connsiteY114" fmla="*/ 5923 h 10000"/>
                <a:gd name="connsiteX115" fmla="*/ 6467 w 10000"/>
                <a:gd name="connsiteY115" fmla="*/ 5645 h 10000"/>
                <a:gd name="connsiteX116" fmla="*/ 5541 w 10000"/>
                <a:gd name="connsiteY116" fmla="*/ 5592 h 10000"/>
                <a:gd name="connsiteX117" fmla="*/ 4584 w 10000"/>
                <a:gd name="connsiteY117" fmla="*/ 5532 h 10000"/>
                <a:gd name="connsiteX118" fmla="*/ 3768 w 10000"/>
                <a:gd name="connsiteY118" fmla="*/ 5315 h 10000"/>
                <a:gd name="connsiteX119" fmla="*/ 2631 w 10000"/>
                <a:gd name="connsiteY119" fmla="*/ 4575 h 10000"/>
                <a:gd name="connsiteX120" fmla="*/ 2013 w 10000"/>
                <a:gd name="connsiteY120" fmla="*/ 3728 h 10000"/>
                <a:gd name="connsiteX121" fmla="*/ 1313 w 10000"/>
                <a:gd name="connsiteY121" fmla="*/ 3001 h 10000"/>
                <a:gd name="connsiteX122" fmla="*/ 2955 w 10000"/>
                <a:gd name="connsiteY122" fmla="*/ 4811 h 10000"/>
                <a:gd name="connsiteX123" fmla="*/ 3640 w 10000"/>
                <a:gd name="connsiteY123" fmla="*/ 5320 h 10000"/>
                <a:gd name="connsiteX124" fmla="*/ 3958 w 10000"/>
                <a:gd name="connsiteY124" fmla="*/ 5295 h 10000"/>
                <a:gd name="connsiteX125" fmla="*/ 3610 w 10000"/>
                <a:gd name="connsiteY125" fmla="*/ 6952 h 10000"/>
                <a:gd name="connsiteX126" fmla="*/ 3218 w 10000"/>
                <a:gd name="connsiteY126" fmla="*/ 8613 h 10000"/>
                <a:gd name="connsiteX127" fmla="*/ 2873 w 10000"/>
                <a:gd name="connsiteY127" fmla="*/ 10000 h 10000"/>
                <a:gd name="connsiteX128" fmla="*/ 2266 w 10000"/>
                <a:gd name="connsiteY128" fmla="*/ 8918 h 10000"/>
                <a:gd name="connsiteX0" fmla="*/ 2266 w 10000"/>
                <a:gd name="connsiteY0" fmla="*/ 8918 h 10000"/>
                <a:gd name="connsiteX1" fmla="*/ 1643 w 10000"/>
                <a:gd name="connsiteY1" fmla="*/ 7460 h 10000"/>
                <a:gd name="connsiteX2" fmla="*/ 1168 w 10000"/>
                <a:gd name="connsiteY2" fmla="*/ 6119 h 10000"/>
                <a:gd name="connsiteX3" fmla="*/ 813 w 10000"/>
                <a:gd name="connsiteY3" fmla="*/ 5020 h 10000"/>
                <a:gd name="connsiteX4" fmla="*/ 449 w 10000"/>
                <a:gd name="connsiteY4" fmla="*/ 3511 h 10000"/>
                <a:gd name="connsiteX5" fmla="*/ 273 w 10000"/>
                <a:gd name="connsiteY5" fmla="*/ 2148 h 10000"/>
                <a:gd name="connsiteX6" fmla="*/ 41 w 10000"/>
                <a:gd name="connsiteY6" fmla="*/ 1031 h 10000"/>
                <a:gd name="connsiteX7" fmla="*/ 8 w 10000"/>
                <a:gd name="connsiteY7" fmla="*/ 530 h 10000"/>
                <a:gd name="connsiteX8" fmla="*/ 91 w 10000"/>
                <a:gd name="connsiteY8" fmla="*/ 53 h 10000"/>
                <a:gd name="connsiteX9" fmla="*/ 349 w 10000"/>
                <a:gd name="connsiteY9" fmla="*/ 0 h 10000"/>
                <a:gd name="connsiteX10" fmla="*/ 857 w 10000"/>
                <a:gd name="connsiteY10" fmla="*/ 0 h 10000"/>
                <a:gd name="connsiteX11" fmla="*/ 1610 w 10000"/>
                <a:gd name="connsiteY11" fmla="*/ 132 h 10000"/>
                <a:gd name="connsiteX12" fmla="*/ 2386 w 10000"/>
                <a:gd name="connsiteY12" fmla="*/ 424 h 10000"/>
                <a:gd name="connsiteX13" fmla="*/ 3086 w 10000"/>
                <a:gd name="connsiteY13" fmla="*/ 733 h 10000"/>
                <a:gd name="connsiteX14" fmla="*/ 3966 w 10000"/>
                <a:gd name="connsiteY14" fmla="*/ 1295 h 10000"/>
                <a:gd name="connsiteX15" fmla="*/ 5014 w 10000"/>
                <a:gd name="connsiteY15" fmla="*/ 2229 h 10000"/>
                <a:gd name="connsiteX16" fmla="*/ 5573 w 10000"/>
                <a:gd name="connsiteY16" fmla="*/ 2711 h 10000"/>
                <a:gd name="connsiteX17" fmla="*/ 6314 w 10000"/>
                <a:gd name="connsiteY17" fmla="*/ 3179 h 10000"/>
                <a:gd name="connsiteX18" fmla="*/ 6663 w 10000"/>
                <a:gd name="connsiteY18" fmla="*/ 3351 h 10000"/>
                <a:gd name="connsiteX19" fmla="*/ 6873 w 10000"/>
                <a:gd name="connsiteY19" fmla="*/ 3431 h 10000"/>
                <a:gd name="connsiteX20" fmla="*/ 7194 w 10000"/>
                <a:gd name="connsiteY20" fmla="*/ 3549 h 10000"/>
                <a:gd name="connsiteX21" fmla="*/ 7426 w 10000"/>
                <a:gd name="connsiteY21" fmla="*/ 3597 h 10000"/>
                <a:gd name="connsiteX22" fmla="*/ 7698 w 10000"/>
                <a:gd name="connsiteY22" fmla="*/ 3549 h 10000"/>
                <a:gd name="connsiteX23" fmla="*/ 7978 w 10000"/>
                <a:gd name="connsiteY23" fmla="*/ 3497 h 10000"/>
                <a:gd name="connsiteX24" fmla="*/ 8298 w 10000"/>
                <a:gd name="connsiteY24" fmla="*/ 3543 h 10000"/>
                <a:gd name="connsiteX25" fmla="*/ 8436 w 10000"/>
                <a:gd name="connsiteY25" fmla="*/ 3668 h 10000"/>
                <a:gd name="connsiteX26" fmla="*/ 8502 w 10000"/>
                <a:gd name="connsiteY26" fmla="*/ 3933 h 10000"/>
                <a:gd name="connsiteX27" fmla="*/ 8314 w 10000"/>
                <a:gd name="connsiteY27" fmla="*/ 3820 h 10000"/>
                <a:gd name="connsiteX28" fmla="*/ 8502 w 10000"/>
                <a:gd name="connsiteY28" fmla="*/ 3933 h 10000"/>
                <a:gd name="connsiteX29" fmla="*/ 8597 w 10000"/>
                <a:gd name="connsiteY29" fmla="*/ 3926 h 10000"/>
                <a:gd name="connsiteX30" fmla="*/ 8750 w 10000"/>
                <a:gd name="connsiteY30" fmla="*/ 4026 h 10000"/>
                <a:gd name="connsiteX31" fmla="*/ 8923 w 10000"/>
                <a:gd name="connsiteY31" fmla="*/ 4124 h 10000"/>
                <a:gd name="connsiteX32" fmla="*/ 9099 w 10000"/>
                <a:gd name="connsiteY32" fmla="*/ 4191 h 10000"/>
                <a:gd name="connsiteX33" fmla="*/ 9379 w 10000"/>
                <a:gd name="connsiteY33" fmla="*/ 4337 h 10000"/>
                <a:gd name="connsiteX34" fmla="*/ 9548 w 10000"/>
                <a:gd name="connsiteY34" fmla="*/ 4474 h 10000"/>
                <a:gd name="connsiteX35" fmla="*/ 9679 w 10000"/>
                <a:gd name="connsiteY35" fmla="*/ 4508 h 10000"/>
                <a:gd name="connsiteX36" fmla="*/ 9746 w 10000"/>
                <a:gd name="connsiteY36" fmla="*/ 4515 h 10000"/>
                <a:gd name="connsiteX37" fmla="*/ 9872 w 10000"/>
                <a:gd name="connsiteY37" fmla="*/ 4555 h 10000"/>
                <a:gd name="connsiteX38" fmla="*/ 9943 w 10000"/>
                <a:gd name="connsiteY38" fmla="*/ 4693 h 10000"/>
                <a:gd name="connsiteX39" fmla="*/ 9968 w 10000"/>
                <a:gd name="connsiteY39" fmla="*/ 4872 h 10000"/>
                <a:gd name="connsiteX40" fmla="*/ 10000 w 10000"/>
                <a:gd name="connsiteY40" fmla="*/ 5149 h 10000"/>
                <a:gd name="connsiteX41" fmla="*/ 9915 w 10000"/>
                <a:gd name="connsiteY41" fmla="*/ 5361 h 10000"/>
                <a:gd name="connsiteX42" fmla="*/ 9818 w 10000"/>
                <a:gd name="connsiteY42" fmla="*/ 5453 h 10000"/>
                <a:gd name="connsiteX43" fmla="*/ 9664 w 10000"/>
                <a:gd name="connsiteY43" fmla="*/ 5453 h 10000"/>
                <a:gd name="connsiteX44" fmla="*/ 9501 w 10000"/>
                <a:gd name="connsiteY44" fmla="*/ 5461 h 10000"/>
                <a:gd name="connsiteX45" fmla="*/ 9306 w 10000"/>
                <a:gd name="connsiteY45" fmla="*/ 5388 h 10000"/>
                <a:gd name="connsiteX46" fmla="*/ 9250 w 10000"/>
                <a:gd name="connsiteY46" fmla="*/ 5394 h 10000"/>
                <a:gd name="connsiteX47" fmla="*/ 9218 w 10000"/>
                <a:gd name="connsiteY47" fmla="*/ 5155 h 10000"/>
                <a:gd name="connsiteX48" fmla="*/ 9231 w 10000"/>
                <a:gd name="connsiteY48" fmla="*/ 5005 h 10000"/>
                <a:gd name="connsiteX49" fmla="*/ 9237 w 10000"/>
                <a:gd name="connsiteY49" fmla="*/ 5162 h 10000"/>
                <a:gd name="connsiteX50" fmla="*/ 9256 w 10000"/>
                <a:gd name="connsiteY50" fmla="*/ 5328 h 10000"/>
                <a:gd name="connsiteX51" fmla="*/ 9284 w 10000"/>
                <a:gd name="connsiteY51" fmla="*/ 5406 h 10000"/>
                <a:gd name="connsiteX52" fmla="*/ 9202 w 10000"/>
                <a:gd name="connsiteY52" fmla="*/ 5573 h 10000"/>
                <a:gd name="connsiteX53" fmla="*/ 9186 w 10000"/>
                <a:gd name="connsiteY53" fmla="*/ 5725 h 10000"/>
                <a:gd name="connsiteX54" fmla="*/ 9205 w 10000"/>
                <a:gd name="connsiteY54" fmla="*/ 5532 h 10000"/>
                <a:gd name="connsiteX55" fmla="*/ 9272 w 10000"/>
                <a:gd name="connsiteY55" fmla="*/ 5374 h 10000"/>
                <a:gd name="connsiteX56" fmla="*/ 9357 w 10000"/>
                <a:gd name="connsiteY56" fmla="*/ 5433 h 10000"/>
                <a:gd name="connsiteX57" fmla="*/ 9435 w 10000"/>
                <a:gd name="connsiteY57" fmla="*/ 5547 h 10000"/>
                <a:gd name="connsiteX58" fmla="*/ 9523 w 10000"/>
                <a:gd name="connsiteY58" fmla="*/ 5592 h 10000"/>
                <a:gd name="connsiteX59" fmla="*/ 9642 w 10000"/>
                <a:gd name="connsiteY59" fmla="*/ 5611 h 10000"/>
                <a:gd name="connsiteX60" fmla="*/ 9695 w 10000"/>
                <a:gd name="connsiteY60" fmla="*/ 5659 h 10000"/>
                <a:gd name="connsiteX61" fmla="*/ 9739 w 10000"/>
                <a:gd name="connsiteY61" fmla="*/ 5684 h 10000"/>
                <a:gd name="connsiteX62" fmla="*/ 9840 w 10000"/>
                <a:gd name="connsiteY62" fmla="*/ 5732 h 10000"/>
                <a:gd name="connsiteX63" fmla="*/ 9883 w 10000"/>
                <a:gd name="connsiteY63" fmla="*/ 5824 h 10000"/>
                <a:gd name="connsiteX64" fmla="*/ 9918 w 10000"/>
                <a:gd name="connsiteY64" fmla="*/ 5882 h 10000"/>
                <a:gd name="connsiteX65" fmla="*/ 9927 w 10000"/>
                <a:gd name="connsiteY65" fmla="*/ 6002 h 10000"/>
                <a:gd name="connsiteX66" fmla="*/ 9887 w 10000"/>
                <a:gd name="connsiteY66" fmla="*/ 6245 h 10000"/>
                <a:gd name="connsiteX67" fmla="*/ 9799 w 10000"/>
                <a:gd name="connsiteY67" fmla="*/ 6452 h 10000"/>
                <a:gd name="connsiteX68" fmla="*/ 9698 w 10000"/>
                <a:gd name="connsiteY68" fmla="*/ 6525 h 10000"/>
                <a:gd name="connsiteX69" fmla="*/ 9576 w 10000"/>
                <a:gd name="connsiteY69" fmla="*/ 6478 h 10000"/>
                <a:gd name="connsiteX70" fmla="*/ 9354 w 10000"/>
                <a:gd name="connsiteY70" fmla="*/ 6312 h 10000"/>
                <a:gd name="connsiteX71" fmla="*/ 9212 w 10000"/>
                <a:gd name="connsiteY71" fmla="*/ 6259 h 10000"/>
                <a:gd name="connsiteX72" fmla="*/ 9161 w 10000"/>
                <a:gd name="connsiteY72" fmla="*/ 6207 h 10000"/>
                <a:gd name="connsiteX73" fmla="*/ 9227 w 10000"/>
                <a:gd name="connsiteY73" fmla="*/ 6082 h 10000"/>
                <a:gd name="connsiteX74" fmla="*/ 9146 w 10000"/>
                <a:gd name="connsiteY74" fmla="*/ 6207 h 10000"/>
                <a:gd name="connsiteX75" fmla="*/ 9039 w 10000"/>
                <a:gd name="connsiteY75" fmla="*/ 6392 h 10000"/>
                <a:gd name="connsiteX76" fmla="*/ 9164 w 10000"/>
                <a:gd name="connsiteY76" fmla="*/ 6167 h 10000"/>
                <a:gd name="connsiteX77" fmla="*/ 9284 w 10000"/>
                <a:gd name="connsiteY77" fmla="*/ 6287 h 10000"/>
                <a:gd name="connsiteX78" fmla="*/ 9476 w 10000"/>
                <a:gd name="connsiteY78" fmla="*/ 6399 h 10000"/>
                <a:gd name="connsiteX79" fmla="*/ 9598 w 10000"/>
                <a:gd name="connsiteY79" fmla="*/ 6452 h 10000"/>
                <a:gd name="connsiteX80" fmla="*/ 9651 w 10000"/>
                <a:gd name="connsiteY80" fmla="*/ 6471 h 10000"/>
                <a:gd name="connsiteX81" fmla="*/ 9708 w 10000"/>
                <a:gd name="connsiteY81" fmla="*/ 6736 h 10000"/>
                <a:gd name="connsiteX82" fmla="*/ 9679 w 10000"/>
                <a:gd name="connsiteY82" fmla="*/ 6980 h 10000"/>
                <a:gd name="connsiteX83" fmla="*/ 9548 w 10000"/>
                <a:gd name="connsiteY83" fmla="*/ 7047 h 10000"/>
                <a:gd name="connsiteX84" fmla="*/ 9438 w 10000"/>
                <a:gd name="connsiteY84" fmla="*/ 7040 h 10000"/>
                <a:gd name="connsiteX85" fmla="*/ 9313 w 10000"/>
                <a:gd name="connsiteY85" fmla="*/ 7040 h 10000"/>
                <a:gd name="connsiteX86" fmla="*/ 9190 w 10000"/>
                <a:gd name="connsiteY86" fmla="*/ 6987 h 10000"/>
                <a:gd name="connsiteX87" fmla="*/ 9090 w 10000"/>
                <a:gd name="connsiteY87" fmla="*/ 6868 h 10000"/>
                <a:gd name="connsiteX88" fmla="*/ 8983 w 10000"/>
                <a:gd name="connsiteY88" fmla="*/ 6829 h 10000"/>
                <a:gd name="connsiteX89" fmla="*/ 8910 w 10000"/>
                <a:gd name="connsiteY89" fmla="*/ 6842 h 10000"/>
                <a:gd name="connsiteX90" fmla="*/ 8829 w 10000"/>
                <a:gd name="connsiteY90" fmla="*/ 6736 h 10000"/>
                <a:gd name="connsiteX91" fmla="*/ 8948 w 10000"/>
                <a:gd name="connsiteY91" fmla="*/ 6583 h 10000"/>
                <a:gd name="connsiteX92" fmla="*/ 8807 w 10000"/>
                <a:gd name="connsiteY92" fmla="*/ 6761 h 10000"/>
                <a:gd name="connsiteX93" fmla="*/ 8753 w 10000"/>
                <a:gd name="connsiteY93" fmla="*/ 6742 h 10000"/>
                <a:gd name="connsiteX94" fmla="*/ 8684 w 10000"/>
                <a:gd name="connsiteY94" fmla="*/ 6908 h 10000"/>
                <a:gd name="connsiteX95" fmla="*/ 8594 w 10000"/>
                <a:gd name="connsiteY95" fmla="*/ 6947 h 10000"/>
                <a:gd name="connsiteX96" fmla="*/ 8458 w 10000"/>
                <a:gd name="connsiteY96" fmla="*/ 7013 h 10000"/>
                <a:gd name="connsiteX97" fmla="*/ 8647 w 10000"/>
                <a:gd name="connsiteY97" fmla="*/ 6927 h 10000"/>
                <a:gd name="connsiteX98" fmla="*/ 8728 w 10000"/>
                <a:gd name="connsiteY98" fmla="*/ 6842 h 10000"/>
                <a:gd name="connsiteX99" fmla="*/ 8772 w 10000"/>
                <a:gd name="connsiteY99" fmla="*/ 6748 h 10000"/>
                <a:gd name="connsiteX100" fmla="*/ 8845 w 10000"/>
                <a:gd name="connsiteY100" fmla="*/ 6742 h 10000"/>
                <a:gd name="connsiteX101" fmla="*/ 8948 w 10000"/>
                <a:gd name="connsiteY101" fmla="*/ 6815 h 10000"/>
                <a:gd name="connsiteX102" fmla="*/ 9090 w 10000"/>
                <a:gd name="connsiteY102" fmla="*/ 6868 h 10000"/>
                <a:gd name="connsiteX103" fmla="*/ 9005 w 10000"/>
                <a:gd name="connsiteY103" fmla="*/ 7026 h 10000"/>
                <a:gd name="connsiteX104" fmla="*/ 8902 w 10000"/>
                <a:gd name="connsiteY104" fmla="*/ 7146 h 10000"/>
                <a:gd name="connsiteX105" fmla="*/ 8845 w 10000"/>
                <a:gd name="connsiteY105" fmla="*/ 7158 h 10000"/>
                <a:gd name="connsiteX106" fmla="*/ 8684 w 10000"/>
                <a:gd name="connsiteY106" fmla="*/ 7139 h 10000"/>
                <a:gd name="connsiteX107" fmla="*/ 8452 w 10000"/>
                <a:gd name="connsiteY107" fmla="*/ 7086 h 10000"/>
                <a:gd name="connsiteX108" fmla="*/ 8170 w 10000"/>
                <a:gd name="connsiteY108" fmla="*/ 7013 h 10000"/>
                <a:gd name="connsiteX109" fmla="*/ 7943 w 10000"/>
                <a:gd name="connsiteY109" fmla="*/ 6895 h 10000"/>
                <a:gd name="connsiteX110" fmla="*/ 7774 w 10000"/>
                <a:gd name="connsiteY110" fmla="*/ 6748 h 10000"/>
                <a:gd name="connsiteX111" fmla="*/ 7548 w 10000"/>
                <a:gd name="connsiteY111" fmla="*/ 6590 h 10000"/>
                <a:gd name="connsiteX112" fmla="*/ 7312 w 10000"/>
                <a:gd name="connsiteY112" fmla="*/ 6392 h 10000"/>
                <a:gd name="connsiteX113" fmla="*/ 7153 w 10000"/>
                <a:gd name="connsiteY113" fmla="*/ 6134 h 10000"/>
                <a:gd name="connsiteX114" fmla="*/ 6898 w 10000"/>
                <a:gd name="connsiteY114" fmla="*/ 5923 h 10000"/>
                <a:gd name="connsiteX115" fmla="*/ 6467 w 10000"/>
                <a:gd name="connsiteY115" fmla="*/ 5645 h 10000"/>
                <a:gd name="connsiteX116" fmla="*/ 5541 w 10000"/>
                <a:gd name="connsiteY116" fmla="*/ 5592 h 10000"/>
                <a:gd name="connsiteX117" fmla="*/ 4584 w 10000"/>
                <a:gd name="connsiteY117" fmla="*/ 5532 h 10000"/>
                <a:gd name="connsiteX118" fmla="*/ 3768 w 10000"/>
                <a:gd name="connsiteY118" fmla="*/ 5315 h 10000"/>
                <a:gd name="connsiteX119" fmla="*/ 2631 w 10000"/>
                <a:gd name="connsiteY119" fmla="*/ 4575 h 10000"/>
                <a:gd name="connsiteX120" fmla="*/ 2013 w 10000"/>
                <a:gd name="connsiteY120" fmla="*/ 3728 h 10000"/>
                <a:gd name="connsiteX121" fmla="*/ 1313 w 10000"/>
                <a:gd name="connsiteY121" fmla="*/ 3001 h 10000"/>
                <a:gd name="connsiteX122" fmla="*/ 2955 w 10000"/>
                <a:gd name="connsiteY122" fmla="*/ 4811 h 10000"/>
                <a:gd name="connsiteX123" fmla="*/ 3640 w 10000"/>
                <a:gd name="connsiteY123" fmla="*/ 5320 h 10000"/>
                <a:gd name="connsiteX124" fmla="*/ 3958 w 10000"/>
                <a:gd name="connsiteY124" fmla="*/ 5295 h 10000"/>
                <a:gd name="connsiteX125" fmla="*/ 3610 w 10000"/>
                <a:gd name="connsiteY125" fmla="*/ 6952 h 10000"/>
                <a:gd name="connsiteX126" fmla="*/ 3218 w 10000"/>
                <a:gd name="connsiteY126" fmla="*/ 8613 h 10000"/>
                <a:gd name="connsiteX127" fmla="*/ 2873 w 10000"/>
                <a:gd name="connsiteY127" fmla="*/ 10000 h 10000"/>
                <a:gd name="connsiteX128" fmla="*/ 2266 w 10000"/>
                <a:gd name="connsiteY128" fmla="*/ 8918 h 10000"/>
                <a:gd name="connsiteX0" fmla="*/ 2266 w 10000"/>
                <a:gd name="connsiteY0" fmla="*/ 8918 h 10000"/>
                <a:gd name="connsiteX1" fmla="*/ 1643 w 10000"/>
                <a:gd name="connsiteY1" fmla="*/ 7460 h 10000"/>
                <a:gd name="connsiteX2" fmla="*/ 1168 w 10000"/>
                <a:gd name="connsiteY2" fmla="*/ 6119 h 10000"/>
                <a:gd name="connsiteX3" fmla="*/ 813 w 10000"/>
                <a:gd name="connsiteY3" fmla="*/ 5020 h 10000"/>
                <a:gd name="connsiteX4" fmla="*/ 481 w 10000"/>
                <a:gd name="connsiteY4" fmla="*/ 3439 h 10000"/>
                <a:gd name="connsiteX5" fmla="*/ 273 w 10000"/>
                <a:gd name="connsiteY5" fmla="*/ 2148 h 10000"/>
                <a:gd name="connsiteX6" fmla="*/ 41 w 10000"/>
                <a:gd name="connsiteY6" fmla="*/ 1031 h 10000"/>
                <a:gd name="connsiteX7" fmla="*/ 8 w 10000"/>
                <a:gd name="connsiteY7" fmla="*/ 530 h 10000"/>
                <a:gd name="connsiteX8" fmla="*/ 91 w 10000"/>
                <a:gd name="connsiteY8" fmla="*/ 53 h 10000"/>
                <a:gd name="connsiteX9" fmla="*/ 349 w 10000"/>
                <a:gd name="connsiteY9" fmla="*/ 0 h 10000"/>
                <a:gd name="connsiteX10" fmla="*/ 857 w 10000"/>
                <a:gd name="connsiteY10" fmla="*/ 0 h 10000"/>
                <a:gd name="connsiteX11" fmla="*/ 1610 w 10000"/>
                <a:gd name="connsiteY11" fmla="*/ 132 h 10000"/>
                <a:gd name="connsiteX12" fmla="*/ 2386 w 10000"/>
                <a:gd name="connsiteY12" fmla="*/ 424 h 10000"/>
                <a:gd name="connsiteX13" fmla="*/ 3086 w 10000"/>
                <a:gd name="connsiteY13" fmla="*/ 733 h 10000"/>
                <a:gd name="connsiteX14" fmla="*/ 3966 w 10000"/>
                <a:gd name="connsiteY14" fmla="*/ 1295 h 10000"/>
                <a:gd name="connsiteX15" fmla="*/ 5014 w 10000"/>
                <a:gd name="connsiteY15" fmla="*/ 2229 h 10000"/>
                <a:gd name="connsiteX16" fmla="*/ 5573 w 10000"/>
                <a:gd name="connsiteY16" fmla="*/ 2711 h 10000"/>
                <a:gd name="connsiteX17" fmla="*/ 6314 w 10000"/>
                <a:gd name="connsiteY17" fmla="*/ 3179 h 10000"/>
                <a:gd name="connsiteX18" fmla="*/ 6663 w 10000"/>
                <a:gd name="connsiteY18" fmla="*/ 3351 h 10000"/>
                <a:gd name="connsiteX19" fmla="*/ 6873 w 10000"/>
                <a:gd name="connsiteY19" fmla="*/ 3431 h 10000"/>
                <a:gd name="connsiteX20" fmla="*/ 7194 w 10000"/>
                <a:gd name="connsiteY20" fmla="*/ 3549 h 10000"/>
                <a:gd name="connsiteX21" fmla="*/ 7426 w 10000"/>
                <a:gd name="connsiteY21" fmla="*/ 3597 h 10000"/>
                <a:gd name="connsiteX22" fmla="*/ 7698 w 10000"/>
                <a:gd name="connsiteY22" fmla="*/ 3549 h 10000"/>
                <a:gd name="connsiteX23" fmla="*/ 7978 w 10000"/>
                <a:gd name="connsiteY23" fmla="*/ 3497 h 10000"/>
                <a:gd name="connsiteX24" fmla="*/ 8298 w 10000"/>
                <a:gd name="connsiteY24" fmla="*/ 3543 h 10000"/>
                <a:gd name="connsiteX25" fmla="*/ 8436 w 10000"/>
                <a:gd name="connsiteY25" fmla="*/ 3668 h 10000"/>
                <a:gd name="connsiteX26" fmla="*/ 8502 w 10000"/>
                <a:gd name="connsiteY26" fmla="*/ 3933 h 10000"/>
                <a:gd name="connsiteX27" fmla="*/ 8314 w 10000"/>
                <a:gd name="connsiteY27" fmla="*/ 3820 h 10000"/>
                <a:gd name="connsiteX28" fmla="*/ 8502 w 10000"/>
                <a:gd name="connsiteY28" fmla="*/ 3933 h 10000"/>
                <a:gd name="connsiteX29" fmla="*/ 8597 w 10000"/>
                <a:gd name="connsiteY29" fmla="*/ 3926 h 10000"/>
                <a:gd name="connsiteX30" fmla="*/ 8750 w 10000"/>
                <a:gd name="connsiteY30" fmla="*/ 4026 h 10000"/>
                <a:gd name="connsiteX31" fmla="*/ 8923 w 10000"/>
                <a:gd name="connsiteY31" fmla="*/ 4124 h 10000"/>
                <a:gd name="connsiteX32" fmla="*/ 9099 w 10000"/>
                <a:gd name="connsiteY32" fmla="*/ 4191 h 10000"/>
                <a:gd name="connsiteX33" fmla="*/ 9379 w 10000"/>
                <a:gd name="connsiteY33" fmla="*/ 4337 h 10000"/>
                <a:gd name="connsiteX34" fmla="*/ 9548 w 10000"/>
                <a:gd name="connsiteY34" fmla="*/ 4474 h 10000"/>
                <a:gd name="connsiteX35" fmla="*/ 9679 w 10000"/>
                <a:gd name="connsiteY35" fmla="*/ 4508 h 10000"/>
                <a:gd name="connsiteX36" fmla="*/ 9746 w 10000"/>
                <a:gd name="connsiteY36" fmla="*/ 4515 h 10000"/>
                <a:gd name="connsiteX37" fmla="*/ 9872 w 10000"/>
                <a:gd name="connsiteY37" fmla="*/ 4555 h 10000"/>
                <a:gd name="connsiteX38" fmla="*/ 9943 w 10000"/>
                <a:gd name="connsiteY38" fmla="*/ 4693 h 10000"/>
                <a:gd name="connsiteX39" fmla="*/ 9968 w 10000"/>
                <a:gd name="connsiteY39" fmla="*/ 4872 h 10000"/>
                <a:gd name="connsiteX40" fmla="*/ 10000 w 10000"/>
                <a:gd name="connsiteY40" fmla="*/ 5149 h 10000"/>
                <a:gd name="connsiteX41" fmla="*/ 9915 w 10000"/>
                <a:gd name="connsiteY41" fmla="*/ 5361 h 10000"/>
                <a:gd name="connsiteX42" fmla="*/ 9818 w 10000"/>
                <a:gd name="connsiteY42" fmla="*/ 5453 h 10000"/>
                <a:gd name="connsiteX43" fmla="*/ 9664 w 10000"/>
                <a:gd name="connsiteY43" fmla="*/ 5453 h 10000"/>
                <a:gd name="connsiteX44" fmla="*/ 9501 w 10000"/>
                <a:gd name="connsiteY44" fmla="*/ 5461 h 10000"/>
                <a:gd name="connsiteX45" fmla="*/ 9306 w 10000"/>
                <a:gd name="connsiteY45" fmla="*/ 5388 h 10000"/>
                <a:gd name="connsiteX46" fmla="*/ 9250 w 10000"/>
                <a:gd name="connsiteY46" fmla="*/ 5394 h 10000"/>
                <a:gd name="connsiteX47" fmla="*/ 9218 w 10000"/>
                <a:gd name="connsiteY47" fmla="*/ 5155 h 10000"/>
                <a:gd name="connsiteX48" fmla="*/ 9231 w 10000"/>
                <a:gd name="connsiteY48" fmla="*/ 5005 h 10000"/>
                <a:gd name="connsiteX49" fmla="*/ 9237 w 10000"/>
                <a:gd name="connsiteY49" fmla="*/ 5162 h 10000"/>
                <a:gd name="connsiteX50" fmla="*/ 9256 w 10000"/>
                <a:gd name="connsiteY50" fmla="*/ 5328 h 10000"/>
                <a:gd name="connsiteX51" fmla="*/ 9284 w 10000"/>
                <a:gd name="connsiteY51" fmla="*/ 5406 h 10000"/>
                <a:gd name="connsiteX52" fmla="*/ 9202 w 10000"/>
                <a:gd name="connsiteY52" fmla="*/ 5573 h 10000"/>
                <a:gd name="connsiteX53" fmla="*/ 9186 w 10000"/>
                <a:gd name="connsiteY53" fmla="*/ 5725 h 10000"/>
                <a:gd name="connsiteX54" fmla="*/ 9205 w 10000"/>
                <a:gd name="connsiteY54" fmla="*/ 5532 h 10000"/>
                <a:gd name="connsiteX55" fmla="*/ 9272 w 10000"/>
                <a:gd name="connsiteY55" fmla="*/ 5374 h 10000"/>
                <a:gd name="connsiteX56" fmla="*/ 9357 w 10000"/>
                <a:gd name="connsiteY56" fmla="*/ 5433 h 10000"/>
                <a:gd name="connsiteX57" fmla="*/ 9435 w 10000"/>
                <a:gd name="connsiteY57" fmla="*/ 5547 h 10000"/>
                <a:gd name="connsiteX58" fmla="*/ 9523 w 10000"/>
                <a:gd name="connsiteY58" fmla="*/ 5592 h 10000"/>
                <a:gd name="connsiteX59" fmla="*/ 9642 w 10000"/>
                <a:gd name="connsiteY59" fmla="*/ 5611 h 10000"/>
                <a:gd name="connsiteX60" fmla="*/ 9695 w 10000"/>
                <a:gd name="connsiteY60" fmla="*/ 5659 h 10000"/>
                <a:gd name="connsiteX61" fmla="*/ 9739 w 10000"/>
                <a:gd name="connsiteY61" fmla="*/ 5684 h 10000"/>
                <a:gd name="connsiteX62" fmla="*/ 9840 w 10000"/>
                <a:gd name="connsiteY62" fmla="*/ 5732 h 10000"/>
                <a:gd name="connsiteX63" fmla="*/ 9883 w 10000"/>
                <a:gd name="connsiteY63" fmla="*/ 5824 h 10000"/>
                <a:gd name="connsiteX64" fmla="*/ 9918 w 10000"/>
                <a:gd name="connsiteY64" fmla="*/ 5882 h 10000"/>
                <a:gd name="connsiteX65" fmla="*/ 9927 w 10000"/>
                <a:gd name="connsiteY65" fmla="*/ 6002 h 10000"/>
                <a:gd name="connsiteX66" fmla="*/ 9887 w 10000"/>
                <a:gd name="connsiteY66" fmla="*/ 6245 h 10000"/>
                <a:gd name="connsiteX67" fmla="*/ 9799 w 10000"/>
                <a:gd name="connsiteY67" fmla="*/ 6452 h 10000"/>
                <a:gd name="connsiteX68" fmla="*/ 9698 w 10000"/>
                <a:gd name="connsiteY68" fmla="*/ 6525 h 10000"/>
                <a:gd name="connsiteX69" fmla="*/ 9576 w 10000"/>
                <a:gd name="connsiteY69" fmla="*/ 6478 h 10000"/>
                <a:gd name="connsiteX70" fmla="*/ 9354 w 10000"/>
                <a:gd name="connsiteY70" fmla="*/ 6312 h 10000"/>
                <a:gd name="connsiteX71" fmla="*/ 9212 w 10000"/>
                <a:gd name="connsiteY71" fmla="*/ 6259 h 10000"/>
                <a:gd name="connsiteX72" fmla="*/ 9161 w 10000"/>
                <a:gd name="connsiteY72" fmla="*/ 6207 h 10000"/>
                <a:gd name="connsiteX73" fmla="*/ 9227 w 10000"/>
                <a:gd name="connsiteY73" fmla="*/ 6082 h 10000"/>
                <a:gd name="connsiteX74" fmla="*/ 9146 w 10000"/>
                <a:gd name="connsiteY74" fmla="*/ 6207 h 10000"/>
                <a:gd name="connsiteX75" fmla="*/ 9039 w 10000"/>
                <a:gd name="connsiteY75" fmla="*/ 6392 h 10000"/>
                <a:gd name="connsiteX76" fmla="*/ 9164 w 10000"/>
                <a:gd name="connsiteY76" fmla="*/ 6167 h 10000"/>
                <a:gd name="connsiteX77" fmla="*/ 9284 w 10000"/>
                <a:gd name="connsiteY77" fmla="*/ 6287 h 10000"/>
                <a:gd name="connsiteX78" fmla="*/ 9476 w 10000"/>
                <a:gd name="connsiteY78" fmla="*/ 6399 h 10000"/>
                <a:gd name="connsiteX79" fmla="*/ 9598 w 10000"/>
                <a:gd name="connsiteY79" fmla="*/ 6452 h 10000"/>
                <a:gd name="connsiteX80" fmla="*/ 9651 w 10000"/>
                <a:gd name="connsiteY80" fmla="*/ 6471 h 10000"/>
                <a:gd name="connsiteX81" fmla="*/ 9708 w 10000"/>
                <a:gd name="connsiteY81" fmla="*/ 6736 h 10000"/>
                <a:gd name="connsiteX82" fmla="*/ 9679 w 10000"/>
                <a:gd name="connsiteY82" fmla="*/ 6980 h 10000"/>
                <a:gd name="connsiteX83" fmla="*/ 9548 w 10000"/>
                <a:gd name="connsiteY83" fmla="*/ 7047 h 10000"/>
                <a:gd name="connsiteX84" fmla="*/ 9438 w 10000"/>
                <a:gd name="connsiteY84" fmla="*/ 7040 h 10000"/>
                <a:gd name="connsiteX85" fmla="*/ 9313 w 10000"/>
                <a:gd name="connsiteY85" fmla="*/ 7040 h 10000"/>
                <a:gd name="connsiteX86" fmla="*/ 9190 w 10000"/>
                <a:gd name="connsiteY86" fmla="*/ 6987 h 10000"/>
                <a:gd name="connsiteX87" fmla="*/ 9090 w 10000"/>
                <a:gd name="connsiteY87" fmla="*/ 6868 h 10000"/>
                <a:gd name="connsiteX88" fmla="*/ 8983 w 10000"/>
                <a:gd name="connsiteY88" fmla="*/ 6829 h 10000"/>
                <a:gd name="connsiteX89" fmla="*/ 8910 w 10000"/>
                <a:gd name="connsiteY89" fmla="*/ 6842 h 10000"/>
                <a:gd name="connsiteX90" fmla="*/ 8829 w 10000"/>
                <a:gd name="connsiteY90" fmla="*/ 6736 h 10000"/>
                <a:gd name="connsiteX91" fmla="*/ 8948 w 10000"/>
                <a:gd name="connsiteY91" fmla="*/ 6583 h 10000"/>
                <a:gd name="connsiteX92" fmla="*/ 8807 w 10000"/>
                <a:gd name="connsiteY92" fmla="*/ 6761 h 10000"/>
                <a:gd name="connsiteX93" fmla="*/ 8753 w 10000"/>
                <a:gd name="connsiteY93" fmla="*/ 6742 h 10000"/>
                <a:gd name="connsiteX94" fmla="*/ 8684 w 10000"/>
                <a:gd name="connsiteY94" fmla="*/ 6908 h 10000"/>
                <a:gd name="connsiteX95" fmla="*/ 8594 w 10000"/>
                <a:gd name="connsiteY95" fmla="*/ 6947 h 10000"/>
                <a:gd name="connsiteX96" fmla="*/ 8458 w 10000"/>
                <a:gd name="connsiteY96" fmla="*/ 7013 h 10000"/>
                <a:gd name="connsiteX97" fmla="*/ 8647 w 10000"/>
                <a:gd name="connsiteY97" fmla="*/ 6927 h 10000"/>
                <a:gd name="connsiteX98" fmla="*/ 8728 w 10000"/>
                <a:gd name="connsiteY98" fmla="*/ 6842 h 10000"/>
                <a:gd name="connsiteX99" fmla="*/ 8772 w 10000"/>
                <a:gd name="connsiteY99" fmla="*/ 6748 h 10000"/>
                <a:gd name="connsiteX100" fmla="*/ 8845 w 10000"/>
                <a:gd name="connsiteY100" fmla="*/ 6742 h 10000"/>
                <a:gd name="connsiteX101" fmla="*/ 8948 w 10000"/>
                <a:gd name="connsiteY101" fmla="*/ 6815 h 10000"/>
                <a:gd name="connsiteX102" fmla="*/ 9090 w 10000"/>
                <a:gd name="connsiteY102" fmla="*/ 6868 h 10000"/>
                <a:gd name="connsiteX103" fmla="*/ 9005 w 10000"/>
                <a:gd name="connsiteY103" fmla="*/ 7026 h 10000"/>
                <a:gd name="connsiteX104" fmla="*/ 8902 w 10000"/>
                <a:gd name="connsiteY104" fmla="*/ 7146 h 10000"/>
                <a:gd name="connsiteX105" fmla="*/ 8845 w 10000"/>
                <a:gd name="connsiteY105" fmla="*/ 7158 h 10000"/>
                <a:gd name="connsiteX106" fmla="*/ 8684 w 10000"/>
                <a:gd name="connsiteY106" fmla="*/ 7139 h 10000"/>
                <a:gd name="connsiteX107" fmla="*/ 8452 w 10000"/>
                <a:gd name="connsiteY107" fmla="*/ 7086 h 10000"/>
                <a:gd name="connsiteX108" fmla="*/ 8170 w 10000"/>
                <a:gd name="connsiteY108" fmla="*/ 7013 h 10000"/>
                <a:gd name="connsiteX109" fmla="*/ 7943 w 10000"/>
                <a:gd name="connsiteY109" fmla="*/ 6895 h 10000"/>
                <a:gd name="connsiteX110" fmla="*/ 7774 w 10000"/>
                <a:gd name="connsiteY110" fmla="*/ 6748 h 10000"/>
                <a:gd name="connsiteX111" fmla="*/ 7548 w 10000"/>
                <a:gd name="connsiteY111" fmla="*/ 6590 h 10000"/>
                <a:gd name="connsiteX112" fmla="*/ 7312 w 10000"/>
                <a:gd name="connsiteY112" fmla="*/ 6392 h 10000"/>
                <a:gd name="connsiteX113" fmla="*/ 7153 w 10000"/>
                <a:gd name="connsiteY113" fmla="*/ 6134 h 10000"/>
                <a:gd name="connsiteX114" fmla="*/ 6898 w 10000"/>
                <a:gd name="connsiteY114" fmla="*/ 5923 h 10000"/>
                <a:gd name="connsiteX115" fmla="*/ 6467 w 10000"/>
                <a:gd name="connsiteY115" fmla="*/ 5645 h 10000"/>
                <a:gd name="connsiteX116" fmla="*/ 5541 w 10000"/>
                <a:gd name="connsiteY116" fmla="*/ 5592 h 10000"/>
                <a:gd name="connsiteX117" fmla="*/ 4584 w 10000"/>
                <a:gd name="connsiteY117" fmla="*/ 5532 h 10000"/>
                <a:gd name="connsiteX118" fmla="*/ 3768 w 10000"/>
                <a:gd name="connsiteY118" fmla="*/ 5315 h 10000"/>
                <a:gd name="connsiteX119" fmla="*/ 2631 w 10000"/>
                <a:gd name="connsiteY119" fmla="*/ 4575 h 10000"/>
                <a:gd name="connsiteX120" fmla="*/ 2013 w 10000"/>
                <a:gd name="connsiteY120" fmla="*/ 3728 h 10000"/>
                <a:gd name="connsiteX121" fmla="*/ 1313 w 10000"/>
                <a:gd name="connsiteY121" fmla="*/ 3001 h 10000"/>
                <a:gd name="connsiteX122" fmla="*/ 2955 w 10000"/>
                <a:gd name="connsiteY122" fmla="*/ 4811 h 10000"/>
                <a:gd name="connsiteX123" fmla="*/ 3640 w 10000"/>
                <a:gd name="connsiteY123" fmla="*/ 5320 h 10000"/>
                <a:gd name="connsiteX124" fmla="*/ 3958 w 10000"/>
                <a:gd name="connsiteY124" fmla="*/ 5295 h 10000"/>
                <a:gd name="connsiteX125" fmla="*/ 3610 w 10000"/>
                <a:gd name="connsiteY125" fmla="*/ 6952 h 10000"/>
                <a:gd name="connsiteX126" fmla="*/ 3218 w 10000"/>
                <a:gd name="connsiteY126" fmla="*/ 8613 h 10000"/>
                <a:gd name="connsiteX127" fmla="*/ 2873 w 10000"/>
                <a:gd name="connsiteY127" fmla="*/ 10000 h 10000"/>
                <a:gd name="connsiteX128" fmla="*/ 2266 w 10000"/>
                <a:gd name="connsiteY128" fmla="*/ 8918 h 10000"/>
                <a:gd name="connsiteX0" fmla="*/ 2266 w 10000"/>
                <a:gd name="connsiteY0" fmla="*/ 8918 h 10000"/>
                <a:gd name="connsiteX1" fmla="*/ 1643 w 10000"/>
                <a:gd name="connsiteY1" fmla="*/ 7460 h 10000"/>
                <a:gd name="connsiteX2" fmla="*/ 1168 w 10000"/>
                <a:gd name="connsiteY2" fmla="*/ 6119 h 10000"/>
                <a:gd name="connsiteX3" fmla="*/ 813 w 10000"/>
                <a:gd name="connsiteY3" fmla="*/ 5020 h 10000"/>
                <a:gd name="connsiteX4" fmla="*/ 481 w 10000"/>
                <a:gd name="connsiteY4" fmla="*/ 3439 h 10000"/>
                <a:gd name="connsiteX5" fmla="*/ 232 w 10000"/>
                <a:gd name="connsiteY5" fmla="*/ 2161 h 10000"/>
                <a:gd name="connsiteX6" fmla="*/ 41 w 10000"/>
                <a:gd name="connsiteY6" fmla="*/ 1031 h 10000"/>
                <a:gd name="connsiteX7" fmla="*/ 8 w 10000"/>
                <a:gd name="connsiteY7" fmla="*/ 530 h 10000"/>
                <a:gd name="connsiteX8" fmla="*/ 91 w 10000"/>
                <a:gd name="connsiteY8" fmla="*/ 53 h 10000"/>
                <a:gd name="connsiteX9" fmla="*/ 349 w 10000"/>
                <a:gd name="connsiteY9" fmla="*/ 0 h 10000"/>
                <a:gd name="connsiteX10" fmla="*/ 857 w 10000"/>
                <a:gd name="connsiteY10" fmla="*/ 0 h 10000"/>
                <a:gd name="connsiteX11" fmla="*/ 1610 w 10000"/>
                <a:gd name="connsiteY11" fmla="*/ 132 h 10000"/>
                <a:gd name="connsiteX12" fmla="*/ 2386 w 10000"/>
                <a:gd name="connsiteY12" fmla="*/ 424 h 10000"/>
                <a:gd name="connsiteX13" fmla="*/ 3086 w 10000"/>
                <a:gd name="connsiteY13" fmla="*/ 733 h 10000"/>
                <a:gd name="connsiteX14" fmla="*/ 3966 w 10000"/>
                <a:gd name="connsiteY14" fmla="*/ 1295 h 10000"/>
                <a:gd name="connsiteX15" fmla="*/ 5014 w 10000"/>
                <a:gd name="connsiteY15" fmla="*/ 2229 h 10000"/>
                <a:gd name="connsiteX16" fmla="*/ 5573 w 10000"/>
                <a:gd name="connsiteY16" fmla="*/ 2711 h 10000"/>
                <a:gd name="connsiteX17" fmla="*/ 6314 w 10000"/>
                <a:gd name="connsiteY17" fmla="*/ 3179 h 10000"/>
                <a:gd name="connsiteX18" fmla="*/ 6663 w 10000"/>
                <a:gd name="connsiteY18" fmla="*/ 3351 h 10000"/>
                <a:gd name="connsiteX19" fmla="*/ 6873 w 10000"/>
                <a:gd name="connsiteY19" fmla="*/ 3431 h 10000"/>
                <a:gd name="connsiteX20" fmla="*/ 7194 w 10000"/>
                <a:gd name="connsiteY20" fmla="*/ 3549 h 10000"/>
                <a:gd name="connsiteX21" fmla="*/ 7426 w 10000"/>
                <a:gd name="connsiteY21" fmla="*/ 3597 h 10000"/>
                <a:gd name="connsiteX22" fmla="*/ 7698 w 10000"/>
                <a:gd name="connsiteY22" fmla="*/ 3549 h 10000"/>
                <a:gd name="connsiteX23" fmla="*/ 7978 w 10000"/>
                <a:gd name="connsiteY23" fmla="*/ 3497 h 10000"/>
                <a:gd name="connsiteX24" fmla="*/ 8298 w 10000"/>
                <a:gd name="connsiteY24" fmla="*/ 3543 h 10000"/>
                <a:gd name="connsiteX25" fmla="*/ 8436 w 10000"/>
                <a:gd name="connsiteY25" fmla="*/ 3668 h 10000"/>
                <a:gd name="connsiteX26" fmla="*/ 8502 w 10000"/>
                <a:gd name="connsiteY26" fmla="*/ 3933 h 10000"/>
                <a:gd name="connsiteX27" fmla="*/ 8314 w 10000"/>
                <a:gd name="connsiteY27" fmla="*/ 3820 h 10000"/>
                <a:gd name="connsiteX28" fmla="*/ 8502 w 10000"/>
                <a:gd name="connsiteY28" fmla="*/ 3933 h 10000"/>
                <a:gd name="connsiteX29" fmla="*/ 8597 w 10000"/>
                <a:gd name="connsiteY29" fmla="*/ 3926 h 10000"/>
                <a:gd name="connsiteX30" fmla="*/ 8750 w 10000"/>
                <a:gd name="connsiteY30" fmla="*/ 4026 h 10000"/>
                <a:gd name="connsiteX31" fmla="*/ 8923 w 10000"/>
                <a:gd name="connsiteY31" fmla="*/ 4124 h 10000"/>
                <a:gd name="connsiteX32" fmla="*/ 9099 w 10000"/>
                <a:gd name="connsiteY32" fmla="*/ 4191 h 10000"/>
                <a:gd name="connsiteX33" fmla="*/ 9379 w 10000"/>
                <a:gd name="connsiteY33" fmla="*/ 4337 h 10000"/>
                <a:gd name="connsiteX34" fmla="*/ 9548 w 10000"/>
                <a:gd name="connsiteY34" fmla="*/ 4474 h 10000"/>
                <a:gd name="connsiteX35" fmla="*/ 9679 w 10000"/>
                <a:gd name="connsiteY35" fmla="*/ 4508 h 10000"/>
                <a:gd name="connsiteX36" fmla="*/ 9746 w 10000"/>
                <a:gd name="connsiteY36" fmla="*/ 4515 h 10000"/>
                <a:gd name="connsiteX37" fmla="*/ 9872 w 10000"/>
                <a:gd name="connsiteY37" fmla="*/ 4555 h 10000"/>
                <a:gd name="connsiteX38" fmla="*/ 9943 w 10000"/>
                <a:gd name="connsiteY38" fmla="*/ 4693 h 10000"/>
                <a:gd name="connsiteX39" fmla="*/ 9968 w 10000"/>
                <a:gd name="connsiteY39" fmla="*/ 4872 h 10000"/>
                <a:gd name="connsiteX40" fmla="*/ 10000 w 10000"/>
                <a:gd name="connsiteY40" fmla="*/ 5149 h 10000"/>
                <a:gd name="connsiteX41" fmla="*/ 9915 w 10000"/>
                <a:gd name="connsiteY41" fmla="*/ 5361 h 10000"/>
                <a:gd name="connsiteX42" fmla="*/ 9818 w 10000"/>
                <a:gd name="connsiteY42" fmla="*/ 5453 h 10000"/>
                <a:gd name="connsiteX43" fmla="*/ 9664 w 10000"/>
                <a:gd name="connsiteY43" fmla="*/ 5453 h 10000"/>
                <a:gd name="connsiteX44" fmla="*/ 9501 w 10000"/>
                <a:gd name="connsiteY44" fmla="*/ 5461 h 10000"/>
                <a:gd name="connsiteX45" fmla="*/ 9306 w 10000"/>
                <a:gd name="connsiteY45" fmla="*/ 5388 h 10000"/>
                <a:gd name="connsiteX46" fmla="*/ 9250 w 10000"/>
                <a:gd name="connsiteY46" fmla="*/ 5394 h 10000"/>
                <a:gd name="connsiteX47" fmla="*/ 9218 w 10000"/>
                <a:gd name="connsiteY47" fmla="*/ 5155 h 10000"/>
                <a:gd name="connsiteX48" fmla="*/ 9231 w 10000"/>
                <a:gd name="connsiteY48" fmla="*/ 5005 h 10000"/>
                <a:gd name="connsiteX49" fmla="*/ 9237 w 10000"/>
                <a:gd name="connsiteY49" fmla="*/ 5162 h 10000"/>
                <a:gd name="connsiteX50" fmla="*/ 9256 w 10000"/>
                <a:gd name="connsiteY50" fmla="*/ 5328 h 10000"/>
                <a:gd name="connsiteX51" fmla="*/ 9284 w 10000"/>
                <a:gd name="connsiteY51" fmla="*/ 5406 h 10000"/>
                <a:gd name="connsiteX52" fmla="*/ 9202 w 10000"/>
                <a:gd name="connsiteY52" fmla="*/ 5573 h 10000"/>
                <a:gd name="connsiteX53" fmla="*/ 9186 w 10000"/>
                <a:gd name="connsiteY53" fmla="*/ 5725 h 10000"/>
                <a:gd name="connsiteX54" fmla="*/ 9205 w 10000"/>
                <a:gd name="connsiteY54" fmla="*/ 5532 h 10000"/>
                <a:gd name="connsiteX55" fmla="*/ 9272 w 10000"/>
                <a:gd name="connsiteY55" fmla="*/ 5374 h 10000"/>
                <a:gd name="connsiteX56" fmla="*/ 9357 w 10000"/>
                <a:gd name="connsiteY56" fmla="*/ 5433 h 10000"/>
                <a:gd name="connsiteX57" fmla="*/ 9435 w 10000"/>
                <a:gd name="connsiteY57" fmla="*/ 5547 h 10000"/>
                <a:gd name="connsiteX58" fmla="*/ 9523 w 10000"/>
                <a:gd name="connsiteY58" fmla="*/ 5592 h 10000"/>
                <a:gd name="connsiteX59" fmla="*/ 9642 w 10000"/>
                <a:gd name="connsiteY59" fmla="*/ 5611 h 10000"/>
                <a:gd name="connsiteX60" fmla="*/ 9695 w 10000"/>
                <a:gd name="connsiteY60" fmla="*/ 5659 h 10000"/>
                <a:gd name="connsiteX61" fmla="*/ 9739 w 10000"/>
                <a:gd name="connsiteY61" fmla="*/ 5684 h 10000"/>
                <a:gd name="connsiteX62" fmla="*/ 9840 w 10000"/>
                <a:gd name="connsiteY62" fmla="*/ 5732 h 10000"/>
                <a:gd name="connsiteX63" fmla="*/ 9883 w 10000"/>
                <a:gd name="connsiteY63" fmla="*/ 5824 h 10000"/>
                <a:gd name="connsiteX64" fmla="*/ 9918 w 10000"/>
                <a:gd name="connsiteY64" fmla="*/ 5882 h 10000"/>
                <a:gd name="connsiteX65" fmla="*/ 9927 w 10000"/>
                <a:gd name="connsiteY65" fmla="*/ 6002 h 10000"/>
                <a:gd name="connsiteX66" fmla="*/ 9887 w 10000"/>
                <a:gd name="connsiteY66" fmla="*/ 6245 h 10000"/>
                <a:gd name="connsiteX67" fmla="*/ 9799 w 10000"/>
                <a:gd name="connsiteY67" fmla="*/ 6452 h 10000"/>
                <a:gd name="connsiteX68" fmla="*/ 9698 w 10000"/>
                <a:gd name="connsiteY68" fmla="*/ 6525 h 10000"/>
                <a:gd name="connsiteX69" fmla="*/ 9576 w 10000"/>
                <a:gd name="connsiteY69" fmla="*/ 6478 h 10000"/>
                <a:gd name="connsiteX70" fmla="*/ 9354 w 10000"/>
                <a:gd name="connsiteY70" fmla="*/ 6312 h 10000"/>
                <a:gd name="connsiteX71" fmla="*/ 9212 w 10000"/>
                <a:gd name="connsiteY71" fmla="*/ 6259 h 10000"/>
                <a:gd name="connsiteX72" fmla="*/ 9161 w 10000"/>
                <a:gd name="connsiteY72" fmla="*/ 6207 h 10000"/>
                <a:gd name="connsiteX73" fmla="*/ 9227 w 10000"/>
                <a:gd name="connsiteY73" fmla="*/ 6082 h 10000"/>
                <a:gd name="connsiteX74" fmla="*/ 9146 w 10000"/>
                <a:gd name="connsiteY74" fmla="*/ 6207 h 10000"/>
                <a:gd name="connsiteX75" fmla="*/ 9039 w 10000"/>
                <a:gd name="connsiteY75" fmla="*/ 6392 h 10000"/>
                <a:gd name="connsiteX76" fmla="*/ 9164 w 10000"/>
                <a:gd name="connsiteY76" fmla="*/ 6167 h 10000"/>
                <a:gd name="connsiteX77" fmla="*/ 9284 w 10000"/>
                <a:gd name="connsiteY77" fmla="*/ 6287 h 10000"/>
                <a:gd name="connsiteX78" fmla="*/ 9476 w 10000"/>
                <a:gd name="connsiteY78" fmla="*/ 6399 h 10000"/>
                <a:gd name="connsiteX79" fmla="*/ 9598 w 10000"/>
                <a:gd name="connsiteY79" fmla="*/ 6452 h 10000"/>
                <a:gd name="connsiteX80" fmla="*/ 9651 w 10000"/>
                <a:gd name="connsiteY80" fmla="*/ 6471 h 10000"/>
                <a:gd name="connsiteX81" fmla="*/ 9708 w 10000"/>
                <a:gd name="connsiteY81" fmla="*/ 6736 h 10000"/>
                <a:gd name="connsiteX82" fmla="*/ 9679 w 10000"/>
                <a:gd name="connsiteY82" fmla="*/ 6980 h 10000"/>
                <a:gd name="connsiteX83" fmla="*/ 9548 w 10000"/>
                <a:gd name="connsiteY83" fmla="*/ 7047 h 10000"/>
                <a:gd name="connsiteX84" fmla="*/ 9438 w 10000"/>
                <a:gd name="connsiteY84" fmla="*/ 7040 h 10000"/>
                <a:gd name="connsiteX85" fmla="*/ 9313 w 10000"/>
                <a:gd name="connsiteY85" fmla="*/ 7040 h 10000"/>
                <a:gd name="connsiteX86" fmla="*/ 9190 w 10000"/>
                <a:gd name="connsiteY86" fmla="*/ 6987 h 10000"/>
                <a:gd name="connsiteX87" fmla="*/ 9090 w 10000"/>
                <a:gd name="connsiteY87" fmla="*/ 6868 h 10000"/>
                <a:gd name="connsiteX88" fmla="*/ 8983 w 10000"/>
                <a:gd name="connsiteY88" fmla="*/ 6829 h 10000"/>
                <a:gd name="connsiteX89" fmla="*/ 8910 w 10000"/>
                <a:gd name="connsiteY89" fmla="*/ 6842 h 10000"/>
                <a:gd name="connsiteX90" fmla="*/ 8829 w 10000"/>
                <a:gd name="connsiteY90" fmla="*/ 6736 h 10000"/>
                <a:gd name="connsiteX91" fmla="*/ 8948 w 10000"/>
                <a:gd name="connsiteY91" fmla="*/ 6583 h 10000"/>
                <a:gd name="connsiteX92" fmla="*/ 8807 w 10000"/>
                <a:gd name="connsiteY92" fmla="*/ 6761 h 10000"/>
                <a:gd name="connsiteX93" fmla="*/ 8753 w 10000"/>
                <a:gd name="connsiteY93" fmla="*/ 6742 h 10000"/>
                <a:gd name="connsiteX94" fmla="*/ 8684 w 10000"/>
                <a:gd name="connsiteY94" fmla="*/ 6908 h 10000"/>
                <a:gd name="connsiteX95" fmla="*/ 8594 w 10000"/>
                <a:gd name="connsiteY95" fmla="*/ 6947 h 10000"/>
                <a:gd name="connsiteX96" fmla="*/ 8458 w 10000"/>
                <a:gd name="connsiteY96" fmla="*/ 7013 h 10000"/>
                <a:gd name="connsiteX97" fmla="*/ 8647 w 10000"/>
                <a:gd name="connsiteY97" fmla="*/ 6927 h 10000"/>
                <a:gd name="connsiteX98" fmla="*/ 8728 w 10000"/>
                <a:gd name="connsiteY98" fmla="*/ 6842 h 10000"/>
                <a:gd name="connsiteX99" fmla="*/ 8772 w 10000"/>
                <a:gd name="connsiteY99" fmla="*/ 6748 h 10000"/>
                <a:gd name="connsiteX100" fmla="*/ 8845 w 10000"/>
                <a:gd name="connsiteY100" fmla="*/ 6742 h 10000"/>
                <a:gd name="connsiteX101" fmla="*/ 8948 w 10000"/>
                <a:gd name="connsiteY101" fmla="*/ 6815 h 10000"/>
                <a:gd name="connsiteX102" fmla="*/ 9090 w 10000"/>
                <a:gd name="connsiteY102" fmla="*/ 6868 h 10000"/>
                <a:gd name="connsiteX103" fmla="*/ 9005 w 10000"/>
                <a:gd name="connsiteY103" fmla="*/ 7026 h 10000"/>
                <a:gd name="connsiteX104" fmla="*/ 8902 w 10000"/>
                <a:gd name="connsiteY104" fmla="*/ 7146 h 10000"/>
                <a:gd name="connsiteX105" fmla="*/ 8845 w 10000"/>
                <a:gd name="connsiteY105" fmla="*/ 7158 h 10000"/>
                <a:gd name="connsiteX106" fmla="*/ 8684 w 10000"/>
                <a:gd name="connsiteY106" fmla="*/ 7139 h 10000"/>
                <a:gd name="connsiteX107" fmla="*/ 8452 w 10000"/>
                <a:gd name="connsiteY107" fmla="*/ 7086 h 10000"/>
                <a:gd name="connsiteX108" fmla="*/ 8170 w 10000"/>
                <a:gd name="connsiteY108" fmla="*/ 7013 h 10000"/>
                <a:gd name="connsiteX109" fmla="*/ 7943 w 10000"/>
                <a:gd name="connsiteY109" fmla="*/ 6895 h 10000"/>
                <a:gd name="connsiteX110" fmla="*/ 7774 w 10000"/>
                <a:gd name="connsiteY110" fmla="*/ 6748 h 10000"/>
                <a:gd name="connsiteX111" fmla="*/ 7548 w 10000"/>
                <a:gd name="connsiteY111" fmla="*/ 6590 h 10000"/>
                <a:gd name="connsiteX112" fmla="*/ 7312 w 10000"/>
                <a:gd name="connsiteY112" fmla="*/ 6392 h 10000"/>
                <a:gd name="connsiteX113" fmla="*/ 7153 w 10000"/>
                <a:gd name="connsiteY113" fmla="*/ 6134 h 10000"/>
                <a:gd name="connsiteX114" fmla="*/ 6898 w 10000"/>
                <a:gd name="connsiteY114" fmla="*/ 5923 h 10000"/>
                <a:gd name="connsiteX115" fmla="*/ 6467 w 10000"/>
                <a:gd name="connsiteY115" fmla="*/ 5645 h 10000"/>
                <a:gd name="connsiteX116" fmla="*/ 5541 w 10000"/>
                <a:gd name="connsiteY116" fmla="*/ 5592 h 10000"/>
                <a:gd name="connsiteX117" fmla="*/ 4584 w 10000"/>
                <a:gd name="connsiteY117" fmla="*/ 5532 h 10000"/>
                <a:gd name="connsiteX118" fmla="*/ 3768 w 10000"/>
                <a:gd name="connsiteY118" fmla="*/ 5315 h 10000"/>
                <a:gd name="connsiteX119" fmla="*/ 2631 w 10000"/>
                <a:gd name="connsiteY119" fmla="*/ 4575 h 10000"/>
                <a:gd name="connsiteX120" fmla="*/ 2013 w 10000"/>
                <a:gd name="connsiteY120" fmla="*/ 3728 h 10000"/>
                <a:gd name="connsiteX121" fmla="*/ 1313 w 10000"/>
                <a:gd name="connsiteY121" fmla="*/ 3001 h 10000"/>
                <a:gd name="connsiteX122" fmla="*/ 2955 w 10000"/>
                <a:gd name="connsiteY122" fmla="*/ 4811 h 10000"/>
                <a:gd name="connsiteX123" fmla="*/ 3640 w 10000"/>
                <a:gd name="connsiteY123" fmla="*/ 5320 h 10000"/>
                <a:gd name="connsiteX124" fmla="*/ 3958 w 10000"/>
                <a:gd name="connsiteY124" fmla="*/ 5295 h 10000"/>
                <a:gd name="connsiteX125" fmla="*/ 3610 w 10000"/>
                <a:gd name="connsiteY125" fmla="*/ 6952 h 10000"/>
                <a:gd name="connsiteX126" fmla="*/ 3218 w 10000"/>
                <a:gd name="connsiteY126" fmla="*/ 8613 h 10000"/>
                <a:gd name="connsiteX127" fmla="*/ 2873 w 10000"/>
                <a:gd name="connsiteY127" fmla="*/ 10000 h 10000"/>
                <a:gd name="connsiteX128" fmla="*/ 2266 w 10000"/>
                <a:gd name="connsiteY128" fmla="*/ 8918 h 10000"/>
                <a:gd name="connsiteX0" fmla="*/ 2266 w 10000"/>
                <a:gd name="connsiteY0" fmla="*/ 8918 h 10000"/>
                <a:gd name="connsiteX1" fmla="*/ 1643 w 10000"/>
                <a:gd name="connsiteY1" fmla="*/ 7460 h 10000"/>
                <a:gd name="connsiteX2" fmla="*/ 1168 w 10000"/>
                <a:gd name="connsiteY2" fmla="*/ 6119 h 10000"/>
                <a:gd name="connsiteX3" fmla="*/ 813 w 10000"/>
                <a:gd name="connsiteY3" fmla="*/ 5020 h 10000"/>
                <a:gd name="connsiteX4" fmla="*/ 440 w 10000"/>
                <a:gd name="connsiteY4" fmla="*/ 3452 h 10000"/>
                <a:gd name="connsiteX5" fmla="*/ 232 w 10000"/>
                <a:gd name="connsiteY5" fmla="*/ 2161 h 10000"/>
                <a:gd name="connsiteX6" fmla="*/ 41 w 10000"/>
                <a:gd name="connsiteY6" fmla="*/ 1031 h 10000"/>
                <a:gd name="connsiteX7" fmla="*/ 8 w 10000"/>
                <a:gd name="connsiteY7" fmla="*/ 530 h 10000"/>
                <a:gd name="connsiteX8" fmla="*/ 91 w 10000"/>
                <a:gd name="connsiteY8" fmla="*/ 53 h 10000"/>
                <a:gd name="connsiteX9" fmla="*/ 349 w 10000"/>
                <a:gd name="connsiteY9" fmla="*/ 0 h 10000"/>
                <a:gd name="connsiteX10" fmla="*/ 857 w 10000"/>
                <a:gd name="connsiteY10" fmla="*/ 0 h 10000"/>
                <a:gd name="connsiteX11" fmla="*/ 1610 w 10000"/>
                <a:gd name="connsiteY11" fmla="*/ 132 h 10000"/>
                <a:gd name="connsiteX12" fmla="*/ 2386 w 10000"/>
                <a:gd name="connsiteY12" fmla="*/ 424 h 10000"/>
                <a:gd name="connsiteX13" fmla="*/ 3086 w 10000"/>
                <a:gd name="connsiteY13" fmla="*/ 733 h 10000"/>
                <a:gd name="connsiteX14" fmla="*/ 3966 w 10000"/>
                <a:gd name="connsiteY14" fmla="*/ 1295 h 10000"/>
                <a:gd name="connsiteX15" fmla="*/ 5014 w 10000"/>
                <a:gd name="connsiteY15" fmla="*/ 2229 h 10000"/>
                <a:gd name="connsiteX16" fmla="*/ 5573 w 10000"/>
                <a:gd name="connsiteY16" fmla="*/ 2711 h 10000"/>
                <a:gd name="connsiteX17" fmla="*/ 6314 w 10000"/>
                <a:gd name="connsiteY17" fmla="*/ 3179 h 10000"/>
                <a:gd name="connsiteX18" fmla="*/ 6663 w 10000"/>
                <a:gd name="connsiteY18" fmla="*/ 3351 h 10000"/>
                <a:gd name="connsiteX19" fmla="*/ 6873 w 10000"/>
                <a:gd name="connsiteY19" fmla="*/ 3431 h 10000"/>
                <a:gd name="connsiteX20" fmla="*/ 7194 w 10000"/>
                <a:gd name="connsiteY20" fmla="*/ 3549 h 10000"/>
                <a:gd name="connsiteX21" fmla="*/ 7426 w 10000"/>
                <a:gd name="connsiteY21" fmla="*/ 3597 h 10000"/>
                <a:gd name="connsiteX22" fmla="*/ 7698 w 10000"/>
                <a:gd name="connsiteY22" fmla="*/ 3549 h 10000"/>
                <a:gd name="connsiteX23" fmla="*/ 7978 w 10000"/>
                <a:gd name="connsiteY23" fmla="*/ 3497 h 10000"/>
                <a:gd name="connsiteX24" fmla="*/ 8298 w 10000"/>
                <a:gd name="connsiteY24" fmla="*/ 3543 h 10000"/>
                <a:gd name="connsiteX25" fmla="*/ 8436 w 10000"/>
                <a:gd name="connsiteY25" fmla="*/ 3668 h 10000"/>
                <a:gd name="connsiteX26" fmla="*/ 8502 w 10000"/>
                <a:gd name="connsiteY26" fmla="*/ 3933 h 10000"/>
                <a:gd name="connsiteX27" fmla="*/ 8314 w 10000"/>
                <a:gd name="connsiteY27" fmla="*/ 3820 h 10000"/>
                <a:gd name="connsiteX28" fmla="*/ 8502 w 10000"/>
                <a:gd name="connsiteY28" fmla="*/ 3933 h 10000"/>
                <a:gd name="connsiteX29" fmla="*/ 8597 w 10000"/>
                <a:gd name="connsiteY29" fmla="*/ 3926 h 10000"/>
                <a:gd name="connsiteX30" fmla="*/ 8750 w 10000"/>
                <a:gd name="connsiteY30" fmla="*/ 4026 h 10000"/>
                <a:gd name="connsiteX31" fmla="*/ 8923 w 10000"/>
                <a:gd name="connsiteY31" fmla="*/ 4124 h 10000"/>
                <a:gd name="connsiteX32" fmla="*/ 9099 w 10000"/>
                <a:gd name="connsiteY32" fmla="*/ 4191 h 10000"/>
                <a:gd name="connsiteX33" fmla="*/ 9379 w 10000"/>
                <a:gd name="connsiteY33" fmla="*/ 4337 h 10000"/>
                <a:gd name="connsiteX34" fmla="*/ 9548 w 10000"/>
                <a:gd name="connsiteY34" fmla="*/ 4474 h 10000"/>
                <a:gd name="connsiteX35" fmla="*/ 9679 w 10000"/>
                <a:gd name="connsiteY35" fmla="*/ 4508 h 10000"/>
                <a:gd name="connsiteX36" fmla="*/ 9746 w 10000"/>
                <a:gd name="connsiteY36" fmla="*/ 4515 h 10000"/>
                <a:gd name="connsiteX37" fmla="*/ 9872 w 10000"/>
                <a:gd name="connsiteY37" fmla="*/ 4555 h 10000"/>
                <a:gd name="connsiteX38" fmla="*/ 9943 w 10000"/>
                <a:gd name="connsiteY38" fmla="*/ 4693 h 10000"/>
                <a:gd name="connsiteX39" fmla="*/ 9968 w 10000"/>
                <a:gd name="connsiteY39" fmla="*/ 4872 h 10000"/>
                <a:gd name="connsiteX40" fmla="*/ 10000 w 10000"/>
                <a:gd name="connsiteY40" fmla="*/ 5149 h 10000"/>
                <a:gd name="connsiteX41" fmla="*/ 9915 w 10000"/>
                <a:gd name="connsiteY41" fmla="*/ 5361 h 10000"/>
                <a:gd name="connsiteX42" fmla="*/ 9818 w 10000"/>
                <a:gd name="connsiteY42" fmla="*/ 5453 h 10000"/>
                <a:gd name="connsiteX43" fmla="*/ 9664 w 10000"/>
                <a:gd name="connsiteY43" fmla="*/ 5453 h 10000"/>
                <a:gd name="connsiteX44" fmla="*/ 9501 w 10000"/>
                <a:gd name="connsiteY44" fmla="*/ 5461 h 10000"/>
                <a:gd name="connsiteX45" fmla="*/ 9306 w 10000"/>
                <a:gd name="connsiteY45" fmla="*/ 5388 h 10000"/>
                <a:gd name="connsiteX46" fmla="*/ 9250 w 10000"/>
                <a:gd name="connsiteY46" fmla="*/ 5394 h 10000"/>
                <a:gd name="connsiteX47" fmla="*/ 9218 w 10000"/>
                <a:gd name="connsiteY47" fmla="*/ 5155 h 10000"/>
                <a:gd name="connsiteX48" fmla="*/ 9231 w 10000"/>
                <a:gd name="connsiteY48" fmla="*/ 5005 h 10000"/>
                <a:gd name="connsiteX49" fmla="*/ 9237 w 10000"/>
                <a:gd name="connsiteY49" fmla="*/ 5162 h 10000"/>
                <a:gd name="connsiteX50" fmla="*/ 9256 w 10000"/>
                <a:gd name="connsiteY50" fmla="*/ 5328 h 10000"/>
                <a:gd name="connsiteX51" fmla="*/ 9284 w 10000"/>
                <a:gd name="connsiteY51" fmla="*/ 5406 h 10000"/>
                <a:gd name="connsiteX52" fmla="*/ 9202 w 10000"/>
                <a:gd name="connsiteY52" fmla="*/ 5573 h 10000"/>
                <a:gd name="connsiteX53" fmla="*/ 9186 w 10000"/>
                <a:gd name="connsiteY53" fmla="*/ 5725 h 10000"/>
                <a:gd name="connsiteX54" fmla="*/ 9205 w 10000"/>
                <a:gd name="connsiteY54" fmla="*/ 5532 h 10000"/>
                <a:gd name="connsiteX55" fmla="*/ 9272 w 10000"/>
                <a:gd name="connsiteY55" fmla="*/ 5374 h 10000"/>
                <a:gd name="connsiteX56" fmla="*/ 9357 w 10000"/>
                <a:gd name="connsiteY56" fmla="*/ 5433 h 10000"/>
                <a:gd name="connsiteX57" fmla="*/ 9435 w 10000"/>
                <a:gd name="connsiteY57" fmla="*/ 5547 h 10000"/>
                <a:gd name="connsiteX58" fmla="*/ 9523 w 10000"/>
                <a:gd name="connsiteY58" fmla="*/ 5592 h 10000"/>
                <a:gd name="connsiteX59" fmla="*/ 9642 w 10000"/>
                <a:gd name="connsiteY59" fmla="*/ 5611 h 10000"/>
                <a:gd name="connsiteX60" fmla="*/ 9695 w 10000"/>
                <a:gd name="connsiteY60" fmla="*/ 5659 h 10000"/>
                <a:gd name="connsiteX61" fmla="*/ 9739 w 10000"/>
                <a:gd name="connsiteY61" fmla="*/ 5684 h 10000"/>
                <a:gd name="connsiteX62" fmla="*/ 9840 w 10000"/>
                <a:gd name="connsiteY62" fmla="*/ 5732 h 10000"/>
                <a:gd name="connsiteX63" fmla="*/ 9883 w 10000"/>
                <a:gd name="connsiteY63" fmla="*/ 5824 h 10000"/>
                <a:gd name="connsiteX64" fmla="*/ 9918 w 10000"/>
                <a:gd name="connsiteY64" fmla="*/ 5882 h 10000"/>
                <a:gd name="connsiteX65" fmla="*/ 9927 w 10000"/>
                <a:gd name="connsiteY65" fmla="*/ 6002 h 10000"/>
                <a:gd name="connsiteX66" fmla="*/ 9887 w 10000"/>
                <a:gd name="connsiteY66" fmla="*/ 6245 h 10000"/>
                <a:gd name="connsiteX67" fmla="*/ 9799 w 10000"/>
                <a:gd name="connsiteY67" fmla="*/ 6452 h 10000"/>
                <a:gd name="connsiteX68" fmla="*/ 9698 w 10000"/>
                <a:gd name="connsiteY68" fmla="*/ 6525 h 10000"/>
                <a:gd name="connsiteX69" fmla="*/ 9576 w 10000"/>
                <a:gd name="connsiteY69" fmla="*/ 6478 h 10000"/>
                <a:gd name="connsiteX70" fmla="*/ 9354 w 10000"/>
                <a:gd name="connsiteY70" fmla="*/ 6312 h 10000"/>
                <a:gd name="connsiteX71" fmla="*/ 9212 w 10000"/>
                <a:gd name="connsiteY71" fmla="*/ 6259 h 10000"/>
                <a:gd name="connsiteX72" fmla="*/ 9161 w 10000"/>
                <a:gd name="connsiteY72" fmla="*/ 6207 h 10000"/>
                <a:gd name="connsiteX73" fmla="*/ 9227 w 10000"/>
                <a:gd name="connsiteY73" fmla="*/ 6082 h 10000"/>
                <a:gd name="connsiteX74" fmla="*/ 9146 w 10000"/>
                <a:gd name="connsiteY74" fmla="*/ 6207 h 10000"/>
                <a:gd name="connsiteX75" fmla="*/ 9039 w 10000"/>
                <a:gd name="connsiteY75" fmla="*/ 6392 h 10000"/>
                <a:gd name="connsiteX76" fmla="*/ 9164 w 10000"/>
                <a:gd name="connsiteY76" fmla="*/ 6167 h 10000"/>
                <a:gd name="connsiteX77" fmla="*/ 9284 w 10000"/>
                <a:gd name="connsiteY77" fmla="*/ 6287 h 10000"/>
                <a:gd name="connsiteX78" fmla="*/ 9476 w 10000"/>
                <a:gd name="connsiteY78" fmla="*/ 6399 h 10000"/>
                <a:gd name="connsiteX79" fmla="*/ 9598 w 10000"/>
                <a:gd name="connsiteY79" fmla="*/ 6452 h 10000"/>
                <a:gd name="connsiteX80" fmla="*/ 9651 w 10000"/>
                <a:gd name="connsiteY80" fmla="*/ 6471 h 10000"/>
                <a:gd name="connsiteX81" fmla="*/ 9708 w 10000"/>
                <a:gd name="connsiteY81" fmla="*/ 6736 h 10000"/>
                <a:gd name="connsiteX82" fmla="*/ 9679 w 10000"/>
                <a:gd name="connsiteY82" fmla="*/ 6980 h 10000"/>
                <a:gd name="connsiteX83" fmla="*/ 9548 w 10000"/>
                <a:gd name="connsiteY83" fmla="*/ 7047 h 10000"/>
                <a:gd name="connsiteX84" fmla="*/ 9438 w 10000"/>
                <a:gd name="connsiteY84" fmla="*/ 7040 h 10000"/>
                <a:gd name="connsiteX85" fmla="*/ 9313 w 10000"/>
                <a:gd name="connsiteY85" fmla="*/ 7040 h 10000"/>
                <a:gd name="connsiteX86" fmla="*/ 9190 w 10000"/>
                <a:gd name="connsiteY86" fmla="*/ 6987 h 10000"/>
                <a:gd name="connsiteX87" fmla="*/ 9090 w 10000"/>
                <a:gd name="connsiteY87" fmla="*/ 6868 h 10000"/>
                <a:gd name="connsiteX88" fmla="*/ 8983 w 10000"/>
                <a:gd name="connsiteY88" fmla="*/ 6829 h 10000"/>
                <a:gd name="connsiteX89" fmla="*/ 8910 w 10000"/>
                <a:gd name="connsiteY89" fmla="*/ 6842 h 10000"/>
                <a:gd name="connsiteX90" fmla="*/ 8829 w 10000"/>
                <a:gd name="connsiteY90" fmla="*/ 6736 h 10000"/>
                <a:gd name="connsiteX91" fmla="*/ 8948 w 10000"/>
                <a:gd name="connsiteY91" fmla="*/ 6583 h 10000"/>
                <a:gd name="connsiteX92" fmla="*/ 8807 w 10000"/>
                <a:gd name="connsiteY92" fmla="*/ 6761 h 10000"/>
                <a:gd name="connsiteX93" fmla="*/ 8753 w 10000"/>
                <a:gd name="connsiteY93" fmla="*/ 6742 h 10000"/>
                <a:gd name="connsiteX94" fmla="*/ 8684 w 10000"/>
                <a:gd name="connsiteY94" fmla="*/ 6908 h 10000"/>
                <a:gd name="connsiteX95" fmla="*/ 8594 w 10000"/>
                <a:gd name="connsiteY95" fmla="*/ 6947 h 10000"/>
                <a:gd name="connsiteX96" fmla="*/ 8458 w 10000"/>
                <a:gd name="connsiteY96" fmla="*/ 7013 h 10000"/>
                <a:gd name="connsiteX97" fmla="*/ 8647 w 10000"/>
                <a:gd name="connsiteY97" fmla="*/ 6927 h 10000"/>
                <a:gd name="connsiteX98" fmla="*/ 8728 w 10000"/>
                <a:gd name="connsiteY98" fmla="*/ 6842 h 10000"/>
                <a:gd name="connsiteX99" fmla="*/ 8772 w 10000"/>
                <a:gd name="connsiteY99" fmla="*/ 6748 h 10000"/>
                <a:gd name="connsiteX100" fmla="*/ 8845 w 10000"/>
                <a:gd name="connsiteY100" fmla="*/ 6742 h 10000"/>
                <a:gd name="connsiteX101" fmla="*/ 8948 w 10000"/>
                <a:gd name="connsiteY101" fmla="*/ 6815 h 10000"/>
                <a:gd name="connsiteX102" fmla="*/ 9090 w 10000"/>
                <a:gd name="connsiteY102" fmla="*/ 6868 h 10000"/>
                <a:gd name="connsiteX103" fmla="*/ 9005 w 10000"/>
                <a:gd name="connsiteY103" fmla="*/ 7026 h 10000"/>
                <a:gd name="connsiteX104" fmla="*/ 8902 w 10000"/>
                <a:gd name="connsiteY104" fmla="*/ 7146 h 10000"/>
                <a:gd name="connsiteX105" fmla="*/ 8845 w 10000"/>
                <a:gd name="connsiteY105" fmla="*/ 7158 h 10000"/>
                <a:gd name="connsiteX106" fmla="*/ 8684 w 10000"/>
                <a:gd name="connsiteY106" fmla="*/ 7139 h 10000"/>
                <a:gd name="connsiteX107" fmla="*/ 8452 w 10000"/>
                <a:gd name="connsiteY107" fmla="*/ 7086 h 10000"/>
                <a:gd name="connsiteX108" fmla="*/ 8170 w 10000"/>
                <a:gd name="connsiteY108" fmla="*/ 7013 h 10000"/>
                <a:gd name="connsiteX109" fmla="*/ 7943 w 10000"/>
                <a:gd name="connsiteY109" fmla="*/ 6895 h 10000"/>
                <a:gd name="connsiteX110" fmla="*/ 7774 w 10000"/>
                <a:gd name="connsiteY110" fmla="*/ 6748 h 10000"/>
                <a:gd name="connsiteX111" fmla="*/ 7548 w 10000"/>
                <a:gd name="connsiteY111" fmla="*/ 6590 h 10000"/>
                <a:gd name="connsiteX112" fmla="*/ 7312 w 10000"/>
                <a:gd name="connsiteY112" fmla="*/ 6392 h 10000"/>
                <a:gd name="connsiteX113" fmla="*/ 7153 w 10000"/>
                <a:gd name="connsiteY113" fmla="*/ 6134 h 10000"/>
                <a:gd name="connsiteX114" fmla="*/ 6898 w 10000"/>
                <a:gd name="connsiteY114" fmla="*/ 5923 h 10000"/>
                <a:gd name="connsiteX115" fmla="*/ 6467 w 10000"/>
                <a:gd name="connsiteY115" fmla="*/ 5645 h 10000"/>
                <a:gd name="connsiteX116" fmla="*/ 5541 w 10000"/>
                <a:gd name="connsiteY116" fmla="*/ 5592 h 10000"/>
                <a:gd name="connsiteX117" fmla="*/ 4584 w 10000"/>
                <a:gd name="connsiteY117" fmla="*/ 5532 h 10000"/>
                <a:gd name="connsiteX118" fmla="*/ 3768 w 10000"/>
                <a:gd name="connsiteY118" fmla="*/ 5315 h 10000"/>
                <a:gd name="connsiteX119" fmla="*/ 2631 w 10000"/>
                <a:gd name="connsiteY119" fmla="*/ 4575 h 10000"/>
                <a:gd name="connsiteX120" fmla="*/ 2013 w 10000"/>
                <a:gd name="connsiteY120" fmla="*/ 3728 h 10000"/>
                <a:gd name="connsiteX121" fmla="*/ 1313 w 10000"/>
                <a:gd name="connsiteY121" fmla="*/ 3001 h 10000"/>
                <a:gd name="connsiteX122" fmla="*/ 2955 w 10000"/>
                <a:gd name="connsiteY122" fmla="*/ 4811 h 10000"/>
                <a:gd name="connsiteX123" fmla="*/ 3640 w 10000"/>
                <a:gd name="connsiteY123" fmla="*/ 5320 h 10000"/>
                <a:gd name="connsiteX124" fmla="*/ 3958 w 10000"/>
                <a:gd name="connsiteY124" fmla="*/ 5295 h 10000"/>
                <a:gd name="connsiteX125" fmla="*/ 3610 w 10000"/>
                <a:gd name="connsiteY125" fmla="*/ 6952 h 10000"/>
                <a:gd name="connsiteX126" fmla="*/ 3218 w 10000"/>
                <a:gd name="connsiteY126" fmla="*/ 8613 h 10000"/>
                <a:gd name="connsiteX127" fmla="*/ 2873 w 10000"/>
                <a:gd name="connsiteY127" fmla="*/ 10000 h 10000"/>
                <a:gd name="connsiteX128" fmla="*/ 2266 w 10000"/>
                <a:gd name="connsiteY128" fmla="*/ 8918 h 10000"/>
                <a:gd name="connsiteX0" fmla="*/ 2316 w 10000"/>
                <a:gd name="connsiteY0" fmla="*/ 8843 h 10000"/>
                <a:gd name="connsiteX1" fmla="*/ 1643 w 10000"/>
                <a:gd name="connsiteY1" fmla="*/ 7460 h 10000"/>
                <a:gd name="connsiteX2" fmla="*/ 1168 w 10000"/>
                <a:gd name="connsiteY2" fmla="*/ 6119 h 10000"/>
                <a:gd name="connsiteX3" fmla="*/ 813 w 10000"/>
                <a:gd name="connsiteY3" fmla="*/ 5020 h 10000"/>
                <a:gd name="connsiteX4" fmla="*/ 440 w 10000"/>
                <a:gd name="connsiteY4" fmla="*/ 3452 h 10000"/>
                <a:gd name="connsiteX5" fmla="*/ 232 w 10000"/>
                <a:gd name="connsiteY5" fmla="*/ 2161 h 10000"/>
                <a:gd name="connsiteX6" fmla="*/ 41 w 10000"/>
                <a:gd name="connsiteY6" fmla="*/ 1031 h 10000"/>
                <a:gd name="connsiteX7" fmla="*/ 8 w 10000"/>
                <a:gd name="connsiteY7" fmla="*/ 530 h 10000"/>
                <a:gd name="connsiteX8" fmla="*/ 91 w 10000"/>
                <a:gd name="connsiteY8" fmla="*/ 53 h 10000"/>
                <a:gd name="connsiteX9" fmla="*/ 349 w 10000"/>
                <a:gd name="connsiteY9" fmla="*/ 0 h 10000"/>
                <a:gd name="connsiteX10" fmla="*/ 857 w 10000"/>
                <a:gd name="connsiteY10" fmla="*/ 0 h 10000"/>
                <a:gd name="connsiteX11" fmla="*/ 1610 w 10000"/>
                <a:gd name="connsiteY11" fmla="*/ 132 h 10000"/>
                <a:gd name="connsiteX12" fmla="*/ 2386 w 10000"/>
                <a:gd name="connsiteY12" fmla="*/ 424 h 10000"/>
                <a:gd name="connsiteX13" fmla="*/ 3086 w 10000"/>
                <a:gd name="connsiteY13" fmla="*/ 733 h 10000"/>
                <a:gd name="connsiteX14" fmla="*/ 3966 w 10000"/>
                <a:gd name="connsiteY14" fmla="*/ 1295 h 10000"/>
                <a:gd name="connsiteX15" fmla="*/ 5014 w 10000"/>
                <a:gd name="connsiteY15" fmla="*/ 2229 h 10000"/>
                <a:gd name="connsiteX16" fmla="*/ 5573 w 10000"/>
                <a:gd name="connsiteY16" fmla="*/ 2711 h 10000"/>
                <a:gd name="connsiteX17" fmla="*/ 6314 w 10000"/>
                <a:gd name="connsiteY17" fmla="*/ 3179 h 10000"/>
                <a:gd name="connsiteX18" fmla="*/ 6663 w 10000"/>
                <a:gd name="connsiteY18" fmla="*/ 3351 h 10000"/>
                <a:gd name="connsiteX19" fmla="*/ 6873 w 10000"/>
                <a:gd name="connsiteY19" fmla="*/ 3431 h 10000"/>
                <a:gd name="connsiteX20" fmla="*/ 7194 w 10000"/>
                <a:gd name="connsiteY20" fmla="*/ 3549 h 10000"/>
                <a:gd name="connsiteX21" fmla="*/ 7426 w 10000"/>
                <a:gd name="connsiteY21" fmla="*/ 3597 h 10000"/>
                <a:gd name="connsiteX22" fmla="*/ 7698 w 10000"/>
                <a:gd name="connsiteY22" fmla="*/ 3549 h 10000"/>
                <a:gd name="connsiteX23" fmla="*/ 7978 w 10000"/>
                <a:gd name="connsiteY23" fmla="*/ 3497 h 10000"/>
                <a:gd name="connsiteX24" fmla="*/ 8298 w 10000"/>
                <a:gd name="connsiteY24" fmla="*/ 3543 h 10000"/>
                <a:gd name="connsiteX25" fmla="*/ 8436 w 10000"/>
                <a:gd name="connsiteY25" fmla="*/ 3668 h 10000"/>
                <a:gd name="connsiteX26" fmla="*/ 8502 w 10000"/>
                <a:gd name="connsiteY26" fmla="*/ 3933 h 10000"/>
                <a:gd name="connsiteX27" fmla="*/ 8314 w 10000"/>
                <a:gd name="connsiteY27" fmla="*/ 3820 h 10000"/>
                <a:gd name="connsiteX28" fmla="*/ 8502 w 10000"/>
                <a:gd name="connsiteY28" fmla="*/ 3933 h 10000"/>
                <a:gd name="connsiteX29" fmla="*/ 8597 w 10000"/>
                <a:gd name="connsiteY29" fmla="*/ 3926 h 10000"/>
                <a:gd name="connsiteX30" fmla="*/ 8750 w 10000"/>
                <a:gd name="connsiteY30" fmla="*/ 4026 h 10000"/>
                <a:gd name="connsiteX31" fmla="*/ 8923 w 10000"/>
                <a:gd name="connsiteY31" fmla="*/ 4124 h 10000"/>
                <a:gd name="connsiteX32" fmla="*/ 9099 w 10000"/>
                <a:gd name="connsiteY32" fmla="*/ 4191 h 10000"/>
                <a:gd name="connsiteX33" fmla="*/ 9379 w 10000"/>
                <a:gd name="connsiteY33" fmla="*/ 4337 h 10000"/>
                <a:gd name="connsiteX34" fmla="*/ 9548 w 10000"/>
                <a:gd name="connsiteY34" fmla="*/ 4474 h 10000"/>
                <a:gd name="connsiteX35" fmla="*/ 9679 w 10000"/>
                <a:gd name="connsiteY35" fmla="*/ 4508 h 10000"/>
                <a:gd name="connsiteX36" fmla="*/ 9746 w 10000"/>
                <a:gd name="connsiteY36" fmla="*/ 4515 h 10000"/>
                <a:gd name="connsiteX37" fmla="*/ 9872 w 10000"/>
                <a:gd name="connsiteY37" fmla="*/ 4555 h 10000"/>
                <a:gd name="connsiteX38" fmla="*/ 9943 w 10000"/>
                <a:gd name="connsiteY38" fmla="*/ 4693 h 10000"/>
                <a:gd name="connsiteX39" fmla="*/ 9968 w 10000"/>
                <a:gd name="connsiteY39" fmla="*/ 4872 h 10000"/>
                <a:gd name="connsiteX40" fmla="*/ 10000 w 10000"/>
                <a:gd name="connsiteY40" fmla="*/ 5149 h 10000"/>
                <a:gd name="connsiteX41" fmla="*/ 9915 w 10000"/>
                <a:gd name="connsiteY41" fmla="*/ 5361 h 10000"/>
                <a:gd name="connsiteX42" fmla="*/ 9818 w 10000"/>
                <a:gd name="connsiteY42" fmla="*/ 5453 h 10000"/>
                <a:gd name="connsiteX43" fmla="*/ 9664 w 10000"/>
                <a:gd name="connsiteY43" fmla="*/ 5453 h 10000"/>
                <a:gd name="connsiteX44" fmla="*/ 9501 w 10000"/>
                <a:gd name="connsiteY44" fmla="*/ 5461 h 10000"/>
                <a:gd name="connsiteX45" fmla="*/ 9306 w 10000"/>
                <a:gd name="connsiteY45" fmla="*/ 5388 h 10000"/>
                <a:gd name="connsiteX46" fmla="*/ 9250 w 10000"/>
                <a:gd name="connsiteY46" fmla="*/ 5394 h 10000"/>
                <a:gd name="connsiteX47" fmla="*/ 9218 w 10000"/>
                <a:gd name="connsiteY47" fmla="*/ 5155 h 10000"/>
                <a:gd name="connsiteX48" fmla="*/ 9231 w 10000"/>
                <a:gd name="connsiteY48" fmla="*/ 5005 h 10000"/>
                <a:gd name="connsiteX49" fmla="*/ 9237 w 10000"/>
                <a:gd name="connsiteY49" fmla="*/ 5162 h 10000"/>
                <a:gd name="connsiteX50" fmla="*/ 9256 w 10000"/>
                <a:gd name="connsiteY50" fmla="*/ 5328 h 10000"/>
                <a:gd name="connsiteX51" fmla="*/ 9284 w 10000"/>
                <a:gd name="connsiteY51" fmla="*/ 5406 h 10000"/>
                <a:gd name="connsiteX52" fmla="*/ 9202 w 10000"/>
                <a:gd name="connsiteY52" fmla="*/ 5573 h 10000"/>
                <a:gd name="connsiteX53" fmla="*/ 9186 w 10000"/>
                <a:gd name="connsiteY53" fmla="*/ 5725 h 10000"/>
                <a:gd name="connsiteX54" fmla="*/ 9205 w 10000"/>
                <a:gd name="connsiteY54" fmla="*/ 5532 h 10000"/>
                <a:gd name="connsiteX55" fmla="*/ 9272 w 10000"/>
                <a:gd name="connsiteY55" fmla="*/ 5374 h 10000"/>
                <a:gd name="connsiteX56" fmla="*/ 9357 w 10000"/>
                <a:gd name="connsiteY56" fmla="*/ 5433 h 10000"/>
                <a:gd name="connsiteX57" fmla="*/ 9435 w 10000"/>
                <a:gd name="connsiteY57" fmla="*/ 5547 h 10000"/>
                <a:gd name="connsiteX58" fmla="*/ 9523 w 10000"/>
                <a:gd name="connsiteY58" fmla="*/ 5592 h 10000"/>
                <a:gd name="connsiteX59" fmla="*/ 9642 w 10000"/>
                <a:gd name="connsiteY59" fmla="*/ 5611 h 10000"/>
                <a:gd name="connsiteX60" fmla="*/ 9695 w 10000"/>
                <a:gd name="connsiteY60" fmla="*/ 5659 h 10000"/>
                <a:gd name="connsiteX61" fmla="*/ 9739 w 10000"/>
                <a:gd name="connsiteY61" fmla="*/ 5684 h 10000"/>
                <a:gd name="connsiteX62" fmla="*/ 9840 w 10000"/>
                <a:gd name="connsiteY62" fmla="*/ 5732 h 10000"/>
                <a:gd name="connsiteX63" fmla="*/ 9883 w 10000"/>
                <a:gd name="connsiteY63" fmla="*/ 5824 h 10000"/>
                <a:gd name="connsiteX64" fmla="*/ 9918 w 10000"/>
                <a:gd name="connsiteY64" fmla="*/ 5882 h 10000"/>
                <a:gd name="connsiteX65" fmla="*/ 9927 w 10000"/>
                <a:gd name="connsiteY65" fmla="*/ 6002 h 10000"/>
                <a:gd name="connsiteX66" fmla="*/ 9887 w 10000"/>
                <a:gd name="connsiteY66" fmla="*/ 6245 h 10000"/>
                <a:gd name="connsiteX67" fmla="*/ 9799 w 10000"/>
                <a:gd name="connsiteY67" fmla="*/ 6452 h 10000"/>
                <a:gd name="connsiteX68" fmla="*/ 9698 w 10000"/>
                <a:gd name="connsiteY68" fmla="*/ 6525 h 10000"/>
                <a:gd name="connsiteX69" fmla="*/ 9576 w 10000"/>
                <a:gd name="connsiteY69" fmla="*/ 6478 h 10000"/>
                <a:gd name="connsiteX70" fmla="*/ 9354 w 10000"/>
                <a:gd name="connsiteY70" fmla="*/ 6312 h 10000"/>
                <a:gd name="connsiteX71" fmla="*/ 9212 w 10000"/>
                <a:gd name="connsiteY71" fmla="*/ 6259 h 10000"/>
                <a:gd name="connsiteX72" fmla="*/ 9161 w 10000"/>
                <a:gd name="connsiteY72" fmla="*/ 6207 h 10000"/>
                <a:gd name="connsiteX73" fmla="*/ 9227 w 10000"/>
                <a:gd name="connsiteY73" fmla="*/ 6082 h 10000"/>
                <a:gd name="connsiteX74" fmla="*/ 9146 w 10000"/>
                <a:gd name="connsiteY74" fmla="*/ 6207 h 10000"/>
                <a:gd name="connsiteX75" fmla="*/ 9039 w 10000"/>
                <a:gd name="connsiteY75" fmla="*/ 6392 h 10000"/>
                <a:gd name="connsiteX76" fmla="*/ 9164 w 10000"/>
                <a:gd name="connsiteY76" fmla="*/ 6167 h 10000"/>
                <a:gd name="connsiteX77" fmla="*/ 9284 w 10000"/>
                <a:gd name="connsiteY77" fmla="*/ 6287 h 10000"/>
                <a:gd name="connsiteX78" fmla="*/ 9476 w 10000"/>
                <a:gd name="connsiteY78" fmla="*/ 6399 h 10000"/>
                <a:gd name="connsiteX79" fmla="*/ 9598 w 10000"/>
                <a:gd name="connsiteY79" fmla="*/ 6452 h 10000"/>
                <a:gd name="connsiteX80" fmla="*/ 9651 w 10000"/>
                <a:gd name="connsiteY80" fmla="*/ 6471 h 10000"/>
                <a:gd name="connsiteX81" fmla="*/ 9708 w 10000"/>
                <a:gd name="connsiteY81" fmla="*/ 6736 h 10000"/>
                <a:gd name="connsiteX82" fmla="*/ 9679 w 10000"/>
                <a:gd name="connsiteY82" fmla="*/ 6980 h 10000"/>
                <a:gd name="connsiteX83" fmla="*/ 9548 w 10000"/>
                <a:gd name="connsiteY83" fmla="*/ 7047 h 10000"/>
                <a:gd name="connsiteX84" fmla="*/ 9438 w 10000"/>
                <a:gd name="connsiteY84" fmla="*/ 7040 h 10000"/>
                <a:gd name="connsiteX85" fmla="*/ 9313 w 10000"/>
                <a:gd name="connsiteY85" fmla="*/ 7040 h 10000"/>
                <a:gd name="connsiteX86" fmla="*/ 9190 w 10000"/>
                <a:gd name="connsiteY86" fmla="*/ 6987 h 10000"/>
                <a:gd name="connsiteX87" fmla="*/ 9090 w 10000"/>
                <a:gd name="connsiteY87" fmla="*/ 6868 h 10000"/>
                <a:gd name="connsiteX88" fmla="*/ 8983 w 10000"/>
                <a:gd name="connsiteY88" fmla="*/ 6829 h 10000"/>
                <a:gd name="connsiteX89" fmla="*/ 8910 w 10000"/>
                <a:gd name="connsiteY89" fmla="*/ 6842 h 10000"/>
                <a:gd name="connsiteX90" fmla="*/ 8829 w 10000"/>
                <a:gd name="connsiteY90" fmla="*/ 6736 h 10000"/>
                <a:gd name="connsiteX91" fmla="*/ 8948 w 10000"/>
                <a:gd name="connsiteY91" fmla="*/ 6583 h 10000"/>
                <a:gd name="connsiteX92" fmla="*/ 8807 w 10000"/>
                <a:gd name="connsiteY92" fmla="*/ 6761 h 10000"/>
                <a:gd name="connsiteX93" fmla="*/ 8753 w 10000"/>
                <a:gd name="connsiteY93" fmla="*/ 6742 h 10000"/>
                <a:gd name="connsiteX94" fmla="*/ 8684 w 10000"/>
                <a:gd name="connsiteY94" fmla="*/ 6908 h 10000"/>
                <a:gd name="connsiteX95" fmla="*/ 8594 w 10000"/>
                <a:gd name="connsiteY95" fmla="*/ 6947 h 10000"/>
                <a:gd name="connsiteX96" fmla="*/ 8458 w 10000"/>
                <a:gd name="connsiteY96" fmla="*/ 7013 h 10000"/>
                <a:gd name="connsiteX97" fmla="*/ 8647 w 10000"/>
                <a:gd name="connsiteY97" fmla="*/ 6927 h 10000"/>
                <a:gd name="connsiteX98" fmla="*/ 8728 w 10000"/>
                <a:gd name="connsiteY98" fmla="*/ 6842 h 10000"/>
                <a:gd name="connsiteX99" fmla="*/ 8772 w 10000"/>
                <a:gd name="connsiteY99" fmla="*/ 6748 h 10000"/>
                <a:gd name="connsiteX100" fmla="*/ 8845 w 10000"/>
                <a:gd name="connsiteY100" fmla="*/ 6742 h 10000"/>
                <a:gd name="connsiteX101" fmla="*/ 8948 w 10000"/>
                <a:gd name="connsiteY101" fmla="*/ 6815 h 10000"/>
                <a:gd name="connsiteX102" fmla="*/ 9090 w 10000"/>
                <a:gd name="connsiteY102" fmla="*/ 6868 h 10000"/>
                <a:gd name="connsiteX103" fmla="*/ 9005 w 10000"/>
                <a:gd name="connsiteY103" fmla="*/ 7026 h 10000"/>
                <a:gd name="connsiteX104" fmla="*/ 8902 w 10000"/>
                <a:gd name="connsiteY104" fmla="*/ 7146 h 10000"/>
                <a:gd name="connsiteX105" fmla="*/ 8845 w 10000"/>
                <a:gd name="connsiteY105" fmla="*/ 7158 h 10000"/>
                <a:gd name="connsiteX106" fmla="*/ 8684 w 10000"/>
                <a:gd name="connsiteY106" fmla="*/ 7139 h 10000"/>
                <a:gd name="connsiteX107" fmla="*/ 8452 w 10000"/>
                <a:gd name="connsiteY107" fmla="*/ 7086 h 10000"/>
                <a:gd name="connsiteX108" fmla="*/ 8170 w 10000"/>
                <a:gd name="connsiteY108" fmla="*/ 7013 h 10000"/>
                <a:gd name="connsiteX109" fmla="*/ 7943 w 10000"/>
                <a:gd name="connsiteY109" fmla="*/ 6895 h 10000"/>
                <a:gd name="connsiteX110" fmla="*/ 7774 w 10000"/>
                <a:gd name="connsiteY110" fmla="*/ 6748 h 10000"/>
                <a:gd name="connsiteX111" fmla="*/ 7548 w 10000"/>
                <a:gd name="connsiteY111" fmla="*/ 6590 h 10000"/>
                <a:gd name="connsiteX112" fmla="*/ 7312 w 10000"/>
                <a:gd name="connsiteY112" fmla="*/ 6392 h 10000"/>
                <a:gd name="connsiteX113" fmla="*/ 7153 w 10000"/>
                <a:gd name="connsiteY113" fmla="*/ 6134 h 10000"/>
                <a:gd name="connsiteX114" fmla="*/ 6898 w 10000"/>
                <a:gd name="connsiteY114" fmla="*/ 5923 h 10000"/>
                <a:gd name="connsiteX115" fmla="*/ 6467 w 10000"/>
                <a:gd name="connsiteY115" fmla="*/ 5645 h 10000"/>
                <a:gd name="connsiteX116" fmla="*/ 5541 w 10000"/>
                <a:gd name="connsiteY116" fmla="*/ 5592 h 10000"/>
                <a:gd name="connsiteX117" fmla="*/ 4584 w 10000"/>
                <a:gd name="connsiteY117" fmla="*/ 5532 h 10000"/>
                <a:gd name="connsiteX118" fmla="*/ 3768 w 10000"/>
                <a:gd name="connsiteY118" fmla="*/ 5315 h 10000"/>
                <a:gd name="connsiteX119" fmla="*/ 2631 w 10000"/>
                <a:gd name="connsiteY119" fmla="*/ 4575 h 10000"/>
                <a:gd name="connsiteX120" fmla="*/ 2013 w 10000"/>
                <a:gd name="connsiteY120" fmla="*/ 3728 h 10000"/>
                <a:gd name="connsiteX121" fmla="*/ 1313 w 10000"/>
                <a:gd name="connsiteY121" fmla="*/ 3001 h 10000"/>
                <a:gd name="connsiteX122" fmla="*/ 2955 w 10000"/>
                <a:gd name="connsiteY122" fmla="*/ 4811 h 10000"/>
                <a:gd name="connsiteX123" fmla="*/ 3640 w 10000"/>
                <a:gd name="connsiteY123" fmla="*/ 5320 h 10000"/>
                <a:gd name="connsiteX124" fmla="*/ 3958 w 10000"/>
                <a:gd name="connsiteY124" fmla="*/ 5295 h 10000"/>
                <a:gd name="connsiteX125" fmla="*/ 3610 w 10000"/>
                <a:gd name="connsiteY125" fmla="*/ 6952 h 10000"/>
                <a:gd name="connsiteX126" fmla="*/ 3218 w 10000"/>
                <a:gd name="connsiteY126" fmla="*/ 8613 h 10000"/>
                <a:gd name="connsiteX127" fmla="*/ 2873 w 10000"/>
                <a:gd name="connsiteY127" fmla="*/ 10000 h 10000"/>
                <a:gd name="connsiteX128" fmla="*/ 2316 w 10000"/>
                <a:gd name="connsiteY128" fmla="*/ 8843 h 10000"/>
                <a:gd name="connsiteX0" fmla="*/ 2316 w 10000"/>
                <a:gd name="connsiteY0" fmla="*/ 8843 h 9854"/>
                <a:gd name="connsiteX1" fmla="*/ 1643 w 10000"/>
                <a:gd name="connsiteY1" fmla="*/ 7460 h 9854"/>
                <a:gd name="connsiteX2" fmla="*/ 1168 w 10000"/>
                <a:gd name="connsiteY2" fmla="*/ 6119 h 9854"/>
                <a:gd name="connsiteX3" fmla="*/ 813 w 10000"/>
                <a:gd name="connsiteY3" fmla="*/ 5020 h 9854"/>
                <a:gd name="connsiteX4" fmla="*/ 440 w 10000"/>
                <a:gd name="connsiteY4" fmla="*/ 3452 h 9854"/>
                <a:gd name="connsiteX5" fmla="*/ 232 w 10000"/>
                <a:gd name="connsiteY5" fmla="*/ 2161 h 9854"/>
                <a:gd name="connsiteX6" fmla="*/ 41 w 10000"/>
                <a:gd name="connsiteY6" fmla="*/ 1031 h 9854"/>
                <a:gd name="connsiteX7" fmla="*/ 8 w 10000"/>
                <a:gd name="connsiteY7" fmla="*/ 530 h 9854"/>
                <a:gd name="connsiteX8" fmla="*/ 91 w 10000"/>
                <a:gd name="connsiteY8" fmla="*/ 53 h 9854"/>
                <a:gd name="connsiteX9" fmla="*/ 349 w 10000"/>
                <a:gd name="connsiteY9" fmla="*/ 0 h 9854"/>
                <a:gd name="connsiteX10" fmla="*/ 857 w 10000"/>
                <a:gd name="connsiteY10" fmla="*/ 0 h 9854"/>
                <a:gd name="connsiteX11" fmla="*/ 1610 w 10000"/>
                <a:gd name="connsiteY11" fmla="*/ 132 h 9854"/>
                <a:gd name="connsiteX12" fmla="*/ 2386 w 10000"/>
                <a:gd name="connsiteY12" fmla="*/ 424 h 9854"/>
                <a:gd name="connsiteX13" fmla="*/ 3086 w 10000"/>
                <a:gd name="connsiteY13" fmla="*/ 733 h 9854"/>
                <a:gd name="connsiteX14" fmla="*/ 3966 w 10000"/>
                <a:gd name="connsiteY14" fmla="*/ 1295 h 9854"/>
                <a:gd name="connsiteX15" fmla="*/ 5014 w 10000"/>
                <a:gd name="connsiteY15" fmla="*/ 2229 h 9854"/>
                <a:gd name="connsiteX16" fmla="*/ 5573 w 10000"/>
                <a:gd name="connsiteY16" fmla="*/ 2711 h 9854"/>
                <a:gd name="connsiteX17" fmla="*/ 6314 w 10000"/>
                <a:gd name="connsiteY17" fmla="*/ 3179 h 9854"/>
                <a:gd name="connsiteX18" fmla="*/ 6663 w 10000"/>
                <a:gd name="connsiteY18" fmla="*/ 3351 h 9854"/>
                <a:gd name="connsiteX19" fmla="*/ 6873 w 10000"/>
                <a:gd name="connsiteY19" fmla="*/ 3431 h 9854"/>
                <a:gd name="connsiteX20" fmla="*/ 7194 w 10000"/>
                <a:gd name="connsiteY20" fmla="*/ 3549 h 9854"/>
                <a:gd name="connsiteX21" fmla="*/ 7426 w 10000"/>
                <a:gd name="connsiteY21" fmla="*/ 3597 h 9854"/>
                <a:gd name="connsiteX22" fmla="*/ 7698 w 10000"/>
                <a:gd name="connsiteY22" fmla="*/ 3549 h 9854"/>
                <a:gd name="connsiteX23" fmla="*/ 7978 w 10000"/>
                <a:gd name="connsiteY23" fmla="*/ 3497 h 9854"/>
                <a:gd name="connsiteX24" fmla="*/ 8298 w 10000"/>
                <a:gd name="connsiteY24" fmla="*/ 3543 h 9854"/>
                <a:gd name="connsiteX25" fmla="*/ 8436 w 10000"/>
                <a:gd name="connsiteY25" fmla="*/ 3668 h 9854"/>
                <a:gd name="connsiteX26" fmla="*/ 8502 w 10000"/>
                <a:gd name="connsiteY26" fmla="*/ 3933 h 9854"/>
                <a:gd name="connsiteX27" fmla="*/ 8314 w 10000"/>
                <a:gd name="connsiteY27" fmla="*/ 3820 h 9854"/>
                <a:gd name="connsiteX28" fmla="*/ 8502 w 10000"/>
                <a:gd name="connsiteY28" fmla="*/ 3933 h 9854"/>
                <a:gd name="connsiteX29" fmla="*/ 8597 w 10000"/>
                <a:gd name="connsiteY29" fmla="*/ 3926 h 9854"/>
                <a:gd name="connsiteX30" fmla="*/ 8750 w 10000"/>
                <a:gd name="connsiteY30" fmla="*/ 4026 h 9854"/>
                <a:gd name="connsiteX31" fmla="*/ 8923 w 10000"/>
                <a:gd name="connsiteY31" fmla="*/ 4124 h 9854"/>
                <a:gd name="connsiteX32" fmla="*/ 9099 w 10000"/>
                <a:gd name="connsiteY32" fmla="*/ 4191 h 9854"/>
                <a:gd name="connsiteX33" fmla="*/ 9379 w 10000"/>
                <a:gd name="connsiteY33" fmla="*/ 4337 h 9854"/>
                <a:gd name="connsiteX34" fmla="*/ 9548 w 10000"/>
                <a:gd name="connsiteY34" fmla="*/ 4474 h 9854"/>
                <a:gd name="connsiteX35" fmla="*/ 9679 w 10000"/>
                <a:gd name="connsiteY35" fmla="*/ 4508 h 9854"/>
                <a:gd name="connsiteX36" fmla="*/ 9746 w 10000"/>
                <a:gd name="connsiteY36" fmla="*/ 4515 h 9854"/>
                <a:gd name="connsiteX37" fmla="*/ 9872 w 10000"/>
                <a:gd name="connsiteY37" fmla="*/ 4555 h 9854"/>
                <a:gd name="connsiteX38" fmla="*/ 9943 w 10000"/>
                <a:gd name="connsiteY38" fmla="*/ 4693 h 9854"/>
                <a:gd name="connsiteX39" fmla="*/ 9968 w 10000"/>
                <a:gd name="connsiteY39" fmla="*/ 4872 h 9854"/>
                <a:gd name="connsiteX40" fmla="*/ 10000 w 10000"/>
                <a:gd name="connsiteY40" fmla="*/ 5149 h 9854"/>
                <a:gd name="connsiteX41" fmla="*/ 9915 w 10000"/>
                <a:gd name="connsiteY41" fmla="*/ 5361 h 9854"/>
                <a:gd name="connsiteX42" fmla="*/ 9818 w 10000"/>
                <a:gd name="connsiteY42" fmla="*/ 5453 h 9854"/>
                <a:gd name="connsiteX43" fmla="*/ 9664 w 10000"/>
                <a:gd name="connsiteY43" fmla="*/ 5453 h 9854"/>
                <a:gd name="connsiteX44" fmla="*/ 9501 w 10000"/>
                <a:gd name="connsiteY44" fmla="*/ 5461 h 9854"/>
                <a:gd name="connsiteX45" fmla="*/ 9306 w 10000"/>
                <a:gd name="connsiteY45" fmla="*/ 5388 h 9854"/>
                <a:gd name="connsiteX46" fmla="*/ 9250 w 10000"/>
                <a:gd name="connsiteY46" fmla="*/ 5394 h 9854"/>
                <a:gd name="connsiteX47" fmla="*/ 9218 w 10000"/>
                <a:gd name="connsiteY47" fmla="*/ 5155 h 9854"/>
                <a:gd name="connsiteX48" fmla="*/ 9231 w 10000"/>
                <a:gd name="connsiteY48" fmla="*/ 5005 h 9854"/>
                <a:gd name="connsiteX49" fmla="*/ 9237 w 10000"/>
                <a:gd name="connsiteY49" fmla="*/ 5162 h 9854"/>
                <a:gd name="connsiteX50" fmla="*/ 9256 w 10000"/>
                <a:gd name="connsiteY50" fmla="*/ 5328 h 9854"/>
                <a:gd name="connsiteX51" fmla="*/ 9284 w 10000"/>
                <a:gd name="connsiteY51" fmla="*/ 5406 h 9854"/>
                <a:gd name="connsiteX52" fmla="*/ 9202 w 10000"/>
                <a:gd name="connsiteY52" fmla="*/ 5573 h 9854"/>
                <a:gd name="connsiteX53" fmla="*/ 9186 w 10000"/>
                <a:gd name="connsiteY53" fmla="*/ 5725 h 9854"/>
                <a:gd name="connsiteX54" fmla="*/ 9205 w 10000"/>
                <a:gd name="connsiteY54" fmla="*/ 5532 h 9854"/>
                <a:gd name="connsiteX55" fmla="*/ 9272 w 10000"/>
                <a:gd name="connsiteY55" fmla="*/ 5374 h 9854"/>
                <a:gd name="connsiteX56" fmla="*/ 9357 w 10000"/>
                <a:gd name="connsiteY56" fmla="*/ 5433 h 9854"/>
                <a:gd name="connsiteX57" fmla="*/ 9435 w 10000"/>
                <a:gd name="connsiteY57" fmla="*/ 5547 h 9854"/>
                <a:gd name="connsiteX58" fmla="*/ 9523 w 10000"/>
                <a:gd name="connsiteY58" fmla="*/ 5592 h 9854"/>
                <a:gd name="connsiteX59" fmla="*/ 9642 w 10000"/>
                <a:gd name="connsiteY59" fmla="*/ 5611 h 9854"/>
                <a:gd name="connsiteX60" fmla="*/ 9695 w 10000"/>
                <a:gd name="connsiteY60" fmla="*/ 5659 h 9854"/>
                <a:gd name="connsiteX61" fmla="*/ 9739 w 10000"/>
                <a:gd name="connsiteY61" fmla="*/ 5684 h 9854"/>
                <a:gd name="connsiteX62" fmla="*/ 9840 w 10000"/>
                <a:gd name="connsiteY62" fmla="*/ 5732 h 9854"/>
                <a:gd name="connsiteX63" fmla="*/ 9883 w 10000"/>
                <a:gd name="connsiteY63" fmla="*/ 5824 h 9854"/>
                <a:gd name="connsiteX64" fmla="*/ 9918 w 10000"/>
                <a:gd name="connsiteY64" fmla="*/ 5882 h 9854"/>
                <a:gd name="connsiteX65" fmla="*/ 9927 w 10000"/>
                <a:gd name="connsiteY65" fmla="*/ 6002 h 9854"/>
                <a:gd name="connsiteX66" fmla="*/ 9887 w 10000"/>
                <a:gd name="connsiteY66" fmla="*/ 6245 h 9854"/>
                <a:gd name="connsiteX67" fmla="*/ 9799 w 10000"/>
                <a:gd name="connsiteY67" fmla="*/ 6452 h 9854"/>
                <a:gd name="connsiteX68" fmla="*/ 9698 w 10000"/>
                <a:gd name="connsiteY68" fmla="*/ 6525 h 9854"/>
                <a:gd name="connsiteX69" fmla="*/ 9576 w 10000"/>
                <a:gd name="connsiteY69" fmla="*/ 6478 h 9854"/>
                <a:gd name="connsiteX70" fmla="*/ 9354 w 10000"/>
                <a:gd name="connsiteY70" fmla="*/ 6312 h 9854"/>
                <a:gd name="connsiteX71" fmla="*/ 9212 w 10000"/>
                <a:gd name="connsiteY71" fmla="*/ 6259 h 9854"/>
                <a:gd name="connsiteX72" fmla="*/ 9161 w 10000"/>
                <a:gd name="connsiteY72" fmla="*/ 6207 h 9854"/>
                <a:gd name="connsiteX73" fmla="*/ 9227 w 10000"/>
                <a:gd name="connsiteY73" fmla="*/ 6082 h 9854"/>
                <a:gd name="connsiteX74" fmla="*/ 9146 w 10000"/>
                <a:gd name="connsiteY74" fmla="*/ 6207 h 9854"/>
                <a:gd name="connsiteX75" fmla="*/ 9039 w 10000"/>
                <a:gd name="connsiteY75" fmla="*/ 6392 h 9854"/>
                <a:gd name="connsiteX76" fmla="*/ 9164 w 10000"/>
                <a:gd name="connsiteY76" fmla="*/ 6167 h 9854"/>
                <a:gd name="connsiteX77" fmla="*/ 9284 w 10000"/>
                <a:gd name="connsiteY77" fmla="*/ 6287 h 9854"/>
                <a:gd name="connsiteX78" fmla="*/ 9476 w 10000"/>
                <a:gd name="connsiteY78" fmla="*/ 6399 h 9854"/>
                <a:gd name="connsiteX79" fmla="*/ 9598 w 10000"/>
                <a:gd name="connsiteY79" fmla="*/ 6452 h 9854"/>
                <a:gd name="connsiteX80" fmla="*/ 9651 w 10000"/>
                <a:gd name="connsiteY80" fmla="*/ 6471 h 9854"/>
                <a:gd name="connsiteX81" fmla="*/ 9708 w 10000"/>
                <a:gd name="connsiteY81" fmla="*/ 6736 h 9854"/>
                <a:gd name="connsiteX82" fmla="*/ 9679 w 10000"/>
                <a:gd name="connsiteY82" fmla="*/ 6980 h 9854"/>
                <a:gd name="connsiteX83" fmla="*/ 9548 w 10000"/>
                <a:gd name="connsiteY83" fmla="*/ 7047 h 9854"/>
                <a:gd name="connsiteX84" fmla="*/ 9438 w 10000"/>
                <a:gd name="connsiteY84" fmla="*/ 7040 h 9854"/>
                <a:gd name="connsiteX85" fmla="*/ 9313 w 10000"/>
                <a:gd name="connsiteY85" fmla="*/ 7040 h 9854"/>
                <a:gd name="connsiteX86" fmla="*/ 9190 w 10000"/>
                <a:gd name="connsiteY86" fmla="*/ 6987 h 9854"/>
                <a:gd name="connsiteX87" fmla="*/ 9090 w 10000"/>
                <a:gd name="connsiteY87" fmla="*/ 6868 h 9854"/>
                <a:gd name="connsiteX88" fmla="*/ 8983 w 10000"/>
                <a:gd name="connsiteY88" fmla="*/ 6829 h 9854"/>
                <a:gd name="connsiteX89" fmla="*/ 8910 w 10000"/>
                <a:gd name="connsiteY89" fmla="*/ 6842 h 9854"/>
                <a:gd name="connsiteX90" fmla="*/ 8829 w 10000"/>
                <a:gd name="connsiteY90" fmla="*/ 6736 h 9854"/>
                <a:gd name="connsiteX91" fmla="*/ 8948 w 10000"/>
                <a:gd name="connsiteY91" fmla="*/ 6583 h 9854"/>
                <a:gd name="connsiteX92" fmla="*/ 8807 w 10000"/>
                <a:gd name="connsiteY92" fmla="*/ 6761 h 9854"/>
                <a:gd name="connsiteX93" fmla="*/ 8753 w 10000"/>
                <a:gd name="connsiteY93" fmla="*/ 6742 h 9854"/>
                <a:gd name="connsiteX94" fmla="*/ 8684 w 10000"/>
                <a:gd name="connsiteY94" fmla="*/ 6908 h 9854"/>
                <a:gd name="connsiteX95" fmla="*/ 8594 w 10000"/>
                <a:gd name="connsiteY95" fmla="*/ 6947 h 9854"/>
                <a:gd name="connsiteX96" fmla="*/ 8458 w 10000"/>
                <a:gd name="connsiteY96" fmla="*/ 7013 h 9854"/>
                <a:gd name="connsiteX97" fmla="*/ 8647 w 10000"/>
                <a:gd name="connsiteY97" fmla="*/ 6927 h 9854"/>
                <a:gd name="connsiteX98" fmla="*/ 8728 w 10000"/>
                <a:gd name="connsiteY98" fmla="*/ 6842 h 9854"/>
                <a:gd name="connsiteX99" fmla="*/ 8772 w 10000"/>
                <a:gd name="connsiteY99" fmla="*/ 6748 h 9854"/>
                <a:gd name="connsiteX100" fmla="*/ 8845 w 10000"/>
                <a:gd name="connsiteY100" fmla="*/ 6742 h 9854"/>
                <a:gd name="connsiteX101" fmla="*/ 8948 w 10000"/>
                <a:gd name="connsiteY101" fmla="*/ 6815 h 9854"/>
                <a:gd name="connsiteX102" fmla="*/ 9090 w 10000"/>
                <a:gd name="connsiteY102" fmla="*/ 6868 h 9854"/>
                <a:gd name="connsiteX103" fmla="*/ 9005 w 10000"/>
                <a:gd name="connsiteY103" fmla="*/ 7026 h 9854"/>
                <a:gd name="connsiteX104" fmla="*/ 8902 w 10000"/>
                <a:gd name="connsiteY104" fmla="*/ 7146 h 9854"/>
                <a:gd name="connsiteX105" fmla="*/ 8845 w 10000"/>
                <a:gd name="connsiteY105" fmla="*/ 7158 h 9854"/>
                <a:gd name="connsiteX106" fmla="*/ 8684 w 10000"/>
                <a:gd name="connsiteY106" fmla="*/ 7139 h 9854"/>
                <a:gd name="connsiteX107" fmla="*/ 8452 w 10000"/>
                <a:gd name="connsiteY107" fmla="*/ 7086 h 9854"/>
                <a:gd name="connsiteX108" fmla="*/ 8170 w 10000"/>
                <a:gd name="connsiteY108" fmla="*/ 7013 h 9854"/>
                <a:gd name="connsiteX109" fmla="*/ 7943 w 10000"/>
                <a:gd name="connsiteY109" fmla="*/ 6895 h 9854"/>
                <a:gd name="connsiteX110" fmla="*/ 7774 w 10000"/>
                <a:gd name="connsiteY110" fmla="*/ 6748 h 9854"/>
                <a:gd name="connsiteX111" fmla="*/ 7548 w 10000"/>
                <a:gd name="connsiteY111" fmla="*/ 6590 h 9854"/>
                <a:gd name="connsiteX112" fmla="*/ 7312 w 10000"/>
                <a:gd name="connsiteY112" fmla="*/ 6392 h 9854"/>
                <a:gd name="connsiteX113" fmla="*/ 7153 w 10000"/>
                <a:gd name="connsiteY113" fmla="*/ 6134 h 9854"/>
                <a:gd name="connsiteX114" fmla="*/ 6898 w 10000"/>
                <a:gd name="connsiteY114" fmla="*/ 5923 h 9854"/>
                <a:gd name="connsiteX115" fmla="*/ 6467 w 10000"/>
                <a:gd name="connsiteY115" fmla="*/ 5645 h 9854"/>
                <a:gd name="connsiteX116" fmla="*/ 5541 w 10000"/>
                <a:gd name="connsiteY116" fmla="*/ 5592 h 9854"/>
                <a:gd name="connsiteX117" fmla="*/ 4584 w 10000"/>
                <a:gd name="connsiteY117" fmla="*/ 5532 h 9854"/>
                <a:gd name="connsiteX118" fmla="*/ 3768 w 10000"/>
                <a:gd name="connsiteY118" fmla="*/ 5315 h 9854"/>
                <a:gd name="connsiteX119" fmla="*/ 2631 w 10000"/>
                <a:gd name="connsiteY119" fmla="*/ 4575 h 9854"/>
                <a:gd name="connsiteX120" fmla="*/ 2013 w 10000"/>
                <a:gd name="connsiteY120" fmla="*/ 3728 h 9854"/>
                <a:gd name="connsiteX121" fmla="*/ 1313 w 10000"/>
                <a:gd name="connsiteY121" fmla="*/ 3001 h 9854"/>
                <a:gd name="connsiteX122" fmla="*/ 2955 w 10000"/>
                <a:gd name="connsiteY122" fmla="*/ 4811 h 9854"/>
                <a:gd name="connsiteX123" fmla="*/ 3640 w 10000"/>
                <a:gd name="connsiteY123" fmla="*/ 5320 h 9854"/>
                <a:gd name="connsiteX124" fmla="*/ 3958 w 10000"/>
                <a:gd name="connsiteY124" fmla="*/ 5295 h 9854"/>
                <a:gd name="connsiteX125" fmla="*/ 3610 w 10000"/>
                <a:gd name="connsiteY125" fmla="*/ 6952 h 9854"/>
                <a:gd name="connsiteX126" fmla="*/ 3218 w 10000"/>
                <a:gd name="connsiteY126" fmla="*/ 8613 h 9854"/>
                <a:gd name="connsiteX127" fmla="*/ 2900 w 10000"/>
                <a:gd name="connsiteY127" fmla="*/ 9854 h 9854"/>
                <a:gd name="connsiteX128" fmla="*/ 2316 w 10000"/>
                <a:gd name="connsiteY128" fmla="*/ 8843 h 9854"/>
                <a:gd name="connsiteX0" fmla="*/ 2316 w 10000"/>
                <a:gd name="connsiteY0" fmla="*/ 8974 h 10000"/>
                <a:gd name="connsiteX1" fmla="*/ 1690 w 10000"/>
                <a:gd name="connsiteY1" fmla="*/ 7526 h 10000"/>
                <a:gd name="connsiteX2" fmla="*/ 1168 w 10000"/>
                <a:gd name="connsiteY2" fmla="*/ 6210 h 10000"/>
                <a:gd name="connsiteX3" fmla="*/ 813 w 10000"/>
                <a:gd name="connsiteY3" fmla="*/ 5094 h 10000"/>
                <a:gd name="connsiteX4" fmla="*/ 440 w 10000"/>
                <a:gd name="connsiteY4" fmla="*/ 3503 h 10000"/>
                <a:gd name="connsiteX5" fmla="*/ 232 w 10000"/>
                <a:gd name="connsiteY5" fmla="*/ 2193 h 10000"/>
                <a:gd name="connsiteX6" fmla="*/ 41 w 10000"/>
                <a:gd name="connsiteY6" fmla="*/ 1046 h 10000"/>
                <a:gd name="connsiteX7" fmla="*/ 8 w 10000"/>
                <a:gd name="connsiteY7" fmla="*/ 538 h 10000"/>
                <a:gd name="connsiteX8" fmla="*/ 91 w 10000"/>
                <a:gd name="connsiteY8" fmla="*/ 54 h 10000"/>
                <a:gd name="connsiteX9" fmla="*/ 349 w 10000"/>
                <a:gd name="connsiteY9" fmla="*/ 0 h 10000"/>
                <a:gd name="connsiteX10" fmla="*/ 857 w 10000"/>
                <a:gd name="connsiteY10" fmla="*/ 0 h 10000"/>
                <a:gd name="connsiteX11" fmla="*/ 1610 w 10000"/>
                <a:gd name="connsiteY11" fmla="*/ 134 h 10000"/>
                <a:gd name="connsiteX12" fmla="*/ 2386 w 10000"/>
                <a:gd name="connsiteY12" fmla="*/ 430 h 10000"/>
                <a:gd name="connsiteX13" fmla="*/ 3086 w 10000"/>
                <a:gd name="connsiteY13" fmla="*/ 744 h 10000"/>
                <a:gd name="connsiteX14" fmla="*/ 3966 w 10000"/>
                <a:gd name="connsiteY14" fmla="*/ 1314 h 10000"/>
                <a:gd name="connsiteX15" fmla="*/ 5014 w 10000"/>
                <a:gd name="connsiteY15" fmla="*/ 2262 h 10000"/>
                <a:gd name="connsiteX16" fmla="*/ 5573 w 10000"/>
                <a:gd name="connsiteY16" fmla="*/ 2751 h 10000"/>
                <a:gd name="connsiteX17" fmla="*/ 6314 w 10000"/>
                <a:gd name="connsiteY17" fmla="*/ 3226 h 10000"/>
                <a:gd name="connsiteX18" fmla="*/ 6663 w 10000"/>
                <a:gd name="connsiteY18" fmla="*/ 3401 h 10000"/>
                <a:gd name="connsiteX19" fmla="*/ 6873 w 10000"/>
                <a:gd name="connsiteY19" fmla="*/ 3482 h 10000"/>
                <a:gd name="connsiteX20" fmla="*/ 7194 w 10000"/>
                <a:gd name="connsiteY20" fmla="*/ 3602 h 10000"/>
                <a:gd name="connsiteX21" fmla="*/ 7426 w 10000"/>
                <a:gd name="connsiteY21" fmla="*/ 3650 h 10000"/>
                <a:gd name="connsiteX22" fmla="*/ 7698 w 10000"/>
                <a:gd name="connsiteY22" fmla="*/ 3602 h 10000"/>
                <a:gd name="connsiteX23" fmla="*/ 7978 w 10000"/>
                <a:gd name="connsiteY23" fmla="*/ 3549 h 10000"/>
                <a:gd name="connsiteX24" fmla="*/ 8298 w 10000"/>
                <a:gd name="connsiteY24" fmla="*/ 3595 h 10000"/>
                <a:gd name="connsiteX25" fmla="*/ 8436 w 10000"/>
                <a:gd name="connsiteY25" fmla="*/ 3722 h 10000"/>
                <a:gd name="connsiteX26" fmla="*/ 8502 w 10000"/>
                <a:gd name="connsiteY26" fmla="*/ 3991 h 10000"/>
                <a:gd name="connsiteX27" fmla="*/ 8314 w 10000"/>
                <a:gd name="connsiteY27" fmla="*/ 3877 h 10000"/>
                <a:gd name="connsiteX28" fmla="*/ 8502 w 10000"/>
                <a:gd name="connsiteY28" fmla="*/ 3991 h 10000"/>
                <a:gd name="connsiteX29" fmla="*/ 8597 w 10000"/>
                <a:gd name="connsiteY29" fmla="*/ 3984 h 10000"/>
                <a:gd name="connsiteX30" fmla="*/ 8750 w 10000"/>
                <a:gd name="connsiteY30" fmla="*/ 4086 h 10000"/>
                <a:gd name="connsiteX31" fmla="*/ 8923 w 10000"/>
                <a:gd name="connsiteY31" fmla="*/ 4185 h 10000"/>
                <a:gd name="connsiteX32" fmla="*/ 9099 w 10000"/>
                <a:gd name="connsiteY32" fmla="*/ 4253 h 10000"/>
                <a:gd name="connsiteX33" fmla="*/ 9379 w 10000"/>
                <a:gd name="connsiteY33" fmla="*/ 4401 h 10000"/>
                <a:gd name="connsiteX34" fmla="*/ 9548 w 10000"/>
                <a:gd name="connsiteY34" fmla="*/ 4540 h 10000"/>
                <a:gd name="connsiteX35" fmla="*/ 9679 w 10000"/>
                <a:gd name="connsiteY35" fmla="*/ 4575 h 10000"/>
                <a:gd name="connsiteX36" fmla="*/ 9746 w 10000"/>
                <a:gd name="connsiteY36" fmla="*/ 4582 h 10000"/>
                <a:gd name="connsiteX37" fmla="*/ 9872 w 10000"/>
                <a:gd name="connsiteY37" fmla="*/ 4622 h 10000"/>
                <a:gd name="connsiteX38" fmla="*/ 9943 w 10000"/>
                <a:gd name="connsiteY38" fmla="*/ 4763 h 10000"/>
                <a:gd name="connsiteX39" fmla="*/ 9968 w 10000"/>
                <a:gd name="connsiteY39" fmla="*/ 4944 h 10000"/>
                <a:gd name="connsiteX40" fmla="*/ 10000 w 10000"/>
                <a:gd name="connsiteY40" fmla="*/ 5225 h 10000"/>
                <a:gd name="connsiteX41" fmla="*/ 9915 w 10000"/>
                <a:gd name="connsiteY41" fmla="*/ 5440 h 10000"/>
                <a:gd name="connsiteX42" fmla="*/ 9818 w 10000"/>
                <a:gd name="connsiteY42" fmla="*/ 5534 h 10000"/>
                <a:gd name="connsiteX43" fmla="*/ 9664 w 10000"/>
                <a:gd name="connsiteY43" fmla="*/ 5534 h 10000"/>
                <a:gd name="connsiteX44" fmla="*/ 9501 w 10000"/>
                <a:gd name="connsiteY44" fmla="*/ 5542 h 10000"/>
                <a:gd name="connsiteX45" fmla="*/ 9306 w 10000"/>
                <a:gd name="connsiteY45" fmla="*/ 5468 h 10000"/>
                <a:gd name="connsiteX46" fmla="*/ 9250 w 10000"/>
                <a:gd name="connsiteY46" fmla="*/ 5474 h 10000"/>
                <a:gd name="connsiteX47" fmla="*/ 9218 w 10000"/>
                <a:gd name="connsiteY47" fmla="*/ 5231 h 10000"/>
                <a:gd name="connsiteX48" fmla="*/ 9231 w 10000"/>
                <a:gd name="connsiteY48" fmla="*/ 5079 h 10000"/>
                <a:gd name="connsiteX49" fmla="*/ 9237 w 10000"/>
                <a:gd name="connsiteY49" fmla="*/ 5238 h 10000"/>
                <a:gd name="connsiteX50" fmla="*/ 9256 w 10000"/>
                <a:gd name="connsiteY50" fmla="*/ 5407 h 10000"/>
                <a:gd name="connsiteX51" fmla="*/ 9284 w 10000"/>
                <a:gd name="connsiteY51" fmla="*/ 5486 h 10000"/>
                <a:gd name="connsiteX52" fmla="*/ 9202 w 10000"/>
                <a:gd name="connsiteY52" fmla="*/ 5656 h 10000"/>
                <a:gd name="connsiteX53" fmla="*/ 9186 w 10000"/>
                <a:gd name="connsiteY53" fmla="*/ 5810 h 10000"/>
                <a:gd name="connsiteX54" fmla="*/ 9205 w 10000"/>
                <a:gd name="connsiteY54" fmla="*/ 5614 h 10000"/>
                <a:gd name="connsiteX55" fmla="*/ 9272 w 10000"/>
                <a:gd name="connsiteY55" fmla="*/ 5454 h 10000"/>
                <a:gd name="connsiteX56" fmla="*/ 9357 w 10000"/>
                <a:gd name="connsiteY56" fmla="*/ 5513 h 10000"/>
                <a:gd name="connsiteX57" fmla="*/ 9435 w 10000"/>
                <a:gd name="connsiteY57" fmla="*/ 5629 h 10000"/>
                <a:gd name="connsiteX58" fmla="*/ 9523 w 10000"/>
                <a:gd name="connsiteY58" fmla="*/ 5675 h 10000"/>
                <a:gd name="connsiteX59" fmla="*/ 9642 w 10000"/>
                <a:gd name="connsiteY59" fmla="*/ 5694 h 10000"/>
                <a:gd name="connsiteX60" fmla="*/ 9695 w 10000"/>
                <a:gd name="connsiteY60" fmla="*/ 5743 h 10000"/>
                <a:gd name="connsiteX61" fmla="*/ 9739 w 10000"/>
                <a:gd name="connsiteY61" fmla="*/ 5768 h 10000"/>
                <a:gd name="connsiteX62" fmla="*/ 9840 w 10000"/>
                <a:gd name="connsiteY62" fmla="*/ 5817 h 10000"/>
                <a:gd name="connsiteX63" fmla="*/ 9883 w 10000"/>
                <a:gd name="connsiteY63" fmla="*/ 5910 h 10000"/>
                <a:gd name="connsiteX64" fmla="*/ 9918 w 10000"/>
                <a:gd name="connsiteY64" fmla="*/ 5969 h 10000"/>
                <a:gd name="connsiteX65" fmla="*/ 9927 w 10000"/>
                <a:gd name="connsiteY65" fmla="*/ 6091 h 10000"/>
                <a:gd name="connsiteX66" fmla="*/ 9887 w 10000"/>
                <a:gd name="connsiteY66" fmla="*/ 6338 h 10000"/>
                <a:gd name="connsiteX67" fmla="*/ 9799 w 10000"/>
                <a:gd name="connsiteY67" fmla="*/ 6548 h 10000"/>
                <a:gd name="connsiteX68" fmla="*/ 9698 w 10000"/>
                <a:gd name="connsiteY68" fmla="*/ 6622 h 10000"/>
                <a:gd name="connsiteX69" fmla="*/ 9576 w 10000"/>
                <a:gd name="connsiteY69" fmla="*/ 6574 h 10000"/>
                <a:gd name="connsiteX70" fmla="*/ 9354 w 10000"/>
                <a:gd name="connsiteY70" fmla="*/ 6406 h 10000"/>
                <a:gd name="connsiteX71" fmla="*/ 9212 w 10000"/>
                <a:gd name="connsiteY71" fmla="*/ 6352 h 10000"/>
                <a:gd name="connsiteX72" fmla="*/ 9161 w 10000"/>
                <a:gd name="connsiteY72" fmla="*/ 6299 h 10000"/>
                <a:gd name="connsiteX73" fmla="*/ 9227 w 10000"/>
                <a:gd name="connsiteY73" fmla="*/ 6172 h 10000"/>
                <a:gd name="connsiteX74" fmla="*/ 9146 w 10000"/>
                <a:gd name="connsiteY74" fmla="*/ 6299 h 10000"/>
                <a:gd name="connsiteX75" fmla="*/ 9039 w 10000"/>
                <a:gd name="connsiteY75" fmla="*/ 6487 h 10000"/>
                <a:gd name="connsiteX76" fmla="*/ 9164 w 10000"/>
                <a:gd name="connsiteY76" fmla="*/ 6258 h 10000"/>
                <a:gd name="connsiteX77" fmla="*/ 9284 w 10000"/>
                <a:gd name="connsiteY77" fmla="*/ 6380 h 10000"/>
                <a:gd name="connsiteX78" fmla="*/ 9476 w 10000"/>
                <a:gd name="connsiteY78" fmla="*/ 6494 h 10000"/>
                <a:gd name="connsiteX79" fmla="*/ 9598 w 10000"/>
                <a:gd name="connsiteY79" fmla="*/ 6548 h 10000"/>
                <a:gd name="connsiteX80" fmla="*/ 9651 w 10000"/>
                <a:gd name="connsiteY80" fmla="*/ 6567 h 10000"/>
                <a:gd name="connsiteX81" fmla="*/ 9708 w 10000"/>
                <a:gd name="connsiteY81" fmla="*/ 6836 h 10000"/>
                <a:gd name="connsiteX82" fmla="*/ 9679 w 10000"/>
                <a:gd name="connsiteY82" fmla="*/ 7083 h 10000"/>
                <a:gd name="connsiteX83" fmla="*/ 9548 w 10000"/>
                <a:gd name="connsiteY83" fmla="*/ 7151 h 10000"/>
                <a:gd name="connsiteX84" fmla="*/ 9438 w 10000"/>
                <a:gd name="connsiteY84" fmla="*/ 7144 h 10000"/>
                <a:gd name="connsiteX85" fmla="*/ 9313 w 10000"/>
                <a:gd name="connsiteY85" fmla="*/ 7144 h 10000"/>
                <a:gd name="connsiteX86" fmla="*/ 9190 w 10000"/>
                <a:gd name="connsiteY86" fmla="*/ 7091 h 10000"/>
                <a:gd name="connsiteX87" fmla="*/ 9090 w 10000"/>
                <a:gd name="connsiteY87" fmla="*/ 6970 h 10000"/>
                <a:gd name="connsiteX88" fmla="*/ 8983 w 10000"/>
                <a:gd name="connsiteY88" fmla="*/ 6930 h 10000"/>
                <a:gd name="connsiteX89" fmla="*/ 8910 w 10000"/>
                <a:gd name="connsiteY89" fmla="*/ 6943 h 10000"/>
                <a:gd name="connsiteX90" fmla="*/ 8829 w 10000"/>
                <a:gd name="connsiteY90" fmla="*/ 6836 h 10000"/>
                <a:gd name="connsiteX91" fmla="*/ 8948 w 10000"/>
                <a:gd name="connsiteY91" fmla="*/ 6681 h 10000"/>
                <a:gd name="connsiteX92" fmla="*/ 8807 w 10000"/>
                <a:gd name="connsiteY92" fmla="*/ 6861 h 10000"/>
                <a:gd name="connsiteX93" fmla="*/ 8753 w 10000"/>
                <a:gd name="connsiteY93" fmla="*/ 6842 h 10000"/>
                <a:gd name="connsiteX94" fmla="*/ 8684 w 10000"/>
                <a:gd name="connsiteY94" fmla="*/ 7010 h 10000"/>
                <a:gd name="connsiteX95" fmla="*/ 8594 w 10000"/>
                <a:gd name="connsiteY95" fmla="*/ 7050 h 10000"/>
                <a:gd name="connsiteX96" fmla="*/ 8458 w 10000"/>
                <a:gd name="connsiteY96" fmla="*/ 7117 h 10000"/>
                <a:gd name="connsiteX97" fmla="*/ 8647 w 10000"/>
                <a:gd name="connsiteY97" fmla="*/ 7030 h 10000"/>
                <a:gd name="connsiteX98" fmla="*/ 8728 w 10000"/>
                <a:gd name="connsiteY98" fmla="*/ 6943 h 10000"/>
                <a:gd name="connsiteX99" fmla="*/ 8772 w 10000"/>
                <a:gd name="connsiteY99" fmla="*/ 6848 h 10000"/>
                <a:gd name="connsiteX100" fmla="*/ 8845 w 10000"/>
                <a:gd name="connsiteY100" fmla="*/ 6842 h 10000"/>
                <a:gd name="connsiteX101" fmla="*/ 8948 w 10000"/>
                <a:gd name="connsiteY101" fmla="*/ 6916 h 10000"/>
                <a:gd name="connsiteX102" fmla="*/ 9090 w 10000"/>
                <a:gd name="connsiteY102" fmla="*/ 6970 h 10000"/>
                <a:gd name="connsiteX103" fmla="*/ 9005 w 10000"/>
                <a:gd name="connsiteY103" fmla="*/ 7130 h 10000"/>
                <a:gd name="connsiteX104" fmla="*/ 8902 w 10000"/>
                <a:gd name="connsiteY104" fmla="*/ 7252 h 10000"/>
                <a:gd name="connsiteX105" fmla="*/ 8845 w 10000"/>
                <a:gd name="connsiteY105" fmla="*/ 7264 h 10000"/>
                <a:gd name="connsiteX106" fmla="*/ 8684 w 10000"/>
                <a:gd name="connsiteY106" fmla="*/ 7245 h 10000"/>
                <a:gd name="connsiteX107" fmla="*/ 8452 w 10000"/>
                <a:gd name="connsiteY107" fmla="*/ 7191 h 10000"/>
                <a:gd name="connsiteX108" fmla="*/ 8170 w 10000"/>
                <a:gd name="connsiteY108" fmla="*/ 7117 h 10000"/>
                <a:gd name="connsiteX109" fmla="*/ 7943 w 10000"/>
                <a:gd name="connsiteY109" fmla="*/ 6997 h 10000"/>
                <a:gd name="connsiteX110" fmla="*/ 7774 w 10000"/>
                <a:gd name="connsiteY110" fmla="*/ 6848 h 10000"/>
                <a:gd name="connsiteX111" fmla="*/ 7548 w 10000"/>
                <a:gd name="connsiteY111" fmla="*/ 6688 h 10000"/>
                <a:gd name="connsiteX112" fmla="*/ 7312 w 10000"/>
                <a:gd name="connsiteY112" fmla="*/ 6487 h 10000"/>
                <a:gd name="connsiteX113" fmla="*/ 7153 w 10000"/>
                <a:gd name="connsiteY113" fmla="*/ 6225 h 10000"/>
                <a:gd name="connsiteX114" fmla="*/ 6898 w 10000"/>
                <a:gd name="connsiteY114" fmla="*/ 6011 h 10000"/>
                <a:gd name="connsiteX115" fmla="*/ 6467 w 10000"/>
                <a:gd name="connsiteY115" fmla="*/ 5729 h 10000"/>
                <a:gd name="connsiteX116" fmla="*/ 5541 w 10000"/>
                <a:gd name="connsiteY116" fmla="*/ 5675 h 10000"/>
                <a:gd name="connsiteX117" fmla="*/ 4584 w 10000"/>
                <a:gd name="connsiteY117" fmla="*/ 5614 h 10000"/>
                <a:gd name="connsiteX118" fmla="*/ 3768 w 10000"/>
                <a:gd name="connsiteY118" fmla="*/ 5394 h 10000"/>
                <a:gd name="connsiteX119" fmla="*/ 2631 w 10000"/>
                <a:gd name="connsiteY119" fmla="*/ 4643 h 10000"/>
                <a:gd name="connsiteX120" fmla="*/ 2013 w 10000"/>
                <a:gd name="connsiteY120" fmla="*/ 3783 h 10000"/>
                <a:gd name="connsiteX121" fmla="*/ 1313 w 10000"/>
                <a:gd name="connsiteY121" fmla="*/ 3045 h 10000"/>
                <a:gd name="connsiteX122" fmla="*/ 2955 w 10000"/>
                <a:gd name="connsiteY122" fmla="*/ 4882 h 10000"/>
                <a:gd name="connsiteX123" fmla="*/ 3640 w 10000"/>
                <a:gd name="connsiteY123" fmla="*/ 5399 h 10000"/>
                <a:gd name="connsiteX124" fmla="*/ 3958 w 10000"/>
                <a:gd name="connsiteY124" fmla="*/ 5373 h 10000"/>
                <a:gd name="connsiteX125" fmla="*/ 3610 w 10000"/>
                <a:gd name="connsiteY125" fmla="*/ 7055 h 10000"/>
                <a:gd name="connsiteX126" fmla="*/ 3218 w 10000"/>
                <a:gd name="connsiteY126" fmla="*/ 8741 h 10000"/>
                <a:gd name="connsiteX127" fmla="*/ 2900 w 10000"/>
                <a:gd name="connsiteY127" fmla="*/ 10000 h 10000"/>
                <a:gd name="connsiteX128" fmla="*/ 2316 w 10000"/>
                <a:gd name="connsiteY128" fmla="*/ 8974 h 10000"/>
                <a:gd name="connsiteX0" fmla="*/ 2352 w 10000"/>
                <a:gd name="connsiteY0" fmla="*/ 8893 h 10000"/>
                <a:gd name="connsiteX1" fmla="*/ 1690 w 10000"/>
                <a:gd name="connsiteY1" fmla="*/ 7526 h 10000"/>
                <a:gd name="connsiteX2" fmla="*/ 1168 w 10000"/>
                <a:gd name="connsiteY2" fmla="*/ 6210 h 10000"/>
                <a:gd name="connsiteX3" fmla="*/ 813 w 10000"/>
                <a:gd name="connsiteY3" fmla="*/ 5094 h 10000"/>
                <a:gd name="connsiteX4" fmla="*/ 440 w 10000"/>
                <a:gd name="connsiteY4" fmla="*/ 3503 h 10000"/>
                <a:gd name="connsiteX5" fmla="*/ 232 w 10000"/>
                <a:gd name="connsiteY5" fmla="*/ 2193 h 10000"/>
                <a:gd name="connsiteX6" fmla="*/ 41 w 10000"/>
                <a:gd name="connsiteY6" fmla="*/ 1046 h 10000"/>
                <a:gd name="connsiteX7" fmla="*/ 8 w 10000"/>
                <a:gd name="connsiteY7" fmla="*/ 538 h 10000"/>
                <a:gd name="connsiteX8" fmla="*/ 91 w 10000"/>
                <a:gd name="connsiteY8" fmla="*/ 54 h 10000"/>
                <a:gd name="connsiteX9" fmla="*/ 349 w 10000"/>
                <a:gd name="connsiteY9" fmla="*/ 0 h 10000"/>
                <a:gd name="connsiteX10" fmla="*/ 857 w 10000"/>
                <a:gd name="connsiteY10" fmla="*/ 0 h 10000"/>
                <a:gd name="connsiteX11" fmla="*/ 1610 w 10000"/>
                <a:gd name="connsiteY11" fmla="*/ 134 h 10000"/>
                <a:gd name="connsiteX12" fmla="*/ 2386 w 10000"/>
                <a:gd name="connsiteY12" fmla="*/ 430 h 10000"/>
                <a:gd name="connsiteX13" fmla="*/ 3086 w 10000"/>
                <a:gd name="connsiteY13" fmla="*/ 744 h 10000"/>
                <a:gd name="connsiteX14" fmla="*/ 3966 w 10000"/>
                <a:gd name="connsiteY14" fmla="*/ 1314 h 10000"/>
                <a:gd name="connsiteX15" fmla="*/ 5014 w 10000"/>
                <a:gd name="connsiteY15" fmla="*/ 2262 h 10000"/>
                <a:gd name="connsiteX16" fmla="*/ 5573 w 10000"/>
                <a:gd name="connsiteY16" fmla="*/ 2751 h 10000"/>
                <a:gd name="connsiteX17" fmla="*/ 6314 w 10000"/>
                <a:gd name="connsiteY17" fmla="*/ 3226 h 10000"/>
                <a:gd name="connsiteX18" fmla="*/ 6663 w 10000"/>
                <a:gd name="connsiteY18" fmla="*/ 3401 h 10000"/>
                <a:gd name="connsiteX19" fmla="*/ 6873 w 10000"/>
                <a:gd name="connsiteY19" fmla="*/ 3482 h 10000"/>
                <a:gd name="connsiteX20" fmla="*/ 7194 w 10000"/>
                <a:gd name="connsiteY20" fmla="*/ 3602 h 10000"/>
                <a:gd name="connsiteX21" fmla="*/ 7426 w 10000"/>
                <a:gd name="connsiteY21" fmla="*/ 3650 h 10000"/>
                <a:gd name="connsiteX22" fmla="*/ 7698 w 10000"/>
                <a:gd name="connsiteY22" fmla="*/ 3602 h 10000"/>
                <a:gd name="connsiteX23" fmla="*/ 7978 w 10000"/>
                <a:gd name="connsiteY23" fmla="*/ 3549 h 10000"/>
                <a:gd name="connsiteX24" fmla="*/ 8298 w 10000"/>
                <a:gd name="connsiteY24" fmla="*/ 3595 h 10000"/>
                <a:gd name="connsiteX25" fmla="*/ 8436 w 10000"/>
                <a:gd name="connsiteY25" fmla="*/ 3722 h 10000"/>
                <a:gd name="connsiteX26" fmla="*/ 8502 w 10000"/>
                <a:gd name="connsiteY26" fmla="*/ 3991 h 10000"/>
                <a:gd name="connsiteX27" fmla="*/ 8314 w 10000"/>
                <a:gd name="connsiteY27" fmla="*/ 3877 h 10000"/>
                <a:gd name="connsiteX28" fmla="*/ 8502 w 10000"/>
                <a:gd name="connsiteY28" fmla="*/ 3991 h 10000"/>
                <a:gd name="connsiteX29" fmla="*/ 8597 w 10000"/>
                <a:gd name="connsiteY29" fmla="*/ 3984 h 10000"/>
                <a:gd name="connsiteX30" fmla="*/ 8750 w 10000"/>
                <a:gd name="connsiteY30" fmla="*/ 4086 h 10000"/>
                <a:gd name="connsiteX31" fmla="*/ 8923 w 10000"/>
                <a:gd name="connsiteY31" fmla="*/ 4185 h 10000"/>
                <a:gd name="connsiteX32" fmla="*/ 9099 w 10000"/>
                <a:gd name="connsiteY32" fmla="*/ 4253 h 10000"/>
                <a:gd name="connsiteX33" fmla="*/ 9379 w 10000"/>
                <a:gd name="connsiteY33" fmla="*/ 4401 h 10000"/>
                <a:gd name="connsiteX34" fmla="*/ 9548 w 10000"/>
                <a:gd name="connsiteY34" fmla="*/ 4540 h 10000"/>
                <a:gd name="connsiteX35" fmla="*/ 9679 w 10000"/>
                <a:gd name="connsiteY35" fmla="*/ 4575 h 10000"/>
                <a:gd name="connsiteX36" fmla="*/ 9746 w 10000"/>
                <a:gd name="connsiteY36" fmla="*/ 4582 h 10000"/>
                <a:gd name="connsiteX37" fmla="*/ 9872 w 10000"/>
                <a:gd name="connsiteY37" fmla="*/ 4622 h 10000"/>
                <a:gd name="connsiteX38" fmla="*/ 9943 w 10000"/>
                <a:gd name="connsiteY38" fmla="*/ 4763 h 10000"/>
                <a:gd name="connsiteX39" fmla="*/ 9968 w 10000"/>
                <a:gd name="connsiteY39" fmla="*/ 4944 h 10000"/>
                <a:gd name="connsiteX40" fmla="*/ 10000 w 10000"/>
                <a:gd name="connsiteY40" fmla="*/ 5225 h 10000"/>
                <a:gd name="connsiteX41" fmla="*/ 9915 w 10000"/>
                <a:gd name="connsiteY41" fmla="*/ 5440 h 10000"/>
                <a:gd name="connsiteX42" fmla="*/ 9818 w 10000"/>
                <a:gd name="connsiteY42" fmla="*/ 5534 h 10000"/>
                <a:gd name="connsiteX43" fmla="*/ 9664 w 10000"/>
                <a:gd name="connsiteY43" fmla="*/ 5534 h 10000"/>
                <a:gd name="connsiteX44" fmla="*/ 9501 w 10000"/>
                <a:gd name="connsiteY44" fmla="*/ 5542 h 10000"/>
                <a:gd name="connsiteX45" fmla="*/ 9306 w 10000"/>
                <a:gd name="connsiteY45" fmla="*/ 5468 h 10000"/>
                <a:gd name="connsiteX46" fmla="*/ 9250 w 10000"/>
                <a:gd name="connsiteY46" fmla="*/ 5474 h 10000"/>
                <a:gd name="connsiteX47" fmla="*/ 9218 w 10000"/>
                <a:gd name="connsiteY47" fmla="*/ 5231 h 10000"/>
                <a:gd name="connsiteX48" fmla="*/ 9231 w 10000"/>
                <a:gd name="connsiteY48" fmla="*/ 5079 h 10000"/>
                <a:gd name="connsiteX49" fmla="*/ 9237 w 10000"/>
                <a:gd name="connsiteY49" fmla="*/ 5238 h 10000"/>
                <a:gd name="connsiteX50" fmla="*/ 9256 w 10000"/>
                <a:gd name="connsiteY50" fmla="*/ 5407 h 10000"/>
                <a:gd name="connsiteX51" fmla="*/ 9284 w 10000"/>
                <a:gd name="connsiteY51" fmla="*/ 5486 h 10000"/>
                <a:gd name="connsiteX52" fmla="*/ 9202 w 10000"/>
                <a:gd name="connsiteY52" fmla="*/ 5656 h 10000"/>
                <a:gd name="connsiteX53" fmla="*/ 9186 w 10000"/>
                <a:gd name="connsiteY53" fmla="*/ 5810 h 10000"/>
                <a:gd name="connsiteX54" fmla="*/ 9205 w 10000"/>
                <a:gd name="connsiteY54" fmla="*/ 5614 h 10000"/>
                <a:gd name="connsiteX55" fmla="*/ 9272 w 10000"/>
                <a:gd name="connsiteY55" fmla="*/ 5454 h 10000"/>
                <a:gd name="connsiteX56" fmla="*/ 9357 w 10000"/>
                <a:gd name="connsiteY56" fmla="*/ 5513 h 10000"/>
                <a:gd name="connsiteX57" fmla="*/ 9435 w 10000"/>
                <a:gd name="connsiteY57" fmla="*/ 5629 h 10000"/>
                <a:gd name="connsiteX58" fmla="*/ 9523 w 10000"/>
                <a:gd name="connsiteY58" fmla="*/ 5675 h 10000"/>
                <a:gd name="connsiteX59" fmla="*/ 9642 w 10000"/>
                <a:gd name="connsiteY59" fmla="*/ 5694 h 10000"/>
                <a:gd name="connsiteX60" fmla="*/ 9695 w 10000"/>
                <a:gd name="connsiteY60" fmla="*/ 5743 h 10000"/>
                <a:gd name="connsiteX61" fmla="*/ 9739 w 10000"/>
                <a:gd name="connsiteY61" fmla="*/ 5768 h 10000"/>
                <a:gd name="connsiteX62" fmla="*/ 9840 w 10000"/>
                <a:gd name="connsiteY62" fmla="*/ 5817 h 10000"/>
                <a:gd name="connsiteX63" fmla="*/ 9883 w 10000"/>
                <a:gd name="connsiteY63" fmla="*/ 5910 h 10000"/>
                <a:gd name="connsiteX64" fmla="*/ 9918 w 10000"/>
                <a:gd name="connsiteY64" fmla="*/ 5969 h 10000"/>
                <a:gd name="connsiteX65" fmla="*/ 9927 w 10000"/>
                <a:gd name="connsiteY65" fmla="*/ 6091 h 10000"/>
                <a:gd name="connsiteX66" fmla="*/ 9887 w 10000"/>
                <a:gd name="connsiteY66" fmla="*/ 6338 h 10000"/>
                <a:gd name="connsiteX67" fmla="*/ 9799 w 10000"/>
                <a:gd name="connsiteY67" fmla="*/ 6548 h 10000"/>
                <a:gd name="connsiteX68" fmla="*/ 9698 w 10000"/>
                <a:gd name="connsiteY68" fmla="*/ 6622 h 10000"/>
                <a:gd name="connsiteX69" fmla="*/ 9576 w 10000"/>
                <a:gd name="connsiteY69" fmla="*/ 6574 h 10000"/>
                <a:gd name="connsiteX70" fmla="*/ 9354 w 10000"/>
                <a:gd name="connsiteY70" fmla="*/ 6406 h 10000"/>
                <a:gd name="connsiteX71" fmla="*/ 9212 w 10000"/>
                <a:gd name="connsiteY71" fmla="*/ 6352 h 10000"/>
                <a:gd name="connsiteX72" fmla="*/ 9161 w 10000"/>
                <a:gd name="connsiteY72" fmla="*/ 6299 h 10000"/>
                <a:gd name="connsiteX73" fmla="*/ 9227 w 10000"/>
                <a:gd name="connsiteY73" fmla="*/ 6172 h 10000"/>
                <a:gd name="connsiteX74" fmla="*/ 9146 w 10000"/>
                <a:gd name="connsiteY74" fmla="*/ 6299 h 10000"/>
                <a:gd name="connsiteX75" fmla="*/ 9039 w 10000"/>
                <a:gd name="connsiteY75" fmla="*/ 6487 h 10000"/>
                <a:gd name="connsiteX76" fmla="*/ 9164 w 10000"/>
                <a:gd name="connsiteY76" fmla="*/ 6258 h 10000"/>
                <a:gd name="connsiteX77" fmla="*/ 9284 w 10000"/>
                <a:gd name="connsiteY77" fmla="*/ 6380 h 10000"/>
                <a:gd name="connsiteX78" fmla="*/ 9476 w 10000"/>
                <a:gd name="connsiteY78" fmla="*/ 6494 h 10000"/>
                <a:gd name="connsiteX79" fmla="*/ 9598 w 10000"/>
                <a:gd name="connsiteY79" fmla="*/ 6548 h 10000"/>
                <a:gd name="connsiteX80" fmla="*/ 9651 w 10000"/>
                <a:gd name="connsiteY80" fmla="*/ 6567 h 10000"/>
                <a:gd name="connsiteX81" fmla="*/ 9708 w 10000"/>
                <a:gd name="connsiteY81" fmla="*/ 6836 h 10000"/>
                <a:gd name="connsiteX82" fmla="*/ 9679 w 10000"/>
                <a:gd name="connsiteY82" fmla="*/ 7083 h 10000"/>
                <a:gd name="connsiteX83" fmla="*/ 9548 w 10000"/>
                <a:gd name="connsiteY83" fmla="*/ 7151 h 10000"/>
                <a:gd name="connsiteX84" fmla="*/ 9438 w 10000"/>
                <a:gd name="connsiteY84" fmla="*/ 7144 h 10000"/>
                <a:gd name="connsiteX85" fmla="*/ 9313 w 10000"/>
                <a:gd name="connsiteY85" fmla="*/ 7144 h 10000"/>
                <a:gd name="connsiteX86" fmla="*/ 9190 w 10000"/>
                <a:gd name="connsiteY86" fmla="*/ 7091 h 10000"/>
                <a:gd name="connsiteX87" fmla="*/ 9090 w 10000"/>
                <a:gd name="connsiteY87" fmla="*/ 6970 h 10000"/>
                <a:gd name="connsiteX88" fmla="*/ 8983 w 10000"/>
                <a:gd name="connsiteY88" fmla="*/ 6930 h 10000"/>
                <a:gd name="connsiteX89" fmla="*/ 8910 w 10000"/>
                <a:gd name="connsiteY89" fmla="*/ 6943 h 10000"/>
                <a:gd name="connsiteX90" fmla="*/ 8829 w 10000"/>
                <a:gd name="connsiteY90" fmla="*/ 6836 h 10000"/>
                <a:gd name="connsiteX91" fmla="*/ 8948 w 10000"/>
                <a:gd name="connsiteY91" fmla="*/ 6681 h 10000"/>
                <a:gd name="connsiteX92" fmla="*/ 8807 w 10000"/>
                <a:gd name="connsiteY92" fmla="*/ 6861 h 10000"/>
                <a:gd name="connsiteX93" fmla="*/ 8753 w 10000"/>
                <a:gd name="connsiteY93" fmla="*/ 6842 h 10000"/>
                <a:gd name="connsiteX94" fmla="*/ 8684 w 10000"/>
                <a:gd name="connsiteY94" fmla="*/ 7010 h 10000"/>
                <a:gd name="connsiteX95" fmla="*/ 8594 w 10000"/>
                <a:gd name="connsiteY95" fmla="*/ 7050 h 10000"/>
                <a:gd name="connsiteX96" fmla="*/ 8458 w 10000"/>
                <a:gd name="connsiteY96" fmla="*/ 7117 h 10000"/>
                <a:gd name="connsiteX97" fmla="*/ 8647 w 10000"/>
                <a:gd name="connsiteY97" fmla="*/ 7030 h 10000"/>
                <a:gd name="connsiteX98" fmla="*/ 8728 w 10000"/>
                <a:gd name="connsiteY98" fmla="*/ 6943 h 10000"/>
                <a:gd name="connsiteX99" fmla="*/ 8772 w 10000"/>
                <a:gd name="connsiteY99" fmla="*/ 6848 h 10000"/>
                <a:gd name="connsiteX100" fmla="*/ 8845 w 10000"/>
                <a:gd name="connsiteY100" fmla="*/ 6842 h 10000"/>
                <a:gd name="connsiteX101" fmla="*/ 8948 w 10000"/>
                <a:gd name="connsiteY101" fmla="*/ 6916 h 10000"/>
                <a:gd name="connsiteX102" fmla="*/ 9090 w 10000"/>
                <a:gd name="connsiteY102" fmla="*/ 6970 h 10000"/>
                <a:gd name="connsiteX103" fmla="*/ 9005 w 10000"/>
                <a:gd name="connsiteY103" fmla="*/ 7130 h 10000"/>
                <a:gd name="connsiteX104" fmla="*/ 8902 w 10000"/>
                <a:gd name="connsiteY104" fmla="*/ 7252 h 10000"/>
                <a:gd name="connsiteX105" fmla="*/ 8845 w 10000"/>
                <a:gd name="connsiteY105" fmla="*/ 7264 h 10000"/>
                <a:gd name="connsiteX106" fmla="*/ 8684 w 10000"/>
                <a:gd name="connsiteY106" fmla="*/ 7245 h 10000"/>
                <a:gd name="connsiteX107" fmla="*/ 8452 w 10000"/>
                <a:gd name="connsiteY107" fmla="*/ 7191 h 10000"/>
                <a:gd name="connsiteX108" fmla="*/ 8170 w 10000"/>
                <a:gd name="connsiteY108" fmla="*/ 7117 h 10000"/>
                <a:gd name="connsiteX109" fmla="*/ 7943 w 10000"/>
                <a:gd name="connsiteY109" fmla="*/ 6997 h 10000"/>
                <a:gd name="connsiteX110" fmla="*/ 7774 w 10000"/>
                <a:gd name="connsiteY110" fmla="*/ 6848 h 10000"/>
                <a:gd name="connsiteX111" fmla="*/ 7548 w 10000"/>
                <a:gd name="connsiteY111" fmla="*/ 6688 h 10000"/>
                <a:gd name="connsiteX112" fmla="*/ 7312 w 10000"/>
                <a:gd name="connsiteY112" fmla="*/ 6487 h 10000"/>
                <a:gd name="connsiteX113" fmla="*/ 7153 w 10000"/>
                <a:gd name="connsiteY113" fmla="*/ 6225 h 10000"/>
                <a:gd name="connsiteX114" fmla="*/ 6898 w 10000"/>
                <a:gd name="connsiteY114" fmla="*/ 6011 h 10000"/>
                <a:gd name="connsiteX115" fmla="*/ 6467 w 10000"/>
                <a:gd name="connsiteY115" fmla="*/ 5729 h 10000"/>
                <a:gd name="connsiteX116" fmla="*/ 5541 w 10000"/>
                <a:gd name="connsiteY116" fmla="*/ 5675 h 10000"/>
                <a:gd name="connsiteX117" fmla="*/ 4584 w 10000"/>
                <a:gd name="connsiteY117" fmla="*/ 5614 h 10000"/>
                <a:gd name="connsiteX118" fmla="*/ 3768 w 10000"/>
                <a:gd name="connsiteY118" fmla="*/ 5394 h 10000"/>
                <a:gd name="connsiteX119" fmla="*/ 2631 w 10000"/>
                <a:gd name="connsiteY119" fmla="*/ 4643 h 10000"/>
                <a:gd name="connsiteX120" fmla="*/ 2013 w 10000"/>
                <a:gd name="connsiteY120" fmla="*/ 3783 h 10000"/>
                <a:gd name="connsiteX121" fmla="*/ 1313 w 10000"/>
                <a:gd name="connsiteY121" fmla="*/ 3045 h 10000"/>
                <a:gd name="connsiteX122" fmla="*/ 2955 w 10000"/>
                <a:gd name="connsiteY122" fmla="*/ 4882 h 10000"/>
                <a:gd name="connsiteX123" fmla="*/ 3640 w 10000"/>
                <a:gd name="connsiteY123" fmla="*/ 5399 h 10000"/>
                <a:gd name="connsiteX124" fmla="*/ 3958 w 10000"/>
                <a:gd name="connsiteY124" fmla="*/ 5373 h 10000"/>
                <a:gd name="connsiteX125" fmla="*/ 3610 w 10000"/>
                <a:gd name="connsiteY125" fmla="*/ 7055 h 10000"/>
                <a:gd name="connsiteX126" fmla="*/ 3218 w 10000"/>
                <a:gd name="connsiteY126" fmla="*/ 8741 h 10000"/>
                <a:gd name="connsiteX127" fmla="*/ 2900 w 10000"/>
                <a:gd name="connsiteY127" fmla="*/ 10000 h 10000"/>
                <a:gd name="connsiteX128" fmla="*/ 2352 w 10000"/>
                <a:gd name="connsiteY128" fmla="*/ 8893 h 10000"/>
                <a:gd name="connsiteX0" fmla="*/ 2352 w 10000"/>
                <a:gd name="connsiteY0" fmla="*/ 8893 h 10000"/>
                <a:gd name="connsiteX1" fmla="*/ 1690 w 10000"/>
                <a:gd name="connsiteY1" fmla="*/ 7526 h 10000"/>
                <a:gd name="connsiteX2" fmla="*/ 1210 w 10000"/>
                <a:gd name="connsiteY2" fmla="*/ 6226 h 10000"/>
                <a:gd name="connsiteX3" fmla="*/ 813 w 10000"/>
                <a:gd name="connsiteY3" fmla="*/ 5094 h 10000"/>
                <a:gd name="connsiteX4" fmla="*/ 440 w 10000"/>
                <a:gd name="connsiteY4" fmla="*/ 3503 h 10000"/>
                <a:gd name="connsiteX5" fmla="*/ 232 w 10000"/>
                <a:gd name="connsiteY5" fmla="*/ 2193 h 10000"/>
                <a:gd name="connsiteX6" fmla="*/ 41 w 10000"/>
                <a:gd name="connsiteY6" fmla="*/ 1046 h 10000"/>
                <a:gd name="connsiteX7" fmla="*/ 8 w 10000"/>
                <a:gd name="connsiteY7" fmla="*/ 538 h 10000"/>
                <a:gd name="connsiteX8" fmla="*/ 91 w 10000"/>
                <a:gd name="connsiteY8" fmla="*/ 54 h 10000"/>
                <a:gd name="connsiteX9" fmla="*/ 349 w 10000"/>
                <a:gd name="connsiteY9" fmla="*/ 0 h 10000"/>
                <a:gd name="connsiteX10" fmla="*/ 857 w 10000"/>
                <a:gd name="connsiteY10" fmla="*/ 0 h 10000"/>
                <a:gd name="connsiteX11" fmla="*/ 1610 w 10000"/>
                <a:gd name="connsiteY11" fmla="*/ 134 h 10000"/>
                <a:gd name="connsiteX12" fmla="*/ 2386 w 10000"/>
                <a:gd name="connsiteY12" fmla="*/ 430 h 10000"/>
                <a:gd name="connsiteX13" fmla="*/ 3086 w 10000"/>
                <a:gd name="connsiteY13" fmla="*/ 744 h 10000"/>
                <a:gd name="connsiteX14" fmla="*/ 3966 w 10000"/>
                <a:gd name="connsiteY14" fmla="*/ 1314 h 10000"/>
                <a:gd name="connsiteX15" fmla="*/ 5014 w 10000"/>
                <a:gd name="connsiteY15" fmla="*/ 2262 h 10000"/>
                <a:gd name="connsiteX16" fmla="*/ 5573 w 10000"/>
                <a:gd name="connsiteY16" fmla="*/ 2751 h 10000"/>
                <a:gd name="connsiteX17" fmla="*/ 6314 w 10000"/>
                <a:gd name="connsiteY17" fmla="*/ 3226 h 10000"/>
                <a:gd name="connsiteX18" fmla="*/ 6663 w 10000"/>
                <a:gd name="connsiteY18" fmla="*/ 3401 h 10000"/>
                <a:gd name="connsiteX19" fmla="*/ 6873 w 10000"/>
                <a:gd name="connsiteY19" fmla="*/ 3482 h 10000"/>
                <a:gd name="connsiteX20" fmla="*/ 7194 w 10000"/>
                <a:gd name="connsiteY20" fmla="*/ 3602 h 10000"/>
                <a:gd name="connsiteX21" fmla="*/ 7426 w 10000"/>
                <a:gd name="connsiteY21" fmla="*/ 3650 h 10000"/>
                <a:gd name="connsiteX22" fmla="*/ 7698 w 10000"/>
                <a:gd name="connsiteY22" fmla="*/ 3602 h 10000"/>
                <a:gd name="connsiteX23" fmla="*/ 7978 w 10000"/>
                <a:gd name="connsiteY23" fmla="*/ 3549 h 10000"/>
                <a:gd name="connsiteX24" fmla="*/ 8298 w 10000"/>
                <a:gd name="connsiteY24" fmla="*/ 3595 h 10000"/>
                <a:gd name="connsiteX25" fmla="*/ 8436 w 10000"/>
                <a:gd name="connsiteY25" fmla="*/ 3722 h 10000"/>
                <a:gd name="connsiteX26" fmla="*/ 8502 w 10000"/>
                <a:gd name="connsiteY26" fmla="*/ 3991 h 10000"/>
                <a:gd name="connsiteX27" fmla="*/ 8314 w 10000"/>
                <a:gd name="connsiteY27" fmla="*/ 3877 h 10000"/>
                <a:gd name="connsiteX28" fmla="*/ 8502 w 10000"/>
                <a:gd name="connsiteY28" fmla="*/ 3991 h 10000"/>
                <a:gd name="connsiteX29" fmla="*/ 8597 w 10000"/>
                <a:gd name="connsiteY29" fmla="*/ 3984 h 10000"/>
                <a:gd name="connsiteX30" fmla="*/ 8750 w 10000"/>
                <a:gd name="connsiteY30" fmla="*/ 4086 h 10000"/>
                <a:gd name="connsiteX31" fmla="*/ 8923 w 10000"/>
                <a:gd name="connsiteY31" fmla="*/ 4185 h 10000"/>
                <a:gd name="connsiteX32" fmla="*/ 9099 w 10000"/>
                <a:gd name="connsiteY32" fmla="*/ 4253 h 10000"/>
                <a:gd name="connsiteX33" fmla="*/ 9379 w 10000"/>
                <a:gd name="connsiteY33" fmla="*/ 4401 h 10000"/>
                <a:gd name="connsiteX34" fmla="*/ 9548 w 10000"/>
                <a:gd name="connsiteY34" fmla="*/ 4540 h 10000"/>
                <a:gd name="connsiteX35" fmla="*/ 9679 w 10000"/>
                <a:gd name="connsiteY35" fmla="*/ 4575 h 10000"/>
                <a:gd name="connsiteX36" fmla="*/ 9746 w 10000"/>
                <a:gd name="connsiteY36" fmla="*/ 4582 h 10000"/>
                <a:gd name="connsiteX37" fmla="*/ 9872 w 10000"/>
                <a:gd name="connsiteY37" fmla="*/ 4622 h 10000"/>
                <a:gd name="connsiteX38" fmla="*/ 9943 w 10000"/>
                <a:gd name="connsiteY38" fmla="*/ 4763 h 10000"/>
                <a:gd name="connsiteX39" fmla="*/ 9968 w 10000"/>
                <a:gd name="connsiteY39" fmla="*/ 4944 h 10000"/>
                <a:gd name="connsiteX40" fmla="*/ 10000 w 10000"/>
                <a:gd name="connsiteY40" fmla="*/ 5225 h 10000"/>
                <a:gd name="connsiteX41" fmla="*/ 9915 w 10000"/>
                <a:gd name="connsiteY41" fmla="*/ 5440 h 10000"/>
                <a:gd name="connsiteX42" fmla="*/ 9818 w 10000"/>
                <a:gd name="connsiteY42" fmla="*/ 5534 h 10000"/>
                <a:gd name="connsiteX43" fmla="*/ 9664 w 10000"/>
                <a:gd name="connsiteY43" fmla="*/ 5534 h 10000"/>
                <a:gd name="connsiteX44" fmla="*/ 9501 w 10000"/>
                <a:gd name="connsiteY44" fmla="*/ 5542 h 10000"/>
                <a:gd name="connsiteX45" fmla="*/ 9306 w 10000"/>
                <a:gd name="connsiteY45" fmla="*/ 5468 h 10000"/>
                <a:gd name="connsiteX46" fmla="*/ 9250 w 10000"/>
                <a:gd name="connsiteY46" fmla="*/ 5474 h 10000"/>
                <a:gd name="connsiteX47" fmla="*/ 9218 w 10000"/>
                <a:gd name="connsiteY47" fmla="*/ 5231 h 10000"/>
                <a:gd name="connsiteX48" fmla="*/ 9231 w 10000"/>
                <a:gd name="connsiteY48" fmla="*/ 5079 h 10000"/>
                <a:gd name="connsiteX49" fmla="*/ 9237 w 10000"/>
                <a:gd name="connsiteY49" fmla="*/ 5238 h 10000"/>
                <a:gd name="connsiteX50" fmla="*/ 9256 w 10000"/>
                <a:gd name="connsiteY50" fmla="*/ 5407 h 10000"/>
                <a:gd name="connsiteX51" fmla="*/ 9284 w 10000"/>
                <a:gd name="connsiteY51" fmla="*/ 5486 h 10000"/>
                <a:gd name="connsiteX52" fmla="*/ 9202 w 10000"/>
                <a:gd name="connsiteY52" fmla="*/ 5656 h 10000"/>
                <a:gd name="connsiteX53" fmla="*/ 9186 w 10000"/>
                <a:gd name="connsiteY53" fmla="*/ 5810 h 10000"/>
                <a:gd name="connsiteX54" fmla="*/ 9205 w 10000"/>
                <a:gd name="connsiteY54" fmla="*/ 5614 h 10000"/>
                <a:gd name="connsiteX55" fmla="*/ 9272 w 10000"/>
                <a:gd name="connsiteY55" fmla="*/ 5454 h 10000"/>
                <a:gd name="connsiteX56" fmla="*/ 9357 w 10000"/>
                <a:gd name="connsiteY56" fmla="*/ 5513 h 10000"/>
                <a:gd name="connsiteX57" fmla="*/ 9435 w 10000"/>
                <a:gd name="connsiteY57" fmla="*/ 5629 h 10000"/>
                <a:gd name="connsiteX58" fmla="*/ 9523 w 10000"/>
                <a:gd name="connsiteY58" fmla="*/ 5675 h 10000"/>
                <a:gd name="connsiteX59" fmla="*/ 9642 w 10000"/>
                <a:gd name="connsiteY59" fmla="*/ 5694 h 10000"/>
                <a:gd name="connsiteX60" fmla="*/ 9695 w 10000"/>
                <a:gd name="connsiteY60" fmla="*/ 5743 h 10000"/>
                <a:gd name="connsiteX61" fmla="*/ 9739 w 10000"/>
                <a:gd name="connsiteY61" fmla="*/ 5768 h 10000"/>
                <a:gd name="connsiteX62" fmla="*/ 9840 w 10000"/>
                <a:gd name="connsiteY62" fmla="*/ 5817 h 10000"/>
                <a:gd name="connsiteX63" fmla="*/ 9883 w 10000"/>
                <a:gd name="connsiteY63" fmla="*/ 5910 h 10000"/>
                <a:gd name="connsiteX64" fmla="*/ 9918 w 10000"/>
                <a:gd name="connsiteY64" fmla="*/ 5969 h 10000"/>
                <a:gd name="connsiteX65" fmla="*/ 9927 w 10000"/>
                <a:gd name="connsiteY65" fmla="*/ 6091 h 10000"/>
                <a:gd name="connsiteX66" fmla="*/ 9887 w 10000"/>
                <a:gd name="connsiteY66" fmla="*/ 6338 h 10000"/>
                <a:gd name="connsiteX67" fmla="*/ 9799 w 10000"/>
                <a:gd name="connsiteY67" fmla="*/ 6548 h 10000"/>
                <a:gd name="connsiteX68" fmla="*/ 9698 w 10000"/>
                <a:gd name="connsiteY68" fmla="*/ 6622 h 10000"/>
                <a:gd name="connsiteX69" fmla="*/ 9576 w 10000"/>
                <a:gd name="connsiteY69" fmla="*/ 6574 h 10000"/>
                <a:gd name="connsiteX70" fmla="*/ 9354 w 10000"/>
                <a:gd name="connsiteY70" fmla="*/ 6406 h 10000"/>
                <a:gd name="connsiteX71" fmla="*/ 9212 w 10000"/>
                <a:gd name="connsiteY71" fmla="*/ 6352 h 10000"/>
                <a:gd name="connsiteX72" fmla="*/ 9161 w 10000"/>
                <a:gd name="connsiteY72" fmla="*/ 6299 h 10000"/>
                <a:gd name="connsiteX73" fmla="*/ 9227 w 10000"/>
                <a:gd name="connsiteY73" fmla="*/ 6172 h 10000"/>
                <a:gd name="connsiteX74" fmla="*/ 9146 w 10000"/>
                <a:gd name="connsiteY74" fmla="*/ 6299 h 10000"/>
                <a:gd name="connsiteX75" fmla="*/ 9039 w 10000"/>
                <a:gd name="connsiteY75" fmla="*/ 6487 h 10000"/>
                <a:gd name="connsiteX76" fmla="*/ 9164 w 10000"/>
                <a:gd name="connsiteY76" fmla="*/ 6258 h 10000"/>
                <a:gd name="connsiteX77" fmla="*/ 9284 w 10000"/>
                <a:gd name="connsiteY77" fmla="*/ 6380 h 10000"/>
                <a:gd name="connsiteX78" fmla="*/ 9476 w 10000"/>
                <a:gd name="connsiteY78" fmla="*/ 6494 h 10000"/>
                <a:gd name="connsiteX79" fmla="*/ 9598 w 10000"/>
                <a:gd name="connsiteY79" fmla="*/ 6548 h 10000"/>
                <a:gd name="connsiteX80" fmla="*/ 9651 w 10000"/>
                <a:gd name="connsiteY80" fmla="*/ 6567 h 10000"/>
                <a:gd name="connsiteX81" fmla="*/ 9708 w 10000"/>
                <a:gd name="connsiteY81" fmla="*/ 6836 h 10000"/>
                <a:gd name="connsiteX82" fmla="*/ 9679 w 10000"/>
                <a:gd name="connsiteY82" fmla="*/ 7083 h 10000"/>
                <a:gd name="connsiteX83" fmla="*/ 9548 w 10000"/>
                <a:gd name="connsiteY83" fmla="*/ 7151 h 10000"/>
                <a:gd name="connsiteX84" fmla="*/ 9438 w 10000"/>
                <a:gd name="connsiteY84" fmla="*/ 7144 h 10000"/>
                <a:gd name="connsiteX85" fmla="*/ 9313 w 10000"/>
                <a:gd name="connsiteY85" fmla="*/ 7144 h 10000"/>
                <a:gd name="connsiteX86" fmla="*/ 9190 w 10000"/>
                <a:gd name="connsiteY86" fmla="*/ 7091 h 10000"/>
                <a:gd name="connsiteX87" fmla="*/ 9090 w 10000"/>
                <a:gd name="connsiteY87" fmla="*/ 6970 h 10000"/>
                <a:gd name="connsiteX88" fmla="*/ 8983 w 10000"/>
                <a:gd name="connsiteY88" fmla="*/ 6930 h 10000"/>
                <a:gd name="connsiteX89" fmla="*/ 8910 w 10000"/>
                <a:gd name="connsiteY89" fmla="*/ 6943 h 10000"/>
                <a:gd name="connsiteX90" fmla="*/ 8829 w 10000"/>
                <a:gd name="connsiteY90" fmla="*/ 6836 h 10000"/>
                <a:gd name="connsiteX91" fmla="*/ 8948 w 10000"/>
                <a:gd name="connsiteY91" fmla="*/ 6681 h 10000"/>
                <a:gd name="connsiteX92" fmla="*/ 8807 w 10000"/>
                <a:gd name="connsiteY92" fmla="*/ 6861 h 10000"/>
                <a:gd name="connsiteX93" fmla="*/ 8753 w 10000"/>
                <a:gd name="connsiteY93" fmla="*/ 6842 h 10000"/>
                <a:gd name="connsiteX94" fmla="*/ 8684 w 10000"/>
                <a:gd name="connsiteY94" fmla="*/ 7010 h 10000"/>
                <a:gd name="connsiteX95" fmla="*/ 8594 w 10000"/>
                <a:gd name="connsiteY95" fmla="*/ 7050 h 10000"/>
                <a:gd name="connsiteX96" fmla="*/ 8458 w 10000"/>
                <a:gd name="connsiteY96" fmla="*/ 7117 h 10000"/>
                <a:gd name="connsiteX97" fmla="*/ 8647 w 10000"/>
                <a:gd name="connsiteY97" fmla="*/ 7030 h 10000"/>
                <a:gd name="connsiteX98" fmla="*/ 8728 w 10000"/>
                <a:gd name="connsiteY98" fmla="*/ 6943 h 10000"/>
                <a:gd name="connsiteX99" fmla="*/ 8772 w 10000"/>
                <a:gd name="connsiteY99" fmla="*/ 6848 h 10000"/>
                <a:gd name="connsiteX100" fmla="*/ 8845 w 10000"/>
                <a:gd name="connsiteY100" fmla="*/ 6842 h 10000"/>
                <a:gd name="connsiteX101" fmla="*/ 8948 w 10000"/>
                <a:gd name="connsiteY101" fmla="*/ 6916 h 10000"/>
                <a:gd name="connsiteX102" fmla="*/ 9090 w 10000"/>
                <a:gd name="connsiteY102" fmla="*/ 6970 h 10000"/>
                <a:gd name="connsiteX103" fmla="*/ 9005 w 10000"/>
                <a:gd name="connsiteY103" fmla="*/ 7130 h 10000"/>
                <a:gd name="connsiteX104" fmla="*/ 8902 w 10000"/>
                <a:gd name="connsiteY104" fmla="*/ 7252 h 10000"/>
                <a:gd name="connsiteX105" fmla="*/ 8845 w 10000"/>
                <a:gd name="connsiteY105" fmla="*/ 7264 h 10000"/>
                <a:gd name="connsiteX106" fmla="*/ 8684 w 10000"/>
                <a:gd name="connsiteY106" fmla="*/ 7245 h 10000"/>
                <a:gd name="connsiteX107" fmla="*/ 8452 w 10000"/>
                <a:gd name="connsiteY107" fmla="*/ 7191 h 10000"/>
                <a:gd name="connsiteX108" fmla="*/ 8170 w 10000"/>
                <a:gd name="connsiteY108" fmla="*/ 7117 h 10000"/>
                <a:gd name="connsiteX109" fmla="*/ 7943 w 10000"/>
                <a:gd name="connsiteY109" fmla="*/ 6997 h 10000"/>
                <a:gd name="connsiteX110" fmla="*/ 7774 w 10000"/>
                <a:gd name="connsiteY110" fmla="*/ 6848 h 10000"/>
                <a:gd name="connsiteX111" fmla="*/ 7548 w 10000"/>
                <a:gd name="connsiteY111" fmla="*/ 6688 h 10000"/>
                <a:gd name="connsiteX112" fmla="*/ 7312 w 10000"/>
                <a:gd name="connsiteY112" fmla="*/ 6487 h 10000"/>
                <a:gd name="connsiteX113" fmla="*/ 7153 w 10000"/>
                <a:gd name="connsiteY113" fmla="*/ 6225 h 10000"/>
                <a:gd name="connsiteX114" fmla="*/ 6898 w 10000"/>
                <a:gd name="connsiteY114" fmla="*/ 6011 h 10000"/>
                <a:gd name="connsiteX115" fmla="*/ 6467 w 10000"/>
                <a:gd name="connsiteY115" fmla="*/ 5729 h 10000"/>
                <a:gd name="connsiteX116" fmla="*/ 5541 w 10000"/>
                <a:gd name="connsiteY116" fmla="*/ 5675 h 10000"/>
                <a:gd name="connsiteX117" fmla="*/ 4584 w 10000"/>
                <a:gd name="connsiteY117" fmla="*/ 5614 h 10000"/>
                <a:gd name="connsiteX118" fmla="*/ 3768 w 10000"/>
                <a:gd name="connsiteY118" fmla="*/ 5394 h 10000"/>
                <a:gd name="connsiteX119" fmla="*/ 2631 w 10000"/>
                <a:gd name="connsiteY119" fmla="*/ 4643 h 10000"/>
                <a:gd name="connsiteX120" fmla="*/ 2013 w 10000"/>
                <a:gd name="connsiteY120" fmla="*/ 3783 h 10000"/>
                <a:gd name="connsiteX121" fmla="*/ 1313 w 10000"/>
                <a:gd name="connsiteY121" fmla="*/ 3045 h 10000"/>
                <a:gd name="connsiteX122" fmla="*/ 2955 w 10000"/>
                <a:gd name="connsiteY122" fmla="*/ 4882 h 10000"/>
                <a:gd name="connsiteX123" fmla="*/ 3640 w 10000"/>
                <a:gd name="connsiteY123" fmla="*/ 5399 h 10000"/>
                <a:gd name="connsiteX124" fmla="*/ 3958 w 10000"/>
                <a:gd name="connsiteY124" fmla="*/ 5373 h 10000"/>
                <a:gd name="connsiteX125" fmla="*/ 3610 w 10000"/>
                <a:gd name="connsiteY125" fmla="*/ 7055 h 10000"/>
                <a:gd name="connsiteX126" fmla="*/ 3218 w 10000"/>
                <a:gd name="connsiteY126" fmla="*/ 8741 h 10000"/>
                <a:gd name="connsiteX127" fmla="*/ 2900 w 10000"/>
                <a:gd name="connsiteY127" fmla="*/ 10000 h 10000"/>
                <a:gd name="connsiteX128" fmla="*/ 2352 w 10000"/>
                <a:gd name="connsiteY128" fmla="*/ 8893 h 10000"/>
                <a:gd name="connsiteX0" fmla="*/ 2352 w 10000"/>
                <a:gd name="connsiteY0" fmla="*/ 8893 h 10000"/>
                <a:gd name="connsiteX1" fmla="*/ 1690 w 10000"/>
                <a:gd name="connsiteY1" fmla="*/ 7526 h 10000"/>
                <a:gd name="connsiteX2" fmla="*/ 1210 w 10000"/>
                <a:gd name="connsiteY2" fmla="*/ 6226 h 10000"/>
                <a:gd name="connsiteX3" fmla="*/ 860 w 10000"/>
                <a:gd name="connsiteY3" fmla="*/ 5049 h 10000"/>
                <a:gd name="connsiteX4" fmla="*/ 440 w 10000"/>
                <a:gd name="connsiteY4" fmla="*/ 3503 h 10000"/>
                <a:gd name="connsiteX5" fmla="*/ 232 w 10000"/>
                <a:gd name="connsiteY5" fmla="*/ 2193 h 10000"/>
                <a:gd name="connsiteX6" fmla="*/ 41 w 10000"/>
                <a:gd name="connsiteY6" fmla="*/ 1046 h 10000"/>
                <a:gd name="connsiteX7" fmla="*/ 8 w 10000"/>
                <a:gd name="connsiteY7" fmla="*/ 538 h 10000"/>
                <a:gd name="connsiteX8" fmla="*/ 91 w 10000"/>
                <a:gd name="connsiteY8" fmla="*/ 54 h 10000"/>
                <a:gd name="connsiteX9" fmla="*/ 349 w 10000"/>
                <a:gd name="connsiteY9" fmla="*/ 0 h 10000"/>
                <a:gd name="connsiteX10" fmla="*/ 857 w 10000"/>
                <a:gd name="connsiteY10" fmla="*/ 0 h 10000"/>
                <a:gd name="connsiteX11" fmla="*/ 1610 w 10000"/>
                <a:gd name="connsiteY11" fmla="*/ 134 h 10000"/>
                <a:gd name="connsiteX12" fmla="*/ 2386 w 10000"/>
                <a:gd name="connsiteY12" fmla="*/ 430 h 10000"/>
                <a:gd name="connsiteX13" fmla="*/ 3086 w 10000"/>
                <a:gd name="connsiteY13" fmla="*/ 744 h 10000"/>
                <a:gd name="connsiteX14" fmla="*/ 3966 w 10000"/>
                <a:gd name="connsiteY14" fmla="*/ 1314 h 10000"/>
                <a:gd name="connsiteX15" fmla="*/ 5014 w 10000"/>
                <a:gd name="connsiteY15" fmla="*/ 2262 h 10000"/>
                <a:gd name="connsiteX16" fmla="*/ 5573 w 10000"/>
                <a:gd name="connsiteY16" fmla="*/ 2751 h 10000"/>
                <a:gd name="connsiteX17" fmla="*/ 6314 w 10000"/>
                <a:gd name="connsiteY17" fmla="*/ 3226 h 10000"/>
                <a:gd name="connsiteX18" fmla="*/ 6663 w 10000"/>
                <a:gd name="connsiteY18" fmla="*/ 3401 h 10000"/>
                <a:gd name="connsiteX19" fmla="*/ 6873 w 10000"/>
                <a:gd name="connsiteY19" fmla="*/ 3482 h 10000"/>
                <a:gd name="connsiteX20" fmla="*/ 7194 w 10000"/>
                <a:gd name="connsiteY20" fmla="*/ 3602 h 10000"/>
                <a:gd name="connsiteX21" fmla="*/ 7426 w 10000"/>
                <a:gd name="connsiteY21" fmla="*/ 3650 h 10000"/>
                <a:gd name="connsiteX22" fmla="*/ 7698 w 10000"/>
                <a:gd name="connsiteY22" fmla="*/ 3602 h 10000"/>
                <a:gd name="connsiteX23" fmla="*/ 7978 w 10000"/>
                <a:gd name="connsiteY23" fmla="*/ 3549 h 10000"/>
                <a:gd name="connsiteX24" fmla="*/ 8298 w 10000"/>
                <a:gd name="connsiteY24" fmla="*/ 3595 h 10000"/>
                <a:gd name="connsiteX25" fmla="*/ 8436 w 10000"/>
                <a:gd name="connsiteY25" fmla="*/ 3722 h 10000"/>
                <a:gd name="connsiteX26" fmla="*/ 8502 w 10000"/>
                <a:gd name="connsiteY26" fmla="*/ 3991 h 10000"/>
                <a:gd name="connsiteX27" fmla="*/ 8314 w 10000"/>
                <a:gd name="connsiteY27" fmla="*/ 3877 h 10000"/>
                <a:gd name="connsiteX28" fmla="*/ 8502 w 10000"/>
                <a:gd name="connsiteY28" fmla="*/ 3991 h 10000"/>
                <a:gd name="connsiteX29" fmla="*/ 8597 w 10000"/>
                <a:gd name="connsiteY29" fmla="*/ 3984 h 10000"/>
                <a:gd name="connsiteX30" fmla="*/ 8750 w 10000"/>
                <a:gd name="connsiteY30" fmla="*/ 4086 h 10000"/>
                <a:gd name="connsiteX31" fmla="*/ 8923 w 10000"/>
                <a:gd name="connsiteY31" fmla="*/ 4185 h 10000"/>
                <a:gd name="connsiteX32" fmla="*/ 9099 w 10000"/>
                <a:gd name="connsiteY32" fmla="*/ 4253 h 10000"/>
                <a:gd name="connsiteX33" fmla="*/ 9379 w 10000"/>
                <a:gd name="connsiteY33" fmla="*/ 4401 h 10000"/>
                <a:gd name="connsiteX34" fmla="*/ 9548 w 10000"/>
                <a:gd name="connsiteY34" fmla="*/ 4540 h 10000"/>
                <a:gd name="connsiteX35" fmla="*/ 9679 w 10000"/>
                <a:gd name="connsiteY35" fmla="*/ 4575 h 10000"/>
                <a:gd name="connsiteX36" fmla="*/ 9746 w 10000"/>
                <a:gd name="connsiteY36" fmla="*/ 4582 h 10000"/>
                <a:gd name="connsiteX37" fmla="*/ 9872 w 10000"/>
                <a:gd name="connsiteY37" fmla="*/ 4622 h 10000"/>
                <a:gd name="connsiteX38" fmla="*/ 9943 w 10000"/>
                <a:gd name="connsiteY38" fmla="*/ 4763 h 10000"/>
                <a:gd name="connsiteX39" fmla="*/ 9968 w 10000"/>
                <a:gd name="connsiteY39" fmla="*/ 4944 h 10000"/>
                <a:gd name="connsiteX40" fmla="*/ 10000 w 10000"/>
                <a:gd name="connsiteY40" fmla="*/ 5225 h 10000"/>
                <a:gd name="connsiteX41" fmla="*/ 9915 w 10000"/>
                <a:gd name="connsiteY41" fmla="*/ 5440 h 10000"/>
                <a:gd name="connsiteX42" fmla="*/ 9818 w 10000"/>
                <a:gd name="connsiteY42" fmla="*/ 5534 h 10000"/>
                <a:gd name="connsiteX43" fmla="*/ 9664 w 10000"/>
                <a:gd name="connsiteY43" fmla="*/ 5534 h 10000"/>
                <a:gd name="connsiteX44" fmla="*/ 9501 w 10000"/>
                <a:gd name="connsiteY44" fmla="*/ 5542 h 10000"/>
                <a:gd name="connsiteX45" fmla="*/ 9306 w 10000"/>
                <a:gd name="connsiteY45" fmla="*/ 5468 h 10000"/>
                <a:gd name="connsiteX46" fmla="*/ 9250 w 10000"/>
                <a:gd name="connsiteY46" fmla="*/ 5474 h 10000"/>
                <a:gd name="connsiteX47" fmla="*/ 9218 w 10000"/>
                <a:gd name="connsiteY47" fmla="*/ 5231 h 10000"/>
                <a:gd name="connsiteX48" fmla="*/ 9231 w 10000"/>
                <a:gd name="connsiteY48" fmla="*/ 5079 h 10000"/>
                <a:gd name="connsiteX49" fmla="*/ 9237 w 10000"/>
                <a:gd name="connsiteY49" fmla="*/ 5238 h 10000"/>
                <a:gd name="connsiteX50" fmla="*/ 9256 w 10000"/>
                <a:gd name="connsiteY50" fmla="*/ 5407 h 10000"/>
                <a:gd name="connsiteX51" fmla="*/ 9284 w 10000"/>
                <a:gd name="connsiteY51" fmla="*/ 5486 h 10000"/>
                <a:gd name="connsiteX52" fmla="*/ 9202 w 10000"/>
                <a:gd name="connsiteY52" fmla="*/ 5656 h 10000"/>
                <a:gd name="connsiteX53" fmla="*/ 9186 w 10000"/>
                <a:gd name="connsiteY53" fmla="*/ 5810 h 10000"/>
                <a:gd name="connsiteX54" fmla="*/ 9205 w 10000"/>
                <a:gd name="connsiteY54" fmla="*/ 5614 h 10000"/>
                <a:gd name="connsiteX55" fmla="*/ 9272 w 10000"/>
                <a:gd name="connsiteY55" fmla="*/ 5454 h 10000"/>
                <a:gd name="connsiteX56" fmla="*/ 9357 w 10000"/>
                <a:gd name="connsiteY56" fmla="*/ 5513 h 10000"/>
                <a:gd name="connsiteX57" fmla="*/ 9435 w 10000"/>
                <a:gd name="connsiteY57" fmla="*/ 5629 h 10000"/>
                <a:gd name="connsiteX58" fmla="*/ 9523 w 10000"/>
                <a:gd name="connsiteY58" fmla="*/ 5675 h 10000"/>
                <a:gd name="connsiteX59" fmla="*/ 9642 w 10000"/>
                <a:gd name="connsiteY59" fmla="*/ 5694 h 10000"/>
                <a:gd name="connsiteX60" fmla="*/ 9695 w 10000"/>
                <a:gd name="connsiteY60" fmla="*/ 5743 h 10000"/>
                <a:gd name="connsiteX61" fmla="*/ 9739 w 10000"/>
                <a:gd name="connsiteY61" fmla="*/ 5768 h 10000"/>
                <a:gd name="connsiteX62" fmla="*/ 9840 w 10000"/>
                <a:gd name="connsiteY62" fmla="*/ 5817 h 10000"/>
                <a:gd name="connsiteX63" fmla="*/ 9883 w 10000"/>
                <a:gd name="connsiteY63" fmla="*/ 5910 h 10000"/>
                <a:gd name="connsiteX64" fmla="*/ 9918 w 10000"/>
                <a:gd name="connsiteY64" fmla="*/ 5969 h 10000"/>
                <a:gd name="connsiteX65" fmla="*/ 9927 w 10000"/>
                <a:gd name="connsiteY65" fmla="*/ 6091 h 10000"/>
                <a:gd name="connsiteX66" fmla="*/ 9887 w 10000"/>
                <a:gd name="connsiteY66" fmla="*/ 6338 h 10000"/>
                <a:gd name="connsiteX67" fmla="*/ 9799 w 10000"/>
                <a:gd name="connsiteY67" fmla="*/ 6548 h 10000"/>
                <a:gd name="connsiteX68" fmla="*/ 9698 w 10000"/>
                <a:gd name="connsiteY68" fmla="*/ 6622 h 10000"/>
                <a:gd name="connsiteX69" fmla="*/ 9576 w 10000"/>
                <a:gd name="connsiteY69" fmla="*/ 6574 h 10000"/>
                <a:gd name="connsiteX70" fmla="*/ 9354 w 10000"/>
                <a:gd name="connsiteY70" fmla="*/ 6406 h 10000"/>
                <a:gd name="connsiteX71" fmla="*/ 9212 w 10000"/>
                <a:gd name="connsiteY71" fmla="*/ 6352 h 10000"/>
                <a:gd name="connsiteX72" fmla="*/ 9161 w 10000"/>
                <a:gd name="connsiteY72" fmla="*/ 6299 h 10000"/>
                <a:gd name="connsiteX73" fmla="*/ 9227 w 10000"/>
                <a:gd name="connsiteY73" fmla="*/ 6172 h 10000"/>
                <a:gd name="connsiteX74" fmla="*/ 9146 w 10000"/>
                <a:gd name="connsiteY74" fmla="*/ 6299 h 10000"/>
                <a:gd name="connsiteX75" fmla="*/ 9039 w 10000"/>
                <a:gd name="connsiteY75" fmla="*/ 6487 h 10000"/>
                <a:gd name="connsiteX76" fmla="*/ 9164 w 10000"/>
                <a:gd name="connsiteY76" fmla="*/ 6258 h 10000"/>
                <a:gd name="connsiteX77" fmla="*/ 9284 w 10000"/>
                <a:gd name="connsiteY77" fmla="*/ 6380 h 10000"/>
                <a:gd name="connsiteX78" fmla="*/ 9476 w 10000"/>
                <a:gd name="connsiteY78" fmla="*/ 6494 h 10000"/>
                <a:gd name="connsiteX79" fmla="*/ 9598 w 10000"/>
                <a:gd name="connsiteY79" fmla="*/ 6548 h 10000"/>
                <a:gd name="connsiteX80" fmla="*/ 9651 w 10000"/>
                <a:gd name="connsiteY80" fmla="*/ 6567 h 10000"/>
                <a:gd name="connsiteX81" fmla="*/ 9708 w 10000"/>
                <a:gd name="connsiteY81" fmla="*/ 6836 h 10000"/>
                <a:gd name="connsiteX82" fmla="*/ 9679 w 10000"/>
                <a:gd name="connsiteY82" fmla="*/ 7083 h 10000"/>
                <a:gd name="connsiteX83" fmla="*/ 9548 w 10000"/>
                <a:gd name="connsiteY83" fmla="*/ 7151 h 10000"/>
                <a:gd name="connsiteX84" fmla="*/ 9438 w 10000"/>
                <a:gd name="connsiteY84" fmla="*/ 7144 h 10000"/>
                <a:gd name="connsiteX85" fmla="*/ 9313 w 10000"/>
                <a:gd name="connsiteY85" fmla="*/ 7144 h 10000"/>
                <a:gd name="connsiteX86" fmla="*/ 9190 w 10000"/>
                <a:gd name="connsiteY86" fmla="*/ 7091 h 10000"/>
                <a:gd name="connsiteX87" fmla="*/ 9090 w 10000"/>
                <a:gd name="connsiteY87" fmla="*/ 6970 h 10000"/>
                <a:gd name="connsiteX88" fmla="*/ 8983 w 10000"/>
                <a:gd name="connsiteY88" fmla="*/ 6930 h 10000"/>
                <a:gd name="connsiteX89" fmla="*/ 8910 w 10000"/>
                <a:gd name="connsiteY89" fmla="*/ 6943 h 10000"/>
                <a:gd name="connsiteX90" fmla="*/ 8829 w 10000"/>
                <a:gd name="connsiteY90" fmla="*/ 6836 h 10000"/>
                <a:gd name="connsiteX91" fmla="*/ 8948 w 10000"/>
                <a:gd name="connsiteY91" fmla="*/ 6681 h 10000"/>
                <a:gd name="connsiteX92" fmla="*/ 8807 w 10000"/>
                <a:gd name="connsiteY92" fmla="*/ 6861 h 10000"/>
                <a:gd name="connsiteX93" fmla="*/ 8753 w 10000"/>
                <a:gd name="connsiteY93" fmla="*/ 6842 h 10000"/>
                <a:gd name="connsiteX94" fmla="*/ 8684 w 10000"/>
                <a:gd name="connsiteY94" fmla="*/ 7010 h 10000"/>
                <a:gd name="connsiteX95" fmla="*/ 8594 w 10000"/>
                <a:gd name="connsiteY95" fmla="*/ 7050 h 10000"/>
                <a:gd name="connsiteX96" fmla="*/ 8458 w 10000"/>
                <a:gd name="connsiteY96" fmla="*/ 7117 h 10000"/>
                <a:gd name="connsiteX97" fmla="*/ 8647 w 10000"/>
                <a:gd name="connsiteY97" fmla="*/ 7030 h 10000"/>
                <a:gd name="connsiteX98" fmla="*/ 8728 w 10000"/>
                <a:gd name="connsiteY98" fmla="*/ 6943 h 10000"/>
                <a:gd name="connsiteX99" fmla="*/ 8772 w 10000"/>
                <a:gd name="connsiteY99" fmla="*/ 6848 h 10000"/>
                <a:gd name="connsiteX100" fmla="*/ 8845 w 10000"/>
                <a:gd name="connsiteY100" fmla="*/ 6842 h 10000"/>
                <a:gd name="connsiteX101" fmla="*/ 8948 w 10000"/>
                <a:gd name="connsiteY101" fmla="*/ 6916 h 10000"/>
                <a:gd name="connsiteX102" fmla="*/ 9090 w 10000"/>
                <a:gd name="connsiteY102" fmla="*/ 6970 h 10000"/>
                <a:gd name="connsiteX103" fmla="*/ 9005 w 10000"/>
                <a:gd name="connsiteY103" fmla="*/ 7130 h 10000"/>
                <a:gd name="connsiteX104" fmla="*/ 8902 w 10000"/>
                <a:gd name="connsiteY104" fmla="*/ 7252 h 10000"/>
                <a:gd name="connsiteX105" fmla="*/ 8845 w 10000"/>
                <a:gd name="connsiteY105" fmla="*/ 7264 h 10000"/>
                <a:gd name="connsiteX106" fmla="*/ 8684 w 10000"/>
                <a:gd name="connsiteY106" fmla="*/ 7245 h 10000"/>
                <a:gd name="connsiteX107" fmla="*/ 8452 w 10000"/>
                <a:gd name="connsiteY107" fmla="*/ 7191 h 10000"/>
                <a:gd name="connsiteX108" fmla="*/ 8170 w 10000"/>
                <a:gd name="connsiteY108" fmla="*/ 7117 h 10000"/>
                <a:gd name="connsiteX109" fmla="*/ 7943 w 10000"/>
                <a:gd name="connsiteY109" fmla="*/ 6997 h 10000"/>
                <a:gd name="connsiteX110" fmla="*/ 7774 w 10000"/>
                <a:gd name="connsiteY110" fmla="*/ 6848 h 10000"/>
                <a:gd name="connsiteX111" fmla="*/ 7548 w 10000"/>
                <a:gd name="connsiteY111" fmla="*/ 6688 h 10000"/>
                <a:gd name="connsiteX112" fmla="*/ 7312 w 10000"/>
                <a:gd name="connsiteY112" fmla="*/ 6487 h 10000"/>
                <a:gd name="connsiteX113" fmla="*/ 7153 w 10000"/>
                <a:gd name="connsiteY113" fmla="*/ 6225 h 10000"/>
                <a:gd name="connsiteX114" fmla="*/ 6898 w 10000"/>
                <a:gd name="connsiteY114" fmla="*/ 6011 h 10000"/>
                <a:gd name="connsiteX115" fmla="*/ 6467 w 10000"/>
                <a:gd name="connsiteY115" fmla="*/ 5729 h 10000"/>
                <a:gd name="connsiteX116" fmla="*/ 5541 w 10000"/>
                <a:gd name="connsiteY116" fmla="*/ 5675 h 10000"/>
                <a:gd name="connsiteX117" fmla="*/ 4584 w 10000"/>
                <a:gd name="connsiteY117" fmla="*/ 5614 h 10000"/>
                <a:gd name="connsiteX118" fmla="*/ 3768 w 10000"/>
                <a:gd name="connsiteY118" fmla="*/ 5394 h 10000"/>
                <a:gd name="connsiteX119" fmla="*/ 2631 w 10000"/>
                <a:gd name="connsiteY119" fmla="*/ 4643 h 10000"/>
                <a:gd name="connsiteX120" fmla="*/ 2013 w 10000"/>
                <a:gd name="connsiteY120" fmla="*/ 3783 h 10000"/>
                <a:gd name="connsiteX121" fmla="*/ 1313 w 10000"/>
                <a:gd name="connsiteY121" fmla="*/ 3045 h 10000"/>
                <a:gd name="connsiteX122" fmla="*/ 2955 w 10000"/>
                <a:gd name="connsiteY122" fmla="*/ 4882 h 10000"/>
                <a:gd name="connsiteX123" fmla="*/ 3640 w 10000"/>
                <a:gd name="connsiteY123" fmla="*/ 5399 h 10000"/>
                <a:gd name="connsiteX124" fmla="*/ 3958 w 10000"/>
                <a:gd name="connsiteY124" fmla="*/ 5373 h 10000"/>
                <a:gd name="connsiteX125" fmla="*/ 3610 w 10000"/>
                <a:gd name="connsiteY125" fmla="*/ 7055 h 10000"/>
                <a:gd name="connsiteX126" fmla="*/ 3218 w 10000"/>
                <a:gd name="connsiteY126" fmla="*/ 8741 h 10000"/>
                <a:gd name="connsiteX127" fmla="*/ 2900 w 10000"/>
                <a:gd name="connsiteY127" fmla="*/ 10000 h 10000"/>
                <a:gd name="connsiteX128" fmla="*/ 2352 w 10000"/>
                <a:gd name="connsiteY128" fmla="*/ 8893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Lst>
              <a:rect l="l" t="t" r="r" b="b"/>
              <a:pathLst>
                <a:path w="10000" h="10000">
                  <a:moveTo>
                    <a:pt x="2352" y="8893"/>
                  </a:moveTo>
                  <a:lnTo>
                    <a:pt x="1690" y="7526"/>
                  </a:lnTo>
                  <a:lnTo>
                    <a:pt x="1210" y="6226"/>
                  </a:lnTo>
                  <a:cubicBezTo>
                    <a:pt x="1123" y="5958"/>
                    <a:pt x="947" y="5317"/>
                    <a:pt x="860" y="5049"/>
                  </a:cubicBezTo>
                  <a:cubicBezTo>
                    <a:pt x="756" y="4536"/>
                    <a:pt x="544" y="4016"/>
                    <a:pt x="440" y="3503"/>
                  </a:cubicBezTo>
                  <a:cubicBezTo>
                    <a:pt x="363" y="3045"/>
                    <a:pt x="309" y="2652"/>
                    <a:pt x="232" y="2193"/>
                  </a:cubicBezTo>
                  <a:cubicBezTo>
                    <a:pt x="154" y="1817"/>
                    <a:pt x="119" y="1424"/>
                    <a:pt x="41" y="1046"/>
                  </a:cubicBezTo>
                  <a:cubicBezTo>
                    <a:pt x="6" y="776"/>
                    <a:pt x="0" y="704"/>
                    <a:pt x="8" y="538"/>
                  </a:cubicBezTo>
                  <a:cubicBezTo>
                    <a:pt x="16" y="371"/>
                    <a:pt x="44" y="148"/>
                    <a:pt x="91" y="54"/>
                  </a:cubicBezTo>
                  <a:lnTo>
                    <a:pt x="349" y="0"/>
                  </a:lnTo>
                  <a:lnTo>
                    <a:pt x="857" y="0"/>
                  </a:lnTo>
                  <a:lnTo>
                    <a:pt x="1610" y="134"/>
                  </a:lnTo>
                  <a:lnTo>
                    <a:pt x="2386" y="430"/>
                  </a:lnTo>
                  <a:lnTo>
                    <a:pt x="3086" y="744"/>
                  </a:lnTo>
                  <a:lnTo>
                    <a:pt x="3966" y="1314"/>
                  </a:lnTo>
                  <a:lnTo>
                    <a:pt x="5014" y="2262"/>
                  </a:lnTo>
                  <a:lnTo>
                    <a:pt x="5573" y="2751"/>
                  </a:lnTo>
                  <a:lnTo>
                    <a:pt x="6314" y="3226"/>
                  </a:lnTo>
                  <a:lnTo>
                    <a:pt x="6663" y="3401"/>
                  </a:lnTo>
                  <a:lnTo>
                    <a:pt x="6873" y="3482"/>
                  </a:lnTo>
                  <a:lnTo>
                    <a:pt x="7194" y="3602"/>
                  </a:lnTo>
                  <a:lnTo>
                    <a:pt x="7426" y="3650"/>
                  </a:lnTo>
                  <a:lnTo>
                    <a:pt x="7698" y="3602"/>
                  </a:lnTo>
                  <a:lnTo>
                    <a:pt x="7978" y="3549"/>
                  </a:lnTo>
                  <a:lnTo>
                    <a:pt x="8298" y="3595"/>
                  </a:lnTo>
                  <a:lnTo>
                    <a:pt x="8436" y="3722"/>
                  </a:lnTo>
                  <a:cubicBezTo>
                    <a:pt x="8458" y="3812"/>
                    <a:pt x="8480" y="3902"/>
                    <a:pt x="8502" y="3991"/>
                  </a:cubicBezTo>
                  <a:lnTo>
                    <a:pt x="8314" y="3877"/>
                  </a:lnTo>
                  <a:lnTo>
                    <a:pt x="8502" y="3991"/>
                  </a:lnTo>
                  <a:cubicBezTo>
                    <a:pt x="8534" y="3989"/>
                    <a:pt x="8565" y="3986"/>
                    <a:pt x="8597" y="3984"/>
                  </a:cubicBezTo>
                  <a:lnTo>
                    <a:pt x="8750" y="4086"/>
                  </a:lnTo>
                  <a:lnTo>
                    <a:pt x="8923" y="4185"/>
                  </a:lnTo>
                  <a:lnTo>
                    <a:pt x="9099" y="4253"/>
                  </a:lnTo>
                  <a:lnTo>
                    <a:pt x="9379" y="4401"/>
                  </a:lnTo>
                  <a:cubicBezTo>
                    <a:pt x="9435" y="4448"/>
                    <a:pt x="9492" y="4494"/>
                    <a:pt x="9548" y="4540"/>
                  </a:cubicBezTo>
                  <a:lnTo>
                    <a:pt x="9679" y="4575"/>
                  </a:lnTo>
                  <a:cubicBezTo>
                    <a:pt x="9701" y="4577"/>
                    <a:pt x="9724" y="4580"/>
                    <a:pt x="9746" y="4582"/>
                  </a:cubicBezTo>
                  <a:lnTo>
                    <a:pt x="9872" y="4622"/>
                  </a:lnTo>
                  <a:cubicBezTo>
                    <a:pt x="9896" y="4669"/>
                    <a:pt x="9919" y="4716"/>
                    <a:pt x="9943" y="4763"/>
                  </a:cubicBezTo>
                  <a:cubicBezTo>
                    <a:pt x="9951" y="4824"/>
                    <a:pt x="9960" y="4882"/>
                    <a:pt x="9968" y="4944"/>
                  </a:cubicBezTo>
                  <a:cubicBezTo>
                    <a:pt x="9979" y="5038"/>
                    <a:pt x="9989" y="5132"/>
                    <a:pt x="10000" y="5225"/>
                  </a:cubicBezTo>
                  <a:cubicBezTo>
                    <a:pt x="9972" y="5297"/>
                    <a:pt x="9943" y="5369"/>
                    <a:pt x="9915" y="5440"/>
                  </a:cubicBezTo>
                  <a:cubicBezTo>
                    <a:pt x="9883" y="5472"/>
                    <a:pt x="9850" y="5502"/>
                    <a:pt x="9818" y="5534"/>
                  </a:cubicBezTo>
                  <a:lnTo>
                    <a:pt x="9664" y="5534"/>
                  </a:lnTo>
                  <a:lnTo>
                    <a:pt x="9501" y="5542"/>
                  </a:lnTo>
                  <a:lnTo>
                    <a:pt x="9306" y="5468"/>
                  </a:lnTo>
                  <a:lnTo>
                    <a:pt x="9250" y="5474"/>
                  </a:lnTo>
                  <a:cubicBezTo>
                    <a:pt x="9239" y="5393"/>
                    <a:pt x="9229" y="5313"/>
                    <a:pt x="9218" y="5231"/>
                  </a:cubicBezTo>
                  <a:cubicBezTo>
                    <a:pt x="9222" y="5182"/>
                    <a:pt x="9227" y="5130"/>
                    <a:pt x="9231" y="5079"/>
                  </a:cubicBezTo>
                  <a:cubicBezTo>
                    <a:pt x="9233" y="5132"/>
                    <a:pt x="9235" y="5187"/>
                    <a:pt x="9237" y="5238"/>
                  </a:cubicBezTo>
                  <a:cubicBezTo>
                    <a:pt x="9243" y="5295"/>
                    <a:pt x="9250" y="5351"/>
                    <a:pt x="9256" y="5407"/>
                  </a:cubicBezTo>
                  <a:cubicBezTo>
                    <a:pt x="9265" y="5433"/>
                    <a:pt x="9275" y="5460"/>
                    <a:pt x="9284" y="5486"/>
                  </a:cubicBezTo>
                  <a:cubicBezTo>
                    <a:pt x="9257" y="5543"/>
                    <a:pt x="9229" y="5599"/>
                    <a:pt x="9202" y="5656"/>
                  </a:cubicBezTo>
                  <a:cubicBezTo>
                    <a:pt x="9197" y="5705"/>
                    <a:pt x="9191" y="5758"/>
                    <a:pt x="9186" y="5810"/>
                  </a:cubicBezTo>
                  <a:cubicBezTo>
                    <a:pt x="9192" y="5744"/>
                    <a:pt x="9199" y="5680"/>
                    <a:pt x="9205" y="5614"/>
                  </a:cubicBezTo>
                  <a:cubicBezTo>
                    <a:pt x="9227" y="5560"/>
                    <a:pt x="9250" y="5506"/>
                    <a:pt x="9272" y="5454"/>
                  </a:cubicBezTo>
                  <a:cubicBezTo>
                    <a:pt x="9300" y="5474"/>
                    <a:pt x="9329" y="5493"/>
                    <a:pt x="9357" y="5513"/>
                  </a:cubicBezTo>
                  <a:cubicBezTo>
                    <a:pt x="9383" y="5553"/>
                    <a:pt x="9409" y="5590"/>
                    <a:pt x="9435" y="5629"/>
                  </a:cubicBezTo>
                  <a:lnTo>
                    <a:pt x="9523" y="5675"/>
                  </a:lnTo>
                  <a:lnTo>
                    <a:pt x="9642" y="5694"/>
                  </a:lnTo>
                  <a:cubicBezTo>
                    <a:pt x="9660" y="5709"/>
                    <a:pt x="9677" y="5728"/>
                    <a:pt x="9695" y="5743"/>
                  </a:cubicBezTo>
                  <a:cubicBezTo>
                    <a:pt x="9710" y="5751"/>
                    <a:pt x="9724" y="5760"/>
                    <a:pt x="9739" y="5768"/>
                  </a:cubicBezTo>
                  <a:cubicBezTo>
                    <a:pt x="9773" y="5783"/>
                    <a:pt x="9806" y="5800"/>
                    <a:pt x="9840" y="5817"/>
                  </a:cubicBezTo>
                  <a:cubicBezTo>
                    <a:pt x="9855" y="5848"/>
                    <a:pt x="9869" y="5878"/>
                    <a:pt x="9883" y="5910"/>
                  </a:cubicBezTo>
                  <a:cubicBezTo>
                    <a:pt x="9895" y="5930"/>
                    <a:pt x="9906" y="5950"/>
                    <a:pt x="9918" y="5969"/>
                  </a:cubicBezTo>
                  <a:cubicBezTo>
                    <a:pt x="9921" y="6011"/>
                    <a:pt x="9924" y="6049"/>
                    <a:pt x="9927" y="6091"/>
                  </a:cubicBezTo>
                  <a:cubicBezTo>
                    <a:pt x="9914" y="6175"/>
                    <a:pt x="9900" y="6256"/>
                    <a:pt x="9887" y="6338"/>
                  </a:cubicBezTo>
                  <a:cubicBezTo>
                    <a:pt x="9858" y="6409"/>
                    <a:pt x="9829" y="6479"/>
                    <a:pt x="9799" y="6548"/>
                  </a:cubicBezTo>
                  <a:cubicBezTo>
                    <a:pt x="9765" y="6572"/>
                    <a:pt x="9732" y="6597"/>
                    <a:pt x="9698" y="6622"/>
                  </a:cubicBezTo>
                  <a:lnTo>
                    <a:pt x="9576" y="6574"/>
                  </a:lnTo>
                  <a:lnTo>
                    <a:pt x="9354" y="6406"/>
                  </a:lnTo>
                  <a:lnTo>
                    <a:pt x="9212" y="6352"/>
                  </a:lnTo>
                  <a:cubicBezTo>
                    <a:pt x="9195" y="6334"/>
                    <a:pt x="9178" y="6316"/>
                    <a:pt x="9161" y="6299"/>
                  </a:cubicBezTo>
                  <a:cubicBezTo>
                    <a:pt x="9183" y="6256"/>
                    <a:pt x="9205" y="6215"/>
                    <a:pt x="9227" y="6172"/>
                  </a:cubicBezTo>
                  <a:cubicBezTo>
                    <a:pt x="9200" y="6215"/>
                    <a:pt x="9172" y="6256"/>
                    <a:pt x="9146" y="6299"/>
                  </a:cubicBezTo>
                  <a:cubicBezTo>
                    <a:pt x="9110" y="6363"/>
                    <a:pt x="9075" y="6424"/>
                    <a:pt x="9039" y="6487"/>
                  </a:cubicBezTo>
                  <a:cubicBezTo>
                    <a:pt x="9081" y="6411"/>
                    <a:pt x="9122" y="6333"/>
                    <a:pt x="9164" y="6258"/>
                  </a:cubicBezTo>
                  <a:lnTo>
                    <a:pt x="9284" y="6380"/>
                  </a:lnTo>
                  <a:lnTo>
                    <a:pt x="9476" y="6494"/>
                  </a:lnTo>
                  <a:cubicBezTo>
                    <a:pt x="9517" y="6511"/>
                    <a:pt x="9557" y="6529"/>
                    <a:pt x="9598" y="6548"/>
                  </a:cubicBezTo>
                  <a:cubicBezTo>
                    <a:pt x="9616" y="6554"/>
                    <a:pt x="9634" y="6561"/>
                    <a:pt x="9651" y="6567"/>
                  </a:cubicBezTo>
                  <a:cubicBezTo>
                    <a:pt x="9670" y="6656"/>
                    <a:pt x="9689" y="6746"/>
                    <a:pt x="9708" y="6836"/>
                  </a:cubicBezTo>
                  <a:cubicBezTo>
                    <a:pt x="9698" y="6919"/>
                    <a:pt x="9689" y="7002"/>
                    <a:pt x="9679" y="7083"/>
                  </a:cubicBezTo>
                  <a:cubicBezTo>
                    <a:pt x="9633" y="7179"/>
                    <a:pt x="9589" y="7144"/>
                    <a:pt x="9548" y="7151"/>
                  </a:cubicBezTo>
                  <a:cubicBezTo>
                    <a:pt x="9507" y="7157"/>
                    <a:pt x="9476" y="7144"/>
                    <a:pt x="9438" y="7144"/>
                  </a:cubicBezTo>
                  <a:lnTo>
                    <a:pt x="9313" y="7144"/>
                  </a:lnTo>
                  <a:lnTo>
                    <a:pt x="9190" y="7091"/>
                  </a:lnTo>
                  <a:cubicBezTo>
                    <a:pt x="9156" y="7050"/>
                    <a:pt x="9124" y="7010"/>
                    <a:pt x="9090" y="6970"/>
                  </a:cubicBezTo>
                  <a:cubicBezTo>
                    <a:pt x="9054" y="6957"/>
                    <a:pt x="9019" y="6943"/>
                    <a:pt x="8983" y="6930"/>
                  </a:cubicBezTo>
                  <a:cubicBezTo>
                    <a:pt x="8959" y="6935"/>
                    <a:pt x="8934" y="6938"/>
                    <a:pt x="8910" y="6943"/>
                  </a:cubicBezTo>
                  <a:cubicBezTo>
                    <a:pt x="8884" y="6908"/>
                    <a:pt x="8856" y="6870"/>
                    <a:pt x="8829" y="6836"/>
                  </a:cubicBezTo>
                  <a:cubicBezTo>
                    <a:pt x="8869" y="6784"/>
                    <a:pt x="8908" y="6732"/>
                    <a:pt x="8948" y="6681"/>
                  </a:cubicBezTo>
                  <a:cubicBezTo>
                    <a:pt x="8902" y="6742"/>
                    <a:pt x="8854" y="6801"/>
                    <a:pt x="8807" y="6861"/>
                  </a:cubicBezTo>
                  <a:cubicBezTo>
                    <a:pt x="8789" y="6854"/>
                    <a:pt x="8771" y="6848"/>
                    <a:pt x="8753" y="6842"/>
                  </a:cubicBezTo>
                  <a:cubicBezTo>
                    <a:pt x="8730" y="6899"/>
                    <a:pt x="8707" y="6954"/>
                    <a:pt x="8684" y="7010"/>
                  </a:cubicBezTo>
                  <a:cubicBezTo>
                    <a:pt x="8654" y="7023"/>
                    <a:pt x="8624" y="7037"/>
                    <a:pt x="8594" y="7050"/>
                  </a:cubicBezTo>
                  <a:lnTo>
                    <a:pt x="8458" y="7117"/>
                  </a:lnTo>
                  <a:lnTo>
                    <a:pt x="8647" y="7030"/>
                  </a:lnTo>
                  <a:cubicBezTo>
                    <a:pt x="8673" y="7001"/>
                    <a:pt x="8701" y="6972"/>
                    <a:pt x="8728" y="6943"/>
                  </a:cubicBezTo>
                  <a:cubicBezTo>
                    <a:pt x="8743" y="6913"/>
                    <a:pt x="8757" y="6879"/>
                    <a:pt x="8772" y="6848"/>
                  </a:cubicBezTo>
                  <a:lnTo>
                    <a:pt x="8845" y="6842"/>
                  </a:lnTo>
                  <a:cubicBezTo>
                    <a:pt x="8880" y="6865"/>
                    <a:pt x="8913" y="6892"/>
                    <a:pt x="8948" y="6916"/>
                  </a:cubicBezTo>
                  <a:lnTo>
                    <a:pt x="9090" y="6970"/>
                  </a:lnTo>
                  <a:cubicBezTo>
                    <a:pt x="9062" y="7024"/>
                    <a:pt x="9033" y="7076"/>
                    <a:pt x="9005" y="7130"/>
                  </a:cubicBezTo>
                  <a:cubicBezTo>
                    <a:pt x="8971" y="7171"/>
                    <a:pt x="8936" y="7211"/>
                    <a:pt x="8902" y="7252"/>
                  </a:cubicBezTo>
                  <a:lnTo>
                    <a:pt x="8845" y="7264"/>
                  </a:lnTo>
                  <a:lnTo>
                    <a:pt x="8684" y="7245"/>
                  </a:lnTo>
                  <a:lnTo>
                    <a:pt x="8452" y="7191"/>
                  </a:lnTo>
                  <a:cubicBezTo>
                    <a:pt x="8365" y="7157"/>
                    <a:pt x="8257" y="7117"/>
                    <a:pt x="8170" y="7117"/>
                  </a:cubicBezTo>
                  <a:cubicBezTo>
                    <a:pt x="8101" y="7056"/>
                    <a:pt x="8019" y="6943"/>
                    <a:pt x="7943" y="6997"/>
                  </a:cubicBezTo>
                  <a:cubicBezTo>
                    <a:pt x="7887" y="6946"/>
                    <a:pt x="7830" y="6898"/>
                    <a:pt x="7774" y="6848"/>
                  </a:cubicBezTo>
                  <a:lnTo>
                    <a:pt x="7548" y="6688"/>
                  </a:lnTo>
                  <a:lnTo>
                    <a:pt x="7312" y="6487"/>
                  </a:lnTo>
                  <a:cubicBezTo>
                    <a:pt x="7259" y="6399"/>
                    <a:pt x="7205" y="6312"/>
                    <a:pt x="7153" y="6225"/>
                  </a:cubicBezTo>
                  <a:lnTo>
                    <a:pt x="6898" y="6011"/>
                  </a:lnTo>
                  <a:lnTo>
                    <a:pt x="6467" y="5729"/>
                  </a:lnTo>
                  <a:lnTo>
                    <a:pt x="5541" y="5675"/>
                  </a:lnTo>
                  <a:lnTo>
                    <a:pt x="4584" y="5614"/>
                  </a:lnTo>
                  <a:lnTo>
                    <a:pt x="3768" y="5394"/>
                  </a:lnTo>
                  <a:lnTo>
                    <a:pt x="2631" y="4643"/>
                  </a:lnTo>
                  <a:lnTo>
                    <a:pt x="2013" y="3783"/>
                  </a:lnTo>
                  <a:lnTo>
                    <a:pt x="1313" y="3045"/>
                  </a:lnTo>
                  <a:lnTo>
                    <a:pt x="2955" y="4882"/>
                  </a:lnTo>
                  <a:lnTo>
                    <a:pt x="3640" y="5399"/>
                  </a:lnTo>
                  <a:lnTo>
                    <a:pt x="3958" y="5373"/>
                  </a:lnTo>
                  <a:cubicBezTo>
                    <a:pt x="3905" y="5814"/>
                    <a:pt x="3721" y="6639"/>
                    <a:pt x="3610" y="7055"/>
                  </a:cubicBezTo>
                  <a:cubicBezTo>
                    <a:pt x="3620" y="7613"/>
                    <a:pt x="3208" y="8181"/>
                    <a:pt x="3218" y="8741"/>
                  </a:cubicBezTo>
                  <a:cubicBezTo>
                    <a:pt x="3055" y="9701"/>
                    <a:pt x="3031" y="8940"/>
                    <a:pt x="2900" y="10000"/>
                  </a:cubicBezTo>
                  <a:lnTo>
                    <a:pt x="2352" y="8893"/>
                  </a:lnTo>
                  <a:close/>
                </a:path>
              </a:pathLst>
            </a:custGeom>
            <a:gradFill rotWithShape="1">
              <a:gsLst>
                <a:gs pos="0">
                  <a:srgbClr val="F9CFAD">
                    <a:gamma/>
                    <a:shade val="86275"/>
                    <a:invGamma/>
                  </a:srgbClr>
                </a:gs>
                <a:gs pos="50000">
                  <a:srgbClr val="F9CFAD"/>
                </a:gs>
                <a:gs pos="100000">
                  <a:srgbClr val="F9CFAD">
                    <a:gamma/>
                    <a:shade val="86275"/>
                    <a:invGamma/>
                  </a:srgbClr>
                </a:gs>
              </a:gsLst>
              <a:lin ang="5400000" scaled="1"/>
            </a:gra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150" name="TextBox 149"/>
            <p:cNvSpPr txBox="1"/>
            <p:nvPr/>
          </p:nvSpPr>
          <p:spPr>
            <a:xfrm>
              <a:off x="3791946" y="6154015"/>
              <a:ext cx="2332982" cy="369332"/>
            </a:xfrm>
            <a:prstGeom prst="rect">
              <a:avLst/>
            </a:prstGeom>
            <a:noFill/>
          </p:spPr>
          <p:txBody>
            <a:bodyPr wrap="square" rtlCol="0">
              <a:spAutoFit/>
            </a:bodyPr>
            <a:lstStyle/>
            <a:p>
              <a:r>
                <a:rPr lang="en-GB" dirty="0" smtClean="0">
                  <a:solidFill>
                    <a:schemeClr val="bg1"/>
                  </a:solidFill>
                </a:rPr>
                <a:t>Frontal view</a:t>
              </a:r>
              <a:endParaRPr lang="en-GB" dirty="0">
                <a:solidFill>
                  <a:schemeClr val="bg1"/>
                </a:solidFill>
              </a:endParaRPr>
            </a:p>
          </p:txBody>
        </p:sp>
      </p:grpSp>
      <p:sp>
        <p:nvSpPr>
          <p:cNvPr id="152" name="TextBox 151"/>
          <p:cNvSpPr txBox="1"/>
          <p:nvPr/>
        </p:nvSpPr>
        <p:spPr>
          <a:xfrm>
            <a:off x="7867015" y="6604084"/>
            <a:ext cx="1273175" cy="253916"/>
          </a:xfrm>
          <a:prstGeom prst="rect">
            <a:avLst/>
          </a:prstGeom>
          <a:noFill/>
        </p:spPr>
        <p:txBody>
          <a:bodyPr wrap="square" rtlCol="0">
            <a:spAutoFit/>
          </a:bodyPr>
          <a:lstStyle/>
          <a:p>
            <a:pPr algn="r"/>
            <a:r>
              <a:rPr lang="en-GB" sz="1050" b="0" dirty="0" smtClean="0">
                <a:solidFill>
                  <a:schemeClr val="bg1"/>
                </a:solidFill>
              </a:rPr>
              <a:t>Ken Bearman</a:t>
            </a:r>
            <a:endParaRPr lang="en-GB" sz="1050" b="0"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100" name="Rectangle 7"/>
          <p:cNvSpPr>
            <a:spLocks noChangeArrowheads="1"/>
          </p:cNvSpPr>
          <p:nvPr/>
        </p:nvSpPr>
        <p:spPr bwMode="auto">
          <a:xfrm>
            <a:off x="0" y="246063"/>
            <a:ext cx="9144000" cy="404812"/>
          </a:xfrm>
          <a:prstGeom prst="rect">
            <a:avLst/>
          </a:prstGeom>
          <a:solidFill>
            <a:schemeClr val="bg1"/>
          </a:solidFill>
          <a:ln w="9525">
            <a:solidFill>
              <a:schemeClr val="tx1"/>
            </a:solidFill>
            <a:miter lim="800000"/>
            <a:headEnd/>
            <a:tailEnd/>
          </a:ln>
        </p:spPr>
        <p:txBody>
          <a:bodyPr wrap="none" anchor="ctr"/>
          <a:lstStyle/>
          <a:p>
            <a:pPr algn="ctr"/>
            <a:r>
              <a:rPr lang="en-CA" altLang="ja-JP" dirty="0">
                <a:solidFill>
                  <a:srgbClr val="0168AC"/>
                </a:solidFill>
                <a:latin typeface="Verdana" pitchFamily="34" charset="0"/>
                <a:ea typeface="ＭＳ Ｐゴシック" charset="-128"/>
              </a:rPr>
              <a:t>2011 World Archery Coaching Seminar</a:t>
            </a:r>
            <a:endParaRPr lang="en-CA" dirty="0">
              <a:solidFill>
                <a:srgbClr val="0168AC"/>
              </a:solidFill>
              <a:latin typeface="Verdana" pitchFamily="34" charset="0"/>
            </a:endParaRPr>
          </a:p>
        </p:txBody>
      </p:sp>
      <p:pic>
        <p:nvPicPr>
          <p:cNvPr id="4101" name="Picture 4" descr="Y:\06 Communication\Logo FITA\09 World Archery\00_WA1_RG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80327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2"/>
          <p:cNvSpPr txBox="1">
            <a:spLocks noChangeArrowheads="1"/>
          </p:cNvSpPr>
          <p:nvPr/>
        </p:nvSpPr>
        <p:spPr>
          <a:xfrm>
            <a:off x="442913" y="837778"/>
            <a:ext cx="8229600" cy="558800"/>
          </a:xfrm>
          <a:prstGeom prst="rect">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algn="l" eaLnBrk="1" hangingPunct="1"/>
            <a:r>
              <a:rPr lang="en-GB" sz="2800" b="1" dirty="0" smtClean="0">
                <a:solidFill>
                  <a:schemeClr val="bg1"/>
                </a:solidFill>
              </a:rPr>
              <a:t>The Basic Angles of the Stance: (Aerial view)</a:t>
            </a:r>
          </a:p>
        </p:txBody>
      </p:sp>
      <p:sp>
        <p:nvSpPr>
          <p:cNvPr id="7" name="Line 82"/>
          <p:cNvSpPr>
            <a:spLocks noChangeShapeType="1"/>
          </p:cNvSpPr>
          <p:nvPr/>
        </p:nvSpPr>
        <p:spPr bwMode="auto">
          <a:xfrm>
            <a:off x="4686300" y="4333453"/>
            <a:ext cx="1181100" cy="0"/>
          </a:xfrm>
          <a:prstGeom prst="line">
            <a:avLst/>
          </a:prstGeom>
          <a:noFill/>
          <a:ln w="28575">
            <a:solidFill>
              <a:srgbClr val="6699FF"/>
            </a:solidFill>
            <a:round/>
            <a:headEnd/>
            <a:tailEnd/>
          </a:ln>
        </p:spPr>
        <p:txBody>
          <a:bodyPr/>
          <a:lstStyle/>
          <a:p>
            <a:endParaRPr lang="en-GB" dirty="0"/>
          </a:p>
        </p:txBody>
      </p:sp>
      <p:sp>
        <p:nvSpPr>
          <p:cNvPr id="8" name="Text Box 87"/>
          <p:cNvSpPr txBox="1">
            <a:spLocks noChangeArrowheads="1"/>
          </p:cNvSpPr>
          <p:nvPr/>
        </p:nvSpPr>
        <p:spPr bwMode="auto">
          <a:xfrm>
            <a:off x="5985933" y="4126736"/>
            <a:ext cx="1574800" cy="366713"/>
          </a:xfrm>
          <a:prstGeom prst="rect">
            <a:avLst/>
          </a:prstGeom>
          <a:noFill/>
          <a:ln w="9525">
            <a:noFill/>
            <a:miter lim="800000"/>
            <a:headEnd/>
            <a:tailEnd/>
          </a:ln>
        </p:spPr>
        <p:txBody>
          <a:bodyPr>
            <a:spAutoFit/>
          </a:bodyPr>
          <a:lstStyle/>
          <a:p>
            <a:pPr>
              <a:spcBef>
                <a:spcPct val="50000"/>
              </a:spcBef>
            </a:pPr>
            <a:r>
              <a:rPr lang="en-GB" sz="1800" b="0" dirty="0">
                <a:solidFill>
                  <a:srgbClr val="6699FF"/>
                </a:solidFill>
              </a:rPr>
              <a:t>Power Line.</a:t>
            </a:r>
          </a:p>
        </p:txBody>
      </p:sp>
      <p:sp>
        <p:nvSpPr>
          <p:cNvPr id="9" name="Text Box 80"/>
          <p:cNvSpPr txBox="1">
            <a:spLocks noChangeArrowheads="1"/>
          </p:cNvSpPr>
          <p:nvPr/>
        </p:nvSpPr>
        <p:spPr bwMode="auto">
          <a:xfrm>
            <a:off x="5985000" y="3204740"/>
            <a:ext cx="2881313" cy="646331"/>
          </a:xfrm>
          <a:prstGeom prst="rect">
            <a:avLst/>
          </a:prstGeom>
          <a:noFill/>
          <a:ln w="9525">
            <a:noFill/>
            <a:miter lim="800000"/>
            <a:headEnd/>
            <a:tailEnd/>
          </a:ln>
        </p:spPr>
        <p:txBody>
          <a:bodyPr>
            <a:spAutoFit/>
          </a:bodyPr>
          <a:lstStyle/>
          <a:p>
            <a:pPr algn="l">
              <a:spcBef>
                <a:spcPct val="50000"/>
              </a:spcBef>
            </a:pPr>
            <a:r>
              <a:rPr lang="en-GB" sz="1800" b="0" dirty="0">
                <a:solidFill>
                  <a:srgbClr val="66FF33"/>
                </a:solidFill>
              </a:rPr>
              <a:t>Arrow Line</a:t>
            </a:r>
            <a:r>
              <a:rPr lang="en-GB" sz="1800" b="0" dirty="0">
                <a:solidFill>
                  <a:schemeClr val="bg1"/>
                </a:solidFill>
              </a:rPr>
              <a:t>, </a:t>
            </a:r>
            <a:r>
              <a:rPr lang="en-GB" b="0" dirty="0">
                <a:solidFill>
                  <a:schemeClr val="bg1"/>
                </a:solidFill>
              </a:rPr>
              <a:t>looking down from above.</a:t>
            </a:r>
          </a:p>
        </p:txBody>
      </p:sp>
      <p:sp>
        <p:nvSpPr>
          <p:cNvPr id="10" name="Line 141"/>
          <p:cNvSpPr>
            <a:spLocks noChangeShapeType="1"/>
          </p:cNvSpPr>
          <p:nvPr/>
        </p:nvSpPr>
        <p:spPr bwMode="auto">
          <a:xfrm>
            <a:off x="4630738" y="3404765"/>
            <a:ext cx="1189037" cy="0"/>
          </a:xfrm>
          <a:prstGeom prst="line">
            <a:avLst/>
          </a:prstGeom>
          <a:noFill/>
          <a:ln w="28575" cap="rnd">
            <a:solidFill>
              <a:srgbClr val="92D050"/>
            </a:solidFill>
            <a:prstDash val="solid"/>
            <a:round/>
            <a:headEnd/>
            <a:tailEnd/>
          </a:ln>
        </p:spPr>
        <p:txBody>
          <a:bodyPr/>
          <a:lstStyle/>
          <a:p>
            <a:endParaRPr lang="en-GB" dirty="0"/>
          </a:p>
        </p:txBody>
      </p:sp>
      <p:grpSp>
        <p:nvGrpSpPr>
          <p:cNvPr id="11" name="Group 138"/>
          <p:cNvGrpSpPr>
            <a:grpSpLocks/>
          </p:cNvGrpSpPr>
          <p:nvPr/>
        </p:nvGrpSpPr>
        <p:grpSpPr bwMode="auto">
          <a:xfrm>
            <a:off x="4313238" y="2585615"/>
            <a:ext cx="2665412" cy="242888"/>
            <a:chOff x="2717" y="1356"/>
            <a:chExt cx="1679" cy="153"/>
          </a:xfrm>
        </p:grpSpPr>
        <p:sp>
          <p:nvSpPr>
            <p:cNvPr id="12" name="Freeform 55"/>
            <p:cNvSpPr>
              <a:spLocks/>
            </p:cNvSpPr>
            <p:nvPr/>
          </p:nvSpPr>
          <p:spPr bwMode="auto">
            <a:xfrm>
              <a:off x="4121" y="1473"/>
              <a:ext cx="178" cy="36"/>
            </a:xfrm>
            <a:custGeom>
              <a:avLst/>
              <a:gdLst>
                <a:gd name="T0" fmla="*/ 0 w 252"/>
                <a:gd name="T1" fmla="*/ 6 h 57"/>
                <a:gd name="T2" fmla="*/ 210 w 252"/>
                <a:gd name="T3" fmla="*/ 57 h 57"/>
                <a:gd name="T4" fmla="*/ 237 w 252"/>
                <a:gd name="T5" fmla="*/ 45 h 57"/>
                <a:gd name="T6" fmla="*/ 252 w 252"/>
                <a:gd name="T7" fmla="*/ 16 h 57"/>
                <a:gd name="T8" fmla="*/ 225 w 252"/>
                <a:gd name="T9" fmla="*/ 0 h 57"/>
                <a:gd name="T10" fmla="*/ 0 w 252"/>
                <a:gd name="T11" fmla="*/ 6 h 57"/>
                <a:gd name="T12" fmla="*/ 0 60000 65536"/>
                <a:gd name="T13" fmla="*/ 0 60000 65536"/>
                <a:gd name="T14" fmla="*/ 0 60000 65536"/>
                <a:gd name="T15" fmla="*/ 0 60000 65536"/>
                <a:gd name="T16" fmla="*/ 0 60000 65536"/>
                <a:gd name="T17" fmla="*/ 0 60000 65536"/>
                <a:gd name="T18" fmla="*/ 0 w 252"/>
                <a:gd name="T19" fmla="*/ 0 h 57"/>
                <a:gd name="T20" fmla="*/ 252 w 252"/>
                <a:gd name="T21" fmla="*/ 57 h 57"/>
              </a:gdLst>
              <a:ahLst/>
              <a:cxnLst>
                <a:cxn ang="T12">
                  <a:pos x="T0" y="T1"/>
                </a:cxn>
                <a:cxn ang="T13">
                  <a:pos x="T2" y="T3"/>
                </a:cxn>
                <a:cxn ang="T14">
                  <a:pos x="T4" y="T5"/>
                </a:cxn>
                <a:cxn ang="T15">
                  <a:pos x="T6" y="T7"/>
                </a:cxn>
                <a:cxn ang="T16">
                  <a:pos x="T8" y="T9"/>
                </a:cxn>
                <a:cxn ang="T17">
                  <a:pos x="T10" y="T11"/>
                </a:cxn>
              </a:cxnLst>
              <a:rect l="T18" t="T19" r="T20" b="T21"/>
              <a:pathLst>
                <a:path w="252" h="57">
                  <a:moveTo>
                    <a:pt x="0" y="6"/>
                  </a:moveTo>
                  <a:lnTo>
                    <a:pt x="210" y="57"/>
                  </a:lnTo>
                  <a:lnTo>
                    <a:pt x="237" y="45"/>
                  </a:lnTo>
                  <a:lnTo>
                    <a:pt x="252" y="16"/>
                  </a:lnTo>
                  <a:lnTo>
                    <a:pt x="225" y="0"/>
                  </a:lnTo>
                  <a:lnTo>
                    <a:pt x="0" y="6"/>
                  </a:lnTo>
                  <a:close/>
                </a:path>
              </a:pathLst>
            </a:custGeom>
            <a:solidFill>
              <a:srgbClr val="FFD9B3"/>
            </a:solidFill>
            <a:ln w="9525">
              <a:solidFill>
                <a:srgbClr val="000000"/>
              </a:solidFill>
              <a:round/>
              <a:headEnd/>
              <a:tailEnd/>
            </a:ln>
          </p:spPr>
          <p:txBody>
            <a:bodyPr/>
            <a:lstStyle/>
            <a:p>
              <a:endParaRPr lang="en-GB" dirty="0"/>
            </a:p>
          </p:txBody>
        </p:sp>
        <p:sp>
          <p:nvSpPr>
            <p:cNvPr id="13" name="Freeform 56"/>
            <p:cNvSpPr>
              <a:spLocks/>
            </p:cNvSpPr>
            <p:nvPr/>
          </p:nvSpPr>
          <p:spPr bwMode="auto">
            <a:xfrm>
              <a:off x="2717" y="1361"/>
              <a:ext cx="1494" cy="115"/>
            </a:xfrm>
            <a:custGeom>
              <a:avLst/>
              <a:gdLst>
                <a:gd name="T0" fmla="*/ 2114 w 2114"/>
                <a:gd name="T1" fmla="*/ 0 h 180"/>
                <a:gd name="T2" fmla="*/ 583 w 2114"/>
                <a:gd name="T3" fmla="*/ 26 h 180"/>
                <a:gd name="T4" fmla="*/ 185 w 2114"/>
                <a:gd name="T5" fmla="*/ 56 h 180"/>
                <a:gd name="T6" fmla="*/ 71 w 2114"/>
                <a:gd name="T7" fmla="*/ 77 h 180"/>
                <a:gd name="T8" fmla="*/ 0 w 2114"/>
                <a:gd name="T9" fmla="*/ 112 h 180"/>
                <a:gd name="T10" fmla="*/ 76 w 2114"/>
                <a:gd name="T11" fmla="*/ 150 h 180"/>
                <a:gd name="T12" fmla="*/ 190 w 2114"/>
                <a:gd name="T13" fmla="*/ 159 h 180"/>
                <a:gd name="T14" fmla="*/ 2106 w 2114"/>
                <a:gd name="T15" fmla="*/ 180 h 180"/>
                <a:gd name="T16" fmla="*/ 0 60000 65536"/>
                <a:gd name="T17" fmla="*/ 0 60000 65536"/>
                <a:gd name="T18" fmla="*/ 0 60000 65536"/>
                <a:gd name="T19" fmla="*/ 0 60000 65536"/>
                <a:gd name="T20" fmla="*/ 0 60000 65536"/>
                <a:gd name="T21" fmla="*/ 0 60000 65536"/>
                <a:gd name="T22" fmla="*/ 0 60000 65536"/>
                <a:gd name="T23" fmla="*/ 0 60000 65536"/>
                <a:gd name="T24" fmla="*/ 0 w 2114"/>
                <a:gd name="T25" fmla="*/ 0 h 180"/>
                <a:gd name="T26" fmla="*/ 2114 w 2114"/>
                <a:gd name="T27" fmla="*/ 180 h 1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14" h="180">
                  <a:moveTo>
                    <a:pt x="2114" y="0"/>
                  </a:moveTo>
                  <a:lnTo>
                    <a:pt x="583" y="26"/>
                  </a:lnTo>
                  <a:lnTo>
                    <a:pt x="185" y="56"/>
                  </a:lnTo>
                  <a:lnTo>
                    <a:pt x="71" y="77"/>
                  </a:lnTo>
                  <a:lnTo>
                    <a:pt x="0" y="112"/>
                  </a:lnTo>
                  <a:lnTo>
                    <a:pt x="76" y="150"/>
                  </a:lnTo>
                  <a:lnTo>
                    <a:pt x="190" y="159"/>
                  </a:lnTo>
                  <a:lnTo>
                    <a:pt x="2106" y="180"/>
                  </a:lnTo>
                </a:path>
              </a:pathLst>
            </a:custGeom>
            <a:gradFill rotWithShape="1">
              <a:gsLst>
                <a:gs pos="0">
                  <a:srgbClr val="C0C0C0"/>
                </a:gs>
                <a:gs pos="100000">
                  <a:srgbClr val="929292"/>
                </a:gs>
              </a:gsLst>
              <a:lin ang="0" scaled="1"/>
            </a:gradFill>
            <a:ln w="9525">
              <a:solidFill>
                <a:srgbClr val="000000"/>
              </a:solidFill>
              <a:round/>
              <a:headEnd/>
              <a:tailEnd/>
            </a:ln>
          </p:spPr>
          <p:txBody>
            <a:bodyPr/>
            <a:lstStyle/>
            <a:p>
              <a:endParaRPr lang="en-GB" dirty="0"/>
            </a:p>
          </p:txBody>
        </p:sp>
        <p:sp>
          <p:nvSpPr>
            <p:cNvPr id="14" name="Freeform 57"/>
            <p:cNvSpPr>
              <a:spLocks/>
            </p:cNvSpPr>
            <p:nvPr/>
          </p:nvSpPr>
          <p:spPr bwMode="auto">
            <a:xfrm>
              <a:off x="2802" y="1402"/>
              <a:ext cx="16" cy="55"/>
            </a:xfrm>
            <a:custGeom>
              <a:avLst/>
              <a:gdLst>
                <a:gd name="T0" fmla="*/ 0 w 15"/>
                <a:gd name="T1" fmla="*/ 0 h 60"/>
                <a:gd name="T2" fmla="*/ 15 w 15"/>
                <a:gd name="T3" fmla="*/ 30 h 60"/>
                <a:gd name="T4" fmla="*/ 0 w 15"/>
                <a:gd name="T5" fmla="*/ 60 h 60"/>
                <a:gd name="T6" fmla="*/ 0 60000 65536"/>
                <a:gd name="T7" fmla="*/ 0 60000 65536"/>
                <a:gd name="T8" fmla="*/ 0 60000 65536"/>
                <a:gd name="T9" fmla="*/ 0 w 15"/>
                <a:gd name="T10" fmla="*/ 0 h 60"/>
                <a:gd name="T11" fmla="*/ 15 w 15"/>
                <a:gd name="T12" fmla="*/ 60 h 60"/>
              </a:gdLst>
              <a:ahLst/>
              <a:cxnLst>
                <a:cxn ang="T6">
                  <a:pos x="T0" y="T1"/>
                </a:cxn>
                <a:cxn ang="T7">
                  <a:pos x="T2" y="T3"/>
                </a:cxn>
                <a:cxn ang="T8">
                  <a:pos x="T4" y="T5"/>
                </a:cxn>
              </a:cxnLst>
              <a:rect l="T9" t="T10" r="T11" b="T12"/>
              <a:pathLst>
                <a:path w="15" h="60">
                  <a:moveTo>
                    <a:pt x="0" y="0"/>
                  </a:moveTo>
                  <a:cubicBezTo>
                    <a:pt x="7" y="10"/>
                    <a:pt x="15" y="20"/>
                    <a:pt x="15" y="30"/>
                  </a:cubicBezTo>
                  <a:cubicBezTo>
                    <a:pt x="15" y="40"/>
                    <a:pt x="7" y="50"/>
                    <a:pt x="0" y="60"/>
                  </a:cubicBezTo>
                </a:path>
              </a:pathLst>
            </a:custGeom>
            <a:noFill/>
            <a:ln w="9525">
              <a:solidFill>
                <a:srgbClr val="000000"/>
              </a:solidFill>
              <a:round/>
              <a:headEnd/>
              <a:tailEnd/>
            </a:ln>
          </p:spPr>
          <p:txBody>
            <a:bodyPr/>
            <a:lstStyle/>
            <a:p>
              <a:endParaRPr lang="en-GB" dirty="0"/>
            </a:p>
          </p:txBody>
        </p:sp>
        <p:sp>
          <p:nvSpPr>
            <p:cNvPr id="15" name="Freeform 58"/>
            <p:cNvSpPr>
              <a:spLocks/>
            </p:cNvSpPr>
            <p:nvPr/>
          </p:nvSpPr>
          <p:spPr bwMode="auto">
            <a:xfrm>
              <a:off x="4214" y="1356"/>
              <a:ext cx="182" cy="134"/>
            </a:xfrm>
            <a:custGeom>
              <a:avLst/>
              <a:gdLst>
                <a:gd name="T0" fmla="*/ 0 w 257"/>
                <a:gd name="T1" fmla="*/ 0 h 210"/>
                <a:gd name="T2" fmla="*/ 4 w 257"/>
                <a:gd name="T3" fmla="*/ 210 h 210"/>
                <a:gd name="T4" fmla="*/ 107 w 257"/>
                <a:gd name="T5" fmla="*/ 210 h 210"/>
                <a:gd name="T6" fmla="*/ 201 w 257"/>
                <a:gd name="T7" fmla="*/ 193 h 210"/>
                <a:gd name="T8" fmla="*/ 253 w 257"/>
                <a:gd name="T9" fmla="*/ 150 h 210"/>
                <a:gd name="T10" fmla="*/ 257 w 257"/>
                <a:gd name="T11" fmla="*/ 65 h 210"/>
                <a:gd name="T12" fmla="*/ 205 w 257"/>
                <a:gd name="T13" fmla="*/ 17 h 210"/>
                <a:gd name="T14" fmla="*/ 120 w 257"/>
                <a:gd name="T15" fmla="*/ 0 h 210"/>
                <a:gd name="T16" fmla="*/ 0 w 257"/>
                <a:gd name="T17" fmla="*/ 0 h 2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57"/>
                <a:gd name="T28" fmla="*/ 0 h 210"/>
                <a:gd name="T29" fmla="*/ 257 w 257"/>
                <a:gd name="T30" fmla="*/ 210 h 2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57" h="210">
                  <a:moveTo>
                    <a:pt x="0" y="0"/>
                  </a:moveTo>
                  <a:lnTo>
                    <a:pt x="4" y="210"/>
                  </a:lnTo>
                  <a:lnTo>
                    <a:pt x="107" y="210"/>
                  </a:lnTo>
                  <a:lnTo>
                    <a:pt x="201" y="193"/>
                  </a:lnTo>
                  <a:lnTo>
                    <a:pt x="253" y="150"/>
                  </a:lnTo>
                  <a:lnTo>
                    <a:pt x="257" y="65"/>
                  </a:lnTo>
                  <a:lnTo>
                    <a:pt x="205" y="17"/>
                  </a:lnTo>
                  <a:lnTo>
                    <a:pt x="120" y="0"/>
                  </a:lnTo>
                  <a:lnTo>
                    <a:pt x="0" y="0"/>
                  </a:lnTo>
                  <a:close/>
                </a:path>
              </a:pathLst>
            </a:custGeom>
            <a:solidFill>
              <a:srgbClr val="CCFFFF"/>
            </a:solidFill>
            <a:ln w="9525">
              <a:solidFill>
                <a:srgbClr val="000000"/>
              </a:solidFill>
              <a:round/>
              <a:headEnd/>
              <a:tailEnd/>
            </a:ln>
          </p:spPr>
          <p:txBody>
            <a:bodyPr/>
            <a:lstStyle/>
            <a:p>
              <a:endParaRPr lang="en-GB" dirty="0"/>
            </a:p>
          </p:txBody>
        </p:sp>
        <p:sp>
          <p:nvSpPr>
            <p:cNvPr id="16" name="Oval 59"/>
            <p:cNvSpPr>
              <a:spLocks noChangeArrowheads="1"/>
            </p:cNvSpPr>
            <p:nvPr/>
          </p:nvSpPr>
          <p:spPr bwMode="auto">
            <a:xfrm>
              <a:off x="4267" y="1386"/>
              <a:ext cx="50" cy="75"/>
            </a:xfrm>
            <a:prstGeom prst="ellipse">
              <a:avLst/>
            </a:prstGeom>
            <a:solidFill>
              <a:srgbClr val="FFFFFF"/>
            </a:solidFill>
            <a:ln w="6350">
              <a:solidFill>
                <a:srgbClr val="000000"/>
              </a:solidFill>
              <a:round/>
              <a:headEnd/>
              <a:tailEnd/>
            </a:ln>
          </p:spPr>
          <p:txBody>
            <a:bodyPr/>
            <a:lstStyle/>
            <a:p>
              <a:endParaRPr lang="en-US" dirty="0"/>
            </a:p>
          </p:txBody>
        </p:sp>
      </p:grpSp>
      <p:grpSp>
        <p:nvGrpSpPr>
          <p:cNvPr id="18" name="Group 113"/>
          <p:cNvGrpSpPr>
            <a:grpSpLocks/>
          </p:cNvGrpSpPr>
          <p:nvPr/>
        </p:nvGrpSpPr>
        <p:grpSpPr bwMode="auto">
          <a:xfrm>
            <a:off x="6383338" y="2174453"/>
            <a:ext cx="2073275" cy="1030288"/>
            <a:chOff x="8811" y="1571"/>
            <a:chExt cx="3265" cy="1621"/>
          </a:xfrm>
        </p:grpSpPr>
        <p:sp>
          <p:nvSpPr>
            <p:cNvPr id="40" name="Rectangle 114"/>
            <p:cNvSpPr>
              <a:spLocks noChangeArrowheads="1"/>
            </p:cNvSpPr>
            <p:nvPr/>
          </p:nvSpPr>
          <p:spPr bwMode="auto">
            <a:xfrm rot="21495540" flipH="1">
              <a:off x="9745" y="2349"/>
              <a:ext cx="435" cy="111"/>
            </a:xfrm>
            <a:prstGeom prst="rect">
              <a:avLst/>
            </a:prstGeom>
            <a:solidFill>
              <a:srgbClr val="CCFFFF"/>
            </a:solidFill>
            <a:ln w="9525">
              <a:solidFill>
                <a:srgbClr val="000000"/>
              </a:solidFill>
              <a:miter lim="800000"/>
              <a:headEnd/>
              <a:tailEnd/>
            </a:ln>
          </p:spPr>
          <p:txBody>
            <a:bodyPr/>
            <a:lstStyle/>
            <a:p>
              <a:endParaRPr lang="en-US" dirty="0">
                <a:solidFill>
                  <a:srgbClr val="FFFF00"/>
                </a:solidFill>
              </a:endParaRPr>
            </a:p>
          </p:txBody>
        </p:sp>
        <p:sp>
          <p:nvSpPr>
            <p:cNvPr id="41" name="Line 115"/>
            <p:cNvSpPr>
              <a:spLocks noChangeShapeType="1"/>
            </p:cNvSpPr>
            <p:nvPr/>
          </p:nvSpPr>
          <p:spPr bwMode="auto">
            <a:xfrm rot="-678596" flipH="1" flipV="1">
              <a:off x="9750" y="2386"/>
              <a:ext cx="404" cy="71"/>
            </a:xfrm>
            <a:prstGeom prst="line">
              <a:avLst/>
            </a:prstGeom>
            <a:noFill/>
            <a:ln w="9525">
              <a:solidFill>
                <a:srgbClr val="000000"/>
              </a:solidFill>
              <a:round/>
              <a:headEnd/>
              <a:tailEnd/>
            </a:ln>
          </p:spPr>
          <p:txBody>
            <a:bodyPr/>
            <a:lstStyle/>
            <a:p>
              <a:endParaRPr lang="en-GB" dirty="0">
                <a:solidFill>
                  <a:srgbClr val="FFFF00"/>
                </a:solidFill>
              </a:endParaRPr>
            </a:p>
          </p:txBody>
        </p:sp>
        <p:sp>
          <p:nvSpPr>
            <p:cNvPr id="42" name="Line 116"/>
            <p:cNvSpPr>
              <a:spLocks noChangeShapeType="1"/>
            </p:cNvSpPr>
            <p:nvPr/>
          </p:nvSpPr>
          <p:spPr bwMode="auto">
            <a:xfrm rot="-567740" flipH="1" flipV="1">
              <a:off x="9748" y="2353"/>
              <a:ext cx="411" cy="60"/>
            </a:xfrm>
            <a:prstGeom prst="line">
              <a:avLst/>
            </a:prstGeom>
            <a:noFill/>
            <a:ln w="9525">
              <a:solidFill>
                <a:srgbClr val="000000"/>
              </a:solidFill>
              <a:round/>
              <a:headEnd/>
              <a:tailEnd/>
            </a:ln>
          </p:spPr>
          <p:txBody>
            <a:bodyPr/>
            <a:lstStyle/>
            <a:p>
              <a:endParaRPr lang="en-GB" dirty="0">
                <a:solidFill>
                  <a:srgbClr val="FFFF00"/>
                </a:solidFill>
              </a:endParaRPr>
            </a:p>
          </p:txBody>
        </p:sp>
        <p:sp>
          <p:nvSpPr>
            <p:cNvPr id="43" name="Rectangle 117"/>
            <p:cNvSpPr>
              <a:spLocks noChangeArrowheads="1"/>
            </p:cNvSpPr>
            <p:nvPr/>
          </p:nvSpPr>
          <p:spPr bwMode="auto">
            <a:xfrm>
              <a:off x="10177" y="2215"/>
              <a:ext cx="121" cy="352"/>
            </a:xfrm>
            <a:prstGeom prst="rect">
              <a:avLst/>
            </a:prstGeom>
            <a:solidFill>
              <a:srgbClr val="CCFFFF"/>
            </a:solidFill>
            <a:ln w="9525">
              <a:solidFill>
                <a:srgbClr val="000000"/>
              </a:solidFill>
              <a:miter lim="800000"/>
              <a:headEnd/>
              <a:tailEnd/>
            </a:ln>
          </p:spPr>
          <p:txBody>
            <a:bodyPr/>
            <a:lstStyle/>
            <a:p>
              <a:endParaRPr lang="en-US" dirty="0">
                <a:solidFill>
                  <a:srgbClr val="FFFF00"/>
                </a:solidFill>
              </a:endParaRPr>
            </a:p>
          </p:txBody>
        </p:sp>
        <p:grpSp>
          <p:nvGrpSpPr>
            <p:cNvPr id="44" name="Group 118"/>
            <p:cNvGrpSpPr>
              <a:grpSpLocks/>
            </p:cNvGrpSpPr>
            <p:nvPr/>
          </p:nvGrpSpPr>
          <p:grpSpPr bwMode="auto">
            <a:xfrm rot="755864" flipV="1">
              <a:off x="8811" y="1571"/>
              <a:ext cx="1510" cy="540"/>
              <a:chOff x="7333" y="3011"/>
              <a:chExt cx="1510" cy="540"/>
            </a:xfrm>
          </p:grpSpPr>
          <p:sp>
            <p:nvSpPr>
              <p:cNvPr id="54" name="Rectangle 119"/>
              <p:cNvSpPr>
                <a:spLocks noChangeArrowheads="1"/>
              </p:cNvSpPr>
              <p:nvPr/>
            </p:nvSpPr>
            <p:spPr bwMode="auto">
              <a:xfrm rot="20530763" flipH="1">
                <a:off x="7449" y="3184"/>
                <a:ext cx="1394" cy="111"/>
              </a:xfrm>
              <a:prstGeom prst="rect">
                <a:avLst/>
              </a:prstGeom>
              <a:solidFill>
                <a:srgbClr val="CCFFFF"/>
              </a:solidFill>
              <a:ln w="9525">
                <a:solidFill>
                  <a:srgbClr val="000000"/>
                </a:solidFill>
                <a:miter lim="800000"/>
                <a:headEnd/>
                <a:tailEnd/>
              </a:ln>
            </p:spPr>
            <p:txBody>
              <a:bodyPr/>
              <a:lstStyle/>
              <a:p>
                <a:endParaRPr lang="en-US" dirty="0">
                  <a:solidFill>
                    <a:srgbClr val="FFFF00"/>
                  </a:solidFill>
                </a:endParaRPr>
              </a:p>
            </p:txBody>
          </p:sp>
          <p:sp>
            <p:nvSpPr>
              <p:cNvPr id="55" name="Line 120"/>
              <p:cNvSpPr>
                <a:spLocks noChangeShapeType="1"/>
              </p:cNvSpPr>
              <p:nvPr/>
            </p:nvSpPr>
            <p:spPr bwMode="auto">
              <a:xfrm flipH="1">
                <a:off x="7465" y="3011"/>
                <a:ext cx="1325" cy="427"/>
              </a:xfrm>
              <a:prstGeom prst="line">
                <a:avLst/>
              </a:prstGeom>
              <a:noFill/>
              <a:ln w="9525">
                <a:solidFill>
                  <a:srgbClr val="000000"/>
                </a:solidFill>
                <a:round/>
                <a:headEnd/>
                <a:tailEnd/>
              </a:ln>
            </p:spPr>
            <p:txBody>
              <a:bodyPr/>
              <a:lstStyle/>
              <a:p>
                <a:endParaRPr lang="en-GB" dirty="0">
                  <a:solidFill>
                    <a:srgbClr val="FFFF00"/>
                  </a:solidFill>
                </a:endParaRPr>
              </a:p>
            </p:txBody>
          </p:sp>
          <p:sp>
            <p:nvSpPr>
              <p:cNvPr id="56" name="Line 121"/>
              <p:cNvSpPr>
                <a:spLocks noChangeShapeType="1"/>
              </p:cNvSpPr>
              <p:nvPr/>
            </p:nvSpPr>
            <p:spPr bwMode="auto">
              <a:xfrm flipH="1">
                <a:off x="7494" y="3054"/>
                <a:ext cx="1303" cy="419"/>
              </a:xfrm>
              <a:prstGeom prst="line">
                <a:avLst/>
              </a:prstGeom>
              <a:noFill/>
              <a:ln w="9525">
                <a:solidFill>
                  <a:srgbClr val="000000"/>
                </a:solidFill>
                <a:round/>
                <a:headEnd/>
                <a:tailEnd/>
              </a:ln>
            </p:spPr>
            <p:txBody>
              <a:bodyPr/>
              <a:lstStyle/>
              <a:p>
                <a:endParaRPr lang="en-GB" dirty="0">
                  <a:solidFill>
                    <a:srgbClr val="FFFF00"/>
                  </a:solidFill>
                </a:endParaRPr>
              </a:p>
            </p:txBody>
          </p:sp>
          <p:sp>
            <p:nvSpPr>
              <p:cNvPr id="57" name="Rectangle 122"/>
              <p:cNvSpPr>
                <a:spLocks noChangeArrowheads="1"/>
              </p:cNvSpPr>
              <p:nvPr/>
            </p:nvSpPr>
            <p:spPr bwMode="auto">
              <a:xfrm rot="20532437" flipH="1">
                <a:off x="7333" y="3415"/>
                <a:ext cx="150" cy="136"/>
              </a:xfrm>
              <a:prstGeom prst="rect">
                <a:avLst/>
              </a:prstGeom>
              <a:gradFill rotWithShape="1">
                <a:gsLst>
                  <a:gs pos="0">
                    <a:srgbClr val="929292"/>
                  </a:gs>
                  <a:gs pos="50000">
                    <a:srgbClr val="C0C0C0"/>
                  </a:gs>
                  <a:gs pos="100000">
                    <a:srgbClr val="929292"/>
                  </a:gs>
                </a:gsLst>
                <a:lin ang="5400000" scaled="1"/>
              </a:gradFill>
              <a:ln w="9525">
                <a:solidFill>
                  <a:srgbClr val="000000"/>
                </a:solidFill>
                <a:miter lim="800000"/>
                <a:headEnd/>
                <a:tailEnd/>
              </a:ln>
            </p:spPr>
            <p:txBody>
              <a:bodyPr/>
              <a:lstStyle/>
              <a:p>
                <a:endParaRPr lang="en-US" dirty="0">
                  <a:solidFill>
                    <a:srgbClr val="FFFF00"/>
                  </a:solidFill>
                </a:endParaRPr>
              </a:p>
            </p:txBody>
          </p:sp>
        </p:grpSp>
        <p:grpSp>
          <p:nvGrpSpPr>
            <p:cNvPr id="45" name="Group 123"/>
            <p:cNvGrpSpPr>
              <a:grpSpLocks/>
            </p:cNvGrpSpPr>
            <p:nvPr/>
          </p:nvGrpSpPr>
          <p:grpSpPr bwMode="auto">
            <a:xfrm rot="-755864">
              <a:off x="8811" y="2652"/>
              <a:ext cx="1510" cy="540"/>
              <a:chOff x="7333" y="3011"/>
              <a:chExt cx="1510" cy="540"/>
            </a:xfrm>
          </p:grpSpPr>
          <p:sp>
            <p:nvSpPr>
              <p:cNvPr id="50" name="Rectangle 124"/>
              <p:cNvSpPr>
                <a:spLocks noChangeArrowheads="1"/>
              </p:cNvSpPr>
              <p:nvPr/>
            </p:nvSpPr>
            <p:spPr bwMode="auto">
              <a:xfrm rot="20530763" flipH="1">
                <a:off x="7449" y="3184"/>
                <a:ext cx="1394" cy="111"/>
              </a:xfrm>
              <a:prstGeom prst="rect">
                <a:avLst/>
              </a:prstGeom>
              <a:solidFill>
                <a:srgbClr val="CCFFFF"/>
              </a:solidFill>
              <a:ln w="9525">
                <a:solidFill>
                  <a:srgbClr val="000000"/>
                </a:solidFill>
                <a:miter lim="800000"/>
                <a:headEnd/>
                <a:tailEnd/>
              </a:ln>
            </p:spPr>
            <p:txBody>
              <a:bodyPr/>
              <a:lstStyle/>
              <a:p>
                <a:endParaRPr lang="en-US" dirty="0">
                  <a:solidFill>
                    <a:srgbClr val="FFFF00"/>
                  </a:solidFill>
                </a:endParaRPr>
              </a:p>
            </p:txBody>
          </p:sp>
          <p:sp>
            <p:nvSpPr>
              <p:cNvPr id="51" name="Line 125"/>
              <p:cNvSpPr>
                <a:spLocks noChangeShapeType="1"/>
              </p:cNvSpPr>
              <p:nvPr/>
            </p:nvSpPr>
            <p:spPr bwMode="auto">
              <a:xfrm flipH="1">
                <a:off x="7465" y="3011"/>
                <a:ext cx="1325" cy="427"/>
              </a:xfrm>
              <a:prstGeom prst="line">
                <a:avLst/>
              </a:prstGeom>
              <a:noFill/>
              <a:ln w="9525">
                <a:solidFill>
                  <a:srgbClr val="000000"/>
                </a:solidFill>
                <a:round/>
                <a:headEnd/>
                <a:tailEnd/>
              </a:ln>
            </p:spPr>
            <p:txBody>
              <a:bodyPr/>
              <a:lstStyle/>
              <a:p>
                <a:endParaRPr lang="en-GB" dirty="0">
                  <a:solidFill>
                    <a:srgbClr val="FFFF00"/>
                  </a:solidFill>
                </a:endParaRPr>
              </a:p>
            </p:txBody>
          </p:sp>
          <p:sp>
            <p:nvSpPr>
              <p:cNvPr id="52" name="Line 126"/>
              <p:cNvSpPr>
                <a:spLocks noChangeShapeType="1"/>
              </p:cNvSpPr>
              <p:nvPr/>
            </p:nvSpPr>
            <p:spPr bwMode="auto">
              <a:xfrm flipH="1">
                <a:off x="7494" y="3054"/>
                <a:ext cx="1303" cy="419"/>
              </a:xfrm>
              <a:prstGeom prst="line">
                <a:avLst/>
              </a:prstGeom>
              <a:noFill/>
              <a:ln w="9525">
                <a:solidFill>
                  <a:srgbClr val="000000"/>
                </a:solidFill>
                <a:round/>
                <a:headEnd/>
                <a:tailEnd/>
              </a:ln>
            </p:spPr>
            <p:txBody>
              <a:bodyPr/>
              <a:lstStyle/>
              <a:p>
                <a:endParaRPr lang="en-GB" dirty="0">
                  <a:solidFill>
                    <a:srgbClr val="FFFF00"/>
                  </a:solidFill>
                </a:endParaRPr>
              </a:p>
            </p:txBody>
          </p:sp>
          <p:sp>
            <p:nvSpPr>
              <p:cNvPr id="53" name="Rectangle 127"/>
              <p:cNvSpPr>
                <a:spLocks noChangeArrowheads="1"/>
              </p:cNvSpPr>
              <p:nvPr/>
            </p:nvSpPr>
            <p:spPr bwMode="auto">
              <a:xfrm rot="20532437" flipH="1">
                <a:off x="7333" y="3415"/>
                <a:ext cx="150" cy="136"/>
              </a:xfrm>
              <a:prstGeom prst="rect">
                <a:avLst/>
              </a:prstGeom>
              <a:gradFill rotWithShape="1">
                <a:gsLst>
                  <a:gs pos="0">
                    <a:srgbClr val="929292"/>
                  </a:gs>
                  <a:gs pos="50000">
                    <a:srgbClr val="C0C0C0"/>
                  </a:gs>
                  <a:gs pos="100000">
                    <a:srgbClr val="929292"/>
                  </a:gs>
                </a:gsLst>
                <a:lin ang="5400000" scaled="1"/>
              </a:gradFill>
              <a:ln w="9525">
                <a:solidFill>
                  <a:srgbClr val="000000"/>
                </a:solidFill>
                <a:miter lim="800000"/>
                <a:headEnd/>
                <a:tailEnd/>
              </a:ln>
            </p:spPr>
            <p:txBody>
              <a:bodyPr/>
              <a:lstStyle/>
              <a:p>
                <a:endParaRPr lang="en-US" dirty="0">
                  <a:solidFill>
                    <a:srgbClr val="FFFF00"/>
                  </a:solidFill>
                </a:endParaRPr>
              </a:p>
            </p:txBody>
          </p:sp>
        </p:grpSp>
        <p:grpSp>
          <p:nvGrpSpPr>
            <p:cNvPr id="46" name="Group 128"/>
            <p:cNvGrpSpPr>
              <a:grpSpLocks/>
            </p:cNvGrpSpPr>
            <p:nvPr/>
          </p:nvGrpSpPr>
          <p:grpSpPr bwMode="auto">
            <a:xfrm>
              <a:off x="10289" y="2342"/>
              <a:ext cx="1787" cy="107"/>
              <a:chOff x="6966" y="3765"/>
              <a:chExt cx="1787" cy="159"/>
            </a:xfrm>
          </p:grpSpPr>
          <p:sp>
            <p:nvSpPr>
              <p:cNvPr id="47" name="Freeform 129"/>
              <p:cNvSpPr>
                <a:spLocks/>
              </p:cNvSpPr>
              <p:nvPr/>
            </p:nvSpPr>
            <p:spPr bwMode="auto">
              <a:xfrm>
                <a:off x="6966" y="3765"/>
                <a:ext cx="1787" cy="159"/>
              </a:xfrm>
              <a:custGeom>
                <a:avLst/>
                <a:gdLst>
                  <a:gd name="T0" fmla="*/ 1787 w 1787"/>
                  <a:gd name="T1" fmla="*/ 0 h 159"/>
                  <a:gd name="T2" fmla="*/ 2 w 1787"/>
                  <a:gd name="T3" fmla="*/ 0 h 159"/>
                  <a:gd name="T4" fmla="*/ 0 w 1787"/>
                  <a:gd name="T5" fmla="*/ 159 h 159"/>
                  <a:gd name="T6" fmla="*/ 1674 w 1787"/>
                  <a:gd name="T7" fmla="*/ 158 h 159"/>
                  <a:gd name="T8" fmla="*/ 0 60000 65536"/>
                  <a:gd name="T9" fmla="*/ 0 60000 65536"/>
                  <a:gd name="T10" fmla="*/ 0 60000 65536"/>
                  <a:gd name="T11" fmla="*/ 0 60000 65536"/>
                  <a:gd name="T12" fmla="*/ 0 w 1787"/>
                  <a:gd name="T13" fmla="*/ 0 h 159"/>
                  <a:gd name="T14" fmla="*/ 1787 w 1787"/>
                  <a:gd name="T15" fmla="*/ 159 h 159"/>
                </a:gdLst>
                <a:ahLst/>
                <a:cxnLst>
                  <a:cxn ang="T8">
                    <a:pos x="T0" y="T1"/>
                  </a:cxn>
                  <a:cxn ang="T9">
                    <a:pos x="T2" y="T3"/>
                  </a:cxn>
                  <a:cxn ang="T10">
                    <a:pos x="T4" y="T5"/>
                  </a:cxn>
                  <a:cxn ang="T11">
                    <a:pos x="T6" y="T7"/>
                  </a:cxn>
                </a:cxnLst>
                <a:rect l="T12" t="T13" r="T14" b="T15"/>
                <a:pathLst>
                  <a:path w="1787" h="159">
                    <a:moveTo>
                      <a:pt x="1787" y="0"/>
                    </a:moveTo>
                    <a:lnTo>
                      <a:pt x="2" y="0"/>
                    </a:lnTo>
                    <a:lnTo>
                      <a:pt x="0" y="159"/>
                    </a:lnTo>
                    <a:lnTo>
                      <a:pt x="1674" y="158"/>
                    </a:lnTo>
                  </a:path>
                </a:pathLst>
              </a:custGeom>
              <a:solidFill>
                <a:srgbClr val="CCFFFF"/>
              </a:solidFill>
              <a:ln w="9525" cmpd="sng">
                <a:solidFill>
                  <a:srgbClr val="000000"/>
                </a:solidFill>
                <a:round/>
                <a:headEnd/>
                <a:tailEnd/>
              </a:ln>
            </p:spPr>
            <p:txBody>
              <a:bodyPr/>
              <a:lstStyle/>
              <a:p>
                <a:endParaRPr lang="en-GB" dirty="0">
                  <a:solidFill>
                    <a:srgbClr val="FFFF00"/>
                  </a:solidFill>
                </a:endParaRPr>
              </a:p>
            </p:txBody>
          </p:sp>
          <p:sp>
            <p:nvSpPr>
              <p:cNvPr id="48" name="Line 130"/>
              <p:cNvSpPr>
                <a:spLocks noChangeShapeType="1"/>
              </p:cNvSpPr>
              <p:nvPr/>
            </p:nvSpPr>
            <p:spPr bwMode="auto">
              <a:xfrm>
                <a:off x="6968" y="3818"/>
                <a:ext cx="1665" cy="0"/>
              </a:xfrm>
              <a:prstGeom prst="line">
                <a:avLst/>
              </a:prstGeom>
              <a:noFill/>
              <a:ln w="9525">
                <a:solidFill>
                  <a:srgbClr val="000000"/>
                </a:solidFill>
                <a:round/>
                <a:headEnd/>
                <a:tailEnd/>
              </a:ln>
            </p:spPr>
            <p:txBody>
              <a:bodyPr/>
              <a:lstStyle/>
              <a:p>
                <a:endParaRPr lang="en-GB" dirty="0">
                  <a:solidFill>
                    <a:srgbClr val="FFFF00"/>
                  </a:solidFill>
                </a:endParaRPr>
              </a:p>
            </p:txBody>
          </p:sp>
          <p:sp>
            <p:nvSpPr>
              <p:cNvPr id="49" name="Line 131"/>
              <p:cNvSpPr>
                <a:spLocks noChangeShapeType="1"/>
              </p:cNvSpPr>
              <p:nvPr/>
            </p:nvSpPr>
            <p:spPr bwMode="auto">
              <a:xfrm>
                <a:off x="6968" y="3870"/>
                <a:ext cx="1612" cy="0"/>
              </a:xfrm>
              <a:prstGeom prst="line">
                <a:avLst/>
              </a:prstGeom>
              <a:noFill/>
              <a:ln w="9525">
                <a:solidFill>
                  <a:srgbClr val="000000"/>
                </a:solidFill>
                <a:round/>
                <a:headEnd/>
                <a:tailEnd/>
              </a:ln>
            </p:spPr>
            <p:txBody>
              <a:bodyPr/>
              <a:lstStyle/>
              <a:p>
                <a:endParaRPr lang="en-GB" dirty="0">
                  <a:solidFill>
                    <a:srgbClr val="FFFF00"/>
                  </a:solidFill>
                </a:endParaRPr>
              </a:p>
            </p:txBody>
          </p:sp>
        </p:grpSp>
      </p:grpSp>
      <p:sp>
        <p:nvSpPr>
          <p:cNvPr id="19" name="Freeform 46"/>
          <p:cNvSpPr>
            <a:spLocks/>
          </p:cNvSpPr>
          <p:nvPr/>
        </p:nvSpPr>
        <p:spPr bwMode="auto">
          <a:xfrm>
            <a:off x="1933575" y="1953790"/>
            <a:ext cx="2794000" cy="819150"/>
          </a:xfrm>
          <a:custGeom>
            <a:avLst/>
            <a:gdLst>
              <a:gd name="T0" fmla="*/ 1760 w 1760"/>
              <a:gd name="T1" fmla="*/ 121 h 516"/>
              <a:gd name="T2" fmla="*/ 1643 w 1760"/>
              <a:gd name="T3" fmla="*/ 100 h 516"/>
              <a:gd name="T4" fmla="*/ 1544 w 1760"/>
              <a:gd name="T5" fmla="*/ 91 h 516"/>
              <a:gd name="T6" fmla="*/ 1475 w 1760"/>
              <a:gd name="T7" fmla="*/ 76 h 516"/>
              <a:gd name="T8" fmla="*/ 1382 w 1760"/>
              <a:gd name="T9" fmla="*/ 43 h 516"/>
              <a:gd name="T10" fmla="*/ 1259 w 1760"/>
              <a:gd name="T11" fmla="*/ 16 h 516"/>
              <a:gd name="T12" fmla="*/ 1134 w 1760"/>
              <a:gd name="T13" fmla="*/ 0 h 516"/>
              <a:gd name="T14" fmla="*/ 1006 w 1760"/>
              <a:gd name="T15" fmla="*/ 0 h 516"/>
              <a:gd name="T16" fmla="*/ 926 w 1760"/>
              <a:gd name="T17" fmla="*/ 0 h 516"/>
              <a:gd name="T18" fmla="*/ 832 w 1760"/>
              <a:gd name="T19" fmla="*/ 13 h 516"/>
              <a:gd name="T20" fmla="*/ 708 w 1760"/>
              <a:gd name="T21" fmla="*/ 2 h 516"/>
              <a:gd name="T22" fmla="*/ 590 w 1760"/>
              <a:gd name="T23" fmla="*/ 10 h 516"/>
              <a:gd name="T24" fmla="*/ 464 w 1760"/>
              <a:gd name="T25" fmla="*/ 28 h 516"/>
              <a:gd name="T26" fmla="*/ 362 w 1760"/>
              <a:gd name="T27" fmla="*/ 74 h 516"/>
              <a:gd name="T28" fmla="*/ 258 w 1760"/>
              <a:gd name="T29" fmla="*/ 138 h 516"/>
              <a:gd name="T30" fmla="*/ 202 w 1760"/>
              <a:gd name="T31" fmla="*/ 184 h 516"/>
              <a:gd name="T32" fmla="*/ 118 w 1760"/>
              <a:gd name="T33" fmla="*/ 252 h 516"/>
              <a:gd name="T34" fmla="*/ 54 w 1760"/>
              <a:gd name="T35" fmla="*/ 308 h 516"/>
              <a:gd name="T36" fmla="*/ 0 w 1760"/>
              <a:gd name="T37" fmla="*/ 354 h 516"/>
              <a:gd name="T38" fmla="*/ 64 w 1760"/>
              <a:gd name="T39" fmla="*/ 412 h 516"/>
              <a:gd name="T40" fmla="*/ 82 w 1760"/>
              <a:gd name="T41" fmla="*/ 428 h 516"/>
              <a:gd name="T42" fmla="*/ 102 w 1760"/>
              <a:gd name="T43" fmla="*/ 448 h 516"/>
              <a:gd name="T44" fmla="*/ 132 w 1760"/>
              <a:gd name="T45" fmla="*/ 516 h 516"/>
              <a:gd name="T46" fmla="*/ 132 w 1760"/>
              <a:gd name="T47" fmla="*/ 516 h 516"/>
              <a:gd name="T48" fmla="*/ 270 w 1760"/>
              <a:gd name="T49" fmla="*/ 494 h 516"/>
              <a:gd name="T50" fmla="*/ 413 w 1760"/>
              <a:gd name="T51" fmla="*/ 433 h 516"/>
              <a:gd name="T52" fmla="*/ 494 w 1760"/>
              <a:gd name="T53" fmla="*/ 451 h 516"/>
              <a:gd name="T54" fmla="*/ 714 w 1760"/>
              <a:gd name="T55" fmla="*/ 486 h 516"/>
              <a:gd name="T56" fmla="*/ 622 w 1760"/>
              <a:gd name="T57" fmla="*/ 396 h 516"/>
              <a:gd name="T58" fmla="*/ 584 w 1760"/>
              <a:gd name="T59" fmla="*/ 312 h 516"/>
              <a:gd name="T60" fmla="*/ 598 w 1760"/>
              <a:gd name="T61" fmla="*/ 238 h 516"/>
              <a:gd name="T62" fmla="*/ 651 w 1760"/>
              <a:gd name="T63" fmla="*/ 158 h 516"/>
              <a:gd name="T64" fmla="*/ 722 w 1760"/>
              <a:gd name="T65" fmla="*/ 109 h 516"/>
              <a:gd name="T66" fmla="*/ 812 w 1760"/>
              <a:gd name="T67" fmla="*/ 87 h 516"/>
              <a:gd name="T68" fmla="*/ 944 w 1760"/>
              <a:gd name="T69" fmla="*/ 90 h 516"/>
              <a:gd name="T70" fmla="*/ 1064 w 1760"/>
              <a:gd name="T71" fmla="*/ 134 h 516"/>
              <a:gd name="T72" fmla="*/ 1124 w 1760"/>
              <a:gd name="T73" fmla="*/ 178 h 516"/>
              <a:gd name="T74" fmla="*/ 1176 w 1760"/>
              <a:gd name="T75" fmla="*/ 226 h 516"/>
              <a:gd name="T76" fmla="*/ 1198 w 1760"/>
              <a:gd name="T77" fmla="*/ 272 h 516"/>
              <a:gd name="T78" fmla="*/ 1218 w 1760"/>
              <a:gd name="T79" fmla="*/ 306 h 516"/>
              <a:gd name="T80" fmla="*/ 1217 w 1760"/>
              <a:gd name="T81" fmla="*/ 337 h 516"/>
              <a:gd name="T82" fmla="*/ 1207 w 1760"/>
              <a:gd name="T83" fmla="*/ 394 h 516"/>
              <a:gd name="T84" fmla="*/ 1177 w 1760"/>
              <a:gd name="T85" fmla="*/ 427 h 516"/>
              <a:gd name="T86" fmla="*/ 1143 w 1760"/>
              <a:gd name="T87" fmla="*/ 457 h 516"/>
              <a:gd name="T88" fmla="*/ 1186 w 1760"/>
              <a:gd name="T89" fmla="*/ 472 h 516"/>
              <a:gd name="T90" fmla="*/ 1260 w 1760"/>
              <a:gd name="T91" fmla="*/ 462 h 516"/>
              <a:gd name="T92" fmla="*/ 1381 w 1760"/>
              <a:gd name="T93" fmla="*/ 427 h 516"/>
              <a:gd name="T94" fmla="*/ 1448 w 1760"/>
              <a:gd name="T95" fmla="*/ 397 h 516"/>
              <a:gd name="T96" fmla="*/ 1520 w 1760"/>
              <a:gd name="T97" fmla="*/ 361 h 516"/>
              <a:gd name="T98" fmla="*/ 1607 w 1760"/>
              <a:gd name="T99" fmla="*/ 358 h 516"/>
              <a:gd name="T100" fmla="*/ 1664 w 1760"/>
              <a:gd name="T101" fmla="*/ 355 h 516"/>
              <a:gd name="T102" fmla="*/ 1730 w 1760"/>
              <a:gd name="T103" fmla="*/ 346 h 516"/>
              <a:gd name="T104" fmla="*/ 1746 w 1760"/>
              <a:gd name="T105" fmla="*/ 279 h 516"/>
              <a:gd name="T106" fmla="*/ 1746 w 1760"/>
              <a:gd name="T107" fmla="*/ 199 h 516"/>
              <a:gd name="T108" fmla="*/ 1760 w 1760"/>
              <a:gd name="T109" fmla="*/ 121 h 51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760"/>
              <a:gd name="T166" fmla="*/ 0 h 516"/>
              <a:gd name="T167" fmla="*/ 1760 w 1760"/>
              <a:gd name="T168" fmla="*/ 516 h 51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760" h="516">
                <a:moveTo>
                  <a:pt x="1760" y="121"/>
                </a:moveTo>
                <a:lnTo>
                  <a:pt x="1643" y="100"/>
                </a:lnTo>
                <a:lnTo>
                  <a:pt x="1544" y="91"/>
                </a:lnTo>
                <a:lnTo>
                  <a:pt x="1475" y="76"/>
                </a:lnTo>
                <a:lnTo>
                  <a:pt x="1382" y="43"/>
                </a:lnTo>
                <a:lnTo>
                  <a:pt x="1259" y="16"/>
                </a:lnTo>
                <a:lnTo>
                  <a:pt x="1134" y="0"/>
                </a:lnTo>
                <a:lnTo>
                  <a:pt x="1006" y="0"/>
                </a:lnTo>
                <a:lnTo>
                  <a:pt x="926" y="0"/>
                </a:lnTo>
                <a:lnTo>
                  <a:pt x="832" y="13"/>
                </a:lnTo>
                <a:lnTo>
                  <a:pt x="708" y="2"/>
                </a:lnTo>
                <a:lnTo>
                  <a:pt x="590" y="10"/>
                </a:lnTo>
                <a:lnTo>
                  <a:pt x="464" y="28"/>
                </a:lnTo>
                <a:lnTo>
                  <a:pt x="362" y="74"/>
                </a:lnTo>
                <a:lnTo>
                  <a:pt x="258" y="138"/>
                </a:lnTo>
                <a:lnTo>
                  <a:pt x="202" y="184"/>
                </a:lnTo>
                <a:lnTo>
                  <a:pt x="118" y="252"/>
                </a:lnTo>
                <a:lnTo>
                  <a:pt x="54" y="308"/>
                </a:lnTo>
                <a:lnTo>
                  <a:pt x="0" y="354"/>
                </a:lnTo>
                <a:lnTo>
                  <a:pt x="64" y="412"/>
                </a:lnTo>
                <a:lnTo>
                  <a:pt x="82" y="428"/>
                </a:lnTo>
                <a:lnTo>
                  <a:pt x="102" y="448"/>
                </a:lnTo>
                <a:lnTo>
                  <a:pt x="132" y="516"/>
                </a:lnTo>
                <a:lnTo>
                  <a:pt x="270" y="494"/>
                </a:lnTo>
                <a:lnTo>
                  <a:pt x="413" y="433"/>
                </a:lnTo>
                <a:lnTo>
                  <a:pt x="494" y="451"/>
                </a:lnTo>
                <a:lnTo>
                  <a:pt x="714" y="486"/>
                </a:lnTo>
                <a:lnTo>
                  <a:pt x="622" y="396"/>
                </a:lnTo>
                <a:lnTo>
                  <a:pt x="584" y="312"/>
                </a:lnTo>
                <a:lnTo>
                  <a:pt x="598" y="238"/>
                </a:lnTo>
                <a:lnTo>
                  <a:pt x="651" y="158"/>
                </a:lnTo>
                <a:lnTo>
                  <a:pt x="722" y="109"/>
                </a:lnTo>
                <a:lnTo>
                  <a:pt x="812" y="87"/>
                </a:lnTo>
                <a:lnTo>
                  <a:pt x="944" y="90"/>
                </a:lnTo>
                <a:lnTo>
                  <a:pt x="1064" y="134"/>
                </a:lnTo>
                <a:lnTo>
                  <a:pt x="1124" y="178"/>
                </a:lnTo>
                <a:lnTo>
                  <a:pt x="1176" y="226"/>
                </a:lnTo>
                <a:lnTo>
                  <a:pt x="1198" y="272"/>
                </a:lnTo>
                <a:lnTo>
                  <a:pt x="1218" y="306"/>
                </a:lnTo>
                <a:lnTo>
                  <a:pt x="1217" y="337"/>
                </a:lnTo>
                <a:lnTo>
                  <a:pt x="1207" y="394"/>
                </a:lnTo>
                <a:lnTo>
                  <a:pt x="1177" y="427"/>
                </a:lnTo>
                <a:lnTo>
                  <a:pt x="1143" y="457"/>
                </a:lnTo>
                <a:lnTo>
                  <a:pt x="1186" y="472"/>
                </a:lnTo>
                <a:lnTo>
                  <a:pt x="1260" y="462"/>
                </a:lnTo>
                <a:lnTo>
                  <a:pt x="1381" y="427"/>
                </a:lnTo>
                <a:lnTo>
                  <a:pt x="1448" y="397"/>
                </a:lnTo>
                <a:lnTo>
                  <a:pt x="1520" y="361"/>
                </a:lnTo>
                <a:lnTo>
                  <a:pt x="1607" y="358"/>
                </a:lnTo>
                <a:lnTo>
                  <a:pt x="1664" y="355"/>
                </a:lnTo>
                <a:lnTo>
                  <a:pt x="1730" y="346"/>
                </a:lnTo>
                <a:lnTo>
                  <a:pt x="1746" y="279"/>
                </a:lnTo>
                <a:lnTo>
                  <a:pt x="1746" y="199"/>
                </a:lnTo>
                <a:lnTo>
                  <a:pt x="1760" y="121"/>
                </a:lnTo>
                <a:close/>
              </a:path>
            </a:pathLst>
          </a:custGeom>
          <a:gradFill rotWithShape="1">
            <a:gsLst>
              <a:gs pos="0">
                <a:srgbClr val="00FFFF">
                  <a:alpha val="67000"/>
                </a:srgbClr>
              </a:gs>
              <a:gs pos="100000">
                <a:srgbClr val="00A9A9">
                  <a:alpha val="67998"/>
                </a:srgbClr>
              </a:gs>
            </a:gsLst>
            <a:path path="rect">
              <a:fillToRect l="50000" t="50000" r="50000" b="50000"/>
            </a:path>
          </a:gradFill>
          <a:ln w="9525">
            <a:solidFill>
              <a:srgbClr val="000000"/>
            </a:solidFill>
            <a:round/>
            <a:headEnd/>
            <a:tailEnd/>
          </a:ln>
        </p:spPr>
        <p:txBody>
          <a:bodyPr/>
          <a:lstStyle/>
          <a:p>
            <a:endParaRPr lang="en-GB" dirty="0">
              <a:solidFill>
                <a:srgbClr val="FFFF00"/>
              </a:solidFill>
            </a:endParaRPr>
          </a:p>
        </p:txBody>
      </p:sp>
      <p:sp>
        <p:nvSpPr>
          <p:cNvPr id="20" name="Freeform 47"/>
          <p:cNvSpPr>
            <a:spLocks/>
          </p:cNvSpPr>
          <p:nvPr/>
        </p:nvSpPr>
        <p:spPr bwMode="auto">
          <a:xfrm>
            <a:off x="2054225" y="2447503"/>
            <a:ext cx="165100" cy="255588"/>
          </a:xfrm>
          <a:custGeom>
            <a:avLst/>
            <a:gdLst>
              <a:gd name="T0" fmla="*/ 0 w 93"/>
              <a:gd name="T1" fmla="*/ 0 h 177"/>
              <a:gd name="T2" fmla="*/ 51 w 93"/>
              <a:gd name="T3" fmla="*/ 48 h 177"/>
              <a:gd name="T4" fmla="*/ 78 w 93"/>
              <a:gd name="T5" fmla="*/ 96 h 177"/>
              <a:gd name="T6" fmla="*/ 90 w 93"/>
              <a:gd name="T7" fmla="*/ 138 h 177"/>
              <a:gd name="T8" fmla="*/ 93 w 93"/>
              <a:gd name="T9" fmla="*/ 177 h 177"/>
              <a:gd name="T10" fmla="*/ 0 60000 65536"/>
              <a:gd name="T11" fmla="*/ 0 60000 65536"/>
              <a:gd name="T12" fmla="*/ 0 60000 65536"/>
              <a:gd name="T13" fmla="*/ 0 60000 65536"/>
              <a:gd name="T14" fmla="*/ 0 60000 65536"/>
              <a:gd name="T15" fmla="*/ 0 w 93"/>
              <a:gd name="T16" fmla="*/ 0 h 177"/>
              <a:gd name="T17" fmla="*/ 93 w 93"/>
              <a:gd name="T18" fmla="*/ 177 h 177"/>
            </a:gdLst>
            <a:ahLst/>
            <a:cxnLst>
              <a:cxn ang="T10">
                <a:pos x="T0" y="T1"/>
              </a:cxn>
              <a:cxn ang="T11">
                <a:pos x="T2" y="T3"/>
              </a:cxn>
              <a:cxn ang="T12">
                <a:pos x="T4" y="T5"/>
              </a:cxn>
              <a:cxn ang="T13">
                <a:pos x="T6" y="T7"/>
              </a:cxn>
              <a:cxn ang="T14">
                <a:pos x="T8" y="T9"/>
              </a:cxn>
            </a:cxnLst>
            <a:rect l="T15" t="T16" r="T17" b="T18"/>
            <a:pathLst>
              <a:path w="93" h="177">
                <a:moveTo>
                  <a:pt x="0" y="0"/>
                </a:moveTo>
                <a:cubicBezTo>
                  <a:pt x="19" y="16"/>
                  <a:pt x="38" y="32"/>
                  <a:pt x="51" y="48"/>
                </a:cubicBezTo>
                <a:cubicBezTo>
                  <a:pt x="64" y="64"/>
                  <a:pt x="71" y="81"/>
                  <a:pt x="78" y="96"/>
                </a:cubicBezTo>
                <a:cubicBezTo>
                  <a:pt x="85" y="111"/>
                  <a:pt x="88" y="125"/>
                  <a:pt x="90" y="138"/>
                </a:cubicBezTo>
                <a:cubicBezTo>
                  <a:pt x="92" y="151"/>
                  <a:pt x="92" y="164"/>
                  <a:pt x="93" y="177"/>
                </a:cubicBezTo>
              </a:path>
            </a:pathLst>
          </a:custGeom>
          <a:noFill/>
          <a:ln w="9525">
            <a:solidFill>
              <a:srgbClr val="000000"/>
            </a:solidFill>
            <a:round/>
            <a:headEnd/>
            <a:tailEnd/>
          </a:ln>
        </p:spPr>
        <p:txBody>
          <a:bodyPr/>
          <a:lstStyle/>
          <a:p>
            <a:endParaRPr lang="en-GB" dirty="0">
              <a:solidFill>
                <a:srgbClr val="FFFF00"/>
              </a:solidFill>
            </a:endParaRPr>
          </a:p>
        </p:txBody>
      </p:sp>
      <p:sp>
        <p:nvSpPr>
          <p:cNvPr id="21" name="Freeform 48"/>
          <p:cNvSpPr>
            <a:spLocks/>
          </p:cNvSpPr>
          <p:nvPr/>
        </p:nvSpPr>
        <p:spPr bwMode="auto">
          <a:xfrm>
            <a:off x="4545013" y="2087140"/>
            <a:ext cx="39688" cy="403225"/>
          </a:xfrm>
          <a:custGeom>
            <a:avLst/>
            <a:gdLst>
              <a:gd name="T0" fmla="*/ 9 w 22"/>
              <a:gd name="T1" fmla="*/ 0 h 279"/>
              <a:gd name="T2" fmla="*/ 21 w 22"/>
              <a:gd name="T3" fmla="*/ 87 h 279"/>
              <a:gd name="T4" fmla="*/ 18 w 22"/>
              <a:gd name="T5" fmla="*/ 159 h 279"/>
              <a:gd name="T6" fmla="*/ 12 w 22"/>
              <a:gd name="T7" fmla="*/ 219 h 279"/>
              <a:gd name="T8" fmla="*/ 0 w 22"/>
              <a:gd name="T9" fmla="*/ 279 h 279"/>
              <a:gd name="T10" fmla="*/ 0 60000 65536"/>
              <a:gd name="T11" fmla="*/ 0 60000 65536"/>
              <a:gd name="T12" fmla="*/ 0 60000 65536"/>
              <a:gd name="T13" fmla="*/ 0 60000 65536"/>
              <a:gd name="T14" fmla="*/ 0 60000 65536"/>
              <a:gd name="T15" fmla="*/ 0 w 22"/>
              <a:gd name="T16" fmla="*/ 0 h 279"/>
              <a:gd name="T17" fmla="*/ 22 w 22"/>
              <a:gd name="T18" fmla="*/ 279 h 279"/>
            </a:gdLst>
            <a:ahLst/>
            <a:cxnLst>
              <a:cxn ang="T10">
                <a:pos x="T0" y="T1"/>
              </a:cxn>
              <a:cxn ang="T11">
                <a:pos x="T2" y="T3"/>
              </a:cxn>
              <a:cxn ang="T12">
                <a:pos x="T4" y="T5"/>
              </a:cxn>
              <a:cxn ang="T13">
                <a:pos x="T6" y="T7"/>
              </a:cxn>
              <a:cxn ang="T14">
                <a:pos x="T8" y="T9"/>
              </a:cxn>
            </a:cxnLst>
            <a:rect l="T15" t="T16" r="T17" b="T18"/>
            <a:pathLst>
              <a:path w="22" h="279">
                <a:moveTo>
                  <a:pt x="9" y="0"/>
                </a:moveTo>
                <a:cubicBezTo>
                  <a:pt x="14" y="30"/>
                  <a:pt x="20" y="61"/>
                  <a:pt x="21" y="87"/>
                </a:cubicBezTo>
                <a:cubicBezTo>
                  <a:pt x="22" y="113"/>
                  <a:pt x="20" y="137"/>
                  <a:pt x="18" y="159"/>
                </a:cubicBezTo>
                <a:cubicBezTo>
                  <a:pt x="16" y="181"/>
                  <a:pt x="15" y="199"/>
                  <a:pt x="12" y="219"/>
                </a:cubicBezTo>
                <a:cubicBezTo>
                  <a:pt x="9" y="239"/>
                  <a:pt x="2" y="269"/>
                  <a:pt x="0" y="279"/>
                </a:cubicBezTo>
              </a:path>
            </a:pathLst>
          </a:custGeom>
          <a:noFill/>
          <a:ln w="9525">
            <a:solidFill>
              <a:srgbClr val="000000"/>
            </a:solidFill>
            <a:round/>
            <a:headEnd/>
            <a:tailEnd/>
          </a:ln>
        </p:spPr>
        <p:txBody>
          <a:bodyPr/>
          <a:lstStyle/>
          <a:p>
            <a:endParaRPr lang="en-GB" dirty="0">
              <a:solidFill>
                <a:srgbClr val="FFFF00"/>
              </a:solidFill>
            </a:endParaRPr>
          </a:p>
        </p:txBody>
      </p:sp>
      <p:sp>
        <p:nvSpPr>
          <p:cNvPr id="22" name="Freeform 49"/>
          <p:cNvSpPr>
            <a:spLocks/>
          </p:cNvSpPr>
          <p:nvPr/>
        </p:nvSpPr>
        <p:spPr bwMode="auto">
          <a:xfrm>
            <a:off x="1343025" y="2506240"/>
            <a:ext cx="2057400" cy="649288"/>
          </a:xfrm>
          <a:custGeom>
            <a:avLst/>
            <a:gdLst>
              <a:gd name="T0" fmla="*/ 381 w 1296"/>
              <a:gd name="T1" fmla="*/ 0 h 409"/>
              <a:gd name="T2" fmla="*/ 275 w 1296"/>
              <a:gd name="T3" fmla="*/ 72 h 409"/>
              <a:gd name="T4" fmla="*/ 196 w 1296"/>
              <a:gd name="T5" fmla="*/ 137 h 409"/>
              <a:gd name="T6" fmla="*/ 106 w 1296"/>
              <a:gd name="T7" fmla="*/ 225 h 409"/>
              <a:gd name="T8" fmla="*/ 53 w 1296"/>
              <a:gd name="T9" fmla="*/ 269 h 409"/>
              <a:gd name="T10" fmla="*/ 22 w 1296"/>
              <a:gd name="T11" fmla="*/ 312 h 409"/>
              <a:gd name="T12" fmla="*/ 0 w 1296"/>
              <a:gd name="T13" fmla="*/ 337 h 409"/>
              <a:gd name="T14" fmla="*/ 9 w 1296"/>
              <a:gd name="T15" fmla="*/ 378 h 409"/>
              <a:gd name="T16" fmla="*/ 55 w 1296"/>
              <a:gd name="T17" fmla="*/ 386 h 409"/>
              <a:gd name="T18" fmla="*/ 103 w 1296"/>
              <a:gd name="T19" fmla="*/ 390 h 409"/>
              <a:gd name="T20" fmla="*/ 154 w 1296"/>
              <a:gd name="T21" fmla="*/ 400 h 409"/>
              <a:gd name="T22" fmla="*/ 269 w 1296"/>
              <a:gd name="T23" fmla="*/ 409 h 409"/>
              <a:gd name="T24" fmla="*/ 432 w 1296"/>
              <a:gd name="T25" fmla="*/ 402 h 409"/>
              <a:gd name="T26" fmla="*/ 617 w 1296"/>
              <a:gd name="T27" fmla="*/ 367 h 409"/>
              <a:gd name="T28" fmla="*/ 772 w 1296"/>
              <a:gd name="T29" fmla="*/ 334 h 409"/>
              <a:gd name="T30" fmla="*/ 908 w 1296"/>
              <a:gd name="T31" fmla="*/ 299 h 409"/>
              <a:gd name="T32" fmla="*/ 1014 w 1296"/>
              <a:gd name="T33" fmla="*/ 268 h 409"/>
              <a:gd name="T34" fmla="*/ 1064 w 1296"/>
              <a:gd name="T35" fmla="*/ 259 h 409"/>
              <a:gd name="T36" fmla="*/ 1116 w 1296"/>
              <a:gd name="T37" fmla="*/ 254 h 409"/>
              <a:gd name="T38" fmla="*/ 1236 w 1296"/>
              <a:gd name="T39" fmla="*/ 236 h 409"/>
              <a:gd name="T40" fmla="*/ 1296 w 1296"/>
              <a:gd name="T41" fmla="*/ 206 h 409"/>
              <a:gd name="T42" fmla="*/ 1142 w 1296"/>
              <a:gd name="T43" fmla="*/ 180 h 409"/>
              <a:gd name="T44" fmla="*/ 1114 w 1296"/>
              <a:gd name="T45" fmla="*/ 160 h 409"/>
              <a:gd name="T46" fmla="*/ 820 w 1296"/>
              <a:gd name="T47" fmla="*/ 150 h 409"/>
              <a:gd name="T48" fmla="*/ 637 w 1296"/>
              <a:gd name="T49" fmla="*/ 148 h 409"/>
              <a:gd name="T50" fmla="*/ 539 w 1296"/>
              <a:gd name="T51" fmla="*/ 157 h 409"/>
              <a:gd name="T52" fmla="*/ 490 w 1296"/>
              <a:gd name="T53" fmla="*/ 167 h 409"/>
              <a:gd name="T54" fmla="*/ 473 w 1296"/>
              <a:gd name="T55" fmla="*/ 105 h 409"/>
              <a:gd name="T56" fmla="*/ 438 w 1296"/>
              <a:gd name="T57" fmla="*/ 61 h 409"/>
              <a:gd name="T58" fmla="*/ 381 w 1296"/>
              <a:gd name="T59" fmla="*/ 0 h 40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96"/>
              <a:gd name="T91" fmla="*/ 0 h 409"/>
              <a:gd name="T92" fmla="*/ 1296 w 1296"/>
              <a:gd name="T93" fmla="*/ 409 h 409"/>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96" h="409">
                <a:moveTo>
                  <a:pt x="381" y="0"/>
                </a:moveTo>
                <a:lnTo>
                  <a:pt x="275" y="72"/>
                </a:lnTo>
                <a:lnTo>
                  <a:pt x="196" y="137"/>
                </a:lnTo>
                <a:lnTo>
                  <a:pt x="106" y="225"/>
                </a:lnTo>
                <a:lnTo>
                  <a:pt x="53" y="269"/>
                </a:lnTo>
                <a:lnTo>
                  <a:pt x="22" y="312"/>
                </a:lnTo>
                <a:lnTo>
                  <a:pt x="0" y="337"/>
                </a:lnTo>
                <a:lnTo>
                  <a:pt x="9" y="378"/>
                </a:lnTo>
                <a:lnTo>
                  <a:pt x="55" y="386"/>
                </a:lnTo>
                <a:lnTo>
                  <a:pt x="103" y="390"/>
                </a:lnTo>
                <a:lnTo>
                  <a:pt x="154" y="400"/>
                </a:lnTo>
                <a:lnTo>
                  <a:pt x="269" y="409"/>
                </a:lnTo>
                <a:lnTo>
                  <a:pt x="432" y="402"/>
                </a:lnTo>
                <a:lnTo>
                  <a:pt x="617" y="367"/>
                </a:lnTo>
                <a:lnTo>
                  <a:pt x="772" y="334"/>
                </a:lnTo>
                <a:lnTo>
                  <a:pt x="908" y="299"/>
                </a:lnTo>
                <a:lnTo>
                  <a:pt x="1014" y="268"/>
                </a:lnTo>
                <a:lnTo>
                  <a:pt x="1064" y="259"/>
                </a:lnTo>
                <a:lnTo>
                  <a:pt x="1116" y="254"/>
                </a:lnTo>
                <a:lnTo>
                  <a:pt x="1236" y="236"/>
                </a:lnTo>
                <a:lnTo>
                  <a:pt x="1296" y="206"/>
                </a:lnTo>
                <a:lnTo>
                  <a:pt x="1142" y="180"/>
                </a:lnTo>
                <a:lnTo>
                  <a:pt x="1114" y="160"/>
                </a:lnTo>
                <a:lnTo>
                  <a:pt x="820" y="150"/>
                </a:lnTo>
                <a:lnTo>
                  <a:pt x="637" y="148"/>
                </a:lnTo>
                <a:lnTo>
                  <a:pt x="539" y="157"/>
                </a:lnTo>
                <a:lnTo>
                  <a:pt x="490" y="167"/>
                </a:lnTo>
                <a:lnTo>
                  <a:pt x="473" y="105"/>
                </a:lnTo>
                <a:lnTo>
                  <a:pt x="438" y="61"/>
                </a:lnTo>
                <a:lnTo>
                  <a:pt x="381" y="0"/>
                </a:lnTo>
                <a:close/>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solidFill>
                <a:srgbClr val="FFFF00"/>
              </a:solidFill>
            </a:endParaRPr>
          </a:p>
        </p:txBody>
      </p:sp>
      <p:sp>
        <p:nvSpPr>
          <p:cNvPr id="23" name="Freeform 50"/>
          <p:cNvSpPr>
            <a:spLocks/>
          </p:cNvSpPr>
          <p:nvPr/>
        </p:nvSpPr>
        <p:spPr bwMode="auto">
          <a:xfrm rot="20684692">
            <a:off x="1806575" y="2801515"/>
            <a:ext cx="346075" cy="34925"/>
          </a:xfrm>
          <a:custGeom>
            <a:avLst/>
            <a:gdLst>
              <a:gd name="T0" fmla="*/ 195 w 195"/>
              <a:gd name="T1" fmla="*/ 3 h 24"/>
              <a:gd name="T2" fmla="*/ 123 w 195"/>
              <a:gd name="T3" fmla="*/ 3 h 24"/>
              <a:gd name="T4" fmla="*/ 63 w 195"/>
              <a:gd name="T5" fmla="*/ 3 h 24"/>
              <a:gd name="T6" fmla="*/ 0 w 195"/>
              <a:gd name="T7" fmla="*/ 24 h 24"/>
              <a:gd name="T8" fmla="*/ 0 60000 65536"/>
              <a:gd name="T9" fmla="*/ 0 60000 65536"/>
              <a:gd name="T10" fmla="*/ 0 60000 65536"/>
              <a:gd name="T11" fmla="*/ 0 60000 65536"/>
              <a:gd name="T12" fmla="*/ 0 w 195"/>
              <a:gd name="T13" fmla="*/ 0 h 24"/>
              <a:gd name="T14" fmla="*/ 195 w 195"/>
              <a:gd name="T15" fmla="*/ 24 h 24"/>
            </a:gdLst>
            <a:ahLst/>
            <a:cxnLst>
              <a:cxn ang="T8">
                <a:pos x="T0" y="T1"/>
              </a:cxn>
              <a:cxn ang="T9">
                <a:pos x="T2" y="T3"/>
              </a:cxn>
              <a:cxn ang="T10">
                <a:pos x="T4" y="T5"/>
              </a:cxn>
              <a:cxn ang="T11">
                <a:pos x="T6" y="T7"/>
              </a:cxn>
            </a:cxnLst>
            <a:rect l="T12" t="T13" r="T14" b="T15"/>
            <a:pathLst>
              <a:path w="195" h="24">
                <a:moveTo>
                  <a:pt x="195" y="3"/>
                </a:moveTo>
                <a:cubicBezTo>
                  <a:pt x="170" y="3"/>
                  <a:pt x="145" y="3"/>
                  <a:pt x="123" y="3"/>
                </a:cubicBezTo>
                <a:cubicBezTo>
                  <a:pt x="101" y="3"/>
                  <a:pt x="83" y="0"/>
                  <a:pt x="63" y="3"/>
                </a:cubicBezTo>
                <a:cubicBezTo>
                  <a:pt x="43" y="6"/>
                  <a:pt x="21" y="15"/>
                  <a:pt x="0" y="24"/>
                </a:cubicBezTo>
              </a:path>
            </a:pathLst>
          </a:custGeom>
          <a:noFill/>
          <a:ln w="9525">
            <a:solidFill>
              <a:srgbClr val="000000"/>
            </a:solidFill>
            <a:round/>
            <a:headEnd/>
            <a:tailEnd/>
          </a:ln>
        </p:spPr>
        <p:txBody>
          <a:bodyPr/>
          <a:lstStyle/>
          <a:p>
            <a:endParaRPr lang="en-GB" dirty="0">
              <a:solidFill>
                <a:srgbClr val="FFFF00"/>
              </a:solidFill>
            </a:endParaRPr>
          </a:p>
        </p:txBody>
      </p:sp>
      <p:sp>
        <p:nvSpPr>
          <p:cNvPr id="24" name="Line 51"/>
          <p:cNvSpPr>
            <a:spLocks noChangeShapeType="1"/>
          </p:cNvSpPr>
          <p:nvPr/>
        </p:nvSpPr>
        <p:spPr bwMode="auto">
          <a:xfrm>
            <a:off x="3748088" y="2712615"/>
            <a:ext cx="608013" cy="0"/>
          </a:xfrm>
          <a:prstGeom prst="line">
            <a:avLst/>
          </a:prstGeom>
          <a:noFill/>
          <a:ln w="12700">
            <a:solidFill>
              <a:schemeClr val="bg1"/>
            </a:solidFill>
            <a:round/>
            <a:headEnd/>
            <a:tailEnd/>
          </a:ln>
        </p:spPr>
        <p:txBody>
          <a:bodyPr/>
          <a:lstStyle/>
          <a:p>
            <a:endParaRPr lang="en-GB" dirty="0">
              <a:solidFill>
                <a:srgbClr val="FFFF00"/>
              </a:solidFill>
            </a:endParaRPr>
          </a:p>
        </p:txBody>
      </p:sp>
      <p:sp>
        <p:nvSpPr>
          <p:cNvPr id="25" name="Freeform 52"/>
          <p:cNvSpPr>
            <a:spLocks/>
          </p:cNvSpPr>
          <p:nvPr/>
        </p:nvSpPr>
        <p:spPr bwMode="auto">
          <a:xfrm rot="923610">
            <a:off x="3524250" y="2357015"/>
            <a:ext cx="411163" cy="520700"/>
          </a:xfrm>
          <a:custGeom>
            <a:avLst/>
            <a:gdLst>
              <a:gd name="T0" fmla="*/ 145 w 232"/>
              <a:gd name="T1" fmla="*/ 9 h 360"/>
              <a:gd name="T2" fmla="*/ 166 w 232"/>
              <a:gd name="T3" fmla="*/ 57 h 360"/>
              <a:gd name="T4" fmla="*/ 178 w 232"/>
              <a:gd name="T5" fmla="*/ 108 h 360"/>
              <a:gd name="T6" fmla="*/ 184 w 232"/>
              <a:gd name="T7" fmla="*/ 138 h 360"/>
              <a:gd name="T8" fmla="*/ 205 w 232"/>
              <a:gd name="T9" fmla="*/ 156 h 360"/>
              <a:gd name="T10" fmla="*/ 229 w 232"/>
              <a:gd name="T11" fmla="*/ 177 h 360"/>
              <a:gd name="T12" fmla="*/ 232 w 232"/>
              <a:gd name="T13" fmla="*/ 207 h 360"/>
              <a:gd name="T14" fmla="*/ 202 w 232"/>
              <a:gd name="T15" fmla="*/ 234 h 360"/>
              <a:gd name="T16" fmla="*/ 169 w 232"/>
              <a:gd name="T17" fmla="*/ 255 h 360"/>
              <a:gd name="T18" fmla="*/ 136 w 232"/>
              <a:gd name="T19" fmla="*/ 297 h 360"/>
              <a:gd name="T20" fmla="*/ 106 w 232"/>
              <a:gd name="T21" fmla="*/ 333 h 360"/>
              <a:gd name="T22" fmla="*/ 73 w 232"/>
              <a:gd name="T23" fmla="*/ 354 h 360"/>
              <a:gd name="T24" fmla="*/ 43 w 232"/>
              <a:gd name="T25" fmla="*/ 357 h 360"/>
              <a:gd name="T26" fmla="*/ 37 w 232"/>
              <a:gd name="T27" fmla="*/ 360 h 360"/>
              <a:gd name="T28" fmla="*/ 1 w 232"/>
              <a:gd name="T29" fmla="*/ 336 h 360"/>
              <a:gd name="T30" fmla="*/ 1 w 232"/>
              <a:gd name="T31" fmla="*/ 162 h 360"/>
              <a:gd name="T32" fmla="*/ 31 w 232"/>
              <a:gd name="T33" fmla="*/ 0 h 360"/>
              <a:gd name="T34" fmla="*/ 145 w 232"/>
              <a:gd name="T35" fmla="*/ 9 h 3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32"/>
              <a:gd name="T55" fmla="*/ 0 h 360"/>
              <a:gd name="T56" fmla="*/ 232 w 232"/>
              <a:gd name="T57" fmla="*/ 360 h 36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32" h="360">
                <a:moveTo>
                  <a:pt x="145" y="9"/>
                </a:moveTo>
                <a:lnTo>
                  <a:pt x="166" y="57"/>
                </a:lnTo>
                <a:lnTo>
                  <a:pt x="178" y="108"/>
                </a:lnTo>
                <a:lnTo>
                  <a:pt x="184" y="138"/>
                </a:lnTo>
                <a:lnTo>
                  <a:pt x="205" y="156"/>
                </a:lnTo>
                <a:lnTo>
                  <a:pt x="229" y="177"/>
                </a:lnTo>
                <a:lnTo>
                  <a:pt x="232" y="207"/>
                </a:lnTo>
                <a:lnTo>
                  <a:pt x="202" y="234"/>
                </a:lnTo>
                <a:lnTo>
                  <a:pt x="169" y="255"/>
                </a:lnTo>
                <a:lnTo>
                  <a:pt x="136" y="297"/>
                </a:lnTo>
                <a:lnTo>
                  <a:pt x="106" y="333"/>
                </a:lnTo>
                <a:cubicBezTo>
                  <a:pt x="95" y="340"/>
                  <a:pt x="85" y="349"/>
                  <a:pt x="73" y="354"/>
                </a:cubicBezTo>
                <a:cubicBezTo>
                  <a:pt x="64" y="358"/>
                  <a:pt x="53" y="355"/>
                  <a:pt x="43" y="357"/>
                </a:cubicBezTo>
                <a:cubicBezTo>
                  <a:pt x="41" y="357"/>
                  <a:pt x="39" y="359"/>
                  <a:pt x="37" y="360"/>
                </a:cubicBezTo>
                <a:cubicBezTo>
                  <a:pt x="0" y="338"/>
                  <a:pt x="1" y="353"/>
                  <a:pt x="1" y="336"/>
                </a:cubicBezTo>
                <a:lnTo>
                  <a:pt x="1" y="162"/>
                </a:lnTo>
                <a:lnTo>
                  <a:pt x="31" y="0"/>
                </a:lnTo>
                <a:lnTo>
                  <a:pt x="145" y="9"/>
                </a:lnTo>
                <a:close/>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solidFill>
                <a:srgbClr val="FFFF00"/>
              </a:solidFill>
            </a:endParaRPr>
          </a:p>
        </p:txBody>
      </p:sp>
      <p:sp>
        <p:nvSpPr>
          <p:cNvPr id="26" name="Freeform 53"/>
          <p:cNvSpPr>
            <a:spLocks/>
          </p:cNvSpPr>
          <p:nvPr/>
        </p:nvSpPr>
        <p:spPr bwMode="auto">
          <a:xfrm>
            <a:off x="2860675" y="2056978"/>
            <a:ext cx="1000125" cy="787400"/>
          </a:xfrm>
          <a:custGeom>
            <a:avLst/>
            <a:gdLst>
              <a:gd name="T0" fmla="*/ 356 w 630"/>
              <a:gd name="T1" fmla="*/ 18 h 496"/>
              <a:gd name="T2" fmla="*/ 288 w 630"/>
              <a:gd name="T3" fmla="*/ 1 h 496"/>
              <a:gd name="T4" fmla="*/ 220 w 630"/>
              <a:gd name="T5" fmla="*/ 0 h 496"/>
              <a:gd name="T6" fmla="*/ 164 w 630"/>
              <a:gd name="T7" fmla="*/ 9 h 496"/>
              <a:gd name="T8" fmla="*/ 111 w 630"/>
              <a:gd name="T9" fmla="*/ 36 h 496"/>
              <a:gd name="T10" fmla="*/ 66 w 630"/>
              <a:gd name="T11" fmla="*/ 69 h 496"/>
              <a:gd name="T12" fmla="*/ 16 w 630"/>
              <a:gd name="T13" fmla="*/ 138 h 496"/>
              <a:gd name="T14" fmla="*/ 1 w 630"/>
              <a:gd name="T15" fmla="*/ 188 h 496"/>
              <a:gd name="T16" fmla="*/ 0 w 630"/>
              <a:gd name="T17" fmla="*/ 243 h 496"/>
              <a:gd name="T18" fmla="*/ 37 w 630"/>
              <a:gd name="T19" fmla="*/ 315 h 496"/>
              <a:gd name="T20" fmla="*/ 79 w 630"/>
              <a:gd name="T21" fmla="*/ 366 h 496"/>
              <a:gd name="T22" fmla="*/ 131 w 630"/>
              <a:gd name="T23" fmla="*/ 420 h 496"/>
              <a:gd name="T24" fmla="*/ 213 w 630"/>
              <a:gd name="T25" fmla="*/ 470 h 496"/>
              <a:gd name="T26" fmla="*/ 277 w 630"/>
              <a:gd name="T27" fmla="*/ 490 h 496"/>
              <a:gd name="T28" fmla="*/ 339 w 630"/>
              <a:gd name="T29" fmla="*/ 496 h 496"/>
              <a:gd name="T30" fmla="*/ 410 w 630"/>
              <a:gd name="T31" fmla="*/ 489 h 496"/>
              <a:gd name="T32" fmla="*/ 381 w 630"/>
              <a:gd name="T33" fmla="*/ 449 h 496"/>
              <a:gd name="T34" fmla="*/ 415 w 630"/>
              <a:gd name="T35" fmla="*/ 413 h 496"/>
              <a:gd name="T36" fmla="*/ 474 w 630"/>
              <a:gd name="T37" fmla="*/ 381 h 496"/>
              <a:gd name="T38" fmla="*/ 479 w 630"/>
              <a:gd name="T39" fmla="*/ 327 h 496"/>
              <a:gd name="T40" fmla="*/ 469 w 630"/>
              <a:gd name="T41" fmla="*/ 287 h 496"/>
              <a:gd name="T42" fmla="*/ 498 w 630"/>
              <a:gd name="T43" fmla="*/ 227 h 496"/>
              <a:gd name="T44" fmla="*/ 551 w 630"/>
              <a:gd name="T45" fmla="*/ 199 h 496"/>
              <a:gd name="T46" fmla="*/ 577 w 630"/>
              <a:gd name="T47" fmla="*/ 206 h 496"/>
              <a:gd name="T48" fmla="*/ 630 w 630"/>
              <a:gd name="T49" fmla="*/ 237 h 496"/>
              <a:gd name="T50" fmla="*/ 585 w 630"/>
              <a:gd name="T51" fmla="*/ 156 h 496"/>
              <a:gd name="T52" fmla="*/ 521 w 630"/>
              <a:gd name="T53" fmla="*/ 95 h 496"/>
              <a:gd name="T54" fmla="*/ 423 w 630"/>
              <a:gd name="T55" fmla="*/ 42 h 496"/>
              <a:gd name="T56" fmla="*/ 356 w 630"/>
              <a:gd name="T57" fmla="*/ 18 h 49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630"/>
              <a:gd name="T88" fmla="*/ 0 h 496"/>
              <a:gd name="T89" fmla="*/ 630 w 630"/>
              <a:gd name="T90" fmla="*/ 496 h 49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630" h="496">
                <a:moveTo>
                  <a:pt x="356" y="18"/>
                </a:moveTo>
                <a:lnTo>
                  <a:pt x="288" y="1"/>
                </a:lnTo>
                <a:lnTo>
                  <a:pt x="220" y="0"/>
                </a:lnTo>
                <a:lnTo>
                  <a:pt x="164" y="9"/>
                </a:lnTo>
                <a:lnTo>
                  <a:pt x="111" y="36"/>
                </a:lnTo>
                <a:lnTo>
                  <a:pt x="66" y="69"/>
                </a:lnTo>
                <a:lnTo>
                  <a:pt x="16" y="138"/>
                </a:lnTo>
                <a:lnTo>
                  <a:pt x="1" y="188"/>
                </a:lnTo>
                <a:lnTo>
                  <a:pt x="0" y="243"/>
                </a:lnTo>
                <a:cubicBezTo>
                  <a:pt x="6" y="265"/>
                  <a:pt x="23" y="296"/>
                  <a:pt x="37" y="315"/>
                </a:cubicBezTo>
                <a:cubicBezTo>
                  <a:pt x="50" y="336"/>
                  <a:pt x="64" y="348"/>
                  <a:pt x="79" y="366"/>
                </a:cubicBezTo>
                <a:lnTo>
                  <a:pt x="131" y="420"/>
                </a:lnTo>
                <a:lnTo>
                  <a:pt x="213" y="470"/>
                </a:lnTo>
                <a:lnTo>
                  <a:pt x="277" y="490"/>
                </a:lnTo>
                <a:lnTo>
                  <a:pt x="339" y="496"/>
                </a:lnTo>
                <a:lnTo>
                  <a:pt x="410" y="489"/>
                </a:lnTo>
                <a:lnTo>
                  <a:pt x="381" y="449"/>
                </a:lnTo>
                <a:lnTo>
                  <a:pt x="415" y="413"/>
                </a:lnTo>
                <a:lnTo>
                  <a:pt x="474" y="381"/>
                </a:lnTo>
                <a:lnTo>
                  <a:pt x="479" y="327"/>
                </a:lnTo>
                <a:lnTo>
                  <a:pt x="469" y="287"/>
                </a:lnTo>
                <a:lnTo>
                  <a:pt x="498" y="227"/>
                </a:lnTo>
                <a:lnTo>
                  <a:pt x="551" y="199"/>
                </a:lnTo>
                <a:lnTo>
                  <a:pt x="577" y="206"/>
                </a:lnTo>
                <a:lnTo>
                  <a:pt x="630" y="237"/>
                </a:lnTo>
                <a:lnTo>
                  <a:pt x="585" y="156"/>
                </a:lnTo>
                <a:lnTo>
                  <a:pt x="521" y="95"/>
                </a:lnTo>
                <a:lnTo>
                  <a:pt x="423" y="42"/>
                </a:lnTo>
                <a:lnTo>
                  <a:pt x="356" y="18"/>
                </a:lnTo>
                <a:close/>
              </a:path>
            </a:pathLst>
          </a:custGeom>
          <a:gradFill rotWithShape="1">
            <a:gsLst>
              <a:gs pos="0">
                <a:srgbClr val="C0C0C0"/>
              </a:gs>
              <a:gs pos="100000">
                <a:srgbClr val="7F7F7F"/>
              </a:gs>
            </a:gsLst>
            <a:path path="rect">
              <a:fillToRect l="50000" t="50000" r="50000" b="50000"/>
            </a:path>
          </a:gradFill>
          <a:ln w="9525">
            <a:solidFill>
              <a:srgbClr val="000000"/>
            </a:solidFill>
            <a:round/>
            <a:headEnd/>
            <a:tailEnd/>
          </a:ln>
        </p:spPr>
        <p:txBody>
          <a:bodyPr/>
          <a:lstStyle/>
          <a:p>
            <a:endParaRPr lang="en-GB" dirty="0">
              <a:solidFill>
                <a:srgbClr val="FFFF00"/>
              </a:solidFill>
            </a:endParaRPr>
          </a:p>
        </p:txBody>
      </p:sp>
      <p:sp>
        <p:nvSpPr>
          <p:cNvPr id="27" name="Freeform 62"/>
          <p:cNvSpPr>
            <a:spLocks/>
          </p:cNvSpPr>
          <p:nvPr/>
        </p:nvSpPr>
        <p:spPr bwMode="auto">
          <a:xfrm>
            <a:off x="4684713" y="2147465"/>
            <a:ext cx="2300288" cy="527050"/>
          </a:xfrm>
          <a:custGeom>
            <a:avLst/>
            <a:gdLst>
              <a:gd name="T0" fmla="*/ 1272 w 1449"/>
              <a:gd name="T1" fmla="*/ 225 h 332"/>
              <a:gd name="T2" fmla="*/ 1110 w 1449"/>
              <a:gd name="T3" fmla="*/ 259 h 332"/>
              <a:gd name="T4" fmla="*/ 1081 w 1449"/>
              <a:gd name="T5" fmla="*/ 249 h 332"/>
              <a:gd name="T6" fmla="*/ 934 w 1449"/>
              <a:gd name="T7" fmla="*/ 210 h 332"/>
              <a:gd name="T8" fmla="*/ 802 w 1449"/>
              <a:gd name="T9" fmla="*/ 170 h 332"/>
              <a:gd name="T10" fmla="*/ 672 w 1449"/>
              <a:gd name="T11" fmla="*/ 125 h 332"/>
              <a:gd name="T12" fmla="*/ 599 w 1449"/>
              <a:gd name="T13" fmla="*/ 102 h 332"/>
              <a:gd name="T14" fmla="*/ 510 w 1449"/>
              <a:gd name="T15" fmla="*/ 80 h 332"/>
              <a:gd name="T16" fmla="*/ 413 w 1449"/>
              <a:gd name="T17" fmla="*/ 61 h 332"/>
              <a:gd name="T18" fmla="*/ 328 w 1449"/>
              <a:gd name="T19" fmla="*/ 48 h 332"/>
              <a:gd name="T20" fmla="*/ 253 w 1449"/>
              <a:gd name="T21" fmla="*/ 42 h 332"/>
              <a:gd name="T22" fmla="*/ 178 w 1449"/>
              <a:gd name="T23" fmla="*/ 34 h 332"/>
              <a:gd name="T24" fmla="*/ 108 w 1449"/>
              <a:gd name="T25" fmla="*/ 18 h 332"/>
              <a:gd name="T26" fmla="*/ 57 w 1449"/>
              <a:gd name="T27" fmla="*/ 9 h 332"/>
              <a:gd name="T28" fmla="*/ 21 w 1449"/>
              <a:gd name="T29" fmla="*/ 0 h 332"/>
              <a:gd name="T30" fmla="*/ 11 w 1449"/>
              <a:gd name="T31" fmla="*/ 126 h 332"/>
              <a:gd name="T32" fmla="*/ 0 w 1449"/>
              <a:gd name="T33" fmla="*/ 224 h 332"/>
              <a:gd name="T34" fmla="*/ 75 w 1449"/>
              <a:gd name="T35" fmla="*/ 230 h 332"/>
              <a:gd name="T36" fmla="*/ 156 w 1449"/>
              <a:gd name="T37" fmla="*/ 241 h 332"/>
              <a:gd name="T38" fmla="*/ 192 w 1449"/>
              <a:gd name="T39" fmla="*/ 246 h 332"/>
              <a:gd name="T40" fmla="*/ 230 w 1449"/>
              <a:gd name="T41" fmla="*/ 255 h 332"/>
              <a:gd name="T42" fmla="*/ 1441 w 1449"/>
              <a:gd name="T43" fmla="*/ 332 h 332"/>
              <a:gd name="T44" fmla="*/ 1449 w 1449"/>
              <a:gd name="T45" fmla="*/ 318 h 332"/>
              <a:gd name="T46" fmla="*/ 1440 w 1449"/>
              <a:gd name="T47" fmla="*/ 300 h 332"/>
              <a:gd name="T48" fmla="*/ 1376 w 1449"/>
              <a:gd name="T49" fmla="*/ 265 h 332"/>
              <a:gd name="T50" fmla="*/ 1344 w 1449"/>
              <a:gd name="T51" fmla="*/ 239 h 332"/>
              <a:gd name="T52" fmla="*/ 1299 w 1449"/>
              <a:gd name="T53" fmla="*/ 224 h 332"/>
              <a:gd name="T54" fmla="*/ 1265 w 1449"/>
              <a:gd name="T55" fmla="*/ 225 h 33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449"/>
              <a:gd name="T85" fmla="*/ 0 h 332"/>
              <a:gd name="T86" fmla="*/ 1449 w 1449"/>
              <a:gd name="T87" fmla="*/ 332 h 33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449" h="332">
                <a:moveTo>
                  <a:pt x="1272" y="225"/>
                </a:moveTo>
                <a:lnTo>
                  <a:pt x="1110" y="259"/>
                </a:lnTo>
                <a:lnTo>
                  <a:pt x="1081" y="249"/>
                </a:lnTo>
                <a:lnTo>
                  <a:pt x="934" y="210"/>
                </a:lnTo>
                <a:lnTo>
                  <a:pt x="802" y="170"/>
                </a:lnTo>
                <a:lnTo>
                  <a:pt x="672" y="125"/>
                </a:lnTo>
                <a:cubicBezTo>
                  <a:pt x="645" y="118"/>
                  <a:pt x="627" y="110"/>
                  <a:pt x="599" y="102"/>
                </a:cubicBezTo>
                <a:cubicBezTo>
                  <a:pt x="573" y="94"/>
                  <a:pt x="540" y="87"/>
                  <a:pt x="510" y="80"/>
                </a:cubicBezTo>
                <a:lnTo>
                  <a:pt x="413" y="61"/>
                </a:lnTo>
                <a:lnTo>
                  <a:pt x="328" y="48"/>
                </a:lnTo>
                <a:lnTo>
                  <a:pt x="253" y="42"/>
                </a:lnTo>
                <a:lnTo>
                  <a:pt x="178" y="34"/>
                </a:lnTo>
                <a:lnTo>
                  <a:pt x="108" y="18"/>
                </a:lnTo>
                <a:lnTo>
                  <a:pt x="57" y="9"/>
                </a:lnTo>
                <a:lnTo>
                  <a:pt x="21" y="0"/>
                </a:lnTo>
                <a:lnTo>
                  <a:pt x="11" y="126"/>
                </a:lnTo>
                <a:lnTo>
                  <a:pt x="0" y="224"/>
                </a:lnTo>
                <a:lnTo>
                  <a:pt x="75" y="230"/>
                </a:lnTo>
                <a:lnTo>
                  <a:pt x="156" y="241"/>
                </a:lnTo>
                <a:lnTo>
                  <a:pt x="192" y="246"/>
                </a:lnTo>
                <a:lnTo>
                  <a:pt x="230" y="255"/>
                </a:lnTo>
                <a:lnTo>
                  <a:pt x="1441" y="332"/>
                </a:lnTo>
                <a:lnTo>
                  <a:pt x="1449" y="318"/>
                </a:lnTo>
                <a:lnTo>
                  <a:pt x="1440" y="300"/>
                </a:lnTo>
                <a:lnTo>
                  <a:pt x="1376" y="265"/>
                </a:lnTo>
                <a:lnTo>
                  <a:pt x="1344" y="239"/>
                </a:lnTo>
                <a:lnTo>
                  <a:pt x="1299" y="224"/>
                </a:lnTo>
                <a:lnTo>
                  <a:pt x="1265" y="225"/>
                </a:lnTo>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solidFill>
                <a:srgbClr val="FFFF00"/>
              </a:solidFill>
            </a:endParaRPr>
          </a:p>
        </p:txBody>
      </p:sp>
      <p:sp>
        <p:nvSpPr>
          <p:cNvPr id="28" name="Freeform 63"/>
          <p:cNvSpPr>
            <a:spLocks/>
          </p:cNvSpPr>
          <p:nvPr/>
        </p:nvSpPr>
        <p:spPr bwMode="auto">
          <a:xfrm rot="259503">
            <a:off x="6781800" y="2566565"/>
            <a:ext cx="150813" cy="30163"/>
          </a:xfrm>
          <a:custGeom>
            <a:avLst/>
            <a:gdLst>
              <a:gd name="T0" fmla="*/ 0 w 207"/>
              <a:gd name="T1" fmla="*/ 17 h 47"/>
              <a:gd name="T2" fmla="*/ 96 w 207"/>
              <a:gd name="T3" fmla="*/ 5 h 47"/>
              <a:gd name="T4" fmla="*/ 207 w 207"/>
              <a:gd name="T5" fmla="*/ 47 h 47"/>
              <a:gd name="T6" fmla="*/ 0 60000 65536"/>
              <a:gd name="T7" fmla="*/ 0 60000 65536"/>
              <a:gd name="T8" fmla="*/ 0 60000 65536"/>
              <a:gd name="T9" fmla="*/ 0 w 207"/>
              <a:gd name="T10" fmla="*/ 0 h 47"/>
              <a:gd name="T11" fmla="*/ 207 w 207"/>
              <a:gd name="T12" fmla="*/ 47 h 47"/>
            </a:gdLst>
            <a:ahLst/>
            <a:cxnLst>
              <a:cxn ang="T6">
                <a:pos x="T0" y="T1"/>
              </a:cxn>
              <a:cxn ang="T7">
                <a:pos x="T2" y="T3"/>
              </a:cxn>
              <a:cxn ang="T8">
                <a:pos x="T4" y="T5"/>
              </a:cxn>
            </a:cxnLst>
            <a:rect l="T9" t="T10" r="T11" b="T12"/>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solidFill>
                <a:srgbClr val="FFFF00"/>
              </a:solidFill>
            </a:endParaRPr>
          </a:p>
        </p:txBody>
      </p:sp>
      <p:sp>
        <p:nvSpPr>
          <p:cNvPr id="29" name="Freeform 64"/>
          <p:cNvSpPr>
            <a:spLocks/>
          </p:cNvSpPr>
          <p:nvPr/>
        </p:nvSpPr>
        <p:spPr bwMode="auto">
          <a:xfrm rot="259503">
            <a:off x="6734175" y="2534815"/>
            <a:ext cx="150813" cy="30163"/>
          </a:xfrm>
          <a:custGeom>
            <a:avLst/>
            <a:gdLst>
              <a:gd name="T0" fmla="*/ 0 w 207"/>
              <a:gd name="T1" fmla="*/ 17 h 47"/>
              <a:gd name="T2" fmla="*/ 96 w 207"/>
              <a:gd name="T3" fmla="*/ 5 h 47"/>
              <a:gd name="T4" fmla="*/ 207 w 207"/>
              <a:gd name="T5" fmla="*/ 47 h 47"/>
              <a:gd name="T6" fmla="*/ 0 60000 65536"/>
              <a:gd name="T7" fmla="*/ 0 60000 65536"/>
              <a:gd name="T8" fmla="*/ 0 60000 65536"/>
              <a:gd name="T9" fmla="*/ 0 w 207"/>
              <a:gd name="T10" fmla="*/ 0 h 47"/>
              <a:gd name="T11" fmla="*/ 207 w 207"/>
              <a:gd name="T12" fmla="*/ 47 h 47"/>
            </a:gdLst>
            <a:ahLst/>
            <a:cxnLst>
              <a:cxn ang="T6">
                <a:pos x="T0" y="T1"/>
              </a:cxn>
              <a:cxn ang="T7">
                <a:pos x="T2" y="T3"/>
              </a:cxn>
              <a:cxn ang="T8">
                <a:pos x="T4" y="T5"/>
              </a:cxn>
            </a:cxnLst>
            <a:rect l="T9" t="T10" r="T11" b="T12"/>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solidFill>
                <a:srgbClr val="FFFF00"/>
              </a:solidFill>
            </a:endParaRPr>
          </a:p>
        </p:txBody>
      </p:sp>
      <p:sp>
        <p:nvSpPr>
          <p:cNvPr id="30" name="Freeform 65"/>
          <p:cNvSpPr>
            <a:spLocks/>
          </p:cNvSpPr>
          <p:nvPr/>
        </p:nvSpPr>
        <p:spPr bwMode="auto">
          <a:xfrm rot="336205">
            <a:off x="3078163" y="2663403"/>
            <a:ext cx="598488" cy="192088"/>
          </a:xfrm>
          <a:custGeom>
            <a:avLst/>
            <a:gdLst>
              <a:gd name="T0" fmla="*/ 316 w 377"/>
              <a:gd name="T1" fmla="*/ 3 h 121"/>
              <a:gd name="T2" fmla="*/ 346 w 377"/>
              <a:gd name="T3" fmla="*/ 0 h 121"/>
              <a:gd name="T4" fmla="*/ 377 w 377"/>
              <a:gd name="T5" fmla="*/ 14 h 121"/>
              <a:gd name="T6" fmla="*/ 372 w 377"/>
              <a:gd name="T7" fmla="*/ 40 h 121"/>
              <a:gd name="T8" fmla="*/ 353 w 377"/>
              <a:gd name="T9" fmla="*/ 53 h 121"/>
              <a:gd name="T10" fmla="*/ 300 w 377"/>
              <a:gd name="T11" fmla="*/ 78 h 121"/>
              <a:gd name="T12" fmla="*/ 245 w 377"/>
              <a:gd name="T13" fmla="*/ 104 h 121"/>
              <a:gd name="T14" fmla="*/ 199 w 377"/>
              <a:gd name="T15" fmla="*/ 121 h 121"/>
              <a:gd name="T16" fmla="*/ 91 w 377"/>
              <a:gd name="T17" fmla="*/ 105 h 121"/>
              <a:gd name="T18" fmla="*/ 47 w 377"/>
              <a:gd name="T19" fmla="*/ 93 h 121"/>
              <a:gd name="T20" fmla="*/ 1 w 377"/>
              <a:gd name="T21" fmla="*/ 71 h 121"/>
              <a:gd name="T22" fmla="*/ 43 w 377"/>
              <a:gd name="T23" fmla="*/ 77 h 121"/>
              <a:gd name="T24" fmla="*/ 109 w 377"/>
              <a:gd name="T25" fmla="*/ 61 h 121"/>
              <a:gd name="T26" fmla="*/ 223 w 377"/>
              <a:gd name="T27" fmla="*/ 43 h 121"/>
              <a:gd name="T28" fmla="*/ 285 w 377"/>
              <a:gd name="T29" fmla="*/ 34 h 121"/>
              <a:gd name="T30" fmla="*/ 305 w 377"/>
              <a:gd name="T31" fmla="*/ 22 h 121"/>
              <a:gd name="T32" fmla="*/ 316 w 377"/>
              <a:gd name="T33" fmla="*/ 3 h 12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7"/>
              <a:gd name="T52" fmla="*/ 0 h 121"/>
              <a:gd name="T53" fmla="*/ 377 w 377"/>
              <a:gd name="T54" fmla="*/ 121 h 12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7" h="121">
                <a:moveTo>
                  <a:pt x="316" y="3"/>
                </a:moveTo>
                <a:lnTo>
                  <a:pt x="346" y="0"/>
                </a:lnTo>
                <a:lnTo>
                  <a:pt x="377" y="14"/>
                </a:lnTo>
                <a:lnTo>
                  <a:pt x="372" y="40"/>
                </a:lnTo>
                <a:lnTo>
                  <a:pt x="353" y="53"/>
                </a:lnTo>
                <a:lnTo>
                  <a:pt x="300" y="78"/>
                </a:lnTo>
                <a:lnTo>
                  <a:pt x="245" y="104"/>
                </a:lnTo>
                <a:lnTo>
                  <a:pt x="199" y="121"/>
                </a:lnTo>
                <a:lnTo>
                  <a:pt x="91" y="105"/>
                </a:lnTo>
                <a:lnTo>
                  <a:pt x="47" y="93"/>
                </a:lnTo>
                <a:lnTo>
                  <a:pt x="1" y="71"/>
                </a:lnTo>
                <a:cubicBezTo>
                  <a:pt x="0" y="64"/>
                  <a:pt x="25" y="79"/>
                  <a:pt x="43" y="77"/>
                </a:cubicBezTo>
                <a:cubicBezTo>
                  <a:pt x="61" y="75"/>
                  <a:pt x="79" y="67"/>
                  <a:pt x="109" y="61"/>
                </a:cubicBezTo>
                <a:cubicBezTo>
                  <a:pt x="139" y="55"/>
                  <a:pt x="194" y="47"/>
                  <a:pt x="223" y="43"/>
                </a:cubicBezTo>
                <a:cubicBezTo>
                  <a:pt x="252" y="39"/>
                  <a:pt x="271" y="37"/>
                  <a:pt x="285" y="34"/>
                </a:cubicBezTo>
                <a:lnTo>
                  <a:pt x="305" y="22"/>
                </a:lnTo>
                <a:lnTo>
                  <a:pt x="316" y="3"/>
                </a:lnTo>
                <a:close/>
              </a:path>
            </a:pathLst>
          </a:custGeom>
          <a:gradFill rotWithShape="1">
            <a:gsLst>
              <a:gs pos="0">
                <a:srgbClr val="FFD1A3">
                  <a:alpha val="71999"/>
                </a:srgbClr>
              </a:gs>
              <a:gs pos="100000">
                <a:srgbClr val="FFD3A7">
                  <a:alpha val="64000"/>
                </a:srgbClr>
              </a:gs>
            </a:gsLst>
            <a:lin ang="5400000" scaled="1"/>
          </a:gradFill>
          <a:ln w="9525" cap="rnd">
            <a:solidFill>
              <a:srgbClr val="000000"/>
            </a:solidFill>
            <a:prstDash val="sysDot"/>
            <a:round/>
            <a:headEnd/>
            <a:tailEnd/>
          </a:ln>
        </p:spPr>
        <p:txBody>
          <a:bodyPr/>
          <a:lstStyle/>
          <a:p>
            <a:endParaRPr lang="en-GB" dirty="0">
              <a:solidFill>
                <a:srgbClr val="FFFF00"/>
              </a:solidFill>
            </a:endParaRPr>
          </a:p>
        </p:txBody>
      </p:sp>
      <p:sp>
        <p:nvSpPr>
          <p:cNvPr id="31" name="Line 68"/>
          <p:cNvSpPr>
            <a:spLocks noChangeShapeType="1"/>
          </p:cNvSpPr>
          <p:nvPr/>
        </p:nvSpPr>
        <p:spPr bwMode="auto">
          <a:xfrm>
            <a:off x="1085850" y="2096665"/>
            <a:ext cx="4025900" cy="0"/>
          </a:xfrm>
          <a:prstGeom prst="line">
            <a:avLst/>
          </a:prstGeom>
          <a:noFill/>
          <a:ln w="28575" cap="rnd">
            <a:solidFill>
              <a:srgbClr val="FF3300"/>
            </a:solidFill>
            <a:prstDash val="sysDot"/>
            <a:round/>
            <a:headEnd/>
            <a:tailEnd/>
          </a:ln>
        </p:spPr>
        <p:txBody>
          <a:bodyPr/>
          <a:lstStyle/>
          <a:p>
            <a:endParaRPr lang="en-GB" dirty="0">
              <a:solidFill>
                <a:srgbClr val="FFFF00"/>
              </a:solidFill>
            </a:endParaRPr>
          </a:p>
        </p:txBody>
      </p:sp>
      <p:sp>
        <p:nvSpPr>
          <p:cNvPr id="32" name="Line 69"/>
          <p:cNvSpPr>
            <a:spLocks noChangeShapeType="1"/>
          </p:cNvSpPr>
          <p:nvPr/>
        </p:nvSpPr>
        <p:spPr bwMode="auto">
          <a:xfrm>
            <a:off x="3079750" y="1906165"/>
            <a:ext cx="4221163" cy="900113"/>
          </a:xfrm>
          <a:prstGeom prst="line">
            <a:avLst/>
          </a:prstGeom>
          <a:noFill/>
          <a:ln w="28575" cap="rnd">
            <a:solidFill>
              <a:srgbClr val="FF3300"/>
            </a:solidFill>
            <a:prstDash val="sysDot"/>
            <a:round/>
            <a:headEnd/>
            <a:tailEnd/>
          </a:ln>
        </p:spPr>
        <p:txBody>
          <a:bodyPr/>
          <a:lstStyle/>
          <a:p>
            <a:endParaRPr lang="en-GB" dirty="0">
              <a:solidFill>
                <a:srgbClr val="FFFF00"/>
              </a:solidFill>
            </a:endParaRPr>
          </a:p>
        </p:txBody>
      </p:sp>
      <p:sp>
        <p:nvSpPr>
          <p:cNvPr id="33" name="Line 70"/>
          <p:cNvSpPr>
            <a:spLocks noChangeShapeType="1"/>
          </p:cNvSpPr>
          <p:nvPr/>
        </p:nvSpPr>
        <p:spPr bwMode="auto">
          <a:xfrm flipV="1">
            <a:off x="641350" y="2693565"/>
            <a:ext cx="3263900" cy="482600"/>
          </a:xfrm>
          <a:prstGeom prst="line">
            <a:avLst/>
          </a:prstGeom>
          <a:noFill/>
          <a:ln w="28575" cap="rnd">
            <a:solidFill>
              <a:srgbClr val="FF3300"/>
            </a:solidFill>
            <a:prstDash val="sysDot"/>
            <a:round/>
            <a:headEnd/>
            <a:tailEnd/>
          </a:ln>
        </p:spPr>
        <p:txBody>
          <a:bodyPr/>
          <a:lstStyle/>
          <a:p>
            <a:endParaRPr lang="en-GB" dirty="0">
              <a:solidFill>
                <a:srgbClr val="FFFF00"/>
              </a:solidFill>
            </a:endParaRPr>
          </a:p>
        </p:txBody>
      </p:sp>
      <p:sp>
        <p:nvSpPr>
          <p:cNvPr id="35" name="Freeform 74"/>
          <p:cNvSpPr>
            <a:spLocks/>
          </p:cNvSpPr>
          <p:nvPr/>
        </p:nvSpPr>
        <p:spPr bwMode="auto">
          <a:xfrm>
            <a:off x="4006850" y="2096665"/>
            <a:ext cx="800100" cy="146050"/>
          </a:xfrm>
          <a:custGeom>
            <a:avLst/>
            <a:gdLst>
              <a:gd name="T0" fmla="*/ 504 w 504"/>
              <a:gd name="T1" fmla="*/ 0 h 92"/>
              <a:gd name="T2" fmla="*/ 0 w 504"/>
              <a:gd name="T3" fmla="*/ 0 h 92"/>
              <a:gd name="T4" fmla="*/ 421 w 504"/>
              <a:gd name="T5" fmla="*/ 92 h 92"/>
              <a:gd name="T6" fmla="*/ 0 60000 65536"/>
              <a:gd name="T7" fmla="*/ 0 60000 65536"/>
              <a:gd name="T8" fmla="*/ 0 60000 65536"/>
              <a:gd name="T9" fmla="*/ 0 w 504"/>
              <a:gd name="T10" fmla="*/ 0 h 92"/>
              <a:gd name="T11" fmla="*/ 504 w 504"/>
              <a:gd name="T12" fmla="*/ 92 h 92"/>
            </a:gdLst>
            <a:ahLst/>
            <a:cxnLst>
              <a:cxn ang="T6">
                <a:pos x="T0" y="T1"/>
              </a:cxn>
              <a:cxn ang="T7">
                <a:pos x="T2" y="T3"/>
              </a:cxn>
              <a:cxn ang="T8">
                <a:pos x="T4" y="T5"/>
              </a:cxn>
            </a:cxnLst>
            <a:rect l="T9" t="T10" r="T11" b="T12"/>
            <a:pathLst>
              <a:path w="504" h="92">
                <a:moveTo>
                  <a:pt x="504" y="0"/>
                </a:moveTo>
                <a:lnTo>
                  <a:pt x="0" y="0"/>
                </a:lnTo>
                <a:lnTo>
                  <a:pt x="421" y="92"/>
                </a:lnTo>
              </a:path>
            </a:pathLst>
          </a:custGeom>
          <a:noFill/>
          <a:ln w="28575" cmpd="sng">
            <a:solidFill>
              <a:srgbClr val="FF3300"/>
            </a:solidFill>
            <a:round/>
            <a:headEnd/>
            <a:tailEnd/>
          </a:ln>
        </p:spPr>
        <p:txBody>
          <a:bodyPr/>
          <a:lstStyle/>
          <a:p>
            <a:endParaRPr lang="en-GB" dirty="0">
              <a:solidFill>
                <a:srgbClr val="FFFF00"/>
              </a:solidFill>
            </a:endParaRPr>
          </a:p>
        </p:txBody>
      </p:sp>
      <p:sp>
        <p:nvSpPr>
          <p:cNvPr id="36" name="Freeform 75"/>
          <p:cNvSpPr>
            <a:spLocks/>
          </p:cNvSpPr>
          <p:nvPr/>
        </p:nvSpPr>
        <p:spPr bwMode="auto">
          <a:xfrm>
            <a:off x="2106613" y="2096665"/>
            <a:ext cx="592138" cy="317500"/>
          </a:xfrm>
          <a:custGeom>
            <a:avLst/>
            <a:gdLst>
              <a:gd name="T0" fmla="*/ 0 w 373"/>
              <a:gd name="T1" fmla="*/ 0 h 200"/>
              <a:gd name="T2" fmla="*/ 373 w 373"/>
              <a:gd name="T3" fmla="*/ 2 h 200"/>
              <a:gd name="T4" fmla="*/ 96 w 373"/>
              <a:gd name="T5" fmla="*/ 200 h 200"/>
              <a:gd name="T6" fmla="*/ 0 60000 65536"/>
              <a:gd name="T7" fmla="*/ 0 60000 65536"/>
              <a:gd name="T8" fmla="*/ 0 60000 65536"/>
              <a:gd name="T9" fmla="*/ 0 w 373"/>
              <a:gd name="T10" fmla="*/ 0 h 200"/>
              <a:gd name="T11" fmla="*/ 373 w 373"/>
              <a:gd name="T12" fmla="*/ 200 h 200"/>
            </a:gdLst>
            <a:ahLst/>
            <a:cxnLst>
              <a:cxn ang="T6">
                <a:pos x="T0" y="T1"/>
              </a:cxn>
              <a:cxn ang="T7">
                <a:pos x="T2" y="T3"/>
              </a:cxn>
              <a:cxn ang="T8">
                <a:pos x="T4" y="T5"/>
              </a:cxn>
            </a:cxnLst>
            <a:rect l="T9" t="T10" r="T11" b="T12"/>
            <a:pathLst>
              <a:path w="373" h="200">
                <a:moveTo>
                  <a:pt x="0" y="0"/>
                </a:moveTo>
                <a:lnTo>
                  <a:pt x="373" y="2"/>
                </a:lnTo>
                <a:lnTo>
                  <a:pt x="96" y="200"/>
                </a:lnTo>
              </a:path>
            </a:pathLst>
          </a:custGeom>
          <a:noFill/>
          <a:ln w="28575" cmpd="sng">
            <a:solidFill>
              <a:srgbClr val="FF3300"/>
            </a:solidFill>
            <a:round/>
            <a:headEnd/>
            <a:tailEnd/>
          </a:ln>
        </p:spPr>
        <p:txBody>
          <a:bodyPr/>
          <a:lstStyle/>
          <a:p>
            <a:endParaRPr lang="en-GB" dirty="0">
              <a:solidFill>
                <a:srgbClr val="FFFF00"/>
              </a:solidFill>
            </a:endParaRPr>
          </a:p>
        </p:txBody>
      </p:sp>
      <p:sp>
        <p:nvSpPr>
          <p:cNvPr id="37" name="Freeform 77"/>
          <p:cNvSpPr>
            <a:spLocks/>
          </p:cNvSpPr>
          <p:nvPr/>
        </p:nvSpPr>
        <p:spPr bwMode="auto">
          <a:xfrm>
            <a:off x="903288" y="3057103"/>
            <a:ext cx="519113" cy="328613"/>
          </a:xfrm>
          <a:custGeom>
            <a:avLst/>
            <a:gdLst>
              <a:gd name="T0" fmla="*/ 0 w 327"/>
              <a:gd name="T1" fmla="*/ 51 h 207"/>
              <a:gd name="T2" fmla="*/ 327 w 327"/>
              <a:gd name="T3" fmla="*/ 0 h 207"/>
              <a:gd name="T4" fmla="*/ 54 w 327"/>
              <a:gd name="T5" fmla="*/ 207 h 207"/>
              <a:gd name="T6" fmla="*/ 0 60000 65536"/>
              <a:gd name="T7" fmla="*/ 0 60000 65536"/>
              <a:gd name="T8" fmla="*/ 0 60000 65536"/>
              <a:gd name="T9" fmla="*/ 0 w 327"/>
              <a:gd name="T10" fmla="*/ 0 h 207"/>
              <a:gd name="T11" fmla="*/ 327 w 327"/>
              <a:gd name="T12" fmla="*/ 207 h 207"/>
            </a:gdLst>
            <a:ahLst/>
            <a:cxnLst>
              <a:cxn ang="T6">
                <a:pos x="T0" y="T1"/>
              </a:cxn>
              <a:cxn ang="T7">
                <a:pos x="T2" y="T3"/>
              </a:cxn>
              <a:cxn ang="T8">
                <a:pos x="T4" y="T5"/>
              </a:cxn>
            </a:cxnLst>
            <a:rect l="T9" t="T10" r="T11" b="T12"/>
            <a:pathLst>
              <a:path w="327" h="207">
                <a:moveTo>
                  <a:pt x="0" y="51"/>
                </a:moveTo>
                <a:lnTo>
                  <a:pt x="327" y="0"/>
                </a:lnTo>
                <a:lnTo>
                  <a:pt x="54" y="207"/>
                </a:lnTo>
              </a:path>
            </a:pathLst>
          </a:custGeom>
          <a:noFill/>
          <a:ln w="28575" cmpd="sng">
            <a:solidFill>
              <a:srgbClr val="FF3300"/>
            </a:solidFill>
            <a:round/>
            <a:headEnd/>
            <a:tailEnd/>
          </a:ln>
        </p:spPr>
        <p:txBody>
          <a:bodyPr/>
          <a:lstStyle/>
          <a:p>
            <a:endParaRPr lang="en-GB" dirty="0">
              <a:solidFill>
                <a:srgbClr val="FFFF00"/>
              </a:solidFill>
            </a:endParaRPr>
          </a:p>
        </p:txBody>
      </p:sp>
      <p:sp>
        <p:nvSpPr>
          <p:cNvPr id="38" name="Line 67"/>
          <p:cNvSpPr>
            <a:spLocks noChangeShapeType="1"/>
          </p:cNvSpPr>
          <p:nvPr/>
        </p:nvSpPr>
        <p:spPr bwMode="auto">
          <a:xfrm flipV="1">
            <a:off x="844550" y="1753765"/>
            <a:ext cx="2298700" cy="1739900"/>
          </a:xfrm>
          <a:prstGeom prst="line">
            <a:avLst/>
          </a:prstGeom>
          <a:noFill/>
          <a:ln w="28575" cap="rnd">
            <a:solidFill>
              <a:srgbClr val="FF3300"/>
            </a:solidFill>
            <a:prstDash val="sysDot"/>
            <a:round/>
            <a:headEnd/>
            <a:tailEnd/>
          </a:ln>
        </p:spPr>
        <p:txBody>
          <a:bodyPr/>
          <a:lstStyle/>
          <a:p>
            <a:endParaRPr lang="en-GB" dirty="0">
              <a:solidFill>
                <a:srgbClr val="FFFF00"/>
              </a:solidFill>
            </a:endParaRPr>
          </a:p>
        </p:txBody>
      </p:sp>
      <p:sp>
        <p:nvSpPr>
          <p:cNvPr id="58" name="Line 66"/>
          <p:cNvSpPr>
            <a:spLocks noChangeShapeType="1"/>
          </p:cNvSpPr>
          <p:nvPr/>
        </p:nvSpPr>
        <p:spPr bwMode="auto">
          <a:xfrm flipV="1">
            <a:off x="915988" y="2698328"/>
            <a:ext cx="7450137" cy="28575"/>
          </a:xfrm>
          <a:prstGeom prst="line">
            <a:avLst/>
          </a:prstGeom>
          <a:noFill/>
          <a:ln w="28575" cap="rnd">
            <a:solidFill>
              <a:srgbClr val="92D050"/>
            </a:solidFill>
            <a:prstDash val="solid"/>
            <a:round/>
            <a:headEnd/>
            <a:tailEnd/>
          </a:ln>
        </p:spPr>
        <p:txBody>
          <a:bodyPr/>
          <a:lstStyle/>
          <a:p>
            <a:endParaRPr lang="en-GB" dirty="0"/>
          </a:p>
        </p:txBody>
      </p:sp>
      <p:sp>
        <p:nvSpPr>
          <p:cNvPr id="39" name="Freeform 35"/>
          <p:cNvSpPr>
            <a:spLocks/>
          </p:cNvSpPr>
          <p:nvPr/>
        </p:nvSpPr>
        <p:spPr bwMode="auto">
          <a:xfrm>
            <a:off x="5784850" y="2503065"/>
            <a:ext cx="1054100" cy="215900"/>
          </a:xfrm>
          <a:custGeom>
            <a:avLst/>
            <a:gdLst>
              <a:gd name="T0" fmla="*/ 40 w 664"/>
              <a:gd name="T1" fmla="*/ 0 h 136"/>
              <a:gd name="T2" fmla="*/ 664 w 664"/>
              <a:gd name="T3" fmla="*/ 136 h 136"/>
              <a:gd name="T4" fmla="*/ 0 w 664"/>
              <a:gd name="T5" fmla="*/ 128 h 136"/>
              <a:gd name="T6" fmla="*/ 0 60000 65536"/>
              <a:gd name="T7" fmla="*/ 0 60000 65536"/>
              <a:gd name="T8" fmla="*/ 0 60000 65536"/>
              <a:gd name="T9" fmla="*/ 0 w 664"/>
              <a:gd name="T10" fmla="*/ 0 h 136"/>
              <a:gd name="T11" fmla="*/ 664 w 664"/>
              <a:gd name="T12" fmla="*/ 136 h 136"/>
            </a:gdLst>
            <a:ahLst/>
            <a:cxnLst>
              <a:cxn ang="T6">
                <a:pos x="T0" y="T1"/>
              </a:cxn>
              <a:cxn ang="T7">
                <a:pos x="T2" y="T3"/>
              </a:cxn>
              <a:cxn ang="T8">
                <a:pos x="T4" y="T5"/>
              </a:cxn>
            </a:cxnLst>
            <a:rect l="T9" t="T10" r="T11" b="T12"/>
            <a:pathLst>
              <a:path w="664" h="136">
                <a:moveTo>
                  <a:pt x="40" y="0"/>
                </a:moveTo>
                <a:lnTo>
                  <a:pt x="664" y="136"/>
                </a:lnTo>
                <a:lnTo>
                  <a:pt x="0" y="128"/>
                </a:lnTo>
              </a:path>
            </a:pathLst>
          </a:custGeom>
          <a:noFill/>
          <a:ln w="28575" cmpd="sng">
            <a:solidFill>
              <a:srgbClr val="FF3300"/>
            </a:solidFill>
            <a:round/>
            <a:headEnd/>
            <a:tailEnd/>
          </a:ln>
        </p:spPr>
        <p:txBody>
          <a:bodyPr/>
          <a:lstStyle/>
          <a:p>
            <a:endParaRPr lang="en-GB" dirty="0">
              <a:solidFill>
                <a:srgbClr val="FFFF00"/>
              </a:solidFill>
            </a:endParaRPr>
          </a:p>
        </p:txBody>
      </p:sp>
      <p:sp>
        <p:nvSpPr>
          <p:cNvPr id="34" name="Freeform 72"/>
          <p:cNvSpPr>
            <a:spLocks/>
          </p:cNvSpPr>
          <p:nvPr/>
        </p:nvSpPr>
        <p:spPr bwMode="auto">
          <a:xfrm>
            <a:off x="2837507" y="2708920"/>
            <a:ext cx="1014413" cy="130175"/>
          </a:xfrm>
          <a:custGeom>
            <a:avLst/>
            <a:gdLst>
              <a:gd name="T0" fmla="*/ 55 w 639"/>
              <a:gd name="T1" fmla="*/ 8 h 82"/>
              <a:gd name="T2" fmla="*/ 639 w 639"/>
              <a:gd name="T3" fmla="*/ 0 h 82"/>
              <a:gd name="T4" fmla="*/ 0 w 639"/>
              <a:gd name="T5" fmla="*/ 82 h 82"/>
              <a:gd name="T6" fmla="*/ 0 60000 65536"/>
              <a:gd name="T7" fmla="*/ 0 60000 65536"/>
              <a:gd name="T8" fmla="*/ 0 60000 65536"/>
              <a:gd name="T9" fmla="*/ 0 w 639"/>
              <a:gd name="T10" fmla="*/ 0 h 82"/>
              <a:gd name="T11" fmla="*/ 639 w 639"/>
              <a:gd name="T12" fmla="*/ 82 h 82"/>
            </a:gdLst>
            <a:ahLst/>
            <a:cxnLst>
              <a:cxn ang="T6">
                <a:pos x="T0" y="T1"/>
              </a:cxn>
              <a:cxn ang="T7">
                <a:pos x="T2" y="T3"/>
              </a:cxn>
              <a:cxn ang="T8">
                <a:pos x="T4" y="T5"/>
              </a:cxn>
            </a:cxnLst>
            <a:rect l="T9" t="T10" r="T11" b="T12"/>
            <a:pathLst>
              <a:path w="639" h="82">
                <a:moveTo>
                  <a:pt x="55" y="8"/>
                </a:moveTo>
                <a:lnTo>
                  <a:pt x="639" y="0"/>
                </a:lnTo>
                <a:lnTo>
                  <a:pt x="0" y="82"/>
                </a:lnTo>
              </a:path>
            </a:pathLst>
          </a:custGeom>
          <a:noFill/>
          <a:ln w="28575" cmpd="sng">
            <a:solidFill>
              <a:srgbClr val="FF3300"/>
            </a:solidFill>
            <a:round/>
            <a:headEnd/>
            <a:tailEnd/>
          </a:ln>
        </p:spPr>
        <p:txBody>
          <a:bodyPr/>
          <a:lstStyle/>
          <a:p>
            <a:endParaRPr lang="en-GB" dirty="0">
              <a:solidFill>
                <a:srgbClr val="FFFF00"/>
              </a:solidFill>
            </a:endParaRPr>
          </a:p>
        </p:txBody>
      </p:sp>
      <p:sp>
        <p:nvSpPr>
          <p:cNvPr id="59" name="Line 71"/>
          <p:cNvSpPr>
            <a:spLocks noChangeShapeType="1"/>
          </p:cNvSpPr>
          <p:nvPr/>
        </p:nvSpPr>
        <p:spPr bwMode="auto">
          <a:xfrm flipV="1">
            <a:off x="1433513" y="2693565"/>
            <a:ext cx="5405437" cy="384175"/>
          </a:xfrm>
          <a:prstGeom prst="line">
            <a:avLst/>
          </a:prstGeom>
          <a:noFill/>
          <a:ln w="28575">
            <a:solidFill>
              <a:srgbClr val="6699FF"/>
            </a:solidFill>
            <a:round/>
            <a:headEnd type="oval" w="med" len="med"/>
            <a:tailEnd type="oval" w="med" len="med"/>
          </a:ln>
        </p:spPr>
        <p:txBody>
          <a:bodyPr/>
          <a:lstStyle/>
          <a:p>
            <a:endParaRPr lang="en-GB" dirty="0"/>
          </a:p>
        </p:txBody>
      </p:sp>
      <p:grpSp>
        <p:nvGrpSpPr>
          <p:cNvPr id="60" name="Group 151"/>
          <p:cNvGrpSpPr>
            <a:grpSpLocks/>
          </p:cNvGrpSpPr>
          <p:nvPr/>
        </p:nvGrpSpPr>
        <p:grpSpPr bwMode="auto">
          <a:xfrm>
            <a:off x="3632200" y="2452265"/>
            <a:ext cx="177800" cy="336550"/>
            <a:chOff x="2126" y="1428"/>
            <a:chExt cx="112" cy="212"/>
          </a:xfrm>
        </p:grpSpPr>
        <p:sp>
          <p:nvSpPr>
            <p:cNvPr id="61" name="Freeform 152"/>
            <p:cNvSpPr>
              <a:spLocks/>
            </p:cNvSpPr>
            <p:nvPr/>
          </p:nvSpPr>
          <p:spPr bwMode="auto">
            <a:xfrm rot="274436">
              <a:off x="2130" y="1578"/>
              <a:ext cx="40" cy="49"/>
            </a:xfrm>
            <a:custGeom>
              <a:avLst/>
              <a:gdLst>
                <a:gd name="T0" fmla="*/ 30 w 41"/>
                <a:gd name="T1" fmla="*/ 0 h 42"/>
                <a:gd name="T2" fmla="*/ 36 w 41"/>
                <a:gd name="T3" fmla="*/ 30 h 42"/>
                <a:gd name="T4" fmla="*/ 0 w 41"/>
                <a:gd name="T5" fmla="*/ 42 h 42"/>
                <a:gd name="T6" fmla="*/ 0 60000 65536"/>
                <a:gd name="T7" fmla="*/ 0 60000 65536"/>
                <a:gd name="T8" fmla="*/ 0 60000 65536"/>
                <a:gd name="T9" fmla="*/ 0 w 41"/>
                <a:gd name="T10" fmla="*/ 0 h 42"/>
                <a:gd name="T11" fmla="*/ 41 w 41"/>
                <a:gd name="T12" fmla="*/ 42 h 42"/>
              </a:gdLst>
              <a:ahLst/>
              <a:cxnLst>
                <a:cxn ang="T6">
                  <a:pos x="T0" y="T1"/>
                </a:cxn>
                <a:cxn ang="T7">
                  <a:pos x="T2" y="T3"/>
                </a:cxn>
                <a:cxn ang="T8">
                  <a:pos x="T4" y="T5"/>
                </a:cxn>
              </a:cxnLst>
              <a:rect l="T9" t="T10" r="T11" b="T12"/>
              <a:pathLst>
                <a:path w="41" h="42">
                  <a:moveTo>
                    <a:pt x="30" y="0"/>
                  </a:moveTo>
                  <a:cubicBezTo>
                    <a:pt x="35" y="11"/>
                    <a:pt x="41" y="23"/>
                    <a:pt x="36" y="30"/>
                  </a:cubicBezTo>
                  <a:cubicBezTo>
                    <a:pt x="31" y="37"/>
                    <a:pt x="6" y="40"/>
                    <a:pt x="0" y="42"/>
                  </a:cubicBezTo>
                </a:path>
              </a:pathLst>
            </a:custGeom>
            <a:solidFill>
              <a:schemeClr val="bg1"/>
            </a:solidFill>
            <a:ln w="9525" cmpd="sng">
              <a:solidFill>
                <a:srgbClr val="000000"/>
              </a:solidFill>
              <a:prstDash val="solid"/>
              <a:round/>
              <a:headEnd/>
              <a:tailEnd/>
            </a:ln>
          </p:spPr>
          <p:txBody>
            <a:bodyPr/>
            <a:lstStyle/>
            <a:p>
              <a:endParaRPr lang="en-GB" dirty="0"/>
            </a:p>
          </p:txBody>
        </p:sp>
        <p:sp>
          <p:nvSpPr>
            <p:cNvPr id="62" name="Freeform 153"/>
            <p:cNvSpPr>
              <a:spLocks/>
            </p:cNvSpPr>
            <p:nvPr/>
          </p:nvSpPr>
          <p:spPr bwMode="auto">
            <a:xfrm rot="-949968">
              <a:off x="2203" y="1455"/>
              <a:ext cx="35" cy="39"/>
            </a:xfrm>
            <a:custGeom>
              <a:avLst/>
              <a:gdLst>
                <a:gd name="T0" fmla="*/ 30 w 41"/>
                <a:gd name="T1" fmla="*/ 0 h 42"/>
                <a:gd name="T2" fmla="*/ 36 w 41"/>
                <a:gd name="T3" fmla="*/ 30 h 42"/>
                <a:gd name="T4" fmla="*/ 0 w 41"/>
                <a:gd name="T5" fmla="*/ 42 h 42"/>
                <a:gd name="T6" fmla="*/ 0 60000 65536"/>
                <a:gd name="T7" fmla="*/ 0 60000 65536"/>
                <a:gd name="T8" fmla="*/ 0 60000 65536"/>
                <a:gd name="T9" fmla="*/ 0 w 41"/>
                <a:gd name="T10" fmla="*/ 0 h 42"/>
                <a:gd name="T11" fmla="*/ 41 w 41"/>
                <a:gd name="T12" fmla="*/ 42 h 42"/>
              </a:gdLst>
              <a:ahLst/>
              <a:cxnLst>
                <a:cxn ang="T6">
                  <a:pos x="T0" y="T1"/>
                </a:cxn>
                <a:cxn ang="T7">
                  <a:pos x="T2" y="T3"/>
                </a:cxn>
                <a:cxn ang="T8">
                  <a:pos x="T4" y="T5"/>
                </a:cxn>
              </a:cxnLst>
              <a:rect l="T9" t="T10" r="T11" b="T12"/>
              <a:pathLst>
                <a:path w="41" h="42">
                  <a:moveTo>
                    <a:pt x="30" y="0"/>
                  </a:moveTo>
                  <a:cubicBezTo>
                    <a:pt x="35" y="11"/>
                    <a:pt x="41" y="23"/>
                    <a:pt x="36" y="30"/>
                  </a:cubicBezTo>
                  <a:cubicBezTo>
                    <a:pt x="31" y="37"/>
                    <a:pt x="6" y="40"/>
                    <a:pt x="0" y="42"/>
                  </a:cubicBezTo>
                </a:path>
              </a:pathLst>
            </a:custGeom>
            <a:solidFill>
              <a:schemeClr val="bg1"/>
            </a:solidFill>
            <a:ln w="9525" cmpd="sng">
              <a:solidFill>
                <a:srgbClr val="000000"/>
              </a:solidFill>
              <a:prstDash val="solid"/>
              <a:round/>
              <a:headEnd/>
              <a:tailEnd/>
            </a:ln>
          </p:spPr>
          <p:txBody>
            <a:bodyPr/>
            <a:lstStyle/>
            <a:p>
              <a:endParaRPr lang="en-GB" dirty="0"/>
            </a:p>
          </p:txBody>
        </p:sp>
        <p:sp>
          <p:nvSpPr>
            <p:cNvPr id="63" name="Freeform 154"/>
            <p:cNvSpPr>
              <a:spLocks/>
            </p:cNvSpPr>
            <p:nvPr/>
          </p:nvSpPr>
          <p:spPr bwMode="auto">
            <a:xfrm rot="1632420">
              <a:off x="2126" y="1556"/>
              <a:ext cx="24" cy="84"/>
            </a:xfrm>
            <a:custGeom>
              <a:avLst/>
              <a:gdLst>
                <a:gd name="T0" fmla="*/ 21 w 24"/>
                <a:gd name="T1" fmla="*/ 0 h 84"/>
                <a:gd name="T2" fmla="*/ 21 w 24"/>
                <a:gd name="T3" fmla="*/ 45 h 84"/>
                <a:gd name="T4" fmla="*/ 0 w 24"/>
                <a:gd name="T5" fmla="*/ 84 h 84"/>
                <a:gd name="T6" fmla="*/ 0 60000 65536"/>
                <a:gd name="T7" fmla="*/ 0 60000 65536"/>
                <a:gd name="T8" fmla="*/ 0 60000 65536"/>
                <a:gd name="T9" fmla="*/ 0 w 24"/>
                <a:gd name="T10" fmla="*/ 0 h 84"/>
                <a:gd name="T11" fmla="*/ 24 w 24"/>
                <a:gd name="T12" fmla="*/ 84 h 84"/>
              </a:gdLst>
              <a:ahLst/>
              <a:cxnLst>
                <a:cxn ang="T6">
                  <a:pos x="T0" y="T1"/>
                </a:cxn>
                <a:cxn ang="T7">
                  <a:pos x="T2" y="T3"/>
                </a:cxn>
                <a:cxn ang="T8">
                  <a:pos x="T4" y="T5"/>
                </a:cxn>
              </a:cxnLst>
              <a:rect l="T9" t="T10" r="T11" b="T12"/>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p:spPr>
          <p:txBody>
            <a:bodyPr/>
            <a:lstStyle/>
            <a:p>
              <a:endParaRPr lang="en-GB" dirty="0"/>
            </a:p>
          </p:txBody>
        </p:sp>
        <p:sp>
          <p:nvSpPr>
            <p:cNvPr id="64" name="Freeform 155"/>
            <p:cNvSpPr>
              <a:spLocks/>
            </p:cNvSpPr>
            <p:nvPr/>
          </p:nvSpPr>
          <p:spPr bwMode="auto">
            <a:xfrm>
              <a:off x="2199" y="1428"/>
              <a:ext cx="24" cy="84"/>
            </a:xfrm>
            <a:custGeom>
              <a:avLst/>
              <a:gdLst>
                <a:gd name="T0" fmla="*/ 21 w 24"/>
                <a:gd name="T1" fmla="*/ 0 h 84"/>
                <a:gd name="T2" fmla="*/ 21 w 24"/>
                <a:gd name="T3" fmla="*/ 45 h 84"/>
                <a:gd name="T4" fmla="*/ 0 w 24"/>
                <a:gd name="T5" fmla="*/ 84 h 84"/>
                <a:gd name="T6" fmla="*/ 0 60000 65536"/>
                <a:gd name="T7" fmla="*/ 0 60000 65536"/>
                <a:gd name="T8" fmla="*/ 0 60000 65536"/>
                <a:gd name="T9" fmla="*/ 0 w 24"/>
                <a:gd name="T10" fmla="*/ 0 h 84"/>
                <a:gd name="T11" fmla="*/ 24 w 24"/>
                <a:gd name="T12" fmla="*/ 84 h 84"/>
              </a:gdLst>
              <a:ahLst/>
              <a:cxnLst>
                <a:cxn ang="T6">
                  <a:pos x="T0" y="T1"/>
                </a:cxn>
                <a:cxn ang="T7">
                  <a:pos x="T2" y="T3"/>
                </a:cxn>
                <a:cxn ang="T8">
                  <a:pos x="T4" y="T5"/>
                </a:cxn>
              </a:cxnLst>
              <a:rect l="T9" t="T10" r="T11" b="T12"/>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p:spPr>
          <p:txBody>
            <a:bodyPr/>
            <a:lstStyle/>
            <a:p>
              <a:endParaRPr lang="en-GB" dirty="0"/>
            </a:p>
          </p:txBody>
        </p:sp>
        <p:sp>
          <p:nvSpPr>
            <p:cNvPr id="65" name="Line 156"/>
            <p:cNvSpPr>
              <a:spLocks noChangeShapeType="1"/>
            </p:cNvSpPr>
            <p:nvPr/>
          </p:nvSpPr>
          <p:spPr bwMode="auto">
            <a:xfrm flipH="1">
              <a:off x="2150" y="1602"/>
              <a:ext cx="12" cy="14"/>
            </a:xfrm>
            <a:prstGeom prst="line">
              <a:avLst/>
            </a:prstGeom>
            <a:noFill/>
            <a:ln w="9525">
              <a:solidFill>
                <a:srgbClr val="000000"/>
              </a:solidFill>
              <a:round/>
              <a:headEnd/>
              <a:tailEnd/>
            </a:ln>
          </p:spPr>
          <p:txBody>
            <a:bodyPr/>
            <a:lstStyle/>
            <a:p>
              <a:endParaRPr lang="en-GB" dirty="0"/>
            </a:p>
          </p:txBody>
        </p:sp>
        <p:sp>
          <p:nvSpPr>
            <p:cNvPr id="66" name="Line 157"/>
            <p:cNvSpPr>
              <a:spLocks noChangeShapeType="1"/>
            </p:cNvSpPr>
            <p:nvPr/>
          </p:nvSpPr>
          <p:spPr bwMode="auto">
            <a:xfrm flipH="1">
              <a:off x="2226" y="1471"/>
              <a:ext cx="4" cy="10"/>
            </a:xfrm>
            <a:prstGeom prst="line">
              <a:avLst/>
            </a:prstGeom>
            <a:noFill/>
            <a:ln w="9525">
              <a:solidFill>
                <a:srgbClr val="000000"/>
              </a:solidFill>
              <a:round/>
              <a:headEnd/>
              <a:tailEnd/>
            </a:ln>
          </p:spPr>
          <p:txBody>
            <a:bodyPr/>
            <a:lstStyle/>
            <a:p>
              <a:endParaRPr lang="en-GB" dirty="0"/>
            </a:p>
          </p:txBody>
        </p:sp>
      </p:grpSp>
      <p:sp>
        <p:nvSpPr>
          <p:cNvPr id="123" name="TextBox 122"/>
          <p:cNvSpPr txBox="1"/>
          <p:nvPr/>
        </p:nvSpPr>
        <p:spPr>
          <a:xfrm>
            <a:off x="6055581" y="2125326"/>
            <a:ext cx="256319" cy="372140"/>
          </a:xfrm>
          <a:prstGeom prst="rect">
            <a:avLst/>
          </a:prstGeom>
          <a:noFill/>
        </p:spPr>
        <p:txBody>
          <a:bodyPr wrap="square" rtlCol="0">
            <a:spAutoFit/>
          </a:bodyPr>
          <a:lstStyle/>
          <a:p>
            <a:r>
              <a:rPr lang="en-GB" dirty="0" smtClean="0">
                <a:solidFill>
                  <a:schemeClr val="bg1"/>
                </a:solidFill>
              </a:rPr>
              <a:t>1</a:t>
            </a:r>
            <a:endParaRPr lang="en-GB" dirty="0">
              <a:solidFill>
                <a:schemeClr val="bg1"/>
              </a:solidFill>
            </a:endParaRPr>
          </a:p>
        </p:txBody>
      </p:sp>
      <p:sp>
        <p:nvSpPr>
          <p:cNvPr id="124" name="TextBox 123"/>
          <p:cNvSpPr txBox="1"/>
          <p:nvPr/>
        </p:nvSpPr>
        <p:spPr>
          <a:xfrm>
            <a:off x="4288694" y="1692923"/>
            <a:ext cx="256319" cy="372140"/>
          </a:xfrm>
          <a:prstGeom prst="rect">
            <a:avLst/>
          </a:prstGeom>
          <a:noFill/>
        </p:spPr>
        <p:txBody>
          <a:bodyPr wrap="square" rtlCol="0">
            <a:spAutoFit/>
          </a:bodyPr>
          <a:lstStyle/>
          <a:p>
            <a:r>
              <a:rPr lang="en-GB" dirty="0" smtClean="0">
                <a:solidFill>
                  <a:schemeClr val="bg1"/>
                </a:solidFill>
              </a:rPr>
              <a:t>2</a:t>
            </a:r>
            <a:endParaRPr lang="en-GB" dirty="0">
              <a:solidFill>
                <a:schemeClr val="bg1"/>
              </a:solidFill>
            </a:endParaRPr>
          </a:p>
        </p:txBody>
      </p:sp>
      <p:sp>
        <p:nvSpPr>
          <p:cNvPr id="125" name="TextBox 124"/>
          <p:cNvSpPr txBox="1"/>
          <p:nvPr/>
        </p:nvSpPr>
        <p:spPr>
          <a:xfrm>
            <a:off x="2184828" y="1684838"/>
            <a:ext cx="256319" cy="372140"/>
          </a:xfrm>
          <a:prstGeom prst="rect">
            <a:avLst/>
          </a:prstGeom>
          <a:noFill/>
        </p:spPr>
        <p:txBody>
          <a:bodyPr wrap="square" rtlCol="0">
            <a:spAutoFit/>
          </a:bodyPr>
          <a:lstStyle/>
          <a:p>
            <a:r>
              <a:rPr lang="en-GB" dirty="0" smtClean="0">
                <a:solidFill>
                  <a:schemeClr val="bg1"/>
                </a:solidFill>
              </a:rPr>
              <a:t>3</a:t>
            </a:r>
            <a:endParaRPr lang="en-GB" dirty="0">
              <a:solidFill>
                <a:schemeClr val="bg1"/>
              </a:solidFill>
            </a:endParaRPr>
          </a:p>
        </p:txBody>
      </p:sp>
      <p:sp>
        <p:nvSpPr>
          <p:cNvPr id="126" name="TextBox 125"/>
          <p:cNvSpPr txBox="1"/>
          <p:nvPr/>
        </p:nvSpPr>
        <p:spPr>
          <a:xfrm>
            <a:off x="659669" y="3153275"/>
            <a:ext cx="256319" cy="372140"/>
          </a:xfrm>
          <a:prstGeom prst="rect">
            <a:avLst/>
          </a:prstGeom>
          <a:noFill/>
        </p:spPr>
        <p:txBody>
          <a:bodyPr wrap="square" rtlCol="0">
            <a:spAutoFit/>
          </a:bodyPr>
          <a:lstStyle/>
          <a:p>
            <a:r>
              <a:rPr lang="en-GB" dirty="0" smtClean="0">
                <a:solidFill>
                  <a:schemeClr val="bg1"/>
                </a:solidFill>
              </a:rPr>
              <a:t>4</a:t>
            </a:r>
            <a:endParaRPr lang="en-GB" dirty="0">
              <a:solidFill>
                <a:schemeClr val="bg1"/>
              </a:solidFill>
            </a:endParaRPr>
          </a:p>
        </p:txBody>
      </p:sp>
      <p:sp>
        <p:nvSpPr>
          <p:cNvPr id="127" name="TextBox 126"/>
          <p:cNvSpPr txBox="1"/>
          <p:nvPr/>
        </p:nvSpPr>
        <p:spPr>
          <a:xfrm>
            <a:off x="3070214" y="2922947"/>
            <a:ext cx="256319" cy="372140"/>
          </a:xfrm>
          <a:prstGeom prst="rect">
            <a:avLst/>
          </a:prstGeom>
          <a:noFill/>
        </p:spPr>
        <p:txBody>
          <a:bodyPr wrap="square" rtlCol="0">
            <a:spAutoFit/>
          </a:bodyPr>
          <a:lstStyle/>
          <a:p>
            <a:r>
              <a:rPr lang="en-GB" dirty="0" smtClean="0">
                <a:solidFill>
                  <a:schemeClr val="bg1"/>
                </a:solidFill>
              </a:rPr>
              <a:t>5</a:t>
            </a:r>
            <a:endParaRPr lang="en-GB" dirty="0">
              <a:solidFill>
                <a:schemeClr val="bg1"/>
              </a:solidFill>
            </a:endParaRPr>
          </a:p>
        </p:txBody>
      </p:sp>
      <p:sp>
        <p:nvSpPr>
          <p:cNvPr id="5" name="Rectangle 4"/>
          <p:cNvSpPr/>
          <p:nvPr/>
        </p:nvSpPr>
        <p:spPr>
          <a:xfrm>
            <a:off x="5972456" y="3480405"/>
            <a:ext cx="3088419" cy="646331"/>
          </a:xfrm>
          <a:prstGeom prst="rect">
            <a:avLst/>
          </a:prstGeom>
        </p:spPr>
        <p:txBody>
          <a:bodyPr wrap="square">
            <a:spAutoFit/>
          </a:bodyPr>
          <a:lstStyle/>
          <a:p>
            <a:r>
              <a:rPr lang="en-GB" dirty="0">
                <a:solidFill>
                  <a:schemeClr val="bg1"/>
                </a:solidFill>
              </a:rPr>
              <a:t> </a:t>
            </a:r>
            <a:r>
              <a:rPr lang="en-GB" dirty="0" smtClean="0">
                <a:solidFill>
                  <a:schemeClr val="bg1"/>
                </a:solidFill>
              </a:rPr>
              <a:t>                   </a:t>
            </a:r>
            <a:r>
              <a:rPr lang="en-GB" b="0" dirty="0" smtClean="0">
                <a:solidFill>
                  <a:schemeClr val="bg1"/>
                </a:solidFill>
              </a:rPr>
              <a:t>It </a:t>
            </a:r>
            <a:r>
              <a:rPr lang="en-GB" b="0" dirty="0">
                <a:solidFill>
                  <a:schemeClr val="bg1"/>
                </a:solidFill>
              </a:rPr>
              <a:t>could also be called the </a:t>
            </a:r>
            <a:r>
              <a:rPr lang="en-GB" b="0" dirty="0">
                <a:solidFill>
                  <a:srgbClr val="66FF33"/>
                </a:solidFill>
              </a:rPr>
              <a:t>Draw Force Line</a:t>
            </a:r>
            <a:r>
              <a:rPr lang="en-GB" b="0" dirty="0">
                <a:solidFill>
                  <a:schemeClr val="bg1"/>
                </a:solidFill>
              </a:rPr>
              <a:t>.</a:t>
            </a:r>
          </a:p>
        </p:txBody>
      </p:sp>
      <p:sp>
        <p:nvSpPr>
          <p:cNvPr id="2" name="TextBox 1"/>
          <p:cNvSpPr txBox="1"/>
          <p:nvPr/>
        </p:nvSpPr>
        <p:spPr>
          <a:xfrm>
            <a:off x="334963" y="5057090"/>
            <a:ext cx="8420100" cy="1107996"/>
          </a:xfrm>
          <a:prstGeom prst="rect">
            <a:avLst/>
          </a:prstGeom>
          <a:noFill/>
        </p:spPr>
        <p:txBody>
          <a:bodyPr wrap="square" rtlCol="0">
            <a:spAutoFit/>
          </a:bodyPr>
          <a:lstStyle/>
          <a:p>
            <a:pPr algn="ctr"/>
            <a:r>
              <a:rPr lang="en-GB" sz="2200" b="0" dirty="0" smtClean="0">
                <a:solidFill>
                  <a:schemeClr val="bg1"/>
                </a:solidFill>
              </a:rPr>
              <a:t>The angles 1 to 5 shown above will vary depending on the upper body line-up. We will talk about how these angles change with each shooting style throughout this presentation.</a:t>
            </a:r>
            <a:endParaRPr lang="en-GB" sz="2200" b="0" dirty="0">
              <a:solidFill>
                <a:schemeClr val="bg1"/>
              </a:solidFill>
            </a:endParaRPr>
          </a:p>
        </p:txBody>
      </p:sp>
      <p:sp>
        <p:nvSpPr>
          <p:cNvPr id="3" name="TextBox 2"/>
          <p:cNvSpPr txBox="1"/>
          <p:nvPr/>
        </p:nvSpPr>
        <p:spPr>
          <a:xfrm>
            <a:off x="7867015" y="6604084"/>
            <a:ext cx="1273175" cy="253916"/>
          </a:xfrm>
          <a:prstGeom prst="rect">
            <a:avLst/>
          </a:prstGeom>
          <a:noFill/>
        </p:spPr>
        <p:txBody>
          <a:bodyPr wrap="square" rtlCol="0">
            <a:spAutoFit/>
          </a:bodyPr>
          <a:lstStyle/>
          <a:p>
            <a:pPr algn="r"/>
            <a:r>
              <a:rPr lang="en-GB" sz="1050" b="0" dirty="0" smtClean="0">
                <a:solidFill>
                  <a:schemeClr val="bg1"/>
                </a:solidFill>
              </a:rPr>
              <a:t>Ken Bearman</a:t>
            </a:r>
            <a:endParaRPr lang="en-GB" sz="1050" b="0"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P spid="10" grpId="0" animBg="1"/>
      <p:bldP spid="58" grpId="0" animBg="1"/>
      <p:bldP spid="59" grpId="0" animBg="1"/>
      <p:bldP spid="5"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0" y="246063"/>
            <a:ext cx="9144000" cy="404812"/>
          </a:xfrm>
          <a:prstGeom prst="rect">
            <a:avLst/>
          </a:prstGeom>
          <a:solidFill>
            <a:schemeClr val="bg1"/>
          </a:solidFill>
          <a:ln w="9525">
            <a:solidFill>
              <a:schemeClr val="tx1"/>
            </a:solidFill>
            <a:miter lim="800000"/>
            <a:headEnd/>
            <a:tailEnd/>
          </a:ln>
        </p:spPr>
        <p:txBody>
          <a:bodyPr wrap="none" anchor="ctr"/>
          <a:lstStyle/>
          <a:p>
            <a:pPr algn="ctr"/>
            <a:r>
              <a:rPr lang="en-CA" altLang="ja-JP" dirty="0">
                <a:solidFill>
                  <a:srgbClr val="0168AC"/>
                </a:solidFill>
                <a:latin typeface="Verdana" pitchFamily="34" charset="0"/>
                <a:ea typeface="ＭＳ Ｐゴシック" charset="-128"/>
              </a:rPr>
              <a:t>2011 World Archery Coaching Seminar</a:t>
            </a:r>
            <a:endParaRPr lang="en-CA" dirty="0">
              <a:solidFill>
                <a:srgbClr val="0168AC"/>
              </a:solidFill>
              <a:latin typeface="Verdana" pitchFamily="34" charset="0"/>
            </a:endParaRPr>
          </a:p>
        </p:txBody>
      </p:sp>
      <p:pic>
        <p:nvPicPr>
          <p:cNvPr id="3" name="Picture 4" descr="Y:\06 Communication\Logo FITA\09 World Archery\00_WA1_RG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80327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txBox="1">
            <a:spLocks noChangeArrowheads="1"/>
          </p:cNvSpPr>
          <p:nvPr/>
        </p:nvSpPr>
        <p:spPr>
          <a:xfrm>
            <a:off x="409575" y="893291"/>
            <a:ext cx="7772400" cy="631825"/>
          </a:xfrm>
          <a:prstGeom prst="rect">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algn="l" eaLnBrk="1" hangingPunct="1"/>
            <a:r>
              <a:rPr lang="en-GB" sz="2800" b="1" dirty="0" smtClean="0">
                <a:solidFill>
                  <a:schemeClr val="bg1"/>
                </a:solidFill>
              </a:rPr>
              <a:t>Angles of Force: </a:t>
            </a:r>
            <a:r>
              <a:rPr lang="en-GB" sz="2800" b="0" dirty="0" smtClean="0">
                <a:solidFill>
                  <a:schemeClr val="bg1"/>
                </a:solidFill>
              </a:rPr>
              <a:t>(aerial view)</a:t>
            </a:r>
          </a:p>
        </p:txBody>
      </p:sp>
      <p:sp>
        <p:nvSpPr>
          <p:cNvPr id="5" name="Text Box 185"/>
          <p:cNvSpPr txBox="1">
            <a:spLocks noChangeArrowheads="1"/>
          </p:cNvSpPr>
          <p:nvPr/>
        </p:nvSpPr>
        <p:spPr bwMode="auto">
          <a:xfrm>
            <a:off x="363538" y="1463203"/>
            <a:ext cx="8288337" cy="830997"/>
          </a:xfrm>
          <a:prstGeom prst="rect">
            <a:avLst/>
          </a:prstGeom>
          <a:noFill/>
          <a:ln w="9525">
            <a:noFill/>
            <a:miter lim="800000"/>
            <a:headEnd/>
            <a:tailEnd/>
          </a:ln>
        </p:spPr>
        <p:txBody>
          <a:bodyPr>
            <a:spAutoFit/>
          </a:bodyPr>
          <a:lstStyle/>
          <a:p>
            <a:pPr algn="l">
              <a:spcBef>
                <a:spcPct val="50000"/>
              </a:spcBef>
            </a:pPr>
            <a:r>
              <a:rPr lang="en-GB" sz="2400" b="0" dirty="0">
                <a:solidFill>
                  <a:schemeClr val="bg1"/>
                </a:solidFill>
              </a:rPr>
              <a:t>The direction of forces the </a:t>
            </a:r>
            <a:r>
              <a:rPr lang="en-GB" sz="2400" b="0" dirty="0" smtClean="0">
                <a:solidFill>
                  <a:schemeClr val="bg1"/>
                </a:solidFill>
              </a:rPr>
              <a:t>upper body </a:t>
            </a:r>
            <a:r>
              <a:rPr lang="en-GB" sz="2400" b="0" dirty="0">
                <a:solidFill>
                  <a:schemeClr val="bg1"/>
                </a:solidFill>
              </a:rPr>
              <a:t>encounters when </a:t>
            </a:r>
            <a:r>
              <a:rPr lang="en-GB" sz="2400" b="0" dirty="0" smtClean="0">
                <a:solidFill>
                  <a:schemeClr val="bg1"/>
                </a:solidFill>
              </a:rPr>
              <a:t>the </a:t>
            </a:r>
            <a:r>
              <a:rPr lang="en-GB" sz="2400" b="0" dirty="0">
                <a:solidFill>
                  <a:schemeClr val="bg1"/>
                </a:solidFill>
              </a:rPr>
              <a:t>bow is </a:t>
            </a:r>
            <a:r>
              <a:rPr lang="en-GB" sz="2400" b="0" dirty="0" smtClean="0">
                <a:solidFill>
                  <a:schemeClr val="bg1"/>
                </a:solidFill>
              </a:rPr>
              <a:t>drawn and the body is out of line.</a:t>
            </a:r>
            <a:endParaRPr lang="en-GB" sz="2400" b="0" dirty="0">
              <a:solidFill>
                <a:schemeClr val="bg1"/>
              </a:solidFill>
            </a:endParaRPr>
          </a:p>
        </p:txBody>
      </p:sp>
      <p:sp>
        <p:nvSpPr>
          <p:cNvPr id="6" name="Freeform 117"/>
          <p:cNvSpPr>
            <a:spLocks/>
          </p:cNvSpPr>
          <p:nvPr/>
        </p:nvSpPr>
        <p:spPr bwMode="auto">
          <a:xfrm>
            <a:off x="4364038" y="3264544"/>
            <a:ext cx="2286000" cy="527050"/>
          </a:xfrm>
          <a:custGeom>
            <a:avLst/>
            <a:gdLst>
              <a:gd name="T0" fmla="*/ 3161 w 3602"/>
              <a:gd name="T1" fmla="*/ 560 h 829"/>
              <a:gd name="T2" fmla="*/ 2755 w 3602"/>
              <a:gd name="T3" fmla="*/ 647 h 829"/>
              <a:gd name="T4" fmla="*/ 2681 w 3602"/>
              <a:gd name="T5" fmla="*/ 621 h 829"/>
              <a:gd name="T6" fmla="*/ 2315 w 3602"/>
              <a:gd name="T7" fmla="*/ 525 h 829"/>
              <a:gd name="T8" fmla="*/ 1984 w 3602"/>
              <a:gd name="T9" fmla="*/ 424 h 829"/>
              <a:gd name="T10" fmla="*/ 1660 w 3602"/>
              <a:gd name="T11" fmla="*/ 311 h 829"/>
              <a:gd name="T12" fmla="*/ 1479 w 3602"/>
              <a:gd name="T13" fmla="*/ 257 h 829"/>
              <a:gd name="T14" fmla="*/ 1253 w 3602"/>
              <a:gd name="T15" fmla="*/ 200 h 829"/>
              <a:gd name="T16" fmla="*/ 1012 w 3602"/>
              <a:gd name="T17" fmla="*/ 154 h 829"/>
              <a:gd name="T18" fmla="*/ 799 w 3602"/>
              <a:gd name="T19" fmla="*/ 121 h 829"/>
              <a:gd name="T20" fmla="*/ 611 w 3602"/>
              <a:gd name="T21" fmla="*/ 107 h 829"/>
              <a:gd name="T22" fmla="*/ 425 w 3602"/>
              <a:gd name="T23" fmla="*/ 87 h 829"/>
              <a:gd name="T24" fmla="*/ 251 w 3602"/>
              <a:gd name="T25" fmla="*/ 47 h 829"/>
              <a:gd name="T26" fmla="*/ 121 w 3602"/>
              <a:gd name="T27" fmla="*/ 24 h 829"/>
              <a:gd name="T28" fmla="*/ 0 w 3602"/>
              <a:gd name="T29" fmla="*/ 0 h 829"/>
              <a:gd name="T30" fmla="*/ 18 w 3602"/>
              <a:gd name="T31" fmla="*/ 297 h 829"/>
              <a:gd name="T32" fmla="*/ 21 w 3602"/>
              <a:gd name="T33" fmla="*/ 559 h 829"/>
              <a:gd name="T34" fmla="*/ 191 w 3602"/>
              <a:gd name="T35" fmla="*/ 564 h 829"/>
              <a:gd name="T36" fmla="*/ 371 w 3602"/>
              <a:gd name="T37" fmla="*/ 574 h 829"/>
              <a:gd name="T38" fmla="*/ 466 w 3602"/>
              <a:gd name="T39" fmla="*/ 584 h 829"/>
              <a:gd name="T40" fmla="*/ 551 w 3602"/>
              <a:gd name="T41" fmla="*/ 589 h 829"/>
              <a:gd name="T42" fmla="*/ 666 w 3602"/>
              <a:gd name="T43" fmla="*/ 614 h 829"/>
              <a:gd name="T44" fmla="*/ 974 w 3602"/>
              <a:gd name="T45" fmla="*/ 677 h 829"/>
              <a:gd name="T46" fmla="*/ 1259 w 3602"/>
              <a:gd name="T47" fmla="*/ 722 h 829"/>
              <a:gd name="T48" fmla="*/ 3582 w 3602"/>
              <a:gd name="T49" fmla="*/ 829 h 829"/>
              <a:gd name="T50" fmla="*/ 3602 w 3602"/>
              <a:gd name="T51" fmla="*/ 792 h 829"/>
              <a:gd name="T52" fmla="*/ 3580 w 3602"/>
              <a:gd name="T53" fmla="*/ 747 h 829"/>
              <a:gd name="T54" fmla="*/ 3422 w 3602"/>
              <a:gd name="T55" fmla="*/ 660 h 829"/>
              <a:gd name="T56" fmla="*/ 3340 w 3602"/>
              <a:gd name="T57" fmla="*/ 594 h 829"/>
              <a:gd name="T58" fmla="*/ 3228 w 3602"/>
              <a:gd name="T59" fmla="*/ 558 h 829"/>
              <a:gd name="T60" fmla="*/ 3143 w 3602"/>
              <a:gd name="T61" fmla="*/ 559 h 82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3602"/>
              <a:gd name="T94" fmla="*/ 0 h 829"/>
              <a:gd name="T95" fmla="*/ 3602 w 3602"/>
              <a:gd name="T96" fmla="*/ 829 h 82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3602" h="829">
                <a:moveTo>
                  <a:pt x="3161" y="560"/>
                </a:moveTo>
                <a:lnTo>
                  <a:pt x="2755" y="647"/>
                </a:lnTo>
                <a:lnTo>
                  <a:pt x="2681" y="621"/>
                </a:lnTo>
                <a:lnTo>
                  <a:pt x="2315" y="525"/>
                </a:lnTo>
                <a:lnTo>
                  <a:pt x="1984" y="424"/>
                </a:lnTo>
                <a:lnTo>
                  <a:pt x="1660" y="311"/>
                </a:lnTo>
                <a:cubicBezTo>
                  <a:pt x="1592" y="293"/>
                  <a:pt x="1546" y="276"/>
                  <a:pt x="1479" y="257"/>
                </a:cubicBezTo>
                <a:cubicBezTo>
                  <a:pt x="1411" y="237"/>
                  <a:pt x="1331" y="217"/>
                  <a:pt x="1253" y="200"/>
                </a:cubicBezTo>
                <a:lnTo>
                  <a:pt x="1012" y="154"/>
                </a:lnTo>
                <a:lnTo>
                  <a:pt x="799" y="121"/>
                </a:lnTo>
                <a:lnTo>
                  <a:pt x="611" y="107"/>
                </a:lnTo>
                <a:lnTo>
                  <a:pt x="425" y="87"/>
                </a:lnTo>
                <a:lnTo>
                  <a:pt x="251" y="47"/>
                </a:lnTo>
                <a:lnTo>
                  <a:pt x="121" y="24"/>
                </a:lnTo>
                <a:lnTo>
                  <a:pt x="0" y="0"/>
                </a:lnTo>
                <a:lnTo>
                  <a:pt x="18" y="297"/>
                </a:lnTo>
                <a:lnTo>
                  <a:pt x="21" y="559"/>
                </a:lnTo>
                <a:lnTo>
                  <a:pt x="191" y="564"/>
                </a:lnTo>
                <a:lnTo>
                  <a:pt x="371" y="574"/>
                </a:lnTo>
                <a:lnTo>
                  <a:pt x="466" y="584"/>
                </a:lnTo>
                <a:lnTo>
                  <a:pt x="551" y="589"/>
                </a:lnTo>
                <a:lnTo>
                  <a:pt x="666" y="614"/>
                </a:lnTo>
                <a:lnTo>
                  <a:pt x="974" y="677"/>
                </a:lnTo>
                <a:lnTo>
                  <a:pt x="1259" y="722"/>
                </a:lnTo>
                <a:lnTo>
                  <a:pt x="3582" y="829"/>
                </a:lnTo>
                <a:lnTo>
                  <a:pt x="3602" y="792"/>
                </a:lnTo>
                <a:lnTo>
                  <a:pt x="3580" y="747"/>
                </a:lnTo>
                <a:lnTo>
                  <a:pt x="3422" y="660"/>
                </a:lnTo>
                <a:lnTo>
                  <a:pt x="3340" y="594"/>
                </a:lnTo>
                <a:lnTo>
                  <a:pt x="3228" y="558"/>
                </a:lnTo>
                <a:lnTo>
                  <a:pt x="3143" y="559"/>
                </a:lnTo>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7" name="Freeform 119"/>
          <p:cNvSpPr>
            <a:spLocks/>
          </p:cNvSpPr>
          <p:nvPr/>
        </p:nvSpPr>
        <p:spPr bwMode="auto">
          <a:xfrm>
            <a:off x="1573213" y="3069281"/>
            <a:ext cx="2803525" cy="976313"/>
          </a:xfrm>
          <a:custGeom>
            <a:avLst/>
            <a:gdLst>
              <a:gd name="T0" fmla="*/ 1760 w 1766"/>
              <a:gd name="T1" fmla="*/ 125 h 615"/>
              <a:gd name="T2" fmla="*/ 1672 w 1766"/>
              <a:gd name="T3" fmla="*/ 113 h 615"/>
              <a:gd name="T4" fmla="*/ 1566 w 1766"/>
              <a:gd name="T5" fmla="*/ 91 h 615"/>
              <a:gd name="T6" fmla="*/ 1478 w 1766"/>
              <a:gd name="T7" fmla="*/ 85 h 615"/>
              <a:gd name="T8" fmla="*/ 1395 w 1766"/>
              <a:gd name="T9" fmla="*/ 67 h 615"/>
              <a:gd name="T10" fmla="*/ 1280 w 1766"/>
              <a:gd name="T11" fmla="*/ 24 h 615"/>
              <a:gd name="T12" fmla="*/ 1150 w 1766"/>
              <a:gd name="T13" fmla="*/ 0 h 615"/>
              <a:gd name="T14" fmla="*/ 1022 w 1766"/>
              <a:gd name="T15" fmla="*/ 1 h 615"/>
              <a:gd name="T16" fmla="*/ 942 w 1766"/>
              <a:gd name="T17" fmla="*/ 1 h 615"/>
              <a:gd name="T18" fmla="*/ 848 w 1766"/>
              <a:gd name="T19" fmla="*/ 15 h 615"/>
              <a:gd name="T20" fmla="*/ 724 w 1766"/>
              <a:gd name="T21" fmla="*/ 5 h 615"/>
              <a:gd name="T22" fmla="*/ 606 w 1766"/>
              <a:gd name="T23" fmla="*/ 14 h 615"/>
              <a:gd name="T24" fmla="*/ 480 w 1766"/>
              <a:gd name="T25" fmla="*/ 32 h 615"/>
              <a:gd name="T26" fmla="*/ 379 w 1766"/>
              <a:gd name="T27" fmla="*/ 79 h 615"/>
              <a:gd name="T28" fmla="*/ 275 w 1766"/>
              <a:gd name="T29" fmla="*/ 144 h 615"/>
              <a:gd name="T30" fmla="*/ 220 w 1766"/>
              <a:gd name="T31" fmla="*/ 190 h 615"/>
              <a:gd name="T32" fmla="*/ 142 w 1766"/>
              <a:gd name="T33" fmla="*/ 257 h 615"/>
              <a:gd name="T34" fmla="*/ 76 w 1766"/>
              <a:gd name="T35" fmla="*/ 323 h 615"/>
              <a:gd name="T36" fmla="*/ 0 w 1766"/>
              <a:gd name="T37" fmla="*/ 415 h 615"/>
              <a:gd name="T38" fmla="*/ 82 w 1766"/>
              <a:gd name="T39" fmla="*/ 459 h 615"/>
              <a:gd name="T40" fmla="*/ 158 w 1766"/>
              <a:gd name="T41" fmla="*/ 543 h 615"/>
              <a:gd name="T42" fmla="*/ 156 w 1766"/>
              <a:gd name="T43" fmla="*/ 615 h 615"/>
              <a:gd name="T44" fmla="*/ 204 w 1766"/>
              <a:gd name="T45" fmla="*/ 599 h 615"/>
              <a:gd name="T46" fmla="*/ 292 w 1766"/>
              <a:gd name="T47" fmla="*/ 547 h 615"/>
              <a:gd name="T48" fmla="*/ 394 w 1766"/>
              <a:gd name="T49" fmla="*/ 459 h 615"/>
              <a:gd name="T50" fmla="*/ 451 w 1766"/>
              <a:gd name="T51" fmla="*/ 447 h 615"/>
              <a:gd name="T52" fmla="*/ 520 w 1766"/>
              <a:gd name="T53" fmla="*/ 468 h 615"/>
              <a:gd name="T54" fmla="*/ 732 w 1766"/>
              <a:gd name="T55" fmla="*/ 480 h 615"/>
              <a:gd name="T56" fmla="*/ 645 w 1766"/>
              <a:gd name="T57" fmla="*/ 381 h 615"/>
              <a:gd name="T58" fmla="*/ 607 w 1766"/>
              <a:gd name="T59" fmla="*/ 315 h 615"/>
              <a:gd name="T60" fmla="*/ 619 w 1766"/>
              <a:gd name="T61" fmla="*/ 245 h 615"/>
              <a:gd name="T62" fmla="*/ 668 w 1766"/>
              <a:gd name="T63" fmla="*/ 161 h 615"/>
              <a:gd name="T64" fmla="*/ 739 w 1766"/>
              <a:gd name="T65" fmla="*/ 112 h 615"/>
              <a:gd name="T66" fmla="*/ 829 w 1766"/>
              <a:gd name="T67" fmla="*/ 89 h 615"/>
              <a:gd name="T68" fmla="*/ 963 w 1766"/>
              <a:gd name="T69" fmla="*/ 76 h 615"/>
              <a:gd name="T70" fmla="*/ 1060 w 1766"/>
              <a:gd name="T71" fmla="*/ 118 h 615"/>
              <a:gd name="T72" fmla="*/ 1140 w 1766"/>
              <a:gd name="T73" fmla="*/ 159 h 615"/>
              <a:gd name="T74" fmla="*/ 1194 w 1766"/>
              <a:gd name="T75" fmla="*/ 210 h 615"/>
              <a:gd name="T76" fmla="*/ 1221 w 1766"/>
              <a:gd name="T77" fmla="*/ 255 h 615"/>
              <a:gd name="T78" fmla="*/ 1238 w 1766"/>
              <a:gd name="T79" fmla="*/ 279 h 615"/>
              <a:gd name="T80" fmla="*/ 1236 w 1766"/>
              <a:gd name="T81" fmla="*/ 337 h 615"/>
              <a:gd name="T82" fmla="*/ 1226 w 1766"/>
              <a:gd name="T83" fmla="*/ 394 h 615"/>
              <a:gd name="T84" fmla="*/ 1196 w 1766"/>
              <a:gd name="T85" fmla="*/ 427 h 615"/>
              <a:gd name="T86" fmla="*/ 1162 w 1766"/>
              <a:gd name="T87" fmla="*/ 457 h 615"/>
              <a:gd name="T88" fmla="*/ 1206 w 1766"/>
              <a:gd name="T89" fmla="*/ 460 h 615"/>
              <a:gd name="T90" fmla="*/ 1292 w 1766"/>
              <a:gd name="T91" fmla="*/ 457 h 615"/>
              <a:gd name="T92" fmla="*/ 1372 w 1766"/>
              <a:gd name="T93" fmla="*/ 433 h 615"/>
              <a:gd name="T94" fmla="*/ 1464 w 1766"/>
              <a:gd name="T95" fmla="*/ 406 h 615"/>
              <a:gd name="T96" fmla="*/ 1556 w 1766"/>
              <a:gd name="T97" fmla="*/ 395 h 615"/>
              <a:gd name="T98" fmla="*/ 1630 w 1766"/>
              <a:gd name="T99" fmla="*/ 381 h 615"/>
              <a:gd name="T100" fmla="*/ 1712 w 1766"/>
              <a:gd name="T101" fmla="*/ 371 h 615"/>
              <a:gd name="T102" fmla="*/ 1764 w 1766"/>
              <a:gd name="T103" fmla="*/ 353 h 615"/>
              <a:gd name="T104" fmla="*/ 1766 w 1766"/>
              <a:gd name="T105" fmla="*/ 331 h 615"/>
              <a:gd name="T106" fmla="*/ 1764 w 1766"/>
              <a:gd name="T107" fmla="*/ 276 h 615"/>
              <a:gd name="T108" fmla="*/ 1764 w 1766"/>
              <a:gd name="T109" fmla="*/ 196 h 615"/>
              <a:gd name="T110" fmla="*/ 1760 w 1766"/>
              <a:gd name="T111" fmla="*/ 125 h 61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766"/>
              <a:gd name="T169" fmla="*/ 0 h 615"/>
              <a:gd name="T170" fmla="*/ 1766 w 1766"/>
              <a:gd name="T171" fmla="*/ 615 h 615"/>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766" h="615">
                <a:moveTo>
                  <a:pt x="1760" y="125"/>
                </a:moveTo>
                <a:lnTo>
                  <a:pt x="1672" y="113"/>
                </a:lnTo>
                <a:lnTo>
                  <a:pt x="1566" y="91"/>
                </a:lnTo>
                <a:lnTo>
                  <a:pt x="1478" y="85"/>
                </a:lnTo>
                <a:lnTo>
                  <a:pt x="1395" y="67"/>
                </a:lnTo>
                <a:lnTo>
                  <a:pt x="1280" y="24"/>
                </a:lnTo>
                <a:lnTo>
                  <a:pt x="1150" y="0"/>
                </a:lnTo>
                <a:lnTo>
                  <a:pt x="1022" y="1"/>
                </a:lnTo>
                <a:lnTo>
                  <a:pt x="942" y="1"/>
                </a:lnTo>
                <a:lnTo>
                  <a:pt x="848" y="15"/>
                </a:lnTo>
                <a:lnTo>
                  <a:pt x="724" y="5"/>
                </a:lnTo>
                <a:lnTo>
                  <a:pt x="606" y="14"/>
                </a:lnTo>
                <a:lnTo>
                  <a:pt x="480" y="32"/>
                </a:lnTo>
                <a:lnTo>
                  <a:pt x="379" y="79"/>
                </a:lnTo>
                <a:lnTo>
                  <a:pt x="275" y="144"/>
                </a:lnTo>
                <a:lnTo>
                  <a:pt x="220" y="190"/>
                </a:lnTo>
                <a:lnTo>
                  <a:pt x="142" y="257"/>
                </a:lnTo>
                <a:lnTo>
                  <a:pt x="76" y="323"/>
                </a:lnTo>
                <a:lnTo>
                  <a:pt x="0" y="415"/>
                </a:lnTo>
                <a:lnTo>
                  <a:pt x="82" y="459"/>
                </a:lnTo>
                <a:lnTo>
                  <a:pt x="158" y="543"/>
                </a:lnTo>
                <a:lnTo>
                  <a:pt x="156" y="615"/>
                </a:lnTo>
                <a:lnTo>
                  <a:pt x="204" y="599"/>
                </a:lnTo>
                <a:lnTo>
                  <a:pt x="292" y="547"/>
                </a:lnTo>
                <a:lnTo>
                  <a:pt x="394" y="459"/>
                </a:lnTo>
                <a:lnTo>
                  <a:pt x="451" y="447"/>
                </a:lnTo>
                <a:lnTo>
                  <a:pt x="520" y="468"/>
                </a:lnTo>
                <a:lnTo>
                  <a:pt x="732" y="480"/>
                </a:lnTo>
                <a:lnTo>
                  <a:pt x="645" y="381"/>
                </a:lnTo>
                <a:lnTo>
                  <a:pt x="607" y="315"/>
                </a:lnTo>
                <a:lnTo>
                  <a:pt x="619" y="245"/>
                </a:lnTo>
                <a:lnTo>
                  <a:pt x="668" y="161"/>
                </a:lnTo>
                <a:lnTo>
                  <a:pt x="739" y="112"/>
                </a:lnTo>
                <a:lnTo>
                  <a:pt x="829" y="89"/>
                </a:lnTo>
                <a:lnTo>
                  <a:pt x="963" y="76"/>
                </a:lnTo>
                <a:lnTo>
                  <a:pt x="1060" y="118"/>
                </a:lnTo>
                <a:lnTo>
                  <a:pt x="1140" y="159"/>
                </a:lnTo>
                <a:lnTo>
                  <a:pt x="1194" y="210"/>
                </a:lnTo>
                <a:lnTo>
                  <a:pt x="1221" y="255"/>
                </a:lnTo>
                <a:lnTo>
                  <a:pt x="1238" y="279"/>
                </a:lnTo>
                <a:lnTo>
                  <a:pt x="1236" y="337"/>
                </a:lnTo>
                <a:lnTo>
                  <a:pt x="1226" y="394"/>
                </a:lnTo>
                <a:lnTo>
                  <a:pt x="1196" y="427"/>
                </a:lnTo>
                <a:lnTo>
                  <a:pt x="1162" y="457"/>
                </a:lnTo>
                <a:lnTo>
                  <a:pt x="1206" y="460"/>
                </a:lnTo>
                <a:lnTo>
                  <a:pt x="1292" y="457"/>
                </a:lnTo>
                <a:lnTo>
                  <a:pt x="1372" y="433"/>
                </a:lnTo>
                <a:lnTo>
                  <a:pt x="1464" y="406"/>
                </a:lnTo>
                <a:lnTo>
                  <a:pt x="1556" y="395"/>
                </a:lnTo>
                <a:lnTo>
                  <a:pt x="1630" y="381"/>
                </a:lnTo>
                <a:lnTo>
                  <a:pt x="1712" y="371"/>
                </a:lnTo>
                <a:lnTo>
                  <a:pt x="1764" y="353"/>
                </a:lnTo>
                <a:lnTo>
                  <a:pt x="1766" y="331"/>
                </a:lnTo>
                <a:lnTo>
                  <a:pt x="1764" y="276"/>
                </a:lnTo>
                <a:lnTo>
                  <a:pt x="1764" y="196"/>
                </a:lnTo>
                <a:lnTo>
                  <a:pt x="1760" y="125"/>
                </a:lnTo>
                <a:close/>
              </a:path>
            </a:pathLst>
          </a:custGeom>
          <a:gradFill rotWithShape="1">
            <a:gsLst>
              <a:gs pos="0">
                <a:srgbClr val="00FFFF">
                  <a:alpha val="67000"/>
                </a:srgbClr>
              </a:gs>
              <a:gs pos="100000">
                <a:srgbClr val="00A9A9">
                  <a:alpha val="67998"/>
                </a:srgbClr>
              </a:gs>
            </a:gsLst>
            <a:path path="rect">
              <a:fillToRect l="50000" t="50000" r="50000" b="50000"/>
            </a:path>
          </a:gradFill>
          <a:ln w="9525">
            <a:solidFill>
              <a:srgbClr val="000000"/>
            </a:solidFill>
            <a:round/>
            <a:headEnd/>
            <a:tailEnd/>
          </a:ln>
        </p:spPr>
        <p:txBody>
          <a:bodyPr/>
          <a:lstStyle/>
          <a:p>
            <a:endParaRPr lang="en-GB" dirty="0"/>
          </a:p>
        </p:txBody>
      </p:sp>
      <p:sp>
        <p:nvSpPr>
          <p:cNvPr id="8" name="Freeform 120"/>
          <p:cNvSpPr>
            <a:spLocks/>
          </p:cNvSpPr>
          <p:nvPr/>
        </p:nvSpPr>
        <p:spPr bwMode="auto">
          <a:xfrm>
            <a:off x="1719263" y="3658244"/>
            <a:ext cx="209550" cy="320675"/>
          </a:xfrm>
          <a:custGeom>
            <a:avLst/>
            <a:gdLst>
              <a:gd name="T0" fmla="*/ 0 w 330"/>
              <a:gd name="T1" fmla="*/ 0 h 505"/>
              <a:gd name="T2" fmla="*/ 110 w 330"/>
              <a:gd name="T3" fmla="*/ 50 h 505"/>
              <a:gd name="T4" fmla="*/ 208 w 330"/>
              <a:gd name="T5" fmla="*/ 129 h 505"/>
              <a:gd name="T6" fmla="*/ 283 w 330"/>
              <a:gd name="T7" fmla="*/ 239 h 505"/>
              <a:gd name="T8" fmla="*/ 317 w 330"/>
              <a:gd name="T9" fmla="*/ 334 h 505"/>
              <a:gd name="T10" fmla="*/ 330 w 330"/>
              <a:gd name="T11" fmla="*/ 505 h 505"/>
              <a:gd name="T12" fmla="*/ 0 60000 65536"/>
              <a:gd name="T13" fmla="*/ 0 60000 65536"/>
              <a:gd name="T14" fmla="*/ 0 60000 65536"/>
              <a:gd name="T15" fmla="*/ 0 60000 65536"/>
              <a:gd name="T16" fmla="*/ 0 60000 65536"/>
              <a:gd name="T17" fmla="*/ 0 60000 65536"/>
              <a:gd name="T18" fmla="*/ 0 w 330"/>
              <a:gd name="T19" fmla="*/ 0 h 505"/>
              <a:gd name="T20" fmla="*/ 330 w 330"/>
              <a:gd name="T21" fmla="*/ 505 h 505"/>
            </a:gdLst>
            <a:ahLst/>
            <a:cxnLst>
              <a:cxn ang="T12">
                <a:pos x="T0" y="T1"/>
              </a:cxn>
              <a:cxn ang="T13">
                <a:pos x="T2" y="T3"/>
              </a:cxn>
              <a:cxn ang="T14">
                <a:pos x="T4" y="T5"/>
              </a:cxn>
              <a:cxn ang="T15">
                <a:pos x="T6" y="T7"/>
              </a:cxn>
              <a:cxn ang="T16">
                <a:pos x="T8" y="T9"/>
              </a:cxn>
              <a:cxn ang="T17">
                <a:pos x="T10" y="T11"/>
              </a:cxn>
            </a:cxnLst>
            <a:rect l="T18" t="T19" r="T20" b="T21"/>
            <a:pathLst>
              <a:path w="330" h="505">
                <a:moveTo>
                  <a:pt x="0" y="0"/>
                </a:moveTo>
                <a:cubicBezTo>
                  <a:pt x="18" y="8"/>
                  <a:pt x="75" y="29"/>
                  <a:pt x="110" y="50"/>
                </a:cubicBezTo>
                <a:cubicBezTo>
                  <a:pt x="145" y="71"/>
                  <a:pt x="179" y="98"/>
                  <a:pt x="208" y="129"/>
                </a:cubicBezTo>
                <a:cubicBezTo>
                  <a:pt x="237" y="160"/>
                  <a:pt x="263" y="204"/>
                  <a:pt x="283" y="239"/>
                </a:cubicBezTo>
                <a:cubicBezTo>
                  <a:pt x="303" y="273"/>
                  <a:pt x="309" y="290"/>
                  <a:pt x="317" y="334"/>
                </a:cubicBezTo>
                <a:cubicBezTo>
                  <a:pt x="325" y="378"/>
                  <a:pt x="327" y="470"/>
                  <a:pt x="330" y="505"/>
                </a:cubicBezTo>
              </a:path>
            </a:pathLst>
          </a:custGeom>
          <a:noFill/>
          <a:ln w="9525">
            <a:solidFill>
              <a:srgbClr val="000000"/>
            </a:solidFill>
            <a:round/>
            <a:headEnd/>
            <a:tailEnd/>
          </a:ln>
        </p:spPr>
        <p:txBody>
          <a:bodyPr/>
          <a:lstStyle/>
          <a:p>
            <a:endParaRPr lang="en-GB" dirty="0"/>
          </a:p>
        </p:txBody>
      </p:sp>
      <p:sp>
        <p:nvSpPr>
          <p:cNvPr id="9" name="Freeform 121"/>
          <p:cNvSpPr>
            <a:spLocks/>
          </p:cNvSpPr>
          <p:nvPr/>
        </p:nvSpPr>
        <p:spPr bwMode="auto">
          <a:xfrm>
            <a:off x="4203701" y="3259781"/>
            <a:ext cx="42862" cy="401638"/>
          </a:xfrm>
          <a:custGeom>
            <a:avLst/>
            <a:gdLst>
              <a:gd name="T0" fmla="*/ 0 w 67"/>
              <a:gd name="T1" fmla="*/ 0 h 634"/>
              <a:gd name="T2" fmla="*/ 56 w 67"/>
              <a:gd name="T3" fmla="*/ 193 h 634"/>
              <a:gd name="T4" fmla="*/ 66 w 67"/>
              <a:gd name="T5" fmla="*/ 357 h 634"/>
              <a:gd name="T6" fmla="*/ 64 w 67"/>
              <a:gd name="T7" fmla="*/ 494 h 634"/>
              <a:gd name="T8" fmla="*/ 45 w 67"/>
              <a:gd name="T9" fmla="*/ 634 h 634"/>
              <a:gd name="T10" fmla="*/ 0 60000 65536"/>
              <a:gd name="T11" fmla="*/ 0 60000 65536"/>
              <a:gd name="T12" fmla="*/ 0 60000 65536"/>
              <a:gd name="T13" fmla="*/ 0 60000 65536"/>
              <a:gd name="T14" fmla="*/ 0 60000 65536"/>
              <a:gd name="T15" fmla="*/ 0 w 67"/>
              <a:gd name="T16" fmla="*/ 0 h 634"/>
              <a:gd name="T17" fmla="*/ 67 w 67"/>
              <a:gd name="T18" fmla="*/ 634 h 634"/>
            </a:gdLst>
            <a:ahLst/>
            <a:cxnLst>
              <a:cxn ang="T10">
                <a:pos x="T0" y="T1"/>
              </a:cxn>
              <a:cxn ang="T11">
                <a:pos x="T2" y="T3"/>
              </a:cxn>
              <a:cxn ang="T12">
                <a:pos x="T4" y="T5"/>
              </a:cxn>
              <a:cxn ang="T13">
                <a:pos x="T6" y="T7"/>
              </a:cxn>
              <a:cxn ang="T14">
                <a:pos x="T8" y="T9"/>
              </a:cxn>
            </a:cxnLst>
            <a:rect l="T15" t="T16" r="T17" b="T18"/>
            <a:pathLst>
              <a:path w="67" h="634">
                <a:moveTo>
                  <a:pt x="0" y="0"/>
                </a:moveTo>
                <a:cubicBezTo>
                  <a:pt x="22" y="66"/>
                  <a:pt x="45" y="134"/>
                  <a:pt x="56" y="193"/>
                </a:cubicBezTo>
                <a:cubicBezTo>
                  <a:pt x="67" y="252"/>
                  <a:pt x="65" y="307"/>
                  <a:pt x="66" y="357"/>
                </a:cubicBezTo>
                <a:cubicBezTo>
                  <a:pt x="67" y="407"/>
                  <a:pt x="67" y="448"/>
                  <a:pt x="64" y="494"/>
                </a:cubicBezTo>
                <a:cubicBezTo>
                  <a:pt x="61" y="541"/>
                  <a:pt x="48" y="611"/>
                  <a:pt x="45" y="634"/>
                </a:cubicBezTo>
              </a:path>
            </a:pathLst>
          </a:custGeom>
          <a:noFill/>
          <a:ln w="9525">
            <a:solidFill>
              <a:srgbClr val="000000"/>
            </a:solidFill>
            <a:round/>
            <a:headEnd/>
            <a:tailEnd/>
          </a:ln>
        </p:spPr>
        <p:txBody>
          <a:bodyPr/>
          <a:lstStyle/>
          <a:p>
            <a:endParaRPr lang="en-GB" dirty="0"/>
          </a:p>
        </p:txBody>
      </p:sp>
      <p:sp>
        <p:nvSpPr>
          <p:cNvPr id="10" name="Line 122"/>
          <p:cNvSpPr>
            <a:spLocks noChangeShapeType="1"/>
          </p:cNvSpPr>
          <p:nvPr/>
        </p:nvSpPr>
        <p:spPr bwMode="auto">
          <a:xfrm>
            <a:off x="3413126" y="3831281"/>
            <a:ext cx="608012" cy="0"/>
          </a:xfrm>
          <a:prstGeom prst="line">
            <a:avLst/>
          </a:prstGeom>
          <a:noFill/>
          <a:ln w="12700">
            <a:solidFill>
              <a:schemeClr val="bg1"/>
            </a:solidFill>
            <a:round/>
            <a:headEnd/>
            <a:tailEnd/>
          </a:ln>
        </p:spPr>
        <p:txBody>
          <a:bodyPr/>
          <a:lstStyle/>
          <a:p>
            <a:endParaRPr lang="en-GB" dirty="0"/>
          </a:p>
        </p:txBody>
      </p:sp>
      <p:sp>
        <p:nvSpPr>
          <p:cNvPr id="11" name="Freeform 123"/>
          <p:cNvSpPr>
            <a:spLocks/>
          </p:cNvSpPr>
          <p:nvPr/>
        </p:nvSpPr>
        <p:spPr bwMode="auto">
          <a:xfrm rot="1056553">
            <a:off x="3214688" y="3453456"/>
            <a:ext cx="411163" cy="520700"/>
          </a:xfrm>
          <a:custGeom>
            <a:avLst/>
            <a:gdLst>
              <a:gd name="T0" fmla="*/ 145 w 232"/>
              <a:gd name="T1" fmla="*/ 9 h 360"/>
              <a:gd name="T2" fmla="*/ 166 w 232"/>
              <a:gd name="T3" fmla="*/ 57 h 360"/>
              <a:gd name="T4" fmla="*/ 178 w 232"/>
              <a:gd name="T5" fmla="*/ 108 h 360"/>
              <a:gd name="T6" fmla="*/ 184 w 232"/>
              <a:gd name="T7" fmla="*/ 138 h 360"/>
              <a:gd name="T8" fmla="*/ 205 w 232"/>
              <a:gd name="T9" fmla="*/ 156 h 360"/>
              <a:gd name="T10" fmla="*/ 229 w 232"/>
              <a:gd name="T11" fmla="*/ 177 h 360"/>
              <a:gd name="T12" fmla="*/ 232 w 232"/>
              <a:gd name="T13" fmla="*/ 207 h 360"/>
              <a:gd name="T14" fmla="*/ 202 w 232"/>
              <a:gd name="T15" fmla="*/ 234 h 360"/>
              <a:gd name="T16" fmla="*/ 169 w 232"/>
              <a:gd name="T17" fmla="*/ 255 h 360"/>
              <a:gd name="T18" fmla="*/ 136 w 232"/>
              <a:gd name="T19" fmla="*/ 297 h 360"/>
              <a:gd name="T20" fmla="*/ 106 w 232"/>
              <a:gd name="T21" fmla="*/ 333 h 360"/>
              <a:gd name="T22" fmla="*/ 73 w 232"/>
              <a:gd name="T23" fmla="*/ 354 h 360"/>
              <a:gd name="T24" fmla="*/ 43 w 232"/>
              <a:gd name="T25" fmla="*/ 357 h 360"/>
              <a:gd name="T26" fmla="*/ 37 w 232"/>
              <a:gd name="T27" fmla="*/ 360 h 360"/>
              <a:gd name="T28" fmla="*/ 1 w 232"/>
              <a:gd name="T29" fmla="*/ 336 h 360"/>
              <a:gd name="T30" fmla="*/ 1 w 232"/>
              <a:gd name="T31" fmla="*/ 162 h 360"/>
              <a:gd name="T32" fmla="*/ 31 w 232"/>
              <a:gd name="T33" fmla="*/ 0 h 360"/>
              <a:gd name="T34" fmla="*/ 145 w 232"/>
              <a:gd name="T35" fmla="*/ 9 h 3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32"/>
              <a:gd name="T55" fmla="*/ 0 h 360"/>
              <a:gd name="T56" fmla="*/ 232 w 232"/>
              <a:gd name="T57" fmla="*/ 360 h 36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32" h="360">
                <a:moveTo>
                  <a:pt x="145" y="9"/>
                </a:moveTo>
                <a:lnTo>
                  <a:pt x="166" y="57"/>
                </a:lnTo>
                <a:lnTo>
                  <a:pt x="178" y="108"/>
                </a:lnTo>
                <a:lnTo>
                  <a:pt x="184" y="138"/>
                </a:lnTo>
                <a:lnTo>
                  <a:pt x="205" y="156"/>
                </a:lnTo>
                <a:lnTo>
                  <a:pt x="229" y="177"/>
                </a:lnTo>
                <a:lnTo>
                  <a:pt x="232" y="207"/>
                </a:lnTo>
                <a:lnTo>
                  <a:pt x="202" y="234"/>
                </a:lnTo>
                <a:lnTo>
                  <a:pt x="169" y="255"/>
                </a:lnTo>
                <a:lnTo>
                  <a:pt x="136" y="297"/>
                </a:lnTo>
                <a:lnTo>
                  <a:pt x="106" y="333"/>
                </a:lnTo>
                <a:cubicBezTo>
                  <a:pt x="95" y="340"/>
                  <a:pt x="85" y="349"/>
                  <a:pt x="73" y="354"/>
                </a:cubicBezTo>
                <a:cubicBezTo>
                  <a:pt x="64" y="358"/>
                  <a:pt x="53" y="355"/>
                  <a:pt x="43" y="357"/>
                </a:cubicBezTo>
                <a:cubicBezTo>
                  <a:pt x="41" y="357"/>
                  <a:pt x="39" y="359"/>
                  <a:pt x="37" y="360"/>
                </a:cubicBezTo>
                <a:cubicBezTo>
                  <a:pt x="0" y="338"/>
                  <a:pt x="1" y="353"/>
                  <a:pt x="1" y="336"/>
                </a:cubicBezTo>
                <a:lnTo>
                  <a:pt x="1" y="162"/>
                </a:lnTo>
                <a:lnTo>
                  <a:pt x="31" y="0"/>
                </a:lnTo>
                <a:lnTo>
                  <a:pt x="145" y="9"/>
                </a:lnTo>
                <a:close/>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12" name="Freeform 124"/>
          <p:cNvSpPr>
            <a:spLocks/>
          </p:cNvSpPr>
          <p:nvPr/>
        </p:nvSpPr>
        <p:spPr bwMode="auto">
          <a:xfrm>
            <a:off x="2541588" y="3174056"/>
            <a:ext cx="1000125" cy="776288"/>
          </a:xfrm>
          <a:custGeom>
            <a:avLst/>
            <a:gdLst>
              <a:gd name="T0" fmla="*/ 855 w 1575"/>
              <a:gd name="T1" fmla="*/ 28 h 1223"/>
              <a:gd name="T2" fmla="*/ 681 w 1575"/>
              <a:gd name="T3" fmla="*/ 0 h 1223"/>
              <a:gd name="T4" fmla="*/ 512 w 1575"/>
              <a:gd name="T5" fmla="*/ 7 h 1223"/>
              <a:gd name="T6" fmla="*/ 373 w 1575"/>
              <a:gd name="T7" fmla="*/ 39 h 1223"/>
              <a:gd name="T8" fmla="*/ 246 w 1575"/>
              <a:gd name="T9" fmla="*/ 117 h 1223"/>
              <a:gd name="T10" fmla="*/ 142 w 1575"/>
              <a:gd name="T11" fmla="*/ 208 h 1223"/>
              <a:gd name="T12" fmla="*/ 28 w 1575"/>
              <a:gd name="T13" fmla="*/ 389 h 1223"/>
              <a:gd name="T14" fmla="*/ 0 w 1575"/>
              <a:gd name="T15" fmla="*/ 516 h 1223"/>
              <a:gd name="T16" fmla="*/ 4 w 1575"/>
              <a:gd name="T17" fmla="*/ 653 h 1223"/>
              <a:gd name="T18" fmla="*/ 111 w 1575"/>
              <a:gd name="T19" fmla="*/ 826 h 1223"/>
              <a:gd name="T20" fmla="*/ 226 w 1575"/>
              <a:gd name="T21" fmla="*/ 946 h 1223"/>
              <a:gd name="T22" fmla="*/ 364 w 1575"/>
              <a:gd name="T23" fmla="*/ 1071 h 1223"/>
              <a:gd name="T24" fmla="*/ 576 w 1575"/>
              <a:gd name="T25" fmla="*/ 1182 h 1223"/>
              <a:gd name="T26" fmla="*/ 739 w 1575"/>
              <a:gd name="T27" fmla="*/ 1221 h 1223"/>
              <a:gd name="T28" fmla="*/ 895 w 1575"/>
              <a:gd name="T29" fmla="*/ 1223 h 1223"/>
              <a:gd name="T30" fmla="*/ 1079 w 1575"/>
              <a:gd name="T31" fmla="*/ 1192 h 1223"/>
              <a:gd name="T32" fmla="*/ 992 w 1575"/>
              <a:gd name="T33" fmla="*/ 1101 h 1223"/>
              <a:gd name="T34" fmla="*/ 1072 w 1575"/>
              <a:gd name="T35" fmla="*/ 1004 h 1223"/>
              <a:gd name="T36" fmla="*/ 1211 w 1575"/>
              <a:gd name="T37" fmla="*/ 915 h 1223"/>
              <a:gd name="T38" fmla="*/ 1214 w 1575"/>
              <a:gd name="T39" fmla="*/ 780 h 1223"/>
              <a:gd name="T40" fmla="*/ 1183 w 1575"/>
              <a:gd name="T41" fmla="*/ 679 h 1223"/>
              <a:gd name="T42" fmla="*/ 1245 w 1575"/>
              <a:gd name="T43" fmla="*/ 525 h 1223"/>
              <a:gd name="T44" fmla="*/ 1371 w 1575"/>
              <a:gd name="T45" fmla="*/ 448 h 1223"/>
              <a:gd name="T46" fmla="*/ 1437 w 1575"/>
              <a:gd name="T47" fmla="*/ 460 h 1223"/>
              <a:gd name="T48" fmla="*/ 1575 w 1575"/>
              <a:gd name="T49" fmla="*/ 527 h 1223"/>
              <a:gd name="T50" fmla="*/ 1448 w 1575"/>
              <a:gd name="T51" fmla="*/ 334 h 1223"/>
              <a:gd name="T52" fmla="*/ 1279 w 1575"/>
              <a:gd name="T53" fmla="*/ 192 h 1223"/>
              <a:gd name="T54" fmla="*/ 1024 w 1575"/>
              <a:gd name="T55" fmla="*/ 76 h 1223"/>
              <a:gd name="T56" fmla="*/ 855 w 1575"/>
              <a:gd name="T57" fmla="*/ 28 h 1223"/>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575"/>
              <a:gd name="T88" fmla="*/ 0 h 1223"/>
              <a:gd name="T89" fmla="*/ 1575 w 1575"/>
              <a:gd name="T90" fmla="*/ 1223 h 1223"/>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575" h="1223">
                <a:moveTo>
                  <a:pt x="855" y="28"/>
                </a:moveTo>
                <a:lnTo>
                  <a:pt x="681" y="0"/>
                </a:lnTo>
                <a:lnTo>
                  <a:pt x="512" y="7"/>
                </a:lnTo>
                <a:lnTo>
                  <a:pt x="373" y="39"/>
                </a:lnTo>
                <a:lnTo>
                  <a:pt x="246" y="117"/>
                </a:lnTo>
                <a:lnTo>
                  <a:pt x="142" y="208"/>
                </a:lnTo>
                <a:lnTo>
                  <a:pt x="28" y="389"/>
                </a:lnTo>
                <a:lnTo>
                  <a:pt x="0" y="516"/>
                </a:lnTo>
                <a:lnTo>
                  <a:pt x="4" y="653"/>
                </a:lnTo>
                <a:cubicBezTo>
                  <a:pt x="25" y="705"/>
                  <a:pt x="72" y="782"/>
                  <a:pt x="111" y="826"/>
                </a:cubicBezTo>
                <a:cubicBezTo>
                  <a:pt x="147" y="875"/>
                  <a:pt x="185" y="905"/>
                  <a:pt x="226" y="946"/>
                </a:cubicBezTo>
                <a:lnTo>
                  <a:pt x="364" y="1071"/>
                </a:lnTo>
                <a:lnTo>
                  <a:pt x="576" y="1182"/>
                </a:lnTo>
                <a:lnTo>
                  <a:pt x="739" y="1221"/>
                </a:lnTo>
                <a:lnTo>
                  <a:pt x="895" y="1223"/>
                </a:lnTo>
                <a:lnTo>
                  <a:pt x="1079" y="1192"/>
                </a:lnTo>
                <a:lnTo>
                  <a:pt x="992" y="1101"/>
                </a:lnTo>
                <a:lnTo>
                  <a:pt x="1072" y="1004"/>
                </a:lnTo>
                <a:lnTo>
                  <a:pt x="1211" y="915"/>
                </a:lnTo>
                <a:lnTo>
                  <a:pt x="1214" y="780"/>
                </a:lnTo>
                <a:lnTo>
                  <a:pt x="1183" y="679"/>
                </a:lnTo>
                <a:lnTo>
                  <a:pt x="1245" y="525"/>
                </a:lnTo>
                <a:lnTo>
                  <a:pt x="1371" y="448"/>
                </a:lnTo>
                <a:lnTo>
                  <a:pt x="1437" y="460"/>
                </a:lnTo>
                <a:lnTo>
                  <a:pt x="1575" y="527"/>
                </a:lnTo>
                <a:lnTo>
                  <a:pt x="1448" y="334"/>
                </a:lnTo>
                <a:lnTo>
                  <a:pt x="1279" y="192"/>
                </a:lnTo>
                <a:lnTo>
                  <a:pt x="1024" y="76"/>
                </a:lnTo>
                <a:lnTo>
                  <a:pt x="855" y="28"/>
                </a:lnTo>
                <a:close/>
              </a:path>
            </a:pathLst>
          </a:custGeom>
          <a:gradFill rotWithShape="1">
            <a:gsLst>
              <a:gs pos="0">
                <a:srgbClr val="C0C0C0"/>
              </a:gs>
              <a:gs pos="100000">
                <a:srgbClr val="7F7F7F"/>
              </a:gs>
            </a:gsLst>
            <a:path path="rect">
              <a:fillToRect l="50000" t="50000" r="50000" b="50000"/>
            </a:path>
          </a:gradFill>
          <a:ln w="9525">
            <a:solidFill>
              <a:srgbClr val="000000"/>
            </a:solidFill>
            <a:round/>
            <a:headEnd/>
            <a:tailEnd/>
          </a:ln>
        </p:spPr>
        <p:txBody>
          <a:bodyPr/>
          <a:lstStyle/>
          <a:p>
            <a:endParaRPr lang="en-GB" dirty="0"/>
          </a:p>
        </p:txBody>
      </p:sp>
      <p:sp>
        <p:nvSpPr>
          <p:cNvPr id="13" name="Freeform 126"/>
          <p:cNvSpPr>
            <a:spLocks/>
          </p:cNvSpPr>
          <p:nvPr/>
        </p:nvSpPr>
        <p:spPr bwMode="auto">
          <a:xfrm>
            <a:off x="6207126" y="3890019"/>
            <a:ext cx="282575" cy="57150"/>
          </a:xfrm>
          <a:custGeom>
            <a:avLst/>
            <a:gdLst>
              <a:gd name="T0" fmla="*/ 0 w 252"/>
              <a:gd name="T1" fmla="*/ 6 h 57"/>
              <a:gd name="T2" fmla="*/ 210 w 252"/>
              <a:gd name="T3" fmla="*/ 57 h 57"/>
              <a:gd name="T4" fmla="*/ 237 w 252"/>
              <a:gd name="T5" fmla="*/ 45 h 57"/>
              <a:gd name="T6" fmla="*/ 252 w 252"/>
              <a:gd name="T7" fmla="*/ 16 h 57"/>
              <a:gd name="T8" fmla="*/ 225 w 252"/>
              <a:gd name="T9" fmla="*/ 0 h 57"/>
              <a:gd name="T10" fmla="*/ 0 w 252"/>
              <a:gd name="T11" fmla="*/ 6 h 57"/>
              <a:gd name="T12" fmla="*/ 0 60000 65536"/>
              <a:gd name="T13" fmla="*/ 0 60000 65536"/>
              <a:gd name="T14" fmla="*/ 0 60000 65536"/>
              <a:gd name="T15" fmla="*/ 0 60000 65536"/>
              <a:gd name="T16" fmla="*/ 0 60000 65536"/>
              <a:gd name="T17" fmla="*/ 0 60000 65536"/>
              <a:gd name="T18" fmla="*/ 0 w 252"/>
              <a:gd name="T19" fmla="*/ 0 h 57"/>
              <a:gd name="T20" fmla="*/ 252 w 252"/>
              <a:gd name="T21" fmla="*/ 57 h 57"/>
            </a:gdLst>
            <a:ahLst/>
            <a:cxnLst>
              <a:cxn ang="T12">
                <a:pos x="T0" y="T1"/>
              </a:cxn>
              <a:cxn ang="T13">
                <a:pos x="T2" y="T3"/>
              </a:cxn>
              <a:cxn ang="T14">
                <a:pos x="T4" y="T5"/>
              </a:cxn>
              <a:cxn ang="T15">
                <a:pos x="T6" y="T7"/>
              </a:cxn>
              <a:cxn ang="T16">
                <a:pos x="T8" y="T9"/>
              </a:cxn>
              <a:cxn ang="T17">
                <a:pos x="T10" y="T11"/>
              </a:cxn>
            </a:cxnLst>
            <a:rect l="T18" t="T19" r="T20" b="T21"/>
            <a:pathLst>
              <a:path w="252" h="57">
                <a:moveTo>
                  <a:pt x="0" y="6"/>
                </a:moveTo>
                <a:lnTo>
                  <a:pt x="210" y="57"/>
                </a:lnTo>
                <a:lnTo>
                  <a:pt x="237" y="45"/>
                </a:lnTo>
                <a:lnTo>
                  <a:pt x="252" y="16"/>
                </a:lnTo>
                <a:lnTo>
                  <a:pt x="225" y="0"/>
                </a:lnTo>
                <a:lnTo>
                  <a:pt x="0" y="6"/>
                </a:lnTo>
                <a:close/>
              </a:path>
            </a:pathLst>
          </a:custGeom>
          <a:solidFill>
            <a:srgbClr val="FFD9B3"/>
          </a:solidFill>
          <a:ln w="9525">
            <a:solidFill>
              <a:srgbClr val="000000"/>
            </a:solidFill>
            <a:round/>
            <a:headEnd/>
            <a:tailEnd/>
          </a:ln>
        </p:spPr>
        <p:txBody>
          <a:bodyPr/>
          <a:lstStyle/>
          <a:p>
            <a:endParaRPr lang="en-GB" dirty="0"/>
          </a:p>
        </p:txBody>
      </p:sp>
      <p:sp>
        <p:nvSpPr>
          <p:cNvPr id="14" name="Freeform 127"/>
          <p:cNvSpPr>
            <a:spLocks/>
          </p:cNvSpPr>
          <p:nvPr/>
        </p:nvSpPr>
        <p:spPr bwMode="auto">
          <a:xfrm>
            <a:off x="3978276" y="3712219"/>
            <a:ext cx="2371725" cy="182562"/>
          </a:xfrm>
          <a:custGeom>
            <a:avLst/>
            <a:gdLst>
              <a:gd name="T0" fmla="*/ 2114 w 2114"/>
              <a:gd name="T1" fmla="*/ 0 h 180"/>
              <a:gd name="T2" fmla="*/ 583 w 2114"/>
              <a:gd name="T3" fmla="*/ 26 h 180"/>
              <a:gd name="T4" fmla="*/ 185 w 2114"/>
              <a:gd name="T5" fmla="*/ 56 h 180"/>
              <a:gd name="T6" fmla="*/ 71 w 2114"/>
              <a:gd name="T7" fmla="*/ 77 h 180"/>
              <a:gd name="T8" fmla="*/ 0 w 2114"/>
              <a:gd name="T9" fmla="*/ 112 h 180"/>
              <a:gd name="T10" fmla="*/ 76 w 2114"/>
              <a:gd name="T11" fmla="*/ 150 h 180"/>
              <a:gd name="T12" fmla="*/ 190 w 2114"/>
              <a:gd name="T13" fmla="*/ 159 h 180"/>
              <a:gd name="T14" fmla="*/ 2106 w 2114"/>
              <a:gd name="T15" fmla="*/ 180 h 180"/>
              <a:gd name="T16" fmla="*/ 0 60000 65536"/>
              <a:gd name="T17" fmla="*/ 0 60000 65536"/>
              <a:gd name="T18" fmla="*/ 0 60000 65536"/>
              <a:gd name="T19" fmla="*/ 0 60000 65536"/>
              <a:gd name="T20" fmla="*/ 0 60000 65536"/>
              <a:gd name="T21" fmla="*/ 0 60000 65536"/>
              <a:gd name="T22" fmla="*/ 0 60000 65536"/>
              <a:gd name="T23" fmla="*/ 0 60000 65536"/>
              <a:gd name="T24" fmla="*/ 0 w 2114"/>
              <a:gd name="T25" fmla="*/ 0 h 180"/>
              <a:gd name="T26" fmla="*/ 2114 w 2114"/>
              <a:gd name="T27" fmla="*/ 180 h 1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14" h="180">
                <a:moveTo>
                  <a:pt x="2114" y="0"/>
                </a:moveTo>
                <a:lnTo>
                  <a:pt x="583" y="26"/>
                </a:lnTo>
                <a:lnTo>
                  <a:pt x="185" y="56"/>
                </a:lnTo>
                <a:lnTo>
                  <a:pt x="71" y="77"/>
                </a:lnTo>
                <a:lnTo>
                  <a:pt x="0" y="112"/>
                </a:lnTo>
                <a:lnTo>
                  <a:pt x="76" y="150"/>
                </a:lnTo>
                <a:lnTo>
                  <a:pt x="190" y="159"/>
                </a:lnTo>
                <a:lnTo>
                  <a:pt x="2106" y="180"/>
                </a:lnTo>
              </a:path>
            </a:pathLst>
          </a:custGeom>
          <a:gradFill rotWithShape="1">
            <a:gsLst>
              <a:gs pos="0">
                <a:srgbClr val="C0C0C0"/>
              </a:gs>
              <a:gs pos="100000">
                <a:srgbClr val="929292"/>
              </a:gs>
            </a:gsLst>
            <a:lin ang="0" scaled="1"/>
          </a:gradFill>
          <a:ln w="9525">
            <a:solidFill>
              <a:srgbClr val="000000"/>
            </a:solidFill>
            <a:round/>
            <a:headEnd/>
            <a:tailEnd/>
          </a:ln>
        </p:spPr>
        <p:txBody>
          <a:bodyPr/>
          <a:lstStyle/>
          <a:p>
            <a:endParaRPr lang="en-GB" dirty="0"/>
          </a:p>
        </p:txBody>
      </p:sp>
      <p:sp>
        <p:nvSpPr>
          <p:cNvPr id="15" name="Freeform 128"/>
          <p:cNvSpPr>
            <a:spLocks/>
          </p:cNvSpPr>
          <p:nvPr/>
        </p:nvSpPr>
        <p:spPr bwMode="auto">
          <a:xfrm>
            <a:off x="4113213" y="3777306"/>
            <a:ext cx="25400" cy="87313"/>
          </a:xfrm>
          <a:custGeom>
            <a:avLst/>
            <a:gdLst>
              <a:gd name="T0" fmla="*/ 0 w 15"/>
              <a:gd name="T1" fmla="*/ 0 h 60"/>
              <a:gd name="T2" fmla="*/ 15 w 15"/>
              <a:gd name="T3" fmla="*/ 30 h 60"/>
              <a:gd name="T4" fmla="*/ 0 w 15"/>
              <a:gd name="T5" fmla="*/ 60 h 60"/>
              <a:gd name="T6" fmla="*/ 0 60000 65536"/>
              <a:gd name="T7" fmla="*/ 0 60000 65536"/>
              <a:gd name="T8" fmla="*/ 0 60000 65536"/>
              <a:gd name="T9" fmla="*/ 0 w 15"/>
              <a:gd name="T10" fmla="*/ 0 h 60"/>
              <a:gd name="T11" fmla="*/ 15 w 15"/>
              <a:gd name="T12" fmla="*/ 60 h 60"/>
            </a:gdLst>
            <a:ahLst/>
            <a:cxnLst>
              <a:cxn ang="T6">
                <a:pos x="T0" y="T1"/>
              </a:cxn>
              <a:cxn ang="T7">
                <a:pos x="T2" y="T3"/>
              </a:cxn>
              <a:cxn ang="T8">
                <a:pos x="T4" y="T5"/>
              </a:cxn>
            </a:cxnLst>
            <a:rect l="T9" t="T10" r="T11" b="T12"/>
            <a:pathLst>
              <a:path w="15" h="60">
                <a:moveTo>
                  <a:pt x="0" y="0"/>
                </a:moveTo>
                <a:cubicBezTo>
                  <a:pt x="7" y="10"/>
                  <a:pt x="15" y="20"/>
                  <a:pt x="15" y="30"/>
                </a:cubicBezTo>
                <a:cubicBezTo>
                  <a:pt x="15" y="40"/>
                  <a:pt x="7" y="50"/>
                  <a:pt x="0" y="60"/>
                </a:cubicBezTo>
              </a:path>
            </a:pathLst>
          </a:custGeom>
          <a:noFill/>
          <a:ln w="9525">
            <a:solidFill>
              <a:srgbClr val="000000"/>
            </a:solidFill>
            <a:round/>
            <a:headEnd/>
            <a:tailEnd/>
          </a:ln>
        </p:spPr>
        <p:txBody>
          <a:bodyPr/>
          <a:lstStyle/>
          <a:p>
            <a:endParaRPr lang="en-GB" dirty="0"/>
          </a:p>
        </p:txBody>
      </p:sp>
      <p:sp>
        <p:nvSpPr>
          <p:cNvPr id="16" name="Freeform 129"/>
          <p:cNvSpPr>
            <a:spLocks/>
          </p:cNvSpPr>
          <p:nvPr/>
        </p:nvSpPr>
        <p:spPr bwMode="auto">
          <a:xfrm>
            <a:off x="6354763" y="3704281"/>
            <a:ext cx="288925" cy="212725"/>
          </a:xfrm>
          <a:custGeom>
            <a:avLst/>
            <a:gdLst>
              <a:gd name="T0" fmla="*/ 0 w 257"/>
              <a:gd name="T1" fmla="*/ 0 h 210"/>
              <a:gd name="T2" fmla="*/ 4 w 257"/>
              <a:gd name="T3" fmla="*/ 210 h 210"/>
              <a:gd name="T4" fmla="*/ 107 w 257"/>
              <a:gd name="T5" fmla="*/ 210 h 210"/>
              <a:gd name="T6" fmla="*/ 201 w 257"/>
              <a:gd name="T7" fmla="*/ 193 h 210"/>
              <a:gd name="T8" fmla="*/ 253 w 257"/>
              <a:gd name="T9" fmla="*/ 150 h 210"/>
              <a:gd name="T10" fmla="*/ 257 w 257"/>
              <a:gd name="T11" fmla="*/ 65 h 210"/>
              <a:gd name="T12" fmla="*/ 205 w 257"/>
              <a:gd name="T13" fmla="*/ 17 h 210"/>
              <a:gd name="T14" fmla="*/ 120 w 257"/>
              <a:gd name="T15" fmla="*/ 0 h 210"/>
              <a:gd name="T16" fmla="*/ 0 w 257"/>
              <a:gd name="T17" fmla="*/ 0 h 2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57"/>
              <a:gd name="T28" fmla="*/ 0 h 210"/>
              <a:gd name="T29" fmla="*/ 257 w 257"/>
              <a:gd name="T30" fmla="*/ 210 h 2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57" h="210">
                <a:moveTo>
                  <a:pt x="0" y="0"/>
                </a:moveTo>
                <a:lnTo>
                  <a:pt x="4" y="210"/>
                </a:lnTo>
                <a:lnTo>
                  <a:pt x="107" y="210"/>
                </a:lnTo>
                <a:lnTo>
                  <a:pt x="201" y="193"/>
                </a:lnTo>
                <a:lnTo>
                  <a:pt x="253" y="150"/>
                </a:lnTo>
                <a:lnTo>
                  <a:pt x="257" y="65"/>
                </a:lnTo>
                <a:lnTo>
                  <a:pt x="205" y="17"/>
                </a:lnTo>
                <a:lnTo>
                  <a:pt x="120" y="0"/>
                </a:lnTo>
                <a:lnTo>
                  <a:pt x="0" y="0"/>
                </a:lnTo>
                <a:close/>
              </a:path>
            </a:pathLst>
          </a:custGeom>
          <a:solidFill>
            <a:srgbClr val="CCFFFF"/>
          </a:solidFill>
          <a:ln w="9525">
            <a:solidFill>
              <a:srgbClr val="000000"/>
            </a:solidFill>
            <a:round/>
            <a:headEnd/>
            <a:tailEnd/>
          </a:ln>
        </p:spPr>
        <p:txBody>
          <a:bodyPr/>
          <a:lstStyle/>
          <a:p>
            <a:endParaRPr lang="en-GB" dirty="0"/>
          </a:p>
        </p:txBody>
      </p:sp>
      <p:sp>
        <p:nvSpPr>
          <p:cNvPr id="17" name="Oval 130"/>
          <p:cNvSpPr>
            <a:spLocks noChangeArrowheads="1"/>
          </p:cNvSpPr>
          <p:nvPr/>
        </p:nvSpPr>
        <p:spPr bwMode="auto">
          <a:xfrm>
            <a:off x="6438901" y="3751906"/>
            <a:ext cx="79375" cy="119063"/>
          </a:xfrm>
          <a:prstGeom prst="ellipse">
            <a:avLst/>
          </a:prstGeom>
          <a:solidFill>
            <a:srgbClr val="FFFFFF"/>
          </a:solidFill>
          <a:ln w="6350">
            <a:solidFill>
              <a:srgbClr val="000000"/>
            </a:solidFill>
            <a:round/>
            <a:headEnd/>
            <a:tailEnd/>
          </a:ln>
        </p:spPr>
        <p:txBody>
          <a:bodyPr/>
          <a:lstStyle/>
          <a:p>
            <a:endParaRPr lang="en-US" dirty="0"/>
          </a:p>
        </p:txBody>
      </p:sp>
      <p:sp>
        <p:nvSpPr>
          <p:cNvPr id="18" name="Freeform 133"/>
          <p:cNvSpPr>
            <a:spLocks/>
          </p:cNvSpPr>
          <p:nvPr/>
        </p:nvSpPr>
        <p:spPr bwMode="auto">
          <a:xfrm rot="253334">
            <a:off x="6446838" y="3683644"/>
            <a:ext cx="150813" cy="30162"/>
          </a:xfrm>
          <a:custGeom>
            <a:avLst/>
            <a:gdLst>
              <a:gd name="T0" fmla="*/ 0 w 207"/>
              <a:gd name="T1" fmla="*/ 17 h 47"/>
              <a:gd name="T2" fmla="*/ 96 w 207"/>
              <a:gd name="T3" fmla="*/ 5 h 47"/>
              <a:gd name="T4" fmla="*/ 207 w 207"/>
              <a:gd name="T5" fmla="*/ 47 h 47"/>
              <a:gd name="T6" fmla="*/ 0 60000 65536"/>
              <a:gd name="T7" fmla="*/ 0 60000 65536"/>
              <a:gd name="T8" fmla="*/ 0 60000 65536"/>
              <a:gd name="T9" fmla="*/ 0 w 207"/>
              <a:gd name="T10" fmla="*/ 0 h 47"/>
              <a:gd name="T11" fmla="*/ 207 w 207"/>
              <a:gd name="T12" fmla="*/ 47 h 47"/>
            </a:gdLst>
            <a:ahLst/>
            <a:cxnLst>
              <a:cxn ang="T6">
                <a:pos x="T0" y="T1"/>
              </a:cxn>
              <a:cxn ang="T7">
                <a:pos x="T2" y="T3"/>
              </a:cxn>
              <a:cxn ang="T8">
                <a:pos x="T4" y="T5"/>
              </a:cxn>
            </a:cxnLst>
            <a:rect l="T9" t="T10" r="T11" b="T12"/>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19" name="Freeform 134"/>
          <p:cNvSpPr>
            <a:spLocks/>
          </p:cNvSpPr>
          <p:nvPr/>
        </p:nvSpPr>
        <p:spPr bwMode="auto">
          <a:xfrm rot="253334">
            <a:off x="6400801" y="3651894"/>
            <a:ext cx="150812" cy="30162"/>
          </a:xfrm>
          <a:custGeom>
            <a:avLst/>
            <a:gdLst>
              <a:gd name="T0" fmla="*/ 0 w 207"/>
              <a:gd name="T1" fmla="*/ 17 h 47"/>
              <a:gd name="T2" fmla="*/ 96 w 207"/>
              <a:gd name="T3" fmla="*/ 5 h 47"/>
              <a:gd name="T4" fmla="*/ 207 w 207"/>
              <a:gd name="T5" fmla="*/ 47 h 47"/>
              <a:gd name="T6" fmla="*/ 0 60000 65536"/>
              <a:gd name="T7" fmla="*/ 0 60000 65536"/>
              <a:gd name="T8" fmla="*/ 0 60000 65536"/>
              <a:gd name="T9" fmla="*/ 0 w 207"/>
              <a:gd name="T10" fmla="*/ 0 h 47"/>
              <a:gd name="T11" fmla="*/ 207 w 207"/>
              <a:gd name="T12" fmla="*/ 47 h 47"/>
            </a:gdLst>
            <a:ahLst/>
            <a:cxnLst>
              <a:cxn ang="T6">
                <a:pos x="T0" y="T1"/>
              </a:cxn>
              <a:cxn ang="T7">
                <a:pos x="T2" y="T3"/>
              </a:cxn>
              <a:cxn ang="T8">
                <a:pos x="T4" y="T5"/>
              </a:cxn>
            </a:cxnLst>
            <a:rect l="T9" t="T10" r="T11" b="T12"/>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20" name="Freeform 135"/>
          <p:cNvSpPr>
            <a:spLocks/>
          </p:cNvSpPr>
          <p:nvPr/>
        </p:nvSpPr>
        <p:spPr bwMode="auto">
          <a:xfrm>
            <a:off x="1190626" y="3734444"/>
            <a:ext cx="1960562" cy="746125"/>
          </a:xfrm>
          <a:custGeom>
            <a:avLst/>
            <a:gdLst>
              <a:gd name="T0" fmla="*/ 367 w 3087"/>
              <a:gd name="T1" fmla="*/ 310 h 1175"/>
              <a:gd name="T2" fmla="*/ 222 w 3087"/>
              <a:gd name="T3" fmla="*/ 540 h 1175"/>
              <a:gd name="T4" fmla="*/ 75 w 3087"/>
              <a:gd name="T5" fmla="*/ 815 h 1175"/>
              <a:gd name="T6" fmla="*/ 0 w 3087"/>
              <a:gd name="T7" fmla="*/ 995 h 1175"/>
              <a:gd name="T8" fmla="*/ 15 w 3087"/>
              <a:gd name="T9" fmla="*/ 1040 h 1175"/>
              <a:gd name="T10" fmla="*/ 52 w 3087"/>
              <a:gd name="T11" fmla="*/ 1115 h 1175"/>
              <a:gd name="T12" fmla="*/ 127 w 3087"/>
              <a:gd name="T13" fmla="*/ 1153 h 1175"/>
              <a:gd name="T14" fmla="*/ 240 w 3087"/>
              <a:gd name="T15" fmla="*/ 1175 h 1175"/>
              <a:gd name="T16" fmla="*/ 510 w 3087"/>
              <a:gd name="T17" fmla="*/ 1175 h 1175"/>
              <a:gd name="T18" fmla="*/ 915 w 3087"/>
              <a:gd name="T19" fmla="*/ 1108 h 1175"/>
              <a:gd name="T20" fmla="*/ 1376 w 3087"/>
              <a:gd name="T21" fmla="*/ 970 h 1175"/>
              <a:gd name="T22" fmla="*/ 1747 w 3087"/>
              <a:gd name="T23" fmla="*/ 834 h 1175"/>
              <a:gd name="T24" fmla="*/ 2071 w 3087"/>
              <a:gd name="T25" fmla="*/ 698 h 1175"/>
              <a:gd name="T26" fmla="*/ 2322 w 3087"/>
              <a:gd name="T27" fmla="*/ 585 h 1175"/>
              <a:gd name="T28" fmla="*/ 2443 w 3087"/>
              <a:gd name="T29" fmla="*/ 543 h 1175"/>
              <a:gd name="T30" fmla="*/ 2571 w 3087"/>
              <a:gd name="T31" fmla="*/ 512 h 1175"/>
              <a:gd name="T32" fmla="*/ 2834 w 3087"/>
              <a:gd name="T33" fmla="*/ 423 h 1175"/>
              <a:gd name="T34" fmla="*/ 3087 w 3087"/>
              <a:gd name="T35" fmla="*/ 350 h 1175"/>
              <a:gd name="T36" fmla="*/ 2742 w 3087"/>
              <a:gd name="T37" fmla="*/ 320 h 1175"/>
              <a:gd name="T38" fmla="*/ 2662 w 3087"/>
              <a:gd name="T39" fmla="*/ 275 h 1175"/>
              <a:gd name="T40" fmla="*/ 2512 w 3087"/>
              <a:gd name="T41" fmla="*/ 305 h 1175"/>
              <a:gd name="T42" fmla="*/ 2175 w 3087"/>
              <a:gd name="T43" fmla="*/ 335 h 1175"/>
              <a:gd name="T44" fmla="*/ 1799 w 3087"/>
              <a:gd name="T45" fmla="*/ 362 h 1175"/>
              <a:gd name="T46" fmla="*/ 1347 w 3087"/>
              <a:gd name="T47" fmla="*/ 424 h 1175"/>
              <a:gd name="T48" fmla="*/ 1107 w 3087"/>
              <a:gd name="T49" fmla="*/ 481 h 1175"/>
              <a:gd name="T50" fmla="*/ 1003 w 3087"/>
              <a:gd name="T51" fmla="*/ 514 h 1175"/>
              <a:gd name="T52" fmla="*/ 1002 w 3087"/>
              <a:gd name="T53" fmla="*/ 345 h 1175"/>
              <a:gd name="T54" fmla="*/ 927 w 3087"/>
              <a:gd name="T55" fmla="*/ 200 h 1175"/>
              <a:gd name="T56" fmla="*/ 792 w 3087"/>
              <a:gd name="T57" fmla="*/ 95 h 1175"/>
              <a:gd name="T58" fmla="*/ 607 w 3087"/>
              <a:gd name="T59" fmla="*/ 0 h 1175"/>
              <a:gd name="T60" fmla="*/ 497 w 3087"/>
              <a:gd name="T61" fmla="*/ 125 h 1175"/>
              <a:gd name="T62" fmla="*/ 367 w 3087"/>
              <a:gd name="T63" fmla="*/ 310 h 117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087"/>
              <a:gd name="T97" fmla="*/ 0 h 1175"/>
              <a:gd name="T98" fmla="*/ 3087 w 3087"/>
              <a:gd name="T99" fmla="*/ 1175 h 117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087" h="1175">
                <a:moveTo>
                  <a:pt x="367" y="310"/>
                </a:moveTo>
                <a:lnTo>
                  <a:pt x="222" y="540"/>
                </a:lnTo>
                <a:lnTo>
                  <a:pt x="75" y="815"/>
                </a:lnTo>
                <a:lnTo>
                  <a:pt x="0" y="995"/>
                </a:lnTo>
                <a:lnTo>
                  <a:pt x="15" y="1040"/>
                </a:lnTo>
                <a:lnTo>
                  <a:pt x="52" y="1115"/>
                </a:lnTo>
                <a:lnTo>
                  <a:pt x="127" y="1153"/>
                </a:lnTo>
                <a:lnTo>
                  <a:pt x="240" y="1175"/>
                </a:lnTo>
                <a:lnTo>
                  <a:pt x="510" y="1175"/>
                </a:lnTo>
                <a:lnTo>
                  <a:pt x="915" y="1108"/>
                </a:lnTo>
                <a:lnTo>
                  <a:pt x="1376" y="970"/>
                </a:lnTo>
                <a:lnTo>
                  <a:pt x="1747" y="834"/>
                </a:lnTo>
                <a:lnTo>
                  <a:pt x="2071" y="698"/>
                </a:lnTo>
                <a:lnTo>
                  <a:pt x="2322" y="585"/>
                </a:lnTo>
                <a:lnTo>
                  <a:pt x="2443" y="543"/>
                </a:lnTo>
                <a:lnTo>
                  <a:pt x="2571" y="512"/>
                </a:lnTo>
                <a:lnTo>
                  <a:pt x="2834" y="423"/>
                </a:lnTo>
                <a:lnTo>
                  <a:pt x="3087" y="350"/>
                </a:lnTo>
                <a:lnTo>
                  <a:pt x="2742" y="320"/>
                </a:lnTo>
                <a:lnTo>
                  <a:pt x="2662" y="275"/>
                </a:lnTo>
                <a:lnTo>
                  <a:pt x="2512" y="305"/>
                </a:lnTo>
                <a:lnTo>
                  <a:pt x="2175" y="335"/>
                </a:lnTo>
                <a:lnTo>
                  <a:pt x="1799" y="362"/>
                </a:lnTo>
                <a:lnTo>
                  <a:pt x="1347" y="424"/>
                </a:lnTo>
                <a:lnTo>
                  <a:pt x="1107" y="481"/>
                </a:lnTo>
                <a:lnTo>
                  <a:pt x="1003" y="514"/>
                </a:lnTo>
                <a:lnTo>
                  <a:pt x="1002" y="345"/>
                </a:lnTo>
                <a:lnTo>
                  <a:pt x="927" y="200"/>
                </a:lnTo>
                <a:lnTo>
                  <a:pt x="792" y="95"/>
                </a:lnTo>
                <a:lnTo>
                  <a:pt x="607" y="0"/>
                </a:lnTo>
                <a:lnTo>
                  <a:pt x="497" y="125"/>
                </a:lnTo>
                <a:lnTo>
                  <a:pt x="367" y="310"/>
                </a:lnTo>
                <a:close/>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21" name="Freeform 136"/>
          <p:cNvSpPr>
            <a:spLocks/>
          </p:cNvSpPr>
          <p:nvPr/>
        </p:nvSpPr>
        <p:spPr bwMode="auto">
          <a:xfrm>
            <a:off x="2878138" y="3815406"/>
            <a:ext cx="541338" cy="139700"/>
          </a:xfrm>
          <a:custGeom>
            <a:avLst/>
            <a:gdLst>
              <a:gd name="T0" fmla="*/ 706 w 851"/>
              <a:gd name="T1" fmla="*/ 0 h 221"/>
              <a:gd name="T2" fmla="*/ 781 w 851"/>
              <a:gd name="T3" fmla="*/ 5 h 221"/>
              <a:gd name="T4" fmla="*/ 851 w 851"/>
              <a:gd name="T5" fmla="*/ 52 h 221"/>
              <a:gd name="T6" fmla="*/ 830 w 851"/>
              <a:gd name="T7" fmla="*/ 113 h 221"/>
              <a:gd name="T8" fmla="*/ 779 w 851"/>
              <a:gd name="T9" fmla="*/ 138 h 221"/>
              <a:gd name="T10" fmla="*/ 638 w 851"/>
              <a:gd name="T11" fmla="*/ 178 h 221"/>
              <a:gd name="T12" fmla="*/ 490 w 851"/>
              <a:gd name="T13" fmla="*/ 221 h 221"/>
              <a:gd name="T14" fmla="*/ 304 w 851"/>
              <a:gd name="T15" fmla="*/ 218 h 221"/>
              <a:gd name="T16" fmla="*/ 99 w 851"/>
              <a:gd name="T17" fmla="*/ 213 h 221"/>
              <a:gd name="T18" fmla="*/ 0 w 851"/>
              <a:gd name="T19" fmla="*/ 139 h 221"/>
              <a:gd name="T20" fmla="*/ 196 w 851"/>
              <a:gd name="T21" fmla="*/ 73 h 221"/>
              <a:gd name="T22" fmla="*/ 461 w 851"/>
              <a:gd name="T23" fmla="*/ 63 h 221"/>
              <a:gd name="T24" fmla="*/ 617 w 851"/>
              <a:gd name="T25" fmla="*/ 65 h 221"/>
              <a:gd name="T26" fmla="*/ 670 w 851"/>
              <a:gd name="T27" fmla="*/ 44 h 221"/>
              <a:gd name="T28" fmla="*/ 706 w 851"/>
              <a:gd name="T29" fmla="*/ 0 h 22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851"/>
              <a:gd name="T46" fmla="*/ 0 h 221"/>
              <a:gd name="T47" fmla="*/ 851 w 851"/>
              <a:gd name="T48" fmla="*/ 221 h 22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851" h="221">
                <a:moveTo>
                  <a:pt x="706" y="0"/>
                </a:moveTo>
                <a:lnTo>
                  <a:pt x="781" y="5"/>
                </a:lnTo>
                <a:lnTo>
                  <a:pt x="851" y="52"/>
                </a:lnTo>
                <a:lnTo>
                  <a:pt x="830" y="113"/>
                </a:lnTo>
                <a:lnTo>
                  <a:pt x="779" y="138"/>
                </a:lnTo>
                <a:lnTo>
                  <a:pt x="638" y="178"/>
                </a:lnTo>
                <a:lnTo>
                  <a:pt x="490" y="221"/>
                </a:lnTo>
                <a:lnTo>
                  <a:pt x="304" y="218"/>
                </a:lnTo>
                <a:lnTo>
                  <a:pt x="99" y="213"/>
                </a:lnTo>
                <a:lnTo>
                  <a:pt x="0" y="139"/>
                </a:lnTo>
                <a:cubicBezTo>
                  <a:pt x="16" y="116"/>
                  <a:pt x="120" y="84"/>
                  <a:pt x="196" y="73"/>
                </a:cubicBezTo>
                <a:cubicBezTo>
                  <a:pt x="274" y="61"/>
                  <a:pt x="391" y="64"/>
                  <a:pt x="461" y="63"/>
                </a:cubicBezTo>
                <a:cubicBezTo>
                  <a:pt x="531" y="61"/>
                  <a:pt x="582" y="67"/>
                  <a:pt x="617" y="65"/>
                </a:cubicBezTo>
                <a:lnTo>
                  <a:pt x="670" y="44"/>
                </a:lnTo>
                <a:lnTo>
                  <a:pt x="706" y="0"/>
                </a:lnTo>
                <a:close/>
              </a:path>
            </a:pathLst>
          </a:custGeom>
          <a:gradFill rotWithShape="1">
            <a:gsLst>
              <a:gs pos="0">
                <a:srgbClr val="FFD1A3">
                  <a:alpha val="71999"/>
                </a:srgbClr>
              </a:gs>
              <a:gs pos="100000">
                <a:srgbClr val="FFD3A7">
                  <a:alpha val="64000"/>
                </a:srgbClr>
              </a:gs>
            </a:gsLst>
            <a:lin ang="5400000" scaled="1"/>
          </a:gradFill>
          <a:ln w="9525" cap="rnd">
            <a:solidFill>
              <a:srgbClr val="000000"/>
            </a:solidFill>
            <a:prstDash val="sysDot"/>
            <a:round/>
            <a:headEnd/>
            <a:tailEnd/>
          </a:ln>
        </p:spPr>
        <p:txBody>
          <a:bodyPr/>
          <a:lstStyle/>
          <a:p>
            <a:endParaRPr lang="en-GB" dirty="0"/>
          </a:p>
        </p:txBody>
      </p:sp>
      <p:sp>
        <p:nvSpPr>
          <p:cNvPr id="22" name="Freeform 138"/>
          <p:cNvSpPr>
            <a:spLocks/>
          </p:cNvSpPr>
          <p:nvPr/>
        </p:nvSpPr>
        <p:spPr bwMode="auto">
          <a:xfrm>
            <a:off x="1498601" y="4061469"/>
            <a:ext cx="322262" cy="119062"/>
          </a:xfrm>
          <a:custGeom>
            <a:avLst/>
            <a:gdLst>
              <a:gd name="T0" fmla="*/ 507 w 507"/>
              <a:gd name="T1" fmla="*/ 0 h 189"/>
              <a:gd name="T2" fmla="*/ 384 w 507"/>
              <a:gd name="T3" fmla="*/ 21 h 189"/>
              <a:gd name="T4" fmla="*/ 291 w 507"/>
              <a:gd name="T5" fmla="*/ 45 h 189"/>
              <a:gd name="T6" fmla="*/ 157 w 507"/>
              <a:gd name="T7" fmla="*/ 96 h 189"/>
              <a:gd name="T8" fmla="*/ 0 w 507"/>
              <a:gd name="T9" fmla="*/ 189 h 189"/>
              <a:gd name="T10" fmla="*/ 0 60000 65536"/>
              <a:gd name="T11" fmla="*/ 0 60000 65536"/>
              <a:gd name="T12" fmla="*/ 0 60000 65536"/>
              <a:gd name="T13" fmla="*/ 0 60000 65536"/>
              <a:gd name="T14" fmla="*/ 0 60000 65536"/>
              <a:gd name="T15" fmla="*/ 0 w 507"/>
              <a:gd name="T16" fmla="*/ 0 h 189"/>
              <a:gd name="T17" fmla="*/ 507 w 507"/>
              <a:gd name="T18" fmla="*/ 189 h 189"/>
            </a:gdLst>
            <a:ahLst/>
            <a:cxnLst>
              <a:cxn ang="T10">
                <a:pos x="T0" y="T1"/>
              </a:cxn>
              <a:cxn ang="T11">
                <a:pos x="T2" y="T3"/>
              </a:cxn>
              <a:cxn ang="T12">
                <a:pos x="T4" y="T5"/>
              </a:cxn>
              <a:cxn ang="T13">
                <a:pos x="T6" y="T7"/>
              </a:cxn>
              <a:cxn ang="T14">
                <a:pos x="T8" y="T9"/>
              </a:cxn>
            </a:cxnLst>
            <a:rect l="T15" t="T16" r="T17" b="T18"/>
            <a:pathLst>
              <a:path w="507" h="189">
                <a:moveTo>
                  <a:pt x="507" y="0"/>
                </a:moveTo>
                <a:cubicBezTo>
                  <a:pt x="486" y="4"/>
                  <a:pt x="420" y="14"/>
                  <a:pt x="384" y="21"/>
                </a:cubicBezTo>
                <a:cubicBezTo>
                  <a:pt x="348" y="28"/>
                  <a:pt x="329" y="32"/>
                  <a:pt x="291" y="45"/>
                </a:cubicBezTo>
                <a:cubicBezTo>
                  <a:pt x="253" y="58"/>
                  <a:pt x="206" y="72"/>
                  <a:pt x="157" y="96"/>
                </a:cubicBezTo>
                <a:cubicBezTo>
                  <a:pt x="108" y="120"/>
                  <a:pt x="52" y="154"/>
                  <a:pt x="0" y="189"/>
                </a:cubicBezTo>
              </a:path>
            </a:pathLst>
          </a:custGeom>
          <a:noFill/>
          <a:ln w="9525">
            <a:solidFill>
              <a:srgbClr val="000000"/>
            </a:solidFill>
            <a:round/>
            <a:headEnd/>
            <a:tailEnd/>
          </a:ln>
        </p:spPr>
        <p:txBody>
          <a:bodyPr/>
          <a:lstStyle/>
          <a:p>
            <a:endParaRPr lang="en-GB" dirty="0"/>
          </a:p>
        </p:txBody>
      </p:sp>
      <p:sp>
        <p:nvSpPr>
          <p:cNvPr id="23" name="Line 137"/>
          <p:cNvSpPr>
            <a:spLocks noChangeShapeType="1"/>
          </p:cNvSpPr>
          <p:nvPr/>
        </p:nvSpPr>
        <p:spPr bwMode="auto">
          <a:xfrm flipV="1">
            <a:off x="820738" y="3823344"/>
            <a:ext cx="2555875" cy="684212"/>
          </a:xfrm>
          <a:prstGeom prst="line">
            <a:avLst/>
          </a:prstGeom>
          <a:noFill/>
          <a:ln w="28575">
            <a:solidFill>
              <a:srgbClr val="FF0000"/>
            </a:solidFill>
            <a:prstDash val="sysDot"/>
            <a:round/>
            <a:headEnd/>
            <a:tailEnd/>
          </a:ln>
        </p:spPr>
        <p:txBody>
          <a:bodyPr/>
          <a:lstStyle/>
          <a:p>
            <a:endParaRPr lang="en-GB" dirty="0"/>
          </a:p>
        </p:txBody>
      </p:sp>
      <p:sp>
        <p:nvSpPr>
          <p:cNvPr id="24" name="Line 141"/>
          <p:cNvSpPr>
            <a:spLocks noChangeShapeType="1"/>
          </p:cNvSpPr>
          <p:nvPr/>
        </p:nvSpPr>
        <p:spPr bwMode="auto">
          <a:xfrm>
            <a:off x="1128713" y="3245494"/>
            <a:ext cx="4676775" cy="0"/>
          </a:xfrm>
          <a:prstGeom prst="line">
            <a:avLst/>
          </a:prstGeom>
          <a:noFill/>
          <a:ln w="28575">
            <a:solidFill>
              <a:srgbClr val="FF0000"/>
            </a:solidFill>
            <a:prstDash val="sysDot"/>
            <a:round/>
            <a:headEnd/>
            <a:tailEnd/>
          </a:ln>
        </p:spPr>
        <p:txBody>
          <a:bodyPr/>
          <a:lstStyle/>
          <a:p>
            <a:endParaRPr lang="en-GB" dirty="0"/>
          </a:p>
        </p:txBody>
      </p:sp>
      <p:sp>
        <p:nvSpPr>
          <p:cNvPr id="25" name="Line 143"/>
          <p:cNvSpPr>
            <a:spLocks noChangeShapeType="1"/>
          </p:cNvSpPr>
          <p:nvPr/>
        </p:nvSpPr>
        <p:spPr bwMode="auto">
          <a:xfrm>
            <a:off x="1938338" y="2877194"/>
            <a:ext cx="4676775" cy="965200"/>
          </a:xfrm>
          <a:prstGeom prst="line">
            <a:avLst/>
          </a:prstGeom>
          <a:noFill/>
          <a:ln w="28575" cap="rnd">
            <a:solidFill>
              <a:srgbClr val="FF0000"/>
            </a:solidFill>
            <a:prstDash val="sysDot"/>
            <a:round/>
            <a:headEnd/>
            <a:tailEnd/>
          </a:ln>
        </p:spPr>
        <p:txBody>
          <a:bodyPr/>
          <a:lstStyle/>
          <a:p>
            <a:endParaRPr lang="en-GB" dirty="0"/>
          </a:p>
        </p:txBody>
      </p:sp>
      <p:sp>
        <p:nvSpPr>
          <p:cNvPr id="26" name="Line 142"/>
          <p:cNvSpPr>
            <a:spLocks noChangeShapeType="1"/>
          </p:cNvSpPr>
          <p:nvPr/>
        </p:nvSpPr>
        <p:spPr bwMode="auto">
          <a:xfrm flipV="1">
            <a:off x="966788" y="2820044"/>
            <a:ext cx="1790700" cy="1838325"/>
          </a:xfrm>
          <a:prstGeom prst="line">
            <a:avLst/>
          </a:prstGeom>
          <a:noFill/>
          <a:ln w="28575">
            <a:solidFill>
              <a:srgbClr val="FF0000"/>
            </a:solidFill>
            <a:prstDash val="sysDot"/>
            <a:round/>
            <a:headEnd/>
            <a:tailEnd/>
          </a:ln>
        </p:spPr>
        <p:txBody>
          <a:bodyPr/>
          <a:lstStyle/>
          <a:p>
            <a:endParaRPr lang="en-GB" dirty="0"/>
          </a:p>
        </p:txBody>
      </p:sp>
      <p:grpSp>
        <p:nvGrpSpPr>
          <p:cNvPr id="27" name="Group 295"/>
          <p:cNvGrpSpPr>
            <a:grpSpLocks/>
          </p:cNvGrpSpPr>
          <p:nvPr/>
        </p:nvGrpSpPr>
        <p:grpSpPr bwMode="auto">
          <a:xfrm>
            <a:off x="6048376" y="3278831"/>
            <a:ext cx="2073275" cy="1030288"/>
            <a:chOff x="8811" y="1571"/>
            <a:chExt cx="3265" cy="1621"/>
          </a:xfrm>
        </p:grpSpPr>
        <p:sp>
          <p:nvSpPr>
            <p:cNvPr id="28" name="Rectangle 296"/>
            <p:cNvSpPr>
              <a:spLocks noChangeArrowheads="1"/>
            </p:cNvSpPr>
            <p:nvPr/>
          </p:nvSpPr>
          <p:spPr bwMode="auto">
            <a:xfrm rot="21495540" flipH="1">
              <a:off x="9745" y="2349"/>
              <a:ext cx="435" cy="111"/>
            </a:xfrm>
            <a:prstGeom prst="rect">
              <a:avLst/>
            </a:prstGeom>
            <a:solidFill>
              <a:srgbClr val="CCFFFF"/>
            </a:solidFill>
            <a:ln w="3175">
              <a:solidFill>
                <a:srgbClr val="000000"/>
              </a:solidFill>
              <a:miter lim="800000"/>
              <a:headEnd/>
              <a:tailEnd/>
            </a:ln>
          </p:spPr>
          <p:txBody>
            <a:bodyPr/>
            <a:lstStyle/>
            <a:p>
              <a:endParaRPr lang="en-US" dirty="0"/>
            </a:p>
          </p:txBody>
        </p:sp>
        <p:sp>
          <p:nvSpPr>
            <p:cNvPr id="29" name="Line 297"/>
            <p:cNvSpPr>
              <a:spLocks noChangeShapeType="1"/>
            </p:cNvSpPr>
            <p:nvPr/>
          </p:nvSpPr>
          <p:spPr bwMode="auto">
            <a:xfrm rot="-678596" flipH="1" flipV="1">
              <a:off x="9750" y="2386"/>
              <a:ext cx="404" cy="71"/>
            </a:xfrm>
            <a:prstGeom prst="line">
              <a:avLst/>
            </a:prstGeom>
            <a:noFill/>
            <a:ln w="3175">
              <a:solidFill>
                <a:srgbClr val="000000"/>
              </a:solidFill>
              <a:round/>
              <a:headEnd/>
              <a:tailEnd/>
            </a:ln>
          </p:spPr>
          <p:txBody>
            <a:bodyPr/>
            <a:lstStyle/>
            <a:p>
              <a:endParaRPr lang="en-GB" dirty="0"/>
            </a:p>
          </p:txBody>
        </p:sp>
        <p:sp>
          <p:nvSpPr>
            <p:cNvPr id="30" name="Line 298"/>
            <p:cNvSpPr>
              <a:spLocks noChangeShapeType="1"/>
            </p:cNvSpPr>
            <p:nvPr/>
          </p:nvSpPr>
          <p:spPr bwMode="auto">
            <a:xfrm rot="-567740" flipH="1" flipV="1">
              <a:off x="9748" y="2353"/>
              <a:ext cx="411" cy="60"/>
            </a:xfrm>
            <a:prstGeom prst="line">
              <a:avLst/>
            </a:prstGeom>
            <a:noFill/>
            <a:ln w="3175">
              <a:solidFill>
                <a:srgbClr val="000000"/>
              </a:solidFill>
              <a:round/>
              <a:headEnd/>
              <a:tailEnd/>
            </a:ln>
          </p:spPr>
          <p:txBody>
            <a:bodyPr/>
            <a:lstStyle/>
            <a:p>
              <a:endParaRPr lang="en-GB" dirty="0"/>
            </a:p>
          </p:txBody>
        </p:sp>
        <p:sp>
          <p:nvSpPr>
            <p:cNvPr id="31" name="Rectangle 299"/>
            <p:cNvSpPr>
              <a:spLocks noChangeArrowheads="1"/>
            </p:cNvSpPr>
            <p:nvPr/>
          </p:nvSpPr>
          <p:spPr bwMode="auto">
            <a:xfrm>
              <a:off x="10177" y="2215"/>
              <a:ext cx="121" cy="352"/>
            </a:xfrm>
            <a:prstGeom prst="rect">
              <a:avLst/>
            </a:prstGeom>
            <a:solidFill>
              <a:srgbClr val="CCFFFF"/>
            </a:solidFill>
            <a:ln w="3175">
              <a:solidFill>
                <a:srgbClr val="000000"/>
              </a:solidFill>
              <a:miter lim="800000"/>
              <a:headEnd/>
              <a:tailEnd/>
            </a:ln>
          </p:spPr>
          <p:txBody>
            <a:bodyPr/>
            <a:lstStyle/>
            <a:p>
              <a:endParaRPr lang="en-US" dirty="0"/>
            </a:p>
          </p:txBody>
        </p:sp>
        <p:grpSp>
          <p:nvGrpSpPr>
            <p:cNvPr id="32" name="Group 300"/>
            <p:cNvGrpSpPr>
              <a:grpSpLocks/>
            </p:cNvGrpSpPr>
            <p:nvPr/>
          </p:nvGrpSpPr>
          <p:grpSpPr bwMode="auto">
            <a:xfrm rot="755864" flipV="1">
              <a:off x="8811" y="1571"/>
              <a:ext cx="1510" cy="540"/>
              <a:chOff x="7333" y="3011"/>
              <a:chExt cx="1510" cy="540"/>
            </a:xfrm>
          </p:grpSpPr>
          <p:sp>
            <p:nvSpPr>
              <p:cNvPr id="42" name="Rectangle 301"/>
              <p:cNvSpPr>
                <a:spLocks noChangeArrowheads="1"/>
              </p:cNvSpPr>
              <p:nvPr/>
            </p:nvSpPr>
            <p:spPr bwMode="auto">
              <a:xfrm rot="20530763" flipH="1">
                <a:off x="7449" y="3184"/>
                <a:ext cx="1394" cy="111"/>
              </a:xfrm>
              <a:prstGeom prst="rect">
                <a:avLst/>
              </a:prstGeom>
              <a:solidFill>
                <a:srgbClr val="CCFFFF"/>
              </a:solidFill>
              <a:ln w="3175">
                <a:solidFill>
                  <a:srgbClr val="000000"/>
                </a:solidFill>
                <a:miter lim="800000"/>
                <a:headEnd/>
                <a:tailEnd/>
              </a:ln>
            </p:spPr>
            <p:txBody>
              <a:bodyPr/>
              <a:lstStyle/>
              <a:p>
                <a:endParaRPr lang="en-US" dirty="0"/>
              </a:p>
            </p:txBody>
          </p:sp>
          <p:sp>
            <p:nvSpPr>
              <p:cNvPr id="43" name="Line 302"/>
              <p:cNvSpPr>
                <a:spLocks noChangeShapeType="1"/>
              </p:cNvSpPr>
              <p:nvPr/>
            </p:nvSpPr>
            <p:spPr bwMode="auto">
              <a:xfrm flipH="1">
                <a:off x="7465" y="3011"/>
                <a:ext cx="1325" cy="427"/>
              </a:xfrm>
              <a:prstGeom prst="line">
                <a:avLst/>
              </a:prstGeom>
              <a:noFill/>
              <a:ln w="3175">
                <a:solidFill>
                  <a:srgbClr val="000000"/>
                </a:solidFill>
                <a:round/>
                <a:headEnd/>
                <a:tailEnd/>
              </a:ln>
            </p:spPr>
            <p:txBody>
              <a:bodyPr/>
              <a:lstStyle/>
              <a:p>
                <a:endParaRPr lang="en-GB" dirty="0"/>
              </a:p>
            </p:txBody>
          </p:sp>
          <p:sp>
            <p:nvSpPr>
              <p:cNvPr id="44" name="Line 303"/>
              <p:cNvSpPr>
                <a:spLocks noChangeShapeType="1"/>
              </p:cNvSpPr>
              <p:nvPr/>
            </p:nvSpPr>
            <p:spPr bwMode="auto">
              <a:xfrm flipH="1">
                <a:off x="7494" y="3054"/>
                <a:ext cx="1303" cy="419"/>
              </a:xfrm>
              <a:prstGeom prst="line">
                <a:avLst/>
              </a:prstGeom>
              <a:noFill/>
              <a:ln w="3175">
                <a:solidFill>
                  <a:srgbClr val="000000"/>
                </a:solidFill>
                <a:round/>
                <a:headEnd/>
                <a:tailEnd/>
              </a:ln>
            </p:spPr>
            <p:txBody>
              <a:bodyPr/>
              <a:lstStyle/>
              <a:p>
                <a:endParaRPr lang="en-GB" dirty="0"/>
              </a:p>
            </p:txBody>
          </p:sp>
          <p:sp>
            <p:nvSpPr>
              <p:cNvPr id="45" name="Rectangle 304"/>
              <p:cNvSpPr>
                <a:spLocks noChangeArrowheads="1"/>
              </p:cNvSpPr>
              <p:nvPr/>
            </p:nvSpPr>
            <p:spPr bwMode="auto">
              <a:xfrm rot="20532437" flipH="1">
                <a:off x="7333" y="3415"/>
                <a:ext cx="150" cy="136"/>
              </a:xfrm>
              <a:prstGeom prst="rect">
                <a:avLst/>
              </a:prstGeom>
              <a:gradFill rotWithShape="1">
                <a:gsLst>
                  <a:gs pos="0">
                    <a:srgbClr val="929292"/>
                  </a:gs>
                  <a:gs pos="50000">
                    <a:srgbClr val="C0C0C0"/>
                  </a:gs>
                  <a:gs pos="100000">
                    <a:srgbClr val="929292"/>
                  </a:gs>
                </a:gsLst>
                <a:lin ang="5400000" scaled="1"/>
              </a:gradFill>
              <a:ln w="3175">
                <a:solidFill>
                  <a:srgbClr val="000000"/>
                </a:solidFill>
                <a:miter lim="800000"/>
                <a:headEnd/>
                <a:tailEnd/>
              </a:ln>
            </p:spPr>
            <p:txBody>
              <a:bodyPr/>
              <a:lstStyle/>
              <a:p>
                <a:endParaRPr lang="en-US" dirty="0"/>
              </a:p>
            </p:txBody>
          </p:sp>
        </p:grpSp>
        <p:grpSp>
          <p:nvGrpSpPr>
            <p:cNvPr id="33" name="Group 305"/>
            <p:cNvGrpSpPr>
              <a:grpSpLocks/>
            </p:cNvGrpSpPr>
            <p:nvPr/>
          </p:nvGrpSpPr>
          <p:grpSpPr bwMode="auto">
            <a:xfrm rot="-755864">
              <a:off x="8811" y="2652"/>
              <a:ext cx="1510" cy="540"/>
              <a:chOff x="7333" y="3011"/>
              <a:chExt cx="1510" cy="540"/>
            </a:xfrm>
          </p:grpSpPr>
          <p:sp>
            <p:nvSpPr>
              <p:cNvPr id="38" name="Rectangle 306"/>
              <p:cNvSpPr>
                <a:spLocks noChangeArrowheads="1"/>
              </p:cNvSpPr>
              <p:nvPr/>
            </p:nvSpPr>
            <p:spPr bwMode="auto">
              <a:xfrm rot="20530763" flipH="1">
                <a:off x="7449" y="3184"/>
                <a:ext cx="1394" cy="111"/>
              </a:xfrm>
              <a:prstGeom prst="rect">
                <a:avLst/>
              </a:prstGeom>
              <a:solidFill>
                <a:srgbClr val="CCFFFF"/>
              </a:solidFill>
              <a:ln w="3175">
                <a:solidFill>
                  <a:srgbClr val="000000"/>
                </a:solidFill>
                <a:miter lim="800000"/>
                <a:headEnd/>
                <a:tailEnd/>
              </a:ln>
            </p:spPr>
            <p:txBody>
              <a:bodyPr/>
              <a:lstStyle/>
              <a:p>
                <a:endParaRPr lang="en-US" dirty="0"/>
              </a:p>
            </p:txBody>
          </p:sp>
          <p:sp>
            <p:nvSpPr>
              <p:cNvPr id="39" name="Line 307"/>
              <p:cNvSpPr>
                <a:spLocks noChangeShapeType="1"/>
              </p:cNvSpPr>
              <p:nvPr/>
            </p:nvSpPr>
            <p:spPr bwMode="auto">
              <a:xfrm flipH="1">
                <a:off x="7465" y="3011"/>
                <a:ext cx="1325" cy="427"/>
              </a:xfrm>
              <a:prstGeom prst="line">
                <a:avLst/>
              </a:prstGeom>
              <a:noFill/>
              <a:ln w="3175">
                <a:solidFill>
                  <a:srgbClr val="000000"/>
                </a:solidFill>
                <a:round/>
                <a:headEnd/>
                <a:tailEnd/>
              </a:ln>
            </p:spPr>
            <p:txBody>
              <a:bodyPr/>
              <a:lstStyle/>
              <a:p>
                <a:endParaRPr lang="en-GB" dirty="0"/>
              </a:p>
            </p:txBody>
          </p:sp>
          <p:sp>
            <p:nvSpPr>
              <p:cNvPr id="40" name="Line 308"/>
              <p:cNvSpPr>
                <a:spLocks noChangeShapeType="1"/>
              </p:cNvSpPr>
              <p:nvPr/>
            </p:nvSpPr>
            <p:spPr bwMode="auto">
              <a:xfrm flipH="1">
                <a:off x="7494" y="3054"/>
                <a:ext cx="1303" cy="419"/>
              </a:xfrm>
              <a:prstGeom prst="line">
                <a:avLst/>
              </a:prstGeom>
              <a:noFill/>
              <a:ln w="3175">
                <a:solidFill>
                  <a:srgbClr val="000000"/>
                </a:solidFill>
                <a:round/>
                <a:headEnd/>
                <a:tailEnd/>
              </a:ln>
            </p:spPr>
            <p:txBody>
              <a:bodyPr/>
              <a:lstStyle/>
              <a:p>
                <a:endParaRPr lang="en-GB" dirty="0"/>
              </a:p>
            </p:txBody>
          </p:sp>
          <p:sp>
            <p:nvSpPr>
              <p:cNvPr id="41" name="Rectangle 309"/>
              <p:cNvSpPr>
                <a:spLocks noChangeArrowheads="1"/>
              </p:cNvSpPr>
              <p:nvPr/>
            </p:nvSpPr>
            <p:spPr bwMode="auto">
              <a:xfrm rot="20532437" flipH="1">
                <a:off x="7333" y="3415"/>
                <a:ext cx="150" cy="136"/>
              </a:xfrm>
              <a:prstGeom prst="rect">
                <a:avLst/>
              </a:prstGeom>
              <a:gradFill rotWithShape="1">
                <a:gsLst>
                  <a:gs pos="0">
                    <a:srgbClr val="929292"/>
                  </a:gs>
                  <a:gs pos="50000">
                    <a:srgbClr val="C0C0C0"/>
                  </a:gs>
                  <a:gs pos="100000">
                    <a:srgbClr val="929292"/>
                  </a:gs>
                </a:gsLst>
                <a:lin ang="5400000" scaled="1"/>
              </a:gradFill>
              <a:ln w="3175">
                <a:solidFill>
                  <a:srgbClr val="000000"/>
                </a:solidFill>
                <a:miter lim="800000"/>
                <a:headEnd/>
                <a:tailEnd/>
              </a:ln>
            </p:spPr>
            <p:txBody>
              <a:bodyPr/>
              <a:lstStyle/>
              <a:p>
                <a:endParaRPr lang="en-US" dirty="0"/>
              </a:p>
            </p:txBody>
          </p:sp>
        </p:grpSp>
        <p:grpSp>
          <p:nvGrpSpPr>
            <p:cNvPr id="34" name="Group 310"/>
            <p:cNvGrpSpPr>
              <a:grpSpLocks/>
            </p:cNvGrpSpPr>
            <p:nvPr/>
          </p:nvGrpSpPr>
          <p:grpSpPr bwMode="auto">
            <a:xfrm>
              <a:off x="10289" y="2342"/>
              <a:ext cx="1787" cy="107"/>
              <a:chOff x="6966" y="3765"/>
              <a:chExt cx="1787" cy="159"/>
            </a:xfrm>
          </p:grpSpPr>
          <p:sp>
            <p:nvSpPr>
              <p:cNvPr id="35" name="Freeform 311"/>
              <p:cNvSpPr>
                <a:spLocks/>
              </p:cNvSpPr>
              <p:nvPr/>
            </p:nvSpPr>
            <p:spPr bwMode="auto">
              <a:xfrm>
                <a:off x="6966" y="3765"/>
                <a:ext cx="1787" cy="159"/>
              </a:xfrm>
              <a:custGeom>
                <a:avLst/>
                <a:gdLst>
                  <a:gd name="T0" fmla="*/ 1787 w 1787"/>
                  <a:gd name="T1" fmla="*/ 0 h 159"/>
                  <a:gd name="T2" fmla="*/ 2 w 1787"/>
                  <a:gd name="T3" fmla="*/ 0 h 159"/>
                  <a:gd name="T4" fmla="*/ 0 w 1787"/>
                  <a:gd name="T5" fmla="*/ 159 h 159"/>
                  <a:gd name="T6" fmla="*/ 1674 w 1787"/>
                  <a:gd name="T7" fmla="*/ 158 h 159"/>
                  <a:gd name="T8" fmla="*/ 0 60000 65536"/>
                  <a:gd name="T9" fmla="*/ 0 60000 65536"/>
                  <a:gd name="T10" fmla="*/ 0 60000 65536"/>
                  <a:gd name="T11" fmla="*/ 0 60000 65536"/>
                  <a:gd name="T12" fmla="*/ 0 w 1787"/>
                  <a:gd name="T13" fmla="*/ 0 h 159"/>
                  <a:gd name="T14" fmla="*/ 1787 w 1787"/>
                  <a:gd name="T15" fmla="*/ 159 h 159"/>
                </a:gdLst>
                <a:ahLst/>
                <a:cxnLst>
                  <a:cxn ang="T8">
                    <a:pos x="T0" y="T1"/>
                  </a:cxn>
                  <a:cxn ang="T9">
                    <a:pos x="T2" y="T3"/>
                  </a:cxn>
                  <a:cxn ang="T10">
                    <a:pos x="T4" y="T5"/>
                  </a:cxn>
                  <a:cxn ang="T11">
                    <a:pos x="T6" y="T7"/>
                  </a:cxn>
                </a:cxnLst>
                <a:rect l="T12" t="T13" r="T14" b="T15"/>
                <a:pathLst>
                  <a:path w="1787" h="159">
                    <a:moveTo>
                      <a:pt x="1787" y="0"/>
                    </a:moveTo>
                    <a:lnTo>
                      <a:pt x="2" y="0"/>
                    </a:lnTo>
                    <a:lnTo>
                      <a:pt x="0" y="159"/>
                    </a:lnTo>
                    <a:lnTo>
                      <a:pt x="1674" y="158"/>
                    </a:lnTo>
                  </a:path>
                </a:pathLst>
              </a:custGeom>
              <a:solidFill>
                <a:srgbClr val="CCFFFF"/>
              </a:solidFill>
              <a:ln w="3175" cmpd="sng">
                <a:solidFill>
                  <a:srgbClr val="000000"/>
                </a:solidFill>
                <a:round/>
                <a:headEnd/>
                <a:tailEnd/>
              </a:ln>
            </p:spPr>
            <p:txBody>
              <a:bodyPr/>
              <a:lstStyle/>
              <a:p>
                <a:endParaRPr lang="en-GB" dirty="0"/>
              </a:p>
            </p:txBody>
          </p:sp>
          <p:sp>
            <p:nvSpPr>
              <p:cNvPr id="36" name="Line 312"/>
              <p:cNvSpPr>
                <a:spLocks noChangeShapeType="1"/>
              </p:cNvSpPr>
              <p:nvPr/>
            </p:nvSpPr>
            <p:spPr bwMode="auto">
              <a:xfrm>
                <a:off x="6968" y="3818"/>
                <a:ext cx="1665" cy="0"/>
              </a:xfrm>
              <a:prstGeom prst="line">
                <a:avLst/>
              </a:prstGeom>
              <a:noFill/>
              <a:ln w="3175">
                <a:solidFill>
                  <a:srgbClr val="000000"/>
                </a:solidFill>
                <a:round/>
                <a:headEnd/>
                <a:tailEnd/>
              </a:ln>
            </p:spPr>
            <p:txBody>
              <a:bodyPr/>
              <a:lstStyle/>
              <a:p>
                <a:endParaRPr lang="en-GB" dirty="0"/>
              </a:p>
            </p:txBody>
          </p:sp>
          <p:sp>
            <p:nvSpPr>
              <p:cNvPr id="37" name="Line 313"/>
              <p:cNvSpPr>
                <a:spLocks noChangeShapeType="1"/>
              </p:cNvSpPr>
              <p:nvPr/>
            </p:nvSpPr>
            <p:spPr bwMode="auto">
              <a:xfrm>
                <a:off x="6968" y="3870"/>
                <a:ext cx="1612" cy="0"/>
              </a:xfrm>
              <a:prstGeom prst="line">
                <a:avLst/>
              </a:prstGeom>
              <a:noFill/>
              <a:ln w="3175">
                <a:solidFill>
                  <a:srgbClr val="000000"/>
                </a:solidFill>
                <a:round/>
                <a:headEnd/>
                <a:tailEnd/>
              </a:ln>
            </p:spPr>
            <p:txBody>
              <a:bodyPr/>
              <a:lstStyle/>
              <a:p>
                <a:endParaRPr lang="en-GB" dirty="0"/>
              </a:p>
            </p:txBody>
          </p:sp>
        </p:grpSp>
      </p:grpSp>
      <p:grpSp>
        <p:nvGrpSpPr>
          <p:cNvPr id="46" name="Group 334"/>
          <p:cNvGrpSpPr>
            <a:grpSpLocks/>
          </p:cNvGrpSpPr>
          <p:nvPr/>
        </p:nvGrpSpPr>
        <p:grpSpPr bwMode="auto">
          <a:xfrm>
            <a:off x="3309938" y="3564581"/>
            <a:ext cx="177800" cy="336550"/>
            <a:chOff x="2126" y="1428"/>
            <a:chExt cx="112" cy="212"/>
          </a:xfrm>
        </p:grpSpPr>
        <p:sp>
          <p:nvSpPr>
            <p:cNvPr id="47" name="Freeform 335"/>
            <p:cNvSpPr>
              <a:spLocks/>
            </p:cNvSpPr>
            <p:nvPr/>
          </p:nvSpPr>
          <p:spPr bwMode="auto">
            <a:xfrm rot="274436">
              <a:off x="2130" y="1578"/>
              <a:ext cx="40" cy="49"/>
            </a:xfrm>
            <a:custGeom>
              <a:avLst/>
              <a:gdLst>
                <a:gd name="T0" fmla="*/ 30 w 41"/>
                <a:gd name="T1" fmla="*/ 0 h 42"/>
                <a:gd name="T2" fmla="*/ 36 w 41"/>
                <a:gd name="T3" fmla="*/ 30 h 42"/>
                <a:gd name="T4" fmla="*/ 0 w 41"/>
                <a:gd name="T5" fmla="*/ 42 h 42"/>
                <a:gd name="T6" fmla="*/ 0 60000 65536"/>
                <a:gd name="T7" fmla="*/ 0 60000 65536"/>
                <a:gd name="T8" fmla="*/ 0 60000 65536"/>
                <a:gd name="T9" fmla="*/ 0 w 41"/>
                <a:gd name="T10" fmla="*/ 0 h 42"/>
                <a:gd name="T11" fmla="*/ 41 w 41"/>
                <a:gd name="T12" fmla="*/ 42 h 42"/>
              </a:gdLst>
              <a:ahLst/>
              <a:cxnLst>
                <a:cxn ang="T6">
                  <a:pos x="T0" y="T1"/>
                </a:cxn>
                <a:cxn ang="T7">
                  <a:pos x="T2" y="T3"/>
                </a:cxn>
                <a:cxn ang="T8">
                  <a:pos x="T4" y="T5"/>
                </a:cxn>
              </a:cxnLst>
              <a:rect l="T9" t="T10" r="T11" b="T12"/>
              <a:pathLst>
                <a:path w="41" h="42">
                  <a:moveTo>
                    <a:pt x="30" y="0"/>
                  </a:moveTo>
                  <a:cubicBezTo>
                    <a:pt x="35" y="11"/>
                    <a:pt x="41" y="23"/>
                    <a:pt x="36" y="30"/>
                  </a:cubicBezTo>
                  <a:cubicBezTo>
                    <a:pt x="31" y="37"/>
                    <a:pt x="6" y="40"/>
                    <a:pt x="0" y="42"/>
                  </a:cubicBezTo>
                </a:path>
              </a:pathLst>
            </a:custGeom>
            <a:solidFill>
              <a:schemeClr val="bg1"/>
            </a:solidFill>
            <a:ln w="9525" cmpd="sng">
              <a:solidFill>
                <a:srgbClr val="000000"/>
              </a:solidFill>
              <a:prstDash val="solid"/>
              <a:round/>
              <a:headEnd/>
              <a:tailEnd/>
            </a:ln>
          </p:spPr>
          <p:txBody>
            <a:bodyPr/>
            <a:lstStyle/>
            <a:p>
              <a:endParaRPr lang="en-GB" dirty="0"/>
            </a:p>
          </p:txBody>
        </p:sp>
        <p:sp>
          <p:nvSpPr>
            <p:cNvPr id="48" name="Freeform 336"/>
            <p:cNvSpPr>
              <a:spLocks/>
            </p:cNvSpPr>
            <p:nvPr/>
          </p:nvSpPr>
          <p:spPr bwMode="auto">
            <a:xfrm rot="-949968">
              <a:off x="2203" y="1455"/>
              <a:ext cx="35" cy="39"/>
            </a:xfrm>
            <a:custGeom>
              <a:avLst/>
              <a:gdLst>
                <a:gd name="T0" fmla="*/ 30 w 41"/>
                <a:gd name="T1" fmla="*/ 0 h 42"/>
                <a:gd name="T2" fmla="*/ 36 w 41"/>
                <a:gd name="T3" fmla="*/ 30 h 42"/>
                <a:gd name="T4" fmla="*/ 0 w 41"/>
                <a:gd name="T5" fmla="*/ 42 h 42"/>
                <a:gd name="T6" fmla="*/ 0 60000 65536"/>
                <a:gd name="T7" fmla="*/ 0 60000 65536"/>
                <a:gd name="T8" fmla="*/ 0 60000 65536"/>
                <a:gd name="T9" fmla="*/ 0 w 41"/>
                <a:gd name="T10" fmla="*/ 0 h 42"/>
                <a:gd name="T11" fmla="*/ 41 w 41"/>
                <a:gd name="T12" fmla="*/ 42 h 42"/>
              </a:gdLst>
              <a:ahLst/>
              <a:cxnLst>
                <a:cxn ang="T6">
                  <a:pos x="T0" y="T1"/>
                </a:cxn>
                <a:cxn ang="T7">
                  <a:pos x="T2" y="T3"/>
                </a:cxn>
                <a:cxn ang="T8">
                  <a:pos x="T4" y="T5"/>
                </a:cxn>
              </a:cxnLst>
              <a:rect l="T9" t="T10" r="T11" b="T12"/>
              <a:pathLst>
                <a:path w="41" h="42">
                  <a:moveTo>
                    <a:pt x="30" y="0"/>
                  </a:moveTo>
                  <a:cubicBezTo>
                    <a:pt x="35" y="11"/>
                    <a:pt x="41" y="23"/>
                    <a:pt x="36" y="30"/>
                  </a:cubicBezTo>
                  <a:cubicBezTo>
                    <a:pt x="31" y="37"/>
                    <a:pt x="6" y="40"/>
                    <a:pt x="0" y="42"/>
                  </a:cubicBezTo>
                </a:path>
              </a:pathLst>
            </a:custGeom>
            <a:solidFill>
              <a:schemeClr val="bg1"/>
            </a:solidFill>
            <a:ln w="9525" cmpd="sng">
              <a:solidFill>
                <a:srgbClr val="000000"/>
              </a:solidFill>
              <a:prstDash val="solid"/>
              <a:round/>
              <a:headEnd/>
              <a:tailEnd/>
            </a:ln>
          </p:spPr>
          <p:txBody>
            <a:bodyPr/>
            <a:lstStyle/>
            <a:p>
              <a:endParaRPr lang="en-GB" dirty="0"/>
            </a:p>
          </p:txBody>
        </p:sp>
        <p:sp>
          <p:nvSpPr>
            <p:cNvPr id="49" name="Freeform 337"/>
            <p:cNvSpPr>
              <a:spLocks/>
            </p:cNvSpPr>
            <p:nvPr/>
          </p:nvSpPr>
          <p:spPr bwMode="auto">
            <a:xfrm rot="1632420">
              <a:off x="2126" y="1556"/>
              <a:ext cx="24" cy="84"/>
            </a:xfrm>
            <a:custGeom>
              <a:avLst/>
              <a:gdLst>
                <a:gd name="T0" fmla="*/ 21 w 24"/>
                <a:gd name="T1" fmla="*/ 0 h 84"/>
                <a:gd name="T2" fmla="*/ 21 w 24"/>
                <a:gd name="T3" fmla="*/ 45 h 84"/>
                <a:gd name="T4" fmla="*/ 0 w 24"/>
                <a:gd name="T5" fmla="*/ 84 h 84"/>
                <a:gd name="T6" fmla="*/ 0 60000 65536"/>
                <a:gd name="T7" fmla="*/ 0 60000 65536"/>
                <a:gd name="T8" fmla="*/ 0 60000 65536"/>
                <a:gd name="T9" fmla="*/ 0 w 24"/>
                <a:gd name="T10" fmla="*/ 0 h 84"/>
                <a:gd name="T11" fmla="*/ 24 w 24"/>
                <a:gd name="T12" fmla="*/ 84 h 84"/>
              </a:gdLst>
              <a:ahLst/>
              <a:cxnLst>
                <a:cxn ang="T6">
                  <a:pos x="T0" y="T1"/>
                </a:cxn>
                <a:cxn ang="T7">
                  <a:pos x="T2" y="T3"/>
                </a:cxn>
                <a:cxn ang="T8">
                  <a:pos x="T4" y="T5"/>
                </a:cxn>
              </a:cxnLst>
              <a:rect l="T9" t="T10" r="T11" b="T12"/>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p:spPr>
          <p:txBody>
            <a:bodyPr/>
            <a:lstStyle/>
            <a:p>
              <a:endParaRPr lang="en-GB" dirty="0"/>
            </a:p>
          </p:txBody>
        </p:sp>
        <p:sp>
          <p:nvSpPr>
            <p:cNvPr id="50" name="Freeform 338"/>
            <p:cNvSpPr>
              <a:spLocks/>
            </p:cNvSpPr>
            <p:nvPr/>
          </p:nvSpPr>
          <p:spPr bwMode="auto">
            <a:xfrm>
              <a:off x="2199" y="1428"/>
              <a:ext cx="24" cy="84"/>
            </a:xfrm>
            <a:custGeom>
              <a:avLst/>
              <a:gdLst>
                <a:gd name="T0" fmla="*/ 21 w 24"/>
                <a:gd name="T1" fmla="*/ 0 h 84"/>
                <a:gd name="T2" fmla="*/ 21 w 24"/>
                <a:gd name="T3" fmla="*/ 45 h 84"/>
                <a:gd name="T4" fmla="*/ 0 w 24"/>
                <a:gd name="T5" fmla="*/ 84 h 84"/>
                <a:gd name="T6" fmla="*/ 0 60000 65536"/>
                <a:gd name="T7" fmla="*/ 0 60000 65536"/>
                <a:gd name="T8" fmla="*/ 0 60000 65536"/>
                <a:gd name="T9" fmla="*/ 0 w 24"/>
                <a:gd name="T10" fmla="*/ 0 h 84"/>
                <a:gd name="T11" fmla="*/ 24 w 24"/>
                <a:gd name="T12" fmla="*/ 84 h 84"/>
              </a:gdLst>
              <a:ahLst/>
              <a:cxnLst>
                <a:cxn ang="T6">
                  <a:pos x="T0" y="T1"/>
                </a:cxn>
                <a:cxn ang="T7">
                  <a:pos x="T2" y="T3"/>
                </a:cxn>
                <a:cxn ang="T8">
                  <a:pos x="T4" y="T5"/>
                </a:cxn>
              </a:cxnLst>
              <a:rect l="T9" t="T10" r="T11" b="T12"/>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p:spPr>
          <p:txBody>
            <a:bodyPr/>
            <a:lstStyle/>
            <a:p>
              <a:endParaRPr lang="en-GB" dirty="0"/>
            </a:p>
          </p:txBody>
        </p:sp>
        <p:sp>
          <p:nvSpPr>
            <p:cNvPr id="51" name="Line 339"/>
            <p:cNvSpPr>
              <a:spLocks noChangeShapeType="1"/>
            </p:cNvSpPr>
            <p:nvPr/>
          </p:nvSpPr>
          <p:spPr bwMode="auto">
            <a:xfrm flipH="1">
              <a:off x="2150" y="1602"/>
              <a:ext cx="12" cy="14"/>
            </a:xfrm>
            <a:prstGeom prst="line">
              <a:avLst/>
            </a:prstGeom>
            <a:noFill/>
            <a:ln w="9525">
              <a:solidFill>
                <a:srgbClr val="000000"/>
              </a:solidFill>
              <a:round/>
              <a:headEnd/>
              <a:tailEnd/>
            </a:ln>
          </p:spPr>
          <p:txBody>
            <a:bodyPr/>
            <a:lstStyle/>
            <a:p>
              <a:endParaRPr lang="en-GB" dirty="0"/>
            </a:p>
          </p:txBody>
        </p:sp>
        <p:sp>
          <p:nvSpPr>
            <p:cNvPr id="52" name="Line 340"/>
            <p:cNvSpPr>
              <a:spLocks noChangeShapeType="1"/>
            </p:cNvSpPr>
            <p:nvPr/>
          </p:nvSpPr>
          <p:spPr bwMode="auto">
            <a:xfrm flipH="1">
              <a:off x="2226" y="1471"/>
              <a:ext cx="4" cy="10"/>
            </a:xfrm>
            <a:prstGeom prst="line">
              <a:avLst/>
            </a:prstGeom>
            <a:noFill/>
            <a:ln w="9525">
              <a:solidFill>
                <a:srgbClr val="000000"/>
              </a:solidFill>
              <a:round/>
              <a:headEnd/>
              <a:tailEnd/>
            </a:ln>
          </p:spPr>
          <p:txBody>
            <a:bodyPr/>
            <a:lstStyle/>
            <a:p>
              <a:endParaRPr lang="en-GB" dirty="0"/>
            </a:p>
          </p:txBody>
        </p:sp>
      </p:grpSp>
      <p:grpSp>
        <p:nvGrpSpPr>
          <p:cNvPr id="53" name="Group 344"/>
          <p:cNvGrpSpPr>
            <a:grpSpLocks/>
          </p:cNvGrpSpPr>
          <p:nvPr/>
        </p:nvGrpSpPr>
        <p:grpSpPr bwMode="auto">
          <a:xfrm>
            <a:off x="1298576" y="3802706"/>
            <a:ext cx="5173662" cy="787400"/>
            <a:chOff x="991" y="2508"/>
            <a:chExt cx="3259" cy="496"/>
          </a:xfrm>
        </p:grpSpPr>
        <p:sp>
          <p:nvSpPr>
            <p:cNvPr id="54" name="Text Box 150"/>
            <p:cNvSpPr txBox="1">
              <a:spLocks noChangeArrowheads="1"/>
            </p:cNvSpPr>
            <p:nvPr/>
          </p:nvSpPr>
          <p:spPr bwMode="auto">
            <a:xfrm>
              <a:off x="2154" y="2791"/>
              <a:ext cx="984" cy="213"/>
            </a:xfrm>
            <a:prstGeom prst="rect">
              <a:avLst/>
            </a:prstGeom>
            <a:noFill/>
            <a:ln w="9525">
              <a:noFill/>
              <a:miter lim="800000"/>
              <a:headEnd/>
              <a:tailEnd/>
            </a:ln>
          </p:spPr>
          <p:txBody>
            <a:bodyPr wrap="square">
              <a:spAutoFit/>
            </a:bodyPr>
            <a:lstStyle/>
            <a:p>
              <a:pPr>
                <a:spcBef>
                  <a:spcPct val="50000"/>
                </a:spcBef>
              </a:pPr>
              <a:r>
                <a:rPr lang="en-GB" sz="1600" dirty="0">
                  <a:solidFill>
                    <a:srgbClr val="6699FF"/>
                  </a:solidFill>
                </a:rPr>
                <a:t>Power Line</a:t>
              </a:r>
            </a:p>
          </p:txBody>
        </p:sp>
        <p:sp>
          <p:nvSpPr>
            <p:cNvPr id="55" name="Line 140"/>
            <p:cNvSpPr>
              <a:spLocks noChangeShapeType="1"/>
            </p:cNvSpPr>
            <p:nvPr/>
          </p:nvSpPr>
          <p:spPr bwMode="auto">
            <a:xfrm flipV="1">
              <a:off x="991" y="2508"/>
              <a:ext cx="3259" cy="371"/>
            </a:xfrm>
            <a:prstGeom prst="line">
              <a:avLst/>
            </a:prstGeom>
            <a:noFill/>
            <a:ln w="28575">
              <a:solidFill>
                <a:srgbClr val="6699FF"/>
              </a:solidFill>
              <a:round/>
              <a:headEnd type="oval" w="med" len="med"/>
              <a:tailEnd type="oval" w="med" len="med"/>
            </a:ln>
          </p:spPr>
          <p:txBody>
            <a:bodyPr/>
            <a:lstStyle/>
            <a:p>
              <a:endParaRPr lang="en-GB" dirty="0">
                <a:solidFill>
                  <a:srgbClr val="6699FF"/>
                </a:solidFill>
              </a:endParaRPr>
            </a:p>
          </p:txBody>
        </p:sp>
      </p:grpSp>
      <p:sp>
        <p:nvSpPr>
          <p:cNvPr id="56" name="Arc 147"/>
          <p:cNvSpPr>
            <a:spLocks/>
          </p:cNvSpPr>
          <p:nvPr/>
        </p:nvSpPr>
        <p:spPr bwMode="auto">
          <a:xfrm rot="10587454" flipH="1">
            <a:off x="6288136" y="3102598"/>
            <a:ext cx="182647" cy="560388"/>
          </a:xfrm>
          <a:custGeom>
            <a:avLst/>
            <a:gdLst>
              <a:gd name="T0" fmla="*/ 0 w 21600"/>
              <a:gd name="T1" fmla="*/ 0 h 43003"/>
              <a:gd name="T2" fmla="*/ 31428 w 21600"/>
              <a:gd name="T3" fmla="*/ 560388 h 43003"/>
              <a:gd name="T4" fmla="*/ 0 w 21600"/>
              <a:gd name="T5" fmla="*/ 281478 h 43003"/>
              <a:gd name="T6" fmla="*/ 0 60000 65536"/>
              <a:gd name="T7" fmla="*/ 0 60000 65536"/>
              <a:gd name="T8" fmla="*/ 0 60000 65536"/>
              <a:gd name="T9" fmla="*/ 0 w 21600"/>
              <a:gd name="T10" fmla="*/ 0 h 43003"/>
              <a:gd name="T11" fmla="*/ 21600 w 21600"/>
              <a:gd name="T12" fmla="*/ 43003 h 43003"/>
            </a:gdLst>
            <a:ahLst/>
            <a:cxnLst>
              <a:cxn ang="T6">
                <a:pos x="T0" y="T1"/>
              </a:cxn>
              <a:cxn ang="T7">
                <a:pos x="T2" y="T3"/>
              </a:cxn>
              <a:cxn ang="T8">
                <a:pos x="T4" y="T5"/>
              </a:cxn>
            </a:cxnLst>
            <a:rect l="T9" t="T10" r="T11" b="T12"/>
            <a:pathLst>
              <a:path w="21600" h="43003" fill="none" extrusionOk="0">
                <a:moveTo>
                  <a:pt x="-1" y="0"/>
                </a:moveTo>
                <a:cubicBezTo>
                  <a:pt x="11929" y="0"/>
                  <a:pt x="21600" y="9670"/>
                  <a:pt x="21600" y="21600"/>
                </a:cubicBezTo>
                <a:cubicBezTo>
                  <a:pt x="21600" y="32405"/>
                  <a:pt x="13615" y="41548"/>
                  <a:pt x="2909" y="43003"/>
                </a:cubicBezTo>
              </a:path>
              <a:path w="21600" h="43003" stroke="0" extrusionOk="0">
                <a:moveTo>
                  <a:pt x="-1" y="0"/>
                </a:moveTo>
                <a:cubicBezTo>
                  <a:pt x="11929" y="0"/>
                  <a:pt x="21600" y="9670"/>
                  <a:pt x="21600" y="21600"/>
                </a:cubicBezTo>
                <a:cubicBezTo>
                  <a:pt x="21600" y="32405"/>
                  <a:pt x="13615" y="41548"/>
                  <a:pt x="2909" y="43003"/>
                </a:cubicBezTo>
                <a:lnTo>
                  <a:pt x="0" y="21600"/>
                </a:lnTo>
                <a:close/>
              </a:path>
            </a:pathLst>
          </a:custGeom>
          <a:noFill/>
          <a:ln w="28575">
            <a:solidFill>
              <a:srgbClr val="FF0000"/>
            </a:solidFill>
            <a:round/>
            <a:headEnd/>
            <a:tailEnd type="triangle" w="med" len="med"/>
          </a:ln>
        </p:spPr>
        <p:txBody>
          <a:bodyPr/>
          <a:lstStyle/>
          <a:p>
            <a:endParaRPr lang="en-GB" dirty="0"/>
          </a:p>
        </p:txBody>
      </p:sp>
      <p:sp>
        <p:nvSpPr>
          <p:cNvPr id="57" name="Arc 118"/>
          <p:cNvSpPr>
            <a:spLocks/>
          </p:cNvSpPr>
          <p:nvPr/>
        </p:nvSpPr>
        <p:spPr bwMode="auto">
          <a:xfrm rot="9386013" flipV="1">
            <a:off x="928688" y="3709044"/>
            <a:ext cx="319088" cy="735012"/>
          </a:xfrm>
          <a:custGeom>
            <a:avLst/>
            <a:gdLst>
              <a:gd name="T0" fmla="*/ 55589 w 21600"/>
              <a:gd name="T1" fmla="*/ 0 h 42098"/>
              <a:gd name="T2" fmla="*/ 84573 w 21600"/>
              <a:gd name="T3" fmla="*/ 735012 h 42098"/>
              <a:gd name="T4" fmla="*/ 0 w 21600"/>
              <a:gd name="T5" fmla="*/ 371365 h 42098"/>
              <a:gd name="T6" fmla="*/ 0 60000 65536"/>
              <a:gd name="T7" fmla="*/ 0 60000 65536"/>
              <a:gd name="T8" fmla="*/ 0 60000 65536"/>
              <a:gd name="T9" fmla="*/ 0 w 21600"/>
              <a:gd name="T10" fmla="*/ 0 h 42098"/>
              <a:gd name="T11" fmla="*/ 21600 w 21600"/>
              <a:gd name="T12" fmla="*/ 42098 h 42098"/>
            </a:gdLst>
            <a:ahLst/>
            <a:cxnLst>
              <a:cxn ang="T6">
                <a:pos x="T0" y="T1"/>
              </a:cxn>
              <a:cxn ang="T7">
                <a:pos x="T2" y="T3"/>
              </a:cxn>
              <a:cxn ang="T8">
                <a:pos x="T4" y="T5"/>
              </a:cxn>
            </a:cxnLst>
            <a:rect l="T9" t="T10" r="T11" b="T12"/>
            <a:pathLst>
              <a:path w="21600" h="42098" fill="none" extrusionOk="0">
                <a:moveTo>
                  <a:pt x="3762" y="0"/>
                </a:moveTo>
                <a:cubicBezTo>
                  <a:pt x="14080" y="1825"/>
                  <a:pt x="21600" y="10792"/>
                  <a:pt x="21600" y="21270"/>
                </a:cubicBezTo>
                <a:cubicBezTo>
                  <a:pt x="21600" y="30994"/>
                  <a:pt x="15101" y="39520"/>
                  <a:pt x="5724" y="42097"/>
                </a:cubicBezTo>
              </a:path>
              <a:path w="21600" h="42098" stroke="0" extrusionOk="0">
                <a:moveTo>
                  <a:pt x="3762" y="0"/>
                </a:moveTo>
                <a:cubicBezTo>
                  <a:pt x="14080" y="1825"/>
                  <a:pt x="21600" y="10792"/>
                  <a:pt x="21600" y="21270"/>
                </a:cubicBezTo>
                <a:cubicBezTo>
                  <a:pt x="21600" y="30994"/>
                  <a:pt x="15101" y="39520"/>
                  <a:pt x="5724" y="42097"/>
                </a:cubicBezTo>
                <a:lnTo>
                  <a:pt x="0" y="21270"/>
                </a:lnTo>
                <a:close/>
              </a:path>
            </a:pathLst>
          </a:custGeom>
          <a:noFill/>
          <a:ln w="28575">
            <a:solidFill>
              <a:srgbClr val="FF0000"/>
            </a:solidFill>
            <a:round/>
            <a:headEnd type="triangle" w="med" len="med"/>
            <a:tailEnd/>
          </a:ln>
        </p:spPr>
        <p:txBody>
          <a:bodyPr/>
          <a:lstStyle/>
          <a:p>
            <a:endParaRPr lang="en-GB" dirty="0"/>
          </a:p>
        </p:txBody>
      </p:sp>
      <p:sp>
        <p:nvSpPr>
          <p:cNvPr id="58" name="Arc 144"/>
          <p:cNvSpPr>
            <a:spLocks/>
          </p:cNvSpPr>
          <p:nvPr/>
        </p:nvSpPr>
        <p:spPr bwMode="auto">
          <a:xfrm rot="9559077" flipH="1">
            <a:off x="2598738" y="3675706"/>
            <a:ext cx="233363" cy="560388"/>
          </a:xfrm>
          <a:custGeom>
            <a:avLst/>
            <a:gdLst>
              <a:gd name="T0" fmla="*/ 0 w 21600"/>
              <a:gd name="T1" fmla="*/ 0 h 43003"/>
              <a:gd name="T2" fmla="*/ 31428 w 21600"/>
              <a:gd name="T3" fmla="*/ 560388 h 43003"/>
              <a:gd name="T4" fmla="*/ 0 w 21600"/>
              <a:gd name="T5" fmla="*/ 281478 h 43003"/>
              <a:gd name="T6" fmla="*/ 0 60000 65536"/>
              <a:gd name="T7" fmla="*/ 0 60000 65536"/>
              <a:gd name="T8" fmla="*/ 0 60000 65536"/>
              <a:gd name="T9" fmla="*/ 0 w 21600"/>
              <a:gd name="T10" fmla="*/ 0 h 43003"/>
              <a:gd name="T11" fmla="*/ 21600 w 21600"/>
              <a:gd name="T12" fmla="*/ 43003 h 43003"/>
            </a:gdLst>
            <a:ahLst/>
            <a:cxnLst>
              <a:cxn ang="T6">
                <a:pos x="T0" y="T1"/>
              </a:cxn>
              <a:cxn ang="T7">
                <a:pos x="T2" y="T3"/>
              </a:cxn>
              <a:cxn ang="T8">
                <a:pos x="T4" y="T5"/>
              </a:cxn>
            </a:cxnLst>
            <a:rect l="T9" t="T10" r="T11" b="T12"/>
            <a:pathLst>
              <a:path w="21600" h="43003" fill="none" extrusionOk="0">
                <a:moveTo>
                  <a:pt x="-1" y="0"/>
                </a:moveTo>
                <a:cubicBezTo>
                  <a:pt x="11929" y="0"/>
                  <a:pt x="21600" y="9670"/>
                  <a:pt x="21600" y="21600"/>
                </a:cubicBezTo>
                <a:cubicBezTo>
                  <a:pt x="21600" y="32405"/>
                  <a:pt x="13615" y="41548"/>
                  <a:pt x="2909" y="43003"/>
                </a:cubicBezTo>
              </a:path>
              <a:path w="21600" h="43003" stroke="0" extrusionOk="0">
                <a:moveTo>
                  <a:pt x="-1" y="0"/>
                </a:moveTo>
                <a:cubicBezTo>
                  <a:pt x="11929" y="0"/>
                  <a:pt x="21600" y="9670"/>
                  <a:pt x="21600" y="21600"/>
                </a:cubicBezTo>
                <a:cubicBezTo>
                  <a:pt x="21600" y="32405"/>
                  <a:pt x="13615" y="41548"/>
                  <a:pt x="2909" y="43003"/>
                </a:cubicBezTo>
                <a:lnTo>
                  <a:pt x="0" y="21600"/>
                </a:lnTo>
                <a:close/>
              </a:path>
            </a:pathLst>
          </a:custGeom>
          <a:noFill/>
          <a:ln w="28575">
            <a:solidFill>
              <a:srgbClr val="FF0000"/>
            </a:solidFill>
            <a:round/>
            <a:headEnd/>
            <a:tailEnd type="triangle" w="med" len="med"/>
          </a:ln>
        </p:spPr>
        <p:txBody>
          <a:bodyPr/>
          <a:lstStyle/>
          <a:p>
            <a:endParaRPr lang="en-GB" dirty="0"/>
          </a:p>
        </p:txBody>
      </p:sp>
      <p:sp>
        <p:nvSpPr>
          <p:cNvPr id="59" name="Arc 145"/>
          <p:cNvSpPr>
            <a:spLocks/>
          </p:cNvSpPr>
          <p:nvPr/>
        </p:nvSpPr>
        <p:spPr bwMode="auto">
          <a:xfrm rot="3304094" flipH="1" flipV="1">
            <a:off x="1991629" y="2874226"/>
            <a:ext cx="115548" cy="560388"/>
          </a:xfrm>
          <a:custGeom>
            <a:avLst/>
            <a:gdLst>
              <a:gd name="T0" fmla="*/ 0 w 21600"/>
              <a:gd name="T1" fmla="*/ 0 h 43003"/>
              <a:gd name="T2" fmla="*/ 31428 w 21600"/>
              <a:gd name="T3" fmla="*/ 560388 h 43003"/>
              <a:gd name="T4" fmla="*/ 0 w 21600"/>
              <a:gd name="T5" fmla="*/ 281478 h 43003"/>
              <a:gd name="T6" fmla="*/ 0 60000 65536"/>
              <a:gd name="T7" fmla="*/ 0 60000 65536"/>
              <a:gd name="T8" fmla="*/ 0 60000 65536"/>
              <a:gd name="T9" fmla="*/ 0 w 21600"/>
              <a:gd name="T10" fmla="*/ 0 h 43003"/>
              <a:gd name="T11" fmla="*/ 21600 w 21600"/>
              <a:gd name="T12" fmla="*/ 43003 h 43003"/>
            </a:gdLst>
            <a:ahLst/>
            <a:cxnLst>
              <a:cxn ang="T6">
                <a:pos x="T0" y="T1"/>
              </a:cxn>
              <a:cxn ang="T7">
                <a:pos x="T2" y="T3"/>
              </a:cxn>
              <a:cxn ang="T8">
                <a:pos x="T4" y="T5"/>
              </a:cxn>
            </a:cxnLst>
            <a:rect l="T9" t="T10" r="T11" b="T12"/>
            <a:pathLst>
              <a:path w="21600" h="43003" fill="none" extrusionOk="0">
                <a:moveTo>
                  <a:pt x="-1" y="0"/>
                </a:moveTo>
                <a:cubicBezTo>
                  <a:pt x="11929" y="0"/>
                  <a:pt x="21600" y="9670"/>
                  <a:pt x="21600" y="21600"/>
                </a:cubicBezTo>
                <a:cubicBezTo>
                  <a:pt x="21600" y="32405"/>
                  <a:pt x="13615" y="41548"/>
                  <a:pt x="2909" y="43003"/>
                </a:cubicBezTo>
              </a:path>
              <a:path w="21600" h="43003" stroke="0" extrusionOk="0">
                <a:moveTo>
                  <a:pt x="-1" y="0"/>
                </a:moveTo>
                <a:cubicBezTo>
                  <a:pt x="11929" y="0"/>
                  <a:pt x="21600" y="9670"/>
                  <a:pt x="21600" y="21600"/>
                </a:cubicBezTo>
                <a:cubicBezTo>
                  <a:pt x="21600" y="32405"/>
                  <a:pt x="13615" y="41548"/>
                  <a:pt x="2909" y="43003"/>
                </a:cubicBezTo>
                <a:lnTo>
                  <a:pt x="0" y="21600"/>
                </a:lnTo>
                <a:close/>
              </a:path>
            </a:pathLst>
          </a:custGeom>
          <a:noFill/>
          <a:ln w="28575">
            <a:solidFill>
              <a:srgbClr val="FF0000"/>
            </a:solidFill>
            <a:round/>
            <a:headEnd/>
            <a:tailEnd type="triangle" w="med" len="med"/>
          </a:ln>
        </p:spPr>
        <p:txBody>
          <a:bodyPr/>
          <a:lstStyle/>
          <a:p>
            <a:endParaRPr lang="en-GB" dirty="0"/>
          </a:p>
        </p:txBody>
      </p:sp>
      <p:sp>
        <p:nvSpPr>
          <p:cNvPr id="60" name="Arc 146"/>
          <p:cNvSpPr>
            <a:spLocks/>
          </p:cNvSpPr>
          <p:nvPr/>
        </p:nvSpPr>
        <p:spPr bwMode="auto">
          <a:xfrm rot="6331605" flipH="1">
            <a:off x="3567636" y="2785324"/>
            <a:ext cx="45719" cy="560388"/>
          </a:xfrm>
          <a:custGeom>
            <a:avLst/>
            <a:gdLst>
              <a:gd name="T0" fmla="*/ 0 w 21600"/>
              <a:gd name="T1" fmla="*/ 0 h 43003"/>
              <a:gd name="T2" fmla="*/ 31428 w 21600"/>
              <a:gd name="T3" fmla="*/ 560388 h 43003"/>
              <a:gd name="T4" fmla="*/ 0 w 21600"/>
              <a:gd name="T5" fmla="*/ 281478 h 43003"/>
              <a:gd name="T6" fmla="*/ 0 60000 65536"/>
              <a:gd name="T7" fmla="*/ 0 60000 65536"/>
              <a:gd name="T8" fmla="*/ 0 60000 65536"/>
              <a:gd name="T9" fmla="*/ 0 w 21600"/>
              <a:gd name="T10" fmla="*/ 0 h 43003"/>
              <a:gd name="T11" fmla="*/ 21600 w 21600"/>
              <a:gd name="T12" fmla="*/ 43003 h 43003"/>
            </a:gdLst>
            <a:ahLst/>
            <a:cxnLst>
              <a:cxn ang="T6">
                <a:pos x="T0" y="T1"/>
              </a:cxn>
              <a:cxn ang="T7">
                <a:pos x="T2" y="T3"/>
              </a:cxn>
              <a:cxn ang="T8">
                <a:pos x="T4" y="T5"/>
              </a:cxn>
            </a:cxnLst>
            <a:rect l="T9" t="T10" r="T11" b="T12"/>
            <a:pathLst>
              <a:path w="21600" h="43003" fill="none" extrusionOk="0">
                <a:moveTo>
                  <a:pt x="-1" y="0"/>
                </a:moveTo>
                <a:cubicBezTo>
                  <a:pt x="11929" y="0"/>
                  <a:pt x="21600" y="9670"/>
                  <a:pt x="21600" y="21600"/>
                </a:cubicBezTo>
                <a:cubicBezTo>
                  <a:pt x="21600" y="32405"/>
                  <a:pt x="13615" y="41548"/>
                  <a:pt x="2909" y="43003"/>
                </a:cubicBezTo>
              </a:path>
              <a:path w="21600" h="43003" stroke="0" extrusionOk="0">
                <a:moveTo>
                  <a:pt x="-1" y="0"/>
                </a:moveTo>
                <a:cubicBezTo>
                  <a:pt x="11929" y="0"/>
                  <a:pt x="21600" y="9670"/>
                  <a:pt x="21600" y="21600"/>
                </a:cubicBezTo>
                <a:cubicBezTo>
                  <a:pt x="21600" y="32405"/>
                  <a:pt x="13615" y="41548"/>
                  <a:pt x="2909" y="43003"/>
                </a:cubicBezTo>
                <a:lnTo>
                  <a:pt x="0" y="21600"/>
                </a:lnTo>
                <a:close/>
              </a:path>
            </a:pathLst>
          </a:custGeom>
          <a:noFill/>
          <a:ln w="28575">
            <a:solidFill>
              <a:srgbClr val="FF0000"/>
            </a:solidFill>
            <a:round/>
            <a:headEnd type="triangle" w="med" len="med"/>
            <a:tailEnd type="none" w="med" len="med"/>
          </a:ln>
        </p:spPr>
        <p:txBody>
          <a:bodyPr/>
          <a:lstStyle/>
          <a:p>
            <a:endParaRPr lang="en-GB" dirty="0"/>
          </a:p>
        </p:txBody>
      </p:sp>
      <p:sp>
        <p:nvSpPr>
          <p:cNvPr id="61" name="Arc 144"/>
          <p:cNvSpPr>
            <a:spLocks/>
          </p:cNvSpPr>
          <p:nvPr/>
        </p:nvSpPr>
        <p:spPr bwMode="auto">
          <a:xfrm rot="9559077" flipH="1">
            <a:off x="3130556" y="3632853"/>
            <a:ext cx="123430" cy="423491"/>
          </a:xfrm>
          <a:custGeom>
            <a:avLst/>
            <a:gdLst>
              <a:gd name="T0" fmla="*/ 0 w 21600"/>
              <a:gd name="T1" fmla="*/ 0 h 43003"/>
              <a:gd name="T2" fmla="*/ 31428 w 21600"/>
              <a:gd name="T3" fmla="*/ 560388 h 43003"/>
              <a:gd name="T4" fmla="*/ 0 w 21600"/>
              <a:gd name="T5" fmla="*/ 281478 h 43003"/>
              <a:gd name="T6" fmla="*/ 0 60000 65536"/>
              <a:gd name="T7" fmla="*/ 0 60000 65536"/>
              <a:gd name="T8" fmla="*/ 0 60000 65536"/>
              <a:gd name="T9" fmla="*/ 0 w 21600"/>
              <a:gd name="T10" fmla="*/ 0 h 43003"/>
              <a:gd name="T11" fmla="*/ 21600 w 21600"/>
              <a:gd name="T12" fmla="*/ 43003 h 43003"/>
            </a:gdLst>
            <a:ahLst/>
            <a:cxnLst>
              <a:cxn ang="T6">
                <a:pos x="T0" y="T1"/>
              </a:cxn>
              <a:cxn ang="T7">
                <a:pos x="T2" y="T3"/>
              </a:cxn>
              <a:cxn ang="T8">
                <a:pos x="T4" y="T5"/>
              </a:cxn>
            </a:cxnLst>
            <a:rect l="T9" t="T10" r="T11" b="T12"/>
            <a:pathLst>
              <a:path w="21600" h="43003" fill="none" extrusionOk="0">
                <a:moveTo>
                  <a:pt x="-1" y="0"/>
                </a:moveTo>
                <a:cubicBezTo>
                  <a:pt x="11929" y="0"/>
                  <a:pt x="21600" y="9670"/>
                  <a:pt x="21600" y="21600"/>
                </a:cubicBezTo>
                <a:cubicBezTo>
                  <a:pt x="21600" y="32405"/>
                  <a:pt x="13615" y="41548"/>
                  <a:pt x="2909" y="43003"/>
                </a:cubicBezTo>
              </a:path>
              <a:path w="21600" h="43003" stroke="0" extrusionOk="0">
                <a:moveTo>
                  <a:pt x="-1" y="0"/>
                </a:moveTo>
                <a:cubicBezTo>
                  <a:pt x="11929" y="0"/>
                  <a:pt x="21600" y="9670"/>
                  <a:pt x="21600" y="21600"/>
                </a:cubicBezTo>
                <a:cubicBezTo>
                  <a:pt x="21600" y="32405"/>
                  <a:pt x="13615" y="41548"/>
                  <a:pt x="2909" y="43003"/>
                </a:cubicBezTo>
                <a:lnTo>
                  <a:pt x="0" y="21600"/>
                </a:lnTo>
                <a:close/>
              </a:path>
            </a:pathLst>
          </a:custGeom>
          <a:noFill/>
          <a:ln w="28575">
            <a:solidFill>
              <a:srgbClr val="FF0000"/>
            </a:solidFill>
            <a:round/>
            <a:headEnd/>
            <a:tailEnd type="triangle" w="med" len="med"/>
          </a:ln>
        </p:spPr>
        <p:txBody>
          <a:bodyPr/>
          <a:lstStyle/>
          <a:p>
            <a:endParaRPr lang="en-GB" dirty="0"/>
          </a:p>
        </p:txBody>
      </p:sp>
      <p:sp>
        <p:nvSpPr>
          <p:cNvPr id="62" name="TextBox 61"/>
          <p:cNvSpPr txBox="1"/>
          <p:nvPr/>
        </p:nvSpPr>
        <p:spPr>
          <a:xfrm>
            <a:off x="7867015" y="6604084"/>
            <a:ext cx="1273175" cy="253916"/>
          </a:xfrm>
          <a:prstGeom prst="rect">
            <a:avLst/>
          </a:prstGeom>
          <a:noFill/>
        </p:spPr>
        <p:txBody>
          <a:bodyPr wrap="square" rtlCol="0">
            <a:spAutoFit/>
          </a:bodyPr>
          <a:lstStyle/>
          <a:p>
            <a:pPr algn="r"/>
            <a:r>
              <a:rPr lang="en-GB" sz="1050" b="0" dirty="0" smtClean="0">
                <a:solidFill>
                  <a:schemeClr val="bg1"/>
                </a:solidFill>
              </a:rPr>
              <a:t>Ken Bearman</a:t>
            </a:r>
            <a:endParaRPr lang="en-GB" sz="1050" b="0" dirty="0">
              <a:solidFill>
                <a:schemeClr val="bg1"/>
              </a:solidFill>
            </a:endParaRPr>
          </a:p>
        </p:txBody>
      </p:sp>
    </p:spTree>
    <p:extLst>
      <p:ext uri="{BB962C8B-B14F-4D97-AF65-F5344CB8AC3E}">
        <p14:creationId xmlns:p14="http://schemas.microsoft.com/office/powerpoint/2010/main" val="960289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9"/>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58"/>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56" grpId="0" animBg="1"/>
      <p:bldP spid="57" grpId="0" animBg="1"/>
      <p:bldP spid="58" grpId="0" animBg="1"/>
      <p:bldP spid="59" grpId="0" animBg="1"/>
      <p:bldP spid="60" grpId="0" animBg="1"/>
      <p:bldP spid="6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0" y="246063"/>
            <a:ext cx="9144000" cy="404812"/>
          </a:xfrm>
          <a:prstGeom prst="rect">
            <a:avLst/>
          </a:prstGeom>
          <a:solidFill>
            <a:schemeClr val="bg1"/>
          </a:solidFill>
          <a:ln w="9525">
            <a:solidFill>
              <a:schemeClr val="tx1"/>
            </a:solidFill>
            <a:miter lim="800000"/>
            <a:headEnd/>
            <a:tailEnd/>
          </a:ln>
        </p:spPr>
        <p:txBody>
          <a:bodyPr wrap="none" anchor="ctr"/>
          <a:lstStyle/>
          <a:p>
            <a:pPr algn="ctr"/>
            <a:r>
              <a:rPr lang="en-CA" altLang="ja-JP" dirty="0">
                <a:solidFill>
                  <a:srgbClr val="0168AC"/>
                </a:solidFill>
                <a:latin typeface="Verdana" pitchFamily="34" charset="0"/>
                <a:ea typeface="ＭＳ Ｐゴシック" charset="-128"/>
              </a:rPr>
              <a:t>2011 World Archery Coaching Seminar</a:t>
            </a:r>
            <a:endParaRPr lang="en-CA" dirty="0">
              <a:solidFill>
                <a:srgbClr val="0168AC"/>
              </a:solidFill>
              <a:latin typeface="Verdana" pitchFamily="34" charset="0"/>
            </a:endParaRPr>
          </a:p>
        </p:txBody>
      </p:sp>
      <p:pic>
        <p:nvPicPr>
          <p:cNvPr id="3" name="Picture 4" descr="Y:\06 Communication\Logo FITA\09 World Archery\00_WA1_RG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0327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110"/>
          <p:cNvSpPr txBox="1">
            <a:spLocks noChangeArrowheads="1"/>
          </p:cNvSpPr>
          <p:nvPr/>
        </p:nvSpPr>
        <p:spPr bwMode="auto">
          <a:xfrm>
            <a:off x="366138" y="1461975"/>
            <a:ext cx="8288337" cy="830997"/>
          </a:xfrm>
          <a:prstGeom prst="rect">
            <a:avLst/>
          </a:prstGeom>
          <a:noFill/>
          <a:ln w="9525">
            <a:noFill/>
            <a:miter lim="800000"/>
            <a:headEnd/>
            <a:tailEnd/>
          </a:ln>
        </p:spPr>
        <p:txBody>
          <a:bodyPr>
            <a:spAutoFit/>
          </a:bodyPr>
          <a:lstStyle/>
          <a:p>
            <a:pPr algn="l">
              <a:spcBef>
                <a:spcPct val="50000"/>
              </a:spcBef>
            </a:pPr>
            <a:r>
              <a:rPr lang="en-GB" sz="2400" b="0" dirty="0">
                <a:solidFill>
                  <a:schemeClr val="bg1"/>
                </a:solidFill>
              </a:rPr>
              <a:t>The direction of forces the body encounters when the bow is </a:t>
            </a:r>
            <a:r>
              <a:rPr lang="en-GB" sz="2400" b="0" dirty="0" smtClean="0">
                <a:solidFill>
                  <a:schemeClr val="bg1"/>
                </a:solidFill>
              </a:rPr>
              <a:t>drawn and the upper body is out of line.</a:t>
            </a:r>
            <a:endParaRPr lang="en-GB" sz="2400" b="0" dirty="0">
              <a:solidFill>
                <a:schemeClr val="bg1"/>
              </a:solidFill>
            </a:endParaRPr>
          </a:p>
        </p:txBody>
      </p:sp>
      <p:sp>
        <p:nvSpPr>
          <p:cNvPr id="5" name="Freeform 26"/>
          <p:cNvSpPr>
            <a:spLocks/>
          </p:cNvSpPr>
          <p:nvPr/>
        </p:nvSpPr>
        <p:spPr bwMode="auto">
          <a:xfrm rot="859446">
            <a:off x="6540500" y="3910110"/>
            <a:ext cx="382588" cy="501650"/>
          </a:xfrm>
          <a:custGeom>
            <a:avLst/>
            <a:gdLst>
              <a:gd name="T0" fmla="*/ 15 w 211"/>
              <a:gd name="T1" fmla="*/ 20 h 280"/>
              <a:gd name="T2" fmla="*/ 70 w 211"/>
              <a:gd name="T3" fmla="*/ 10 h 280"/>
              <a:gd name="T4" fmla="*/ 115 w 211"/>
              <a:gd name="T5" fmla="*/ 0 h 280"/>
              <a:gd name="T6" fmla="*/ 145 w 211"/>
              <a:gd name="T7" fmla="*/ 20 h 280"/>
              <a:gd name="T8" fmla="*/ 175 w 211"/>
              <a:gd name="T9" fmla="*/ 35 h 280"/>
              <a:gd name="T10" fmla="*/ 205 w 211"/>
              <a:gd name="T11" fmla="*/ 50 h 280"/>
              <a:gd name="T12" fmla="*/ 211 w 211"/>
              <a:gd name="T13" fmla="*/ 76 h 280"/>
              <a:gd name="T14" fmla="*/ 185 w 211"/>
              <a:gd name="T15" fmla="*/ 100 h 280"/>
              <a:gd name="T16" fmla="*/ 155 w 211"/>
              <a:gd name="T17" fmla="*/ 100 h 280"/>
              <a:gd name="T18" fmla="*/ 130 w 211"/>
              <a:gd name="T19" fmla="*/ 85 h 280"/>
              <a:gd name="T20" fmla="*/ 160 w 211"/>
              <a:gd name="T21" fmla="*/ 135 h 280"/>
              <a:gd name="T22" fmla="*/ 160 w 211"/>
              <a:gd name="T23" fmla="*/ 165 h 280"/>
              <a:gd name="T24" fmla="*/ 58 w 211"/>
              <a:gd name="T25" fmla="*/ 166 h 280"/>
              <a:gd name="T26" fmla="*/ 114 w 211"/>
              <a:gd name="T27" fmla="*/ 181 h 280"/>
              <a:gd name="T28" fmla="*/ 103 w 211"/>
              <a:gd name="T29" fmla="*/ 223 h 280"/>
              <a:gd name="T30" fmla="*/ 84 w 211"/>
              <a:gd name="T31" fmla="*/ 223 h 280"/>
              <a:gd name="T32" fmla="*/ 58 w 211"/>
              <a:gd name="T33" fmla="*/ 219 h 280"/>
              <a:gd name="T34" fmla="*/ 73 w 211"/>
              <a:gd name="T35" fmla="*/ 234 h 280"/>
              <a:gd name="T36" fmla="*/ 40 w 211"/>
              <a:gd name="T37" fmla="*/ 280 h 280"/>
              <a:gd name="T38" fmla="*/ 0 w 211"/>
              <a:gd name="T39" fmla="*/ 280 h 280"/>
              <a:gd name="T40" fmla="*/ 35 w 211"/>
              <a:gd name="T41" fmla="*/ 204 h 280"/>
              <a:gd name="T42" fmla="*/ 31 w 211"/>
              <a:gd name="T43" fmla="*/ 159 h 280"/>
              <a:gd name="T44" fmla="*/ 20 w 211"/>
              <a:gd name="T45" fmla="*/ 121 h 2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11"/>
              <a:gd name="T70" fmla="*/ 0 h 280"/>
              <a:gd name="T71" fmla="*/ 211 w 211"/>
              <a:gd name="T72" fmla="*/ 280 h 28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11" h="280">
                <a:moveTo>
                  <a:pt x="15" y="20"/>
                </a:moveTo>
                <a:lnTo>
                  <a:pt x="70" y="10"/>
                </a:lnTo>
                <a:lnTo>
                  <a:pt x="115" y="0"/>
                </a:lnTo>
                <a:lnTo>
                  <a:pt x="145" y="20"/>
                </a:lnTo>
                <a:lnTo>
                  <a:pt x="175" y="35"/>
                </a:lnTo>
                <a:lnTo>
                  <a:pt x="205" y="50"/>
                </a:lnTo>
                <a:lnTo>
                  <a:pt x="211" y="76"/>
                </a:lnTo>
                <a:lnTo>
                  <a:pt x="185" y="100"/>
                </a:lnTo>
                <a:lnTo>
                  <a:pt x="155" y="100"/>
                </a:lnTo>
                <a:lnTo>
                  <a:pt x="130" y="85"/>
                </a:lnTo>
                <a:lnTo>
                  <a:pt x="160" y="135"/>
                </a:lnTo>
                <a:lnTo>
                  <a:pt x="160" y="165"/>
                </a:lnTo>
                <a:lnTo>
                  <a:pt x="58" y="166"/>
                </a:lnTo>
                <a:lnTo>
                  <a:pt x="114" y="181"/>
                </a:lnTo>
                <a:lnTo>
                  <a:pt x="103" y="223"/>
                </a:lnTo>
                <a:lnTo>
                  <a:pt x="84" y="223"/>
                </a:lnTo>
                <a:lnTo>
                  <a:pt x="58" y="219"/>
                </a:lnTo>
                <a:cubicBezTo>
                  <a:pt x="46" y="228"/>
                  <a:pt x="76" y="224"/>
                  <a:pt x="73" y="234"/>
                </a:cubicBezTo>
                <a:cubicBezTo>
                  <a:pt x="70" y="244"/>
                  <a:pt x="52" y="272"/>
                  <a:pt x="40" y="280"/>
                </a:cubicBezTo>
                <a:lnTo>
                  <a:pt x="0" y="280"/>
                </a:lnTo>
                <a:lnTo>
                  <a:pt x="35" y="204"/>
                </a:lnTo>
                <a:lnTo>
                  <a:pt x="31" y="159"/>
                </a:lnTo>
                <a:lnTo>
                  <a:pt x="20" y="121"/>
                </a:lnTo>
              </a:path>
            </a:pathLst>
          </a:custGeom>
          <a:solidFill>
            <a:srgbClr val="FAE09E"/>
          </a:solidFill>
          <a:ln w="9525">
            <a:solidFill>
              <a:srgbClr val="000000"/>
            </a:solidFill>
            <a:round/>
            <a:headEnd/>
            <a:tailEnd/>
          </a:ln>
        </p:spPr>
        <p:txBody>
          <a:bodyPr/>
          <a:lstStyle/>
          <a:p>
            <a:endParaRPr lang="en-GB" dirty="0"/>
          </a:p>
        </p:txBody>
      </p:sp>
      <p:grpSp>
        <p:nvGrpSpPr>
          <p:cNvPr id="6" name="Group 27"/>
          <p:cNvGrpSpPr>
            <a:grpSpLocks/>
          </p:cNvGrpSpPr>
          <p:nvPr/>
        </p:nvGrpSpPr>
        <p:grpSpPr bwMode="auto">
          <a:xfrm rot="210200">
            <a:off x="3468688" y="3648173"/>
            <a:ext cx="3384550" cy="368300"/>
            <a:chOff x="2223" y="3511"/>
            <a:chExt cx="1722" cy="269"/>
          </a:xfrm>
        </p:grpSpPr>
        <p:sp>
          <p:nvSpPr>
            <p:cNvPr id="7" name="Freeform 28"/>
            <p:cNvSpPr>
              <a:spLocks/>
            </p:cNvSpPr>
            <p:nvPr/>
          </p:nvSpPr>
          <p:spPr bwMode="auto">
            <a:xfrm>
              <a:off x="2310" y="3681"/>
              <a:ext cx="225" cy="99"/>
            </a:xfrm>
            <a:custGeom>
              <a:avLst/>
              <a:gdLst>
                <a:gd name="T0" fmla="*/ 0 w 225"/>
                <a:gd name="T1" fmla="*/ 54 h 99"/>
                <a:gd name="T2" fmla="*/ 6 w 225"/>
                <a:gd name="T3" fmla="*/ 21 h 99"/>
                <a:gd name="T4" fmla="*/ 36 w 225"/>
                <a:gd name="T5" fmla="*/ 0 h 99"/>
                <a:gd name="T6" fmla="*/ 126 w 225"/>
                <a:gd name="T7" fmla="*/ 9 h 99"/>
                <a:gd name="T8" fmla="*/ 225 w 225"/>
                <a:gd name="T9" fmla="*/ 24 h 99"/>
                <a:gd name="T10" fmla="*/ 150 w 225"/>
                <a:gd name="T11" fmla="*/ 66 h 99"/>
                <a:gd name="T12" fmla="*/ 60 w 225"/>
                <a:gd name="T13" fmla="*/ 99 h 99"/>
                <a:gd name="T14" fmla="*/ 21 w 225"/>
                <a:gd name="T15" fmla="*/ 87 h 99"/>
                <a:gd name="T16" fmla="*/ 0 w 225"/>
                <a:gd name="T17" fmla="*/ 54 h 9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5"/>
                <a:gd name="T28" fmla="*/ 0 h 99"/>
                <a:gd name="T29" fmla="*/ 225 w 225"/>
                <a:gd name="T30" fmla="*/ 99 h 9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5" h="99">
                  <a:moveTo>
                    <a:pt x="0" y="54"/>
                  </a:moveTo>
                  <a:lnTo>
                    <a:pt x="6" y="21"/>
                  </a:lnTo>
                  <a:lnTo>
                    <a:pt x="36" y="0"/>
                  </a:lnTo>
                  <a:lnTo>
                    <a:pt x="126" y="9"/>
                  </a:lnTo>
                  <a:lnTo>
                    <a:pt x="225" y="24"/>
                  </a:lnTo>
                  <a:lnTo>
                    <a:pt x="150" y="66"/>
                  </a:lnTo>
                  <a:lnTo>
                    <a:pt x="60" y="99"/>
                  </a:lnTo>
                  <a:lnTo>
                    <a:pt x="21" y="87"/>
                  </a:lnTo>
                  <a:lnTo>
                    <a:pt x="0" y="54"/>
                  </a:lnTo>
                  <a:close/>
                </a:path>
              </a:pathLst>
            </a:custGeom>
            <a:solidFill>
              <a:srgbClr val="FF0000"/>
            </a:solidFill>
            <a:ln w="9525" cap="flat" cmpd="sng">
              <a:solidFill>
                <a:srgbClr val="000000"/>
              </a:solidFill>
              <a:prstDash val="solid"/>
              <a:round/>
              <a:headEnd type="none" w="med" len="med"/>
              <a:tailEnd type="none" w="med" len="med"/>
            </a:ln>
          </p:spPr>
          <p:txBody>
            <a:bodyPr/>
            <a:lstStyle/>
            <a:p>
              <a:endParaRPr lang="en-GB" dirty="0"/>
            </a:p>
          </p:txBody>
        </p:sp>
        <p:sp>
          <p:nvSpPr>
            <p:cNvPr id="8" name="Freeform 29"/>
            <p:cNvSpPr>
              <a:spLocks/>
            </p:cNvSpPr>
            <p:nvPr/>
          </p:nvSpPr>
          <p:spPr bwMode="auto">
            <a:xfrm>
              <a:off x="2223" y="3511"/>
              <a:ext cx="1722" cy="251"/>
            </a:xfrm>
            <a:custGeom>
              <a:avLst/>
              <a:gdLst>
                <a:gd name="T0" fmla="*/ 3 w 1722"/>
                <a:gd name="T1" fmla="*/ 251 h 251"/>
                <a:gd name="T2" fmla="*/ 0 w 1722"/>
                <a:gd name="T3" fmla="*/ 227 h 251"/>
                <a:gd name="T4" fmla="*/ 1687 w 1722"/>
                <a:gd name="T5" fmla="*/ 0 h 251"/>
                <a:gd name="T6" fmla="*/ 1722 w 1722"/>
                <a:gd name="T7" fmla="*/ 10 h 251"/>
                <a:gd name="T8" fmla="*/ 1689 w 1722"/>
                <a:gd name="T9" fmla="*/ 23 h 251"/>
                <a:gd name="T10" fmla="*/ 3 w 1722"/>
                <a:gd name="T11" fmla="*/ 251 h 251"/>
                <a:gd name="T12" fmla="*/ 0 60000 65536"/>
                <a:gd name="T13" fmla="*/ 0 60000 65536"/>
                <a:gd name="T14" fmla="*/ 0 60000 65536"/>
                <a:gd name="T15" fmla="*/ 0 60000 65536"/>
                <a:gd name="T16" fmla="*/ 0 60000 65536"/>
                <a:gd name="T17" fmla="*/ 0 60000 65536"/>
                <a:gd name="T18" fmla="*/ 0 w 1722"/>
                <a:gd name="T19" fmla="*/ 0 h 251"/>
                <a:gd name="T20" fmla="*/ 1722 w 1722"/>
                <a:gd name="T21" fmla="*/ 251 h 251"/>
              </a:gdLst>
              <a:ahLst/>
              <a:cxnLst>
                <a:cxn ang="T12">
                  <a:pos x="T0" y="T1"/>
                </a:cxn>
                <a:cxn ang="T13">
                  <a:pos x="T2" y="T3"/>
                </a:cxn>
                <a:cxn ang="T14">
                  <a:pos x="T4" y="T5"/>
                </a:cxn>
                <a:cxn ang="T15">
                  <a:pos x="T6" y="T7"/>
                </a:cxn>
                <a:cxn ang="T16">
                  <a:pos x="T8" y="T9"/>
                </a:cxn>
                <a:cxn ang="T17">
                  <a:pos x="T10" y="T11"/>
                </a:cxn>
              </a:cxnLst>
              <a:rect l="T18" t="T19" r="T20" b="T21"/>
              <a:pathLst>
                <a:path w="1722" h="251">
                  <a:moveTo>
                    <a:pt x="3" y="251"/>
                  </a:moveTo>
                  <a:lnTo>
                    <a:pt x="0" y="227"/>
                  </a:lnTo>
                  <a:lnTo>
                    <a:pt x="1687" y="0"/>
                  </a:lnTo>
                  <a:lnTo>
                    <a:pt x="1722" y="10"/>
                  </a:lnTo>
                  <a:lnTo>
                    <a:pt x="1689" y="23"/>
                  </a:lnTo>
                  <a:lnTo>
                    <a:pt x="3" y="251"/>
                  </a:lnTo>
                  <a:close/>
                </a:path>
              </a:pathLst>
            </a:custGeom>
            <a:solidFill>
              <a:srgbClr val="C0C0C0"/>
            </a:solidFill>
            <a:ln w="6350" cap="flat" cmpd="sng">
              <a:solidFill>
                <a:srgbClr val="000000"/>
              </a:solidFill>
              <a:prstDash val="solid"/>
              <a:round/>
              <a:headEnd type="none" w="med" len="med"/>
              <a:tailEnd type="none" w="med" len="med"/>
            </a:ln>
          </p:spPr>
          <p:txBody>
            <a:bodyPr/>
            <a:lstStyle/>
            <a:p>
              <a:endParaRPr lang="en-GB" dirty="0"/>
            </a:p>
          </p:txBody>
        </p:sp>
      </p:grpSp>
      <p:grpSp>
        <p:nvGrpSpPr>
          <p:cNvPr id="9" name="Group 251"/>
          <p:cNvGrpSpPr>
            <a:grpSpLocks/>
          </p:cNvGrpSpPr>
          <p:nvPr/>
        </p:nvGrpSpPr>
        <p:grpSpPr bwMode="auto">
          <a:xfrm>
            <a:off x="5967413" y="1881285"/>
            <a:ext cx="2595562" cy="4210050"/>
            <a:chOff x="3759" y="1386"/>
            <a:chExt cx="1635" cy="2652"/>
          </a:xfrm>
        </p:grpSpPr>
        <p:sp>
          <p:nvSpPr>
            <p:cNvPr id="10" name="Rectangle 199"/>
            <p:cNvSpPr>
              <a:spLocks noChangeArrowheads="1"/>
            </p:cNvSpPr>
            <p:nvPr/>
          </p:nvSpPr>
          <p:spPr bwMode="auto">
            <a:xfrm rot="20411946" flipH="1">
              <a:off x="3759" y="3242"/>
              <a:ext cx="70" cy="70"/>
            </a:xfrm>
            <a:prstGeom prst="rect">
              <a:avLst/>
            </a:prstGeom>
            <a:gradFill rotWithShape="1">
              <a:gsLst>
                <a:gs pos="0">
                  <a:srgbClr val="595959"/>
                </a:gs>
                <a:gs pos="50000">
                  <a:srgbClr val="C0C0C0"/>
                </a:gs>
                <a:gs pos="100000">
                  <a:srgbClr val="595959"/>
                </a:gs>
              </a:gsLst>
              <a:lin ang="5400000" scaled="1"/>
            </a:gradFill>
            <a:ln w="3175">
              <a:solidFill>
                <a:srgbClr val="000000"/>
              </a:solidFill>
              <a:miter lim="800000"/>
              <a:headEnd/>
              <a:tailEnd/>
            </a:ln>
          </p:spPr>
          <p:txBody>
            <a:bodyPr/>
            <a:lstStyle/>
            <a:p>
              <a:endParaRPr lang="en-US" dirty="0"/>
            </a:p>
          </p:txBody>
        </p:sp>
        <p:sp>
          <p:nvSpPr>
            <p:cNvPr id="11" name="Rectangle 200"/>
            <p:cNvSpPr>
              <a:spLocks noChangeArrowheads="1"/>
            </p:cNvSpPr>
            <p:nvPr/>
          </p:nvSpPr>
          <p:spPr bwMode="auto">
            <a:xfrm rot="20970144" flipH="1">
              <a:off x="3795" y="3037"/>
              <a:ext cx="71" cy="68"/>
            </a:xfrm>
            <a:prstGeom prst="rect">
              <a:avLst/>
            </a:prstGeom>
            <a:gradFill rotWithShape="1">
              <a:gsLst>
                <a:gs pos="0">
                  <a:srgbClr val="595959"/>
                </a:gs>
                <a:gs pos="50000">
                  <a:srgbClr val="C0C0C0"/>
                </a:gs>
                <a:gs pos="100000">
                  <a:srgbClr val="595959"/>
                </a:gs>
              </a:gsLst>
              <a:lin ang="5400000" scaled="1"/>
            </a:gradFill>
            <a:ln w="3175">
              <a:solidFill>
                <a:srgbClr val="000000"/>
              </a:solidFill>
              <a:miter lim="800000"/>
              <a:headEnd/>
              <a:tailEnd/>
            </a:ln>
          </p:spPr>
          <p:txBody>
            <a:bodyPr/>
            <a:lstStyle/>
            <a:p>
              <a:endParaRPr lang="en-US" dirty="0"/>
            </a:p>
          </p:txBody>
        </p:sp>
        <p:grpSp>
          <p:nvGrpSpPr>
            <p:cNvPr id="12" name="Group 250"/>
            <p:cNvGrpSpPr>
              <a:grpSpLocks/>
            </p:cNvGrpSpPr>
            <p:nvPr/>
          </p:nvGrpSpPr>
          <p:grpSpPr bwMode="auto">
            <a:xfrm>
              <a:off x="3808" y="1386"/>
              <a:ext cx="1586" cy="2652"/>
              <a:chOff x="3808" y="1386"/>
              <a:chExt cx="1586" cy="2652"/>
            </a:xfrm>
          </p:grpSpPr>
          <p:sp>
            <p:nvSpPr>
              <p:cNvPr id="13" name="Freeform 166"/>
              <p:cNvSpPr>
                <a:spLocks/>
              </p:cNvSpPr>
              <p:nvPr/>
            </p:nvSpPr>
            <p:spPr bwMode="auto">
              <a:xfrm rot="225209">
                <a:off x="4252" y="2707"/>
                <a:ext cx="30" cy="34"/>
              </a:xfrm>
              <a:custGeom>
                <a:avLst/>
                <a:gdLst>
                  <a:gd name="T0" fmla="*/ 0 w 75"/>
                  <a:gd name="T1" fmla="*/ 0 h 83"/>
                  <a:gd name="T2" fmla="*/ 15 w 75"/>
                  <a:gd name="T3" fmla="*/ 45 h 83"/>
                  <a:gd name="T4" fmla="*/ 75 w 75"/>
                  <a:gd name="T5" fmla="*/ 83 h 83"/>
                  <a:gd name="T6" fmla="*/ 0 60000 65536"/>
                  <a:gd name="T7" fmla="*/ 0 60000 65536"/>
                  <a:gd name="T8" fmla="*/ 0 60000 65536"/>
                  <a:gd name="T9" fmla="*/ 0 w 75"/>
                  <a:gd name="T10" fmla="*/ 0 h 83"/>
                  <a:gd name="T11" fmla="*/ 75 w 75"/>
                  <a:gd name="T12" fmla="*/ 83 h 83"/>
                </a:gdLst>
                <a:ahLst/>
                <a:cxnLst>
                  <a:cxn ang="T6">
                    <a:pos x="T0" y="T1"/>
                  </a:cxn>
                  <a:cxn ang="T7">
                    <a:pos x="T2" y="T3"/>
                  </a:cxn>
                  <a:cxn ang="T8">
                    <a:pos x="T4" y="T5"/>
                  </a:cxn>
                </a:cxnLst>
                <a:rect l="T9" t="T10" r="T11" b="T12"/>
                <a:pathLst>
                  <a:path w="75" h="83">
                    <a:moveTo>
                      <a:pt x="0" y="0"/>
                    </a:moveTo>
                    <a:cubicBezTo>
                      <a:pt x="1" y="15"/>
                      <a:pt x="3" y="31"/>
                      <a:pt x="15" y="45"/>
                    </a:cubicBezTo>
                    <a:cubicBezTo>
                      <a:pt x="27" y="59"/>
                      <a:pt x="51" y="71"/>
                      <a:pt x="75" y="83"/>
                    </a:cubicBezTo>
                  </a:path>
                </a:pathLst>
              </a:custGeom>
              <a:noFill/>
              <a:ln w="9525" cap="flat" cmpd="sng">
                <a:solidFill>
                  <a:srgbClr val="000000"/>
                </a:solidFill>
                <a:prstDash val="solid"/>
                <a:round/>
                <a:headEnd type="none" w="med" len="med"/>
                <a:tailEnd type="none" w="med" len="med"/>
              </a:ln>
            </p:spPr>
            <p:txBody>
              <a:bodyPr/>
              <a:lstStyle/>
              <a:p>
                <a:endParaRPr lang="en-GB" dirty="0"/>
              </a:p>
            </p:txBody>
          </p:sp>
          <p:sp>
            <p:nvSpPr>
              <p:cNvPr id="14" name="Rectangle 167"/>
              <p:cNvSpPr>
                <a:spLocks noChangeArrowheads="1"/>
              </p:cNvSpPr>
              <p:nvPr/>
            </p:nvSpPr>
            <p:spPr bwMode="auto">
              <a:xfrm rot="21062441" flipH="1">
                <a:off x="3861" y="2987"/>
                <a:ext cx="637" cy="57"/>
              </a:xfrm>
              <a:prstGeom prst="rect">
                <a:avLst/>
              </a:prstGeom>
              <a:solidFill>
                <a:srgbClr val="CCFFFF"/>
              </a:solidFill>
              <a:ln w="3175">
                <a:solidFill>
                  <a:srgbClr val="000000"/>
                </a:solidFill>
                <a:miter lim="800000"/>
                <a:headEnd/>
                <a:tailEnd/>
              </a:ln>
            </p:spPr>
            <p:txBody>
              <a:bodyPr/>
              <a:lstStyle/>
              <a:p>
                <a:endParaRPr lang="en-US" dirty="0"/>
              </a:p>
            </p:txBody>
          </p:sp>
          <p:sp>
            <p:nvSpPr>
              <p:cNvPr id="15" name="Line 168"/>
              <p:cNvSpPr>
                <a:spLocks noChangeShapeType="1"/>
              </p:cNvSpPr>
              <p:nvPr/>
            </p:nvSpPr>
            <p:spPr bwMode="auto">
              <a:xfrm rot="21479509" flipH="1">
                <a:off x="3869" y="2985"/>
                <a:ext cx="605" cy="79"/>
              </a:xfrm>
              <a:prstGeom prst="line">
                <a:avLst/>
              </a:prstGeom>
              <a:noFill/>
              <a:ln w="3175">
                <a:solidFill>
                  <a:srgbClr val="000000"/>
                </a:solidFill>
                <a:round/>
                <a:headEnd/>
                <a:tailEnd/>
              </a:ln>
            </p:spPr>
            <p:txBody>
              <a:bodyPr/>
              <a:lstStyle/>
              <a:p>
                <a:endParaRPr lang="en-GB" dirty="0"/>
              </a:p>
            </p:txBody>
          </p:sp>
          <p:sp>
            <p:nvSpPr>
              <p:cNvPr id="16" name="Line 169"/>
              <p:cNvSpPr>
                <a:spLocks noChangeShapeType="1"/>
              </p:cNvSpPr>
              <p:nvPr/>
            </p:nvSpPr>
            <p:spPr bwMode="auto">
              <a:xfrm rot="21479509" flipH="1">
                <a:off x="3868" y="2967"/>
                <a:ext cx="605" cy="82"/>
              </a:xfrm>
              <a:prstGeom prst="line">
                <a:avLst/>
              </a:prstGeom>
              <a:noFill/>
              <a:ln w="3175">
                <a:solidFill>
                  <a:srgbClr val="000000"/>
                </a:solidFill>
                <a:round/>
                <a:headEnd/>
                <a:tailEnd/>
              </a:ln>
            </p:spPr>
            <p:txBody>
              <a:bodyPr/>
              <a:lstStyle/>
              <a:p>
                <a:endParaRPr lang="en-GB" dirty="0"/>
              </a:p>
            </p:txBody>
          </p:sp>
          <p:sp>
            <p:nvSpPr>
              <p:cNvPr id="17" name="Freeform 170"/>
              <p:cNvSpPr>
                <a:spLocks/>
              </p:cNvSpPr>
              <p:nvPr/>
            </p:nvSpPr>
            <p:spPr bwMode="auto">
              <a:xfrm rot="-52592">
                <a:off x="3990" y="1723"/>
                <a:ext cx="325" cy="1984"/>
              </a:xfrm>
              <a:custGeom>
                <a:avLst/>
                <a:gdLst/>
                <a:ahLst/>
                <a:cxnLst>
                  <a:cxn ang="0">
                    <a:pos x="15" y="189"/>
                  </a:cxn>
                  <a:cxn ang="0">
                    <a:pos x="57" y="295"/>
                  </a:cxn>
                  <a:cxn ang="0">
                    <a:pos x="107" y="470"/>
                  </a:cxn>
                  <a:cxn ang="0">
                    <a:pos x="128" y="613"/>
                  </a:cxn>
                  <a:cxn ang="0">
                    <a:pos x="120" y="708"/>
                  </a:cxn>
                  <a:cxn ang="0">
                    <a:pos x="108" y="769"/>
                  </a:cxn>
                  <a:cxn ang="0">
                    <a:pos x="94" y="819"/>
                  </a:cxn>
                  <a:cxn ang="0">
                    <a:pos x="140" y="845"/>
                  </a:cxn>
                  <a:cxn ang="0">
                    <a:pos x="130" y="897"/>
                  </a:cxn>
                  <a:cxn ang="0">
                    <a:pos x="71" y="986"/>
                  </a:cxn>
                  <a:cxn ang="0">
                    <a:pos x="64" y="1049"/>
                  </a:cxn>
                  <a:cxn ang="0">
                    <a:pos x="102" y="1122"/>
                  </a:cxn>
                  <a:cxn ang="0">
                    <a:pos x="87" y="1312"/>
                  </a:cxn>
                  <a:cxn ang="0">
                    <a:pos x="61" y="1411"/>
                  </a:cxn>
                  <a:cxn ang="0">
                    <a:pos x="29" y="1593"/>
                  </a:cxn>
                  <a:cxn ang="0">
                    <a:pos x="20" y="1720"/>
                  </a:cxn>
                  <a:cxn ang="0">
                    <a:pos x="70" y="1711"/>
                  </a:cxn>
                  <a:cxn ang="0">
                    <a:pos x="114" y="1567"/>
                  </a:cxn>
                  <a:cxn ang="0">
                    <a:pos x="146" y="1500"/>
                  </a:cxn>
                  <a:cxn ang="0">
                    <a:pos x="165" y="1521"/>
                  </a:cxn>
                  <a:cxn ang="0">
                    <a:pos x="120" y="1659"/>
                  </a:cxn>
                  <a:cxn ang="0">
                    <a:pos x="180" y="1491"/>
                  </a:cxn>
                  <a:cxn ang="0">
                    <a:pos x="204" y="1323"/>
                  </a:cxn>
                  <a:cxn ang="0">
                    <a:pos x="246" y="1140"/>
                  </a:cxn>
                  <a:cxn ang="0">
                    <a:pos x="220" y="1067"/>
                  </a:cxn>
                  <a:cxn ang="0">
                    <a:pos x="236" y="962"/>
                  </a:cxn>
                  <a:cxn ang="0">
                    <a:pos x="263" y="874"/>
                  </a:cxn>
                  <a:cxn ang="0">
                    <a:pos x="287" y="810"/>
                  </a:cxn>
                  <a:cxn ang="0">
                    <a:pos x="245" y="540"/>
                  </a:cxn>
                  <a:cxn ang="0">
                    <a:pos x="186" y="293"/>
                  </a:cxn>
                  <a:cxn ang="0">
                    <a:pos x="138" y="132"/>
                  </a:cxn>
                  <a:cxn ang="0">
                    <a:pos x="87" y="9"/>
                  </a:cxn>
                  <a:cxn ang="0">
                    <a:pos x="144" y="162"/>
                  </a:cxn>
                  <a:cxn ang="0">
                    <a:pos x="145" y="203"/>
                  </a:cxn>
                  <a:cxn ang="0">
                    <a:pos x="117" y="183"/>
                  </a:cxn>
                  <a:cxn ang="0">
                    <a:pos x="51" y="24"/>
                  </a:cxn>
                  <a:cxn ang="0">
                    <a:pos x="0" y="3"/>
                  </a:cxn>
                </a:cxnLst>
                <a:rect l="0" t="0" r="r" b="b"/>
                <a:pathLst>
                  <a:path w="287" h="1730">
                    <a:moveTo>
                      <a:pt x="0" y="3"/>
                    </a:moveTo>
                    <a:lnTo>
                      <a:pt x="15" y="189"/>
                    </a:lnTo>
                    <a:lnTo>
                      <a:pt x="21" y="249"/>
                    </a:lnTo>
                    <a:lnTo>
                      <a:pt x="57" y="295"/>
                    </a:lnTo>
                    <a:lnTo>
                      <a:pt x="80" y="369"/>
                    </a:lnTo>
                    <a:lnTo>
                      <a:pt x="107" y="470"/>
                    </a:lnTo>
                    <a:lnTo>
                      <a:pt x="116" y="539"/>
                    </a:lnTo>
                    <a:lnTo>
                      <a:pt x="128" y="613"/>
                    </a:lnTo>
                    <a:lnTo>
                      <a:pt x="130" y="669"/>
                    </a:lnTo>
                    <a:lnTo>
                      <a:pt x="120" y="708"/>
                    </a:lnTo>
                    <a:lnTo>
                      <a:pt x="112" y="732"/>
                    </a:lnTo>
                    <a:lnTo>
                      <a:pt x="108" y="769"/>
                    </a:lnTo>
                    <a:lnTo>
                      <a:pt x="93" y="805"/>
                    </a:lnTo>
                    <a:lnTo>
                      <a:pt x="94" y="819"/>
                    </a:lnTo>
                    <a:lnTo>
                      <a:pt x="116" y="827"/>
                    </a:lnTo>
                    <a:lnTo>
                      <a:pt x="140" y="845"/>
                    </a:lnTo>
                    <a:lnTo>
                      <a:pt x="148" y="868"/>
                    </a:lnTo>
                    <a:lnTo>
                      <a:pt x="130" y="897"/>
                    </a:lnTo>
                    <a:lnTo>
                      <a:pt x="98" y="939"/>
                    </a:lnTo>
                    <a:lnTo>
                      <a:pt x="71" y="986"/>
                    </a:lnTo>
                    <a:lnTo>
                      <a:pt x="62" y="1034"/>
                    </a:lnTo>
                    <a:lnTo>
                      <a:pt x="64" y="1049"/>
                    </a:lnTo>
                    <a:lnTo>
                      <a:pt x="88" y="1059"/>
                    </a:lnTo>
                    <a:lnTo>
                      <a:pt x="102" y="1122"/>
                    </a:lnTo>
                    <a:lnTo>
                      <a:pt x="100" y="1220"/>
                    </a:lnTo>
                    <a:lnTo>
                      <a:pt x="87" y="1312"/>
                    </a:lnTo>
                    <a:lnTo>
                      <a:pt x="75" y="1388"/>
                    </a:lnTo>
                    <a:lnTo>
                      <a:pt x="61" y="1411"/>
                    </a:lnTo>
                    <a:lnTo>
                      <a:pt x="36" y="1428"/>
                    </a:lnTo>
                    <a:lnTo>
                      <a:pt x="29" y="1593"/>
                    </a:lnTo>
                    <a:lnTo>
                      <a:pt x="27" y="1681"/>
                    </a:lnTo>
                    <a:lnTo>
                      <a:pt x="20" y="1720"/>
                    </a:lnTo>
                    <a:lnTo>
                      <a:pt x="50" y="1730"/>
                    </a:lnTo>
                    <a:lnTo>
                      <a:pt x="70" y="1711"/>
                    </a:lnTo>
                    <a:lnTo>
                      <a:pt x="91" y="1628"/>
                    </a:lnTo>
                    <a:lnTo>
                      <a:pt x="114" y="1567"/>
                    </a:lnTo>
                    <a:lnTo>
                      <a:pt x="131" y="1514"/>
                    </a:lnTo>
                    <a:lnTo>
                      <a:pt x="146" y="1500"/>
                    </a:lnTo>
                    <a:lnTo>
                      <a:pt x="163" y="1506"/>
                    </a:lnTo>
                    <a:lnTo>
                      <a:pt x="165" y="1521"/>
                    </a:lnTo>
                    <a:lnTo>
                      <a:pt x="144" y="1581"/>
                    </a:lnTo>
                    <a:lnTo>
                      <a:pt x="120" y="1659"/>
                    </a:lnTo>
                    <a:lnTo>
                      <a:pt x="156" y="1587"/>
                    </a:lnTo>
                    <a:lnTo>
                      <a:pt x="180" y="1491"/>
                    </a:lnTo>
                    <a:lnTo>
                      <a:pt x="188" y="1422"/>
                    </a:lnTo>
                    <a:lnTo>
                      <a:pt x="204" y="1323"/>
                    </a:lnTo>
                    <a:lnTo>
                      <a:pt x="230" y="1214"/>
                    </a:lnTo>
                    <a:lnTo>
                      <a:pt x="246" y="1140"/>
                    </a:lnTo>
                    <a:lnTo>
                      <a:pt x="245" y="1084"/>
                    </a:lnTo>
                    <a:lnTo>
                      <a:pt x="220" y="1067"/>
                    </a:lnTo>
                    <a:lnTo>
                      <a:pt x="212" y="1035"/>
                    </a:lnTo>
                    <a:lnTo>
                      <a:pt x="236" y="962"/>
                    </a:lnTo>
                    <a:lnTo>
                      <a:pt x="253" y="915"/>
                    </a:lnTo>
                    <a:lnTo>
                      <a:pt x="263" y="874"/>
                    </a:lnTo>
                    <a:lnTo>
                      <a:pt x="258" y="845"/>
                    </a:lnTo>
                    <a:lnTo>
                      <a:pt x="287" y="810"/>
                    </a:lnTo>
                    <a:lnTo>
                      <a:pt x="280" y="701"/>
                    </a:lnTo>
                    <a:lnTo>
                      <a:pt x="245" y="540"/>
                    </a:lnTo>
                    <a:lnTo>
                      <a:pt x="213" y="373"/>
                    </a:lnTo>
                    <a:lnTo>
                      <a:pt x="186" y="293"/>
                    </a:lnTo>
                    <a:lnTo>
                      <a:pt x="176" y="267"/>
                    </a:lnTo>
                    <a:lnTo>
                      <a:pt x="138" y="132"/>
                    </a:lnTo>
                    <a:lnTo>
                      <a:pt x="105" y="51"/>
                    </a:lnTo>
                    <a:lnTo>
                      <a:pt x="87" y="9"/>
                    </a:lnTo>
                    <a:lnTo>
                      <a:pt x="129" y="108"/>
                    </a:lnTo>
                    <a:lnTo>
                      <a:pt x="144" y="162"/>
                    </a:lnTo>
                    <a:lnTo>
                      <a:pt x="153" y="189"/>
                    </a:lnTo>
                    <a:lnTo>
                      <a:pt x="145" y="203"/>
                    </a:lnTo>
                    <a:lnTo>
                      <a:pt x="128" y="217"/>
                    </a:lnTo>
                    <a:lnTo>
                      <a:pt x="117" y="183"/>
                    </a:lnTo>
                    <a:lnTo>
                      <a:pt x="75" y="90"/>
                    </a:lnTo>
                    <a:lnTo>
                      <a:pt x="51" y="24"/>
                    </a:lnTo>
                    <a:lnTo>
                      <a:pt x="33" y="0"/>
                    </a:lnTo>
                    <a:lnTo>
                      <a:pt x="0" y="3"/>
                    </a:lnTo>
                    <a:close/>
                  </a:path>
                </a:pathLst>
              </a:custGeom>
              <a:gradFill rotWithShape="1">
                <a:gsLst>
                  <a:gs pos="0">
                    <a:srgbClr val="00FFFF">
                      <a:gamma/>
                      <a:shade val="46275"/>
                      <a:invGamma/>
                      <a:alpha val="62000"/>
                    </a:srgbClr>
                  </a:gs>
                  <a:gs pos="50000">
                    <a:srgbClr val="00FFFF"/>
                  </a:gs>
                  <a:gs pos="100000">
                    <a:srgbClr val="00FFFF">
                      <a:gamma/>
                      <a:shade val="46275"/>
                      <a:invGamma/>
                      <a:alpha val="62000"/>
                    </a:srgbClr>
                  </a:gs>
                </a:gsLst>
                <a:lin ang="5400000" scaled="1"/>
              </a:gradFill>
              <a:ln w="3175" cap="flat" cmpd="sng">
                <a:solidFill>
                  <a:srgbClr val="000000"/>
                </a:solidFill>
                <a:prstDash val="solid"/>
                <a:round/>
                <a:headEnd/>
                <a:tailEnd/>
              </a:ln>
              <a:effectLst/>
            </p:spPr>
            <p:txBody>
              <a:bodyPr/>
              <a:lstStyle/>
              <a:p>
                <a:pPr>
                  <a:defRPr/>
                </a:pPr>
                <a:endParaRPr lang="en-GB" dirty="0"/>
              </a:p>
            </p:txBody>
          </p:sp>
          <p:sp>
            <p:nvSpPr>
              <p:cNvPr id="18" name="Freeform 171"/>
              <p:cNvSpPr>
                <a:spLocks/>
              </p:cNvSpPr>
              <p:nvPr/>
            </p:nvSpPr>
            <p:spPr bwMode="auto">
              <a:xfrm rot="21479509" flipH="1">
                <a:off x="4238" y="2960"/>
                <a:ext cx="21" cy="59"/>
              </a:xfrm>
              <a:custGeom>
                <a:avLst/>
                <a:gdLst>
                  <a:gd name="T0" fmla="*/ 0 w 53"/>
                  <a:gd name="T1" fmla="*/ 0 h 161"/>
                  <a:gd name="T2" fmla="*/ 53 w 53"/>
                  <a:gd name="T3" fmla="*/ 54 h 161"/>
                  <a:gd name="T4" fmla="*/ 42 w 53"/>
                  <a:gd name="T5" fmla="*/ 118 h 161"/>
                  <a:gd name="T6" fmla="*/ 0 w 53"/>
                  <a:gd name="T7" fmla="*/ 161 h 161"/>
                  <a:gd name="T8" fmla="*/ 0 60000 65536"/>
                  <a:gd name="T9" fmla="*/ 0 60000 65536"/>
                  <a:gd name="T10" fmla="*/ 0 60000 65536"/>
                  <a:gd name="T11" fmla="*/ 0 60000 65536"/>
                  <a:gd name="T12" fmla="*/ 0 w 53"/>
                  <a:gd name="T13" fmla="*/ 0 h 161"/>
                  <a:gd name="T14" fmla="*/ 53 w 53"/>
                  <a:gd name="T15" fmla="*/ 161 h 161"/>
                </a:gdLst>
                <a:ahLst/>
                <a:cxnLst>
                  <a:cxn ang="T8">
                    <a:pos x="T0" y="T1"/>
                  </a:cxn>
                  <a:cxn ang="T9">
                    <a:pos x="T2" y="T3"/>
                  </a:cxn>
                  <a:cxn ang="T10">
                    <a:pos x="T4" y="T5"/>
                  </a:cxn>
                  <a:cxn ang="T11">
                    <a:pos x="T6" y="T7"/>
                  </a:cxn>
                </a:cxnLst>
                <a:rect l="T12" t="T13" r="T14" b="T15"/>
                <a:pathLst>
                  <a:path w="53" h="161">
                    <a:moveTo>
                      <a:pt x="0" y="0"/>
                    </a:moveTo>
                    <a:lnTo>
                      <a:pt x="53" y="54"/>
                    </a:lnTo>
                    <a:lnTo>
                      <a:pt x="42" y="118"/>
                    </a:lnTo>
                    <a:lnTo>
                      <a:pt x="0" y="161"/>
                    </a:lnTo>
                  </a:path>
                </a:pathLst>
              </a:custGeom>
              <a:noFill/>
              <a:ln w="3175" cap="flat" cmpd="sng">
                <a:solidFill>
                  <a:srgbClr val="000000"/>
                </a:solidFill>
                <a:prstDash val="solid"/>
                <a:round/>
                <a:headEnd/>
                <a:tailEnd/>
              </a:ln>
            </p:spPr>
            <p:txBody>
              <a:bodyPr/>
              <a:lstStyle/>
              <a:p>
                <a:endParaRPr lang="en-GB" dirty="0"/>
              </a:p>
            </p:txBody>
          </p:sp>
          <p:sp>
            <p:nvSpPr>
              <p:cNvPr id="19" name="Freeform 172"/>
              <p:cNvSpPr>
                <a:spLocks/>
              </p:cNvSpPr>
              <p:nvPr/>
            </p:nvSpPr>
            <p:spPr bwMode="auto">
              <a:xfrm rot="21479509" flipH="1">
                <a:off x="4064" y="2031"/>
                <a:ext cx="62" cy="52"/>
              </a:xfrm>
              <a:custGeom>
                <a:avLst/>
                <a:gdLst>
                  <a:gd name="T0" fmla="*/ 102 w 161"/>
                  <a:gd name="T1" fmla="*/ 0 h 138"/>
                  <a:gd name="T2" fmla="*/ 16 w 161"/>
                  <a:gd name="T3" fmla="*/ 33 h 138"/>
                  <a:gd name="T4" fmla="*/ 6 w 161"/>
                  <a:gd name="T5" fmla="*/ 97 h 138"/>
                  <a:gd name="T6" fmla="*/ 41 w 161"/>
                  <a:gd name="T7" fmla="*/ 127 h 138"/>
                  <a:gd name="T8" fmla="*/ 84 w 161"/>
                  <a:gd name="T9" fmla="*/ 136 h 138"/>
                  <a:gd name="T10" fmla="*/ 125 w 161"/>
                  <a:gd name="T11" fmla="*/ 132 h 138"/>
                  <a:gd name="T12" fmla="*/ 156 w 161"/>
                  <a:gd name="T13" fmla="*/ 97 h 138"/>
                  <a:gd name="T14" fmla="*/ 155 w 161"/>
                  <a:gd name="T15" fmla="*/ 46 h 138"/>
                  <a:gd name="T16" fmla="*/ 146 w 161"/>
                  <a:gd name="T17" fmla="*/ 22 h 138"/>
                  <a:gd name="T18" fmla="*/ 102 w 161"/>
                  <a:gd name="T19" fmla="*/ 0 h 1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61"/>
                  <a:gd name="T31" fmla="*/ 0 h 138"/>
                  <a:gd name="T32" fmla="*/ 161 w 161"/>
                  <a:gd name="T33" fmla="*/ 138 h 13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61" h="138">
                    <a:moveTo>
                      <a:pt x="102" y="0"/>
                    </a:moveTo>
                    <a:cubicBezTo>
                      <a:pt x="82" y="1"/>
                      <a:pt x="32" y="17"/>
                      <a:pt x="16" y="33"/>
                    </a:cubicBezTo>
                    <a:cubicBezTo>
                      <a:pt x="0" y="49"/>
                      <a:pt x="2" y="81"/>
                      <a:pt x="6" y="97"/>
                    </a:cubicBezTo>
                    <a:cubicBezTo>
                      <a:pt x="10" y="113"/>
                      <a:pt x="28" y="121"/>
                      <a:pt x="41" y="127"/>
                    </a:cubicBezTo>
                    <a:cubicBezTo>
                      <a:pt x="54" y="133"/>
                      <a:pt x="70" y="135"/>
                      <a:pt x="84" y="136"/>
                    </a:cubicBezTo>
                    <a:cubicBezTo>
                      <a:pt x="98" y="137"/>
                      <a:pt x="113" y="138"/>
                      <a:pt x="125" y="132"/>
                    </a:cubicBezTo>
                    <a:cubicBezTo>
                      <a:pt x="137" y="126"/>
                      <a:pt x="151" y="111"/>
                      <a:pt x="156" y="97"/>
                    </a:cubicBezTo>
                    <a:cubicBezTo>
                      <a:pt x="161" y="83"/>
                      <a:pt x="157" y="58"/>
                      <a:pt x="155" y="46"/>
                    </a:cubicBezTo>
                    <a:cubicBezTo>
                      <a:pt x="153" y="34"/>
                      <a:pt x="155" y="30"/>
                      <a:pt x="146" y="22"/>
                    </a:cubicBezTo>
                    <a:cubicBezTo>
                      <a:pt x="137" y="14"/>
                      <a:pt x="111" y="5"/>
                      <a:pt x="102" y="0"/>
                    </a:cubicBezTo>
                    <a:close/>
                  </a:path>
                </a:pathLst>
              </a:custGeom>
              <a:solidFill>
                <a:srgbClr val="014B7D"/>
              </a:solidFill>
              <a:ln w="3175" cap="flat" cmpd="sng">
                <a:solidFill>
                  <a:srgbClr val="000000"/>
                </a:solidFill>
                <a:prstDash val="solid"/>
                <a:round/>
                <a:headEnd/>
                <a:tailEnd/>
              </a:ln>
            </p:spPr>
            <p:txBody>
              <a:bodyPr/>
              <a:lstStyle/>
              <a:p>
                <a:endParaRPr lang="en-GB" dirty="0"/>
              </a:p>
            </p:txBody>
          </p:sp>
          <p:sp>
            <p:nvSpPr>
              <p:cNvPr id="20" name="Freeform 173"/>
              <p:cNvSpPr>
                <a:spLocks/>
              </p:cNvSpPr>
              <p:nvPr/>
            </p:nvSpPr>
            <p:spPr bwMode="auto">
              <a:xfrm rot="21479509" flipH="1">
                <a:off x="4079" y="2091"/>
                <a:ext cx="77" cy="58"/>
              </a:xfrm>
              <a:custGeom>
                <a:avLst/>
                <a:gdLst>
                  <a:gd name="T0" fmla="*/ 115 w 201"/>
                  <a:gd name="T1" fmla="*/ 5 h 155"/>
                  <a:gd name="T2" fmla="*/ 29 w 201"/>
                  <a:gd name="T3" fmla="*/ 16 h 155"/>
                  <a:gd name="T4" fmla="*/ 7 w 201"/>
                  <a:gd name="T5" fmla="*/ 102 h 155"/>
                  <a:gd name="T6" fmla="*/ 72 w 201"/>
                  <a:gd name="T7" fmla="*/ 145 h 155"/>
                  <a:gd name="T8" fmla="*/ 134 w 201"/>
                  <a:gd name="T9" fmla="*/ 153 h 155"/>
                  <a:gd name="T10" fmla="*/ 172 w 201"/>
                  <a:gd name="T11" fmla="*/ 131 h 155"/>
                  <a:gd name="T12" fmla="*/ 198 w 201"/>
                  <a:gd name="T13" fmla="*/ 93 h 155"/>
                  <a:gd name="T14" fmla="*/ 187 w 201"/>
                  <a:gd name="T15" fmla="*/ 44 h 155"/>
                  <a:gd name="T16" fmla="*/ 115 w 201"/>
                  <a:gd name="T17" fmla="*/ 5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1"/>
                  <a:gd name="T28" fmla="*/ 0 h 155"/>
                  <a:gd name="T29" fmla="*/ 201 w 20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1" h="155">
                    <a:moveTo>
                      <a:pt x="115" y="5"/>
                    </a:moveTo>
                    <a:cubicBezTo>
                      <a:pt x="96" y="1"/>
                      <a:pt x="47" y="0"/>
                      <a:pt x="29" y="16"/>
                    </a:cubicBezTo>
                    <a:cubicBezTo>
                      <a:pt x="11" y="32"/>
                      <a:pt x="0" y="81"/>
                      <a:pt x="7" y="102"/>
                    </a:cubicBezTo>
                    <a:cubicBezTo>
                      <a:pt x="14" y="123"/>
                      <a:pt x="51" y="137"/>
                      <a:pt x="72" y="145"/>
                    </a:cubicBezTo>
                    <a:cubicBezTo>
                      <a:pt x="93" y="153"/>
                      <a:pt x="117" y="155"/>
                      <a:pt x="134" y="153"/>
                    </a:cubicBezTo>
                    <a:cubicBezTo>
                      <a:pt x="151" y="151"/>
                      <a:pt x="161" y="141"/>
                      <a:pt x="172" y="131"/>
                    </a:cubicBezTo>
                    <a:cubicBezTo>
                      <a:pt x="183" y="121"/>
                      <a:pt x="196" y="107"/>
                      <a:pt x="198" y="93"/>
                    </a:cubicBezTo>
                    <a:cubicBezTo>
                      <a:pt x="200" y="79"/>
                      <a:pt x="201" y="59"/>
                      <a:pt x="187" y="44"/>
                    </a:cubicBezTo>
                    <a:cubicBezTo>
                      <a:pt x="173" y="29"/>
                      <a:pt x="130" y="13"/>
                      <a:pt x="115" y="5"/>
                    </a:cubicBezTo>
                    <a:close/>
                  </a:path>
                </a:pathLst>
              </a:custGeom>
              <a:solidFill>
                <a:srgbClr val="014B7D"/>
              </a:solidFill>
              <a:ln w="3175" cap="flat" cmpd="sng">
                <a:solidFill>
                  <a:srgbClr val="000000"/>
                </a:solidFill>
                <a:prstDash val="solid"/>
                <a:round/>
                <a:headEnd/>
                <a:tailEnd/>
              </a:ln>
            </p:spPr>
            <p:txBody>
              <a:bodyPr/>
              <a:lstStyle/>
              <a:p>
                <a:endParaRPr lang="en-GB" dirty="0"/>
              </a:p>
            </p:txBody>
          </p:sp>
          <p:sp>
            <p:nvSpPr>
              <p:cNvPr id="21" name="Freeform 174"/>
              <p:cNvSpPr>
                <a:spLocks/>
              </p:cNvSpPr>
              <p:nvPr/>
            </p:nvSpPr>
            <p:spPr bwMode="auto">
              <a:xfrm rot="21479509" flipH="1">
                <a:off x="4094" y="2159"/>
                <a:ext cx="82" cy="60"/>
              </a:xfrm>
              <a:custGeom>
                <a:avLst/>
                <a:gdLst>
                  <a:gd name="T0" fmla="*/ 122 w 212"/>
                  <a:gd name="T1" fmla="*/ 3 h 161"/>
                  <a:gd name="T2" fmla="*/ 46 w 212"/>
                  <a:gd name="T3" fmla="*/ 13 h 161"/>
                  <a:gd name="T4" fmla="*/ 4 w 212"/>
                  <a:gd name="T5" fmla="*/ 46 h 161"/>
                  <a:gd name="T6" fmla="*/ 20 w 212"/>
                  <a:gd name="T7" fmla="*/ 107 h 161"/>
                  <a:gd name="T8" fmla="*/ 54 w 212"/>
                  <a:gd name="T9" fmla="*/ 141 h 161"/>
                  <a:gd name="T10" fmla="*/ 133 w 212"/>
                  <a:gd name="T11" fmla="*/ 153 h 161"/>
                  <a:gd name="T12" fmla="*/ 204 w 212"/>
                  <a:gd name="T13" fmla="*/ 92 h 161"/>
                  <a:gd name="T14" fmla="*/ 181 w 212"/>
                  <a:gd name="T15" fmla="*/ 32 h 161"/>
                  <a:gd name="T16" fmla="*/ 122 w 212"/>
                  <a:gd name="T17" fmla="*/ 3 h 16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2"/>
                  <a:gd name="T28" fmla="*/ 0 h 161"/>
                  <a:gd name="T29" fmla="*/ 212 w 212"/>
                  <a:gd name="T30" fmla="*/ 161 h 16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2" h="161">
                    <a:moveTo>
                      <a:pt x="122" y="3"/>
                    </a:moveTo>
                    <a:cubicBezTo>
                      <a:pt x="100" y="0"/>
                      <a:pt x="66" y="6"/>
                      <a:pt x="46" y="13"/>
                    </a:cubicBezTo>
                    <a:cubicBezTo>
                      <a:pt x="26" y="20"/>
                      <a:pt x="8" y="30"/>
                      <a:pt x="4" y="46"/>
                    </a:cubicBezTo>
                    <a:cubicBezTo>
                      <a:pt x="0" y="62"/>
                      <a:pt x="12" y="91"/>
                      <a:pt x="20" y="107"/>
                    </a:cubicBezTo>
                    <a:cubicBezTo>
                      <a:pt x="28" y="123"/>
                      <a:pt x="35" y="133"/>
                      <a:pt x="54" y="141"/>
                    </a:cubicBezTo>
                    <a:cubicBezTo>
                      <a:pt x="73" y="149"/>
                      <a:pt x="108" y="161"/>
                      <a:pt x="133" y="153"/>
                    </a:cubicBezTo>
                    <a:cubicBezTo>
                      <a:pt x="158" y="145"/>
                      <a:pt x="196" y="112"/>
                      <a:pt x="204" y="92"/>
                    </a:cubicBezTo>
                    <a:cubicBezTo>
                      <a:pt x="212" y="72"/>
                      <a:pt x="195" y="47"/>
                      <a:pt x="181" y="32"/>
                    </a:cubicBezTo>
                    <a:cubicBezTo>
                      <a:pt x="167" y="17"/>
                      <a:pt x="143" y="5"/>
                      <a:pt x="122" y="3"/>
                    </a:cubicBezTo>
                    <a:close/>
                  </a:path>
                </a:pathLst>
              </a:custGeom>
              <a:solidFill>
                <a:srgbClr val="014B7D"/>
              </a:solidFill>
              <a:ln w="3175" cap="flat" cmpd="sng">
                <a:solidFill>
                  <a:srgbClr val="000000"/>
                </a:solidFill>
                <a:prstDash val="solid"/>
                <a:round/>
                <a:headEnd/>
                <a:tailEnd/>
              </a:ln>
            </p:spPr>
            <p:txBody>
              <a:bodyPr/>
              <a:lstStyle/>
              <a:p>
                <a:endParaRPr lang="en-GB" dirty="0"/>
              </a:p>
            </p:txBody>
          </p:sp>
          <p:sp>
            <p:nvSpPr>
              <p:cNvPr id="22" name="Freeform 175"/>
              <p:cNvSpPr>
                <a:spLocks/>
              </p:cNvSpPr>
              <p:nvPr/>
            </p:nvSpPr>
            <p:spPr bwMode="auto">
              <a:xfrm rot="21479509" flipH="1">
                <a:off x="4112" y="2248"/>
                <a:ext cx="88" cy="65"/>
              </a:xfrm>
              <a:custGeom>
                <a:avLst/>
                <a:gdLst>
                  <a:gd name="T0" fmla="*/ 123 w 232"/>
                  <a:gd name="T1" fmla="*/ 0 h 176"/>
                  <a:gd name="T2" fmla="*/ 37 w 232"/>
                  <a:gd name="T3" fmla="*/ 43 h 176"/>
                  <a:gd name="T4" fmla="*/ 5 w 232"/>
                  <a:gd name="T5" fmla="*/ 118 h 176"/>
                  <a:gd name="T6" fmla="*/ 69 w 232"/>
                  <a:gd name="T7" fmla="*/ 161 h 176"/>
                  <a:gd name="T8" fmla="*/ 155 w 232"/>
                  <a:gd name="T9" fmla="*/ 172 h 176"/>
                  <a:gd name="T10" fmla="*/ 221 w 232"/>
                  <a:gd name="T11" fmla="*/ 136 h 176"/>
                  <a:gd name="T12" fmla="*/ 221 w 232"/>
                  <a:gd name="T13" fmla="*/ 84 h 176"/>
                  <a:gd name="T14" fmla="*/ 206 w 232"/>
                  <a:gd name="T15" fmla="*/ 42 h 176"/>
                  <a:gd name="T16" fmla="*/ 123 w 232"/>
                  <a:gd name="T17" fmla="*/ 0 h 1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2"/>
                  <a:gd name="T28" fmla="*/ 0 h 176"/>
                  <a:gd name="T29" fmla="*/ 232 w 232"/>
                  <a:gd name="T30" fmla="*/ 176 h 1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2" h="176">
                    <a:moveTo>
                      <a:pt x="123" y="0"/>
                    </a:moveTo>
                    <a:cubicBezTo>
                      <a:pt x="99" y="0"/>
                      <a:pt x="57" y="23"/>
                      <a:pt x="37" y="43"/>
                    </a:cubicBezTo>
                    <a:cubicBezTo>
                      <a:pt x="17" y="63"/>
                      <a:pt x="0" y="98"/>
                      <a:pt x="5" y="118"/>
                    </a:cubicBezTo>
                    <a:cubicBezTo>
                      <a:pt x="10" y="138"/>
                      <a:pt x="44" y="152"/>
                      <a:pt x="69" y="161"/>
                    </a:cubicBezTo>
                    <a:cubicBezTo>
                      <a:pt x="94" y="170"/>
                      <a:pt x="130" y="176"/>
                      <a:pt x="155" y="172"/>
                    </a:cubicBezTo>
                    <a:cubicBezTo>
                      <a:pt x="180" y="168"/>
                      <a:pt x="210" y="151"/>
                      <a:pt x="221" y="136"/>
                    </a:cubicBezTo>
                    <a:cubicBezTo>
                      <a:pt x="232" y="121"/>
                      <a:pt x="223" y="100"/>
                      <a:pt x="221" y="84"/>
                    </a:cubicBezTo>
                    <a:cubicBezTo>
                      <a:pt x="219" y="68"/>
                      <a:pt x="222" y="56"/>
                      <a:pt x="206" y="42"/>
                    </a:cubicBezTo>
                    <a:cubicBezTo>
                      <a:pt x="190" y="28"/>
                      <a:pt x="140" y="9"/>
                      <a:pt x="123" y="0"/>
                    </a:cubicBezTo>
                    <a:close/>
                  </a:path>
                </a:pathLst>
              </a:custGeom>
              <a:solidFill>
                <a:srgbClr val="014B7D"/>
              </a:solidFill>
              <a:ln w="3175" cap="flat" cmpd="sng">
                <a:solidFill>
                  <a:srgbClr val="000000"/>
                </a:solidFill>
                <a:prstDash val="solid"/>
                <a:round/>
                <a:headEnd/>
                <a:tailEnd/>
              </a:ln>
            </p:spPr>
            <p:txBody>
              <a:bodyPr/>
              <a:lstStyle/>
              <a:p>
                <a:endParaRPr lang="en-GB" dirty="0"/>
              </a:p>
            </p:txBody>
          </p:sp>
          <p:sp>
            <p:nvSpPr>
              <p:cNvPr id="23" name="Freeform 176"/>
              <p:cNvSpPr>
                <a:spLocks/>
              </p:cNvSpPr>
              <p:nvPr/>
            </p:nvSpPr>
            <p:spPr bwMode="auto">
              <a:xfrm rot="21479509" flipH="1">
                <a:off x="4134" y="2344"/>
                <a:ext cx="79" cy="77"/>
              </a:xfrm>
              <a:custGeom>
                <a:avLst/>
                <a:gdLst>
                  <a:gd name="T0" fmla="*/ 43 w 210"/>
                  <a:gd name="T1" fmla="*/ 0 h 202"/>
                  <a:gd name="T2" fmla="*/ 0 w 210"/>
                  <a:gd name="T3" fmla="*/ 54 h 202"/>
                  <a:gd name="T4" fmla="*/ 42 w 210"/>
                  <a:gd name="T5" fmla="*/ 146 h 202"/>
                  <a:gd name="T6" fmla="*/ 90 w 210"/>
                  <a:gd name="T7" fmla="*/ 187 h 202"/>
                  <a:gd name="T8" fmla="*/ 154 w 210"/>
                  <a:gd name="T9" fmla="*/ 198 h 202"/>
                  <a:gd name="T10" fmla="*/ 203 w 210"/>
                  <a:gd name="T11" fmla="*/ 165 h 202"/>
                  <a:gd name="T12" fmla="*/ 195 w 210"/>
                  <a:gd name="T13" fmla="*/ 75 h 202"/>
                  <a:gd name="T14" fmla="*/ 128 w 210"/>
                  <a:gd name="T15" fmla="*/ 41 h 202"/>
                  <a:gd name="T16" fmla="*/ 43 w 210"/>
                  <a:gd name="T17" fmla="*/ 0 h 20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0"/>
                  <a:gd name="T28" fmla="*/ 0 h 202"/>
                  <a:gd name="T29" fmla="*/ 210 w 210"/>
                  <a:gd name="T30" fmla="*/ 202 h 20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0" h="202">
                    <a:moveTo>
                      <a:pt x="43" y="0"/>
                    </a:moveTo>
                    <a:cubicBezTo>
                      <a:pt x="23" y="2"/>
                      <a:pt x="0" y="30"/>
                      <a:pt x="0" y="54"/>
                    </a:cubicBezTo>
                    <a:cubicBezTo>
                      <a:pt x="0" y="78"/>
                      <a:pt x="27" y="124"/>
                      <a:pt x="42" y="146"/>
                    </a:cubicBezTo>
                    <a:cubicBezTo>
                      <a:pt x="57" y="168"/>
                      <a:pt x="71" y="178"/>
                      <a:pt x="90" y="187"/>
                    </a:cubicBezTo>
                    <a:cubicBezTo>
                      <a:pt x="109" y="196"/>
                      <a:pt x="135" y="202"/>
                      <a:pt x="154" y="198"/>
                    </a:cubicBezTo>
                    <a:cubicBezTo>
                      <a:pt x="173" y="194"/>
                      <a:pt x="196" y="185"/>
                      <a:pt x="203" y="165"/>
                    </a:cubicBezTo>
                    <a:cubicBezTo>
                      <a:pt x="210" y="145"/>
                      <a:pt x="207" y="96"/>
                      <a:pt x="195" y="75"/>
                    </a:cubicBezTo>
                    <a:cubicBezTo>
                      <a:pt x="183" y="54"/>
                      <a:pt x="153" y="53"/>
                      <a:pt x="128" y="41"/>
                    </a:cubicBezTo>
                    <a:cubicBezTo>
                      <a:pt x="103" y="29"/>
                      <a:pt x="61" y="9"/>
                      <a:pt x="43" y="0"/>
                    </a:cubicBezTo>
                    <a:close/>
                  </a:path>
                </a:pathLst>
              </a:custGeom>
              <a:solidFill>
                <a:srgbClr val="014B7D"/>
              </a:solidFill>
              <a:ln w="3175" cap="flat" cmpd="sng">
                <a:solidFill>
                  <a:srgbClr val="000000"/>
                </a:solidFill>
                <a:prstDash val="solid"/>
                <a:round/>
                <a:headEnd/>
                <a:tailEnd/>
              </a:ln>
            </p:spPr>
            <p:txBody>
              <a:bodyPr/>
              <a:lstStyle/>
              <a:p>
                <a:endParaRPr lang="en-GB" dirty="0"/>
              </a:p>
            </p:txBody>
          </p:sp>
          <p:sp>
            <p:nvSpPr>
              <p:cNvPr id="24" name="Freeform 177"/>
              <p:cNvSpPr>
                <a:spLocks/>
              </p:cNvSpPr>
              <p:nvPr/>
            </p:nvSpPr>
            <p:spPr bwMode="auto">
              <a:xfrm rot="21479509" flipH="1">
                <a:off x="4145" y="2425"/>
                <a:ext cx="89" cy="74"/>
              </a:xfrm>
              <a:custGeom>
                <a:avLst/>
                <a:gdLst>
                  <a:gd name="T0" fmla="*/ 65 w 237"/>
                  <a:gd name="T1" fmla="*/ 0 h 200"/>
                  <a:gd name="T2" fmla="*/ 1 w 237"/>
                  <a:gd name="T3" fmla="*/ 65 h 200"/>
                  <a:gd name="T4" fmla="*/ 71 w 237"/>
                  <a:gd name="T5" fmla="*/ 137 h 200"/>
                  <a:gd name="T6" fmla="*/ 140 w 237"/>
                  <a:gd name="T7" fmla="*/ 194 h 200"/>
                  <a:gd name="T8" fmla="*/ 206 w 237"/>
                  <a:gd name="T9" fmla="*/ 175 h 200"/>
                  <a:gd name="T10" fmla="*/ 232 w 237"/>
                  <a:gd name="T11" fmla="*/ 130 h 200"/>
                  <a:gd name="T12" fmla="*/ 209 w 237"/>
                  <a:gd name="T13" fmla="*/ 32 h 200"/>
                  <a:gd name="T14" fmla="*/ 65 w 237"/>
                  <a:gd name="T15" fmla="*/ 0 h 200"/>
                  <a:gd name="T16" fmla="*/ 0 60000 65536"/>
                  <a:gd name="T17" fmla="*/ 0 60000 65536"/>
                  <a:gd name="T18" fmla="*/ 0 60000 65536"/>
                  <a:gd name="T19" fmla="*/ 0 60000 65536"/>
                  <a:gd name="T20" fmla="*/ 0 60000 65536"/>
                  <a:gd name="T21" fmla="*/ 0 60000 65536"/>
                  <a:gd name="T22" fmla="*/ 0 60000 65536"/>
                  <a:gd name="T23" fmla="*/ 0 60000 65536"/>
                  <a:gd name="T24" fmla="*/ 0 w 237"/>
                  <a:gd name="T25" fmla="*/ 0 h 200"/>
                  <a:gd name="T26" fmla="*/ 237 w 237"/>
                  <a:gd name="T27" fmla="*/ 200 h 2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37" h="200">
                    <a:moveTo>
                      <a:pt x="65" y="0"/>
                    </a:moveTo>
                    <a:cubicBezTo>
                      <a:pt x="33" y="6"/>
                      <a:pt x="0" y="42"/>
                      <a:pt x="1" y="65"/>
                    </a:cubicBezTo>
                    <a:cubicBezTo>
                      <a:pt x="2" y="88"/>
                      <a:pt x="48" y="115"/>
                      <a:pt x="71" y="137"/>
                    </a:cubicBezTo>
                    <a:cubicBezTo>
                      <a:pt x="94" y="159"/>
                      <a:pt x="118" y="188"/>
                      <a:pt x="140" y="194"/>
                    </a:cubicBezTo>
                    <a:cubicBezTo>
                      <a:pt x="162" y="200"/>
                      <a:pt x="191" y="186"/>
                      <a:pt x="206" y="175"/>
                    </a:cubicBezTo>
                    <a:cubicBezTo>
                      <a:pt x="221" y="164"/>
                      <a:pt x="232" y="154"/>
                      <a:pt x="232" y="130"/>
                    </a:cubicBezTo>
                    <a:cubicBezTo>
                      <a:pt x="232" y="106"/>
                      <a:pt x="237" y="54"/>
                      <a:pt x="209" y="32"/>
                    </a:cubicBezTo>
                    <a:cubicBezTo>
                      <a:pt x="181" y="10"/>
                      <a:pt x="95" y="7"/>
                      <a:pt x="65" y="0"/>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25" name="Freeform 178"/>
              <p:cNvSpPr>
                <a:spLocks/>
              </p:cNvSpPr>
              <p:nvPr/>
            </p:nvSpPr>
            <p:spPr bwMode="auto">
              <a:xfrm rot="21479509" flipH="1">
                <a:off x="4142" y="3022"/>
                <a:ext cx="51" cy="42"/>
              </a:xfrm>
              <a:custGeom>
                <a:avLst/>
                <a:gdLst>
                  <a:gd name="T0" fmla="*/ 111 w 135"/>
                  <a:gd name="T1" fmla="*/ 6 h 110"/>
                  <a:gd name="T2" fmla="*/ 55 w 135"/>
                  <a:gd name="T3" fmla="*/ 6 h 110"/>
                  <a:gd name="T4" fmla="*/ 6 w 135"/>
                  <a:gd name="T5" fmla="*/ 41 h 110"/>
                  <a:gd name="T6" fmla="*/ 16 w 135"/>
                  <a:gd name="T7" fmla="*/ 100 h 110"/>
                  <a:gd name="T8" fmla="*/ 76 w 135"/>
                  <a:gd name="T9" fmla="*/ 100 h 110"/>
                  <a:gd name="T10" fmla="*/ 128 w 135"/>
                  <a:gd name="T11" fmla="*/ 74 h 110"/>
                  <a:gd name="T12" fmla="*/ 121 w 135"/>
                  <a:gd name="T13" fmla="*/ 10 h 110"/>
                  <a:gd name="T14" fmla="*/ 0 60000 65536"/>
                  <a:gd name="T15" fmla="*/ 0 60000 65536"/>
                  <a:gd name="T16" fmla="*/ 0 60000 65536"/>
                  <a:gd name="T17" fmla="*/ 0 60000 65536"/>
                  <a:gd name="T18" fmla="*/ 0 60000 65536"/>
                  <a:gd name="T19" fmla="*/ 0 60000 65536"/>
                  <a:gd name="T20" fmla="*/ 0 60000 65536"/>
                  <a:gd name="T21" fmla="*/ 0 w 135"/>
                  <a:gd name="T22" fmla="*/ 0 h 110"/>
                  <a:gd name="T23" fmla="*/ 135 w 135"/>
                  <a:gd name="T24" fmla="*/ 110 h 1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5" h="110">
                    <a:moveTo>
                      <a:pt x="111" y="6"/>
                    </a:moveTo>
                    <a:cubicBezTo>
                      <a:pt x="102" y="6"/>
                      <a:pt x="72" y="0"/>
                      <a:pt x="55" y="6"/>
                    </a:cubicBezTo>
                    <a:cubicBezTo>
                      <a:pt x="38" y="12"/>
                      <a:pt x="12" y="25"/>
                      <a:pt x="6" y="41"/>
                    </a:cubicBezTo>
                    <a:cubicBezTo>
                      <a:pt x="0" y="57"/>
                      <a:pt x="4" y="90"/>
                      <a:pt x="16" y="100"/>
                    </a:cubicBezTo>
                    <a:cubicBezTo>
                      <a:pt x="28" y="110"/>
                      <a:pt x="57" y="104"/>
                      <a:pt x="76" y="100"/>
                    </a:cubicBezTo>
                    <a:cubicBezTo>
                      <a:pt x="95" y="96"/>
                      <a:pt x="121" y="89"/>
                      <a:pt x="128" y="74"/>
                    </a:cubicBezTo>
                    <a:cubicBezTo>
                      <a:pt x="135" y="59"/>
                      <a:pt x="122" y="23"/>
                      <a:pt x="121" y="10"/>
                    </a:cubicBezTo>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26" name="AutoShape 179"/>
              <p:cNvSpPr>
                <a:spLocks noChangeArrowheads="1"/>
              </p:cNvSpPr>
              <p:nvPr/>
            </p:nvSpPr>
            <p:spPr bwMode="auto">
              <a:xfrm rot="21587863" flipH="1">
                <a:off x="4118" y="2975"/>
                <a:ext cx="112" cy="37"/>
              </a:xfrm>
              <a:prstGeom prst="roundRect">
                <a:avLst>
                  <a:gd name="adj" fmla="val 16667"/>
                </a:avLst>
              </a:prstGeom>
              <a:solidFill>
                <a:srgbClr val="C0C0C0"/>
              </a:solidFill>
              <a:ln w="3175">
                <a:solidFill>
                  <a:srgbClr val="000000"/>
                </a:solidFill>
                <a:round/>
                <a:headEnd/>
                <a:tailEnd/>
              </a:ln>
            </p:spPr>
            <p:txBody>
              <a:bodyPr/>
              <a:lstStyle/>
              <a:p>
                <a:endParaRPr lang="en-US" dirty="0"/>
              </a:p>
            </p:txBody>
          </p:sp>
          <p:sp>
            <p:nvSpPr>
              <p:cNvPr id="27" name="Freeform 180"/>
              <p:cNvSpPr>
                <a:spLocks/>
              </p:cNvSpPr>
              <p:nvPr/>
            </p:nvSpPr>
            <p:spPr bwMode="auto">
              <a:xfrm rot="21479509" flipH="1">
                <a:off x="4114" y="3068"/>
                <a:ext cx="72" cy="62"/>
              </a:xfrm>
              <a:custGeom>
                <a:avLst/>
                <a:gdLst>
                  <a:gd name="T0" fmla="*/ 165 w 192"/>
                  <a:gd name="T1" fmla="*/ 9 h 164"/>
                  <a:gd name="T2" fmla="*/ 99 w 192"/>
                  <a:gd name="T3" fmla="*/ 16 h 164"/>
                  <a:gd name="T4" fmla="*/ 42 w 192"/>
                  <a:gd name="T5" fmla="*/ 39 h 164"/>
                  <a:gd name="T6" fmla="*/ 9 w 192"/>
                  <a:gd name="T7" fmla="*/ 136 h 164"/>
                  <a:gd name="T8" fmla="*/ 95 w 192"/>
                  <a:gd name="T9" fmla="*/ 162 h 164"/>
                  <a:gd name="T10" fmla="*/ 166 w 192"/>
                  <a:gd name="T11" fmla="*/ 125 h 164"/>
                  <a:gd name="T12" fmla="*/ 192 w 192"/>
                  <a:gd name="T13" fmla="*/ 69 h 164"/>
                  <a:gd name="T14" fmla="*/ 165 w 192"/>
                  <a:gd name="T15" fmla="*/ 9 h 164"/>
                  <a:gd name="T16" fmla="*/ 0 60000 65536"/>
                  <a:gd name="T17" fmla="*/ 0 60000 65536"/>
                  <a:gd name="T18" fmla="*/ 0 60000 65536"/>
                  <a:gd name="T19" fmla="*/ 0 60000 65536"/>
                  <a:gd name="T20" fmla="*/ 0 60000 65536"/>
                  <a:gd name="T21" fmla="*/ 0 60000 65536"/>
                  <a:gd name="T22" fmla="*/ 0 60000 65536"/>
                  <a:gd name="T23" fmla="*/ 0 60000 65536"/>
                  <a:gd name="T24" fmla="*/ 0 w 192"/>
                  <a:gd name="T25" fmla="*/ 0 h 164"/>
                  <a:gd name="T26" fmla="*/ 192 w 192"/>
                  <a:gd name="T27" fmla="*/ 164 h 16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2" h="164">
                    <a:moveTo>
                      <a:pt x="165" y="9"/>
                    </a:moveTo>
                    <a:cubicBezTo>
                      <a:pt x="150" y="0"/>
                      <a:pt x="119" y="11"/>
                      <a:pt x="99" y="16"/>
                    </a:cubicBezTo>
                    <a:cubicBezTo>
                      <a:pt x="79" y="21"/>
                      <a:pt x="57" y="19"/>
                      <a:pt x="42" y="39"/>
                    </a:cubicBezTo>
                    <a:cubicBezTo>
                      <a:pt x="27" y="59"/>
                      <a:pt x="0" y="116"/>
                      <a:pt x="9" y="136"/>
                    </a:cubicBezTo>
                    <a:cubicBezTo>
                      <a:pt x="18" y="156"/>
                      <a:pt x="69" y="164"/>
                      <a:pt x="95" y="162"/>
                    </a:cubicBezTo>
                    <a:cubicBezTo>
                      <a:pt x="121" y="160"/>
                      <a:pt x="150" y="141"/>
                      <a:pt x="166" y="125"/>
                    </a:cubicBezTo>
                    <a:cubicBezTo>
                      <a:pt x="182" y="109"/>
                      <a:pt x="192" y="88"/>
                      <a:pt x="192" y="69"/>
                    </a:cubicBezTo>
                    <a:cubicBezTo>
                      <a:pt x="192" y="50"/>
                      <a:pt x="180" y="18"/>
                      <a:pt x="165" y="9"/>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28" name="Freeform 181"/>
              <p:cNvSpPr>
                <a:spLocks/>
              </p:cNvSpPr>
              <p:nvPr/>
            </p:nvSpPr>
            <p:spPr bwMode="auto">
              <a:xfrm rot="21479509" flipH="1">
                <a:off x="4114" y="3140"/>
                <a:ext cx="69" cy="57"/>
              </a:xfrm>
              <a:custGeom>
                <a:avLst/>
                <a:gdLst>
                  <a:gd name="T0" fmla="*/ 38 w 180"/>
                  <a:gd name="T1" fmla="*/ 38 h 154"/>
                  <a:gd name="T2" fmla="*/ 5 w 180"/>
                  <a:gd name="T3" fmla="*/ 111 h 154"/>
                  <a:gd name="T4" fmla="*/ 70 w 180"/>
                  <a:gd name="T5" fmla="*/ 154 h 154"/>
                  <a:gd name="T6" fmla="*/ 162 w 180"/>
                  <a:gd name="T7" fmla="*/ 113 h 154"/>
                  <a:gd name="T8" fmla="*/ 177 w 180"/>
                  <a:gd name="T9" fmla="*/ 36 h 154"/>
                  <a:gd name="T10" fmla="*/ 147 w 180"/>
                  <a:gd name="T11" fmla="*/ 4 h 154"/>
                  <a:gd name="T12" fmla="*/ 98 w 180"/>
                  <a:gd name="T13" fmla="*/ 12 h 154"/>
                  <a:gd name="T14" fmla="*/ 38 w 180"/>
                  <a:gd name="T15" fmla="*/ 38 h 154"/>
                  <a:gd name="T16" fmla="*/ 0 60000 65536"/>
                  <a:gd name="T17" fmla="*/ 0 60000 65536"/>
                  <a:gd name="T18" fmla="*/ 0 60000 65536"/>
                  <a:gd name="T19" fmla="*/ 0 60000 65536"/>
                  <a:gd name="T20" fmla="*/ 0 60000 65536"/>
                  <a:gd name="T21" fmla="*/ 0 60000 65536"/>
                  <a:gd name="T22" fmla="*/ 0 60000 65536"/>
                  <a:gd name="T23" fmla="*/ 0 60000 65536"/>
                  <a:gd name="T24" fmla="*/ 0 w 180"/>
                  <a:gd name="T25" fmla="*/ 0 h 154"/>
                  <a:gd name="T26" fmla="*/ 180 w 180"/>
                  <a:gd name="T27" fmla="*/ 154 h 15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0" h="154">
                    <a:moveTo>
                      <a:pt x="38" y="38"/>
                    </a:moveTo>
                    <a:cubicBezTo>
                      <a:pt x="23" y="54"/>
                      <a:pt x="0" y="92"/>
                      <a:pt x="5" y="111"/>
                    </a:cubicBezTo>
                    <a:cubicBezTo>
                      <a:pt x="10" y="130"/>
                      <a:pt x="44" y="154"/>
                      <a:pt x="70" y="154"/>
                    </a:cubicBezTo>
                    <a:cubicBezTo>
                      <a:pt x="96" y="154"/>
                      <a:pt x="144" y="133"/>
                      <a:pt x="162" y="113"/>
                    </a:cubicBezTo>
                    <a:cubicBezTo>
                      <a:pt x="180" y="93"/>
                      <a:pt x="179" y="54"/>
                      <a:pt x="177" y="36"/>
                    </a:cubicBezTo>
                    <a:cubicBezTo>
                      <a:pt x="175" y="18"/>
                      <a:pt x="160" y="8"/>
                      <a:pt x="147" y="4"/>
                    </a:cubicBezTo>
                    <a:cubicBezTo>
                      <a:pt x="134" y="0"/>
                      <a:pt x="116" y="6"/>
                      <a:pt x="98" y="12"/>
                    </a:cubicBezTo>
                    <a:cubicBezTo>
                      <a:pt x="80" y="18"/>
                      <a:pt x="53" y="22"/>
                      <a:pt x="38" y="38"/>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29" name="Freeform 182"/>
              <p:cNvSpPr>
                <a:spLocks/>
              </p:cNvSpPr>
              <p:nvPr/>
            </p:nvSpPr>
            <p:spPr bwMode="auto">
              <a:xfrm rot="21479509" flipH="1">
                <a:off x="4101" y="3202"/>
                <a:ext cx="48" cy="48"/>
              </a:xfrm>
              <a:custGeom>
                <a:avLst/>
                <a:gdLst>
                  <a:gd name="T0" fmla="*/ 100 w 122"/>
                  <a:gd name="T1" fmla="*/ 8 h 128"/>
                  <a:gd name="T2" fmla="*/ 32 w 122"/>
                  <a:gd name="T3" fmla="*/ 8 h 128"/>
                  <a:gd name="T4" fmla="*/ 0 w 122"/>
                  <a:gd name="T5" fmla="*/ 57 h 128"/>
                  <a:gd name="T6" fmla="*/ 32 w 122"/>
                  <a:gd name="T7" fmla="*/ 121 h 128"/>
                  <a:gd name="T8" fmla="*/ 109 w 122"/>
                  <a:gd name="T9" fmla="*/ 99 h 128"/>
                  <a:gd name="T10" fmla="*/ 113 w 122"/>
                  <a:gd name="T11" fmla="*/ 34 h 128"/>
                  <a:gd name="T12" fmla="*/ 0 60000 65536"/>
                  <a:gd name="T13" fmla="*/ 0 60000 65536"/>
                  <a:gd name="T14" fmla="*/ 0 60000 65536"/>
                  <a:gd name="T15" fmla="*/ 0 60000 65536"/>
                  <a:gd name="T16" fmla="*/ 0 60000 65536"/>
                  <a:gd name="T17" fmla="*/ 0 60000 65536"/>
                  <a:gd name="T18" fmla="*/ 0 w 122"/>
                  <a:gd name="T19" fmla="*/ 0 h 128"/>
                  <a:gd name="T20" fmla="*/ 122 w 122"/>
                  <a:gd name="T21" fmla="*/ 128 h 128"/>
                </a:gdLst>
                <a:ahLst/>
                <a:cxnLst>
                  <a:cxn ang="T12">
                    <a:pos x="T0" y="T1"/>
                  </a:cxn>
                  <a:cxn ang="T13">
                    <a:pos x="T2" y="T3"/>
                  </a:cxn>
                  <a:cxn ang="T14">
                    <a:pos x="T4" y="T5"/>
                  </a:cxn>
                  <a:cxn ang="T15">
                    <a:pos x="T6" y="T7"/>
                  </a:cxn>
                  <a:cxn ang="T16">
                    <a:pos x="T8" y="T9"/>
                  </a:cxn>
                  <a:cxn ang="T17">
                    <a:pos x="T10" y="T11"/>
                  </a:cxn>
                </a:cxnLst>
                <a:rect l="T18" t="T19" r="T20" b="T21"/>
                <a:pathLst>
                  <a:path w="122" h="128">
                    <a:moveTo>
                      <a:pt x="100" y="8"/>
                    </a:moveTo>
                    <a:cubicBezTo>
                      <a:pt x="89" y="8"/>
                      <a:pt x="49" y="0"/>
                      <a:pt x="32" y="8"/>
                    </a:cubicBezTo>
                    <a:cubicBezTo>
                      <a:pt x="15" y="16"/>
                      <a:pt x="0" y="38"/>
                      <a:pt x="0" y="57"/>
                    </a:cubicBezTo>
                    <a:cubicBezTo>
                      <a:pt x="0" y="76"/>
                      <a:pt x="14" y="114"/>
                      <a:pt x="32" y="121"/>
                    </a:cubicBezTo>
                    <a:cubicBezTo>
                      <a:pt x="50" y="128"/>
                      <a:pt x="96" y="113"/>
                      <a:pt x="109" y="99"/>
                    </a:cubicBezTo>
                    <a:cubicBezTo>
                      <a:pt x="122" y="85"/>
                      <a:pt x="112" y="48"/>
                      <a:pt x="113" y="34"/>
                    </a:cubicBezTo>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30" name="Freeform 183"/>
              <p:cNvSpPr>
                <a:spLocks/>
              </p:cNvSpPr>
              <p:nvPr/>
            </p:nvSpPr>
            <p:spPr bwMode="auto">
              <a:xfrm rot="21479509" flipH="1">
                <a:off x="4093" y="3265"/>
                <a:ext cx="63" cy="57"/>
              </a:xfrm>
              <a:custGeom>
                <a:avLst/>
                <a:gdLst>
                  <a:gd name="T0" fmla="*/ 123 w 165"/>
                  <a:gd name="T1" fmla="*/ 9 h 153"/>
                  <a:gd name="T2" fmla="*/ 25 w 165"/>
                  <a:gd name="T3" fmla="*/ 25 h 153"/>
                  <a:gd name="T4" fmla="*/ 3 w 165"/>
                  <a:gd name="T5" fmla="*/ 100 h 153"/>
                  <a:gd name="T6" fmla="*/ 41 w 165"/>
                  <a:gd name="T7" fmla="*/ 140 h 153"/>
                  <a:gd name="T8" fmla="*/ 100 w 165"/>
                  <a:gd name="T9" fmla="*/ 143 h 153"/>
                  <a:gd name="T10" fmla="*/ 161 w 165"/>
                  <a:gd name="T11" fmla="*/ 80 h 153"/>
                  <a:gd name="T12" fmla="*/ 123 w 165"/>
                  <a:gd name="T13" fmla="*/ 9 h 153"/>
                  <a:gd name="T14" fmla="*/ 0 60000 65536"/>
                  <a:gd name="T15" fmla="*/ 0 60000 65536"/>
                  <a:gd name="T16" fmla="*/ 0 60000 65536"/>
                  <a:gd name="T17" fmla="*/ 0 60000 65536"/>
                  <a:gd name="T18" fmla="*/ 0 60000 65536"/>
                  <a:gd name="T19" fmla="*/ 0 60000 65536"/>
                  <a:gd name="T20" fmla="*/ 0 60000 65536"/>
                  <a:gd name="T21" fmla="*/ 0 w 165"/>
                  <a:gd name="T22" fmla="*/ 0 h 153"/>
                  <a:gd name="T23" fmla="*/ 165 w 165"/>
                  <a:gd name="T24" fmla="*/ 153 h 15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5" h="153">
                    <a:moveTo>
                      <a:pt x="123" y="9"/>
                    </a:moveTo>
                    <a:cubicBezTo>
                      <a:pt x="100" y="0"/>
                      <a:pt x="45" y="10"/>
                      <a:pt x="25" y="25"/>
                    </a:cubicBezTo>
                    <a:cubicBezTo>
                      <a:pt x="5" y="40"/>
                      <a:pt x="0" y="81"/>
                      <a:pt x="3" y="100"/>
                    </a:cubicBezTo>
                    <a:cubicBezTo>
                      <a:pt x="6" y="119"/>
                      <a:pt x="25" y="133"/>
                      <a:pt x="41" y="140"/>
                    </a:cubicBezTo>
                    <a:cubicBezTo>
                      <a:pt x="57" y="147"/>
                      <a:pt x="80" y="153"/>
                      <a:pt x="100" y="143"/>
                    </a:cubicBezTo>
                    <a:cubicBezTo>
                      <a:pt x="120" y="133"/>
                      <a:pt x="157" y="102"/>
                      <a:pt x="161" y="80"/>
                    </a:cubicBezTo>
                    <a:cubicBezTo>
                      <a:pt x="165" y="58"/>
                      <a:pt x="146" y="18"/>
                      <a:pt x="123" y="9"/>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31" name="Freeform 184"/>
              <p:cNvSpPr>
                <a:spLocks/>
              </p:cNvSpPr>
              <p:nvPr/>
            </p:nvSpPr>
            <p:spPr bwMode="auto">
              <a:xfrm rot="21479509" flipH="1">
                <a:off x="4090" y="3329"/>
                <a:ext cx="49" cy="53"/>
              </a:xfrm>
              <a:custGeom>
                <a:avLst/>
                <a:gdLst>
                  <a:gd name="T0" fmla="*/ 56 w 132"/>
                  <a:gd name="T1" fmla="*/ 0 h 142"/>
                  <a:gd name="T2" fmla="*/ 2 w 132"/>
                  <a:gd name="T3" fmla="*/ 65 h 142"/>
                  <a:gd name="T4" fmla="*/ 46 w 132"/>
                  <a:gd name="T5" fmla="*/ 134 h 142"/>
                  <a:gd name="T6" fmla="*/ 106 w 132"/>
                  <a:gd name="T7" fmla="*/ 115 h 142"/>
                  <a:gd name="T8" fmla="*/ 131 w 132"/>
                  <a:gd name="T9" fmla="*/ 54 h 142"/>
                  <a:gd name="T10" fmla="*/ 113 w 132"/>
                  <a:gd name="T11" fmla="*/ 21 h 142"/>
                  <a:gd name="T12" fmla="*/ 56 w 132"/>
                  <a:gd name="T13" fmla="*/ 0 h 142"/>
                  <a:gd name="T14" fmla="*/ 0 60000 65536"/>
                  <a:gd name="T15" fmla="*/ 0 60000 65536"/>
                  <a:gd name="T16" fmla="*/ 0 60000 65536"/>
                  <a:gd name="T17" fmla="*/ 0 60000 65536"/>
                  <a:gd name="T18" fmla="*/ 0 60000 65536"/>
                  <a:gd name="T19" fmla="*/ 0 60000 65536"/>
                  <a:gd name="T20" fmla="*/ 0 60000 65536"/>
                  <a:gd name="T21" fmla="*/ 0 w 132"/>
                  <a:gd name="T22" fmla="*/ 0 h 142"/>
                  <a:gd name="T23" fmla="*/ 132 w 132"/>
                  <a:gd name="T24" fmla="*/ 142 h 14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2" h="142">
                    <a:moveTo>
                      <a:pt x="56" y="0"/>
                    </a:moveTo>
                    <a:cubicBezTo>
                      <a:pt x="39" y="7"/>
                      <a:pt x="4" y="43"/>
                      <a:pt x="2" y="65"/>
                    </a:cubicBezTo>
                    <a:cubicBezTo>
                      <a:pt x="0" y="87"/>
                      <a:pt x="29" y="126"/>
                      <a:pt x="46" y="134"/>
                    </a:cubicBezTo>
                    <a:cubicBezTo>
                      <a:pt x="63" y="142"/>
                      <a:pt x="92" y="128"/>
                      <a:pt x="106" y="115"/>
                    </a:cubicBezTo>
                    <a:cubicBezTo>
                      <a:pt x="120" y="102"/>
                      <a:pt x="130" y="70"/>
                      <a:pt x="131" y="54"/>
                    </a:cubicBezTo>
                    <a:cubicBezTo>
                      <a:pt x="132" y="38"/>
                      <a:pt x="125" y="30"/>
                      <a:pt x="113" y="21"/>
                    </a:cubicBezTo>
                    <a:cubicBezTo>
                      <a:pt x="101" y="12"/>
                      <a:pt x="68" y="4"/>
                      <a:pt x="56" y="0"/>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32" name="Freeform 185"/>
              <p:cNvSpPr>
                <a:spLocks/>
              </p:cNvSpPr>
              <p:nvPr/>
            </p:nvSpPr>
            <p:spPr bwMode="auto">
              <a:xfrm rot="21479509" flipH="1">
                <a:off x="4183" y="2491"/>
                <a:ext cx="55" cy="49"/>
              </a:xfrm>
              <a:custGeom>
                <a:avLst/>
                <a:gdLst>
                  <a:gd name="T0" fmla="*/ 60 w 145"/>
                  <a:gd name="T1" fmla="*/ 1 h 129"/>
                  <a:gd name="T2" fmla="*/ 2 w 145"/>
                  <a:gd name="T3" fmla="*/ 53 h 129"/>
                  <a:gd name="T4" fmla="*/ 72 w 145"/>
                  <a:gd name="T5" fmla="*/ 125 h 129"/>
                  <a:gd name="T6" fmla="*/ 135 w 145"/>
                  <a:gd name="T7" fmla="*/ 76 h 129"/>
                  <a:gd name="T8" fmla="*/ 131 w 145"/>
                  <a:gd name="T9" fmla="*/ 46 h 129"/>
                  <a:gd name="T10" fmla="*/ 60 w 145"/>
                  <a:gd name="T11" fmla="*/ 1 h 129"/>
                  <a:gd name="T12" fmla="*/ 0 60000 65536"/>
                  <a:gd name="T13" fmla="*/ 0 60000 65536"/>
                  <a:gd name="T14" fmla="*/ 0 60000 65536"/>
                  <a:gd name="T15" fmla="*/ 0 60000 65536"/>
                  <a:gd name="T16" fmla="*/ 0 60000 65536"/>
                  <a:gd name="T17" fmla="*/ 0 60000 65536"/>
                  <a:gd name="T18" fmla="*/ 0 w 145"/>
                  <a:gd name="T19" fmla="*/ 0 h 129"/>
                  <a:gd name="T20" fmla="*/ 145 w 145"/>
                  <a:gd name="T21" fmla="*/ 129 h 129"/>
                </a:gdLst>
                <a:ahLst/>
                <a:cxnLst>
                  <a:cxn ang="T12">
                    <a:pos x="T0" y="T1"/>
                  </a:cxn>
                  <a:cxn ang="T13">
                    <a:pos x="T2" y="T3"/>
                  </a:cxn>
                  <a:cxn ang="T14">
                    <a:pos x="T4" y="T5"/>
                  </a:cxn>
                  <a:cxn ang="T15">
                    <a:pos x="T6" y="T7"/>
                  </a:cxn>
                  <a:cxn ang="T16">
                    <a:pos x="T8" y="T9"/>
                  </a:cxn>
                  <a:cxn ang="T17">
                    <a:pos x="T10" y="T11"/>
                  </a:cxn>
                </a:cxnLst>
                <a:rect l="T18" t="T19" r="T20" b="T21"/>
                <a:pathLst>
                  <a:path w="145" h="129">
                    <a:moveTo>
                      <a:pt x="60" y="1"/>
                    </a:moveTo>
                    <a:cubicBezTo>
                      <a:pt x="39" y="2"/>
                      <a:pt x="0" y="32"/>
                      <a:pt x="2" y="53"/>
                    </a:cubicBezTo>
                    <a:cubicBezTo>
                      <a:pt x="4" y="74"/>
                      <a:pt x="50" y="121"/>
                      <a:pt x="72" y="125"/>
                    </a:cubicBezTo>
                    <a:cubicBezTo>
                      <a:pt x="94" y="129"/>
                      <a:pt x="125" y="89"/>
                      <a:pt x="135" y="76"/>
                    </a:cubicBezTo>
                    <a:cubicBezTo>
                      <a:pt x="145" y="63"/>
                      <a:pt x="143" y="58"/>
                      <a:pt x="131" y="46"/>
                    </a:cubicBezTo>
                    <a:cubicBezTo>
                      <a:pt x="119" y="34"/>
                      <a:pt x="81" y="0"/>
                      <a:pt x="60" y="1"/>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grpSp>
            <p:nvGrpSpPr>
              <p:cNvPr id="33" name="Group 187"/>
              <p:cNvGrpSpPr>
                <a:grpSpLocks/>
              </p:cNvGrpSpPr>
              <p:nvPr/>
            </p:nvGrpSpPr>
            <p:grpSpPr bwMode="auto">
              <a:xfrm rot="-52592">
                <a:off x="3918" y="3463"/>
                <a:ext cx="268" cy="575"/>
                <a:chOff x="3721" y="3825"/>
                <a:chExt cx="236" cy="502"/>
              </a:xfrm>
            </p:grpSpPr>
            <p:sp>
              <p:nvSpPr>
                <p:cNvPr id="80" name="Freeform 188"/>
                <p:cNvSpPr>
                  <a:spLocks/>
                </p:cNvSpPr>
                <p:nvPr/>
              </p:nvSpPr>
              <p:spPr bwMode="auto">
                <a:xfrm>
                  <a:off x="3721" y="3825"/>
                  <a:ext cx="236" cy="502"/>
                </a:xfrm>
                <a:custGeom>
                  <a:avLst/>
                  <a:gdLst>
                    <a:gd name="T0" fmla="*/ 137 w 236"/>
                    <a:gd name="T1" fmla="*/ 201 h 502"/>
                    <a:gd name="T2" fmla="*/ 215 w 236"/>
                    <a:gd name="T3" fmla="*/ 0 h 502"/>
                    <a:gd name="T4" fmla="*/ 236 w 236"/>
                    <a:gd name="T5" fmla="*/ 0 h 502"/>
                    <a:gd name="T6" fmla="*/ 224 w 236"/>
                    <a:gd name="T7" fmla="*/ 60 h 502"/>
                    <a:gd name="T8" fmla="*/ 152 w 236"/>
                    <a:gd name="T9" fmla="*/ 240 h 502"/>
                    <a:gd name="T10" fmla="*/ 104 w 236"/>
                    <a:gd name="T11" fmla="*/ 345 h 502"/>
                    <a:gd name="T12" fmla="*/ 35 w 236"/>
                    <a:gd name="T13" fmla="*/ 492 h 502"/>
                    <a:gd name="T14" fmla="*/ 0 w 236"/>
                    <a:gd name="T15" fmla="*/ 489 h 502"/>
                    <a:gd name="T16" fmla="*/ 38 w 236"/>
                    <a:gd name="T17" fmla="*/ 396 h 502"/>
                    <a:gd name="T18" fmla="*/ 73 w 236"/>
                    <a:gd name="T19" fmla="*/ 300 h 502"/>
                    <a:gd name="T20" fmla="*/ 106 w 236"/>
                    <a:gd name="T21" fmla="*/ 208 h 502"/>
                    <a:gd name="T22" fmla="*/ 131 w 236"/>
                    <a:gd name="T23" fmla="*/ 210 h 502"/>
                    <a:gd name="T24" fmla="*/ 98 w 236"/>
                    <a:gd name="T25" fmla="*/ 290 h 502"/>
                    <a:gd name="T26" fmla="*/ 56 w 236"/>
                    <a:gd name="T27" fmla="*/ 399 h 502"/>
                    <a:gd name="T28" fmla="*/ 9 w 236"/>
                    <a:gd name="T29" fmla="*/ 502 h 50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36"/>
                    <a:gd name="T46" fmla="*/ 0 h 502"/>
                    <a:gd name="T47" fmla="*/ 236 w 236"/>
                    <a:gd name="T48" fmla="*/ 502 h 50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36" h="502">
                      <a:moveTo>
                        <a:pt x="137" y="201"/>
                      </a:moveTo>
                      <a:lnTo>
                        <a:pt x="215" y="0"/>
                      </a:lnTo>
                      <a:lnTo>
                        <a:pt x="236" y="0"/>
                      </a:lnTo>
                      <a:lnTo>
                        <a:pt x="224" y="60"/>
                      </a:lnTo>
                      <a:lnTo>
                        <a:pt x="152" y="240"/>
                      </a:lnTo>
                      <a:lnTo>
                        <a:pt x="104" y="345"/>
                      </a:lnTo>
                      <a:lnTo>
                        <a:pt x="35" y="492"/>
                      </a:lnTo>
                      <a:lnTo>
                        <a:pt x="0" y="489"/>
                      </a:lnTo>
                      <a:lnTo>
                        <a:pt x="38" y="396"/>
                      </a:lnTo>
                      <a:lnTo>
                        <a:pt x="73" y="300"/>
                      </a:lnTo>
                      <a:lnTo>
                        <a:pt x="106" y="208"/>
                      </a:lnTo>
                      <a:lnTo>
                        <a:pt x="131" y="210"/>
                      </a:lnTo>
                      <a:lnTo>
                        <a:pt x="98" y="290"/>
                      </a:lnTo>
                      <a:lnTo>
                        <a:pt x="56" y="399"/>
                      </a:lnTo>
                      <a:cubicBezTo>
                        <a:pt x="41" y="434"/>
                        <a:pt x="19" y="481"/>
                        <a:pt x="9" y="502"/>
                      </a:cubicBezTo>
                    </a:path>
                  </a:pathLst>
                </a:custGeom>
                <a:solidFill>
                  <a:srgbClr val="C0C0C0"/>
                </a:solidFill>
                <a:ln w="3175" cap="flat" cmpd="sng">
                  <a:solidFill>
                    <a:srgbClr val="000000"/>
                  </a:solidFill>
                  <a:prstDash val="solid"/>
                  <a:round/>
                  <a:headEnd/>
                  <a:tailEnd/>
                </a:ln>
              </p:spPr>
              <p:txBody>
                <a:bodyPr/>
                <a:lstStyle/>
                <a:p>
                  <a:endParaRPr lang="en-GB" dirty="0"/>
                </a:p>
              </p:txBody>
            </p:sp>
            <p:sp>
              <p:nvSpPr>
                <p:cNvPr id="81" name="Oval 189"/>
                <p:cNvSpPr>
                  <a:spLocks noChangeArrowheads="1"/>
                </p:cNvSpPr>
                <p:nvPr/>
              </p:nvSpPr>
              <p:spPr bwMode="auto">
                <a:xfrm rot="578412" flipH="1">
                  <a:off x="3880" y="3975"/>
                  <a:ext cx="22" cy="33"/>
                </a:xfrm>
                <a:prstGeom prst="ellipse">
                  <a:avLst/>
                </a:prstGeom>
                <a:solidFill>
                  <a:srgbClr val="FFFFFF"/>
                </a:solidFill>
                <a:ln w="3175">
                  <a:solidFill>
                    <a:srgbClr val="000000"/>
                  </a:solidFill>
                  <a:round/>
                  <a:headEnd/>
                  <a:tailEnd/>
                </a:ln>
              </p:spPr>
              <p:txBody>
                <a:bodyPr/>
                <a:lstStyle/>
                <a:p>
                  <a:endParaRPr lang="en-US" dirty="0"/>
                </a:p>
              </p:txBody>
            </p:sp>
          </p:grpSp>
          <p:sp>
            <p:nvSpPr>
              <p:cNvPr id="34" name="Line 190"/>
              <p:cNvSpPr>
                <a:spLocks noChangeShapeType="1"/>
              </p:cNvSpPr>
              <p:nvPr/>
            </p:nvSpPr>
            <p:spPr bwMode="auto">
              <a:xfrm rot="21479509" flipH="1">
                <a:off x="4098" y="2624"/>
                <a:ext cx="213" cy="0"/>
              </a:xfrm>
              <a:prstGeom prst="line">
                <a:avLst/>
              </a:prstGeom>
              <a:noFill/>
              <a:ln w="3175">
                <a:solidFill>
                  <a:srgbClr val="000000"/>
                </a:solidFill>
                <a:round/>
                <a:headEnd/>
                <a:tailEnd/>
              </a:ln>
            </p:spPr>
            <p:txBody>
              <a:bodyPr/>
              <a:lstStyle/>
              <a:p>
                <a:endParaRPr lang="en-GB" dirty="0"/>
              </a:p>
            </p:txBody>
          </p:sp>
          <p:sp>
            <p:nvSpPr>
              <p:cNvPr id="35" name="Freeform 191"/>
              <p:cNvSpPr>
                <a:spLocks/>
              </p:cNvSpPr>
              <p:nvPr/>
            </p:nvSpPr>
            <p:spPr bwMode="auto">
              <a:xfrm rot="-52592">
                <a:off x="4082" y="1964"/>
                <a:ext cx="94" cy="149"/>
              </a:xfrm>
              <a:custGeom>
                <a:avLst/>
                <a:gdLst>
                  <a:gd name="T0" fmla="*/ 0 w 83"/>
                  <a:gd name="T1" fmla="*/ 0 h 130"/>
                  <a:gd name="T2" fmla="*/ 36 w 83"/>
                  <a:gd name="T3" fmla="*/ 33 h 130"/>
                  <a:gd name="T4" fmla="*/ 62 w 83"/>
                  <a:gd name="T5" fmla="*/ 73 h 130"/>
                  <a:gd name="T6" fmla="*/ 83 w 83"/>
                  <a:gd name="T7" fmla="*/ 130 h 130"/>
                  <a:gd name="T8" fmla="*/ 0 60000 65536"/>
                  <a:gd name="T9" fmla="*/ 0 60000 65536"/>
                  <a:gd name="T10" fmla="*/ 0 60000 65536"/>
                  <a:gd name="T11" fmla="*/ 0 60000 65536"/>
                  <a:gd name="T12" fmla="*/ 0 w 83"/>
                  <a:gd name="T13" fmla="*/ 0 h 130"/>
                  <a:gd name="T14" fmla="*/ 83 w 83"/>
                  <a:gd name="T15" fmla="*/ 130 h 130"/>
                </a:gdLst>
                <a:ahLst/>
                <a:cxnLst>
                  <a:cxn ang="T8">
                    <a:pos x="T0" y="T1"/>
                  </a:cxn>
                  <a:cxn ang="T9">
                    <a:pos x="T2" y="T3"/>
                  </a:cxn>
                  <a:cxn ang="T10">
                    <a:pos x="T4" y="T5"/>
                  </a:cxn>
                  <a:cxn ang="T11">
                    <a:pos x="T6" y="T7"/>
                  </a:cxn>
                </a:cxnLst>
                <a:rect l="T12" t="T13" r="T14" b="T15"/>
                <a:pathLst>
                  <a:path w="83" h="130">
                    <a:moveTo>
                      <a:pt x="0" y="0"/>
                    </a:moveTo>
                    <a:lnTo>
                      <a:pt x="36" y="33"/>
                    </a:lnTo>
                    <a:lnTo>
                      <a:pt x="62" y="73"/>
                    </a:lnTo>
                    <a:lnTo>
                      <a:pt x="83" y="130"/>
                    </a:lnTo>
                  </a:path>
                </a:pathLst>
              </a:custGeom>
              <a:noFill/>
              <a:ln w="3175" cmpd="sng">
                <a:solidFill>
                  <a:srgbClr val="000000"/>
                </a:solidFill>
                <a:round/>
                <a:headEnd/>
                <a:tailEnd/>
              </a:ln>
            </p:spPr>
            <p:txBody>
              <a:bodyPr/>
              <a:lstStyle/>
              <a:p>
                <a:endParaRPr lang="en-GB" dirty="0"/>
              </a:p>
            </p:txBody>
          </p:sp>
          <p:sp>
            <p:nvSpPr>
              <p:cNvPr id="36" name="Freeform 192"/>
              <p:cNvSpPr>
                <a:spLocks/>
              </p:cNvSpPr>
              <p:nvPr/>
            </p:nvSpPr>
            <p:spPr bwMode="auto">
              <a:xfrm rot="21479509" flipH="1">
                <a:off x="4139" y="3287"/>
                <a:ext cx="55" cy="132"/>
              </a:xfrm>
              <a:custGeom>
                <a:avLst/>
                <a:gdLst>
                  <a:gd name="T0" fmla="*/ 0 w 72"/>
                  <a:gd name="T1" fmla="*/ 0 h 171"/>
                  <a:gd name="T2" fmla="*/ 24 w 72"/>
                  <a:gd name="T3" fmla="*/ 108 h 171"/>
                  <a:gd name="T4" fmla="*/ 72 w 72"/>
                  <a:gd name="T5" fmla="*/ 171 h 171"/>
                  <a:gd name="T6" fmla="*/ 0 60000 65536"/>
                  <a:gd name="T7" fmla="*/ 0 60000 65536"/>
                  <a:gd name="T8" fmla="*/ 0 60000 65536"/>
                  <a:gd name="T9" fmla="*/ 0 w 72"/>
                  <a:gd name="T10" fmla="*/ 0 h 171"/>
                  <a:gd name="T11" fmla="*/ 72 w 72"/>
                  <a:gd name="T12" fmla="*/ 171 h 171"/>
                </a:gdLst>
                <a:ahLst/>
                <a:cxnLst>
                  <a:cxn ang="T6">
                    <a:pos x="T0" y="T1"/>
                  </a:cxn>
                  <a:cxn ang="T7">
                    <a:pos x="T2" y="T3"/>
                  </a:cxn>
                  <a:cxn ang="T8">
                    <a:pos x="T4" y="T5"/>
                  </a:cxn>
                </a:cxnLst>
                <a:rect l="T9" t="T10" r="T11" b="T12"/>
                <a:pathLst>
                  <a:path w="72" h="171">
                    <a:moveTo>
                      <a:pt x="0" y="0"/>
                    </a:moveTo>
                    <a:lnTo>
                      <a:pt x="24" y="108"/>
                    </a:lnTo>
                    <a:lnTo>
                      <a:pt x="72" y="171"/>
                    </a:lnTo>
                  </a:path>
                </a:pathLst>
              </a:custGeom>
              <a:noFill/>
              <a:ln w="3175" cmpd="sng">
                <a:solidFill>
                  <a:srgbClr val="000000"/>
                </a:solidFill>
                <a:round/>
                <a:headEnd/>
                <a:tailEnd/>
              </a:ln>
            </p:spPr>
            <p:txBody>
              <a:bodyPr/>
              <a:lstStyle/>
              <a:p>
                <a:endParaRPr lang="en-GB" dirty="0"/>
              </a:p>
            </p:txBody>
          </p:sp>
          <p:sp>
            <p:nvSpPr>
              <p:cNvPr id="37" name="Rectangle 193"/>
              <p:cNvSpPr>
                <a:spLocks noChangeArrowheads="1"/>
              </p:cNvSpPr>
              <p:nvPr/>
            </p:nvSpPr>
            <p:spPr bwMode="auto">
              <a:xfrm rot="19798" flipH="1">
                <a:off x="4255" y="2967"/>
                <a:ext cx="199" cy="57"/>
              </a:xfrm>
              <a:prstGeom prst="rect">
                <a:avLst/>
              </a:prstGeom>
              <a:solidFill>
                <a:srgbClr val="CCFFFF"/>
              </a:solidFill>
              <a:ln w="3175">
                <a:solidFill>
                  <a:srgbClr val="000000"/>
                </a:solidFill>
                <a:miter lim="800000"/>
                <a:headEnd/>
                <a:tailEnd/>
              </a:ln>
            </p:spPr>
            <p:txBody>
              <a:bodyPr/>
              <a:lstStyle/>
              <a:p>
                <a:endParaRPr lang="en-US" dirty="0"/>
              </a:p>
            </p:txBody>
          </p:sp>
          <p:sp>
            <p:nvSpPr>
              <p:cNvPr id="38" name="Line 194"/>
              <p:cNvSpPr>
                <a:spLocks noChangeShapeType="1"/>
              </p:cNvSpPr>
              <p:nvPr/>
            </p:nvSpPr>
            <p:spPr bwMode="auto">
              <a:xfrm rot="21479509" flipH="1">
                <a:off x="4459" y="3017"/>
                <a:ext cx="3" cy="39"/>
              </a:xfrm>
              <a:prstGeom prst="line">
                <a:avLst/>
              </a:prstGeom>
              <a:noFill/>
              <a:ln w="3175">
                <a:solidFill>
                  <a:srgbClr val="000000"/>
                </a:solidFill>
                <a:round/>
                <a:headEnd/>
                <a:tailEnd/>
              </a:ln>
            </p:spPr>
            <p:txBody>
              <a:bodyPr/>
              <a:lstStyle/>
              <a:p>
                <a:endParaRPr lang="en-GB" dirty="0"/>
              </a:p>
            </p:txBody>
          </p:sp>
          <p:sp>
            <p:nvSpPr>
              <p:cNvPr id="39" name="Line 195"/>
              <p:cNvSpPr>
                <a:spLocks noChangeShapeType="1"/>
              </p:cNvSpPr>
              <p:nvPr/>
            </p:nvSpPr>
            <p:spPr bwMode="auto">
              <a:xfrm rot="-120491" flipH="1" flipV="1">
                <a:off x="4264" y="2977"/>
                <a:ext cx="176" cy="8"/>
              </a:xfrm>
              <a:prstGeom prst="line">
                <a:avLst/>
              </a:prstGeom>
              <a:noFill/>
              <a:ln w="3175">
                <a:solidFill>
                  <a:srgbClr val="000000"/>
                </a:solidFill>
                <a:round/>
                <a:headEnd/>
                <a:tailEnd/>
              </a:ln>
            </p:spPr>
            <p:txBody>
              <a:bodyPr/>
              <a:lstStyle/>
              <a:p>
                <a:endParaRPr lang="en-GB" dirty="0"/>
              </a:p>
            </p:txBody>
          </p:sp>
          <p:sp>
            <p:nvSpPr>
              <p:cNvPr id="40" name="Line 196"/>
              <p:cNvSpPr>
                <a:spLocks noChangeShapeType="1"/>
              </p:cNvSpPr>
              <p:nvPr/>
            </p:nvSpPr>
            <p:spPr bwMode="auto">
              <a:xfrm rot="-120491" flipH="1" flipV="1">
                <a:off x="4259" y="2999"/>
                <a:ext cx="171" cy="10"/>
              </a:xfrm>
              <a:prstGeom prst="line">
                <a:avLst/>
              </a:prstGeom>
              <a:noFill/>
              <a:ln w="3175">
                <a:solidFill>
                  <a:srgbClr val="000000"/>
                </a:solidFill>
                <a:round/>
                <a:headEnd/>
                <a:tailEnd/>
              </a:ln>
            </p:spPr>
            <p:txBody>
              <a:bodyPr/>
              <a:lstStyle/>
              <a:p>
                <a:endParaRPr lang="en-GB" dirty="0"/>
              </a:p>
            </p:txBody>
          </p:sp>
          <p:sp>
            <p:nvSpPr>
              <p:cNvPr id="41" name="Rectangle 197"/>
              <p:cNvSpPr>
                <a:spLocks noChangeArrowheads="1"/>
              </p:cNvSpPr>
              <p:nvPr/>
            </p:nvSpPr>
            <p:spPr bwMode="auto">
              <a:xfrm rot="20410272" flipH="1">
                <a:off x="3808" y="3126"/>
                <a:ext cx="636" cy="57"/>
              </a:xfrm>
              <a:prstGeom prst="rect">
                <a:avLst/>
              </a:prstGeom>
              <a:solidFill>
                <a:srgbClr val="CCFFFF"/>
              </a:solidFill>
              <a:ln w="3175">
                <a:solidFill>
                  <a:srgbClr val="000000"/>
                </a:solidFill>
                <a:miter lim="800000"/>
                <a:headEnd/>
                <a:tailEnd/>
              </a:ln>
            </p:spPr>
            <p:txBody>
              <a:bodyPr/>
              <a:lstStyle/>
              <a:p>
                <a:endParaRPr lang="en-US" dirty="0"/>
              </a:p>
            </p:txBody>
          </p:sp>
          <p:sp>
            <p:nvSpPr>
              <p:cNvPr id="42" name="Line 198"/>
              <p:cNvSpPr>
                <a:spLocks noChangeShapeType="1"/>
              </p:cNvSpPr>
              <p:nvPr/>
            </p:nvSpPr>
            <p:spPr bwMode="auto">
              <a:xfrm rot="21479509" flipH="1">
                <a:off x="3825" y="3072"/>
                <a:ext cx="593" cy="189"/>
              </a:xfrm>
              <a:prstGeom prst="line">
                <a:avLst/>
              </a:prstGeom>
              <a:noFill/>
              <a:ln w="3175">
                <a:solidFill>
                  <a:srgbClr val="000000"/>
                </a:solidFill>
                <a:round/>
                <a:headEnd/>
                <a:tailEnd/>
              </a:ln>
            </p:spPr>
            <p:txBody>
              <a:bodyPr/>
              <a:lstStyle/>
              <a:p>
                <a:endParaRPr lang="en-GB" dirty="0"/>
              </a:p>
            </p:txBody>
          </p:sp>
          <p:sp>
            <p:nvSpPr>
              <p:cNvPr id="43" name="Rectangle 201"/>
              <p:cNvSpPr>
                <a:spLocks noChangeArrowheads="1"/>
              </p:cNvSpPr>
              <p:nvPr/>
            </p:nvSpPr>
            <p:spPr bwMode="auto">
              <a:xfrm rot="10304495" flipH="1">
                <a:off x="4138" y="1911"/>
                <a:ext cx="637" cy="55"/>
              </a:xfrm>
              <a:prstGeom prst="rect">
                <a:avLst/>
              </a:prstGeom>
              <a:solidFill>
                <a:srgbClr val="CCFFFF"/>
              </a:solidFill>
              <a:ln w="3175">
                <a:solidFill>
                  <a:srgbClr val="000000"/>
                </a:solidFill>
                <a:miter lim="800000"/>
                <a:headEnd/>
                <a:tailEnd/>
              </a:ln>
            </p:spPr>
            <p:txBody>
              <a:bodyPr/>
              <a:lstStyle/>
              <a:p>
                <a:endParaRPr lang="en-US" dirty="0"/>
              </a:p>
            </p:txBody>
          </p:sp>
          <p:sp>
            <p:nvSpPr>
              <p:cNvPr id="44" name="Line 202"/>
              <p:cNvSpPr>
                <a:spLocks noChangeShapeType="1"/>
              </p:cNvSpPr>
              <p:nvPr/>
            </p:nvSpPr>
            <p:spPr bwMode="auto">
              <a:xfrm rot="11373731" flipH="1">
                <a:off x="4163" y="1851"/>
                <a:ext cx="587" cy="196"/>
              </a:xfrm>
              <a:prstGeom prst="line">
                <a:avLst/>
              </a:prstGeom>
              <a:noFill/>
              <a:ln w="3175">
                <a:solidFill>
                  <a:srgbClr val="000000"/>
                </a:solidFill>
                <a:round/>
                <a:headEnd/>
                <a:tailEnd/>
              </a:ln>
            </p:spPr>
            <p:txBody>
              <a:bodyPr/>
              <a:lstStyle/>
              <a:p>
                <a:endParaRPr lang="en-GB" dirty="0"/>
              </a:p>
            </p:txBody>
          </p:sp>
          <p:sp>
            <p:nvSpPr>
              <p:cNvPr id="45" name="Line 203"/>
              <p:cNvSpPr>
                <a:spLocks noChangeShapeType="1"/>
              </p:cNvSpPr>
              <p:nvPr/>
            </p:nvSpPr>
            <p:spPr bwMode="auto">
              <a:xfrm rot="11373731" flipH="1">
                <a:off x="4164" y="1833"/>
                <a:ext cx="589" cy="197"/>
              </a:xfrm>
              <a:prstGeom prst="line">
                <a:avLst/>
              </a:prstGeom>
              <a:noFill/>
              <a:ln w="3175">
                <a:solidFill>
                  <a:srgbClr val="000000"/>
                </a:solidFill>
                <a:round/>
                <a:headEnd/>
                <a:tailEnd/>
              </a:ln>
            </p:spPr>
            <p:txBody>
              <a:bodyPr/>
              <a:lstStyle/>
              <a:p>
                <a:endParaRPr lang="en-GB" dirty="0"/>
              </a:p>
            </p:txBody>
          </p:sp>
          <p:sp>
            <p:nvSpPr>
              <p:cNvPr id="46" name="Rectangle 204"/>
              <p:cNvSpPr>
                <a:spLocks noChangeArrowheads="1"/>
              </p:cNvSpPr>
              <p:nvPr/>
            </p:nvSpPr>
            <p:spPr bwMode="auto">
              <a:xfrm rot="10306167" flipH="1">
                <a:off x="4774" y="1846"/>
                <a:ext cx="70" cy="70"/>
              </a:xfrm>
              <a:prstGeom prst="rect">
                <a:avLst/>
              </a:prstGeom>
              <a:gradFill rotWithShape="1">
                <a:gsLst>
                  <a:gs pos="0">
                    <a:srgbClr val="595959"/>
                  </a:gs>
                  <a:gs pos="50000">
                    <a:srgbClr val="C0C0C0"/>
                  </a:gs>
                  <a:gs pos="100000">
                    <a:srgbClr val="595959"/>
                  </a:gs>
                </a:gsLst>
                <a:lin ang="5400000" scaled="1"/>
              </a:gradFill>
              <a:ln w="3175">
                <a:solidFill>
                  <a:srgbClr val="000000"/>
                </a:solidFill>
                <a:miter lim="800000"/>
                <a:headEnd/>
                <a:tailEnd/>
              </a:ln>
            </p:spPr>
            <p:txBody>
              <a:bodyPr/>
              <a:lstStyle/>
              <a:p>
                <a:endParaRPr lang="en-US" dirty="0"/>
              </a:p>
            </p:txBody>
          </p:sp>
          <p:sp>
            <p:nvSpPr>
              <p:cNvPr id="47" name="Freeform 205"/>
              <p:cNvSpPr>
                <a:spLocks/>
              </p:cNvSpPr>
              <p:nvPr/>
            </p:nvSpPr>
            <p:spPr bwMode="auto">
              <a:xfrm rot="21479509" flipH="1">
                <a:off x="4046" y="2640"/>
                <a:ext cx="216" cy="301"/>
              </a:xfrm>
              <a:custGeom>
                <a:avLst/>
                <a:gdLst>
                  <a:gd name="T0" fmla="*/ 210 w 285"/>
                  <a:gd name="T1" fmla="*/ 0 h 387"/>
                  <a:gd name="T2" fmla="*/ 171 w 285"/>
                  <a:gd name="T3" fmla="*/ 0 h 387"/>
                  <a:gd name="T4" fmla="*/ 129 w 285"/>
                  <a:gd name="T5" fmla="*/ 3 h 387"/>
                  <a:gd name="T6" fmla="*/ 81 w 285"/>
                  <a:gd name="T7" fmla="*/ 3 h 387"/>
                  <a:gd name="T8" fmla="*/ 48 w 285"/>
                  <a:gd name="T9" fmla="*/ 6 h 387"/>
                  <a:gd name="T10" fmla="*/ 9 w 285"/>
                  <a:gd name="T11" fmla="*/ 9 h 387"/>
                  <a:gd name="T12" fmla="*/ 0 w 285"/>
                  <a:gd name="T13" fmla="*/ 39 h 387"/>
                  <a:gd name="T14" fmla="*/ 9 w 285"/>
                  <a:gd name="T15" fmla="*/ 90 h 387"/>
                  <a:gd name="T16" fmla="*/ 33 w 285"/>
                  <a:gd name="T17" fmla="*/ 186 h 387"/>
                  <a:gd name="T18" fmla="*/ 63 w 285"/>
                  <a:gd name="T19" fmla="*/ 273 h 387"/>
                  <a:gd name="T20" fmla="*/ 87 w 285"/>
                  <a:gd name="T21" fmla="*/ 330 h 387"/>
                  <a:gd name="T22" fmla="*/ 114 w 285"/>
                  <a:gd name="T23" fmla="*/ 357 h 387"/>
                  <a:gd name="T24" fmla="*/ 138 w 285"/>
                  <a:gd name="T25" fmla="*/ 369 h 387"/>
                  <a:gd name="T26" fmla="*/ 156 w 285"/>
                  <a:gd name="T27" fmla="*/ 378 h 387"/>
                  <a:gd name="T28" fmla="*/ 195 w 285"/>
                  <a:gd name="T29" fmla="*/ 387 h 387"/>
                  <a:gd name="T30" fmla="*/ 225 w 285"/>
                  <a:gd name="T31" fmla="*/ 387 h 387"/>
                  <a:gd name="T32" fmla="*/ 285 w 285"/>
                  <a:gd name="T33" fmla="*/ 381 h 387"/>
                  <a:gd name="T34" fmla="*/ 276 w 285"/>
                  <a:gd name="T35" fmla="*/ 321 h 387"/>
                  <a:gd name="T36" fmla="*/ 258 w 285"/>
                  <a:gd name="T37" fmla="*/ 273 h 387"/>
                  <a:gd name="T38" fmla="*/ 210 w 285"/>
                  <a:gd name="T39" fmla="*/ 210 h 387"/>
                  <a:gd name="T40" fmla="*/ 177 w 285"/>
                  <a:gd name="T41" fmla="*/ 165 h 387"/>
                  <a:gd name="T42" fmla="*/ 150 w 285"/>
                  <a:gd name="T43" fmla="*/ 129 h 387"/>
                  <a:gd name="T44" fmla="*/ 138 w 285"/>
                  <a:gd name="T45" fmla="*/ 99 h 387"/>
                  <a:gd name="T46" fmla="*/ 144 w 285"/>
                  <a:gd name="T47" fmla="*/ 78 h 387"/>
                  <a:gd name="T48" fmla="*/ 177 w 285"/>
                  <a:gd name="T49" fmla="*/ 45 h 387"/>
                  <a:gd name="T50" fmla="*/ 219 w 285"/>
                  <a:gd name="T51" fmla="*/ 21 h 387"/>
                  <a:gd name="T52" fmla="*/ 210 w 285"/>
                  <a:gd name="T53" fmla="*/ 0 h 38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285"/>
                  <a:gd name="T82" fmla="*/ 0 h 387"/>
                  <a:gd name="T83" fmla="*/ 285 w 285"/>
                  <a:gd name="T84" fmla="*/ 387 h 38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285" h="387">
                    <a:moveTo>
                      <a:pt x="210" y="0"/>
                    </a:moveTo>
                    <a:lnTo>
                      <a:pt x="171" y="0"/>
                    </a:lnTo>
                    <a:lnTo>
                      <a:pt x="129" y="3"/>
                    </a:lnTo>
                    <a:lnTo>
                      <a:pt x="81" y="3"/>
                    </a:lnTo>
                    <a:lnTo>
                      <a:pt x="48" y="6"/>
                    </a:lnTo>
                    <a:lnTo>
                      <a:pt x="9" y="9"/>
                    </a:lnTo>
                    <a:lnTo>
                      <a:pt x="0" y="39"/>
                    </a:lnTo>
                    <a:lnTo>
                      <a:pt x="9" y="90"/>
                    </a:lnTo>
                    <a:lnTo>
                      <a:pt x="33" y="186"/>
                    </a:lnTo>
                    <a:lnTo>
                      <a:pt x="63" y="273"/>
                    </a:lnTo>
                    <a:lnTo>
                      <a:pt x="87" y="330"/>
                    </a:lnTo>
                    <a:lnTo>
                      <a:pt x="114" y="357"/>
                    </a:lnTo>
                    <a:lnTo>
                      <a:pt x="138" y="369"/>
                    </a:lnTo>
                    <a:lnTo>
                      <a:pt x="156" y="378"/>
                    </a:lnTo>
                    <a:lnTo>
                      <a:pt x="195" y="387"/>
                    </a:lnTo>
                    <a:lnTo>
                      <a:pt x="225" y="387"/>
                    </a:lnTo>
                    <a:lnTo>
                      <a:pt x="285" y="381"/>
                    </a:lnTo>
                    <a:lnTo>
                      <a:pt x="276" y="321"/>
                    </a:lnTo>
                    <a:lnTo>
                      <a:pt x="258" y="273"/>
                    </a:lnTo>
                    <a:lnTo>
                      <a:pt x="210" y="210"/>
                    </a:lnTo>
                    <a:lnTo>
                      <a:pt x="177" y="165"/>
                    </a:lnTo>
                    <a:lnTo>
                      <a:pt x="150" y="129"/>
                    </a:lnTo>
                    <a:lnTo>
                      <a:pt x="138" y="99"/>
                    </a:lnTo>
                    <a:lnTo>
                      <a:pt x="144" y="78"/>
                    </a:lnTo>
                    <a:lnTo>
                      <a:pt x="177" y="45"/>
                    </a:lnTo>
                    <a:lnTo>
                      <a:pt x="219" y="21"/>
                    </a:lnTo>
                    <a:lnTo>
                      <a:pt x="210" y="0"/>
                    </a:lnTo>
                    <a:close/>
                  </a:path>
                </a:pathLst>
              </a:custGeom>
              <a:gradFill rotWithShape="1">
                <a:gsLst>
                  <a:gs pos="0">
                    <a:srgbClr val="FFD8B1"/>
                  </a:gs>
                  <a:gs pos="100000">
                    <a:srgbClr val="C2A487"/>
                  </a:gs>
                </a:gsLst>
                <a:lin ang="0" scaled="1"/>
              </a:gradFill>
              <a:ln w="3175" cap="flat" cmpd="sng">
                <a:solidFill>
                  <a:srgbClr val="000000"/>
                </a:solidFill>
                <a:prstDash val="solid"/>
                <a:round/>
                <a:headEnd/>
                <a:tailEnd/>
              </a:ln>
            </p:spPr>
            <p:txBody>
              <a:bodyPr/>
              <a:lstStyle/>
              <a:p>
                <a:endParaRPr lang="en-GB" dirty="0"/>
              </a:p>
            </p:txBody>
          </p:sp>
          <p:sp>
            <p:nvSpPr>
              <p:cNvPr id="48" name="Oval 206"/>
              <p:cNvSpPr>
                <a:spLocks noChangeArrowheads="1"/>
              </p:cNvSpPr>
              <p:nvPr/>
            </p:nvSpPr>
            <p:spPr bwMode="auto">
              <a:xfrm rot="21425327" flipH="1">
                <a:off x="4174" y="2567"/>
                <a:ext cx="15" cy="13"/>
              </a:xfrm>
              <a:prstGeom prst="ellipse">
                <a:avLst/>
              </a:prstGeom>
              <a:solidFill>
                <a:srgbClr val="FFFFFF"/>
              </a:solidFill>
              <a:ln w="3175">
                <a:solidFill>
                  <a:srgbClr val="000000"/>
                </a:solidFill>
                <a:round/>
                <a:headEnd/>
                <a:tailEnd/>
              </a:ln>
            </p:spPr>
            <p:txBody>
              <a:bodyPr/>
              <a:lstStyle/>
              <a:p>
                <a:endParaRPr lang="en-US" dirty="0"/>
              </a:p>
            </p:txBody>
          </p:sp>
          <p:sp>
            <p:nvSpPr>
              <p:cNvPr id="49" name="Oval 214"/>
              <p:cNvSpPr>
                <a:spLocks noChangeArrowheads="1"/>
              </p:cNvSpPr>
              <p:nvPr/>
            </p:nvSpPr>
            <p:spPr bwMode="auto">
              <a:xfrm rot="-174673">
                <a:off x="4124" y="2562"/>
                <a:ext cx="28" cy="24"/>
              </a:xfrm>
              <a:prstGeom prst="ellipse">
                <a:avLst/>
              </a:prstGeom>
              <a:solidFill>
                <a:srgbClr val="FFFFFF"/>
              </a:solidFill>
              <a:ln w="9525">
                <a:solidFill>
                  <a:srgbClr val="000000"/>
                </a:solidFill>
                <a:round/>
                <a:headEnd/>
                <a:tailEnd/>
              </a:ln>
            </p:spPr>
            <p:txBody>
              <a:bodyPr/>
              <a:lstStyle/>
              <a:p>
                <a:endParaRPr lang="en-US" dirty="0"/>
              </a:p>
            </p:txBody>
          </p:sp>
          <p:sp>
            <p:nvSpPr>
              <p:cNvPr id="50" name="Oval 215"/>
              <p:cNvSpPr>
                <a:spLocks noChangeArrowheads="1"/>
              </p:cNvSpPr>
              <p:nvPr/>
            </p:nvSpPr>
            <p:spPr bwMode="auto">
              <a:xfrm rot="255183" flipH="1">
                <a:off x="4163" y="3398"/>
                <a:ext cx="13" cy="38"/>
              </a:xfrm>
              <a:prstGeom prst="ellipse">
                <a:avLst/>
              </a:prstGeom>
              <a:solidFill>
                <a:srgbClr val="FFFFFF"/>
              </a:solidFill>
              <a:ln w="3175">
                <a:solidFill>
                  <a:srgbClr val="000000"/>
                </a:solidFill>
                <a:round/>
                <a:headEnd/>
                <a:tailEnd/>
              </a:ln>
            </p:spPr>
            <p:txBody>
              <a:bodyPr/>
              <a:lstStyle/>
              <a:p>
                <a:endParaRPr lang="en-US" dirty="0"/>
              </a:p>
            </p:txBody>
          </p:sp>
          <p:grpSp>
            <p:nvGrpSpPr>
              <p:cNvPr id="51" name="Group 216"/>
              <p:cNvGrpSpPr>
                <a:grpSpLocks/>
              </p:cNvGrpSpPr>
              <p:nvPr/>
            </p:nvGrpSpPr>
            <p:grpSpPr bwMode="auto">
              <a:xfrm rot="21547408" flipV="1">
                <a:off x="3870" y="1386"/>
                <a:ext cx="269" cy="575"/>
                <a:chOff x="3721" y="3825"/>
                <a:chExt cx="236" cy="502"/>
              </a:xfrm>
            </p:grpSpPr>
            <p:sp>
              <p:nvSpPr>
                <p:cNvPr id="78" name="Freeform 217"/>
                <p:cNvSpPr>
                  <a:spLocks/>
                </p:cNvSpPr>
                <p:nvPr/>
              </p:nvSpPr>
              <p:spPr bwMode="auto">
                <a:xfrm>
                  <a:off x="3721" y="3825"/>
                  <a:ext cx="236" cy="502"/>
                </a:xfrm>
                <a:custGeom>
                  <a:avLst/>
                  <a:gdLst>
                    <a:gd name="T0" fmla="*/ 137 w 236"/>
                    <a:gd name="T1" fmla="*/ 201 h 502"/>
                    <a:gd name="T2" fmla="*/ 215 w 236"/>
                    <a:gd name="T3" fmla="*/ 0 h 502"/>
                    <a:gd name="T4" fmla="*/ 236 w 236"/>
                    <a:gd name="T5" fmla="*/ 0 h 502"/>
                    <a:gd name="T6" fmla="*/ 224 w 236"/>
                    <a:gd name="T7" fmla="*/ 60 h 502"/>
                    <a:gd name="T8" fmla="*/ 152 w 236"/>
                    <a:gd name="T9" fmla="*/ 240 h 502"/>
                    <a:gd name="T10" fmla="*/ 104 w 236"/>
                    <a:gd name="T11" fmla="*/ 345 h 502"/>
                    <a:gd name="T12" fmla="*/ 35 w 236"/>
                    <a:gd name="T13" fmla="*/ 492 h 502"/>
                    <a:gd name="T14" fmla="*/ 0 w 236"/>
                    <a:gd name="T15" fmla="*/ 489 h 502"/>
                    <a:gd name="T16" fmla="*/ 38 w 236"/>
                    <a:gd name="T17" fmla="*/ 396 h 502"/>
                    <a:gd name="T18" fmla="*/ 73 w 236"/>
                    <a:gd name="T19" fmla="*/ 300 h 502"/>
                    <a:gd name="T20" fmla="*/ 106 w 236"/>
                    <a:gd name="T21" fmla="*/ 208 h 502"/>
                    <a:gd name="T22" fmla="*/ 131 w 236"/>
                    <a:gd name="T23" fmla="*/ 210 h 502"/>
                    <a:gd name="T24" fmla="*/ 98 w 236"/>
                    <a:gd name="T25" fmla="*/ 290 h 502"/>
                    <a:gd name="T26" fmla="*/ 56 w 236"/>
                    <a:gd name="T27" fmla="*/ 399 h 502"/>
                    <a:gd name="T28" fmla="*/ 9 w 236"/>
                    <a:gd name="T29" fmla="*/ 502 h 50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36"/>
                    <a:gd name="T46" fmla="*/ 0 h 502"/>
                    <a:gd name="T47" fmla="*/ 236 w 236"/>
                    <a:gd name="T48" fmla="*/ 502 h 50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36" h="502">
                      <a:moveTo>
                        <a:pt x="137" y="201"/>
                      </a:moveTo>
                      <a:lnTo>
                        <a:pt x="215" y="0"/>
                      </a:lnTo>
                      <a:lnTo>
                        <a:pt x="236" y="0"/>
                      </a:lnTo>
                      <a:lnTo>
                        <a:pt x="224" y="60"/>
                      </a:lnTo>
                      <a:lnTo>
                        <a:pt x="152" y="240"/>
                      </a:lnTo>
                      <a:lnTo>
                        <a:pt x="104" y="345"/>
                      </a:lnTo>
                      <a:lnTo>
                        <a:pt x="35" y="492"/>
                      </a:lnTo>
                      <a:lnTo>
                        <a:pt x="0" y="489"/>
                      </a:lnTo>
                      <a:lnTo>
                        <a:pt x="38" y="396"/>
                      </a:lnTo>
                      <a:lnTo>
                        <a:pt x="73" y="300"/>
                      </a:lnTo>
                      <a:lnTo>
                        <a:pt x="106" y="208"/>
                      </a:lnTo>
                      <a:lnTo>
                        <a:pt x="131" y="210"/>
                      </a:lnTo>
                      <a:lnTo>
                        <a:pt x="98" y="290"/>
                      </a:lnTo>
                      <a:lnTo>
                        <a:pt x="56" y="399"/>
                      </a:lnTo>
                      <a:cubicBezTo>
                        <a:pt x="41" y="434"/>
                        <a:pt x="19" y="481"/>
                        <a:pt x="9" y="502"/>
                      </a:cubicBezTo>
                    </a:path>
                  </a:pathLst>
                </a:custGeom>
                <a:solidFill>
                  <a:srgbClr val="C0C0C0"/>
                </a:solidFill>
                <a:ln w="3175" cap="flat" cmpd="sng">
                  <a:solidFill>
                    <a:srgbClr val="000000"/>
                  </a:solidFill>
                  <a:prstDash val="solid"/>
                  <a:round/>
                  <a:headEnd/>
                  <a:tailEnd/>
                </a:ln>
              </p:spPr>
              <p:txBody>
                <a:bodyPr/>
                <a:lstStyle/>
                <a:p>
                  <a:endParaRPr lang="en-GB" dirty="0"/>
                </a:p>
              </p:txBody>
            </p:sp>
            <p:sp>
              <p:nvSpPr>
                <p:cNvPr id="79" name="Oval 218"/>
                <p:cNvSpPr>
                  <a:spLocks noChangeArrowheads="1"/>
                </p:cNvSpPr>
                <p:nvPr/>
              </p:nvSpPr>
              <p:spPr bwMode="auto">
                <a:xfrm rot="578412" flipH="1">
                  <a:off x="3880" y="3975"/>
                  <a:ext cx="22" cy="33"/>
                </a:xfrm>
                <a:prstGeom prst="ellipse">
                  <a:avLst/>
                </a:prstGeom>
                <a:solidFill>
                  <a:srgbClr val="FFFFFF"/>
                </a:solidFill>
                <a:ln w="3175">
                  <a:solidFill>
                    <a:srgbClr val="000000"/>
                  </a:solidFill>
                  <a:round/>
                  <a:headEnd/>
                  <a:tailEnd/>
                </a:ln>
              </p:spPr>
              <p:txBody>
                <a:bodyPr/>
                <a:lstStyle/>
                <a:p>
                  <a:endParaRPr lang="en-US" dirty="0"/>
                </a:p>
              </p:txBody>
            </p:sp>
          </p:grpSp>
          <p:grpSp>
            <p:nvGrpSpPr>
              <p:cNvPr id="52" name="Group 219"/>
              <p:cNvGrpSpPr>
                <a:grpSpLocks/>
              </p:cNvGrpSpPr>
              <p:nvPr/>
            </p:nvGrpSpPr>
            <p:grpSpPr bwMode="auto">
              <a:xfrm>
                <a:off x="4404" y="2931"/>
                <a:ext cx="990" cy="135"/>
                <a:chOff x="4756" y="1553"/>
                <a:chExt cx="890" cy="110"/>
              </a:xfrm>
            </p:grpSpPr>
            <p:grpSp>
              <p:nvGrpSpPr>
                <p:cNvPr id="71" name="Group 220"/>
                <p:cNvGrpSpPr>
                  <a:grpSpLocks/>
                </p:cNvGrpSpPr>
                <p:nvPr/>
              </p:nvGrpSpPr>
              <p:grpSpPr bwMode="auto">
                <a:xfrm rot="148624">
                  <a:off x="4834" y="1553"/>
                  <a:ext cx="812" cy="95"/>
                  <a:chOff x="4160" y="3615"/>
                  <a:chExt cx="796" cy="102"/>
                </a:xfrm>
              </p:grpSpPr>
              <p:sp>
                <p:nvSpPr>
                  <p:cNvPr id="75" name="Freeform 221"/>
                  <p:cNvSpPr>
                    <a:spLocks/>
                  </p:cNvSpPr>
                  <p:nvPr/>
                </p:nvSpPr>
                <p:spPr bwMode="auto">
                  <a:xfrm>
                    <a:off x="4161" y="3615"/>
                    <a:ext cx="795" cy="102"/>
                  </a:xfrm>
                  <a:custGeom>
                    <a:avLst/>
                    <a:gdLst>
                      <a:gd name="T0" fmla="*/ 795 w 795"/>
                      <a:gd name="T1" fmla="*/ 0 h 102"/>
                      <a:gd name="T2" fmla="*/ 0 w 795"/>
                      <a:gd name="T3" fmla="*/ 36 h 102"/>
                      <a:gd name="T4" fmla="*/ 3 w 795"/>
                      <a:gd name="T5" fmla="*/ 102 h 102"/>
                      <a:gd name="T6" fmla="*/ 717 w 795"/>
                      <a:gd name="T7" fmla="*/ 72 h 102"/>
                      <a:gd name="T8" fmla="*/ 0 60000 65536"/>
                      <a:gd name="T9" fmla="*/ 0 60000 65536"/>
                      <a:gd name="T10" fmla="*/ 0 60000 65536"/>
                      <a:gd name="T11" fmla="*/ 0 60000 65536"/>
                      <a:gd name="T12" fmla="*/ 0 w 795"/>
                      <a:gd name="T13" fmla="*/ 0 h 102"/>
                      <a:gd name="T14" fmla="*/ 795 w 795"/>
                      <a:gd name="T15" fmla="*/ 102 h 102"/>
                    </a:gdLst>
                    <a:ahLst/>
                    <a:cxnLst>
                      <a:cxn ang="T8">
                        <a:pos x="T0" y="T1"/>
                      </a:cxn>
                      <a:cxn ang="T9">
                        <a:pos x="T2" y="T3"/>
                      </a:cxn>
                      <a:cxn ang="T10">
                        <a:pos x="T4" y="T5"/>
                      </a:cxn>
                      <a:cxn ang="T11">
                        <a:pos x="T6" y="T7"/>
                      </a:cxn>
                    </a:cxnLst>
                    <a:rect l="T12" t="T13" r="T14" b="T15"/>
                    <a:pathLst>
                      <a:path w="795" h="102">
                        <a:moveTo>
                          <a:pt x="795" y="0"/>
                        </a:moveTo>
                        <a:lnTo>
                          <a:pt x="0" y="36"/>
                        </a:lnTo>
                        <a:lnTo>
                          <a:pt x="3" y="102"/>
                        </a:lnTo>
                        <a:lnTo>
                          <a:pt x="717" y="72"/>
                        </a:lnTo>
                      </a:path>
                    </a:pathLst>
                  </a:custGeom>
                  <a:solidFill>
                    <a:srgbClr val="CCFFFF"/>
                  </a:solidFill>
                  <a:ln w="3175" cmpd="sng">
                    <a:solidFill>
                      <a:srgbClr val="000000"/>
                    </a:solidFill>
                    <a:round/>
                    <a:headEnd/>
                    <a:tailEnd/>
                  </a:ln>
                </p:spPr>
                <p:txBody>
                  <a:bodyPr/>
                  <a:lstStyle/>
                  <a:p>
                    <a:endParaRPr lang="en-GB" dirty="0"/>
                  </a:p>
                </p:txBody>
              </p:sp>
              <p:sp>
                <p:nvSpPr>
                  <p:cNvPr id="76" name="Line 222"/>
                  <p:cNvSpPr>
                    <a:spLocks noChangeShapeType="1"/>
                  </p:cNvSpPr>
                  <p:nvPr/>
                </p:nvSpPr>
                <p:spPr bwMode="auto">
                  <a:xfrm rot="-295919" flipH="1" flipV="1">
                    <a:off x="4162" y="3644"/>
                    <a:ext cx="725" cy="30"/>
                  </a:xfrm>
                  <a:prstGeom prst="line">
                    <a:avLst/>
                  </a:prstGeom>
                  <a:noFill/>
                  <a:ln w="3175">
                    <a:solidFill>
                      <a:srgbClr val="000000"/>
                    </a:solidFill>
                    <a:round/>
                    <a:headEnd/>
                    <a:tailEnd/>
                  </a:ln>
                </p:spPr>
                <p:txBody>
                  <a:bodyPr/>
                  <a:lstStyle/>
                  <a:p>
                    <a:endParaRPr lang="en-GB" dirty="0"/>
                  </a:p>
                </p:txBody>
              </p:sp>
              <p:sp>
                <p:nvSpPr>
                  <p:cNvPr id="77" name="Line 223"/>
                  <p:cNvSpPr>
                    <a:spLocks noChangeShapeType="1"/>
                  </p:cNvSpPr>
                  <p:nvPr/>
                </p:nvSpPr>
                <p:spPr bwMode="auto">
                  <a:xfrm rot="-295919" flipH="1" flipV="1">
                    <a:off x="4160" y="3663"/>
                    <a:ext cx="688" cy="30"/>
                  </a:xfrm>
                  <a:prstGeom prst="line">
                    <a:avLst/>
                  </a:prstGeom>
                  <a:noFill/>
                  <a:ln w="3175">
                    <a:solidFill>
                      <a:srgbClr val="000000"/>
                    </a:solidFill>
                    <a:round/>
                    <a:headEnd/>
                    <a:tailEnd/>
                  </a:ln>
                </p:spPr>
                <p:txBody>
                  <a:bodyPr/>
                  <a:lstStyle/>
                  <a:p>
                    <a:endParaRPr lang="en-GB" dirty="0"/>
                  </a:p>
                </p:txBody>
              </p:sp>
            </p:grpSp>
            <p:sp>
              <p:nvSpPr>
                <p:cNvPr id="72" name="Freeform 224"/>
                <p:cNvSpPr>
                  <a:spLocks/>
                </p:cNvSpPr>
                <p:nvPr/>
              </p:nvSpPr>
              <p:spPr bwMode="auto">
                <a:xfrm rot="21547408" flipH="1">
                  <a:off x="4756" y="1561"/>
                  <a:ext cx="121" cy="64"/>
                </a:xfrm>
                <a:custGeom>
                  <a:avLst/>
                  <a:gdLst>
                    <a:gd name="T0" fmla="*/ 0 w 165"/>
                    <a:gd name="T1" fmla="*/ 3 h 102"/>
                    <a:gd name="T2" fmla="*/ 27 w 165"/>
                    <a:gd name="T3" fmla="*/ 24 h 102"/>
                    <a:gd name="T4" fmla="*/ 60 w 165"/>
                    <a:gd name="T5" fmla="*/ 54 h 102"/>
                    <a:gd name="T6" fmla="*/ 69 w 165"/>
                    <a:gd name="T7" fmla="*/ 60 h 102"/>
                    <a:gd name="T8" fmla="*/ 99 w 165"/>
                    <a:gd name="T9" fmla="*/ 87 h 102"/>
                    <a:gd name="T10" fmla="*/ 114 w 165"/>
                    <a:gd name="T11" fmla="*/ 102 h 102"/>
                    <a:gd name="T12" fmla="*/ 165 w 165"/>
                    <a:gd name="T13" fmla="*/ 99 h 102"/>
                    <a:gd name="T14" fmla="*/ 51 w 165"/>
                    <a:gd name="T15" fmla="*/ 0 h 102"/>
                    <a:gd name="T16" fmla="*/ 0 w 165"/>
                    <a:gd name="T17" fmla="*/ 3 h 10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5"/>
                    <a:gd name="T28" fmla="*/ 0 h 102"/>
                    <a:gd name="T29" fmla="*/ 165 w 165"/>
                    <a:gd name="T30" fmla="*/ 102 h 10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5" h="102">
                      <a:moveTo>
                        <a:pt x="0" y="3"/>
                      </a:moveTo>
                      <a:cubicBezTo>
                        <a:pt x="10" y="9"/>
                        <a:pt x="17" y="18"/>
                        <a:pt x="27" y="24"/>
                      </a:cubicBezTo>
                      <a:cubicBezTo>
                        <a:pt x="36" y="38"/>
                        <a:pt x="45" y="44"/>
                        <a:pt x="60" y="54"/>
                      </a:cubicBezTo>
                      <a:cubicBezTo>
                        <a:pt x="63" y="56"/>
                        <a:pt x="69" y="60"/>
                        <a:pt x="69" y="60"/>
                      </a:cubicBezTo>
                      <a:cubicBezTo>
                        <a:pt x="75" y="69"/>
                        <a:pt x="90" y="81"/>
                        <a:pt x="99" y="87"/>
                      </a:cubicBezTo>
                      <a:cubicBezTo>
                        <a:pt x="103" y="93"/>
                        <a:pt x="114" y="102"/>
                        <a:pt x="114" y="102"/>
                      </a:cubicBezTo>
                      <a:lnTo>
                        <a:pt x="165" y="99"/>
                      </a:lnTo>
                      <a:lnTo>
                        <a:pt x="51" y="0"/>
                      </a:lnTo>
                      <a:lnTo>
                        <a:pt x="0" y="3"/>
                      </a:lnTo>
                      <a:close/>
                    </a:path>
                  </a:pathLst>
                </a:custGeom>
                <a:solidFill>
                  <a:srgbClr val="CCFFFF"/>
                </a:solidFill>
                <a:ln w="3175" cmpd="sng">
                  <a:solidFill>
                    <a:srgbClr val="000000"/>
                  </a:solidFill>
                  <a:round/>
                  <a:headEnd/>
                  <a:tailEnd/>
                </a:ln>
              </p:spPr>
              <p:txBody>
                <a:bodyPr/>
                <a:lstStyle/>
                <a:p>
                  <a:endParaRPr lang="en-GB" dirty="0"/>
                </a:p>
              </p:txBody>
            </p:sp>
            <p:sp>
              <p:nvSpPr>
                <p:cNvPr id="73" name="Freeform 225"/>
                <p:cNvSpPr>
                  <a:spLocks/>
                </p:cNvSpPr>
                <p:nvPr/>
              </p:nvSpPr>
              <p:spPr bwMode="auto">
                <a:xfrm rot="21547408" flipH="1">
                  <a:off x="4756" y="1628"/>
                  <a:ext cx="91" cy="35"/>
                </a:xfrm>
                <a:custGeom>
                  <a:avLst/>
                  <a:gdLst>
                    <a:gd name="T0" fmla="*/ 123 w 123"/>
                    <a:gd name="T1" fmla="*/ 0 h 57"/>
                    <a:gd name="T2" fmla="*/ 123 w 123"/>
                    <a:gd name="T3" fmla="*/ 57 h 57"/>
                    <a:gd name="T4" fmla="*/ 72 w 123"/>
                    <a:gd name="T5" fmla="*/ 57 h 57"/>
                    <a:gd name="T6" fmla="*/ 0 w 123"/>
                    <a:gd name="T7" fmla="*/ 0 h 57"/>
                    <a:gd name="T8" fmla="*/ 0 60000 65536"/>
                    <a:gd name="T9" fmla="*/ 0 60000 65536"/>
                    <a:gd name="T10" fmla="*/ 0 60000 65536"/>
                    <a:gd name="T11" fmla="*/ 0 60000 65536"/>
                    <a:gd name="T12" fmla="*/ 0 w 123"/>
                    <a:gd name="T13" fmla="*/ 0 h 57"/>
                    <a:gd name="T14" fmla="*/ 123 w 123"/>
                    <a:gd name="T15" fmla="*/ 57 h 57"/>
                  </a:gdLst>
                  <a:ahLst/>
                  <a:cxnLst>
                    <a:cxn ang="T8">
                      <a:pos x="T0" y="T1"/>
                    </a:cxn>
                    <a:cxn ang="T9">
                      <a:pos x="T2" y="T3"/>
                    </a:cxn>
                    <a:cxn ang="T10">
                      <a:pos x="T4" y="T5"/>
                    </a:cxn>
                    <a:cxn ang="T11">
                      <a:pos x="T6" y="T7"/>
                    </a:cxn>
                  </a:cxnLst>
                  <a:rect l="T12" t="T13" r="T14" b="T15"/>
                  <a:pathLst>
                    <a:path w="123" h="57">
                      <a:moveTo>
                        <a:pt x="123" y="0"/>
                      </a:moveTo>
                      <a:lnTo>
                        <a:pt x="123" y="57"/>
                      </a:lnTo>
                      <a:lnTo>
                        <a:pt x="72" y="57"/>
                      </a:lnTo>
                      <a:lnTo>
                        <a:pt x="0" y="0"/>
                      </a:lnTo>
                    </a:path>
                  </a:pathLst>
                </a:custGeom>
                <a:solidFill>
                  <a:srgbClr val="CCFFFF"/>
                </a:solidFill>
                <a:ln w="3175" cmpd="sng">
                  <a:solidFill>
                    <a:srgbClr val="000000"/>
                  </a:solidFill>
                  <a:round/>
                  <a:headEnd/>
                  <a:tailEnd/>
                </a:ln>
              </p:spPr>
              <p:txBody>
                <a:bodyPr/>
                <a:lstStyle/>
                <a:p>
                  <a:endParaRPr lang="en-GB" dirty="0"/>
                </a:p>
              </p:txBody>
            </p:sp>
            <p:sp>
              <p:nvSpPr>
                <p:cNvPr id="74" name="Line 226"/>
                <p:cNvSpPr>
                  <a:spLocks noChangeShapeType="1"/>
                </p:cNvSpPr>
                <p:nvPr/>
              </p:nvSpPr>
              <p:spPr bwMode="auto">
                <a:xfrm rot="21547408" flipH="1">
                  <a:off x="4799" y="1628"/>
                  <a:ext cx="2" cy="29"/>
                </a:xfrm>
                <a:prstGeom prst="line">
                  <a:avLst/>
                </a:prstGeom>
                <a:noFill/>
                <a:ln w="3175">
                  <a:solidFill>
                    <a:srgbClr val="000000"/>
                  </a:solidFill>
                  <a:round/>
                  <a:headEnd/>
                  <a:tailEnd/>
                </a:ln>
              </p:spPr>
              <p:txBody>
                <a:bodyPr/>
                <a:lstStyle/>
                <a:p>
                  <a:endParaRPr lang="en-GB" dirty="0"/>
                </a:p>
              </p:txBody>
            </p:sp>
          </p:grpSp>
          <p:sp>
            <p:nvSpPr>
              <p:cNvPr id="53" name="Line 227"/>
              <p:cNvSpPr>
                <a:spLocks noChangeShapeType="1"/>
              </p:cNvSpPr>
              <p:nvPr/>
            </p:nvSpPr>
            <p:spPr bwMode="auto">
              <a:xfrm rot="21479509" flipH="1">
                <a:off x="3817" y="3052"/>
                <a:ext cx="590" cy="190"/>
              </a:xfrm>
              <a:prstGeom prst="line">
                <a:avLst/>
              </a:prstGeom>
              <a:noFill/>
              <a:ln w="3175">
                <a:solidFill>
                  <a:srgbClr val="000000"/>
                </a:solidFill>
                <a:round/>
                <a:headEnd/>
                <a:tailEnd/>
              </a:ln>
            </p:spPr>
            <p:txBody>
              <a:bodyPr/>
              <a:lstStyle/>
              <a:p>
                <a:endParaRPr lang="en-GB" dirty="0"/>
              </a:p>
            </p:txBody>
          </p:sp>
          <p:sp>
            <p:nvSpPr>
              <p:cNvPr id="54" name="Oval 228"/>
              <p:cNvSpPr>
                <a:spLocks noChangeArrowheads="1"/>
              </p:cNvSpPr>
              <p:nvPr/>
            </p:nvSpPr>
            <p:spPr bwMode="auto">
              <a:xfrm rot="991010">
                <a:off x="4152" y="3447"/>
                <a:ext cx="26" cy="71"/>
              </a:xfrm>
              <a:prstGeom prst="ellipse">
                <a:avLst/>
              </a:prstGeom>
              <a:solidFill>
                <a:srgbClr val="FFFFFF"/>
              </a:solidFill>
              <a:ln w="3175">
                <a:solidFill>
                  <a:srgbClr val="000000"/>
                </a:solidFill>
                <a:round/>
                <a:headEnd/>
                <a:tailEnd/>
              </a:ln>
            </p:spPr>
            <p:txBody>
              <a:bodyPr/>
              <a:lstStyle/>
              <a:p>
                <a:endParaRPr lang="en-US" dirty="0"/>
              </a:p>
            </p:txBody>
          </p:sp>
          <p:sp>
            <p:nvSpPr>
              <p:cNvPr id="55" name="Oval 229"/>
              <p:cNvSpPr>
                <a:spLocks noChangeArrowheads="1"/>
              </p:cNvSpPr>
              <p:nvPr/>
            </p:nvSpPr>
            <p:spPr bwMode="auto">
              <a:xfrm rot="20608990" flipH="1">
                <a:off x="4115" y="1891"/>
                <a:ext cx="25" cy="71"/>
              </a:xfrm>
              <a:prstGeom prst="ellipse">
                <a:avLst/>
              </a:prstGeom>
              <a:solidFill>
                <a:srgbClr val="FFFFFF"/>
              </a:solidFill>
              <a:ln w="3175">
                <a:solidFill>
                  <a:srgbClr val="000000"/>
                </a:solidFill>
                <a:round/>
                <a:headEnd/>
                <a:tailEnd/>
              </a:ln>
            </p:spPr>
            <p:txBody>
              <a:bodyPr/>
              <a:lstStyle/>
              <a:p>
                <a:endParaRPr lang="en-US" dirty="0"/>
              </a:p>
            </p:txBody>
          </p:sp>
          <p:grpSp>
            <p:nvGrpSpPr>
              <p:cNvPr id="56" name="Group 239"/>
              <p:cNvGrpSpPr>
                <a:grpSpLocks/>
              </p:cNvGrpSpPr>
              <p:nvPr/>
            </p:nvGrpSpPr>
            <p:grpSpPr bwMode="auto">
              <a:xfrm>
                <a:off x="4146" y="2118"/>
                <a:ext cx="616" cy="453"/>
                <a:chOff x="4428" y="2148"/>
                <a:chExt cx="616" cy="453"/>
              </a:xfrm>
            </p:grpSpPr>
            <p:sp>
              <p:nvSpPr>
                <p:cNvPr id="57" name="Rectangle 212"/>
                <p:cNvSpPr>
                  <a:spLocks noChangeArrowheads="1"/>
                </p:cNvSpPr>
                <p:nvPr/>
              </p:nvSpPr>
              <p:spPr bwMode="auto">
                <a:xfrm>
                  <a:off x="4444" y="2299"/>
                  <a:ext cx="64" cy="132"/>
                </a:xfrm>
                <a:prstGeom prst="rect">
                  <a:avLst/>
                </a:prstGeom>
                <a:solidFill>
                  <a:srgbClr val="B2B2B2"/>
                </a:solidFill>
                <a:ln w="3175">
                  <a:solidFill>
                    <a:srgbClr val="000000"/>
                  </a:solidFill>
                  <a:miter lim="800000"/>
                  <a:headEnd/>
                  <a:tailEnd/>
                </a:ln>
              </p:spPr>
              <p:txBody>
                <a:bodyPr/>
                <a:lstStyle/>
                <a:p>
                  <a:endParaRPr lang="en-US" dirty="0"/>
                </a:p>
              </p:txBody>
            </p:sp>
            <p:sp>
              <p:nvSpPr>
                <p:cNvPr id="58" name="Rectangle 207"/>
                <p:cNvSpPr>
                  <a:spLocks noChangeArrowheads="1"/>
                </p:cNvSpPr>
                <p:nvPr/>
              </p:nvSpPr>
              <p:spPr bwMode="auto">
                <a:xfrm rot="6889" flipH="1">
                  <a:off x="4951" y="2148"/>
                  <a:ext cx="31" cy="453"/>
                </a:xfrm>
                <a:prstGeom prst="rect">
                  <a:avLst/>
                </a:prstGeom>
                <a:solidFill>
                  <a:schemeClr val="bg2"/>
                </a:solidFill>
                <a:ln w="3175">
                  <a:solidFill>
                    <a:srgbClr val="000000"/>
                  </a:solidFill>
                  <a:miter lim="800000"/>
                  <a:headEnd/>
                  <a:tailEnd/>
                </a:ln>
              </p:spPr>
              <p:txBody>
                <a:bodyPr/>
                <a:lstStyle/>
                <a:p>
                  <a:endParaRPr lang="en-US" dirty="0"/>
                </a:p>
              </p:txBody>
            </p:sp>
            <p:sp>
              <p:nvSpPr>
                <p:cNvPr id="59" name="Rectangle 208"/>
                <p:cNvSpPr>
                  <a:spLocks noChangeArrowheads="1"/>
                </p:cNvSpPr>
                <p:nvPr/>
              </p:nvSpPr>
              <p:spPr bwMode="auto">
                <a:xfrm rot="6889" flipH="1">
                  <a:off x="4966" y="2227"/>
                  <a:ext cx="48" cy="61"/>
                </a:xfrm>
                <a:prstGeom prst="rect">
                  <a:avLst/>
                </a:prstGeom>
                <a:solidFill>
                  <a:schemeClr val="bg2"/>
                </a:solidFill>
                <a:ln w="3175">
                  <a:solidFill>
                    <a:srgbClr val="000000"/>
                  </a:solidFill>
                  <a:miter lim="800000"/>
                  <a:headEnd/>
                  <a:tailEnd/>
                </a:ln>
              </p:spPr>
              <p:txBody>
                <a:bodyPr/>
                <a:lstStyle/>
                <a:p>
                  <a:endParaRPr lang="en-US" dirty="0"/>
                </a:p>
              </p:txBody>
            </p:sp>
            <p:sp>
              <p:nvSpPr>
                <p:cNvPr id="60" name="Rectangle 209"/>
                <p:cNvSpPr>
                  <a:spLocks noChangeArrowheads="1"/>
                </p:cNvSpPr>
                <p:nvPr/>
              </p:nvSpPr>
              <p:spPr bwMode="auto">
                <a:xfrm rot="6889">
                  <a:off x="5027" y="2235"/>
                  <a:ext cx="17" cy="40"/>
                </a:xfrm>
                <a:prstGeom prst="rect">
                  <a:avLst/>
                </a:prstGeom>
                <a:gradFill rotWithShape="1">
                  <a:gsLst>
                    <a:gs pos="0">
                      <a:schemeClr val="bg2">
                        <a:gamma/>
                        <a:shade val="46275"/>
                        <a:invGamma/>
                      </a:schemeClr>
                    </a:gs>
                    <a:gs pos="50000">
                      <a:schemeClr val="bg2"/>
                    </a:gs>
                    <a:gs pos="100000">
                      <a:schemeClr val="bg2">
                        <a:gamma/>
                        <a:shade val="46275"/>
                        <a:invGamma/>
                      </a:schemeClr>
                    </a:gs>
                  </a:gsLst>
                  <a:lin ang="5400000" scaled="1"/>
                </a:gradFill>
                <a:ln w="3175">
                  <a:solidFill>
                    <a:srgbClr val="000000"/>
                  </a:solidFill>
                  <a:miter lim="800000"/>
                  <a:headEnd/>
                  <a:tailEnd/>
                </a:ln>
              </p:spPr>
              <p:txBody>
                <a:bodyPr/>
                <a:lstStyle/>
                <a:p>
                  <a:pPr>
                    <a:defRPr/>
                  </a:pPr>
                  <a:endParaRPr lang="en-GB" dirty="0"/>
                </a:p>
              </p:txBody>
            </p:sp>
            <p:sp>
              <p:nvSpPr>
                <p:cNvPr id="61" name="Line 210"/>
                <p:cNvSpPr>
                  <a:spLocks noChangeShapeType="1"/>
                </p:cNvSpPr>
                <p:nvPr/>
              </p:nvSpPr>
              <p:spPr bwMode="auto">
                <a:xfrm rot="6889" flipH="1">
                  <a:off x="5015" y="2257"/>
                  <a:ext cx="11" cy="0"/>
                </a:xfrm>
                <a:prstGeom prst="line">
                  <a:avLst/>
                </a:prstGeom>
                <a:noFill/>
                <a:ln w="28575">
                  <a:solidFill>
                    <a:schemeClr val="bg2"/>
                  </a:solidFill>
                  <a:round/>
                  <a:headEnd/>
                  <a:tailEnd/>
                </a:ln>
              </p:spPr>
              <p:txBody>
                <a:bodyPr/>
                <a:lstStyle/>
                <a:p>
                  <a:endParaRPr lang="en-GB" dirty="0"/>
                </a:p>
              </p:txBody>
            </p:sp>
            <p:sp>
              <p:nvSpPr>
                <p:cNvPr id="62" name="Rectangle 211"/>
                <p:cNvSpPr>
                  <a:spLocks noChangeArrowheads="1"/>
                </p:cNvSpPr>
                <p:nvPr/>
              </p:nvSpPr>
              <p:spPr bwMode="auto">
                <a:xfrm rot="6889" flipH="1">
                  <a:off x="4509" y="2341"/>
                  <a:ext cx="442" cy="52"/>
                </a:xfrm>
                <a:prstGeom prst="rect">
                  <a:avLst/>
                </a:prstGeom>
                <a:solidFill>
                  <a:srgbClr val="B2B2B2"/>
                </a:solidFill>
                <a:ln w="3175">
                  <a:solidFill>
                    <a:srgbClr val="000000"/>
                  </a:solidFill>
                  <a:miter lim="800000"/>
                  <a:headEnd/>
                  <a:tailEnd/>
                </a:ln>
              </p:spPr>
              <p:txBody>
                <a:bodyPr/>
                <a:lstStyle/>
                <a:p>
                  <a:endParaRPr lang="en-US" dirty="0"/>
                </a:p>
              </p:txBody>
            </p:sp>
            <p:sp>
              <p:nvSpPr>
                <p:cNvPr id="63" name="Oval 213"/>
                <p:cNvSpPr>
                  <a:spLocks noChangeArrowheads="1"/>
                </p:cNvSpPr>
                <p:nvPr/>
              </p:nvSpPr>
              <p:spPr bwMode="auto">
                <a:xfrm rot="6889">
                  <a:off x="4428" y="2316"/>
                  <a:ext cx="93" cy="91"/>
                </a:xfrm>
                <a:prstGeom prst="ellipse">
                  <a:avLst/>
                </a:prstGeom>
                <a:solidFill>
                  <a:srgbClr val="808080"/>
                </a:solidFill>
                <a:ln w="9525">
                  <a:solidFill>
                    <a:srgbClr val="000000"/>
                  </a:solidFill>
                  <a:round/>
                  <a:headEnd/>
                  <a:tailEnd/>
                </a:ln>
              </p:spPr>
              <p:txBody>
                <a:bodyPr/>
                <a:lstStyle/>
                <a:p>
                  <a:endParaRPr lang="en-US" dirty="0"/>
                </a:p>
              </p:txBody>
            </p:sp>
            <p:sp>
              <p:nvSpPr>
                <p:cNvPr id="64" name="Oval 232"/>
                <p:cNvSpPr>
                  <a:spLocks noChangeArrowheads="1"/>
                </p:cNvSpPr>
                <p:nvPr/>
              </p:nvSpPr>
              <p:spPr bwMode="auto">
                <a:xfrm>
                  <a:off x="4967" y="2235"/>
                  <a:ext cx="45" cy="47"/>
                </a:xfrm>
                <a:prstGeom prst="ellipse">
                  <a:avLst/>
                </a:prstGeom>
                <a:gradFill rotWithShape="1">
                  <a:gsLst>
                    <a:gs pos="0">
                      <a:srgbClr val="DDDDDD"/>
                    </a:gs>
                    <a:gs pos="100000">
                      <a:srgbClr val="666666"/>
                    </a:gs>
                  </a:gsLst>
                  <a:path path="shape">
                    <a:fillToRect l="50000" t="50000" r="50000" b="50000"/>
                  </a:path>
                </a:gradFill>
                <a:ln w="3175" algn="ctr">
                  <a:solidFill>
                    <a:srgbClr val="000000"/>
                  </a:solidFill>
                  <a:round/>
                  <a:headEnd/>
                  <a:tailEnd/>
                </a:ln>
              </p:spPr>
              <p:txBody>
                <a:bodyPr wrap="none" anchor="ctr"/>
                <a:lstStyle/>
                <a:p>
                  <a:endParaRPr lang="en-US" dirty="0"/>
                </a:p>
              </p:txBody>
            </p:sp>
            <p:sp>
              <p:nvSpPr>
                <p:cNvPr id="65" name="Oval 233"/>
                <p:cNvSpPr>
                  <a:spLocks noChangeArrowheads="1"/>
                </p:cNvSpPr>
                <p:nvPr/>
              </p:nvSpPr>
              <p:spPr bwMode="auto">
                <a:xfrm>
                  <a:off x="4541" y="2355"/>
                  <a:ext cx="27" cy="27"/>
                </a:xfrm>
                <a:prstGeom prst="ellipse">
                  <a:avLst/>
                </a:prstGeom>
                <a:solidFill>
                  <a:srgbClr val="0168AC"/>
                </a:solidFill>
                <a:ln w="3175" algn="ctr">
                  <a:solidFill>
                    <a:srgbClr val="000000"/>
                  </a:solidFill>
                  <a:round/>
                  <a:headEnd/>
                  <a:tailEnd/>
                </a:ln>
              </p:spPr>
              <p:txBody>
                <a:bodyPr wrap="none" anchor="ctr"/>
                <a:lstStyle/>
                <a:p>
                  <a:endParaRPr lang="en-US" dirty="0"/>
                </a:p>
              </p:txBody>
            </p:sp>
            <p:sp>
              <p:nvSpPr>
                <p:cNvPr id="66" name="Oval 234"/>
                <p:cNvSpPr>
                  <a:spLocks noChangeArrowheads="1"/>
                </p:cNvSpPr>
                <p:nvPr/>
              </p:nvSpPr>
              <p:spPr bwMode="auto">
                <a:xfrm>
                  <a:off x="4607" y="2355"/>
                  <a:ext cx="27" cy="27"/>
                </a:xfrm>
                <a:prstGeom prst="ellipse">
                  <a:avLst/>
                </a:prstGeom>
                <a:solidFill>
                  <a:srgbClr val="0168AC"/>
                </a:solidFill>
                <a:ln w="3175" algn="ctr">
                  <a:solidFill>
                    <a:srgbClr val="000000"/>
                  </a:solidFill>
                  <a:round/>
                  <a:headEnd/>
                  <a:tailEnd/>
                </a:ln>
              </p:spPr>
              <p:txBody>
                <a:bodyPr wrap="none" anchor="ctr"/>
                <a:lstStyle/>
                <a:p>
                  <a:endParaRPr lang="en-US" dirty="0"/>
                </a:p>
              </p:txBody>
            </p:sp>
            <p:sp>
              <p:nvSpPr>
                <p:cNvPr id="67" name="Oval 235"/>
                <p:cNvSpPr>
                  <a:spLocks noChangeArrowheads="1"/>
                </p:cNvSpPr>
                <p:nvPr/>
              </p:nvSpPr>
              <p:spPr bwMode="auto">
                <a:xfrm>
                  <a:off x="4674" y="2355"/>
                  <a:ext cx="27" cy="27"/>
                </a:xfrm>
                <a:prstGeom prst="ellipse">
                  <a:avLst/>
                </a:prstGeom>
                <a:solidFill>
                  <a:srgbClr val="0168AC"/>
                </a:solidFill>
                <a:ln w="3175" algn="ctr">
                  <a:solidFill>
                    <a:srgbClr val="000000"/>
                  </a:solidFill>
                  <a:round/>
                  <a:headEnd/>
                  <a:tailEnd/>
                </a:ln>
              </p:spPr>
              <p:txBody>
                <a:bodyPr wrap="none" anchor="ctr"/>
                <a:lstStyle/>
                <a:p>
                  <a:endParaRPr lang="en-US" dirty="0"/>
                </a:p>
              </p:txBody>
            </p:sp>
            <p:sp>
              <p:nvSpPr>
                <p:cNvPr id="68" name="Oval 236"/>
                <p:cNvSpPr>
                  <a:spLocks noChangeArrowheads="1"/>
                </p:cNvSpPr>
                <p:nvPr/>
              </p:nvSpPr>
              <p:spPr bwMode="auto">
                <a:xfrm>
                  <a:off x="4740" y="2355"/>
                  <a:ext cx="27" cy="27"/>
                </a:xfrm>
                <a:prstGeom prst="ellipse">
                  <a:avLst/>
                </a:prstGeom>
                <a:solidFill>
                  <a:srgbClr val="0168AC"/>
                </a:solidFill>
                <a:ln w="3175" algn="ctr">
                  <a:solidFill>
                    <a:srgbClr val="000000"/>
                  </a:solidFill>
                  <a:round/>
                  <a:headEnd/>
                  <a:tailEnd/>
                </a:ln>
              </p:spPr>
              <p:txBody>
                <a:bodyPr wrap="none" anchor="ctr"/>
                <a:lstStyle/>
                <a:p>
                  <a:endParaRPr lang="en-US" dirty="0"/>
                </a:p>
              </p:txBody>
            </p:sp>
            <p:sp>
              <p:nvSpPr>
                <p:cNvPr id="69" name="Oval 237"/>
                <p:cNvSpPr>
                  <a:spLocks noChangeArrowheads="1"/>
                </p:cNvSpPr>
                <p:nvPr/>
              </p:nvSpPr>
              <p:spPr bwMode="auto">
                <a:xfrm>
                  <a:off x="4807" y="2355"/>
                  <a:ext cx="27" cy="27"/>
                </a:xfrm>
                <a:prstGeom prst="ellipse">
                  <a:avLst/>
                </a:prstGeom>
                <a:solidFill>
                  <a:srgbClr val="0168AC"/>
                </a:solidFill>
                <a:ln w="3175" algn="ctr">
                  <a:solidFill>
                    <a:srgbClr val="000000"/>
                  </a:solidFill>
                  <a:round/>
                  <a:headEnd/>
                  <a:tailEnd/>
                </a:ln>
              </p:spPr>
              <p:txBody>
                <a:bodyPr wrap="none" anchor="ctr"/>
                <a:lstStyle/>
                <a:p>
                  <a:endParaRPr lang="en-US" dirty="0"/>
                </a:p>
              </p:txBody>
            </p:sp>
            <p:sp>
              <p:nvSpPr>
                <p:cNvPr id="70" name="Oval 238"/>
                <p:cNvSpPr>
                  <a:spLocks noChangeArrowheads="1"/>
                </p:cNvSpPr>
                <p:nvPr/>
              </p:nvSpPr>
              <p:spPr bwMode="auto">
                <a:xfrm>
                  <a:off x="4874" y="2355"/>
                  <a:ext cx="27" cy="27"/>
                </a:xfrm>
                <a:prstGeom prst="ellipse">
                  <a:avLst/>
                </a:prstGeom>
                <a:solidFill>
                  <a:srgbClr val="0168AC"/>
                </a:solidFill>
                <a:ln w="3175" algn="ctr">
                  <a:solidFill>
                    <a:srgbClr val="000000"/>
                  </a:solidFill>
                  <a:round/>
                  <a:headEnd/>
                  <a:tailEnd/>
                </a:ln>
              </p:spPr>
              <p:txBody>
                <a:bodyPr wrap="none" anchor="ctr"/>
                <a:lstStyle/>
                <a:p>
                  <a:endParaRPr lang="en-US" dirty="0"/>
                </a:p>
              </p:txBody>
            </p:sp>
          </p:grpSp>
        </p:grpSp>
      </p:grpSp>
      <p:sp>
        <p:nvSpPr>
          <p:cNvPr id="82" name="Freeform 12"/>
          <p:cNvSpPr>
            <a:spLocks/>
          </p:cNvSpPr>
          <p:nvPr/>
        </p:nvSpPr>
        <p:spPr bwMode="auto">
          <a:xfrm>
            <a:off x="2687638" y="2589310"/>
            <a:ext cx="952500" cy="958850"/>
          </a:xfrm>
          <a:custGeom>
            <a:avLst/>
            <a:gdLst>
              <a:gd name="T0" fmla="*/ 143 w 618"/>
              <a:gd name="T1" fmla="*/ 561 h 561"/>
              <a:gd name="T2" fmla="*/ 98 w 618"/>
              <a:gd name="T3" fmla="*/ 498 h 561"/>
              <a:gd name="T4" fmla="*/ 35 w 618"/>
              <a:gd name="T5" fmla="*/ 440 h 561"/>
              <a:gd name="T6" fmla="*/ 20 w 618"/>
              <a:gd name="T7" fmla="*/ 375 h 561"/>
              <a:gd name="T8" fmla="*/ 3 w 618"/>
              <a:gd name="T9" fmla="*/ 301 h 561"/>
              <a:gd name="T10" fmla="*/ 0 w 618"/>
              <a:gd name="T11" fmla="*/ 180 h 561"/>
              <a:gd name="T12" fmla="*/ 21 w 618"/>
              <a:gd name="T13" fmla="*/ 116 h 561"/>
              <a:gd name="T14" fmla="*/ 62 w 618"/>
              <a:gd name="T15" fmla="*/ 74 h 561"/>
              <a:gd name="T16" fmla="*/ 94 w 618"/>
              <a:gd name="T17" fmla="*/ 51 h 561"/>
              <a:gd name="T18" fmla="*/ 132 w 618"/>
              <a:gd name="T19" fmla="*/ 26 h 561"/>
              <a:gd name="T20" fmla="*/ 205 w 618"/>
              <a:gd name="T21" fmla="*/ 23 h 561"/>
              <a:gd name="T22" fmla="*/ 285 w 618"/>
              <a:gd name="T23" fmla="*/ 4 h 561"/>
              <a:gd name="T24" fmla="*/ 373 w 618"/>
              <a:gd name="T25" fmla="*/ 0 h 561"/>
              <a:gd name="T26" fmla="*/ 423 w 618"/>
              <a:gd name="T27" fmla="*/ 15 h 561"/>
              <a:gd name="T28" fmla="*/ 476 w 618"/>
              <a:gd name="T29" fmla="*/ 15 h 561"/>
              <a:gd name="T30" fmla="*/ 536 w 618"/>
              <a:gd name="T31" fmla="*/ 32 h 561"/>
              <a:gd name="T32" fmla="*/ 598 w 618"/>
              <a:gd name="T33" fmla="*/ 38 h 561"/>
              <a:gd name="T34" fmla="*/ 618 w 618"/>
              <a:gd name="T35" fmla="*/ 54 h 561"/>
              <a:gd name="T36" fmla="*/ 618 w 618"/>
              <a:gd name="T37" fmla="*/ 76 h 561"/>
              <a:gd name="T38" fmla="*/ 595 w 618"/>
              <a:gd name="T39" fmla="*/ 128 h 561"/>
              <a:gd name="T40" fmla="*/ 549 w 618"/>
              <a:gd name="T41" fmla="*/ 150 h 561"/>
              <a:gd name="T42" fmla="*/ 430 w 618"/>
              <a:gd name="T43" fmla="*/ 153 h 561"/>
              <a:gd name="T44" fmla="*/ 364 w 618"/>
              <a:gd name="T45" fmla="*/ 144 h 561"/>
              <a:gd name="T46" fmla="*/ 315 w 618"/>
              <a:gd name="T47" fmla="*/ 147 h 561"/>
              <a:gd name="T48" fmla="*/ 282 w 618"/>
              <a:gd name="T49" fmla="*/ 156 h 561"/>
              <a:gd name="T50" fmla="*/ 275 w 618"/>
              <a:gd name="T51" fmla="*/ 194 h 561"/>
              <a:gd name="T52" fmla="*/ 279 w 618"/>
              <a:gd name="T53" fmla="*/ 218 h 561"/>
              <a:gd name="T54" fmla="*/ 307 w 618"/>
              <a:gd name="T55" fmla="*/ 249 h 561"/>
              <a:gd name="T56" fmla="*/ 311 w 618"/>
              <a:gd name="T57" fmla="*/ 283 h 561"/>
              <a:gd name="T58" fmla="*/ 282 w 618"/>
              <a:gd name="T59" fmla="*/ 301 h 561"/>
              <a:gd name="T60" fmla="*/ 277 w 618"/>
              <a:gd name="T61" fmla="*/ 389 h 561"/>
              <a:gd name="T62" fmla="*/ 227 w 618"/>
              <a:gd name="T63" fmla="*/ 389 h 561"/>
              <a:gd name="T64" fmla="*/ 213 w 618"/>
              <a:gd name="T65" fmla="*/ 342 h 561"/>
              <a:gd name="T66" fmla="*/ 167 w 618"/>
              <a:gd name="T67" fmla="*/ 302 h 561"/>
              <a:gd name="T68" fmla="*/ 127 w 618"/>
              <a:gd name="T69" fmla="*/ 293 h 561"/>
              <a:gd name="T70" fmla="*/ 113 w 618"/>
              <a:gd name="T71" fmla="*/ 299 h 561"/>
              <a:gd name="T72" fmla="*/ 90 w 618"/>
              <a:gd name="T73" fmla="*/ 405 h 561"/>
              <a:gd name="T74" fmla="*/ 102 w 618"/>
              <a:gd name="T75" fmla="*/ 437 h 561"/>
              <a:gd name="T76" fmla="*/ 143 w 618"/>
              <a:gd name="T77" fmla="*/ 482 h 561"/>
              <a:gd name="T78" fmla="*/ 179 w 618"/>
              <a:gd name="T79" fmla="*/ 501 h 56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618"/>
              <a:gd name="T121" fmla="*/ 0 h 561"/>
              <a:gd name="T122" fmla="*/ 618 w 618"/>
              <a:gd name="T123" fmla="*/ 561 h 561"/>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618" h="561">
                <a:moveTo>
                  <a:pt x="143" y="561"/>
                </a:moveTo>
                <a:lnTo>
                  <a:pt x="98" y="498"/>
                </a:lnTo>
                <a:lnTo>
                  <a:pt x="35" y="440"/>
                </a:lnTo>
                <a:lnTo>
                  <a:pt x="20" y="375"/>
                </a:lnTo>
                <a:lnTo>
                  <a:pt x="3" y="301"/>
                </a:lnTo>
                <a:lnTo>
                  <a:pt x="0" y="180"/>
                </a:lnTo>
                <a:lnTo>
                  <a:pt x="21" y="116"/>
                </a:lnTo>
                <a:lnTo>
                  <a:pt x="62" y="74"/>
                </a:lnTo>
                <a:lnTo>
                  <a:pt x="94" y="51"/>
                </a:lnTo>
                <a:lnTo>
                  <a:pt x="132" y="26"/>
                </a:lnTo>
                <a:lnTo>
                  <a:pt x="205" y="23"/>
                </a:lnTo>
                <a:lnTo>
                  <a:pt x="285" y="4"/>
                </a:lnTo>
                <a:lnTo>
                  <a:pt x="373" y="0"/>
                </a:lnTo>
                <a:lnTo>
                  <a:pt x="423" y="15"/>
                </a:lnTo>
                <a:lnTo>
                  <a:pt x="476" y="15"/>
                </a:lnTo>
                <a:lnTo>
                  <a:pt x="536" y="32"/>
                </a:lnTo>
                <a:lnTo>
                  <a:pt x="598" y="38"/>
                </a:lnTo>
                <a:lnTo>
                  <a:pt x="618" y="54"/>
                </a:lnTo>
                <a:lnTo>
                  <a:pt x="618" y="76"/>
                </a:lnTo>
                <a:lnTo>
                  <a:pt x="595" y="128"/>
                </a:lnTo>
                <a:lnTo>
                  <a:pt x="549" y="150"/>
                </a:lnTo>
                <a:lnTo>
                  <a:pt x="430" y="153"/>
                </a:lnTo>
                <a:lnTo>
                  <a:pt x="364" y="144"/>
                </a:lnTo>
                <a:lnTo>
                  <a:pt x="315" y="147"/>
                </a:lnTo>
                <a:lnTo>
                  <a:pt x="282" y="156"/>
                </a:lnTo>
                <a:lnTo>
                  <a:pt x="275" y="194"/>
                </a:lnTo>
                <a:lnTo>
                  <a:pt x="279" y="218"/>
                </a:lnTo>
                <a:lnTo>
                  <a:pt x="307" y="249"/>
                </a:lnTo>
                <a:lnTo>
                  <a:pt x="311" y="283"/>
                </a:lnTo>
                <a:lnTo>
                  <a:pt x="282" y="301"/>
                </a:lnTo>
                <a:lnTo>
                  <a:pt x="277" y="389"/>
                </a:lnTo>
                <a:lnTo>
                  <a:pt x="227" y="389"/>
                </a:lnTo>
                <a:lnTo>
                  <a:pt x="213" y="342"/>
                </a:lnTo>
                <a:lnTo>
                  <a:pt x="167" y="302"/>
                </a:lnTo>
                <a:lnTo>
                  <a:pt x="127" y="293"/>
                </a:lnTo>
                <a:lnTo>
                  <a:pt x="113" y="299"/>
                </a:lnTo>
                <a:cubicBezTo>
                  <a:pt x="82" y="365"/>
                  <a:pt x="90" y="330"/>
                  <a:pt x="90" y="405"/>
                </a:cubicBezTo>
                <a:lnTo>
                  <a:pt x="102" y="437"/>
                </a:lnTo>
                <a:lnTo>
                  <a:pt x="143" y="482"/>
                </a:lnTo>
                <a:lnTo>
                  <a:pt x="179" y="501"/>
                </a:lnTo>
              </a:path>
            </a:pathLst>
          </a:custGeom>
          <a:gradFill rotWithShape="1">
            <a:gsLst>
              <a:gs pos="0">
                <a:srgbClr val="595959"/>
              </a:gs>
              <a:gs pos="100000">
                <a:srgbClr val="C0C0C0"/>
              </a:gs>
            </a:gsLst>
            <a:lin ang="5400000" scaled="1"/>
          </a:gradFill>
          <a:ln w="9525">
            <a:solidFill>
              <a:srgbClr val="000000"/>
            </a:solidFill>
            <a:round/>
            <a:headEnd/>
            <a:tailEnd/>
          </a:ln>
        </p:spPr>
        <p:txBody>
          <a:bodyPr/>
          <a:lstStyle/>
          <a:p>
            <a:endParaRPr lang="en-GB" dirty="0"/>
          </a:p>
        </p:txBody>
      </p:sp>
      <p:sp>
        <p:nvSpPr>
          <p:cNvPr id="83" name="Freeform 13"/>
          <p:cNvSpPr>
            <a:spLocks/>
          </p:cNvSpPr>
          <p:nvPr/>
        </p:nvSpPr>
        <p:spPr bwMode="auto">
          <a:xfrm>
            <a:off x="2905125" y="3368773"/>
            <a:ext cx="520700" cy="771525"/>
          </a:xfrm>
          <a:custGeom>
            <a:avLst/>
            <a:gdLst>
              <a:gd name="T0" fmla="*/ 70 w 338"/>
              <a:gd name="T1" fmla="*/ 0 h 451"/>
              <a:gd name="T2" fmla="*/ 25 w 338"/>
              <a:gd name="T3" fmla="*/ 55 h 451"/>
              <a:gd name="T4" fmla="*/ 0 w 338"/>
              <a:gd name="T5" fmla="*/ 103 h 451"/>
              <a:gd name="T6" fmla="*/ 11 w 338"/>
              <a:gd name="T7" fmla="*/ 167 h 451"/>
              <a:gd name="T8" fmla="*/ 34 w 338"/>
              <a:gd name="T9" fmla="*/ 343 h 451"/>
              <a:gd name="T10" fmla="*/ 72 w 338"/>
              <a:gd name="T11" fmla="*/ 393 h 451"/>
              <a:gd name="T12" fmla="*/ 138 w 338"/>
              <a:gd name="T13" fmla="*/ 425 h 451"/>
              <a:gd name="T14" fmla="*/ 214 w 338"/>
              <a:gd name="T15" fmla="*/ 443 h 451"/>
              <a:gd name="T16" fmla="*/ 262 w 338"/>
              <a:gd name="T17" fmla="*/ 451 h 451"/>
              <a:gd name="T18" fmla="*/ 330 w 338"/>
              <a:gd name="T19" fmla="*/ 443 h 451"/>
              <a:gd name="T20" fmla="*/ 338 w 338"/>
              <a:gd name="T21" fmla="*/ 261 h 45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8"/>
              <a:gd name="T34" fmla="*/ 0 h 451"/>
              <a:gd name="T35" fmla="*/ 338 w 338"/>
              <a:gd name="T36" fmla="*/ 451 h 45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8" h="451">
                <a:moveTo>
                  <a:pt x="70" y="0"/>
                </a:moveTo>
                <a:lnTo>
                  <a:pt x="25" y="55"/>
                </a:lnTo>
                <a:lnTo>
                  <a:pt x="0" y="103"/>
                </a:lnTo>
                <a:lnTo>
                  <a:pt x="11" y="167"/>
                </a:lnTo>
                <a:lnTo>
                  <a:pt x="34" y="343"/>
                </a:lnTo>
                <a:lnTo>
                  <a:pt x="72" y="393"/>
                </a:lnTo>
                <a:lnTo>
                  <a:pt x="138" y="425"/>
                </a:lnTo>
                <a:lnTo>
                  <a:pt x="214" y="443"/>
                </a:lnTo>
                <a:lnTo>
                  <a:pt x="262" y="451"/>
                </a:lnTo>
                <a:lnTo>
                  <a:pt x="330" y="443"/>
                </a:lnTo>
                <a:lnTo>
                  <a:pt x="338" y="261"/>
                </a:lnTo>
              </a:path>
            </a:pathLst>
          </a:custGeom>
          <a:gradFill rotWithShape="1">
            <a:gsLst>
              <a:gs pos="0">
                <a:srgbClr val="EFCFAA"/>
              </a:gs>
              <a:gs pos="100000">
                <a:srgbClr val="F9D7B1"/>
              </a:gs>
            </a:gsLst>
            <a:lin ang="0" scaled="1"/>
          </a:gradFill>
          <a:ln w="9525">
            <a:solidFill>
              <a:srgbClr val="000000"/>
            </a:solidFill>
            <a:round/>
            <a:headEnd/>
            <a:tailEnd/>
          </a:ln>
        </p:spPr>
        <p:txBody>
          <a:bodyPr/>
          <a:lstStyle/>
          <a:p>
            <a:endParaRPr lang="en-GB" dirty="0"/>
          </a:p>
        </p:txBody>
      </p:sp>
      <p:sp>
        <p:nvSpPr>
          <p:cNvPr id="84" name="Freeform 14"/>
          <p:cNvSpPr>
            <a:spLocks/>
          </p:cNvSpPr>
          <p:nvPr/>
        </p:nvSpPr>
        <p:spPr bwMode="auto">
          <a:xfrm>
            <a:off x="3625850" y="3136998"/>
            <a:ext cx="46038" cy="84137"/>
          </a:xfrm>
          <a:custGeom>
            <a:avLst/>
            <a:gdLst>
              <a:gd name="T0" fmla="*/ 0 w 55"/>
              <a:gd name="T1" fmla="*/ 45 h 95"/>
              <a:gd name="T2" fmla="*/ 35 w 55"/>
              <a:gd name="T3" fmla="*/ 35 h 95"/>
              <a:gd name="T4" fmla="*/ 55 w 55"/>
              <a:gd name="T5" fmla="*/ 0 h 95"/>
              <a:gd name="T6" fmla="*/ 50 w 55"/>
              <a:gd name="T7" fmla="*/ 40 h 95"/>
              <a:gd name="T8" fmla="*/ 15 w 55"/>
              <a:gd name="T9" fmla="*/ 95 h 95"/>
              <a:gd name="T10" fmla="*/ 0 60000 65536"/>
              <a:gd name="T11" fmla="*/ 0 60000 65536"/>
              <a:gd name="T12" fmla="*/ 0 60000 65536"/>
              <a:gd name="T13" fmla="*/ 0 60000 65536"/>
              <a:gd name="T14" fmla="*/ 0 60000 65536"/>
              <a:gd name="T15" fmla="*/ 0 w 55"/>
              <a:gd name="T16" fmla="*/ 0 h 95"/>
              <a:gd name="T17" fmla="*/ 55 w 55"/>
              <a:gd name="T18" fmla="*/ 95 h 95"/>
            </a:gdLst>
            <a:ahLst/>
            <a:cxnLst>
              <a:cxn ang="T10">
                <a:pos x="T0" y="T1"/>
              </a:cxn>
              <a:cxn ang="T11">
                <a:pos x="T2" y="T3"/>
              </a:cxn>
              <a:cxn ang="T12">
                <a:pos x="T4" y="T5"/>
              </a:cxn>
              <a:cxn ang="T13">
                <a:pos x="T6" y="T7"/>
              </a:cxn>
              <a:cxn ang="T14">
                <a:pos x="T8" y="T9"/>
              </a:cxn>
            </a:cxnLst>
            <a:rect l="T15" t="T16" r="T17" b="T18"/>
            <a:pathLst>
              <a:path w="55" h="95">
                <a:moveTo>
                  <a:pt x="0" y="45"/>
                </a:moveTo>
                <a:lnTo>
                  <a:pt x="35" y="35"/>
                </a:lnTo>
                <a:lnTo>
                  <a:pt x="55" y="0"/>
                </a:lnTo>
                <a:lnTo>
                  <a:pt x="50" y="40"/>
                </a:lnTo>
                <a:lnTo>
                  <a:pt x="15" y="95"/>
                </a:lnTo>
              </a:path>
            </a:pathLst>
          </a:custGeom>
          <a:noFill/>
          <a:ln w="9525">
            <a:solidFill>
              <a:srgbClr val="000000"/>
            </a:solidFill>
            <a:round/>
            <a:headEnd/>
            <a:tailEnd/>
          </a:ln>
        </p:spPr>
        <p:txBody>
          <a:bodyPr/>
          <a:lstStyle/>
          <a:p>
            <a:endParaRPr lang="en-GB" dirty="0"/>
          </a:p>
        </p:txBody>
      </p:sp>
      <p:sp>
        <p:nvSpPr>
          <p:cNvPr id="85" name="Freeform 15"/>
          <p:cNvSpPr>
            <a:spLocks/>
          </p:cNvSpPr>
          <p:nvPr/>
        </p:nvSpPr>
        <p:spPr bwMode="auto">
          <a:xfrm>
            <a:off x="2830513" y="2822673"/>
            <a:ext cx="879475" cy="966787"/>
          </a:xfrm>
          <a:custGeom>
            <a:avLst/>
            <a:gdLst>
              <a:gd name="T0" fmla="*/ 99 w 570"/>
              <a:gd name="T1" fmla="*/ 367 h 566"/>
              <a:gd name="T2" fmla="*/ 72 w 570"/>
              <a:gd name="T3" fmla="*/ 357 h 566"/>
              <a:gd name="T4" fmla="*/ 26 w 570"/>
              <a:gd name="T5" fmla="*/ 327 h 566"/>
              <a:gd name="T6" fmla="*/ 0 w 570"/>
              <a:gd name="T7" fmla="*/ 274 h 566"/>
              <a:gd name="T8" fmla="*/ 0 w 570"/>
              <a:gd name="T9" fmla="*/ 212 h 566"/>
              <a:gd name="T10" fmla="*/ 9 w 570"/>
              <a:gd name="T11" fmla="*/ 171 h 566"/>
              <a:gd name="T12" fmla="*/ 42 w 570"/>
              <a:gd name="T13" fmla="*/ 154 h 566"/>
              <a:gd name="T14" fmla="*/ 69 w 570"/>
              <a:gd name="T15" fmla="*/ 168 h 566"/>
              <a:gd name="T16" fmla="*/ 106 w 570"/>
              <a:gd name="T17" fmla="*/ 187 h 566"/>
              <a:gd name="T18" fmla="*/ 138 w 570"/>
              <a:gd name="T19" fmla="*/ 258 h 566"/>
              <a:gd name="T20" fmla="*/ 188 w 570"/>
              <a:gd name="T21" fmla="*/ 255 h 566"/>
              <a:gd name="T22" fmla="*/ 184 w 570"/>
              <a:gd name="T23" fmla="*/ 183 h 566"/>
              <a:gd name="T24" fmla="*/ 204 w 570"/>
              <a:gd name="T25" fmla="*/ 158 h 566"/>
              <a:gd name="T26" fmla="*/ 216 w 570"/>
              <a:gd name="T27" fmla="*/ 107 h 566"/>
              <a:gd name="T28" fmla="*/ 183 w 570"/>
              <a:gd name="T29" fmla="*/ 84 h 566"/>
              <a:gd name="T30" fmla="*/ 184 w 570"/>
              <a:gd name="T31" fmla="*/ 62 h 566"/>
              <a:gd name="T32" fmla="*/ 190 w 570"/>
              <a:gd name="T33" fmla="*/ 19 h 566"/>
              <a:gd name="T34" fmla="*/ 228 w 570"/>
              <a:gd name="T35" fmla="*/ 2 h 566"/>
              <a:gd name="T36" fmla="*/ 277 w 570"/>
              <a:gd name="T37" fmla="*/ 8 h 566"/>
              <a:gd name="T38" fmla="*/ 426 w 570"/>
              <a:gd name="T39" fmla="*/ 18 h 566"/>
              <a:gd name="T40" fmla="*/ 468 w 570"/>
              <a:gd name="T41" fmla="*/ 9 h 566"/>
              <a:gd name="T42" fmla="*/ 493 w 570"/>
              <a:gd name="T43" fmla="*/ 0 h 566"/>
              <a:gd name="T44" fmla="*/ 511 w 570"/>
              <a:gd name="T45" fmla="*/ 51 h 566"/>
              <a:gd name="T46" fmla="*/ 520 w 570"/>
              <a:gd name="T47" fmla="*/ 92 h 566"/>
              <a:gd name="T48" fmla="*/ 527 w 570"/>
              <a:gd name="T49" fmla="*/ 118 h 566"/>
              <a:gd name="T50" fmla="*/ 529 w 570"/>
              <a:gd name="T51" fmla="*/ 156 h 566"/>
              <a:gd name="T52" fmla="*/ 522 w 570"/>
              <a:gd name="T53" fmla="*/ 182 h 566"/>
              <a:gd name="T54" fmla="*/ 514 w 570"/>
              <a:gd name="T55" fmla="*/ 218 h 566"/>
              <a:gd name="T56" fmla="*/ 524 w 570"/>
              <a:gd name="T57" fmla="*/ 248 h 566"/>
              <a:gd name="T58" fmla="*/ 540 w 570"/>
              <a:gd name="T59" fmla="*/ 279 h 566"/>
              <a:gd name="T60" fmla="*/ 570 w 570"/>
              <a:gd name="T61" fmla="*/ 317 h 566"/>
              <a:gd name="T62" fmla="*/ 563 w 570"/>
              <a:gd name="T63" fmla="*/ 339 h 566"/>
              <a:gd name="T64" fmla="*/ 542 w 570"/>
              <a:gd name="T65" fmla="*/ 342 h 566"/>
              <a:gd name="T66" fmla="*/ 521 w 570"/>
              <a:gd name="T67" fmla="*/ 348 h 566"/>
              <a:gd name="T68" fmla="*/ 517 w 570"/>
              <a:gd name="T69" fmla="*/ 376 h 566"/>
              <a:gd name="T70" fmla="*/ 511 w 570"/>
              <a:gd name="T71" fmla="*/ 408 h 566"/>
              <a:gd name="T72" fmla="*/ 507 w 570"/>
              <a:gd name="T73" fmla="*/ 417 h 566"/>
              <a:gd name="T74" fmla="*/ 517 w 570"/>
              <a:gd name="T75" fmla="*/ 441 h 566"/>
              <a:gd name="T76" fmla="*/ 500 w 570"/>
              <a:gd name="T77" fmla="*/ 455 h 566"/>
              <a:gd name="T78" fmla="*/ 497 w 570"/>
              <a:gd name="T79" fmla="*/ 479 h 566"/>
              <a:gd name="T80" fmla="*/ 484 w 570"/>
              <a:gd name="T81" fmla="*/ 531 h 566"/>
              <a:gd name="T82" fmla="*/ 456 w 570"/>
              <a:gd name="T83" fmla="*/ 556 h 566"/>
              <a:gd name="T84" fmla="*/ 422 w 570"/>
              <a:gd name="T85" fmla="*/ 566 h 566"/>
              <a:gd name="T86" fmla="*/ 330 w 570"/>
              <a:gd name="T87" fmla="*/ 550 h 566"/>
              <a:gd name="T88" fmla="*/ 251 w 570"/>
              <a:gd name="T89" fmla="*/ 528 h 566"/>
              <a:gd name="T90" fmla="*/ 191 w 570"/>
              <a:gd name="T91" fmla="*/ 488 h 566"/>
              <a:gd name="T92" fmla="*/ 158 w 570"/>
              <a:gd name="T93" fmla="*/ 448 h 566"/>
              <a:gd name="T94" fmla="*/ 135 w 570"/>
              <a:gd name="T95" fmla="*/ 395 h 566"/>
              <a:gd name="T96" fmla="*/ 129 w 570"/>
              <a:gd name="T97" fmla="*/ 354 h 566"/>
              <a:gd name="T98" fmla="*/ 99 w 570"/>
              <a:gd name="T99" fmla="*/ 367 h 56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570"/>
              <a:gd name="T151" fmla="*/ 0 h 566"/>
              <a:gd name="T152" fmla="*/ 570 w 570"/>
              <a:gd name="T153" fmla="*/ 566 h 56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570" h="566">
                <a:moveTo>
                  <a:pt x="99" y="367"/>
                </a:moveTo>
                <a:lnTo>
                  <a:pt x="72" y="357"/>
                </a:lnTo>
                <a:lnTo>
                  <a:pt x="26" y="327"/>
                </a:lnTo>
                <a:lnTo>
                  <a:pt x="0" y="274"/>
                </a:lnTo>
                <a:lnTo>
                  <a:pt x="0" y="212"/>
                </a:lnTo>
                <a:lnTo>
                  <a:pt x="9" y="171"/>
                </a:lnTo>
                <a:lnTo>
                  <a:pt x="42" y="154"/>
                </a:lnTo>
                <a:lnTo>
                  <a:pt x="69" y="168"/>
                </a:lnTo>
                <a:lnTo>
                  <a:pt x="106" y="187"/>
                </a:lnTo>
                <a:lnTo>
                  <a:pt x="138" y="258"/>
                </a:lnTo>
                <a:lnTo>
                  <a:pt x="188" y="255"/>
                </a:lnTo>
                <a:lnTo>
                  <a:pt x="184" y="183"/>
                </a:lnTo>
                <a:lnTo>
                  <a:pt x="204" y="158"/>
                </a:lnTo>
                <a:lnTo>
                  <a:pt x="216" y="107"/>
                </a:lnTo>
                <a:lnTo>
                  <a:pt x="183" y="84"/>
                </a:lnTo>
                <a:lnTo>
                  <a:pt x="184" y="62"/>
                </a:lnTo>
                <a:lnTo>
                  <a:pt x="190" y="19"/>
                </a:lnTo>
                <a:lnTo>
                  <a:pt x="228" y="2"/>
                </a:lnTo>
                <a:lnTo>
                  <a:pt x="277" y="8"/>
                </a:lnTo>
                <a:lnTo>
                  <a:pt x="426" y="18"/>
                </a:lnTo>
                <a:lnTo>
                  <a:pt x="468" y="9"/>
                </a:lnTo>
                <a:lnTo>
                  <a:pt x="493" y="0"/>
                </a:lnTo>
                <a:lnTo>
                  <a:pt x="511" y="51"/>
                </a:lnTo>
                <a:lnTo>
                  <a:pt x="520" y="92"/>
                </a:lnTo>
                <a:lnTo>
                  <a:pt x="527" y="118"/>
                </a:lnTo>
                <a:lnTo>
                  <a:pt x="529" y="156"/>
                </a:lnTo>
                <a:lnTo>
                  <a:pt x="522" y="182"/>
                </a:lnTo>
                <a:lnTo>
                  <a:pt x="514" y="218"/>
                </a:lnTo>
                <a:lnTo>
                  <a:pt x="524" y="248"/>
                </a:lnTo>
                <a:lnTo>
                  <a:pt x="540" y="279"/>
                </a:lnTo>
                <a:cubicBezTo>
                  <a:pt x="554" y="307"/>
                  <a:pt x="566" y="307"/>
                  <a:pt x="570" y="317"/>
                </a:cubicBezTo>
                <a:lnTo>
                  <a:pt x="563" y="339"/>
                </a:lnTo>
                <a:lnTo>
                  <a:pt x="542" y="342"/>
                </a:lnTo>
                <a:lnTo>
                  <a:pt x="521" y="348"/>
                </a:lnTo>
                <a:lnTo>
                  <a:pt x="517" y="376"/>
                </a:lnTo>
                <a:lnTo>
                  <a:pt x="511" y="408"/>
                </a:lnTo>
                <a:lnTo>
                  <a:pt x="507" y="417"/>
                </a:lnTo>
                <a:lnTo>
                  <a:pt x="517" y="441"/>
                </a:lnTo>
                <a:lnTo>
                  <a:pt x="500" y="455"/>
                </a:lnTo>
                <a:lnTo>
                  <a:pt x="497" y="479"/>
                </a:lnTo>
                <a:lnTo>
                  <a:pt x="484" y="531"/>
                </a:lnTo>
                <a:lnTo>
                  <a:pt x="456" y="556"/>
                </a:lnTo>
                <a:lnTo>
                  <a:pt x="422" y="566"/>
                </a:lnTo>
                <a:lnTo>
                  <a:pt x="330" y="550"/>
                </a:lnTo>
                <a:lnTo>
                  <a:pt x="251" y="528"/>
                </a:lnTo>
                <a:lnTo>
                  <a:pt x="191" y="488"/>
                </a:lnTo>
                <a:lnTo>
                  <a:pt x="158" y="448"/>
                </a:lnTo>
                <a:lnTo>
                  <a:pt x="135" y="395"/>
                </a:lnTo>
                <a:lnTo>
                  <a:pt x="129" y="354"/>
                </a:lnTo>
                <a:lnTo>
                  <a:pt x="99" y="367"/>
                </a:lnTo>
                <a:close/>
              </a:path>
            </a:pathLst>
          </a:custGeom>
          <a:gradFill rotWithShape="1">
            <a:gsLst>
              <a:gs pos="0">
                <a:srgbClr val="DCBB9A"/>
              </a:gs>
              <a:gs pos="50000">
                <a:srgbClr val="FFD9B3"/>
              </a:gs>
              <a:gs pos="100000">
                <a:srgbClr val="DCBB9A"/>
              </a:gs>
            </a:gsLst>
            <a:lin ang="0" scaled="1"/>
          </a:gradFill>
          <a:ln w="9525" cmpd="sng">
            <a:solidFill>
              <a:srgbClr val="000000"/>
            </a:solidFill>
            <a:round/>
            <a:headEnd/>
            <a:tailEnd/>
          </a:ln>
        </p:spPr>
        <p:txBody>
          <a:bodyPr/>
          <a:lstStyle/>
          <a:p>
            <a:endParaRPr lang="en-GB" dirty="0"/>
          </a:p>
        </p:txBody>
      </p:sp>
      <p:sp>
        <p:nvSpPr>
          <p:cNvPr id="86" name="Freeform 16"/>
          <p:cNvSpPr>
            <a:spLocks/>
          </p:cNvSpPr>
          <p:nvPr/>
        </p:nvSpPr>
        <p:spPr bwMode="auto">
          <a:xfrm>
            <a:off x="3421063" y="3163985"/>
            <a:ext cx="155575" cy="79375"/>
          </a:xfrm>
          <a:custGeom>
            <a:avLst/>
            <a:gdLst>
              <a:gd name="T0" fmla="*/ 195 w 195"/>
              <a:gd name="T1" fmla="*/ 0 h 90"/>
              <a:gd name="T2" fmla="*/ 145 w 195"/>
              <a:gd name="T3" fmla="*/ 5 h 90"/>
              <a:gd name="T4" fmla="*/ 100 w 195"/>
              <a:gd name="T5" fmla="*/ 10 h 90"/>
              <a:gd name="T6" fmla="*/ 50 w 195"/>
              <a:gd name="T7" fmla="*/ 40 h 90"/>
              <a:gd name="T8" fmla="*/ 0 w 195"/>
              <a:gd name="T9" fmla="*/ 65 h 90"/>
              <a:gd name="T10" fmla="*/ 75 w 195"/>
              <a:gd name="T11" fmla="*/ 80 h 90"/>
              <a:gd name="T12" fmla="*/ 180 w 195"/>
              <a:gd name="T13" fmla="*/ 90 h 90"/>
              <a:gd name="T14" fmla="*/ 0 60000 65536"/>
              <a:gd name="T15" fmla="*/ 0 60000 65536"/>
              <a:gd name="T16" fmla="*/ 0 60000 65536"/>
              <a:gd name="T17" fmla="*/ 0 60000 65536"/>
              <a:gd name="T18" fmla="*/ 0 60000 65536"/>
              <a:gd name="T19" fmla="*/ 0 60000 65536"/>
              <a:gd name="T20" fmla="*/ 0 60000 65536"/>
              <a:gd name="T21" fmla="*/ 0 w 195"/>
              <a:gd name="T22" fmla="*/ 0 h 90"/>
              <a:gd name="T23" fmla="*/ 195 w 195"/>
              <a:gd name="T24" fmla="*/ 90 h 9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5" h="90">
                <a:moveTo>
                  <a:pt x="195" y="0"/>
                </a:moveTo>
                <a:lnTo>
                  <a:pt x="145" y="5"/>
                </a:lnTo>
                <a:lnTo>
                  <a:pt x="100" y="10"/>
                </a:lnTo>
                <a:lnTo>
                  <a:pt x="50" y="40"/>
                </a:lnTo>
                <a:lnTo>
                  <a:pt x="0" y="65"/>
                </a:lnTo>
                <a:lnTo>
                  <a:pt x="75" y="80"/>
                </a:lnTo>
                <a:lnTo>
                  <a:pt x="180" y="90"/>
                </a:lnTo>
              </a:path>
            </a:pathLst>
          </a:custGeom>
          <a:solidFill>
            <a:srgbClr val="FFFFFF"/>
          </a:solidFill>
          <a:ln w="9525">
            <a:solidFill>
              <a:srgbClr val="000000"/>
            </a:solidFill>
            <a:round/>
            <a:headEnd/>
            <a:tailEnd/>
          </a:ln>
        </p:spPr>
        <p:txBody>
          <a:bodyPr/>
          <a:lstStyle/>
          <a:p>
            <a:endParaRPr lang="en-GB" dirty="0"/>
          </a:p>
        </p:txBody>
      </p:sp>
      <p:sp>
        <p:nvSpPr>
          <p:cNvPr id="87" name="Freeform 17"/>
          <p:cNvSpPr>
            <a:spLocks/>
          </p:cNvSpPr>
          <p:nvPr/>
        </p:nvSpPr>
        <p:spPr bwMode="auto">
          <a:xfrm>
            <a:off x="3503613" y="3173510"/>
            <a:ext cx="39687" cy="65088"/>
          </a:xfrm>
          <a:custGeom>
            <a:avLst/>
            <a:gdLst>
              <a:gd name="T0" fmla="*/ 0 w 50"/>
              <a:gd name="T1" fmla="*/ 10 h 75"/>
              <a:gd name="T2" fmla="*/ 15 w 50"/>
              <a:gd name="T3" fmla="*/ 40 h 75"/>
              <a:gd name="T4" fmla="*/ 20 w 50"/>
              <a:gd name="T5" fmla="*/ 75 h 75"/>
              <a:gd name="T6" fmla="*/ 50 w 50"/>
              <a:gd name="T7" fmla="*/ 30 h 75"/>
              <a:gd name="T8" fmla="*/ 50 w 50"/>
              <a:gd name="T9" fmla="*/ 0 h 75"/>
              <a:gd name="T10" fmla="*/ 0 60000 65536"/>
              <a:gd name="T11" fmla="*/ 0 60000 65536"/>
              <a:gd name="T12" fmla="*/ 0 60000 65536"/>
              <a:gd name="T13" fmla="*/ 0 60000 65536"/>
              <a:gd name="T14" fmla="*/ 0 60000 65536"/>
              <a:gd name="T15" fmla="*/ 0 w 50"/>
              <a:gd name="T16" fmla="*/ 0 h 75"/>
              <a:gd name="T17" fmla="*/ 50 w 50"/>
              <a:gd name="T18" fmla="*/ 75 h 75"/>
            </a:gdLst>
            <a:ahLst/>
            <a:cxnLst>
              <a:cxn ang="T10">
                <a:pos x="T0" y="T1"/>
              </a:cxn>
              <a:cxn ang="T11">
                <a:pos x="T2" y="T3"/>
              </a:cxn>
              <a:cxn ang="T12">
                <a:pos x="T4" y="T5"/>
              </a:cxn>
              <a:cxn ang="T13">
                <a:pos x="T6" y="T7"/>
              </a:cxn>
              <a:cxn ang="T14">
                <a:pos x="T8" y="T9"/>
              </a:cxn>
            </a:cxnLst>
            <a:rect l="T15" t="T16" r="T17" b="T18"/>
            <a:pathLst>
              <a:path w="50" h="75">
                <a:moveTo>
                  <a:pt x="0" y="10"/>
                </a:moveTo>
                <a:lnTo>
                  <a:pt x="15" y="40"/>
                </a:lnTo>
                <a:lnTo>
                  <a:pt x="20" y="75"/>
                </a:lnTo>
                <a:lnTo>
                  <a:pt x="50" y="30"/>
                </a:lnTo>
                <a:lnTo>
                  <a:pt x="50" y="0"/>
                </a:lnTo>
              </a:path>
            </a:pathLst>
          </a:custGeom>
          <a:solidFill>
            <a:srgbClr val="993366"/>
          </a:solidFill>
          <a:ln w="9525">
            <a:solidFill>
              <a:srgbClr val="000000"/>
            </a:solidFill>
            <a:round/>
            <a:headEnd/>
            <a:tailEnd/>
          </a:ln>
        </p:spPr>
        <p:txBody>
          <a:bodyPr/>
          <a:lstStyle/>
          <a:p>
            <a:endParaRPr lang="en-GB" dirty="0"/>
          </a:p>
        </p:txBody>
      </p:sp>
      <p:sp>
        <p:nvSpPr>
          <p:cNvPr id="88" name="Freeform 18"/>
          <p:cNvSpPr>
            <a:spLocks/>
          </p:cNvSpPr>
          <p:nvPr/>
        </p:nvSpPr>
        <p:spPr bwMode="auto">
          <a:xfrm>
            <a:off x="3343275" y="3073498"/>
            <a:ext cx="244475" cy="71437"/>
          </a:xfrm>
          <a:custGeom>
            <a:avLst/>
            <a:gdLst>
              <a:gd name="T0" fmla="*/ 0 w 479"/>
              <a:gd name="T1" fmla="*/ 131 h 131"/>
              <a:gd name="T2" fmla="*/ 116 w 479"/>
              <a:gd name="T3" fmla="*/ 74 h 131"/>
              <a:gd name="T4" fmla="*/ 215 w 479"/>
              <a:gd name="T5" fmla="*/ 31 h 131"/>
              <a:gd name="T6" fmla="*/ 317 w 479"/>
              <a:gd name="T7" fmla="*/ 0 h 131"/>
              <a:gd name="T8" fmla="*/ 386 w 479"/>
              <a:gd name="T9" fmla="*/ 33 h 131"/>
              <a:gd name="T10" fmla="*/ 479 w 479"/>
              <a:gd name="T11" fmla="*/ 33 h 131"/>
              <a:gd name="T12" fmla="*/ 0 60000 65536"/>
              <a:gd name="T13" fmla="*/ 0 60000 65536"/>
              <a:gd name="T14" fmla="*/ 0 60000 65536"/>
              <a:gd name="T15" fmla="*/ 0 60000 65536"/>
              <a:gd name="T16" fmla="*/ 0 60000 65536"/>
              <a:gd name="T17" fmla="*/ 0 60000 65536"/>
              <a:gd name="T18" fmla="*/ 0 w 479"/>
              <a:gd name="T19" fmla="*/ 0 h 131"/>
              <a:gd name="T20" fmla="*/ 479 w 479"/>
              <a:gd name="T21" fmla="*/ 131 h 131"/>
            </a:gdLst>
            <a:ahLst/>
            <a:cxnLst>
              <a:cxn ang="T12">
                <a:pos x="T0" y="T1"/>
              </a:cxn>
              <a:cxn ang="T13">
                <a:pos x="T2" y="T3"/>
              </a:cxn>
              <a:cxn ang="T14">
                <a:pos x="T4" y="T5"/>
              </a:cxn>
              <a:cxn ang="T15">
                <a:pos x="T6" y="T7"/>
              </a:cxn>
              <a:cxn ang="T16">
                <a:pos x="T8" y="T9"/>
              </a:cxn>
              <a:cxn ang="T17">
                <a:pos x="T10" y="T11"/>
              </a:cxn>
            </a:cxnLst>
            <a:rect l="T18" t="T19" r="T20" b="T21"/>
            <a:pathLst>
              <a:path w="479" h="131">
                <a:moveTo>
                  <a:pt x="0" y="131"/>
                </a:moveTo>
                <a:cubicBezTo>
                  <a:pt x="19" y="121"/>
                  <a:pt x="80" y="91"/>
                  <a:pt x="116" y="74"/>
                </a:cubicBezTo>
                <a:cubicBezTo>
                  <a:pt x="152" y="57"/>
                  <a:pt x="181" y="43"/>
                  <a:pt x="215" y="31"/>
                </a:cubicBezTo>
                <a:cubicBezTo>
                  <a:pt x="249" y="19"/>
                  <a:pt x="289" y="0"/>
                  <a:pt x="317" y="0"/>
                </a:cubicBezTo>
                <a:cubicBezTo>
                  <a:pt x="345" y="0"/>
                  <a:pt x="360" y="28"/>
                  <a:pt x="386" y="33"/>
                </a:cubicBezTo>
                <a:cubicBezTo>
                  <a:pt x="413" y="37"/>
                  <a:pt x="460" y="33"/>
                  <a:pt x="479" y="33"/>
                </a:cubicBezTo>
              </a:path>
            </a:pathLst>
          </a:custGeom>
          <a:noFill/>
          <a:ln w="12700" cmpd="sng">
            <a:solidFill>
              <a:srgbClr val="000000"/>
            </a:solidFill>
            <a:round/>
            <a:headEnd/>
            <a:tailEnd/>
          </a:ln>
        </p:spPr>
        <p:txBody>
          <a:bodyPr/>
          <a:lstStyle/>
          <a:p>
            <a:endParaRPr lang="en-GB" dirty="0"/>
          </a:p>
        </p:txBody>
      </p:sp>
      <p:sp>
        <p:nvSpPr>
          <p:cNvPr id="89" name="Freeform 19"/>
          <p:cNvSpPr>
            <a:spLocks/>
          </p:cNvSpPr>
          <p:nvPr/>
        </p:nvSpPr>
        <p:spPr bwMode="auto">
          <a:xfrm>
            <a:off x="2852738" y="3132235"/>
            <a:ext cx="52387" cy="201613"/>
          </a:xfrm>
          <a:custGeom>
            <a:avLst/>
            <a:gdLst>
              <a:gd name="T0" fmla="*/ 40 w 40"/>
              <a:gd name="T1" fmla="*/ 7 h 119"/>
              <a:gd name="T2" fmla="*/ 20 w 40"/>
              <a:gd name="T3" fmla="*/ 5 h 119"/>
              <a:gd name="T4" fmla="*/ 3 w 40"/>
              <a:gd name="T5" fmla="*/ 36 h 119"/>
              <a:gd name="T6" fmla="*/ 3 w 40"/>
              <a:gd name="T7" fmla="*/ 67 h 119"/>
              <a:gd name="T8" fmla="*/ 24 w 40"/>
              <a:gd name="T9" fmla="*/ 119 h 119"/>
              <a:gd name="T10" fmla="*/ 0 60000 65536"/>
              <a:gd name="T11" fmla="*/ 0 60000 65536"/>
              <a:gd name="T12" fmla="*/ 0 60000 65536"/>
              <a:gd name="T13" fmla="*/ 0 60000 65536"/>
              <a:gd name="T14" fmla="*/ 0 60000 65536"/>
              <a:gd name="T15" fmla="*/ 0 w 40"/>
              <a:gd name="T16" fmla="*/ 0 h 119"/>
              <a:gd name="T17" fmla="*/ 40 w 40"/>
              <a:gd name="T18" fmla="*/ 119 h 119"/>
            </a:gdLst>
            <a:ahLst/>
            <a:cxnLst>
              <a:cxn ang="T10">
                <a:pos x="T0" y="T1"/>
              </a:cxn>
              <a:cxn ang="T11">
                <a:pos x="T2" y="T3"/>
              </a:cxn>
              <a:cxn ang="T12">
                <a:pos x="T4" y="T5"/>
              </a:cxn>
              <a:cxn ang="T13">
                <a:pos x="T6" y="T7"/>
              </a:cxn>
              <a:cxn ang="T14">
                <a:pos x="T8" y="T9"/>
              </a:cxn>
            </a:cxnLst>
            <a:rect l="T15" t="T16" r="T17" b="T18"/>
            <a:pathLst>
              <a:path w="40" h="119">
                <a:moveTo>
                  <a:pt x="40" y="7"/>
                </a:moveTo>
                <a:cubicBezTo>
                  <a:pt x="33" y="4"/>
                  <a:pt x="26" y="0"/>
                  <a:pt x="20" y="5"/>
                </a:cubicBezTo>
                <a:cubicBezTo>
                  <a:pt x="14" y="9"/>
                  <a:pt x="5" y="26"/>
                  <a:pt x="3" y="36"/>
                </a:cubicBezTo>
                <a:cubicBezTo>
                  <a:pt x="0" y="47"/>
                  <a:pt x="0" y="53"/>
                  <a:pt x="3" y="67"/>
                </a:cubicBezTo>
                <a:cubicBezTo>
                  <a:pt x="6" y="81"/>
                  <a:pt x="20" y="110"/>
                  <a:pt x="24" y="119"/>
                </a:cubicBezTo>
              </a:path>
            </a:pathLst>
          </a:custGeom>
          <a:noFill/>
          <a:ln w="9525">
            <a:solidFill>
              <a:srgbClr val="000000"/>
            </a:solidFill>
            <a:round/>
            <a:headEnd/>
            <a:tailEnd/>
          </a:ln>
        </p:spPr>
        <p:txBody>
          <a:bodyPr/>
          <a:lstStyle/>
          <a:p>
            <a:endParaRPr lang="en-GB" dirty="0"/>
          </a:p>
        </p:txBody>
      </p:sp>
      <p:sp>
        <p:nvSpPr>
          <p:cNvPr id="90" name="Freeform 20"/>
          <p:cNvSpPr>
            <a:spLocks/>
          </p:cNvSpPr>
          <p:nvPr/>
        </p:nvSpPr>
        <p:spPr bwMode="auto">
          <a:xfrm>
            <a:off x="2905125" y="3329085"/>
            <a:ext cx="77788" cy="47625"/>
          </a:xfrm>
          <a:custGeom>
            <a:avLst/>
            <a:gdLst>
              <a:gd name="T0" fmla="*/ 0 w 59"/>
              <a:gd name="T1" fmla="*/ 6 h 28"/>
              <a:gd name="T2" fmla="*/ 24 w 59"/>
              <a:gd name="T3" fmla="*/ 24 h 28"/>
              <a:gd name="T4" fmla="*/ 51 w 59"/>
              <a:gd name="T5" fmla="*/ 24 h 28"/>
              <a:gd name="T6" fmla="*/ 59 w 59"/>
              <a:gd name="T7" fmla="*/ 0 h 28"/>
              <a:gd name="T8" fmla="*/ 0 60000 65536"/>
              <a:gd name="T9" fmla="*/ 0 60000 65536"/>
              <a:gd name="T10" fmla="*/ 0 60000 65536"/>
              <a:gd name="T11" fmla="*/ 0 60000 65536"/>
              <a:gd name="T12" fmla="*/ 0 w 59"/>
              <a:gd name="T13" fmla="*/ 0 h 28"/>
              <a:gd name="T14" fmla="*/ 59 w 59"/>
              <a:gd name="T15" fmla="*/ 28 h 28"/>
            </a:gdLst>
            <a:ahLst/>
            <a:cxnLst>
              <a:cxn ang="T8">
                <a:pos x="T0" y="T1"/>
              </a:cxn>
              <a:cxn ang="T9">
                <a:pos x="T2" y="T3"/>
              </a:cxn>
              <a:cxn ang="T10">
                <a:pos x="T4" y="T5"/>
              </a:cxn>
              <a:cxn ang="T11">
                <a:pos x="T6" y="T7"/>
              </a:cxn>
            </a:cxnLst>
            <a:rect l="T12" t="T13" r="T14" b="T15"/>
            <a:pathLst>
              <a:path w="59" h="28">
                <a:moveTo>
                  <a:pt x="0" y="6"/>
                </a:moveTo>
                <a:cubicBezTo>
                  <a:pt x="4" y="9"/>
                  <a:pt x="16" y="21"/>
                  <a:pt x="24" y="24"/>
                </a:cubicBezTo>
                <a:cubicBezTo>
                  <a:pt x="32" y="27"/>
                  <a:pt x="45" y="28"/>
                  <a:pt x="51" y="24"/>
                </a:cubicBezTo>
                <a:cubicBezTo>
                  <a:pt x="57" y="20"/>
                  <a:pt x="58" y="10"/>
                  <a:pt x="59" y="0"/>
                </a:cubicBezTo>
              </a:path>
            </a:pathLst>
          </a:custGeom>
          <a:noFill/>
          <a:ln w="9525" cap="flat" cmpd="sng">
            <a:solidFill>
              <a:srgbClr val="000000"/>
            </a:solidFill>
            <a:prstDash val="solid"/>
            <a:round/>
            <a:headEnd type="none" w="med" len="med"/>
            <a:tailEnd type="none" w="med" len="med"/>
          </a:ln>
        </p:spPr>
        <p:txBody>
          <a:bodyPr/>
          <a:lstStyle/>
          <a:p>
            <a:endParaRPr lang="en-GB" dirty="0"/>
          </a:p>
        </p:txBody>
      </p:sp>
      <p:sp>
        <p:nvSpPr>
          <p:cNvPr id="91" name="Freeform 21"/>
          <p:cNvSpPr>
            <a:spLocks/>
          </p:cNvSpPr>
          <p:nvPr/>
        </p:nvSpPr>
        <p:spPr bwMode="auto">
          <a:xfrm>
            <a:off x="2900363" y="3114773"/>
            <a:ext cx="125412" cy="206375"/>
          </a:xfrm>
          <a:custGeom>
            <a:avLst/>
            <a:gdLst>
              <a:gd name="T0" fmla="*/ 0 w 252"/>
              <a:gd name="T1" fmla="*/ 23 h 391"/>
              <a:gd name="T2" fmla="*/ 45 w 252"/>
              <a:gd name="T3" fmla="*/ 1 h 391"/>
              <a:gd name="T4" fmla="*/ 128 w 252"/>
              <a:gd name="T5" fmla="*/ 31 h 391"/>
              <a:gd name="T6" fmla="*/ 128 w 252"/>
              <a:gd name="T7" fmla="*/ 136 h 391"/>
              <a:gd name="T8" fmla="*/ 105 w 252"/>
              <a:gd name="T9" fmla="*/ 241 h 391"/>
              <a:gd name="T10" fmla="*/ 143 w 252"/>
              <a:gd name="T11" fmla="*/ 301 h 391"/>
              <a:gd name="T12" fmla="*/ 210 w 252"/>
              <a:gd name="T13" fmla="*/ 308 h 391"/>
              <a:gd name="T14" fmla="*/ 248 w 252"/>
              <a:gd name="T15" fmla="*/ 338 h 391"/>
              <a:gd name="T16" fmla="*/ 233 w 252"/>
              <a:gd name="T17" fmla="*/ 391 h 39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52"/>
              <a:gd name="T28" fmla="*/ 0 h 391"/>
              <a:gd name="T29" fmla="*/ 252 w 252"/>
              <a:gd name="T30" fmla="*/ 391 h 39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52" h="391">
                <a:moveTo>
                  <a:pt x="0" y="23"/>
                </a:moveTo>
                <a:cubicBezTo>
                  <a:pt x="12" y="11"/>
                  <a:pt x="24" y="0"/>
                  <a:pt x="45" y="1"/>
                </a:cubicBezTo>
                <a:cubicBezTo>
                  <a:pt x="66" y="2"/>
                  <a:pt x="114" y="9"/>
                  <a:pt x="128" y="31"/>
                </a:cubicBezTo>
                <a:cubicBezTo>
                  <a:pt x="142" y="53"/>
                  <a:pt x="132" y="101"/>
                  <a:pt x="128" y="136"/>
                </a:cubicBezTo>
                <a:cubicBezTo>
                  <a:pt x="124" y="171"/>
                  <a:pt x="103" y="214"/>
                  <a:pt x="105" y="241"/>
                </a:cubicBezTo>
                <a:cubicBezTo>
                  <a:pt x="107" y="268"/>
                  <a:pt x="125" y="290"/>
                  <a:pt x="143" y="301"/>
                </a:cubicBezTo>
                <a:cubicBezTo>
                  <a:pt x="161" y="312"/>
                  <a:pt x="193" y="302"/>
                  <a:pt x="210" y="308"/>
                </a:cubicBezTo>
                <a:cubicBezTo>
                  <a:pt x="227" y="314"/>
                  <a:pt x="244" y="324"/>
                  <a:pt x="248" y="338"/>
                </a:cubicBezTo>
                <a:cubicBezTo>
                  <a:pt x="252" y="352"/>
                  <a:pt x="242" y="371"/>
                  <a:pt x="233" y="391"/>
                </a:cubicBezTo>
              </a:path>
            </a:pathLst>
          </a:custGeom>
          <a:noFill/>
          <a:ln w="9525">
            <a:solidFill>
              <a:srgbClr val="000000"/>
            </a:solidFill>
            <a:round/>
            <a:headEnd/>
            <a:tailEnd/>
          </a:ln>
        </p:spPr>
        <p:txBody>
          <a:bodyPr/>
          <a:lstStyle/>
          <a:p>
            <a:endParaRPr lang="en-GB" dirty="0"/>
          </a:p>
        </p:txBody>
      </p:sp>
      <p:sp>
        <p:nvSpPr>
          <p:cNvPr id="92" name="Freeform 22"/>
          <p:cNvSpPr>
            <a:spLocks/>
          </p:cNvSpPr>
          <p:nvPr/>
        </p:nvSpPr>
        <p:spPr bwMode="auto">
          <a:xfrm>
            <a:off x="3478213" y="3500535"/>
            <a:ext cx="147637" cy="98425"/>
          </a:xfrm>
          <a:custGeom>
            <a:avLst/>
            <a:gdLst>
              <a:gd name="T0" fmla="*/ 29 w 300"/>
              <a:gd name="T1" fmla="*/ 112 h 187"/>
              <a:gd name="T2" fmla="*/ 104 w 300"/>
              <a:gd name="T3" fmla="*/ 52 h 187"/>
              <a:gd name="T4" fmla="*/ 225 w 300"/>
              <a:gd name="T5" fmla="*/ 0 h 187"/>
              <a:gd name="T6" fmla="*/ 285 w 300"/>
              <a:gd name="T7" fmla="*/ 7 h 187"/>
              <a:gd name="T8" fmla="*/ 299 w 300"/>
              <a:gd name="T9" fmla="*/ 37 h 187"/>
              <a:gd name="T10" fmla="*/ 285 w 300"/>
              <a:gd name="T11" fmla="*/ 60 h 187"/>
              <a:gd name="T12" fmla="*/ 164 w 300"/>
              <a:gd name="T13" fmla="*/ 97 h 187"/>
              <a:gd name="T14" fmla="*/ 14 w 300"/>
              <a:gd name="T15" fmla="*/ 112 h 187"/>
              <a:gd name="T16" fmla="*/ 269 w 300"/>
              <a:gd name="T17" fmla="*/ 82 h 187"/>
              <a:gd name="T18" fmla="*/ 300 w 300"/>
              <a:gd name="T19" fmla="*/ 127 h 187"/>
              <a:gd name="T20" fmla="*/ 284 w 300"/>
              <a:gd name="T21" fmla="*/ 187 h 187"/>
              <a:gd name="T22" fmla="*/ 194 w 300"/>
              <a:gd name="T23" fmla="*/ 187 h 187"/>
              <a:gd name="T24" fmla="*/ 112 w 300"/>
              <a:gd name="T25" fmla="*/ 157 h 187"/>
              <a:gd name="T26" fmla="*/ 0 w 300"/>
              <a:gd name="T27" fmla="*/ 127 h 1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00"/>
              <a:gd name="T43" fmla="*/ 0 h 187"/>
              <a:gd name="T44" fmla="*/ 300 w 300"/>
              <a:gd name="T45" fmla="*/ 187 h 1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00" h="187">
                <a:moveTo>
                  <a:pt x="29" y="112"/>
                </a:moveTo>
                <a:lnTo>
                  <a:pt x="104" y="52"/>
                </a:lnTo>
                <a:lnTo>
                  <a:pt x="225" y="0"/>
                </a:lnTo>
                <a:lnTo>
                  <a:pt x="285" y="7"/>
                </a:lnTo>
                <a:lnTo>
                  <a:pt x="299" y="37"/>
                </a:lnTo>
                <a:lnTo>
                  <a:pt x="285" y="60"/>
                </a:lnTo>
                <a:lnTo>
                  <a:pt x="164" y="97"/>
                </a:lnTo>
                <a:lnTo>
                  <a:pt x="14" y="112"/>
                </a:lnTo>
                <a:lnTo>
                  <a:pt x="269" y="82"/>
                </a:lnTo>
                <a:lnTo>
                  <a:pt x="300" y="127"/>
                </a:lnTo>
                <a:lnTo>
                  <a:pt x="284" y="187"/>
                </a:lnTo>
                <a:lnTo>
                  <a:pt x="194" y="187"/>
                </a:lnTo>
                <a:lnTo>
                  <a:pt x="112" y="157"/>
                </a:lnTo>
                <a:lnTo>
                  <a:pt x="0" y="127"/>
                </a:lnTo>
              </a:path>
            </a:pathLst>
          </a:custGeom>
          <a:solidFill>
            <a:srgbClr val="FCC1AE"/>
          </a:solidFill>
          <a:ln w="9525">
            <a:solidFill>
              <a:srgbClr val="000000"/>
            </a:solidFill>
            <a:round/>
            <a:headEnd/>
            <a:tailEnd/>
          </a:ln>
        </p:spPr>
        <p:txBody>
          <a:bodyPr/>
          <a:lstStyle/>
          <a:p>
            <a:endParaRPr lang="en-GB" dirty="0"/>
          </a:p>
        </p:txBody>
      </p:sp>
      <p:sp>
        <p:nvSpPr>
          <p:cNvPr id="93" name="Freeform 23"/>
          <p:cNvSpPr>
            <a:spLocks/>
          </p:cNvSpPr>
          <p:nvPr/>
        </p:nvSpPr>
        <p:spPr bwMode="auto">
          <a:xfrm>
            <a:off x="2146408" y="3949572"/>
            <a:ext cx="2343042" cy="1905226"/>
          </a:xfrm>
          <a:custGeom>
            <a:avLst/>
            <a:gdLst>
              <a:gd name="T0" fmla="*/ 105 w 1490"/>
              <a:gd name="T1" fmla="*/ 0 h 1129"/>
              <a:gd name="T2" fmla="*/ 201 w 1490"/>
              <a:gd name="T3" fmla="*/ 12 h 1129"/>
              <a:gd name="T4" fmla="*/ 352 w 1490"/>
              <a:gd name="T5" fmla="*/ 40 h 1129"/>
              <a:gd name="T6" fmla="*/ 430 w 1490"/>
              <a:gd name="T7" fmla="*/ 18 h 1129"/>
              <a:gd name="T8" fmla="*/ 508 w 1490"/>
              <a:gd name="T9" fmla="*/ 36 h 1129"/>
              <a:gd name="T10" fmla="*/ 538 w 1490"/>
              <a:gd name="T11" fmla="*/ 71 h 1129"/>
              <a:gd name="T12" fmla="*/ 615 w 1490"/>
              <a:gd name="T13" fmla="*/ 102 h 1129"/>
              <a:gd name="T14" fmla="*/ 677 w 1490"/>
              <a:gd name="T15" fmla="*/ 120 h 1129"/>
              <a:gd name="T16" fmla="*/ 760 w 1490"/>
              <a:gd name="T17" fmla="*/ 120 h 1129"/>
              <a:gd name="T18" fmla="*/ 795 w 1490"/>
              <a:gd name="T19" fmla="*/ 111 h 1129"/>
              <a:gd name="T20" fmla="*/ 787 w 1490"/>
              <a:gd name="T21" fmla="*/ 58 h 1129"/>
              <a:gd name="T22" fmla="*/ 806 w 1490"/>
              <a:gd name="T23" fmla="*/ 33 h 1129"/>
              <a:gd name="T24" fmla="*/ 887 w 1490"/>
              <a:gd name="T25" fmla="*/ 52 h 1129"/>
              <a:gd name="T26" fmla="*/ 1009 w 1490"/>
              <a:gd name="T27" fmla="*/ 64 h 1129"/>
              <a:gd name="T28" fmla="*/ 1085 w 1490"/>
              <a:gd name="T29" fmla="*/ 89 h 1129"/>
              <a:gd name="T30" fmla="*/ 1160 w 1490"/>
              <a:gd name="T31" fmla="*/ 86 h 1129"/>
              <a:gd name="T32" fmla="*/ 1270 w 1490"/>
              <a:gd name="T33" fmla="*/ 79 h 1129"/>
              <a:gd name="T34" fmla="*/ 1371 w 1490"/>
              <a:gd name="T35" fmla="*/ 87 h 1129"/>
              <a:gd name="T36" fmla="*/ 1456 w 1490"/>
              <a:gd name="T37" fmla="*/ 92 h 1129"/>
              <a:gd name="T38" fmla="*/ 1457 w 1490"/>
              <a:gd name="T39" fmla="*/ 146 h 1129"/>
              <a:gd name="T40" fmla="*/ 1473 w 1490"/>
              <a:gd name="T41" fmla="*/ 252 h 1129"/>
              <a:gd name="T42" fmla="*/ 1490 w 1490"/>
              <a:gd name="T43" fmla="*/ 373 h 1129"/>
              <a:gd name="T44" fmla="*/ 1480 w 1490"/>
              <a:gd name="T45" fmla="*/ 430 h 1129"/>
              <a:gd name="T46" fmla="*/ 1318 w 1490"/>
              <a:gd name="T47" fmla="*/ 463 h 1129"/>
              <a:gd name="T48" fmla="*/ 1211 w 1490"/>
              <a:gd name="T49" fmla="*/ 490 h 1129"/>
              <a:gd name="T50" fmla="*/ 1196 w 1490"/>
              <a:gd name="T51" fmla="*/ 630 h 1129"/>
              <a:gd name="T52" fmla="*/ 1171 w 1490"/>
              <a:gd name="T53" fmla="*/ 755 h 1129"/>
              <a:gd name="T54" fmla="*/ 1140 w 1490"/>
              <a:gd name="T55" fmla="*/ 825 h 1129"/>
              <a:gd name="T56" fmla="*/ 1128 w 1490"/>
              <a:gd name="T57" fmla="*/ 948 h 1129"/>
              <a:gd name="T58" fmla="*/ 1120 w 1490"/>
              <a:gd name="T59" fmla="*/ 1045 h 1129"/>
              <a:gd name="T60" fmla="*/ 1107 w 1490"/>
              <a:gd name="T61" fmla="*/ 1112 h 1129"/>
              <a:gd name="T62" fmla="*/ 287 w 1490"/>
              <a:gd name="T63" fmla="*/ 1129 h 1129"/>
              <a:gd name="T64" fmla="*/ 244 w 1490"/>
              <a:gd name="T65" fmla="*/ 984 h 1129"/>
              <a:gd name="T66" fmla="*/ 215 w 1490"/>
              <a:gd name="T67" fmla="*/ 863 h 1129"/>
              <a:gd name="T68" fmla="*/ 208 w 1490"/>
              <a:gd name="T69" fmla="*/ 794 h 1129"/>
              <a:gd name="T70" fmla="*/ 177 w 1490"/>
              <a:gd name="T71" fmla="*/ 666 h 1129"/>
              <a:gd name="T72" fmla="*/ 156 w 1490"/>
              <a:gd name="T73" fmla="*/ 525 h 1129"/>
              <a:gd name="T74" fmla="*/ 0 w 1490"/>
              <a:gd name="T75" fmla="*/ 336 h 1129"/>
              <a:gd name="T76" fmla="*/ 75 w 1490"/>
              <a:gd name="T77" fmla="*/ 131 h 1129"/>
              <a:gd name="T78" fmla="*/ 105 w 1490"/>
              <a:gd name="T79" fmla="*/ 0 h 112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490"/>
              <a:gd name="T121" fmla="*/ 0 h 1129"/>
              <a:gd name="T122" fmla="*/ 1490 w 1490"/>
              <a:gd name="T123" fmla="*/ 1129 h 1129"/>
              <a:gd name="connsiteX0" fmla="*/ 912 w 10207"/>
              <a:gd name="connsiteY0" fmla="*/ 0 h 10000"/>
              <a:gd name="connsiteX1" fmla="*/ 1556 w 10207"/>
              <a:gd name="connsiteY1" fmla="*/ 106 h 10000"/>
              <a:gd name="connsiteX2" fmla="*/ 2569 w 10207"/>
              <a:gd name="connsiteY2" fmla="*/ 354 h 10000"/>
              <a:gd name="connsiteX3" fmla="*/ 3093 w 10207"/>
              <a:gd name="connsiteY3" fmla="*/ 159 h 10000"/>
              <a:gd name="connsiteX4" fmla="*/ 3616 w 10207"/>
              <a:gd name="connsiteY4" fmla="*/ 319 h 10000"/>
              <a:gd name="connsiteX5" fmla="*/ 3818 w 10207"/>
              <a:gd name="connsiteY5" fmla="*/ 629 h 10000"/>
              <a:gd name="connsiteX6" fmla="*/ 4335 w 10207"/>
              <a:gd name="connsiteY6" fmla="*/ 903 h 10000"/>
              <a:gd name="connsiteX7" fmla="*/ 4751 w 10207"/>
              <a:gd name="connsiteY7" fmla="*/ 1063 h 10000"/>
              <a:gd name="connsiteX8" fmla="*/ 5308 w 10207"/>
              <a:gd name="connsiteY8" fmla="*/ 1063 h 10000"/>
              <a:gd name="connsiteX9" fmla="*/ 5543 w 10207"/>
              <a:gd name="connsiteY9" fmla="*/ 983 h 10000"/>
              <a:gd name="connsiteX10" fmla="*/ 5489 w 10207"/>
              <a:gd name="connsiteY10" fmla="*/ 514 h 10000"/>
              <a:gd name="connsiteX11" fmla="*/ 5616 w 10207"/>
              <a:gd name="connsiteY11" fmla="*/ 292 h 10000"/>
              <a:gd name="connsiteX12" fmla="*/ 6160 w 10207"/>
              <a:gd name="connsiteY12" fmla="*/ 461 h 10000"/>
              <a:gd name="connsiteX13" fmla="*/ 6979 w 10207"/>
              <a:gd name="connsiteY13" fmla="*/ 567 h 10000"/>
              <a:gd name="connsiteX14" fmla="*/ 7489 w 10207"/>
              <a:gd name="connsiteY14" fmla="*/ 788 h 10000"/>
              <a:gd name="connsiteX15" fmla="*/ 7992 w 10207"/>
              <a:gd name="connsiteY15" fmla="*/ 762 h 10000"/>
              <a:gd name="connsiteX16" fmla="*/ 8730 w 10207"/>
              <a:gd name="connsiteY16" fmla="*/ 700 h 10000"/>
              <a:gd name="connsiteX17" fmla="*/ 9408 w 10207"/>
              <a:gd name="connsiteY17" fmla="*/ 771 h 10000"/>
              <a:gd name="connsiteX18" fmla="*/ 9979 w 10207"/>
              <a:gd name="connsiteY18" fmla="*/ 815 h 10000"/>
              <a:gd name="connsiteX19" fmla="*/ 9986 w 10207"/>
              <a:gd name="connsiteY19" fmla="*/ 1293 h 10000"/>
              <a:gd name="connsiteX20" fmla="*/ 10093 w 10207"/>
              <a:gd name="connsiteY20" fmla="*/ 2232 h 10000"/>
              <a:gd name="connsiteX21" fmla="*/ 10207 w 10207"/>
              <a:gd name="connsiteY21" fmla="*/ 3304 h 10000"/>
              <a:gd name="connsiteX22" fmla="*/ 10140 w 10207"/>
              <a:gd name="connsiteY22" fmla="*/ 3809 h 10000"/>
              <a:gd name="connsiteX23" fmla="*/ 9053 w 10207"/>
              <a:gd name="connsiteY23" fmla="*/ 4101 h 10000"/>
              <a:gd name="connsiteX24" fmla="*/ 8335 w 10207"/>
              <a:gd name="connsiteY24" fmla="*/ 4340 h 10000"/>
              <a:gd name="connsiteX25" fmla="*/ 8234 w 10207"/>
              <a:gd name="connsiteY25" fmla="*/ 5580 h 10000"/>
              <a:gd name="connsiteX26" fmla="*/ 8066 w 10207"/>
              <a:gd name="connsiteY26" fmla="*/ 6687 h 10000"/>
              <a:gd name="connsiteX27" fmla="*/ 7858 w 10207"/>
              <a:gd name="connsiteY27" fmla="*/ 7307 h 10000"/>
              <a:gd name="connsiteX28" fmla="*/ 7777 w 10207"/>
              <a:gd name="connsiteY28" fmla="*/ 8397 h 10000"/>
              <a:gd name="connsiteX29" fmla="*/ 7724 w 10207"/>
              <a:gd name="connsiteY29" fmla="*/ 9256 h 10000"/>
              <a:gd name="connsiteX30" fmla="*/ 7637 w 10207"/>
              <a:gd name="connsiteY30" fmla="*/ 9849 h 10000"/>
              <a:gd name="connsiteX31" fmla="*/ 2133 w 10207"/>
              <a:gd name="connsiteY31" fmla="*/ 10000 h 10000"/>
              <a:gd name="connsiteX32" fmla="*/ 1845 w 10207"/>
              <a:gd name="connsiteY32" fmla="*/ 8716 h 10000"/>
              <a:gd name="connsiteX33" fmla="*/ 1650 w 10207"/>
              <a:gd name="connsiteY33" fmla="*/ 7644 h 10000"/>
              <a:gd name="connsiteX34" fmla="*/ 1603 w 10207"/>
              <a:gd name="connsiteY34" fmla="*/ 7033 h 10000"/>
              <a:gd name="connsiteX35" fmla="*/ 1395 w 10207"/>
              <a:gd name="connsiteY35" fmla="*/ 5899 h 10000"/>
              <a:gd name="connsiteX36" fmla="*/ 1254 w 10207"/>
              <a:gd name="connsiteY36" fmla="*/ 4650 h 10000"/>
              <a:gd name="connsiteX37" fmla="*/ 0 w 10207"/>
              <a:gd name="connsiteY37" fmla="*/ 2679 h 10000"/>
              <a:gd name="connsiteX38" fmla="*/ 710 w 10207"/>
              <a:gd name="connsiteY38" fmla="*/ 1160 h 10000"/>
              <a:gd name="connsiteX39" fmla="*/ 912 w 10207"/>
              <a:gd name="connsiteY39" fmla="*/ 0 h 10000"/>
              <a:gd name="connsiteX0" fmla="*/ 912 w 10207"/>
              <a:gd name="connsiteY0" fmla="*/ 0 h 10000"/>
              <a:gd name="connsiteX1" fmla="*/ 1556 w 10207"/>
              <a:gd name="connsiteY1" fmla="*/ 106 h 10000"/>
              <a:gd name="connsiteX2" fmla="*/ 2569 w 10207"/>
              <a:gd name="connsiteY2" fmla="*/ 354 h 10000"/>
              <a:gd name="connsiteX3" fmla="*/ 3093 w 10207"/>
              <a:gd name="connsiteY3" fmla="*/ 159 h 10000"/>
              <a:gd name="connsiteX4" fmla="*/ 3616 w 10207"/>
              <a:gd name="connsiteY4" fmla="*/ 319 h 10000"/>
              <a:gd name="connsiteX5" fmla="*/ 3818 w 10207"/>
              <a:gd name="connsiteY5" fmla="*/ 629 h 10000"/>
              <a:gd name="connsiteX6" fmla="*/ 4335 w 10207"/>
              <a:gd name="connsiteY6" fmla="*/ 903 h 10000"/>
              <a:gd name="connsiteX7" fmla="*/ 4751 w 10207"/>
              <a:gd name="connsiteY7" fmla="*/ 1063 h 10000"/>
              <a:gd name="connsiteX8" fmla="*/ 5308 w 10207"/>
              <a:gd name="connsiteY8" fmla="*/ 1063 h 10000"/>
              <a:gd name="connsiteX9" fmla="*/ 5543 w 10207"/>
              <a:gd name="connsiteY9" fmla="*/ 983 h 10000"/>
              <a:gd name="connsiteX10" fmla="*/ 5489 w 10207"/>
              <a:gd name="connsiteY10" fmla="*/ 514 h 10000"/>
              <a:gd name="connsiteX11" fmla="*/ 5616 w 10207"/>
              <a:gd name="connsiteY11" fmla="*/ 292 h 10000"/>
              <a:gd name="connsiteX12" fmla="*/ 6160 w 10207"/>
              <a:gd name="connsiteY12" fmla="*/ 461 h 10000"/>
              <a:gd name="connsiteX13" fmla="*/ 6979 w 10207"/>
              <a:gd name="connsiteY13" fmla="*/ 567 h 10000"/>
              <a:gd name="connsiteX14" fmla="*/ 7489 w 10207"/>
              <a:gd name="connsiteY14" fmla="*/ 788 h 10000"/>
              <a:gd name="connsiteX15" fmla="*/ 7992 w 10207"/>
              <a:gd name="connsiteY15" fmla="*/ 762 h 10000"/>
              <a:gd name="connsiteX16" fmla="*/ 8730 w 10207"/>
              <a:gd name="connsiteY16" fmla="*/ 700 h 10000"/>
              <a:gd name="connsiteX17" fmla="*/ 9408 w 10207"/>
              <a:gd name="connsiteY17" fmla="*/ 771 h 10000"/>
              <a:gd name="connsiteX18" fmla="*/ 9979 w 10207"/>
              <a:gd name="connsiteY18" fmla="*/ 815 h 10000"/>
              <a:gd name="connsiteX19" fmla="*/ 9986 w 10207"/>
              <a:gd name="connsiteY19" fmla="*/ 1293 h 10000"/>
              <a:gd name="connsiteX20" fmla="*/ 10093 w 10207"/>
              <a:gd name="connsiteY20" fmla="*/ 2232 h 10000"/>
              <a:gd name="connsiteX21" fmla="*/ 10207 w 10207"/>
              <a:gd name="connsiteY21" fmla="*/ 3304 h 10000"/>
              <a:gd name="connsiteX22" fmla="*/ 10140 w 10207"/>
              <a:gd name="connsiteY22" fmla="*/ 3809 h 10000"/>
              <a:gd name="connsiteX23" fmla="*/ 9053 w 10207"/>
              <a:gd name="connsiteY23" fmla="*/ 4101 h 10000"/>
              <a:gd name="connsiteX24" fmla="*/ 8335 w 10207"/>
              <a:gd name="connsiteY24" fmla="*/ 4340 h 10000"/>
              <a:gd name="connsiteX25" fmla="*/ 8234 w 10207"/>
              <a:gd name="connsiteY25" fmla="*/ 5580 h 10000"/>
              <a:gd name="connsiteX26" fmla="*/ 8066 w 10207"/>
              <a:gd name="connsiteY26" fmla="*/ 6687 h 10000"/>
              <a:gd name="connsiteX27" fmla="*/ 7858 w 10207"/>
              <a:gd name="connsiteY27" fmla="*/ 7307 h 10000"/>
              <a:gd name="connsiteX28" fmla="*/ 7777 w 10207"/>
              <a:gd name="connsiteY28" fmla="*/ 8397 h 10000"/>
              <a:gd name="connsiteX29" fmla="*/ 7724 w 10207"/>
              <a:gd name="connsiteY29" fmla="*/ 9256 h 10000"/>
              <a:gd name="connsiteX30" fmla="*/ 7637 w 10207"/>
              <a:gd name="connsiteY30" fmla="*/ 9849 h 10000"/>
              <a:gd name="connsiteX31" fmla="*/ 2133 w 10207"/>
              <a:gd name="connsiteY31" fmla="*/ 10000 h 10000"/>
              <a:gd name="connsiteX32" fmla="*/ 1845 w 10207"/>
              <a:gd name="connsiteY32" fmla="*/ 8716 h 10000"/>
              <a:gd name="connsiteX33" fmla="*/ 1650 w 10207"/>
              <a:gd name="connsiteY33" fmla="*/ 7644 h 10000"/>
              <a:gd name="connsiteX34" fmla="*/ 1603 w 10207"/>
              <a:gd name="connsiteY34" fmla="*/ 7033 h 10000"/>
              <a:gd name="connsiteX35" fmla="*/ 1395 w 10207"/>
              <a:gd name="connsiteY35" fmla="*/ 5899 h 10000"/>
              <a:gd name="connsiteX36" fmla="*/ 1254 w 10207"/>
              <a:gd name="connsiteY36" fmla="*/ 4650 h 10000"/>
              <a:gd name="connsiteX37" fmla="*/ 0 w 10207"/>
              <a:gd name="connsiteY37" fmla="*/ 2679 h 10000"/>
              <a:gd name="connsiteX38" fmla="*/ 337 w 10207"/>
              <a:gd name="connsiteY38" fmla="*/ 1061 h 10000"/>
              <a:gd name="connsiteX39" fmla="*/ 912 w 10207"/>
              <a:gd name="connsiteY39" fmla="*/ 0 h 10000"/>
              <a:gd name="connsiteX0" fmla="*/ 912 w 10207"/>
              <a:gd name="connsiteY0" fmla="*/ 42 h 9894"/>
              <a:gd name="connsiteX1" fmla="*/ 1556 w 10207"/>
              <a:gd name="connsiteY1" fmla="*/ 0 h 9894"/>
              <a:gd name="connsiteX2" fmla="*/ 2569 w 10207"/>
              <a:gd name="connsiteY2" fmla="*/ 248 h 9894"/>
              <a:gd name="connsiteX3" fmla="*/ 3093 w 10207"/>
              <a:gd name="connsiteY3" fmla="*/ 53 h 9894"/>
              <a:gd name="connsiteX4" fmla="*/ 3616 w 10207"/>
              <a:gd name="connsiteY4" fmla="*/ 213 h 9894"/>
              <a:gd name="connsiteX5" fmla="*/ 3818 w 10207"/>
              <a:gd name="connsiteY5" fmla="*/ 523 h 9894"/>
              <a:gd name="connsiteX6" fmla="*/ 4335 w 10207"/>
              <a:gd name="connsiteY6" fmla="*/ 797 h 9894"/>
              <a:gd name="connsiteX7" fmla="*/ 4751 w 10207"/>
              <a:gd name="connsiteY7" fmla="*/ 957 h 9894"/>
              <a:gd name="connsiteX8" fmla="*/ 5308 w 10207"/>
              <a:gd name="connsiteY8" fmla="*/ 957 h 9894"/>
              <a:gd name="connsiteX9" fmla="*/ 5543 w 10207"/>
              <a:gd name="connsiteY9" fmla="*/ 877 h 9894"/>
              <a:gd name="connsiteX10" fmla="*/ 5489 w 10207"/>
              <a:gd name="connsiteY10" fmla="*/ 408 h 9894"/>
              <a:gd name="connsiteX11" fmla="*/ 5616 w 10207"/>
              <a:gd name="connsiteY11" fmla="*/ 186 h 9894"/>
              <a:gd name="connsiteX12" fmla="*/ 6160 w 10207"/>
              <a:gd name="connsiteY12" fmla="*/ 355 h 9894"/>
              <a:gd name="connsiteX13" fmla="*/ 6979 w 10207"/>
              <a:gd name="connsiteY13" fmla="*/ 461 h 9894"/>
              <a:gd name="connsiteX14" fmla="*/ 7489 w 10207"/>
              <a:gd name="connsiteY14" fmla="*/ 682 h 9894"/>
              <a:gd name="connsiteX15" fmla="*/ 7992 w 10207"/>
              <a:gd name="connsiteY15" fmla="*/ 656 h 9894"/>
              <a:gd name="connsiteX16" fmla="*/ 8730 w 10207"/>
              <a:gd name="connsiteY16" fmla="*/ 594 h 9894"/>
              <a:gd name="connsiteX17" fmla="*/ 9408 w 10207"/>
              <a:gd name="connsiteY17" fmla="*/ 665 h 9894"/>
              <a:gd name="connsiteX18" fmla="*/ 9979 w 10207"/>
              <a:gd name="connsiteY18" fmla="*/ 709 h 9894"/>
              <a:gd name="connsiteX19" fmla="*/ 9986 w 10207"/>
              <a:gd name="connsiteY19" fmla="*/ 1187 h 9894"/>
              <a:gd name="connsiteX20" fmla="*/ 10093 w 10207"/>
              <a:gd name="connsiteY20" fmla="*/ 2126 h 9894"/>
              <a:gd name="connsiteX21" fmla="*/ 10207 w 10207"/>
              <a:gd name="connsiteY21" fmla="*/ 3198 h 9894"/>
              <a:gd name="connsiteX22" fmla="*/ 10140 w 10207"/>
              <a:gd name="connsiteY22" fmla="*/ 3703 h 9894"/>
              <a:gd name="connsiteX23" fmla="*/ 9053 w 10207"/>
              <a:gd name="connsiteY23" fmla="*/ 3995 h 9894"/>
              <a:gd name="connsiteX24" fmla="*/ 8335 w 10207"/>
              <a:gd name="connsiteY24" fmla="*/ 4234 h 9894"/>
              <a:gd name="connsiteX25" fmla="*/ 8234 w 10207"/>
              <a:gd name="connsiteY25" fmla="*/ 5474 h 9894"/>
              <a:gd name="connsiteX26" fmla="*/ 8066 w 10207"/>
              <a:gd name="connsiteY26" fmla="*/ 6581 h 9894"/>
              <a:gd name="connsiteX27" fmla="*/ 7858 w 10207"/>
              <a:gd name="connsiteY27" fmla="*/ 7201 h 9894"/>
              <a:gd name="connsiteX28" fmla="*/ 7777 w 10207"/>
              <a:gd name="connsiteY28" fmla="*/ 8291 h 9894"/>
              <a:gd name="connsiteX29" fmla="*/ 7724 w 10207"/>
              <a:gd name="connsiteY29" fmla="*/ 9150 h 9894"/>
              <a:gd name="connsiteX30" fmla="*/ 7637 w 10207"/>
              <a:gd name="connsiteY30" fmla="*/ 9743 h 9894"/>
              <a:gd name="connsiteX31" fmla="*/ 2133 w 10207"/>
              <a:gd name="connsiteY31" fmla="*/ 9894 h 9894"/>
              <a:gd name="connsiteX32" fmla="*/ 1845 w 10207"/>
              <a:gd name="connsiteY32" fmla="*/ 8610 h 9894"/>
              <a:gd name="connsiteX33" fmla="*/ 1650 w 10207"/>
              <a:gd name="connsiteY33" fmla="*/ 7538 h 9894"/>
              <a:gd name="connsiteX34" fmla="*/ 1603 w 10207"/>
              <a:gd name="connsiteY34" fmla="*/ 6927 h 9894"/>
              <a:gd name="connsiteX35" fmla="*/ 1395 w 10207"/>
              <a:gd name="connsiteY35" fmla="*/ 5793 h 9894"/>
              <a:gd name="connsiteX36" fmla="*/ 1254 w 10207"/>
              <a:gd name="connsiteY36" fmla="*/ 4544 h 9894"/>
              <a:gd name="connsiteX37" fmla="*/ 0 w 10207"/>
              <a:gd name="connsiteY37" fmla="*/ 2573 h 9894"/>
              <a:gd name="connsiteX38" fmla="*/ 337 w 10207"/>
              <a:gd name="connsiteY38" fmla="*/ 955 h 9894"/>
              <a:gd name="connsiteX39" fmla="*/ 912 w 10207"/>
              <a:gd name="connsiteY39" fmla="*/ 42 h 9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0207" h="9894">
                <a:moveTo>
                  <a:pt x="912" y="42"/>
                </a:moveTo>
                <a:lnTo>
                  <a:pt x="1556" y="0"/>
                </a:lnTo>
                <a:lnTo>
                  <a:pt x="2569" y="248"/>
                </a:lnTo>
                <a:lnTo>
                  <a:pt x="3093" y="53"/>
                </a:lnTo>
                <a:lnTo>
                  <a:pt x="3616" y="213"/>
                </a:lnTo>
                <a:cubicBezTo>
                  <a:pt x="3684" y="461"/>
                  <a:pt x="3697" y="372"/>
                  <a:pt x="3818" y="523"/>
                </a:cubicBezTo>
                <a:lnTo>
                  <a:pt x="4335" y="797"/>
                </a:lnTo>
                <a:lnTo>
                  <a:pt x="4751" y="957"/>
                </a:lnTo>
                <a:lnTo>
                  <a:pt x="5308" y="957"/>
                </a:lnTo>
                <a:lnTo>
                  <a:pt x="5543" y="877"/>
                </a:lnTo>
                <a:cubicBezTo>
                  <a:pt x="5525" y="721"/>
                  <a:pt x="5507" y="564"/>
                  <a:pt x="5489" y="408"/>
                </a:cubicBezTo>
                <a:cubicBezTo>
                  <a:pt x="5531" y="334"/>
                  <a:pt x="5574" y="260"/>
                  <a:pt x="5616" y="186"/>
                </a:cubicBezTo>
                <a:lnTo>
                  <a:pt x="6160" y="355"/>
                </a:lnTo>
                <a:lnTo>
                  <a:pt x="6979" y="461"/>
                </a:lnTo>
                <a:lnTo>
                  <a:pt x="7489" y="682"/>
                </a:lnTo>
                <a:lnTo>
                  <a:pt x="7992" y="656"/>
                </a:lnTo>
                <a:lnTo>
                  <a:pt x="8730" y="594"/>
                </a:lnTo>
                <a:lnTo>
                  <a:pt x="9408" y="665"/>
                </a:lnTo>
                <a:lnTo>
                  <a:pt x="9979" y="709"/>
                </a:lnTo>
                <a:cubicBezTo>
                  <a:pt x="9981" y="868"/>
                  <a:pt x="9984" y="1028"/>
                  <a:pt x="9986" y="1187"/>
                </a:cubicBezTo>
                <a:cubicBezTo>
                  <a:pt x="10022" y="1500"/>
                  <a:pt x="10057" y="1813"/>
                  <a:pt x="10093" y="2126"/>
                </a:cubicBezTo>
                <a:lnTo>
                  <a:pt x="10207" y="3198"/>
                </a:lnTo>
                <a:cubicBezTo>
                  <a:pt x="10185" y="3366"/>
                  <a:pt x="10162" y="3535"/>
                  <a:pt x="10140" y="3703"/>
                </a:cubicBezTo>
                <a:lnTo>
                  <a:pt x="9053" y="3995"/>
                </a:lnTo>
                <a:lnTo>
                  <a:pt x="8335" y="4234"/>
                </a:lnTo>
                <a:cubicBezTo>
                  <a:pt x="8301" y="4647"/>
                  <a:pt x="8268" y="5061"/>
                  <a:pt x="8234" y="5474"/>
                </a:cubicBezTo>
                <a:cubicBezTo>
                  <a:pt x="8207" y="5696"/>
                  <a:pt x="8140" y="6351"/>
                  <a:pt x="8066" y="6581"/>
                </a:cubicBezTo>
                <a:cubicBezTo>
                  <a:pt x="7965" y="6856"/>
                  <a:pt x="7905" y="6918"/>
                  <a:pt x="7858" y="7201"/>
                </a:cubicBezTo>
                <a:cubicBezTo>
                  <a:pt x="7831" y="7564"/>
                  <a:pt x="7804" y="7928"/>
                  <a:pt x="7777" y="8291"/>
                </a:cubicBezTo>
                <a:cubicBezTo>
                  <a:pt x="7759" y="8577"/>
                  <a:pt x="7742" y="8864"/>
                  <a:pt x="7724" y="9150"/>
                </a:cubicBezTo>
                <a:cubicBezTo>
                  <a:pt x="7695" y="9348"/>
                  <a:pt x="7666" y="9545"/>
                  <a:pt x="7637" y="9743"/>
                </a:cubicBezTo>
                <a:lnTo>
                  <a:pt x="2133" y="9894"/>
                </a:lnTo>
                <a:lnTo>
                  <a:pt x="1845" y="8610"/>
                </a:lnTo>
                <a:lnTo>
                  <a:pt x="1650" y="7538"/>
                </a:lnTo>
                <a:cubicBezTo>
                  <a:pt x="1634" y="7334"/>
                  <a:pt x="1619" y="7131"/>
                  <a:pt x="1603" y="6927"/>
                </a:cubicBezTo>
                <a:cubicBezTo>
                  <a:pt x="1534" y="6549"/>
                  <a:pt x="1464" y="6171"/>
                  <a:pt x="1395" y="5793"/>
                </a:cubicBezTo>
                <a:lnTo>
                  <a:pt x="1254" y="4544"/>
                </a:lnTo>
                <a:lnTo>
                  <a:pt x="0" y="2573"/>
                </a:lnTo>
                <a:cubicBezTo>
                  <a:pt x="112" y="2034"/>
                  <a:pt x="225" y="1494"/>
                  <a:pt x="337" y="955"/>
                </a:cubicBezTo>
                <a:cubicBezTo>
                  <a:pt x="404" y="568"/>
                  <a:pt x="845" y="429"/>
                  <a:pt x="912" y="42"/>
                </a:cubicBezTo>
                <a:close/>
              </a:path>
            </a:pathLst>
          </a:custGeom>
          <a:gradFill rotWithShape="1">
            <a:gsLst>
              <a:gs pos="0">
                <a:srgbClr val="007676"/>
              </a:gs>
              <a:gs pos="50000">
                <a:srgbClr val="00FFFF"/>
              </a:gs>
              <a:gs pos="100000">
                <a:srgbClr val="007676"/>
              </a:gs>
            </a:gsLst>
            <a:lin ang="0" scaled="1"/>
          </a:gradFill>
          <a:ln w="9525">
            <a:solidFill>
              <a:srgbClr val="000000"/>
            </a:solidFill>
            <a:round/>
            <a:headEnd/>
            <a:tailEnd/>
          </a:ln>
        </p:spPr>
        <p:txBody>
          <a:bodyPr/>
          <a:lstStyle/>
          <a:p>
            <a:endParaRPr lang="en-GB" dirty="0"/>
          </a:p>
        </p:txBody>
      </p:sp>
      <p:sp>
        <p:nvSpPr>
          <p:cNvPr id="94" name="Freeform 24"/>
          <p:cNvSpPr>
            <a:spLocks/>
          </p:cNvSpPr>
          <p:nvPr/>
        </p:nvSpPr>
        <p:spPr bwMode="auto">
          <a:xfrm>
            <a:off x="2833688" y="3970435"/>
            <a:ext cx="722312" cy="617538"/>
          </a:xfrm>
          <a:custGeom>
            <a:avLst/>
            <a:gdLst>
              <a:gd name="T0" fmla="*/ 463 w 469"/>
              <a:gd name="T1" fmla="*/ 50 h 363"/>
              <a:gd name="T2" fmla="*/ 469 w 469"/>
              <a:gd name="T3" fmla="*/ 119 h 363"/>
              <a:gd name="T4" fmla="*/ 393 w 469"/>
              <a:gd name="T5" fmla="*/ 166 h 363"/>
              <a:gd name="T6" fmla="*/ 304 w 469"/>
              <a:gd name="T7" fmla="*/ 176 h 363"/>
              <a:gd name="T8" fmla="*/ 222 w 469"/>
              <a:gd name="T9" fmla="*/ 161 h 363"/>
              <a:gd name="T10" fmla="*/ 161 w 469"/>
              <a:gd name="T11" fmla="*/ 150 h 363"/>
              <a:gd name="T12" fmla="*/ 110 w 469"/>
              <a:gd name="T13" fmla="*/ 120 h 363"/>
              <a:gd name="T14" fmla="*/ 17 w 469"/>
              <a:gd name="T15" fmla="*/ 0 h 363"/>
              <a:gd name="T16" fmla="*/ 134 w 469"/>
              <a:gd name="T17" fmla="*/ 176 h 363"/>
              <a:gd name="T18" fmla="*/ 116 w 469"/>
              <a:gd name="T19" fmla="*/ 259 h 363"/>
              <a:gd name="T20" fmla="*/ 88 w 469"/>
              <a:gd name="T21" fmla="*/ 297 h 363"/>
              <a:gd name="T22" fmla="*/ 46 w 469"/>
              <a:gd name="T23" fmla="*/ 338 h 363"/>
              <a:gd name="T24" fmla="*/ 0 w 469"/>
              <a:gd name="T25" fmla="*/ 363 h 36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69"/>
              <a:gd name="T40" fmla="*/ 0 h 363"/>
              <a:gd name="T41" fmla="*/ 469 w 469"/>
              <a:gd name="T42" fmla="*/ 363 h 36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69" h="363">
                <a:moveTo>
                  <a:pt x="463" y="50"/>
                </a:moveTo>
                <a:lnTo>
                  <a:pt x="469" y="119"/>
                </a:lnTo>
                <a:lnTo>
                  <a:pt x="393" y="166"/>
                </a:lnTo>
                <a:lnTo>
                  <a:pt x="304" y="176"/>
                </a:lnTo>
                <a:lnTo>
                  <a:pt x="222" y="161"/>
                </a:lnTo>
                <a:lnTo>
                  <a:pt x="161" y="150"/>
                </a:lnTo>
                <a:lnTo>
                  <a:pt x="110" y="120"/>
                </a:lnTo>
                <a:lnTo>
                  <a:pt x="17" y="0"/>
                </a:lnTo>
                <a:lnTo>
                  <a:pt x="134" y="176"/>
                </a:lnTo>
                <a:lnTo>
                  <a:pt x="116" y="259"/>
                </a:lnTo>
                <a:cubicBezTo>
                  <a:pt x="110" y="282"/>
                  <a:pt x="96" y="275"/>
                  <a:pt x="88" y="297"/>
                </a:cubicBezTo>
                <a:cubicBezTo>
                  <a:pt x="86" y="303"/>
                  <a:pt x="48" y="332"/>
                  <a:pt x="46" y="338"/>
                </a:cubicBezTo>
                <a:cubicBezTo>
                  <a:pt x="42" y="346"/>
                  <a:pt x="9" y="358"/>
                  <a:pt x="0" y="363"/>
                </a:cubicBezTo>
              </a:path>
            </a:pathLst>
          </a:custGeom>
          <a:noFill/>
          <a:ln w="9525">
            <a:solidFill>
              <a:srgbClr val="000000"/>
            </a:solidFill>
            <a:round/>
            <a:headEnd/>
            <a:tailEnd/>
          </a:ln>
        </p:spPr>
        <p:txBody>
          <a:bodyPr/>
          <a:lstStyle/>
          <a:p>
            <a:endParaRPr lang="en-GB" dirty="0"/>
          </a:p>
        </p:txBody>
      </p:sp>
      <p:sp>
        <p:nvSpPr>
          <p:cNvPr id="95" name="Freeform 25"/>
          <p:cNvSpPr>
            <a:spLocks/>
          </p:cNvSpPr>
          <p:nvPr/>
        </p:nvSpPr>
        <p:spPr bwMode="auto">
          <a:xfrm>
            <a:off x="3367088" y="4272060"/>
            <a:ext cx="61912" cy="384175"/>
          </a:xfrm>
          <a:custGeom>
            <a:avLst/>
            <a:gdLst>
              <a:gd name="T0" fmla="*/ 0 w 40"/>
              <a:gd name="T1" fmla="*/ 0 h 224"/>
              <a:gd name="T2" fmla="*/ 29 w 40"/>
              <a:gd name="T3" fmla="*/ 63 h 224"/>
              <a:gd name="T4" fmla="*/ 40 w 40"/>
              <a:gd name="T5" fmla="*/ 116 h 224"/>
              <a:gd name="T6" fmla="*/ 31 w 40"/>
              <a:gd name="T7" fmla="*/ 224 h 224"/>
              <a:gd name="T8" fmla="*/ 0 60000 65536"/>
              <a:gd name="T9" fmla="*/ 0 60000 65536"/>
              <a:gd name="T10" fmla="*/ 0 60000 65536"/>
              <a:gd name="T11" fmla="*/ 0 60000 65536"/>
              <a:gd name="T12" fmla="*/ 0 w 40"/>
              <a:gd name="T13" fmla="*/ 0 h 224"/>
              <a:gd name="T14" fmla="*/ 40 w 40"/>
              <a:gd name="T15" fmla="*/ 224 h 224"/>
            </a:gdLst>
            <a:ahLst/>
            <a:cxnLst>
              <a:cxn ang="T8">
                <a:pos x="T0" y="T1"/>
              </a:cxn>
              <a:cxn ang="T9">
                <a:pos x="T2" y="T3"/>
              </a:cxn>
              <a:cxn ang="T10">
                <a:pos x="T4" y="T5"/>
              </a:cxn>
              <a:cxn ang="T11">
                <a:pos x="T6" y="T7"/>
              </a:cxn>
            </a:cxnLst>
            <a:rect l="T12" t="T13" r="T14" b="T15"/>
            <a:pathLst>
              <a:path w="40" h="224">
                <a:moveTo>
                  <a:pt x="0" y="0"/>
                </a:moveTo>
                <a:lnTo>
                  <a:pt x="29" y="63"/>
                </a:lnTo>
                <a:lnTo>
                  <a:pt x="40" y="116"/>
                </a:lnTo>
                <a:lnTo>
                  <a:pt x="31" y="224"/>
                </a:lnTo>
              </a:path>
            </a:pathLst>
          </a:custGeom>
          <a:noFill/>
          <a:ln w="9525">
            <a:solidFill>
              <a:srgbClr val="000000"/>
            </a:solidFill>
            <a:round/>
            <a:headEnd/>
            <a:tailEnd/>
          </a:ln>
        </p:spPr>
        <p:txBody>
          <a:bodyPr/>
          <a:lstStyle/>
          <a:p>
            <a:endParaRPr lang="en-GB" dirty="0"/>
          </a:p>
        </p:txBody>
      </p:sp>
      <p:sp>
        <p:nvSpPr>
          <p:cNvPr id="96" name="Line 63"/>
          <p:cNvSpPr>
            <a:spLocks noChangeShapeType="1"/>
          </p:cNvSpPr>
          <p:nvPr/>
        </p:nvSpPr>
        <p:spPr bwMode="auto">
          <a:xfrm flipH="1">
            <a:off x="7962900" y="4248248"/>
            <a:ext cx="4763" cy="3175"/>
          </a:xfrm>
          <a:prstGeom prst="line">
            <a:avLst/>
          </a:prstGeom>
          <a:noFill/>
          <a:ln w="3175">
            <a:solidFill>
              <a:srgbClr val="000000"/>
            </a:solidFill>
            <a:round/>
            <a:headEnd/>
            <a:tailEnd/>
          </a:ln>
        </p:spPr>
        <p:txBody>
          <a:bodyPr/>
          <a:lstStyle/>
          <a:p>
            <a:endParaRPr lang="en-GB" dirty="0"/>
          </a:p>
        </p:txBody>
      </p:sp>
      <p:sp>
        <p:nvSpPr>
          <p:cNvPr id="97" name="Freeform 86"/>
          <p:cNvSpPr>
            <a:spLocks/>
          </p:cNvSpPr>
          <p:nvPr/>
        </p:nvSpPr>
        <p:spPr bwMode="auto">
          <a:xfrm>
            <a:off x="3568700" y="3406873"/>
            <a:ext cx="57150" cy="15875"/>
          </a:xfrm>
          <a:custGeom>
            <a:avLst/>
            <a:gdLst>
              <a:gd name="T0" fmla="*/ 0 w 33"/>
              <a:gd name="T1" fmla="*/ 0 h 9"/>
              <a:gd name="T2" fmla="*/ 33 w 33"/>
              <a:gd name="T3" fmla="*/ 9 h 9"/>
              <a:gd name="T4" fmla="*/ 0 60000 65536"/>
              <a:gd name="T5" fmla="*/ 0 60000 65536"/>
              <a:gd name="T6" fmla="*/ 0 w 33"/>
              <a:gd name="T7" fmla="*/ 0 h 9"/>
              <a:gd name="T8" fmla="*/ 33 w 33"/>
              <a:gd name="T9" fmla="*/ 9 h 9"/>
            </a:gdLst>
            <a:ahLst/>
            <a:cxnLst>
              <a:cxn ang="T4">
                <a:pos x="T0" y="T1"/>
              </a:cxn>
              <a:cxn ang="T5">
                <a:pos x="T2" y="T3"/>
              </a:cxn>
            </a:cxnLst>
            <a:rect l="T6" t="T7" r="T8" b="T9"/>
            <a:pathLst>
              <a:path w="33" h="9">
                <a:moveTo>
                  <a:pt x="0" y="0"/>
                </a:moveTo>
                <a:cubicBezTo>
                  <a:pt x="0" y="0"/>
                  <a:pt x="16" y="4"/>
                  <a:pt x="33" y="9"/>
                </a:cubicBezTo>
              </a:path>
            </a:pathLst>
          </a:custGeom>
          <a:noFill/>
          <a:ln w="9525">
            <a:solidFill>
              <a:srgbClr val="000000"/>
            </a:solidFill>
            <a:round/>
            <a:headEnd/>
            <a:tailEnd/>
          </a:ln>
        </p:spPr>
        <p:txBody>
          <a:bodyPr/>
          <a:lstStyle/>
          <a:p>
            <a:endParaRPr lang="en-GB" dirty="0"/>
          </a:p>
        </p:txBody>
      </p:sp>
      <p:sp>
        <p:nvSpPr>
          <p:cNvPr id="98" name="AutoShape 96"/>
          <p:cNvSpPr>
            <a:spLocks noChangeArrowheads="1"/>
          </p:cNvSpPr>
          <p:nvPr/>
        </p:nvSpPr>
        <p:spPr bwMode="auto">
          <a:xfrm>
            <a:off x="3451225" y="3848198"/>
            <a:ext cx="63500" cy="33337"/>
          </a:xfrm>
          <a:prstGeom prst="roundRect">
            <a:avLst>
              <a:gd name="adj" fmla="val 16667"/>
            </a:avLst>
          </a:prstGeom>
          <a:solidFill>
            <a:srgbClr val="FF3300"/>
          </a:solidFill>
          <a:ln w="3175">
            <a:solidFill>
              <a:schemeClr val="tx1"/>
            </a:solidFill>
            <a:round/>
            <a:headEnd/>
            <a:tailEnd/>
          </a:ln>
        </p:spPr>
        <p:txBody>
          <a:bodyPr wrap="none" anchor="ctr"/>
          <a:lstStyle/>
          <a:p>
            <a:endParaRPr lang="en-US" dirty="0"/>
          </a:p>
        </p:txBody>
      </p:sp>
      <p:sp>
        <p:nvSpPr>
          <p:cNvPr id="99" name="Arc 112"/>
          <p:cNvSpPr>
            <a:spLocks/>
          </p:cNvSpPr>
          <p:nvPr/>
        </p:nvSpPr>
        <p:spPr bwMode="auto">
          <a:xfrm rot="9365501" flipH="1">
            <a:off x="2006600" y="4497485"/>
            <a:ext cx="260350" cy="1062038"/>
          </a:xfrm>
          <a:custGeom>
            <a:avLst/>
            <a:gdLst>
              <a:gd name="T0" fmla="*/ 131300 w 22452"/>
              <a:gd name="T1" fmla="*/ 0 h 40492"/>
              <a:gd name="T2" fmla="*/ 0 w 22452"/>
              <a:gd name="T3" fmla="*/ 1061592 h 40492"/>
              <a:gd name="T4" fmla="*/ 9880 w 22452"/>
              <a:gd name="T5" fmla="*/ 495506 h 40492"/>
              <a:gd name="T6" fmla="*/ 0 60000 65536"/>
              <a:gd name="T7" fmla="*/ 0 60000 65536"/>
              <a:gd name="T8" fmla="*/ 0 60000 65536"/>
              <a:gd name="T9" fmla="*/ 0 w 22452"/>
              <a:gd name="T10" fmla="*/ 0 h 40492"/>
              <a:gd name="T11" fmla="*/ 22452 w 22452"/>
              <a:gd name="T12" fmla="*/ 40492 h 40492"/>
            </a:gdLst>
            <a:ahLst/>
            <a:cxnLst>
              <a:cxn ang="T6">
                <a:pos x="T0" y="T1"/>
              </a:cxn>
              <a:cxn ang="T7">
                <a:pos x="T2" y="T3"/>
              </a:cxn>
              <a:cxn ang="T8">
                <a:pos x="T4" y="T5"/>
              </a:cxn>
            </a:cxnLst>
            <a:rect l="T9" t="T10" r="T11" b="T12"/>
            <a:pathLst>
              <a:path w="22452" h="40492" fill="none" extrusionOk="0">
                <a:moveTo>
                  <a:pt x="11323" y="-1"/>
                </a:moveTo>
                <a:cubicBezTo>
                  <a:pt x="18190" y="3806"/>
                  <a:pt x="22452" y="11039"/>
                  <a:pt x="22452" y="18892"/>
                </a:cubicBezTo>
                <a:cubicBezTo>
                  <a:pt x="22452" y="30821"/>
                  <a:pt x="12781" y="40492"/>
                  <a:pt x="852" y="40492"/>
                </a:cubicBezTo>
                <a:cubicBezTo>
                  <a:pt x="567" y="40492"/>
                  <a:pt x="283" y="40486"/>
                  <a:pt x="-1" y="40475"/>
                </a:cubicBezTo>
              </a:path>
              <a:path w="22452" h="40492" stroke="0" extrusionOk="0">
                <a:moveTo>
                  <a:pt x="11323" y="-1"/>
                </a:moveTo>
                <a:cubicBezTo>
                  <a:pt x="18190" y="3806"/>
                  <a:pt x="22452" y="11039"/>
                  <a:pt x="22452" y="18892"/>
                </a:cubicBezTo>
                <a:cubicBezTo>
                  <a:pt x="22452" y="30821"/>
                  <a:pt x="12781" y="40492"/>
                  <a:pt x="852" y="40492"/>
                </a:cubicBezTo>
                <a:cubicBezTo>
                  <a:pt x="567" y="40492"/>
                  <a:pt x="283" y="40486"/>
                  <a:pt x="-1" y="40475"/>
                </a:cubicBezTo>
                <a:lnTo>
                  <a:pt x="852" y="18892"/>
                </a:lnTo>
                <a:close/>
              </a:path>
            </a:pathLst>
          </a:custGeom>
          <a:noFill/>
          <a:ln w="28575">
            <a:solidFill>
              <a:srgbClr val="FF3300"/>
            </a:solidFill>
            <a:round/>
            <a:headEnd type="arrow" w="med" len="med"/>
            <a:tailEnd/>
          </a:ln>
        </p:spPr>
        <p:txBody>
          <a:bodyPr wrap="none" anchor="ctr"/>
          <a:lstStyle/>
          <a:p>
            <a:endParaRPr lang="en-GB" dirty="0"/>
          </a:p>
        </p:txBody>
      </p:sp>
      <p:sp>
        <p:nvSpPr>
          <p:cNvPr id="101" name="Arc 115"/>
          <p:cNvSpPr>
            <a:spLocks/>
          </p:cNvSpPr>
          <p:nvPr/>
        </p:nvSpPr>
        <p:spPr bwMode="auto">
          <a:xfrm rot="543595" flipH="1">
            <a:off x="1230313" y="2879823"/>
            <a:ext cx="173037" cy="725487"/>
          </a:xfrm>
          <a:custGeom>
            <a:avLst/>
            <a:gdLst>
              <a:gd name="T0" fmla="*/ 0 w 21600"/>
              <a:gd name="T1" fmla="*/ 0 h 37263"/>
              <a:gd name="T2" fmla="*/ 119147 w 21600"/>
              <a:gd name="T3" fmla="*/ 725487 h 37263"/>
              <a:gd name="T4" fmla="*/ 0 w 21600"/>
              <a:gd name="T5" fmla="*/ 420538 h 37263"/>
              <a:gd name="T6" fmla="*/ 0 60000 65536"/>
              <a:gd name="T7" fmla="*/ 0 60000 65536"/>
              <a:gd name="T8" fmla="*/ 0 60000 65536"/>
              <a:gd name="T9" fmla="*/ 0 w 21600"/>
              <a:gd name="T10" fmla="*/ 0 h 37263"/>
              <a:gd name="T11" fmla="*/ 21600 w 21600"/>
              <a:gd name="T12" fmla="*/ 37263 h 37263"/>
            </a:gdLst>
            <a:ahLst/>
            <a:cxnLst>
              <a:cxn ang="T6">
                <a:pos x="T0" y="T1"/>
              </a:cxn>
              <a:cxn ang="T7">
                <a:pos x="T2" y="T3"/>
              </a:cxn>
              <a:cxn ang="T8">
                <a:pos x="T4" y="T5"/>
              </a:cxn>
            </a:cxnLst>
            <a:rect l="T9" t="T10" r="T11" b="T12"/>
            <a:pathLst>
              <a:path w="21600" h="37263" fill="none" extrusionOk="0">
                <a:moveTo>
                  <a:pt x="-1" y="0"/>
                </a:moveTo>
                <a:cubicBezTo>
                  <a:pt x="11929" y="0"/>
                  <a:pt x="21600" y="9670"/>
                  <a:pt x="21600" y="21600"/>
                </a:cubicBezTo>
                <a:cubicBezTo>
                  <a:pt x="21600" y="27522"/>
                  <a:pt x="19168" y="33185"/>
                  <a:pt x="14873" y="37263"/>
                </a:cubicBezTo>
              </a:path>
              <a:path w="21600" h="37263" stroke="0" extrusionOk="0">
                <a:moveTo>
                  <a:pt x="-1" y="0"/>
                </a:moveTo>
                <a:cubicBezTo>
                  <a:pt x="11929" y="0"/>
                  <a:pt x="21600" y="9670"/>
                  <a:pt x="21600" y="21600"/>
                </a:cubicBezTo>
                <a:cubicBezTo>
                  <a:pt x="21600" y="27522"/>
                  <a:pt x="19168" y="33185"/>
                  <a:pt x="14873" y="37263"/>
                </a:cubicBezTo>
                <a:lnTo>
                  <a:pt x="0" y="21600"/>
                </a:lnTo>
                <a:close/>
              </a:path>
            </a:pathLst>
          </a:custGeom>
          <a:noFill/>
          <a:ln w="28575">
            <a:solidFill>
              <a:srgbClr val="FF3300"/>
            </a:solidFill>
            <a:round/>
            <a:headEnd/>
            <a:tailEnd type="arrow" w="med" len="med"/>
          </a:ln>
        </p:spPr>
        <p:txBody>
          <a:bodyPr wrap="none" anchor="ctr"/>
          <a:lstStyle/>
          <a:p>
            <a:endParaRPr lang="en-GB" dirty="0"/>
          </a:p>
        </p:txBody>
      </p:sp>
      <p:sp>
        <p:nvSpPr>
          <p:cNvPr id="102" name="Freeform 30"/>
          <p:cNvSpPr>
            <a:spLocks/>
          </p:cNvSpPr>
          <p:nvPr/>
        </p:nvSpPr>
        <p:spPr bwMode="auto">
          <a:xfrm>
            <a:off x="3468688" y="1752698"/>
            <a:ext cx="1031875" cy="4084637"/>
          </a:xfrm>
          <a:custGeom>
            <a:avLst/>
            <a:gdLst>
              <a:gd name="T0" fmla="*/ 640 w 650"/>
              <a:gd name="T1" fmla="*/ 0 h 2573"/>
              <a:gd name="T2" fmla="*/ 0 w 650"/>
              <a:gd name="T3" fmla="*/ 1313 h 2573"/>
              <a:gd name="T4" fmla="*/ 32 w 650"/>
              <a:gd name="T5" fmla="*/ 1458 h 2573"/>
              <a:gd name="T6" fmla="*/ 650 w 650"/>
              <a:gd name="T7" fmla="*/ 2573 h 2573"/>
              <a:gd name="T8" fmla="*/ 0 60000 65536"/>
              <a:gd name="T9" fmla="*/ 0 60000 65536"/>
              <a:gd name="T10" fmla="*/ 0 60000 65536"/>
              <a:gd name="T11" fmla="*/ 0 60000 65536"/>
              <a:gd name="T12" fmla="*/ 0 w 650"/>
              <a:gd name="T13" fmla="*/ 0 h 2573"/>
              <a:gd name="T14" fmla="*/ 650 w 650"/>
              <a:gd name="T15" fmla="*/ 2573 h 2573"/>
              <a:gd name="connsiteX0" fmla="*/ 9846 w 10000"/>
              <a:gd name="connsiteY0" fmla="*/ 0 h 10000"/>
              <a:gd name="connsiteX1" fmla="*/ 0 w 10000"/>
              <a:gd name="connsiteY1" fmla="*/ 5103 h 10000"/>
              <a:gd name="connsiteX2" fmla="*/ 95 w 10000"/>
              <a:gd name="connsiteY2" fmla="*/ 5650 h 10000"/>
              <a:gd name="connsiteX3" fmla="*/ 10000 w 10000"/>
              <a:gd name="connsiteY3" fmla="*/ 10000 h 10000"/>
            </a:gdLst>
            <a:ahLst/>
            <a:cxnLst>
              <a:cxn ang="0">
                <a:pos x="connsiteX0" y="connsiteY0"/>
              </a:cxn>
              <a:cxn ang="0">
                <a:pos x="connsiteX1" y="connsiteY1"/>
              </a:cxn>
              <a:cxn ang="0">
                <a:pos x="connsiteX2" y="connsiteY2"/>
              </a:cxn>
              <a:cxn ang="0">
                <a:pos x="connsiteX3" y="connsiteY3"/>
              </a:cxn>
            </a:cxnLst>
            <a:rect l="l" t="t" r="r" b="b"/>
            <a:pathLst>
              <a:path w="10000" h="10000">
                <a:moveTo>
                  <a:pt x="9846" y="0"/>
                </a:moveTo>
                <a:lnTo>
                  <a:pt x="0" y="5103"/>
                </a:lnTo>
                <a:cubicBezTo>
                  <a:pt x="32" y="5285"/>
                  <a:pt x="63" y="5468"/>
                  <a:pt x="95" y="5650"/>
                </a:cubicBezTo>
                <a:lnTo>
                  <a:pt x="10000" y="10000"/>
                </a:lnTo>
              </a:path>
            </a:pathLst>
          </a:custGeom>
          <a:noFill/>
          <a:ln w="12700" cap="flat" cmpd="sng">
            <a:solidFill>
              <a:schemeClr val="bg1"/>
            </a:solidFill>
            <a:prstDash val="solid"/>
            <a:round/>
            <a:headEnd type="none" w="med" len="med"/>
            <a:tailEnd type="none" w="med" len="med"/>
          </a:ln>
        </p:spPr>
        <p:txBody>
          <a:bodyPr/>
          <a:lstStyle/>
          <a:p>
            <a:endParaRPr lang="en-GB" dirty="0"/>
          </a:p>
        </p:txBody>
      </p:sp>
      <p:sp>
        <p:nvSpPr>
          <p:cNvPr id="100" name="Arc 113"/>
          <p:cNvSpPr>
            <a:spLocks/>
          </p:cNvSpPr>
          <p:nvPr/>
        </p:nvSpPr>
        <p:spPr bwMode="auto">
          <a:xfrm rot="-9365501">
            <a:off x="4179888" y="4765773"/>
            <a:ext cx="150812" cy="752475"/>
          </a:xfrm>
          <a:custGeom>
            <a:avLst/>
            <a:gdLst>
              <a:gd name="T0" fmla="*/ 76058 w 22452"/>
              <a:gd name="T1" fmla="*/ 0 h 40492"/>
              <a:gd name="T2" fmla="*/ 0 w 22452"/>
              <a:gd name="T3" fmla="*/ 752159 h 40492"/>
              <a:gd name="T4" fmla="*/ 5723 w 22452"/>
              <a:gd name="T5" fmla="*/ 351076 h 40492"/>
              <a:gd name="T6" fmla="*/ 0 60000 65536"/>
              <a:gd name="T7" fmla="*/ 0 60000 65536"/>
              <a:gd name="T8" fmla="*/ 0 60000 65536"/>
              <a:gd name="T9" fmla="*/ 0 w 22452"/>
              <a:gd name="T10" fmla="*/ 0 h 40492"/>
              <a:gd name="T11" fmla="*/ 22452 w 22452"/>
              <a:gd name="T12" fmla="*/ 40492 h 40492"/>
            </a:gdLst>
            <a:ahLst/>
            <a:cxnLst>
              <a:cxn ang="T6">
                <a:pos x="T0" y="T1"/>
              </a:cxn>
              <a:cxn ang="T7">
                <a:pos x="T2" y="T3"/>
              </a:cxn>
              <a:cxn ang="T8">
                <a:pos x="T4" y="T5"/>
              </a:cxn>
            </a:cxnLst>
            <a:rect l="T9" t="T10" r="T11" b="T12"/>
            <a:pathLst>
              <a:path w="22452" h="40492" fill="none" extrusionOk="0">
                <a:moveTo>
                  <a:pt x="11323" y="-1"/>
                </a:moveTo>
                <a:cubicBezTo>
                  <a:pt x="18190" y="3806"/>
                  <a:pt x="22452" y="11039"/>
                  <a:pt x="22452" y="18892"/>
                </a:cubicBezTo>
                <a:cubicBezTo>
                  <a:pt x="22452" y="30821"/>
                  <a:pt x="12781" y="40492"/>
                  <a:pt x="852" y="40492"/>
                </a:cubicBezTo>
                <a:cubicBezTo>
                  <a:pt x="567" y="40492"/>
                  <a:pt x="283" y="40486"/>
                  <a:pt x="-1" y="40475"/>
                </a:cubicBezTo>
              </a:path>
              <a:path w="22452" h="40492" stroke="0" extrusionOk="0">
                <a:moveTo>
                  <a:pt x="11323" y="-1"/>
                </a:moveTo>
                <a:cubicBezTo>
                  <a:pt x="18190" y="3806"/>
                  <a:pt x="22452" y="11039"/>
                  <a:pt x="22452" y="18892"/>
                </a:cubicBezTo>
                <a:cubicBezTo>
                  <a:pt x="22452" y="30821"/>
                  <a:pt x="12781" y="40492"/>
                  <a:pt x="852" y="40492"/>
                </a:cubicBezTo>
                <a:cubicBezTo>
                  <a:pt x="567" y="40492"/>
                  <a:pt x="283" y="40486"/>
                  <a:pt x="-1" y="40475"/>
                </a:cubicBezTo>
                <a:lnTo>
                  <a:pt x="852" y="18892"/>
                </a:lnTo>
                <a:close/>
              </a:path>
            </a:pathLst>
          </a:custGeom>
          <a:noFill/>
          <a:ln w="28575">
            <a:solidFill>
              <a:srgbClr val="FF3300"/>
            </a:solidFill>
            <a:round/>
            <a:headEnd type="arrow" w="med" len="med"/>
            <a:tailEnd/>
          </a:ln>
        </p:spPr>
        <p:txBody>
          <a:bodyPr wrap="none" anchor="ctr"/>
          <a:lstStyle/>
          <a:p>
            <a:endParaRPr lang="en-GB" dirty="0"/>
          </a:p>
        </p:txBody>
      </p:sp>
      <p:sp>
        <p:nvSpPr>
          <p:cNvPr id="104" name="Freeform 3"/>
          <p:cNvSpPr>
            <a:spLocks/>
          </p:cNvSpPr>
          <p:nvPr/>
        </p:nvSpPr>
        <p:spPr bwMode="auto">
          <a:xfrm rot="21442890">
            <a:off x="1559160" y="3300079"/>
            <a:ext cx="2014538" cy="1159984"/>
          </a:xfrm>
          <a:custGeom>
            <a:avLst/>
            <a:gdLst>
              <a:gd name="connsiteX0" fmla="*/ 2282 w 10000"/>
              <a:gd name="connsiteY0" fmla="*/ 7808 h 9677"/>
              <a:gd name="connsiteX1" fmla="*/ 1693 w 10000"/>
              <a:gd name="connsiteY1" fmla="*/ 6456 h 9677"/>
              <a:gd name="connsiteX2" fmla="*/ 1182 w 10000"/>
              <a:gd name="connsiteY2" fmla="*/ 5110 h 9677"/>
              <a:gd name="connsiteX3" fmla="*/ 921 w 10000"/>
              <a:gd name="connsiteY3" fmla="*/ 4434 h 9677"/>
              <a:gd name="connsiteX4" fmla="*/ 463 w 10000"/>
              <a:gd name="connsiteY4" fmla="*/ 2986 h 9677"/>
              <a:gd name="connsiteX5" fmla="*/ 233 w 10000"/>
              <a:gd name="connsiteY5" fmla="*/ 1831 h 9677"/>
              <a:gd name="connsiteX6" fmla="*/ 0 w 10000"/>
              <a:gd name="connsiteY6" fmla="*/ 879 h 9677"/>
              <a:gd name="connsiteX7" fmla="*/ 50 w 10000"/>
              <a:gd name="connsiteY7" fmla="*/ 45 h 9677"/>
              <a:gd name="connsiteX8" fmla="*/ 309 w 10000"/>
              <a:gd name="connsiteY8" fmla="*/ 0 h 9677"/>
              <a:gd name="connsiteX9" fmla="*/ 820 w 10000"/>
              <a:gd name="connsiteY9" fmla="*/ 0 h 9677"/>
              <a:gd name="connsiteX10" fmla="*/ 1576 w 10000"/>
              <a:gd name="connsiteY10" fmla="*/ 113 h 9677"/>
              <a:gd name="connsiteX11" fmla="*/ 2355 w 10000"/>
              <a:gd name="connsiteY11" fmla="*/ 361 h 9677"/>
              <a:gd name="connsiteX12" fmla="*/ 3058 w 10000"/>
              <a:gd name="connsiteY12" fmla="*/ 625 h 9677"/>
              <a:gd name="connsiteX13" fmla="*/ 3941 w 10000"/>
              <a:gd name="connsiteY13" fmla="*/ 1104 h 9677"/>
              <a:gd name="connsiteX14" fmla="*/ 4994 w 10000"/>
              <a:gd name="connsiteY14" fmla="*/ 1899 h 9677"/>
              <a:gd name="connsiteX15" fmla="*/ 5555 w 10000"/>
              <a:gd name="connsiteY15" fmla="*/ 2310 h 9677"/>
              <a:gd name="connsiteX16" fmla="*/ 6299 w 10000"/>
              <a:gd name="connsiteY16" fmla="*/ 2710 h 9677"/>
              <a:gd name="connsiteX17" fmla="*/ 6649 w 10000"/>
              <a:gd name="connsiteY17" fmla="*/ 2856 h 9677"/>
              <a:gd name="connsiteX18" fmla="*/ 6860 w 10000"/>
              <a:gd name="connsiteY18" fmla="*/ 2924 h 9677"/>
              <a:gd name="connsiteX19" fmla="*/ 7182 w 10000"/>
              <a:gd name="connsiteY19" fmla="*/ 3025 h 9677"/>
              <a:gd name="connsiteX20" fmla="*/ 7415 w 10000"/>
              <a:gd name="connsiteY20" fmla="*/ 3065 h 9677"/>
              <a:gd name="connsiteX21" fmla="*/ 7689 w 10000"/>
              <a:gd name="connsiteY21" fmla="*/ 3025 h 9677"/>
              <a:gd name="connsiteX22" fmla="*/ 7970 w 10000"/>
              <a:gd name="connsiteY22" fmla="*/ 2980 h 9677"/>
              <a:gd name="connsiteX23" fmla="*/ 8291 w 10000"/>
              <a:gd name="connsiteY23" fmla="*/ 3020 h 9677"/>
              <a:gd name="connsiteX24" fmla="*/ 8430 w 10000"/>
              <a:gd name="connsiteY24" fmla="*/ 3127 h 9677"/>
              <a:gd name="connsiteX25" fmla="*/ 8496 w 10000"/>
              <a:gd name="connsiteY25" fmla="*/ 3352 h 9677"/>
              <a:gd name="connsiteX26" fmla="*/ 8307 w 10000"/>
              <a:gd name="connsiteY26" fmla="*/ 3256 h 9677"/>
              <a:gd name="connsiteX27" fmla="*/ 8496 w 10000"/>
              <a:gd name="connsiteY27" fmla="*/ 3352 h 9677"/>
              <a:gd name="connsiteX28" fmla="*/ 8591 w 10000"/>
              <a:gd name="connsiteY28" fmla="*/ 3346 h 9677"/>
              <a:gd name="connsiteX29" fmla="*/ 8745 w 10000"/>
              <a:gd name="connsiteY29" fmla="*/ 3431 h 9677"/>
              <a:gd name="connsiteX30" fmla="*/ 8919 w 10000"/>
              <a:gd name="connsiteY30" fmla="*/ 3515 h 9677"/>
              <a:gd name="connsiteX31" fmla="*/ 9095 w 10000"/>
              <a:gd name="connsiteY31" fmla="*/ 3572 h 9677"/>
              <a:gd name="connsiteX32" fmla="*/ 9376 w 10000"/>
              <a:gd name="connsiteY32" fmla="*/ 3696 h 9677"/>
              <a:gd name="connsiteX33" fmla="*/ 9546 w 10000"/>
              <a:gd name="connsiteY33" fmla="*/ 3814 h 9677"/>
              <a:gd name="connsiteX34" fmla="*/ 9678 w 10000"/>
              <a:gd name="connsiteY34" fmla="*/ 3842 h 9677"/>
              <a:gd name="connsiteX35" fmla="*/ 9745 w 10000"/>
              <a:gd name="connsiteY35" fmla="*/ 3848 h 9677"/>
              <a:gd name="connsiteX36" fmla="*/ 9871 w 10000"/>
              <a:gd name="connsiteY36" fmla="*/ 3882 h 9677"/>
              <a:gd name="connsiteX37" fmla="*/ 9943 w 10000"/>
              <a:gd name="connsiteY37" fmla="*/ 4000 h 9677"/>
              <a:gd name="connsiteX38" fmla="*/ 9968 w 10000"/>
              <a:gd name="connsiteY38" fmla="*/ 4152 h 9677"/>
              <a:gd name="connsiteX39" fmla="*/ 10000 w 10000"/>
              <a:gd name="connsiteY39" fmla="*/ 4389 h 9677"/>
              <a:gd name="connsiteX40" fmla="*/ 9915 w 10000"/>
              <a:gd name="connsiteY40" fmla="*/ 4569 h 9677"/>
              <a:gd name="connsiteX41" fmla="*/ 9817 w 10000"/>
              <a:gd name="connsiteY41" fmla="*/ 4648 h 9677"/>
              <a:gd name="connsiteX42" fmla="*/ 9663 w 10000"/>
              <a:gd name="connsiteY42" fmla="*/ 4648 h 9677"/>
              <a:gd name="connsiteX43" fmla="*/ 9499 w 10000"/>
              <a:gd name="connsiteY43" fmla="*/ 4654 h 9677"/>
              <a:gd name="connsiteX44" fmla="*/ 9303 w 10000"/>
              <a:gd name="connsiteY44" fmla="*/ 4592 h 9677"/>
              <a:gd name="connsiteX45" fmla="*/ 9247 w 10000"/>
              <a:gd name="connsiteY45" fmla="*/ 4597 h 9677"/>
              <a:gd name="connsiteX46" fmla="*/ 9215 w 10000"/>
              <a:gd name="connsiteY46" fmla="*/ 4394 h 9677"/>
              <a:gd name="connsiteX47" fmla="*/ 9228 w 10000"/>
              <a:gd name="connsiteY47" fmla="*/ 4265 h 9677"/>
              <a:gd name="connsiteX48" fmla="*/ 9234 w 10000"/>
              <a:gd name="connsiteY48" fmla="*/ 4400 h 9677"/>
              <a:gd name="connsiteX49" fmla="*/ 9253 w 10000"/>
              <a:gd name="connsiteY49" fmla="*/ 4541 h 9677"/>
              <a:gd name="connsiteX50" fmla="*/ 9281 w 10000"/>
              <a:gd name="connsiteY50" fmla="*/ 4608 h 9677"/>
              <a:gd name="connsiteX51" fmla="*/ 9199 w 10000"/>
              <a:gd name="connsiteY51" fmla="*/ 4749 h 9677"/>
              <a:gd name="connsiteX52" fmla="*/ 9183 w 10000"/>
              <a:gd name="connsiteY52" fmla="*/ 4879 h 9677"/>
              <a:gd name="connsiteX53" fmla="*/ 9202 w 10000"/>
              <a:gd name="connsiteY53" fmla="*/ 4715 h 9677"/>
              <a:gd name="connsiteX54" fmla="*/ 9269 w 10000"/>
              <a:gd name="connsiteY54" fmla="*/ 4580 h 9677"/>
              <a:gd name="connsiteX55" fmla="*/ 9354 w 10000"/>
              <a:gd name="connsiteY55" fmla="*/ 4631 h 9677"/>
              <a:gd name="connsiteX56" fmla="*/ 9433 w 10000"/>
              <a:gd name="connsiteY56" fmla="*/ 4727 h 9677"/>
              <a:gd name="connsiteX57" fmla="*/ 9521 w 10000"/>
              <a:gd name="connsiteY57" fmla="*/ 4766 h 9677"/>
              <a:gd name="connsiteX58" fmla="*/ 9641 w 10000"/>
              <a:gd name="connsiteY58" fmla="*/ 4783 h 9677"/>
              <a:gd name="connsiteX59" fmla="*/ 9694 w 10000"/>
              <a:gd name="connsiteY59" fmla="*/ 4823 h 9677"/>
              <a:gd name="connsiteX60" fmla="*/ 9738 w 10000"/>
              <a:gd name="connsiteY60" fmla="*/ 4845 h 9677"/>
              <a:gd name="connsiteX61" fmla="*/ 9839 w 10000"/>
              <a:gd name="connsiteY61" fmla="*/ 4885 h 9677"/>
              <a:gd name="connsiteX62" fmla="*/ 9883 w 10000"/>
              <a:gd name="connsiteY62" fmla="*/ 4963 h 9677"/>
              <a:gd name="connsiteX63" fmla="*/ 9918 w 10000"/>
              <a:gd name="connsiteY63" fmla="*/ 5014 h 9677"/>
              <a:gd name="connsiteX64" fmla="*/ 9927 w 10000"/>
              <a:gd name="connsiteY64" fmla="*/ 5115 h 9677"/>
              <a:gd name="connsiteX65" fmla="*/ 9887 w 10000"/>
              <a:gd name="connsiteY65" fmla="*/ 5324 h 9677"/>
              <a:gd name="connsiteX66" fmla="*/ 9798 w 10000"/>
              <a:gd name="connsiteY66" fmla="*/ 5499 h 9677"/>
              <a:gd name="connsiteX67" fmla="*/ 9697 w 10000"/>
              <a:gd name="connsiteY67" fmla="*/ 5561 h 9677"/>
              <a:gd name="connsiteX68" fmla="*/ 9574 w 10000"/>
              <a:gd name="connsiteY68" fmla="*/ 5521 h 9677"/>
              <a:gd name="connsiteX69" fmla="*/ 9351 w 10000"/>
              <a:gd name="connsiteY69" fmla="*/ 5380 h 9677"/>
              <a:gd name="connsiteX70" fmla="*/ 9209 w 10000"/>
              <a:gd name="connsiteY70" fmla="*/ 5335 h 9677"/>
              <a:gd name="connsiteX71" fmla="*/ 9158 w 10000"/>
              <a:gd name="connsiteY71" fmla="*/ 5290 h 9677"/>
              <a:gd name="connsiteX72" fmla="*/ 9224 w 10000"/>
              <a:gd name="connsiteY72" fmla="*/ 5183 h 9677"/>
              <a:gd name="connsiteX73" fmla="*/ 9142 w 10000"/>
              <a:gd name="connsiteY73" fmla="*/ 5290 h 9677"/>
              <a:gd name="connsiteX74" fmla="*/ 9035 w 10000"/>
              <a:gd name="connsiteY74" fmla="*/ 5448 h 9677"/>
              <a:gd name="connsiteX75" fmla="*/ 9161 w 10000"/>
              <a:gd name="connsiteY75" fmla="*/ 5256 h 9677"/>
              <a:gd name="connsiteX76" fmla="*/ 9281 w 10000"/>
              <a:gd name="connsiteY76" fmla="*/ 5358 h 9677"/>
              <a:gd name="connsiteX77" fmla="*/ 9474 w 10000"/>
              <a:gd name="connsiteY77" fmla="*/ 5454 h 9677"/>
              <a:gd name="connsiteX78" fmla="*/ 9596 w 10000"/>
              <a:gd name="connsiteY78" fmla="*/ 5499 h 9677"/>
              <a:gd name="connsiteX79" fmla="*/ 9650 w 10000"/>
              <a:gd name="connsiteY79" fmla="*/ 5515 h 9677"/>
              <a:gd name="connsiteX80" fmla="*/ 9707 w 10000"/>
              <a:gd name="connsiteY80" fmla="*/ 5741 h 9677"/>
              <a:gd name="connsiteX81" fmla="*/ 9678 w 10000"/>
              <a:gd name="connsiteY81" fmla="*/ 5949 h 9677"/>
              <a:gd name="connsiteX82" fmla="*/ 9546 w 10000"/>
              <a:gd name="connsiteY82" fmla="*/ 6006 h 9677"/>
              <a:gd name="connsiteX83" fmla="*/ 9436 w 10000"/>
              <a:gd name="connsiteY83" fmla="*/ 6000 h 9677"/>
              <a:gd name="connsiteX84" fmla="*/ 9310 w 10000"/>
              <a:gd name="connsiteY84" fmla="*/ 6000 h 9677"/>
              <a:gd name="connsiteX85" fmla="*/ 9187 w 10000"/>
              <a:gd name="connsiteY85" fmla="*/ 5955 h 9677"/>
              <a:gd name="connsiteX86" fmla="*/ 9086 w 10000"/>
              <a:gd name="connsiteY86" fmla="*/ 5854 h 9677"/>
              <a:gd name="connsiteX87" fmla="*/ 8979 w 10000"/>
              <a:gd name="connsiteY87" fmla="*/ 5820 h 9677"/>
              <a:gd name="connsiteX88" fmla="*/ 8906 w 10000"/>
              <a:gd name="connsiteY88" fmla="*/ 5831 h 9677"/>
              <a:gd name="connsiteX89" fmla="*/ 8824 w 10000"/>
              <a:gd name="connsiteY89" fmla="*/ 5741 h 9677"/>
              <a:gd name="connsiteX90" fmla="*/ 8944 w 10000"/>
              <a:gd name="connsiteY90" fmla="*/ 5611 h 9677"/>
              <a:gd name="connsiteX91" fmla="*/ 8802 w 10000"/>
              <a:gd name="connsiteY91" fmla="*/ 5763 h 9677"/>
              <a:gd name="connsiteX92" fmla="*/ 8748 w 10000"/>
              <a:gd name="connsiteY92" fmla="*/ 5746 h 9677"/>
              <a:gd name="connsiteX93" fmla="*/ 8679 w 10000"/>
              <a:gd name="connsiteY93" fmla="*/ 5887 h 9677"/>
              <a:gd name="connsiteX94" fmla="*/ 8588 w 10000"/>
              <a:gd name="connsiteY94" fmla="*/ 5921 h 9677"/>
              <a:gd name="connsiteX95" fmla="*/ 8452 w 10000"/>
              <a:gd name="connsiteY95" fmla="*/ 5977 h 9677"/>
              <a:gd name="connsiteX96" fmla="*/ 8641 w 10000"/>
              <a:gd name="connsiteY96" fmla="*/ 5904 h 9677"/>
              <a:gd name="connsiteX97" fmla="*/ 8723 w 10000"/>
              <a:gd name="connsiteY97" fmla="*/ 5831 h 9677"/>
              <a:gd name="connsiteX98" fmla="*/ 8767 w 10000"/>
              <a:gd name="connsiteY98" fmla="*/ 5752 h 9677"/>
              <a:gd name="connsiteX99" fmla="*/ 8840 w 10000"/>
              <a:gd name="connsiteY99" fmla="*/ 5746 h 9677"/>
              <a:gd name="connsiteX100" fmla="*/ 8944 w 10000"/>
              <a:gd name="connsiteY100" fmla="*/ 5808 h 9677"/>
              <a:gd name="connsiteX101" fmla="*/ 9086 w 10000"/>
              <a:gd name="connsiteY101" fmla="*/ 5854 h 9677"/>
              <a:gd name="connsiteX102" fmla="*/ 9001 w 10000"/>
              <a:gd name="connsiteY102" fmla="*/ 5989 h 9677"/>
              <a:gd name="connsiteX103" fmla="*/ 8897 w 10000"/>
              <a:gd name="connsiteY103" fmla="*/ 6090 h 9677"/>
              <a:gd name="connsiteX104" fmla="*/ 8840 w 10000"/>
              <a:gd name="connsiteY104" fmla="*/ 6101 h 9677"/>
              <a:gd name="connsiteX105" fmla="*/ 8679 w 10000"/>
              <a:gd name="connsiteY105" fmla="*/ 6085 h 9677"/>
              <a:gd name="connsiteX106" fmla="*/ 8446 w 10000"/>
              <a:gd name="connsiteY106" fmla="*/ 6039 h 9677"/>
              <a:gd name="connsiteX107" fmla="*/ 8162 w 10000"/>
              <a:gd name="connsiteY107" fmla="*/ 5977 h 9677"/>
              <a:gd name="connsiteX108" fmla="*/ 7935 w 10000"/>
              <a:gd name="connsiteY108" fmla="*/ 5876 h 9677"/>
              <a:gd name="connsiteX109" fmla="*/ 7765 w 10000"/>
              <a:gd name="connsiteY109" fmla="*/ 5752 h 9677"/>
              <a:gd name="connsiteX110" fmla="*/ 7538 w 10000"/>
              <a:gd name="connsiteY110" fmla="*/ 5617 h 9677"/>
              <a:gd name="connsiteX111" fmla="*/ 7301 w 10000"/>
              <a:gd name="connsiteY111" fmla="*/ 5448 h 9677"/>
              <a:gd name="connsiteX112" fmla="*/ 7141 w 10000"/>
              <a:gd name="connsiteY112" fmla="*/ 5228 h 9677"/>
              <a:gd name="connsiteX113" fmla="*/ 6885 w 10000"/>
              <a:gd name="connsiteY113" fmla="*/ 5048 h 9677"/>
              <a:gd name="connsiteX114" fmla="*/ 6453 w 10000"/>
              <a:gd name="connsiteY114" fmla="*/ 4811 h 9677"/>
              <a:gd name="connsiteX115" fmla="*/ 5523 w 10000"/>
              <a:gd name="connsiteY115" fmla="*/ 4766 h 9677"/>
              <a:gd name="connsiteX116" fmla="*/ 4562 w 10000"/>
              <a:gd name="connsiteY116" fmla="*/ 4715 h 9677"/>
              <a:gd name="connsiteX117" fmla="*/ 3742 w 10000"/>
              <a:gd name="connsiteY117" fmla="*/ 4530 h 9677"/>
              <a:gd name="connsiteX118" fmla="*/ 2601 w 10000"/>
              <a:gd name="connsiteY118" fmla="*/ 3899 h 9677"/>
              <a:gd name="connsiteX119" fmla="*/ 1980 w 10000"/>
              <a:gd name="connsiteY119" fmla="*/ 3177 h 9677"/>
              <a:gd name="connsiteX120" fmla="*/ 1277 w 10000"/>
              <a:gd name="connsiteY120" fmla="*/ 2558 h 9677"/>
              <a:gd name="connsiteX121" fmla="*/ 2926 w 10000"/>
              <a:gd name="connsiteY121" fmla="*/ 4101 h 9677"/>
              <a:gd name="connsiteX122" fmla="*/ 3629 w 10000"/>
              <a:gd name="connsiteY122" fmla="*/ 4794 h 9677"/>
              <a:gd name="connsiteX123" fmla="*/ 3953 w 10000"/>
              <a:gd name="connsiteY123" fmla="*/ 5138 h 9677"/>
              <a:gd name="connsiteX124" fmla="*/ 3793 w 10000"/>
              <a:gd name="connsiteY124" fmla="*/ 6248 h 9677"/>
              <a:gd name="connsiteX125" fmla="*/ 3613 w 10000"/>
              <a:gd name="connsiteY125" fmla="*/ 7330 h 9677"/>
              <a:gd name="connsiteX126" fmla="*/ 3226 w 10000"/>
              <a:gd name="connsiteY126" fmla="*/ 9677 h 9677"/>
              <a:gd name="connsiteX127" fmla="*/ 2282 w 10000"/>
              <a:gd name="connsiteY127" fmla="*/ 7808 h 9677"/>
              <a:gd name="connsiteX0" fmla="*/ 2282 w 10000"/>
              <a:gd name="connsiteY0" fmla="*/ 8069 h 9666"/>
              <a:gd name="connsiteX1" fmla="*/ 1693 w 10000"/>
              <a:gd name="connsiteY1" fmla="*/ 6671 h 9666"/>
              <a:gd name="connsiteX2" fmla="*/ 1182 w 10000"/>
              <a:gd name="connsiteY2" fmla="*/ 5281 h 9666"/>
              <a:gd name="connsiteX3" fmla="*/ 921 w 10000"/>
              <a:gd name="connsiteY3" fmla="*/ 4582 h 9666"/>
              <a:gd name="connsiteX4" fmla="*/ 463 w 10000"/>
              <a:gd name="connsiteY4" fmla="*/ 3086 h 9666"/>
              <a:gd name="connsiteX5" fmla="*/ 233 w 10000"/>
              <a:gd name="connsiteY5" fmla="*/ 1892 h 9666"/>
              <a:gd name="connsiteX6" fmla="*/ 0 w 10000"/>
              <a:gd name="connsiteY6" fmla="*/ 908 h 9666"/>
              <a:gd name="connsiteX7" fmla="*/ 50 w 10000"/>
              <a:gd name="connsiteY7" fmla="*/ 47 h 9666"/>
              <a:gd name="connsiteX8" fmla="*/ 309 w 10000"/>
              <a:gd name="connsiteY8" fmla="*/ 0 h 9666"/>
              <a:gd name="connsiteX9" fmla="*/ 820 w 10000"/>
              <a:gd name="connsiteY9" fmla="*/ 0 h 9666"/>
              <a:gd name="connsiteX10" fmla="*/ 1576 w 10000"/>
              <a:gd name="connsiteY10" fmla="*/ 117 h 9666"/>
              <a:gd name="connsiteX11" fmla="*/ 2355 w 10000"/>
              <a:gd name="connsiteY11" fmla="*/ 373 h 9666"/>
              <a:gd name="connsiteX12" fmla="*/ 3058 w 10000"/>
              <a:gd name="connsiteY12" fmla="*/ 646 h 9666"/>
              <a:gd name="connsiteX13" fmla="*/ 3941 w 10000"/>
              <a:gd name="connsiteY13" fmla="*/ 1141 h 9666"/>
              <a:gd name="connsiteX14" fmla="*/ 4994 w 10000"/>
              <a:gd name="connsiteY14" fmla="*/ 1962 h 9666"/>
              <a:gd name="connsiteX15" fmla="*/ 5555 w 10000"/>
              <a:gd name="connsiteY15" fmla="*/ 2387 h 9666"/>
              <a:gd name="connsiteX16" fmla="*/ 6299 w 10000"/>
              <a:gd name="connsiteY16" fmla="*/ 2800 h 9666"/>
              <a:gd name="connsiteX17" fmla="*/ 6649 w 10000"/>
              <a:gd name="connsiteY17" fmla="*/ 2951 h 9666"/>
              <a:gd name="connsiteX18" fmla="*/ 6860 w 10000"/>
              <a:gd name="connsiteY18" fmla="*/ 3022 h 9666"/>
              <a:gd name="connsiteX19" fmla="*/ 7182 w 10000"/>
              <a:gd name="connsiteY19" fmla="*/ 3126 h 9666"/>
              <a:gd name="connsiteX20" fmla="*/ 7415 w 10000"/>
              <a:gd name="connsiteY20" fmla="*/ 3167 h 9666"/>
              <a:gd name="connsiteX21" fmla="*/ 7689 w 10000"/>
              <a:gd name="connsiteY21" fmla="*/ 3126 h 9666"/>
              <a:gd name="connsiteX22" fmla="*/ 7970 w 10000"/>
              <a:gd name="connsiteY22" fmla="*/ 3079 h 9666"/>
              <a:gd name="connsiteX23" fmla="*/ 8291 w 10000"/>
              <a:gd name="connsiteY23" fmla="*/ 3121 h 9666"/>
              <a:gd name="connsiteX24" fmla="*/ 8430 w 10000"/>
              <a:gd name="connsiteY24" fmla="*/ 3231 h 9666"/>
              <a:gd name="connsiteX25" fmla="*/ 8496 w 10000"/>
              <a:gd name="connsiteY25" fmla="*/ 3464 h 9666"/>
              <a:gd name="connsiteX26" fmla="*/ 8307 w 10000"/>
              <a:gd name="connsiteY26" fmla="*/ 3365 h 9666"/>
              <a:gd name="connsiteX27" fmla="*/ 8496 w 10000"/>
              <a:gd name="connsiteY27" fmla="*/ 3464 h 9666"/>
              <a:gd name="connsiteX28" fmla="*/ 8591 w 10000"/>
              <a:gd name="connsiteY28" fmla="*/ 3458 h 9666"/>
              <a:gd name="connsiteX29" fmla="*/ 8745 w 10000"/>
              <a:gd name="connsiteY29" fmla="*/ 3546 h 9666"/>
              <a:gd name="connsiteX30" fmla="*/ 8919 w 10000"/>
              <a:gd name="connsiteY30" fmla="*/ 3632 h 9666"/>
              <a:gd name="connsiteX31" fmla="*/ 9095 w 10000"/>
              <a:gd name="connsiteY31" fmla="*/ 3691 h 9666"/>
              <a:gd name="connsiteX32" fmla="*/ 9376 w 10000"/>
              <a:gd name="connsiteY32" fmla="*/ 3819 h 9666"/>
              <a:gd name="connsiteX33" fmla="*/ 9546 w 10000"/>
              <a:gd name="connsiteY33" fmla="*/ 3941 h 9666"/>
              <a:gd name="connsiteX34" fmla="*/ 9678 w 10000"/>
              <a:gd name="connsiteY34" fmla="*/ 3970 h 9666"/>
              <a:gd name="connsiteX35" fmla="*/ 9745 w 10000"/>
              <a:gd name="connsiteY35" fmla="*/ 3976 h 9666"/>
              <a:gd name="connsiteX36" fmla="*/ 9871 w 10000"/>
              <a:gd name="connsiteY36" fmla="*/ 4012 h 9666"/>
              <a:gd name="connsiteX37" fmla="*/ 9943 w 10000"/>
              <a:gd name="connsiteY37" fmla="*/ 4134 h 9666"/>
              <a:gd name="connsiteX38" fmla="*/ 9968 w 10000"/>
              <a:gd name="connsiteY38" fmla="*/ 4291 h 9666"/>
              <a:gd name="connsiteX39" fmla="*/ 10000 w 10000"/>
              <a:gd name="connsiteY39" fmla="*/ 4535 h 9666"/>
              <a:gd name="connsiteX40" fmla="*/ 9915 w 10000"/>
              <a:gd name="connsiteY40" fmla="*/ 4722 h 9666"/>
              <a:gd name="connsiteX41" fmla="*/ 9817 w 10000"/>
              <a:gd name="connsiteY41" fmla="*/ 4803 h 9666"/>
              <a:gd name="connsiteX42" fmla="*/ 9663 w 10000"/>
              <a:gd name="connsiteY42" fmla="*/ 4803 h 9666"/>
              <a:gd name="connsiteX43" fmla="*/ 9499 w 10000"/>
              <a:gd name="connsiteY43" fmla="*/ 4809 h 9666"/>
              <a:gd name="connsiteX44" fmla="*/ 9303 w 10000"/>
              <a:gd name="connsiteY44" fmla="*/ 4745 h 9666"/>
              <a:gd name="connsiteX45" fmla="*/ 9247 w 10000"/>
              <a:gd name="connsiteY45" fmla="*/ 4750 h 9666"/>
              <a:gd name="connsiteX46" fmla="*/ 9215 w 10000"/>
              <a:gd name="connsiteY46" fmla="*/ 4541 h 9666"/>
              <a:gd name="connsiteX47" fmla="*/ 9228 w 10000"/>
              <a:gd name="connsiteY47" fmla="*/ 4407 h 9666"/>
              <a:gd name="connsiteX48" fmla="*/ 9234 w 10000"/>
              <a:gd name="connsiteY48" fmla="*/ 4547 h 9666"/>
              <a:gd name="connsiteX49" fmla="*/ 9253 w 10000"/>
              <a:gd name="connsiteY49" fmla="*/ 4693 h 9666"/>
              <a:gd name="connsiteX50" fmla="*/ 9281 w 10000"/>
              <a:gd name="connsiteY50" fmla="*/ 4762 h 9666"/>
              <a:gd name="connsiteX51" fmla="*/ 9199 w 10000"/>
              <a:gd name="connsiteY51" fmla="*/ 4908 h 9666"/>
              <a:gd name="connsiteX52" fmla="*/ 9183 w 10000"/>
              <a:gd name="connsiteY52" fmla="*/ 5042 h 9666"/>
              <a:gd name="connsiteX53" fmla="*/ 9202 w 10000"/>
              <a:gd name="connsiteY53" fmla="*/ 4872 h 9666"/>
              <a:gd name="connsiteX54" fmla="*/ 9269 w 10000"/>
              <a:gd name="connsiteY54" fmla="*/ 4733 h 9666"/>
              <a:gd name="connsiteX55" fmla="*/ 9354 w 10000"/>
              <a:gd name="connsiteY55" fmla="*/ 4786 h 9666"/>
              <a:gd name="connsiteX56" fmla="*/ 9433 w 10000"/>
              <a:gd name="connsiteY56" fmla="*/ 4885 h 9666"/>
              <a:gd name="connsiteX57" fmla="*/ 9521 w 10000"/>
              <a:gd name="connsiteY57" fmla="*/ 4925 h 9666"/>
              <a:gd name="connsiteX58" fmla="*/ 9641 w 10000"/>
              <a:gd name="connsiteY58" fmla="*/ 4943 h 9666"/>
              <a:gd name="connsiteX59" fmla="*/ 9694 w 10000"/>
              <a:gd name="connsiteY59" fmla="*/ 4984 h 9666"/>
              <a:gd name="connsiteX60" fmla="*/ 9738 w 10000"/>
              <a:gd name="connsiteY60" fmla="*/ 5007 h 9666"/>
              <a:gd name="connsiteX61" fmla="*/ 9839 w 10000"/>
              <a:gd name="connsiteY61" fmla="*/ 5048 h 9666"/>
              <a:gd name="connsiteX62" fmla="*/ 9883 w 10000"/>
              <a:gd name="connsiteY62" fmla="*/ 5129 h 9666"/>
              <a:gd name="connsiteX63" fmla="*/ 9918 w 10000"/>
              <a:gd name="connsiteY63" fmla="*/ 5181 h 9666"/>
              <a:gd name="connsiteX64" fmla="*/ 9927 w 10000"/>
              <a:gd name="connsiteY64" fmla="*/ 5286 h 9666"/>
              <a:gd name="connsiteX65" fmla="*/ 9887 w 10000"/>
              <a:gd name="connsiteY65" fmla="*/ 5502 h 9666"/>
              <a:gd name="connsiteX66" fmla="*/ 9798 w 10000"/>
              <a:gd name="connsiteY66" fmla="*/ 5683 h 9666"/>
              <a:gd name="connsiteX67" fmla="*/ 9697 w 10000"/>
              <a:gd name="connsiteY67" fmla="*/ 5747 h 9666"/>
              <a:gd name="connsiteX68" fmla="*/ 9574 w 10000"/>
              <a:gd name="connsiteY68" fmla="*/ 5705 h 9666"/>
              <a:gd name="connsiteX69" fmla="*/ 9351 w 10000"/>
              <a:gd name="connsiteY69" fmla="*/ 5560 h 9666"/>
              <a:gd name="connsiteX70" fmla="*/ 9209 w 10000"/>
              <a:gd name="connsiteY70" fmla="*/ 5513 h 9666"/>
              <a:gd name="connsiteX71" fmla="*/ 9158 w 10000"/>
              <a:gd name="connsiteY71" fmla="*/ 5467 h 9666"/>
              <a:gd name="connsiteX72" fmla="*/ 9224 w 10000"/>
              <a:gd name="connsiteY72" fmla="*/ 5356 h 9666"/>
              <a:gd name="connsiteX73" fmla="*/ 9142 w 10000"/>
              <a:gd name="connsiteY73" fmla="*/ 5467 h 9666"/>
              <a:gd name="connsiteX74" fmla="*/ 9035 w 10000"/>
              <a:gd name="connsiteY74" fmla="*/ 5630 h 9666"/>
              <a:gd name="connsiteX75" fmla="*/ 9161 w 10000"/>
              <a:gd name="connsiteY75" fmla="*/ 5431 h 9666"/>
              <a:gd name="connsiteX76" fmla="*/ 9281 w 10000"/>
              <a:gd name="connsiteY76" fmla="*/ 5537 h 9666"/>
              <a:gd name="connsiteX77" fmla="*/ 9474 w 10000"/>
              <a:gd name="connsiteY77" fmla="*/ 5636 h 9666"/>
              <a:gd name="connsiteX78" fmla="*/ 9596 w 10000"/>
              <a:gd name="connsiteY78" fmla="*/ 5683 h 9666"/>
              <a:gd name="connsiteX79" fmla="*/ 9650 w 10000"/>
              <a:gd name="connsiteY79" fmla="*/ 5699 h 9666"/>
              <a:gd name="connsiteX80" fmla="*/ 9707 w 10000"/>
              <a:gd name="connsiteY80" fmla="*/ 5933 h 9666"/>
              <a:gd name="connsiteX81" fmla="*/ 9678 w 10000"/>
              <a:gd name="connsiteY81" fmla="*/ 6148 h 9666"/>
              <a:gd name="connsiteX82" fmla="*/ 9546 w 10000"/>
              <a:gd name="connsiteY82" fmla="*/ 6206 h 9666"/>
              <a:gd name="connsiteX83" fmla="*/ 9436 w 10000"/>
              <a:gd name="connsiteY83" fmla="*/ 6200 h 9666"/>
              <a:gd name="connsiteX84" fmla="*/ 9310 w 10000"/>
              <a:gd name="connsiteY84" fmla="*/ 6200 h 9666"/>
              <a:gd name="connsiteX85" fmla="*/ 9187 w 10000"/>
              <a:gd name="connsiteY85" fmla="*/ 6154 h 9666"/>
              <a:gd name="connsiteX86" fmla="*/ 9086 w 10000"/>
              <a:gd name="connsiteY86" fmla="*/ 6049 h 9666"/>
              <a:gd name="connsiteX87" fmla="*/ 8979 w 10000"/>
              <a:gd name="connsiteY87" fmla="*/ 6014 h 9666"/>
              <a:gd name="connsiteX88" fmla="*/ 8906 w 10000"/>
              <a:gd name="connsiteY88" fmla="*/ 6026 h 9666"/>
              <a:gd name="connsiteX89" fmla="*/ 8824 w 10000"/>
              <a:gd name="connsiteY89" fmla="*/ 5933 h 9666"/>
              <a:gd name="connsiteX90" fmla="*/ 8944 w 10000"/>
              <a:gd name="connsiteY90" fmla="*/ 5798 h 9666"/>
              <a:gd name="connsiteX91" fmla="*/ 8802 w 10000"/>
              <a:gd name="connsiteY91" fmla="*/ 5955 h 9666"/>
              <a:gd name="connsiteX92" fmla="*/ 8748 w 10000"/>
              <a:gd name="connsiteY92" fmla="*/ 5938 h 9666"/>
              <a:gd name="connsiteX93" fmla="*/ 8679 w 10000"/>
              <a:gd name="connsiteY93" fmla="*/ 6083 h 9666"/>
              <a:gd name="connsiteX94" fmla="*/ 8588 w 10000"/>
              <a:gd name="connsiteY94" fmla="*/ 6119 h 9666"/>
              <a:gd name="connsiteX95" fmla="*/ 8452 w 10000"/>
              <a:gd name="connsiteY95" fmla="*/ 6177 h 9666"/>
              <a:gd name="connsiteX96" fmla="*/ 8641 w 10000"/>
              <a:gd name="connsiteY96" fmla="*/ 6101 h 9666"/>
              <a:gd name="connsiteX97" fmla="*/ 8723 w 10000"/>
              <a:gd name="connsiteY97" fmla="*/ 6026 h 9666"/>
              <a:gd name="connsiteX98" fmla="*/ 8767 w 10000"/>
              <a:gd name="connsiteY98" fmla="*/ 5944 h 9666"/>
              <a:gd name="connsiteX99" fmla="*/ 8840 w 10000"/>
              <a:gd name="connsiteY99" fmla="*/ 5938 h 9666"/>
              <a:gd name="connsiteX100" fmla="*/ 8944 w 10000"/>
              <a:gd name="connsiteY100" fmla="*/ 6002 h 9666"/>
              <a:gd name="connsiteX101" fmla="*/ 9086 w 10000"/>
              <a:gd name="connsiteY101" fmla="*/ 6049 h 9666"/>
              <a:gd name="connsiteX102" fmla="*/ 9001 w 10000"/>
              <a:gd name="connsiteY102" fmla="*/ 6189 h 9666"/>
              <a:gd name="connsiteX103" fmla="*/ 8897 w 10000"/>
              <a:gd name="connsiteY103" fmla="*/ 6293 h 9666"/>
              <a:gd name="connsiteX104" fmla="*/ 8840 w 10000"/>
              <a:gd name="connsiteY104" fmla="*/ 6305 h 9666"/>
              <a:gd name="connsiteX105" fmla="*/ 8679 w 10000"/>
              <a:gd name="connsiteY105" fmla="*/ 6288 h 9666"/>
              <a:gd name="connsiteX106" fmla="*/ 8446 w 10000"/>
              <a:gd name="connsiteY106" fmla="*/ 6241 h 9666"/>
              <a:gd name="connsiteX107" fmla="*/ 8162 w 10000"/>
              <a:gd name="connsiteY107" fmla="*/ 6177 h 9666"/>
              <a:gd name="connsiteX108" fmla="*/ 7935 w 10000"/>
              <a:gd name="connsiteY108" fmla="*/ 6072 h 9666"/>
              <a:gd name="connsiteX109" fmla="*/ 7765 w 10000"/>
              <a:gd name="connsiteY109" fmla="*/ 5944 h 9666"/>
              <a:gd name="connsiteX110" fmla="*/ 7538 w 10000"/>
              <a:gd name="connsiteY110" fmla="*/ 5804 h 9666"/>
              <a:gd name="connsiteX111" fmla="*/ 7301 w 10000"/>
              <a:gd name="connsiteY111" fmla="*/ 5630 h 9666"/>
              <a:gd name="connsiteX112" fmla="*/ 7141 w 10000"/>
              <a:gd name="connsiteY112" fmla="*/ 5403 h 9666"/>
              <a:gd name="connsiteX113" fmla="*/ 6885 w 10000"/>
              <a:gd name="connsiteY113" fmla="*/ 5216 h 9666"/>
              <a:gd name="connsiteX114" fmla="*/ 6453 w 10000"/>
              <a:gd name="connsiteY114" fmla="*/ 4972 h 9666"/>
              <a:gd name="connsiteX115" fmla="*/ 5523 w 10000"/>
              <a:gd name="connsiteY115" fmla="*/ 4925 h 9666"/>
              <a:gd name="connsiteX116" fmla="*/ 4562 w 10000"/>
              <a:gd name="connsiteY116" fmla="*/ 4872 h 9666"/>
              <a:gd name="connsiteX117" fmla="*/ 3742 w 10000"/>
              <a:gd name="connsiteY117" fmla="*/ 4681 h 9666"/>
              <a:gd name="connsiteX118" fmla="*/ 2601 w 10000"/>
              <a:gd name="connsiteY118" fmla="*/ 4029 h 9666"/>
              <a:gd name="connsiteX119" fmla="*/ 1980 w 10000"/>
              <a:gd name="connsiteY119" fmla="*/ 3283 h 9666"/>
              <a:gd name="connsiteX120" fmla="*/ 1277 w 10000"/>
              <a:gd name="connsiteY120" fmla="*/ 2643 h 9666"/>
              <a:gd name="connsiteX121" fmla="*/ 2926 w 10000"/>
              <a:gd name="connsiteY121" fmla="*/ 4238 h 9666"/>
              <a:gd name="connsiteX122" fmla="*/ 3629 w 10000"/>
              <a:gd name="connsiteY122" fmla="*/ 4954 h 9666"/>
              <a:gd name="connsiteX123" fmla="*/ 3953 w 10000"/>
              <a:gd name="connsiteY123" fmla="*/ 5309 h 9666"/>
              <a:gd name="connsiteX124" fmla="*/ 3793 w 10000"/>
              <a:gd name="connsiteY124" fmla="*/ 6457 h 9666"/>
              <a:gd name="connsiteX125" fmla="*/ 3613 w 10000"/>
              <a:gd name="connsiteY125" fmla="*/ 7575 h 9666"/>
              <a:gd name="connsiteX126" fmla="*/ 3236 w 10000"/>
              <a:gd name="connsiteY126" fmla="*/ 9666 h 9666"/>
              <a:gd name="connsiteX127" fmla="*/ 2282 w 10000"/>
              <a:gd name="connsiteY127" fmla="*/ 8069 h 9666"/>
              <a:gd name="connsiteX0" fmla="*/ 2282 w 10000"/>
              <a:gd name="connsiteY0" fmla="*/ 8348 h 9434"/>
              <a:gd name="connsiteX1" fmla="*/ 1693 w 10000"/>
              <a:gd name="connsiteY1" fmla="*/ 6902 h 9434"/>
              <a:gd name="connsiteX2" fmla="*/ 1182 w 10000"/>
              <a:gd name="connsiteY2" fmla="*/ 5463 h 9434"/>
              <a:gd name="connsiteX3" fmla="*/ 921 w 10000"/>
              <a:gd name="connsiteY3" fmla="*/ 4740 h 9434"/>
              <a:gd name="connsiteX4" fmla="*/ 463 w 10000"/>
              <a:gd name="connsiteY4" fmla="*/ 3193 h 9434"/>
              <a:gd name="connsiteX5" fmla="*/ 233 w 10000"/>
              <a:gd name="connsiteY5" fmla="*/ 1957 h 9434"/>
              <a:gd name="connsiteX6" fmla="*/ 0 w 10000"/>
              <a:gd name="connsiteY6" fmla="*/ 939 h 9434"/>
              <a:gd name="connsiteX7" fmla="*/ 50 w 10000"/>
              <a:gd name="connsiteY7" fmla="*/ 49 h 9434"/>
              <a:gd name="connsiteX8" fmla="*/ 309 w 10000"/>
              <a:gd name="connsiteY8" fmla="*/ 0 h 9434"/>
              <a:gd name="connsiteX9" fmla="*/ 820 w 10000"/>
              <a:gd name="connsiteY9" fmla="*/ 0 h 9434"/>
              <a:gd name="connsiteX10" fmla="*/ 1576 w 10000"/>
              <a:gd name="connsiteY10" fmla="*/ 121 h 9434"/>
              <a:gd name="connsiteX11" fmla="*/ 2355 w 10000"/>
              <a:gd name="connsiteY11" fmla="*/ 386 h 9434"/>
              <a:gd name="connsiteX12" fmla="*/ 3058 w 10000"/>
              <a:gd name="connsiteY12" fmla="*/ 668 h 9434"/>
              <a:gd name="connsiteX13" fmla="*/ 3941 w 10000"/>
              <a:gd name="connsiteY13" fmla="*/ 1180 h 9434"/>
              <a:gd name="connsiteX14" fmla="*/ 4994 w 10000"/>
              <a:gd name="connsiteY14" fmla="*/ 2030 h 9434"/>
              <a:gd name="connsiteX15" fmla="*/ 5555 w 10000"/>
              <a:gd name="connsiteY15" fmla="*/ 2469 h 9434"/>
              <a:gd name="connsiteX16" fmla="*/ 6299 w 10000"/>
              <a:gd name="connsiteY16" fmla="*/ 2897 h 9434"/>
              <a:gd name="connsiteX17" fmla="*/ 6649 w 10000"/>
              <a:gd name="connsiteY17" fmla="*/ 3053 h 9434"/>
              <a:gd name="connsiteX18" fmla="*/ 6860 w 10000"/>
              <a:gd name="connsiteY18" fmla="*/ 3126 h 9434"/>
              <a:gd name="connsiteX19" fmla="*/ 7182 w 10000"/>
              <a:gd name="connsiteY19" fmla="*/ 3234 h 9434"/>
              <a:gd name="connsiteX20" fmla="*/ 7415 w 10000"/>
              <a:gd name="connsiteY20" fmla="*/ 3276 h 9434"/>
              <a:gd name="connsiteX21" fmla="*/ 7689 w 10000"/>
              <a:gd name="connsiteY21" fmla="*/ 3234 h 9434"/>
              <a:gd name="connsiteX22" fmla="*/ 7970 w 10000"/>
              <a:gd name="connsiteY22" fmla="*/ 3185 h 9434"/>
              <a:gd name="connsiteX23" fmla="*/ 8291 w 10000"/>
              <a:gd name="connsiteY23" fmla="*/ 3229 h 9434"/>
              <a:gd name="connsiteX24" fmla="*/ 8430 w 10000"/>
              <a:gd name="connsiteY24" fmla="*/ 3343 h 9434"/>
              <a:gd name="connsiteX25" fmla="*/ 8496 w 10000"/>
              <a:gd name="connsiteY25" fmla="*/ 3584 h 9434"/>
              <a:gd name="connsiteX26" fmla="*/ 8307 w 10000"/>
              <a:gd name="connsiteY26" fmla="*/ 3481 h 9434"/>
              <a:gd name="connsiteX27" fmla="*/ 8496 w 10000"/>
              <a:gd name="connsiteY27" fmla="*/ 3584 h 9434"/>
              <a:gd name="connsiteX28" fmla="*/ 8591 w 10000"/>
              <a:gd name="connsiteY28" fmla="*/ 3577 h 9434"/>
              <a:gd name="connsiteX29" fmla="*/ 8745 w 10000"/>
              <a:gd name="connsiteY29" fmla="*/ 3669 h 9434"/>
              <a:gd name="connsiteX30" fmla="*/ 8919 w 10000"/>
              <a:gd name="connsiteY30" fmla="*/ 3758 h 9434"/>
              <a:gd name="connsiteX31" fmla="*/ 9095 w 10000"/>
              <a:gd name="connsiteY31" fmla="*/ 3819 h 9434"/>
              <a:gd name="connsiteX32" fmla="*/ 9376 w 10000"/>
              <a:gd name="connsiteY32" fmla="*/ 3951 h 9434"/>
              <a:gd name="connsiteX33" fmla="*/ 9546 w 10000"/>
              <a:gd name="connsiteY33" fmla="*/ 4077 h 9434"/>
              <a:gd name="connsiteX34" fmla="*/ 9678 w 10000"/>
              <a:gd name="connsiteY34" fmla="*/ 4107 h 9434"/>
              <a:gd name="connsiteX35" fmla="*/ 9745 w 10000"/>
              <a:gd name="connsiteY35" fmla="*/ 4113 h 9434"/>
              <a:gd name="connsiteX36" fmla="*/ 9871 w 10000"/>
              <a:gd name="connsiteY36" fmla="*/ 4151 h 9434"/>
              <a:gd name="connsiteX37" fmla="*/ 9943 w 10000"/>
              <a:gd name="connsiteY37" fmla="*/ 4277 h 9434"/>
              <a:gd name="connsiteX38" fmla="*/ 9968 w 10000"/>
              <a:gd name="connsiteY38" fmla="*/ 4439 h 9434"/>
              <a:gd name="connsiteX39" fmla="*/ 10000 w 10000"/>
              <a:gd name="connsiteY39" fmla="*/ 4692 h 9434"/>
              <a:gd name="connsiteX40" fmla="*/ 9915 w 10000"/>
              <a:gd name="connsiteY40" fmla="*/ 4885 h 9434"/>
              <a:gd name="connsiteX41" fmla="*/ 9817 w 10000"/>
              <a:gd name="connsiteY41" fmla="*/ 4969 h 9434"/>
              <a:gd name="connsiteX42" fmla="*/ 9663 w 10000"/>
              <a:gd name="connsiteY42" fmla="*/ 4969 h 9434"/>
              <a:gd name="connsiteX43" fmla="*/ 9499 w 10000"/>
              <a:gd name="connsiteY43" fmla="*/ 4975 h 9434"/>
              <a:gd name="connsiteX44" fmla="*/ 9303 w 10000"/>
              <a:gd name="connsiteY44" fmla="*/ 4909 h 9434"/>
              <a:gd name="connsiteX45" fmla="*/ 9247 w 10000"/>
              <a:gd name="connsiteY45" fmla="*/ 4914 h 9434"/>
              <a:gd name="connsiteX46" fmla="*/ 9215 w 10000"/>
              <a:gd name="connsiteY46" fmla="*/ 4698 h 9434"/>
              <a:gd name="connsiteX47" fmla="*/ 9228 w 10000"/>
              <a:gd name="connsiteY47" fmla="*/ 4559 h 9434"/>
              <a:gd name="connsiteX48" fmla="*/ 9234 w 10000"/>
              <a:gd name="connsiteY48" fmla="*/ 4704 h 9434"/>
              <a:gd name="connsiteX49" fmla="*/ 9253 w 10000"/>
              <a:gd name="connsiteY49" fmla="*/ 4855 h 9434"/>
              <a:gd name="connsiteX50" fmla="*/ 9281 w 10000"/>
              <a:gd name="connsiteY50" fmla="*/ 4927 h 9434"/>
              <a:gd name="connsiteX51" fmla="*/ 9199 w 10000"/>
              <a:gd name="connsiteY51" fmla="*/ 5078 h 9434"/>
              <a:gd name="connsiteX52" fmla="*/ 9183 w 10000"/>
              <a:gd name="connsiteY52" fmla="*/ 5216 h 9434"/>
              <a:gd name="connsiteX53" fmla="*/ 9202 w 10000"/>
              <a:gd name="connsiteY53" fmla="*/ 5040 h 9434"/>
              <a:gd name="connsiteX54" fmla="*/ 9269 w 10000"/>
              <a:gd name="connsiteY54" fmla="*/ 4897 h 9434"/>
              <a:gd name="connsiteX55" fmla="*/ 9354 w 10000"/>
              <a:gd name="connsiteY55" fmla="*/ 4951 h 9434"/>
              <a:gd name="connsiteX56" fmla="*/ 9433 w 10000"/>
              <a:gd name="connsiteY56" fmla="*/ 5054 h 9434"/>
              <a:gd name="connsiteX57" fmla="*/ 9521 w 10000"/>
              <a:gd name="connsiteY57" fmla="*/ 5095 h 9434"/>
              <a:gd name="connsiteX58" fmla="*/ 9641 w 10000"/>
              <a:gd name="connsiteY58" fmla="*/ 5114 h 9434"/>
              <a:gd name="connsiteX59" fmla="*/ 9694 w 10000"/>
              <a:gd name="connsiteY59" fmla="*/ 5156 h 9434"/>
              <a:gd name="connsiteX60" fmla="*/ 9738 w 10000"/>
              <a:gd name="connsiteY60" fmla="*/ 5180 h 9434"/>
              <a:gd name="connsiteX61" fmla="*/ 9839 w 10000"/>
              <a:gd name="connsiteY61" fmla="*/ 5222 h 9434"/>
              <a:gd name="connsiteX62" fmla="*/ 9883 w 10000"/>
              <a:gd name="connsiteY62" fmla="*/ 5306 h 9434"/>
              <a:gd name="connsiteX63" fmla="*/ 9918 w 10000"/>
              <a:gd name="connsiteY63" fmla="*/ 5360 h 9434"/>
              <a:gd name="connsiteX64" fmla="*/ 9927 w 10000"/>
              <a:gd name="connsiteY64" fmla="*/ 5469 h 9434"/>
              <a:gd name="connsiteX65" fmla="*/ 9887 w 10000"/>
              <a:gd name="connsiteY65" fmla="*/ 5692 h 9434"/>
              <a:gd name="connsiteX66" fmla="*/ 9798 w 10000"/>
              <a:gd name="connsiteY66" fmla="*/ 5879 h 9434"/>
              <a:gd name="connsiteX67" fmla="*/ 9697 w 10000"/>
              <a:gd name="connsiteY67" fmla="*/ 5946 h 9434"/>
              <a:gd name="connsiteX68" fmla="*/ 9574 w 10000"/>
              <a:gd name="connsiteY68" fmla="*/ 5902 h 9434"/>
              <a:gd name="connsiteX69" fmla="*/ 9351 w 10000"/>
              <a:gd name="connsiteY69" fmla="*/ 5752 h 9434"/>
              <a:gd name="connsiteX70" fmla="*/ 9209 w 10000"/>
              <a:gd name="connsiteY70" fmla="*/ 5703 h 9434"/>
              <a:gd name="connsiteX71" fmla="*/ 9158 w 10000"/>
              <a:gd name="connsiteY71" fmla="*/ 5656 h 9434"/>
              <a:gd name="connsiteX72" fmla="*/ 9224 w 10000"/>
              <a:gd name="connsiteY72" fmla="*/ 5541 h 9434"/>
              <a:gd name="connsiteX73" fmla="*/ 9142 w 10000"/>
              <a:gd name="connsiteY73" fmla="*/ 5656 h 9434"/>
              <a:gd name="connsiteX74" fmla="*/ 9035 w 10000"/>
              <a:gd name="connsiteY74" fmla="*/ 5825 h 9434"/>
              <a:gd name="connsiteX75" fmla="*/ 9161 w 10000"/>
              <a:gd name="connsiteY75" fmla="*/ 5619 h 9434"/>
              <a:gd name="connsiteX76" fmla="*/ 9281 w 10000"/>
              <a:gd name="connsiteY76" fmla="*/ 5728 h 9434"/>
              <a:gd name="connsiteX77" fmla="*/ 9474 w 10000"/>
              <a:gd name="connsiteY77" fmla="*/ 5831 h 9434"/>
              <a:gd name="connsiteX78" fmla="*/ 9596 w 10000"/>
              <a:gd name="connsiteY78" fmla="*/ 5879 h 9434"/>
              <a:gd name="connsiteX79" fmla="*/ 9650 w 10000"/>
              <a:gd name="connsiteY79" fmla="*/ 5896 h 9434"/>
              <a:gd name="connsiteX80" fmla="*/ 9707 w 10000"/>
              <a:gd name="connsiteY80" fmla="*/ 6138 h 9434"/>
              <a:gd name="connsiteX81" fmla="*/ 9678 w 10000"/>
              <a:gd name="connsiteY81" fmla="*/ 6360 h 9434"/>
              <a:gd name="connsiteX82" fmla="*/ 9546 w 10000"/>
              <a:gd name="connsiteY82" fmla="*/ 6420 h 9434"/>
              <a:gd name="connsiteX83" fmla="*/ 9436 w 10000"/>
              <a:gd name="connsiteY83" fmla="*/ 6414 h 9434"/>
              <a:gd name="connsiteX84" fmla="*/ 9310 w 10000"/>
              <a:gd name="connsiteY84" fmla="*/ 6414 h 9434"/>
              <a:gd name="connsiteX85" fmla="*/ 9187 w 10000"/>
              <a:gd name="connsiteY85" fmla="*/ 6367 h 9434"/>
              <a:gd name="connsiteX86" fmla="*/ 9086 w 10000"/>
              <a:gd name="connsiteY86" fmla="*/ 6258 h 9434"/>
              <a:gd name="connsiteX87" fmla="*/ 8979 w 10000"/>
              <a:gd name="connsiteY87" fmla="*/ 6222 h 9434"/>
              <a:gd name="connsiteX88" fmla="*/ 8906 w 10000"/>
              <a:gd name="connsiteY88" fmla="*/ 6234 h 9434"/>
              <a:gd name="connsiteX89" fmla="*/ 8824 w 10000"/>
              <a:gd name="connsiteY89" fmla="*/ 6138 h 9434"/>
              <a:gd name="connsiteX90" fmla="*/ 8944 w 10000"/>
              <a:gd name="connsiteY90" fmla="*/ 5998 h 9434"/>
              <a:gd name="connsiteX91" fmla="*/ 8802 w 10000"/>
              <a:gd name="connsiteY91" fmla="*/ 6161 h 9434"/>
              <a:gd name="connsiteX92" fmla="*/ 8748 w 10000"/>
              <a:gd name="connsiteY92" fmla="*/ 6143 h 9434"/>
              <a:gd name="connsiteX93" fmla="*/ 8679 w 10000"/>
              <a:gd name="connsiteY93" fmla="*/ 6293 h 9434"/>
              <a:gd name="connsiteX94" fmla="*/ 8588 w 10000"/>
              <a:gd name="connsiteY94" fmla="*/ 6330 h 9434"/>
              <a:gd name="connsiteX95" fmla="*/ 8452 w 10000"/>
              <a:gd name="connsiteY95" fmla="*/ 6390 h 9434"/>
              <a:gd name="connsiteX96" fmla="*/ 8641 w 10000"/>
              <a:gd name="connsiteY96" fmla="*/ 6312 h 9434"/>
              <a:gd name="connsiteX97" fmla="*/ 8723 w 10000"/>
              <a:gd name="connsiteY97" fmla="*/ 6234 h 9434"/>
              <a:gd name="connsiteX98" fmla="*/ 8767 w 10000"/>
              <a:gd name="connsiteY98" fmla="*/ 6149 h 9434"/>
              <a:gd name="connsiteX99" fmla="*/ 8840 w 10000"/>
              <a:gd name="connsiteY99" fmla="*/ 6143 h 9434"/>
              <a:gd name="connsiteX100" fmla="*/ 8944 w 10000"/>
              <a:gd name="connsiteY100" fmla="*/ 6209 h 9434"/>
              <a:gd name="connsiteX101" fmla="*/ 9086 w 10000"/>
              <a:gd name="connsiteY101" fmla="*/ 6258 h 9434"/>
              <a:gd name="connsiteX102" fmla="*/ 9001 w 10000"/>
              <a:gd name="connsiteY102" fmla="*/ 6403 h 9434"/>
              <a:gd name="connsiteX103" fmla="*/ 8897 w 10000"/>
              <a:gd name="connsiteY103" fmla="*/ 6510 h 9434"/>
              <a:gd name="connsiteX104" fmla="*/ 8840 w 10000"/>
              <a:gd name="connsiteY104" fmla="*/ 6523 h 9434"/>
              <a:gd name="connsiteX105" fmla="*/ 8679 w 10000"/>
              <a:gd name="connsiteY105" fmla="*/ 6505 h 9434"/>
              <a:gd name="connsiteX106" fmla="*/ 8446 w 10000"/>
              <a:gd name="connsiteY106" fmla="*/ 6457 h 9434"/>
              <a:gd name="connsiteX107" fmla="*/ 8162 w 10000"/>
              <a:gd name="connsiteY107" fmla="*/ 6390 h 9434"/>
              <a:gd name="connsiteX108" fmla="*/ 7935 w 10000"/>
              <a:gd name="connsiteY108" fmla="*/ 6282 h 9434"/>
              <a:gd name="connsiteX109" fmla="*/ 7765 w 10000"/>
              <a:gd name="connsiteY109" fmla="*/ 6149 h 9434"/>
              <a:gd name="connsiteX110" fmla="*/ 7538 w 10000"/>
              <a:gd name="connsiteY110" fmla="*/ 6005 h 9434"/>
              <a:gd name="connsiteX111" fmla="*/ 7301 w 10000"/>
              <a:gd name="connsiteY111" fmla="*/ 5825 h 9434"/>
              <a:gd name="connsiteX112" fmla="*/ 7141 w 10000"/>
              <a:gd name="connsiteY112" fmla="*/ 5590 h 9434"/>
              <a:gd name="connsiteX113" fmla="*/ 6885 w 10000"/>
              <a:gd name="connsiteY113" fmla="*/ 5396 h 9434"/>
              <a:gd name="connsiteX114" fmla="*/ 6453 w 10000"/>
              <a:gd name="connsiteY114" fmla="*/ 5144 h 9434"/>
              <a:gd name="connsiteX115" fmla="*/ 5523 w 10000"/>
              <a:gd name="connsiteY115" fmla="*/ 5095 h 9434"/>
              <a:gd name="connsiteX116" fmla="*/ 4562 w 10000"/>
              <a:gd name="connsiteY116" fmla="*/ 5040 h 9434"/>
              <a:gd name="connsiteX117" fmla="*/ 3742 w 10000"/>
              <a:gd name="connsiteY117" fmla="*/ 4843 h 9434"/>
              <a:gd name="connsiteX118" fmla="*/ 2601 w 10000"/>
              <a:gd name="connsiteY118" fmla="*/ 4168 h 9434"/>
              <a:gd name="connsiteX119" fmla="*/ 1980 w 10000"/>
              <a:gd name="connsiteY119" fmla="*/ 3396 h 9434"/>
              <a:gd name="connsiteX120" fmla="*/ 1277 w 10000"/>
              <a:gd name="connsiteY120" fmla="*/ 2734 h 9434"/>
              <a:gd name="connsiteX121" fmla="*/ 2926 w 10000"/>
              <a:gd name="connsiteY121" fmla="*/ 4384 h 9434"/>
              <a:gd name="connsiteX122" fmla="*/ 3629 w 10000"/>
              <a:gd name="connsiteY122" fmla="*/ 5125 h 9434"/>
              <a:gd name="connsiteX123" fmla="*/ 3953 w 10000"/>
              <a:gd name="connsiteY123" fmla="*/ 5492 h 9434"/>
              <a:gd name="connsiteX124" fmla="*/ 3793 w 10000"/>
              <a:gd name="connsiteY124" fmla="*/ 6680 h 9434"/>
              <a:gd name="connsiteX125" fmla="*/ 3613 w 10000"/>
              <a:gd name="connsiteY125" fmla="*/ 7837 h 9434"/>
              <a:gd name="connsiteX126" fmla="*/ 2920 w 10000"/>
              <a:gd name="connsiteY126" fmla="*/ 9434 h 9434"/>
              <a:gd name="connsiteX127" fmla="*/ 2282 w 10000"/>
              <a:gd name="connsiteY127" fmla="*/ 8348 h 9434"/>
              <a:gd name="connsiteX0" fmla="*/ 2282 w 10000"/>
              <a:gd name="connsiteY0" fmla="*/ 8849 h 10000"/>
              <a:gd name="connsiteX1" fmla="*/ 1693 w 10000"/>
              <a:gd name="connsiteY1" fmla="*/ 7316 h 10000"/>
              <a:gd name="connsiteX2" fmla="*/ 1182 w 10000"/>
              <a:gd name="connsiteY2" fmla="*/ 5791 h 10000"/>
              <a:gd name="connsiteX3" fmla="*/ 921 w 10000"/>
              <a:gd name="connsiteY3" fmla="*/ 5024 h 10000"/>
              <a:gd name="connsiteX4" fmla="*/ 463 w 10000"/>
              <a:gd name="connsiteY4" fmla="*/ 3385 h 10000"/>
              <a:gd name="connsiteX5" fmla="*/ 233 w 10000"/>
              <a:gd name="connsiteY5" fmla="*/ 2074 h 10000"/>
              <a:gd name="connsiteX6" fmla="*/ 0 w 10000"/>
              <a:gd name="connsiteY6" fmla="*/ 995 h 10000"/>
              <a:gd name="connsiteX7" fmla="*/ 50 w 10000"/>
              <a:gd name="connsiteY7" fmla="*/ 52 h 10000"/>
              <a:gd name="connsiteX8" fmla="*/ 309 w 10000"/>
              <a:gd name="connsiteY8" fmla="*/ 0 h 10000"/>
              <a:gd name="connsiteX9" fmla="*/ 820 w 10000"/>
              <a:gd name="connsiteY9" fmla="*/ 0 h 10000"/>
              <a:gd name="connsiteX10" fmla="*/ 1576 w 10000"/>
              <a:gd name="connsiteY10" fmla="*/ 128 h 10000"/>
              <a:gd name="connsiteX11" fmla="*/ 2355 w 10000"/>
              <a:gd name="connsiteY11" fmla="*/ 409 h 10000"/>
              <a:gd name="connsiteX12" fmla="*/ 3058 w 10000"/>
              <a:gd name="connsiteY12" fmla="*/ 708 h 10000"/>
              <a:gd name="connsiteX13" fmla="*/ 3941 w 10000"/>
              <a:gd name="connsiteY13" fmla="*/ 1251 h 10000"/>
              <a:gd name="connsiteX14" fmla="*/ 4994 w 10000"/>
              <a:gd name="connsiteY14" fmla="*/ 2152 h 10000"/>
              <a:gd name="connsiteX15" fmla="*/ 5555 w 10000"/>
              <a:gd name="connsiteY15" fmla="*/ 2617 h 10000"/>
              <a:gd name="connsiteX16" fmla="*/ 6299 w 10000"/>
              <a:gd name="connsiteY16" fmla="*/ 3071 h 10000"/>
              <a:gd name="connsiteX17" fmla="*/ 6649 w 10000"/>
              <a:gd name="connsiteY17" fmla="*/ 3236 h 10000"/>
              <a:gd name="connsiteX18" fmla="*/ 6860 w 10000"/>
              <a:gd name="connsiteY18" fmla="*/ 3314 h 10000"/>
              <a:gd name="connsiteX19" fmla="*/ 7182 w 10000"/>
              <a:gd name="connsiteY19" fmla="*/ 3428 h 10000"/>
              <a:gd name="connsiteX20" fmla="*/ 7415 w 10000"/>
              <a:gd name="connsiteY20" fmla="*/ 3473 h 10000"/>
              <a:gd name="connsiteX21" fmla="*/ 7689 w 10000"/>
              <a:gd name="connsiteY21" fmla="*/ 3428 h 10000"/>
              <a:gd name="connsiteX22" fmla="*/ 7970 w 10000"/>
              <a:gd name="connsiteY22" fmla="*/ 3376 h 10000"/>
              <a:gd name="connsiteX23" fmla="*/ 8291 w 10000"/>
              <a:gd name="connsiteY23" fmla="*/ 3423 h 10000"/>
              <a:gd name="connsiteX24" fmla="*/ 8430 w 10000"/>
              <a:gd name="connsiteY24" fmla="*/ 3544 h 10000"/>
              <a:gd name="connsiteX25" fmla="*/ 8496 w 10000"/>
              <a:gd name="connsiteY25" fmla="*/ 3799 h 10000"/>
              <a:gd name="connsiteX26" fmla="*/ 8307 w 10000"/>
              <a:gd name="connsiteY26" fmla="*/ 3690 h 10000"/>
              <a:gd name="connsiteX27" fmla="*/ 8496 w 10000"/>
              <a:gd name="connsiteY27" fmla="*/ 3799 h 10000"/>
              <a:gd name="connsiteX28" fmla="*/ 8591 w 10000"/>
              <a:gd name="connsiteY28" fmla="*/ 3792 h 10000"/>
              <a:gd name="connsiteX29" fmla="*/ 8745 w 10000"/>
              <a:gd name="connsiteY29" fmla="*/ 3889 h 10000"/>
              <a:gd name="connsiteX30" fmla="*/ 8919 w 10000"/>
              <a:gd name="connsiteY30" fmla="*/ 3983 h 10000"/>
              <a:gd name="connsiteX31" fmla="*/ 9095 w 10000"/>
              <a:gd name="connsiteY31" fmla="*/ 4048 h 10000"/>
              <a:gd name="connsiteX32" fmla="*/ 9376 w 10000"/>
              <a:gd name="connsiteY32" fmla="*/ 4188 h 10000"/>
              <a:gd name="connsiteX33" fmla="*/ 9546 w 10000"/>
              <a:gd name="connsiteY33" fmla="*/ 4322 h 10000"/>
              <a:gd name="connsiteX34" fmla="*/ 9678 w 10000"/>
              <a:gd name="connsiteY34" fmla="*/ 4353 h 10000"/>
              <a:gd name="connsiteX35" fmla="*/ 9745 w 10000"/>
              <a:gd name="connsiteY35" fmla="*/ 4360 h 10000"/>
              <a:gd name="connsiteX36" fmla="*/ 9871 w 10000"/>
              <a:gd name="connsiteY36" fmla="*/ 4400 h 10000"/>
              <a:gd name="connsiteX37" fmla="*/ 9943 w 10000"/>
              <a:gd name="connsiteY37" fmla="*/ 4534 h 10000"/>
              <a:gd name="connsiteX38" fmla="*/ 9968 w 10000"/>
              <a:gd name="connsiteY38" fmla="*/ 4705 h 10000"/>
              <a:gd name="connsiteX39" fmla="*/ 10000 w 10000"/>
              <a:gd name="connsiteY39" fmla="*/ 4974 h 10000"/>
              <a:gd name="connsiteX40" fmla="*/ 9915 w 10000"/>
              <a:gd name="connsiteY40" fmla="*/ 5178 h 10000"/>
              <a:gd name="connsiteX41" fmla="*/ 9817 w 10000"/>
              <a:gd name="connsiteY41" fmla="*/ 5267 h 10000"/>
              <a:gd name="connsiteX42" fmla="*/ 9663 w 10000"/>
              <a:gd name="connsiteY42" fmla="*/ 5267 h 10000"/>
              <a:gd name="connsiteX43" fmla="*/ 9499 w 10000"/>
              <a:gd name="connsiteY43" fmla="*/ 5273 h 10000"/>
              <a:gd name="connsiteX44" fmla="*/ 9303 w 10000"/>
              <a:gd name="connsiteY44" fmla="*/ 5204 h 10000"/>
              <a:gd name="connsiteX45" fmla="*/ 9247 w 10000"/>
              <a:gd name="connsiteY45" fmla="*/ 5209 h 10000"/>
              <a:gd name="connsiteX46" fmla="*/ 9215 w 10000"/>
              <a:gd name="connsiteY46" fmla="*/ 4980 h 10000"/>
              <a:gd name="connsiteX47" fmla="*/ 9228 w 10000"/>
              <a:gd name="connsiteY47" fmla="*/ 4833 h 10000"/>
              <a:gd name="connsiteX48" fmla="*/ 9234 w 10000"/>
              <a:gd name="connsiteY48" fmla="*/ 4986 h 10000"/>
              <a:gd name="connsiteX49" fmla="*/ 9253 w 10000"/>
              <a:gd name="connsiteY49" fmla="*/ 5146 h 10000"/>
              <a:gd name="connsiteX50" fmla="*/ 9281 w 10000"/>
              <a:gd name="connsiteY50" fmla="*/ 5223 h 10000"/>
              <a:gd name="connsiteX51" fmla="*/ 9199 w 10000"/>
              <a:gd name="connsiteY51" fmla="*/ 5383 h 10000"/>
              <a:gd name="connsiteX52" fmla="*/ 9183 w 10000"/>
              <a:gd name="connsiteY52" fmla="*/ 5529 h 10000"/>
              <a:gd name="connsiteX53" fmla="*/ 9202 w 10000"/>
              <a:gd name="connsiteY53" fmla="*/ 5342 h 10000"/>
              <a:gd name="connsiteX54" fmla="*/ 9269 w 10000"/>
              <a:gd name="connsiteY54" fmla="*/ 5191 h 10000"/>
              <a:gd name="connsiteX55" fmla="*/ 9354 w 10000"/>
              <a:gd name="connsiteY55" fmla="*/ 5248 h 10000"/>
              <a:gd name="connsiteX56" fmla="*/ 9433 w 10000"/>
              <a:gd name="connsiteY56" fmla="*/ 5357 h 10000"/>
              <a:gd name="connsiteX57" fmla="*/ 9521 w 10000"/>
              <a:gd name="connsiteY57" fmla="*/ 5401 h 10000"/>
              <a:gd name="connsiteX58" fmla="*/ 9641 w 10000"/>
              <a:gd name="connsiteY58" fmla="*/ 5421 h 10000"/>
              <a:gd name="connsiteX59" fmla="*/ 9694 w 10000"/>
              <a:gd name="connsiteY59" fmla="*/ 5465 h 10000"/>
              <a:gd name="connsiteX60" fmla="*/ 9738 w 10000"/>
              <a:gd name="connsiteY60" fmla="*/ 5491 h 10000"/>
              <a:gd name="connsiteX61" fmla="*/ 9839 w 10000"/>
              <a:gd name="connsiteY61" fmla="*/ 5535 h 10000"/>
              <a:gd name="connsiteX62" fmla="*/ 9883 w 10000"/>
              <a:gd name="connsiteY62" fmla="*/ 5624 h 10000"/>
              <a:gd name="connsiteX63" fmla="*/ 9918 w 10000"/>
              <a:gd name="connsiteY63" fmla="*/ 5682 h 10000"/>
              <a:gd name="connsiteX64" fmla="*/ 9927 w 10000"/>
              <a:gd name="connsiteY64" fmla="*/ 5797 h 10000"/>
              <a:gd name="connsiteX65" fmla="*/ 9887 w 10000"/>
              <a:gd name="connsiteY65" fmla="*/ 6033 h 10000"/>
              <a:gd name="connsiteX66" fmla="*/ 9798 w 10000"/>
              <a:gd name="connsiteY66" fmla="*/ 6232 h 10000"/>
              <a:gd name="connsiteX67" fmla="*/ 9697 w 10000"/>
              <a:gd name="connsiteY67" fmla="*/ 6303 h 10000"/>
              <a:gd name="connsiteX68" fmla="*/ 9574 w 10000"/>
              <a:gd name="connsiteY68" fmla="*/ 6256 h 10000"/>
              <a:gd name="connsiteX69" fmla="*/ 9351 w 10000"/>
              <a:gd name="connsiteY69" fmla="*/ 6097 h 10000"/>
              <a:gd name="connsiteX70" fmla="*/ 9209 w 10000"/>
              <a:gd name="connsiteY70" fmla="*/ 6045 h 10000"/>
              <a:gd name="connsiteX71" fmla="*/ 9158 w 10000"/>
              <a:gd name="connsiteY71" fmla="*/ 5995 h 10000"/>
              <a:gd name="connsiteX72" fmla="*/ 9224 w 10000"/>
              <a:gd name="connsiteY72" fmla="*/ 5873 h 10000"/>
              <a:gd name="connsiteX73" fmla="*/ 9142 w 10000"/>
              <a:gd name="connsiteY73" fmla="*/ 5995 h 10000"/>
              <a:gd name="connsiteX74" fmla="*/ 9035 w 10000"/>
              <a:gd name="connsiteY74" fmla="*/ 6174 h 10000"/>
              <a:gd name="connsiteX75" fmla="*/ 9161 w 10000"/>
              <a:gd name="connsiteY75" fmla="*/ 5956 h 10000"/>
              <a:gd name="connsiteX76" fmla="*/ 9281 w 10000"/>
              <a:gd name="connsiteY76" fmla="*/ 6072 h 10000"/>
              <a:gd name="connsiteX77" fmla="*/ 9474 w 10000"/>
              <a:gd name="connsiteY77" fmla="*/ 6181 h 10000"/>
              <a:gd name="connsiteX78" fmla="*/ 9596 w 10000"/>
              <a:gd name="connsiteY78" fmla="*/ 6232 h 10000"/>
              <a:gd name="connsiteX79" fmla="*/ 9650 w 10000"/>
              <a:gd name="connsiteY79" fmla="*/ 6250 h 10000"/>
              <a:gd name="connsiteX80" fmla="*/ 9707 w 10000"/>
              <a:gd name="connsiteY80" fmla="*/ 6506 h 10000"/>
              <a:gd name="connsiteX81" fmla="*/ 9678 w 10000"/>
              <a:gd name="connsiteY81" fmla="*/ 6742 h 10000"/>
              <a:gd name="connsiteX82" fmla="*/ 9546 w 10000"/>
              <a:gd name="connsiteY82" fmla="*/ 6805 h 10000"/>
              <a:gd name="connsiteX83" fmla="*/ 9436 w 10000"/>
              <a:gd name="connsiteY83" fmla="*/ 6799 h 10000"/>
              <a:gd name="connsiteX84" fmla="*/ 9310 w 10000"/>
              <a:gd name="connsiteY84" fmla="*/ 6799 h 10000"/>
              <a:gd name="connsiteX85" fmla="*/ 9187 w 10000"/>
              <a:gd name="connsiteY85" fmla="*/ 6749 h 10000"/>
              <a:gd name="connsiteX86" fmla="*/ 9086 w 10000"/>
              <a:gd name="connsiteY86" fmla="*/ 6633 h 10000"/>
              <a:gd name="connsiteX87" fmla="*/ 8979 w 10000"/>
              <a:gd name="connsiteY87" fmla="*/ 6595 h 10000"/>
              <a:gd name="connsiteX88" fmla="*/ 8906 w 10000"/>
              <a:gd name="connsiteY88" fmla="*/ 6608 h 10000"/>
              <a:gd name="connsiteX89" fmla="*/ 8824 w 10000"/>
              <a:gd name="connsiteY89" fmla="*/ 6506 h 10000"/>
              <a:gd name="connsiteX90" fmla="*/ 8944 w 10000"/>
              <a:gd name="connsiteY90" fmla="*/ 6358 h 10000"/>
              <a:gd name="connsiteX91" fmla="*/ 8802 w 10000"/>
              <a:gd name="connsiteY91" fmla="*/ 6531 h 10000"/>
              <a:gd name="connsiteX92" fmla="*/ 8748 w 10000"/>
              <a:gd name="connsiteY92" fmla="*/ 6512 h 10000"/>
              <a:gd name="connsiteX93" fmla="*/ 8679 w 10000"/>
              <a:gd name="connsiteY93" fmla="*/ 6671 h 10000"/>
              <a:gd name="connsiteX94" fmla="*/ 8588 w 10000"/>
              <a:gd name="connsiteY94" fmla="*/ 6710 h 10000"/>
              <a:gd name="connsiteX95" fmla="*/ 8452 w 10000"/>
              <a:gd name="connsiteY95" fmla="*/ 6773 h 10000"/>
              <a:gd name="connsiteX96" fmla="*/ 8641 w 10000"/>
              <a:gd name="connsiteY96" fmla="*/ 6691 h 10000"/>
              <a:gd name="connsiteX97" fmla="*/ 8723 w 10000"/>
              <a:gd name="connsiteY97" fmla="*/ 6608 h 10000"/>
              <a:gd name="connsiteX98" fmla="*/ 8767 w 10000"/>
              <a:gd name="connsiteY98" fmla="*/ 6518 h 10000"/>
              <a:gd name="connsiteX99" fmla="*/ 8840 w 10000"/>
              <a:gd name="connsiteY99" fmla="*/ 6512 h 10000"/>
              <a:gd name="connsiteX100" fmla="*/ 8944 w 10000"/>
              <a:gd name="connsiteY100" fmla="*/ 6582 h 10000"/>
              <a:gd name="connsiteX101" fmla="*/ 9086 w 10000"/>
              <a:gd name="connsiteY101" fmla="*/ 6633 h 10000"/>
              <a:gd name="connsiteX102" fmla="*/ 9001 w 10000"/>
              <a:gd name="connsiteY102" fmla="*/ 6787 h 10000"/>
              <a:gd name="connsiteX103" fmla="*/ 8897 w 10000"/>
              <a:gd name="connsiteY103" fmla="*/ 6901 h 10000"/>
              <a:gd name="connsiteX104" fmla="*/ 8840 w 10000"/>
              <a:gd name="connsiteY104" fmla="*/ 6914 h 10000"/>
              <a:gd name="connsiteX105" fmla="*/ 8679 w 10000"/>
              <a:gd name="connsiteY105" fmla="*/ 6895 h 10000"/>
              <a:gd name="connsiteX106" fmla="*/ 8446 w 10000"/>
              <a:gd name="connsiteY106" fmla="*/ 6844 h 10000"/>
              <a:gd name="connsiteX107" fmla="*/ 8162 w 10000"/>
              <a:gd name="connsiteY107" fmla="*/ 6773 h 10000"/>
              <a:gd name="connsiteX108" fmla="*/ 7935 w 10000"/>
              <a:gd name="connsiteY108" fmla="*/ 6659 h 10000"/>
              <a:gd name="connsiteX109" fmla="*/ 7765 w 10000"/>
              <a:gd name="connsiteY109" fmla="*/ 6518 h 10000"/>
              <a:gd name="connsiteX110" fmla="*/ 7538 w 10000"/>
              <a:gd name="connsiteY110" fmla="*/ 6365 h 10000"/>
              <a:gd name="connsiteX111" fmla="*/ 7301 w 10000"/>
              <a:gd name="connsiteY111" fmla="*/ 6174 h 10000"/>
              <a:gd name="connsiteX112" fmla="*/ 7141 w 10000"/>
              <a:gd name="connsiteY112" fmla="*/ 5925 h 10000"/>
              <a:gd name="connsiteX113" fmla="*/ 6885 w 10000"/>
              <a:gd name="connsiteY113" fmla="*/ 5720 h 10000"/>
              <a:gd name="connsiteX114" fmla="*/ 6453 w 10000"/>
              <a:gd name="connsiteY114" fmla="*/ 5453 h 10000"/>
              <a:gd name="connsiteX115" fmla="*/ 5523 w 10000"/>
              <a:gd name="connsiteY115" fmla="*/ 5401 h 10000"/>
              <a:gd name="connsiteX116" fmla="*/ 4562 w 10000"/>
              <a:gd name="connsiteY116" fmla="*/ 5342 h 10000"/>
              <a:gd name="connsiteX117" fmla="*/ 3742 w 10000"/>
              <a:gd name="connsiteY117" fmla="*/ 5134 h 10000"/>
              <a:gd name="connsiteX118" fmla="*/ 2601 w 10000"/>
              <a:gd name="connsiteY118" fmla="*/ 4418 h 10000"/>
              <a:gd name="connsiteX119" fmla="*/ 1980 w 10000"/>
              <a:gd name="connsiteY119" fmla="*/ 3600 h 10000"/>
              <a:gd name="connsiteX120" fmla="*/ 1277 w 10000"/>
              <a:gd name="connsiteY120" fmla="*/ 2898 h 10000"/>
              <a:gd name="connsiteX121" fmla="*/ 2926 w 10000"/>
              <a:gd name="connsiteY121" fmla="*/ 4647 h 10000"/>
              <a:gd name="connsiteX122" fmla="*/ 3629 w 10000"/>
              <a:gd name="connsiteY122" fmla="*/ 5432 h 10000"/>
              <a:gd name="connsiteX123" fmla="*/ 3953 w 10000"/>
              <a:gd name="connsiteY123" fmla="*/ 5821 h 10000"/>
              <a:gd name="connsiteX124" fmla="*/ 3793 w 10000"/>
              <a:gd name="connsiteY124" fmla="*/ 7081 h 10000"/>
              <a:gd name="connsiteX125" fmla="*/ 3244 w 10000"/>
              <a:gd name="connsiteY125" fmla="*/ 7949 h 10000"/>
              <a:gd name="connsiteX126" fmla="*/ 2920 w 10000"/>
              <a:gd name="connsiteY126" fmla="*/ 10000 h 10000"/>
              <a:gd name="connsiteX127" fmla="*/ 2282 w 10000"/>
              <a:gd name="connsiteY127" fmla="*/ 8849 h 10000"/>
              <a:gd name="connsiteX0" fmla="*/ 2282 w 10000"/>
              <a:gd name="connsiteY0" fmla="*/ 8849 h 10000"/>
              <a:gd name="connsiteX1" fmla="*/ 1693 w 10000"/>
              <a:gd name="connsiteY1" fmla="*/ 7316 h 10000"/>
              <a:gd name="connsiteX2" fmla="*/ 1182 w 10000"/>
              <a:gd name="connsiteY2" fmla="*/ 5791 h 10000"/>
              <a:gd name="connsiteX3" fmla="*/ 921 w 10000"/>
              <a:gd name="connsiteY3" fmla="*/ 5024 h 10000"/>
              <a:gd name="connsiteX4" fmla="*/ 463 w 10000"/>
              <a:gd name="connsiteY4" fmla="*/ 3385 h 10000"/>
              <a:gd name="connsiteX5" fmla="*/ 233 w 10000"/>
              <a:gd name="connsiteY5" fmla="*/ 2074 h 10000"/>
              <a:gd name="connsiteX6" fmla="*/ 0 w 10000"/>
              <a:gd name="connsiteY6" fmla="*/ 995 h 10000"/>
              <a:gd name="connsiteX7" fmla="*/ 50 w 10000"/>
              <a:gd name="connsiteY7" fmla="*/ 52 h 10000"/>
              <a:gd name="connsiteX8" fmla="*/ 309 w 10000"/>
              <a:gd name="connsiteY8" fmla="*/ 0 h 10000"/>
              <a:gd name="connsiteX9" fmla="*/ 820 w 10000"/>
              <a:gd name="connsiteY9" fmla="*/ 0 h 10000"/>
              <a:gd name="connsiteX10" fmla="*/ 1576 w 10000"/>
              <a:gd name="connsiteY10" fmla="*/ 128 h 10000"/>
              <a:gd name="connsiteX11" fmla="*/ 2355 w 10000"/>
              <a:gd name="connsiteY11" fmla="*/ 409 h 10000"/>
              <a:gd name="connsiteX12" fmla="*/ 3058 w 10000"/>
              <a:gd name="connsiteY12" fmla="*/ 708 h 10000"/>
              <a:gd name="connsiteX13" fmla="*/ 3941 w 10000"/>
              <a:gd name="connsiteY13" fmla="*/ 1251 h 10000"/>
              <a:gd name="connsiteX14" fmla="*/ 4994 w 10000"/>
              <a:gd name="connsiteY14" fmla="*/ 2152 h 10000"/>
              <a:gd name="connsiteX15" fmla="*/ 5555 w 10000"/>
              <a:gd name="connsiteY15" fmla="*/ 2617 h 10000"/>
              <a:gd name="connsiteX16" fmla="*/ 6299 w 10000"/>
              <a:gd name="connsiteY16" fmla="*/ 3071 h 10000"/>
              <a:gd name="connsiteX17" fmla="*/ 6649 w 10000"/>
              <a:gd name="connsiteY17" fmla="*/ 3236 h 10000"/>
              <a:gd name="connsiteX18" fmla="*/ 6860 w 10000"/>
              <a:gd name="connsiteY18" fmla="*/ 3314 h 10000"/>
              <a:gd name="connsiteX19" fmla="*/ 7182 w 10000"/>
              <a:gd name="connsiteY19" fmla="*/ 3428 h 10000"/>
              <a:gd name="connsiteX20" fmla="*/ 7415 w 10000"/>
              <a:gd name="connsiteY20" fmla="*/ 3473 h 10000"/>
              <a:gd name="connsiteX21" fmla="*/ 7689 w 10000"/>
              <a:gd name="connsiteY21" fmla="*/ 3428 h 10000"/>
              <a:gd name="connsiteX22" fmla="*/ 7970 w 10000"/>
              <a:gd name="connsiteY22" fmla="*/ 3376 h 10000"/>
              <a:gd name="connsiteX23" fmla="*/ 8291 w 10000"/>
              <a:gd name="connsiteY23" fmla="*/ 3423 h 10000"/>
              <a:gd name="connsiteX24" fmla="*/ 8430 w 10000"/>
              <a:gd name="connsiteY24" fmla="*/ 3544 h 10000"/>
              <a:gd name="connsiteX25" fmla="*/ 8496 w 10000"/>
              <a:gd name="connsiteY25" fmla="*/ 3799 h 10000"/>
              <a:gd name="connsiteX26" fmla="*/ 8307 w 10000"/>
              <a:gd name="connsiteY26" fmla="*/ 3690 h 10000"/>
              <a:gd name="connsiteX27" fmla="*/ 8496 w 10000"/>
              <a:gd name="connsiteY27" fmla="*/ 3799 h 10000"/>
              <a:gd name="connsiteX28" fmla="*/ 8591 w 10000"/>
              <a:gd name="connsiteY28" fmla="*/ 3792 h 10000"/>
              <a:gd name="connsiteX29" fmla="*/ 8745 w 10000"/>
              <a:gd name="connsiteY29" fmla="*/ 3889 h 10000"/>
              <a:gd name="connsiteX30" fmla="*/ 8919 w 10000"/>
              <a:gd name="connsiteY30" fmla="*/ 3983 h 10000"/>
              <a:gd name="connsiteX31" fmla="*/ 9095 w 10000"/>
              <a:gd name="connsiteY31" fmla="*/ 4048 h 10000"/>
              <a:gd name="connsiteX32" fmla="*/ 9376 w 10000"/>
              <a:gd name="connsiteY32" fmla="*/ 4188 h 10000"/>
              <a:gd name="connsiteX33" fmla="*/ 9546 w 10000"/>
              <a:gd name="connsiteY33" fmla="*/ 4322 h 10000"/>
              <a:gd name="connsiteX34" fmla="*/ 9678 w 10000"/>
              <a:gd name="connsiteY34" fmla="*/ 4353 h 10000"/>
              <a:gd name="connsiteX35" fmla="*/ 9745 w 10000"/>
              <a:gd name="connsiteY35" fmla="*/ 4360 h 10000"/>
              <a:gd name="connsiteX36" fmla="*/ 9871 w 10000"/>
              <a:gd name="connsiteY36" fmla="*/ 4400 h 10000"/>
              <a:gd name="connsiteX37" fmla="*/ 9943 w 10000"/>
              <a:gd name="connsiteY37" fmla="*/ 4534 h 10000"/>
              <a:gd name="connsiteX38" fmla="*/ 9968 w 10000"/>
              <a:gd name="connsiteY38" fmla="*/ 4705 h 10000"/>
              <a:gd name="connsiteX39" fmla="*/ 10000 w 10000"/>
              <a:gd name="connsiteY39" fmla="*/ 4974 h 10000"/>
              <a:gd name="connsiteX40" fmla="*/ 9915 w 10000"/>
              <a:gd name="connsiteY40" fmla="*/ 5178 h 10000"/>
              <a:gd name="connsiteX41" fmla="*/ 9817 w 10000"/>
              <a:gd name="connsiteY41" fmla="*/ 5267 h 10000"/>
              <a:gd name="connsiteX42" fmla="*/ 9663 w 10000"/>
              <a:gd name="connsiteY42" fmla="*/ 5267 h 10000"/>
              <a:gd name="connsiteX43" fmla="*/ 9499 w 10000"/>
              <a:gd name="connsiteY43" fmla="*/ 5273 h 10000"/>
              <a:gd name="connsiteX44" fmla="*/ 9303 w 10000"/>
              <a:gd name="connsiteY44" fmla="*/ 5204 h 10000"/>
              <a:gd name="connsiteX45" fmla="*/ 9247 w 10000"/>
              <a:gd name="connsiteY45" fmla="*/ 5209 h 10000"/>
              <a:gd name="connsiteX46" fmla="*/ 9215 w 10000"/>
              <a:gd name="connsiteY46" fmla="*/ 4980 h 10000"/>
              <a:gd name="connsiteX47" fmla="*/ 9228 w 10000"/>
              <a:gd name="connsiteY47" fmla="*/ 4833 h 10000"/>
              <a:gd name="connsiteX48" fmla="*/ 9234 w 10000"/>
              <a:gd name="connsiteY48" fmla="*/ 4986 h 10000"/>
              <a:gd name="connsiteX49" fmla="*/ 9253 w 10000"/>
              <a:gd name="connsiteY49" fmla="*/ 5146 h 10000"/>
              <a:gd name="connsiteX50" fmla="*/ 9281 w 10000"/>
              <a:gd name="connsiteY50" fmla="*/ 5223 h 10000"/>
              <a:gd name="connsiteX51" fmla="*/ 9199 w 10000"/>
              <a:gd name="connsiteY51" fmla="*/ 5383 h 10000"/>
              <a:gd name="connsiteX52" fmla="*/ 9183 w 10000"/>
              <a:gd name="connsiteY52" fmla="*/ 5529 h 10000"/>
              <a:gd name="connsiteX53" fmla="*/ 9202 w 10000"/>
              <a:gd name="connsiteY53" fmla="*/ 5342 h 10000"/>
              <a:gd name="connsiteX54" fmla="*/ 9269 w 10000"/>
              <a:gd name="connsiteY54" fmla="*/ 5191 h 10000"/>
              <a:gd name="connsiteX55" fmla="*/ 9354 w 10000"/>
              <a:gd name="connsiteY55" fmla="*/ 5248 h 10000"/>
              <a:gd name="connsiteX56" fmla="*/ 9433 w 10000"/>
              <a:gd name="connsiteY56" fmla="*/ 5357 h 10000"/>
              <a:gd name="connsiteX57" fmla="*/ 9521 w 10000"/>
              <a:gd name="connsiteY57" fmla="*/ 5401 h 10000"/>
              <a:gd name="connsiteX58" fmla="*/ 9641 w 10000"/>
              <a:gd name="connsiteY58" fmla="*/ 5421 h 10000"/>
              <a:gd name="connsiteX59" fmla="*/ 9694 w 10000"/>
              <a:gd name="connsiteY59" fmla="*/ 5465 h 10000"/>
              <a:gd name="connsiteX60" fmla="*/ 9738 w 10000"/>
              <a:gd name="connsiteY60" fmla="*/ 5491 h 10000"/>
              <a:gd name="connsiteX61" fmla="*/ 9839 w 10000"/>
              <a:gd name="connsiteY61" fmla="*/ 5535 h 10000"/>
              <a:gd name="connsiteX62" fmla="*/ 9883 w 10000"/>
              <a:gd name="connsiteY62" fmla="*/ 5624 h 10000"/>
              <a:gd name="connsiteX63" fmla="*/ 9918 w 10000"/>
              <a:gd name="connsiteY63" fmla="*/ 5682 h 10000"/>
              <a:gd name="connsiteX64" fmla="*/ 9927 w 10000"/>
              <a:gd name="connsiteY64" fmla="*/ 5797 h 10000"/>
              <a:gd name="connsiteX65" fmla="*/ 9887 w 10000"/>
              <a:gd name="connsiteY65" fmla="*/ 6033 h 10000"/>
              <a:gd name="connsiteX66" fmla="*/ 9798 w 10000"/>
              <a:gd name="connsiteY66" fmla="*/ 6232 h 10000"/>
              <a:gd name="connsiteX67" fmla="*/ 9697 w 10000"/>
              <a:gd name="connsiteY67" fmla="*/ 6303 h 10000"/>
              <a:gd name="connsiteX68" fmla="*/ 9574 w 10000"/>
              <a:gd name="connsiteY68" fmla="*/ 6256 h 10000"/>
              <a:gd name="connsiteX69" fmla="*/ 9351 w 10000"/>
              <a:gd name="connsiteY69" fmla="*/ 6097 h 10000"/>
              <a:gd name="connsiteX70" fmla="*/ 9209 w 10000"/>
              <a:gd name="connsiteY70" fmla="*/ 6045 h 10000"/>
              <a:gd name="connsiteX71" fmla="*/ 9158 w 10000"/>
              <a:gd name="connsiteY71" fmla="*/ 5995 h 10000"/>
              <a:gd name="connsiteX72" fmla="*/ 9224 w 10000"/>
              <a:gd name="connsiteY72" fmla="*/ 5873 h 10000"/>
              <a:gd name="connsiteX73" fmla="*/ 9142 w 10000"/>
              <a:gd name="connsiteY73" fmla="*/ 5995 h 10000"/>
              <a:gd name="connsiteX74" fmla="*/ 9035 w 10000"/>
              <a:gd name="connsiteY74" fmla="*/ 6174 h 10000"/>
              <a:gd name="connsiteX75" fmla="*/ 9161 w 10000"/>
              <a:gd name="connsiteY75" fmla="*/ 5956 h 10000"/>
              <a:gd name="connsiteX76" fmla="*/ 9281 w 10000"/>
              <a:gd name="connsiteY76" fmla="*/ 6072 h 10000"/>
              <a:gd name="connsiteX77" fmla="*/ 9474 w 10000"/>
              <a:gd name="connsiteY77" fmla="*/ 6181 h 10000"/>
              <a:gd name="connsiteX78" fmla="*/ 9596 w 10000"/>
              <a:gd name="connsiteY78" fmla="*/ 6232 h 10000"/>
              <a:gd name="connsiteX79" fmla="*/ 9650 w 10000"/>
              <a:gd name="connsiteY79" fmla="*/ 6250 h 10000"/>
              <a:gd name="connsiteX80" fmla="*/ 9707 w 10000"/>
              <a:gd name="connsiteY80" fmla="*/ 6506 h 10000"/>
              <a:gd name="connsiteX81" fmla="*/ 9678 w 10000"/>
              <a:gd name="connsiteY81" fmla="*/ 6742 h 10000"/>
              <a:gd name="connsiteX82" fmla="*/ 9546 w 10000"/>
              <a:gd name="connsiteY82" fmla="*/ 6805 h 10000"/>
              <a:gd name="connsiteX83" fmla="*/ 9436 w 10000"/>
              <a:gd name="connsiteY83" fmla="*/ 6799 h 10000"/>
              <a:gd name="connsiteX84" fmla="*/ 9310 w 10000"/>
              <a:gd name="connsiteY84" fmla="*/ 6799 h 10000"/>
              <a:gd name="connsiteX85" fmla="*/ 9187 w 10000"/>
              <a:gd name="connsiteY85" fmla="*/ 6749 h 10000"/>
              <a:gd name="connsiteX86" fmla="*/ 9086 w 10000"/>
              <a:gd name="connsiteY86" fmla="*/ 6633 h 10000"/>
              <a:gd name="connsiteX87" fmla="*/ 8979 w 10000"/>
              <a:gd name="connsiteY87" fmla="*/ 6595 h 10000"/>
              <a:gd name="connsiteX88" fmla="*/ 8906 w 10000"/>
              <a:gd name="connsiteY88" fmla="*/ 6608 h 10000"/>
              <a:gd name="connsiteX89" fmla="*/ 8824 w 10000"/>
              <a:gd name="connsiteY89" fmla="*/ 6506 h 10000"/>
              <a:gd name="connsiteX90" fmla="*/ 8944 w 10000"/>
              <a:gd name="connsiteY90" fmla="*/ 6358 h 10000"/>
              <a:gd name="connsiteX91" fmla="*/ 8802 w 10000"/>
              <a:gd name="connsiteY91" fmla="*/ 6531 h 10000"/>
              <a:gd name="connsiteX92" fmla="*/ 8748 w 10000"/>
              <a:gd name="connsiteY92" fmla="*/ 6512 h 10000"/>
              <a:gd name="connsiteX93" fmla="*/ 8679 w 10000"/>
              <a:gd name="connsiteY93" fmla="*/ 6671 h 10000"/>
              <a:gd name="connsiteX94" fmla="*/ 8588 w 10000"/>
              <a:gd name="connsiteY94" fmla="*/ 6710 h 10000"/>
              <a:gd name="connsiteX95" fmla="*/ 8452 w 10000"/>
              <a:gd name="connsiteY95" fmla="*/ 6773 h 10000"/>
              <a:gd name="connsiteX96" fmla="*/ 8641 w 10000"/>
              <a:gd name="connsiteY96" fmla="*/ 6691 h 10000"/>
              <a:gd name="connsiteX97" fmla="*/ 8723 w 10000"/>
              <a:gd name="connsiteY97" fmla="*/ 6608 h 10000"/>
              <a:gd name="connsiteX98" fmla="*/ 8767 w 10000"/>
              <a:gd name="connsiteY98" fmla="*/ 6518 h 10000"/>
              <a:gd name="connsiteX99" fmla="*/ 8840 w 10000"/>
              <a:gd name="connsiteY99" fmla="*/ 6512 h 10000"/>
              <a:gd name="connsiteX100" fmla="*/ 8944 w 10000"/>
              <a:gd name="connsiteY100" fmla="*/ 6582 h 10000"/>
              <a:gd name="connsiteX101" fmla="*/ 9086 w 10000"/>
              <a:gd name="connsiteY101" fmla="*/ 6633 h 10000"/>
              <a:gd name="connsiteX102" fmla="*/ 9001 w 10000"/>
              <a:gd name="connsiteY102" fmla="*/ 6787 h 10000"/>
              <a:gd name="connsiteX103" fmla="*/ 8897 w 10000"/>
              <a:gd name="connsiteY103" fmla="*/ 6901 h 10000"/>
              <a:gd name="connsiteX104" fmla="*/ 8840 w 10000"/>
              <a:gd name="connsiteY104" fmla="*/ 6914 h 10000"/>
              <a:gd name="connsiteX105" fmla="*/ 8679 w 10000"/>
              <a:gd name="connsiteY105" fmla="*/ 6895 h 10000"/>
              <a:gd name="connsiteX106" fmla="*/ 8446 w 10000"/>
              <a:gd name="connsiteY106" fmla="*/ 6844 h 10000"/>
              <a:gd name="connsiteX107" fmla="*/ 8162 w 10000"/>
              <a:gd name="connsiteY107" fmla="*/ 6773 h 10000"/>
              <a:gd name="connsiteX108" fmla="*/ 7935 w 10000"/>
              <a:gd name="connsiteY108" fmla="*/ 6659 h 10000"/>
              <a:gd name="connsiteX109" fmla="*/ 7765 w 10000"/>
              <a:gd name="connsiteY109" fmla="*/ 6518 h 10000"/>
              <a:gd name="connsiteX110" fmla="*/ 7538 w 10000"/>
              <a:gd name="connsiteY110" fmla="*/ 6365 h 10000"/>
              <a:gd name="connsiteX111" fmla="*/ 7301 w 10000"/>
              <a:gd name="connsiteY111" fmla="*/ 6174 h 10000"/>
              <a:gd name="connsiteX112" fmla="*/ 7141 w 10000"/>
              <a:gd name="connsiteY112" fmla="*/ 5925 h 10000"/>
              <a:gd name="connsiteX113" fmla="*/ 6885 w 10000"/>
              <a:gd name="connsiteY113" fmla="*/ 5720 h 10000"/>
              <a:gd name="connsiteX114" fmla="*/ 6453 w 10000"/>
              <a:gd name="connsiteY114" fmla="*/ 5453 h 10000"/>
              <a:gd name="connsiteX115" fmla="*/ 5523 w 10000"/>
              <a:gd name="connsiteY115" fmla="*/ 5401 h 10000"/>
              <a:gd name="connsiteX116" fmla="*/ 4562 w 10000"/>
              <a:gd name="connsiteY116" fmla="*/ 5342 h 10000"/>
              <a:gd name="connsiteX117" fmla="*/ 3742 w 10000"/>
              <a:gd name="connsiteY117" fmla="*/ 5134 h 10000"/>
              <a:gd name="connsiteX118" fmla="*/ 2601 w 10000"/>
              <a:gd name="connsiteY118" fmla="*/ 4418 h 10000"/>
              <a:gd name="connsiteX119" fmla="*/ 1980 w 10000"/>
              <a:gd name="connsiteY119" fmla="*/ 3600 h 10000"/>
              <a:gd name="connsiteX120" fmla="*/ 1277 w 10000"/>
              <a:gd name="connsiteY120" fmla="*/ 2898 h 10000"/>
              <a:gd name="connsiteX121" fmla="*/ 2926 w 10000"/>
              <a:gd name="connsiteY121" fmla="*/ 4647 h 10000"/>
              <a:gd name="connsiteX122" fmla="*/ 3629 w 10000"/>
              <a:gd name="connsiteY122" fmla="*/ 5432 h 10000"/>
              <a:gd name="connsiteX123" fmla="*/ 3953 w 10000"/>
              <a:gd name="connsiteY123" fmla="*/ 5821 h 10000"/>
              <a:gd name="connsiteX124" fmla="*/ 3615 w 10000"/>
              <a:gd name="connsiteY124" fmla="*/ 6656 h 10000"/>
              <a:gd name="connsiteX125" fmla="*/ 3244 w 10000"/>
              <a:gd name="connsiteY125" fmla="*/ 7949 h 10000"/>
              <a:gd name="connsiteX126" fmla="*/ 2920 w 10000"/>
              <a:gd name="connsiteY126" fmla="*/ 10000 h 10000"/>
              <a:gd name="connsiteX127" fmla="*/ 2282 w 10000"/>
              <a:gd name="connsiteY127" fmla="*/ 8849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10000" h="10000">
                <a:moveTo>
                  <a:pt x="2282" y="8849"/>
                </a:moveTo>
                <a:lnTo>
                  <a:pt x="1693" y="7316"/>
                </a:lnTo>
                <a:lnTo>
                  <a:pt x="1182" y="5791"/>
                </a:lnTo>
                <a:lnTo>
                  <a:pt x="921" y="5024"/>
                </a:lnTo>
                <a:lnTo>
                  <a:pt x="463" y="3385"/>
                </a:lnTo>
                <a:cubicBezTo>
                  <a:pt x="386" y="2948"/>
                  <a:pt x="310" y="2511"/>
                  <a:pt x="233" y="2074"/>
                </a:cubicBezTo>
                <a:cubicBezTo>
                  <a:pt x="155" y="1716"/>
                  <a:pt x="78" y="1356"/>
                  <a:pt x="0" y="995"/>
                </a:cubicBezTo>
                <a:cubicBezTo>
                  <a:pt x="17" y="681"/>
                  <a:pt x="33" y="367"/>
                  <a:pt x="50" y="52"/>
                </a:cubicBezTo>
                <a:lnTo>
                  <a:pt x="309" y="0"/>
                </a:lnTo>
                <a:lnTo>
                  <a:pt x="820" y="0"/>
                </a:lnTo>
                <a:lnTo>
                  <a:pt x="1576" y="128"/>
                </a:lnTo>
                <a:lnTo>
                  <a:pt x="2355" y="409"/>
                </a:lnTo>
                <a:lnTo>
                  <a:pt x="3058" y="708"/>
                </a:lnTo>
                <a:lnTo>
                  <a:pt x="3941" y="1251"/>
                </a:lnTo>
                <a:lnTo>
                  <a:pt x="4994" y="2152"/>
                </a:lnTo>
                <a:lnTo>
                  <a:pt x="5555" y="2617"/>
                </a:lnTo>
                <a:lnTo>
                  <a:pt x="6299" y="3071"/>
                </a:lnTo>
                <a:lnTo>
                  <a:pt x="6649" y="3236"/>
                </a:lnTo>
                <a:lnTo>
                  <a:pt x="6860" y="3314"/>
                </a:lnTo>
                <a:lnTo>
                  <a:pt x="7182" y="3428"/>
                </a:lnTo>
                <a:lnTo>
                  <a:pt x="7415" y="3473"/>
                </a:lnTo>
                <a:lnTo>
                  <a:pt x="7689" y="3428"/>
                </a:lnTo>
                <a:lnTo>
                  <a:pt x="7970" y="3376"/>
                </a:lnTo>
                <a:lnTo>
                  <a:pt x="8291" y="3423"/>
                </a:lnTo>
                <a:cubicBezTo>
                  <a:pt x="8337" y="3463"/>
                  <a:pt x="8384" y="3502"/>
                  <a:pt x="8430" y="3544"/>
                </a:cubicBezTo>
                <a:cubicBezTo>
                  <a:pt x="8452" y="3628"/>
                  <a:pt x="8474" y="3713"/>
                  <a:pt x="8496" y="3799"/>
                </a:cubicBezTo>
                <a:lnTo>
                  <a:pt x="8307" y="3690"/>
                </a:lnTo>
                <a:lnTo>
                  <a:pt x="8496" y="3799"/>
                </a:lnTo>
                <a:cubicBezTo>
                  <a:pt x="8528" y="3797"/>
                  <a:pt x="8559" y="3794"/>
                  <a:pt x="8591" y="3792"/>
                </a:cubicBezTo>
                <a:lnTo>
                  <a:pt x="8745" y="3889"/>
                </a:lnTo>
                <a:lnTo>
                  <a:pt x="8919" y="3983"/>
                </a:lnTo>
                <a:lnTo>
                  <a:pt x="9095" y="4048"/>
                </a:lnTo>
                <a:lnTo>
                  <a:pt x="9376" y="4188"/>
                </a:lnTo>
                <a:lnTo>
                  <a:pt x="9546" y="4322"/>
                </a:lnTo>
                <a:lnTo>
                  <a:pt x="9678" y="4353"/>
                </a:lnTo>
                <a:cubicBezTo>
                  <a:pt x="9700" y="4355"/>
                  <a:pt x="9723" y="4358"/>
                  <a:pt x="9745" y="4360"/>
                </a:cubicBezTo>
                <a:lnTo>
                  <a:pt x="9871" y="4400"/>
                </a:lnTo>
                <a:cubicBezTo>
                  <a:pt x="9895" y="4444"/>
                  <a:pt x="9919" y="4488"/>
                  <a:pt x="9943" y="4534"/>
                </a:cubicBezTo>
                <a:cubicBezTo>
                  <a:pt x="9951" y="4591"/>
                  <a:pt x="9960" y="4647"/>
                  <a:pt x="9968" y="4705"/>
                </a:cubicBezTo>
                <a:cubicBezTo>
                  <a:pt x="9979" y="4794"/>
                  <a:pt x="9989" y="4884"/>
                  <a:pt x="10000" y="4974"/>
                </a:cubicBezTo>
                <a:cubicBezTo>
                  <a:pt x="9972" y="5041"/>
                  <a:pt x="9943" y="5110"/>
                  <a:pt x="9915" y="5178"/>
                </a:cubicBezTo>
                <a:cubicBezTo>
                  <a:pt x="9882" y="5207"/>
                  <a:pt x="9850" y="5237"/>
                  <a:pt x="9817" y="5267"/>
                </a:cubicBezTo>
                <a:lnTo>
                  <a:pt x="9663" y="5267"/>
                </a:lnTo>
                <a:lnTo>
                  <a:pt x="9499" y="5273"/>
                </a:lnTo>
                <a:lnTo>
                  <a:pt x="9303" y="5204"/>
                </a:lnTo>
                <a:cubicBezTo>
                  <a:pt x="9284" y="5206"/>
                  <a:pt x="9266" y="5207"/>
                  <a:pt x="9247" y="5209"/>
                </a:cubicBezTo>
                <a:cubicBezTo>
                  <a:pt x="9236" y="5132"/>
                  <a:pt x="9226" y="5056"/>
                  <a:pt x="9215" y="4980"/>
                </a:cubicBezTo>
                <a:cubicBezTo>
                  <a:pt x="9219" y="4930"/>
                  <a:pt x="9224" y="4882"/>
                  <a:pt x="9228" y="4833"/>
                </a:cubicBezTo>
                <a:cubicBezTo>
                  <a:pt x="9230" y="4884"/>
                  <a:pt x="9232" y="4934"/>
                  <a:pt x="9234" y="4986"/>
                </a:cubicBezTo>
                <a:cubicBezTo>
                  <a:pt x="9240" y="5039"/>
                  <a:pt x="9247" y="5092"/>
                  <a:pt x="9253" y="5146"/>
                </a:cubicBezTo>
                <a:cubicBezTo>
                  <a:pt x="9262" y="5171"/>
                  <a:pt x="9272" y="5197"/>
                  <a:pt x="9281" y="5223"/>
                </a:cubicBezTo>
                <a:cubicBezTo>
                  <a:pt x="9254" y="5275"/>
                  <a:pt x="9226" y="5329"/>
                  <a:pt x="9199" y="5383"/>
                </a:cubicBezTo>
                <a:cubicBezTo>
                  <a:pt x="9194" y="5430"/>
                  <a:pt x="9188" y="5480"/>
                  <a:pt x="9183" y="5529"/>
                </a:cubicBezTo>
                <a:cubicBezTo>
                  <a:pt x="9189" y="5466"/>
                  <a:pt x="9196" y="5405"/>
                  <a:pt x="9202" y="5342"/>
                </a:cubicBezTo>
                <a:cubicBezTo>
                  <a:pt x="9224" y="5292"/>
                  <a:pt x="9247" y="5241"/>
                  <a:pt x="9269" y="5191"/>
                </a:cubicBezTo>
                <a:lnTo>
                  <a:pt x="9354" y="5248"/>
                </a:lnTo>
                <a:cubicBezTo>
                  <a:pt x="9380" y="5285"/>
                  <a:pt x="9407" y="5321"/>
                  <a:pt x="9433" y="5357"/>
                </a:cubicBezTo>
                <a:cubicBezTo>
                  <a:pt x="9462" y="5372"/>
                  <a:pt x="9492" y="5386"/>
                  <a:pt x="9521" y="5401"/>
                </a:cubicBezTo>
                <a:lnTo>
                  <a:pt x="9641" y="5421"/>
                </a:lnTo>
                <a:cubicBezTo>
                  <a:pt x="9659" y="5435"/>
                  <a:pt x="9676" y="5452"/>
                  <a:pt x="9694" y="5465"/>
                </a:cubicBezTo>
                <a:cubicBezTo>
                  <a:pt x="9709" y="5473"/>
                  <a:pt x="9723" y="5482"/>
                  <a:pt x="9738" y="5491"/>
                </a:cubicBezTo>
                <a:cubicBezTo>
                  <a:pt x="9772" y="5505"/>
                  <a:pt x="9805" y="5522"/>
                  <a:pt x="9839" y="5535"/>
                </a:cubicBezTo>
                <a:cubicBezTo>
                  <a:pt x="9854" y="5565"/>
                  <a:pt x="9868" y="5595"/>
                  <a:pt x="9883" y="5624"/>
                </a:cubicBezTo>
                <a:cubicBezTo>
                  <a:pt x="9895" y="5643"/>
                  <a:pt x="9906" y="5662"/>
                  <a:pt x="9918" y="5682"/>
                </a:cubicBezTo>
                <a:cubicBezTo>
                  <a:pt x="9921" y="5720"/>
                  <a:pt x="9924" y="5759"/>
                  <a:pt x="9927" y="5797"/>
                </a:cubicBezTo>
                <a:cubicBezTo>
                  <a:pt x="9914" y="5876"/>
                  <a:pt x="9900" y="5954"/>
                  <a:pt x="9887" y="6033"/>
                </a:cubicBezTo>
                <a:cubicBezTo>
                  <a:pt x="9857" y="6099"/>
                  <a:pt x="9828" y="6166"/>
                  <a:pt x="9798" y="6232"/>
                </a:cubicBezTo>
                <a:cubicBezTo>
                  <a:pt x="9764" y="6255"/>
                  <a:pt x="9731" y="6279"/>
                  <a:pt x="9697" y="6303"/>
                </a:cubicBezTo>
                <a:lnTo>
                  <a:pt x="9574" y="6256"/>
                </a:lnTo>
                <a:lnTo>
                  <a:pt x="9351" y="6097"/>
                </a:lnTo>
                <a:lnTo>
                  <a:pt x="9209" y="6045"/>
                </a:lnTo>
                <a:cubicBezTo>
                  <a:pt x="9192" y="6029"/>
                  <a:pt x="9175" y="6011"/>
                  <a:pt x="9158" y="5995"/>
                </a:cubicBezTo>
                <a:cubicBezTo>
                  <a:pt x="9180" y="5954"/>
                  <a:pt x="9202" y="5914"/>
                  <a:pt x="9224" y="5873"/>
                </a:cubicBezTo>
                <a:cubicBezTo>
                  <a:pt x="9197" y="5914"/>
                  <a:pt x="9169" y="5954"/>
                  <a:pt x="9142" y="5995"/>
                </a:cubicBezTo>
                <a:cubicBezTo>
                  <a:pt x="9106" y="6055"/>
                  <a:pt x="9071" y="6115"/>
                  <a:pt x="9035" y="6174"/>
                </a:cubicBezTo>
                <a:lnTo>
                  <a:pt x="9161" y="5956"/>
                </a:lnTo>
                <a:lnTo>
                  <a:pt x="9281" y="6072"/>
                </a:lnTo>
                <a:lnTo>
                  <a:pt x="9474" y="6181"/>
                </a:lnTo>
                <a:lnTo>
                  <a:pt x="9596" y="6232"/>
                </a:lnTo>
                <a:lnTo>
                  <a:pt x="9650" y="6250"/>
                </a:lnTo>
                <a:cubicBezTo>
                  <a:pt x="9669" y="6336"/>
                  <a:pt x="9688" y="6420"/>
                  <a:pt x="9707" y="6506"/>
                </a:cubicBezTo>
                <a:cubicBezTo>
                  <a:pt x="9697" y="6584"/>
                  <a:pt x="9688" y="6663"/>
                  <a:pt x="9678" y="6742"/>
                </a:cubicBezTo>
                <a:cubicBezTo>
                  <a:pt x="9631" y="6831"/>
                  <a:pt x="9587" y="6799"/>
                  <a:pt x="9546" y="6805"/>
                </a:cubicBezTo>
                <a:cubicBezTo>
                  <a:pt x="9505" y="6813"/>
                  <a:pt x="9474" y="6799"/>
                  <a:pt x="9436" y="6799"/>
                </a:cubicBezTo>
                <a:lnTo>
                  <a:pt x="9310" y="6799"/>
                </a:lnTo>
                <a:lnTo>
                  <a:pt x="9187" y="6749"/>
                </a:lnTo>
                <a:lnTo>
                  <a:pt x="9086" y="6633"/>
                </a:lnTo>
                <a:cubicBezTo>
                  <a:pt x="9050" y="6622"/>
                  <a:pt x="9015" y="6608"/>
                  <a:pt x="8979" y="6595"/>
                </a:cubicBezTo>
                <a:cubicBezTo>
                  <a:pt x="8955" y="6600"/>
                  <a:pt x="8930" y="6603"/>
                  <a:pt x="8906" y="6608"/>
                </a:cubicBezTo>
                <a:cubicBezTo>
                  <a:pt x="8879" y="6574"/>
                  <a:pt x="8851" y="6540"/>
                  <a:pt x="8824" y="6506"/>
                </a:cubicBezTo>
                <a:lnTo>
                  <a:pt x="8944" y="6358"/>
                </a:lnTo>
                <a:cubicBezTo>
                  <a:pt x="8897" y="6416"/>
                  <a:pt x="8849" y="6473"/>
                  <a:pt x="8802" y="6531"/>
                </a:cubicBezTo>
                <a:cubicBezTo>
                  <a:pt x="8784" y="6525"/>
                  <a:pt x="8766" y="6518"/>
                  <a:pt x="8748" y="6512"/>
                </a:cubicBezTo>
                <a:cubicBezTo>
                  <a:pt x="8725" y="6565"/>
                  <a:pt x="8702" y="6619"/>
                  <a:pt x="8679" y="6671"/>
                </a:cubicBezTo>
                <a:lnTo>
                  <a:pt x="8588" y="6710"/>
                </a:lnTo>
                <a:lnTo>
                  <a:pt x="8452" y="6773"/>
                </a:lnTo>
                <a:lnTo>
                  <a:pt x="8641" y="6691"/>
                </a:lnTo>
                <a:cubicBezTo>
                  <a:pt x="8668" y="6663"/>
                  <a:pt x="8696" y="6636"/>
                  <a:pt x="8723" y="6608"/>
                </a:cubicBezTo>
                <a:cubicBezTo>
                  <a:pt x="8738" y="6578"/>
                  <a:pt x="8752" y="6548"/>
                  <a:pt x="8767" y="6518"/>
                </a:cubicBezTo>
                <a:lnTo>
                  <a:pt x="8840" y="6512"/>
                </a:lnTo>
                <a:cubicBezTo>
                  <a:pt x="8875" y="6535"/>
                  <a:pt x="8909" y="6559"/>
                  <a:pt x="8944" y="6582"/>
                </a:cubicBezTo>
                <a:lnTo>
                  <a:pt x="9086" y="6633"/>
                </a:lnTo>
                <a:cubicBezTo>
                  <a:pt x="9058" y="6685"/>
                  <a:pt x="9029" y="6735"/>
                  <a:pt x="9001" y="6787"/>
                </a:cubicBezTo>
                <a:cubicBezTo>
                  <a:pt x="8966" y="6825"/>
                  <a:pt x="8932" y="6863"/>
                  <a:pt x="8897" y="6901"/>
                </a:cubicBezTo>
                <a:cubicBezTo>
                  <a:pt x="8878" y="6905"/>
                  <a:pt x="8859" y="6910"/>
                  <a:pt x="8840" y="6914"/>
                </a:cubicBezTo>
                <a:lnTo>
                  <a:pt x="8679" y="6895"/>
                </a:lnTo>
                <a:lnTo>
                  <a:pt x="8446" y="6844"/>
                </a:lnTo>
                <a:cubicBezTo>
                  <a:pt x="8358" y="6813"/>
                  <a:pt x="8250" y="6773"/>
                  <a:pt x="8162" y="6773"/>
                </a:cubicBezTo>
                <a:cubicBezTo>
                  <a:pt x="8093" y="6717"/>
                  <a:pt x="8011" y="6608"/>
                  <a:pt x="7935" y="6659"/>
                </a:cubicBezTo>
                <a:lnTo>
                  <a:pt x="7765" y="6518"/>
                </a:lnTo>
                <a:lnTo>
                  <a:pt x="7538" y="6365"/>
                </a:lnTo>
                <a:lnTo>
                  <a:pt x="7301" y="6174"/>
                </a:lnTo>
                <a:lnTo>
                  <a:pt x="7141" y="5925"/>
                </a:lnTo>
                <a:lnTo>
                  <a:pt x="6885" y="5720"/>
                </a:lnTo>
                <a:lnTo>
                  <a:pt x="6453" y="5453"/>
                </a:lnTo>
                <a:lnTo>
                  <a:pt x="5523" y="5401"/>
                </a:lnTo>
                <a:lnTo>
                  <a:pt x="4562" y="5342"/>
                </a:lnTo>
                <a:lnTo>
                  <a:pt x="3742" y="5134"/>
                </a:lnTo>
                <a:lnTo>
                  <a:pt x="2601" y="4418"/>
                </a:lnTo>
                <a:lnTo>
                  <a:pt x="1980" y="3600"/>
                </a:lnTo>
                <a:lnTo>
                  <a:pt x="1277" y="2898"/>
                </a:lnTo>
                <a:lnTo>
                  <a:pt x="2926" y="4647"/>
                </a:lnTo>
                <a:lnTo>
                  <a:pt x="3629" y="5432"/>
                </a:lnTo>
                <a:lnTo>
                  <a:pt x="3953" y="5821"/>
                </a:lnTo>
                <a:cubicBezTo>
                  <a:pt x="3900" y="6242"/>
                  <a:pt x="3668" y="6236"/>
                  <a:pt x="3615" y="6656"/>
                </a:cubicBezTo>
                <a:lnTo>
                  <a:pt x="3244" y="7949"/>
                </a:lnTo>
                <a:cubicBezTo>
                  <a:pt x="3112" y="8957"/>
                  <a:pt x="3052" y="8991"/>
                  <a:pt x="2920" y="10000"/>
                </a:cubicBezTo>
                <a:lnTo>
                  <a:pt x="2282" y="8849"/>
                </a:lnTo>
                <a:close/>
              </a:path>
            </a:pathLst>
          </a:custGeom>
          <a:gradFill rotWithShape="1">
            <a:gsLst>
              <a:gs pos="0">
                <a:srgbClr val="F9CFAD">
                  <a:gamma/>
                  <a:shade val="86275"/>
                  <a:invGamma/>
                </a:srgbClr>
              </a:gs>
              <a:gs pos="50000">
                <a:srgbClr val="F9CFAD"/>
              </a:gs>
              <a:gs pos="100000">
                <a:srgbClr val="F9CFAD">
                  <a:gamma/>
                  <a:shade val="86275"/>
                  <a:invGamma/>
                </a:srgbClr>
              </a:gs>
            </a:gsLst>
            <a:lin ang="5400000" scaled="1"/>
          </a:gra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105" name="Line 104"/>
          <p:cNvSpPr>
            <a:spLocks noChangeShapeType="1"/>
          </p:cNvSpPr>
          <p:nvPr/>
        </p:nvSpPr>
        <p:spPr bwMode="auto">
          <a:xfrm>
            <a:off x="1027113" y="3283048"/>
            <a:ext cx="2554287" cy="596900"/>
          </a:xfrm>
          <a:prstGeom prst="line">
            <a:avLst/>
          </a:prstGeom>
          <a:noFill/>
          <a:ln w="28575" cap="rnd">
            <a:solidFill>
              <a:srgbClr val="FF3300"/>
            </a:solidFill>
            <a:prstDash val="sysDot"/>
            <a:round/>
            <a:headEnd/>
            <a:tailEnd/>
          </a:ln>
        </p:spPr>
        <p:txBody>
          <a:bodyPr/>
          <a:lstStyle/>
          <a:p>
            <a:endParaRPr lang="en-GB" dirty="0"/>
          </a:p>
        </p:txBody>
      </p:sp>
      <p:sp>
        <p:nvSpPr>
          <p:cNvPr id="106" name="Arc 117"/>
          <p:cNvSpPr>
            <a:spLocks/>
          </p:cNvSpPr>
          <p:nvPr/>
        </p:nvSpPr>
        <p:spPr bwMode="auto">
          <a:xfrm rot="528976">
            <a:off x="2755900" y="3721198"/>
            <a:ext cx="125413" cy="514350"/>
          </a:xfrm>
          <a:custGeom>
            <a:avLst/>
            <a:gdLst>
              <a:gd name="T0" fmla="*/ 0 w 21600"/>
              <a:gd name="T1" fmla="*/ 0 h 37263"/>
              <a:gd name="T2" fmla="*/ 86355 w 21600"/>
              <a:gd name="T3" fmla="*/ 514350 h 37263"/>
              <a:gd name="T4" fmla="*/ 0 w 21600"/>
              <a:gd name="T5" fmla="*/ 298150 h 37263"/>
              <a:gd name="T6" fmla="*/ 0 60000 65536"/>
              <a:gd name="T7" fmla="*/ 0 60000 65536"/>
              <a:gd name="T8" fmla="*/ 0 60000 65536"/>
              <a:gd name="T9" fmla="*/ 0 w 21600"/>
              <a:gd name="T10" fmla="*/ 0 h 37263"/>
              <a:gd name="T11" fmla="*/ 21600 w 21600"/>
              <a:gd name="T12" fmla="*/ 37263 h 37263"/>
            </a:gdLst>
            <a:ahLst/>
            <a:cxnLst>
              <a:cxn ang="T6">
                <a:pos x="T0" y="T1"/>
              </a:cxn>
              <a:cxn ang="T7">
                <a:pos x="T2" y="T3"/>
              </a:cxn>
              <a:cxn ang="T8">
                <a:pos x="T4" y="T5"/>
              </a:cxn>
            </a:cxnLst>
            <a:rect l="T9" t="T10" r="T11" b="T12"/>
            <a:pathLst>
              <a:path w="21600" h="37263" fill="none" extrusionOk="0">
                <a:moveTo>
                  <a:pt x="-1" y="0"/>
                </a:moveTo>
                <a:cubicBezTo>
                  <a:pt x="11929" y="0"/>
                  <a:pt x="21600" y="9670"/>
                  <a:pt x="21600" y="21600"/>
                </a:cubicBezTo>
                <a:cubicBezTo>
                  <a:pt x="21600" y="27522"/>
                  <a:pt x="19168" y="33185"/>
                  <a:pt x="14873" y="37263"/>
                </a:cubicBezTo>
              </a:path>
              <a:path w="21600" h="37263" stroke="0" extrusionOk="0">
                <a:moveTo>
                  <a:pt x="-1" y="0"/>
                </a:moveTo>
                <a:cubicBezTo>
                  <a:pt x="11929" y="0"/>
                  <a:pt x="21600" y="9670"/>
                  <a:pt x="21600" y="21600"/>
                </a:cubicBezTo>
                <a:cubicBezTo>
                  <a:pt x="21600" y="27522"/>
                  <a:pt x="19168" y="33185"/>
                  <a:pt x="14873" y="37263"/>
                </a:cubicBezTo>
                <a:lnTo>
                  <a:pt x="0" y="21600"/>
                </a:lnTo>
                <a:close/>
              </a:path>
            </a:pathLst>
          </a:custGeom>
          <a:noFill/>
          <a:ln w="28575">
            <a:solidFill>
              <a:srgbClr val="FF3300"/>
            </a:solidFill>
            <a:round/>
            <a:headEnd/>
            <a:tailEnd type="arrow" w="med" len="med"/>
          </a:ln>
        </p:spPr>
        <p:txBody>
          <a:bodyPr wrap="none" anchor="ctr"/>
          <a:lstStyle/>
          <a:p>
            <a:endParaRPr lang="en-GB" dirty="0"/>
          </a:p>
        </p:txBody>
      </p:sp>
      <p:sp>
        <p:nvSpPr>
          <p:cNvPr id="107" name="Arc 116"/>
          <p:cNvSpPr>
            <a:spLocks/>
          </p:cNvSpPr>
          <p:nvPr/>
        </p:nvSpPr>
        <p:spPr bwMode="auto">
          <a:xfrm>
            <a:off x="3238500" y="3930748"/>
            <a:ext cx="47625" cy="455612"/>
          </a:xfrm>
          <a:custGeom>
            <a:avLst/>
            <a:gdLst>
              <a:gd name="T0" fmla="*/ 0 w 21600"/>
              <a:gd name="T1" fmla="*/ 0 h 42471"/>
              <a:gd name="T2" fmla="*/ 12272 w 21600"/>
              <a:gd name="T3" fmla="*/ 455612 h 42471"/>
              <a:gd name="T4" fmla="*/ 0 w 21600"/>
              <a:gd name="T5" fmla="*/ 231716 h 42471"/>
              <a:gd name="T6" fmla="*/ 0 60000 65536"/>
              <a:gd name="T7" fmla="*/ 0 60000 65536"/>
              <a:gd name="T8" fmla="*/ 0 60000 65536"/>
              <a:gd name="T9" fmla="*/ 0 w 21600"/>
              <a:gd name="T10" fmla="*/ 0 h 42471"/>
              <a:gd name="T11" fmla="*/ 21600 w 21600"/>
              <a:gd name="T12" fmla="*/ 42471 h 42471"/>
            </a:gdLst>
            <a:ahLst/>
            <a:cxnLst>
              <a:cxn ang="T6">
                <a:pos x="T0" y="T1"/>
              </a:cxn>
              <a:cxn ang="T7">
                <a:pos x="T2" y="T3"/>
              </a:cxn>
              <a:cxn ang="T8">
                <a:pos x="T4" y="T5"/>
              </a:cxn>
            </a:cxnLst>
            <a:rect l="T9" t="T10" r="T11" b="T12"/>
            <a:pathLst>
              <a:path w="21600" h="42471" fill="none" extrusionOk="0">
                <a:moveTo>
                  <a:pt x="-1" y="0"/>
                </a:moveTo>
                <a:cubicBezTo>
                  <a:pt x="11929" y="0"/>
                  <a:pt x="21600" y="9670"/>
                  <a:pt x="21600" y="21600"/>
                </a:cubicBezTo>
                <a:cubicBezTo>
                  <a:pt x="21600" y="31385"/>
                  <a:pt x="15021" y="39948"/>
                  <a:pt x="5565" y="42470"/>
                </a:cubicBezTo>
              </a:path>
              <a:path w="21600" h="42471" stroke="0" extrusionOk="0">
                <a:moveTo>
                  <a:pt x="-1" y="0"/>
                </a:moveTo>
                <a:cubicBezTo>
                  <a:pt x="11929" y="0"/>
                  <a:pt x="21600" y="9670"/>
                  <a:pt x="21600" y="21600"/>
                </a:cubicBezTo>
                <a:cubicBezTo>
                  <a:pt x="21600" y="31385"/>
                  <a:pt x="15021" y="39948"/>
                  <a:pt x="5565" y="42470"/>
                </a:cubicBezTo>
                <a:lnTo>
                  <a:pt x="0" y="21600"/>
                </a:lnTo>
                <a:close/>
              </a:path>
            </a:pathLst>
          </a:custGeom>
          <a:noFill/>
          <a:ln w="28575">
            <a:solidFill>
              <a:srgbClr val="FF3300"/>
            </a:solidFill>
            <a:round/>
            <a:headEnd/>
            <a:tailEnd type="arrow" w="med" len="med"/>
          </a:ln>
        </p:spPr>
        <p:txBody>
          <a:bodyPr wrap="none" anchor="ctr"/>
          <a:lstStyle/>
          <a:p>
            <a:endParaRPr lang="en-GB" dirty="0"/>
          </a:p>
        </p:txBody>
      </p:sp>
      <p:sp>
        <p:nvSpPr>
          <p:cNvPr id="108" name="Line 106"/>
          <p:cNvSpPr>
            <a:spLocks noChangeShapeType="1"/>
          </p:cNvSpPr>
          <p:nvPr/>
        </p:nvSpPr>
        <p:spPr bwMode="auto">
          <a:xfrm>
            <a:off x="1430338" y="3244948"/>
            <a:ext cx="1257300" cy="1099735"/>
          </a:xfrm>
          <a:prstGeom prst="line">
            <a:avLst/>
          </a:prstGeom>
          <a:noFill/>
          <a:ln w="28575" cap="rnd">
            <a:solidFill>
              <a:srgbClr val="FF3300"/>
            </a:solidFill>
            <a:prstDash val="sysDot"/>
            <a:round/>
            <a:headEnd/>
            <a:tailEnd type="oval"/>
          </a:ln>
        </p:spPr>
        <p:txBody>
          <a:bodyPr/>
          <a:lstStyle/>
          <a:p>
            <a:endParaRPr lang="en-GB" dirty="0"/>
          </a:p>
        </p:txBody>
      </p:sp>
      <p:sp>
        <p:nvSpPr>
          <p:cNvPr id="109" name="Freeform 84"/>
          <p:cNvSpPr>
            <a:spLocks/>
          </p:cNvSpPr>
          <p:nvPr/>
        </p:nvSpPr>
        <p:spPr bwMode="auto">
          <a:xfrm>
            <a:off x="4391025" y="3903760"/>
            <a:ext cx="2468563" cy="746125"/>
          </a:xfrm>
          <a:custGeom>
            <a:avLst/>
            <a:gdLst>
              <a:gd name="T0" fmla="*/ 0 w 1555"/>
              <a:gd name="T1" fmla="*/ 116 h 470"/>
              <a:gd name="T2" fmla="*/ 205 w 1555"/>
              <a:gd name="T3" fmla="*/ 106 h 470"/>
              <a:gd name="T4" fmla="*/ 416 w 1555"/>
              <a:gd name="T5" fmla="*/ 111 h 470"/>
              <a:gd name="T6" fmla="*/ 520 w 1555"/>
              <a:gd name="T7" fmla="*/ 81 h 470"/>
              <a:gd name="T8" fmla="*/ 694 w 1555"/>
              <a:gd name="T9" fmla="*/ 72 h 470"/>
              <a:gd name="T10" fmla="*/ 834 w 1555"/>
              <a:gd name="T11" fmla="*/ 75 h 470"/>
              <a:gd name="T12" fmla="*/ 1071 w 1555"/>
              <a:gd name="T13" fmla="*/ 81 h 470"/>
              <a:gd name="T14" fmla="*/ 1181 w 1555"/>
              <a:gd name="T15" fmla="*/ 74 h 470"/>
              <a:gd name="T16" fmla="*/ 1306 w 1555"/>
              <a:gd name="T17" fmla="*/ 31 h 470"/>
              <a:gd name="T18" fmla="*/ 1368 w 1555"/>
              <a:gd name="T19" fmla="*/ 0 h 470"/>
              <a:gd name="T20" fmla="*/ 1482 w 1555"/>
              <a:gd name="T21" fmla="*/ 2 h 470"/>
              <a:gd name="T22" fmla="*/ 1538 w 1555"/>
              <a:gd name="T23" fmla="*/ 29 h 470"/>
              <a:gd name="T24" fmla="*/ 1555 w 1555"/>
              <a:gd name="T25" fmla="*/ 70 h 470"/>
              <a:gd name="T26" fmla="*/ 1534 w 1555"/>
              <a:gd name="T27" fmla="*/ 92 h 470"/>
              <a:gd name="T28" fmla="*/ 1503 w 1555"/>
              <a:gd name="T29" fmla="*/ 100 h 470"/>
              <a:gd name="T30" fmla="*/ 1460 w 1555"/>
              <a:gd name="T31" fmla="*/ 82 h 470"/>
              <a:gd name="T32" fmla="*/ 1412 w 1555"/>
              <a:gd name="T33" fmla="*/ 81 h 470"/>
              <a:gd name="T34" fmla="*/ 1360 w 1555"/>
              <a:gd name="T35" fmla="*/ 134 h 470"/>
              <a:gd name="T36" fmla="*/ 1330 w 1555"/>
              <a:gd name="T37" fmla="*/ 174 h 470"/>
              <a:gd name="T38" fmla="*/ 1278 w 1555"/>
              <a:gd name="T39" fmla="*/ 194 h 470"/>
              <a:gd name="T40" fmla="*/ 1320 w 1555"/>
              <a:gd name="T41" fmla="*/ 182 h 470"/>
              <a:gd name="T42" fmla="*/ 1294 w 1555"/>
              <a:gd name="T43" fmla="*/ 216 h 470"/>
              <a:gd name="T44" fmla="*/ 1284 w 1555"/>
              <a:gd name="T45" fmla="*/ 256 h 470"/>
              <a:gd name="T46" fmla="*/ 1197 w 1555"/>
              <a:gd name="T47" fmla="*/ 252 h 470"/>
              <a:gd name="T48" fmla="*/ 1114 w 1555"/>
              <a:gd name="T49" fmla="*/ 259 h 470"/>
              <a:gd name="T50" fmla="*/ 992 w 1555"/>
              <a:gd name="T51" fmla="*/ 292 h 470"/>
              <a:gd name="T52" fmla="*/ 852 w 1555"/>
              <a:gd name="T53" fmla="*/ 328 h 470"/>
              <a:gd name="T54" fmla="*/ 671 w 1555"/>
              <a:gd name="T55" fmla="*/ 365 h 470"/>
              <a:gd name="T56" fmla="*/ 539 w 1555"/>
              <a:gd name="T57" fmla="*/ 379 h 470"/>
              <a:gd name="T58" fmla="*/ 459 w 1555"/>
              <a:gd name="T59" fmla="*/ 365 h 470"/>
              <a:gd name="T60" fmla="*/ 358 w 1555"/>
              <a:gd name="T61" fmla="*/ 389 h 470"/>
              <a:gd name="T62" fmla="*/ 219 w 1555"/>
              <a:gd name="T63" fmla="*/ 413 h 470"/>
              <a:gd name="T64" fmla="*/ 125 w 1555"/>
              <a:gd name="T65" fmla="*/ 433 h 470"/>
              <a:gd name="T66" fmla="*/ 57 w 1555"/>
              <a:gd name="T67" fmla="*/ 437 h 470"/>
              <a:gd name="T68" fmla="*/ 35 w 1555"/>
              <a:gd name="T69" fmla="*/ 234 h 470"/>
              <a:gd name="T70" fmla="*/ 0 w 1555"/>
              <a:gd name="T71" fmla="*/ 116 h 47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555"/>
              <a:gd name="T109" fmla="*/ 0 h 470"/>
              <a:gd name="T110" fmla="*/ 1555 w 1555"/>
              <a:gd name="T111" fmla="*/ 470 h 47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555" h="470">
                <a:moveTo>
                  <a:pt x="0" y="116"/>
                </a:moveTo>
                <a:lnTo>
                  <a:pt x="205" y="106"/>
                </a:lnTo>
                <a:lnTo>
                  <a:pt x="416" y="111"/>
                </a:lnTo>
                <a:lnTo>
                  <a:pt x="520" y="81"/>
                </a:lnTo>
                <a:lnTo>
                  <a:pt x="694" y="72"/>
                </a:lnTo>
                <a:lnTo>
                  <a:pt x="834" y="75"/>
                </a:lnTo>
                <a:lnTo>
                  <a:pt x="1071" y="81"/>
                </a:lnTo>
                <a:lnTo>
                  <a:pt x="1181" y="74"/>
                </a:lnTo>
                <a:lnTo>
                  <a:pt x="1306" y="31"/>
                </a:lnTo>
                <a:lnTo>
                  <a:pt x="1368" y="0"/>
                </a:lnTo>
                <a:lnTo>
                  <a:pt x="1482" y="2"/>
                </a:lnTo>
                <a:lnTo>
                  <a:pt x="1538" y="29"/>
                </a:lnTo>
                <a:lnTo>
                  <a:pt x="1555" y="70"/>
                </a:lnTo>
                <a:lnTo>
                  <a:pt x="1534" y="92"/>
                </a:lnTo>
                <a:lnTo>
                  <a:pt x="1503" y="100"/>
                </a:lnTo>
                <a:lnTo>
                  <a:pt x="1460" y="82"/>
                </a:lnTo>
                <a:lnTo>
                  <a:pt x="1412" y="81"/>
                </a:lnTo>
                <a:lnTo>
                  <a:pt x="1360" y="134"/>
                </a:lnTo>
                <a:lnTo>
                  <a:pt x="1330" y="174"/>
                </a:lnTo>
                <a:lnTo>
                  <a:pt x="1278" y="194"/>
                </a:lnTo>
                <a:lnTo>
                  <a:pt x="1320" y="182"/>
                </a:lnTo>
                <a:lnTo>
                  <a:pt x="1294" y="216"/>
                </a:lnTo>
                <a:lnTo>
                  <a:pt x="1284" y="256"/>
                </a:lnTo>
                <a:lnTo>
                  <a:pt x="1197" y="252"/>
                </a:lnTo>
                <a:lnTo>
                  <a:pt x="1114" y="259"/>
                </a:lnTo>
                <a:lnTo>
                  <a:pt x="992" y="292"/>
                </a:lnTo>
                <a:lnTo>
                  <a:pt x="852" y="328"/>
                </a:lnTo>
                <a:lnTo>
                  <a:pt x="671" y="365"/>
                </a:lnTo>
                <a:lnTo>
                  <a:pt x="539" y="379"/>
                </a:lnTo>
                <a:lnTo>
                  <a:pt x="459" y="365"/>
                </a:lnTo>
                <a:lnTo>
                  <a:pt x="358" y="389"/>
                </a:lnTo>
                <a:cubicBezTo>
                  <a:pt x="320" y="399"/>
                  <a:pt x="258" y="407"/>
                  <a:pt x="219" y="413"/>
                </a:cubicBezTo>
                <a:cubicBezTo>
                  <a:pt x="181" y="419"/>
                  <a:pt x="152" y="428"/>
                  <a:pt x="125" y="433"/>
                </a:cubicBezTo>
                <a:cubicBezTo>
                  <a:pt x="98" y="437"/>
                  <a:pt x="72" y="470"/>
                  <a:pt x="57" y="437"/>
                </a:cubicBezTo>
                <a:lnTo>
                  <a:pt x="35" y="234"/>
                </a:lnTo>
                <a:lnTo>
                  <a:pt x="0" y="116"/>
                </a:lnTo>
                <a:close/>
              </a:path>
            </a:pathLst>
          </a:custGeom>
          <a:gradFill rotWithShape="1">
            <a:gsLst>
              <a:gs pos="0">
                <a:srgbClr val="DCBB9A"/>
              </a:gs>
              <a:gs pos="50000">
                <a:srgbClr val="FFD9B3"/>
              </a:gs>
              <a:gs pos="100000">
                <a:srgbClr val="DCBB9A"/>
              </a:gs>
            </a:gsLst>
            <a:lin ang="5400000" scaled="1"/>
          </a:gradFill>
          <a:ln w="9525">
            <a:solidFill>
              <a:srgbClr val="000000"/>
            </a:solidFill>
            <a:round/>
            <a:headEnd/>
            <a:tailEnd/>
          </a:ln>
        </p:spPr>
        <p:txBody>
          <a:bodyPr/>
          <a:lstStyle/>
          <a:p>
            <a:endParaRPr lang="en-GB" dirty="0"/>
          </a:p>
        </p:txBody>
      </p:sp>
      <p:sp>
        <p:nvSpPr>
          <p:cNvPr id="110" name="Line 99"/>
          <p:cNvSpPr>
            <a:spLocks noChangeShapeType="1"/>
          </p:cNvSpPr>
          <p:nvPr/>
        </p:nvSpPr>
        <p:spPr bwMode="auto">
          <a:xfrm>
            <a:off x="1600200" y="3367185"/>
            <a:ext cx="4968875" cy="728663"/>
          </a:xfrm>
          <a:prstGeom prst="line">
            <a:avLst/>
          </a:prstGeom>
          <a:noFill/>
          <a:ln w="28575">
            <a:solidFill>
              <a:srgbClr val="6699FF"/>
            </a:solidFill>
            <a:round/>
            <a:headEnd type="oval" w="med" len="med"/>
            <a:tailEnd type="oval" w="med" len="med"/>
          </a:ln>
        </p:spPr>
        <p:txBody>
          <a:bodyPr/>
          <a:lstStyle/>
          <a:p>
            <a:endParaRPr lang="en-GB" dirty="0"/>
          </a:p>
        </p:txBody>
      </p:sp>
      <p:sp>
        <p:nvSpPr>
          <p:cNvPr id="111" name="Line 114"/>
          <p:cNvSpPr>
            <a:spLocks noChangeShapeType="1"/>
          </p:cNvSpPr>
          <p:nvPr/>
        </p:nvSpPr>
        <p:spPr bwMode="auto">
          <a:xfrm>
            <a:off x="6231530" y="3840685"/>
            <a:ext cx="0" cy="452438"/>
          </a:xfrm>
          <a:prstGeom prst="line">
            <a:avLst/>
          </a:prstGeom>
          <a:noFill/>
          <a:ln w="28575">
            <a:solidFill>
              <a:srgbClr val="FF3300"/>
            </a:solidFill>
            <a:round/>
            <a:headEnd type="triangle" w="med" len="med"/>
            <a:tailEnd/>
          </a:ln>
        </p:spPr>
        <p:txBody>
          <a:bodyPr/>
          <a:lstStyle/>
          <a:p>
            <a:endParaRPr lang="en-GB" dirty="0"/>
          </a:p>
        </p:txBody>
      </p:sp>
      <p:sp>
        <p:nvSpPr>
          <p:cNvPr id="112" name="Freeform 111"/>
          <p:cNvSpPr/>
          <p:nvPr/>
        </p:nvSpPr>
        <p:spPr bwMode="auto">
          <a:xfrm>
            <a:off x="3498112" y="3880870"/>
            <a:ext cx="3072809" cy="489098"/>
          </a:xfrm>
          <a:custGeom>
            <a:avLst/>
            <a:gdLst>
              <a:gd name="connsiteX0" fmla="*/ 340241 w 3072809"/>
              <a:gd name="connsiteY0" fmla="*/ 489098 h 489098"/>
              <a:gd name="connsiteX1" fmla="*/ 3072809 w 3072809"/>
              <a:gd name="connsiteY1" fmla="*/ 233917 h 489098"/>
              <a:gd name="connsiteX2" fmla="*/ 0 w 3072809"/>
              <a:gd name="connsiteY2" fmla="*/ 0 h 489098"/>
            </a:gdLst>
            <a:ahLst/>
            <a:cxnLst>
              <a:cxn ang="0">
                <a:pos x="connsiteX0" y="connsiteY0"/>
              </a:cxn>
              <a:cxn ang="0">
                <a:pos x="connsiteX1" y="connsiteY1"/>
              </a:cxn>
              <a:cxn ang="0">
                <a:pos x="connsiteX2" y="connsiteY2"/>
              </a:cxn>
            </a:cxnLst>
            <a:rect l="l" t="t" r="r" b="b"/>
            <a:pathLst>
              <a:path w="3072809" h="489098">
                <a:moveTo>
                  <a:pt x="340241" y="489098"/>
                </a:moveTo>
                <a:lnTo>
                  <a:pt x="3072809" y="233917"/>
                </a:lnTo>
                <a:lnTo>
                  <a:pt x="0" y="0"/>
                </a:lnTo>
              </a:path>
            </a:pathLst>
          </a:custGeom>
          <a:noFill/>
          <a:ln w="19050" cap="flat" cmpd="sng" algn="ctr">
            <a:solidFill>
              <a:srgbClr val="FF0000"/>
            </a:solidFill>
            <a:prstDash val="sysDash"/>
            <a:round/>
            <a:headEnd type="oval" w="med" len="med"/>
            <a:tailEnd type="oval"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Arial" charset="0"/>
            </a:endParaRPr>
          </a:p>
        </p:txBody>
      </p:sp>
      <p:grpSp>
        <p:nvGrpSpPr>
          <p:cNvPr id="113" name="Group 112"/>
          <p:cNvGrpSpPr/>
          <p:nvPr/>
        </p:nvGrpSpPr>
        <p:grpSpPr>
          <a:xfrm>
            <a:off x="3513555" y="3553688"/>
            <a:ext cx="5499815" cy="2790468"/>
            <a:chOff x="3513555" y="3553688"/>
            <a:chExt cx="5499815" cy="2790468"/>
          </a:xfrm>
        </p:grpSpPr>
        <p:sp>
          <p:nvSpPr>
            <p:cNvPr id="114" name="TextBox 113"/>
            <p:cNvSpPr txBox="1"/>
            <p:nvPr/>
          </p:nvSpPr>
          <p:spPr>
            <a:xfrm>
              <a:off x="6813549" y="4774496"/>
              <a:ext cx="2199821" cy="1569660"/>
            </a:xfrm>
            <a:prstGeom prst="rect">
              <a:avLst/>
            </a:prstGeom>
            <a:noFill/>
          </p:spPr>
          <p:txBody>
            <a:bodyPr wrap="square" rtlCol="0">
              <a:spAutoFit/>
            </a:bodyPr>
            <a:lstStyle/>
            <a:p>
              <a:pPr algn="l"/>
              <a:r>
                <a:rPr lang="en-GB" sz="1600" b="0" dirty="0" smtClean="0">
                  <a:solidFill>
                    <a:schemeClr val="bg1"/>
                  </a:solidFill>
                </a:rPr>
                <a:t>The weight the bow feels in the hand is dependant on this angle, and the force taken to draw the bow.</a:t>
              </a:r>
              <a:endParaRPr lang="en-GB" sz="1600" b="0" dirty="0">
                <a:solidFill>
                  <a:schemeClr val="bg1"/>
                </a:solidFill>
              </a:endParaRPr>
            </a:p>
          </p:txBody>
        </p:sp>
        <p:grpSp>
          <p:nvGrpSpPr>
            <p:cNvPr id="115" name="Group 114"/>
            <p:cNvGrpSpPr/>
            <p:nvPr/>
          </p:nvGrpSpPr>
          <p:grpSpPr>
            <a:xfrm>
              <a:off x="3513555" y="3553688"/>
              <a:ext cx="3757251" cy="1174616"/>
              <a:chOff x="3553815" y="3918379"/>
              <a:chExt cx="3757251" cy="1174616"/>
            </a:xfrm>
          </p:grpSpPr>
          <p:sp>
            <p:nvSpPr>
              <p:cNvPr id="116" name="Arc 115"/>
              <p:cNvSpPr/>
              <p:nvPr/>
            </p:nvSpPr>
            <p:spPr bwMode="auto">
              <a:xfrm rot="11520117">
                <a:off x="3553815" y="3918379"/>
                <a:ext cx="928884" cy="851970"/>
              </a:xfrm>
              <a:prstGeom prst="arc">
                <a:avLst>
                  <a:gd name="adj1" fmla="val 17059915"/>
                  <a:gd name="adj2" fmla="val 0"/>
                </a:avLst>
              </a:prstGeom>
              <a:noFill/>
              <a:ln w="28575" cap="rnd" cmpd="sng" algn="ctr">
                <a:solidFill>
                  <a:srgbClr val="FF3300"/>
                </a:solidFill>
                <a:prstDash val="solid"/>
                <a:round/>
                <a:headEnd type="triangle" w="med" len="med"/>
                <a:tailEnd type="triangl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dirty="0" smtClean="0">
                  <a:ln>
                    <a:noFill/>
                  </a:ln>
                  <a:solidFill>
                    <a:schemeClr val="bg1"/>
                  </a:solidFill>
                  <a:effectLst/>
                  <a:latin typeface="Arial" charset="0"/>
                </a:endParaRPr>
              </a:p>
            </p:txBody>
          </p:sp>
          <p:sp>
            <p:nvSpPr>
              <p:cNvPr id="117" name="Freeform 116"/>
              <p:cNvSpPr/>
              <p:nvPr/>
            </p:nvSpPr>
            <p:spPr bwMode="auto">
              <a:xfrm>
                <a:off x="3618751" y="4550735"/>
                <a:ext cx="3692315" cy="542260"/>
              </a:xfrm>
              <a:custGeom>
                <a:avLst/>
                <a:gdLst>
                  <a:gd name="connsiteX0" fmla="*/ 0 w 3381153"/>
                  <a:gd name="connsiteY0" fmla="*/ 0 h 542260"/>
                  <a:gd name="connsiteX1" fmla="*/ 3381153 w 3381153"/>
                  <a:gd name="connsiteY1" fmla="*/ 542260 h 542260"/>
                </a:gdLst>
                <a:ahLst/>
                <a:cxnLst>
                  <a:cxn ang="0">
                    <a:pos x="connsiteX0" y="connsiteY0"/>
                  </a:cxn>
                  <a:cxn ang="0">
                    <a:pos x="connsiteX1" y="connsiteY1"/>
                  </a:cxn>
                </a:cxnLst>
                <a:rect l="l" t="t" r="r" b="b"/>
                <a:pathLst>
                  <a:path w="3381153" h="542260">
                    <a:moveTo>
                      <a:pt x="0" y="0"/>
                    </a:moveTo>
                    <a:lnTo>
                      <a:pt x="3381153" y="542260"/>
                    </a:lnTo>
                  </a:path>
                </a:pathLst>
              </a:custGeom>
              <a:noFill/>
              <a:ln w="28575" cap="rnd"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dirty="0" smtClean="0">
                  <a:ln>
                    <a:noFill/>
                  </a:ln>
                  <a:solidFill>
                    <a:schemeClr val="bg1"/>
                  </a:solidFill>
                  <a:effectLst/>
                  <a:latin typeface="Arial" charset="0"/>
                </a:endParaRPr>
              </a:p>
            </p:txBody>
          </p:sp>
        </p:grpSp>
      </p:grpSp>
      <p:sp>
        <p:nvSpPr>
          <p:cNvPr id="118" name="Rectangle 3"/>
          <p:cNvSpPr txBox="1">
            <a:spLocks noChangeArrowheads="1"/>
          </p:cNvSpPr>
          <p:nvPr/>
        </p:nvSpPr>
        <p:spPr>
          <a:xfrm>
            <a:off x="409575" y="898241"/>
            <a:ext cx="7772400" cy="631825"/>
          </a:xfrm>
          <a:prstGeom prst="rect">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algn="l" eaLnBrk="1" hangingPunct="1"/>
            <a:r>
              <a:rPr lang="en-GB" sz="2800" b="1" dirty="0" smtClean="0">
                <a:solidFill>
                  <a:schemeClr val="bg1"/>
                </a:solidFill>
              </a:rPr>
              <a:t>Angles of Force: </a:t>
            </a:r>
            <a:r>
              <a:rPr lang="en-GB" sz="2800" b="0" dirty="0" smtClean="0">
                <a:solidFill>
                  <a:schemeClr val="bg1"/>
                </a:solidFill>
              </a:rPr>
              <a:t>(frontal view)</a:t>
            </a:r>
          </a:p>
        </p:txBody>
      </p:sp>
      <p:sp>
        <p:nvSpPr>
          <p:cNvPr id="119" name="TextBox 118"/>
          <p:cNvSpPr txBox="1"/>
          <p:nvPr/>
        </p:nvSpPr>
        <p:spPr>
          <a:xfrm>
            <a:off x="7867015" y="6604084"/>
            <a:ext cx="1273175" cy="253916"/>
          </a:xfrm>
          <a:prstGeom prst="rect">
            <a:avLst/>
          </a:prstGeom>
          <a:noFill/>
        </p:spPr>
        <p:txBody>
          <a:bodyPr wrap="square" rtlCol="0">
            <a:spAutoFit/>
          </a:bodyPr>
          <a:lstStyle/>
          <a:p>
            <a:pPr algn="r"/>
            <a:r>
              <a:rPr lang="en-GB" sz="1050" b="0" dirty="0" smtClean="0">
                <a:solidFill>
                  <a:schemeClr val="bg1"/>
                </a:solidFill>
              </a:rPr>
              <a:t>Ken Bearman</a:t>
            </a:r>
            <a:endParaRPr lang="en-GB" sz="1050" b="0" dirty="0">
              <a:solidFill>
                <a:schemeClr val="bg1"/>
              </a:solidFill>
            </a:endParaRPr>
          </a:p>
        </p:txBody>
      </p:sp>
      <p:sp>
        <p:nvSpPr>
          <p:cNvPr id="120" name="Freeform 119"/>
          <p:cNvSpPr/>
          <p:nvPr/>
        </p:nvSpPr>
        <p:spPr bwMode="auto">
          <a:xfrm>
            <a:off x="2285205" y="4038611"/>
            <a:ext cx="161925" cy="504825"/>
          </a:xfrm>
          <a:custGeom>
            <a:avLst/>
            <a:gdLst>
              <a:gd name="connsiteX0" fmla="*/ 123825 w 123825"/>
              <a:gd name="connsiteY0" fmla="*/ 0 h 504825"/>
              <a:gd name="connsiteX1" fmla="*/ 19050 w 123825"/>
              <a:gd name="connsiteY1" fmla="*/ 180975 h 504825"/>
              <a:gd name="connsiteX2" fmla="*/ 0 w 123825"/>
              <a:gd name="connsiteY2" fmla="*/ 361950 h 504825"/>
              <a:gd name="connsiteX3" fmla="*/ 0 w 123825"/>
              <a:gd name="connsiteY3" fmla="*/ 504825 h 504825"/>
              <a:gd name="connsiteX0" fmla="*/ 152400 w 152400"/>
              <a:gd name="connsiteY0" fmla="*/ 0 h 504825"/>
              <a:gd name="connsiteX1" fmla="*/ 47625 w 152400"/>
              <a:gd name="connsiteY1" fmla="*/ 180975 h 504825"/>
              <a:gd name="connsiteX2" fmla="*/ 0 w 152400"/>
              <a:gd name="connsiteY2" fmla="*/ 361950 h 504825"/>
              <a:gd name="connsiteX3" fmla="*/ 28575 w 152400"/>
              <a:gd name="connsiteY3" fmla="*/ 504825 h 504825"/>
              <a:gd name="connsiteX0" fmla="*/ 161925 w 161925"/>
              <a:gd name="connsiteY0" fmla="*/ 0 h 504825"/>
              <a:gd name="connsiteX1" fmla="*/ 57150 w 161925"/>
              <a:gd name="connsiteY1" fmla="*/ 180975 h 504825"/>
              <a:gd name="connsiteX2" fmla="*/ 9525 w 161925"/>
              <a:gd name="connsiteY2" fmla="*/ 361950 h 504825"/>
              <a:gd name="connsiteX3" fmla="*/ 0 w 161925"/>
              <a:gd name="connsiteY3" fmla="*/ 504825 h 504825"/>
            </a:gdLst>
            <a:ahLst/>
            <a:cxnLst>
              <a:cxn ang="0">
                <a:pos x="connsiteX0" y="connsiteY0"/>
              </a:cxn>
              <a:cxn ang="0">
                <a:pos x="connsiteX1" y="connsiteY1"/>
              </a:cxn>
              <a:cxn ang="0">
                <a:pos x="connsiteX2" y="connsiteY2"/>
              </a:cxn>
              <a:cxn ang="0">
                <a:pos x="connsiteX3" y="connsiteY3"/>
              </a:cxn>
            </a:cxnLst>
            <a:rect l="l" t="t" r="r" b="b"/>
            <a:pathLst>
              <a:path w="161925" h="504825">
                <a:moveTo>
                  <a:pt x="161925" y="0"/>
                </a:moveTo>
                <a:lnTo>
                  <a:pt x="57150" y="180975"/>
                </a:lnTo>
                <a:lnTo>
                  <a:pt x="9525" y="361950"/>
                </a:lnTo>
                <a:lnTo>
                  <a:pt x="0" y="504825"/>
                </a:lnTo>
              </a:path>
            </a:pathLst>
          </a:cu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smtClean="0">
              <a:ln>
                <a:noFill/>
              </a:ln>
              <a:solidFill>
                <a:schemeClr val="tx1"/>
              </a:solidFill>
              <a:effectLst/>
              <a:latin typeface="Arial" charset="0"/>
              <a:cs typeface="Times New Roman" pitchFamily="18" charset="0"/>
            </a:endParaRPr>
          </a:p>
        </p:txBody>
      </p:sp>
      <p:sp>
        <p:nvSpPr>
          <p:cNvPr id="121" name="Freeform 120"/>
          <p:cNvSpPr/>
          <p:nvPr/>
        </p:nvSpPr>
        <p:spPr bwMode="auto">
          <a:xfrm>
            <a:off x="4257676" y="4124325"/>
            <a:ext cx="114300" cy="476250"/>
          </a:xfrm>
          <a:custGeom>
            <a:avLst/>
            <a:gdLst>
              <a:gd name="connsiteX0" fmla="*/ 0 w 85725"/>
              <a:gd name="connsiteY0" fmla="*/ 0 h 476250"/>
              <a:gd name="connsiteX1" fmla="*/ 66675 w 85725"/>
              <a:gd name="connsiteY1" fmla="*/ 104775 h 476250"/>
              <a:gd name="connsiteX2" fmla="*/ 76200 w 85725"/>
              <a:gd name="connsiteY2" fmla="*/ 228600 h 476250"/>
              <a:gd name="connsiteX3" fmla="*/ 76200 w 85725"/>
              <a:gd name="connsiteY3" fmla="*/ 342900 h 476250"/>
              <a:gd name="connsiteX4" fmla="*/ 85725 w 85725"/>
              <a:gd name="connsiteY4" fmla="*/ 476250 h 476250"/>
              <a:gd name="connsiteX0" fmla="*/ 0 w 104775"/>
              <a:gd name="connsiteY0" fmla="*/ 0 h 476250"/>
              <a:gd name="connsiteX1" fmla="*/ 66675 w 104775"/>
              <a:gd name="connsiteY1" fmla="*/ 104775 h 476250"/>
              <a:gd name="connsiteX2" fmla="*/ 76200 w 104775"/>
              <a:gd name="connsiteY2" fmla="*/ 228600 h 476250"/>
              <a:gd name="connsiteX3" fmla="*/ 104775 w 104775"/>
              <a:gd name="connsiteY3" fmla="*/ 352425 h 476250"/>
              <a:gd name="connsiteX4" fmla="*/ 85725 w 104775"/>
              <a:gd name="connsiteY4" fmla="*/ 476250 h 476250"/>
              <a:gd name="connsiteX0" fmla="*/ 0 w 114300"/>
              <a:gd name="connsiteY0" fmla="*/ 0 h 476250"/>
              <a:gd name="connsiteX1" fmla="*/ 66675 w 114300"/>
              <a:gd name="connsiteY1" fmla="*/ 104775 h 476250"/>
              <a:gd name="connsiteX2" fmla="*/ 114300 w 114300"/>
              <a:gd name="connsiteY2" fmla="*/ 228600 h 476250"/>
              <a:gd name="connsiteX3" fmla="*/ 104775 w 114300"/>
              <a:gd name="connsiteY3" fmla="*/ 352425 h 476250"/>
              <a:gd name="connsiteX4" fmla="*/ 85725 w 114300"/>
              <a:gd name="connsiteY4" fmla="*/ 476250 h 476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476250">
                <a:moveTo>
                  <a:pt x="0" y="0"/>
                </a:moveTo>
                <a:lnTo>
                  <a:pt x="66675" y="104775"/>
                </a:lnTo>
                <a:lnTo>
                  <a:pt x="114300" y="228600"/>
                </a:lnTo>
                <a:lnTo>
                  <a:pt x="104775" y="352425"/>
                </a:lnTo>
                <a:lnTo>
                  <a:pt x="85725" y="476250"/>
                </a:lnTo>
              </a:path>
            </a:pathLst>
          </a:cu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smtClean="0">
              <a:ln>
                <a:noFill/>
              </a:ln>
              <a:solidFill>
                <a:schemeClr val="tx1"/>
              </a:solidFill>
              <a:effectLst/>
              <a:latin typeface="Arial" charset="0"/>
              <a:cs typeface="Times New Roman" pitchFamily="18" charset="0"/>
            </a:endParaRPr>
          </a:p>
        </p:txBody>
      </p:sp>
      <p:sp>
        <p:nvSpPr>
          <p:cNvPr id="103" name="Freeform 245"/>
          <p:cNvSpPr>
            <a:spLocks/>
          </p:cNvSpPr>
          <p:nvPr/>
        </p:nvSpPr>
        <p:spPr bwMode="auto">
          <a:xfrm>
            <a:off x="6756400" y="3965673"/>
            <a:ext cx="57150" cy="58737"/>
          </a:xfrm>
          <a:custGeom>
            <a:avLst/>
            <a:gdLst>
              <a:gd name="T0" fmla="*/ 38 w 38"/>
              <a:gd name="T1" fmla="*/ 3 h 33"/>
              <a:gd name="T2" fmla="*/ 10 w 38"/>
              <a:gd name="T3" fmla="*/ 5 h 33"/>
              <a:gd name="T4" fmla="*/ 0 w 38"/>
              <a:gd name="T5" fmla="*/ 33 h 33"/>
              <a:gd name="T6" fmla="*/ 0 60000 65536"/>
              <a:gd name="T7" fmla="*/ 0 60000 65536"/>
              <a:gd name="T8" fmla="*/ 0 60000 65536"/>
              <a:gd name="T9" fmla="*/ 0 w 38"/>
              <a:gd name="T10" fmla="*/ 0 h 33"/>
              <a:gd name="T11" fmla="*/ 38 w 38"/>
              <a:gd name="T12" fmla="*/ 33 h 33"/>
            </a:gdLst>
            <a:ahLst/>
            <a:cxnLst>
              <a:cxn ang="T6">
                <a:pos x="T0" y="T1"/>
              </a:cxn>
              <a:cxn ang="T7">
                <a:pos x="T2" y="T3"/>
              </a:cxn>
              <a:cxn ang="T8">
                <a:pos x="T4" y="T5"/>
              </a:cxn>
            </a:cxnLst>
            <a:rect l="T9" t="T10" r="T11" b="T12"/>
            <a:pathLst>
              <a:path w="38" h="33">
                <a:moveTo>
                  <a:pt x="38" y="3"/>
                </a:moveTo>
                <a:cubicBezTo>
                  <a:pt x="27" y="1"/>
                  <a:pt x="16" y="0"/>
                  <a:pt x="10" y="5"/>
                </a:cubicBezTo>
                <a:cubicBezTo>
                  <a:pt x="4" y="10"/>
                  <a:pt x="2" y="21"/>
                  <a:pt x="0" y="33"/>
                </a:cubicBezTo>
              </a:path>
            </a:pathLst>
          </a:custGeom>
          <a:noFill/>
          <a:ln w="3175" cap="flat" cmpd="sng">
            <a:solidFill>
              <a:srgbClr val="000000"/>
            </a:solidFill>
            <a:prstDash val="solid"/>
            <a:round/>
            <a:headEnd/>
            <a:tailEnd/>
          </a:ln>
        </p:spPr>
        <p:txBody>
          <a:bodyPr/>
          <a:lstStyle/>
          <a:p>
            <a:endParaRPr lang="en-GB" dirty="0"/>
          </a:p>
        </p:txBody>
      </p:sp>
    </p:spTree>
    <p:extLst>
      <p:ext uri="{BB962C8B-B14F-4D97-AF65-F5344CB8AC3E}">
        <p14:creationId xmlns:p14="http://schemas.microsoft.com/office/powerpoint/2010/main" val="2870760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0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9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06"/>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07"/>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00"/>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11"/>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12"/>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1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9" grpId="0" animBg="1"/>
      <p:bldP spid="101" grpId="0" animBg="1"/>
      <p:bldP spid="100" grpId="0" animBg="1"/>
      <p:bldP spid="105" grpId="0" animBg="1"/>
      <p:bldP spid="106" grpId="0" animBg="1"/>
      <p:bldP spid="107" grpId="0" animBg="1"/>
      <p:bldP spid="108" grpId="0" animBg="1"/>
      <p:bldP spid="110" grpId="0" animBg="1"/>
      <p:bldP spid="111" grpId="0" animBg="1"/>
      <p:bldP spid="1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428625" y="1528494"/>
            <a:ext cx="8229600" cy="4525963"/>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pPr>
            <a:r>
              <a:rPr lang="en-GB" sz="2800" b="0" dirty="0" smtClean="0">
                <a:solidFill>
                  <a:schemeClr val="bg1"/>
                </a:solidFill>
              </a:rPr>
              <a:t>I have chosen 4 different upper body positions to look at:</a:t>
            </a:r>
          </a:p>
          <a:p>
            <a:pPr marL="0" indent="0">
              <a:buFontTx/>
              <a:buNone/>
            </a:pPr>
            <a:endParaRPr lang="en-GB" sz="1600" dirty="0" smtClean="0">
              <a:solidFill>
                <a:schemeClr val="bg1"/>
              </a:solidFill>
            </a:endParaRPr>
          </a:p>
          <a:p>
            <a:pPr marL="0" indent="0">
              <a:lnSpc>
                <a:spcPct val="150000"/>
              </a:lnSpc>
              <a:buFontTx/>
              <a:buNone/>
            </a:pPr>
            <a:r>
              <a:rPr lang="en-GB" sz="2800" b="0" dirty="0" smtClean="0">
                <a:solidFill>
                  <a:schemeClr val="bg1"/>
                </a:solidFill>
                <a:latin typeface="Signs" pitchFamily="34" charset="0"/>
              </a:rPr>
              <a:t>P </a:t>
            </a:r>
            <a:r>
              <a:rPr lang="en-GB" sz="2800" b="0" dirty="0" smtClean="0">
                <a:solidFill>
                  <a:schemeClr val="bg1"/>
                </a:solidFill>
              </a:rPr>
              <a:t>  Upper body position 1:</a:t>
            </a:r>
          </a:p>
          <a:p>
            <a:pPr marL="0" indent="0">
              <a:lnSpc>
                <a:spcPct val="150000"/>
              </a:lnSpc>
              <a:buFontTx/>
              <a:buNone/>
            </a:pPr>
            <a:r>
              <a:rPr lang="en-GB" sz="2800" b="0" dirty="0" smtClean="0">
                <a:solidFill>
                  <a:schemeClr val="bg1"/>
                </a:solidFill>
                <a:latin typeface="Signs" pitchFamily="34" charset="0"/>
              </a:rPr>
              <a:t>P</a:t>
            </a:r>
            <a:r>
              <a:rPr lang="en-GB" sz="2800" b="0" dirty="0" smtClean="0">
                <a:solidFill>
                  <a:schemeClr val="bg1"/>
                </a:solidFill>
              </a:rPr>
              <a:t>    Upper body position 2:</a:t>
            </a:r>
          </a:p>
          <a:p>
            <a:pPr marL="0" indent="0">
              <a:lnSpc>
                <a:spcPct val="150000"/>
              </a:lnSpc>
              <a:buFontTx/>
              <a:buNone/>
            </a:pPr>
            <a:r>
              <a:rPr lang="en-GB" sz="2800" b="0" dirty="0" smtClean="0">
                <a:solidFill>
                  <a:schemeClr val="bg1"/>
                </a:solidFill>
                <a:latin typeface="Signs" pitchFamily="34" charset="0"/>
              </a:rPr>
              <a:t>P</a:t>
            </a:r>
            <a:r>
              <a:rPr lang="en-GB" sz="2800" b="0" dirty="0" smtClean="0">
                <a:solidFill>
                  <a:schemeClr val="bg1"/>
                </a:solidFill>
              </a:rPr>
              <a:t>    Upper body position 3:</a:t>
            </a:r>
          </a:p>
          <a:p>
            <a:pPr marL="0" indent="0">
              <a:lnSpc>
                <a:spcPct val="150000"/>
              </a:lnSpc>
              <a:buFontTx/>
              <a:buNone/>
            </a:pPr>
            <a:r>
              <a:rPr lang="en-GB" sz="2800" b="0" dirty="0" smtClean="0">
                <a:solidFill>
                  <a:schemeClr val="bg1"/>
                </a:solidFill>
                <a:latin typeface="Signs" pitchFamily="34" charset="0"/>
              </a:rPr>
              <a:t>P</a:t>
            </a:r>
            <a:r>
              <a:rPr lang="en-GB" sz="2800" b="0" dirty="0" smtClean="0">
                <a:solidFill>
                  <a:schemeClr val="bg1"/>
                </a:solidFill>
              </a:rPr>
              <a:t>    Upper body position 4:</a:t>
            </a:r>
          </a:p>
          <a:p>
            <a:pPr marL="0" indent="0">
              <a:buFontTx/>
              <a:buNone/>
            </a:pPr>
            <a:endParaRPr lang="en-GB" dirty="0">
              <a:solidFill>
                <a:schemeClr val="bg1"/>
              </a:solidFill>
            </a:endParaRPr>
          </a:p>
        </p:txBody>
      </p:sp>
      <p:grpSp>
        <p:nvGrpSpPr>
          <p:cNvPr id="3" name="Group 2"/>
          <p:cNvGrpSpPr/>
          <p:nvPr/>
        </p:nvGrpSpPr>
        <p:grpSpPr>
          <a:xfrm>
            <a:off x="5136609" y="2806940"/>
            <a:ext cx="2965944" cy="580442"/>
            <a:chOff x="1511301" y="3762377"/>
            <a:chExt cx="6943725" cy="1435100"/>
          </a:xfrm>
        </p:grpSpPr>
        <p:grpSp>
          <p:nvGrpSpPr>
            <p:cNvPr id="4" name="Group 153"/>
            <p:cNvGrpSpPr>
              <a:grpSpLocks/>
            </p:cNvGrpSpPr>
            <p:nvPr/>
          </p:nvGrpSpPr>
          <p:grpSpPr bwMode="auto">
            <a:xfrm>
              <a:off x="6381751" y="3994152"/>
              <a:ext cx="2073275" cy="1030288"/>
              <a:chOff x="8811" y="1571"/>
              <a:chExt cx="3265" cy="1621"/>
            </a:xfrm>
          </p:grpSpPr>
          <p:sp>
            <p:nvSpPr>
              <p:cNvPr id="28" name="Rectangle 154"/>
              <p:cNvSpPr>
                <a:spLocks noChangeArrowheads="1"/>
              </p:cNvSpPr>
              <p:nvPr/>
            </p:nvSpPr>
            <p:spPr bwMode="auto">
              <a:xfrm rot="21495540" flipH="1">
                <a:off x="9745" y="2349"/>
                <a:ext cx="435" cy="111"/>
              </a:xfrm>
              <a:prstGeom prst="rect">
                <a:avLst/>
              </a:prstGeom>
              <a:solidFill>
                <a:srgbClr val="CCFFFF"/>
              </a:solidFill>
              <a:ln w="9525">
                <a:solidFill>
                  <a:srgbClr val="000000"/>
                </a:solidFill>
                <a:miter lim="800000"/>
                <a:headEnd/>
                <a:tailEnd/>
              </a:ln>
            </p:spPr>
            <p:txBody>
              <a:bodyPr/>
              <a:lstStyle/>
              <a:p>
                <a:endParaRPr lang="en-US" dirty="0"/>
              </a:p>
            </p:txBody>
          </p:sp>
          <p:sp>
            <p:nvSpPr>
              <p:cNvPr id="29" name="Line 155"/>
              <p:cNvSpPr>
                <a:spLocks noChangeShapeType="1"/>
              </p:cNvSpPr>
              <p:nvPr/>
            </p:nvSpPr>
            <p:spPr bwMode="auto">
              <a:xfrm rot="-678596" flipH="1" flipV="1">
                <a:off x="9750" y="2386"/>
                <a:ext cx="404" cy="71"/>
              </a:xfrm>
              <a:prstGeom prst="line">
                <a:avLst/>
              </a:prstGeom>
              <a:noFill/>
              <a:ln w="9525">
                <a:solidFill>
                  <a:srgbClr val="000000"/>
                </a:solidFill>
                <a:round/>
                <a:headEnd/>
                <a:tailEnd/>
              </a:ln>
            </p:spPr>
            <p:txBody>
              <a:bodyPr/>
              <a:lstStyle/>
              <a:p>
                <a:endParaRPr lang="en-GB" dirty="0"/>
              </a:p>
            </p:txBody>
          </p:sp>
          <p:sp>
            <p:nvSpPr>
              <p:cNvPr id="30" name="Line 156"/>
              <p:cNvSpPr>
                <a:spLocks noChangeShapeType="1"/>
              </p:cNvSpPr>
              <p:nvPr/>
            </p:nvSpPr>
            <p:spPr bwMode="auto">
              <a:xfrm rot="-567740" flipH="1" flipV="1">
                <a:off x="9748" y="2353"/>
                <a:ext cx="411" cy="60"/>
              </a:xfrm>
              <a:prstGeom prst="line">
                <a:avLst/>
              </a:prstGeom>
              <a:noFill/>
              <a:ln w="9525">
                <a:solidFill>
                  <a:srgbClr val="000000"/>
                </a:solidFill>
                <a:round/>
                <a:headEnd/>
                <a:tailEnd/>
              </a:ln>
            </p:spPr>
            <p:txBody>
              <a:bodyPr/>
              <a:lstStyle/>
              <a:p>
                <a:endParaRPr lang="en-GB" dirty="0"/>
              </a:p>
            </p:txBody>
          </p:sp>
          <p:sp>
            <p:nvSpPr>
              <p:cNvPr id="31" name="Rectangle 157"/>
              <p:cNvSpPr>
                <a:spLocks noChangeArrowheads="1"/>
              </p:cNvSpPr>
              <p:nvPr/>
            </p:nvSpPr>
            <p:spPr bwMode="auto">
              <a:xfrm>
                <a:off x="10177" y="2215"/>
                <a:ext cx="121" cy="352"/>
              </a:xfrm>
              <a:prstGeom prst="rect">
                <a:avLst/>
              </a:prstGeom>
              <a:solidFill>
                <a:srgbClr val="CCFFFF"/>
              </a:solidFill>
              <a:ln w="9525">
                <a:solidFill>
                  <a:srgbClr val="000000"/>
                </a:solidFill>
                <a:miter lim="800000"/>
                <a:headEnd/>
                <a:tailEnd/>
              </a:ln>
            </p:spPr>
            <p:txBody>
              <a:bodyPr/>
              <a:lstStyle/>
              <a:p>
                <a:endParaRPr lang="en-US" dirty="0"/>
              </a:p>
            </p:txBody>
          </p:sp>
          <p:grpSp>
            <p:nvGrpSpPr>
              <p:cNvPr id="32" name="Group 158"/>
              <p:cNvGrpSpPr>
                <a:grpSpLocks/>
              </p:cNvGrpSpPr>
              <p:nvPr/>
            </p:nvGrpSpPr>
            <p:grpSpPr bwMode="auto">
              <a:xfrm rot="755864" flipV="1">
                <a:off x="8811" y="1571"/>
                <a:ext cx="1510" cy="540"/>
                <a:chOff x="7333" y="3011"/>
                <a:chExt cx="1510" cy="540"/>
              </a:xfrm>
            </p:grpSpPr>
            <p:sp>
              <p:nvSpPr>
                <p:cNvPr id="42" name="Rectangle 159"/>
                <p:cNvSpPr>
                  <a:spLocks noChangeArrowheads="1"/>
                </p:cNvSpPr>
                <p:nvPr/>
              </p:nvSpPr>
              <p:spPr bwMode="auto">
                <a:xfrm rot="20530763" flipH="1">
                  <a:off x="7449" y="3184"/>
                  <a:ext cx="1394" cy="111"/>
                </a:xfrm>
                <a:prstGeom prst="rect">
                  <a:avLst/>
                </a:prstGeom>
                <a:solidFill>
                  <a:srgbClr val="CCFFFF"/>
                </a:solidFill>
                <a:ln w="9525">
                  <a:solidFill>
                    <a:srgbClr val="000000"/>
                  </a:solidFill>
                  <a:miter lim="800000"/>
                  <a:headEnd/>
                  <a:tailEnd/>
                </a:ln>
              </p:spPr>
              <p:txBody>
                <a:bodyPr/>
                <a:lstStyle/>
                <a:p>
                  <a:endParaRPr lang="en-US" dirty="0"/>
                </a:p>
              </p:txBody>
            </p:sp>
            <p:sp>
              <p:nvSpPr>
                <p:cNvPr id="43" name="Line 160"/>
                <p:cNvSpPr>
                  <a:spLocks noChangeShapeType="1"/>
                </p:cNvSpPr>
                <p:nvPr/>
              </p:nvSpPr>
              <p:spPr bwMode="auto">
                <a:xfrm flipH="1">
                  <a:off x="7465" y="3011"/>
                  <a:ext cx="1325" cy="427"/>
                </a:xfrm>
                <a:prstGeom prst="line">
                  <a:avLst/>
                </a:prstGeom>
                <a:noFill/>
                <a:ln w="9525">
                  <a:solidFill>
                    <a:srgbClr val="000000"/>
                  </a:solidFill>
                  <a:round/>
                  <a:headEnd/>
                  <a:tailEnd/>
                </a:ln>
              </p:spPr>
              <p:txBody>
                <a:bodyPr/>
                <a:lstStyle/>
                <a:p>
                  <a:endParaRPr lang="en-GB" dirty="0"/>
                </a:p>
              </p:txBody>
            </p:sp>
            <p:sp>
              <p:nvSpPr>
                <p:cNvPr id="44" name="Line 161"/>
                <p:cNvSpPr>
                  <a:spLocks noChangeShapeType="1"/>
                </p:cNvSpPr>
                <p:nvPr/>
              </p:nvSpPr>
              <p:spPr bwMode="auto">
                <a:xfrm flipH="1">
                  <a:off x="7494" y="3054"/>
                  <a:ext cx="1303" cy="419"/>
                </a:xfrm>
                <a:prstGeom prst="line">
                  <a:avLst/>
                </a:prstGeom>
                <a:noFill/>
                <a:ln w="9525">
                  <a:solidFill>
                    <a:srgbClr val="000000"/>
                  </a:solidFill>
                  <a:round/>
                  <a:headEnd/>
                  <a:tailEnd/>
                </a:ln>
              </p:spPr>
              <p:txBody>
                <a:bodyPr/>
                <a:lstStyle/>
                <a:p>
                  <a:endParaRPr lang="en-GB" dirty="0"/>
                </a:p>
              </p:txBody>
            </p:sp>
            <p:sp>
              <p:nvSpPr>
                <p:cNvPr id="45" name="Rectangle 162"/>
                <p:cNvSpPr>
                  <a:spLocks noChangeArrowheads="1"/>
                </p:cNvSpPr>
                <p:nvPr/>
              </p:nvSpPr>
              <p:spPr bwMode="auto">
                <a:xfrm rot="20532437" flipH="1">
                  <a:off x="7333" y="3415"/>
                  <a:ext cx="150" cy="136"/>
                </a:xfrm>
                <a:prstGeom prst="rect">
                  <a:avLst/>
                </a:prstGeom>
                <a:gradFill rotWithShape="1">
                  <a:gsLst>
                    <a:gs pos="0">
                      <a:srgbClr val="929292"/>
                    </a:gs>
                    <a:gs pos="50000">
                      <a:srgbClr val="C0C0C0"/>
                    </a:gs>
                    <a:gs pos="100000">
                      <a:srgbClr val="929292"/>
                    </a:gs>
                  </a:gsLst>
                  <a:lin ang="5400000" scaled="1"/>
                </a:gradFill>
                <a:ln w="9525">
                  <a:solidFill>
                    <a:srgbClr val="000000"/>
                  </a:solidFill>
                  <a:miter lim="800000"/>
                  <a:headEnd/>
                  <a:tailEnd/>
                </a:ln>
              </p:spPr>
              <p:txBody>
                <a:bodyPr/>
                <a:lstStyle/>
                <a:p>
                  <a:endParaRPr lang="en-US" dirty="0"/>
                </a:p>
              </p:txBody>
            </p:sp>
          </p:grpSp>
          <p:grpSp>
            <p:nvGrpSpPr>
              <p:cNvPr id="33" name="Group 163"/>
              <p:cNvGrpSpPr>
                <a:grpSpLocks/>
              </p:cNvGrpSpPr>
              <p:nvPr/>
            </p:nvGrpSpPr>
            <p:grpSpPr bwMode="auto">
              <a:xfrm rot="-755864">
                <a:off x="8811" y="2652"/>
                <a:ext cx="1510" cy="540"/>
                <a:chOff x="7333" y="3011"/>
                <a:chExt cx="1510" cy="540"/>
              </a:xfrm>
            </p:grpSpPr>
            <p:sp>
              <p:nvSpPr>
                <p:cNvPr id="38" name="Rectangle 164"/>
                <p:cNvSpPr>
                  <a:spLocks noChangeArrowheads="1"/>
                </p:cNvSpPr>
                <p:nvPr/>
              </p:nvSpPr>
              <p:spPr bwMode="auto">
                <a:xfrm rot="20530763" flipH="1">
                  <a:off x="7449" y="3184"/>
                  <a:ext cx="1394" cy="111"/>
                </a:xfrm>
                <a:prstGeom prst="rect">
                  <a:avLst/>
                </a:prstGeom>
                <a:solidFill>
                  <a:srgbClr val="CCFFFF"/>
                </a:solidFill>
                <a:ln w="9525">
                  <a:solidFill>
                    <a:srgbClr val="000000"/>
                  </a:solidFill>
                  <a:miter lim="800000"/>
                  <a:headEnd/>
                  <a:tailEnd/>
                </a:ln>
              </p:spPr>
              <p:txBody>
                <a:bodyPr/>
                <a:lstStyle/>
                <a:p>
                  <a:endParaRPr lang="en-US" dirty="0"/>
                </a:p>
              </p:txBody>
            </p:sp>
            <p:sp>
              <p:nvSpPr>
                <p:cNvPr id="39" name="Line 165"/>
                <p:cNvSpPr>
                  <a:spLocks noChangeShapeType="1"/>
                </p:cNvSpPr>
                <p:nvPr/>
              </p:nvSpPr>
              <p:spPr bwMode="auto">
                <a:xfrm flipH="1">
                  <a:off x="7465" y="3011"/>
                  <a:ext cx="1325" cy="427"/>
                </a:xfrm>
                <a:prstGeom prst="line">
                  <a:avLst/>
                </a:prstGeom>
                <a:noFill/>
                <a:ln w="9525">
                  <a:solidFill>
                    <a:srgbClr val="000000"/>
                  </a:solidFill>
                  <a:round/>
                  <a:headEnd/>
                  <a:tailEnd/>
                </a:ln>
              </p:spPr>
              <p:txBody>
                <a:bodyPr/>
                <a:lstStyle/>
                <a:p>
                  <a:endParaRPr lang="en-GB" dirty="0"/>
                </a:p>
              </p:txBody>
            </p:sp>
            <p:sp>
              <p:nvSpPr>
                <p:cNvPr id="40" name="Line 166"/>
                <p:cNvSpPr>
                  <a:spLocks noChangeShapeType="1"/>
                </p:cNvSpPr>
                <p:nvPr/>
              </p:nvSpPr>
              <p:spPr bwMode="auto">
                <a:xfrm flipH="1">
                  <a:off x="7494" y="3054"/>
                  <a:ext cx="1303" cy="419"/>
                </a:xfrm>
                <a:prstGeom prst="line">
                  <a:avLst/>
                </a:prstGeom>
                <a:noFill/>
                <a:ln w="9525">
                  <a:solidFill>
                    <a:srgbClr val="000000"/>
                  </a:solidFill>
                  <a:round/>
                  <a:headEnd/>
                  <a:tailEnd/>
                </a:ln>
              </p:spPr>
              <p:txBody>
                <a:bodyPr/>
                <a:lstStyle/>
                <a:p>
                  <a:endParaRPr lang="en-GB" dirty="0"/>
                </a:p>
              </p:txBody>
            </p:sp>
            <p:sp>
              <p:nvSpPr>
                <p:cNvPr id="41" name="Rectangle 167"/>
                <p:cNvSpPr>
                  <a:spLocks noChangeArrowheads="1"/>
                </p:cNvSpPr>
                <p:nvPr/>
              </p:nvSpPr>
              <p:spPr bwMode="auto">
                <a:xfrm rot="20532437" flipH="1">
                  <a:off x="7333" y="3415"/>
                  <a:ext cx="150" cy="136"/>
                </a:xfrm>
                <a:prstGeom prst="rect">
                  <a:avLst/>
                </a:prstGeom>
                <a:gradFill rotWithShape="1">
                  <a:gsLst>
                    <a:gs pos="0">
                      <a:srgbClr val="929292"/>
                    </a:gs>
                    <a:gs pos="50000">
                      <a:srgbClr val="C0C0C0"/>
                    </a:gs>
                    <a:gs pos="100000">
                      <a:srgbClr val="929292"/>
                    </a:gs>
                  </a:gsLst>
                  <a:lin ang="5400000" scaled="1"/>
                </a:gradFill>
                <a:ln w="9525">
                  <a:solidFill>
                    <a:srgbClr val="000000"/>
                  </a:solidFill>
                  <a:miter lim="800000"/>
                  <a:headEnd/>
                  <a:tailEnd/>
                </a:ln>
              </p:spPr>
              <p:txBody>
                <a:bodyPr/>
                <a:lstStyle/>
                <a:p>
                  <a:endParaRPr lang="en-US" dirty="0"/>
                </a:p>
              </p:txBody>
            </p:sp>
          </p:grpSp>
          <p:grpSp>
            <p:nvGrpSpPr>
              <p:cNvPr id="34" name="Group 168"/>
              <p:cNvGrpSpPr>
                <a:grpSpLocks/>
              </p:cNvGrpSpPr>
              <p:nvPr/>
            </p:nvGrpSpPr>
            <p:grpSpPr bwMode="auto">
              <a:xfrm>
                <a:off x="10289" y="2342"/>
                <a:ext cx="1787" cy="107"/>
                <a:chOff x="6966" y="3765"/>
                <a:chExt cx="1787" cy="159"/>
              </a:xfrm>
            </p:grpSpPr>
            <p:sp>
              <p:nvSpPr>
                <p:cNvPr id="35" name="Freeform 169"/>
                <p:cNvSpPr>
                  <a:spLocks/>
                </p:cNvSpPr>
                <p:nvPr/>
              </p:nvSpPr>
              <p:spPr bwMode="auto">
                <a:xfrm>
                  <a:off x="6966" y="3765"/>
                  <a:ext cx="1787" cy="159"/>
                </a:xfrm>
                <a:custGeom>
                  <a:avLst/>
                  <a:gdLst>
                    <a:gd name="T0" fmla="*/ 1787 w 1787"/>
                    <a:gd name="T1" fmla="*/ 0 h 159"/>
                    <a:gd name="T2" fmla="*/ 2 w 1787"/>
                    <a:gd name="T3" fmla="*/ 0 h 159"/>
                    <a:gd name="T4" fmla="*/ 0 w 1787"/>
                    <a:gd name="T5" fmla="*/ 159 h 159"/>
                    <a:gd name="T6" fmla="*/ 1674 w 1787"/>
                    <a:gd name="T7" fmla="*/ 158 h 159"/>
                    <a:gd name="T8" fmla="*/ 0 60000 65536"/>
                    <a:gd name="T9" fmla="*/ 0 60000 65536"/>
                    <a:gd name="T10" fmla="*/ 0 60000 65536"/>
                    <a:gd name="T11" fmla="*/ 0 60000 65536"/>
                    <a:gd name="T12" fmla="*/ 0 w 1787"/>
                    <a:gd name="T13" fmla="*/ 0 h 159"/>
                    <a:gd name="T14" fmla="*/ 1787 w 1787"/>
                    <a:gd name="T15" fmla="*/ 159 h 159"/>
                  </a:gdLst>
                  <a:ahLst/>
                  <a:cxnLst>
                    <a:cxn ang="T8">
                      <a:pos x="T0" y="T1"/>
                    </a:cxn>
                    <a:cxn ang="T9">
                      <a:pos x="T2" y="T3"/>
                    </a:cxn>
                    <a:cxn ang="T10">
                      <a:pos x="T4" y="T5"/>
                    </a:cxn>
                    <a:cxn ang="T11">
                      <a:pos x="T6" y="T7"/>
                    </a:cxn>
                  </a:cxnLst>
                  <a:rect l="T12" t="T13" r="T14" b="T15"/>
                  <a:pathLst>
                    <a:path w="1787" h="159">
                      <a:moveTo>
                        <a:pt x="1787" y="0"/>
                      </a:moveTo>
                      <a:lnTo>
                        <a:pt x="2" y="0"/>
                      </a:lnTo>
                      <a:lnTo>
                        <a:pt x="0" y="159"/>
                      </a:lnTo>
                      <a:lnTo>
                        <a:pt x="1674" y="158"/>
                      </a:lnTo>
                    </a:path>
                  </a:pathLst>
                </a:custGeom>
                <a:solidFill>
                  <a:srgbClr val="CCFFFF"/>
                </a:solidFill>
                <a:ln w="9525" cmpd="sng">
                  <a:solidFill>
                    <a:srgbClr val="000000"/>
                  </a:solidFill>
                  <a:round/>
                  <a:headEnd/>
                  <a:tailEnd/>
                </a:ln>
              </p:spPr>
              <p:txBody>
                <a:bodyPr/>
                <a:lstStyle/>
                <a:p>
                  <a:endParaRPr lang="en-GB" dirty="0"/>
                </a:p>
              </p:txBody>
            </p:sp>
            <p:sp>
              <p:nvSpPr>
                <p:cNvPr id="36" name="Line 170"/>
                <p:cNvSpPr>
                  <a:spLocks noChangeShapeType="1"/>
                </p:cNvSpPr>
                <p:nvPr/>
              </p:nvSpPr>
              <p:spPr bwMode="auto">
                <a:xfrm>
                  <a:off x="6968" y="3818"/>
                  <a:ext cx="1665" cy="0"/>
                </a:xfrm>
                <a:prstGeom prst="line">
                  <a:avLst/>
                </a:prstGeom>
                <a:noFill/>
                <a:ln w="9525">
                  <a:solidFill>
                    <a:srgbClr val="000000"/>
                  </a:solidFill>
                  <a:round/>
                  <a:headEnd/>
                  <a:tailEnd/>
                </a:ln>
              </p:spPr>
              <p:txBody>
                <a:bodyPr/>
                <a:lstStyle/>
                <a:p>
                  <a:endParaRPr lang="en-GB" dirty="0"/>
                </a:p>
              </p:txBody>
            </p:sp>
            <p:sp>
              <p:nvSpPr>
                <p:cNvPr id="37" name="Line 171"/>
                <p:cNvSpPr>
                  <a:spLocks noChangeShapeType="1"/>
                </p:cNvSpPr>
                <p:nvPr/>
              </p:nvSpPr>
              <p:spPr bwMode="auto">
                <a:xfrm>
                  <a:off x="6968" y="3870"/>
                  <a:ext cx="1612" cy="0"/>
                </a:xfrm>
                <a:prstGeom prst="line">
                  <a:avLst/>
                </a:prstGeom>
                <a:noFill/>
                <a:ln w="9525">
                  <a:solidFill>
                    <a:srgbClr val="000000"/>
                  </a:solidFill>
                  <a:round/>
                  <a:headEnd/>
                  <a:tailEnd/>
                </a:ln>
              </p:spPr>
              <p:txBody>
                <a:bodyPr/>
                <a:lstStyle/>
                <a:p>
                  <a:endParaRPr lang="en-GB" dirty="0"/>
                </a:p>
              </p:txBody>
            </p:sp>
          </p:grpSp>
        </p:grpSp>
        <p:sp>
          <p:nvSpPr>
            <p:cNvPr id="5" name="Freeform 106"/>
            <p:cNvSpPr>
              <a:spLocks/>
            </p:cNvSpPr>
            <p:nvPr/>
          </p:nvSpPr>
          <p:spPr bwMode="auto">
            <a:xfrm>
              <a:off x="4665663" y="3905252"/>
              <a:ext cx="2317750" cy="582613"/>
            </a:xfrm>
            <a:custGeom>
              <a:avLst/>
              <a:gdLst>
                <a:gd name="T0" fmla="*/ 1283 w 1460"/>
                <a:gd name="T1" fmla="*/ 258 h 367"/>
                <a:gd name="T2" fmla="*/ 1120 w 1460"/>
                <a:gd name="T3" fmla="*/ 293 h 367"/>
                <a:gd name="T4" fmla="*/ 1091 w 1460"/>
                <a:gd name="T5" fmla="*/ 283 h 367"/>
                <a:gd name="T6" fmla="*/ 944 w 1460"/>
                <a:gd name="T7" fmla="*/ 243 h 367"/>
                <a:gd name="T8" fmla="*/ 812 w 1460"/>
                <a:gd name="T9" fmla="*/ 203 h 367"/>
                <a:gd name="T10" fmla="*/ 683 w 1460"/>
                <a:gd name="T11" fmla="*/ 159 h 367"/>
                <a:gd name="T12" fmla="*/ 610 w 1460"/>
                <a:gd name="T13" fmla="*/ 137 h 367"/>
                <a:gd name="T14" fmla="*/ 521 w 1460"/>
                <a:gd name="T15" fmla="*/ 114 h 367"/>
                <a:gd name="T16" fmla="*/ 424 w 1460"/>
                <a:gd name="T17" fmla="*/ 95 h 367"/>
                <a:gd name="T18" fmla="*/ 338 w 1460"/>
                <a:gd name="T19" fmla="*/ 81 h 367"/>
                <a:gd name="T20" fmla="*/ 264 w 1460"/>
                <a:gd name="T21" fmla="*/ 76 h 367"/>
                <a:gd name="T22" fmla="*/ 195 w 1460"/>
                <a:gd name="T23" fmla="*/ 57 h 367"/>
                <a:gd name="T24" fmla="*/ 114 w 1460"/>
                <a:gd name="T25" fmla="*/ 30 h 367"/>
                <a:gd name="T26" fmla="*/ 51 w 1460"/>
                <a:gd name="T27" fmla="*/ 12 h 367"/>
                <a:gd name="T28" fmla="*/ 0 w 1460"/>
                <a:gd name="T29" fmla="*/ 0 h 367"/>
                <a:gd name="T30" fmla="*/ 24 w 1460"/>
                <a:gd name="T31" fmla="*/ 129 h 367"/>
                <a:gd name="T32" fmla="*/ 30 w 1460"/>
                <a:gd name="T33" fmla="*/ 255 h 367"/>
                <a:gd name="T34" fmla="*/ 78 w 1460"/>
                <a:gd name="T35" fmla="*/ 261 h 367"/>
                <a:gd name="T36" fmla="*/ 138 w 1460"/>
                <a:gd name="T37" fmla="*/ 258 h 367"/>
                <a:gd name="T38" fmla="*/ 195 w 1460"/>
                <a:gd name="T39" fmla="*/ 264 h 367"/>
                <a:gd name="T40" fmla="*/ 240 w 1460"/>
                <a:gd name="T41" fmla="*/ 269 h 367"/>
                <a:gd name="T42" fmla="*/ 285 w 1460"/>
                <a:gd name="T43" fmla="*/ 279 h 367"/>
                <a:gd name="T44" fmla="*/ 408 w 1460"/>
                <a:gd name="T45" fmla="*/ 305 h 367"/>
                <a:gd name="T46" fmla="*/ 523 w 1460"/>
                <a:gd name="T47" fmla="*/ 322 h 367"/>
                <a:gd name="T48" fmla="*/ 1452 w 1460"/>
                <a:gd name="T49" fmla="*/ 367 h 367"/>
                <a:gd name="T50" fmla="*/ 1460 w 1460"/>
                <a:gd name="T51" fmla="*/ 351 h 367"/>
                <a:gd name="T52" fmla="*/ 1451 w 1460"/>
                <a:gd name="T53" fmla="*/ 334 h 367"/>
                <a:gd name="T54" fmla="*/ 1387 w 1460"/>
                <a:gd name="T55" fmla="*/ 298 h 367"/>
                <a:gd name="T56" fmla="*/ 1354 w 1460"/>
                <a:gd name="T57" fmla="*/ 272 h 367"/>
                <a:gd name="T58" fmla="*/ 1309 w 1460"/>
                <a:gd name="T59" fmla="*/ 257 h 367"/>
                <a:gd name="T60" fmla="*/ 1276 w 1460"/>
                <a:gd name="T61" fmla="*/ 258 h 36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460"/>
                <a:gd name="T94" fmla="*/ 0 h 367"/>
                <a:gd name="T95" fmla="*/ 1460 w 1460"/>
                <a:gd name="T96" fmla="*/ 367 h 36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460" h="367">
                  <a:moveTo>
                    <a:pt x="1283" y="258"/>
                  </a:moveTo>
                  <a:lnTo>
                    <a:pt x="1120" y="293"/>
                  </a:lnTo>
                  <a:lnTo>
                    <a:pt x="1091" y="283"/>
                  </a:lnTo>
                  <a:lnTo>
                    <a:pt x="944" y="243"/>
                  </a:lnTo>
                  <a:lnTo>
                    <a:pt x="812" y="203"/>
                  </a:lnTo>
                  <a:lnTo>
                    <a:pt x="683" y="159"/>
                  </a:lnTo>
                  <a:cubicBezTo>
                    <a:pt x="656" y="151"/>
                    <a:pt x="637" y="145"/>
                    <a:pt x="610" y="137"/>
                  </a:cubicBezTo>
                  <a:cubicBezTo>
                    <a:pt x="584" y="128"/>
                    <a:pt x="551" y="121"/>
                    <a:pt x="521" y="114"/>
                  </a:cubicBezTo>
                  <a:lnTo>
                    <a:pt x="424" y="95"/>
                  </a:lnTo>
                  <a:lnTo>
                    <a:pt x="338" y="81"/>
                  </a:lnTo>
                  <a:lnTo>
                    <a:pt x="264" y="76"/>
                  </a:lnTo>
                  <a:lnTo>
                    <a:pt x="195" y="57"/>
                  </a:lnTo>
                  <a:lnTo>
                    <a:pt x="114" y="30"/>
                  </a:lnTo>
                  <a:lnTo>
                    <a:pt x="51" y="12"/>
                  </a:lnTo>
                  <a:lnTo>
                    <a:pt x="0" y="0"/>
                  </a:lnTo>
                  <a:lnTo>
                    <a:pt x="24" y="129"/>
                  </a:lnTo>
                  <a:lnTo>
                    <a:pt x="30" y="255"/>
                  </a:lnTo>
                  <a:lnTo>
                    <a:pt x="78" y="261"/>
                  </a:lnTo>
                  <a:lnTo>
                    <a:pt x="138" y="258"/>
                  </a:lnTo>
                  <a:lnTo>
                    <a:pt x="195" y="264"/>
                  </a:lnTo>
                  <a:lnTo>
                    <a:pt x="240" y="269"/>
                  </a:lnTo>
                  <a:lnTo>
                    <a:pt x="285" y="279"/>
                  </a:lnTo>
                  <a:lnTo>
                    <a:pt x="408" y="305"/>
                  </a:lnTo>
                  <a:lnTo>
                    <a:pt x="523" y="322"/>
                  </a:lnTo>
                  <a:lnTo>
                    <a:pt x="1452" y="367"/>
                  </a:lnTo>
                  <a:lnTo>
                    <a:pt x="1460" y="351"/>
                  </a:lnTo>
                  <a:lnTo>
                    <a:pt x="1451" y="334"/>
                  </a:lnTo>
                  <a:lnTo>
                    <a:pt x="1387" y="298"/>
                  </a:lnTo>
                  <a:lnTo>
                    <a:pt x="1354" y="272"/>
                  </a:lnTo>
                  <a:lnTo>
                    <a:pt x="1309" y="257"/>
                  </a:lnTo>
                  <a:lnTo>
                    <a:pt x="1276" y="258"/>
                  </a:lnTo>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6" name="Freeform 108"/>
            <p:cNvSpPr>
              <a:spLocks/>
            </p:cNvSpPr>
            <p:nvPr/>
          </p:nvSpPr>
          <p:spPr bwMode="auto">
            <a:xfrm>
              <a:off x="1927226" y="3762377"/>
              <a:ext cx="2789238" cy="1049338"/>
            </a:xfrm>
            <a:custGeom>
              <a:avLst/>
              <a:gdLst>
                <a:gd name="T0" fmla="*/ 1725 w 1757"/>
                <a:gd name="T1" fmla="*/ 84 h 661"/>
                <a:gd name="T2" fmla="*/ 1632 w 1757"/>
                <a:gd name="T3" fmla="*/ 72 h 661"/>
                <a:gd name="T4" fmla="*/ 1527 w 1757"/>
                <a:gd name="T5" fmla="*/ 57 h 661"/>
                <a:gd name="T6" fmla="*/ 1441 w 1757"/>
                <a:gd name="T7" fmla="*/ 44 h 661"/>
                <a:gd name="T8" fmla="*/ 1356 w 1757"/>
                <a:gd name="T9" fmla="*/ 36 h 661"/>
                <a:gd name="T10" fmla="*/ 1237 w 1757"/>
                <a:gd name="T11" fmla="*/ 8 h 661"/>
                <a:gd name="T12" fmla="*/ 1105 w 1757"/>
                <a:gd name="T13" fmla="*/ 0 h 661"/>
                <a:gd name="T14" fmla="*/ 978 w 1757"/>
                <a:gd name="T15" fmla="*/ 9 h 661"/>
                <a:gd name="T16" fmla="*/ 888 w 1757"/>
                <a:gd name="T17" fmla="*/ 21 h 661"/>
                <a:gd name="T18" fmla="*/ 801 w 1757"/>
                <a:gd name="T19" fmla="*/ 45 h 661"/>
                <a:gd name="T20" fmla="*/ 666 w 1757"/>
                <a:gd name="T21" fmla="*/ 90 h 661"/>
                <a:gd name="T22" fmla="*/ 528 w 1757"/>
                <a:gd name="T23" fmla="*/ 117 h 661"/>
                <a:gd name="T24" fmla="*/ 432 w 1757"/>
                <a:gd name="T25" fmla="*/ 144 h 661"/>
                <a:gd name="T26" fmla="*/ 327 w 1757"/>
                <a:gd name="T27" fmla="*/ 195 h 661"/>
                <a:gd name="T28" fmla="*/ 249 w 1757"/>
                <a:gd name="T29" fmla="*/ 240 h 661"/>
                <a:gd name="T30" fmla="*/ 189 w 1757"/>
                <a:gd name="T31" fmla="*/ 279 h 661"/>
                <a:gd name="T32" fmla="*/ 120 w 1757"/>
                <a:gd name="T33" fmla="*/ 339 h 661"/>
                <a:gd name="T34" fmla="*/ 45 w 1757"/>
                <a:gd name="T35" fmla="*/ 405 h 661"/>
                <a:gd name="T36" fmla="*/ 0 w 1757"/>
                <a:gd name="T37" fmla="*/ 453 h 661"/>
                <a:gd name="T38" fmla="*/ 101 w 1757"/>
                <a:gd name="T39" fmla="*/ 587 h 661"/>
                <a:gd name="T40" fmla="*/ 187 w 1757"/>
                <a:gd name="T41" fmla="*/ 661 h 661"/>
                <a:gd name="T42" fmla="*/ 288 w 1757"/>
                <a:gd name="T43" fmla="*/ 627 h 661"/>
                <a:gd name="T44" fmla="*/ 408 w 1757"/>
                <a:gd name="T45" fmla="*/ 564 h 661"/>
                <a:gd name="T46" fmla="*/ 468 w 1757"/>
                <a:gd name="T47" fmla="*/ 561 h 661"/>
                <a:gd name="T48" fmla="*/ 540 w 1757"/>
                <a:gd name="T49" fmla="*/ 570 h 661"/>
                <a:gd name="T50" fmla="*/ 678 w 1757"/>
                <a:gd name="T51" fmla="*/ 561 h 661"/>
                <a:gd name="T52" fmla="*/ 795 w 1757"/>
                <a:gd name="T53" fmla="*/ 546 h 661"/>
                <a:gd name="T54" fmla="*/ 650 w 1757"/>
                <a:gd name="T55" fmla="*/ 440 h 661"/>
                <a:gd name="T56" fmla="*/ 604 w 1757"/>
                <a:gd name="T57" fmla="*/ 379 h 661"/>
                <a:gd name="T58" fmla="*/ 608 w 1757"/>
                <a:gd name="T59" fmla="*/ 308 h 661"/>
                <a:gd name="T60" fmla="*/ 646 w 1757"/>
                <a:gd name="T61" fmla="*/ 219 h 661"/>
                <a:gd name="T62" fmla="*/ 710 w 1757"/>
                <a:gd name="T63" fmla="*/ 162 h 661"/>
                <a:gd name="T64" fmla="*/ 797 w 1757"/>
                <a:gd name="T65" fmla="*/ 128 h 661"/>
                <a:gd name="T66" fmla="*/ 928 w 1757"/>
                <a:gd name="T67" fmla="*/ 98 h 661"/>
                <a:gd name="T68" fmla="*/ 1030 w 1757"/>
                <a:gd name="T69" fmla="*/ 128 h 661"/>
                <a:gd name="T70" fmla="*/ 1101 w 1757"/>
                <a:gd name="T71" fmla="*/ 168 h 661"/>
                <a:gd name="T72" fmla="*/ 1167 w 1757"/>
                <a:gd name="T73" fmla="*/ 219 h 661"/>
                <a:gd name="T74" fmla="*/ 1197 w 1757"/>
                <a:gd name="T75" fmla="*/ 258 h 661"/>
                <a:gd name="T76" fmla="*/ 1215 w 1757"/>
                <a:gd name="T77" fmla="*/ 291 h 661"/>
                <a:gd name="T78" fmla="*/ 1231 w 1757"/>
                <a:gd name="T79" fmla="*/ 324 h 661"/>
                <a:gd name="T80" fmla="*/ 1228 w 1757"/>
                <a:gd name="T81" fmla="*/ 382 h 661"/>
                <a:gd name="T82" fmla="*/ 1203 w 1757"/>
                <a:gd name="T83" fmla="*/ 418 h 661"/>
                <a:gd name="T84" fmla="*/ 1173 w 1757"/>
                <a:gd name="T85" fmla="*/ 452 h 661"/>
                <a:gd name="T86" fmla="*/ 1200 w 1757"/>
                <a:gd name="T87" fmla="*/ 483 h 661"/>
                <a:gd name="T88" fmla="*/ 1281 w 1757"/>
                <a:gd name="T89" fmla="*/ 459 h 661"/>
                <a:gd name="T90" fmla="*/ 1371 w 1757"/>
                <a:gd name="T91" fmla="*/ 411 h 661"/>
                <a:gd name="T92" fmla="*/ 1467 w 1757"/>
                <a:gd name="T93" fmla="*/ 378 h 661"/>
                <a:gd name="T94" fmla="*/ 1551 w 1757"/>
                <a:gd name="T95" fmla="*/ 348 h 661"/>
                <a:gd name="T96" fmla="*/ 1623 w 1757"/>
                <a:gd name="T97" fmla="*/ 345 h 661"/>
                <a:gd name="T98" fmla="*/ 1698 w 1757"/>
                <a:gd name="T99" fmla="*/ 345 h 661"/>
                <a:gd name="T100" fmla="*/ 1755 w 1757"/>
                <a:gd name="T101" fmla="*/ 351 h 661"/>
                <a:gd name="T102" fmla="*/ 1757 w 1757"/>
                <a:gd name="T103" fmla="*/ 253 h 661"/>
                <a:gd name="T104" fmla="*/ 1748 w 1757"/>
                <a:gd name="T105" fmla="*/ 198 h 661"/>
                <a:gd name="T106" fmla="*/ 1738 w 1757"/>
                <a:gd name="T107" fmla="*/ 119 h 661"/>
                <a:gd name="T108" fmla="*/ 1725 w 1757"/>
                <a:gd name="T109" fmla="*/ 84 h 66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757"/>
                <a:gd name="T166" fmla="*/ 0 h 661"/>
                <a:gd name="T167" fmla="*/ 1757 w 1757"/>
                <a:gd name="T168" fmla="*/ 661 h 661"/>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757" h="661">
                  <a:moveTo>
                    <a:pt x="1725" y="84"/>
                  </a:moveTo>
                  <a:lnTo>
                    <a:pt x="1632" y="72"/>
                  </a:lnTo>
                  <a:lnTo>
                    <a:pt x="1527" y="57"/>
                  </a:lnTo>
                  <a:lnTo>
                    <a:pt x="1441" y="44"/>
                  </a:lnTo>
                  <a:lnTo>
                    <a:pt x="1356" y="36"/>
                  </a:lnTo>
                  <a:lnTo>
                    <a:pt x="1237" y="8"/>
                  </a:lnTo>
                  <a:lnTo>
                    <a:pt x="1105" y="0"/>
                  </a:lnTo>
                  <a:lnTo>
                    <a:pt x="978" y="9"/>
                  </a:lnTo>
                  <a:lnTo>
                    <a:pt x="888" y="21"/>
                  </a:lnTo>
                  <a:lnTo>
                    <a:pt x="801" y="45"/>
                  </a:lnTo>
                  <a:lnTo>
                    <a:pt x="666" y="90"/>
                  </a:lnTo>
                  <a:lnTo>
                    <a:pt x="528" y="117"/>
                  </a:lnTo>
                  <a:lnTo>
                    <a:pt x="432" y="144"/>
                  </a:lnTo>
                  <a:lnTo>
                    <a:pt x="327" y="195"/>
                  </a:lnTo>
                  <a:lnTo>
                    <a:pt x="249" y="240"/>
                  </a:lnTo>
                  <a:lnTo>
                    <a:pt x="189" y="279"/>
                  </a:lnTo>
                  <a:lnTo>
                    <a:pt x="120" y="339"/>
                  </a:lnTo>
                  <a:lnTo>
                    <a:pt x="45" y="405"/>
                  </a:lnTo>
                  <a:lnTo>
                    <a:pt x="0" y="453"/>
                  </a:lnTo>
                  <a:lnTo>
                    <a:pt x="101" y="587"/>
                  </a:lnTo>
                  <a:lnTo>
                    <a:pt x="187" y="661"/>
                  </a:lnTo>
                  <a:lnTo>
                    <a:pt x="288" y="627"/>
                  </a:lnTo>
                  <a:lnTo>
                    <a:pt x="408" y="564"/>
                  </a:lnTo>
                  <a:lnTo>
                    <a:pt x="468" y="561"/>
                  </a:lnTo>
                  <a:lnTo>
                    <a:pt x="540" y="570"/>
                  </a:lnTo>
                  <a:lnTo>
                    <a:pt x="678" y="561"/>
                  </a:lnTo>
                  <a:lnTo>
                    <a:pt x="795" y="546"/>
                  </a:lnTo>
                  <a:lnTo>
                    <a:pt x="650" y="440"/>
                  </a:lnTo>
                  <a:lnTo>
                    <a:pt x="604" y="379"/>
                  </a:lnTo>
                  <a:lnTo>
                    <a:pt x="608" y="308"/>
                  </a:lnTo>
                  <a:lnTo>
                    <a:pt x="646" y="219"/>
                  </a:lnTo>
                  <a:lnTo>
                    <a:pt x="710" y="162"/>
                  </a:lnTo>
                  <a:lnTo>
                    <a:pt x="797" y="128"/>
                  </a:lnTo>
                  <a:lnTo>
                    <a:pt x="928" y="98"/>
                  </a:lnTo>
                  <a:lnTo>
                    <a:pt x="1030" y="128"/>
                  </a:lnTo>
                  <a:lnTo>
                    <a:pt x="1101" y="168"/>
                  </a:lnTo>
                  <a:lnTo>
                    <a:pt x="1167" y="219"/>
                  </a:lnTo>
                  <a:lnTo>
                    <a:pt x="1197" y="258"/>
                  </a:lnTo>
                  <a:lnTo>
                    <a:pt x="1215" y="291"/>
                  </a:lnTo>
                  <a:lnTo>
                    <a:pt x="1231" y="324"/>
                  </a:lnTo>
                  <a:lnTo>
                    <a:pt x="1228" y="382"/>
                  </a:lnTo>
                  <a:lnTo>
                    <a:pt x="1203" y="418"/>
                  </a:lnTo>
                  <a:lnTo>
                    <a:pt x="1173" y="452"/>
                  </a:lnTo>
                  <a:lnTo>
                    <a:pt x="1200" y="483"/>
                  </a:lnTo>
                  <a:lnTo>
                    <a:pt x="1281" y="459"/>
                  </a:lnTo>
                  <a:lnTo>
                    <a:pt x="1371" y="411"/>
                  </a:lnTo>
                  <a:lnTo>
                    <a:pt x="1467" y="378"/>
                  </a:lnTo>
                  <a:lnTo>
                    <a:pt x="1551" y="348"/>
                  </a:lnTo>
                  <a:lnTo>
                    <a:pt x="1623" y="345"/>
                  </a:lnTo>
                  <a:lnTo>
                    <a:pt x="1698" y="345"/>
                  </a:lnTo>
                  <a:lnTo>
                    <a:pt x="1755" y="351"/>
                  </a:lnTo>
                  <a:lnTo>
                    <a:pt x="1757" y="253"/>
                  </a:lnTo>
                  <a:lnTo>
                    <a:pt x="1748" y="198"/>
                  </a:lnTo>
                  <a:lnTo>
                    <a:pt x="1738" y="119"/>
                  </a:lnTo>
                  <a:lnTo>
                    <a:pt x="1725" y="84"/>
                  </a:lnTo>
                  <a:close/>
                </a:path>
              </a:pathLst>
            </a:custGeom>
            <a:gradFill rotWithShape="1">
              <a:gsLst>
                <a:gs pos="0">
                  <a:srgbClr val="00FFFF">
                    <a:alpha val="67000"/>
                  </a:srgbClr>
                </a:gs>
                <a:gs pos="100000">
                  <a:srgbClr val="00A9A9">
                    <a:alpha val="67998"/>
                  </a:srgbClr>
                </a:gs>
              </a:gsLst>
              <a:path path="rect">
                <a:fillToRect l="50000" t="50000" r="50000" b="50000"/>
              </a:path>
            </a:gradFill>
            <a:ln w="9525">
              <a:solidFill>
                <a:srgbClr val="000000"/>
              </a:solidFill>
              <a:round/>
              <a:headEnd/>
              <a:tailEnd/>
            </a:ln>
          </p:spPr>
          <p:txBody>
            <a:bodyPr/>
            <a:lstStyle/>
            <a:p>
              <a:endParaRPr lang="en-GB" dirty="0"/>
            </a:p>
          </p:txBody>
        </p:sp>
        <p:sp>
          <p:nvSpPr>
            <p:cNvPr id="7" name="Freeform 109"/>
            <p:cNvSpPr>
              <a:spLocks/>
            </p:cNvSpPr>
            <p:nvPr/>
          </p:nvSpPr>
          <p:spPr bwMode="auto">
            <a:xfrm>
              <a:off x="2039938" y="4375152"/>
              <a:ext cx="209550" cy="320675"/>
            </a:xfrm>
            <a:custGeom>
              <a:avLst/>
              <a:gdLst>
                <a:gd name="T0" fmla="*/ 0 w 330"/>
                <a:gd name="T1" fmla="*/ 0 h 505"/>
                <a:gd name="T2" fmla="*/ 110 w 330"/>
                <a:gd name="T3" fmla="*/ 50 h 505"/>
                <a:gd name="T4" fmla="*/ 208 w 330"/>
                <a:gd name="T5" fmla="*/ 129 h 505"/>
                <a:gd name="T6" fmla="*/ 283 w 330"/>
                <a:gd name="T7" fmla="*/ 239 h 505"/>
                <a:gd name="T8" fmla="*/ 317 w 330"/>
                <a:gd name="T9" fmla="*/ 334 h 505"/>
                <a:gd name="T10" fmla="*/ 330 w 330"/>
                <a:gd name="T11" fmla="*/ 505 h 505"/>
                <a:gd name="T12" fmla="*/ 0 60000 65536"/>
                <a:gd name="T13" fmla="*/ 0 60000 65536"/>
                <a:gd name="T14" fmla="*/ 0 60000 65536"/>
                <a:gd name="T15" fmla="*/ 0 60000 65536"/>
                <a:gd name="T16" fmla="*/ 0 60000 65536"/>
                <a:gd name="T17" fmla="*/ 0 60000 65536"/>
                <a:gd name="T18" fmla="*/ 0 w 330"/>
                <a:gd name="T19" fmla="*/ 0 h 505"/>
                <a:gd name="T20" fmla="*/ 330 w 330"/>
                <a:gd name="T21" fmla="*/ 505 h 505"/>
              </a:gdLst>
              <a:ahLst/>
              <a:cxnLst>
                <a:cxn ang="T12">
                  <a:pos x="T0" y="T1"/>
                </a:cxn>
                <a:cxn ang="T13">
                  <a:pos x="T2" y="T3"/>
                </a:cxn>
                <a:cxn ang="T14">
                  <a:pos x="T4" y="T5"/>
                </a:cxn>
                <a:cxn ang="T15">
                  <a:pos x="T6" y="T7"/>
                </a:cxn>
                <a:cxn ang="T16">
                  <a:pos x="T8" y="T9"/>
                </a:cxn>
                <a:cxn ang="T17">
                  <a:pos x="T10" y="T11"/>
                </a:cxn>
              </a:cxnLst>
              <a:rect l="T18" t="T19" r="T20" b="T21"/>
              <a:pathLst>
                <a:path w="330" h="505">
                  <a:moveTo>
                    <a:pt x="0" y="0"/>
                  </a:moveTo>
                  <a:cubicBezTo>
                    <a:pt x="18" y="8"/>
                    <a:pt x="75" y="29"/>
                    <a:pt x="110" y="50"/>
                  </a:cubicBezTo>
                  <a:cubicBezTo>
                    <a:pt x="145" y="71"/>
                    <a:pt x="179" y="98"/>
                    <a:pt x="208" y="129"/>
                  </a:cubicBezTo>
                  <a:cubicBezTo>
                    <a:pt x="237" y="160"/>
                    <a:pt x="263" y="204"/>
                    <a:pt x="283" y="239"/>
                  </a:cubicBezTo>
                  <a:cubicBezTo>
                    <a:pt x="303" y="273"/>
                    <a:pt x="309" y="290"/>
                    <a:pt x="317" y="334"/>
                  </a:cubicBezTo>
                  <a:cubicBezTo>
                    <a:pt x="325" y="378"/>
                    <a:pt x="327" y="470"/>
                    <a:pt x="330" y="505"/>
                  </a:cubicBezTo>
                </a:path>
              </a:pathLst>
            </a:custGeom>
            <a:noFill/>
            <a:ln w="9525">
              <a:solidFill>
                <a:srgbClr val="000000"/>
              </a:solidFill>
              <a:round/>
              <a:headEnd/>
              <a:tailEnd/>
            </a:ln>
          </p:spPr>
          <p:txBody>
            <a:bodyPr/>
            <a:lstStyle/>
            <a:p>
              <a:endParaRPr lang="en-GB" dirty="0"/>
            </a:p>
          </p:txBody>
        </p:sp>
        <p:sp>
          <p:nvSpPr>
            <p:cNvPr id="8" name="Freeform 110"/>
            <p:cNvSpPr>
              <a:spLocks/>
            </p:cNvSpPr>
            <p:nvPr/>
          </p:nvSpPr>
          <p:spPr bwMode="auto">
            <a:xfrm rot="21329884">
              <a:off x="4519613" y="3895727"/>
              <a:ext cx="42863" cy="401638"/>
            </a:xfrm>
            <a:custGeom>
              <a:avLst/>
              <a:gdLst>
                <a:gd name="T0" fmla="*/ 0 w 67"/>
                <a:gd name="T1" fmla="*/ 0 h 634"/>
                <a:gd name="T2" fmla="*/ 56 w 67"/>
                <a:gd name="T3" fmla="*/ 193 h 634"/>
                <a:gd name="T4" fmla="*/ 66 w 67"/>
                <a:gd name="T5" fmla="*/ 357 h 634"/>
                <a:gd name="T6" fmla="*/ 64 w 67"/>
                <a:gd name="T7" fmla="*/ 494 h 634"/>
                <a:gd name="T8" fmla="*/ 45 w 67"/>
                <a:gd name="T9" fmla="*/ 634 h 634"/>
                <a:gd name="T10" fmla="*/ 0 60000 65536"/>
                <a:gd name="T11" fmla="*/ 0 60000 65536"/>
                <a:gd name="T12" fmla="*/ 0 60000 65536"/>
                <a:gd name="T13" fmla="*/ 0 60000 65536"/>
                <a:gd name="T14" fmla="*/ 0 60000 65536"/>
                <a:gd name="T15" fmla="*/ 0 w 67"/>
                <a:gd name="T16" fmla="*/ 0 h 634"/>
                <a:gd name="T17" fmla="*/ 67 w 67"/>
                <a:gd name="T18" fmla="*/ 634 h 634"/>
              </a:gdLst>
              <a:ahLst/>
              <a:cxnLst>
                <a:cxn ang="T10">
                  <a:pos x="T0" y="T1"/>
                </a:cxn>
                <a:cxn ang="T11">
                  <a:pos x="T2" y="T3"/>
                </a:cxn>
                <a:cxn ang="T12">
                  <a:pos x="T4" y="T5"/>
                </a:cxn>
                <a:cxn ang="T13">
                  <a:pos x="T6" y="T7"/>
                </a:cxn>
                <a:cxn ang="T14">
                  <a:pos x="T8" y="T9"/>
                </a:cxn>
              </a:cxnLst>
              <a:rect l="T15" t="T16" r="T17" b="T18"/>
              <a:pathLst>
                <a:path w="67" h="634">
                  <a:moveTo>
                    <a:pt x="0" y="0"/>
                  </a:moveTo>
                  <a:cubicBezTo>
                    <a:pt x="22" y="66"/>
                    <a:pt x="45" y="134"/>
                    <a:pt x="56" y="193"/>
                  </a:cubicBezTo>
                  <a:cubicBezTo>
                    <a:pt x="67" y="252"/>
                    <a:pt x="65" y="307"/>
                    <a:pt x="66" y="357"/>
                  </a:cubicBezTo>
                  <a:cubicBezTo>
                    <a:pt x="67" y="407"/>
                    <a:pt x="67" y="448"/>
                    <a:pt x="64" y="494"/>
                  </a:cubicBezTo>
                  <a:cubicBezTo>
                    <a:pt x="61" y="541"/>
                    <a:pt x="48" y="611"/>
                    <a:pt x="45" y="634"/>
                  </a:cubicBezTo>
                </a:path>
              </a:pathLst>
            </a:custGeom>
            <a:noFill/>
            <a:ln w="9525">
              <a:solidFill>
                <a:srgbClr val="000000"/>
              </a:solidFill>
              <a:round/>
              <a:headEnd/>
              <a:tailEnd/>
            </a:ln>
          </p:spPr>
          <p:txBody>
            <a:bodyPr/>
            <a:lstStyle/>
            <a:p>
              <a:endParaRPr lang="en-GB" dirty="0"/>
            </a:p>
          </p:txBody>
        </p:sp>
        <p:sp>
          <p:nvSpPr>
            <p:cNvPr id="9" name="Line 111"/>
            <p:cNvSpPr>
              <a:spLocks noChangeShapeType="1"/>
            </p:cNvSpPr>
            <p:nvPr/>
          </p:nvSpPr>
          <p:spPr bwMode="auto">
            <a:xfrm>
              <a:off x="3733801" y="4548189"/>
              <a:ext cx="608013" cy="0"/>
            </a:xfrm>
            <a:prstGeom prst="line">
              <a:avLst/>
            </a:prstGeom>
            <a:noFill/>
            <a:ln w="12700">
              <a:solidFill>
                <a:schemeClr val="bg1"/>
              </a:solidFill>
              <a:round/>
              <a:headEnd/>
              <a:tailEnd/>
            </a:ln>
          </p:spPr>
          <p:txBody>
            <a:bodyPr/>
            <a:lstStyle/>
            <a:p>
              <a:endParaRPr lang="en-GB" dirty="0"/>
            </a:p>
          </p:txBody>
        </p:sp>
        <p:sp>
          <p:nvSpPr>
            <p:cNvPr id="10" name="Freeform 112"/>
            <p:cNvSpPr>
              <a:spLocks/>
            </p:cNvSpPr>
            <p:nvPr/>
          </p:nvSpPr>
          <p:spPr bwMode="auto">
            <a:xfrm rot="1056553">
              <a:off x="3535363" y="4170364"/>
              <a:ext cx="411163" cy="520700"/>
            </a:xfrm>
            <a:custGeom>
              <a:avLst/>
              <a:gdLst>
                <a:gd name="T0" fmla="*/ 145 w 232"/>
                <a:gd name="T1" fmla="*/ 9 h 360"/>
                <a:gd name="T2" fmla="*/ 166 w 232"/>
                <a:gd name="T3" fmla="*/ 57 h 360"/>
                <a:gd name="T4" fmla="*/ 178 w 232"/>
                <a:gd name="T5" fmla="*/ 108 h 360"/>
                <a:gd name="T6" fmla="*/ 184 w 232"/>
                <a:gd name="T7" fmla="*/ 138 h 360"/>
                <a:gd name="T8" fmla="*/ 205 w 232"/>
                <a:gd name="T9" fmla="*/ 156 h 360"/>
                <a:gd name="T10" fmla="*/ 229 w 232"/>
                <a:gd name="T11" fmla="*/ 177 h 360"/>
                <a:gd name="T12" fmla="*/ 232 w 232"/>
                <a:gd name="T13" fmla="*/ 207 h 360"/>
                <a:gd name="T14" fmla="*/ 202 w 232"/>
                <a:gd name="T15" fmla="*/ 234 h 360"/>
                <a:gd name="T16" fmla="*/ 169 w 232"/>
                <a:gd name="T17" fmla="*/ 255 h 360"/>
                <a:gd name="T18" fmla="*/ 136 w 232"/>
                <a:gd name="T19" fmla="*/ 297 h 360"/>
                <a:gd name="T20" fmla="*/ 106 w 232"/>
                <a:gd name="T21" fmla="*/ 333 h 360"/>
                <a:gd name="T22" fmla="*/ 73 w 232"/>
                <a:gd name="T23" fmla="*/ 354 h 360"/>
                <a:gd name="T24" fmla="*/ 43 w 232"/>
                <a:gd name="T25" fmla="*/ 357 h 360"/>
                <a:gd name="T26" fmla="*/ 37 w 232"/>
                <a:gd name="T27" fmla="*/ 360 h 360"/>
                <a:gd name="T28" fmla="*/ 1 w 232"/>
                <a:gd name="T29" fmla="*/ 336 h 360"/>
                <a:gd name="T30" fmla="*/ 1 w 232"/>
                <a:gd name="T31" fmla="*/ 162 h 360"/>
                <a:gd name="T32" fmla="*/ 31 w 232"/>
                <a:gd name="T33" fmla="*/ 0 h 360"/>
                <a:gd name="T34" fmla="*/ 145 w 232"/>
                <a:gd name="T35" fmla="*/ 9 h 3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32"/>
                <a:gd name="T55" fmla="*/ 0 h 360"/>
                <a:gd name="T56" fmla="*/ 232 w 232"/>
                <a:gd name="T57" fmla="*/ 360 h 36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32" h="360">
                  <a:moveTo>
                    <a:pt x="145" y="9"/>
                  </a:moveTo>
                  <a:lnTo>
                    <a:pt x="166" y="57"/>
                  </a:lnTo>
                  <a:lnTo>
                    <a:pt x="178" y="108"/>
                  </a:lnTo>
                  <a:lnTo>
                    <a:pt x="184" y="138"/>
                  </a:lnTo>
                  <a:lnTo>
                    <a:pt x="205" y="156"/>
                  </a:lnTo>
                  <a:lnTo>
                    <a:pt x="229" y="177"/>
                  </a:lnTo>
                  <a:lnTo>
                    <a:pt x="232" y="207"/>
                  </a:lnTo>
                  <a:lnTo>
                    <a:pt x="202" y="234"/>
                  </a:lnTo>
                  <a:lnTo>
                    <a:pt x="169" y="255"/>
                  </a:lnTo>
                  <a:lnTo>
                    <a:pt x="136" y="297"/>
                  </a:lnTo>
                  <a:lnTo>
                    <a:pt x="106" y="333"/>
                  </a:lnTo>
                  <a:cubicBezTo>
                    <a:pt x="95" y="340"/>
                    <a:pt x="85" y="349"/>
                    <a:pt x="73" y="354"/>
                  </a:cubicBezTo>
                  <a:cubicBezTo>
                    <a:pt x="64" y="358"/>
                    <a:pt x="53" y="355"/>
                    <a:pt x="43" y="357"/>
                  </a:cubicBezTo>
                  <a:cubicBezTo>
                    <a:pt x="41" y="357"/>
                    <a:pt x="39" y="359"/>
                    <a:pt x="37" y="360"/>
                  </a:cubicBezTo>
                  <a:cubicBezTo>
                    <a:pt x="0" y="338"/>
                    <a:pt x="1" y="353"/>
                    <a:pt x="1" y="336"/>
                  </a:cubicBezTo>
                  <a:lnTo>
                    <a:pt x="1" y="162"/>
                  </a:lnTo>
                  <a:lnTo>
                    <a:pt x="31" y="0"/>
                  </a:lnTo>
                  <a:lnTo>
                    <a:pt x="145" y="9"/>
                  </a:lnTo>
                  <a:close/>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11" name="Freeform 113"/>
            <p:cNvSpPr>
              <a:spLocks/>
            </p:cNvSpPr>
            <p:nvPr/>
          </p:nvSpPr>
          <p:spPr bwMode="auto">
            <a:xfrm>
              <a:off x="2862263" y="3890964"/>
              <a:ext cx="1000125" cy="776288"/>
            </a:xfrm>
            <a:custGeom>
              <a:avLst/>
              <a:gdLst>
                <a:gd name="T0" fmla="*/ 855 w 1575"/>
                <a:gd name="T1" fmla="*/ 28 h 1223"/>
                <a:gd name="T2" fmla="*/ 681 w 1575"/>
                <a:gd name="T3" fmla="*/ 0 h 1223"/>
                <a:gd name="T4" fmla="*/ 512 w 1575"/>
                <a:gd name="T5" fmla="*/ 7 h 1223"/>
                <a:gd name="T6" fmla="*/ 373 w 1575"/>
                <a:gd name="T7" fmla="*/ 39 h 1223"/>
                <a:gd name="T8" fmla="*/ 246 w 1575"/>
                <a:gd name="T9" fmla="*/ 117 h 1223"/>
                <a:gd name="T10" fmla="*/ 142 w 1575"/>
                <a:gd name="T11" fmla="*/ 208 h 1223"/>
                <a:gd name="T12" fmla="*/ 28 w 1575"/>
                <a:gd name="T13" fmla="*/ 389 h 1223"/>
                <a:gd name="T14" fmla="*/ 0 w 1575"/>
                <a:gd name="T15" fmla="*/ 516 h 1223"/>
                <a:gd name="T16" fmla="*/ 4 w 1575"/>
                <a:gd name="T17" fmla="*/ 653 h 1223"/>
                <a:gd name="T18" fmla="*/ 111 w 1575"/>
                <a:gd name="T19" fmla="*/ 826 h 1223"/>
                <a:gd name="T20" fmla="*/ 226 w 1575"/>
                <a:gd name="T21" fmla="*/ 946 h 1223"/>
                <a:gd name="T22" fmla="*/ 364 w 1575"/>
                <a:gd name="T23" fmla="*/ 1071 h 1223"/>
                <a:gd name="T24" fmla="*/ 576 w 1575"/>
                <a:gd name="T25" fmla="*/ 1182 h 1223"/>
                <a:gd name="T26" fmla="*/ 739 w 1575"/>
                <a:gd name="T27" fmla="*/ 1221 h 1223"/>
                <a:gd name="T28" fmla="*/ 895 w 1575"/>
                <a:gd name="T29" fmla="*/ 1223 h 1223"/>
                <a:gd name="T30" fmla="*/ 1079 w 1575"/>
                <a:gd name="T31" fmla="*/ 1192 h 1223"/>
                <a:gd name="T32" fmla="*/ 992 w 1575"/>
                <a:gd name="T33" fmla="*/ 1101 h 1223"/>
                <a:gd name="T34" fmla="*/ 1072 w 1575"/>
                <a:gd name="T35" fmla="*/ 1004 h 1223"/>
                <a:gd name="T36" fmla="*/ 1211 w 1575"/>
                <a:gd name="T37" fmla="*/ 915 h 1223"/>
                <a:gd name="T38" fmla="*/ 1214 w 1575"/>
                <a:gd name="T39" fmla="*/ 780 h 1223"/>
                <a:gd name="T40" fmla="*/ 1183 w 1575"/>
                <a:gd name="T41" fmla="*/ 679 h 1223"/>
                <a:gd name="T42" fmla="*/ 1245 w 1575"/>
                <a:gd name="T43" fmla="*/ 525 h 1223"/>
                <a:gd name="T44" fmla="*/ 1371 w 1575"/>
                <a:gd name="T45" fmla="*/ 448 h 1223"/>
                <a:gd name="T46" fmla="*/ 1437 w 1575"/>
                <a:gd name="T47" fmla="*/ 460 h 1223"/>
                <a:gd name="T48" fmla="*/ 1575 w 1575"/>
                <a:gd name="T49" fmla="*/ 527 h 1223"/>
                <a:gd name="T50" fmla="*/ 1448 w 1575"/>
                <a:gd name="T51" fmla="*/ 334 h 1223"/>
                <a:gd name="T52" fmla="*/ 1279 w 1575"/>
                <a:gd name="T53" fmla="*/ 192 h 1223"/>
                <a:gd name="T54" fmla="*/ 1024 w 1575"/>
                <a:gd name="T55" fmla="*/ 76 h 1223"/>
                <a:gd name="T56" fmla="*/ 855 w 1575"/>
                <a:gd name="T57" fmla="*/ 28 h 1223"/>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575"/>
                <a:gd name="T88" fmla="*/ 0 h 1223"/>
                <a:gd name="T89" fmla="*/ 1575 w 1575"/>
                <a:gd name="T90" fmla="*/ 1223 h 1223"/>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575" h="1223">
                  <a:moveTo>
                    <a:pt x="855" y="28"/>
                  </a:moveTo>
                  <a:lnTo>
                    <a:pt x="681" y="0"/>
                  </a:lnTo>
                  <a:lnTo>
                    <a:pt x="512" y="7"/>
                  </a:lnTo>
                  <a:lnTo>
                    <a:pt x="373" y="39"/>
                  </a:lnTo>
                  <a:lnTo>
                    <a:pt x="246" y="117"/>
                  </a:lnTo>
                  <a:lnTo>
                    <a:pt x="142" y="208"/>
                  </a:lnTo>
                  <a:lnTo>
                    <a:pt x="28" y="389"/>
                  </a:lnTo>
                  <a:lnTo>
                    <a:pt x="0" y="516"/>
                  </a:lnTo>
                  <a:lnTo>
                    <a:pt x="4" y="653"/>
                  </a:lnTo>
                  <a:cubicBezTo>
                    <a:pt x="25" y="705"/>
                    <a:pt x="72" y="782"/>
                    <a:pt x="111" y="826"/>
                  </a:cubicBezTo>
                  <a:cubicBezTo>
                    <a:pt x="147" y="875"/>
                    <a:pt x="185" y="905"/>
                    <a:pt x="226" y="946"/>
                  </a:cubicBezTo>
                  <a:lnTo>
                    <a:pt x="364" y="1071"/>
                  </a:lnTo>
                  <a:lnTo>
                    <a:pt x="576" y="1182"/>
                  </a:lnTo>
                  <a:lnTo>
                    <a:pt x="739" y="1221"/>
                  </a:lnTo>
                  <a:lnTo>
                    <a:pt x="895" y="1223"/>
                  </a:lnTo>
                  <a:lnTo>
                    <a:pt x="1079" y="1192"/>
                  </a:lnTo>
                  <a:lnTo>
                    <a:pt x="992" y="1101"/>
                  </a:lnTo>
                  <a:lnTo>
                    <a:pt x="1072" y="1004"/>
                  </a:lnTo>
                  <a:lnTo>
                    <a:pt x="1211" y="915"/>
                  </a:lnTo>
                  <a:lnTo>
                    <a:pt x="1214" y="780"/>
                  </a:lnTo>
                  <a:lnTo>
                    <a:pt x="1183" y="679"/>
                  </a:lnTo>
                  <a:lnTo>
                    <a:pt x="1245" y="525"/>
                  </a:lnTo>
                  <a:lnTo>
                    <a:pt x="1371" y="448"/>
                  </a:lnTo>
                  <a:lnTo>
                    <a:pt x="1437" y="460"/>
                  </a:lnTo>
                  <a:lnTo>
                    <a:pt x="1575" y="527"/>
                  </a:lnTo>
                  <a:lnTo>
                    <a:pt x="1448" y="334"/>
                  </a:lnTo>
                  <a:lnTo>
                    <a:pt x="1279" y="192"/>
                  </a:lnTo>
                  <a:lnTo>
                    <a:pt x="1024" y="76"/>
                  </a:lnTo>
                  <a:lnTo>
                    <a:pt x="855" y="28"/>
                  </a:lnTo>
                  <a:close/>
                </a:path>
              </a:pathLst>
            </a:custGeom>
            <a:gradFill rotWithShape="1">
              <a:gsLst>
                <a:gs pos="0">
                  <a:srgbClr val="C0C0C0"/>
                </a:gs>
                <a:gs pos="100000">
                  <a:srgbClr val="7F7F7F"/>
                </a:gs>
              </a:gsLst>
              <a:path path="rect">
                <a:fillToRect l="50000" t="50000" r="50000" b="50000"/>
              </a:path>
            </a:gradFill>
            <a:ln w="9525">
              <a:solidFill>
                <a:srgbClr val="000000"/>
              </a:solidFill>
              <a:round/>
              <a:headEnd/>
              <a:tailEnd/>
            </a:ln>
          </p:spPr>
          <p:txBody>
            <a:bodyPr/>
            <a:lstStyle/>
            <a:p>
              <a:endParaRPr lang="en-GB" dirty="0"/>
            </a:p>
          </p:txBody>
        </p:sp>
        <p:sp>
          <p:nvSpPr>
            <p:cNvPr id="12" name="Freeform 115"/>
            <p:cNvSpPr>
              <a:spLocks/>
            </p:cNvSpPr>
            <p:nvPr/>
          </p:nvSpPr>
          <p:spPr bwMode="auto">
            <a:xfrm>
              <a:off x="6527801" y="4606927"/>
              <a:ext cx="282575" cy="57150"/>
            </a:xfrm>
            <a:custGeom>
              <a:avLst/>
              <a:gdLst>
                <a:gd name="T0" fmla="*/ 0 w 252"/>
                <a:gd name="T1" fmla="*/ 6 h 57"/>
                <a:gd name="T2" fmla="*/ 210 w 252"/>
                <a:gd name="T3" fmla="*/ 57 h 57"/>
                <a:gd name="T4" fmla="*/ 237 w 252"/>
                <a:gd name="T5" fmla="*/ 45 h 57"/>
                <a:gd name="T6" fmla="*/ 252 w 252"/>
                <a:gd name="T7" fmla="*/ 16 h 57"/>
                <a:gd name="T8" fmla="*/ 225 w 252"/>
                <a:gd name="T9" fmla="*/ 0 h 57"/>
                <a:gd name="T10" fmla="*/ 0 w 252"/>
                <a:gd name="T11" fmla="*/ 6 h 57"/>
                <a:gd name="T12" fmla="*/ 0 60000 65536"/>
                <a:gd name="T13" fmla="*/ 0 60000 65536"/>
                <a:gd name="T14" fmla="*/ 0 60000 65536"/>
                <a:gd name="T15" fmla="*/ 0 60000 65536"/>
                <a:gd name="T16" fmla="*/ 0 60000 65536"/>
                <a:gd name="T17" fmla="*/ 0 60000 65536"/>
                <a:gd name="T18" fmla="*/ 0 w 252"/>
                <a:gd name="T19" fmla="*/ 0 h 57"/>
                <a:gd name="T20" fmla="*/ 252 w 252"/>
                <a:gd name="T21" fmla="*/ 57 h 57"/>
              </a:gdLst>
              <a:ahLst/>
              <a:cxnLst>
                <a:cxn ang="T12">
                  <a:pos x="T0" y="T1"/>
                </a:cxn>
                <a:cxn ang="T13">
                  <a:pos x="T2" y="T3"/>
                </a:cxn>
                <a:cxn ang="T14">
                  <a:pos x="T4" y="T5"/>
                </a:cxn>
                <a:cxn ang="T15">
                  <a:pos x="T6" y="T7"/>
                </a:cxn>
                <a:cxn ang="T16">
                  <a:pos x="T8" y="T9"/>
                </a:cxn>
                <a:cxn ang="T17">
                  <a:pos x="T10" y="T11"/>
                </a:cxn>
              </a:cxnLst>
              <a:rect l="T18" t="T19" r="T20" b="T21"/>
              <a:pathLst>
                <a:path w="252" h="57">
                  <a:moveTo>
                    <a:pt x="0" y="6"/>
                  </a:moveTo>
                  <a:lnTo>
                    <a:pt x="210" y="57"/>
                  </a:lnTo>
                  <a:lnTo>
                    <a:pt x="237" y="45"/>
                  </a:lnTo>
                  <a:lnTo>
                    <a:pt x="252" y="16"/>
                  </a:lnTo>
                  <a:lnTo>
                    <a:pt x="225" y="0"/>
                  </a:lnTo>
                  <a:lnTo>
                    <a:pt x="0" y="6"/>
                  </a:lnTo>
                  <a:close/>
                </a:path>
              </a:pathLst>
            </a:custGeom>
            <a:solidFill>
              <a:srgbClr val="FFD9B3"/>
            </a:solidFill>
            <a:ln w="9525">
              <a:solidFill>
                <a:srgbClr val="000000"/>
              </a:solidFill>
              <a:round/>
              <a:headEnd/>
              <a:tailEnd/>
            </a:ln>
          </p:spPr>
          <p:txBody>
            <a:bodyPr/>
            <a:lstStyle/>
            <a:p>
              <a:endParaRPr lang="en-GB" dirty="0"/>
            </a:p>
          </p:txBody>
        </p:sp>
        <p:sp>
          <p:nvSpPr>
            <p:cNvPr id="13" name="Freeform 116"/>
            <p:cNvSpPr>
              <a:spLocks/>
            </p:cNvSpPr>
            <p:nvPr/>
          </p:nvSpPr>
          <p:spPr bwMode="auto">
            <a:xfrm>
              <a:off x="4298951" y="4429127"/>
              <a:ext cx="2371725" cy="182563"/>
            </a:xfrm>
            <a:custGeom>
              <a:avLst/>
              <a:gdLst>
                <a:gd name="T0" fmla="*/ 2114 w 2114"/>
                <a:gd name="T1" fmla="*/ 0 h 180"/>
                <a:gd name="T2" fmla="*/ 583 w 2114"/>
                <a:gd name="T3" fmla="*/ 26 h 180"/>
                <a:gd name="T4" fmla="*/ 185 w 2114"/>
                <a:gd name="T5" fmla="*/ 56 h 180"/>
                <a:gd name="T6" fmla="*/ 71 w 2114"/>
                <a:gd name="T7" fmla="*/ 77 h 180"/>
                <a:gd name="T8" fmla="*/ 0 w 2114"/>
                <a:gd name="T9" fmla="*/ 112 h 180"/>
                <a:gd name="T10" fmla="*/ 76 w 2114"/>
                <a:gd name="T11" fmla="*/ 150 h 180"/>
                <a:gd name="T12" fmla="*/ 190 w 2114"/>
                <a:gd name="T13" fmla="*/ 159 h 180"/>
                <a:gd name="T14" fmla="*/ 2106 w 2114"/>
                <a:gd name="T15" fmla="*/ 180 h 180"/>
                <a:gd name="T16" fmla="*/ 0 60000 65536"/>
                <a:gd name="T17" fmla="*/ 0 60000 65536"/>
                <a:gd name="T18" fmla="*/ 0 60000 65536"/>
                <a:gd name="T19" fmla="*/ 0 60000 65536"/>
                <a:gd name="T20" fmla="*/ 0 60000 65536"/>
                <a:gd name="T21" fmla="*/ 0 60000 65536"/>
                <a:gd name="T22" fmla="*/ 0 60000 65536"/>
                <a:gd name="T23" fmla="*/ 0 60000 65536"/>
                <a:gd name="T24" fmla="*/ 0 w 2114"/>
                <a:gd name="T25" fmla="*/ 0 h 180"/>
                <a:gd name="T26" fmla="*/ 2114 w 2114"/>
                <a:gd name="T27" fmla="*/ 180 h 1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14" h="180">
                  <a:moveTo>
                    <a:pt x="2114" y="0"/>
                  </a:moveTo>
                  <a:lnTo>
                    <a:pt x="583" y="26"/>
                  </a:lnTo>
                  <a:lnTo>
                    <a:pt x="185" y="56"/>
                  </a:lnTo>
                  <a:lnTo>
                    <a:pt x="71" y="77"/>
                  </a:lnTo>
                  <a:lnTo>
                    <a:pt x="0" y="112"/>
                  </a:lnTo>
                  <a:lnTo>
                    <a:pt x="76" y="150"/>
                  </a:lnTo>
                  <a:lnTo>
                    <a:pt x="190" y="159"/>
                  </a:lnTo>
                  <a:lnTo>
                    <a:pt x="2106" y="180"/>
                  </a:lnTo>
                </a:path>
              </a:pathLst>
            </a:custGeom>
            <a:gradFill rotWithShape="1">
              <a:gsLst>
                <a:gs pos="0">
                  <a:srgbClr val="C0C0C0"/>
                </a:gs>
                <a:gs pos="100000">
                  <a:srgbClr val="929292"/>
                </a:gs>
              </a:gsLst>
              <a:lin ang="0" scaled="1"/>
            </a:gradFill>
            <a:ln w="9525">
              <a:solidFill>
                <a:srgbClr val="000000"/>
              </a:solidFill>
              <a:round/>
              <a:headEnd/>
              <a:tailEnd/>
            </a:ln>
          </p:spPr>
          <p:txBody>
            <a:bodyPr/>
            <a:lstStyle/>
            <a:p>
              <a:endParaRPr lang="en-GB" dirty="0"/>
            </a:p>
          </p:txBody>
        </p:sp>
        <p:sp>
          <p:nvSpPr>
            <p:cNvPr id="14" name="Freeform 117"/>
            <p:cNvSpPr>
              <a:spLocks/>
            </p:cNvSpPr>
            <p:nvPr/>
          </p:nvSpPr>
          <p:spPr bwMode="auto">
            <a:xfrm>
              <a:off x="4433888" y="4494214"/>
              <a:ext cx="25400" cy="87313"/>
            </a:xfrm>
            <a:custGeom>
              <a:avLst/>
              <a:gdLst>
                <a:gd name="T0" fmla="*/ 0 w 15"/>
                <a:gd name="T1" fmla="*/ 0 h 60"/>
                <a:gd name="T2" fmla="*/ 15 w 15"/>
                <a:gd name="T3" fmla="*/ 30 h 60"/>
                <a:gd name="T4" fmla="*/ 0 w 15"/>
                <a:gd name="T5" fmla="*/ 60 h 60"/>
                <a:gd name="T6" fmla="*/ 0 60000 65536"/>
                <a:gd name="T7" fmla="*/ 0 60000 65536"/>
                <a:gd name="T8" fmla="*/ 0 60000 65536"/>
                <a:gd name="T9" fmla="*/ 0 w 15"/>
                <a:gd name="T10" fmla="*/ 0 h 60"/>
                <a:gd name="T11" fmla="*/ 15 w 15"/>
                <a:gd name="T12" fmla="*/ 60 h 60"/>
              </a:gdLst>
              <a:ahLst/>
              <a:cxnLst>
                <a:cxn ang="T6">
                  <a:pos x="T0" y="T1"/>
                </a:cxn>
                <a:cxn ang="T7">
                  <a:pos x="T2" y="T3"/>
                </a:cxn>
                <a:cxn ang="T8">
                  <a:pos x="T4" y="T5"/>
                </a:cxn>
              </a:cxnLst>
              <a:rect l="T9" t="T10" r="T11" b="T12"/>
              <a:pathLst>
                <a:path w="15" h="60">
                  <a:moveTo>
                    <a:pt x="0" y="0"/>
                  </a:moveTo>
                  <a:cubicBezTo>
                    <a:pt x="7" y="10"/>
                    <a:pt x="15" y="20"/>
                    <a:pt x="15" y="30"/>
                  </a:cubicBezTo>
                  <a:cubicBezTo>
                    <a:pt x="15" y="40"/>
                    <a:pt x="7" y="50"/>
                    <a:pt x="0" y="60"/>
                  </a:cubicBezTo>
                </a:path>
              </a:pathLst>
            </a:custGeom>
            <a:noFill/>
            <a:ln w="9525">
              <a:solidFill>
                <a:srgbClr val="000000"/>
              </a:solidFill>
              <a:round/>
              <a:headEnd/>
              <a:tailEnd/>
            </a:ln>
          </p:spPr>
          <p:txBody>
            <a:bodyPr/>
            <a:lstStyle/>
            <a:p>
              <a:endParaRPr lang="en-GB" dirty="0"/>
            </a:p>
          </p:txBody>
        </p:sp>
        <p:sp>
          <p:nvSpPr>
            <p:cNvPr id="15" name="Freeform 118"/>
            <p:cNvSpPr>
              <a:spLocks/>
            </p:cNvSpPr>
            <p:nvPr/>
          </p:nvSpPr>
          <p:spPr bwMode="auto">
            <a:xfrm>
              <a:off x="6675438" y="4421189"/>
              <a:ext cx="288925" cy="212725"/>
            </a:xfrm>
            <a:custGeom>
              <a:avLst/>
              <a:gdLst>
                <a:gd name="T0" fmla="*/ 0 w 257"/>
                <a:gd name="T1" fmla="*/ 0 h 210"/>
                <a:gd name="T2" fmla="*/ 4 w 257"/>
                <a:gd name="T3" fmla="*/ 210 h 210"/>
                <a:gd name="T4" fmla="*/ 107 w 257"/>
                <a:gd name="T5" fmla="*/ 210 h 210"/>
                <a:gd name="T6" fmla="*/ 201 w 257"/>
                <a:gd name="T7" fmla="*/ 193 h 210"/>
                <a:gd name="T8" fmla="*/ 253 w 257"/>
                <a:gd name="T9" fmla="*/ 150 h 210"/>
                <a:gd name="T10" fmla="*/ 257 w 257"/>
                <a:gd name="T11" fmla="*/ 65 h 210"/>
                <a:gd name="T12" fmla="*/ 205 w 257"/>
                <a:gd name="T13" fmla="*/ 17 h 210"/>
                <a:gd name="T14" fmla="*/ 120 w 257"/>
                <a:gd name="T15" fmla="*/ 0 h 210"/>
                <a:gd name="T16" fmla="*/ 0 w 257"/>
                <a:gd name="T17" fmla="*/ 0 h 2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57"/>
                <a:gd name="T28" fmla="*/ 0 h 210"/>
                <a:gd name="T29" fmla="*/ 257 w 257"/>
                <a:gd name="T30" fmla="*/ 210 h 2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57" h="210">
                  <a:moveTo>
                    <a:pt x="0" y="0"/>
                  </a:moveTo>
                  <a:lnTo>
                    <a:pt x="4" y="210"/>
                  </a:lnTo>
                  <a:lnTo>
                    <a:pt x="107" y="210"/>
                  </a:lnTo>
                  <a:lnTo>
                    <a:pt x="201" y="193"/>
                  </a:lnTo>
                  <a:lnTo>
                    <a:pt x="253" y="150"/>
                  </a:lnTo>
                  <a:lnTo>
                    <a:pt x="257" y="65"/>
                  </a:lnTo>
                  <a:lnTo>
                    <a:pt x="205" y="17"/>
                  </a:lnTo>
                  <a:lnTo>
                    <a:pt x="120" y="0"/>
                  </a:lnTo>
                  <a:lnTo>
                    <a:pt x="0" y="0"/>
                  </a:lnTo>
                  <a:close/>
                </a:path>
              </a:pathLst>
            </a:custGeom>
            <a:solidFill>
              <a:srgbClr val="CCFFFF"/>
            </a:solidFill>
            <a:ln w="9525">
              <a:solidFill>
                <a:srgbClr val="000000"/>
              </a:solidFill>
              <a:round/>
              <a:headEnd/>
              <a:tailEnd/>
            </a:ln>
          </p:spPr>
          <p:txBody>
            <a:bodyPr/>
            <a:lstStyle/>
            <a:p>
              <a:endParaRPr lang="en-GB" dirty="0"/>
            </a:p>
          </p:txBody>
        </p:sp>
        <p:sp>
          <p:nvSpPr>
            <p:cNvPr id="16" name="Oval 119"/>
            <p:cNvSpPr>
              <a:spLocks noChangeArrowheads="1"/>
            </p:cNvSpPr>
            <p:nvPr/>
          </p:nvSpPr>
          <p:spPr bwMode="auto">
            <a:xfrm>
              <a:off x="6759576" y="4468814"/>
              <a:ext cx="79375" cy="119063"/>
            </a:xfrm>
            <a:prstGeom prst="ellipse">
              <a:avLst/>
            </a:prstGeom>
            <a:solidFill>
              <a:srgbClr val="FFFFFF"/>
            </a:solidFill>
            <a:ln w="6350">
              <a:solidFill>
                <a:srgbClr val="000000"/>
              </a:solidFill>
              <a:round/>
              <a:headEnd/>
              <a:tailEnd/>
            </a:ln>
          </p:spPr>
          <p:txBody>
            <a:bodyPr/>
            <a:lstStyle/>
            <a:p>
              <a:endParaRPr lang="en-US" dirty="0"/>
            </a:p>
          </p:txBody>
        </p:sp>
        <p:sp>
          <p:nvSpPr>
            <p:cNvPr id="17" name="Freeform 122"/>
            <p:cNvSpPr>
              <a:spLocks/>
            </p:cNvSpPr>
            <p:nvPr/>
          </p:nvSpPr>
          <p:spPr bwMode="auto">
            <a:xfrm rot="253334">
              <a:off x="6767513" y="4400552"/>
              <a:ext cx="150813" cy="30163"/>
            </a:xfrm>
            <a:custGeom>
              <a:avLst/>
              <a:gdLst>
                <a:gd name="T0" fmla="*/ 0 w 207"/>
                <a:gd name="T1" fmla="*/ 17 h 47"/>
                <a:gd name="T2" fmla="*/ 96 w 207"/>
                <a:gd name="T3" fmla="*/ 5 h 47"/>
                <a:gd name="T4" fmla="*/ 207 w 207"/>
                <a:gd name="T5" fmla="*/ 47 h 47"/>
                <a:gd name="T6" fmla="*/ 0 60000 65536"/>
                <a:gd name="T7" fmla="*/ 0 60000 65536"/>
                <a:gd name="T8" fmla="*/ 0 60000 65536"/>
                <a:gd name="T9" fmla="*/ 0 w 207"/>
                <a:gd name="T10" fmla="*/ 0 h 47"/>
                <a:gd name="T11" fmla="*/ 207 w 207"/>
                <a:gd name="T12" fmla="*/ 47 h 47"/>
              </a:gdLst>
              <a:ahLst/>
              <a:cxnLst>
                <a:cxn ang="T6">
                  <a:pos x="T0" y="T1"/>
                </a:cxn>
                <a:cxn ang="T7">
                  <a:pos x="T2" y="T3"/>
                </a:cxn>
                <a:cxn ang="T8">
                  <a:pos x="T4" y="T5"/>
                </a:cxn>
              </a:cxnLst>
              <a:rect l="T9" t="T10" r="T11" b="T12"/>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18" name="Freeform 123"/>
            <p:cNvSpPr>
              <a:spLocks/>
            </p:cNvSpPr>
            <p:nvPr/>
          </p:nvSpPr>
          <p:spPr bwMode="auto">
            <a:xfrm rot="253334">
              <a:off x="6721476" y="4368802"/>
              <a:ext cx="150813" cy="30163"/>
            </a:xfrm>
            <a:custGeom>
              <a:avLst/>
              <a:gdLst>
                <a:gd name="T0" fmla="*/ 0 w 207"/>
                <a:gd name="T1" fmla="*/ 17 h 47"/>
                <a:gd name="T2" fmla="*/ 96 w 207"/>
                <a:gd name="T3" fmla="*/ 5 h 47"/>
                <a:gd name="T4" fmla="*/ 207 w 207"/>
                <a:gd name="T5" fmla="*/ 47 h 47"/>
                <a:gd name="T6" fmla="*/ 0 60000 65536"/>
                <a:gd name="T7" fmla="*/ 0 60000 65536"/>
                <a:gd name="T8" fmla="*/ 0 60000 65536"/>
                <a:gd name="T9" fmla="*/ 0 w 207"/>
                <a:gd name="T10" fmla="*/ 0 h 47"/>
                <a:gd name="T11" fmla="*/ 207 w 207"/>
                <a:gd name="T12" fmla="*/ 47 h 47"/>
              </a:gdLst>
              <a:ahLst/>
              <a:cxnLst>
                <a:cxn ang="T6">
                  <a:pos x="T0" y="T1"/>
                </a:cxn>
                <a:cxn ang="T7">
                  <a:pos x="T2" y="T3"/>
                </a:cxn>
                <a:cxn ang="T8">
                  <a:pos x="T4" y="T5"/>
                </a:cxn>
              </a:cxnLst>
              <a:rect l="T9" t="T10" r="T11" b="T12"/>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19" name="Freeform 124"/>
            <p:cNvSpPr>
              <a:spLocks/>
            </p:cNvSpPr>
            <p:nvPr/>
          </p:nvSpPr>
          <p:spPr bwMode="auto">
            <a:xfrm>
              <a:off x="1511301" y="4481514"/>
              <a:ext cx="1960563" cy="715963"/>
            </a:xfrm>
            <a:custGeom>
              <a:avLst/>
              <a:gdLst>
                <a:gd name="T0" fmla="*/ 172 w 1235"/>
                <a:gd name="T1" fmla="*/ 105 h 451"/>
                <a:gd name="T2" fmla="*/ 100 w 1235"/>
                <a:gd name="T3" fmla="*/ 201 h 451"/>
                <a:gd name="T4" fmla="*/ 30 w 1235"/>
                <a:gd name="T5" fmla="*/ 307 h 451"/>
                <a:gd name="T6" fmla="*/ 0 w 1235"/>
                <a:gd name="T7" fmla="*/ 379 h 451"/>
                <a:gd name="T8" fmla="*/ 6 w 1235"/>
                <a:gd name="T9" fmla="*/ 397 h 451"/>
                <a:gd name="T10" fmla="*/ 21 w 1235"/>
                <a:gd name="T11" fmla="*/ 427 h 451"/>
                <a:gd name="T12" fmla="*/ 51 w 1235"/>
                <a:gd name="T13" fmla="*/ 442 h 451"/>
                <a:gd name="T14" fmla="*/ 96 w 1235"/>
                <a:gd name="T15" fmla="*/ 451 h 451"/>
                <a:gd name="T16" fmla="*/ 204 w 1235"/>
                <a:gd name="T17" fmla="*/ 451 h 451"/>
                <a:gd name="T18" fmla="*/ 366 w 1235"/>
                <a:gd name="T19" fmla="*/ 424 h 451"/>
                <a:gd name="T20" fmla="*/ 550 w 1235"/>
                <a:gd name="T21" fmla="*/ 369 h 451"/>
                <a:gd name="T22" fmla="*/ 699 w 1235"/>
                <a:gd name="T23" fmla="*/ 315 h 451"/>
                <a:gd name="T24" fmla="*/ 829 w 1235"/>
                <a:gd name="T25" fmla="*/ 260 h 451"/>
                <a:gd name="T26" fmla="*/ 929 w 1235"/>
                <a:gd name="T27" fmla="*/ 215 h 451"/>
                <a:gd name="T28" fmla="*/ 977 w 1235"/>
                <a:gd name="T29" fmla="*/ 198 h 451"/>
                <a:gd name="T30" fmla="*/ 1029 w 1235"/>
                <a:gd name="T31" fmla="*/ 186 h 451"/>
                <a:gd name="T32" fmla="*/ 1134 w 1235"/>
                <a:gd name="T33" fmla="*/ 150 h 451"/>
                <a:gd name="T34" fmla="*/ 1235 w 1235"/>
                <a:gd name="T35" fmla="*/ 121 h 451"/>
                <a:gd name="T36" fmla="*/ 1097 w 1235"/>
                <a:gd name="T37" fmla="*/ 109 h 451"/>
                <a:gd name="T38" fmla="*/ 1065 w 1235"/>
                <a:gd name="T39" fmla="*/ 91 h 451"/>
                <a:gd name="T40" fmla="*/ 1005 w 1235"/>
                <a:gd name="T41" fmla="*/ 103 h 451"/>
                <a:gd name="T42" fmla="*/ 870 w 1235"/>
                <a:gd name="T43" fmla="*/ 115 h 451"/>
                <a:gd name="T44" fmla="*/ 720 w 1235"/>
                <a:gd name="T45" fmla="*/ 126 h 451"/>
                <a:gd name="T46" fmla="*/ 539 w 1235"/>
                <a:gd name="T47" fmla="*/ 151 h 451"/>
                <a:gd name="T48" fmla="*/ 443 w 1235"/>
                <a:gd name="T49" fmla="*/ 173 h 451"/>
                <a:gd name="T50" fmla="*/ 401 w 1235"/>
                <a:gd name="T51" fmla="*/ 187 h 451"/>
                <a:gd name="T52" fmla="*/ 401 w 1235"/>
                <a:gd name="T53" fmla="*/ 119 h 451"/>
                <a:gd name="T54" fmla="*/ 371 w 1235"/>
                <a:gd name="T55" fmla="*/ 61 h 451"/>
                <a:gd name="T56" fmla="*/ 317 w 1235"/>
                <a:gd name="T57" fmla="*/ 19 h 451"/>
                <a:gd name="T58" fmla="*/ 262 w 1235"/>
                <a:gd name="T59" fmla="*/ 0 h 451"/>
                <a:gd name="T60" fmla="*/ 220 w 1235"/>
                <a:gd name="T61" fmla="*/ 42 h 451"/>
                <a:gd name="T62" fmla="*/ 172 w 1235"/>
                <a:gd name="T63" fmla="*/ 105 h 45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235"/>
                <a:gd name="T97" fmla="*/ 0 h 451"/>
                <a:gd name="T98" fmla="*/ 1235 w 1235"/>
                <a:gd name="T99" fmla="*/ 451 h 45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235" h="451">
                  <a:moveTo>
                    <a:pt x="172" y="105"/>
                  </a:moveTo>
                  <a:lnTo>
                    <a:pt x="100" y="201"/>
                  </a:lnTo>
                  <a:lnTo>
                    <a:pt x="30" y="307"/>
                  </a:lnTo>
                  <a:lnTo>
                    <a:pt x="0" y="379"/>
                  </a:lnTo>
                  <a:lnTo>
                    <a:pt x="6" y="397"/>
                  </a:lnTo>
                  <a:lnTo>
                    <a:pt x="21" y="427"/>
                  </a:lnTo>
                  <a:lnTo>
                    <a:pt x="51" y="442"/>
                  </a:lnTo>
                  <a:lnTo>
                    <a:pt x="96" y="451"/>
                  </a:lnTo>
                  <a:lnTo>
                    <a:pt x="204" y="451"/>
                  </a:lnTo>
                  <a:lnTo>
                    <a:pt x="366" y="424"/>
                  </a:lnTo>
                  <a:lnTo>
                    <a:pt x="550" y="369"/>
                  </a:lnTo>
                  <a:lnTo>
                    <a:pt x="699" y="315"/>
                  </a:lnTo>
                  <a:lnTo>
                    <a:pt x="829" y="260"/>
                  </a:lnTo>
                  <a:lnTo>
                    <a:pt x="929" y="215"/>
                  </a:lnTo>
                  <a:lnTo>
                    <a:pt x="977" y="198"/>
                  </a:lnTo>
                  <a:lnTo>
                    <a:pt x="1029" y="186"/>
                  </a:lnTo>
                  <a:lnTo>
                    <a:pt x="1134" y="150"/>
                  </a:lnTo>
                  <a:lnTo>
                    <a:pt x="1235" y="121"/>
                  </a:lnTo>
                  <a:lnTo>
                    <a:pt x="1097" y="109"/>
                  </a:lnTo>
                  <a:lnTo>
                    <a:pt x="1065" y="91"/>
                  </a:lnTo>
                  <a:lnTo>
                    <a:pt x="1005" y="103"/>
                  </a:lnTo>
                  <a:lnTo>
                    <a:pt x="870" y="115"/>
                  </a:lnTo>
                  <a:lnTo>
                    <a:pt x="720" y="126"/>
                  </a:lnTo>
                  <a:lnTo>
                    <a:pt x="539" y="151"/>
                  </a:lnTo>
                  <a:lnTo>
                    <a:pt x="443" y="173"/>
                  </a:lnTo>
                  <a:lnTo>
                    <a:pt x="401" y="187"/>
                  </a:lnTo>
                  <a:lnTo>
                    <a:pt x="401" y="119"/>
                  </a:lnTo>
                  <a:lnTo>
                    <a:pt x="371" y="61"/>
                  </a:lnTo>
                  <a:lnTo>
                    <a:pt x="317" y="19"/>
                  </a:lnTo>
                  <a:lnTo>
                    <a:pt x="262" y="0"/>
                  </a:lnTo>
                  <a:lnTo>
                    <a:pt x="220" y="42"/>
                  </a:lnTo>
                  <a:lnTo>
                    <a:pt x="172" y="105"/>
                  </a:lnTo>
                  <a:close/>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20" name="Freeform 125"/>
            <p:cNvSpPr>
              <a:spLocks/>
            </p:cNvSpPr>
            <p:nvPr/>
          </p:nvSpPr>
          <p:spPr bwMode="auto">
            <a:xfrm>
              <a:off x="3198813" y="4532314"/>
              <a:ext cx="541338" cy="139700"/>
            </a:xfrm>
            <a:custGeom>
              <a:avLst/>
              <a:gdLst>
                <a:gd name="T0" fmla="*/ 706 w 851"/>
                <a:gd name="T1" fmla="*/ 0 h 221"/>
                <a:gd name="T2" fmla="*/ 781 w 851"/>
                <a:gd name="T3" fmla="*/ 5 h 221"/>
                <a:gd name="T4" fmla="*/ 851 w 851"/>
                <a:gd name="T5" fmla="*/ 52 h 221"/>
                <a:gd name="T6" fmla="*/ 830 w 851"/>
                <a:gd name="T7" fmla="*/ 113 h 221"/>
                <a:gd name="T8" fmla="*/ 779 w 851"/>
                <a:gd name="T9" fmla="*/ 138 h 221"/>
                <a:gd name="T10" fmla="*/ 638 w 851"/>
                <a:gd name="T11" fmla="*/ 178 h 221"/>
                <a:gd name="T12" fmla="*/ 490 w 851"/>
                <a:gd name="T13" fmla="*/ 221 h 221"/>
                <a:gd name="T14" fmla="*/ 304 w 851"/>
                <a:gd name="T15" fmla="*/ 218 h 221"/>
                <a:gd name="T16" fmla="*/ 99 w 851"/>
                <a:gd name="T17" fmla="*/ 213 h 221"/>
                <a:gd name="T18" fmla="*/ 0 w 851"/>
                <a:gd name="T19" fmla="*/ 139 h 221"/>
                <a:gd name="T20" fmla="*/ 196 w 851"/>
                <a:gd name="T21" fmla="*/ 73 h 221"/>
                <a:gd name="T22" fmla="*/ 461 w 851"/>
                <a:gd name="T23" fmla="*/ 63 h 221"/>
                <a:gd name="T24" fmla="*/ 617 w 851"/>
                <a:gd name="T25" fmla="*/ 65 h 221"/>
                <a:gd name="T26" fmla="*/ 670 w 851"/>
                <a:gd name="T27" fmla="*/ 44 h 221"/>
                <a:gd name="T28" fmla="*/ 706 w 851"/>
                <a:gd name="T29" fmla="*/ 0 h 22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851"/>
                <a:gd name="T46" fmla="*/ 0 h 221"/>
                <a:gd name="T47" fmla="*/ 851 w 851"/>
                <a:gd name="T48" fmla="*/ 221 h 22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851" h="221">
                  <a:moveTo>
                    <a:pt x="706" y="0"/>
                  </a:moveTo>
                  <a:lnTo>
                    <a:pt x="781" y="5"/>
                  </a:lnTo>
                  <a:lnTo>
                    <a:pt x="851" y="52"/>
                  </a:lnTo>
                  <a:lnTo>
                    <a:pt x="830" y="113"/>
                  </a:lnTo>
                  <a:lnTo>
                    <a:pt x="779" y="138"/>
                  </a:lnTo>
                  <a:lnTo>
                    <a:pt x="638" y="178"/>
                  </a:lnTo>
                  <a:lnTo>
                    <a:pt x="490" y="221"/>
                  </a:lnTo>
                  <a:lnTo>
                    <a:pt x="304" y="218"/>
                  </a:lnTo>
                  <a:lnTo>
                    <a:pt x="99" y="213"/>
                  </a:lnTo>
                  <a:lnTo>
                    <a:pt x="0" y="139"/>
                  </a:lnTo>
                  <a:cubicBezTo>
                    <a:pt x="16" y="116"/>
                    <a:pt x="120" y="84"/>
                    <a:pt x="196" y="73"/>
                  </a:cubicBezTo>
                  <a:cubicBezTo>
                    <a:pt x="274" y="61"/>
                    <a:pt x="391" y="64"/>
                    <a:pt x="461" y="63"/>
                  </a:cubicBezTo>
                  <a:cubicBezTo>
                    <a:pt x="531" y="61"/>
                    <a:pt x="582" y="67"/>
                    <a:pt x="617" y="65"/>
                  </a:cubicBezTo>
                  <a:lnTo>
                    <a:pt x="670" y="44"/>
                  </a:lnTo>
                  <a:lnTo>
                    <a:pt x="706" y="0"/>
                  </a:lnTo>
                  <a:close/>
                </a:path>
              </a:pathLst>
            </a:custGeom>
            <a:gradFill rotWithShape="1">
              <a:gsLst>
                <a:gs pos="0">
                  <a:srgbClr val="FFD1A3">
                    <a:alpha val="71999"/>
                  </a:srgbClr>
                </a:gs>
                <a:gs pos="100000">
                  <a:srgbClr val="FFD3A7">
                    <a:alpha val="64000"/>
                  </a:srgbClr>
                </a:gs>
              </a:gsLst>
              <a:lin ang="5400000" scaled="1"/>
            </a:gradFill>
            <a:ln w="9525" cap="rnd">
              <a:solidFill>
                <a:srgbClr val="000000"/>
              </a:solidFill>
              <a:prstDash val="sysDot"/>
              <a:round/>
              <a:headEnd/>
              <a:tailEnd/>
            </a:ln>
          </p:spPr>
          <p:txBody>
            <a:bodyPr/>
            <a:lstStyle/>
            <a:p>
              <a:endParaRPr lang="en-GB" dirty="0"/>
            </a:p>
          </p:txBody>
        </p:sp>
        <p:sp>
          <p:nvSpPr>
            <p:cNvPr id="21" name="Freeform 127"/>
            <p:cNvSpPr>
              <a:spLocks/>
            </p:cNvSpPr>
            <p:nvPr/>
          </p:nvSpPr>
          <p:spPr bwMode="auto">
            <a:xfrm>
              <a:off x="1819276" y="4778377"/>
              <a:ext cx="322263" cy="119063"/>
            </a:xfrm>
            <a:custGeom>
              <a:avLst/>
              <a:gdLst>
                <a:gd name="T0" fmla="*/ 507 w 507"/>
                <a:gd name="T1" fmla="*/ 0 h 189"/>
                <a:gd name="T2" fmla="*/ 384 w 507"/>
                <a:gd name="T3" fmla="*/ 21 h 189"/>
                <a:gd name="T4" fmla="*/ 291 w 507"/>
                <a:gd name="T5" fmla="*/ 45 h 189"/>
                <a:gd name="T6" fmla="*/ 157 w 507"/>
                <a:gd name="T7" fmla="*/ 96 h 189"/>
                <a:gd name="T8" fmla="*/ 0 w 507"/>
                <a:gd name="T9" fmla="*/ 189 h 189"/>
                <a:gd name="T10" fmla="*/ 0 60000 65536"/>
                <a:gd name="T11" fmla="*/ 0 60000 65536"/>
                <a:gd name="T12" fmla="*/ 0 60000 65536"/>
                <a:gd name="T13" fmla="*/ 0 60000 65536"/>
                <a:gd name="T14" fmla="*/ 0 60000 65536"/>
                <a:gd name="T15" fmla="*/ 0 w 507"/>
                <a:gd name="T16" fmla="*/ 0 h 189"/>
                <a:gd name="T17" fmla="*/ 507 w 507"/>
                <a:gd name="T18" fmla="*/ 189 h 189"/>
              </a:gdLst>
              <a:ahLst/>
              <a:cxnLst>
                <a:cxn ang="T10">
                  <a:pos x="T0" y="T1"/>
                </a:cxn>
                <a:cxn ang="T11">
                  <a:pos x="T2" y="T3"/>
                </a:cxn>
                <a:cxn ang="T12">
                  <a:pos x="T4" y="T5"/>
                </a:cxn>
                <a:cxn ang="T13">
                  <a:pos x="T6" y="T7"/>
                </a:cxn>
                <a:cxn ang="T14">
                  <a:pos x="T8" y="T9"/>
                </a:cxn>
              </a:cxnLst>
              <a:rect l="T15" t="T16" r="T17" b="T18"/>
              <a:pathLst>
                <a:path w="507" h="189">
                  <a:moveTo>
                    <a:pt x="507" y="0"/>
                  </a:moveTo>
                  <a:cubicBezTo>
                    <a:pt x="486" y="4"/>
                    <a:pt x="420" y="14"/>
                    <a:pt x="384" y="21"/>
                  </a:cubicBezTo>
                  <a:cubicBezTo>
                    <a:pt x="348" y="28"/>
                    <a:pt x="329" y="32"/>
                    <a:pt x="291" y="45"/>
                  </a:cubicBezTo>
                  <a:cubicBezTo>
                    <a:pt x="253" y="58"/>
                    <a:pt x="206" y="72"/>
                    <a:pt x="157" y="96"/>
                  </a:cubicBezTo>
                  <a:cubicBezTo>
                    <a:pt x="108" y="120"/>
                    <a:pt x="52" y="154"/>
                    <a:pt x="0" y="189"/>
                  </a:cubicBezTo>
                </a:path>
              </a:pathLst>
            </a:custGeom>
            <a:noFill/>
            <a:ln w="9525">
              <a:solidFill>
                <a:srgbClr val="000000"/>
              </a:solidFill>
              <a:round/>
              <a:headEnd/>
              <a:tailEnd/>
            </a:ln>
          </p:spPr>
          <p:txBody>
            <a:bodyPr/>
            <a:lstStyle/>
            <a:p>
              <a:endParaRPr lang="en-GB" dirty="0"/>
            </a:p>
          </p:txBody>
        </p:sp>
        <p:sp>
          <p:nvSpPr>
            <p:cNvPr id="22" name="Freeform 174"/>
            <p:cNvSpPr>
              <a:spLocks/>
            </p:cNvSpPr>
            <p:nvPr/>
          </p:nvSpPr>
          <p:spPr bwMode="auto">
            <a:xfrm rot="274436">
              <a:off x="3629026" y="4533902"/>
              <a:ext cx="63500" cy="77788"/>
            </a:xfrm>
            <a:custGeom>
              <a:avLst/>
              <a:gdLst>
                <a:gd name="T0" fmla="*/ 30 w 41"/>
                <a:gd name="T1" fmla="*/ 0 h 42"/>
                <a:gd name="T2" fmla="*/ 36 w 41"/>
                <a:gd name="T3" fmla="*/ 30 h 42"/>
                <a:gd name="T4" fmla="*/ 0 w 41"/>
                <a:gd name="T5" fmla="*/ 42 h 42"/>
                <a:gd name="T6" fmla="*/ 0 60000 65536"/>
                <a:gd name="T7" fmla="*/ 0 60000 65536"/>
                <a:gd name="T8" fmla="*/ 0 60000 65536"/>
                <a:gd name="T9" fmla="*/ 0 w 41"/>
                <a:gd name="T10" fmla="*/ 0 h 42"/>
                <a:gd name="T11" fmla="*/ 41 w 41"/>
                <a:gd name="T12" fmla="*/ 42 h 42"/>
              </a:gdLst>
              <a:ahLst/>
              <a:cxnLst>
                <a:cxn ang="T6">
                  <a:pos x="T0" y="T1"/>
                </a:cxn>
                <a:cxn ang="T7">
                  <a:pos x="T2" y="T3"/>
                </a:cxn>
                <a:cxn ang="T8">
                  <a:pos x="T4" y="T5"/>
                </a:cxn>
              </a:cxnLst>
              <a:rect l="T9" t="T10" r="T11" b="T12"/>
              <a:pathLst>
                <a:path w="41" h="42">
                  <a:moveTo>
                    <a:pt x="30" y="0"/>
                  </a:moveTo>
                  <a:cubicBezTo>
                    <a:pt x="35" y="11"/>
                    <a:pt x="41" y="23"/>
                    <a:pt x="36" y="30"/>
                  </a:cubicBezTo>
                  <a:cubicBezTo>
                    <a:pt x="31" y="37"/>
                    <a:pt x="6" y="40"/>
                    <a:pt x="0" y="42"/>
                  </a:cubicBezTo>
                </a:path>
              </a:pathLst>
            </a:custGeom>
            <a:solidFill>
              <a:schemeClr val="bg1"/>
            </a:solidFill>
            <a:ln w="9525" cmpd="sng">
              <a:solidFill>
                <a:srgbClr val="000000"/>
              </a:solidFill>
              <a:prstDash val="solid"/>
              <a:round/>
              <a:headEnd/>
              <a:tailEnd/>
            </a:ln>
          </p:spPr>
          <p:txBody>
            <a:bodyPr/>
            <a:lstStyle/>
            <a:p>
              <a:endParaRPr lang="en-GB" dirty="0"/>
            </a:p>
          </p:txBody>
        </p:sp>
        <p:sp>
          <p:nvSpPr>
            <p:cNvPr id="23" name="Freeform 175"/>
            <p:cNvSpPr>
              <a:spLocks/>
            </p:cNvSpPr>
            <p:nvPr/>
          </p:nvSpPr>
          <p:spPr bwMode="auto">
            <a:xfrm rot="20650032">
              <a:off x="3744914" y="4338640"/>
              <a:ext cx="55563" cy="61913"/>
            </a:xfrm>
            <a:custGeom>
              <a:avLst/>
              <a:gdLst>
                <a:gd name="T0" fmla="*/ 30 w 41"/>
                <a:gd name="T1" fmla="*/ 0 h 42"/>
                <a:gd name="T2" fmla="*/ 36 w 41"/>
                <a:gd name="T3" fmla="*/ 30 h 42"/>
                <a:gd name="T4" fmla="*/ 0 w 41"/>
                <a:gd name="T5" fmla="*/ 42 h 42"/>
                <a:gd name="T6" fmla="*/ 0 60000 65536"/>
                <a:gd name="T7" fmla="*/ 0 60000 65536"/>
                <a:gd name="T8" fmla="*/ 0 60000 65536"/>
                <a:gd name="T9" fmla="*/ 0 w 41"/>
                <a:gd name="T10" fmla="*/ 0 h 42"/>
                <a:gd name="T11" fmla="*/ 41 w 41"/>
                <a:gd name="T12" fmla="*/ 42 h 42"/>
              </a:gdLst>
              <a:ahLst/>
              <a:cxnLst>
                <a:cxn ang="T6">
                  <a:pos x="T0" y="T1"/>
                </a:cxn>
                <a:cxn ang="T7">
                  <a:pos x="T2" y="T3"/>
                </a:cxn>
                <a:cxn ang="T8">
                  <a:pos x="T4" y="T5"/>
                </a:cxn>
              </a:cxnLst>
              <a:rect l="T9" t="T10" r="T11" b="T12"/>
              <a:pathLst>
                <a:path w="41" h="42">
                  <a:moveTo>
                    <a:pt x="30" y="0"/>
                  </a:moveTo>
                  <a:cubicBezTo>
                    <a:pt x="35" y="11"/>
                    <a:pt x="41" y="23"/>
                    <a:pt x="36" y="30"/>
                  </a:cubicBezTo>
                  <a:cubicBezTo>
                    <a:pt x="31" y="37"/>
                    <a:pt x="6" y="40"/>
                    <a:pt x="0" y="42"/>
                  </a:cubicBezTo>
                </a:path>
              </a:pathLst>
            </a:custGeom>
            <a:solidFill>
              <a:schemeClr val="bg1"/>
            </a:solidFill>
            <a:ln w="9525" cmpd="sng">
              <a:solidFill>
                <a:srgbClr val="000000"/>
              </a:solidFill>
              <a:prstDash val="solid"/>
              <a:round/>
              <a:headEnd/>
              <a:tailEnd/>
            </a:ln>
          </p:spPr>
          <p:txBody>
            <a:bodyPr/>
            <a:lstStyle/>
            <a:p>
              <a:endParaRPr lang="en-GB" dirty="0"/>
            </a:p>
          </p:txBody>
        </p:sp>
        <p:sp>
          <p:nvSpPr>
            <p:cNvPr id="24" name="Freeform 176"/>
            <p:cNvSpPr>
              <a:spLocks/>
            </p:cNvSpPr>
            <p:nvPr/>
          </p:nvSpPr>
          <p:spPr bwMode="auto">
            <a:xfrm rot="1632420">
              <a:off x="3622676" y="4498977"/>
              <a:ext cx="38100" cy="133350"/>
            </a:xfrm>
            <a:custGeom>
              <a:avLst/>
              <a:gdLst>
                <a:gd name="T0" fmla="*/ 21 w 24"/>
                <a:gd name="T1" fmla="*/ 0 h 84"/>
                <a:gd name="T2" fmla="*/ 21 w 24"/>
                <a:gd name="T3" fmla="*/ 45 h 84"/>
                <a:gd name="T4" fmla="*/ 0 w 24"/>
                <a:gd name="T5" fmla="*/ 84 h 84"/>
                <a:gd name="T6" fmla="*/ 0 60000 65536"/>
                <a:gd name="T7" fmla="*/ 0 60000 65536"/>
                <a:gd name="T8" fmla="*/ 0 60000 65536"/>
                <a:gd name="T9" fmla="*/ 0 w 24"/>
                <a:gd name="T10" fmla="*/ 0 h 84"/>
                <a:gd name="T11" fmla="*/ 24 w 24"/>
                <a:gd name="T12" fmla="*/ 84 h 84"/>
              </a:gdLst>
              <a:ahLst/>
              <a:cxnLst>
                <a:cxn ang="T6">
                  <a:pos x="T0" y="T1"/>
                </a:cxn>
                <a:cxn ang="T7">
                  <a:pos x="T2" y="T3"/>
                </a:cxn>
                <a:cxn ang="T8">
                  <a:pos x="T4" y="T5"/>
                </a:cxn>
              </a:cxnLst>
              <a:rect l="T9" t="T10" r="T11" b="T12"/>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p:spPr>
          <p:txBody>
            <a:bodyPr/>
            <a:lstStyle/>
            <a:p>
              <a:endParaRPr lang="en-GB" dirty="0"/>
            </a:p>
          </p:txBody>
        </p:sp>
        <p:sp>
          <p:nvSpPr>
            <p:cNvPr id="25" name="Freeform 177"/>
            <p:cNvSpPr>
              <a:spLocks/>
            </p:cNvSpPr>
            <p:nvPr/>
          </p:nvSpPr>
          <p:spPr bwMode="auto">
            <a:xfrm>
              <a:off x="3738564" y="4295777"/>
              <a:ext cx="38100" cy="133350"/>
            </a:xfrm>
            <a:custGeom>
              <a:avLst/>
              <a:gdLst>
                <a:gd name="T0" fmla="*/ 21 w 24"/>
                <a:gd name="T1" fmla="*/ 0 h 84"/>
                <a:gd name="T2" fmla="*/ 21 w 24"/>
                <a:gd name="T3" fmla="*/ 45 h 84"/>
                <a:gd name="T4" fmla="*/ 0 w 24"/>
                <a:gd name="T5" fmla="*/ 84 h 84"/>
                <a:gd name="T6" fmla="*/ 0 60000 65536"/>
                <a:gd name="T7" fmla="*/ 0 60000 65536"/>
                <a:gd name="T8" fmla="*/ 0 60000 65536"/>
                <a:gd name="T9" fmla="*/ 0 w 24"/>
                <a:gd name="T10" fmla="*/ 0 h 84"/>
                <a:gd name="T11" fmla="*/ 24 w 24"/>
                <a:gd name="T12" fmla="*/ 84 h 84"/>
              </a:gdLst>
              <a:ahLst/>
              <a:cxnLst>
                <a:cxn ang="T6">
                  <a:pos x="T0" y="T1"/>
                </a:cxn>
                <a:cxn ang="T7">
                  <a:pos x="T2" y="T3"/>
                </a:cxn>
                <a:cxn ang="T8">
                  <a:pos x="T4" y="T5"/>
                </a:cxn>
              </a:cxnLst>
              <a:rect l="T9" t="T10" r="T11" b="T12"/>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p:spPr>
          <p:txBody>
            <a:bodyPr/>
            <a:lstStyle/>
            <a:p>
              <a:endParaRPr lang="en-GB" dirty="0"/>
            </a:p>
          </p:txBody>
        </p:sp>
        <p:sp>
          <p:nvSpPr>
            <p:cNvPr id="26" name="Line 178"/>
            <p:cNvSpPr>
              <a:spLocks noChangeShapeType="1"/>
            </p:cNvSpPr>
            <p:nvPr/>
          </p:nvSpPr>
          <p:spPr bwMode="auto">
            <a:xfrm flipH="1">
              <a:off x="3660776" y="4572002"/>
              <a:ext cx="19050" cy="22225"/>
            </a:xfrm>
            <a:prstGeom prst="line">
              <a:avLst/>
            </a:prstGeom>
            <a:noFill/>
            <a:ln w="9525">
              <a:solidFill>
                <a:srgbClr val="000000"/>
              </a:solidFill>
              <a:round/>
              <a:headEnd/>
              <a:tailEnd/>
            </a:ln>
          </p:spPr>
          <p:txBody>
            <a:bodyPr/>
            <a:lstStyle/>
            <a:p>
              <a:endParaRPr lang="en-GB" dirty="0"/>
            </a:p>
          </p:txBody>
        </p:sp>
        <p:sp>
          <p:nvSpPr>
            <p:cNvPr id="27" name="Line 179"/>
            <p:cNvSpPr>
              <a:spLocks noChangeShapeType="1"/>
            </p:cNvSpPr>
            <p:nvPr/>
          </p:nvSpPr>
          <p:spPr bwMode="auto">
            <a:xfrm flipH="1">
              <a:off x="3781426" y="4364040"/>
              <a:ext cx="6350" cy="15875"/>
            </a:xfrm>
            <a:prstGeom prst="line">
              <a:avLst/>
            </a:prstGeom>
            <a:noFill/>
            <a:ln w="9525">
              <a:solidFill>
                <a:srgbClr val="000000"/>
              </a:solidFill>
              <a:round/>
              <a:headEnd/>
              <a:tailEnd/>
            </a:ln>
          </p:spPr>
          <p:txBody>
            <a:bodyPr/>
            <a:lstStyle/>
            <a:p>
              <a:endParaRPr lang="en-GB" dirty="0"/>
            </a:p>
          </p:txBody>
        </p:sp>
      </p:grpSp>
      <p:grpSp>
        <p:nvGrpSpPr>
          <p:cNvPr id="46" name="Group 45"/>
          <p:cNvGrpSpPr/>
          <p:nvPr/>
        </p:nvGrpSpPr>
        <p:grpSpPr>
          <a:xfrm>
            <a:off x="5136609" y="3510978"/>
            <a:ext cx="2927383" cy="562111"/>
            <a:chOff x="1443038" y="3765552"/>
            <a:chExt cx="7113587" cy="1246188"/>
          </a:xfrm>
        </p:grpSpPr>
        <p:sp>
          <p:nvSpPr>
            <p:cNvPr id="47" name="Freeform 55"/>
            <p:cNvSpPr>
              <a:spLocks/>
            </p:cNvSpPr>
            <p:nvPr/>
          </p:nvSpPr>
          <p:spPr bwMode="auto">
            <a:xfrm>
              <a:off x="4784725" y="3959227"/>
              <a:ext cx="2300287" cy="527050"/>
            </a:xfrm>
            <a:custGeom>
              <a:avLst/>
              <a:gdLst>
                <a:gd name="T0" fmla="*/ 1272 w 1449"/>
                <a:gd name="T1" fmla="*/ 225 h 332"/>
                <a:gd name="T2" fmla="*/ 1110 w 1449"/>
                <a:gd name="T3" fmla="*/ 259 h 332"/>
                <a:gd name="T4" fmla="*/ 1081 w 1449"/>
                <a:gd name="T5" fmla="*/ 249 h 332"/>
                <a:gd name="T6" fmla="*/ 934 w 1449"/>
                <a:gd name="T7" fmla="*/ 210 h 332"/>
                <a:gd name="T8" fmla="*/ 802 w 1449"/>
                <a:gd name="T9" fmla="*/ 170 h 332"/>
                <a:gd name="T10" fmla="*/ 672 w 1449"/>
                <a:gd name="T11" fmla="*/ 125 h 332"/>
                <a:gd name="T12" fmla="*/ 599 w 1449"/>
                <a:gd name="T13" fmla="*/ 102 h 332"/>
                <a:gd name="T14" fmla="*/ 510 w 1449"/>
                <a:gd name="T15" fmla="*/ 80 h 332"/>
                <a:gd name="T16" fmla="*/ 413 w 1449"/>
                <a:gd name="T17" fmla="*/ 61 h 332"/>
                <a:gd name="T18" fmla="*/ 328 w 1449"/>
                <a:gd name="T19" fmla="*/ 48 h 332"/>
                <a:gd name="T20" fmla="*/ 253 w 1449"/>
                <a:gd name="T21" fmla="*/ 42 h 332"/>
                <a:gd name="T22" fmla="*/ 178 w 1449"/>
                <a:gd name="T23" fmla="*/ 34 h 332"/>
                <a:gd name="T24" fmla="*/ 108 w 1449"/>
                <a:gd name="T25" fmla="*/ 18 h 332"/>
                <a:gd name="T26" fmla="*/ 57 w 1449"/>
                <a:gd name="T27" fmla="*/ 9 h 332"/>
                <a:gd name="T28" fmla="*/ 21 w 1449"/>
                <a:gd name="T29" fmla="*/ 0 h 332"/>
                <a:gd name="T30" fmla="*/ 11 w 1449"/>
                <a:gd name="T31" fmla="*/ 126 h 332"/>
                <a:gd name="T32" fmla="*/ 0 w 1449"/>
                <a:gd name="T33" fmla="*/ 224 h 332"/>
                <a:gd name="T34" fmla="*/ 75 w 1449"/>
                <a:gd name="T35" fmla="*/ 230 h 332"/>
                <a:gd name="T36" fmla="*/ 156 w 1449"/>
                <a:gd name="T37" fmla="*/ 241 h 332"/>
                <a:gd name="T38" fmla="*/ 192 w 1449"/>
                <a:gd name="T39" fmla="*/ 246 h 332"/>
                <a:gd name="T40" fmla="*/ 230 w 1449"/>
                <a:gd name="T41" fmla="*/ 255 h 332"/>
                <a:gd name="T42" fmla="*/ 1441 w 1449"/>
                <a:gd name="T43" fmla="*/ 332 h 332"/>
                <a:gd name="T44" fmla="*/ 1449 w 1449"/>
                <a:gd name="T45" fmla="*/ 318 h 332"/>
                <a:gd name="T46" fmla="*/ 1440 w 1449"/>
                <a:gd name="T47" fmla="*/ 300 h 332"/>
                <a:gd name="T48" fmla="*/ 1376 w 1449"/>
                <a:gd name="T49" fmla="*/ 265 h 332"/>
                <a:gd name="T50" fmla="*/ 1344 w 1449"/>
                <a:gd name="T51" fmla="*/ 239 h 332"/>
                <a:gd name="T52" fmla="*/ 1299 w 1449"/>
                <a:gd name="T53" fmla="*/ 224 h 332"/>
                <a:gd name="T54" fmla="*/ 1265 w 1449"/>
                <a:gd name="T55" fmla="*/ 225 h 33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449"/>
                <a:gd name="T85" fmla="*/ 0 h 332"/>
                <a:gd name="T86" fmla="*/ 1449 w 1449"/>
                <a:gd name="T87" fmla="*/ 332 h 33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449" h="332">
                  <a:moveTo>
                    <a:pt x="1272" y="225"/>
                  </a:moveTo>
                  <a:lnTo>
                    <a:pt x="1110" y="259"/>
                  </a:lnTo>
                  <a:lnTo>
                    <a:pt x="1081" y="249"/>
                  </a:lnTo>
                  <a:lnTo>
                    <a:pt x="934" y="210"/>
                  </a:lnTo>
                  <a:lnTo>
                    <a:pt x="802" y="170"/>
                  </a:lnTo>
                  <a:lnTo>
                    <a:pt x="672" y="125"/>
                  </a:lnTo>
                  <a:cubicBezTo>
                    <a:pt x="645" y="118"/>
                    <a:pt x="627" y="110"/>
                    <a:pt x="599" y="102"/>
                  </a:cubicBezTo>
                  <a:cubicBezTo>
                    <a:pt x="573" y="94"/>
                    <a:pt x="540" y="87"/>
                    <a:pt x="510" y="80"/>
                  </a:cubicBezTo>
                  <a:lnTo>
                    <a:pt x="413" y="61"/>
                  </a:lnTo>
                  <a:lnTo>
                    <a:pt x="328" y="48"/>
                  </a:lnTo>
                  <a:lnTo>
                    <a:pt x="253" y="42"/>
                  </a:lnTo>
                  <a:lnTo>
                    <a:pt x="178" y="34"/>
                  </a:lnTo>
                  <a:lnTo>
                    <a:pt x="108" y="18"/>
                  </a:lnTo>
                  <a:lnTo>
                    <a:pt x="57" y="9"/>
                  </a:lnTo>
                  <a:lnTo>
                    <a:pt x="21" y="0"/>
                  </a:lnTo>
                  <a:lnTo>
                    <a:pt x="11" y="126"/>
                  </a:lnTo>
                  <a:lnTo>
                    <a:pt x="0" y="224"/>
                  </a:lnTo>
                  <a:lnTo>
                    <a:pt x="75" y="230"/>
                  </a:lnTo>
                  <a:lnTo>
                    <a:pt x="156" y="241"/>
                  </a:lnTo>
                  <a:lnTo>
                    <a:pt x="192" y="246"/>
                  </a:lnTo>
                  <a:lnTo>
                    <a:pt x="230" y="255"/>
                  </a:lnTo>
                  <a:lnTo>
                    <a:pt x="1441" y="332"/>
                  </a:lnTo>
                  <a:lnTo>
                    <a:pt x="1449" y="318"/>
                  </a:lnTo>
                  <a:lnTo>
                    <a:pt x="1440" y="300"/>
                  </a:lnTo>
                  <a:lnTo>
                    <a:pt x="1376" y="265"/>
                  </a:lnTo>
                  <a:lnTo>
                    <a:pt x="1344" y="239"/>
                  </a:lnTo>
                  <a:lnTo>
                    <a:pt x="1299" y="224"/>
                  </a:lnTo>
                  <a:lnTo>
                    <a:pt x="1265" y="225"/>
                  </a:lnTo>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grpSp>
          <p:nvGrpSpPr>
            <p:cNvPr id="48" name="Group 90"/>
            <p:cNvGrpSpPr>
              <a:grpSpLocks/>
            </p:cNvGrpSpPr>
            <p:nvPr/>
          </p:nvGrpSpPr>
          <p:grpSpPr bwMode="auto">
            <a:xfrm>
              <a:off x="6483350" y="3981452"/>
              <a:ext cx="2073275" cy="1030288"/>
              <a:chOff x="8811" y="1571"/>
              <a:chExt cx="3265" cy="1621"/>
            </a:xfrm>
          </p:grpSpPr>
          <p:sp>
            <p:nvSpPr>
              <p:cNvPr id="72" name="Rectangle 91"/>
              <p:cNvSpPr>
                <a:spLocks noChangeArrowheads="1"/>
              </p:cNvSpPr>
              <p:nvPr/>
            </p:nvSpPr>
            <p:spPr bwMode="auto">
              <a:xfrm rot="21495540" flipH="1">
                <a:off x="9745" y="2349"/>
                <a:ext cx="435" cy="111"/>
              </a:xfrm>
              <a:prstGeom prst="rect">
                <a:avLst/>
              </a:prstGeom>
              <a:solidFill>
                <a:srgbClr val="CCFFFF"/>
              </a:solidFill>
              <a:ln w="9525">
                <a:solidFill>
                  <a:srgbClr val="000000"/>
                </a:solidFill>
                <a:miter lim="800000"/>
                <a:headEnd/>
                <a:tailEnd/>
              </a:ln>
            </p:spPr>
            <p:txBody>
              <a:bodyPr/>
              <a:lstStyle/>
              <a:p>
                <a:endParaRPr lang="en-US" dirty="0"/>
              </a:p>
            </p:txBody>
          </p:sp>
          <p:sp>
            <p:nvSpPr>
              <p:cNvPr id="73" name="Line 92"/>
              <p:cNvSpPr>
                <a:spLocks noChangeShapeType="1"/>
              </p:cNvSpPr>
              <p:nvPr/>
            </p:nvSpPr>
            <p:spPr bwMode="auto">
              <a:xfrm rot="-678596" flipH="1" flipV="1">
                <a:off x="9750" y="2386"/>
                <a:ext cx="404" cy="71"/>
              </a:xfrm>
              <a:prstGeom prst="line">
                <a:avLst/>
              </a:prstGeom>
              <a:noFill/>
              <a:ln w="9525">
                <a:solidFill>
                  <a:srgbClr val="000000"/>
                </a:solidFill>
                <a:round/>
                <a:headEnd/>
                <a:tailEnd/>
              </a:ln>
            </p:spPr>
            <p:txBody>
              <a:bodyPr/>
              <a:lstStyle/>
              <a:p>
                <a:endParaRPr lang="en-GB" dirty="0"/>
              </a:p>
            </p:txBody>
          </p:sp>
          <p:sp>
            <p:nvSpPr>
              <p:cNvPr id="74" name="Line 93"/>
              <p:cNvSpPr>
                <a:spLocks noChangeShapeType="1"/>
              </p:cNvSpPr>
              <p:nvPr/>
            </p:nvSpPr>
            <p:spPr bwMode="auto">
              <a:xfrm rot="-567740" flipH="1" flipV="1">
                <a:off x="9748" y="2353"/>
                <a:ext cx="411" cy="60"/>
              </a:xfrm>
              <a:prstGeom prst="line">
                <a:avLst/>
              </a:prstGeom>
              <a:noFill/>
              <a:ln w="9525">
                <a:solidFill>
                  <a:srgbClr val="000000"/>
                </a:solidFill>
                <a:round/>
                <a:headEnd/>
                <a:tailEnd/>
              </a:ln>
            </p:spPr>
            <p:txBody>
              <a:bodyPr/>
              <a:lstStyle/>
              <a:p>
                <a:endParaRPr lang="en-GB" dirty="0"/>
              </a:p>
            </p:txBody>
          </p:sp>
          <p:sp>
            <p:nvSpPr>
              <p:cNvPr id="75" name="Rectangle 94"/>
              <p:cNvSpPr>
                <a:spLocks noChangeArrowheads="1"/>
              </p:cNvSpPr>
              <p:nvPr/>
            </p:nvSpPr>
            <p:spPr bwMode="auto">
              <a:xfrm>
                <a:off x="10177" y="2215"/>
                <a:ext cx="121" cy="352"/>
              </a:xfrm>
              <a:prstGeom prst="rect">
                <a:avLst/>
              </a:prstGeom>
              <a:solidFill>
                <a:srgbClr val="CCFFFF"/>
              </a:solidFill>
              <a:ln w="9525">
                <a:solidFill>
                  <a:srgbClr val="000000"/>
                </a:solidFill>
                <a:miter lim="800000"/>
                <a:headEnd/>
                <a:tailEnd/>
              </a:ln>
            </p:spPr>
            <p:txBody>
              <a:bodyPr/>
              <a:lstStyle/>
              <a:p>
                <a:endParaRPr lang="en-US" dirty="0"/>
              </a:p>
            </p:txBody>
          </p:sp>
          <p:grpSp>
            <p:nvGrpSpPr>
              <p:cNvPr id="76" name="Group 95"/>
              <p:cNvGrpSpPr>
                <a:grpSpLocks/>
              </p:cNvGrpSpPr>
              <p:nvPr/>
            </p:nvGrpSpPr>
            <p:grpSpPr bwMode="auto">
              <a:xfrm rot="755864" flipV="1">
                <a:off x="8811" y="1571"/>
                <a:ext cx="1510" cy="540"/>
                <a:chOff x="7333" y="3011"/>
                <a:chExt cx="1510" cy="540"/>
              </a:xfrm>
            </p:grpSpPr>
            <p:sp>
              <p:nvSpPr>
                <p:cNvPr id="86" name="Rectangle 96"/>
                <p:cNvSpPr>
                  <a:spLocks noChangeArrowheads="1"/>
                </p:cNvSpPr>
                <p:nvPr/>
              </p:nvSpPr>
              <p:spPr bwMode="auto">
                <a:xfrm rot="20530763" flipH="1">
                  <a:off x="7449" y="3184"/>
                  <a:ext cx="1394" cy="111"/>
                </a:xfrm>
                <a:prstGeom prst="rect">
                  <a:avLst/>
                </a:prstGeom>
                <a:solidFill>
                  <a:srgbClr val="CCFFFF"/>
                </a:solidFill>
                <a:ln w="9525">
                  <a:solidFill>
                    <a:srgbClr val="000000"/>
                  </a:solidFill>
                  <a:miter lim="800000"/>
                  <a:headEnd/>
                  <a:tailEnd/>
                </a:ln>
              </p:spPr>
              <p:txBody>
                <a:bodyPr/>
                <a:lstStyle/>
                <a:p>
                  <a:endParaRPr lang="en-US" dirty="0"/>
                </a:p>
              </p:txBody>
            </p:sp>
            <p:sp>
              <p:nvSpPr>
                <p:cNvPr id="87" name="Line 97"/>
                <p:cNvSpPr>
                  <a:spLocks noChangeShapeType="1"/>
                </p:cNvSpPr>
                <p:nvPr/>
              </p:nvSpPr>
              <p:spPr bwMode="auto">
                <a:xfrm flipH="1">
                  <a:off x="7465" y="3011"/>
                  <a:ext cx="1325" cy="427"/>
                </a:xfrm>
                <a:prstGeom prst="line">
                  <a:avLst/>
                </a:prstGeom>
                <a:noFill/>
                <a:ln w="9525">
                  <a:solidFill>
                    <a:srgbClr val="000000"/>
                  </a:solidFill>
                  <a:round/>
                  <a:headEnd/>
                  <a:tailEnd/>
                </a:ln>
              </p:spPr>
              <p:txBody>
                <a:bodyPr/>
                <a:lstStyle/>
                <a:p>
                  <a:endParaRPr lang="en-GB" dirty="0"/>
                </a:p>
              </p:txBody>
            </p:sp>
            <p:sp>
              <p:nvSpPr>
                <p:cNvPr id="88" name="Line 98"/>
                <p:cNvSpPr>
                  <a:spLocks noChangeShapeType="1"/>
                </p:cNvSpPr>
                <p:nvPr/>
              </p:nvSpPr>
              <p:spPr bwMode="auto">
                <a:xfrm flipH="1">
                  <a:off x="7494" y="3054"/>
                  <a:ext cx="1303" cy="419"/>
                </a:xfrm>
                <a:prstGeom prst="line">
                  <a:avLst/>
                </a:prstGeom>
                <a:noFill/>
                <a:ln w="9525">
                  <a:solidFill>
                    <a:srgbClr val="000000"/>
                  </a:solidFill>
                  <a:round/>
                  <a:headEnd/>
                  <a:tailEnd/>
                </a:ln>
              </p:spPr>
              <p:txBody>
                <a:bodyPr/>
                <a:lstStyle/>
                <a:p>
                  <a:endParaRPr lang="en-GB" dirty="0"/>
                </a:p>
              </p:txBody>
            </p:sp>
            <p:sp>
              <p:nvSpPr>
                <p:cNvPr id="89" name="Rectangle 99"/>
                <p:cNvSpPr>
                  <a:spLocks noChangeArrowheads="1"/>
                </p:cNvSpPr>
                <p:nvPr/>
              </p:nvSpPr>
              <p:spPr bwMode="auto">
                <a:xfrm rot="20532437" flipH="1">
                  <a:off x="7333" y="3415"/>
                  <a:ext cx="150" cy="136"/>
                </a:xfrm>
                <a:prstGeom prst="rect">
                  <a:avLst/>
                </a:prstGeom>
                <a:gradFill rotWithShape="1">
                  <a:gsLst>
                    <a:gs pos="0">
                      <a:srgbClr val="929292"/>
                    </a:gs>
                    <a:gs pos="50000">
                      <a:srgbClr val="C0C0C0"/>
                    </a:gs>
                    <a:gs pos="100000">
                      <a:srgbClr val="929292"/>
                    </a:gs>
                  </a:gsLst>
                  <a:lin ang="5400000" scaled="1"/>
                </a:gradFill>
                <a:ln w="9525">
                  <a:solidFill>
                    <a:srgbClr val="000000"/>
                  </a:solidFill>
                  <a:miter lim="800000"/>
                  <a:headEnd/>
                  <a:tailEnd/>
                </a:ln>
              </p:spPr>
              <p:txBody>
                <a:bodyPr/>
                <a:lstStyle/>
                <a:p>
                  <a:endParaRPr lang="en-US" dirty="0"/>
                </a:p>
              </p:txBody>
            </p:sp>
          </p:grpSp>
          <p:grpSp>
            <p:nvGrpSpPr>
              <p:cNvPr id="77" name="Group 100"/>
              <p:cNvGrpSpPr>
                <a:grpSpLocks/>
              </p:cNvGrpSpPr>
              <p:nvPr/>
            </p:nvGrpSpPr>
            <p:grpSpPr bwMode="auto">
              <a:xfrm rot="-755864">
                <a:off x="8811" y="2652"/>
                <a:ext cx="1510" cy="540"/>
                <a:chOff x="7333" y="3011"/>
                <a:chExt cx="1510" cy="540"/>
              </a:xfrm>
            </p:grpSpPr>
            <p:sp>
              <p:nvSpPr>
                <p:cNvPr id="82" name="Rectangle 101"/>
                <p:cNvSpPr>
                  <a:spLocks noChangeArrowheads="1"/>
                </p:cNvSpPr>
                <p:nvPr/>
              </p:nvSpPr>
              <p:spPr bwMode="auto">
                <a:xfrm rot="20530763" flipH="1">
                  <a:off x="7449" y="3184"/>
                  <a:ext cx="1394" cy="111"/>
                </a:xfrm>
                <a:prstGeom prst="rect">
                  <a:avLst/>
                </a:prstGeom>
                <a:solidFill>
                  <a:srgbClr val="CCFFFF"/>
                </a:solidFill>
                <a:ln w="9525">
                  <a:solidFill>
                    <a:srgbClr val="000000"/>
                  </a:solidFill>
                  <a:miter lim="800000"/>
                  <a:headEnd/>
                  <a:tailEnd/>
                </a:ln>
              </p:spPr>
              <p:txBody>
                <a:bodyPr/>
                <a:lstStyle/>
                <a:p>
                  <a:endParaRPr lang="en-US" dirty="0"/>
                </a:p>
              </p:txBody>
            </p:sp>
            <p:sp>
              <p:nvSpPr>
                <p:cNvPr id="83" name="Line 102"/>
                <p:cNvSpPr>
                  <a:spLocks noChangeShapeType="1"/>
                </p:cNvSpPr>
                <p:nvPr/>
              </p:nvSpPr>
              <p:spPr bwMode="auto">
                <a:xfrm flipH="1">
                  <a:off x="7465" y="3011"/>
                  <a:ext cx="1325" cy="427"/>
                </a:xfrm>
                <a:prstGeom prst="line">
                  <a:avLst/>
                </a:prstGeom>
                <a:noFill/>
                <a:ln w="9525">
                  <a:solidFill>
                    <a:srgbClr val="000000"/>
                  </a:solidFill>
                  <a:round/>
                  <a:headEnd/>
                  <a:tailEnd/>
                </a:ln>
              </p:spPr>
              <p:txBody>
                <a:bodyPr/>
                <a:lstStyle/>
                <a:p>
                  <a:endParaRPr lang="en-GB" dirty="0"/>
                </a:p>
              </p:txBody>
            </p:sp>
            <p:sp>
              <p:nvSpPr>
                <p:cNvPr id="84" name="Line 103"/>
                <p:cNvSpPr>
                  <a:spLocks noChangeShapeType="1"/>
                </p:cNvSpPr>
                <p:nvPr/>
              </p:nvSpPr>
              <p:spPr bwMode="auto">
                <a:xfrm flipH="1">
                  <a:off x="7494" y="3054"/>
                  <a:ext cx="1303" cy="419"/>
                </a:xfrm>
                <a:prstGeom prst="line">
                  <a:avLst/>
                </a:prstGeom>
                <a:noFill/>
                <a:ln w="9525">
                  <a:solidFill>
                    <a:srgbClr val="000000"/>
                  </a:solidFill>
                  <a:round/>
                  <a:headEnd/>
                  <a:tailEnd/>
                </a:ln>
              </p:spPr>
              <p:txBody>
                <a:bodyPr/>
                <a:lstStyle/>
                <a:p>
                  <a:endParaRPr lang="en-GB" dirty="0"/>
                </a:p>
              </p:txBody>
            </p:sp>
            <p:sp>
              <p:nvSpPr>
                <p:cNvPr id="85" name="Rectangle 104"/>
                <p:cNvSpPr>
                  <a:spLocks noChangeArrowheads="1"/>
                </p:cNvSpPr>
                <p:nvPr/>
              </p:nvSpPr>
              <p:spPr bwMode="auto">
                <a:xfrm rot="20532437" flipH="1">
                  <a:off x="7333" y="3415"/>
                  <a:ext cx="150" cy="136"/>
                </a:xfrm>
                <a:prstGeom prst="rect">
                  <a:avLst/>
                </a:prstGeom>
                <a:gradFill rotWithShape="1">
                  <a:gsLst>
                    <a:gs pos="0">
                      <a:srgbClr val="929292"/>
                    </a:gs>
                    <a:gs pos="50000">
                      <a:srgbClr val="C0C0C0"/>
                    </a:gs>
                    <a:gs pos="100000">
                      <a:srgbClr val="929292"/>
                    </a:gs>
                  </a:gsLst>
                  <a:lin ang="5400000" scaled="1"/>
                </a:gradFill>
                <a:ln w="9525">
                  <a:solidFill>
                    <a:srgbClr val="000000"/>
                  </a:solidFill>
                  <a:miter lim="800000"/>
                  <a:headEnd/>
                  <a:tailEnd/>
                </a:ln>
              </p:spPr>
              <p:txBody>
                <a:bodyPr/>
                <a:lstStyle/>
                <a:p>
                  <a:endParaRPr lang="en-US" dirty="0"/>
                </a:p>
              </p:txBody>
            </p:sp>
          </p:grpSp>
          <p:grpSp>
            <p:nvGrpSpPr>
              <p:cNvPr id="78" name="Group 105"/>
              <p:cNvGrpSpPr>
                <a:grpSpLocks/>
              </p:cNvGrpSpPr>
              <p:nvPr/>
            </p:nvGrpSpPr>
            <p:grpSpPr bwMode="auto">
              <a:xfrm>
                <a:off x="10289" y="2342"/>
                <a:ext cx="1787" cy="107"/>
                <a:chOff x="6966" y="3765"/>
                <a:chExt cx="1787" cy="159"/>
              </a:xfrm>
            </p:grpSpPr>
            <p:sp>
              <p:nvSpPr>
                <p:cNvPr id="79" name="Freeform 106"/>
                <p:cNvSpPr>
                  <a:spLocks/>
                </p:cNvSpPr>
                <p:nvPr/>
              </p:nvSpPr>
              <p:spPr bwMode="auto">
                <a:xfrm>
                  <a:off x="6966" y="3765"/>
                  <a:ext cx="1787" cy="159"/>
                </a:xfrm>
                <a:custGeom>
                  <a:avLst/>
                  <a:gdLst>
                    <a:gd name="T0" fmla="*/ 1787 w 1787"/>
                    <a:gd name="T1" fmla="*/ 0 h 159"/>
                    <a:gd name="T2" fmla="*/ 2 w 1787"/>
                    <a:gd name="T3" fmla="*/ 0 h 159"/>
                    <a:gd name="T4" fmla="*/ 0 w 1787"/>
                    <a:gd name="T5" fmla="*/ 159 h 159"/>
                    <a:gd name="T6" fmla="*/ 1674 w 1787"/>
                    <a:gd name="T7" fmla="*/ 158 h 159"/>
                    <a:gd name="T8" fmla="*/ 0 60000 65536"/>
                    <a:gd name="T9" fmla="*/ 0 60000 65536"/>
                    <a:gd name="T10" fmla="*/ 0 60000 65536"/>
                    <a:gd name="T11" fmla="*/ 0 60000 65536"/>
                    <a:gd name="T12" fmla="*/ 0 w 1787"/>
                    <a:gd name="T13" fmla="*/ 0 h 159"/>
                    <a:gd name="T14" fmla="*/ 1787 w 1787"/>
                    <a:gd name="T15" fmla="*/ 159 h 159"/>
                  </a:gdLst>
                  <a:ahLst/>
                  <a:cxnLst>
                    <a:cxn ang="T8">
                      <a:pos x="T0" y="T1"/>
                    </a:cxn>
                    <a:cxn ang="T9">
                      <a:pos x="T2" y="T3"/>
                    </a:cxn>
                    <a:cxn ang="T10">
                      <a:pos x="T4" y="T5"/>
                    </a:cxn>
                    <a:cxn ang="T11">
                      <a:pos x="T6" y="T7"/>
                    </a:cxn>
                  </a:cxnLst>
                  <a:rect l="T12" t="T13" r="T14" b="T15"/>
                  <a:pathLst>
                    <a:path w="1787" h="159">
                      <a:moveTo>
                        <a:pt x="1787" y="0"/>
                      </a:moveTo>
                      <a:lnTo>
                        <a:pt x="2" y="0"/>
                      </a:lnTo>
                      <a:lnTo>
                        <a:pt x="0" y="159"/>
                      </a:lnTo>
                      <a:lnTo>
                        <a:pt x="1674" y="158"/>
                      </a:lnTo>
                    </a:path>
                  </a:pathLst>
                </a:custGeom>
                <a:solidFill>
                  <a:srgbClr val="CCFFFF"/>
                </a:solidFill>
                <a:ln w="9525" cmpd="sng">
                  <a:solidFill>
                    <a:srgbClr val="000000"/>
                  </a:solidFill>
                  <a:round/>
                  <a:headEnd/>
                  <a:tailEnd/>
                </a:ln>
              </p:spPr>
              <p:txBody>
                <a:bodyPr/>
                <a:lstStyle/>
                <a:p>
                  <a:endParaRPr lang="en-GB" dirty="0"/>
                </a:p>
              </p:txBody>
            </p:sp>
            <p:sp>
              <p:nvSpPr>
                <p:cNvPr id="80" name="Line 107"/>
                <p:cNvSpPr>
                  <a:spLocks noChangeShapeType="1"/>
                </p:cNvSpPr>
                <p:nvPr/>
              </p:nvSpPr>
              <p:spPr bwMode="auto">
                <a:xfrm>
                  <a:off x="6968" y="3818"/>
                  <a:ext cx="1665" cy="0"/>
                </a:xfrm>
                <a:prstGeom prst="line">
                  <a:avLst/>
                </a:prstGeom>
                <a:noFill/>
                <a:ln w="9525">
                  <a:solidFill>
                    <a:srgbClr val="000000"/>
                  </a:solidFill>
                  <a:round/>
                  <a:headEnd/>
                  <a:tailEnd/>
                </a:ln>
              </p:spPr>
              <p:txBody>
                <a:bodyPr/>
                <a:lstStyle/>
                <a:p>
                  <a:endParaRPr lang="en-GB" dirty="0"/>
                </a:p>
              </p:txBody>
            </p:sp>
            <p:sp>
              <p:nvSpPr>
                <p:cNvPr id="81" name="Line 108"/>
                <p:cNvSpPr>
                  <a:spLocks noChangeShapeType="1"/>
                </p:cNvSpPr>
                <p:nvPr/>
              </p:nvSpPr>
              <p:spPr bwMode="auto">
                <a:xfrm>
                  <a:off x="6968" y="3870"/>
                  <a:ext cx="1612" cy="0"/>
                </a:xfrm>
                <a:prstGeom prst="line">
                  <a:avLst/>
                </a:prstGeom>
                <a:noFill/>
                <a:ln w="9525">
                  <a:solidFill>
                    <a:srgbClr val="000000"/>
                  </a:solidFill>
                  <a:round/>
                  <a:headEnd/>
                  <a:tailEnd/>
                </a:ln>
              </p:spPr>
              <p:txBody>
                <a:bodyPr/>
                <a:lstStyle/>
                <a:p>
                  <a:endParaRPr lang="en-GB" dirty="0"/>
                </a:p>
              </p:txBody>
            </p:sp>
          </p:grpSp>
        </p:grpSp>
        <p:sp>
          <p:nvSpPr>
            <p:cNvPr id="49" name="Freeform 50"/>
            <p:cNvSpPr>
              <a:spLocks/>
            </p:cNvSpPr>
            <p:nvPr/>
          </p:nvSpPr>
          <p:spPr bwMode="auto">
            <a:xfrm>
              <a:off x="2033588" y="3765552"/>
              <a:ext cx="2794000" cy="819150"/>
            </a:xfrm>
            <a:custGeom>
              <a:avLst/>
              <a:gdLst>
                <a:gd name="T0" fmla="*/ 1760 w 1760"/>
                <a:gd name="T1" fmla="*/ 121 h 516"/>
                <a:gd name="T2" fmla="*/ 1643 w 1760"/>
                <a:gd name="T3" fmla="*/ 100 h 516"/>
                <a:gd name="T4" fmla="*/ 1544 w 1760"/>
                <a:gd name="T5" fmla="*/ 91 h 516"/>
                <a:gd name="T6" fmla="*/ 1475 w 1760"/>
                <a:gd name="T7" fmla="*/ 76 h 516"/>
                <a:gd name="T8" fmla="*/ 1382 w 1760"/>
                <a:gd name="T9" fmla="*/ 43 h 516"/>
                <a:gd name="T10" fmla="*/ 1259 w 1760"/>
                <a:gd name="T11" fmla="*/ 16 h 516"/>
                <a:gd name="T12" fmla="*/ 1134 w 1760"/>
                <a:gd name="T13" fmla="*/ 0 h 516"/>
                <a:gd name="T14" fmla="*/ 1006 w 1760"/>
                <a:gd name="T15" fmla="*/ 0 h 516"/>
                <a:gd name="T16" fmla="*/ 926 w 1760"/>
                <a:gd name="T17" fmla="*/ 0 h 516"/>
                <a:gd name="T18" fmla="*/ 832 w 1760"/>
                <a:gd name="T19" fmla="*/ 13 h 516"/>
                <a:gd name="T20" fmla="*/ 708 w 1760"/>
                <a:gd name="T21" fmla="*/ 2 h 516"/>
                <a:gd name="T22" fmla="*/ 590 w 1760"/>
                <a:gd name="T23" fmla="*/ 10 h 516"/>
                <a:gd name="T24" fmla="*/ 464 w 1760"/>
                <a:gd name="T25" fmla="*/ 28 h 516"/>
                <a:gd name="T26" fmla="*/ 362 w 1760"/>
                <a:gd name="T27" fmla="*/ 74 h 516"/>
                <a:gd name="T28" fmla="*/ 258 w 1760"/>
                <a:gd name="T29" fmla="*/ 138 h 516"/>
                <a:gd name="T30" fmla="*/ 202 w 1760"/>
                <a:gd name="T31" fmla="*/ 184 h 516"/>
                <a:gd name="T32" fmla="*/ 118 w 1760"/>
                <a:gd name="T33" fmla="*/ 252 h 516"/>
                <a:gd name="T34" fmla="*/ 54 w 1760"/>
                <a:gd name="T35" fmla="*/ 308 h 516"/>
                <a:gd name="T36" fmla="*/ 0 w 1760"/>
                <a:gd name="T37" fmla="*/ 354 h 516"/>
                <a:gd name="T38" fmla="*/ 64 w 1760"/>
                <a:gd name="T39" fmla="*/ 412 h 516"/>
                <a:gd name="T40" fmla="*/ 82 w 1760"/>
                <a:gd name="T41" fmla="*/ 428 h 516"/>
                <a:gd name="T42" fmla="*/ 102 w 1760"/>
                <a:gd name="T43" fmla="*/ 448 h 516"/>
                <a:gd name="T44" fmla="*/ 132 w 1760"/>
                <a:gd name="T45" fmla="*/ 516 h 516"/>
                <a:gd name="T46" fmla="*/ 132 w 1760"/>
                <a:gd name="T47" fmla="*/ 516 h 516"/>
                <a:gd name="T48" fmla="*/ 270 w 1760"/>
                <a:gd name="T49" fmla="*/ 494 h 516"/>
                <a:gd name="T50" fmla="*/ 413 w 1760"/>
                <a:gd name="T51" fmla="*/ 433 h 516"/>
                <a:gd name="T52" fmla="*/ 494 w 1760"/>
                <a:gd name="T53" fmla="*/ 451 h 516"/>
                <a:gd name="T54" fmla="*/ 714 w 1760"/>
                <a:gd name="T55" fmla="*/ 486 h 516"/>
                <a:gd name="T56" fmla="*/ 622 w 1760"/>
                <a:gd name="T57" fmla="*/ 396 h 516"/>
                <a:gd name="T58" fmla="*/ 584 w 1760"/>
                <a:gd name="T59" fmla="*/ 312 h 516"/>
                <a:gd name="T60" fmla="*/ 598 w 1760"/>
                <a:gd name="T61" fmla="*/ 238 h 516"/>
                <a:gd name="T62" fmla="*/ 651 w 1760"/>
                <a:gd name="T63" fmla="*/ 158 h 516"/>
                <a:gd name="T64" fmla="*/ 722 w 1760"/>
                <a:gd name="T65" fmla="*/ 109 h 516"/>
                <a:gd name="T66" fmla="*/ 812 w 1760"/>
                <a:gd name="T67" fmla="*/ 87 h 516"/>
                <a:gd name="T68" fmla="*/ 944 w 1760"/>
                <a:gd name="T69" fmla="*/ 90 h 516"/>
                <a:gd name="T70" fmla="*/ 1064 w 1760"/>
                <a:gd name="T71" fmla="*/ 134 h 516"/>
                <a:gd name="T72" fmla="*/ 1124 w 1760"/>
                <a:gd name="T73" fmla="*/ 178 h 516"/>
                <a:gd name="T74" fmla="*/ 1176 w 1760"/>
                <a:gd name="T75" fmla="*/ 226 h 516"/>
                <a:gd name="T76" fmla="*/ 1198 w 1760"/>
                <a:gd name="T77" fmla="*/ 272 h 516"/>
                <a:gd name="T78" fmla="*/ 1218 w 1760"/>
                <a:gd name="T79" fmla="*/ 306 h 516"/>
                <a:gd name="T80" fmla="*/ 1217 w 1760"/>
                <a:gd name="T81" fmla="*/ 337 h 516"/>
                <a:gd name="T82" fmla="*/ 1207 w 1760"/>
                <a:gd name="T83" fmla="*/ 394 h 516"/>
                <a:gd name="T84" fmla="*/ 1177 w 1760"/>
                <a:gd name="T85" fmla="*/ 427 h 516"/>
                <a:gd name="T86" fmla="*/ 1143 w 1760"/>
                <a:gd name="T87" fmla="*/ 457 h 516"/>
                <a:gd name="T88" fmla="*/ 1186 w 1760"/>
                <a:gd name="T89" fmla="*/ 472 h 516"/>
                <a:gd name="T90" fmla="*/ 1260 w 1760"/>
                <a:gd name="T91" fmla="*/ 462 h 516"/>
                <a:gd name="T92" fmla="*/ 1381 w 1760"/>
                <a:gd name="T93" fmla="*/ 427 h 516"/>
                <a:gd name="T94" fmla="*/ 1448 w 1760"/>
                <a:gd name="T95" fmla="*/ 397 h 516"/>
                <a:gd name="T96" fmla="*/ 1520 w 1760"/>
                <a:gd name="T97" fmla="*/ 361 h 516"/>
                <a:gd name="T98" fmla="*/ 1607 w 1760"/>
                <a:gd name="T99" fmla="*/ 358 h 516"/>
                <a:gd name="T100" fmla="*/ 1664 w 1760"/>
                <a:gd name="T101" fmla="*/ 355 h 516"/>
                <a:gd name="T102" fmla="*/ 1730 w 1760"/>
                <a:gd name="T103" fmla="*/ 346 h 516"/>
                <a:gd name="T104" fmla="*/ 1746 w 1760"/>
                <a:gd name="T105" fmla="*/ 279 h 516"/>
                <a:gd name="T106" fmla="*/ 1746 w 1760"/>
                <a:gd name="T107" fmla="*/ 199 h 516"/>
                <a:gd name="T108" fmla="*/ 1760 w 1760"/>
                <a:gd name="T109" fmla="*/ 121 h 51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760"/>
                <a:gd name="T166" fmla="*/ 0 h 516"/>
                <a:gd name="T167" fmla="*/ 1760 w 1760"/>
                <a:gd name="T168" fmla="*/ 516 h 51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760" h="516">
                  <a:moveTo>
                    <a:pt x="1760" y="121"/>
                  </a:moveTo>
                  <a:lnTo>
                    <a:pt x="1643" y="100"/>
                  </a:lnTo>
                  <a:lnTo>
                    <a:pt x="1544" y="91"/>
                  </a:lnTo>
                  <a:lnTo>
                    <a:pt x="1475" y="76"/>
                  </a:lnTo>
                  <a:lnTo>
                    <a:pt x="1382" y="43"/>
                  </a:lnTo>
                  <a:lnTo>
                    <a:pt x="1259" y="16"/>
                  </a:lnTo>
                  <a:lnTo>
                    <a:pt x="1134" y="0"/>
                  </a:lnTo>
                  <a:lnTo>
                    <a:pt x="1006" y="0"/>
                  </a:lnTo>
                  <a:lnTo>
                    <a:pt x="926" y="0"/>
                  </a:lnTo>
                  <a:lnTo>
                    <a:pt x="832" y="13"/>
                  </a:lnTo>
                  <a:lnTo>
                    <a:pt x="708" y="2"/>
                  </a:lnTo>
                  <a:lnTo>
                    <a:pt x="590" y="10"/>
                  </a:lnTo>
                  <a:lnTo>
                    <a:pt x="464" y="28"/>
                  </a:lnTo>
                  <a:lnTo>
                    <a:pt x="362" y="74"/>
                  </a:lnTo>
                  <a:lnTo>
                    <a:pt x="258" y="138"/>
                  </a:lnTo>
                  <a:lnTo>
                    <a:pt x="202" y="184"/>
                  </a:lnTo>
                  <a:lnTo>
                    <a:pt x="118" y="252"/>
                  </a:lnTo>
                  <a:lnTo>
                    <a:pt x="54" y="308"/>
                  </a:lnTo>
                  <a:lnTo>
                    <a:pt x="0" y="354"/>
                  </a:lnTo>
                  <a:lnTo>
                    <a:pt x="64" y="412"/>
                  </a:lnTo>
                  <a:lnTo>
                    <a:pt x="82" y="428"/>
                  </a:lnTo>
                  <a:lnTo>
                    <a:pt x="102" y="448"/>
                  </a:lnTo>
                  <a:lnTo>
                    <a:pt x="132" y="516"/>
                  </a:lnTo>
                  <a:lnTo>
                    <a:pt x="270" y="494"/>
                  </a:lnTo>
                  <a:lnTo>
                    <a:pt x="413" y="433"/>
                  </a:lnTo>
                  <a:lnTo>
                    <a:pt x="494" y="451"/>
                  </a:lnTo>
                  <a:lnTo>
                    <a:pt x="714" y="486"/>
                  </a:lnTo>
                  <a:lnTo>
                    <a:pt x="622" y="396"/>
                  </a:lnTo>
                  <a:lnTo>
                    <a:pt x="584" y="312"/>
                  </a:lnTo>
                  <a:lnTo>
                    <a:pt x="598" y="238"/>
                  </a:lnTo>
                  <a:lnTo>
                    <a:pt x="651" y="158"/>
                  </a:lnTo>
                  <a:lnTo>
                    <a:pt x="722" y="109"/>
                  </a:lnTo>
                  <a:lnTo>
                    <a:pt x="812" y="87"/>
                  </a:lnTo>
                  <a:lnTo>
                    <a:pt x="944" y="90"/>
                  </a:lnTo>
                  <a:lnTo>
                    <a:pt x="1064" y="134"/>
                  </a:lnTo>
                  <a:lnTo>
                    <a:pt x="1124" y="178"/>
                  </a:lnTo>
                  <a:lnTo>
                    <a:pt x="1176" y="226"/>
                  </a:lnTo>
                  <a:lnTo>
                    <a:pt x="1198" y="272"/>
                  </a:lnTo>
                  <a:lnTo>
                    <a:pt x="1218" y="306"/>
                  </a:lnTo>
                  <a:lnTo>
                    <a:pt x="1217" y="337"/>
                  </a:lnTo>
                  <a:lnTo>
                    <a:pt x="1207" y="394"/>
                  </a:lnTo>
                  <a:lnTo>
                    <a:pt x="1177" y="427"/>
                  </a:lnTo>
                  <a:lnTo>
                    <a:pt x="1143" y="457"/>
                  </a:lnTo>
                  <a:lnTo>
                    <a:pt x="1186" y="472"/>
                  </a:lnTo>
                  <a:lnTo>
                    <a:pt x="1260" y="462"/>
                  </a:lnTo>
                  <a:lnTo>
                    <a:pt x="1381" y="427"/>
                  </a:lnTo>
                  <a:lnTo>
                    <a:pt x="1448" y="397"/>
                  </a:lnTo>
                  <a:lnTo>
                    <a:pt x="1520" y="361"/>
                  </a:lnTo>
                  <a:lnTo>
                    <a:pt x="1607" y="358"/>
                  </a:lnTo>
                  <a:lnTo>
                    <a:pt x="1664" y="355"/>
                  </a:lnTo>
                  <a:lnTo>
                    <a:pt x="1730" y="346"/>
                  </a:lnTo>
                  <a:lnTo>
                    <a:pt x="1746" y="279"/>
                  </a:lnTo>
                  <a:lnTo>
                    <a:pt x="1746" y="199"/>
                  </a:lnTo>
                  <a:lnTo>
                    <a:pt x="1760" y="121"/>
                  </a:lnTo>
                  <a:close/>
                </a:path>
              </a:pathLst>
            </a:custGeom>
            <a:gradFill rotWithShape="1">
              <a:gsLst>
                <a:gs pos="0">
                  <a:srgbClr val="00FFFF">
                    <a:alpha val="67000"/>
                  </a:srgbClr>
                </a:gs>
                <a:gs pos="100000">
                  <a:srgbClr val="00A9A9">
                    <a:alpha val="67998"/>
                  </a:srgbClr>
                </a:gs>
              </a:gsLst>
              <a:path path="rect">
                <a:fillToRect l="50000" t="50000" r="50000" b="50000"/>
              </a:path>
            </a:gradFill>
            <a:ln w="9525">
              <a:solidFill>
                <a:srgbClr val="000000"/>
              </a:solidFill>
              <a:round/>
              <a:headEnd/>
              <a:tailEnd/>
            </a:ln>
          </p:spPr>
          <p:txBody>
            <a:bodyPr/>
            <a:lstStyle/>
            <a:p>
              <a:endParaRPr lang="en-GB" dirty="0"/>
            </a:p>
          </p:txBody>
        </p:sp>
        <p:sp>
          <p:nvSpPr>
            <p:cNvPr id="50" name="Freeform 51"/>
            <p:cNvSpPr>
              <a:spLocks/>
            </p:cNvSpPr>
            <p:nvPr/>
          </p:nvSpPr>
          <p:spPr bwMode="auto">
            <a:xfrm>
              <a:off x="2154238" y="4259265"/>
              <a:ext cx="165100" cy="255588"/>
            </a:xfrm>
            <a:custGeom>
              <a:avLst/>
              <a:gdLst>
                <a:gd name="T0" fmla="*/ 0 w 93"/>
                <a:gd name="T1" fmla="*/ 0 h 177"/>
                <a:gd name="T2" fmla="*/ 51 w 93"/>
                <a:gd name="T3" fmla="*/ 48 h 177"/>
                <a:gd name="T4" fmla="*/ 78 w 93"/>
                <a:gd name="T5" fmla="*/ 96 h 177"/>
                <a:gd name="T6" fmla="*/ 90 w 93"/>
                <a:gd name="T7" fmla="*/ 138 h 177"/>
                <a:gd name="T8" fmla="*/ 93 w 93"/>
                <a:gd name="T9" fmla="*/ 177 h 177"/>
                <a:gd name="T10" fmla="*/ 0 60000 65536"/>
                <a:gd name="T11" fmla="*/ 0 60000 65536"/>
                <a:gd name="T12" fmla="*/ 0 60000 65536"/>
                <a:gd name="T13" fmla="*/ 0 60000 65536"/>
                <a:gd name="T14" fmla="*/ 0 60000 65536"/>
                <a:gd name="T15" fmla="*/ 0 w 93"/>
                <a:gd name="T16" fmla="*/ 0 h 177"/>
                <a:gd name="T17" fmla="*/ 93 w 93"/>
                <a:gd name="T18" fmla="*/ 177 h 177"/>
              </a:gdLst>
              <a:ahLst/>
              <a:cxnLst>
                <a:cxn ang="T10">
                  <a:pos x="T0" y="T1"/>
                </a:cxn>
                <a:cxn ang="T11">
                  <a:pos x="T2" y="T3"/>
                </a:cxn>
                <a:cxn ang="T12">
                  <a:pos x="T4" y="T5"/>
                </a:cxn>
                <a:cxn ang="T13">
                  <a:pos x="T6" y="T7"/>
                </a:cxn>
                <a:cxn ang="T14">
                  <a:pos x="T8" y="T9"/>
                </a:cxn>
              </a:cxnLst>
              <a:rect l="T15" t="T16" r="T17" b="T18"/>
              <a:pathLst>
                <a:path w="93" h="177">
                  <a:moveTo>
                    <a:pt x="0" y="0"/>
                  </a:moveTo>
                  <a:cubicBezTo>
                    <a:pt x="19" y="16"/>
                    <a:pt x="38" y="32"/>
                    <a:pt x="51" y="48"/>
                  </a:cubicBezTo>
                  <a:cubicBezTo>
                    <a:pt x="64" y="64"/>
                    <a:pt x="71" y="81"/>
                    <a:pt x="78" y="96"/>
                  </a:cubicBezTo>
                  <a:cubicBezTo>
                    <a:pt x="85" y="111"/>
                    <a:pt x="88" y="125"/>
                    <a:pt x="90" y="138"/>
                  </a:cubicBezTo>
                  <a:cubicBezTo>
                    <a:pt x="92" y="151"/>
                    <a:pt x="92" y="164"/>
                    <a:pt x="93" y="177"/>
                  </a:cubicBezTo>
                </a:path>
              </a:pathLst>
            </a:custGeom>
            <a:noFill/>
            <a:ln w="9525">
              <a:solidFill>
                <a:srgbClr val="000000"/>
              </a:solidFill>
              <a:round/>
              <a:headEnd/>
              <a:tailEnd/>
            </a:ln>
          </p:spPr>
          <p:txBody>
            <a:bodyPr/>
            <a:lstStyle/>
            <a:p>
              <a:endParaRPr lang="en-GB" dirty="0"/>
            </a:p>
          </p:txBody>
        </p:sp>
        <p:sp>
          <p:nvSpPr>
            <p:cNvPr id="51" name="Freeform 52"/>
            <p:cNvSpPr>
              <a:spLocks/>
            </p:cNvSpPr>
            <p:nvPr/>
          </p:nvSpPr>
          <p:spPr bwMode="auto">
            <a:xfrm>
              <a:off x="4645025" y="3922715"/>
              <a:ext cx="39687" cy="403225"/>
            </a:xfrm>
            <a:custGeom>
              <a:avLst/>
              <a:gdLst>
                <a:gd name="T0" fmla="*/ 9 w 22"/>
                <a:gd name="T1" fmla="*/ 0 h 279"/>
                <a:gd name="T2" fmla="*/ 21 w 22"/>
                <a:gd name="T3" fmla="*/ 87 h 279"/>
                <a:gd name="T4" fmla="*/ 18 w 22"/>
                <a:gd name="T5" fmla="*/ 159 h 279"/>
                <a:gd name="T6" fmla="*/ 12 w 22"/>
                <a:gd name="T7" fmla="*/ 219 h 279"/>
                <a:gd name="T8" fmla="*/ 0 w 22"/>
                <a:gd name="T9" fmla="*/ 279 h 279"/>
                <a:gd name="T10" fmla="*/ 0 60000 65536"/>
                <a:gd name="T11" fmla="*/ 0 60000 65536"/>
                <a:gd name="T12" fmla="*/ 0 60000 65536"/>
                <a:gd name="T13" fmla="*/ 0 60000 65536"/>
                <a:gd name="T14" fmla="*/ 0 60000 65536"/>
                <a:gd name="T15" fmla="*/ 0 w 22"/>
                <a:gd name="T16" fmla="*/ 0 h 279"/>
                <a:gd name="T17" fmla="*/ 22 w 22"/>
                <a:gd name="T18" fmla="*/ 279 h 279"/>
              </a:gdLst>
              <a:ahLst/>
              <a:cxnLst>
                <a:cxn ang="T10">
                  <a:pos x="T0" y="T1"/>
                </a:cxn>
                <a:cxn ang="T11">
                  <a:pos x="T2" y="T3"/>
                </a:cxn>
                <a:cxn ang="T12">
                  <a:pos x="T4" y="T5"/>
                </a:cxn>
                <a:cxn ang="T13">
                  <a:pos x="T6" y="T7"/>
                </a:cxn>
                <a:cxn ang="T14">
                  <a:pos x="T8" y="T9"/>
                </a:cxn>
              </a:cxnLst>
              <a:rect l="T15" t="T16" r="T17" b="T18"/>
              <a:pathLst>
                <a:path w="22" h="279">
                  <a:moveTo>
                    <a:pt x="9" y="0"/>
                  </a:moveTo>
                  <a:cubicBezTo>
                    <a:pt x="14" y="30"/>
                    <a:pt x="20" y="61"/>
                    <a:pt x="21" y="87"/>
                  </a:cubicBezTo>
                  <a:cubicBezTo>
                    <a:pt x="22" y="113"/>
                    <a:pt x="20" y="137"/>
                    <a:pt x="18" y="159"/>
                  </a:cubicBezTo>
                  <a:cubicBezTo>
                    <a:pt x="16" y="181"/>
                    <a:pt x="15" y="199"/>
                    <a:pt x="12" y="219"/>
                  </a:cubicBezTo>
                  <a:cubicBezTo>
                    <a:pt x="9" y="239"/>
                    <a:pt x="2" y="269"/>
                    <a:pt x="0" y="279"/>
                  </a:cubicBezTo>
                </a:path>
              </a:pathLst>
            </a:custGeom>
            <a:noFill/>
            <a:ln w="9525">
              <a:solidFill>
                <a:srgbClr val="000000"/>
              </a:solidFill>
              <a:round/>
              <a:headEnd/>
              <a:tailEnd/>
            </a:ln>
          </p:spPr>
          <p:txBody>
            <a:bodyPr/>
            <a:lstStyle/>
            <a:p>
              <a:endParaRPr lang="en-GB" dirty="0"/>
            </a:p>
          </p:txBody>
        </p:sp>
        <p:sp>
          <p:nvSpPr>
            <p:cNvPr id="52" name="Freeform 53"/>
            <p:cNvSpPr>
              <a:spLocks/>
            </p:cNvSpPr>
            <p:nvPr/>
          </p:nvSpPr>
          <p:spPr bwMode="auto">
            <a:xfrm>
              <a:off x="1443038" y="4318002"/>
              <a:ext cx="2057400" cy="649288"/>
            </a:xfrm>
            <a:custGeom>
              <a:avLst/>
              <a:gdLst>
                <a:gd name="T0" fmla="*/ 381 w 1296"/>
                <a:gd name="T1" fmla="*/ 0 h 409"/>
                <a:gd name="T2" fmla="*/ 275 w 1296"/>
                <a:gd name="T3" fmla="*/ 72 h 409"/>
                <a:gd name="T4" fmla="*/ 196 w 1296"/>
                <a:gd name="T5" fmla="*/ 137 h 409"/>
                <a:gd name="T6" fmla="*/ 106 w 1296"/>
                <a:gd name="T7" fmla="*/ 225 h 409"/>
                <a:gd name="T8" fmla="*/ 53 w 1296"/>
                <a:gd name="T9" fmla="*/ 269 h 409"/>
                <a:gd name="T10" fmla="*/ 22 w 1296"/>
                <a:gd name="T11" fmla="*/ 312 h 409"/>
                <a:gd name="T12" fmla="*/ 0 w 1296"/>
                <a:gd name="T13" fmla="*/ 337 h 409"/>
                <a:gd name="T14" fmla="*/ 9 w 1296"/>
                <a:gd name="T15" fmla="*/ 378 h 409"/>
                <a:gd name="T16" fmla="*/ 55 w 1296"/>
                <a:gd name="T17" fmla="*/ 386 h 409"/>
                <a:gd name="T18" fmla="*/ 103 w 1296"/>
                <a:gd name="T19" fmla="*/ 390 h 409"/>
                <a:gd name="T20" fmla="*/ 154 w 1296"/>
                <a:gd name="T21" fmla="*/ 400 h 409"/>
                <a:gd name="T22" fmla="*/ 269 w 1296"/>
                <a:gd name="T23" fmla="*/ 409 h 409"/>
                <a:gd name="T24" fmla="*/ 432 w 1296"/>
                <a:gd name="T25" fmla="*/ 402 h 409"/>
                <a:gd name="T26" fmla="*/ 617 w 1296"/>
                <a:gd name="T27" fmla="*/ 367 h 409"/>
                <a:gd name="T28" fmla="*/ 772 w 1296"/>
                <a:gd name="T29" fmla="*/ 334 h 409"/>
                <a:gd name="T30" fmla="*/ 908 w 1296"/>
                <a:gd name="T31" fmla="*/ 299 h 409"/>
                <a:gd name="T32" fmla="*/ 1014 w 1296"/>
                <a:gd name="T33" fmla="*/ 268 h 409"/>
                <a:gd name="T34" fmla="*/ 1064 w 1296"/>
                <a:gd name="T35" fmla="*/ 259 h 409"/>
                <a:gd name="T36" fmla="*/ 1116 w 1296"/>
                <a:gd name="T37" fmla="*/ 254 h 409"/>
                <a:gd name="T38" fmla="*/ 1236 w 1296"/>
                <a:gd name="T39" fmla="*/ 236 h 409"/>
                <a:gd name="T40" fmla="*/ 1296 w 1296"/>
                <a:gd name="T41" fmla="*/ 206 h 409"/>
                <a:gd name="T42" fmla="*/ 1142 w 1296"/>
                <a:gd name="T43" fmla="*/ 180 h 409"/>
                <a:gd name="T44" fmla="*/ 1114 w 1296"/>
                <a:gd name="T45" fmla="*/ 160 h 409"/>
                <a:gd name="T46" fmla="*/ 820 w 1296"/>
                <a:gd name="T47" fmla="*/ 150 h 409"/>
                <a:gd name="T48" fmla="*/ 637 w 1296"/>
                <a:gd name="T49" fmla="*/ 148 h 409"/>
                <a:gd name="T50" fmla="*/ 539 w 1296"/>
                <a:gd name="T51" fmla="*/ 157 h 409"/>
                <a:gd name="T52" fmla="*/ 490 w 1296"/>
                <a:gd name="T53" fmla="*/ 167 h 409"/>
                <a:gd name="T54" fmla="*/ 473 w 1296"/>
                <a:gd name="T55" fmla="*/ 105 h 409"/>
                <a:gd name="T56" fmla="*/ 438 w 1296"/>
                <a:gd name="T57" fmla="*/ 61 h 409"/>
                <a:gd name="T58" fmla="*/ 381 w 1296"/>
                <a:gd name="T59" fmla="*/ 0 h 40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96"/>
                <a:gd name="T91" fmla="*/ 0 h 409"/>
                <a:gd name="T92" fmla="*/ 1296 w 1296"/>
                <a:gd name="T93" fmla="*/ 409 h 409"/>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96" h="409">
                  <a:moveTo>
                    <a:pt x="381" y="0"/>
                  </a:moveTo>
                  <a:lnTo>
                    <a:pt x="275" y="72"/>
                  </a:lnTo>
                  <a:lnTo>
                    <a:pt x="196" y="137"/>
                  </a:lnTo>
                  <a:lnTo>
                    <a:pt x="106" y="225"/>
                  </a:lnTo>
                  <a:lnTo>
                    <a:pt x="53" y="269"/>
                  </a:lnTo>
                  <a:lnTo>
                    <a:pt x="22" y="312"/>
                  </a:lnTo>
                  <a:lnTo>
                    <a:pt x="0" y="337"/>
                  </a:lnTo>
                  <a:lnTo>
                    <a:pt x="9" y="378"/>
                  </a:lnTo>
                  <a:lnTo>
                    <a:pt x="55" y="386"/>
                  </a:lnTo>
                  <a:lnTo>
                    <a:pt x="103" y="390"/>
                  </a:lnTo>
                  <a:lnTo>
                    <a:pt x="154" y="400"/>
                  </a:lnTo>
                  <a:lnTo>
                    <a:pt x="269" y="409"/>
                  </a:lnTo>
                  <a:lnTo>
                    <a:pt x="432" y="402"/>
                  </a:lnTo>
                  <a:lnTo>
                    <a:pt x="617" y="367"/>
                  </a:lnTo>
                  <a:lnTo>
                    <a:pt x="772" y="334"/>
                  </a:lnTo>
                  <a:lnTo>
                    <a:pt x="908" y="299"/>
                  </a:lnTo>
                  <a:lnTo>
                    <a:pt x="1014" y="268"/>
                  </a:lnTo>
                  <a:lnTo>
                    <a:pt x="1064" y="259"/>
                  </a:lnTo>
                  <a:lnTo>
                    <a:pt x="1116" y="254"/>
                  </a:lnTo>
                  <a:lnTo>
                    <a:pt x="1236" y="236"/>
                  </a:lnTo>
                  <a:lnTo>
                    <a:pt x="1296" y="206"/>
                  </a:lnTo>
                  <a:lnTo>
                    <a:pt x="1142" y="180"/>
                  </a:lnTo>
                  <a:lnTo>
                    <a:pt x="1114" y="160"/>
                  </a:lnTo>
                  <a:lnTo>
                    <a:pt x="820" y="150"/>
                  </a:lnTo>
                  <a:lnTo>
                    <a:pt x="637" y="148"/>
                  </a:lnTo>
                  <a:lnTo>
                    <a:pt x="539" y="157"/>
                  </a:lnTo>
                  <a:lnTo>
                    <a:pt x="490" y="167"/>
                  </a:lnTo>
                  <a:lnTo>
                    <a:pt x="473" y="105"/>
                  </a:lnTo>
                  <a:lnTo>
                    <a:pt x="438" y="61"/>
                  </a:lnTo>
                  <a:lnTo>
                    <a:pt x="381" y="0"/>
                  </a:lnTo>
                  <a:close/>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53" name="Freeform 54"/>
            <p:cNvSpPr>
              <a:spLocks/>
            </p:cNvSpPr>
            <p:nvPr/>
          </p:nvSpPr>
          <p:spPr bwMode="auto">
            <a:xfrm rot="20684692">
              <a:off x="1906588" y="4613277"/>
              <a:ext cx="346075" cy="34925"/>
            </a:xfrm>
            <a:custGeom>
              <a:avLst/>
              <a:gdLst>
                <a:gd name="T0" fmla="*/ 195 w 195"/>
                <a:gd name="T1" fmla="*/ 3 h 24"/>
                <a:gd name="T2" fmla="*/ 123 w 195"/>
                <a:gd name="T3" fmla="*/ 3 h 24"/>
                <a:gd name="T4" fmla="*/ 63 w 195"/>
                <a:gd name="T5" fmla="*/ 3 h 24"/>
                <a:gd name="T6" fmla="*/ 0 w 195"/>
                <a:gd name="T7" fmla="*/ 24 h 24"/>
                <a:gd name="T8" fmla="*/ 0 60000 65536"/>
                <a:gd name="T9" fmla="*/ 0 60000 65536"/>
                <a:gd name="T10" fmla="*/ 0 60000 65536"/>
                <a:gd name="T11" fmla="*/ 0 60000 65536"/>
                <a:gd name="T12" fmla="*/ 0 w 195"/>
                <a:gd name="T13" fmla="*/ 0 h 24"/>
                <a:gd name="T14" fmla="*/ 195 w 195"/>
                <a:gd name="T15" fmla="*/ 24 h 24"/>
              </a:gdLst>
              <a:ahLst/>
              <a:cxnLst>
                <a:cxn ang="T8">
                  <a:pos x="T0" y="T1"/>
                </a:cxn>
                <a:cxn ang="T9">
                  <a:pos x="T2" y="T3"/>
                </a:cxn>
                <a:cxn ang="T10">
                  <a:pos x="T4" y="T5"/>
                </a:cxn>
                <a:cxn ang="T11">
                  <a:pos x="T6" y="T7"/>
                </a:cxn>
              </a:cxnLst>
              <a:rect l="T12" t="T13" r="T14" b="T15"/>
              <a:pathLst>
                <a:path w="195" h="24">
                  <a:moveTo>
                    <a:pt x="195" y="3"/>
                  </a:moveTo>
                  <a:cubicBezTo>
                    <a:pt x="170" y="3"/>
                    <a:pt x="145" y="3"/>
                    <a:pt x="123" y="3"/>
                  </a:cubicBezTo>
                  <a:cubicBezTo>
                    <a:pt x="101" y="3"/>
                    <a:pt x="83" y="0"/>
                    <a:pt x="63" y="3"/>
                  </a:cubicBezTo>
                  <a:cubicBezTo>
                    <a:pt x="43" y="6"/>
                    <a:pt x="21" y="15"/>
                    <a:pt x="0" y="24"/>
                  </a:cubicBezTo>
                </a:path>
              </a:pathLst>
            </a:custGeom>
            <a:noFill/>
            <a:ln w="9525">
              <a:solidFill>
                <a:srgbClr val="000000"/>
              </a:solidFill>
              <a:round/>
              <a:headEnd/>
              <a:tailEnd/>
            </a:ln>
          </p:spPr>
          <p:txBody>
            <a:bodyPr/>
            <a:lstStyle/>
            <a:p>
              <a:endParaRPr lang="en-GB" dirty="0"/>
            </a:p>
          </p:txBody>
        </p:sp>
        <p:sp>
          <p:nvSpPr>
            <p:cNvPr id="54" name="Line 56"/>
            <p:cNvSpPr>
              <a:spLocks noChangeShapeType="1"/>
            </p:cNvSpPr>
            <p:nvPr/>
          </p:nvSpPr>
          <p:spPr bwMode="auto">
            <a:xfrm>
              <a:off x="3848100" y="4524377"/>
              <a:ext cx="608012" cy="0"/>
            </a:xfrm>
            <a:prstGeom prst="line">
              <a:avLst/>
            </a:prstGeom>
            <a:noFill/>
            <a:ln w="12700">
              <a:solidFill>
                <a:schemeClr val="bg1"/>
              </a:solidFill>
              <a:round/>
              <a:headEnd/>
              <a:tailEnd/>
            </a:ln>
          </p:spPr>
          <p:txBody>
            <a:bodyPr/>
            <a:lstStyle/>
            <a:p>
              <a:endParaRPr lang="en-GB" dirty="0"/>
            </a:p>
          </p:txBody>
        </p:sp>
        <p:sp>
          <p:nvSpPr>
            <p:cNvPr id="55" name="Freeform 57"/>
            <p:cNvSpPr>
              <a:spLocks/>
            </p:cNvSpPr>
            <p:nvPr/>
          </p:nvSpPr>
          <p:spPr bwMode="auto">
            <a:xfrm rot="923610">
              <a:off x="3624263" y="4168777"/>
              <a:ext cx="411162" cy="520700"/>
            </a:xfrm>
            <a:custGeom>
              <a:avLst/>
              <a:gdLst>
                <a:gd name="T0" fmla="*/ 145 w 232"/>
                <a:gd name="T1" fmla="*/ 9 h 360"/>
                <a:gd name="T2" fmla="*/ 166 w 232"/>
                <a:gd name="T3" fmla="*/ 57 h 360"/>
                <a:gd name="T4" fmla="*/ 178 w 232"/>
                <a:gd name="T5" fmla="*/ 108 h 360"/>
                <a:gd name="T6" fmla="*/ 184 w 232"/>
                <a:gd name="T7" fmla="*/ 138 h 360"/>
                <a:gd name="T8" fmla="*/ 205 w 232"/>
                <a:gd name="T9" fmla="*/ 156 h 360"/>
                <a:gd name="T10" fmla="*/ 229 w 232"/>
                <a:gd name="T11" fmla="*/ 177 h 360"/>
                <a:gd name="T12" fmla="*/ 232 w 232"/>
                <a:gd name="T13" fmla="*/ 207 h 360"/>
                <a:gd name="T14" fmla="*/ 202 w 232"/>
                <a:gd name="T15" fmla="*/ 234 h 360"/>
                <a:gd name="T16" fmla="*/ 169 w 232"/>
                <a:gd name="T17" fmla="*/ 255 h 360"/>
                <a:gd name="T18" fmla="*/ 136 w 232"/>
                <a:gd name="T19" fmla="*/ 297 h 360"/>
                <a:gd name="T20" fmla="*/ 106 w 232"/>
                <a:gd name="T21" fmla="*/ 333 h 360"/>
                <a:gd name="T22" fmla="*/ 73 w 232"/>
                <a:gd name="T23" fmla="*/ 354 h 360"/>
                <a:gd name="T24" fmla="*/ 43 w 232"/>
                <a:gd name="T25" fmla="*/ 357 h 360"/>
                <a:gd name="T26" fmla="*/ 37 w 232"/>
                <a:gd name="T27" fmla="*/ 360 h 360"/>
                <a:gd name="T28" fmla="*/ 1 w 232"/>
                <a:gd name="T29" fmla="*/ 336 h 360"/>
                <a:gd name="T30" fmla="*/ 1 w 232"/>
                <a:gd name="T31" fmla="*/ 162 h 360"/>
                <a:gd name="T32" fmla="*/ 31 w 232"/>
                <a:gd name="T33" fmla="*/ 0 h 360"/>
                <a:gd name="T34" fmla="*/ 145 w 232"/>
                <a:gd name="T35" fmla="*/ 9 h 3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32"/>
                <a:gd name="T55" fmla="*/ 0 h 360"/>
                <a:gd name="T56" fmla="*/ 232 w 232"/>
                <a:gd name="T57" fmla="*/ 360 h 36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32" h="360">
                  <a:moveTo>
                    <a:pt x="145" y="9"/>
                  </a:moveTo>
                  <a:lnTo>
                    <a:pt x="166" y="57"/>
                  </a:lnTo>
                  <a:lnTo>
                    <a:pt x="178" y="108"/>
                  </a:lnTo>
                  <a:lnTo>
                    <a:pt x="184" y="138"/>
                  </a:lnTo>
                  <a:lnTo>
                    <a:pt x="205" y="156"/>
                  </a:lnTo>
                  <a:lnTo>
                    <a:pt x="229" y="177"/>
                  </a:lnTo>
                  <a:lnTo>
                    <a:pt x="232" y="207"/>
                  </a:lnTo>
                  <a:lnTo>
                    <a:pt x="202" y="234"/>
                  </a:lnTo>
                  <a:lnTo>
                    <a:pt x="169" y="255"/>
                  </a:lnTo>
                  <a:lnTo>
                    <a:pt x="136" y="297"/>
                  </a:lnTo>
                  <a:lnTo>
                    <a:pt x="106" y="333"/>
                  </a:lnTo>
                  <a:cubicBezTo>
                    <a:pt x="95" y="340"/>
                    <a:pt x="85" y="349"/>
                    <a:pt x="73" y="354"/>
                  </a:cubicBezTo>
                  <a:cubicBezTo>
                    <a:pt x="64" y="358"/>
                    <a:pt x="53" y="355"/>
                    <a:pt x="43" y="357"/>
                  </a:cubicBezTo>
                  <a:cubicBezTo>
                    <a:pt x="41" y="357"/>
                    <a:pt x="39" y="359"/>
                    <a:pt x="37" y="360"/>
                  </a:cubicBezTo>
                  <a:cubicBezTo>
                    <a:pt x="0" y="338"/>
                    <a:pt x="1" y="353"/>
                    <a:pt x="1" y="336"/>
                  </a:cubicBezTo>
                  <a:lnTo>
                    <a:pt x="1" y="162"/>
                  </a:lnTo>
                  <a:lnTo>
                    <a:pt x="31" y="0"/>
                  </a:lnTo>
                  <a:lnTo>
                    <a:pt x="145" y="9"/>
                  </a:lnTo>
                  <a:close/>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56" name="Freeform 58"/>
            <p:cNvSpPr>
              <a:spLocks/>
            </p:cNvSpPr>
            <p:nvPr/>
          </p:nvSpPr>
          <p:spPr bwMode="auto">
            <a:xfrm>
              <a:off x="2960688" y="3868740"/>
              <a:ext cx="1000125" cy="787400"/>
            </a:xfrm>
            <a:custGeom>
              <a:avLst/>
              <a:gdLst>
                <a:gd name="T0" fmla="*/ 356 w 630"/>
                <a:gd name="T1" fmla="*/ 18 h 496"/>
                <a:gd name="T2" fmla="*/ 288 w 630"/>
                <a:gd name="T3" fmla="*/ 1 h 496"/>
                <a:gd name="T4" fmla="*/ 220 w 630"/>
                <a:gd name="T5" fmla="*/ 0 h 496"/>
                <a:gd name="T6" fmla="*/ 164 w 630"/>
                <a:gd name="T7" fmla="*/ 9 h 496"/>
                <a:gd name="T8" fmla="*/ 111 w 630"/>
                <a:gd name="T9" fmla="*/ 36 h 496"/>
                <a:gd name="T10" fmla="*/ 66 w 630"/>
                <a:gd name="T11" fmla="*/ 69 h 496"/>
                <a:gd name="T12" fmla="*/ 16 w 630"/>
                <a:gd name="T13" fmla="*/ 138 h 496"/>
                <a:gd name="T14" fmla="*/ 1 w 630"/>
                <a:gd name="T15" fmla="*/ 188 h 496"/>
                <a:gd name="T16" fmla="*/ 0 w 630"/>
                <a:gd name="T17" fmla="*/ 243 h 496"/>
                <a:gd name="T18" fmla="*/ 37 w 630"/>
                <a:gd name="T19" fmla="*/ 315 h 496"/>
                <a:gd name="T20" fmla="*/ 79 w 630"/>
                <a:gd name="T21" fmla="*/ 366 h 496"/>
                <a:gd name="T22" fmla="*/ 131 w 630"/>
                <a:gd name="T23" fmla="*/ 420 h 496"/>
                <a:gd name="T24" fmla="*/ 213 w 630"/>
                <a:gd name="T25" fmla="*/ 470 h 496"/>
                <a:gd name="T26" fmla="*/ 277 w 630"/>
                <a:gd name="T27" fmla="*/ 490 h 496"/>
                <a:gd name="T28" fmla="*/ 339 w 630"/>
                <a:gd name="T29" fmla="*/ 496 h 496"/>
                <a:gd name="T30" fmla="*/ 410 w 630"/>
                <a:gd name="T31" fmla="*/ 489 h 496"/>
                <a:gd name="T32" fmla="*/ 381 w 630"/>
                <a:gd name="T33" fmla="*/ 449 h 496"/>
                <a:gd name="T34" fmla="*/ 415 w 630"/>
                <a:gd name="T35" fmla="*/ 413 h 496"/>
                <a:gd name="T36" fmla="*/ 474 w 630"/>
                <a:gd name="T37" fmla="*/ 381 h 496"/>
                <a:gd name="T38" fmla="*/ 479 w 630"/>
                <a:gd name="T39" fmla="*/ 327 h 496"/>
                <a:gd name="T40" fmla="*/ 469 w 630"/>
                <a:gd name="T41" fmla="*/ 287 h 496"/>
                <a:gd name="T42" fmla="*/ 498 w 630"/>
                <a:gd name="T43" fmla="*/ 227 h 496"/>
                <a:gd name="T44" fmla="*/ 551 w 630"/>
                <a:gd name="T45" fmla="*/ 199 h 496"/>
                <a:gd name="T46" fmla="*/ 577 w 630"/>
                <a:gd name="T47" fmla="*/ 206 h 496"/>
                <a:gd name="T48" fmla="*/ 630 w 630"/>
                <a:gd name="T49" fmla="*/ 237 h 496"/>
                <a:gd name="T50" fmla="*/ 585 w 630"/>
                <a:gd name="T51" fmla="*/ 156 h 496"/>
                <a:gd name="T52" fmla="*/ 521 w 630"/>
                <a:gd name="T53" fmla="*/ 95 h 496"/>
                <a:gd name="T54" fmla="*/ 423 w 630"/>
                <a:gd name="T55" fmla="*/ 42 h 496"/>
                <a:gd name="T56" fmla="*/ 356 w 630"/>
                <a:gd name="T57" fmla="*/ 18 h 49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630"/>
                <a:gd name="T88" fmla="*/ 0 h 496"/>
                <a:gd name="T89" fmla="*/ 630 w 630"/>
                <a:gd name="T90" fmla="*/ 496 h 49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630" h="496">
                  <a:moveTo>
                    <a:pt x="356" y="18"/>
                  </a:moveTo>
                  <a:lnTo>
                    <a:pt x="288" y="1"/>
                  </a:lnTo>
                  <a:lnTo>
                    <a:pt x="220" y="0"/>
                  </a:lnTo>
                  <a:lnTo>
                    <a:pt x="164" y="9"/>
                  </a:lnTo>
                  <a:lnTo>
                    <a:pt x="111" y="36"/>
                  </a:lnTo>
                  <a:lnTo>
                    <a:pt x="66" y="69"/>
                  </a:lnTo>
                  <a:lnTo>
                    <a:pt x="16" y="138"/>
                  </a:lnTo>
                  <a:lnTo>
                    <a:pt x="1" y="188"/>
                  </a:lnTo>
                  <a:lnTo>
                    <a:pt x="0" y="243"/>
                  </a:lnTo>
                  <a:cubicBezTo>
                    <a:pt x="6" y="265"/>
                    <a:pt x="23" y="296"/>
                    <a:pt x="37" y="315"/>
                  </a:cubicBezTo>
                  <a:cubicBezTo>
                    <a:pt x="50" y="336"/>
                    <a:pt x="64" y="348"/>
                    <a:pt x="79" y="366"/>
                  </a:cubicBezTo>
                  <a:lnTo>
                    <a:pt x="131" y="420"/>
                  </a:lnTo>
                  <a:lnTo>
                    <a:pt x="213" y="470"/>
                  </a:lnTo>
                  <a:lnTo>
                    <a:pt x="277" y="490"/>
                  </a:lnTo>
                  <a:lnTo>
                    <a:pt x="339" y="496"/>
                  </a:lnTo>
                  <a:lnTo>
                    <a:pt x="410" y="489"/>
                  </a:lnTo>
                  <a:lnTo>
                    <a:pt x="381" y="449"/>
                  </a:lnTo>
                  <a:lnTo>
                    <a:pt x="415" y="413"/>
                  </a:lnTo>
                  <a:lnTo>
                    <a:pt x="474" y="381"/>
                  </a:lnTo>
                  <a:lnTo>
                    <a:pt x="479" y="327"/>
                  </a:lnTo>
                  <a:lnTo>
                    <a:pt x="469" y="287"/>
                  </a:lnTo>
                  <a:lnTo>
                    <a:pt x="498" y="227"/>
                  </a:lnTo>
                  <a:lnTo>
                    <a:pt x="551" y="199"/>
                  </a:lnTo>
                  <a:lnTo>
                    <a:pt x="577" y="206"/>
                  </a:lnTo>
                  <a:lnTo>
                    <a:pt x="630" y="237"/>
                  </a:lnTo>
                  <a:lnTo>
                    <a:pt x="585" y="156"/>
                  </a:lnTo>
                  <a:lnTo>
                    <a:pt x="521" y="95"/>
                  </a:lnTo>
                  <a:lnTo>
                    <a:pt x="423" y="42"/>
                  </a:lnTo>
                  <a:lnTo>
                    <a:pt x="356" y="18"/>
                  </a:lnTo>
                  <a:close/>
                </a:path>
              </a:pathLst>
            </a:custGeom>
            <a:gradFill rotWithShape="1">
              <a:gsLst>
                <a:gs pos="0">
                  <a:srgbClr val="C0C0C0"/>
                </a:gs>
                <a:gs pos="100000">
                  <a:srgbClr val="7F7F7F"/>
                </a:gs>
              </a:gsLst>
              <a:path path="rect">
                <a:fillToRect l="50000" t="50000" r="50000" b="50000"/>
              </a:path>
            </a:gradFill>
            <a:ln w="9525">
              <a:solidFill>
                <a:srgbClr val="000000"/>
              </a:solidFill>
              <a:round/>
              <a:headEnd/>
              <a:tailEnd/>
            </a:ln>
          </p:spPr>
          <p:txBody>
            <a:bodyPr/>
            <a:lstStyle/>
            <a:p>
              <a:endParaRPr lang="en-GB" dirty="0"/>
            </a:p>
          </p:txBody>
        </p:sp>
        <p:sp>
          <p:nvSpPr>
            <p:cNvPr id="57" name="Freeform 60"/>
            <p:cNvSpPr>
              <a:spLocks/>
            </p:cNvSpPr>
            <p:nvPr/>
          </p:nvSpPr>
          <p:spPr bwMode="auto">
            <a:xfrm>
              <a:off x="6642100" y="4583115"/>
              <a:ext cx="282575" cy="57150"/>
            </a:xfrm>
            <a:custGeom>
              <a:avLst/>
              <a:gdLst>
                <a:gd name="T0" fmla="*/ 0 w 252"/>
                <a:gd name="T1" fmla="*/ 6 h 57"/>
                <a:gd name="T2" fmla="*/ 210 w 252"/>
                <a:gd name="T3" fmla="*/ 57 h 57"/>
                <a:gd name="T4" fmla="*/ 237 w 252"/>
                <a:gd name="T5" fmla="*/ 45 h 57"/>
                <a:gd name="T6" fmla="*/ 252 w 252"/>
                <a:gd name="T7" fmla="*/ 16 h 57"/>
                <a:gd name="T8" fmla="*/ 225 w 252"/>
                <a:gd name="T9" fmla="*/ 0 h 57"/>
                <a:gd name="T10" fmla="*/ 0 w 252"/>
                <a:gd name="T11" fmla="*/ 6 h 57"/>
                <a:gd name="T12" fmla="*/ 0 60000 65536"/>
                <a:gd name="T13" fmla="*/ 0 60000 65536"/>
                <a:gd name="T14" fmla="*/ 0 60000 65536"/>
                <a:gd name="T15" fmla="*/ 0 60000 65536"/>
                <a:gd name="T16" fmla="*/ 0 60000 65536"/>
                <a:gd name="T17" fmla="*/ 0 60000 65536"/>
                <a:gd name="T18" fmla="*/ 0 w 252"/>
                <a:gd name="T19" fmla="*/ 0 h 57"/>
                <a:gd name="T20" fmla="*/ 252 w 252"/>
                <a:gd name="T21" fmla="*/ 57 h 57"/>
              </a:gdLst>
              <a:ahLst/>
              <a:cxnLst>
                <a:cxn ang="T12">
                  <a:pos x="T0" y="T1"/>
                </a:cxn>
                <a:cxn ang="T13">
                  <a:pos x="T2" y="T3"/>
                </a:cxn>
                <a:cxn ang="T14">
                  <a:pos x="T4" y="T5"/>
                </a:cxn>
                <a:cxn ang="T15">
                  <a:pos x="T6" y="T7"/>
                </a:cxn>
                <a:cxn ang="T16">
                  <a:pos x="T8" y="T9"/>
                </a:cxn>
                <a:cxn ang="T17">
                  <a:pos x="T10" y="T11"/>
                </a:cxn>
              </a:cxnLst>
              <a:rect l="T18" t="T19" r="T20" b="T21"/>
              <a:pathLst>
                <a:path w="252" h="57">
                  <a:moveTo>
                    <a:pt x="0" y="6"/>
                  </a:moveTo>
                  <a:lnTo>
                    <a:pt x="210" y="57"/>
                  </a:lnTo>
                  <a:lnTo>
                    <a:pt x="237" y="45"/>
                  </a:lnTo>
                  <a:lnTo>
                    <a:pt x="252" y="16"/>
                  </a:lnTo>
                  <a:lnTo>
                    <a:pt x="225" y="0"/>
                  </a:lnTo>
                  <a:lnTo>
                    <a:pt x="0" y="6"/>
                  </a:lnTo>
                  <a:close/>
                </a:path>
              </a:pathLst>
            </a:custGeom>
            <a:solidFill>
              <a:srgbClr val="FFD9B3"/>
            </a:solidFill>
            <a:ln w="9525">
              <a:solidFill>
                <a:srgbClr val="000000"/>
              </a:solidFill>
              <a:round/>
              <a:headEnd/>
              <a:tailEnd/>
            </a:ln>
          </p:spPr>
          <p:txBody>
            <a:bodyPr/>
            <a:lstStyle/>
            <a:p>
              <a:endParaRPr lang="en-GB" dirty="0"/>
            </a:p>
          </p:txBody>
        </p:sp>
        <p:sp>
          <p:nvSpPr>
            <p:cNvPr id="58" name="Freeform 61"/>
            <p:cNvSpPr>
              <a:spLocks/>
            </p:cNvSpPr>
            <p:nvPr/>
          </p:nvSpPr>
          <p:spPr bwMode="auto">
            <a:xfrm>
              <a:off x="4413250" y="4405315"/>
              <a:ext cx="2371725" cy="182563"/>
            </a:xfrm>
            <a:custGeom>
              <a:avLst/>
              <a:gdLst>
                <a:gd name="T0" fmla="*/ 2114 w 2114"/>
                <a:gd name="T1" fmla="*/ 0 h 180"/>
                <a:gd name="T2" fmla="*/ 583 w 2114"/>
                <a:gd name="T3" fmla="*/ 26 h 180"/>
                <a:gd name="T4" fmla="*/ 185 w 2114"/>
                <a:gd name="T5" fmla="*/ 56 h 180"/>
                <a:gd name="T6" fmla="*/ 71 w 2114"/>
                <a:gd name="T7" fmla="*/ 77 h 180"/>
                <a:gd name="T8" fmla="*/ 0 w 2114"/>
                <a:gd name="T9" fmla="*/ 112 h 180"/>
                <a:gd name="T10" fmla="*/ 76 w 2114"/>
                <a:gd name="T11" fmla="*/ 150 h 180"/>
                <a:gd name="T12" fmla="*/ 190 w 2114"/>
                <a:gd name="T13" fmla="*/ 159 h 180"/>
                <a:gd name="T14" fmla="*/ 2106 w 2114"/>
                <a:gd name="T15" fmla="*/ 180 h 180"/>
                <a:gd name="T16" fmla="*/ 0 60000 65536"/>
                <a:gd name="T17" fmla="*/ 0 60000 65536"/>
                <a:gd name="T18" fmla="*/ 0 60000 65536"/>
                <a:gd name="T19" fmla="*/ 0 60000 65536"/>
                <a:gd name="T20" fmla="*/ 0 60000 65536"/>
                <a:gd name="T21" fmla="*/ 0 60000 65536"/>
                <a:gd name="T22" fmla="*/ 0 60000 65536"/>
                <a:gd name="T23" fmla="*/ 0 60000 65536"/>
                <a:gd name="T24" fmla="*/ 0 w 2114"/>
                <a:gd name="T25" fmla="*/ 0 h 180"/>
                <a:gd name="T26" fmla="*/ 2114 w 2114"/>
                <a:gd name="T27" fmla="*/ 180 h 1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14" h="180">
                  <a:moveTo>
                    <a:pt x="2114" y="0"/>
                  </a:moveTo>
                  <a:lnTo>
                    <a:pt x="583" y="26"/>
                  </a:lnTo>
                  <a:lnTo>
                    <a:pt x="185" y="56"/>
                  </a:lnTo>
                  <a:lnTo>
                    <a:pt x="71" y="77"/>
                  </a:lnTo>
                  <a:lnTo>
                    <a:pt x="0" y="112"/>
                  </a:lnTo>
                  <a:lnTo>
                    <a:pt x="76" y="150"/>
                  </a:lnTo>
                  <a:lnTo>
                    <a:pt x="190" y="159"/>
                  </a:lnTo>
                  <a:lnTo>
                    <a:pt x="2106" y="180"/>
                  </a:lnTo>
                </a:path>
              </a:pathLst>
            </a:custGeom>
            <a:gradFill rotWithShape="1">
              <a:gsLst>
                <a:gs pos="0">
                  <a:srgbClr val="C0C0C0"/>
                </a:gs>
                <a:gs pos="100000">
                  <a:srgbClr val="929292"/>
                </a:gs>
              </a:gsLst>
              <a:lin ang="0" scaled="1"/>
            </a:gradFill>
            <a:ln w="9525">
              <a:solidFill>
                <a:srgbClr val="000000"/>
              </a:solidFill>
              <a:round/>
              <a:headEnd/>
              <a:tailEnd/>
            </a:ln>
          </p:spPr>
          <p:txBody>
            <a:bodyPr/>
            <a:lstStyle/>
            <a:p>
              <a:endParaRPr lang="en-GB" dirty="0"/>
            </a:p>
          </p:txBody>
        </p:sp>
        <p:sp>
          <p:nvSpPr>
            <p:cNvPr id="59" name="Freeform 62"/>
            <p:cNvSpPr>
              <a:spLocks/>
            </p:cNvSpPr>
            <p:nvPr/>
          </p:nvSpPr>
          <p:spPr bwMode="auto">
            <a:xfrm>
              <a:off x="4548188" y="4470402"/>
              <a:ext cx="25400" cy="87313"/>
            </a:xfrm>
            <a:custGeom>
              <a:avLst/>
              <a:gdLst>
                <a:gd name="T0" fmla="*/ 0 w 15"/>
                <a:gd name="T1" fmla="*/ 0 h 60"/>
                <a:gd name="T2" fmla="*/ 15 w 15"/>
                <a:gd name="T3" fmla="*/ 30 h 60"/>
                <a:gd name="T4" fmla="*/ 0 w 15"/>
                <a:gd name="T5" fmla="*/ 60 h 60"/>
                <a:gd name="T6" fmla="*/ 0 60000 65536"/>
                <a:gd name="T7" fmla="*/ 0 60000 65536"/>
                <a:gd name="T8" fmla="*/ 0 60000 65536"/>
                <a:gd name="T9" fmla="*/ 0 w 15"/>
                <a:gd name="T10" fmla="*/ 0 h 60"/>
                <a:gd name="T11" fmla="*/ 15 w 15"/>
                <a:gd name="T12" fmla="*/ 60 h 60"/>
              </a:gdLst>
              <a:ahLst/>
              <a:cxnLst>
                <a:cxn ang="T6">
                  <a:pos x="T0" y="T1"/>
                </a:cxn>
                <a:cxn ang="T7">
                  <a:pos x="T2" y="T3"/>
                </a:cxn>
                <a:cxn ang="T8">
                  <a:pos x="T4" y="T5"/>
                </a:cxn>
              </a:cxnLst>
              <a:rect l="T9" t="T10" r="T11" b="T12"/>
              <a:pathLst>
                <a:path w="15" h="60">
                  <a:moveTo>
                    <a:pt x="0" y="0"/>
                  </a:moveTo>
                  <a:cubicBezTo>
                    <a:pt x="7" y="10"/>
                    <a:pt x="15" y="20"/>
                    <a:pt x="15" y="30"/>
                  </a:cubicBezTo>
                  <a:cubicBezTo>
                    <a:pt x="15" y="40"/>
                    <a:pt x="7" y="50"/>
                    <a:pt x="0" y="60"/>
                  </a:cubicBezTo>
                </a:path>
              </a:pathLst>
            </a:custGeom>
            <a:noFill/>
            <a:ln w="9525">
              <a:solidFill>
                <a:srgbClr val="000000"/>
              </a:solidFill>
              <a:round/>
              <a:headEnd/>
              <a:tailEnd/>
            </a:ln>
          </p:spPr>
          <p:txBody>
            <a:bodyPr/>
            <a:lstStyle/>
            <a:p>
              <a:endParaRPr lang="en-GB" dirty="0"/>
            </a:p>
          </p:txBody>
        </p:sp>
        <p:sp>
          <p:nvSpPr>
            <p:cNvPr id="60" name="Freeform 63"/>
            <p:cNvSpPr>
              <a:spLocks/>
            </p:cNvSpPr>
            <p:nvPr/>
          </p:nvSpPr>
          <p:spPr bwMode="auto">
            <a:xfrm>
              <a:off x="6789738" y="4397377"/>
              <a:ext cx="288925" cy="212725"/>
            </a:xfrm>
            <a:custGeom>
              <a:avLst/>
              <a:gdLst>
                <a:gd name="T0" fmla="*/ 0 w 257"/>
                <a:gd name="T1" fmla="*/ 0 h 210"/>
                <a:gd name="T2" fmla="*/ 4 w 257"/>
                <a:gd name="T3" fmla="*/ 210 h 210"/>
                <a:gd name="T4" fmla="*/ 107 w 257"/>
                <a:gd name="T5" fmla="*/ 210 h 210"/>
                <a:gd name="T6" fmla="*/ 201 w 257"/>
                <a:gd name="T7" fmla="*/ 193 h 210"/>
                <a:gd name="T8" fmla="*/ 253 w 257"/>
                <a:gd name="T9" fmla="*/ 150 h 210"/>
                <a:gd name="T10" fmla="*/ 257 w 257"/>
                <a:gd name="T11" fmla="*/ 65 h 210"/>
                <a:gd name="T12" fmla="*/ 205 w 257"/>
                <a:gd name="T13" fmla="*/ 17 h 210"/>
                <a:gd name="T14" fmla="*/ 120 w 257"/>
                <a:gd name="T15" fmla="*/ 0 h 210"/>
                <a:gd name="T16" fmla="*/ 0 w 257"/>
                <a:gd name="T17" fmla="*/ 0 h 2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57"/>
                <a:gd name="T28" fmla="*/ 0 h 210"/>
                <a:gd name="T29" fmla="*/ 257 w 257"/>
                <a:gd name="T30" fmla="*/ 210 h 2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57" h="210">
                  <a:moveTo>
                    <a:pt x="0" y="0"/>
                  </a:moveTo>
                  <a:lnTo>
                    <a:pt x="4" y="210"/>
                  </a:lnTo>
                  <a:lnTo>
                    <a:pt x="107" y="210"/>
                  </a:lnTo>
                  <a:lnTo>
                    <a:pt x="201" y="193"/>
                  </a:lnTo>
                  <a:lnTo>
                    <a:pt x="253" y="150"/>
                  </a:lnTo>
                  <a:lnTo>
                    <a:pt x="257" y="65"/>
                  </a:lnTo>
                  <a:lnTo>
                    <a:pt x="205" y="17"/>
                  </a:lnTo>
                  <a:lnTo>
                    <a:pt x="120" y="0"/>
                  </a:lnTo>
                  <a:lnTo>
                    <a:pt x="0" y="0"/>
                  </a:lnTo>
                  <a:close/>
                </a:path>
              </a:pathLst>
            </a:custGeom>
            <a:solidFill>
              <a:srgbClr val="CCFFFF"/>
            </a:solidFill>
            <a:ln w="9525">
              <a:solidFill>
                <a:srgbClr val="000000"/>
              </a:solidFill>
              <a:round/>
              <a:headEnd/>
              <a:tailEnd/>
            </a:ln>
          </p:spPr>
          <p:txBody>
            <a:bodyPr/>
            <a:lstStyle/>
            <a:p>
              <a:endParaRPr lang="en-GB" dirty="0"/>
            </a:p>
          </p:txBody>
        </p:sp>
        <p:sp>
          <p:nvSpPr>
            <p:cNvPr id="61" name="Oval 64"/>
            <p:cNvSpPr>
              <a:spLocks noChangeArrowheads="1"/>
            </p:cNvSpPr>
            <p:nvPr/>
          </p:nvSpPr>
          <p:spPr bwMode="auto">
            <a:xfrm>
              <a:off x="6873875" y="4445002"/>
              <a:ext cx="79375" cy="119063"/>
            </a:xfrm>
            <a:prstGeom prst="ellipse">
              <a:avLst/>
            </a:prstGeom>
            <a:solidFill>
              <a:srgbClr val="FFFFFF"/>
            </a:solidFill>
            <a:ln w="6350">
              <a:solidFill>
                <a:srgbClr val="000000"/>
              </a:solidFill>
              <a:round/>
              <a:headEnd/>
              <a:tailEnd/>
            </a:ln>
          </p:spPr>
          <p:txBody>
            <a:bodyPr/>
            <a:lstStyle/>
            <a:p>
              <a:endParaRPr lang="en-US" dirty="0"/>
            </a:p>
          </p:txBody>
        </p:sp>
        <p:sp>
          <p:nvSpPr>
            <p:cNvPr id="62" name="Freeform 67"/>
            <p:cNvSpPr>
              <a:spLocks/>
            </p:cNvSpPr>
            <p:nvPr/>
          </p:nvSpPr>
          <p:spPr bwMode="auto">
            <a:xfrm rot="259503">
              <a:off x="6881813" y="4378327"/>
              <a:ext cx="150812" cy="30163"/>
            </a:xfrm>
            <a:custGeom>
              <a:avLst/>
              <a:gdLst>
                <a:gd name="T0" fmla="*/ 0 w 207"/>
                <a:gd name="T1" fmla="*/ 17 h 47"/>
                <a:gd name="T2" fmla="*/ 96 w 207"/>
                <a:gd name="T3" fmla="*/ 5 h 47"/>
                <a:gd name="T4" fmla="*/ 207 w 207"/>
                <a:gd name="T5" fmla="*/ 47 h 47"/>
                <a:gd name="T6" fmla="*/ 0 60000 65536"/>
                <a:gd name="T7" fmla="*/ 0 60000 65536"/>
                <a:gd name="T8" fmla="*/ 0 60000 65536"/>
                <a:gd name="T9" fmla="*/ 0 w 207"/>
                <a:gd name="T10" fmla="*/ 0 h 47"/>
                <a:gd name="T11" fmla="*/ 207 w 207"/>
                <a:gd name="T12" fmla="*/ 47 h 47"/>
              </a:gdLst>
              <a:ahLst/>
              <a:cxnLst>
                <a:cxn ang="T6">
                  <a:pos x="T0" y="T1"/>
                </a:cxn>
                <a:cxn ang="T7">
                  <a:pos x="T2" y="T3"/>
                </a:cxn>
                <a:cxn ang="T8">
                  <a:pos x="T4" y="T5"/>
                </a:cxn>
              </a:cxnLst>
              <a:rect l="T9" t="T10" r="T11" b="T12"/>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63" name="Freeform 68"/>
            <p:cNvSpPr>
              <a:spLocks/>
            </p:cNvSpPr>
            <p:nvPr/>
          </p:nvSpPr>
          <p:spPr bwMode="auto">
            <a:xfrm rot="259503">
              <a:off x="6834188" y="4346577"/>
              <a:ext cx="150812" cy="30163"/>
            </a:xfrm>
            <a:custGeom>
              <a:avLst/>
              <a:gdLst>
                <a:gd name="T0" fmla="*/ 0 w 207"/>
                <a:gd name="T1" fmla="*/ 17 h 47"/>
                <a:gd name="T2" fmla="*/ 96 w 207"/>
                <a:gd name="T3" fmla="*/ 5 h 47"/>
                <a:gd name="T4" fmla="*/ 207 w 207"/>
                <a:gd name="T5" fmla="*/ 47 h 47"/>
                <a:gd name="T6" fmla="*/ 0 60000 65536"/>
                <a:gd name="T7" fmla="*/ 0 60000 65536"/>
                <a:gd name="T8" fmla="*/ 0 60000 65536"/>
                <a:gd name="T9" fmla="*/ 0 w 207"/>
                <a:gd name="T10" fmla="*/ 0 h 47"/>
                <a:gd name="T11" fmla="*/ 207 w 207"/>
                <a:gd name="T12" fmla="*/ 47 h 47"/>
              </a:gdLst>
              <a:ahLst/>
              <a:cxnLst>
                <a:cxn ang="T6">
                  <a:pos x="T0" y="T1"/>
                </a:cxn>
                <a:cxn ang="T7">
                  <a:pos x="T2" y="T3"/>
                </a:cxn>
                <a:cxn ang="T8">
                  <a:pos x="T4" y="T5"/>
                </a:cxn>
              </a:cxnLst>
              <a:rect l="T9" t="T10" r="T11" b="T12"/>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64" name="Freeform 71"/>
            <p:cNvSpPr>
              <a:spLocks/>
            </p:cNvSpPr>
            <p:nvPr/>
          </p:nvSpPr>
          <p:spPr bwMode="auto">
            <a:xfrm rot="336205">
              <a:off x="3178175" y="4475165"/>
              <a:ext cx="598487" cy="192088"/>
            </a:xfrm>
            <a:custGeom>
              <a:avLst/>
              <a:gdLst>
                <a:gd name="T0" fmla="*/ 316 w 377"/>
                <a:gd name="T1" fmla="*/ 3 h 121"/>
                <a:gd name="T2" fmla="*/ 346 w 377"/>
                <a:gd name="T3" fmla="*/ 0 h 121"/>
                <a:gd name="T4" fmla="*/ 377 w 377"/>
                <a:gd name="T5" fmla="*/ 14 h 121"/>
                <a:gd name="T6" fmla="*/ 372 w 377"/>
                <a:gd name="T7" fmla="*/ 40 h 121"/>
                <a:gd name="T8" fmla="*/ 353 w 377"/>
                <a:gd name="T9" fmla="*/ 53 h 121"/>
                <a:gd name="T10" fmla="*/ 300 w 377"/>
                <a:gd name="T11" fmla="*/ 78 h 121"/>
                <a:gd name="T12" fmla="*/ 245 w 377"/>
                <a:gd name="T13" fmla="*/ 104 h 121"/>
                <a:gd name="T14" fmla="*/ 199 w 377"/>
                <a:gd name="T15" fmla="*/ 121 h 121"/>
                <a:gd name="T16" fmla="*/ 91 w 377"/>
                <a:gd name="T17" fmla="*/ 105 h 121"/>
                <a:gd name="T18" fmla="*/ 47 w 377"/>
                <a:gd name="T19" fmla="*/ 93 h 121"/>
                <a:gd name="T20" fmla="*/ 1 w 377"/>
                <a:gd name="T21" fmla="*/ 71 h 121"/>
                <a:gd name="T22" fmla="*/ 43 w 377"/>
                <a:gd name="T23" fmla="*/ 77 h 121"/>
                <a:gd name="T24" fmla="*/ 109 w 377"/>
                <a:gd name="T25" fmla="*/ 61 h 121"/>
                <a:gd name="T26" fmla="*/ 223 w 377"/>
                <a:gd name="T27" fmla="*/ 43 h 121"/>
                <a:gd name="T28" fmla="*/ 285 w 377"/>
                <a:gd name="T29" fmla="*/ 34 h 121"/>
                <a:gd name="T30" fmla="*/ 305 w 377"/>
                <a:gd name="T31" fmla="*/ 22 h 121"/>
                <a:gd name="T32" fmla="*/ 316 w 377"/>
                <a:gd name="T33" fmla="*/ 3 h 12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7"/>
                <a:gd name="T52" fmla="*/ 0 h 121"/>
                <a:gd name="T53" fmla="*/ 377 w 377"/>
                <a:gd name="T54" fmla="*/ 121 h 12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7" h="121">
                  <a:moveTo>
                    <a:pt x="316" y="3"/>
                  </a:moveTo>
                  <a:lnTo>
                    <a:pt x="346" y="0"/>
                  </a:lnTo>
                  <a:lnTo>
                    <a:pt x="377" y="14"/>
                  </a:lnTo>
                  <a:lnTo>
                    <a:pt x="372" y="40"/>
                  </a:lnTo>
                  <a:lnTo>
                    <a:pt x="353" y="53"/>
                  </a:lnTo>
                  <a:lnTo>
                    <a:pt x="300" y="78"/>
                  </a:lnTo>
                  <a:lnTo>
                    <a:pt x="245" y="104"/>
                  </a:lnTo>
                  <a:lnTo>
                    <a:pt x="199" y="121"/>
                  </a:lnTo>
                  <a:lnTo>
                    <a:pt x="91" y="105"/>
                  </a:lnTo>
                  <a:lnTo>
                    <a:pt x="47" y="93"/>
                  </a:lnTo>
                  <a:lnTo>
                    <a:pt x="1" y="71"/>
                  </a:lnTo>
                  <a:cubicBezTo>
                    <a:pt x="0" y="64"/>
                    <a:pt x="25" y="79"/>
                    <a:pt x="43" y="77"/>
                  </a:cubicBezTo>
                  <a:cubicBezTo>
                    <a:pt x="61" y="75"/>
                    <a:pt x="79" y="67"/>
                    <a:pt x="109" y="61"/>
                  </a:cubicBezTo>
                  <a:cubicBezTo>
                    <a:pt x="139" y="55"/>
                    <a:pt x="194" y="47"/>
                    <a:pt x="223" y="43"/>
                  </a:cubicBezTo>
                  <a:cubicBezTo>
                    <a:pt x="252" y="39"/>
                    <a:pt x="271" y="37"/>
                    <a:pt x="285" y="34"/>
                  </a:cubicBezTo>
                  <a:lnTo>
                    <a:pt x="305" y="22"/>
                  </a:lnTo>
                  <a:lnTo>
                    <a:pt x="316" y="3"/>
                  </a:lnTo>
                  <a:close/>
                </a:path>
              </a:pathLst>
            </a:custGeom>
            <a:gradFill rotWithShape="1">
              <a:gsLst>
                <a:gs pos="0">
                  <a:srgbClr val="FFD1A3">
                    <a:alpha val="71999"/>
                  </a:srgbClr>
                </a:gs>
                <a:gs pos="100000">
                  <a:srgbClr val="FFD3A7">
                    <a:alpha val="64000"/>
                  </a:srgbClr>
                </a:gs>
              </a:gsLst>
              <a:lin ang="5400000" scaled="1"/>
            </a:gradFill>
            <a:ln w="9525" cap="rnd">
              <a:solidFill>
                <a:srgbClr val="000000"/>
              </a:solidFill>
              <a:prstDash val="sysDot"/>
              <a:round/>
              <a:headEnd/>
              <a:tailEnd/>
            </a:ln>
          </p:spPr>
          <p:txBody>
            <a:bodyPr/>
            <a:lstStyle/>
            <a:p>
              <a:endParaRPr lang="en-GB" dirty="0"/>
            </a:p>
          </p:txBody>
        </p:sp>
        <p:grpSp>
          <p:nvGrpSpPr>
            <p:cNvPr id="65" name="Group 112"/>
            <p:cNvGrpSpPr>
              <a:grpSpLocks/>
            </p:cNvGrpSpPr>
            <p:nvPr/>
          </p:nvGrpSpPr>
          <p:grpSpPr bwMode="auto">
            <a:xfrm>
              <a:off x="3726342" y="4264986"/>
              <a:ext cx="177800" cy="336550"/>
              <a:chOff x="2126" y="1428"/>
              <a:chExt cx="112" cy="212"/>
            </a:xfrm>
          </p:grpSpPr>
          <p:sp>
            <p:nvSpPr>
              <p:cNvPr id="66" name="Freeform 113"/>
              <p:cNvSpPr>
                <a:spLocks/>
              </p:cNvSpPr>
              <p:nvPr/>
            </p:nvSpPr>
            <p:spPr bwMode="auto">
              <a:xfrm rot="274436">
                <a:off x="2130" y="1578"/>
                <a:ext cx="40" cy="49"/>
              </a:xfrm>
              <a:custGeom>
                <a:avLst/>
                <a:gdLst>
                  <a:gd name="T0" fmla="*/ 30 w 41"/>
                  <a:gd name="T1" fmla="*/ 0 h 42"/>
                  <a:gd name="T2" fmla="*/ 36 w 41"/>
                  <a:gd name="T3" fmla="*/ 30 h 42"/>
                  <a:gd name="T4" fmla="*/ 0 w 41"/>
                  <a:gd name="T5" fmla="*/ 42 h 42"/>
                  <a:gd name="T6" fmla="*/ 0 60000 65536"/>
                  <a:gd name="T7" fmla="*/ 0 60000 65536"/>
                  <a:gd name="T8" fmla="*/ 0 60000 65536"/>
                  <a:gd name="T9" fmla="*/ 0 w 41"/>
                  <a:gd name="T10" fmla="*/ 0 h 42"/>
                  <a:gd name="T11" fmla="*/ 41 w 41"/>
                  <a:gd name="T12" fmla="*/ 42 h 42"/>
                </a:gdLst>
                <a:ahLst/>
                <a:cxnLst>
                  <a:cxn ang="T6">
                    <a:pos x="T0" y="T1"/>
                  </a:cxn>
                  <a:cxn ang="T7">
                    <a:pos x="T2" y="T3"/>
                  </a:cxn>
                  <a:cxn ang="T8">
                    <a:pos x="T4" y="T5"/>
                  </a:cxn>
                </a:cxnLst>
                <a:rect l="T9" t="T10" r="T11" b="T12"/>
                <a:pathLst>
                  <a:path w="41" h="42">
                    <a:moveTo>
                      <a:pt x="30" y="0"/>
                    </a:moveTo>
                    <a:cubicBezTo>
                      <a:pt x="35" y="11"/>
                      <a:pt x="41" y="23"/>
                      <a:pt x="36" y="30"/>
                    </a:cubicBezTo>
                    <a:cubicBezTo>
                      <a:pt x="31" y="37"/>
                      <a:pt x="6" y="40"/>
                      <a:pt x="0" y="42"/>
                    </a:cubicBezTo>
                  </a:path>
                </a:pathLst>
              </a:custGeom>
              <a:solidFill>
                <a:schemeClr val="bg1"/>
              </a:solidFill>
              <a:ln w="9525" cmpd="sng">
                <a:solidFill>
                  <a:srgbClr val="000000"/>
                </a:solidFill>
                <a:prstDash val="solid"/>
                <a:round/>
                <a:headEnd/>
                <a:tailEnd/>
              </a:ln>
            </p:spPr>
            <p:txBody>
              <a:bodyPr/>
              <a:lstStyle/>
              <a:p>
                <a:endParaRPr lang="en-GB" dirty="0"/>
              </a:p>
            </p:txBody>
          </p:sp>
          <p:sp>
            <p:nvSpPr>
              <p:cNvPr id="67" name="Freeform 114"/>
              <p:cNvSpPr>
                <a:spLocks/>
              </p:cNvSpPr>
              <p:nvPr/>
            </p:nvSpPr>
            <p:spPr bwMode="auto">
              <a:xfrm rot="-949968">
                <a:off x="2203" y="1455"/>
                <a:ext cx="35" cy="39"/>
              </a:xfrm>
              <a:custGeom>
                <a:avLst/>
                <a:gdLst>
                  <a:gd name="T0" fmla="*/ 30 w 41"/>
                  <a:gd name="T1" fmla="*/ 0 h 42"/>
                  <a:gd name="T2" fmla="*/ 36 w 41"/>
                  <a:gd name="T3" fmla="*/ 30 h 42"/>
                  <a:gd name="T4" fmla="*/ 0 w 41"/>
                  <a:gd name="T5" fmla="*/ 42 h 42"/>
                  <a:gd name="T6" fmla="*/ 0 60000 65536"/>
                  <a:gd name="T7" fmla="*/ 0 60000 65536"/>
                  <a:gd name="T8" fmla="*/ 0 60000 65536"/>
                  <a:gd name="T9" fmla="*/ 0 w 41"/>
                  <a:gd name="T10" fmla="*/ 0 h 42"/>
                  <a:gd name="T11" fmla="*/ 41 w 41"/>
                  <a:gd name="T12" fmla="*/ 42 h 42"/>
                </a:gdLst>
                <a:ahLst/>
                <a:cxnLst>
                  <a:cxn ang="T6">
                    <a:pos x="T0" y="T1"/>
                  </a:cxn>
                  <a:cxn ang="T7">
                    <a:pos x="T2" y="T3"/>
                  </a:cxn>
                  <a:cxn ang="T8">
                    <a:pos x="T4" y="T5"/>
                  </a:cxn>
                </a:cxnLst>
                <a:rect l="T9" t="T10" r="T11" b="T12"/>
                <a:pathLst>
                  <a:path w="41" h="42">
                    <a:moveTo>
                      <a:pt x="30" y="0"/>
                    </a:moveTo>
                    <a:cubicBezTo>
                      <a:pt x="35" y="11"/>
                      <a:pt x="41" y="23"/>
                      <a:pt x="36" y="30"/>
                    </a:cubicBezTo>
                    <a:cubicBezTo>
                      <a:pt x="31" y="37"/>
                      <a:pt x="6" y="40"/>
                      <a:pt x="0" y="42"/>
                    </a:cubicBezTo>
                  </a:path>
                </a:pathLst>
              </a:custGeom>
              <a:solidFill>
                <a:schemeClr val="bg1"/>
              </a:solidFill>
              <a:ln w="9525" cmpd="sng">
                <a:solidFill>
                  <a:srgbClr val="000000"/>
                </a:solidFill>
                <a:prstDash val="solid"/>
                <a:round/>
                <a:headEnd/>
                <a:tailEnd/>
              </a:ln>
            </p:spPr>
            <p:txBody>
              <a:bodyPr/>
              <a:lstStyle/>
              <a:p>
                <a:endParaRPr lang="en-GB" dirty="0"/>
              </a:p>
            </p:txBody>
          </p:sp>
          <p:sp>
            <p:nvSpPr>
              <p:cNvPr id="68" name="Freeform 115"/>
              <p:cNvSpPr>
                <a:spLocks/>
              </p:cNvSpPr>
              <p:nvPr/>
            </p:nvSpPr>
            <p:spPr bwMode="auto">
              <a:xfrm rot="1632420">
                <a:off x="2126" y="1556"/>
                <a:ext cx="24" cy="84"/>
              </a:xfrm>
              <a:custGeom>
                <a:avLst/>
                <a:gdLst>
                  <a:gd name="T0" fmla="*/ 21 w 24"/>
                  <a:gd name="T1" fmla="*/ 0 h 84"/>
                  <a:gd name="T2" fmla="*/ 21 w 24"/>
                  <a:gd name="T3" fmla="*/ 45 h 84"/>
                  <a:gd name="T4" fmla="*/ 0 w 24"/>
                  <a:gd name="T5" fmla="*/ 84 h 84"/>
                  <a:gd name="T6" fmla="*/ 0 60000 65536"/>
                  <a:gd name="T7" fmla="*/ 0 60000 65536"/>
                  <a:gd name="T8" fmla="*/ 0 60000 65536"/>
                  <a:gd name="T9" fmla="*/ 0 w 24"/>
                  <a:gd name="T10" fmla="*/ 0 h 84"/>
                  <a:gd name="T11" fmla="*/ 24 w 24"/>
                  <a:gd name="T12" fmla="*/ 84 h 84"/>
                </a:gdLst>
                <a:ahLst/>
                <a:cxnLst>
                  <a:cxn ang="T6">
                    <a:pos x="T0" y="T1"/>
                  </a:cxn>
                  <a:cxn ang="T7">
                    <a:pos x="T2" y="T3"/>
                  </a:cxn>
                  <a:cxn ang="T8">
                    <a:pos x="T4" y="T5"/>
                  </a:cxn>
                </a:cxnLst>
                <a:rect l="T9" t="T10" r="T11" b="T12"/>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p:spPr>
            <p:txBody>
              <a:bodyPr/>
              <a:lstStyle/>
              <a:p>
                <a:endParaRPr lang="en-GB" dirty="0"/>
              </a:p>
            </p:txBody>
          </p:sp>
          <p:sp>
            <p:nvSpPr>
              <p:cNvPr id="69" name="Freeform 116"/>
              <p:cNvSpPr>
                <a:spLocks/>
              </p:cNvSpPr>
              <p:nvPr/>
            </p:nvSpPr>
            <p:spPr bwMode="auto">
              <a:xfrm>
                <a:off x="2199" y="1428"/>
                <a:ext cx="24" cy="84"/>
              </a:xfrm>
              <a:custGeom>
                <a:avLst/>
                <a:gdLst>
                  <a:gd name="T0" fmla="*/ 21 w 24"/>
                  <a:gd name="T1" fmla="*/ 0 h 84"/>
                  <a:gd name="T2" fmla="*/ 21 w 24"/>
                  <a:gd name="T3" fmla="*/ 45 h 84"/>
                  <a:gd name="T4" fmla="*/ 0 w 24"/>
                  <a:gd name="T5" fmla="*/ 84 h 84"/>
                  <a:gd name="T6" fmla="*/ 0 60000 65536"/>
                  <a:gd name="T7" fmla="*/ 0 60000 65536"/>
                  <a:gd name="T8" fmla="*/ 0 60000 65536"/>
                  <a:gd name="T9" fmla="*/ 0 w 24"/>
                  <a:gd name="T10" fmla="*/ 0 h 84"/>
                  <a:gd name="T11" fmla="*/ 24 w 24"/>
                  <a:gd name="T12" fmla="*/ 84 h 84"/>
                </a:gdLst>
                <a:ahLst/>
                <a:cxnLst>
                  <a:cxn ang="T6">
                    <a:pos x="T0" y="T1"/>
                  </a:cxn>
                  <a:cxn ang="T7">
                    <a:pos x="T2" y="T3"/>
                  </a:cxn>
                  <a:cxn ang="T8">
                    <a:pos x="T4" y="T5"/>
                  </a:cxn>
                </a:cxnLst>
                <a:rect l="T9" t="T10" r="T11" b="T12"/>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p:spPr>
            <p:txBody>
              <a:bodyPr/>
              <a:lstStyle/>
              <a:p>
                <a:endParaRPr lang="en-GB" dirty="0"/>
              </a:p>
            </p:txBody>
          </p:sp>
          <p:sp>
            <p:nvSpPr>
              <p:cNvPr id="70" name="Line 117"/>
              <p:cNvSpPr>
                <a:spLocks noChangeShapeType="1"/>
              </p:cNvSpPr>
              <p:nvPr/>
            </p:nvSpPr>
            <p:spPr bwMode="auto">
              <a:xfrm flipH="1">
                <a:off x="2150" y="1602"/>
                <a:ext cx="12" cy="14"/>
              </a:xfrm>
              <a:prstGeom prst="line">
                <a:avLst/>
              </a:prstGeom>
              <a:noFill/>
              <a:ln w="9525">
                <a:solidFill>
                  <a:srgbClr val="000000"/>
                </a:solidFill>
                <a:round/>
                <a:headEnd/>
                <a:tailEnd/>
              </a:ln>
            </p:spPr>
            <p:txBody>
              <a:bodyPr/>
              <a:lstStyle/>
              <a:p>
                <a:endParaRPr lang="en-GB" dirty="0"/>
              </a:p>
            </p:txBody>
          </p:sp>
          <p:sp>
            <p:nvSpPr>
              <p:cNvPr id="71" name="Line 118"/>
              <p:cNvSpPr>
                <a:spLocks noChangeShapeType="1"/>
              </p:cNvSpPr>
              <p:nvPr/>
            </p:nvSpPr>
            <p:spPr bwMode="auto">
              <a:xfrm flipH="1">
                <a:off x="2226" y="1471"/>
                <a:ext cx="4" cy="10"/>
              </a:xfrm>
              <a:prstGeom prst="line">
                <a:avLst/>
              </a:prstGeom>
              <a:noFill/>
              <a:ln w="9525">
                <a:solidFill>
                  <a:srgbClr val="000000"/>
                </a:solidFill>
                <a:round/>
                <a:headEnd/>
                <a:tailEnd/>
              </a:ln>
            </p:spPr>
            <p:txBody>
              <a:bodyPr/>
              <a:lstStyle/>
              <a:p>
                <a:endParaRPr lang="en-GB" dirty="0"/>
              </a:p>
            </p:txBody>
          </p:sp>
        </p:grpSp>
      </p:grpSp>
      <p:grpSp>
        <p:nvGrpSpPr>
          <p:cNvPr id="90" name="Group 89"/>
          <p:cNvGrpSpPr/>
          <p:nvPr/>
        </p:nvGrpSpPr>
        <p:grpSpPr>
          <a:xfrm>
            <a:off x="5136609" y="4278395"/>
            <a:ext cx="2938078" cy="542825"/>
            <a:chOff x="1377950" y="3741740"/>
            <a:chExt cx="7191375" cy="1246188"/>
          </a:xfrm>
        </p:grpSpPr>
        <p:grpSp>
          <p:nvGrpSpPr>
            <p:cNvPr id="91" name="Group 105"/>
            <p:cNvGrpSpPr>
              <a:grpSpLocks/>
            </p:cNvGrpSpPr>
            <p:nvPr/>
          </p:nvGrpSpPr>
          <p:grpSpPr bwMode="auto">
            <a:xfrm>
              <a:off x="6496050" y="3957640"/>
              <a:ext cx="2073275" cy="1030288"/>
              <a:chOff x="8811" y="1571"/>
              <a:chExt cx="3265" cy="1621"/>
            </a:xfrm>
          </p:grpSpPr>
          <p:sp>
            <p:nvSpPr>
              <p:cNvPr id="117" name="Rectangle 106"/>
              <p:cNvSpPr>
                <a:spLocks noChangeArrowheads="1"/>
              </p:cNvSpPr>
              <p:nvPr/>
            </p:nvSpPr>
            <p:spPr bwMode="auto">
              <a:xfrm rot="21495540" flipH="1">
                <a:off x="9745" y="2349"/>
                <a:ext cx="435" cy="111"/>
              </a:xfrm>
              <a:prstGeom prst="rect">
                <a:avLst/>
              </a:prstGeom>
              <a:solidFill>
                <a:srgbClr val="CCFFFF"/>
              </a:solidFill>
              <a:ln w="9525">
                <a:solidFill>
                  <a:srgbClr val="000000"/>
                </a:solidFill>
                <a:miter lim="800000"/>
                <a:headEnd/>
                <a:tailEnd/>
              </a:ln>
            </p:spPr>
            <p:txBody>
              <a:bodyPr/>
              <a:lstStyle/>
              <a:p>
                <a:endParaRPr lang="en-US" dirty="0"/>
              </a:p>
            </p:txBody>
          </p:sp>
          <p:sp>
            <p:nvSpPr>
              <p:cNvPr id="118" name="Line 107"/>
              <p:cNvSpPr>
                <a:spLocks noChangeShapeType="1"/>
              </p:cNvSpPr>
              <p:nvPr/>
            </p:nvSpPr>
            <p:spPr bwMode="auto">
              <a:xfrm rot="-678596" flipH="1" flipV="1">
                <a:off x="9750" y="2386"/>
                <a:ext cx="404" cy="71"/>
              </a:xfrm>
              <a:prstGeom prst="line">
                <a:avLst/>
              </a:prstGeom>
              <a:noFill/>
              <a:ln w="9525">
                <a:solidFill>
                  <a:srgbClr val="000000"/>
                </a:solidFill>
                <a:round/>
                <a:headEnd/>
                <a:tailEnd/>
              </a:ln>
            </p:spPr>
            <p:txBody>
              <a:bodyPr/>
              <a:lstStyle/>
              <a:p>
                <a:endParaRPr lang="en-GB" dirty="0"/>
              </a:p>
            </p:txBody>
          </p:sp>
          <p:sp>
            <p:nvSpPr>
              <p:cNvPr id="119" name="Line 108"/>
              <p:cNvSpPr>
                <a:spLocks noChangeShapeType="1"/>
              </p:cNvSpPr>
              <p:nvPr/>
            </p:nvSpPr>
            <p:spPr bwMode="auto">
              <a:xfrm rot="-567740" flipH="1" flipV="1">
                <a:off x="9748" y="2353"/>
                <a:ext cx="411" cy="60"/>
              </a:xfrm>
              <a:prstGeom prst="line">
                <a:avLst/>
              </a:prstGeom>
              <a:noFill/>
              <a:ln w="9525">
                <a:solidFill>
                  <a:srgbClr val="000000"/>
                </a:solidFill>
                <a:round/>
                <a:headEnd/>
                <a:tailEnd/>
              </a:ln>
            </p:spPr>
            <p:txBody>
              <a:bodyPr/>
              <a:lstStyle/>
              <a:p>
                <a:endParaRPr lang="en-GB" dirty="0"/>
              </a:p>
            </p:txBody>
          </p:sp>
          <p:sp>
            <p:nvSpPr>
              <p:cNvPr id="120" name="Rectangle 109"/>
              <p:cNvSpPr>
                <a:spLocks noChangeArrowheads="1"/>
              </p:cNvSpPr>
              <p:nvPr/>
            </p:nvSpPr>
            <p:spPr bwMode="auto">
              <a:xfrm>
                <a:off x="10177" y="2215"/>
                <a:ext cx="121" cy="352"/>
              </a:xfrm>
              <a:prstGeom prst="rect">
                <a:avLst/>
              </a:prstGeom>
              <a:solidFill>
                <a:srgbClr val="CCFFFF"/>
              </a:solidFill>
              <a:ln w="9525">
                <a:solidFill>
                  <a:srgbClr val="000000"/>
                </a:solidFill>
                <a:miter lim="800000"/>
                <a:headEnd/>
                <a:tailEnd/>
              </a:ln>
            </p:spPr>
            <p:txBody>
              <a:bodyPr/>
              <a:lstStyle/>
              <a:p>
                <a:endParaRPr lang="en-US" dirty="0"/>
              </a:p>
            </p:txBody>
          </p:sp>
          <p:grpSp>
            <p:nvGrpSpPr>
              <p:cNvPr id="121" name="Group 110"/>
              <p:cNvGrpSpPr>
                <a:grpSpLocks/>
              </p:cNvGrpSpPr>
              <p:nvPr/>
            </p:nvGrpSpPr>
            <p:grpSpPr bwMode="auto">
              <a:xfrm rot="755864" flipV="1">
                <a:off x="8811" y="1571"/>
                <a:ext cx="1510" cy="540"/>
                <a:chOff x="7333" y="3011"/>
                <a:chExt cx="1510" cy="540"/>
              </a:xfrm>
            </p:grpSpPr>
            <p:sp>
              <p:nvSpPr>
                <p:cNvPr id="131" name="Rectangle 111"/>
                <p:cNvSpPr>
                  <a:spLocks noChangeArrowheads="1"/>
                </p:cNvSpPr>
                <p:nvPr/>
              </p:nvSpPr>
              <p:spPr bwMode="auto">
                <a:xfrm rot="20530763" flipH="1">
                  <a:off x="7449" y="3184"/>
                  <a:ext cx="1394" cy="111"/>
                </a:xfrm>
                <a:prstGeom prst="rect">
                  <a:avLst/>
                </a:prstGeom>
                <a:solidFill>
                  <a:srgbClr val="CCFFFF"/>
                </a:solidFill>
                <a:ln w="9525">
                  <a:solidFill>
                    <a:srgbClr val="000000"/>
                  </a:solidFill>
                  <a:miter lim="800000"/>
                  <a:headEnd/>
                  <a:tailEnd/>
                </a:ln>
              </p:spPr>
              <p:txBody>
                <a:bodyPr/>
                <a:lstStyle/>
                <a:p>
                  <a:endParaRPr lang="en-US" dirty="0"/>
                </a:p>
              </p:txBody>
            </p:sp>
            <p:sp>
              <p:nvSpPr>
                <p:cNvPr id="132" name="Line 112"/>
                <p:cNvSpPr>
                  <a:spLocks noChangeShapeType="1"/>
                </p:cNvSpPr>
                <p:nvPr/>
              </p:nvSpPr>
              <p:spPr bwMode="auto">
                <a:xfrm flipH="1">
                  <a:off x="7465" y="3011"/>
                  <a:ext cx="1325" cy="427"/>
                </a:xfrm>
                <a:prstGeom prst="line">
                  <a:avLst/>
                </a:prstGeom>
                <a:noFill/>
                <a:ln w="9525">
                  <a:solidFill>
                    <a:srgbClr val="000000"/>
                  </a:solidFill>
                  <a:round/>
                  <a:headEnd/>
                  <a:tailEnd/>
                </a:ln>
              </p:spPr>
              <p:txBody>
                <a:bodyPr/>
                <a:lstStyle/>
                <a:p>
                  <a:endParaRPr lang="en-GB" dirty="0"/>
                </a:p>
              </p:txBody>
            </p:sp>
            <p:sp>
              <p:nvSpPr>
                <p:cNvPr id="133" name="Line 113"/>
                <p:cNvSpPr>
                  <a:spLocks noChangeShapeType="1"/>
                </p:cNvSpPr>
                <p:nvPr/>
              </p:nvSpPr>
              <p:spPr bwMode="auto">
                <a:xfrm flipH="1">
                  <a:off x="7494" y="3054"/>
                  <a:ext cx="1303" cy="419"/>
                </a:xfrm>
                <a:prstGeom prst="line">
                  <a:avLst/>
                </a:prstGeom>
                <a:noFill/>
                <a:ln w="9525">
                  <a:solidFill>
                    <a:srgbClr val="000000"/>
                  </a:solidFill>
                  <a:round/>
                  <a:headEnd/>
                  <a:tailEnd/>
                </a:ln>
              </p:spPr>
              <p:txBody>
                <a:bodyPr/>
                <a:lstStyle/>
                <a:p>
                  <a:endParaRPr lang="en-GB" dirty="0"/>
                </a:p>
              </p:txBody>
            </p:sp>
            <p:sp>
              <p:nvSpPr>
                <p:cNvPr id="134" name="Rectangle 114"/>
                <p:cNvSpPr>
                  <a:spLocks noChangeArrowheads="1"/>
                </p:cNvSpPr>
                <p:nvPr/>
              </p:nvSpPr>
              <p:spPr bwMode="auto">
                <a:xfrm rot="20532437" flipH="1">
                  <a:off x="7333" y="3415"/>
                  <a:ext cx="150" cy="136"/>
                </a:xfrm>
                <a:prstGeom prst="rect">
                  <a:avLst/>
                </a:prstGeom>
                <a:gradFill rotWithShape="1">
                  <a:gsLst>
                    <a:gs pos="0">
                      <a:srgbClr val="929292"/>
                    </a:gs>
                    <a:gs pos="50000">
                      <a:srgbClr val="C0C0C0"/>
                    </a:gs>
                    <a:gs pos="100000">
                      <a:srgbClr val="929292"/>
                    </a:gs>
                  </a:gsLst>
                  <a:lin ang="5400000" scaled="1"/>
                </a:gradFill>
                <a:ln w="9525">
                  <a:solidFill>
                    <a:srgbClr val="000000"/>
                  </a:solidFill>
                  <a:miter lim="800000"/>
                  <a:headEnd/>
                  <a:tailEnd/>
                </a:ln>
              </p:spPr>
              <p:txBody>
                <a:bodyPr/>
                <a:lstStyle/>
                <a:p>
                  <a:endParaRPr lang="en-US" dirty="0"/>
                </a:p>
              </p:txBody>
            </p:sp>
          </p:grpSp>
          <p:grpSp>
            <p:nvGrpSpPr>
              <p:cNvPr id="122" name="Group 115"/>
              <p:cNvGrpSpPr>
                <a:grpSpLocks/>
              </p:cNvGrpSpPr>
              <p:nvPr/>
            </p:nvGrpSpPr>
            <p:grpSpPr bwMode="auto">
              <a:xfrm rot="-755864">
                <a:off x="8811" y="2652"/>
                <a:ext cx="1510" cy="540"/>
                <a:chOff x="7333" y="3011"/>
                <a:chExt cx="1510" cy="540"/>
              </a:xfrm>
            </p:grpSpPr>
            <p:sp>
              <p:nvSpPr>
                <p:cNvPr id="127" name="Rectangle 116"/>
                <p:cNvSpPr>
                  <a:spLocks noChangeArrowheads="1"/>
                </p:cNvSpPr>
                <p:nvPr/>
              </p:nvSpPr>
              <p:spPr bwMode="auto">
                <a:xfrm rot="20530763" flipH="1">
                  <a:off x="7449" y="3184"/>
                  <a:ext cx="1394" cy="111"/>
                </a:xfrm>
                <a:prstGeom prst="rect">
                  <a:avLst/>
                </a:prstGeom>
                <a:solidFill>
                  <a:srgbClr val="CCFFFF"/>
                </a:solidFill>
                <a:ln w="9525">
                  <a:solidFill>
                    <a:srgbClr val="000000"/>
                  </a:solidFill>
                  <a:miter lim="800000"/>
                  <a:headEnd/>
                  <a:tailEnd/>
                </a:ln>
              </p:spPr>
              <p:txBody>
                <a:bodyPr/>
                <a:lstStyle/>
                <a:p>
                  <a:endParaRPr lang="en-US" dirty="0"/>
                </a:p>
              </p:txBody>
            </p:sp>
            <p:sp>
              <p:nvSpPr>
                <p:cNvPr id="128" name="Line 117"/>
                <p:cNvSpPr>
                  <a:spLocks noChangeShapeType="1"/>
                </p:cNvSpPr>
                <p:nvPr/>
              </p:nvSpPr>
              <p:spPr bwMode="auto">
                <a:xfrm flipH="1">
                  <a:off x="7465" y="3011"/>
                  <a:ext cx="1325" cy="427"/>
                </a:xfrm>
                <a:prstGeom prst="line">
                  <a:avLst/>
                </a:prstGeom>
                <a:noFill/>
                <a:ln w="9525">
                  <a:solidFill>
                    <a:srgbClr val="000000"/>
                  </a:solidFill>
                  <a:round/>
                  <a:headEnd/>
                  <a:tailEnd/>
                </a:ln>
              </p:spPr>
              <p:txBody>
                <a:bodyPr/>
                <a:lstStyle/>
                <a:p>
                  <a:endParaRPr lang="en-GB" dirty="0"/>
                </a:p>
              </p:txBody>
            </p:sp>
            <p:sp>
              <p:nvSpPr>
                <p:cNvPr id="129" name="Line 118"/>
                <p:cNvSpPr>
                  <a:spLocks noChangeShapeType="1"/>
                </p:cNvSpPr>
                <p:nvPr/>
              </p:nvSpPr>
              <p:spPr bwMode="auto">
                <a:xfrm flipH="1">
                  <a:off x="7494" y="3054"/>
                  <a:ext cx="1303" cy="419"/>
                </a:xfrm>
                <a:prstGeom prst="line">
                  <a:avLst/>
                </a:prstGeom>
                <a:noFill/>
                <a:ln w="9525">
                  <a:solidFill>
                    <a:srgbClr val="000000"/>
                  </a:solidFill>
                  <a:round/>
                  <a:headEnd/>
                  <a:tailEnd/>
                </a:ln>
              </p:spPr>
              <p:txBody>
                <a:bodyPr/>
                <a:lstStyle/>
                <a:p>
                  <a:endParaRPr lang="en-GB" dirty="0"/>
                </a:p>
              </p:txBody>
            </p:sp>
            <p:sp>
              <p:nvSpPr>
                <p:cNvPr id="130" name="Rectangle 119"/>
                <p:cNvSpPr>
                  <a:spLocks noChangeArrowheads="1"/>
                </p:cNvSpPr>
                <p:nvPr/>
              </p:nvSpPr>
              <p:spPr bwMode="auto">
                <a:xfrm rot="20532437" flipH="1">
                  <a:off x="7333" y="3415"/>
                  <a:ext cx="150" cy="136"/>
                </a:xfrm>
                <a:prstGeom prst="rect">
                  <a:avLst/>
                </a:prstGeom>
                <a:gradFill rotWithShape="1">
                  <a:gsLst>
                    <a:gs pos="0">
                      <a:srgbClr val="929292"/>
                    </a:gs>
                    <a:gs pos="50000">
                      <a:srgbClr val="C0C0C0"/>
                    </a:gs>
                    <a:gs pos="100000">
                      <a:srgbClr val="929292"/>
                    </a:gs>
                  </a:gsLst>
                  <a:lin ang="5400000" scaled="1"/>
                </a:gradFill>
                <a:ln w="9525">
                  <a:solidFill>
                    <a:srgbClr val="000000"/>
                  </a:solidFill>
                  <a:miter lim="800000"/>
                  <a:headEnd/>
                  <a:tailEnd/>
                </a:ln>
              </p:spPr>
              <p:txBody>
                <a:bodyPr/>
                <a:lstStyle/>
                <a:p>
                  <a:endParaRPr lang="en-US" dirty="0"/>
                </a:p>
              </p:txBody>
            </p:sp>
          </p:grpSp>
          <p:grpSp>
            <p:nvGrpSpPr>
              <p:cNvPr id="123" name="Group 120"/>
              <p:cNvGrpSpPr>
                <a:grpSpLocks/>
              </p:cNvGrpSpPr>
              <p:nvPr/>
            </p:nvGrpSpPr>
            <p:grpSpPr bwMode="auto">
              <a:xfrm>
                <a:off x="10289" y="2342"/>
                <a:ext cx="1787" cy="107"/>
                <a:chOff x="6966" y="3765"/>
                <a:chExt cx="1787" cy="159"/>
              </a:xfrm>
            </p:grpSpPr>
            <p:sp>
              <p:nvSpPr>
                <p:cNvPr id="124" name="Freeform 121"/>
                <p:cNvSpPr>
                  <a:spLocks/>
                </p:cNvSpPr>
                <p:nvPr/>
              </p:nvSpPr>
              <p:spPr bwMode="auto">
                <a:xfrm>
                  <a:off x="6966" y="3765"/>
                  <a:ext cx="1787" cy="159"/>
                </a:xfrm>
                <a:custGeom>
                  <a:avLst/>
                  <a:gdLst>
                    <a:gd name="T0" fmla="*/ 1787 w 1787"/>
                    <a:gd name="T1" fmla="*/ 0 h 159"/>
                    <a:gd name="T2" fmla="*/ 2 w 1787"/>
                    <a:gd name="T3" fmla="*/ 0 h 159"/>
                    <a:gd name="T4" fmla="*/ 0 w 1787"/>
                    <a:gd name="T5" fmla="*/ 159 h 159"/>
                    <a:gd name="T6" fmla="*/ 1674 w 1787"/>
                    <a:gd name="T7" fmla="*/ 158 h 159"/>
                    <a:gd name="T8" fmla="*/ 0 60000 65536"/>
                    <a:gd name="T9" fmla="*/ 0 60000 65536"/>
                    <a:gd name="T10" fmla="*/ 0 60000 65536"/>
                    <a:gd name="T11" fmla="*/ 0 60000 65536"/>
                    <a:gd name="T12" fmla="*/ 0 w 1787"/>
                    <a:gd name="T13" fmla="*/ 0 h 159"/>
                    <a:gd name="T14" fmla="*/ 1787 w 1787"/>
                    <a:gd name="T15" fmla="*/ 159 h 159"/>
                  </a:gdLst>
                  <a:ahLst/>
                  <a:cxnLst>
                    <a:cxn ang="T8">
                      <a:pos x="T0" y="T1"/>
                    </a:cxn>
                    <a:cxn ang="T9">
                      <a:pos x="T2" y="T3"/>
                    </a:cxn>
                    <a:cxn ang="T10">
                      <a:pos x="T4" y="T5"/>
                    </a:cxn>
                    <a:cxn ang="T11">
                      <a:pos x="T6" y="T7"/>
                    </a:cxn>
                  </a:cxnLst>
                  <a:rect l="T12" t="T13" r="T14" b="T15"/>
                  <a:pathLst>
                    <a:path w="1787" h="159">
                      <a:moveTo>
                        <a:pt x="1787" y="0"/>
                      </a:moveTo>
                      <a:lnTo>
                        <a:pt x="2" y="0"/>
                      </a:lnTo>
                      <a:lnTo>
                        <a:pt x="0" y="159"/>
                      </a:lnTo>
                      <a:lnTo>
                        <a:pt x="1674" y="158"/>
                      </a:lnTo>
                    </a:path>
                  </a:pathLst>
                </a:custGeom>
                <a:solidFill>
                  <a:srgbClr val="CCFFFF"/>
                </a:solidFill>
                <a:ln w="9525" cmpd="sng">
                  <a:solidFill>
                    <a:srgbClr val="000000"/>
                  </a:solidFill>
                  <a:round/>
                  <a:headEnd/>
                  <a:tailEnd/>
                </a:ln>
              </p:spPr>
              <p:txBody>
                <a:bodyPr/>
                <a:lstStyle/>
                <a:p>
                  <a:endParaRPr lang="en-GB" dirty="0"/>
                </a:p>
              </p:txBody>
            </p:sp>
            <p:sp>
              <p:nvSpPr>
                <p:cNvPr id="125" name="Line 122"/>
                <p:cNvSpPr>
                  <a:spLocks noChangeShapeType="1"/>
                </p:cNvSpPr>
                <p:nvPr/>
              </p:nvSpPr>
              <p:spPr bwMode="auto">
                <a:xfrm>
                  <a:off x="6968" y="3818"/>
                  <a:ext cx="1665" cy="0"/>
                </a:xfrm>
                <a:prstGeom prst="line">
                  <a:avLst/>
                </a:prstGeom>
                <a:noFill/>
                <a:ln w="9525">
                  <a:solidFill>
                    <a:srgbClr val="000000"/>
                  </a:solidFill>
                  <a:round/>
                  <a:headEnd/>
                  <a:tailEnd/>
                </a:ln>
              </p:spPr>
              <p:txBody>
                <a:bodyPr/>
                <a:lstStyle/>
                <a:p>
                  <a:endParaRPr lang="en-GB" dirty="0"/>
                </a:p>
              </p:txBody>
            </p:sp>
            <p:sp>
              <p:nvSpPr>
                <p:cNvPr id="126" name="Line 123"/>
                <p:cNvSpPr>
                  <a:spLocks noChangeShapeType="1"/>
                </p:cNvSpPr>
                <p:nvPr/>
              </p:nvSpPr>
              <p:spPr bwMode="auto">
                <a:xfrm>
                  <a:off x="6968" y="3870"/>
                  <a:ext cx="1612" cy="0"/>
                </a:xfrm>
                <a:prstGeom prst="line">
                  <a:avLst/>
                </a:prstGeom>
                <a:noFill/>
                <a:ln w="9525">
                  <a:solidFill>
                    <a:srgbClr val="000000"/>
                  </a:solidFill>
                  <a:round/>
                  <a:headEnd/>
                  <a:tailEnd/>
                </a:ln>
              </p:spPr>
              <p:txBody>
                <a:bodyPr/>
                <a:lstStyle/>
                <a:p>
                  <a:endParaRPr lang="en-GB" dirty="0"/>
                </a:p>
              </p:txBody>
            </p:sp>
          </p:grpSp>
        </p:grpSp>
        <p:sp>
          <p:nvSpPr>
            <p:cNvPr id="92" name="Freeform 31"/>
            <p:cNvSpPr>
              <a:spLocks/>
            </p:cNvSpPr>
            <p:nvPr/>
          </p:nvSpPr>
          <p:spPr bwMode="auto">
            <a:xfrm>
              <a:off x="2049463" y="3741740"/>
              <a:ext cx="2773362" cy="739775"/>
            </a:xfrm>
            <a:custGeom>
              <a:avLst/>
              <a:gdLst>
                <a:gd name="T0" fmla="*/ 1745 w 1747"/>
                <a:gd name="T1" fmla="*/ 139 h 466"/>
                <a:gd name="T2" fmla="*/ 1639 w 1747"/>
                <a:gd name="T3" fmla="*/ 117 h 466"/>
                <a:gd name="T4" fmla="*/ 1537 w 1747"/>
                <a:gd name="T5" fmla="*/ 95 h 466"/>
                <a:gd name="T6" fmla="*/ 1457 w 1747"/>
                <a:gd name="T7" fmla="*/ 81 h 466"/>
                <a:gd name="T8" fmla="*/ 1387 w 1747"/>
                <a:gd name="T9" fmla="*/ 65 h 466"/>
                <a:gd name="T10" fmla="*/ 1369 w 1747"/>
                <a:gd name="T11" fmla="*/ 55 h 466"/>
                <a:gd name="T12" fmla="*/ 1265 w 1747"/>
                <a:gd name="T13" fmla="*/ 30 h 466"/>
                <a:gd name="T14" fmla="*/ 1135 w 1747"/>
                <a:gd name="T15" fmla="*/ 6 h 466"/>
                <a:gd name="T16" fmla="*/ 1007 w 1747"/>
                <a:gd name="T17" fmla="*/ 6 h 466"/>
                <a:gd name="T18" fmla="*/ 927 w 1747"/>
                <a:gd name="T19" fmla="*/ 6 h 466"/>
                <a:gd name="T20" fmla="*/ 833 w 1747"/>
                <a:gd name="T21" fmla="*/ 19 h 466"/>
                <a:gd name="T22" fmla="*/ 709 w 1747"/>
                <a:gd name="T23" fmla="*/ 8 h 466"/>
                <a:gd name="T24" fmla="*/ 612 w 1747"/>
                <a:gd name="T25" fmla="*/ 0 h 466"/>
                <a:gd name="T26" fmla="*/ 498 w 1747"/>
                <a:gd name="T27" fmla="*/ 22 h 466"/>
                <a:gd name="T28" fmla="*/ 358 w 1747"/>
                <a:gd name="T29" fmla="*/ 71 h 466"/>
                <a:gd name="T30" fmla="*/ 224 w 1747"/>
                <a:gd name="T31" fmla="*/ 124 h 466"/>
                <a:gd name="T32" fmla="*/ 148 w 1747"/>
                <a:gd name="T33" fmla="*/ 154 h 466"/>
                <a:gd name="T34" fmla="*/ 69 w 1747"/>
                <a:gd name="T35" fmla="*/ 194 h 466"/>
                <a:gd name="T36" fmla="*/ 0 w 1747"/>
                <a:gd name="T37" fmla="*/ 220 h 466"/>
                <a:gd name="T38" fmla="*/ 43 w 1747"/>
                <a:gd name="T39" fmla="*/ 262 h 466"/>
                <a:gd name="T40" fmla="*/ 72 w 1747"/>
                <a:gd name="T41" fmla="*/ 304 h 466"/>
                <a:gd name="T42" fmla="*/ 88 w 1747"/>
                <a:gd name="T43" fmla="*/ 346 h 466"/>
                <a:gd name="T44" fmla="*/ 86 w 1747"/>
                <a:gd name="T45" fmla="*/ 386 h 466"/>
                <a:gd name="T46" fmla="*/ 280 w 1747"/>
                <a:gd name="T47" fmla="*/ 391 h 466"/>
                <a:gd name="T48" fmla="*/ 389 w 1747"/>
                <a:gd name="T49" fmla="*/ 407 h 466"/>
                <a:gd name="T50" fmla="*/ 494 w 1747"/>
                <a:gd name="T51" fmla="*/ 422 h 466"/>
                <a:gd name="T52" fmla="*/ 659 w 1747"/>
                <a:gd name="T53" fmla="*/ 440 h 466"/>
                <a:gd name="T54" fmla="*/ 596 w 1747"/>
                <a:gd name="T55" fmla="*/ 368 h 466"/>
                <a:gd name="T56" fmla="*/ 585 w 1747"/>
                <a:gd name="T57" fmla="*/ 318 h 466"/>
                <a:gd name="T58" fmla="*/ 599 w 1747"/>
                <a:gd name="T59" fmla="*/ 244 h 466"/>
                <a:gd name="T60" fmla="*/ 652 w 1747"/>
                <a:gd name="T61" fmla="*/ 164 h 466"/>
                <a:gd name="T62" fmla="*/ 723 w 1747"/>
                <a:gd name="T63" fmla="*/ 115 h 466"/>
                <a:gd name="T64" fmla="*/ 813 w 1747"/>
                <a:gd name="T65" fmla="*/ 93 h 466"/>
                <a:gd name="T66" fmla="*/ 953 w 1747"/>
                <a:gd name="T67" fmla="*/ 95 h 466"/>
                <a:gd name="T68" fmla="*/ 1055 w 1747"/>
                <a:gd name="T69" fmla="*/ 125 h 466"/>
                <a:gd name="T70" fmla="*/ 1127 w 1747"/>
                <a:gd name="T71" fmla="*/ 182 h 466"/>
                <a:gd name="T72" fmla="*/ 1175 w 1747"/>
                <a:gd name="T73" fmla="*/ 236 h 466"/>
                <a:gd name="T74" fmla="*/ 1211 w 1747"/>
                <a:gd name="T75" fmla="*/ 275 h 466"/>
                <a:gd name="T76" fmla="*/ 1217 w 1747"/>
                <a:gd name="T77" fmla="*/ 308 h 466"/>
                <a:gd name="T78" fmla="*/ 1218 w 1747"/>
                <a:gd name="T79" fmla="*/ 343 h 466"/>
                <a:gd name="T80" fmla="*/ 1208 w 1747"/>
                <a:gd name="T81" fmla="*/ 400 h 466"/>
                <a:gd name="T82" fmla="*/ 1178 w 1747"/>
                <a:gd name="T83" fmla="*/ 433 h 466"/>
                <a:gd name="T84" fmla="*/ 1144 w 1747"/>
                <a:gd name="T85" fmla="*/ 463 h 466"/>
                <a:gd name="T86" fmla="*/ 1188 w 1747"/>
                <a:gd name="T87" fmla="*/ 466 h 466"/>
                <a:gd name="T88" fmla="*/ 1273 w 1747"/>
                <a:gd name="T89" fmla="*/ 459 h 466"/>
                <a:gd name="T90" fmla="*/ 1365 w 1747"/>
                <a:gd name="T91" fmla="*/ 443 h 466"/>
                <a:gd name="T92" fmla="*/ 1446 w 1747"/>
                <a:gd name="T93" fmla="*/ 414 h 466"/>
                <a:gd name="T94" fmla="*/ 1547 w 1747"/>
                <a:gd name="T95" fmla="*/ 383 h 466"/>
                <a:gd name="T96" fmla="*/ 1627 w 1747"/>
                <a:gd name="T97" fmla="*/ 373 h 466"/>
                <a:gd name="T98" fmla="*/ 1681 w 1747"/>
                <a:gd name="T99" fmla="*/ 369 h 466"/>
                <a:gd name="T100" fmla="*/ 1735 w 1747"/>
                <a:gd name="T101" fmla="*/ 359 h 466"/>
                <a:gd name="T102" fmla="*/ 1744 w 1747"/>
                <a:gd name="T103" fmla="*/ 340 h 466"/>
                <a:gd name="T104" fmla="*/ 1747 w 1747"/>
                <a:gd name="T105" fmla="*/ 285 h 466"/>
                <a:gd name="T106" fmla="*/ 1747 w 1747"/>
                <a:gd name="T107" fmla="*/ 205 h 466"/>
                <a:gd name="T108" fmla="*/ 1745 w 1747"/>
                <a:gd name="T109" fmla="*/ 139 h 46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747"/>
                <a:gd name="T166" fmla="*/ 0 h 466"/>
                <a:gd name="T167" fmla="*/ 1747 w 1747"/>
                <a:gd name="T168" fmla="*/ 466 h 46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747" h="466">
                  <a:moveTo>
                    <a:pt x="1745" y="139"/>
                  </a:moveTo>
                  <a:lnTo>
                    <a:pt x="1639" y="117"/>
                  </a:lnTo>
                  <a:lnTo>
                    <a:pt x="1537" y="95"/>
                  </a:lnTo>
                  <a:lnTo>
                    <a:pt x="1457" y="81"/>
                  </a:lnTo>
                  <a:lnTo>
                    <a:pt x="1387" y="65"/>
                  </a:lnTo>
                  <a:lnTo>
                    <a:pt x="1369" y="55"/>
                  </a:lnTo>
                  <a:lnTo>
                    <a:pt x="1265" y="30"/>
                  </a:lnTo>
                  <a:lnTo>
                    <a:pt x="1135" y="6"/>
                  </a:lnTo>
                  <a:lnTo>
                    <a:pt x="1007" y="6"/>
                  </a:lnTo>
                  <a:lnTo>
                    <a:pt x="927" y="6"/>
                  </a:lnTo>
                  <a:lnTo>
                    <a:pt x="833" y="19"/>
                  </a:lnTo>
                  <a:lnTo>
                    <a:pt x="709" y="8"/>
                  </a:lnTo>
                  <a:lnTo>
                    <a:pt x="612" y="0"/>
                  </a:lnTo>
                  <a:lnTo>
                    <a:pt x="498" y="22"/>
                  </a:lnTo>
                  <a:lnTo>
                    <a:pt x="358" y="71"/>
                  </a:lnTo>
                  <a:lnTo>
                    <a:pt x="224" y="124"/>
                  </a:lnTo>
                  <a:lnTo>
                    <a:pt x="148" y="154"/>
                  </a:lnTo>
                  <a:lnTo>
                    <a:pt x="69" y="194"/>
                  </a:lnTo>
                  <a:lnTo>
                    <a:pt x="0" y="220"/>
                  </a:lnTo>
                  <a:lnTo>
                    <a:pt x="43" y="262"/>
                  </a:lnTo>
                  <a:lnTo>
                    <a:pt x="72" y="304"/>
                  </a:lnTo>
                  <a:lnTo>
                    <a:pt x="88" y="346"/>
                  </a:lnTo>
                  <a:lnTo>
                    <a:pt x="86" y="386"/>
                  </a:lnTo>
                  <a:lnTo>
                    <a:pt x="280" y="391"/>
                  </a:lnTo>
                  <a:lnTo>
                    <a:pt x="389" y="407"/>
                  </a:lnTo>
                  <a:lnTo>
                    <a:pt x="494" y="422"/>
                  </a:lnTo>
                  <a:lnTo>
                    <a:pt x="659" y="440"/>
                  </a:lnTo>
                  <a:lnTo>
                    <a:pt x="596" y="368"/>
                  </a:lnTo>
                  <a:lnTo>
                    <a:pt x="585" y="318"/>
                  </a:lnTo>
                  <a:lnTo>
                    <a:pt x="599" y="244"/>
                  </a:lnTo>
                  <a:lnTo>
                    <a:pt x="652" y="164"/>
                  </a:lnTo>
                  <a:lnTo>
                    <a:pt x="723" y="115"/>
                  </a:lnTo>
                  <a:lnTo>
                    <a:pt x="813" y="93"/>
                  </a:lnTo>
                  <a:lnTo>
                    <a:pt x="953" y="95"/>
                  </a:lnTo>
                  <a:lnTo>
                    <a:pt x="1055" y="125"/>
                  </a:lnTo>
                  <a:lnTo>
                    <a:pt x="1127" y="182"/>
                  </a:lnTo>
                  <a:lnTo>
                    <a:pt x="1175" y="236"/>
                  </a:lnTo>
                  <a:lnTo>
                    <a:pt x="1211" y="275"/>
                  </a:lnTo>
                  <a:lnTo>
                    <a:pt x="1217" y="308"/>
                  </a:lnTo>
                  <a:lnTo>
                    <a:pt x="1218" y="343"/>
                  </a:lnTo>
                  <a:lnTo>
                    <a:pt x="1208" y="400"/>
                  </a:lnTo>
                  <a:lnTo>
                    <a:pt x="1178" y="433"/>
                  </a:lnTo>
                  <a:lnTo>
                    <a:pt x="1144" y="463"/>
                  </a:lnTo>
                  <a:lnTo>
                    <a:pt x="1188" y="466"/>
                  </a:lnTo>
                  <a:lnTo>
                    <a:pt x="1273" y="459"/>
                  </a:lnTo>
                  <a:lnTo>
                    <a:pt x="1365" y="443"/>
                  </a:lnTo>
                  <a:lnTo>
                    <a:pt x="1446" y="414"/>
                  </a:lnTo>
                  <a:lnTo>
                    <a:pt x="1547" y="383"/>
                  </a:lnTo>
                  <a:lnTo>
                    <a:pt x="1627" y="373"/>
                  </a:lnTo>
                  <a:lnTo>
                    <a:pt x="1681" y="369"/>
                  </a:lnTo>
                  <a:lnTo>
                    <a:pt x="1735" y="359"/>
                  </a:lnTo>
                  <a:lnTo>
                    <a:pt x="1744" y="340"/>
                  </a:lnTo>
                  <a:lnTo>
                    <a:pt x="1747" y="285"/>
                  </a:lnTo>
                  <a:lnTo>
                    <a:pt x="1747" y="205"/>
                  </a:lnTo>
                  <a:lnTo>
                    <a:pt x="1745" y="139"/>
                  </a:lnTo>
                  <a:close/>
                </a:path>
              </a:pathLst>
            </a:custGeom>
            <a:gradFill rotWithShape="1">
              <a:gsLst>
                <a:gs pos="0">
                  <a:srgbClr val="00FFFF">
                    <a:alpha val="67000"/>
                  </a:srgbClr>
                </a:gs>
                <a:gs pos="100000">
                  <a:srgbClr val="00A9A9">
                    <a:alpha val="67998"/>
                  </a:srgbClr>
                </a:gs>
              </a:gsLst>
              <a:path path="rect">
                <a:fillToRect l="50000" t="50000" r="50000" b="50000"/>
              </a:path>
            </a:gradFill>
            <a:ln w="9525">
              <a:solidFill>
                <a:srgbClr val="000000"/>
              </a:solidFill>
              <a:round/>
              <a:headEnd/>
              <a:tailEnd/>
            </a:ln>
          </p:spPr>
          <p:txBody>
            <a:bodyPr/>
            <a:lstStyle/>
            <a:p>
              <a:endParaRPr lang="en-GB" dirty="0"/>
            </a:p>
          </p:txBody>
        </p:sp>
        <p:sp>
          <p:nvSpPr>
            <p:cNvPr id="93" name="Freeform 32"/>
            <p:cNvSpPr>
              <a:spLocks/>
            </p:cNvSpPr>
            <p:nvPr/>
          </p:nvSpPr>
          <p:spPr bwMode="auto">
            <a:xfrm>
              <a:off x="2216150" y="4057653"/>
              <a:ext cx="165100" cy="255588"/>
            </a:xfrm>
            <a:custGeom>
              <a:avLst/>
              <a:gdLst>
                <a:gd name="T0" fmla="*/ 0 w 93"/>
                <a:gd name="T1" fmla="*/ 0 h 177"/>
                <a:gd name="T2" fmla="*/ 51 w 93"/>
                <a:gd name="T3" fmla="*/ 48 h 177"/>
                <a:gd name="T4" fmla="*/ 78 w 93"/>
                <a:gd name="T5" fmla="*/ 96 h 177"/>
                <a:gd name="T6" fmla="*/ 90 w 93"/>
                <a:gd name="T7" fmla="*/ 138 h 177"/>
                <a:gd name="T8" fmla="*/ 93 w 93"/>
                <a:gd name="T9" fmla="*/ 177 h 177"/>
                <a:gd name="T10" fmla="*/ 0 60000 65536"/>
                <a:gd name="T11" fmla="*/ 0 60000 65536"/>
                <a:gd name="T12" fmla="*/ 0 60000 65536"/>
                <a:gd name="T13" fmla="*/ 0 60000 65536"/>
                <a:gd name="T14" fmla="*/ 0 60000 65536"/>
                <a:gd name="T15" fmla="*/ 0 w 93"/>
                <a:gd name="T16" fmla="*/ 0 h 177"/>
                <a:gd name="T17" fmla="*/ 93 w 93"/>
                <a:gd name="T18" fmla="*/ 177 h 177"/>
              </a:gdLst>
              <a:ahLst/>
              <a:cxnLst>
                <a:cxn ang="T10">
                  <a:pos x="T0" y="T1"/>
                </a:cxn>
                <a:cxn ang="T11">
                  <a:pos x="T2" y="T3"/>
                </a:cxn>
                <a:cxn ang="T12">
                  <a:pos x="T4" y="T5"/>
                </a:cxn>
                <a:cxn ang="T13">
                  <a:pos x="T6" y="T7"/>
                </a:cxn>
                <a:cxn ang="T14">
                  <a:pos x="T8" y="T9"/>
                </a:cxn>
              </a:cxnLst>
              <a:rect l="T15" t="T16" r="T17" b="T18"/>
              <a:pathLst>
                <a:path w="93" h="177">
                  <a:moveTo>
                    <a:pt x="0" y="0"/>
                  </a:moveTo>
                  <a:cubicBezTo>
                    <a:pt x="19" y="16"/>
                    <a:pt x="38" y="32"/>
                    <a:pt x="51" y="48"/>
                  </a:cubicBezTo>
                  <a:cubicBezTo>
                    <a:pt x="64" y="64"/>
                    <a:pt x="71" y="81"/>
                    <a:pt x="78" y="96"/>
                  </a:cubicBezTo>
                  <a:cubicBezTo>
                    <a:pt x="85" y="111"/>
                    <a:pt x="88" y="125"/>
                    <a:pt x="90" y="138"/>
                  </a:cubicBezTo>
                  <a:cubicBezTo>
                    <a:pt x="92" y="151"/>
                    <a:pt x="92" y="164"/>
                    <a:pt x="93" y="177"/>
                  </a:cubicBezTo>
                </a:path>
              </a:pathLst>
            </a:custGeom>
            <a:noFill/>
            <a:ln w="9525">
              <a:solidFill>
                <a:srgbClr val="000000"/>
              </a:solidFill>
              <a:round/>
              <a:headEnd/>
              <a:tailEnd/>
            </a:ln>
          </p:spPr>
          <p:txBody>
            <a:bodyPr/>
            <a:lstStyle/>
            <a:p>
              <a:endParaRPr lang="en-GB" dirty="0"/>
            </a:p>
          </p:txBody>
        </p:sp>
        <p:sp>
          <p:nvSpPr>
            <p:cNvPr id="94" name="Freeform 33"/>
            <p:cNvSpPr>
              <a:spLocks/>
            </p:cNvSpPr>
            <p:nvPr/>
          </p:nvSpPr>
          <p:spPr bwMode="auto">
            <a:xfrm>
              <a:off x="4662488" y="3930653"/>
              <a:ext cx="39687" cy="403225"/>
            </a:xfrm>
            <a:custGeom>
              <a:avLst/>
              <a:gdLst>
                <a:gd name="T0" fmla="*/ 9 w 22"/>
                <a:gd name="T1" fmla="*/ 0 h 279"/>
                <a:gd name="T2" fmla="*/ 21 w 22"/>
                <a:gd name="T3" fmla="*/ 87 h 279"/>
                <a:gd name="T4" fmla="*/ 18 w 22"/>
                <a:gd name="T5" fmla="*/ 159 h 279"/>
                <a:gd name="T6" fmla="*/ 12 w 22"/>
                <a:gd name="T7" fmla="*/ 219 h 279"/>
                <a:gd name="T8" fmla="*/ 0 w 22"/>
                <a:gd name="T9" fmla="*/ 279 h 279"/>
                <a:gd name="T10" fmla="*/ 0 60000 65536"/>
                <a:gd name="T11" fmla="*/ 0 60000 65536"/>
                <a:gd name="T12" fmla="*/ 0 60000 65536"/>
                <a:gd name="T13" fmla="*/ 0 60000 65536"/>
                <a:gd name="T14" fmla="*/ 0 60000 65536"/>
                <a:gd name="T15" fmla="*/ 0 w 22"/>
                <a:gd name="T16" fmla="*/ 0 h 279"/>
                <a:gd name="T17" fmla="*/ 22 w 22"/>
                <a:gd name="T18" fmla="*/ 279 h 279"/>
              </a:gdLst>
              <a:ahLst/>
              <a:cxnLst>
                <a:cxn ang="T10">
                  <a:pos x="T0" y="T1"/>
                </a:cxn>
                <a:cxn ang="T11">
                  <a:pos x="T2" y="T3"/>
                </a:cxn>
                <a:cxn ang="T12">
                  <a:pos x="T4" y="T5"/>
                </a:cxn>
                <a:cxn ang="T13">
                  <a:pos x="T6" y="T7"/>
                </a:cxn>
                <a:cxn ang="T14">
                  <a:pos x="T8" y="T9"/>
                </a:cxn>
              </a:cxnLst>
              <a:rect l="T15" t="T16" r="T17" b="T18"/>
              <a:pathLst>
                <a:path w="22" h="279">
                  <a:moveTo>
                    <a:pt x="9" y="0"/>
                  </a:moveTo>
                  <a:cubicBezTo>
                    <a:pt x="14" y="30"/>
                    <a:pt x="20" y="61"/>
                    <a:pt x="21" y="87"/>
                  </a:cubicBezTo>
                  <a:cubicBezTo>
                    <a:pt x="22" y="113"/>
                    <a:pt x="20" y="137"/>
                    <a:pt x="18" y="159"/>
                  </a:cubicBezTo>
                  <a:cubicBezTo>
                    <a:pt x="16" y="181"/>
                    <a:pt x="15" y="199"/>
                    <a:pt x="12" y="219"/>
                  </a:cubicBezTo>
                  <a:cubicBezTo>
                    <a:pt x="9" y="239"/>
                    <a:pt x="2" y="269"/>
                    <a:pt x="0" y="279"/>
                  </a:cubicBezTo>
                </a:path>
              </a:pathLst>
            </a:custGeom>
            <a:noFill/>
            <a:ln w="9525">
              <a:solidFill>
                <a:srgbClr val="000000"/>
              </a:solidFill>
              <a:round/>
              <a:headEnd/>
              <a:tailEnd/>
            </a:ln>
          </p:spPr>
          <p:txBody>
            <a:bodyPr/>
            <a:lstStyle/>
            <a:p>
              <a:endParaRPr lang="en-GB" dirty="0"/>
            </a:p>
          </p:txBody>
        </p:sp>
        <p:sp>
          <p:nvSpPr>
            <p:cNvPr id="95" name="Freeform 34"/>
            <p:cNvSpPr>
              <a:spLocks/>
            </p:cNvSpPr>
            <p:nvPr/>
          </p:nvSpPr>
          <p:spPr bwMode="auto">
            <a:xfrm>
              <a:off x="1377950" y="4110040"/>
              <a:ext cx="1879600" cy="571500"/>
            </a:xfrm>
            <a:custGeom>
              <a:avLst/>
              <a:gdLst>
                <a:gd name="T0" fmla="*/ 427 w 1184"/>
                <a:gd name="T1" fmla="*/ 0 h 360"/>
                <a:gd name="T2" fmla="*/ 313 w 1184"/>
                <a:gd name="T3" fmla="*/ 66 h 360"/>
                <a:gd name="T4" fmla="*/ 223 w 1184"/>
                <a:gd name="T5" fmla="*/ 103 h 360"/>
                <a:gd name="T6" fmla="*/ 118 w 1184"/>
                <a:gd name="T7" fmla="*/ 153 h 360"/>
                <a:gd name="T8" fmla="*/ 61 w 1184"/>
                <a:gd name="T9" fmla="*/ 189 h 360"/>
                <a:gd name="T10" fmla="*/ 24 w 1184"/>
                <a:gd name="T11" fmla="*/ 228 h 360"/>
                <a:gd name="T12" fmla="*/ 0 w 1184"/>
                <a:gd name="T13" fmla="*/ 250 h 360"/>
                <a:gd name="T14" fmla="*/ 3 w 1184"/>
                <a:gd name="T15" fmla="*/ 291 h 360"/>
                <a:gd name="T16" fmla="*/ 47 w 1184"/>
                <a:gd name="T17" fmla="*/ 305 h 360"/>
                <a:gd name="T18" fmla="*/ 94 w 1184"/>
                <a:gd name="T19" fmla="*/ 315 h 360"/>
                <a:gd name="T20" fmla="*/ 144 w 1184"/>
                <a:gd name="T21" fmla="*/ 332 h 360"/>
                <a:gd name="T22" fmla="*/ 257 w 1184"/>
                <a:gd name="T23" fmla="*/ 356 h 360"/>
                <a:gd name="T24" fmla="*/ 421 w 1184"/>
                <a:gd name="T25" fmla="*/ 360 h 360"/>
                <a:gd name="T26" fmla="*/ 579 w 1184"/>
                <a:gd name="T27" fmla="*/ 343 h 360"/>
                <a:gd name="T28" fmla="*/ 679 w 1184"/>
                <a:gd name="T29" fmla="*/ 329 h 360"/>
                <a:gd name="T30" fmla="*/ 846 w 1184"/>
                <a:gd name="T31" fmla="*/ 302 h 360"/>
                <a:gd name="T32" fmla="*/ 1010 w 1184"/>
                <a:gd name="T33" fmla="*/ 276 h 360"/>
                <a:gd name="T34" fmla="*/ 1072 w 1184"/>
                <a:gd name="T35" fmla="*/ 281 h 360"/>
                <a:gd name="T36" fmla="*/ 1184 w 1184"/>
                <a:gd name="T37" fmla="*/ 289 h 360"/>
                <a:gd name="T38" fmla="*/ 1115 w 1184"/>
                <a:gd name="T39" fmla="*/ 244 h 360"/>
                <a:gd name="T40" fmla="*/ 1073 w 1184"/>
                <a:gd name="T41" fmla="*/ 205 h 360"/>
                <a:gd name="T42" fmla="*/ 1019 w 1184"/>
                <a:gd name="T43" fmla="*/ 196 h 360"/>
                <a:gd name="T44" fmla="*/ 804 w 1184"/>
                <a:gd name="T45" fmla="*/ 169 h 360"/>
                <a:gd name="T46" fmla="*/ 659 w 1184"/>
                <a:gd name="T47" fmla="*/ 162 h 360"/>
                <a:gd name="T48" fmla="*/ 553 w 1184"/>
                <a:gd name="T49" fmla="*/ 159 h 360"/>
                <a:gd name="T50" fmla="*/ 510 w 1184"/>
                <a:gd name="T51" fmla="*/ 151 h 360"/>
                <a:gd name="T52" fmla="*/ 499 w 1184"/>
                <a:gd name="T53" fmla="*/ 81 h 360"/>
                <a:gd name="T54" fmla="*/ 469 w 1184"/>
                <a:gd name="T55" fmla="*/ 33 h 360"/>
                <a:gd name="T56" fmla="*/ 427 w 1184"/>
                <a:gd name="T57" fmla="*/ 0 h 36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84"/>
                <a:gd name="T88" fmla="*/ 0 h 360"/>
                <a:gd name="T89" fmla="*/ 1184 w 1184"/>
                <a:gd name="T90" fmla="*/ 360 h 36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84" h="360">
                  <a:moveTo>
                    <a:pt x="427" y="0"/>
                  </a:moveTo>
                  <a:lnTo>
                    <a:pt x="313" y="66"/>
                  </a:lnTo>
                  <a:lnTo>
                    <a:pt x="223" y="103"/>
                  </a:lnTo>
                  <a:lnTo>
                    <a:pt x="118" y="153"/>
                  </a:lnTo>
                  <a:lnTo>
                    <a:pt x="61" y="189"/>
                  </a:lnTo>
                  <a:lnTo>
                    <a:pt x="24" y="228"/>
                  </a:lnTo>
                  <a:lnTo>
                    <a:pt x="0" y="250"/>
                  </a:lnTo>
                  <a:lnTo>
                    <a:pt x="3" y="291"/>
                  </a:lnTo>
                  <a:lnTo>
                    <a:pt x="47" y="305"/>
                  </a:lnTo>
                  <a:lnTo>
                    <a:pt x="94" y="315"/>
                  </a:lnTo>
                  <a:lnTo>
                    <a:pt x="144" y="332"/>
                  </a:lnTo>
                  <a:lnTo>
                    <a:pt x="257" y="356"/>
                  </a:lnTo>
                  <a:lnTo>
                    <a:pt x="421" y="360"/>
                  </a:lnTo>
                  <a:lnTo>
                    <a:pt x="579" y="343"/>
                  </a:lnTo>
                  <a:lnTo>
                    <a:pt x="679" y="329"/>
                  </a:lnTo>
                  <a:lnTo>
                    <a:pt x="846" y="302"/>
                  </a:lnTo>
                  <a:lnTo>
                    <a:pt x="1010" y="276"/>
                  </a:lnTo>
                  <a:lnTo>
                    <a:pt x="1072" y="281"/>
                  </a:lnTo>
                  <a:lnTo>
                    <a:pt x="1184" y="289"/>
                  </a:lnTo>
                  <a:lnTo>
                    <a:pt x="1115" y="244"/>
                  </a:lnTo>
                  <a:lnTo>
                    <a:pt x="1073" y="205"/>
                  </a:lnTo>
                  <a:lnTo>
                    <a:pt x="1019" y="196"/>
                  </a:lnTo>
                  <a:lnTo>
                    <a:pt x="804" y="169"/>
                  </a:lnTo>
                  <a:lnTo>
                    <a:pt x="659" y="162"/>
                  </a:lnTo>
                  <a:lnTo>
                    <a:pt x="553" y="159"/>
                  </a:lnTo>
                  <a:lnTo>
                    <a:pt x="510" y="151"/>
                  </a:lnTo>
                  <a:lnTo>
                    <a:pt x="499" y="81"/>
                  </a:lnTo>
                  <a:lnTo>
                    <a:pt x="469" y="33"/>
                  </a:lnTo>
                  <a:lnTo>
                    <a:pt x="427" y="0"/>
                  </a:lnTo>
                  <a:close/>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96" name="Freeform 35"/>
            <p:cNvSpPr>
              <a:spLocks/>
            </p:cNvSpPr>
            <p:nvPr/>
          </p:nvSpPr>
          <p:spPr bwMode="auto">
            <a:xfrm>
              <a:off x="1955800" y="4357690"/>
              <a:ext cx="346075" cy="34925"/>
            </a:xfrm>
            <a:custGeom>
              <a:avLst/>
              <a:gdLst>
                <a:gd name="T0" fmla="*/ 195 w 195"/>
                <a:gd name="T1" fmla="*/ 3 h 24"/>
                <a:gd name="T2" fmla="*/ 123 w 195"/>
                <a:gd name="T3" fmla="*/ 3 h 24"/>
                <a:gd name="T4" fmla="*/ 63 w 195"/>
                <a:gd name="T5" fmla="*/ 3 h 24"/>
                <a:gd name="T6" fmla="*/ 0 w 195"/>
                <a:gd name="T7" fmla="*/ 24 h 24"/>
                <a:gd name="T8" fmla="*/ 0 60000 65536"/>
                <a:gd name="T9" fmla="*/ 0 60000 65536"/>
                <a:gd name="T10" fmla="*/ 0 60000 65536"/>
                <a:gd name="T11" fmla="*/ 0 60000 65536"/>
                <a:gd name="T12" fmla="*/ 0 w 195"/>
                <a:gd name="T13" fmla="*/ 0 h 24"/>
                <a:gd name="T14" fmla="*/ 195 w 195"/>
                <a:gd name="T15" fmla="*/ 24 h 24"/>
              </a:gdLst>
              <a:ahLst/>
              <a:cxnLst>
                <a:cxn ang="T8">
                  <a:pos x="T0" y="T1"/>
                </a:cxn>
                <a:cxn ang="T9">
                  <a:pos x="T2" y="T3"/>
                </a:cxn>
                <a:cxn ang="T10">
                  <a:pos x="T4" y="T5"/>
                </a:cxn>
                <a:cxn ang="T11">
                  <a:pos x="T6" y="T7"/>
                </a:cxn>
              </a:cxnLst>
              <a:rect l="T12" t="T13" r="T14" b="T15"/>
              <a:pathLst>
                <a:path w="195" h="24">
                  <a:moveTo>
                    <a:pt x="195" y="3"/>
                  </a:moveTo>
                  <a:cubicBezTo>
                    <a:pt x="170" y="3"/>
                    <a:pt x="145" y="3"/>
                    <a:pt x="123" y="3"/>
                  </a:cubicBezTo>
                  <a:cubicBezTo>
                    <a:pt x="101" y="3"/>
                    <a:pt x="83" y="0"/>
                    <a:pt x="63" y="3"/>
                  </a:cubicBezTo>
                  <a:cubicBezTo>
                    <a:pt x="43" y="6"/>
                    <a:pt x="21" y="15"/>
                    <a:pt x="0" y="24"/>
                  </a:cubicBezTo>
                </a:path>
              </a:pathLst>
            </a:custGeom>
            <a:noFill/>
            <a:ln w="9525">
              <a:solidFill>
                <a:srgbClr val="000000"/>
              </a:solidFill>
              <a:round/>
              <a:headEnd/>
              <a:tailEnd/>
            </a:ln>
          </p:spPr>
          <p:txBody>
            <a:bodyPr/>
            <a:lstStyle/>
            <a:p>
              <a:endParaRPr lang="en-GB" dirty="0"/>
            </a:p>
          </p:txBody>
        </p:sp>
        <p:sp>
          <p:nvSpPr>
            <p:cNvPr id="97" name="Freeform 36"/>
            <p:cNvSpPr>
              <a:spLocks/>
            </p:cNvSpPr>
            <p:nvPr/>
          </p:nvSpPr>
          <p:spPr bwMode="auto">
            <a:xfrm>
              <a:off x="4806950" y="3968753"/>
              <a:ext cx="2298700" cy="484188"/>
            </a:xfrm>
            <a:custGeom>
              <a:avLst/>
              <a:gdLst>
                <a:gd name="T0" fmla="*/ 1270 w 1448"/>
                <a:gd name="T1" fmla="*/ 200 h 305"/>
                <a:gd name="T2" fmla="*/ 1108 w 1448"/>
                <a:gd name="T3" fmla="*/ 237 h 305"/>
                <a:gd name="T4" fmla="*/ 1079 w 1448"/>
                <a:gd name="T5" fmla="*/ 227 h 305"/>
                <a:gd name="T6" fmla="*/ 932 w 1448"/>
                <a:gd name="T7" fmla="*/ 191 h 305"/>
                <a:gd name="T8" fmla="*/ 799 w 1448"/>
                <a:gd name="T9" fmla="*/ 153 h 305"/>
                <a:gd name="T10" fmla="*/ 668 w 1448"/>
                <a:gd name="T11" fmla="*/ 110 h 305"/>
                <a:gd name="T12" fmla="*/ 595 w 1448"/>
                <a:gd name="T13" fmla="*/ 89 h 305"/>
                <a:gd name="T14" fmla="*/ 505 w 1448"/>
                <a:gd name="T15" fmla="*/ 67 h 305"/>
                <a:gd name="T16" fmla="*/ 408 w 1448"/>
                <a:gd name="T17" fmla="*/ 51 h 305"/>
                <a:gd name="T18" fmla="*/ 323 w 1448"/>
                <a:gd name="T19" fmla="*/ 38 h 305"/>
                <a:gd name="T20" fmla="*/ 248 w 1448"/>
                <a:gd name="T21" fmla="*/ 34 h 305"/>
                <a:gd name="T22" fmla="*/ 173 w 1448"/>
                <a:gd name="T23" fmla="*/ 28 h 305"/>
                <a:gd name="T24" fmla="*/ 103 w 1448"/>
                <a:gd name="T25" fmla="*/ 13 h 305"/>
                <a:gd name="T26" fmla="*/ 51 w 1448"/>
                <a:gd name="T27" fmla="*/ 4 h 305"/>
                <a:gd name="T28" fmla="*/ 8 w 1448"/>
                <a:gd name="T29" fmla="*/ 0 h 305"/>
                <a:gd name="T30" fmla="*/ 7 w 1448"/>
                <a:gd name="T31" fmla="*/ 122 h 305"/>
                <a:gd name="T32" fmla="*/ 0 w 1448"/>
                <a:gd name="T33" fmla="*/ 214 h 305"/>
                <a:gd name="T34" fmla="*/ 84 w 1448"/>
                <a:gd name="T35" fmla="*/ 220 h 305"/>
                <a:gd name="T36" fmla="*/ 154 w 1448"/>
                <a:gd name="T37" fmla="*/ 235 h 305"/>
                <a:gd name="T38" fmla="*/ 191 w 1448"/>
                <a:gd name="T39" fmla="*/ 239 h 305"/>
                <a:gd name="T40" fmla="*/ 228 w 1448"/>
                <a:gd name="T41" fmla="*/ 247 h 305"/>
                <a:gd name="T42" fmla="*/ 1440 w 1448"/>
                <a:gd name="T43" fmla="*/ 305 h 305"/>
                <a:gd name="T44" fmla="*/ 1448 w 1448"/>
                <a:gd name="T45" fmla="*/ 290 h 305"/>
                <a:gd name="T46" fmla="*/ 1439 w 1448"/>
                <a:gd name="T47" fmla="*/ 272 h 305"/>
                <a:gd name="T48" fmla="*/ 1375 w 1448"/>
                <a:gd name="T49" fmla="*/ 239 h 305"/>
                <a:gd name="T50" fmla="*/ 1342 w 1448"/>
                <a:gd name="T51" fmla="*/ 213 h 305"/>
                <a:gd name="T52" fmla="*/ 1297 w 1448"/>
                <a:gd name="T53" fmla="*/ 199 h 305"/>
                <a:gd name="T54" fmla="*/ 1263 w 1448"/>
                <a:gd name="T55" fmla="*/ 200 h 305"/>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448"/>
                <a:gd name="T85" fmla="*/ 0 h 305"/>
                <a:gd name="T86" fmla="*/ 1448 w 1448"/>
                <a:gd name="T87" fmla="*/ 305 h 305"/>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448" h="305">
                  <a:moveTo>
                    <a:pt x="1270" y="200"/>
                  </a:moveTo>
                  <a:lnTo>
                    <a:pt x="1108" y="237"/>
                  </a:lnTo>
                  <a:lnTo>
                    <a:pt x="1079" y="227"/>
                  </a:lnTo>
                  <a:lnTo>
                    <a:pt x="932" y="191"/>
                  </a:lnTo>
                  <a:lnTo>
                    <a:pt x="799" y="153"/>
                  </a:lnTo>
                  <a:lnTo>
                    <a:pt x="668" y="110"/>
                  </a:lnTo>
                  <a:cubicBezTo>
                    <a:pt x="642" y="103"/>
                    <a:pt x="623" y="96"/>
                    <a:pt x="595" y="89"/>
                  </a:cubicBezTo>
                  <a:cubicBezTo>
                    <a:pt x="569" y="81"/>
                    <a:pt x="536" y="74"/>
                    <a:pt x="505" y="67"/>
                  </a:cubicBezTo>
                  <a:lnTo>
                    <a:pt x="408" y="51"/>
                  </a:lnTo>
                  <a:lnTo>
                    <a:pt x="323" y="38"/>
                  </a:lnTo>
                  <a:lnTo>
                    <a:pt x="248" y="34"/>
                  </a:lnTo>
                  <a:lnTo>
                    <a:pt x="173" y="28"/>
                  </a:lnTo>
                  <a:lnTo>
                    <a:pt x="103" y="13"/>
                  </a:lnTo>
                  <a:lnTo>
                    <a:pt x="51" y="4"/>
                  </a:lnTo>
                  <a:lnTo>
                    <a:pt x="8" y="0"/>
                  </a:lnTo>
                  <a:lnTo>
                    <a:pt x="7" y="122"/>
                  </a:lnTo>
                  <a:lnTo>
                    <a:pt x="0" y="214"/>
                  </a:lnTo>
                  <a:lnTo>
                    <a:pt x="84" y="220"/>
                  </a:lnTo>
                  <a:lnTo>
                    <a:pt x="154" y="235"/>
                  </a:lnTo>
                  <a:lnTo>
                    <a:pt x="191" y="239"/>
                  </a:lnTo>
                  <a:lnTo>
                    <a:pt x="228" y="247"/>
                  </a:lnTo>
                  <a:lnTo>
                    <a:pt x="1440" y="305"/>
                  </a:lnTo>
                  <a:lnTo>
                    <a:pt x="1448" y="290"/>
                  </a:lnTo>
                  <a:lnTo>
                    <a:pt x="1439" y="272"/>
                  </a:lnTo>
                  <a:lnTo>
                    <a:pt x="1375" y="239"/>
                  </a:lnTo>
                  <a:lnTo>
                    <a:pt x="1342" y="213"/>
                  </a:lnTo>
                  <a:lnTo>
                    <a:pt x="1297" y="199"/>
                  </a:lnTo>
                  <a:lnTo>
                    <a:pt x="1263" y="200"/>
                  </a:lnTo>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98" name="Freeform 38"/>
            <p:cNvSpPr>
              <a:spLocks/>
            </p:cNvSpPr>
            <p:nvPr/>
          </p:nvSpPr>
          <p:spPr bwMode="auto">
            <a:xfrm>
              <a:off x="3556000" y="4479928"/>
              <a:ext cx="319087" cy="98425"/>
            </a:xfrm>
            <a:custGeom>
              <a:avLst/>
              <a:gdLst>
                <a:gd name="T0" fmla="*/ 138 w 180"/>
                <a:gd name="T1" fmla="*/ 0 h 69"/>
                <a:gd name="T2" fmla="*/ 162 w 180"/>
                <a:gd name="T3" fmla="*/ 15 h 69"/>
                <a:gd name="T4" fmla="*/ 180 w 180"/>
                <a:gd name="T5" fmla="*/ 45 h 69"/>
                <a:gd name="T6" fmla="*/ 144 w 180"/>
                <a:gd name="T7" fmla="*/ 69 h 69"/>
                <a:gd name="T8" fmla="*/ 81 w 180"/>
                <a:gd name="T9" fmla="*/ 57 h 69"/>
                <a:gd name="T10" fmla="*/ 45 w 180"/>
                <a:gd name="T11" fmla="*/ 48 h 69"/>
                <a:gd name="T12" fmla="*/ 0 w 180"/>
                <a:gd name="T13" fmla="*/ 48 h 69"/>
                <a:gd name="T14" fmla="*/ 54 w 180"/>
                <a:gd name="T15" fmla="*/ 18 h 69"/>
                <a:gd name="T16" fmla="*/ 99 w 180"/>
                <a:gd name="T17" fmla="*/ 12 h 69"/>
                <a:gd name="T18" fmla="*/ 120 w 180"/>
                <a:gd name="T19" fmla="*/ 12 h 69"/>
                <a:gd name="T20" fmla="*/ 138 w 180"/>
                <a:gd name="T21" fmla="*/ 0 h 6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0"/>
                <a:gd name="T34" fmla="*/ 0 h 69"/>
                <a:gd name="T35" fmla="*/ 180 w 180"/>
                <a:gd name="T36" fmla="*/ 69 h 6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0" h="69">
                  <a:moveTo>
                    <a:pt x="138" y="0"/>
                  </a:moveTo>
                  <a:lnTo>
                    <a:pt x="162" y="15"/>
                  </a:lnTo>
                  <a:lnTo>
                    <a:pt x="180" y="45"/>
                  </a:lnTo>
                  <a:lnTo>
                    <a:pt x="144" y="69"/>
                  </a:lnTo>
                  <a:lnTo>
                    <a:pt x="81" y="57"/>
                  </a:lnTo>
                  <a:lnTo>
                    <a:pt x="45" y="48"/>
                  </a:lnTo>
                  <a:lnTo>
                    <a:pt x="0" y="48"/>
                  </a:lnTo>
                  <a:lnTo>
                    <a:pt x="54" y="18"/>
                  </a:lnTo>
                  <a:cubicBezTo>
                    <a:pt x="91" y="11"/>
                    <a:pt x="76" y="12"/>
                    <a:pt x="99" y="12"/>
                  </a:cubicBezTo>
                  <a:lnTo>
                    <a:pt x="120" y="12"/>
                  </a:lnTo>
                  <a:lnTo>
                    <a:pt x="138" y="0"/>
                  </a:lnTo>
                  <a:close/>
                </a:path>
              </a:pathLst>
            </a:custGeom>
            <a:solidFill>
              <a:srgbClr val="FFCC99"/>
            </a:solidFill>
            <a:ln w="9525">
              <a:solidFill>
                <a:srgbClr val="000000"/>
              </a:solidFill>
              <a:round/>
              <a:headEnd/>
              <a:tailEnd/>
            </a:ln>
          </p:spPr>
          <p:txBody>
            <a:bodyPr/>
            <a:lstStyle/>
            <a:p>
              <a:endParaRPr lang="en-GB" dirty="0"/>
            </a:p>
          </p:txBody>
        </p:sp>
        <p:sp>
          <p:nvSpPr>
            <p:cNvPr id="99" name="Freeform 39"/>
            <p:cNvSpPr>
              <a:spLocks/>
            </p:cNvSpPr>
            <p:nvPr/>
          </p:nvSpPr>
          <p:spPr bwMode="auto">
            <a:xfrm rot="818436">
              <a:off x="3648075" y="4143378"/>
              <a:ext cx="411162" cy="520700"/>
            </a:xfrm>
            <a:custGeom>
              <a:avLst/>
              <a:gdLst>
                <a:gd name="T0" fmla="*/ 145 w 232"/>
                <a:gd name="T1" fmla="*/ 9 h 360"/>
                <a:gd name="T2" fmla="*/ 166 w 232"/>
                <a:gd name="T3" fmla="*/ 57 h 360"/>
                <a:gd name="T4" fmla="*/ 178 w 232"/>
                <a:gd name="T5" fmla="*/ 108 h 360"/>
                <a:gd name="T6" fmla="*/ 184 w 232"/>
                <a:gd name="T7" fmla="*/ 138 h 360"/>
                <a:gd name="T8" fmla="*/ 205 w 232"/>
                <a:gd name="T9" fmla="*/ 156 h 360"/>
                <a:gd name="T10" fmla="*/ 229 w 232"/>
                <a:gd name="T11" fmla="*/ 177 h 360"/>
                <a:gd name="T12" fmla="*/ 232 w 232"/>
                <a:gd name="T13" fmla="*/ 207 h 360"/>
                <a:gd name="T14" fmla="*/ 202 w 232"/>
                <a:gd name="T15" fmla="*/ 234 h 360"/>
                <a:gd name="T16" fmla="*/ 169 w 232"/>
                <a:gd name="T17" fmla="*/ 255 h 360"/>
                <a:gd name="T18" fmla="*/ 136 w 232"/>
                <a:gd name="T19" fmla="*/ 297 h 360"/>
                <a:gd name="T20" fmla="*/ 106 w 232"/>
                <a:gd name="T21" fmla="*/ 333 h 360"/>
                <a:gd name="T22" fmla="*/ 73 w 232"/>
                <a:gd name="T23" fmla="*/ 354 h 360"/>
                <a:gd name="T24" fmla="*/ 43 w 232"/>
                <a:gd name="T25" fmla="*/ 357 h 360"/>
                <a:gd name="T26" fmla="*/ 37 w 232"/>
                <a:gd name="T27" fmla="*/ 360 h 360"/>
                <a:gd name="T28" fmla="*/ 1 w 232"/>
                <a:gd name="T29" fmla="*/ 336 h 360"/>
                <a:gd name="T30" fmla="*/ 1 w 232"/>
                <a:gd name="T31" fmla="*/ 162 h 360"/>
                <a:gd name="T32" fmla="*/ 31 w 232"/>
                <a:gd name="T33" fmla="*/ 0 h 360"/>
                <a:gd name="T34" fmla="*/ 145 w 232"/>
                <a:gd name="T35" fmla="*/ 9 h 3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32"/>
                <a:gd name="T55" fmla="*/ 0 h 360"/>
                <a:gd name="T56" fmla="*/ 232 w 232"/>
                <a:gd name="T57" fmla="*/ 360 h 36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32" h="360">
                  <a:moveTo>
                    <a:pt x="145" y="9"/>
                  </a:moveTo>
                  <a:lnTo>
                    <a:pt x="166" y="57"/>
                  </a:lnTo>
                  <a:lnTo>
                    <a:pt x="178" y="108"/>
                  </a:lnTo>
                  <a:lnTo>
                    <a:pt x="184" y="138"/>
                  </a:lnTo>
                  <a:lnTo>
                    <a:pt x="205" y="156"/>
                  </a:lnTo>
                  <a:lnTo>
                    <a:pt x="229" y="177"/>
                  </a:lnTo>
                  <a:lnTo>
                    <a:pt x="232" y="207"/>
                  </a:lnTo>
                  <a:lnTo>
                    <a:pt x="202" y="234"/>
                  </a:lnTo>
                  <a:lnTo>
                    <a:pt x="169" y="255"/>
                  </a:lnTo>
                  <a:lnTo>
                    <a:pt x="136" y="297"/>
                  </a:lnTo>
                  <a:lnTo>
                    <a:pt x="106" y="333"/>
                  </a:lnTo>
                  <a:cubicBezTo>
                    <a:pt x="95" y="340"/>
                    <a:pt x="85" y="349"/>
                    <a:pt x="73" y="354"/>
                  </a:cubicBezTo>
                  <a:cubicBezTo>
                    <a:pt x="64" y="358"/>
                    <a:pt x="53" y="355"/>
                    <a:pt x="43" y="357"/>
                  </a:cubicBezTo>
                  <a:cubicBezTo>
                    <a:pt x="41" y="357"/>
                    <a:pt x="39" y="359"/>
                    <a:pt x="37" y="360"/>
                  </a:cubicBezTo>
                  <a:cubicBezTo>
                    <a:pt x="0" y="338"/>
                    <a:pt x="1" y="353"/>
                    <a:pt x="1" y="336"/>
                  </a:cubicBezTo>
                  <a:lnTo>
                    <a:pt x="1" y="162"/>
                  </a:lnTo>
                  <a:lnTo>
                    <a:pt x="31" y="0"/>
                  </a:lnTo>
                  <a:lnTo>
                    <a:pt x="145" y="9"/>
                  </a:lnTo>
                  <a:close/>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100" name="Freeform 40"/>
            <p:cNvSpPr>
              <a:spLocks/>
            </p:cNvSpPr>
            <p:nvPr/>
          </p:nvSpPr>
          <p:spPr bwMode="auto">
            <a:xfrm rot="974288">
              <a:off x="2971800" y="3875090"/>
              <a:ext cx="968375" cy="752475"/>
            </a:xfrm>
            <a:custGeom>
              <a:avLst/>
              <a:gdLst>
                <a:gd name="T0" fmla="*/ 249 w 546"/>
                <a:gd name="T1" fmla="*/ 0 h 519"/>
                <a:gd name="T2" fmla="*/ 186 w 546"/>
                <a:gd name="T3" fmla="*/ 9 h 519"/>
                <a:gd name="T4" fmla="*/ 129 w 546"/>
                <a:gd name="T5" fmla="*/ 33 h 519"/>
                <a:gd name="T6" fmla="*/ 84 w 546"/>
                <a:gd name="T7" fmla="*/ 63 h 519"/>
                <a:gd name="T8" fmla="*/ 48 w 546"/>
                <a:gd name="T9" fmla="*/ 111 h 519"/>
                <a:gd name="T10" fmla="*/ 21 w 546"/>
                <a:gd name="T11" fmla="*/ 162 h 519"/>
                <a:gd name="T12" fmla="*/ 0 w 546"/>
                <a:gd name="T13" fmla="*/ 252 h 519"/>
                <a:gd name="T14" fmla="*/ 3 w 546"/>
                <a:gd name="T15" fmla="*/ 309 h 519"/>
                <a:gd name="T16" fmla="*/ 18 w 546"/>
                <a:gd name="T17" fmla="*/ 366 h 519"/>
                <a:gd name="T18" fmla="*/ 72 w 546"/>
                <a:gd name="T19" fmla="*/ 426 h 519"/>
                <a:gd name="T20" fmla="*/ 123 w 546"/>
                <a:gd name="T21" fmla="*/ 462 h 519"/>
                <a:gd name="T22" fmla="*/ 183 w 546"/>
                <a:gd name="T23" fmla="*/ 498 h 519"/>
                <a:gd name="T24" fmla="*/ 267 w 546"/>
                <a:gd name="T25" fmla="*/ 519 h 519"/>
                <a:gd name="T26" fmla="*/ 327 w 546"/>
                <a:gd name="T27" fmla="*/ 516 h 519"/>
                <a:gd name="T28" fmla="*/ 381 w 546"/>
                <a:gd name="T29" fmla="*/ 498 h 519"/>
                <a:gd name="T30" fmla="*/ 429 w 546"/>
                <a:gd name="T31" fmla="*/ 471 h 519"/>
                <a:gd name="T32" fmla="*/ 402 w 546"/>
                <a:gd name="T33" fmla="*/ 435 h 519"/>
                <a:gd name="T34" fmla="*/ 420 w 546"/>
                <a:gd name="T35" fmla="*/ 384 h 519"/>
                <a:gd name="T36" fmla="*/ 459 w 546"/>
                <a:gd name="T37" fmla="*/ 330 h 519"/>
                <a:gd name="T38" fmla="*/ 447 w 546"/>
                <a:gd name="T39" fmla="*/ 273 h 519"/>
                <a:gd name="T40" fmla="*/ 426 w 546"/>
                <a:gd name="T41" fmla="*/ 234 h 519"/>
                <a:gd name="T42" fmla="*/ 432 w 546"/>
                <a:gd name="T43" fmla="*/ 162 h 519"/>
                <a:gd name="T44" fmla="*/ 468 w 546"/>
                <a:gd name="T45" fmla="*/ 114 h 519"/>
                <a:gd name="T46" fmla="*/ 492 w 546"/>
                <a:gd name="T47" fmla="*/ 111 h 519"/>
                <a:gd name="T48" fmla="*/ 546 w 546"/>
                <a:gd name="T49" fmla="*/ 123 h 519"/>
                <a:gd name="T50" fmla="*/ 483 w 546"/>
                <a:gd name="T51" fmla="*/ 57 h 519"/>
                <a:gd name="T52" fmla="*/ 411 w 546"/>
                <a:gd name="T53" fmla="*/ 18 h 519"/>
                <a:gd name="T54" fmla="*/ 312 w 546"/>
                <a:gd name="T55" fmla="*/ 0 h 519"/>
                <a:gd name="T56" fmla="*/ 249 w 546"/>
                <a:gd name="T57" fmla="*/ 0 h 51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46"/>
                <a:gd name="T88" fmla="*/ 0 h 519"/>
                <a:gd name="T89" fmla="*/ 546 w 546"/>
                <a:gd name="T90" fmla="*/ 519 h 519"/>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46" h="519">
                  <a:moveTo>
                    <a:pt x="249" y="0"/>
                  </a:moveTo>
                  <a:lnTo>
                    <a:pt x="186" y="9"/>
                  </a:lnTo>
                  <a:lnTo>
                    <a:pt x="129" y="33"/>
                  </a:lnTo>
                  <a:lnTo>
                    <a:pt x="84" y="63"/>
                  </a:lnTo>
                  <a:lnTo>
                    <a:pt x="48" y="111"/>
                  </a:lnTo>
                  <a:lnTo>
                    <a:pt x="21" y="162"/>
                  </a:lnTo>
                  <a:lnTo>
                    <a:pt x="0" y="252"/>
                  </a:lnTo>
                  <a:lnTo>
                    <a:pt x="3" y="309"/>
                  </a:lnTo>
                  <a:lnTo>
                    <a:pt x="18" y="366"/>
                  </a:lnTo>
                  <a:cubicBezTo>
                    <a:pt x="30" y="385"/>
                    <a:pt x="54" y="412"/>
                    <a:pt x="72" y="426"/>
                  </a:cubicBezTo>
                  <a:cubicBezTo>
                    <a:pt x="89" y="442"/>
                    <a:pt x="105" y="450"/>
                    <a:pt x="123" y="462"/>
                  </a:cubicBezTo>
                  <a:lnTo>
                    <a:pt x="183" y="498"/>
                  </a:lnTo>
                  <a:lnTo>
                    <a:pt x="267" y="519"/>
                  </a:lnTo>
                  <a:lnTo>
                    <a:pt x="327" y="516"/>
                  </a:lnTo>
                  <a:lnTo>
                    <a:pt x="381" y="498"/>
                  </a:lnTo>
                  <a:lnTo>
                    <a:pt x="429" y="471"/>
                  </a:lnTo>
                  <a:lnTo>
                    <a:pt x="402" y="435"/>
                  </a:lnTo>
                  <a:lnTo>
                    <a:pt x="420" y="384"/>
                  </a:lnTo>
                  <a:lnTo>
                    <a:pt x="459" y="330"/>
                  </a:lnTo>
                  <a:lnTo>
                    <a:pt x="447" y="273"/>
                  </a:lnTo>
                  <a:lnTo>
                    <a:pt x="426" y="234"/>
                  </a:lnTo>
                  <a:lnTo>
                    <a:pt x="432" y="162"/>
                  </a:lnTo>
                  <a:lnTo>
                    <a:pt x="468" y="114"/>
                  </a:lnTo>
                  <a:lnTo>
                    <a:pt x="492" y="111"/>
                  </a:lnTo>
                  <a:lnTo>
                    <a:pt x="546" y="123"/>
                  </a:lnTo>
                  <a:lnTo>
                    <a:pt x="483" y="57"/>
                  </a:lnTo>
                  <a:lnTo>
                    <a:pt x="411" y="18"/>
                  </a:lnTo>
                  <a:lnTo>
                    <a:pt x="312" y="0"/>
                  </a:lnTo>
                  <a:lnTo>
                    <a:pt x="249" y="0"/>
                  </a:lnTo>
                  <a:close/>
                </a:path>
              </a:pathLst>
            </a:custGeom>
            <a:gradFill rotWithShape="1">
              <a:gsLst>
                <a:gs pos="0">
                  <a:srgbClr val="C0C0C0"/>
                </a:gs>
                <a:gs pos="100000">
                  <a:srgbClr val="7F7F7F"/>
                </a:gs>
              </a:gsLst>
              <a:path path="rect">
                <a:fillToRect l="50000" t="50000" r="50000" b="50000"/>
              </a:path>
            </a:gradFill>
            <a:ln w="9525">
              <a:solidFill>
                <a:srgbClr val="000000"/>
              </a:solidFill>
              <a:round/>
              <a:headEnd/>
              <a:tailEnd/>
            </a:ln>
          </p:spPr>
          <p:txBody>
            <a:bodyPr/>
            <a:lstStyle/>
            <a:p>
              <a:endParaRPr lang="en-GB" dirty="0"/>
            </a:p>
          </p:txBody>
        </p:sp>
        <p:sp>
          <p:nvSpPr>
            <p:cNvPr id="101" name="Freeform 42"/>
            <p:cNvSpPr>
              <a:spLocks/>
            </p:cNvSpPr>
            <p:nvPr/>
          </p:nvSpPr>
          <p:spPr bwMode="auto">
            <a:xfrm>
              <a:off x="6659563" y="4568828"/>
              <a:ext cx="282575" cy="57150"/>
            </a:xfrm>
            <a:custGeom>
              <a:avLst/>
              <a:gdLst>
                <a:gd name="T0" fmla="*/ 0 w 252"/>
                <a:gd name="T1" fmla="*/ 6 h 57"/>
                <a:gd name="T2" fmla="*/ 210 w 252"/>
                <a:gd name="T3" fmla="*/ 57 h 57"/>
                <a:gd name="T4" fmla="*/ 237 w 252"/>
                <a:gd name="T5" fmla="*/ 45 h 57"/>
                <a:gd name="T6" fmla="*/ 252 w 252"/>
                <a:gd name="T7" fmla="*/ 16 h 57"/>
                <a:gd name="T8" fmla="*/ 225 w 252"/>
                <a:gd name="T9" fmla="*/ 0 h 57"/>
                <a:gd name="T10" fmla="*/ 0 w 252"/>
                <a:gd name="T11" fmla="*/ 6 h 57"/>
                <a:gd name="T12" fmla="*/ 0 60000 65536"/>
                <a:gd name="T13" fmla="*/ 0 60000 65536"/>
                <a:gd name="T14" fmla="*/ 0 60000 65536"/>
                <a:gd name="T15" fmla="*/ 0 60000 65536"/>
                <a:gd name="T16" fmla="*/ 0 60000 65536"/>
                <a:gd name="T17" fmla="*/ 0 60000 65536"/>
                <a:gd name="T18" fmla="*/ 0 w 252"/>
                <a:gd name="T19" fmla="*/ 0 h 57"/>
                <a:gd name="T20" fmla="*/ 252 w 252"/>
                <a:gd name="T21" fmla="*/ 57 h 57"/>
              </a:gdLst>
              <a:ahLst/>
              <a:cxnLst>
                <a:cxn ang="T12">
                  <a:pos x="T0" y="T1"/>
                </a:cxn>
                <a:cxn ang="T13">
                  <a:pos x="T2" y="T3"/>
                </a:cxn>
                <a:cxn ang="T14">
                  <a:pos x="T4" y="T5"/>
                </a:cxn>
                <a:cxn ang="T15">
                  <a:pos x="T6" y="T7"/>
                </a:cxn>
                <a:cxn ang="T16">
                  <a:pos x="T8" y="T9"/>
                </a:cxn>
                <a:cxn ang="T17">
                  <a:pos x="T10" y="T11"/>
                </a:cxn>
              </a:cxnLst>
              <a:rect l="T18" t="T19" r="T20" b="T21"/>
              <a:pathLst>
                <a:path w="252" h="57">
                  <a:moveTo>
                    <a:pt x="0" y="6"/>
                  </a:moveTo>
                  <a:lnTo>
                    <a:pt x="210" y="57"/>
                  </a:lnTo>
                  <a:lnTo>
                    <a:pt x="237" y="45"/>
                  </a:lnTo>
                  <a:lnTo>
                    <a:pt x="252" y="16"/>
                  </a:lnTo>
                  <a:lnTo>
                    <a:pt x="225" y="0"/>
                  </a:lnTo>
                  <a:lnTo>
                    <a:pt x="0" y="6"/>
                  </a:lnTo>
                  <a:close/>
                </a:path>
              </a:pathLst>
            </a:custGeom>
            <a:solidFill>
              <a:srgbClr val="FFD9B3"/>
            </a:solidFill>
            <a:ln w="9525">
              <a:solidFill>
                <a:srgbClr val="000000"/>
              </a:solidFill>
              <a:round/>
              <a:headEnd/>
              <a:tailEnd/>
            </a:ln>
          </p:spPr>
          <p:txBody>
            <a:bodyPr/>
            <a:lstStyle/>
            <a:p>
              <a:endParaRPr lang="en-GB" dirty="0"/>
            </a:p>
          </p:txBody>
        </p:sp>
        <p:sp>
          <p:nvSpPr>
            <p:cNvPr id="102" name="Freeform 43"/>
            <p:cNvSpPr>
              <a:spLocks/>
            </p:cNvSpPr>
            <p:nvPr/>
          </p:nvSpPr>
          <p:spPr bwMode="auto">
            <a:xfrm>
              <a:off x="4430713" y="4391028"/>
              <a:ext cx="2371725" cy="182563"/>
            </a:xfrm>
            <a:custGeom>
              <a:avLst/>
              <a:gdLst>
                <a:gd name="T0" fmla="*/ 2114 w 2114"/>
                <a:gd name="T1" fmla="*/ 0 h 180"/>
                <a:gd name="T2" fmla="*/ 583 w 2114"/>
                <a:gd name="T3" fmla="*/ 26 h 180"/>
                <a:gd name="T4" fmla="*/ 185 w 2114"/>
                <a:gd name="T5" fmla="*/ 56 h 180"/>
                <a:gd name="T6" fmla="*/ 71 w 2114"/>
                <a:gd name="T7" fmla="*/ 77 h 180"/>
                <a:gd name="T8" fmla="*/ 0 w 2114"/>
                <a:gd name="T9" fmla="*/ 112 h 180"/>
                <a:gd name="T10" fmla="*/ 76 w 2114"/>
                <a:gd name="T11" fmla="*/ 150 h 180"/>
                <a:gd name="T12" fmla="*/ 190 w 2114"/>
                <a:gd name="T13" fmla="*/ 159 h 180"/>
                <a:gd name="T14" fmla="*/ 2106 w 2114"/>
                <a:gd name="T15" fmla="*/ 180 h 180"/>
                <a:gd name="T16" fmla="*/ 0 60000 65536"/>
                <a:gd name="T17" fmla="*/ 0 60000 65536"/>
                <a:gd name="T18" fmla="*/ 0 60000 65536"/>
                <a:gd name="T19" fmla="*/ 0 60000 65536"/>
                <a:gd name="T20" fmla="*/ 0 60000 65536"/>
                <a:gd name="T21" fmla="*/ 0 60000 65536"/>
                <a:gd name="T22" fmla="*/ 0 60000 65536"/>
                <a:gd name="T23" fmla="*/ 0 60000 65536"/>
                <a:gd name="T24" fmla="*/ 0 w 2114"/>
                <a:gd name="T25" fmla="*/ 0 h 180"/>
                <a:gd name="T26" fmla="*/ 2114 w 2114"/>
                <a:gd name="T27" fmla="*/ 180 h 1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14" h="180">
                  <a:moveTo>
                    <a:pt x="2114" y="0"/>
                  </a:moveTo>
                  <a:lnTo>
                    <a:pt x="583" y="26"/>
                  </a:lnTo>
                  <a:lnTo>
                    <a:pt x="185" y="56"/>
                  </a:lnTo>
                  <a:lnTo>
                    <a:pt x="71" y="77"/>
                  </a:lnTo>
                  <a:lnTo>
                    <a:pt x="0" y="112"/>
                  </a:lnTo>
                  <a:lnTo>
                    <a:pt x="76" y="150"/>
                  </a:lnTo>
                  <a:lnTo>
                    <a:pt x="190" y="159"/>
                  </a:lnTo>
                  <a:lnTo>
                    <a:pt x="2106" y="180"/>
                  </a:lnTo>
                </a:path>
              </a:pathLst>
            </a:custGeom>
            <a:gradFill rotWithShape="1">
              <a:gsLst>
                <a:gs pos="0">
                  <a:srgbClr val="C0C0C0"/>
                </a:gs>
                <a:gs pos="100000">
                  <a:srgbClr val="929292"/>
                </a:gs>
              </a:gsLst>
              <a:lin ang="0" scaled="1"/>
            </a:gradFill>
            <a:ln w="9525">
              <a:solidFill>
                <a:srgbClr val="000000"/>
              </a:solidFill>
              <a:round/>
              <a:headEnd/>
              <a:tailEnd/>
            </a:ln>
          </p:spPr>
          <p:txBody>
            <a:bodyPr/>
            <a:lstStyle/>
            <a:p>
              <a:endParaRPr lang="en-GB" dirty="0"/>
            </a:p>
          </p:txBody>
        </p:sp>
        <p:sp>
          <p:nvSpPr>
            <p:cNvPr id="103" name="Freeform 44"/>
            <p:cNvSpPr>
              <a:spLocks/>
            </p:cNvSpPr>
            <p:nvPr/>
          </p:nvSpPr>
          <p:spPr bwMode="auto">
            <a:xfrm>
              <a:off x="4565650" y="4456115"/>
              <a:ext cx="25400" cy="87313"/>
            </a:xfrm>
            <a:custGeom>
              <a:avLst/>
              <a:gdLst>
                <a:gd name="T0" fmla="*/ 0 w 15"/>
                <a:gd name="T1" fmla="*/ 0 h 60"/>
                <a:gd name="T2" fmla="*/ 15 w 15"/>
                <a:gd name="T3" fmla="*/ 30 h 60"/>
                <a:gd name="T4" fmla="*/ 0 w 15"/>
                <a:gd name="T5" fmla="*/ 60 h 60"/>
                <a:gd name="T6" fmla="*/ 0 60000 65536"/>
                <a:gd name="T7" fmla="*/ 0 60000 65536"/>
                <a:gd name="T8" fmla="*/ 0 60000 65536"/>
                <a:gd name="T9" fmla="*/ 0 w 15"/>
                <a:gd name="T10" fmla="*/ 0 h 60"/>
                <a:gd name="T11" fmla="*/ 15 w 15"/>
                <a:gd name="T12" fmla="*/ 60 h 60"/>
              </a:gdLst>
              <a:ahLst/>
              <a:cxnLst>
                <a:cxn ang="T6">
                  <a:pos x="T0" y="T1"/>
                </a:cxn>
                <a:cxn ang="T7">
                  <a:pos x="T2" y="T3"/>
                </a:cxn>
                <a:cxn ang="T8">
                  <a:pos x="T4" y="T5"/>
                </a:cxn>
              </a:cxnLst>
              <a:rect l="T9" t="T10" r="T11" b="T12"/>
              <a:pathLst>
                <a:path w="15" h="60">
                  <a:moveTo>
                    <a:pt x="0" y="0"/>
                  </a:moveTo>
                  <a:cubicBezTo>
                    <a:pt x="7" y="10"/>
                    <a:pt x="15" y="20"/>
                    <a:pt x="15" y="30"/>
                  </a:cubicBezTo>
                  <a:cubicBezTo>
                    <a:pt x="15" y="40"/>
                    <a:pt x="7" y="50"/>
                    <a:pt x="0" y="60"/>
                  </a:cubicBezTo>
                </a:path>
              </a:pathLst>
            </a:custGeom>
            <a:noFill/>
            <a:ln w="9525">
              <a:solidFill>
                <a:srgbClr val="000000"/>
              </a:solidFill>
              <a:round/>
              <a:headEnd/>
              <a:tailEnd/>
            </a:ln>
          </p:spPr>
          <p:txBody>
            <a:bodyPr/>
            <a:lstStyle/>
            <a:p>
              <a:endParaRPr lang="en-GB" dirty="0"/>
            </a:p>
          </p:txBody>
        </p:sp>
        <p:sp>
          <p:nvSpPr>
            <p:cNvPr id="104" name="Freeform 45"/>
            <p:cNvSpPr>
              <a:spLocks/>
            </p:cNvSpPr>
            <p:nvPr/>
          </p:nvSpPr>
          <p:spPr bwMode="auto">
            <a:xfrm>
              <a:off x="6807200" y="4383090"/>
              <a:ext cx="288925" cy="212725"/>
            </a:xfrm>
            <a:custGeom>
              <a:avLst/>
              <a:gdLst>
                <a:gd name="T0" fmla="*/ 0 w 257"/>
                <a:gd name="T1" fmla="*/ 0 h 210"/>
                <a:gd name="T2" fmla="*/ 4 w 257"/>
                <a:gd name="T3" fmla="*/ 210 h 210"/>
                <a:gd name="T4" fmla="*/ 107 w 257"/>
                <a:gd name="T5" fmla="*/ 210 h 210"/>
                <a:gd name="T6" fmla="*/ 201 w 257"/>
                <a:gd name="T7" fmla="*/ 193 h 210"/>
                <a:gd name="T8" fmla="*/ 253 w 257"/>
                <a:gd name="T9" fmla="*/ 150 h 210"/>
                <a:gd name="T10" fmla="*/ 257 w 257"/>
                <a:gd name="T11" fmla="*/ 65 h 210"/>
                <a:gd name="T12" fmla="*/ 205 w 257"/>
                <a:gd name="T13" fmla="*/ 17 h 210"/>
                <a:gd name="T14" fmla="*/ 120 w 257"/>
                <a:gd name="T15" fmla="*/ 0 h 210"/>
                <a:gd name="T16" fmla="*/ 0 w 257"/>
                <a:gd name="T17" fmla="*/ 0 h 2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57"/>
                <a:gd name="T28" fmla="*/ 0 h 210"/>
                <a:gd name="T29" fmla="*/ 257 w 257"/>
                <a:gd name="T30" fmla="*/ 210 h 2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57" h="210">
                  <a:moveTo>
                    <a:pt x="0" y="0"/>
                  </a:moveTo>
                  <a:lnTo>
                    <a:pt x="4" y="210"/>
                  </a:lnTo>
                  <a:lnTo>
                    <a:pt x="107" y="210"/>
                  </a:lnTo>
                  <a:lnTo>
                    <a:pt x="201" y="193"/>
                  </a:lnTo>
                  <a:lnTo>
                    <a:pt x="253" y="150"/>
                  </a:lnTo>
                  <a:lnTo>
                    <a:pt x="257" y="65"/>
                  </a:lnTo>
                  <a:lnTo>
                    <a:pt x="205" y="17"/>
                  </a:lnTo>
                  <a:lnTo>
                    <a:pt x="120" y="0"/>
                  </a:lnTo>
                  <a:lnTo>
                    <a:pt x="0" y="0"/>
                  </a:lnTo>
                  <a:close/>
                </a:path>
              </a:pathLst>
            </a:custGeom>
            <a:solidFill>
              <a:srgbClr val="CCFFFF"/>
            </a:solidFill>
            <a:ln w="9525">
              <a:solidFill>
                <a:srgbClr val="000000"/>
              </a:solidFill>
              <a:round/>
              <a:headEnd/>
              <a:tailEnd/>
            </a:ln>
          </p:spPr>
          <p:txBody>
            <a:bodyPr/>
            <a:lstStyle/>
            <a:p>
              <a:endParaRPr lang="en-GB" dirty="0"/>
            </a:p>
          </p:txBody>
        </p:sp>
        <p:sp>
          <p:nvSpPr>
            <p:cNvPr id="105" name="Oval 46"/>
            <p:cNvSpPr>
              <a:spLocks noChangeArrowheads="1"/>
            </p:cNvSpPr>
            <p:nvPr/>
          </p:nvSpPr>
          <p:spPr bwMode="auto">
            <a:xfrm>
              <a:off x="6891338" y="4430715"/>
              <a:ext cx="79375" cy="119063"/>
            </a:xfrm>
            <a:prstGeom prst="ellipse">
              <a:avLst/>
            </a:prstGeom>
            <a:solidFill>
              <a:srgbClr val="FFFFFF"/>
            </a:solidFill>
            <a:ln w="6350">
              <a:solidFill>
                <a:srgbClr val="000000"/>
              </a:solidFill>
              <a:round/>
              <a:headEnd/>
              <a:tailEnd/>
            </a:ln>
          </p:spPr>
          <p:txBody>
            <a:bodyPr/>
            <a:lstStyle/>
            <a:p>
              <a:endParaRPr lang="en-US" dirty="0"/>
            </a:p>
          </p:txBody>
        </p:sp>
        <p:sp>
          <p:nvSpPr>
            <p:cNvPr id="106" name="Freeform 49"/>
            <p:cNvSpPr>
              <a:spLocks/>
            </p:cNvSpPr>
            <p:nvPr/>
          </p:nvSpPr>
          <p:spPr bwMode="auto">
            <a:xfrm>
              <a:off x="6881813" y="4348165"/>
              <a:ext cx="150812" cy="30163"/>
            </a:xfrm>
            <a:custGeom>
              <a:avLst/>
              <a:gdLst>
                <a:gd name="T0" fmla="*/ 0 w 207"/>
                <a:gd name="T1" fmla="*/ 17 h 47"/>
                <a:gd name="T2" fmla="*/ 96 w 207"/>
                <a:gd name="T3" fmla="*/ 5 h 47"/>
                <a:gd name="T4" fmla="*/ 207 w 207"/>
                <a:gd name="T5" fmla="*/ 47 h 47"/>
                <a:gd name="T6" fmla="*/ 0 60000 65536"/>
                <a:gd name="T7" fmla="*/ 0 60000 65536"/>
                <a:gd name="T8" fmla="*/ 0 60000 65536"/>
                <a:gd name="T9" fmla="*/ 0 w 207"/>
                <a:gd name="T10" fmla="*/ 0 h 47"/>
                <a:gd name="T11" fmla="*/ 207 w 207"/>
                <a:gd name="T12" fmla="*/ 47 h 47"/>
              </a:gdLst>
              <a:ahLst/>
              <a:cxnLst>
                <a:cxn ang="T6">
                  <a:pos x="T0" y="T1"/>
                </a:cxn>
                <a:cxn ang="T7">
                  <a:pos x="T2" y="T3"/>
                </a:cxn>
                <a:cxn ang="T8">
                  <a:pos x="T4" y="T5"/>
                </a:cxn>
              </a:cxnLst>
              <a:rect l="T9" t="T10" r="T11" b="T12"/>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107" name="Freeform 50"/>
            <p:cNvSpPr>
              <a:spLocks/>
            </p:cNvSpPr>
            <p:nvPr/>
          </p:nvSpPr>
          <p:spPr bwMode="auto">
            <a:xfrm>
              <a:off x="6850063" y="4316415"/>
              <a:ext cx="150812" cy="30163"/>
            </a:xfrm>
            <a:custGeom>
              <a:avLst/>
              <a:gdLst>
                <a:gd name="T0" fmla="*/ 0 w 207"/>
                <a:gd name="T1" fmla="*/ 17 h 47"/>
                <a:gd name="T2" fmla="*/ 96 w 207"/>
                <a:gd name="T3" fmla="*/ 5 h 47"/>
                <a:gd name="T4" fmla="*/ 207 w 207"/>
                <a:gd name="T5" fmla="*/ 47 h 47"/>
                <a:gd name="T6" fmla="*/ 0 60000 65536"/>
                <a:gd name="T7" fmla="*/ 0 60000 65536"/>
                <a:gd name="T8" fmla="*/ 0 60000 65536"/>
                <a:gd name="T9" fmla="*/ 0 w 207"/>
                <a:gd name="T10" fmla="*/ 0 h 47"/>
                <a:gd name="T11" fmla="*/ 207 w 207"/>
                <a:gd name="T12" fmla="*/ 47 h 47"/>
              </a:gdLst>
              <a:ahLst/>
              <a:cxnLst>
                <a:cxn ang="T6">
                  <a:pos x="T0" y="T1"/>
                </a:cxn>
                <a:cxn ang="T7">
                  <a:pos x="T2" y="T3"/>
                </a:cxn>
                <a:cxn ang="T8">
                  <a:pos x="T4" y="T5"/>
                </a:cxn>
              </a:cxnLst>
              <a:rect l="T9" t="T10" r="T11" b="T12"/>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108" name="Freeform 126"/>
            <p:cNvSpPr>
              <a:spLocks/>
            </p:cNvSpPr>
            <p:nvPr/>
          </p:nvSpPr>
          <p:spPr bwMode="auto">
            <a:xfrm>
              <a:off x="3119438" y="4437065"/>
              <a:ext cx="682625" cy="160338"/>
            </a:xfrm>
            <a:custGeom>
              <a:avLst/>
              <a:gdLst>
                <a:gd name="T0" fmla="*/ 374 w 430"/>
                <a:gd name="T1" fmla="*/ 15 h 101"/>
                <a:gd name="T2" fmla="*/ 404 w 430"/>
                <a:gd name="T3" fmla="*/ 20 h 101"/>
                <a:gd name="T4" fmla="*/ 430 w 430"/>
                <a:gd name="T5" fmla="*/ 41 h 101"/>
                <a:gd name="T6" fmla="*/ 419 w 430"/>
                <a:gd name="T7" fmla="*/ 65 h 101"/>
                <a:gd name="T8" fmla="*/ 397 w 430"/>
                <a:gd name="T9" fmla="*/ 73 h 101"/>
                <a:gd name="T10" fmla="*/ 340 w 430"/>
                <a:gd name="T11" fmla="*/ 84 h 101"/>
                <a:gd name="T12" fmla="*/ 280 w 430"/>
                <a:gd name="T13" fmla="*/ 96 h 101"/>
                <a:gd name="T14" fmla="*/ 232 w 430"/>
                <a:gd name="T15" fmla="*/ 101 h 101"/>
                <a:gd name="T16" fmla="*/ 99 w 430"/>
                <a:gd name="T17" fmla="*/ 91 h 101"/>
                <a:gd name="T18" fmla="*/ 18 w 430"/>
                <a:gd name="T19" fmla="*/ 43 h 101"/>
                <a:gd name="T20" fmla="*/ 0 w 430"/>
                <a:gd name="T21" fmla="*/ 7 h 101"/>
                <a:gd name="T22" fmla="*/ 84 w 430"/>
                <a:gd name="T23" fmla="*/ 4 h 101"/>
                <a:gd name="T24" fmla="*/ 159 w 430"/>
                <a:gd name="T25" fmla="*/ 7 h 101"/>
                <a:gd name="T26" fmla="*/ 274 w 430"/>
                <a:gd name="T27" fmla="*/ 31 h 101"/>
                <a:gd name="T28" fmla="*/ 336 w 430"/>
                <a:gd name="T29" fmla="*/ 38 h 101"/>
                <a:gd name="T30" fmla="*/ 359 w 430"/>
                <a:gd name="T31" fmla="*/ 31 h 101"/>
                <a:gd name="T32" fmla="*/ 374 w 430"/>
                <a:gd name="T33" fmla="*/ 15 h 10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30"/>
                <a:gd name="T52" fmla="*/ 0 h 101"/>
                <a:gd name="T53" fmla="*/ 430 w 430"/>
                <a:gd name="T54" fmla="*/ 101 h 10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30" h="101">
                  <a:moveTo>
                    <a:pt x="374" y="15"/>
                  </a:moveTo>
                  <a:lnTo>
                    <a:pt x="404" y="20"/>
                  </a:lnTo>
                  <a:lnTo>
                    <a:pt x="430" y="41"/>
                  </a:lnTo>
                  <a:lnTo>
                    <a:pt x="419" y="65"/>
                  </a:lnTo>
                  <a:lnTo>
                    <a:pt x="397" y="73"/>
                  </a:lnTo>
                  <a:lnTo>
                    <a:pt x="340" y="84"/>
                  </a:lnTo>
                  <a:lnTo>
                    <a:pt x="280" y="96"/>
                  </a:lnTo>
                  <a:lnTo>
                    <a:pt x="232" y="101"/>
                  </a:lnTo>
                  <a:lnTo>
                    <a:pt x="99" y="91"/>
                  </a:lnTo>
                  <a:lnTo>
                    <a:pt x="18" y="43"/>
                  </a:lnTo>
                  <a:lnTo>
                    <a:pt x="0" y="7"/>
                  </a:lnTo>
                  <a:cubicBezTo>
                    <a:pt x="0" y="0"/>
                    <a:pt x="58" y="2"/>
                    <a:pt x="84" y="4"/>
                  </a:cubicBezTo>
                  <a:cubicBezTo>
                    <a:pt x="110" y="4"/>
                    <a:pt x="127" y="2"/>
                    <a:pt x="159" y="7"/>
                  </a:cubicBezTo>
                  <a:cubicBezTo>
                    <a:pt x="191" y="12"/>
                    <a:pt x="245" y="26"/>
                    <a:pt x="274" y="31"/>
                  </a:cubicBezTo>
                  <a:cubicBezTo>
                    <a:pt x="303" y="36"/>
                    <a:pt x="322" y="37"/>
                    <a:pt x="336" y="38"/>
                  </a:cubicBezTo>
                  <a:lnTo>
                    <a:pt x="359" y="31"/>
                  </a:lnTo>
                  <a:lnTo>
                    <a:pt x="374" y="15"/>
                  </a:lnTo>
                  <a:close/>
                </a:path>
              </a:pathLst>
            </a:custGeom>
            <a:gradFill rotWithShape="1">
              <a:gsLst>
                <a:gs pos="0">
                  <a:srgbClr val="FFD1A3">
                    <a:alpha val="71999"/>
                  </a:srgbClr>
                </a:gs>
                <a:gs pos="100000">
                  <a:srgbClr val="FFD3A7">
                    <a:alpha val="64000"/>
                  </a:srgbClr>
                </a:gs>
              </a:gsLst>
              <a:lin ang="5400000" scaled="1"/>
            </a:gradFill>
            <a:ln w="9525" cap="rnd">
              <a:solidFill>
                <a:srgbClr val="000000"/>
              </a:solidFill>
              <a:prstDash val="sysDot"/>
              <a:round/>
              <a:headEnd/>
              <a:tailEnd/>
            </a:ln>
          </p:spPr>
          <p:txBody>
            <a:bodyPr/>
            <a:lstStyle/>
            <a:p>
              <a:endParaRPr lang="en-GB" dirty="0"/>
            </a:p>
          </p:txBody>
        </p:sp>
        <p:sp>
          <p:nvSpPr>
            <p:cNvPr id="109" name="Line 37"/>
            <p:cNvSpPr>
              <a:spLocks noChangeShapeType="1"/>
            </p:cNvSpPr>
            <p:nvPr/>
          </p:nvSpPr>
          <p:spPr bwMode="auto">
            <a:xfrm>
              <a:off x="3954463" y="4510090"/>
              <a:ext cx="519112" cy="0"/>
            </a:xfrm>
            <a:prstGeom prst="line">
              <a:avLst/>
            </a:prstGeom>
            <a:noFill/>
            <a:ln w="12700">
              <a:solidFill>
                <a:schemeClr val="bg1"/>
              </a:solidFill>
              <a:round/>
              <a:headEnd/>
              <a:tailEnd/>
            </a:ln>
          </p:spPr>
          <p:txBody>
            <a:bodyPr/>
            <a:lstStyle/>
            <a:p>
              <a:endParaRPr lang="en-GB" dirty="0"/>
            </a:p>
          </p:txBody>
        </p:sp>
        <p:grpSp>
          <p:nvGrpSpPr>
            <p:cNvPr id="110" name="Group 128"/>
            <p:cNvGrpSpPr>
              <a:grpSpLocks/>
            </p:cNvGrpSpPr>
            <p:nvPr/>
          </p:nvGrpSpPr>
          <p:grpSpPr bwMode="auto">
            <a:xfrm>
              <a:off x="3756025" y="4229103"/>
              <a:ext cx="177800" cy="336550"/>
              <a:chOff x="2126" y="1428"/>
              <a:chExt cx="112" cy="212"/>
            </a:xfrm>
          </p:grpSpPr>
          <p:sp>
            <p:nvSpPr>
              <p:cNvPr id="111" name="Freeform 129"/>
              <p:cNvSpPr>
                <a:spLocks/>
              </p:cNvSpPr>
              <p:nvPr/>
            </p:nvSpPr>
            <p:spPr bwMode="auto">
              <a:xfrm rot="274436">
                <a:off x="2130" y="1578"/>
                <a:ext cx="40" cy="49"/>
              </a:xfrm>
              <a:custGeom>
                <a:avLst/>
                <a:gdLst>
                  <a:gd name="T0" fmla="*/ 30 w 41"/>
                  <a:gd name="T1" fmla="*/ 0 h 42"/>
                  <a:gd name="T2" fmla="*/ 36 w 41"/>
                  <a:gd name="T3" fmla="*/ 30 h 42"/>
                  <a:gd name="T4" fmla="*/ 0 w 41"/>
                  <a:gd name="T5" fmla="*/ 42 h 42"/>
                  <a:gd name="T6" fmla="*/ 0 60000 65536"/>
                  <a:gd name="T7" fmla="*/ 0 60000 65536"/>
                  <a:gd name="T8" fmla="*/ 0 60000 65536"/>
                  <a:gd name="T9" fmla="*/ 0 w 41"/>
                  <a:gd name="T10" fmla="*/ 0 h 42"/>
                  <a:gd name="T11" fmla="*/ 41 w 41"/>
                  <a:gd name="T12" fmla="*/ 42 h 42"/>
                </a:gdLst>
                <a:ahLst/>
                <a:cxnLst>
                  <a:cxn ang="T6">
                    <a:pos x="T0" y="T1"/>
                  </a:cxn>
                  <a:cxn ang="T7">
                    <a:pos x="T2" y="T3"/>
                  </a:cxn>
                  <a:cxn ang="T8">
                    <a:pos x="T4" y="T5"/>
                  </a:cxn>
                </a:cxnLst>
                <a:rect l="T9" t="T10" r="T11" b="T12"/>
                <a:pathLst>
                  <a:path w="41" h="42">
                    <a:moveTo>
                      <a:pt x="30" y="0"/>
                    </a:moveTo>
                    <a:cubicBezTo>
                      <a:pt x="35" y="11"/>
                      <a:pt x="41" y="23"/>
                      <a:pt x="36" y="30"/>
                    </a:cubicBezTo>
                    <a:cubicBezTo>
                      <a:pt x="31" y="37"/>
                      <a:pt x="6" y="40"/>
                      <a:pt x="0" y="42"/>
                    </a:cubicBezTo>
                  </a:path>
                </a:pathLst>
              </a:custGeom>
              <a:solidFill>
                <a:schemeClr val="bg1"/>
              </a:solidFill>
              <a:ln w="9525" cmpd="sng">
                <a:solidFill>
                  <a:srgbClr val="000000"/>
                </a:solidFill>
                <a:prstDash val="solid"/>
                <a:round/>
                <a:headEnd/>
                <a:tailEnd/>
              </a:ln>
            </p:spPr>
            <p:txBody>
              <a:bodyPr/>
              <a:lstStyle/>
              <a:p>
                <a:endParaRPr lang="en-GB" dirty="0"/>
              </a:p>
            </p:txBody>
          </p:sp>
          <p:sp>
            <p:nvSpPr>
              <p:cNvPr id="112" name="Freeform 130"/>
              <p:cNvSpPr>
                <a:spLocks/>
              </p:cNvSpPr>
              <p:nvPr/>
            </p:nvSpPr>
            <p:spPr bwMode="auto">
              <a:xfrm rot="-949968">
                <a:off x="2203" y="1455"/>
                <a:ext cx="35" cy="39"/>
              </a:xfrm>
              <a:custGeom>
                <a:avLst/>
                <a:gdLst>
                  <a:gd name="T0" fmla="*/ 30 w 41"/>
                  <a:gd name="T1" fmla="*/ 0 h 42"/>
                  <a:gd name="T2" fmla="*/ 36 w 41"/>
                  <a:gd name="T3" fmla="*/ 30 h 42"/>
                  <a:gd name="T4" fmla="*/ 0 w 41"/>
                  <a:gd name="T5" fmla="*/ 42 h 42"/>
                  <a:gd name="T6" fmla="*/ 0 60000 65536"/>
                  <a:gd name="T7" fmla="*/ 0 60000 65536"/>
                  <a:gd name="T8" fmla="*/ 0 60000 65536"/>
                  <a:gd name="T9" fmla="*/ 0 w 41"/>
                  <a:gd name="T10" fmla="*/ 0 h 42"/>
                  <a:gd name="T11" fmla="*/ 41 w 41"/>
                  <a:gd name="T12" fmla="*/ 42 h 42"/>
                </a:gdLst>
                <a:ahLst/>
                <a:cxnLst>
                  <a:cxn ang="T6">
                    <a:pos x="T0" y="T1"/>
                  </a:cxn>
                  <a:cxn ang="T7">
                    <a:pos x="T2" y="T3"/>
                  </a:cxn>
                  <a:cxn ang="T8">
                    <a:pos x="T4" y="T5"/>
                  </a:cxn>
                </a:cxnLst>
                <a:rect l="T9" t="T10" r="T11" b="T12"/>
                <a:pathLst>
                  <a:path w="41" h="42">
                    <a:moveTo>
                      <a:pt x="30" y="0"/>
                    </a:moveTo>
                    <a:cubicBezTo>
                      <a:pt x="35" y="11"/>
                      <a:pt x="41" y="23"/>
                      <a:pt x="36" y="30"/>
                    </a:cubicBezTo>
                    <a:cubicBezTo>
                      <a:pt x="31" y="37"/>
                      <a:pt x="6" y="40"/>
                      <a:pt x="0" y="42"/>
                    </a:cubicBezTo>
                  </a:path>
                </a:pathLst>
              </a:custGeom>
              <a:solidFill>
                <a:schemeClr val="bg1"/>
              </a:solidFill>
              <a:ln w="9525" cmpd="sng">
                <a:solidFill>
                  <a:srgbClr val="000000"/>
                </a:solidFill>
                <a:prstDash val="solid"/>
                <a:round/>
                <a:headEnd/>
                <a:tailEnd/>
              </a:ln>
            </p:spPr>
            <p:txBody>
              <a:bodyPr/>
              <a:lstStyle/>
              <a:p>
                <a:endParaRPr lang="en-GB" dirty="0"/>
              </a:p>
            </p:txBody>
          </p:sp>
          <p:sp>
            <p:nvSpPr>
              <p:cNvPr id="113" name="Freeform 131"/>
              <p:cNvSpPr>
                <a:spLocks/>
              </p:cNvSpPr>
              <p:nvPr/>
            </p:nvSpPr>
            <p:spPr bwMode="auto">
              <a:xfrm rot="1632420">
                <a:off x="2126" y="1556"/>
                <a:ext cx="24" cy="84"/>
              </a:xfrm>
              <a:custGeom>
                <a:avLst/>
                <a:gdLst>
                  <a:gd name="T0" fmla="*/ 21 w 24"/>
                  <a:gd name="T1" fmla="*/ 0 h 84"/>
                  <a:gd name="T2" fmla="*/ 21 w 24"/>
                  <a:gd name="T3" fmla="*/ 45 h 84"/>
                  <a:gd name="T4" fmla="*/ 0 w 24"/>
                  <a:gd name="T5" fmla="*/ 84 h 84"/>
                  <a:gd name="T6" fmla="*/ 0 60000 65536"/>
                  <a:gd name="T7" fmla="*/ 0 60000 65536"/>
                  <a:gd name="T8" fmla="*/ 0 60000 65536"/>
                  <a:gd name="T9" fmla="*/ 0 w 24"/>
                  <a:gd name="T10" fmla="*/ 0 h 84"/>
                  <a:gd name="T11" fmla="*/ 24 w 24"/>
                  <a:gd name="T12" fmla="*/ 84 h 84"/>
                </a:gdLst>
                <a:ahLst/>
                <a:cxnLst>
                  <a:cxn ang="T6">
                    <a:pos x="T0" y="T1"/>
                  </a:cxn>
                  <a:cxn ang="T7">
                    <a:pos x="T2" y="T3"/>
                  </a:cxn>
                  <a:cxn ang="T8">
                    <a:pos x="T4" y="T5"/>
                  </a:cxn>
                </a:cxnLst>
                <a:rect l="T9" t="T10" r="T11" b="T12"/>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p:spPr>
            <p:txBody>
              <a:bodyPr/>
              <a:lstStyle/>
              <a:p>
                <a:endParaRPr lang="en-GB" dirty="0"/>
              </a:p>
            </p:txBody>
          </p:sp>
          <p:sp>
            <p:nvSpPr>
              <p:cNvPr id="114" name="Freeform 132"/>
              <p:cNvSpPr>
                <a:spLocks/>
              </p:cNvSpPr>
              <p:nvPr/>
            </p:nvSpPr>
            <p:spPr bwMode="auto">
              <a:xfrm>
                <a:off x="2199" y="1428"/>
                <a:ext cx="24" cy="84"/>
              </a:xfrm>
              <a:custGeom>
                <a:avLst/>
                <a:gdLst>
                  <a:gd name="T0" fmla="*/ 21 w 24"/>
                  <a:gd name="T1" fmla="*/ 0 h 84"/>
                  <a:gd name="T2" fmla="*/ 21 w 24"/>
                  <a:gd name="T3" fmla="*/ 45 h 84"/>
                  <a:gd name="T4" fmla="*/ 0 w 24"/>
                  <a:gd name="T5" fmla="*/ 84 h 84"/>
                  <a:gd name="T6" fmla="*/ 0 60000 65536"/>
                  <a:gd name="T7" fmla="*/ 0 60000 65536"/>
                  <a:gd name="T8" fmla="*/ 0 60000 65536"/>
                  <a:gd name="T9" fmla="*/ 0 w 24"/>
                  <a:gd name="T10" fmla="*/ 0 h 84"/>
                  <a:gd name="T11" fmla="*/ 24 w 24"/>
                  <a:gd name="T12" fmla="*/ 84 h 84"/>
                </a:gdLst>
                <a:ahLst/>
                <a:cxnLst>
                  <a:cxn ang="T6">
                    <a:pos x="T0" y="T1"/>
                  </a:cxn>
                  <a:cxn ang="T7">
                    <a:pos x="T2" y="T3"/>
                  </a:cxn>
                  <a:cxn ang="T8">
                    <a:pos x="T4" y="T5"/>
                  </a:cxn>
                </a:cxnLst>
                <a:rect l="T9" t="T10" r="T11" b="T12"/>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p:spPr>
            <p:txBody>
              <a:bodyPr/>
              <a:lstStyle/>
              <a:p>
                <a:endParaRPr lang="en-GB" dirty="0"/>
              </a:p>
            </p:txBody>
          </p:sp>
          <p:sp>
            <p:nvSpPr>
              <p:cNvPr id="115" name="Line 133"/>
              <p:cNvSpPr>
                <a:spLocks noChangeShapeType="1"/>
              </p:cNvSpPr>
              <p:nvPr/>
            </p:nvSpPr>
            <p:spPr bwMode="auto">
              <a:xfrm flipH="1">
                <a:off x="2150" y="1602"/>
                <a:ext cx="12" cy="14"/>
              </a:xfrm>
              <a:prstGeom prst="line">
                <a:avLst/>
              </a:prstGeom>
              <a:noFill/>
              <a:ln w="9525">
                <a:solidFill>
                  <a:srgbClr val="000000"/>
                </a:solidFill>
                <a:round/>
                <a:headEnd/>
                <a:tailEnd/>
              </a:ln>
            </p:spPr>
            <p:txBody>
              <a:bodyPr/>
              <a:lstStyle/>
              <a:p>
                <a:endParaRPr lang="en-GB" dirty="0"/>
              </a:p>
            </p:txBody>
          </p:sp>
          <p:sp>
            <p:nvSpPr>
              <p:cNvPr id="116" name="Line 134"/>
              <p:cNvSpPr>
                <a:spLocks noChangeShapeType="1"/>
              </p:cNvSpPr>
              <p:nvPr/>
            </p:nvSpPr>
            <p:spPr bwMode="auto">
              <a:xfrm flipH="1">
                <a:off x="2226" y="1471"/>
                <a:ext cx="4" cy="10"/>
              </a:xfrm>
              <a:prstGeom prst="line">
                <a:avLst/>
              </a:prstGeom>
              <a:noFill/>
              <a:ln w="9525">
                <a:solidFill>
                  <a:srgbClr val="000000"/>
                </a:solidFill>
                <a:round/>
                <a:headEnd/>
                <a:tailEnd/>
              </a:ln>
            </p:spPr>
            <p:txBody>
              <a:bodyPr/>
              <a:lstStyle/>
              <a:p>
                <a:endParaRPr lang="en-GB" dirty="0"/>
              </a:p>
            </p:txBody>
          </p:sp>
        </p:grpSp>
      </p:grpSp>
      <p:grpSp>
        <p:nvGrpSpPr>
          <p:cNvPr id="135" name="Group 134"/>
          <p:cNvGrpSpPr/>
          <p:nvPr/>
        </p:nvGrpSpPr>
        <p:grpSpPr>
          <a:xfrm>
            <a:off x="5136609" y="5013020"/>
            <a:ext cx="2901505" cy="547922"/>
            <a:chOff x="1410180" y="3691268"/>
            <a:chExt cx="7175503" cy="1298596"/>
          </a:xfrm>
        </p:grpSpPr>
        <p:grpSp>
          <p:nvGrpSpPr>
            <p:cNvPr id="136" name="Group 105"/>
            <p:cNvGrpSpPr>
              <a:grpSpLocks/>
            </p:cNvGrpSpPr>
            <p:nvPr/>
          </p:nvGrpSpPr>
          <p:grpSpPr bwMode="auto">
            <a:xfrm>
              <a:off x="6512407" y="3959573"/>
              <a:ext cx="2073276" cy="1030291"/>
              <a:chOff x="8811" y="1571"/>
              <a:chExt cx="3265" cy="1621"/>
            </a:xfrm>
          </p:grpSpPr>
          <p:sp>
            <p:nvSpPr>
              <p:cNvPr id="161" name="Rectangle 106"/>
              <p:cNvSpPr>
                <a:spLocks noChangeArrowheads="1"/>
              </p:cNvSpPr>
              <p:nvPr/>
            </p:nvSpPr>
            <p:spPr bwMode="auto">
              <a:xfrm rot="21495540" flipH="1">
                <a:off x="9745" y="2349"/>
                <a:ext cx="435" cy="111"/>
              </a:xfrm>
              <a:prstGeom prst="rect">
                <a:avLst/>
              </a:prstGeom>
              <a:solidFill>
                <a:srgbClr val="CCFFFF"/>
              </a:solidFill>
              <a:ln w="9525">
                <a:solidFill>
                  <a:srgbClr val="000000"/>
                </a:solidFill>
                <a:miter lim="800000"/>
                <a:headEnd/>
                <a:tailEnd/>
              </a:ln>
            </p:spPr>
            <p:txBody>
              <a:bodyPr/>
              <a:lstStyle/>
              <a:p>
                <a:endParaRPr lang="en-US" dirty="0"/>
              </a:p>
            </p:txBody>
          </p:sp>
          <p:sp>
            <p:nvSpPr>
              <p:cNvPr id="162" name="Line 107"/>
              <p:cNvSpPr>
                <a:spLocks noChangeShapeType="1"/>
              </p:cNvSpPr>
              <p:nvPr/>
            </p:nvSpPr>
            <p:spPr bwMode="auto">
              <a:xfrm rot="-678596" flipH="1" flipV="1">
                <a:off x="9750" y="2386"/>
                <a:ext cx="404" cy="71"/>
              </a:xfrm>
              <a:prstGeom prst="line">
                <a:avLst/>
              </a:prstGeom>
              <a:noFill/>
              <a:ln w="9525">
                <a:solidFill>
                  <a:srgbClr val="000000"/>
                </a:solidFill>
                <a:round/>
                <a:headEnd/>
                <a:tailEnd/>
              </a:ln>
            </p:spPr>
            <p:txBody>
              <a:bodyPr/>
              <a:lstStyle/>
              <a:p>
                <a:endParaRPr lang="en-GB" dirty="0"/>
              </a:p>
            </p:txBody>
          </p:sp>
          <p:sp>
            <p:nvSpPr>
              <p:cNvPr id="163" name="Line 108"/>
              <p:cNvSpPr>
                <a:spLocks noChangeShapeType="1"/>
              </p:cNvSpPr>
              <p:nvPr/>
            </p:nvSpPr>
            <p:spPr bwMode="auto">
              <a:xfrm rot="-567740" flipH="1" flipV="1">
                <a:off x="9748" y="2353"/>
                <a:ext cx="411" cy="60"/>
              </a:xfrm>
              <a:prstGeom prst="line">
                <a:avLst/>
              </a:prstGeom>
              <a:noFill/>
              <a:ln w="9525">
                <a:solidFill>
                  <a:srgbClr val="000000"/>
                </a:solidFill>
                <a:round/>
                <a:headEnd/>
                <a:tailEnd/>
              </a:ln>
            </p:spPr>
            <p:txBody>
              <a:bodyPr/>
              <a:lstStyle/>
              <a:p>
                <a:endParaRPr lang="en-GB" dirty="0"/>
              </a:p>
            </p:txBody>
          </p:sp>
          <p:sp>
            <p:nvSpPr>
              <p:cNvPr id="164" name="Rectangle 109"/>
              <p:cNvSpPr>
                <a:spLocks noChangeArrowheads="1"/>
              </p:cNvSpPr>
              <p:nvPr/>
            </p:nvSpPr>
            <p:spPr bwMode="auto">
              <a:xfrm>
                <a:off x="10177" y="2215"/>
                <a:ext cx="121" cy="352"/>
              </a:xfrm>
              <a:prstGeom prst="rect">
                <a:avLst/>
              </a:prstGeom>
              <a:solidFill>
                <a:srgbClr val="CCFFFF"/>
              </a:solidFill>
              <a:ln w="9525">
                <a:solidFill>
                  <a:srgbClr val="000000"/>
                </a:solidFill>
                <a:miter lim="800000"/>
                <a:headEnd/>
                <a:tailEnd/>
              </a:ln>
            </p:spPr>
            <p:txBody>
              <a:bodyPr/>
              <a:lstStyle/>
              <a:p>
                <a:endParaRPr lang="en-US" dirty="0"/>
              </a:p>
            </p:txBody>
          </p:sp>
          <p:grpSp>
            <p:nvGrpSpPr>
              <p:cNvPr id="165" name="Group 110"/>
              <p:cNvGrpSpPr>
                <a:grpSpLocks/>
              </p:cNvGrpSpPr>
              <p:nvPr/>
            </p:nvGrpSpPr>
            <p:grpSpPr bwMode="auto">
              <a:xfrm rot="755864" flipV="1">
                <a:off x="8811" y="1571"/>
                <a:ext cx="1510" cy="540"/>
                <a:chOff x="7333" y="3011"/>
                <a:chExt cx="1510" cy="540"/>
              </a:xfrm>
            </p:grpSpPr>
            <p:sp>
              <p:nvSpPr>
                <p:cNvPr id="175" name="Rectangle 111"/>
                <p:cNvSpPr>
                  <a:spLocks noChangeArrowheads="1"/>
                </p:cNvSpPr>
                <p:nvPr/>
              </p:nvSpPr>
              <p:spPr bwMode="auto">
                <a:xfrm rot="20530763" flipH="1">
                  <a:off x="7449" y="3184"/>
                  <a:ext cx="1394" cy="111"/>
                </a:xfrm>
                <a:prstGeom prst="rect">
                  <a:avLst/>
                </a:prstGeom>
                <a:solidFill>
                  <a:srgbClr val="CCFFFF"/>
                </a:solidFill>
                <a:ln w="9525">
                  <a:solidFill>
                    <a:srgbClr val="000000"/>
                  </a:solidFill>
                  <a:miter lim="800000"/>
                  <a:headEnd/>
                  <a:tailEnd/>
                </a:ln>
              </p:spPr>
              <p:txBody>
                <a:bodyPr/>
                <a:lstStyle/>
                <a:p>
                  <a:endParaRPr lang="en-US" dirty="0"/>
                </a:p>
              </p:txBody>
            </p:sp>
            <p:sp>
              <p:nvSpPr>
                <p:cNvPr id="176" name="Line 112"/>
                <p:cNvSpPr>
                  <a:spLocks noChangeShapeType="1"/>
                </p:cNvSpPr>
                <p:nvPr/>
              </p:nvSpPr>
              <p:spPr bwMode="auto">
                <a:xfrm flipH="1">
                  <a:off x="7465" y="3011"/>
                  <a:ext cx="1325" cy="427"/>
                </a:xfrm>
                <a:prstGeom prst="line">
                  <a:avLst/>
                </a:prstGeom>
                <a:noFill/>
                <a:ln w="9525">
                  <a:solidFill>
                    <a:srgbClr val="000000"/>
                  </a:solidFill>
                  <a:round/>
                  <a:headEnd/>
                  <a:tailEnd/>
                </a:ln>
              </p:spPr>
              <p:txBody>
                <a:bodyPr/>
                <a:lstStyle/>
                <a:p>
                  <a:endParaRPr lang="en-GB" dirty="0"/>
                </a:p>
              </p:txBody>
            </p:sp>
            <p:sp>
              <p:nvSpPr>
                <p:cNvPr id="177" name="Line 113"/>
                <p:cNvSpPr>
                  <a:spLocks noChangeShapeType="1"/>
                </p:cNvSpPr>
                <p:nvPr/>
              </p:nvSpPr>
              <p:spPr bwMode="auto">
                <a:xfrm flipH="1">
                  <a:off x="7494" y="3054"/>
                  <a:ext cx="1303" cy="419"/>
                </a:xfrm>
                <a:prstGeom prst="line">
                  <a:avLst/>
                </a:prstGeom>
                <a:noFill/>
                <a:ln w="9525">
                  <a:solidFill>
                    <a:srgbClr val="000000"/>
                  </a:solidFill>
                  <a:round/>
                  <a:headEnd/>
                  <a:tailEnd/>
                </a:ln>
              </p:spPr>
              <p:txBody>
                <a:bodyPr/>
                <a:lstStyle/>
                <a:p>
                  <a:endParaRPr lang="en-GB" dirty="0"/>
                </a:p>
              </p:txBody>
            </p:sp>
            <p:sp>
              <p:nvSpPr>
                <p:cNvPr id="178" name="Rectangle 114"/>
                <p:cNvSpPr>
                  <a:spLocks noChangeArrowheads="1"/>
                </p:cNvSpPr>
                <p:nvPr/>
              </p:nvSpPr>
              <p:spPr bwMode="auto">
                <a:xfrm rot="20532437" flipH="1">
                  <a:off x="7333" y="3415"/>
                  <a:ext cx="150" cy="136"/>
                </a:xfrm>
                <a:prstGeom prst="rect">
                  <a:avLst/>
                </a:prstGeom>
                <a:gradFill rotWithShape="1">
                  <a:gsLst>
                    <a:gs pos="0">
                      <a:srgbClr val="929292"/>
                    </a:gs>
                    <a:gs pos="50000">
                      <a:srgbClr val="C0C0C0"/>
                    </a:gs>
                    <a:gs pos="100000">
                      <a:srgbClr val="929292"/>
                    </a:gs>
                  </a:gsLst>
                  <a:lin ang="5400000" scaled="1"/>
                </a:gradFill>
                <a:ln w="9525">
                  <a:solidFill>
                    <a:srgbClr val="000000"/>
                  </a:solidFill>
                  <a:miter lim="800000"/>
                  <a:headEnd/>
                  <a:tailEnd/>
                </a:ln>
              </p:spPr>
              <p:txBody>
                <a:bodyPr/>
                <a:lstStyle/>
                <a:p>
                  <a:endParaRPr lang="en-US" dirty="0"/>
                </a:p>
              </p:txBody>
            </p:sp>
          </p:grpSp>
          <p:grpSp>
            <p:nvGrpSpPr>
              <p:cNvPr id="166" name="Group 115"/>
              <p:cNvGrpSpPr>
                <a:grpSpLocks/>
              </p:cNvGrpSpPr>
              <p:nvPr/>
            </p:nvGrpSpPr>
            <p:grpSpPr bwMode="auto">
              <a:xfrm rot="-755864">
                <a:off x="8811" y="2652"/>
                <a:ext cx="1510" cy="540"/>
                <a:chOff x="7333" y="3011"/>
                <a:chExt cx="1510" cy="540"/>
              </a:xfrm>
            </p:grpSpPr>
            <p:sp>
              <p:nvSpPr>
                <p:cNvPr id="171" name="Rectangle 116"/>
                <p:cNvSpPr>
                  <a:spLocks noChangeArrowheads="1"/>
                </p:cNvSpPr>
                <p:nvPr/>
              </p:nvSpPr>
              <p:spPr bwMode="auto">
                <a:xfrm rot="20530763" flipH="1">
                  <a:off x="7449" y="3184"/>
                  <a:ext cx="1394" cy="111"/>
                </a:xfrm>
                <a:prstGeom prst="rect">
                  <a:avLst/>
                </a:prstGeom>
                <a:solidFill>
                  <a:srgbClr val="CCFFFF"/>
                </a:solidFill>
                <a:ln w="9525">
                  <a:solidFill>
                    <a:srgbClr val="000000"/>
                  </a:solidFill>
                  <a:miter lim="800000"/>
                  <a:headEnd/>
                  <a:tailEnd/>
                </a:ln>
              </p:spPr>
              <p:txBody>
                <a:bodyPr/>
                <a:lstStyle/>
                <a:p>
                  <a:endParaRPr lang="en-US" dirty="0"/>
                </a:p>
              </p:txBody>
            </p:sp>
            <p:sp>
              <p:nvSpPr>
                <p:cNvPr id="172" name="Line 117"/>
                <p:cNvSpPr>
                  <a:spLocks noChangeShapeType="1"/>
                </p:cNvSpPr>
                <p:nvPr/>
              </p:nvSpPr>
              <p:spPr bwMode="auto">
                <a:xfrm flipH="1">
                  <a:off x="7465" y="3011"/>
                  <a:ext cx="1325" cy="427"/>
                </a:xfrm>
                <a:prstGeom prst="line">
                  <a:avLst/>
                </a:prstGeom>
                <a:noFill/>
                <a:ln w="9525">
                  <a:solidFill>
                    <a:srgbClr val="000000"/>
                  </a:solidFill>
                  <a:round/>
                  <a:headEnd/>
                  <a:tailEnd/>
                </a:ln>
              </p:spPr>
              <p:txBody>
                <a:bodyPr/>
                <a:lstStyle/>
                <a:p>
                  <a:endParaRPr lang="en-GB" dirty="0"/>
                </a:p>
              </p:txBody>
            </p:sp>
            <p:sp>
              <p:nvSpPr>
                <p:cNvPr id="173" name="Line 118"/>
                <p:cNvSpPr>
                  <a:spLocks noChangeShapeType="1"/>
                </p:cNvSpPr>
                <p:nvPr/>
              </p:nvSpPr>
              <p:spPr bwMode="auto">
                <a:xfrm flipH="1">
                  <a:off x="7494" y="3054"/>
                  <a:ext cx="1303" cy="419"/>
                </a:xfrm>
                <a:prstGeom prst="line">
                  <a:avLst/>
                </a:prstGeom>
                <a:noFill/>
                <a:ln w="9525">
                  <a:solidFill>
                    <a:srgbClr val="000000"/>
                  </a:solidFill>
                  <a:round/>
                  <a:headEnd/>
                  <a:tailEnd/>
                </a:ln>
              </p:spPr>
              <p:txBody>
                <a:bodyPr/>
                <a:lstStyle/>
                <a:p>
                  <a:endParaRPr lang="en-GB" dirty="0"/>
                </a:p>
              </p:txBody>
            </p:sp>
            <p:sp>
              <p:nvSpPr>
                <p:cNvPr id="174" name="Rectangle 119"/>
                <p:cNvSpPr>
                  <a:spLocks noChangeArrowheads="1"/>
                </p:cNvSpPr>
                <p:nvPr/>
              </p:nvSpPr>
              <p:spPr bwMode="auto">
                <a:xfrm rot="20532437" flipH="1">
                  <a:off x="7333" y="3415"/>
                  <a:ext cx="150" cy="136"/>
                </a:xfrm>
                <a:prstGeom prst="rect">
                  <a:avLst/>
                </a:prstGeom>
                <a:gradFill rotWithShape="1">
                  <a:gsLst>
                    <a:gs pos="0">
                      <a:srgbClr val="929292"/>
                    </a:gs>
                    <a:gs pos="50000">
                      <a:srgbClr val="C0C0C0"/>
                    </a:gs>
                    <a:gs pos="100000">
                      <a:srgbClr val="929292"/>
                    </a:gs>
                  </a:gsLst>
                  <a:lin ang="5400000" scaled="1"/>
                </a:gradFill>
                <a:ln w="9525">
                  <a:solidFill>
                    <a:srgbClr val="000000"/>
                  </a:solidFill>
                  <a:miter lim="800000"/>
                  <a:headEnd/>
                  <a:tailEnd/>
                </a:ln>
              </p:spPr>
              <p:txBody>
                <a:bodyPr/>
                <a:lstStyle/>
                <a:p>
                  <a:endParaRPr lang="en-US" dirty="0"/>
                </a:p>
              </p:txBody>
            </p:sp>
          </p:grpSp>
          <p:grpSp>
            <p:nvGrpSpPr>
              <p:cNvPr id="167" name="Group 120"/>
              <p:cNvGrpSpPr>
                <a:grpSpLocks/>
              </p:cNvGrpSpPr>
              <p:nvPr/>
            </p:nvGrpSpPr>
            <p:grpSpPr bwMode="auto">
              <a:xfrm>
                <a:off x="10289" y="2342"/>
                <a:ext cx="1787" cy="107"/>
                <a:chOff x="6966" y="3765"/>
                <a:chExt cx="1787" cy="159"/>
              </a:xfrm>
            </p:grpSpPr>
            <p:sp>
              <p:nvSpPr>
                <p:cNvPr id="168" name="Freeform 121"/>
                <p:cNvSpPr>
                  <a:spLocks/>
                </p:cNvSpPr>
                <p:nvPr/>
              </p:nvSpPr>
              <p:spPr bwMode="auto">
                <a:xfrm>
                  <a:off x="6966" y="3765"/>
                  <a:ext cx="1787" cy="159"/>
                </a:xfrm>
                <a:custGeom>
                  <a:avLst/>
                  <a:gdLst>
                    <a:gd name="T0" fmla="*/ 1787 w 1787"/>
                    <a:gd name="T1" fmla="*/ 0 h 159"/>
                    <a:gd name="T2" fmla="*/ 2 w 1787"/>
                    <a:gd name="T3" fmla="*/ 0 h 159"/>
                    <a:gd name="T4" fmla="*/ 0 w 1787"/>
                    <a:gd name="T5" fmla="*/ 159 h 159"/>
                    <a:gd name="T6" fmla="*/ 1674 w 1787"/>
                    <a:gd name="T7" fmla="*/ 158 h 159"/>
                    <a:gd name="T8" fmla="*/ 0 60000 65536"/>
                    <a:gd name="T9" fmla="*/ 0 60000 65536"/>
                    <a:gd name="T10" fmla="*/ 0 60000 65536"/>
                    <a:gd name="T11" fmla="*/ 0 60000 65536"/>
                    <a:gd name="T12" fmla="*/ 0 w 1787"/>
                    <a:gd name="T13" fmla="*/ 0 h 159"/>
                    <a:gd name="T14" fmla="*/ 1787 w 1787"/>
                    <a:gd name="T15" fmla="*/ 159 h 159"/>
                  </a:gdLst>
                  <a:ahLst/>
                  <a:cxnLst>
                    <a:cxn ang="T8">
                      <a:pos x="T0" y="T1"/>
                    </a:cxn>
                    <a:cxn ang="T9">
                      <a:pos x="T2" y="T3"/>
                    </a:cxn>
                    <a:cxn ang="T10">
                      <a:pos x="T4" y="T5"/>
                    </a:cxn>
                    <a:cxn ang="T11">
                      <a:pos x="T6" y="T7"/>
                    </a:cxn>
                  </a:cxnLst>
                  <a:rect l="T12" t="T13" r="T14" b="T15"/>
                  <a:pathLst>
                    <a:path w="1787" h="159">
                      <a:moveTo>
                        <a:pt x="1787" y="0"/>
                      </a:moveTo>
                      <a:lnTo>
                        <a:pt x="2" y="0"/>
                      </a:lnTo>
                      <a:lnTo>
                        <a:pt x="0" y="159"/>
                      </a:lnTo>
                      <a:lnTo>
                        <a:pt x="1674" y="158"/>
                      </a:lnTo>
                    </a:path>
                  </a:pathLst>
                </a:custGeom>
                <a:solidFill>
                  <a:srgbClr val="CCFFFF"/>
                </a:solidFill>
                <a:ln w="9525" cmpd="sng">
                  <a:solidFill>
                    <a:srgbClr val="000000"/>
                  </a:solidFill>
                  <a:round/>
                  <a:headEnd/>
                  <a:tailEnd/>
                </a:ln>
              </p:spPr>
              <p:txBody>
                <a:bodyPr/>
                <a:lstStyle/>
                <a:p>
                  <a:endParaRPr lang="en-GB" dirty="0"/>
                </a:p>
              </p:txBody>
            </p:sp>
            <p:sp>
              <p:nvSpPr>
                <p:cNvPr id="169" name="Line 122"/>
                <p:cNvSpPr>
                  <a:spLocks noChangeShapeType="1"/>
                </p:cNvSpPr>
                <p:nvPr/>
              </p:nvSpPr>
              <p:spPr bwMode="auto">
                <a:xfrm>
                  <a:off x="6968" y="3818"/>
                  <a:ext cx="1665" cy="0"/>
                </a:xfrm>
                <a:prstGeom prst="line">
                  <a:avLst/>
                </a:prstGeom>
                <a:noFill/>
                <a:ln w="9525">
                  <a:solidFill>
                    <a:srgbClr val="000000"/>
                  </a:solidFill>
                  <a:round/>
                  <a:headEnd/>
                  <a:tailEnd/>
                </a:ln>
              </p:spPr>
              <p:txBody>
                <a:bodyPr/>
                <a:lstStyle/>
                <a:p>
                  <a:endParaRPr lang="en-GB" dirty="0"/>
                </a:p>
              </p:txBody>
            </p:sp>
            <p:sp>
              <p:nvSpPr>
                <p:cNvPr id="170" name="Line 123"/>
                <p:cNvSpPr>
                  <a:spLocks noChangeShapeType="1"/>
                </p:cNvSpPr>
                <p:nvPr/>
              </p:nvSpPr>
              <p:spPr bwMode="auto">
                <a:xfrm>
                  <a:off x="6968" y="3870"/>
                  <a:ext cx="1612" cy="0"/>
                </a:xfrm>
                <a:prstGeom prst="line">
                  <a:avLst/>
                </a:prstGeom>
                <a:noFill/>
                <a:ln w="9525">
                  <a:solidFill>
                    <a:srgbClr val="000000"/>
                  </a:solidFill>
                  <a:round/>
                  <a:headEnd/>
                  <a:tailEnd/>
                </a:ln>
              </p:spPr>
              <p:txBody>
                <a:bodyPr/>
                <a:lstStyle/>
                <a:p>
                  <a:endParaRPr lang="en-GB" dirty="0"/>
                </a:p>
              </p:txBody>
            </p:sp>
          </p:grpSp>
        </p:grpSp>
        <p:sp>
          <p:nvSpPr>
            <p:cNvPr id="137" name="Freeform 74"/>
            <p:cNvSpPr>
              <a:spLocks/>
            </p:cNvSpPr>
            <p:nvPr/>
          </p:nvSpPr>
          <p:spPr bwMode="auto">
            <a:xfrm rot="454544">
              <a:off x="2054705" y="3691268"/>
              <a:ext cx="2794000" cy="819150"/>
            </a:xfrm>
            <a:custGeom>
              <a:avLst/>
              <a:gdLst>
                <a:gd name="T0" fmla="*/ 1760 w 1760"/>
                <a:gd name="T1" fmla="*/ 121 h 516"/>
                <a:gd name="T2" fmla="*/ 1643 w 1760"/>
                <a:gd name="T3" fmla="*/ 100 h 516"/>
                <a:gd name="T4" fmla="*/ 1544 w 1760"/>
                <a:gd name="T5" fmla="*/ 91 h 516"/>
                <a:gd name="T6" fmla="*/ 1475 w 1760"/>
                <a:gd name="T7" fmla="*/ 76 h 516"/>
                <a:gd name="T8" fmla="*/ 1382 w 1760"/>
                <a:gd name="T9" fmla="*/ 43 h 516"/>
                <a:gd name="T10" fmla="*/ 1259 w 1760"/>
                <a:gd name="T11" fmla="*/ 16 h 516"/>
                <a:gd name="T12" fmla="*/ 1134 w 1760"/>
                <a:gd name="T13" fmla="*/ 0 h 516"/>
                <a:gd name="T14" fmla="*/ 1006 w 1760"/>
                <a:gd name="T15" fmla="*/ 0 h 516"/>
                <a:gd name="T16" fmla="*/ 926 w 1760"/>
                <a:gd name="T17" fmla="*/ 0 h 516"/>
                <a:gd name="T18" fmla="*/ 832 w 1760"/>
                <a:gd name="T19" fmla="*/ 13 h 516"/>
                <a:gd name="T20" fmla="*/ 708 w 1760"/>
                <a:gd name="T21" fmla="*/ 2 h 516"/>
                <a:gd name="T22" fmla="*/ 590 w 1760"/>
                <a:gd name="T23" fmla="*/ 10 h 516"/>
                <a:gd name="T24" fmla="*/ 464 w 1760"/>
                <a:gd name="T25" fmla="*/ 28 h 516"/>
                <a:gd name="T26" fmla="*/ 362 w 1760"/>
                <a:gd name="T27" fmla="*/ 74 h 516"/>
                <a:gd name="T28" fmla="*/ 258 w 1760"/>
                <a:gd name="T29" fmla="*/ 138 h 516"/>
                <a:gd name="T30" fmla="*/ 202 w 1760"/>
                <a:gd name="T31" fmla="*/ 184 h 516"/>
                <a:gd name="T32" fmla="*/ 118 w 1760"/>
                <a:gd name="T33" fmla="*/ 252 h 516"/>
                <a:gd name="T34" fmla="*/ 54 w 1760"/>
                <a:gd name="T35" fmla="*/ 308 h 516"/>
                <a:gd name="T36" fmla="*/ 0 w 1760"/>
                <a:gd name="T37" fmla="*/ 354 h 516"/>
                <a:gd name="T38" fmla="*/ 64 w 1760"/>
                <a:gd name="T39" fmla="*/ 412 h 516"/>
                <a:gd name="T40" fmla="*/ 82 w 1760"/>
                <a:gd name="T41" fmla="*/ 428 h 516"/>
                <a:gd name="T42" fmla="*/ 102 w 1760"/>
                <a:gd name="T43" fmla="*/ 448 h 516"/>
                <a:gd name="T44" fmla="*/ 132 w 1760"/>
                <a:gd name="T45" fmla="*/ 516 h 516"/>
                <a:gd name="T46" fmla="*/ 132 w 1760"/>
                <a:gd name="T47" fmla="*/ 516 h 516"/>
                <a:gd name="T48" fmla="*/ 270 w 1760"/>
                <a:gd name="T49" fmla="*/ 494 h 516"/>
                <a:gd name="T50" fmla="*/ 413 w 1760"/>
                <a:gd name="T51" fmla="*/ 433 h 516"/>
                <a:gd name="T52" fmla="*/ 494 w 1760"/>
                <a:gd name="T53" fmla="*/ 451 h 516"/>
                <a:gd name="T54" fmla="*/ 714 w 1760"/>
                <a:gd name="T55" fmla="*/ 486 h 516"/>
                <a:gd name="T56" fmla="*/ 622 w 1760"/>
                <a:gd name="T57" fmla="*/ 396 h 516"/>
                <a:gd name="T58" fmla="*/ 584 w 1760"/>
                <a:gd name="T59" fmla="*/ 312 h 516"/>
                <a:gd name="T60" fmla="*/ 598 w 1760"/>
                <a:gd name="T61" fmla="*/ 238 h 516"/>
                <a:gd name="T62" fmla="*/ 651 w 1760"/>
                <a:gd name="T63" fmla="*/ 158 h 516"/>
                <a:gd name="T64" fmla="*/ 722 w 1760"/>
                <a:gd name="T65" fmla="*/ 109 h 516"/>
                <a:gd name="T66" fmla="*/ 812 w 1760"/>
                <a:gd name="T67" fmla="*/ 87 h 516"/>
                <a:gd name="T68" fmla="*/ 944 w 1760"/>
                <a:gd name="T69" fmla="*/ 90 h 516"/>
                <a:gd name="T70" fmla="*/ 1064 w 1760"/>
                <a:gd name="T71" fmla="*/ 134 h 516"/>
                <a:gd name="T72" fmla="*/ 1124 w 1760"/>
                <a:gd name="T73" fmla="*/ 178 h 516"/>
                <a:gd name="T74" fmla="*/ 1176 w 1760"/>
                <a:gd name="T75" fmla="*/ 226 h 516"/>
                <a:gd name="T76" fmla="*/ 1198 w 1760"/>
                <a:gd name="T77" fmla="*/ 272 h 516"/>
                <a:gd name="T78" fmla="*/ 1218 w 1760"/>
                <a:gd name="T79" fmla="*/ 306 h 516"/>
                <a:gd name="T80" fmla="*/ 1217 w 1760"/>
                <a:gd name="T81" fmla="*/ 337 h 516"/>
                <a:gd name="T82" fmla="*/ 1207 w 1760"/>
                <a:gd name="T83" fmla="*/ 394 h 516"/>
                <a:gd name="T84" fmla="*/ 1177 w 1760"/>
                <a:gd name="T85" fmla="*/ 427 h 516"/>
                <a:gd name="T86" fmla="*/ 1143 w 1760"/>
                <a:gd name="T87" fmla="*/ 457 h 516"/>
                <a:gd name="T88" fmla="*/ 1186 w 1760"/>
                <a:gd name="T89" fmla="*/ 472 h 516"/>
                <a:gd name="T90" fmla="*/ 1260 w 1760"/>
                <a:gd name="T91" fmla="*/ 462 h 516"/>
                <a:gd name="T92" fmla="*/ 1381 w 1760"/>
                <a:gd name="T93" fmla="*/ 427 h 516"/>
                <a:gd name="T94" fmla="*/ 1448 w 1760"/>
                <a:gd name="T95" fmla="*/ 397 h 516"/>
                <a:gd name="T96" fmla="*/ 1520 w 1760"/>
                <a:gd name="T97" fmla="*/ 361 h 516"/>
                <a:gd name="T98" fmla="*/ 1607 w 1760"/>
                <a:gd name="T99" fmla="*/ 358 h 516"/>
                <a:gd name="T100" fmla="*/ 1664 w 1760"/>
                <a:gd name="T101" fmla="*/ 355 h 516"/>
                <a:gd name="T102" fmla="*/ 1730 w 1760"/>
                <a:gd name="T103" fmla="*/ 346 h 516"/>
                <a:gd name="T104" fmla="*/ 1746 w 1760"/>
                <a:gd name="T105" fmla="*/ 279 h 516"/>
                <a:gd name="T106" fmla="*/ 1746 w 1760"/>
                <a:gd name="T107" fmla="*/ 199 h 516"/>
                <a:gd name="T108" fmla="*/ 1760 w 1760"/>
                <a:gd name="T109" fmla="*/ 121 h 51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760"/>
                <a:gd name="T166" fmla="*/ 0 h 516"/>
                <a:gd name="T167" fmla="*/ 1760 w 1760"/>
                <a:gd name="T168" fmla="*/ 516 h 51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760" h="516">
                  <a:moveTo>
                    <a:pt x="1760" y="121"/>
                  </a:moveTo>
                  <a:lnTo>
                    <a:pt x="1643" y="100"/>
                  </a:lnTo>
                  <a:lnTo>
                    <a:pt x="1544" y="91"/>
                  </a:lnTo>
                  <a:lnTo>
                    <a:pt x="1475" y="76"/>
                  </a:lnTo>
                  <a:lnTo>
                    <a:pt x="1382" y="43"/>
                  </a:lnTo>
                  <a:lnTo>
                    <a:pt x="1259" y="16"/>
                  </a:lnTo>
                  <a:lnTo>
                    <a:pt x="1134" y="0"/>
                  </a:lnTo>
                  <a:lnTo>
                    <a:pt x="1006" y="0"/>
                  </a:lnTo>
                  <a:lnTo>
                    <a:pt x="926" y="0"/>
                  </a:lnTo>
                  <a:lnTo>
                    <a:pt x="832" y="13"/>
                  </a:lnTo>
                  <a:lnTo>
                    <a:pt x="708" y="2"/>
                  </a:lnTo>
                  <a:lnTo>
                    <a:pt x="590" y="10"/>
                  </a:lnTo>
                  <a:lnTo>
                    <a:pt x="464" y="28"/>
                  </a:lnTo>
                  <a:lnTo>
                    <a:pt x="362" y="74"/>
                  </a:lnTo>
                  <a:lnTo>
                    <a:pt x="258" y="138"/>
                  </a:lnTo>
                  <a:lnTo>
                    <a:pt x="202" y="184"/>
                  </a:lnTo>
                  <a:lnTo>
                    <a:pt x="118" y="252"/>
                  </a:lnTo>
                  <a:lnTo>
                    <a:pt x="54" y="308"/>
                  </a:lnTo>
                  <a:lnTo>
                    <a:pt x="0" y="354"/>
                  </a:lnTo>
                  <a:lnTo>
                    <a:pt x="64" y="412"/>
                  </a:lnTo>
                  <a:lnTo>
                    <a:pt x="82" y="428"/>
                  </a:lnTo>
                  <a:lnTo>
                    <a:pt x="102" y="448"/>
                  </a:lnTo>
                  <a:lnTo>
                    <a:pt x="132" y="516"/>
                  </a:lnTo>
                  <a:lnTo>
                    <a:pt x="270" y="494"/>
                  </a:lnTo>
                  <a:lnTo>
                    <a:pt x="413" y="433"/>
                  </a:lnTo>
                  <a:lnTo>
                    <a:pt x="494" y="451"/>
                  </a:lnTo>
                  <a:lnTo>
                    <a:pt x="714" y="486"/>
                  </a:lnTo>
                  <a:lnTo>
                    <a:pt x="622" y="396"/>
                  </a:lnTo>
                  <a:lnTo>
                    <a:pt x="584" y="312"/>
                  </a:lnTo>
                  <a:lnTo>
                    <a:pt x="598" y="238"/>
                  </a:lnTo>
                  <a:lnTo>
                    <a:pt x="651" y="158"/>
                  </a:lnTo>
                  <a:lnTo>
                    <a:pt x="722" y="109"/>
                  </a:lnTo>
                  <a:lnTo>
                    <a:pt x="812" y="87"/>
                  </a:lnTo>
                  <a:lnTo>
                    <a:pt x="944" y="90"/>
                  </a:lnTo>
                  <a:lnTo>
                    <a:pt x="1064" y="134"/>
                  </a:lnTo>
                  <a:lnTo>
                    <a:pt x="1124" y="178"/>
                  </a:lnTo>
                  <a:lnTo>
                    <a:pt x="1176" y="226"/>
                  </a:lnTo>
                  <a:lnTo>
                    <a:pt x="1198" y="272"/>
                  </a:lnTo>
                  <a:lnTo>
                    <a:pt x="1218" y="306"/>
                  </a:lnTo>
                  <a:lnTo>
                    <a:pt x="1217" y="337"/>
                  </a:lnTo>
                  <a:lnTo>
                    <a:pt x="1207" y="394"/>
                  </a:lnTo>
                  <a:lnTo>
                    <a:pt x="1177" y="427"/>
                  </a:lnTo>
                  <a:lnTo>
                    <a:pt x="1143" y="457"/>
                  </a:lnTo>
                  <a:lnTo>
                    <a:pt x="1186" y="472"/>
                  </a:lnTo>
                  <a:lnTo>
                    <a:pt x="1260" y="462"/>
                  </a:lnTo>
                  <a:lnTo>
                    <a:pt x="1381" y="427"/>
                  </a:lnTo>
                  <a:lnTo>
                    <a:pt x="1448" y="397"/>
                  </a:lnTo>
                  <a:lnTo>
                    <a:pt x="1520" y="361"/>
                  </a:lnTo>
                  <a:lnTo>
                    <a:pt x="1607" y="358"/>
                  </a:lnTo>
                  <a:lnTo>
                    <a:pt x="1664" y="355"/>
                  </a:lnTo>
                  <a:lnTo>
                    <a:pt x="1730" y="346"/>
                  </a:lnTo>
                  <a:lnTo>
                    <a:pt x="1746" y="279"/>
                  </a:lnTo>
                  <a:lnTo>
                    <a:pt x="1746" y="199"/>
                  </a:lnTo>
                  <a:lnTo>
                    <a:pt x="1760" y="121"/>
                  </a:lnTo>
                  <a:close/>
                </a:path>
              </a:pathLst>
            </a:custGeom>
            <a:gradFill rotWithShape="1">
              <a:gsLst>
                <a:gs pos="0">
                  <a:srgbClr val="00FFFF">
                    <a:alpha val="67000"/>
                  </a:srgbClr>
                </a:gs>
                <a:gs pos="100000">
                  <a:srgbClr val="00A9A9">
                    <a:alpha val="67998"/>
                  </a:srgbClr>
                </a:gs>
              </a:gsLst>
              <a:path path="rect">
                <a:fillToRect l="50000" t="50000" r="50000" b="50000"/>
              </a:path>
            </a:gradFill>
            <a:ln w="9525">
              <a:solidFill>
                <a:srgbClr val="000000"/>
              </a:solidFill>
              <a:round/>
              <a:headEnd/>
              <a:tailEnd/>
            </a:ln>
          </p:spPr>
          <p:txBody>
            <a:bodyPr/>
            <a:lstStyle/>
            <a:p>
              <a:endParaRPr lang="en-GB" dirty="0"/>
            </a:p>
          </p:txBody>
        </p:sp>
        <p:sp>
          <p:nvSpPr>
            <p:cNvPr id="138" name="Freeform 75"/>
            <p:cNvSpPr>
              <a:spLocks/>
            </p:cNvSpPr>
            <p:nvPr/>
          </p:nvSpPr>
          <p:spPr bwMode="auto">
            <a:xfrm rot="454545">
              <a:off x="2156305" y="4024643"/>
              <a:ext cx="165100" cy="255587"/>
            </a:xfrm>
            <a:custGeom>
              <a:avLst/>
              <a:gdLst>
                <a:gd name="T0" fmla="*/ 0 w 93"/>
                <a:gd name="T1" fmla="*/ 0 h 177"/>
                <a:gd name="T2" fmla="*/ 51 w 93"/>
                <a:gd name="T3" fmla="*/ 48 h 177"/>
                <a:gd name="T4" fmla="*/ 78 w 93"/>
                <a:gd name="T5" fmla="*/ 96 h 177"/>
                <a:gd name="T6" fmla="*/ 90 w 93"/>
                <a:gd name="T7" fmla="*/ 138 h 177"/>
                <a:gd name="T8" fmla="*/ 93 w 93"/>
                <a:gd name="T9" fmla="*/ 177 h 177"/>
                <a:gd name="T10" fmla="*/ 0 60000 65536"/>
                <a:gd name="T11" fmla="*/ 0 60000 65536"/>
                <a:gd name="T12" fmla="*/ 0 60000 65536"/>
                <a:gd name="T13" fmla="*/ 0 60000 65536"/>
                <a:gd name="T14" fmla="*/ 0 60000 65536"/>
                <a:gd name="T15" fmla="*/ 0 w 93"/>
                <a:gd name="T16" fmla="*/ 0 h 177"/>
                <a:gd name="T17" fmla="*/ 93 w 93"/>
                <a:gd name="T18" fmla="*/ 177 h 177"/>
              </a:gdLst>
              <a:ahLst/>
              <a:cxnLst>
                <a:cxn ang="T10">
                  <a:pos x="T0" y="T1"/>
                </a:cxn>
                <a:cxn ang="T11">
                  <a:pos x="T2" y="T3"/>
                </a:cxn>
                <a:cxn ang="T12">
                  <a:pos x="T4" y="T5"/>
                </a:cxn>
                <a:cxn ang="T13">
                  <a:pos x="T6" y="T7"/>
                </a:cxn>
                <a:cxn ang="T14">
                  <a:pos x="T8" y="T9"/>
                </a:cxn>
              </a:cxnLst>
              <a:rect l="T15" t="T16" r="T17" b="T18"/>
              <a:pathLst>
                <a:path w="93" h="177">
                  <a:moveTo>
                    <a:pt x="0" y="0"/>
                  </a:moveTo>
                  <a:cubicBezTo>
                    <a:pt x="19" y="16"/>
                    <a:pt x="38" y="32"/>
                    <a:pt x="51" y="48"/>
                  </a:cubicBezTo>
                  <a:cubicBezTo>
                    <a:pt x="64" y="64"/>
                    <a:pt x="71" y="81"/>
                    <a:pt x="78" y="96"/>
                  </a:cubicBezTo>
                  <a:cubicBezTo>
                    <a:pt x="85" y="111"/>
                    <a:pt x="88" y="125"/>
                    <a:pt x="90" y="138"/>
                  </a:cubicBezTo>
                  <a:cubicBezTo>
                    <a:pt x="92" y="151"/>
                    <a:pt x="92" y="164"/>
                    <a:pt x="93" y="177"/>
                  </a:cubicBezTo>
                </a:path>
              </a:pathLst>
            </a:custGeom>
            <a:noFill/>
            <a:ln w="9525">
              <a:solidFill>
                <a:srgbClr val="000000"/>
              </a:solidFill>
              <a:round/>
              <a:headEnd/>
              <a:tailEnd/>
            </a:ln>
          </p:spPr>
          <p:txBody>
            <a:bodyPr/>
            <a:lstStyle/>
            <a:p>
              <a:endParaRPr lang="en-GB" dirty="0"/>
            </a:p>
          </p:txBody>
        </p:sp>
        <p:sp>
          <p:nvSpPr>
            <p:cNvPr id="139" name="Freeform 76"/>
            <p:cNvSpPr>
              <a:spLocks/>
            </p:cNvSpPr>
            <p:nvPr/>
          </p:nvSpPr>
          <p:spPr bwMode="auto">
            <a:xfrm rot="454545">
              <a:off x="4661380" y="4010356"/>
              <a:ext cx="39688" cy="403225"/>
            </a:xfrm>
            <a:custGeom>
              <a:avLst/>
              <a:gdLst>
                <a:gd name="T0" fmla="*/ 9 w 22"/>
                <a:gd name="T1" fmla="*/ 0 h 279"/>
                <a:gd name="T2" fmla="*/ 21 w 22"/>
                <a:gd name="T3" fmla="*/ 87 h 279"/>
                <a:gd name="T4" fmla="*/ 18 w 22"/>
                <a:gd name="T5" fmla="*/ 159 h 279"/>
                <a:gd name="T6" fmla="*/ 12 w 22"/>
                <a:gd name="T7" fmla="*/ 219 h 279"/>
                <a:gd name="T8" fmla="*/ 0 w 22"/>
                <a:gd name="T9" fmla="*/ 279 h 279"/>
                <a:gd name="T10" fmla="*/ 0 60000 65536"/>
                <a:gd name="T11" fmla="*/ 0 60000 65536"/>
                <a:gd name="T12" fmla="*/ 0 60000 65536"/>
                <a:gd name="T13" fmla="*/ 0 60000 65536"/>
                <a:gd name="T14" fmla="*/ 0 60000 65536"/>
                <a:gd name="T15" fmla="*/ 0 w 22"/>
                <a:gd name="T16" fmla="*/ 0 h 279"/>
                <a:gd name="T17" fmla="*/ 22 w 22"/>
                <a:gd name="T18" fmla="*/ 279 h 279"/>
              </a:gdLst>
              <a:ahLst/>
              <a:cxnLst>
                <a:cxn ang="T10">
                  <a:pos x="T0" y="T1"/>
                </a:cxn>
                <a:cxn ang="T11">
                  <a:pos x="T2" y="T3"/>
                </a:cxn>
                <a:cxn ang="T12">
                  <a:pos x="T4" y="T5"/>
                </a:cxn>
                <a:cxn ang="T13">
                  <a:pos x="T6" y="T7"/>
                </a:cxn>
                <a:cxn ang="T14">
                  <a:pos x="T8" y="T9"/>
                </a:cxn>
              </a:cxnLst>
              <a:rect l="T15" t="T16" r="T17" b="T18"/>
              <a:pathLst>
                <a:path w="22" h="279">
                  <a:moveTo>
                    <a:pt x="9" y="0"/>
                  </a:moveTo>
                  <a:cubicBezTo>
                    <a:pt x="14" y="30"/>
                    <a:pt x="20" y="61"/>
                    <a:pt x="21" y="87"/>
                  </a:cubicBezTo>
                  <a:cubicBezTo>
                    <a:pt x="22" y="113"/>
                    <a:pt x="20" y="137"/>
                    <a:pt x="18" y="159"/>
                  </a:cubicBezTo>
                  <a:cubicBezTo>
                    <a:pt x="16" y="181"/>
                    <a:pt x="15" y="199"/>
                    <a:pt x="12" y="219"/>
                  </a:cubicBezTo>
                  <a:cubicBezTo>
                    <a:pt x="9" y="239"/>
                    <a:pt x="2" y="269"/>
                    <a:pt x="0" y="279"/>
                  </a:cubicBezTo>
                </a:path>
              </a:pathLst>
            </a:custGeom>
            <a:noFill/>
            <a:ln w="9525">
              <a:solidFill>
                <a:srgbClr val="000000"/>
              </a:solidFill>
              <a:round/>
              <a:headEnd/>
              <a:tailEnd/>
            </a:ln>
          </p:spPr>
          <p:txBody>
            <a:bodyPr/>
            <a:lstStyle/>
            <a:p>
              <a:endParaRPr lang="en-GB" dirty="0"/>
            </a:p>
          </p:txBody>
        </p:sp>
        <p:sp>
          <p:nvSpPr>
            <p:cNvPr id="140" name="Freeform 77"/>
            <p:cNvSpPr>
              <a:spLocks/>
            </p:cNvSpPr>
            <p:nvPr/>
          </p:nvSpPr>
          <p:spPr bwMode="auto">
            <a:xfrm rot="454544">
              <a:off x="1410180" y="4111956"/>
              <a:ext cx="2057400" cy="649287"/>
            </a:xfrm>
            <a:custGeom>
              <a:avLst/>
              <a:gdLst>
                <a:gd name="T0" fmla="*/ 381 w 1296"/>
                <a:gd name="T1" fmla="*/ 0 h 409"/>
                <a:gd name="T2" fmla="*/ 275 w 1296"/>
                <a:gd name="T3" fmla="*/ 72 h 409"/>
                <a:gd name="T4" fmla="*/ 196 w 1296"/>
                <a:gd name="T5" fmla="*/ 137 h 409"/>
                <a:gd name="T6" fmla="*/ 106 w 1296"/>
                <a:gd name="T7" fmla="*/ 225 h 409"/>
                <a:gd name="T8" fmla="*/ 53 w 1296"/>
                <a:gd name="T9" fmla="*/ 269 h 409"/>
                <a:gd name="T10" fmla="*/ 22 w 1296"/>
                <a:gd name="T11" fmla="*/ 312 h 409"/>
                <a:gd name="T12" fmla="*/ 0 w 1296"/>
                <a:gd name="T13" fmla="*/ 337 h 409"/>
                <a:gd name="T14" fmla="*/ 9 w 1296"/>
                <a:gd name="T15" fmla="*/ 378 h 409"/>
                <a:gd name="T16" fmla="*/ 55 w 1296"/>
                <a:gd name="T17" fmla="*/ 386 h 409"/>
                <a:gd name="T18" fmla="*/ 103 w 1296"/>
                <a:gd name="T19" fmla="*/ 390 h 409"/>
                <a:gd name="T20" fmla="*/ 154 w 1296"/>
                <a:gd name="T21" fmla="*/ 400 h 409"/>
                <a:gd name="T22" fmla="*/ 269 w 1296"/>
                <a:gd name="T23" fmla="*/ 409 h 409"/>
                <a:gd name="T24" fmla="*/ 432 w 1296"/>
                <a:gd name="T25" fmla="*/ 402 h 409"/>
                <a:gd name="T26" fmla="*/ 617 w 1296"/>
                <a:gd name="T27" fmla="*/ 367 h 409"/>
                <a:gd name="T28" fmla="*/ 772 w 1296"/>
                <a:gd name="T29" fmla="*/ 334 h 409"/>
                <a:gd name="T30" fmla="*/ 908 w 1296"/>
                <a:gd name="T31" fmla="*/ 299 h 409"/>
                <a:gd name="T32" fmla="*/ 1014 w 1296"/>
                <a:gd name="T33" fmla="*/ 268 h 409"/>
                <a:gd name="T34" fmla="*/ 1064 w 1296"/>
                <a:gd name="T35" fmla="*/ 259 h 409"/>
                <a:gd name="T36" fmla="*/ 1116 w 1296"/>
                <a:gd name="T37" fmla="*/ 254 h 409"/>
                <a:gd name="T38" fmla="*/ 1236 w 1296"/>
                <a:gd name="T39" fmla="*/ 236 h 409"/>
                <a:gd name="T40" fmla="*/ 1296 w 1296"/>
                <a:gd name="T41" fmla="*/ 206 h 409"/>
                <a:gd name="T42" fmla="*/ 1142 w 1296"/>
                <a:gd name="T43" fmla="*/ 180 h 409"/>
                <a:gd name="T44" fmla="*/ 1114 w 1296"/>
                <a:gd name="T45" fmla="*/ 160 h 409"/>
                <a:gd name="T46" fmla="*/ 820 w 1296"/>
                <a:gd name="T47" fmla="*/ 150 h 409"/>
                <a:gd name="T48" fmla="*/ 637 w 1296"/>
                <a:gd name="T49" fmla="*/ 148 h 409"/>
                <a:gd name="T50" fmla="*/ 539 w 1296"/>
                <a:gd name="T51" fmla="*/ 157 h 409"/>
                <a:gd name="T52" fmla="*/ 490 w 1296"/>
                <a:gd name="T53" fmla="*/ 167 h 409"/>
                <a:gd name="T54" fmla="*/ 473 w 1296"/>
                <a:gd name="T55" fmla="*/ 105 h 409"/>
                <a:gd name="T56" fmla="*/ 438 w 1296"/>
                <a:gd name="T57" fmla="*/ 61 h 409"/>
                <a:gd name="T58" fmla="*/ 381 w 1296"/>
                <a:gd name="T59" fmla="*/ 0 h 40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96"/>
                <a:gd name="T91" fmla="*/ 0 h 409"/>
                <a:gd name="T92" fmla="*/ 1296 w 1296"/>
                <a:gd name="T93" fmla="*/ 409 h 409"/>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96" h="409">
                  <a:moveTo>
                    <a:pt x="381" y="0"/>
                  </a:moveTo>
                  <a:lnTo>
                    <a:pt x="275" y="72"/>
                  </a:lnTo>
                  <a:lnTo>
                    <a:pt x="196" y="137"/>
                  </a:lnTo>
                  <a:lnTo>
                    <a:pt x="106" y="225"/>
                  </a:lnTo>
                  <a:lnTo>
                    <a:pt x="53" y="269"/>
                  </a:lnTo>
                  <a:lnTo>
                    <a:pt x="22" y="312"/>
                  </a:lnTo>
                  <a:lnTo>
                    <a:pt x="0" y="337"/>
                  </a:lnTo>
                  <a:lnTo>
                    <a:pt x="9" y="378"/>
                  </a:lnTo>
                  <a:lnTo>
                    <a:pt x="55" y="386"/>
                  </a:lnTo>
                  <a:lnTo>
                    <a:pt x="103" y="390"/>
                  </a:lnTo>
                  <a:lnTo>
                    <a:pt x="154" y="400"/>
                  </a:lnTo>
                  <a:lnTo>
                    <a:pt x="269" y="409"/>
                  </a:lnTo>
                  <a:lnTo>
                    <a:pt x="432" y="402"/>
                  </a:lnTo>
                  <a:lnTo>
                    <a:pt x="617" y="367"/>
                  </a:lnTo>
                  <a:lnTo>
                    <a:pt x="772" y="334"/>
                  </a:lnTo>
                  <a:lnTo>
                    <a:pt x="908" y="299"/>
                  </a:lnTo>
                  <a:lnTo>
                    <a:pt x="1014" y="268"/>
                  </a:lnTo>
                  <a:lnTo>
                    <a:pt x="1064" y="259"/>
                  </a:lnTo>
                  <a:lnTo>
                    <a:pt x="1116" y="254"/>
                  </a:lnTo>
                  <a:lnTo>
                    <a:pt x="1236" y="236"/>
                  </a:lnTo>
                  <a:lnTo>
                    <a:pt x="1296" y="206"/>
                  </a:lnTo>
                  <a:lnTo>
                    <a:pt x="1142" y="180"/>
                  </a:lnTo>
                  <a:lnTo>
                    <a:pt x="1114" y="160"/>
                  </a:lnTo>
                  <a:lnTo>
                    <a:pt x="820" y="150"/>
                  </a:lnTo>
                  <a:lnTo>
                    <a:pt x="637" y="148"/>
                  </a:lnTo>
                  <a:lnTo>
                    <a:pt x="539" y="157"/>
                  </a:lnTo>
                  <a:lnTo>
                    <a:pt x="490" y="167"/>
                  </a:lnTo>
                  <a:lnTo>
                    <a:pt x="473" y="105"/>
                  </a:lnTo>
                  <a:lnTo>
                    <a:pt x="438" y="61"/>
                  </a:lnTo>
                  <a:lnTo>
                    <a:pt x="381" y="0"/>
                  </a:lnTo>
                  <a:close/>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141" name="Freeform 78"/>
            <p:cNvSpPr>
              <a:spLocks/>
            </p:cNvSpPr>
            <p:nvPr/>
          </p:nvSpPr>
          <p:spPr bwMode="auto">
            <a:xfrm rot="21139237">
              <a:off x="1878493" y="4356431"/>
              <a:ext cx="346075" cy="34925"/>
            </a:xfrm>
            <a:custGeom>
              <a:avLst/>
              <a:gdLst>
                <a:gd name="T0" fmla="*/ 195 w 195"/>
                <a:gd name="T1" fmla="*/ 3 h 24"/>
                <a:gd name="T2" fmla="*/ 123 w 195"/>
                <a:gd name="T3" fmla="*/ 3 h 24"/>
                <a:gd name="T4" fmla="*/ 63 w 195"/>
                <a:gd name="T5" fmla="*/ 3 h 24"/>
                <a:gd name="T6" fmla="*/ 0 w 195"/>
                <a:gd name="T7" fmla="*/ 24 h 24"/>
                <a:gd name="T8" fmla="*/ 0 60000 65536"/>
                <a:gd name="T9" fmla="*/ 0 60000 65536"/>
                <a:gd name="T10" fmla="*/ 0 60000 65536"/>
                <a:gd name="T11" fmla="*/ 0 60000 65536"/>
                <a:gd name="T12" fmla="*/ 0 w 195"/>
                <a:gd name="T13" fmla="*/ 0 h 24"/>
                <a:gd name="T14" fmla="*/ 195 w 195"/>
                <a:gd name="T15" fmla="*/ 24 h 24"/>
              </a:gdLst>
              <a:ahLst/>
              <a:cxnLst>
                <a:cxn ang="T8">
                  <a:pos x="T0" y="T1"/>
                </a:cxn>
                <a:cxn ang="T9">
                  <a:pos x="T2" y="T3"/>
                </a:cxn>
                <a:cxn ang="T10">
                  <a:pos x="T4" y="T5"/>
                </a:cxn>
                <a:cxn ang="T11">
                  <a:pos x="T6" y="T7"/>
                </a:cxn>
              </a:cxnLst>
              <a:rect l="T12" t="T13" r="T14" b="T15"/>
              <a:pathLst>
                <a:path w="195" h="24">
                  <a:moveTo>
                    <a:pt x="195" y="3"/>
                  </a:moveTo>
                  <a:cubicBezTo>
                    <a:pt x="170" y="3"/>
                    <a:pt x="145" y="3"/>
                    <a:pt x="123" y="3"/>
                  </a:cubicBezTo>
                  <a:cubicBezTo>
                    <a:pt x="101" y="3"/>
                    <a:pt x="83" y="0"/>
                    <a:pt x="63" y="3"/>
                  </a:cubicBezTo>
                  <a:cubicBezTo>
                    <a:pt x="43" y="6"/>
                    <a:pt x="21" y="15"/>
                    <a:pt x="0" y="24"/>
                  </a:cubicBezTo>
                </a:path>
              </a:pathLst>
            </a:custGeom>
            <a:noFill/>
            <a:ln w="9525">
              <a:solidFill>
                <a:srgbClr val="000000"/>
              </a:solidFill>
              <a:round/>
              <a:headEnd/>
              <a:tailEnd/>
            </a:ln>
          </p:spPr>
          <p:txBody>
            <a:bodyPr/>
            <a:lstStyle/>
            <a:p>
              <a:endParaRPr lang="en-GB" dirty="0"/>
            </a:p>
          </p:txBody>
        </p:sp>
        <p:sp>
          <p:nvSpPr>
            <p:cNvPr id="142" name="Line 79"/>
            <p:cNvSpPr>
              <a:spLocks noChangeShapeType="1"/>
            </p:cNvSpPr>
            <p:nvPr/>
          </p:nvSpPr>
          <p:spPr bwMode="auto">
            <a:xfrm rot="454545" flipV="1">
              <a:off x="3872393" y="4462793"/>
              <a:ext cx="620713" cy="92075"/>
            </a:xfrm>
            <a:prstGeom prst="line">
              <a:avLst/>
            </a:prstGeom>
            <a:noFill/>
            <a:ln w="12700">
              <a:solidFill>
                <a:schemeClr val="bg1"/>
              </a:solidFill>
              <a:round/>
              <a:headEnd/>
              <a:tailEnd/>
            </a:ln>
          </p:spPr>
          <p:txBody>
            <a:bodyPr/>
            <a:lstStyle/>
            <a:p>
              <a:endParaRPr lang="en-GB" dirty="0"/>
            </a:p>
          </p:txBody>
        </p:sp>
        <p:sp>
          <p:nvSpPr>
            <p:cNvPr id="143" name="Freeform 80"/>
            <p:cNvSpPr>
              <a:spLocks/>
            </p:cNvSpPr>
            <p:nvPr/>
          </p:nvSpPr>
          <p:spPr bwMode="auto">
            <a:xfrm rot="1378154">
              <a:off x="3607280" y="4143706"/>
              <a:ext cx="411163" cy="520700"/>
            </a:xfrm>
            <a:custGeom>
              <a:avLst/>
              <a:gdLst>
                <a:gd name="T0" fmla="*/ 145 w 232"/>
                <a:gd name="T1" fmla="*/ 9 h 360"/>
                <a:gd name="T2" fmla="*/ 166 w 232"/>
                <a:gd name="T3" fmla="*/ 57 h 360"/>
                <a:gd name="T4" fmla="*/ 178 w 232"/>
                <a:gd name="T5" fmla="*/ 108 h 360"/>
                <a:gd name="T6" fmla="*/ 184 w 232"/>
                <a:gd name="T7" fmla="*/ 138 h 360"/>
                <a:gd name="T8" fmla="*/ 205 w 232"/>
                <a:gd name="T9" fmla="*/ 156 h 360"/>
                <a:gd name="T10" fmla="*/ 229 w 232"/>
                <a:gd name="T11" fmla="*/ 177 h 360"/>
                <a:gd name="T12" fmla="*/ 232 w 232"/>
                <a:gd name="T13" fmla="*/ 207 h 360"/>
                <a:gd name="T14" fmla="*/ 202 w 232"/>
                <a:gd name="T15" fmla="*/ 234 h 360"/>
                <a:gd name="T16" fmla="*/ 169 w 232"/>
                <a:gd name="T17" fmla="*/ 255 h 360"/>
                <a:gd name="T18" fmla="*/ 136 w 232"/>
                <a:gd name="T19" fmla="*/ 297 h 360"/>
                <a:gd name="T20" fmla="*/ 106 w 232"/>
                <a:gd name="T21" fmla="*/ 333 h 360"/>
                <a:gd name="T22" fmla="*/ 73 w 232"/>
                <a:gd name="T23" fmla="*/ 354 h 360"/>
                <a:gd name="T24" fmla="*/ 43 w 232"/>
                <a:gd name="T25" fmla="*/ 357 h 360"/>
                <a:gd name="T26" fmla="*/ 37 w 232"/>
                <a:gd name="T27" fmla="*/ 360 h 360"/>
                <a:gd name="T28" fmla="*/ 1 w 232"/>
                <a:gd name="T29" fmla="*/ 336 h 360"/>
                <a:gd name="T30" fmla="*/ 1 w 232"/>
                <a:gd name="T31" fmla="*/ 162 h 360"/>
                <a:gd name="T32" fmla="*/ 31 w 232"/>
                <a:gd name="T33" fmla="*/ 0 h 360"/>
                <a:gd name="T34" fmla="*/ 145 w 232"/>
                <a:gd name="T35" fmla="*/ 9 h 3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32"/>
                <a:gd name="T55" fmla="*/ 0 h 360"/>
                <a:gd name="T56" fmla="*/ 232 w 232"/>
                <a:gd name="T57" fmla="*/ 360 h 36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32" h="360">
                  <a:moveTo>
                    <a:pt x="145" y="9"/>
                  </a:moveTo>
                  <a:lnTo>
                    <a:pt x="166" y="57"/>
                  </a:lnTo>
                  <a:lnTo>
                    <a:pt x="178" y="108"/>
                  </a:lnTo>
                  <a:lnTo>
                    <a:pt x="184" y="138"/>
                  </a:lnTo>
                  <a:lnTo>
                    <a:pt x="205" y="156"/>
                  </a:lnTo>
                  <a:lnTo>
                    <a:pt x="229" y="177"/>
                  </a:lnTo>
                  <a:lnTo>
                    <a:pt x="232" y="207"/>
                  </a:lnTo>
                  <a:lnTo>
                    <a:pt x="202" y="234"/>
                  </a:lnTo>
                  <a:lnTo>
                    <a:pt x="169" y="255"/>
                  </a:lnTo>
                  <a:lnTo>
                    <a:pt x="136" y="297"/>
                  </a:lnTo>
                  <a:lnTo>
                    <a:pt x="106" y="333"/>
                  </a:lnTo>
                  <a:cubicBezTo>
                    <a:pt x="95" y="340"/>
                    <a:pt x="85" y="349"/>
                    <a:pt x="73" y="354"/>
                  </a:cubicBezTo>
                  <a:cubicBezTo>
                    <a:pt x="64" y="358"/>
                    <a:pt x="53" y="355"/>
                    <a:pt x="43" y="357"/>
                  </a:cubicBezTo>
                  <a:cubicBezTo>
                    <a:pt x="41" y="357"/>
                    <a:pt x="39" y="359"/>
                    <a:pt x="37" y="360"/>
                  </a:cubicBezTo>
                  <a:cubicBezTo>
                    <a:pt x="0" y="338"/>
                    <a:pt x="1" y="353"/>
                    <a:pt x="1" y="336"/>
                  </a:cubicBezTo>
                  <a:lnTo>
                    <a:pt x="1" y="162"/>
                  </a:lnTo>
                  <a:lnTo>
                    <a:pt x="31" y="0"/>
                  </a:lnTo>
                  <a:lnTo>
                    <a:pt x="145" y="9"/>
                  </a:lnTo>
                  <a:close/>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144" name="Freeform 81"/>
            <p:cNvSpPr>
              <a:spLocks/>
            </p:cNvSpPr>
            <p:nvPr/>
          </p:nvSpPr>
          <p:spPr bwMode="auto">
            <a:xfrm rot="454544">
              <a:off x="2969105" y="3797631"/>
              <a:ext cx="1000125" cy="787400"/>
            </a:xfrm>
            <a:custGeom>
              <a:avLst/>
              <a:gdLst>
                <a:gd name="T0" fmla="*/ 356 w 630"/>
                <a:gd name="T1" fmla="*/ 18 h 496"/>
                <a:gd name="T2" fmla="*/ 288 w 630"/>
                <a:gd name="T3" fmla="*/ 1 h 496"/>
                <a:gd name="T4" fmla="*/ 220 w 630"/>
                <a:gd name="T5" fmla="*/ 0 h 496"/>
                <a:gd name="T6" fmla="*/ 164 w 630"/>
                <a:gd name="T7" fmla="*/ 9 h 496"/>
                <a:gd name="T8" fmla="*/ 111 w 630"/>
                <a:gd name="T9" fmla="*/ 36 h 496"/>
                <a:gd name="T10" fmla="*/ 66 w 630"/>
                <a:gd name="T11" fmla="*/ 69 h 496"/>
                <a:gd name="T12" fmla="*/ 16 w 630"/>
                <a:gd name="T13" fmla="*/ 138 h 496"/>
                <a:gd name="T14" fmla="*/ 1 w 630"/>
                <a:gd name="T15" fmla="*/ 188 h 496"/>
                <a:gd name="T16" fmla="*/ 0 w 630"/>
                <a:gd name="T17" fmla="*/ 243 h 496"/>
                <a:gd name="T18" fmla="*/ 37 w 630"/>
                <a:gd name="T19" fmla="*/ 315 h 496"/>
                <a:gd name="T20" fmla="*/ 79 w 630"/>
                <a:gd name="T21" fmla="*/ 366 h 496"/>
                <a:gd name="T22" fmla="*/ 131 w 630"/>
                <a:gd name="T23" fmla="*/ 420 h 496"/>
                <a:gd name="T24" fmla="*/ 213 w 630"/>
                <a:gd name="T25" fmla="*/ 470 h 496"/>
                <a:gd name="T26" fmla="*/ 277 w 630"/>
                <a:gd name="T27" fmla="*/ 490 h 496"/>
                <a:gd name="T28" fmla="*/ 339 w 630"/>
                <a:gd name="T29" fmla="*/ 496 h 496"/>
                <a:gd name="T30" fmla="*/ 410 w 630"/>
                <a:gd name="T31" fmla="*/ 489 h 496"/>
                <a:gd name="T32" fmla="*/ 381 w 630"/>
                <a:gd name="T33" fmla="*/ 449 h 496"/>
                <a:gd name="T34" fmla="*/ 415 w 630"/>
                <a:gd name="T35" fmla="*/ 413 h 496"/>
                <a:gd name="T36" fmla="*/ 474 w 630"/>
                <a:gd name="T37" fmla="*/ 381 h 496"/>
                <a:gd name="T38" fmla="*/ 479 w 630"/>
                <a:gd name="T39" fmla="*/ 327 h 496"/>
                <a:gd name="T40" fmla="*/ 469 w 630"/>
                <a:gd name="T41" fmla="*/ 287 h 496"/>
                <a:gd name="T42" fmla="*/ 498 w 630"/>
                <a:gd name="T43" fmla="*/ 227 h 496"/>
                <a:gd name="T44" fmla="*/ 551 w 630"/>
                <a:gd name="T45" fmla="*/ 199 h 496"/>
                <a:gd name="T46" fmla="*/ 577 w 630"/>
                <a:gd name="T47" fmla="*/ 206 h 496"/>
                <a:gd name="T48" fmla="*/ 630 w 630"/>
                <a:gd name="T49" fmla="*/ 237 h 496"/>
                <a:gd name="T50" fmla="*/ 585 w 630"/>
                <a:gd name="T51" fmla="*/ 156 h 496"/>
                <a:gd name="T52" fmla="*/ 521 w 630"/>
                <a:gd name="T53" fmla="*/ 95 h 496"/>
                <a:gd name="T54" fmla="*/ 423 w 630"/>
                <a:gd name="T55" fmla="*/ 42 h 496"/>
                <a:gd name="T56" fmla="*/ 356 w 630"/>
                <a:gd name="T57" fmla="*/ 18 h 49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630"/>
                <a:gd name="T88" fmla="*/ 0 h 496"/>
                <a:gd name="T89" fmla="*/ 630 w 630"/>
                <a:gd name="T90" fmla="*/ 496 h 49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630" h="496">
                  <a:moveTo>
                    <a:pt x="356" y="18"/>
                  </a:moveTo>
                  <a:lnTo>
                    <a:pt x="288" y="1"/>
                  </a:lnTo>
                  <a:lnTo>
                    <a:pt x="220" y="0"/>
                  </a:lnTo>
                  <a:lnTo>
                    <a:pt x="164" y="9"/>
                  </a:lnTo>
                  <a:lnTo>
                    <a:pt x="111" y="36"/>
                  </a:lnTo>
                  <a:lnTo>
                    <a:pt x="66" y="69"/>
                  </a:lnTo>
                  <a:lnTo>
                    <a:pt x="16" y="138"/>
                  </a:lnTo>
                  <a:lnTo>
                    <a:pt x="1" y="188"/>
                  </a:lnTo>
                  <a:lnTo>
                    <a:pt x="0" y="243"/>
                  </a:lnTo>
                  <a:cubicBezTo>
                    <a:pt x="6" y="265"/>
                    <a:pt x="23" y="296"/>
                    <a:pt x="37" y="315"/>
                  </a:cubicBezTo>
                  <a:cubicBezTo>
                    <a:pt x="50" y="336"/>
                    <a:pt x="64" y="348"/>
                    <a:pt x="79" y="366"/>
                  </a:cubicBezTo>
                  <a:lnTo>
                    <a:pt x="131" y="420"/>
                  </a:lnTo>
                  <a:lnTo>
                    <a:pt x="213" y="470"/>
                  </a:lnTo>
                  <a:lnTo>
                    <a:pt x="277" y="490"/>
                  </a:lnTo>
                  <a:lnTo>
                    <a:pt x="339" y="496"/>
                  </a:lnTo>
                  <a:lnTo>
                    <a:pt x="410" y="489"/>
                  </a:lnTo>
                  <a:lnTo>
                    <a:pt x="381" y="449"/>
                  </a:lnTo>
                  <a:lnTo>
                    <a:pt x="415" y="413"/>
                  </a:lnTo>
                  <a:lnTo>
                    <a:pt x="474" y="381"/>
                  </a:lnTo>
                  <a:lnTo>
                    <a:pt x="479" y="327"/>
                  </a:lnTo>
                  <a:lnTo>
                    <a:pt x="469" y="287"/>
                  </a:lnTo>
                  <a:lnTo>
                    <a:pt x="498" y="227"/>
                  </a:lnTo>
                  <a:lnTo>
                    <a:pt x="551" y="199"/>
                  </a:lnTo>
                  <a:lnTo>
                    <a:pt x="577" y="206"/>
                  </a:lnTo>
                  <a:lnTo>
                    <a:pt x="630" y="237"/>
                  </a:lnTo>
                  <a:lnTo>
                    <a:pt x="585" y="156"/>
                  </a:lnTo>
                  <a:lnTo>
                    <a:pt x="521" y="95"/>
                  </a:lnTo>
                  <a:lnTo>
                    <a:pt x="423" y="42"/>
                  </a:lnTo>
                  <a:lnTo>
                    <a:pt x="356" y="18"/>
                  </a:lnTo>
                  <a:close/>
                </a:path>
              </a:pathLst>
            </a:custGeom>
            <a:gradFill rotWithShape="1">
              <a:gsLst>
                <a:gs pos="0">
                  <a:srgbClr val="C0C0C0"/>
                </a:gs>
                <a:gs pos="100000">
                  <a:srgbClr val="7F7F7F"/>
                </a:gs>
              </a:gsLst>
              <a:path path="rect">
                <a:fillToRect l="50000" t="50000" r="50000" b="50000"/>
              </a:path>
            </a:gradFill>
            <a:ln w="9525">
              <a:solidFill>
                <a:srgbClr val="000000"/>
              </a:solidFill>
              <a:round/>
              <a:headEnd/>
              <a:tailEnd/>
            </a:ln>
          </p:spPr>
          <p:txBody>
            <a:bodyPr/>
            <a:lstStyle/>
            <a:p>
              <a:endParaRPr lang="en-GB" dirty="0"/>
            </a:p>
          </p:txBody>
        </p:sp>
        <p:sp>
          <p:nvSpPr>
            <p:cNvPr id="145" name="Freeform 82"/>
            <p:cNvSpPr>
              <a:spLocks/>
            </p:cNvSpPr>
            <p:nvPr/>
          </p:nvSpPr>
          <p:spPr bwMode="auto">
            <a:xfrm rot="790748">
              <a:off x="3208818" y="4415168"/>
              <a:ext cx="598488" cy="192087"/>
            </a:xfrm>
            <a:custGeom>
              <a:avLst/>
              <a:gdLst>
                <a:gd name="T0" fmla="*/ 316 w 377"/>
                <a:gd name="T1" fmla="*/ 3 h 121"/>
                <a:gd name="T2" fmla="*/ 346 w 377"/>
                <a:gd name="T3" fmla="*/ 0 h 121"/>
                <a:gd name="T4" fmla="*/ 377 w 377"/>
                <a:gd name="T5" fmla="*/ 14 h 121"/>
                <a:gd name="T6" fmla="*/ 372 w 377"/>
                <a:gd name="T7" fmla="*/ 40 h 121"/>
                <a:gd name="T8" fmla="*/ 353 w 377"/>
                <a:gd name="T9" fmla="*/ 53 h 121"/>
                <a:gd name="T10" fmla="*/ 300 w 377"/>
                <a:gd name="T11" fmla="*/ 78 h 121"/>
                <a:gd name="T12" fmla="*/ 245 w 377"/>
                <a:gd name="T13" fmla="*/ 104 h 121"/>
                <a:gd name="T14" fmla="*/ 199 w 377"/>
                <a:gd name="T15" fmla="*/ 121 h 121"/>
                <a:gd name="T16" fmla="*/ 91 w 377"/>
                <a:gd name="T17" fmla="*/ 105 h 121"/>
                <a:gd name="T18" fmla="*/ 47 w 377"/>
                <a:gd name="T19" fmla="*/ 93 h 121"/>
                <a:gd name="T20" fmla="*/ 1 w 377"/>
                <a:gd name="T21" fmla="*/ 71 h 121"/>
                <a:gd name="T22" fmla="*/ 43 w 377"/>
                <a:gd name="T23" fmla="*/ 77 h 121"/>
                <a:gd name="T24" fmla="*/ 109 w 377"/>
                <a:gd name="T25" fmla="*/ 61 h 121"/>
                <a:gd name="T26" fmla="*/ 223 w 377"/>
                <a:gd name="T27" fmla="*/ 43 h 121"/>
                <a:gd name="T28" fmla="*/ 285 w 377"/>
                <a:gd name="T29" fmla="*/ 34 h 121"/>
                <a:gd name="T30" fmla="*/ 305 w 377"/>
                <a:gd name="T31" fmla="*/ 22 h 121"/>
                <a:gd name="T32" fmla="*/ 316 w 377"/>
                <a:gd name="T33" fmla="*/ 3 h 12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7"/>
                <a:gd name="T52" fmla="*/ 0 h 121"/>
                <a:gd name="T53" fmla="*/ 377 w 377"/>
                <a:gd name="T54" fmla="*/ 121 h 12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7" h="121">
                  <a:moveTo>
                    <a:pt x="316" y="3"/>
                  </a:moveTo>
                  <a:lnTo>
                    <a:pt x="346" y="0"/>
                  </a:lnTo>
                  <a:lnTo>
                    <a:pt x="377" y="14"/>
                  </a:lnTo>
                  <a:lnTo>
                    <a:pt x="372" y="40"/>
                  </a:lnTo>
                  <a:lnTo>
                    <a:pt x="353" y="53"/>
                  </a:lnTo>
                  <a:lnTo>
                    <a:pt x="300" y="78"/>
                  </a:lnTo>
                  <a:lnTo>
                    <a:pt x="245" y="104"/>
                  </a:lnTo>
                  <a:lnTo>
                    <a:pt x="199" y="121"/>
                  </a:lnTo>
                  <a:lnTo>
                    <a:pt x="91" y="105"/>
                  </a:lnTo>
                  <a:lnTo>
                    <a:pt x="47" y="93"/>
                  </a:lnTo>
                  <a:lnTo>
                    <a:pt x="1" y="71"/>
                  </a:lnTo>
                  <a:cubicBezTo>
                    <a:pt x="0" y="64"/>
                    <a:pt x="25" y="79"/>
                    <a:pt x="43" y="77"/>
                  </a:cubicBezTo>
                  <a:cubicBezTo>
                    <a:pt x="61" y="75"/>
                    <a:pt x="79" y="67"/>
                    <a:pt x="109" y="61"/>
                  </a:cubicBezTo>
                  <a:cubicBezTo>
                    <a:pt x="139" y="55"/>
                    <a:pt x="194" y="47"/>
                    <a:pt x="223" y="43"/>
                  </a:cubicBezTo>
                  <a:cubicBezTo>
                    <a:pt x="252" y="39"/>
                    <a:pt x="271" y="37"/>
                    <a:pt x="285" y="34"/>
                  </a:cubicBezTo>
                  <a:lnTo>
                    <a:pt x="305" y="22"/>
                  </a:lnTo>
                  <a:lnTo>
                    <a:pt x="316" y="3"/>
                  </a:lnTo>
                  <a:close/>
                </a:path>
              </a:pathLst>
            </a:custGeom>
            <a:gradFill rotWithShape="1">
              <a:gsLst>
                <a:gs pos="0">
                  <a:srgbClr val="FFD1A3">
                    <a:alpha val="71999"/>
                  </a:srgbClr>
                </a:gs>
                <a:gs pos="100000">
                  <a:srgbClr val="FFD3A7">
                    <a:alpha val="64000"/>
                  </a:srgbClr>
                </a:gs>
              </a:gsLst>
              <a:lin ang="5400000" scaled="1"/>
            </a:gradFill>
            <a:ln w="9525" cap="rnd">
              <a:solidFill>
                <a:srgbClr val="000000"/>
              </a:solidFill>
              <a:prstDash val="sysDot"/>
              <a:round/>
              <a:headEnd/>
              <a:tailEnd/>
            </a:ln>
          </p:spPr>
          <p:txBody>
            <a:bodyPr/>
            <a:lstStyle/>
            <a:p>
              <a:endParaRPr lang="en-GB" dirty="0"/>
            </a:p>
          </p:txBody>
        </p:sp>
        <p:sp>
          <p:nvSpPr>
            <p:cNvPr id="146" name="Freeform 88"/>
            <p:cNvSpPr>
              <a:spLocks/>
            </p:cNvSpPr>
            <p:nvPr/>
          </p:nvSpPr>
          <p:spPr bwMode="auto">
            <a:xfrm>
              <a:off x="4775680" y="4064331"/>
              <a:ext cx="2338388" cy="376237"/>
            </a:xfrm>
            <a:custGeom>
              <a:avLst/>
              <a:gdLst>
                <a:gd name="T0" fmla="*/ 1291 w 1473"/>
                <a:gd name="T1" fmla="*/ 139 h 237"/>
                <a:gd name="T2" fmla="*/ 1131 w 1473"/>
                <a:gd name="T3" fmla="*/ 182 h 237"/>
                <a:gd name="T4" fmla="*/ 1101 w 1473"/>
                <a:gd name="T5" fmla="*/ 173 h 237"/>
                <a:gd name="T6" fmla="*/ 953 w 1473"/>
                <a:gd name="T7" fmla="*/ 142 h 237"/>
                <a:gd name="T8" fmla="*/ 819 w 1473"/>
                <a:gd name="T9" fmla="*/ 109 h 237"/>
                <a:gd name="T10" fmla="*/ 686 w 1473"/>
                <a:gd name="T11" fmla="*/ 71 h 237"/>
                <a:gd name="T12" fmla="*/ 612 w 1473"/>
                <a:gd name="T13" fmla="*/ 52 h 237"/>
                <a:gd name="T14" fmla="*/ 522 w 1473"/>
                <a:gd name="T15" fmla="*/ 35 h 237"/>
                <a:gd name="T16" fmla="*/ 424 w 1473"/>
                <a:gd name="T17" fmla="*/ 22 h 237"/>
                <a:gd name="T18" fmla="*/ 339 w 1473"/>
                <a:gd name="T19" fmla="*/ 13 h 237"/>
                <a:gd name="T20" fmla="*/ 263 w 1473"/>
                <a:gd name="T21" fmla="*/ 11 h 237"/>
                <a:gd name="T22" fmla="*/ 188 w 1473"/>
                <a:gd name="T23" fmla="*/ 7 h 237"/>
                <a:gd name="T24" fmla="*/ 114 w 1473"/>
                <a:gd name="T25" fmla="*/ 9 h 237"/>
                <a:gd name="T26" fmla="*/ 72 w 1473"/>
                <a:gd name="T27" fmla="*/ 3 h 237"/>
                <a:gd name="T28" fmla="*/ 39 w 1473"/>
                <a:gd name="T29" fmla="*/ 0 h 237"/>
                <a:gd name="T30" fmla="*/ 30 w 1473"/>
                <a:gd name="T31" fmla="*/ 111 h 237"/>
                <a:gd name="T32" fmla="*/ 0 w 1473"/>
                <a:gd name="T33" fmla="*/ 219 h 237"/>
                <a:gd name="T34" fmla="*/ 72 w 1473"/>
                <a:gd name="T35" fmla="*/ 216 h 237"/>
                <a:gd name="T36" fmla="*/ 177 w 1473"/>
                <a:gd name="T37" fmla="*/ 215 h 237"/>
                <a:gd name="T38" fmla="*/ 214 w 1473"/>
                <a:gd name="T39" fmla="*/ 218 h 237"/>
                <a:gd name="T40" fmla="*/ 252 w 1473"/>
                <a:gd name="T41" fmla="*/ 225 h 237"/>
                <a:gd name="T42" fmla="*/ 1465 w 1473"/>
                <a:gd name="T43" fmla="*/ 237 h 237"/>
                <a:gd name="T44" fmla="*/ 1473 w 1473"/>
                <a:gd name="T45" fmla="*/ 222 h 237"/>
                <a:gd name="T46" fmla="*/ 1463 w 1473"/>
                <a:gd name="T47" fmla="*/ 205 h 237"/>
                <a:gd name="T48" fmla="*/ 1397 w 1473"/>
                <a:gd name="T49" fmla="*/ 173 h 237"/>
                <a:gd name="T50" fmla="*/ 1364 w 1473"/>
                <a:gd name="T51" fmla="*/ 149 h 237"/>
                <a:gd name="T52" fmla="*/ 1318 w 1473"/>
                <a:gd name="T53" fmla="*/ 136 h 237"/>
                <a:gd name="T54" fmla="*/ 1284 w 1473"/>
                <a:gd name="T55" fmla="*/ 139 h 23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473"/>
                <a:gd name="T85" fmla="*/ 0 h 237"/>
                <a:gd name="T86" fmla="*/ 1473 w 1473"/>
                <a:gd name="T87" fmla="*/ 237 h 237"/>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473" h="237">
                  <a:moveTo>
                    <a:pt x="1291" y="139"/>
                  </a:moveTo>
                  <a:lnTo>
                    <a:pt x="1131" y="182"/>
                  </a:lnTo>
                  <a:lnTo>
                    <a:pt x="1101" y="173"/>
                  </a:lnTo>
                  <a:lnTo>
                    <a:pt x="953" y="142"/>
                  </a:lnTo>
                  <a:lnTo>
                    <a:pt x="819" y="109"/>
                  </a:lnTo>
                  <a:lnTo>
                    <a:pt x="686" y="71"/>
                  </a:lnTo>
                  <a:cubicBezTo>
                    <a:pt x="659" y="66"/>
                    <a:pt x="641" y="59"/>
                    <a:pt x="612" y="52"/>
                  </a:cubicBezTo>
                  <a:cubicBezTo>
                    <a:pt x="586" y="46"/>
                    <a:pt x="552" y="41"/>
                    <a:pt x="522" y="35"/>
                  </a:cubicBezTo>
                  <a:lnTo>
                    <a:pt x="424" y="22"/>
                  </a:lnTo>
                  <a:lnTo>
                    <a:pt x="339" y="13"/>
                  </a:lnTo>
                  <a:lnTo>
                    <a:pt x="263" y="11"/>
                  </a:lnTo>
                  <a:lnTo>
                    <a:pt x="188" y="7"/>
                  </a:lnTo>
                  <a:lnTo>
                    <a:pt x="114" y="9"/>
                  </a:lnTo>
                  <a:lnTo>
                    <a:pt x="72" y="3"/>
                  </a:lnTo>
                  <a:lnTo>
                    <a:pt x="39" y="0"/>
                  </a:lnTo>
                  <a:lnTo>
                    <a:pt x="30" y="111"/>
                  </a:lnTo>
                  <a:lnTo>
                    <a:pt x="0" y="219"/>
                  </a:lnTo>
                  <a:lnTo>
                    <a:pt x="72" y="216"/>
                  </a:lnTo>
                  <a:lnTo>
                    <a:pt x="177" y="215"/>
                  </a:lnTo>
                  <a:lnTo>
                    <a:pt x="214" y="218"/>
                  </a:lnTo>
                  <a:lnTo>
                    <a:pt x="252" y="225"/>
                  </a:lnTo>
                  <a:lnTo>
                    <a:pt x="1465" y="237"/>
                  </a:lnTo>
                  <a:lnTo>
                    <a:pt x="1473" y="222"/>
                  </a:lnTo>
                  <a:lnTo>
                    <a:pt x="1463" y="205"/>
                  </a:lnTo>
                  <a:lnTo>
                    <a:pt x="1397" y="173"/>
                  </a:lnTo>
                  <a:lnTo>
                    <a:pt x="1364" y="149"/>
                  </a:lnTo>
                  <a:lnTo>
                    <a:pt x="1318" y="136"/>
                  </a:lnTo>
                  <a:lnTo>
                    <a:pt x="1284" y="139"/>
                  </a:lnTo>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147" name="Freeform 89"/>
            <p:cNvSpPr>
              <a:spLocks/>
            </p:cNvSpPr>
            <p:nvPr/>
          </p:nvSpPr>
          <p:spPr bwMode="auto">
            <a:xfrm rot="73369">
              <a:off x="6906105" y="4337381"/>
              <a:ext cx="150813" cy="30162"/>
            </a:xfrm>
            <a:custGeom>
              <a:avLst/>
              <a:gdLst>
                <a:gd name="T0" fmla="*/ 0 w 207"/>
                <a:gd name="T1" fmla="*/ 17 h 47"/>
                <a:gd name="T2" fmla="*/ 96 w 207"/>
                <a:gd name="T3" fmla="*/ 5 h 47"/>
                <a:gd name="T4" fmla="*/ 207 w 207"/>
                <a:gd name="T5" fmla="*/ 47 h 47"/>
                <a:gd name="T6" fmla="*/ 0 60000 65536"/>
                <a:gd name="T7" fmla="*/ 0 60000 65536"/>
                <a:gd name="T8" fmla="*/ 0 60000 65536"/>
                <a:gd name="T9" fmla="*/ 0 w 207"/>
                <a:gd name="T10" fmla="*/ 0 h 47"/>
                <a:gd name="T11" fmla="*/ 207 w 207"/>
                <a:gd name="T12" fmla="*/ 47 h 47"/>
              </a:gdLst>
              <a:ahLst/>
              <a:cxnLst>
                <a:cxn ang="T6">
                  <a:pos x="T0" y="T1"/>
                </a:cxn>
                <a:cxn ang="T7">
                  <a:pos x="T2" y="T3"/>
                </a:cxn>
                <a:cxn ang="T8">
                  <a:pos x="T4" y="T5"/>
                </a:cxn>
              </a:cxnLst>
              <a:rect l="T9" t="T10" r="T11" b="T12"/>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148" name="Freeform 90"/>
            <p:cNvSpPr>
              <a:spLocks/>
            </p:cNvSpPr>
            <p:nvPr/>
          </p:nvSpPr>
          <p:spPr bwMode="auto">
            <a:xfrm rot="73369">
              <a:off x="6856893" y="4308806"/>
              <a:ext cx="150813" cy="30162"/>
            </a:xfrm>
            <a:custGeom>
              <a:avLst/>
              <a:gdLst>
                <a:gd name="T0" fmla="*/ 0 w 207"/>
                <a:gd name="T1" fmla="*/ 17 h 47"/>
                <a:gd name="T2" fmla="*/ 96 w 207"/>
                <a:gd name="T3" fmla="*/ 5 h 47"/>
                <a:gd name="T4" fmla="*/ 207 w 207"/>
                <a:gd name="T5" fmla="*/ 47 h 47"/>
                <a:gd name="T6" fmla="*/ 0 60000 65536"/>
                <a:gd name="T7" fmla="*/ 0 60000 65536"/>
                <a:gd name="T8" fmla="*/ 0 60000 65536"/>
                <a:gd name="T9" fmla="*/ 0 w 207"/>
                <a:gd name="T10" fmla="*/ 0 h 47"/>
                <a:gd name="T11" fmla="*/ 207 w 207"/>
                <a:gd name="T12" fmla="*/ 47 h 47"/>
              </a:gdLst>
              <a:ahLst/>
              <a:cxnLst>
                <a:cxn ang="T6">
                  <a:pos x="T0" y="T1"/>
                </a:cxn>
                <a:cxn ang="T7">
                  <a:pos x="T2" y="T3"/>
                </a:cxn>
                <a:cxn ang="T8">
                  <a:pos x="T4" y="T5"/>
                </a:cxn>
              </a:cxnLst>
              <a:rect l="T9" t="T10" r="T11" b="T12"/>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149" name="Freeform 92"/>
            <p:cNvSpPr>
              <a:spLocks/>
            </p:cNvSpPr>
            <p:nvPr/>
          </p:nvSpPr>
          <p:spPr bwMode="auto">
            <a:xfrm>
              <a:off x="6660043" y="4567568"/>
              <a:ext cx="282575" cy="57150"/>
            </a:xfrm>
            <a:custGeom>
              <a:avLst/>
              <a:gdLst>
                <a:gd name="T0" fmla="*/ 0 w 252"/>
                <a:gd name="T1" fmla="*/ 6 h 57"/>
                <a:gd name="T2" fmla="*/ 210 w 252"/>
                <a:gd name="T3" fmla="*/ 57 h 57"/>
                <a:gd name="T4" fmla="*/ 237 w 252"/>
                <a:gd name="T5" fmla="*/ 45 h 57"/>
                <a:gd name="T6" fmla="*/ 252 w 252"/>
                <a:gd name="T7" fmla="*/ 16 h 57"/>
                <a:gd name="T8" fmla="*/ 225 w 252"/>
                <a:gd name="T9" fmla="*/ 0 h 57"/>
                <a:gd name="T10" fmla="*/ 0 w 252"/>
                <a:gd name="T11" fmla="*/ 6 h 57"/>
                <a:gd name="T12" fmla="*/ 0 60000 65536"/>
                <a:gd name="T13" fmla="*/ 0 60000 65536"/>
                <a:gd name="T14" fmla="*/ 0 60000 65536"/>
                <a:gd name="T15" fmla="*/ 0 60000 65536"/>
                <a:gd name="T16" fmla="*/ 0 60000 65536"/>
                <a:gd name="T17" fmla="*/ 0 60000 65536"/>
                <a:gd name="T18" fmla="*/ 0 w 252"/>
                <a:gd name="T19" fmla="*/ 0 h 57"/>
                <a:gd name="T20" fmla="*/ 252 w 252"/>
                <a:gd name="T21" fmla="*/ 57 h 57"/>
              </a:gdLst>
              <a:ahLst/>
              <a:cxnLst>
                <a:cxn ang="T12">
                  <a:pos x="T0" y="T1"/>
                </a:cxn>
                <a:cxn ang="T13">
                  <a:pos x="T2" y="T3"/>
                </a:cxn>
                <a:cxn ang="T14">
                  <a:pos x="T4" y="T5"/>
                </a:cxn>
                <a:cxn ang="T15">
                  <a:pos x="T6" y="T7"/>
                </a:cxn>
                <a:cxn ang="T16">
                  <a:pos x="T8" y="T9"/>
                </a:cxn>
                <a:cxn ang="T17">
                  <a:pos x="T10" y="T11"/>
                </a:cxn>
              </a:cxnLst>
              <a:rect l="T18" t="T19" r="T20" b="T21"/>
              <a:pathLst>
                <a:path w="252" h="57">
                  <a:moveTo>
                    <a:pt x="0" y="6"/>
                  </a:moveTo>
                  <a:lnTo>
                    <a:pt x="210" y="57"/>
                  </a:lnTo>
                  <a:lnTo>
                    <a:pt x="237" y="45"/>
                  </a:lnTo>
                  <a:lnTo>
                    <a:pt x="252" y="16"/>
                  </a:lnTo>
                  <a:lnTo>
                    <a:pt x="225" y="0"/>
                  </a:lnTo>
                  <a:lnTo>
                    <a:pt x="0" y="6"/>
                  </a:lnTo>
                  <a:close/>
                </a:path>
              </a:pathLst>
            </a:custGeom>
            <a:solidFill>
              <a:srgbClr val="FFD9B3"/>
            </a:solidFill>
            <a:ln w="9525">
              <a:solidFill>
                <a:srgbClr val="000000"/>
              </a:solidFill>
              <a:round/>
              <a:headEnd/>
              <a:tailEnd/>
            </a:ln>
          </p:spPr>
          <p:txBody>
            <a:bodyPr/>
            <a:lstStyle/>
            <a:p>
              <a:endParaRPr lang="en-GB" dirty="0"/>
            </a:p>
          </p:txBody>
        </p:sp>
        <p:sp>
          <p:nvSpPr>
            <p:cNvPr id="150" name="Freeform 93"/>
            <p:cNvSpPr>
              <a:spLocks/>
            </p:cNvSpPr>
            <p:nvPr/>
          </p:nvSpPr>
          <p:spPr bwMode="auto">
            <a:xfrm>
              <a:off x="4431193" y="4389768"/>
              <a:ext cx="2371725" cy="182562"/>
            </a:xfrm>
            <a:custGeom>
              <a:avLst/>
              <a:gdLst>
                <a:gd name="T0" fmla="*/ 2114 w 2114"/>
                <a:gd name="T1" fmla="*/ 0 h 180"/>
                <a:gd name="T2" fmla="*/ 583 w 2114"/>
                <a:gd name="T3" fmla="*/ 26 h 180"/>
                <a:gd name="T4" fmla="*/ 185 w 2114"/>
                <a:gd name="T5" fmla="*/ 56 h 180"/>
                <a:gd name="T6" fmla="*/ 71 w 2114"/>
                <a:gd name="T7" fmla="*/ 77 h 180"/>
                <a:gd name="T8" fmla="*/ 0 w 2114"/>
                <a:gd name="T9" fmla="*/ 112 h 180"/>
                <a:gd name="T10" fmla="*/ 76 w 2114"/>
                <a:gd name="T11" fmla="*/ 150 h 180"/>
                <a:gd name="T12" fmla="*/ 190 w 2114"/>
                <a:gd name="T13" fmla="*/ 159 h 180"/>
                <a:gd name="T14" fmla="*/ 2106 w 2114"/>
                <a:gd name="T15" fmla="*/ 180 h 180"/>
                <a:gd name="T16" fmla="*/ 0 60000 65536"/>
                <a:gd name="T17" fmla="*/ 0 60000 65536"/>
                <a:gd name="T18" fmla="*/ 0 60000 65536"/>
                <a:gd name="T19" fmla="*/ 0 60000 65536"/>
                <a:gd name="T20" fmla="*/ 0 60000 65536"/>
                <a:gd name="T21" fmla="*/ 0 60000 65536"/>
                <a:gd name="T22" fmla="*/ 0 60000 65536"/>
                <a:gd name="T23" fmla="*/ 0 60000 65536"/>
                <a:gd name="T24" fmla="*/ 0 w 2114"/>
                <a:gd name="T25" fmla="*/ 0 h 180"/>
                <a:gd name="T26" fmla="*/ 2114 w 2114"/>
                <a:gd name="T27" fmla="*/ 180 h 1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14" h="180">
                  <a:moveTo>
                    <a:pt x="2114" y="0"/>
                  </a:moveTo>
                  <a:lnTo>
                    <a:pt x="583" y="26"/>
                  </a:lnTo>
                  <a:lnTo>
                    <a:pt x="185" y="56"/>
                  </a:lnTo>
                  <a:lnTo>
                    <a:pt x="71" y="77"/>
                  </a:lnTo>
                  <a:lnTo>
                    <a:pt x="0" y="112"/>
                  </a:lnTo>
                  <a:lnTo>
                    <a:pt x="76" y="150"/>
                  </a:lnTo>
                  <a:lnTo>
                    <a:pt x="190" y="159"/>
                  </a:lnTo>
                  <a:lnTo>
                    <a:pt x="2106" y="180"/>
                  </a:lnTo>
                </a:path>
              </a:pathLst>
            </a:custGeom>
            <a:gradFill rotWithShape="1">
              <a:gsLst>
                <a:gs pos="0">
                  <a:srgbClr val="C0C0C0"/>
                </a:gs>
                <a:gs pos="100000">
                  <a:srgbClr val="929292"/>
                </a:gs>
              </a:gsLst>
              <a:lin ang="0" scaled="1"/>
            </a:gradFill>
            <a:ln w="9525">
              <a:solidFill>
                <a:srgbClr val="000000"/>
              </a:solidFill>
              <a:round/>
              <a:headEnd/>
              <a:tailEnd/>
            </a:ln>
          </p:spPr>
          <p:txBody>
            <a:bodyPr/>
            <a:lstStyle/>
            <a:p>
              <a:endParaRPr lang="en-GB" dirty="0"/>
            </a:p>
          </p:txBody>
        </p:sp>
        <p:sp>
          <p:nvSpPr>
            <p:cNvPr id="151" name="Freeform 94"/>
            <p:cNvSpPr>
              <a:spLocks/>
            </p:cNvSpPr>
            <p:nvPr/>
          </p:nvSpPr>
          <p:spPr bwMode="auto">
            <a:xfrm>
              <a:off x="4566130" y="4454856"/>
              <a:ext cx="25400" cy="87312"/>
            </a:xfrm>
            <a:custGeom>
              <a:avLst/>
              <a:gdLst>
                <a:gd name="T0" fmla="*/ 0 w 15"/>
                <a:gd name="T1" fmla="*/ 0 h 60"/>
                <a:gd name="T2" fmla="*/ 15 w 15"/>
                <a:gd name="T3" fmla="*/ 30 h 60"/>
                <a:gd name="T4" fmla="*/ 0 w 15"/>
                <a:gd name="T5" fmla="*/ 60 h 60"/>
                <a:gd name="T6" fmla="*/ 0 60000 65536"/>
                <a:gd name="T7" fmla="*/ 0 60000 65536"/>
                <a:gd name="T8" fmla="*/ 0 60000 65536"/>
                <a:gd name="T9" fmla="*/ 0 w 15"/>
                <a:gd name="T10" fmla="*/ 0 h 60"/>
                <a:gd name="T11" fmla="*/ 15 w 15"/>
                <a:gd name="T12" fmla="*/ 60 h 60"/>
              </a:gdLst>
              <a:ahLst/>
              <a:cxnLst>
                <a:cxn ang="T6">
                  <a:pos x="T0" y="T1"/>
                </a:cxn>
                <a:cxn ang="T7">
                  <a:pos x="T2" y="T3"/>
                </a:cxn>
                <a:cxn ang="T8">
                  <a:pos x="T4" y="T5"/>
                </a:cxn>
              </a:cxnLst>
              <a:rect l="T9" t="T10" r="T11" b="T12"/>
              <a:pathLst>
                <a:path w="15" h="60">
                  <a:moveTo>
                    <a:pt x="0" y="0"/>
                  </a:moveTo>
                  <a:cubicBezTo>
                    <a:pt x="7" y="10"/>
                    <a:pt x="15" y="20"/>
                    <a:pt x="15" y="30"/>
                  </a:cubicBezTo>
                  <a:cubicBezTo>
                    <a:pt x="15" y="40"/>
                    <a:pt x="7" y="50"/>
                    <a:pt x="0" y="60"/>
                  </a:cubicBezTo>
                </a:path>
              </a:pathLst>
            </a:custGeom>
            <a:noFill/>
            <a:ln w="9525">
              <a:solidFill>
                <a:srgbClr val="000000"/>
              </a:solidFill>
              <a:round/>
              <a:headEnd/>
              <a:tailEnd/>
            </a:ln>
          </p:spPr>
          <p:txBody>
            <a:bodyPr/>
            <a:lstStyle/>
            <a:p>
              <a:endParaRPr lang="en-GB" dirty="0"/>
            </a:p>
          </p:txBody>
        </p:sp>
        <p:sp>
          <p:nvSpPr>
            <p:cNvPr id="152" name="Freeform 95"/>
            <p:cNvSpPr>
              <a:spLocks/>
            </p:cNvSpPr>
            <p:nvPr/>
          </p:nvSpPr>
          <p:spPr bwMode="auto">
            <a:xfrm>
              <a:off x="6807680" y="4381831"/>
              <a:ext cx="288925" cy="212725"/>
            </a:xfrm>
            <a:custGeom>
              <a:avLst/>
              <a:gdLst>
                <a:gd name="T0" fmla="*/ 0 w 257"/>
                <a:gd name="T1" fmla="*/ 0 h 210"/>
                <a:gd name="T2" fmla="*/ 4 w 257"/>
                <a:gd name="T3" fmla="*/ 210 h 210"/>
                <a:gd name="T4" fmla="*/ 107 w 257"/>
                <a:gd name="T5" fmla="*/ 210 h 210"/>
                <a:gd name="T6" fmla="*/ 201 w 257"/>
                <a:gd name="T7" fmla="*/ 193 h 210"/>
                <a:gd name="T8" fmla="*/ 253 w 257"/>
                <a:gd name="T9" fmla="*/ 150 h 210"/>
                <a:gd name="T10" fmla="*/ 257 w 257"/>
                <a:gd name="T11" fmla="*/ 65 h 210"/>
                <a:gd name="T12" fmla="*/ 205 w 257"/>
                <a:gd name="T13" fmla="*/ 17 h 210"/>
                <a:gd name="T14" fmla="*/ 120 w 257"/>
                <a:gd name="T15" fmla="*/ 0 h 210"/>
                <a:gd name="T16" fmla="*/ 0 w 257"/>
                <a:gd name="T17" fmla="*/ 0 h 2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57"/>
                <a:gd name="T28" fmla="*/ 0 h 210"/>
                <a:gd name="T29" fmla="*/ 257 w 257"/>
                <a:gd name="T30" fmla="*/ 210 h 2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57" h="210">
                  <a:moveTo>
                    <a:pt x="0" y="0"/>
                  </a:moveTo>
                  <a:lnTo>
                    <a:pt x="4" y="210"/>
                  </a:lnTo>
                  <a:lnTo>
                    <a:pt x="107" y="210"/>
                  </a:lnTo>
                  <a:lnTo>
                    <a:pt x="201" y="193"/>
                  </a:lnTo>
                  <a:lnTo>
                    <a:pt x="253" y="150"/>
                  </a:lnTo>
                  <a:lnTo>
                    <a:pt x="257" y="65"/>
                  </a:lnTo>
                  <a:lnTo>
                    <a:pt x="205" y="17"/>
                  </a:lnTo>
                  <a:lnTo>
                    <a:pt x="120" y="0"/>
                  </a:lnTo>
                  <a:lnTo>
                    <a:pt x="0" y="0"/>
                  </a:lnTo>
                  <a:close/>
                </a:path>
              </a:pathLst>
            </a:custGeom>
            <a:solidFill>
              <a:srgbClr val="CCFFFF"/>
            </a:solidFill>
            <a:ln w="9525">
              <a:solidFill>
                <a:srgbClr val="000000"/>
              </a:solidFill>
              <a:round/>
              <a:headEnd/>
              <a:tailEnd/>
            </a:ln>
          </p:spPr>
          <p:txBody>
            <a:bodyPr/>
            <a:lstStyle/>
            <a:p>
              <a:endParaRPr lang="en-GB" dirty="0"/>
            </a:p>
          </p:txBody>
        </p:sp>
        <p:sp>
          <p:nvSpPr>
            <p:cNvPr id="153" name="Oval 96"/>
            <p:cNvSpPr>
              <a:spLocks noChangeArrowheads="1"/>
            </p:cNvSpPr>
            <p:nvPr/>
          </p:nvSpPr>
          <p:spPr bwMode="auto">
            <a:xfrm>
              <a:off x="6891818" y="4429456"/>
              <a:ext cx="79375" cy="119062"/>
            </a:xfrm>
            <a:prstGeom prst="ellipse">
              <a:avLst/>
            </a:prstGeom>
            <a:solidFill>
              <a:srgbClr val="FFFFFF"/>
            </a:solidFill>
            <a:ln w="6350">
              <a:solidFill>
                <a:srgbClr val="000000"/>
              </a:solidFill>
              <a:round/>
              <a:headEnd/>
              <a:tailEnd/>
            </a:ln>
          </p:spPr>
          <p:txBody>
            <a:bodyPr/>
            <a:lstStyle/>
            <a:p>
              <a:endParaRPr lang="en-US" dirty="0"/>
            </a:p>
          </p:txBody>
        </p:sp>
        <p:grpSp>
          <p:nvGrpSpPr>
            <p:cNvPr id="154" name="Group 126"/>
            <p:cNvGrpSpPr>
              <a:grpSpLocks/>
            </p:cNvGrpSpPr>
            <p:nvPr/>
          </p:nvGrpSpPr>
          <p:grpSpPr bwMode="auto">
            <a:xfrm rot="282713">
              <a:off x="3716818" y="4215149"/>
              <a:ext cx="177800" cy="336551"/>
              <a:chOff x="2126" y="1428"/>
              <a:chExt cx="112" cy="212"/>
            </a:xfrm>
          </p:grpSpPr>
          <p:sp>
            <p:nvSpPr>
              <p:cNvPr id="155" name="Freeform 127"/>
              <p:cNvSpPr>
                <a:spLocks/>
              </p:cNvSpPr>
              <p:nvPr/>
            </p:nvSpPr>
            <p:spPr bwMode="auto">
              <a:xfrm rot="274436">
                <a:off x="2130" y="1578"/>
                <a:ext cx="40" cy="49"/>
              </a:xfrm>
              <a:custGeom>
                <a:avLst/>
                <a:gdLst>
                  <a:gd name="T0" fmla="*/ 30 w 41"/>
                  <a:gd name="T1" fmla="*/ 0 h 42"/>
                  <a:gd name="T2" fmla="*/ 36 w 41"/>
                  <a:gd name="T3" fmla="*/ 30 h 42"/>
                  <a:gd name="T4" fmla="*/ 0 w 41"/>
                  <a:gd name="T5" fmla="*/ 42 h 42"/>
                  <a:gd name="T6" fmla="*/ 0 60000 65536"/>
                  <a:gd name="T7" fmla="*/ 0 60000 65536"/>
                  <a:gd name="T8" fmla="*/ 0 60000 65536"/>
                  <a:gd name="T9" fmla="*/ 0 w 41"/>
                  <a:gd name="T10" fmla="*/ 0 h 42"/>
                  <a:gd name="T11" fmla="*/ 41 w 41"/>
                  <a:gd name="T12" fmla="*/ 42 h 42"/>
                </a:gdLst>
                <a:ahLst/>
                <a:cxnLst>
                  <a:cxn ang="T6">
                    <a:pos x="T0" y="T1"/>
                  </a:cxn>
                  <a:cxn ang="T7">
                    <a:pos x="T2" y="T3"/>
                  </a:cxn>
                  <a:cxn ang="T8">
                    <a:pos x="T4" y="T5"/>
                  </a:cxn>
                </a:cxnLst>
                <a:rect l="T9" t="T10" r="T11" b="T12"/>
                <a:pathLst>
                  <a:path w="41" h="42">
                    <a:moveTo>
                      <a:pt x="30" y="0"/>
                    </a:moveTo>
                    <a:cubicBezTo>
                      <a:pt x="35" y="11"/>
                      <a:pt x="41" y="23"/>
                      <a:pt x="36" y="30"/>
                    </a:cubicBezTo>
                    <a:cubicBezTo>
                      <a:pt x="31" y="37"/>
                      <a:pt x="6" y="40"/>
                      <a:pt x="0" y="42"/>
                    </a:cubicBezTo>
                  </a:path>
                </a:pathLst>
              </a:custGeom>
              <a:solidFill>
                <a:schemeClr val="bg1"/>
              </a:solidFill>
              <a:ln w="9525" cmpd="sng">
                <a:solidFill>
                  <a:srgbClr val="000000"/>
                </a:solidFill>
                <a:prstDash val="solid"/>
                <a:round/>
                <a:headEnd/>
                <a:tailEnd/>
              </a:ln>
            </p:spPr>
            <p:txBody>
              <a:bodyPr/>
              <a:lstStyle/>
              <a:p>
                <a:endParaRPr lang="en-GB" dirty="0"/>
              </a:p>
            </p:txBody>
          </p:sp>
          <p:sp>
            <p:nvSpPr>
              <p:cNvPr id="156" name="Freeform 128"/>
              <p:cNvSpPr>
                <a:spLocks/>
              </p:cNvSpPr>
              <p:nvPr/>
            </p:nvSpPr>
            <p:spPr bwMode="auto">
              <a:xfrm rot="20650032">
                <a:off x="2203" y="1455"/>
                <a:ext cx="35" cy="39"/>
              </a:xfrm>
              <a:custGeom>
                <a:avLst/>
                <a:gdLst>
                  <a:gd name="T0" fmla="*/ 30 w 41"/>
                  <a:gd name="T1" fmla="*/ 0 h 42"/>
                  <a:gd name="T2" fmla="*/ 36 w 41"/>
                  <a:gd name="T3" fmla="*/ 30 h 42"/>
                  <a:gd name="T4" fmla="*/ 0 w 41"/>
                  <a:gd name="T5" fmla="*/ 42 h 42"/>
                  <a:gd name="T6" fmla="*/ 0 60000 65536"/>
                  <a:gd name="T7" fmla="*/ 0 60000 65536"/>
                  <a:gd name="T8" fmla="*/ 0 60000 65536"/>
                  <a:gd name="T9" fmla="*/ 0 w 41"/>
                  <a:gd name="T10" fmla="*/ 0 h 42"/>
                  <a:gd name="T11" fmla="*/ 41 w 41"/>
                  <a:gd name="T12" fmla="*/ 42 h 42"/>
                </a:gdLst>
                <a:ahLst/>
                <a:cxnLst>
                  <a:cxn ang="T6">
                    <a:pos x="T0" y="T1"/>
                  </a:cxn>
                  <a:cxn ang="T7">
                    <a:pos x="T2" y="T3"/>
                  </a:cxn>
                  <a:cxn ang="T8">
                    <a:pos x="T4" y="T5"/>
                  </a:cxn>
                </a:cxnLst>
                <a:rect l="T9" t="T10" r="T11" b="T12"/>
                <a:pathLst>
                  <a:path w="41" h="42">
                    <a:moveTo>
                      <a:pt x="30" y="0"/>
                    </a:moveTo>
                    <a:cubicBezTo>
                      <a:pt x="35" y="11"/>
                      <a:pt x="41" y="23"/>
                      <a:pt x="36" y="30"/>
                    </a:cubicBezTo>
                    <a:cubicBezTo>
                      <a:pt x="31" y="37"/>
                      <a:pt x="6" y="40"/>
                      <a:pt x="0" y="42"/>
                    </a:cubicBezTo>
                  </a:path>
                </a:pathLst>
              </a:custGeom>
              <a:solidFill>
                <a:schemeClr val="bg1"/>
              </a:solidFill>
              <a:ln w="9525" cmpd="sng">
                <a:solidFill>
                  <a:srgbClr val="000000"/>
                </a:solidFill>
                <a:prstDash val="solid"/>
                <a:round/>
                <a:headEnd/>
                <a:tailEnd/>
              </a:ln>
            </p:spPr>
            <p:txBody>
              <a:bodyPr/>
              <a:lstStyle/>
              <a:p>
                <a:endParaRPr lang="en-GB" dirty="0"/>
              </a:p>
            </p:txBody>
          </p:sp>
          <p:sp>
            <p:nvSpPr>
              <p:cNvPr id="157" name="Freeform 129"/>
              <p:cNvSpPr>
                <a:spLocks/>
              </p:cNvSpPr>
              <p:nvPr/>
            </p:nvSpPr>
            <p:spPr bwMode="auto">
              <a:xfrm rot="1632420">
                <a:off x="2126" y="1556"/>
                <a:ext cx="24" cy="84"/>
              </a:xfrm>
              <a:custGeom>
                <a:avLst/>
                <a:gdLst>
                  <a:gd name="T0" fmla="*/ 21 w 24"/>
                  <a:gd name="T1" fmla="*/ 0 h 84"/>
                  <a:gd name="T2" fmla="*/ 21 w 24"/>
                  <a:gd name="T3" fmla="*/ 45 h 84"/>
                  <a:gd name="T4" fmla="*/ 0 w 24"/>
                  <a:gd name="T5" fmla="*/ 84 h 84"/>
                  <a:gd name="T6" fmla="*/ 0 60000 65536"/>
                  <a:gd name="T7" fmla="*/ 0 60000 65536"/>
                  <a:gd name="T8" fmla="*/ 0 60000 65536"/>
                  <a:gd name="T9" fmla="*/ 0 w 24"/>
                  <a:gd name="T10" fmla="*/ 0 h 84"/>
                  <a:gd name="T11" fmla="*/ 24 w 24"/>
                  <a:gd name="T12" fmla="*/ 84 h 84"/>
                </a:gdLst>
                <a:ahLst/>
                <a:cxnLst>
                  <a:cxn ang="T6">
                    <a:pos x="T0" y="T1"/>
                  </a:cxn>
                  <a:cxn ang="T7">
                    <a:pos x="T2" y="T3"/>
                  </a:cxn>
                  <a:cxn ang="T8">
                    <a:pos x="T4" y="T5"/>
                  </a:cxn>
                </a:cxnLst>
                <a:rect l="T9" t="T10" r="T11" b="T12"/>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p:spPr>
            <p:txBody>
              <a:bodyPr/>
              <a:lstStyle/>
              <a:p>
                <a:endParaRPr lang="en-GB" dirty="0"/>
              </a:p>
            </p:txBody>
          </p:sp>
          <p:sp>
            <p:nvSpPr>
              <p:cNvPr id="158" name="Freeform 130"/>
              <p:cNvSpPr>
                <a:spLocks/>
              </p:cNvSpPr>
              <p:nvPr/>
            </p:nvSpPr>
            <p:spPr bwMode="auto">
              <a:xfrm>
                <a:off x="2199" y="1428"/>
                <a:ext cx="24" cy="84"/>
              </a:xfrm>
              <a:custGeom>
                <a:avLst/>
                <a:gdLst>
                  <a:gd name="T0" fmla="*/ 21 w 24"/>
                  <a:gd name="T1" fmla="*/ 0 h 84"/>
                  <a:gd name="T2" fmla="*/ 21 w 24"/>
                  <a:gd name="T3" fmla="*/ 45 h 84"/>
                  <a:gd name="T4" fmla="*/ 0 w 24"/>
                  <a:gd name="T5" fmla="*/ 84 h 84"/>
                  <a:gd name="T6" fmla="*/ 0 60000 65536"/>
                  <a:gd name="T7" fmla="*/ 0 60000 65536"/>
                  <a:gd name="T8" fmla="*/ 0 60000 65536"/>
                  <a:gd name="T9" fmla="*/ 0 w 24"/>
                  <a:gd name="T10" fmla="*/ 0 h 84"/>
                  <a:gd name="T11" fmla="*/ 24 w 24"/>
                  <a:gd name="T12" fmla="*/ 84 h 84"/>
                </a:gdLst>
                <a:ahLst/>
                <a:cxnLst>
                  <a:cxn ang="T6">
                    <a:pos x="T0" y="T1"/>
                  </a:cxn>
                  <a:cxn ang="T7">
                    <a:pos x="T2" y="T3"/>
                  </a:cxn>
                  <a:cxn ang="T8">
                    <a:pos x="T4" y="T5"/>
                  </a:cxn>
                </a:cxnLst>
                <a:rect l="T9" t="T10" r="T11" b="T12"/>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p:spPr>
            <p:txBody>
              <a:bodyPr/>
              <a:lstStyle/>
              <a:p>
                <a:endParaRPr lang="en-GB" dirty="0"/>
              </a:p>
            </p:txBody>
          </p:sp>
          <p:sp>
            <p:nvSpPr>
              <p:cNvPr id="159" name="Line 131"/>
              <p:cNvSpPr>
                <a:spLocks noChangeShapeType="1"/>
              </p:cNvSpPr>
              <p:nvPr/>
            </p:nvSpPr>
            <p:spPr bwMode="auto">
              <a:xfrm flipH="1">
                <a:off x="2150" y="1602"/>
                <a:ext cx="12" cy="14"/>
              </a:xfrm>
              <a:prstGeom prst="line">
                <a:avLst/>
              </a:prstGeom>
              <a:noFill/>
              <a:ln w="9525">
                <a:solidFill>
                  <a:srgbClr val="000000"/>
                </a:solidFill>
                <a:round/>
                <a:headEnd/>
                <a:tailEnd/>
              </a:ln>
            </p:spPr>
            <p:txBody>
              <a:bodyPr/>
              <a:lstStyle/>
              <a:p>
                <a:endParaRPr lang="en-GB" dirty="0"/>
              </a:p>
            </p:txBody>
          </p:sp>
          <p:sp>
            <p:nvSpPr>
              <p:cNvPr id="160" name="Line 132"/>
              <p:cNvSpPr>
                <a:spLocks noChangeShapeType="1"/>
              </p:cNvSpPr>
              <p:nvPr/>
            </p:nvSpPr>
            <p:spPr bwMode="auto">
              <a:xfrm flipH="1">
                <a:off x="2226" y="1471"/>
                <a:ext cx="4" cy="10"/>
              </a:xfrm>
              <a:prstGeom prst="line">
                <a:avLst/>
              </a:prstGeom>
              <a:noFill/>
              <a:ln w="9525">
                <a:solidFill>
                  <a:srgbClr val="000000"/>
                </a:solidFill>
                <a:round/>
                <a:headEnd/>
                <a:tailEnd/>
              </a:ln>
            </p:spPr>
            <p:txBody>
              <a:bodyPr/>
              <a:lstStyle/>
              <a:p>
                <a:endParaRPr lang="en-GB" dirty="0"/>
              </a:p>
            </p:txBody>
          </p:sp>
        </p:grpSp>
      </p:grpSp>
      <p:sp>
        <p:nvSpPr>
          <p:cNvPr id="179" name="Rectangle 7"/>
          <p:cNvSpPr>
            <a:spLocks noChangeArrowheads="1"/>
          </p:cNvSpPr>
          <p:nvPr/>
        </p:nvSpPr>
        <p:spPr bwMode="auto">
          <a:xfrm>
            <a:off x="0" y="246063"/>
            <a:ext cx="9144000" cy="404812"/>
          </a:xfrm>
          <a:prstGeom prst="rect">
            <a:avLst/>
          </a:prstGeom>
          <a:solidFill>
            <a:schemeClr val="bg1"/>
          </a:solidFill>
          <a:ln w="9525">
            <a:solidFill>
              <a:schemeClr val="tx1"/>
            </a:solidFill>
            <a:miter lim="800000"/>
            <a:headEnd/>
            <a:tailEnd/>
          </a:ln>
        </p:spPr>
        <p:txBody>
          <a:bodyPr wrap="none" anchor="ctr"/>
          <a:lstStyle/>
          <a:p>
            <a:pPr algn="ctr"/>
            <a:r>
              <a:rPr lang="en-CA" altLang="ja-JP" dirty="0">
                <a:solidFill>
                  <a:srgbClr val="0168AC"/>
                </a:solidFill>
                <a:latin typeface="Verdana" pitchFamily="34" charset="0"/>
                <a:ea typeface="ＭＳ Ｐゴシック" charset="-128"/>
              </a:rPr>
              <a:t>2011 World Archery Coaching Seminar</a:t>
            </a:r>
            <a:endParaRPr lang="en-CA" dirty="0">
              <a:solidFill>
                <a:srgbClr val="0168AC"/>
              </a:solidFill>
              <a:latin typeface="Verdana" pitchFamily="34" charset="0"/>
            </a:endParaRPr>
          </a:p>
        </p:txBody>
      </p:sp>
      <p:pic>
        <p:nvPicPr>
          <p:cNvPr id="180" name="Picture 4" descr="Y:\06 Communication\Logo FITA\09 World Archery\00_WA1_RG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0327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1" name="Rectangle 2"/>
          <p:cNvSpPr txBox="1">
            <a:spLocks noChangeArrowheads="1"/>
          </p:cNvSpPr>
          <p:nvPr/>
        </p:nvSpPr>
        <p:spPr>
          <a:xfrm>
            <a:off x="402406" y="562322"/>
            <a:ext cx="3065189" cy="706438"/>
          </a:xfrm>
          <a:prstGeom prst="rect">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algn="l" eaLnBrk="1" hangingPunct="1"/>
            <a:r>
              <a:rPr lang="en-GB" sz="2800" dirty="0" smtClean="0">
                <a:solidFill>
                  <a:schemeClr val="bg1"/>
                </a:solidFill>
              </a:rPr>
              <a:t>Aerial</a:t>
            </a:r>
            <a:r>
              <a:rPr lang="en-GB" sz="2800" b="1" dirty="0" smtClean="0">
                <a:solidFill>
                  <a:schemeClr val="bg1"/>
                </a:solidFill>
              </a:rPr>
              <a:t> View:</a:t>
            </a:r>
            <a:r>
              <a:rPr lang="en-GB" dirty="0" smtClean="0">
                <a:solidFill>
                  <a:schemeClr val="bg1"/>
                </a:solidFill>
              </a:rPr>
              <a:t> </a:t>
            </a:r>
            <a:r>
              <a:rPr lang="en-GB" sz="2800" dirty="0" smtClean="0">
                <a:solidFill>
                  <a:schemeClr val="bg1"/>
                </a:solidFill>
              </a:rPr>
              <a:t> </a:t>
            </a:r>
          </a:p>
        </p:txBody>
      </p:sp>
      <p:sp>
        <p:nvSpPr>
          <p:cNvPr id="182" name="TextBox 181"/>
          <p:cNvSpPr txBox="1"/>
          <p:nvPr/>
        </p:nvSpPr>
        <p:spPr>
          <a:xfrm>
            <a:off x="7867015" y="6604084"/>
            <a:ext cx="1273175" cy="253916"/>
          </a:xfrm>
          <a:prstGeom prst="rect">
            <a:avLst/>
          </a:prstGeom>
          <a:noFill/>
        </p:spPr>
        <p:txBody>
          <a:bodyPr wrap="square" rtlCol="0">
            <a:spAutoFit/>
          </a:bodyPr>
          <a:lstStyle/>
          <a:p>
            <a:pPr algn="r"/>
            <a:r>
              <a:rPr lang="en-GB" sz="1050" b="0" dirty="0" smtClean="0">
                <a:solidFill>
                  <a:schemeClr val="bg1"/>
                </a:solidFill>
              </a:rPr>
              <a:t>Ken Bearman</a:t>
            </a:r>
            <a:endParaRPr lang="en-GB" sz="1050" b="0" dirty="0">
              <a:solidFill>
                <a:schemeClr val="bg1"/>
              </a:solidFill>
            </a:endParaRPr>
          </a:p>
        </p:txBody>
      </p:sp>
    </p:spTree>
    <p:extLst>
      <p:ext uri="{BB962C8B-B14F-4D97-AF65-F5344CB8AC3E}">
        <p14:creationId xmlns:p14="http://schemas.microsoft.com/office/powerpoint/2010/main" val="1309582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9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
                                            <p:txEl>
                                              <p:pRg st="5" end="5"/>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0" y="246063"/>
            <a:ext cx="9144000" cy="404812"/>
          </a:xfrm>
          <a:prstGeom prst="rect">
            <a:avLst/>
          </a:prstGeom>
          <a:solidFill>
            <a:schemeClr val="bg1"/>
          </a:solidFill>
          <a:ln w="9525">
            <a:solidFill>
              <a:schemeClr val="tx1"/>
            </a:solidFill>
            <a:miter lim="800000"/>
            <a:headEnd/>
            <a:tailEnd/>
          </a:ln>
        </p:spPr>
        <p:txBody>
          <a:bodyPr wrap="none" anchor="ctr"/>
          <a:lstStyle/>
          <a:p>
            <a:pPr algn="ctr"/>
            <a:r>
              <a:rPr lang="en-CA" altLang="ja-JP" dirty="0">
                <a:solidFill>
                  <a:srgbClr val="0168AC"/>
                </a:solidFill>
                <a:latin typeface="Verdana" pitchFamily="34" charset="0"/>
                <a:ea typeface="ＭＳ Ｐゴシック" charset="-128"/>
              </a:rPr>
              <a:t>2011 World Archery Coaching Seminar</a:t>
            </a:r>
            <a:endParaRPr lang="en-CA" dirty="0">
              <a:solidFill>
                <a:srgbClr val="0168AC"/>
              </a:solidFill>
              <a:latin typeface="Verdana" pitchFamily="34" charset="0"/>
            </a:endParaRPr>
          </a:p>
        </p:txBody>
      </p:sp>
      <p:pic>
        <p:nvPicPr>
          <p:cNvPr id="3" name="Picture 4" descr="Y:\06 Communication\Logo FITA\09 World Archery\00_WA1_RG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0327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txBox="1">
            <a:spLocks noChangeArrowheads="1"/>
          </p:cNvSpPr>
          <p:nvPr/>
        </p:nvSpPr>
        <p:spPr>
          <a:xfrm>
            <a:off x="333374" y="908721"/>
            <a:ext cx="8601075" cy="1643980"/>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FontTx/>
              <a:buNone/>
            </a:pPr>
            <a:r>
              <a:rPr lang="en-GB" sz="2800" b="1" dirty="0" smtClean="0">
                <a:solidFill>
                  <a:schemeClr val="bg1"/>
                </a:solidFill>
              </a:rPr>
              <a:t>Upper body position 1:</a:t>
            </a:r>
            <a:endParaRPr lang="en-GB" sz="2800" dirty="0" smtClean="0">
              <a:solidFill>
                <a:schemeClr val="bg1"/>
              </a:solidFill>
            </a:endParaRPr>
          </a:p>
          <a:p>
            <a:pPr marL="0" indent="0" eaLnBrk="1" hangingPunct="1">
              <a:buFontTx/>
              <a:buNone/>
            </a:pPr>
            <a:endParaRPr lang="en-GB" sz="1200" dirty="0" smtClean="0">
              <a:solidFill>
                <a:schemeClr val="bg1"/>
              </a:solidFill>
            </a:endParaRPr>
          </a:p>
          <a:p>
            <a:pPr marL="0" indent="0" eaLnBrk="1" hangingPunct="1">
              <a:buFontTx/>
              <a:buNone/>
              <a:tabLst>
                <a:tab pos="1162050" algn="l"/>
              </a:tabLst>
            </a:pPr>
            <a:r>
              <a:rPr lang="en-GB" sz="2400" b="0" dirty="0" smtClean="0">
                <a:solidFill>
                  <a:schemeClr val="bg1"/>
                </a:solidFill>
              </a:rPr>
              <a:t>This open stance maybe comfortable but the critical angles                	are in poor positions. </a:t>
            </a:r>
          </a:p>
        </p:txBody>
      </p:sp>
      <p:grpSp>
        <p:nvGrpSpPr>
          <p:cNvPr id="5" name="Group 153"/>
          <p:cNvGrpSpPr>
            <a:grpSpLocks/>
          </p:cNvGrpSpPr>
          <p:nvPr/>
        </p:nvGrpSpPr>
        <p:grpSpPr bwMode="auto">
          <a:xfrm>
            <a:off x="6314759" y="3920882"/>
            <a:ext cx="2073275" cy="1030288"/>
            <a:chOff x="8811" y="1571"/>
            <a:chExt cx="3265" cy="1621"/>
          </a:xfrm>
        </p:grpSpPr>
        <p:sp>
          <p:nvSpPr>
            <p:cNvPr id="6" name="Rectangle 154"/>
            <p:cNvSpPr>
              <a:spLocks noChangeArrowheads="1"/>
            </p:cNvSpPr>
            <p:nvPr/>
          </p:nvSpPr>
          <p:spPr bwMode="auto">
            <a:xfrm rot="21495540" flipH="1">
              <a:off x="9745" y="2349"/>
              <a:ext cx="435" cy="111"/>
            </a:xfrm>
            <a:prstGeom prst="rect">
              <a:avLst/>
            </a:prstGeom>
            <a:solidFill>
              <a:srgbClr val="CCFFFF"/>
            </a:solidFill>
            <a:ln w="9525">
              <a:solidFill>
                <a:srgbClr val="000000"/>
              </a:solidFill>
              <a:miter lim="800000"/>
              <a:headEnd/>
              <a:tailEnd/>
            </a:ln>
          </p:spPr>
          <p:txBody>
            <a:bodyPr/>
            <a:lstStyle/>
            <a:p>
              <a:endParaRPr lang="en-US" dirty="0"/>
            </a:p>
          </p:txBody>
        </p:sp>
        <p:sp>
          <p:nvSpPr>
            <p:cNvPr id="7" name="Line 155"/>
            <p:cNvSpPr>
              <a:spLocks noChangeShapeType="1"/>
            </p:cNvSpPr>
            <p:nvPr/>
          </p:nvSpPr>
          <p:spPr bwMode="auto">
            <a:xfrm rot="-678596" flipH="1" flipV="1">
              <a:off x="9750" y="2386"/>
              <a:ext cx="404" cy="71"/>
            </a:xfrm>
            <a:prstGeom prst="line">
              <a:avLst/>
            </a:prstGeom>
            <a:noFill/>
            <a:ln w="9525">
              <a:solidFill>
                <a:srgbClr val="000000"/>
              </a:solidFill>
              <a:round/>
              <a:headEnd/>
              <a:tailEnd/>
            </a:ln>
          </p:spPr>
          <p:txBody>
            <a:bodyPr/>
            <a:lstStyle/>
            <a:p>
              <a:endParaRPr lang="en-GB" dirty="0"/>
            </a:p>
          </p:txBody>
        </p:sp>
        <p:sp>
          <p:nvSpPr>
            <p:cNvPr id="8" name="Line 156"/>
            <p:cNvSpPr>
              <a:spLocks noChangeShapeType="1"/>
            </p:cNvSpPr>
            <p:nvPr/>
          </p:nvSpPr>
          <p:spPr bwMode="auto">
            <a:xfrm rot="-567740" flipH="1" flipV="1">
              <a:off x="9748" y="2353"/>
              <a:ext cx="411" cy="60"/>
            </a:xfrm>
            <a:prstGeom prst="line">
              <a:avLst/>
            </a:prstGeom>
            <a:noFill/>
            <a:ln w="9525">
              <a:solidFill>
                <a:srgbClr val="000000"/>
              </a:solidFill>
              <a:round/>
              <a:headEnd/>
              <a:tailEnd/>
            </a:ln>
          </p:spPr>
          <p:txBody>
            <a:bodyPr/>
            <a:lstStyle/>
            <a:p>
              <a:endParaRPr lang="en-GB" dirty="0"/>
            </a:p>
          </p:txBody>
        </p:sp>
        <p:sp>
          <p:nvSpPr>
            <p:cNvPr id="9" name="Rectangle 157"/>
            <p:cNvSpPr>
              <a:spLocks noChangeArrowheads="1"/>
            </p:cNvSpPr>
            <p:nvPr/>
          </p:nvSpPr>
          <p:spPr bwMode="auto">
            <a:xfrm>
              <a:off x="10177" y="2215"/>
              <a:ext cx="121" cy="352"/>
            </a:xfrm>
            <a:prstGeom prst="rect">
              <a:avLst/>
            </a:prstGeom>
            <a:solidFill>
              <a:srgbClr val="CCFFFF"/>
            </a:solidFill>
            <a:ln w="9525">
              <a:solidFill>
                <a:srgbClr val="000000"/>
              </a:solidFill>
              <a:miter lim="800000"/>
              <a:headEnd/>
              <a:tailEnd/>
            </a:ln>
          </p:spPr>
          <p:txBody>
            <a:bodyPr/>
            <a:lstStyle/>
            <a:p>
              <a:endParaRPr lang="en-US" dirty="0"/>
            </a:p>
          </p:txBody>
        </p:sp>
        <p:grpSp>
          <p:nvGrpSpPr>
            <p:cNvPr id="10" name="Group 158"/>
            <p:cNvGrpSpPr>
              <a:grpSpLocks/>
            </p:cNvGrpSpPr>
            <p:nvPr/>
          </p:nvGrpSpPr>
          <p:grpSpPr bwMode="auto">
            <a:xfrm rot="755864" flipV="1">
              <a:off x="8811" y="1571"/>
              <a:ext cx="1510" cy="540"/>
              <a:chOff x="7333" y="3011"/>
              <a:chExt cx="1510" cy="540"/>
            </a:xfrm>
          </p:grpSpPr>
          <p:sp>
            <p:nvSpPr>
              <p:cNvPr id="20" name="Rectangle 159"/>
              <p:cNvSpPr>
                <a:spLocks noChangeArrowheads="1"/>
              </p:cNvSpPr>
              <p:nvPr/>
            </p:nvSpPr>
            <p:spPr bwMode="auto">
              <a:xfrm rot="20530763" flipH="1">
                <a:off x="7449" y="3184"/>
                <a:ext cx="1394" cy="111"/>
              </a:xfrm>
              <a:prstGeom prst="rect">
                <a:avLst/>
              </a:prstGeom>
              <a:solidFill>
                <a:srgbClr val="CCFFFF"/>
              </a:solidFill>
              <a:ln w="9525">
                <a:solidFill>
                  <a:srgbClr val="000000"/>
                </a:solidFill>
                <a:miter lim="800000"/>
                <a:headEnd/>
                <a:tailEnd/>
              </a:ln>
            </p:spPr>
            <p:txBody>
              <a:bodyPr/>
              <a:lstStyle/>
              <a:p>
                <a:endParaRPr lang="en-US" dirty="0"/>
              </a:p>
            </p:txBody>
          </p:sp>
          <p:sp>
            <p:nvSpPr>
              <p:cNvPr id="21" name="Line 160"/>
              <p:cNvSpPr>
                <a:spLocks noChangeShapeType="1"/>
              </p:cNvSpPr>
              <p:nvPr/>
            </p:nvSpPr>
            <p:spPr bwMode="auto">
              <a:xfrm flipH="1">
                <a:off x="7465" y="3011"/>
                <a:ext cx="1325" cy="427"/>
              </a:xfrm>
              <a:prstGeom prst="line">
                <a:avLst/>
              </a:prstGeom>
              <a:noFill/>
              <a:ln w="9525">
                <a:solidFill>
                  <a:srgbClr val="000000"/>
                </a:solidFill>
                <a:round/>
                <a:headEnd/>
                <a:tailEnd/>
              </a:ln>
            </p:spPr>
            <p:txBody>
              <a:bodyPr/>
              <a:lstStyle/>
              <a:p>
                <a:endParaRPr lang="en-GB" dirty="0"/>
              </a:p>
            </p:txBody>
          </p:sp>
          <p:sp>
            <p:nvSpPr>
              <p:cNvPr id="22" name="Line 161"/>
              <p:cNvSpPr>
                <a:spLocks noChangeShapeType="1"/>
              </p:cNvSpPr>
              <p:nvPr/>
            </p:nvSpPr>
            <p:spPr bwMode="auto">
              <a:xfrm flipH="1">
                <a:off x="7494" y="3054"/>
                <a:ext cx="1303" cy="419"/>
              </a:xfrm>
              <a:prstGeom prst="line">
                <a:avLst/>
              </a:prstGeom>
              <a:noFill/>
              <a:ln w="9525">
                <a:solidFill>
                  <a:srgbClr val="000000"/>
                </a:solidFill>
                <a:round/>
                <a:headEnd/>
                <a:tailEnd/>
              </a:ln>
            </p:spPr>
            <p:txBody>
              <a:bodyPr/>
              <a:lstStyle/>
              <a:p>
                <a:endParaRPr lang="en-GB" dirty="0"/>
              </a:p>
            </p:txBody>
          </p:sp>
          <p:sp>
            <p:nvSpPr>
              <p:cNvPr id="23" name="Rectangle 162"/>
              <p:cNvSpPr>
                <a:spLocks noChangeArrowheads="1"/>
              </p:cNvSpPr>
              <p:nvPr/>
            </p:nvSpPr>
            <p:spPr bwMode="auto">
              <a:xfrm rot="20532437" flipH="1">
                <a:off x="7333" y="3415"/>
                <a:ext cx="150" cy="136"/>
              </a:xfrm>
              <a:prstGeom prst="rect">
                <a:avLst/>
              </a:prstGeom>
              <a:gradFill rotWithShape="1">
                <a:gsLst>
                  <a:gs pos="0">
                    <a:srgbClr val="929292"/>
                  </a:gs>
                  <a:gs pos="50000">
                    <a:srgbClr val="C0C0C0"/>
                  </a:gs>
                  <a:gs pos="100000">
                    <a:srgbClr val="929292"/>
                  </a:gs>
                </a:gsLst>
                <a:lin ang="5400000" scaled="1"/>
              </a:gradFill>
              <a:ln w="9525">
                <a:solidFill>
                  <a:srgbClr val="000000"/>
                </a:solidFill>
                <a:miter lim="800000"/>
                <a:headEnd/>
                <a:tailEnd/>
              </a:ln>
            </p:spPr>
            <p:txBody>
              <a:bodyPr/>
              <a:lstStyle/>
              <a:p>
                <a:endParaRPr lang="en-US" dirty="0"/>
              </a:p>
            </p:txBody>
          </p:sp>
        </p:grpSp>
        <p:grpSp>
          <p:nvGrpSpPr>
            <p:cNvPr id="11" name="Group 163"/>
            <p:cNvGrpSpPr>
              <a:grpSpLocks/>
            </p:cNvGrpSpPr>
            <p:nvPr/>
          </p:nvGrpSpPr>
          <p:grpSpPr bwMode="auto">
            <a:xfrm rot="-755864">
              <a:off x="8811" y="2652"/>
              <a:ext cx="1510" cy="540"/>
              <a:chOff x="7333" y="3011"/>
              <a:chExt cx="1510" cy="540"/>
            </a:xfrm>
          </p:grpSpPr>
          <p:sp>
            <p:nvSpPr>
              <p:cNvPr id="16" name="Rectangle 164"/>
              <p:cNvSpPr>
                <a:spLocks noChangeArrowheads="1"/>
              </p:cNvSpPr>
              <p:nvPr/>
            </p:nvSpPr>
            <p:spPr bwMode="auto">
              <a:xfrm rot="20530763" flipH="1">
                <a:off x="7449" y="3184"/>
                <a:ext cx="1394" cy="111"/>
              </a:xfrm>
              <a:prstGeom prst="rect">
                <a:avLst/>
              </a:prstGeom>
              <a:solidFill>
                <a:srgbClr val="CCFFFF"/>
              </a:solidFill>
              <a:ln w="9525">
                <a:solidFill>
                  <a:srgbClr val="000000"/>
                </a:solidFill>
                <a:miter lim="800000"/>
                <a:headEnd/>
                <a:tailEnd/>
              </a:ln>
            </p:spPr>
            <p:txBody>
              <a:bodyPr/>
              <a:lstStyle/>
              <a:p>
                <a:endParaRPr lang="en-US" dirty="0"/>
              </a:p>
            </p:txBody>
          </p:sp>
          <p:sp>
            <p:nvSpPr>
              <p:cNvPr id="17" name="Line 165"/>
              <p:cNvSpPr>
                <a:spLocks noChangeShapeType="1"/>
              </p:cNvSpPr>
              <p:nvPr/>
            </p:nvSpPr>
            <p:spPr bwMode="auto">
              <a:xfrm flipH="1">
                <a:off x="7465" y="3011"/>
                <a:ext cx="1325" cy="427"/>
              </a:xfrm>
              <a:prstGeom prst="line">
                <a:avLst/>
              </a:prstGeom>
              <a:noFill/>
              <a:ln w="9525">
                <a:solidFill>
                  <a:srgbClr val="000000"/>
                </a:solidFill>
                <a:round/>
                <a:headEnd/>
                <a:tailEnd/>
              </a:ln>
            </p:spPr>
            <p:txBody>
              <a:bodyPr/>
              <a:lstStyle/>
              <a:p>
                <a:endParaRPr lang="en-GB" dirty="0"/>
              </a:p>
            </p:txBody>
          </p:sp>
          <p:sp>
            <p:nvSpPr>
              <p:cNvPr id="18" name="Line 166"/>
              <p:cNvSpPr>
                <a:spLocks noChangeShapeType="1"/>
              </p:cNvSpPr>
              <p:nvPr/>
            </p:nvSpPr>
            <p:spPr bwMode="auto">
              <a:xfrm flipH="1">
                <a:off x="7494" y="3054"/>
                <a:ext cx="1303" cy="419"/>
              </a:xfrm>
              <a:prstGeom prst="line">
                <a:avLst/>
              </a:prstGeom>
              <a:noFill/>
              <a:ln w="9525">
                <a:solidFill>
                  <a:srgbClr val="000000"/>
                </a:solidFill>
                <a:round/>
                <a:headEnd/>
                <a:tailEnd/>
              </a:ln>
            </p:spPr>
            <p:txBody>
              <a:bodyPr/>
              <a:lstStyle/>
              <a:p>
                <a:endParaRPr lang="en-GB" dirty="0"/>
              </a:p>
            </p:txBody>
          </p:sp>
          <p:sp>
            <p:nvSpPr>
              <p:cNvPr id="19" name="Rectangle 167"/>
              <p:cNvSpPr>
                <a:spLocks noChangeArrowheads="1"/>
              </p:cNvSpPr>
              <p:nvPr/>
            </p:nvSpPr>
            <p:spPr bwMode="auto">
              <a:xfrm rot="20532437" flipH="1">
                <a:off x="7333" y="3415"/>
                <a:ext cx="150" cy="136"/>
              </a:xfrm>
              <a:prstGeom prst="rect">
                <a:avLst/>
              </a:prstGeom>
              <a:gradFill rotWithShape="1">
                <a:gsLst>
                  <a:gs pos="0">
                    <a:srgbClr val="929292"/>
                  </a:gs>
                  <a:gs pos="50000">
                    <a:srgbClr val="C0C0C0"/>
                  </a:gs>
                  <a:gs pos="100000">
                    <a:srgbClr val="929292"/>
                  </a:gs>
                </a:gsLst>
                <a:lin ang="5400000" scaled="1"/>
              </a:gradFill>
              <a:ln w="9525">
                <a:solidFill>
                  <a:srgbClr val="000000"/>
                </a:solidFill>
                <a:miter lim="800000"/>
                <a:headEnd/>
                <a:tailEnd/>
              </a:ln>
            </p:spPr>
            <p:txBody>
              <a:bodyPr/>
              <a:lstStyle/>
              <a:p>
                <a:endParaRPr lang="en-US" dirty="0"/>
              </a:p>
            </p:txBody>
          </p:sp>
        </p:grpSp>
        <p:grpSp>
          <p:nvGrpSpPr>
            <p:cNvPr id="12" name="Group 168"/>
            <p:cNvGrpSpPr>
              <a:grpSpLocks/>
            </p:cNvGrpSpPr>
            <p:nvPr/>
          </p:nvGrpSpPr>
          <p:grpSpPr bwMode="auto">
            <a:xfrm>
              <a:off x="10289" y="2342"/>
              <a:ext cx="1787" cy="107"/>
              <a:chOff x="6966" y="3765"/>
              <a:chExt cx="1787" cy="159"/>
            </a:xfrm>
          </p:grpSpPr>
          <p:sp>
            <p:nvSpPr>
              <p:cNvPr id="13" name="Freeform 169"/>
              <p:cNvSpPr>
                <a:spLocks/>
              </p:cNvSpPr>
              <p:nvPr/>
            </p:nvSpPr>
            <p:spPr bwMode="auto">
              <a:xfrm>
                <a:off x="6966" y="3765"/>
                <a:ext cx="1787" cy="159"/>
              </a:xfrm>
              <a:custGeom>
                <a:avLst/>
                <a:gdLst>
                  <a:gd name="T0" fmla="*/ 1787 w 1787"/>
                  <a:gd name="T1" fmla="*/ 0 h 159"/>
                  <a:gd name="T2" fmla="*/ 2 w 1787"/>
                  <a:gd name="T3" fmla="*/ 0 h 159"/>
                  <a:gd name="T4" fmla="*/ 0 w 1787"/>
                  <a:gd name="T5" fmla="*/ 159 h 159"/>
                  <a:gd name="T6" fmla="*/ 1674 w 1787"/>
                  <a:gd name="T7" fmla="*/ 158 h 159"/>
                  <a:gd name="T8" fmla="*/ 0 60000 65536"/>
                  <a:gd name="T9" fmla="*/ 0 60000 65536"/>
                  <a:gd name="T10" fmla="*/ 0 60000 65536"/>
                  <a:gd name="T11" fmla="*/ 0 60000 65536"/>
                  <a:gd name="T12" fmla="*/ 0 w 1787"/>
                  <a:gd name="T13" fmla="*/ 0 h 159"/>
                  <a:gd name="T14" fmla="*/ 1787 w 1787"/>
                  <a:gd name="T15" fmla="*/ 159 h 159"/>
                </a:gdLst>
                <a:ahLst/>
                <a:cxnLst>
                  <a:cxn ang="T8">
                    <a:pos x="T0" y="T1"/>
                  </a:cxn>
                  <a:cxn ang="T9">
                    <a:pos x="T2" y="T3"/>
                  </a:cxn>
                  <a:cxn ang="T10">
                    <a:pos x="T4" y="T5"/>
                  </a:cxn>
                  <a:cxn ang="T11">
                    <a:pos x="T6" y="T7"/>
                  </a:cxn>
                </a:cxnLst>
                <a:rect l="T12" t="T13" r="T14" b="T15"/>
                <a:pathLst>
                  <a:path w="1787" h="159">
                    <a:moveTo>
                      <a:pt x="1787" y="0"/>
                    </a:moveTo>
                    <a:lnTo>
                      <a:pt x="2" y="0"/>
                    </a:lnTo>
                    <a:lnTo>
                      <a:pt x="0" y="159"/>
                    </a:lnTo>
                    <a:lnTo>
                      <a:pt x="1674" y="158"/>
                    </a:lnTo>
                  </a:path>
                </a:pathLst>
              </a:custGeom>
              <a:solidFill>
                <a:srgbClr val="CCFFFF"/>
              </a:solidFill>
              <a:ln w="9525" cmpd="sng">
                <a:solidFill>
                  <a:srgbClr val="000000"/>
                </a:solidFill>
                <a:round/>
                <a:headEnd/>
                <a:tailEnd/>
              </a:ln>
            </p:spPr>
            <p:txBody>
              <a:bodyPr/>
              <a:lstStyle/>
              <a:p>
                <a:endParaRPr lang="en-GB" dirty="0"/>
              </a:p>
            </p:txBody>
          </p:sp>
          <p:sp>
            <p:nvSpPr>
              <p:cNvPr id="14" name="Line 170"/>
              <p:cNvSpPr>
                <a:spLocks noChangeShapeType="1"/>
              </p:cNvSpPr>
              <p:nvPr/>
            </p:nvSpPr>
            <p:spPr bwMode="auto">
              <a:xfrm>
                <a:off x="6968" y="3818"/>
                <a:ext cx="1665" cy="0"/>
              </a:xfrm>
              <a:prstGeom prst="line">
                <a:avLst/>
              </a:prstGeom>
              <a:noFill/>
              <a:ln w="9525">
                <a:solidFill>
                  <a:srgbClr val="000000"/>
                </a:solidFill>
                <a:round/>
                <a:headEnd/>
                <a:tailEnd/>
              </a:ln>
            </p:spPr>
            <p:txBody>
              <a:bodyPr/>
              <a:lstStyle/>
              <a:p>
                <a:endParaRPr lang="en-GB" dirty="0"/>
              </a:p>
            </p:txBody>
          </p:sp>
          <p:sp>
            <p:nvSpPr>
              <p:cNvPr id="15" name="Line 171"/>
              <p:cNvSpPr>
                <a:spLocks noChangeShapeType="1"/>
              </p:cNvSpPr>
              <p:nvPr/>
            </p:nvSpPr>
            <p:spPr bwMode="auto">
              <a:xfrm>
                <a:off x="6968" y="3870"/>
                <a:ext cx="1612" cy="0"/>
              </a:xfrm>
              <a:prstGeom prst="line">
                <a:avLst/>
              </a:prstGeom>
              <a:noFill/>
              <a:ln w="9525">
                <a:solidFill>
                  <a:srgbClr val="000000"/>
                </a:solidFill>
                <a:round/>
                <a:headEnd/>
                <a:tailEnd/>
              </a:ln>
            </p:spPr>
            <p:txBody>
              <a:bodyPr/>
              <a:lstStyle/>
              <a:p>
                <a:endParaRPr lang="en-GB" dirty="0"/>
              </a:p>
            </p:txBody>
          </p:sp>
        </p:grpSp>
      </p:grpSp>
      <p:sp>
        <p:nvSpPr>
          <p:cNvPr id="24" name="Freeform 106"/>
          <p:cNvSpPr>
            <a:spLocks/>
          </p:cNvSpPr>
          <p:nvPr/>
        </p:nvSpPr>
        <p:spPr bwMode="auto">
          <a:xfrm>
            <a:off x="4598671" y="3831982"/>
            <a:ext cx="2317750" cy="582613"/>
          </a:xfrm>
          <a:custGeom>
            <a:avLst/>
            <a:gdLst>
              <a:gd name="T0" fmla="*/ 1283 w 1460"/>
              <a:gd name="T1" fmla="*/ 258 h 367"/>
              <a:gd name="T2" fmla="*/ 1120 w 1460"/>
              <a:gd name="T3" fmla="*/ 293 h 367"/>
              <a:gd name="T4" fmla="*/ 1091 w 1460"/>
              <a:gd name="T5" fmla="*/ 283 h 367"/>
              <a:gd name="T6" fmla="*/ 944 w 1460"/>
              <a:gd name="T7" fmla="*/ 243 h 367"/>
              <a:gd name="T8" fmla="*/ 812 w 1460"/>
              <a:gd name="T9" fmla="*/ 203 h 367"/>
              <a:gd name="T10" fmla="*/ 683 w 1460"/>
              <a:gd name="T11" fmla="*/ 159 h 367"/>
              <a:gd name="T12" fmla="*/ 610 w 1460"/>
              <a:gd name="T13" fmla="*/ 137 h 367"/>
              <a:gd name="T14" fmla="*/ 521 w 1460"/>
              <a:gd name="T15" fmla="*/ 114 h 367"/>
              <a:gd name="T16" fmla="*/ 424 w 1460"/>
              <a:gd name="T17" fmla="*/ 95 h 367"/>
              <a:gd name="T18" fmla="*/ 338 w 1460"/>
              <a:gd name="T19" fmla="*/ 81 h 367"/>
              <a:gd name="T20" fmla="*/ 264 w 1460"/>
              <a:gd name="T21" fmla="*/ 76 h 367"/>
              <a:gd name="T22" fmla="*/ 195 w 1460"/>
              <a:gd name="T23" fmla="*/ 57 h 367"/>
              <a:gd name="T24" fmla="*/ 114 w 1460"/>
              <a:gd name="T25" fmla="*/ 30 h 367"/>
              <a:gd name="T26" fmla="*/ 51 w 1460"/>
              <a:gd name="T27" fmla="*/ 12 h 367"/>
              <a:gd name="T28" fmla="*/ 0 w 1460"/>
              <a:gd name="T29" fmla="*/ 0 h 367"/>
              <a:gd name="T30" fmla="*/ 24 w 1460"/>
              <a:gd name="T31" fmla="*/ 129 h 367"/>
              <a:gd name="T32" fmla="*/ 30 w 1460"/>
              <a:gd name="T33" fmla="*/ 255 h 367"/>
              <a:gd name="T34" fmla="*/ 78 w 1460"/>
              <a:gd name="T35" fmla="*/ 261 h 367"/>
              <a:gd name="T36" fmla="*/ 138 w 1460"/>
              <a:gd name="T37" fmla="*/ 258 h 367"/>
              <a:gd name="T38" fmla="*/ 195 w 1460"/>
              <a:gd name="T39" fmla="*/ 264 h 367"/>
              <a:gd name="T40" fmla="*/ 240 w 1460"/>
              <a:gd name="T41" fmla="*/ 269 h 367"/>
              <a:gd name="T42" fmla="*/ 285 w 1460"/>
              <a:gd name="T43" fmla="*/ 279 h 367"/>
              <a:gd name="T44" fmla="*/ 408 w 1460"/>
              <a:gd name="T45" fmla="*/ 305 h 367"/>
              <a:gd name="T46" fmla="*/ 523 w 1460"/>
              <a:gd name="T47" fmla="*/ 322 h 367"/>
              <a:gd name="T48" fmla="*/ 1452 w 1460"/>
              <a:gd name="T49" fmla="*/ 367 h 367"/>
              <a:gd name="T50" fmla="*/ 1460 w 1460"/>
              <a:gd name="T51" fmla="*/ 351 h 367"/>
              <a:gd name="T52" fmla="*/ 1451 w 1460"/>
              <a:gd name="T53" fmla="*/ 334 h 367"/>
              <a:gd name="T54" fmla="*/ 1387 w 1460"/>
              <a:gd name="T55" fmla="*/ 298 h 367"/>
              <a:gd name="T56" fmla="*/ 1354 w 1460"/>
              <a:gd name="T57" fmla="*/ 272 h 367"/>
              <a:gd name="T58" fmla="*/ 1309 w 1460"/>
              <a:gd name="T59" fmla="*/ 257 h 367"/>
              <a:gd name="T60" fmla="*/ 1276 w 1460"/>
              <a:gd name="T61" fmla="*/ 258 h 36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460"/>
              <a:gd name="T94" fmla="*/ 0 h 367"/>
              <a:gd name="T95" fmla="*/ 1460 w 1460"/>
              <a:gd name="T96" fmla="*/ 367 h 36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460" h="367">
                <a:moveTo>
                  <a:pt x="1283" y="258"/>
                </a:moveTo>
                <a:lnTo>
                  <a:pt x="1120" y="293"/>
                </a:lnTo>
                <a:lnTo>
                  <a:pt x="1091" y="283"/>
                </a:lnTo>
                <a:lnTo>
                  <a:pt x="944" y="243"/>
                </a:lnTo>
                <a:lnTo>
                  <a:pt x="812" y="203"/>
                </a:lnTo>
                <a:lnTo>
                  <a:pt x="683" y="159"/>
                </a:lnTo>
                <a:cubicBezTo>
                  <a:pt x="656" y="151"/>
                  <a:pt x="637" y="145"/>
                  <a:pt x="610" y="137"/>
                </a:cubicBezTo>
                <a:cubicBezTo>
                  <a:pt x="584" y="128"/>
                  <a:pt x="551" y="121"/>
                  <a:pt x="521" y="114"/>
                </a:cubicBezTo>
                <a:lnTo>
                  <a:pt x="424" y="95"/>
                </a:lnTo>
                <a:lnTo>
                  <a:pt x="338" y="81"/>
                </a:lnTo>
                <a:lnTo>
                  <a:pt x="264" y="76"/>
                </a:lnTo>
                <a:lnTo>
                  <a:pt x="195" y="57"/>
                </a:lnTo>
                <a:lnTo>
                  <a:pt x="114" y="30"/>
                </a:lnTo>
                <a:lnTo>
                  <a:pt x="51" y="12"/>
                </a:lnTo>
                <a:lnTo>
                  <a:pt x="0" y="0"/>
                </a:lnTo>
                <a:lnTo>
                  <a:pt x="24" y="129"/>
                </a:lnTo>
                <a:lnTo>
                  <a:pt x="30" y="255"/>
                </a:lnTo>
                <a:lnTo>
                  <a:pt x="78" y="261"/>
                </a:lnTo>
                <a:lnTo>
                  <a:pt x="138" y="258"/>
                </a:lnTo>
                <a:lnTo>
                  <a:pt x="195" y="264"/>
                </a:lnTo>
                <a:lnTo>
                  <a:pt x="240" y="269"/>
                </a:lnTo>
                <a:lnTo>
                  <a:pt x="285" y="279"/>
                </a:lnTo>
                <a:lnTo>
                  <a:pt x="408" y="305"/>
                </a:lnTo>
                <a:lnTo>
                  <a:pt x="523" y="322"/>
                </a:lnTo>
                <a:lnTo>
                  <a:pt x="1452" y="367"/>
                </a:lnTo>
                <a:lnTo>
                  <a:pt x="1460" y="351"/>
                </a:lnTo>
                <a:lnTo>
                  <a:pt x="1451" y="334"/>
                </a:lnTo>
                <a:lnTo>
                  <a:pt x="1387" y="298"/>
                </a:lnTo>
                <a:lnTo>
                  <a:pt x="1354" y="272"/>
                </a:lnTo>
                <a:lnTo>
                  <a:pt x="1309" y="257"/>
                </a:lnTo>
                <a:lnTo>
                  <a:pt x="1276" y="258"/>
                </a:lnTo>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25" name="Freeform 108"/>
          <p:cNvSpPr>
            <a:spLocks/>
          </p:cNvSpPr>
          <p:nvPr/>
        </p:nvSpPr>
        <p:spPr bwMode="auto">
          <a:xfrm>
            <a:off x="1860234" y="3689107"/>
            <a:ext cx="2789238" cy="1049338"/>
          </a:xfrm>
          <a:custGeom>
            <a:avLst/>
            <a:gdLst>
              <a:gd name="T0" fmla="*/ 1725 w 1757"/>
              <a:gd name="T1" fmla="*/ 84 h 661"/>
              <a:gd name="T2" fmla="*/ 1632 w 1757"/>
              <a:gd name="T3" fmla="*/ 72 h 661"/>
              <a:gd name="T4" fmla="*/ 1527 w 1757"/>
              <a:gd name="T5" fmla="*/ 57 h 661"/>
              <a:gd name="T6" fmla="*/ 1441 w 1757"/>
              <a:gd name="T7" fmla="*/ 44 h 661"/>
              <a:gd name="T8" fmla="*/ 1356 w 1757"/>
              <a:gd name="T9" fmla="*/ 36 h 661"/>
              <a:gd name="T10" fmla="*/ 1237 w 1757"/>
              <a:gd name="T11" fmla="*/ 8 h 661"/>
              <a:gd name="T12" fmla="*/ 1105 w 1757"/>
              <a:gd name="T13" fmla="*/ 0 h 661"/>
              <a:gd name="T14" fmla="*/ 978 w 1757"/>
              <a:gd name="T15" fmla="*/ 9 h 661"/>
              <a:gd name="T16" fmla="*/ 888 w 1757"/>
              <a:gd name="T17" fmla="*/ 21 h 661"/>
              <a:gd name="T18" fmla="*/ 801 w 1757"/>
              <a:gd name="T19" fmla="*/ 45 h 661"/>
              <a:gd name="T20" fmla="*/ 666 w 1757"/>
              <a:gd name="T21" fmla="*/ 90 h 661"/>
              <a:gd name="T22" fmla="*/ 528 w 1757"/>
              <a:gd name="T23" fmla="*/ 117 h 661"/>
              <a:gd name="T24" fmla="*/ 432 w 1757"/>
              <a:gd name="T25" fmla="*/ 144 h 661"/>
              <a:gd name="T26" fmla="*/ 327 w 1757"/>
              <a:gd name="T27" fmla="*/ 195 h 661"/>
              <a:gd name="T28" fmla="*/ 249 w 1757"/>
              <a:gd name="T29" fmla="*/ 240 h 661"/>
              <a:gd name="T30" fmla="*/ 189 w 1757"/>
              <a:gd name="T31" fmla="*/ 279 h 661"/>
              <a:gd name="T32" fmla="*/ 120 w 1757"/>
              <a:gd name="T33" fmla="*/ 339 h 661"/>
              <a:gd name="T34" fmla="*/ 45 w 1757"/>
              <a:gd name="T35" fmla="*/ 405 h 661"/>
              <a:gd name="T36" fmla="*/ 0 w 1757"/>
              <a:gd name="T37" fmla="*/ 453 h 661"/>
              <a:gd name="T38" fmla="*/ 101 w 1757"/>
              <a:gd name="T39" fmla="*/ 587 h 661"/>
              <a:gd name="T40" fmla="*/ 187 w 1757"/>
              <a:gd name="T41" fmla="*/ 661 h 661"/>
              <a:gd name="T42" fmla="*/ 288 w 1757"/>
              <a:gd name="T43" fmla="*/ 627 h 661"/>
              <a:gd name="T44" fmla="*/ 408 w 1757"/>
              <a:gd name="T45" fmla="*/ 564 h 661"/>
              <a:gd name="T46" fmla="*/ 468 w 1757"/>
              <a:gd name="T47" fmla="*/ 561 h 661"/>
              <a:gd name="T48" fmla="*/ 540 w 1757"/>
              <a:gd name="T49" fmla="*/ 570 h 661"/>
              <a:gd name="T50" fmla="*/ 678 w 1757"/>
              <a:gd name="T51" fmla="*/ 561 h 661"/>
              <a:gd name="T52" fmla="*/ 795 w 1757"/>
              <a:gd name="T53" fmla="*/ 546 h 661"/>
              <a:gd name="T54" fmla="*/ 650 w 1757"/>
              <a:gd name="T55" fmla="*/ 440 h 661"/>
              <a:gd name="T56" fmla="*/ 604 w 1757"/>
              <a:gd name="T57" fmla="*/ 379 h 661"/>
              <a:gd name="T58" fmla="*/ 608 w 1757"/>
              <a:gd name="T59" fmla="*/ 308 h 661"/>
              <a:gd name="T60" fmla="*/ 646 w 1757"/>
              <a:gd name="T61" fmla="*/ 219 h 661"/>
              <a:gd name="T62" fmla="*/ 710 w 1757"/>
              <a:gd name="T63" fmla="*/ 162 h 661"/>
              <a:gd name="T64" fmla="*/ 797 w 1757"/>
              <a:gd name="T65" fmla="*/ 128 h 661"/>
              <a:gd name="T66" fmla="*/ 928 w 1757"/>
              <a:gd name="T67" fmla="*/ 98 h 661"/>
              <a:gd name="T68" fmla="*/ 1030 w 1757"/>
              <a:gd name="T69" fmla="*/ 128 h 661"/>
              <a:gd name="T70" fmla="*/ 1101 w 1757"/>
              <a:gd name="T71" fmla="*/ 168 h 661"/>
              <a:gd name="T72" fmla="*/ 1167 w 1757"/>
              <a:gd name="T73" fmla="*/ 219 h 661"/>
              <a:gd name="T74" fmla="*/ 1197 w 1757"/>
              <a:gd name="T75" fmla="*/ 258 h 661"/>
              <a:gd name="T76" fmla="*/ 1215 w 1757"/>
              <a:gd name="T77" fmla="*/ 291 h 661"/>
              <a:gd name="T78" fmla="*/ 1231 w 1757"/>
              <a:gd name="T79" fmla="*/ 324 h 661"/>
              <a:gd name="T80" fmla="*/ 1228 w 1757"/>
              <a:gd name="T81" fmla="*/ 382 h 661"/>
              <a:gd name="T82" fmla="*/ 1203 w 1757"/>
              <a:gd name="T83" fmla="*/ 418 h 661"/>
              <a:gd name="T84" fmla="*/ 1173 w 1757"/>
              <a:gd name="T85" fmla="*/ 452 h 661"/>
              <a:gd name="T86" fmla="*/ 1200 w 1757"/>
              <a:gd name="T87" fmla="*/ 483 h 661"/>
              <a:gd name="T88" fmla="*/ 1281 w 1757"/>
              <a:gd name="T89" fmla="*/ 459 h 661"/>
              <a:gd name="T90" fmla="*/ 1371 w 1757"/>
              <a:gd name="T91" fmla="*/ 411 h 661"/>
              <a:gd name="T92" fmla="*/ 1467 w 1757"/>
              <a:gd name="T93" fmla="*/ 378 h 661"/>
              <a:gd name="T94" fmla="*/ 1551 w 1757"/>
              <a:gd name="T95" fmla="*/ 348 h 661"/>
              <a:gd name="T96" fmla="*/ 1623 w 1757"/>
              <a:gd name="T97" fmla="*/ 345 h 661"/>
              <a:gd name="T98" fmla="*/ 1698 w 1757"/>
              <a:gd name="T99" fmla="*/ 345 h 661"/>
              <a:gd name="T100" fmla="*/ 1755 w 1757"/>
              <a:gd name="T101" fmla="*/ 351 h 661"/>
              <a:gd name="T102" fmla="*/ 1757 w 1757"/>
              <a:gd name="T103" fmla="*/ 253 h 661"/>
              <a:gd name="T104" fmla="*/ 1748 w 1757"/>
              <a:gd name="T105" fmla="*/ 198 h 661"/>
              <a:gd name="T106" fmla="*/ 1738 w 1757"/>
              <a:gd name="T107" fmla="*/ 119 h 661"/>
              <a:gd name="T108" fmla="*/ 1725 w 1757"/>
              <a:gd name="T109" fmla="*/ 84 h 66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757"/>
              <a:gd name="T166" fmla="*/ 0 h 661"/>
              <a:gd name="T167" fmla="*/ 1757 w 1757"/>
              <a:gd name="T168" fmla="*/ 661 h 661"/>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757" h="661">
                <a:moveTo>
                  <a:pt x="1725" y="84"/>
                </a:moveTo>
                <a:lnTo>
                  <a:pt x="1632" y="72"/>
                </a:lnTo>
                <a:lnTo>
                  <a:pt x="1527" y="57"/>
                </a:lnTo>
                <a:lnTo>
                  <a:pt x="1441" y="44"/>
                </a:lnTo>
                <a:lnTo>
                  <a:pt x="1356" y="36"/>
                </a:lnTo>
                <a:lnTo>
                  <a:pt x="1237" y="8"/>
                </a:lnTo>
                <a:lnTo>
                  <a:pt x="1105" y="0"/>
                </a:lnTo>
                <a:lnTo>
                  <a:pt x="978" y="9"/>
                </a:lnTo>
                <a:lnTo>
                  <a:pt x="888" y="21"/>
                </a:lnTo>
                <a:lnTo>
                  <a:pt x="801" y="45"/>
                </a:lnTo>
                <a:lnTo>
                  <a:pt x="666" y="90"/>
                </a:lnTo>
                <a:lnTo>
                  <a:pt x="528" y="117"/>
                </a:lnTo>
                <a:lnTo>
                  <a:pt x="432" y="144"/>
                </a:lnTo>
                <a:lnTo>
                  <a:pt x="327" y="195"/>
                </a:lnTo>
                <a:lnTo>
                  <a:pt x="249" y="240"/>
                </a:lnTo>
                <a:lnTo>
                  <a:pt x="189" y="279"/>
                </a:lnTo>
                <a:lnTo>
                  <a:pt x="120" y="339"/>
                </a:lnTo>
                <a:lnTo>
                  <a:pt x="45" y="405"/>
                </a:lnTo>
                <a:lnTo>
                  <a:pt x="0" y="453"/>
                </a:lnTo>
                <a:lnTo>
                  <a:pt x="101" y="587"/>
                </a:lnTo>
                <a:lnTo>
                  <a:pt x="187" y="661"/>
                </a:lnTo>
                <a:lnTo>
                  <a:pt x="288" y="627"/>
                </a:lnTo>
                <a:lnTo>
                  <a:pt x="408" y="564"/>
                </a:lnTo>
                <a:lnTo>
                  <a:pt x="468" y="561"/>
                </a:lnTo>
                <a:lnTo>
                  <a:pt x="540" y="570"/>
                </a:lnTo>
                <a:lnTo>
                  <a:pt x="678" y="561"/>
                </a:lnTo>
                <a:lnTo>
                  <a:pt x="795" y="546"/>
                </a:lnTo>
                <a:lnTo>
                  <a:pt x="650" y="440"/>
                </a:lnTo>
                <a:lnTo>
                  <a:pt x="604" y="379"/>
                </a:lnTo>
                <a:lnTo>
                  <a:pt x="608" y="308"/>
                </a:lnTo>
                <a:lnTo>
                  <a:pt x="646" y="219"/>
                </a:lnTo>
                <a:lnTo>
                  <a:pt x="710" y="162"/>
                </a:lnTo>
                <a:lnTo>
                  <a:pt x="797" y="128"/>
                </a:lnTo>
                <a:lnTo>
                  <a:pt x="928" y="98"/>
                </a:lnTo>
                <a:lnTo>
                  <a:pt x="1030" y="128"/>
                </a:lnTo>
                <a:lnTo>
                  <a:pt x="1101" y="168"/>
                </a:lnTo>
                <a:lnTo>
                  <a:pt x="1167" y="219"/>
                </a:lnTo>
                <a:lnTo>
                  <a:pt x="1197" y="258"/>
                </a:lnTo>
                <a:lnTo>
                  <a:pt x="1215" y="291"/>
                </a:lnTo>
                <a:lnTo>
                  <a:pt x="1231" y="324"/>
                </a:lnTo>
                <a:lnTo>
                  <a:pt x="1228" y="382"/>
                </a:lnTo>
                <a:lnTo>
                  <a:pt x="1203" y="418"/>
                </a:lnTo>
                <a:lnTo>
                  <a:pt x="1173" y="452"/>
                </a:lnTo>
                <a:lnTo>
                  <a:pt x="1200" y="483"/>
                </a:lnTo>
                <a:lnTo>
                  <a:pt x="1281" y="459"/>
                </a:lnTo>
                <a:lnTo>
                  <a:pt x="1371" y="411"/>
                </a:lnTo>
                <a:lnTo>
                  <a:pt x="1467" y="378"/>
                </a:lnTo>
                <a:lnTo>
                  <a:pt x="1551" y="348"/>
                </a:lnTo>
                <a:lnTo>
                  <a:pt x="1623" y="345"/>
                </a:lnTo>
                <a:lnTo>
                  <a:pt x="1698" y="345"/>
                </a:lnTo>
                <a:lnTo>
                  <a:pt x="1755" y="351"/>
                </a:lnTo>
                <a:lnTo>
                  <a:pt x="1757" y="253"/>
                </a:lnTo>
                <a:lnTo>
                  <a:pt x="1748" y="198"/>
                </a:lnTo>
                <a:lnTo>
                  <a:pt x="1738" y="119"/>
                </a:lnTo>
                <a:lnTo>
                  <a:pt x="1725" y="84"/>
                </a:lnTo>
                <a:close/>
              </a:path>
            </a:pathLst>
          </a:custGeom>
          <a:gradFill rotWithShape="1">
            <a:gsLst>
              <a:gs pos="0">
                <a:srgbClr val="00FFFF">
                  <a:alpha val="67000"/>
                </a:srgbClr>
              </a:gs>
              <a:gs pos="100000">
                <a:srgbClr val="00A9A9">
                  <a:alpha val="67998"/>
                </a:srgbClr>
              </a:gs>
            </a:gsLst>
            <a:path path="rect">
              <a:fillToRect l="50000" t="50000" r="50000" b="50000"/>
            </a:path>
          </a:gradFill>
          <a:ln w="9525">
            <a:solidFill>
              <a:srgbClr val="000000"/>
            </a:solidFill>
            <a:round/>
            <a:headEnd/>
            <a:tailEnd/>
          </a:ln>
        </p:spPr>
        <p:txBody>
          <a:bodyPr/>
          <a:lstStyle/>
          <a:p>
            <a:endParaRPr lang="en-GB" dirty="0"/>
          </a:p>
        </p:txBody>
      </p:sp>
      <p:sp>
        <p:nvSpPr>
          <p:cNvPr id="26" name="Freeform 109"/>
          <p:cNvSpPr>
            <a:spLocks/>
          </p:cNvSpPr>
          <p:nvPr/>
        </p:nvSpPr>
        <p:spPr bwMode="auto">
          <a:xfrm>
            <a:off x="1972946" y="4301882"/>
            <a:ext cx="209550" cy="320675"/>
          </a:xfrm>
          <a:custGeom>
            <a:avLst/>
            <a:gdLst>
              <a:gd name="T0" fmla="*/ 0 w 330"/>
              <a:gd name="T1" fmla="*/ 0 h 505"/>
              <a:gd name="T2" fmla="*/ 110 w 330"/>
              <a:gd name="T3" fmla="*/ 50 h 505"/>
              <a:gd name="T4" fmla="*/ 208 w 330"/>
              <a:gd name="T5" fmla="*/ 129 h 505"/>
              <a:gd name="T6" fmla="*/ 283 w 330"/>
              <a:gd name="T7" fmla="*/ 239 h 505"/>
              <a:gd name="T8" fmla="*/ 317 w 330"/>
              <a:gd name="T9" fmla="*/ 334 h 505"/>
              <a:gd name="T10" fmla="*/ 330 w 330"/>
              <a:gd name="T11" fmla="*/ 505 h 505"/>
              <a:gd name="T12" fmla="*/ 0 60000 65536"/>
              <a:gd name="T13" fmla="*/ 0 60000 65536"/>
              <a:gd name="T14" fmla="*/ 0 60000 65536"/>
              <a:gd name="T15" fmla="*/ 0 60000 65536"/>
              <a:gd name="T16" fmla="*/ 0 60000 65536"/>
              <a:gd name="T17" fmla="*/ 0 60000 65536"/>
              <a:gd name="T18" fmla="*/ 0 w 330"/>
              <a:gd name="T19" fmla="*/ 0 h 505"/>
              <a:gd name="T20" fmla="*/ 330 w 330"/>
              <a:gd name="T21" fmla="*/ 505 h 505"/>
            </a:gdLst>
            <a:ahLst/>
            <a:cxnLst>
              <a:cxn ang="T12">
                <a:pos x="T0" y="T1"/>
              </a:cxn>
              <a:cxn ang="T13">
                <a:pos x="T2" y="T3"/>
              </a:cxn>
              <a:cxn ang="T14">
                <a:pos x="T4" y="T5"/>
              </a:cxn>
              <a:cxn ang="T15">
                <a:pos x="T6" y="T7"/>
              </a:cxn>
              <a:cxn ang="T16">
                <a:pos x="T8" y="T9"/>
              </a:cxn>
              <a:cxn ang="T17">
                <a:pos x="T10" y="T11"/>
              </a:cxn>
            </a:cxnLst>
            <a:rect l="T18" t="T19" r="T20" b="T21"/>
            <a:pathLst>
              <a:path w="330" h="505">
                <a:moveTo>
                  <a:pt x="0" y="0"/>
                </a:moveTo>
                <a:cubicBezTo>
                  <a:pt x="18" y="8"/>
                  <a:pt x="75" y="29"/>
                  <a:pt x="110" y="50"/>
                </a:cubicBezTo>
                <a:cubicBezTo>
                  <a:pt x="145" y="71"/>
                  <a:pt x="179" y="98"/>
                  <a:pt x="208" y="129"/>
                </a:cubicBezTo>
                <a:cubicBezTo>
                  <a:pt x="237" y="160"/>
                  <a:pt x="263" y="204"/>
                  <a:pt x="283" y="239"/>
                </a:cubicBezTo>
                <a:cubicBezTo>
                  <a:pt x="303" y="273"/>
                  <a:pt x="309" y="290"/>
                  <a:pt x="317" y="334"/>
                </a:cubicBezTo>
                <a:cubicBezTo>
                  <a:pt x="325" y="378"/>
                  <a:pt x="327" y="470"/>
                  <a:pt x="330" y="505"/>
                </a:cubicBezTo>
              </a:path>
            </a:pathLst>
          </a:custGeom>
          <a:noFill/>
          <a:ln w="9525">
            <a:solidFill>
              <a:srgbClr val="000000"/>
            </a:solidFill>
            <a:round/>
            <a:headEnd/>
            <a:tailEnd/>
          </a:ln>
        </p:spPr>
        <p:txBody>
          <a:bodyPr/>
          <a:lstStyle/>
          <a:p>
            <a:endParaRPr lang="en-GB" dirty="0"/>
          </a:p>
        </p:txBody>
      </p:sp>
      <p:sp>
        <p:nvSpPr>
          <p:cNvPr id="27" name="Freeform 110"/>
          <p:cNvSpPr>
            <a:spLocks/>
          </p:cNvSpPr>
          <p:nvPr/>
        </p:nvSpPr>
        <p:spPr bwMode="auto">
          <a:xfrm rot="21329884">
            <a:off x="4452621" y="3822457"/>
            <a:ext cx="42863" cy="401638"/>
          </a:xfrm>
          <a:custGeom>
            <a:avLst/>
            <a:gdLst>
              <a:gd name="T0" fmla="*/ 0 w 67"/>
              <a:gd name="T1" fmla="*/ 0 h 634"/>
              <a:gd name="T2" fmla="*/ 56 w 67"/>
              <a:gd name="T3" fmla="*/ 193 h 634"/>
              <a:gd name="T4" fmla="*/ 66 w 67"/>
              <a:gd name="T5" fmla="*/ 357 h 634"/>
              <a:gd name="T6" fmla="*/ 64 w 67"/>
              <a:gd name="T7" fmla="*/ 494 h 634"/>
              <a:gd name="T8" fmla="*/ 45 w 67"/>
              <a:gd name="T9" fmla="*/ 634 h 634"/>
              <a:gd name="T10" fmla="*/ 0 60000 65536"/>
              <a:gd name="T11" fmla="*/ 0 60000 65536"/>
              <a:gd name="T12" fmla="*/ 0 60000 65536"/>
              <a:gd name="T13" fmla="*/ 0 60000 65536"/>
              <a:gd name="T14" fmla="*/ 0 60000 65536"/>
              <a:gd name="T15" fmla="*/ 0 w 67"/>
              <a:gd name="T16" fmla="*/ 0 h 634"/>
              <a:gd name="T17" fmla="*/ 67 w 67"/>
              <a:gd name="T18" fmla="*/ 634 h 634"/>
            </a:gdLst>
            <a:ahLst/>
            <a:cxnLst>
              <a:cxn ang="T10">
                <a:pos x="T0" y="T1"/>
              </a:cxn>
              <a:cxn ang="T11">
                <a:pos x="T2" y="T3"/>
              </a:cxn>
              <a:cxn ang="T12">
                <a:pos x="T4" y="T5"/>
              </a:cxn>
              <a:cxn ang="T13">
                <a:pos x="T6" y="T7"/>
              </a:cxn>
              <a:cxn ang="T14">
                <a:pos x="T8" y="T9"/>
              </a:cxn>
            </a:cxnLst>
            <a:rect l="T15" t="T16" r="T17" b="T18"/>
            <a:pathLst>
              <a:path w="67" h="634">
                <a:moveTo>
                  <a:pt x="0" y="0"/>
                </a:moveTo>
                <a:cubicBezTo>
                  <a:pt x="22" y="66"/>
                  <a:pt x="45" y="134"/>
                  <a:pt x="56" y="193"/>
                </a:cubicBezTo>
                <a:cubicBezTo>
                  <a:pt x="67" y="252"/>
                  <a:pt x="65" y="307"/>
                  <a:pt x="66" y="357"/>
                </a:cubicBezTo>
                <a:cubicBezTo>
                  <a:pt x="67" y="407"/>
                  <a:pt x="67" y="448"/>
                  <a:pt x="64" y="494"/>
                </a:cubicBezTo>
                <a:cubicBezTo>
                  <a:pt x="61" y="541"/>
                  <a:pt x="48" y="611"/>
                  <a:pt x="45" y="634"/>
                </a:cubicBezTo>
              </a:path>
            </a:pathLst>
          </a:custGeom>
          <a:noFill/>
          <a:ln w="9525">
            <a:solidFill>
              <a:srgbClr val="000000"/>
            </a:solidFill>
            <a:round/>
            <a:headEnd/>
            <a:tailEnd/>
          </a:ln>
        </p:spPr>
        <p:txBody>
          <a:bodyPr/>
          <a:lstStyle/>
          <a:p>
            <a:endParaRPr lang="en-GB" dirty="0"/>
          </a:p>
        </p:txBody>
      </p:sp>
      <p:sp>
        <p:nvSpPr>
          <p:cNvPr id="28" name="Line 111"/>
          <p:cNvSpPr>
            <a:spLocks noChangeShapeType="1"/>
          </p:cNvSpPr>
          <p:nvPr/>
        </p:nvSpPr>
        <p:spPr bwMode="auto">
          <a:xfrm>
            <a:off x="3666809" y="4474919"/>
            <a:ext cx="608013" cy="0"/>
          </a:xfrm>
          <a:prstGeom prst="line">
            <a:avLst/>
          </a:prstGeom>
          <a:noFill/>
          <a:ln w="12700">
            <a:solidFill>
              <a:schemeClr val="bg1"/>
            </a:solidFill>
            <a:round/>
            <a:headEnd/>
            <a:tailEnd/>
          </a:ln>
        </p:spPr>
        <p:txBody>
          <a:bodyPr/>
          <a:lstStyle/>
          <a:p>
            <a:endParaRPr lang="en-GB" dirty="0"/>
          </a:p>
        </p:txBody>
      </p:sp>
      <p:sp>
        <p:nvSpPr>
          <p:cNvPr id="29" name="Freeform 112"/>
          <p:cNvSpPr>
            <a:spLocks/>
          </p:cNvSpPr>
          <p:nvPr/>
        </p:nvSpPr>
        <p:spPr bwMode="auto">
          <a:xfrm rot="1056553">
            <a:off x="3468371" y="4097094"/>
            <a:ext cx="411163" cy="520700"/>
          </a:xfrm>
          <a:custGeom>
            <a:avLst/>
            <a:gdLst>
              <a:gd name="T0" fmla="*/ 145 w 232"/>
              <a:gd name="T1" fmla="*/ 9 h 360"/>
              <a:gd name="T2" fmla="*/ 166 w 232"/>
              <a:gd name="T3" fmla="*/ 57 h 360"/>
              <a:gd name="T4" fmla="*/ 178 w 232"/>
              <a:gd name="T5" fmla="*/ 108 h 360"/>
              <a:gd name="T6" fmla="*/ 184 w 232"/>
              <a:gd name="T7" fmla="*/ 138 h 360"/>
              <a:gd name="T8" fmla="*/ 205 w 232"/>
              <a:gd name="T9" fmla="*/ 156 h 360"/>
              <a:gd name="T10" fmla="*/ 229 w 232"/>
              <a:gd name="T11" fmla="*/ 177 h 360"/>
              <a:gd name="T12" fmla="*/ 232 w 232"/>
              <a:gd name="T13" fmla="*/ 207 h 360"/>
              <a:gd name="T14" fmla="*/ 202 w 232"/>
              <a:gd name="T15" fmla="*/ 234 h 360"/>
              <a:gd name="T16" fmla="*/ 169 w 232"/>
              <a:gd name="T17" fmla="*/ 255 h 360"/>
              <a:gd name="T18" fmla="*/ 136 w 232"/>
              <a:gd name="T19" fmla="*/ 297 h 360"/>
              <a:gd name="T20" fmla="*/ 106 w 232"/>
              <a:gd name="T21" fmla="*/ 333 h 360"/>
              <a:gd name="T22" fmla="*/ 73 w 232"/>
              <a:gd name="T23" fmla="*/ 354 h 360"/>
              <a:gd name="T24" fmla="*/ 43 w 232"/>
              <a:gd name="T25" fmla="*/ 357 h 360"/>
              <a:gd name="T26" fmla="*/ 37 w 232"/>
              <a:gd name="T27" fmla="*/ 360 h 360"/>
              <a:gd name="T28" fmla="*/ 1 w 232"/>
              <a:gd name="T29" fmla="*/ 336 h 360"/>
              <a:gd name="T30" fmla="*/ 1 w 232"/>
              <a:gd name="T31" fmla="*/ 162 h 360"/>
              <a:gd name="T32" fmla="*/ 31 w 232"/>
              <a:gd name="T33" fmla="*/ 0 h 360"/>
              <a:gd name="T34" fmla="*/ 145 w 232"/>
              <a:gd name="T35" fmla="*/ 9 h 3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32"/>
              <a:gd name="T55" fmla="*/ 0 h 360"/>
              <a:gd name="T56" fmla="*/ 232 w 232"/>
              <a:gd name="T57" fmla="*/ 360 h 36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32" h="360">
                <a:moveTo>
                  <a:pt x="145" y="9"/>
                </a:moveTo>
                <a:lnTo>
                  <a:pt x="166" y="57"/>
                </a:lnTo>
                <a:lnTo>
                  <a:pt x="178" y="108"/>
                </a:lnTo>
                <a:lnTo>
                  <a:pt x="184" y="138"/>
                </a:lnTo>
                <a:lnTo>
                  <a:pt x="205" y="156"/>
                </a:lnTo>
                <a:lnTo>
                  <a:pt x="229" y="177"/>
                </a:lnTo>
                <a:lnTo>
                  <a:pt x="232" y="207"/>
                </a:lnTo>
                <a:lnTo>
                  <a:pt x="202" y="234"/>
                </a:lnTo>
                <a:lnTo>
                  <a:pt x="169" y="255"/>
                </a:lnTo>
                <a:lnTo>
                  <a:pt x="136" y="297"/>
                </a:lnTo>
                <a:lnTo>
                  <a:pt x="106" y="333"/>
                </a:lnTo>
                <a:cubicBezTo>
                  <a:pt x="95" y="340"/>
                  <a:pt x="85" y="349"/>
                  <a:pt x="73" y="354"/>
                </a:cubicBezTo>
                <a:cubicBezTo>
                  <a:pt x="64" y="358"/>
                  <a:pt x="53" y="355"/>
                  <a:pt x="43" y="357"/>
                </a:cubicBezTo>
                <a:cubicBezTo>
                  <a:pt x="41" y="357"/>
                  <a:pt x="39" y="359"/>
                  <a:pt x="37" y="360"/>
                </a:cubicBezTo>
                <a:cubicBezTo>
                  <a:pt x="0" y="338"/>
                  <a:pt x="1" y="353"/>
                  <a:pt x="1" y="336"/>
                </a:cubicBezTo>
                <a:lnTo>
                  <a:pt x="1" y="162"/>
                </a:lnTo>
                <a:lnTo>
                  <a:pt x="31" y="0"/>
                </a:lnTo>
                <a:lnTo>
                  <a:pt x="145" y="9"/>
                </a:lnTo>
                <a:close/>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30" name="Freeform 113"/>
          <p:cNvSpPr>
            <a:spLocks/>
          </p:cNvSpPr>
          <p:nvPr/>
        </p:nvSpPr>
        <p:spPr bwMode="auto">
          <a:xfrm>
            <a:off x="2795271" y="3817694"/>
            <a:ext cx="1000125" cy="776288"/>
          </a:xfrm>
          <a:custGeom>
            <a:avLst/>
            <a:gdLst>
              <a:gd name="T0" fmla="*/ 855 w 1575"/>
              <a:gd name="T1" fmla="*/ 28 h 1223"/>
              <a:gd name="T2" fmla="*/ 681 w 1575"/>
              <a:gd name="T3" fmla="*/ 0 h 1223"/>
              <a:gd name="T4" fmla="*/ 512 w 1575"/>
              <a:gd name="T5" fmla="*/ 7 h 1223"/>
              <a:gd name="T6" fmla="*/ 373 w 1575"/>
              <a:gd name="T7" fmla="*/ 39 h 1223"/>
              <a:gd name="T8" fmla="*/ 246 w 1575"/>
              <a:gd name="T9" fmla="*/ 117 h 1223"/>
              <a:gd name="T10" fmla="*/ 142 w 1575"/>
              <a:gd name="T11" fmla="*/ 208 h 1223"/>
              <a:gd name="T12" fmla="*/ 28 w 1575"/>
              <a:gd name="T13" fmla="*/ 389 h 1223"/>
              <a:gd name="T14" fmla="*/ 0 w 1575"/>
              <a:gd name="T15" fmla="*/ 516 h 1223"/>
              <a:gd name="T16" fmla="*/ 4 w 1575"/>
              <a:gd name="T17" fmla="*/ 653 h 1223"/>
              <a:gd name="T18" fmla="*/ 111 w 1575"/>
              <a:gd name="T19" fmla="*/ 826 h 1223"/>
              <a:gd name="T20" fmla="*/ 226 w 1575"/>
              <a:gd name="T21" fmla="*/ 946 h 1223"/>
              <a:gd name="T22" fmla="*/ 364 w 1575"/>
              <a:gd name="T23" fmla="*/ 1071 h 1223"/>
              <a:gd name="T24" fmla="*/ 576 w 1575"/>
              <a:gd name="T25" fmla="*/ 1182 h 1223"/>
              <a:gd name="T26" fmla="*/ 739 w 1575"/>
              <a:gd name="T27" fmla="*/ 1221 h 1223"/>
              <a:gd name="T28" fmla="*/ 895 w 1575"/>
              <a:gd name="T29" fmla="*/ 1223 h 1223"/>
              <a:gd name="T30" fmla="*/ 1079 w 1575"/>
              <a:gd name="T31" fmla="*/ 1192 h 1223"/>
              <a:gd name="T32" fmla="*/ 992 w 1575"/>
              <a:gd name="T33" fmla="*/ 1101 h 1223"/>
              <a:gd name="T34" fmla="*/ 1072 w 1575"/>
              <a:gd name="T35" fmla="*/ 1004 h 1223"/>
              <a:gd name="T36" fmla="*/ 1211 w 1575"/>
              <a:gd name="T37" fmla="*/ 915 h 1223"/>
              <a:gd name="T38" fmla="*/ 1214 w 1575"/>
              <a:gd name="T39" fmla="*/ 780 h 1223"/>
              <a:gd name="T40" fmla="*/ 1183 w 1575"/>
              <a:gd name="T41" fmla="*/ 679 h 1223"/>
              <a:gd name="T42" fmla="*/ 1245 w 1575"/>
              <a:gd name="T43" fmla="*/ 525 h 1223"/>
              <a:gd name="T44" fmla="*/ 1371 w 1575"/>
              <a:gd name="T45" fmla="*/ 448 h 1223"/>
              <a:gd name="T46" fmla="*/ 1437 w 1575"/>
              <a:gd name="T47" fmla="*/ 460 h 1223"/>
              <a:gd name="T48" fmla="*/ 1575 w 1575"/>
              <a:gd name="T49" fmla="*/ 527 h 1223"/>
              <a:gd name="T50" fmla="*/ 1448 w 1575"/>
              <a:gd name="T51" fmla="*/ 334 h 1223"/>
              <a:gd name="T52" fmla="*/ 1279 w 1575"/>
              <a:gd name="T53" fmla="*/ 192 h 1223"/>
              <a:gd name="T54" fmla="*/ 1024 w 1575"/>
              <a:gd name="T55" fmla="*/ 76 h 1223"/>
              <a:gd name="T56" fmla="*/ 855 w 1575"/>
              <a:gd name="T57" fmla="*/ 28 h 1223"/>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575"/>
              <a:gd name="T88" fmla="*/ 0 h 1223"/>
              <a:gd name="T89" fmla="*/ 1575 w 1575"/>
              <a:gd name="T90" fmla="*/ 1223 h 1223"/>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575" h="1223">
                <a:moveTo>
                  <a:pt x="855" y="28"/>
                </a:moveTo>
                <a:lnTo>
                  <a:pt x="681" y="0"/>
                </a:lnTo>
                <a:lnTo>
                  <a:pt x="512" y="7"/>
                </a:lnTo>
                <a:lnTo>
                  <a:pt x="373" y="39"/>
                </a:lnTo>
                <a:lnTo>
                  <a:pt x="246" y="117"/>
                </a:lnTo>
                <a:lnTo>
                  <a:pt x="142" y="208"/>
                </a:lnTo>
                <a:lnTo>
                  <a:pt x="28" y="389"/>
                </a:lnTo>
                <a:lnTo>
                  <a:pt x="0" y="516"/>
                </a:lnTo>
                <a:lnTo>
                  <a:pt x="4" y="653"/>
                </a:lnTo>
                <a:cubicBezTo>
                  <a:pt x="25" y="705"/>
                  <a:pt x="72" y="782"/>
                  <a:pt x="111" y="826"/>
                </a:cubicBezTo>
                <a:cubicBezTo>
                  <a:pt x="147" y="875"/>
                  <a:pt x="185" y="905"/>
                  <a:pt x="226" y="946"/>
                </a:cubicBezTo>
                <a:lnTo>
                  <a:pt x="364" y="1071"/>
                </a:lnTo>
                <a:lnTo>
                  <a:pt x="576" y="1182"/>
                </a:lnTo>
                <a:lnTo>
                  <a:pt x="739" y="1221"/>
                </a:lnTo>
                <a:lnTo>
                  <a:pt x="895" y="1223"/>
                </a:lnTo>
                <a:lnTo>
                  <a:pt x="1079" y="1192"/>
                </a:lnTo>
                <a:lnTo>
                  <a:pt x="992" y="1101"/>
                </a:lnTo>
                <a:lnTo>
                  <a:pt x="1072" y="1004"/>
                </a:lnTo>
                <a:lnTo>
                  <a:pt x="1211" y="915"/>
                </a:lnTo>
                <a:lnTo>
                  <a:pt x="1214" y="780"/>
                </a:lnTo>
                <a:lnTo>
                  <a:pt x="1183" y="679"/>
                </a:lnTo>
                <a:lnTo>
                  <a:pt x="1245" y="525"/>
                </a:lnTo>
                <a:lnTo>
                  <a:pt x="1371" y="448"/>
                </a:lnTo>
                <a:lnTo>
                  <a:pt x="1437" y="460"/>
                </a:lnTo>
                <a:lnTo>
                  <a:pt x="1575" y="527"/>
                </a:lnTo>
                <a:lnTo>
                  <a:pt x="1448" y="334"/>
                </a:lnTo>
                <a:lnTo>
                  <a:pt x="1279" y="192"/>
                </a:lnTo>
                <a:lnTo>
                  <a:pt x="1024" y="76"/>
                </a:lnTo>
                <a:lnTo>
                  <a:pt x="855" y="28"/>
                </a:lnTo>
                <a:close/>
              </a:path>
            </a:pathLst>
          </a:custGeom>
          <a:gradFill rotWithShape="1">
            <a:gsLst>
              <a:gs pos="0">
                <a:srgbClr val="C0C0C0"/>
              </a:gs>
              <a:gs pos="100000">
                <a:srgbClr val="7F7F7F"/>
              </a:gs>
            </a:gsLst>
            <a:path path="rect">
              <a:fillToRect l="50000" t="50000" r="50000" b="50000"/>
            </a:path>
          </a:gradFill>
          <a:ln w="9525">
            <a:solidFill>
              <a:srgbClr val="000000"/>
            </a:solidFill>
            <a:round/>
            <a:headEnd/>
            <a:tailEnd/>
          </a:ln>
        </p:spPr>
        <p:txBody>
          <a:bodyPr/>
          <a:lstStyle/>
          <a:p>
            <a:endParaRPr lang="en-GB" dirty="0"/>
          </a:p>
        </p:txBody>
      </p:sp>
      <p:sp>
        <p:nvSpPr>
          <p:cNvPr id="31" name="Freeform 115"/>
          <p:cNvSpPr>
            <a:spLocks/>
          </p:cNvSpPr>
          <p:nvPr/>
        </p:nvSpPr>
        <p:spPr bwMode="auto">
          <a:xfrm>
            <a:off x="6460809" y="4533657"/>
            <a:ext cx="282575" cy="57150"/>
          </a:xfrm>
          <a:custGeom>
            <a:avLst/>
            <a:gdLst>
              <a:gd name="T0" fmla="*/ 0 w 252"/>
              <a:gd name="T1" fmla="*/ 6 h 57"/>
              <a:gd name="T2" fmla="*/ 210 w 252"/>
              <a:gd name="T3" fmla="*/ 57 h 57"/>
              <a:gd name="T4" fmla="*/ 237 w 252"/>
              <a:gd name="T5" fmla="*/ 45 h 57"/>
              <a:gd name="T6" fmla="*/ 252 w 252"/>
              <a:gd name="T7" fmla="*/ 16 h 57"/>
              <a:gd name="T8" fmla="*/ 225 w 252"/>
              <a:gd name="T9" fmla="*/ 0 h 57"/>
              <a:gd name="T10" fmla="*/ 0 w 252"/>
              <a:gd name="T11" fmla="*/ 6 h 57"/>
              <a:gd name="T12" fmla="*/ 0 60000 65536"/>
              <a:gd name="T13" fmla="*/ 0 60000 65536"/>
              <a:gd name="T14" fmla="*/ 0 60000 65536"/>
              <a:gd name="T15" fmla="*/ 0 60000 65536"/>
              <a:gd name="T16" fmla="*/ 0 60000 65536"/>
              <a:gd name="T17" fmla="*/ 0 60000 65536"/>
              <a:gd name="T18" fmla="*/ 0 w 252"/>
              <a:gd name="T19" fmla="*/ 0 h 57"/>
              <a:gd name="T20" fmla="*/ 252 w 252"/>
              <a:gd name="T21" fmla="*/ 57 h 57"/>
            </a:gdLst>
            <a:ahLst/>
            <a:cxnLst>
              <a:cxn ang="T12">
                <a:pos x="T0" y="T1"/>
              </a:cxn>
              <a:cxn ang="T13">
                <a:pos x="T2" y="T3"/>
              </a:cxn>
              <a:cxn ang="T14">
                <a:pos x="T4" y="T5"/>
              </a:cxn>
              <a:cxn ang="T15">
                <a:pos x="T6" y="T7"/>
              </a:cxn>
              <a:cxn ang="T16">
                <a:pos x="T8" y="T9"/>
              </a:cxn>
              <a:cxn ang="T17">
                <a:pos x="T10" y="T11"/>
              </a:cxn>
            </a:cxnLst>
            <a:rect l="T18" t="T19" r="T20" b="T21"/>
            <a:pathLst>
              <a:path w="252" h="57">
                <a:moveTo>
                  <a:pt x="0" y="6"/>
                </a:moveTo>
                <a:lnTo>
                  <a:pt x="210" y="57"/>
                </a:lnTo>
                <a:lnTo>
                  <a:pt x="237" y="45"/>
                </a:lnTo>
                <a:lnTo>
                  <a:pt x="252" y="16"/>
                </a:lnTo>
                <a:lnTo>
                  <a:pt x="225" y="0"/>
                </a:lnTo>
                <a:lnTo>
                  <a:pt x="0" y="6"/>
                </a:lnTo>
                <a:close/>
              </a:path>
            </a:pathLst>
          </a:custGeom>
          <a:solidFill>
            <a:srgbClr val="FFD9B3"/>
          </a:solidFill>
          <a:ln w="9525">
            <a:solidFill>
              <a:srgbClr val="000000"/>
            </a:solidFill>
            <a:round/>
            <a:headEnd/>
            <a:tailEnd/>
          </a:ln>
        </p:spPr>
        <p:txBody>
          <a:bodyPr/>
          <a:lstStyle/>
          <a:p>
            <a:endParaRPr lang="en-GB" dirty="0"/>
          </a:p>
        </p:txBody>
      </p:sp>
      <p:sp>
        <p:nvSpPr>
          <p:cNvPr id="32" name="Freeform 116"/>
          <p:cNvSpPr>
            <a:spLocks/>
          </p:cNvSpPr>
          <p:nvPr/>
        </p:nvSpPr>
        <p:spPr bwMode="auto">
          <a:xfrm>
            <a:off x="4231959" y="4355857"/>
            <a:ext cx="2371725" cy="182563"/>
          </a:xfrm>
          <a:custGeom>
            <a:avLst/>
            <a:gdLst>
              <a:gd name="T0" fmla="*/ 2114 w 2114"/>
              <a:gd name="T1" fmla="*/ 0 h 180"/>
              <a:gd name="T2" fmla="*/ 583 w 2114"/>
              <a:gd name="T3" fmla="*/ 26 h 180"/>
              <a:gd name="T4" fmla="*/ 185 w 2114"/>
              <a:gd name="T5" fmla="*/ 56 h 180"/>
              <a:gd name="T6" fmla="*/ 71 w 2114"/>
              <a:gd name="T7" fmla="*/ 77 h 180"/>
              <a:gd name="T8" fmla="*/ 0 w 2114"/>
              <a:gd name="T9" fmla="*/ 112 h 180"/>
              <a:gd name="T10" fmla="*/ 76 w 2114"/>
              <a:gd name="T11" fmla="*/ 150 h 180"/>
              <a:gd name="T12" fmla="*/ 190 w 2114"/>
              <a:gd name="T13" fmla="*/ 159 h 180"/>
              <a:gd name="T14" fmla="*/ 2106 w 2114"/>
              <a:gd name="T15" fmla="*/ 180 h 180"/>
              <a:gd name="T16" fmla="*/ 0 60000 65536"/>
              <a:gd name="T17" fmla="*/ 0 60000 65536"/>
              <a:gd name="T18" fmla="*/ 0 60000 65536"/>
              <a:gd name="T19" fmla="*/ 0 60000 65536"/>
              <a:gd name="T20" fmla="*/ 0 60000 65536"/>
              <a:gd name="T21" fmla="*/ 0 60000 65536"/>
              <a:gd name="T22" fmla="*/ 0 60000 65536"/>
              <a:gd name="T23" fmla="*/ 0 60000 65536"/>
              <a:gd name="T24" fmla="*/ 0 w 2114"/>
              <a:gd name="T25" fmla="*/ 0 h 180"/>
              <a:gd name="T26" fmla="*/ 2114 w 2114"/>
              <a:gd name="T27" fmla="*/ 180 h 1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14" h="180">
                <a:moveTo>
                  <a:pt x="2114" y="0"/>
                </a:moveTo>
                <a:lnTo>
                  <a:pt x="583" y="26"/>
                </a:lnTo>
                <a:lnTo>
                  <a:pt x="185" y="56"/>
                </a:lnTo>
                <a:lnTo>
                  <a:pt x="71" y="77"/>
                </a:lnTo>
                <a:lnTo>
                  <a:pt x="0" y="112"/>
                </a:lnTo>
                <a:lnTo>
                  <a:pt x="76" y="150"/>
                </a:lnTo>
                <a:lnTo>
                  <a:pt x="190" y="159"/>
                </a:lnTo>
                <a:lnTo>
                  <a:pt x="2106" y="180"/>
                </a:lnTo>
              </a:path>
            </a:pathLst>
          </a:custGeom>
          <a:gradFill rotWithShape="1">
            <a:gsLst>
              <a:gs pos="0">
                <a:srgbClr val="C0C0C0"/>
              </a:gs>
              <a:gs pos="100000">
                <a:srgbClr val="929292"/>
              </a:gs>
            </a:gsLst>
            <a:lin ang="0" scaled="1"/>
          </a:gradFill>
          <a:ln w="9525">
            <a:solidFill>
              <a:srgbClr val="000000"/>
            </a:solidFill>
            <a:round/>
            <a:headEnd/>
            <a:tailEnd/>
          </a:ln>
        </p:spPr>
        <p:txBody>
          <a:bodyPr/>
          <a:lstStyle/>
          <a:p>
            <a:endParaRPr lang="en-GB" dirty="0"/>
          </a:p>
        </p:txBody>
      </p:sp>
      <p:sp>
        <p:nvSpPr>
          <p:cNvPr id="33" name="Freeform 117"/>
          <p:cNvSpPr>
            <a:spLocks/>
          </p:cNvSpPr>
          <p:nvPr/>
        </p:nvSpPr>
        <p:spPr bwMode="auto">
          <a:xfrm>
            <a:off x="4366896" y="4420944"/>
            <a:ext cx="25400" cy="87313"/>
          </a:xfrm>
          <a:custGeom>
            <a:avLst/>
            <a:gdLst>
              <a:gd name="T0" fmla="*/ 0 w 15"/>
              <a:gd name="T1" fmla="*/ 0 h 60"/>
              <a:gd name="T2" fmla="*/ 15 w 15"/>
              <a:gd name="T3" fmla="*/ 30 h 60"/>
              <a:gd name="T4" fmla="*/ 0 w 15"/>
              <a:gd name="T5" fmla="*/ 60 h 60"/>
              <a:gd name="T6" fmla="*/ 0 60000 65536"/>
              <a:gd name="T7" fmla="*/ 0 60000 65536"/>
              <a:gd name="T8" fmla="*/ 0 60000 65536"/>
              <a:gd name="T9" fmla="*/ 0 w 15"/>
              <a:gd name="T10" fmla="*/ 0 h 60"/>
              <a:gd name="T11" fmla="*/ 15 w 15"/>
              <a:gd name="T12" fmla="*/ 60 h 60"/>
            </a:gdLst>
            <a:ahLst/>
            <a:cxnLst>
              <a:cxn ang="T6">
                <a:pos x="T0" y="T1"/>
              </a:cxn>
              <a:cxn ang="T7">
                <a:pos x="T2" y="T3"/>
              </a:cxn>
              <a:cxn ang="T8">
                <a:pos x="T4" y="T5"/>
              </a:cxn>
            </a:cxnLst>
            <a:rect l="T9" t="T10" r="T11" b="T12"/>
            <a:pathLst>
              <a:path w="15" h="60">
                <a:moveTo>
                  <a:pt x="0" y="0"/>
                </a:moveTo>
                <a:cubicBezTo>
                  <a:pt x="7" y="10"/>
                  <a:pt x="15" y="20"/>
                  <a:pt x="15" y="30"/>
                </a:cubicBezTo>
                <a:cubicBezTo>
                  <a:pt x="15" y="40"/>
                  <a:pt x="7" y="50"/>
                  <a:pt x="0" y="60"/>
                </a:cubicBezTo>
              </a:path>
            </a:pathLst>
          </a:custGeom>
          <a:noFill/>
          <a:ln w="9525">
            <a:solidFill>
              <a:srgbClr val="000000"/>
            </a:solidFill>
            <a:round/>
            <a:headEnd/>
            <a:tailEnd/>
          </a:ln>
        </p:spPr>
        <p:txBody>
          <a:bodyPr/>
          <a:lstStyle/>
          <a:p>
            <a:endParaRPr lang="en-GB" dirty="0"/>
          </a:p>
        </p:txBody>
      </p:sp>
      <p:sp>
        <p:nvSpPr>
          <p:cNvPr id="34" name="Freeform 118"/>
          <p:cNvSpPr>
            <a:spLocks/>
          </p:cNvSpPr>
          <p:nvPr/>
        </p:nvSpPr>
        <p:spPr bwMode="auto">
          <a:xfrm>
            <a:off x="6608446" y="4347919"/>
            <a:ext cx="288925" cy="212725"/>
          </a:xfrm>
          <a:custGeom>
            <a:avLst/>
            <a:gdLst>
              <a:gd name="T0" fmla="*/ 0 w 257"/>
              <a:gd name="T1" fmla="*/ 0 h 210"/>
              <a:gd name="T2" fmla="*/ 4 w 257"/>
              <a:gd name="T3" fmla="*/ 210 h 210"/>
              <a:gd name="T4" fmla="*/ 107 w 257"/>
              <a:gd name="T5" fmla="*/ 210 h 210"/>
              <a:gd name="T6" fmla="*/ 201 w 257"/>
              <a:gd name="T7" fmla="*/ 193 h 210"/>
              <a:gd name="T8" fmla="*/ 253 w 257"/>
              <a:gd name="T9" fmla="*/ 150 h 210"/>
              <a:gd name="T10" fmla="*/ 257 w 257"/>
              <a:gd name="T11" fmla="*/ 65 h 210"/>
              <a:gd name="T12" fmla="*/ 205 w 257"/>
              <a:gd name="T13" fmla="*/ 17 h 210"/>
              <a:gd name="T14" fmla="*/ 120 w 257"/>
              <a:gd name="T15" fmla="*/ 0 h 210"/>
              <a:gd name="T16" fmla="*/ 0 w 257"/>
              <a:gd name="T17" fmla="*/ 0 h 2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57"/>
              <a:gd name="T28" fmla="*/ 0 h 210"/>
              <a:gd name="T29" fmla="*/ 257 w 257"/>
              <a:gd name="T30" fmla="*/ 210 h 2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57" h="210">
                <a:moveTo>
                  <a:pt x="0" y="0"/>
                </a:moveTo>
                <a:lnTo>
                  <a:pt x="4" y="210"/>
                </a:lnTo>
                <a:lnTo>
                  <a:pt x="107" y="210"/>
                </a:lnTo>
                <a:lnTo>
                  <a:pt x="201" y="193"/>
                </a:lnTo>
                <a:lnTo>
                  <a:pt x="253" y="150"/>
                </a:lnTo>
                <a:lnTo>
                  <a:pt x="257" y="65"/>
                </a:lnTo>
                <a:lnTo>
                  <a:pt x="205" y="17"/>
                </a:lnTo>
                <a:lnTo>
                  <a:pt x="120" y="0"/>
                </a:lnTo>
                <a:lnTo>
                  <a:pt x="0" y="0"/>
                </a:lnTo>
                <a:close/>
              </a:path>
            </a:pathLst>
          </a:custGeom>
          <a:solidFill>
            <a:srgbClr val="CCFFFF"/>
          </a:solidFill>
          <a:ln w="9525">
            <a:solidFill>
              <a:srgbClr val="000000"/>
            </a:solidFill>
            <a:round/>
            <a:headEnd/>
            <a:tailEnd/>
          </a:ln>
        </p:spPr>
        <p:txBody>
          <a:bodyPr/>
          <a:lstStyle/>
          <a:p>
            <a:endParaRPr lang="en-GB" dirty="0"/>
          </a:p>
        </p:txBody>
      </p:sp>
      <p:sp>
        <p:nvSpPr>
          <p:cNvPr id="35" name="Oval 119"/>
          <p:cNvSpPr>
            <a:spLocks noChangeArrowheads="1"/>
          </p:cNvSpPr>
          <p:nvPr/>
        </p:nvSpPr>
        <p:spPr bwMode="auto">
          <a:xfrm>
            <a:off x="6692584" y="4395544"/>
            <a:ext cx="79375" cy="119063"/>
          </a:xfrm>
          <a:prstGeom prst="ellipse">
            <a:avLst/>
          </a:prstGeom>
          <a:solidFill>
            <a:srgbClr val="FFFFFF"/>
          </a:solidFill>
          <a:ln w="6350">
            <a:solidFill>
              <a:srgbClr val="000000"/>
            </a:solidFill>
            <a:round/>
            <a:headEnd/>
            <a:tailEnd/>
          </a:ln>
        </p:spPr>
        <p:txBody>
          <a:bodyPr/>
          <a:lstStyle/>
          <a:p>
            <a:endParaRPr lang="en-US" dirty="0"/>
          </a:p>
        </p:txBody>
      </p:sp>
      <p:sp>
        <p:nvSpPr>
          <p:cNvPr id="36" name="Freeform 122"/>
          <p:cNvSpPr>
            <a:spLocks/>
          </p:cNvSpPr>
          <p:nvPr/>
        </p:nvSpPr>
        <p:spPr bwMode="auto">
          <a:xfrm rot="253334">
            <a:off x="6700521" y="4327282"/>
            <a:ext cx="150813" cy="30163"/>
          </a:xfrm>
          <a:custGeom>
            <a:avLst/>
            <a:gdLst>
              <a:gd name="T0" fmla="*/ 0 w 207"/>
              <a:gd name="T1" fmla="*/ 17 h 47"/>
              <a:gd name="T2" fmla="*/ 96 w 207"/>
              <a:gd name="T3" fmla="*/ 5 h 47"/>
              <a:gd name="T4" fmla="*/ 207 w 207"/>
              <a:gd name="T5" fmla="*/ 47 h 47"/>
              <a:gd name="T6" fmla="*/ 0 60000 65536"/>
              <a:gd name="T7" fmla="*/ 0 60000 65536"/>
              <a:gd name="T8" fmla="*/ 0 60000 65536"/>
              <a:gd name="T9" fmla="*/ 0 w 207"/>
              <a:gd name="T10" fmla="*/ 0 h 47"/>
              <a:gd name="T11" fmla="*/ 207 w 207"/>
              <a:gd name="T12" fmla="*/ 47 h 47"/>
            </a:gdLst>
            <a:ahLst/>
            <a:cxnLst>
              <a:cxn ang="T6">
                <a:pos x="T0" y="T1"/>
              </a:cxn>
              <a:cxn ang="T7">
                <a:pos x="T2" y="T3"/>
              </a:cxn>
              <a:cxn ang="T8">
                <a:pos x="T4" y="T5"/>
              </a:cxn>
            </a:cxnLst>
            <a:rect l="T9" t="T10" r="T11" b="T12"/>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37" name="Freeform 123"/>
          <p:cNvSpPr>
            <a:spLocks/>
          </p:cNvSpPr>
          <p:nvPr/>
        </p:nvSpPr>
        <p:spPr bwMode="auto">
          <a:xfrm rot="253334">
            <a:off x="6654484" y="4295532"/>
            <a:ext cx="150813" cy="30163"/>
          </a:xfrm>
          <a:custGeom>
            <a:avLst/>
            <a:gdLst>
              <a:gd name="T0" fmla="*/ 0 w 207"/>
              <a:gd name="T1" fmla="*/ 17 h 47"/>
              <a:gd name="T2" fmla="*/ 96 w 207"/>
              <a:gd name="T3" fmla="*/ 5 h 47"/>
              <a:gd name="T4" fmla="*/ 207 w 207"/>
              <a:gd name="T5" fmla="*/ 47 h 47"/>
              <a:gd name="T6" fmla="*/ 0 60000 65536"/>
              <a:gd name="T7" fmla="*/ 0 60000 65536"/>
              <a:gd name="T8" fmla="*/ 0 60000 65536"/>
              <a:gd name="T9" fmla="*/ 0 w 207"/>
              <a:gd name="T10" fmla="*/ 0 h 47"/>
              <a:gd name="T11" fmla="*/ 207 w 207"/>
              <a:gd name="T12" fmla="*/ 47 h 47"/>
            </a:gdLst>
            <a:ahLst/>
            <a:cxnLst>
              <a:cxn ang="T6">
                <a:pos x="T0" y="T1"/>
              </a:cxn>
              <a:cxn ang="T7">
                <a:pos x="T2" y="T3"/>
              </a:cxn>
              <a:cxn ang="T8">
                <a:pos x="T4" y="T5"/>
              </a:cxn>
            </a:cxnLst>
            <a:rect l="T9" t="T10" r="T11" b="T12"/>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38" name="Freeform 124"/>
          <p:cNvSpPr>
            <a:spLocks/>
          </p:cNvSpPr>
          <p:nvPr/>
        </p:nvSpPr>
        <p:spPr bwMode="auto">
          <a:xfrm>
            <a:off x="1444309" y="4408244"/>
            <a:ext cx="1960563" cy="715963"/>
          </a:xfrm>
          <a:custGeom>
            <a:avLst/>
            <a:gdLst>
              <a:gd name="T0" fmla="*/ 172 w 1235"/>
              <a:gd name="T1" fmla="*/ 105 h 451"/>
              <a:gd name="T2" fmla="*/ 100 w 1235"/>
              <a:gd name="T3" fmla="*/ 201 h 451"/>
              <a:gd name="T4" fmla="*/ 30 w 1235"/>
              <a:gd name="T5" fmla="*/ 307 h 451"/>
              <a:gd name="T6" fmla="*/ 0 w 1235"/>
              <a:gd name="T7" fmla="*/ 379 h 451"/>
              <a:gd name="T8" fmla="*/ 6 w 1235"/>
              <a:gd name="T9" fmla="*/ 397 h 451"/>
              <a:gd name="T10" fmla="*/ 21 w 1235"/>
              <a:gd name="T11" fmla="*/ 427 h 451"/>
              <a:gd name="T12" fmla="*/ 51 w 1235"/>
              <a:gd name="T13" fmla="*/ 442 h 451"/>
              <a:gd name="T14" fmla="*/ 96 w 1235"/>
              <a:gd name="T15" fmla="*/ 451 h 451"/>
              <a:gd name="T16" fmla="*/ 204 w 1235"/>
              <a:gd name="T17" fmla="*/ 451 h 451"/>
              <a:gd name="T18" fmla="*/ 366 w 1235"/>
              <a:gd name="T19" fmla="*/ 424 h 451"/>
              <a:gd name="T20" fmla="*/ 550 w 1235"/>
              <a:gd name="T21" fmla="*/ 369 h 451"/>
              <a:gd name="T22" fmla="*/ 699 w 1235"/>
              <a:gd name="T23" fmla="*/ 315 h 451"/>
              <a:gd name="T24" fmla="*/ 829 w 1235"/>
              <a:gd name="T25" fmla="*/ 260 h 451"/>
              <a:gd name="T26" fmla="*/ 929 w 1235"/>
              <a:gd name="T27" fmla="*/ 215 h 451"/>
              <a:gd name="T28" fmla="*/ 977 w 1235"/>
              <a:gd name="T29" fmla="*/ 198 h 451"/>
              <a:gd name="T30" fmla="*/ 1029 w 1235"/>
              <a:gd name="T31" fmla="*/ 186 h 451"/>
              <a:gd name="T32" fmla="*/ 1134 w 1235"/>
              <a:gd name="T33" fmla="*/ 150 h 451"/>
              <a:gd name="T34" fmla="*/ 1235 w 1235"/>
              <a:gd name="T35" fmla="*/ 121 h 451"/>
              <a:gd name="T36" fmla="*/ 1097 w 1235"/>
              <a:gd name="T37" fmla="*/ 109 h 451"/>
              <a:gd name="T38" fmla="*/ 1065 w 1235"/>
              <a:gd name="T39" fmla="*/ 91 h 451"/>
              <a:gd name="T40" fmla="*/ 1005 w 1235"/>
              <a:gd name="T41" fmla="*/ 103 h 451"/>
              <a:gd name="T42" fmla="*/ 870 w 1235"/>
              <a:gd name="T43" fmla="*/ 115 h 451"/>
              <a:gd name="T44" fmla="*/ 720 w 1235"/>
              <a:gd name="T45" fmla="*/ 126 h 451"/>
              <a:gd name="T46" fmla="*/ 539 w 1235"/>
              <a:gd name="T47" fmla="*/ 151 h 451"/>
              <a:gd name="T48" fmla="*/ 443 w 1235"/>
              <a:gd name="T49" fmla="*/ 173 h 451"/>
              <a:gd name="T50" fmla="*/ 401 w 1235"/>
              <a:gd name="T51" fmla="*/ 187 h 451"/>
              <a:gd name="T52" fmla="*/ 401 w 1235"/>
              <a:gd name="T53" fmla="*/ 119 h 451"/>
              <a:gd name="T54" fmla="*/ 371 w 1235"/>
              <a:gd name="T55" fmla="*/ 61 h 451"/>
              <a:gd name="T56" fmla="*/ 317 w 1235"/>
              <a:gd name="T57" fmla="*/ 19 h 451"/>
              <a:gd name="T58" fmla="*/ 262 w 1235"/>
              <a:gd name="T59" fmla="*/ 0 h 451"/>
              <a:gd name="T60" fmla="*/ 220 w 1235"/>
              <a:gd name="T61" fmla="*/ 42 h 451"/>
              <a:gd name="T62" fmla="*/ 172 w 1235"/>
              <a:gd name="T63" fmla="*/ 105 h 45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235"/>
              <a:gd name="T97" fmla="*/ 0 h 451"/>
              <a:gd name="T98" fmla="*/ 1235 w 1235"/>
              <a:gd name="T99" fmla="*/ 451 h 45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235" h="451">
                <a:moveTo>
                  <a:pt x="172" y="105"/>
                </a:moveTo>
                <a:lnTo>
                  <a:pt x="100" y="201"/>
                </a:lnTo>
                <a:lnTo>
                  <a:pt x="30" y="307"/>
                </a:lnTo>
                <a:lnTo>
                  <a:pt x="0" y="379"/>
                </a:lnTo>
                <a:lnTo>
                  <a:pt x="6" y="397"/>
                </a:lnTo>
                <a:lnTo>
                  <a:pt x="21" y="427"/>
                </a:lnTo>
                <a:lnTo>
                  <a:pt x="51" y="442"/>
                </a:lnTo>
                <a:lnTo>
                  <a:pt x="96" y="451"/>
                </a:lnTo>
                <a:lnTo>
                  <a:pt x="204" y="451"/>
                </a:lnTo>
                <a:lnTo>
                  <a:pt x="366" y="424"/>
                </a:lnTo>
                <a:lnTo>
                  <a:pt x="550" y="369"/>
                </a:lnTo>
                <a:lnTo>
                  <a:pt x="699" y="315"/>
                </a:lnTo>
                <a:lnTo>
                  <a:pt x="829" y="260"/>
                </a:lnTo>
                <a:lnTo>
                  <a:pt x="929" y="215"/>
                </a:lnTo>
                <a:lnTo>
                  <a:pt x="977" y="198"/>
                </a:lnTo>
                <a:lnTo>
                  <a:pt x="1029" y="186"/>
                </a:lnTo>
                <a:lnTo>
                  <a:pt x="1134" y="150"/>
                </a:lnTo>
                <a:lnTo>
                  <a:pt x="1235" y="121"/>
                </a:lnTo>
                <a:lnTo>
                  <a:pt x="1097" y="109"/>
                </a:lnTo>
                <a:lnTo>
                  <a:pt x="1065" y="91"/>
                </a:lnTo>
                <a:lnTo>
                  <a:pt x="1005" y="103"/>
                </a:lnTo>
                <a:lnTo>
                  <a:pt x="870" y="115"/>
                </a:lnTo>
                <a:lnTo>
                  <a:pt x="720" y="126"/>
                </a:lnTo>
                <a:lnTo>
                  <a:pt x="539" y="151"/>
                </a:lnTo>
                <a:lnTo>
                  <a:pt x="443" y="173"/>
                </a:lnTo>
                <a:lnTo>
                  <a:pt x="401" y="187"/>
                </a:lnTo>
                <a:lnTo>
                  <a:pt x="401" y="119"/>
                </a:lnTo>
                <a:lnTo>
                  <a:pt x="371" y="61"/>
                </a:lnTo>
                <a:lnTo>
                  <a:pt x="317" y="19"/>
                </a:lnTo>
                <a:lnTo>
                  <a:pt x="262" y="0"/>
                </a:lnTo>
                <a:lnTo>
                  <a:pt x="220" y="42"/>
                </a:lnTo>
                <a:lnTo>
                  <a:pt x="172" y="105"/>
                </a:lnTo>
                <a:close/>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39" name="Freeform 125"/>
          <p:cNvSpPr>
            <a:spLocks/>
          </p:cNvSpPr>
          <p:nvPr/>
        </p:nvSpPr>
        <p:spPr bwMode="auto">
          <a:xfrm>
            <a:off x="3131821" y="4459044"/>
            <a:ext cx="541338" cy="139700"/>
          </a:xfrm>
          <a:custGeom>
            <a:avLst/>
            <a:gdLst>
              <a:gd name="T0" fmla="*/ 706 w 851"/>
              <a:gd name="T1" fmla="*/ 0 h 221"/>
              <a:gd name="T2" fmla="*/ 781 w 851"/>
              <a:gd name="T3" fmla="*/ 5 h 221"/>
              <a:gd name="T4" fmla="*/ 851 w 851"/>
              <a:gd name="T5" fmla="*/ 52 h 221"/>
              <a:gd name="T6" fmla="*/ 830 w 851"/>
              <a:gd name="T7" fmla="*/ 113 h 221"/>
              <a:gd name="T8" fmla="*/ 779 w 851"/>
              <a:gd name="T9" fmla="*/ 138 h 221"/>
              <a:gd name="T10" fmla="*/ 638 w 851"/>
              <a:gd name="T11" fmla="*/ 178 h 221"/>
              <a:gd name="T12" fmla="*/ 490 w 851"/>
              <a:gd name="T13" fmla="*/ 221 h 221"/>
              <a:gd name="T14" fmla="*/ 304 w 851"/>
              <a:gd name="T15" fmla="*/ 218 h 221"/>
              <a:gd name="T16" fmla="*/ 99 w 851"/>
              <a:gd name="T17" fmla="*/ 213 h 221"/>
              <a:gd name="T18" fmla="*/ 0 w 851"/>
              <a:gd name="T19" fmla="*/ 139 h 221"/>
              <a:gd name="T20" fmla="*/ 196 w 851"/>
              <a:gd name="T21" fmla="*/ 73 h 221"/>
              <a:gd name="T22" fmla="*/ 461 w 851"/>
              <a:gd name="T23" fmla="*/ 63 h 221"/>
              <a:gd name="T24" fmla="*/ 617 w 851"/>
              <a:gd name="T25" fmla="*/ 65 h 221"/>
              <a:gd name="T26" fmla="*/ 670 w 851"/>
              <a:gd name="T27" fmla="*/ 44 h 221"/>
              <a:gd name="T28" fmla="*/ 706 w 851"/>
              <a:gd name="T29" fmla="*/ 0 h 22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851"/>
              <a:gd name="T46" fmla="*/ 0 h 221"/>
              <a:gd name="T47" fmla="*/ 851 w 851"/>
              <a:gd name="T48" fmla="*/ 221 h 22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851" h="221">
                <a:moveTo>
                  <a:pt x="706" y="0"/>
                </a:moveTo>
                <a:lnTo>
                  <a:pt x="781" y="5"/>
                </a:lnTo>
                <a:lnTo>
                  <a:pt x="851" y="52"/>
                </a:lnTo>
                <a:lnTo>
                  <a:pt x="830" y="113"/>
                </a:lnTo>
                <a:lnTo>
                  <a:pt x="779" y="138"/>
                </a:lnTo>
                <a:lnTo>
                  <a:pt x="638" y="178"/>
                </a:lnTo>
                <a:lnTo>
                  <a:pt x="490" y="221"/>
                </a:lnTo>
                <a:lnTo>
                  <a:pt x="304" y="218"/>
                </a:lnTo>
                <a:lnTo>
                  <a:pt x="99" y="213"/>
                </a:lnTo>
                <a:lnTo>
                  <a:pt x="0" y="139"/>
                </a:lnTo>
                <a:cubicBezTo>
                  <a:pt x="16" y="116"/>
                  <a:pt x="120" y="84"/>
                  <a:pt x="196" y="73"/>
                </a:cubicBezTo>
                <a:cubicBezTo>
                  <a:pt x="274" y="61"/>
                  <a:pt x="391" y="64"/>
                  <a:pt x="461" y="63"/>
                </a:cubicBezTo>
                <a:cubicBezTo>
                  <a:pt x="531" y="61"/>
                  <a:pt x="582" y="67"/>
                  <a:pt x="617" y="65"/>
                </a:cubicBezTo>
                <a:lnTo>
                  <a:pt x="670" y="44"/>
                </a:lnTo>
                <a:lnTo>
                  <a:pt x="706" y="0"/>
                </a:lnTo>
                <a:close/>
              </a:path>
            </a:pathLst>
          </a:custGeom>
          <a:gradFill rotWithShape="1">
            <a:gsLst>
              <a:gs pos="0">
                <a:srgbClr val="FFD1A3">
                  <a:alpha val="71999"/>
                </a:srgbClr>
              </a:gs>
              <a:gs pos="100000">
                <a:srgbClr val="FFD3A7">
                  <a:alpha val="64000"/>
                </a:srgbClr>
              </a:gs>
            </a:gsLst>
            <a:lin ang="5400000" scaled="1"/>
          </a:gradFill>
          <a:ln w="9525" cap="rnd">
            <a:solidFill>
              <a:srgbClr val="000000"/>
            </a:solidFill>
            <a:prstDash val="sysDot"/>
            <a:round/>
            <a:headEnd/>
            <a:tailEnd/>
          </a:ln>
        </p:spPr>
        <p:txBody>
          <a:bodyPr/>
          <a:lstStyle/>
          <a:p>
            <a:endParaRPr lang="en-GB" dirty="0"/>
          </a:p>
        </p:txBody>
      </p:sp>
      <p:sp>
        <p:nvSpPr>
          <p:cNvPr id="40" name="Freeform 127"/>
          <p:cNvSpPr>
            <a:spLocks/>
          </p:cNvSpPr>
          <p:nvPr/>
        </p:nvSpPr>
        <p:spPr bwMode="auto">
          <a:xfrm>
            <a:off x="1752284" y="4705107"/>
            <a:ext cx="322263" cy="119063"/>
          </a:xfrm>
          <a:custGeom>
            <a:avLst/>
            <a:gdLst>
              <a:gd name="T0" fmla="*/ 507 w 507"/>
              <a:gd name="T1" fmla="*/ 0 h 189"/>
              <a:gd name="T2" fmla="*/ 384 w 507"/>
              <a:gd name="T3" fmla="*/ 21 h 189"/>
              <a:gd name="T4" fmla="*/ 291 w 507"/>
              <a:gd name="T5" fmla="*/ 45 h 189"/>
              <a:gd name="T6" fmla="*/ 157 w 507"/>
              <a:gd name="T7" fmla="*/ 96 h 189"/>
              <a:gd name="T8" fmla="*/ 0 w 507"/>
              <a:gd name="T9" fmla="*/ 189 h 189"/>
              <a:gd name="T10" fmla="*/ 0 60000 65536"/>
              <a:gd name="T11" fmla="*/ 0 60000 65536"/>
              <a:gd name="T12" fmla="*/ 0 60000 65536"/>
              <a:gd name="T13" fmla="*/ 0 60000 65536"/>
              <a:gd name="T14" fmla="*/ 0 60000 65536"/>
              <a:gd name="T15" fmla="*/ 0 w 507"/>
              <a:gd name="T16" fmla="*/ 0 h 189"/>
              <a:gd name="T17" fmla="*/ 507 w 507"/>
              <a:gd name="T18" fmla="*/ 189 h 189"/>
            </a:gdLst>
            <a:ahLst/>
            <a:cxnLst>
              <a:cxn ang="T10">
                <a:pos x="T0" y="T1"/>
              </a:cxn>
              <a:cxn ang="T11">
                <a:pos x="T2" y="T3"/>
              </a:cxn>
              <a:cxn ang="T12">
                <a:pos x="T4" y="T5"/>
              </a:cxn>
              <a:cxn ang="T13">
                <a:pos x="T6" y="T7"/>
              </a:cxn>
              <a:cxn ang="T14">
                <a:pos x="T8" y="T9"/>
              </a:cxn>
            </a:cxnLst>
            <a:rect l="T15" t="T16" r="T17" b="T18"/>
            <a:pathLst>
              <a:path w="507" h="189">
                <a:moveTo>
                  <a:pt x="507" y="0"/>
                </a:moveTo>
                <a:cubicBezTo>
                  <a:pt x="486" y="4"/>
                  <a:pt x="420" y="14"/>
                  <a:pt x="384" y="21"/>
                </a:cubicBezTo>
                <a:cubicBezTo>
                  <a:pt x="348" y="28"/>
                  <a:pt x="329" y="32"/>
                  <a:pt x="291" y="45"/>
                </a:cubicBezTo>
                <a:cubicBezTo>
                  <a:pt x="253" y="58"/>
                  <a:pt x="206" y="72"/>
                  <a:pt x="157" y="96"/>
                </a:cubicBezTo>
                <a:cubicBezTo>
                  <a:pt x="108" y="120"/>
                  <a:pt x="52" y="154"/>
                  <a:pt x="0" y="189"/>
                </a:cubicBezTo>
              </a:path>
            </a:pathLst>
          </a:custGeom>
          <a:noFill/>
          <a:ln w="9525">
            <a:solidFill>
              <a:srgbClr val="000000"/>
            </a:solidFill>
            <a:round/>
            <a:headEnd/>
            <a:tailEnd/>
          </a:ln>
        </p:spPr>
        <p:txBody>
          <a:bodyPr/>
          <a:lstStyle/>
          <a:p>
            <a:endParaRPr lang="en-GB" dirty="0"/>
          </a:p>
        </p:txBody>
      </p:sp>
      <p:sp>
        <p:nvSpPr>
          <p:cNvPr id="41" name="Line 138"/>
          <p:cNvSpPr>
            <a:spLocks noChangeShapeType="1"/>
          </p:cNvSpPr>
          <p:nvPr/>
        </p:nvSpPr>
        <p:spPr bwMode="auto">
          <a:xfrm flipV="1">
            <a:off x="1541146" y="4455869"/>
            <a:ext cx="5118100" cy="584200"/>
          </a:xfrm>
          <a:prstGeom prst="line">
            <a:avLst/>
          </a:prstGeom>
          <a:noFill/>
          <a:ln w="28575">
            <a:solidFill>
              <a:srgbClr val="6699FF"/>
            </a:solidFill>
            <a:round/>
            <a:headEnd type="oval" w="med" len="med"/>
            <a:tailEnd type="oval" w="med" len="med"/>
          </a:ln>
        </p:spPr>
        <p:txBody>
          <a:bodyPr/>
          <a:lstStyle/>
          <a:p>
            <a:endParaRPr lang="en-GB" dirty="0"/>
          </a:p>
        </p:txBody>
      </p:sp>
      <p:sp>
        <p:nvSpPr>
          <p:cNvPr id="42" name="Line 139"/>
          <p:cNvSpPr>
            <a:spLocks noChangeShapeType="1"/>
          </p:cNvSpPr>
          <p:nvPr/>
        </p:nvSpPr>
        <p:spPr bwMode="auto">
          <a:xfrm flipV="1">
            <a:off x="1452246" y="3528769"/>
            <a:ext cx="3505200" cy="876300"/>
          </a:xfrm>
          <a:prstGeom prst="line">
            <a:avLst/>
          </a:prstGeom>
          <a:noFill/>
          <a:ln w="28575" cap="rnd">
            <a:solidFill>
              <a:srgbClr val="FF3300"/>
            </a:solidFill>
            <a:prstDash val="sysDot"/>
            <a:round/>
            <a:headEnd/>
            <a:tailEnd/>
          </a:ln>
        </p:spPr>
        <p:txBody>
          <a:bodyPr/>
          <a:lstStyle/>
          <a:p>
            <a:endParaRPr lang="en-GB" dirty="0"/>
          </a:p>
        </p:txBody>
      </p:sp>
      <p:sp>
        <p:nvSpPr>
          <p:cNvPr id="43" name="Line 140"/>
          <p:cNvSpPr>
            <a:spLocks noChangeShapeType="1"/>
          </p:cNvSpPr>
          <p:nvPr/>
        </p:nvSpPr>
        <p:spPr bwMode="auto">
          <a:xfrm>
            <a:off x="2823846" y="3643069"/>
            <a:ext cx="4343400" cy="901700"/>
          </a:xfrm>
          <a:prstGeom prst="line">
            <a:avLst/>
          </a:prstGeom>
          <a:noFill/>
          <a:ln w="28575" cap="rnd">
            <a:solidFill>
              <a:srgbClr val="FF3300"/>
            </a:solidFill>
            <a:prstDash val="sysDot"/>
            <a:round/>
            <a:headEnd/>
            <a:tailEnd/>
          </a:ln>
        </p:spPr>
        <p:txBody>
          <a:bodyPr/>
          <a:lstStyle/>
          <a:p>
            <a:endParaRPr lang="en-GB" dirty="0"/>
          </a:p>
        </p:txBody>
      </p:sp>
      <p:sp>
        <p:nvSpPr>
          <p:cNvPr id="44" name="Line 141"/>
          <p:cNvSpPr>
            <a:spLocks noChangeShapeType="1"/>
          </p:cNvSpPr>
          <p:nvPr/>
        </p:nvSpPr>
        <p:spPr bwMode="auto">
          <a:xfrm flipH="1">
            <a:off x="1274446" y="3528769"/>
            <a:ext cx="1714500" cy="1778000"/>
          </a:xfrm>
          <a:prstGeom prst="line">
            <a:avLst/>
          </a:prstGeom>
          <a:noFill/>
          <a:ln w="28575" cap="rnd">
            <a:solidFill>
              <a:srgbClr val="FF3300"/>
            </a:solidFill>
            <a:prstDash val="sysDot"/>
            <a:round/>
            <a:headEnd/>
            <a:tailEnd/>
          </a:ln>
        </p:spPr>
        <p:txBody>
          <a:bodyPr/>
          <a:lstStyle/>
          <a:p>
            <a:endParaRPr lang="en-GB" dirty="0"/>
          </a:p>
        </p:txBody>
      </p:sp>
      <p:sp>
        <p:nvSpPr>
          <p:cNvPr id="45" name="Line 142"/>
          <p:cNvSpPr>
            <a:spLocks noChangeShapeType="1"/>
          </p:cNvSpPr>
          <p:nvPr/>
        </p:nvSpPr>
        <p:spPr bwMode="auto">
          <a:xfrm flipV="1">
            <a:off x="1122046" y="4405069"/>
            <a:ext cx="2819400" cy="723900"/>
          </a:xfrm>
          <a:prstGeom prst="line">
            <a:avLst/>
          </a:prstGeom>
          <a:noFill/>
          <a:ln w="28575" cap="rnd">
            <a:solidFill>
              <a:srgbClr val="FF3300"/>
            </a:solidFill>
            <a:prstDash val="sysDot"/>
            <a:round/>
            <a:headEnd/>
            <a:tailEnd/>
          </a:ln>
        </p:spPr>
        <p:txBody>
          <a:bodyPr/>
          <a:lstStyle/>
          <a:p>
            <a:endParaRPr lang="en-GB" dirty="0"/>
          </a:p>
        </p:txBody>
      </p:sp>
      <p:sp>
        <p:nvSpPr>
          <p:cNvPr id="46" name="Freeform 147"/>
          <p:cNvSpPr>
            <a:spLocks/>
          </p:cNvSpPr>
          <p:nvPr/>
        </p:nvSpPr>
        <p:spPr bwMode="auto">
          <a:xfrm>
            <a:off x="5973446" y="4322519"/>
            <a:ext cx="704850" cy="114300"/>
          </a:xfrm>
          <a:custGeom>
            <a:avLst/>
            <a:gdLst>
              <a:gd name="T0" fmla="*/ 60 w 444"/>
              <a:gd name="T1" fmla="*/ 0 h 72"/>
              <a:gd name="T2" fmla="*/ 444 w 444"/>
              <a:gd name="T3" fmla="*/ 72 h 72"/>
              <a:gd name="T4" fmla="*/ 0 w 444"/>
              <a:gd name="T5" fmla="*/ 72 h 72"/>
              <a:gd name="T6" fmla="*/ 0 60000 65536"/>
              <a:gd name="T7" fmla="*/ 0 60000 65536"/>
              <a:gd name="T8" fmla="*/ 0 60000 65536"/>
              <a:gd name="T9" fmla="*/ 0 w 444"/>
              <a:gd name="T10" fmla="*/ 0 h 72"/>
              <a:gd name="T11" fmla="*/ 444 w 444"/>
              <a:gd name="T12" fmla="*/ 72 h 72"/>
            </a:gdLst>
            <a:ahLst/>
            <a:cxnLst>
              <a:cxn ang="T6">
                <a:pos x="T0" y="T1"/>
              </a:cxn>
              <a:cxn ang="T7">
                <a:pos x="T2" y="T3"/>
              </a:cxn>
              <a:cxn ang="T8">
                <a:pos x="T4" y="T5"/>
              </a:cxn>
            </a:cxnLst>
            <a:rect l="T9" t="T10" r="T11" b="T12"/>
            <a:pathLst>
              <a:path w="444" h="72">
                <a:moveTo>
                  <a:pt x="60" y="0"/>
                </a:moveTo>
                <a:lnTo>
                  <a:pt x="444" y="72"/>
                </a:lnTo>
                <a:lnTo>
                  <a:pt x="0" y="72"/>
                </a:lnTo>
              </a:path>
            </a:pathLst>
          </a:custGeom>
          <a:noFill/>
          <a:ln w="28575" cmpd="sng">
            <a:solidFill>
              <a:srgbClr val="FF3300"/>
            </a:solidFill>
            <a:round/>
            <a:headEnd/>
            <a:tailEnd/>
          </a:ln>
        </p:spPr>
        <p:txBody>
          <a:bodyPr/>
          <a:lstStyle/>
          <a:p>
            <a:endParaRPr lang="en-GB" dirty="0"/>
          </a:p>
        </p:txBody>
      </p:sp>
      <p:sp>
        <p:nvSpPr>
          <p:cNvPr id="47" name="Freeform 148"/>
          <p:cNvSpPr>
            <a:spLocks/>
          </p:cNvSpPr>
          <p:nvPr/>
        </p:nvSpPr>
        <p:spPr bwMode="auto">
          <a:xfrm>
            <a:off x="3750946" y="3738319"/>
            <a:ext cx="406400" cy="184150"/>
          </a:xfrm>
          <a:custGeom>
            <a:avLst/>
            <a:gdLst>
              <a:gd name="T0" fmla="*/ 244 w 256"/>
              <a:gd name="T1" fmla="*/ 0 h 116"/>
              <a:gd name="T2" fmla="*/ 0 w 256"/>
              <a:gd name="T3" fmla="*/ 60 h 116"/>
              <a:gd name="T4" fmla="*/ 256 w 256"/>
              <a:gd name="T5" fmla="*/ 116 h 116"/>
              <a:gd name="T6" fmla="*/ 0 60000 65536"/>
              <a:gd name="T7" fmla="*/ 0 60000 65536"/>
              <a:gd name="T8" fmla="*/ 0 60000 65536"/>
              <a:gd name="T9" fmla="*/ 0 w 256"/>
              <a:gd name="T10" fmla="*/ 0 h 116"/>
              <a:gd name="T11" fmla="*/ 256 w 256"/>
              <a:gd name="T12" fmla="*/ 116 h 116"/>
            </a:gdLst>
            <a:ahLst/>
            <a:cxnLst>
              <a:cxn ang="T6">
                <a:pos x="T0" y="T1"/>
              </a:cxn>
              <a:cxn ang="T7">
                <a:pos x="T2" y="T3"/>
              </a:cxn>
              <a:cxn ang="T8">
                <a:pos x="T4" y="T5"/>
              </a:cxn>
            </a:cxnLst>
            <a:rect l="T9" t="T10" r="T11" b="T12"/>
            <a:pathLst>
              <a:path w="256" h="116">
                <a:moveTo>
                  <a:pt x="244" y="0"/>
                </a:moveTo>
                <a:lnTo>
                  <a:pt x="0" y="60"/>
                </a:lnTo>
                <a:lnTo>
                  <a:pt x="256" y="116"/>
                </a:lnTo>
              </a:path>
            </a:pathLst>
          </a:custGeom>
          <a:noFill/>
          <a:ln w="28575" cmpd="sng">
            <a:solidFill>
              <a:srgbClr val="FF3300"/>
            </a:solidFill>
            <a:round/>
            <a:headEnd/>
            <a:tailEnd/>
          </a:ln>
        </p:spPr>
        <p:txBody>
          <a:bodyPr/>
          <a:lstStyle/>
          <a:p>
            <a:endParaRPr lang="en-GB" dirty="0"/>
          </a:p>
        </p:txBody>
      </p:sp>
      <p:sp>
        <p:nvSpPr>
          <p:cNvPr id="48" name="Freeform 149"/>
          <p:cNvSpPr>
            <a:spLocks/>
          </p:cNvSpPr>
          <p:nvPr/>
        </p:nvSpPr>
        <p:spPr bwMode="auto">
          <a:xfrm>
            <a:off x="1922146" y="4176469"/>
            <a:ext cx="450850" cy="311150"/>
          </a:xfrm>
          <a:custGeom>
            <a:avLst/>
            <a:gdLst>
              <a:gd name="T0" fmla="*/ 0 w 284"/>
              <a:gd name="T1" fmla="*/ 68 h 196"/>
              <a:gd name="T2" fmla="*/ 284 w 284"/>
              <a:gd name="T3" fmla="*/ 0 h 196"/>
              <a:gd name="T4" fmla="*/ 88 w 284"/>
              <a:gd name="T5" fmla="*/ 196 h 196"/>
              <a:gd name="T6" fmla="*/ 0 60000 65536"/>
              <a:gd name="T7" fmla="*/ 0 60000 65536"/>
              <a:gd name="T8" fmla="*/ 0 60000 65536"/>
              <a:gd name="T9" fmla="*/ 0 w 284"/>
              <a:gd name="T10" fmla="*/ 0 h 196"/>
              <a:gd name="T11" fmla="*/ 284 w 284"/>
              <a:gd name="T12" fmla="*/ 196 h 196"/>
            </a:gdLst>
            <a:ahLst/>
            <a:cxnLst>
              <a:cxn ang="T6">
                <a:pos x="T0" y="T1"/>
              </a:cxn>
              <a:cxn ang="T7">
                <a:pos x="T2" y="T3"/>
              </a:cxn>
              <a:cxn ang="T8">
                <a:pos x="T4" y="T5"/>
              </a:cxn>
            </a:cxnLst>
            <a:rect l="T9" t="T10" r="T11" b="T12"/>
            <a:pathLst>
              <a:path w="284" h="196">
                <a:moveTo>
                  <a:pt x="0" y="68"/>
                </a:moveTo>
                <a:lnTo>
                  <a:pt x="284" y="0"/>
                </a:lnTo>
                <a:lnTo>
                  <a:pt x="88" y="196"/>
                </a:lnTo>
              </a:path>
            </a:pathLst>
          </a:custGeom>
          <a:noFill/>
          <a:ln w="28575" cmpd="sng">
            <a:solidFill>
              <a:srgbClr val="FF3300"/>
            </a:solidFill>
            <a:round/>
            <a:headEnd/>
            <a:tailEnd/>
          </a:ln>
        </p:spPr>
        <p:txBody>
          <a:bodyPr/>
          <a:lstStyle/>
          <a:p>
            <a:endParaRPr lang="en-GB" dirty="0"/>
          </a:p>
        </p:txBody>
      </p:sp>
      <p:sp>
        <p:nvSpPr>
          <p:cNvPr id="49" name="Freeform 150"/>
          <p:cNvSpPr>
            <a:spLocks/>
          </p:cNvSpPr>
          <p:nvPr/>
        </p:nvSpPr>
        <p:spPr bwMode="auto">
          <a:xfrm>
            <a:off x="1191896" y="5014669"/>
            <a:ext cx="368300" cy="209550"/>
          </a:xfrm>
          <a:custGeom>
            <a:avLst/>
            <a:gdLst>
              <a:gd name="T0" fmla="*/ 0 w 232"/>
              <a:gd name="T1" fmla="*/ 64 h 132"/>
              <a:gd name="T2" fmla="*/ 232 w 232"/>
              <a:gd name="T3" fmla="*/ 0 h 132"/>
              <a:gd name="T4" fmla="*/ 96 w 232"/>
              <a:gd name="T5" fmla="*/ 132 h 132"/>
              <a:gd name="T6" fmla="*/ 0 60000 65536"/>
              <a:gd name="T7" fmla="*/ 0 60000 65536"/>
              <a:gd name="T8" fmla="*/ 0 60000 65536"/>
              <a:gd name="T9" fmla="*/ 0 w 232"/>
              <a:gd name="T10" fmla="*/ 0 h 132"/>
              <a:gd name="T11" fmla="*/ 232 w 232"/>
              <a:gd name="T12" fmla="*/ 132 h 132"/>
            </a:gdLst>
            <a:ahLst/>
            <a:cxnLst>
              <a:cxn ang="T6">
                <a:pos x="T0" y="T1"/>
              </a:cxn>
              <a:cxn ang="T7">
                <a:pos x="T2" y="T3"/>
              </a:cxn>
              <a:cxn ang="T8">
                <a:pos x="T4" y="T5"/>
              </a:cxn>
            </a:cxnLst>
            <a:rect l="T9" t="T10" r="T11" b="T12"/>
            <a:pathLst>
              <a:path w="232" h="132">
                <a:moveTo>
                  <a:pt x="0" y="64"/>
                </a:moveTo>
                <a:lnTo>
                  <a:pt x="232" y="0"/>
                </a:lnTo>
                <a:lnTo>
                  <a:pt x="96" y="132"/>
                </a:lnTo>
              </a:path>
            </a:pathLst>
          </a:custGeom>
          <a:noFill/>
          <a:ln w="28575" cmpd="sng">
            <a:solidFill>
              <a:srgbClr val="FF3300"/>
            </a:solidFill>
            <a:round/>
            <a:headEnd/>
            <a:tailEnd/>
          </a:ln>
        </p:spPr>
        <p:txBody>
          <a:bodyPr/>
          <a:lstStyle/>
          <a:p>
            <a:endParaRPr lang="en-GB" dirty="0"/>
          </a:p>
        </p:txBody>
      </p:sp>
      <p:sp>
        <p:nvSpPr>
          <p:cNvPr id="50" name="Line 143"/>
          <p:cNvSpPr>
            <a:spLocks noChangeShapeType="1"/>
          </p:cNvSpPr>
          <p:nvPr/>
        </p:nvSpPr>
        <p:spPr bwMode="auto">
          <a:xfrm flipV="1">
            <a:off x="2531746" y="4441823"/>
            <a:ext cx="4211637" cy="56510"/>
          </a:xfrm>
          <a:prstGeom prst="line">
            <a:avLst/>
          </a:prstGeom>
          <a:noFill/>
          <a:ln w="28575" cap="rnd">
            <a:solidFill>
              <a:srgbClr val="FF3300"/>
            </a:solidFill>
            <a:prstDash val="sysDot"/>
            <a:round/>
            <a:headEnd/>
            <a:tailEnd/>
          </a:ln>
        </p:spPr>
        <p:txBody>
          <a:bodyPr/>
          <a:lstStyle/>
          <a:p>
            <a:endParaRPr lang="en-GB" dirty="0"/>
          </a:p>
        </p:txBody>
      </p:sp>
      <p:sp>
        <p:nvSpPr>
          <p:cNvPr id="51" name="Freeform 151"/>
          <p:cNvSpPr>
            <a:spLocks/>
          </p:cNvSpPr>
          <p:nvPr/>
        </p:nvSpPr>
        <p:spPr bwMode="auto">
          <a:xfrm>
            <a:off x="3134996" y="4493969"/>
            <a:ext cx="482600" cy="120650"/>
          </a:xfrm>
          <a:custGeom>
            <a:avLst/>
            <a:gdLst>
              <a:gd name="T0" fmla="*/ 20 w 304"/>
              <a:gd name="T1" fmla="*/ 8 h 76"/>
              <a:gd name="T2" fmla="*/ 304 w 304"/>
              <a:gd name="T3" fmla="*/ 0 h 76"/>
              <a:gd name="T4" fmla="*/ 0 w 304"/>
              <a:gd name="T5" fmla="*/ 76 h 76"/>
              <a:gd name="T6" fmla="*/ 0 60000 65536"/>
              <a:gd name="T7" fmla="*/ 0 60000 65536"/>
              <a:gd name="T8" fmla="*/ 0 60000 65536"/>
              <a:gd name="T9" fmla="*/ 0 w 304"/>
              <a:gd name="T10" fmla="*/ 0 h 76"/>
              <a:gd name="T11" fmla="*/ 304 w 304"/>
              <a:gd name="T12" fmla="*/ 76 h 76"/>
            </a:gdLst>
            <a:ahLst/>
            <a:cxnLst>
              <a:cxn ang="T6">
                <a:pos x="T0" y="T1"/>
              </a:cxn>
              <a:cxn ang="T7">
                <a:pos x="T2" y="T3"/>
              </a:cxn>
              <a:cxn ang="T8">
                <a:pos x="T4" y="T5"/>
              </a:cxn>
            </a:cxnLst>
            <a:rect l="T9" t="T10" r="T11" b="T12"/>
            <a:pathLst>
              <a:path w="304" h="76">
                <a:moveTo>
                  <a:pt x="20" y="8"/>
                </a:moveTo>
                <a:lnTo>
                  <a:pt x="304" y="0"/>
                </a:lnTo>
                <a:lnTo>
                  <a:pt x="0" y="76"/>
                </a:lnTo>
              </a:path>
            </a:pathLst>
          </a:custGeom>
          <a:noFill/>
          <a:ln w="28575" cmpd="sng">
            <a:solidFill>
              <a:srgbClr val="FF3300"/>
            </a:solidFill>
            <a:round/>
            <a:headEnd/>
            <a:tailEnd/>
          </a:ln>
        </p:spPr>
        <p:txBody>
          <a:bodyPr/>
          <a:lstStyle/>
          <a:p>
            <a:endParaRPr lang="en-GB" dirty="0"/>
          </a:p>
        </p:txBody>
      </p:sp>
      <p:sp>
        <p:nvSpPr>
          <p:cNvPr id="52" name="Freeform 174"/>
          <p:cNvSpPr>
            <a:spLocks/>
          </p:cNvSpPr>
          <p:nvPr/>
        </p:nvSpPr>
        <p:spPr bwMode="auto">
          <a:xfrm rot="274436">
            <a:off x="3562034" y="4451107"/>
            <a:ext cx="63500" cy="77788"/>
          </a:xfrm>
          <a:custGeom>
            <a:avLst/>
            <a:gdLst>
              <a:gd name="T0" fmla="*/ 30 w 41"/>
              <a:gd name="T1" fmla="*/ 0 h 42"/>
              <a:gd name="T2" fmla="*/ 36 w 41"/>
              <a:gd name="T3" fmla="*/ 30 h 42"/>
              <a:gd name="T4" fmla="*/ 0 w 41"/>
              <a:gd name="T5" fmla="*/ 42 h 42"/>
              <a:gd name="T6" fmla="*/ 0 60000 65536"/>
              <a:gd name="T7" fmla="*/ 0 60000 65536"/>
              <a:gd name="T8" fmla="*/ 0 60000 65536"/>
              <a:gd name="T9" fmla="*/ 0 w 41"/>
              <a:gd name="T10" fmla="*/ 0 h 42"/>
              <a:gd name="T11" fmla="*/ 41 w 41"/>
              <a:gd name="T12" fmla="*/ 42 h 42"/>
            </a:gdLst>
            <a:ahLst/>
            <a:cxnLst>
              <a:cxn ang="T6">
                <a:pos x="T0" y="T1"/>
              </a:cxn>
              <a:cxn ang="T7">
                <a:pos x="T2" y="T3"/>
              </a:cxn>
              <a:cxn ang="T8">
                <a:pos x="T4" y="T5"/>
              </a:cxn>
            </a:cxnLst>
            <a:rect l="T9" t="T10" r="T11" b="T12"/>
            <a:pathLst>
              <a:path w="41" h="42">
                <a:moveTo>
                  <a:pt x="30" y="0"/>
                </a:moveTo>
                <a:cubicBezTo>
                  <a:pt x="35" y="11"/>
                  <a:pt x="41" y="23"/>
                  <a:pt x="36" y="30"/>
                </a:cubicBezTo>
                <a:cubicBezTo>
                  <a:pt x="31" y="37"/>
                  <a:pt x="6" y="40"/>
                  <a:pt x="0" y="42"/>
                </a:cubicBezTo>
              </a:path>
            </a:pathLst>
          </a:custGeom>
          <a:solidFill>
            <a:schemeClr val="bg1"/>
          </a:solidFill>
          <a:ln w="9525" cmpd="sng">
            <a:solidFill>
              <a:srgbClr val="000000"/>
            </a:solidFill>
            <a:prstDash val="solid"/>
            <a:round/>
            <a:headEnd/>
            <a:tailEnd/>
          </a:ln>
        </p:spPr>
        <p:txBody>
          <a:bodyPr/>
          <a:lstStyle/>
          <a:p>
            <a:endParaRPr lang="en-GB" dirty="0"/>
          </a:p>
        </p:txBody>
      </p:sp>
      <p:sp>
        <p:nvSpPr>
          <p:cNvPr id="53" name="Freeform 175"/>
          <p:cNvSpPr>
            <a:spLocks/>
          </p:cNvSpPr>
          <p:nvPr/>
        </p:nvSpPr>
        <p:spPr bwMode="auto">
          <a:xfrm rot="20650032">
            <a:off x="3677922" y="4265370"/>
            <a:ext cx="55563" cy="61913"/>
          </a:xfrm>
          <a:custGeom>
            <a:avLst/>
            <a:gdLst>
              <a:gd name="T0" fmla="*/ 30 w 41"/>
              <a:gd name="T1" fmla="*/ 0 h 42"/>
              <a:gd name="T2" fmla="*/ 36 w 41"/>
              <a:gd name="T3" fmla="*/ 30 h 42"/>
              <a:gd name="T4" fmla="*/ 0 w 41"/>
              <a:gd name="T5" fmla="*/ 42 h 42"/>
              <a:gd name="T6" fmla="*/ 0 60000 65536"/>
              <a:gd name="T7" fmla="*/ 0 60000 65536"/>
              <a:gd name="T8" fmla="*/ 0 60000 65536"/>
              <a:gd name="T9" fmla="*/ 0 w 41"/>
              <a:gd name="T10" fmla="*/ 0 h 42"/>
              <a:gd name="T11" fmla="*/ 41 w 41"/>
              <a:gd name="T12" fmla="*/ 42 h 42"/>
            </a:gdLst>
            <a:ahLst/>
            <a:cxnLst>
              <a:cxn ang="T6">
                <a:pos x="T0" y="T1"/>
              </a:cxn>
              <a:cxn ang="T7">
                <a:pos x="T2" y="T3"/>
              </a:cxn>
              <a:cxn ang="T8">
                <a:pos x="T4" y="T5"/>
              </a:cxn>
            </a:cxnLst>
            <a:rect l="T9" t="T10" r="T11" b="T12"/>
            <a:pathLst>
              <a:path w="41" h="42">
                <a:moveTo>
                  <a:pt x="30" y="0"/>
                </a:moveTo>
                <a:cubicBezTo>
                  <a:pt x="35" y="11"/>
                  <a:pt x="41" y="23"/>
                  <a:pt x="36" y="30"/>
                </a:cubicBezTo>
                <a:cubicBezTo>
                  <a:pt x="31" y="37"/>
                  <a:pt x="6" y="40"/>
                  <a:pt x="0" y="42"/>
                </a:cubicBezTo>
              </a:path>
            </a:pathLst>
          </a:custGeom>
          <a:solidFill>
            <a:schemeClr val="bg1"/>
          </a:solidFill>
          <a:ln w="9525" cmpd="sng">
            <a:solidFill>
              <a:srgbClr val="000000"/>
            </a:solidFill>
            <a:prstDash val="solid"/>
            <a:round/>
            <a:headEnd/>
            <a:tailEnd/>
          </a:ln>
        </p:spPr>
        <p:txBody>
          <a:bodyPr/>
          <a:lstStyle/>
          <a:p>
            <a:endParaRPr lang="en-GB" dirty="0"/>
          </a:p>
        </p:txBody>
      </p:sp>
      <p:sp>
        <p:nvSpPr>
          <p:cNvPr id="54" name="Freeform 176"/>
          <p:cNvSpPr>
            <a:spLocks/>
          </p:cNvSpPr>
          <p:nvPr/>
        </p:nvSpPr>
        <p:spPr bwMode="auto">
          <a:xfrm rot="1632420">
            <a:off x="3555684" y="4416182"/>
            <a:ext cx="38100" cy="133350"/>
          </a:xfrm>
          <a:custGeom>
            <a:avLst/>
            <a:gdLst>
              <a:gd name="T0" fmla="*/ 21 w 24"/>
              <a:gd name="T1" fmla="*/ 0 h 84"/>
              <a:gd name="T2" fmla="*/ 21 w 24"/>
              <a:gd name="T3" fmla="*/ 45 h 84"/>
              <a:gd name="T4" fmla="*/ 0 w 24"/>
              <a:gd name="T5" fmla="*/ 84 h 84"/>
              <a:gd name="T6" fmla="*/ 0 60000 65536"/>
              <a:gd name="T7" fmla="*/ 0 60000 65536"/>
              <a:gd name="T8" fmla="*/ 0 60000 65536"/>
              <a:gd name="T9" fmla="*/ 0 w 24"/>
              <a:gd name="T10" fmla="*/ 0 h 84"/>
              <a:gd name="T11" fmla="*/ 24 w 24"/>
              <a:gd name="T12" fmla="*/ 84 h 84"/>
            </a:gdLst>
            <a:ahLst/>
            <a:cxnLst>
              <a:cxn ang="T6">
                <a:pos x="T0" y="T1"/>
              </a:cxn>
              <a:cxn ang="T7">
                <a:pos x="T2" y="T3"/>
              </a:cxn>
              <a:cxn ang="T8">
                <a:pos x="T4" y="T5"/>
              </a:cxn>
            </a:cxnLst>
            <a:rect l="T9" t="T10" r="T11" b="T12"/>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p:spPr>
        <p:txBody>
          <a:bodyPr/>
          <a:lstStyle/>
          <a:p>
            <a:endParaRPr lang="en-GB" dirty="0"/>
          </a:p>
        </p:txBody>
      </p:sp>
      <p:sp>
        <p:nvSpPr>
          <p:cNvPr id="55" name="Freeform 177"/>
          <p:cNvSpPr>
            <a:spLocks/>
          </p:cNvSpPr>
          <p:nvPr/>
        </p:nvSpPr>
        <p:spPr bwMode="auto">
          <a:xfrm>
            <a:off x="3671572" y="4212982"/>
            <a:ext cx="38100" cy="133350"/>
          </a:xfrm>
          <a:custGeom>
            <a:avLst/>
            <a:gdLst>
              <a:gd name="T0" fmla="*/ 21 w 24"/>
              <a:gd name="T1" fmla="*/ 0 h 84"/>
              <a:gd name="T2" fmla="*/ 21 w 24"/>
              <a:gd name="T3" fmla="*/ 45 h 84"/>
              <a:gd name="T4" fmla="*/ 0 w 24"/>
              <a:gd name="T5" fmla="*/ 84 h 84"/>
              <a:gd name="T6" fmla="*/ 0 60000 65536"/>
              <a:gd name="T7" fmla="*/ 0 60000 65536"/>
              <a:gd name="T8" fmla="*/ 0 60000 65536"/>
              <a:gd name="T9" fmla="*/ 0 w 24"/>
              <a:gd name="T10" fmla="*/ 0 h 84"/>
              <a:gd name="T11" fmla="*/ 24 w 24"/>
              <a:gd name="T12" fmla="*/ 84 h 84"/>
            </a:gdLst>
            <a:ahLst/>
            <a:cxnLst>
              <a:cxn ang="T6">
                <a:pos x="T0" y="T1"/>
              </a:cxn>
              <a:cxn ang="T7">
                <a:pos x="T2" y="T3"/>
              </a:cxn>
              <a:cxn ang="T8">
                <a:pos x="T4" y="T5"/>
              </a:cxn>
            </a:cxnLst>
            <a:rect l="T9" t="T10" r="T11" b="T12"/>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p:spPr>
        <p:txBody>
          <a:bodyPr/>
          <a:lstStyle/>
          <a:p>
            <a:endParaRPr lang="en-GB" dirty="0"/>
          </a:p>
        </p:txBody>
      </p:sp>
      <p:sp>
        <p:nvSpPr>
          <p:cNvPr id="56" name="Line 178"/>
          <p:cNvSpPr>
            <a:spLocks noChangeShapeType="1"/>
          </p:cNvSpPr>
          <p:nvPr/>
        </p:nvSpPr>
        <p:spPr bwMode="auto">
          <a:xfrm flipH="1">
            <a:off x="3593784" y="4489207"/>
            <a:ext cx="19050" cy="22225"/>
          </a:xfrm>
          <a:prstGeom prst="line">
            <a:avLst/>
          </a:prstGeom>
          <a:noFill/>
          <a:ln w="9525">
            <a:solidFill>
              <a:srgbClr val="000000"/>
            </a:solidFill>
            <a:round/>
            <a:headEnd/>
            <a:tailEnd/>
          </a:ln>
        </p:spPr>
        <p:txBody>
          <a:bodyPr/>
          <a:lstStyle/>
          <a:p>
            <a:endParaRPr lang="en-GB" dirty="0"/>
          </a:p>
        </p:txBody>
      </p:sp>
      <p:sp>
        <p:nvSpPr>
          <p:cNvPr id="57" name="Line 179"/>
          <p:cNvSpPr>
            <a:spLocks noChangeShapeType="1"/>
          </p:cNvSpPr>
          <p:nvPr/>
        </p:nvSpPr>
        <p:spPr bwMode="auto">
          <a:xfrm flipH="1">
            <a:off x="3714434" y="4281245"/>
            <a:ext cx="6350" cy="15875"/>
          </a:xfrm>
          <a:prstGeom prst="line">
            <a:avLst/>
          </a:prstGeom>
          <a:noFill/>
          <a:ln w="9525">
            <a:solidFill>
              <a:srgbClr val="000000"/>
            </a:solidFill>
            <a:round/>
            <a:headEnd/>
            <a:tailEnd/>
          </a:ln>
        </p:spPr>
        <p:txBody>
          <a:bodyPr/>
          <a:lstStyle/>
          <a:p>
            <a:endParaRPr lang="en-GB" dirty="0"/>
          </a:p>
        </p:txBody>
      </p:sp>
      <p:sp>
        <p:nvSpPr>
          <p:cNvPr id="58" name="TextBox 57"/>
          <p:cNvSpPr txBox="1"/>
          <p:nvPr/>
        </p:nvSpPr>
        <p:spPr>
          <a:xfrm>
            <a:off x="6114355" y="3873015"/>
            <a:ext cx="256319" cy="372140"/>
          </a:xfrm>
          <a:prstGeom prst="rect">
            <a:avLst/>
          </a:prstGeom>
          <a:noFill/>
        </p:spPr>
        <p:txBody>
          <a:bodyPr wrap="square" rtlCol="0">
            <a:spAutoFit/>
          </a:bodyPr>
          <a:lstStyle/>
          <a:p>
            <a:r>
              <a:rPr lang="en-GB" dirty="0" smtClean="0">
                <a:solidFill>
                  <a:schemeClr val="bg1"/>
                </a:solidFill>
              </a:rPr>
              <a:t>1</a:t>
            </a:r>
            <a:endParaRPr lang="en-GB" dirty="0">
              <a:solidFill>
                <a:schemeClr val="bg1"/>
              </a:solidFill>
            </a:endParaRPr>
          </a:p>
        </p:txBody>
      </p:sp>
      <p:sp>
        <p:nvSpPr>
          <p:cNvPr id="59" name="TextBox 58"/>
          <p:cNvSpPr txBox="1"/>
          <p:nvPr/>
        </p:nvSpPr>
        <p:spPr>
          <a:xfrm>
            <a:off x="4129334" y="3304286"/>
            <a:ext cx="256319" cy="372140"/>
          </a:xfrm>
          <a:prstGeom prst="rect">
            <a:avLst/>
          </a:prstGeom>
          <a:noFill/>
        </p:spPr>
        <p:txBody>
          <a:bodyPr wrap="square" rtlCol="0">
            <a:spAutoFit/>
          </a:bodyPr>
          <a:lstStyle/>
          <a:p>
            <a:r>
              <a:rPr lang="en-GB" dirty="0" smtClean="0">
                <a:solidFill>
                  <a:schemeClr val="bg1"/>
                </a:solidFill>
              </a:rPr>
              <a:t>2</a:t>
            </a:r>
            <a:endParaRPr lang="en-GB" dirty="0">
              <a:solidFill>
                <a:schemeClr val="bg1"/>
              </a:solidFill>
            </a:endParaRPr>
          </a:p>
        </p:txBody>
      </p:sp>
      <p:sp>
        <p:nvSpPr>
          <p:cNvPr id="60" name="TextBox 59"/>
          <p:cNvSpPr txBox="1"/>
          <p:nvPr/>
        </p:nvSpPr>
        <p:spPr>
          <a:xfrm>
            <a:off x="1844786" y="3753076"/>
            <a:ext cx="256319" cy="372140"/>
          </a:xfrm>
          <a:prstGeom prst="rect">
            <a:avLst/>
          </a:prstGeom>
          <a:noFill/>
        </p:spPr>
        <p:txBody>
          <a:bodyPr wrap="square" rtlCol="0">
            <a:spAutoFit/>
          </a:bodyPr>
          <a:lstStyle/>
          <a:p>
            <a:r>
              <a:rPr lang="en-GB" dirty="0" smtClean="0">
                <a:solidFill>
                  <a:schemeClr val="bg1"/>
                </a:solidFill>
              </a:rPr>
              <a:t>3</a:t>
            </a:r>
            <a:endParaRPr lang="en-GB" dirty="0">
              <a:solidFill>
                <a:schemeClr val="bg1"/>
              </a:solidFill>
            </a:endParaRPr>
          </a:p>
        </p:txBody>
      </p:sp>
      <p:sp>
        <p:nvSpPr>
          <p:cNvPr id="61" name="TextBox 60"/>
          <p:cNvSpPr txBox="1"/>
          <p:nvPr/>
        </p:nvSpPr>
        <p:spPr>
          <a:xfrm>
            <a:off x="935577" y="5108906"/>
            <a:ext cx="256319" cy="372140"/>
          </a:xfrm>
          <a:prstGeom prst="rect">
            <a:avLst/>
          </a:prstGeom>
          <a:noFill/>
        </p:spPr>
        <p:txBody>
          <a:bodyPr wrap="square" rtlCol="0">
            <a:spAutoFit/>
          </a:bodyPr>
          <a:lstStyle/>
          <a:p>
            <a:r>
              <a:rPr lang="en-GB" dirty="0" smtClean="0">
                <a:solidFill>
                  <a:schemeClr val="bg1"/>
                </a:solidFill>
              </a:rPr>
              <a:t>4</a:t>
            </a:r>
            <a:endParaRPr lang="en-GB" dirty="0">
              <a:solidFill>
                <a:schemeClr val="bg1"/>
              </a:solidFill>
            </a:endParaRPr>
          </a:p>
        </p:txBody>
      </p:sp>
      <p:sp>
        <p:nvSpPr>
          <p:cNvPr id="62" name="TextBox 61"/>
          <p:cNvSpPr txBox="1"/>
          <p:nvPr/>
        </p:nvSpPr>
        <p:spPr>
          <a:xfrm>
            <a:off x="3357813" y="4490099"/>
            <a:ext cx="256319" cy="372140"/>
          </a:xfrm>
          <a:prstGeom prst="rect">
            <a:avLst/>
          </a:prstGeom>
          <a:noFill/>
        </p:spPr>
        <p:txBody>
          <a:bodyPr wrap="square" rtlCol="0">
            <a:spAutoFit/>
          </a:bodyPr>
          <a:lstStyle/>
          <a:p>
            <a:r>
              <a:rPr lang="en-GB" dirty="0" smtClean="0">
                <a:solidFill>
                  <a:schemeClr val="bg1"/>
                </a:solidFill>
              </a:rPr>
              <a:t>5</a:t>
            </a:r>
            <a:endParaRPr lang="en-GB" dirty="0">
              <a:solidFill>
                <a:schemeClr val="bg1"/>
              </a:solidFill>
            </a:endParaRPr>
          </a:p>
        </p:txBody>
      </p:sp>
      <p:sp>
        <p:nvSpPr>
          <p:cNvPr id="63" name="TextBox 62"/>
          <p:cNvSpPr txBox="1"/>
          <p:nvPr/>
        </p:nvSpPr>
        <p:spPr>
          <a:xfrm>
            <a:off x="364176" y="1995786"/>
            <a:ext cx="1249995" cy="461665"/>
          </a:xfrm>
          <a:prstGeom prst="rect">
            <a:avLst/>
          </a:prstGeom>
          <a:noFill/>
        </p:spPr>
        <p:txBody>
          <a:bodyPr wrap="square" rtlCol="0">
            <a:spAutoFit/>
          </a:bodyPr>
          <a:lstStyle/>
          <a:p>
            <a:r>
              <a:rPr lang="en-GB" sz="2400" b="0" dirty="0">
                <a:solidFill>
                  <a:schemeClr val="bg1"/>
                </a:solidFill>
              </a:rPr>
              <a:t>2, 3 &amp; 5</a:t>
            </a:r>
            <a:endParaRPr lang="en-GB" sz="2400" dirty="0"/>
          </a:p>
        </p:txBody>
      </p:sp>
      <p:sp>
        <p:nvSpPr>
          <p:cNvPr id="64" name="TextBox 63"/>
          <p:cNvSpPr txBox="1"/>
          <p:nvPr/>
        </p:nvSpPr>
        <p:spPr>
          <a:xfrm>
            <a:off x="340047" y="1992185"/>
            <a:ext cx="8308023" cy="1200329"/>
          </a:xfrm>
          <a:prstGeom prst="rect">
            <a:avLst/>
          </a:prstGeom>
          <a:noFill/>
        </p:spPr>
        <p:txBody>
          <a:bodyPr wrap="square" rtlCol="0">
            <a:spAutoFit/>
          </a:bodyPr>
          <a:lstStyle/>
          <a:p>
            <a:r>
              <a:rPr lang="en-GB" sz="2400" b="0" dirty="0" smtClean="0">
                <a:solidFill>
                  <a:schemeClr val="bg1"/>
                </a:solidFill>
              </a:rPr>
              <a:t>                                                 Although </a:t>
            </a:r>
            <a:r>
              <a:rPr lang="en-GB" sz="2400" b="0" dirty="0">
                <a:solidFill>
                  <a:schemeClr val="bg1"/>
                </a:solidFill>
              </a:rPr>
              <a:t>angles 1 &amp; 4 are important </a:t>
            </a:r>
            <a:r>
              <a:rPr lang="en-GB" sz="2400" b="0" dirty="0" smtClean="0">
                <a:solidFill>
                  <a:schemeClr val="bg1"/>
                </a:solidFill>
              </a:rPr>
              <a:t>angle 1 will change a small amount and angle 4  </a:t>
            </a:r>
            <a:r>
              <a:rPr lang="en-GB" sz="2400" b="0" dirty="0">
                <a:solidFill>
                  <a:schemeClr val="bg1"/>
                </a:solidFill>
              </a:rPr>
              <a:t>will change very little with stance variations</a:t>
            </a:r>
            <a:r>
              <a:rPr lang="en-GB" sz="2400" b="0" dirty="0" smtClean="0">
                <a:solidFill>
                  <a:schemeClr val="bg1"/>
                </a:solidFill>
              </a:rPr>
              <a:t>.</a:t>
            </a:r>
            <a:endParaRPr lang="en-GB" sz="2400" b="0" dirty="0">
              <a:solidFill>
                <a:schemeClr val="bg1"/>
              </a:solidFill>
            </a:endParaRPr>
          </a:p>
        </p:txBody>
      </p:sp>
      <p:sp>
        <p:nvSpPr>
          <p:cNvPr id="65" name="TextBox 64"/>
          <p:cNvSpPr txBox="1"/>
          <p:nvPr/>
        </p:nvSpPr>
        <p:spPr>
          <a:xfrm>
            <a:off x="7867015" y="6604084"/>
            <a:ext cx="1273175" cy="253916"/>
          </a:xfrm>
          <a:prstGeom prst="rect">
            <a:avLst/>
          </a:prstGeom>
          <a:noFill/>
        </p:spPr>
        <p:txBody>
          <a:bodyPr wrap="square" rtlCol="0">
            <a:spAutoFit/>
          </a:bodyPr>
          <a:lstStyle/>
          <a:p>
            <a:pPr algn="r"/>
            <a:r>
              <a:rPr lang="en-GB" sz="1050" b="0" dirty="0" smtClean="0">
                <a:solidFill>
                  <a:schemeClr val="bg1"/>
                </a:solidFill>
              </a:rPr>
              <a:t>Ken Bearman</a:t>
            </a:r>
            <a:endParaRPr lang="en-GB" sz="1050" b="0" dirty="0">
              <a:solidFill>
                <a:schemeClr val="bg1"/>
              </a:solidFill>
            </a:endParaRPr>
          </a:p>
        </p:txBody>
      </p:sp>
      <p:sp>
        <p:nvSpPr>
          <p:cNvPr id="66" name="Text Box 150"/>
          <p:cNvSpPr txBox="1">
            <a:spLocks noChangeArrowheads="1"/>
          </p:cNvSpPr>
          <p:nvPr/>
        </p:nvSpPr>
        <p:spPr bwMode="auto">
          <a:xfrm>
            <a:off x="3094449" y="4875468"/>
            <a:ext cx="1562100" cy="338554"/>
          </a:xfrm>
          <a:prstGeom prst="rect">
            <a:avLst/>
          </a:prstGeom>
          <a:noFill/>
          <a:ln w="9525">
            <a:noFill/>
            <a:miter lim="800000"/>
            <a:headEnd/>
            <a:tailEnd/>
          </a:ln>
        </p:spPr>
        <p:txBody>
          <a:bodyPr wrap="square">
            <a:spAutoFit/>
          </a:bodyPr>
          <a:lstStyle/>
          <a:p>
            <a:pPr>
              <a:spcBef>
                <a:spcPct val="50000"/>
              </a:spcBef>
            </a:pPr>
            <a:r>
              <a:rPr lang="en-GB" sz="1600" dirty="0">
                <a:solidFill>
                  <a:srgbClr val="6699FF"/>
                </a:solidFill>
              </a:rPr>
              <a:t>Power Line</a:t>
            </a:r>
          </a:p>
        </p:txBody>
      </p:sp>
    </p:spTree>
    <p:extLst>
      <p:ext uri="{BB962C8B-B14F-4D97-AF65-F5344CB8AC3E}">
        <p14:creationId xmlns:p14="http://schemas.microsoft.com/office/powerpoint/2010/main" val="2097018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7"/>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59"/>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44"/>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60"/>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45"/>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49"/>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61"/>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51"/>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62"/>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63"/>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44" grpId="0" animBg="1"/>
      <p:bldP spid="47" grpId="0" animBg="1"/>
      <p:bldP spid="48" grpId="0" animBg="1"/>
      <p:bldP spid="49" grpId="0" animBg="1"/>
      <p:bldP spid="51" grpId="0" animBg="1"/>
      <p:bldP spid="58" grpId="0"/>
      <p:bldP spid="59" grpId="0"/>
      <p:bldP spid="60" grpId="0"/>
      <p:bldP spid="61" grpId="0"/>
      <p:bldP spid="62" grpId="0"/>
      <p:bldP spid="63" grpId="0"/>
      <p:bldP spid="64" grpId="0"/>
      <p:bldP spid="6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0" y="246063"/>
            <a:ext cx="9144000" cy="404812"/>
          </a:xfrm>
          <a:prstGeom prst="rect">
            <a:avLst/>
          </a:prstGeom>
          <a:solidFill>
            <a:schemeClr val="bg1"/>
          </a:solidFill>
          <a:ln w="9525">
            <a:solidFill>
              <a:schemeClr val="tx1"/>
            </a:solidFill>
            <a:miter lim="800000"/>
            <a:headEnd/>
            <a:tailEnd/>
          </a:ln>
        </p:spPr>
        <p:txBody>
          <a:bodyPr wrap="none" anchor="ctr"/>
          <a:lstStyle/>
          <a:p>
            <a:pPr algn="ctr"/>
            <a:r>
              <a:rPr lang="en-CA" altLang="ja-JP" dirty="0">
                <a:solidFill>
                  <a:srgbClr val="0168AC"/>
                </a:solidFill>
                <a:latin typeface="Verdana" pitchFamily="34" charset="0"/>
                <a:ea typeface="ＭＳ Ｐゴシック" charset="-128"/>
              </a:rPr>
              <a:t>2011 World Archery Coaching Seminar</a:t>
            </a:r>
            <a:endParaRPr lang="en-CA" dirty="0">
              <a:solidFill>
                <a:srgbClr val="0168AC"/>
              </a:solidFill>
              <a:latin typeface="Verdana" pitchFamily="34" charset="0"/>
            </a:endParaRPr>
          </a:p>
        </p:txBody>
      </p:sp>
      <p:pic>
        <p:nvPicPr>
          <p:cNvPr id="3" name="Picture 4" descr="Y:\06 Communication\Logo FITA\09 World Archery\00_WA1_RG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0327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txBox="1">
            <a:spLocks noChangeArrowheads="1"/>
          </p:cNvSpPr>
          <p:nvPr/>
        </p:nvSpPr>
        <p:spPr>
          <a:xfrm>
            <a:off x="395288" y="908720"/>
            <a:ext cx="8229600" cy="2466975"/>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pPr>
            <a:r>
              <a:rPr lang="en-GB" sz="2800" b="1" dirty="0" smtClean="0">
                <a:solidFill>
                  <a:schemeClr val="bg1"/>
                </a:solidFill>
              </a:rPr>
              <a:t>Upper body position 2:</a:t>
            </a:r>
            <a:endParaRPr lang="en-GB" sz="2800" dirty="0" smtClean="0">
              <a:solidFill>
                <a:schemeClr val="bg1"/>
              </a:solidFill>
            </a:endParaRPr>
          </a:p>
          <a:p>
            <a:pPr marL="0" indent="0" eaLnBrk="1" hangingPunct="1">
              <a:buFontTx/>
              <a:buNone/>
            </a:pPr>
            <a:endParaRPr lang="en-GB" sz="1200" dirty="0" smtClean="0">
              <a:solidFill>
                <a:schemeClr val="bg1"/>
              </a:solidFill>
            </a:endParaRPr>
          </a:p>
          <a:p>
            <a:pPr marL="0" indent="0" eaLnBrk="1" hangingPunct="1">
              <a:buFontTx/>
              <a:buNone/>
            </a:pPr>
            <a:r>
              <a:rPr lang="en-GB" sz="2400" b="0" dirty="0" smtClean="0">
                <a:solidFill>
                  <a:schemeClr val="bg1"/>
                </a:solidFill>
              </a:rPr>
              <a:t>This stance is an improvement over the open stance as it reduces some of the critical angles, but it does not eliminate any of them.</a:t>
            </a:r>
          </a:p>
        </p:txBody>
      </p:sp>
      <p:sp>
        <p:nvSpPr>
          <p:cNvPr id="5" name="Freeform 55"/>
          <p:cNvSpPr>
            <a:spLocks/>
          </p:cNvSpPr>
          <p:nvPr/>
        </p:nvSpPr>
        <p:spPr bwMode="auto">
          <a:xfrm>
            <a:off x="4784725" y="3959227"/>
            <a:ext cx="2300287" cy="527050"/>
          </a:xfrm>
          <a:custGeom>
            <a:avLst/>
            <a:gdLst>
              <a:gd name="T0" fmla="*/ 1272 w 1449"/>
              <a:gd name="T1" fmla="*/ 225 h 332"/>
              <a:gd name="T2" fmla="*/ 1110 w 1449"/>
              <a:gd name="T3" fmla="*/ 259 h 332"/>
              <a:gd name="T4" fmla="*/ 1081 w 1449"/>
              <a:gd name="T5" fmla="*/ 249 h 332"/>
              <a:gd name="T6" fmla="*/ 934 w 1449"/>
              <a:gd name="T7" fmla="*/ 210 h 332"/>
              <a:gd name="T8" fmla="*/ 802 w 1449"/>
              <a:gd name="T9" fmla="*/ 170 h 332"/>
              <a:gd name="T10" fmla="*/ 672 w 1449"/>
              <a:gd name="T11" fmla="*/ 125 h 332"/>
              <a:gd name="T12" fmla="*/ 599 w 1449"/>
              <a:gd name="T13" fmla="*/ 102 h 332"/>
              <a:gd name="T14" fmla="*/ 510 w 1449"/>
              <a:gd name="T15" fmla="*/ 80 h 332"/>
              <a:gd name="T16" fmla="*/ 413 w 1449"/>
              <a:gd name="T17" fmla="*/ 61 h 332"/>
              <a:gd name="T18" fmla="*/ 328 w 1449"/>
              <a:gd name="T19" fmla="*/ 48 h 332"/>
              <a:gd name="T20" fmla="*/ 253 w 1449"/>
              <a:gd name="T21" fmla="*/ 42 h 332"/>
              <a:gd name="T22" fmla="*/ 178 w 1449"/>
              <a:gd name="T23" fmla="*/ 34 h 332"/>
              <a:gd name="T24" fmla="*/ 108 w 1449"/>
              <a:gd name="T25" fmla="*/ 18 h 332"/>
              <a:gd name="T26" fmla="*/ 57 w 1449"/>
              <a:gd name="T27" fmla="*/ 9 h 332"/>
              <a:gd name="T28" fmla="*/ 21 w 1449"/>
              <a:gd name="T29" fmla="*/ 0 h 332"/>
              <a:gd name="T30" fmla="*/ 11 w 1449"/>
              <a:gd name="T31" fmla="*/ 126 h 332"/>
              <a:gd name="T32" fmla="*/ 0 w 1449"/>
              <a:gd name="T33" fmla="*/ 224 h 332"/>
              <a:gd name="T34" fmla="*/ 75 w 1449"/>
              <a:gd name="T35" fmla="*/ 230 h 332"/>
              <a:gd name="T36" fmla="*/ 156 w 1449"/>
              <a:gd name="T37" fmla="*/ 241 h 332"/>
              <a:gd name="T38" fmla="*/ 192 w 1449"/>
              <a:gd name="T39" fmla="*/ 246 h 332"/>
              <a:gd name="T40" fmla="*/ 230 w 1449"/>
              <a:gd name="T41" fmla="*/ 255 h 332"/>
              <a:gd name="T42" fmla="*/ 1441 w 1449"/>
              <a:gd name="T43" fmla="*/ 332 h 332"/>
              <a:gd name="T44" fmla="*/ 1449 w 1449"/>
              <a:gd name="T45" fmla="*/ 318 h 332"/>
              <a:gd name="T46" fmla="*/ 1440 w 1449"/>
              <a:gd name="T47" fmla="*/ 300 h 332"/>
              <a:gd name="T48" fmla="*/ 1376 w 1449"/>
              <a:gd name="T49" fmla="*/ 265 h 332"/>
              <a:gd name="T50" fmla="*/ 1344 w 1449"/>
              <a:gd name="T51" fmla="*/ 239 h 332"/>
              <a:gd name="T52" fmla="*/ 1299 w 1449"/>
              <a:gd name="T53" fmla="*/ 224 h 332"/>
              <a:gd name="T54" fmla="*/ 1265 w 1449"/>
              <a:gd name="T55" fmla="*/ 225 h 33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449"/>
              <a:gd name="T85" fmla="*/ 0 h 332"/>
              <a:gd name="T86" fmla="*/ 1449 w 1449"/>
              <a:gd name="T87" fmla="*/ 332 h 33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449" h="332">
                <a:moveTo>
                  <a:pt x="1272" y="225"/>
                </a:moveTo>
                <a:lnTo>
                  <a:pt x="1110" y="259"/>
                </a:lnTo>
                <a:lnTo>
                  <a:pt x="1081" y="249"/>
                </a:lnTo>
                <a:lnTo>
                  <a:pt x="934" y="210"/>
                </a:lnTo>
                <a:lnTo>
                  <a:pt x="802" y="170"/>
                </a:lnTo>
                <a:lnTo>
                  <a:pt x="672" y="125"/>
                </a:lnTo>
                <a:cubicBezTo>
                  <a:pt x="645" y="118"/>
                  <a:pt x="627" y="110"/>
                  <a:pt x="599" y="102"/>
                </a:cubicBezTo>
                <a:cubicBezTo>
                  <a:pt x="573" y="94"/>
                  <a:pt x="540" y="87"/>
                  <a:pt x="510" y="80"/>
                </a:cubicBezTo>
                <a:lnTo>
                  <a:pt x="413" y="61"/>
                </a:lnTo>
                <a:lnTo>
                  <a:pt x="328" y="48"/>
                </a:lnTo>
                <a:lnTo>
                  <a:pt x="253" y="42"/>
                </a:lnTo>
                <a:lnTo>
                  <a:pt x="178" y="34"/>
                </a:lnTo>
                <a:lnTo>
                  <a:pt x="108" y="18"/>
                </a:lnTo>
                <a:lnTo>
                  <a:pt x="57" y="9"/>
                </a:lnTo>
                <a:lnTo>
                  <a:pt x="21" y="0"/>
                </a:lnTo>
                <a:lnTo>
                  <a:pt x="11" y="126"/>
                </a:lnTo>
                <a:lnTo>
                  <a:pt x="0" y="224"/>
                </a:lnTo>
                <a:lnTo>
                  <a:pt x="75" y="230"/>
                </a:lnTo>
                <a:lnTo>
                  <a:pt x="156" y="241"/>
                </a:lnTo>
                <a:lnTo>
                  <a:pt x="192" y="246"/>
                </a:lnTo>
                <a:lnTo>
                  <a:pt x="230" y="255"/>
                </a:lnTo>
                <a:lnTo>
                  <a:pt x="1441" y="332"/>
                </a:lnTo>
                <a:lnTo>
                  <a:pt x="1449" y="318"/>
                </a:lnTo>
                <a:lnTo>
                  <a:pt x="1440" y="300"/>
                </a:lnTo>
                <a:lnTo>
                  <a:pt x="1376" y="265"/>
                </a:lnTo>
                <a:lnTo>
                  <a:pt x="1344" y="239"/>
                </a:lnTo>
                <a:lnTo>
                  <a:pt x="1299" y="224"/>
                </a:lnTo>
                <a:lnTo>
                  <a:pt x="1265" y="225"/>
                </a:lnTo>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grpSp>
        <p:nvGrpSpPr>
          <p:cNvPr id="6" name="Group 90"/>
          <p:cNvGrpSpPr>
            <a:grpSpLocks/>
          </p:cNvGrpSpPr>
          <p:nvPr/>
        </p:nvGrpSpPr>
        <p:grpSpPr bwMode="auto">
          <a:xfrm>
            <a:off x="6483350" y="3981452"/>
            <a:ext cx="2073275" cy="1030288"/>
            <a:chOff x="8811" y="1571"/>
            <a:chExt cx="3265" cy="1621"/>
          </a:xfrm>
        </p:grpSpPr>
        <p:sp>
          <p:nvSpPr>
            <p:cNvPr id="7" name="Rectangle 91"/>
            <p:cNvSpPr>
              <a:spLocks noChangeArrowheads="1"/>
            </p:cNvSpPr>
            <p:nvPr/>
          </p:nvSpPr>
          <p:spPr bwMode="auto">
            <a:xfrm rot="21495540" flipH="1">
              <a:off x="9745" y="2349"/>
              <a:ext cx="435" cy="111"/>
            </a:xfrm>
            <a:prstGeom prst="rect">
              <a:avLst/>
            </a:prstGeom>
            <a:solidFill>
              <a:srgbClr val="CCFFFF"/>
            </a:solidFill>
            <a:ln w="9525">
              <a:solidFill>
                <a:srgbClr val="000000"/>
              </a:solidFill>
              <a:miter lim="800000"/>
              <a:headEnd/>
              <a:tailEnd/>
            </a:ln>
          </p:spPr>
          <p:txBody>
            <a:bodyPr/>
            <a:lstStyle/>
            <a:p>
              <a:endParaRPr lang="en-US" dirty="0"/>
            </a:p>
          </p:txBody>
        </p:sp>
        <p:sp>
          <p:nvSpPr>
            <p:cNvPr id="8" name="Line 92"/>
            <p:cNvSpPr>
              <a:spLocks noChangeShapeType="1"/>
            </p:cNvSpPr>
            <p:nvPr/>
          </p:nvSpPr>
          <p:spPr bwMode="auto">
            <a:xfrm rot="-678596" flipH="1" flipV="1">
              <a:off x="9750" y="2386"/>
              <a:ext cx="404" cy="71"/>
            </a:xfrm>
            <a:prstGeom prst="line">
              <a:avLst/>
            </a:prstGeom>
            <a:noFill/>
            <a:ln w="9525">
              <a:solidFill>
                <a:srgbClr val="000000"/>
              </a:solidFill>
              <a:round/>
              <a:headEnd/>
              <a:tailEnd/>
            </a:ln>
          </p:spPr>
          <p:txBody>
            <a:bodyPr/>
            <a:lstStyle/>
            <a:p>
              <a:endParaRPr lang="en-GB" dirty="0"/>
            </a:p>
          </p:txBody>
        </p:sp>
        <p:sp>
          <p:nvSpPr>
            <p:cNvPr id="9" name="Line 93"/>
            <p:cNvSpPr>
              <a:spLocks noChangeShapeType="1"/>
            </p:cNvSpPr>
            <p:nvPr/>
          </p:nvSpPr>
          <p:spPr bwMode="auto">
            <a:xfrm rot="-567740" flipH="1" flipV="1">
              <a:off x="9748" y="2353"/>
              <a:ext cx="411" cy="60"/>
            </a:xfrm>
            <a:prstGeom prst="line">
              <a:avLst/>
            </a:prstGeom>
            <a:noFill/>
            <a:ln w="9525">
              <a:solidFill>
                <a:srgbClr val="000000"/>
              </a:solidFill>
              <a:round/>
              <a:headEnd/>
              <a:tailEnd/>
            </a:ln>
          </p:spPr>
          <p:txBody>
            <a:bodyPr/>
            <a:lstStyle/>
            <a:p>
              <a:endParaRPr lang="en-GB" dirty="0"/>
            </a:p>
          </p:txBody>
        </p:sp>
        <p:sp>
          <p:nvSpPr>
            <p:cNvPr id="10" name="Rectangle 94"/>
            <p:cNvSpPr>
              <a:spLocks noChangeArrowheads="1"/>
            </p:cNvSpPr>
            <p:nvPr/>
          </p:nvSpPr>
          <p:spPr bwMode="auto">
            <a:xfrm>
              <a:off x="10177" y="2215"/>
              <a:ext cx="121" cy="352"/>
            </a:xfrm>
            <a:prstGeom prst="rect">
              <a:avLst/>
            </a:prstGeom>
            <a:solidFill>
              <a:srgbClr val="CCFFFF"/>
            </a:solidFill>
            <a:ln w="9525">
              <a:solidFill>
                <a:srgbClr val="000000"/>
              </a:solidFill>
              <a:miter lim="800000"/>
              <a:headEnd/>
              <a:tailEnd/>
            </a:ln>
          </p:spPr>
          <p:txBody>
            <a:bodyPr/>
            <a:lstStyle/>
            <a:p>
              <a:endParaRPr lang="en-US" dirty="0"/>
            </a:p>
          </p:txBody>
        </p:sp>
        <p:grpSp>
          <p:nvGrpSpPr>
            <p:cNvPr id="11" name="Group 95"/>
            <p:cNvGrpSpPr>
              <a:grpSpLocks/>
            </p:cNvGrpSpPr>
            <p:nvPr/>
          </p:nvGrpSpPr>
          <p:grpSpPr bwMode="auto">
            <a:xfrm rot="755864" flipV="1">
              <a:off x="8811" y="1571"/>
              <a:ext cx="1510" cy="540"/>
              <a:chOff x="7333" y="3011"/>
              <a:chExt cx="1510" cy="540"/>
            </a:xfrm>
          </p:grpSpPr>
          <p:sp>
            <p:nvSpPr>
              <p:cNvPr id="21" name="Rectangle 96"/>
              <p:cNvSpPr>
                <a:spLocks noChangeArrowheads="1"/>
              </p:cNvSpPr>
              <p:nvPr/>
            </p:nvSpPr>
            <p:spPr bwMode="auto">
              <a:xfrm rot="20530763" flipH="1">
                <a:off x="7449" y="3184"/>
                <a:ext cx="1394" cy="111"/>
              </a:xfrm>
              <a:prstGeom prst="rect">
                <a:avLst/>
              </a:prstGeom>
              <a:solidFill>
                <a:srgbClr val="CCFFFF"/>
              </a:solidFill>
              <a:ln w="9525">
                <a:solidFill>
                  <a:srgbClr val="000000"/>
                </a:solidFill>
                <a:miter lim="800000"/>
                <a:headEnd/>
                <a:tailEnd/>
              </a:ln>
            </p:spPr>
            <p:txBody>
              <a:bodyPr/>
              <a:lstStyle/>
              <a:p>
                <a:endParaRPr lang="en-US" dirty="0"/>
              </a:p>
            </p:txBody>
          </p:sp>
          <p:sp>
            <p:nvSpPr>
              <p:cNvPr id="22" name="Line 97"/>
              <p:cNvSpPr>
                <a:spLocks noChangeShapeType="1"/>
              </p:cNvSpPr>
              <p:nvPr/>
            </p:nvSpPr>
            <p:spPr bwMode="auto">
              <a:xfrm flipH="1">
                <a:off x="7465" y="3011"/>
                <a:ext cx="1325" cy="427"/>
              </a:xfrm>
              <a:prstGeom prst="line">
                <a:avLst/>
              </a:prstGeom>
              <a:noFill/>
              <a:ln w="9525">
                <a:solidFill>
                  <a:srgbClr val="000000"/>
                </a:solidFill>
                <a:round/>
                <a:headEnd/>
                <a:tailEnd/>
              </a:ln>
            </p:spPr>
            <p:txBody>
              <a:bodyPr/>
              <a:lstStyle/>
              <a:p>
                <a:endParaRPr lang="en-GB" dirty="0"/>
              </a:p>
            </p:txBody>
          </p:sp>
          <p:sp>
            <p:nvSpPr>
              <p:cNvPr id="23" name="Line 98"/>
              <p:cNvSpPr>
                <a:spLocks noChangeShapeType="1"/>
              </p:cNvSpPr>
              <p:nvPr/>
            </p:nvSpPr>
            <p:spPr bwMode="auto">
              <a:xfrm flipH="1">
                <a:off x="7494" y="3054"/>
                <a:ext cx="1303" cy="419"/>
              </a:xfrm>
              <a:prstGeom prst="line">
                <a:avLst/>
              </a:prstGeom>
              <a:noFill/>
              <a:ln w="9525">
                <a:solidFill>
                  <a:srgbClr val="000000"/>
                </a:solidFill>
                <a:round/>
                <a:headEnd/>
                <a:tailEnd/>
              </a:ln>
            </p:spPr>
            <p:txBody>
              <a:bodyPr/>
              <a:lstStyle/>
              <a:p>
                <a:endParaRPr lang="en-GB" dirty="0"/>
              </a:p>
            </p:txBody>
          </p:sp>
          <p:sp>
            <p:nvSpPr>
              <p:cNvPr id="24" name="Rectangle 99"/>
              <p:cNvSpPr>
                <a:spLocks noChangeArrowheads="1"/>
              </p:cNvSpPr>
              <p:nvPr/>
            </p:nvSpPr>
            <p:spPr bwMode="auto">
              <a:xfrm rot="20532437" flipH="1">
                <a:off x="7333" y="3415"/>
                <a:ext cx="150" cy="136"/>
              </a:xfrm>
              <a:prstGeom prst="rect">
                <a:avLst/>
              </a:prstGeom>
              <a:gradFill rotWithShape="1">
                <a:gsLst>
                  <a:gs pos="0">
                    <a:srgbClr val="929292"/>
                  </a:gs>
                  <a:gs pos="50000">
                    <a:srgbClr val="C0C0C0"/>
                  </a:gs>
                  <a:gs pos="100000">
                    <a:srgbClr val="929292"/>
                  </a:gs>
                </a:gsLst>
                <a:lin ang="5400000" scaled="1"/>
              </a:gradFill>
              <a:ln w="9525">
                <a:solidFill>
                  <a:srgbClr val="000000"/>
                </a:solidFill>
                <a:miter lim="800000"/>
                <a:headEnd/>
                <a:tailEnd/>
              </a:ln>
            </p:spPr>
            <p:txBody>
              <a:bodyPr/>
              <a:lstStyle/>
              <a:p>
                <a:endParaRPr lang="en-US" dirty="0"/>
              </a:p>
            </p:txBody>
          </p:sp>
        </p:grpSp>
        <p:grpSp>
          <p:nvGrpSpPr>
            <p:cNvPr id="12" name="Group 100"/>
            <p:cNvGrpSpPr>
              <a:grpSpLocks/>
            </p:cNvGrpSpPr>
            <p:nvPr/>
          </p:nvGrpSpPr>
          <p:grpSpPr bwMode="auto">
            <a:xfrm rot="-755864">
              <a:off x="8811" y="2652"/>
              <a:ext cx="1510" cy="540"/>
              <a:chOff x="7333" y="3011"/>
              <a:chExt cx="1510" cy="540"/>
            </a:xfrm>
          </p:grpSpPr>
          <p:sp>
            <p:nvSpPr>
              <p:cNvPr id="17" name="Rectangle 101"/>
              <p:cNvSpPr>
                <a:spLocks noChangeArrowheads="1"/>
              </p:cNvSpPr>
              <p:nvPr/>
            </p:nvSpPr>
            <p:spPr bwMode="auto">
              <a:xfrm rot="20530763" flipH="1">
                <a:off x="7449" y="3184"/>
                <a:ext cx="1394" cy="111"/>
              </a:xfrm>
              <a:prstGeom prst="rect">
                <a:avLst/>
              </a:prstGeom>
              <a:solidFill>
                <a:srgbClr val="CCFFFF"/>
              </a:solidFill>
              <a:ln w="9525">
                <a:solidFill>
                  <a:srgbClr val="000000"/>
                </a:solidFill>
                <a:miter lim="800000"/>
                <a:headEnd/>
                <a:tailEnd/>
              </a:ln>
            </p:spPr>
            <p:txBody>
              <a:bodyPr/>
              <a:lstStyle/>
              <a:p>
                <a:endParaRPr lang="en-US" dirty="0"/>
              </a:p>
            </p:txBody>
          </p:sp>
          <p:sp>
            <p:nvSpPr>
              <p:cNvPr id="18" name="Line 102"/>
              <p:cNvSpPr>
                <a:spLocks noChangeShapeType="1"/>
              </p:cNvSpPr>
              <p:nvPr/>
            </p:nvSpPr>
            <p:spPr bwMode="auto">
              <a:xfrm flipH="1">
                <a:off x="7465" y="3011"/>
                <a:ext cx="1325" cy="427"/>
              </a:xfrm>
              <a:prstGeom prst="line">
                <a:avLst/>
              </a:prstGeom>
              <a:noFill/>
              <a:ln w="9525">
                <a:solidFill>
                  <a:srgbClr val="000000"/>
                </a:solidFill>
                <a:round/>
                <a:headEnd/>
                <a:tailEnd/>
              </a:ln>
            </p:spPr>
            <p:txBody>
              <a:bodyPr/>
              <a:lstStyle/>
              <a:p>
                <a:endParaRPr lang="en-GB" dirty="0"/>
              </a:p>
            </p:txBody>
          </p:sp>
          <p:sp>
            <p:nvSpPr>
              <p:cNvPr id="19" name="Line 103"/>
              <p:cNvSpPr>
                <a:spLocks noChangeShapeType="1"/>
              </p:cNvSpPr>
              <p:nvPr/>
            </p:nvSpPr>
            <p:spPr bwMode="auto">
              <a:xfrm flipH="1">
                <a:off x="7494" y="3054"/>
                <a:ext cx="1303" cy="419"/>
              </a:xfrm>
              <a:prstGeom prst="line">
                <a:avLst/>
              </a:prstGeom>
              <a:noFill/>
              <a:ln w="9525">
                <a:solidFill>
                  <a:srgbClr val="000000"/>
                </a:solidFill>
                <a:round/>
                <a:headEnd/>
                <a:tailEnd/>
              </a:ln>
            </p:spPr>
            <p:txBody>
              <a:bodyPr/>
              <a:lstStyle/>
              <a:p>
                <a:endParaRPr lang="en-GB" dirty="0"/>
              </a:p>
            </p:txBody>
          </p:sp>
          <p:sp>
            <p:nvSpPr>
              <p:cNvPr id="20" name="Rectangle 104"/>
              <p:cNvSpPr>
                <a:spLocks noChangeArrowheads="1"/>
              </p:cNvSpPr>
              <p:nvPr/>
            </p:nvSpPr>
            <p:spPr bwMode="auto">
              <a:xfrm rot="20532437" flipH="1">
                <a:off x="7333" y="3415"/>
                <a:ext cx="150" cy="136"/>
              </a:xfrm>
              <a:prstGeom prst="rect">
                <a:avLst/>
              </a:prstGeom>
              <a:gradFill rotWithShape="1">
                <a:gsLst>
                  <a:gs pos="0">
                    <a:srgbClr val="929292"/>
                  </a:gs>
                  <a:gs pos="50000">
                    <a:srgbClr val="C0C0C0"/>
                  </a:gs>
                  <a:gs pos="100000">
                    <a:srgbClr val="929292"/>
                  </a:gs>
                </a:gsLst>
                <a:lin ang="5400000" scaled="1"/>
              </a:gradFill>
              <a:ln w="9525">
                <a:solidFill>
                  <a:srgbClr val="000000"/>
                </a:solidFill>
                <a:miter lim="800000"/>
                <a:headEnd/>
                <a:tailEnd/>
              </a:ln>
            </p:spPr>
            <p:txBody>
              <a:bodyPr/>
              <a:lstStyle/>
              <a:p>
                <a:endParaRPr lang="en-US" dirty="0"/>
              </a:p>
            </p:txBody>
          </p:sp>
        </p:grpSp>
        <p:grpSp>
          <p:nvGrpSpPr>
            <p:cNvPr id="13" name="Group 105"/>
            <p:cNvGrpSpPr>
              <a:grpSpLocks/>
            </p:cNvGrpSpPr>
            <p:nvPr/>
          </p:nvGrpSpPr>
          <p:grpSpPr bwMode="auto">
            <a:xfrm>
              <a:off x="10289" y="2342"/>
              <a:ext cx="1787" cy="107"/>
              <a:chOff x="6966" y="3765"/>
              <a:chExt cx="1787" cy="159"/>
            </a:xfrm>
          </p:grpSpPr>
          <p:sp>
            <p:nvSpPr>
              <p:cNvPr id="14" name="Freeform 106"/>
              <p:cNvSpPr>
                <a:spLocks/>
              </p:cNvSpPr>
              <p:nvPr/>
            </p:nvSpPr>
            <p:spPr bwMode="auto">
              <a:xfrm>
                <a:off x="6966" y="3765"/>
                <a:ext cx="1787" cy="159"/>
              </a:xfrm>
              <a:custGeom>
                <a:avLst/>
                <a:gdLst>
                  <a:gd name="T0" fmla="*/ 1787 w 1787"/>
                  <a:gd name="T1" fmla="*/ 0 h 159"/>
                  <a:gd name="T2" fmla="*/ 2 w 1787"/>
                  <a:gd name="T3" fmla="*/ 0 h 159"/>
                  <a:gd name="T4" fmla="*/ 0 w 1787"/>
                  <a:gd name="T5" fmla="*/ 159 h 159"/>
                  <a:gd name="T6" fmla="*/ 1674 w 1787"/>
                  <a:gd name="T7" fmla="*/ 158 h 159"/>
                  <a:gd name="T8" fmla="*/ 0 60000 65536"/>
                  <a:gd name="T9" fmla="*/ 0 60000 65536"/>
                  <a:gd name="T10" fmla="*/ 0 60000 65536"/>
                  <a:gd name="T11" fmla="*/ 0 60000 65536"/>
                  <a:gd name="T12" fmla="*/ 0 w 1787"/>
                  <a:gd name="T13" fmla="*/ 0 h 159"/>
                  <a:gd name="T14" fmla="*/ 1787 w 1787"/>
                  <a:gd name="T15" fmla="*/ 159 h 159"/>
                </a:gdLst>
                <a:ahLst/>
                <a:cxnLst>
                  <a:cxn ang="T8">
                    <a:pos x="T0" y="T1"/>
                  </a:cxn>
                  <a:cxn ang="T9">
                    <a:pos x="T2" y="T3"/>
                  </a:cxn>
                  <a:cxn ang="T10">
                    <a:pos x="T4" y="T5"/>
                  </a:cxn>
                  <a:cxn ang="T11">
                    <a:pos x="T6" y="T7"/>
                  </a:cxn>
                </a:cxnLst>
                <a:rect l="T12" t="T13" r="T14" b="T15"/>
                <a:pathLst>
                  <a:path w="1787" h="159">
                    <a:moveTo>
                      <a:pt x="1787" y="0"/>
                    </a:moveTo>
                    <a:lnTo>
                      <a:pt x="2" y="0"/>
                    </a:lnTo>
                    <a:lnTo>
                      <a:pt x="0" y="159"/>
                    </a:lnTo>
                    <a:lnTo>
                      <a:pt x="1674" y="158"/>
                    </a:lnTo>
                  </a:path>
                </a:pathLst>
              </a:custGeom>
              <a:solidFill>
                <a:srgbClr val="CCFFFF"/>
              </a:solidFill>
              <a:ln w="9525" cmpd="sng">
                <a:solidFill>
                  <a:srgbClr val="000000"/>
                </a:solidFill>
                <a:round/>
                <a:headEnd/>
                <a:tailEnd/>
              </a:ln>
            </p:spPr>
            <p:txBody>
              <a:bodyPr/>
              <a:lstStyle/>
              <a:p>
                <a:endParaRPr lang="en-GB" dirty="0"/>
              </a:p>
            </p:txBody>
          </p:sp>
          <p:sp>
            <p:nvSpPr>
              <p:cNvPr id="15" name="Line 107"/>
              <p:cNvSpPr>
                <a:spLocks noChangeShapeType="1"/>
              </p:cNvSpPr>
              <p:nvPr/>
            </p:nvSpPr>
            <p:spPr bwMode="auto">
              <a:xfrm>
                <a:off x="6968" y="3818"/>
                <a:ext cx="1665" cy="0"/>
              </a:xfrm>
              <a:prstGeom prst="line">
                <a:avLst/>
              </a:prstGeom>
              <a:noFill/>
              <a:ln w="9525">
                <a:solidFill>
                  <a:srgbClr val="000000"/>
                </a:solidFill>
                <a:round/>
                <a:headEnd/>
                <a:tailEnd/>
              </a:ln>
            </p:spPr>
            <p:txBody>
              <a:bodyPr/>
              <a:lstStyle/>
              <a:p>
                <a:endParaRPr lang="en-GB" dirty="0"/>
              </a:p>
            </p:txBody>
          </p:sp>
          <p:sp>
            <p:nvSpPr>
              <p:cNvPr id="16" name="Line 108"/>
              <p:cNvSpPr>
                <a:spLocks noChangeShapeType="1"/>
              </p:cNvSpPr>
              <p:nvPr/>
            </p:nvSpPr>
            <p:spPr bwMode="auto">
              <a:xfrm>
                <a:off x="6968" y="3870"/>
                <a:ext cx="1612" cy="0"/>
              </a:xfrm>
              <a:prstGeom prst="line">
                <a:avLst/>
              </a:prstGeom>
              <a:noFill/>
              <a:ln w="9525">
                <a:solidFill>
                  <a:srgbClr val="000000"/>
                </a:solidFill>
                <a:round/>
                <a:headEnd/>
                <a:tailEnd/>
              </a:ln>
            </p:spPr>
            <p:txBody>
              <a:bodyPr/>
              <a:lstStyle/>
              <a:p>
                <a:endParaRPr lang="en-GB" dirty="0"/>
              </a:p>
            </p:txBody>
          </p:sp>
        </p:grpSp>
      </p:grpSp>
      <p:sp>
        <p:nvSpPr>
          <p:cNvPr id="25" name="Freeform 50"/>
          <p:cNvSpPr>
            <a:spLocks/>
          </p:cNvSpPr>
          <p:nvPr/>
        </p:nvSpPr>
        <p:spPr bwMode="auto">
          <a:xfrm>
            <a:off x="2033588" y="3765552"/>
            <a:ext cx="2794000" cy="819150"/>
          </a:xfrm>
          <a:custGeom>
            <a:avLst/>
            <a:gdLst>
              <a:gd name="T0" fmla="*/ 1760 w 1760"/>
              <a:gd name="T1" fmla="*/ 121 h 516"/>
              <a:gd name="T2" fmla="*/ 1643 w 1760"/>
              <a:gd name="T3" fmla="*/ 100 h 516"/>
              <a:gd name="T4" fmla="*/ 1544 w 1760"/>
              <a:gd name="T5" fmla="*/ 91 h 516"/>
              <a:gd name="T6" fmla="*/ 1475 w 1760"/>
              <a:gd name="T7" fmla="*/ 76 h 516"/>
              <a:gd name="T8" fmla="*/ 1382 w 1760"/>
              <a:gd name="T9" fmla="*/ 43 h 516"/>
              <a:gd name="T10" fmla="*/ 1259 w 1760"/>
              <a:gd name="T11" fmla="*/ 16 h 516"/>
              <a:gd name="T12" fmla="*/ 1134 w 1760"/>
              <a:gd name="T13" fmla="*/ 0 h 516"/>
              <a:gd name="T14" fmla="*/ 1006 w 1760"/>
              <a:gd name="T15" fmla="*/ 0 h 516"/>
              <a:gd name="T16" fmla="*/ 926 w 1760"/>
              <a:gd name="T17" fmla="*/ 0 h 516"/>
              <a:gd name="T18" fmla="*/ 832 w 1760"/>
              <a:gd name="T19" fmla="*/ 13 h 516"/>
              <a:gd name="T20" fmla="*/ 708 w 1760"/>
              <a:gd name="T21" fmla="*/ 2 h 516"/>
              <a:gd name="T22" fmla="*/ 590 w 1760"/>
              <a:gd name="T23" fmla="*/ 10 h 516"/>
              <a:gd name="T24" fmla="*/ 464 w 1760"/>
              <a:gd name="T25" fmla="*/ 28 h 516"/>
              <a:gd name="T26" fmla="*/ 362 w 1760"/>
              <a:gd name="T27" fmla="*/ 74 h 516"/>
              <a:gd name="T28" fmla="*/ 258 w 1760"/>
              <a:gd name="T29" fmla="*/ 138 h 516"/>
              <a:gd name="T30" fmla="*/ 202 w 1760"/>
              <a:gd name="T31" fmla="*/ 184 h 516"/>
              <a:gd name="T32" fmla="*/ 118 w 1760"/>
              <a:gd name="T33" fmla="*/ 252 h 516"/>
              <a:gd name="T34" fmla="*/ 54 w 1760"/>
              <a:gd name="T35" fmla="*/ 308 h 516"/>
              <a:gd name="T36" fmla="*/ 0 w 1760"/>
              <a:gd name="T37" fmla="*/ 354 h 516"/>
              <a:gd name="T38" fmla="*/ 64 w 1760"/>
              <a:gd name="T39" fmla="*/ 412 h 516"/>
              <a:gd name="T40" fmla="*/ 82 w 1760"/>
              <a:gd name="T41" fmla="*/ 428 h 516"/>
              <a:gd name="T42" fmla="*/ 102 w 1760"/>
              <a:gd name="T43" fmla="*/ 448 h 516"/>
              <a:gd name="T44" fmla="*/ 132 w 1760"/>
              <a:gd name="T45" fmla="*/ 516 h 516"/>
              <a:gd name="T46" fmla="*/ 132 w 1760"/>
              <a:gd name="T47" fmla="*/ 516 h 516"/>
              <a:gd name="T48" fmla="*/ 270 w 1760"/>
              <a:gd name="T49" fmla="*/ 494 h 516"/>
              <a:gd name="T50" fmla="*/ 413 w 1760"/>
              <a:gd name="T51" fmla="*/ 433 h 516"/>
              <a:gd name="T52" fmla="*/ 494 w 1760"/>
              <a:gd name="T53" fmla="*/ 451 h 516"/>
              <a:gd name="T54" fmla="*/ 714 w 1760"/>
              <a:gd name="T55" fmla="*/ 486 h 516"/>
              <a:gd name="T56" fmla="*/ 622 w 1760"/>
              <a:gd name="T57" fmla="*/ 396 h 516"/>
              <a:gd name="T58" fmla="*/ 584 w 1760"/>
              <a:gd name="T59" fmla="*/ 312 h 516"/>
              <a:gd name="T60" fmla="*/ 598 w 1760"/>
              <a:gd name="T61" fmla="*/ 238 h 516"/>
              <a:gd name="T62" fmla="*/ 651 w 1760"/>
              <a:gd name="T63" fmla="*/ 158 h 516"/>
              <a:gd name="T64" fmla="*/ 722 w 1760"/>
              <a:gd name="T65" fmla="*/ 109 h 516"/>
              <a:gd name="T66" fmla="*/ 812 w 1760"/>
              <a:gd name="T67" fmla="*/ 87 h 516"/>
              <a:gd name="T68" fmla="*/ 944 w 1760"/>
              <a:gd name="T69" fmla="*/ 90 h 516"/>
              <a:gd name="T70" fmla="*/ 1064 w 1760"/>
              <a:gd name="T71" fmla="*/ 134 h 516"/>
              <a:gd name="T72" fmla="*/ 1124 w 1760"/>
              <a:gd name="T73" fmla="*/ 178 h 516"/>
              <a:gd name="T74" fmla="*/ 1176 w 1760"/>
              <a:gd name="T75" fmla="*/ 226 h 516"/>
              <a:gd name="T76" fmla="*/ 1198 w 1760"/>
              <a:gd name="T77" fmla="*/ 272 h 516"/>
              <a:gd name="T78" fmla="*/ 1218 w 1760"/>
              <a:gd name="T79" fmla="*/ 306 h 516"/>
              <a:gd name="T80" fmla="*/ 1217 w 1760"/>
              <a:gd name="T81" fmla="*/ 337 h 516"/>
              <a:gd name="T82" fmla="*/ 1207 w 1760"/>
              <a:gd name="T83" fmla="*/ 394 h 516"/>
              <a:gd name="T84" fmla="*/ 1177 w 1760"/>
              <a:gd name="T85" fmla="*/ 427 h 516"/>
              <a:gd name="T86" fmla="*/ 1143 w 1760"/>
              <a:gd name="T87" fmla="*/ 457 h 516"/>
              <a:gd name="T88" fmla="*/ 1186 w 1760"/>
              <a:gd name="T89" fmla="*/ 472 h 516"/>
              <a:gd name="T90" fmla="*/ 1260 w 1760"/>
              <a:gd name="T91" fmla="*/ 462 h 516"/>
              <a:gd name="T92" fmla="*/ 1381 w 1760"/>
              <a:gd name="T93" fmla="*/ 427 h 516"/>
              <a:gd name="T94" fmla="*/ 1448 w 1760"/>
              <a:gd name="T95" fmla="*/ 397 h 516"/>
              <a:gd name="T96" fmla="*/ 1520 w 1760"/>
              <a:gd name="T97" fmla="*/ 361 h 516"/>
              <a:gd name="T98" fmla="*/ 1607 w 1760"/>
              <a:gd name="T99" fmla="*/ 358 h 516"/>
              <a:gd name="T100" fmla="*/ 1664 w 1760"/>
              <a:gd name="T101" fmla="*/ 355 h 516"/>
              <a:gd name="T102" fmla="*/ 1730 w 1760"/>
              <a:gd name="T103" fmla="*/ 346 h 516"/>
              <a:gd name="T104" fmla="*/ 1746 w 1760"/>
              <a:gd name="T105" fmla="*/ 279 h 516"/>
              <a:gd name="T106" fmla="*/ 1746 w 1760"/>
              <a:gd name="T107" fmla="*/ 199 h 516"/>
              <a:gd name="T108" fmla="*/ 1760 w 1760"/>
              <a:gd name="T109" fmla="*/ 121 h 51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760"/>
              <a:gd name="T166" fmla="*/ 0 h 516"/>
              <a:gd name="T167" fmla="*/ 1760 w 1760"/>
              <a:gd name="T168" fmla="*/ 516 h 51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760" h="516">
                <a:moveTo>
                  <a:pt x="1760" y="121"/>
                </a:moveTo>
                <a:lnTo>
                  <a:pt x="1643" y="100"/>
                </a:lnTo>
                <a:lnTo>
                  <a:pt x="1544" y="91"/>
                </a:lnTo>
                <a:lnTo>
                  <a:pt x="1475" y="76"/>
                </a:lnTo>
                <a:lnTo>
                  <a:pt x="1382" y="43"/>
                </a:lnTo>
                <a:lnTo>
                  <a:pt x="1259" y="16"/>
                </a:lnTo>
                <a:lnTo>
                  <a:pt x="1134" y="0"/>
                </a:lnTo>
                <a:lnTo>
                  <a:pt x="1006" y="0"/>
                </a:lnTo>
                <a:lnTo>
                  <a:pt x="926" y="0"/>
                </a:lnTo>
                <a:lnTo>
                  <a:pt x="832" y="13"/>
                </a:lnTo>
                <a:lnTo>
                  <a:pt x="708" y="2"/>
                </a:lnTo>
                <a:lnTo>
                  <a:pt x="590" y="10"/>
                </a:lnTo>
                <a:lnTo>
                  <a:pt x="464" y="28"/>
                </a:lnTo>
                <a:lnTo>
                  <a:pt x="362" y="74"/>
                </a:lnTo>
                <a:lnTo>
                  <a:pt x="258" y="138"/>
                </a:lnTo>
                <a:lnTo>
                  <a:pt x="202" y="184"/>
                </a:lnTo>
                <a:lnTo>
                  <a:pt x="118" y="252"/>
                </a:lnTo>
                <a:lnTo>
                  <a:pt x="54" y="308"/>
                </a:lnTo>
                <a:lnTo>
                  <a:pt x="0" y="354"/>
                </a:lnTo>
                <a:lnTo>
                  <a:pt x="64" y="412"/>
                </a:lnTo>
                <a:lnTo>
                  <a:pt x="82" y="428"/>
                </a:lnTo>
                <a:lnTo>
                  <a:pt x="102" y="448"/>
                </a:lnTo>
                <a:lnTo>
                  <a:pt x="132" y="516"/>
                </a:lnTo>
                <a:lnTo>
                  <a:pt x="270" y="494"/>
                </a:lnTo>
                <a:lnTo>
                  <a:pt x="413" y="433"/>
                </a:lnTo>
                <a:lnTo>
                  <a:pt x="494" y="451"/>
                </a:lnTo>
                <a:lnTo>
                  <a:pt x="714" y="486"/>
                </a:lnTo>
                <a:lnTo>
                  <a:pt x="622" y="396"/>
                </a:lnTo>
                <a:lnTo>
                  <a:pt x="584" y="312"/>
                </a:lnTo>
                <a:lnTo>
                  <a:pt x="598" y="238"/>
                </a:lnTo>
                <a:lnTo>
                  <a:pt x="651" y="158"/>
                </a:lnTo>
                <a:lnTo>
                  <a:pt x="722" y="109"/>
                </a:lnTo>
                <a:lnTo>
                  <a:pt x="812" y="87"/>
                </a:lnTo>
                <a:lnTo>
                  <a:pt x="944" y="90"/>
                </a:lnTo>
                <a:lnTo>
                  <a:pt x="1064" y="134"/>
                </a:lnTo>
                <a:lnTo>
                  <a:pt x="1124" y="178"/>
                </a:lnTo>
                <a:lnTo>
                  <a:pt x="1176" y="226"/>
                </a:lnTo>
                <a:lnTo>
                  <a:pt x="1198" y="272"/>
                </a:lnTo>
                <a:lnTo>
                  <a:pt x="1218" y="306"/>
                </a:lnTo>
                <a:lnTo>
                  <a:pt x="1217" y="337"/>
                </a:lnTo>
                <a:lnTo>
                  <a:pt x="1207" y="394"/>
                </a:lnTo>
                <a:lnTo>
                  <a:pt x="1177" y="427"/>
                </a:lnTo>
                <a:lnTo>
                  <a:pt x="1143" y="457"/>
                </a:lnTo>
                <a:lnTo>
                  <a:pt x="1186" y="472"/>
                </a:lnTo>
                <a:lnTo>
                  <a:pt x="1260" y="462"/>
                </a:lnTo>
                <a:lnTo>
                  <a:pt x="1381" y="427"/>
                </a:lnTo>
                <a:lnTo>
                  <a:pt x="1448" y="397"/>
                </a:lnTo>
                <a:lnTo>
                  <a:pt x="1520" y="361"/>
                </a:lnTo>
                <a:lnTo>
                  <a:pt x="1607" y="358"/>
                </a:lnTo>
                <a:lnTo>
                  <a:pt x="1664" y="355"/>
                </a:lnTo>
                <a:lnTo>
                  <a:pt x="1730" y="346"/>
                </a:lnTo>
                <a:lnTo>
                  <a:pt x="1746" y="279"/>
                </a:lnTo>
                <a:lnTo>
                  <a:pt x="1746" y="199"/>
                </a:lnTo>
                <a:lnTo>
                  <a:pt x="1760" y="121"/>
                </a:lnTo>
                <a:close/>
              </a:path>
            </a:pathLst>
          </a:custGeom>
          <a:gradFill rotWithShape="1">
            <a:gsLst>
              <a:gs pos="0">
                <a:srgbClr val="00FFFF">
                  <a:alpha val="67000"/>
                </a:srgbClr>
              </a:gs>
              <a:gs pos="100000">
                <a:srgbClr val="00A9A9">
                  <a:alpha val="67998"/>
                </a:srgbClr>
              </a:gs>
            </a:gsLst>
            <a:path path="rect">
              <a:fillToRect l="50000" t="50000" r="50000" b="50000"/>
            </a:path>
          </a:gradFill>
          <a:ln w="9525">
            <a:solidFill>
              <a:srgbClr val="000000"/>
            </a:solidFill>
            <a:round/>
            <a:headEnd/>
            <a:tailEnd/>
          </a:ln>
        </p:spPr>
        <p:txBody>
          <a:bodyPr/>
          <a:lstStyle/>
          <a:p>
            <a:endParaRPr lang="en-GB" dirty="0"/>
          </a:p>
        </p:txBody>
      </p:sp>
      <p:sp>
        <p:nvSpPr>
          <p:cNvPr id="26" name="Freeform 51"/>
          <p:cNvSpPr>
            <a:spLocks/>
          </p:cNvSpPr>
          <p:nvPr/>
        </p:nvSpPr>
        <p:spPr bwMode="auto">
          <a:xfrm>
            <a:off x="2154238" y="4259265"/>
            <a:ext cx="165100" cy="255588"/>
          </a:xfrm>
          <a:custGeom>
            <a:avLst/>
            <a:gdLst>
              <a:gd name="T0" fmla="*/ 0 w 93"/>
              <a:gd name="T1" fmla="*/ 0 h 177"/>
              <a:gd name="T2" fmla="*/ 51 w 93"/>
              <a:gd name="T3" fmla="*/ 48 h 177"/>
              <a:gd name="T4" fmla="*/ 78 w 93"/>
              <a:gd name="T5" fmla="*/ 96 h 177"/>
              <a:gd name="T6" fmla="*/ 90 w 93"/>
              <a:gd name="T7" fmla="*/ 138 h 177"/>
              <a:gd name="T8" fmla="*/ 93 w 93"/>
              <a:gd name="T9" fmla="*/ 177 h 177"/>
              <a:gd name="T10" fmla="*/ 0 60000 65536"/>
              <a:gd name="T11" fmla="*/ 0 60000 65536"/>
              <a:gd name="T12" fmla="*/ 0 60000 65536"/>
              <a:gd name="T13" fmla="*/ 0 60000 65536"/>
              <a:gd name="T14" fmla="*/ 0 60000 65536"/>
              <a:gd name="T15" fmla="*/ 0 w 93"/>
              <a:gd name="T16" fmla="*/ 0 h 177"/>
              <a:gd name="T17" fmla="*/ 93 w 93"/>
              <a:gd name="T18" fmla="*/ 177 h 177"/>
            </a:gdLst>
            <a:ahLst/>
            <a:cxnLst>
              <a:cxn ang="T10">
                <a:pos x="T0" y="T1"/>
              </a:cxn>
              <a:cxn ang="T11">
                <a:pos x="T2" y="T3"/>
              </a:cxn>
              <a:cxn ang="T12">
                <a:pos x="T4" y="T5"/>
              </a:cxn>
              <a:cxn ang="T13">
                <a:pos x="T6" y="T7"/>
              </a:cxn>
              <a:cxn ang="T14">
                <a:pos x="T8" y="T9"/>
              </a:cxn>
            </a:cxnLst>
            <a:rect l="T15" t="T16" r="T17" b="T18"/>
            <a:pathLst>
              <a:path w="93" h="177">
                <a:moveTo>
                  <a:pt x="0" y="0"/>
                </a:moveTo>
                <a:cubicBezTo>
                  <a:pt x="19" y="16"/>
                  <a:pt x="38" y="32"/>
                  <a:pt x="51" y="48"/>
                </a:cubicBezTo>
                <a:cubicBezTo>
                  <a:pt x="64" y="64"/>
                  <a:pt x="71" y="81"/>
                  <a:pt x="78" y="96"/>
                </a:cubicBezTo>
                <a:cubicBezTo>
                  <a:pt x="85" y="111"/>
                  <a:pt x="88" y="125"/>
                  <a:pt x="90" y="138"/>
                </a:cubicBezTo>
                <a:cubicBezTo>
                  <a:pt x="92" y="151"/>
                  <a:pt x="92" y="164"/>
                  <a:pt x="93" y="177"/>
                </a:cubicBezTo>
              </a:path>
            </a:pathLst>
          </a:custGeom>
          <a:noFill/>
          <a:ln w="9525">
            <a:solidFill>
              <a:srgbClr val="000000"/>
            </a:solidFill>
            <a:round/>
            <a:headEnd/>
            <a:tailEnd/>
          </a:ln>
        </p:spPr>
        <p:txBody>
          <a:bodyPr/>
          <a:lstStyle/>
          <a:p>
            <a:endParaRPr lang="en-GB" dirty="0"/>
          </a:p>
        </p:txBody>
      </p:sp>
      <p:sp>
        <p:nvSpPr>
          <p:cNvPr id="27" name="Freeform 52"/>
          <p:cNvSpPr>
            <a:spLocks/>
          </p:cNvSpPr>
          <p:nvPr/>
        </p:nvSpPr>
        <p:spPr bwMode="auto">
          <a:xfrm>
            <a:off x="4645025" y="3922715"/>
            <a:ext cx="39687" cy="403225"/>
          </a:xfrm>
          <a:custGeom>
            <a:avLst/>
            <a:gdLst>
              <a:gd name="T0" fmla="*/ 9 w 22"/>
              <a:gd name="T1" fmla="*/ 0 h 279"/>
              <a:gd name="T2" fmla="*/ 21 w 22"/>
              <a:gd name="T3" fmla="*/ 87 h 279"/>
              <a:gd name="T4" fmla="*/ 18 w 22"/>
              <a:gd name="T5" fmla="*/ 159 h 279"/>
              <a:gd name="T6" fmla="*/ 12 w 22"/>
              <a:gd name="T7" fmla="*/ 219 h 279"/>
              <a:gd name="T8" fmla="*/ 0 w 22"/>
              <a:gd name="T9" fmla="*/ 279 h 279"/>
              <a:gd name="T10" fmla="*/ 0 60000 65536"/>
              <a:gd name="T11" fmla="*/ 0 60000 65536"/>
              <a:gd name="T12" fmla="*/ 0 60000 65536"/>
              <a:gd name="T13" fmla="*/ 0 60000 65536"/>
              <a:gd name="T14" fmla="*/ 0 60000 65536"/>
              <a:gd name="T15" fmla="*/ 0 w 22"/>
              <a:gd name="T16" fmla="*/ 0 h 279"/>
              <a:gd name="T17" fmla="*/ 22 w 22"/>
              <a:gd name="T18" fmla="*/ 279 h 279"/>
            </a:gdLst>
            <a:ahLst/>
            <a:cxnLst>
              <a:cxn ang="T10">
                <a:pos x="T0" y="T1"/>
              </a:cxn>
              <a:cxn ang="T11">
                <a:pos x="T2" y="T3"/>
              </a:cxn>
              <a:cxn ang="T12">
                <a:pos x="T4" y="T5"/>
              </a:cxn>
              <a:cxn ang="T13">
                <a:pos x="T6" y="T7"/>
              </a:cxn>
              <a:cxn ang="T14">
                <a:pos x="T8" y="T9"/>
              </a:cxn>
            </a:cxnLst>
            <a:rect l="T15" t="T16" r="T17" b="T18"/>
            <a:pathLst>
              <a:path w="22" h="279">
                <a:moveTo>
                  <a:pt x="9" y="0"/>
                </a:moveTo>
                <a:cubicBezTo>
                  <a:pt x="14" y="30"/>
                  <a:pt x="20" y="61"/>
                  <a:pt x="21" y="87"/>
                </a:cubicBezTo>
                <a:cubicBezTo>
                  <a:pt x="22" y="113"/>
                  <a:pt x="20" y="137"/>
                  <a:pt x="18" y="159"/>
                </a:cubicBezTo>
                <a:cubicBezTo>
                  <a:pt x="16" y="181"/>
                  <a:pt x="15" y="199"/>
                  <a:pt x="12" y="219"/>
                </a:cubicBezTo>
                <a:cubicBezTo>
                  <a:pt x="9" y="239"/>
                  <a:pt x="2" y="269"/>
                  <a:pt x="0" y="279"/>
                </a:cubicBezTo>
              </a:path>
            </a:pathLst>
          </a:custGeom>
          <a:noFill/>
          <a:ln w="9525">
            <a:solidFill>
              <a:srgbClr val="000000"/>
            </a:solidFill>
            <a:round/>
            <a:headEnd/>
            <a:tailEnd/>
          </a:ln>
        </p:spPr>
        <p:txBody>
          <a:bodyPr/>
          <a:lstStyle/>
          <a:p>
            <a:endParaRPr lang="en-GB" dirty="0"/>
          </a:p>
        </p:txBody>
      </p:sp>
      <p:sp>
        <p:nvSpPr>
          <p:cNvPr id="28" name="Freeform 53"/>
          <p:cNvSpPr>
            <a:spLocks/>
          </p:cNvSpPr>
          <p:nvPr/>
        </p:nvSpPr>
        <p:spPr bwMode="auto">
          <a:xfrm>
            <a:off x="1443038" y="4318002"/>
            <a:ext cx="2057400" cy="649288"/>
          </a:xfrm>
          <a:custGeom>
            <a:avLst/>
            <a:gdLst>
              <a:gd name="T0" fmla="*/ 381 w 1296"/>
              <a:gd name="T1" fmla="*/ 0 h 409"/>
              <a:gd name="T2" fmla="*/ 275 w 1296"/>
              <a:gd name="T3" fmla="*/ 72 h 409"/>
              <a:gd name="T4" fmla="*/ 196 w 1296"/>
              <a:gd name="T5" fmla="*/ 137 h 409"/>
              <a:gd name="T6" fmla="*/ 106 w 1296"/>
              <a:gd name="T7" fmla="*/ 225 h 409"/>
              <a:gd name="T8" fmla="*/ 53 w 1296"/>
              <a:gd name="T9" fmla="*/ 269 h 409"/>
              <a:gd name="T10" fmla="*/ 22 w 1296"/>
              <a:gd name="T11" fmla="*/ 312 h 409"/>
              <a:gd name="T12" fmla="*/ 0 w 1296"/>
              <a:gd name="T13" fmla="*/ 337 h 409"/>
              <a:gd name="T14" fmla="*/ 9 w 1296"/>
              <a:gd name="T15" fmla="*/ 378 h 409"/>
              <a:gd name="T16" fmla="*/ 55 w 1296"/>
              <a:gd name="T17" fmla="*/ 386 h 409"/>
              <a:gd name="T18" fmla="*/ 103 w 1296"/>
              <a:gd name="T19" fmla="*/ 390 h 409"/>
              <a:gd name="T20" fmla="*/ 154 w 1296"/>
              <a:gd name="T21" fmla="*/ 400 h 409"/>
              <a:gd name="T22" fmla="*/ 269 w 1296"/>
              <a:gd name="T23" fmla="*/ 409 h 409"/>
              <a:gd name="T24" fmla="*/ 432 w 1296"/>
              <a:gd name="T25" fmla="*/ 402 h 409"/>
              <a:gd name="T26" fmla="*/ 617 w 1296"/>
              <a:gd name="T27" fmla="*/ 367 h 409"/>
              <a:gd name="T28" fmla="*/ 772 w 1296"/>
              <a:gd name="T29" fmla="*/ 334 h 409"/>
              <a:gd name="T30" fmla="*/ 908 w 1296"/>
              <a:gd name="T31" fmla="*/ 299 h 409"/>
              <a:gd name="T32" fmla="*/ 1014 w 1296"/>
              <a:gd name="T33" fmla="*/ 268 h 409"/>
              <a:gd name="T34" fmla="*/ 1064 w 1296"/>
              <a:gd name="T35" fmla="*/ 259 h 409"/>
              <a:gd name="T36" fmla="*/ 1116 w 1296"/>
              <a:gd name="T37" fmla="*/ 254 h 409"/>
              <a:gd name="T38" fmla="*/ 1236 w 1296"/>
              <a:gd name="T39" fmla="*/ 236 h 409"/>
              <a:gd name="T40" fmla="*/ 1296 w 1296"/>
              <a:gd name="T41" fmla="*/ 206 h 409"/>
              <a:gd name="T42" fmla="*/ 1142 w 1296"/>
              <a:gd name="T43" fmla="*/ 180 h 409"/>
              <a:gd name="T44" fmla="*/ 1114 w 1296"/>
              <a:gd name="T45" fmla="*/ 160 h 409"/>
              <a:gd name="T46" fmla="*/ 820 w 1296"/>
              <a:gd name="T47" fmla="*/ 150 h 409"/>
              <a:gd name="T48" fmla="*/ 637 w 1296"/>
              <a:gd name="T49" fmla="*/ 148 h 409"/>
              <a:gd name="T50" fmla="*/ 539 w 1296"/>
              <a:gd name="T51" fmla="*/ 157 h 409"/>
              <a:gd name="T52" fmla="*/ 490 w 1296"/>
              <a:gd name="T53" fmla="*/ 167 h 409"/>
              <a:gd name="T54" fmla="*/ 473 w 1296"/>
              <a:gd name="T55" fmla="*/ 105 h 409"/>
              <a:gd name="T56" fmla="*/ 438 w 1296"/>
              <a:gd name="T57" fmla="*/ 61 h 409"/>
              <a:gd name="T58" fmla="*/ 381 w 1296"/>
              <a:gd name="T59" fmla="*/ 0 h 40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96"/>
              <a:gd name="T91" fmla="*/ 0 h 409"/>
              <a:gd name="T92" fmla="*/ 1296 w 1296"/>
              <a:gd name="T93" fmla="*/ 409 h 409"/>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96" h="409">
                <a:moveTo>
                  <a:pt x="381" y="0"/>
                </a:moveTo>
                <a:lnTo>
                  <a:pt x="275" y="72"/>
                </a:lnTo>
                <a:lnTo>
                  <a:pt x="196" y="137"/>
                </a:lnTo>
                <a:lnTo>
                  <a:pt x="106" y="225"/>
                </a:lnTo>
                <a:lnTo>
                  <a:pt x="53" y="269"/>
                </a:lnTo>
                <a:lnTo>
                  <a:pt x="22" y="312"/>
                </a:lnTo>
                <a:lnTo>
                  <a:pt x="0" y="337"/>
                </a:lnTo>
                <a:lnTo>
                  <a:pt x="9" y="378"/>
                </a:lnTo>
                <a:lnTo>
                  <a:pt x="55" y="386"/>
                </a:lnTo>
                <a:lnTo>
                  <a:pt x="103" y="390"/>
                </a:lnTo>
                <a:lnTo>
                  <a:pt x="154" y="400"/>
                </a:lnTo>
                <a:lnTo>
                  <a:pt x="269" y="409"/>
                </a:lnTo>
                <a:lnTo>
                  <a:pt x="432" y="402"/>
                </a:lnTo>
                <a:lnTo>
                  <a:pt x="617" y="367"/>
                </a:lnTo>
                <a:lnTo>
                  <a:pt x="772" y="334"/>
                </a:lnTo>
                <a:lnTo>
                  <a:pt x="908" y="299"/>
                </a:lnTo>
                <a:lnTo>
                  <a:pt x="1014" y="268"/>
                </a:lnTo>
                <a:lnTo>
                  <a:pt x="1064" y="259"/>
                </a:lnTo>
                <a:lnTo>
                  <a:pt x="1116" y="254"/>
                </a:lnTo>
                <a:lnTo>
                  <a:pt x="1236" y="236"/>
                </a:lnTo>
                <a:lnTo>
                  <a:pt x="1296" y="206"/>
                </a:lnTo>
                <a:lnTo>
                  <a:pt x="1142" y="180"/>
                </a:lnTo>
                <a:lnTo>
                  <a:pt x="1114" y="160"/>
                </a:lnTo>
                <a:lnTo>
                  <a:pt x="820" y="150"/>
                </a:lnTo>
                <a:lnTo>
                  <a:pt x="637" y="148"/>
                </a:lnTo>
                <a:lnTo>
                  <a:pt x="539" y="157"/>
                </a:lnTo>
                <a:lnTo>
                  <a:pt x="490" y="167"/>
                </a:lnTo>
                <a:lnTo>
                  <a:pt x="473" y="105"/>
                </a:lnTo>
                <a:lnTo>
                  <a:pt x="438" y="61"/>
                </a:lnTo>
                <a:lnTo>
                  <a:pt x="381" y="0"/>
                </a:lnTo>
                <a:close/>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29" name="Freeform 54"/>
          <p:cNvSpPr>
            <a:spLocks/>
          </p:cNvSpPr>
          <p:nvPr/>
        </p:nvSpPr>
        <p:spPr bwMode="auto">
          <a:xfrm rot="20684692">
            <a:off x="1906588" y="4613277"/>
            <a:ext cx="346075" cy="34925"/>
          </a:xfrm>
          <a:custGeom>
            <a:avLst/>
            <a:gdLst>
              <a:gd name="T0" fmla="*/ 195 w 195"/>
              <a:gd name="T1" fmla="*/ 3 h 24"/>
              <a:gd name="T2" fmla="*/ 123 w 195"/>
              <a:gd name="T3" fmla="*/ 3 h 24"/>
              <a:gd name="T4" fmla="*/ 63 w 195"/>
              <a:gd name="T5" fmla="*/ 3 h 24"/>
              <a:gd name="T6" fmla="*/ 0 w 195"/>
              <a:gd name="T7" fmla="*/ 24 h 24"/>
              <a:gd name="T8" fmla="*/ 0 60000 65536"/>
              <a:gd name="T9" fmla="*/ 0 60000 65536"/>
              <a:gd name="T10" fmla="*/ 0 60000 65536"/>
              <a:gd name="T11" fmla="*/ 0 60000 65536"/>
              <a:gd name="T12" fmla="*/ 0 w 195"/>
              <a:gd name="T13" fmla="*/ 0 h 24"/>
              <a:gd name="T14" fmla="*/ 195 w 195"/>
              <a:gd name="T15" fmla="*/ 24 h 24"/>
            </a:gdLst>
            <a:ahLst/>
            <a:cxnLst>
              <a:cxn ang="T8">
                <a:pos x="T0" y="T1"/>
              </a:cxn>
              <a:cxn ang="T9">
                <a:pos x="T2" y="T3"/>
              </a:cxn>
              <a:cxn ang="T10">
                <a:pos x="T4" y="T5"/>
              </a:cxn>
              <a:cxn ang="T11">
                <a:pos x="T6" y="T7"/>
              </a:cxn>
            </a:cxnLst>
            <a:rect l="T12" t="T13" r="T14" b="T15"/>
            <a:pathLst>
              <a:path w="195" h="24">
                <a:moveTo>
                  <a:pt x="195" y="3"/>
                </a:moveTo>
                <a:cubicBezTo>
                  <a:pt x="170" y="3"/>
                  <a:pt x="145" y="3"/>
                  <a:pt x="123" y="3"/>
                </a:cubicBezTo>
                <a:cubicBezTo>
                  <a:pt x="101" y="3"/>
                  <a:pt x="83" y="0"/>
                  <a:pt x="63" y="3"/>
                </a:cubicBezTo>
                <a:cubicBezTo>
                  <a:pt x="43" y="6"/>
                  <a:pt x="21" y="15"/>
                  <a:pt x="0" y="24"/>
                </a:cubicBezTo>
              </a:path>
            </a:pathLst>
          </a:custGeom>
          <a:noFill/>
          <a:ln w="9525">
            <a:solidFill>
              <a:srgbClr val="000000"/>
            </a:solidFill>
            <a:round/>
            <a:headEnd/>
            <a:tailEnd/>
          </a:ln>
        </p:spPr>
        <p:txBody>
          <a:bodyPr/>
          <a:lstStyle/>
          <a:p>
            <a:endParaRPr lang="en-GB" dirty="0"/>
          </a:p>
        </p:txBody>
      </p:sp>
      <p:sp>
        <p:nvSpPr>
          <p:cNvPr id="30" name="Line 56"/>
          <p:cNvSpPr>
            <a:spLocks noChangeShapeType="1"/>
          </p:cNvSpPr>
          <p:nvPr/>
        </p:nvSpPr>
        <p:spPr bwMode="auto">
          <a:xfrm>
            <a:off x="3848100" y="4524377"/>
            <a:ext cx="608012" cy="0"/>
          </a:xfrm>
          <a:prstGeom prst="line">
            <a:avLst/>
          </a:prstGeom>
          <a:noFill/>
          <a:ln w="12700">
            <a:solidFill>
              <a:schemeClr val="bg1"/>
            </a:solidFill>
            <a:round/>
            <a:headEnd/>
            <a:tailEnd/>
          </a:ln>
        </p:spPr>
        <p:txBody>
          <a:bodyPr/>
          <a:lstStyle/>
          <a:p>
            <a:endParaRPr lang="en-GB" dirty="0"/>
          </a:p>
        </p:txBody>
      </p:sp>
      <p:sp>
        <p:nvSpPr>
          <p:cNvPr id="31" name="Freeform 57"/>
          <p:cNvSpPr>
            <a:spLocks/>
          </p:cNvSpPr>
          <p:nvPr/>
        </p:nvSpPr>
        <p:spPr bwMode="auto">
          <a:xfrm rot="923610">
            <a:off x="3624263" y="4168777"/>
            <a:ext cx="411162" cy="520700"/>
          </a:xfrm>
          <a:custGeom>
            <a:avLst/>
            <a:gdLst>
              <a:gd name="T0" fmla="*/ 145 w 232"/>
              <a:gd name="T1" fmla="*/ 9 h 360"/>
              <a:gd name="T2" fmla="*/ 166 w 232"/>
              <a:gd name="T3" fmla="*/ 57 h 360"/>
              <a:gd name="T4" fmla="*/ 178 w 232"/>
              <a:gd name="T5" fmla="*/ 108 h 360"/>
              <a:gd name="T6" fmla="*/ 184 w 232"/>
              <a:gd name="T7" fmla="*/ 138 h 360"/>
              <a:gd name="T8" fmla="*/ 205 w 232"/>
              <a:gd name="T9" fmla="*/ 156 h 360"/>
              <a:gd name="T10" fmla="*/ 229 w 232"/>
              <a:gd name="T11" fmla="*/ 177 h 360"/>
              <a:gd name="T12" fmla="*/ 232 w 232"/>
              <a:gd name="T13" fmla="*/ 207 h 360"/>
              <a:gd name="T14" fmla="*/ 202 w 232"/>
              <a:gd name="T15" fmla="*/ 234 h 360"/>
              <a:gd name="T16" fmla="*/ 169 w 232"/>
              <a:gd name="T17" fmla="*/ 255 h 360"/>
              <a:gd name="T18" fmla="*/ 136 w 232"/>
              <a:gd name="T19" fmla="*/ 297 h 360"/>
              <a:gd name="T20" fmla="*/ 106 w 232"/>
              <a:gd name="T21" fmla="*/ 333 h 360"/>
              <a:gd name="T22" fmla="*/ 73 w 232"/>
              <a:gd name="T23" fmla="*/ 354 h 360"/>
              <a:gd name="T24" fmla="*/ 43 w 232"/>
              <a:gd name="T25" fmla="*/ 357 h 360"/>
              <a:gd name="T26" fmla="*/ 37 w 232"/>
              <a:gd name="T27" fmla="*/ 360 h 360"/>
              <a:gd name="T28" fmla="*/ 1 w 232"/>
              <a:gd name="T29" fmla="*/ 336 h 360"/>
              <a:gd name="T30" fmla="*/ 1 w 232"/>
              <a:gd name="T31" fmla="*/ 162 h 360"/>
              <a:gd name="T32" fmla="*/ 31 w 232"/>
              <a:gd name="T33" fmla="*/ 0 h 360"/>
              <a:gd name="T34" fmla="*/ 145 w 232"/>
              <a:gd name="T35" fmla="*/ 9 h 3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32"/>
              <a:gd name="T55" fmla="*/ 0 h 360"/>
              <a:gd name="T56" fmla="*/ 232 w 232"/>
              <a:gd name="T57" fmla="*/ 360 h 36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32" h="360">
                <a:moveTo>
                  <a:pt x="145" y="9"/>
                </a:moveTo>
                <a:lnTo>
                  <a:pt x="166" y="57"/>
                </a:lnTo>
                <a:lnTo>
                  <a:pt x="178" y="108"/>
                </a:lnTo>
                <a:lnTo>
                  <a:pt x="184" y="138"/>
                </a:lnTo>
                <a:lnTo>
                  <a:pt x="205" y="156"/>
                </a:lnTo>
                <a:lnTo>
                  <a:pt x="229" y="177"/>
                </a:lnTo>
                <a:lnTo>
                  <a:pt x="232" y="207"/>
                </a:lnTo>
                <a:lnTo>
                  <a:pt x="202" y="234"/>
                </a:lnTo>
                <a:lnTo>
                  <a:pt x="169" y="255"/>
                </a:lnTo>
                <a:lnTo>
                  <a:pt x="136" y="297"/>
                </a:lnTo>
                <a:lnTo>
                  <a:pt x="106" y="333"/>
                </a:lnTo>
                <a:cubicBezTo>
                  <a:pt x="95" y="340"/>
                  <a:pt x="85" y="349"/>
                  <a:pt x="73" y="354"/>
                </a:cubicBezTo>
                <a:cubicBezTo>
                  <a:pt x="64" y="358"/>
                  <a:pt x="53" y="355"/>
                  <a:pt x="43" y="357"/>
                </a:cubicBezTo>
                <a:cubicBezTo>
                  <a:pt x="41" y="357"/>
                  <a:pt x="39" y="359"/>
                  <a:pt x="37" y="360"/>
                </a:cubicBezTo>
                <a:cubicBezTo>
                  <a:pt x="0" y="338"/>
                  <a:pt x="1" y="353"/>
                  <a:pt x="1" y="336"/>
                </a:cubicBezTo>
                <a:lnTo>
                  <a:pt x="1" y="162"/>
                </a:lnTo>
                <a:lnTo>
                  <a:pt x="31" y="0"/>
                </a:lnTo>
                <a:lnTo>
                  <a:pt x="145" y="9"/>
                </a:lnTo>
                <a:close/>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32" name="Freeform 58"/>
          <p:cNvSpPr>
            <a:spLocks/>
          </p:cNvSpPr>
          <p:nvPr/>
        </p:nvSpPr>
        <p:spPr bwMode="auto">
          <a:xfrm>
            <a:off x="2960688" y="3868740"/>
            <a:ext cx="1000125" cy="787400"/>
          </a:xfrm>
          <a:custGeom>
            <a:avLst/>
            <a:gdLst>
              <a:gd name="T0" fmla="*/ 356 w 630"/>
              <a:gd name="T1" fmla="*/ 18 h 496"/>
              <a:gd name="T2" fmla="*/ 288 w 630"/>
              <a:gd name="T3" fmla="*/ 1 h 496"/>
              <a:gd name="T4" fmla="*/ 220 w 630"/>
              <a:gd name="T5" fmla="*/ 0 h 496"/>
              <a:gd name="T6" fmla="*/ 164 w 630"/>
              <a:gd name="T7" fmla="*/ 9 h 496"/>
              <a:gd name="T8" fmla="*/ 111 w 630"/>
              <a:gd name="T9" fmla="*/ 36 h 496"/>
              <a:gd name="T10" fmla="*/ 66 w 630"/>
              <a:gd name="T11" fmla="*/ 69 h 496"/>
              <a:gd name="T12" fmla="*/ 16 w 630"/>
              <a:gd name="T13" fmla="*/ 138 h 496"/>
              <a:gd name="T14" fmla="*/ 1 w 630"/>
              <a:gd name="T15" fmla="*/ 188 h 496"/>
              <a:gd name="T16" fmla="*/ 0 w 630"/>
              <a:gd name="T17" fmla="*/ 243 h 496"/>
              <a:gd name="T18" fmla="*/ 37 w 630"/>
              <a:gd name="T19" fmla="*/ 315 h 496"/>
              <a:gd name="T20" fmla="*/ 79 w 630"/>
              <a:gd name="T21" fmla="*/ 366 h 496"/>
              <a:gd name="T22" fmla="*/ 131 w 630"/>
              <a:gd name="T23" fmla="*/ 420 h 496"/>
              <a:gd name="T24" fmla="*/ 213 w 630"/>
              <a:gd name="T25" fmla="*/ 470 h 496"/>
              <a:gd name="T26" fmla="*/ 277 w 630"/>
              <a:gd name="T27" fmla="*/ 490 h 496"/>
              <a:gd name="T28" fmla="*/ 339 w 630"/>
              <a:gd name="T29" fmla="*/ 496 h 496"/>
              <a:gd name="T30" fmla="*/ 410 w 630"/>
              <a:gd name="T31" fmla="*/ 489 h 496"/>
              <a:gd name="T32" fmla="*/ 381 w 630"/>
              <a:gd name="T33" fmla="*/ 449 h 496"/>
              <a:gd name="T34" fmla="*/ 415 w 630"/>
              <a:gd name="T35" fmla="*/ 413 h 496"/>
              <a:gd name="T36" fmla="*/ 474 w 630"/>
              <a:gd name="T37" fmla="*/ 381 h 496"/>
              <a:gd name="T38" fmla="*/ 479 w 630"/>
              <a:gd name="T39" fmla="*/ 327 h 496"/>
              <a:gd name="T40" fmla="*/ 469 w 630"/>
              <a:gd name="T41" fmla="*/ 287 h 496"/>
              <a:gd name="T42" fmla="*/ 498 w 630"/>
              <a:gd name="T43" fmla="*/ 227 h 496"/>
              <a:gd name="T44" fmla="*/ 551 w 630"/>
              <a:gd name="T45" fmla="*/ 199 h 496"/>
              <a:gd name="T46" fmla="*/ 577 w 630"/>
              <a:gd name="T47" fmla="*/ 206 h 496"/>
              <a:gd name="T48" fmla="*/ 630 w 630"/>
              <a:gd name="T49" fmla="*/ 237 h 496"/>
              <a:gd name="T50" fmla="*/ 585 w 630"/>
              <a:gd name="T51" fmla="*/ 156 h 496"/>
              <a:gd name="T52" fmla="*/ 521 w 630"/>
              <a:gd name="T53" fmla="*/ 95 h 496"/>
              <a:gd name="T54" fmla="*/ 423 w 630"/>
              <a:gd name="T55" fmla="*/ 42 h 496"/>
              <a:gd name="T56" fmla="*/ 356 w 630"/>
              <a:gd name="T57" fmla="*/ 18 h 49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630"/>
              <a:gd name="T88" fmla="*/ 0 h 496"/>
              <a:gd name="T89" fmla="*/ 630 w 630"/>
              <a:gd name="T90" fmla="*/ 496 h 49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630" h="496">
                <a:moveTo>
                  <a:pt x="356" y="18"/>
                </a:moveTo>
                <a:lnTo>
                  <a:pt x="288" y="1"/>
                </a:lnTo>
                <a:lnTo>
                  <a:pt x="220" y="0"/>
                </a:lnTo>
                <a:lnTo>
                  <a:pt x="164" y="9"/>
                </a:lnTo>
                <a:lnTo>
                  <a:pt x="111" y="36"/>
                </a:lnTo>
                <a:lnTo>
                  <a:pt x="66" y="69"/>
                </a:lnTo>
                <a:lnTo>
                  <a:pt x="16" y="138"/>
                </a:lnTo>
                <a:lnTo>
                  <a:pt x="1" y="188"/>
                </a:lnTo>
                <a:lnTo>
                  <a:pt x="0" y="243"/>
                </a:lnTo>
                <a:cubicBezTo>
                  <a:pt x="6" y="265"/>
                  <a:pt x="23" y="296"/>
                  <a:pt x="37" y="315"/>
                </a:cubicBezTo>
                <a:cubicBezTo>
                  <a:pt x="50" y="336"/>
                  <a:pt x="64" y="348"/>
                  <a:pt x="79" y="366"/>
                </a:cubicBezTo>
                <a:lnTo>
                  <a:pt x="131" y="420"/>
                </a:lnTo>
                <a:lnTo>
                  <a:pt x="213" y="470"/>
                </a:lnTo>
                <a:lnTo>
                  <a:pt x="277" y="490"/>
                </a:lnTo>
                <a:lnTo>
                  <a:pt x="339" y="496"/>
                </a:lnTo>
                <a:lnTo>
                  <a:pt x="410" y="489"/>
                </a:lnTo>
                <a:lnTo>
                  <a:pt x="381" y="449"/>
                </a:lnTo>
                <a:lnTo>
                  <a:pt x="415" y="413"/>
                </a:lnTo>
                <a:lnTo>
                  <a:pt x="474" y="381"/>
                </a:lnTo>
                <a:lnTo>
                  <a:pt x="479" y="327"/>
                </a:lnTo>
                <a:lnTo>
                  <a:pt x="469" y="287"/>
                </a:lnTo>
                <a:lnTo>
                  <a:pt x="498" y="227"/>
                </a:lnTo>
                <a:lnTo>
                  <a:pt x="551" y="199"/>
                </a:lnTo>
                <a:lnTo>
                  <a:pt x="577" y="206"/>
                </a:lnTo>
                <a:lnTo>
                  <a:pt x="630" y="237"/>
                </a:lnTo>
                <a:lnTo>
                  <a:pt x="585" y="156"/>
                </a:lnTo>
                <a:lnTo>
                  <a:pt x="521" y="95"/>
                </a:lnTo>
                <a:lnTo>
                  <a:pt x="423" y="42"/>
                </a:lnTo>
                <a:lnTo>
                  <a:pt x="356" y="18"/>
                </a:lnTo>
                <a:close/>
              </a:path>
            </a:pathLst>
          </a:custGeom>
          <a:gradFill rotWithShape="1">
            <a:gsLst>
              <a:gs pos="0">
                <a:srgbClr val="C0C0C0"/>
              </a:gs>
              <a:gs pos="100000">
                <a:srgbClr val="7F7F7F"/>
              </a:gs>
            </a:gsLst>
            <a:path path="rect">
              <a:fillToRect l="50000" t="50000" r="50000" b="50000"/>
            </a:path>
          </a:gradFill>
          <a:ln w="9525">
            <a:solidFill>
              <a:srgbClr val="000000"/>
            </a:solidFill>
            <a:round/>
            <a:headEnd/>
            <a:tailEnd/>
          </a:ln>
        </p:spPr>
        <p:txBody>
          <a:bodyPr/>
          <a:lstStyle/>
          <a:p>
            <a:endParaRPr lang="en-GB" dirty="0"/>
          </a:p>
        </p:txBody>
      </p:sp>
      <p:sp>
        <p:nvSpPr>
          <p:cNvPr id="33" name="Freeform 60"/>
          <p:cNvSpPr>
            <a:spLocks/>
          </p:cNvSpPr>
          <p:nvPr/>
        </p:nvSpPr>
        <p:spPr bwMode="auto">
          <a:xfrm>
            <a:off x="6642100" y="4583115"/>
            <a:ext cx="282575" cy="57150"/>
          </a:xfrm>
          <a:custGeom>
            <a:avLst/>
            <a:gdLst>
              <a:gd name="T0" fmla="*/ 0 w 252"/>
              <a:gd name="T1" fmla="*/ 6 h 57"/>
              <a:gd name="T2" fmla="*/ 210 w 252"/>
              <a:gd name="T3" fmla="*/ 57 h 57"/>
              <a:gd name="T4" fmla="*/ 237 w 252"/>
              <a:gd name="T5" fmla="*/ 45 h 57"/>
              <a:gd name="T6" fmla="*/ 252 w 252"/>
              <a:gd name="T7" fmla="*/ 16 h 57"/>
              <a:gd name="T8" fmla="*/ 225 w 252"/>
              <a:gd name="T9" fmla="*/ 0 h 57"/>
              <a:gd name="T10" fmla="*/ 0 w 252"/>
              <a:gd name="T11" fmla="*/ 6 h 57"/>
              <a:gd name="T12" fmla="*/ 0 60000 65536"/>
              <a:gd name="T13" fmla="*/ 0 60000 65536"/>
              <a:gd name="T14" fmla="*/ 0 60000 65536"/>
              <a:gd name="T15" fmla="*/ 0 60000 65536"/>
              <a:gd name="T16" fmla="*/ 0 60000 65536"/>
              <a:gd name="T17" fmla="*/ 0 60000 65536"/>
              <a:gd name="T18" fmla="*/ 0 w 252"/>
              <a:gd name="T19" fmla="*/ 0 h 57"/>
              <a:gd name="T20" fmla="*/ 252 w 252"/>
              <a:gd name="T21" fmla="*/ 57 h 57"/>
            </a:gdLst>
            <a:ahLst/>
            <a:cxnLst>
              <a:cxn ang="T12">
                <a:pos x="T0" y="T1"/>
              </a:cxn>
              <a:cxn ang="T13">
                <a:pos x="T2" y="T3"/>
              </a:cxn>
              <a:cxn ang="T14">
                <a:pos x="T4" y="T5"/>
              </a:cxn>
              <a:cxn ang="T15">
                <a:pos x="T6" y="T7"/>
              </a:cxn>
              <a:cxn ang="T16">
                <a:pos x="T8" y="T9"/>
              </a:cxn>
              <a:cxn ang="T17">
                <a:pos x="T10" y="T11"/>
              </a:cxn>
            </a:cxnLst>
            <a:rect l="T18" t="T19" r="T20" b="T21"/>
            <a:pathLst>
              <a:path w="252" h="57">
                <a:moveTo>
                  <a:pt x="0" y="6"/>
                </a:moveTo>
                <a:lnTo>
                  <a:pt x="210" y="57"/>
                </a:lnTo>
                <a:lnTo>
                  <a:pt x="237" y="45"/>
                </a:lnTo>
                <a:lnTo>
                  <a:pt x="252" y="16"/>
                </a:lnTo>
                <a:lnTo>
                  <a:pt x="225" y="0"/>
                </a:lnTo>
                <a:lnTo>
                  <a:pt x="0" y="6"/>
                </a:lnTo>
                <a:close/>
              </a:path>
            </a:pathLst>
          </a:custGeom>
          <a:solidFill>
            <a:srgbClr val="FFD9B3"/>
          </a:solidFill>
          <a:ln w="9525">
            <a:solidFill>
              <a:srgbClr val="000000"/>
            </a:solidFill>
            <a:round/>
            <a:headEnd/>
            <a:tailEnd/>
          </a:ln>
        </p:spPr>
        <p:txBody>
          <a:bodyPr/>
          <a:lstStyle/>
          <a:p>
            <a:endParaRPr lang="en-GB" dirty="0"/>
          </a:p>
        </p:txBody>
      </p:sp>
      <p:sp>
        <p:nvSpPr>
          <p:cNvPr id="34" name="Freeform 61"/>
          <p:cNvSpPr>
            <a:spLocks/>
          </p:cNvSpPr>
          <p:nvPr/>
        </p:nvSpPr>
        <p:spPr bwMode="auto">
          <a:xfrm>
            <a:off x="4413250" y="4405315"/>
            <a:ext cx="2371725" cy="182563"/>
          </a:xfrm>
          <a:custGeom>
            <a:avLst/>
            <a:gdLst>
              <a:gd name="T0" fmla="*/ 2114 w 2114"/>
              <a:gd name="T1" fmla="*/ 0 h 180"/>
              <a:gd name="T2" fmla="*/ 583 w 2114"/>
              <a:gd name="T3" fmla="*/ 26 h 180"/>
              <a:gd name="T4" fmla="*/ 185 w 2114"/>
              <a:gd name="T5" fmla="*/ 56 h 180"/>
              <a:gd name="T6" fmla="*/ 71 w 2114"/>
              <a:gd name="T7" fmla="*/ 77 h 180"/>
              <a:gd name="T8" fmla="*/ 0 w 2114"/>
              <a:gd name="T9" fmla="*/ 112 h 180"/>
              <a:gd name="T10" fmla="*/ 76 w 2114"/>
              <a:gd name="T11" fmla="*/ 150 h 180"/>
              <a:gd name="T12" fmla="*/ 190 w 2114"/>
              <a:gd name="T13" fmla="*/ 159 h 180"/>
              <a:gd name="T14" fmla="*/ 2106 w 2114"/>
              <a:gd name="T15" fmla="*/ 180 h 180"/>
              <a:gd name="T16" fmla="*/ 0 60000 65536"/>
              <a:gd name="T17" fmla="*/ 0 60000 65536"/>
              <a:gd name="T18" fmla="*/ 0 60000 65536"/>
              <a:gd name="T19" fmla="*/ 0 60000 65536"/>
              <a:gd name="T20" fmla="*/ 0 60000 65536"/>
              <a:gd name="T21" fmla="*/ 0 60000 65536"/>
              <a:gd name="T22" fmla="*/ 0 60000 65536"/>
              <a:gd name="T23" fmla="*/ 0 60000 65536"/>
              <a:gd name="T24" fmla="*/ 0 w 2114"/>
              <a:gd name="T25" fmla="*/ 0 h 180"/>
              <a:gd name="T26" fmla="*/ 2114 w 2114"/>
              <a:gd name="T27" fmla="*/ 180 h 1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14" h="180">
                <a:moveTo>
                  <a:pt x="2114" y="0"/>
                </a:moveTo>
                <a:lnTo>
                  <a:pt x="583" y="26"/>
                </a:lnTo>
                <a:lnTo>
                  <a:pt x="185" y="56"/>
                </a:lnTo>
                <a:lnTo>
                  <a:pt x="71" y="77"/>
                </a:lnTo>
                <a:lnTo>
                  <a:pt x="0" y="112"/>
                </a:lnTo>
                <a:lnTo>
                  <a:pt x="76" y="150"/>
                </a:lnTo>
                <a:lnTo>
                  <a:pt x="190" y="159"/>
                </a:lnTo>
                <a:lnTo>
                  <a:pt x="2106" y="180"/>
                </a:lnTo>
              </a:path>
            </a:pathLst>
          </a:custGeom>
          <a:gradFill rotWithShape="1">
            <a:gsLst>
              <a:gs pos="0">
                <a:srgbClr val="C0C0C0"/>
              </a:gs>
              <a:gs pos="100000">
                <a:srgbClr val="929292"/>
              </a:gs>
            </a:gsLst>
            <a:lin ang="0" scaled="1"/>
          </a:gradFill>
          <a:ln w="9525">
            <a:solidFill>
              <a:srgbClr val="000000"/>
            </a:solidFill>
            <a:round/>
            <a:headEnd/>
            <a:tailEnd/>
          </a:ln>
        </p:spPr>
        <p:txBody>
          <a:bodyPr/>
          <a:lstStyle/>
          <a:p>
            <a:endParaRPr lang="en-GB" dirty="0"/>
          </a:p>
        </p:txBody>
      </p:sp>
      <p:sp>
        <p:nvSpPr>
          <p:cNvPr id="35" name="Freeform 62"/>
          <p:cNvSpPr>
            <a:spLocks/>
          </p:cNvSpPr>
          <p:nvPr/>
        </p:nvSpPr>
        <p:spPr bwMode="auto">
          <a:xfrm>
            <a:off x="4548188" y="4470402"/>
            <a:ext cx="25400" cy="87313"/>
          </a:xfrm>
          <a:custGeom>
            <a:avLst/>
            <a:gdLst>
              <a:gd name="T0" fmla="*/ 0 w 15"/>
              <a:gd name="T1" fmla="*/ 0 h 60"/>
              <a:gd name="T2" fmla="*/ 15 w 15"/>
              <a:gd name="T3" fmla="*/ 30 h 60"/>
              <a:gd name="T4" fmla="*/ 0 w 15"/>
              <a:gd name="T5" fmla="*/ 60 h 60"/>
              <a:gd name="T6" fmla="*/ 0 60000 65536"/>
              <a:gd name="T7" fmla="*/ 0 60000 65536"/>
              <a:gd name="T8" fmla="*/ 0 60000 65536"/>
              <a:gd name="T9" fmla="*/ 0 w 15"/>
              <a:gd name="T10" fmla="*/ 0 h 60"/>
              <a:gd name="T11" fmla="*/ 15 w 15"/>
              <a:gd name="T12" fmla="*/ 60 h 60"/>
            </a:gdLst>
            <a:ahLst/>
            <a:cxnLst>
              <a:cxn ang="T6">
                <a:pos x="T0" y="T1"/>
              </a:cxn>
              <a:cxn ang="T7">
                <a:pos x="T2" y="T3"/>
              </a:cxn>
              <a:cxn ang="T8">
                <a:pos x="T4" y="T5"/>
              </a:cxn>
            </a:cxnLst>
            <a:rect l="T9" t="T10" r="T11" b="T12"/>
            <a:pathLst>
              <a:path w="15" h="60">
                <a:moveTo>
                  <a:pt x="0" y="0"/>
                </a:moveTo>
                <a:cubicBezTo>
                  <a:pt x="7" y="10"/>
                  <a:pt x="15" y="20"/>
                  <a:pt x="15" y="30"/>
                </a:cubicBezTo>
                <a:cubicBezTo>
                  <a:pt x="15" y="40"/>
                  <a:pt x="7" y="50"/>
                  <a:pt x="0" y="60"/>
                </a:cubicBezTo>
              </a:path>
            </a:pathLst>
          </a:custGeom>
          <a:noFill/>
          <a:ln w="9525">
            <a:solidFill>
              <a:srgbClr val="000000"/>
            </a:solidFill>
            <a:round/>
            <a:headEnd/>
            <a:tailEnd/>
          </a:ln>
        </p:spPr>
        <p:txBody>
          <a:bodyPr/>
          <a:lstStyle/>
          <a:p>
            <a:endParaRPr lang="en-GB" dirty="0"/>
          </a:p>
        </p:txBody>
      </p:sp>
      <p:sp>
        <p:nvSpPr>
          <p:cNvPr id="36" name="Freeform 63"/>
          <p:cNvSpPr>
            <a:spLocks/>
          </p:cNvSpPr>
          <p:nvPr/>
        </p:nvSpPr>
        <p:spPr bwMode="auto">
          <a:xfrm>
            <a:off x="6789738" y="4397377"/>
            <a:ext cx="288925" cy="212725"/>
          </a:xfrm>
          <a:custGeom>
            <a:avLst/>
            <a:gdLst>
              <a:gd name="T0" fmla="*/ 0 w 257"/>
              <a:gd name="T1" fmla="*/ 0 h 210"/>
              <a:gd name="T2" fmla="*/ 4 w 257"/>
              <a:gd name="T3" fmla="*/ 210 h 210"/>
              <a:gd name="T4" fmla="*/ 107 w 257"/>
              <a:gd name="T5" fmla="*/ 210 h 210"/>
              <a:gd name="T6" fmla="*/ 201 w 257"/>
              <a:gd name="T7" fmla="*/ 193 h 210"/>
              <a:gd name="T8" fmla="*/ 253 w 257"/>
              <a:gd name="T9" fmla="*/ 150 h 210"/>
              <a:gd name="T10" fmla="*/ 257 w 257"/>
              <a:gd name="T11" fmla="*/ 65 h 210"/>
              <a:gd name="T12" fmla="*/ 205 w 257"/>
              <a:gd name="T13" fmla="*/ 17 h 210"/>
              <a:gd name="T14" fmla="*/ 120 w 257"/>
              <a:gd name="T15" fmla="*/ 0 h 210"/>
              <a:gd name="T16" fmla="*/ 0 w 257"/>
              <a:gd name="T17" fmla="*/ 0 h 2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57"/>
              <a:gd name="T28" fmla="*/ 0 h 210"/>
              <a:gd name="T29" fmla="*/ 257 w 257"/>
              <a:gd name="T30" fmla="*/ 210 h 2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57" h="210">
                <a:moveTo>
                  <a:pt x="0" y="0"/>
                </a:moveTo>
                <a:lnTo>
                  <a:pt x="4" y="210"/>
                </a:lnTo>
                <a:lnTo>
                  <a:pt x="107" y="210"/>
                </a:lnTo>
                <a:lnTo>
                  <a:pt x="201" y="193"/>
                </a:lnTo>
                <a:lnTo>
                  <a:pt x="253" y="150"/>
                </a:lnTo>
                <a:lnTo>
                  <a:pt x="257" y="65"/>
                </a:lnTo>
                <a:lnTo>
                  <a:pt x="205" y="17"/>
                </a:lnTo>
                <a:lnTo>
                  <a:pt x="120" y="0"/>
                </a:lnTo>
                <a:lnTo>
                  <a:pt x="0" y="0"/>
                </a:lnTo>
                <a:close/>
              </a:path>
            </a:pathLst>
          </a:custGeom>
          <a:solidFill>
            <a:srgbClr val="CCFFFF"/>
          </a:solidFill>
          <a:ln w="9525">
            <a:solidFill>
              <a:srgbClr val="000000"/>
            </a:solidFill>
            <a:round/>
            <a:headEnd/>
            <a:tailEnd/>
          </a:ln>
        </p:spPr>
        <p:txBody>
          <a:bodyPr/>
          <a:lstStyle/>
          <a:p>
            <a:endParaRPr lang="en-GB" dirty="0"/>
          </a:p>
        </p:txBody>
      </p:sp>
      <p:sp>
        <p:nvSpPr>
          <p:cNvPr id="37" name="Oval 64"/>
          <p:cNvSpPr>
            <a:spLocks noChangeArrowheads="1"/>
          </p:cNvSpPr>
          <p:nvPr/>
        </p:nvSpPr>
        <p:spPr bwMode="auto">
          <a:xfrm>
            <a:off x="6873875" y="4445002"/>
            <a:ext cx="79375" cy="119063"/>
          </a:xfrm>
          <a:prstGeom prst="ellipse">
            <a:avLst/>
          </a:prstGeom>
          <a:solidFill>
            <a:srgbClr val="FFFFFF"/>
          </a:solidFill>
          <a:ln w="6350">
            <a:solidFill>
              <a:srgbClr val="000000"/>
            </a:solidFill>
            <a:round/>
            <a:headEnd/>
            <a:tailEnd/>
          </a:ln>
        </p:spPr>
        <p:txBody>
          <a:bodyPr/>
          <a:lstStyle/>
          <a:p>
            <a:endParaRPr lang="en-US" dirty="0"/>
          </a:p>
        </p:txBody>
      </p:sp>
      <p:sp>
        <p:nvSpPr>
          <p:cNvPr id="38" name="Freeform 67"/>
          <p:cNvSpPr>
            <a:spLocks/>
          </p:cNvSpPr>
          <p:nvPr/>
        </p:nvSpPr>
        <p:spPr bwMode="auto">
          <a:xfrm rot="259503">
            <a:off x="6881813" y="4378327"/>
            <a:ext cx="150812" cy="30163"/>
          </a:xfrm>
          <a:custGeom>
            <a:avLst/>
            <a:gdLst>
              <a:gd name="T0" fmla="*/ 0 w 207"/>
              <a:gd name="T1" fmla="*/ 17 h 47"/>
              <a:gd name="T2" fmla="*/ 96 w 207"/>
              <a:gd name="T3" fmla="*/ 5 h 47"/>
              <a:gd name="T4" fmla="*/ 207 w 207"/>
              <a:gd name="T5" fmla="*/ 47 h 47"/>
              <a:gd name="T6" fmla="*/ 0 60000 65536"/>
              <a:gd name="T7" fmla="*/ 0 60000 65536"/>
              <a:gd name="T8" fmla="*/ 0 60000 65536"/>
              <a:gd name="T9" fmla="*/ 0 w 207"/>
              <a:gd name="T10" fmla="*/ 0 h 47"/>
              <a:gd name="T11" fmla="*/ 207 w 207"/>
              <a:gd name="T12" fmla="*/ 47 h 47"/>
            </a:gdLst>
            <a:ahLst/>
            <a:cxnLst>
              <a:cxn ang="T6">
                <a:pos x="T0" y="T1"/>
              </a:cxn>
              <a:cxn ang="T7">
                <a:pos x="T2" y="T3"/>
              </a:cxn>
              <a:cxn ang="T8">
                <a:pos x="T4" y="T5"/>
              </a:cxn>
            </a:cxnLst>
            <a:rect l="T9" t="T10" r="T11" b="T12"/>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39" name="Freeform 68"/>
          <p:cNvSpPr>
            <a:spLocks/>
          </p:cNvSpPr>
          <p:nvPr/>
        </p:nvSpPr>
        <p:spPr bwMode="auto">
          <a:xfrm rot="259503">
            <a:off x="6834188" y="4346577"/>
            <a:ext cx="150812" cy="30163"/>
          </a:xfrm>
          <a:custGeom>
            <a:avLst/>
            <a:gdLst>
              <a:gd name="T0" fmla="*/ 0 w 207"/>
              <a:gd name="T1" fmla="*/ 17 h 47"/>
              <a:gd name="T2" fmla="*/ 96 w 207"/>
              <a:gd name="T3" fmla="*/ 5 h 47"/>
              <a:gd name="T4" fmla="*/ 207 w 207"/>
              <a:gd name="T5" fmla="*/ 47 h 47"/>
              <a:gd name="T6" fmla="*/ 0 60000 65536"/>
              <a:gd name="T7" fmla="*/ 0 60000 65536"/>
              <a:gd name="T8" fmla="*/ 0 60000 65536"/>
              <a:gd name="T9" fmla="*/ 0 w 207"/>
              <a:gd name="T10" fmla="*/ 0 h 47"/>
              <a:gd name="T11" fmla="*/ 207 w 207"/>
              <a:gd name="T12" fmla="*/ 47 h 47"/>
            </a:gdLst>
            <a:ahLst/>
            <a:cxnLst>
              <a:cxn ang="T6">
                <a:pos x="T0" y="T1"/>
              </a:cxn>
              <a:cxn ang="T7">
                <a:pos x="T2" y="T3"/>
              </a:cxn>
              <a:cxn ang="T8">
                <a:pos x="T4" y="T5"/>
              </a:cxn>
            </a:cxnLst>
            <a:rect l="T9" t="T10" r="T11" b="T12"/>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40" name="Freeform 71"/>
          <p:cNvSpPr>
            <a:spLocks/>
          </p:cNvSpPr>
          <p:nvPr/>
        </p:nvSpPr>
        <p:spPr bwMode="auto">
          <a:xfrm rot="336205">
            <a:off x="3178175" y="4475165"/>
            <a:ext cx="598487" cy="192088"/>
          </a:xfrm>
          <a:custGeom>
            <a:avLst/>
            <a:gdLst>
              <a:gd name="T0" fmla="*/ 316 w 377"/>
              <a:gd name="T1" fmla="*/ 3 h 121"/>
              <a:gd name="T2" fmla="*/ 346 w 377"/>
              <a:gd name="T3" fmla="*/ 0 h 121"/>
              <a:gd name="T4" fmla="*/ 377 w 377"/>
              <a:gd name="T5" fmla="*/ 14 h 121"/>
              <a:gd name="T6" fmla="*/ 372 w 377"/>
              <a:gd name="T7" fmla="*/ 40 h 121"/>
              <a:gd name="T8" fmla="*/ 353 w 377"/>
              <a:gd name="T9" fmla="*/ 53 h 121"/>
              <a:gd name="T10" fmla="*/ 300 w 377"/>
              <a:gd name="T11" fmla="*/ 78 h 121"/>
              <a:gd name="T12" fmla="*/ 245 w 377"/>
              <a:gd name="T13" fmla="*/ 104 h 121"/>
              <a:gd name="T14" fmla="*/ 199 w 377"/>
              <a:gd name="T15" fmla="*/ 121 h 121"/>
              <a:gd name="T16" fmla="*/ 91 w 377"/>
              <a:gd name="T17" fmla="*/ 105 h 121"/>
              <a:gd name="T18" fmla="*/ 47 w 377"/>
              <a:gd name="T19" fmla="*/ 93 h 121"/>
              <a:gd name="T20" fmla="*/ 1 w 377"/>
              <a:gd name="T21" fmla="*/ 71 h 121"/>
              <a:gd name="T22" fmla="*/ 43 w 377"/>
              <a:gd name="T23" fmla="*/ 77 h 121"/>
              <a:gd name="T24" fmla="*/ 109 w 377"/>
              <a:gd name="T25" fmla="*/ 61 h 121"/>
              <a:gd name="T26" fmla="*/ 223 w 377"/>
              <a:gd name="T27" fmla="*/ 43 h 121"/>
              <a:gd name="T28" fmla="*/ 285 w 377"/>
              <a:gd name="T29" fmla="*/ 34 h 121"/>
              <a:gd name="T30" fmla="*/ 305 w 377"/>
              <a:gd name="T31" fmla="*/ 22 h 121"/>
              <a:gd name="T32" fmla="*/ 316 w 377"/>
              <a:gd name="T33" fmla="*/ 3 h 12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7"/>
              <a:gd name="T52" fmla="*/ 0 h 121"/>
              <a:gd name="T53" fmla="*/ 377 w 377"/>
              <a:gd name="T54" fmla="*/ 121 h 12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7" h="121">
                <a:moveTo>
                  <a:pt x="316" y="3"/>
                </a:moveTo>
                <a:lnTo>
                  <a:pt x="346" y="0"/>
                </a:lnTo>
                <a:lnTo>
                  <a:pt x="377" y="14"/>
                </a:lnTo>
                <a:lnTo>
                  <a:pt x="372" y="40"/>
                </a:lnTo>
                <a:lnTo>
                  <a:pt x="353" y="53"/>
                </a:lnTo>
                <a:lnTo>
                  <a:pt x="300" y="78"/>
                </a:lnTo>
                <a:lnTo>
                  <a:pt x="245" y="104"/>
                </a:lnTo>
                <a:lnTo>
                  <a:pt x="199" y="121"/>
                </a:lnTo>
                <a:lnTo>
                  <a:pt x="91" y="105"/>
                </a:lnTo>
                <a:lnTo>
                  <a:pt x="47" y="93"/>
                </a:lnTo>
                <a:lnTo>
                  <a:pt x="1" y="71"/>
                </a:lnTo>
                <a:cubicBezTo>
                  <a:pt x="0" y="64"/>
                  <a:pt x="25" y="79"/>
                  <a:pt x="43" y="77"/>
                </a:cubicBezTo>
                <a:cubicBezTo>
                  <a:pt x="61" y="75"/>
                  <a:pt x="79" y="67"/>
                  <a:pt x="109" y="61"/>
                </a:cubicBezTo>
                <a:cubicBezTo>
                  <a:pt x="139" y="55"/>
                  <a:pt x="194" y="47"/>
                  <a:pt x="223" y="43"/>
                </a:cubicBezTo>
                <a:cubicBezTo>
                  <a:pt x="252" y="39"/>
                  <a:pt x="271" y="37"/>
                  <a:pt x="285" y="34"/>
                </a:cubicBezTo>
                <a:lnTo>
                  <a:pt x="305" y="22"/>
                </a:lnTo>
                <a:lnTo>
                  <a:pt x="316" y="3"/>
                </a:lnTo>
                <a:close/>
              </a:path>
            </a:pathLst>
          </a:custGeom>
          <a:gradFill rotWithShape="1">
            <a:gsLst>
              <a:gs pos="0">
                <a:srgbClr val="FFD1A3">
                  <a:alpha val="71999"/>
                </a:srgbClr>
              </a:gs>
              <a:gs pos="100000">
                <a:srgbClr val="FFD3A7">
                  <a:alpha val="64000"/>
                </a:srgbClr>
              </a:gs>
            </a:gsLst>
            <a:lin ang="5400000" scaled="1"/>
          </a:gradFill>
          <a:ln w="9525" cap="rnd">
            <a:solidFill>
              <a:srgbClr val="000000"/>
            </a:solidFill>
            <a:prstDash val="sysDot"/>
            <a:round/>
            <a:headEnd/>
            <a:tailEnd/>
          </a:ln>
        </p:spPr>
        <p:txBody>
          <a:bodyPr/>
          <a:lstStyle/>
          <a:p>
            <a:endParaRPr lang="en-GB" dirty="0"/>
          </a:p>
        </p:txBody>
      </p:sp>
      <p:sp>
        <p:nvSpPr>
          <p:cNvPr id="41" name="Line 73"/>
          <p:cNvSpPr>
            <a:spLocks noChangeShapeType="1"/>
          </p:cNvSpPr>
          <p:nvPr/>
        </p:nvSpPr>
        <p:spPr bwMode="auto">
          <a:xfrm flipV="1">
            <a:off x="1062038" y="4504219"/>
            <a:ext cx="7462837" cy="41275"/>
          </a:xfrm>
          <a:prstGeom prst="line">
            <a:avLst/>
          </a:prstGeom>
          <a:noFill/>
          <a:ln w="28575" cap="rnd">
            <a:solidFill>
              <a:srgbClr val="FF3300"/>
            </a:solidFill>
            <a:prstDash val="sysDot"/>
            <a:round/>
            <a:headEnd/>
            <a:tailEnd/>
          </a:ln>
        </p:spPr>
        <p:txBody>
          <a:bodyPr/>
          <a:lstStyle/>
          <a:p>
            <a:endParaRPr lang="en-GB" dirty="0"/>
          </a:p>
        </p:txBody>
      </p:sp>
      <p:sp>
        <p:nvSpPr>
          <p:cNvPr id="42" name="Line 77"/>
          <p:cNvSpPr>
            <a:spLocks noChangeShapeType="1"/>
          </p:cNvSpPr>
          <p:nvPr/>
        </p:nvSpPr>
        <p:spPr bwMode="auto">
          <a:xfrm flipV="1">
            <a:off x="1147763" y="3565527"/>
            <a:ext cx="2095500" cy="1587500"/>
          </a:xfrm>
          <a:prstGeom prst="line">
            <a:avLst/>
          </a:prstGeom>
          <a:noFill/>
          <a:ln w="28575" cap="rnd">
            <a:solidFill>
              <a:srgbClr val="FF3300"/>
            </a:solidFill>
            <a:prstDash val="sysDot"/>
            <a:round/>
            <a:headEnd/>
            <a:tailEnd/>
          </a:ln>
        </p:spPr>
        <p:txBody>
          <a:bodyPr/>
          <a:lstStyle/>
          <a:p>
            <a:endParaRPr lang="en-GB" dirty="0"/>
          </a:p>
        </p:txBody>
      </p:sp>
      <p:sp>
        <p:nvSpPr>
          <p:cNvPr id="43" name="Line 78"/>
          <p:cNvSpPr>
            <a:spLocks noChangeShapeType="1"/>
          </p:cNvSpPr>
          <p:nvPr/>
        </p:nvSpPr>
        <p:spPr bwMode="auto">
          <a:xfrm>
            <a:off x="1185863" y="3908427"/>
            <a:ext cx="4025900" cy="0"/>
          </a:xfrm>
          <a:prstGeom prst="line">
            <a:avLst/>
          </a:prstGeom>
          <a:noFill/>
          <a:ln w="28575" cap="rnd">
            <a:solidFill>
              <a:srgbClr val="FF3300"/>
            </a:solidFill>
            <a:prstDash val="sysDot"/>
            <a:round/>
            <a:headEnd/>
            <a:tailEnd/>
          </a:ln>
        </p:spPr>
        <p:txBody>
          <a:bodyPr/>
          <a:lstStyle/>
          <a:p>
            <a:endParaRPr lang="en-GB" dirty="0"/>
          </a:p>
        </p:txBody>
      </p:sp>
      <p:sp>
        <p:nvSpPr>
          <p:cNvPr id="44" name="Line 79"/>
          <p:cNvSpPr>
            <a:spLocks noChangeShapeType="1"/>
          </p:cNvSpPr>
          <p:nvPr/>
        </p:nvSpPr>
        <p:spPr bwMode="auto">
          <a:xfrm>
            <a:off x="3167063" y="3717927"/>
            <a:ext cx="4254500" cy="876300"/>
          </a:xfrm>
          <a:prstGeom prst="line">
            <a:avLst/>
          </a:prstGeom>
          <a:noFill/>
          <a:ln w="28575" cap="rnd">
            <a:solidFill>
              <a:srgbClr val="FF3300"/>
            </a:solidFill>
            <a:prstDash val="sysDot"/>
            <a:round/>
            <a:headEnd/>
            <a:tailEnd/>
          </a:ln>
        </p:spPr>
        <p:txBody>
          <a:bodyPr/>
          <a:lstStyle/>
          <a:p>
            <a:endParaRPr lang="en-GB" dirty="0"/>
          </a:p>
        </p:txBody>
      </p:sp>
      <p:sp>
        <p:nvSpPr>
          <p:cNvPr id="45" name="Line 81"/>
          <p:cNvSpPr>
            <a:spLocks noChangeShapeType="1"/>
          </p:cNvSpPr>
          <p:nvPr/>
        </p:nvSpPr>
        <p:spPr bwMode="auto">
          <a:xfrm flipV="1">
            <a:off x="1033463" y="4505327"/>
            <a:ext cx="2971800" cy="444500"/>
          </a:xfrm>
          <a:prstGeom prst="line">
            <a:avLst/>
          </a:prstGeom>
          <a:noFill/>
          <a:ln w="28575" cap="rnd">
            <a:solidFill>
              <a:srgbClr val="FF3300"/>
            </a:solidFill>
            <a:prstDash val="sysDot"/>
            <a:round/>
            <a:headEnd/>
            <a:tailEnd/>
          </a:ln>
        </p:spPr>
        <p:txBody>
          <a:bodyPr/>
          <a:lstStyle/>
          <a:p>
            <a:endParaRPr lang="en-GB" dirty="0"/>
          </a:p>
        </p:txBody>
      </p:sp>
      <p:sp>
        <p:nvSpPr>
          <p:cNvPr id="46" name="Line 70"/>
          <p:cNvSpPr>
            <a:spLocks noChangeShapeType="1"/>
          </p:cNvSpPr>
          <p:nvPr/>
        </p:nvSpPr>
        <p:spPr bwMode="auto">
          <a:xfrm flipV="1">
            <a:off x="1466850" y="4502152"/>
            <a:ext cx="5507037" cy="398463"/>
          </a:xfrm>
          <a:prstGeom prst="line">
            <a:avLst/>
          </a:prstGeom>
          <a:noFill/>
          <a:ln w="28575">
            <a:solidFill>
              <a:srgbClr val="6699FF"/>
            </a:solidFill>
            <a:round/>
            <a:headEnd type="oval" w="med" len="med"/>
            <a:tailEnd type="oval" w="med" len="med"/>
          </a:ln>
        </p:spPr>
        <p:txBody>
          <a:bodyPr/>
          <a:lstStyle/>
          <a:p>
            <a:endParaRPr lang="en-GB" dirty="0"/>
          </a:p>
        </p:txBody>
      </p:sp>
      <p:sp>
        <p:nvSpPr>
          <p:cNvPr id="47" name="Freeform 83"/>
          <p:cNvSpPr>
            <a:spLocks/>
          </p:cNvSpPr>
          <p:nvPr/>
        </p:nvSpPr>
        <p:spPr bwMode="auto">
          <a:xfrm>
            <a:off x="2278063" y="3908427"/>
            <a:ext cx="527050" cy="285750"/>
          </a:xfrm>
          <a:custGeom>
            <a:avLst/>
            <a:gdLst>
              <a:gd name="T0" fmla="*/ 0 w 332"/>
              <a:gd name="T1" fmla="*/ 0 h 180"/>
              <a:gd name="T2" fmla="*/ 332 w 332"/>
              <a:gd name="T3" fmla="*/ 0 h 180"/>
              <a:gd name="T4" fmla="*/ 76 w 332"/>
              <a:gd name="T5" fmla="*/ 180 h 180"/>
              <a:gd name="T6" fmla="*/ 0 60000 65536"/>
              <a:gd name="T7" fmla="*/ 0 60000 65536"/>
              <a:gd name="T8" fmla="*/ 0 60000 65536"/>
              <a:gd name="T9" fmla="*/ 0 w 332"/>
              <a:gd name="T10" fmla="*/ 0 h 180"/>
              <a:gd name="T11" fmla="*/ 332 w 332"/>
              <a:gd name="T12" fmla="*/ 180 h 180"/>
            </a:gdLst>
            <a:ahLst/>
            <a:cxnLst>
              <a:cxn ang="T6">
                <a:pos x="T0" y="T1"/>
              </a:cxn>
              <a:cxn ang="T7">
                <a:pos x="T2" y="T3"/>
              </a:cxn>
              <a:cxn ang="T8">
                <a:pos x="T4" y="T5"/>
              </a:cxn>
            </a:cxnLst>
            <a:rect l="T9" t="T10" r="T11" b="T12"/>
            <a:pathLst>
              <a:path w="332" h="180">
                <a:moveTo>
                  <a:pt x="0" y="0"/>
                </a:moveTo>
                <a:lnTo>
                  <a:pt x="332" y="0"/>
                </a:lnTo>
                <a:lnTo>
                  <a:pt x="76" y="180"/>
                </a:lnTo>
              </a:path>
            </a:pathLst>
          </a:custGeom>
          <a:noFill/>
          <a:ln w="28575" cmpd="sng">
            <a:solidFill>
              <a:srgbClr val="FF3300"/>
            </a:solidFill>
            <a:round/>
            <a:headEnd/>
            <a:tailEnd/>
          </a:ln>
        </p:spPr>
        <p:txBody>
          <a:bodyPr/>
          <a:lstStyle/>
          <a:p>
            <a:endParaRPr lang="en-GB" dirty="0"/>
          </a:p>
        </p:txBody>
      </p:sp>
      <p:sp>
        <p:nvSpPr>
          <p:cNvPr id="48" name="Freeform 84"/>
          <p:cNvSpPr>
            <a:spLocks/>
          </p:cNvSpPr>
          <p:nvPr/>
        </p:nvSpPr>
        <p:spPr bwMode="auto">
          <a:xfrm>
            <a:off x="4119563" y="3908427"/>
            <a:ext cx="577850" cy="107950"/>
          </a:xfrm>
          <a:custGeom>
            <a:avLst/>
            <a:gdLst>
              <a:gd name="T0" fmla="*/ 364 w 364"/>
              <a:gd name="T1" fmla="*/ 0 h 68"/>
              <a:gd name="T2" fmla="*/ 0 w 364"/>
              <a:gd name="T3" fmla="*/ 0 h 68"/>
              <a:gd name="T4" fmla="*/ 316 w 364"/>
              <a:gd name="T5" fmla="*/ 68 h 68"/>
              <a:gd name="T6" fmla="*/ 0 60000 65536"/>
              <a:gd name="T7" fmla="*/ 0 60000 65536"/>
              <a:gd name="T8" fmla="*/ 0 60000 65536"/>
              <a:gd name="T9" fmla="*/ 0 w 364"/>
              <a:gd name="T10" fmla="*/ 0 h 68"/>
              <a:gd name="T11" fmla="*/ 364 w 364"/>
              <a:gd name="T12" fmla="*/ 68 h 68"/>
            </a:gdLst>
            <a:ahLst/>
            <a:cxnLst>
              <a:cxn ang="T6">
                <a:pos x="T0" y="T1"/>
              </a:cxn>
              <a:cxn ang="T7">
                <a:pos x="T2" y="T3"/>
              </a:cxn>
              <a:cxn ang="T8">
                <a:pos x="T4" y="T5"/>
              </a:cxn>
            </a:cxnLst>
            <a:rect l="T9" t="T10" r="T11" b="T12"/>
            <a:pathLst>
              <a:path w="364" h="68">
                <a:moveTo>
                  <a:pt x="364" y="0"/>
                </a:moveTo>
                <a:lnTo>
                  <a:pt x="0" y="0"/>
                </a:lnTo>
                <a:lnTo>
                  <a:pt x="316" y="68"/>
                </a:lnTo>
              </a:path>
            </a:pathLst>
          </a:custGeom>
          <a:noFill/>
          <a:ln w="28575" cmpd="sng">
            <a:solidFill>
              <a:srgbClr val="FF3300"/>
            </a:solidFill>
            <a:round/>
            <a:headEnd/>
            <a:tailEnd/>
          </a:ln>
        </p:spPr>
        <p:txBody>
          <a:bodyPr/>
          <a:lstStyle/>
          <a:p>
            <a:endParaRPr lang="en-GB" dirty="0"/>
          </a:p>
        </p:txBody>
      </p:sp>
      <p:sp>
        <p:nvSpPr>
          <p:cNvPr id="49" name="Freeform 85"/>
          <p:cNvSpPr>
            <a:spLocks/>
          </p:cNvSpPr>
          <p:nvPr/>
        </p:nvSpPr>
        <p:spPr bwMode="auto">
          <a:xfrm>
            <a:off x="1071563" y="4881565"/>
            <a:ext cx="452437" cy="252413"/>
          </a:xfrm>
          <a:custGeom>
            <a:avLst/>
            <a:gdLst>
              <a:gd name="T0" fmla="*/ 0 w 285"/>
              <a:gd name="T1" fmla="*/ 39 h 159"/>
              <a:gd name="T2" fmla="*/ 285 w 285"/>
              <a:gd name="T3" fmla="*/ 0 h 159"/>
              <a:gd name="T4" fmla="*/ 66 w 285"/>
              <a:gd name="T5" fmla="*/ 159 h 159"/>
              <a:gd name="T6" fmla="*/ 0 60000 65536"/>
              <a:gd name="T7" fmla="*/ 0 60000 65536"/>
              <a:gd name="T8" fmla="*/ 0 60000 65536"/>
              <a:gd name="T9" fmla="*/ 0 w 285"/>
              <a:gd name="T10" fmla="*/ 0 h 159"/>
              <a:gd name="T11" fmla="*/ 285 w 285"/>
              <a:gd name="T12" fmla="*/ 159 h 159"/>
            </a:gdLst>
            <a:ahLst/>
            <a:cxnLst>
              <a:cxn ang="T6">
                <a:pos x="T0" y="T1"/>
              </a:cxn>
              <a:cxn ang="T7">
                <a:pos x="T2" y="T3"/>
              </a:cxn>
              <a:cxn ang="T8">
                <a:pos x="T4" y="T5"/>
              </a:cxn>
            </a:cxnLst>
            <a:rect l="T9" t="T10" r="T11" b="T12"/>
            <a:pathLst>
              <a:path w="285" h="159">
                <a:moveTo>
                  <a:pt x="0" y="39"/>
                </a:moveTo>
                <a:lnTo>
                  <a:pt x="285" y="0"/>
                </a:lnTo>
                <a:lnTo>
                  <a:pt x="66" y="159"/>
                </a:lnTo>
              </a:path>
            </a:pathLst>
          </a:custGeom>
          <a:noFill/>
          <a:ln w="28575" cmpd="sng">
            <a:solidFill>
              <a:srgbClr val="FF3300"/>
            </a:solidFill>
            <a:round/>
            <a:headEnd/>
            <a:tailEnd/>
          </a:ln>
        </p:spPr>
        <p:txBody>
          <a:bodyPr/>
          <a:lstStyle/>
          <a:p>
            <a:endParaRPr lang="en-GB" dirty="0"/>
          </a:p>
        </p:txBody>
      </p:sp>
      <p:sp>
        <p:nvSpPr>
          <p:cNvPr id="50" name="Freeform 86"/>
          <p:cNvSpPr>
            <a:spLocks/>
          </p:cNvSpPr>
          <p:nvPr/>
        </p:nvSpPr>
        <p:spPr bwMode="auto">
          <a:xfrm>
            <a:off x="3190875" y="4543427"/>
            <a:ext cx="547687" cy="80963"/>
          </a:xfrm>
          <a:custGeom>
            <a:avLst/>
            <a:gdLst>
              <a:gd name="T0" fmla="*/ 0 w 345"/>
              <a:gd name="T1" fmla="*/ 0 h 51"/>
              <a:gd name="T2" fmla="*/ 345 w 345"/>
              <a:gd name="T3" fmla="*/ 0 h 51"/>
              <a:gd name="T4" fmla="*/ 9 w 345"/>
              <a:gd name="T5" fmla="*/ 51 h 51"/>
              <a:gd name="T6" fmla="*/ 0 60000 65536"/>
              <a:gd name="T7" fmla="*/ 0 60000 65536"/>
              <a:gd name="T8" fmla="*/ 0 60000 65536"/>
              <a:gd name="T9" fmla="*/ 0 w 345"/>
              <a:gd name="T10" fmla="*/ 0 h 51"/>
              <a:gd name="T11" fmla="*/ 345 w 345"/>
              <a:gd name="T12" fmla="*/ 51 h 51"/>
            </a:gdLst>
            <a:ahLst/>
            <a:cxnLst>
              <a:cxn ang="T6">
                <a:pos x="T0" y="T1"/>
              </a:cxn>
              <a:cxn ang="T7">
                <a:pos x="T2" y="T3"/>
              </a:cxn>
              <a:cxn ang="T8">
                <a:pos x="T4" y="T5"/>
              </a:cxn>
            </a:cxnLst>
            <a:rect l="T9" t="T10" r="T11" b="T12"/>
            <a:pathLst>
              <a:path w="345" h="51">
                <a:moveTo>
                  <a:pt x="0" y="0"/>
                </a:moveTo>
                <a:lnTo>
                  <a:pt x="345" y="0"/>
                </a:lnTo>
                <a:lnTo>
                  <a:pt x="9" y="51"/>
                </a:lnTo>
              </a:path>
            </a:pathLst>
          </a:custGeom>
          <a:noFill/>
          <a:ln w="28575" cmpd="sng">
            <a:solidFill>
              <a:srgbClr val="FF3300"/>
            </a:solidFill>
            <a:round/>
            <a:headEnd/>
            <a:tailEnd/>
          </a:ln>
        </p:spPr>
        <p:txBody>
          <a:bodyPr/>
          <a:lstStyle/>
          <a:p>
            <a:endParaRPr lang="en-GB" dirty="0"/>
          </a:p>
        </p:txBody>
      </p:sp>
      <p:sp>
        <p:nvSpPr>
          <p:cNvPr id="51" name="Freeform 87"/>
          <p:cNvSpPr>
            <a:spLocks/>
          </p:cNvSpPr>
          <p:nvPr/>
        </p:nvSpPr>
        <p:spPr bwMode="auto">
          <a:xfrm>
            <a:off x="6419850" y="4381502"/>
            <a:ext cx="600075" cy="133350"/>
          </a:xfrm>
          <a:custGeom>
            <a:avLst/>
            <a:gdLst>
              <a:gd name="T0" fmla="*/ 0 w 378"/>
              <a:gd name="T1" fmla="*/ 0 h 84"/>
              <a:gd name="T2" fmla="*/ 378 w 378"/>
              <a:gd name="T3" fmla="*/ 84 h 84"/>
              <a:gd name="T4" fmla="*/ 21 w 378"/>
              <a:gd name="T5" fmla="*/ 84 h 84"/>
              <a:gd name="T6" fmla="*/ 0 60000 65536"/>
              <a:gd name="T7" fmla="*/ 0 60000 65536"/>
              <a:gd name="T8" fmla="*/ 0 60000 65536"/>
              <a:gd name="T9" fmla="*/ 0 w 378"/>
              <a:gd name="T10" fmla="*/ 0 h 84"/>
              <a:gd name="T11" fmla="*/ 378 w 378"/>
              <a:gd name="T12" fmla="*/ 84 h 84"/>
            </a:gdLst>
            <a:ahLst/>
            <a:cxnLst>
              <a:cxn ang="T6">
                <a:pos x="T0" y="T1"/>
              </a:cxn>
              <a:cxn ang="T7">
                <a:pos x="T2" y="T3"/>
              </a:cxn>
              <a:cxn ang="T8">
                <a:pos x="T4" y="T5"/>
              </a:cxn>
            </a:cxnLst>
            <a:rect l="T9" t="T10" r="T11" b="T12"/>
            <a:pathLst>
              <a:path w="378" h="84">
                <a:moveTo>
                  <a:pt x="0" y="0"/>
                </a:moveTo>
                <a:lnTo>
                  <a:pt x="378" y="84"/>
                </a:lnTo>
                <a:lnTo>
                  <a:pt x="21" y="84"/>
                </a:lnTo>
              </a:path>
            </a:pathLst>
          </a:custGeom>
          <a:noFill/>
          <a:ln w="28575" cmpd="sng">
            <a:solidFill>
              <a:srgbClr val="FF3300"/>
            </a:solidFill>
            <a:round/>
            <a:headEnd/>
            <a:tailEnd/>
          </a:ln>
        </p:spPr>
        <p:txBody>
          <a:bodyPr/>
          <a:lstStyle/>
          <a:p>
            <a:endParaRPr lang="en-GB" dirty="0"/>
          </a:p>
        </p:txBody>
      </p:sp>
      <p:grpSp>
        <p:nvGrpSpPr>
          <p:cNvPr id="52" name="Group 112"/>
          <p:cNvGrpSpPr>
            <a:grpSpLocks/>
          </p:cNvGrpSpPr>
          <p:nvPr/>
        </p:nvGrpSpPr>
        <p:grpSpPr bwMode="auto">
          <a:xfrm>
            <a:off x="3726342" y="4255461"/>
            <a:ext cx="177800" cy="336550"/>
            <a:chOff x="2126" y="1428"/>
            <a:chExt cx="112" cy="212"/>
          </a:xfrm>
        </p:grpSpPr>
        <p:sp>
          <p:nvSpPr>
            <p:cNvPr id="53" name="Freeform 113"/>
            <p:cNvSpPr>
              <a:spLocks/>
            </p:cNvSpPr>
            <p:nvPr/>
          </p:nvSpPr>
          <p:spPr bwMode="auto">
            <a:xfrm rot="274436">
              <a:off x="2130" y="1578"/>
              <a:ext cx="40" cy="49"/>
            </a:xfrm>
            <a:custGeom>
              <a:avLst/>
              <a:gdLst>
                <a:gd name="T0" fmla="*/ 30 w 41"/>
                <a:gd name="T1" fmla="*/ 0 h 42"/>
                <a:gd name="T2" fmla="*/ 36 w 41"/>
                <a:gd name="T3" fmla="*/ 30 h 42"/>
                <a:gd name="T4" fmla="*/ 0 w 41"/>
                <a:gd name="T5" fmla="*/ 42 h 42"/>
                <a:gd name="T6" fmla="*/ 0 60000 65536"/>
                <a:gd name="T7" fmla="*/ 0 60000 65536"/>
                <a:gd name="T8" fmla="*/ 0 60000 65536"/>
                <a:gd name="T9" fmla="*/ 0 w 41"/>
                <a:gd name="T10" fmla="*/ 0 h 42"/>
                <a:gd name="T11" fmla="*/ 41 w 41"/>
                <a:gd name="T12" fmla="*/ 42 h 42"/>
              </a:gdLst>
              <a:ahLst/>
              <a:cxnLst>
                <a:cxn ang="T6">
                  <a:pos x="T0" y="T1"/>
                </a:cxn>
                <a:cxn ang="T7">
                  <a:pos x="T2" y="T3"/>
                </a:cxn>
                <a:cxn ang="T8">
                  <a:pos x="T4" y="T5"/>
                </a:cxn>
              </a:cxnLst>
              <a:rect l="T9" t="T10" r="T11" b="T12"/>
              <a:pathLst>
                <a:path w="41" h="42">
                  <a:moveTo>
                    <a:pt x="30" y="0"/>
                  </a:moveTo>
                  <a:cubicBezTo>
                    <a:pt x="35" y="11"/>
                    <a:pt x="41" y="23"/>
                    <a:pt x="36" y="30"/>
                  </a:cubicBezTo>
                  <a:cubicBezTo>
                    <a:pt x="31" y="37"/>
                    <a:pt x="6" y="40"/>
                    <a:pt x="0" y="42"/>
                  </a:cubicBezTo>
                </a:path>
              </a:pathLst>
            </a:custGeom>
            <a:solidFill>
              <a:schemeClr val="bg1"/>
            </a:solidFill>
            <a:ln w="9525" cmpd="sng">
              <a:solidFill>
                <a:srgbClr val="000000"/>
              </a:solidFill>
              <a:prstDash val="solid"/>
              <a:round/>
              <a:headEnd/>
              <a:tailEnd/>
            </a:ln>
          </p:spPr>
          <p:txBody>
            <a:bodyPr/>
            <a:lstStyle/>
            <a:p>
              <a:endParaRPr lang="en-GB" dirty="0"/>
            </a:p>
          </p:txBody>
        </p:sp>
        <p:sp>
          <p:nvSpPr>
            <p:cNvPr id="54" name="Freeform 114"/>
            <p:cNvSpPr>
              <a:spLocks/>
            </p:cNvSpPr>
            <p:nvPr/>
          </p:nvSpPr>
          <p:spPr bwMode="auto">
            <a:xfrm rot="-949968">
              <a:off x="2203" y="1455"/>
              <a:ext cx="35" cy="39"/>
            </a:xfrm>
            <a:custGeom>
              <a:avLst/>
              <a:gdLst>
                <a:gd name="T0" fmla="*/ 30 w 41"/>
                <a:gd name="T1" fmla="*/ 0 h 42"/>
                <a:gd name="T2" fmla="*/ 36 w 41"/>
                <a:gd name="T3" fmla="*/ 30 h 42"/>
                <a:gd name="T4" fmla="*/ 0 w 41"/>
                <a:gd name="T5" fmla="*/ 42 h 42"/>
                <a:gd name="T6" fmla="*/ 0 60000 65536"/>
                <a:gd name="T7" fmla="*/ 0 60000 65536"/>
                <a:gd name="T8" fmla="*/ 0 60000 65536"/>
                <a:gd name="T9" fmla="*/ 0 w 41"/>
                <a:gd name="T10" fmla="*/ 0 h 42"/>
                <a:gd name="T11" fmla="*/ 41 w 41"/>
                <a:gd name="T12" fmla="*/ 42 h 42"/>
              </a:gdLst>
              <a:ahLst/>
              <a:cxnLst>
                <a:cxn ang="T6">
                  <a:pos x="T0" y="T1"/>
                </a:cxn>
                <a:cxn ang="T7">
                  <a:pos x="T2" y="T3"/>
                </a:cxn>
                <a:cxn ang="T8">
                  <a:pos x="T4" y="T5"/>
                </a:cxn>
              </a:cxnLst>
              <a:rect l="T9" t="T10" r="T11" b="T12"/>
              <a:pathLst>
                <a:path w="41" h="42">
                  <a:moveTo>
                    <a:pt x="30" y="0"/>
                  </a:moveTo>
                  <a:cubicBezTo>
                    <a:pt x="35" y="11"/>
                    <a:pt x="41" y="23"/>
                    <a:pt x="36" y="30"/>
                  </a:cubicBezTo>
                  <a:cubicBezTo>
                    <a:pt x="31" y="37"/>
                    <a:pt x="6" y="40"/>
                    <a:pt x="0" y="42"/>
                  </a:cubicBezTo>
                </a:path>
              </a:pathLst>
            </a:custGeom>
            <a:solidFill>
              <a:schemeClr val="bg1"/>
            </a:solidFill>
            <a:ln w="9525" cmpd="sng">
              <a:solidFill>
                <a:srgbClr val="000000"/>
              </a:solidFill>
              <a:prstDash val="solid"/>
              <a:round/>
              <a:headEnd/>
              <a:tailEnd/>
            </a:ln>
          </p:spPr>
          <p:txBody>
            <a:bodyPr/>
            <a:lstStyle/>
            <a:p>
              <a:endParaRPr lang="en-GB" dirty="0"/>
            </a:p>
          </p:txBody>
        </p:sp>
        <p:sp>
          <p:nvSpPr>
            <p:cNvPr id="55" name="Freeform 115"/>
            <p:cNvSpPr>
              <a:spLocks/>
            </p:cNvSpPr>
            <p:nvPr/>
          </p:nvSpPr>
          <p:spPr bwMode="auto">
            <a:xfrm rot="1632420">
              <a:off x="2126" y="1556"/>
              <a:ext cx="24" cy="84"/>
            </a:xfrm>
            <a:custGeom>
              <a:avLst/>
              <a:gdLst>
                <a:gd name="T0" fmla="*/ 21 w 24"/>
                <a:gd name="T1" fmla="*/ 0 h 84"/>
                <a:gd name="T2" fmla="*/ 21 w 24"/>
                <a:gd name="T3" fmla="*/ 45 h 84"/>
                <a:gd name="T4" fmla="*/ 0 w 24"/>
                <a:gd name="T5" fmla="*/ 84 h 84"/>
                <a:gd name="T6" fmla="*/ 0 60000 65536"/>
                <a:gd name="T7" fmla="*/ 0 60000 65536"/>
                <a:gd name="T8" fmla="*/ 0 60000 65536"/>
                <a:gd name="T9" fmla="*/ 0 w 24"/>
                <a:gd name="T10" fmla="*/ 0 h 84"/>
                <a:gd name="T11" fmla="*/ 24 w 24"/>
                <a:gd name="T12" fmla="*/ 84 h 84"/>
              </a:gdLst>
              <a:ahLst/>
              <a:cxnLst>
                <a:cxn ang="T6">
                  <a:pos x="T0" y="T1"/>
                </a:cxn>
                <a:cxn ang="T7">
                  <a:pos x="T2" y="T3"/>
                </a:cxn>
                <a:cxn ang="T8">
                  <a:pos x="T4" y="T5"/>
                </a:cxn>
              </a:cxnLst>
              <a:rect l="T9" t="T10" r="T11" b="T12"/>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p:spPr>
          <p:txBody>
            <a:bodyPr/>
            <a:lstStyle/>
            <a:p>
              <a:endParaRPr lang="en-GB" dirty="0"/>
            </a:p>
          </p:txBody>
        </p:sp>
        <p:sp>
          <p:nvSpPr>
            <p:cNvPr id="56" name="Freeform 116"/>
            <p:cNvSpPr>
              <a:spLocks/>
            </p:cNvSpPr>
            <p:nvPr/>
          </p:nvSpPr>
          <p:spPr bwMode="auto">
            <a:xfrm>
              <a:off x="2199" y="1428"/>
              <a:ext cx="24" cy="84"/>
            </a:xfrm>
            <a:custGeom>
              <a:avLst/>
              <a:gdLst>
                <a:gd name="T0" fmla="*/ 21 w 24"/>
                <a:gd name="T1" fmla="*/ 0 h 84"/>
                <a:gd name="T2" fmla="*/ 21 w 24"/>
                <a:gd name="T3" fmla="*/ 45 h 84"/>
                <a:gd name="T4" fmla="*/ 0 w 24"/>
                <a:gd name="T5" fmla="*/ 84 h 84"/>
                <a:gd name="T6" fmla="*/ 0 60000 65536"/>
                <a:gd name="T7" fmla="*/ 0 60000 65536"/>
                <a:gd name="T8" fmla="*/ 0 60000 65536"/>
                <a:gd name="T9" fmla="*/ 0 w 24"/>
                <a:gd name="T10" fmla="*/ 0 h 84"/>
                <a:gd name="T11" fmla="*/ 24 w 24"/>
                <a:gd name="T12" fmla="*/ 84 h 84"/>
              </a:gdLst>
              <a:ahLst/>
              <a:cxnLst>
                <a:cxn ang="T6">
                  <a:pos x="T0" y="T1"/>
                </a:cxn>
                <a:cxn ang="T7">
                  <a:pos x="T2" y="T3"/>
                </a:cxn>
                <a:cxn ang="T8">
                  <a:pos x="T4" y="T5"/>
                </a:cxn>
              </a:cxnLst>
              <a:rect l="T9" t="T10" r="T11" b="T12"/>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p:spPr>
          <p:txBody>
            <a:bodyPr/>
            <a:lstStyle/>
            <a:p>
              <a:endParaRPr lang="en-GB" dirty="0"/>
            </a:p>
          </p:txBody>
        </p:sp>
        <p:sp>
          <p:nvSpPr>
            <p:cNvPr id="57" name="Line 117"/>
            <p:cNvSpPr>
              <a:spLocks noChangeShapeType="1"/>
            </p:cNvSpPr>
            <p:nvPr/>
          </p:nvSpPr>
          <p:spPr bwMode="auto">
            <a:xfrm flipH="1">
              <a:off x="2150" y="1602"/>
              <a:ext cx="12" cy="14"/>
            </a:xfrm>
            <a:prstGeom prst="line">
              <a:avLst/>
            </a:prstGeom>
            <a:noFill/>
            <a:ln w="9525">
              <a:solidFill>
                <a:srgbClr val="000000"/>
              </a:solidFill>
              <a:round/>
              <a:headEnd/>
              <a:tailEnd/>
            </a:ln>
          </p:spPr>
          <p:txBody>
            <a:bodyPr/>
            <a:lstStyle/>
            <a:p>
              <a:endParaRPr lang="en-GB" dirty="0"/>
            </a:p>
          </p:txBody>
        </p:sp>
        <p:sp>
          <p:nvSpPr>
            <p:cNvPr id="58" name="Line 118"/>
            <p:cNvSpPr>
              <a:spLocks noChangeShapeType="1"/>
            </p:cNvSpPr>
            <p:nvPr/>
          </p:nvSpPr>
          <p:spPr bwMode="auto">
            <a:xfrm flipH="1">
              <a:off x="2226" y="1471"/>
              <a:ext cx="4" cy="10"/>
            </a:xfrm>
            <a:prstGeom prst="line">
              <a:avLst/>
            </a:prstGeom>
            <a:noFill/>
            <a:ln w="9525">
              <a:solidFill>
                <a:srgbClr val="000000"/>
              </a:solidFill>
              <a:round/>
              <a:headEnd/>
              <a:tailEnd/>
            </a:ln>
          </p:spPr>
          <p:txBody>
            <a:bodyPr/>
            <a:lstStyle/>
            <a:p>
              <a:endParaRPr lang="en-GB" dirty="0"/>
            </a:p>
          </p:txBody>
        </p:sp>
      </p:grpSp>
      <p:sp>
        <p:nvSpPr>
          <p:cNvPr id="59" name="TextBox 58"/>
          <p:cNvSpPr txBox="1"/>
          <p:nvPr/>
        </p:nvSpPr>
        <p:spPr>
          <a:xfrm>
            <a:off x="6193766" y="3916924"/>
            <a:ext cx="256319" cy="372140"/>
          </a:xfrm>
          <a:prstGeom prst="rect">
            <a:avLst/>
          </a:prstGeom>
          <a:noFill/>
        </p:spPr>
        <p:txBody>
          <a:bodyPr wrap="square" rtlCol="0">
            <a:spAutoFit/>
          </a:bodyPr>
          <a:lstStyle/>
          <a:p>
            <a:r>
              <a:rPr lang="en-GB" dirty="0" smtClean="0">
                <a:solidFill>
                  <a:schemeClr val="bg1"/>
                </a:solidFill>
              </a:rPr>
              <a:t>1</a:t>
            </a:r>
            <a:endParaRPr lang="en-GB" dirty="0">
              <a:solidFill>
                <a:schemeClr val="bg1"/>
              </a:solidFill>
            </a:endParaRPr>
          </a:p>
        </p:txBody>
      </p:sp>
      <p:sp>
        <p:nvSpPr>
          <p:cNvPr id="60" name="TextBox 59"/>
          <p:cNvSpPr txBox="1"/>
          <p:nvPr/>
        </p:nvSpPr>
        <p:spPr>
          <a:xfrm>
            <a:off x="4426879" y="3484521"/>
            <a:ext cx="256319" cy="372140"/>
          </a:xfrm>
          <a:prstGeom prst="rect">
            <a:avLst/>
          </a:prstGeom>
          <a:noFill/>
        </p:spPr>
        <p:txBody>
          <a:bodyPr wrap="square" rtlCol="0">
            <a:spAutoFit/>
          </a:bodyPr>
          <a:lstStyle/>
          <a:p>
            <a:r>
              <a:rPr lang="en-GB" dirty="0" smtClean="0">
                <a:solidFill>
                  <a:schemeClr val="bg1"/>
                </a:solidFill>
              </a:rPr>
              <a:t>2</a:t>
            </a:r>
            <a:endParaRPr lang="en-GB" dirty="0">
              <a:solidFill>
                <a:schemeClr val="bg1"/>
              </a:solidFill>
            </a:endParaRPr>
          </a:p>
        </p:txBody>
      </p:sp>
      <p:sp>
        <p:nvSpPr>
          <p:cNvPr id="61" name="TextBox 60"/>
          <p:cNvSpPr txBox="1"/>
          <p:nvPr/>
        </p:nvSpPr>
        <p:spPr>
          <a:xfrm>
            <a:off x="2323013" y="3476436"/>
            <a:ext cx="256319" cy="372140"/>
          </a:xfrm>
          <a:prstGeom prst="rect">
            <a:avLst/>
          </a:prstGeom>
          <a:noFill/>
        </p:spPr>
        <p:txBody>
          <a:bodyPr wrap="square" rtlCol="0">
            <a:spAutoFit/>
          </a:bodyPr>
          <a:lstStyle/>
          <a:p>
            <a:r>
              <a:rPr lang="en-GB" dirty="0" smtClean="0">
                <a:solidFill>
                  <a:schemeClr val="bg1"/>
                </a:solidFill>
              </a:rPr>
              <a:t>3</a:t>
            </a:r>
            <a:endParaRPr lang="en-GB" dirty="0">
              <a:solidFill>
                <a:schemeClr val="bg1"/>
              </a:solidFill>
            </a:endParaRPr>
          </a:p>
        </p:txBody>
      </p:sp>
      <p:sp>
        <p:nvSpPr>
          <p:cNvPr id="62" name="TextBox 61"/>
          <p:cNvSpPr txBox="1"/>
          <p:nvPr/>
        </p:nvSpPr>
        <p:spPr>
          <a:xfrm>
            <a:off x="797854" y="4944873"/>
            <a:ext cx="256319" cy="372140"/>
          </a:xfrm>
          <a:prstGeom prst="rect">
            <a:avLst/>
          </a:prstGeom>
          <a:noFill/>
        </p:spPr>
        <p:txBody>
          <a:bodyPr wrap="square" rtlCol="0">
            <a:spAutoFit/>
          </a:bodyPr>
          <a:lstStyle/>
          <a:p>
            <a:r>
              <a:rPr lang="en-GB" dirty="0" smtClean="0">
                <a:solidFill>
                  <a:schemeClr val="bg1"/>
                </a:solidFill>
              </a:rPr>
              <a:t>4</a:t>
            </a:r>
            <a:endParaRPr lang="en-GB" dirty="0">
              <a:solidFill>
                <a:schemeClr val="bg1"/>
              </a:solidFill>
            </a:endParaRPr>
          </a:p>
        </p:txBody>
      </p:sp>
      <p:sp>
        <p:nvSpPr>
          <p:cNvPr id="63" name="TextBox 62"/>
          <p:cNvSpPr txBox="1"/>
          <p:nvPr/>
        </p:nvSpPr>
        <p:spPr>
          <a:xfrm>
            <a:off x="3208399" y="4714545"/>
            <a:ext cx="256319" cy="372140"/>
          </a:xfrm>
          <a:prstGeom prst="rect">
            <a:avLst/>
          </a:prstGeom>
          <a:noFill/>
        </p:spPr>
        <p:txBody>
          <a:bodyPr wrap="square" rtlCol="0">
            <a:spAutoFit/>
          </a:bodyPr>
          <a:lstStyle/>
          <a:p>
            <a:r>
              <a:rPr lang="en-GB" dirty="0" smtClean="0">
                <a:solidFill>
                  <a:schemeClr val="bg1"/>
                </a:solidFill>
              </a:rPr>
              <a:t>5</a:t>
            </a:r>
            <a:endParaRPr lang="en-GB" dirty="0">
              <a:solidFill>
                <a:schemeClr val="bg1"/>
              </a:solidFill>
            </a:endParaRPr>
          </a:p>
        </p:txBody>
      </p:sp>
      <p:sp>
        <p:nvSpPr>
          <p:cNvPr id="64" name="TextBox 63"/>
          <p:cNvSpPr txBox="1"/>
          <p:nvPr/>
        </p:nvSpPr>
        <p:spPr>
          <a:xfrm>
            <a:off x="385763" y="5505450"/>
            <a:ext cx="8239125" cy="769441"/>
          </a:xfrm>
          <a:prstGeom prst="rect">
            <a:avLst/>
          </a:prstGeom>
          <a:noFill/>
        </p:spPr>
        <p:txBody>
          <a:bodyPr wrap="square" rtlCol="0">
            <a:spAutoFit/>
          </a:bodyPr>
          <a:lstStyle/>
          <a:p>
            <a:pPr algn="ctr"/>
            <a:r>
              <a:rPr lang="en-GB" sz="2200" b="0" i="1" dirty="0" smtClean="0">
                <a:solidFill>
                  <a:schemeClr val="bg1"/>
                </a:solidFill>
              </a:rPr>
              <a:t>Notice that angles 2 &amp; 5 have reduced a little, angle 3 has increased while angles 1 &amp; 4 have hardly changed at all.  </a:t>
            </a:r>
            <a:endParaRPr lang="en-GB" sz="2200" b="0" i="1" dirty="0">
              <a:solidFill>
                <a:schemeClr val="bg1"/>
              </a:solidFill>
            </a:endParaRPr>
          </a:p>
        </p:txBody>
      </p:sp>
      <p:sp>
        <p:nvSpPr>
          <p:cNvPr id="65" name="TextBox 64"/>
          <p:cNvSpPr txBox="1"/>
          <p:nvPr/>
        </p:nvSpPr>
        <p:spPr>
          <a:xfrm>
            <a:off x="7867015" y="6604084"/>
            <a:ext cx="1273175" cy="253916"/>
          </a:xfrm>
          <a:prstGeom prst="rect">
            <a:avLst/>
          </a:prstGeom>
          <a:noFill/>
        </p:spPr>
        <p:txBody>
          <a:bodyPr wrap="square" rtlCol="0">
            <a:spAutoFit/>
          </a:bodyPr>
          <a:lstStyle/>
          <a:p>
            <a:pPr algn="r"/>
            <a:r>
              <a:rPr lang="en-GB" sz="1050" b="0" dirty="0" smtClean="0">
                <a:solidFill>
                  <a:schemeClr val="bg1"/>
                </a:solidFill>
              </a:rPr>
              <a:t>Ken Bearman</a:t>
            </a:r>
            <a:endParaRPr lang="en-GB" sz="1050" b="0" dirty="0">
              <a:solidFill>
                <a:schemeClr val="bg1"/>
              </a:solidFill>
            </a:endParaRPr>
          </a:p>
        </p:txBody>
      </p:sp>
      <p:sp>
        <p:nvSpPr>
          <p:cNvPr id="66" name="Text Box 150"/>
          <p:cNvSpPr txBox="1">
            <a:spLocks noChangeArrowheads="1"/>
          </p:cNvSpPr>
          <p:nvPr/>
        </p:nvSpPr>
        <p:spPr bwMode="auto">
          <a:xfrm>
            <a:off x="3645829" y="4764883"/>
            <a:ext cx="1562100" cy="338554"/>
          </a:xfrm>
          <a:prstGeom prst="rect">
            <a:avLst/>
          </a:prstGeom>
          <a:noFill/>
          <a:ln w="9525">
            <a:noFill/>
            <a:miter lim="800000"/>
            <a:headEnd/>
            <a:tailEnd/>
          </a:ln>
        </p:spPr>
        <p:txBody>
          <a:bodyPr wrap="square">
            <a:spAutoFit/>
          </a:bodyPr>
          <a:lstStyle/>
          <a:p>
            <a:pPr>
              <a:spcBef>
                <a:spcPct val="50000"/>
              </a:spcBef>
            </a:pPr>
            <a:r>
              <a:rPr lang="en-GB" sz="1600" dirty="0">
                <a:solidFill>
                  <a:srgbClr val="6699FF"/>
                </a:solidFill>
              </a:rPr>
              <a:t>Power Line</a:t>
            </a:r>
          </a:p>
        </p:txBody>
      </p:sp>
    </p:spTree>
    <p:extLst>
      <p:ext uri="{BB962C8B-B14F-4D97-AF65-F5344CB8AC3E}">
        <p14:creationId xmlns:p14="http://schemas.microsoft.com/office/powerpoint/2010/main" val="2367828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8"/>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60"/>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42"/>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47"/>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61"/>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45"/>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49"/>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62"/>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50"/>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63"/>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9" grpId="0"/>
      <p:bldP spid="60" grpId="0"/>
      <p:bldP spid="61" grpId="0"/>
      <p:bldP spid="62" grpId="0"/>
      <p:bldP spid="63" grpId="0"/>
      <p:bldP spid="64" grpId="0"/>
      <p:bldP spid="6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0" y="246063"/>
            <a:ext cx="9144000" cy="404812"/>
          </a:xfrm>
          <a:prstGeom prst="rect">
            <a:avLst/>
          </a:prstGeom>
          <a:solidFill>
            <a:schemeClr val="bg1"/>
          </a:solidFill>
          <a:ln w="9525">
            <a:solidFill>
              <a:schemeClr val="tx1"/>
            </a:solidFill>
            <a:miter lim="800000"/>
            <a:headEnd/>
            <a:tailEnd/>
          </a:ln>
        </p:spPr>
        <p:txBody>
          <a:bodyPr wrap="none" anchor="ctr"/>
          <a:lstStyle/>
          <a:p>
            <a:pPr algn="ctr"/>
            <a:r>
              <a:rPr lang="en-CA" altLang="ja-JP" dirty="0">
                <a:solidFill>
                  <a:srgbClr val="0168AC"/>
                </a:solidFill>
                <a:latin typeface="Verdana" pitchFamily="34" charset="0"/>
                <a:ea typeface="ＭＳ Ｐゴシック" charset="-128"/>
              </a:rPr>
              <a:t>2011 World Archery Coaching Seminar</a:t>
            </a:r>
            <a:endParaRPr lang="en-CA" dirty="0">
              <a:solidFill>
                <a:srgbClr val="0168AC"/>
              </a:solidFill>
              <a:latin typeface="Verdana" pitchFamily="34" charset="0"/>
            </a:endParaRPr>
          </a:p>
        </p:txBody>
      </p:sp>
      <p:pic>
        <p:nvPicPr>
          <p:cNvPr id="3" name="Picture 4" descr="Y:\06 Communication\Logo FITA\09 World Archery\00_WA1_RG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0327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txBox="1">
            <a:spLocks noChangeArrowheads="1"/>
          </p:cNvSpPr>
          <p:nvPr/>
        </p:nvSpPr>
        <p:spPr>
          <a:xfrm>
            <a:off x="393898" y="907579"/>
            <a:ext cx="8229600" cy="2198687"/>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FontTx/>
              <a:buNone/>
            </a:pPr>
            <a:r>
              <a:rPr lang="en-GB" sz="2800" b="1" dirty="0" smtClean="0">
                <a:solidFill>
                  <a:schemeClr val="bg1"/>
                </a:solidFill>
              </a:rPr>
              <a:t>Upper body position 3:</a:t>
            </a:r>
            <a:endParaRPr lang="en-GB" sz="2800" dirty="0" smtClean="0">
              <a:solidFill>
                <a:schemeClr val="bg1"/>
              </a:solidFill>
            </a:endParaRPr>
          </a:p>
          <a:p>
            <a:pPr marL="0" indent="0" eaLnBrk="1" hangingPunct="1">
              <a:buFontTx/>
              <a:buNone/>
            </a:pPr>
            <a:endParaRPr lang="en-GB" sz="1200" dirty="0" smtClean="0">
              <a:solidFill>
                <a:schemeClr val="bg1"/>
              </a:solidFill>
              <a:latin typeface="+mj-lt"/>
            </a:endParaRPr>
          </a:p>
          <a:p>
            <a:pPr marL="0" indent="0" eaLnBrk="1" hangingPunct="1">
              <a:buFontTx/>
              <a:buNone/>
            </a:pPr>
            <a:r>
              <a:rPr lang="en-GB" sz="2400" b="0" dirty="0" smtClean="0">
                <a:solidFill>
                  <a:schemeClr val="bg1"/>
                </a:solidFill>
              </a:rPr>
              <a:t>This upper body position eliminates the critical angle at the string hand (angle 5), and angle 2  has reduced a little but it has still has not been fully addressed. </a:t>
            </a:r>
            <a:endParaRPr lang="en-GB" sz="2800" b="0" dirty="0" smtClean="0">
              <a:solidFill>
                <a:schemeClr val="bg1"/>
              </a:solidFill>
            </a:endParaRPr>
          </a:p>
        </p:txBody>
      </p:sp>
      <p:grpSp>
        <p:nvGrpSpPr>
          <p:cNvPr id="5" name="Group 105"/>
          <p:cNvGrpSpPr>
            <a:grpSpLocks/>
          </p:cNvGrpSpPr>
          <p:nvPr/>
        </p:nvGrpSpPr>
        <p:grpSpPr bwMode="auto">
          <a:xfrm>
            <a:off x="6496050" y="3957640"/>
            <a:ext cx="2073275" cy="1030288"/>
            <a:chOff x="8811" y="1571"/>
            <a:chExt cx="3265" cy="1621"/>
          </a:xfrm>
        </p:grpSpPr>
        <p:sp>
          <p:nvSpPr>
            <p:cNvPr id="6" name="Rectangle 106"/>
            <p:cNvSpPr>
              <a:spLocks noChangeArrowheads="1"/>
            </p:cNvSpPr>
            <p:nvPr/>
          </p:nvSpPr>
          <p:spPr bwMode="auto">
            <a:xfrm rot="21495540" flipH="1">
              <a:off x="9745" y="2349"/>
              <a:ext cx="435" cy="111"/>
            </a:xfrm>
            <a:prstGeom prst="rect">
              <a:avLst/>
            </a:prstGeom>
            <a:solidFill>
              <a:srgbClr val="CCFFFF"/>
            </a:solidFill>
            <a:ln w="9525">
              <a:solidFill>
                <a:srgbClr val="000000"/>
              </a:solidFill>
              <a:miter lim="800000"/>
              <a:headEnd/>
              <a:tailEnd/>
            </a:ln>
          </p:spPr>
          <p:txBody>
            <a:bodyPr/>
            <a:lstStyle/>
            <a:p>
              <a:endParaRPr lang="en-US" dirty="0"/>
            </a:p>
          </p:txBody>
        </p:sp>
        <p:sp>
          <p:nvSpPr>
            <p:cNvPr id="7" name="Line 107"/>
            <p:cNvSpPr>
              <a:spLocks noChangeShapeType="1"/>
            </p:cNvSpPr>
            <p:nvPr/>
          </p:nvSpPr>
          <p:spPr bwMode="auto">
            <a:xfrm rot="-678596" flipH="1" flipV="1">
              <a:off x="9750" y="2386"/>
              <a:ext cx="404" cy="71"/>
            </a:xfrm>
            <a:prstGeom prst="line">
              <a:avLst/>
            </a:prstGeom>
            <a:noFill/>
            <a:ln w="9525">
              <a:solidFill>
                <a:srgbClr val="000000"/>
              </a:solidFill>
              <a:round/>
              <a:headEnd/>
              <a:tailEnd/>
            </a:ln>
          </p:spPr>
          <p:txBody>
            <a:bodyPr/>
            <a:lstStyle/>
            <a:p>
              <a:endParaRPr lang="en-GB" dirty="0"/>
            </a:p>
          </p:txBody>
        </p:sp>
        <p:sp>
          <p:nvSpPr>
            <p:cNvPr id="8" name="Line 108"/>
            <p:cNvSpPr>
              <a:spLocks noChangeShapeType="1"/>
            </p:cNvSpPr>
            <p:nvPr/>
          </p:nvSpPr>
          <p:spPr bwMode="auto">
            <a:xfrm rot="-567740" flipH="1" flipV="1">
              <a:off x="9748" y="2353"/>
              <a:ext cx="411" cy="60"/>
            </a:xfrm>
            <a:prstGeom prst="line">
              <a:avLst/>
            </a:prstGeom>
            <a:noFill/>
            <a:ln w="9525">
              <a:solidFill>
                <a:srgbClr val="000000"/>
              </a:solidFill>
              <a:round/>
              <a:headEnd/>
              <a:tailEnd/>
            </a:ln>
          </p:spPr>
          <p:txBody>
            <a:bodyPr/>
            <a:lstStyle/>
            <a:p>
              <a:endParaRPr lang="en-GB" dirty="0"/>
            </a:p>
          </p:txBody>
        </p:sp>
        <p:sp>
          <p:nvSpPr>
            <p:cNvPr id="9" name="Rectangle 109"/>
            <p:cNvSpPr>
              <a:spLocks noChangeArrowheads="1"/>
            </p:cNvSpPr>
            <p:nvPr/>
          </p:nvSpPr>
          <p:spPr bwMode="auto">
            <a:xfrm>
              <a:off x="10177" y="2215"/>
              <a:ext cx="121" cy="352"/>
            </a:xfrm>
            <a:prstGeom prst="rect">
              <a:avLst/>
            </a:prstGeom>
            <a:solidFill>
              <a:srgbClr val="CCFFFF"/>
            </a:solidFill>
            <a:ln w="9525">
              <a:solidFill>
                <a:srgbClr val="000000"/>
              </a:solidFill>
              <a:miter lim="800000"/>
              <a:headEnd/>
              <a:tailEnd/>
            </a:ln>
          </p:spPr>
          <p:txBody>
            <a:bodyPr/>
            <a:lstStyle/>
            <a:p>
              <a:endParaRPr lang="en-US" dirty="0"/>
            </a:p>
          </p:txBody>
        </p:sp>
        <p:grpSp>
          <p:nvGrpSpPr>
            <p:cNvPr id="10" name="Group 110"/>
            <p:cNvGrpSpPr>
              <a:grpSpLocks/>
            </p:cNvGrpSpPr>
            <p:nvPr/>
          </p:nvGrpSpPr>
          <p:grpSpPr bwMode="auto">
            <a:xfrm rot="755864" flipV="1">
              <a:off x="8811" y="1571"/>
              <a:ext cx="1510" cy="540"/>
              <a:chOff x="7333" y="3011"/>
              <a:chExt cx="1510" cy="540"/>
            </a:xfrm>
          </p:grpSpPr>
          <p:sp>
            <p:nvSpPr>
              <p:cNvPr id="20" name="Rectangle 111"/>
              <p:cNvSpPr>
                <a:spLocks noChangeArrowheads="1"/>
              </p:cNvSpPr>
              <p:nvPr/>
            </p:nvSpPr>
            <p:spPr bwMode="auto">
              <a:xfrm rot="20530763" flipH="1">
                <a:off x="7449" y="3184"/>
                <a:ext cx="1394" cy="111"/>
              </a:xfrm>
              <a:prstGeom prst="rect">
                <a:avLst/>
              </a:prstGeom>
              <a:solidFill>
                <a:srgbClr val="CCFFFF"/>
              </a:solidFill>
              <a:ln w="9525">
                <a:solidFill>
                  <a:srgbClr val="000000"/>
                </a:solidFill>
                <a:miter lim="800000"/>
                <a:headEnd/>
                <a:tailEnd/>
              </a:ln>
            </p:spPr>
            <p:txBody>
              <a:bodyPr/>
              <a:lstStyle/>
              <a:p>
                <a:endParaRPr lang="en-US" dirty="0"/>
              </a:p>
            </p:txBody>
          </p:sp>
          <p:sp>
            <p:nvSpPr>
              <p:cNvPr id="21" name="Line 112"/>
              <p:cNvSpPr>
                <a:spLocks noChangeShapeType="1"/>
              </p:cNvSpPr>
              <p:nvPr/>
            </p:nvSpPr>
            <p:spPr bwMode="auto">
              <a:xfrm flipH="1">
                <a:off x="7465" y="3011"/>
                <a:ext cx="1325" cy="427"/>
              </a:xfrm>
              <a:prstGeom prst="line">
                <a:avLst/>
              </a:prstGeom>
              <a:noFill/>
              <a:ln w="9525">
                <a:solidFill>
                  <a:srgbClr val="000000"/>
                </a:solidFill>
                <a:round/>
                <a:headEnd/>
                <a:tailEnd/>
              </a:ln>
            </p:spPr>
            <p:txBody>
              <a:bodyPr/>
              <a:lstStyle/>
              <a:p>
                <a:endParaRPr lang="en-GB" dirty="0"/>
              </a:p>
            </p:txBody>
          </p:sp>
          <p:sp>
            <p:nvSpPr>
              <p:cNvPr id="22" name="Line 113"/>
              <p:cNvSpPr>
                <a:spLocks noChangeShapeType="1"/>
              </p:cNvSpPr>
              <p:nvPr/>
            </p:nvSpPr>
            <p:spPr bwMode="auto">
              <a:xfrm flipH="1">
                <a:off x="7494" y="3054"/>
                <a:ext cx="1303" cy="419"/>
              </a:xfrm>
              <a:prstGeom prst="line">
                <a:avLst/>
              </a:prstGeom>
              <a:noFill/>
              <a:ln w="9525">
                <a:solidFill>
                  <a:srgbClr val="000000"/>
                </a:solidFill>
                <a:round/>
                <a:headEnd/>
                <a:tailEnd/>
              </a:ln>
            </p:spPr>
            <p:txBody>
              <a:bodyPr/>
              <a:lstStyle/>
              <a:p>
                <a:endParaRPr lang="en-GB" dirty="0"/>
              </a:p>
            </p:txBody>
          </p:sp>
          <p:sp>
            <p:nvSpPr>
              <p:cNvPr id="23" name="Rectangle 114"/>
              <p:cNvSpPr>
                <a:spLocks noChangeArrowheads="1"/>
              </p:cNvSpPr>
              <p:nvPr/>
            </p:nvSpPr>
            <p:spPr bwMode="auto">
              <a:xfrm rot="20532437" flipH="1">
                <a:off x="7333" y="3415"/>
                <a:ext cx="150" cy="136"/>
              </a:xfrm>
              <a:prstGeom prst="rect">
                <a:avLst/>
              </a:prstGeom>
              <a:gradFill rotWithShape="1">
                <a:gsLst>
                  <a:gs pos="0">
                    <a:srgbClr val="929292"/>
                  </a:gs>
                  <a:gs pos="50000">
                    <a:srgbClr val="C0C0C0"/>
                  </a:gs>
                  <a:gs pos="100000">
                    <a:srgbClr val="929292"/>
                  </a:gs>
                </a:gsLst>
                <a:lin ang="5400000" scaled="1"/>
              </a:gradFill>
              <a:ln w="9525">
                <a:solidFill>
                  <a:srgbClr val="000000"/>
                </a:solidFill>
                <a:miter lim="800000"/>
                <a:headEnd/>
                <a:tailEnd/>
              </a:ln>
            </p:spPr>
            <p:txBody>
              <a:bodyPr/>
              <a:lstStyle/>
              <a:p>
                <a:endParaRPr lang="en-US" dirty="0"/>
              </a:p>
            </p:txBody>
          </p:sp>
        </p:grpSp>
        <p:grpSp>
          <p:nvGrpSpPr>
            <p:cNvPr id="11" name="Group 115"/>
            <p:cNvGrpSpPr>
              <a:grpSpLocks/>
            </p:cNvGrpSpPr>
            <p:nvPr/>
          </p:nvGrpSpPr>
          <p:grpSpPr bwMode="auto">
            <a:xfrm rot="-755864">
              <a:off x="8811" y="2652"/>
              <a:ext cx="1510" cy="540"/>
              <a:chOff x="7333" y="3011"/>
              <a:chExt cx="1510" cy="540"/>
            </a:xfrm>
          </p:grpSpPr>
          <p:sp>
            <p:nvSpPr>
              <p:cNvPr id="16" name="Rectangle 116"/>
              <p:cNvSpPr>
                <a:spLocks noChangeArrowheads="1"/>
              </p:cNvSpPr>
              <p:nvPr/>
            </p:nvSpPr>
            <p:spPr bwMode="auto">
              <a:xfrm rot="20530763" flipH="1">
                <a:off x="7449" y="3184"/>
                <a:ext cx="1394" cy="111"/>
              </a:xfrm>
              <a:prstGeom prst="rect">
                <a:avLst/>
              </a:prstGeom>
              <a:solidFill>
                <a:srgbClr val="CCFFFF"/>
              </a:solidFill>
              <a:ln w="9525">
                <a:solidFill>
                  <a:srgbClr val="000000"/>
                </a:solidFill>
                <a:miter lim="800000"/>
                <a:headEnd/>
                <a:tailEnd/>
              </a:ln>
            </p:spPr>
            <p:txBody>
              <a:bodyPr/>
              <a:lstStyle/>
              <a:p>
                <a:endParaRPr lang="en-US" dirty="0"/>
              </a:p>
            </p:txBody>
          </p:sp>
          <p:sp>
            <p:nvSpPr>
              <p:cNvPr id="17" name="Line 117"/>
              <p:cNvSpPr>
                <a:spLocks noChangeShapeType="1"/>
              </p:cNvSpPr>
              <p:nvPr/>
            </p:nvSpPr>
            <p:spPr bwMode="auto">
              <a:xfrm flipH="1">
                <a:off x="7465" y="3011"/>
                <a:ext cx="1325" cy="427"/>
              </a:xfrm>
              <a:prstGeom prst="line">
                <a:avLst/>
              </a:prstGeom>
              <a:noFill/>
              <a:ln w="9525">
                <a:solidFill>
                  <a:srgbClr val="000000"/>
                </a:solidFill>
                <a:round/>
                <a:headEnd/>
                <a:tailEnd/>
              </a:ln>
            </p:spPr>
            <p:txBody>
              <a:bodyPr/>
              <a:lstStyle/>
              <a:p>
                <a:endParaRPr lang="en-GB" dirty="0"/>
              </a:p>
            </p:txBody>
          </p:sp>
          <p:sp>
            <p:nvSpPr>
              <p:cNvPr id="18" name="Line 118"/>
              <p:cNvSpPr>
                <a:spLocks noChangeShapeType="1"/>
              </p:cNvSpPr>
              <p:nvPr/>
            </p:nvSpPr>
            <p:spPr bwMode="auto">
              <a:xfrm flipH="1">
                <a:off x="7494" y="3054"/>
                <a:ext cx="1303" cy="419"/>
              </a:xfrm>
              <a:prstGeom prst="line">
                <a:avLst/>
              </a:prstGeom>
              <a:noFill/>
              <a:ln w="9525">
                <a:solidFill>
                  <a:srgbClr val="000000"/>
                </a:solidFill>
                <a:round/>
                <a:headEnd/>
                <a:tailEnd/>
              </a:ln>
            </p:spPr>
            <p:txBody>
              <a:bodyPr/>
              <a:lstStyle/>
              <a:p>
                <a:endParaRPr lang="en-GB" dirty="0"/>
              </a:p>
            </p:txBody>
          </p:sp>
          <p:sp>
            <p:nvSpPr>
              <p:cNvPr id="19" name="Rectangle 119"/>
              <p:cNvSpPr>
                <a:spLocks noChangeArrowheads="1"/>
              </p:cNvSpPr>
              <p:nvPr/>
            </p:nvSpPr>
            <p:spPr bwMode="auto">
              <a:xfrm rot="20532437" flipH="1">
                <a:off x="7333" y="3415"/>
                <a:ext cx="150" cy="136"/>
              </a:xfrm>
              <a:prstGeom prst="rect">
                <a:avLst/>
              </a:prstGeom>
              <a:gradFill rotWithShape="1">
                <a:gsLst>
                  <a:gs pos="0">
                    <a:srgbClr val="929292"/>
                  </a:gs>
                  <a:gs pos="50000">
                    <a:srgbClr val="C0C0C0"/>
                  </a:gs>
                  <a:gs pos="100000">
                    <a:srgbClr val="929292"/>
                  </a:gs>
                </a:gsLst>
                <a:lin ang="5400000" scaled="1"/>
              </a:gradFill>
              <a:ln w="9525">
                <a:solidFill>
                  <a:srgbClr val="000000"/>
                </a:solidFill>
                <a:miter lim="800000"/>
                <a:headEnd/>
                <a:tailEnd/>
              </a:ln>
            </p:spPr>
            <p:txBody>
              <a:bodyPr/>
              <a:lstStyle/>
              <a:p>
                <a:endParaRPr lang="en-US" dirty="0"/>
              </a:p>
            </p:txBody>
          </p:sp>
        </p:grpSp>
        <p:grpSp>
          <p:nvGrpSpPr>
            <p:cNvPr id="12" name="Group 120"/>
            <p:cNvGrpSpPr>
              <a:grpSpLocks/>
            </p:cNvGrpSpPr>
            <p:nvPr/>
          </p:nvGrpSpPr>
          <p:grpSpPr bwMode="auto">
            <a:xfrm>
              <a:off x="10289" y="2342"/>
              <a:ext cx="1787" cy="107"/>
              <a:chOff x="6966" y="3765"/>
              <a:chExt cx="1787" cy="159"/>
            </a:xfrm>
          </p:grpSpPr>
          <p:sp>
            <p:nvSpPr>
              <p:cNvPr id="13" name="Freeform 121"/>
              <p:cNvSpPr>
                <a:spLocks/>
              </p:cNvSpPr>
              <p:nvPr/>
            </p:nvSpPr>
            <p:spPr bwMode="auto">
              <a:xfrm>
                <a:off x="6966" y="3765"/>
                <a:ext cx="1787" cy="159"/>
              </a:xfrm>
              <a:custGeom>
                <a:avLst/>
                <a:gdLst>
                  <a:gd name="T0" fmla="*/ 1787 w 1787"/>
                  <a:gd name="T1" fmla="*/ 0 h 159"/>
                  <a:gd name="T2" fmla="*/ 2 w 1787"/>
                  <a:gd name="T3" fmla="*/ 0 h 159"/>
                  <a:gd name="T4" fmla="*/ 0 w 1787"/>
                  <a:gd name="T5" fmla="*/ 159 h 159"/>
                  <a:gd name="T6" fmla="*/ 1674 w 1787"/>
                  <a:gd name="T7" fmla="*/ 158 h 159"/>
                  <a:gd name="T8" fmla="*/ 0 60000 65536"/>
                  <a:gd name="T9" fmla="*/ 0 60000 65536"/>
                  <a:gd name="T10" fmla="*/ 0 60000 65536"/>
                  <a:gd name="T11" fmla="*/ 0 60000 65536"/>
                  <a:gd name="T12" fmla="*/ 0 w 1787"/>
                  <a:gd name="T13" fmla="*/ 0 h 159"/>
                  <a:gd name="T14" fmla="*/ 1787 w 1787"/>
                  <a:gd name="T15" fmla="*/ 159 h 159"/>
                </a:gdLst>
                <a:ahLst/>
                <a:cxnLst>
                  <a:cxn ang="T8">
                    <a:pos x="T0" y="T1"/>
                  </a:cxn>
                  <a:cxn ang="T9">
                    <a:pos x="T2" y="T3"/>
                  </a:cxn>
                  <a:cxn ang="T10">
                    <a:pos x="T4" y="T5"/>
                  </a:cxn>
                  <a:cxn ang="T11">
                    <a:pos x="T6" y="T7"/>
                  </a:cxn>
                </a:cxnLst>
                <a:rect l="T12" t="T13" r="T14" b="T15"/>
                <a:pathLst>
                  <a:path w="1787" h="159">
                    <a:moveTo>
                      <a:pt x="1787" y="0"/>
                    </a:moveTo>
                    <a:lnTo>
                      <a:pt x="2" y="0"/>
                    </a:lnTo>
                    <a:lnTo>
                      <a:pt x="0" y="159"/>
                    </a:lnTo>
                    <a:lnTo>
                      <a:pt x="1674" y="158"/>
                    </a:lnTo>
                  </a:path>
                </a:pathLst>
              </a:custGeom>
              <a:solidFill>
                <a:srgbClr val="CCFFFF"/>
              </a:solidFill>
              <a:ln w="9525" cmpd="sng">
                <a:solidFill>
                  <a:srgbClr val="000000"/>
                </a:solidFill>
                <a:round/>
                <a:headEnd/>
                <a:tailEnd/>
              </a:ln>
            </p:spPr>
            <p:txBody>
              <a:bodyPr/>
              <a:lstStyle/>
              <a:p>
                <a:endParaRPr lang="en-GB" dirty="0"/>
              </a:p>
            </p:txBody>
          </p:sp>
          <p:sp>
            <p:nvSpPr>
              <p:cNvPr id="14" name="Line 122"/>
              <p:cNvSpPr>
                <a:spLocks noChangeShapeType="1"/>
              </p:cNvSpPr>
              <p:nvPr/>
            </p:nvSpPr>
            <p:spPr bwMode="auto">
              <a:xfrm>
                <a:off x="6968" y="3818"/>
                <a:ext cx="1665" cy="0"/>
              </a:xfrm>
              <a:prstGeom prst="line">
                <a:avLst/>
              </a:prstGeom>
              <a:noFill/>
              <a:ln w="9525">
                <a:solidFill>
                  <a:srgbClr val="000000"/>
                </a:solidFill>
                <a:round/>
                <a:headEnd/>
                <a:tailEnd/>
              </a:ln>
            </p:spPr>
            <p:txBody>
              <a:bodyPr/>
              <a:lstStyle/>
              <a:p>
                <a:endParaRPr lang="en-GB" dirty="0"/>
              </a:p>
            </p:txBody>
          </p:sp>
          <p:sp>
            <p:nvSpPr>
              <p:cNvPr id="15" name="Line 123"/>
              <p:cNvSpPr>
                <a:spLocks noChangeShapeType="1"/>
              </p:cNvSpPr>
              <p:nvPr/>
            </p:nvSpPr>
            <p:spPr bwMode="auto">
              <a:xfrm>
                <a:off x="6968" y="3870"/>
                <a:ext cx="1612" cy="0"/>
              </a:xfrm>
              <a:prstGeom prst="line">
                <a:avLst/>
              </a:prstGeom>
              <a:noFill/>
              <a:ln w="9525">
                <a:solidFill>
                  <a:srgbClr val="000000"/>
                </a:solidFill>
                <a:round/>
                <a:headEnd/>
                <a:tailEnd/>
              </a:ln>
            </p:spPr>
            <p:txBody>
              <a:bodyPr/>
              <a:lstStyle/>
              <a:p>
                <a:endParaRPr lang="en-GB" dirty="0"/>
              </a:p>
            </p:txBody>
          </p:sp>
        </p:grpSp>
      </p:grpSp>
      <p:sp>
        <p:nvSpPr>
          <p:cNvPr id="24" name="Freeform 31"/>
          <p:cNvSpPr>
            <a:spLocks/>
          </p:cNvSpPr>
          <p:nvPr/>
        </p:nvSpPr>
        <p:spPr bwMode="auto">
          <a:xfrm>
            <a:off x="2049463" y="3741740"/>
            <a:ext cx="2773362" cy="739775"/>
          </a:xfrm>
          <a:custGeom>
            <a:avLst/>
            <a:gdLst>
              <a:gd name="T0" fmla="*/ 1745 w 1747"/>
              <a:gd name="T1" fmla="*/ 139 h 466"/>
              <a:gd name="T2" fmla="*/ 1639 w 1747"/>
              <a:gd name="T3" fmla="*/ 117 h 466"/>
              <a:gd name="T4" fmla="*/ 1537 w 1747"/>
              <a:gd name="T5" fmla="*/ 95 h 466"/>
              <a:gd name="T6" fmla="*/ 1457 w 1747"/>
              <a:gd name="T7" fmla="*/ 81 h 466"/>
              <a:gd name="T8" fmla="*/ 1387 w 1747"/>
              <a:gd name="T9" fmla="*/ 65 h 466"/>
              <a:gd name="T10" fmla="*/ 1369 w 1747"/>
              <a:gd name="T11" fmla="*/ 55 h 466"/>
              <a:gd name="T12" fmla="*/ 1265 w 1747"/>
              <a:gd name="T13" fmla="*/ 30 h 466"/>
              <a:gd name="T14" fmla="*/ 1135 w 1747"/>
              <a:gd name="T15" fmla="*/ 6 h 466"/>
              <a:gd name="T16" fmla="*/ 1007 w 1747"/>
              <a:gd name="T17" fmla="*/ 6 h 466"/>
              <a:gd name="T18" fmla="*/ 927 w 1747"/>
              <a:gd name="T19" fmla="*/ 6 h 466"/>
              <a:gd name="T20" fmla="*/ 833 w 1747"/>
              <a:gd name="T21" fmla="*/ 19 h 466"/>
              <a:gd name="T22" fmla="*/ 709 w 1747"/>
              <a:gd name="T23" fmla="*/ 8 h 466"/>
              <a:gd name="T24" fmla="*/ 612 w 1747"/>
              <a:gd name="T25" fmla="*/ 0 h 466"/>
              <a:gd name="T26" fmla="*/ 498 w 1747"/>
              <a:gd name="T27" fmla="*/ 22 h 466"/>
              <a:gd name="T28" fmla="*/ 358 w 1747"/>
              <a:gd name="T29" fmla="*/ 71 h 466"/>
              <a:gd name="T30" fmla="*/ 224 w 1747"/>
              <a:gd name="T31" fmla="*/ 124 h 466"/>
              <a:gd name="T32" fmla="*/ 148 w 1747"/>
              <a:gd name="T33" fmla="*/ 154 h 466"/>
              <a:gd name="T34" fmla="*/ 69 w 1747"/>
              <a:gd name="T35" fmla="*/ 194 h 466"/>
              <a:gd name="T36" fmla="*/ 0 w 1747"/>
              <a:gd name="T37" fmla="*/ 220 h 466"/>
              <a:gd name="T38" fmla="*/ 43 w 1747"/>
              <a:gd name="T39" fmla="*/ 262 h 466"/>
              <a:gd name="T40" fmla="*/ 72 w 1747"/>
              <a:gd name="T41" fmla="*/ 304 h 466"/>
              <a:gd name="T42" fmla="*/ 88 w 1747"/>
              <a:gd name="T43" fmla="*/ 346 h 466"/>
              <a:gd name="T44" fmla="*/ 86 w 1747"/>
              <a:gd name="T45" fmla="*/ 386 h 466"/>
              <a:gd name="T46" fmla="*/ 280 w 1747"/>
              <a:gd name="T47" fmla="*/ 391 h 466"/>
              <a:gd name="T48" fmla="*/ 389 w 1747"/>
              <a:gd name="T49" fmla="*/ 407 h 466"/>
              <a:gd name="T50" fmla="*/ 494 w 1747"/>
              <a:gd name="T51" fmla="*/ 422 h 466"/>
              <a:gd name="T52" fmla="*/ 659 w 1747"/>
              <a:gd name="T53" fmla="*/ 440 h 466"/>
              <a:gd name="T54" fmla="*/ 596 w 1747"/>
              <a:gd name="T55" fmla="*/ 368 h 466"/>
              <a:gd name="T56" fmla="*/ 585 w 1747"/>
              <a:gd name="T57" fmla="*/ 318 h 466"/>
              <a:gd name="T58" fmla="*/ 599 w 1747"/>
              <a:gd name="T59" fmla="*/ 244 h 466"/>
              <a:gd name="T60" fmla="*/ 652 w 1747"/>
              <a:gd name="T61" fmla="*/ 164 h 466"/>
              <a:gd name="T62" fmla="*/ 723 w 1747"/>
              <a:gd name="T63" fmla="*/ 115 h 466"/>
              <a:gd name="T64" fmla="*/ 813 w 1747"/>
              <a:gd name="T65" fmla="*/ 93 h 466"/>
              <a:gd name="T66" fmla="*/ 953 w 1747"/>
              <a:gd name="T67" fmla="*/ 95 h 466"/>
              <a:gd name="T68" fmla="*/ 1055 w 1747"/>
              <a:gd name="T69" fmla="*/ 125 h 466"/>
              <a:gd name="T70" fmla="*/ 1127 w 1747"/>
              <a:gd name="T71" fmla="*/ 182 h 466"/>
              <a:gd name="T72" fmla="*/ 1175 w 1747"/>
              <a:gd name="T73" fmla="*/ 236 h 466"/>
              <a:gd name="T74" fmla="*/ 1211 w 1747"/>
              <a:gd name="T75" fmla="*/ 275 h 466"/>
              <a:gd name="T76" fmla="*/ 1217 w 1747"/>
              <a:gd name="T77" fmla="*/ 308 h 466"/>
              <a:gd name="T78" fmla="*/ 1218 w 1747"/>
              <a:gd name="T79" fmla="*/ 343 h 466"/>
              <a:gd name="T80" fmla="*/ 1208 w 1747"/>
              <a:gd name="T81" fmla="*/ 400 h 466"/>
              <a:gd name="T82" fmla="*/ 1178 w 1747"/>
              <a:gd name="T83" fmla="*/ 433 h 466"/>
              <a:gd name="T84" fmla="*/ 1144 w 1747"/>
              <a:gd name="T85" fmla="*/ 463 h 466"/>
              <a:gd name="T86" fmla="*/ 1188 w 1747"/>
              <a:gd name="T87" fmla="*/ 466 h 466"/>
              <a:gd name="T88" fmla="*/ 1273 w 1747"/>
              <a:gd name="T89" fmla="*/ 459 h 466"/>
              <a:gd name="T90" fmla="*/ 1365 w 1747"/>
              <a:gd name="T91" fmla="*/ 443 h 466"/>
              <a:gd name="T92" fmla="*/ 1446 w 1747"/>
              <a:gd name="T93" fmla="*/ 414 h 466"/>
              <a:gd name="T94" fmla="*/ 1547 w 1747"/>
              <a:gd name="T95" fmla="*/ 383 h 466"/>
              <a:gd name="T96" fmla="*/ 1627 w 1747"/>
              <a:gd name="T97" fmla="*/ 373 h 466"/>
              <a:gd name="T98" fmla="*/ 1681 w 1747"/>
              <a:gd name="T99" fmla="*/ 369 h 466"/>
              <a:gd name="T100" fmla="*/ 1735 w 1747"/>
              <a:gd name="T101" fmla="*/ 359 h 466"/>
              <a:gd name="T102" fmla="*/ 1744 w 1747"/>
              <a:gd name="T103" fmla="*/ 340 h 466"/>
              <a:gd name="T104" fmla="*/ 1747 w 1747"/>
              <a:gd name="T105" fmla="*/ 285 h 466"/>
              <a:gd name="T106" fmla="*/ 1747 w 1747"/>
              <a:gd name="T107" fmla="*/ 205 h 466"/>
              <a:gd name="T108" fmla="*/ 1745 w 1747"/>
              <a:gd name="T109" fmla="*/ 139 h 46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747"/>
              <a:gd name="T166" fmla="*/ 0 h 466"/>
              <a:gd name="T167" fmla="*/ 1747 w 1747"/>
              <a:gd name="T168" fmla="*/ 466 h 46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747" h="466">
                <a:moveTo>
                  <a:pt x="1745" y="139"/>
                </a:moveTo>
                <a:lnTo>
                  <a:pt x="1639" y="117"/>
                </a:lnTo>
                <a:lnTo>
                  <a:pt x="1537" y="95"/>
                </a:lnTo>
                <a:lnTo>
                  <a:pt x="1457" y="81"/>
                </a:lnTo>
                <a:lnTo>
                  <a:pt x="1387" y="65"/>
                </a:lnTo>
                <a:lnTo>
                  <a:pt x="1369" y="55"/>
                </a:lnTo>
                <a:lnTo>
                  <a:pt x="1265" y="30"/>
                </a:lnTo>
                <a:lnTo>
                  <a:pt x="1135" y="6"/>
                </a:lnTo>
                <a:lnTo>
                  <a:pt x="1007" y="6"/>
                </a:lnTo>
                <a:lnTo>
                  <a:pt x="927" y="6"/>
                </a:lnTo>
                <a:lnTo>
                  <a:pt x="833" y="19"/>
                </a:lnTo>
                <a:lnTo>
                  <a:pt x="709" y="8"/>
                </a:lnTo>
                <a:lnTo>
                  <a:pt x="612" y="0"/>
                </a:lnTo>
                <a:lnTo>
                  <a:pt x="498" y="22"/>
                </a:lnTo>
                <a:lnTo>
                  <a:pt x="358" y="71"/>
                </a:lnTo>
                <a:lnTo>
                  <a:pt x="224" y="124"/>
                </a:lnTo>
                <a:lnTo>
                  <a:pt x="148" y="154"/>
                </a:lnTo>
                <a:lnTo>
                  <a:pt x="69" y="194"/>
                </a:lnTo>
                <a:lnTo>
                  <a:pt x="0" y="220"/>
                </a:lnTo>
                <a:lnTo>
                  <a:pt x="43" y="262"/>
                </a:lnTo>
                <a:lnTo>
                  <a:pt x="72" y="304"/>
                </a:lnTo>
                <a:lnTo>
                  <a:pt x="88" y="346"/>
                </a:lnTo>
                <a:lnTo>
                  <a:pt x="86" y="386"/>
                </a:lnTo>
                <a:lnTo>
                  <a:pt x="280" y="391"/>
                </a:lnTo>
                <a:lnTo>
                  <a:pt x="389" y="407"/>
                </a:lnTo>
                <a:lnTo>
                  <a:pt x="494" y="422"/>
                </a:lnTo>
                <a:lnTo>
                  <a:pt x="659" y="440"/>
                </a:lnTo>
                <a:lnTo>
                  <a:pt x="596" y="368"/>
                </a:lnTo>
                <a:lnTo>
                  <a:pt x="585" y="318"/>
                </a:lnTo>
                <a:lnTo>
                  <a:pt x="599" y="244"/>
                </a:lnTo>
                <a:lnTo>
                  <a:pt x="652" y="164"/>
                </a:lnTo>
                <a:lnTo>
                  <a:pt x="723" y="115"/>
                </a:lnTo>
                <a:lnTo>
                  <a:pt x="813" y="93"/>
                </a:lnTo>
                <a:lnTo>
                  <a:pt x="953" y="95"/>
                </a:lnTo>
                <a:lnTo>
                  <a:pt x="1055" y="125"/>
                </a:lnTo>
                <a:lnTo>
                  <a:pt x="1127" y="182"/>
                </a:lnTo>
                <a:lnTo>
                  <a:pt x="1175" y="236"/>
                </a:lnTo>
                <a:lnTo>
                  <a:pt x="1211" y="275"/>
                </a:lnTo>
                <a:lnTo>
                  <a:pt x="1217" y="308"/>
                </a:lnTo>
                <a:lnTo>
                  <a:pt x="1218" y="343"/>
                </a:lnTo>
                <a:lnTo>
                  <a:pt x="1208" y="400"/>
                </a:lnTo>
                <a:lnTo>
                  <a:pt x="1178" y="433"/>
                </a:lnTo>
                <a:lnTo>
                  <a:pt x="1144" y="463"/>
                </a:lnTo>
                <a:lnTo>
                  <a:pt x="1188" y="466"/>
                </a:lnTo>
                <a:lnTo>
                  <a:pt x="1273" y="459"/>
                </a:lnTo>
                <a:lnTo>
                  <a:pt x="1365" y="443"/>
                </a:lnTo>
                <a:lnTo>
                  <a:pt x="1446" y="414"/>
                </a:lnTo>
                <a:lnTo>
                  <a:pt x="1547" y="383"/>
                </a:lnTo>
                <a:lnTo>
                  <a:pt x="1627" y="373"/>
                </a:lnTo>
                <a:lnTo>
                  <a:pt x="1681" y="369"/>
                </a:lnTo>
                <a:lnTo>
                  <a:pt x="1735" y="359"/>
                </a:lnTo>
                <a:lnTo>
                  <a:pt x="1744" y="340"/>
                </a:lnTo>
                <a:lnTo>
                  <a:pt x="1747" y="285"/>
                </a:lnTo>
                <a:lnTo>
                  <a:pt x="1747" y="205"/>
                </a:lnTo>
                <a:lnTo>
                  <a:pt x="1745" y="139"/>
                </a:lnTo>
                <a:close/>
              </a:path>
            </a:pathLst>
          </a:custGeom>
          <a:gradFill rotWithShape="1">
            <a:gsLst>
              <a:gs pos="0">
                <a:srgbClr val="00FFFF">
                  <a:alpha val="67000"/>
                </a:srgbClr>
              </a:gs>
              <a:gs pos="100000">
                <a:srgbClr val="00A9A9">
                  <a:alpha val="67998"/>
                </a:srgbClr>
              </a:gs>
            </a:gsLst>
            <a:path path="rect">
              <a:fillToRect l="50000" t="50000" r="50000" b="50000"/>
            </a:path>
          </a:gradFill>
          <a:ln w="9525">
            <a:solidFill>
              <a:srgbClr val="000000"/>
            </a:solidFill>
            <a:round/>
            <a:headEnd/>
            <a:tailEnd/>
          </a:ln>
        </p:spPr>
        <p:txBody>
          <a:bodyPr/>
          <a:lstStyle/>
          <a:p>
            <a:endParaRPr lang="en-GB" dirty="0"/>
          </a:p>
        </p:txBody>
      </p:sp>
      <p:sp>
        <p:nvSpPr>
          <p:cNvPr id="25" name="Freeform 32"/>
          <p:cNvSpPr>
            <a:spLocks/>
          </p:cNvSpPr>
          <p:nvPr/>
        </p:nvSpPr>
        <p:spPr bwMode="auto">
          <a:xfrm>
            <a:off x="2216150" y="4057653"/>
            <a:ext cx="165100" cy="255588"/>
          </a:xfrm>
          <a:custGeom>
            <a:avLst/>
            <a:gdLst>
              <a:gd name="T0" fmla="*/ 0 w 93"/>
              <a:gd name="T1" fmla="*/ 0 h 177"/>
              <a:gd name="T2" fmla="*/ 51 w 93"/>
              <a:gd name="T3" fmla="*/ 48 h 177"/>
              <a:gd name="T4" fmla="*/ 78 w 93"/>
              <a:gd name="T5" fmla="*/ 96 h 177"/>
              <a:gd name="T6" fmla="*/ 90 w 93"/>
              <a:gd name="T7" fmla="*/ 138 h 177"/>
              <a:gd name="T8" fmla="*/ 93 w 93"/>
              <a:gd name="T9" fmla="*/ 177 h 177"/>
              <a:gd name="T10" fmla="*/ 0 60000 65536"/>
              <a:gd name="T11" fmla="*/ 0 60000 65536"/>
              <a:gd name="T12" fmla="*/ 0 60000 65536"/>
              <a:gd name="T13" fmla="*/ 0 60000 65536"/>
              <a:gd name="T14" fmla="*/ 0 60000 65536"/>
              <a:gd name="T15" fmla="*/ 0 w 93"/>
              <a:gd name="T16" fmla="*/ 0 h 177"/>
              <a:gd name="T17" fmla="*/ 93 w 93"/>
              <a:gd name="T18" fmla="*/ 177 h 177"/>
            </a:gdLst>
            <a:ahLst/>
            <a:cxnLst>
              <a:cxn ang="T10">
                <a:pos x="T0" y="T1"/>
              </a:cxn>
              <a:cxn ang="T11">
                <a:pos x="T2" y="T3"/>
              </a:cxn>
              <a:cxn ang="T12">
                <a:pos x="T4" y="T5"/>
              </a:cxn>
              <a:cxn ang="T13">
                <a:pos x="T6" y="T7"/>
              </a:cxn>
              <a:cxn ang="T14">
                <a:pos x="T8" y="T9"/>
              </a:cxn>
            </a:cxnLst>
            <a:rect l="T15" t="T16" r="T17" b="T18"/>
            <a:pathLst>
              <a:path w="93" h="177">
                <a:moveTo>
                  <a:pt x="0" y="0"/>
                </a:moveTo>
                <a:cubicBezTo>
                  <a:pt x="19" y="16"/>
                  <a:pt x="38" y="32"/>
                  <a:pt x="51" y="48"/>
                </a:cubicBezTo>
                <a:cubicBezTo>
                  <a:pt x="64" y="64"/>
                  <a:pt x="71" y="81"/>
                  <a:pt x="78" y="96"/>
                </a:cubicBezTo>
                <a:cubicBezTo>
                  <a:pt x="85" y="111"/>
                  <a:pt x="88" y="125"/>
                  <a:pt x="90" y="138"/>
                </a:cubicBezTo>
                <a:cubicBezTo>
                  <a:pt x="92" y="151"/>
                  <a:pt x="92" y="164"/>
                  <a:pt x="93" y="177"/>
                </a:cubicBezTo>
              </a:path>
            </a:pathLst>
          </a:custGeom>
          <a:noFill/>
          <a:ln w="9525">
            <a:solidFill>
              <a:srgbClr val="000000"/>
            </a:solidFill>
            <a:round/>
            <a:headEnd/>
            <a:tailEnd/>
          </a:ln>
        </p:spPr>
        <p:txBody>
          <a:bodyPr/>
          <a:lstStyle/>
          <a:p>
            <a:endParaRPr lang="en-GB" dirty="0"/>
          </a:p>
        </p:txBody>
      </p:sp>
      <p:sp>
        <p:nvSpPr>
          <p:cNvPr id="26" name="Freeform 33"/>
          <p:cNvSpPr>
            <a:spLocks/>
          </p:cNvSpPr>
          <p:nvPr/>
        </p:nvSpPr>
        <p:spPr bwMode="auto">
          <a:xfrm>
            <a:off x="4662488" y="3930653"/>
            <a:ext cx="39687" cy="403225"/>
          </a:xfrm>
          <a:custGeom>
            <a:avLst/>
            <a:gdLst>
              <a:gd name="T0" fmla="*/ 9 w 22"/>
              <a:gd name="T1" fmla="*/ 0 h 279"/>
              <a:gd name="T2" fmla="*/ 21 w 22"/>
              <a:gd name="T3" fmla="*/ 87 h 279"/>
              <a:gd name="T4" fmla="*/ 18 w 22"/>
              <a:gd name="T5" fmla="*/ 159 h 279"/>
              <a:gd name="T6" fmla="*/ 12 w 22"/>
              <a:gd name="T7" fmla="*/ 219 h 279"/>
              <a:gd name="T8" fmla="*/ 0 w 22"/>
              <a:gd name="T9" fmla="*/ 279 h 279"/>
              <a:gd name="T10" fmla="*/ 0 60000 65536"/>
              <a:gd name="T11" fmla="*/ 0 60000 65536"/>
              <a:gd name="T12" fmla="*/ 0 60000 65536"/>
              <a:gd name="T13" fmla="*/ 0 60000 65536"/>
              <a:gd name="T14" fmla="*/ 0 60000 65536"/>
              <a:gd name="T15" fmla="*/ 0 w 22"/>
              <a:gd name="T16" fmla="*/ 0 h 279"/>
              <a:gd name="T17" fmla="*/ 22 w 22"/>
              <a:gd name="T18" fmla="*/ 279 h 279"/>
            </a:gdLst>
            <a:ahLst/>
            <a:cxnLst>
              <a:cxn ang="T10">
                <a:pos x="T0" y="T1"/>
              </a:cxn>
              <a:cxn ang="T11">
                <a:pos x="T2" y="T3"/>
              </a:cxn>
              <a:cxn ang="T12">
                <a:pos x="T4" y="T5"/>
              </a:cxn>
              <a:cxn ang="T13">
                <a:pos x="T6" y="T7"/>
              </a:cxn>
              <a:cxn ang="T14">
                <a:pos x="T8" y="T9"/>
              </a:cxn>
            </a:cxnLst>
            <a:rect l="T15" t="T16" r="T17" b="T18"/>
            <a:pathLst>
              <a:path w="22" h="279">
                <a:moveTo>
                  <a:pt x="9" y="0"/>
                </a:moveTo>
                <a:cubicBezTo>
                  <a:pt x="14" y="30"/>
                  <a:pt x="20" y="61"/>
                  <a:pt x="21" y="87"/>
                </a:cubicBezTo>
                <a:cubicBezTo>
                  <a:pt x="22" y="113"/>
                  <a:pt x="20" y="137"/>
                  <a:pt x="18" y="159"/>
                </a:cubicBezTo>
                <a:cubicBezTo>
                  <a:pt x="16" y="181"/>
                  <a:pt x="15" y="199"/>
                  <a:pt x="12" y="219"/>
                </a:cubicBezTo>
                <a:cubicBezTo>
                  <a:pt x="9" y="239"/>
                  <a:pt x="2" y="269"/>
                  <a:pt x="0" y="279"/>
                </a:cubicBezTo>
              </a:path>
            </a:pathLst>
          </a:custGeom>
          <a:noFill/>
          <a:ln w="9525">
            <a:solidFill>
              <a:srgbClr val="000000"/>
            </a:solidFill>
            <a:round/>
            <a:headEnd/>
            <a:tailEnd/>
          </a:ln>
        </p:spPr>
        <p:txBody>
          <a:bodyPr/>
          <a:lstStyle/>
          <a:p>
            <a:endParaRPr lang="en-GB" dirty="0"/>
          </a:p>
        </p:txBody>
      </p:sp>
      <p:sp>
        <p:nvSpPr>
          <p:cNvPr id="27" name="Freeform 34"/>
          <p:cNvSpPr>
            <a:spLocks/>
          </p:cNvSpPr>
          <p:nvPr/>
        </p:nvSpPr>
        <p:spPr bwMode="auto">
          <a:xfrm>
            <a:off x="1377950" y="4110040"/>
            <a:ext cx="1879600" cy="571500"/>
          </a:xfrm>
          <a:custGeom>
            <a:avLst/>
            <a:gdLst>
              <a:gd name="T0" fmla="*/ 427 w 1184"/>
              <a:gd name="T1" fmla="*/ 0 h 360"/>
              <a:gd name="T2" fmla="*/ 313 w 1184"/>
              <a:gd name="T3" fmla="*/ 66 h 360"/>
              <a:gd name="T4" fmla="*/ 223 w 1184"/>
              <a:gd name="T5" fmla="*/ 103 h 360"/>
              <a:gd name="T6" fmla="*/ 118 w 1184"/>
              <a:gd name="T7" fmla="*/ 153 h 360"/>
              <a:gd name="T8" fmla="*/ 61 w 1184"/>
              <a:gd name="T9" fmla="*/ 189 h 360"/>
              <a:gd name="T10" fmla="*/ 24 w 1184"/>
              <a:gd name="T11" fmla="*/ 228 h 360"/>
              <a:gd name="T12" fmla="*/ 0 w 1184"/>
              <a:gd name="T13" fmla="*/ 250 h 360"/>
              <a:gd name="T14" fmla="*/ 3 w 1184"/>
              <a:gd name="T15" fmla="*/ 291 h 360"/>
              <a:gd name="T16" fmla="*/ 47 w 1184"/>
              <a:gd name="T17" fmla="*/ 305 h 360"/>
              <a:gd name="T18" fmla="*/ 94 w 1184"/>
              <a:gd name="T19" fmla="*/ 315 h 360"/>
              <a:gd name="T20" fmla="*/ 144 w 1184"/>
              <a:gd name="T21" fmla="*/ 332 h 360"/>
              <a:gd name="T22" fmla="*/ 257 w 1184"/>
              <a:gd name="T23" fmla="*/ 356 h 360"/>
              <a:gd name="T24" fmla="*/ 421 w 1184"/>
              <a:gd name="T25" fmla="*/ 360 h 360"/>
              <a:gd name="T26" fmla="*/ 579 w 1184"/>
              <a:gd name="T27" fmla="*/ 343 h 360"/>
              <a:gd name="T28" fmla="*/ 679 w 1184"/>
              <a:gd name="T29" fmla="*/ 329 h 360"/>
              <a:gd name="T30" fmla="*/ 846 w 1184"/>
              <a:gd name="T31" fmla="*/ 302 h 360"/>
              <a:gd name="T32" fmla="*/ 1010 w 1184"/>
              <a:gd name="T33" fmla="*/ 276 h 360"/>
              <a:gd name="T34" fmla="*/ 1072 w 1184"/>
              <a:gd name="T35" fmla="*/ 281 h 360"/>
              <a:gd name="T36" fmla="*/ 1184 w 1184"/>
              <a:gd name="T37" fmla="*/ 289 h 360"/>
              <a:gd name="T38" fmla="*/ 1115 w 1184"/>
              <a:gd name="T39" fmla="*/ 244 h 360"/>
              <a:gd name="T40" fmla="*/ 1073 w 1184"/>
              <a:gd name="T41" fmla="*/ 205 h 360"/>
              <a:gd name="T42" fmla="*/ 1019 w 1184"/>
              <a:gd name="T43" fmla="*/ 196 h 360"/>
              <a:gd name="T44" fmla="*/ 804 w 1184"/>
              <a:gd name="T45" fmla="*/ 169 h 360"/>
              <a:gd name="T46" fmla="*/ 659 w 1184"/>
              <a:gd name="T47" fmla="*/ 162 h 360"/>
              <a:gd name="T48" fmla="*/ 553 w 1184"/>
              <a:gd name="T49" fmla="*/ 159 h 360"/>
              <a:gd name="T50" fmla="*/ 510 w 1184"/>
              <a:gd name="T51" fmla="*/ 151 h 360"/>
              <a:gd name="T52" fmla="*/ 499 w 1184"/>
              <a:gd name="T53" fmla="*/ 81 h 360"/>
              <a:gd name="T54" fmla="*/ 469 w 1184"/>
              <a:gd name="T55" fmla="*/ 33 h 360"/>
              <a:gd name="T56" fmla="*/ 427 w 1184"/>
              <a:gd name="T57" fmla="*/ 0 h 36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84"/>
              <a:gd name="T88" fmla="*/ 0 h 360"/>
              <a:gd name="T89" fmla="*/ 1184 w 1184"/>
              <a:gd name="T90" fmla="*/ 360 h 36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84" h="360">
                <a:moveTo>
                  <a:pt x="427" y="0"/>
                </a:moveTo>
                <a:lnTo>
                  <a:pt x="313" y="66"/>
                </a:lnTo>
                <a:lnTo>
                  <a:pt x="223" y="103"/>
                </a:lnTo>
                <a:lnTo>
                  <a:pt x="118" y="153"/>
                </a:lnTo>
                <a:lnTo>
                  <a:pt x="61" y="189"/>
                </a:lnTo>
                <a:lnTo>
                  <a:pt x="24" y="228"/>
                </a:lnTo>
                <a:lnTo>
                  <a:pt x="0" y="250"/>
                </a:lnTo>
                <a:lnTo>
                  <a:pt x="3" y="291"/>
                </a:lnTo>
                <a:lnTo>
                  <a:pt x="47" y="305"/>
                </a:lnTo>
                <a:lnTo>
                  <a:pt x="94" y="315"/>
                </a:lnTo>
                <a:lnTo>
                  <a:pt x="144" y="332"/>
                </a:lnTo>
                <a:lnTo>
                  <a:pt x="257" y="356"/>
                </a:lnTo>
                <a:lnTo>
                  <a:pt x="421" y="360"/>
                </a:lnTo>
                <a:lnTo>
                  <a:pt x="579" y="343"/>
                </a:lnTo>
                <a:lnTo>
                  <a:pt x="679" y="329"/>
                </a:lnTo>
                <a:lnTo>
                  <a:pt x="846" y="302"/>
                </a:lnTo>
                <a:lnTo>
                  <a:pt x="1010" y="276"/>
                </a:lnTo>
                <a:lnTo>
                  <a:pt x="1072" y="281"/>
                </a:lnTo>
                <a:lnTo>
                  <a:pt x="1184" y="289"/>
                </a:lnTo>
                <a:lnTo>
                  <a:pt x="1115" y="244"/>
                </a:lnTo>
                <a:lnTo>
                  <a:pt x="1073" y="205"/>
                </a:lnTo>
                <a:lnTo>
                  <a:pt x="1019" y="196"/>
                </a:lnTo>
                <a:lnTo>
                  <a:pt x="804" y="169"/>
                </a:lnTo>
                <a:lnTo>
                  <a:pt x="659" y="162"/>
                </a:lnTo>
                <a:lnTo>
                  <a:pt x="553" y="159"/>
                </a:lnTo>
                <a:lnTo>
                  <a:pt x="510" y="151"/>
                </a:lnTo>
                <a:lnTo>
                  <a:pt x="499" y="81"/>
                </a:lnTo>
                <a:lnTo>
                  <a:pt x="469" y="33"/>
                </a:lnTo>
                <a:lnTo>
                  <a:pt x="427" y="0"/>
                </a:lnTo>
                <a:close/>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28" name="Freeform 35"/>
          <p:cNvSpPr>
            <a:spLocks/>
          </p:cNvSpPr>
          <p:nvPr/>
        </p:nvSpPr>
        <p:spPr bwMode="auto">
          <a:xfrm>
            <a:off x="1955800" y="4357690"/>
            <a:ext cx="346075" cy="34925"/>
          </a:xfrm>
          <a:custGeom>
            <a:avLst/>
            <a:gdLst>
              <a:gd name="T0" fmla="*/ 195 w 195"/>
              <a:gd name="T1" fmla="*/ 3 h 24"/>
              <a:gd name="T2" fmla="*/ 123 w 195"/>
              <a:gd name="T3" fmla="*/ 3 h 24"/>
              <a:gd name="T4" fmla="*/ 63 w 195"/>
              <a:gd name="T5" fmla="*/ 3 h 24"/>
              <a:gd name="T6" fmla="*/ 0 w 195"/>
              <a:gd name="T7" fmla="*/ 24 h 24"/>
              <a:gd name="T8" fmla="*/ 0 60000 65536"/>
              <a:gd name="T9" fmla="*/ 0 60000 65536"/>
              <a:gd name="T10" fmla="*/ 0 60000 65536"/>
              <a:gd name="T11" fmla="*/ 0 60000 65536"/>
              <a:gd name="T12" fmla="*/ 0 w 195"/>
              <a:gd name="T13" fmla="*/ 0 h 24"/>
              <a:gd name="T14" fmla="*/ 195 w 195"/>
              <a:gd name="T15" fmla="*/ 24 h 24"/>
            </a:gdLst>
            <a:ahLst/>
            <a:cxnLst>
              <a:cxn ang="T8">
                <a:pos x="T0" y="T1"/>
              </a:cxn>
              <a:cxn ang="T9">
                <a:pos x="T2" y="T3"/>
              </a:cxn>
              <a:cxn ang="T10">
                <a:pos x="T4" y="T5"/>
              </a:cxn>
              <a:cxn ang="T11">
                <a:pos x="T6" y="T7"/>
              </a:cxn>
            </a:cxnLst>
            <a:rect l="T12" t="T13" r="T14" b="T15"/>
            <a:pathLst>
              <a:path w="195" h="24">
                <a:moveTo>
                  <a:pt x="195" y="3"/>
                </a:moveTo>
                <a:cubicBezTo>
                  <a:pt x="170" y="3"/>
                  <a:pt x="145" y="3"/>
                  <a:pt x="123" y="3"/>
                </a:cubicBezTo>
                <a:cubicBezTo>
                  <a:pt x="101" y="3"/>
                  <a:pt x="83" y="0"/>
                  <a:pt x="63" y="3"/>
                </a:cubicBezTo>
                <a:cubicBezTo>
                  <a:pt x="43" y="6"/>
                  <a:pt x="21" y="15"/>
                  <a:pt x="0" y="24"/>
                </a:cubicBezTo>
              </a:path>
            </a:pathLst>
          </a:custGeom>
          <a:noFill/>
          <a:ln w="9525">
            <a:solidFill>
              <a:srgbClr val="000000"/>
            </a:solidFill>
            <a:round/>
            <a:headEnd/>
            <a:tailEnd/>
          </a:ln>
        </p:spPr>
        <p:txBody>
          <a:bodyPr/>
          <a:lstStyle/>
          <a:p>
            <a:endParaRPr lang="en-GB" dirty="0"/>
          </a:p>
        </p:txBody>
      </p:sp>
      <p:sp>
        <p:nvSpPr>
          <p:cNvPr id="29" name="Freeform 36"/>
          <p:cNvSpPr>
            <a:spLocks/>
          </p:cNvSpPr>
          <p:nvPr/>
        </p:nvSpPr>
        <p:spPr bwMode="auto">
          <a:xfrm>
            <a:off x="4806950" y="3968753"/>
            <a:ext cx="2298700" cy="484188"/>
          </a:xfrm>
          <a:custGeom>
            <a:avLst/>
            <a:gdLst>
              <a:gd name="T0" fmla="*/ 1270 w 1448"/>
              <a:gd name="T1" fmla="*/ 200 h 305"/>
              <a:gd name="T2" fmla="*/ 1108 w 1448"/>
              <a:gd name="T3" fmla="*/ 237 h 305"/>
              <a:gd name="T4" fmla="*/ 1079 w 1448"/>
              <a:gd name="T5" fmla="*/ 227 h 305"/>
              <a:gd name="T6" fmla="*/ 932 w 1448"/>
              <a:gd name="T7" fmla="*/ 191 h 305"/>
              <a:gd name="T8" fmla="*/ 799 w 1448"/>
              <a:gd name="T9" fmla="*/ 153 h 305"/>
              <a:gd name="T10" fmla="*/ 668 w 1448"/>
              <a:gd name="T11" fmla="*/ 110 h 305"/>
              <a:gd name="T12" fmla="*/ 595 w 1448"/>
              <a:gd name="T13" fmla="*/ 89 h 305"/>
              <a:gd name="T14" fmla="*/ 505 w 1448"/>
              <a:gd name="T15" fmla="*/ 67 h 305"/>
              <a:gd name="T16" fmla="*/ 408 w 1448"/>
              <a:gd name="T17" fmla="*/ 51 h 305"/>
              <a:gd name="T18" fmla="*/ 323 w 1448"/>
              <a:gd name="T19" fmla="*/ 38 h 305"/>
              <a:gd name="T20" fmla="*/ 248 w 1448"/>
              <a:gd name="T21" fmla="*/ 34 h 305"/>
              <a:gd name="T22" fmla="*/ 173 w 1448"/>
              <a:gd name="T23" fmla="*/ 28 h 305"/>
              <a:gd name="T24" fmla="*/ 103 w 1448"/>
              <a:gd name="T25" fmla="*/ 13 h 305"/>
              <a:gd name="T26" fmla="*/ 51 w 1448"/>
              <a:gd name="T27" fmla="*/ 4 h 305"/>
              <a:gd name="T28" fmla="*/ 8 w 1448"/>
              <a:gd name="T29" fmla="*/ 0 h 305"/>
              <a:gd name="T30" fmla="*/ 7 w 1448"/>
              <a:gd name="T31" fmla="*/ 122 h 305"/>
              <a:gd name="T32" fmla="*/ 0 w 1448"/>
              <a:gd name="T33" fmla="*/ 214 h 305"/>
              <a:gd name="T34" fmla="*/ 84 w 1448"/>
              <a:gd name="T35" fmla="*/ 220 h 305"/>
              <a:gd name="T36" fmla="*/ 154 w 1448"/>
              <a:gd name="T37" fmla="*/ 235 h 305"/>
              <a:gd name="T38" fmla="*/ 191 w 1448"/>
              <a:gd name="T39" fmla="*/ 239 h 305"/>
              <a:gd name="T40" fmla="*/ 228 w 1448"/>
              <a:gd name="T41" fmla="*/ 247 h 305"/>
              <a:gd name="T42" fmla="*/ 1440 w 1448"/>
              <a:gd name="T43" fmla="*/ 305 h 305"/>
              <a:gd name="T44" fmla="*/ 1448 w 1448"/>
              <a:gd name="T45" fmla="*/ 290 h 305"/>
              <a:gd name="T46" fmla="*/ 1439 w 1448"/>
              <a:gd name="T47" fmla="*/ 272 h 305"/>
              <a:gd name="T48" fmla="*/ 1375 w 1448"/>
              <a:gd name="T49" fmla="*/ 239 h 305"/>
              <a:gd name="T50" fmla="*/ 1342 w 1448"/>
              <a:gd name="T51" fmla="*/ 213 h 305"/>
              <a:gd name="T52" fmla="*/ 1297 w 1448"/>
              <a:gd name="T53" fmla="*/ 199 h 305"/>
              <a:gd name="T54" fmla="*/ 1263 w 1448"/>
              <a:gd name="T55" fmla="*/ 200 h 305"/>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448"/>
              <a:gd name="T85" fmla="*/ 0 h 305"/>
              <a:gd name="T86" fmla="*/ 1448 w 1448"/>
              <a:gd name="T87" fmla="*/ 305 h 305"/>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448" h="305">
                <a:moveTo>
                  <a:pt x="1270" y="200"/>
                </a:moveTo>
                <a:lnTo>
                  <a:pt x="1108" y="237"/>
                </a:lnTo>
                <a:lnTo>
                  <a:pt x="1079" y="227"/>
                </a:lnTo>
                <a:lnTo>
                  <a:pt x="932" y="191"/>
                </a:lnTo>
                <a:lnTo>
                  <a:pt x="799" y="153"/>
                </a:lnTo>
                <a:lnTo>
                  <a:pt x="668" y="110"/>
                </a:lnTo>
                <a:cubicBezTo>
                  <a:pt x="642" y="103"/>
                  <a:pt x="623" y="96"/>
                  <a:pt x="595" y="89"/>
                </a:cubicBezTo>
                <a:cubicBezTo>
                  <a:pt x="569" y="81"/>
                  <a:pt x="536" y="74"/>
                  <a:pt x="505" y="67"/>
                </a:cubicBezTo>
                <a:lnTo>
                  <a:pt x="408" y="51"/>
                </a:lnTo>
                <a:lnTo>
                  <a:pt x="323" y="38"/>
                </a:lnTo>
                <a:lnTo>
                  <a:pt x="248" y="34"/>
                </a:lnTo>
                <a:lnTo>
                  <a:pt x="173" y="28"/>
                </a:lnTo>
                <a:lnTo>
                  <a:pt x="103" y="13"/>
                </a:lnTo>
                <a:lnTo>
                  <a:pt x="51" y="4"/>
                </a:lnTo>
                <a:lnTo>
                  <a:pt x="8" y="0"/>
                </a:lnTo>
                <a:lnTo>
                  <a:pt x="7" y="122"/>
                </a:lnTo>
                <a:lnTo>
                  <a:pt x="0" y="214"/>
                </a:lnTo>
                <a:lnTo>
                  <a:pt x="84" y="220"/>
                </a:lnTo>
                <a:lnTo>
                  <a:pt x="154" y="235"/>
                </a:lnTo>
                <a:lnTo>
                  <a:pt x="191" y="239"/>
                </a:lnTo>
                <a:lnTo>
                  <a:pt x="228" y="247"/>
                </a:lnTo>
                <a:lnTo>
                  <a:pt x="1440" y="305"/>
                </a:lnTo>
                <a:lnTo>
                  <a:pt x="1448" y="290"/>
                </a:lnTo>
                <a:lnTo>
                  <a:pt x="1439" y="272"/>
                </a:lnTo>
                <a:lnTo>
                  <a:pt x="1375" y="239"/>
                </a:lnTo>
                <a:lnTo>
                  <a:pt x="1342" y="213"/>
                </a:lnTo>
                <a:lnTo>
                  <a:pt x="1297" y="199"/>
                </a:lnTo>
                <a:lnTo>
                  <a:pt x="1263" y="200"/>
                </a:lnTo>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30" name="Freeform 38"/>
          <p:cNvSpPr>
            <a:spLocks/>
          </p:cNvSpPr>
          <p:nvPr/>
        </p:nvSpPr>
        <p:spPr bwMode="auto">
          <a:xfrm>
            <a:off x="3556000" y="4479928"/>
            <a:ext cx="319087" cy="98425"/>
          </a:xfrm>
          <a:custGeom>
            <a:avLst/>
            <a:gdLst>
              <a:gd name="T0" fmla="*/ 138 w 180"/>
              <a:gd name="T1" fmla="*/ 0 h 69"/>
              <a:gd name="T2" fmla="*/ 162 w 180"/>
              <a:gd name="T3" fmla="*/ 15 h 69"/>
              <a:gd name="T4" fmla="*/ 180 w 180"/>
              <a:gd name="T5" fmla="*/ 45 h 69"/>
              <a:gd name="T6" fmla="*/ 144 w 180"/>
              <a:gd name="T7" fmla="*/ 69 h 69"/>
              <a:gd name="T8" fmla="*/ 81 w 180"/>
              <a:gd name="T9" fmla="*/ 57 h 69"/>
              <a:gd name="T10" fmla="*/ 45 w 180"/>
              <a:gd name="T11" fmla="*/ 48 h 69"/>
              <a:gd name="T12" fmla="*/ 0 w 180"/>
              <a:gd name="T13" fmla="*/ 48 h 69"/>
              <a:gd name="T14" fmla="*/ 54 w 180"/>
              <a:gd name="T15" fmla="*/ 18 h 69"/>
              <a:gd name="T16" fmla="*/ 99 w 180"/>
              <a:gd name="T17" fmla="*/ 12 h 69"/>
              <a:gd name="T18" fmla="*/ 120 w 180"/>
              <a:gd name="T19" fmla="*/ 12 h 69"/>
              <a:gd name="T20" fmla="*/ 138 w 180"/>
              <a:gd name="T21" fmla="*/ 0 h 6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0"/>
              <a:gd name="T34" fmla="*/ 0 h 69"/>
              <a:gd name="T35" fmla="*/ 180 w 180"/>
              <a:gd name="T36" fmla="*/ 69 h 6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0" h="69">
                <a:moveTo>
                  <a:pt x="138" y="0"/>
                </a:moveTo>
                <a:lnTo>
                  <a:pt x="162" y="15"/>
                </a:lnTo>
                <a:lnTo>
                  <a:pt x="180" y="45"/>
                </a:lnTo>
                <a:lnTo>
                  <a:pt x="144" y="69"/>
                </a:lnTo>
                <a:lnTo>
                  <a:pt x="81" y="57"/>
                </a:lnTo>
                <a:lnTo>
                  <a:pt x="45" y="48"/>
                </a:lnTo>
                <a:lnTo>
                  <a:pt x="0" y="48"/>
                </a:lnTo>
                <a:lnTo>
                  <a:pt x="54" y="18"/>
                </a:lnTo>
                <a:cubicBezTo>
                  <a:pt x="91" y="11"/>
                  <a:pt x="76" y="12"/>
                  <a:pt x="99" y="12"/>
                </a:cubicBezTo>
                <a:lnTo>
                  <a:pt x="120" y="12"/>
                </a:lnTo>
                <a:lnTo>
                  <a:pt x="138" y="0"/>
                </a:lnTo>
                <a:close/>
              </a:path>
            </a:pathLst>
          </a:custGeom>
          <a:solidFill>
            <a:srgbClr val="FFCC99"/>
          </a:solidFill>
          <a:ln w="9525">
            <a:solidFill>
              <a:srgbClr val="000000"/>
            </a:solidFill>
            <a:round/>
            <a:headEnd/>
            <a:tailEnd/>
          </a:ln>
        </p:spPr>
        <p:txBody>
          <a:bodyPr/>
          <a:lstStyle/>
          <a:p>
            <a:endParaRPr lang="en-GB" dirty="0"/>
          </a:p>
        </p:txBody>
      </p:sp>
      <p:sp>
        <p:nvSpPr>
          <p:cNvPr id="31" name="Freeform 39"/>
          <p:cNvSpPr>
            <a:spLocks/>
          </p:cNvSpPr>
          <p:nvPr/>
        </p:nvSpPr>
        <p:spPr bwMode="auto">
          <a:xfrm rot="818436">
            <a:off x="3648075" y="4143378"/>
            <a:ext cx="411162" cy="520700"/>
          </a:xfrm>
          <a:custGeom>
            <a:avLst/>
            <a:gdLst>
              <a:gd name="T0" fmla="*/ 145 w 232"/>
              <a:gd name="T1" fmla="*/ 9 h 360"/>
              <a:gd name="T2" fmla="*/ 166 w 232"/>
              <a:gd name="T3" fmla="*/ 57 h 360"/>
              <a:gd name="T4" fmla="*/ 178 w 232"/>
              <a:gd name="T5" fmla="*/ 108 h 360"/>
              <a:gd name="T6" fmla="*/ 184 w 232"/>
              <a:gd name="T7" fmla="*/ 138 h 360"/>
              <a:gd name="T8" fmla="*/ 205 w 232"/>
              <a:gd name="T9" fmla="*/ 156 h 360"/>
              <a:gd name="T10" fmla="*/ 229 w 232"/>
              <a:gd name="T11" fmla="*/ 177 h 360"/>
              <a:gd name="T12" fmla="*/ 232 w 232"/>
              <a:gd name="T13" fmla="*/ 207 h 360"/>
              <a:gd name="T14" fmla="*/ 202 w 232"/>
              <a:gd name="T15" fmla="*/ 234 h 360"/>
              <a:gd name="T16" fmla="*/ 169 w 232"/>
              <a:gd name="T17" fmla="*/ 255 h 360"/>
              <a:gd name="T18" fmla="*/ 136 w 232"/>
              <a:gd name="T19" fmla="*/ 297 h 360"/>
              <a:gd name="T20" fmla="*/ 106 w 232"/>
              <a:gd name="T21" fmla="*/ 333 h 360"/>
              <a:gd name="T22" fmla="*/ 73 w 232"/>
              <a:gd name="T23" fmla="*/ 354 h 360"/>
              <a:gd name="T24" fmla="*/ 43 w 232"/>
              <a:gd name="T25" fmla="*/ 357 h 360"/>
              <a:gd name="T26" fmla="*/ 37 w 232"/>
              <a:gd name="T27" fmla="*/ 360 h 360"/>
              <a:gd name="T28" fmla="*/ 1 w 232"/>
              <a:gd name="T29" fmla="*/ 336 h 360"/>
              <a:gd name="T30" fmla="*/ 1 w 232"/>
              <a:gd name="T31" fmla="*/ 162 h 360"/>
              <a:gd name="T32" fmla="*/ 31 w 232"/>
              <a:gd name="T33" fmla="*/ 0 h 360"/>
              <a:gd name="T34" fmla="*/ 145 w 232"/>
              <a:gd name="T35" fmla="*/ 9 h 3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32"/>
              <a:gd name="T55" fmla="*/ 0 h 360"/>
              <a:gd name="T56" fmla="*/ 232 w 232"/>
              <a:gd name="T57" fmla="*/ 360 h 36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32" h="360">
                <a:moveTo>
                  <a:pt x="145" y="9"/>
                </a:moveTo>
                <a:lnTo>
                  <a:pt x="166" y="57"/>
                </a:lnTo>
                <a:lnTo>
                  <a:pt x="178" y="108"/>
                </a:lnTo>
                <a:lnTo>
                  <a:pt x="184" y="138"/>
                </a:lnTo>
                <a:lnTo>
                  <a:pt x="205" y="156"/>
                </a:lnTo>
                <a:lnTo>
                  <a:pt x="229" y="177"/>
                </a:lnTo>
                <a:lnTo>
                  <a:pt x="232" y="207"/>
                </a:lnTo>
                <a:lnTo>
                  <a:pt x="202" y="234"/>
                </a:lnTo>
                <a:lnTo>
                  <a:pt x="169" y="255"/>
                </a:lnTo>
                <a:lnTo>
                  <a:pt x="136" y="297"/>
                </a:lnTo>
                <a:lnTo>
                  <a:pt x="106" y="333"/>
                </a:lnTo>
                <a:cubicBezTo>
                  <a:pt x="95" y="340"/>
                  <a:pt x="85" y="349"/>
                  <a:pt x="73" y="354"/>
                </a:cubicBezTo>
                <a:cubicBezTo>
                  <a:pt x="64" y="358"/>
                  <a:pt x="53" y="355"/>
                  <a:pt x="43" y="357"/>
                </a:cubicBezTo>
                <a:cubicBezTo>
                  <a:pt x="41" y="357"/>
                  <a:pt x="39" y="359"/>
                  <a:pt x="37" y="360"/>
                </a:cubicBezTo>
                <a:cubicBezTo>
                  <a:pt x="0" y="338"/>
                  <a:pt x="1" y="353"/>
                  <a:pt x="1" y="336"/>
                </a:cubicBezTo>
                <a:lnTo>
                  <a:pt x="1" y="162"/>
                </a:lnTo>
                <a:lnTo>
                  <a:pt x="31" y="0"/>
                </a:lnTo>
                <a:lnTo>
                  <a:pt x="145" y="9"/>
                </a:lnTo>
                <a:close/>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32" name="Freeform 40"/>
          <p:cNvSpPr>
            <a:spLocks/>
          </p:cNvSpPr>
          <p:nvPr/>
        </p:nvSpPr>
        <p:spPr bwMode="auto">
          <a:xfrm rot="974288">
            <a:off x="2971800" y="3875090"/>
            <a:ext cx="968375" cy="752475"/>
          </a:xfrm>
          <a:custGeom>
            <a:avLst/>
            <a:gdLst>
              <a:gd name="T0" fmla="*/ 249 w 546"/>
              <a:gd name="T1" fmla="*/ 0 h 519"/>
              <a:gd name="T2" fmla="*/ 186 w 546"/>
              <a:gd name="T3" fmla="*/ 9 h 519"/>
              <a:gd name="T4" fmla="*/ 129 w 546"/>
              <a:gd name="T5" fmla="*/ 33 h 519"/>
              <a:gd name="T6" fmla="*/ 84 w 546"/>
              <a:gd name="T7" fmla="*/ 63 h 519"/>
              <a:gd name="T8" fmla="*/ 48 w 546"/>
              <a:gd name="T9" fmla="*/ 111 h 519"/>
              <a:gd name="T10" fmla="*/ 21 w 546"/>
              <a:gd name="T11" fmla="*/ 162 h 519"/>
              <a:gd name="T12" fmla="*/ 0 w 546"/>
              <a:gd name="T13" fmla="*/ 252 h 519"/>
              <a:gd name="T14" fmla="*/ 3 w 546"/>
              <a:gd name="T15" fmla="*/ 309 h 519"/>
              <a:gd name="T16" fmla="*/ 18 w 546"/>
              <a:gd name="T17" fmla="*/ 366 h 519"/>
              <a:gd name="T18" fmla="*/ 72 w 546"/>
              <a:gd name="T19" fmla="*/ 426 h 519"/>
              <a:gd name="T20" fmla="*/ 123 w 546"/>
              <a:gd name="T21" fmla="*/ 462 h 519"/>
              <a:gd name="T22" fmla="*/ 183 w 546"/>
              <a:gd name="T23" fmla="*/ 498 h 519"/>
              <a:gd name="T24" fmla="*/ 267 w 546"/>
              <a:gd name="T25" fmla="*/ 519 h 519"/>
              <a:gd name="T26" fmla="*/ 327 w 546"/>
              <a:gd name="T27" fmla="*/ 516 h 519"/>
              <a:gd name="T28" fmla="*/ 381 w 546"/>
              <a:gd name="T29" fmla="*/ 498 h 519"/>
              <a:gd name="T30" fmla="*/ 429 w 546"/>
              <a:gd name="T31" fmla="*/ 471 h 519"/>
              <a:gd name="T32" fmla="*/ 402 w 546"/>
              <a:gd name="T33" fmla="*/ 435 h 519"/>
              <a:gd name="T34" fmla="*/ 420 w 546"/>
              <a:gd name="T35" fmla="*/ 384 h 519"/>
              <a:gd name="T36" fmla="*/ 459 w 546"/>
              <a:gd name="T37" fmla="*/ 330 h 519"/>
              <a:gd name="T38" fmla="*/ 447 w 546"/>
              <a:gd name="T39" fmla="*/ 273 h 519"/>
              <a:gd name="T40" fmla="*/ 426 w 546"/>
              <a:gd name="T41" fmla="*/ 234 h 519"/>
              <a:gd name="T42" fmla="*/ 432 w 546"/>
              <a:gd name="T43" fmla="*/ 162 h 519"/>
              <a:gd name="T44" fmla="*/ 468 w 546"/>
              <a:gd name="T45" fmla="*/ 114 h 519"/>
              <a:gd name="T46" fmla="*/ 492 w 546"/>
              <a:gd name="T47" fmla="*/ 111 h 519"/>
              <a:gd name="T48" fmla="*/ 546 w 546"/>
              <a:gd name="T49" fmla="*/ 123 h 519"/>
              <a:gd name="T50" fmla="*/ 483 w 546"/>
              <a:gd name="T51" fmla="*/ 57 h 519"/>
              <a:gd name="T52" fmla="*/ 411 w 546"/>
              <a:gd name="T53" fmla="*/ 18 h 519"/>
              <a:gd name="T54" fmla="*/ 312 w 546"/>
              <a:gd name="T55" fmla="*/ 0 h 519"/>
              <a:gd name="T56" fmla="*/ 249 w 546"/>
              <a:gd name="T57" fmla="*/ 0 h 51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46"/>
              <a:gd name="T88" fmla="*/ 0 h 519"/>
              <a:gd name="T89" fmla="*/ 546 w 546"/>
              <a:gd name="T90" fmla="*/ 519 h 519"/>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46" h="519">
                <a:moveTo>
                  <a:pt x="249" y="0"/>
                </a:moveTo>
                <a:lnTo>
                  <a:pt x="186" y="9"/>
                </a:lnTo>
                <a:lnTo>
                  <a:pt x="129" y="33"/>
                </a:lnTo>
                <a:lnTo>
                  <a:pt x="84" y="63"/>
                </a:lnTo>
                <a:lnTo>
                  <a:pt x="48" y="111"/>
                </a:lnTo>
                <a:lnTo>
                  <a:pt x="21" y="162"/>
                </a:lnTo>
                <a:lnTo>
                  <a:pt x="0" y="252"/>
                </a:lnTo>
                <a:lnTo>
                  <a:pt x="3" y="309"/>
                </a:lnTo>
                <a:lnTo>
                  <a:pt x="18" y="366"/>
                </a:lnTo>
                <a:cubicBezTo>
                  <a:pt x="30" y="385"/>
                  <a:pt x="54" y="412"/>
                  <a:pt x="72" y="426"/>
                </a:cubicBezTo>
                <a:cubicBezTo>
                  <a:pt x="89" y="442"/>
                  <a:pt x="105" y="450"/>
                  <a:pt x="123" y="462"/>
                </a:cubicBezTo>
                <a:lnTo>
                  <a:pt x="183" y="498"/>
                </a:lnTo>
                <a:lnTo>
                  <a:pt x="267" y="519"/>
                </a:lnTo>
                <a:lnTo>
                  <a:pt x="327" y="516"/>
                </a:lnTo>
                <a:lnTo>
                  <a:pt x="381" y="498"/>
                </a:lnTo>
                <a:lnTo>
                  <a:pt x="429" y="471"/>
                </a:lnTo>
                <a:lnTo>
                  <a:pt x="402" y="435"/>
                </a:lnTo>
                <a:lnTo>
                  <a:pt x="420" y="384"/>
                </a:lnTo>
                <a:lnTo>
                  <a:pt x="459" y="330"/>
                </a:lnTo>
                <a:lnTo>
                  <a:pt x="447" y="273"/>
                </a:lnTo>
                <a:lnTo>
                  <a:pt x="426" y="234"/>
                </a:lnTo>
                <a:lnTo>
                  <a:pt x="432" y="162"/>
                </a:lnTo>
                <a:lnTo>
                  <a:pt x="468" y="114"/>
                </a:lnTo>
                <a:lnTo>
                  <a:pt x="492" y="111"/>
                </a:lnTo>
                <a:lnTo>
                  <a:pt x="546" y="123"/>
                </a:lnTo>
                <a:lnTo>
                  <a:pt x="483" y="57"/>
                </a:lnTo>
                <a:lnTo>
                  <a:pt x="411" y="18"/>
                </a:lnTo>
                <a:lnTo>
                  <a:pt x="312" y="0"/>
                </a:lnTo>
                <a:lnTo>
                  <a:pt x="249" y="0"/>
                </a:lnTo>
                <a:close/>
              </a:path>
            </a:pathLst>
          </a:custGeom>
          <a:gradFill rotWithShape="1">
            <a:gsLst>
              <a:gs pos="0">
                <a:srgbClr val="C0C0C0"/>
              </a:gs>
              <a:gs pos="100000">
                <a:srgbClr val="7F7F7F"/>
              </a:gs>
            </a:gsLst>
            <a:path path="rect">
              <a:fillToRect l="50000" t="50000" r="50000" b="50000"/>
            </a:path>
          </a:gradFill>
          <a:ln w="9525">
            <a:solidFill>
              <a:srgbClr val="000000"/>
            </a:solidFill>
            <a:round/>
            <a:headEnd/>
            <a:tailEnd/>
          </a:ln>
        </p:spPr>
        <p:txBody>
          <a:bodyPr/>
          <a:lstStyle/>
          <a:p>
            <a:endParaRPr lang="en-GB" dirty="0"/>
          </a:p>
        </p:txBody>
      </p:sp>
      <p:sp>
        <p:nvSpPr>
          <p:cNvPr id="33" name="Freeform 42"/>
          <p:cNvSpPr>
            <a:spLocks/>
          </p:cNvSpPr>
          <p:nvPr/>
        </p:nvSpPr>
        <p:spPr bwMode="auto">
          <a:xfrm>
            <a:off x="6659563" y="4568828"/>
            <a:ext cx="282575" cy="57150"/>
          </a:xfrm>
          <a:custGeom>
            <a:avLst/>
            <a:gdLst>
              <a:gd name="T0" fmla="*/ 0 w 252"/>
              <a:gd name="T1" fmla="*/ 6 h 57"/>
              <a:gd name="T2" fmla="*/ 210 w 252"/>
              <a:gd name="T3" fmla="*/ 57 h 57"/>
              <a:gd name="T4" fmla="*/ 237 w 252"/>
              <a:gd name="T5" fmla="*/ 45 h 57"/>
              <a:gd name="T6" fmla="*/ 252 w 252"/>
              <a:gd name="T7" fmla="*/ 16 h 57"/>
              <a:gd name="T8" fmla="*/ 225 w 252"/>
              <a:gd name="T9" fmla="*/ 0 h 57"/>
              <a:gd name="T10" fmla="*/ 0 w 252"/>
              <a:gd name="T11" fmla="*/ 6 h 57"/>
              <a:gd name="T12" fmla="*/ 0 60000 65536"/>
              <a:gd name="T13" fmla="*/ 0 60000 65536"/>
              <a:gd name="T14" fmla="*/ 0 60000 65536"/>
              <a:gd name="T15" fmla="*/ 0 60000 65536"/>
              <a:gd name="T16" fmla="*/ 0 60000 65536"/>
              <a:gd name="T17" fmla="*/ 0 60000 65536"/>
              <a:gd name="T18" fmla="*/ 0 w 252"/>
              <a:gd name="T19" fmla="*/ 0 h 57"/>
              <a:gd name="T20" fmla="*/ 252 w 252"/>
              <a:gd name="T21" fmla="*/ 57 h 57"/>
            </a:gdLst>
            <a:ahLst/>
            <a:cxnLst>
              <a:cxn ang="T12">
                <a:pos x="T0" y="T1"/>
              </a:cxn>
              <a:cxn ang="T13">
                <a:pos x="T2" y="T3"/>
              </a:cxn>
              <a:cxn ang="T14">
                <a:pos x="T4" y="T5"/>
              </a:cxn>
              <a:cxn ang="T15">
                <a:pos x="T6" y="T7"/>
              </a:cxn>
              <a:cxn ang="T16">
                <a:pos x="T8" y="T9"/>
              </a:cxn>
              <a:cxn ang="T17">
                <a:pos x="T10" y="T11"/>
              </a:cxn>
            </a:cxnLst>
            <a:rect l="T18" t="T19" r="T20" b="T21"/>
            <a:pathLst>
              <a:path w="252" h="57">
                <a:moveTo>
                  <a:pt x="0" y="6"/>
                </a:moveTo>
                <a:lnTo>
                  <a:pt x="210" y="57"/>
                </a:lnTo>
                <a:lnTo>
                  <a:pt x="237" y="45"/>
                </a:lnTo>
                <a:lnTo>
                  <a:pt x="252" y="16"/>
                </a:lnTo>
                <a:lnTo>
                  <a:pt x="225" y="0"/>
                </a:lnTo>
                <a:lnTo>
                  <a:pt x="0" y="6"/>
                </a:lnTo>
                <a:close/>
              </a:path>
            </a:pathLst>
          </a:custGeom>
          <a:solidFill>
            <a:srgbClr val="FFD9B3"/>
          </a:solidFill>
          <a:ln w="9525">
            <a:solidFill>
              <a:srgbClr val="000000"/>
            </a:solidFill>
            <a:round/>
            <a:headEnd/>
            <a:tailEnd/>
          </a:ln>
        </p:spPr>
        <p:txBody>
          <a:bodyPr/>
          <a:lstStyle/>
          <a:p>
            <a:endParaRPr lang="en-GB" dirty="0"/>
          </a:p>
        </p:txBody>
      </p:sp>
      <p:sp>
        <p:nvSpPr>
          <p:cNvPr id="34" name="Freeform 43"/>
          <p:cNvSpPr>
            <a:spLocks/>
          </p:cNvSpPr>
          <p:nvPr/>
        </p:nvSpPr>
        <p:spPr bwMode="auto">
          <a:xfrm>
            <a:off x="4430713" y="4391028"/>
            <a:ext cx="2371725" cy="182563"/>
          </a:xfrm>
          <a:custGeom>
            <a:avLst/>
            <a:gdLst>
              <a:gd name="T0" fmla="*/ 2114 w 2114"/>
              <a:gd name="T1" fmla="*/ 0 h 180"/>
              <a:gd name="T2" fmla="*/ 583 w 2114"/>
              <a:gd name="T3" fmla="*/ 26 h 180"/>
              <a:gd name="T4" fmla="*/ 185 w 2114"/>
              <a:gd name="T5" fmla="*/ 56 h 180"/>
              <a:gd name="T6" fmla="*/ 71 w 2114"/>
              <a:gd name="T7" fmla="*/ 77 h 180"/>
              <a:gd name="T8" fmla="*/ 0 w 2114"/>
              <a:gd name="T9" fmla="*/ 112 h 180"/>
              <a:gd name="T10" fmla="*/ 76 w 2114"/>
              <a:gd name="T11" fmla="*/ 150 h 180"/>
              <a:gd name="T12" fmla="*/ 190 w 2114"/>
              <a:gd name="T13" fmla="*/ 159 h 180"/>
              <a:gd name="T14" fmla="*/ 2106 w 2114"/>
              <a:gd name="T15" fmla="*/ 180 h 180"/>
              <a:gd name="T16" fmla="*/ 0 60000 65536"/>
              <a:gd name="T17" fmla="*/ 0 60000 65536"/>
              <a:gd name="T18" fmla="*/ 0 60000 65536"/>
              <a:gd name="T19" fmla="*/ 0 60000 65536"/>
              <a:gd name="T20" fmla="*/ 0 60000 65536"/>
              <a:gd name="T21" fmla="*/ 0 60000 65536"/>
              <a:gd name="T22" fmla="*/ 0 60000 65536"/>
              <a:gd name="T23" fmla="*/ 0 60000 65536"/>
              <a:gd name="T24" fmla="*/ 0 w 2114"/>
              <a:gd name="T25" fmla="*/ 0 h 180"/>
              <a:gd name="T26" fmla="*/ 2114 w 2114"/>
              <a:gd name="T27" fmla="*/ 180 h 1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14" h="180">
                <a:moveTo>
                  <a:pt x="2114" y="0"/>
                </a:moveTo>
                <a:lnTo>
                  <a:pt x="583" y="26"/>
                </a:lnTo>
                <a:lnTo>
                  <a:pt x="185" y="56"/>
                </a:lnTo>
                <a:lnTo>
                  <a:pt x="71" y="77"/>
                </a:lnTo>
                <a:lnTo>
                  <a:pt x="0" y="112"/>
                </a:lnTo>
                <a:lnTo>
                  <a:pt x="76" y="150"/>
                </a:lnTo>
                <a:lnTo>
                  <a:pt x="190" y="159"/>
                </a:lnTo>
                <a:lnTo>
                  <a:pt x="2106" y="180"/>
                </a:lnTo>
              </a:path>
            </a:pathLst>
          </a:custGeom>
          <a:gradFill rotWithShape="1">
            <a:gsLst>
              <a:gs pos="0">
                <a:srgbClr val="C0C0C0"/>
              </a:gs>
              <a:gs pos="100000">
                <a:srgbClr val="929292"/>
              </a:gs>
            </a:gsLst>
            <a:lin ang="0" scaled="1"/>
          </a:gradFill>
          <a:ln w="9525">
            <a:solidFill>
              <a:srgbClr val="000000"/>
            </a:solidFill>
            <a:round/>
            <a:headEnd/>
            <a:tailEnd/>
          </a:ln>
        </p:spPr>
        <p:txBody>
          <a:bodyPr/>
          <a:lstStyle/>
          <a:p>
            <a:endParaRPr lang="en-GB" dirty="0"/>
          </a:p>
        </p:txBody>
      </p:sp>
      <p:sp>
        <p:nvSpPr>
          <p:cNvPr id="35" name="Freeform 44"/>
          <p:cNvSpPr>
            <a:spLocks/>
          </p:cNvSpPr>
          <p:nvPr/>
        </p:nvSpPr>
        <p:spPr bwMode="auto">
          <a:xfrm>
            <a:off x="4565650" y="4456115"/>
            <a:ext cx="25400" cy="87313"/>
          </a:xfrm>
          <a:custGeom>
            <a:avLst/>
            <a:gdLst>
              <a:gd name="T0" fmla="*/ 0 w 15"/>
              <a:gd name="T1" fmla="*/ 0 h 60"/>
              <a:gd name="T2" fmla="*/ 15 w 15"/>
              <a:gd name="T3" fmla="*/ 30 h 60"/>
              <a:gd name="T4" fmla="*/ 0 w 15"/>
              <a:gd name="T5" fmla="*/ 60 h 60"/>
              <a:gd name="T6" fmla="*/ 0 60000 65536"/>
              <a:gd name="T7" fmla="*/ 0 60000 65536"/>
              <a:gd name="T8" fmla="*/ 0 60000 65536"/>
              <a:gd name="T9" fmla="*/ 0 w 15"/>
              <a:gd name="T10" fmla="*/ 0 h 60"/>
              <a:gd name="T11" fmla="*/ 15 w 15"/>
              <a:gd name="T12" fmla="*/ 60 h 60"/>
            </a:gdLst>
            <a:ahLst/>
            <a:cxnLst>
              <a:cxn ang="T6">
                <a:pos x="T0" y="T1"/>
              </a:cxn>
              <a:cxn ang="T7">
                <a:pos x="T2" y="T3"/>
              </a:cxn>
              <a:cxn ang="T8">
                <a:pos x="T4" y="T5"/>
              </a:cxn>
            </a:cxnLst>
            <a:rect l="T9" t="T10" r="T11" b="T12"/>
            <a:pathLst>
              <a:path w="15" h="60">
                <a:moveTo>
                  <a:pt x="0" y="0"/>
                </a:moveTo>
                <a:cubicBezTo>
                  <a:pt x="7" y="10"/>
                  <a:pt x="15" y="20"/>
                  <a:pt x="15" y="30"/>
                </a:cubicBezTo>
                <a:cubicBezTo>
                  <a:pt x="15" y="40"/>
                  <a:pt x="7" y="50"/>
                  <a:pt x="0" y="60"/>
                </a:cubicBezTo>
              </a:path>
            </a:pathLst>
          </a:custGeom>
          <a:noFill/>
          <a:ln w="9525">
            <a:solidFill>
              <a:srgbClr val="000000"/>
            </a:solidFill>
            <a:round/>
            <a:headEnd/>
            <a:tailEnd/>
          </a:ln>
        </p:spPr>
        <p:txBody>
          <a:bodyPr/>
          <a:lstStyle/>
          <a:p>
            <a:endParaRPr lang="en-GB" dirty="0"/>
          </a:p>
        </p:txBody>
      </p:sp>
      <p:sp>
        <p:nvSpPr>
          <p:cNvPr id="36" name="Freeform 45"/>
          <p:cNvSpPr>
            <a:spLocks/>
          </p:cNvSpPr>
          <p:nvPr/>
        </p:nvSpPr>
        <p:spPr bwMode="auto">
          <a:xfrm>
            <a:off x="6807200" y="4383090"/>
            <a:ext cx="288925" cy="212725"/>
          </a:xfrm>
          <a:custGeom>
            <a:avLst/>
            <a:gdLst>
              <a:gd name="T0" fmla="*/ 0 w 257"/>
              <a:gd name="T1" fmla="*/ 0 h 210"/>
              <a:gd name="T2" fmla="*/ 4 w 257"/>
              <a:gd name="T3" fmla="*/ 210 h 210"/>
              <a:gd name="T4" fmla="*/ 107 w 257"/>
              <a:gd name="T5" fmla="*/ 210 h 210"/>
              <a:gd name="T6" fmla="*/ 201 w 257"/>
              <a:gd name="T7" fmla="*/ 193 h 210"/>
              <a:gd name="T8" fmla="*/ 253 w 257"/>
              <a:gd name="T9" fmla="*/ 150 h 210"/>
              <a:gd name="T10" fmla="*/ 257 w 257"/>
              <a:gd name="T11" fmla="*/ 65 h 210"/>
              <a:gd name="T12" fmla="*/ 205 w 257"/>
              <a:gd name="T13" fmla="*/ 17 h 210"/>
              <a:gd name="T14" fmla="*/ 120 w 257"/>
              <a:gd name="T15" fmla="*/ 0 h 210"/>
              <a:gd name="T16" fmla="*/ 0 w 257"/>
              <a:gd name="T17" fmla="*/ 0 h 2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57"/>
              <a:gd name="T28" fmla="*/ 0 h 210"/>
              <a:gd name="T29" fmla="*/ 257 w 257"/>
              <a:gd name="T30" fmla="*/ 210 h 2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57" h="210">
                <a:moveTo>
                  <a:pt x="0" y="0"/>
                </a:moveTo>
                <a:lnTo>
                  <a:pt x="4" y="210"/>
                </a:lnTo>
                <a:lnTo>
                  <a:pt x="107" y="210"/>
                </a:lnTo>
                <a:lnTo>
                  <a:pt x="201" y="193"/>
                </a:lnTo>
                <a:lnTo>
                  <a:pt x="253" y="150"/>
                </a:lnTo>
                <a:lnTo>
                  <a:pt x="257" y="65"/>
                </a:lnTo>
                <a:lnTo>
                  <a:pt x="205" y="17"/>
                </a:lnTo>
                <a:lnTo>
                  <a:pt x="120" y="0"/>
                </a:lnTo>
                <a:lnTo>
                  <a:pt x="0" y="0"/>
                </a:lnTo>
                <a:close/>
              </a:path>
            </a:pathLst>
          </a:custGeom>
          <a:solidFill>
            <a:srgbClr val="CCFFFF"/>
          </a:solidFill>
          <a:ln w="9525">
            <a:solidFill>
              <a:srgbClr val="000000"/>
            </a:solidFill>
            <a:round/>
            <a:headEnd/>
            <a:tailEnd/>
          </a:ln>
        </p:spPr>
        <p:txBody>
          <a:bodyPr/>
          <a:lstStyle/>
          <a:p>
            <a:endParaRPr lang="en-GB" dirty="0"/>
          </a:p>
        </p:txBody>
      </p:sp>
      <p:sp>
        <p:nvSpPr>
          <p:cNvPr id="37" name="Oval 46"/>
          <p:cNvSpPr>
            <a:spLocks noChangeArrowheads="1"/>
          </p:cNvSpPr>
          <p:nvPr/>
        </p:nvSpPr>
        <p:spPr bwMode="auto">
          <a:xfrm>
            <a:off x="6891338" y="4430715"/>
            <a:ext cx="79375" cy="119063"/>
          </a:xfrm>
          <a:prstGeom prst="ellipse">
            <a:avLst/>
          </a:prstGeom>
          <a:solidFill>
            <a:srgbClr val="FFFFFF"/>
          </a:solidFill>
          <a:ln w="6350">
            <a:solidFill>
              <a:srgbClr val="000000"/>
            </a:solidFill>
            <a:round/>
            <a:headEnd/>
            <a:tailEnd/>
          </a:ln>
        </p:spPr>
        <p:txBody>
          <a:bodyPr/>
          <a:lstStyle/>
          <a:p>
            <a:endParaRPr lang="en-US" dirty="0"/>
          </a:p>
        </p:txBody>
      </p:sp>
      <p:sp>
        <p:nvSpPr>
          <p:cNvPr id="38" name="Freeform 49"/>
          <p:cNvSpPr>
            <a:spLocks/>
          </p:cNvSpPr>
          <p:nvPr/>
        </p:nvSpPr>
        <p:spPr bwMode="auto">
          <a:xfrm>
            <a:off x="6881813" y="4348165"/>
            <a:ext cx="150812" cy="30163"/>
          </a:xfrm>
          <a:custGeom>
            <a:avLst/>
            <a:gdLst>
              <a:gd name="T0" fmla="*/ 0 w 207"/>
              <a:gd name="T1" fmla="*/ 17 h 47"/>
              <a:gd name="T2" fmla="*/ 96 w 207"/>
              <a:gd name="T3" fmla="*/ 5 h 47"/>
              <a:gd name="T4" fmla="*/ 207 w 207"/>
              <a:gd name="T5" fmla="*/ 47 h 47"/>
              <a:gd name="T6" fmla="*/ 0 60000 65536"/>
              <a:gd name="T7" fmla="*/ 0 60000 65536"/>
              <a:gd name="T8" fmla="*/ 0 60000 65536"/>
              <a:gd name="T9" fmla="*/ 0 w 207"/>
              <a:gd name="T10" fmla="*/ 0 h 47"/>
              <a:gd name="T11" fmla="*/ 207 w 207"/>
              <a:gd name="T12" fmla="*/ 47 h 47"/>
            </a:gdLst>
            <a:ahLst/>
            <a:cxnLst>
              <a:cxn ang="T6">
                <a:pos x="T0" y="T1"/>
              </a:cxn>
              <a:cxn ang="T7">
                <a:pos x="T2" y="T3"/>
              </a:cxn>
              <a:cxn ang="T8">
                <a:pos x="T4" y="T5"/>
              </a:cxn>
            </a:cxnLst>
            <a:rect l="T9" t="T10" r="T11" b="T12"/>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39" name="Freeform 50"/>
          <p:cNvSpPr>
            <a:spLocks/>
          </p:cNvSpPr>
          <p:nvPr/>
        </p:nvSpPr>
        <p:spPr bwMode="auto">
          <a:xfrm>
            <a:off x="6850063" y="4316415"/>
            <a:ext cx="150812" cy="30163"/>
          </a:xfrm>
          <a:custGeom>
            <a:avLst/>
            <a:gdLst>
              <a:gd name="T0" fmla="*/ 0 w 207"/>
              <a:gd name="T1" fmla="*/ 17 h 47"/>
              <a:gd name="T2" fmla="*/ 96 w 207"/>
              <a:gd name="T3" fmla="*/ 5 h 47"/>
              <a:gd name="T4" fmla="*/ 207 w 207"/>
              <a:gd name="T5" fmla="*/ 47 h 47"/>
              <a:gd name="T6" fmla="*/ 0 60000 65536"/>
              <a:gd name="T7" fmla="*/ 0 60000 65536"/>
              <a:gd name="T8" fmla="*/ 0 60000 65536"/>
              <a:gd name="T9" fmla="*/ 0 w 207"/>
              <a:gd name="T10" fmla="*/ 0 h 47"/>
              <a:gd name="T11" fmla="*/ 207 w 207"/>
              <a:gd name="T12" fmla="*/ 47 h 47"/>
            </a:gdLst>
            <a:ahLst/>
            <a:cxnLst>
              <a:cxn ang="T6">
                <a:pos x="T0" y="T1"/>
              </a:cxn>
              <a:cxn ang="T7">
                <a:pos x="T2" y="T3"/>
              </a:cxn>
              <a:cxn ang="T8">
                <a:pos x="T4" y="T5"/>
              </a:cxn>
            </a:cxnLst>
            <a:rect l="T9" t="T10" r="T11" b="T12"/>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41" name="Line 53"/>
          <p:cNvSpPr>
            <a:spLocks noChangeShapeType="1"/>
          </p:cNvSpPr>
          <p:nvPr/>
        </p:nvSpPr>
        <p:spPr bwMode="auto">
          <a:xfrm>
            <a:off x="1304925" y="3910015"/>
            <a:ext cx="5732462" cy="0"/>
          </a:xfrm>
          <a:prstGeom prst="line">
            <a:avLst/>
          </a:prstGeom>
          <a:noFill/>
          <a:ln w="28575">
            <a:solidFill>
              <a:srgbClr val="FF3300"/>
            </a:solidFill>
            <a:prstDash val="sysDot"/>
            <a:round/>
            <a:headEnd/>
            <a:tailEnd/>
          </a:ln>
        </p:spPr>
        <p:txBody>
          <a:bodyPr/>
          <a:lstStyle/>
          <a:p>
            <a:endParaRPr lang="en-GB" dirty="0"/>
          </a:p>
        </p:txBody>
      </p:sp>
      <p:sp>
        <p:nvSpPr>
          <p:cNvPr id="42" name="Line 54"/>
          <p:cNvSpPr>
            <a:spLocks noChangeShapeType="1"/>
          </p:cNvSpPr>
          <p:nvPr/>
        </p:nvSpPr>
        <p:spPr bwMode="auto">
          <a:xfrm flipV="1">
            <a:off x="981075" y="3589340"/>
            <a:ext cx="2559050" cy="1131888"/>
          </a:xfrm>
          <a:prstGeom prst="line">
            <a:avLst/>
          </a:prstGeom>
          <a:noFill/>
          <a:ln w="28575" cap="rnd">
            <a:solidFill>
              <a:srgbClr val="FF3300"/>
            </a:solidFill>
            <a:prstDash val="sysDot"/>
            <a:round/>
            <a:headEnd/>
            <a:tailEnd/>
          </a:ln>
        </p:spPr>
        <p:txBody>
          <a:bodyPr/>
          <a:lstStyle/>
          <a:p>
            <a:endParaRPr lang="en-GB" dirty="0"/>
          </a:p>
        </p:txBody>
      </p:sp>
      <p:sp>
        <p:nvSpPr>
          <p:cNvPr id="43" name="Line 55"/>
          <p:cNvSpPr>
            <a:spLocks noChangeShapeType="1"/>
          </p:cNvSpPr>
          <p:nvPr/>
        </p:nvSpPr>
        <p:spPr bwMode="auto">
          <a:xfrm>
            <a:off x="3278188" y="3735390"/>
            <a:ext cx="4368800" cy="871538"/>
          </a:xfrm>
          <a:prstGeom prst="line">
            <a:avLst/>
          </a:prstGeom>
          <a:noFill/>
          <a:ln w="28575" cap="rnd">
            <a:solidFill>
              <a:srgbClr val="FF3300"/>
            </a:solidFill>
            <a:prstDash val="sysDot"/>
            <a:round/>
            <a:headEnd/>
            <a:tailEnd/>
          </a:ln>
        </p:spPr>
        <p:txBody>
          <a:bodyPr/>
          <a:lstStyle/>
          <a:p>
            <a:endParaRPr lang="en-GB" dirty="0"/>
          </a:p>
        </p:txBody>
      </p:sp>
      <p:sp>
        <p:nvSpPr>
          <p:cNvPr id="46" name="Freeform 60"/>
          <p:cNvSpPr>
            <a:spLocks/>
          </p:cNvSpPr>
          <p:nvPr/>
        </p:nvSpPr>
        <p:spPr bwMode="auto">
          <a:xfrm>
            <a:off x="4162425" y="3911603"/>
            <a:ext cx="514350" cy="104775"/>
          </a:xfrm>
          <a:custGeom>
            <a:avLst/>
            <a:gdLst>
              <a:gd name="T0" fmla="*/ 315 w 324"/>
              <a:gd name="T1" fmla="*/ 0 h 66"/>
              <a:gd name="T2" fmla="*/ 0 w 324"/>
              <a:gd name="T3" fmla="*/ 0 h 66"/>
              <a:gd name="T4" fmla="*/ 324 w 324"/>
              <a:gd name="T5" fmla="*/ 66 h 66"/>
              <a:gd name="T6" fmla="*/ 0 60000 65536"/>
              <a:gd name="T7" fmla="*/ 0 60000 65536"/>
              <a:gd name="T8" fmla="*/ 0 60000 65536"/>
              <a:gd name="T9" fmla="*/ 0 w 324"/>
              <a:gd name="T10" fmla="*/ 0 h 66"/>
              <a:gd name="T11" fmla="*/ 324 w 324"/>
              <a:gd name="T12" fmla="*/ 66 h 66"/>
            </a:gdLst>
            <a:ahLst/>
            <a:cxnLst>
              <a:cxn ang="T6">
                <a:pos x="T0" y="T1"/>
              </a:cxn>
              <a:cxn ang="T7">
                <a:pos x="T2" y="T3"/>
              </a:cxn>
              <a:cxn ang="T8">
                <a:pos x="T4" y="T5"/>
              </a:cxn>
            </a:cxnLst>
            <a:rect l="T9" t="T10" r="T11" b="T12"/>
            <a:pathLst>
              <a:path w="324" h="66">
                <a:moveTo>
                  <a:pt x="315" y="0"/>
                </a:moveTo>
                <a:lnTo>
                  <a:pt x="0" y="0"/>
                </a:lnTo>
                <a:lnTo>
                  <a:pt x="324" y="66"/>
                </a:lnTo>
              </a:path>
            </a:pathLst>
          </a:custGeom>
          <a:noFill/>
          <a:ln w="28575" cmpd="sng">
            <a:solidFill>
              <a:srgbClr val="FF3300"/>
            </a:solidFill>
            <a:round/>
            <a:headEnd/>
            <a:tailEnd/>
          </a:ln>
        </p:spPr>
        <p:txBody>
          <a:bodyPr/>
          <a:lstStyle/>
          <a:p>
            <a:endParaRPr lang="en-GB" dirty="0"/>
          </a:p>
        </p:txBody>
      </p:sp>
      <p:sp>
        <p:nvSpPr>
          <p:cNvPr id="47" name="Freeform 61"/>
          <p:cNvSpPr>
            <a:spLocks/>
          </p:cNvSpPr>
          <p:nvPr/>
        </p:nvSpPr>
        <p:spPr bwMode="auto">
          <a:xfrm>
            <a:off x="2295525" y="3906840"/>
            <a:ext cx="523875" cy="190500"/>
          </a:xfrm>
          <a:custGeom>
            <a:avLst/>
            <a:gdLst>
              <a:gd name="T0" fmla="*/ 0 w 330"/>
              <a:gd name="T1" fmla="*/ 0 h 120"/>
              <a:gd name="T2" fmla="*/ 330 w 330"/>
              <a:gd name="T3" fmla="*/ 3 h 120"/>
              <a:gd name="T4" fmla="*/ 54 w 330"/>
              <a:gd name="T5" fmla="*/ 120 h 120"/>
              <a:gd name="T6" fmla="*/ 0 60000 65536"/>
              <a:gd name="T7" fmla="*/ 0 60000 65536"/>
              <a:gd name="T8" fmla="*/ 0 60000 65536"/>
              <a:gd name="T9" fmla="*/ 0 w 330"/>
              <a:gd name="T10" fmla="*/ 0 h 120"/>
              <a:gd name="T11" fmla="*/ 330 w 330"/>
              <a:gd name="T12" fmla="*/ 120 h 120"/>
            </a:gdLst>
            <a:ahLst/>
            <a:cxnLst>
              <a:cxn ang="T6">
                <a:pos x="T0" y="T1"/>
              </a:cxn>
              <a:cxn ang="T7">
                <a:pos x="T2" y="T3"/>
              </a:cxn>
              <a:cxn ang="T8">
                <a:pos x="T4" y="T5"/>
              </a:cxn>
            </a:cxnLst>
            <a:rect l="T9" t="T10" r="T11" b="T12"/>
            <a:pathLst>
              <a:path w="330" h="120">
                <a:moveTo>
                  <a:pt x="0" y="0"/>
                </a:moveTo>
                <a:lnTo>
                  <a:pt x="330" y="3"/>
                </a:lnTo>
                <a:lnTo>
                  <a:pt x="54" y="120"/>
                </a:lnTo>
              </a:path>
            </a:pathLst>
          </a:custGeom>
          <a:noFill/>
          <a:ln w="28575" cmpd="sng">
            <a:solidFill>
              <a:srgbClr val="FF3300"/>
            </a:solidFill>
            <a:round/>
            <a:headEnd/>
            <a:tailEnd/>
          </a:ln>
        </p:spPr>
        <p:txBody>
          <a:bodyPr/>
          <a:lstStyle/>
          <a:p>
            <a:endParaRPr lang="en-GB" dirty="0"/>
          </a:p>
        </p:txBody>
      </p:sp>
      <p:sp>
        <p:nvSpPr>
          <p:cNvPr id="48" name="Freeform 66"/>
          <p:cNvSpPr>
            <a:spLocks/>
          </p:cNvSpPr>
          <p:nvPr/>
        </p:nvSpPr>
        <p:spPr bwMode="auto">
          <a:xfrm>
            <a:off x="990600" y="4516440"/>
            <a:ext cx="461962" cy="171450"/>
          </a:xfrm>
          <a:custGeom>
            <a:avLst/>
            <a:gdLst>
              <a:gd name="T0" fmla="*/ 0 w 291"/>
              <a:gd name="T1" fmla="*/ 0 h 108"/>
              <a:gd name="T2" fmla="*/ 291 w 291"/>
              <a:gd name="T3" fmla="*/ 0 h 108"/>
              <a:gd name="T4" fmla="*/ 39 w 291"/>
              <a:gd name="T5" fmla="*/ 108 h 108"/>
              <a:gd name="T6" fmla="*/ 0 60000 65536"/>
              <a:gd name="T7" fmla="*/ 0 60000 65536"/>
              <a:gd name="T8" fmla="*/ 0 60000 65536"/>
              <a:gd name="T9" fmla="*/ 0 w 291"/>
              <a:gd name="T10" fmla="*/ 0 h 108"/>
              <a:gd name="T11" fmla="*/ 291 w 291"/>
              <a:gd name="T12" fmla="*/ 108 h 108"/>
            </a:gdLst>
            <a:ahLst/>
            <a:cxnLst>
              <a:cxn ang="T6">
                <a:pos x="T0" y="T1"/>
              </a:cxn>
              <a:cxn ang="T7">
                <a:pos x="T2" y="T3"/>
              </a:cxn>
              <a:cxn ang="T8">
                <a:pos x="T4" y="T5"/>
              </a:cxn>
            </a:cxnLst>
            <a:rect l="T9" t="T10" r="T11" b="T12"/>
            <a:pathLst>
              <a:path w="291" h="108">
                <a:moveTo>
                  <a:pt x="0" y="0"/>
                </a:moveTo>
                <a:lnTo>
                  <a:pt x="291" y="0"/>
                </a:lnTo>
                <a:lnTo>
                  <a:pt x="39" y="108"/>
                </a:lnTo>
              </a:path>
            </a:pathLst>
          </a:custGeom>
          <a:noFill/>
          <a:ln w="28575" cmpd="sng">
            <a:solidFill>
              <a:srgbClr val="FF3300"/>
            </a:solidFill>
            <a:round/>
            <a:headEnd/>
            <a:tailEnd/>
          </a:ln>
        </p:spPr>
        <p:txBody>
          <a:bodyPr/>
          <a:lstStyle/>
          <a:p>
            <a:endParaRPr lang="en-GB" dirty="0"/>
          </a:p>
        </p:txBody>
      </p:sp>
      <p:sp>
        <p:nvSpPr>
          <p:cNvPr id="49" name="Freeform 126"/>
          <p:cNvSpPr>
            <a:spLocks/>
          </p:cNvSpPr>
          <p:nvPr/>
        </p:nvSpPr>
        <p:spPr bwMode="auto">
          <a:xfrm>
            <a:off x="3119438" y="4437065"/>
            <a:ext cx="682625" cy="160338"/>
          </a:xfrm>
          <a:custGeom>
            <a:avLst/>
            <a:gdLst>
              <a:gd name="T0" fmla="*/ 374 w 430"/>
              <a:gd name="T1" fmla="*/ 15 h 101"/>
              <a:gd name="T2" fmla="*/ 404 w 430"/>
              <a:gd name="T3" fmla="*/ 20 h 101"/>
              <a:gd name="T4" fmla="*/ 430 w 430"/>
              <a:gd name="T5" fmla="*/ 41 h 101"/>
              <a:gd name="T6" fmla="*/ 419 w 430"/>
              <a:gd name="T7" fmla="*/ 65 h 101"/>
              <a:gd name="T8" fmla="*/ 397 w 430"/>
              <a:gd name="T9" fmla="*/ 73 h 101"/>
              <a:gd name="T10" fmla="*/ 340 w 430"/>
              <a:gd name="T11" fmla="*/ 84 h 101"/>
              <a:gd name="T12" fmla="*/ 280 w 430"/>
              <a:gd name="T13" fmla="*/ 96 h 101"/>
              <a:gd name="T14" fmla="*/ 232 w 430"/>
              <a:gd name="T15" fmla="*/ 101 h 101"/>
              <a:gd name="T16" fmla="*/ 99 w 430"/>
              <a:gd name="T17" fmla="*/ 91 h 101"/>
              <a:gd name="T18" fmla="*/ 18 w 430"/>
              <a:gd name="T19" fmla="*/ 43 h 101"/>
              <a:gd name="T20" fmla="*/ 0 w 430"/>
              <a:gd name="T21" fmla="*/ 7 h 101"/>
              <a:gd name="T22" fmla="*/ 84 w 430"/>
              <a:gd name="T23" fmla="*/ 4 h 101"/>
              <a:gd name="T24" fmla="*/ 159 w 430"/>
              <a:gd name="T25" fmla="*/ 7 h 101"/>
              <a:gd name="T26" fmla="*/ 274 w 430"/>
              <a:gd name="T27" fmla="*/ 31 h 101"/>
              <a:gd name="T28" fmla="*/ 336 w 430"/>
              <a:gd name="T29" fmla="*/ 38 h 101"/>
              <a:gd name="T30" fmla="*/ 359 w 430"/>
              <a:gd name="T31" fmla="*/ 31 h 101"/>
              <a:gd name="T32" fmla="*/ 374 w 430"/>
              <a:gd name="T33" fmla="*/ 15 h 10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30"/>
              <a:gd name="T52" fmla="*/ 0 h 101"/>
              <a:gd name="T53" fmla="*/ 430 w 430"/>
              <a:gd name="T54" fmla="*/ 101 h 10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30" h="101">
                <a:moveTo>
                  <a:pt x="374" y="15"/>
                </a:moveTo>
                <a:lnTo>
                  <a:pt x="404" y="20"/>
                </a:lnTo>
                <a:lnTo>
                  <a:pt x="430" y="41"/>
                </a:lnTo>
                <a:lnTo>
                  <a:pt x="419" y="65"/>
                </a:lnTo>
                <a:lnTo>
                  <a:pt x="397" y="73"/>
                </a:lnTo>
                <a:lnTo>
                  <a:pt x="340" y="84"/>
                </a:lnTo>
                <a:lnTo>
                  <a:pt x="280" y="96"/>
                </a:lnTo>
                <a:lnTo>
                  <a:pt x="232" y="101"/>
                </a:lnTo>
                <a:lnTo>
                  <a:pt x="99" y="91"/>
                </a:lnTo>
                <a:lnTo>
                  <a:pt x="18" y="43"/>
                </a:lnTo>
                <a:lnTo>
                  <a:pt x="0" y="7"/>
                </a:lnTo>
                <a:cubicBezTo>
                  <a:pt x="0" y="0"/>
                  <a:pt x="58" y="2"/>
                  <a:pt x="84" y="4"/>
                </a:cubicBezTo>
                <a:cubicBezTo>
                  <a:pt x="110" y="4"/>
                  <a:pt x="127" y="2"/>
                  <a:pt x="159" y="7"/>
                </a:cubicBezTo>
                <a:cubicBezTo>
                  <a:pt x="191" y="12"/>
                  <a:pt x="245" y="26"/>
                  <a:pt x="274" y="31"/>
                </a:cubicBezTo>
                <a:cubicBezTo>
                  <a:pt x="303" y="36"/>
                  <a:pt x="322" y="37"/>
                  <a:pt x="336" y="38"/>
                </a:cubicBezTo>
                <a:lnTo>
                  <a:pt x="359" y="31"/>
                </a:lnTo>
                <a:lnTo>
                  <a:pt x="374" y="15"/>
                </a:lnTo>
                <a:close/>
              </a:path>
            </a:pathLst>
          </a:custGeom>
          <a:gradFill rotWithShape="1">
            <a:gsLst>
              <a:gs pos="0">
                <a:srgbClr val="FFD1A3">
                  <a:alpha val="71999"/>
                </a:srgbClr>
              </a:gs>
              <a:gs pos="100000">
                <a:srgbClr val="FFD3A7">
                  <a:alpha val="64000"/>
                </a:srgbClr>
              </a:gs>
            </a:gsLst>
            <a:lin ang="5400000" scaled="1"/>
          </a:gradFill>
          <a:ln w="9525" cap="rnd">
            <a:solidFill>
              <a:srgbClr val="000000"/>
            </a:solidFill>
            <a:prstDash val="sysDot"/>
            <a:round/>
            <a:headEnd/>
            <a:tailEnd/>
          </a:ln>
        </p:spPr>
        <p:txBody>
          <a:bodyPr/>
          <a:lstStyle/>
          <a:p>
            <a:endParaRPr lang="en-GB" dirty="0"/>
          </a:p>
        </p:txBody>
      </p:sp>
      <p:sp>
        <p:nvSpPr>
          <p:cNvPr id="51" name="Line 37"/>
          <p:cNvSpPr>
            <a:spLocks noChangeShapeType="1"/>
          </p:cNvSpPr>
          <p:nvPr/>
        </p:nvSpPr>
        <p:spPr bwMode="auto">
          <a:xfrm>
            <a:off x="3954463" y="4510090"/>
            <a:ext cx="519112" cy="0"/>
          </a:xfrm>
          <a:prstGeom prst="line">
            <a:avLst/>
          </a:prstGeom>
          <a:noFill/>
          <a:ln w="12700">
            <a:solidFill>
              <a:schemeClr val="bg1"/>
            </a:solidFill>
            <a:round/>
            <a:headEnd/>
            <a:tailEnd/>
          </a:ln>
        </p:spPr>
        <p:txBody>
          <a:bodyPr/>
          <a:lstStyle/>
          <a:p>
            <a:endParaRPr lang="en-GB" dirty="0"/>
          </a:p>
        </p:txBody>
      </p:sp>
      <p:grpSp>
        <p:nvGrpSpPr>
          <p:cNvPr id="52" name="Group 128"/>
          <p:cNvGrpSpPr>
            <a:grpSpLocks/>
          </p:cNvGrpSpPr>
          <p:nvPr/>
        </p:nvGrpSpPr>
        <p:grpSpPr bwMode="auto">
          <a:xfrm>
            <a:off x="3756025" y="4229103"/>
            <a:ext cx="177800" cy="336550"/>
            <a:chOff x="2126" y="1428"/>
            <a:chExt cx="112" cy="212"/>
          </a:xfrm>
        </p:grpSpPr>
        <p:sp>
          <p:nvSpPr>
            <p:cNvPr id="53" name="Freeform 129"/>
            <p:cNvSpPr>
              <a:spLocks/>
            </p:cNvSpPr>
            <p:nvPr/>
          </p:nvSpPr>
          <p:spPr bwMode="auto">
            <a:xfrm rot="274436">
              <a:off x="2130" y="1578"/>
              <a:ext cx="40" cy="49"/>
            </a:xfrm>
            <a:custGeom>
              <a:avLst/>
              <a:gdLst>
                <a:gd name="T0" fmla="*/ 30 w 41"/>
                <a:gd name="T1" fmla="*/ 0 h 42"/>
                <a:gd name="T2" fmla="*/ 36 w 41"/>
                <a:gd name="T3" fmla="*/ 30 h 42"/>
                <a:gd name="T4" fmla="*/ 0 w 41"/>
                <a:gd name="T5" fmla="*/ 42 h 42"/>
                <a:gd name="T6" fmla="*/ 0 60000 65536"/>
                <a:gd name="T7" fmla="*/ 0 60000 65536"/>
                <a:gd name="T8" fmla="*/ 0 60000 65536"/>
                <a:gd name="T9" fmla="*/ 0 w 41"/>
                <a:gd name="T10" fmla="*/ 0 h 42"/>
                <a:gd name="T11" fmla="*/ 41 w 41"/>
                <a:gd name="T12" fmla="*/ 42 h 42"/>
              </a:gdLst>
              <a:ahLst/>
              <a:cxnLst>
                <a:cxn ang="T6">
                  <a:pos x="T0" y="T1"/>
                </a:cxn>
                <a:cxn ang="T7">
                  <a:pos x="T2" y="T3"/>
                </a:cxn>
                <a:cxn ang="T8">
                  <a:pos x="T4" y="T5"/>
                </a:cxn>
              </a:cxnLst>
              <a:rect l="T9" t="T10" r="T11" b="T12"/>
              <a:pathLst>
                <a:path w="41" h="42">
                  <a:moveTo>
                    <a:pt x="30" y="0"/>
                  </a:moveTo>
                  <a:cubicBezTo>
                    <a:pt x="35" y="11"/>
                    <a:pt x="41" y="23"/>
                    <a:pt x="36" y="30"/>
                  </a:cubicBezTo>
                  <a:cubicBezTo>
                    <a:pt x="31" y="37"/>
                    <a:pt x="6" y="40"/>
                    <a:pt x="0" y="42"/>
                  </a:cubicBezTo>
                </a:path>
              </a:pathLst>
            </a:custGeom>
            <a:solidFill>
              <a:schemeClr val="bg1"/>
            </a:solidFill>
            <a:ln w="9525" cmpd="sng">
              <a:solidFill>
                <a:srgbClr val="000000"/>
              </a:solidFill>
              <a:prstDash val="solid"/>
              <a:round/>
              <a:headEnd/>
              <a:tailEnd/>
            </a:ln>
          </p:spPr>
          <p:txBody>
            <a:bodyPr/>
            <a:lstStyle/>
            <a:p>
              <a:endParaRPr lang="en-GB" dirty="0"/>
            </a:p>
          </p:txBody>
        </p:sp>
        <p:sp>
          <p:nvSpPr>
            <p:cNvPr id="54" name="Freeform 130"/>
            <p:cNvSpPr>
              <a:spLocks/>
            </p:cNvSpPr>
            <p:nvPr/>
          </p:nvSpPr>
          <p:spPr bwMode="auto">
            <a:xfrm rot="-949968">
              <a:off x="2203" y="1455"/>
              <a:ext cx="35" cy="39"/>
            </a:xfrm>
            <a:custGeom>
              <a:avLst/>
              <a:gdLst>
                <a:gd name="T0" fmla="*/ 30 w 41"/>
                <a:gd name="T1" fmla="*/ 0 h 42"/>
                <a:gd name="T2" fmla="*/ 36 w 41"/>
                <a:gd name="T3" fmla="*/ 30 h 42"/>
                <a:gd name="T4" fmla="*/ 0 w 41"/>
                <a:gd name="T5" fmla="*/ 42 h 42"/>
                <a:gd name="T6" fmla="*/ 0 60000 65536"/>
                <a:gd name="T7" fmla="*/ 0 60000 65536"/>
                <a:gd name="T8" fmla="*/ 0 60000 65536"/>
                <a:gd name="T9" fmla="*/ 0 w 41"/>
                <a:gd name="T10" fmla="*/ 0 h 42"/>
                <a:gd name="T11" fmla="*/ 41 w 41"/>
                <a:gd name="T12" fmla="*/ 42 h 42"/>
              </a:gdLst>
              <a:ahLst/>
              <a:cxnLst>
                <a:cxn ang="T6">
                  <a:pos x="T0" y="T1"/>
                </a:cxn>
                <a:cxn ang="T7">
                  <a:pos x="T2" y="T3"/>
                </a:cxn>
                <a:cxn ang="T8">
                  <a:pos x="T4" y="T5"/>
                </a:cxn>
              </a:cxnLst>
              <a:rect l="T9" t="T10" r="T11" b="T12"/>
              <a:pathLst>
                <a:path w="41" h="42">
                  <a:moveTo>
                    <a:pt x="30" y="0"/>
                  </a:moveTo>
                  <a:cubicBezTo>
                    <a:pt x="35" y="11"/>
                    <a:pt x="41" y="23"/>
                    <a:pt x="36" y="30"/>
                  </a:cubicBezTo>
                  <a:cubicBezTo>
                    <a:pt x="31" y="37"/>
                    <a:pt x="6" y="40"/>
                    <a:pt x="0" y="42"/>
                  </a:cubicBezTo>
                </a:path>
              </a:pathLst>
            </a:custGeom>
            <a:solidFill>
              <a:schemeClr val="bg1"/>
            </a:solidFill>
            <a:ln w="9525" cmpd="sng">
              <a:solidFill>
                <a:srgbClr val="000000"/>
              </a:solidFill>
              <a:prstDash val="solid"/>
              <a:round/>
              <a:headEnd/>
              <a:tailEnd/>
            </a:ln>
          </p:spPr>
          <p:txBody>
            <a:bodyPr/>
            <a:lstStyle/>
            <a:p>
              <a:endParaRPr lang="en-GB" dirty="0"/>
            </a:p>
          </p:txBody>
        </p:sp>
        <p:sp>
          <p:nvSpPr>
            <p:cNvPr id="55" name="Freeform 131"/>
            <p:cNvSpPr>
              <a:spLocks/>
            </p:cNvSpPr>
            <p:nvPr/>
          </p:nvSpPr>
          <p:spPr bwMode="auto">
            <a:xfrm rot="1632420">
              <a:off x="2126" y="1556"/>
              <a:ext cx="24" cy="84"/>
            </a:xfrm>
            <a:custGeom>
              <a:avLst/>
              <a:gdLst>
                <a:gd name="T0" fmla="*/ 21 w 24"/>
                <a:gd name="T1" fmla="*/ 0 h 84"/>
                <a:gd name="T2" fmla="*/ 21 w 24"/>
                <a:gd name="T3" fmla="*/ 45 h 84"/>
                <a:gd name="T4" fmla="*/ 0 w 24"/>
                <a:gd name="T5" fmla="*/ 84 h 84"/>
                <a:gd name="T6" fmla="*/ 0 60000 65536"/>
                <a:gd name="T7" fmla="*/ 0 60000 65536"/>
                <a:gd name="T8" fmla="*/ 0 60000 65536"/>
                <a:gd name="T9" fmla="*/ 0 w 24"/>
                <a:gd name="T10" fmla="*/ 0 h 84"/>
                <a:gd name="T11" fmla="*/ 24 w 24"/>
                <a:gd name="T12" fmla="*/ 84 h 84"/>
              </a:gdLst>
              <a:ahLst/>
              <a:cxnLst>
                <a:cxn ang="T6">
                  <a:pos x="T0" y="T1"/>
                </a:cxn>
                <a:cxn ang="T7">
                  <a:pos x="T2" y="T3"/>
                </a:cxn>
                <a:cxn ang="T8">
                  <a:pos x="T4" y="T5"/>
                </a:cxn>
              </a:cxnLst>
              <a:rect l="T9" t="T10" r="T11" b="T12"/>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p:spPr>
          <p:txBody>
            <a:bodyPr/>
            <a:lstStyle/>
            <a:p>
              <a:endParaRPr lang="en-GB" dirty="0"/>
            </a:p>
          </p:txBody>
        </p:sp>
        <p:sp>
          <p:nvSpPr>
            <p:cNvPr id="56" name="Freeform 132"/>
            <p:cNvSpPr>
              <a:spLocks/>
            </p:cNvSpPr>
            <p:nvPr/>
          </p:nvSpPr>
          <p:spPr bwMode="auto">
            <a:xfrm>
              <a:off x="2199" y="1428"/>
              <a:ext cx="24" cy="84"/>
            </a:xfrm>
            <a:custGeom>
              <a:avLst/>
              <a:gdLst>
                <a:gd name="T0" fmla="*/ 21 w 24"/>
                <a:gd name="T1" fmla="*/ 0 h 84"/>
                <a:gd name="T2" fmla="*/ 21 w 24"/>
                <a:gd name="T3" fmla="*/ 45 h 84"/>
                <a:gd name="T4" fmla="*/ 0 w 24"/>
                <a:gd name="T5" fmla="*/ 84 h 84"/>
                <a:gd name="T6" fmla="*/ 0 60000 65536"/>
                <a:gd name="T7" fmla="*/ 0 60000 65536"/>
                <a:gd name="T8" fmla="*/ 0 60000 65536"/>
                <a:gd name="T9" fmla="*/ 0 w 24"/>
                <a:gd name="T10" fmla="*/ 0 h 84"/>
                <a:gd name="T11" fmla="*/ 24 w 24"/>
                <a:gd name="T12" fmla="*/ 84 h 84"/>
              </a:gdLst>
              <a:ahLst/>
              <a:cxnLst>
                <a:cxn ang="T6">
                  <a:pos x="T0" y="T1"/>
                </a:cxn>
                <a:cxn ang="T7">
                  <a:pos x="T2" y="T3"/>
                </a:cxn>
                <a:cxn ang="T8">
                  <a:pos x="T4" y="T5"/>
                </a:cxn>
              </a:cxnLst>
              <a:rect l="T9" t="T10" r="T11" b="T12"/>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p:spPr>
          <p:txBody>
            <a:bodyPr/>
            <a:lstStyle/>
            <a:p>
              <a:endParaRPr lang="en-GB" dirty="0"/>
            </a:p>
          </p:txBody>
        </p:sp>
        <p:sp>
          <p:nvSpPr>
            <p:cNvPr id="57" name="Line 133"/>
            <p:cNvSpPr>
              <a:spLocks noChangeShapeType="1"/>
            </p:cNvSpPr>
            <p:nvPr/>
          </p:nvSpPr>
          <p:spPr bwMode="auto">
            <a:xfrm flipH="1">
              <a:off x="2150" y="1602"/>
              <a:ext cx="12" cy="14"/>
            </a:xfrm>
            <a:prstGeom prst="line">
              <a:avLst/>
            </a:prstGeom>
            <a:noFill/>
            <a:ln w="9525">
              <a:solidFill>
                <a:srgbClr val="000000"/>
              </a:solidFill>
              <a:round/>
              <a:headEnd/>
              <a:tailEnd/>
            </a:ln>
          </p:spPr>
          <p:txBody>
            <a:bodyPr/>
            <a:lstStyle/>
            <a:p>
              <a:endParaRPr lang="en-GB" dirty="0"/>
            </a:p>
          </p:txBody>
        </p:sp>
        <p:sp>
          <p:nvSpPr>
            <p:cNvPr id="58" name="Line 134"/>
            <p:cNvSpPr>
              <a:spLocks noChangeShapeType="1"/>
            </p:cNvSpPr>
            <p:nvPr/>
          </p:nvSpPr>
          <p:spPr bwMode="auto">
            <a:xfrm flipH="1">
              <a:off x="2226" y="1471"/>
              <a:ext cx="4" cy="10"/>
            </a:xfrm>
            <a:prstGeom prst="line">
              <a:avLst/>
            </a:prstGeom>
            <a:noFill/>
            <a:ln w="9525">
              <a:solidFill>
                <a:srgbClr val="000000"/>
              </a:solidFill>
              <a:round/>
              <a:headEnd/>
              <a:tailEnd/>
            </a:ln>
          </p:spPr>
          <p:txBody>
            <a:bodyPr/>
            <a:lstStyle/>
            <a:p>
              <a:endParaRPr lang="en-GB" dirty="0"/>
            </a:p>
          </p:txBody>
        </p:sp>
      </p:grpSp>
      <p:sp>
        <p:nvSpPr>
          <p:cNvPr id="59" name="Line 70"/>
          <p:cNvSpPr>
            <a:spLocks noChangeShapeType="1"/>
          </p:cNvSpPr>
          <p:nvPr/>
        </p:nvSpPr>
        <p:spPr bwMode="auto">
          <a:xfrm flipV="1">
            <a:off x="1438276" y="4481682"/>
            <a:ext cx="5514974" cy="38099"/>
          </a:xfrm>
          <a:prstGeom prst="line">
            <a:avLst/>
          </a:prstGeom>
          <a:noFill/>
          <a:ln w="28575">
            <a:solidFill>
              <a:srgbClr val="6699FF"/>
            </a:solidFill>
            <a:round/>
            <a:headEnd type="oval" w="med" len="med"/>
            <a:tailEnd type="oval" w="med" len="med"/>
          </a:ln>
        </p:spPr>
        <p:txBody>
          <a:bodyPr/>
          <a:lstStyle/>
          <a:p>
            <a:endParaRPr lang="en-GB" dirty="0"/>
          </a:p>
        </p:txBody>
      </p:sp>
      <p:sp>
        <p:nvSpPr>
          <p:cNvPr id="60" name="TextBox 59"/>
          <p:cNvSpPr txBox="1"/>
          <p:nvPr/>
        </p:nvSpPr>
        <p:spPr>
          <a:xfrm>
            <a:off x="6321523" y="3890269"/>
            <a:ext cx="256319" cy="372140"/>
          </a:xfrm>
          <a:prstGeom prst="rect">
            <a:avLst/>
          </a:prstGeom>
          <a:noFill/>
        </p:spPr>
        <p:txBody>
          <a:bodyPr wrap="square" rtlCol="0">
            <a:spAutoFit/>
          </a:bodyPr>
          <a:lstStyle/>
          <a:p>
            <a:r>
              <a:rPr lang="en-GB" dirty="0" smtClean="0">
                <a:solidFill>
                  <a:schemeClr val="bg1"/>
                </a:solidFill>
              </a:rPr>
              <a:t>1</a:t>
            </a:r>
            <a:endParaRPr lang="en-GB" dirty="0">
              <a:solidFill>
                <a:schemeClr val="bg1"/>
              </a:solidFill>
            </a:endParaRPr>
          </a:p>
        </p:txBody>
      </p:sp>
      <p:sp>
        <p:nvSpPr>
          <p:cNvPr id="61" name="TextBox 60"/>
          <p:cNvSpPr txBox="1"/>
          <p:nvPr/>
        </p:nvSpPr>
        <p:spPr>
          <a:xfrm>
            <a:off x="4554636" y="3457866"/>
            <a:ext cx="256319" cy="372140"/>
          </a:xfrm>
          <a:prstGeom prst="rect">
            <a:avLst/>
          </a:prstGeom>
          <a:noFill/>
        </p:spPr>
        <p:txBody>
          <a:bodyPr wrap="square" rtlCol="0">
            <a:spAutoFit/>
          </a:bodyPr>
          <a:lstStyle/>
          <a:p>
            <a:r>
              <a:rPr lang="en-GB" dirty="0" smtClean="0">
                <a:solidFill>
                  <a:schemeClr val="bg1"/>
                </a:solidFill>
              </a:rPr>
              <a:t>2</a:t>
            </a:r>
            <a:endParaRPr lang="en-GB" dirty="0">
              <a:solidFill>
                <a:schemeClr val="bg1"/>
              </a:solidFill>
            </a:endParaRPr>
          </a:p>
        </p:txBody>
      </p:sp>
      <p:sp>
        <p:nvSpPr>
          <p:cNvPr id="44" name="Line 58"/>
          <p:cNvSpPr>
            <a:spLocks noChangeShapeType="1"/>
          </p:cNvSpPr>
          <p:nvPr/>
        </p:nvSpPr>
        <p:spPr bwMode="auto">
          <a:xfrm flipV="1">
            <a:off x="3299681" y="4478820"/>
            <a:ext cx="4510819" cy="37617"/>
          </a:xfrm>
          <a:prstGeom prst="line">
            <a:avLst/>
          </a:prstGeom>
          <a:noFill/>
          <a:ln w="28575" cap="rnd">
            <a:solidFill>
              <a:srgbClr val="FF3300"/>
            </a:solidFill>
            <a:prstDash val="sysDot"/>
            <a:round/>
            <a:headEnd/>
            <a:tailEnd/>
          </a:ln>
        </p:spPr>
        <p:txBody>
          <a:bodyPr/>
          <a:lstStyle/>
          <a:p>
            <a:endParaRPr lang="en-GB" dirty="0"/>
          </a:p>
        </p:txBody>
      </p:sp>
      <p:sp>
        <p:nvSpPr>
          <p:cNvPr id="40" name="Line 52"/>
          <p:cNvSpPr>
            <a:spLocks noChangeShapeType="1"/>
          </p:cNvSpPr>
          <p:nvPr/>
        </p:nvSpPr>
        <p:spPr bwMode="auto">
          <a:xfrm flipV="1">
            <a:off x="938213" y="4491040"/>
            <a:ext cx="2536825" cy="23813"/>
          </a:xfrm>
          <a:prstGeom prst="line">
            <a:avLst/>
          </a:prstGeom>
          <a:noFill/>
          <a:ln w="28575" cap="rnd">
            <a:solidFill>
              <a:srgbClr val="FF3300"/>
            </a:solidFill>
            <a:prstDash val="sysDot"/>
            <a:round/>
            <a:headEnd/>
            <a:tailEnd/>
          </a:ln>
        </p:spPr>
        <p:txBody>
          <a:bodyPr/>
          <a:lstStyle/>
          <a:p>
            <a:endParaRPr lang="en-GB" dirty="0"/>
          </a:p>
        </p:txBody>
      </p:sp>
      <p:sp>
        <p:nvSpPr>
          <p:cNvPr id="50" name="Line 65"/>
          <p:cNvSpPr>
            <a:spLocks noChangeShapeType="1"/>
          </p:cNvSpPr>
          <p:nvPr/>
        </p:nvSpPr>
        <p:spPr bwMode="auto">
          <a:xfrm>
            <a:off x="3124200" y="4497390"/>
            <a:ext cx="509587" cy="1588"/>
          </a:xfrm>
          <a:prstGeom prst="line">
            <a:avLst/>
          </a:prstGeom>
          <a:noFill/>
          <a:ln w="28575">
            <a:solidFill>
              <a:srgbClr val="FF3300"/>
            </a:solidFill>
            <a:round/>
            <a:headEnd/>
            <a:tailEnd/>
          </a:ln>
        </p:spPr>
        <p:txBody>
          <a:bodyPr/>
          <a:lstStyle/>
          <a:p>
            <a:endParaRPr lang="en-GB" dirty="0"/>
          </a:p>
        </p:txBody>
      </p:sp>
      <p:sp>
        <p:nvSpPr>
          <p:cNvPr id="45" name="Freeform 59"/>
          <p:cNvSpPr>
            <a:spLocks/>
          </p:cNvSpPr>
          <p:nvPr/>
        </p:nvSpPr>
        <p:spPr bwMode="auto">
          <a:xfrm>
            <a:off x="6343650" y="4344990"/>
            <a:ext cx="619125" cy="138113"/>
          </a:xfrm>
          <a:custGeom>
            <a:avLst/>
            <a:gdLst>
              <a:gd name="T0" fmla="*/ 0 w 390"/>
              <a:gd name="T1" fmla="*/ 0 h 87"/>
              <a:gd name="T2" fmla="*/ 390 w 390"/>
              <a:gd name="T3" fmla="*/ 81 h 87"/>
              <a:gd name="T4" fmla="*/ 15 w 390"/>
              <a:gd name="T5" fmla="*/ 87 h 87"/>
              <a:gd name="T6" fmla="*/ 0 60000 65536"/>
              <a:gd name="T7" fmla="*/ 0 60000 65536"/>
              <a:gd name="T8" fmla="*/ 0 60000 65536"/>
              <a:gd name="T9" fmla="*/ 0 w 390"/>
              <a:gd name="T10" fmla="*/ 0 h 87"/>
              <a:gd name="T11" fmla="*/ 390 w 390"/>
              <a:gd name="T12" fmla="*/ 87 h 87"/>
            </a:gdLst>
            <a:ahLst/>
            <a:cxnLst>
              <a:cxn ang="T6">
                <a:pos x="T0" y="T1"/>
              </a:cxn>
              <a:cxn ang="T7">
                <a:pos x="T2" y="T3"/>
              </a:cxn>
              <a:cxn ang="T8">
                <a:pos x="T4" y="T5"/>
              </a:cxn>
            </a:cxnLst>
            <a:rect l="T9" t="T10" r="T11" b="T12"/>
            <a:pathLst>
              <a:path w="390" h="87">
                <a:moveTo>
                  <a:pt x="0" y="0"/>
                </a:moveTo>
                <a:lnTo>
                  <a:pt x="390" y="81"/>
                </a:lnTo>
                <a:lnTo>
                  <a:pt x="15" y="87"/>
                </a:lnTo>
              </a:path>
            </a:pathLst>
          </a:custGeom>
          <a:noFill/>
          <a:ln w="28575" cmpd="sng">
            <a:solidFill>
              <a:srgbClr val="FF3300"/>
            </a:solidFill>
            <a:round/>
            <a:headEnd/>
            <a:tailEnd/>
          </a:ln>
        </p:spPr>
        <p:txBody>
          <a:bodyPr/>
          <a:lstStyle/>
          <a:p>
            <a:endParaRPr lang="en-GB" dirty="0"/>
          </a:p>
        </p:txBody>
      </p:sp>
      <p:sp>
        <p:nvSpPr>
          <p:cNvPr id="62" name="TextBox 61"/>
          <p:cNvSpPr txBox="1"/>
          <p:nvPr/>
        </p:nvSpPr>
        <p:spPr>
          <a:xfrm>
            <a:off x="2450770" y="3449781"/>
            <a:ext cx="256319" cy="372140"/>
          </a:xfrm>
          <a:prstGeom prst="rect">
            <a:avLst/>
          </a:prstGeom>
          <a:noFill/>
        </p:spPr>
        <p:txBody>
          <a:bodyPr wrap="square" rtlCol="0">
            <a:spAutoFit/>
          </a:bodyPr>
          <a:lstStyle/>
          <a:p>
            <a:r>
              <a:rPr lang="en-GB" dirty="0" smtClean="0">
                <a:solidFill>
                  <a:schemeClr val="bg1"/>
                </a:solidFill>
              </a:rPr>
              <a:t>3</a:t>
            </a:r>
            <a:endParaRPr lang="en-GB" dirty="0">
              <a:solidFill>
                <a:schemeClr val="bg1"/>
              </a:solidFill>
            </a:endParaRPr>
          </a:p>
        </p:txBody>
      </p:sp>
      <p:sp>
        <p:nvSpPr>
          <p:cNvPr id="63" name="TextBox 62"/>
          <p:cNvSpPr txBox="1"/>
          <p:nvPr/>
        </p:nvSpPr>
        <p:spPr>
          <a:xfrm>
            <a:off x="724756" y="4513999"/>
            <a:ext cx="256319" cy="372140"/>
          </a:xfrm>
          <a:prstGeom prst="rect">
            <a:avLst/>
          </a:prstGeom>
          <a:noFill/>
        </p:spPr>
        <p:txBody>
          <a:bodyPr wrap="square" rtlCol="0">
            <a:spAutoFit/>
          </a:bodyPr>
          <a:lstStyle/>
          <a:p>
            <a:r>
              <a:rPr lang="en-GB" dirty="0" smtClean="0">
                <a:solidFill>
                  <a:schemeClr val="bg1"/>
                </a:solidFill>
              </a:rPr>
              <a:t>4</a:t>
            </a:r>
            <a:endParaRPr lang="en-GB" dirty="0">
              <a:solidFill>
                <a:schemeClr val="bg1"/>
              </a:solidFill>
            </a:endParaRPr>
          </a:p>
        </p:txBody>
      </p:sp>
      <p:sp>
        <p:nvSpPr>
          <p:cNvPr id="64" name="TextBox 63"/>
          <p:cNvSpPr txBox="1"/>
          <p:nvPr/>
        </p:nvSpPr>
        <p:spPr>
          <a:xfrm>
            <a:off x="3299681" y="4602280"/>
            <a:ext cx="256319" cy="372140"/>
          </a:xfrm>
          <a:prstGeom prst="rect">
            <a:avLst/>
          </a:prstGeom>
          <a:noFill/>
        </p:spPr>
        <p:txBody>
          <a:bodyPr wrap="square" rtlCol="0">
            <a:spAutoFit/>
          </a:bodyPr>
          <a:lstStyle/>
          <a:p>
            <a:r>
              <a:rPr lang="en-GB" dirty="0" smtClean="0">
                <a:solidFill>
                  <a:schemeClr val="bg1"/>
                </a:solidFill>
              </a:rPr>
              <a:t>5</a:t>
            </a:r>
            <a:endParaRPr lang="en-GB" dirty="0">
              <a:solidFill>
                <a:schemeClr val="bg1"/>
              </a:solidFill>
            </a:endParaRPr>
          </a:p>
        </p:txBody>
      </p:sp>
      <p:sp>
        <p:nvSpPr>
          <p:cNvPr id="66" name="TextBox 65"/>
          <p:cNvSpPr txBox="1"/>
          <p:nvPr/>
        </p:nvSpPr>
        <p:spPr>
          <a:xfrm>
            <a:off x="451961" y="5657850"/>
            <a:ext cx="7439977" cy="430887"/>
          </a:xfrm>
          <a:prstGeom prst="rect">
            <a:avLst/>
          </a:prstGeom>
          <a:noFill/>
        </p:spPr>
        <p:txBody>
          <a:bodyPr wrap="square" rtlCol="0">
            <a:spAutoFit/>
          </a:bodyPr>
          <a:lstStyle/>
          <a:p>
            <a:pPr algn="ctr"/>
            <a:r>
              <a:rPr lang="en-GB" sz="2200" b="0" i="1" dirty="0" smtClean="0">
                <a:solidFill>
                  <a:schemeClr val="bg1"/>
                </a:solidFill>
              </a:rPr>
              <a:t>Note there is little change in angles 1 &amp; 4</a:t>
            </a:r>
            <a:r>
              <a:rPr lang="en-GB" b="0" dirty="0" smtClean="0">
                <a:solidFill>
                  <a:schemeClr val="bg1"/>
                </a:solidFill>
              </a:rPr>
              <a:t>.</a:t>
            </a:r>
            <a:endParaRPr lang="en-GB" b="0" dirty="0">
              <a:solidFill>
                <a:schemeClr val="bg1"/>
              </a:solidFill>
            </a:endParaRPr>
          </a:p>
        </p:txBody>
      </p:sp>
      <p:sp>
        <p:nvSpPr>
          <p:cNvPr id="67" name="TextBox 66"/>
          <p:cNvSpPr txBox="1"/>
          <p:nvPr/>
        </p:nvSpPr>
        <p:spPr>
          <a:xfrm>
            <a:off x="7867015" y="6604084"/>
            <a:ext cx="1273175" cy="253916"/>
          </a:xfrm>
          <a:prstGeom prst="rect">
            <a:avLst/>
          </a:prstGeom>
          <a:noFill/>
        </p:spPr>
        <p:txBody>
          <a:bodyPr wrap="square" rtlCol="0">
            <a:spAutoFit/>
          </a:bodyPr>
          <a:lstStyle/>
          <a:p>
            <a:pPr algn="r"/>
            <a:r>
              <a:rPr lang="en-GB" sz="1050" b="0" dirty="0" smtClean="0">
                <a:solidFill>
                  <a:schemeClr val="bg1"/>
                </a:solidFill>
              </a:rPr>
              <a:t>Ken Bearman</a:t>
            </a:r>
            <a:endParaRPr lang="en-GB" sz="1050" b="0" dirty="0">
              <a:solidFill>
                <a:schemeClr val="bg1"/>
              </a:solidFill>
            </a:endParaRPr>
          </a:p>
        </p:txBody>
      </p:sp>
      <p:sp>
        <p:nvSpPr>
          <p:cNvPr id="68" name="Text Box 150"/>
          <p:cNvSpPr txBox="1">
            <a:spLocks noChangeArrowheads="1"/>
          </p:cNvSpPr>
          <p:nvPr/>
        </p:nvSpPr>
        <p:spPr bwMode="auto">
          <a:xfrm>
            <a:off x="3633787" y="4575823"/>
            <a:ext cx="1562100" cy="338554"/>
          </a:xfrm>
          <a:prstGeom prst="rect">
            <a:avLst/>
          </a:prstGeom>
          <a:noFill/>
          <a:ln w="9525">
            <a:noFill/>
            <a:miter lim="800000"/>
            <a:headEnd/>
            <a:tailEnd/>
          </a:ln>
        </p:spPr>
        <p:txBody>
          <a:bodyPr wrap="square">
            <a:spAutoFit/>
          </a:bodyPr>
          <a:lstStyle/>
          <a:p>
            <a:pPr>
              <a:spcBef>
                <a:spcPct val="50000"/>
              </a:spcBef>
            </a:pPr>
            <a:r>
              <a:rPr lang="en-GB" sz="1600" dirty="0">
                <a:solidFill>
                  <a:srgbClr val="6699FF"/>
                </a:solidFill>
              </a:rPr>
              <a:t>Power Line</a:t>
            </a:r>
          </a:p>
        </p:txBody>
      </p:sp>
    </p:spTree>
    <p:extLst>
      <p:ext uri="{BB962C8B-B14F-4D97-AF65-F5344CB8AC3E}">
        <p14:creationId xmlns:p14="http://schemas.microsoft.com/office/powerpoint/2010/main" val="2204290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6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1"/>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42"/>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62"/>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47"/>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40"/>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48"/>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63"/>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50"/>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64"/>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6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46" grpId="0" animBg="1"/>
      <p:bldP spid="47" grpId="0" animBg="1"/>
      <p:bldP spid="48" grpId="0" animBg="1"/>
      <p:bldP spid="59" grpId="0" animBg="1"/>
      <p:bldP spid="60" grpId="0"/>
      <p:bldP spid="61" grpId="0"/>
      <p:bldP spid="44" grpId="0" animBg="1"/>
      <p:bldP spid="40" grpId="0" animBg="1"/>
      <p:bldP spid="50" grpId="0" animBg="1"/>
      <p:bldP spid="45" grpId="0" animBg="1"/>
      <p:bldP spid="62" grpId="0"/>
      <p:bldP spid="63" grpId="0"/>
      <p:bldP spid="64" grpId="0"/>
      <p:bldP spid="66" grpId="0"/>
      <p:bldP spid="6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0" y="246063"/>
            <a:ext cx="9144000" cy="404812"/>
          </a:xfrm>
          <a:prstGeom prst="rect">
            <a:avLst/>
          </a:prstGeom>
          <a:solidFill>
            <a:schemeClr val="bg1"/>
          </a:solidFill>
          <a:ln w="9525">
            <a:solidFill>
              <a:schemeClr val="tx1"/>
            </a:solidFill>
            <a:miter lim="800000"/>
            <a:headEnd/>
            <a:tailEnd/>
          </a:ln>
        </p:spPr>
        <p:txBody>
          <a:bodyPr wrap="none" anchor="ctr"/>
          <a:lstStyle/>
          <a:p>
            <a:pPr algn="ctr"/>
            <a:r>
              <a:rPr lang="en-CA" altLang="ja-JP" dirty="0">
                <a:solidFill>
                  <a:srgbClr val="0168AC"/>
                </a:solidFill>
                <a:latin typeface="Verdana" pitchFamily="34" charset="0"/>
                <a:ea typeface="ＭＳ Ｐゴシック" charset="-128"/>
              </a:rPr>
              <a:t>2011 World Archery Coaching Seminar</a:t>
            </a:r>
            <a:endParaRPr lang="en-CA" dirty="0">
              <a:solidFill>
                <a:srgbClr val="0168AC"/>
              </a:solidFill>
              <a:latin typeface="Verdana" pitchFamily="34" charset="0"/>
            </a:endParaRPr>
          </a:p>
        </p:txBody>
      </p:sp>
      <p:pic>
        <p:nvPicPr>
          <p:cNvPr id="3" name="Picture 4" descr="Y:\06 Communication\Logo FITA\09 World Archery\00_WA1_RG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0327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txBox="1">
            <a:spLocks noChangeArrowheads="1"/>
          </p:cNvSpPr>
          <p:nvPr/>
        </p:nvSpPr>
        <p:spPr>
          <a:xfrm>
            <a:off x="395288" y="996256"/>
            <a:ext cx="8462962" cy="1470719"/>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nSpc>
                <a:spcPct val="80000"/>
              </a:lnSpc>
              <a:buFontTx/>
              <a:buNone/>
            </a:pPr>
            <a:r>
              <a:rPr lang="en-GB" sz="2800" b="1" dirty="0" smtClean="0">
                <a:solidFill>
                  <a:schemeClr val="bg1"/>
                </a:solidFill>
              </a:rPr>
              <a:t>Upper body position 4: </a:t>
            </a:r>
            <a:r>
              <a:rPr lang="en-GB" sz="2400" dirty="0" smtClean="0">
                <a:solidFill>
                  <a:schemeClr val="bg1"/>
                </a:solidFill>
              </a:rPr>
              <a:t>(upper body rotation).</a:t>
            </a:r>
          </a:p>
          <a:p>
            <a:pPr marL="0" indent="0" eaLnBrk="1" hangingPunct="1">
              <a:lnSpc>
                <a:spcPct val="80000"/>
              </a:lnSpc>
            </a:pPr>
            <a:endParaRPr lang="en-GB" sz="1600" dirty="0" smtClean="0">
              <a:solidFill>
                <a:schemeClr val="bg1"/>
              </a:solidFill>
            </a:endParaRPr>
          </a:p>
          <a:p>
            <a:pPr marL="0" indent="0" eaLnBrk="1" hangingPunct="1">
              <a:lnSpc>
                <a:spcPct val="80000"/>
              </a:lnSpc>
              <a:buFontTx/>
              <a:buNone/>
            </a:pPr>
            <a:r>
              <a:rPr lang="en-GB" sz="2400" b="0" dirty="0" smtClean="0">
                <a:solidFill>
                  <a:schemeClr val="bg1"/>
                </a:solidFill>
              </a:rPr>
              <a:t>This stance eliminates the critical angle at the string hand (angle 5) and it almost eliminates the angle (angle 2) at the bow shoulder. </a:t>
            </a:r>
          </a:p>
        </p:txBody>
      </p:sp>
      <p:grpSp>
        <p:nvGrpSpPr>
          <p:cNvPr id="5" name="Group 105"/>
          <p:cNvGrpSpPr>
            <a:grpSpLocks/>
          </p:cNvGrpSpPr>
          <p:nvPr/>
        </p:nvGrpSpPr>
        <p:grpSpPr bwMode="auto">
          <a:xfrm>
            <a:off x="6512407" y="3959573"/>
            <a:ext cx="2073276" cy="1030291"/>
            <a:chOff x="8811" y="1571"/>
            <a:chExt cx="3265" cy="1621"/>
          </a:xfrm>
        </p:grpSpPr>
        <p:sp>
          <p:nvSpPr>
            <p:cNvPr id="6" name="Rectangle 106"/>
            <p:cNvSpPr>
              <a:spLocks noChangeArrowheads="1"/>
            </p:cNvSpPr>
            <p:nvPr/>
          </p:nvSpPr>
          <p:spPr bwMode="auto">
            <a:xfrm rot="21495540" flipH="1">
              <a:off x="9745" y="2349"/>
              <a:ext cx="435" cy="111"/>
            </a:xfrm>
            <a:prstGeom prst="rect">
              <a:avLst/>
            </a:prstGeom>
            <a:solidFill>
              <a:srgbClr val="CCFFFF"/>
            </a:solidFill>
            <a:ln w="9525">
              <a:solidFill>
                <a:srgbClr val="000000"/>
              </a:solidFill>
              <a:miter lim="800000"/>
              <a:headEnd/>
              <a:tailEnd/>
            </a:ln>
          </p:spPr>
          <p:txBody>
            <a:bodyPr/>
            <a:lstStyle/>
            <a:p>
              <a:endParaRPr lang="en-US" dirty="0"/>
            </a:p>
          </p:txBody>
        </p:sp>
        <p:sp>
          <p:nvSpPr>
            <p:cNvPr id="7" name="Line 107"/>
            <p:cNvSpPr>
              <a:spLocks noChangeShapeType="1"/>
            </p:cNvSpPr>
            <p:nvPr/>
          </p:nvSpPr>
          <p:spPr bwMode="auto">
            <a:xfrm rot="-678596" flipH="1" flipV="1">
              <a:off x="9750" y="2386"/>
              <a:ext cx="404" cy="71"/>
            </a:xfrm>
            <a:prstGeom prst="line">
              <a:avLst/>
            </a:prstGeom>
            <a:noFill/>
            <a:ln w="9525">
              <a:solidFill>
                <a:srgbClr val="000000"/>
              </a:solidFill>
              <a:round/>
              <a:headEnd/>
              <a:tailEnd/>
            </a:ln>
          </p:spPr>
          <p:txBody>
            <a:bodyPr/>
            <a:lstStyle/>
            <a:p>
              <a:endParaRPr lang="en-GB" dirty="0"/>
            </a:p>
          </p:txBody>
        </p:sp>
        <p:sp>
          <p:nvSpPr>
            <p:cNvPr id="8" name="Line 108"/>
            <p:cNvSpPr>
              <a:spLocks noChangeShapeType="1"/>
            </p:cNvSpPr>
            <p:nvPr/>
          </p:nvSpPr>
          <p:spPr bwMode="auto">
            <a:xfrm rot="-567740" flipH="1" flipV="1">
              <a:off x="9748" y="2353"/>
              <a:ext cx="411" cy="60"/>
            </a:xfrm>
            <a:prstGeom prst="line">
              <a:avLst/>
            </a:prstGeom>
            <a:noFill/>
            <a:ln w="9525">
              <a:solidFill>
                <a:srgbClr val="000000"/>
              </a:solidFill>
              <a:round/>
              <a:headEnd/>
              <a:tailEnd/>
            </a:ln>
          </p:spPr>
          <p:txBody>
            <a:bodyPr/>
            <a:lstStyle/>
            <a:p>
              <a:endParaRPr lang="en-GB" dirty="0"/>
            </a:p>
          </p:txBody>
        </p:sp>
        <p:sp>
          <p:nvSpPr>
            <p:cNvPr id="9" name="Rectangle 109"/>
            <p:cNvSpPr>
              <a:spLocks noChangeArrowheads="1"/>
            </p:cNvSpPr>
            <p:nvPr/>
          </p:nvSpPr>
          <p:spPr bwMode="auto">
            <a:xfrm>
              <a:off x="10177" y="2215"/>
              <a:ext cx="121" cy="352"/>
            </a:xfrm>
            <a:prstGeom prst="rect">
              <a:avLst/>
            </a:prstGeom>
            <a:solidFill>
              <a:srgbClr val="CCFFFF"/>
            </a:solidFill>
            <a:ln w="9525">
              <a:solidFill>
                <a:srgbClr val="000000"/>
              </a:solidFill>
              <a:miter lim="800000"/>
              <a:headEnd/>
              <a:tailEnd/>
            </a:ln>
          </p:spPr>
          <p:txBody>
            <a:bodyPr/>
            <a:lstStyle/>
            <a:p>
              <a:endParaRPr lang="en-US" dirty="0"/>
            </a:p>
          </p:txBody>
        </p:sp>
        <p:grpSp>
          <p:nvGrpSpPr>
            <p:cNvPr id="10" name="Group 110"/>
            <p:cNvGrpSpPr>
              <a:grpSpLocks/>
            </p:cNvGrpSpPr>
            <p:nvPr/>
          </p:nvGrpSpPr>
          <p:grpSpPr bwMode="auto">
            <a:xfrm rot="755864" flipV="1">
              <a:off x="8811" y="1571"/>
              <a:ext cx="1510" cy="540"/>
              <a:chOff x="7333" y="3011"/>
              <a:chExt cx="1510" cy="540"/>
            </a:xfrm>
          </p:grpSpPr>
          <p:sp>
            <p:nvSpPr>
              <p:cNvPr id="20" name="Rectangle 111"/>
              <p:cNvSpPr>
                <a:spLocks noChangeArrowheads="1"/>
              </p:cNvSpPr>
              <p:nvPr/>
            </p:nvSpPr>
            <p:spPr bwMode="auto">
              <a:xfrm rot="20530763" flipH="1">
                <a:off x="7449" y="3184"/>
                <a:ext cx="1394" cy="111"/>
              </a:xfrm>
              <a:prstGeom prst="rect">
                <a:avLst/>
              </a:prstGeom>
              <a:solidFill>
                <a:srgbClr val="CCFFFF"/>
              </a:solidFill>
              <a:ln w="9525">
                <a:solidFill>
                  <a:srgbClr val="000000"/>
                </a:solidFill>
                <a:miter lim="800000"/>
                <a:headEnd/>
                <a:tailEnd/>
              </a:ln>
            </p:spPr>
            <p:txBody>
              <a:bodyPr/>
              <a:lstStyle/>
              <a:p>
                <a:endParaRPr lang="en-US" dirty="0"/>
              </a:p>
            </p:txBody>
          </p:sp>
          <p:sp>
            <p:nvSpPr>
              <p:cNvPr id="21" name="Line 112"/>
              <p:cNvSpPr>
                <a:spLocks noChangeShapeType="1"/>
              </p:cNvSpPr>
              <p:nvPr/>
            </p:nvSpPr>
            <p:spPr bwMode="auto">
              <a:xfrm flipH="1">
                <a:off x="7465" y="3011"/>
                <a:ext cx="1325" cy="427"/>
              </a:xfrm>
              <a:prstGeom prst="line">
                <a:avLst/>
              </a:prstGeom>
              <a:noFill/>
              <a:ln w="9525">
                <a:solidFill>
                  <a:srgbClr val="000000"/>
                </a:solidFill>
                <a:round/>
                <a:headEnd/>
                <a:tailEnd/>
              </a:ln>
            </p:spPr>
            <p:txBody>
              <a:bodyPr/>
              <a:lstStyle/>
              <a:p>
                <a:endParaRPr lang="en-GB" dirty="0"/>
              </a:p>
            </p:txBody>
          </p:sp>
          <p:sp>
            <p:nvSpPr>
              <p:cNvPr id="22" name="Line 113"/>
              <p:cNvSpPr>
                <a:spLocks noChangeShapeType="1"/>
              </p:cNvSpPr>
              <p:nvPr/>
            </p:nvSpPr>
            <p:spPr bwMode="auto">
              <a:xfrm flipH="1">
                <a:off x="7494" y="3054"/>
                <a:ext cx="1303" cy="419"/>
              </a:xfrm>
              <a:prstGeom prst="line">
                <a:avLst/>
              </a:prstGeom>
              <a:noFill/>
              <a:ln w="9525">
                <a:solidFill>
                  <a:srgbClr val="000000"/>
                </a:solidFill>
                <a:round/>
                <a:headEnd/>
                <a:tailEnd/>
              </a:ln>
            </p:spPr>
            <p:txBody>
              <a:bodyPr/>
              <a:lstStyle/>
              <a:p>
                <a:endParaRPr lang="en-GB" dirty="0"/>
              </a:p>
            </p:txBody>
          </p:sp>
          <p:sp>
            <p:nvSpPr>
              <p:cNvPr id="23" name="Rectangle 114"/>
              <p:cNvSpPr>
                <a:spLocks noChangeArrowheads="1"/>
              </p:cNvSpPr>
              <p:nvPr/>
            </p:nvSpPr>
            <p:spPr bwMode="auto">
              <a:xfrm rot="20532437" flipH="1">
                <a:off x="7333" y="3415"/>
                <a:ext cx="150" cy="136"/>
              </a:xfrm>
              <a:prstGeom prst="rect">
                <a:avLst/>
              </a:prstGeom>
              <a:gradFill rotWithShape="1">
                <a:gsLst>
                  <a:gs pos="0">
                    <a:srgbClr val="929292"/>
                  </a:gs>
                  <a:gs pos="50000">
                    <a:srgbClr val="C0C0C0"/>
                  </a:gs>
                  <a:gs pos="100000">
                    <a:srgbClr val="929292"/>
                  </a:gs>
                </a:gsLst>
                <a:lin ang="5400000" scaled="1"/>
              </a:gradFill>
              <a:ln w="9525">
                <a:solidFill>
                  <a:srgbClr val="000000"/>
                </a:solidFill>
                <a:miter lim="800000"/>
                <a:headEnd/>
                <a:tailEnd/>
              </a:ln>
            </p:spPr>
            <p:txBody>
              <a:bodyPr/>
              <a:lstStyle/>
              <a:p>
                <a:endParaRPr lang="en-US" dirty="0"/>
              </a:p>
            </p:txBody>
          </p:sp>
        </p:grpSp>
        <p:grpSp>
          <p:nvGrpSpPr>
            <p:cNvPr id="11" name="Group 115"/>
            <p:cNvGrpSpPr>
              <a:grpSpLocks/>
            </p:cNvGrpSpPr>
            <p:nvPr/>
          </p:nvGrpSpPr>
          <p:grpSpPr bwMode="auto">
            <a:xfrm rot="-755864">
              <a:off x="8811" y="2652"/>
              <a:ext cx="1510" cy="540"/>
              <a:chOff x="7333" y="3011"/>
              <a:chExt cx="1510" cy="540"/>
            </a:xfrm>
          </p:grpSpPr>
          <p:sp>
            <p:nvSpPr>
              <p:cNvPr id="16" name="Rectangle 116"/>
              <p:cNvSpPr>
                <a:spLocks noChangeArrowheads="1"/>
              </p:cNvSpPr>
              <p:nvPr/>
            </p:nvSpPr>
            <p:spPr bwMode="auto">
              <a:xfrm rot="20530763" flipH="1">
                <a:off x="7449" y="3184"/>
                <a:ext cx="1394" cy="111"/>
              </a:xfrm>
              <a:prstGeom prst="rect">
                <a:avLst/>
              </a:prstGeom>
              <a:solidFill>
                <a:srgbClr val="CCFFFF"/>
              </a:solidFill>
              <a:ln w="9525">
                <a:solidFill>
                  <a:srgbClr val="000000"/>
                </a:solidFill>
                <a:miter lim="800000"/>
                <a:headEnd/>
                <a:tailEnd/>
              </a:ln>
            </p:spPr>
            <p:txBody>
              <a:bodyPr/>
              <a:lstStyle/>
              <a:p>
                <a:endParaRPr lang="en-US" dirty="0"/>
              </a:p>
            </p:txBody>
          </p:sp>
          <p:sp>
            <p:nvSpPr>
              <p:cNvPr id="17" name="Line 117"/>
              <p:cNvSpPr>
                <a:spLocks noChangeShapeType="1"/>
              </p:cNvSpPr>
              <p:nvPr/>
            </p:nvSpPr>
            <p:spPr bwMode="auto">
              <a:xfrm flipH="1">
                <a:off x="7465" y="3011"/>
                <a:ext cx="1325" cy="427"/>
              </a:xfrm>
              <a:prstGeom prst="line">
                <a:avLst/>
              </a:prstGeom>
              <a:noFill/>
              <a:ln w="9525">
                <a:solidFill>
                  <a:srgbClr val="000000"/>
                </a:solidFill>
                <a:round/>
                <a:headEnd/>
                <a:tailEnd/>
              </a:ln>
            </p:spPr>
            <p:txBody>
              <a:bodyPr/>
              <a:lstStyle/>
              <a:p>
                <a:endParaRPr lang="en-GB" dirty="0"/>
              </a:p>
            </p:txBody>
          </p:sp>
          <p:sp>
            <p:nvSpPr>
              <p:cNvPr id="18" name="Line 118"/>
              <p:cNvSpPr>
                <a:spLocks noChangeShapeType="1"/>
              </p:cNvSpPr>
              <p:nvPr/>
            </p:nvSpPr>
            <p:spPr bwMode="auto">
              <a:xfrm flipH="1">
                <a:off x="7494" y="3054"/>
                <a:ext cx="1303" cy="419"/>
              </a:xfrm>
              <a:prstGeom prst="line">
                <a:avLst/>
              </a:prstGeom>
              <a:noFill/>
              <a:ln w="9525">
                <a:solidFill>
                  <a:srgbClr val="000000"/>
                </a:solidFill>
                <a:round/>
                <a:headEnd/>
                <a:tailEnd/>
              </a:ln>
            </p:spPr>
            <p:txBody>
              <a:bodyPr/>
              <a:lstStyle/>
              <a:p>
                <a:endParaRPr lang="en-GB" dirty="0"/>
              </a:p>
            </p:txBody>
          </p:sp>
          <p:sp>
            <p:nvSpPr>
              <p:cNvPr id="19" name="Rectangle 119"/>
              <p:cNvSpPr>
                <a:spLocks noChangeArrowheads="1"/>
              </p:cNvSpPr>
              <p:nvPr/>
            </p:nvSpPr>
            <p:spPr bwMode="auto">
              <a:xfrm rot="20532437" flipH="1">
                <a:off x="7333" y="3415"/>
                <a:ext cx="150" cy="136"/>
              </a:xfrm>
              <a:prstGeom prst="rect">
                <a:avLst/>
              </a:prstGeom>
              <a:gradFill rotWithShape="1">
                <a:gsLst>
                  <a:gs pos="0">
                    <a:srgbClr val="929292"/>
                  </a:gs>
                  <a:gs pos="50000">
                    <a:srgbClr val="C0C0C0"/>
                  </a:gs>
                  <a:gs pos="100000">
                    <a:srgbClr val="929292"/>
                  </a:gs>
                </a:gsLst>
                <a:lin ang="5400000" scaled="1"/>
              </a:gradFill>
              <a:ln w="9525">
                <a:solidFill>
                  <a:srgbClr val="000000"/>
                </a:solidFill>
                <a:miter lim="800000"/>
                <a:headEnd/>
                <a:tailEnd/>
              </a:ln>
            </p:spPr>
            <p:txBody>
              <a:bodyPr/>
              <a:lstStyle/>
              <a:p>
                <a:endParaRPr lang="en-US" dirty="0"/>
              </a:p>
            </p:txBody>
          </p:sp>
        </p:grpSp>
        <p:grpSp>
          <p:nvGrpSpPr>
            <p:cNvPr id="12" name="Group 120"/>
            <p:cNvGrpSpPr>
              <a:grpSpLocks/>
            </p:cNvGrpSpPr>
            <p:nvPr/>
          </p:nvGrpSpPr>
          <p:grpSpPr bwMode="auto">
            <a:xfrm>
              <a:off x="10289" y="2342"/>
              <a:ext cx="1787" cy="107"/>
              <a:chOff x="6966" y="3765"/>
              <a:chExt cx="1787" cy="159"/>
            </a:xfrm>
          </p:grpSpPr>
          <p:sp>
            <p:nvSpPr>
              <p:cNvPr id="13" name="Freeform 121"/>
              <p:cNvSpPr>
                <a:spLocks/>
              </p:cNvSpPr>
              <p:nvPr/>
            </p:nvSpPr>
            <p:spPr bwMode="auto">
              <a:xfrm>
                <a:off x="6966" y="3765"/>
                <a:ext cx="1787" cy="159"/>
              </a:xfrm>
              <a:custGeom>
                <a:avLst/>
                <a:gdLst>
                  <a:gd name="T0" fmla="*/ 1787 w 1787"/>
                  <a:gd name="T1" fmla="*/ 0 h 159"/>
                  <a:gd name="T2" fmla="*/ 2 w 1787"/>
                  <a:gd name="T3" fmla="*/ 0 h 159"/>
                  <a:gd name="T4" fmla="*/ 0 w 1787"/>
                  <a:gd name="T5" fmla="*/ 159 h 159"/>
                  <a:gd name="T6" fmla="*/ 1674 w 1787"/>
                  <a:gd name="T7" fmla="*/ 158 h 159"/>
                  <a:gd name="T8" fmla="*/ 0 60000 65536"/>
                  <a:gd name="T9" fmla="*/ 0 60000 65536"/>
                  <a:gd name="T10" fmla="*/ 0 60000 65536"/>
                  <a:gd name="T11" fmla="*/ 0 60000 65536"/>
                  <a:gd name="T12" fmla="*/ 0 w 1787"/>
                  <a:gd name="T13" fmla="*/ 0 h 159"/>
                  <a:gd name="T14" fmla="*/ 1787 w 1787"/>
                  <a:gd name="T15" fmla="*/ 159 h 159"/>
                </a:gdLst>
                <a:ahLst/>
                <a:cxnLst>
                  <a:cxn ang="T8">
                    <a:pos x="T0" y="T1"/>
                  </a:cxn>
                  <a:cxn ang="T9">
                    <a:pos x="T2" y="T3"/>
                  </a:cxn>
                  <a:cxn ang="T10">
                    <a:pos x="T4" y="T5"/>
                  </a:cxn>
                  <a:cxn ang="T11">
                    <a:pos x="T6" y="T7"/>
                  </a:cxn>
                </a:cxnLst>
                <a:rect l="T12" t="T13" r="T14" b="T15"/>
                <a:pathLst>
                  <a:path w="1787" h="159">
                    <a:moveTo>
                      <a:pt x="1787" y="0"/>
                    </a:moveTo>
                    <a:lnTo>
                      <a:pt x="2" y="0"/>
                    </a:lnTo>
                    <a:lnTo>
                      <a:pt x="0" y="159"/>
                    </a:lnTo>
                    <a:lnTo>
                      <a:pt x="1674" y="158"/>
                    </a:lnTo>
                  </a:path>
                </a:pathLst>
              </a:custGeom>
              <a:solidFill>
                <a:srgbClr val="CCFFFF"/>
              </a:solidFill>
              <a:ln w="9525" cmpd="sng">
                <a:solidFill>
                  <a:srgbClr val="000000"/>
                </a:solidFill>
                <a:round/>
                <a:headEnd/>
                <a:tailEnd/>
              </a:ln>
            </p:spPr>
            <p:txBody>
              <a:bodyPr/>
              <a:lstStyle/>
              <a:p>
                <a:endParaRPr lang="en-GB" dirty="0"/>
              </a:p>
            </p:txBody>
          </p:sp>
          <p:sp>
            <p:nvSpPr>
              <p:cNvPr id="14" name="Line 122"/>
              <p:cNvSpPr>
                <a:spLocks noChangeShapeType="1"/>
              </p:cNvSpPr>
              <p:nvPr/>
            </p:nvSpPr>
            <p:spPr bwMode="auto">
              <a:xfrm>
                <a:off x="6968" y="3818"/>
                <a:ext cx="1665" cy="0"/>
              </a:xfrm>
              <a:prstGeom prst="line">
                <a:avLst/>
              </a:prstGeom>
              <a:noFill/>
              <a:ln w="9525">
                <a:solidFill>
                  <a:srgbClr val="000000"/>
                </a:solidFill>
                <a:round/>
                <a:headEnd/>
                <a:tailEnd/>
              </a:ln>
            </p:spPr>
            <p:txBody>
              <a:bodyPr/>
              <a:lstStyle/>
              <a:p>
                <a:endParaRPr lang="en-GB" dirty="0"/>
              </a:p>
            </p:txBody>
          </p:sp>
          <p:sp>
            <p:nvSpPr>
              <p:cNvPr id="15" name="Line 123"/>
              <p:cNvSpPr>
                <a:spLocks noChangeShapeType="1"/>
              </p:cNvSpPr>
              <p:nvPr/>
            </p:nvSpPr>
            <p:spPr bwMode="auto">
              <a:xfrm>
                <a:off x="6968" y="3870"/>
                <a:ext cx="1612" cy="0"/>
              </a:xfrm>
              <a:prstGeom prst="line">
                <a:avLst/>
              </a:prstGeom>
              <a:noFill/>
              <a:ln w="9525">
                <a:solidFill>
                  <a:srgbClr val="000000"/>
                </a:solidFill>
                <a:round/>
                <a:headEnd/>
                <a:tailEnd/>
              </a:ln>
            </p:spPr>
            <p:txBody>
              <a:bodyPr/>
              <a:lstStyle/>
              <a:p>
                <a:endParaRPr lang="en-GB" dirty="0"/>
              </a:p>
            </p:txBody>
          </p:sp>
        </p:grpSp>
      </p:grpSp>
      <p:sp>
        <p:nvSpPr>
          <p:cNvPr id="24" name="Freeform 74"/>
          <p:cNvSpPr>
            <a:spLocks/>
          </p:cNvSpPr>
          <p:nvPr/>
        </p:nvSpPr>
        <p:spPr bwMode="auto">
          <a:xfrm rot="291674">
            <a:off x="2026257" y="3690060"/>
            <a:ext cx="2822499" cy="819150"/>
          </a:xfrm>
          <a:custGeom>
            <a:avLst/>
            <a:gdLst>
              <a:gd name="T0" fmla="*/ 1760 w 1760"/>
              <a:gd name="T1" fmla="*/ 121 h 516"/>
              <a:gd name="T2" fmla="*/ 1643 w 1760"/>
              <a:gd name="T3" fmla="*/ 100 h 516"/>
              <a:gd name="T4" fmla="*/ 1544 w 1760"/>
              <a:gd name="T5" fmla="*/ 91 h 516"/>
              <a:gd name="T6" fmla="*/ 1475 w 1760"/>
              <a:gd name="T7" fmla="*/ 76 h 516"/>
              <a:gd name="T8" fmla="*/ 1382 w 1760"/>
              <a:gd name="T9" fmla="*/ 43 h 516"/>
              <a:gd name="T10" fmla="*/ 1259 w 1760"/>
              <a:gd name="T11" fmla="*/ 16 h 516"/>
              <a:gd name="T12" fmla="*/ 1134 w 1760"/>
              <a:gd name="T13" fmla="*/ 0 h 516"/>
              <a:gd name="T14" fmla="*/ 1006 w 1760"/>
              <a:gd name="T15" fmla="*/ 0 h 516"/>
              <a:gd name="T16" fmla="*/ 926 w 1760"/>
              <a:gd name="T17" fmla="*/ 0 h 516"/>
              <a:gd name="T18" fmla="*/ 832 w 1760"/>
              <a:gd name="T19" fmla="*/ 13 h 516"/>
              <a:gd name="T20" fmla="*/ 708 w 1760"/>
              <a:gd name="T21" fmla="*/ 2 h 516"/>
              <a:gd name="T22" fmla="*/ 590 w 1760"/>
              <a:gd name="T23" fmla="*/ 10 h 516"/>
              <a:gd name="T24" fmla="*/ 464 w 1760"/>
              <a:gd name="T25" fmla="*/ 28 h 516"/>
              <a:gd name="T26" fmla="*/ 362 w 1760"/>
              <a:gd name="T27" fmla="*/ 74 h 516"/>
              <a:gd name="T28" fmla="*/ 258 w 1760"/>
              <a:gd name="T29" fmla="*/ 138 h 516"/>
              <a:gd name="T30" fmla="*/ 202 w 1760"/>
              <a:gd name="T31" fmla="*/ 184 h 516"/>
              <a:gd name="T32" fmla="*/ 118 w 1760"/>
              <a:gd name="T33" fmla="*/ 252 h 516"/>
              <a:gd name="T34" fmla="*/ 54 w 1760"/>
              <a:gd name="T35" fmla="*/ 308 h 516"/>
              <a:gd name="T36" fmla="*/ 0 w 1760"/>
              <a:gd name="T37" fmla="*/ 354 h 516"/>
              <a:gd name="T38" fmla="*/ 64 w 1760"/>
              <a:gd name="T39" fmla="*/ 412 h 516"/>
              <a:gd name="T40" fmla="*/ 82 w 1760"/>
              <a:gd name="T41" fmla="*/ 428 h 516"/>
              <a:gd name="T42" fmla="*/ 102 w 1760"/>
              <a:gd name="T43" fmla="*/ 448 h 516"/>
              <a:gd name="T44" fmla="*/ 132 w 1760"/>
              <a:gd name="T45" fmla="*/ 516 h 516"/>
              <a:gd name="T46" fmla="*/ 132 w 1760"/>
              <a:gd name="T47" fmla="*/ 516 h 516"/>
              <a:gd name="T48" fmla="*/ 270 w 1760"/>
              <a:gd name="T49" fmla="*/ 494 h 516"/>
              <a:gd name="T50" fmla="*/ 413 w 1760"/>
              <a:gd name="T51" fmla="*/ 433 h 516"/>
              <a:gd name="T52" fmla="*/ 494 w 1760"/>
              <a:gd name="T53" fmla="*/ 451 h 516"/>
              <a:gd name="T54" fmla="*/ 714 w 1760"/>
              <a:gd name="T55" fmla="*/ 486 h 516"/>
              <a:gd name="T56" fmla="*/ 622 w 1760"/>
              <a:gd name="T57" fmla="*/ 396 h 516"/>
              <a:gd name="T58" fmla="*/ 584 w 1760"/>
              <a:gd name="T59" fmla="*/ 312 h 516"/>
              <a:gd name="T60" fmla="*/ 598 w 1760"/>
              <a:gd name="T61" fmla="*/ 238 h 516"/>
              <a:gd name="T62" fmla="*/ 651 w 1760"/>
              <a:gd name="T63" fmla="*/ 158 h 516"/>
              <a:gd name="T64" fmla="*/ 722 w 1760"/>
              <a:gd name="T65" fmla="*/ 109 h 516"/>
              <a:gd name="T66" fmla="*/ 812 w 1760"/>
              <a:gd name="T67" fmla="*/ 87 h 516"/>
              <a:gd name="T68" fmla="*/ 944 w 1760"/>
              <a:gd name="T69" fmla="*/ 90 h 516"/>
              <a:gd name="T70" fmla="*/ 1064 w 1760"/>
              <a:gd name="T71" fmla="*/ 134 h 516"/>
              <a:gd name="T72" fmla="*/ 1124 w 1760"/>
              <a:gd name="T73" fmla="*/ 178 h 516"/>
              <a:gd name="T74" fmla="*/ 1176 w 1760"/>
              <a:gd name="T75" fmla="*/ 226 h 516"/>
              <a:gd name="T76" fmla="*/ 1198 w 1760"/>
              <a:gd name="T77" fmla="*/ 272 h 516"/>
              <a:gd name="T78" fmla="*/ 1218 w 1760"/>
              <a:gd name="T79" fmla="*/ 306 h 516"/>
              <a:gd name="T80" fmla="*/ 1217 w 1760"/>
              <a:gd name="T81" fmla="*/ 337 h 516"/>
              <a:gd name="T82" fmla="*/ 1207 w 1760"/>
              <a:gd name="T83" fmla="*/ 394 h 516"/>
              <a:gd name="T84" fmla="*/ 1177 w 1760"/>
              <a:gd name="T85" fmla="*/ 427 h 516"/>
              <a:gd name="T86" fmla="*/ 1143 w 1760"/>
              <a:gd name="T87" fmla="*/ 457 h 516"/>
              <a:gd name="T88" fmla="*/ 1186 w 1760"/>
              <a:gd name="T89" fmla="*/ 472 h 516"/>
              <a:gd name="T90" fmla="*/ 1260 w 1760"/>
              <a:gd name="T91" fmla="*/ 462 h 516"/>
              <a:gd name="T92" fmla="*/ 1381 w 1760"/>
              <a:gd name="T93" fmla="*/ 427 h 516"/>
              <a:gd name="T94" fmla="*/ 1448 w 1760"/>
              <a:gd name="T95" fmla="*/ 397 h 516"/>
              <a:gd name="T96" fmla="*/ 1520 w 1760"/>
              <a:gd name="T97" fmla="*/ 361 h 516"/>
              <a:gd name="T98" fmla="*/ 1607 w 1760"/>
              <a:gd name="T99" fmla="*/ 358 h 516"/>
              <a:gd name="T100" fmla="*/ 1664 w 1760"/>
              <a:gd name="T101" fmla="*/ 355 h 516"/>
              <a:gd name="T102" fmla="*/ 1730 w 1760"/>
              <a:gd name="T103" fmla="*/ 346 h 516"/>
              <a:gd name="T104" fmla="*/ 1746 w 1760"/>
              <a:gd name="T105" fmla="*/ 279 h 516"/>
              <a:gd name="T106" fmla="*/ 1746 w 1760"/>
              <a:gd name="T107" fmla="*/ 199 h 516"/>
              <a:gd name="T108" fmla="*/ 1760 w 1760"/>
              <a:gd name="T109" fmla="*/ 121 h 51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760"/>
              <a:gd name="T166" fmla="*/ 0 h 516"/>
              <a:gd name="T167" fmla="*/ 1760 w 1760"/>
              <a:gd name="T168" fmla="*/ 516 h 516"/>
              <a:gd name="connsiteX0" fmla="*/ 10000 w 10000"/>
              <a:gd name="connsiteY0" fmla="*/ 2345 h 10000"/>
              <a:gd name="connsiteX1" fmla="*/ 9335 w 10000"/>
              <a:gd name="connsiteY1" fmla="*/ 1938 h 10000"/>
              <a:gd name="connsiteX2" fmla="*/ 8773 w 10000"/>
              <a:gd name="connsiteY2" fmla="*/ 1764 h 10000"/>
              <a:gd name="connsiteX3" fmla="*/ 8381 w 10000"/>
              <a:gd name="connsiteY3" fmla="*/ 1473 h 10000"/>
              <a:gd name="connsiteX4" fmla="*/ 7852 w 10000"/>
              <a:gd name="connsiteY4" fmla="*/ 833 h 10000"/>
              <a:gd name="connsiteX5" fmla="*/ 7153 w 10000"/>
              <a:gd name="connsiteY5" fmla="*/ 310 h 10000"/>
              <a:gd name="connsiteX6" fmla="*/ 6443 w 10000"/>
              <a:gd name="connsiteY6" fmla="*/ 0 h 10000"/>
              <a:gd name="connsiteX7" fmla="*/ 5716 w 10000"/>
              <a:gd name="connsiteY7" fmla="*/ 0 h 10000"/>
              <a:gd name="connsiteX8" fmla="*/ 5261 w 10000"/>
              <a:gd name="connsiteY8" fmla="*/ 0 h 10000"/>
              <a:gd name="connsiteX9" fmla="*/ 4727 w 10000"/>
              <a:gd name="connsiteY9" fmla="*/ 252 h 10000"/>
              <a:gd name="connsiteX10" fmla="*/ 4023 w 10000"/>
              <a:gd name="connsiteY10" fmla="*/ 39 h 10000"/>
              <a:gd name="connsiteX11" fmla="*/ 3352 w 10000"/>
              <a:gd name="connsiteY11" fmla="*/ 194 h 10000"/>
              <a:gd name="connsiteX12" fmla="*/ 2636 w 10000"/>
              <a:gd name="connsiteY12" fmla="*/ 543 h 10000"/>
              <a:gd name="connsiteX13" fmla="*/ 2057 w 10000"/>
              <a:gd name="connsiteY13" fmla="*/ 1434 h 10000"/>
              <a:gd name="connsiteX14" fmla="*/ 1466 w 10000"/>
              <a:gd name="connsiteY14" fmla="*/ 2674 h 10000"/>
              <a:gd name="connsiteX15" fmla="*/ 1148 w 10000"/>
              <a:gd name="connsiteY15" fmla="*/ 3566 h 10000"/>
              <a:gd name="connsiteX16" fmla="*/ 670 w 10000"/>
              <a:gd name="connsiteY16" fmla="*/ 4884 h 10000"/>
              <a:gd name="connsiteX17" fmla="*/ 307 w 10000"/>
              <a:gd name="connsiteY17" fmla="*/ 5969 h 10000"/>
              <a:gd name="connsiteX18" fmla="*/ 0 w 10000"/>
              <a:gd name="connsiteY18" fmla="*/ 6860 h 10000"/>
              <a:gd name="connsiteX19" fmla="*/ 364 w 10000"/>
              <a:gd name="connsiteY19" fmla="*/ 7984 h 10000"/>
              <a:gd name="connsiteX20" fmla="*/ 466 w 10000"/>
              <a:gd name="connsiteY20" fmla="*/ 8295 h 10000"/>
              <a:gd name="connsiteX21" fmla="*/ 580 w 10000"/>
              <a:gd name="connsiteY21" fmla="*/ 8682 h 10000"/>
              <a:gd name="connsiteX22" fmla="*/ 750 w 10000"/>
              <a:gd name="connsiteY22" fmla="*/ 10000 h 10000"/>
              <a:gd name="connsiteX23" fmla="*/ 1534 w 10000"/>
              <a:gd name="connsiteY23" fmla="*/ 9574 h 10000"/>
              <a:gd name="connsiteX24" fmla="*/ 2347 w 10000"/>
              <a:gd name="connsiteY24" fmla="*/ 8391 h 10000"/>
              <a:gd name="connsiteX25" fmla="*/ 2807 w 10000"/>
              <a:gd name="connsiteY25" fmla="*/ 8740 h 10000"/>
              <a:gd name="connsiteX26" fmla="*/ 4057 w 10000"/>
              <a:gd name="connsiteY26" fmla="*/ 9419 h 10000"/>
              <a:gd name="connsiteX27" fmla="*/ 3534 w 10000"/>
              <a:gd name="connsiteY27" fmla="*/ 7674 h 10000"/>
              <a:gd name="connsiteX28" fmla="*/ 3318 w 10000"/>
              <a:gd name="connsiteY28" fmla="*/ 6047 h 10000"/>
              <a:gd name="connsiteX29" fmla="*/ 3398 w 10000"/>
              <a:gd name="connsiteY29" fmla="*/ 4612 h 10000"/>
              <a:gd name="connsiteX30" fmla="*/ 3699 w 10000"/>
              <a:gd name="connsiteY30" fmla="*/ 3062 h 10000"/>
              <a:gd name="connsiteX31" fmla="*/ 4107 w 10000"/>
              <a:gd name="connsiteY31" fmla="*/ 2233 h 10000"/>
              <a:gd name="connsiteX32" fmla="*/ 4614 w 10000"/>
              <a:gd name="connsiteY32" fmla="*/ 1686 h 10000"/>
              <a:gd name="connsiteX33" fmla="*/ 5364 w 10000"/>
              <a:gd name="connsiteY33" fmla="*/ 1744 h 10000"/>
              <a:gd name="connsiteX34" fmla="*/ 6045 w 10000"/>
              <a:gd name="connsiteY34" fmla="*/ 2597 h 10000"/>
              <a:gd name="connsiteX35" fmla="*/ 6386 w 10000"/>
              <a:gd name="connsiteY35" fmla="*/ 3450 h 10000"/>
              <a:gd name="connsiteX36" fmla="*/ 6682 w 10000"/>
              <a:gd name="connsiteY36" fmla="*/ 4380 h 10000"/>
              <a:gd name="connsiteX37" fmla="*/ 6807 w 10000"/>
              <a:gd name="connsiteY37" fmla="*/ 5271 h 10000"/>
              <a:gd name="connsiteX38" fmla="*/ 6920 w 10000"/>
              <a:gd name="connsiteY38" fmla="*/ 5930 h 10000"/>
              <a:gd name="connsiteX39" fmla="*/ 6915 w 10000"/>
              <a:gd name="connsiteY39" fmla="*/ 6531 h 10000"/>
              <a:gd name="connsiteX40" fmla="*/ 6858 w 10000"/>
              <a:gd name="connsiteY40" fmla="*/ 7636 h 10000"/>
              <a:gd name="connsiteX41" fmla="*/ 6688 w 10000"/>
              <a:gd name="connsiteY41" fmla="*/ 8275 h 10000"/>
              <a:gd name="connsiteX42" fmla="*/ 6494 w 10000"/>
              <a:gd name="connsiteY42" fmla="*/ 8857 h 10000"/>
              <a:gd name="connsiteX43" fmla="*/ 6739 w 10000"/>
              <a:gd name="connsiteY43" fmla="*/ 9147 h 10000"/>
              <a:gd name="connsiteX44" fmla="*/ 7159 w 10000"/>
              <a:gd name="connsiteY44" fmla="*/ 8953 h 10000"/>
              <a:gd name="connsiteX45" fmla="*/ 7847 w 10000"/>
              <a:gd name="connsiteY45" fmla="*/ 8275 h 10000"/>
              <a:gd name="connsiteX46" fmla="*/ 8227 w 10000"/>
              <a:gd name="connsiteY46" fmla="*/ 7694 h 10000"/>
              <a:gd name="connsiteX47" fmla="*/ 8636 w 10000"/>
              <a:gd name="connsiteY47" fmla="*/ 6996 h 10000"/>
              <a:gd name="connsiteX48" fmla="*/ 9131 w 10000"/>
              <a:gd name="connsiteY48" fmla="*/ 6938 h 10000"/>
              <a:gd name="connsiteX49" fmla="*/ 9455 w 10000"/>
              <a:gd name="connsiteY49" fmla="*/ 6880 h 10000"/>
              <a:gd name="connsiteX50" fmla="*/ 9830 w 10000"/>
              <a:gd name="connsiteY50" fmla="*/ 6705 h 10000"/>
              <a:gd name="connsiteX51" fmla="*/ 9920 w 10000"/>
              <a:gd name="connsiteY51" fmla="*/ 5407 h 10000"/>
              <a:gd name="connsiteX52" fmla="*/ 9920 w 10000"/>
              <a:gd name="connsiteY52" fmla="*/ 3857 h 10000"/>
              <a:gd name="connsiteX53" fmla="*/ 10000 w 10000"/>
              <a:gd name="connsiteY53" fmla="*/ 2345 h 10000"/>
              <a:gd name="connsiteX0" fmla="*/ 10000 w 10000"/>
              <a:gd name="connsiteY0" fmla="*/ 2345 h 10000"/>
              <a:gd name="connsiteX1" fmla="*/ 9335 w 10000"/>
              <a:gd name="connsiteY1" fmla="*/ 1938 h 10000"/>
              <a:gd name="connsiteX2" fmla="*/ 8773 w 10000"/>
              <a:gd name="connsiteY2" fmla="*/ 1764 h 10000"/>
              <a:gd name="connsiteX3" fmla="*/ 8381 w 10000"/>
              <a:gd name="connsiteY3" fmla="*/ 1473 h 10000"/>
              <a:gd name="connsiteX4" fmla="*/ 7852 w 10000"/>
              <a:gd name="connsiteY4" fmla="*/ 833 h 10000"/>
              <a:gd name="connsiteX5" fmla="*/ 7153 w 10000"/>
              <a:gd name="connsiteY5" fmla="*/ 310 h 10000"/>
              <a:gd name="connsiteX6" fmla="*/ 6443 w 10000"/>
              <a:gd name="connsiteY6" fmla="*/ 0 h 10000"/>
              <a:gd name="connsiteX7" fmla="*/ 5716 w 10000"/>
              <a:gd name="connsiteY7" fmla="*/ 0 h 10000"/>
              <a:gd name="connsiteX8" fmla="*/ 5261 w 10000"/>
              <a:gd name="connsiteY8" fmla="*/ 0 h 10000"/>
              <a:gd name="connsiteX9" fmla="*/ 4727 w 10000"/>
              <a:gd name="connsiteY9" fmla="*/ 252 h 10000"/>
              <a:gd name="connsiteX10" fmla="*/ 4023 w 10000"/>
              <a:gd name="connsiteY10" fmla="*/ 39 h 10000"/>
              <a:gd name="connsiteX11" fmla="*/ 3352 w 10000"/>
              <a:gd name="connsiteY11" fmla="*/ 194 h 10000"/>
              <a:gd name="connsiteX12" fmla="*/ 2636 w 10000"/>
              <a:gd name="connsiteY12" fmla="*/ 543 h 10000"/>
              <a:gd name="connsiteX13" fmla="*/ 2057 w 10000"/>
              <a:gd name="connsiteY13" fmla="*/ 1434 h 10000"/>
              <a:gd name="connsiteX14" fmla="*/ 1466 w 10000"/>
              <a:gd name="connsiteY14" fmla="*/ 2674 h 10000"/>
              <a:gd name="connsiteX15" fmla="*/ 1148 w 10000"/>
              <a:gd name="connsiteY15" fmla="*/ 3566 h 10000"/>
              <a:gd name="connsiteX16" fmla="*/ 670 w 10000"/>
              <a:gd name="connsiteY16" fmla="*/ 4884 h 10000"/>
              <a:gd name="connsiteX17" fmla="*/ 307 w 10000"/>
              <a:gd name="connsiteY17" fmla="*/ 5969 h 10000"/>
              <a:gd name="connsiteX18" fmla="*/ 0 w 10000"/>
              <a:gd name="connsiteY18" fmla="*/ 6860 h 10000"/>
              <a:gd name="connsiteX19" fmla="*/ 364 w 10000"/>
              <a:gd name="connsiteY19" fmla="*/ 7984 h 10000"/>
              <a:gd name="connsiteX20" fmla="*/ 466 w 10000"/>
              <a:gd name="connsiteY20" fmla="*/ 8295 h 10000"/>
              <a:gd name="connsiteX21" fmla="*/ 580 w 10000"/>
              <a:gd name="connsiteY21" fmla="*/ 8682 h 10000"/>
              <a:gd name="connsiteX22" fmla="*/ 750 w 10000"/>
              <a:gd name="connsiteY22" fmla="*/ 10000 h 10000"/>
              <a:gd name="connsiteX23" fmla="*/ 1534 w 10000"/>
              <a:gd name="connsiteY23" fmla="*/ 9574 h 10000"/>
              <a:gd name="connsiteX24" fmla="*/ 2347 w 10000"/>
              <a:gd name="connsiteY24" fmla="*/ 8391 h 10000"/>
              <a:gd name="connsiteX25" fmla="*/ 2807 w 10000"/>
              <a:gd name="connsiteY25" fmla="*/ 8740 h 10000"/>
              <a:gd name="connsiteX26" fmla="*/ 4057 w 10000"/>
              <a:gd name="connsiteY26" fmla="*/ 9419 h 10000"/>
              <a:gd name="connsiteX27" fmla="*/ 3534 w 10000"/>
              <a:gd name="connsiteY27" fmla="*/ 7674 h 10000"/>
              <a:gd name="connsiteX28" fmla="*/ 3318 w 10000"/>
              <a:gd name="connsiteY28" fmla="*/ 6047 h 10000"/>
              <a:gd name="connsiteX29" fmla="*/ 3398 w 10000"/>
              <a:gd name="connsiteY29" fmla="*/ 4612 h 10000"/>
              <a:gd name="connsiteX30" fmla="*/ 3699 w 10000"/>
              <a:gd name="connsiteY30" fmla="*/ 3062 h 10000"/>
              <a:gd name="connsiteX31" fmla="*/ 4107 w 10000"/>
              <a:gd name="connsiteY31" fmla="*/ 2233 h 10000"/>
              <a:gd name="connsiteX32" fmla="*/ 4625 w 10000"/>
              <a:gd name="connsiteY32" fmla="*/ 1968 h 10000"/>
              <a:gd name="connsiteX33" fmla="*/ 5364 w 10000"/>
              <a:gd name="connsiteY33" fmla="*/ 1744 h 10000"/>
              <a:gd name="connsiteX34" fmla="*/ 6045 w 10000"/>
              <a:gd name="connsiteY34" fmla="*/ 2597 h 10000"/>
              <a:gd name="connsiteX35" fmla="*/ 6386 w 10000"/>
              <a:gd name="connsiteY35" fmla="*/ 3450 h 10000"/>
              <a:gd name="connsiteX36" fmla="*/ 6682 w 10000"/>
              <a:gd name="connsiteY36" fmla="*/ 4380 h 10000"/>
              <a:gd name="connsiteX37" fmla="*/ 6807 w 10000"/>
              <a:gd name="connsiteY37" fmla="*/ 5271 h 10000"/>
              <a:gd name="connsiteX38" fmla="*/ 6920 w 10000"/>
              <a:gd name="connsiteY38" fmla="*/ 5930 h 10000"/>
              <a:gd name="connsiteX39" fmla="*/ 6915 w 10000"/>
              <a:gd name="connsiteY39" fmla="*/ 6531 h 10000"/>
              <a:gd name="connsiteX40" fmla="*/ 6858 w 10000"/>
              <a:gd name="connsiteY40" fmla="*/ 7636 h 10000"/>
              <a:gd name="connsiteX41" fmla="*/ 6688 w 10000"/>
              <a:gd name="connsiteY41" fmla="*/ 8275 h 10000"/>
              <a:gd name="connsiteX42" fmla="*/ 6494 w 10000"/>
              <a:gd name="connsiteY42" fmla="*/ 8857 h 10000"/>
              <a:gd name="connsiteX43" fmla="*/ 6739 w 10000"/>
              <a:gd name="connsiteY43" fmla="*/ 9147 h 10000"/>
              <a:gd name="connsiteX44" fmla="*/ 7159 w 10000"/>
              <a:gd name="connsiteY44" fmla="*/ 8953 h 10000"/>
              <a:gd name="connsiteX45" fmla="*/ 7847 w 10000"/>
              <a:gd name="connsiteY45" fmla="*/ 8275 h 10000"/>
              <a:gd name="connsiteX46" fmla="*/ 8227 w 10000"/>
              <a:gd name="connsiteY46" fmla="*/ 7694 h 10000"/>
              <a:gd name="connsiteX47" fmla="*/ 8636 w 10000"/>
              <a:gd name="connsiteY47" fmla="*/ 6996 h 10000"/>
              <a:gd name="connsiteX48" fmla="*/ 9131 w 10000"/>
              <a:gd name="connsiteY48" fmla="*/ 6938 h 10000"/>
              <a:gd name="connsiteX49" fmla="*/ 9455 w 10000"/>
              <a:gd name="connsiteY49" fmla="*/ 6880 h 10000"/>
              <a:gd name="connsiteX50" fmla="*/ 9830 w 10000"/>
              <a:gd name="connsiteY50" fmla="*/ 6705 h 10000"/>
              <a:gd name="connsiteX51" fmla="*/ 9920 w 10000"/>
              <a:gd name="connsiteY51" fmla="*/ 5407 h 10000"/>
              <a:gd name="connsiteX52" fmla="*/ 9920 w 10000"/>
              <a:gd name="connsiteY52" fmla="*/ 3857 h 10000"/>
              <a:gd name="connsiteX53" fmla="*/ 10000 w 10000"/>
              <a:gd name="connsiteY53" fmla="*/ 2345 h 10000"/>
              <a:gd name="connsiteX0" fmla="*/ 10000 w 10000"/>
              <a:gd name="connsiteY0" fmla="*/ 2345 h 10000"/>
              <a:gd name="connsiteX1" fmla="*/ 9335 w 10000"/>
              <a:gd name="connsiteY1" fmla="*/ 1938 h 10000"/>
              <a:gd name="connsiteX2" fmla="*/ 8773 w 10000"/>
              <a:gd name="connsiteY2" fmla="*/ 1764 h 10000"/>
              <a:gd name="connsiteX3" fmla="*/ 8381 w 10000"/>
              <a:gd name="connsiteY3" fmla="*/ 1473 h 10000"/>
              <a:gd name="connsiteX4" fmla="*/ 7852 w 10000"/>
              <a:gd name="connsiteY4" fmla="*/ 833 h 10000"/>
              <a:gd name="connsiteX5" fmla="*/ 7153 w 10000"/>
              <a:gd name="connsiteY5" fmla="*/ 310 h 10000"/>
              <a:gd name="connsiteX6" fmla="*/ 6443 w 10000"/>
              <a:gd name="connsiteY6" fmla="*/ 0 h 10000"/>
              <a:gd name="connsiteX7" fmla="*/ 5716 w 10000"/>
              <a:gd name="connsiteY7" fmla="*/ 0 h 10000"/>
              <a:gd name="connsiteX8" fmla="*/ 5261 w 10000"/>
              <a:gd name="connsiteY8" fmla="*/ 0 h 10000"/>
              <a:gd name="connsiteX9" fmla="*/ 4727 w 10000"/>
              <a:gd name="connsiteY9" fmla="*/ 252 h 10000"/>
              <a:gd name="connsiteX10" fmla="*/ 4023 w 10000"/>
              <a:gd name="connsiteY10" fmla="*/ 39 h 10000"/>
              <a:gd name="connsiteX11" fmla="*/ 3352 w 10000"/>
              <a:gd name="connsiteY11" fmla="*/ 194 h 10000"/>
              <a:gd name="connsiteX12" fmla="*/ 2636 w 10000"/>
              <a:gd name="connsiteY12" fmla="*/ 543 h 10000"/>
              <a:gd name="connsiteX13" fmla="*/ 2057 w 10000"/>
              <a:gd name="connsiteY13" fmla="*/ 1434 h 10000"/>
              <a:gd name="connsiteX14" fmla="*/ 1466 w 10000"/>
              <a:gd name="connsiteY14" fmla="*/ 2674 h 10000"/>
              <a:gd name="connsiteX15" fmla="*/ 1148 w 10000"/>
              <a:gd name="connsiteY15" fmla="*/ 3566 h 10000"/>
              <a:gd name="connsiteX16" fmla="*/ 670 w 10000"/>
              <a:gd name="connsiteY16" fmla="*/ 4884 h 10000"/>
              <a:gd name="connsiteX17" fmla="*/ 307 w 10000"/>
              <a:gd name="connsiteY17" fmla="*/ 5969 h 10000"/>
              <a:gd name="connsiteX18" fmla="*/ 0 w 10000"/>
              <a:gd name="connsiteY18" fmla="*/ 6860 h 10000"/>
              <a:gd name="connsiteX19" fmla="*/ 364 w 10000"/>
              <a:gd name="connsiteY19" fmla="*/ 7984 h 10000"/>
              <a:gd name="connsiteX20" fmla="*/ 466 w 10000"/>
              <a:gd name="connsiteY20" fmla="*/ 8295 h 10000"/>
              <a:gd name="connsiteX21" fmla="*/ 580 w 10000"/>
              <a:gd name="connsiteY21" fmla="*/ 8682 h 10000"/>
              <a:gd name="connsiteX22" fmla="*/ 750 w 10000"/>
              <a:gd name="connsiteY22" fmla="*/ 10000 h 10000"/>
              <a:gd name="connsiteX23" fmla="*/ 1534 w 10000"/>
              <a:gd name="connsiteY23" fmla="*/ 9574 h 10000"/>
              <a:gd name="connsiteX24" fmla="*/ 2347 w 10000"/>
              <a:gd name="connsiteY24" fmla="*/ 8391 h 10000"/>
              <a:gd name="connsiteX25" fmla="*/ 2807 w 10000"/>
              <a:gd name="connsiteY25" fmla="*/ 8740 h 10000"/>
              <a:gd name="connsiteX26" fmla="*/ 4057 w 10000"/>
              <a:gd name="connsiteY26" fmla="*/ 9419 h 10000"/>
              <a:gd name="connsiteX27" fmla="*/ 3534 w 10000"/>
              <a:gd name="connsiteY27" fmla="*/ 7674 h 10000"/>
              <a:gd name="connsiteX28" fmla="*/ 3318 w 10000"/>
              <a:gd name="connsiteY28" fmla="*/ 6047 h 10000"/>
              <a:gd name="connsiteX29" fmla="*/ 3398 w 10000"/>
              <a:gd name="connsiteY29" fmla="*/ 4612 h 10000"/>
              <a:gd name="connsiteX30" fmla="*/ 3699 w 10000"/>
              <a:gd name="connsiteY30" fmla="*/ 3062 h 10000"/>
              <a:gd name="connsiteX31" fmla="*/ 4107 w 10000"/>
              <a:gd name="connsiteY31" fmla="*/ 2233 h 10000"/>
              <a:gd name="connsiteX32" fmla="*/ 4625 w 10000"/>
              <a:gd name="connsiteY32" fmla="*/ 1968 h 10000"/>
              <a:gd name="connsiteX33" fmla="*/ 5347 w 10000"/>
              <a:gd name="connsiteY33" fmla="*/ 1916 h 10000"/>
              <a:gd name="connsiteX34" fmla="*/ 6045 w 10000"/>
              <a:gd name="connsiteY34" fmla="*/ 2597 h 10000"/>
              <a:gd name="connsiteX35" fmla="*/ 6386 w 10000"/>
              <a:gd name="connsiteY35" fmla="*/ 3450 h 10000"/>
              <a:gd name="connsiteX36" fmla="*/ 6682 w 10000"/>
              <a:gd name="connsiteY36" fmla="*/ 4380 h 10000"/>
              <a:gd name="connsiteX37" fmla="*/ 6807 w 10000"/>
              <a:gd name="connsiteY37" fmla="*/ 5271 h 10000"/>
              <a:gd name="connsiteX38" fmla="*/ 6920 w 10000"/>
              <a:gd name="connsiteY38" fmla="*/ 5930 h 10000"/>
              <a:gd name="connsiteX39" fmla="*/ 6915 w 10000"/>
              <a:gd name="connsiteY39" fmla="*/ 6531 h 10000"/>
              <a:gd name="connsiteX40" fmla="*/ 6858 w 10000"/>
              <a:gd name="connsiteY40" fmla="*/ 7636 h 10000"/>
              <a:gd name="connsiteX41" fmla="*/ 6688 w 10000"/>
              <a:gd name="connsiteY41" fmla="*/ 8275 h 10000"/>
              <a:gd name="connsiteX42" fmla="*/ 6494 w 10000"/>
              <a:gd name="connsiteY42" fmla="*/ 8857 h 10000"/>
              <a:gd name="connsiteX43" fmla="*/ 6739 w 10000"/>
              <a:gd name="connsiteY43" fmla="*/ 9147 h 10000"/>
              <a:gd name="connsiteX44" fmla="*/ 7159 w 10000"/>
              <a:gd name="connsiteY44" fmla="*/ 8953 h 10000"/>
              <a:gd name="connsiteX45" fmla="*/ 7847 w 10000"/>
              <a:gd name="connsiteY45" fmla="*/ 8275 h 10000"/>
              <a:gd name="connsiteX46" fmla="*/ 8227 w 10000"/>
              <a:gd name="connsiteY46" fmla="*/ 7694 h 10000"/>
              <a:gd name="connsiteX47" fmla="*/ 8636 w 10000"/>
              <a:gd name="connsiteY47" fmla="*/ 6996 h 10000"/>
              <a:gd name="connsiteX48" fmla="*/ 9131 w 10000"/>
              <a:gd name="connsiteY48" fmla="*/ 6938 h 10000"/>
              <a:gd name="connsiteX49" fmla="*/ 9455 w 10000"/>
              <a:gd name="connsiteY49" fmla="*/ 6880 h 10000"/>
              <a:gd name="connsiteX50" fmla="*/ 9830 w 10000"/>
              <a:gd name="connsiteY50" fmla="*/ 6705 h 10000"/>
              <a:gd name="connsiteX51" fmla="*/ 9920 w 10000"/>
              <a:gd name="connsiteY51" fmla="*/ 5407 h 10000"/>
              <a:gd name="connsiteX52" fmla="*/ 9920 w 10000"/>
              <a:gd name="connsiteY52" fmla="*/ 3857 h 10000"/>
              <a:gd name="connsiteX53" fmla="*/ 10000 w 10000"/>
              <a:gd name="connsiteY53" fmla="*/ 2345 h 10000"/>
              <a:gd name="connsiteX0" fmla="*/ 10000 w 10000"/>
              <a:gd name="connsiteY0" fmla="*/ 2345 h 10000"/>
              <a:gd name="connsiteX1" fmla="*/ 9335 w 10000"/>
              <a:gd name="connsiteY1" fmla="*/ 1938 h 10000"/>
              <a:gd name="connsiteX2" fmla="*/ 8773 w 10000"/>
              <a:gd name="connsiteY2" fmla="*/ 1764 h 10000"/>
              <a:gd name="connsiteX3" fmla="*/ 8381 w 10000"/>
              <a:gd name="connsiteY3" fmla="*/ 1473 h 10000"/>
              <a:gd name="connsiteX4" fmla="*/ 7852 w 10000"/>
              <a:gd name="connsiteY4" fmla="*/ 833 h 10000"/>
              <a:gd name="connsiteX5" fmla="*/ 7153 w 10000"/>
              <a:gd name="connsiteY5" fmla="*/ 310 h 10000"/>
              <a:gd name="connsiteX6" fmla="*/ 6443 w 10000"/>
              <a:gd name="connsiteY6" fmla="*/ 0 h 10000"/>
              <a:gd name="connsiteX7" fmla="*/ 5716 w 10000"/>
              <a:gd name="connsiteY7" fmla="*/ 0 h 10000"/>
              <a:gd name="connsiteX8" fmla="*/ 5261 w 10000"/>
              <a:gd name="connsiteY8" fmla="*/ 0 h 10000"/>
              <a:gd name="connsiteX9" fmla="*/ 4727 w 10000"/>
              <a:gd name="connsiteY9" fmla="*/ 252 h 10000"/>
              <a:gd name="connsiteX10" fmla="*/ 4023 w 10000"/>
              <a:gd name="connsiteY10" fmla="*/ 39 h 10000"/>
              <a:gd name="connsiteX11" fmla="*/ 3352 w 10000"/>
              <a:gd name="connsiteY11" fmla="*/ 194 h 10000"/>
              <a:gd name="connsiteX12" fmla="*/ 2636 w 10000"/>
              <a:gd name="connsiteY12" fmla="*/ 543 h 10000"/>
              <a:gd name="connsiteX13" fmla="*/ 2057 w 10000"/>
              <a:gd name="connsiteY13" fmla="*/ 1434 h 10000"/>
              <a:gd name="connsiteX14" fmla="*/ 1466 w 10000"/>
              <a:gd name="connsiteY14" fmla="*/ 2674 h 10000"/>
              <a:gd name="connsiteX15" fmla="*/ 1148 w 10000"/>
              <a:gd name="connsiteY15" fmla="*/ 3566 h 10000"/>
              <a:gd name="connsiteX16" fmla="*/ 670 w 10000"/>
              <a:gd name="connsiteY16" fmla="*/ 4884 h 10000"/>
              <a:gd name="connsiteX17" fmla="*/ 307 w 10000"/>
              <a:gd name="connsiteY17" fmla="*/ 5969 h 10000"/>
              <a:gd name="connsiteX18" fmla="*/ 0 w 10000"/>
              <a:gd name="connsiteY18" fmla="*/ 6860 h 10000"/>
              <a:gd name="connsiteX19" fmla="*/ 364 w 10000"/>
              <a:gd name="connsiteY19" fmla="*/ 7984 h 10000"/>
              <a:gd name="connsiteX20" fmla="*/ 466 w 10000"/>
              <a:gd name="connsiteY20" fmla="*/ 8295 h 10000"/>
              <a:gd name="connsiteX21" fmla="*/ 580 w 10000"/>
              <a:gd name="connsiteY21" fmla="*/ 8682 h 10000"/>
              <a:gd name="connsiteX22" fmla="*/ 750 w 10000"/>
              <a:gd name="connsiteY22" fmla="*/ 10000 h 10000"/>
              <a:gd name="connsiteX23" fmla="*/ 1534 w 10000"/>
              <a:gd name="connsiteY23" fmla="*/ 9574 h 10000"/>
              <a:gd name="connsiteX24" fmla="*/ 2347 w 10000"/>
              <a:gd name="connsiteY24" fmla="*/ 8391 h 10000"/>
              <a:gd name="connsiteX25" fmla="*/ 2807 w 10000"/>
              <a:gd name="connsiteY25" fmla="*/ 8740 h 10000"/>
              <a:gd name="connsiteX26" fmla="*/ 4057 w 10000"/>
              <a:gd name="connsiteY26" fmla="*/ 9419 h 10000"/>
              <a:gd name="connsiteX27" fmla="*/ 3534 w 10000"/>
              <a:gd name="connsiteY27" fmla="*/ 7674 h 10000"/>
              <a:gd name="connsiteX28" fmla="*/ 3318 w 10000"/>
              <a:gd name="connsiteY28" fmla="*/ 6047 h 10000"/>
              <a:gd name="connsiteX29" fmla="*/ 3398 w 10000"/>
              <a:gd name="connsiteY29" fmla="*/ 4612 h 10000"/>
              <a:gd name="connsiteX30" fmla="*/ 3699 w 10000"/>
              <a:gd name="connsiteY30" fmla="*/ 3062 h 10000"/>
              <a:gd name="connsiteX31" fmla="*/ 4107 w 10000"/>
              <a:gd name="connsiteY31" fmla="*/ 2233 h 10000"/>
              <a:gd name="connsiteX32" fmla="*/ 4625 w 10000"/>
              <a:gd name="connsiteY32" fmla="*/ 1968 h 10000"/>
              <a:gd name="connsiteX33" fmla="*/ 5347 w 10000"/>
              <a:gd name="connsiteY33" fmla="*/ 1916 h 10000"/>
              <a:gd name="connsiteX34" fmla="*/ 6045 w 10000"/>
              <a:gd name="connsiteY34" fmla="*/ 2597 h 10000"/>
              <a:gd name="connsiteX35" fmla="*/ 6386 w 10000"/>
              <a:gd name="connsiteY35" fmla="*/ 3450 h 10000"/>
              <a:gd name="connsiteX36" fmla="*/ 6682 w 10000"/>
              <a:gd name="connsiteY36" fmla="*/ 4380 h 10000"/>
              <a:gd name="connsiteX37" fmla="*/ 6807 w 10000"/>
              <a:gd name="connsiteY37" fmla="*/ 5271 h 10000"/>
              <a:gd name="connsiteX38" fmla="*/ 6885 w 10000"/>
              <a:gd name="connsiteY38" fmla="*/ 5946 h 10000"/>
              <a:gd name="connsiteX39" fmla="*/ 6915 w 10000"/>
              <a:gd name="connsiteY39" fmla="*/ 6531 h 10000"/>
              <a:gd name="connsiteX40" fmla="*/ 6858 w 10000"/>
              <a:gd name="connsiteY40" fmla="*/ 7636 h 10000"/>
              <a:gd name="connsiteX41" fmla="*/ 6688 w 10000"/>
              <a:gd name="connsiteY41" fmla="*/ 8275 h 10000"/>
              <a:gd name="connsiteX42" fmla="*/ 6494 w 10000"/>
              <a:gd name="connsiteY42" fmla="*/ 8857 h 10000"/>
              <a:gd name="connsiteX43" fmla="*/ 6739 w 10000"/>
              <a:gd name="connsiteY43" fmla="*/ 9147 h 10000"/>
              <a:gd name="connsiteX44" fmla="*/ 7159 w 10000"/>
              <a:gd name="connsiteY44" fmla="*/ 8953 h 10000"/>
              <a:gd name="connsiteX45" fmla="*/ 7847 w 10000"/>
              <a:gd name="connsiteY45" fmla="*/ 8275 h 10000"/>
              <a:gd name="connsiteX46" fmla="*/ 8227 w 10000"/>
              <a:gd name="connsiteY46" fmla="*/ 7694 h 10000"/>
              <a:gd name="connsiteX47" fmla="*/ 8636 w 10000"/>
              <a:gd name="connsiteY47" fmla="*/ 6996 h 10000"/>
              <a:gd name="connsiteX48" fmla="*/ 9131 w 10000"/>
              <a:gd name="connsiteY48" fmla="*/ 6938 h 10000"/>
              <a:gd name="connsiteX49" fmla="*/ 9455 w 10000"/>
              <a:gd name="connsiteY49" fmla="*/ 6880 h 10000"/>
              <a:gd name="connsiteX50" fmla="*/ 9830 w 10000"/>
              <a:gd name="connsiteY50" fmla="*/ 6705 h 10000"/>
              <a:gd name="connsiteX51" fmla="*/ 9920 w 10000"/>
              <a:gd name="connsiteY51" fmla="*/ 5407 h 10000"/>
              <a:gd name="connsiteX52" fmla="*/ 9920 w 10000"/>
              <a:gd name="connsiteY52" fmla="*/ 3857 h 10000"/>
              <a:gd name="connsiteX53" fmla="*/ 10000 w 10000"/>
              <a:gd name="connsiteY53" fmla="*/ 2345 h 10000"/>
              <a:gd name="connsiteX0" fmla="*/ 10000 w 10000"/>
              <a:gd name="connsiteY0" fmla="*/ 2345 h 10000"/>
              <a:gd name="connsiteX1" fmla="*/ 9335 w 10000"/>
              <a:gd name="connsiteY1" fmla="*/ 1938 h 10000"/>
              <a:gd name="connsiteX2" fmla="*/ 8773 w 10000"/>
              <a:gd name="connsiteY2" fmla="*/ 1764 h 10000"/>
              <a:gd name="connsiteX3" fmla="*/ 8381 w 10000"/>
              <a:gd name="connsiteY3" fmla="*/ 1473 h 10000"/>
              <a:gd name="connsiteX4" fmla="*/ 7852 w 10000"/>
              <a:gd name="connsiteY4" fmla="*/ 833 h 10000"/>
              <a:gd name="connsiteX5" fmla="*/ 7153 w 10000"/>
              <a:gd name="connsiteY5" fmla="*/ 310 h 10000"/>
              <a:gd name="connsiteX6" fmla="*/ 6443 w 10000"/>
              <a:gd name="connsiteY6" fmla="*/ 0 h 10000"/>
              <a:gd name="connsiteX7" fmla="*/ 5716 w 10000"/>
              <a:gd name="connsiteY7" fmla="*/ 0 h 10000"/>
              <a:gd name="connsiteX8" fmla="*/ 5261 w 10000"/>
              <a:gd name="connsiteY8" fmla="*/ 0 h 10000"/>
              <a:gd name="connsiteX9" fmla="*/ 4727 w 10000"/>
              <a:gd name="connsiteY9" fmla="*/ 252 h 10000"/>
              <a:gd name="connsiteX10" fmla="*/ 4023 w 10000"/>
              <a:gd name="connsiteY10" fmla="*/ 39 h 10000"/>
              <a:gd name="connsiteX11" fmla="*/ 3352 w 10000"/>
              <a:gd name="connsiteY11" fmla="*/ 194 h 10000"/>
              <a:gd name="connsiteX12" fmla="*/ 2636 w 10000"/>
              <a:gd name="connsiteY12" fmla="*/ 543 h 10000"/>
              <a:gd name="connsiteX13" fmla="*/ 2057 w 10000"/>
              <a:gd name="connsiteY13" fmla="*/ 1434 h 10000"/>
              <a:gd name="connsiteX14" fmla="*/ 1466 w 10000"/>
              <a:gd name="connsiteY14" fmla="*/ 2674 h 10000"/>
              <a:gd name="connsiteX15" fmla="*/ 1148 w 10000"/>
              <a:gd name="connsiteY15" fmla="*/ 3566 h 10000"/>
              <a:gd name="connsiteX16" fmla="*/ 670 w 10000"/>
              <a:gd name="connsiteY16" fmla="*/ 4884 h 10000"/>
              <a:gd name="connsiteX17" fmla="*/ 307 w 10000"/>
              <a:gd name="connsiteY17" fmla="*/ 5969 h 10000"/>
              <a:gd name="connsiteX18" fmla="*/ 0 w 10000"/>
              <a:gd name="connsiteY18" fmla="*/ 6860 h 10000"/>
              <a:gd name="connsiteX19" fmla="*/ 364 w 10000"/>
              <a:gd name="connsiteY19" fmla="*/ 7984 h 10000"/>
              <a:gd name="connsiteX20" fmla="*/ 466 w 10000"/>
              <a:gd name="connsiteY20" fmla="*/ 8295 h 10000"/>
              <a:gd name="connsiteX21" fmla="*/ 580 w 10000"/>
              <a:gd name="connsiteY21" fmla="*/ 8682 h 10000"/>
              <a:gd name="connsiteX22" fmla="*/ 750 w 10000"/>
              <a:gd name="connsiteY22" fmla="*/ 10000 h 10000"/>
              <a:gd name="connsiteX23" fmla="*/ 1534 w 10000"/>
              <a:gd name="connsiteY23" fmla="*/ 9574 h 10000"/>
              <a:gd name="connsiteX24" fmla="*/ 2347 w 10000"/>
              <a:gd name="connsiteY24" fmla="*/ 8391 h 10000"/>
              <a:gd name="connsiteX25" fmla="*/ 2807 w 10000"/>
              <a:gd name="connsiteY25" fmla="*/ 8740 h 10000"/>
              <a:gd name="connsiteX26" fmla="*/ 4057 w 10000"/>
              <a:gd name="connsiteY26" fmla="*/ 9419 h 10000"/>
              <a:gd name="connsiteX27" fmla="*/ 3534 w 10000"/>
              <a:gd name="connsiteY27" fmla="*/ 7674 h 10000"/>
              <a:gd name="connsiteX28" fmla="*/ 3318 w 10000"/>
              <a:gd name="connsiteY28" fmla="*/ 6047 h 10000"/>
              <a:gd name="connsiteX29" fmla="*/ 3398 w 10000"/>
              <a:gd name="connsiteY29" fmla="*/ 4612 h 10000"/>
              <a:gd name="connsiteX30" fmla="*/ 3699 w 10000"/>
              <a:gd name="connsiteY30" fmla="*/ 3062 h 10000"/>
              <a:gd name="connsiteX31" fmla="*/ 4107 w 10000"/>
              <a:gd name="connsiteY31" fmla="*/ 2233 h 10000"/>
              <a:gd name="connsiteX32" fmla="*/ 4625 w 10000"/>
              <a:gd name="connsiteY32" fmla="*/ 1968 h 10000"/>
              <a:gd name="connsiteX33" fmla="*/ 5347 w 10000"/>
              <a:gd name="connsiteY33" fmla="*/ 1916 h 10000"/>
              <a:gd name="connsiteX34" fmla="*/ 6045 w 10000"/>
              <a:gd name="connsiteY34" fmla="*/ 2597 h 10000"/>
              <a:gd name="connsiteX35" fmla="*/ 6386 w 10000"/>
              <a:gd name="connsiteY35" fmla="*/ 3450 h 10000"/>
              <a:gd name="connsiteX36" fmla="*/ 6682 w 10000"/>
              <a:gd name="connsiteY36" fmla="*/ 4380 h 10000"/>
              <a:gd name="connsiteX37" fmla="*/ 6807 w 10000"/>
              <a:gd name="connsiteY37" fmla="*/ 5271 h 10000"/>
              <a:gd name="connsiteX38" fmla="*/ 6885 w 10000"/>
              <a:gd name="connsiteY38" fmla="*/ 5946 h 10000"/>
              <a:gd name="connsiteX39" fmla="*/ 6866 w 10000"/>
              <a:gd name="connsiteY39" fmla="*/ 6512 h 10000"/>
              <a:gd name="connsiteX40" fmla="*/ 6858 w 10000"/>
              <a:gd name="connsiteY40" fmla="*/ 7636 h 10000"/>
              <a:gd name="connsiteX41" fmla="*/ 6688 w 10000"/>
              <a:gd name="connsiteY41" fmla="*/ 8275 h 10000"/>
              <a:gd name="connsiteX42" fmla="*/ 6494 w 10000"/>
              <a:gd name="connsiteY42" fmla="*/ 8857 h 10000"/>
              <a:gd name="connsiteX43" fmla="*/ 6739 w 10000"/>
              <a:gd name="connsiteY43" fmla="*/ 9147 h 10000"/>
              <a:gd name="connsiteX44" fmla="*/ 7159 w 10000"/>
              <a:gd name="connsiteY44" fmla="*/ 8953 h 10000"/>
              <a:gd name="connsiteX45" fmla="*/ 7847 w 10000"/>
              <a:gd name="connsiteY45" fmla="*/ 8275 h 10000"/>
              <a:gd name="connsiteX46" fmla="*/ 8227 w 10000"/>
              <a:gd name="connsiteY46" fmla="*/ 7694 h 10000"/>
              <a:gd name="connsiteX47" fmla="*/ 8636 w 10000"/>
              <a:gd name="connsiteY47" fmla="*/ 6996 h 10000"/>
              <a:gd name="connsiteX48" fmla="*/ 9131 w 10000"/>
              <a:gd name="connsiteY48" fmla="*/ 6938 h 10000"/>
              <a:gd name="connsiteX49" fmla="*/ 9455 w 10000"/>
              <a:gd name="connsiteY49" fmla="*/ 6880 h 10000"/>
              <a:gd name="connsiteX50" fmla="*/ 9830 w 10000"/>
              <a:gd name="connsiteY50" fmla="*/ 6705 h 10000"/>
              <a:gd name="connsiteX51" fmla="*/ 9920 w 10000"/>
              <a:gd name="connsiteY51" fmla="*/ 5407 h 10000"/>
              <a:gd name="connsiteX52" fmla="*/ 9920 w 10000"/>
              <a:gd name="connsiteY52" fmla="*/ 3857 h 10000"/>
              <a:gd name="connsiteX53" fmla="*/ 10000 w 10000"/>
              <a:gd name="connsiteY53" fmla="*/ 2345 h 10000"/>
              <a:gd name="connsiteX0" fmla="*/ 10000 w 10000"/>
              <a:gd name="connsiteY0" fmla="*/ 2345 h 10000"/>
              <a:gd name="connsiteX1" fmla="*/ 9335 w 10000"/>
              <a:gd name="connsiteY1" fmla="*/ 1938 h 10000"/>
              <a:gd name="connsiteX2" fmla="*/ 8773 w 10000"/>
              <a:gd name="connsiteY2" fmla="*/ 1764 h 10000"/>
              <a:gd name="connsiteX3" fmla="*/ 8381 w 10000"/>
              <a:gd name="connsiteY3" fmla="*/ 1473 h 10000"/>
              <a:gd name="connsiteX4" fmla="*/ 7852 w 10000"/>
              <a:gd name="connsiteY4" fmla="*/ 833 h 10000"/>
              <a:gd name="connsiteX5" fmla="*/ 7153 w 10000"/>
              <a:gd name="connsiteY5" fmla="*/ 310 h 10000"/>
              <a:gd name="connsiteX6" fmla="*/ 6443 w 10000"/>
              <a:gd name="connsiteY6" fmla="*/ 0 h 10000"/>
              <a:gd name="connsiteX7" fmla="*/ 5716 w 10000"/>
              <a:gd name="connsiteY7" fmla="*/ 0 h 10000"/>
              <a:gd name="connsiteX8" fmla="*/ 5261 w 10000"/>
              <a:gd name="connsiteY8" fmla="*/ 0 h 10000"/>
              <a:gd name="connsiteX9" fmla="*/ 4727 w 10000"/>
              <a:gd name="connsiteY9" fmla="*/ 252 h 10000"/>
              <a:gd name="connsiteX10" fmla="*/ 4023 w 10000"/>
              <a:gd name="connsiteY10" fmla="*/ 39 h 10000"/>
              <a:gd name="connsiteX11" fmla="*/ 3352 w 10000"/>
              <a:gd name="connsiteY11" fmla="*/ 194 h 10000"/>
              <a:gd name="connsiteX12" fmla="*/ 2636 w 10000"/>
              <a:gd name="connsiteY12" fmla="*/ 543 h 10000"/>
              <a:gd name="connsiteX13" fmla="*/ 2057 w 10000"/>
              <a:gd name="connsiteY13" fmla="*/ 1434 h 10000"/>
              <a:gd name="connsiteX14" fmla="*/ 1466 w 10000"/>
              <a:gd name="connsiteY14" fmla="*/ 2674 h 10000"/>
              <a:gd name="connsiteX15" fmla="*/ 1148 w 10000"/>
              <a:gd name="connsiteY15" fmla="*/ 3566 h 10000"/>
              <a:gd name="connsiteX16" fmla="*/ 670 w 10000"/>
              <a:gd name="connsiteY16" fmla="*/ 4884 h 10000"/>
              <a:gd name="connsiteX17" fmla="*/ 307 w 10000"/>
              <a:gd name="connsiteY17" fmla="*/ 5969 h 10000"/>
              <a:gd name="connsiteX18" fmla="*/ 0 w 10000"/>
              <a:gd name="connsiteY18" fmla="*/ 6860 h 10000"/>
              <a:gd name="connsiteX19" fmla="*/ 364 w 10000"/>
              <a:gd name="connsiteY19" fmla="*/ 7984 h 10000"/>
              <a:gd name="connsiteX20" fmla="*/ 466 w 10000"/>
              <a:gd name="connsiteY20" fmla="*/ 8295 h 10000"/>
              <a:gd name="connsiteX21" fmla="*/ 580 w 10000"/>
              <a:gd name="connsiteY21" fmla="*/ 8682 h 10000"/>
              <a:gd name="connsiteX22" fmla="*/ 750 w 10000"/>
              <a:gd name="connsiteY22" fmla="*/ 10000 h 10000"/>
              <a:gd name="connsiteX23" fmla="*/ 1534 w 10000"/>
              <a:gd name="connsiteY23" fmla="*/ 9574 h 10000"/>
              <a:gd name="connsiteX24" fmla="*/ 2347 w 10000"/>
              <a:gd name="connsiteY24" fmla="*/ 8391 h 10000"/>
              <a:gd name="connsiteX25" fmla="*/ 2807 w 10000"/>
              <a:gd name="connsiteY25" fmla="*/ 8740 h 10000"/>
              <a:gd name="connsiteX26" fmla="*/ 4057 w 10000"/>
              <a:gd name="connsiteY26" fmla="*/ 9419 h 10000"/>
              <a:gd name="connsiteX27" fmla="*/ 3534 w 10000"/>
              <a:gd name="connsiteY27" fmla="*/ 7674 h 10000"/>
              <a:gd name="connsiteX28" fmla="*/ 3318 w 10000"/>
              <a:gd name="connsiteY28" fmla="*/ 6047 h 10000"/>
              <a:gd name="connsiteX29" fmla="*/ 3398 w 10000"/>
              <a:gd name="connsiteY29" fmla="*/ 4612 h 10000"/>
              <a:gd name="connsiteX30" fmla="*/ 3704 w 10000"/>
              <a:gd name="connsiteY30" fmla="*/ 3183 h 10000"/>
              <a:gd name="connsiteX31" fmla="*/ 4107 w 10000"/>
              <a:gd name="connsiteY31" fmla="*/ 2233 h 10000"/>
              <a:gd name="connsiteX32" fmla="*/ 4625 w 10000"/>
              <a:gd name="connsiteY32" fmla="*/ 1968 h 10000"/>
              <a:gd name="connsiteX33" fmla="*/ 5347 w 10000"/>
              <a:gd name="connsiteY33" fmla="*/ 1916 h 10000"/>
              <a:gd name="connsiteX34" fmla="*/ 6045 w 10000"/>
              <a:gd name="connsiteY34" fmla="*/ 2597 h 10000"/>
              <a:gd name="connsiteX35" fmla="*/ 6386 w 10000"/>
              <a:gd name="connsiteY35" fmla="*/ 3450 h 10000"/>
              <a:gd name="connsiteX36" fmla="*/ 6682 w 10000"/>
              <a:gd name="connsiteY36" fmla="*/ 4380 h 10000"/>
              <a:gd name="connsiteX37" fmla="*/ 6807 w 10000"/>
              <a:gd name="connsiteY37" fmla="*/ 5271 h 10000"/>
              <a:gd name="connsiteX38" fmla="*/ 6885 w 10000"/>
              <a:gd name="connsiteY38" fmla="*/ 5946 h 10000"/>
              <a:gd name="connsiteX39" fmla="*/ 6866 w 10000"/>
              <a:gd name="connsiteY39" fmla="*/ 6512 h 10000"/>
              <a:gd name="connsiteX40" fmla="*/ 6858 w 10000"/>
              <a:gd name="connsiteY40" fmla="*/ 7636 h 10000"/>
              <a:gd name="connsiteX41" fmla="*/ 6688 w 10000"/>
              <a:gd name="connsiteY41" fmla="*/ 8275 h 10000"/>
              <a:gd name="connsiteX42" fmla="*/ 6494 w 10000"/>
              <a:gd name="connsiteY42" fmla="*/ 8857 h 10000"/>
              <a:gd name="connsiteX43" fmla="*/ 6739 w 10000"/>
              <a:gd name="connsiteY43" fmla="*/ 9147 h 10000"/>
              <a:gd name="connsiteX44" fmla="*/ 7159 w 10000"/>
              <a:gd name="connsiteY44" fmla="*/ 8953 h 10000"/>
              <a:gd name="connsiteX45" fmla="*/ 7847 w 10000"/>
              <a:gd name="connsiteY45" fmla="*/ 8275 h 10000"/>
              <a:gd name="connsiteX46" fmla="*/ 8227 w 10000"/>
              <a:gd name="connsiteY46" fmla="*/ 7694 h 10000"/>
              <a:gd name="connsiteX47" fmla="*/ 8636 w 10000"/>
              <a:gd name="connsiteY47" fmla="*/ 6996 h 10000"/>
              <a:gd name="connsiteX48" fmla="*/ 9131 w 10000"/>
              <a:gd name="connsiteY48" fmla="*/ 6938 h 10000"/>
              <a:gd name="connsiteX49" fmla="*/ 9455 w 10000"/>
              <a:gd name="connsiteY49" fmla="*/ 6880 h 10000"/>
              <a:gd name="connsiteX50" fmla="*/ 9830 w 10000"/>
              <a:gd name="connsiteY50" fmla="*/ 6705 h 10000"/>
              <a:gd name="connsiteX51" fmla="*/ 9920 w 10000"/>
              <a:gd name="connsiteY51" fmla="*/ 5407 h 10000"/>
              <a:gd name="connsiteX52" fmla="*/ 9920 w 10000"/>
              <a:gd name="connsiteY52" fmla="*/ 3857 h 10000"/>
              <a:gd name="connsiteX53" fmla="*/ 10000 w 10000"/>
              <a:gd name="connsiteY53" fmla="*/ 2345 h 10000"/>
              <a:gd name="connsiteX0" fmla="*/ 10000 w 10000"/>
              <a:gd name="connsiteY0" fmla="*/ 2345 h 10000"/>
              <a:gd name="connsiteX1" fmla="*/ 9335 w 10000"/>
              <a:gd name="connsiteY1" fmla="*/ 1938 h 10000"/>
              <a:gd name="connsiteX2" fmla="*/ 8773 w 10000"/>
              <a:gd name="connsiteY2" fmla="*/ 1764 h 10000"/>
              <a:gd name="connsiteX3" fmla="*/ 8381 w 10000"/>
              <a:gd name="connsiteY3" fmla="*/ 1473 h 10000"/>
              <a:gd name="connsiteX4" fmla="*/ 7852 w 10000"/>
              <a:gd name="connsiteY4" fmla="*/ 833 h 10000"/>
              <a:gd name="connsiteX5" fmla="*/ 7153 w 10000"/>
              <a:gd name="connsiteY5" fmla="*/ 310 h 10000"/>
              <a:gd name="connsiteX6" fmla="*/ 6443 w 10000"/>
              <a:gd name="connsiteY6" fmla="*/ 0 h 10000"/>
              <a:gd name="connsiteX7" fmla="*/ 5716 w 10000"/>
              <a:gd name="connsiteY7" fmla="*/ 0 h 10000"/>
              <a:gd name="connsiteX8" fmla="*/ 5261 w 10000"/>
              <a:gd name="connsiteY8" fmla="*/ 0 h 10000"/>
              <a:gd name="connsiteX9" fmla="*/ 4727 w 10000"/>
              <a:gd name="connsiteY9" fmla="*/ 252 h 10000"/>
              <a:gd name="connsiteX10" fmla="*/ 4023 w 10000"/>
              <a:gd name="connsiteY10" fmla="*/ 39 h 10000"/>
              <a:gd name="connsiteX11" fmla="*/ 3352 w 10000"/>
              <a:gd name="connsiteY11" fmla="*/ 194 h 10000"/>
              <a:gd name="connsiteX12" fmla="*/ 2636 w 10000"/>
              <a:gd name="connsiteY12" fmla="*/ 543 h 10000"/>
              <a:gd name="connsiteX13" fmla="*/ 2057 w 10000"/>
              <a:gd name="connsiteY13" fmla="*/ 1434 h 10000"/>
              <a:gd name="connsiteX14" fmla="*/ 1466 w 10000"/>
              <a:gd name="connsiteY14" fmla="*/ 2674 h 10000"/>
              <a:gd name="connsiteX15" fmla="*/ 1148 w 10000"/>
              <a:gd name="connsiteY15" fmla="*/ 3566 h 10000"/>
              <a:gd name="connsiteX16" fmla="*/ 670 w 10000"/>
              <a:gd name="connsiteY16" fmla="*/ 4884 h 10000"/>
              <a:gd name="connsiteX17" fmla="*/ 307 w 10000"/>
              <a:gd name="connsiteY17" fmla="*/ 5969 h 10000"/>
              <a:gd name="connsiteX18" fmla="*/ 0 w 10000"/>
              <a:gd name="connsiteY18" fmla="*/ 6860 h 10000"/>
              <a:gd name="connsiteX19" fmla="*/ 364 w 10000"/>
              <a:gd name="connsiteY19" fmla="*/ 7984 h 10000"/>
              <a:gd name="connsiteX20" fmla="*/ 466 w 10000"/>
              <a:gd name="connsiteY20" fmla="*/ 8295 h 10000"/>
              <a:gd name="connsiteX21" fmla="*/ 580 w 10000"/>
              <a:gd name="connsiteY21" fmla="*/ 8682 h 10000"/>
              <a:gd name="connsiteX22" fmla="*/ 750 w 10000"/>
              <a:gd name="connsiteY22" fmla="*/ 10000 h 10000"/>
              <a:gd name="connsiteX23" fmla="*/ 1534 w 10000"/>
              <a:gd name="connsiteY23" fmla="*/ 9574 h 10000"/>
              <a:gd name="connsiteX24" fmla="*/ 2347 w 10000"/>
              <a:gd name="connsiteY24" fmla="*/ 8391 h 10000"/>
              <a:gd name="connsiteX25" fmla="*/ 2807 w 10000"/>
              <a:gd name="connsiteY25" fmla="*/ 8740 h 10000"/>
              <a:gd name="connsiteX26" fmla="*/ 4057 w 10000"/>
              <a:gd name="connsiteY26" fmla="*/ 9419 h 10000"/>
              <a:gd name="connsiteX27" fmla="*/ 3534 w 10000"/>
              <a:gd name="connsiteY27" fmla="*/ 7674 h 10000"/>
              <a:gd name="connsiteX28" fmla="*/ 3318 w 10000"/>
              <a:gd name="connsiteY28" fmla="*/ 6047 h 10000"/>
              <a:gd name="connsiteX29" fmla="*/ 3398 w 10000"/>
              <a:gd name="connsiteY29" fmla="*/ 4612 h 10000"/>
              <a:gd name="connsiteX30" fmla="*/ 3704 w 10000"/>
              <a:gd name="connsiteY30" fmla="*/ 3183 h 10000"/>
              <a:gd name="connsiteX31" fmla="*/ 4107 w 10000"/>
              <a:gd name="connsiteY31" fmla="*/ 2233 h 10000"/>
              <a:gd name="connsiteX32" fmla="*/ 4619 w 10000"/>
              <a:gd name="connsiteY32" fmla="*/ 2134 h 10000"/>
              <a:gd name="connsiteX33" fmla="*/ 5347 w 10000"/>
              <a:gd name="connsiteY33" fmla="*/ 1916 h 10000"/>
              <a:gd name="connsiteX34" fmla="*/ 6045 w 10000"/>
              <a:gd name="connsiteY34" fmla="*/ 2597 h 10000"/>
              <a:gd name="connsiteX35" fmla="*/ 6386 w 10000"/>
              <a:gd name="connsiteY35" fmla="*/ 3450 h 10000"/>
              <a:gd name="connsiteX36" fmla="*/ 6682 w 10000"/>
              <a:gd name="connsiteY36" fmla="*/ 4380 h 10000"/>
              <a:gd name="connsiteX37" fmla="*/ 6807 w 10000"/>
              <a:gd name="connsiteY37" fmla="*/ 5271 h 10000"/>
              <a:gd name="connsiteX38" fmla="*/ 6885 w 10000"/>
              <a:gd name="connsiteY38" fmla="*/ 5946 h 10000"/>
              <a:gd name="connsiteX39" fmla="*/ 6866 w 10000"/>
              <a:gd name="connsiteY39" fmla="*/ 6512 h 10000"/>
              <a:gd name="connsiteX40" fmla="*/ 6858 w 10000"/>
              <a:gd name="connsiteY40" fmla="*/ 7636 h 10000"/>
              <a:gd name="connsiteX41" fmla="*/ 6688 w 10000"/>
              <a:gd name="connsiteY41" fmla="*/ 8275 h 10000"/>
              <a:gd name="connsiteX42" fmla="*/ 6494 w 10000"/>
              <a:gd name="connsiteY42" fmla="*/ 8857 h 10000"/>
              <a:gd name="connsiteX43" fmla="*/ 6739 w 10000"/>
              <a:gd name="connsiteY43" fmla="*/ 9147 h 10000"/>
              <a:gd name="connsiteX44" fmla="*/ 7159 w 10000"/>
              <a:gd name="connsiteY44" fmla="*/ 8953 h 10000"/>
              <a:gd name="connsiteX45" fmla="*/ 7847 w 10000"/>
              <a:gd name="connsiteY45" fmla="*/ 8275 h 10000"/>
              <a:gd name="connsiteX46" fmla="*/ 8227 w 10000"/>
              <a:gd name="connsiteY46" fmla="*/ 7694 h 10000"/>
              <a:gd name="connsiteX47" fmla="*/ 8636 w 10000"/>
              <a:gd name="connsiteY47" fmla="*/ 6996 h 10000"/>
              <a:gd name="connsiteX48" fmla="*/ 9131 w 10000"/>
              <a:gd name="connsiteY48" fmla="*/ 6938 h 10000"/>
              <a:gd name="connsiteX49" fmla="*/ 9455 w 10000"/>
              <a:gd name="connsiteY49" fmla="*/ 6880 h 10000"/>
              <a:gd name="connsiteX50" fmla="*/ 9830 w 10000"/>
              <a:gd name="connsiteY50" fmla="*/ 6705 h 10000"/>
              <a:gd name="connsiteX51" fmla="*/ 9920 w 10000"/>
              <a:gd name="connsiteY51" fmla="*/ 5407 h 10000"/>
              <a:gd name="connsiteX52" fmla="*/ 9920 w 10000"/>
              <a:gd name="connsiteY52" fmla="*/ 3857 h 10000"/>
              <a:gd name="connsiteX53" fmla="*/ 10000 w 10000"/>
              <a:gd name="connsiteY53" fmla="*/ 2345 h 10000"/>
              <a:gd name="connsiteX0" fmla="*/ 10000 w 10000"/>
              <a:gd name="connsiteY0" fmla="*/ 2345 h 10000"/>
              <a:gd name="connsiteX1" fmla="*/ 9335 w 10000"/>
              <a:gd name="connsiteY1" fmla="*/ 1938 h 10000"/>
              <a:gd name="connsiteX2" fmla="*/ 8773 w 10000"/>
              <a:gd name="connsiteY2" fmla="*/ 1764 h 10000"/>
              <a:gd name="connsiteX3" fmla="*/ 8381 w 10000"/>
              <a:gd name="connsiteY3" fmla="*/ 1473 h 10000"/>
              <a:gd name="connsiteX4" fmla="*/ 7852 w 10000"/>
              <a:gd name="connsiteY4" fmla="*/ 833 h 10000"/>
              <a:gd name="connsiteX5" fmla="*/ 7153 w 10000"/>
              <a:gd name="connsiteY5" fmla="*/ 310 h 10000"/>
              <a:gd name="connsiteX6" fmla="*/ 6443 w 10000"/>
              <a:gd name="connsiteY6" fmla="*/ 0 h 10000"/>
              <a:gd name="connsiteX7" fmla="*/ 5716 w 10000"/>
              <a:gd name="connsiteY7" fmla="*/ 0 h 10000"/>
              <a:gd name="connsiteX8" fmla="*/ 5261 w 10000"/>
              <a:gd name="connsiteY8" fmla="*/ 0 h 10000"/>
              <a:gd name="connsiteX9" fmla="*/ 4727 w 10000"/>
              <a:gd name="connsiteY9" fmla="*/ 252 h 10000"/>
              <a:gd name="connsiteX10" fmla="*/ 4023 w 10000"/>
              <a:gd name="connsiteY10" fmla="*/ 39 h 10000"/>
              <a:gd name="connsiteX11" fmla="*/ 3352 w 10000"/>
              <a:gd name="connsiteY11" fmla="*/ 194 h 10000"/>
              <a:gd name="connsiteX12" fmla="*/ 2636 w 10000"/>
              <a:gd name="connsiteY12" fmla="*/ 543 h 10000"/>
              <a:gd name="connsiteX13" fmla="*/ 2057 w 10000"/>
              <a:gd name="connsiteY13" fmla="*/ 1434 h 10000"/>
              <a:gd name="connsiteX14" fmla="*/ 1466 w 10000"/>
              <a:gd name="connsiteY14" fmla="*/ 2674 h 10000"/>
              <a:gd name="connsiteX15" fmla="*/ 1148 w 10000"/>
              <a:gd name="connsiteY15" fmla="*/ 3566 h 10000"/>
              <a:gd name="connsiteX16" fmla="*/ 670 w 10000"/>
              <a:gd name="connsiteY16" fmla="*/ 4884 h 10000"/>
              <a:gd name="connsiteX17" fmla="*/ 307 w 10000"/>
              <a:gd name="connsiteY17" fmla="*/ 5969 h 10000"/>
              <a:gd name="connsiteX18" fmla="*/ 0 w 10000"/>
              <a:gd name="connsiteY18" fmla="*/ 6860 h 10000"/>
              <a:gd name="connsiteX19" fmla="*/ 364 w 10000"/>
              <a:gd name="connsiteY19" fmla="*/ 7984 h 10000"/>
              <a:gd name="connsiteX20" fmla="*/ 466 w 10000"/>
              <a:gd name="connsiteY20" fmla="*/ 8295 h 10000"/>
              <a:gd name="connsiteX21" fmla="*/ 580 w 10000"/>
              <a:gd name="connsiteY21" fmla="*/ 8682 h 10000"/>
              <a:gd name="connsiteX22" fmla="*/ 750 w 10000"/>
              <a:gd name="connsiteY22" fmla="*/ 10000 h 10000"/>
              <a:gd name="connsiteX23" fmla="*/ 1534 w 10000"/>
              <a:gd name="connsiteY23" fmla="*/ 9574 h 10000"/>
              <a:gd name="connsiteX24" fmla="*/ 2347 w 10000"/>
              <a:gd name="connsiteY24" fmla="*/ 8391 h 10000"/>
              <a:gd name="connsiteX25" fmla="*/ 2807 w 10000"/>
              <a:gd name="connsiteY25" fmla="*/ 8740 h 10000"/>
              <a:gd name="connsiteX26" fmla="*/ 4057 w 10000"/>
              <a:gd name="connsiteY26" fmla="*/ 9419 h 10000"/>
              <a:gd name="connsiteX27" fmla="*/ 3534 w 10000"/>
              <a:gd name="connsiteY27" fmla="*/ 7674 h 10000"/>
              <a:gd name="connsiteX28" fmla="*/ 3318 w 10000"/>
              <a:gd name="connsiteY28" fmla="*/ 6047 h 10000"/>
              <a:gd name="connsiteX29" fmla="*/ 3398 w 10000"/>
              <a:gd name="connsiteY29" fmla="*/ 4612 h 10000"/>
              <a:gd name="connsiteX30" fmla="*/ 3704 w 10000"/>
              <a:gd name="connsiteY30" fmla="*/ 3183 h 10000"/>
              <a:gd name="connsiteX31" fmla="*/ 4107 w 10000"/>
              <a:gd name="connsiteY31" fmla="*/ 2233 h 10000"/>
              <a:gd name="connsiteX32" fmla="*/ 4619 w 10000"/>
              <a:gd name="connsiteY32" fmla="*/ 2134 h 10000"/>
              <a:gd name="connsiteX33" fmla="*/ 5316 w 10000"/>
              <a:gd name="connsiteY33" fmla="*/ 2053 h 10000"/>
              <a:gd name="connsiteX34" fmla="*/ 6045 w 10000"/>
              <a:gd name="connsiteY34" fmla="*/ 2597 h 10000"/>
              <a:gd name="connsiteX35" fmla="*/ 6386 w 10000"/>
              <a:gd name="connsiteY35" fmla="*/ 3450 h 10000"/>
              <a:gd name="connsiteX36" fmla="*/ 6682 w 10000"/>
              <a:gd name="connsiteY36" fmla="*/ 4380 h 10000"/>
              <a:gd name="connsiteX37" fmla="*/ 6807 w 10000"/>
              <a:gd name="connsiteY37" fmla="*/ 5271 h 10000"/>
              <a:gd name="connsiteX38" fmla="*/ 6885 w 10000"/>
              <a:gd name="connsiteY38" fmla="*/ 5946 h 10000"/>
              <a:gd name="connsiteX39" fmla="*/ 6866 w 10000"/>
              <a:gd name="connsiteY39" fmla="*/ 6512 h 10000"/>
              <a:gd name="connsiteX40" fmla="*/ 6858 w 10000"/>
              <a:gd name="connsiteY40" fmla="*/ 7636 h 10000"/>
              <a:gd name="connsiteX41" fmla="*/ 6688 w 10000"/>
              <a:gd name="connsiteY41" fmla="*/ 8275 h 10000"/>
              <a:gd name="connsiteX42" fmla="*/ 6494 w 10000"/>
              <a:gd name="connsiteY42" fmla="*/ 8857 h 10000"/>
              <a:gd name="connsiteX43" fmla="*/ 6739 w 10000"/>
              <a:gd name="connsiteY43" fmla="*/ 9147 h 10000"/>
              <a:gd name="connsiteX44" fmla="*/ 7159 w 10000"/>
              <a:gd name="connsiteY44" fmla="*/ 8953 h 10000"/>
              <a:gd name="connsiteX45" fmla="*/ 7847 w 10000"/>
              <a:gd name="connsiteY45" fmla="*/ 8275 h 10000"/>
              <a:gd name="connsiteX46" fmla="*/ 8227 w 10000"/>
              <a:gd name="connsiteY46" fmla="*/ 7694 h 10000"/>
              <a:gd name="connsiteX47" fmla="*/ 8636 w 10000"/>
              <a:gd name="connsiteY47" fmla="*/ 6996 h 10000"/>
              <a:gd name="connsiteX48" fmla="*/ 9131 w 10000"/>
              <a:gd name="connsiteY48" fmla="*/ 6938 h 10000"/>
              <a:gd name="connsiteX49" fmla="*/ 9455 w 10000"/>
              <a:gd name="connsiteY49" fmla="*/ 6880 h 10000"/>
              <a:gd name="connsiteX50" fmla="*/ 9830 w 10000"/>
              <a:gd name="connsiteY50" fmla="*/ 6705 h 10000"/>
              <a:gd name="connsiteX51" fmla="*/ 9920 w 10000"/>
              <a:gd name="connsiteY51" fmla="*/ 5407 h 10000"/>
              <a:gd name="connsiteX52" fmla="*/ 9920 w 10000"/>
              <a:gd name="connsiteY52" fmla="*/ 3857 h 10000"/>
              <a:gd name="connsiteX53" fmla="*/ 10000 w 10000"/>
              <a:gd name="connsiteY53" fmla="*/ 2345 h 10000"/>
              <a:gd name="connsiteX0" fmla="*/ 10102 w 10102"/>
              <a:gd name="connsiteY0" fmla="*/ 2345 h 10000"/>
              <a:gd name="connsiteX1" fmla="*/ 9437 w 10102"/>
              <a:gd name="connsiteY1" fmla="*/ 1938 h 10000"/>
              <a:gd name="connsiteX2" fmla="*/ 8875 w 10102"/>
              <a:gd name="connsiteY2" fmla="*/ 1764 h 10000"/>
              <a:gd name="connsiteX3" fmla="*/ 8483 w 10102"/>
              <a:gd name="connsiteY3" fmla="*/ 1473 h 10000"/>
              <a:gd name="connsiteX4" fmla="*/ 7954 w 10102"/>
              <a:gd name="connsiteY4" fmla="*/ 833 h 10000"/>
              <a:gd name="connsiteX5" fmla="*/ 7255 w 10102"/>
              <a:gd name="connsiteY5" fmla="*/ 310 h 10000"/>
              <a:gd name="connsiteX6" fmla="*/ 6545 w 10102"/>
              <a:gd name="connsiteY6" fmla="*/ 0 h 10000"/>
              <a:gd name="connsiteX7" fmla="*/ 5818 w 10102"/>
              <a:gd name="connsiteY7" fmla="*/ 0 h 10000"/>
              <a:gd name="connsiteX8" fmla="*/ 5363 w 10102"/>
              <a:gd name="connsiteY8" fmla="*/ 0 h 10000"/>
              <a:gd name="connsiteX9" fmla="*/ 4829 w 10102"/>
              <a:gd name="connsiteY9" fmla="*/ 252 h 10000"/>
              <a:gd name="connsiteX10" fmla="*/ 4125 w 10102"/>
              <a:gd name="connsiteY10" fmla="*/ 39 h 10000"/>
              <a:gd name="connsiteX11" fmla="*/ 3454 w 10102"/>
              <a:gd name="connsiteY11" fmla="*/ 194 h 10000"/>
              <a:gd name="connsiteX12" fmla="*/ 2738 w 10102"/>
              <a:gd name="connsiteY12" fmla="*/ 543 h 10000"/>
              <a:gd name="connsiteX13" fmla="*/ 2159 w 10102"/>
              <a:gd name="connsiteY13" fmla="*/ 1434 h 10000"/>
              <a:gd name="connsiteX14" fmla="*/ 1568 w 10102"/>
              <a:gd name="connsiteY14" fmla="*/ 2674 h 10000"/>
              <a:gd name="connsiteX15" fmla="*/ 1250 w 10102"/>
              <a:gd name="connsiteY15" fmla="*/ 3566 h 10000"/>
              <a:gd name="connsiteX16" fmla="*/ 772 w 10102"/>
              <a:gd name="connsiteY16" fmla="*/ 4884 h 10000"/>
              <a:gd name="connsiteX17" fmla="*/ 409 w 10102"/>
              <a:gd name="connsiteY17" fmla="*/ 5969 h 10000"/>
              <a:gd name="connsiteX18" fmla="*/ 0 w 10102"/>
              <a:gd name="connsiteY18" fmla="*/ 6518 h 10000"/>
              <a:gd name="connsiteX19" fmla="*/ 466 w 10102"/>
              <a:gd name="connsiteY19" fmla="*/ 7984 h 10000"/>
              <a:gd name="connsiteX20" fmla="*/ 568 w 10102"/>
              <a:gd name="connsiteY20" fmla="*/ 8295 h 10000"/>
              <a:gd name="connsiteX21" fmla="*/ 682 w 10102"/>
              <a:gd name="connsiteY21" fmla="*/ 8682 h 10000"/>
              <a:gd name="connsiteX22" fmla="*/ 852 w 10102"/>
              <a:gd name="connsiteY22" fmla="*/ 10000 h 10000"/>
              <a:gd name="connsiteX23" fmla="*/ 1636 w 10102"/>
              <a:gd name="connsiteY23" fmla="*/ 9574 h 10000"/>
              <a:gd name="connsiteX24" fmla="*/ 2449 w 10102"/>
              <a:gd name="connsiteY24" fmla="*/ 8391 h 10000"/>
              <a:gd name="connsiteX25" fmla="*/ 2909 w 10102"/>
              <a:gd name="connsiteY25" fmla="*/ 8740 h 10000"/>
              <a:gd name="connsiteX26" fmla="*/ 4159 w 10102"/>
              <a:gd name="connsiteY26" fmla="*/ 9419 h 10000"/>
              <a:gd name="connsiteX27" fmla="*/ 3636 w 10102"/>
              <a:gd name="connsiteY27" fmla="*/ 7674 h 10000"/>
              <a:gd name="connsiteX28" fmla="*/ 3420 w 10102"/>
              <a:gd name="connsiteY28" fmla="*/ 6047 h 10000"/>
              <a:gd name="connsiteX29" fmla="*/ 3500 w 10102"/>
              <a:gd name="connsiteY29" fmla="*/ 4612 h 10000"/>
              <a:gd name="connsiteX30" fmla="*/ 3806 w 10102"/>
              <a:gd name="connsiteY30" fmla="*/ 3183 h 10000"/>
              <a:gd name="connsiteX31" fmla="*/ 4209 w 10102"/>
              <a:gd name="connsiteY31" fmla="*/ 2233 h 10000"/>
              <a:gd name="connsiteX32" fmla="*/ 4721 w 10102"/>
              <a:gd name="connsiteY32" fmla="*/ 2134 h 10000"/>
              <a:gd name="connsiteX33" fmla="*/ 5418 w 10102"/>
              <a:gd name="connsiteY33" fmla="*/ 2053 h 10000"/>
              <a:gd name="connsiteX34" fmla="*/ 6147 w 10102"/>
              <a:gd name="connsiteY34" fmla="*/ 2597 h 10000"/>
              <a:gd name="connsiteX35" fmla="*/ 6488 w 10102"/>
              <a:gd name="connsiteY35" fmla="*/ 3450 h 10000"/>
              <a:gd name="connsiteX36" fmla="*/ 6784 w 10102"/>
              <a:gd name="connsiteY36" fmla="*/ 4380 h 10000"/>
              <a:gd name="connsiteX37" fmla="*/ 6909 w 10102"/>
              <a:gd name="connsiteY37" fmla="*/ 5271 h 10000"/>
              <a:gd name="connsiteX38" fmla="*/ 6987 w 10102"/>
              <a:gd name="connsiteY38" fmla="*/ 5946 h 10000"/>
              <a:gd name="connsiteX39" fmla="*/ 6968 w 10102"/>
              <a:gd name="connsiteY39" fmla="*/ 6512 h 10000"/>
              <a:gd name="connsiteX40" fmla="*/ 6960 w 10102"/>
              <a:gd name="connsiteY40" fmla="*/ 7636 h 10000"/>
              <a:gd name="connsiteX41" fmla="*/ 6790 w 10102"/>
              <a:gd name="connsiteY41" fmla="*/ 8275 h 10000"/>
              <a:gd name="connsiteX42" fmla="*/ 6596 w 10102"/>
              <a:gd name="connsiteY42" fmla="*/ 8857 h 10000"/>
              <a:gd name="connsiteX43" fmla="*/ 6841 w 10102"/>
              <a:gd name="connsiteY43" fmla="*/ 9147 h 10000"/>
              <a:gd name="connsiteX44" fmla="*/ 7261 w 10102"/>
              <a:gd name="connsiteY44" fmla="*/ 8953 h 10000"/>
              <a:gd name="connsiteX45" fmla="*/ 7949 w 10102"/>
              <a:gd name="connsiteY45" fmla="*/ 8275 h 10000"/>
              <a:gd name="connsiteX46" fmla="*/ 8329 w 10102"/>
              <a:gd name="connsiteY46" fmla="*/ 7694 h 10000"/>
              <a:gd name="connsiteX47" fmla="*/ 8738 w 10102"/>
              <a:gd name="connsiteY47" fmla="*/ 6996 h 10000"/>
              <a:gd name="connsiteX48" fmla="*/ 9233 w 10102"/>
              <a:gd name="connsiteY48" fmla="*/ 6938 h 10000"/>
              <a:gd name="connsiteX49" fmla="*/ 9557 w 10102"/>
              <a:gd name="connsiteY49" fmla="*/ 6880 h 10000"/>
              <a:gd name="connsiteX50" fmla="*/ 9932 w 10102"/>
              <a:gd name="connsiteY50" fmla="*/ 6705 h 10000"/>
              <a:gd name="connsiteX51" fmla="*/ 10022 w 10102"/>
              <a:gd name="connsiteY51" fmla="*/ 5407 h 10000"/>
              <a:gd name="connsiteX52" fmla="*/ 10022 w 10102"/>
              <a:gd name="connsiteY52" fmla="*/ 3857 h 10000"/>
              <a:gd name="connsiteX53" fmla="*/ 10102 w 10102"/>
              <a:gd name="connsiteY53" fmla="*/ 2345 h 10000"/>
              <a:gd name="connsiteX0" fmla="*/ 10102 w 10102"/>
              <a:gd name="connsiteY0" fmla="*/ 2345 h 10000"/>
              <a:gd name="connsiteX1" fmla="*/ 9437 w 10102"/>
              <a:gd name="connsiteY1" fmla="*/ 1938 h 10000"/>
              <a:gd name="connsiteX2" fmla="*/ 8875 w 10102"/>
              <a:gd name="connsiteY2" fmla="*/ 1764 h 10000"/>
              <a:gd name="connsiteX3" fmla="*/ 8483 w 10102"/>
              <a:gd name="connsiteY3" fmla="*/ 1473 h 10000"/>
              <a:gd name="connsiteX4" fmla="*/ 7954 w 10102"/>
              <a:gd name="connsiteY4" fmla="*/ 833 h 10000"/>
              <a:gd name="connsiteX5" fmla="*/ 7255 w 10102"/>
              <a:gd name="connsiteY5" fmla="*/ 310 h 10000"/>
              <a:gd name="connsiteX6" fmla="*/ 6545 w 10102"/>
              <a:gd name="connsiteY6" fmla="*/ 0 h 10000"/>
              <a:gd name="connsiteX7" fmla="*/ 5818 w 10102"/>
              <a:gd name="connsiteY7" fmla="*/ 0 h 10000"/>
              <a:gd name="connsiteX8" fmla="*/ 5363 w 10102"/>
              <a:gd name="connsiteY8" fmla="*/ 0 h 10000"/>
              <a:gd name="connsiteX9" fmla="*/ 4829 w 10102"/>
              <a:gd name="connsiteY9" fmla="*/ 252 h 10000"/>
              <a:gd name="connsiteX10" fmla="*/ 4125 w 10102"/>
              <a:gd name="connsiteY10" fmla="*/ 39 h 10000"/>
              <a:gd name="connsiteX11" fmla="*/ 3454 w 10102"/>
              <a:gd name="connsiteY11" fmla="*/ 194 h 10000"/>
              <a:gd name="connsiteX12" fmla="*/ 2738 w 10102"/>
              <a:gd name="connsiteY12" fmla="*/ 543 h 10000"/>
              <a:gd name="connsiteX13" fmla="*/ 2159 w 10102"/>
              <a:gd name="connsiteY13" fmla="*/ 1434 h 10000"/>
              <a:gd name="connsiteX14" fmla="*/ 1568 w 10102"/>
              <a:gd name="connsiteY14" fmla="*/ 2674 h 10000"/>
              <a:gd name="connsiteX15" fmla="*/ 1250 w 10102"/>
              <a:gd name="connsiteY15" fmla="*/ 3566 h 10000"/>
              <a:gd name="connsiteX16" fmla="*/ 772 w 10102"/>
              <a:gd name="connsiteY16" fmla="*/ 4884 h 10000"/>
              <a:gd name="connsiteX17" fmla="*/ 335 w 10102"/>
              <a:gd name="connsiteY17" fmla="*/ 5513 h 10000"/>
              <a:gd name="connsiteX18" fmla="*/ 0 w 10102"/>
              <a:gd name="connsiteY18" fmla="*/ 6518 h 10000"/>
              <a:gd name="connsiteX19" fmla="*/ 466 w 10102"/>
              <a:gd name="connsiteY19" fmla="*/ 7984 h 10000"/>
              <a:gd name="connsiteX20" fmla="*/ 568 w 10102"/>
              <a:gd name="connsiteY20" fmla="*/ 8295 h 10000"/>
              <a:gd name="connsiteX21" fmla="*/ 682 w 10102"/>
              <a:gd name="connsiteY21" fmla="*/ 8682 h 10000"/>
              <a:gd name="connsiteX22" fmla="*/ 852 w 10102"/>
              <a:gd name="connsiteY22" fmla="*/ 10000 h 10000"/>
              <a:gd name="connsiteX23" fmla="*/ 1636 w 10102"/>
              <a:gd name="connsiteY23" fmla="*/ 9574 h 10000"/>
              <a:gd name="connsiteX24" fmla="*/ 2449 w 10102"/>
              <a:gd name="connsiteY24" fmla="*/ 8391 h 10000"/>
              <a:gd name="connsiteX25" fmla="*/ 2909 w 10102"/>
              <a:gd name="connsiteY25" fmla="*/ 8740 h 10000"/>
              <a:gd name="connsiteX26" fmla="*/ 4159 w 10102"/>
              <a:gd name="connsiteY26" fmla="*/ 9419 h 10000"/>
              <a:gd name="connsiteX27" fmla="*/ 3636 w 10102"/>
              <a:gd name="connsiteY27" fmla="*/ 7674 h 10000"/>
              <a:gd name="connsiteX28" fmla="*/ 3420 w 10102"/>
              <a:gd name="connsiteY28" fmla="*/ 6047 h 10000"/>
              <a:gd name="connsiteX29" fmla="*/ 3500 w 10102"/>
              <a:gd name="connsiteY29" fmla="*/ 4612 h 10000"/>
              <a:gd name="connsiteX30" fmla="*/ 3806 w 10102"/>
              <a:gd name="connsiteY30" fmla="*/ 3183 h 10000"/>
              <a:gd name="connsiteX31" fmla="*/ 4209 w 10102"/>
              <a:gd name="connsiteY31" fmla="*/ 2233 h 10000"/>
              <a:gd name="connsiteX32" fmla="*/ 4721 w 10102"/>
              <a:gd name="connsiteY32" fmla="*/ 2134 h 10000"/>
              <a:gd name="connsiteX33" fmla="*/ 5418 w 10102"/>
              <a:gd name="connsiteY33" fmla="*/ 2053 h 10000"/>
              <a:gd name="connsiteX34" fmla="*/ 6147 w 10102"/>
              <a:gd name="connsiteY34" fmla="*/ 2597 h 10000"/>
              <a:gd name="connsiteX35" fmla="*/ 6488 w 10102"/>
              <a:gd name="connsiteY35" fmla="*/ 3450 h 10000"/>
              <a:gd name="connsiteX36" fmla="*/ 6784 w 10102"/>
              <a:gd name="connsiteY36" fmla="*/ 4380 h 10000"/>
              <a:gd name="connsiteX37" fmla="*/ 6909 w 10102"/>
              <a:gd name="connsiteY37" fmla="*/ 5271 h 10000"/>
              <a:gd name="connsiteX38" fmla="*/ 6987 w 10102"/>
              <a:gd name="connsiteY38" fmla="*/ 5946 h 10000"/>
              <a:gd name="connsiteX39" fmla="*/ 6968 w 10102"/>
              <a:gd name="connsiteY39" fmla="*/ 6512 h 10000"/>
              <a:gd name="connsiteX40" fmla="*/ 6960 w 10102"/>
              <a:gd name="connsiteY40" fmla="*/ 7636 h 10000"/>
              <a:gd name="connsiteX41" fmla="*/ 6790 w 10102"/>
              <a:gd name="connsiteY41" fmla="*/ 8275 h 10000"/>
              <a:gd name="connsiteX42" fmla="*/ 6596 w 10102"/>
              <a:gd name="connsiteY42" fmla="*/ 8857 h 10000"/>
              <a:gd name="connsiteX43" fmla="*/ 6841 w 10102"/>
              <a:gd name="connsiteY43" fmla="*/ 9147 h 10000"/>
              <a:gd name="connsiteX44" fmla="*/ 7261 w 10102"/>
              <a:gd name="connsiteY44" fmla="*/ 8953 h 10000"/>
              <a:gd name="connsiteX45" fmla="*/ 7949 w 10102"/>
              <a:gd name="connsiteY45" fmla="*/ 8275 h 10000"/>
              <a:gd name="connsiteX46" fmla="*/ 8329 w 10102"/>
              <a:gd name="connsiteY46" fmla="*/ 7694 h 10000"/>
              <a:gd name="connsiteX47" fmla="*/ 8738 w 10102"/>
              <a:gd name="connsiteY47" fmla="*/ 6996 h 10000"/>
              <a:gd name="connsiteX48" fmla="*/ 9233 w 10102"/>
              <a:gd name="connsiteY48" fmla="*/ 6938 h 10000"/>
              <a:gd name="connsiteX49" fmla="*/ 9557 w 10102"/>
              <a:gd name="connsiteY49" fmla="*/ 6880 h 10000"/>
              <a:gd name="connsiteX50" fmla="*/ 9932 w 10102"/>
              <a:gd name="connsiteY50" fmla="*/ 6705 h 10000"/>
              <a:gd name="connsiteX51" fmla="*/ 10022 w 10102"/>
              <a:gd name="connsiteY51" fmla="*/ 5407 h 10000"/>
              <a:gd name="connsiteX52" fmla="*/ 10022 w 10102"/>
              <a:gd name="connsiteY52" fmla="*/ 3857 h 10000"/>
              <a:gd name="connsiteX53" fmla="*/ 10102 w 10102"/>
              <a:gd name="connsiteY53" fmla="*/ 2345 h 10000"/>
              <a:gd name="connsiteX0" fmla="*/ 10102 w 10102"/>
              <a:gd name="connsiteY0" fmla="*/ 2345 h 10000"/>
              <a:gd name="connsiteX1" fmla="*/ 9437 w 10102"/>
              <a:gd name="connsiteY1" fmla="*/ 1938 h 10000"/>
              <a:gd name="connsiteX2" fmla="*/ 8875 w 10102"/>
              <a:gd name="connsiteY2" fmla="*/ 1764 h 10000"/>
              <a:gd name="connsiteX3" fmla="*/ 8483 w 10102"/>
              <a:gd name="connsiteY3" fmla="*/ 1473 h 10000"/>
              <a:gd name="connsiteX4" fmla="*/ 7954 w 10102"/>
              <a:gd name="connsiteY4" fmla="*/ 833 h 10000"/>
              <a:gd name="connsiteX5" fmla="*/ 7255 w 10102"/>
              <a:gd name="connsiteY5" fmla="*/ 310 h 10000"/>
              <a:gd name="connsiteX6" fmla="*/ 6545 w 10102"/>
              <a:gd name="connsiteY6" fmla="*/ 0 h 10000"/>
              <a:gd name="connsiteX7" fmla="*/ 5818 w 10102"/>
              <a:gd name="connsiteY7" fmla="*/ 0 h 10000"/>
              <a:gd name="connsiteX8" fmla="*/ 5363 w 10102"/>
              <a:gd name="connsiteY8" fmla="*/ 0 h 10000"/>
              <a:gd name="connsiteX9" fmla="*/ 4829 w 10102"/>
              <a:gd name="connsiteY9" fmla="*/ 252 h 10000"/>
              <a:gd name="connsiteX10" fmla="*/ 4125 w 10102"/>
              <a:gd name="connsiteY10" fmla="*/ 39 h 10000"/>
              <a:gd name="connsiteX11" fmla="*/ 3454 w 10102"/>
              <a:gd name="connsiteY11" fmla="*/ 194 h 10000"/>
              <a:gd name="connsiteX12" fmla="*/ 2738 w 10102"/>
              <a:gd name="connsiteY12" fmla="*/ 543 h 10000"/>
              <a:gd name="connsiteX13" fmla="*/ 2159 w 10102"/>
              <a:gd name="connsiteY13" fmla="*/ 1434 h 10000"/>
              <a:gd name="connsiteX14" fmla="*/ 1568 w 10102"/>
              <a:gd name="connsiteY14" fmla="*/ 2674 h 10000"/>
              <a:gd name="connsiteX15" fmla="*/ 1250 w 10102"/>
              <a:gd name="connsiteY15" fmla="*/ 3566 h 10000"/>
              <a:gd name="connsiteX16" fmla="*/ 767 w 10102"/>
              <a:gd name="connsiteY16" fmla="*/ 4673 h 10000"/>
              <a:gd name="connsiteX17" fmla="*/ 335 w 10102"/>
              <a:gd name="connsiteY17" fmla="*/ 5513 h 10000"/>
              <a:gd name="connsiteX18" fmla="*/ 0 w 10102"/>
              <a:gd name="connsiteY18" fmla="*/ 6518 h 10000"/>
              <a:gd name="connsiteX19" fmla="*/ 466 w 10102"/>
              <a:gd name="connsiteY19" fmla="*/ 7984 h 10000"/>
              <a:gd name="connsiteX20" fmla="*/ 568 w 10102"/>
              <a:gd name="connsiteY20" fmla="*/ 8295 h 10000"/>
              <a:gd name="connsiteX21" fmla="*/ 682 w 10102"/>
              <a:gd name="connsiteY21" fmla="*/ 8682 h 10000"/>
              <a:gd name="connsiteX22" fmla="*/ 852 w 10102"/>
              <a:gd name="connsiteY22" fmla="*/ 10000 h 10000"/>
              <a:gd name="connsiteX23" fmla="*/ 1636 w 10102"/>
              <a:gd name="connsiteY23" fmla="*/ 9574 h 10000"/>
              <a:gd name="connsiteX24" fmla="*/ 2449 w 10102"/>
              <a:gd name="connsiteY24" fmla="*/ 8391 h 10000"/>
              <a:gd name="connsiteX25" fmla="*/ 2909 w 10102"/>
              <a:gd name="connsiteY25" fmla="*/ 8740 h 10000"/>
              <a:gd name="connsiteX26" fmla="*/ 4159 w 10102"/>
              <a:gd name="connsiteY26" fmla="*/ 9419 h 10000"/>
              <a:gd name="connsiteX27" fmla="*/ 3636 w 10102"/>
              <a:gd name="connsiteY27" fmla="*/ 7674 h 10000"/>
              <a:gd name="connsiteX28" fmla="*/ 3420 w 10102"/>
              <a:gd name="connsiteY28" fmla="*/ 6047 h 10000"/>
              <a:gd name="connsiteX29" fmla="*/ 3500 w 10102"/>
              <a:gd name="connsiteY29" fmla="*/ 4612 h 10000"/>
              <a:gd name="connsiteX30" fmla="*/ 3806 w 10102"/>
              <a:gd name="connsiteY30" fmla="*/ 3183 h 10000"/>
              <a:gd name="connsiteX31" fmla="*/ 4209 w 10102"/>
              <a:gd name="connsiteY31" fmla="*/ 2233 h 10000"/>
              <a:gd name="connsiteX32" fmla="*/ 4721 w 10102"/>
              <a:gd name="connsiteY32" fmla="*/ 2134 h 10000"/>
              <a:gd name="connsiteX33" fmla="*/ 5418 w 10102"/>
              <a:gd name="connsiteY33" fmla="*/ 2053 h 10000"/>
              <a:gd name="connsiteX34" fmla="*/ 6147 w 10102"/>
              <a:gd name="connsiteY34" fmla="*/ 2597 h 10000"/>
              <a:gd name="connsiteX35" fmla="*/ 6488 w 10102"/>
              <a:gd name="connsiteY35" fmla="*/ 3450 h 10000"/>
              <a:gd name="connsiteX36" fmla="*/ 6784 w 10102"/>
              <a:gd name="connsiteY36" fmla="*/ 4380 h 10000"/>
              <a:gd name="connsiteX37" fmla="*/ 6909 w 10102"/>
              <a:gd name="connsiteY37" fmla="*/ 5271 h 10000"/>
              <a:gd name="connsiteX38" fmla="*/ 6987 w 10102"/>
              <a:gd name="connsiteY38" fmla="*/ 5946 h 10000"/>
              <a:gd name="connsiteX39" fmla="*/ 6968 w 10102"/>
              <a:gd name="connsiteY39" fmla="*/ 6512 h 10000"/>
              <a:gd name="connsiteX40" fmla="*/ 6960 w 10102"/>
              <a:gd name="connsiteY40" fmla="*/ 7636 h 10000"/>
              <a:gd name="connsiteX41" fmla="*/ 6790 w 10102"/>
              <a:gd name="connsiteY41" fmla="*/ 8275 h 10000"/>
              <a:gd name="connsiteX42" fmla="*/ 6596 w 10102"/>
              <a:gd name="connsiteY42" fmla="*/ 8857 h 10000"/>
              <a:gd name="connsiteX43" fmla="*/ 6841 w 10102"/>
              <a:gd name="connsiteY43" fmla="*/ 9147 h 10000"/>
              <a:gd name="connsiteX44" fmla="*/ 7261 w 10102"/>
              <a:gd name="connsiteY44" fmla="*/ 8953 h 10000"/>
              <a:gd name="connsiteX45" fmla="*/ 7949 w 10102"/>
              <a:gd name="connsiteY45" fmla="*/ 8275 h 10000"/>
              <a:gd name="connsiteX46" fmla="*/ 8329 w 10102"/>
              <a:gd name="connsiteY46" fmla="*/ 7694 h 10000"/>
              <a:gd name="connsiteX47" fmla="*/ 8738 w 10102"/>
              <a:gd name="connsiteY47" fmla="*/ 6996 h 10000"/>
              <a:gd name="connsiteX48" fmla="*/ 9233 w 10102"/>
              <a:gd name="connsiteY48" fmla="*/ 6938 h 10000"/>
              <a:gd name="connsiteX49" fmla="*/ 9557 w 10102"/>
              <a:gd name="connsiteY49" fmla="*/ 6880 h 10000"/>
              <a:gd name="connsiteX50" fmla="*/ 9932 w 10102"/>
              <a:gd name="connsiteY50" fmla="*/ 6705 h 10000"/>
              <a:gd name="connsiteX51" fmla="*/ 10022 w 10102"/>
              <a:gd name="connsiteY51" fmla="*/ 5407 h 10000"/>
              <a:gd name="connsiteX52" fmla="*/ 10022 w 10102"/>
              <a:gd name="connsiteY52" fmla="*/ 3857 h 10000"/>
              <a:gd name="connsiteX53" fmla="*/ 10102 w 10102"/>
              <a:gd name="connsiteY53" fmla="*/ 2345 h 10000"/>
              <a:gd name="connsiteX0" fmla="*/ 10102 w 10102"/>
              <a:gd name="connsiteY0" fmla="*/ 2345 h 10000"/>
              <a:gd name="connsiteX1" fmla="*/ 9437 w 10102"/>
              <a:gd name="connsiteY1" fmla="*/ 1938 h 10000"/>
              <a:gd name="connsiteX2" fmla="*/ 8875 w 10102"/>
              <a:gd name="connsiteY2" fmla="*/ 1764 h 10000"/>
              <a:gd name="connsiteX3" fmla="*/ 8483 w 10102"/>
              <a:gd name="connsiteY3" fmla="*/ 1473 h 10000"/>
              <a:gd name="connsiteX4" fmla="*/ 7954 w 10102"/>
              <a:gd name="connsiteY4" fmla="*/ 833 h 10000"/>
              <a:gd name="connsiteX5" fmla="*/ 7255 w 10102"/>
              <a:gd name="connsiteY5" fmla="*/ 310 h 10000"/>
              <a:gd name="connsiteX6" fmla="*/ 6545 w 10102"/>
              <a:gd name="connsiteY6" fmla="*/ 0 h 10000"/>
              <a:gd name="connsiteX7" fmla="*/ 5818 w 10102"/>
              <a:gd name="connsiteY7" fmla="*/ 0 h 10000"/>
              <a:gd name="connsiteX8" fmla="*/ 5363 w 10102"/>
              <a:gd name="connsiteY8" fmla="*/ 0 h 10000"/>
              <a:gd name="connsiteX9" fmla="*/ 4829 w 10102"/>
              <a:gd name="connsiteY9" fmla="*/ 252 h 10000"/>
              <a:gd name="connsiteX10" fmla="*/ 4125 w 10102"/>
              <a:gd name="connsiteY10" fmla="*/ 39 h 10000"/>
              <a:gd name="connsiteX11" fmla="*/ 3454 w 10102"/>
              <a:gd name="connsiteY11" fmla="*/ 194 h 10000"/>
              <a:gd name="connsiteX12" fmla="*/ 2738 w 10102"/>
              <a:gd name="connsiteY12" fmla="*/ 543 h 10000"/>
              <a:gd name="connsiteX13" fmla="*/ 2159 w 10102"/>
              <a:gd name="connsiteY13" fmla="*/ 1434 h 10000"/>
              <a:gd name="connsiteX14" fmla="*/ 1568 w 10102"/>
              <a:gd name="connsiteY14" fmla="*/ 2674 h 10000"/>
              <a:gd name="connsiteX15" fmla="*/ 1250 w 10102"/>
              <a:gd name="connsiteY15" fmla="*/ 3566 h 10000"/>
              <a:gd name="connsiteX16" fmla="*/ 767 w 10102"/>
              <a:gd name="connsiteY16" fmla="*/ 4673 h 10000"/>
              <a:gd name="connsiteX17" fmla="*/ 232 w 10102"/>
              <a:gd name="connsiteY17" fmla="*/ 5755 h 10000"/>
              <a:gd name="connsiteX18" fmla="*/ 0 w 10102"/>
              <a:gd name="connsiteY18" fmla="*/ 6518 h 10000"/>
              <a:gd name="connsiteX19" fmla="*/ 466 w 10102"/>
              <a:gd name="connsiteY19" fmla="*/ 7984 h 10000"/>
              <a:gd name="connsiteX20" fmla="*/ 568 w 10102"/>
              <a:gd name="connsiteY20" fmla="*/ 8295 h 10000"/>
              <a:gd name="connsiteX21" fmla="*/ 682 w 10102"/>
              <a:gd name="connsiteY21" fmla="*/ 8682 h 10000"/>
              <a:gd name="connsiteX22" fmla="*/ 852 w 10102"/>
              <a:gd name="connsiteY22" fmla="*/ 10000 h 10000"/>
              <a:gd name="connsiteX23" fmla="*/ 1636 w 10102"/>
              <a:gd name="connsiteY23" fmla="*/ 9574 h 10000"/>
              <a:gd name="connsiteX24" fmla="*/ 2449 w 10102"/>
              <a:gd name="connsiteY24" fmla="*/ 8391 h 10000"/>
              <a:gd name="connsiteX25" fmla="*/ 2909 w 10102"/>
              <a:gd name="connsiteY25" fmla="*/ 8740 h 10000"/>
              <a:gd name="connsiteX26" fmla="*/ 4159 w 10102"/>
              <a:gd name="connsiteY26" fmla="*/ 9419 h 10000"/>
              <a:gd name="connsiteX27" fmla="*/ 3636 w 10102"/>
              <a:gd name="connsiteY27" fmla="*/ 7674 h 10000"/>
              <a:gd name="connsiteX28" fmla="*/ 3420 w 10102"/>
              <a:gd name="connsiteY28" fmla="*/ 6047 h 10000"/>
              <a:gd name="connsiteX29" fmla="*/ 3500 w 10102"/>
              <a:gd name="connsiteY29" fmla="*/ 4612 h 10000"/>
              <a:gd name="connsiteX30" fmla="*/ 3806 w 10102"/>
              <a:gd name="connsiteY30" fmla="*/ 3183 h 10000"/>
              <a:gd name="connsiteX31" fmla="*/ 4209 w 10102"/>
              <a:gd name="connsiteY31" fmla="*/ 2233 h 10000"/>
              <a:gd name="connsiteX32" fmla="*/ 4721 w 10102"/>
              <a:gd name="connsiteY32" fmla="*/ 2134 h 10000"/>
              <a:gd name="connsiteX33" fmla="*/ 5418 w 10102"/>
              <a:gd name="connsiteY33" fmla="*/ 2053 h 10000"/>
              <a:gd name="connsiteX34" fmla="*/ 6147 w 10102"/>
              <a:gd name="connsiteY34" fmla="*/ 2597 h 10000"/>
              <a:gd name="connsiteX35" fmla="*/ 6488 w 10102"/>
              <a:gd name="connsiteY35" fmla="*/ 3450 h 10000"/>
              <a:gd name="connsiteX36" fmla="*/ 6784 w 10102"/>
              <a:gd name="connsiteY36" fmla="*/ 4380 h 10000"/>
              <a:gd name="connsiteX37" fmla="*/ 6909 w 10102"/>
              <a:gd name="connsiteY37" fmla="*/ 5271 h 10000"/>
              <a:gd name="connsiteX38" fmla="*/ 6987 w 10102"/>
              <a:gd name="connsiteY38" fmla="*/ 5946 h 10000"/>
              <a:gd name="connsiteX39" fmla="*/ 6968 w 10102"/>
              <a:gd name="connsiteY39" fmla="*/ 6512 h 10000"/>
              <a:gd name="connsiteX40" fmla="*/ 6960 w 10102"/>
              <a:gd name="connsiteY40" fmla="*/ 7636 h 10000"/>
              <a:gd name="connsiteX41" fmla="*/ 6790 w 10102"/>
              <a:gd name="connsiteY41" fmla="*/ 8275 h 10000"/>
              <a:gd name="connsiteX42" fmla="*/ 6596 w 10102"/>
              <a:gd name="connsiteY42" fmla="*/ 8857 h 10000"/>
              <a:gd name="connsiteX43" fmla="*/ 6841 w 10102"/>
              <a:gd name="connsiteY43" fmla="*/ 9147 h 10000"/>
              <a:gd name="connsiteX44" fmla="*/ 7261 w 10102"/>
              <a:gd name="connsiteY44" fmla="*/ 8953 h 10000"/>
              <a:gd name="connsiteX45" fmla="*/ 7949 w 10102"/>
              <a:gd name="connsiteY45" fmla="*/ 8275 h 10000"/>
              <a:gd name="connsiteX46" fmla="*/ 8329 w 10102"/>
              <a:gd name="connsiteY46" fmla="*/ 7694 h 10000"/>
              <a:gd name="connsiteX47" fmla="*/ 8738 w 10102"/>
              <a:gd name="connsiteY47" fmla="*/ 6996 h 10000"/>
              <a:gd name="connsiteX48" fmla="*/ 9233 w 10102"/>
              <a:gd name="connsiteY48" fmla="*/ 6938 h 10000"/>
              <a:gd name="connsiteX49" fmla="*/ 9557 w 10102"/>
              <a:gd name="connsiteY49" fmla="*/ 6880 h 10000"/>
              <a:gd name="connsiteX50" fmla="*/ 9932 w 10102"/>
              <a:gd name="connsiteY50" fmla="*/ 6705 h 10000"/>
              <a:gd name="connsiteX51" fmla="*/ 10022 w 10102"/>
              <a:gd name="connsiteY51" fmla="*/ 5407 h 10000"/>
              <a:gd name="connsiteX52" fmla="*/ 10022 w 10102"/>
              <a:gd name="connsiteY52" fmla="*/ 3857 h 10000"/>
              <a:gd name="connsiteX53" fmla="*/ 10102 w 10102"/>
              <a:gd name="connsiteY53" fmla="*/ 2345 h 10000"/>
              <a:gd name="connsiteX0" fmla="*/ 10102 w 10102"/>
              <a:gd name="connsiteY0" fmla="*/ 2345 h 10000"/>
              <a:gd name="connsiteX1" fmla="*/ 9437 w 10102"/>
              <a:gd name="connsiteY1" fmla="*/ 1938 h 10000"/>
              <a:gd name="connsiteX2" fmla="*/ 8875 w 10102"/>
              <a:gd name="connsiteY2" fmla="*/ 1764 h 10000"/>
              <a:gd name="connsiteX3" fmla="*/ 8483 w 10102"/>
              <a:gd name="connsiteY3" fmla="*/ 1473 h 10000"/>
              <a:gd name="connsiteX4" fmla="*/ 7954 w 10102"/>
              <a:gd name="connsiteY4" fmla="*/ 833 h 10000"/>
              <a:gd name="connsiteX5" fmla="*/ 7255 w 10102"/>
              <a:gd name="connsiteY5" fmla="*/ 310 h 10000"/>
              <a:gd name="connsiteX6" fmla="*/ 6545 w 10102"/>
              <a:gd name="connsiteY6" fmla="*/ 0 h 10000"/>
              <a:gd name="connsiteX7" fmla="*/ 5818 w 10102"/>
              <a:gd name="connsiteY7" fmla="*/ 0 h 10000"/>
              <a:gd name="connsiteX8" fmla="*/ 5363 w 10102"/>
              <a:gd name="connsiteY8" fmla="*/ 0 h 10000"/>
              <a:gd name="connsiteX9" fmla="*/ 4829 w 10102"/>
              <a:gd name="connsiteY9" fmla="*/ 252 h 10000"/>
              <a:gd name="connsiteX10" fmla="*/ 4125 w 10102"/>
              <a:gd name="connsiteY10" fmla="*/ 39 h 10000"/>
              <a:gd name="connsiteX11" fmla="*/ 3454 w 10102"/>
              <a:gd name="connsiteY11" fmla="*/ 194 h 10000"/>
              <a:gd name="connsiteX12" fmla="*/ 2738 w 10102"/>
              <a:gd name="connsiteY12" fmla="*/ 543 h 10000"/>
              <a:gd name="connsiteX13" fmla="*/ 2159 w 10102"/>
              <a:gd name="connsiteY13" fmla="*/ 1434 h 10000"/>
              <a:gd name="connsiteX14" fmla="*/ 1568 w 10102"/>
              <a:gd name="connsiteY14" fmla="*/ 2674 h 10000"/>
              <a:gd name="connsiteX15" fmla="*/ 1250 w 10102"/>
              <a:gd name="connsiteY15" fmla="*/ 3566 h 10000"/>
              <a:gd name="connsiteX16" fmla="*/ 767 w 10102"/>
              <a:gd name="connsiteY16" fmla="*/ 4673 h 10000"/>
              <a:gd name="connsiteX17" fmla="*/ 232 w 10102"/>
              <a:gd name="connsiteY17" fmla="*/ 5755 h 10000"/>
              <a:gd name="connsiteX18" fmla="*/ 0 w 10102"/>
              <a:gd name="connsiteY18" fmla="*/ 6518 h 10000"/>
              <a:gd name="connsiteX19" fmla="*/ 466 w 10102"/>
              <a:gd name="connsiteY19" fmla="*/ 7984 h 10000"/>
              <a:gd name="connsiteX20" fmla="*/ 568 w 10102"/>
              <a:gd name="connsiteY20" fmla="*/ 8295 h 10000"/>
              <a:gd name="connsiteX21" fmla="*/ 682 w 10102"/>
              <a:gd name="connsiteY21" fmla="*/ 8682 h 10000"/>
              <a:gd name="connsiteX22" fmla="*/ 852 w 10102"/>
              <a:gd name="connsiteY22" fmla="*/ 10000 h 10000"/>
              <a:gd name="connsiteX23" fmla="*/ 1636 w 10102"/>
              <a:gd name="connsiteY23" fmla="*/ 9574 h 10000"/>
              <a:gd name="connsiteX24" fmla="*/ 2437 w 10102"/>
              <a:gd name="connsiteY24" fmla="*/ 8554 h 10000"/>
              <a:gd name="connsiteX25" fmla="*/ 2909 w 10102"/>
              <a:gd name="connsiteY25" fmla="*/ 8740 h 10000"/>
              <a:gd name="connsiteX26" fmla="*/ 4159 w 10102"/>
              <a:gd name="connsiteY26" fmla="*/ 9419 h 10000"/>
              <a:gd name="connsiteX27" fmla="*/ 3636 w 10102"/>
              <a:gd name="connsiteY27" fmla="*/ 7674 h 10000"/>
              <a:gd name="connsiteX28" fmla="*/ 3420 w 10102"/>
              <a:gd name="connsiteY28" fmla="*/ 6047 h 10000"/>
              <a:gd name="connsiteX29" fmla="*/ 3500 w 10102"/>
              <a:gd name="connsiteY29" fmla="*/ 4612 h 10000"/>
              <a:gd name="connsiteX30" fmla="*/ 3806 w 10102"/>
              <a:gd name="connsiteY30" fmla="*/ 3183 h 10000"/>
              <a:gd name="connsiteX31" fmla="*/ 4209 w 10102"/>
              <a:gd name="connsiteY31" fmla="*/ 2233 h 10000"/>
              <a:gd name="connsiteX32" fmla="*/ 4721 w 10102"/>
              <a:gd name="connsiteY32" fmla="*/ 2134 h 10000"/>
              <a:gd name="connsiteX33" fmla="*/ 5418 w 10102"/>
              <a:gd name="connsiteY33" fmla="*/ 2053 h 10000"/>
              <a:gd name="connsiteX34" fmla="*/ 6147 w 10102"/>
              <a:gd name="connsiteY34" fmla="*/ 2597 h 10000"/>
              <a:gd name="connsiteX35" fmla="*/ 6488 w 10102"/>
              <a:gd name="connsiteY35" fmla="*/ 3450 h 10000"/>
              <a:gd name="connsiteX36" fmla="*/ 6784 w 10102"/>
              <a:gd name="connsiteY36" fmla="*/ 4380 h 10000"/>
              <a:gd name="connsiteX37" fmla="*/ 6909 w 10102"/>
              <a:gd name="connsiteY37" fmla="*/ 5271 h 10000"/>
              <a:gd name="connsiteX38" fmla="*/ 6987 w 10102"/>
              <a:gd name="connsiteY38" fmla="*/ 5946 h 10000"/>
              <a:gd name="connsiteX39" fmla="*/ 6968 w 10102"/>
              <a:gd name="connsiteY39" fmla="*/ 6512 h 10000"/>
              <a:gd name="connsiteX40" fmla="*/ 6960 w 10102"/>
              <a:gd name="connsiteY40" fmla="*/ 7636 h 10000"/>
              <a:gd name="connsiteX41" fmla="*/ 6790 w 10102"/>
              <a:gd name="connsiteY41" fmla="*/ 8275 h 10000"/>
              <a:gd name="connsiteX42" fmla="*/ 6596 w 10102"/>
              <a:gd name="connsiteY42" fmla="*/ 8857 h 10000"/>
              <a:gd name="connsiteX43" fmla="*/ 6841 w 10102"/>
              <a:gd name="connsiteY43" fmla="*/ 9147 h 10000"/>
              <a:gd name="connsiteX44" fmla="*/ 7261 w 10102"/>
              <a:gd name="connsiteY44" fmla="*/ 8953 h 10000"/>
              <a:gd name="connsiteX45" fmla="*/ 7949 w 10102"/>
              <a:gd name="connsiteY45" fmla="*/ 8275 h 10000"/>
              <a:gd name="connsiteX46" fmla="*/ 8329 w 10102"/>
              <a:gd name="connsiteY46" fmla="*/ 7694 h 10000"/>
              <a:gd name="connsiteX47" fmla="*/ 8738 w 10102"/>
              <a:gd name="connsiteY47" fmla="*/ 6996 h 10000"/>
              <a:gd name="connsiteX48" fmla="*/ 9233 w 10102"/>
              <a:gd name="connsiteY48" fmla="*/ 6938 h 10000"/>
              <a:gd name="connsiteX49" fmla="*/ 9557 w 10102"/>
              <a:gd name="connsiteY49" fmla="*/ 6880 h 10000"/>
              <a:gd name="connsiteX50" fmla="*/ 9932 w 10102"/>
              <a:gd name="connsiteY50" fmla="*/ 6705 h 10000"/>
              <a:gd name="connsiteX51" fmla="*/ 10022 w 10102"/>
              <a:gd name="connsiteY51" fmla="*/ 5407 h 10000"/>
              <a:gd name="connsiteX52" fmla="*/ 10022 w 10102"/>
              <a:gd name="connsiteY52" fmla="*/ 3857 h 10000"/>
              <a:gd name="connsiteX53" fmla="*/ 10102 w 10102"/>
              <a:gd name="connsiteY53" fmla="*/ 2345 h 10000"/>
              <a:gd name="connsiteX0" fmla="*/ 10102 w 10102"/>
              <a:gd name="connsiteY0" fmla="*/ 2345 h 10000"/>
              <a:gd name="connsiteX1" fmla="*/ 9437 w 10102"/>
              <a:gd name="connsiteY1" fmla="*/ 1938 h 10000"/>
              <a:gd name="connsiteX2" fmla="*/ 8875 w 10102"/>
              <a:gd name="connsiteY2" fmla="*/ 1764 h 10000"/>
              <a:gd name="connsiteX3" fmla="*/ 8483 w 10102"/>
              <a:gd name="connsiteY3" fmla="*/ 1473 h 10000"/>
              <a:gd name="connsiteX4" fmla="*/ 7954 w 10102"/>
              <a:gd name="connsiteY4" fmla="*/ 833 h 10000"/>
              <a:gd name="connsiteX5" fmla="*/ 7255 w 10102"/>
              <a:gd name="connsiteY5" fmla="*/ 310 h 10000"/>
              <a:gd name="connsiteX6" fmla="*/ 6545 w 10102"/>
              <a:gd name="connsiteY6" fmla="*/ 0 h 10000"/>
              <a:gd name="connsiteX7" fmla="*/ 5818 w 10102"/>
              <a:gd name="connsiteY7" fmla="*/ 0 h 10000"/>
              <a:gd name="connsiteX8" fmla="*/ 5363 w 10102"/>
              <a:gd name="connsiteY8" fmla="*/ 0 h 10000"/>
              <a:gd name="connsiteX9" fmla="*/ 4829 w 10102"/>
              <a:gd name="connsiteY9" fmla="*/ 252 h 10000"/>
              <a:gd name="connsiteX10" fmla="*/ 4125 w 10102"/>
              <a:gd name="connsiteY10" fmla="*/ 39 h 10000"/>
              <a:gd name="connsiteX11" fmla="*/ 3454 w 10102"/>
              <a:gd name="connsiteY11" fmla="*/ 194 h 10000"/>
              <a:gd name="connsiteX12" fmla="*/ 2738 w 10102"/>
              <a:gd name="connsiteY12" fmla="*/ 543 h 10000"/>
              <a:gd name="connsiteX13" fmla="*/ 2159 w 10102"/>
              <a:gd name="connsiteY13" fmla="*/ 1434 h 10000"/>
              <a:gd name="connsiteX14" fmla="*/ 1568 w 10102"/>
              <a:gd name="connsiteY14" fmla="*/ 2674 h 10000"/>
              <a:gd name="connsiteX15" fmla="*/ 1250 w 10102"/>
              <a:gd name="connsiteY15" fmla="*/ 3566 h 10000"/>
              <a:gd name="connsiteX16" fmla="*/ 767 w 10102"/>
              <a:gd name="connsiteY16" fmla="*/ 4673 h 10000"/>
              <a:gd name="connsiteX17" fmla="*/ 232 w 10102"/>
              <a:gd name="connsiteY17" fmla="*/ 5755 h 10000"/>
              <a:gd name="connsiteX18" fmla="*/ 0 w 10102"/>
              <a:gd name="connsiteY18" fmla="*/ 6518 h 10000"/>
              <a:gd name="connsiteX19" fmla="*/ 466 w 10102"/>
              <a:gd name="connsiteY19" fmla="*/ 7984 h 10000"/>
              <a:gd name="connsiteX20" fmla="*/ 568 w 10102"/>
              <a:gd name="connsiteY20" fmla="*/ 8295 h 10000"/>
              <a:gd name="connsiteX21" fmla="*/ 682 w 10102"/>
              <a:gd name="connsiteY21" fmla="*/ 8682 h 10000"/>
              <a:gd name="connsiteX22" fmla="*/ 852 w 10102"/>
              <a:gd name="connsiteY22" fmla="*/ 10000 h 10000"/>
              <a:gd name="connsiteX23" fmla="*/ 1636 w 10102"/>
              <a:gd name="connsiteY23" fmla="*/ 9574 h 10000"/>
              <a:gd name="connsiteX24" fmla="*/ 2437 w 10102"/>
              <a:gd name="connsiteY24" fmla="*/ 8554 h 10000"/>
              <a:gd name="connsiteX25" fmla="*/ 2900 w 10102"/>
              <a:gd name="connsiteY25" fmla="*/ 9008 h 10000"/>
              <a:gd name="connsiteX26" fmla="*/ 4159 w 10102"/>
              <a:gd name="connsiteY26" fmla="*/ 9419 h 10000"/>
              <a:gd name="connsiteX27" fmla="*/ 3636 w 10102"/>
              <a:gd name="connsiteY27" fmla="*/ 7674 h 10000"/>
              <a:gd name="connsiteX28" fmla="*/ 3420 w 10102"/>
              <a:gd name="connsiteY28" fmla="*/ 6047 h 10000"/>
              <a:gd name="connsiteX29" fmla="*/ 3500 w 10102"/>
              <a:gd name="connsiteY29" fmla="*/ 4612 h 10000"/>
              <a:gd name="connsiteX30" fmla="*/ 3806 w 10102"/>
              <a:gd name="connsiteY30" fmla="*/ 3183 h 10000"/>
              <a:gd name="connsiteX31" fmla="*/ 4209 w 10102"/>
              <a:gd name="connsiteY31" fmla="*/ 2233 h 10000"/>
              <a:gd name="connsiteX32" fmla="*/ 4721 w 10102"/>
              <a:gd name="connsiteY32" fmla="*/ 2134 h 10000"/>
              <a:gd name="connsiteX33" fmla="*/ 5418 w 10102"/>
              <a:gd name="connsiteY33" fmla="*/ 2053 h 10000"/>
              <a:gd name="connsiteX34" fmla="*/ 6147 w 10102"/>
              <a:gd name="connsiteY34" fmla="*/ 2597 h 10000"/>
              <a:gd name="connsiteX35" fmla="*/ 6488 w 10102"/>
              <a:gd name="connsiteY35" fmla="*/ 3450 h 10000"/>
              <a:gd name="connsiteX36" fmla="*/ 6784 w 10102"/>
              <a:gd name="connsiteY36" fmla="*/ 4380 h 10000"/>
              <a:gd name="connsiteX37" fmla="*/ 6909 w 10102"/>
              <a:gd name="connsiteY37" fmla="*/ 5271 h 10000"/>
              <a:gd name="connsiteX38" fmla="*/ 6987 w 10102"/>
              <a:gd name="connsiteY38" fmla="*/ 5946 h 10000"/>
              <a:gd name="connsiteX39" fmla="*/ 6968 w 10102"/>
              <a:gd name="connsiteY39" fmla="*/ 6512 h 10000"/>
              <a:gd name="connsiteX40" fmla="*/ 6960 w 10102"/>
              <a:gd name="connsiteY40" fmla="*/ 7636 h 10000"/>
              <a:gd name="connsiteX41" fmla="*/ 6790 w 10102"/>
              <a:gd name="connsiteY41" fmla="*/ 8275 h 10000"/>
              <a:gd name="connsiteX42" fmla="*/ 6596 w 10102"/>
              <a:gd name="connsiteY42" fmla="*/ 8857 h 10000"/>
              <a:gd name="connsiteX43" fmla="*/ 6841 w 10102"/>
              <a:gd name="connsiteY43" fmla="*/ 9147 h 10000"/>
              <a:gd name="connsiteX44" fmla="*/ 7261 w 10102"/>
              <a:gd name="connsiteY44" fmla="*/ 8953 h 10000"/>
              <a:gd name="connsiteX45" fmla="*/ 7949 w 10102"/>
              <a:gd name="connsiteY45" fmla="*/ 8275 h 10000"/>
              <a:gd name="connsiteX46" fmla="*/ 8329 w 10102"/>
              <a:gd name="connsiteY46" fmla="*/ 7694 h 10000"/>
              <a:gd name="connsiteX47" fmla="*/ 8738 w 10102"/>
              <a:gd name="connsiteY47" fmla="*/ 6996 h 10000"/>
              <a:gd name="connsiteX48" fmla="*/ 9233 w 10102"/>
              <a:gd name="connsiteY48" fmla="*/ 6938 h 10000"/>
              <a:gd name="connsiteX49" fmla="*/ 9557 w 10102"/>
              <a:gd name="connsiteY49" fmla="*/ 6880 h 10000"/>
              <a:gd name="connsiteX50" fmla="*/ 9932 w 10102"/>
              <a:gd name="connsiteY50" fmla="*/ 6705 h 10000"/>
              <a:gd name="connsiteX51" fmla="*/ 10022 w 10102"/>
              <a:gd name="connsiteY51" fmla="*/ 5407 h 10000"/>
              <a:gd name="connsiteX52" fmla="*/ 10022 w 10102"/>
              <a:gd name="connsiteY52" fmla="*/ 3857 h 10000"/>
              <a:gd name="connsiteX53" fmla="*/ 10102 w 10102"/>
              <a:gd name="connsiteY53" fmla="*/ 2345 h 10000"/>
              <a:gd name="connsiteX0" fmla="*/ 10102 w 10102"/>
              <a:gd name="connsiteY0" fmla="*/ 2345 h 10000"/>
              <a:gd name="connsiteX1" fmla="*/ 9437 w 10102"/>
              <a:gd name="connsiteY1" fmla="*/ 1938 h 10000"/>
              <a:gd name="connsiteX2" fmla="*/ 8875 w 10102"/>
              <a:gd name="connsiteY2" fmla="*/ 1764 h 10000"/>
              <a:gd name="connsiteX3" fmla="*/ 8483 w 10102"/>
              <a:gd name="connsiteY3" fmla="*/ 1473 h 10000"/>
              <a:gd name="connsiteX4" fmla="*/ 7954 w 10102"/>
              <a:gd name="connsiteY4" fmla="*/ 833 h 10000"/>
              <a:gd name="connsiteX5" fmla="*/ 7255 w 10102"/>
              <a:gd name="connsiteY5" fmla="*/ 310 h 10000"/>
              <a:gd name="connsiteX6" fmla="*/ 6545 w 10102"/>
              <a:gd name="connsiteY6" fmla="*/ 0 h 10000"/>
              <a:gd name="connsiteX7" fmla="*/ 5818 w 10102"/>
              <a:gd name="connsiteY7" fmla="*/ 0 h 10000"/>
              <a:gd name="connsiteX8" fmla="*/ 5363 w 10102"/>
              <a:gd name="connsiteY8" fmla="*/ 0 h 10000"/>
              <a:gd name="connsiteX9" fmla="*/ 4829 w 10102"/>
              <a:gd name="connsiteY9" fmla="*/ 252 h 10000"/>
              <a:gd name="connsiteX10" fmla="*/ 4125 w 10102"/>
              <a:gd name="connsiteY10" fmla="*/ 39 h 10000"/>
              <a:gd name="connsiteX11" fmla="*/ 3454 w 10102"/>
              <a:gd name="connsiteY11" fmla="*/ 194 h 10000"/>
              <a:gd name="connsiteX12" fmla="*/ 2738 w 10102"/>
              <a:gd name="connsiteY12" fmla="*/ 543 h 10000"/>
              <a:gd name="connsiteX13" fmla="*/ 2159 w 10102"/>
              <a:gd name="connsiteY13" fmla="*/ 1434 h 10000"/>
              <a:gd name="connsiteX14" fmla="*/ 1568 w 10102"/>
              <a:gd name="connsiteY14" fmla="*/ 2674 h 10000"/>
              <a:gd name="connsiteX15" fmla="*/ 1250 w 10102"/>
              <a:gd name="connsiteY15" fmla="*/ 3566 h 10000"/>
              <a:gd name="connsiteX16" fmla="*/ 767 w 10102"/>
              <a:gd name="connsiteY16" fmla="*/ 4673 h 10000"/>
              <a:gd name="connsiteX17" fmla="*/ 232 w 10102"/>
              <a:gd name="connsiteY17" fmla="*/ 5755 h 10000"/>
              <a:gd name="connsiteX18" fmla="*/ 0 w 10102"/>
              <a:gd name="connsiteY18" fmla="*/ 6518 h 10000"/>
              <a:gd name="connsiteX19" fmla="*/ 466 w 10102"/>
              <a:gd name="connsiteY19" fmla="*/ 7984 h 10000"/>
              <a:gd name="connsiteX20" fmla="*/ 568 w 10102"/>
              <a:gd name="connsiteY20" fmla="*/ 8295 h 10000"/>
              <a:gd name="connsiteX21" fmla="*/ 682 w 10102"/>
              <a:gd name="connsiteY21" fmla="*/ 8682 h 10000"/>
              <a:gd name="connsiteX22" fmla="*/ 852 w 10102"/>
              <a:gd name="connsiteY22" fmla="*/ 10000 h 10000"/>
              <a:gd name="connsiteX23" fmla="*/ 1636 w 10102"/>
              <a:gd name="connsiteY23" fmla="*/ 9574 h 10000"/>
              <a:gd name="connsiteX24" fmla="*/ 2427 w 10102"/>
              <a:gd name="connsiteY24" fmla="*/ 8769 h 10000"/>
              <a:gd name="connsiteX25" fmla="*/ 2900 w 10102"/>
              <a:gd name="connsiteY25" fmla="*/ 9008 h 10000"/>
              <a:gd name="connsiteX26" fmla="*/ 4159 w 10102"/>
              <a:gd name="connsiteY26" fmla="*/ 9419 h 10000"/>
              <a:gd name="connsiteX27" fmla="*/ 3636 w 10102"/>
              <a:gd name="connsiteY27" fmla="*/ 7674 h 10000"/>
              <a:gd name="connsiteX28" fmla="*/ 3420 w 10102"/>
              <a:gd name="connsiteY28" fmla="*/ 6047 h 10000"/>
              <a:gd name="connsiteX29" fmla="*/ 3500 w 10102"/>
              <a:gd name="connsiteY29" fmla="*/ 4612 h 10000"/>
              <a:gd name="connsiteX30" fmla="*/ 3806 w 10102"/>
              <a:gd name="connsiteY30" fmla="*/ 3183 h 10000"/>
              <a:gd name="connsiteX31" fmla="*/ 4209 w 10102"/>
              <a:gd name="connsiteY31" fmla="*/ 2233 h 10000"/>
              <a:gd name="connsiteX32" fmla="*/ 4721 w 10102"/>
              <a:gd name="connsiteY32" fmla="*/ 2134 h 10000"/>
              <a:gd name="connsiteX33" fmla="*/ 5418 w 10102"/>
              <a:gd name="connsiteY33" fmla="*/ 2053 h 10000"/>
              <a:gd name="connsiteX34" fmla="*/ 6147 w 10102"/>
              <a:gd name="connsiteY34" fmla="*/ 2597 h 10000"/>
              <a:gd name="connsiteX35" fmla="*/ 6488 w 10102"/>
              <a:gd name="connsiteY35" fmla="*/ 3450 h 10000"/>
              <a:gd name="connsiteX36" fmla="*/ 6784 w 10102"/>
              <a:gd name="connsiteY36" fmla="*/ 4380 h 10000"/>
              <a:gd name="connsiteX37" fmla="*/ 6909 w 10102"/>
              <a:gd name="connsiteY37" fmla="*/ 5271 h 10000"/>
              <a:gd name="connsiteX38" fmla="*/ 6987 w 10102"/>
              <a:gd name="connsiteY38" fmla="*/ 5946 h 10000"/>
              <a:gd name="connsiteX39" fmla="*/ 6968 w 10102"/>
              <a:gd name="connsiteY39" fmla="*/ 6512 h 10000"/>
              <a:gd name="connsiteX40" fmla="*/ 6960 w 10102"/>
              <a:gd name="connsiteY40" fmla="*/ 7636 h 10000"/>
              <a:gd name="connsiteX41" fmla="*/ 6790 w 10102"/>
              <a:gd name="connsiteY41" fmla="*/ 8275 h 10000"/>
              <a:gd name="connsiteX42" fmla="*/ 6596 w 10102"/>
              <a:gd name="connsiteY42" fmla="*/ 8857 h 10000"/>
              <a:gd name="connsiteX43" fmla="*/ 6841 w 10102"/>
              <a:gd name="connsiteY43" fmla="*/ 9147 h 10000"/>
              <a:gd name="connsiteX44" fmla="*/ 7261 w 10102"/>
              <a:gd name="connsiteY44" fmla="*/ 8953 h 10000"/>
              <a:gd name="connsiteX45" fmla="*/ 7949 w 10102"/>
              <a:gd name="connsiteY45" fmla="*/ 8275 h 10000"/>
              <a:gd name="connsiteX46" fmla="*/ 8329 w 10102"/>
              <a:gd name="connsiteY46" fmla="*/ 7694 h 10000"/>
              <a:gd name="connsiteX47" fmla="*/ 8738 w 10102"/>
              <a:gd name="connsiteY47" fmla="*/ 6996 h 10000"/>
              <a:gd name="connsiteX48" fmla="*/ 9233 w 10102"/>
              <a:gd name="connsiteY48" fmla="*/ 6938 h 10000"/>
              <a:gd name="connsiteX49" fmla="*/ 9557 w 10102"/>
              <a:gd name="connsiteY49" fmla="*/ 6880 h 10000"/>
              <a:gd name="connsiteX50" fmla="*/ 9932 w 10102"/>
              <a:gd name="connsiteY50" fmla="*/ 6705 h 10000"/>
              <a:gd name="connsiteX51" fmla="*/ 10022 w 10102"/>
              <a:gd name="connsiteY51" fmla="*/ 5407 h 10000"/>
              <a:gd name="connsiteX52" fmla="*/ 10022 w 10102"/>
              <a:gd name="connsiteY52" fmla="*/ 3857 h 10000"/>
              <a:gd name="connsiteX53" fmla="*/ 10102 w 10102"/>
              <a:gd name="connsiteY53" fmla="*/ 2345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0102" h="10000">
                <a:moveTo>
                  <a:pt x="10102" y="2345"/>
                </a:moveTo>
                <a:lnTo>
                  <a:pt x="9437" y="1938"/>
                </a:lnTo>
                <a:lnTo>
                  <a:pt x="8875" y="1764"/>
                </a:lnTo>
                <a:lnTo>
                  <a:pt x="8483" y="1473"/>
                </a:lnTo>
                <a:lnTo>
                  <a:pt x="7954" y="833"/>
                </a:lnTo>
                <a:lnTo>
                  <a:pt x="7255" y="310"/>
                </a:lnTo>
                <a:lnTo>
                  <a:pt x="6545" y="0"/>
                </a:lnTo>
                <a:lnTo>
                  <a:pt x="5818" y="0"/>
                </a:lnTo>
                <a:lnTo>
                  <a:pt x="5363" y="0"/>
                </a:lnTo>
                <a:lnTo>
                  <a:pt x="4829" y="252"/>
                </a:lnTo>
                <a:lnTo>
                  <a:pt x="4125" y="39"/>
                </a:lnTo>
                <a:lnTo>
                  <a:pt x="3454" y="194"/>
                </a:lnTo>
                <a:lnTo>
                  <a:pt x="2738" y="543"/>
                </a:lnTo>
                <a:lnTo>
                  <a:pt x="2159" y="1434"/>
                </a:lnTo>
                <a:lnTo>
                  <a:pt x="1568" y="2674"/>
                </a:lnTo>
                <a:lnTo>
                  <a:pt x="1250" y="3566"/>
                </a:lnTo>
                <a:lnTo>
                  <a:pt x="767" y="4673"/>
                </a:lnTo>
                <a:lnTo>
                  <a:pt x="232" y="5755"/>
                </a:lnTo>
                <a:cubicBezTo>
                  <a:pt x="130" y="6052"/>
                  <a:pt x="102" y="6221"/>
                  <a:pt x="0" y="6518"/>
                </a:cubicBezTo>
                <a:cubicBezTo>
                  <a:pt x="121" y="6893"/>
                  <a:pt x="345" y="7609"/>
                  <a:pt x="466" y="7984"/>
                </a:cubicBezTo>
                <a:lnTo>
                  <a:pt x="568" y="8295"/>
                </a:lnTo>
                <a:lnTo>
                  <a:pt x="682" y="8682"/>
                </a:lnTo>
                <a:cubicBezTo>
                  <a:pt x="739" y="9121"/>
                  <a:pt x="795" y="9561"/>
                  <a:pt x="852" y="10000"/>
                </a:cubicBezTo>
                <a:lnTo>
                  <a:pt x="1636" y="9574"/>
                </a:lnTo>
                <a:lnTo>
                  <a:pt x="2427" y="8769"/>
                </a:lnTo>
                <a:lnTo>
                  <a:pt x="2900" y="9008"/>
                </a:lnTo>
                <a:lnTo>
                  <a:pt x="4159" y="9419"/>
                </a:lnTo>
                <a:lnTo>
                  <a:pt x="3636" y="7674"/>
                </a:lnTo>
                <a:lnTo>
                  <a:pt x="3420" y="6047"/>
                </a:lnTo>
                <a:cubicBezTo>
                  <a:pt x="3447" y="5569"/>
                  <a:pt x="3473" y="5090"/>
                  <a:pt x="3500" y="4612"/>
                </a:cubicBezTo>
                <a:cubicBezTo>
                  <a:pt x="3600" y="4095"/>
                  <a:pt x="3706" y="3700"/>
                  <a:pt x="3806" y="3183"/>
                </a:cubicBezTo>
                <a:lnTo>
                  <a:pt x="4209" y="2233"/>
                </a:lnTo>
                <a:lnTo>
                  <a:pt x="4721" y="2134"/>
                </a:lnTo>
                <a:lnTo>
                  <a:pt x="5418" y="2053"/>
                </a:lnTo>
                <a:lnTo>
                  <a:pt x="6147" y="2597"/>
                </a:lnTo>
                <a:cubicBezTo>
                  <a:pt x="6261" y="2881"/>
                  <a:pt x="6374" y="3166"/>
                  <a:pt x="6488" y="3450"/>
                </a:cubicBezTo>
                <a:cubicBezTo>
                  <a:pt x="6587" y="3760"/>
                  <a:pt x="6685" y="4070"/>
                  <a:pt x="6784" y="4380"/>
                </a:cubicBezTo>
                <a:cubicBezTo>
                  <a:pt x="6826" y="4677"/>
                  <a:pt x="6867" y="4974"/>
                  <a:pt x="6909" y="5271"/>
                </a:cubicBezTo>
                <a:cubicBezTo>
                  <a:pt x="6947" y="5491"/>
                  <a:pt x="6949" y="5726"/>
                  <a:pt x="6987" y="5946"/>
                </a:cubicBezTo>
                <a:cubicBezTo>
                  <a:pt x="6985" y="6146"/>
                  <a:pt x="6970" y="6312"/>
                  <a:pt x="6968" y="6512"/>
                </a:cubicBezTo>
                <a:cubicBezTo>
                  <a:pt x="6949" y="6880"/>
                  <a:pt x="6979" y="7268"/>
                  <a:pt x="6960" y="7636"/>
                </a:cubicBezTo>
                <a:cubicBezTo>
                  <a:pt x="6903" y="7849"/>
                  <a:pt x="6847" y="8062"/>
                  <a:pt x="6790" y="8275"/>
                </a:cubicBezTo>
                <a:cubicBezTo>
                  <a:pt x="6725" y="8469"/>
                  <a:pt x="6661" y="8663"/>
                  <a:pt x="6596" y="8857"/>
                </a:cubicBezTo>
                <a:lnTo>
                  <a:pt x="6841" y="9147"/>
                </a:lnTo>
                <a:lnTo>
                  <a:pt x="7261" y="8953"/>
                </a:lnTo>
                <a:lnTo>
                  <a:pt x="7949" y="8275"/>
                </a:lnTo>
                <a:lnTo>
                  <a:pt x="8329" y="7694"/>
                </a:lnTo>
                <a:lnTo>
                  <a:pt x="8738" y="6996"/>
                </a:lnTo>
                <a:lnTo>
                  <a:pt x="9233" y="6938"/>
                </a:lnTo>
                <a:lnTo>
                  <a:pt x="9557" y="6880"/>
                </a:lnTo>
                <a:lnTo>
                  <a:pt x="9932" y="6705"/>
                </a:lnTo>
                <a:cubicBezTo>
                  <a:pt x="9962" y="6272"/>
                  <a:pt x="9992" y="5840"/>
                  <a:pt x="10022" y="5407"/>
                </a:cubicBezTo>
                <a:lnTo>
                  <a:pt x="10022" y="3857"/>
                </a:lnTo>
                <a:cubicBezTo>
                  <a:pt x="10049" y="3353"/>
                  <a:pt x="10075" y="2849"/>
                  <a:pt x="10102" y="2345"/>
                </a:cubicBezTo>
                <a:close/>
              </a:path>
            </a:pathLst>
          </a:custGeom>
          <a:gradFill rotWithShape="1">
            <a:gsLst>
              <a:gs pos="0">
                <a:srgbClr val="00FFFF">
                  <a:alpha val="67000"/>
                </a:srgbClr>
              </a:gs>
              <a:gs pos="100000">
                <a:srgbClr val="00A9A9">
                  <a:alpha val="67998"/>
                </a:srgbClr>
              </a:gs>
            </a:gsLst>
            <a:path path="rect">
              <a:fillToRect l="50000" t="50000" r="50000" b="50000"/>
            </a:path>
          </a:gradFill>
          <a:ln w="9525">
            <a:solidFill>
              <a:srgbClr val="000000"/>
            </a:solidFill>
            <a:round/>
            <a:headEnd/>
            <a:tailEnd/>
          </a:ln>
        </p:spPr>
        <p:txBody>
          <a:bodyPr/>
          <a:lstStyle/>
          <a:p>
            <a:endParaRPr lang="en-GB" dirty="0"/>
          </a:p>
        </p:txBody>
      </p:sp>
      <p:sp>
        <p:nvSpPr>
          <p:cNvPr id="25" name="Freeform 75"/>
          <p:cNvSpPr>
            <a:spLocks/>
          </p:cNvSpPr>
          <p:nvPr/>
        </p:nvSpPr>
        <p:spPr bwMode="auto">
          <a:xfrm rot="454545">
            <a:off x="2156305" y="4024643"/>
            <a:ext cx="165100" cy="255587"/>
          </a:xfrm>
          <a:custGeom>
            <a:avLst/>
            <a:gdLst>
              <a:gd name="T0" fmla="*/ 0 w 93"/>
              <a:gd name="T1" fmla="*/ 0 h 177"/>
              <a:gd name="T2" fmla="*/ 51 w 93"/>
              <a:gd name="T3" fmla="*/ 48 h 177"/>
              <a:gd name="T4" fmla="*/ 78 w 93"/>
              <a:gd name="T5" fmla="*/ 96 h 177"/>
              <a:gd name="T6" fmla="*/ 90 w 93"/>
              <a:gd name="T7" fmla="*/ 138 h 177"/>
              <a:gd name="T8" fmla="*/ 93 w 93"/>
              <a:gd name="T9" fmla="*/ 177 h 177"/>
              <a:gd name="T10" fmla="*/ 0 60000 65536"/>
              <a:gd name="T11" fmla="*/ 0 60000 65536"/>
              <a:gd name="T12" fmla="*/ 0 60000 65536"/>
              <a:gd name="T13" fmla="*/ 0 60000 65536"/>
              <a:gd name="T14" fmla="*/ 0 60000 65536"/>
              <a:gd name="T15" fmla="*/ 0 w 93"/>
              <a:gd name="T16" fmla="*/ 0 h 177"/>
              <a:gd name="T17" fmla="*/ 93 w 93"/>
              <a:gd name="T18" fmla="*/ 177 h 177"/>
            </a:gdLst>
            <a:ahLst/>
            <a:cxnLst>
              <a:cxn ang="T10">
                <a:pos x="T0" y="T1"/>
              </a:cxn>
              <a:cxn ang="T11">
                <a:pos x="T2" y="T3"/>
              </a:cxn>
              <a:cxn ang="T12">
                <a:pos x="T4" y="T5"/>
              </a:cxn>
              <a:cxn ang="T13">
                <a:pos x="T6" y="T7"/>
              </a:cxn>
              <a:cxn ang="T14">
                <a:pos x="T8" y="T9"/>
              </a:cxn>
            </a:cxnLst>
            <a:rect l="T15" t="T16" r="T17" b="T18"/>
            <a:pathLst>
              <a:path w="93" h="177">
                <a:moveTo>
                  <a:pt x="0" y="0"/>
                </a:moveTo>
                <a:cubicBezTo>
                  <a:pt x="19" y="16"/>
                  <a:pt x="38" y="32"/>
                  <a:pt x="51" y="48"/>
                </a:cubicBezTo>
                <a:cubicBezTo>
                  <a:pt x="64" y="64"/>
                  <a:pt x="71" y="81"/>
                  <a:pt x="78" y="96"/>
                </a:cubicBezTo>
                <a:cubicBezTo>
                  <a:pt x="85" y="111"/>
                  <a:pt x="88" y="125"/>
                  <a:pt x="90" y="138"/>
                </a:cubicBezTo>
                <a:cubicBezTo>
                  <a:pt x="92" y="151"/>
                  <a:pt x="92" y="164"/>
                  <a:pt x="93" y="177"/>
                </a:cubicBezTo>
              </a:path>
            </a:pathLst>
          </a:custGeom>
          <a:noFill/>
          <a:ln w="9525">
            <a:solidFill>
              <a:srgbClr val="000000"/>
            </a:solidFill>
            <a:round/>
            <a:headEnd/>
            <a:tailEnd/>
          </a:ln>
        </p:spPr>
        <p:txBody>
          <a:bodyPr/>
          <a:lstStyle/>
          <a:p>
            <a:endParaRPr lang="en-GB" dirty="0"/>
          </a:p>
        </p:txBody>
      </p:sp>
      <p:sp>
        <p:nvSpPr>
          <p:cNvPr id="26" name="Freeform 76"/>
          <p:cNvSpPr>
            <a:spLocks/>
          </p:cNvSpPr>
          <p:nvPr/>
        </p:nvSpPr>
        <p:spPr bwMode="auto">
          <a:xfrm rot="454545">
            <a:off x="4661380" y="3955524"/>
            <a:ext cx="39688" cy="403225"/>
          </a:xfrm>
          <a:custGeom>
            <a:avLst/>
            <a:gdLst>
              <a:gd name="T0" fmla="*/ 9 w 22"/>
              <a:gd name="T1" fmla="*/ 0 h 279"/>
              <a:gd name="T2" fmla="*/ 21 w 22"/>
              <a:gd name="T3" fmla="*/ 87 h 279"/>
              <a:gd name="T4" fmla="*/ 18 w 22"/>
              <a:gd name="T5" fmla="*/ 159 h 279"/>
              <a:gd name="T6" fmla="*/ 12 w 22"/>
              <a:gd name="T7" fmla="*/ 219 h 279"/>
              <a:gd name="T8" fmla="*/ 0 w 22"/>
              <a:gd name="T9" fmla="*/ 279 h 279"/>
              <a:gd name="T10" fmla="*/ 0 60000 65536"/>
              <a:gd name="T11" fmla="*/ 0 60000 65536"/>
              <a:gd name="T12" fmla="*/ 0 60000 65536"/>
              <a:gd name="T13" fmla="*/ 0 60000 65536"/>
              <a:gd name="T14" fmla="*/ 0 60000 65536"/>
              <a:gd name="T15" fmla="*/ 0 w 22"/>
              <a:gd name="T16" fmla="*/ 0 h 279"/>
              <a:gd name="T17" fmla="*/ 22 w 22"/>
              <a:gd name="T18" fmla="*/ 279 h 279"/>
            </a:gdLst>
            <a:ahLst/>
            <a:cxnLst>
              <a:cxn ang="T10">
                <a:pos x="T0" y="T1"/>
              </a:cxn>
              <a:cxn ang="T11">
                <a:pos x="T2" y="T3"/>
              </a:cxn>
              <a:cxn ang="T12">
                <a:pos x="T4" y="T5"/>
              </a:cxn>
              <a:cxn ang="T13">
                <a:pos x="T6" y="T7"/>
              </a:cxn>
              <a:cxn ang="T14">
                <a:pos x="T8" y="T9"/>
              </a:cxn>
            </a:cxnLst>
            <a:rect l="T15" t="T16" r="T17" b="T18"/>
            <a:pathLst>
              <a:path w="22" h="279">
                <a:moveTo>
                  <a:pt x="9" y="0"/>
                </a:moveTo>
                <a:cubicBezTo>
                  <a:pt x="14" y="30"/>
                  <a:pt x="20" y="61"/>
                  <a:pt x="21" y="87"/>
                </a:cubicBezTo>
                <a:cubicBezTo>
                  <a:pt x="22" y="113"/>
                  <a:pt x="20" y="137"/>
                  <a:pt x="18" y="159"/>
                </a:cubicBezTo>
                <a:cubicBezTo>
                  <a:pt x="16" y="181"/>
                  <a:pt x="15" y="199"/>
                  <a:pt x="12" y="219"/>
                </a:cubicBezTo>
                <a:cubicBezTo>
                  <a:pt x="9" y="239"/>
                  <a:pt x="2" y="269"/>
                  <a:pt x="0" y="279"/>
                </a:cubicBezTo>
              </a:path>
            </a:pathLst>
          </a:custGeom>
          <a:noFill/>
          <a:ln w="9525">
            <a:solidFill>
              <a:srgbClr val="000000"/>
            </a:solidFill>
            <a:round/>
            <a:headEnd/>
            <a:tailEnd/>
          </a:ln>
        </p:spPr>
        <p:txBody>
          <a:bodyPr/>
          <a:lstStyle/>
          <a:p>
            <a:endParaRPr lang="en-GB" dirty="0"/>
          </a:p>
        </p:txBody>
      </p:sp>
      <p:sp>
        <p:nvSpPr>
          <p:cNvPr id="27" name="Freeform 77"/>
          <p:cNvSpPr>
            <a:spLocks/>
          </p:cNvSpPr>
          <p:nvPr/>
        </p:nvSpPr>
        <p:spPr bwMode="auto">
          <a:xfrm rot="454544">
            <a:off x="1410180" y="4111956"/>
            <a:ext cx="2057400" cy="649287"/>
          </a:xfrm>
          <a:custGeom>
            <a:avLst/>
            <a:gdLst>
              <a:gd name="T0" fmla="*/ 381 w 1296"/>
              <a:gd name="T1" fmla="*/ 0 h 409"/>
              <a:gd name="T2" fmla="*/ 275 w 1296"/>
              <a:gd name="T3" fmla="*/ 72 h 409"/>
              <a:gd name="T4" fmla="*/ 196 w 1296"/>
              <a:gd name="T5" fmla="*/ 137 h 409"/>
              <a:gd name="T6" fmla="*/ 106 w 1296"/>
              <a:gd name="T7" fmla="*/ 225 h 409"/>
              <a:gd name="T8" fmla="*/ 53 w 1296"/>
              <a:gd name="T9" fmla="*/ 269 h 409"/>
              <a:gd name="T10" fmla="*/ 22 w 1296"/>
              <a:gd name="T11" fmla="*/ 312 h 409"/>
              <a:gd name="T12" fmla="*/ 0 w 1296"/>
              <a:gd name="T13" fmla="*/ 337 h 409"/>
              <a:gd name="T14" fmla="*/ 9 w 1296"/>
              <a:gd name="T15" fmla="*/ 378 h 409"/>
              <a:gd name="T16" fmla="*/ 55 w 1296"/>
              <a:gd name="T17" fmla="*/ 386 h 409"/>
              <a:gd name="T18" fmla="*/ 103 w 1296"/>
              <a:gd name="T19" fmla="*/ 390 h 409"/>
              <a:gd name="T20" fmla="*/ 154 w 1296"/>
              <a:gd name="T21" fmla="*/ 400 h 409"/>
              <a:gd name="T22" fmla="*/ 269 w 1296"/>
              <a:gd name="T23" fmla="*/ 409 h 409"/>
              <a:gd name="T24" fmla="*/ 432 w 1296"/>
              <a:gd name="T25" fmla="*/ 402 h 409"/>
              <a:gd name="T26" fmla="*/ 617 w 1296"/>
              <a:gd name="T27" fmla="*/ 367 h 409"/>
              <a:gd name="T28" fmla="*/ 772 w 1296"/>
              <a:gd name="T29" fmla="*/ 334 h 409"/>
              <a:gd name="T30" fmla="*/ 908 w 1296"/>
              <a:gd name="T31" fmla="*/ 299 h 409"/>
              <a:gd name="T32" fmla="*/ 1014 w 1296"/>
              <a:gd name="T33" fmla="*/ 268 h 409"/>
              <a:gd name="T34" fmla="*/ 1064 w 1296"/>
              <a:gd name="T35" fmla="*/ 259 h 409"/>
              <a:gd name="T36" fmla="*/ 1116 w 1296"/>
              <a:gd name="T37" fmla="*/ 254 h 409"/>
              <a:gd name="T38" fmla="*/ 1236 w 1296"/>
              <a:gd name="T39" fmla="*/ 236 h 409"/>
              <a:gd name="T40" fmla="*/ 1296 w 1296"/>
              <a:gd name="T41" fmla="*/ 206 h 409"/>
              <a:gd name="T42" fmla="*/ 1142 w 1296"/>
              <a:gd name="T43" fmla="*/ 180 h 409"/>
              <a:gd name="T44" fmla="*/ 1114 w 1296"/>
              <a:gd name="T45" fmla="*/ 160 h 409"/>
              <a:gd name="T46" fmla="*/ 820 w 1296"/>
              <a:gd name="T47" fmla="*/ 150 h 409"/>
              <a:gd name="T48" fmla="*/ 637 w 1296"/>
              <a:gd name="T49" fmla="*/ 148 h 409"/>
              <a:gd name="T50" fmla="*/ 539 w 1296"/>
              <a:gd name="T51" fmla="*/ 157 h 409"/>
              <a:gd name="T52" fmla="*/ 490 w 1296"/>
              <a:gd name="T53" fmla="*/ 167 h 409"/>
              <a:gd name="T54" fmla="*/ 473 w 1296"/>
              <a:gd name="T55" fmla="*/ 105 h 409"/>
              <a:gd name="T56" fmla="*/ 438 w 1296"/>
              <a:gd name="T57" fmla="*/ 61 h 409"/>
              <a:gd name="T58" fmla="*/ 381 w 1296"/>
              <a:gd name="T59" fmla="*/ 0 h 40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96"/>
              <a:gd name="T91" fmla="*/ 0 h 409"/>
              <a:gd name="T92" fmla="*/ 1296 w 1296"/>
              <a:gd name="T93" fmla="*/ 409 h 409"/>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96" h="409">
                <a:moveTo>
                  <a:pt x="381" y="0"/>
                </a:moveTo>
                <a:lnTo>
                  <a:pt x="275" y="72"/>
                </a:lnTo>
                <a:lnTo>
                  <a:pt x="196" y="137"/>
                </a:lnTo>
                <a:lnTo>
                  <a:pt x="106" y="225"/>
                </a:lnTo>
                <a:lnTo>
                  <a:pt x="53" y="269"/>
                </a:lnTo>
                <a:lnTo>
                  <a:pt x="22" y="312"/>
                </a:lnTo>
                <a:lnTo>
                  <a:pt x="0" y="337"/>
                </a:lnTo>
                <a:lnTo>
                  <a:pt x="9" y="378"/>
                </a:lnTo>
                <a:lnTo>
                  <a:pt x="55" y="386"/>
                </a:lnTo>
                <a:lnTo>
                  <a:pt x="103" y="390"/>
                </a:lnTo>
                <a:lnTo>
                  <a:pt x="154" y="400"/>
                </a:lnTo>
                <a:lnTo>
                  <a:pt x="269" y="409"/>
                </a:lnTo>
                <a:lnTo>
                  <a:pt x="432" y="402"/>
                </a:lnTo>
                <a:lnTo>
                  <a:pt x="617" y="367"/>
                </a:lnTo>
                <a:lnTo>
                  <a:pt x="772" y="334"/>
                </a:lnTo>
                <a:lnTo>
                  <a:pt x="908" y="299"/>
                </a:lnTo>
                <a:lnTo>
                  <a:pt x="1014" y="268"/>
                </a:lnTo>
                <a:lnTo>
                  <a:pt x="1064" y="259"/>
                </a:lnTo>
                <a:lnTo>
                  <a:pt x="1116" y="254"/>
                </a:lnTo>
                <a:lnTo>
                  <a:pt x="1236" y="236"/>
                </a:lnTo>
                <a:lnTo>
                  <a:pt x="1296" y="206"/>
                </a:lnTo>
                <a:lnTo>
                  <a:pt x="1142" y="180"/>
                </a:lnTo>
                <a:lnTo>
                  <a:pt x="1114" y="160"/>
                </a:lnTo>
                <a:lnTo>
                  <a:pt x="820" y="150"/>
                </a:lnTo>
                <a:lnTo>
                  <a:pt x="637" y="148"/>
                </a:lnTo>
                <a:lnTo>
                  <a:pt x="539" y="157"/>
                </a:lnTo>
                <a:lnTo>
                  <a:pt x="490" y="167"/>
                </a:lnTo>
                <a:lnTo>
                  <a:pt x="473" y="105"/>
                </a:lnTo>
                <a:lnTo>
                  <a:pt x="438" y="61"/>
                </a:lnTo>
                <a:lnTo>
                  <a:pt x="381" y="0"/>
                </a:lnTo>
                <a:close/>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28" name="Freeform 78"/>
          <p:cNvSpPr>
            <a:spLocks/>
          </p:cNvSpPr>
          <p:nvPr/>
        </p:nvSpPr>
        <p:spPr bwMode="auto">
          <a:xfrm rot="21139237">
            <a:off x="1878493" y="4356431"/>
            <a:ext cx="346075" cy="34925"/>
          </a:xfrm>
          <a:custGeom>
            <a:avLst/>
            <a:gdLst>
              <a:gd name="T0" fmla="*/ 195 w 195"/>
              <a:gd name="T1" fmla="*/ 3 h 24"/>
              <a:gd name="T2" fmla="*/ 123 w 195"/>
              <a:gd name="T3" fmla="*/ 3 h 24"/>
              <a:gd name="T4" fmla="*/ 63 w 195"/>
              <a:gd name="T5" fmla="*/ 3 h 24"/>
              <a:gd name="T6" fmla="*/ 0 w 195"/>
              <a:gd name="T7" fmla="*/ 24 h 24"/>
              <a:gd name="T8" fmla="*/ 0 60000 65536"/>
              <a:gd name="T9" fmla="*/ 0 60000 65536"/>
              <a:gd name="T10" fmla="*/ 0 60000 65536"/>
              <a:gd name="T11" fmla="*/ 0 60000 65536"/>
              <a:gd name="T12" fmla="*/ 0 w 195"/>
              <a:gd name="T13" fmla="*/ 0 h 24"/>
              <a:gd name="T14" fmla="*/ 195 w 195"/>
              <a:gd name="T15" fmla="*/ 24 h 24"/>
            </a:gdLst>
            <a:ahLst/>
            <a:cxnLst>
              <a:cxn ang="T8">
                <a:pos x="T0" y="T1"/>
              </a:cxn>
              <a:cxn ang="T9">
                <a:pos x="T2" y="T3"/>
              </a:cxn>
              <a:cxn ang="T10">
                <a:pos x="T4" y="T5"/>
              </a:cxn>
              <a:cxn ang="T11">
                <a:pos x="T6" y="T7"/>
              </a:cxn>
            </a:cxnLst>
            <a:rect l="T12" t="T13" r="T14" b="T15"/>
            <a:pathLst>
              <a:path w="195" h="24">
                <a:moveTo>
                  <a:pt x="195" y="3"/>
                </a:moveTo>
                <a:cubicBezTo>
                  <a:pt x="170" y="3"/>
                  <a:pt x="145" y="3"/>
                  <a:pt x="123" y="3"/>
                </a:cubicBezTo>
                <a:cubicBezTo>
                  <a:pt x="101" y="3"/>
                  <a:pt x="83" y="0"/>
                  <a:pt x="63" y="3"/>
                </a:cubicBezTo>
                <a:cubicBezTo>
                  <a:pt x="43" y="6"/>
                  <a:pt x="21" y="15"/>
                  <a:pt x="0" y="24"/>
                </a:cubicBezTo>
              </a:path>
            </a:pathLst>
          </a:custGeom>
          <a:noFill/>
          <a:ln w="9525">
            <a:solidFill>
              <a:srgbClr val="000000"/>
            </a:solidFill>
            <a:round/>
            <a:headEnd/>
            <a:tailEnd/>
          </a:ln>
        </p:spPr>
        <p:txBody>
          <a:bodyPr/>
          <a:lstStyle/>
          <a:p>
            <a:endParaRPr lang="en-GB" dirty="0"/>
          </a:p>
        </p:txBody>
      </p:sp>
      <p:sp>
        <p:nvSpPr>
          <p:cNvPr id="29" name="Line 79"/>
          <p:cNvSpPr>
            <a:spLocks noChangeShapeType="1"/>
          </p:cNvSpPr>
          <p:nvPr/>
        </p:nvSpPr>
        <p:spPr bwMode="auto">
          <a:xfrm rot="454545" flipV="1">
            <a:off x="3872393" y="4462793"/>
            <a:ext cx="620713" cy="92075"/>
          </a:xfrm>
          <a:prstGeom prst="line">
            <a:avLst/>
          </a:prstGeom>
          <a:noFill/>
          <a:ln w="12700">
            <a:solidFill>
              <a:schemeClr val="bg1"/>
            </a:solidFill>
            <a:round/>
            <a:headEnd/>
            <a:tailEnd/>
          </a:ln>
        </p:spPr>
        <p:txBody>
          <a:bodyPr/>
          <a:lstStyle/>
          <a:p>
            <a:endParaRPr lang="en-GB" dirty="0"/>
          </a:p>
        </p:txBody>
      </p:sp>
      <p:sp>
        <p:nvSpPr>
          <p:cNvPr id="30" name="Freeform 80"/>
          <p:cNvSpPr>
            <a:spLocks/>
          </p:cNvSpPr>
          <p:nvPr/>
        </p:nvSpPr>
        <p:spPr bwMode="auto">
          <a:xfrm rot="1378154">
            <a:off x="3613968" y="4095539"/>
            <a:ext cx="409436" cy="546475"/>
          </a:xfrm>
          <a:custGeom>
            <a:avLst/>
            <a:gdLst>
              <a:gd name="T0" fmla="*/ 145 w 232"/>
              <a:gd name="T1" fmla="*/ 9 h 360"/>
              <a:gd name="T2" fmla="*/ 166 w 232"/>
              <a:gd name="T3" fmla="*/ 57 h 360"/>
              <a:gd name="T4" fmla="*/ 178 w 232"/>
              <a:gd name="T5" fmla="*/ 108 h 360"/>
              <a:gd name="T6" fmla="*/ 184 w 232"/>
              <a:gd name="T7" fmla="*/ 138 h 360"/>
              <a:gd name="T8" fmla="*/ 205 w 232"/>
              <a:gd name="T9" fmla="*/ 156 h 360"/>
              <a:gd name="T10" fmla="*/ 229 w 232"/>
              <a:gd name="T11" fmla="*/ 177 h 360"/>
              <a:gd name="T12" fmla="*/ 232 w 232"/>
              <a:gd name="T13" fmla="*/ 207 h 360"/>
              <a:gd name="T14" fmla="*/ 202 w 232"/>
              <a:gd name="T15" fmla="*/ 234 h 360"/>
              <a:gd name="T16" fmla="*/ 169 w 232"/>
              <a:gd name="T17" fmla="*/ 255 h 360"/>
              <a:gd name="T18" fmla="*/ 136 w 232"/>
              <a:gd name="T19" fmla="*/ 297 h 360"/>
              <a:gd name="T20" fmla="*/ 106 w 232"/>
              <a:gd name="T21" fmla="*/ 333 h 360"/>
              <a:gd name="T22" fmla="*/ 73 w 232"/>
              <a:gd name="T23" fmla="*/ 354 h 360"/>
              <a:gd name="T24" fmla="*/ 43 w 232"/>
              <a:gd name="T25" fmla="*/ 357 h 360"/>
              <a:gd name="T26" fmla="*/ 37 w 232"/>
              <a:gd name="T27" fmla="*/ 360 h 360"/>
              <a:gd name="T28" fmla="*/ 1 w 232"/>
              <a:gd name="T29" fmla="*/ 336 h 360"/>
              <a:gd name="T30" fmla="*/ 1 w 232"/>
              <a:gd name="T31" fmla="*/ 162 h 360"/>
              <a:gd name="T32" fmla="*/ 31 w 232"/>
              <a:gd name="T33" fmla="*/ 0 h 360"/>
              <a:gd name="T34" fmla="*/ 145 w 232"/>
              <a:gd name="T35" fmla="*/ 9 h 3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32"/>
              <a:gd name="T55" fmla="*/ 0 h 360"/>
              <a:gd name="T56" fmla="*/ 232 w 232"/>
              <a:gd name="T57" fmla="*/ 360 h 360"/>
              <a:gd name="connsiteX0" fmla="*/ 6208 w 9958"/>
              <a:gd name="connsiteY0" fmla="*/ 745 h 10495"/>
              <a:gd name="connsiteX1" fmla="*/ 7113 w 9958"/>
              <a:gd name="connsiteY1" fmla="*/ 2078 h 10495"/>
              <a:gd name="connsiteX2" fmla="*/ 7630 w 9958"/>
              <a:gd name="connsiteY2" fmla="*/ 3495 h 10495"/>
              <a:gd name="connsiteX3" fmla="*/ 7889 w 9958"/>
              <a:gd name="connsiteY3" fmla="*/ 4328 h 10495"/>
              <a:gd name="connsiteX4" fmla="*/ 8794 w 9958"/>
              <a:gd name="connsiteY4" fmla="*/ 4828 h 10495"/>
              <a:gd name="connsiteX5" fmla="*/ 9829 w 9958"/>
              <a:gd name="connsiteY5" fmla="*/ 5412 h 10495"/>
              <a:gd name="connsiteX6" fmla="*/ 9958 w 9958"/>
              <a:gd name="connsiteY6" fmla="*/ 6245 h 10495"/>
              <a:gd name="connsiteX7" fmla="*/ 8665 w 9958"/>
              <a:gd name="connsiteY7" fmla="*/ 6995 h 10495"/>
              <a:gd name="connsiteX8" fmla="*/ 7242 w 9958"/>
              <a:gd name="connsiteY8" fmla="*/ 7578 h 10495"/>
              <a:gd name="connsiteX9" fmla="*/ 5820 w 9958"/>
              <a:gd name="connsiteY9" fmla="*/ 8745 h 10495"/>
              <a:gd name="connsiteX10" fmla="*/ 4527 w 9958"/>
              <a:gd name="connsiteY10" fmla="*/ 9745 h 10495"/>
              <a:gd name="connsiteX11" fmla="*/ 3105 w 9958"/>
              <a:gd name="connsiteY11" fmla="*/ 10328 h 10495"/>
              <a:gd name="connsiteX12" fmla="*/ 1811 w 9958"/>
              <a:gd name="connsiteY12" fmla="*/ 10412 h 10495"/>
              <a:gd name="connsiteX13" fmla="*/ 1553 w 9958"/>
              <a:gd name="connsiteY13" fmla="*/ 10495 h 10495"/>
              <a:gd name="connsiteX14" fmla="*/ 1 w 9958"/>
              <a:gd name="connsiteY14" fmla="*/ 9828 h 10495"/>
              <a:gd name="connsiteX15" fmla="*/ 1 w 9958"/>
              <a:gd name="connsiteY15" fmla="*/ 4995 h 10495"/>
              <a:gd name="connsiteX16" fmla="*/ 1294 w 9958"/>
              <a:gd name="connsiteY16" fmla="*/ 495 h 10495"/>
              <a:gd name="connsiteX17" fmla="*/ 4498 w 9958"/>
              <a:gd name="connsiteY17" fmla="*/ 7 h 10495"/>
              <a:gd name="connsiteX18" fmla="*/ 6208 w 9958"/>
              <a:gd name="connsiteY18" fmla="*/ 745 h 10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58" h="10495">
                <a:moveTo>
                  <a:pt x="6208" y="745"/>
                </a:moveTo>
                <a:lnTo>
                  <a:pt x="7113" y="2078"/>
                </a:lnTo>
                <a:lnTo>
                  <a:pt x="7630" y="3495"/>
                </a:lnTo>
                <a:cubicBezTo>
                  <a:pt x="7716" y="3773"/>
                  <a:pt x="7803" y="4050"/>
                  <a:pt x="7889" y="4328"/>
                </a:cubicBezTo>
                <a:lnTo>
                  <a:pt x="8794" y="4828"/>
                </a:lnTo>
                <a:lnTo>
                  <a:pt x="9829" y="5412"/>
                </a:lnTo>
                <a:lnTo>
                  <a:pt x="9958" y="6245"/>
                </a:lnTo>
                <a:lnTo>
                  <a:pt x="8665" y="6995"/>
                </a:lnTo>
                <a:lnTo>
                  <a:pt x="7242" y="7578"/>
                </a:lnTo>
                <a:lnTo>
                  <a:pt x="5820" y="8745"/>
                </a:lnTo>
                <a:lnTo>
                  <a:pt x="4527" y="9745"/>
                </a:lnTo>
                <a:cubicBezTo>
                  <a:pt x="4053" y="9939"/>
                  <a:pt x="3622" y="10189"/>
                  <a:pt x="3105" y="10328"/>
                </a:cubicBezTo>
                <a:cubicBezTo>
                  <a:pt x="2717" y="10439"/>
                  <a:pt x="2242" y="10356"/>
                  <a:pt x="1811" y="10412"/>
                </a:cubicBezTo>
                <a:cubicBezTo>
                  <a:pt x="1725" y="10412"/>
                  <a:pt x="1639" y="10467"/>
                  <a:pt x="1553" y="10495"/>
                </a:cubicBezTo>
                <a:cubicBezTo>
                  <a:pt x="-42" y="9884"/>
                  <a:pt x="1" y="10301"/>
                  <a:pt x="1" y="9828"/>
                </a:cubicBezTo>
                <a:lnTo>
                  <a:pt x="1" y="4995"/>
                </a:lnTo>
                <a:lnTo>
                  <a:pt x="1294" y="495"/>
                </a:lnTo>
                <a:cubicBezTo>
                  <a:pt x="2379" y="581"/>
                  <a:pt x="3413" y="-79"/>
                  <a:pt x="4498" y="7"/>
                </a:cubicBezTo>
                <a:lnTo>
                  <a:pt x="6208" y="745"/>
                </a:lnTo>
                <a:close/>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31" name="Freeform 81"/>
          <p:cNvSpPr>
            <a:spLocks/>
          </p:cNvSpPr>
          <p:nvPr/>
        </p:nvSpPr>
        <p:spPr bwMode="auto">
          <a:xfrm rot="21273555">
            <a:off x="2957230" y="3821381"/>
            <a:ext cx="1000125" cy="787400"/>
          </a:xfrm>
          <a:custGeom>
            <a:avLst/>
            <a:gdLst>
              <a:gd name="T0" fmla="*/ 356 w 630"/>
              <a:gd name="T1" fmla="*/ 18 h 496"/>
              <a:gd name="T2" fmla="*/ 288 w 630"/>
              <a:gd name="T3" fmla="*/ 1 h 496"/>
              <a:gd name="T4" fmla="*/ 220 w 630"/>
              <a:gd name="T5" fmla="*/ 0 h 496"/>
              <a:gd name="T6" fmla="*/ 164 w 630"/>
              <a:gd name="T7" fmla="*/ 9 h 496"/>
              <a:gd name="T8" fmla="*/ 111 w 630"/>
              <a:gd name="T9" fmla="*/ 36 h 496"/>
              <a:gd name="T10" fmla="*/ 66 w 630"/>
              <a:gd name="T11" fmla="*/ 69 h 496"/>
              <a:gd name="T12" fmla="*/ 16 w 630"/>
              <a:gd name="T13" fmla="*/ 138 h 496"/>
              <a:gd name="T14" fmla="*/ 1 w 630"/>
              <a:gd name="T15" fmla="*/ 188 h 496"/>
              <a:gd name="T16" fmla="*/ 0 w 630"/>
              <a:gd name="T17" fmla="*/ 243 h 496"/>
              <a:gd name="T18" fmla="*/ 37 w 630"/>
              <a:gd name="T19" fmla="*/ 315 h 496"/>
              <a:gd name="T20" fmla="*/ 79 w 630"/>
              <a:gd name="T21" fmla="*/ 366 h 496"/>
              <a:gd name="T22" fmla="*/ 131 w 630"/>
              <a:gd name="T23" fmla="*/ 420 h 496"/>
              <a:gd name="T24" fmla="*/ 213 w 630"/>
              <a:gd name="T25" fmla="*/ 470 h 496"/>
              <a:gd name="T26" fmla="*/ 277 w 630"/>
              <a:gd name="T27" fmla="*/ 490 h 496"/>
              <a:gd name="T28" fmla="*/ 339 w 630"/>
              <a:gd name="T29" fmla="*/ 496 h 496"/>
              <a:gd name="T30" fmla="*/ 410 w 630"/>
              <a:gd name="T31" fmla="*/ 489 h 496"/>
              <a:gd name="T32" fmla="*/ 381 w 630"/>
              <a:gd name="T33" fmla="*/ 449 h 496"/>
              <a:gd name="T34" fmla="*/ 415 w 630"/>
              <a:gd name="T35" fmla="*/ 413 h 496"/>
              <a:gd name="T36" fmla="*/ 474 w 630"/>
              <a:gd name="T37" fmla="*/ 381 h 496"/>
              <a:gd name="T38" fmla="*/ 479 w 630"/>
              <a:gd name="T39" fmla="*/ 327 h 496"/>
              <a:gd name="T40" fmla="*/ 469 w 630"/>
              <a:gd name="T41" fmla="*/ 287 h 496"/>
              <a:gd name="T42" fmla="*/ 498 w 630"/>
              <a:gd name="T43" fmla="*/ 227 h 496"/>
              <a:gd name="T44" fmla="*/ 551 w 630"/>
              <a:gd name="T45" fmla="*/ 199 h 496"/>
              <a:gd name="T46" fmla="*/ 577 w 630"/>
              <a:gd name="T47" fmla="*/ 206 h 496"/>
              <a:gd name="T48" fmla="*/ 630 w 630"/>
              <a:gd name="T49" fmla="*/ 237 h 496"/>
              <a:gd name="T50" fmla="*/ 585 w 630"/>
              <a:gd name="T51" fmla="*/ 156 h 496"/>
              <a:gd name="T52" fmla="*/ 521 w 630"/>
              <a:gd name="T53" fmla="*/ 95 h 496"/>
              <a:gd name="T54" fmla="*/ 423 w 630"/>
              <a:gd name="T55" fmla="*/ 42 h 496"/>
              <a:gd name="T56" fmla="*/ 356 w 630"/>
              <a:gd name="T57" fmla="*/ 18 h 49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630"/>
              <a:gd name="T88" fmla="*/ 0 h 496"/>
              <a:gd name="T89" fmla="*/ 630 w 630"/>
              <a:gd name="T90" fmla="*/ 496 h 49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630" h="496">
                <a:moveTo>
                  <a:pt x="356" y="18"/>
                </a:moveTo>
                <a:lnTo>
                  <a:pt x="288" y="1"/>
                </a:lnTo>
                <a:lnTo>
                  <a:pt x="220" y="0"/>
                </a:lnTo>
                <a:lnTo>
                  <a:pt x="164" y="9"/>
                </a:lnTo>
                <a:lnTo>
                  <a:pt x="111" y="36"/>
                </a:lnTo>
                <a:lnTo>
                  <a:pt x="66" y="69"/>
                </a:lnTo>
                <a:lnTo>
                  <a:pt x="16" y="138"/>
                </a:lnTo>
                <a:lnTo>
                  <a:pt x="1" y="188"/>
                </a:lnTo>
                <a:lnTo>
                  <a:pt x="0" y="243"/>
                </a:lnTo>
                <a:cubicBezTo>
                  <a:pt x="6" y="265"/>
                  <a:pt x="23" y="296"/>
                  <a:pt x="37" y="315"/>
                </a:cubicBezTo>
                <a:cubicBezTo>
                  <a:pt x="50" y="336"/>
                  <a:pt x="64" y="348"/>
                  <a:pt x="79" y="366"/>
                </a:cubicBezTo>
                <a:lnTo>
                  <a:pt x="131" y="420"/>
                </a:lnTo>
                <a:lnTo>
                  <a:pt x="213" y="470"/>
                </a:lnTo>
                <a:lnTo>
                  <a:pt x="277" y="490"/>
                </a:lnTo>
                <a:lnTo>
                  <a:pt x="339" y="496"/>
                </a:lnTo>
                <a:lnTo>
                  <a:pt x="410" y="489"/>
                </a:lnTo>
                <a:lnTo>
                  <a:pt x="381" y="449"/>
                </a:lnTo>
                <a:lnTo>
                  <a:pt x="415" y="413"/>
                </a:lnTo>
                <a:lnTo>
                  <a:pt x="474" y="381"/>
                </a:lnTo>
                <a:lnTo>
                  <a:pt x="479" y="327"/>
                </a:lnTo>
                <a:lnTo>
                  <a:pt x="469" y="287"/>
                </a:lnTo>
                <a:lnTo>
                  <a:pt x="498" y="227"/>
                </a:lnTo>
                <a:lnTo>
                  <a:pt x="551" y="199"/>
                </a:lnTo>
                <a:lnTo>
                  <a:pt x="577" y="206"/>
                </a:lnTo>
                <a:lnTo>
                  <a:pt x="630" y="237"/>
                </a:lnTo>
                <a:lnTo>
                  <a:pt x="585" y="156"/>
                </a:lnTo>
                <a:lnTo>
                  <a:pt x="521" y="95"/>
                </a:lnTo>
                <a:lnTo>
                  <a:pt x="423" y="42"/>
                </a:lnTo>
                <a:lnTo>
                  <a:pt x="356" y="18"/>
                </a:lnTo>
                <a:close/>
              </a:path>
            </a:pathLst>
          </a:custGeom>
          <a:gradFill rotWithShape="1">
            <a:gsLst>
              <a:gs pos="0">
                <a:srgbClr val="C0C0C0"/>
              </a:gs>
              <a:gs pos="100000">
                <a:srgbClr val="7F7F7F"/>
              </a:gs>
            </a:gsLst>
            <a:path path="rect">
              <a:fillToRect l="50000" t="50000" r="50000" b="50000"/>
            </a:path>
          </a:gradFill>
          <a:ln w="9525">
            <a:solidFill>
              <a:srgbClr val="000000"/>
            </a:solidFill>
            <a:round/>
            <a:headEnd/>
            <a:tailEnd/>
          </a:ln>
        </p:spPr>
        <p:txBody>
          <a:bodyPr/>
          <a:lstStyle/>
          <a:p>
            <a:endParaRPr lang="en-GB" dirty="0"/>
          </a:p>
        </p:txBody>
      </p:sp>
      <p:sp>
        <p:nvSpPr>
          <p:cNvPr id="32" name="Freeform 82"/>
          <p:cNvSpPr>
            <a:spLocks/>
          </p:cNvSpPr>
          <p:nvPr/>
        </p:nvSpPr>
        <p:spPr bwMode="auto">
          <a:xfrm rot="790748">
            <a:off x="3136382" y="4406800"/>
            <a:ext cx="670845" cy="201134"/>
          </a:xfrm>
          <a:custGeom>
            <a:avLst/>
            <a:gdLst>
              <a:gd name="T0" fmla="*/ 316 w 377"/>
              <a:gd name="T1" fmla="*/ 3 h 121"/>
              <a:gd name="T2" fmla="*/ 346 w 377"/>
              <a:gd name="T3" fmla="*/ 0 h 121"/>
              <a:gd name="T4" fmla="*/ 377 w 377"/>
              <a:gd name="T5" fmla="*/ 14 h 121"/>
              <a:gd name="T6" fmla="*/ 372 w 377"/>
              <a:gd name="T7" fmla="*/ 40 h 121"/>
              <a:gd name="T8" fmla="*/ 353 w 377"/>
              <a:gd name="T9" fmla="*/ 53 h 121"/>
              <a:gd name="T10" fmla="*/ 300 w 377"/>
              <a:gd name="T11" fmla="*/ 78 h 121"/>
              <a:gd name="T12" fmla="*/ 245 w 377"/>
              <a:gd name="T13" fmla="*/ 104 h 121"/>
              <a:gd name="T14" fmla="*/ 199 w 377"/>
              <a:gd name="T15" fmla="*/ 121 h 121"/>
              <a:gd name="T16" fmla="*/ 91 w 377"/>
              <a:gd name="T17" fmla="*/ 105 h 121"/>
              <a:gd name="T18" fmla="*/ 47 w 377"/>
              <a:gd name="T19" fmla="*/ 93 h 121"/>
              <a:gd name="T20" fmla="*/ 1 w 377"/>
              <a:gd name="T21" fmla="*/ 71 h 121"/>
              <a:gd name="T22" fmla="*/ 43 w 377"/>
              <a:gd name="T23" fmla="*/ 77 h 121"/>
              <a:gd name="T24" fmla="*/ 109 w 377"/>
              <a:gd name="T25" fmla="*/ 61 h 121"/>
              <a:gd name="T26" fmla="*/ 223 w 377"/>
              <a:gd name="T27" fmla="*/ 43 h 121"/>
              <a:gd name="T28" fmla="*/ 285 w 377"/>
              <a:gd name="T29" fmla="*/ 34 h 121"/>
              <a:gd name="T30" fmla="*/ 305 w 377"/>
              <a:gd name="T31" fmla="*/ 22 h 121"/>
              <a:gd name="T32" fmla="*/ 316 w 377"/>
              <a:gd name="T33" fmla="*/ 3 h 12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7"/>
              <a:gd name="T52" fmla="*/ 0 h 121"/>
              <a:gd name="T53" fmla="*/ 377 w 377"/>
              <a:gd name="T54" fmla="*/ 121 h 121"/>
              <a:gd name="connsiteX0" fmla="*/ 9591 w 11209"/>
              <a:gd name="connsiteY0" fmla="*/ 248 h 10000"/>
              <a:gd name="connsiteX1" fmla="*/ 10387 w 11209"/>
              <a:gd name="connsiteY1" fmla="*/ 0 h 10000"/>
              <a:gd name="connsiteX2" fmla="*/ 11209 w 11209"/>
              <a:gd name="connsiteY2" fmla="*/ 1157 h 10000"/>
              <a:gd name="connsiteX3" fmla="*/ 11076 w 11209"/>
              <a:gd name="connsiteY3" fmla="*/ 3306 h 10000"/>
              <a:gd name="connsiteX4" fmla="*/ 10572 w 11209"/>
              <a:gd name="connsiteY4" fmla="*/ 4380 h 10000"/>
              <a:gd name="connsiteX5" fmla="*/ 9167 w 11209"/>
              <a:gd name="connsiteY5" fmla="*/ 6446 h 10000"/>
              <a:gd name="connsiteX6" fmla="*/ 7708 w 11209"/>
              <a:gd name="connsiteY6" fmla="*/ 8595 h 10000"/>
              <a:gd name="connsiteX7" fmla="*/ 6488 w 11209"/>
              <a:gd name="connsiteY7" fmla="*/ 10000 h 10000"/>
              <a:gd name="connsiteX8" fmla="*/ 3623 w 11209"/>
              <a:gd name="connsiteY8" fmla="*/ 8678 h 10000"/>
              <a:gd name="connsiteX9" fmla="*/ 2456 w 11209"/>
              <a:gd name="connsiteY9" fmla="*/ 7686 h 10000"/>
              <a:gd name="connsiteX10" fmla="*/ 0 w 11209"/>
              <a:gd name="connsiteY10" fmla="*/ 6941 h 10000"/>
              <a:gd name="connsiteX11" fmla="*/ 2350 w 11209"/>
              <a:gd name="connsiteY11" fmla="*/ 6364 h 10000"/>
              <a:gd name="connsiteX12" fmla="*/ 4100 w 11209"/>
              <a:gd name="connsiteY12" fmla="*/ 5041 h 10000"/>
              <a:gd name="connsiteX13" fmla="*/ 7124 w 11209"/>
              <a:gd name="connsiteY13" fmla="*/ 3554 h 10000"/>
              <a:gd name="connsiteX14" fmla="*/ 8769 w 11209"/>
              <a:gd name="connsiteY14" fmla="*/ 2810 h 10000"/>
              <a:gd name="connsiteX15" fmla="*/ 9299 w 11209"/>
              <a:gd name="connsiteY15" fmla="*/ 1818 h 10000"/>
              <a:gd name="connsiteX16" fmla="*/ 9591 w 11209"/>
              <a:gd name="connsiteY16" fmla="*/ 248 h 10000"/>
              <a:gd name="connsiteX0" fmla="*/ 9591 w 11209"/>
              <a:gd name="connsiteY0" fmla="*/ 248 h 10000"/>
              <a:gd name="connsiteX1" fmla="*/ 10387 w 11209"/>
              <a:gd name="connsiteY1" fmla="*/ 0 h 10000"/>
              <a:gd name="connsiteX2" fmla="*/ 11209 w 11209"/>
              <a:gd name="connsiteY2" fmla="*/ 1157 h 10000"/>
              <a:gd name="connsiteX3" fmla="*/ 11076 w 11209"/>
              <a:gd name="connsiteY3" fmla="*/ 3306 h 10000"/>
              <a:gd name="connsiteX4" fmla="*/ 10572 w 11209"/>
              <a:gd name="connsiteY4" fmla="*/ 4380 h 10000"/>
              <a:gd name="connsiteX5" fmla="*/ 9167 w 11209"/>
              <a:gd name="connsiteY5" fmla="*/ 6446 h 10000"/>
              <a:gd name="connsiteX6" fmla="*/ 7708 w 11209"/>
              <a:gd name="connsiteY6" fmla="*/ 8595 h 10000"/>
              <a:gd name="connsiteX7" fmla="*/ 6488 w 11209"/>
              <a:gd name="connsiteY7" fmla="*/ 10000 h 10000"/>
              <a:gd name="connsiteX8" fmla="*/ 3623 w 11209"/>
              <a:gd name="connsiteY8" fmla="*/ 8678 h 10000"/>
              <a:gd name="connsiteX9" fmla="*/ 1113 w 11209"/>
              <a:gd name="connsiteY9" fmla="*/ 9521 h 10000"/>
              <a:gd name="connsiteX10" fmla="*/ 0 w 11209"/>
              <a:gd name="connsiteY10" fmla="*/ 6941 h 10000"/>
              <a:gd name="connsiteX11" fmla="*/ 2350 w 11209"/>
              <a:gd name="connsiteY11" fmla="*/ 6364 h 10000"/>
              <a:gd name="connsiteX12" fmla="*/ 4100 w 11209"/>
              <a:gd name="connsiteY12" fmla="*/ 5041 h 10000"/>
              <a:gd name="connsiteX13" fmla="*/ 7124 w 11209"/>
              <a:gd name="connsiteY13" fmla="*/ 3554 h 10000"/>
              <a:gd name="connsiteX14" fmla="*/ 8769 w 11209"/>
              <a:gd name="connsiteY14" fmla="*/ 2810 h 10000"/>
              <a:gd name="connsiteX15" fmla="*/ 9299 w 11209"/>
              <a:gd name="connsiteY15" fmla="*/ 1818 h 10000"/>
              <a:gd name="connsiteX16" fmla="*/ 9591 w 11209"/>
              <a:gd name="connsiteY16" fmla="*/ 248 h 10000"/>
              <a:gd name="connsiteX0" fmla="*/ 9591 w 11209"/>
              <a:gd name="connsiteY0" fmla="*/ 248 h 10354"/>
              <a:gd name="connsiteX1" fmla="*/ 10387 w 11209"/>
              <a:gd name="connsiteY1" fmla="*/ 0 h 10354"/>
              <a:gd name="connsiteX2" fmla="*/ 11209 w 11209"/>
              <a:gd name="connsiteY2" fmla="*/ 1157 h 10354"/>
              <a:gd name="connsiteX3" fmla="*/ 11076 w 11209"/>
              <a:gd name="connsiteY3" fmla="*/ 3306 h 10354"/>
              <a:gd name="connsiteX4" fmla="*/ 10572 w 11209"/>
              <a:gd name="connsiteY4" fmla="*/ 4380 h 10354"/>
              <a:gd name="connsiteX5" fmla="*/ 9167 w 11209"/>
              <a:gd name="connsiteY5" fmla="*/ 6446 h 10354"/>
              <a:gd name="connsiteX6" fmla="*/ 7708 w 11209"/>
              <a:gd name="connsiteY6" fmla="*/ 8595 h 10354"/>
              <a:gd name="connsiteX7" fmla="*/ 6488 w 11209"/>
              <a:gd name="connsiteY7" fmla="*/ 10000 h 10354"/>
              <a:gd name="connsiteX8" fmla="*/ 3200 w 11209"/>
              <a:gd name="connsiteY8" fmla="*/ 10354 h 10354"/>
              <a:gd name="connsiteX9" fmla="*/ 1113 w 11209"/>
              <a:gd name="connsiteY9" fmla="*/ 9521 h 10354"/>
              <a:gd name="connsiteX10" fmla="*/ 0 w 11209"/>
              <a:gd name="connsiteY10" fmla="*/ 6941 h 10354"/>
              <a:gd name="connsiteX11" fmla="*/ 2350 w 11209"/>
              <a:gd name="connsiteY11" fmla="*/ 6364 h 10354"/>
              <a:gd name="connsiteX12" fmla="*/ 4100 w 11209"/>
              <a:gd name="connsiteY12" fmla="*/ 5041 h 10354"/>
              <a:gd name="connsiteX13" fmla="*/ 7124 w 11209"/>
              <a:gd name="connsiteY13" fmla="*/ 3554 h 10354"/>
              <a:gd name="connsiteX14" fmla="*/ 8769 w 11209"/>
              <a:gd name="connsiteY14" fmla="*/ 2810 h 10354"/>
              <a:gd name="connsiteX15" fmla="*/ 9299 w 11209"/>
              <a:gd name="connsiteY15" fmla="*/ 1818 h 10354"/>
              <a:gd name="connsiteX16" fmla="*/ 9591 w 11209"/>
              <a:gd name="connsiteY16" fmla="*/ 248 h 10354"/>
              <a:gd name="connsiteX0" fmla="*/ 9591 w 11209"/>
              <a:gd name="connsiteY0" fmla="*/ 248 h 10471"/>
              <a:gd name="connsiteX1" fmla="*/ 10387 w 11209"/>
              <a:gd name="connsiteY1" fmla="*/ 0 h 10471"/>
              <a:gd name="connsiteX2" fmla="*/ 11209 w 11209"/>
              <a:gd name="connsiteY2" fmla="*/ 1157 h 10471"/>
              <a:gd name="connsiteX3" fmla="*/ 11076 w 11209"/>
              <a:gd name="connsiteY3" fmla="*/ 3306 h 10471"/>
              <a:gd name="connsiteX4" fmla="*/ 10572 w 11209"/>
              <a:gd name="connsiteY4" fmla="*/ 4380 h 10471"/>
              <a:gd name="connsiteX5" fmla="*/ 9167 w 11209"/>
              <a:gd name="connsiteY5" fmla="*/ 6446 h 10471"/>
              <a:gd name="connsiteX6" fmla="*/ 7708 w 11209"/>
              <a:gd name="connsiteY6" fmla="*/ 8595 h 10471"/>
              <a:gd name="connsiteX7" fmla="*/ 6488 w 11209"/>
              <a:gd name="connsiteY7" fmla="*/ 10000 h 10471"/>
              <a:gd name="connsiteX8" fmla="*/ 3200 w 11209"/>
              <a:gd name="connsiteY8" fmla="*/ 10354 h 10471"/>
              <a:gd name="connsiteX9" fmla="*/ 1113 w 11209"/>
              <a:gd name="connsiteY9" fmla="*/ 9521 h 10471"/>
              <a:gd name="connsiteX10" fmla="*/ 0 w 11209"/>
              <a:gd name="connsiteY10" fmla="*/ 6941 h 10471"/>
              <a:gd name="connsiteX11" fmla="*/ 2350 w 11209"/>
              <a:gd name="connsiteY11" fmla="*/ 6364 h 10471"/>
              <a:gd name="connsiteX12" fmla="*/ 4100 w 11209"/>
              <a:gd name="connsiteY12" fmla="*/ 5041 h 10471"/>
              <a:gd name="connsiteX13" fmla="*/ 7124 w 11209"/>
              <a:gd name="connsiteY13" fmla="*/ 3554 h 10471"/>
              <a:gd name="connsiteX14" fmla="*/ 8769 w 11209"/>
              <a:gd name="connsiteY14" fmla="*/ 2810 h 10471"/>
              <a:gd name="connsiteX15" fmla="*/ 9299 w 11209"/>
              <a:gd name="connsiteY15" fmla="*/ 1818 h 10471"/>
              <a:gd name="connsiteX16" fmla="*/ 9591 w 11209"/>
              <a:gd name="connsiteY16" fmla="*/ 248 h 10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1209" h="10471">
                <a:moveTo>
                  <a:pt x="9591" y="248"/>
                </a:moveTo>
                <a:lnTo>
                  <a:pt x="10387" y="0"/>
                </a:lnTo>
                <a:lnTo>
                  <a:pt x="11209" y="1157"/>
                </a:lnTo>
                <a:cubicBezTo>
                  <a:pt x="11165" y="1873"/>
                  <a:pt x="11120" y="2590"/>
                  <a:pt x="11076" y="3306"/>
                </a:cubicBezTo>
                <a:lnTo>
                  <a:pt x="10572" y="4380"/>
                </a:lnTo>
                <a:lnTo>
                  <a:pt x="9167" y="6446"/>
                </a:lnTo>
                <a:lnTo>
                  <a:pt x="7708" y="8595"/>
                </a:lnTo>
                <a:lnTo>
                  <a:pt x="6488" y="10000"/>
                </a:lnTo>
                <a:cubicBezTo>
                  <a:pt x="5392" y="10118"/>
                  <a:pt x="4333" y="10722"/>
                  <a:pt x="3200" y="10354"/>
                </a:cubicBezTo>
                <a:lnTo>
                  <a:pt x="1113" y="9521"/>
                </a:lnTo>
                <a:cubicBezTo>
                  <a:pt x="706" y="8915"/>
                  <a:pt x="407" y="7547"/>
                  <a:pt x="0" y="6941"/>
                </a:cubicBezTo>
                <a:cubicBezTo>
                  <a:pt x="-27" y="6362"/>
                  <a:pt x="1667" y="6681"/>
                  <a:pt x="2350" y="6364"/>
                </a:cubicBezTo>
                <a:cubicBezTo>
                  <a:pt x="3033" y="6047"/>
                  <a:pt x="3304" y="5537"/>
                  <a:pt x="4100" y="5041"/>
                </a:cubicBezTo>
                <a:cubicBezTo>
                  <a:pt x="4896" y="4545"/>
                  <a:pt x="6355" y="3884"/>
                  <a:pt x="7124" y="3554"/>
                </a:cubicBezTo>
                <a:cubicBezTo>
                  <a:pt x="7893" y="3223"/>
                  <a:pt x="8397" y="3058"/>
                  <a:pt x="8769" y="2810"/>
                </a:cubicBezTo>
                <a:lnTo>
                  <a:pt x="9299" y="1818"/>
                </a:lnTo>
                <a:cubicBezTo>
                  <a:pt x="9396" y="1295"/>
                  <a:pt x="9494" y="771"/>
                  <a:pt x="9591" y="248"/>
                </a:cubicBezTo>
                <a:close/>
              </a:path>
            </a:pathLst>
          </a:custGeom>
          <a:gradFill rotWithShape="1">
            <a:gsLst>
              <a:gs pos="0">
                <a:srgbClr val="FFD1A3">
                  <a:alpha val="71999"/>
                </a:srgbClr>
              </a:gs>
              <a:gs pos="100000">
                <a:srgbClr val="FFD3A7">
                  <a:alpha val="64000"/>
                </a:srgbClr>
              </a:gs>
            </a:gsLst>
            <a:lin ang="5400000" scaled="1"/>
          </a:gradFill>
          <a:ln w="9525" cap="rnd">
            <a:solidFill>
              <a:srgbClr val="000000"/>
            </a:solidFill>
            <a:prstDash val="sysDot"/>
            <a:round/>
            <a:headEnd/>
            <a:tailEnd/>
          </a:ln>
        </p:spPr>
        <p:txBody>
          <a:bodyPr/>
          <a:lstStyle/>
          <a:p>
            <a:endParaRPr lang="en-GB" dirty="0"/>
          </a:p>
        </p:txBody>
      </p:sp>
      <p:sp>
        <p:nvSpPr>
          <p:cNvPr id="34" name="Freeform 84"/>
          <p:cNvSpPr>
            <a:spLocks/>
          </p:cNvSpPr>
          <p:nvPr/>
        </p:nvSpPr>
        <p:spPr bwMode="auto">
          <a:xfrm rot="454544">
            <a:off x="2327314" y="3715862"/>
            <a:ext cx="515349" cy="286350"/>
          </a:xfrm>
          <a:custGeom>
            <a:avLst/>
            <a:gdLst>
              <a:gd name="T0" fmla="*/ 0 w 332"/>
              <a:gd name="T1" fmla="*/ 0 h 180"/>
              <a:gd name="T2" fmla="*/ 332 w 332"/>
              <a:gd name="T3" fmla="*/ 0 h 180"/>
              <a:gd name="T4" fmla="*/ 76 w 332"/>
              <a:gd name="T5" fmla="*/ 180 h 180"/>
              <a:gd name="T6" fmla="*/ 0 60000 65536"/>
              <a:gd name="T7" fmla="*/ 0 60000 65536"/>
              <a:gd name="T8" fmla="*/ 0 60000 65536"/>
              <a:gd name="T9" fmla="*/ 0 w 332"/>
              <a:gd name="T10" fmla="*/ 0 h 180"/>
              <a:gd name="T11" fmla="*/ 332 w 332"/>
              <a:gd name="T12" fmla="*/ 180 h 180"/>
              <a:gd name="connsiteX0" fmla="*/ 0 w 10206"/>
              <a:gd name="connsiteY0" fmla="*/ 334 h 10334"/>
              <a:gd name="connsiteX1" fmla="*/ 10206 w 10206"/>
              <a:gd name="connsiteY1" fmla="*/ 0 h 10334"/>
              <a:gd name="connsiteX2" fmla="*/ 2289 w 10206"/>
              <a:gd name="connsiteY2" fmla="*/ 10334 h 10334"/>
              <a:gd name="connsiteX0" fmla="*/ 0 w 10125"/>
              <a:gd name="connsiteY0" fmla="*/ 1451 h 10334"/>
              <a:gd name="connsiteX1" fmla="*/ 10125 w 10125"/>
              <a:gd name="connsiteY1" fmla="*/ 0 h 10334"/>
              <a:gd name="connsiteX2" fmla="*/ 2208 w 10125"/>
              <a:gd name="connsiteY2" fmla="*/ 10334 h 10334"/>
              <a:gd name="connsiteX0" fmla="*/ 0 w 9778"/>
              <a:gd name="connsiteY0" fmla="*/ 1138 h 10021"/>
              <a:gd name="connsiteX1" fmla="*/ 9778 w 9778"/>
              <a:gd name="connsiteY1" fmla="*/ 0 h 10021"/>
              <a:gd name="connsiteX2" fmla="*/ 2208 w 9778"/>
              <a:gd name="connsiteY2" fmla="*/ 10021 h 10021"/>
            </a:gdLst>
            <a:ahLst/>
            <a:cxnLst>
              <a:cxn ang="0">
                <a:pos x="connsiteX0" y="connsiteY0"/>
              </a:cxn>
              <a:cxn ang="0">
                <a:pos x="connsiteX1" y="connsiteY1"/>
              </a:cxn>
              <a:cxn ang="0">
                <a:pos x="connsiteX2" y="connsiteY2"/>
              </a:cxn>
            </a:cxnLst>
            <a:rect l="l" t="t" r="r" b="b"/>
            <a:pathLst>
              <a:path w="9778" h="10021">
                <a:moveTo>
                  <a:pt x="0" y="1138"/>
                </a:moveTo>
                <a:lnTo>
                  <a:pt x="9778" y="0"/>
                </a:lnTo>
                <a:lnTo>
                  <a:pt x="2208" y="10021"/>
                </a:lnTo>
              </a:path>
            </a:pathLst>
          </a:custGeom>
          <a:noFill/>
          <a:ln w="28575" cmpd="sng">
            <a:solidFill>
              <a:srgbClr val="FF3300"/>
            </a:solidFill>
            <a:round/>
            <a:headEnd/>
            <a:tailEnd/>
          </a:ln>
        </p:spPr>
        <p:txBody>
          <a:bodyPr/>
          <a:lstStyle/>
          <a:p>
            <a:endParaRPr lang="en-GB" dirty="0"/>
          </a:p>
        </p:txBody>
      </p:sp>
      <p:sp>
        <p:nvSpPr>
          <p:cNvPr id="35" name="Freeform 85"/>
          <p:cNvSpPr>
            <a:spLocks/>
          </p:cNvSpPr>
          <p:nvPr/>
        </p:nvSpPr>
        <p:spPr bwMode="auto">
          <a:xfrm>
            <a:off x="3083405" y="3771313"/>
            <a:ext cx="706438" cy="154905"/>
          </a:xfrm>
          <a:custGeom>
            <a:avLst/>
            <a:gdLst>
              <a:gd name="T0" fmla="*/ 360 w 445"/>
              <a:gd name="T1" fmla="*/ 48 h 90"/>
              <a:gd name="T2" fmla="*/ 0 w 445"/>
              <a:gd name="T3" fmla="*/ 0 h 90"/>
              <a:gd name="T4" fmla="*/ 445 w 445"/>
              <a:gd name="T5" fmla="*/ 90 h 90"/>
              <a:gd name="T6" fmla="*/ 0 60000 65536"/>
              <a:gd name="T7" fmla="*/ 0 60000 65536"/>
              <a:gd name="T8" fmla="*/ 0 60000 65536"/>
              <a:gd name="T9" fmla="*/ 0 w 445"/>
              <a:gd name="T10" fmla="*/ 0 h 90"/>
              <a:gd name="T11" fmla="*/ 445 w 445"/>
              <a:gd name="T12" fmla="*/ 90 h 90"/>
              <a:gd name="connsiteX0" fmla="*/ 8090 w 10000"/>
              <a:gd name="connsiteY0" fmla="*/ 6175 h 10842"/>
              <a:gd name="connsiteX1" fmla="*/ 0 w 10000"/>
              <a:gd name="connsiteY1" fmla="*/ 0 h 10842"/>
              <a:gd name="connsiteX2" fmla="*/ 10000 w 10000"/>
              <a:gd name="connsiteY2" fmla="*/ 10842 h 10842"/>
              <a:gd name="connsiteX0" fmla="*/ 8317 w 10000"/>
              <a:gd name="connsiteY0" fmla="*/ 4210 h 10842"/>
              <a:gd name="connsiteX1" fmla="*/ 0 w 10000"/>
              <a:gd name="connsiteY1" fmla="*/ 0 h 10842"/>
              <a:gd name="connsiteX2" fmla="*/ 10000 w 10000"/>
              <a:gd name="connsiteY2" fmla="*/ 10842 h 10842"/>
            </a:gdLst>
            <a:ahLst/>
            <a:cxnLst>
              <a:cxn ang="0">
                <a:pos x="connsiteX0" y="connsiteY0"/>
              </a:cxn>
              <a:cxn ang="0">
                <a:pos x="connsiteX1" y="connsiteY1"/>
              </a:cxn>
              <a:cxn ang="0">
                <a:pos x="connsiteX2" y="connsiteY2"/>
              </a:cxn>
            </a:cxnLst>
            <a:rect l="l" t="t" r="r" b="b"/>
            <a:pathLst>
              <a:path w="10000" h="10842">
                <a:moveTo>
                  <a:pt x="8317" y="4210"/>
                </a:moveTo>
                <a:lnTo>
                  <a:pt x="0" y="0"/>
                </a:lnTo>
                <a:cubicBezTo>
                  <a:pt x="3333" y="3333"/>
                  <a:pt x="6667" y="7509"/>
                  <a:pt x="10000" y="10842"/>
                </a:cubicBezTo>
              </a:path>
            </a:pathLst>
          </a:custGeom>
          <a:noFill/>
          <a:ln w="28575" cmpd="sng">
            <a:solidFill>
              <a:srgbClr val="FF3300"/>
            </a:solidFill>
            <a:round/>
            <a:headEnd/>
            <a:tailEnd/>
          </a:ln>
        </p:spPr>
        <p:txBody>
          <a:bodyPr/>
          <a:lstStyle/>
          <a:p>
            <a:endParaRPr lang="en-GB" dirty="0"/>
          </a:p>
        </p:txBody>
      </p:sp>
      <p:sp>
        <p:nvSpPr>
          <p:cNvPr id="36" name="Freeform 86"/>
          <p:cNvSpPr>
            <a:spLocks/>
          </p:cNvSpPr>
          <p:nvPr/>
        </p:nvSpPr>
        <p:spPr bwMode="auto">
          <a:xfrm rot="454544">
            <a:off x="1000605" y="4518356"/>
            <a:ext cx="452438" cy="252412"/>
          </a:xfrm>
          <a:custGeom>
            <a:avLst/>
            <a:gdLst>
              <a:gd name="T0" fmla="*/ 0 w 285"/>
              <a:gd name="T1" fmla="*/ 39 h 159"/>
              <a:gd name="T2" fmla="*/ 285 w 285"/>
              <a:gd name="T3" fmla="*/ 0 h 159"/>
              <a:gd name="T4" fmla="*/ 66 w 285"/>
              <a:gd name="T5" fmla="*/ 159 h 159"/>
              <a:gd name="T6" fmla="*/ 0 60000 65536"/>
              <a:gd name="T7" fmla="*/ 0 60000 65536"/>
              <a:gd name="T8" fmla="*/ 0 60000 65536"/>
              <a:gd name="T9" fmla="*/ 0 w 285"/>
              <a:gd name="T10" fmla="*/ 0 h 159"/>
              <a:gd name="T11" fmla="*/ 285 w 285"/>
              <a:gd name="T12" fmla="*/ 159 h 159"/>
            </a:gdLst>
            <a:ahLst/>
            <a:cxnLst>
              <a:cxn ang="T6">
                <a:pos x="T0" y="T1"/>
              </a:cxn>
              <a:cxn ang="T7">
                <a:pos x="T2" y="T3"/>
              </a:cxn>
              <a:cxn ang="T8">
                <a:pos x="T4" y="T5"/>
              </a:cxn>
            </a:cxnLst>
            <a:rect l="T9" t="T10" r="T11" b="T12"/>
            <a:pathLst>
              <a:path w="285" h="159">
                <a:moveTo>
                  <a:pt x="0" y="39"/>
                </a:moveTo>
                <a:lnTo>
                  <a:pt x="285" y="0"/>
                </a:lnTo>
                <a:lnTo>
                  <a:pt x="66" y="159"/>
                </a:lnTo>
              </a:path>
            </a:pathLst>
          </a:custGeom>
          <a:noFill/>
          <a:ln w="28575" cmpd="sng">
            <a:solidFill>
              <a:srgbClr val="FF3300"/>
            </a:solidFill>
            <a:round/>
            <a:headEnd/>
            <a:tailEnd/>
          </a:ln>
        </p:spPr>
        <p:txBody>
          <a:bodyPr/>
          <a:lstStyle/>
          <a:p>
            <a:endParaRPr lang="en-GB" dirty="0"/>
          </a:p>
        </p:txBody>
      </p:sp>
      <p:sp>
        <p:nvSpPr>
          <p:cNvPr id="37" name="Freeform 88"/>
          <p:cNvSpPr>
            <a:spLocks/>
          </p:cNvSpPr>
          <p:nvPr/>
        </p:nvSpPr>
        <p:spPr bwMode="auto">
          <a:xfrm rot="166787">
            <a:off x="4775680" y="4064331"/>
            <a:ext cx="2338388" cy="376237"/>
          </a:xfrm>
          <a:custGeom>
            <a:avLst/>
            <a:gdLst>
              <a:gd name="T0" fmla="*/ 1291 w 1473"/>
              <a:gd name="T1" fmla="*/ 139 h 237"/>
              <a:gd name="T2" fmla="*/ 1131 w 1473"/>
              <a:gd name="T3" fmla="*/ 182 h 237"/>
              <a:gd name="T4" fmla="*/ 1101 w 1473"/>
              <a:gd name="T5" fmla="*/ 173 h 237"/>
              <a:gd name="T6" fmla="*/ 953 w 1473"/>
              <a:gd name="T7" fmla="*/ 142 h 237"/>
              <a:gd name="T8" fmla="*/ 819 w 1473"/>
              <a:gd name="T9" fmla="*/ 109 h 237"/>
              <a:gd name="T10" fmla="*/ 686 w 1473"/>
              <a:gd name="T11" fmla="*/ 71 h 237"/>
              <a:gd name="T12" fmla="*/ 612 w 1473"/>
              <a:gd name="T13" fmla="*/ 52 h 237"/>
              <a:gd name="T14" fmla="*/ 522 w 1473"/>
              <a:gd name="T15" fmla="*/ 35 h 237"/>
              <a:gd name="T16" fmla="*/ 424 w 1473"/>
              <a:gd name="T17" fmla="*/ 22 h 237"/>
              <a:gd name="T18" fmla="*/ 339 w 1473"/>
              <a:gd name="T19" fmla="*/ 13 h 237"/>
              <a:gd name="T20" fmla="*/ 263 w 1473"/>
              <a:gd name="T21" fmla="*/ 11 h 237"/>
              <a:gd name="T22" fmla="*/ 188 w 1473"/>
              <a:gd name="T23" fmla="*/ 7 h 237"/>
              <a:gd name="T24" fmla="*/ 114 w 1473"/>
              <a:gd name="T25" fmla="*/ 9 h 237"/>
              <a:gd name="T26" fmla="*/ 72 w 1473"/>
              <a:gd name="T27" fmla="*/ 3 h 237"/>
              <a:gd name="T28" fmla="*/ 39 w 1473"/>
              <a:gd name="T29" fmla="*/ 0 h 237"/>
              <a:gd name="T30" fmla="*/ 30 w 1473"/>
              <a:gd name="T31" fmla="*/ 111 h 237"/>
              <a:gd name="T32" fmla="*/ 0 w 1473"/>
              <a:gd name="T33" fmla="*/ 219 h 237"/>
              <a:gd name="T34" fmla="*/ 72 w 1473"/>
              <a:gd name="T35" fmla="*/ 216 h 237"/>
              <a:gd name="T36" fmla="*/ 177 w 1473"/>
              <a:gd name="T37" fmla="*/ 215 h 237"/>
              <a:gd name="T38" fmla="*/ 214 w 1473"/>
              <a:gd name="T39" fmla="*/ 218 h 237"/>
              <a:gd name="T40" fmla="*/ 252 w 1473"/>
              <a:gd name="T41" fmla="*/ 225 h 237"/>
              <a:gd name="T42" fmla="*/ 1465 w 1473"/>
              <a:gd name="T43" fmla="*/ 237 h 237"/>
              <a:gd name="T44" fmla="*/ 1473 w 1473"/>
              <a:gd name="T45" fmla="*/ 222 h 237"/>
              <a:gd name="T46" fmla="*/ 1463 w 1473"/>
              <a:gd name="T47" fmla="*/ 205 h 237"/>
              <a:gd name="T48" fmla="*/ 1397 w 1473"/>
              <a:gd name="T49" fmla="*/ 173 h 237"/>
              <a:gd name="T50" fmla="*/ 1364 w 1473"/>
              <a:gd name="T51" fmla="*/ 149 h 237"/>
              <a:gd name="T52" fmla="*/ 1318 w 1473"/>
              <a:gd name="T53" fmla="*/ 136 h 237"/>
              <a:gd name="T54" fmla="*/ 1284 w 1473"/>
              <a:gd name="T55" fmla="*/ 139 h 23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473"/>
              <a:gd name="T85" fmla="*/ 0 h 237"/>
              <a:gd name="T86" fmla="*/ 1473 w 1473"/>
              <a:gd name="T87" fmla="*/ 237 h 237"/>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473" h="237">
                <a:moveTo>
                  <a:pt x="1291" y="139"/>
                </a:moveTo>
                <a:lnTo>
                  <a:pt x="1131" y="182"/>
                </a:lnTo>
                <a:lnTo>
                  <a:pt x="1101" y="173"/>
                </a:lnTo>
                <a:lnTo>
                  <a:pt x="953" y="142"/>
                </a:lnTo>
                <a:lnTo>
                  <a:pt x="819" y="109"/>
                </a:lnTo>
                <a:lnTo>
                  <a:pt x="686" y="71"/>
                </a:lnTo>
                <a:cubicBezTo>
                  <a:pt x="659" y="66"/>
                  <a:pt x="641" y="59"/>
                  <a:pt x="612" y="52"/>
                </a:cubicBezTo>
                <a:cubicBezTo>
                  <a:pt x="586" y="46"/>
                  <a:pt x="552" y="41"/>
                  <a:pt x="522" y="35"/>
                </a:cubicBezTo>
                <a:lnTo>
                  <a:pt x="424" y="22"/>
                </a:lnTo>
                <a:lnTo>
                  <a:pt x="339" y="13"/>
                </a:lnTo>
                <a:lnTo>
                  <a:pt x="263" y="11"/>
                </a:lnTo>
                <a:lnTo>
                  <a:pt x="188" y="7"/>
                </a:lnTo>
                <a:lnTo>
                  <a:pt x="114" y="9"/>
                </a:lnTo>
                <a:lnTo>
                  <a:pt x="72" y="3"/>
                </a:lnTo>
                <a:lnTo>
                  <a:pt x="39" y="0"/>
                </a:lnTo>
                <a:lnTo>
                  <a:pt x="30" y="111"/>
                </a:lnTo>
                <a:lnTo>
                  <a:pt x="0" y="219"/>
                </a:lnTo>
                <a:lnTo>
                  <a:pt x="72" y="216"/>
                </a:lnTo>
                <a:lnTo>
                  <a:pt x="177" y="215"/>
                </a:lnTo>
                <a:lnTo>
                  <a:pt x="214" y="218"/>
                </a:lnTo>
                <a:lnTo>
                  <a:pt x="252" y="225"/>
                </a:lnTo>
                <a:lnTo>
                  <a:pt x="1465" y="237"/>
                </a:lnTo>
                <a:lnTo>
                  <a:pt x="1473" y="222"/>
                </a:lnTo>
                <a:lnTo>
                  <a:pt x="1463" y="205"/>
                </a:lnTo>
                <a:lnTo>
                  <a:pt x="1397" y="173"/>
                </a:lnTo>
                <a:lnTo>
                  <a:pt x="1364" y="149"/>
                </a:lnTo>
                <a:lnTo>
                  <a:pt x="1318" y="136"/>
                </a:lnTo>
                <a:lnTo>
                  <a:pt x="1284" y="139"/>
                </a:lnTo>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38" name="Freeform 89"/>
          <p:cNvSpPr>
            <a:spLocks/>
          </p:cNvSpPr>
          <p:nvPr/>
        </p:nvSpPr>
        <p:spPr bwMode="auto">
          <a:xfrm rot="73369">
            <a:off x="6906105" y="4337381"/>
            <a:ext cx="150813" cy="30162"/>
          </a:xfrm>
          <a:custGeom>
            <a:avLst/>
            <a:gdLst>
              <a:gd name="T0" fmla="*/ 0 w 207"/>
              <a:gd name="T1" fmla="*/ 17 h 47"/>
              <a:gd name="T2" fmla="*/ 96 w 207"/>
              <a:gd name="T3" fmla="*/ 5 h 47"/>
              <a:gd name="T4" fmla="*/ 207 w 207"/>
              <a:gd name="T5" fmla="*/ 47 h 47"/>
              <a:gd name="T6" fmla="*/ 0 60000 65536"/>
              <a:gd name="T7" fmla="*/ 0 60000 65536"/>
              <a:gd name="T8" fmla="*/ 0 60000 65536"/>
              <a:gd name="T9" fmla="*/ 0 w 207"/>
              <a:gd name="T10" fmla="*/ 0 h 47"/>
              <a:gd name="T11" fmla="*/ 207 w 207"/>
              <a:gd name="T12" fmla="*/ 47 h 47"/>
            </a:gdLst>
            <a:ahLst/>
            <a:cxnLst>
              <a:cxn ang="T6">
                <a:pos x="T0" y="T1"/>
              </a:cxn>
              <a:cxn ang="T7">
                <a:pos x="T2" y="T3"/>
              </a:cxn>
              <a:cxn ang="T8">
                <a:pos x="T4" y="T5"/>
              </a:cxn>
            </a:cxnLst>
            <a:rect l="T9" t="T10" r="T11" b="T12"/>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39" name="Freeform 90"/>
          <p:cNvSpPr>
            <a:spLocks/>
          </p:cNvSpPr>
          <p:nvPr/>
        </p:nvSpPr>
        <p:spPr bwMode="auto">
          <a:xfrm rot="73369">
            <a:off x="6856893" y="4308806"/>
            <a:ext cx="150813" cy="30162"/>
          </a:xfrm>
          <a:custGeom>
            <a:avLst/>
            <a:gdLst>
              <a:gd name="T0" fmla="*/ 0 w 207"/>
              <a:gd name="T1" fmla="*/ 17 h 47"/>
              <a:gd name="T2" fmla="*/ 96 w 207"/>
              <a:gd name="T3" fmla="*/ 5 h 47"/>
              <a:gd name="T4" fmla="*/ 207 w 207"/>
              <a:gd name="T5" fmla="*/ 47 h 47"/>
              <a:gd name="T6" fmla="*/ 0 60000 65536"/>
              <a:gd name="T7" fmla="*/ 0 60000 65536"/>
              <a:gd name="T8" fmla="*/ 0 60000 65536"/>
              <a:gd name="T9" fmla="*/ 0 w 207"/>
              <a:gd name="T10" fmla="*/ 0 h 47"/>
              <a:gd name="T11" fmla="*/ 207 w 207"/>
              <a:gd name="T12" fmla="*/ 47 h 47"/>
            </a:gdLst>
            <a:ahLst/>
            <a:cxnLst>
              <a:cxn ang="T6">
                <a:pos x="T0" y="T1"/>
              </a:cxn>
              <a:cxn ang="T7">
                <a:pos x="T2" y="T3"/>
              </a:cxn>
              <a:cxn ang="T8">
                <a:pos x="T4" y="T5"/>
              </a:cxn>
            </a:cxnLst>
            <a:rect l="T9" t="T10" r="T11" b="T12"/>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40" name="Freeform 92"/>
          <p:cNvSpPr>
            <a:spLocks/>
          </p:cNvSpPr>
          <p:nvPr/>
        </p:nvSpPr>
        <p:spPr bwMode="auto">
          <a:xfrm>
            <a:off x="6660043" y="4567568"/>
            <a:ext cx="282575" cy="57150"/>
          </a:xfrm>
          <a:custGeom>
            <a:avLst/>
            <a:gdLst>
              <a:gd name="T0" fmla="*/ 0 w 252"/>
              <a:gd name="T1" fmla="*/ 6 h 57"/>
              <a:gd name="T2" fmla="*/ 210 w 252"/>
              <a:gd name="T3" fmla="*/ 57 h 57"/>
              <a:gd name="T4" fmla="*/ 237 w 252"/>
              <a:gd name="T5" fmla="*/ 45 h 57"/>
              <a:gd name="T6" fmla="*/ 252 w 252"/>
              <a:gd name="T7" fmla="*/ 16 h 57"/>
              <a:gd name="T8" fmla="*/ 225 w 252"/>
              <a:gd name="T9" fmla="*/ 0 h 57"/>
              <a:gd name="T10" fmla="*/ 0 w 252"/>
              <a:gd name="T11" fmla="*/ 6 h 57"/>
              <a:gd name="T12" fmla="*/ 0 60000 65536"/>
              <a:gd name="T13" fmla="*/ 0 60000 65536"/>
              <a:gd name="T14" fmla="*/ 0 60000 65536"/>
              <a:gd name="T15" fmla="*/ 0 60000 65536"/>
              <a:gd name="T16" fmla="*/ 0 60000 65536"/>
              <a:gd name="T17" fmla="*/ 0 60000 65536"/>
              <a:gd name="T18" fmla="*/ 0 w 252"/>
              <a:gd name="T19" fmla="*/ 0 h 57"/>
              <a:gd name="T20" fmla="*/ 252 w 252"/>
              <a:gd name="T21" fmla="*/ 57 h 57"/>
            </a:gdLst>
            <a:ahLst/>
            <a:cxnLst>
              <a:cxn ang="T12">
                <a:pos x="T0" y="T1"/>
              </a:cxn>
              <a:cxn ang="T13">
                <a:pos x="T2" y="T3"/>
              </a:cxn>
              <a:cxn ang="T14">
                <a:pos x="T4" y="T5"/>
              </a:cxn>
              <a:cxn ang="T15">
                <a:pos x="T6" y="T7"/>
              </a:cxn>
              <a:cxn ang="T16">
                <a:pos x="T8" y="T9"/>
              </a:cxn>
              <a:cxn ang="T17">
                <a:pos x="T10" y="T11"/>
              </a:cxn>
            </a:cxnLst>
            <a:rect l="T18" t="T19" r="T20" b="T21"/>
            <a:pathLst>
              <a:path w="252" h="57">
                <a:moveTo>
                  <a:pt x="0" y="6"/>
                </a:moveTo>
                <a:lnTo>
                  <a:pt x="210" y="57"/>
                </a:lnTo>
                <a:lnTo>
                  <a:pt x="237" y="45"/>
                </a:lnTo>
                <a:lnTo>
                  <a:pt x="252" y="16"/>
                </a:lnTo>
                <a:lnTo>
                  <a:pt x="225" y="0"/>
                </a:lnTo>
                <a:lnTo>
                  <a:pt x="0" y="6"/>
                </a:lnTo>
                <a:close/>
              </a:path>
            </a:pathLst>
          </a:custGeom>
          <a:solidFill>
            <a:srgbClr val="FFD9B3"/>
          </a:solidFill>
          <a:ln w="9525">
            <a:solidFill>
              <a:srgbClr val="000000"/>
            </a:solidFill>
            <a:round/>
            <a:headEnd/>
            <a:tailEnd/>
          </a:ln>
        </p:spPr>
        <p:txBody>
          <a:bodyPr/>
          <a:lstStyle/>
          <a:p>
            <a:endParaRPr lang="en-GB" dirty="0"/>
          </a:p>
        </p:txBody>
      </p:sp>
      <p:sp>
        <p:nvSpPr>
          <p:cNvPr id="41" name="Freeform 93"/>
          <p:cNvSpPr>
            <a:spLocks/>
          </p:cNvSpPr>
          <p:nvPr/>
        </p:nvSpPr>
        <p:spPr bwMode="auto">
          <a:xfrm>
            <a:off x="4431193" y="4389768"/>
            <a:ext cx="2371725" cy="182562"/>
          </a:xfrm>
          <a:custGeom>
            <a:avLst/>
            <a:gdLst>
              <a:gd name="T0" fmla="*/ 2114 w 2114"/>
              <a:gd name="T1" fmla="*/ 0 h 180"/>
              <a:gd name="T2" fmla="*/ 583 w 2114"/>
              <a:gd name="T3" fmla="*/ 26 h 180"/>
              <a:gd name="T4" fmla="*/ 185 w 2114"/>
              <a:gd name="T5" fmla="*/ 56 h 180"/>
              <a:gd name="T6" fmla="*/ 71 w 2114"/>
              <a:gd name="T7" fmla="*/ 77 h 180"/>
              <a:gd name="T8" fmla="*/ 0 w 2114"/>
              <a:gd name="T9" fmla="*/ 112 h 180"/>
              <a:gd name="T10" fmla="*/ 76 w 2114"/>
              <a:gd name="T11" fmla="*/ 150 h 180"/>
              <a:gd name="T12" fmla="*/ 190 w 2114"/>
              <a:gd name="T13" fmla="*/ 159 h 180"/>
              <a:gd name="T14" fmla="*/ 2106 w 2114"/>
              <a:gd name="T15" fmla="*/ 180 h 180"/>
              <a:gd name="T16" fmla="*/ 0 60000 65536"/>
              <a:gd name="T17" fmla="*/ 0 60000 65536"/>
              <a:gd name="T18" fmla="*/ 0 60000 65536"/>
              <a:gd name="T19" fmla="*/ 0 60000 65536"/>
              <a:gd name="T20" fmla="*/ 0 60000 65536"/>
              <a:gd name="T21" fmla="*/ 0 60000 65536"/>
              <a:gd name="T22" fmla="*/ 0 60000 65536"/>
              <a:gd name="T23" fmla="*/ 0 60000 65536"/>
              <a:gd name="T24" fmla="*/ 0 w 2114"/>
              <a:gd name="T25" fmla="*/ 0 h 180"/>
              <a:gd name="T26" fmla="*/ 2114 w 2114"/>
              <a:gd name="T27" fmla="*/ 180 h 1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14" h="180">
                <a:moveTo>
                  <a:pt x="2114" y="0"/>
                </a:moveTo>
                <a:lnTo>
                  <a:pt x="583" y="26"/>
                </a:lnTo>
                <a:lnTo>
                  <a:pt x="185" y="56"/>
                </a:lnTo>
                <a:lnTo>
                  <a:pt x="71" y="77"/>
                </a:lnTo>
                <a:lnTo>
                  <a:pt x="0" y="112"/>
                </a:lnTo>
                <a:lnTo>
                  <a:pt x="76" y="150"/>
                </a:lnTo>
                <a:lnTo>
                  <a:pt x="190" y="159"/>
                </a:lnTo>
                <a:lnTo>
                  <a:pt x="2106" y="180"/>
                </a:lnTo>
              </a:path>
            </a:pathLst>
          </a:custGeom>
          <a:gradFill rotWithShape="1">
            <a:gsLst>
              <a:gs pos="0">
                <a:srgbClr val="C0C0C0"/>
              </a:gs>
              <a:gs pos="100000">
                <a:srgbClr val="929292"/>
              </a:gs>
            </a:gsLst>
            <a:lin ang="0" scaled="1"/>
          </a:gradFill>
          <a:ln w="9525">
            <a:solidFill>
              <a:srgbClr val="000000"/>
            </a:solidFill>
            <a:round/>
            <a:headEnd/>
            <a:tailEnd/>
          </a:ln>
        </p:spPr>
        <p:txBody>
          <a:bodyPr/>
          <a:lstStyle/>
          <a:p>
            <a:endParaRPr lang="en-GB" dirty="0"/>
          </a:p>
        </p:txBody>
      </p:sp>
      <p:sp>
        <p:nvSpPr>
          <p:cNvPr id="42" name="Freeform 94"/>
          <p:cNvSpPr>
            <a:spLocks/>
          </p:cNvSpPr>
          <p:nvPr/>
        </p:nvSpPr>
        <p:spPr bwMode="auto">
          <a:xfrm>
            <a:off x="4566130" y="4454856"/>
            <a:ext cx="25400" cy="87312"/>
          </a:xfrm>
          <a:custGeom>
            <a:avLst/>
            <a:gdLst>
              <a:gd name="T0" fmla="*/ 0 w 15"/>
              <a:gd name="T1" fmla="*/ 0 h 60"/>
              <a:gd name="T2" fmla="*/ 15 w 15"/>
              <a:gd name="T3" fmla="*/ 30 h 60"/>
              <a:gd name="T4" fmla="*/ 0 w 15"/>
              <a:gd name="T5" fmla="*/ 60 h 60"/>
              <a:gd name="T6" fmla="*/ 0 60000 65536"/>
              <a:gd name="T7" fmla="*/ 0 60000 65536"/>
              <a:gd name="T8" fmla="*/ 0 60000 65536"/>
              <a:gd name="T9" fmla="*/ 0 w 15"/>
              <a:gd name="T10" fmla="*/ 0 h 60"/>
              <a:gd name="T11" fmla="*/ 15 w 15"/>
              <a:gd name="T12" fmla="*/ 60 h 60"/>
            </a:gdLst>
            <a:ahLst/>
            <a:cxnLst>
              <a:cxn ang="T6">
                <a:pos x="T0" y="T1"/>
              </a:cxn>
              <a:cxn ang="T7">
                <a:pos x="T2" y="T3"/>
              </a:cxn>
              <a:cxn ang="T8">
                <a:pos x="T4" y="T5"/>
              </a:cxn>
            </a:cxnLst>
            <a:rect l="T9" t="T10" r="T11" b="T12"/>
            <a:pathLst>
              <a:path w="15" h="60">
                <a:moveTo>
                  <a:pt x="0" y="0"/>
                </a:moveTo>
                <a:cubicBezTo>
                  <a:pt x="7" y="10"/>
                  <a:pt x="15" y="20"/>
                  <a:pt x="15" y="30"/>
                </a:cubicBezTo>
                <a:cubicBezTo>
                  <a:pt x="15" y="40"/>
                  <a:pt x="7" y="50"/>
                  <a:pt x="0" y="60"/>
                </a:cubicBezTo>
              </a:path>
            </a:pathLst>
          </a:custGeom>
          <a:noFill/>
          <a:ln w="9525">
            <a:solidFill>
              <a:srgbClr val="000000"/>
            </a:solidFill>
            <a:round/>
            <a:headEnd/>
            <a:tailEnd/>
          </a:ln>
        </p:spPr>
        <p:txBody>
          <a:bodyPr/>
          <a:lstStyle/>
          <a:p>
            <a:endParaRPr lang="en-GB" dirty="0"/>
          </a:p>
        </p:txBody>
      </p:sp>
      <p:sp>
        <p:nvSpPr>
          <p:cNvPr id="43" name="Freeform 95"/>
          <p:cNvSpPr>
            <a:spLocks/>
          </p:cNvSpPr>
          <p:nvPr/>
        </p:nvSpPr>
        <p:spPr bwMode="auto">
          <a:xfrm>
            <a:off x="6807680" y="4381831"/>
            <a:ext cx="288925" cy="212725"/>
          </a:xfrm>
          <a:custGeom>
            <a:avLst/>
            <a:gdLst>
              <a:gd name="T0" fmla="*/ 0 w 257"/>
              <a:gd name="T1" fmla="*/ 0 h 210"/>
              <a:gd name="T2" fmla="*/ 4 w 257"/>
              <a:gd name="T3" fmla="*/ 210 h 210"/>
              <a:gd name="T4" fmla="*/ 107 w 257"/>
              <a:gd name="T5" fmla="*/ 210 h 210"/>
              <a:gd name="T6" fmla="*/ 201 w 257"/>
              <a:gd name="T7" fmla="*/ 193 h 210"/>
              <a:gd name="T8" fmla="*/ 253 w 257"/>
              <a:gd name="T9" fmla="*/ 150 h 210"/>
              <a:gd name="T10" fmla="*/ 257 w 257"/>
              <a:gd name="T11" fmla="*/ 65 h 210"/>
              <a:gd name="T12" fmla="*/ 205 w 257"/>
              <a:gd name="T13" fmla="*/ 17 h 210"/>
              <a:gd name="T14" fmla="*/ 120 w 257"/>
              <a:gd name="T15" fmla="*/ 0 h 210"/>
              <a:gd name="T16" fmla="*/ 0 w 257"/>
              <a:gd name="T17" fmla="*/ 0 h 2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57"/>
              <a:gd name="T28" fmla="*/ 0 h 210"/>
              <a:gd name="T29" fmla="*/ 257 w 257"/>
              <a:gd name="T30" fmla="*/ 210 h 2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57" h="210">
                <a:moveTo>
                  <a:pt x="0" y="0"/>
                </a:moveTo>
                <a:lnTo>
                  <a:pt x="4" y="210"/>
                </a:lnTo>
                <a:lnTo>
                  <a:pt x="107" y="210"/>
                </a:lnTo>
                <a:lnTo>
                  <a:pt x="201" y="193"/>
                </a:lnTo>
                <a:lnTo>
                  <a:pt x="253" y="150"/>
                </a:lnTo>
                <a:lnTo>
                  <a:pt x="257" y="65"/>
                </a:lnTo>
                <a:lnTo>
                  <a:pt x="205" y="17"/>
                </a:lnTo>
                <a:lnTo>
                  <a:pt x="120" y="0"/>
                </a:lnTo>
                <a:lnTo>
                  <a:pt x="0" y="0"/>
                </a:lnTo>
                <a:close/>
              </a:path>
            </a:pathLst>
          </a:custGeom>
          <a:solidFill>
            <a:srgbClr val="CCFFFF"/>
          </a:solidFill>
          <a:ln w="9525">
            <a:solidFill>
              <a:srgbClr val="000000"/>
            </a:solidFill>
            <a:round/>
            <a:headEnd/>
            <a:tailEnd/>
          </a:ln>
        </p:spPr>
        <p:txBody>
          <a:bodyPr/>
          <a:lstStyle/>
          <a:p>
            <a:endParaRPr lang="en-GB" dirty="0"/>
          </a:p>
        </p:txBody>
      </p:sp>
      <p:sp>
        <p:nvSpPr>
          <p:cNvPr id="44" name="Oval 96"/>
          <p:cNvSpPr>
            <a:spLocks noChangeArrowheads="1"/>
          </p:cNvSpPr>
          <p:nvPr/>
        </p:nvSpPr>
        <p:spPr bwMode="auto">
          <a:xfrm>
            <a:off x="6891818" y="4429456"/>
            <a:ext cx="79375" cy="119062"/>
          </a:xfrm>
          <a:prstGeom prst="ellipse">
            <a:avLst/>
          </a:prstGeom>
          <a:solidFill>
            <a:srgbClr val="FFFFFF"/>
          </a:solidFill>
          <a:ln w="6350">
            <a:solidFill>
              <a:srgbClr val="000000"/>
            </a:solidFill>
            <a:round/>
            <a:headEnd/>
            <a:tailEnd/>
          </a:ln>
        </p:spPr>
        <p:txBody>
          <a:bodyPr/>
          <a:lstStyle/>
          <a:p>
            <a:endParaRPr lang="en-US" dirty="0"/>
          </a:p>
        </p:txBody>
      </p:sp>
      <p:sp>
        <p:nvSpPr>
          <p:cNvPr id="45" name="Line 100"/>
          <p:cNvSpPr>
            <a:spLocks noChangeShapeType="1"/>
          </p:cNvSpPr>
          <p:nvPr/>
        </p:nvSpPr>
        <p:spPr bwMode="auto">
          <a:xfrm flipV="1">
            <a:off x="946630" y="3508706"/>
            <a:ext cx="2333625" cy="1320800"/>
          </a:xfrm>
          <a:prstGeom prst="line">
            <a:avLst/>
          </a:prstGeom>
          <a:noFill/>
          <a:ln w="28575" cap="rnd">
            <a:solidFill>
              <a:srgbClr val="FF3300"/>
            </a:solidFill>
            <a:prstDash val="sysDot"/>
            <a:round/>
            <a:headEnd/>
            <a:tailEnd/>
          </a:ln>
        </p:spPr>
        <p:txBody>
          <a:bodyPr/>
          <a:lstStyle/>
          <a:p>
            <a:endParaRPr lang="en-GB" dirty="0"/>
          </a:p>
        </p:txBody>
      </p:sp>
      <p:sp>
        <p:nvSpPr>
          <p:cNvPr id="46" name="Line 101"/>
          <p:cNvSpPr>
            <a:spLocks noChangeShapeType="1"/>
          </p:cNvSpPr>
          <p:nvPr/>
        </p:nvSpPr>
        <p:spPr bwMode="auto">
          <a:xfrm>
            <a:off x="3188180" y="3813506"/>
            <a:ext cx="4244975" cy="819150"/>
          </a:xfrm>
          <a:prstGeom prst="line">
            <a:avLst/>
          </a:prstGeom>
          <a:noFill/>
          <a:ln w="28575" cap="rnd">
            <a:solidFill>
              <a:srgbClr val="FF3300"/>
            </a:solidFill>
            <a:prstDash val="sysDot"/>
            <a:round/>
            <a:headEnd/>
            <a:tailEnd/>
          </a:ln>
        </p:spPr>
        <p:txBody>
          <a:bodyPr/>
          <a:lstStyle/>
          <a:p>
            <a:endParaRPr lang="en-GB" dirty="0"/>
          </a:p>
        </p:txBody>
      </p:sp>
      <p:sp>
        <p:nvSpPr>
          <p:cNvPr id="47" name="Line 102"/>
          <p:cNvSpPr>
            <a:spLocks noChangeShapeType="1"/>
          </p:cNvSpPr>
          <p:nvPr/>
        </p:nvSpPr>
        <p:spPr bwMode="auto">
          <a:xfrm>
            <a:off x="1974399" y="3673712"/>
            <a:ext cx="3642656" cy="334138"/>
          </a:xfrm>
          <a:prstGeom prst="line">
            <a:avLst/>
          </a:prstGeom>
          <a:noFill/>
          <a:ln w="28575" cap="rnd">
            <a:solidFill>
              <a:srgbClr val="FF3300"/>
            </a:solidFill>
            <a:prstDash val="sysDot"/>
            <a:round/>
            <a:headEnd/>
            <a:tailEnd/>
          </a:ln>
        </p:spPr>
        <p:txBody>
          <a:bodyPr/>
          <a:lstStyle/>
          <a:p>
            <a:endParaRPr lang="en-GB" dirty="0"/>
          </a:p>
        </p:txBody>
      </p:sp>
      <p:grpSp>
        <p:nvGrpSpPr>
          <p:cNvPr id="50" name="Group 126"/>
          <p:cNvGrpSpPr>
            <a:grpSpLocks/>
          </p:cNvGrpSpPr>
          <p:nvPr/>
        </p:nvGrpSpPr>
        <p:grpSpPr bwMode="auto">
          <a:xfrm rot="282713">
            <a:off x="3716818" y="4215149"/>
            <a:ext cx="177800" cy="336551"/>
            <a:chOff x="2126" y="1428"/>
            <a:chExt cx="112" cy="212"/>
          </a:xfrm>
        </p:grpSpPr>
        <p:sp>
          <p:nvSpPr>
            <p:cNvPr id="51" name="Freeform 127"/>
            <p:cNvSpPr>
              <a:spLocks/>
            </p:cNvSpPr>
            <p:nvPr/>
          </p:nvSpPr>
          <p:spPr bwMode="auto">
            <a:xfrm rot="274436">
              <a:off x="2130" y="1578"/>
              <a:ext cx="40" cy="49"/>
            </a:xfrm>
            <a:custGeom>
              <a:avLst/>
              <a:gdLst>
                <a:gd name="T0" fmla="*/ 30 w 41"/>
                <a:gd name="T1" fmla="*/ 0 h 42"/>
                <a:gd name="T2" fmla="*/ 36 w 41"/>
                <a:gd name="T3" fmla="*/ 30 h 42"/>
                <a:gd name="T4" fmla="*/ 0 w 41"/>
                <a:gd name="T5" fmla="*/ 42 h 42"/>
                <a:gd name="T6" fmla="*/ 0 60000 65536"/>
                <a:gd name="T7" fmla="*/ 0 60000 65536"/>
                <a:gd name="T8" fmla="*/ 0 60000 65536"/>
                <a:gd name="T9" fmla="*/ 0 w 41"/>
                <a:gd name="T10" fmla="*/ 0 h 42"/>
                <a:gd name="T11" fmla="*/ 41 w 41"/>
                <a:gd name="T12" fmla="*/ 42 h 42"/>
              </a:gdLst>
              <a:ahLst/>
              <a:cxnLst>
                <a:cxn ang="T6">
                  <a:pos x="T0" y="T1"/>
                </a:cxn>
                <a:cxn ang="T7">
                  <a:pos x="T2" y="T3"/>
                </a:cxn>
                <a:cxn ang="T8">
                  <a:pos x="T4" y="T5"/>
                </a:cxn>
              </a:cxnLst>
              <a:rect l="T9" t="T10" r="T11" b="T12"/>
              <a:pathLst>
                <a:path w="41" h="42">
                  <a:moveTo>
                    <a:pt x="30" y="0"/>
                  </a:moveTo>
                  <a:cubicBezTo>
                    <a:pt x="35" y="11"/>
                    <a:pt x="41" y="23"/>
                    <a:pt x="36" y="30"/>
                  </a:cubicBezTo>
                  <a:cubicBezTo>
                    <a:pt x="31" y="37"/>
                    <a:pt x="6" y="40"/>
                    <a:pt x="0" y="42"/>
                  </a:cubicBezTo>
                </a:path>
              </a:pathLst>
            </a:custGeom>
            <a:solidFill>
              <a:schemeClr val="bg1"/>
            </a:solidFill>
            <a:ln w="9525" cmpd="sng">
              <a:solidFill>
                <a:srgbClr val="000000"/>
              </a:solidFill>
              <a:prstDash val="solid"/>
              <a:round/>
              <a:headEnd/>
              <a:tailEnd/>
            </a:ln>
          </p:spPr>
          <p:txBody>
            <a:bodyPr/>
            <a:lstStyle/>
            <a:p>
              <a:endParaRPr lang="en-GB" dirty="0"/>
            </a:p>
          </p:txBody>
        </p:sp>
        <p:sp>
          <p:nvSpPr>
            <p:cNvPr id="52" name="Freeform 128"/>
            <p:cNvSpPr>
              <a:spLocks/>
            </p:cNvSpPr>
            <p:nvPr/>
          </p:nvSpPr>
          <p:spPr bwMode="auto">
            <a:xfrm rot="20650032">
              <a:off x="2203" y="1455"/>
              <a:ext cx="35" cy="39"/>
            </a:xfrm>
            <a:custGeom>
              <a:avLst/>
              <a:gdLst>
                <a:gd name="T0" fmla="*/ 30 w 41"/>
                <a:gd name="T1" fmla="*/ 0 h 42"/>
                <a:gd name="T2" fmla="*/ 36 w 41"/>
                <a:gd name="T3" fmla="*/ 30 h 42"/>
                <a:gd name="T4" fmla="*/ 0 w 41"/>
                <a:gd name="T5" fmla="*/ 42 h 42"/>
                <a:gd name="T6" fmla="*/ 0 60000 65536"/>
                <a:gd name="T7" fmla="*/ 0 60000 65536"/>
                <a:gd name="T8" fmla="*/ 0 60000 65536"/>
                <a:gd name="T9" fmla="*/ 0 w 41"/>
                <a:gd name="T10" fmla="*/ 0 h 42"/>
                <a:gd name="T11" fmla="*/ 41 w 41"/>
                <a:gd name="T12" fmla="*/ 42 h 42"/>
              </a:gdLst>
              <a:ahLst/>
              <a:cxnLst>
                <a:cxn ang="T6">
                  <a:pos x="T0" y="T1"/>
                </a:cxn>
                <a:cxn ang="T7">
                  <a:pos x="T2" y="T3"/>
                </a:cxn>
                <a:cxn ang="T8">
                  <a:pos x="T4" y="T5"/>
                </a:cxn>
              </a:cxnLst>
              <a:rect l="T9" t="T10" r="T11" b="T12"/>
              <a:pathLst>
                <a:path w="41" h="42">
                  <a:moveTo>
                    <a:pt x="30" y="0"/>
                  </a:moveTo>
                  <a:cubicBezTo>
                    <a:pt x="35" y="11"/>
                    <a:pt x="41" y="23"/>
                    <a:pt x="36" y="30"/>
                  </a:cubicBezTo>
                  <a:cubicBezTo>
                    <a:pt x="31" y="37"/>
                    <a:pt x="6" y="40"/>
                    <a:pt x="0" y="42"/>
                  </a:cubicBezTo>
                </a:path>
              </a:pathLst>
            </a:custGeom>
            <a:solidFill>
              <a:schemeClr val="bg1"/>
            </a:solidFill>
            <a:ln w="9525" cmpd="sng">
              <a:solidFill>
                <a:srgbClr val="000000"/>
              </a:solidFill>
              <a:prstDash val="solid"/>
              <a:round/>
              <a:headEnd/>
              <a:tailEnd/>
            </a:ln>
          </p:spPr>
          <p:txBody>
            <a:bodyPr/>
            <a:lstStyle/>
            <a:p>
              <a:endParaRPr lang="en-GB" dirty="0"/>
            </a:p>
          </p:txBody>
        </p:sp>
        <p:sp>
          <p:nvSpPr>
            <p:cNvPr id="53" name="Freeform 129"/>
            <p:cNvSpPr>
              <a:spLocks/>
            </p:cNvSpPr>
            <p:nvPr/>
          </p:nvSpPr>
          <p:spPr bwMode="auto">
            <a:xfrm rot="1632420">
              <a:off x="2126" y="1556"/>
              <a:ext cx="24" cy="84"/>
            </a:xfrm>
            <a:custGeom>
              <a:avLst/>
              <a:gdLst>
                <a:gd name="T0" fmla="*/ 21 w 24"/>
                <a:gd name="T1" fmla="*/ 0 h 84"/>
                <a:gd name="T2" fmla="*/ 21 w 24"/>
                <a:gd name="T3" fmla="*/ 45 h 84"/>
                <a:gd name="T4" fmla="*/ 0 w 24"/>
                <a:gd name="T5" fmla="*/ 84 h 84"/>
                <a:gd name="T6" fmla="*/ 0 60000 65536"/>
                <a:gd name="T7" fmla="*/ 0 60000 65536"/>
                <a:gd name="T8" fmla="*/ 0 60000 65536"/>
                <a:gd name="T9" fmla="*/ 0 w 24"/>
                <a:gd name="T10" fmla="*/ 0 h 84"/>
                <a:gd name="T11" fmla="*/ 24 w 24"/>
                <a:gd name="T12" fmla="*/ 84 h 84"/>
              </a:gdLst>
              <a:ahLst/>
              <a:cxnLst>
                <a:cxn ang="T6">
                  <a:pos x="T0" y="T1"/>
                </a:cxn>
                <a:cxn ang="T7">
                  <a:pos x="T2" y="T3"/>
                </a:cxn>
                <a:cxn ang="T8">
                  <a:pos x="T4" y="T5"/>
                </a:cxn>
              </a:cxnLst>
              <a:rect l="T9" t="T10" r="T11" b="T12"/>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p:spPr>
          <p:txBody>
            <a:bodyPr/>
            <a:lstStyle/>
            <a:p>
              <a:endParaRPr lang="en-GB" dirty="0"/>
            </a:p>
          </p:txBody>
        </p:sp>
        <p:sp>
          <p:nvSpPr>
            <p:cNvPr id="54" name="Freeform 130"/>
            <p:cNvSpPr>
              <a:spLocks/>
            </p:cNvSpPr>
            <p:nvPr/>
          </p:nvSpPr>
          <p:spPr bwMode="auto">
            <a:xfrm>
              <a:off x="2199" y="1428"/>
              <a:ext cx="24" cy="84"/>
            </a:xfrm>
            <a:custGeom>
              <a:avLst/>
              <a:gdLst>
                <a:gd name="T0" fmla="*/ 21 w 24"/>
                <a:gd name="T1" fmla="*/ 0 h 84"/>
                <a:gd name="T2" fmla="*/ 21 w 24"/>
                <a:gd name="T3" fmla="*/ 45 h 84"/>
                <a:gd name="T4" fmla="*/ 0 w 24"/>
                <a:gd name="T5" fmla="*/ 84 h 84"/>
                <a:gd name="T6" fmla="*/ 0 60000 65536"/>
                <a:gd name="T7" fmla="*/ 0 60000 65536"/>
                <a:gd name="T8" fmla="*/ 0 60000 65536"/>
                <a:gd name="T9" fmla="*/ 0 w 24"/>
                <a:gd name="T10" fmla="*/ 0 h 84"/>
                <a:gd name="T11" fmla="*/ 24 w 24"/>
                <a:gd name="T12" fmla="*/ 84 h 84"/>
              </a:gdLst>
              <a:ahLst/>
              <a:cxnLst>
                <a:cxn ang="T6">
                  <a:pos x="T0" y="T1"/>
                </a:cxn>
                <a:cxn ang="T7">
                  <a:pos x="T2" y="T3"/>
                </a:cxn>
                <a:cxn ang="T8">
                  <a:pos x="T4" y="T5"/>
                </a:cxn>
              </a:cxnLst>
              <a:rect l="T9" t="T10" r="T11" b="T12"/>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p:spPr>
          <p:txBody>
            <a:bodyPr/>
            <a:lstStyle/>
            <a:p>
              <a:endParaRPr lang="en-GB" dirty="0"/>
            </a:p>
          </p:txBody>
        </p:sp>
        <p:sp>
          <p:nvSpPr>
            <p:cNvPr id="55" name="Line 131"/>
            <p:cNvSpPr>
              <a:spLocks noChangeShapeType="1"/>
            </p:cNvSpPr>
            <p:nvPr/>
          </p:nvSpPr>
          <p:spPr bwMode="auto">
            <a:xfrm flipH="1">
              <a:off x="2150" y="1602"/>
              <a:ext cx="12" cy="14"/>
            </a:xfrm>
            <a:prstGeom prst="line">
              <a:avLst/>
            </a:prstGeom>
            <a:noFill/>
            <a:ln w="9525">
              <a:solidFill>
                <a:srgbClr val="000000"/>
              </a:solidFill>
              <a:round/>
              <a:headEnd/>
              <a:tailEnd/>
            </a:ln>
          </p:spPr>
          <p:txBody>
            <a:bodyPr/>
            <a:lstStyle/>
            <a:p>
              <a:endParaRPr lang="en-GB" dirty="0"/>
            </a:p>
          </p:txBody>
        </p:sp>
        <p:sp>
          <p:nvSpPr>
            <p:cNvPr id="56" name="Line 132"/>
            <p:cNvSpPr>
              <a:spLocks noChangeShapeType="1"/>
            </p:cNvSpPr>
            <p:nvPr/>
          </p:nvSpPr>
          <p:spPr bwMode="auto">
            <a:xfrm flipH="1">
              <a:off x="2226" y="1471"/>
              <a:ext cx="4" cy="10"/>
            </a:xfrm>
            <a:prstGeom prst="line">
              <a:avLst/>
            </a:prstGeom>
            <a:noFill/>
            <a:ln w="9525">
              <a:solidFill>
                <a:srgbClr val="000000"/>
              </a:solidFill>
              <a:round/>
              <a:headEnd/>
              <a:tailEnd/>
            </a:ln>
          </p:spPr>
          <p:txBody>
            <a:bodyPr/>
            <a:lstStyle/>
            <a:p>
              <a:endParaRPr lang="en-GB" dirty="0"/>
            </a:p>
          </p:txBody>
        </p:sp>
      </p:grpSp>
      <p:sp>
        <p:nvSpPr>
          <p:cNvPr id="57" name="Line 70"/>
          <p:cNvSpPr>
            <a:spLocks noChangeShapeType="1"/>
          </p:cNvSpPr>
          <p:nvPr/>
        </p:nvSpPr>
        <p:spPr bwMode="auto">
          <a:xfrm flipV="1">
            <a:off x="1467708" y="4490111"/>
            <a:ext cx="5514974" cy="38099"/>
          </a:xfrm>
          <a:prstGeom prst="line">
            <a:avLst/>
          </a:prstGeom>
          <a:noFill/>
          <a:ln w="28575">
            <a:solidFill>
              <a:srgbClr val="6699FF"/>
            </a:solidFill>
            <a:round/>
            <a:headEnd type="oval" w="med" len="med"/>
            <a:tailEnd type="oval" w="med" len="med"/>
          </a:ln>
        </p:spPr>
        <p:txBody>
          <a:bodyPr/>
          <a:lstStyle/>
          <a:p>
            <a:endParaRPr lang="en-GB" dirty="0"/>
          </a:p>
        </p:txBody>
      </p:sp>
      <p:sp>
        <p:nvSpPr>
          <p:cNvPr id="48" name="Line 103"/>
          <p:cNvSpPr>
            <a:spLocks noChangeShapeType="1"/>
          </p:cNvSpPr>
          <p:nvPr/>
        </p:nvSpPr>
        <p:spPr bwMode="auto">
          <a:xfrm>
            <a:off x="3218343" y="4507243"/>
            <a:ext cx="542925" cy="0"/>
          </a:xfrm>
          <a:prstGeom prst="line">
            <a:avLst/>
          </a:prstGeom>
          <a:noFill/>
          <a:ln w="28575">
            <a:solidFill>
              <a:srgbClr val="FF3300"/>
            </a:solidFill>
            <a:round/>
            <a:headEnd/>
            <a:tailEnd/>
          </a:ln>
        </p:spPr>
        <p:txBody>
          <a:bodyPr/>
          <a:lstStyle/>
          <a:p>
            <a:endParaRPr lang="en-GB" dirty="0"/>
          </a:p>
        </p:txBody>
      </p:sp>
      <p:sp>
        <p:nvSpPr>
          <p:cNvPr id="49" name="Freeform 104"/>
          <p:cNvSpPr>
            <a:spLocks/>
          </p:cNvSpPr>
          <p:nvPr/>
        </p:nvSpPr>
        <p:spPr bwMode="auto">
          <a:xfrm>
            <a:off x="6059968" y="4359606"/>
            <a:ext cx="600075" cy="133350"/>
          </a:xfrm>
          <a:custGeom>
            <a:avLst/>
            <a:gdLst>
              <a:gd name="T0" fmla="*/ 0 w 378"/>
              <a:gd name="T1" fmla="*/ 0 h 84"/>
              <a:gd name="T2" fmla="*/ 378 w 378"/>
              <a:gd name="T3" fmla="*/ 84 h 84"/>
              <a:gd name="T4" fmla="*/ 21 w 378"/>
              <a:gd name="T5" fmla="*/ 84 h 84"/>
              <a:gd name="T6" fmla="*/ 0 60000 65536"/>
              <a:gd name="T7" fmla="*/ 0 60000 65536"/>
              <a:gd name="T8" fmla="*/ 0 60000 65536"/>
              <a:gd name="T9" fmla="*/ 0 w 378"/>
              <a:gd name="T10" fmla="*/ 0 h 84"/>
              <a:gd name="T11" fmla="*/ 378 w 378"/>
              <a:gd name="T12" fmla="*/ 84 h 84"/>
            </a:gdLst>
            <a:ahLst/>
            <a:cxnLst>
              <a:cxn ang="T6">
                <a:pos x="T0" y="T1"/>
              </a:cxn>
              <a:cxn ang="T7">
                <a:pos x="T2" y="T3"/>
              </a:cxn>
              <a:cxn ang="T8">
                <a:pos x="T4" y="T5"/>
              </a:cxn>
            </a:cxnLst>
            <a:rect l="T9" t="T10" r="T11" b="T12"/>
            <a:pathLst>
              <a:path w="378" h="84">
                <a:moveTo>
                  <a:pt x="0" y="0"/>
                </a:moveTo>
                <a:lnTo>
                  <a:pt x="378" y="84"/>
                </a:lnTo>
                <a:lnTo>
                  <a:pt x="21" y="84"/>
                </a:lnTo>
              </a:path>
            </a:pathLst>
          </a:custGeom>
          <a:noFill/>
          <a:ln w="28575" cmpd="sng">
            <a:solidFill>
              <a:srgbClr val="FF3300"/>
            </a:solidFill>
            <a:round/>
            <a:headEnd/>
            <a:tailEnd/>
          </a:ln>
        </p:spPr>
        <p:txBody>
          <a:bodyPr/>
          <a:lstStyle/>
          <a:p>
            <a:endParaRPr lang="en-GB" dirty="0"/>
          </a:p>
        </p:txBody>
      </p:sp>
      <p:sp>
        <p:nvSpPr>
          <p:cNvPr id="58" name="TextBox 57"/>
          <p:cNvSpPr txBox="1"/>
          <p:nvPr/>
        </p:nvSpPr>
        <p:spPr>
          <a:xfrm>
            <a:off x="6293831" y="3960397"/>
            <a:ext cx="256319" cy="372140"/>
          </a:xfrm>
          <a:prstGeom prst="rect">
            <a:avLst/>
          </a:prstGeom>
          <a:noFill/>
        </p:spPr>
        <p:txBody>
          <a:bodyPr wrap="square" rtlCol="0">
            <a:spAutoFit/>
          </a:bodyPr>
          <a:lstStyle/>
          <a:p>
            <a:r>
              <a:rPr lang="en-GB" dirty="0" smtClean="0">
                <a:solidFill>
                  <a:schemeClr val="bg1"/>
                </a:solidFill>
              </a:rPr>
              <a:t>1</a:t>
            </a:r>
            <a:endParaRPr lang="en-GB" dirty="0">
              <a:solidFill>
                <a:schemeClr val="bg1"/>
              </a:solidFill>
            </a:endParaRPr>
          </a:p>
        </p:txBody>
      </p:sp>
      <p:sp>
        <p:nvSpPr>
          <p:cNvPr id="59" name="TextBox 58"/>
          <p:cNvSpPr txBox="1"/>
          <p:nvPr/>
        </p:nvSpPr>
        <p:spPr>
          <a:xfrm>
            <a:off x="3916221" y="3363000"/>
            <a:ext cx="256319" cy="372140"/>
          </a:xfrm>
          <a:prstGeom prst="rect">
            <a:avLst/>
          </a:prstGeom>
          <a:noFill/>
        </p:spPr>
        <p:txBody>
          <a:bodyPr wrap="square" rtlCol="0">
            <a:spAutoFit/>
          </a:bodyPr>
          <a:lstStyle/>
          <a:p>
            <a:r>
              <a:rPr lang="en-GB" dirty="0" smtClean="0">
                <a:solidFill>
                  <a:schemeClr val="bg1"/>
                </a:solidFill>
              </a:rPr>
              <a:t>2</a:t>
            </a:r>
            <a:endParaRPr lang="en-GB" dirty="0">
              <a:solidFill>
                <a:schemeClr val="bg1"/>
              </a:solidFill>
            </a:endParaRPr>
          </a:p>
        </p:txBody>
      </p:sp>
      <p:sp>
        <p:nvSpPr>
          <p:cNvPr id="60" name="TextBox 59"/>
          <p:cNvSpPr txBox="1"/>
          <p:nvPr/>
        </p:nvSpPr>
        <p:spPr>
          <a:xfrm>
            <a:off x="2423077" y="3341886"/>
            <a:ext cx="256319" cy="372140"/>
          </a:xfrm>
          <a:prstGeom prst="rect">
            <a:avLst/>
          </a:prstGeom>
          <a:noFill/>
        </p:spPr>
        <p:txBody>
          <a:bodyPr wrap="square" rtlCol="0">
            <a:spAutoFit/>
          </a:bodyPr>
          <a:lstStyle/>
          <a:p>
            <a:r>
              <a:rPr lang="en-GB" dirty="0" smtClean="0">
                <a:solidFill>
                  <a:schemeClr val="bg1"/>
                </a:solidFill>
              </a:rPr>
              <a:t>3</a:t>
            </a:r>
            <a:endParaRPr lang="en-GB" dirty="0">
              <a:solidFill>
                <a:schemeClr val="bg1"/>
              </a:solidFill>
            </a:endParaRPr>
          </a:p>
        </p:txBody>
      </p:sp>
      <p:sp>
        <p:nvSpPr>
          <p:cNvPr id="61" name="TextBox 60"/>
          <p:cNvSpPr txBox="1"/>
          <p:nvPr/>
        </p:nvSpPr>
        <p:spPr>
          <a:xfrm>
            <a:off x="645989" y="4515933"/>
            <a:ext cx="256319" cy="372140"/>
          </a:xfrm>
          <a:prstGeom prst="rect">
            <a:avLst/>
          </a:prstGeom>
          <a:noFill/>
        </p:spPr>
        <p:txBody>
          <a:bodyPr wrap="square" rtlCol="0">
            <a:spAutoFit/>
          </a:bodyPr>
          <a:lstStyle/>
          <a:p>
            <a:r>
              <a:rPr lang="en-GB" dirty="0" smtClean="0">
                <a:solidFill>
                  <a:schemeClr val="bg1"/>
                </a:solidFill>
              </a:rPr>
              <a:t>4</a:t>
            </a:r>
            <a:endParaRPr lang="en-GB" dirty="0">
              <a:solidFill>
                <a:schemeClr val="bg1"/>
              </a:solidFill>
            </a:endParaRPr>
          </a:p>
        </p:txBody>
      </p:sp>
      <p:sp>
        <p:nvSpPr>
          <p:cNvPr id="62" name="TextBox 61"/>
          <p:cNvSpPr txBox="1"/>
          <p:nvPr/>
        </p:nvSpPr>
        <p:spPr>
          <a:xfrm>
            <a:off x="3361645" y="4613367"/>
            <a:ext cx="256319" cy="372140"/>
          </a:xfrm>
          <a:prstGeom prst="rect">
            <a:avLst/>
          </a:prstGeom>
          <a:noFill/>
        </p:spPr>
        <p:txBody>
          <a:bodyPr wrap="square" rtlCol="0">
            <a:spAutoFit/>
          </a:bodyPr>
          <a:lstStyle/>
          <a:p>
            <a:r>
              <a:rPr lang="en-GB" dirty="0" smtClean="0">
                <a:solidFill>
                  <a:schemeClr val="bg1"/>
                </a:solidFill>
              </a:rPr>
              <a:t>5</a:t>
            </a:r>
            <a:endParaRPr lang="en-GB" dirty="0">
              <a:solidFill>
                <a:schemeClr val="bg1"/>
              </a:solidFill>
            </a:endParaRPr>
          </a:p>
        </p:txBody>
      </p:sp>
      <p:sp>
        <p:nvSpPr>
          <p:cNvPr id="63" name="Line 99"/>
          <p:cNvSpPr>
            <a:spLocks noChangeShapeType="1"/>
          </p:cNvSpPr>
          <p:nvPr/>
        </p:nvSpPr>
        <p:spPr bwMode="auto">
          <a:xfrm flipV="1">
            <a:off x="4743930" y="4483431"/>
            <a:ext cx="3805238" cy="12700"/>
          </a:xfrm>
          <a:prstGeom prst="line">
            <a:avLst/>
          </a:prstGeom>
          <a:noFill/>
          <a:ln w="28575" cap="rnd">
            <a:solidFill>
              <a:srgbClr val="FF3300"/>
            </a:solidFill>
            <a:prstDash val="sysDot"/>
            <a:round/>
            <a:headEnd/>
            <a:tailEnd/>
          </a:ln>
        </p:spPr>
        <p:txBody>
          <a:bodyPr/>
          <a:lstStyle/>
          <a:p>
            <a:endParaRPr lang="en-GB" dirty="0"/>
          </a:p>
        </p:txBody>
      </p:sp>
      <p:sp>
        <p:nvSpPr>
          <p:cNvPr id="33" name="Line 83"/>
          <p:cNvSpPr>
            <a:spLocks noChangeShapeType="1"/>
          </p:cNvSpPr>
          <p:nvPr/>
        </p:nvSpPr>
        <p:spPr bwMode="auto">
          <a:xfrm rot="454544" flipV="1">
            <a:off x="989493" y="4305631"/>
            <a:ext cx="2971800" cy="444500"/>
          </a:xfrm>
          <a:prstGeom prst="line">
            <a:avLst/>
          </a:prstGeom>
          <a:noFill/>
          <a:ln w="28575" cap="rnd">
            <a:solidFill>
              <a:srgbClr val="FF3300"/>
            </a:solidFill>
            <a:prstDash val="sysDot"/>
            <a:round/>
            <a:headEnd/>
            <a:tailEnd/>
          </a:ln>
        </p:spPr>
        <p:txBody>
          <a:bodyPr/>
          <a:lstStyle/>
          <a:p>
            <a:endParaRPr lang="en-GB" dirty="0"/>
          </a:p>
        </p:txBody>
      </p:sp>
      <p:sp>
        <p:nvSpPr>
          <p:cNvPr id="64" name="TextBox 63"/>
          <p:cNvSpPr txBox="1"/>
          <p:nvPr/>
        </p:nvSpPr>
        <p:spPr>
          <a:xfrm>
            <a:off x="396748" y="2166015"/>
            <a:ext cx="8370888" cy="1200329"/>
          </a:xfrm>
          <a:prstGeom prst="rect">
            <a:avLst/>
          </a:prstGeom>
          <a:noFill/>
        </p:spPr>
        <p:txBody>
          <a:bodyPr wrap="square" rtlCol="0">
            <a:spAutoFit/>
          </a:bodyPr>
          <a:lstStyle/>
          <a:p>
            <a:r>
              <a:rPr lang="en-GB" sz="2400" b="0" dirty="0" smtClean="0">
                <a:solidFill>
                  <a:schemeClr val="bg1"/>
                </a:solidFill>
              </a:rPr>
              <a:t>                        </a:t>
            </a:r>
            <a:r>
              <a:rPr lang="en-GB" sz="2400" b="0" dirty="0" smtClean="0">
                <a:solidFill>
                  <a:schemeClr val="bg1"/>
                </a:solidFill>
                <a:latin typeface="+mn-lt"/>
              </a:rPr>
              <a:t>Also</a:t>
            </a:r>
            <a:r>
              <a:rPr lang="en-GB" sz="2400" b="0" dirty="0">
                <a:solidFill>
                  <a:schemeClr val="bg1"/>
                </a:solidFill>
                <a:latin typeface="+mn-lt"/>
              </a:rPr>
              <a:t>, this body line-up can make it easier to hold the sight pin on the aiming point, and make it easier to pull through the clicker. </a:t>
            </a:r>
          </a:p>
        </p:txBody>
      </p:sp>
      <p:sp>
        <p:nvSpPr>
          <p:cNvPr id="65" name="TextBox 64"/>
          <p:cNvSpPr txBox="1"/>
          <p:nvPr/>
        </p:nvSpPr>
        <p:spPr>
          <a:xfrm>
            <a:off x="395289" y="5457825"/>
            <a:ext cx="8372348" cy="769441"/>
          </a:xfrm>
          <a:prstGeom prst="rect">
            <a:avLst/>
          </a:prstGeom>
          <a:noFill/>
        </p:spPr>
        <p:txBody>
          <a:bodyPr wrap="square" rtlCol="0">
            <a:spAutoFit/>
          </a:bodyPr>
          <a:lstStyle/>
          <a:p>
            <a:pPr algn="ctr"/>
            <a:r>
              <a:rPr lang="en-GB" sz="2200" b="0" i="1" dirty="0" smtClean="0">
                <a:solidFill>
                  <a:schemeClr val="bg1"/>
                </a:solidFill>
                <a:latin typeface="+mn-lt"/>
              </a:rPr>
              <a:t>Note that angles 1 &amp; 4 have changed very little, and angle 3 has increased. </a:t>
            </a:r>
            <a:endParaRPr lang="en-GB" sz="2200" b="0" i="1" dirty="0">
              <a:solidFill>
                <a:schemeClr val="bg1"/>
              </a:solidFill>
              <a:latin typeface="+mn-lt"/>
            </a:endParaRPr>
          </a:p>
        </p:txBody>
      </p:sp>
      <p:sp>
        <p:nvSpPr>
          <p:cNvPr id="66" name="TextBox 65"/>
          <p:cNvSpPr txBox="1"/>
          <p:nvPr/>
        </p:nvSpPr>
        <p:spPr>
          <a:xfrm>
            <a:off x="7867015" y="6604084"/>
            <a:ext cx="1273175" cy="253916"/>
          </a:xfrm>
          <a:prstGeom prst="rect">
            <a:avLst/>
          </a:prstGeom>
          <a:noFill/>
        </p:spPr>
        <p:txBody>
          <a:bodyPr wrap="square" rtlCol="0">
            <a:spAutoFit/>
          </a:bodyPr>
          <a:lstStyle/>
          <a:p>
            <a:pPr algn="r"/>
            <a:r>
              <a:rPr lang="en-GB" sz="1050" b="0" dirty="0" smtClean="0">
                <a:solidFill>
                  <a:schemeClr val="bg1"/>
                </a:solidFill>
              </a:rPr>
              <a:t>Ken Bearman</a:t>
            </a:r>
            <a:endParaRPr lang="en-GB" sz="1050" b="0" dirty="0">
              <a:solidFill>
                <a:schemeClr val="bg1"/>
              </a:solidFill>
            </a:endParaRPr>
          </a:p>
        </p:txBody>
      </p:sp>
      <p:sp>
        <p:nvSpPr>
          <p:cNvPr id="67" name="Text Box 150"/>
          <p:cNvSpPr txBox="1">
            <a:spLocks noChangeArrowheads="1"/>
          </p:cNvSpPr>
          <p:nvPr/>
        </p:nvSpPr>
        <p:spPr bwMode="auto">
          <a:xfrm>
            <a:off x="3617964" y="4613367"/>
            <a:ext cx="1562100" cy="338554"/>
          </a:xfrm>
          <a:prstGeom prst="rect">
            <a:avLst/>
          </a:prstGeom>
          <a:noFill/>
          <a:ln w="9525">
            <a:noFill/>
            <a:miter lim="800000"/>
            <a:headEnd/>
            <a:tailEnd/>
          </a:ln>
        </p:spPr>
        <p:txBody>
          <a:bodyPr wrap="square">
            <a:spAutoFit/>
          </a:bodyPr>
          <a:lstStyle/>
          <a:p>
            <a:pPr>
              <a:spcBef>
                <a:spcPct val="50000"/>
              </a:spcBef>
            </a:pPr>
            <a:r>
              <a:rPr lang="en-GB" sz="1600" dirty="0">
                <a:solidFill>
                  <a:srgbClr val="6699FF"/>
                </a:solidFill>
              </a:rPr>
              <a:t>Power Line</a:t>
            </a:r>
          </a:p>
        </p:txBody>
      </p:sp>
    </p:spTree>
    <p:extLst>
      <p:ext uri="{BB962C8B-B14F-4D97-AF65-F5344CB8AC3E}">
        <p14:creationId xmlns:p14="http://schemas.microsoft.com/office/powerpoint/2010/main" val="979304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4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9"/>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5"/>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45"/>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34"/>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60"/>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3"/>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6"/>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61"/>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48"/>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62"/>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64"/>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6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45" grpId="0" animBg="1"/>
      <p:bldP spid="46" grpId="0" animBg="1"/>
      <p:bldP spid="47" grpId="0" animBg="1"/>
      <p:bldP spid="57" grpId="0" animBg="1"/>
      <p:bldP spid="48" grpId="0" animBg="1"/>
      <p:bldP spid="49" grpId="0" animBg="1"/>
      <p:bldP spid="58" grpId="0"/>
      <p:bldP spid="59" grpId="0"/>
      <p:bldP spid="60" grpId="0"/>
      <p:bldP spid="61" grpId="0"/>
      <p:bldP spid="62" grpId="0"/>
      <p:bldP spid="63" grpId="0" animBg="1"/>
      <p:bldP spid="33" grpId="0" animBg="1"/>
      <p:bldP spid="64" grpId="0"/>
      <p:bldP spid="65" grpId="0"/>
      <p:bldP spid="6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0" y="246063"/>
            <a:ext cx="9144000" cy="404812"/>
          </a:xfrm>
          <a:prstGeom prst="rect">
            <a:avLst/>
          </a:prstGeom>
          <a:solidFill>
            <a:schemeClr val="bg1"/>
          </a:solidFill>
          <a:ln w="9525">
            <a:solidFill>
              <a:schemeClr val="tx1"/>
            </a:solidFill>
            <a:miter lim="800000"/>
            <a:headEnd/>
            <a:tailEnd/>
          </a:ln>
        </p:spPr>
        <p:txBody>
          <a:bodyPr wrap="none" anchor="ctr"/>
          <a:lstStyle/>
          <a:p>
            <a:pPr algn="ctr"/>
            <a:r>
              <a:rPr lang="en-CA" altLang="ja-JP" dirty="0">
                <a:solidFill>
                  <a:srgbClr val="0168AC"/>
                </a:solidFill>
                <a:latin typeface="Verdana" pitchFamily="34" charset="0"/>
                <a:ea typeface="ＭＳ Ｐゴシック" charset="-128"/>
              </a:rPr>
              <a:t>2011 World Archery Coaching Seminar</a:t>
            </a:r>
            <a:endParaRPr lang="en-CA" dirty="0">
              <a:solidFill>
                <a:srgbClr val="0168AC"/>
              </a:solidFill>
              <a:latin typeface="Verdana" pitchFamily="34" charset="0"/>
            </a:endParaRPr>
          </a:p>
        </p:txBody>
      </p:sp>
      <p:pic>
        <p:nvPicPr>
          <p:cNvPr id="3" name="Picture 4" descr="Y:\06 Communication\Logo FITA\09 World Archery\00_WA1_RG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80327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7867015" y="6604084"/>
            <a:ext cx="1273175" cy="253916"/>
          </a:xfrm>
          <a:prstGeom prst="rect">
            <a:avLst/>
          </a:prstGeom>
          <a:noFill/>
        </p:spPr>
        <p:txBody>
          <a:bodyPr wrap="square" rtlCol="0">
            <a:spAutoFit/>
          </a:bodyPr>
          <a:lstStyle/>
          <a:p>
            <a:pPr algn="r"/>
            <a:r>
              <a:rPr lang="en-GB" sz="1050" b="0" dirty="0" smtClean="0">
                <a:solidFill>
                  <a:schemeClr val="bg1"/>
                </a:solidFill>
              </a:rPr>
              <a:t>Ken Bearman</a:t>
            </a:r>
            <a:endParaRPr lang="en-GB" sz="1050" b="0" dirty="0">
              <a:solidFill>
                <a:schemeClr val="bg1"/>
              </a:solidFill>
            </a:endParaRPr>
          </a:p>
        </p:txBody>
      </p:sp>
      <p:grpSp>
        <p:nvGrpSpPr>
          <p:cNvPr id="27" name="Group 26"/>
          <p:cNvGrpSpPr/>
          <p:nvPr/>
        </p:nvGrpSpPr>
        <p:grpSpPr>
          <a:xfrm>
            <a:off x="1496219" y="5031464"/>
            <a:ext cx="6169024" cy="1149083"/>
            <a:chOff x="645989" y="3341886"/>
            <a:chExt cx="7939694" cy="1647978"/>
          </a:xfrm>
        </p:grpSpPr>
        <p:grpSp>
          <p:nvGrpSpPr>
            <p:cNvPr id="28" name="Group 105"/>
            <p:cNvGrpSpPr>
              <a:grpSpLocks/>
            </p:cNvGrpSpPr>
            <p:nvPr/>
          </p:nvGrpSpPr>
          <p:grpSpPr bwMode="auto">
            <a:xfrm>
              <a:off x="6512407" y="3959573"/>
              <a:ext cx="2073276" cy="1030291"/>
              <a:chOff x="8811" y="1571"/>
              <a:chExt cx="3265" cy="1621"/>
            </a:xfrm>
          </p:grpSpPr>
          <p:sp>
            <p:nvSpPr>
              <p:cNvPr id="69" name="Rectangle 106"/>
              <p:cNvSpPr>
                <a:spLocks noChangeArrowheads="1"/>
              </p:cNvSpPr>
              <p:nvPr/>
            </p:nvSpPr>
            <p:spPr bwMode="auto">
              <a:xfrm rot="21495540" flipH="1">
                <a:off x="9745" y="2349"/>
                <a:ext cx="435" cy="111"/>
              </a:xfrm>
              <a:prstGeom prst="rect">
                <a:avLst/>
              </a:prstGeom>
              <a:solidFill>
                <a:srgbClr val="CCFFFF"/>
              </a:solidFill>
              <a:ln w="9525">
                <a:solidFill>
                  <a:srgbClr val="000000"/>
                </a:solidFill>
                <a:miter lim="800000"/>
                <a:headEnd/>
                <a:tailEnd/>
              </a:ln>
            </p:spPr>
            <p:txBody>
              <a:bodyPr/>
              <a:lstStyle/>
              <a:p>
                <a:endParaRPr lang="en-US" dirty="0"/>
              </a:p>
            </p:txBody>
          </p:sp>
          <p:sp>
            <p:nvSpPr>
              <p:cNvPr id="70" name="Line 107"/>
              <p:cNvSpPr>
                <a:spLocks noChangeShapeType="1"/>
              </p:cNvSpPr>
              <p:nvPr/>
            </p:nvSpPr>
            <p:spPr bwMode="auto">
              <a:xfrm rot="-678596" flipH="1" flipV="1">
                <a:off x="9750" y="2386"/>
                <a:ext cx="404" cy="71"/>
              </a:xfrm>
              <a:prstGeom prst="line">
                <a:avLst/>
              </a:prstGeom>
              <a:noFill/>
              <a:ln w="9525">
                <a:solidFill>
                  <a:srgbClr val="000000"/>
                </a:solidFill>
                <a:round/>
                <a:headEnd/>
                <a:tailEnd/>
              </a:ln>
            </p:spPr>
            <p:txBody>
              <a:bodyPr/>
              <a:lstStyle/>
              <a:p>
                <a:endParaRPr lang="en-GB" dirty="0"/>
              </a:p>
            </p:txBody>
          </p:sp>
          <p:sp>
            <p:nvSpPr>
              <p:cNvPr id="71" name="Line 108"/>
              <p:cNvSpPr>
                <a:spLocks noChangeShapeType="1"/>
              </p:cNvSpPr>
              <p:nvPr/>
            </p:nvSpPr>
            <p:spPr bwMode="auto">
              <a:xfrm rot="-567740" flipH="1" flipV="1">
                <a:off x="9748" y="2353"/>
                <a:ext cx="411" cy="60"/>
              </a:xfrm>
              <a:prstGeom prst="line">
                <a:avLst/>
              </a:prstGeom>
              <a:noFill/>
              <a:ln w="9525">
                <a:solidFill>
                  <a:srgbClr val="000000"/>
                </a:solidFill>
                <a:round/>
                <a:headEnd/>
                <a:tailEnd/>
              </a:ln>
            </p:spPr>
            <p:txBody>
              <a:bodyPr/>
              <a:lstStyle/>
              <a:p>
                <a:endParaRPr lang="en-GB" dirty="0"/>
              </a:p>
            </p:txBody>
          </p:sp>
          <p:sp>
            <p:nvSpPr>
              <p:cNvPr id="72" name="Rectangle 109"/>
              <p:cNvSpPr>
                <a:spLocks noChangeArrowheads="1"/>
              </p:cNvSpPr>
              <p:nvPr/>
            </p:nvSpPr>
            <p:spPr bwMode="auto">
              <a:xfrm>
                <a:off x="10177" y="2215"/>
                <a:ext cx="121" cy="352"/>
              </a:xfrm>
              <a:prstGeom prst="rect">
                <a:avLst/>
              </a:prstGeom>
              <a:solidFill>
                <a:srgbClr val="CCFFFF"/>
              </a:solidFill>
              <a:ln w="9525">
                <a:solidFill>
                  <a:srgbClr val="000000"/>
                </a:solidFill>
                <a:miter lim="800000"/>
                <a:headEnd/>
                <a:tailEnd/>
              </a:ln>
            </p:spPr>
            <p:txBody>
              <a:bodyPr/>
              <a:lstStyle/>
              <a:p>
                <a:endParaRPr lang="en-US" dirty="0"/>
              </a:p>
            </p:txBody>
          </p:sp>
          <p:grpSp>
            <p:nvGrpSpPr>
              <p:cNvPr id="73" name="Group 110"/>
              <p:cNvGrpSpPr>
                <a:grpSpLocks/>
              </p:cNvGrpSpPr>
              <p:nvPr/>
            </p:nvGrpSpPr>
            <p:grpSpPr bwMode="auto">
              <a:xfrm rot="755864" flipV="1">
                <a:off x="8811" y="1571"/>
                <a:ext cx="1510" cy="540"/>
                <a:chOff x="7333" y="3011"/>
                <a:chExt cx="1510" cy="540"/>
              </a:xfrm>
            </p:grpSpPr>
            <p:sp>
              <p:nvSpPr>
                <p:cNvPr id="83" name="Rectangle 111"/>
                <p:cNvSpPr>
                  <a:spLocks noChangeArrowheads="1"/>
                </p:cNvSpPr>
                <p:nvPr/>
              </p:nvSpPr>
              <p:spPr bwMode="auto">
                <a:xfrm rot="20530763" flipH="1">
                  <a:off x="7449" y="3184"/>
                  <a:ext cx="1394" cy="111"/>
                </a:xfrm>
                <a:prstGeom prst="rect">
                  <a:avLst/>
                </a:prstGeom>
                <a:solidFill>
                  <a:srgbClr val="CCFFFF"/>
                </a:solidFill>
                <a:ln w="9525">
                  <a:solidFill>
                    <a:srgbClr val="000000"/>
                  </a:solidFill>
                  <a:miter lim="800000"/>
                  <a:headEnd/>
                  <a:tailEnd/>
                </a:ln>
              </p:spPr>
              <p:txBody>
                <a:bodyPr/>
                <a:lstStyle/>
                <a:p>
                  <a:endParaRPr lang="en-US" dirty="0"/>
                </a:p>
              </p:txBody>
            </p:sp>
            <p:sp>
              <p:nvSpPr>
                <p:cNvPr id="84" name="Line 112"/>
                <p:cNvSpPr>
                  <a:spLocks noChangeShapeType="1"/>
                </p:cNvSpPr>
                <p:nvPr/>
              </p:nvSpPr>
              <p:spPr bwMode="auto">
                <a:xfrm flipH="1">
                  <a:off x="7465" y="3011"/>
                  <a:ext cx="1325" cy="427"/>
                </a:xfrm>
                <a:prstGeom prst="line">
                  <a:avLst/>
                </a:prstGeom>
                <a:noFill/>
                <a:ln w="9525">
                  <a:solidFill>
                    <a:srgbClr val="000000"/>
                  </a:solidFill>
                  <a:round/>
                  <a:headEnd/>
                  <a:tailEnd/>
                </a:ln>
              </p:spPr>
              <p:txBody>
                <a:bodyPr/>
                <a:lstStyle/>
                <a:p>
                  <a:endParaRPr lang="en-GB" dirty="0"/>
                </a:p>
              </p:txBody>
            </p:sp>
            <p:sp>
              <p:nvSpPr>
                <p:cNvPr id="85" name="Line 113"/>
                <p:cNvSpPr>
                  <a:spLocks noChangeShapeType="1"/>
                </p:cNvSpPr>
                <p:nvPr/>
              </p:nvSpPr>
              <p:spPr bwMode="auto">
                <a:xfrm flipH="1">
                  <a:off x="7494" y="3054"/>
                  <a:ext cx="1303" cy="419"/>
                </a:xfrm>
                <a:prstGeom prst="line">
                  <a:avLst/>
                </a:prstGeom>
                <a:noFill/>
                <a:ln w="9525">
                  <a:solidFill>
                    <a:srgbClr val="000000"/>
                  </a:solidFill>
                  <a:round/>
                  <a:headEnd/>
                  <a:tailEnd/>
                </a:ln>
              </p:spPr>
              <p:txBody>
                <a:bodyPr/>
                <a:lstStyle/>
                <a:p>
                  <a:endParaRPr lang="en-GB" dirty="0"/>
                </a:p>
              </p:txBody>
            </p:sp>
            <p:sp>
              <p:nvSpPr>
                <p:cNvPr id="86" name="Rectangle 114"/>
                <p:cNvSpPr>
                  <a:spLocks noChangeArrowheads="1"/>
                </p:cNvSpPr>
                <p:nvPr/>
              </p:nvSpPr>
              <p:spPr bwMode="auto">
                <a:xfrm rot="20532437" flipH="1">
                  <a:off x="7333" y="3415"/>
                  <a:ext cx="150" cy="136"/>
                </a:xfrm>
                <a:prstGeom prst="rect">
                  <a:avLst/>
                </a:prstGeom>
                <a:gradFill rotWithShape="1">
                  <a:gsLst>
                    <a:gs pos="0">
                      <a:srgbClr val="929292"/>
                    </a:gs>
                    <a:gs pos="50000">
                      <a:srgbClr val="C0C0C0"/>
                    </a:gs>
                    <a:gs pos="100000">
                      <a:srgbClr val="929292"/>
                    </a:gs>
                  </a:gsLst>
                  <a:lin ang="5400000" scaled="1"/>
                </a:gradFill>
                <a:ln w="9525">
                  <a:solidFill>
                    <a:srgbClr val="000000"/>
                  </a:solidFill>
                  <a:miter lim="800000"/>
                  <a:headEnd/>
                  <a:tailEnd/>
                </a:ln>
              </p:spPr>
              <p:txBody>
                <a:bodyPr/>
                <a:lstStyle/>
                <a:p>
                  <a:endParaRPr lang="en-US" dirty="0"/>
                </a:p>
              </p:txBody>
            </p:sp>
          </p:grpSp>
          <p:grpSp>
            <p:nvGrpSpPr>
              <p:cNvPr id="74" name="Group 115"/>
              <p:cNvGrpSpPr>
                <a:grpSpLocks/>
              </p:cNvGrpSpPr>
              <p:nvPr/>
            </p:nvGrpSpPr>
            <p:grpSpPr bwMode="auto">
              <a:xfrm rot="-755864">
                <a:off x="8811" y="2652"/>
                <a:ext cx="1510" cy="540"/>
                <a:chOff x="7333" y="3011"/>
                <a:chExt cx="1510" cy="540"/>
              </a:xfrm>
            </p:grpSpPr>
            <p:sp>
              <p:nvSpPr>
                <p:cNvPr id="79" name="Rectangle 116"/>
                <p:cNvSpPr>
                  <a:spLocks noChangeArrowheads="1"/>
                </p:cNvSpPr>
                <p:nvPr/>
              </p:nvSpPr>
              <p:spPr bwMode="auto">
                <a:xfrm rot="20530763" flipH="1">
                  <a:off x="7449" y="3184"/>
                  <a:ext cx="1394" cy="111"/>
                </a:xfrm>
                <a:prstGeom prst="rect">
                  <a:avLst/>
                </a:prstGeom>
                <a:solidFill>
                  <a:srgbClr val="CCFFFF"/>
                </a:solidFill>
                <a:ln w="9525">
                  <a:solidFill>
                    <a:srgbClr val="000000"/>
                  </a:solidFill>
                  <a:miter lim="800000"/>
                  <a:headEnd/>
                  <a:tailEnd/>
                </a:ln>
              </p:spPr>
              <p:txBody>
                <a:bodyPr/>
                <a:lstStyle/>
                <a:p>
                  <a:endParaRPr lang="en-US" dirty="0"/>
                </a:p>
              </p:txBody>
            </p:sp>
            <p:sp>
              <p:nvSpPr>
                <p:cNvPr id="80" name="Line 117"/>
                <p:cNvSpPr>
                  <a:spLocks noChangeShapeType="1"/>
                </p:cNvSpPr>
                <p:nvPr/>
              </p:nvSpPr>
              <p:spPr bwMode="auto">
                <a:xfrm flipH="1">
                  <a:off x="7465" y="3011"/>
                  <a:ext cx="1325" cy="427"/>
                </a:xfrm>
                <a:prstGeom prst="line">
                  <a:avLst/>
                </a:prstGeom>
                <a:noFill/>
                <a:ln w="9525">
                  <a:solidFill>
                    <a:srgbClr val="000000"/>
                  </a:solidFill>
                  <a:round/>
                  <a:headEnd/>
                  <a:tailEnd/>
                </a:ln>
              </p:spPr>
              <p:txBody>
                <a:bodyPr/>
                <a:lstStyle/>
                <a:p>
                  <a:endParaRPr lang="en-GB" dirty="0"/>
                </a:p>
              </p:txBody>
            </p:sp>
            <p:sp>
              <p:nvSpPr>
                <p:cNvPr id="81" name="Line 118"/>
                <p:cNvSpPr>
                  <a:spLocks noChangeShapeType="1"/>
                </p:cNvSpPr>
                <p:nvPr/>
              </p:nvSpPr>
              <p:spPr bwMode="auto">
                <a:xfrm flipH="1">
                  <a:off x="7494" y="3054"/>
                  <a:ext cx="1303" cy="419"/>
                </a:xfrm>
                <a:prstGeom prst="line">
                  <a:avLst/>
                </a:prstGeom>
                <a:noFill/>
                <a:ln w="9525">
                  <a:solidFill>
                    <a:srgbClr val="000000"/>
                  </a:solidFill>
                  <a:round/>
                  <a:headEnd/>
                  <a:tailEnd/>
                </a:ln>
              </p:spPr>
              <p:txBody>
                <a:bodyPr/>
                <a:lstStyle/>
                <a:p>
                  <a:endParaRPr lang="en-GB" dirty="0"/>
                </a:p>
              </p:txBody>
            </p:sp>
            <p:sp>
              <p:nvSpPr>
                <p:cNvPr id="82" name="Rectangle 119"/>
                <p:cNvSpPr>
                  <a:spLocks noChangeArrowheads="1"/>
                </p:cNvSpPr>
                <p:nvPr/>
              </p:nvSpPr>
              <p:spPr bwMode="auto">
                <a:xfrm rot="20532437" flipH="1">
                  <a:off x="7333" y="3415"/>
                  <a:ext cx="150" cy="136"/>
                </a:xfrm>
                <a:prstGeom prst="rect">
                  <a:avLst/>
                </a:prstGeom>
                <a:gradFill rotWithShape="1">
                  <a:gsLst>
                    <a:gs pos="0">
                      <a:srgbClr val="929292"/>
                    </a:gs>
                    <a:gs pos="50000">
                      <a:srgbClr val="C0C0C0"/>
                    </a:gs>
                    <a:gs pos="100000">
                      <a:srgbClr val="929292"/>
                    </a:gs>
                  </a:gsLst>
                  <a:lin ang="5400000" scaled="1"/>
                </a:gradFill>
                <a:ln w="9525">
                  <a:solidFill>
                    <a:srgbClr val="000000"/>
                  </a:solidFill>
                  <a:miter lim="800000"/>
                  <a:headEnd/>
                  <a:tailEnd/>
                </a:ln>
              </p:spPr>
              <p:txBody>
                <a:bodyPr/>
                <a:lstStyle/>
                <a:p>
                  <a:endParaRPr lang="en-US" dirty="0"/>
                </a:p>
              </p:txBody>
            </p:sp>
          </p:grpSp>
          <p:grpSp>
            <p:nvGrpSpPr>
              <p:cNvPr id="75" name="Group 120"/>
              <p:cNvGrpSpPr>
                <a:grpSpLocks/>
              </p:cNvGrpSpPr>
              <p:nvPr/>
            </p:nvGrpSpPr>
            <p:grpSpPr bwMode="auto">
              <a:xfrm>
                <a:off x="10289" y="2342"/>
                <a:ext cx="1787" cy="107"/>
                <a:chOff x="6966" y="3765"/>
                <a:chExt cx="1787" cy="159"/>
              </a:xfrm>
            </p:grpSpPr>
            <p:sp>
              <p:nvSpPr>
                <p:cNvPr id="76" name="Freeform 121"/>
                <p:cNvSpPr>
                  <a:spLocks/>
                </p:cNvSpPr>
                <p:nvPr/>
              </p:nvSpPr>
              <p:spPr bwMode="auto">
                <a:xfrm>
                  <a:off x="6966" y="3765"/>
                  <a:ext cx="1787" cy="159"/>
                </a:xfrm>
                <a:custGeom>
                  <a:avLst/>
                  <a:gdLst>
                    <a:gd name="T0" fmla="*/ 1787 w 1787"/>
                    <a:gd name="T1" fmla="*/ 0 h 159"/>
                    <a:gd name="T2" fmla="*/ 2 w 1787"/>
                    <a:gd name="T3" fmla="*/ 0 h 159"/>
                    <a:gd name="T4" fmla="*/ 0 w 1787"/>
                    <a:gd name="T5" fmla="*/ 159 h 159"/>
                    <a:gd name="T6" fmla="*/ 1674 w 1787"/>
                    <a:gd name="T7" fmla="*/ 158 h 159"/>
                    <a:gd name="T8" fmla="*/ 0 60000 65536"/>
                    <a:gd name="T9" fmla="*/ 0 60000 65536"/>
                    <a:gd name="T10" fmla="*/ 0 60000 65536"/>
                    <a:gd name="T11" fmla="*/ 0 60000 65536"/>
                    <a:gd name="T12" fmla="*/ 0 w 1787"/>
                    <a:gd name="T13" fmla="*/ 0 h 159"/>
                    <a:gd name="T14" fmla="*/ 1787 w 1787"/>
                    <a:gd name="T15" fmla="*/ 159 h 159"/>
                  </a:gdLst>
                  <a:ahLst/>
                  <a:cxnLst>
                    <a:cxn ang="T8">
                      <a:pos x="T0" y="T1"/>
                    </a:cxn>
                    <a:cxn ang="T9">
                      <a:pos x="T2" y="T3"/>
                    </a:cxn>
                    <a:cxn ang="T10">
                      <a:pos x="T4" y="T5"/>
                    </a:cxn>
                    <a:cxn ang="T11">
                      <a:pos x="T6" y="T7"/>
                    </a:cxn>
                  </a:cxnLst>
                  <a:rect l="T12" t="T13" r="T14" b="T15"/>
                  <a:pathLst>
                    <a:path w="1787" h="159">
                      <a:moveTo>
                        <a:pt x="1787" y="0"/>
                      </a:moveTo>
                      <a:lnTo>
                        <a:pt x="2" y="0"/>
                      </a:lnTo>
                      <a:lnTo>
                        <a:pt x="0" y="159"/>
                      </a:lnTo>
                      <a:lnTo>
                        <a:pt x="1674" y="158"/>
                      </a:lnTo>
                    </a:path>
                  </a:pathLst>
                </a:custGeom>
                <a:solidFill>
                  <a:srgbClr val="CCFFFF"/>
                </a:solidFill>
                <a:ln w="9525" cmpd="sng">
                  <a:solidFill>
                    <a:srgbClr val="000000"/>
                  </a:solidFill>
                  <a:round/>
                  <a:headEnd/>
                  <a:tailEnd/>
                </a:ln>
              </p:spPr>
              <p:txBody>
                <a:bodyPr/>
                <a:lstStyle/>
                <a:p>
                  <a:endParaRPr lang="en-GB" dirty="0"/>
                </a:p>
              </p:txBody>
            </p:sp>
            <p:sp>
              <p:nvSpPr>
                <p:cNvPr id="77" name="Line 122"/>
                <p:cNvSpPr>
                  <a:spLocks noChangeShapeType="1"/>
                </p:cNvSpPr>
                <p:nvPr/>
              </p:nvSpPr>
              <p:spPr bwMode="auto">
                <a:xfrm>
                  <a:off x="6968" y="3818"/>
                  <a:ext cx="1665" cy="0"/>
                </a:xfrm>
                <a:prstGeom prst="line">
                  <a:avLst/>
                </a:prstGeom>
                <a:noFill/>
                <a:ln w="9525">
                  <a:solidFill>
                    <a:srgbClr val="000000"/>
                  </a:solidFill>
                  <a:round/>
                  <a:headEnd/>
                  <a:tailEnd/>
                </a:ln>
              </p:spPr>
              <p:txBody>
                <a:bodyPr/>
                <a:lstStyle/>
                <a:p>
                  <a:endParaRPr lang="en-GB" dirty="0"/>
                </a:p>
              </p:txBody>
            </p:sp>
            <p:sp>
              <p:nvSpPr>
                <p:cNvPr id="78" name="Line 123"/>
                <p:cNvSpPr>
                  <a:spLocks noChangeShapeType="1"/>
                </p:cNvSpPr>
                <p:nvPr/>
              </p:nvSpPr>
              <p:spPr bwMode="auto">
                <a:xfrm>
                  <a:off x="6968" y="3870"/>
                  <a:ext cx="1612" cy="0"/>
                </a:xfrm>
                <a:prstGeom prst="line">
                  <a:avLst/>
                </a:prstGeom>
                <a:noFill/>
                <a:ln w="9525">
                  <a:solidFill>
                    <a:srgbClr val="000000"/>
                  </a:solidFill>
                  <a:round/>
                  <a:headEnd/>
                  <a:tailEnd/>
                </a:ln>
              </p:spPr>
              <p:txBody>
                <a:bodyPr/>
                <a:lstStyle/>
                <a:p>
                  <a:endParaRPr lang="en-GB" dirty="0"/>
                </a:p>
              </p:txBody>
            </p:sp>
          </p:grpSp>
        </p:grpSp>
        <p:sp>
          <p:nvSpPr>
            <p:cNvPr id="29" name="Freeform 74"/>
            <p:cNvSpPr>
              <a:spLocks/>
            </p:cNvSpPr>
            <p:nvPr/>
          </p:nvSpPr>
          <p:spPr bwMode="auto">
            <a:xfrm rot="291674">
              <a:off x="2026257" y="3690060"/>
              <a:ext cx="2822499" cy="819150"/>
            </a:xfrm>
            <a:custGeom>
              <a:avLst/>
              <a:gdLst>
                <a:gd name="T0" fmla="*/ 1760 w 1760"/>
                <a:gd name="T1" fmla="*/ 121 h 516"/>
                <a:gd name="T2" fmla="*/ 1643 w 1760"/>
                <a:gd name="T3" fmla="*/ 100 h 516"/>
                <a:gd name="T4" fmla="*/ 1544 w 1760"/>
                <a:gd name="T5" fmla="*/ 91 h 516"/>
                <a:gd name="T6" fmla="*/ 1475 w 1760"/>
                <a:gd name="T7" fmla="*/ 76 h 516"/>
                <a:gd name="T8" fmla="*/ 1382 w 1760"/>
                <a:gd name="T9" fmla="*/ 43 h 516"/>
                <a:gd name="T10" fmla="*/ 1259 w 1760"/>
                <a:gd name="T11" fmla="*/ 16 h 516"/>
                <a:gd name="T12" fmla="*/ 1134 w 1760"/>
                <a:gd name="T13" fmla="*/ 0 h 516"/>
                <a:gd name="T14" fmla="*/ 1006 w 1760"/>
                <a:gd name="T15" fmla="*/ 0 h 516"/>
                <a:gd name="T16" fmla="*/ 926 w 1760"/>
                <a:gd name="T17" fmla="*/ 0 h 516"/>
                <a:gd name="T18" fmla="*/ 832 w 1760"/>
                <a:gd name="T19" fmla="*/ 13 h 516"/>
                <a:gd name="T20" fmla="*/ 708 w 1760"/>
                <a:gd name="T21" fmla="*/ 2 h 516"/>
                <a:gd name="T22" fmla="*/ 590 w 1760"/>
                <a:gd name="T23" fmla="*/ 10 h 516"/>
                <a:gd name="T24" fmla="*/ 464 w 1760"/>
                <a:gd name="T25" fmla="*/ 28 h 516"/>
                <a:gd name="T26" fmla="*/ 362 w 1760"/>
                <a:gd name="T27" fmla="*/ 74 h 516"/>
                <a:gd name="T28" fmla="*/ 258 w 1760"/>
                <a:gd name="T29" fmla="*/ 138 h 516"/>
                <a:gd name="T30" fmla="*/ 202 w 1760"/>
                <a:gd name="T31" fmla="*/ 184 h 516"/>
                <a:gd name="T32" fmla="*/ 118 w 1760"/>
                <a:gd name="T33" fmla="*/ 252 h 516"/>
                <a:gd name="T34" fmla="*/ 54 w 1760"/>
                <a:gd name="T35" fmla="*/ 308 h 516"/>
                <a:gd name="T36" fmla="*/ 0 w 1760"/>
                <a:gd name="T37" fmla="*/ 354 h 516"/>
                <a:gd name="T38" fmla="*/ 64 w 1760"/>
                <a:gd name="T39" fmla="*/ 412 h 516"/>
                <a:gd name="T40" fmla="*/ 82 w 1760"/>
                <a:gd name="T41" fmla="*/ 428 h 516"/>
                <a:gd name="T42" fmla="*/ 102 w 1760"/>
                <a:gd name="T43" fmla="*/ 448 h 516"/>
                <a:gd name="T44" fmla="*/ 132 w 1760"/>
                <a:gd name="T45" fmla="*/ 516 h 516"/>
                <a:gd name="T46" fmla="*/ 132 w 1760"/>
                <a:gd name="T47" fmla="*/ 516 h 516"/>
                <a:gd name="T48" fmla="*/ 270 w 1760"/>
                <a:gd name="T49" fmla="*/ 494 h 516"/>
                <a:gd name="T50" fmla="*/ 413 w 1760"/>
                <a:gd name="T51" fmla="*/ 433 h 516"/>
                <a:gd name="T52" fmla="*/ 494 w 1760"/>
                <a:gd name="T53" fmla="*/ 451 h 516"/>
                <a:gd name="T54" fmla="*/ 714 w 1760"/>
                <a:gd name="T55" fmla="*/ 486 h 516"/>
                <a:gd name="T56" fmla="*/ 622 w 1760"/>
                <a:gd name="T57" fmla="*/ 396 h 516"/>
                <a:gd name="T58" fmla="*/ 584 w 1760"/>
                <a:gd name="T59" fmla="*/ 312 h 516"/>
                <a:gd name="T60" fmla="*/ 598 w 1760"/>
                <a:gd name="T61" fmla="*/ 238 h 516"/>
                <a:gd name="T62" fmla="*/ 651 w 1760"/>
                <a:gd name="T63" fmla="*/ 158 h 516"/>
                <a:gd name="T64" fmla="*/ 722 w 1760"/>
                <a:gd name="T65" fmla="*/ 109 h 516"/>
                <a:gd name="T66" fmla="*/ 812 w 1760"/>
                <a:gd name="T67" fmla="*/ 87 h 516"/>
                <a:gd name="T68" fmla="*/ 944 w 1760"/>
                <a:gd name="T69" fmla="*/ 90 h 516"/>
                <a:gd name="T70" fmla="*/ 1064 w 1760"/>
                <a:gd name="T71" fmla="*/ 134 h 516"/>
                <a:gd name="T72" fmla="*/ 1124 w 1760"/>
                <a:gd name="T73" fmla="*/ 178 h 516"/>
                <a:gd name="T74" fmla="*/ 1176 w 1760"/>
                <a:gd name="T75" fmla="*/ 226 h 516"/>
                <a:gd name="T76" fmla="*/ 1198 w 1760"/>
                <a:gd name="T77" fmla="*/ 272 h 516"/>
                <a:gd name="T78" fmla="*/ 1218 w 1760"/>
                <a:gd name="T79" fmla="*/ 306 h 516"/>
                <a:gd name="T80" fmla="*/ 1217 w 1760"/>
                <a:gd name="T81" fmla="*/ 337 h 516"/>
                <a:gd name="T82" fmla="*/ 1207 w 1760"/>
                <a:gd name="T83" fmla="*/ 394 h 516"/>
                <a:gd name="T84" fmla="*/ 1177 w 1760"/>
                <a:gd name="T85" fmla="*/ 427 h 516"/>
                <a:gd name="T86" fmla="*/ 1143 w 1760"/>
                <a:gd name="T87" fmla="*/ 457 h 516"/>
                <a:gd name="T88" fmla="*/ 1186 w 1760"/>
                <a:gd name="T89" fmla="*/ 472 h 516"/>
                <a:gd name="T90" fmla="*/ 1260 w 1760"/>
                <a:gd name="T91" fmla="*/ 462 h 516"/>
                <a:gd name="T92" fmla="*/ 1381 w 1760"/>
                <a:gd name="T93" fmla="*/ 427 h 516"/>
                <a:gd name="T94" fmla="*/ 1448 w 1760"/>
                <a:gd name="T95" fmla="*/ 397 h 516"/>
                <a:gd name="T96" fmla="*/ 1520 w 1760"/>
                <a:gd name="T97" fmla="*/ 361 h 516"/>
                <a:gd name="T98" fmla="*/ 1607 w 1760"/>
                <a:gd name="T99" fmla="*/ 358 h 516"/>
                <a:gd name="T100" fmla="*/ 1664 w 1760"/>
                <a:gd name="T101" fmla="*/ 355 h 516"/>
                <a:gd name="T102" fmla="*/ 1730 w 1760"/>
                <a:gd name="T103" fmla="*/ 346 h 516"/>
                <a:gd name="T104" fmla="*/ 1746 w 1760"/>
                <a:gd name="T105" fmla="*/ 279 h 516"/>
                <a:gd name="T106" fmla="*/ 1746 w 1760"/>
                <a:gd name="T107" fmla="*/ 199 h 516"/>
                <a:gd name="T108" fmla="*/ 1760 w 1760"/>
                <a:gd name="T109" fmla="*/ 121 h 51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760"/>
                <a:gd name="T166" fmla="*/ 0 h 516"/>
                <a:gd name="T167" fmla="*/ 1760 w 1760"/>
                <a:gd name="T168" fmla="*/ 516 h 516"/>
                <a:gd name="connsiteX0" fmla="*/ 10000 w 10000"/>
                <a:gd name="connsiteY0" fmla="*/ 2345 h 10000"/>
                <a:gd name="connsiteX1" fmla="*/ 9335 w 10000"/>
                <a:gd name="connsiteY1" fmla="*/ 1938 h 10000"/>
                <a:gd name="connsiteX2" fmla="*/ 8773 w 10000"/>
                <a:gd name="connsiteY2" fmla="*/ 1764 h 10000"/>
                <a:gd name="connsiteX3" fmla="*/ 8381 w 10000"/>
                <a:gd name="connsiteY3" fmla="*/ 1473 h 10000"/>
                <a:gd name="connsiteX4" fmla="*/ 7852 w 10000"/>
                <a:gd name="connsiteY4" fmla="*/ 833 h 10000"/>
                <a:gd name="connsiteX5" fmla="*/ 7153 w 10000"/>
                <a:gd name="connsiteY5" fmla="*/ 310 h 10000"/>
                <a:gd name="connsiteX6" fmla="*/ 6443 w 10000"/>
                <a:gd name="connsiteY6" fmla="*/ 0 h 10000"/>
                <a:gd name="connsiteX7" fmla="*/ 5716 w 10000"/>
                <a:gd name="connsiteY7" fmla="*/ 0 h 10000"/>
                <a:gd name="connsiteX8" fmla="*/ 5261 w 10000"/>
                <a:gd name="connsiteY8" fmla="*/ 0 h 10000"/>
                <a:gd name="connsiteX9" fmla="*/ 4727 w 10000"/>
                <a:gd name="connsiteY9" fmla="*/ 252 h 10000"/>
                <a:gd name="connsiteX10" fmla="*/ 4023 w 10000"/>
                <a:gd name="connsiteY10" fmla="*/ 39 h 10000"/>
                <a:gd name="connsiteX11" fmla="*/ 3352 w 10000"/>
                <a:gd name="connsiteY11" fmla="*/ 194 h 10000"/>
                <a:gd name="connsiteX12" fmla="*/ 2636 w 10000"/>
                <a:gd name="connsiteY12" fmla="*/ 543 h 10000"/>
                <a:gd name="connsiteX13" fmla="*/ 2057 w 10000"/>
                <a:gd name="connsiteY13" fmla="*/ 1434 h 10000"/>
                <a:gd name="connsiteX14" fmla="*/ 1466 w 10000"/>
                <a:gd name="connsiteY14" fmla="*/ 2674 h 10000"/>
                <a:gd name="connsiteX15" fmla="*/ 1148 w 10000"/>
                <a:gd name="connsiteY15" fmla="*/ 3566 h 10000"/>
                <a:gd name="connsiteX16" fmla="*/ 670 w 10000"/>
                <a:gd name="connsiteY16" fmla="*/ 4884 h 10000"/>
                <a:gd name="connsiteX17" fmla="*/ 307 w 10000"/>
                <a:gd name="connsiteY17" fmla="*/ 5969 h 10000"/>
                <a:gd name="connsiteX18" fmla="*/ 0 w 10000"/>
                <a:gd name="connsiteY18" fmla="*/ 6860 h 10000"/>
                <a:gd name="connsiteX19" fmla="*/ 364 w 10000"/>
                <a:gd name="connsiteY19" fmla="*/ 7984 h 10000"/>
                <a:gd name="connsiteX20" fmla="*/ 466 w 10000"/>
                <a:gd name="connsiteY20" fmla="*/ 8295 h 10000"/>
                <a:gd name="connsiteX21" fmla="*/ 580 w 10000"/>
                <a:gd name="connsiteY21" fmla="*/ 8682 h 10000"/>
                <a:gd name="connsiteX22" fmla="*/ 750 w 10000"/>
                <a:gd name="connsiteY22" fmla="*/ 10000 h 10000"/>
                <a:gd name="connsiteX23" fmla="*/ 1534 w 10000"/>
                <a:gd name="connsiteY23" fmla="*/ 9574 h 10000"/>
                <a:gd name="connsiteX24" fmla="*/ 2347 w 10000"/>
                <a:gd name="connsiteY24" fmla="*/ 8391 h 10000"/>
                <a:gd name="connsiteX25" fmla="*/ 2807 w 10000"/>
                <a:gd name="connsiteY25" fmla="*/ 8740 h 10000"/>
                <a:gd name="connsiteX26" fmla="*/ 4057 w 10000"/>
                <a:gd name="connsiteY26" fmla="*/ 9419 h 10000"/>
                <a:gd name="connsiteX27" fmla="*/ 3534 w 10000"/>
                <a:gd name="connsiteY27" fmla="*/ 7674 h 10000"/>
                <a:gd name="connsiteX28" fmla="*/ 3318 w 10000"/>
                <a:gd name="connsiteY28" fmla="*/ 6047 h 10000"/>
                <a:gd name="connsiteX29" fmla="*/ 3398 w 10000"/>
                <a:gd name="connsiteY29" fmla="*/ 4612 h 10000"/>
                <a:gd name="connsiteX30" fmla="*/ 3699 w 10000"/>
                <a:gd name="connsiteY30" fmla="*/ 3062 h 10000"/>
                <a:gd name="connsiteX31" fmla="*/ 4107 w 10000"/>
                <a:gd name="connsiteY31" fmla="*/ 2233 h 10000"/>
                <a:gd name="connsiteX32" fmla="*/ 4614 w 10000"/>
                <a:gd name="connsiteY32" fmla="*/ 1686 h 10000"/>
                <a:gd name="connsiteX33" fmla="*/ 5364 w 10000"/>
                <a:gd name="connsiteY33" fmla="*/ 1744 h 10000"/>
                <a:gd name="connsiteX34" fmla="*/ 6045 w 10000"/>
                <a:gd name="connsiteY34" fmla="*/ 2597 h 10000"/>
                <a:gd name="connsiteX35" fmla="*/ 6386 w 10000"/>
                <a:gd name="connsiteY35" fmla="*/ 3450 h 10000"/>
                <a:gd name="connsiteX36" fmla="*/ 6682 w 10000"/>
                <a:gd name="connsiteY36" fmla="*/ 4380 h 10000"/>
                <a:gd name="connsiteX37" fmla="*/ 6807 w 10000"/>
                <a:gd name="connsiteY37" fmla="*/ 5271 h 10000"/>
                <a:gd name="connsiteX38" fmla="*/ 6920 w 10000"/>
                <a:gd name="connsiteY38" fmla="*/ 5930 h 10000"/>
                <a:gd name="connsiteX39" fmla="*/ 6915 w 10000"/>
                <a:gd name="connsiteY39" fmla="*/ 6531 h 10000"/>
                <a:gd name="connsiteX40" fmla="*/ 6858 w 10000"/>
                <a:gd name="connsiteY40" fmla="*/ 7636 h 10000"/>
                <a:gd name="connsiteX41" fmla="*/ 6688 w 10000"/>
                <a:gd name="connsiteY41" fmla="*/ 8275 h 10000"/>
                <a:gd name="connsiteX42" fmla="*/ 6494 w 10000"/>
                <a:gd name="connsiteY42" fmla="*/ 8857 h 10000"/>
                <a:gd name="connsiteX43" fmla="*/ 6739 w 10000"/>
                <a:gd name="connsiteY43" fmla="*/ 9147 h 10000"/>
                <a:gd name="connsiteX44" fmla="*/ 7159 w 10000"/>
                <a:gd name="connsiteY44" fmla="*/ 8953 h 10000"/>
                <a:gd name="connsiteX45" fmla="*/ 7847 w 10000"/>
                <a:gd name="connsiteY45" fmla="*/ 8275 h 10000"/>
                <a:gd name="connsiteX46" fmla="*/ 8227 w 10000"/>
                <a:gd name="connsiteY46" fmla="*/ 7694 h 10000"/>
                <a:gd name="connsiteX47" fmla="*/ 8636 w 10000"/>
                <a:gd name="connsiteY47" fmla="*/ 6996 h 10000"/>
                <a:gd name="connsiteX48" fmla="*/ 9131 w 10000"/>
                <a:gd name="connsiteY48" fmla="*/ 6938 h 10000"/>
                <a:gd name="connsiteX49" fmla="*/ 9455 w 10000"/>
                <a:gd name="connsiteY49" fmla="*/ 6880 h 10000"/>
                <a:gd name="connsiteX50" fmla="*/ 9830 w 10000"/>
                <a:gd name="connsiteY50" fmla="*/ 6705 h 10000"/>
                <a:gd name="connsiteX51" fmla="*/ 9920 w 10000"/>
                <a:gd name="connsiteY51" fmla="*/ 5407 h 10000"/>
                <a:gd name="connsiteX52" fmla="*/ 9920 w 10000"/>
                <a:gd name="connsiteY52" fmla="*/ 3857 h 10000"/>
                <a:gd name="connsiteX53" fmla="*/ 10000 w 10000"/>
                <a:gd name="connsiteY53" fmla="*/ 2345 h 10000"/>
                <a:gd name="connsiteX0" fmla="*/ 10000 w 10000"/>
                <a:gd name="connsiteY0" fmla="*/ 2345 h 10000"/>
                <a:gd name="connsiteX1" fmla="*/ 9335 w 10000"/>
                <a:gd name="connsiteY1" fmla="*/ 1938 h 10000"/>
                <a:gd name="connsiteX2" fmla="*/ 8773 w 10000"/>
                <a:gd name="connsiteY2" fmla="*/ 1764 h 10000"/>
                <a:gd name="connsiteX3" fmla="*/ 8381 w 10000"/>
                <a:gd name="connsiteY3" fmla="*/ 1473 h 10000"/>
                <a:gd name="connsiteX4" fmla="*/ 7852 w 10000"/>
                <a:gd name="connsiteY4" fmla="*/ 833 h 10000"/>
                <a:gd name="connsiteX5" fmla="*/ 7153 w 10000"/>
                <a:gd name="connsiteY5" fmla="*/ 310 h 10000"/>
                <a:gd name="connsiteX6" fmla="*/ 6443 w 10000"/>
                <a:gd name="connsiteY6" fmla="*/ 0 h 10000"/>
                <a:gd name="connsiteX7" fmla="*/ 5716 w 10000"/>
                <a:gd name="connsiteY7" fmla="*/ 0 h 10000"/>
                <a:gd name="connsiteX8" fmla="*/ 5261 w 10000"/>
                <a:gd name="connsiteY8" fmla="*/ 0 h 10000"/>
                <a:gd name="connsiteX9" fmla="*/ 4727 w 10000"/>
                <a:gd name="connsiteY9" fmla="*/ 252 h 10000"/>
                <a:gd name="connsiteX10" fmla="*/ 4023 w 10000"/>
                <a:gd name="connsiteY10" fmla="*/ 39 h 10000"/>
                <a:gd name="connsiteX11" fmla="*/ 3352 w 10000"/>
                <a:gd name="connsiteY11" fmla="*/ 194 h 10000"/>
                <a:gd name="connsiteX12" fmla="*/ 2636 w 10000"/>
                <a:gd name="connsiteY12" fmla="*/ 543 h 10000"/>
                <a:gd name="connsiteX13" fmla="*/ 2057 w 10000"/>
                <a:gd name="connsiteY13" fmla="*/ 1434 h 10000"/>
                <a:gd name="connsiteX14" fmla="*/ 1466 w 10000"/>
                <a:gd name="connsiteY14" fmla="*/ 2674 h 10000"/>
                <a:gd name="connsiteX15" fmla="*/ 1148 w 10000"/>
                <a:gd name="connsiteY15" fmla="*/ 3566 h 10000"/>
                <a:gd name="connsiteX16" fmla="*/ 670 w 10000"/>
                <a:gd name="connsiteY16" fmla="*/ 4884 h 10000"/>
                <a:gd name="connsiteX17" fmla="*/ 307 w 10000"/>
                <a:gd name="connsiteY17" fmla="*/ 5969 h 10000"/>
                <a:gd name="connsiteX18" fmla="*/ 0 w 10000"/>
                <a:gd name="connsiteY18" fmla="*/ 6860 h 10000"/>
                <a:gd name="connsiteX19" fmla="*/ 364 w 10000"/>
                <a:gd name="connsiteY19" fmla="*/ 7984 h 10000"/>
                <a:gd name="connsiteX20" fmla="*/ 466 w 10000"/>
                <a:gd name="connsiteY20" fmla="*/ 8295 h 10000"/>
                <a:gd name="connsiteX21" fmla="*/ 580 w 10000"/>
                <a:gd name="connsiteY21" fmla="*/ 8682 h 10000"/>
                <a:gd name="connsiteX22" fmla="*/ 750 w 10000"/>
                <a:gd name="connsiteY22" fmla="*/ 10000 h 10000"/>
                <a:gd name="connsiteX23" fmla="*/ 1534 w 10000"/>
                <a:gd name="connsiteY23" fmla="*/ 9574 h 10000"/>
                <a:gd name="connsiteX24" fmla="*/ 2347 w 10000"/>
                <a:gd name="connsiteY24" fmla="*/ 8391 h 10000"/>
                <a:gd name="connsiteX25" fmla="*/ 2807 w 10000"/>
                <a:gd name="connsiteY25" fmla="*/ 8740 h 10000"/>
                <a:gd name="connsiteX26" fmla="*/ 4057 w 10000"/>
                <a:gd name="connsiteY26" fmla="*/ 9419 h 10000"/>
                <a:gd name="connsiteX27" fmla="*/ 3534 w 10000"/>
                <a:gd name="connsiteY27" fmla="*/ 7674 h 10000"/>
                <a:gd name="connsiteX28" fmla="*/ 3318 w 10000"/>
                <a:gd name="connsiteY28" fmla="*/ 6047 h 10000"/>
                <a:gd name="connsiteX29" fmla="*/ 3398 w 10000"/>
                <a:gd name="connsiteY29" fmla="*/ 4612 h 10000"/>
                <a:gd name="connsiteX30" fmla="*/ 3699 w 10000"/>
                <a:gd name="connsiteY30" fmla="*/ 3062 h 10000"/>
                <a:gd name="connsiteX31" fmla="*/ 4107 w 10000"/>
                <a:gd name="connsiteY31" fmla="*/ 2233 h 10000"/>
                <a:gd name="connsiteX32" fmla="*/ 4625 w 10000"/>
                <a:gd name="connsiteY32" fmla="*/ 1968 h 10000"/>
                <a:gd name="connsiteX33" fmla="*/ 5364 w 10000"/>
                <a:gd name="connsiteY33" fmla="*/ 1744 h 10000"/>
                <a:gd name="connsiteX34" fmla="*/ 6045 w 10000"/>
                <a:gd name="connsiteY34" fmla="*/ 2597 h 10000"/>
                <a:gd name="connsiteX35" fmla="*/ 6386 w 10000"/>
                <a:gd name="connsiteY35" fmla="*/ 3450 h 10000"/>
                <a:gd name="connsiteX36" fmla="*/ 6682 w 10000"/>
                <a:gd name="connsiteY36" fmla="*/ 4380 h 10000"/>
                <a:gd name="connsiteX37" fmla="*/ 6807 w 10000"/>
                <a:gd name="connsiteY37" fmla="*/ 5271 h 10000"/>
                <a:gd name="connsiteX38" fmla="*/ 6920 w 10000"/>
                <a:gd name="connsiteY38" fmla="*/ 5930 h 10000"/>
                <a:gd name="connsiteX39" fmla="*/ 6915 w 10000"/>
                <a:gd name="connsiteY39" fmla="*/ 6531 h 10000"/>
                <a:gd name="connsiteX40" fmla="*/ 6858 w 10000"/>
                <a:gd name="connsiteY40" fmla="*/ 7636 h 10000"/>
                <a:gd name="connsiteX41" fmla="*/ 6688 w 10000"/>
                <a:gd name="connsiteY41" fmla="*/ 8275 h 10000"/>
                <a:gd name="connsiteX42" fmla="*/ 6494 w 10000"/>
                <a:gd name="connsiteY42" fmla="*/ 8857 h 10000"/>
                <a:gd name="connsiteX43" fmla="*/ 6739 w 10000"/>
                <a:gd name="connsiteY43" fmla="*/ 9147 h 10000"/>
                <a:gd name="connsiteX44" fmla="*/ 7159 w 10000"/>
                <a:gd name="connsiteY44" fmla="*/ 8953 h 10000"/>
                <a:gd name="connsiteX45" fmla="*/ 7847 w 10000"/>
                <a:gd name="connsiteY45" fmla="*/ 8275 h 10000"/>
                <a:gd name="connsiteX46" fmla="*/ 8227 w 10000"/>
                <a:gd name="connsiteY46" fmla="*/ 7694 h 10000"/>
                <a:gd name="connsiteX47" fmla="*/ 8636 w 10000"/>
                <a:gd name="connsiteY47" fmla="*/ 6996 h 10000"/>
                <a:gd name="connsiteX48" fmla="*/ 9131 w 10000"/>
                <a:gd name="connsiteY48" fmla="*/ 6938 h 10000"/>
                <a:gd name="connsiteX49" fmla="*/ 9455 w 10000"/>
                <a:gd name="connsiteY49" fmla="*/ 6880 h 10000"/>
                <a:gd name="connsiteX50" fmla="*/ 9830 w 10000"/>
                <a:gd name="connsiteY50" fmla="*/ 6705 h 10000"/>
                <a:gd name="connsiteX51" fmla="*/ 9920 w 10000"/>
                <a:gd name="connsiteY51" fmla="*/ 5407 h 10000"/>
                <a:gd name="connsiteX52" fmla="*/ 9920 w 10000"/>
                <a:gd name="connsiteY52" fmla="*/ 3857 h 10000"/>
                <a:gd name="connsiteX53" fmla="*/ 10000 w 10000"/>
                <a:gd name="connsiteY53" fmla="*/ 2345 h 10000"/>
                <a:gd name="connsiteX0" fmla="*/ 10000 w 10000"/>
                <a:gd name="connsiteY0" fmla="*/ 2345 h 10000"/>
                <a:gd name="connsiteX1" fmla="*/ 9335 w 10000"/>
                <a:gd name="connsiteY1" fmla="*/ 1938 h 10000"/>
                <a:gd name="connsiteX2" fmla="*/ 8773 w 10000"/>
                <a:gd name="connsiteY2" fmla="*/ 1764 h 10000"/>
                <a:gd name="connsiteX3" fmla="*/ 8381 w 10000"/>
                <a:gd name="connsiteY3" fmla="*/ 1473 h 10000"/>
                <a:gd name="connsiteX4" fmla="*/ 7852 w 10000"/>
                <a:gd name="connsiteY4" fmla="*/ 833 h 10000"/>
                <a:gd name="connsiteX5" fmla="*/ 7153 w 10000"/>
                <a:gd name="connsiteY5" fmla="*/ 310 h 10000"/>
                <a:gd name="connsiteX6" fmla="*/ 6443 w 10000"/>
                <a:gd name="connsiteY6" fmla="*/ 0 h 10000"/>
                <a:gd name="connsiteX7" fmla="*/ 5716 w 10000"/>
                <a:gd name="connsiteY7" fmla="*/ 0 h 10000"/>
                <a:gd name="connsiteX8" fmla="*/ 5261 w 10000"/>
                <a:gd name="connsiteY8" fmla="*/ 0 h 10000"/>
                <a:gd name="connsiteX9" fmla="*/ 4727 w 10000"/>
                <a:gd name="connsiteY9" fmla="*/ 252 h 10000"/>
                <a:gd name="connsiteX10" fmla="*/ 4023 w 10000"/>
                <a:gd name="connsiteY10" fmla="*/ 39 h 10000"/>
                <a:gd name="connsiteX11" fmla="*/ 3352 w 10000"/>
                <a:gd name="connsiteY11" fmla="*/ 194 h 10000"/>
                <a:gd name="connsiteX12" fmla="*/ 2636 w 10000"/>
                <a:gd name="connsiteY12" fmla="*/ 543 h 10000"/>
                <a:gd name="connsiteX13" fmla="*/ 2057 w 10000"/>
                <a:gd name="connsiteY13" fmla="*/ 1434 h 10000"/>
                <a:gd name="connsiteX14" fmla="*/ 1466 w 10000"/>
                <a:gd name="connsiteY14" fmla="*/ 2674 h 10000"/>
                <a:gd name="connsiteX15" fmla="*/ 1148 w 10000"/>
                <a:gd name="connsiteY15" fmla="*/ 3566 h 10000"/>
                <a:gd name="connsiteX16" fmla="*/ 670 w 10000"/>
                <a:gd name="connsiteY16" fmla="*/ 4884 h 10000"/>
                <a:gd name="connsiteX17" fmla="*/ 307 w 10000"/>
                <a:gd name="connsiteY17" fmla="*/ 5969 h 10000"/>
                <a:gd name="connsiteX18" fmla="*/ 0 w 10000"/>
                <a:gd name="connsiteY18" fmla="*/ 6860 h 10000"/>
                <a:gd name="connsiteX19" fmla="*/ 364 w 10000"/>
                <a:gd name="connsiteY19" fmla="*/ 7984 h 10000"/>
                <a:gd name="connsiteX20" fmla="*/ 466 w 10000"/>
                <a:gd name="connsiteY20" fmla="*/ 8295 h 10000"/>
                <a:gd name="connsiteX21" fmla="*/ 580 w 10000"/>
                <a:gd name="connsiteY21" fmla="*/ 8682 h 10000"/>
                <a:gd name="connsiteX22" fmla="*/ 750 w 10000"/>
                <a:gd name="connsiteY22" fmla="*/ 10000 h 10000"/>
                <a:gd name="connsiteX23" fmla="*/ 1534 w 10000"/>
                <a:gd name="connsiteY23" fmla="*/ 9574 h 10000"/>
                <a:gd name="connsiteX24" fmla="*/ 2347 w 10000"/>
                <a:gd name="connsiteY24" fmla="*/ 8391 h 10000"/>
                <a:gd name="connsiteX25" fmla="*/ 2807 w 10000"/>
                <a:gd name="connsiteY25" fmla="*/ 8740 h 10000"/>
                <a:gd name="connsiteX26" fmla="*/ 4057 w 10000"/>
                <a:gd name="connsiteY26" fmla="*/ 9419 h 10000"/>
                <a:gd name="connsiteX27" fmla="*/ 3534 w 10000"/>
                <a:gd name="connsiteY27" fmla="*/ 7674 h 10000"/>
                <a:gd name="connsiteX28" fmla="*/ 3318 w 10000"/>
                <a:gd name="connsiteY28" fmla="*/ 6047 h 10000"/>
                <a:gd name="connsiteX29" fmla="*/ 3398 w 10000"/>
                <a:gd name="connsiteY29" fmla="*/ 4612 h 10000"/>
                <a:gd name="connsiteX30" fmla="*/ 3699 w 10000"/>
                <a:gd name="connsiteY30" fmla="*/ 3062 h 10000"/>
                <a:gd name="connsiteX31" fmla="*/ 4107 w 10000"/>
                <a:gd name="connsiteY31" fmla="*/ 2233 h 10000"/>
                <a:gd name="connsiteX32" fmla="*/ 4625 w 10000"/>
                <a:gd name="connsiteY32" fmla="*/ 1968 h 10000"/>
                <a:gd name="connsiteX33" fmla="*/ 5347 w 10000"/>
                <a:gd name="connsiteY33" fmla="*/ 1916 h 10000"/>
                <a:gd name="connsiteX34" fmla="*/ 6045 w 10000"/>
                <a:gd name="connsiteY34" fmla="*/ 2597 h 10000"/>
                <a:gd name="connsiteX35" fmla="*/ 6386 w 10000"/>
                <a:gd name="connsiteY35" fmla="*/ 3450 h 10000"/>
                <a:gd name="connsiteX36" fmla="*/ 6682 w 10000"/>
                <a:gd name="connsiteY36" fmla="*/ 4380 h 10000"/>
                <a:gd name="connsiteX37" fmla="*/ 6807 w 10000"/>
                <a:gd name="connsiteY37" fmla="*/ 5271 h 10000"/>
                <a:gd name="connsiteX38" fmla="*/ 6920 w 10000"/>
                <a:gd name="connsiteY38" fmla="*/ 5930 h 10000"/>
                <a:gd name="connsiteX39" fmla="*/ 6915 w 10000"/>
                <a:gd name="connsiteY39" fmla="*/ 6531 h 10000"/>
                <a:gd name="connsiteX40" fmla="*/ 6858 w 10000"/>
                <a:gd name="connsiteY40" fmla="*/ 7636 h 10000"/>
                <a:gd name="connsiteX41" fmla="*/ 6688 w 10000"/>
                <a:gd name="connsiteY41" fmla="*/ 8275 h 10000"/>
                <a:gd name="connsiteX42" fmla="*/ 6494 w 10000"/>
                <a:gd name="connsiteY42" fmla="*/ 8857 h 10000"/>
                <a:gd name="connsiteX43" fmla="*/ 6739 w 10000"/>
                <a:gd name="connsiteY43" fmla="*/ 9147 h 10000"/>
                <a:gd name="connsiteX44" fmla="*/ 7159 w 10000"/>
                <a:gd name="connsiteY44" fmla="*/ 8953 h 10000"/>
                <a:gd name="connsiteX45" fmla="*/ 7847 w 10000"/>
                <a:gd name="connsiteY45" fmla="*/ 8275 h 10000"/>
                <a:gd name="connsiteX46" fmla="*/ 8227 w 10000"/>
                <a:gd name="connsiteY46" fmla="*/ 7694 h 10000"/>
                <a:gd name="connsiteX47" fmla="*/ 8636 w 10000"/>
                <a:gd name="connsiteY47" fmla="*/ 6996 h 10000"/>
                <a:gd name="connsiteX48" fmla="*/ 9131 w 10000"/>
                <a:gd name="connsiteY48" fmla="*/ 6938 h 10000"/>
                <a:gd name="connsiteX49" fmla="*/ 9455 w 10000"/>
                <a:gd name="connsiteY49" fmla="*/ 6880 h 10000"/>
                <a:gd name="connsiteX50" fmla="*/ 9830 w 10000"/>
                <a:gd name="connsiteY50" fmla="*/ 6705 h 10000"/>
                <a:gd name="connsiteX51" fmla="*/ 9920 w 10000"/>
                <a:gd name="connsiteY51" fmla="*/ 5407 h 10000"/>
                <a:gd name="connsiteX52" fmla="*/ 9920 w 10000"/>
                <a:gd name="connsiteY52" fmla="*/ 3857 h 10000"/>
                <a:gd name="connsiteX53" fmla="*/ 10000 w 10000"/>
                <a:gd name="connsiteY53" fmla="*/ 2345 h 10000"/>
                <a:gd name="connsiteX0" fmla="*/ 10000 w 10000"/>
                <a:gd name="connsiteY0" fmla="*/ 2345 h 10000"/>
                <a:gd name="connsiteX1" fmla="*/ 9335 w 10000"/>
                <a:gd name="connsiteY1" fmla="*/ 1938 h 10000"/>
                <a:gd name="connsiteX2" fmla="*/ 8773 w 10000"/>
                <a:gd name="connsiteY2" fmla="*/ 1764 h 10000"/>
                <a:gd name="connsiteX3" fmla="*/ 8381 w 10000"/>
                <a:gd name="connsiteY3" fmla="*/ 1473 h 10000"/>
                <a:gd name="connsiteX4" fmla="*/ 7852 w 10000"/>
                <a:gd name="connsiteY4" fmla="*/ 833 h 10000"/>
                <a:gd name="connsiteX5" fmla="*/ 7153 w 10000"/>
                <a:gd name="connsiteY5" fmla="*/ 310 h 10000"/>
                <a:gd name="connsiteX6" fmla="*/ 6443 w 10000"/>
                <a:gd name="connsiteY6" fmla="*/ 0 h 10000"/>
                <a:gd name="connsiteX7" fmla="*/ 5716 w 10000"/>
                <a:gd name="connsiteY7" fmla="*/ 0 h 10000"/>
                <a:gd name="connsiteX8" fmla="*/ 5261 w 10000"/>
                <a:gd name="connsiteY8" fmla="*/ 0 h 10000"/>
                <a:gd name="connsiteX9" fmla="*/ 4727 w 10000"/>
                <a:gd name="connsiteY9" fmla="*/ 252 h 10000"/>
                <a:gd name="connsiteX10" fmla="*/ 4023 w 10000"/>
                <a:gd name="connsiteY10" fmla="*/ 39 h 10000"/>
                <a:gd name="connsiteX11" fmla="*/ 3352 w 10000"/>
                <a:gd name="connsiteY11" fmla="*/ 194 h 10000"/>
                <a:gd name="connsiteX12" fmla="*/ 2636 w 10000"/>
                <a:gd name="connsiteY12" fmla="*/ 543 h 10000"/>
                <a:gd name="connsiteX13" fmla="*/ 2057 w 10000"/>
                <a:gd name="connsiteY13" fmla="*/ 1434 h 10000"/>
                <a:gd name="connsiteX14" fmla="*/ 1466 w 10000"/>
                <a:gd name="connsiteY14" fmla="*/ 2674 h 10000"/>
                <a:gd name="connsiteX15" fmla="*/ 1148 w 10000"/>
                <a:gd name="connsiteY15" fmla="*/ 3566 h 10000"/>
                <a:gd name="connsiteX16" fmla="*/ 670 w 10000"/>
                <a:gd name="connsiteY16" fmla="*/ 4884 h 10000"/>
                <a:gd name="connsiteX17" fmla="*/ 307 w 10000"/>
                <a:gd name="connsiteY17" fmla="*/ 5969 h 10000"/>
                <a:gd name="connsiteX18" fmla="*/ 0 w 10000"/>
                <a:gd name="connsiteY18" fmla="*/ 6860 h 10000"/>
                <a:gd name="connsiteX19" fmla="*/ 364 w 10000"/>
                <a:gd name="connsiteY19" fmla="*/ 7984 h 10000"/>
                <a:gd name="connsiteX20" fmla="*/ 466 w 10000"/>
                <a:gd name="connsiteY20" fmla="*/ 8295 h 10000"/>
                <a:gd name="connsiteX21" fmla="*/ 580 w 10000"/>
                <a:gd name="connsiteY21" fmla="*/ 8682 h 10000"/>
                <a:gd name="connsiteX22" fmla="*/ 750 w 10000"/>
                <a:gd name="connsiteY22" fmla="*/ 10000 h 10000"/>
                <a:gd name="connsiteX23" fmla="*/ 1534 w 10000"/>
                <a:gd name="connsiteY23" fmla="*/ 9574 h 10000"/>
                <a:gd name="connsiteX24" fmla="*/ 2347 w 10000"/>
                <a:gd name="connsiteY24" fmla="*/ 8391 h 10000"/>
                <a:gd name="connsiteX25" fmla="*/ 2807 w 10000"/>
                <a:gd name="connsiteY25" fmla="*/ 8740 h 10000"/>
                <a:gd name="connsiteX26" fmla="*/ 4057 w 10000"/>
                <a:gd name="connsiteY26" fmla="*/ 9419 h 10000"/>
                <a:gd name="connsiteX27" fmla="*/ 3534 w 10000"/>
                <a:gd name="connsiteY27" fmla="*/ 7674 h 10000"/>
                <a:gd name="connsiteX28" fmla="*/ 3318 w 10000"/>
                <a:gd name="connsiteY28" fmla="*/ 6047 h 10000"/>
                <a:gd name="connsiteX29" fmla="*/ 3398 w 10000"/>
                <a:gd name="connsiteY29" fmla="*/ 4612 h 10000"/>
                <a:gd name="connsiteX30" fmla="*/ 3699 w 10000"/>
                <a:gd name="connsiteY30" fmla="*/ 3062 h 10000"/>
                <a:gd name="connsiteX31" fmla="*/ 4107 w 10000"/>
                <a:gd name="connsiteY31" fmla="*/ 2233 h 10000"/>
                <a:gd name="connsiteX32" fmla="*/ 4625 w 10000"/>
                <a:gd name="connsiteY32" fmla="*/ 1968 h 10000"/>
                <a:gd name="connsiteX33" fmla="*/ 5347 w 10000"/>
                <a:gd name="connsiteY33" fmla="*/ 1916 h 10000"/>
                <a:gd name="connsiteX34" fmla="*/ 6045 w 10000"/>
                <a:gd name="connsiteY34" fmla="*/ 2597 h 10000"/>
                <a:gd name="connsiteX35" fmla="*/ 6386 w 10000"/>
                <a:gd name="connsiteY35" fmla="*/ 3450 h 10000"/>
                <a:gd name="connsiteX36" fmla="*/ 6682 w 10000"/>
                <a:gd name="connsiteY36" fmla="*/ 4380 h 10000"/>
                <a:gd name="connsiteX37" fmla="*/ 6807 w 10000"/>
                <a:gd name="connsiteY37" fmla="*/ 5271 h 10000"/>
                <a:gd name="connsiteX38" fmla="*/ 6885 w 10000"/>
                <a:gd name="connsiteY38" fmla="*/ 5946 h 10000"/>
                <a:gd name="connsiteX39" fmla="*/ 6915 w 10000"/>
                <a:gd name="connsiteY39" fmla="*/ 6531 h 10000"/>
                <a:gd name="connsiteX40" fmla="*/ 6858 w 10000"/>
                <a:gd name="connsiteY40" fmla="*/ 7636 h 10000"/>
                <a:gd name="connsiteX41" fmla="*/ 6688 w 10000"/>
                <a:gd name="connsiteY41" fmla="*/ 8275 h 10000"/>
                <a:gd name="connsiteX42" fmla="*/ 6494 w 10000"/>
                <a:gd name="connsiteY42" fmla="*/ 8857 h 10000"/>
                <a:gd name="connsiteX43" fmla="*/ 6739 w 10000"/>
                <a:gd name="connsiteY43" fmla="*/ 9147 h 10000"/>
                <a:gd name="connsiteX44" fmla="*/ 7159 w 10000"/>
                <a:gd name="connsiteY44" fmla="*/ 8953 h 10000"/>
                <a:gd name="connsiteX45" fmla="*/ 7847 w 10000"/>
                <a:gd name="connsiteY45" fmla="*/ 8275 h 10000"/>
                <a:gd name="connsiteX46" fmla="*/ 8227 w 10000"/>
                <a:gd name="connsiteY46" fmla="*/ 7694 h 10000"/>
                <a:gd name="connsiteX47" fmla="*/ 8636 w 10000"/>
                <a:gd name="connsiteY47" fmla="*/ 6996 h 10000"/>
                <a:gd name="connsiteX48" fmla="*/ 9131 w 10000"/>
                <a:gd name="connsiteY48" fmla="*/ 6938 h 10000"/>
                <a:gd name="connsiteX49" fmla="*/ 9455 w 10000"/>
                <a:gd name="connsiteY49" fmla="*/ 6880 h 10000"/>
                <a:gd name="connsiteX50" fmla="*/ 9830 w 10000"/>
                <a:gd name="connsiteY50" fmla="*/ 6705 h 10000"/>
                <a:gd name="connsiteX51" fmla="*/ 9920 w 10000"/>
                <a:gd name="connsiteY51" fmla="*/ 5407 h 10000"/>
                <a:gd name="connsiteX52" fmla="*/ 9920 w 10000"/>
                <a:gd name="connsiteY52" fmla="*/ 3857 h 10000"/>
                <a:gd name="connsiteX53" fmla="*/ 10000 w 10000"/>
                <a:gd name="connsiteY53" fmla="*/ 2345 h 10000"/>
                <a:gd name="connsiteX0" fmla="*/ 10000 w 10000"/>
                <a:gd name="connsiteY0" fmla="*/ 2345 h 10000"/>
                <a:gd name="connsiteX1" fmla="*/ 9335 w 10000"/>
                <a:gd name="connsiteY1" fmla="*/ 1938 h 10000"/>
                <a:gd name="connsiteX2" fmla="*/ 8773 w 10000"/>
                <a:gd name="connsiteY2" fmla="*/ 1764 h 10000"/>
                <a:gd name="connsiteX3" fmla="*/ 8381 w 10000"/>
                <a:gd name="connsiteY3" fmla="*/ 1473 h 10000"/>
                <a:gd name="connsiteX4" fmla="*/ 7852 w 10000"/>
                <a:gd name="connsiteY4" fmla="*/ 833 h 10000"/>
                <a:gd name="connsiteX5" fmla="*/ 7153 w 10000"/>
                <a:gd name="connsiteY5" fmla="*/ 310 h 10000"/>
                <a:gd name="connsiteX6" fmla="*/ 6443 w 10000"/>
                <a:gd name="connsiteY6" fmla="*/ 0 h 10000"/>
                <a:gd name="connsiteX7" fmla="*/ 5716 w 10000"/>
                <a:gd name="connsiteY7" fmla="*/ 0 h 10000"/>
                <a:gd name="connsiteX8" fmla="*/ 5261 w 10000"/>
                <a:gd name="connsiteY8" fmla="*/ 0 h 10000"/>
                <a:gd name="connsiteX9" fmla="*/ 4727 w 10000"/>
                <a:gd name="connsiteY9" fmla="*/ 252 h 10000"/>
                <a:gd name="connsiteX10" fmla="*/ 4023 w 10000"/>
                <a:gd name="connsiteY10" fmla="*/ 39 h 10000"/>
                <a:gd name="connsiteX11" fmla="*/ 3352 w 10000"/>
                <a:gd name="connsiteY11" fmla="*/ 194 h 10000"/>
                <a:gd name="connsiteX12" fmla="*/ 2636 w 10000"/>
                <a:gd name="connsiteY12" fmla="*/ 543 h 10000"/>
                <a:gd name="connsiteX13" fmla="*/ 2057 w 10000"/>
                <a:gd name="connsiteY13" fmla="*/ 1434 h 10000"/>
                <a:gd name="connsiteX14" fmla="*/ 1466 w 10000"/>
                <a:gd name="connsiteY14" fmla="*/ 2674 h 10000"/>
                <a:gd name="connsiteX15" fmla="*/ 1148 w 10000"/>
                <a:gd name="connsiteY15" fmla="*/ 3566 h 10000"/>
                <a:gd name="connsiteX16" fmla="*/ 670 w 10000"/>
                <a:gd name="connsiteY16" fmla="*/ 4884 h 10000"/>
                <a:gd name="connsiteX17" fmla="*/ 307 w 10000"/>
                <a:gd name="connsiteY17" fmla="*/ 5969 h 10000"/>
                <a:gd name="connsiteX18" fmla="*/ 0 w 10000"/>
                <a:gd name="connsiteY18" fmla="*/ 6860 h 10000"/>
                <a:gd name="connsiteX19" fmla="*/ 364 w 10000"/>
                <a:gd name="connsiteY19" fmla="*/ 7984 h 10000"/>
                <a:gd name="connsiteX20" fmla="*/ 466 w 10000"/>
                <a:gd name="connsiteY20" fmla="*/ 8295 h 10000"/>
                <a:gd name="connsiteX21" fmla="*/ 580 w 10000"/>
                <a:gd name="connsiteY21" fmla="*/ 8682 h 10000"/>
                <a:gd name="connsiteX22" fmla="*/ 750 w 10000"/>
                <a:gd name="connsiteY22" fmla="*/ 10000 h 10000"/>
                <a:gd name="connsiteX23" fmla="*/ 1534 w 10000"/>
                <a:gd name="connsiteY23" fmla="*/ 9574 h 10000"/>
                <a:gd name="connsiteX24" fmla="*/ 2347 w 10000"/>
                <a:gd name="connsiteY24" fmla="*/ 8391 h 10000"/>
                <a:gd name="connsiteX25" fmla="*/ 2807 w 10000"/>
                <a:gd name="connsiteY25" fmla="*/ 8740 h 10000"/>
                <a:gd name="connsiteX26" fmla="*/ 4057 w 10000"/>
                <a:gd name="connsiteY26" fmla="*/ 9419 h 10000"/>
                <a:gd name="connsiteX27" fmla="*/ 3534 w 10000"/>
                <a:gd name="connsiteY27" fmla="*/ 7674 h 10000"/>
                <a:gd name="connsiteX28" fmla="*/ 3318 w 10000"/>
                <a:gd name="connsiteY28" fmla="*/ 6047 h 10000"/>
                <a:gd name="connsiteX29" fmla="*/ 3398 w 10000"/>
                <a:gd name="connsiteY29" fmla="*/ 4612 h 10000"/>
                <a:gd name="connsiteX30" fmla="*/ 3699 w 10000"/>
                <a:gd name="connsiteY30" fmla="*/ 3062 h 10000"/>
                <a:gd name="connsiteX31" fmla="*/ 4107 w 10000"/>
                <a:gd name="connsiteY31" fmla="*/ 2233 h 10000"/>
                <a:gd name="connsiteX32" fmla="*/ 4625 w 10000"/>
                <a:gd name="connsiteY32" fmla="*/ 1968 h 10000"/>
                <a:gd name="connsiteX33" fmla="*/ 5347 w 10000"/>
                <a:gd name="connsiteY33" fmla="*/ 1916 h 10000"/>
                <a:gd name="connsiteX34" fmla="*/ 6045 w 10000"/>
                <a:gd name="connsiteY34" fmla="*/ 2597 h 10000"/>
                <a:gd name="connsiteX35" fmla="*/ 6386 w 10000"/>
                <a:gd name="connsiteY35" fmla="*/ 3450 h 10000"/>
                <a:gd name="connsiteX36" fmla="*/ 6682 w 10000"/>
                <a:gd name="connsiteY36" fmla="*/ 4380 h 10000"/>
                <a:gd name="connsiteX37" fmla="*/ 6807 w 10000"/>
                <a:gd name="connsiteY37" fmla="*/ 5271 h 10000"/>
                <a:gd name="connsiteX38" fmla="*/ 6885 w 10000"/>
                <a:gd name="connsiteY38" fmla="*/ 5946 h 10000"/>
                <a:gd name="connsiteX39" fmla="*/ 6866 w 10000"/>
                <a:gd name="connsiteY39" fmla="*/ 6512 h 10000"/>
                <a:gd name="connsiteX40" fmla="*/ 6858 w 10000"/>
                <a:gd name="connsiteY40" fmla="*/ 7636 h 10000"/>
                <a:gd name="connsiteX41" fmla="*/ 6688 w 10000"/>
                <a:gd name="connsiteY41" fmla="*/ 8275 h 10000"/>
                <a:gd name="connsiteX42" fmla="*/ 6494 w 10000"/>
                <a:gd name="connsiteY42" fmla="*/ 8857 h 10000"/>
                <a:gd name="connsiteX43" fmla="*/ 6739 w 10000"/>
                <a:gd name="connsiteY43" fmla="*/ 9147 h 10000"/>
                <a:gd name="connsiteX44" fmla="*/ 7159 w 10000"/>
                <a:gd name="connsiteY44" fmla="*/ 8953 h 10000"/>
                <a:gd name="connsiteX45" fmla="*/ 7847 w 10000"/>
                <a:gd name="connsiteY45" fmla="*/ 8275 h 10000"/>
                <a:gd name="connsiteX46" fmla="*/ 8227 w 10000"/>
                <a:gd name="connsiteY46" fmla="*/ 7694 h 10000"/>
                <a:gd name="connsiteX47" fmla="*/ 8636 w 10000"/>
                <a:gd name="connsiteY47" fmla="*/ 6996 h 10000"/>
                <a:gd name="connsiteX48" fmla="*/ 9131 w 10000"/>
                <a:gd name="connsiteY48" fmla="*/ 6938 h 10000"/>
                <a:gd name="connsiteX49" fmla="*/ 9455 w 10000"/>
                <a:gd name="connsiteY49" fmla="*/ 6880 h 10000"/>
                <a:gd name="connsiteX50" fmla="*/ 9830 w 10000"/>
                <a:gd name="connsiteY50" fmla="*/ 6705 h 10000"/>
                <a:gd name="connsiteX51" fmla="*/ 9920 w 10000"/>
                <a:gd name="connsiteY51" fmla="*/ 5407 h 10000"/>
                <a:gd name="connsiteX52" fmla="*/ 9920 w 10000"/>
                <a:gd name="connsiteY52" fmla="*/ 3857 h 10000"/>
                <a:gd name="connsiteX53" fmla="*/ 10000 w 10000"/>
                <a:gd name="connsiteY53" fmla="*/ 2345 h 10000"/>
                <a:gd name="connsiteX0" fmla="*/ 10000 w 10000"/>
                <a:gd name="connsiteY0" fmla="*/ 2345 h 10000"/>
                <a:gd name="connsiteX1" fmla="*/ 9335 w 10000"/>
                <a:gd name="connsiteY1" fmla="*/ 1938 h 10000"/>
                <a:gd name="connsiteX2" fmla="*/ 8773 w 10000"/>
                <a:gd name="connsiteY2" fmla="*/ 1764 h 10000"/>
                <a:gd name="connsiteX3" fmla="*/ 8381 w 10000"/>
                <a:gd name="connsiteY3" fmla="*/ 1473 h 10000"/>
                <a:gd name="connsiteX4" fmla="*/ 7852 w 10000"/>
                <a:gd name="connsiteY4" fmla="*/ 833 h 10000"/>
                <a:gd name="connsiteX5" fmla="*/ 7153 w 10000"/>
                <a:gd name="connsiteY5" fmla="*/ 310 h 10000"/>
                <a:gd name="connsiteX6" fmla="*/ 6443 w 10000"/>
                <a:gd name="connsiteY6" fmla="*/ 0 h 10000"/>
                <a:gd name="connsiteX7" fmla="*/ 5716 w 10000"/>
                <a:gd name="connsiteY7" fmla="*/ 0 h 10000"/>
                <a:gd name="connsiteX8" fmla="*/ 5261 w 10000"/>
                <a:gd name="connsiteY8" fmla="*/ 0 h 10000"/>
                <a:gd name="connsiteX9" fmla="*/ 4727 w 10000"/>
                <a:gd name="connsiteY9" fmla="*/ 252 h 10000"/>
                <a:gd name="connsiteX10" fmla="*/ 4023 w 10000"/>
                <a:gd name="connsiteY10" fmla="*/ 39 h 10000"/>
                <a:gd name="connsiteX11" fmla="*/ 3352 w 10000"/>
                <a:gd name="connsiteY11" fmla="*/ 194 h 10000"/>
                <a:gd name="connsiteX12" fmla="*/ 2636 w 10000"/>
                <a:gd name="connsiteY12" fmla="*/ 543 h 10000"/>
                <a:gd name="connsiteX13" fmla="*/ 2057 w 10000"/>
                <a:gd name="connsiteY13" fmla="*/ 1434 h 10000"/>
                <a:gd name="connsiteX14" fmla="*/ 1466 w 10000"/>
                <a:gd name="connsiteY14" fmla="*/ 2674 h 10000"/>
                <a:gd name="connsiteX15" fmla="*/ 1148 w 10000"/>
                <a:gd name="connsiteY15" fmla="*/ 3566 h 10000"/>
                <a:gd name="connsiteX16" fmla="*/ 670 w 10000"/>
                <a:gd name="connsiteY16" fmla="*/ 4884 h 10000"/>
                <a:gd name="connsiteX17" fmla="*/ 307 w 10000"/>
                <a:gd name="connsiteY17" fmla="*/ 5969 h 10000"/>
                <a:gd name="connsiteX18" fmla="*/ 0 w 10000"/>
                <a:gd name="connsiteY18" fmla="*/ 6860 h 10000"/>
                <a:gd name="connsiteX19" fmla="*/ 364 w 10000"/>
                <a:gd name="connsiteY19" fmla="*/ 7984 h 10000"/>
                <a:gd name="connsiteX20" fmla="*/ 466 w 10000"/>
                <a:gd name="connsiteY20" fmla="*/ 8295 h 10000"/>
                <a:gd name="connsiteX21" fmla="*/ 580 w 10000"/>
                <a:gd name="connsiteY21" fmla="*/ 8682 h 10000"/>
                <a:gd name="connsiteX22" fmla="*/ 750 w 10000"/>
                <a:gd name="connsiteY22" fmla="*/ 10000 h 10000"/>
                <a:gd name="connsiteX23" fmla="*/ 1534 w 10000"/>
                <a:gd name="connsiteY23" fmla="*/ 9574 h 10000"/>
                <a:gd name="connsiteX24" fmla="*/ 2347 w 10000"/>
                <a:gd name="connsiteY24" fmla="*/ 8391 h 10000"/>
                <a:gd name="connsiteX25" fmla="*/ 2807 w 10000"/>
                <a:gd name="connsiteY25" fmla="*/ 8740 h 10000"/>
                <a:gd name="connsiteX26" fmla="*/ 4057 w 10000"/>
                <a:gd name="connsiteY26" fmla="*/ 9419 h 10000"/>
                <a:gd name="connsiteX27" fmla="*/ 3534 w 10000"/>
                <a:gd name="connsiteY27" fmla="*/ 7674 h 10000"/>
                <a:gd name="connsiteX28" fmla="*/ 3318 w 10000"/>
                <a:gd name="connsiteY28" fmla="*/ 6047 h 10000"/>
                <a:gd name="connsiteX29" fmla="*/ 3398 w 10000"/>
                <a:gd name="connsiteY29" fmla="*/ 4612 h 10000"/>
                <a:gd name="connsiteX30" fmla="*/ 3704 w 10000"/>
                <a:gd name="connsiteY30" fmla="*/ 3183 h 10000"/>
                <a:gd name="connsiteX31" fmla="*/ 4107 w 10000"/>
                <a:gd name="connsiteY31" fmla="*/ 2233 h 10000"/>
                <a:gd name="connsiteX32" fmla="*/ 4625 w 10000"/>
                <a:gd name="connsiteY32" fmla="*/ 1968 h 10000"/>
                <a:gd name="connsiteX33" fmla="*/ 5347 w 10000"/>
                <a:gd name="connsiteY33" fmla="*/ 1916 h 10000"/>
                <a:gd name="connsiteX34" fmla="*/ 6045 w 10000"/>
                <a:gd name="connsiteY34" fmla="*/ 2597 h 10000"/>
                <a:gd name="connsiteX35" fmla="*/ 6386 w 10000"/>
                <a:gd name="connsiteY35" fmla="*/ 3450 h 10000"/>
                <a:gd name="connsiteX36" fmla="*/ 6682 w 10000"/>
                <a:gd name="connsiteY36" fmla="*/ 4380 h 10000"/>
                <a:gd name="connsiteX37" fmla="*/ 6807 w 10000"/>
                <a:gd name="connsiteY37" fmla="*/ 5271 h 10000"/>
                <a:gd name="connsiteX38" fmla="*/ 6885 w 10000"/>
                <a:gd name="connsiteY38" fmla="*/ 5946 h 10000"/>
                <a:gd name="connsiteX39" fmla="*/ 6866 w 10000"/>
                <a:gd name="connsiteY39" fmla="*/ 6512 h 10000"/>
                <a:gd name="connsiteX40" fmla="*/ 6858 w 10000"/>
                <a:gd name="connsiteY40" fmla="*/ 7636 h 10000"/>
                <a:gd name="connsiteX41" fmla="*/ 6688 w 10000"/>
                <a:gd name="connsiteY41" fmla="*/ 8275 h 10000"/>
                <a:gd name="connsiteX42" fmla="*/ 6494 w 10000"/>
                <a:gd name="connsiteY42" fmla="*/ 8857 h 10000"/>
                <a:gd name="connsiteX43" fmla="*/ 6739 w 10000"/>
                <a:gd name="connsiteY43" fmla="*/ 9147 h 10000"/>
                <a:gd name="connsiteX44" fmla="*/ 7159 w 10000"/>
                <a:gd name="connsiteY44" fmla="*/ 8953 h 10000"/>
                <a:gd name="connsiteX45" fmla="*/ 7847 w 10000"/>
                <a:gd name="connsiteY45" fmla="*/ 8275 h 10000"/>
                <a:gd name="connsiteX46" fmla="*/ 8227 w 10000"/>
                <a:gd name="connsiteY46" fmla="*/ 7694 h 10000"/>
                <a:gd name="connsiteX47" fmla="*/ 8636 w 10000"/>
                <a:gd name="connsiteY47" fmla="*/ 6996 h 10000"/>
                <a:gd name="connsiteX48" fmla="*/ 9131 w 10000"/>
                <a:gd name="connsiteY48" fmla="*/ 6938 h 10000"/>
                <a:gd name="connsiteX49" fmla="*/ 9455 w 10000"/>
                <a:gd name="connsiteY49" fmla="*/ 6880 h 10000"/>
                <a:gd name="connsiteX50" fmla="*/ 9830 w 10000"/>
                <a:gd name="connsiteY50" fmla="*/ 6705 h 10000"/>
                <a:gd name="connsiteX51" fmla="*/ 9920 w 10000"/>
                <a:gd name="connsiteY51" fmla="*/ 5407 h 10000"/>
                <a:gd name="connsiteX52" fmla="*/ 9920 w 10000"/>
                <a:gd name="connsiteY52" fmla="*/ 3857 h 10000"/>
                <a:gd name="connsiteX53" fmla="*/ 10000 w 10000"/>
                <a:gd name="connsiteY53" fmla="*/ 2345 h 10000"/>
                <a:gd name="connsiteX0" fmla="*/ 10000 w 10000"/>
                <a:gd name="connsiteY0" fmla="*/ 2345 h 10000"/>
                <a:gd name="connsiteX1" fmla="*/ 9335 w 10000"/>
                <a:gd name="connsiteY1" fmla="*/ 1938 h 10000"/>
                <a:gd name="connsiteX2" fmla="*/ 8773 w 10000"/>
                <a:gd name="connsiteY2" fmla="*/ 1764 h 10000"/>
                <a:gd name="connsiteX3" fmla="*/ 8381 w 10000"/>
                <a:gd name="connsiteY3" fmla="*/ 1473 h 10000"/>
                <a:gd name="connsiteX4" fmla="*/ 7852 w 10000"/>
                <a:gd name="connsiteY4" fmla="*/ 833 h 10000"/>
                <a:gd name="connsiteX5" fmla="*/ 7153 w 10000"/>
                <a:gd name="connsiteY5" fmla="*/ 310 h 10000"/>
                <a:gd name="connsiteX6" fmla="*/ 6443 w 10000"/>
                <a:gd name="connsiteY6" fmla="*/ 0 h 10000"/>
                <a:gd name="connsiteX7" fmla="*/ 5716 w 10000"/>
                <a:gd name="connsiteY7" fmla="*/ 0 h 10000"/>
                <a:gd name="connsiteX8" fmla="*/ 5261 w 10000"/>
                <a:gd name="connsiteY8" fmla="*/ 0 h 10000"/>
                <a:gd name="connsiteX9" fmla="*/ 4727 w 10000"/>
                <a:gd name="connsiteY9" fmla="*/ 252 h 10000"/>
                <a:gd name="connsiteX10" fmla="*/ 4023 w 10000"/>
                <a:gd name="connsiteY10" fmla="*/ 39 h 10000"/>
                <a:gd name="connsiteX11" fmla="*/ 3352 w 10000"/>
                <a:gd name="connsiteY11" fmla="*/ 194 h 10000"/>
                <a:gd name="connsiteX12" fmla="*/ 2636 w 10000"/>
                <a:gd name="connsiteY12" fmla="*/ 543 h 10000"/>
                <a:gd name="connsiteX13" fmla="*/ 2057 w 10000"/>
                <a:gd name="connsiteY13" fmla="*/ 1434 h 10000"/>
                <a:gd name="connsiteX14" fmla="*/ 1466 w 10000"/>
                <a:gd name="connsiteY14" fmla="*/ 2674 h 10000"/>
                <a:gd name="connsiteX15" fmla="*/ 1148 w 10000"/>
                <a:gd name="connsiteY15" fmla="*/ 3566 h 10000"/>
                <a:gd name="connsiteX16" fmla="*/ 670 w 10000"/>
                <a:gd name="connsiteY16" fmla="*/ 4884 h 10000"/>
                <a:gd name="connsiteX17" fmla="*/ 307 w 10000"/>
                <a:gd name="connsiteY17" fmla="*/ 5969 h 10000"/>
                <a:gd name="connsiteX18" fmla="*/ 0 w 10000"/>
                <a:gd name="connsiteY18" fmla="*/ 6860 h 10000"/>
                <a:gd name="connsiteX19" fmla="*/ 364 w 10000"/>
                <a:gd name="connsiteY19" fmla="*/ 7984 h 10000"/>
                <a:gd name="connsiteX20" fmla="*/ 466 w 10000"/>
                <a:gd name="connsiteY20" fmla="*/ 8295 h 10000"/>
                <a:gd name="connsiteX21" fmla="*/ 580 w 10000"/>
                <a:gd name="connsiteY21" fmla="*/ 8682 h 10000"/>
                <a:gd name="connsiteX22" fmla="*/ 750 w 10000"/>
                <a:gd name="connsiteY22" fmla="*/ 10000 h 10000"/>
                <a:gd name="connsiteX23" fmla="*/ 1534 w 10000"/>
                <a:gd name="connsiteY23" fmla="*/ 9574 h 10000"/>
                <a:gd name="connsiteX24" fmla="*/ 2347 w 10000"/>
                <a:gd name="connsiteY24" fmla="*/ 8391 h 10000"/>
                <a:gd name="connsiteX25" fmla="*/ 2807 w 10000"/>
                <a:gd name="connsiteY25" fmla="*/ 8740 h 10000"/>
                <a:gd name="connsiteX26" fmla="*/ 4057 w 10000"/>
                <a:gd name="connsiteY26" fmla="*/ 9419 h 10000"/>
                <a:gd name="connsiteX27" fmla="*/ 3534 w 10000"/>
                <a:gd name="connsiteY27" fmla="*/ 7674 h 10000"/>
                <a:gd name="connsiteX28" fmla="*/ 3318 w 10000"/>
                <a:gd name="connsiteY28" fmla="*/ 6047 h 10000"/>
                <a:gd name="connsiteX29" fmla="*/ 3398 w 10000"/>
                <a:gd name="connsiteY29" fmla="*/ 4612 h 10000"/>
                <a:gd name="connsiteX30" fmla="*/ 3704 w 10000"/>
                <a:gd name="connsiteY30" fmla="*/ 3183 h 10000"/>
                <a:gd name="connsiteX31" fmla="*/ 4107 w 10000"/>
                <a:gd name="connsiteY31" fmla="*/ 2233 h 10000"/>
                <a:gd name="connsiteX32" fmla="*/ 4619 w 10000"/>
                <a:gd name="connsiteY32" fmla="*/ 2134 h 10000"/>
                <a:gd name="connsiteX33" fmla="*/ 5347 w 10000"/>
                <a:gd name="connsiteY33" fmla="*/ 1916 h 10000"/>
                <a:gd name="connsiteX34" fmla="*/ 6045 w 10000"/>
                <a:gd name="connsiteY34" fmla="*/ 2597 h 10000"/>
                <a:gd name="connsiteX35" fmla="*/ 6386 w 10000"/>
                <a:gd name="connsiteY35" fmla="*/ 3450 h 10000"/>
                <a:gd name="connsiteX36" fmla="*/ 6682 w 10000"/>
                <a:gd name="connsiteY36" fmla="*/ 4380 h 10000"/>
                <a:gd name="connsiteX37" fmla="*/ 6807 w 10000"/>
                <a:gd name="connsiteY37" fmla="*/ 5271 h 10000"/>
                <a:gd name="connsiteX38" fmla="*/ 6885 w 10000"/>
                <a:gd name="connsiteY38" fmla="*/ 5946 h 10000"/>
                <a:gd name="connsiteX39" fmla="*/ 6866 w 10000"/>
                <a:gd name="connsiteY39" fmla="*/ 6512 h 10000"/>
                <a:gd name="connsiteX40" fmla="*/ 6858 w 10000"/>
                <a:gd name="connsiteY40" fmla="*/ 7636 h 10000"/>
                <a:gd name="connsiteX41" fmla="*/ 6688 w 10000"/>
                <a:gd name="connsiteY41" fmla="*/ 8275 h 10000"/>
                <a:gd name="connsiteX42" fmla="*/ 6494 w 10000"/>
                <a:gd name="connsiteY42" fmla="*/ 8857 h 10000"/>
                <a:gd name="connsiteX43" fmla="*/ 6739 w 10000"/>
                <a:gd name="connsiteY43" fmla="*/ 9147 h 10000"/>
                <a:gd name="connsiteX44" fmla="*/ 7159 w 10000"/>
                <a:gd name="connsiteY44" fmla="*/ 8953 h 10000"/>
                <a:gd name="connsiteX45" fmla="*/ 7847 w 10000"/>
                <a:gd name="connsiteY45" fmla="*/ 8275 h 10000"/>
                <a:gd name="connsiteX46" fmla="*/ 8227 w 10000"/>
                <a:gd name="connsiteY46" fmla="*/ 7694 h 10000"/>
                <a:gd name="connsiteX47" fmla="*/ 8636 w 10000"/>
                <a:gd name="connsiteY47" fmla="*/ 6996 h 10000"/>
                <a:gd name="connsiteX48" fmla="*/ 9131 w 10000"/>
                <a:gd name="connsiteY48" fmla="*/ 6938 h 10000"/>
                <a:gd name="connsiteX49" fmla="*/ 9455 w 10000"/>
                <a:gd name="connsiteY49" fmla="*/ 6880 h 10000"/>
                <a:gd name="connsiteX50" fmla="*/ 9830 w 10000"/>
                <a:gd name="connsiteY50" fmla="*/ 6705 h 10000"/>
                <a:gd name="connsiteX51" fmla="*/ 9920 w 10000"/>
                <a:gd name="connsiteY51" fmla="*/ 5407 h 10000"/>
                <a:gd name="connsiteX52" fmla="*/ 9920 w 10000"/>
                <a:gd name="connsiteY52" fmla="*/ 3857 h 10000"/>
                <a:gd name="connsiteX53" fmla="*/ 10000 w 10000"/>
                <a:gd name="connsiteY53" fmla="*/ 2345 h 10000"/>
                <a:gd name="connsiteX0" fmla="*/ 10000 w 10000"/>
                <a:gd name="connsiteY0" fmla="*/ 2345 h 10000"/>
                <a:gd name="connsiteX1" fmla="*/ 9335 w 10000"/>
                <a:gd name="connsiteY1" fmla="*/ 1938 h 10000"/>
                <a:gd name="connsiteX2" fmla="*/ 8773 w 10000"/>
                <a:gd name="connsiteY2" fmla="*/ 1764 h 10000"/>
                <a:gd name="connsiteX3" fmla="*/ 8381 w 10000"/>
                <a:gd name="connsiteY3" fmla="*/ 1473 h 10000"/>
                <a:gd name="connsiteX4" fmla="*/ 7852 w 10000"/>
                <a:gd name="connsiteY4" fmla="*/ 833 h 10000"/>
                <a:gd name="connsiteX5" fmla="*/ 7153 w 10000"/>
                <a:gd name="connsiteY5" fmla="*/ 310 h 10000"/>
                <a:gd name="connsiteX6" fmla="*/ 6443 w 10000"/>
                <a:gd name="connsiteY6" fmla="*/ 0 h 10000"/>
                <a:gd name="connsiteX7" fmla="*/ 5716 w 10000"/>
                <a:gd name="connsiteY7" fmla="*/ 0 h 10000"/>
                <a:gd name="connsiteX8" fmla="*/ 5261 w 10000"/>
                <a:gd name="connsiteY8" fmla="*/ 0 h 10000"/>
                <a:gd name="connsiteX9" fmla="*/ 4727 w 10000"/>
                <a:gd name="connsiteY9" fmla="*/ 252 h 10000"/>
                <a:gd name="connsiteX10" fmla="*/ 4023 w 10000"/>
                <a:gd name="connsiteY10" fmla="*/ 39 h 10000"/>
                <a:gd name="connsiteX11" fmla="*/ 3352 w 10000"/>
                <a:gd name="connsiteY11" fmla="*/ 194 h 10000"/>
                <a:gd name="connsiteX12" fmla="*/ 2636 w 10000"/>
                <a:gd name="connsiteY12" fmla="*/ 543 h 10000"/>
                <a:gd name="connsiteX13" fmla="*/ 2057 w 10000"/>
                <a:gd name="connsiteY13" fmla="*/ 1434 h 10000"/>
                <a:gd name="connsiteX14" fmla="*/ 1466 w 10000"/>
                <a:gd name="connsiteY14" fmla="*/ 2674 h 10000"/>
                <a:gd name="connsiteX15" fmla="*/ 1148 w 10000"/>
                <a:gd name="connsiteY15" fmla="*/ 3566 h 10000"/>
                <a:gd name="connsiteX16" fmla="*/ 670 w 10000"/>
                <a:gd name="connsiteY16" fmla="*/ 4884 h 10000"/>
                <a:gd name="connsiteX17" fmla="*/ 307 w 10000"/>
                <a:gd name="connsiteY17" fmla="*/ 5969 h 10000"/>
                <a:gd name="connsiteX18" fmla="*/ 0 w 10000"/>
                <a:gd name="connsiteY18" fmla="*/ 6860 h 10000"/>
                <a:gd name="connsiteX19" fmla="*/ 364 w 10000"/>
                <a:gd name="connsiteY19" fmla="*/ 7984 h 10000"/>
                <a:gd name="connsiteX20" fmla="*/ 466 w 10000"/>
                <a:gd name="connsiteY20" fmla="*/ 8295 h 10000"/>
                <a:gd name="connsiteX21" fmla="*/ 580 w 10000"/>
                <a:gd name="connsiteY21" fmla="*/ 8682 h 10000"/>
                <a:gd name="connsiteX22" fmla="*/ 750 w 10000"/>
                <a:gd name="connsiteY22" fmla="*/ 10000 h 10000"/>
                <a:gd name="connsiteX23" fmla="*/ 1534 w 10000"/>
                <a:gd name="connsiteY23" fmla="*/ 9574 h 10000"/>
                <a:gd name="connsiteX24" fmla="*/ 2347 w 10000"/>
                <a:gd name="connsiteY24" fmla="*/ 8391 h 10000"/>
                <a:gd name="connsiteX25" fmla="*/ 2807 w 10000"/>
                <a:gd name="connsiteY25" fmla="*/ 8740 h 10000"/>
                <a:gd name="connsiteX26" fmla="*/ 4057 w 10000"/>
                <a:gd name="connsiteY26" fmla="*/ 9419 h 10000"/>
                <a:gd name="connsiteX27" fmla="*/ 3534 w 10000"/>
                <a:gd name="connsiteY27" fmla="*/ 7674 h 10000"/>
                <a:gd name="connsiteX28" fmla="*/ 3318 w 10000"/>
                <a:gd name="connsiteY28" fmla="*/ 6047 h 10000"/>
                <a:gd name="connsiteX29" fmla="*/ 3398 w 10000"/>
                <a:gd name="connsiteY29" fmla="*/ 4612 h 10000"/>
                <a:gd name="connsiteX30" fmla="*/ 3704 w 10000"/>
                <a:gd name="connsiteY30" fmla="*/ 3183 h 10000"/>
                <a:gd name="connsiteX31" fmla="*/ 4107 w 10000"/>
                <a:gd name="connsiteY31" fmla="*/ 2233 h 10000"/>
                <a:gd name="connsiteX32" fmla="*/ 4619 w 10000"/>
                <a:gd name="connsiteY32" fmla="*/ 2134 h 10000"/>
                <a:gd name="connsiteX33" fmla="*/ 5316 w 10000"/>
                <a:gd name="connsiteY33" fmla="*/ 2053 h 10000"/>
                <a:gd name="connsiteX34" fmla="*/ 6045 w 10000"/>
                <a:gd name="connsiteY34" fmla="*/ 2597 h 10000"/>
                <a:gd name="connsiteX35" fmla="*/ 6386 w 10000"/>
                <a:gd name="connsiteY35" fmla="*/ 3450 h 10000"/>
                <a:gd name="connsiteX36" fmla="*/ 6682 w 10000"/>
                <a:gd name="connsiteY36" fmla="*/ 4380 h 10000"/>
                <a:gd name="connsiteX37" fmla="*/ 6807 w 10000"/>
                <a:gd name="connsiteY37" fmla="*/ 5271 h 10000"/>
                <a:gd name="connsiteX38" fmla="*/ 6885 w 10000"/>
                <a:gd name="connsiteY38" fmla="*/ 5946 h 10000"/>
                <a:gd name="connsiteX39" fmla="*/ 6866 w 10000"/>
                <a:gd name="connsiteY39" fmla="*/ 6512 h 10000"/>
                <a:gd name="connsiteX40" fmla="*/ 6858 w 10000"/>
                <a:gd name="connsiteY40" fmla="*/ 7636 h 10000"/>
                <a:gd name="connsiteX41" fmla="*/ 6688 w 10000"/>
                <a:gd name="connsiteY41" fmla="*/ 8275 h 10000"/>
                <a:gd name="connsiteX42" fmla="*/ 6494 w 10000"/>
                <a:gd name="connsiteY42" fmla="*/ 8857 h 10000"/>
                <a:gd name="connsiteX43" fmla="*/ 6739 w 10000"/>
                <a:gd name="connsiteY43" fmla="*/ 9147 h 10000"/>
                <a:gd name="connsiteX44" fmla="*/ 7159 w 10000"/>
                <a:gd name="connsiteY44" fmla="*/ 8953 h 10000"/>
                <a:gd name="connsiteX45" fmla="*/ 7847 w 10000"/>
                <a:gd name="connsiteY45" fmla="*/ 8275 h 10000"/>
                <a:gd name="connsiteX46" fmla="*/ 8227 w 10000"/>
                <a:gd name="connsiteY46" fmla="*/ 7694 h 10000"/>
                <a:gd name="connsiteX47" fmla="*/ 8636 w 10000"/>
                <a:gd name="connsiteY47" fmla="*/ 6996 h 10000"/>
                <a:gd name="connsiteX48" fmla="*/ 9131 w 10000"/>
                <a:gd name="connsiteY48" fmla="*/ 6938 h 10000"/>
                <a:gd name="connsiteX49" fmla="*/ 9455 w 10000"/>
                <a:gd name="connsiteY49" fmla="*/ 6880 h 10000"/>
                <a:gd name="connsiteX50" fmla="*/ 9830 w 10000"/>
                <a:gd name="connsiteY50" fmla="*/ 6705 h 10000"/>
                <a:gd name="connsiteX51" fmla="*/ 9920 w 10000"/>
                <a:gd name="connsiteY51" fmla="*/ 5407 h 10000"/>
                <a:gd name="connsiteX52" fmla="*/ 9920 w 10000"/>
                <a:gd name="connsiteY52" fmla="*/ 3857 h 10000"/>
                <a:gd name="connsiteX53" fmla="*/ 10000 w 10000"/>
                <a:gd name="connsiteY53" fmla="*/ 2345 h 10000"/>
                <a:gd name="connsiteX0" fmla="*/ 10102 w 10102"/>
                <a:gd name="connsiteY0" fmla="*/ 2345 h 10000"/>
                <a:gd name="connsiteX1" fmla="*/ 9437 w 10102"/>
                <a:gd name="connsiteY1" fmla="*/ 1938 h 10000"/>
                <a:gd name="connsiteX2" fmla="*/ 8875 w 10102"/>
                <a:gd name="connsiteY2" fmla="*/ 1764 h 10000"/>
                <a:gd name="connsiteX3" fmla="*/ 8483 w 10102"/>
                <a:gd name="connsiteY3" fmla="*/ 1473 h 10000"/>
                <a:gd name="connsiteX4" fmla="*/ 7954 w 10102"/>
                <a:gd name="connsiteY4" fmla="*/ 833 h 10000"/>
                <a:gd name="connsiteX5" fmla="*/ 7255 w 10102"/>
                <a:gd name="connsiteY5" fmla="*/ 310 h 10000"/>
                <a:gd name="connsiteX6" fmla="*/ 6545 w 10102"/>
                <a:gd name="connsiteY6" fmla="*/ 0 h 10000"/>
                <a:gd name="connsiteX7" fmla="*/ 5818 w 10102"/>
                <a:gd name="connsiteY7" fmla="*/ 0 h 10000"/>
                <a:gd name="connsiteX8" fmla="*/ 5363 w 10102"/>
                <a:gd name="connsiteY8" fmla="*/ 0 h 10000"/>
                <a:gd name="connsiteX9" fmla="*/ 4829 w 10102"/>
                <a:gd name="connsiteY9" fmla="*/ 252 h 10000"/>
                <a:gd name="connsiteX10" fmla="*/ 4125 w 10102"/>
                <a:gd name="connsiteY10" fmla="*/ 39 h 10000"/>
                <a:gd name="connsiteX11" fmla="*/ 3454 w 10102"/>
                <a:gd name="connsiteY11" fmla="*/ 194 h 10000"/>
                <a:gd name="connsiteX12" fmla="*/ 2738 w 10102"/>
                <a:gd name="connsiteY12" fmla="*/ 543 h 10000"/>
                <a:gd name="connsiteX13" fmla="*/ 2159 w 10102"/>
                <a:gd name="connsiteY13" fmla="*/ 1434 h 10000"/>
                <a:gd name="connsiteX14" fmla="*/ 1568 w 10102"/>
                <a:gd name="connsiteY14" fmla="*/ 2674 h 10000"/>
                <a:gd name="connsiteX15" fmla="*/ 1250 w 10102"/>
                <a:gd name="connsiteY15" fmla="*/ 3566 h 10000"/>
                <a:gd name="connsiteX16" fmla="*/ 772 w 10102"/>
                <a:gd name="connsiteY16" fmla="*/ 4884 h 10000"/>
                <a:gd name="connsiteX17" fmla="*/ 409 w 10102"/>
                <a:gd name="connsiteY17" fmla="*/ 5969 h 10000"/>
                <a:gd name="connsiteX18" fmla="*/ 0 w 10102"/>
                <a:gd name="connsiteY18" fmla="*/ 6518 h 10000"/>
                <a:gd name="connsiteX19" fmla="*/ 466 w 10102"/>
                <a:gd name="connsiteY19" fmla="*/ 7984 h 10000"/>
                <a:gd name="connsiteX20" fmla="*/ 568 w 10102"/>
                <a:gd name="connsiteY20" fmla="*/ 8295 h 10000"/>
                <a:gd name="connsiteX21" fmla="*/ 682 w 10102"/>
                <a:gd name="connsiteY21" fmla="*/ 8682 h 10000"/>
                <a:gd name="connsiteX22" fmla="*/ 852 w 10102"/>
                <a:gd name="connsiteY22" fmla="*/ 10000 h 10000"/>
                <a:gd name="connsiteX23" fmla="*/ 1636 w 10102"/>
                <a:gd name="connsiteY23" fmla="*/ 9574 h 10000"/>
                <a:gd name="connsiteX24" fmla="*/ 2449 w 10102"/>
                <a:gd name="connsiteY24" fmla="*/ 8391 h 10000"/>
                <a:gd name="connsiteX25" fmla="*/ 2909 w 10102"/>
                <a:gd name="connsiteY25" fmla="*/ 8740 h 10000"/>
                <a:gd name="connsiteX26" fmla="*/ 4159 w 10102"/>
                <a:gd name="connsiteY26" fmla="*/ 9419 h 10000"/>
                <a:gd name="connsiteX27" fmla="*/ 3636 w 10102"/>
                <a:gd name="connsiteY27" fmla="*/ 7674 h 10000"/>
                <a:gd name="connsiteX28" fmla="*/ 3420 w 10102"/>
                <a:gd name="connsiteY28" fmla="*/ 6047 h 10000"/>
                <a:gd name="connsiteX29" fmla="*/ 3500 w 10102"/>
                <a:gd name="connsiteY29" fmla="*/ 4612 h 10000"/>
                <a:gd name="connsiteX30" fmla="*/ 3806 w 10102"/>
                <a:gd name="connsiteY30" fmla="*/ 3183 h 10000"/>
                <a:gd name="connsiteX31" fmla="*/ 4209 w 10102"/>
                <a:gd name="connsiteY31" fmla="*/ 2233 h 10000"/>
                <a:gd name="connsiteX32" fmla="*/ 4721 w 10102"/>
                <a:gd name="connsiteY32" fmla="*/ 2134 h 10000"/>
                <a:gd name="connsiteX33" fmla="*/ 5418 w 10102"/>
                <a:gd name="connsiteY33" fmla="*/ 2053 h 10000"/>
                <a:gd name="connsiteX34" fmla="*/ 6147 w 10102"/>
                <a:gd name="connsiteY34" fmla="*/ 2597 h 10000"/>
                <a:gd name="connsiteX35" fmla="*/ 6488 w 10102"/>
                <a:gd name="connsiteY35" fmla="*/ 3450 h 10000"/>
                <a:gd name="connsiteX36" fmla="*/ 6784 w 10102"/>
                <a:gd name="connsiteY36" fmla="*/ 4380 h 10000"/>
                <a:gd name="connsiteX37" fmla="*/ 6909 w 10102"/>
                <a:gd name="connsiteY37" fmla="*/ 5271 h 10000"/>
                <a:gd name="connsiteX38" fmla="*/ 6987 w 10102"/>
                <a:gd name="connsiteY38" fmla="*/ 5946 h 10000"/>
                <a:gd name="connsiteX39" fmla="*/ 6968 w 10102"/>
                <a:gd name="connsiteY39" fmla="*/ 6512 h 10000"/>
                <a:gd name="connsiteX40" fmla="*/ 6960 w 10102"/>
                <a:gd name="connsiteY40" fmla="*/ 7636 h 10000"/>
                <a:gd name="connsiteX41" fmla="*/ 6790 w 10102"/>
                <a:gd name="connsiteY41" fmla="*/ 8275 h 10000"/>
                <a:gd name="connsiteX42" fmla="*/ 6596 w 10102"/>
                <a:gd name="connsiteY42" fmla="*/ 8857 h 10000"/>
                <a:gd name="connsiteX43" fmla="*/ 6841 w 10102"/>
                <a:gd name="connsiteY43" fmla="*/ 9147 h 10000"/>
                <a:gd name="connsiteX44" fmla="*/ 7261 w 10102"/>
                <a:gd name="connsiteY44" fmla="*/ 8953 h 10000"/>
                <a:gd name="connsiteX45" fmla="*/ 7949 w 10102"/>
                <a:gd name="connsiteY45" fmla="*/ 8275 h 10000"/>
                <a:gd name="connsiteX46" fmla="*/ 8329 w 10102"/>
                <a:gd name="connsiteY46" fmla="*/ 7694 h 10000"/>
                <a:gd name="connsiteX47" fmla="*/ 8738 w 10102"/>
                <a:gd name="connsiteY47" fmla="*/ 6996 h 10000"/>
                <a:gd name="connsiteX48" fmla="*/ 9233 w 10102"/>
                <a:gd name="connsiteY48" fmla="*/ 6938 h 10000"/>
                <a:gd name="connsiteX49" fmla="*/ 9557 w 10102"/>
                <a:gd name="connsiteY49" fmla="*/ 6880 h 10000"/>
                <a:gd name="connsiteX50" fmla="*/ 9932 w 10102"/>
                <a:gd name="connsiteY50" fmla="*/ 6705 h 10000"/>
                <a:gd name="connsiteX51" fmla="*/ 10022 w 10102"/>
                <a:gd name="connsiteY51" fmla="*/ 5407 h 10000"/>
                <a:gd name="connsiteX52" fmla="*/ 10022 w 10102"/>
                <a:gd name="connsiteY52" fmla="*/ 3857 h 10000"/>
                <a:gd name="connsiteX53" fmla="*/ 10102 w 10102"/>
                <a:gd name="connsiteY53" fmla="*/ 2345 h 10000"/>
                <a:gd name="connsiteX0" fmla="*/ 10102 w 10102"/>
                <a:gd name="connsiteY0" fmla="*/ 2345 h 10000"/>
                <a:gd name="connsiteX1" fmla="*/ 9437 w 10102"/>
                <a:gd name="connsiteY1" fmla="*/ 1938 h 10000"/>
                <a:gd name="connsiteX2" fmla="*/ 8875 w 10102"/>
                <a:gd name="connsiteY2" fmla="*/ 1764 h 10000"/>
                <a:gd name="connsiteX3" fmla="*/ 8483 w 10102"/>
                <a:gd name="connsiteY3" fmla="*/ 1473 h 10000"/>
                <a:gd name="connsiteX4" fmla="*/ 7954 w 10102"/>
                <a:gd name="connsiteY4" fmla="*/ 833 h 10000"/>
                <a:gd name="connsiteX5" fmla="*/ 7255 w 10102"/>
                <a:gd name="connsiteY5" fmla="*/ 310 h 10000"/>
                <a:gd name="connsiteX6" fmla="*/ 6545 w 10102"/>
                <a:gd name="connsiteY6" fmla="*/ 0 h 10000"/>
                <a:gd name="connsiteX7" fmla="*/ 5818 w 10102"/>
                <a:gd name="connsiteY7" fmla="*/ 0 h 10000"/>
                <a:gd name="connsiteX8" fmla="*/ 5363 w 10102"/>
                <a:gd name="connsiteY8" fmla="*/ 0 h 10000"/>
                <a:gd name="connsiteX9" fmla="*/ 4829 w 10102"/>
                <a:gd name="connsiteY9" fmla="*/ 252 h 10000"/>
                <a:gd name="connsiteX10" fmla="*/ 4125 w 10102"/>
                <a:gd name="connsiteY10" fmla="*/ 39 h 10000"/>
                <a:gd name="connsiteX11" fmla="*/ 3454 w 10102"/>
                <a:gd name="connsiteY11" fmla="*/ 194 h 10000"/>
                <a:gd name="connsiteX12" fmla="*/ 2738 w 10102"/>
                <a:gd name="connsiteY12" fmla="*/ 543 h 10000"/>
                <a:gd name="connsiteX13" fmla="*/ 2159 w 10102"/>
                <a:gd name="connsiteY13" fmla="*/ 1434 h 10000"/>
                <a:gd name="connsiteX14" fmla="*/ 1568 w 10102"/>
                <a:gd name="connsiteY14" fmla="*/ 2674 h 10000"/>
                <a:gd name="connsiteX15" fmla="*/ 1250 w 10102"/>
                <a:gd name="connsiteY15" fmla="*/ 3566 h 10000"/>
                <a:gd name="connsiteX16" fmla="*/ 772 w 10102"/>
                <a:gd name="connsiteY16" fmla="*/ 4884 h 10000"/>
                <a:gd name="connsiteX17" fmla="*/ 335 w 10102"/>
                <a:gd name="connsiteY17" fmla="*/ 5513 h 10000"/>
                <a:gd name="connsiteX18" fmla="*/ 0 w 10102"/>
                <a:gd name="connsiteY18" fmla="*/ 6518 h 10000"/>
                <a:gd name="connsiteX19" fmla="*/ 466 w 10102"/>
                <a:gd name="connsiteY19" fmla="*/ 7984 h 10000"/>
                <a:gd name="connsiteX20" fmla="*/ 568 w 10102"/>
                <a:gd name="connsiteY20" fmla="*/ 8295 h 10000"/>
                <a:gd name="connsiteX21" fmla="*/ 682 w 10102"/>
                <a:gd name="connsiteY21" fmla="*/ 8682 h 10000"/>
                <a:gd name="connsiteX22" fmla="*/ 852 w 10102"/>
                <a:gd name="connsiteY22" fmla="*/ 10000 h 10000"/>
                <a:gd name="connsiteX23" fmla="*/ 1636 w 10102"/>
                <a:gd name="connsiteY23" fmla="*/ 9574 h 10000"/>
                <a:gd name="connsiteX24" fmla="*/ 2449 w 10102"/>
                <a:gd name="connsiteY24" fmla="*/ 8391 h 10000"/>
                <a:gd name="connsiteX25" fmla="*/ 2909 w 10102"/>
                <a:gd name="connsiteY25" fmla="*/ 8740 h 10000"/>
                <a:gd name="connsiteX26" fmla="*/ 4159 w 10102"/>
                <a:gd name="connsiteY26" fmla="*/ 9419 h 10000"/>
                <a:gd name="connsiteX27" fmla="*/ 3636 w 10102"/>
                <a:gd name="connsiteY27" fmla="*/ 7674 h 10000"/>
                <a:gd name="connsiteX28" fmla="*/ 3420 w 10102"/>
                <a:gd name="connsiteY28" fmla="*/ 6047 h 10000"/>
                <a:gd name="connsiteX29" fmla="*/ 3500 w 10102"/>
                <a:gd name="connsiteY29" fmla="*/ 4612 h 10000"/>
                <a:gd name="connsiteX30" fmla="*/ 3806 w 10102"/>
                <a:gd name="connsiteY30" fmla="*/ 3183 h 10000"/>
                <a:gd name="connsiteX31" fmla="*/ 4209 w 10102"/>
                <a:gd name="connsiteY31" fmla="*/ 2233 h 10000"/>
                <a:gd name="connsiteX32" fmla="*/ 4721 w 10102"/>
                <a:gd name="connsiteY32" fmla="*/ 2134 h 10000"/>
                <a:gd name="connsiteX33" fmla="*/ 5418 w 10102"/>
                <a:gd name="connsiteY33" fmla="*/ 2053 h 10000"/>
                <a:gd name="connsiteX34" fmla="*/ 6147 w 10102"/>
                <a:gd name="connsiteY34" fmla="*/ 2597 h 10000"/>
                <a:gd name="connsiteX35" fmla="*/ 6488 w 10102"/>
                <a:gd name="connsiteY35" fmla="*/ 3450 h 10000"/>
                <a:gd name="connsiteX36" fmla="*/ 6784 w 10102"/>
                <a:gd name="connsiteY36" fmla="*/ 4380 h 10000"/>
                <a:gd name="connsiteX37" fmla="*/ 6909 w 10102"/>
                <a:gd name="connsiteY37" fmla="*/ 5271 h 10000"/>
                <a:gd name="connsiteX38" fmla="*/ 6987 w 10102"/>
                <a:gd name="connsiteY38" fmla="*/ 5946 h 10000"/>
                <a:gd name="connsiteX39" fmla="*/ 6968 w 10102"/>
                <a:gd name="connsiteY39" fmla="*/ 6512 h 10000"/>
                <a:gd name="connsiteX40" fmla="*/ 6960 w 10102"/>
                <a:gd name="connsiteY40" fmla="*/ 7636 h 10000"/>
                <a:gd name="connsiteX41" fmla="*/ 6790 w 10102"/>
                <a:gd name="connsiteY41" fmla="*/ 8275 h 10000"/>
                <a:gd name="connsiteX42" fmla="*/ 6596 w 10102"/>
                <a:gd name="connsiteY42" fmla="*/ 8857 h 10000"/>
                <a:gd name="connsiteX43" fmla="*/ 6841 w 10102"/>
                <a:gd name="connsiteY43" fmla="*/ 9147 h 10000"/>
                <a:gd name="connsiteX44" fmla="*/ 7261 w 10102"/>
                <a:gd name="connsiteY44" fmla="*/ 8953 h 10000"/>
                <a:gd name="connsiteX45" fmla="*/ 7949 w 10102"/>
                <a:gd name="connsiteY45" fmla="*/ 8275 h 10000"/>
                <a:gd name="connsiteX46" fmla="*/ 8329 w 10102"/>
                <a:gd name="connsiteY46" fmla="*/ 7694 h 10000"/>
                <a:gd name="connsiteX47" fmla="*/ 8738 w 10102"/>
                <a:gd name="connsiteY47" fmla="*/ 6996 h 10000"/>
                <a:gd name="connsiteX48" fmla="*/ 9233 w 10102"/>
                <a:gd name="connsiteY48" fmla="*/ 6938 h 10000"/>
                <a:gd name="connsiteX49" fmla="*/ 9557 w 10102"/>
                <a:gd name="connsiteY49" fmla="*/ 6880 h 10000"/>
                <a:gd name="connsiteX50" fmla="*/ 9932 w 10102"/>
                <a:gd name="connsiteY50" fmla="*/ 6705 h 10000"/>
                <a:gd name="connsiteX51" fmla="*/ 10022 w 10102"/>
                <a:gd name="connsiteY51" fmla="*/ 5407 h 10000"/>
                <a:gd name="connsiteX52" fmla="*/ 10022 w 10102"/>
                <a:gd name="connsiteY52" fmla="*/ 3857 h 10000"/>
                <a:gd name="connsiteX53" fmla="*/ 10102 w 10102"/>
                <a:gd name="connsiteY53" fmla="*/ 2345 h 10000"/>
                <a:gd name="connsiteX0" fmla="*/ 10102 w 10102"/>
                <a:gd name="connsiteY0" fmla="*/ 2345 h 10000"/>
                <a:gd name="connsiteX1" fmla="*/ 9437 w 10102"/>
                <a:gd name="connsiteY1" fmla="*/ 1938 h 10000"/>
                <a:gd name="connsiteX2" fmla="*/ 8875 w 10102"/>
                <a:gd name="connsiteY2" fmla="*/ 1764 h 10000"/>
                <a:gd name="connsiteX3" fmla="*/ 8483 w 10102"/>
                <a:gd name="connsiteY3" fmla="*/ 1473 h 10000"/>
                <a:gd name="connsiteX4" fmla="*/ 7954 w 10102"/>
                <a:gd name="connsiteY4" fmla="*/ 833 h 10000"/>
                <a:gd name="connsiteX5" fmla="*/ 7255 w 10102"/>
                <a:gd name="connsiteY5" fmla="*/ 310 h 10000"/>
                <a:gd name="connsiteX6" fmla="*/ 6545 w 10102"/>
                <a:gd name="connsiteY6" fmla="*/ 0 h 10000"/>
                <a:gd name="connsiteX7" fmla="*/ 5818 w 10102"/>
                <a:gd name="connsiteY7" fmla="*/ 0 h 10000"/>
                <a:gd name="connsiteX8" fmla="*/ 5363 w 10102"/>
                <a:gd name="connsiteY8" fmla="*/ 0 h 10000"/>
                <a:gd name="connsiteX9" fmla="*/ 4829 w 10102"/>
                <a:gd name="connsiteY9" fmla="*/ 252 h 10000"/>
                <a:gd name="connsiteX10" fmla="*/ 4125 w 10102"/>
                <a:gd name="connsiteY10" fmla="*/ 39 h 10000"/>
                <a:gd name="connsiteX11" fmla="*/ 3454 w 10102"/>
                <a:gd name="connsiteY11" fmla="*/ 194 h 10000"/>
                <a:gd name="connsiteX12" fmla="*/ 2738 w 10102"/>
                <a:gd name="connsiteY12" fmla="*/ 543 h 10000"/>
                <a:gd name="connsiteX13" fmla="*/ 2159 w 10102"/>
                <a:gd name="connsiteY13" fmla="*/ 1434 h 10000"/>
                <a:gd name="connsiteX14" fmla="*/ 1568 w 10102"/>
                <a:gd name="connsiteY14" fmla="*/ 2674 h 10000"/>
                <a:gd name="connsiteX15" fmla="*/ 1250 w 10102"/>
                <a:gd name="connsiteY15" fmla="*/ 3566 h 10000"/>
                <a:gd name="connsiteX16" fmla="*/ 767 w 10102"/>
                <a:gd name="connsiteY16" fmla="*/ 4673 h 10000"/>
                <a:gd name="connsiteX17" fmla="*/ 335 w 10102"/>
                <a:gd name="connsiteY17" fmla="*/ 5513 h 10000"/>
                <a:gd name="connsiteX18" fmla="*/ 0 w 10102"/>
                <a:gd name="connsiteY18" fmla="*/ 6518 h 10000"/>
                <a:gd name="connsiteX19" fmla="*/ 466 w 10102"/>
                <a:gd name="connsiteY19" fmla="*/ 7984 h 10000"/>
                <a:gd name="connsiteX20" fmla="*/ 568 w 10102"/>
                <a:gd name="connsiteY20" fmla="*/ 8295 h 10000"/>
                <a:gd name="connsiteX21" fmla="*/ 682 w 10102"/>
                <a:gd name="connsiteY21" fmla="*/ 8682 h 10000"/>
                <a:gd name="connsiteX22" fmla="*/ 852 w 10102"/>
                <a:gd name="connsiteY22" fmla="*/ 10000 h 10000"/>
                <a:gd name="connsiteX23" fmla="*/ 1636 w 10102"/>
                <a:gd name="connsiteY23" fmla="*/ 9574 h 10000"/>
                <a:gd name="connsiteX24" fmla="*/ 2449 w 10102"/>
                <a:gd name="connsiteY24" fmla="*/ 8391 h 10000"/>
                <a:gd name="connsiteX25" fmla="*/ 2909 w 10102"/>
                <a:gd name="connsiteY25" fmla="*/ 8740 h 10000"/>
                <a:gd name="connsiteX26" fmla="*/ 4159 w 10102"/>
                <a:gd name="connsiteY26" fmla="*/ 9419 h 10000"/>
                <a:gd name="connsiteX27" fmla="*/ 3636 w 10102"/>
                <a:gd name="connsiteY27" fmla="*/ 7674 h 10000"/>
                <a:gd name="connsiteX28" fmla="*/ 3420 w 10102"/>
                <a:gd name="connsiteY28" fmla="*/ 6047 h 10000"/>
                <a:gd name="connsiteX29" fmla="*/ 3500 w 10102"/>
                <a:gd name="connsiteY29" fmla="*/ 4612 h 10000"/>
                <a:gd name="connsiteX30" fmla="*/ 3806 w 10102"/>
                <a:gd name="connsiteY30" fmla="*/ 3183 h 10000"/>
                <a:gd name="connsiteX31" fmla="*/ 4209 w 10102"/>
                <a:gd name="connsiteY31" fmla="*/ 2233 h 10000"/>
                <a:gd name="connsiteX32" fmla="*/ 4721 w 10102"/>
                <a:gd name="connsiteY32" fmla="*/ 2134 h 10000"/>
                <a:gd name="connsiteX33" fmla="*/ 5418 w 10102"/>
                <a:gd name="connsiteY33" fmla="*/ 2053 h 10000"/>
                <a:gd name="connsiteX34" fmla="*/ 6147 w 10102"/>
                <a:gd name="connsiteY34" fmla="*/ 2597 h 10000"/>
                <a:gd name="connsiteX35" fmla="*/ 6488 w 10102"/>
                <a:gd name="connsiteY35" fmla="*/ 3450 h 10000"/>
                <a:gd name="connsiteX36" fmla="*/ 6784 w 10102"/>
                <a:gd name="connsiteY36" fmla="*/ 4380 h 10000"/>
                <a:gd name="connsiteX37" fmla="*/ 6909 w 10102"/>
                <a:gd name="connsiteY37" fmla="*/ 5271 h 10000"/>
                <a:gd name="connsiteX38" fmla="*/ 6987 w 10102"/>
                <a:gd name="connsiteY38" fmla="*/ 5946 h 10000"/>
                <a:gd name="connsiteX39" fmla="*/ 6968 w 10102"/>
                <a:gd name="connsiteY39" fmla="*/ 6512 h 10000"/>
                <a:gd name="connsiteX40" fmla="*/ 6960 w 10102"/>
                <a:gd name="connsiteY40" fmla="*/ 7636 h 10000"/>
                <a:gd name="connsiteX41" fmla="*/ 6790 w 10102"/>
                <a:gd name="connsiteY41" fmla="*/ 8275 h 10000"/>
                <a:gd name="connsiteX42" fmla="*/ 6596 w 10102"/>
                <a:gd name="connsiteY42" fmla="*/ 8857 h 10000"/>
                <a:gd name="connsiteX43" fmla="*/ 6841 w 10102"/>
                <a:gd name="connsiteY43" fmla="*/ 9147 h 10000"/>
                <a:gd name="connsiteX44" fmla="*/ 7261 w 10102"/>
                <a:gd name="connsiteY44" fmla="*/ 8953 h 10000"/>
                <a:gd name="connsiteX45" fmla="*/ 7949 w 10102"/>
                <a:gd name="connsiteY45" fmla="*/ 8275 h 10000"/>
                <a:gd name="connsiteX46" fmla="*/ 8329 w 10102"/>
                <a:gd name="connsiteY46" fmla="*/ 7694 h 10000"/>
                <a:gd name="connsiteX47" fmla="*/ 8738 w 10102"/>
                <a:gd name="connsiteY47" fmla="*/ 6996 h 10000"/>
                <a:gd name="connsiteX48" fmla="*/ 9233 w 10102"/>
                <a:gd name="connsiteY48" fmla="*/ 6938 h 10000"/>
                <a:gd name="connsiteX49" fmla="*/ 9557 w 10102"/>
                <a:gd name="connsiteY49" fmla="*/ 6880 h 10000"/>
                <a:gd name="connsiteX50" fmla="*/ 9932 w 10102"/>
                <a:gd name="connsiteY50" fmla="*/ 6705 h 10000"/>
                <a:gd name="connsiteX51" fmla="*/ 10022 w 10102"/>
                <a:gd name="connsiteY51" fmla="*/ 5407 h 10000"/>
                <a:gd name="connsiteX52" fmla="*/ 10022 w 10102"/>
                <a:gd name="connsiteY52" fmla="*/ 3857 h 10000"/>
                <a:gd name="connsiteX53" fmla="*/ 10102 w 10102"/>
                <a:gd name="connsiteY53" fmla="*/ 2345 h 10000"/>
                <a:gd name="connsiteX0" fmla="*/ 10102 w 10102"/>
                <a:gd name="connsiteY0" fmla="*/ 2345 h 10000"/>
                <a:gd name="connsiteX1" fmla="*/ 9437 w 10102"/>
                <a:gd name="connsiteY1" fmla="*/ 1938 h 10000"/>
                <a:gd name="connsiteX2" fmla="*/ 8875 w 10102"/>
                <a:gd name="connsiteY2" fmla="*/ 1764 h 10000"/>
                <a:gd name="connsiteX3" fmla="*/ 8483 w 10102"/>
                <a:gd name="connsiteY3" fmla="*/ 1473 h 10000"/>
                <a:gd name="connsiteX4" fmla="*/ 7954 w 10102"/>
                <a:gd name="connsiteY4" fmla="*/ 833 h 10000"/>
                <a:gd name="connsiteX5" fmla="*/ 7255 w 10102"/>
                <a:gd name="connsiteY5" fmla="*/ 310 h 10000"/>
                <a:gd name="connsiteX6" fmla="*/ 6545 w 10102"/>
                <a:gd name="connsiteY6" fmla="*/ 0 h 10000"/>
                <a:gd name="connsiteX7" fmla="*/ 5818 w 10102"/>
                <a:gd name="connsiteY7" fmla="*/ 0 h 10000"/>
                <a:gd name="connsiteX8" fmla="*/ 5363 w 10102"/>
                <a:gd name="connsiteY8" fmla="*/ 0 h 10000"/>
                <a:gd name="connsiteX9" fmla="*/ 4829 w 10102"/>
                <a:gd name="connsiteY9" fmla="*/ 252 h 10000"/>
                <a:gd name="connsiteX10" fmla="*/ 4125 w 10102"/>
                <a:gd name="connsiteY10" fmla="*/ 39 h 10000"/>
                <a:gd name="connsiteX11" fmla="*/ 3454 w 10102"/>
                <a:gd name="connsiteY11" fmla="*/ 194 h 10000"/>
                <a:gd name="connsiteX12" fmla="*/ 2738 w 10102"/>
                <a:gd name="connsiteY12" fmla="*/ 543 h 10000"/>
                <a:gd name="connsiteX13" fmla="*/ 2159 w 10102"/>
                <a:gd name="connsiteY13" fmla="*/ 1434 h 10000"/>
                <a:gd name="connsiteX14" fmla="*/ 1568 w 10102"/>
                <a:gd name="connsiteY14" fmla="*/ 2674 h 10000"/>
                <a:gd name="connsiteX15" fmla="*/ 1250 w 10102"/>
                <a:gd name="connsiteY15" fmla="*/ 3566 h 10000"/>
                <a:gd name="connsiteX16" fmla="*/ 767 w 10102"/>
                <a:gd name="connsiteY16" fmla="*/ 4673 h 10000"/>
                <a:gd name="connsiteX17" fmla="*/ 232 w 10102"/>
                <a:gd name="connsiteY17" fmla="*/ 5755 h 10000"/>
                <a:gd name="connsiteX18" fmla="*/ 0 w 10102"/>
                <a:gd name="connsiteY18" fmla="*/ 6518 h 10000"/>
                <a:gd name="connsiteX19" fmla="*/ 466 w 10102"/>
                <a:gd name="connsiteY19" fmla="*/ 7984 h 10000"/>
                <a:gd name="connsiteX20" fmla="*/ 568 w 10102"/>
                <a:gd name="connsiteY20" fmla="*/ 8295 h 10000"/>
                <a:gd name="connsiteX21" fmla="*/ 682 w 10102"/>
                <a:gd name="connsiteY21" fmla="*/ 8682 h 10000"/>
                <a:gd name="connsiteX22" fmla="*/ 852 w 10102"/>
                <a:gd name="connsiteY22" fmla="*/ 10000 h 10000"/>
                <a:gd name="connsiteX23" fmla="*/ 1636 w 10102"/>
                <a:gd name="connsiteY23" fmla="*/ 9574 h 10000"/>
                <a:gd name="connsiteX24" fmla="*/ 2449 w 10102"/>
                <a:gd name="connsiteY24" fmla="*/ 8391 h 10000"/>
                <a:gd name="connsiteX25" fmla="*/ 2909 w 10102"/>
                <a:gd name="connsiteY25" fmla="*/ 8740 h 10000"/>
                <a:gd name="connsiteX26" fmla="*/ 4159 w 10102"/>
                <a:gd name="connsiteY26" fmla="*/ 9419 h 10000"/>
                <a:gd name="connsiteX27" fmla="*/ 3636 w 10102"/>
                <a:gd name="connsiteY27" fmla="*/ 7674 h 10000"/>
                <a:gd name="connsiteX28" fmla="*/ 3420 w 10102"/>
                <a:gd name="connsiteY28" fmla="*/ 6047 h 10000"/>
                <a:gd name="connsiteX29" fmla="*/ 3500 w 10102"/>
                <a:gd name="connsiteY29" fmla="*/ 4612 h 10000"/>
                <a:gd name="connsiteX30" fmla="*/ 3806 w 10102"/>
                <a:gd name="connsiteY30" fmla="*/ 3183 h 10000"/>
                <a:gd name="connsiteX31" fmla="*/ 4209 w 10102"/>
                <a:gd name="connsiteY31" fmla="*/ 2233 h 10000"/>
                <a:gd name="connsiteX32" fmla="*/ 4721 w 10102"/>
                <a:gd name="connsiteY32" fmla="*/ 2134 h 10000"/>
                <a:gd name="connsiteX33" fmla="*/ 5418 w 10102"/>
                <a:gd name="connsiteY33" fmla="*/ 2053 h 10000"/>
                <a:gd name="connsiteX34" fmla="*/ 6147 w 10102"/>
                <a:gd name="connsiteY34" fmla="*/ 2597 h 10000"/>
                <a:gd name="connsiteX35" fmla="*/ 6488 w 10102"/>
                <a:gd name="connsiteY35" fmla="*/ 3450 h 10000"/>
                <a:gd name="connsiteX36" fmla="*/ 6784 w 10102"/>
                <a:gd name="connsiteY36" fmla="*/ 4380 h 10000"/>
                <a:gd name="connsiteX37" fmla="*/ 6909 w 10102"/>
                <a:gd name="connsiteY37" fmla="*/ 5271 h 10000"/>
                <a:gd name="connsiteX38" fmla="*/ 6987 w 10102"/>
                <a:gd name="connsiteY38" fmla="*/ 5946 h 10000"/>
                <a:gd name="connsiteX39" fmla="*/ 6968 w 10102"/>
                <a:gd name="connsiteY39" fmla="*/ 6512 h 10000"/>
                <a:gd name="connsiteX40" fmla="*/ 6960 w 10102"/>
                <a:gd name="connsiteY40" fmla="*/ 7636 h 10000"/>
                <a:gd name="connsiteX41" fmla="*/ 6790 w 10102"/>
                <a:gd name="connsiteY41" fmla="*/ 8275 h 10000"/>
                <a:gd name="connsiteX42" fmla="*/ 6596 w 10102"/>
                <a:gd name="connsiteY42" fmla="*/ 8857 h 10000"/>
                <a:gd name="connsiteX43" fmla="*/ 6841 w 10102"/>
                <a:gd name="connsiteY43" fmla="*/ 9147 h 10000"/>
                <a:gd name="connsiteX44" fmla="*/ 7261 w 10102"/>
                <a:gd name="connsiteY44" fmla="*/ 8953 h 10000"/>
                <a:gd name="connsiteX45" fmla="*/ 7949 w 10102"/>
                <a:gd name="connsiteY45" fmla="*/ 8275 h 10000"/>
                <a:gd name="connsiteX46" fmla="*/ 8329 w 10102"/>
                <a:gd name="connsiteY46" fmla="*/ 7694 h 10000"/>
                <a:gd name="connsiteX47" fmla="*/ 8738 w 10102"/>
                <a:gd name="connsiteY47" fmla="*/ 6996 h 10000"/>
                <a:gd name="connsiteX48" fmla="*/ 9233 w 10102"/>
                <a:gd name="connsiteY48" fmla="*/ 6938 h 10000"/>
                <a:gd name="connsiteX49" fmla="*/ 9557 w 10102"/>
                <a:gd name="connsiteY49" fmla="*/ 6880 h 10000"/>
                <a:gd name="connsiteX50" fmla="*/ 9932 w 10102"/>
                <a:gd name="connsiteY50" fmla="*/ 6705 h 10000"/>
                <a:gd name="connsiteX51" fmla="*/ 10022 w 10102"/>
                <a:gd name="connsiteY51" fmla="*/ 5407 h 10000"/>
                <a:gd name="connsiteX52" fmla="*/ 10022 w 10102"/>
                <a:gd name="connsiteY52" fmla="*/ 3857 h 10000"/>
                <a:gd name="connsiteX53" fmla="*/ 10102 w 10102"/>
                <a:gd name="connsiteY53" fmla="*/ 2345 h 10000"/>
                <a:gd name="connsiteX0" fmla="*/ 10102 w 10102"/>
                <a:gd name="connsiteY0" fmla="*/ 2345 h 10000"/>
                <a:gd name="connsiteX1" fmla="*/ 9437 w 10102"/>
                <a:gd name="connsiteY1" fmla="*/ 1938 h 10000"/>
                <a:gd name="connsiteX2" fmla="*/ 8875 w 10102"/>
                <a:gd name="connsiteY2" fmla="*/ 1764 h 10000"/>
                <a:gd name="connsiteX3" fmla="*/ 8483 w 10102"/>
                <a:gd name="connsiteY3" fmla="*/ 1473 h 10000"/>
                <a:gd name="connsiteX4" fmla="*/ 7954 w 10102"/>
                <a:gd name="connsiteY4" fmla="*/ 833 h 10000"/>
                <a:gd name="connsiteX5" fmla="*/ 7255 w 10102"/>
                <a:gd name="connsiteY5" fmla="*/ 310 h 10000"/>
                <a:gd name="connsiteX6" fmla="*/ 6545 w 10102"/>
                <a:gd name="connsiteY6" fmla="*/ 0 h 10000"/>
                <a:gd name="connsiteX7" fmla="*/ 5818 w 10102"/>
                <a:gd name="connsiteY7" fmla="*/ 0 h 10000"/>
                <a:gd name="connsiteX8" fmla="*/ 5363 w 10102"/>
                <a:gd name="connsiteY8" fmla="*/ 0 h 10000"/>
                <a:gd name="connsiteX9" fmla="*/ 4829 w 10102"/>
                <a:gd name="connsiteY9" fmla="*/ 252 h 10000"/>
                <a:gd name="connsiteX10" fmla="*/ 4125 w 10102"/>
                <a:gd name="connsiteY10" fmla="*/ 39 h 10000"/>
                <a:gd name="connsiteX11" fmla="*/ 3454 w 10102"/>
                <a:gd name="connsiteY11" fmla="*/ 194 h 10000"/>
                <a:gd name="connsiteX12" fmla="*/ 2738 w 10102"/>
                <a:gd name="connsiteY12" fmla="*/ 543 h 10000"/>
                <a:gd name="connsiteX13" fmla="*/ 2159 w 10102"/>
                <a:gd name="connsiteY13" fmla="*/ 1434 h 10000"/>
                <a:gd name="connsiteX14" fmla="*/ 1568 w 10102"/>
                <a:gd name="connsiteY14" fmla="*/ 2674 h 10000"/>
                <a:gd name="connsiteX15" fmla="*/ 1250 w 10102"/>
                <a:gd name="connsiteY15" fmla="*/ 3566 h 10000"/>
                <a:gd name="connsiteX16" fmla="*/ 767 w 10102"/>
                <a:gd name="connsiteY16" fmla="*/ 4673 h 10000"/>
                <a:gd name="connsiteX17" fmla="*/ 232 w 10102"/>
                <a:gd name="connsiteY17" fmla="*/ 5755 h 10000"/>
                <a:gd name="connsiteX18" fmla="*/ 0 w 10102"/>
                <a:gd name="connsiteY18" fmla="*/ 6518 h 10000"/>
                <a:gd name="connsiteX19" fmla="*/ 466 w 10102"/>
                <a:gd name="connsiteY19" fmla="*/ 7984 h 10000"/>
                <a:gd name="connsiteX20" fmla="*/ 568 w 10102"/>
                <a:gd name="connsiteY20" fmla="*/ 8295 h 10000"/>
                <a:gd name="connsiteX21" fmla="*/ 682 w 10102"/>
                <a:gd name="connsiteY21" fmla="*/ 8682 h 10000"/>
                <a:gd name="connsiteX22" fmla="*/ 852 w 10102"/>
                <a:gd name="connsiteY22" fmla="*/ 10000 h 10000"/>
                <a:gd name="connsiteX23" fmla="*/ 1636 w 10102"/>
                <a:gd name="connsiteY23" fmla="*/ 9574 h 10000"/>
                <a:gd name="connsiteX24" fmla="*/ 2437 w 10102"/>
                <a:gd name="connsiteY24" fmla="*/ 8554 h 10000"/>
                <a:gd name="connsiteX25" fmla="*/ 2909 w 10102"/>
                <a:gd name="connsiteY25" fmla="*/ 8740 h 10000"/>
                <a:gd name="connsiteX26" fmla="*/ 4159 w 10102"/>
                <a:gd name="connsiteY26" fmla="*/ 9419 h 10000"/>
                <a:gd name="connsiteX27" fmla="*/ 3636 w 10102"/>
                <a:gd name="connsiteY27" fmla="*/ 7674 h 10000"/>
                <a:gd name="connsiteX28" fmla="*/ 3420 w 10102"/>
                <a:gd name="connsiteY28" fmla="*/ 6047 h 10000"/>
                <a:gd name="connsiteX29" fmla="*/ 3500 w 10102"/>
                <a:gd name="connsiteY29" fmla="*/ 4612 h 10000"/>
                <a:gd name="connsiteX30" fmla="*/ 3806 w 10102"/>
                <a:gd name="connsiteY30" fmla="*/ 3183 h 10000"/>
                <a:gd name="connsiteX31" fmla="*/ 4209 w 10102"/>
                <a:gd name="connsiteY31" fmla="*/ 2233 h 10000"/>
                <a:gd name="connsiteX32" fmla="*/ 4721 w 10102"/>
                <a:gd name="connsiteY32" fmla="*/ 2134 h 10000"/>
                <a:gd name="connsiteX33" fmla="*/ 5418 w 10102"/>
                <a:gd name="connsiteY33" fmla="*/ 2053 h 10000"/>
                <a:gd name="connsiteX34" fmla="*/ 6147 w 10102"/>
                <a:gd name="connsiteY34" fmla="*/ 2597 h 10000"/>
                <a:gd name="connsiteX35" fmla="*/ 6488 w 10102"/>
                <a:gd name="connsiteY35" fmla="*/ 3450 h 10000"/>
                <a:gd name="connsiteX36" fmla="*/ 6784 w 10102"/>
                <a:gd name="connsiteY36" fmla="*/ 4380 h 10000"/>
                <a:gd name="connsiteX37" fmla="*/ 6909 w 10102"/>
                <a:gd name="connsiteY37" fmla="*/ 5271 h 10000"/>
                <a:gd name="connsiteX38" fmla="*/ 6987 w 10102"/>
                <a:gd name="connsiteY38" fmla="*/ 5946 h 10000"/>
                <a:gd name="connsiteX39" fmla="*/ 6968 w 10102"/>
                <a:gd name="connsiteY39" fmla="*/ 6512 h 10000"/>
                <a:gd name="connsiteX40" fmla="*/ 6960 w 10102"/>
                <a:gd name="connsiteY40" fmla="*/ 7636 h 10000"/>
                <a:gd name="connsiteX41" fmla="*/ 6790 w 10102"/>
                <a:gd name="connsiteY41" fmla="*/ 8275 h 10000"/>
                <a:gd name="connsiteX42" fmla="*/ 6596 w 10102"/>
                <a:gd name="connsiteY42" fmla="*/ 8857 h 10000"/>
                <a:gd name="connsiteX43" fmla="*/ 6841 w 10102"/>
                <a:gd name="connsiteY43" fmla="*/ 9147 h 10000"/>
                <a:gd name="connsiteX44" fmla="*/ 7261 w 10102"/>
                <a:gd name="connsiteY44" fmla="*/ 8953 h 10000"/>
                <a:gd name="connsiteX45" fmla="*/ 7949 w 10102"/>
                <a:gd name="connsiteY45" fmla="*/ 8275 h 10000"/>
                <a:gd name="connsiteX46" fmla="*/ 8329 w 10102"/>
                <a:gd name="connsiteY46" fmla="*/ 7694 h 10000"/>
                <a:gd name="connsiteX47" fmla="*/ 8738 w 10102"/>
                <a:gd name="connsiteY47" fmla="*/ 6996 h 10000"/>
                <a:gd name="connsiteX48" fmla="*/ 9233 w 10102"/>
                <a:gd name="connsiteY48" fmla="*/ 6938 h 10000"/>
                <a:gd name="connsiteX49" fmla="*/ 9557 w 10102"/>
                <a:gd name="connsiteY49" fmla="*/ 6880 h 10000"/>
                <a:gd name="connsiteX50" fmla="*/ 9932 w 10102"/>
                <a:gd name="connsiteY50" fmla="*/ 6705 h 10000"/>
                <a:gd name="connsiteX51" fmla="*/ 10022 w 10102"/>
                <a:gd name="connsiteY51" fmla="*/ 5407 h 10000"/>
                <a:gd name="connsiteX52" fmla="*/ 10022 w 10102"/>
                <a:gd name="connsiteY52" fmla="*/ 3857 h 10000"/>
                <a:gd name="connsiteX53" fmla="*/ 10102 w 10102"/>
                <a:gd name="connsiteY53" fmla="*/ 2345 h 10000"/>
                <a:gd name="connsiteX0" fmla="*/ 10102 w 10102"/>
                <a:gd name="connsiteY0" fmla="*/ 2345 h 10000"/>
                <a:gd name="connsiteX1" fmla="*/ 9437 w 10102"/>
                <a:gd name="connsiteY1" fmla="*/ 1938 h 10000"/>
                <a:gd name="connsiteX2" fmla="*/ 8875 w 10102"/>
                <a:gd name="connsiteY2" fmla="*/ 1764 h 10000"/>
                <a:gd name="connsiteX3" fmla="*/ 8483 w 10102"/>
                <a:gd name="connsiteY3" fmla="*/ 1473 h 10000"/>
                <a:gd name="connsiteX4" fmla="*/ 7954 w 10102"/>
                <a:gd name="connsiteY4" fmla="*/ 833 h 10000"/>
                <a:gd name="connsiteX5" fmla="*/ 7255 w 10102"/>
                <a:gd name="connsiteY5" fmla="*/ 310 h 10000"/>
                <a:gd name="connsiteX6" fmla="*/ 6545 w 10102"/>
                <a:gd name="connsiteY6" fmla="*/ 0 h 10000"/>
                <a:gd name="connsiteX7" fmla="*/ 5818 w 10102"/>
                <a:gd name="connsiteY7" fmla="*/ 0 h 10000"/>
                <a:gd name="connsiteX8" fmla="*/ 5363 w 10102"/>
                <a:gd name="connsiteY8" fmla="*/ 0 h 10000"/>
                <a:gd name="connsiteX9" fmla="*/ 4829 w 10102"/>
                <a:gd name="connsiteY9" fmla="*/ 252 h 10000"/>
                <a:gd name="connsiteX10" fmla="*/ 4125 w 10102"/>
                <a:gd name="connsiteY10" fmla="*/ 39 h 10000"/>
                <a:gd name="connsiteX11" fmla="*/ 3454 w 10102"/>
                <a:gd name="connsiteY11" fmla="*/ 194 h 10000"/>
                <a:gd name="connsiteX12" fmla="*/ 2738 w 10102"/>
                <a:gd name="connsiteY12" fmla="*/ 543 h 10000"/>
                <a:gd name="connsiteX13" fmla="*/ 2159 w 10102"/>
                <a:gd name="connsiteY13" fmla="*/ 1434 h 10000"/>
                <a:gd name="connsiteX14" fmla="*/ 1568 w 10102"/>
                <a:gd name="connsiteY14" fmla="*/ 2674 h 10000"/>
                <a:gd name="connsiteX15" fmla="*/ 1250 w 10102"/>
                <a:gd name="connsiteY15" fmla="*/ 3566 h 10000"/>
                <a:gd name="connsiteX16" fmla="*/ 767 w 10102"/>
                <a:gd name="connsiteY16" fmla="*/ 4673 h 10000"/>
                <a:gd name="connsiteX17" fmla="*/ 232 w 10102"/>
                <a:gd name="connsiteY17" fmla="*/ 5755 h 10000"/>
                <a:gd name="connsiteX18" fmla="*/ 0 w 10102"/>
                <a:gd name="connsiteY18" fmla="*/ 6518 h 10000"/>
                <a:gd name="connsiteX19" fmla="*/ 466 w 10102"/>
                <a:gd name="connsiteY19" fmla="*/ 7984 h 10000"/>
                <a:gd name="connsiteX20" fmla="*/ 568 w 10102"/>
                <a:gd name="connsiteY20" fmla="*/ 8295 h 10000"/>
                <a:gd name="connsiteX21" fmla="*/ 682 w 10102"/>
                <a:gd name="connsiteY21" fmla="*/ 8682 h 10000"/>
                <a:gd name="connsiteX22" fmla="*/ 852 w 10102"/>
                <a:gd name="connsiteY22" fmla="*/ 10000 h 10000"/>
                <a:gd name="connsiteX23" fmla="*/ 1636 w 10102"/>
                <a:gd name="connsiteY23" fmla="*/ 9574 h 10000"/>
                <a:gd name="connsiteX24" fmla="*/ 2437 w 10102"/>
                <a:gd name="connsiteY24" fmla="*/ 8554 h 10000"/>
                <a:gd name="connsiteX25" fmla="*/ 2900 w 10102"/>
                <a:gd name="connsiteY25" fmla="*/ 9008 h 10000"/>
                <a:gd name="connsiteX26" fmla="*/ 4159 w 10102"/>
                <a:gd name="connsiteY26" fmla="*/ 9419 h 10000"/>
                <a:gd name="connsiteX27" fmla="*/ 3636 w 10102"/>
                <a:gd name="connsiteY27" fmla="*/ 7674 h 10000"/>
                <a:gd name="connsiteX28" fmla="*/ 3420 w 10102"/>
                <a:gd name="connsiteY28" fmla="*/ 6047 h 10000"/>
                <a:gd name="connsiteX29" fmla="*/ 3500 w 10102"/>
                <a:gd name="connsiteY29" fmla="*/ 4612 h 10000"/>
                <a:gd name="connsiteX30" fmla="*/ 3806 w 10102"/>
                <a:gd name="connsiteY30" fmla="*/ 3183 h 10000"/>
                <a:gd name="connsiteX31" fmla="*/ 4209 w 10102"/>
                <a:gd name="connsiteY31" fmla="*/ 2233 h 10000"/>
                <a:gd name="connsiteX32" fmla="*/ 4721 w 10102"/>
                <a:gd name="connsiteY32" fmla="*/ 2134 h 10000"/>
                <a:gd name="connsiteX33" fmla="*/ 5418 w 10102"/>
                <a:gd name="connsiteY33" fmla="*/ 2053 h 10000"/>
                <a:gd name="connsiteX34" fmla="*/ 6147 w 10102"/>
                <a:gd name="connsiteY34" fmla="*/ 2597 h 10000"/>
                <a:gd name="connsiteX35" fmla="*/ 6488 w 10102"/>
                <a:gd name="connsiteY35" fmla="*/ 3450 h 10000"/>
                <a:gd name="connsiteX36" fmla="*/ 6784 w 10102"/>
                <a:gd name="connsiteY36" fmla="*/ 4380 h 10000"/>
                <a:gd name="connsiteX37" fmla="*/ 6909 w 10102"/>
                <a:gd name="connsiteY37" fmla="*/ 5271 h 10000"/>
                <a:gd name="connsiteX38" fmla="*/ 6987 w 10102"/>
                <a:gd name="connsiteY38" fmla="*/ 5946 h 10000"/>
                <a:gd name="connsiteX39" fmla="*/ 6968 w 10102"/>
                <a:gd name="connsiteY39" fmla="*/ 6512 h 10000"/>
                <a:gd name="connsiteX40" fmla="*/ 6960 w 10102"/>
                <a:gd name="connsiteY40" fmla="*/ 7636 h 10000"/>
                <a:gd name="connsiteX41" fmla="*/ 6790 w 10102"/>
                <a:gd name="connsiteY41" fmla="*/ 8275 h 10000"/>
                <a:gd name="connsiteX42" fmla="*/ 6596 w 10102"/>
                <a:gd name="connsiteY42" fmla="*/ 8857 h 10000"/>
                <a:gd name="connsiteX43" fmla="*/ 6841 w 10102"/>
                <a:gd name="connsiteY43" fmla="*/ 9147 h 10000"/>
                <a:gd name="connsiteX44" fmla="*/ 7261 w 10102"/>
                <a:gd name="connsiteY44" fmla="*/ 8953 h 10000"/>
                <a:gd name="connsiteX45" fmla="*/ 7949 w 10102"/>
                <a:gd name="connsiteY45" fmla="*/ 8275 h 10000"/>
                <a:gd name="connsiteX46" fmla="*/ 8329 w 10102"/>
                <a:gd name="connsiteY46" fmla="*/ 7694 h 10000"/>
                <a:gd name="connsiteX47" fmla="*/ 8738 w 10102"/>
                <a:gd name="connsiteY47" fmla="*/ 6996 h 10000"/>
                <a:gd name="connsiteX48" fmla="*/ 9233 w 10102"/>
                <a:gd name="connsiteY48" fmla="*/ 6938 h 10000"/>
                <a:gd name="connsiteX49" fmla="*/ 9557 w 10102"/>
                <a:gd name="connsiteY49" fmla="*/ 6880 h 10000"/>
                <a:gd name="connsiteX50" fmla="*/ 9932 w 10102"/>
                <a:gd name="connsiteY50" fmla="*/ 6705 h 10000"/>
                <a:gd name="connsiteX51" fmla="*/ 10022 w 10102"/>
                <a:gd name="connsiteY51" fmla="*/ 5407 h 10000"/>
                <a:gd name="connsiteX52" fmla="*/ 10022 w 10102"/>
                <a:gd name="connsiteY52" fmla="*/ 3857 h 10000"/>
                <a:gd name="connsiteX53" fmla="*/ 10102 w 10102"/>
                <a:gd name="connsiteY53" fmla="*/ 2345 h 10000"/>
                <a:gd name="connsiteX0" fmla="*/ 10102 w 10102"/>
                <a:gd name="connsiteY0" fmla="*/ 2345 h 10000"/>
                <a:gd name="connsiteX1" fmla="*/ 9437 w 10102"/>
                <a:gd name="connsiteY1" fmla="*/ 1938 h 10000"/>
                <a:gd name="connsiteX2" fmla="*/ 8875 w 10102"/>
                <a:gd name="connsiteY2" fmla="*/ 1764 h 10000"/>
                <a:gd name="connsiteX3" fmla="*/ 8483 w 10102"/>
                <a:gd name="connsiteY3" fmla="*/ 1473 h 10000"/>
                <a:gd name="connsiteX4" fmla="*/ 7954 w 10102"/>
                <a:gd name="connsiteY4" fmla="*/ 833 h 10000"/>
                <a:gd name="connsiteX5" fmla="*/ 7255 w 10102"/>
                <a:gd name="connsiteY5" fmla="*/ 310 h 10000"/>
                <a:gd name="connsiteX6" fmla="*/ 6545 w 10102"/>
                <a:gd name="connsiteY6" fmla="*/ 0 h 10000"/>
                <a:gd name="connsiteX7" fmla="*/ 5818 w 10102"/>
                <a:gd name="connsiteY7" fmla="*/ 0 h 10000"/>
                <a:gd name="connsiteX8" fmla="*/ 5363 w 10102"/>
                <a:gd name="connsiteY8" fmla="*/ 0 h 10000"/>
                <a:gd name="connsiteX9" fmla="*/ 4829 w 10102"/>
                <a:gd name="connsiteY9" fmla="*/ 252 h 10000"/>
                <a:gd name="connsiteX10" fmla="*/ 4125 w 10102"/>
                <a:gd name="connsiteY10" fmla="*/ 39 h 10000"/>
                <a:gd name="connsiteX11" fmla="*/ 3454 w 10102"/>
                <a:gd name="connsiteY11" fmla="*/ 194 h 10000"/>
                <a:gd name="connsiteX12" fmla="*/ 2738 w 10102"/>
                <a:gd name="connsiteY12" fmla="*/ 543 h 10000"/>
                <a:gd name="connsiteX13" fmla="*/ 2159 w 10102"/>
                <a:gd name="connsiteY13" fmla="*/ 1434 h 10000"/>
                <a:gd name="connsiteX14" fmla="*/ 1568 w 10102"/>
                <a:gd name="connsiteY14" fmla="*/ 2674 h 10000"/>
                <a:gd name="connsiteX15" fmla="*/ 1250 w 10102"/>
                <a:gd name="connsiteY15" fmla="*/ 3566 h 10000"/>
                <a:gd name="connsiteX16" fmla="*/ 767 w 10102"/>
                <a:gd name="connsiteY16" fmla="*/ 4673 h 10000"/>
                <a:gd name="connsiteX17" fmla="*/ 232 w 10102"/>
                <a:gd name="connsiteY17" fmla="*/ 5755 h 10000"/>
                <a:gd name="connsiteX18" fmla="*/ 0 w 10102"/>
                <a:gd name="connsiteY18" fmla="*/ 6518 h 10000"/>
                <a:gd name="connsiteX19" fmla="*/ 466 w 10102"/>
                <a:gd name="connsiteY19" fmla="*/ 7984 h 10000"/>
                <a:gd name="connsiteX20" fmla="*/ 568 w 10102"/>
                <a:gd name="connsiteY20" fmla="*/ 8295 h 10000"/>
                <a:gd name="connsiteX21" fmla="*/ 682 w 10102"/>
                <a:gd name="connsiteY21" fmla="*/ 8682 h 10000"/>
                <a:gd name="connsiteX22" fmla="*/ 852 w 10102"/>
                <a:gd name="connsiteY22" fmla="*/ 10000 h 10000"/>
                <a:gd name="connsiteX23" fmla="*/ 1636 w 10102"/>
                <a:gd name="connsiteY23" fmla="*/ 9574 h 10000"/>
                <a:gd name="connsiteX24" fmla="*/ 2427 w 10102"/>
                <a:gd name="connsiteY24" fmla="*/ 8769 h 10000"/>
                <a:gd name="connsiteX25" fmla="*/ 2900 w 10102"/>
                <a:gd name="connsiteY25" fmla="*/ 9008 h 10000"/>
                <a:gd name="connsiteX26" fmla="*/ 4159 w 10102"/>
                <a:gd name="connsiteY26" fmla="*/ 9419 h 10000"/>
                <a:gd name="connsiteX27" fmla="*/ 3636 w 10102"/>
                <a:gd name="connsiteY27" fmla="*/ 7674 h 10000"/>
                <a:gd name="connsiteX28" fmla="*/ 3420 w 10102"/>
                <a:gd name="connsiteY28" fmla="*/ 6047 h 10000"/>
                <a:gd name="connsiteX29" fmla="*/ 3500 w 10102"/>
                <a:gd name="connsiteY29" fmla="*/ 4612 h 10000"/>
                <a:gd name="connsiteX30" fmla="*/ 3806 w 10102"/>
                <a:gd name="connsiteY30" fmla="*/ 3183 h 10000"/>
                <a:gd name="connsiteX31" fmla="*/ 4209 w 10102"/>
                <a:gd name="connsiteY31" fmla="*/ 2233 h 10000"/>
                <a:gd name="connsiteX32" fmla="*/ 4721 w 10102"/>
                <a:gd name="connsiteY32" fmla="*/ 2134 h 10000"/>
                <a:gd name="connsiteX33" fmla="*/ 5418 w 10102"/>
                <a:gd name="connsiteY33" fmla="*/ 2053 h 10000"/>
                <a:gd name="connsiteX34" fmla="*/ 6147 w 10102"/>
                <a:gd name="connsiteY34" fmla="*/ 2597 h 10000"/>
                <a:gd name="connsiteX35" fmla="*/ 6488 w 10102"/>
                <a:gd name="connsiteY35" fmla="*/ 3450 h 10000"/>
                <a:gd name="connsiteX36" fmla="*/ 6784 w 10102"/>
                <a:gd name="connsiteY36" fmla="*/ 4380 h 10000"/>
                <a:gd name="connsiteX37" fmla="*/ 6909 w 10102"/>
                <a:gd name="connsiteY37" fmla="*/ 5271 h 10000"/>
                <a:gd name="connsiteX38" fmla="*/ 6987 w 10102"/>
                <a:gd name="connsiteY38" fmla="*/ 5946 h 10000"/>
                <a:gd name="connsiteX39" fmla="*/ 6968 w 10102"/>
                <a:gd name="connsiteY39" fmla="*/ 6512 h 10000"/>
                <a:gd name="connsiteX40" fmla="*/ 6960 w 10102"/>
                <a:gd name="connsiteY40" fmla="*/ 7636 h 10000"/>
                <a:gd name="connsiteX41" fmla="*/ 6790 w 10102"/>
                <a:gd name="connsiteY41" fmla="*/ 8275 h 10000"/>
                <a:gd name="connsiteX42" fmla="*/ 6596 w 10102"/>
                <a:gd name="connsiteY42" fmla="*/ 8857 h 10000"/>
                <a:gd name="connsiteX43" fmla="*/ 6841 w 10102"/>
                <a:gd name="connsiteY43" fmla="*/ 9147 h 10000"/>
                <a:gd name="connsiteX44" fmla="*/ 7261 w 10102"/>
                <a:gd name="connsiteY44" fmla="*/ 8953 h 10000"/>
                <a:gd name="connsiteX45" fmla="*/ 7949 w 10102"/>
                <a:gd name="connsiteY45" fmla="*/ 8275 h 10000"/>
                <a:gd name="connsiteX46" fmla="*/ 8329 w 10102"/>
                <a:gd name="connsiteY46" fmla="*/ 7694 h 10000"/>
                <a:gd name="connsiteX47" fmla="*/ 8738 w 10102"/>
                <a:gd name="connsiteY47" fmla="*/ 6996 h 10000"/>
                <a:gd name="connsiteX48" fmla="*/ 9233 w 10102"/>
                <a:gd name="connsiteY48" fmla="*/ 6938 h 10000"/>
                <a:gd name="connsiteX49" fmla="*/ 9557 w 10102"/>
                <a:gd name="connsiteY49" fmla="*/ 6880 h 10000"/>
                <a:gd name="connsiteX50" fmla="*/ 9932 w 10102"/>
                <a:gd name="connsiteY50" fmla="*/ 6705 h 10000"/>
                <a:gd name="connsiteX51" fmla="*/ 10022 w 10102"/>
                <a:gd name="connsiteY51" fmla="*/ 5407 h 10000"/>
                <a:gd name="connsiteX52" fmla="*/ 10022 w 10102"/>
                <a:gd name="connsiteY52" fmla="*/ 3857 h 10000"/>
                <a:gd name="connsiteX53" fmla="*/ 10102 w 10102"/>
                <a:gd name="connsiteY53" fmla="*/ 2345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0102" h="10000">
                  <a:moveTo>
                    <a:pt x="10102" y="2345"/>
                  </a:moveTo>
                  <a:lnTo>
                    <a:pt x="9437" y="1938"/>
                  </a:lnTo>
                  <a:lnTo>
                    <a:pt x="8875" y="1764"/>
                  </a:lnTo>
                  <a:lnTo>
                    <a:pt x="8483" y="1473"/>
                  </a:lnTo>
                  <a:lnTo>
                    <a:pt x="7954" y="833"/>
                  </a:lnTo>
                  <a:lnTo>
                    <a:pt x="7255" y="310"/>
                  </a:lnTo>
                  <a:lnTo>
                    <a:pt x="6545" y="0"/>
                  </a:lnTo>
                  <a:lnTo>
                    <a:pt x="5818" y="0"/>
                  </a:lnTo>
                  <a:lnTo>
                    <a:pt x="5363" y="0"/>
                  </a:lnTo>
                  <a:lnTo>
                    <a:pt x="4829" y="252"/>
                  </a:lnTo>
                  <a:lnTo>
                    <a:pt x="4125" y="39"/>
                  </a:lnTo>
                  <a:lnTo>
                    <a:pt x="3454" y="194"/>
                  </a:lnTo>
                  <a:lnTo>
                    <a:pt x="2738" y="543"/>
                  </a:lnTo>
                  <a:lnTo>
                    <a:pt x="2159" y="1434"/>
                  </a:lnTo>
                  <a:lnTo>
                    <a:pt x="1568" y="2674"/>
                  </a:lnTo>
                  <a:lnTo>
                    <a:pt x="1250" y="3566"/>
                  </a:lnTo>
                  <a:lnTo>
                    <a:pt x="767" y="4673"/>
                  </a:lnTo>
                  <a:lnTo>
                    <a:pt x="232" y="5755"/>
                  </a:lnTo>
                  <a:cubicBezTo>
                    <a:pt x="130" y="6052"/>
                    <a:pt x="102" y="6221"/>
                    <a:pt x="0" y="6518"/>
                  </a:cubicBezTo>
                  <a:cubicBezTo>
                    <a:pt x="121" y="6893"/>
                    <a:pt x="345" y="7609"/>
                    <a:pt x="466" y="7984"/>
                  </a:cubicBezTo>
                  <a:lnTo>
                    <a:pt x="568" y="8295"/>
                  </a:lnTo>
                  <a:lnTo>
                    <a:pt x="682" y="8682"/>
                  </a:lnTo>
                  <a:cubicBezTo>
                    <a:pt x="739" y="9121"/>
                    <a:pt x="795" y="9561"/>
                    <a:pt x="852" y="10000"/>
                  </a:cubicBezTo>
                  <a:lnTo>
                    <a:pt x="1636" y="9574"/>
                  </a:lnTo>
                  <a:lnTo>
                    <a:pt x="2427" y="8769"/>
                  </a:lnTo>
                  <a:lnTo>
                    <a:pt x="2900" y="9008"/>
                  </a:lnTo>
                  <a:lnTo>
                    <a:pt x="4159" y="9419"/>
                  </a:lnTo>
                  <a:lnTo>
                    <a:pt x="3636" y="7674"/>
                  </a:lnTo>
                  <a:lnTo>
                    <a:pt x="3420" y="6047"/>
                  </a:lnTo>
                  <a:cubicBezTo>
                    <a:pt x="3447" y="5569"/>
                    <a:pt x="3473" y="5090"/>
                    <a:pt x="3500" y="4612"/>
                  </a:cubicBezTo>
                  <a:cubicBezTo>
                    <a:pt x="3600" y="4095"/>
                    <a:pt x="3706" y="3700"/>
                    <a:pt x="3806" y="3183"/>
                  </a:cubicBezTo>
                  <a:lnTo>
                    <a:pt x="4209" y="2233"/>
                  </a:lnTo>
                  <a:lnTo>
                    <a:pt x="4721" y="2134"/>
                  </a:lnTo>
                  <a:lnTo>
                    <a:pt x="5418" y="2053"/>
                  </a:lnTo>
                  <a:lnTo>
                    <a:pt x="6147" y="2597"/>
                  </a:lnTo>
                  <a:cubicBezTo>
                    <a:pt x="6261" y="2881"/>
                    <a:pt x="6374" y="3166"/>
                    <a:pt x="6488" y="3450"/>
                  </a:cubicBezTo>
                  <a:cubicBezTo>
                    <a:pt x="6587" y="3760"/>
                    <a:pt x="6685" y="4070"/>
                    <a:pt x="6784" y="4380"/>
                  </a:cubicBezTo>
                  <a:cubicBezTo>
                    <a:pt x="6826" y="4677"/>
                    <a:pt x="6867" y="4974"/>
                    <a:pt x="6909" y="5271"/>
                  </a:cubicBezTo>
                  <a:cubicBezTo>
                    <a:pt x="6947" y="5491"/>
                    <a:pt x="6949" y="5726"/>
                    <a:pt x="6987" y="5946"/>
                  </a:cubicBezTo>
                  <a:cubicBezTo>
                    <a:pt x="6985" y="6146"/>
                    <a:pt x="6970" y="6312"/>
                    <a:pt x="6968" y="6512"/>
                  </a:cubicBezTo>
                  <a:cubicBezTo>
                    <a:pt x="6949" y="6880"/>
                    <a:pt x="6979" y="7268"/>
                    <a:pt x="6960" y="7636"/>
                  </a:cubicBezTo>
                  <a:cubicBezTo>
                    <a:pt x="6903" y="7849"/>
                    <a:pt x="6847" y="8062"/>
                    <a:pt x="6790" y="8275"/>
                  </a:cubicBezTo>
                  <a:cubicBezTo>
                    <a:pt x="6725" y="8469"/>
                    <a:pt x="6661" y="8663"/>
                    <a:pt x="6596" y="8857"/>
                  </a:cubicBezTo>
                  <a:lnTo>
                    <a:pt x="6841" y="9147"/>
                  </a:lnTo>
                  <a:lnTo>
                    <a:pt x="7261" y="8953"/>
                  </a:lnTo>
                  <a:lnTo>
                    <a:pt x="7949" y="8275"/>
                  </a:lnTo>
                  <a:lnTo>
                    <a:pt x="8329" y="7694"/>
                  </a:lnTo>
                  <a:lnTo>
                    <a:pt x="8738" y="6996"/>
                  </a:lnTo>
                  <a:lnTo>
                    <a:pt x="9233" y="6938"/>
                  </a:lnTo>
                  <a:lnTo>
                    <a:pt x="9557" y="6880"/>
                  </a:lnTo>
                  <a:lnTo>
                    <a:pt x="9932" y="6705"/>
                  </a:lnTo>
                  <a:cubicBezTo>
                    <a:pt x="9962" y="6272"/>
                    <a:pt x="9992" y="5840"/>
                    <a:pt x="10022" y="5407"/>
                  </a:cubicBezTo>
                  <a:lnTo>
                    <a:pt x="10022" y="3857"/>
                  </a:lnTo>
                  <a:cubicBezTo>
                    <a:pt x="10049" y="3353"/>
                    <a:pt x="10075" y="2849"/>
                    <a:pt x="10102" y="2345"/>
                  </a:cubicBezTo>
                  <a:close/>
                </a:path>
              </a:pathLst>
            </a:custGeom>
            <a:gradFill rotWithShape="1">
              <a:gsLst>
                <a:gs pos="0">
                  <a:srgbClr val="00FFFF">
                    <a:alpha val="67000"/>
                  </a:srgbClr>
                </a:gs>
                <a:gs pos="100000">
                  <a:srgbClr val="00A9A9">
                    <a:alpha val="67998"/>
                  </a:srgbClr>
                </a:gs>
              </a:gsLst>
              <a:path path="rect">
                <a:fillToRect l="50000" t="50000" r="50000" b="50000"/>
              </a:path>
            </a:gradFill>
            <a:ln w="9525">
              <a:solidFill>
                <a:srgbClr val="000000"/>
              </a:solidFill>
              <a:round/>
              <a:headEnd/>
              <a:tailEnd/>
            </a:ln>
          </p:spPr>
          <p:txBody>
            <a:bodyPr/>
            <a:lstStyle/>
            <a:p>
              <a:endParaRPr lang="en-GB" dirty="0"/>
            </a:p>
          </p:txBody>
        </p:sp>
        <p:sp>
          <p:nvSpPr>
            <p:cNvPr id="30" name="Freeform 75"/>
            <p:cNvSpPr>
              <a:spLocks/>
            </p:cNvSpPr>
            <p:nvPr/>
          </p:nvSpPr>
          <p:spPr bwMode="auto">
            <a:xfrm rot="454545">
              <a:off x="2156305" y="4024643"/>
              <a:ext cx="165100" cy="255587"/>
            </a:xfrm>
            <a:custGeom>
              <a:avLst/>
              <a:gdLst>
                <a:gd name="T0" fmla="*/ 0 w 93"/>
                <a:gd name="T1" fmla="*/ 0 h 177"/>
                <a:gd name="T2" fmla="*/ 51 w 93"/>
                <a:gd name="T3" fmla="*/ 48 h 177"/>
                <a:gd name="T4" fmla="*/ 78 w 93"/>
                <a:gd name="T5" fmla="*/ 96 h 177"/>
                <a:gd name="T6" fmla="*/ 90 w 93"/>
                <a:gd name="T7" fmla="*/ 138 h 177"/>
                <a:gd name="T8" fmla="*/ 93 w 93"/>
                <a:gd name="T9" fmla="*/ 177 h 177"/>
                <a:gd name="T10" fmla="*/ 0 60000 65536"/>
                <a:gd name="T11" fmla="*/ 0 60000 65536"/>
                <a:gd name="T12" fmla="*/ 0 60000 65536"/>
                <a:gd name="T13" fmla="*/ 0 60000 65536"/>
                <a:gd name="T14" fmla="*/ 0 60000 65536"/>
                <a:gd name="T15" fmla="*/ 0 w 93"/>
                <a:gd name="T16" fmla="*/ 0 h 177"/>
                <a:gd name="T17" fmla="*/ 93 w 93"/>
                <a:gd name="T18" fmla="*/ 177 h 177"/>
              </a:gdLst>
              <a:ahLst/>
              <a:cxnLst>
                <a:cxn ang="T10">
                  <a:pos x="T0" y="T1"/>
                </a:cxn>
                <a:cxn ang="T11">
                  <a:pos x="T2" y="T3"/>
                </a:cxn>
                <a:cxn ang="T12">
                  <a:pos x="T4" y="T5"/>
                </a:cxn>
                <a:cxn ang="T13">
                  <a:pos x="T6" y="T7"/>
                </a:cxn>
                <a:cxn ang="T14">
                  <a:pos x="T8" y="T9"/>
                </a:cxn>
              </a:cxnLst>
              <a:rect l="T15" t="T16" r="T17" b="T18"/>
              <a:pathLst>
                <a:path w="93" h="177">
                  <a:moveTo>
                    <a:pt x="0" y="0"/>
                  </a:moveTo>
                  <a:cubicBezTo>
                    <a:pt x="19" y="16"/>
                    <a:pt x="38" y="32"/>
                    <a:pt x="51" y="48"/>
                  </a:cubicBezTo>
                  <a:cubicBezTo>
                    <a:pt x="64" y="64"/>
                    <a:pt x="71" y="81"/>
                    <a:pt x="78" y="96"/>
                  </a:cubicBezTo>
                  <a:cubicBezTo>
                    <a:pt x="85" y="111"/>
                    <a:pt x="88" y="125"/>
                    <a:pt x="90" y="138"/>
                  </a:cubicBezTo>
                  <a:cubicBezTo>
                    <a:pt x="92" y="151"/>
                    <a:pt x="92" y="164"/>
                    <a:pt x="93" y="177"/>
                  </a:cubicBezTo>
                </a:path>
              </a:pathLst>
            </a:custGeom>
            <a:noFill/>
            <a:ln w="9525">
              <a:solidFill>
                <a:srgbClr val="000000"/>
              </a:solidFill>
              <a:round/>
              <a:headEnd/>
              <a:tailEnd/>
            </a:ln>
          </p:spPr>
          <p:txBody>
            <a:bodyPr/>
            <a:lstStyle/>
            <a:p>
              <a:endParaRPr lang="en-GB" dirty="0"/>
            </a:p>
          </p:txBody>
        </p:sp>
        <p:sp>
          <p:nvSpPr>
            <p:cNvPr id="31" name="Freeform 76"/>
            <p:cNvSpPr>
              <a:spLocks/>
            </p:cNvSpPr>
            <p:nvPr/>
          </p:nvSpPr>
          <p:spPr bwMode="auto">
            <a:xfrm rot="454545">
              <a:off x="4661380" y="3955524"/>
              <a:ext cx="39688" cy="403225"/>
            </a:xfrm>
            <a:custGeom>
              <a:avLst/>
              <a:gdLst>
                <a:gd name="T0" fmla="*/ 9 w 22"/>
                <a:gd name="T1" fmla="*/ 0 h 279"/>
                <a:gd name="T2" fmla="*/ 21 w 22"/>
                <a:gd name="T3" fmla="*/ 87 h 279"/>
                <a:gd name="T4" fmla="*/ 18 w 22"/>
                <a:gd name="T5" fmla="*/ 159 h 279"/>
                <a:gd name="T6" fmla="*/ 12 w 22"/>
                <a:gd name="T7" fmla="*/ 219 h 279"/>
                <a:gd name="T8" fmla="*/ 0 w 22"/>
                <a:gd name="T9" fmla="*/ 279 h 279"/>
                <a:gd name="T10" fmla="*/ 0 60000 65536"/>
                <a:gd name="T11" fmla="*/ 0 60000 65536"/>
                <a:gd name="T12" fmla="*/ 0 60000 65536"/>
                <a:gd name="T13" fmla="*/ 0 60000 65536"/>
                <a:gd name="T14" fmla="*/ 0 60000 65536"/>
                <a:gd name="T15" fmla="*/ 0 w 22"/>
                <a:gd name="T16" fmla="*/ 0 h 279"/>
                <a:gd name="T17" fmla="*/ 22 w 22"/>
                <a:gd name="T18" fmla="*/ 279 h 279"/>
              </a:gdLst>
              <a:ahLst/>
              <a:cxnLst>
                <a:cxn ang="T10">
                  <a:pos x="T0" y="T1"/>
                </a:cxn>
                <a:cxn ang="T11">
                  <a:pos x="T2" y="T3"/>
                </a:cxn>
                <a:cxn ang="T12">
                  <a:pos x="T4" y="T5"/>
                </a:cxn>
                <a:cxn ang="T13">
                  <a:pos x="T6" y="T7"/>
                </a:cxn>
                <a:cxn ang="T14">
                  <a:pos x="T8" y="T9"/>
                </a:cxn>
              </a:cxnLst>
              <a:rect l="T15" t="T16" r="T17" b="T18"/>
              <a:pathLst>
                <a:path w="22" h="279">
                  <a:moveTo>
                    <a:pt x="9" y="0"/>
                  </a:moveTo>
                  <a:cubicBezTo>
                    <a:pt x="14" y="30"/>
                    <a:pt x="20" y="61"/>
                    <a:pt x="21" y="87"/>
                  </a:cubicBezTo>
                  <a:cubicBezTo>
                    <a:pt x="22" y="113"/>
                    <a:pt x="20" y="137"/>
                    <a:pt x="18" y="159"/>
                  </a:cubicBezTo>
                  <a:cubicBezTo>
                    <a:pt x="16" y="181"/>
                    <a:pt x="15" y="199"/>
                    <a:pt x="12" y="219"/>
                  </a:cubicBezTo>
                  <a:cubicBezTo>
                    <a:pt x="9" y="239"/>
                    <a:pt x="2" y="269"/>
                    <a:pt x="0" y="279"/>
                  </a:cubicBezTo>
                </a:path>
              </a:pathLst>
            </a:custGeom>
            <a:noFill/>
            <a:ln w="9525">
              <a:solidFill>
                <a:srgbClr val="000000"/>
              </a:solidFill>
              <a:round/>
              <a:headEnd/>
              <a:tailEnd/>
            </a:ln>
          </p:spPr>
          <p:txBody>
            <a:bodyPr/>
            <a:lstStyle/>
            <a:p>
              <a:endParaRPr lang="en-GB" dirty="0"/>
            </a:p>
          </p:txBody>
        </p:sp>
        <p:sp>
          <p:nvSpPr>
            <p:cNvPr id="32" name="Freeform 77"/>
            <p:cNvSpPr>
              <a:spLocks/>
            </p:cNvSpPr>
            <p:nvPr/>
          </p:nvSpPr>
          <p:spPr bwMode="auto">
            <a:xfrm rot="454544">
              <a:off x="1410180" y="4111956"/>
              <a:ext cx="2057400" cy="649287"/>
            </a:xfrm>
            <a:custGeom>
              <a:avLst/>
              <a:gdLst>
                <a:gd name="T0" fmla="*/ 381 w 1296"/>
                <a:gd name="T1" fmla="*/ 0 h 409"/>
                <a:gd name="T2" fmla="*/ 275 w 1296"/>
                <a:gd name="T3" fmla="*/ 72 h 409"/>
                <a:gd name="T4" fmla="*/ 196 w 1296"/>
                <a:gd name="T5" fmla="*/ 137 h 409"/>
                <a:gd name="T6" fmla="*/ 106 w 1296"/>
                <a:gd name="T7" fmla="*/ 225 h 409"/>
                <a:gd name="T8" fmla="*/ 53 w 1296"/>
                <a:gd name="T9" fmla="*/ 269 h 409"/>
                <a:gd name="T10" fmla="*/ 22 w 1296"/>
                <a:gd name="T11" fmla="*/ 312 h 409"/>
                <a:gd name="T12" fmla="*/ 0 w 1296"/>
                <a:gd name="T13" fmla="*/ 337 h 409"/>
                <a:gd name="T14" fmla="*/ 9 w 1296"/>
                <a:gd name="T15" fmla="*/ 378 h 409"/>
                <a:gd name="T16" fmla="*/ 55 w 1296"/>
                <a:gd name="T17" fmla="*/ 386 h 409"/>
                <a:gd name="T18" fmla="*/ 103 w 1296"/>
                <a:gd name="T19" fmla="*/ 390 h 409"/>
                <a:gd name="T20" fmla="*/ 154 w 1296"/>
                <a:gd name="T21" fmla="*/ 400 h 409"/>
                <a:gd name="T22" fmla="*/ 269 w 1296"/>
                <a:gd name="T23" fmla="*/ 409 h 409"/>
                <a:gd name="T24" fmla="*/ 432 w 1296"/>
                <a:gd name="T25" fmla="*/ 402 h 409"/>
                <a:gd name="T26" fmla="*/ 617 w 1296"/>
                <a:gd name="T27" fmla="*/ 367 h 409"/>
                <a:gd name="T28" fmla="*/ 772 w 1296"/>
                <a:gd name="T29" fmla="*/ 334 h 409"/>
                <a:gd name="T30" fmla="*/ 908 w 1296"/>
                <a:gd name="T31" fmla="*/ 299 h 409"/>
                <a:gd name="T32" fmla="*/ 1014 w 1296"/>
                <a:gd name="T33" fmla="*/ 268 h 409"/>
                <a:gd name="T34" fmla="*/ 1064 w 1296"/>
                <a:gd name="T35" fmla="*/ 259 h 409"/>
                <a:gd name="T36" fmla="*/ 1116 w 1296"/>
                <a:gd name="T37" fmla="*/ 254 h 409"/>
                <a:gd name="T38" fmla="*/ 1236 w 1296"/>
                <a:gd name="T39" fmla="*/ 236 h 409"/>
                <a:gd name="T40" fmla="*/ 1296 w 1296"/>
                <a:gd name="T41" fmla="*/ 206 h 409"/>
                <a:gd name="T42" fmla="*/ 1142 w 1296"/>
                <a:gd name="T43" fmla="*/ 180 h 409"/>
                <a:gd name="T44" fmla="*/ 1114 w 1296"/>
                <a:gd name="T45" fmla="*/ 160 h 409"/>
                <a:gd name="T46" fmla="*/ 820 w 1296"/>
                <a:gd name="T47" fmla="*/ 150 h 409"/>
                <a:gd name="T48" fmla="*/ 637 w 1296"/>
                <a:gd name="T49" fmla="*/ 148 h 409"/>
                <a:gd name="T50" fmla="*/ 539 w 1296"/>
                <a:gd name="T51" fmla="*/ 157 h 409"/>
                <a:gd name="T52" fmla="*/ 490 w 1296"/>
                <a:gd name="T53" fmla="*/ 167 h 409"/>
                <a:gd name="T54" fmla="*/ 473 w 1296"/>
                <a:gd name="T55" fmla="*/ 105 h 409"/>
                <a:gd name="T56" fmla="*/ 438 w 1296"/>
                <a:gd name="T57" fmla="*/ 61 h 409"/>
                <a:gd name="T58" fmla="*/ 381 w 1296"/>
                <a:gd name="T59" fmla="*/ 0 h 40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96"/>
                <a:gd name="T91" fmla="*/ 0 h 409"/>
                <a:gd name="T92" fmla="*/ 1296 w 1296"/>
                <a:gd name="T93" fmla="*/ 409 h 409"/>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96" h="409">
                  <a:moveTo>
                    <a:pt x="381" y="0"/>
                  </a:moveTo>
                  <a:lnTo>
                    <a:pt x="275" y="72"/>
                  </a:lnTo>
                  <a:lnTo>
                    <a:pt x="196" y="137"/>
                  </a:lnTo>
                  <a:lnTo>
                    <a:pt x="106" y="225"/>
                  </a:lnTo>
                  <a:lnTo>
                    <a:pt x="53" y="269"/>
                  </a:lnTo>
                  <a:lnTo>
                    <a:pt x="22" y="312"/>
                  </a:lnTo>
                  <a:lnTo>
                    <a:pt x="0" y="337"/>
                  </a:lnTo>
                  <a:lnTo>
                    <a:pt x="9" y="378"/>
                  </a:lnTo>
                  <a:lnTo>
                    <a:pt x="55" y="386"/>
                  </a:lnTo>
                  <a:lnTo>
                    <a:pt x="103" y="390"/>
                  </a:lnTo>
                  <a:lnTo>
                    <a:pt x="154" y="400"/>
                  </a:lnTo>
                  <a:lnTo>
                    <a:pt x="269" y="409"/>
                  </a:lnTo>
                  <a:lnTo>
                    <a:pt x="432" y="402"/>
                  </a:lnTo>
                  <a:lnTo>
                    <a:pt x="617" y="367"/>
                  </a:lnTo>
                  <a:lnTo>
                    <a:pt x="772" y="334"/>
                  </a:lnTo>
                  <a:lnTo>
                    <a:pt x="908" y="299"/>
                  </a:lnTo>
                  <a:lnTo>
                    <a:pt x="1014" y="268"/>
                  </a:lnTo>
                  <a:lnTo>
                    <a:pt x="1064" y="259"/>
                  </a:lnTo>
                  <a:lnTo>
                    <a:pt x="1116" y="254"/>
                  </a:lnTo>
                  <a:lnTo>
                    <a:pt x="1236" y="236"/>
                  </a:lnTo>
                  <a:lnTo>
                    <a:pt x="1296" y="206"/>
                  </a:lnTo>
                  <a:lnTo>
                    <a:pt x="1142" y="180"/>
                  </a:lnTo>
                  <a:lnTo>
                    <a:pt x="1114" y="160"/>
                  </a:lnTo>
                  <a:lnTo>
                    <a:pt x="820" y="150"/>
                  </a:lnTo>
                  <a:lnTo>
                    <a:pt x="637" y="148"/>
                  </a:lnTo>
                  <a:lnTo>
                    <a:pt x="539" y="157"/>
                  </a:lnTo>
                  <a:lnTo>
                    <a:pt x="490" y="167"/>
                  </a:lnTo>
                  <a:lnTo>
                    <a:pt x="473" y="105"/>
                  </a:lnTo>
                  <a:lnTo>
                    <a:pt x="438" y="61"/>
                  </a:lnTo>
                  <a:lnTo>
                    <a:pt x="381" y="0"/>
                  </a:lnTo>
                  <a:close/>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33" name="Freeform 78"/>
            <p:cNvSpPr>
              <a:spLocks/>
            </p:cNvSpPr>
            <p:nvPr/>
          </p:nvSpPr>
          <p:spPr bwMode="auto">
            <a:xfrm rot="21139237">
              <a:off x="1878493" y="4356431"/>
              <a:ext cx="346075" cy="34925"/>
            </a:xfrm>
            <a:custGeom>
              <a:avLst/>
              <a:gdLst>
                <a:gd name="T0" fmla="*/ 195 w 195"/>
                <a:gd name="T1" fmla="*/ 3 h 24"/>
                <a:gd name="T2" fmla="*/ 123 w 195"/>
                <a:gd name="T3" fmla="*/ 3 h 24"/>
                <a:gd name="T4" fmla="*/ 63 w 195"/>
                <a:gd name="T5" fmla="*/ 3 h 24"/>
                <a:gd name="T6" fmla="*/ 0 w 195"/>
                <a:gd name="T7" fmla="*/ 24 h 24"/>
                <a:gd name="T8" fmla="*/ 0 60000 65536"/>
                <a:gd name="T9" fmla="*/ 0 60000 65536"/>
                <a:gd name="T10" fmla="*/ 0 60000 65536"/>
                <a:gd name="T11" fmla="*/ 0 60000 65536"/>
                <a:gd name="T12" fmla="*/ 0 w 195"/>
                <a:gd name="T13" fmla="*/ 0 h 24"/>
                <a:gd name="T14" fmla="*/ 195 w 195"/>
                <a:gd name="T15" fmla="*/ 24 h 24"/>
              </a:gdLst>
              <a:ahLst/>
              <a:cxnLst>
                <a:cxn ang="T8">
                  <a:pos x="T0" y="T1"/>
                </a:cxn>
                <a:cxn ang="T9">
                  <a:pos x="T2" y="T3"/>
                </a:cxn>
                <a:cxn ang="T10">
                  <a:pos x="T4" y="T5"/>
                </a:cxn>
                <a:cxn ang="T11">
                  <a:pos x="T6" y="T7"/>
                </a:cxn>
              </a:cxnLst>
              <a:rect l="T12" t="T13" r="T14" b="T15"/>
              <a:pathLst>
                <a:path w="195" h="24">
                  <a:moveTo>
                    <a:pt x="195" y="3"/>
                  </a:moveTo>
                  <a:cubicBezTo>
                    <a:pt x="170" y="3"/>
                    <a:pt x="145" y="3"/>
                    <a:pt x="123" y="3"/>
                  </a:cubicBezTo>
                  <a:cubicBezTo>
                    <a:pt x="101" y="3"/>
                    <a:pt x="83" y="0"/>
                    <a:pt x="63" y="3"/>
                  </a:cubicBezTo>
                  <a:cubicBezTo>
                    <a:pt x="43" y="6"/>
                    <a:pt x="21" y="15"/>
                    <a:pt x="0" y="24"/>
                  </a:cubicBezTo>
                </a:path>
              </a:pathLst>
            </a:custGeom>
            <a:noFill/>
            <a:ln w="9525">
              <a:solidFill>
                <a:srgbClr val="000000"/>
              </a:solidFill>
              <a:round/>
              <a:headEnd/>
              <a:tailEnd/>
            </a:ln>
          </p:spPr>
          <p:txBody>
            <a:bodyPr/>
            <a:lstStyle/>
            <a:p>
              <a:endParaRPr lang="en-GB" dirty="0"/>
            </a:p>
          </p:txBody>
        </p:sp>
        <p:sp>
          <p:nvSpPr>
            <p:cNvPr id="34" name="Line 79"/>
            <p:cNvSpPr>
              <a:spLocks noChangeShapeType="1"/>
            </p:cNvSpPr>
            <p:nvPr/>
          </p:nvSpPr>
          <p:spPr bwMode="auto">
            <a:xfrm rot="454545" flipV="1">
              <a:off x="3872393" y="4462793"/>
              <a:ext cx="620713" cy="92075"/>
            </a:xfrm>
            <a:prstGeom prst="line">
              <a:avLst/>
            </a:prstGeom>
            <a:noFill/>
            <a:ln w="12700">
              <a:solidFill>
                <a:schemeClr val="bg1"/>
              </a:solidFill>
              <a:round/>
              <a:headEnd/>
              <a:tailEnd/>
            </a:ln>
          </p:spPr>
          <p:txBody>
            <a:bodyPr/>
            <a:lstStyle/>
            <a:p>
              <a:endParaRPr lang="en-GB" dirty="0"/>
            </a:p>
          </p:txBody>
        </p:sp>
        <p:sp>
          <p:nvSpPr>
            <p:cNvPr id="35" name="Freeform 80"/>
            <p:cNvSpPr>
              <a:spLocks/>
            </p:cNvSpPr>
            <p:nvPr/>
          </p:nvSpPr>
          <p:spPr bwMode="auto">
            <a:xfrm rot="1378154">
              <a:off x="3613968" y="4095539"/>
              <a:ext cx="409436" cy="546475"/>
            </a:xfrm>
            <a:custGeom>
              <a:avLst/>
              <a:gdLst>
                <a:gd name="T0" fmla="*/ 145 w 232"/>
                <a:gd name="T1" fmla="*/ 9 h 360"/>
                <a:gd name="T2" fmla="*/ 166 w 232"/>
                <a:gd name="T3" fmla="*/ 57 h 360"/>
                <a:gd name="T4" fmla="*/ 178 w 232"/>
                <a:gd name="T5" fmla="*/ 108 h 360"/>
                <a:gd name="T6" fmla="*/ 184 w 232"/>
                <a:gd name="T7" fmla="*/ 138 h 360"/>
                <a:gd name="T8" fmla="*/ 205 w 232"/>
                <a:gd name="T9" fmla="*/ 156 h 360"/>
                <a:gd name="T10" fmla="*/ 229 w 232"/>
                <a:gd name="T11" fmla="*/ 177 h 360"/>
                <a:gd name="T12" fmla="*/ 232 w 232"/>
                <a:gd name="T13" fmla="*/ 207 h 360"/>
                <a:gd name="T14" fmla="*/ 202 w 232"/>
                <a:gd name="T15" fmla="*/ 234 h 360"/>
                <a:gd name="T16" fmla="*/ 169 w 232"/>
                <a:gd name="T17" fmla="*/ 255 h 360"/>
                <a:gd name="T18" fmla="*/ 136 w 232"/>
                <a:gd name="T19" fmla="*/ 297 h 360"/>
                <a:gd name="T20" fmla="*/ 106 w 232"/>
                <a:gd name="T21" fmla="*/ 333 h 360"/>
                <a:gd name="T22" fmla="*/ 73 w 232"/>
                <a:gd name="T23" fmla="*/ 354 h 360"/>
                <a:gd name="T24" fmla="*/ 43 w 232"/>
                <a:gd name="T25" fmla="*/ 357 h 360"/>
                <a:gd name="T26" fmla="*/ 37 w 232"/>
                <a:gd name="T27" fmla="*/ 360 h 360"/>
                <a:gd name="T28" fmla="*/ 1 w 232"/>
                <a:gd name="T29" fmla="*/ 336 h 360"/>
                <a:gd name="T30" fmla="*/ 1 w 232"/>
                <a:gd name="T31" fmla="*/ 162 h 360"/>
                <a:gd name="T32" fmla="*/ 31 w 232"/>
                <a:gd name="T33" fmla="*/ 0 h 360"/>
                <a:gd name="T34" fmla="*/ 145 w 232"/>
                <a:gd name="T35" fmla="*/ 9 h 3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32"/>
                <a:gd name="T55" fmla="*/ 0 h 360"/>
                <a:gd name="T56" fmla="*/ 232 w 232"/>
                <a:gd name="T57" fmla="*/ 360 h 360"/>
                <a:gd name="connsiteX0" fmla="*/ 6208 w 9958"/>
                <a:gd name="connsiteY0" fmla="*/ 745 h 10495"/>
                <a:gd name="connsiteX1" fmla="*/ 7113 w 9958"/>
                <a:gd name="connsiteY1" fmla="*/ 2078 h 10495"/>
                <a:gd name="connsiteX2" fmla="*/ 7630 w 9958"/>
                <a:gd name="connsiteY2" fmla="*/ 3495 h 10495"/>
                <a:gd name="connsiteX3" fmla="*/ 7889 w 9958"/>
                <a:gd name="connsiteY3" fmla="*/ 4328 h 10495"/>
                <a:gd name="connsiteX4" fmla="*/ 8794 w 9958"/>
                <a:gd name="connsiteY4" fmla="*/ 4828 h 10495"/>
                <a:gd name="connsiteX5" fmla="*/ 9829 w 9958"/>
                <a:gd name="connsiteY5" fmla="*/ 5412 h 10495"/>
                <a:gd name="connsiteX6" fmla="*/ 9958 w 9958"/>
                <a:gd name="connsiteY6" fmla="*/ 6245 h 10495"/>
                <a:gd name="connsiteX7" fmla="*/ 8665 w 9958"/>
                <a:gd name="connsiteY7" fmla="*/ 6995 h 10495"/>
                <a:gd name="connsiteX8" fmla="*/ 7242 w 9958"/>
                <a:gd name="connsiteY8" fmla="*/ 7578 h 10495"/>
                <a:gd name="connsiteX9" fmla="*/ 5820 w 9958"/>
                <a:gd name="connsiteY9" fmla="*/ 8745 h 10495"/>
                <a:gd name="connsiteX10" fmla="*/ 4527 w 9958"/>
                <a:gd name="connsiteY10" fmla="*/ 9745 h 10495"/>
                <a:gd name="connsiteX11" fmla="*/ 3105 w 9958"/>
                <a:gd name="connsiteY11" fmla="*/ 10328 h 10495"/>
                <a:gd name="connsiteX12" fmla="*/ 1811 w 9958"/>
                <a:gd name="connsiteY12" fmla="*/ 10412 h 10495"/>
                <a:gd name="connsiteX13" fmla="*/ 1553 w 9958"/>
                <a:gd name="connsiteY13" fmla="*/ 10495 h 10495"/>
                <a:gd name="connsiteX14" fmla="*/ 1 w 9958"/>
                <a:gd name="connsiteY14" fmla="*/ 9828 h 10495"/>
                <a:gd name="connsiteX15" fmla="*/ 1 w 9958"/>
                <a:gd name="connsiteY15" fmla="*/ 4995 h 10495"/>
                <a:gd name="connsiteX16" fmla="*/ 1294 w 9958"/>
                <a:gd name="connsiteY16" fmla="*/ 495 h 10495"/>
                <a:gd name="connsiteX17" fmla="*/ 4498 w 9958"/>
                <a:gd name="connsiteY17" fmla="*/ 7 h 10495"/>
                <a:gd name="connsiteX18" fmla="*/ 6208 w 9958"/>
                <a:gd name="connsiteY18" fmla="*/ 745 h 10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58" h="10495">
                  <a:moveTo>
                    <a:pt x="6208" y="745"/>
                  </a:moveTo>
                  <a:lnTo>
                    <a:pt x="7113" y="2078"/>
                  </a:lnTo>
                  <a:lnTo>
                    <a:pt x="7630" y="3495"/>
                  </a:lnTo>
                  <a:cubicBezTo>
                    <a:pt x="7716" y="3773"/>
                    <a:pt x="7803" y="4050"/>
                    <a:pt x="7889" y="4328"/>
                  </a:cubicBezTo>
                  <a:lnTo>
                    <a:pt x="8794" y="4828"/>
                  </a:lnTo>
                  <a:lnTo>
                    <a:pt x="9829" y="5412"/>
                  </a:lnTo>
                  <a:lnTo>
                    <a:pt x="9958" y="6245"/>
                  </a:lnTo>
                  <a:lnTo>
                    <a:pt x="8665" y="6995"/>
                  </a:lnTo>
                  <a:lnTo>
                    <a:pt x="7242" y="7578"/>
                  </a:lnTo>
                  <a:lnTo>
                    <a:pt x="5820" y="8745"/>
                  </a:lnTo>
                  <a:lnTo>
                    <a:pt x="4527" y="9745"/>
                  </a:lnTo>
                  <a:cubicBezTo>
                    <a:pt x="4053" y="9939"/>
                    <a:pt x="3622" y="10189"/>
                    <a:pt x="3105" y="10328"/>
                  </a:cubicBezTo>
                  <a:cubicBezTo>
                    <a:pt x="2717" y="10439"/>
                    <a:pt x="2242" y="10356"/>
                    <a:pt x="1811" y="10412"/>
                  </a:cubicBezTo>
                  <a:cubicBezTo>
                    <a:pt x="1725" y="10412"/>
                    <a:pt x="1639" y="10467"/>
                    <a:pt x="1553" y="10495"/>
                  </a:cubicBezTo>
                  <a:cubicBezTo>
                    <a:pt x="-42" y="9884"/>
                    <a:pt x="1" y="10301"/>
                    <a:pt x="1" y="9828"/>
                  </a:cubicBezTo>
                  <a:lnTo>
                    <a:pt x="1" y="4995"/>
                  </a:lnTo>
                  <a:lnTo>
                    <a:pt x="1294" y="495"/>
                  </a:lnTo>
                  <a:cubicBezTo>
                    <a:pt x="2379" y="581"/>
                    <a:pt x="3413" y="-79"/>
                    <a:pt x="4498" y="7"/>
                  </a:cubicBezTo>
                  <a:lnTo>
                    <a:pt x="6208" y="745"/>
                  </a:lnTo>
                  <a:close/>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36" name="Freeform 81"/>
            <p:cNvSpPr>
              <a:spLocks/>
            </p:cNvSpPr>
            <p:nvPr/>
          </p:nvSpPr>
          <p:spPr bwMode="auto">
            <a:xfrm rot="21273555">
              <a:off x="2957230" y="3821381"/>
              <a:ext cx="1000125" cy="787400"/>
            </a:xfrm>
            <a:custGeom>
              <a:avLst/>
              <a:gdLst>
                <a:gd name="T0" fmla="*/ 356 w 630"/>
                <a:gd name="T1" fmla="*/ 18 h 496"/>
                <a:gd name="T2" fmla="*/ 288 w 630"/>
                <a:gd name="T3" fmla="*/ 1 h 496"/>
                <a:gd name="T4" fmla="*/ 220 w 630"/>
                <a:gd name="T5" fmla="*/ 0 h 496"/>
                <a:gd name="T6" fmla="*/ 164 w 630"/>
                <a:gd name="T7" fmla="*/ 9 h 496"/>
                <a:gd name="T8" fmla="*/ 111 w 630"/>
                <a:gd name="T9" fmla="*/ 36 h 496"/>
                <a:gd name="T10" fmla="*/ 66 w 630"/>
                <a:gd name="T11" fmla="*/ 69 h 496"/>
                <a:gd name="T12" fmla="*/ 16 w 630"/>
                <a:gd name="T13" fmla="*/ 138 h 496"/>
                <a:gd name="T14" fmla="*/ 1 w 630"/>
                <a:gd name="T15" fmla="*/ 188 h 496"/>
                <a:gd name="T16" fmla="*/ 0 w 630"/>
                <a:gd name="T17" fmla="*/ 243 h 496"/>
                <a:gd name="T18" fmla="*/ 37 w 630"/>
                <a:gd name="T19" fmla="*/ 315 h 496"/>
                <a:gd name="T20" fmla="*/ 79 w 630"/>
                <a:gd name="T21" fmla="*/ 366 h 496"/>
                <a:gd name="T22" fmla="*/ 131 w 630"/>
                <a:gd name="T23" fmla="*/ 420 h 496"/>
                <a:gd name="T24" fmla="*/ 213 w 630"/>
                <a:gd name="T25" fmla="*/ 470 h 496"/>
                <a:gd name="T26" fmla="*/ 277 w 630"/>
                <a:gd name="T27" fmla="*/ 490 h 496"/>
                <a:gd name="T28" fmla="*/ 339 w 630"/>
                <a:gd name="T29" fmla="*/ 496 h 496"/>
                <a:gd name="T30" fmla="*/ 410 w 630"/>
                <a:gd name="T31" fmla="*/ 489 h 496"/>
                <a:gd name="T32" fmla="*/ 381 w 630"/>
                <a:gd name="T33" fmla="*/ 449 h 496"/>
                <a:gd name="T34" fmla="*/ 415 w 630"/>
                <a:gd name="T35" fmla="*/ 413 h 496"/>
                <a:gd name="T36" fmla="*/ 474 w 630"/>
                <a:gd name="T37" fmla="*/ 381 h 496"/>
                <a:gd name="T38" fmla="*/ 479 w 630"/>
                <a:gd name="T39" fmla="*/ 327 h 496"/>
                <a:gd name="T40" fmla="*/ 469 w 630"/>
                <a:gd name="T41" fmla="*/ 287 h 496"/>
                <a:gd name="T42" fmla="*/ 498 w 630"/>
                <a:gd name="T43" fmla="*/ 227 h 496"/>
                <a:gd name="T44" fmla="*/ 551 w 630"/>
                <a:gd name="T45" fmla="*/ 199 h 496"/>
                <a:gd name="T46" fmla="*/ 577 w 630"/>
                <a:gd name="T47" fmla="*/ 206 h 496"/>
                <a:gd name="T48" fmla="*/ 630 w 630"/>
                <a:gd name="T49" fmla="*/ 237 h 496"/>
                <a:gd name="T50" fmla="*/ 585 w 630"/>
                <a:gd name="T51" fmla="*/ 156 h 496"/>
                <a:gd name="T52" fmla="*/ 521 w 630"/>
                <a:gd name="T53" fmla="*/ 95 h 496"/>
                <a:gd name="T54" fmla="*/ 423 w 630"/>
                <a:gd name="T55" fmla="*/ 42 h 496"/>
                <a:gd name="T56" fmla="*/ 356 w 630"/>
                <a:gd name="T57" fmla="*/ 18 h 49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630"/>
                <a:gd name="T88" fmla="*/ 0 h 496"/>
                <a:gd name="T89" fmla="*/ 630 w 630"/>
                <a:gd name="T90" fmla="*/ 496 h 49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630" h="496">
                  <a:moveTo>
                    <a:pt x="356" y="18"/>
                  </a:moveTo>
                  <a:lnTo>
                    <a:pt x="288" y="1"/>
                  </a:lnTo>
                  <a:lnTo>
                    <a:pt x="220" y="0"/>
                  </a:lnTo>
                  <a:lnTo>
                    <a:pt x="164" y="9"/>
                  </a:lnTo>
                  <a:lnTo>
                    <a:pt x="111" y="36"/>
                  </a:lnTo>
                  <a:lnTo>
                    <a:pt x="66" y="69"/>
                  </a:lnTo>
                  <a:lnTo>
                    <a:pt x="16" y="138"/>
                  </a:lnTo>
                  <a:lnTo>
                    <a:pt x="1" y="188"/>
                  </a:lnTo>
                  <a:lnTo>
                    <a:pt x="0" y="243"/>
                  </a:lnTo>
                  <a:cubicBezTo>
                    <a:pt x="6" y="265"/>
                    <a:pt x="23" y="296"/>
                    <a:pt x="37" y="315"/>
                  </a:cubicBezTo>
                  <a:cubicBezTo>
                    <a:pt x="50" y="336"/>
                    <a:pt x="64" y="348"/>
                    <a:pt x="79" y="366"/>
                  </a:cubicBezTo>
                  <a:lnTo>
                    <a:pt x="131" y="420"/>
                  </a:lnTo>
                  <a:lnTo>
                    <a:pt x="213" y="470"/>
                  </a:lnTo>
                  <a:lnTo>
                    <a:pt x="277" y="490"/>
                  </a:lnTo>
                  <a:lnTo>
                    <a:pt x="339" y="496"/>
                  </a:lnTo>
                  <a:lnTo>
                    <a:pt x="410" y="489"/>
                  </a:lnTo>
                  <a:lnTo>
                    <a:pt x="381" y="449"/>
                  </a:lnTo>
                  <a:lnTo>
                    <a:pt x="415" y="413"/>
                  </a:lnTo>
                  <a:lnTo>
                    <a:pt x="474" y="381"/>
                  </a:lnTo>
                  <a:lnTo>
                    <a:pt x="479" y="327"/>
                  </a:lnTo>
                  <a:lnTo>
                    <a:pt x="469" y="287"/>
                  </a:lnTo>
                  <a:lnTo>
                    <a:pt x="498" y="227"/>
                  </a:lnTo>
                  <a:lnTo>
                    <a:pt x="551" y="199"/>
                  </a:lnTo>
                  <a:lnTo>
                    <a:pt x="577" y="206"/>
                  </a:lnTo>
                  <a:lnTo>
                    <a:pt x="630" y="237"/>
                  </a:lnTo>
                  <a:lnTo>
                    <a:pt x="585" y="156"/>
                  </a:lnTo>
                  <a:lnTo>
                    <a:pt x="521" y="95"/>
                  </a:lnTo>
                  <a:lnTo>
                    <a:pt x="423" y="42"/>
                  </a:lnTo>
                  <a:lnTo>
                    <a:pt x="356" y="18"/>
                  </a:lnTo>
                  <a:close/>
                </a:path>
              </a:pathLst>
            </a:custGeom>
            <a:gradFill rotWithShape="1">
              <a:gsLst>
                <a:gs pos="0">
                  <a:srgbClr val="C0C0C0"/>
                </a:gs>
                <a:gs pos="100000">
                  <a:srgbClr val="7F7F7F"/>
                </a:gs>
              </a:gsLst>
              <a:path path="rect">
                <a:fillToRect l="50000" t="50000" r="50000" b="50000"/>
              </a:path>
            </a:gradFill>
            <a:ln w="9525">
              <a:solidFill>
                <a:srgbClr val="000000"/>
              </a:solidFill>
              <a:round/>
              <a:headEnd/>
              <a:tailEnd/>
            </a:ln>
          </p:spPr>
          <p:txBody>
            <a:bodyPr/>
            <a:lstStyle/>
            <a:p>
              <a:endParaRPr lang="en-GB" dirty="0"/>
            </a:p>
          </p:txBody>
        </p:sp>
        <p:sp>
          <p:nvSpPr>
            <p:cNvPr id="37" name="Freeform 82"/>
            <p:cNvSpPr>
              <a:spLocks/>
            </p:cNvSpPr>
            <p:nvPr/>
          </p:nvSpPr>
          <p:spPr bwMode="auto">
            <a:xfrm rot="790748">
              <a:off x="3208818" y="4415168"/>
              <a:ext cx="598488" cy="192087"/>
            </a:xfrm>
            <a:custGeom>
              <a:avLst/>
              <a:gdLst>
                <a:gd name="T0" fmla="*/ 316 w 377"/>
                <a:gd name="T1" fmla="*/ 3 h 121"/>
                <a:gd name="T2" fmla="*/ 346 w 377"/>
                <a:gd name="T3" fmla="*/ 0 h 121"/>
                <a:gd name="T4" fmla="*/ 377 w 377"/>
                <a:gd name="T5" fmla="*/ 14 h 121"/>
                <a:gd name="T6" fmla="*/ 372 w 377"/>
                <a:gd name="T7" fmla="*/ 40 h 121"/>
                <a:gd name="T8" fmla="*/ 353 w 377"/>
                <a:gd name="T9" fmla="*/ 53 h 121"/>
                <a:gd name="T10" fmla="*/ 300 w 377"/>
                <a:gd name="T11" fmla="*/ 78 h 121"/>
                <a:gd name="T12" fmla="*/ 245 w 377"/>
                <a:gd name="T13" fmla="*/ 104 h 121"/>
                <a:gd name="T14" fmla="*/ 199 w 377"/>
                <a:gd name="T15" fmla="*/ 121 h 121"/>
                <a:gd name="T16" fmla="*/ 91 w 377"/>
                <a:gd name="T17" fmla="*/ 105 h 121"/>
                <a:gd name="T18" fmla="*/ 47 w 377"/>
                <a:gd name="T19" fmla="*/ 93 h 121"/>
                <a:gd name="T20" fmla="*/ 1 w 377"/>
                <a:gd name="T21" fmla="*/ 71 h 121"/>
                <a:gd name="T22" fmla="*/ 43 w 377"/>
                <a:gd name="T23" fmla="*/ 77 h 121"/>
                <a:gd name="T24" fmla="*/ 109 w 377"/>
                <a:gd name="T25" fmla="*/ 61 h 121"/>
                <a:gd name="T26" fmla="*/ 223 w 377"/>
                <a:gd name="T27" fmla="*/ 43 h 121"/>
                <a:gd name="T28" fmla="*/ 285 w 377"/>
                <a:gd name="T29" fmla="*/ 34 h 121"/>
                <a:gd name="T30" fmla="*/ 305 w 377"/>
                <a:gd name="T31" fmla="*/ 22 h 121"/>
                <a:gd name="T32" fmla="*/ 316 w 377"/>
                <a:gd name="T33" fmla="*/ 3 h 12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7"/>
                <a:gd name="T52" fmla="*/ 0 h 121"/>
                <a:gd name="T53" fmla="*/ 377 w 377"/>
                <a:gd name="T54" fmla="*/ 121 h 12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7" h="121">
                  <a:moveTo>
                    <a:pt x="316" y="3"/>
                  </a:moveTo>
                  <a:lnTo>
                    <a:pt x="346" y="0"/>
                  </a:lnTo>
                  <a:lnTo>
                    <a:pt x="377" y="14"/>
                  </a:lnTo>
                  <a:lnTo>
                    <a:pt x="372" y="40"/>
                  </a:lnTo>
                  <a:lnTo>
                    <a:pt x="353" y="53"/>
                  </a:lnTo>
                  <a:lnTo>
                    <a:pt x="300" y="78"/>
                  </a:lnTo>
                  <a:lnTo>
                    <a:pt x="245" y="104"/>
                  </a:lnTo>
                  <a:lnTo>
                    <a:pt x="199" y="121"/>
                  </a:lnTo>
                  <a:lnTo>
                    <a:pt x="91" y="105"/>
                  </a:lnTo>
                  <a:lnTo>
                    <a:pt x="47" y="93"/>
                  </a:lnTo>
                  <a:lnTo>
                    <a:pt x="1" y="71"/>
                  </a:lnTo>
                  <a:cubicBezTo>
                    <a:pt x="0" y="64"/>
                    <a:pt x="25" y="79"/>
                    <a:pt x="43" y="77"/>
                  </a:cubicBezTo>
                  <a:cubicBezTo>
                    <a:pt x="61" y="75"/>
                    <a:pt x="79" y="67"/>
                    <a:pt x="109" y="61"/>
                  </a:cubicBezTo>
                  <a:cubicBezTo>
                    <a:pt x="139" y="55"/>
                    <a:pt x="194" y="47"/>
                    <a:pt x="223" y="43"/>
                  </a:cubicBezTo>
                  <a:cubicBezTo>
                    <a:pt x="252" y="39"/>
                    <a:pt x="271" y="37"/>
                    <a:pt x="285" y="34"/>
                  </a:cubicBezTo>
                  <a:lnTo>
                    <a:pt x="305" y="22"/>
                  </a:lnTo>
                  <a:lnTo>
                    <a:pt x="316" y="3"/>
                  </a:lnTo>
                  <a:close/>
                </a:path>
              </a:pathLst>
            </a:custGeom>
            <a:gradFill rotWithShape="1">
              <a:gsLst>
                <a:gs pos="0">
                  <a:srgbClr val="FFD1A3">
                    <a:alpha val="71999"/>
                  </a:srgbClr>
                </a:gs>
                <a:gs pos="100000">
                  <a:srgbClr val="FFD3A7">
                    <a:alpha val="64000"/>
                  </a:srgbClr>
                </a:gs>
              </a:gsLst>
              <a:lin ang="5400000" scaled="1"/>
            </a:gradFill>
            <a:ln w="9525" cap="rnd">
              <a:solidFill>
                <a:srgbClr val="000000"/>
              </a:solidFill>
              <a:prstDash val="sysDot"/>
              <a:round/>
              <a:headEnd/>
              <a:tailEnd/>
            </a:ln>
          </p:spPr>
          <p:txBody>
            <a:bodyPr/>
            <a:lstStyle/>
            <a:p>
              <a:endParaRPr lang="en-GB" dirty="0"/>
            </a:p>
          </p:txBody>
        </p:sp>
        <p:sp>
          <p:nvSpPr>
            <p:cNvPr id="38" name="Freeform 84"/>
            <p:cNvSpPr>
              <a:spLocks/>
            </p:cNvSpPr>
            <p:nvPr/>
          </p:nvSpPr>
          <p:spPr bwMode="auto">
            <a:xfrm rot="454544">
              <a:off x="2327314" y="3715862"/>
              <a:ext cx="515349" cy="286350"/>
            </a:xfrm>
            <a:custGeom>
              <a:avLst/>
              <a:gdLst>
                <a:gd name="T0" fmla="*/ 0 w 332"/>
                <a:gd name="T1" fmla="*/ 0 h 180"/>
                <a:gd name="T2" fmla="*/ 332 w 332"/>
                <a:gd name="T3" fmla="*/ 0 h 180"/>
                <a:gd name="T4" fmla="*/ 76 w 332"/>
                <a:gd name="T5" fmla="*/ 180 h 180"/>
                <a:gd name="T6" fmla="*/ 0 60000 65536"/>
                <a:gd name="T7" fmla="*/ 0 60000 65536"/>
                <a:gd name="T8" fmla="*/ 0 60000 65536"/>
                <a:gd name="T9" fmla="*/ 0 w 332"/>
                <a:gd name="T10" fmla="*/ 0 h 180"/>
                <a:gd name="T11" fmla="*/ 332 w 332"/>
                <a:gd name="T12" fmla="*/ 180 h 180"/>
                <a:gd name="connsiteX0" fmla="*/ 0 w 10206"/>
                <a:gd name="connsiteY0" fmla="*/ 334 h 10334"/>
                <a:gd name="connsiteX1" fmla="*/ 10206 w 10206"/>
                <a:gd name="connsiteY1" fmla="*/ 0 h 10334"/>
                <a:gd name="connsiteX2" fmla="*/ 2289 w 10206"/>
                <a:gd name="connsiteY2" fmla="*/ 10334 h 10334"/>
                <a:gd name="connsiteX0" fmla="*/ 0 w 10125"/>
                <a:gd name="connsiteY0" fmla="*/ 1451 h 10334"/>
                <a:gd name="connsiteX1" fmla="*/ 10125 w 10125"/>
                <a:gd name="connsiteY1" fmla="*/ 0 h 10334"/>
                <a:gd name="connsiteX2" fmla="*/ 2208 w 10125"/>
                <a:gd name="connsiteY2" fmla="*/ 10334 h 10334"/>
                <a:gd name="connsiteX0" fmla="*/ 0 w 9778"/>
                <a:gd name="connsiteY0" fmla="*/ 1138 h 10021"/>
                <a:gd name="connsiteX1" fmla="*/ 9778 w 9778"/>
                <a:gd name="connsiteY1" fmla="*/ 0 h 10021"/>
                <a:gd name="connsiteX2" fmla="*/ 2208 w 9778"/>
                <a:gd name="connsiteY2" fmla="*/ 10021 h 10021"/>
              </a:gdLst>
              <a:ahLst/>
              <a:cxnLst>
                <a:cxn ang="0">
                  <a:pos x="connsiteX0" y="connsiteY0"/>
                </a:cxn>
                <a:cxn ang="0">
                  <a:pos x="connsiteX1" y="connsiteY1"/>
                </a:cxn>
                <a:cxn ang="0">
                  <a:pos x="connsiteX2" y="connsiteY2"/>
                </a:cxn>
              </a:cxnLst>
              <a:rect l="l" t="t" r="r" b="b"/>
              <a:pathLst>
                <a:path w="9778" h="10021">
                  <a:moveTo>
                    <a:pt x="0" y="1138"/>
                  </a:moveTo>
                  <a:lnTo>
                    <a:pt x="9778" y="0"/>
                  </a:lnTo>
                  <a:lnTo>
                    <a:pt x="2208" y="10021"/>
                  </a:lnTo>
                </a:path>
              </a:pathLst>
            </a:custGeom>
            <a:noFill/>
            <a:ln w="28575" cmpd="sng">
              <a:solidFill>
                <a:srgbClr val="FF3300"/>
              </a:solidFill>
              <a:round/>
              <a:headEnd/>
              <a:tailEnd/>
            </a:ln>
          </p:spPr>
          <p:txBody>
            <a:bodyPr/>
            <a:lstStyle/>
            <a:p>
              <a:endParaRPr lang="en-GB" dirty="0"/>
            </a:p>
          </p:txBody>
        </p:sp>
        <p:sp>
          <p:nvSpPr>
            <p:cNvPr id="39" name="Freeform 85"/>
            <p:cNvSpPr>
              <a:spLocks/>
            </p:cNvSpPr>
            <p:nvPr/>
          </p:nvSpPr>
          <p:spPr bwMode="auto">
            <a:xfrm>
              <a:off x="3083405" y="3771313"/>
              <a:ext cx="706438" cy="154905"/>
            </a:xfrm>
            <a:custGeom>
              <a:avLst/>
              <a:gdLst>
                <a:gd name="T0" fmla="*/ 360 w 445"/>
                <a:gd name="T1" fmla="*/ 48 h 90"/>
                <a:gd name="T2" fmla="*/ 0 w 445"/>
                <a:gd name="T3" fmla="*/ 0 h 90"/>
                <a:gd name="T4" fmla="*/ 445 w 445"/>
                <a:gd name="T5" fmla="*/ 90 h 90"/>
                <a:gd name="T6" fmla="*/ 0 60000 65536"/>
                <a:gd name="T7" fmla="*/ 0 60000 65536"/>
                <a:gd name="T8" fmla="*/ 0 60000 65536"/>
                <a:gd name="T9" fmla="*/ 0 w 445"/>
                <a:gd name="T10" fmla="*/ 0 h 90"/>
                <a:gd name="T11" fmla="*/ 445 w 445"/>
                <a:gd name="T12" fmla="*/ 90 h 90"/>
                <a:gd name="connsiteX0" fmla="*/ 8090 w 10000"/>
                <a:gd name="connsiteY0" fmla="*/ 6175 h 10842"/>
                <a:gd name="connsiteX1" fmla="*/ 0 w 10000"/>
                <a:gd name="connsiteY1" fmla="*/ 0 h 10842"/>
                <a:gd name="connsiteX2" fmla="*/ 10000 w 10000"/>
                <a:gd name="connsiteY2" fmla="*/ 10842 h 10842"/>
                <a:gd name="connsiteX0" fmla="*/ 8317 w 10000"/>
                <a:gd name="connsiteY0" fmla="*/ 4210 h 10842"/>
                <a:gd name="connsiteX1" fmla="*/ 0 w 10000"/>
                <a:gd name="connsiteY1" fmla="*/ 0 h 10842"/>
                <a:gd name="connsiteX2" fmla="*/ 10000 w 10000"/>
                <a:gd name="connsiteY2" fmla="*/ 10842 h 10842"/>
              </a:gdLst>
              <a:ahLst/>
              <a:cxnLst>
                <a:cxn ang="0">
                  <a:pos x="connsiteX0" y="connsiteY0"/>
                </a:cxn>
                <a:cxn ang="0">
                  <a:pos x="connsiteX1" y="connsiteY1"/>
                </a:cxn>
                <a:cxn ang="0">
                  <a:pos x="connsiteX2" y="connsiteY2"/>
                </a:cxn>
              </a:cxnLst>
              <a:rect l="l" t="t" r="r" b="b"/>
              <a:pathLst>
                <a:path w="10000" h="10842">
                  <a:moveTo>
                    <a:pt x="8317" y="4210"/>
                  </a:moveTo>
                  <a:lnTo>
                    <a:pt x="0" y="0"/>
                  </a:lnTo>
                  <a:cubicBezTo>
                    <a:pt x="3333" y="3333"/>
                    <a:pt x="6667" y="7509"/>
                    <a:pt x="10000" y="10842"/>
                  </a:cubicBezTo>
                </a:path>
              </a:pathLst>
            </a:custGeom>
            <a:noFill/>
            <a:ln w="28575" cmpd="sng">
              <a:solidFill>
                <a:srgbClr val="FF3300"/>
              </a:solidFill>
              <a:round/>
              <a:headEnd/>
              <a:tailEnd/>
            </a:ln>
          </p:spPr>
          <p:txBody>
            <a:bodyPr/>
            <a:lstStyle/>
            <a:p>
              <a:endParaRPr lang="en-GB" dirty="0"/>
            </a:p>
          </p:txBody>
        </p:sp>
        <p:sp>
          <p:nvSpPr>
            <p:cNvPr id="40" name="Freeform 86"/>
            <p:cNvSpPr>
              <a:spLocks/>
            </p:cNvSpPr>
            <p:nvPr/>
          </p:nvSpPr>
          <p:spPr bwMode="auto">
            <a:xfrm rot="454544">
              <a:off x="1000605" y="4518356"/>
              <a:ext cx="452438" cy="252412"/>
            </a:xfrm>
            <a:custGeom>
              <a:avLst/>
              <a:gdLst>
                <a:gd name="T0" fmla="*/ 0 w 285"/>
                <a:gd name="T1" fmla="*/ 39 h 159"/>
                <a:gd name="T2" fmla="*/ 285 w 285"/>
                <a:gd name="T3" fmla="*/ 0 h 159"/>
                <a:gd name="T4" fmla="*/ 66 w 285"/>
                <a:gd name="T5" fmla="*/ 159 h 159"/>
                <a:gd name="T6" fmla="*/ 0 60000 65536"/>
                <a:gd name="T7" fmla="*/ 0 60000 65536"/>
                <a:gd name="T8" fmla="*/ 0 60000 65536"/>
                <a:gd name="T9" fmla="*/ 0 w 285"/>
                <a:gd name="T10" fmla="*/ 0 h 159"/>
                <a:gd name="T11" fmla="*/ 285 w 285"/>
                <a:gd name="T12" fmla="*/ 159 h 159"/>
              </a:gdLst>
              <a:ahLst/>
              <a:cxnLst>
                <a:cxn ang="T6">
                  <a:pos x="T0" y="T1"/>
                </a:cxn>
                <a:cxn ang="T7">
                  <a:pos x="T2" y="T3"/>
                </a:cxn>
                <a:cxn ang="T8">
                  <a:pos x="T4" y="T5"/>
                </a:cxn>
              </a:cxnLst>
              <a:rect l="T9" t="T10" r="T11" b="T12"/>
              <a:pathLst>
                <a:path w="285" h="159">
                  <a:moveTo>
                    <a:pt x="0" y="39"/>
                  </a:moveTo>
                  <a:lnTo>
                    <a:pt x="285" y="0"/>
                  </a:lnTo>
                  <a:lnTo>
                    <a:pt x="66" y="159"/>
                  </a:lnTo>
                </a:path>
              </a:pathLst>
            </a:custGeom>
            <a:noFill/>
            <a:ln w="28575" cmpd="sng">
              <a:solidFill>
                <a:srgbClr val="FF3300"/>
              </a:solidFill>
              <a:round/>
              <a:headEnd/>
              <a:tailEnd/>
            </a:ln>
          </p:spPr>
          <p:txBody>
            <a:bodyPr/>
            <a:lstStyle/>
            <a:p>
              <a:endParaRPr lang="en-GB" dirty="0"/>
            </a:p>
          </p:txBody>
        </p:sp>
        <p:sp>
          <p:nvSpPr>
            <p:cNvPr id="41" name="Freeform 88"/>
            <p:cNvSpPr>
              <a:spLocks/>
            </p:cNvSpPr>
            <p:nvPr/>
          </p:nvSpPr>
          <p:spPr bwMode="auto">
            <a:xfrm rot="166787">
              <a:off x="4775680" y="4064331"/>
              <a:ext cx="2338388" cy="376237"/>
            </a:xfrm>
            <a:custGeom>
              <a:avLst/>
              <a:gdLst>
                <a:gd name="T0" fmla="*/ 1291 w 1473"/>
                <a:gd name="T1" fmla="*/ 139 h 237"/>
                <a:gd name="T2" fmla="*/ 1131 w 1473"/>
                <a:gd name="T3" fmla="*/ 182 h 237"/>
                <a:gd name="T4" fmla="*/ 1101 w 1473"/>
                <a:gd name="T5" fmla="*/ 173 h 237"/>
                <a:gd name="T6" fmla="*/ 953 w 1473"/>
                <a:gd name="T7" fmla="*/ 142 h 237"/>
                <a:gd name="T8" fmla="*/ 819 w 1473"/>
                <a:gd name="T9" fmla="*/ 109 h 237"/>
                <a:gd name="T10" fmla="*/ 686 w 1473"/>
                <a:gd name="T11" fmla="*/ 71 h 237"/>
                <a:gd name="T12" fmla="*/ 612 w 1473"/>
                <a:gd name="T13" fmla="*/ 52 h 237"/>
                <a:gd name="T14" fmla="*/ 522 w 1473"/>
                <a:gd name="T15" fmla="*/ 35 h 237"/>
                <a:gd name="T16" fmla="*/ 424 w 1473"/>
                <a:gd name="T17" fmla="*/ 22 h 237"/>
                <a:gd name="T18" fmla="*/ 339 w 1473"/>
                <a:gd name="T19" fmla="*/ 13 h 237"/>
                <a:gd name="T20" fmla="*/ 263 w 1473"/>
                <a:gd name="T21" fmla="*/ 11 h 237"/>
                <a:gd name="T22" fmla="*/ 188 w 1473"/>
                <a:gd name="T23" fmla="*/ 7 h 237"/>
                <a:gd name="T24" fmla="*/ 114 w 1473"/>
                <a:gd name="T25" fmla="*/ 9 h 237"/>
                <a:gd name="T26" fmla="*/ 72 w 1473"/>
                <a:gd name="T27" fmla="*/ 3 h 237"/>
                <a:gd name="T28" fmla="*/ 39 w 1473"/>
                <a:gd name="T29" fmla="*/ 0 h 237"/>
                <a:gd name="T30" fmla="*/ 30 w 1473"/>
                <a:gd name="T31" fmla="*/ 111 h 237"/>
                <a:gd name="T32" fmla="*/ 0 w 1473"/>
                <a:gd name="T33" fmla="*/ 219 h 237"/>
                <a:gd name="T34" fmla="*/ 72 w 1473"/>
                <a:gd name="T35" fmla="*/ 216 h 237"/>
                <a:gd name="T36" fmla="*/ 177 w 1473"/>
                <a:gd name="T37" fmla="*/ 215 h 237"/>
                <a:gd name="T38" fmla="*/ 214 w 1473"/>
                <a:gd name="T39" fmla="*/ 218 h 237"/>
                <a:gd name="T40" fmla="*/ 252 w 1473"/>
                <a:gd name="T41" fmla="*/ 225 h 237"/>
                <a:gd name="T42" fmla="*/ 1465 w 1473"/>
                <a:gd name="T43" fmla="*/ 237 h 237"/>
                <a:gd name="T44" fmla="*/ 1473 w 1473"/>
                <a:gd name="T45" fmla="*/ 222 h 237"/>
                <a:gd name="T46" fmla="*/ 1463 w 1473"/>
                <a:gd name="T47" fmla="*/ 205 h 237"/>
                <a:gd name="T48" fmla="*/ 1397 w 1473"/>
                <a:gd name="T49" fmla="*/ 173 h 237"/>
                <a:gd name="T50" fmla="*/ 1364 w 1473"/>
                <a:gd name="T51" fmla="*/ 149 h 237"/>
                <a:gd name="T52" fmla="*/ 1318 w 1473"/>
                <a:gd name="T53" fmla="*/ 136 h 237"/>
                <a:gd name="T54" fmla="*/ 1284 w 1473"/>
                <a:gd name="T55" fmla="*/ 139 h 23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473"/>
                <a:gd name="T85" fmla="*/ 0 h 237"/>
                <a:gd name="T86" fmla="*/ 1473 w 1473"/>
                <a:gd name="T87" fmla="*/ 237 h 237"/>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473" h="237">
                  <a:moveTo>
                    <a:pt x="1291" y="139"/>
                  </a:moveTo>
                  <a:lnTo>
                    <a:pt x="1131" y="182"/>
                  </a:lnTo>
                  <a:lnTo>
                    <a:pt x="1101" y="173"/>
                  </a:lnTo>
                  <a:lnTo>
                    <a:pt x="953" y="142"/>
                  </a:lnTo>
                  <a:lnTo>
                    <a:pt x="819" y="109"/>
                  </a:lnTo>
                  <a:lnTo>
                    <a:pt x="686" y="71"/>
                  </a:lnTo>
                  <a:cubicBezTo>
                    <a:pt x="659" y="66"/>
                    <a:pt x="641" y="59"/>
                    <a:pt x="612" y="52"/>
                  </a:cubicBezTo>
                  <a:cubicBezTo>
                    <a:pt x="586" y="46"/>
                    <a:pt x="552" y="41"/>
                    <a:pt x="522" y="35"/>
                  </a:cubicBezTo>
                  <a:lnTo>
                    <a:pt x="424" y="22"/>
                  </a:lnTo>
                  <a:lnTo>
                    <a:pt x="339" y="13"/>
                  </a:lnTo>
                  <a:lnTo>
                    <a:pt x="263" y="11"/>
                  </a:lnTo>
                  <a:lnTo>
                    <a:pt x="188" y="7"/>
                  </a:lnTo>
                  <a:lnTo>
                    <a:pt x="114" y="9"/>
                  </a:lnTo>
                  <a:lnTo>
                    <a:pt x="72" y="3"/>
                  </a:lnTo>
                  <a:lnTo>
                    <a:pt x="39" y="0"/>
                  </a:lnTo>
                  <a:lnTo>
                    <a:pt x="30" y="111"/>
                  </a:lnTo>
                  <a:lnTo>
                    <a:pt x="0" y="219"/>
                  </a:lnTo>
                  <a:lnTo>
                    <a:pt x="72" y="216"/>
                  </a:lnTo>
                  <a:lnTo>
                    <a:pt x="177" y="215"/>
                  </a:lnTo>
                  <a:lnTo>
                    <a:pt x="214" y="218"/>
                  </a:lnTo>
                  <a:lnTo>
                    <a:pt x="252" y="225"/>
                  </a:lnTo>
                  <a:lnTo>
                    <a:pt x="1465" y="237"/>
                  </a:lnTo>
                  <a:lnTo>
                    <a:pt x="1473" y="222"/>
                  </a:lnTo>
                  <a:lnTo>
                    <a:pt x="1463" y="205"/>
                  </a:lnTo>
                  <a:lnTo>
                    <a:pt x="1397" y="173"/>
                  </a:lnTo>
                  <a:lnTo>
                    <a:pt x="1364" y="149"/>
                  </a:lnTo>
                  <a:lnTo>
                    <a:pt x="1318" y="136"/>
                  </a:lnTo>
                  <a:lnTo>
                    <a:pt x="1284" y="139"/>
                  </a:lnTo>
                </a:path>
              </a:pathLst>
            </a:custGeom>
            <a:gradFill rotWithShape="1">
              <a:gsLst>
                <a:gs pos="0">
                  <a:srgbClr val="DBBA9A"/>
                </a:gs>
                <a:gs pos="50000">
                  <a:srgbClr val="FFD9B3"/>
                </a:gs>
                <a:gs pos="100000">
                  <a:srgbClr val="DBBA9A"/>
                </a:gs>
              </a:gsLst>
              <a:lin ang="5400000" scaled="1"/>
            </a:gradFill>
            <a:ln w="9525">
              <a:solidFill>
                <a:srgbClr val="000000"/>
              </a:solidFill>
              <a:round/>
              <a:headEnd/>
              <a:tailEnd/>
            </a:ln>
          </p:spPr>
          <p:txBody>
            <a:bodyPr/>
            <a:lstStyle/>
            <a:p>
              <a:endParaRPr lang="en-GB" dirty="0"/>
            </a:p>
          </p:txBody>
        </p:sp>
        <p:sp>
          <p:nvSpPr>
            <p:cNvPr id="42" name="Freeform 89"/>
            <p:cNvSpPr>
              <a:spLocks/>
            </p:cNvSpPr>
            <p:nvPr/>
          </p:nvSpPr>
          <p:spPr bwMode="auto">
            <a:xfrm rot="73369">
              <a:off x="6906105" y="4337381"/>
              <a:ext cx="150813" cy="30162"/>
            </a:xfrm>
            <a:custGeom>
              <a:avLst/>
              <a:gdLst>
                <a:gd name="T0" fmla="*/ 0 w 207"/>
                <a:gd name="T1" fmla="*/ 17 h 47"/>
                <a:gd name="T2" fmla="*/ 96 w 207"/>
                <a:gd name="T3" fmla="*/ 5 h 47"/>
                <a:gd name="T4" fmla="*/ 207 w 207"/>
                <a:gd name="T5" fmla="*/ 47 h 47"/>
                <a:gd name="T6" fmla="*/ 0 60000 65536"/>
                <a:gd name="T7" fmla="*/ 0 60000 65536"/>
                <a:gd name="T8" fmla="*/ 0 60000 65536"/>
                <a:gd name="T9" fmla="*/ 0 w 207"/>
                <a:gd name="T10" fmla="*/ 0 h 47"/>
                <a:gd name="T11" fmla="*/ 207 w 207"/>
                <a:gd name="T12" fmla="*/ 47 h 47"/>
              </a:gdLst>
              <a:ahLst/>
              <a:cxnLst>
                <a:cxn ang="T6">
                  <a:pos x="T0" y="T1"/>
                </a:cxn>
                <a:cxn ang="T7">
                  <a:pos x="T2" y="T3"/>
                </a:cxn>
                <a:cxn ang="T8">
                  <a:pos x="T4" y="T5"/>
                </a:cxn>
              </a:cxnLst>
              <a:rect l="T9" t="T10" r="T11" b="T12"/>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43" name="Freeform 90"/>
            <p:cNvSpPr>
              <a:spLocks/>
            </p:cNvSpPr>
            <p:nvPr/>
          </p:nvSpPr>
          <p:spPr bwMode="auto">
            <a:xfrm rot="73369">
              <a:off x="6856893" y="4308806"/>
              <a:ext cx="150813" cy="30162"/>
            </a:xfrm>
            <a:custGeom>
              <a:avLst/>
              <a:gdLst>
                <a:gd name="T0" fmla="*/ 0 w 207"/>
                <a:gd name="T1" fmla="*/ 17 h 47"/>
                <a:gd name="T2" fmla="*/ 96 w 207"/>
                <a:gd name="T3" fmla="*/ 5 h 47"/>
                <a:gd name="T4" fmla="*/ 207 w 207"/>
                <a:gd name="T5" fmla="*/ 47 h 47"/>
                <a:gd name="T6" fmla="*/ 0 60000 65536"/>
                <a:gd name="T7" fmla="*/ 0 60000 65536"/>
                <a:gd name="T8" fmla="*/ 0 60000 65536"/>
                <a:gd name="T9" fmla="*/ 0 w 207"/>
                <a:gd name="T10" fmla="*/ 0 h 47"/>
                <a:gd name="T11" fmla="*/ 207 w 207"/>
                <a:gd name="T12" fmla="*/ 47 h 47"/>
              </a:gdLst>
              <a:ahLst/>
              <a:cxnLst>
                <a:cxn ang="T6">
                  <a:pos x="T0" y="T1"/>
                </a:cxn>
                <a:cxn ang="T7">
                  <a:pos x="T2" y="T3"/>
                </a:cxn>
                <a:cxn ang="T8">
                  <a:pos x="T4" y="T5"/>
                </a:cxn>
              </a:cxnLst>
              <a:rect l="T9" t="T10" r="T11" b="T12"/>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44" name="Freeform 92"/>
            <p:cNvSpPr>
              <a:spLocks/>
            </p:cNvSpPr>
            <p:nvPr/>
          </p:nvSpPr>
          <p:spPr bwMode="auto">
            <a:xfrm>
              <a:off x="6660043" y="4567568"/>
              <a:ext cx="282575" cy="57150"/>
            </a:xfrm>
            <a:custGeom>
              <a:avLst/>
              <a:gdLst>
                <a:gd name="T0" fmla="*/ 0 w 252"/>
                <a:gd name="T1" fmla="*/ 6 h 57"/>
                <a:gd name="T2" fmla="*/ 210 w 252"/>
                <a:gd name="T3" fmla="*/ 57 h 57"/>
                <a:gd name="T4" fmla="*/ 237 w 252"/>
                <a:gd name="T5" fmla="*/ 45 h 57"/>
                <a:gd name="T6" fmla="*/ 252 w 252"/>
                <a:gd name="T7" fmla="*/ 16 h 57"/>
                <a:gd name="T8" fmla="*/ 225 w 252"/>
                <a:gd name="T9" fmla="*/ 0 h 57"/>
                <a:gd name="T10" fmla="*/ 0 w 252"/>
                <a:gd name="T11" fmla="*/ 6 h 57"/>
                <a:gd name="T12" fmla="*/ 0 60000 65536"/>
                <a:gd name="T13" fmla="*/ 0 60000 65536"/>
                <a:gd name="T14" fmla="*/ 0 60000 65536"/>
                <a:gd name="T15" fmla="*/ 0 60000 65536"/>
                <a:gd name="T16" fmla="*/ 0 60000 65536"/>
                <a:gd name="T17" fmla="*/ 0 60000 65536"/>
                <a:gd name="T18" fmla="*/ 0 w 252"/>
                <a:gd name="T19" fmla="*/ 0 h 57"/>
                <a:gd name="T20" fmla="*/ 252 w 252"/>
                <a:gd name="T21" fmla="*/ 57 h 57"/>
              </a:gdLst>
              <a:ahLst/>
              <a:cxnLst>
                <a:cxn ang="T12">
                  <a:pos x="T0" y="T1"/>
                </a:cxn>
                <a:cxn ang="T13">
                  <a:pos x="T2" y="T3"/>
                </a:cxn>
                <a:cxn ang="T14">
                  <a:pos x="T4" y="T5"/>
                </a:cxn>
                <a:cxn ang="T15">
                  <a:pos x="T6" y="T7"/>
                </a:cxn>
                <a:cxn ang="T16">
                  <a:pos x="T8" y="T9"/>
                </a:cxn>
                <a:cxn ang="T17">
                  <a:pos x="T10" y="T11"/>
                </a:cxn>
              </a:cxnLst>
              <a:rect l="T18" t="T19" r="T20" b="T21"/>
              <a:pathLst>
                <a:path w="252" h="57">
                  <a:moveTo>
                    <a:pt x="0" y="6"/>
                  </a:moveTo>
                  <a:lnTo>
                    <a:pt x="210" y="57"/>
                  </a:lnTo>
                  <a:lnTo>
                    <a:pt x="237" y="45"/>
                  </a:lnTo>
                  <a:lnTo>
                    <a:pt x="252" y="16"/>
                  </a:lnTo>
                  <a:lnTo>
                    <a:pt x="225" y="0"/>
                  </a:lnTo>
                  <a:lnTo>
                    <a:pt x="0" y="6"/>
                  </a:lnTo>
                  <a:close/>
                </a:path>
              </a:pathLst>
            </a:custGeom>
            <a:solidFill>
              <a:srgbClr val="FFD9B3"/>
            </a:solidFill>
            <a:ln w="9525">
              <a:solidFill>
                <a:srgbClr val="000000"/>
              </a:solidFill>
              <a:round/>
              <a:headEnd/>
              <a:tailEnd/>
            </a:ln>
          </p:spPr>
          <p:txBody>
            <a:bodyPr/>
            <a:lstStyle/>
            <a:p>
              <a:endParaRPr lang="en-GB" dirty="0"/>
            </a:p>
          </p:txBody>
        </p:sp>
        <p:sp>
          <p:nvSpPr>
            <p:cNvPr id="45" name="Freeform 93"/>
            <p:cNvSpPr>
              <a:spLocks/>
            </p:cNvSpPr>
            <p:nvPr/>
          </p:nvSpPr>
          <p:spPr bwMode="auto">
            <a:xfrm>
              <a:off x="4431193" y="4389768"/>
              <a:ext cx="2371725" cy="182562"/>
            </a:xfrm>
            <a:custGeom>
              <a:avLst/>
              <a:gdLst>
                <a:gd name="T0" fmla="*/ 2114 w 2114"/>
                <a:gd name="T1" fmla="*/ 0 h 180"/>
                <a:gd name="T2" fmla="*/ 583 w 2114"/>
                <a:gd name="T3" fmla="*/ 26 h 180"/>
                <a:gd name="T4" fmla="*/ 185 w 2114"/>
                <a:gd name="T5" fmla="*/ 56 h 180"/>
                <a:gd name="T6" fmla="*/ 71 w 2114"/>
                <a:gd name="T7" fmla="*/ 77 h 180"/>
                <a:gd name="T8" fmla="*/ 0 w 2114"/>
                <a:gd name="T9" fmla="*/ 112 h 180"/>
                <a:gd name="T10" fmla="*/ 76 w 2114"/>
                <a:gd name="T11" fmla="*/ 150 h 180"/>
                <a:gd name="T12" fmla="*/ 190 w 2114"/>
                <a:gd name="T13" fmla="*/ 159 h 180"/>
                <a:gd name="T14" fmla="*/ 2106 w 2114"/>
                <a:gd name="T15" fmla="*/ 180 h 180"/>
                <a:gd name="T16" fmla="*/ 0 60000 65536"/>
                <a:gd name="T17" fmla="*/ 0 60000 65536"/>
                <a:gd name="T18" fmla="*/ 0 60000 65536"/>
                <a:gd name="T19" fmla="*/ 0 60000 65536"/>
                <a:gd name="T20" fmla="*/ 0 60000 65536"/>
                <a:gd name="T21" fmla="*/ 0 60000 65536"/>
                <a:gd name="T22" fmla="*/ 0 60000 65536"/>
                <a:gd name="T23" fmla="*/ 0 60000 65536"/>
                <a:gd name="T24" fmla="*/ 0 w 2114"/>
                <a:gd name="T25" fmla="*/ 0 h 180"/>
                <a:gd name="T26" fmla="*/ 2114 w 2114"/>
                <a:gd name="T27" fmla="*/ 180 h 1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14" h="180">
                  <a:moveTo>
                    <a:pt x="2114" y="0"/>
                  </a:moveTo>
                  <a:lnTo>
                    <a:pt x="583" y="26"/>
                  </a:lnTo>
                  <a:lnTo>
                    <a:pt x="185" y="56"/>
                  </a:lnTo>
                  <a:lnTo>
                    <a:pt x="71" y="77"/>
                  </a:lnTo>
                  <a:lnTo>
                    <a:pt x="0" y="112"/>
                  </a:lnTo>
                  <a:lnTo>
                    <a:pt x="76" y="150"/>
                  </a:lnTo>
                  <a:lnTo>
                    <a:pt x="190" y="159"/>
                  </a:lnTo>
                  <a:lnTo>
                    <a:pt x="2106" y="180"/>
                  </a:lnTo>
                </a:path>
              </a:pathLst>
            </a:custGeom>
            <a:gradFill rotWithShape="1">
              <a:gsLst>
                <a:gs pos="0">
                  <a:srgbClr val="C0C0C0"/>
                </a:gs>
                <a:gs pos="100000">
                  <a:srgbClr val="929292"/>
                </a:gs>
              </a:gsLst>
              <a:lin ang="0" scaled="1"/>
            </a:gradFill>
            <a:ln w="9525">
              <a:solidFill>
                <a:srgbClr val="000000"/>
              </a:solidFill>
              <a:round/>
              <a:headEnd/>
              <a:tailEnd/>
            </a:ln>
          </p:spPr>
          <p:txBody>
            <a:bodyPr/>
            <a:lstStyle/>
            <a:p>
              <a:endParaRPr lang="en-GB" dirty="0"/>
            </a:p>
          </p:txBody>
        </p:sp>
        <p:sp>
          <p:nvSpPr>
            <p:cNvPr id="46" name="Freeform 94"/>
            <p:cNvSpPr>
              <a:spLocks/>
            </p:cNvSpPr>
            <p:nvPr/>
          </p:nvSpPr>
          <p:spPr bwMode="auto">
            <a:xfrm>
              <a:off x="4566130" y="4454856"/>
              <a:ext cx="25400" cy="87312"/>
            </a:xfrm>
            <a:custGeom>
              <a:avLst/>
              <a:gdLst>
                <a:gd name="T0" fmla="*/ 0 w 15"/>
                <a:gd name="T1" fmla="*/ 0 h 60"/>
                <a:gd name="T2" fmla="*/ 15 w 15"/>
                <a:gd name="T3" fmla="*/ 30 h 60"/>
                <a:gd name="T4" fmla="*/ 0 w 15"/>
                <a:gd name="T5" fmla="*/ 60 h 60"/>
                <a:gd name="T6" fmla="*/ 0 60000 65536"/>
                <a:gd name="T7" fmla="*/ 0 60000 65536"/>
                <a:gd name="T8" fmla="*/ 0 60000 65536"/>
                <a:gd name="T9" fmla="*/ 0 w 15"/>
                <a:gd name="T10" fmla="*/ 0 h 60"/>
                <a:gd name="T11" fmla="*/ 15 w 15"/>
                <a:gd name="T12" fmla="*/ 60 h 60"/>
              </a:gdLst>
              <a:ahLst/>
              <a:cxnLst>
                <a:cxn ang="T6">
                  <a:pos x="T0" y="T1"/>
                </a:cxn>
                <a:cxn ang="T7">
                  <a:pos x="T2" y="T3"/>
                </a:cxn>
                <a:cxn ang="T8">
                  <a:pos x="T4" y="T5"/>
                </a:cxn>
              </a:cxnLst>
              <a:rect l="T9" t="T10" r="T11" b="T12"/>
              <a:pathLst>
                <a:path w="15" h="60">
                  <a:moveTo>
                    <a:pt x="0" y="0"/>
                  </a:moveTo>
                  <a:cubicBezTo>
                    <a:pt x="7" y="10"/>
                    <a:pt x="15" y="20"/>
                    <a:pt x="15" y="30"/>
                  </a:cubicBezTo>
                  <a:cubicBezTo>
                    <a:pt x="15" y="40"/>
                    <a:pt x="7" y="50"/>
                    <a:pt x="0" y="60"/>
                  </a:cubicBezTo>
                </a:path>
              </a:pathLst>
            </a:custGeom>
            <a:noFill/>
            <a:ln w="9525">
              <a:solidFill>
                <a:srgbClr val="000000"/>
              </a:solidFill>
              <a:round/>
              <a:headEnd/>
              <a:tailEnd/>
            </a:ln>
          </p:spPr>
          <p:txBody>
            <a:bodyPr/>
            <a:lstStyle/>
            <a:p>
              <a:endParaRPr lang="en-GB" dirty="0"/>
            </a:p>
          </p:txBody>
        </p:sp>
        <p:sp>
          <p:nvSpPr>
            <p:cNvPr id="47" name="Freeform 95"/>
            <p:cNvSpPr>
              <a:spLocks/>
            </p:cNvSpPr>
            <p:nvPr/>
          </p:nvSpPr>
          <p:spPr bwMode="auto">
            <a:xfrm>
              <a:off x="6807680" y="4381831"/>
              <a:ext cx="288925" cy="212725"/>
            </a:xfrm>
            <a:custGeom>
              <a:avLst/>
              <a:gdLst>
                <a:gd name="T0" fmla="*/ 0 w 257"/>
                <a:gd name="T1" fmla="*/ 0 h 210"/>
                <a:gd name="T2" fmla="*/ 4 w 257"/>
                <a:gd name="T3" fmla="*/ 210 h 210"/>
                <a:gd name="T4" fmla="*/ 107 w 257"/>
                <a:gd name="T5" fmla="*/ 210 h 210"/>
                <a:gd name="T6" fmla="*/ 201 w 257"/>
                <a:gd name="T7" fmla="*/ 193 h 210"/>
                <a:gd name="T8" fmla="*/ 253 w 257"/>
                <a:gd name="T9" fmla="*/ 150 h 210"/>
                <a:gd name="T10" fmla="*/ 257 w 257"/>
                <a:gd name="T11" fmla="*/ 65 h 210"/>
                <a:gd name="T12" fmla="*/ 205 w 257"/>
                <a:gd name="T13" fmla="*/ 17 h 210"/>
                <a:gd name="T14" fmla="*/ 120 w 257"/>
                <a:gd name="T15" fmla="*/ 0 h 210"/>
                <a:gd name="T16" fmla="*/ 0 w 257"/>
                <a:gd name="T17" fmla="*/ 0 h 2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57"/>
                <a:gd name="T28" fmla="*/ 0 h 210"/>
                <a:gd name="T29" fmla="*/ 257 w 257"/>
                <a:gd name="T30" fmla="*/ 210 h 2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57" h="210">
                  <a:moveTo>
                    <a:pt x="0" y="0"/>
                  </a:moveTo>
                  <a:lnTo>
                    <a:pt x="4" y="210"/>
                  </a:lnTo>
                  <a:lnTo>
                    <a:pt x="107" y="210"/>
                  </a:lnTo>
                  <a:lnTo>
                    <a:pt x="201" y="193"/>
                  </a:lnTo>
                  <a:lnTo>
                    <a:pt x="253" y="150"/>
                  </a:lnTo>
                  <a:lnTo>
                    <a:pt x="257" y="65"/>
                  </a:lnTo>
                  <a:lnTo>
                    <a:pt x="205" y="17"/>
                  </a:lnTo>
                  <a:lnTo>
                    <a:pt x="120" y="0"/>
                  </a:lnTo>
                  <a:lnTo>
                    <a:pt x="0" y="0"/>
                  </a:lnTo>
                  <a:close/>
                </a:path>
              </a:pathLst>
            </a:custGeom>
            <a:solidFill>
              <a:srgbClr val="CCFFFF"/>
            </a:solidFill>
            <a:ln w="9525">
              <a:solidFill>
                <a:srgbClr val="000000"/>
              </a:solidFill>
              <a:round/>
              <a:headEnd/>
              <a:tailEnd/>
            </a:ln>
          </p:spPr>
          <p:txBody>
            <a:bodyPr/>
            <a:lstStyle/>
            <a:p>
              <a:endParaRPr lang="en-GB" dirty="0"/>
            </a:p>
          </p:txBody>
        </p:sp>
        <p:sp>
          <p:nvSpPr>
            <p:cNvPr id="48" name="Oval 96"/>
            <p:cNvSpPr>
              <a:spLocks noChangeArrowheads="1"/>
            </p:cNvSpPr>
            <p:nvPr/>
          </p:nvSpPr>
          <p:spPr bwMode="auto">
            <a:xfrm>
              <a:off x="6891818" y="4429456"/>
              <a:ext cx="79375" cy="119062"/>
            </a:xfrm>
            <a:prstGeom prst="ellipse">
              <a:avLst/>
            </a:prstGeom>
            <a:solidFill>
              <a:srgbClr val="FFFFFF"/>
            </a:solidFill>
            <a:ln w="6350">
              <a:solidFill>
                <a:srgbClr val="000000"/>
              </a:solidFill>
              <a:round/>
              <a:headEnd/>
              <a:tailEnd/>
            </a:ln>
          </p:spPr>
          <p:txBody>
            <a:bodyPr/>
            <a:lstStyle/>
            <a:p>
              <a:endParaRPr lang="en-US" dirty="0"/>
            </a:p>
          </p:txBody>
        </p:sp>
        <p:sp>
          <p:nvSpPr>
            <p:cNvPr id="49" name="Line 100"/>
            <p:cNvSpPr>
              <a:spLocks noChangeShapeType="1"/>
            </p:cNvSpPr>
            <p:nvPr/>
          </p:nvSpPr>
          <p:spPr bwMode="auto">
            <a:xfrm flipV="1">
              <a:off x="946630" y="3508706"/>
              <a:ext cx="2333625" cy="1320800"/>
            </a:xfrm>
            <a:prstGeom prst="line">
              <a:avLst/>
            </a:prstGeom>
            <a:noFill/>
            <a:ln w="28575" cap="rnd">
              <a:solidFill>
                <a:srgbClr val="FF3300"/>
              </a:solidFill>
              <a:prstDash val="sysDot"/>
              <a:round/>
              <a:headEnd/>
              <a:tailEnd/>
            </a:ln>
          </p:spPr>
          <p:txBody>
            <a:bodyPr/>
            <a:lstStyle/>
            <a:p>
              <a:endParaRPr lang="en-GB" dirty="0"/>
            </a:p>
          </p:txBody>
        </p:sp>
        <p:sp>
          <p:nvSpPr>
            <p:cNvPr id="50" name="Line 101"/>
            <p:cNvSpPr>
              <a:spLocks noChangeShapeType="1"/>
            </p:cNvSpPr>
            <p:nvPr/>
          </p:nvSpPr>
          <p:spPr bwMode="auto">
            <a:xfrm>
              <a:off x="3188180" y="3813506"/>
              <a:ext cx="4244975" cy="819150"/>
            </a:xfrm>
            <a:prstGeom prst="line">
              <a:avLst/>
            </a:prstGeom>
            <a:noFill/>
            <a:ln w="28575" cap="rnd">
              <a:solidFill>
                <a:srgbClr val="FF3300"/>
              </a:solidFill>
              <a:prstDash val="sysDot"/>
              <a:round/>
              <a:headEnd/>
              <a:tailEnd/>
            </a:ln>
          </p:spPr>
          <p:txBody>
            <a:bodyPr/>
            <a:lstStyle/>
            <a:p>
              <a:endParaRPr lang="en-GB" dirty="0"/>
            </a:p>
          </p:txBody>
        </p:sp>
        <p:sp>
          <p:nvSpPr>
            <p:cNvPr id="51" name="Line 102"/>
            <p:cNvSpPr>
              <a:spLocks noChangeShapeType="1"/>
            </p:cNvSpPr>
            <p:nvPr/>
          </p:nvSpPr>
          <p:spPr bwMode="auto">
            <a:xfrm>
              <a:off x="1974399" y="3673712"/>
              <a:ext cx="3642656" cy="334138"/>
            </a:xfrm>
            <a:prstGeom prst="line">
              <a:avLst/>
            </a:prstGeom>
            <a:noFill/>
            <a:ln w="28575" cap="rnd">
              <a:solidFill>
                <a:srgbClr val="FF3300"/>
              </a:solidFill>
              <a:prstDash val="sysDot"/>
              <a:round/>
              <a:headEnd/>
              <a:tailEnd/>
            </a:ln>
          </p:spPr>
          <p:txBody>
            <a:bodyPr/>
            <a:lstStyle/>
            <a:p>
              <a:endParaRPr lang="en-GB" dirty="0"/>
            </a:p>
          </p:txBody>
        </p:sp>
        <p:grpSp>
          <p:nvGrpSpPr>
            <p:cNvPr id="52" name="Group 126"/>
            <p:cNvGrpSpPr>
              <a:grpSpLocks/>
            </p:cNvGrpSpPr>
            <p:nvPr/>
          </p:nvGrpSpPr>
          <p:grpSpPr bwMode="auto">
            <a:xfrm rot="282713">
              <a:off x="3716818" y="4215149"/>
              <a:ext cx="177800" cy="336551"/>
              <a:chOff x="2126" y="1428"/>
              <a:chExt cx="112" cy="212"/>
            </a:xfrm>
          </p:grpSpPr>
          <p:sp>
            <p:nvSpPr>
              <p:cNvPr id="63" name="Freeform 127"/>
              <p:cNvSpPr>
                <a:spLocks/>
              </p:cNvSpPr>
              <p:nvPr/>
            </p:nvSpPr>
            <p:spPr bwMode="auto">
              <a:xfrm rot="274436">
                <a:off x="2130" y="1578"/>
                <a:ext cx="40" cy="49"/>
              </a:xfrm>
              <a:custGeom>
                <a:avLst/>
                <a:gdLst>
                  <a:gd name="T0" fmla="*/ 30 w 41"/>
                  <a:gd name="T1" fmla="*/ 0 h 42"/>
                  <a:gd name="T2" fmla="*/ 36 w 41"/>
                  <a:gd name="T3" fmla="*/ 30 h 42"/>
                  <a:gd name="T4" fmla="*/ 0 w 41"/>
                  <a:gd name="T5" fmla="*/ 42 h 42"/>
                  <a:gd name="T6" fmla="*/ 0 60000 65536"/>
                  <a:gd name="T7" fmla="*/ 0 60000 65536"/>
                  <a:gd name="T8" fmla="*/ 0 60000 65536"/>
                  <a:gd name="T9" fmla="*/ 0 w 41"/>
                  <a:gd name="T10" fmla="*/ 0 h 42"/>
                  <a:gd name="T11" fmla="*/ 41 w 41"/>
                  <a:gd name="T12" fmla="*/ 42 h 42"/>
                </a:gdLst>
                <a:ahLst/>
                <a:cxnLst>
                  <a:cxn ang="T6">
                    <a:pos x="T0" y="T1"/>
                  </a:cxn>
                  <a:cxn ang="T7">
                    <a:pos x="T2" y="T3"/>
                  </a:cxn>
                  <a:cxn ang="T8">
                    <a:pos x="T4" y="T5"/>
                  </a:cxn>
                </a:cxnLst>
                <a:rect l="T9" t="T10" r="T11" b="T12"/>
                <a:pathLst>
                  <a:path w="41" h="42">
                    <a:moveTo>
                      <a:pt x="30" y="0"/>
                    </a:moveTo>
                    <a:cubicBezTo>
                      <a:pt x="35" y="11"/>
                      <a:pt x="41" y="23"/>
                      <a:pt x="36" y="30"/>
                    </a:cubicBezTo>
                    <a:cubicBezTo>
                      <a:pt x="31" y="37"/>
                      <a:pt x="6" y="40"/>
                      <a:pt x="0" y="42"/>
                    </a:cubicBezTo>
                  </a:path>
                </a:pathLst>
              </a:custGeom>
              <a:solidFill>
                <a:schemeClr val="bg1"/>
              </a:solidFill>
              <a:ln w="9525" cmpd="sng">
                <a:solidFill>
                  <a:srgbClr val="000000"/>
                </a:solidFill>
                <a:prstDash val="solid"/>
                <a:round/>
                <a:headEnd/>
                <a:tailEnd/>
              </a:ln>
            </p:spPr>
            <p:txBody>
              <a:bodyPr/>
              <a:lstStyle/>
              <a:p>
                <a:endParaRPr lang="en-GB" dirty="0"/>
              </a:p>
            </p:txBody>
          </p:sp>
          <p:sp>
            <p:nvSpPr>
              <p:cNvPr id="64" name="Freeform 128"/>
              <p:cNvSpPr>
                <a:spLocks/>
              </p:cNvSpPr>
              <p:nvPr/>
            </p:nvSpPr>
            <p:spPr bwMode="auto">
              <a:xfrm rot="20650032">
                <a:off x="2203" y="1455"/>
                <a:ext cx="35" cy="39"/>
              </a:xfrm>
              <a:custGeom>
                <a:avLst/>
                <a:gdLst>
                  <a:gd name="T0" fmla="*/ 30 w 41"/>
                  <a:gd name="T1" fmla="*/ 0 h 42"/>
                  <a:gd name="T2" fmla="*/ 36 w 41"/>
                  <a:gd name="T3" fmla="*/ 30 h 42"/>
                  <a:gd name="T4" fmla="*/ 0 w 41"/>
                  <a:gd name="T5" fmla="*/ 42 h 42"/>
                  <a:gd name="T6" fmla="*/ 0 60000 65536"/>
                  <a:gd name="T7" fmla="*/ 0 60000 65536"/>
                  <a:gd name="T8" fmla="*/ 0 60000 65536"/>
                  <a:gd name="T9" fmla="*/ 0 w 41"/>
                  <a:gd name="T10" fmla="*/ 0 h 42"/>
                  <a:gd name="T11" fmla="*/ 41 w 41"/>
                  <a:gd name="T12" fmla="*/ 42 h 42"/>
                </a:gdLst>
                <a:ahLst/>
                <a:cxnLst>
                  <a:cxn ang="T6">
                    <a:pos x="T0" y="T1"/>
                  </a:cxn>
                  <a:cxn ang="T7">
                    <a:pos x="T2" y="T3"/>
                  </a:cxn>
                  <a:cxn ang="T8">
                    <a:pos x="T4" y="T5"/>
                  </a:cxn>
                </a:cxnLst>
                <a:rect l="T9" t="T10" r="T11" b="T12"/>
                <a:pathLst>
                  <a:path w="41" h="42">
                    <a:moveTo>
                      <a:pt x="30" y="0"/>
                    </a:moveTo>
                    <a:cubicBezTo>
                      <a:pt x="35" y="11"/>
                      <a:pt x="41" y="23"/>
                      <a:pt x="36" y="30"/>
                    </a:cubicBezTo>
                    <a:cubicBezTo>
                      <a:pt x="31" y="37"/>
                      <a:pt x="6" y="40"/>
                      <a:pt x="0" y="42"/>
                    </a:cubicBezTo>
                  </a:path>
                </a:pathLst>
              </a:custGeom>
              <a:solidFill>
                <a:schemeClr val="bg1"/>
              </a:solidFill>
              <a:ln w="9525" cmpd="sng">
                <a:solidFill>
                  <a:srgbClr val="000000"/>
                </a:solidFill>
                <a:prstDash val="solid"/>
                <a:round/>
                <a:headEnd/>
                <a:tailEnd/>
              </a:ln>
            </p:spPr>
            <p:txBody>
              <a:bodyPr/>
              <a:lstStyle/>
              <a:p>
                <a:endParaRPr lang="en-GB" dirty="0"/>
              </a:p>
            </p:txBody>
          </p:sp>
          <p:sp>
            <p:nvSpPr>
              <p:cNvPr id="65" name="Freeform 129"/>
              <p:cNvSpPr>
                <a:spLocks/>
              </p:cNvSpPr>
              <p:nvPr/>
            </p:nvSpPr>
            <p:spPr bwMode="auto">
              <a:xfrm rot="1632420">
                <a:off x="2126" y="1556"/>
                <a:ext cx="24" cy="84"/>
              </a:xfrm>
              <a:custGeom>
                <a:avLst/>
                <a:gdLst>
                  <a:gd name="T0" fmla="*/ 21 w 24"/>
                  <a:gd name="T1" fmla="*/ 0 h 84"/>
                  <a:gd name="T2" fmla="*/ 21 w 24"/>
                  <a:gd name="T3" fmla="*/ 45 h 84"/>
                  <a:gd name="T4" fmla="*/ 0 w 24"/>
                  <a:gd name="T5" fmla="*/ 84 h 84"/>
                  <a:gd name="T6" fmla="*/ 0 60000 65536"/>
                  <a:gd name="T7" fmla="*/ 0 60000 65536"/>
                  <a:gd name="T8" fmla="*/ 0 60000 65536"/>
                  <a:gd name="T9" fmla="*/ 0 w 24"/>
                  <a:gd name="T10" fmla="*/ 0 h 84"/>
                  <a:gd name="T11" fmla="*/ 24 w 24"/>
                  <a:gd name="T12" fmla="*/ 84 h 84"/>
                </a:gdLst>
                <a:ahLst/>
                <a:cxnLst>
                  <a:cxn ang="T6">
                    <a:pos x="T0" y="T1"/>
                  </a:cxn>
                  <a:cxn ang="T7">
                    <a:pos x="T2" y="T3"/>
                  </a:cxn>
                  <a:cxn ang="T8">
                    <a:pos x="T4" y="T5"/>
                  </a:cxn>
                </a:cxnLst>
                <a:rect l="T9" t="T10" r="T11" b="T12"/>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p:spPr>
            <p:txBody>
              <a:bodyPr/>
              <a:lstStyle/>
              <a:p>
                <a:endParaRPr lang="en-GB" dirty="0"/>
              </a:p>
            </p:txBody>
          </p:sp>
          <p:sp>
            <p:nvSpPr>
              <p:cNvPr id="66" name="Freeform 130"/>
              <p:cNvSpPr>
                <a:spLocks/>
              </p:cNvSpPr>
              <p:nvPr/>
            </p:nvSpPr>
            <p:spPr bwMode="auto">
              <a:xfrm>
                <a:off x="2199" y="1428"/>
                <a:ext cx="24" cy="84"/>
              </a:xfrm>
              <a:custGeom>
                <a:avLst/>
                <a:gdLst>
                  <a:gd name="T0" fmla="*/ 21 w 24"/>
                  <a:gd name="T1" fmla="*/ 0 h 84"/>
                  <a:gd name="T2" fmla="*/ 21 w 24"/>
                  <a:gd name="T3" fmla="*/ 45 h 84"/>
                  <a:gd name="T4" fmla="*/ 0 w 24"/>
                  <a:gd name="T5" fmla="*/ 84 h 84"/>
                  <a:gd name="T6" fmla="*/ 0 60000 65536"/>
                  <a:gd name="T7" fmla="*/ 0 60000 65536"/>
                  <a:gd name="T8" fmla="*/ 0 60000 65536"/>
                  <a:gd name="T9" fmla="*/ 0 w 24"/>
                  <a:gd name="T10" fmla="*/ 0 h 84"/>
                  <a:gd name="T11" fmla="*/ 24 w 24"/>
                  <a:gd name="T12" fmla="*/ 84 h 84"/>
                </a:gdLst>
                <a:ahLst/>
                <a:cxnLst>
                  <a:cxn ang="T6">
                    <a:pos x="T0" y="T1"/>
                  </a:cxn>
                  <a:cxn ang="T7">
                    <a:pos x="T2" y="T3"/>
                  </a:cxn>
                  <a:cxn ang="T8">
                    <a:pos x="T4" y="T5"/>
                  </a:cxn>
                </a:cxnLst>
                <a:rect l="T9" t="T10" r="T11" b="T12"/>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p:spPr>
            <p:txBody>
              <a:bodyPr/>
              <a:lstStyle/>
              <a:p>
                <a:endParaRPr lang="en-GB" dirty="0"/>
              </a:p>
            </p:txBody>
          </p:sp>
          <p:sp>
            <p:nvSpPr>
              <p:cNvPr id="67" name="Line 131"/>
              <p:cNvSpPr>
                <a:spLocks noChangeShapeType="1"/>
              </p:cNvSpPr>
              <p:nvPr/>
            </p:nvSpPr>
            <p:spPr bwMode="auto">
              <a:xfrm flipH="1">
                <a:off x="2150" y="1602"/>
                <a:ext cx="12" cy="14"/>
              </a:xfrm>
              <a:prstGeom prst="line">
                <a:avLst/>
              </a:prstGeom>
              <a:noFill/>
              <a:ln w="9525">
                <a:solidFill>
                  <a:srgbClr val="000000"/>
                </a:solidFill>
                <a:round/>
                <a:headEnd/>
                <a:tailEnd/>
              </a:ln>
            </p:spPr>
            <p:txBody>
              <a:bodyPr/>
              <a:lstStyle/>
              <a:p>
                <a:endParaRPr lang="en-GB" dirty="0"/>
              </a:p>
            </p:txBody>
          </p:sp>
          <p:sp>
            <p:nvSpPr>
              <p:cNvPr id="68" name="Line 132"/>
              <p:cNvSpPr>
                <a:spLocks noChangeShapeType="1"/>
              </p:cNvSpPr>
              <p:nvPr/>
            </p:nvSpPr>
            <p:spPr bwMode="auto">
              <a:xfrm flipH="1">
                <a:off x="2226" y="1471"/>
                <a:ext cx="4" cy="10"/>
              </a:xfrm>
              <a:prstGeom prst="line">
                <a:avLst/>
              </a:prstGeom>
              <a:noFill/>
              <a:ln w="9525">
                <a:solidFill>
                  <a:srgbClr val="000000"/>
                </a:solidFill>
                <a:round/>
                <a:headEnd/>
                <a:tailEnd/>
              </a:ln>
            </p:spPr>
            <p:txBody>
              <a:bodyPr/>
              <a:lstStyle/>
              <a:p>
                <a:endParaRPr lang="en-GB" dirty="0"/>
              </a:p>
            </p:txBody>
          </p:sp>
        </p:grpSp>
        <p:sp>
          <p:nvSpPr>
            <p:cNvPr id="53" name="Line 70"/>
            <p:cNvSpPr>
              <a:spLocks noChangeShapeType="1"/>
            </p:cNvSpPr>
            <p:nvPr/>
          </p:nvSpPr>
          <p:spPr bwMode="auto">
            <a:xfrm flipV="1">
              <a:off x="1467708" y="4490111"/>
              <a:ext cx="5514974" cy="38099"/>
            </a:xfrm>
            <a:prstGeom prst="line">
              <a:avLst/>
            </a:prstGeom>
            <a:noFill/>
            <a:ln w="28575">
              <a:solidFill>
                <a:srgbClr val="6699FF"/>
              </a:solidFill>
              <a:round/>
              <a:headEnd type="oval" w="med" len="med"/>
              <a:tailEnd type="oval" w="med" len="med"/>
            </a:ln>
          </p:spPr>
          <p:txBody>
            <a:bodyPr/>
            <a:lstStyle/>
            <a:p>
              <a:endParaRPr lang="en-GB" dirty="0"/>
            </a:p>
          </p:txBody>
        </p:sp>
        <p:sp>
          <p:nvSpPr>
            <p:cNvPr id="54" name="Line 103"/>
            <p:cNvSpPr>
              <a:spLocks noChangeShapeType="1"/>
            </p:cNvSpPr>
            <p:nvPr/>
          </p:nvSpPr>
          <p:spPr bwMode="auto">
            <a:xfrm>
              <a:off x="3218343" y="4507243"/>
              <a:ext cx="542925" cy="0"/>
            </a:xfrm>
            <a:prstGeom prst="line">
              <a:avLst/>
            </a:prstGeom>
            <a:noFill/>
            <a:ln w="28575">
              <a:solidFill>
                <a:srgbClr val="FF3300"/>
              </a:solidFill>
              <a:round/>
              <a:headEnd/>
              <a:tailEnd/>
            </a:ln>
          </p:spPr>
          <p:txBody>
            <a:bodyPr/>
            <a:lstStyle/>
            <a:p>
              <a:endParaRPr lang="en-GB" dirty="0"/>
            </a:p>
          </p:txBody>
        </p:sp>
        <p:sp>
          <p:nvSpPr>
            <p:cNvPr id="55" name="Freeform 104"/>
            <p:cNvSpPr>
              <a:spLocks/>
            </p:cNvSpPr>
            <p:nvPr/>
          </p:nvSpPr>
          <p:spPr bwMode="auto">
            <a:xfrm>
              <a:off x="6059968" y="4359606"/>
              <a:ext cx="600075" cy="133350"/>
            </a:xfrm>
            <a:custGeom>
              <a:avLst/>
              <a:gdLst>
                <a:gd name="T0" fmla="*/ 0 w 378"/>
                <a:gd name="T1" fmla="*/ 0 h 84"/>
                <a:gd name="T2" fmla="*/ 378 w 378"/>
                <a:gd name="T3" fmla="*/ 84 h 84"/>
                <a:gd name="T4" fmla="*/ 21 w 378"/>
                <a:gd name="T5" fmla="*/ 84 h 84"/>
                <a:gd name="T6" fmla="*/ 0 60000 65536"/>
                <a:gd name="T7" fmla="*/ 0 60000 65536"/>
                <a:gd name="T8" fmla="*/ 0 60000 65536"/>
                <a:gd name="T9" fmla="*/ 0 w 378"/>
                <a:gd name="T10" fmla="*/ 0 h 84"/>
                <a:gd name="T11" fmla="*/ 378 w 378"/>
                <a:gd name="T12" fmla="*/ 84 h 84"/>
              </a:gdLst>
              <a:ahLst/>
              <a:cxnLst>
                <a:cxn ang="T6">
                  <a:pos x="T0" y="T1"/>
                </a:cxn>
                <a:cxn ang="T7">
                  <a:pos x="T2" y="T3"/>
                </a:cxn>
                <a:cxn ang="T8">
                  <a:pos x="T4" y="T5"/>
                </a:cxn>
              </a:cxnLst>
              <a:rect l="T9" t="T10" r="T11" b="T12"/>
              <a:pathLst>
                <a:path w="378" h="84">
                  <a:moveTo>
                    <a:pt x="0" y="0"/>
                  </a:moveTo>
                  <a:lnTo>
                    <a:pt x="378" y="84"/>
                  </a:lnTo>
                  <a:lnTo>
                    <a:pt x="21" y="84"/>
                  </a:lnTo>
                </a:path>
              </a:pathLst>
            </a:custGeom>
            <a:noFill/>
            <a:ln w="28575" cmpd="sng">
              <a:solidFill>
                <a:srgbClr val="FF3300"/>
              </a:solidFill>
              <a:round/>
              <a:headEnd/>
              <a:tailEnd/>
            </a:ln>
          </p:spPr>
          <p:txBody>
            <a:bodyPr/>
            <a:lstStyle/>
            <a:p>
              <a:endParaRPr lang="en-GB" dirty="0"/>
            </a:p>
          </p:txBody>
        </p:sp>
        <p:sp>
          <p:nvSpPr>
            <p:cNvPr id="56" name="TextBox 55"/>
            <p:cNvSpPr txBox="1"/>
            <p:nvPr/>
          </p:nvSpPr>
          <p:spPr>
            <a:xfrm>
              <a:off x="6293831" y="3960397"/>
              <a:ext cx="256319" cy="372140"/>
            </a:xfrm>
            <a:prstGeom prst="rect">
              <a:avLst/>
            </a:prstGeom>
            <a:noFill/>
          </p:spPr>
          <p:txBody>
            <a:bodyPr wrap="square" rtlCol="0">
              <a:spAutoFit/>
            </a:bodyPr>
            <a:lstStyle/>
            <a:p>
              <a:r>
                <a:rPr lang="en-GB" dirty="0" smtClean="0">
                  <a:solidFill>
                    <a:schemeClr val="bg1"/>
                  </a:solidFill>
                </a:rPr>
                <a:t>1</a:t>
              </a:r>
              <a:endParaRPr lang="en-GB" dirty="0">
                <a:solidFill>
                  <a:schemeClr val="bg1"/>
                </a:solidFill>
              </a:endParaRPr>
            </a:p>
          </p:txBody>
        </p:sp>
        <p:sp>
          <p:nvSpPr>
            <p:cNvPr id="57" name="TextBox 56"/>
            <p:cNvSpPr txBox="1"/>
            <p:nvPr/>
          </p:nvSpPr>
          <p:spPr>
            <a:xfrm>
              <a:off x="3916221" y="3363000"/>
              <a:ext cx="256319" cy="372140"/>
            </a:xfrm>
            <a:prstGeom prst="rect">
              <a:avLst/>
            </a:prstGeom>
            <a:noFill/>
          </p:spPr>
          <p:txBody>
            <a:bodyPr wrap="square" rtlCol="0">
              <a:spAutoFit/>
            </a:bodyPr>
            <a:lstStyle/>
            <a:p>
              <a:r>
                <a:rPr lang="en-GB" dirty="0" smtClean="0">
                  <a:solidFill>
                    <a:schemeClr val="bg1"/>
                  </a:solidFill>
                </a:rPr>
                <a:t>2</a:t>
              </a:r>
              <a:endParaRPr lang="en-GB" dirty="0">
                <a:solidFill>
                  <a:schemeClr val="bg1"/>
                </a:solidFill>
              </a:endParaRPr>
            </a:p>
          </p:txBody>
        </p:sp>
        <p:sp>
          <p:nvSpPr>
            <p:cNvPr id="58" name="TextBox 57"/>
            <p:cNvSpPr txBox="1"/>
            <p:nvPr/>
          </p:nvSpPr>
          <p:spPr>
            <a:xfrm>
              <a:off x="2423077" y="3341886"/>
              <a:ext cx="256319" cy="372140"/>
            </a:xfrm>
            <a:prstGeom prst="rect">
              <a:avLst/>
            </a:prstGeom>
            <a:noFill/>
          </p:spPr>
          <p:txBody>
            <a:bodyPr wrap="square" rtlCol="0">
              <a:spAutoFit/>
            </a:bodyPr>
            <a:lstStyle/>
            <a:p>
              <a:r>
                <a:rPr lang="en-GB" dirty="0" smtClean="0">
                  <a:solidFill>
                    <a:schemeClr val="bg1"/>
                  </a:solidFill>
                </a:rPr>
                <a:t>3</a:t>
              </a:r>
              <a:endParaRPr lang="en-GB" dirty="0">
                <a:solidFill>
                  <a:schemeClr val="bg1"/>
                </a:solidFill>
              </a:endParaRPr>
            </a:p>
          </p:txBody>
        </p:sp>
        <p:sp>
          <p:nvSpPr>
            <p:cNvPr id="59" name="TextBox 58"/>
            <p:cNvSpPr txBox="1"/>
            <p:nvPr/>
          </p:nvSpPr>
          <p:spPr>
            <a:xfrm>
              <a:off x="645989" y="4515933"/>
              <a:ext cx="256319" cy="372140"/>
            </a:xfrm>
            <a:prstGeom prst="rect">
              <a:avLst/>
            </a:prstGeom>
            <a:noFill/>
          </p:spPr>
          <p:txBody>
            <a:bodyPr wrap="square" rtlCol="0">
              <a:spAutoFit/>
            </a:bodyPr>
            <a:lstStyle/>
            <a:p>
              <a:r>
                <a:rPr lang="en-GB" dirty="0" smtClean="0">
                  <a:solidFill>
                    <a:schemeClr val="bg1"/>
                  </a:solidFill>
                </a:rPr>
                <a:t>4</a:t>
              </a:r>
              <a:endParaRPr lang="en-GB" dirty="0">
                <a:solidFill>
                  <a:schemeClr val="bg1"/>
                </a:solidFill>
              </a:endParaRPr>
            </a:p>
          </p:txBody>
        </p:sp>
        <p:sp>
          <p:nvSpPr>
            <p:cNvPr id="60" name="TextBox 59"/>
            <p:cNvSpPr txBox="1"/>
            <p:nvPr/>
          </p:nvSpPr>
          <p:spPr>
            <a:xfrm>
              <a:off x="3361645" y="4613367"/>
              <a:ext cx="256319" cy="372140"/>
            </a:xfrm>
            <a:prstGeom prst="rect">
              <a:avLst/>
            </a:prstGeom>
            <a:noFill/>
          </p:spPr>
          <p:txBody>
            <a:bodyPr wrap="square" rtlCol="0">
              <a:spAutoFit/>
            </a:bodyPr>
            <a:lstStyle/>
            <a:p>
              <a:r>
                <a:rPr lang="en-GB" dirty="0" smtClean="0">
                  <a:solidFill>
                    <a:schemeClr val="bg1"/>
                  </a:solidFill>
                </a:rPr>
                <a:t>5</a:t>
              </a:r>
              <a:endParaRPr lang="en-GB" dirty="0">
                <a:solidFill>
                  <a:schemeClr val="bg1"/>
                </a:solidFill>
              </a:endParaRPr>
            </a:p>
          </p:txBody>
        </p:sp>
        <p:sp>
          <p:nvSpPr>
            <p:cNvPr id="61" name="Line 99"/>
            <p:cNvSpPr>
              <a:spLocks noChangeShapeType="1"/>
            </p:cNvSpPr>
            <p:nvPr/>
          </p:nvSpPr>
          <p:spPr bwMode="auto">
            <a:xfrm flipV="1">
              <a:off x="4743930" y="4483431"/>
              <a:ext cx="3805238" cy="12700"/>
            </a:xfrm>
            <a:prstGeom prst="line">
              <a:avLst/>
            </a:prstGeom>
            <a:noFill/>
            <a:ln w="28575" cap="rnd">
              <a:solidFill>
                <a:srgbClr val="FF3300"/>
              </a:solidFill>
              <a:prstDash val="sysDot"/>
              <a:round/>
              <a:headEnd/>
              <a:tailEnd/>
            </a:ln>
          </p:spPr>
          <p:txBody>
            <a:bodyPr/>
            <a:lstStyle/>
            <a:p>
              <a:endParaRPr lang="en-GB" dirty="0"/>
            </a:p>
          </p:txBody>
        </p:sp>
        <p:sp>
          <p:nvSpPr>
            <p:cNvPr id="62" name="Line 83"/>
            <p:cNvSpPr>
              <a:spLocks noChangeShapeType="1"/>
            </p:cNvSpPr>
            <p:nvPr/>
          </p:nvSpPr>
          <p:spPr bwMode="auto">
            <a:xfrm rot="454544" flipV="1">
              <a:off x="989493" y="4305631"/>
              <a:ext cx="2971800" cy="444500"/>
            </a:xfrm>
            <a:prstGeom prst="line">
              <a:avLst/>
            </a:prstGeom>
            <a:noFill/>
            <a:ln w="28575" cap="rnd">
              <a:solidFill>
                <a:srgbClr val="FF3300"/>
              </a:solidFill>
              <a:prstDash val="sysDot"/>
              <a:round/>
              <a:headEnd/>
              <a:tailEnd/>
            </a:ln>
          </p:spPr>
          <p:txBody>
            <a:bodyPr/>
            <a:lstStyle/>
            <a:p>
              <a:endParaRPr lang="en-GB" dirty="0"/>
            </a:p>
          </p:txBody>
        </p:sp>
      </p:grpSp>
      <p:sp>
        <p:nvSpPr>
          <p:cNvPr id="87" name="TextBox 86"/>
          <p:cNvSpPr txBox="1"/>
          <p:nvPr/>
        </p:nvSpPr>
        <p:spPr>
          <a:xfrm>
            <a:off x="638176" y="833438"/>
            <a:ext cx="7667624" cy="830997"/>
          </a:xfrm>
          <a:prstGeom prst="rect">
            <a:avLst/>
          </a:prstGeom>
          <a:noFill/>
        </p:spPr>
        <p:txBody>
          <a:bodyPr wrap="square" rtlCol="0">
            <a:spAutoFit/>
          </a:bodyPr>
          <a:lstStyle/>
          <a:p>
            <a:r>
              <a:rPr lang="en-GB" sz="2400" dirty="0" smtClean="0">
                <a:solidFill>
                  <a:schemeClr val="bg1"/>
                </a:solidFill>
              </a:rPr>
              <a:t>The comparison of each angle with each of the four upper body positions.</a:t>
            </a:r>
            <a:endParaRPr lang="en-GB" sz="2400" dirty="0">
              <a:solidFill>
                <a:schemeClr val="bg1"/>
              </a:solidFill>
            </a:endParaRPr>
          </a:p>
        </p:txBody>
      </p:sp>
      <p:graphicFrame>
        <p:nvGraphicFramePr>
          <p:cNvPr id="88" name="Table 87"/>
          <p:cNvGraphicFramePr>
            <a:graphicFrameLocks noGrp="1"/>
          </p:cNvGraphicFramePr>
          <p:nvPr>
            <p:extLst>
              <p:ext uri="{D42A27DB-BD31-4B8C-83A1-F6EECF244321}">
                <p14:modId xmlns:p14="http://schemas.microsoft.com/office/powerpoint/2010/main" val="4147391546"/>
              </p:ext>
            </p:extLst>
          </p:nvPr>
        </p:nvGraphicFramePr>
        <p:xfrm>
          <a:off x="628650" y="1981200"/>
          <a:ext cx="7715250" cy="2735564"/>
        </p:xfrm>
        <a:graphic>
          <a:graphicData uri="http://schemas.openxmlformats.org/drawingml/2006/table">
            <a:tbl>
              <a:tblPr firstRow="1" bandRow="1">
                <a:tableStyleId>{5C22544A-7EE6-4342-B048-85BDC9FD1C3A}</a:tableStyleId>
              </a:tblPr>
              <a:tblGrid>
                <a:gridCol w="1524000"/>
                <a:gridCol w="1047750"/>
                <a:gridCol w="1285875"/>
                <a:gridCol w="1285875"/>
                <a:gridCol w="1285875"/>
                <a:gridCol w="1285875"/>
              </a:tblGrid>
              <a:tr h="310460">
                <a:tc>
                  <a:txBody>
                    <a:bodyPr/>
                    <a:lstStyle/>
                    <a:p>
                      <a:endParaRPr lang="en-GB"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smtClean="0">
                          <a:solidFill>
                            <a:schemeClr val="tx1"/>
                          </a:solidFill>
                        </a:rPr>
                        <a:t>Angle 1</a:t>
                      </a:r>
                      <a:endParaRPr lang="en-GB"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smtClean="0">
                          <a:solidFill>
                            <a:schemeClr val="tx1"/>
                          </a:solidFill>
                        </a:rPr>
                        <a:t>Angle 2</a:t>
                      </a:r>
                      <a:endParaRPr lang="en-GB"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smtClean="0">
                          <a:solidFill>
                            <a:schemeClr val="tx1"/>
                          </a:solidFill>
                        </a:rPr>
                        <a:t>Angle 3</a:t>
                      </a:r>
                      <a:endParaRPr lang="en-GB"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smtClean="0">
                          <a:solidFill>
                            <a:schemeClr val="tx1"/>
                          </a:solidFill>
                        </a:rPr>
                        <a:t>Angle 4</a:t>
                      </a:r>
                      <a:endParaRPr lang="en-GB"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smtClean="0">
                          <a:solidFill>
                            <a:schemeClr val="tx1"/>
                          </a:solidFill>
                        </a:rPr>
                        <a:t>Angle 5</a:t>
                      </a:r>
                      <a:endParaRPr lang="en-GB"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9245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b="1" dirty="0" smtClean="0">
                          <a:solidFill>
                            <a:schemeClr val="tx1"/>
                          </a:solidFill>
                        </a:rPr>
                        <a:t>Upper body position 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9245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b="1" dirty="0" smtClean="0">
                          <a:solidFill>
                            <a:schemeClr val="tx1"/>
                          </a:solidFill>
                        </a:rPr>
                        <a:t>Upper body position 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9245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b="1" dirty="0" smtClean="0">
                          <a:solidFill>
                            <a:schemeClr val="tx1"/>
                          </a:solidFill>
                        </a:rPr>
                        <a:t>Upper body position 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9245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b="1" dirty="0" smtClean="0">
                          <a:solidFill>
                            <a:schemeClr val="tx1"/>
                          </a:solidFill>
                        </a:rPr>
                        <a:t>Upper body position 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grpSp>
        <p:nvGrpSpPr>
          <p:cNvPr id="96" name="Group 95"/>
          <p:cNvGrpSpPr/>
          <p:nvPr/>
        </p:nvGrpSpPr>
        <p:grpSpPr>
          <a:xfrm>
            <a:off x="2340503" y="2569775"/>
            <a:ext cx="676304" cy="1852926"/>
            <a:chOff x="2340503" y="2569775"/>
            <a:chExt cx="676304" cy="1852926"/>
          </a:xfrm>
        </p:grpSpPr>
        <p:sp>
          <p:nvSpPr>
            <p:cNvPr id="7" name="Freeform 147"/>
            <p:cNvSpPr>
              <a:spLocks/>
            </p:cNvSpPr>
            <p:nvPr/>
          </p:nvSpPr>
          <p:spPr bwMode="auto">
            <a:xfrm>
              <a:off x="2340503" y="2569775"/>
              <a:ext cx="676304" cy="123821"/>
            </a:xfrm>
            <a:custGeom>
              <a:avLst/>
              <a:gdLst>
                <a:gd name="T0" fmla="*/ 60 w 444"/>
                <a:gd name="T1" fmla="*/ 0 h 72"/>
                <a:gd name="T2" fmla="*/ 444 w 444"/>
                <a:gd name="T3" fmla="*/ 72 h 72"/>
                <a:gd name="T4" fmla="*/ 0 w 444"/>
                <a:gd name="T5" fmla="*/ 72 h 72"/>
                <a:gd name="T6" fmla="*/ 0 60000 65536"/>
                <a:gd name="T7" fmla="*/ 0 60000 65536"/>
                <a:gd name="T8" fmla="*/ 0 60000 65536"/>
                <a:gd name="T9" fmla="*/ 0 w 444"/>
                <a:gd name="T10" fmla="*/ 0 h 72"/>
                <a:gd name="T11" fmla="*/ 444 w 444"/>
                <a:gd name="T12" fmla="*/ 72 h 72"/>
                <a:gd name="connsiteX0" fmla="*/ 405 w 10000"/>
                <a:gd name="connsiteY0" fmla="*/ 0 h 10833"/>
                <a:gd name="connsiteX1" fmla="*/ 10000 w 10000"/>
                <a:gd name="connsiteY1" fmla="*/ 10833 h 10833"/>
                <a:gd name="connsiteX2" fmla="*/ 0 w 10000"/>
                <a:gd name="connsiteY2" fmla="*/ 10833 h 10833"/>
                <a:gd name="connsiteX0" fmla="*/ 0 w 9595"/>
                <a:gd name="connsiteY0" fmla="*/ 0 h 10833"/>
                <a:gd name="connsiteX1" fmla="*/ 9595 w 9595"/>
                <a:gd name="connsiteY1" fmla="*/ 10833 h 10833"/>
                <a:gd name="connsiteX2" fmla="*/ 0 w 9595"/>
                <a:gd name="connsiteY2" fmla="*/ 10833 h 10833"/>
              </a:gdLst>
              <a:ahLst/>
              <a:cxnLst>
                <a:cxn ang="0">
                  <a:pos x="connsiteX0" y="connsiteY0"/>
                </a:cxn>
                <a:cxn ang="0">
                  <a:pos x="connsiteX1" y="connsiteY1"/>
                </a:cxn>
                <a:cxn ang="0">
                  <a:pos x="connsiteX2" y="connsiteY2"/>
                </a:cxn>
              </a:cxnLst>
              <a:rect l="l" t="t" r="r" b="b"/>
              <a:pathLst>
                <a:path w="9595" h="10833">
                  <a:moveTo>
                    <a:pt x="0" y="0"/>
                  </a:moveTo>
                  <a:lnTo>
                    <a:pt x="9595" y="10833"/>
                  </a:lnTo>
                  <a:lnTo>
                    <a:pt x="0" y="10833"/>
                  </a:lnTo>
                </a:path>
              </a:pathLst>
            </a:custGeom>
            <a:noFill/>
            <a:ln w="28575" cmpd="sng">
              <a:solidFill>
                <a:srgbClr val="FF3300"/>
              </a:solidFill>
              <a:round/>
              <a:headEnd/>
              <a:tailEnd/>
            </a:ln>
          </p:spPr>
          <p:txBody>
            <a:bodyPr/>
            <a:lstStyle/>
            <a:p>
              <a:endParaRPr lang="en-GB" dirty="0"/>
            </a:p>
          </p:txBody>
        </p:sp>
        <p:sp>
          <p:nvSpPr>
            <p:cNvPr id="12" name="Freeform 87"/>
            <p:cNvSpPr>
              <a:spLocks/>
            </p:cNvSpPr>
            <p:nvPr/>
          </p:nvSpPr>
          <p:spPr bwMode="auto">
            <a:xfrm>
              <a:off x="2364345" y="3156818"/>
              <a:ext cx="600075" cy="133350"/>
            </a:xfrm>
            <a:custGeom>
              <a:avLst/>
              <a:gdLst>
                <a:gd name="T0" fmla="*/ 0 w 378"/>
                <a:gd name="T1" fmla="*/ 0 h 84"/>
                <a:gd name="T2" fmla="*/ 378 w 378"/>
                <a:gd name="T3" fmla="*/ 84 h 84"/>
                <a:gd name="T4" fmla="*/ 21 w 378"/>
                <a:gd name="T5" fmla="*/ 84 h 84"/>
                <a:gd name="T6" fmla="*/ 0 60000 65536"/>
                <a:gd name="T7" fmla="*/ 0 60000 65536"/>
                <a:gd name="T8" fmla="*/ 0 60000 65536"/>
                <a:gd name="T9" fmla="*/ 0 w 378"/>
                <a:gd name="T10" fmla="*/ 0 h 84"/>
                <a:gd name="T11" fmla="*/ 378 w 378"/>
                <a:gd name="T12" fmla="*/ 84 h 84"/>
              </a:gdLst>
              <a:ahLst/>
              <a:cxnLst>
                <a:cxn ang="T6">
                  <a:pos x="T0" y="T1"/>
                </a:cxn>
                <a:cxn ang="T7">
                  <a:pos x="T2" y="T3"/>
                </a:cxn>
                <a:cxn ang="T8">
                  <a:pos x="T4" y="T5"/>
                </a:cxn>
              </a:cxnLst>
              <a:rect l="T9" t="T10" r="T11" b="T12"/>
              <a:pathLst>
                <a:path w="378" h="84">
                  <a:moveTo>
                    <a:pt x="0" y="0"/>
                  </a:moveTo>
                  <a:lnTo>
                    <a:pt x="378" y="84"/>
                  </a:lnTo>
                  <a:lnTo>
                    <a:pt x="21" y="84"/>
                  </a:lnTo>
                </a:path>
              </a:pathLst>
            </a:custGeom>
            <a:noFill/>
            <a:ln w="28575" cmpd="sng">
              <a:solidFill>
                <a:srgbClr val="FF3300"/>
              </a:solidFill>
              <a:round/>
              <a:headEnd/>
              <a:tailEnd/>
            </a:ln>
          </p:spPr>
          <p:txBody>
            <a:bodyPr/>
            <a:lstStyle/>
            <a:p>
              <a:endParaRPr lang="en-GB" dirty="0"/>
            </a:p>
          </p:txBody>
        </p:sp>
        <p:sp>
          <p:nvSpPr>
            <p:cNvPr id="17" name="Freeform 59"/>
            <p:cNvSpPr>
              <a:spLocks/>
            </p:cNvSpPr>
            <p:nvPr/>
          </p:nvSpPr>
          <p:spPr bwMode="auto">
            <a:xfrm>
              <a:off x="2354820" y="3749318"/>
              <a:ext cx="619125" cy="138113"/>
            </a:xfrm>
            <a:custGeom>
              <a:avLst/>
              <a:gdLst>
                <a:gd name="T0" fmla="*/ 0 w 390"/>
                <a:gd name="T1" fmla="*/ 0 h 87"/>
                <a:gd name="T2" fmla="*/ 390 w 390"/>
                <a:gd name="T3" fmla="*/ 81 h 87"/>
                <a:gd name="T4" fmla="*/ 15 w 390"/>
                <a:gd name="T5" fmla="*/ 87 h 87"/>
                <a:gd name="T6" fmla="*/ 0 60000 65536"/>
                <a:gd name="T7" fmla="*/ 0 60000 65536"/>
                <a:gd name="T8" fmla="*/ 0 60000 65536"/>
                <a:gd name="T9" fmla="*/ 0 w 390"/>
                <a:gd name="T10" fmla="*/ 0 h 87"/>
                <a:gd name="T11" fmla="*/ 390 w 390"/>
                <a:gd name="T12" fmla="*/ 87 h 87"/>
              </a:gdLst>
              <a:ahLst/>
              <a:cxnLst>
                <a:cxn ang="T6">
                  <a:pos x="T0" y="T1"/>
                </a:cxn>
                <a:cxn ang="T7">
                  <a:pos x="T2" y="T3"/>
                </a:cxn>
                <a:cxn ang="T8">
                  <a:pos x="T4" y="T5"/>
                </a:cxn>
              </a:cxnLst>
              <a:rect l="T9" t="T10" r="T11" b="T12"/>
              <a:pathLst>
                <a:path w="390" h="87">
                  <a:moveTo>
                    <a:pt x="0" y="0"/>
                  </a:moveTo>
                  <a:lnTo>
                    <a:pt x="390" y="81"/>
                  </a:lnTo>
                  <a:lnTo>
                    <a:pt x="15" y="87"/>
                  </a:lnTo>
                </a:path>
              </a:pathLst>
            </a:custGeom>
            <a:noFill/>
            <a:ln w="28575" cmpd="sng">
              <a:solidFill>
                <a:srgbClr val="FF3300"/>
              </a:solidFill>
              <a:round/>
              <a:headEnd/>
              <a:tailEnd/>
            </a:ln>
          </p:spPr>
          <p:txBody>
            <a:bodyPr/>
            <a:lstStyle/>
            <a:p>
              <a:endParaRPr lang="en-GB" dirty="0"/>
            </a:p>
          </p:txBody>
        </p:sp>
        <p:sp>
          <p:nvSpPr>
            <p:cNvPr id="22" name="Freeform 104"/>
            <p:cNvSpPr>
              <a:spLocks/>
            </p:cNvSpPr>
            <p:nvPr/>
          </p:nvSpPr>
          <p:spPr bwMode="auto">
            <a:xfrm>
              <a:off x="2364345" y="4289351"/>
              <a:ext cx="600075" cy="133350"/>
            </a:xfrm>
            <a:custGeom>
              <a:avLst/>
              <a:gdLst>
                <a:gd name="T0" fmla="*/ 0 w 378"/>
                <a:gd name="T1" fmla="*/ 0 h 84"/>
                <a:gd name="T2" fmla="*/ 378 w 378"/>
                <a:gd name="T3" fmla="*/ 84 h 84"/>
                <a:gd name="T4" fmla="*/ 21 w 378"/>
                <a:gd name="T5" fmla="*/ 84 h 84"/>
                <a:gd name="T6" fmla="*/ 0 60000 65536"/>
                <a:gd name="T7" fmla="*/ 0 60000 65536"/>
                <a:gd name="T8" fmla="*/ 0 60000 65536"/>
                <a:gd name="T9" fmla="*/ 0 w 378"/>
                <a:gd name="T10" fmla="*/ 0 h 84"/>
                <a:gd name="T11" fmla="*/ 378 w 378"/>
                <a:gd name="T12" fmla="*/ 84 h 84"/>
              </a:gdLst>
              <a:ahLst/>
              <a:cxnLst>
                <a:cxn ang="T6">
                  <a:pos x="T0" y="T1"/>
                </a:cxn>
                <a:cxn ang="T7">
                  <a:pos x="T2" y="T3"/>
                </a:cxn>
                <a:cxn ang="T8">
                  <a:pos x="T4" y="T5"/>
                </a:cxn>
              </a:cxnLst>
              <a:rect l="T9" t="T10" r="T11" b="T12"/>
              <a:pathLst>
                <a:path w="378" h="84">
                  <a:moveTo>
                    <a:pt x="0" y="0"/>
                  </a:moveTo>
                  <a:lnTo>
                    <a:pt x="378" y="84"/>
                  </a:lnTo>
                  <a:lnTo>
                    <a:pt x="21" y="84"/>
                  </a:lnTo>
                </a:path>
              </a:pathLst>
            </a:custGeom>
            <a:noFill/>
            <a:ln w="28575" cmpd="sng">
              <a:solidFill>
                <a:srgbClr val="FF3300"/>
              </a:solidFill>
              <a:round/>
              <a:headEnd/>
              <a:tailEnd/>
            </a:ln>
          </p:spPr>
          <p:txBody>
            <a:bodyPr/>
            <a:lstStyle/>
            <a:p>
              <a:endParaRPr lang="en-GB" dirty="0"/>
            </a:p>
          </p:txBody>
        </p:sp>
      </p:grpSp>
      <p:grpSp>
        <p:nvGrpSpPr>
          <p:cNvPr id="97" name="Group 96"/>
          <p:cNvGrpSpPr/>
          <p:nvPr/>
        </p:nvGrpSpPr>
        <p:grpSpPr>
          <a:xfrm>
            <a:off x="3533144" y="2544372"/>
            <a:ext cx="706438" cy="1889107"/>
            <a:chOff x="3533144" y="2544372"/>
            <a:chExt cx="706438" cy="1889107"/>
          </a:xfrm>
        </p:grpSpPr>
        <p:sp>
          <p:nvSpPr>
            <p:cNvPr id="8" name="Freeform 148"/>
            <p:cNvSpPr>
              <a:spLocks/>
            </p:cNvSpPr>
            <p:nvPr/>
          </p:nvSpPr>
          <p:spPr bwMode="auto">
            <a:xfrm>
              <a:off x="3683163" y="2544372"/>
              <a:ext cx="406400" cy="184150"/>
            </a:xfrm>
            <a:custGeom>
              <a:avLst/>
              <a:gdLst>
                <a:gd name="T0" fmla="*/ 244 w 256"/>
                <a:gd name="T1" fmla="*/ 0 h 116"/>
                <a:gd name="T2" fmla="*/ 0 w 256"/>
                <a:gd name="T3" fmla="*/ 60 h 116"/>
                <a:gd name="T4" fmla="*/ 256 w 256"/>
                <a:gd name="T5" fmla="*/ 116 h 116"/>
                <a:gd name="T6" fmla="*/ 0 60000 65536"/>
                <a:gd name="T7" fmla="*/ 0 60000 65536"/>
                <a:gd name="T8" fmla="*/ 0 60000 65536"/>
                <a:gd name="T9" fmla="*/ 0 w 256"/>
                <a:gd name="T10" fmla="*/ 0 h 116"/>
                <a:gd name="T11" fmla="*/ 256 w 256"/>
                <a:gd name="T12" fmla="*/ 116 h 116"/>
              </a:gdLst>
              <a:ahLst/>
              <a:cxnLst>
                <a:cxn ang="T6">
                  <a:pos x="T0" y="T1"/>
                </a:cxn>
                <a:cxn ang="T7">
                  <a:pos x="T2" y="T3"/>
                </a:cxn>
                <a:cxn ang="T8">
                  <a:pos x="T4" y="T5"/>
                </a:cxn>
              </a:cxnLst>
              <a:rect l="T9" t="T10" r="T11" b="T12"/>
              <a:pathLst>
                <a:path w="256" h="116">
                  <a:moveTo>
                    <a:pt x="244" y="0"/>
                  </a:moveTo>
                  <a:lnTo>
                    <a:pt x="0" y="60"/>
                  </a:lnTo>
                  <a:lnTo>
                    <a:pt x="256" y="116"/>
                  </a:lnTo>
                </a:path>
              </a:pathLst>
            </a:custGeom>
            <a:noFill/>
            <a:ln w="28575" cmpd="sng">
              <a:solidFill>
                <a:srgbClr val="FF3300"/>
              </a:solidFill>
              <a:round/>
              <a:headEnd/>
              <a:tailEnd/>
            </a:ln>
          </p:spPr>
          <p:txBody>
            <a:bodyPr/>
            <a:lstStyle/>
            <a:p>
              <a:endParaRPr lang="en-GB" dirty="0"/>
            </a:p>
          </p:txBody>
        </p:sp>
        <p:sp>
          <p:nvSpPr>
            <p:cNvPr id="13" name="Freeform 84"/>
            <p:cNvSpPr>
              <a:spLocks/>
            </p:cNvSpPr>
            <p:nvPr/>
          </p:nvSpPr>
          <p:spPr bwMode="auto">
            <a:xfrm>
              <a:off x="3597438" y="3169518"/>
              <a:ext cx="577850" cy="107950"/>
            </a:xfrm>
            <a:custGeom>
              <a:avLst/>
              <a:gdLst>
                <a:gd name="T0" fmla="*/ 364 w 364"/>
                <a:gd name="T1" fmla="*/ 0 h 68"/>
                <a:gd name="T2" fmla="*/ 0 w 364"/>
                <a:gd name="T3" fmla="*/ 0 h 68"/>
                <a:gd name="T4" fmla="*/ 316 w 364"/>
                <a:gd name="T5" fmla="*/ 68 h 68"/>
                <a:gd name="T6" fmla="*/ 0 60000 65536"/>
                <a:gd name="T7" fmla="*/ 0 60000 65536"/>
                <a:gd name="T8" fmla="*/ 0 60000 65536"/>
                <a:gd name="T9" fmla="*/ 0 w 364"/>
                <a:gd name="T10" fmla="*/ 0 h 68"/>
                <a:gd name="T11" fmla="*/ 364 w 364"/>
                <a:gd name="T12" fmla="*/ 68 h 68"/>
              </a:gdLst>
              <a:ahLst/>
              <a:cxnLst>
                <a:cxn ang="T6">
                  <a:pos x="T0" y="T1"/>
                </a:cxn>
                <a:cxn ang="T7">
                  <a:pos x="T2" y="T3"/>
                </a:cxn>
                <a:cxn ang="T8">
                  <a:pos x="T4" y="T5"/>
                </a:cxn>
              </a:cxnLst>
              <a:rect l="T9" t="T10" r="T11" b="T12"/>
              <a:pathLst>
                <a:path w="364" h="68">
                  <a:moveTo>
                    <a:pt x="364" y="0"/>
                  </a:moveTo>
                  <a:lnTo>
                    <a:pt x="0" y="0"/>
                  </a:lnTo>
                  <a:lnTo>
                    <a:pt x="316" y="68"/>
                  </a:lnTo>
                </a:path>
              </a:pathLst>
            </a:custGeom>
            <a:noFill/>
            <a:ln w="28575" cmpd="sng">
              <a:solidFill>
                <a:srgbClr val="FF3300"/>
              </a:solidFill>
              <a:round/>
              <a:headEnd/>
              <a:tailEnd/>
            </a:ln>
          </p:spPr>
          <p:txBody>
            <a:bodyPr/>
            <a:lstStyle/>
            <a:p>
              <a:endParaRPr lang="en-GB" dirty="0"/>
            </a:p>
          </p:txBody>
        </p:sp>
        <p:sp>
          <p:nvSpPr>
            <p:cNvPr id="18" name="Freeform 60"/>
            <p:cNvSpPr>
              <a:spLocks/>
            </p:cNvSpPr>
            <p:nvPr/>
          </p:nvSpPr>
          <p:spPr bwMode="auto">
            <a:xfrm>
              <a:off x="3629188" y="3765987"/>
              <a:ext cx="514350" cy="104775"/>
            </a:xfrm>
            <a:custGeom>
              <a:avLst/>
              <a:gdLst>
                <a:gd name="T0" fmla="*/ 315 w 324"/>
                <a:gd name="T1" fmla="*/ 0 h 66"/>
                <a:gd name="T2" fmla="*/ 0 w 324"/>
                <a:gd name="T3" fmla="*/ 0 h 66"/>
                <a:gd name="T4" fmla="*/ 324 w 324"/>
                <a:gd name="T5" fmla="*/ 66 h 66"/>
                <a:gd name="T6" fmla="*/ 0 60000 65536"/>
                <a:gd name="T7" fmla="*/ 0 60000 65536"/>
                <a:gd name="T8" fmla="*/ 0 60000 65536"/>
                <a:gd name="T9" fmla="*/ 0 w 324"/>
                <a:gd name="T10" fmla="*/ 0 h 66"/>
                <a:gd name="T11" fmla="*/ 324 w 324"/>
                <a:gd name="T12" fmla="*/ 66 h 66"/>
              </a:gdLst>
              <a:ahLst/>
              <a:cxnLst>
                <a:cxn ang="T6">
                  <a:pos x="T0" y="T1"/>
                </a:cxn>
                <a:cxn ang="T7">
                  <a:pos x="T2" y="T3"/>
                </a:cxn>
                <a:cxn ang="T8">
                  <a:pos x="T4" y="T5"/>
                </a:cxn>
              </a:cxnLst>
              <a:rect l="T9" t="T10" r="T11" b="T12"/>
              <a:pathLst>
                <a:path w="324" h="66">
                  <a:moveTo>
                    <a:pt x="315" y="0"/>
                  </a:moveTo>
                  <a:lnTo>
                    <a:pt x="0" y="0"/>
                  </a:lnTo>
                  <a:lnTo>
                    <a:pt x="324" y="66"/>
                  </a:lnTo>
                </a:path>
              </a:pathLst>
            </a:custGeom>
            <a:noFill/>
            <a:ln w="28575" cmpd="sng">
              <a:solidFill>
                <a:srgbClr val="FF3300"/>
              </a:solidFill>
              <a:round/>
              <a:headEnd/>
              <a:tailEnd/>
            </a:ln>
          </p:spPr>
          <p:txBody>
            <a:bodyPr/>
            <a:lstStyle/>
            <a:p>
              <a:endParaRPr lang="en-GB" dirty="0"/>
            </a:p>
          </p:txBody>
        </p:sp>
        <p:sp>
          <p:nvSpPr>
            <p:cNvPr id="23" name="Freeform 85"/>
            <p:cNvSpPr>
              <a:spLocks/>
            </p:cNvSpPr>
            <p:nvPr/>
          </p:nvSpPr>
          <p:spPr bwMode="auto">
            <a:xfrm>
              <a:off x="3533144" y="4278574"/>
              <a:ext cx="706438" cy="154905"/>
            </a:xfrm>
            <a:custGeom>
              <a:avLst/>
              <a:gdLst>
                <a:gd name="T0" fmla="*/ 360 w 445"/>
                <a:gd name="T1" fmla="*/ 48 h 90"/>
                <a:gd name="T2" fmla="*/ 0 w 445"/>
                <a:gd name="T3" fmla="*/ 0 h 90"/>
                <a:gd name="T4" fmla="*/ 445 w 445"/>
                <a:gd name="T5" fmla="*/ 90 h 90"/>
                <a:gd name="T6" fmla="*/ 0 60000 65536"/>
                <a:gd name="T7" fmla="*/ 0 60000 65536"/>
                <a:gd name="T8" fmla="*/ 0 60000 65536"/>
                <a:gd name="T9" fmla="*/ 0 w 445"/>
                <a:gd name="T10" fmla="*/ 0 h 90"/>
                <a:gd name="T11" fmla="*/ 445 w 445"/>
                <a:gd name="T12" fmla="*/ 90 h 90"/>
                <a:gd name="connsiteX0" fmla="*/ 8090 w 10000"/>
                <a:gd name="connsiteY0" fmla="*/ 6175 h 10842"/>
                <a:gd name="connsiteX1" fmla="*/ 0 w 10000"/>
                <a:gd name="connsiteY1" fmla="*/ 0 h 10842"/>
                <a:gd name="connsiteX2" fmla="*/ 10000 w 10000"/>
                <a:gd name="connsiteY2" fmla="*/ 10842 h 10842"/>
                <a:gd name="connsiteX0" fmla="*/ 8317 w 10000"/>
                <a:gd name="connsiteY0" fmla="*/ 4210 h 10842"/>
                <a:gd name="connsiteX1" fmla="*/ 0 w 10000"/>
                <a:gd name="connsiteY1" fmla="*/ 0 h 10842"/>
                <a:gd name="connsiteX2" fmla="*/ 10000 w 10000"/>
                <a:gd name="connsiteY2" fmla="*/ 10842 h 10842"/>
              </a:gdLst>
              <a:ahLst/>
              <a:cxnLst>
                <a:cxn ang="0">
                  <a:pos x="connsiteX0" y="connsiteY0"/>
                </a:cxn>
                <a:cxn ang="0">
                  <a:pos x="connsiteX1" y="connsiteY1"/>
                </a:cxn>
                <a:cxn ang="0">
                  <a:pos x="connsiteX2" y="connsiteY2"/>
                </a:cxn>
              </a:cxnLst>
              <a:rect l="l" t="t" r="r" b="b"/>
              <a:pathLst>
                <a:path w="10000" h="10842">
                  <a:moveTo>
                    <a:pt x="8317" y="4210"/>
                  </a:moveTo>
                  <a:lnTo>
                    <a:pt x="0" y="0"/>
                  </a:lnTo>
                  <a:cubicBezTo>
                    <a:pt x="3333" y="3333"/>
                    <a:pt x="6667" y="7509"/>
                    <a:pt x="10000" y="10842"/>
                  </a:cubicBezTo>
                </a:path>
              </a:pathLst>
            </a:custGeom>
            <a:noFill/>
            <a:ln w="28575" cmpd="sng">
              <a:solidFill>
                <a:srgbClr val="FF3300"/>
              </a:solidFill>
              <a:round/>
              <a:headEnd/>
              <a:tailEnd/>
            </a:ln>
          </p:spPr>
          <p:txBody>
            <a:bodyPr/>
            <a:lstStyle/>
            <a:p>
              <a:endParaRPr lang="en-GB" dirty="0"/>
            </a:p>
          </p:txBody>
        </p:sp>
      </p:grpSp>
      <p:grpSp>
        <p:nvGrpSpPr>
          <p:cNvPr id="98" name="Group 97"/>
          <p:cNvGrpSpPr/>
          <p:nvPr/>
        </p:nvGrpSpPr>
        <p:grpSpPr>
          <a:xfrm>
            <a:off x="4864029" y="2480872"/>
            <a:ext cx="527050" cy="2018329"/>
            <a:chOff x="4864029" y="2480872"/>
            <a:chExt cx="527050" cy="2018329"/>
          </a:xfrm>
        </p:grpSpPr>
        <p:sp>
          <p:nvSpPr>
            <p:cNvPr id="9" name="Freeform 149"/>
            <p:cNvSpPr>
              <a:spLocks/>
            </p:cNvSpPr>
            <p:nvPr/>
          </p:nvSpPr>
          <p:spPr bwMode="auto">
            <a:xfrm>
              <a:off x="4902129" y="2480872"/>
              <a:ext cx="450850" cy="311150"/>
            </a:xfrm>
            <a:custGeom>
              <a:avLst/>
              <a:gdLst>
                <a:gd name="T0" fmla="*/ 0 w 284"/>
                <a:gd name="T1" fmla="*/ 68 h 196"/>
                <a:gd name="T2" fmla="*/ 284 w 284"/>
                <a:gd name="T3" fmla="*/ 0 h 196"/>
                <a:gd name="T4" fmla="*/ 88 w 284"/>
                <a:gd name="T5" fmla="*/ 196 h 196"/>
                <a:gd name="T6" fmla="*/ 0 60000 65536"/>
                <a:gd name="T7" fmla="*/ 0 60000 65536"/>
                <a:gd name="T8" fmla="*/ 0 60000 65536"/>
                <a:gd name="T9" fmla="*/ 0 w 284"/>
                <a:gd name="T10" fmla="*/ 0 h 196"/>
                <a:gd name="T11" fmla="*/ 284 w 284"/>
                <a:gd name="T12" fmla="*/ 196 h 196"/>
              </a:gdLst>
              <a:ahLst/>
              <a:cxnLst>
                <a:cxn ang="T6">
                  <a:pos x="T0" y="T1"/>
                </a:cxn>
                <a:cxn ang="T7">
                  <a:pos x="T2" y="T3"/>
                </a:cxn>
                <a:cxn ang="T8">
                  <a:pos x="T4" y="T5"/>
                </a:cxn>
              </a:cxnLst>
              <a:rect l="T9" t="T10" r="T11" b="T12"/>
              <a:pathLst>
                <a:path w="284" h="196">
                  <a:moveTo>
                    <a:pt x="0" y="68"/>
                  </a:moveTo>
                  <a:lnTo>
                    <a:pt x="284" y="0"/>
                  </a:lnTo>
                  <a:lnTo>
                    <a:pt x="88" y="196"/>
                  </a:lnTo>
                </a:path>
              </a:pathLst>
            </a:custGeom>
            <a:noFill/>
            <a:ln w="28575" cmpd="sng">
              <a:solidFill>
                <a:srgbClr val="FF3300"/>
              </a:solidFill>
              <a:round/>
              <a:headEnd/>
              <a:tailEnd/>
            </a:ln>
          </p:spPr>
          <p:txBody>
            <a:bodyPr/>
            <a:lstStyle/>
            <a:p>
              <a:endParaRPr lang="en-GB" dirty="0"/>
            </a:p>
          </p:txBody>
        </p:sp>
        <p:sp>
          <p:nvSpPr>
            <p:cNvPr id="14" name="Freeform 83"/>
            <p:cNvSpPr>
              <a:spLocks/>
            </p:cNvSpPr>
            <p:nvPr/>
          </p:nvSpPr>
          <p:spPr bwMode="auto">
            <a:xfrm>
              <a:off x="4864029" y="3080618"/>
              <a:ext cx="527050" cy="285750"/>
            </a:xfrm>
            <a:custGeom>
              <a:avLst/>
              <a:gdLst>
                <a:gd name="T0" fmla="*/ 0 w 332"/>
                <a:gd name="T1" fmla="*/ 0 h 180"/>
                <a:gd name="T2" fmla="*/ 332 w 332"/>
                <a:gd name="T3" fmla="*/ 0 h 180"/>
                <a:gd name="T4" fmla="*/ 76 w 332"/>
                <a:gd name="T5" fmla="*/ 180 h 180"/>
                <a:gd name="T6" fmla="*/ 0 60000 65536"/>
                <a:gd name="T7" fmla="*/ 0 60000 65536"/>
                <a:gd name="T8" fmla="*/ 0 60000 65536"/>
                <a:gd name="T9" fmla="*/ 0 w 332"/>
                <a:gd name="T10" fmla="*/ 0 h 180"/>
                <a:gd name="T11" fmla="*/ 332 w 332"/>
                <a:gd name="T12" fmla="*/ 180 h 180"/>
              </a:gdLst>
              <a:ahLst/>
              <a:cxnLst>
                <a:cxn ang="T6">
                  <a:pos x="T0" y="T1"/>
                </a:cxn>
                <a:cxn ang="T7">
                  <a:pos x="T2" y="T3"/>
                </a:cxn>
                <a:cxn ang="T8">
                  <a:pos x="T4" y="T5"/>
                </a:cxn>
              </a:cxnLst>
              <a:rect l="T9" t="T10" r="T11" b="T12"/>
              <a:pathLst>
                <a:path w="332" h="180">
                  <a:moveTo>
                    <a:pt x="0" y="0"/>
                  </a:moveTo>
                  <a:lnTo>
                    <a:pt x="332" y="0"/>
                  </a:lnTo>
                  <a:lnTo>
                    <a:pt x="76" y="180"/>
                  </a:lnTo>
                </a:path>
              </a:pathLst>
            </a:custGeom>
            <a:noFill/>
            <a:ln w="28575" cmpd="sng">
              <a:solidFill>
                <a:srgbClr val="FF3300"/>
              </a:solidFill>
              <a:round/>
              <a:headEnd/>
              <a:tailEnd/>
            </a:ln>
          </p:spPr>
          <p:txBody>
            <a:bodyPr/>
            <a:lstStyle/>
            <a:p>
              <a:endParaRPr lang="en-GB" dirty="0"/>
            </a:p>
          </p:txBody>
        </p:sp>
        <p:sp>
          <p:nvSpPr>
            <p:cNvPr id="19" name="Freeform 61"/>
            <p:cNvSpPr>
              <a:spLocks/>
            </p:cNvSpPr>
            <p:nvPr/>
          </p:nvSpPr>
          <p:spPr bwMode="auto">
            <a:xfrm>
              <a:off x="4865617" y="3723124"/>
              <a:ext cx="523875" cy="190500"/>
            </a:xfrm>
            <a:custGeom>
              <a:avLst/>
              <a:gdLst>
                <a:gd name="T0" fmla="*/ 0 w 330"/>
                <a:gd name="T1" fmla="*/ 0 h 120"/>
                <a:gd name="T2" fmla="*/ 330 w 330"/>
                <a:gd name="T3" fmla="*/ 3 h 120"/>
                <a:gd name="T4" fmla="*/ 54 w 330"/>
                <a:gd name="T5" fmla="*/ 120 h 120"/>
                <a:gd name="T6" fmla="*/ 0 60000 65536"/>
                <a:gd name="T7" fmla="*/ 0 60000 65536"/>
                <a:gd name="T8" fmla="*/ 0 60000 65536"/>
                <a:gd name="T9" fmla="*/ 0 w 330"/>
                <a:gd name="T10" fmla="*/ 0 h 120"/>
                <a:gd name="T11" fmla="*/ 330 w 330"/>
                <a:gd name="T12" fmla="*/ 120 h 120"/>
              </a:gdLst>
              <a:ahLst/>
              <a:cxnLst>
                <a:cxn ang="T6">
                  <a:pos x="T0" y="T1"/>
                </a:cxn>
                <a:cxn ang="T7">
                  <a:pos x="T2" y="T3"/>
                </a:cxn>
                <a:cxn ang="T8">
                  <a:pos x="T4" y="T5"/>
                </a:cxn>
              </a:cxnLst>
              <a:rect l="T9" t="T10" r="T11" b="T12"/>
              <a:pathLst>
                <a:path w="330" h="120">
                  <a:moveTo>
                    <a:pt x="0" y="0"/>
                  </a:moveTo>
                  <a:lnTo>
                    <a:pt x="330" y="3"/>
                  </a:lnTo>
                  <a:lnTo>
                    <a:pt x="54" y="120"/>
                  </a:lnTo>
                </a:path>
              </a:pathLst>
            </a:custGeom>
            <a:noFill/>
            <a:ln w="28575" cmpd="sng">
              <a:solidFill>
                <a:srgbClr val="FF3300"/>
              </a:solidFill>
              <a:round/>
              <a:headEnd/>
              <a:tailEnd/>
            </a:ln>
          </p:spPr>
          <p:txBody>
            <a:bodyPr/>
            <a:lstStyle/>
            <a:p>
              <a:endParaRPr lang="en-GB" dirty="0"/>
            </a:p>
          </p:txBody>
        </p:sp>
        <p:sp>
          <p:nvSpPr>
            <p:cNvPr id="24" name="Freeform 84"/>
            <p:cNvSpPr>
              <a:spLocks/>
            </p:cNvSpPr>
            <p:nvPr/>
          </p:nvSpPr>
          <p:spPr bwMode="auto">
            <a:xfrm rot="454544">
              <a:off x="4869880" y="4212851"/>
              <a:ext cx="515349" cy="286350"/>
            </a:xfrm>
            <a:custGeom>
              <a:avLst/>
              <a:gdLst>
                <a:gd name="T0" fmla="*/ 0 w 332"/>
                <a:gd name="T1" fmla="*/ 0 h 180"/>
                <a:gd name="T2" fmla="*/ 332 w 332"/>
                <a:gd name="T3" fmla="*/ 0 h 180"/>
                <a:gd name="T4" fmla="*/ 76 w 332"/>
                <a:gd name="T5" fmla="*/ 180 h 180"/>
                <a:gd name="T6" fmla="*/ 0 60000 65536"/>
                <a:gd name="T7" fmla="*/ 0 60000 65536"/>
                <a:gd name="T8" fmla="*/ 0 60000 65536"/>
                <a:gd name="T9" fmla="*/ 0 w 332"/>
                <a:gd name="T10" fmla="*/ 0 h 180"/>
                <a:gd name="T11" fmla="*/ 332 w 332"/>
                <a:gd name="T12" fmla="*/ 180 h 180"/>
                <a:gd name="connsiteX0" fmla="*/ 0 w 10206"/>
                <a:gd name="connsiteY0" fmla="*/ 334 h 10334"/>
                <a:gd name="connsiteX1" fmla="*/ 10206 w 10206"/>
                <a:gd name="connsiteY1" fmla="*/ 0 h 10334"/>
                <a:gd name="connsiteX2" fmla="*/ 2289 w 10206"/>
                <a:gd name="connsiteY2" fmla="*/ 10334 h 10334"/>
                <a:gd name="connsiteX0" fmla="*/ 0 w 10125"/>
                <a:gd name="connsiteY0" fmla="*/ 1451 h 10334"/>
                <a:gd name="connsiteX1" fmla="*/ 10125 w 10125"/>
                <a:gd name="connsiteY1" fmla="*/ 0 h 10334"/>
                <a:gd name="connsiteX2" fmla="*/ 2208 w 10125"/>
                <a:gd name="connsiteY2" fmla="*/ 10334 h 10334"/>
                <a:gd name="connsiteX0" fmla="*/ 0 w 9778"/>
                <a:gd name="connsiteY0" fmla="*/ 1138 h 10021"/>
                <a:gd name="connsiteX1" fmla="*/ 9778 w 9778"/>
                <a:gd name="connsiteY1" fmla="*/ 0 h 10021"/>
                <a:gd name="connsiteX2" fmla="*/ 2208 w 9778"/>
                <a:gd name="connsiteY2" fmla="*/ 10021 h 10021"/>
              </a:gdLst>
              <a:ahLst/>
              <a:cxnLst>
                <a:cxn ang="0">
                  <a:pos x="connsiteX0" y="connsiteY0"/>
                </a:cxn>
                <a:cxn ang="0">
                  <a:pos x="connsiteX1" y="connsiteY1"/>
                </a:cxn>
                <a:cxn ang="0">
                  <a:pos x="connsiteX2" y="connsiteY2"/>
                </a:cxn>
              </a:cxnLst>
              <a:rect l="l" t="t" r="r" b="b"/>
              <a:pathLst>
                <a:path w="9778" h="10021">
                  <a:moveTo>
                    <a:pt x="0" y="1138"/>
                  </a:moveTo>
                  <a:lnTo>
                    <a:pt x="9778" y="0"/>
                  </a:lnTo>
                  <a:lnTo>
                    <a:pt x="2208" y="10021"/>
                  </a:lnTo>
                </a:path>
              </a:pathLst>
            </a:custGeom>
            <a:noFill/>
            <a:ln w="28575" cmpd="sng">
              <a:solidFill>
                <a:srgbClr val="FF3300"/>
              </a:solidFill>
              <a:round/>
              <a:headEnd/>
              <a:tailEnd/>
            </a:ln>
          </p:spPr>
          <p:txBody>
            <a:bodyPr/>
            <a:lstStyle/>
            <a:p>
              <a:endParaRPr lang="en-GB" dirty="0"/>
            </a:p>
          </p:txBody>
        </p:sp>
      </p:grpSp>
      <p:grpSp>
        <p:nvGrpSpPr>
          <p:cNvPr id="99" name="Group 98"/>
          <p:cNvGrpSpPr/>
          <p:nvPr/>
        </p:nvGrpSpPr>
        <p:grpSpPr>
          <a:xfrm>
            <a:off x="6110669" y="2531672"/>
            <a:ext cx="461962" cy="1950560"/>
            <a:chOff x="6110669" y="2531672"/>
            <a:chExt cx="461962" cy="1950560"/>
          </a:xfrm>
        </p:grpSpPr>
        <p:sp>
          <p:nvSpPr>
            <p:cNvPr id="10" name="Freeform 150"/>
            <p:cNvSpPr>
              <a:spLocks/>
            </p:cNvSpPr>
            <p:nvPr/>
          </p:nvSpPr>
          <p:spPr bwMode="auto">
            <a:xfrm>
              <a:off x="6157500" y="2531672"/>
              <a:ext cx="368300" cy="251691"/>
            </a:xfrm>
            <a:custGeom>
              <a:avLst/>
              <a:gdLst>
                <a:gd name="T0" fmla="*/ 0 w 232"/>
                <a:gd name="T1" fmla="*/ 64 h 132"/>
                <a:gd name="T2" fmla="*/ 232 w 232"/>
                <a:gd name="T3" fmla="*/ 0 h 132"/>
                <a:gd name="T4" fmla="*/ 96 w 232"/>
                <a:gd name="T5" fmla="*/ 132 h 132"/>
                <a:gd name="T6" fmla="*/ 0 60000 65536"/>
                <a:gd name="T7" fmla="*/ 0 60000 65536"/>
                <a:gd name="T8" fmla="*/ 0 60000 65536"/>
                <a:gd name="T9" fmla="*/ 0 w 232"/>
                <a:gd name="T10" fmla="*/ 0 h 132"/>
                <a:gd name="T11" fmla="*/ 232 w 232"/>
                <a:gd name="T12" fmla="*/ 132 h 132"/>
                <a:gd name="connsiteX0" fmla="*/ 0 w 10000"/>
                <a:gd name="connsiteY0" fmla="*/ 4848 h 12011"/>
                <a:gd name="connsiteX1" fmla="*/ 10000 w 10000"/>
                <a:gd name="connsiteY1" fmla="*/ 0 h 12011"/>
                <a:gd name="connsiteX2" fmla="*/ 3337 w 10000"/>
                <a:gd name="connsiteY2" fmla="*/ 12011 h 12011"/>
              </a:gdLst>
              <a:ahLst/>
              <a:cxnLst>
                <a:cxn ang="0">
                  <a:pos x="connsiteX0" y="connsiteY0"/>
                </a:cxn>
                <a:cxn ang="0">
                  <a:pos x="connsiteX1" y="connsiteY1"/>
                </a:cxn>
                <a:cxn ang="0">
                  <a:pos x="connsiteX2" y="connsiteY2"/>
                </a:cxn>
              </a:cxnLst>
              <a:rect l="l" t="t" r="r" b="b"/>
              <a:pathLst>
                <a:path w="10000" h="12011">
                  <a:moveTo>
                    <a:pt x="0" y="4848"/>
                  </a:moveTo>
                  <a:lnTo>
                    <a:pt x="10000" y="0"/>
                  </a:lnTo>
                  <a:cubicBezTo>
                    <a:pt x="8046" y="3333"/>
                    <a:pt x="5291" y="8678"/>
                    <a:pt x="3337" y="12011"/>
                  </a:cubicBezTo>
                </a:path>
              </a:pathLst>
            </a:custGeom>
            <a:noFill/>
            <a:ln w="28575" cmpd="sng">
              <a:solidFill>
                <a:srgbClr val="FF3300"/>
              </a:solidFill>
              <a:round/>
              <a:headEnd/>
              <a:tailEnd/>
            </a:ln>
          </p:spPr>
          <p:txBody>
            <a:bodyPr/>
            <a:lstStyle/>
            <a:p>
              <a:endParaRPr lang="en-GB" dirty="0"/>
            </a:p>
          </p:txBody>
        </p:sp>
        <p:sp>
          <p:nvSpPr>
            <p:cNvPr id="15" name="Freeform 85"/>
            <p:cNvSpPr>
              <a:spLocks/>
            </p:cNvSpPr>
            <p:nvPr/>
          </p:nvSpPr>
          <p:spPr bwMode="auto">
            <a:xfrm>
              <a:off x="6115432" y="3097287"/>
              <a:ext cx="452437" cy="252413"/>
            </a:xfrm>
            <a:custGeom>
              <a:avLst/>
              <a:gdLst>
                <a:gd name="T0" fmla="*/ 0 w 285"/>
                <a:gd name="T1" fmla="*/ 39 h 159"/>
                <a:gd name="T2" fmla="*/ 285 w 285"/>
                <a:gd name="T3" fmla="*/ 0 h 159"/>
                <a:gd name="T4" fmla="*/ 66 w 285"/>
                <a:gd name="T5" fmla="*/ 159 h 159"/>
                <a:gd name="T6" fmla="*/ 0 60000 65536"/>
                <a:gd name="T7" fmla="*/ 0 60000 65536"/>
                <a:gd name="T8" fmla="*/ 0 60000 65536"/>
                <a:gd name="T9" fmla="*/ 0 w 285"/>
                <a:gd name="T10" fmla="*/ 0 h 159"/>
                <a:gd name="T11" fmla="*/ 285 w 285"/>
                <a:gd name="T12" fmla="*/ 159 h 159"/>
              </a:gdLst>
              <a:ahLst/>
              <a:cxnLst>
                <a:cxn ang="T6">
                  <a:pos x="T0" y="T1"/>
                </a:cxn>
                <a:cxn ang="T7">
                  <a:pos x="T2" y="T3"/>
                </a:cxn>
                <a:cxn ang="T8">
                  <a:pos x="T4" y="T5"/>
                </a:cxn>
              </a:cxnLst>
              <a:rect l="T9" t="T10" r="T11" b="T12"/>
              <a:pathLst>
                <a:path w="285" h="159">
                  <a:moveTo>
                    <a:pt x="0" y="39"/>
                  </a:moveTo>
                  <a:lnTo>
                    <a:pt x="285" y="0"/>
                  </a:lnTo>
                  <a:lnTo>
                    <a:pt x="66" y="159"/>
                  </a:lnTo>
                </a:path>
              </a:pathLst>
            </a:custGeom>
            <a:noFill/>
            <a:ln w="28575" cmpd="sng">
              <a:solidFill>
                <a:srgbClr val="FF3300"/>
              </a:solidFill>
              <a:round/>
              <a:headEnd/>
              <a:tailEnd/>
            </a:ln>
          </p:spPr>
          <p:txBody>
            <a:bodyPr/>
            <a:lstStyle/>
            <a:p>
              <a:endParaRPr lang="en-GB" dirty="0"/>
            </a:p>
          </p:txBody>
        </p:sp>
        <p:sp>
          <p:nvSpPr>
            <p:cNvPr id="20" name="Freeform 66"/>
            <p:cNvSpPr>
              <a:spLocks/>
            </p:cNvSpPr>
            <p:nvPr/>
          </p:nvSpPr>
          <p:spPr bwMode="auto">
            <a:xfrm>
              <a:off x="6110669" y="3732649"/>
              <a:ext cx="461962" cy="171450"/>
            </a:xfrm>
            <a:custGeom>
              <a:avLst/>
              <a:gdLst>
                <a:gd name="T0" fmla="*/ 0 w 291"/>
                <a:gd name="T1" fmla="*/ 0 h 108"/>
                <a:gd name="T2" fmla="*/ 291 w 291"/>
                <a:gd name="T3" fmla="*/ 0 h 108"/>
                <a:gd name="T4" fmla="*/ 39 w 291"/>
                <a:gd name="T5" fmla="*/ 108 h 108"/>
                <a:gd name="T6" fmla="*/ 0 60000 65536"/>
                <a:gd name="T7" fmla="*/ 0 60000 65536"/>
                <a:gd name="T8" fmla="*/ 0 60000 65536"/>
                <a:gd name="T9" fmla="*/ 0 w 291"/>
                <a:gd name="T10" fmla="*/ 0 h 108"/>
                <a:gd name="T11" fmla="*/ 291 w 291"/>
                <a:gd name="T12" fmla="*/ 108 h 108"/>
              </a:gdLst>
              <a:ahLst/>
              <a:cxnLst>
                <a:cxn ang="T6">
                  <a:pos x="T0" y="T1"/>
                </a:cxn>
                <a:cxn ang="T7">
                  <a:pos x="T2" y="T3"/>
                </a:cxn>
                <a:cxn ang="T8">
                  <a:pos x="T4" y="T5"/>
                </a:cxn>
              </a:cxnLst>
              <a:rect l="T9" t="T10" r="T11" b="T12"/>
              <a:pathLst>
                <a:path w="291" h="108">
                  <a:moveTo>
                    <a:pt x="0" y="0"/>
                  </a:moveTo>
                  <a:lnTo>
                    <a:pt x="291" y="0"/>
                  </a:lnTo>
                  <a:lnTo>
                    <a:pt x="39" y="108"/>
                  </a:lnTo>
                </a:path>
              </a:pathLst>
            </a:custGeom>
            <a:noFill/>
            <a:ln w="28575" cmpd="sng">
              <a:solidFill>
                <a:srgbClr val="FF3300"/>
              </a:solidFill>
              <a:round/>
              <a:headEnd/>
              <a:tailEnd/>
            </a:ln>
          </p:spPr>
          <p:txBody>
            <a:bodyPr/>
            <a:lstStyle/>
            <a:p>
              <a:endParaRPr lang="en-GB" dirty="0"/>
            </a:p>
          </p:txBody>
        </p:sp>
        <p:sp>
          <p:nvSpPr>
            <p:cNvPr id="25" name="Freeform 86"/>
            <p:cNvSpPr>
              <a:spLocks/>
            </p:cNvSpPr>
            <p:nvPr/>
          </p:nvSpPr>
          <p:spPr bwMode="auto">
            <a:xfrm rot="454544">
              <a:off x="6115431" y="4229820"/>
              <a:ext cx="452438" cy="252412"/>
            </a:xfrm>
            <a:custGeom>
              <a:avLst/>
              <a:gdLst>
                <a:gd name="T0" fmla="*/ 0 w 285"/>
                <a:gd name="T1" fmla="*/ 39 h 159"/>
                <a:gd name="T2" fmla="*/ 285 w 285"/>
                <a:gd name="T3" fmla="*/ 0 h 159"/>
                <a:gd name="T4" fmla="*/ 66 w 285"/>
                <a:gd name="T5" fmla="*/ 159 h 159"/>
                <a:gd name="T6" fmla="*/ 0 60000 65536"/>
                <a:gd name="T7" fmla="*/ 0 60000 65536"/>
                <a:gd name="T8" fmla="*/ 0 60000 65536"/>
                <a:gd name="T9" fmla="*/ 0 w 285"/>
                <a:gd name="T10" fmla="*/ 0 h 159"/>
                <a:gd name="T11" fmla="*/ 285 w 285"/>
                <a:gd name="T12" fmla="*/ 159 h 159"/>
              </a:gdLst>
              <a:ahLst/>
              <a:cxnLst>
                <a:cxn ang="T6">
                  <a:pos x="T0" y="T1"/>
                </a:cxn>
                <a:cxn ang="T7">
                  <a:pos x="T2" y="T3"/>
                </a:cxn>
                <a:cxn ang="T8">
                  <a:pos x="T4" y="T5"/>
                </a:cxn>
              </a:cxnLst>
              <a:rect l="T9" t="T10" r="T11" b="T12"/>
              <a:pathLst>
                <a:path w="285" h="159">
                  <a:moveTo>
                    <a:pt x="0" y="39"/>
                  </a:moveTo>
                  <a:lnTo>
                    <a:pt x="285" y="0"/>
                  </a:lnTo>
                  <a:lnTo>
                    <a:pt x="66" y="159"/>
                  </a:lnTo>
                </a:path>
              </a:pathLst>
            </a:custGeom>
            <a:noFill/>
            <a:ln w="28575" cmpd="sng">
              <a:solidFill>
                <a:srgbClr val="FF3300"/>
              </a:solidFill>
              <a:round/>
              <a:headEnd/>
              <a:tailEnd/>
            </a:ln>
          </p:spPr>
          <p:txBody>
            <a:bodyPr/>
            <a:lstStyle/>
            <a:p>
              <a:endParaRPr lang="en-GB" dirty="0"/>
            </a:p>
          </p:txBody>
        </p:sp>
      </p:grpSp>
      <p:grpSp>
        <p:nvGrpSpPr>
          <p:cNvPr id="100" name="Group 99"/>
          <p:cNvGrpSpPr/>
          <p:nvPr/>
        </p:nvGrpSpPr>
        <p:grpSpPr>
          <a:xfrm>
            <a:off x="7376918" y="2576122"/>
            <a:ext cx="547687" cy="1779904"/>
            <a:chOff x="7376918" y="2576122"/>
            <a:chExt cx="547687" cy="1779904"/>
          </a:xfrm>
        </p:grpSpPr>
        <p:sp>
          <p:nvSpPr>
            <p:cNvPr id="11" name="Freeform 151"/>
            <p:cNvSpPr>
              <a:spLocks/>
            </p:cNvSpPr>
            <p:nvPr/>
          </p:nvSpPr>
          <p:spPr bwMode="auto">
            <a:xfrm>
              <a:off x="7384075" y="2576122"/>
              <a:ext cx="507985" cy="120650"/>
            </a:xfrm>
            <a:custGeom>
              <a:avLst/>
              <a:gdLst>
                <a:gd name="T0" fmla="*/ 20 w 304"/>
                <a:gd name="T1" fmla="*/ 8 h 76"/>
                <a:gd name="T2" fmla="*/ 304 w 304"/>
                <a:gd name="T3" fmla="*/ 0 h 76"/>
                <a:gd name="T4" fmla="*/ 0 w 304"/>
                <a:gd name="T5" fmla="*/ 76 h 76"/>
                <a:gd name="T6" fmla="*/ 0 60000 65536"/>
                <a:gd name="T7" fmla="*/ 0 60000 65536"/>
                <a:gd name="T8" fmla="*/ 0 60000 65536"/>
                <a:gd name="T9" fmla="*/ 0 w 304"/>
                <a:gd name="T10" fmla="*/ 0 h 76"/>
                <a:gd name="T11" fmla="*/ 304 w 304"/>
                <a:gd name="T12" fmla="*/ 76 h 76"/>
                <a:gd name="connsiteX0" fmla="*/ 0 w 10526"/>
                <a:gd name="connsiteY0" fmla="*/ 1053 h 10000"/>
                <a:gd name="connsiteX1" fmla="*/ 10526 w 10526"/>
                <a:gd name="connsiteY1" fmla="*/ 0 h 10000"/>
                <a:gd name="connsiteX2" fmla="*/ 526 w 10526"/>
                <a:gd name="connsiteY2" fmla="*/ 10000 h 10000"/>
              </a:gdLst>
              <a:ahLst/>
              <a:cxnLst>
                <a:cxn ang="0">
                  <a:pos x="connsiteX0" y="connsiteY0"/>
                </a:cxn>
                <a:cxn ang="0">
                  <a:pos x="connsiteX1" y="connsiteY1"/>
                </a:cxn>
                <a:cxn ang="0">
                  <a:pos x="connsiteX2" y="connsiteY2"/>
                </a:cxn>
              </a:cxnLst>
              <a:rect l="l" t="t" r="r" b="b"/>
              <a:pathLst>
                <a:path w="10526" h="10000">
                  <a:moveTo>
                    <a:pt x="0" y="1053"/>
                  </a:moveTo>
                  <a:lnTo>
                    <a:pt x="10526" y="0"/>
                  </a:lnTo>
                  <a:lnTo>
                    <a:pt x="526" y="10000"/>
                  </a:lnTo>
                </a:path>
              </a:pathLst>
            </a:custGeom>
            <a:noFill/>
            <a:ln w="28575" cmpd="sng">
              <a:solidFill>
                <a:srgbClr val="FF3300"/>
              </a:solidFill>
              <a:round/>
              <a:headEnd/>
              <a:tailEnd/>
            </a:ln>
          </p:spPr>
          <p:txBody>
            <a:bodyPr/>
            <a:lstStyle/>
            <a:p>
              <a:endParaRPr lang="en-GB" dirty="0"/>
            </a:p>
          </p:txBody>
        </p:sp>
        <p:sp>
          <p:nvSpPr>
            <p:cNvPr id="16" name="Freeform 86"/>
            <p:cNvSpPr>
              <a:spLocks/>
            </p:cNvSpPr>
            <p:nvPr/>
          </p:nvSpPr>
          <p:spPr bwMode="auto">
            <a:xfrm>
              <a:off x="7376918" y="3183012"/>
              <a:ext cx="547687" cy="80963"/>
            </a:xfrm>
            <a:custGeom>
              <a:avLst/>
              <a:gdLst>
                <a:gd name="T0" fmla="*/ 0 w 345"/>
                <a:gd name="T1" fmla="*/ 0 h 51"/>
                <a:gd name="T2" fmla="*/ 345 w 345"/>
                <a:gd name="T3" fmla="*/ 0 h 51"/>
                <a:gd name="T4" fmla="*/ 9 w 345"/>
                <a:gd name="T5" fmla="*/ 51 h 51"/>
                <a:gd name="T6" fmla="*/ 0 60000 65536"/>
                <a:gd name="T7" fmla="*/ 0 60000 65536"/>
                <a:gd name="T8" fmla="*/ 0 60000 65536"/>
                <a:gd name="T9" fmla="*/ 0 w 345"/>
                <a:gd name="T10" fmla="*/ 0 h 51"/>
                <a:gd name="T11" fmla="*/ 345 w 345"/>
                <a:gd name="T12" fmla="*/ 51 h 51"/>
              </a:gdLst>
              <a:ahLst/>
              <a:cxnLst>
                <a:cxn ang="T6">
                  <a:pos x="T0" y="T1"/>
                </a:cxn>
                <a:cxn ang="T7">
                  <a:pos x="T2" y="T3"/>
                </a:cxn>
                <a:cxn ang="T8">
                  <a:pos x="T4" y="T5"/>
                </a:cxn>
              </a:cxnLst>
              <a:rect l="T9" t="T10" r="T11" b="T12"/>
              <a:pathLst>
                <a:path w="345" h="51">
                  <a:moveTo>
                    <a:pt x="0" y="0"/>
                  </a:moveTo>
                  <a:lnTo>
                    <a:pt x="345" y="0"/>
                  </a:lnTo>
                  <a:lnTo>
                    <a:pt x="9" y="51"/>
                  </a:lnTo>
                </a:path>
              </a:pathLst>
            </a:custGeom>
            <a:noFill/>
            <a:ln w="28575" cmpd="sng">
              <a:solidFill>
                <a:srgbClr val="FF3300"/>
              </a:solidFill>
              <a:round/>
              <a:headEnd/>
              <a:tailEnd/>
            </a:ln>
          </p:spPr>
          <p:txBody>
            <a:bodyPr/>
            <a:lstStyle/>
            <a:p>
              <a:endParaRPr lang="en-GB" dirty="0"/>
            </a:p>
          </p:txBody>
        </p:sp>
        <p:sp>
          <p:nvSpPr>
            <p:cNvPr id="21" name="Line 65"/>
            <p:cNvSpPr>
              <a:spLocks noChangeShapeType="1"/>
            </p:cNvSpPr>
            <p:nvPr/>
          </p:nvSpPr>
          <p:spPr bwMode="auto">
            <a:xfrm>
              <a:off x="7395968" y="3817580"/>
              <a:ext cx="509587" cy="1588"/>
            </a:xfrm>
            <a:prstGeom prst="line">
              <a:avLst/>
            </a:prstGeom>
            <a:noFill/>
            <a:ln w="28575">
              <a:solidFill>
                <a:srgbClr val="FF3300"/>
              </a:solidFill>
              <a:round/>
              <a:headEnd/>
              <a:tailEnd/>
            </a:ln>
          </p:spPr>
          <p:txBody>
            <a:bodyPr/>
            <a:lstStyle/>
            <a:p>
              <a:endParaRPr lang="en-GB" dirty="0"/>
            </a:p>
          </p:txBody>
        </p:sp>
        <p:sp>
          <p:nvSpPr>
            <p:cNvPr id="26" name="Line 103"/>
            <p:cNvSpPr>
              <a:spLocks noChangeShapeType="1"/>
            </p:cNvSpPr>
            <p:nvPr/>
          </p:nvSpPr>
          <p:spPr bwMode="auto">
            <a:xfrm>
              <a:off x="7379299" y="4356026"/>
              <a:ext cx="542925" cy="0"/>
            </a:xfrm>
            <a:prstGeom prst="line">
              <a:avLst/>
            </a:prstGeom>
            <a:noFill/>
            <a:ln w="28575">
              <a:solidFill>
                <a:srgbClr val="FF3300"/>
              </a:solidFill>
              <a:round/>
              <a:headEnd/>
              <a:tailEnd/>
            </a:ln>
          </p:spPr>
          <p:txBody>
            <a:bodyPr/>
            <a:lstStyle/>
            <a:p>
              <a:endParaRPr lang="en-GB" dirty="0"/>
            </a:p>
          </p:txBody>
        </p:sp>
      </p:grpSp>
    </p:spTree>
    <p:extLst>
      <p:ext uri="{BB962C8B-B14F-4D97-AF65-F5344CB8AC3E}">
        <p14:creationId xmlns:p14="http://schemas.microsoft.com/office/powerpoint/2010/main" val="2238121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0" y="246063"/>
            <a:ext cx="9144000" cy="404812"/>
          </a:xfrm>
          <a:prstGeom prst="rect">
            <a:avLst/>
          </a:prstGeom>
          <a:solidFill>
            <a:schemeClr val="bg1"/>
          </a:solidFill>
          <a:ln w="9525">
            <a:solidFill>
              <a:schemeClr val="tx1"/>
            </a:solidFill>
            <a:miter lim="800000"/>
            <a:headEnd/>
            <a:tailEnd/>
          </a:ln>
        </p:spPr>
        <p:txBody>
          <a:bodyPr wrap="none" anchor="ctr"/>
          <a:lstStyle/>
          <a:p>
            <a:pPr algn="ctr"/>
            <a:r>
              <a:rPr lang="en-CA" altLang="ja-JP" dirty="0">
                <a:solidFill>
                  <a:srgbClr val="0168AC"/>
                </a:solidFill>
                <a:latin typeface="Verdana" pitchFamily="34" charset="0"/>
                <a:ea typeface="ＭＳ Ｐゴシック" charset="-128"/>
              </a:rPr>
              <a:t>2011 World Archery Coaching Seminar</a:t>
            </a:r>
            <a:endParaRPr lang="en-CA" dirty="0">
              <a:solidFill>
                <a:srgbClr val="0168AC"/>
              </a:solidFill>
              <a:latin typeface="Verdana" pitchFamily="34" charset="0"/>
            </a:endParaRPr>
          </a:p>
        </p:txBody>
      </p:sp>
      <p:pic>
        <p:nvPicPr>
          <p:cNvPr id="3" name="Picture 4" descr="Y:\06 Communication\Logo FITA\09 World Archery\00_WA1_RG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0327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2" name="Rectangle 321"/>
          <p:cNvSpPr/>
          <p:nvPr/>
        </p:nvSpPr>
        <p:spPr>
          <a:xfrm>
            <a:off x="334961" y="1259672"/>
            <a:ext cx="5599113" cy="4601260"/>
          </a:xfrm>
          <a:prstGeom prst="rect">
            <a:avLst/>
          </a:prstGeom>
        </p:spPr>
        <p:txBody>
          <a:bodyPr wrap="square">
            <a:spAutoFit/>
          </a:bodyPr>
          <a:lstStyle/>
          <a:p>
            <a:pPr marL="0" indent="0">
              <a:buFontTx/>
              <a:buNone/>
            </a:pPr>
            <a:r>
              <a:rPr lang="en-GB" sz="2400" b="0" dirty="0">
                <a:solidFill>
                  <a:schemeClr val="bg1"/>
                </a:solidFill>
              </a:rPr>
              <a:t>I have chosen </a:t>
            </a:r>
            <a:r>
              <a:rPr lang="en-GB" sz="2400" b="0" dirty="0" smtClean="0">
                <a:solidFill>
                  <a:schemeClr val="bg1"/>
                </a:solidFill>
              </a:rPr>
              <a:t>3 </a:t>
            </a:r>
            <a:r>
              <a:rPr lang="en-GB" sz="2400" b="0" dirty="0">
                <a:solidFill>
                  <a:schemeClr val="bg1"/>
                </a:solidFill>
              </a:rPr>
              <a:t>different </a:t>
            </a:r>
            <a:r>
              <a:rPr lang="en-GB" sz="2400" b="0" dirty="0" smtClean="0">
                <a:solidFill>
                  <a:schemeClr val="bg1"/>
                </a:solidFill>
              </a:rPr>
              <a:t>upper body </a:t>
            </a:r>
            <a:r>
              <a:rPr lang="en-GB" sz="2400" b="0" dirty="0">
                <a:solidFill>
                  <a:schemeClr val="bg1"/>
                </a:solidFill>
              </a:rPr>
              <a:t>positions to look at:</a:t>
            </a:r>
          </a:p>
          <a:p>
            <a:pPr marL="0" indent="0">
              <a:buFontTx/>
              <a:buNone/>
            </a:pPr>
            <a:endParaRPr lang="en-GB" sz="1100" dirty="0">
              <a:solidFill>
                <a:schemeClr val="bg1"/>
              </a:solidFill>
            </a:endParaRPr>
          </a:p>
          <a:p>
            <a:pPr marL="0" indent="0">
              <a:lnSpc>
                <a:spcPct val="150000"/>
              </a:lnSpc>
              <a:buFontTx/>
              <a:buNone/>
            </a:pPr>
            <a:r>
              <a:rPr lang="en-GB" sz="2400" b="0" dirty="0">
                <a:solidFill>
                  <a:schemeClr val="bg1"/>
                </a:solidFill>
                <a:latin typeface="Signs" pitchFamily="34" charset="0"/>
              </a:rPr>
              <a:t>P</a:t>
            </a:r>
            <a:r>
              <a:rPr lang="en-GB" b="0" dirty="0">
                <a:solidFill>
                  <a:schemeClr val="bg1"/>
                </a:solidFill>
                <a:latin typeface="Signs" pitchFamily="34" charset="0"/>
              </a:rPr>
              <a:t> </a:t>
            </a:r>
            <a:r>
              <a:rPr lang="en-GB" b="0" dirty="0">
                <a:solidFill>
                  <a:schemeClr val="bg1"/>
                </a:solidFill>
              </a:rPr>
              <a:t>  </a:t>
            </a:r>
            <a:r>
              <a:rPr lang="en-GB" sz="2400" b="0" dirty="0">
                <a:solidFill>
                  <a:schemeClr val="bg1"/>
                </a:solidFill>
              </a:rPr>
              <a:t>Upper body </a:t>
            </a:r>
            <a:r>
              <a:rPr lang="en-GB" sz="2400" b="0" dirty="0" smtClean="0">
                <a:solidFill>
                  <a:schemeClr val="bg1"/>
                </a:solidFill>
              </a:rPr>
              <a:t>position 1 (high elbow)</a:t>
            </a:r>
            <a:endParaRPr lang="en-GB" b="0" dirty="0" smtClean="0">
              <a:solidFill>
                <a:schemeClr val="bg1"/>
              </a:solidFill>
            </a:endParaRPr>
          </a:p>
          <a:p>
            <a:pPr marL="0" indent="0">
              <a:lnSpc>
                <a:spcPct val="150000"/>
              </a:lnSpc>
              <a:buFontTx/>
              <a:buNone/>
            </a:pPr>
            <a:endParaRPr lang="en-GB" b="0" dirty="0" smtClean="0">
              <a:solidFill>
                <a:schemeClr val="bg1"/>
              </a:solidFill>
            </a:endParaRPr>
          </a:p>
          <a:p>
            <a:pPr marL="0" indent="0">
              <a:lnSpc>
                <a:spcPct val="150000"/>
              </a:lnSpc>
              <a:buFontTx/>
              <a:buNone/>
            </a:pPr>
            <a:endParaRPr lang="en-GB" b="0" dirty="0">
              <a:solidFill>
                <a:schemeClr val="bg1"/>
              </a:solidFill>
            </a:endParaRPr>
          </a:p>
          <a:p>
            <a:pPr marL="0" indent="0">
              <a:lnSpc>
                <a:spcPct val="150000"/>
              </a:lnSpc>
              <a:buFontTx/>
              <a:buNone/>
            </a:pPr>
            <a:r>
              <a:rPr lang="en-GB" sz="2400" b="0" dirty="0">
                <a:solidFill>
                  <a:schemeClr val="bg1"/>
                </a:solidFill>
                <a:latin typeface="Signs" pitchFamily="34" charset="0"/>
              </a:rPr>
              <a:t>P</a:t>
            </a:r>
            <a:r>
              <a:rPr lang="en-GB" b="0" dirty="0">
                <a:solidFill>
                  <a:schemeClr val="bg1"/>
                </a:solidFill>
              </a:rPr>
              <a:t>    </a:t>
            </a:r>
            <a:r>
              <a:rPr lang="en-GB" sz="2400" b="0" dirty="0">
                <a:solidFill>
                  <a:schemeClr val="bg1"/>
                </a:solidFill>
              </a:rPr>
              <a:t>Upper body position </a:t>
            </a:r>
            <a:r>
              <a:rPr lang="en-GB" sz="2400" b="0" dirty="0" smtClean="0">
                <a:solidFill>
                  <a:schemeClr val="bg1"/>
                </a:solidFill>
              </a:rPr>
              <a:t>2 (inline elbow)</a:t>
            </a:r>
          </a:p>
          <a:p>
            <a:pPr marL="0" indent="0">
              <a:lnSpc>
                <a:spcPct val="150000"/>
              </a:lnSpc>
              <a:buFontTx/>
              <a:buNone/>
            </a:pPr>
            <a:endParaRPr lang="en-GB" sz="2400" b="0" dirty="0" smtClean="0">
              <a:solidFill>
                <a:schemeClr val="bg1"/>
              </a:solidFill>
            </a:endParaRPr>
          </a:p>
          <a:p>
            <a:pPr marL="0" indent="0">
              <a:lnSpc>
                <a:spcPct val="150000"/>
              </a:lnSpc>
              <a:buFontTx/>
              <a:buNone/>
            </a:pPr>
            <a:endParaRPr lang="en-GB" sz="2400" b="0" dirty="0">
              <a:solidFill>
                <a:schemeClr val="bg1"/>
              </a:solidFill>
            </a:endParaRPr>
          </a:p>
          <a:p>
            <a:pPr marL="0" indent="0">
              <a:lnSpc>
                <a:spcPct val="150000"/>
              </a:lnSpc>
              <a:buFontTx/>
              <a:buNone/>
            </a:pPr>
            <a:r>
              <a:rPr lang="en-GB" sz="2400" b="0" dirty="0">
                <a:solidFill>
                  <a:schemeClr val="bg1"/>
                </a:solidFill>
                <a:latin typeface="Signs" pitchFamily="34" charset="0"/>
              </a:rPr>
              <a:t>P</a:t>
            </a:r>
            <a:r>
              <a:rPr lang="en-GB" b="0" dirty="0">
                <a:solidFill>
                  <a:schemeClr val="bg1"/>
                </a:solidFill>
              </a:rPr>
              <a:t>    </a:t>
            </a:r>
            <a:r>
              <a:rPr lang="en-GB" sz="2400" b="0" dirty="0">
                <a:solidFill>
                  <a:schemeClr val="bg1"/>
                </a:solidFill>
              </a:rPr>
              <a:t>Upper body position </a:t>
            </a:r>
            <a:r>
              <a:rPr lang="en-GB" sz="2400" b="0" dirty="0" smtClean="0">
                <a:solidFill>
                  <a:schemeClr val="bg1"/>
                </a:solidFill>
              </a:rPr>
              <a:t>3</a:t>
            </a:r>
            <a:r>
              <a:rPr lang="en-GB" sz="2400" b="0" dirty="0">
                <a:solidFill>
                  <a:schemeClr val="bg1"/>
                </a:solidFill>
              </a:rPr>
              <a:t> </a:t>
            </a:r>
            <a:r>
              <a:rPr lang="en-GB" sz="2400" b="0" dirty="0" smtClean="0">
                <a:solidFill>
                  <a:schemeClr val="bg1"/>
                </a:solidFill>
              </a:rPr>
              <a:t>(low elbow)</a:t>
            </a:r>
            <a:endParaRPr lang="en-GB" sz="2400" b="0" dirty="0">
              <a:solidFill>
                <a:schemeClr val="bg1"/>
              </a:solidFill>
            </a:endParaRPr>
          </a:p>
        </p:txBody>
      </p:sp>
      <p:sp>
        <p:nvSpPr>
          <p:cNvPr id="323" name="Rectangle 2"/>
          <p:cNvSpPr txBox="1">
            <a:spLocks noChangeArrowheads="1"/>
          </p:cNvSpPr>
          <p:nvPr/>
        </p:nvSpPr>
        <p:spPr>
          <a:xfrm>
            <a:off x="402406" y="562322"/>
            <a:ext cx="3065189" cy="706438"/>
          </a:xfrm>
          <a:prstGeom prst="rect">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algn="l" eaLnBrk="1" hangingPunct="1"/>
            <a:r>
              <a:rPr lang="en-GB" sz="2800" dirty="0" smtClean="0">
                <a:solidFill>
                  <a:schemeClr val="bg1"/>
                </a:solidFill>
              </a:rPr>
              <a:t>Frontal</a:t>
            </a:r>
            <a:r>
              <a:rPr lang="en-GB" sz="2800" b="1" dirty="0" smtClean="0">
                <a:solidFill>
                  <a:schemeClr val="bg1"/>
                </a:solidFill>
              </a:rPr>
              <a:t> View:</a:t>
            </a:r>
            <a:r>
              <a:rPr lang="en-GB" dirty="0" smtClean="0">
                <a:solidFill>
                  <a:schemeClr val="bg1"/>
                </a:solidFill>
              </a:rPr>
              <a:t> </a:t>
            </a:r>
            <a:r>
              <a:rPr lang="en-GB" sz="2800" dirty="0" smtClean="0">
                <a:solidFill>
                  <a:schemeClr val="bg1"/>
                </a:solidFill>
              </a:rPr>
              <a:t> </a:t>
            </a:r>
          </a:p>
        </p:txBody>
      </p:sp>
      <p:grpSp>
        <p:nvGrpSpPr>
          <p:cNvPr id="333" name="Group 332"/>
          <p:cNvGrpSpPr/>
          <p:nvPr/>
        </p:nvGrpSpPr>
        <p:grpSpPr>
          <a:xfrm>
            <a:off x="6044205" y="2891444"/>
            <a:ext cx="2719306" cy="1574667"/>
            <a:chOff x="6043602" y="2891444"/>
            <a:chExt cx="2719306" cy="1574667"/>
          </a:xfrm>
        </p:grpSpPr>
        <p:grpSp>
          <p:nvGrpSpPr>
            <p:cNvPr id="324" name="Group 323"/>
            <p:cNvGrpSpPr/>
            <p:nvPr/>
          </p:nvGrpSpPr>
          <p:grpSpPr>
            <a:xfrm>
              <a:off x="6043602" y="2891444"/>
              <a:ext cx="2719306" cy="1574667"/>
              <a:chOff x="6043602" y="2891444"/>
              <a:chExt cx="2719306" cy="1574667"/>
            </a:xfrm>
          </p:grpSpPr>
          <p:sp>
            <p:nvSpPr>
              <p:cNvPr id="111" name="Freeform 341"/>
              <p:cNvSpPr>
                <a:spLocks/>
              </p:cNvSpPr>
              <p:nvPr/>
            </p:nvSpPr>
            <p:spPr bwMode="auto">
              <a:xfrm>
                <a:off x="6513614" y="3197176"/>
                <a:ext cx="376189" cy="350998"/>
              </a:xfrm>
              <a:custGeom>
                <a:avLst/>
                <a:gdLst>
                  <a:gd name="T0" fmla="*/ 435 w 1875"/>
                  <a:gd name="T1" fmla="*/ 1809 h 1809"/>
                  <a:gd name="T2" fmla="*/ 296 w 1875"/>
                  <a:gd name="T3" fmla="*/ 1607 h 1809"/>
                  <a:gd name="T4" fmla="*/ 105 w 1875"/>
                  <a:gd name="T5" fmla="*/ 1419 h 1809"/>
                  <a:gd name="T6" fmla="*/ 60 w 1875"/>
                  <a:gd name="T7" fmla="*/ 1209 h 1809"/>
                  <a:gd name="T8" fmla="*/ 8 w 1875"/>
                  <a:gd name="T9" fmla="*/ 969 h 1809"/>
                  <a:gd name="T10" fmla="*/ 0 w 1875"/>
                  <a:gd name="T11" fmla="*/ 579 h 1809"/>
                  <a:gd name="T12" fmla="*/ 65 w 1875"/>
                  <a:gd name="T13" fmla="*/ 374 h 1809"/>
                  <a:gd name="T14" fmla="*/ 188 w 1875"/>
                  <a:gd name="T15" fmla="*/ 240 h 1809"/>
                  <a:gd name="T16" fmla="*/ 285 w 1875"/>
                  <a:gd name="T17" fmla="*/ 164 h 1809"/>
                  <a:gd name="T18" fmla="*/ 402 w 1875"/>
                  <a:gd name="T19" fmla="*/ 85 h 1809"/>
                  <a:gd name="T20" fmla="*/ 622 w 1875"/>
                  <a:gd name="T21" fmla="*/ 73 h 1809"/>
                  <a:gd name="T22" fmla="*/ 865 w 1875"/>
                  <a:gd name="T23" fmla="*/ 14 h 1809"/>
                  <a:gd name="T24" fmla="*/ 1133 w 1875"/>
                  <a:gd name="T25" fmla="*/ 0 h 1809"/>
                  <a:gd name="T26" fmla="*/ 1284 w 1875"/>
                  <a:gd name="T27" fmla="*/ 47 h 1809"/>
                  <a:gd name="T28" fmla="*/ 1445 w 1875"/>
                  <a:gd name="T29" fmla="*/ 47 h 1809"/>
                  <a:gd name="T30" fmla="*/ 1625 w 1875"/>
                  <a:gd name="T31" fmla="*/ 104 h 1809"/>
                  <a:gd name="T32" fmla="*/ 1815 w 1875"/>
                  <a:gd name="T33" fmla="*/ 124 h 1809"/>
                  <a:gd name="T34" fmla="*/ 1875 w 1875"/>
                  <a:gd name="T35" fmla="*/ 174 h 1809"/>
                  <a:gd name="T36" fmla="*/ 1875 w 1875"/>
                  <a:gd name="T37" fmla="*/ 244 h 1809"/>
                  <a:gd name="T38" fmla="*/ 1805 w 1875"/>
                  <a:gd name="T39" fmla="*/ 414 h 1809"/>
                  <a:gd name="T40" fmla="*/ 1665 w 1875"/>
                  <a:gd name="T41" fmla="*/ 484 h 1809"/>
                  <a:gd name="T42" fmla="*/ 1305 w 1875"/>
                  <a:gd name="T43" fmla="*/ 494 h 1809"/>
                  <a:gd name="T44" fmla="*/ 1105 w 1875"/>
                  <a:gd name="T45" fmla="*/ 464 h 1809"/>
                  <a:gd name="T46" fmla="*/ 955 w 1875"/>
                  <a:gd name="T47" fmla="*/ 474 h 1809"/>
                  <a:gd name="T48" fmla="*/ 855 w 1875"/>
                  <a:gd name="T49" fmla="*/ 504 h 1809"/>
                  <a:gd name="T50" fmla="*/ 835 w 1875"/>
                  <a:gd name="T51" fmla="*/ 624 h 1809"/>
                  <a:gd name="T52" fmla="*/ 845 w 1875"/>
                  <a:gd name="T53" fmla="*/ 704 h 1809"/>
                  <a:gd name="T54" fmla="*/ 930 w 1875"/>
                  <a:gd name="T55" fmla="*/ 804 h 1809"/>
                  <a:gd name="T56" fmla="*/ 945 w 1875"/>
                  <a:gd name="T57" fmla="*/ 914 h 1809"/>
                  <a:gd name="T58" fmla="*/ 855 w 1875"/>
                  <a:gd name="T59" fmla="*/ 969 h 1809"/>
                  <a:gd name="T60" fmla="*/ 840 w 1875"/>
                  <a:gd name="T61" fmla="*/ 1254 h 1809"/>
                  <a:gd name="T62" fmla="*/ 690 w 1875"/>
                  <a:gd name="T63" fmla="*/ 1254 h 1809"/>
                  <a:gd name="T64" fmla="*/ 645 w 1875"/>
                  <a:gd name="T65" fmla="*/ 1104 h 1809"/>
                  <a:gd name="T66" fmla="*/ 506 w 1875"/>
                  <a:gd name="T67" fmla="*/ 975 h 1809"/>
                  <a:gd name="T68" fmla="*/ 385 w 1875"/>
                  <a:gd name="T69" fmla="*/ 944 h 1809"/>
                  <a:gd name="T70" fmla="*/ 344 w 1875"/>
                  <a:gd name="T71" fmla="*/ 963 h 1809"/>
                  <a:gd name="T72" fmla="*/ 273 w 1875"/>
                  <a:gd name="T73" fmla="*/ 1307 h 1809"/>
                  <a:gd name="T74" fmla="*/ 310 w 1875"/>
                  <a:gd name="T75" fmla="*/ 1408 h 1809"/>
                  <a:gd name="T76" fmla="*/ 435 w 1875"/>
                  <a:gd name="T77" fmla="*/ 1554 h 1809"/>
                  <a:gd name="T78" fmla="*/ 510 w 1875"/>
                  <a:gd name="T79" fmla="*/ 1614 h 180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875"/>
                  <a:gd name="T121" fmla="*/ 0 h 1809"/>
                  <a:gd name="T122" fmla="*/ 1875 w 1875"/>
                  <a:gd name="T123" fmla="*/ 1809 h 1809"/>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875" h="1809">
                    <a:moveTo>
                      <a:pt x="435" y="1809"/>
                    </a:moveTo>
                    <a:lnTo>
                      <a:pt x="296" y="1607"/>
                    </a:lnTo>
                    <a:lnTo>
                      <a:pt x="105" y="1419"/>
                    </a:lnTo>
                    <a:lnTo>
                      <a:pt x="60" y="1209"/>
                    </a:lnTo>
                    <a:lnTo>
                      <a:pt x="8" y="969"/>
                    </a:lnTo>
                    <a:lnTo>
                      <a:pt x="0" y="579"/>
                    </a:lnTo>
                    <a:lnTo>
                      <a:pt x="65" y="374"/>
                    </a:lnTo>
                    <a:lnTo>
                      <a:pt x="188" y="240"/>
                    </a:lnTo>
                    <a:lnTo>
                      <a:pt x="285" y="164"/>
                    </a:lnTo>
                    <a:lnTo>
                      <a:pt x="402" y="85"/>
                    </a:lnTo>
                    <a:lnTo>
                      <a:pt x="622" y="73"/>
                    </a:lnTo>
                    <a:lnTo>
                      <a:pt x="865" y="14"/>
                    </a:lnTo>
                    <a:lnTo>
                      <a:pt x="1133" y="0"/>
                    </a:lnTo>
                    <a:lnTo>
                      <a:pt x="1284" y="47"/>
                    </a:lnTo>
                    <a:lnTo>
                      <a:pt x="1445" y="47"/>
                    </a:lnTo>
                    <a:lnTo>
                      <a:pt x="1625" y="104"/>
                    </a:lnTo>
                    <a:lnTo>
                      <a:pt x="1815" y="124"/>
                    </a:lnTo>
                    <a:lnTo>
                      <a:pt x="1875" y="174"/>
                    </a:lnTo>
                    <a:lnTo>
                      <a:pt x="1875" y="244"/>
                    </a:lnTo>
                    <a:lnTo>
                      <a:pt x="1805" y="414"/>
                    </a:lnTo>
                    <a:lnTo>
                      <a:pt x="1665" y="484"/>
                    </a:lnTo>
                    <a:lnTo>
                      <a:pt x="1305" y="494"/>
                    </a:lnTo>
                    <a:lnTo>
                      <a:pt x="1105" y="464"/>
                    </a:lnTo>
                    <a:lnTo>
                      <a:pt x="955" y="474"/>
                    </a:lnTo>
                    <a:lnTo>
                      <a:pt x="855" y="504"/>
                    </a:lnTo>
                    <a:lnTo>
                      <a:pt x="835" y="624"/>
                    </a:lnTo>
                    <a:lnTo>
                      <a:pt x="845" y="704"/>
                    </a:lnTo>
                    <a:lnTo>
                      <a:pt x="930" y="804"/>
                    </a:lnTo>
                    <a:lnTo>
                      <a:pt x="945" y="914"/>
                    </a:lnTo>
                    <a:lnTo>
                      <a:pt x="855" y="969"/>
                    </a:lnTo>
                    <a:lnTo>
                      <a:pt x="840" y="1254"/>
                    </a:lnTo>
                    <a:lnTo>
                      <a:pt x="690" y="1254"/>
                    </a:lnTo>
                    <a:lnTo>
                      <a:pt x="645" y="1104"/>
                    </a:lnTo>
                    <a:lnTo>
                      <a:pt x="506" y="975"/>
                    </a:lnTo>
                    <a:lnTo>
                      <a:pt x="385" y="944"/>
                    </a:lnTo>
                    <a:lnTo>
                      <a:pt x="344" y="963"/>
                    </a:lnTo>
                    <a:cubicBezTo>
                      <a:pt x="249" y="1177"/>
                      <a:pt x="273" y="1064"/>
                      <a:pt x="273" y="1307"/>
                    </a:cubicBezTo>
                    <a:lnTo>
                      <a:pt x="310" y="1408"/>
                    </a:lnTo>
                    <a:lnTo>
                      <a:pt x="435" y="1554"/>
                    </a:lnTo>
                    <a:lnTo>
                      <a:pt x="510" y="1614"/>
                    </a:lnTo>
                  </a:path>
                </a:pathLst>
              </a:custGeom>
              <a:gradFill rotWithShape="1">
                <a:gsLst>
                  <a:gs pos="0">
                    <a:srgbClr val="595959"/>
                  </a:gs>
                  <a:gs pos="100000">
                    <a:srgbClr val="C0C0C0"/>
                  </a:gs>
                </a:gsLst>
                <a:lin ang="5400000" scaled="1"/>
              </a:gradFill>
              <a:ln w="6350">
                <a:solidFill>
                  <a:srgbClr val="000000"/>
                </a:solidFill>
                <a:round/>
                <a:headEnd/>
                <a:tailEnd/>
              </a:ln>
            </p:spPr>
            <p:txBody>
              <a:bodyPr/>
              <a:lstStyle/>
              <a:p>
                <a:endParaRPr lang="en-GB" dirty="0"/>
              </a:p>
            </p:txBody>
          </p:sp>
          <p:sp>
            <p:nvSpPr>
              <p:cNvPr id="112" name="Freeform 342"/>
              <p:cNvSpPr>
                <a:spLocks/>
              </p:cNvSpPr>
              <p:nvPr/>
            </p:nvSpPr>
            <p:spPr bwMode="auto">
              <a:xfrm>
                <a:off x="6595121" y="3481388"/>
                <a:ext cx="146557" cy="168450"/>
              </a:xfrm>
              <a:custGeom>
                <a:avLst/>
                <a:gdLst>
                  <a:gd name="T0" fmla="*/ 67 w 206"/>
                  <a:gd name="T1" fmla="*/ 0 h 258"/>
                  <a:gd name="T2" fmla="*/ 29 w 206"/>
                  <a:gd name="T3" fmla="*/ 53 h 258"/>
                  <a:gd name="T4" fmla="*/ 8 w 206"/>
                  <a:gd name="T5" fmla="*/ 98 h 258"/>
                  <a:gd name="T6" fmla="*/ 17 w 206"/>
                  <a:gd name="T7" fmla="*/ 160 h 258"/>
                  <a:gd name="T8" fmla="*/ 0 w 206"/>
                  <a:gd name="T9" fmla="*/ 236 h 258"/>
                  <a:gd name="T10" fmla="*/ 107 w 206"/>
                  <a:gd name="T11" fmla="*/ 258 h 258"/>
                  <a:gd name="T12" fmla="*/ 206 w 206"/>
                  <a:gd name="T13" fmla="*/ 225 h 258"/>
                  <a:gd name="T14" fmla="*/ 0 60000 65536"/>
                  <a:gd name="T15" fmla="*/ 0 60000 65536"/>
                  <a:gd name="T16" fmla="*/ 0 60000 65536"/>
                  <a:gd name="T17" fmla="*/ 0 60000 65536"/>
                  <a:gd name="T18" fmla="*/ 0 60000 65536"/>
                  <a:gd name="T19" fmla="*/ 0 60000 65536"/>
                  <a:gd name="T20" fmla="*/ 0 60000 65536"/>
                  <a:gd name="T21" fmla="*/ 0 w 206"/>
                  <a:gd name="T22" fmla="*/ 0 h 258"/>
                  <a:gd name="T23" fmla="*/ 206 w 206"/>
                  <a:gd name="T24" fmla="*/ 258 h 25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6" h="258">
                    <a:moveTo>
                      <a:pt x="67" y="0"/>
                    </a:moveTo>
                    <a:lnTo>
                      <a:pt x="29" y="53"/>
                    </a:lnTo>
                    <a:lnTo>
                      <a:pt x="8" y="98"/>
                    </a:lnTo>
                    <a:lnTo>
                      <a:pt x="17" y="160"/>
                    </a:lnTo>
                    <a:lnTo>
                      <a:pt x="0" y="236"/>
                    </a:lnTo>
                    <a:lnTo>
                      <a:pt x="107" y="258"/>
                    </a:lnTo>
                    <a:lnTo>
                      <a:pt x="206" y="225"/>
                    </a:lnTo>
                  </a:path>
                </a:pathLst>
              </a:custGeom>
              <a:gradFill rotWithShape="1">
                <a:gsLst>
                  <a:gs pos="0">
                    <a:srgbClr val="EFCFAA"/>
                  </a:gs>
                  <a:gs pos="100000">
                    <a:srgbClr val="F9D7B1"/>
                  </a:gs>
                </a:gsLst>
                <a:lin ang="0" scaled="1"/>
              </a:gradFill>
              <a:ln w="6350">
                <a:solidFill>
                  <a:srgbClr val="000000"/>
                </a:solidFill>
                <a:round/>
                <a:headEnd/>
                <a:tailEnd/>
              </a:ln>
            </p:spPr>
            <p:txBody>
              <a:bodyPr/>
              <a:lstStyle/>
              <a:p>
                <a:endParaRPr lang="en-GB" dirty="0"/>
              </a:p>
            </p:txBody>
          </p:sp>
          <p:sp>
            <p:nvSpPr>
              <p:cNvPr id="113" name="Freeform 343"/>
              <p:cNvSpPr>
                <a:spLocks/>
              </p:cNvSpPr>
              <p:nvPr/>
            </p:nvSpPr>
            <p:spPr bwMode="auto">
              <a:xfrm>
                <a:off x="6884316" y="3397534"/>
                <a:ext cx="16458" cy="29683"/>
              </a:xfrm>
              <a:custGeom>
                <a:avLst/>
                <a:gdLst>
                  <a:gd name="T0" fmla="*/ 0 w 55"/>
                  <a:gd name="T1" fmla="*/ 45 h 95"/>
                  <a:gd name="T2" fmla="*/ 35 w 55"/>
                  <a:gd name="T3" fmla="*/ 35 h 95"/>
                  <a:gd name="T4" fmla="*/ 55 w 55"/>
                  <a:gd name="T5" fmla="*/ 0 h 95"/>
                  <a:gd name="T6" fmla="*/ 50 w 55"/>
                  <a:gd name="T7" fmla="*/ 40 h 95"/>
                  <a:gd name="T8" fmla="*/ 15 w 55"/>
                  <a:gd name="T9" fmla="*/ 95 h 95"/>
                  <a:gd name="T10" fmla="*/ 0 60000 65536"/>
                  <a:gd name="T11" fmla="*/ 0 60000 65536"/>
                  <a:gd name="T12" fmla="*/ 0 60000 65536"/>
                  <a:gd name="T13" fmla="*/ 0 60000 65536"/>
                  <a:gd name="T14" fmla="*/ 0 60000 65536"/>
                  <a:gd name="T15" fmla="*/ 0 w 55"/>
                  <a:gd name="T16" fmla="*/ 0 h 95"/>
                  <a:gd name="T17" fmla="*/ 55 w 55"/>
                  <a:gd name="T18" fmla="*/ 95 h 95"/>
                </a:gdLst>
                <a:ahLst/>
                <a:cxnLst>
                  <a:cxn ang="T10">
                    <a:pos x="T0" y="T1"/>
                  </a:cxn>
                  <a:cxn ang="T11">
                    <a:pos x="T2" y="T3"/>
                  </a:cxn>
                  <a:cxn ang="T12">
                    <a:pos x="T4" y="T5"/>
                  </a:cxn>
                  <a:cxn ang="T13">
                    <a:pos x="T6" y="T7"/>
                  </a:cxn>
                  <a:cxn ang="T14">
                    <a:pos x="T8" y="T9"/>
                  </a:cxn>
                </a:cxnLst>
                <a:rect l="T15" t="T16" r="T17" b="T18"/>
                <a:pathLst>
                  <a:path w="55" h="95">
                    <a:moveTo>
                      <a:pt x="0" y="45"/>
                    </a:moveTo>
                    <a:lnTo>
                      <a:pt x="35" y="35"/>
                    </a:lnTo>
                    <a:lnTo>
                      <a:pt x="55" y="0"/>
                    </a:lnTo>
                    <a:lnTo>
                      <a:pt x="50" y="40"/>
                    </a:lnTo>
                    <a:lnTo>
                      <a:pt x="15" y="95"/>
                    </a:lnTo>
                  </a:path>
                </a:pathLst>
              </a:custGeom>
              <a:noFill/>
              <a:ln w="6350">
                <a:solidFill>
                  <a:srgbClr val="000000"/>
                </a:solidFill>
                <a:round/>
                <a:headEnd/>
                <a:tailEnd/>
              </a:ln>
            </p:spPr>
            <p:txBody>
              <a:bodyPr/>
              <a:lstStyle/>
              <a:p>
                <a:endParaRPr lang="en-GB" dirty="0"/>
              </a:p>
            </p:txBody>
          </p:sp>
          <p:sp>
            <p:nvSpPr>
              <p:cNvPr id="114" name="Freeform 344"/>
              <p:cNvSpPr>
                <a:spLocks/>
              </p:cNvSpPr>
              <p:nvPr/>
            </p:nvSpPr>
            <p:spPr bwMode="auto">
              <a:xfrm>
                <a:off x="6570826" y="3283256"/>
                <a:ext cx="346407" cy="353966"/>
              </a:xfrm>
              <a:custGeom>
                <a:avLst/>
                <a:gdLst>
                  <a:gd name="T0" fmla="*/ 84 w 486"/>
                  <a:gd name="T1" fmla="*/ 350 h 540"/>
                  <a:gd name="T2" fmla="*/ 61 w 486"/>
                  <a:gd name="T3" fmla="*/ 341 h 540"/>
                  <a:gd name="T4" fmla="*/ 22 w 486"/>
                  <a:gd name="T5" fmla="*/ 312 h 540"/>
                  <a:gd name="T6" fmla="*/ 0 w 486"/>
                  <a:gd name="T7" fmla="*/ 261 h 540"/>
                  <a:gd name="T8" fmla="*/ 0 w 486"/>
                  <a:gd name="T9" fmla="*/ 202 h 540"/>
                  <a:gd name="T10" fmla="*/ 8 w 486"/>
                  <a:gd name="T11" fmla="*/ 163 h 540"/>
                  <a:gd name="T12" fmla="*/ 36 w 486"/>
                  <a:gd name="T13" fmla="*/ 147 h 540"/>
                  <a:gd name="T14" fmla="*/ 59 w 486"/>
                  <a:gd name="T15" fmla="*/ 160 h 540"/>
                  <a:gd name="T16" fmla="*/ 90 w 486"/>
                  <a:gd name="T17" fmla="*/ 178 h 540"/>
                  <a:gd name="T18" fmla="*/ 118 w 486"/>
                  <a:gd name="T19" fmla="*/ 246 h 540"/>
                  <a:gd name="T20" fmla="*/ 160 w 486"/>
                  <a:gd name="T21" fmla="*/ 243 h 540"/>
                  <a:gd name="T22" fmla="*/ 157 w 486"/>
                  <a:gd name="T23" fmla="*/ 175 h 540"/>
                  <a:gd name="T24" fmla="*/ 174 w 486"/>
                  <a:gd name="T25" fmla="*/ 151 h 540"/>
                  <a:gd name="T26" fmla="*/ 184 w 486"/>
                  <a:gd name="T27" fmla="*/ 102 h 540"/>
                  <a:gd name="T28" fmla="*/ 156 w 486"/>
                  <a:gd name="T29" fmla="*/ 80 h 540"/>
                  <a:gd name="T30" fmla="*/ 157 w 486"/>
                  <a:gd name="T31" fmla="*/ 59 h 540"/>
                  <a:gd name="T32" fmla="*/ 162 w 486"/>
                  <a:gd name="T33" fmla="*/ 18 h 540"/>
                  <a:gd name="T34" fmla="*/ 194 w 486"/>
                  <a:gd name="T35" fmla="*/ 2 h 540"/>
                  <a:gd name="T36" fmla="*/ 236 w 486"/>
                  <a:gd name="T37" fmla="*/ 8 h 540"/>
                  <a:gd name="T38" fmla="*/ 363 w 486"/>
                  <a:gd name="T39" fmla="*/ 17 h 540"/>
                  <a:gd name="T40" fmla="*/ 399 w 486"/>
                  <a:gd name="T41" fmla="*/ 9 h 540"/>
                  <a:gd name="T42" fmla="*/ 420 w 486"/>
                  <a:gd name="T43" fmla="*/ 0 h 540"/>
                  <a:gd name="T44" fmla="*/ 436 w 486"/>
                  <a:gd name="T45" fmla="*/ 49 h 540"/>
                  <a:gd name="T46" fmla="*/ 443 w 486"/>
                  <a:gd name="T47" fmla="*/ 88 h 540"/>
                  <a:gd name="T48" fmla="*/ 449 w 486"/>
                  <a:gd name="T49" fmla="*/ 113 h 540"/>
                  <a:gd name="T50" fmla="*/ 451 w 486"/>
                  <a:gd name="T51" fmla="*/ 149 h 540"/>
                  <a:gd name="T52" fmla="*/ 445 w 486"/>
                  <a:gd name="T53" fmla="*/ 174 h 540"/>
                  <a:gd name="T54" fmla="*/ 438 w 486"/>
                  <a:gd name="T55" fmla="*/ 208 h 540"/>
                  <a:gd name="T56" fmla="*/ 447 w 486"/>
                  <a:gd name="T57" fmla="*/ 237 h 540"/>
                  <a:gd name="T58" fmla="*/ 460 w 486"/>
                  <a:gd name="T59" fmla="*/ 266 h 540"/>
                  <a:gd name="T60" fmla="*/ 486 w 486"/>
                  <a:gd name="T61" fmla="*/ 302 h 540"/>
                  <a:gd name="T62" fmla="*/ 480 w 486"/>
                  <a:gd name="T63" fmla="*/ 323 h 540"/>
                  <a:gd name="T64" fmla="*/ 462 w 486"/>
                  <a:gd name="T65" fmla="*/ 326 h 540"/>
                  <a:gd name="T66" fmla="*/ 444 w 486"/>
                  <a:gd name="T67" fmla="*/ 332 h 540"/>
                  <a:gd name="T68" fmla="*/ 441 w 486"/>
                  <a:gd name="T69" fmla="*/ 359 h 540"/>
                  <a:gd name="T70" fmla="*/ 436 w 486"/>
                  <a:gd name="T71" fmla="*/ 389 h 540"/>
                  <a:gd name="T72" fmla="*/ 432 w 486"/>
                  <a:gd name="T73" fmla="*/ 398 h 540"/>
                  <a:gd name="T74" fmla="*/ 441 w 486"/>
                  <a:gd name="T75" fmla="*/ 421 h 540"/>
                  <a:gd name="T76" fmla="*/ 426 w 486"/>
                  <a:gd name="T77" fmla="*/ 434 h 540"/>
                  <a:gd name="T78" fmla="*/ 424 w 486"/>
                  <a:gd name="T79" fmla="*/ 457 h 540"/>
                  <a:gd name="T80" fmla="*/ 413 w 486"/>
                  <a:gd name="T81" fmla="*/ 507 h 540"/>
                  <a:gd name="T82" fmla="*/ 360 w 486"/>
                  <a:gd name="T83" fmla="*/ 540 h 540"/>
                  <a:gd name="T84" fmla="*/ 281 w 486"/>
                  <a:gd name="T85" fmla="*/ 525 h 540"/>
                  <a:gd name="T86" fmla="*/ 214 w 486"/>
                  <a:gd name="T87" fmla="*/ 504 h 540"/>
                  <a:gd name="T88" fmla="*/ 163 w 486"/>
                  <a:gd name="T89" fmla="*/ 466 h 540"/>
                  <a:gd name="T90" fmla="*/ 135 w 486"/>
                  <a:gd name="T91" fmla="*/ 427 h 540"/>
                  <a:gd name="T92" fmla="*/ 115 w 486"/>
                  <a:gd name="T93" fmla="*/ 377 h 540"/>
                  <a:gd name="T94" fmla="*/ 110 w 486"/>
                  <a:gd name="T95" fmla="*/ 338 h 540"/>
                  <a:gd name="T96" fmla="*/ 84 w 486"/>
                  <a:gd name="T97" fmla="*/ 350 h 54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86"/>
                  <a:gd name="T148" fmla="*/ 0 h 540"/>
                  <a:gd name="T149" fmla="*/ 486 w 486"/>
                  <a:gd name="T150" fmla="*/ 540 h 54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86" h="540">
                    <a:moveTo>
                      <a:pt x="84" y="350"/>
                    </a:moveTo>
                    <a:lnTo>
                      <a:pt x="61" y="341"/>
                    </a:lnTo>
                    <a:lnTo>
                      <a:pt x="22" y="312"/>
                    </a:lnTo>
                    <a:lnTo>
                      <a:pt x="0" y="261"/>
                    </a:lnTo>
                    <a:lnTo>
                      <a:pt x="0" y="202"/>
                    </a:lnTo>
                    <a:lnTo>
                      <a:pt x="8" y="163"/>
                    </a:lnTo>
                    <a:lnTo>
                      <a:pt x="36" y="147"/>
                    </a:lnTo>
                    <a:lnTo>
                      <a:pt x="59" y="160"/>
                    </a:lnTo>
                    <a:lnTo>
                      <a:pt x="90" y="178"/>
                    </a:lnTo>
                    <a:lnTo>
                      <a:pt x="118" y="246"/>
                    </a:lnTo>
                    <a:lnTo>
                      <a:pt x="160" y="243"/>
                    </a:lnTo>
                    <a:lnTo>
                      <a:pt x="157" y="175"/>
                    </a:lnTo>
                    <a:lnTo>
                      <a:pt x="174" y="151"/>
                    </a:lnTo>
                    <a:lnTo>
                      <a:pt x="184" y="102"/>
                    </a:lnTo>
                    <a:lnTo>
                      <a:pt x="156" y="80"/>
                    </a:lnTo>
                    <a:lnTo>
                      <a:pt x="157" y="59"/>
                    </a:lnTo>
                    <a:lnTo>
                      <a:pt x="162" y="18"/>
                    </a:lnTo>
                    <a:lnTo>
                      <a:pt x="194" y="2"/>
                    </a:lnTo>
                    <a:lnTo>
                      <a:pt x="236" y="8"/>
                    </a:lnTo>
                    <a:lnTo>
                      <a:pt x="363" y="17"/>
                    </a:lnTo>
                    <a:lnTo>
                      <a:pt x="399" y="9"/>
                    </a:lnTo>
                    <a:lnTo>
                      <a:pt x="420" y="0"/>
                    </a:lnTo>
                    <a:lnTo>
                      <a:pt x="436" y="49"/>
                    </a:lnTo>
                    <a:lnTo>
                      <a:pt x="443" y="88"/>
                    </a:lnTo>
                    <a:lnTo>
                      <a:pt x="449" y="113"/>
                    </a:lnTo>
                    <a:lnTo>
                      <a:pt x="451" y="149"/>
                    </a:lnTo>
                    <a:lnTo>
                      <a:pt x="445" y="174"/>
                    </a:lnTo>
                    <a:lnTo>
                      <a:pt x="438" y="208"/>
                    </a:lnTo>
                    <a:lnTo>
                      <a:pt x="447" y="237"/>
                    </a:lnTo>
                    <a:lnTo>
                      <a:pt x="460" y="266"/>
                    </a:lnTo>
                    <a:cubicBezTo>
                      <a:pt x="472" y="293"/>
                      <a:pt x="483" y="293"/>
                      <a:pt x="486" y="302"/>
                    </a:cubicBezTo>
                    <a:lnTo>
                      <a:pt x="480" y="323"/>
                    </a:lnTo>
                    <a:lnTo>
                      <a:pt x="462" y="326"/>
                    </a:lnTo>
                    <a:lnTo>
                      <a:pt x="444" y="332"/>
                    </a:lnTo>
                    <a:lnTo>
                      <a:pt x="441" y="359"/>
                    </a:lnTo>
                    <a:lnTo>
                      <a:pt x="436" y="389"/>
                    </a:lnTo>
                    <a:lnTo>
                      <a:pt x="432" y="398"/>
                    </a:lnTo>
                    <a:lnTo>
                      <a:pt x="441" y="421"/>
                    </a:lnTo>
                    <a:lnTo>
                      <a:pt x="426" y="434"/>
                    </a:lnTo>
                    <a:lnTo>
                      <a:pt x="424" y="457"/>
                    </a:lnTo>
                    <a:lnTo>
                      <a:pt x="413" y="507"/>
                    </a:lnTo>
                    <a:lnTo>
                      <a:pt x="360" y="540"/>
                    </a:lnTo>
                    <a:lnTo>
                      <a:pt x="281" y="525"/>
                    </a:lnTo>
                    <a:lnTo>
                      <a:pt x="214" y="504"/>
                    </a:lnTo>
                    <a:lnTo>
                      <a:pt x="163" y="466"/>
                    </a:lnTo>
                    <a:lnTo>
                      <a:pt x="135" y="427"/>
                    </a:lnTo>
                    <a:lnTo>
                      <a:pt x="115" y="377"/>
                    </a:lnTo>
                    <a:lnTo>
                      <a:pt x="110" y="338"/>
                    </a:lnTo>
                    <a:lnTo>
                      <a:pt x="84" y="350"/>
                    </a:lnTo>
                    <a:close/>
                  </a:path>
                </a:pathLst>
              </a:custGeom>
              <a:gradFill rotWithShape="1">
                <a:gsLst>
                  <a:gs pos="0">
                    <a:srgbClr val="DCBB9A"/>
                  </a:gs>
                  <a:gs pos="50000">
                    <a:srgbClr val="FFD9B3"/>
                  </a:gs>
                  <a:gs pos="100000">
                    <a:srgbClr val="DCBB9A"/>
                  </a:gs>
                </a:gsLst>
                <a:lin ang="0" scaled="1"/>
              </a:gradFill>
              <a:ln w="6350" cmpd="sng">
                <a:solidFill>
                  <a:srgbClr val="000000"/>
                </a:solidFill>
                <a:round/>
                <a:headEnd/>
                <a:tailEnd/>
              </a:ln>
            </p:spPr>
            <p:txBody>
              <a:bodyPr/>
              <a:lstStyle/>
              <a:p>
                <a:endParaRPr lang="en-GB" dirty="0"/>
              </a:p>
            </p:txBody>
          </p:sp>
          <p:sp>
            <p:nvSpPr>
              <p:cNvPr id="115" name="Freeform 345"/>
              <p:cNvSpPr>
                <a:spLocks/>
              </p:cNvSpPr>
              <p:nvPr/>
            </p:nvSpPr>
            <p:spPr bwMode="auto">
              <a:xfrm>
                <a:off x="6804376" y="3406439"/>
                <a:ext cx="59563" cy="28941"/>
              </a:xfrm>
              <a:custGeom>
                <a:avLst/>
                <a:gdLst>
                  <a:gd name="T0" fmla="*/ 195 w 195"/>
                  <a:gd name="T1" fmla="*/ 0 h 90"/>
                  <a:gd name="T2" fmla="*/ 145 w 195"/>
                  <a:gd name="T3" fmla="*/ 5 h 90"/>
                  <a:gd name="T4" fmla="*/ 100 w 195"/>
                  <a:gd name="T5" fmla="*/ 10 h 90"/>
                  <a:gd name="T6" fmla="*/ 50 w 195"/>
                  <a:gd name="T7" fmla="*/ 40 h 90"/>
                  <a:gd name="T8" fmla="*/ 0 w 195"/>
                  <a:gd name="T9" fmla="*/ 65 h 90"/>
                  <a:gd name="T10" fmla="*/ 75 w 195"/>
                  <a:gd name="T11" fmla="*/ 80 h 90"/>
                  <a:gd name="T12" fmla="*/ 180 w 195"/>
                  <a:gd name="T13" fmla="*/ 90 h 90"/>
                  <a:gd name="T14" fmla="*/ 0 60000 65536"/>
                  <a:gd name="T15" fmla="*/ 0 60000 65536"/>
                  <a:gd name="T16" fmla="*/ 0 60000 65536"/>
                  <a:gd name="T17" fmla="*/ 0 60000 65536"/>
                  <a:gd name="T18" fmla="*/ 0 60000 65536"/>
                  <a:gd name="T19" fmla="*/ 0 60000 65536"/>
                  <a:gd name="T20" fmla="*/ 0 60000 65536"/>
                  <a:gd name="T21" fmla="*/ 0 w 195"/>
                  <a:gd name="T22" fmla="*/ 0 h 90"/>
                  <a:gd name="T23" fmla="*/ 195 w 195"/>
                  <a:gd name="T24" fmla="*/ 90 h 9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5" h="90">
                    <a:moveTo>
                      <a:pt x="195" y="0"/>
                    </a:moveTo>
                    <a:lnTo>
                      <a:pt x="145" y="5"/>
                    </a:lnTo>
                    <a:lnTo>
                      <a:pt x="100" y="10"/>
                    </a:lnTo>
                    <a:lnTo>
                      <a:pt x="50" y="40"/>
                    </a:lnTo>
                    <a:lnTo>
                      <a:pt x="0" y="65"/>
                    </a:lnTo>
                    <a:lnTo>
                      <a:pt x="75" y="80"/>
                    </a:lnTo>
                    <a:lnTo>
                      <a:pt x="180" y="90"/>
                    </a:lnTo>
                  </a:path>
                </a:pathLst>
              </a:custGeom>
              <a:solidFill>
                <a:srgbClr val="FFFFFF"/>
              </a:solidFill>
              <a:ln w="6350">
                <a:solidFill>
                  <a:srgbClr val="000000"/>
                </a:solidFill>
                <a:round/>
                <a:headEnd/>
                <a:tailEnd/>
              </a:ln>
            </p:spPr>
            <p:txBody>
              <a:bodyPr/>
              <a:lstStyle/>
              <a:p>
                <a:endParaRPr lang="en-GB" dirty="0"/>
              </a:p>
            </p:txBody>
          </p:sp>
          <p:sp>
            <p:nvSpPr>
              <p:cNvPr id="116" name="Freeform 346"/>
              <p:cNvSpPr>
                <a:spLocks/>
              </p:cNvSpPr>
              <p:nvPr/>
            </p:nvSpPr>
            <p:spPr bwMode="auto">
              <a:xfrm>
                <a:off x="6836509" y="3409407"/>
                <a:ext cx="14891" cy="24488"/>
              </a:xfrm>
              <a:custGeom>
                <a:avLst/>
                <a:gdLst>
                  <a:gd name="T0" fmla="*/ 0 w 50"/>
                  <a:gd name="T1" fmla="*/ 10 h 75"/>
                  <a:gd name="T2" fmla="*/ 15 w 50"/>
                  <a:gd name="T3" fmla="*/ 40 h 75"/>
                  <a:gd name="T4" fmla="*/ 20 w 50"/>
                  <a:gd name="T5" fmla="*/ 75 h 75"/>
                  <a:gd name="T6" fmla="*/ 50 w 50"/>
                  <a:gd name="T7" fmla="*/ 30 h 75"/>
                  <a:gd name="T8" fmla="*/ 50 w 50"/>
                  <a:gd name="T9" fmla="*/ 0 h 75"/>
                  <a:gd name="T10" fmla="*/ 0 60000 65536"/>
                  <a:gd name="T11" fmla="*/ 0 60000 65536"/>
                  <a:gd name="T12" fmla="*/ 0 60000 65536"/>
                  <a:gd name="T13" fmla="*/ 0 60000 65536"/>
                  <a:gd name="T14" fmla="*/ 0 60000 65536"/>
                  <a:gd name="T15" fmla="*/ 0 w 50"/>
                  <a:gd name="T16" fmla="*/ 0 h 75"/>
                  <a:gd name="T17" fmla="*/ 50 w 50"/>
                  <a:gd name="T18" fmla="*/ 75 h 75"/>
                </a:gdLst>
                <a:ahLst/>
                <a:cxnLst>
                  <a:cxn ang="T10">
                    <a:pos x="T0" y="T1"/>
                  </a:cxn>
                  <a:cxn ang="T11">
                    <a:pos x="T2" y="T3"/>
                  </a:cxn>
                  <a:cxn ang="T12">
                    <a:pos x="T4" y="T5"/>
                  </a:cxn>
                  <a:cxn ang="T13">
                    <a:pos x="T6" y="T7"/>
                  </a:cxn>
                  <a:cxn ang="T14">
                    <a:pos x="T8" y="T9"/>
                  </a:cxn>
                </a:cxnLst>
                <a:rect l="T15" t="T16" r="T17" b="T18"/>
                <a:pathLst>
                  <a:path w="50" h="75">
                    <a:moveTo>
                      <a:pt x="0" y="10"/>
                    </a:moveTo>
                    <a:lnTo>
                      <a:pt x="15" y="40"/>
                    </a:lnTo>
                    <a:lnTo>
                      <a:pt x="20" y="75"/>
                    </a:lnTo>
                    <a:lnTo>
                      <a:pt x="50" y="30"/>
                    </a:lnTo>
                    <a:lnTo>
                      <a:pt x="50" y="0"/>
                    </a:lnTo>
                  </a:path>
                </a:pathLst>
              </a:custGeom>
              <a:solidFill>
                <a:srgbClr val="993366"/>
              </a:solidFill>
              <a:ln w="6350">
                <a:solidFill>
                  <a:srgbClr val="000000"/>
                </a:solidFill>
                <a:round/>
                <a:headEnd/>
                <a:tailEnd/>
              </a:ln>
            </p:spPr>
            <p:txBody>
              <a:bodyPr/>
              <a:lstStyle/>
              <a:p>
                <a:endParaRPr lang="en-GB" dirty="0"/>
              </a:p>
            </p:txBody>
          </p:sp>
          <p:sp>
            <p:nvSpPr>
              <p:cNvPr id="117" name="Freeform 347"/>
              <p:cNvSpPr>
                <a:spLocks/>
              </p:cNvSpPr>
              <p:nvPr/>
            </p:nvSpPr>
            <p:spPr bwMode="auto">
              <a:xfrm>
                <a:off x="6773027" y="3373788"/>
                <a:ext cx="95615" cy="25230"/>
              </a:xfrm>
              <a:custGeom>
                <a:avLst/>
                <a:gdLst>
                  <a:gd name="T0" fmla="*/ 0 w 479"/>
                  <a:gd name="T1" fmla="*/ 131 h 131"/>
                  <a:gd name="T2" fmla="*/ 116 w 479"/>
                  <a:gd name="T3" fmla="*/ 74 h 131"/>
                  <a:gd name="T4" fmla="*/ 215 w 479"/>
                  <a:gd name="T5" fmla="*/ 31 h 131"/>
                  <a:gd name="T6" fmla="*/ 317 w 479"/>
                  <a:gd name="T7" fmla="*/ 0 h 131"/>
                  <a:gd name="T8" fmla="*/ 386 w 479"/>
                  <a:gd name="T9" fmla="*/ 33 h 131"/>
                  <a:gd name="T10" fmla="*/ 479 w 479"/>
                  <a:gd name="T11" fmla="*/ 33 h 131"/>
                  <a:gd name="T12" fmla="*/ 0 60000 65536"/>
                  <a:gd name="T13" fmla="*/ 0 60000 65536"/>
                  <a:gd name="T14" fmla="*/ 0 60000 65536"/>
                  <a:gd name="T15" fmla="*/ 0 60000 65536"/>
                  <a:gd name="T16" fmla="*/ 0 60000 65536"/>
                  <a:gd name="T17" fmla="*/ 0 60000 65536"/>
                  <a:gd name="T18" fmla="*/ 0 w 479"/>
                  <a:gd name="T19" fmla="*/ 0 h 131"/>
                  <a:gd name="T20" fmla="*/ 479 w 479"/>
                  <a:gd name="T21" fmla="*/ 131 h 131"/>
                </a:gdLst>
                <a:ahLst/>
                <a:cxnLst>
                  <a:cxn ang="T12">
                    <a:pos x="T0" y="T1"/>
                  </a:cxn>
                  <a:cxn ang="T13">
                    <a:pos x="T2" y="T3"/>
                  </a:cxn>
                  <a:cxn ang="T14">
                    <a:pos x="T4" y="T5"/>
                  </a:cxn>
                  <a:cxn ang="T15">
                    <a:pos x="T6" y="T7"/>
                  </a:cxn>
                  <a:cxn ang="T16">
                    <a:pos x="T8" y="T9"/>
                  </a:cxn>
                  <a:cxn ang="T17">
                    <a:pos x="T10" y="T11"/>
                  </a:cxn>
                </a:cxnLst>
                <a:rect l="T18" t="T19" r="T20" b="T21"/>
                <a:pathLst>
                  <a:path w="479" h="131">
                    <a:moveTo>
                      <a:pt x="0" y="131"/>
                    </a:moveTo>
                    <a:cubicBezTo>
                      <a:pt x="19" y="121"/>
                      <a:pt x="80" y="91"/>
                      <a:pt x="116" y="74"/>
                    </a:cubicBezTo>
                    <a:cubicBezTo>
                      <a:pt x="152" y="57"/>
                      <a:pt x="181" y="43"/>
                      <a:pt x="215" y="31"/>
                    </a:cubicBezTo>
                    <a:cubicBezTo>
                      <a:pt x="249" y="19"/>
                      <a:pt x="289" y="0"/>
                      <a:pt x="317" y="0"/>
                    </a:cubicBezTo>
                    <a:cubicBezTo>
                      <a:pt x="345" y="0"/>
                      <a:pt x="360" y="28"/>
                      <a:pt x="386" y="33"/>
                    </a:cubicBezTo>
                    <a:cubicBezTo>
                      <a:pt x="413" y="37"/>
                      <a:pt x="460" y="33"/>
                      <a:pt x="479" y="33"/>
                    </a:cubicBezTo>
                  </a:path>
                </a:pathLst>
              </a:custGeom>
              <a:noFill/>
              <a:ln w="6350" cmpd="sng">
                <a:solidFill>
                  <a:srgbClr val="000000"/>
                </a:solidFill>
                <a:round/>
                <a:headEnd/>
                <a:tailEnd/>
              </a:ln>
            </p:spPr>
            <p:txBody>
              <a:bodyPr/>
              <a:lstStyle/>
              <a:p>
                <a:endParaRPr lang="en-GB" dirty="0"/>
              </a:p>
            </p:txBody>
          </p:sp>
          <p:sp>
            <p:nvSpPr>
              <p:cNvPr id="118" name="Freeform 348"/>
              <p:cNvSpPr>
                <a:spLocks/>
              </p:cNvSpPr>
              <p:nvPr/>
            </p:nvSpPr>
            <p:spPr bwMode="auto">
              <a:xfrm>
                <a:off x="6579447" y="3395308"/>
                <a:ext cx="21160" cy="74207"/>
              </a:xfrm>
              <a:custGeom>
                <a:avLst/>
                <a:gdLst>
                  <a:gd name="T0" fmla="*/ 40 w 40"/>
                  <a:gd name="T1" fmla="*/ 7 h 119"/>
                  <a:gd name="T2" fmla="*/ 20 w 40"/>
                  <a:gd name="T3" fmla="*/ 5 h 119"/>
                  <a:gd name="T4" fmla="*/ 3 w 40"/>
                  <a:gd name="T5" fmla="*/ 36 h 119"/>
                  <a:gd name="T6" fmla="*/ 3 w 40"/>
                  <a:gd name="T7" fmla="*/ 67 h 119"/>
                  <a:gd name="T8" fmla="*/ 24 w 40"/>
                  <a:gd name="T9" fmla="*/ 119 h 119"/>
                  <a:gd name="T10" fmla="*/ 0 60000 65536"/>
                  <a:gd name="T11" fmla="*/ 0 60000 65536"/>
                  <a:gd name="T12" fmla="*/ 0 60000 65536"/>
                  <a:gd name="T13" fmla="*/ 0 60000 65536"/>
                  <a:gd name="T14" fmla="*/ 0 60000 65536"/>
                  <a:gd name="T15" fmla="*/ 0 w 40"/>
                  <a:gd name="T16" fmla="*/ 0 h 119"/>
                  <a:gd name="T17" fmla="*/ 40 w 40"/>
                  <a:gd name="T18" fmla="*/ 119 h 119"/>
                </a:gdLst>
                <a:ahLst/>
                <a:cxnLst>
                  <a:cxn ang="T10">
                    <a:pos x="T0" y="T1"/>
                  </a:cxn>
                  <a:cxn ang="T11">
                    <a:pos x="T2" y="T3"/>
                  </a:cxn>
                  <a:cxn ang="T12">
                    <a:pos x="T4" y="T5"/>
                  </a:cxn>
                  <a:cxn ang="T13">
                    <a:pos x="T6" y="T7"/>
                  </a:cxn>
                  <a:cxn ang="T14">
                    <a:pos x="T8" y="T9"/>
                  </a:cxn>
                </a:cxnLst>
                <a:rect l="T15" t="T16" r="T17" b="T18"/>
                <a:pathLst>
                  <a:path w="40" h="119">
                    <a:moveTo>
                      <a:pt x="40" y="7"/>
                    </a:moveTo>
                    <a:cubicBezTo>
                      <a:pt x="33" y="4"/>
                      <a:pt x="26" y="0"/>
                      <a:pt x="20" y="5"/>
                    </a:cubicBezTo>
                    <a:cubicBezTo>
                      <a:pt x="14" y="9"/>
                      <a:pt x="5" y="26"/>
                      <a:pt x="3" y="36"/>
                    </a:cubicBezTo>
                    <a:cubicBezTo>
                      <a:pt x="0" y="47"/>
                      <a:pt x="0" y="53"/>
                      <a:pt x="3" y="67"/>
                    </a:cubicBezTo>
                    <a:cubicBezTo>
                      <a:pt x="6" y="81"/>
                      <a:pt x="20" y="110"/>
                      <a:pt x="24" y="119"/>
                    </a:cubicBezTo>
                  </a:path>
                </a:pathLst>
              </a:custGeom>
              <a:noFill/>
              <a:ln w="6350">
                <a:solidFill>
                  <a:srgbClr val="000000"/>
                </a:solidFill>
                <a:round/>
                <a:headEnd/>
                <a:tailEnd/>
              </a:ln>
            </p:spPr>
            <p:txBody>
              <a:bodyPr/>
              <a:lstStyle/>
              <a:p>
                <a:endParaRPr lang="en-GB" dirty="0"/>
              </a:p>
            </p:txBody>
          </p:sp>
          <p:sp>
            <p:nvSpPr>
              <p:cNvPr id="119" name="Freeform 349"/>
              <p:cNvSpPr>
                <a:spLocks/>
              </p:cNvSpPr>
              <p:nvPr/>
            </p:nvSpPr>
            <p:spPr bwMode="auto">
              <a:xfrm>
                <a:off x="6599824" y="3466546"/>
                <a:ext cx="31349" cy="17068"/>
              </a:xfrm>
              <a:custGeom>
                <a:avLst/>
                <a:gdLst>
                  <a:gd name="T0" fmla="*/ 0 w 59"/>
                  <a:gd name="T1" fmla="*/ 6 h 28"/>
                  <a:gd name="T2" fmla="*/ 24 w 59"/>
                  <a:gd name="T3" fmla="*/ 24 h 28"/>
                  <a:gd name="T4" fmla="*/ 51 w 59"/>
                  <a:gd name="T5" fmla="*/ 24 h 28"/>
                  <a:gd name="T6" fmla="*/ 59 w 59"/>
                  <a:gd name="T7" fmla="*/ 0 h 28"/>
                  <a:gd name="T8" fmla="*/ 0 60000 65536"/>
                  <a:gd name="T9" fmla="*/ 0 60000 65536"/>
                  <a:gd name="T10" fmla="*/ 0 60000 65536"/>
                  <a:gd name="T11" fmla="*/ 0 60000 65536"/>
                  <a:gd name="T12" fmla="*/ 0 w 59"/>
                  <a:gd name="T13" fmla="*/ 0 h 28"/>
                  <a:gd name="T14" fmla="*/ 59 w 59"/>
                  <a:gd name="T15" fmla="*/ 28 h 28"/>
                </a:gdLst>
                <a:ahLst/>
                <a:cxnLst>
                  <a:cxn ang="T8">
                    <a:pos x="T0" y="T1"/>
                  </a:cxn>
                  <a:cxn ang="T9">
                    <a:pos x="T2" y="T3"/>
                  </a:cxn>
                  <a:cxn ang="T10">
                    <a:pos x="T4" y="T5"/>
                  </a:cxn>
                  <a:cxn ang="T11">
                    <a:pos x="T6" y="T7"/>
                  </a:cxn>
                </a:cxnLst>
                <a:rect l="T12" t="T13" r="T14" b="T15"/>
                <a:pathLst>
                  <a:path w="59" h="28">
                    <a:moveTo>
                      <a:pt x="0" y="6"/>
                    </a:moveTo>
                    <a:cubicBezTo>
                      <a:pt x="4" y="9"/>
                      <a:pt x="16" y="21"/>
                      <a:pt x="24" y="24"/>
                    </a:cubicBezTo>
                    <a:cubicBezTo>
                      <a:pt x="32" y="27"/>
                      <a:pt x="45" y="28"/>
                      <a:pt x="51" y="24"/>
                    </a:cubicBezTo>
                    <a:cubicBezTo>
                      <a:pt x="57" y="20"/>
                      <a:pt x="58" y="10"/>
                      <a:pt x="59" y="0"/>
                    </a:cubicBezTo>
                  </a:path>
                </a:pathLst>
              </a:custGeom>
              <a:noFill/>
              <a:ln w="6350" cap="flat" cmpd="sng">
                <a:solidFill>
                  <a:srgbClr val="000000"/>
                </a:solidFill>
                <a:prstDash val="solid"/>
                <a:round/>
                <a:headEnd type="none" w="med" len="med"/>
                <a:tailEnd type="none" w="med" len="med"/>
              </a:ln>
            </p:spPr>
            <p:txBody>
              <a:bodyPr/>
              <a:lstStyle/>
              <a:p>
                <a:endParaRPr lang="en-GB" dirty="0"/>
              </a:p>
            </p:txBody>
          </p:sp>
          <p:sp>
            <p:nvSpPr>
              <p:cNvPr id="120" name="Freeform 350"/>
              <p:cNvSpPr>
                <a:spLocks/>
              </p:cNvSpPr>
              <p:nvPr/>
            </p:nvSpPr>
            <p:spPr bwMode="auto">
              <a:xfrm>
                <a:off x="6597473" y="3398276"/>
                <a:ext cx="50942" cy="75691"/>
              </a:xfrm>
              <a:custGeom>
                <a:avLst/>
                <a:gdLst>
                  <a:gd name="T0" fmla="*/ 0 w 252"/>
                  <a:gd name="T1" fmla="*/ 23 h 391"/>
                  <a:gd name="T2" fmla="*/ 45 w 252"/>
                  <a:gd name="T3" fmla="*/ 1 h 391"/>
                  <a:gd name="T4" fmla="*/ 128 w 252"/>
                  <a:gd name="T5" fmla="*/ 31 h 391"/>
                  <a:gd name="T6" fmla="*/ 128 w 252"/>
                  <a:gd name="T7" fmla="*/ 136 h 391"/>
                  <a:gd name="T8" fmla="*/ 105 w 252"/>
                  <a:gd name="T9" fmla="*/ 241 h 391"/>
                  <a:gd name="T10" fmla="*/ 143 w 252"/>
                  <a:gd name="T11" fmla="*/ 301 h 391"/>
                  <a:gd name="T12" fmla="*/ 210 w 252"/>
                  <a:gd name="T13" fmla="*/ 308 h 391"/>
                  <a:gd name="T14" fmla="*/ 248 w 252"/>
                  <a:gd name="T15" fmla="*/ 338 h 391"/>
                  <a:gd name="T16" fmla="*/ 233 w 252"/>
                  <a:gd name="T17" fmla="*/ 391 h 39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52"/>
                  <a:gd name="T28" fmla="*/ 0 h 391"/>
                  <a:gd name="T29" fmla="*/ 252 w 252"/>
                  <a:gd name="T30" fmla="*/ 391 h 39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52" h="391">
                    <a:moveTo>
                      <a:pt x="0" y="23"/>
                    </a:moveTo>
                    <a:cubicBezTo>
                      <a:pt x="12" y="11"/>
                      <a:pt x="24" y="0"/>
                      <a:pt x="45" y="1"/>
                    </a:cubicBezTo>
                    <a:cubicBezTo>
                      <a:pt x="66" y="2"/>
                      <a:pt x="114" y="9"/>
                      <a:pt x="128" y="31"/>
                    </a:cubicBezTo>
                    <a:cubicBezTo>
                      <a:pt x="142" y="53"/>
                      <a:pt x="132" y="101"/>
                      <a:pt x="128" y="136"/>
                    </a:cubicBezTo>
                    <a:cubicBezTo>
                      <a:pt x="124" y="171"/>
                      <a:pt x="103" y="214"/>
                      <a:pt x="105" y="241"/>
                    </a:cubicBezTo>
                    <a:cubicBezTo>
                      <a:pt x="107" y="268"/>
                      <a:pt x="125" y="290"/>
                      <a:pt x="143" y="301"/>
                    </a:cubicBezTo>
                    <a:cubicBezTo>
                      <a:pt x="161" y="312"/>
                      <a:pt x="193" y="302"/>
                      <a:pt x="210" y="308"/>
                    </a:cubicBezTo>
                    <a:cubicBezTo>
                      <a:pt x="227" y="314"/>
                      <a:pt x="244" y="324"/>
                      <a:pt x="248" y="338"/>
                    </a:cubicBezTo>
                    <a:cubicBezTo>
                      <a:pt x="252" y="352"/>
                      <a:pt x="242" y="371"/>
                      <a:pt x="233" y="391"/>
                    </a:cubicBezTo>
                  </a:path>
                </a:pathLst>
              </a:custGeom>
              <a:noFill/>
              <a:ln w="6350">
                <a:solidFill>
                  <a:srgbClr val="000000"/>
                </a:solidFill>
                <a:round/>
                <a:headEnd/>
                <a:tailEnd/>
              </a:ln>
            </p:spPr>
            <p:txBody>
              <a:bodyPr/>
              <a:lstStyle/>
              <a:p>
                <a:endParaRPr lang="en-GB" dirty="0"/>
              </a:p>
            </p:txBody>
          </p:sp>
          <p:sp>
            <p:nvSpPr>
              <p:cNvPr id="121" name="Freeform 351"/>
              <p:cNvSpPr>
                <a:spLocks/>
              </p:cNvSpPr>
              <p:nvPr/>
            </p:nvSpPr>
            <p:spPr bwMode="auto">
              <a:xfrm>
                <a:off x="6825537" y="3529622"/>
                <a:ext cx="59563" cy="35619"/>
              </a:xfrm>
              <a:custGeom>
                <a:avLst/>
                <a:gdLst>
                  <a:gd name="T0" fmla="*/ 29 w 300"/>
                  <a:gd name="T1" fmla="*/ 112 h 187"/>
                  <a:gd name="T2" fmla="*/ 104 w 300"/>
                  <a:gd name="T3" fmla="*/ 52 h 187"/>
                  <a:gd name="T4" fmla="*/ 225 w 300"/>
                  <a:gd name="T5" fmla="*/ 0 h 187"/>
                  <a:gd name="T6" fmla="*/ 285 w 300"/>
                  <a:gd name="T7" fmla="*/ 7 h 187"/>
                  <a:gd name="T8" fmla="*/ 299 w 300"/>
                  <a:gd name="T9" fmla="*/ 37 h 187"/>
                  <a:gd name="T10" fmla="*/ 285 w 300"/>
                  <a:gd name="T11" fmla="*/ 60 h 187"/>
                  <a:gd name="T12" fmla="*/ 164 w 300"/>
                  <a:gd name="T13" fmla="*/ 97 h 187"/>
                  <a:gd name="T14" fmla="*/ 14 w 300"/>
                  <a:gd name="T15" fmla="*/ 112 h 187"/>
                  <a:gd name="T16" fmla="*/ 269 w 300"/>
                  <a:gd name="T17" fmla="*/ 82 h 187"/>
                  <a:gd name="T18" fmla="*/ 300 w 300"/>
                  <a:gd name="T19" fmla="*/ 127 h 187"/>
                  <a:gd name="T20" fmla="*/ 284 w 300"/>
                  <a:gd name="T21" fmla="*/ 187 h 187"/>
                  <a:gd name="T22" fmla="*/ 194 w 300"/>
                  <a:gd name="T23" fmla="*/ 187 h 187"/>
                  <a:gd name="T24" fmla="*/ 112 w 300"/>
                  <a:gd name="T25" fmla="*/ 157 h 187"/>
                  <a:gd name="T26" fmla="*/ 0 w 300"/>
                  <a:gd name="T27" fmla="*/ 127 h 1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00"/>
                  <a:gd name="T43" fmla="*/ 0 h 187"/>
                  <a:gd name="T44" fmla="*/ 300 w 300"/>
                  <a:gd name="T45" fmla="*/ 187 h 1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00" h="187">
                    <a:moveTo>
                      <a:pt x="29" y="112"/>
                    </a:moveTo>
                    <a:lnTo>
                      <a:pt x="104" y="52"/>
                    </a:lnTo>
                    <a:lnTo>
                      <a:pt x="225" y="0"/>
                    </a:lnTo>
                    <a:lnTo>
                      <a:pt x="285" y="7"/>
                    </a:lnTo>
                    <a:lnTo>
                      <a:pt x="299" y="37"/>
                    </a:lnTo>
                    <a:lnTo>
                      <a:pt x="285" y="60"/>
                    </a:lnTo>
                    <a:lnTo>
                      <a:pt x="164" y="97"/>
                    </a:lnTo>
                    <a:lnTo>
                      <a:pt x="14" y="112"/>
                    </a:lnTo>
                    <a:lnTo>
                      <a:pt x="269" y="82"/>
                    </a:lnTo>
                    <a:lnTo>
                      <a:pt x="300" y="127"/>
                    </a:lnTo>
                    <a:lnTo>
                      <a:pt x="284" y="187"/>
                    </a:lnTo>
                    <a:lnTo>
                      <a:pt x="194" y="187"/>
                    </a:lnTo>
                    <a:lnTo>
                      <a:pt x="112" y="157"/>
                    </a:lnTo>
                    <a:lnTo>
                      <a:pt x="0" y="127"/>
                    </a:lnTo>
                  </a:path>
                </a:pathLst>
              </a:custGeom>
              <a:solidFill>
                <a:srgbClr val="FCC1AE"/>
              </a:solidFill>
              <a:ln w="6350">
                <a:solidFill>
                  <a:srgbClr val="000000"/>
                </a:solidFill>
                <a:round/>
                <a:headEnd/>
                <a:tailEnd/>
              </a:ln>
            </p:spPr>
            <p:txBody>
              <a:bodyPr/>
              <a:lstStyle/>
              <a:p>
                <a:endParaRPr lang="en-GB" dirty="0"/>
              </a:p>
            </p:txBody>
          </p:sp>
          <p:sp>
            <p:nvSpPr>
              <p:cNvPr id="122" name="Freeform 352"/>
              <p:cNvSpPr>
                <a:spLocks/>
              </p:cNvSpPr>
              <p:nvPr/>
            </p:nvSpPr>
            <p:spPr bwMode="auto">
              <a:xfrm>
                <a:off x="6314547" y="3643158"/>
                <a:ext cx="909906" cy="747262"/>
              </a:xfrm>
              <a:custGeom>
                <a:avLst/>
                <a:gdLst>
                  <a:gd name="T0" fmla="*/ 128 w 1161"/>
                  <a:gd name="T1" fmla="*/ 20 h 1007"/>
                  <a:gd name="T2" fmla="*/ 85 w 1161"/>
                  <a:gd name="T3" fmla="*/ 53 h 1007"/>
                  <a:gd name="T4" fmla="*/ 69 w 1161"/>
                  <a:gd name="T5" fmla="*/ 79 h 1007"/>
                  <a:gd name="T6" fmla="*/ 164 w 1161"/>
                  <a:gd name="T7" fmla="*/ 97 h 1007"/>
                  <a:gd name="T8" fmla="*/ 278 w 1161"/>
                  <a:gd name="T9" fmla="*/ 90 h 1007"/>
                  <a:gd name="T10" fmla="*/ 339 w 1161"/>
                  <a:gd name="T11" fmla="*/ 71 h 1007"/>
                  <a:gd name="T12" fmla="*/ 374 w 1161"/>
                  <a:gd name="T13" fmla="*/ 29 h 1007"/>
                  <a:gd name="T14" fmla="*/ 407 w 1161"/>
                  <a:gd name="T15" fmla="*/ 0 h 1007"/>
                  <a:gd name="T16" fmla="*/ 414 w 1161"/>
                  <a:gd name="T17" fmla="*/ 41 h 1007"/>
                  <a:gd name="T18" fmla="*/ 411 w 1161"/>
                  <a:gd name="T19" fmla="*/ 85 h 1007"/>
                  <a:gd name="T20" fmla="*/ 423 w 1161"/>
                  <a:gd name="T21" fmla="*/ 116 h 1007"/>
                  <a:gd name="T22" fmla="*/ 486 w 1161"/>
                  <a:gd name="T23" fmla="*/ 131 h 1007"/>
                  <a:gd name="T24" fmla="*/ 537 w 1161"/>
                  <a:gd name="T25" fmla="*/ 140 h 1007"/>
                  <a:gd name="T26" fmla="*/ 591 w 1161"/>
                  <a:gd name="T27" fmla="*/ 146 h 1007"/>
                  <a:gd name="T28" fmla="*/ 621 w 1161"/>
                  <a:gd name="T29" fmla="*/ 143 h 1007"/>
                  <a:gd name="T30" fmla="*/ 616 w 1161"/>
                  <a:gd name="T31" fmla="*/ 105 h 1007"/>
                  <a:gd name="T32" fmla="*/ 630 w 1161"/>
                  <a:gd name="T33" fmla="*/ 84 h 1007"/>
                  <a:gd name="T34" fmla="*/ 693 w 1161"/>
                  <a:gd name="T35" fmla="*/ 101 h 1007"/>
                  <a:gd name="T36" fmla="*/ 788 w 1161"/>
                  <a:gd name="T37" fmla="*/ 110 h 1007"/>
                  <a:gd name="T38" fmla="*/ 847 w 1161"/>
                  <a:gd name="T39" fmla="*/ 132 h 1007"/>
                  <a:gd name="T40" fmla="*/ 905 w 1161"/>
                  <a:gd name="T41" fmla="*/ 129 h 1007"/>
                  <a:gd name="T42" fmla="*/ 990 w 1161"/>
                  <a:gd name="T43" fmla="*/ 123 h 1007"/>
                  <a:gd name="T44" fmla="*/ 1069 w 1161"/>
                  <a:gd name="T45" fmla="*/ 130 h 1007"/>
                  <a:gd name="T46" fmla="*/ 1135 w 1161"/>
                  <a:gd name="T47" fmla="*/ 134 h 1007"/>
                  <a:gd name="T48" fmla="*/ 1136 w 1161"/>
                  <a:gd name="T49" fmla="*/ 179 h 1007"/>
                  <a:gd name="T50" fmla="*/ 1148 w 1161"/>
                  <a:gd name="T51" fmla="*/ 268 h 1007"/>
                  <a:gd name="T52" fmla="*/ 1161 w 1161"/>
                  <a:gd name="T53" fmla="*/ 371 h 1007"/>
                  <a:gd name="T54" fmla="*/ 1153 w 1161"/>
                  <a:gd name="T55" fmla="*/ 418 h 1007"/>
                  <a:gd name="T56" fmla="*/ 1028 w 1161"/>
                  <a:gd name="T57" fmla="*/ 447 h 1007"/>
                  <a:gd name="T58" fmla="*/ 945 w 1161"/>
                  <a:gd name="T59" fmla="*/ 469 h 1007"/>
                  <a:gd name="T60" fmla="*/ 933 w 1161"/>
                  <a:gd name="T61" fmla="*/ 587 h 1007"/>
                  <a:gd name="T62" fmla="*/ 913 w 1161"/>
                  <a:gd name="T63" fmla="*/ 692 h 1007"/>
                  <a:gd name="T64" fmla="*/ 898 w 1161"/>
                  <a:gd name="T65" fmla="*/ 751 h 1007"/>
                  <a:gd name="T66" fmla="*/ 880 w 1161"/>
                  <a:gd name="T67" fmla="*/ 854 h 1007"/>
                  <a:gd name="T68" fmla="*/ 874 w 1161"/>
                  <a:gd name="T69" fmla="*/ 936 h 1007"/>
                  <a:gd name="T70" fmla="*/ 864 w 1161"/>
                  <a:gd name="T71" fmla="*/ 993 h 1007"/>
                  <a:gd name="T72" fmla="*/ 228 w 1161"/>
                  <a:gd name="T73" fmla="*/ 1007 h 1007"/>
                  <a:gd name="T74" fmla="*/ 194 w 1161"/>
                  <a:gd name="T75" fmla="*/ 885 h 1007"/>
                  <a:gd name="T76" fmla="*/ 172 w 1161"/>
                  <a:gd name="T77" fmla="*/ 783 h 1007"/>
                  <a:gd name="T78" fmla="*/ 170 w 1161"/>
                  <a:gd name="T79" fmla="*/ 723 h 1007"/>
                  <a:gd name="T80" fmla="*/ 160 w 1161"/>
                  <a:gd name="T81" fmla="*/ 613 h 1007"/>
                  <a:gd name="T82" fmla="*/ 141 w 1161"/>
                  <a:gd name="T83" fmla="*/ 426 h 1007"/>
                  <a:gd name="T84" fmla="*/ 0 w 1161"/>
                  <a:gd name="T85" fmla="*/ 363 h 1007"/>
                  <a:gd name="T86" fmla="*/ 64 w 1161"/>
                  <a:gd name="T87" fmla="*/ 167 h 1007"/>
                  <a:gd name="T88" fmla="*/ 70 w 1161"/>
                  <a:gd name="T89" fmla="*/ 61 h 1007"/>
                  <a:gd name="T90" fmla="*/ 128 w 1161"/>
                  <a:gd name="T91" fmla="*/ 20 h 100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161"/>
                  <a:gd name="T139" fmla="*/ 0 h 1007"/>
                  <a:gd name="T140" fmla="*/ 1161 w 1161"/>
                  <a:gd name="T141" fmla="*/ 1007 h 1007"/>
                  <a:gd name="connsiteX0" fmla="*/ 1102 w 10000"/>
                  <a:gd name="connsiteY0" fmla="*/ 199 h 10000"/>
                  <a:gd name="connsiteX1" fmla="*/ 732 w 10000"/>
                  <a:gd name="connsiteY1" fmla="*/ 526 h 10000"/>
                  <a:gd name="connsiteX2" fmla="*/ 594 w 10000"/>
                  <a:gd name="connsiteY2" fmla="*/ 785 h 10000"/>
                  <a:gd name="connsiteX3" fmla="*/ 1413 w 10000"/>
                  <a:gd name="connsiteY3" fmla="*/ 963 h 10000"/>
                  <a:gd name="connsiteX4" fmla="*/ 2394 w 10000"/>
                  <a:gd name="connsiteY4" fmla="*/ 894 h 10000"/>
                  <a:gd name="connsiteX5" fmla="*/ 2920 w 10000"/>
                  <a:gd name="connsiteY5" fmla="*/ 705 h 10000"/>
                  <a:gd name="connsiteX6" fmla="*/ 3221 w 10000"/>
                  <a:gd name="connsiteY6" fmla="*/ 288 h 10000"/>
                  <a:gd name="connsiteX7" fmla="*/ 3506 w 10000"/>
                  <a:gd name="connsiteY7" fmla="*/ 0 h 10000"/>
                  <a:gd name="connsiteX8" fmla="*/ 3566 w 10000"/>
                  <a:gd name="connsiteY8" fmla="*/ 407 h 10000"/>
                  <a:gd name="connsiteX9" fmla="*/ 3540 w 10000"/>
                  <a:gd name="connsiteY9" fmla="*/ 844 h 10000"/>
                  <a:gd name="connsiteX10" fmla="*/ 3643 w 10000"/>
                  <a:gd name="connsiteY10" fmla="*/ 1152 h 10000"/>
                  <a:gd name="connsiteX11" fmla="*/ 4186 w 10000"/>
                  <a:gd name="connsiteY11" fmla="*/ 1301 h 10000"/>
                  <a:gd name="connsiteX12" fmla="*/ 4625 w 10000"/>
                  <a:gd name="connsiteY12" fmla="*/ 1390 h 10000"/>
                  <a:gd name="connsiteX13" fmla="*/ 5090 w 10000"/>
                  <a:gd name="connsiteY13" fmla="*/ 1450 h 10000"/>
                  <a:gd name="connsiteX14" fmla="*/ 5306 w 10000"/>
                  <a:gd name="connsiteY14" fmla="*/ 1043 h 10000"/>
                  <a:gd name="connsiteX15" fmla="*/ 5426 w 10000"/>
                  <a:gd name="connsiteY15" fmla="*/ 834 h 10000"/>
                  <a:gd name="connsiteX16" fmla="*/ 5969 w 10000"/>
                  <a:gd name="connsiteY16" fmla="*/ 1003 h 10000"/>
                  <a:gd name="connsiteX17" fmla="*/ 6787 w 10000"/>
                  <a:gd name="connsiteY17" fmla="*/ 1092 h 10000"/>
                  <a:gd name="connsiteX18" fmla="*/ 7295 w 10000"/>
                  <a:gd name="connsiteY18" fmla="*/ 1311 h 10000"/>
                  <a:gd name="connsiteX19" fmla="*/ 7795 w 10000"/>
                  <a:gd name="connsiteY19" fmla="*/ 1281 h 10000"/>
                  <a:gd name="connsiteX20" fmla="*/ 8527 w 10000"/>
                  <a:gd name="connsiteY20" fmla="*/ 1221 h 10000"/>
                  <a:gd name="connsiteX21" fmla="*/ 9208 w 10000"/>
                  <a:gd name="connsiteY21" fmla="*/ 1291 h 10000"/>
                  <a:gd name="connsiteX22" fmla="*/ 9776 w 10000"/>
                  <a:gd name="connsiteY22" fmla="*/ 1331 h 10000"/>
                  <a:gd name="connsiteX23" fmla="*/ 9785 w 10000"/>
                  <a:gd name="connsiteY23" fmla="*/ 1778 h 10000"/>
                  <a:gd name="connsiteX24" fmla="*/ 9888 w 10000"/>
                  <a:gd name="connsiteY24" fmla="*/ 2661 h 10000"/>
                  <a:gd name="connsiteX25" fmla="*/ 10000 w 10000"/>
                  <a:gd name="connsiteY25" fmla="*/ 3684 h 10000"/>
                  <a:gd name="connsiteX26" fmla="*/ 9931 w 10000"/>
                  <a:gd name="connsiteY26" fmla="*/ 4151 h 10000"/>
                  <a:gd name="connsiteX27" fmla="*/ 8854 w 10000"/>
                  <a:gd name="connsiteY27" fmla="*/ 4439 h 10000"/>
                  <a:gd name="connsiteX28" fmla="*/ 8140 w 10000"/>
                  <a:gd name="connsiteY28" fmla="*/ 4657 h 10000"/>
                  <a:gd name="connsiteX29" fmla="*/ 8036 w 10000"/>
                  <a:gd name="connsiteY29" fmla="*/ 5829 h 10000"/>
                  <a:gd name="connsiteX30" fmla="*/ 7864 w 10000"/>
                  <a:gd name="connsiteY30" fmla="*/ 6872 h 10000"/>
                  <a:gd name="connsiteX31" fmla="*/ 7735 w 10000"/>
                  <a:gd name="connsiteY31" fmla="*/ 7458 h 10000"/>
                  <a:gd name="connsiteX32" fmla="*/ 7580 w 10000"/>
                  <a:gd name="connsiteY32" fmla="*/ 8481 h 10000"/>
                  <a:gd name="connsiteX33" fmla="*/ 7528 w 10000"/>
                  <a:gd name="connsiteY33" fmla="*/ 9295 h 10000"/>
                  <a:gd name="connsiteX34" fmla="*/ 7442 w 10000"/>
                  <a:gd name="connsiteY34" fmla="*/ 9861 h 10000"/>
                  <a:gd name="connsiteX35" fmla="*/ 1964 w 10000"/>
                  <a:gd name="connsiteY35" fmla="*/ 10000 h 10000"/>
                  <a:gd name="connsiteX36" fmla="*/ 1671 w 10000"/>
                  <a:gd name="connsiteY36" fmla="*/ 8788 h 10000"/>
                  <a:gd name="connsiteX37" fmla="*/ 1481 w 10000"/>
                  <a:gd name="connsiteY37" fmla="*/ 7776 h 10000"/>
                  <a:gd name="connsiteX38" fmla="*/ 1464 w 10000"/>
                  <a:gd name="connsiteY38" fmla="*/ 7180 h 10000"/>
                  <a:gd name="connsiteX39" fmla="*/ 1378 w 10000"/>
                  <a:gd name="connsiteY39" fmla="*/ 6087 h 10000"/>
                  <a:gd name="connsiteX40" fmla="*/ 1214 w 10000"/>
                  <a:gd name="connsiteY40" fmla="*/ 4230 h 10000"/>
                  <a:gd name="connsiteX41" fmla="*/ 0 w 10000"/>
                  <a:gd name="connsiteY41" fmla="*/ 3605 h 10000"/>
                  <a:gd name="connsiteX42" fmla="*/ 551 w 10000"/>
                  <a:gd name="connsiteY42" fmla="*/ 1658 h 10000"/>
                  <a:gd name="connsiteX43" fmla="*/ 603 w 10000"/>
                  <a:gd name="connsiteY43" fmla="*/ 606 h 10000"/>
                  <a:gd name="connsiteX44" fmla="*/ 1102 w 10000"/>
                  <a:gd name="connsiteY44" fmla="*/ 199 h 10000"/>
                  <a:gd name="connsiteX0" fmla="*/ 1102 w 10000"/>
                  <a:gd name="connsiteY0" fmla="*/ 199 h 10000"/>
                  <a:gd name="connsiteX1" fmla="*/ 732 w 10000"/>
                  <a:gd name="connsiteY1" fmla="*/ 526 h 10000"/>
                  <a:gd name="connsiteX2" fmla="*/ 594 w 10000"/>
                  <a:gd name="connsiteY2" fmla="*/ 785 h 10000"/>
                  <a:gd name="connsiteX3" fmla="*/ 1413 w 10000"/>
                  <a:gd name="connsiteY3" fmla="*/ 963 h 10000"/>
                  <a:gd name="connsiteX4" fmla="*/ 2394 w 10000"/>
                  <a:gd name="connsiteY4" fmla="*/ 894 h 10000"/>
                  <a:gd name="connsiteX5" fmla="*/ 2920 w 10000"/>
                  <a:gd name="connsiteY5" fmla="*/ 705 h 10000"/>
                  <a:gd name="connsiteX6" fmla="*/ 3221 w 10000"/>
                  <a:gd name="connsiteY6" fmla="*/ 288 h 10000"/>
                  <a:gd name="connsiteX7" fmla="*/ 3506 w 10000"/>
                  <a:gd name="connsiteY7" fmla="*/ 0 h 10000"/>
                  <a:gd name="connsiteX8" fmla="*/ 3566 w 10000"/>
                  <a:gd name="connsiteY8" fmla="*/ 407 h 10000"/>
                  <a:gd name="connsiteX9" fmla="*/ 3540 w 10000"/>
                  <a:gd name="connsiteY9" fmla="*/ 844 h 10000"/>
                  <a:gd name="connsiteX10" fmla="*/ 3643 w 10000"/>
                  <a:gd name="connsiteY10" fmla="*/ 1152 h 10000"/>
                  <a:gd name="connsiteX11" fmla="*/ 4186 w 10000"/>
                  <a:gd name="connsiteY11" fmla="*/ 1301 h 10000"/>
                  <a:gd name="connsiteX12" fmla="*/ 4625 w 10000"/>
                  <a:gd name="connsiteY12" fmla="*/ 1390 h 10000"/>
                  <a:gd name="connsiteX13" fmla="*/ 5306 w 10000"/>
                  <a:gd name="connsiteY13" fmla="*/ 1043 h 10000"/>
                  <a:gd name="connsiteX14" fmla="*/ 5426 w 10000"/>
                  <a:gd name="connsiteY14" fmla="*/ 834 h 10000"/>
                  <a:gd name="connsiteX15" fmla="*/ 5969 w 10000"/>
                  <a:gd name="connsiteY15" fmla="*/ 1003 h 10000"/>
                  <a:gd name="connsiteX16" fmla="*/ 6787 w 10000"/>
                  <a:gd name="connsiteY16" fmla="*/ 1092 h 10000"/>
                  <a:gd name="connsiteX17" fmla="*/ 7295 w 10000"/>
                  <a:gd name="connsiteY17" fmla="*/ 1311 h 10000"/>
                  <a:gd name="connsiteX18" fmla="*/ 7795 w 10000"/>
                  <a:gd name="connsiteY18" fmla="*/ 1281 h 10000"/>
                  <a:gd name="connsiteX19" fmla="*/ 8527 w 10000"/>
                  <a:gd name="connsiteY19" fmla="*/ 1221 h 10000"/>
                  <a:gd name="connsiteX20" fmla="*/ 9208 w 10000"/>
                  <a:gd name="connsiteY20" fmla="*/ 1291 h 10000"/>
                  <a:gd name="connsiteX21" fmla="*/ 9776 w 10000"/>
                  <a:gd name="connsiteY21" fmla="*/ 1331 h 10000"/>
                  <a:gd name="connsiteX22" fmla="*/ 9785 w 10000"/>
                  <a:gd name="connsiteY22" fmla="*/ 1778 h 10000"/>
                  <a:gd name="connsiteX23" fmla="*/ 9888 w 10000"/>
                  <a:gd name="connsiteY23" fmla="*/ 2661 h 10000"/>
                  <a:gd name="connsiteX24" fmla="*/ 10000 w 10000"/>
                  <a:gd name="connsiteY24" fmla="*/ 3684 h 10000"/>
                  <a:gd name="connsiteX25" fmla="*/ 9931 w 10000"/>
                  <a:gd name="connsiteY25" fmla="*/ 4151 h 10000"/>
                  <a:gd name="connsiteX26" fmla="*/ 8854 w 10000"/>
                  <a:gd name="connsiteY26" fmla="*/ 4439 h 10000"/>
                  <a:gd name="connsiteX27" fmla="*/ 8140 w 10000"/>
                  <a:gd name="connsiteY27" fmla="*/ 4657 h 10000"/>
                  <a:gd name="connsiteX28" fmla="*/ 8036 w 10000"/>
                  <a:gd name="connsiteY28" fmla="*/ 5829 h 10000"/>
                  <a:gd name="connsiteX29" fmla="*/ 7864 w 10000"/>
                  <a:gd name="connsiteY29" fmla="*/ 6872 h 10000"/>
                  <a:gd name="connsiteX30" fmla="*/ 7735 w 10000"/>
                  <a:gd name="connsiteY30" fmla="*/ 7458 h 10000"/>
                  <a:gd name="connsiteX31" fmla="*/ 7580 w 10000"/>
                  <a:gd name="connsiteY31" fmla="*/ 8481 h 10000"/>
                  <a:gd name="connsiteX32" fmla="*/ 7528 w 10000"/>
                  <a:gd name="connsiteY32" fmla="*/ 9295 h 10000"/>
                  <a:gd name="connsiteX33" fmla="*/ 7442 w 10000"/>
                  <a:gd name="connsiteY33" fmla="*/ 9861 h 10000"/>
                  <a:gd name="connsiteX34" fmla="*/ 1964 w 10000"/>
                  <a:gd name="connsiteY34" fmla="*/ 10000 h 10000"/>
                  <a:gd name="connsiteX35" fmla="*/ 1671 w 10000"/>
                  <a:gd name="connsiteY35" fmla="*/ 8788 h 10000"/>
                  <a:gd name="connsiteX36" fmla="*/ 1481 w 10000"/>
                  <a:gd name="connsiteY36" fmla="*/ 7776 h 10000"/>
                  <a:gd name="connsiteX37" fmla="*/ 1464 w 10000"/>
                  <a:gd name="connsiteY37" fmla="*/ 7180 h 10000"/>
                  <a:gd name="connsiteX38" fmla="*/ 1378 w 10000"/>
                  <a:gd name="connsiteY38" fmla="*/ 6087 h 10000"/>
                  <a:gd name="connsiteX39" fmla="*/ 1214 w 10000"/>
                  <a:gd name="connsiteY39" fmla="*/ 4230 h 10000"/>
                  <a:gd name="connsiteX40" fmla="*/ 0 w 10000"/>
                  <a:gd name="connsiteY40" fmla="*/ 3605 h 10000"/>
                  <a:gd name="connsiteX41" fmla="*/ 551 w 10000"/>
                  <a:gd name="connsiteY41" fmla="*/ 1658 h 10000"/>
                  <a:gd name="connsiteX42" fmla="*/ 603 w 10000"/>
                  <a:gd name="connsiteY42" fmla="*/ 606 h 10000"/>
                  <a:gd name="connsiteX43" fmla="*/ 1102 w 10000"/>
                  <a:gd name="connsiteY43" fmla="*/ 199 h 10000"/>
                  <a:gd name="connsiteX0" fmla="*/ 1102 w 10000"/>
                  <a:gd name="connsiteY0" fmla="*/ 199 h 10000"/>
                  <a:gd name="connsiteX1" fmla="*/ 732 w 10000"/>
                  <a:gd name="connsiteY1" fmla="*/ 526 h 10000"/>
                  <a:gd name="connsiteX2" fmla="*/ 594 w 10000"/>
                  <a:gd name="connsiteY2" fmla="*/ 785 h 10000"/>
                  <a:gd name="connsiteX3" fmla="*/ 1413 w 10000"/>
                  <a:gd name="connsiteY3" fmla="*/ 963 h 10000"/>
                  <a:gd name="connsiteX4" fmla="*/ 2394 w 10000"/>
                  <a:gd name="connsiteY4" fmla="*/ 894 h 10000"/>
                  <a:gd name="connsiteX5" fmla="*/ 2920 w 10000"/>
                  <a:gd name="connsiteY5" fmla="*/ 705 h 10000"/>
                  <a:gd name="connsiteX6" fmla="*/ 3221 w 10000"/>
                  <a:gd name="connsiteY6" fmla="*/ 288 h 10000"/>
                  <a:gd name="connsiteX7" fmla="*/ 3506 w 10000"/>
                  <a:gd name="connsiteY7" fmla="*/ 0 h 10000"/>
                  <a:gd name="connsiteX8" fmla="*/ 3566 w 10000"/>
                  <a:gd name="connsiteY8" fmla="*/ 407 h 10000"/>
                  <a:gd name="connsiteX9" fmla="*/ 3540 w 10000"/>
                  <a:gd name="connsiteY9" fmla="*/ 844 h 10000"/>
                  <a:gd name="connsiteX10" fmla="*/ 3643 w 10000"/>
                  <a:gd name="connsiteY10" fmla="*/ 1152 h 10000"/>
                  <a:gd name="connsiteX11" fmla="*/ 4186 w 10000"/>
                  <a:gd name="connsiteY11" fmla="*/ 1301 h 10000"/>
                  <a:gd name="connsiteX12" fmla="*/ 4931 w 10000"/>
                  <a:gd name="connsiteY12" fmla="*/ 1204 h 10000"/>
                  <a:gd name="connsiteX13" fmla="*/ 5306 w 10000"/>
                  <a:gd name="connsiteY13" fmla="*/ 1043 h 10000"/>
                  <a:gd name="connsiteX14" fmla="*/ 5426 w 10000"/>
                  <a:gd name="connsiteY14" fmla="*/ 834 h 10000"/>
                  <a:gd name="connsiteX15" fmla="*/ 5969 w 10000"/>
                  <a:gd name="connsiteY15" fmla="*/ 1003 h 10000"/>
                  <a:gd name="connsiteX16" fmla="*/ 6787 w 10000"/>
                  <a:gd name="connsiteY16" fmla="*/ 1092 h 10000"/>
                  <a:gd name="connsiteX17" fmla="*/ 7295 w 10000"/>
                  <a:gd name="connsiteY17" fmla="*/ 1311 h 10000"/>
                  <a:gd name="connsiteX18" fmla="*/ 7795 w 10000"/>
                  <a:gd name="connsiteY18" fmla="*/ 1281 h 10000"/>
                  <a:gd name="connsiteX19" fmla="*/ 8527 w 10000"/>
                  <a:gd name="connsiteY19" fmla="*/ 1221 h 10000"/>
                  <a:gd name="connsiteX20" fmla="*/ 9208 w 10000"/>
                  <a:gd name="connsiteY20" fmla="*/ 1291 h 10000"/>
                  <a:gd name="connsiteX21" fmla="*/ 9776 w 10000"/>
                  <a:gd name="connsiteY21" fmla="*/ 1331 h 10000"/>
                  <a:gd name="connsiteX22" fmla="*/ 9785 w 10000"/>
                  <a:gd name="connsiteY22" fmla="*/ 1778 h 10000"/>
                  <a:gd name="connsiteX23" fmla="*/ 9888 w 10000"/>
                  <a:gd name="connsiteY23" fmla="*/ 2661 h 10000"/>
                  <a:gd name="connsiteX24" fmla="*/ 10000 w 10000"/>
                  <a:gd name="connsiteY24" fmla="*/ 3684 h 10000"/>
                  <a:gd name="connsiteX25" fmla="*/ 9931 w 10000"/>
                  <a:gd name="connsiteY25" fmla="*/ 4151 h 10000"/>
                  <a:gd name="connsiteX26" fmla="*/ 8854 w 10000"/>
                  <a:gd name="connsiteY26" fmla="*/ 4439 h 10000"/>
                  <a:gd name="connsiteX27" fmla="*/ 8140 w 10000"/>
                  <a:gd name="connsiteY27" fmla="*/ 4657 h 10000"/>
                  <a:gd name="connsiteX28" fmla="*/ 8036 w 10000"/>
                  <a:gd name="connsiteY28" fmla="*/ 5829 h 10000"/>
                  <a:gd name="connsiteX29" fmla="*/ 7864 w 10000"/>
                  <a:gd name="connsiteY29" fmla="*/ 6872 h 10000"/>
                  <a:gd name="connsiteX30" fmla="*/ 7735 w 10000"/>
                  <a:gd name="connsiteY30" fmla="*/ 7458 h 10000"/>
                  <a:gd name="connsiteX31" fmla="*/ 7580 w 10000"/>
                  <a:gd name="connsiteY31" fmla="*/ 8481 h 10000"/>
                  <a:gd name="connsiteX32" fmla="*/ 7528 w 10000"/>
                  <a:gd name="connsiteY32" fmla="*/ 9295 h 10000"/>
                  <a:gd name="connsiteX33" fmla="*/ 7442 w 10000"/>
                  <a:gd name="connsiteY33" fmla="*/ 9861 h 10000"/>
                  <a:gd name="connsiteX34" fmla="*/ 1964 w 10000"/>
                  <a:gd name="connsiteY34" fmla="*/ 10000 h 10000"/>
                  <a:gd name="connsiteX35" fmla="*/ 1671 w 10000"/>
                  <a:gd name="connsiteY35" fmla="*/ 8788 h 10000"/>
                  <a:gd name="connsiteX36" fmla="*/ 1481 w 10000"/>
                  <a:gd name="connsiteY36" fmla="*/ 7776 h 10000"/>
                  <a:gd name="connsiteX37" fmla="*/ 1464 w 10000"/>
                  <a:gd name="connsiteY37" fmla="*/ 7180 h 10000"/>
                  <a:gd name="connsiteX38" fmla="*/ 1378 w 10000"/>
                  <a:gd name="connsiteY38" fmla="*/ 6087 h 10000"/>
                  <a:gd name="connsiteX39" fmla="*/ 1214 w 10000"/>
                  <a:gd name="connsiteY39" fmla="*/ 4230 h 10000"/>
                  <a:gd name="connsiteX40" fmla="*/ 0 w 10000"/>
                  <a:gd name="connsiteY40" fmla="*/ 3605 h 10000"/>
                  <a:gd name="connsiteX41" fmla="*/ 551 w 10000"/>
                  <a:gd name="connsiteY41" fmla="*/ 1658 h 10000"/>
                  <a:gd name="connsiteX42" fmla="*/ 603 w 10000"/>
                  <a:gd name="connsiteY42" fmla="*/ 606 h 10000"/>
                  <a:gd name="connsiteX43" fmla="*/ 1102 w 10000"/>
                  <a:gd name="connsiteY43" fmla="*/ 199 h 10000"/>
                  <a:gd name="connsiteX0" fmla="*/ 1102 w 10000"/>
                  <a:gd name="connsiteY0" fmla="*/ 199 h 10000"/>
                  <a:gd name="connsiteX1" fmla="*/ 732 w 10000"/>
                  <a:gd name="connsiteY1" fmla="*/ 526 h 10000"/>
                  <a:gd name="connsiteX2" fmla="*/ 594 w 10000"/>
                  <a:gd name="connsiteY2" fmla="*/ 785 h 10000"/>
                  <a:gd name="connsiteX3" fmla="*/ 1413 w 10000"/>
                  <a:gd name="connsiteY3" fmla="*/ 963 h 10000"/>
                  <a:gd name="connsiteX4" fmla="*/ 2394 w 10000"/>
                  <a:gd name="connsiteY4" fmla="*/ 894 h 10000"/>
                  <a:gd name="connsiteX5" fmla="*/ 2920 w 10000"/>
                  <a:gd name="connsiteY5" fmla="*/ 705 h 10000"/>
                  <a:gd name="connsiteX6" fmla="*/ 3221 w 10000"/>
                  <a:gd name="connsiteY6" fmla="*/ 288 h 10000"/>
                  <a:gd name="connsiteX7" fmla="*/ 3506 w 10000"/>
                  <a:gd name="connsiteY7" fmla="*/ 0 h 10000"/>
                  <a:gd name="connsiteX8" fmla="*/ 3566 w 10000"/>
                  <a:gd name="connsiteY8" fmla="*/ 407 h 10000"/>
                  <a:gd name="connsiteX9" fmla="*/ 3540 w 10000"/>
                  <a:gd name="connsiteY9" fmla="*/ 844 h 10000"/>
                  <a:gd name="connsiteX10" fmla="*/ 3643 w 10000"/>
                  <a:gd name="connsiteY10" fmla="*/ 1152 h 10000"/>
                  <a:gd name="connsiteX11" fmla="*/ 4492 w 10000"/>
                  <a:gd name="connsiteY11" fmla="*/ 1068 h 10000"/>
                  <a:gd name="connsiteX12" fmla="*/ 4931 w 10000"/>
                  <a:gd name="connsiteY12" fmla="*/ 1204 h 10000"/>
                  <a:gd name="connsiteX13" fmla="*/ 5306 w 10000"/>
                  <a:gd name="connsiteY13" fmla="*/ 1043 h 10000"/>
                  <a:gd name="connsiteX14" fmla="*/ 5426 w 10000"/>
                  <a:gd name="connsiteY14" fmla="*/ 834 h 10000"/>
                  <a:gd name="connsiteX15" fmla="*/ 5969 w 10000"/>
                  <a:gd name="connsiteY15" fmla="*/ 1003 h 10000"/>
                  <a:gd name="connsiteX16" fmla="*/ 6787 w 10000"/>
                  <a:gd name="connsiteY16" fmla="*/ 1092 h 10000"/>
                  <a:gd name="connsiteX17" fmla="*/ 7295 w 10000"/>
                  <a:gd name="connsiteY17" fmla="*/ 1311 h 10000"/>
                  <a:gd name="connsiteX18" fmla="*/ 7795 w 10000"/>
                  <a:gd name="connsiteY18" fmla="*/ 1281 h 10000"/>
                  <a:gd name="connsiteX19" fmla="*/ 8527 w 10000"/>
                  <a:gd name="connsiteY19" fmla="*/ 1221 h 10000"/>
                  <a:gd name="connsiteX20" fmla="*/ 9208 w 10000"/>
                  <a:gd name="connsiteY20" fmla="*/ 1291 h 10000"/>
                  <a:gd name="connsiteX21" fmla="*/ 9776 w 10000"/>
                  <a:gd name="connsiteY21" fmla="*/ 1331 h 10000"/>
                  <a:gd name="connsiteX22" fmla="*/ 9785 w 10000"/>
                  <a:gd name="connsiteY22" fmla="*/ 1778 h 10000"/>
                  <a:gd name="connsiteX23" fmla="*/ 9888 w 10000"/>
                  <a:gd name="connsiteY23" fmla="*/ 2661 h 10000"/>
                  <a:gd name="connsiteX24" fmla="*/ 10000 w 10000"/>
                  <a:gd name="connsiteY24" fmla="*/ 3684 h 10000"/>
                  <a:gd name="connsiteX25" fmla="*/ 9931 w 10000"/>
                  <a:gd name="connsiteY25" fmla="*/ 4151 h 10000"/>
                  <a:gd name="connsiteX26" fmla="*/ 8854 w 10000"/>
                  <a:gd name="connsiteY26" fmla="*/ 4439 h 10000"/>
                  <a:gd name="connsiteX27" fmla="*/ 8140 w 10000"/>
                  <a:gd name="connsiteY27" fmla="*/ 4657 h 10000"/>
                  <a:gd name="connsiteX28" fmla="*/ 8036 w 10000"/>
                  <a:gd name="connsiteY28" fmla="*/ 5829 h 10000"/>
                  <a:gd name="connsiteX29" fmla="*/ 7864 w 10000"/>
                  <a:gd name="connsiteY29" fmla="*/ 6872 h 10000"/>
                  <a:gd name="connsiteX30" fmla="*/ 7735 w 10000"/>
                  <a:gd name="connsiteY30" fmla="*/ 7458 h 10000"/>
                  <a:gd name="connsiteX31" fmla="*/ 7580 w 10000"/>
                  <a:gd name="connsiteY31" fmla="*/ 8481 h 10000"/>
                  <a:gd name="connsiteX32" fmla="*/ 7528 w 10000"/>
                  <a:gd name="connsiteY32" fmla="*/ 9295 h 10000"/>
                  <a:gd name="connsiteX33" fmla="*/ 7442 w 10000"/>
                  <a:gd name="connsiteY33" fmla="*/ 9861 h 10000"/>
                  <a:gd name="connsiteX34" fmla="*/ 1964 w 10000"/>
                  <a:gd name="connsiteY34" fmla="*/ 10000 h 10000"/>
                  <a:gd name="connsiteX35" fmla="*/ 1671 w 10000"/>
                  <a:gd name="connsiteY35" fmla="*/ 8788 h 10000"/>
                  <a:gd name="connsiteX36" fmla="*/ 1481 w 10000"/>
                  <a:gd name="connsiteY36" fmla="*/ 7776 h 10000"/>
                  <a:gd name="connsiteX37" fmla="*/ 1464 w 10000"/>
                  <a:gd name="connsiteY37" fmla="*/ 7180 h 10000"/>
                  <a:gd name="connsiteX38" fmla="*/ 1378 w 10000"/>
                  <a:gd name="connsiteY38" fmla="*/ 6087 h 10000"/>
                  <a:gd name="connsiteX39" fmla="*/ 1214 w 10000"/>
                  <a:gd name="connsiteY39" fmla="*/ 4230 h 10000"/>
                  <a:gd name="connsiteX40" fmla="*/ 0 w 10000"/>
                  <a:gd name="connsiteY40" fmla="*/ 3605 h 10000"/>
                  <a:gd name="connsiteX41" fmla="*/ 551 w 10000"/>
                  <a:gd name="connsiteY41" fmla="*/ 1658 h 10000"/>
                  <a:gd name="connsiteX42" fmla="*/ 603 w 10000"/>
                  <a:gd name="connsiteY42" fmla="*/ 606 h 10000"/>
                  <a:gd name="connsiteX43" fmla="*/ 1102 w 10000"/>
                  <a:gd name="connsiteY43" fmla="*/ 199 h 10000"/>
                  <a:gd name="connsiteX0" fmla="*/ 1102 w 10000"/>
                  <a:gd name="connsiteY0" fmla="*/ 199 h 10000"/>
                  <a:gd name="connsiteX1" fmla="*/ 732 w 10000"/>
                  <a:gd name="connsiteY1" fmla="*/ 526 h 10000"/>
                  <a:gd name="connsiteX2" fmla="*/ 594 w 10000"/>
                  <a:gd name="connsiteY2" fmla="*/ 785 h 10000"/>
                  <a:gd name="connsiteX3" fmla="*/ 1413 w 10000"/>
                  <a:gd name="connsiteY3" fmla="*/ 963 h 10000"/>
                  <a:gd name="connsiteX4" fmla="*/ 2394 w 10000"/>
                  <a:gd name="connsiteY4" fmla="*/ 894 h 10000"/>
                  <a:gd name="connsiteX5" fmla="*/ 2920 w 10000"/>
                  <a:gd name="connsiteY5" fmla="*/ 705 h 10000"/>
                  <a:gd name="connsiteX6" fmla="*/ 3221 w 10000"/>
                  <a:gd name="connsiteY6" fmla="*/ 288 h 10000"/>
                  <a:gd name="connsiteX7" fmla="*/ 3506 w 10000"/>
                  <a:gd name="connsiteY7" fmla="*/ 0 h 10000"/>
                  <a:gd name="connsiteX8" fmla="*/ 3566 w 10000"/>
                  <a:gd name="connsiteY8" fmla="*/ 407 h 10000"/>
                  <a:gd name="connsiteX9" fmla="*/ 3540 w 10000"/>
                  <a:gd name="connsiteY9" fmla="*/ 844 h 10000"/>
                  <a:gd name="connsiteX10" fmla="*/ 4102 w 10000"/>
                  <a:gd name="connsiteY10" fmla="*/ 966 h 10000"/>
                  <a:gd name="connsiteX11" fmla="*/ 4492 w 10000"/>
                  <a:gd name="connsiteY11" fmla="*/ 1068 h 10000"/>
                  <a:gd name="connsiteX12" fmla="*/ 4931 w 10000"/>
                  <a:gd name="connsiteY12" fmla="*/ 1204 h 10000"/>
                  <a:gd name="connsiteX13" fmla="*/ 5306 w 10000"/>
                  <a:gd name="connsiteY13" fmla="*/ 1043 h 10000"/>
                  <a:gd name="connsiteX14" fmla="*/ 5426 w 10000"/>
                  <a:gd name="connsiteY14" fmla="*/ 834 h 10000"/>
                  <a:gd name="connsiteX15" fmla="*/ 5969 w 10000"/>
                  <a:gd name="connsiteY15" fmla="*/ 1003 h 10000"/>
                  <a:gd name="connsiteX16" fmla="*/ 6787 w 10000"/>
                  <a:gd name="connsiteY16" fmla="*/ 1092 h 10000"/>
                  <a:gd name="connsiteX17" fmla="*/ 7295 w 10000"/>
                  <a:gd name="connsiteY17" fmla="*/ 1311 h 10000"/>
                  <a:gd name="connsiteX18" fmla="*/ 7795 w 10000"/>
                  <a:gd name="connsiteY18" fmla="*/ 1281 h 10000"/>
                  <a:gd name="connsiteX19" fmla="*/ 8527 w 10000"/>
                  <a:gd name="connsiteY19" fmla="*/ 1221 h 10000"/>
                  <a:gd name="connsiteX20" fmla="*/ 9208 w 10000"/>
                  <a:gd name="connsiteY20" fmla="*/ 1291 h 10000"/>
                  <a:gd name="connsiteX21" fmla="*/ 9776 w 10000"/>
                  <a:gd name="connsiteY21" fmla="*/ 1331 h 10000"/>
                  <a:gd name="connsiteX22" fmla="*/ 9785 w 10000"/>
                  <a:gd name="connsiteY22" fmla="*/ 1778 h 10000"/>
                  <a:gd name="connsiteX23" fmla="*/ 9888 w 10000"/>
                  <a:gd name="connsiteY23" fmla="*/ 2661 h 10000"/>
                  <a:gd name="connsiteX24" fmla="*/ 10000 w 10000"/>
                  <a:gd name="connsiteY24" fmla="*/ 3684 h 10000"/>
                  <a:gd name="connsiteX25" fmla="*/ 9931 w 10000"/>
                  <a:gd name="connsiteY25" fmla="*/ 4151 h 10000"/>
                  <a:gd name="connsiteX26" fmla="*/ 8854 w 10000"/>
                  <a:gd name="connsiteY26" fmla="*/ 4439 h 10000"/>
                  <a:gd name="connsiteX27" fmla="*/ 8140 w 10000"/>
                  <a:gd name="connsiteY27" fmla="*/ 4657 h 10000"/>
                  <a:gd name="connsiteX28" fmla="*/ 8036 w 10000"/>
                  <a:gd name="connsiteY28" fmla="*/ 5829 h 10000"/>
                  <a:gd name="connsiteX29" fmla="*/ 7864 w 10000"/>
                  <a:gd name="connsiteY29" fmla="*/ 6872 h 10000"/>
                  <a:gd name="connsiteX30" fmla="*/ 7735 w 10000"/>
                  <a:gd name="connsiteY30" fmla="*/ 7458 h 10000"/>
                  <a:gd name="connsiteX31" fmla="*/ 7580 w 10000"/>
                  <a:gd name="connsiteY31" fmla="*/ 8481 h 10000"/>
                  <a:gd name="connsiteX32" fmla="*/ 7528 w 10000"/>
                  <a:gd name="connsiteY32" fmla="*/ 9295 h 10000"/>
                  <a:gd name="connsiteX33" fmla="*/ 7442 w 10000"/>
                  <a:gd name="connsiteY33" fmla="*/ 9861 h 10000"/>
                  <a:gd name="connsiteX34" fmla="*/ 1964 w 10000"/>
                  <a:gd name="connsiteY34" fmla="*/ 10000 h 10000"/>
                  <a:gd name="connsiteX35" fmla="*/ 1671 w 10000"/>
                  <a:gd name="connsiteY35" fmla="*/ 8788 h 10000"/>
                  <a:gd name="connsiteX36" fmla="*/ 1481 w 10000"/>
                  <a:gd name="connsiteY36" fmla="*/ 7776 h 10000"/>
                  <a:gd name="connsiteX37" fmla="*/ 1464 w 10000"/>
                  <a:gd name="connsiteY37" fmla="*/ 7180 h 10000"/>
                  <a:gd name="connsiteX38" fmla="*/ 1378 w 10000"/>
                  <a:gd name="connsiteY38" fmla="*/ 6087 h 10000"/>
                  <a:gd name="connsiteX39" fmla="*/ 1214 w 10000"/>
                  <a:gd name="connsiteY39" fmla="*/ 4230 h 10000"/>
                  <a:gd name="connsiteX40" fmla="*/ 0 w 10000"/>
                  <a:gd name="connsiteY40" fmla="*/ 3605 h 10000"/>
                  <a:gd name="connsiteX41" fmla="*/ 551 w 10000"/>
                  <a:gd name="connsiteY41" fmla="*/ 1658 h 10000"/>
                  <a:gd name="connsiteX42" fmla="*/ 603 w 10000"/>
                  <a:gd name="connsiteY42" fmla="*/ 606 h 10000"/>
                  <a:gd name="connsiteX43" fmla="*/ 1102 w 10000"/>
                  <a:gd name="connsiteY43" fmla="*/ 199 h 10000"/>
                  <a:gd name="connsiteX0" fmla="*/ 1102 w 10000"/>
                  <a:gd name="connsiteY0" fmla="*/ 199 h 10000"/>
                  <a:gd name="connsiteX1" fmla="*/ 732 w 10000"/>
                  <a:gd name="connsiteY1" fmla="*/ 526 h 10000"/>
                  <a:gd name="connsiteX2" fmla="*/ 594 w 10000"/>
                  <a:gd name="connsiteY2" fmla="*/ 785 h 10000"/>
                  <a:gd name="connsiteX3" fmla="*/ 1413 w 10000"/>
                  <a:gd name="connsiteY3" fmla="*/ 963 h 10000"/>
                  <a:gd name="connsiteX4" fmla="*/ 2394 w 10000"/>
                  <a:gd name="connsiteY4" fmla="*/ 894 h 10000"/>
                  <a:gd name="connsiteX5" fmla="*/ 2920 w 10000"/>
                  <a:gd name="connsiteY5" fmla="*/ 705 h 10000"/>
                  <a:gd name="connsiteX6" fmla="*/ 3221 w 10000"/>
                  <a:gd name="connsiteY6" fmla="*/ 288 h 10000"/>
                  <a:gd name="connsiteX7" fmla="*/ 3506 w 10000"/>
                  <a:gd name="connsiteY7" fmla="*/ 0 h 10000"/>
                  <a:gd name="connsiteX8" fmla="*/ 3566 w 10000"/>
                  <a:gd name="connsiteY8" fmla="*/ 407 h 10000"/>
                  <a:gd name="connsiteX9" fmla="*/ 3540 w 10000"/>
                  <a:gd name="connsiteY9" fmla="*/ 844 h 10000"/>
                  <a:gd name="connsiteX10" fmla="*/ 4102 w 10000"/>
                  <a:gd name="connsiteY10" fmla="*/ 966 h 10000"/>
                  <a:gd name="connsiteX11" fmla="*/ 4492 w 10000"/>
                  <a:gd name="connsiteY11" fmla="*/ 1068 h 10000"/>
                  <a:gd name="connsiteX12" fmla="*/ 4931 w 10000"/>
                  <a:gd name="connsiteY12" fmla="*/ 1204 h 10000"/>
                  <a:gd name="connsiteX13" fmla="*/ 5000 w 10000"/>
                  <a:gd name="connsiteY13" fmla="*/ 950 h 10000"/>
                  <a:gd name="connsiteX14" fmla="*/ 5426 w 10000"/>
                  <a:gd name="connsiteY14" fmla="*/ 834 h 10000"/>
                  <a:gd name="connsiteX15" fmla="*/ 5969 w 10000"/>
                  <a:gd name="connsiteY15" fmla="*/ 1003 h 10000"/>
                  <a:gd name="connsiteX16" fmla="*/ 6787 w 10000"/>
                  <a:gd name="connsiteY16" fmla="*/ 1092 h 10000"/>
                  <a:gd name="connsiteX17" fmla="*/ 7295 w 10000"/>
                  <a:gd name="connsiteY17" fmla="*/ 1311 h 10000"/>
                  <a:gd name="connsiteX18" fmla="*/ 7795 w 10000"/>
                  <a:gd name="connsiteY18" fmla="*/ 1281 h 10000"/>
                  <a:gd name="connsiteX19" fmla="*/ 8527 w 10000"/>
                  <a:gd name="connsiteY19" fmla="*/ 1221 h 10000"/>
                  <a:gd name="connsiteX20" fmla="*/ 9208 w 10000"/>
                  <a:gd name="connsiteY20" fmla="*/ 1291 h 10000"/>
                  <a:gd name="connsiteX21" fmla="*/ 9776 w 10000"/>
                  <a:gd name="connsiteY21" fmla="*/ 1331 h 10000"/>
                  <a:gd name="connsiteX22" fmla="*/ 9785 w 10000"/>
                  <a:gd name="connsiteY22" fmla="*/ 1778 h 10000"/>
                  <a:gd name="connsiteX23" fmla="*/ 9888 w 10000"/>
                  <a:gd name="connsiteY23" fmla="*/ 2661 h 10000"/>
                  <a:gd name="connsiteX24" fmla="*/ 10000 w 10000"/>
                  <a:gd name="connsiteY24" fmla="*/ 3684 h 10000"/>
                  <a:gd name="connsiteX25" fmla="*/ 9931 w 10000"/>
                  <a:gd name="connsiteY25" fmla="*/ 4151 h 10000"/>
                  <a:gd name="connsiteX26" fmla="*/ 8854 w 10000"/>
                  <a:gd name="connsiteY26" fmla="*/ 4439 h 10000"/>
                  <a:gd name="connsiteX27" fmla="*/ 8140 w 10000"/>
                  <a:gd name="connsiteY27" fmla="*/ 4657 h 10000"/>
                  <a:gd name="connsiteX28" fmla="*/ 8036 w 10000"/>
                  <a:gd name="connsiteY28" fmla="*/ 5829 h 10000"/>
                  <a:gd name="connsiteX29" fmla="*/ 7864 w 10000"/>
                  <a:gd name="connsiteY29" fmla="*/ 6872 h 10000"/>
                  <a:gd name="connsiteX30" fmla="*/ 7735 w 10000"/>
                  <a:gd name="connsiteY30" fmla="*/ 7458 h 10000"/>
                  <a:gd name="connsiteX31" fmla="*/ 7580 w 10000"/>
                  <a:gd name="connsiteY31" fmla="*/ 8481 h 10000"/>
                  <a:gd name="connsiteX32" fmla="*/ 7528 w 10000"/>
                  <a:gd name="connsiteY32" fmla="*/ 9295 h 10000"/>
                  <a:gd name="connsiteX33" fmla="*/ 7442 w 10000"/>
                  <a:gd name="connsiteY33" fmla="*/ 9861 h 10000"/>
                  <a:gd name="connsiteX34" fmla="*/ 1964 w 10000"/>
                  <a:gd name="connsiteY34" fmla="*/ 10000 h 10000"/>
                  <a:gd name="connsiteX35" fmla="*/ 1671 w 10000"/>
                  <a:gd name="connsiteY35" fmla="*/ 8788 h 10000"/>
                  <a:gd name="connsiteX36" fmla="*/ 1481 w 10000"/>
                  <a:gd name="connsiteY36" fmla="*/ 7776 h 10000"/>
                  <a:gd name="connsiteX37" fmla="*/ 1464 w 10000"/>
                  <a:gd name="connsiteY37" fmla="*/ 7180 h 10000"/>
                  <a:gd name="connsiteX38" fmla="*/ 1378 w 10000"/>
                  <a:gd name="connsiteY38" fmla="*/ 6087 h 10000"/>
                  <a:gd name="connsiteX39" fmla="*/ 1214 w 10000"/>
                  <a:gd name="connsiteY39" fmla="*/ 4230 h 10000"/>
                  <a:gd name="connsiteX40" fmla="*/ 0 w 10000"/>
                  <a:gd name="connsiteY40" fmla="*/ 3605 h 10000"/>
                  <a:gd name="connsiteX41" fmla="*/ 551 w 10000"/>
                  <a:gd name="connsiteY41" fmla="*/ 1658 h 10000"/>
                  <a:gd name="connsiteX42" fmla="*/ 603 w 10000"/>
                  <a:gd name="connsiteY42" fmla="*/ 606 h 10000"/>
                  <a:gd name="connsiteX43" fmla="*/ 1102 w 10000"/>
                  <a:gd name="connsiteY43" fmla="*/ 199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0000" h="10000">
                    <a:moveTo>
                      <a:pt x="1102" y="199"/>
                    </a:moveTo>
                    <a:lnTo>
                      <a:pt x="732" y="526"/>
                    </a:lnTo>
                    <a:lnTo>
                      <a:pt x="594" y="785"/>
                    </a:lnTo>
                    <a:lnTo>
                      <a:pt x="1413" y="963"/>
                    </a:lnTo>
                    <a:lnTo>
                      <a:pt x="2394" y="894"/>
                    </a:lnTo>
                    <a:lnTo>
                      <a:pt x="2920" y="705"/>
                    </a:lnTo>
                    <a:lnTo>
                      <a:pt x="3221" y="288"/>
                    </a:lnTo>
                    <a:lnTo>
                      <a:pt x="3506" y="0"/>
                    </a:lnTo>
                    <a:cubicBezTo>
                      <a:pt x="3526" y="136"/>
                      <a:pt x="3546" y="271"/>
                      <a:pt x="3566" y="407"/>
                    </a:cubicBezTo>
                    <a:cubicBezTo>
                      <a:pt x="3557" y="553"/>
                      <a:pt x="3549" y="698"/>
                      <a:pt x="3540" y="844"/>
                    </a:cubicBezTo>
                    <a:cubicBezTo>
                      <a:pt x="3575" y="1102"/>
                      <a:pt x="3982" y="817"/>
                      <a:pt x="4102" y="966"/>
                    </a:cubicBezTo>
                    <a:lnTo>
                      <a:pt x="4492" y="1068"/>
                    </a:lnTo>
                    <a:lnTo>
                      <a:pt x="4931" y="1204"/>
                    </a:lnTo>
                    <a:cubicBezTo>
                      <a:pt x="4954" y="1119"/>
                      <a:pt x="4977" y="1035"/>
                      <a:pt x="5000" y="950"/>
                    </a:cubicBezTo>
                    <a:lnTo>
                      <a:pt x="5426" y="834"/>
                    </a:lnTo>
                    <a:lnTo>
                      <a:pt x="5969" y="1003"/>
                    </a:lnTo>
                    <a:lnTo>
                      <a:pt x="6787" y="1092"/>
                    </a:lnTo>
                    <a:lnTo>
                      <a:pt x="7295" y="1311"/>
                    </a:lnTo>
                    <a:lnTo>
                      <a:pt x="7795" y="1281"/>
                    </a:lnTo>
                    <a:lnTo>
                      <a:pt x="8527" y="1221"/>
                    </a:lnTo>
                    <a:lnTo>
                      <a:pt x="9208" y="1291"/>
                    </a:lnTo>
                    <a:lnTo>
                      <a:pt x="9776" y="1331"/>
                    </a:lnTo>
                    <a:lnTo>
                      <a:pt x="9785" y="1778"/>
                    </a:lnTo>
                    <a:cubicBezTo>
                      <a:pt x="9819" y="2072"/>
                      <a:pt x="9854" y="2367"/>
                      <a:pt x="9888" y="2661"/>
                    </a:cubicBezTo>
                    <a:cubicBezTo>
                      <a:pt x="9925" y="3002"/>
                      <a:pt x="9963" y="3343"/>
                      <a:pt x="10000" y="3684"/>
                    </a:cubicBezTo>
                    <a:cubicBezTo>
                      <a:pt x="9977" y="3840"/>
                      <a:pt x="9954" y="3995"/>
                      <a:pt x="9931" y="4151"/>
                    </a:cubicBezTo>
                    <a:lnTo>
                      <a:pt x="8854" y="4439"/>
                    </a:lnTo>
                    <a:lnTo>
                      <a:pt x="8140" y="4657"/>
                    </a:lnTo>
                    <a:cubicBezTo>
                      <a:pt x="8105" y="5048"/>
                      <a:pt x="8071" y="5438"/>
                      <a:pt x="8036" y="5829"/>
                    </a:cubicBezTo>
                    <a:cubicBezTo>
                      <a:pt x="8010" y="6038"/>
                      <a:pt x="7941" y="6653"/>
                      <a:pt x="7864" y="6872"/>
                    </a:cubicBezTo>
                    <a:cubicBezTo>
                      <a:pt x="7769" y="7130"/>
                      <a:pt x="7778" y="7190"/>
                      <a:pt x="7735" y="7458"/>
                    </a:cubicBezTo>
                    <a:cubicBezTo>
                      <a:pt x="7683" y="7799"/>
                      <a:pt x="7632" y="8140"/>
                      <a:pt x="7580" y="8481"/>
                    </a:cubicBezTo>
                    <a:cubicBezTo>
                      <a:pt x="7563" y="8752"/>
                      <a:pt x="7545" y="9024"/>
                      <a:pt x="7528" y="9295"/>
                    </a:cubicBezTo>
                    <a:cubicBezTo>
                      <a:pt x="7499" y="9484"/>
                      <a:pt x="7471" y="9672"/>
                      <a:pt x="7442" y="9861"/>
                    </a:cubicBezTo>
                    <a:lnTo>
                      <a:pt x="1964" y="10000"/>
                    </a:lnTo>
                    <a:cubicBezTo>
                      <a:pt x="1866" y="9596"/>
                      <a:pt x="1769" y="9192"/>
                      <a:pt x="1671" y="8788"/>
                    </a:cubicBezTo>
                    <a:cubicBezTo>
                      <a:pt x="1608" y="8451"/>
                      <a:pt x="1544" y="8113"/>
                      <a:pt x="1481" y="7776"/>
                    </a:cubicBezTo>
                    <a:cubicBezTo>
                      <a:pt x="1475" y="7577"/>
                      <a:pt x="1470" y="7379"/>
                      <a:pt x="1464" y="7180"/>
                    </a:cubicBezTo>
                    <a:cubicBezTo>
                      <a:pt x="1435" y="6816"/>
                      <a:pt x="1407" y="6451"/>
                      <a:pt x="1378" y="6087"/>
                    </a:cubicBezTo>
                    <a:cubicBezTo>
                      <a:pt x="1323" y="5468"/>
                      <a:pt x="1269" y="4849"/>
                      <a:pt x="1214" y="4230"/>
                    </a:cubicBezTo>
                    <a:lnTo>
                      <a:pt x="0" y="3605"/>
                    </a:lnTo>
                    <a:lnTo>
                      <a:pt x="551" y="1658"/>
                    </a:lnTo>
                    <a:cubicBezTo>
                      <a:pt x="568" y="1307"/>
                      <a:pt x="586" y="957"/>
                      <a:pt x="603" y="606"/>
                    </a:cubicBezTo>
                    <a:lnTo>
                      <a:pt x="1102" y="199"/>
                    </a:lnTo>
                    <a:close/>
                  </a:path>
                </a:pathLst>
              </a:custGeom>
              <a:gradFill rotWithShape="1">
                <a:gsLst>
                  <a:gs pos="0">
                    <a:srgbClr val="007676"/>
                  </a:gs>
                  <a:gs pos="50000">
                    <a:srgbClr val="00FFFF"/>
                  </a:gs>
                  <a:gs pos="100000">
                    <a:srgbClr val="007676"/>
                  </a:gs>
                </a:gsLst>
                <a:lin ang="0" scaled="1"/>
              </a:gradFill>
              <a:ln w="6350">
                <a:solidFill>
                  <a:srgbClr val="000000"/>
                </a:solidFill>
                <a:round/>
                <a:headEnd/>
                <a:tailEnd/>
              </a:ln>
            </p:spPr>
            <p:txBody>
              <a:bodyPr/>
              <a:lstStyle/>
              <a:p>
                <a:endParaRPr lang="en-GB" dirty="0"/>
              </a:p>
            </p:txBody>
          </p:sp>
          <p:sp>
            <p:nvSpPr>
              <p:cNvPr id="123" name="Freeform 353"/>
              <p:cNvSpPr>
                <a:spLocks/>
              </p:cNvSpPr>
              <p:nvPr/>
            </p:nvSpPr>
            <p:spPr bwMode="auto">
              <a:xfrm>
                <a:off x="6500292" y="3699525"/>
                <a:ext cx="308760" cy="251591"/>
              </a:xfrm>
              <a:custGeom>
                <a:avLst/>
                <a:gdLst>
                  <a:gd name="T0" fmla="*/ 359 w 399"/>
                  <a:gd name="T1" fmla="*/ 0 h 368"/>
                  <a:gd name="T2" fmla="*/ 394 w 399"/>
                  <a:gd name="T3" fmla="*/ 70 h 368"/>
                  <a:gd name="T4" fmla="*/ 399 w 399"/>
                  <a:gd name="T5" fmla="*/ 135 h 368"/>
                  <a:gd name="T6" fmla="*/ 334 w 399"/>
                  <a:gd name="T7" fmla="*/ 180 h 368"/>
                  <a:gd name="T8" fmla="*/ 259 w 399"/>
                  <a:gd name="T9" fmla="*/ 190 h 368"/>
                  <a:gd name="T10" fmla="*/ 189 w 399"/>
                  <a:gd name="T11" fmla="*/ 175 h 368"/>
                  <a:gd name="T12" fmla="*/ 149 w 399"/>
                  <a:gd name="T13" fmla="*/ 145 h 368"/>
                  <a:gd name="T14" fmla="*/ 124 w 399"/>
                  <a:gd name="T15" fmla="*/ 105 h 368"/>
                  <a:gd name="T16" fmla="*/ 119 w 399"/>
                  <a:gd name="T17" fmla="*/ 35 h 368"/>
                  <a:gd name="T18" fmla="*/ 114 w 399"/>
                  <a:gd name="T19" fmla="*/ 190 h 368"/>
                  <a:gd name="T20" fmla="*/ 99 w 399"/>
                  <a:gd name="T21" fmla="*/ 269 h 368"/>
                  <a:gd name="T22" fmla="*/ 75 w 399"/>
                  <a:gd name="T23" fmla="*/ 305 h 368"/>
                  <a:gd name="T24" fmla="*/ 39 w 399"/>
                  <a:gd name="T25" fmla="*/ 344 h 368"/>
                  <a:gd name="T26" fmla="*/ 0 w 399"/>
                  <a:gd name="T27" fmla="*/ 368 h 36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99"/>
                  <a:gd name="T43" fmla="*/ 0 h 368"/>
                  <a:gd name="T44" fmla="*/ 399 w 399"/>
                  <a:gd name="T45" fmla="*/ 368 h 368"/>
                  <a:gd name="connsiteX0" fmla="*/ 8997 w 10000"/>
                  <a:gd name="connsiteY0" fmla="*/ 0 h 10000"/>
                  <a:gd name="connsiteX1" fmla="*/ 9875 w 10000"/>
                  <a:gd name="connsiteY1" fmla="*/ 1902 h 10000"/>
                  <a:gd name="connsiteX2" fmla="*/ 10000 w 10000"/>
                  <a:gd name="connsiteY2" fmla="*/ 3668 h 10000"/>
                  <a:gd name="connsiteX3" fmla="*/ 8371 w 10000"/>
                  <a:gd name="connsiteY3" fmla="*/ 4891 h 10000"/>
                  <a:gd name="connsiteX4" fmla="*/ 6491 w 10000"/>
                  <a:gd name="connsiteY4" fmla="*/ 5163 h 10000"/>
                  <a:gd name="connsiteX5" fmla="*/ 4737 w 10000"/>
                  <a:gd name="connsiteY5" fmla="*/ 4755 h 10000"/>
                  <a:gd name="connsiteX6" fmla="*/ 3734 w 10000"/>
                  <a:gd name="connsiteY6" fmla="*/ 3940 h 10000"/>
                  <a:gd name="connsiteX7" fmla="*/ 3108 w 10000"/>
                  <a:gd name="connsiteY7" fmla="*/ 2853 h 10000"/>
                  <a:gd name="connsiteX8" fmla="*/ 2982 w 10000"/>
                  <a:gd name="connsiteY8" fmla="*/ 951 h 10000"/>
                  <a:gd name="connsiteX9" fmla="*/ 2857 w 10000"/>
                  <a:gd name="connsiteY9" fmla="*/ 5163 h 10000"/>
                  <a:gd name="connsiteX10" fmla="*/ 2481 w 10000"/>
                  <a:gd name="connsiteY10" fmla="*/ 7310 h 10000"/>
                  <a:gd name="connsiteX11" fmla="*/ 1880 w 10000"/>
                  <a:gd name="connsiteY11" fmla="*/ 8288 h 10000"/>
                  <a:gd name="connsiteX12" fmla="*/ 977 w 10000"/>
                  <a:gd name="connsiteY12" fmla="*/ 9348 h 10000"/>
                  <a:gd name="connsiteX13" fmla="*/ 0 w 10000"/>
                  <a:gd name="connsiteY13" fmla="*/ 10000 h 10000"/>
                  <a:gd name="connsiteX0" fmla="*/ 10830 w 10830"/>
                  <a:gd name="connsiteY0" fmla="*/ 0 h 10432"/>
                  <a:gd name="connsiteX1" fmla="*/ 9875 w 10830"/>
                  <a:gd name="connsiteY1" fmla="*/ 2334 h 10432"/>
                  <a:gd name="connsiteX2" fmla="*/ 10000 w 10830"/>
                  <a:gd name="connsiteY2" fmla="*/ 4100 h 10432"/>
                  <a:gd name="connsiteX3" fmla="*/ 8371 w 10830"/>
                  <a:gd name="connsiteY3" fmla="*/ 5323 h 10432"/>
                  <a:gd name="connsiteX4" fmla="*/ 6491 w 10830"/>
                  <a:gd name="connsiteY4" fmla="*/ 5595 h 10432"/>
                  <a:gd name="connsiteX5" fmla="*/ 4737 w 10830"/>
                  <a:gd name="connsiteY5" fmla="*/ 5187 h 10432"/>
                  <a:gd name="connsiteX6" fmla="*/ 3734 w 10830"/>
                  <a:gd name="connsiteY6" fmla="*/ 4372 h 10432"/>
                  <a:gd name="connsiteX7" fmla="*/ 3108 w 10830"/>
                  <a:gd name="connsiteY7" fmla="*/ 3285 h 10432"/>
                  <a:gd name="connsiteX8" fmla="*/ 2982 w 10830"/>
                  <a:gd name="connsiteY8" fmla="*/ 1383 h 10432"/>
                  <a:gd name="connsiteX9" fmla="*/ 2857 w 10830"/>
                  <a:gd name="connsiteY9" fmla="*/ 5595 h 10432"/>
                  <a:gd name="connsiteX10" fmla="*/ 2481 w 10830"/>
                  <a:gd name="connsiteY10" fmla="*/ 7742 h 10432"/>
                  <a:gd name="connsiteX11" fmla="*/ 1880 w 10830"/>
                  <a:gd name="connsiteY11" fmla="*/ 8720 h 10432"/>
                  <a:gd name="connsiteX12" fmla="*/ 977 w 10830"/>
                  <a:gd name="connsiteY12" fmla="*/ 9780 h 10432"/>
                  <a:gd name="connsiteX13" fmla="*/ 0 w 10830"/>
                  <a:gd name="connsiteY13" fmla="*/ 10432 h 10432"/>
                  <a:gd name="connsiteX0" fmla="*/ 10830 w 10854"/>
                  <a:gd name="connsiteY0" fmla="*/ 0 h 10432"/>
                  <a:gd name="connsiteX1" fmla="*/ 10853 w 10854"/>
                  <a:gd name="connsiteY1" fmla="*/ 1613 h 10432"/>
                  <a:gd name="connsiteX2" fmla="*/ 10000 w 10854"/>
                  <a:gd name="connsiteY2" fmla="*/ 4100 h 10432"/>
                  <a:gd name="connsiteX3" fmla="*/ 8371 w 10854"/>
                  <a:gd name="connsiteY3" fmla="*/ 5323 h 10432"/>
                  <a:gd name="connsiteX4" fmla="*/ 6491 w 10854"/>
                  <a:gd name="connsiteY4" fmla="*/ 5595 h 10432"/>
                  <a:gd name="connsiteX5" fmla="*/ 4737 w 10854"/>
                  <a:gd name="connsiteY5" fmla="*/ 5187 h 10432"/>
                  <a:gd name="connsiteX6" fmla="*/ 3734 w 10854"/>
                  <a:gd name="connsiteY6" fmla="*/ 4372 h 10432"/>
                  <a:gd name="connsiteX7" fmla="*/ 3108 w 10854"/>
                  <a:gd name="connsiteY7" fmla="*/ 3285 h 10432"/>
                  <a:gd name="connsiteX8" fmla="*/ 2982 w 10854"/>
                  <a:gd name="connsiteY8" fmla="*/ 1383 h 10432"/>
                  <a:gd name="connsiteX9" fmla="*/ 2857 w 10854"/>
                  <a:gd name="connsiteY9" fmla="*/ 5595 h 10432"/>
                  <a:gd name="connsiteX10" fmla="*/ 2481 w 10854"/>
                  <a:gd name="connsiteY10" fmla="*/ 7742 h 10432"/>
                  <a:gd name="connsiteX11" fmla="*/ 1880 w 10854"/>
                  <a:gd name="connsiteY11" fmla="*/ 8720 h 10432"/>
                  <a:gd name="connsiteX12" fmla="*/ 977 w 10854"/>
                  <a:gd name="connsiteY12" fmla="*/ 9780 h 10432"/>
                  <a:gd name="connsiteX13" fmla="*/ 0 w 10854"/>
                  <a:gd name="connsiteY13" fmla="*/ 10432 h 10432"/>
                  <a:gd name="connsiteX0" fmla="*/ 10830 w 10856"/>
                  <a:gd name="connsiteY0" fmla="*/ 0 h 10432"/>
                  <a:gd name="connsiteX1" fmla="*/ 10853 w 10856"/>
                  <a:gd name="connsiteY1" fmla="*/ 1613 h 10432"/>
                  <a:gd name="connsiteX2" fmla="*/ 10611 w 10856"/>
                  <a:gd name="connsiteY2" fmla="*/ 3523 h 10432"/>
                  <a:gd name="connsiteX3" fmla="*/ 8371 w 10856"/>
                  <a:gd name="connsiteY3" fmla="*/ 5323 h 10432"/>
                  <a:gd name="connsiteX4" fmla="*/ 6491 w 10856"/>
                  <a:gd name="connsiteY4" fmla="*/ 5595 h 10432"/>
                  <a:gd name="connsiteX5" fmla="*/ 4737 w 10856"/>
                  <a:gd name="connsiteY5" fmla="*/ 5187 h 10432"/>
                  <a:gd name="connsiteX6" fmla="*/ 3734 w 10856"/>
                  <a:gd name="connsiteY6" fmla="*/ 4372 h 10432"/>
                  <a:gd name="connsiteX7" fmla="*/ 3108 w 10856"/>
                  <a:gd name="connsiteY7" fmla="*/ 3285 h 10432"/>
                  <a:gd name="connsiteX8" fmla="*/ 2982 w 10856"/>
                  <a:gd name="connsiteY8" fmla="*/ 1383 h 10432"/>
                  <a:gd name="connsiteX9" fmla="*/ 2857 w 10856"/>
                  <a:gd name="connsiteY9" fmla="*/ 5595 h 10432"/>
                  <a:gd name="connsiteX10" fmla="*/ 2481 w 10856"/>
                  <a:gd name="connsiteY10" fmla="*/ 7742 h 10432"/>
                  <a:gd name="connsiteX11" fmla="*/ 1880 w 10856"/>
                  <a:gd name="connsiteY11" fmla="*/ 8720 h 10432"/>
                  <a:gd name="connsiteX12" fmla="*/ 977 w 10856"/>
                  <a:gd name="connsiteY12" fmla="*/ 9780 h 10432"/>
                  <a:gd name="connsiteX13" fmla="*/ 0 w 10856"/>
                  <a:gd name="connsiteY13" fmla="*/ 10432 h 10432"/>
                  <a:gd name="connsiteX0" fmla="*/ 10830 w 10856"/>
                  <a:gd name="connsiteY0" fmla="*/ 0 h 10432"/>
                  <a:gd name="connsiteX1" fmla="*/ 10853 w 10856"/>
                  <a:gd name="connsiteY1" fmla="*/ 1613 h 10432"/>
                  <a:gd name="connsiteX2" fmla="*/ 10611 w 10856"/>
                  <a:gd name="connsiteY2" fmla="*/ 3523 h 10432"/>
                  <a:gd name="connsiteX3" fmla="*/ 8371 w 10856"/>
                  <a:gd name="connsiteY3" fmla="*/ 5323 h 10432"/>
                  <a:gd name="connsiteX4" fmla="*/ 6491 w 10856"/>
                  <a:gd name="connsiteY4" fmla="*/ 5595 h 10432"/>
                  <a:gd name="connsiteX5" fmla="*/ 4737 w 10856"/>
                  <a:gd name="connsiteY5" fmla="*/ 5187 h 10432"/>
                  <a:gd name="connsiteX6" fmla="*/ 4834 w 10856"/>
                  <a:gd name="connsiteY6" fmla="*/ 3219 h 10432"/>
                  <a:gd name="connsiteX7" fmla="*/ 3108 w 10856"/>
                  <a:gd name="connsiteY7" fmla="*/ 3285 h 10432"/>
                  <a:gd name="connsiteX8" fmla="*/ 2982 w 10856"/>
                  <a:gd name="connsiteY8" fmla="*/ 1383 h 10432"/>
                  <a:gd name="connsiteX9" fmla="*/ 2857 w 10856"/>
                  <a:gd name="connsiteY9" fmla="*/ 5595 h 10432"/>
                  <a:gd name="connsiteX10" fmla="*/ 2481 w 10856"/>
                  <a:gd name="connsiteY10" fmla="*/ 7742 h 10432"/>
                  <a:gd name="connsiteX11" fmla="*/ 1880 w 10856"/>
                  <a:gd name="connsiteY11" fmla="*/ 8720 h 10432"/>
                  <a:gd name="connsiteX12" fmla="*/ 977 w 10856"/>
                  <a:gd name="connsiteY12" fmla="*/ 9780 h 10432"/>
                  <a:gd name="connsiteX13" fmla="*/ 0 w 10856"/>
                  <a:gd name="connsiteY13" fmla="*/ 10432 h 10432"/>
                  <a:gd name="connsiteX0" fmla="*/ 10830 w 10856"/>
                  <a:gd name="connsiteY0" fmla="*/ 0 h 10432"/>
                  <a:gd name="connsiteX1" fmla="*/ 10853 w 10856"/>
                  <a:gd name="connsiteY1" fmla="*/ 1613 h 10432"/>
                  <a:gd name="connsiteX2" fmla="*/ 10611 w 10856"/>
                  <a:gd name="connsiteY2" fmla="*/ 3523 h 10432"/>
                  <a:gd name="connsiteX3" fmla="*/ 8371 w 10856"/>
                  <a:gd name="connsiteY3" fmla="*/ 5323 h 10432"/>
                  <a:gd name="connsiteX4" fmla="*/ 6491 w 10856"/>
                  <a:gd name="connsiteY4" fmla="*/ 5595 h 10432"/>
                  <a:gd name="connsiteX5" fmla="*/ 6204 w 10856"/>
                  <a:gd name="connsiteY5" fmla="*/ 3745 h 10432"/>
                  <a:gd name="connsiteX6" fmla="*/ 4834 w 10856"/>
                  <a:gd name="connsiteY6" fmla="*/ 3219 h 10432"/>
                  <a:gd name="connsiteX7" fmla="*/ 3108 w 10856"/>
                  <a:gd name="connsiteY7" fmla="*/ 3285 h 10432"/>
                  <a:gd name="connsiteX8" fmla="*/ 2982 w 10856"/>
                  <a:gd name="connsiteY8" fmla="*/ 1383 h 10432"/>
                  <a:gd name="connsiteX9" fmla="*/ 2857 w 10856"/>
                  <a:gd name="connsiteY9" fmla="*/ 5595 h 10432"/>
                  <a:gd name="connsiteX10" fmla="*/ 2481 w 10856"/>
                  <a:gd name="connsiteY10" fmla="*/ 7742 h 10432"/>
                  <a:gd name="connsiteX11" fmla="*/ 1880 w 10856"/>
                  <a:gd name="connsiteY11" fmla="*/ 8720 h 10432"/>
                  <a:gd name="connsiteX12" fmla="*/ 977 w 10856"/>
                  <a:gd name="connsiteY12" fmla="*/ 9780 h 10432"/>
                  <a:gd name="connsiteX13" fmla="*/ 0 w 10856"/>
                  <a:gd name="connsiteY13" fmla="*/ 10432 h 10432"/>
                  <a:gd name="connsiteX0" fmla="*/ 10830 w 10856"/>
                  <a:gd name="connsiteY0" fmla="*/ 0 h 10432"/>
                  <a:gd name="connsiteX1" fmla="*/ 10853 w 10856"/>
                  <a:gd name="connsiteY1" fmla="*/ 1613 h 10432"/>
                  <a:gd name="connsiteX2" fmla="*/ 10611 w 10856"/>
                  <a:gd name="connsiteY2" fmla="*/ 3523 h 10432"/>
                  <a:gd name="connsiteX3" fmla="*/ 8371 w 10856"/>
                  <a:gd name="connsiteY3" fmla="*/ 5323 h 10432"/>
                  <a:gd name="connsiteX4" fmla="*/ 7346 w 10856"/>
                  <a:gd name="connsiteY4" fmla="*/ 3865 h 10432"/>
                  <a:gd name="connsiteX5" fmla="*/ 6204 w 10856"/>
                  <a:gd name="connsiteY5" fmla="*/ 3745 h 10432"/>
                  <a:gd name="connsiteX6" fmla="*/ 4834 w 10856"/>
                  <a:gd name="connsiteY6" fmla="*/ 3219 h 10432"/>
                  <a:gd name="connsiteX7" fmla="*/ 3108 w 10856"/>
                  <a:gd name="connsiteY7" fmla="*/ 3285 h 10432"/>
                  <a:gd name="connsiteX8" fmla="*/ 2982 w 10856"/>
                  <a:gd name="connsiteY8" fmla="*/ 1383 h 10432"/>
                  <a:gd name="connsiteX9" fmla="*/ 2857 w 10856"/>
                  <a:gd name="connsiteY9" fmla="*/ 5595 h 10432"/>
                  <a:gd name="connsiteX10" fmla="*/ 2481 w 10856"/>
                  <a:gd name="connsiteY10" fmla="*/ 7742 h 10432"/>
                  <a:gd name="connsiteX11" fmla="*/ 1880 w 10856"/>
                  <a:gd name="connsiteY11" fmla="*/ 8720 h 10432"/>
                  <a:gd name="connsiteX12" fmla="*/ 977 w 10856"/>
                  <a:gd name="connsiteY12" fmla="*/ 9780 h 10432"/>
                  <a:gd name="connsiteX13" fmla="*/ 0 w 10856"/>
                  <a:gd name="connsiteY13" fmla="*/ 10432 h 10432"/>
                  <a:gd name="connsiteX0" fmla="*/ 10830 w 10856"/>
                  <a:gd name="connsiteY0" fmla="*/ 0 h 10432"/>
                  <a:gd name="connsiteX1" fmla="*/ 10853 w 10856"/>
                  <a:gd name="connsiteY1" fmla="*/ 1613 h 10432"/>
                  <a:gd name="connsiteX2" fmla="*/ 10611 w 10856"/>
                  <a:gd name="connsiteY2" fmla="*/ 3523 h 10432"/>
                  <a:gd name="connsiteX3" fmla="*/ 8615 w 10856"/>
                  <a:gd name="connsiteY3" fmla="*/ 3737 h 10432"/>
                  <a:gd name="connsiteX4" fmla="*/ 7346 w 10856"/>
                  <a:gd name="connsiteY4" fmla="*/ 3865 h 10432"/>
                  <a:gd name="connsiteX5" fmla="*/ 6204 w 10856"/>
                  <a:gd name="connsiteY5" fmla="*/ 3745 h 10432"/>
                  <a:gd name="connsiteX6" fmla="*/ 4834 w 10856"/>
                  <a:gd name="connsiteY6" fmla="*/ 3219 h 10432"/>
                  <a:gd name="connsiteX7" fmla="*/ 3108 w 10856"/>
                  <a:gd name="connsiteY7" fmla="*/ 3285 h 10432"/>
                  <a:gd name="connsiteX8" fmla="*/ 2982 w 10856"/>
                  <a:gd name="connsiteY8" fmla="*/ 1383 h 10432"/>
                  <a:gd name="connsiteX9" fmla="*/ 2857 w 10856"/>
                  <a:gd name="connsiteY9" fmla="*/ 5595 h 10432"/>
                  <a:gd name="connsiteX10" fmla="*/ 2481 w 10856"/>
                  <a:gd name="connsiteY10" fmla="*/ 7742 h 10432"/>
                  <a:gd name="connsiteX11" fmla="*/ 1880 w 10856"/>
                  <a:gd name="connsiteY11" fmla="*/ 8720 h 10432"/>
                  <a:gd name="connsiteX12" fmla="*/ 977 w 10856"/>
                  <a:gd name="connsiteY12" fmla="*/ 9780 h 10432"/>
                  <a:gd name="connsiteX13" fmla="*/ 0 w 10856"/>
                  <a:gd name="connsiteY13" fmla="*/ 10432 h 10432"/>
                  <a:gd name="connsiteX0" fmla="*/ 10830 w 10854"/>
                  <a:gd name="connsiteY0" fmla="*/ 0 h 10432"/>
                  <a:gd name="connsiteX1" fmla="*/ 10853 w 10854"/>
                  <a:gd name="connsiteY1" fmla="*/ 1613 h 10432"/>
                  <a:gd name="connsiteX2" fmla="*/ 10000 w 10854"/>
                  <a:gd name="connsiteY2" fmla="*/ 3379 h 10432"/>
                  <a:gd name="connsiteX3" fmla="*/ 8615 w 10854"/>
                  <a:gd name="connsiteY3" fmla="*/ 3737 h 10432"/>
                  <a:gd name="connsiteX4" fmla="*/ 7346 w 10854"/>
                  <a:gd name="connsiteY4" fmla="*/ 3865 h 10432"/>
                  <a:gd name="connsiteX5" fmla="*/ 6204 w 10854"/>
                  <a:gd name="connsiteY5" fmla="*/ 3745 h 10432"/>
                  <a:gd name="connsiteX6" fmla="*/ 4834 w 10854"/>
                  <a:gd name="connsiteY6" fmla="*/ 3219 h 10432"/>
                  <a:gd name="connsiteX7" fmla="*/ 3108 w 10854"/>
                  <a:gd name="connsiteY7" fmla="*/ 3285 h 10432"/>
                  <a:gd name="connsiteX8" fmla="*/ 2982 w 10854"/>
                  <a:gd name="connsiteY8" fmla="*/ 1383 h 10432"/>
                  <a:gd name="connsiteX9" fmla="*/ 2857 w 10854"/>
                  <a:gd name="connsiteY9" fmla="*/ 5595 h 10432"/>
                  <a:gd name="connsiteX10" fmla="*/ 2481 w 10854"/>
                  <a:gd name="connsiteY10" fmla="*/ 7742 h 10432"/>
                  <a:gd name="connsiteX11" fmla="*/ 1880 w 10854"/>
                  <a:gd name="connsiteY11" fmla="*/ 8720 h 10432"/>
                  <a:gd name="connsiteX12" fmla="*/ 977 w 10854"/>
                  <a:gd name="connsiteY12" fmla="*/ 9780 h 10432"/>
                  <a:gd name="connsiteX13" fmla="*/ 0 w 10854"/>
                  <a:gd name="connsiteY13" fmla="*/ 10432 h 10432"/>
                  <a:gd name="connsiteX0" fmla="*/ 10830 w 10854"/>
                  <a:gd name="connsiteY0" fmla="*/ 0 h 10432"/>
                  <a:gd name="connsiteX1" fmla="*/ 10853 w 10854"/>
                  <a:gd name="connsiteY1" fmla="*/ 1613 h 10432"/>
                  <a:gd name="connsiteX2" fmla="*/ 10000 w 10854"/>
                  <a:gd name="connsiteY2" fmla="*/ 3379 h 10432"/>
                  <a:gd name="connsiteX3" fmla="*/ 8615 w 10854"/>
                  <a:gd name="connsiteY3" fmla="*/ 3737 h 10432"/>
                  <a:gd name="connsiteX4" fmla="*/ 7346 w 10854"/>
                  <a:gd name="connsiteY4" fmla="*/ 3865 h 10432"/>
                  <a:gd name="connsiteX5" fmla="*/ 6204 w 10854"/>
                  <a:gd name="connsiteY5" fmla="*/ 3745 h 10432"/>
                  <a:gd name="connsiteX6" fmla="*/ 4834 w 10854"/>
                  <a:gd name="connsiteY6" fmla="*/ 3219 h 10432"/>
                  <a:gd name="connsiteX7" fmla="*/ 3292 w 10854"/>
                  <a:gd name="connsiteY7" fmla="*/ 2959 h 10432"/>
                  <a:gd name="connsiteX8" fmla="*/ 2982 w 10854"/>
                  <a:gd name="connsiteY8" fmla="*/ 1383 h 10432"/>
                  <a:gd name="connsiteX9" fmla="*/ 2857 w 10854"/>
                  <a:gd name="connsiteY9" fmla="*/ 5595 h 10432"/>
                  <a:gd name="connsiteX10" fmla="*/ 2481 w 10854"/>
                  <a:gd name="connsiteY10" fmla="*/ 7742 h 10432"/>
                  <a:gd name="connsiteX11" fmla="*/ 1880 w 10854"/>
                  <a:gd name="connsiteY11" fmla="*/ 8720 h 10432"/>
                  <a:gd name="connsiteX12" fmla="*/ 977 w 10854"/>
                  <a:gd name="connsiteY12" fmla="*/ 9780 h 10432"/>
                  <a:gd name="connsiteX13" fmla="*/ 0 w 10854"/>
                  <a:gd name="connsiteY13" fmla="*/ 10432 h 10432"/>
                  <a:gd name="connsiteX0" fmla="*/ 10830 w 10854"/>
                  <a:gd name="connsiteY0" fmla="*/ 0 h 10432"/>
                  <a:gd name="connsiteX1" fmla="*/ 10853 w 10854"/>
                  <a:gd name="connsiteY1" fmla="*/ 1613 h 10432"/>
                  <a:gd name="connsiteX2" fmla="*/ 10000 w 10854"/>
                  <a:gd name="connsiteY2" fmla="*/ 3379 h 10432"/>
                  <a:gd name="connsiteX3" fmla="*/ 8615 w 10854"/>
                  <a:gd name="connsiteY3" fmla="*/ 3737 h 10432"/>
                  <a:gd name="connsiteX4" fmla="*/ 7346 w 10854"/>
                  <a:gd name="connsiteY4" fmla="*/ 3865 h 10432"/>
                  <a:gd name="connsiteX5" fmla="*/ 6204 w 10854"/>
                  <a:gd name="connsiteY5" fmla="*/ 3745 h 10432"/>
                  <a:gd name="connsiteX6" fmla="*/ 4926 w 10854"/>
                  <a:gd name="connsiteY6" fmla="*/ 3654 h 10432"/>
                  <a:gd name="connsiteX7" fmla="*/ 3292 w 10854"/>
                  <a:gd name="connsiteY7" fmla="*/ 2959 h 10432"/>
                  <a:gd name="connsiteX8" fmla="*/ 2982 w 10854"/>
                  <a:gd name="connsiteY8" fmla="*/ 1383 h 10432"/>
                  <a:gd name="connsiteX9" fmla="*/ 2857 w 10854"/>
                  <a:gd name="connsiteY9" fmla="*/ 5595 h 10432"/>
                  <a:gd name="connsiteX10" fmla="*/ 2481 w 10854"/>
                  <a:gd name="connsiteY10" fmla="*/ 7742 h 10432"/>
                  <a:gd name="connsiteX11" fmla="*/ 1880 w 10854"/>
                  <a:gd name="connsiteY11" fmla="*/ 8720 h 10432"/>
                  <a:gd name="connsiteX12" fmla="*/ 977 w 10854"/>
                  <a:gd name="connsiteY12" fmla="*/ 9780 h 10432"/>
                  <a:gd name="connsiteX13" fmla="*/ 0 w 10854"/>
                  <a:gd name="connsiteY13" fmla="*/ 10432 h 10432"/>
                  <a:gd name="connsiteX0" fmla="*/ 10830 w 10853"/>
                  <a:gd name="connsiteY0" fmla="*/ 0 h 10432"/>
                  <a:gd name="connsiteX1" fmla="*/ 10853 w 10853"/>
                  <a:gd name="connsiteY1" fmla="*/ 1613 h 10432"/>
                  <a:gd name="connsiteX2" fmla="*/ 10686 w 10853"/>
                  <a:gd name="connsiteY2" fmla="*/ 2607 h 10432"/>
                  <a:gd name="connsiteX3" fmla="*/ 10000 w 10853"/>
                  <a:gd name="connsiteY3" fmla="*/ 3379 h 10432"/>
                  <a:gd name="connsiteX4" fmla="*/ 8615 w 10853"/>
                  <a:gd name="connsiteY4" fmla="*/ 3737 h 10432"/>
                  <a:gd name="connsiteX5" fmla="*/ 7346 w 10853"/>
                  <a:gd name="connsiteY5" fmla="*/ 3865 h 10432"/>
                  <a:gd name="connsiteX6" fmla="*/ 6204 w 10853"/>
                  <a:gd name="connsiteY6" fmla="*/ 3745 h 10432"/>
                  <a:gd name="connsiteX7" fmla="*/ 4926 w 10853"/>
                  <a:gd name="connsiteY7" fmla="*/ 3654 h 10432"/>
                  <a:gd name="connsiteX8" fmla="*/ 3292 w 10853"/>
                  <a:gd name="connsiteY8" fmla="*/ 2959 h 10432"/>
                  <a:gd name="connsiteX9" fmla="*/ 2982 w 10853"/>
                  <a:gd name="connsiteY9" fmla="*/ 1383 h 10432"/>
                  <a:gd name="connsiteX10" fmla="*/ 2857 w 10853"/>
                  <a:gd name="connsiteY10" fmla="*/ 5595 h 10432"/>
                  <a:gd name="connsiteX11" fmla="*/ 2481 w 10853"/>
                  <a:gd name="connsiteY11" fmla="*/ 7742 h 10432"/>
                  <a:gd name="connsiteX12" fmla="*/ 1880 w 10853"/>
                  <a:gd name="connsiteY12" fmla="*/ 8720 h 10432"/>
                  <a:gd name="connsiteX13" fmla="*/ 977 w 10853"/>
                  <a:gd name="connsiteY13" fmla="*/ 9780 h 10432"/>
                  <a:gd name="connsiteX14" fmla="*/ 0 w 10853"/>
                  <a:gd name="connsiteY14" fmla="*/ 10432 h 10432"/>
                  <a:gd name="connsiteX0" fmla="*/ 10830 w 10853"/>
                  <a:gd name="connsiteY0" fmla="*/ 0 h 10432"/>
                  <a:gd name="connsiteX1" fmla="*/ 10853 w 10853"/>
                  <a:gd name="connsiteY1" fmla="*/ 1613 h 10432"/>
                  <a:gd name="connsiteX2" fmla="*/ 10686 w 10853"/>
                  <a:gd name="connsiteY2" fmla="*/ 2607 h 10432"/>
                  <a:gd name="connsiteX3" fmla="*/ 10000 w 10853"/>
                  <a:gd name="connsiteY3" fmla="*/ 3379 h 10432"/>
                  <a:gd name="connsiteX4" fmla="*/ 8615 w 10853"/>
                  <a:gd name="connsiteY4" fmla="*/ 3737 h 10432"/>
                  <a:gd name="connsiteX5" fmla="*/ 7346 w 10853"/>
                  <a:gd name="connsiteY5" fmla="*/ 3865 h 10432"/>
                  <a:gd name="connsiteX6" fmla="*/ 4926 w 10853"/>
                  <a:gd name="connsiteY6" fmla="*/ 3654 h 10432"/>
                  <a:gd name="connsiteX7" fmla="*/ 3292 w 10853"/>
                  <a:gd name="connsiteY7" fmla="*/ 2959 h 10432"/>
                  <a:gd name="connsiteX8" fmla="*/ 2982 w 10853"/>
                  <a:gd name="connsiteY8" fmla="*/ 1383 h 10432"/>
                  <a:gd name="connsiteX9" fmla="*/ 2857 w 10853"/>
                  <a:gd name="connsiteY9" fmla="*/ 5595 h 10432"/>
                  <a:gd name="connsiteX10" fmla="*/ 2481 w 10853"/>
                  <a:gd name="connsiteY10" fmla="*/ 7742 h 10432"/>
                  <a:gd name="connsiteX11" fmla="*/ 1880 w 10853"/>
                  <a:gd name="connsiteY11" fmla="*/ 8720 h 10432"/>
                  <a:gd name="connsiteX12" fmla="*/ 977 w 10853"/>
                  <a:gd name="connsiteY12" fmla="*/ 9780 h 10432"/>
                  <a:gd name="connsiteX13" fmla="*/ 0 w 10853"/>
                  <a:gd name="connsiteY13" fmla="*/ 10432 h 10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853" h="10432">
                    <a:moveTo>
                      <a:pt x="10830" y="0"/>
                    </a:moveTo>
                    <a:cubicBezTo>
                      <a:pt x="10838" y="538"/>
                      <a:pt x="10845" y="1075"/>
                      <a:pt x="10853" y="1613"/>
                    </a:cubicBezTo>
                    <a:cubicBezTo>
                      <a:pt x="10783" y="2029"/>
                      <a:pt x="10828" y="2313"/>
                      <a:pt x="10686" y="2607"/>
                    </a:cubicBezTo>
                    <a:cubicBezTo>
                      <a:pt x="10544" y="2901"/>
                      <a:pt x="10299" y="3173"/>
                      <a:pt x="10000" y="3379"/>
                    </a:cubicBezTo>
                    <a:lnTo>
                      <a:pt x="8615" y="3737"/>
                    </a:lnTo>
                    <a:lnTo>
                      <a:pt x="7346" y="3865"/>
                    </a:lnTo>
                    <a:cubicBezTo>
                      <a:pt x="6731" y="3851"/>
                      <a:pt x="5602" y="3805"/>
                      <a:pt x="4926" y="3654"/>
                    </a:cubicBezTo>
                    <a:lnTo>
                      <a:pt x="3292" y="2959"/>
                    </a:lnTo>
                    <a:cubicBezTo>
                      <a:pt x="3189" y="2434"/>
                      <a:pt x="3085" y="1908"/>
                      <a:pt x="2982" y="1383"/>
                    </a:cubicBezTo>
                    <a:cubicBezTo>
                      <a:pt x="2940" y="2787"/>
                      <a:pt x="2899" y="4191"/>
                      <a:pt x="2857" y="5595"/>
                    </a:cubicBezTo>
                    <a:cubicBezTo>
                      <a:pt x="2732" y="6311"/>
                      <a:pt x="2606" y="7026"/>
                      <a:pt x="2481" y="7742"/>
                    </a:cubicBezTo>
                    <a:cubicBezTo>
                      <a:pt x="2356" y="8340"/>
                      <a:pt x="2055" y="8149"/>
                      <a:pt x="1880" y="8720"/>
                    </a:cubicBezTo>
                    <a:cubicBezTo>
                      <a:pt x="1830" y="8883"/>
                      <a:pt x="1028" y="9617"/>
                      <a:pt x="977" y="9780"/>
                    </a:cubicBezTo>
                    <a:cubicBezTo>
                      <a:pt x="902" y="9997"/>
                      <a:pt x="201" y="10296"/>
                      <a:pt x="0" y="10432"/>
                    </a:cubicBezTo>
                  </a:path>
                </a:pathLst>
              </a:custGeom>
              <a:noFill/>
              <a:ln w="6350">
                <a:solidFill>
                  <a:srgbClr val="000000"/>
                </a:solidFill>
                <a:round/>
                <a:headEnd/>
                <a:tailEnd/>
              </a:ln>
            </p:spPr>
            <p:txBody>
              <a:bodyPr/>
              <a:lstStyle/>
              <a:p>
                <a:endParaRPr lang="en-GB" dirty="0"/>
              </a:p>
            </p:txBody>
          </p:sp>
          <p:sp>
            <p:nvSpPr>
              <p:cNvPr id="124" name="Freeform 354"/>
              <p:cNvSpPr>
                <a:spLocks/>
              </p:cNvSpPr>
              <p:nvPr/>
            </p:nvSpPr>
            <p:spPr bwMode="auto">
              <a:xfrm>
                <a:off x="6710708" y="3791382"/>
                <a:ext cx="36051" cy="130604"/>
              </a:xfrm>
              <a:custGeom>
                <a:avLst/>
                <a:gdLst>
                  <a:gd name="T0" fmla="*/ 0 w 50"/>
                  <a:gd name="T1" fmla="*/ 0 h 200"/>
                  <a:gd name="T2" fmla="*/ 25 w 50"/>
                  <a:gd name="T3" fmla="*/ 60 h 200"/>
                  <a:gd name="T4" fmla="*/ 35 w 50"/>
                  <a:gd name="T5" fmla="*/ 110 h 200"/>
                  <a:gd name="T6" fmla="*/ 50 w 50"/>
                  <a:gd name="T7" fmla="*/ 200 h 200"/>
                  <a:gd name="T8" fmla="*/ 0 60000 65536"/>
                  <a:gd name="T9" fmla="*/ 0 60000 65536"/>
                  <a:gd name="T10" fmla="*/ 0 60000 65536"/>
                  <a:gd name="T11" fmla="*/ 0 60000 65536"/>
                  <a:gd name="T12" fmla="*/ 0 w 50"/>
                  <a:gd name="T13" fmla="*/ 0 h 200"/>
                  <a:gd name="T14" fmla="*/ 50 w 50"/>
                  <a:gd name="T15" fmla="*/ 200 h 200"/>
                </a:gdLst>
                <a:ahLst/>
                <a:cxnLst>
                  <a:cxn ang="T8">
                    <a:pos x="T0" y="T1"/>
                  </a:cxn>
                  <a:cxn ang="T9">
                    <a:pos x="T2" y="T3"/>
                  </a:cxn>
                  <a:cxn ang="T10">
                    <a:pos x="T4" y="T5"/>
                  </a:cxn>
                  <a:cxn ang="T11">
                    <a:pos x="T6" y="T7"/>
                  </a:cxn>
                </a:cxnLst>
                <a:rect l="T12" t="T13" r="T14" b="T15"/>
                <a:pathLst>
                  <a:path w="50" h="200">
                    <a:moveTo>
                      <a:pt x="0" y="0"/>
                    </a:moveTo>
                    <a:lnTo>
                      <a:pt x="25" y="60"/>
                    </a:lnTo>
                    <a:lnTo>
                      <a:pt x="35" y="110"/>
                    </a:lnTo>
                    <a:lnTo>
                      <a:pt x="50" y="200"/>
                    </a:lnTo>
                  </a:path>
                </a:pathLst>
              </a:custGeom>
              <a:noFill/>
              <a:ln w="6350">
                <a:solidFill>
                  <a:srgbClr val="000000"/>
                </a:solidFill>
                <a:round/>
                <a:headEnd/>
                <a:tailEnd/>
              </a:ln>
            </p:spPr>
            <p:txBody>
              <a:bodyPr/>
              <a:lstStyle/>
              <a:p>
                <a:endParaRPr lang="en-GB" dirty="0"/>
              </a:p>
            </p:txBody>
          </p:sp>
          <p:sp>
            <p:nvSpPr>
              <p:cNvPr id="125" name="Freeform 355"/>
              <p:cNvSpPr>
                <a:spLocks/>
              </p:cNvSpPr>
              <p:nvPr/>
            </p:nvSpPr>
            <p:spPr bwMode="auto">
              <a:xfrm>
                <a:off x="8050501" y="3680262"/>
                <a:ext cx="143422" cy="146929"/>
              </a:xfrm>
              <a:custGeom>
                <a:avLst/>
                <a:gdLst>
                  <a:gd name="T0" fmla="*/ 22 w 183"/>
                  <a:gd name="T1" fmla="*/ 0 h 198"/>
                  <a:gd name="T2" fmla="*/ 73 w 183"/>
                  <a:gd name="T3" fmla="*/ 3 h 198"/>
                  <a:gd name="T4" fmla="*/ 115 w 183"/>
                  <a:gd name="T5" fmla="*/ 5 h 198"/>
                  <a:gd name="T6" fmla="*/ 137 w 183"/>
                  <a:gd name="T7" fmla="*/ 29 h 198"/>
                  <a:gd name="T8" fmla="*/ 160 w 183"/>
                  <a:gd name="T9" fmla="*/ 48 h 198"/>
                  <a:gd name="T10" fmla="*/ 183 w 183"/>
                  <a:gd name="T11" fmla="*/ 68 h 198"/>
                  <a:gd name="T12" fmla="*/ 183 w 183"/>
                  <a:gd name="T13" fmla="*/ 91 h 198"/>
                  <a:gd name="T14" fmla="*/ 154 w 183"/>
                  <a:gd name="T15" fmla="*/ 105 h 198"/>
                  <a:gd name="T16" fmla="*/ 128 w 183"/>
                  <a:gd name="T17" fmla="*/ 99 h 198"/>
                  <a:gd name="T18" fmla="*/ 109 w 183"/>
                  <a:gd name="T19" fmla="*/ 80 h 198"/>
                  <a:gd name="T20" fmla="*/ 125 w 183"/>
                  <a:gd name="T21" fmla="*/ 130 h 198"/>
                  <a:gd name="T22" fmla="*/ 119 w 183"/>
                  <a:gd name="T23" fmla="*/ 156 h 198"/>
                  <a:gd name="T24" fmla="*/ 28 w 183"/>
                  <a:gd name="T25" fmla="*/ 133 h 198"/>
                  <a:gd name="T26" fmla="*/ 74 w 183"/>
                  <a:gd name="T27" fmla="*/ 159 h 198"/>
                  <a:gd name="T28" fmla="*/ 56 w 183"/>
                  <a:gd name="T29" fmla="*/ 193 h 198"/>
                  <a:gd name="T30" fmla="*/ 38 w 183"/>
                  <a:gd name="T31" fmla="*/ 188 h 198"/>
                  <a:gd name="T32" fmla="*/ 17 w 183"/>
                  <a:gd name="T33" fmla="*/ 179 h 198"/>
                  <a:gd name="T34" fmla="*/ 26 w 183"/>
                  <a:gd name="T35" fmla="*/ 195 h 198"/>
                  <a:gd name="T36" fmla="*/ 0 w 183"/>
                  <a:gd name="T37" fmla="*/ 161 h 198"/>
                  <a:gd name="T38" fmla="*/ 6 w 183"/>
                  <a:gd name="T39" fmla="*/ 121 h 198"/>
                  <a:gd name="T40" fmla="*/ 4 w 183"/>
                  <a:gd name="T41" fmla="*/ 87 h 19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83"/>
                  <a:gd name="T64" fmla="*/ 0 h 198"/>
                  <a:gd name="T65" fmla="*/ 183 w 183"/>
                  <a:gd name="T66" fmla="*/ 198 h 19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83" h="198">
                    <a:moveTo>
                      <a:pt x="22" y="0"/>
                    </a:moveTo>
                    <a:lnTo>
                      <a:pt x="73" y="3"/>
                    </a:lnTo>
                    <a:lnTo>
                      <a:pt x="115" y="5"/>
                    </a:lnTo>
                    <a:lnTo>
                      <a:pt x="137" y="29"/>
                    </a:lnTo>
                    <a:lnTo>
                      <a:pt x="160" y="48"/>
                    </a:lnTo>
                    <a:lnTo>
                      <a:pt x="183" y="68"/>
                    </a:lnTo>
                    <a:lnTo>
                      <a:pt x="183" y="91"/>
                    </a:lnTo>
                    <a:lnTo>
                      <a:pt x="154" y="105"/>
                    </a:lnTo>
                    <a:lnTo>
                      <a:pt x="128" y="99"/>
                    </a:lnTo>
                    <a:lnTo>
                      <a:pt x="109" y="80"/>
                    </a:lnTo>
                    <a:lnTo>
                      <a:pt x="125" y="130"/>
                    </a:lnTo>
                    <a:lnTo>
                      <a:pt x="119" y="156"/>
                    </a:lnTo>
                    <a:lnTo>
                      <a:pt x="28" y="133"/>
                    </a:lnTo>
                    <a:lnTo>
                      <a:pt x="74" y="159"/>
                    </a:lnTo>
                    <a:lnTo>
                      <a:pt x="56" y="193"/>
                    </a:lnTo>
                    <a:lnTo>
                      <a:pt x="38" y="188"/>
                    </a:lnTo>
                    <a:lnTo>
                      <a:pt x="17" y="179"/>
                    </a:lnTo>
                    <a:cubicBezTo>
                      <a:pt x="4" y="184"/>
                      <a:pt x="29" y="198"/>
                      <a:pt x="26" y="195"/>
                    </a:cubicBezTo>
                    <a:cubicBezTo>
                      <a:pt x="23" y="192"/>
                      <a:pt x="3" y="173"/>
                      <a:pt x="0" y="161"/>
                    </a:cubicBezTo>
                    <a:lnTo>
                      <a:pt x="6" y="121"/>
                    </a:lnTo>
                    <a:lnTo>
                      <a:pt x="4" y="87"/>
                    </a:lnTo>
                  </a:path>
                </a:pathLst>
              </a:custGeom>
              <a:solidFill>
                <a:srgbClr val="FAE09E"/>
              </a:solidFill>
              <a:ln w="6350">
                <a:solidFill>
                  <a:srgbClr val="000000"/>
                </a:solidFill>
                <a:round/>
                <a:headEnd/>
                <a:tailEnd/>
              </a:ln>
            </p:spPr>
            <p:txBody>
              <a:bodyPr/>
              <a:lstStyle/>
              <a:p>
                <a:endParaRPr lang="en-GB" dirty="0"/>
              </a:p>
            </p:txBody>
          </p:sp>
          <p:grpSp>
            <p:nvGrpSpPr>
              <p:cNvPr id="126" name="Group 689"/>
              <p:cNvGrpSpPr>
                <a:grpSpLocks/>
              </p:cNvGrpSpPr>
              <p:nvPr/>
            </p:nvGrpSpPr>
            <p:grpSpPr bwMode="auto">
              <a:xfrm>
                <a:off x="6822402" y="3587055"/>
                <a:ext cx="1334686" cy="124667"/>
                <a:chOff x="2196" y="2798"/>
                <a:chExt cx="1703" cy="168"/>
              </a:xfrm>
            </p:grpSpPr>
            <p:sp>
              <p:nvSpPr>
                <p:cNvPr id="127" name="Freeform 357"/>
                <p:cNvSpPr>
                  <a:spLocks/>
                </p:cNvSpPr>
                <p:nvPr/>
              </p:nvSpPr>
              <p:spPr bwMode="auto">
                <a:xfrm rot="210200">
                  <a:off x="2279" y="2871"/>
                  <a:ext cx="223" cy="66"/>
                </a:xfrm>
                <a:custGeom>
                  <a:avLst/>
                  <a:gdLst>
                    <a:gd name="T0" fmla="*/ 0 w 225"/>
                    <a:gd name="T1" fmla="*/ 54 h 99"/>
                    <a:gd name="T2" fmla="*/ 6 w 225"/>
                    <a:gd name="T3" fmla="*/ 21 h 99"/>
                    <a:gd name="T4" fmla="*/ 36 w 225"/>
                    <a:gd name="T5" fmla="*/ 0 h 99"/>
                    <a:gd name="T6" fmla="*/ 126 w 225"/>
                    <a:gd name="T7" fmla="*/ 9 h 99"/>
                    <a:gd name="T8" fmla="*/ 225 w 225"/>
                    <a:gd name="T9" fmla="*/ 24 h 99"/>
                    <a:gd name="T10" fmla="*/ 150 w 225"/>
                    <a:gd name="T11" fmla="*/ 66 h 99"/>
                    <a:gd name="T12" fmla="*/ 60 w 225"/>
                    <a:gd name="T13" fmla="*/ 99 h 99"/>
                    <a:gd name="T14" fmla="*/ 21 w 225"/>
                    <a:gd name="T15" fmla="*/ 87 h 99"/>
                    <a:gd name="T16" fmla="*/ 0 w 225"/>
                    <a:gd name="T17" fmla="*/ 54 h 9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5"/>
                    <a:gd name="T28" fmla="*/ 0 h 99"/>
                    <a:gd name="T29" fmla="*/ 225 w 225"/>
                    <a:gd name="T30" fmla="*/ 99 h 9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5" h="99">
                      <a:moveTo>
                        <a:pt x="0" y="54"/>
                      </a:moveTo>
                      <a:lnTo>
                        <a:pt x="6" y="21"/>
                      </a:lnTo>
                      <a:lnTo>
                        <a:pt x="36" y="0"/>
                      </a:lnTo>
                      <a:lnTo>
                        <a:pt x="126" y="9"/>
                      </a:lnTo>
                      <a:lnTo>
                        <a:pt x="225" y="24"/>
                      </a:lnTo>
                      <a:lnTo>
                        <a:pt x="150" y="66"/>
                      </a:lnTo>
                      <a:lnTo>
                        <a:pt x="60" y="99"/>
                      </a:lnTo>
                      <a:lnTo>
                        <a:pt x="21" y="87"/>
                      </a:lnTo>
                      <a:lnTo>
                        <a:pt x="0" y="54"/>
                      </a:lnTo>
                      <a:close/>
                    </a:path>
                  </a:pathLst>
                </a:custGeom>
                <a:solidFill>
                  <a:srgbClr val="FF0000"/>
                </a:solidFill>
                <a:ln w="6350" cap="flat" cmpd="sng">
                  <a:solidFill>
                    <a:srgbClr val="000000"/>
                  </a:solidFill>
                  <a:prstDash val="solid"/>
                  <a:round/>
                  <a:headEnd type="none" w="med" len="med"/>
                  <a:tailEnd type="none" w="med" len="med"/>
                </a:ln>
              </p:spPr>
              <p:txBody>
                <a:bodyPr/>
                <a:lstStyle/>
                <a:p>
                  <a:endParaRPr lang="en-GB" dirty="0"/>
                </a:p>
              </p:txBody>
            </p:sp>
            <p:sp>
              <p:nvSpPr>
                <p:cNvPr id="128" name="Freeform 358"/>
                <p:cNvSpPr>
                  <a:spLocks/>
                </p:cNvSpPr>
                <p:nvPr/>
              </p:nvSpPr>
              <p:spPr bwMode="auto">
                <a:xfrm rot="210200">
                  <a:off x="2196" y="2798"/>
                  <a:ext cx="1703" cy="168"/>
                </a:xfrm>
                <a:custGeom>
                  <a:avLst/>
                  <a:gdLst>
                    <a:gd name="T0" fmla="*/ 3 w 1722"/>
                    <a:gd name="T1" fmla="*/ 251 h 251"/>
                    <a:gd name="T2" fmla="*/ 0 w 1722"/>
                    <a:gd name="T3" fmla="*/ 227 h 251"/>
                    <a:gd name="T4" fmla="*/ 1687 w 1722"/>
                    <a:gd name="T5" fmla="*/ 0 h 251"/>
                    <a:gd name="T6" fmla="*/ 1722 w 1722"/>
                    <a:gd name="T7" fmla="*/ 10 h 251"/>
                    <a:gd name="T8" fmla="*/ 1689 w 1722"/>
                    <a:gd name="T9" fmla="*/ 23 h 251"/>
                    <a:gd name="T10" fmla="*/ 3 w 1722"/>
                    <a:gd name="T11" fmla="*/ 251 h 251"/>
                    <a:gd name="T12" fmla="*/ 0 60000 65536"/>
                    <a:gd name="T13" fmla="*/ 0 60000 65536"/>
                    <a:gd name="T14" fmla="*/ 0 60000 65536"/>
                    <a:gd name="T15" fmla="*/ 0 60000 65536"/>
                    <a:gd name="T16" fmla="*/ 0 60000 65536"/>
                    <a:gd name="T17" fmla="*/ 0 60000 65536"/>
                    <a:gd name="T18" fmla="*/ 0 w 1722"/>
                    <a:gd name="T19" fmla="*/ 0 h 251"/>
                    <a:gd name="T20" fmla="*/ 1722 w 1722"/>
                    <a:gd name="T21" fmla="*/ 251 h 251"/>
                  </a:gdLst>
                  <a:ahLst/>
                  <a:cxnLst>
                    <a:cxn ang="T12">
                      <a:pos x="T0" y="T1"/>
                    </a:cxn>
                    <a:cxn ang="T13">
                      <a:pos x="T2" y="T3"/>
                    </a:cxn>
                    <a:cxn ang="T14">
                      <a:pos x="T4" y="T5"/>
                    </a:cxn>
                    <a:cxn ang="T15">
                      <a:pos x="T6" y="T7"/>
                    </a:cxn>
                    <a:cxn ang="T16">
                      <a:pos x="T8" y="T9"/>
                    </a:cxn>
                    <a:cxn ang="T17">
                      <a:pos x="T10" y="T11"/>
                    </a:cxn>
                  </a:cxnLst>
                  <a:rect l="T18" t="T19" r="T20" b="T21"/>
                  <a:pathLst>
                    <a:path w="1722" h="251">
                      <a:moveTo>
                        <a:pt x="3" y="251"/>
                      </a:moveTo>
                      <a:lnTo>
                        <a:pt x="0" y="227"/>
                      </a:lnTo>
                      <a:lnTo>
                        <a:pt x="1687" y="0"/>
                      </a:lnTo>
                      <a:lnTo>
                        <a:pt x="1722" y="10"/>
                      </a:lnTo>
                      <a:lnTo>
                        <a:pt x="1689" y="23"/>
                      </a:lnTo>
                      <a:lnTo>
                        <a:pt x="3" y="251"/>
                      </a:lnTo>
                      <a:close/>
                    </a:path>
                  </a:pathLst>
                </a:custGeom>
                <a:solidFill>
                  <a:srgbClr val="C0C0C0"/>
                </a:solidFill>
                <a:ln w="6350" cap="flat" cmpd="sng">
                  <a:solidFill>
                    <a:srgbClr val="000000"/>
                  </a:solidFill>
                  <a:prstDash val="solid"/>
                  <a:round/>
                  <a:headEnd type="none" w="med" len="med"/>
                  <a:tailEnd type="none" w="med" len="med"/>
                </a:ln>
              </p:spPr>
              <p:txBody>
                <a:bodyPr/>
                <a:lstStyle/>
                <a:p>
                  <a:endParaRPr lang="en-GB" dirty="0"/>
                </a:p>
              </p:txBody>
            </p:sp>
          </p:grpSp>
          <p:sp>
            <p:nvSpPr>
              <p:cNvPr id="129" name="Freeform 359"/>
              <p:cNvSpPr>
                <a:spLocks/>
              </p:cNvSpPr>
              <p:nvPr/>
            </p:nvSpPr>
            <p:spPr bwMode="auto">
              <a:xfrm>
                <a:off x="6830399" y="2891444"/>
                <a:ext cx="403459" cy="1491555"/>
              </a:xfrm>
              <a:custGeom>
                <a:avLst/>
                <a:gdLst>
                  <a:gd name="T0" fmla="*/ 511 w 519"/>
                  <a:gd name="T1" fmla="*/ 0 h 2010"/>
                  <a:gd name="T2" fmla="*/ 0 w 519"/>
                  <a:gd name="T3" fmla="*/ 1026 h 2010"/>
                  <a:gd name="T4" fmla="*/ 30 w 519"/>
                  <a:gd name="T5" fmla="*/ 1114 h 2010"/>
                  <a:gd name="T6" fmla="*/ 519 w 519"/>
                  <a:gd name="T7" fmla="*/ 2010 h 2010"/>
                  <a:gd name="T8" fmla="*/ 0 60000 65536"/>
                  <a:gd name="T9" fmla="*/ 0 60000 65536"/>
                  <a:gd name="T10" fmla="*/ 0 60000 65536"/>
                  <a:gd name="T11" fmla="*/ 0 60000 65536"/>
                  <a:gd name="T12" fmla="*/ 0 w 519"/>
                  <a:gd name="T13" fmla="*/ 0 h 2010"/>
                  <a:gd name="T14" fmla="*/ 519 w 519"/>
                  <a:gd name="T15" fmla="*/ 2010 h 2010"/>
                  <a:gd name="connsiteX0" fmla="*/ 9846 w 10000"/>
                  <a:gd name="connsiteY0" fmla="*/ 0 h 10000"/>
                  <a:gd name="connsiteX1" fmla="*/ 0 w 10000"/>
                  <a:gd name="connsiteY1" fmla="*/ 5104 h 10000"/>
                  <a:gd name="connsiteX2" fmla="*/ 81 w 10000"/>
                  <a:gd name="connsiteY2" fmla="*/ 5542 h 10000"/>
                  <a:gd name="connsiteX3" fmla="*/ 10000 w 10000"/>
                  <a:gd name="connsiteY3" fmla="*/ 10000 h 10000"/>
                  <a:gd name="connsiteX0" fmla="*/ 9765 w 9919"/>
                  <a:gd name="connsiteY0" fmla="*/ 0 h 10000"/>
                  <a:gd name="connsiteX1" fmla="*/ 167 w 9919"/>
                  <a:gd name="connsiteY1" fmla="*/ 5083 h 10000"/>
                  <a:gd name="connsiteX2" fmla="*/ 0 w 9919"/>
                  <a:gd name="connsiteY2" fmla="*/ 5542 h 10000"/>
                  <a:gd name="connsiteX3" fmla="*/ 9919 w 9919"/>
                  <a:gd name="connsiteY3" fmla="*/ 10000 h 10000"/>
                </a:gdLst>
                <a:ahLst/>
                <a:cxnLst>
                  <a:cxn ang="0">
                    <a:pos x="connsiteX0" y="connsiteY0"/>
                  </a:cxn>
                  <a:cxn ang="0">
                    <a:pos x="connsiteX1" y="connsiteY1"/>
                  </a:cxn>
                  <a:cxn ang="0">
                    <a:pos x="connsiteX2" y="connsiteY2"/>
                  </a:cxn>
                  <a:cxn ang="0">
                    <a:pos x="connsiteX3" y="connsiteY3"/>
                  </a:cxn>
                </a:cxnLst>
                <a:rect l="l" t="t" r="r" b="b"/>
                <a:pathLst>
                  <a:path w="9919" h="10000">
                    <a:moveTo>
                      <a:pt x="9765" y="0"/>
                    </a:moveTo>
                    <a:lnTo>
                      <a:pt x="167" y="5083"/>
                    </a:lnTo>
                    <a:cubicBezTo>
                      <a:pt x="111" y="5236"/>
                      <a:pt x="56" y="5389"/>
                      <a:pt x="0" y="5542"/>
                    </a:cubicBezTo>
                    <a:lnTo>
                      <a:pt x="9919" y="10000"/>
                    </a:lnTo>
                  </a:path>
                </a:pathLst>
              </a:custGeom>
              <a:noFill/>
              <a:ln w="9525" cap="flat" cmpd="sng">
                <a:solidFill>
                  <a:schemeClr val="bg1"/>
                </a:solidFill>
                <a:prstDash val="solid"/>
                <a:round/>
                <a:headEnd type="none" w="med" len="med"/>
                <a:tailEnd type="none" w="med" len="med"/>
              </a:ln>
            </p:spPr>
            <p:txBody>
              <a:bodyPr/>
              <a:lstStyle/>
              <a:p>
                <a:endParaRPr lang="en-GB" dirty="0"/>
              </a:p>
            </p:txBody>
          </p:sp>
          <p:sp>
            <p:nvSpPr>
              <p:cNvPr id="130" name="Line 392"/>
              <p:cNvSpPr>
                <a:spLocks noChangeShapeType="1"/>
              </p:cNvSpPr>
              <p:nvPr/>
            </p:nvSpPr>
            <p:spPr bwMode="auto">
              <a:xfrm flipH="1">
                <a:off x="8595191" y="3803445"/>
                <a:ext cx="783" cy="0"/>
              </a:xfrm>
              <a:prstGeom prst="line">
                <a:avLst/>
              </a:prstGeom>
              <a:noFill/>
              <a:ln w="6350">
                <a:solidFill>
                  <a:srgbClr val="000000"/>
                </a:solidFill>
                <a:round/>
                <a:headEnd/>
                <a:tailEnd/>
              </a:ln>
            </p:spPr>
            <p:txBody>
              <a:bodyPr/>
              <a:lstStyle/>
              <a:p>
                <a:endParaRPr lang="en-GB" dirty="0"/>
              </a:p>
            </p:txBody>
          </p:sp>
          <p:sp>
            <p:nvSpPr>
              <p:cNvPr id="131" name="Freeform 415"/>
              <p:cNvSpPr>
                <a:spLocks/>
              </p:cNvSpPr>
              <p:nvPr/>
            </p:nvSpPr>
            <p:spPr bwMode="auto">
              <a:xfrm>
                <a:off x="6861588" y="3494745"/>
                <a:ext cx="23512" cy="5937"/>
              </a:xfrm>
              <a:custGeom>
                <a:avLst/>
                <a:gdLst>
                  <a:gd name="T0" fmla="*/ 0 w 33"/>
                  <a:gd name="T1" fmla="*/ 0 h 9"/>
                  <a:gd name="T2" fmla="*/ 33 w 33"/>
                  <a:gd name="T3" fmla="*/ 9 h 9"/>
                  <a:gd name="T4" fmla="*/ 0 60000 65536"/>
                  <a:gd name="T5" fmla="*/ 0 60000 65536"/>
                  <a:gd name="T6" fmla="*/ 0 w 33"/>
                  <a:gd name="T7" fmla="*/ 0 h 9"/>
                  <a:gd name="T8" fmla="*/ 33 w 33"/>
                  <a:gd name="T9" fmla="*/ 9 h 9"/>
                </a:gdLst>
                <a:ahLst/>
                <a:cxnLst>
                  <a:cxn ang="T4">
                    <a:pos x="T0" y="T1"/>
                  </a:cxn>
                  <a:cxn ang="T5">
                    <a:pos x="T2" y="T3"/>
                  </a:cxn>
                </a:cxnLst>
                <a:rect l="T6" t="T7" r="T8" b="T9"/>
                <a:pathLst>
                  <a:path w="33" h="9">
                    <a:moveTo>
                      <a:pt x="0" y="0"/>
                    </a:moveTo>
                    <a:cubicBezTo>
                      <a:pt x="0" y="0"/>
                      <a:pt x="16" y="4"/>
                      <a:pt x="33" y="9"/>
                    </a:cubicBezTo>
                  </a:path>
                </a:pathLst>
              </a:custGeom>
              <a:noFill/>
              <a:ln w="6350">
                <a:solidFill>
                  <a:srgbClr val="000000"/>
                </a:solidFill>
                <a:round/>
                <a:headEnd/>
                <a:tailEnd/>
              </a:ln>
            </p:spPr>
            <p:txBody>
              <a:bodyPr/>
              <a:lstStyle/>
              <a:p>
                <a:endParaRPr lang="en-GB" dirty="0"/>
              </a:p>
            </p:txBody>
          </p:sp>
          <p:grpSp>
            <p:nvGrpSpPr>
              <p:cNvPr id="132" name="Group 771"/>
              <p:cNvGrpSpPr>
                <a:grpSpLocks/>
              </p:cNvGrpSpPr>
              <p:nvPr/>
            </p:nvGrpSpPr>
            <p:grpSpPr bwMode="auto">
              <a:xfrm>
                <a:off x="7853002" y="2956746"/>
                <a:ext cx="909906" cy="1509365"/>
                <a:chOff x="3511" y="1962"/>
                <a:chExt cx="1161" cy="2034"/>
              </a:xfrm>
            </p:grpSpPr>
            <p:sp>
              <p:nvSpPr>
                <p:cNvPr id="133" name="Rectangle 693"/>
                <p:cNvSpPr>
                  <a:spLocks noChangeArrowheads="1"/>
                </p:cNvSpPr>
                <p:nvPr/>
              </p:nvSpPr>
              <p:spPr bwMode="auto">
                <a:xfrm rot="20411946" flipH="1">
                  <a:off x="3511" y="3378"/>
                  <a:ext cx="50" cy="54"/>
                </a:xfrm>
                <a:prstGeom prst="rect">
                  <a:avLst/>
                </a:prstGeom>
                <a:gradFill rotWithShape="1">
                  <a:gsLst>
                    <a:gs pos="0">
                      <a:srgbClr val="595959"/>
                    </a:gs>
                    <a:gs pos="50000">
                      <a:srgbClr val="C0C0C0"/>
                    </a:gs>
                    <a:gs pos="100000">
                      <a:srgbClr val="595959"/>
                    </a:gs>
                  </a:gsLst>
                  <a:lin ang="5400000" scaled="1"/>
                </a:gradFill>
                <a:ln w="6350">
                  <a:solidFill>
                    <a:srgbClr val="000000"/>
                  </a:solidFill>
                  <a:miter lim="800000"/>
                  <a:headEnd/>
                  <a:tailEnd/>
                </a:ln>
              </p:spPr>
              <p:txBody>
                <a:bodyPr/>
                <a:lstStyle/>
                <a:p>
                  <a:endParaRPr lang="en-US" dirty="0"/>
                </a:p>
              </p:txBody>
            </p:sp>
            <p:sp>
              <p:nvSpPr>
                <p:cNvPr id="134" name="Rectangle 694"/>
                <p:cNvSpPr>
                  <a:spLocks noChangeArrowheads="1"/>
                </p:cNvSpPr>
                <p:nvPr/>
              </p:nvSpPr>
              <p:spPr bwMode="auto">
                <a:xfrm rot="20970144" flipH="1">
                  <a:off x="3537" y="3227"/>
                  <a:ext cx="50" cy="52"/>
                </a:xfrm>
                <a:prstGeom prst="rect">
                  <a:avLst/>
                </a:prstGeom>
                <a:gradFill rotWithShape="1">
                  <a:gsLst>
                    <a:gs pos="0">
                      <a:srgbClr val="595959"/>
                    </a:gs>
                    <a:gs pos="50000">
                      <a:srgbClr val="C0C0C0"/>
                    </a:gs>
                    <a:gs pos="100000">
                      <a:srgbClr val="595959"/>
                    </a:gs>
                  </a:gsLst>
                  <a:lin ang="5400000" scaled="1"/>
                </a:gradFill>
                <a:ln w="6350">
                  <a:solidFill>
                    <a:srgbClr val="000000"/>
                  </a:solidFill>
                  <a:miter lim="800000"/>
                  <a:headEnd/>
                  <a:tailEnd/>
                </a:ln>
              </p:spPr>
              <p:txBody>
                <a:bodyPr/>
                <a:lstStyle/>
                <a:p>
                  <a:endParaRPr lang="en-US" dirty="0"/>
                </a:p>
              </p:txBody>
            </p:sp>
            <p:grpSp>
              <p:nvGrpSpPr>
                <p:cNvPr id="135" name="Group 770"/>
                <p:cNvGrpSpPr>
                  <a:grpSpLocks/>
                </p:cNvGrpSpPr>
                <p:nvPr/>
              </p:nvGrpSpPr>
              <p:grpSpPr bwMode="auto">
                <a:xfrm>
                  <a:off x="3546" y="1962"/>
                  <a:ext cx="1126" cy="2034"/>
                  <a:chOff x="3546" y="1962"/>
                  <a:chExt cx="1126" cy="2034"/>
                </a:xfrm>
              </p:grpSpPr>
              <p:sp>
                <p:nvSpPr>
                  <p:cNvPr id="136" name="Freeform 696"/>
                  <p:cNvSpPr>
                    <a:spLocks/>
                  </p:cNvSpPr>
                  <p:nvPr/>
                </p:nvSpPr>
                <p:spPr bwMode="auto">
                  <a:xfrm rot="225209">
                    <a:off x="3861" y="2975"/>
                    <a:ext cx="22" cy="26"/>
                  </a:xfrm>
                  <a:custGeom>
                    <a:avLst/>
                    <a:gdLst>
                      <a:gd name="T0" fmla="*/ 0 w 75"/>
                      <a:gd name="T1" fmla="*/ 0 h 83"/>
                      <a:gd name="T2" fmla="*/ 15 w 75"/>
                      <a:gd name="T3" fmla="*/ 45 h 83"/>
                      <a:gd name="T4" fmla="*/ 75 w 75"/>
                      <a:gd name="T5" fmla="*/ 83 h 83"/>
                      <a:gd name="T6" fmla="*/ 0 60000 65536"/>
                      <a:gd name="T7" fmla="*/ 0 60000 65536"/>
                      <a:gd name="T8" fmla="*/ 0 60000 65536"/>
                      <a:gd name="T9" fmla="*/ 0 w 75"/>
                      <a:gd name="T10" fmla="*/ 0 h 83"/>
                      <a:gd name="T11" fmla="*/ 75 w 75"/>
                      <a:gd name="T12" fmla="*/ 83 h 83"/>
                    </a:gdLst>
                    <a:ahLst/>
                    <a:cxnLst>
                      <a:cxn ang="T6">
                        <a:pos x="T0" y="T1"/>
                      </a:cxn>
                      <a:cxn ang="T7">
                        <a:pos x="T2" y="T3"/>
                      </a:cxn>
                      <a:cxn ang="T8">
                        <a:pos x="T4" y="T5"/>
                      </a:cxn>
                    </a:cxnLst>
                    <a:rect l="T9" t="T10" r="T11" b="T12"/>
                    <a:pathLst>
                      <a:path w="75" h="83">
                        <a:moveTo>
                          <a:pt x="0" y="0"/>
                        </a:moveTo>
                        <a:cubicBezTo>
                          <a:pt x="1" y="15"/>
                          <a:pt x="3" y="31"/>
                          <a:pt x="15" y="45"/>
                        </a:cubicBezTo>
                        <a:cubicBezTo>
                          <a:pt x="27" y="59"/>
                          <a:pt x="51" y="71"/>
                          <a:pt x="75" y="83"/>
                        </a:cubicBezTo>
                      </a:path>
                    </a:pathLst>
                  </a:custGeom>
                  <a:noFill/>
                  <a:ln w="6350" cap="flat" cmpd="sng">
                    <a:solidFill>
                      <a:srgbClr val="000000"/>
                    </a:solidFill>
                    <a:prstDash val="solid"/>
                    <a:round/>
                    <a:headEnd type="none" w="med" len="med"/>
                    <a:tailEnd type="none" w="med" len="med"/>
                  </a:ln>
                </p:spPr>
                <p:txBody>
                  <a:bodyPr/>
                  <a:lstStyle/>
                  <a:p>
                    <a:endParaRPr lang="en-GB" dirty="0"/>
                  </a:p>
                </p:txBody>
              </p:sp>
              <p:sp>
                <p:nvSpPr>
                  <p:cNvPr id="137" name="Rectangle 697"/>
                  <p:cNvSpPr>
                    <a:spLocks noChangeArrowheads="1"/>
                  </p:cNvSpPr>
                  <p:nvPr/>
                </p:nvSpPr>
                <p:spPr bwMode="auto">
                  <a:xfrm rot="21062441" flipH="1">
                    <a:off x="3584" y="3190"/>
                    <a:ext cx="452" cy="44"/>
                  </a:xfrm>
                  <a:prstGeom prst="rect">
                    <a:avLst/>
                  </a:prstGeom>
                  <a:solidFill>
                    <a:srgbClr val="CCFFFF"/>
                  </a:solidFill>
                  <a:ln w="6350">
                    <a:solidFill>
                      <a:srgbClr val="000000"/>
                    </a:solidFill>
                    <a:miter lim="800000"/>
                    <a:headEnd/>
                    <a:tailEnd/>
                  </a:ln>
                </p:spPr>
                <p:txBody>
                  <a:bodyPr/>
                  <a:lstStyle/>
                  <a:p>
                    <a:endParaRPr lang="en-US" dirty="0"/>
                  </a:p>
                </p:txBody>
              </p:sp>
              <p:sp>
                <p:nvSpPr>
                  <p:cNvPr id="138" name="Line 698"/>
                  <p:cNvSpPr>
                    <a:spLocks noChangeShapeType="1"/>
                  </p:cNvSpPr>
                  <p:nvPr/>
                </p:nvSpPr>
                <p:spPr bwMode="auto">
                  <a:xfrm rot="21479509" flipH="1">
                    <a:off x="3589" y="3188"/>
                    <a:ext cx="430" cy="61"/>
                  </a:xfrm>
                  <a:prstGeom prst="line">
                    <a:avLst/>
                  </a:prstGeom>
                  <a:noFill/>
                  <a:ln w="6350">
                    <a:solidFill>
                      <a:srgbClr val="000000"/>
                    </a:solidFill>
                    <a:round/>
                    <a:headEnd/>
                    <a:tailEnd/>
                  </a:ln>
                </p:spPr>
                <p:txBody>
                  <a:bodyPr/>
                  <a:lstStyle/>
                  <a:p>
                    <a:endParaRPr lang="en-GB" dirty="0"/>
                  </a:p>
                </p:txBody>
              </p:sp>
              <p:sp>
                <p:nvSpPr>
                  <p:cNvPr id="139" name="Line 699"/>
                  <p:cNvSpPr>
                    <a:spLocks noChangeShapeType="1"/>
                  </p:cNvSpPr>
                  <p:nvPr/>
                </p:nvSpPr>
                <p:spPr bwMode="auto">
                  <a:xfrm rot="21479509" flipH="1">
                    <a:off x="3589" y="3175"/>
                    <a:ext cx="429" cy="62"/>
                  </a:xfrm>
                  <a:prstGeom prst="line">
                    <a:avLst/>
                  </a:prstGeom>
                  <a:noFill/>
                  <a:ln w="6350">
                    <a:solidFill>
                      <a:srgbClr val="000000"/>
                    </a:solidFill>
                    <a:round/>
                    <a:headEnd/>
                    <a:tailEnd/>
                  </a:ln>
                </p:spPr>
                <p:txBody>
                  <a:bodyPr/>
                  <a:lstStyle/>
                  <a:p>
                    <a:endParaRPr lang="en-GB" dirty="0"/>
                  </a:p>
                </p:txBody>
              </p:sp>
              <p:sp>
                <p:nvSpPr>
                  <p:cNvPr id="140" name="Freeform 700"/>
                  <p:cNvSpPr>
                    <a:spLocks/>
                  </p:cNvSpPr>
                  <p:nvPr/>
                </p:nvSpPr>
                <p:spPr bwMode="auto">
                  <a:xfrm rot="-52592">
                    <a:off x="3675" y="2220"/>
                    <a:ext cx="231" cy="1522"/>
                  </a:xfrm>
                  <a:custGeom>
                    <a:avLst/>
                    <a:gdLst/>
                    <a:ahLst/>
                    <a:cxnLst>
                      <a:cxn ang="0">
                        <a:pos x="15" y="189"/>
                      </a:cxn>
                      <a:cxn ang="0">
                        <a:pos x="57" y="295"/>
                      </a:cxn>
                      <a:cxn ang="0">
                        <a:pos x="107" y="470"/>
                      </a:cxn>
                      <a:cxn ang="0">
                        <a:pos x="128" y="613"/>
                      </a:cxn>
                      <a:cxn ang="0">
                        <a:pos x="120" y="708"/>
                      </a:cxn>
                      <a:cxn ang="0">
                        <a:pos x="108" y="769"/>
                      </a:cxn>
                      <a:cxn ang="0">
                        <a:pos x="94" y="819"/>
                      </a:cxn>
                      <a:cxn ang="0">
                        <a:pos x="140" y="845"/>
                      </a:cxn>
                      <a:cxn ang="0">
                        <a:pos x="130" y="897"/>
                      </a:cxn>
                      <a:cxn ang="0">
                        <a:pos x="71" y="986"/>
                      </a:cxn>
                      <a:cxn ang="0">
                        <a:pos x="64" y="1049"/>
                      </a:cxn>
                      <a:cxn ang="0">
                        <a:pos x="102" y="1122"/>
                      </a:cxn>
                      <a:cxn ang="0">
                        <a:pos x="87" y="1312"/>
                      </a:cxn>
                      <a:cxn ang="0">
                        <a:pos x="61" y="1411"/>
                      </a:cxn>
                      <a:cxn ang="0">
                        <a:pos x="29" y="1593"/>
                      </a:cxn>
                      <a:cxn ang="0">
                        <a:pos x="20" y="1720"/>
                      </a:cxn>
                      <a:cxn ang="0">
                        <a:pos x="70" y="1711"/>
                      </a:cxn>
                      <a:cxn ang="0">
                        <a:pos x="114" y="1567"/>
                      </a:cxn>
                      <a:cxn ang="0">
                        <a:pos x="146" y="1500"/>
                      </a:cxn>
                      <a:cxn ang="0">
                        <a:pos x="165" y="1521"/>
                      </a:cxn>
                      <a:cxn ang="0">
                        <a:pos x="120" y="1659"/>
                      </a:cxn>
                      <a:cxn ang="0">
                        <a:pos x="180" y="1491"/>
                      </a:cxn>
                      <a:cxn ang="0">
                        <a:pos x="204" y="1323"/>
                      </a:cxn>
                      <a:cxn ang="0">
                        <a:pos x="246" y="1140"/>
                      </a:cxn>
                      <a:cxn ang="0">
                        <a:pos x="220" y="1067"/>
                      </a:cxn>
                      <a:cxn ang="0">
                        <a:pos x="236" y="962"/>
                      </a:cxn>
                      <a:cxn ang="0">
                        <a:pos x="263" y="874"/>
                      </a:cxn>
                      <a:cxn ang="0">
                        <a:pos x="287" y="810"/>
                      </a:cxn>
                      <a:cxn ang="0">
                        <a:pos x="245" y="540"/>
                      </a:cxn>
                      <a:cxn ang="0">
                        <a:pos x="186" y="293"/>
                      </a:cxn>
                      <a:cxn ang="0">
                        <a:pos x="138" y="132"/>
                      </a:cxn>
                      <a:cxn ang="0">
                        <a:pos x="87" y="9"/>
                      </a:cxn>
                      <a:cxn ang="0">
                        <a:pos x="144" y="162"/>
                      </a:cxn>
                      <a:cxn ang="0">
                        <a:pos x="145" y="203"/>
                      </a:cxn>
                      <a:cxn ang="0">
                        <a:pos x="117" y="183"/>
                      </a:cxn>
                      <a:cxn ang="0">
                        <a:pos x="51" y="24"/>
                      </a:cxn>
                      <a:cxn ang="0">
                        <a:pos x="0" y="3"/>
                      </a:cxn>
                    </a:cxnLst>
                    <a:rect l="0" t="0" r="r" b="b"/>
                    <a:pathLst>
                      <a:path w="287" h="1730">
                        <a:moveTo>
                          <a:pt x="0" y="3"/>
                        </a:moveTo>
                        <a:lnTo>
                          <a:pt x="15" y="189"/>
                        </a:lnTo>
                        <a:lnTo>
                          <a:pt x="21" y="249"/>
                        </a:lnTo>
                        <a:lnTo>
                          <a:pt x="57" y="295"/>
                        </a:lnTo>
                        <a:lnTo>
                          <a:pt x="80" y="369"/>
                        </a:lnTo>
                        <a:lnTo>
                          <a:pt x="107" y="470"/>
                        </a:lnTo>
                        <a:lnTo>
                          <a:pt x="116" y="539"/>
                        </a:lnTo>
                        <a:lnTo>
                          <a:pt x="128" y="613"/>
                        </a:lnTo>
                        <a:lnTo>
                          <a:pt x="130" y="669"/>
                        </a:lnTo>
                        <a:lnTo>
                          <a:pt x="120" y="708"/>
                        </a:lnTo>
                        <a:lnTo>
                          <a:pt x="112" y="732"/>
                        </a:lnTo>
                        <a:lnTo>
                          <a:pt x="108" y="769"/>
                        </a:lnTo>
                        <a:lnTo>
                          <a:pt x="93" y="805"/>
                        </a:lnTo>
                        <a:lnTo>
                          <a:pt x="94" y="819"/>
                        </a:lnTo>
                        <a:lnTo>
                          <a:pt x="116" y="827"/>
                        </a:lnTo>
                        <a:lnTo>
                          <a:pt x="140" y="845"/>
                        </a:lnTo>
                        <a:lnTo>
                          <a:pt x="148" y="868"/>
                        </a:lnTo>
                        <a:lnTo>
                          <a:pt x="130" y="897"/>
                        </a:lnTo>
                        <a:lnTo>
                          <a:pt x="98" y="939"/>
                        </a:lnTo>
                        <a:lnTo>
                          <a:pt x="71" y="986"/>
                        </a:lnTo>
                        <a:lnTo>
                          <a:pt x="62" y="1034"/>
                        </a:lnTo>
                        <a:lnTo>
                          <a:pt x="64" y="1049"/>
                        </a:lnTo>
                        <a:lnTo>
                          <a:pt x="88" y="1059"/>
                        </a:lnTo>
                        <a:lnTo>
                          <a:pt x="102" y="1122"/>
                        </a:lnTo>
                        <a:lnTo>
                          <a:pt x="100" y="1220"/>
                        </a:lnTo>
                        <a:lnTo>
                          <a:pt x="87" y="1312"/>
                        </a:lnTo>
                        <a:lnTo>
                          <a:pt x="75" y="1388"/>
                        </a:lnTo>
                        <a:lnTo>
                          <a:pt x="61" y="1411"/>
                        </a:lnTo>
                        <a:lnTo>
                          <a:pt x="36" y="1428"/>
                        </a:lnTo>
                        <a:lnTo>
                          <a:pt x="29" y="1593"/>
                        </a:lnTo>
                        <a:lnTo>
                          <a:pt x="27" y="1681"/>
                        </a:lnTo>
                        <a:lnTo>
                          <a:pt x="20" y="1720"/>
                        </a:lnTo>
                        <a:lnTo>
                          <a:pt x="50" y="1730"/>
                        </a:lnTo>
                        <a:lnTo>
                          <a:pt x="70" y="1711"/>
                        </a:lnTo>
                        <a:lnTo>
                          <a:pt x="91" y="1628"/>
                        </a:lnTo>
                        <a:lnTo>
                          <a:pt x="114" y="1567"/>
                        </a:lnTo>
                        <a:lnTo>
                          <a:pt x="131" y="1514"/>
                        </a:lnTo>
                        <a:lnTo>
                          <a:pt x="146" y="1500"/>
                        </a:lnTo>
                        <a:lnTo>
                          <a:pt x="163" y="1506"/>
                        </a:lnTo>
                        <a:lnTo>
                          <a:pt x="165" y="1521"/>
                        </a:lnTo>
                        <a:lnTo>
                          <a:pt x="144" y="1581"/>
                        </a:lnTo>
                        <a:lnTo>
                          <a:pt x="120" y="1659"/>
                        </a:lnTo>
                        <a:lnTo>
                          <a:pt x="156" y="1587"/>
                        </a:lnTo>
                        <a:lnTo>
                          <a:pt x="180" y="1491"/>
                        </a:lnTo>
                        <a:lnTo>
                          <a:pt x="188" y="1422"/>
                        </a:lnTo>
                        <a:lnTo>
                          <a:pt x="204" y="1323"/>
                        </a:lnTo>
                        <a:lnTo>
                          <a:pt x="230" y="1214"/>
                        </a:lnTo>
                        <a:lnTo>
                          <a:pt x="246" y="1140"/>
                        </a:lnTo>
                        <a:lnTo>
                          <a:pt x="245" y="1084"/>
                        </a:lnTo>
                        <a:lnTo>
                          <a:pt x="220" y="1067"/>
                        </a:lnTo>
                        <a:lnTo>
                          <a:pt x="212" y="1035"/>
                        </a:lnTo>
                        <a:lnTo>
                          <a:pt x="236" y="962"/>
                        </a:lnTo>
                        <a:lnTo>
                          <a:pt x="253" y="915"/>
                        </a:lnTo>
                        <a:lnTo>
                          <a:pt x="263" y="874"/>
                        </a:lnTo>
                        <a:lnTo>
                          <a:pt x="258" y="845"/>
                        </a:lnTo>
                        <a:lnTo>
                          <a:pt x="287" y="810"/>
                        </a:lnTo>
                        <a:lnTo>
                          <a:pt x="280" y="701"/>
                        </a:lnTo>
                        <a:lnTo>
                          <a:pt x="245" y="540"/>
                        </a:lnTo>
                        <a:lnTo>
                          <a:pt x="213" y="373"/>
                        </a:lnTo>
                        <a:lnTo>
                          <a:pt x="186" y="293"/>
                        </a:lnTo>
                        <a:lnTo>
                          <a:pt x="176" y="267"/>
                        </a:lnTo>
                        <a:lnTo>
                          <a:pt x="138" y="132"/>
                        </a:lnTo>
                        <a:lnTo>
                          <a:pt x="105" y="51"/>
                        </a:lnTo>
                        <a:lnTo>
                          <a:pt x="87" y="9"/>
                        </a:lnTo>
                        <a:lnTo>
                          <a:pt x="129" y="108"/>
                        </a:lnTo>
                        <a:lnTo>
                          <a:pt x="144" y="162"/>
                        </a:lnTo>
                        <a:lnTo>
                          <a:pt x="153" y="189"/>
                        </a:lnTo>
                        <a:lnTo>
                          <a:pt x="145" y="203"/>
                        </a:lnTo>
                        <a:lnTo>
                          <a:pt x="128" y="217"/>
                        </a:lnTo>
                        <a:lnTo>
                          <a:pt x="117" y="183"/>
                        </a:lnTo>
                        <a:lnTo>
                          <a:pt x="75" y="90"/>
                        </a:lnTo>
                        <a:lnTo>
                          <a:pt x="51" y="24"/>
                        </a:lnTo>
                        <a:lnTo>
                          <a:pt x="33" y="0"/>
                        </a:lnTo>
                        <a:lnTo>
                          <a:pt x="0" y="3"/>
                        </a:lnTo>
                        <a:close/>
                      </a:path>
                    </a:pathLst>
                  </a:custGeom>
                  <a:gradFill rotWithShape="1">
                    <a:gsLst>
                      <a:gs pos="0">
                        <a:srgbClr val="00FFFF">
                          <a:gamma/>
                          <a:shade val="46275"/>
                          <a:invGamma/>
                          <a:alpha val="62000"/>
                        </a:srgbClr>
                      </a:gs>
                      <a:gs pos="50000">
                        <a:srgbClr val="00FFFF"/>
                      </a:gs>
                      <a:gs pos="100000">
                        <a:srgbClr val="00FFFF">
                          <a:gamma/>
                          <a:shade val="46275"/>
                          <a:invGamma/>
                          <a:alpha val="62000"/>
                        </a:srgbClr>
                      </a:gs>
                    </a:gsLst>
                    <a:lin ang="5400000" scaled="1"/>
                  </a:gradFill>
                  <a:ln w="6350" cap="flat" cmpd="sng">
                    <a:solidFill>
                      <a:srgbClr val="000000"/>
                    </a:solidFill>
                    <a:prstDash val="solid"/>
                    <a:round/>
                    <a:headEnd/>
                    <a:tailEnd/>
                  </a:ln>
                  <a:effectLst/>
                </p:spPr>
                <p:txBody>
                  <a:bodyPr/>
                  <a:lstStyle/>
                  <a:p>
                    <a:pPr>
                      <a:defRPr/>
                    </a:pPr>
                    <a:endParaRPr lang="en-GB" dirty="0"/>
                  </a:p>
                </p:txBody>
              </p:sp>
              <p:sp>
                <p:nvSpPr>
                  <p:cNvPr id="141" name="Freeform 701"/>
                  <p:cNvSpPr>
                    <a:spLocks/>
                  </p:cNvSpPr>
                  <p:nvPr/>
                </p:nvSpPr>
                <p:spPr bwMode="auto">
                  <a:xfrm rot="21479509" flipH="1">
                    <a:off x="3851" y="3169"/>
                    <a:ext cx="15" cy="45"/>
                  </a:xfrm>
                  <a:custGeom>
                    <a:avLst/>
                    <a:gdLst>
                      <a:gd name="T0" fmla="*/ 0 w 53"/>
                      <a:gd name="T1" fmla="*/ 0 h 161"/>
                      <a:gd name="T2" fmla="*/ 53 w 53"/>
                      <a:gd name="T3" fmla="*/ 54 h 161"/>
                      <a:gd name="T4" fmla="*/ 42 w 53"/>
                      <a:gd name="T5" fmla="*/ 118 h 161"/>
                      <a:gd name="T6" fmla="*/ 0 w 53"/>
                      <a:gd name="T7" fmla="*/ 161 h 161"/>
                      <a:gd name="T8" fmla="*/ 0 60000 65536"/>
                      <a:gd name="T9" fmla="*/ 0 60000 65536"/>
                      <a:gd name="T10" fmla="*/ 0 60000 65536"/>
                      <a:gd name="T11" fmla="*/ 0 60000 65536"/>
                      <a:gd name="T12" fmla="*/ 0 w 53"/>
                      <a:gd name="T13" fmla="*/ 0 h 161"/>
                      <a:gd name="T14" fmla="*/ 53 w 53"/>
                      <a:gd name="T15" fmla="*/ 161 h 161"/>
                    </a:gdLst>
                    <a:ahLst/>
                    <a:cxnLst>
                      <a:cxn ang="T8">
                        <a:pos x="T0" y="T1"/>
                      </a:cxn>
                      <a:cxn ang="T9">
                        <a:pos x="T2" y="T3"/>
                      </a:cxn>
                      <a:cxn ang="T10">
                        <a:pos x="T4" y="T5"/>
                      </a:cxn>
                      <a:cxn ang="T11">
                        <a:pos x="T6" y="T7"/>
                      </a:cxn>
                    </a:cxnLst>
                    <a:rect l="T12" t="T13" r="T14" b="T15"/>
                    <a:pathLst>
                      <a:path w="53" h="161">
                        <a:moveTo>
                          <a:pt x="0" y="0"/>
                        </a:moveTo>
                        <a:lnTo>
                          <a:pt x="53" y="54"/>
                        </a:lnTo>
                        <a:lnTo>
                          <a:pt x="42" y="118"/>
                        </a:lnTo>
                        <a:lnTo>
                          <a:pt x="0" y="161"/>
                        </a:lnTo>
                      </a:path>
                    </a:pathLst>
                  </a:custGeom>
                  <a:noFill/>
                  <a:ln w="6350" cap="flat" cmpd="sng">
                    <a:solidFill>
                      <a:srgbClr val="000000"/>
                    </a:solidFill>
                    <a:prstDash val="solid"/>
                    <a:round/>
                    <a:headEnd/>
                    <a:tailEnd/>
                  </a:ln>
                </p:spPr>
                <p:txBody>
                  <a:bodyPr/>
                  <a:lstStyle/>
                  <a:p>
                    <a:endParaRPr lang="en-GB" dirty="0"/>
                  </a:p>
                </p:txBody>
              </p:sp>
              <p:sp>
                <p:nvSpPr>
                  <p:cNvPr id="142" name="Freeform 702"/>
                  <p:cNvSpPr>
                    <a:spLocks/>
                  </p:cNvSpPr>
                  <p:nvPr/>
                </p:nvSpPr>
                <p:spPr bwMode="auto">
                  <a:xfrm rot="21479509" flipH="1">
                    <a:off x="3728" y="2457"/>
                    <a:ext cx="44" cy="40"/>
                  </a:xfrm>
                  <a:custGeom>
                    <a:avLst/>
                    <a:gdLst>
                      <a:gd name="T0" fmla="*/ 102 w 161"/>
                      <a:gd name="T1" fmla="*/ 0 h 138"/>
                      <a:gd name="T2" fmla="*/ 16 w 161"/>
                      <a:gd name="T3" fmla="*/ 33 h 138"/>
                      <a:gd name="T4" fmla="*/ 6 w 161"/>
                      <a:gd name="T5" fmla="*/ 97 h 138"/>
                      <a:gd name="T6" fmla="*/ 41 w 161"/>
                      <a:gd name="T7" fmla="*/ 127 h 138"/>
                      <a:gd name="T8" fmla="*/ 84 w 161"/>
                      <a:gd name="T9" fmla="*/ 136 h 138"/>
                      <a:gd name="T10" fmla="*/ 125 w 161"/>
                      <a:gd name="T11" fmla="*/ 132 h 138"/>
                      <a:gd name="T12" fmla="*/ 156 w 161"/>
                      <a:gd name="T13" fmla="*/ 97 h 138"/>
                      <a:gd name="T14" fmla="*/ 155 w 161"/>
                      <a:gd name="T15" fmla="*/ 46 h 138"/>
                      <a:gd name="T16" fmla="*/ 146 w 161"/>
                      <a:gd name="T17" fmla="*/ 22 h 138"/>
                      <a:gd name="T18" fmla="*/ 102 w 161"/>
                      <a:gd name="T19" fmla="*/ 0 h 1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61"/>
                      <a:gd name="T31" fmla="*/ 0 h 138"/>
                      <a:gd name="T32" fmla="*/ 161 w 161"/>
                      <a:gd name="T33" fmla="*/ 138 h 13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61" h="138">
                        <a:moveTo>
                          <a:pt x="102" y="0"/>
                        </a:moveTo>
                        <a:cubicBezTo>
                          <a:pt x="82" y="1"/>
                          <a:pt x="32" y="17"/>
                          <a:pt x="16" y="33"/>
                        </a:cubicBezTo>
                        <a:cubicBezTo>
                          <a:pt x="0" y="49"/>
                          <a:pt x="2" y="81"/>
                          <a:pt x="6" y="97"/>
                        </a:cubicBezTo>
                        <a:cubicBezTo>
                          <a:pt x="10" y="113"/>
                          <a:pt x="28" y="121"/>
                          <a:pt x="41" y="127"/>
                        </a:cubicBezTo>
                        <a:cubicBezTo>
                          <a:pt x="54" y="133"/>
                          <a:pt x="70" y="135"/>
                          <a:pt x="84" y="136"/>
                        </a:cubicBezTo>
                        <a:cubicBezTo>
                          <a:pt x="98" y="137"/>
                          <a:pt x="113" y="138"/>
                          <a:pt x="125" y="132"/>
                        </a:cubicBezTo>
                        <a:cubicBezTo>
                          <a:pt x="137" y="126"/>
                          <a:pt x="151" y="111"/>
                          <a:pt x="156" y="97"/>
                        </a:cubicBezTo>
                        <a:cubicBezTo>
                          <a:pt x="161" y="83"/>
                          <a:pt x="157" y="58"/>
                          <a:pt x="155" y="46"/>
                        </a:cubicBezTo>
                        <a:cubicBezTo>
                          <a:pt x="153" y="34"/>
                          <a:pt x="155" y="30"/>
                          <a:pt x="146" y="22"/>
                        </a:cubicBezTo>
                        <a:cubicBezTo>
                          <a:pt x="137" y="14"/>
                          <a:pt x="111" y="5"/>
                          <a:pt x="102" y="0"/>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143" name="Freeform 703"/>
                  <p:cNvSpPr>
                    <a:spLocks/>
                  </p:cNvSpPr>
                  <p:nvPr/>
                </p:nvSpPr>
                <p:spPr bwMode="auto">
                  <a:xfrm rot="21479509" flipH="1">
                    <a:off x="3738" y="2503"/>
                    <a:ext cx="55" cy="44"/>
                  </a:xfrm>
                  <a:custGeom>
                    <a:avLst/>
                    <a:gdLst>
                      <a:gd name="T0" fmla="*/ 115 w 201"/>
                      <a:gd name="T1" fmla="*/ 5 h 155"/>
                      <a:gd name="T2" fmla="*/ 29 w 201"/>
                      <a:gd name="T3" fmla="*/ 16 h 155"/>
                      <a:gd name="T4" fmla="*/ 7 w 201"/>
                      <a:gd name="T5" fmla="*/ 102 h 155"/>
                      <a:gd name="T6" fmla="*/ 72 w 201"/>
                      <a:gd name="T7" fmla="*/ 145 h 155"/>
                      <a:gd name="T8" fmla="*/ 134 w 201"/>
                      <a:gd name="T9" fmla="*/ 153 h 155"/>
                      <a:gd name="T10" fmla="*/ 172 w 201"/>
                      <a:gd name="T11" fmla="*/ 131 h 155"/>
                      <a:gd name="T12" fmla="*/ 198 w 201"/>
                      <a:gd name="T13" fmla="*/ 93 h 155"/>
                      <a:gd name="T14" fmla="*/ 187 w 201"/>
                      <a:gd name="T15" fmla="*/ 44 h 155"/>
                      <a:gd name="T16" fmla="*/ 115 w 201"/>
                      <a:gd name="T17" fmla="*/ 5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1"/>
                      <a:gd name="T28" fmla="*/ 0 h 155"/>
                      <a:gd name="T29" fmla="*/ 201 w 20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1" h="155">
                        <a:moveTo>
                          <a:pt x="115" y="5"/>
                        </a:moveTo>
                        <a:cubicBezTo>
                          <a:pt x="96" y="1"/>
                          <a:pt x="47" y="0"/>
                          <a:pt x="29" y="16"/>
                        </a:cubicBezTo>
                        <a:cubicBezTo>
                          <a:pt x="11" y="32"/>
                          <a:pt x="0" y="81"/>
                          <a:pt x="7" y="102"/>
                        </a:cubicBezTo>
                        <a:cubicBezTo>
                          <a:pt x="14" y="123"/>
                          <a:pt x="51" y="137"/>
                          <a:pt x="72" y="145"/>
                        </a:cubicBezTo>
                        <a:cubicBezTo>
                          <a:pt x="93" y="153"/>
                          <a:pt x="117" y="155"/>
                          <a:pt x="134" y="153"/>
                        </a:cubicBezTo>
                        <a:cubicBezTo>
                          <a:pt x="151" y="151"/>
                          <a:pt x="161" y="141"/>
                          <a:pt x="172" y="131"/>
                        </a:cubicBezTo>
                        <a:cubicBezTo>
                          <a:pt x="183" y="121"/>
                          <a:pt x="196" y="107"/>
                          <a:pt x="198" y="93"/>
                        </a:cubicBezTo>
                        <a:cubicBezTo>
                          <a:pt x="200" y="79"/>
                          <a:pt x="201" y="59"/>
                          <a:pt x="187" y="44"/>
                        </a:cubicBezTo>
                        <a:cubicBezTo>
                          <a:pt x="173" y="29"/>
                          <a:pt x="130" y="13"/>
                          <a:pt x="115" y="5"/>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144" name="Freeform 704"/>
                  <p:cNvSpPr>
                    <a:spLocks/>
                  </p:cNvSpPr>
                  <p:nvPr/>
                </p:nvSpPr>
                <p:spPr bwMode="auto">
                  <a:xfrm rot="21479509" flipH="1">
                    <a:off x="3749" y="2555"/>
                    <a:ext cx="58" cy="46"/>
                  </a:xfrm>
                  <a:custGeom>
                    <a:avLst/>
                    <a:gdLst>
                      <a:gd name="T0" fmla="*/ 122 w 212"/>
                      <a:gd name="T1" fmla="*/ 3 h 161"/>
                      <a:gd name="T2" fmla="*/ 46 w 212"/>
                      <a:gd name="T3" fmla="*/ 13 h 161"/>
                      <a:gd name="T4" fmla="*/ 4 w 212"/>
                      <a:gd name="T5" fmla="*/ 46 h 161"/>
                      <a:gd name="T6" fmla="*/ 20 w 212"/>
                      <a:gd name="T7" fmla="*/ 107 h 161"/>
                      <a:gd name="T8" fmla="*/ 54 w 212"/>
                      <a:gd name="T9" fmla="*/ 141 h 161"/>
                      <a:gd name="T10" fmla="*/ 133 w 212"/>
                      <a:gd name="T11" fmla="*/ 153 h 161"/>
                      <a:gd name="T12" fmla="*/ 204 w 212"/>
                      <a:gd name="T13" fmla="*/ 92 h 161"/>
                      <a:gd name="T14" fmla="*/ 181 w 212"/>
                      <a:gd name="T15" fmla="*/ 32 h 161"/>
                      <a:gd name="T16" fmla="*/ 122 w 212"/>
                      <a:gd name="T17" fmla="*/ 3 h 16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2"/>
                      <a:gd name="T28" fmla="*/ 0 h 161"/>
                      <a:gd name="T29" fmla="*/ 212 w 212"/>
                      <a:gd name="T30" fmla="*/ 161 h 16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2" h="161">
                        <a:moveTo>
                          <a:pt x="122" y="3"/>
                        </a:moveTo>
                        <a:cubicBezTo>
                          <a:pt x="100" y="0"/>
                          <a:pt x="66" y="6"/>
                          <a:pt x="46" y="13"/>
                        </a:cubicBezTo>
                        <a:cubicBezTo>
                          <a:pt x="26" y="20"/>
                          <a:pt x="8" y="30"/>
                          <a:pt x="4" y="46"/>
                        </a:cubicBezTo>
                        <a:cubicBezTo>
                          <a:pt x="0" y="62"/>
                          <a:pt x="12" y="91"/>
                          <a:pt x="20" y="107"/>
                        </a:cubicBezTo>
                        <a:cubicBezTo>
                          <a:pt x="28" y="123"/>
                          <a:pt x="35" y="133"/>
                          <a:pt x="54" y="141"/>
                        </a:cubicBezTo>
                        <a:cubicBezTo>
                          <a:pt x="73" y="149"/>
                          <a:pt x="108" y="161"/>
                          <a:pt x="133" y="153"/>
                        </a:cubicBezTo>
                        <a:cubicBezTo>
                          <a:pt x="158" y="145"/>
                          <a:pt x="196" y="112"/>
                          <a:pt x="204" y="92"/>
                        </a:cubicBezTo>
                        <a:cubicBezTo>
                          <a:pt x="212" y="72"/>
                          <a:pt x="195" y="47"/>
                          <a:pt x="181" y="32"/>
                        </a:cubicBezTo>
                        <a:cubicBezTo>
                          <a:pt x="167" y="17"/>
                          <a:pt x="143" y="5"/>
                          <a:pt x="122" y="3"/>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145" name="Freeform 705"/>
                  <p:cNvSpPr>
                    <a:spLocks/>
                  </p:cNvSpPr>
                  <p:nvPr/>
                </p:nvSpPr>
                <p:spPr bwMode="auto">
                  <a:xfrm rot="21479509" flipH="1">
                    <a:off x="3762" y="2623"/>
                    <a:ext cx="62" cy="50"/>
                  </a:xfrm>
                  <a:custGeom>
                    <a:avLst/>
                    <a:gdLst>
                      <a:gd name="T0" fmla="*/ 123 w 232"/>
                      <a:gd name="T1" fmla="*/ 0 h 176"/>
                      <a:gd name="T2" fmla="*/ 37 w 232"/>
                      <a:gd name="T3" fmla="*/ 43 h 176"/>
                      <a:gd name="T4" fmla="*/ 5 w 232"/>
                      <a:gd name="T5" fmla="*/ 118 h 176"/>
                      <a:gd name="T6" fmla="*/ 69 w 232"/>
                      <a:gd name="T7" fmla="*/ 161 h 176"/>
                      <a:gd name="T8" fmla="*/ 155 w 232"/>
                      <a:gd name="T9" fmla="*/ 172 h 176"/>
                      <a:gd name="T10" fmla="*/ 221 w 232"/>
                      <a:gd name="T11" fmla="*/ 136 h 176"/>
                      <a:gd name="T12" fmla="*/ 221 w 232"/>
                      <a:gd name="T13" fmla="*/ 84 h 176"/>
                      <a:gd name="T14" fmla="*/ 206 w 232"/>
                      <a:gd name="T15" fmla="*/ 42 h 176"/>
                      <a:gd name="T16" fmla="*/ 123 w 232"/>
                      <a:gd name="T17" fmla="*/ 0 h 1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2"/>
                      <a:gd name="T28" fmla="*/ 0 h 176"/>
                      <a:gd name="T29" fmla="*/ 232 w 232"/>
                      <a:gd name="T30" fmla="*/ 176 h 1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2" h="176">
                        <a:moveTo>
                          <a:pt x="123" y="0"/>
                        </a:moveTo>
                        <a:cubicBezTo>
                          <a:pt x="99" y="0"/>
                          <a:pt x="57" y="23"/>
                          <a:pt x="37" y="43"/>
                        </a:cubicBezTo>
                        <a:cubicBezTo>
                          <a:pt x="17" y="63"/>
                          <a:pt x="0" y="98"/>
                          <a:pt x="5" y="118"/>
                        </a:cubicBezTo>
                        <a:cubicBezTo>
                          <a:pt x="10" y="138"/>
                          <a:pt x="44" y="152"/>
                          <a:pt x="69" y="161"/>
                        </a:cubicBezTo>
                        <a:cubicBezTo>
                          <a:pt x="94" y="170"/>
                          <a:pt x="130" y="176"/>
                          <a:pt x="155" y="172"/>
                        </a:cubicBezTo>
                        <a:cubicBezTo>
                          <a:pt x="180" y="168"/>
                          <a:pt x="210" y="151"/>
                          <a:pt x="221" y="136"/>
                        </a:cubicBezTo>
                        <a:cubicBezTo>
                          <a:pt x="232" y="121"/>
                          <a:pt x="223" y="100"/>
                          <a:pt x="221" y="84"/>
                        </a:cubicBezTo>
                        <a:cubicBezTo>
                          <a:pt x="219" y="68"/>
                          <a:pt x="222" y="56"/>
                          <a:pt x="206" y="42"/>
                        </a:cubicBezTo>
                        <a:cubicBezTo>
                          <a:pt x="190" y="28"/>
                          <a:pt x="140" y="9"/>
                          <a:pt x="123" y="0"/>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146" name="Freeform 706"/>
                  <p:cNvSpPr>
                    <a:spLocks/>
                  </p:cNvSpPr>
                  <p:nvPr/>
                </p:nvSpPr>
                <p:spPr bwMode="auto">
                  <a:xfrm rot="21479509" flipH="1">
                    <a:off x="3777" y="2697"/>
                    <a:ext cx="57" cy="59"/>
                  </a:xfrm>
                  <a:custGeom>
                    <a:avLst/>
                    <a:gdLst>
                      <a:gd name="T0" fmla="*/ 43 w 210"/>
                      <a:gd name="T1" fmla="*/ 0 h 202"/>
                      <a:gd name="T2" fmla="*/ 0 w 210"/>
                      <a:gd name="T3" fmla="*/ 54 h 202"/>
                      <a:gd name="T4" fmla="*/ 42 w 210"/>
                      <a:gd name="T5" fmla="*/ 146 h 202"/>
                      <a:gd name="T6" fmla="*/ 90 w 210"/>
                      <a:gd name="T7" fmla="*/ 187 h 202"/>
                      <a:gd name="T8" fmla="*/ 154 w 210"/>
                      <a:gd name="T9" fmla="*/ 198 h 202"/>
                      <a:gd name="T10" fmla="*/ 203 w 210"/>
                      <a:gd name="T11" fmla="*/ 165 h 202"/>
                      <a:gd name="T12" fmla="*/ 195 w 210"/>
                      <a:gd name="T13" fmla="*/ 75 h 202"/>
                      <a:gd name="T14" fmla="*/ 128 w 210"/>
                      <a:gd name="T15" fmla="*/ 41 h 202"/>
                      <a:gd name="T16" fmla="*/ 43 w 210"/>
                      <a:gd name="T17" fmla="*/ 0 h 20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0"/>
                      <a:gd name="T28" fmla="*/ 0 h 202"/>
                      <a:gd name="T29" fmla="*/ 210 w 210"/>
                      <a:gd name="T30" fmla="*/ 202 h 20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0" h="202">
                        <a:moveTo>
                          <a:pt x="43" y="0"/>
                        </a:moveTo>
                        <a:cubicBezTo>
                          <a:pt x="23" y="2"/>
                          <a:pt x="0" y="30"/>
                          <a:pt x="0" y="54"/>
                        </a:cubicBezTo>
                        <a:cubicBezTo>
                          <a:pt x="0" y="78"/>
                          <a:pt x="27" y="124"/>
                          <a:pt x="42" y="146"/>
                        </a:cubicBezTo>
                        <a:cubicBezTo>
                          <a:pt x="57" y="168"/>
                          <a:pt x="71" y="178"/>
                          <a:pt x="90" y="187"/>
                        </a:cubicBezTo>
                        <a:cubicBezTo>
                          <a:pt x="109" y="196"/>
                          <a:pt x="135" y="202"/>
                          <a:pt x="154" y="198"/>
                        </a:cubicBezTo>
                        <a:cubicBezTo>
                          <a:pt x="173" y="194"/>
                          <a:pt x="196" y="185"/>
                          <a:pt x="203" y="165"/>
                        </a:cubicBezTo>
                        <a:cubicBezTo>
                          <a:pt x="210" y="145"/>
                          <a:pt x="207" y="96"/>
                          <a:pt x="195" y="75"/>
                        </a:cubicBezTo>
                        <a:cubicBezTo>
                          <a:pt x="183" y="54"/>
                          <a:pt x="153" y="53"/>
                          <a:pt x="128" y="41"/>
                        </a:cubicBezTo>
                        <a:cubicBezTo>
                          <a:pt x="103" y="29"/>
                          <a:pt x="61" y="9"/>
                          <a:pt x="43" y="0"/>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147" name="Freeform 707"/>
                  <p:cNvSpPr>
                    <a:spLocks/>
                  </p:cNvSpPr>
                  <p:nvPr/>
                </p:nvSpPr>
                <p:spPr bwMode="auto">
                  <a:xfrm rot="21479509" flipH="1">
                    <a:off x="3785" y="2759"/>
                    <a:ext cx="63" cy="57"/>
                  </a:xfrm>
                  <a:custGeom>
                    <a:avLst/>
                    <a:gdLst>
                      <a:gd name="T0" fmla="*/ 65 w 237"/>
                      <a:gd name="T1" fmla="*/ 0 h 200"/>
                      <a:gd name="T2" fmla="*/ 1 w 237"/>
                      <a:gd name="T3" fmla="*/ 65 h 200"/>
                      <a:gd name="T4" fmla="*/ 71 w 237"/>
                      <a:gd name="T5" fmla="*/ 137 h 200"/>
                      <a:gd name="T6" fmla="*/ 140 w 237"/>
                      <a:gd name="T7" fmla="*/ 194 h 200"/>
                      <a:gd name="T8" fmla="*/ 206 w 237"/>
                      <a:gd name="T9" fmla="*/ 175 h 200"/>
                      <a:gd name="T10" fmla="*/ 232 w 237"/>
                      <a:gd name="T11" fmla="*/ 130 h 200"/>
                      <a:gd name="T12" fmla="*/ 209 w 237"/>
                      <a:gd name="T13" fmla="*/ 32 h 200"/>
                      <a:gd name="T14" fmla="*/ 65 w 237"/>
                      <a:gd name="T15" fmla="*/ 0 h 200"/>
                      <a:gd name="T16" fmla="*/ 0 60000 65536"/>
                      <a:gd name="T17" fmla="*/ 0 60000 65536"/>
                      <a:gd name="T18" fmla="*/ 0 60000 65536"/>
                      <a:gd name="T19" fmla="*/ 0 60000 65536"/>
                      <a:gd name="T20" fmla="*/ 0 60000 65536"/>
                      <a:gd name="T21" fmla="*/ 0 60000 65536"/>
                      <a:gd name="T22" fmla="*/ 0 60000 65536"/>
                      <a:gd name="T23" fmla="*/ 0 60000 65536"/>
                      <a:gd name="T24" fmla="*/ 0 w 237"/>
                      <a:gd name="T25" fmla="*/ 0 h 200"/>
                      <a:gd name="T26" fmla="*/ 237 w 237"/>
                      <a:gd name="T27" fmla="*/ 200 h 2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37" h="200">
                        <a:moveTo>
                          <a:pt x="65" y="0"/>
                        </a:moveTo>
                        <a:cubicBezTo>
                          <a:pt x="33" y="6"/>
                          <a:pt x="0" y="42"/>
                          <a:pt x="1" y="65"/>
                        </a:cubicBezTo>
                        <a:cubicBezTo>
                          <a:pt x="2" y="88"/>
                          <a:pt x="48" y="115"/>
                          <a:pt x="71" y="137"/>
                        </a:cubicBezTo>
                        <a:cubicBezTo>
                          <a:pt x="94" y="159"/>
                          <a:pt x="118" y="188"/>
                          <a:pt x="140" y="194"/>
                        </a:cubicBezTo>
                        <a:cubicBezTo>
                          <a:pt x="162" y="200"/>
                          <a:pt x="191" y="186"/>
                          <a:pt x="206" y="175"/>
                        </a:cubicBezTo>
                        <a:cubicBezTo>
                          <a:pt x="221" y="164"/>
                          <a:pt x="232" y="154"/>
                          <a:pt x="232" y="130"/>
                        </a:cubicBezTo>
                        <a:cubicBezTo>
                          <a:pt x="232" y="106"/>
                          <a:pt x="237" y="54"/>
                          <a:pt x="209" y="32"/>
                        </a:cubicBezTo>
                        <a:cubicBezTo>
                          <a:pt x="181" y="10"/>
                          <a:pt x="95" y="7"/>
                          <a:pt x="65" y="0"/>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148" name="Freeform 708"/>
                  <p:cNvSpPr>
                    <a:spLocks/>
                  </p:cNvSpPr>
                  <p:nvPr/>
                </p:nvSpPr>
                <p:spPr bwMode="auto">
                  <a:xfrm rot="21479509" flipH="1">
                    <a:off x="3783" y="3217"/>
                    <a:ext cx="36" cy="32"/>
                  </a:xfrm>
                  <a:custGeom>
                    <a:avLst/>
                    <a:gdLst>
                      <a:gd name="T0" fmla="*/ 111 w 135"/>
                      <a:gd name="T1" fmla="*/ 6 h 110"/>
                      <a:gd name="T2" fmla="*/ 55 w 135"/>
                      <a:gd name="T3" fmla="*/ 6 h 110"/>
                      <a:gd name="T4" fmla="*/ 6 w 135"/>
                      <a:gd name="T5" fmla="*/ 41 h 110"/>
                      <a:gd name="T6" fmla="*/ 16 w 135"/>
                      <a:gd name="T7" fmla="*/ 100 h 110"/>
                      <a:gd name="T8" fmla="*/ 76 w 135"/>
                      <a:gd name="T9" fmla="*/ 100 h 110"/>
                      <a:gd name="T10" fmla="*/ 128 w 135"/>
                      <a:gd name="T11" fmla="*/ 74 h 110"/>
                      <a:gd name="T12" fmla="*/ 121 w 135"/>
                      <a:gd name="T13" fmla="*/ 10 h 110"/>
                      <a:gd name="T14" fmla="*/ 0 60000 65536"/>
                      <a:gd name="T15" fmla="*/ 0 60000 65536"/>
                      <a:gd name="T16" fmla="*/ 0 60000 65536"/>
                      <a:gd name="T17" fmla="*/ 0 60000 65536"/>
                      <a:gd name="T18" fmla="*/ 0 60000 65536"/>
                      <a:gd name="T19" fmla="*/ 0 60000 65536"/>
                      <a:gd name="T20" fmla="*/ 0 60000 65536"/>
                      <a:gd name="T21" fmla="*/ 0 w 135"/>
                      <a:gd name="T22" fmla="*/ 0 h 110"/>
                      <a:gd name="T23" fmla="*/ 135 w 135"/>
                      <a:gd name="T24" fmla="*/ 110 h 1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5" h="110">
                        <a:moveTo>
                          <a:pt x="111" y="6"/>
                        </a:moveTo>
                        <a:cubicBezTo>
                          <a:pt x="102" y="6"/>
                          <a:pt x="72" y="0"/>
                          <a:pt x="55" y="6"/>
                        </a:cubicBezTo>
                        <a:cubicBezTo>
                          <a:pt x="38" y="12"/>
                          <a:pt x="12" y="25"/>
                          <a:pt x="6" y="41"/>
                        </a:cubicBezTo>
                        <a:cubicBezTo>
                          <a:pt x="0" y="57"/>
                          <a:pt x="4" y="90"/>
                          <a:pt x="16" y="100"/>
                        </a:cubicBezTo>
                        <a:cubicBezTo>
                          <a:pt x="28" y="110"/>
                          <a:pt x="57" y="104"/>
                          <a:pt x="76" y="100"/>
                        </a:cubicBezTo>
                        <a:cubicBezTo>
                          <a:pt x="95" y="96"/>
                          <a:pt x="121" y="89"/>
                          <a:pt x="128" y="74"/>
                        </a:cubicBezTo>
                        <a:cubicBezTo>
                          <a:pt x="135" y="59"/>
                          <a:pt x="122" y="23"/>
                          <a:pt x="121" y="10"/>
                        </a:cubicBezTo>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149" name="AutoShape 709"/>
                  <p:cNvSpPr>
                    <a:spLocks noChangeArrowheads="1"/>
                  </p:cNvSpPr>
                  <p:nvPr/>
                </p:nvSpPr>
                <p:spPr bwMode="auto">
                  <a:xfrm rot="21587863" flipH="1">
                    <a:off x="3766" y="3181"/>
                    <a:ext cx="80" cy="28"/>
                  </a:xfrm>
                  <a:prstGeom prst="roundRect">
                    <a:avLst>
                      <a:gd name="adj" fmla="val 16667"/>
                    </a:avLst>
                  </a:prstGeom>
                  <a:solidFill>
                    <a:srgbClr val="C0C0C0"/>
                  </a:solidFill>
                  <a:ln w="6350">
                    <a:solidFill>
                      <a:srgbClr val="000000"/>
                    </a:solidFill>
                    <a:round/>
                    <a:headEnd/>
                    <a:tailEnd/>
                  </a:ln>
                </p:spPr>
                <p:txBody>
                  <a:bodyPr/>
                  <a:lstStyle/>
                  <a:p>
                    <a:endParaRPr lang="en-US" dirty="0"/>
                  </a:p>
                </p:txBody>
              </p:sp>
              <p:sp>
                <p:nvSpPr>
                  <p:cNvPr id="150" name="Freeform 710"/>
                  <p:cNvSpPr>
                    <a:spLocks/>
                  </p:cNvSpPr>
                  <p:nvPr/>
                </p:nvSpPr>
                <p:spPr bwMode="auto">
                  <a:xfrm rot="21479509" flipH="1">
                    <a:off x="3763" y="3252"/>
                    <a:ext cx="51" cy="48"/>
                  </a:xfrm>
                  <a:custGeom>
                    <a:avLst/>
                    <a:gdLst>
                      <a:gd name="T0" fmla="*/ 165 w 192"/>
                      <a:gd name="T1" fmla="*/ 9 h 164"/>
                      <a:gd name="T2" fmla="*/ 99 w 192"/>
                      <a:gd name="T3" fmla="*/ 16 h 164"/>
                      <a:gd name="T4" fmla="*/ 42 w 192"/>
                      <a:gd name="T5" fmla="*/ 39 h 164"/>
                      <a:gd name="T6" fmla="*/ 9 w 192"/>
                      <a:gd name="T7" fmla="*/ 136 h 164"/>
                      <a:gd name="T8" fmla="*/ 95 w 192"/>
                      <a:gd name="T9" fmla="*/ 162 h 164"/>
                      <a:gd name="T10" fmla="*/ 166 w 192"/>
                      <a:gd name="T11" fmla="*/ 125 h 164"/>
                      <a:gd name="T12" fmla="*/ 192 w 192"/>
                      <a:gd name="T13" fmla="*/ 69 h 164"/>
                      <a:gd name="T14" fmla="*/ 165 w 192"/>
                      <a:gd name="T15" fmla="*/ 9 h 164"/>
                      <a:gd name="T16" fmla="*/ 0 60000 65536"/>
                      <a:gd name="T17" fmla="*/ 0 60000 65536"/>
                      <a:gd name="T18" fmla="*/ 0 60000 65536"/>
                      <a:gd name="T19" fmla="*/ 0 60000 65536"/>
                      <a:gd name="T20" fmla="*/ 0 60000 65536"/>
                      <a:gd name="T21" fmla="*/ 0 60000 65536"/>
                      <a:gd name="T22" fmla="*/ 0 60000 65536"/>
                      <a:gd name="T23" fmla="*/ 0 60000 65536"/>
                      <a:gd name="T24" fmla="*/ 0 w 192"/>
                      <a:gd name="T25" fmla="*/ 0 h 164"/>
                      <a:gd name="T26" fmla="*/ 192 w 192"/>
                      <a:gd name="T27" fmla="*/ 164 h 16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2" h="164">
                        <a:moveTo>
                          <a:pt x="165" y="9"/>
                        </a:moveTo>
                        <a:cubicBezTo>
                          <a:pt x="150" y="0"/>
                          <a:pt x="119" y="11"/>
                          <a:pt x="99" y="16"/>
                        </a:cubicBezTo>
                        <a:cubicBezTo>
                          <a:pt x="79" y="21"/>
                          <a:pt x="57" y="19"/>
                          <a:pt x="42" y="39"/>
                        </a:cubicBezTo>
                        <a:cubicBezTo>
                          <a:pt x="27" y="59"/>
                          <a:pt x="0" y="116"/>
                          <a:pt x="9" y="136"/>
                        </a:cubicBezTo>
                        <a:cubicBezTo>
                          <a:pt x="18" y="156"/>
                          <a:pt x="69" y="164"/>
                          <a:pt x="95" y="162"/>
                        </a:cubicBezTo>
                        <a:cubicBezTo>
                          <a:pt x="121" y="160"/>
                          <a:pt x="150" y="141"/>
                          <a:pt x="166" y="125"/>
                        </a:cubicBezTo>
                        <a:cubicBezTo>
                          <a:pt x="182" y="109"/>
                          <a:pt x="192" y="88"/>
                          <a:pt x="192" y="69"/>
                        </a:cubicBezTo>
                        <a:cubicBezTo>
                          <a:pt x="192" y="50"/>
                          <a:pt x="180" y="18"/>
                          <a:pt x="165" y="9"/>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151" name="Freeform 711"/>
                  <p:cNvSpPr>
                    <a:spLocks/>
                  </p:cNvSpPr>
                  <p:nvPr/>
                </p:nvSpPr>
                <p:spPr bwMode="auto">
                  <a:xfrm rot="21479509" flipH="1">
                    <a:off x="3763" y="3307"/>
                    <a:ext cx="49" cy="44"/>
                  </a:xfrm>
                  <a:custGeom>
                    <a:avLst/>
                    <a:gdLst>
                      <a:gd name="T0" fmla="*/ 38 w 180"/>
                      <a:gd name="T1" fmla="*/ 38 h 154"/>
                      <a:gd name="T2" fmla="*/ 5 w 180"/>
                      <a:gd name="T3" fmla="*/ 111 h 154"/>
                      <a:gd name="T4" fmla="*/ 70 w 180"/>
                      <a:gd name="T5" fmla="*/ 154 h 154"/>
                      <a:gd name="T6" fmla="*/ 162 w 180"/>
                      <a:gd name="T7" fmla="*/ 113 h 154"/>
                      <a:gd name="T8" fmla="*/ 177 w 180"/>
                      <a:gd name="T9" fmla="*/ 36 h 154"/>
                      <a:gd name="T10" fmla="*/ 147 w 180"/>
                      <a:gd name="T11" fmla="*/ 4 h 154"/>
                      <a:gd name="T12" fmla="*/ 98 w 180"/>
                      <a:gd name="T13" fmla="*/ 12 h 154"/>
                      <a:gd name="T14" fmla="*/ 38 w 180"/>
                      <a:gd name="T15" fmla="*/ 38 h 154"/>
                      <a:gd name="T16" fmla="*/ 0 60000 65536"/>
                      <a:gd name="T17" fmla="*/ 0 60000 65536"/>
                      <a:gd name="T18" fmla="*/ 0 60000 65536"/>
                      <a:gd name="T19" fmla="*/ 0 60000 65536"/>
                      <a:gd name="T20" fmla="*/ 0 60000 65536"/>
                      <a:gd name="T21" fmla="*/ 0 60000 65536"/>
                      <a:gd name="T22" fmla="*/ 0 60000 65536"/>
                      <a:gd name="T23" fmla="*/ 0 60000 65536"/>
                      <a:gd name="T24" fmla="*/ 0 w 180"/>
                      <a:gd name="T25" fmla="*/ 0 h 154"/>
                      <a:gd name="T26" fmla="*/ 180 w 180"/>
                      <a:gd name="T27" fmla="*/ 154 h 15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0" h="154">
                        <a:moveTo>
                          <a:pt x="38" y="38"/>
                        </a:moveTo>
                        <a:cubicBezTo>
                          <a:pt x="23" y="54"/>
                          <a:pt x="0" y="92"/>
                          <a:pt x="5" y="111"/>
                        </a:cubicBezTo>
                        <a:cubicBezTo>
                          <a:pt x="10" y="130"/>
                          <a:pt x="44" y="154"/>
                          <a:pt x="70" y="154"/>
                        </a:cubicBezTo>
                        <a:cubicBezTo>
                          <a:pt x="96" y="154"/>
                          <a:pt x="144" y="133"/>
                          <a:pt x="162" y="113"/>
                        </a:cubicBezTo>
                        <a:cubicBezTo>
                          <a:pt x="180" y="93"/>
                          <a:pt x="179" y="54"/>
                          <a:pt x="177" y="36"/>
                        </a:cubicBezTo>
                        <a:cubicBezTo>
                          <a:pt x="175" y="18"/>
                          <a:pt x="160" y="8"/>
                          <a:pt x="147" y="4"/>
                        </a:cubicBezTo>
                        <a:cubicBezTo>
                          <a:pt x="134" y="0"/>
                          <a:pt x="116" y="6"/>
                          <a:pt x="98" y="12"/>
                        </a:cubicBezTo>
                        <a:cubicBezTo>
                          <a:pt x="80" y="18"/>
                          <a:pt x="53" y="22"/>
                          <a:pt x="38" y="38"/>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152" name="Freeform 712"/>
                  <p:cNvSpPr>
                    <a:spLocks/>
                  </p:cNvSpPr>
                  <p:nvPr/>
                </p:nvSpPr>
                <p:spPr bwMode="auto">
                  <a:xfrm rot="21479509" flipH="1">
                    <a:off x="3754" y="3355"/>
                    <a:ext cx="34" cy="37"/>
                  </a:xfrm>
                  <a:custGeom>
                    <a:avLst/>
                    <a:gdLst>
                      <a:gd name="T0" fmla="*/ 100 w 122"/>
                      <a:gd name="T1" fmla="*/ 8 h 128"/>
                      <a:gd name="T2" fmla="*/ 32 w 122"/>
                      <a:gd name="T3" fmla="*/ 8 h 128"/>
                      <a:gd name="T4" fmla="*/ 0 w 122"/>
                      <a:gd name="T5" fmla="*/ 57 h 128"/>
                      <a:gd name="T6" fmla="*/ 32 w 122"/>
                      <a:gd name="T7" fmla="*/ 121 h 128"/>
                      <a:gd name="T8" fmla="*/ 109 w 122"/>
                      <a:gd name="T9" fmla="*/ 99 h 128"/>
                      <a:gd name="T10" fmla="*/ 113 w 122"/>
                      <a:gd name="T11" fmla="*/ 34 h 128"/>
                      <a:gd name="T12" fmla="*/ 0 60000 65536"/>
                      <a:gd name="T13" fmla="*/ 0 60000 65536"/>
                      <a:gd name="T14" fmla="*/ 0 60000 65536"/>
                      <a:gd name="T15" fmla="*/ 0 60000 65536"/>
                      <a:gd name="T16" fmla="*/ 0 60000 65536"/>
                      <a:gd name="T17" fmla="*/ 0 60000 65536"/>
                      <a:gd name="T18" fmla="*/ 0 w 122"/>
                      <a:gd name="T19" fmla="*/ 0 h 128"/>
                      <a:gd name="T20" fmla="*/ 122 w 122"/>
                      <a:gd name="T21" fmla="*/ 128 h 128"/>
                    </a:gdLst>
                    <a:ahLst/>
                    <a:cxnLst>
                      <a:cxn ang="T12">
                        <a:pos x="T0" y="T1"/>
                      </a:cxn>
                      <a:cxn ang="T13">
                        <a:pos x="T2" y="T3"/>
                      </a:cxn>
                      <a:cxn ang="T14">
                        <a:pos x="T4" y="T5"/>
                      </a:cxn>
                      <a:cxn ang="T15">
                        <a:pos x="T6" y="T7"/>
                      </a:cxn>
                      <a:cxn ang="T16">
                        <a:pos x="T8" y="T9"/>
                      </a:cxn>
                      <a:cxn ang="T17">
                        <a:pos x="T10" y="T11"/>
                      </a:cxn>
                    </a:cxnLst>
                    <a:rect l="T18" t="T19" r="T20" b="T21"/>
                    <a:pathLst>
                      <a:path w="122" h="128">
                        <a:moveTo>
                          <a:pt x="100" y="8"/>
                        </a:moveTo>
                        <a:cubicBezTo>
                          <a:pt x="89" y="8"/>
                          <a:pt x="49" y="0"/>
                          <a:pt x="32" y="8"/>
                        </a:cubicBezTo>
                        <a:cubicBezTo>
                          <a:pt x="15" y="16"/>
                          <a:pt x="0" y="38"/>
                          <a:pt x="0" y="57"/>
                        </a:cubicBezTo>
                        <a:cubicBezTo>
                          <a:pt x="0" y="76"/>
                          <a:pt x="14" y="114"/>
                          <a:pt x="32" y="121"/>
                        </a:cubicBezTo>
                        <a:cubicBezTo>
                          <a:pt x="50" y="128"/>
                          <a:pt x="96" y="113"/>
                          <a:pt x="109" y="99"/>
                        </a:cubicBezTo>
                        <a:cubicBezTo>
                          <a:pt x="122" y="85"/>
                          <a:pt x="112" y="48"/>
                          <a:pt x="113" y="34"/>
                        </a:cubicBezTo>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153" name="Freeform 713"/>
                  <p:cNvSpPr>
                    <a:spLocks/>
                  </p:cNvSpPr>
                  <p:nvPr/>
                </p:nvSpPr>
                <p:spPr bwMode="auto">
                  <a:xfrm rot="21479509" flipH="1">
                    <a:off x="3748" y="3403"/>
                    <a:ext cx="45" cy="44"/>
                  </a:xfrm>
                  <a:custGeom>
                    <a:avLst/>
                    <a:gdLst>
                      <a:gd name="T0" fmla="*/ 123 w 165"/>
                      <a:gd name="T1" fmla="*/ 9 h 153"/>
                      <a:gd name="T2" fmla="*/ 25 w 165"/>
                      <a:gd name="T3" fmla="*/ 25 h 153"/>
                      <a:gd name="T4" fmla="*/ 3 w 165"/>
                      <a:gd name="T5" fmla="*/ 100 h 153"/>
                      <a:gd name="T6" fmla="*/ 41 w 165"/>
                      <a:gd name="T7" fmla="*/ 140 h 153"/>
                      <a:gd name="T8" fmla="*/ 100 w 165"/>
                      <a:gd name="T9" fmla="*/ 143 h 153"/>
                      <a:gd name="T10" fmla="*/ 161 w 165"/>
                      <a:gd name="T11" fmla="*/ 80 h 153"/>
                      <a:gd name="T12" fmla="*/ 123 w 165"/>
                      <a:gd name="T13" fmla="*/ 9 h 153"/>
                      <a:gd name="T14" fmla="*/ 0 60000 65536"/>
                      <a:gd name="T15" fmla="*/ 0 60000 65536"/>
                      <a:gd name="T16" fmla="*/ 0 60000 65536"/>
                      <a:gd name="T17" fmla="*/ 0 60000 65536"/>
                      <a:gd name="T18" fmla="*/ 0 60000 65536"/>
                      <a:gd name="T19" fmla="*/ 0 60000 65536"/>
                      <a:gd name="T20" fmla="*/ 0 60000 65536"/>
                      <a:gd name="T21" fmla="*/ 0 w 165"/>
                      <a:gd name="T22" fmla="*/ 0 h 153"/>
                      <a:gd name="T23" fmla="*/ 165 w 165"/>
                      <a:gd name="T24" fmla="*/ 153 h 15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5" h="153">
                        <a:moveTo>
                          <a:pt x="123" y="9"/>
                        </a:moveTo>
                        <a:cubicBezTo>
                          <a:pt x="100" y="0"/>
                          <a:pt x="45" y="10"/>
                          <a:pt x="25" y="25"/>
                        </a:cubicBezTo>
                        <a:cubicBezTo>
                          <a:pt x="5" y="40"/>
                          <a:pt x="0" y="81"/>
                          <a:pt x="3" y="100"/>
                        </a:cubicBezTo>
                        <a:cubicBezTo>
                          <a:pt x="6" y="119"/>
                          <a:pt x="25" y="133"/>
                          <a:pt x="41" y="140"/>
                        </a:cubicBezTo>
                        <a:cubicBezTo>
                          <a:pt x="57" y="147"/>
                          <a:pt x="80" y="153"/>
                          <a:pt x="100" y="143"/>
                        </a:cubicBezTo>
                        <a:cubicBezTo>
                          <a:pt x="120" y="133"/>
                          <a:pt x="157" y="102"/>
                          <a:pt x="161" y="80"/>
                        </a:cubicBezTo>
                        <a:cubicBezTo>
                          <a:pt x="165" y="58"/>
                          <a:pt x="146" y="18"/>
                          <a:pt x="123" y="9"/>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154" name="Freeform 714"/>
                  <p:cNvSpPr>
                    <a:spLocks/>
                  </p:cNvSpPr>
                  <p:nvPr/>
                </p:nvSpPr>
                <p:spPr bwMode="auto">
                  <a:xfrm rot="21479509" flipH="1">
                    <a:off x="3746" y="3452"/>
                    <a:ext cx="35" cy="41"/>
                  </a:xfrm>
                  <a:custGeom>
                    <a:avLst/>
                    <a:gdLst>
                      <a:gd name="T0" fmla="*/ 56 w 132"/>
                      <a:gd name="T1" fmla="*/ 0 h 142"/>
                      <a:gd name="T2" fmla="*/ 2 w 132"/>
                      <a:gd name="T3" fmla="*/ 65 h 142"/>
                      <a:gd name="T4" fmla="*/ 46 w 132"/>
                      <a:gd name="T5" fmla="*/ 134 h 142"/>
                      <a:gd name="T6" fmla="*/ 106 w 132"/>
                      <a:gd name="T7" fmla="*/ 115 h 142"/>
                      <a:gd name="T8" fmla="*/ 131 w 132"/>
                      <a:gd name="T9" fmla="*/ 54 h 142"/>
                      <a:gd name="T10" fmla="*/ 113 w 132"/>
                      <a:gd name="T11" fmla="*/ 21 h 142"/>
                      <a:gd name="T12" fmla="*/ 56 w 132"/>
                      <a:gd name="T13" fmla="*/ 0 h 142"/>
                      <a:gd name="T14" fmla="*/ 0 60000 65536"/>
                      <a:gd name="T15" fmla="*/ 0 60000 65536"/>
                      <a:gd name="T16" fmla="*/ 0 60000 65536"/>
                      <a:gd name="T17" fmla="*/ 0 60000 65536"/>
                      <a:gd name="T18" fmla="*/ 0 60000 65536"/>
                      <a:gd name="T19" fmla="*/ 0 60000 65536"/>
                      <a:gd name="T20" fmla="*/ 0 60000 65536"/>
                      <a:gd name="T21" fmla="*/ 0 w 132"/>
                      <a:gd name="T22" fmla="*/ 0 h 142"/>
                      <a:gd name="T23" fmla="*/ 132 w 132"/>
                      <a:gd name="T24" fmla="*/ 142 h 14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2" h="142">
                        <a:moveTo>
                          <a:pt x="56" y="0"/>
                        </a:moveTo>
                        <a:cubicBezTo>
                          <a:pt x="39" y="7"/>
                          <a:pt x="4" y="43"/>
                          <a:pt x="2" y="65"/>
                        </a:cubicBezTo>
                        <a:cubicBezTo>
                          <a:pt x="0" y="87"/>
                          <a:pt x="29" y="126"/>
                          <a:pt x="46" y="134"/>
                        </a:cubicBezTo>
                        <a:cubicBezTo>
                          <a:pt x="63" y="142"/>
                          <a:pt x="92" y="128"/>
                          <a:pt x="106" y="115"/>
                        </a:cubicBezTo>
                        <a:cubicBezTo>
                          <a:pt x="120" y="102"/>
                          <a:pt x="130" y="70"/>
                          <a:pt x="131" y="54"/>
                        </a:cubicBezTo>
                        <a:cubicBezTo>
                          <a:pt x="132" y="38"/>
                          <a:pt x="125" y="30"/>
                          <a:pt x="113" y="21"/>
                        </a:cubicBezTo>
                        <a:cubicBezTo>
                          <a:pt x="101" y="12"/>
                          <a:pt x="68" y="4"/>
                          <a:pt x="56" y="0"/>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155" name="Freeform 715"/>
                  <p:cNvSpPr>
                    <a:spLocks/>
                  </p:cNvSpPr>
                  <p:nvPr/>
                </p:nvSpPr>
                <p:spPr bwMode="auto">
                  <a:xfrm rot="21479509" flipH="1">
                    <a:off x="3812" y="2810"/>
                    <a:ext cx="39" cy="37"/>
                  </a:xfrm>
                  <a:custGeom>
                    <a:avLst/>
                    <a:gdLst>
                      <a:gd name="T0" fmla="*/ 60 w 145"/>
                      <a:gd name="T1" fmla="*/ 1 h 129"/>
                      <a:gd name="T2" fmla="*/ 2 w 145"/>
                      <a:gd name="T3" fmla="*/ 53 h 129"/>
                      <a:gd name="T4" fmla="*/ 72 w 145"/>
                      <a:gd name="T5" fmla="*/ 125 h 129"/>
                      <a:gd name="T6" fmla="*/ 135 w 145"/>
                      <a:gd name="T7" fmla="*/ 76 h 129"/>
                      <a:gd name="T8" fmla="*/ 131 w 145"/>
                      <a:gd name="T9" fmla="*/ 46 h 129"/>
                      <a:gd name="T10" fmla="*/ 60 w 145"/>
                      <a:gd name="T11" fmla="*/ 1 h 129"/>
                      <a:gd name="T12" fmla="*/ 0 60000 65536"/>
                      <a:gd name="T13" fmla="*/ 0 60000 65536"/>
                      <a:gd name="T14" fmla="*/ 0 60000 65536"/>
                      <a:gd name="T15" fmla="*/ 0 60000 65536"/>
                      <a:gd name="T16" fmla="*/ 0 60000 65536"/>
                      <a:gd name="T17" fmla="*/ 0 60000 65536"/>
                      <a:gd name="T18" fmla="*/ 0 w 145"/>
                      <a:gd name="T19" fmla="*/ 0 h 129"/>
                      <a:gd name="T20" fmla="*/ 145 w 145"/>
                      <a:gd name="T21" fmla="*/ 129 h 129"/>
                    </a:gdLst>
                    <a:ahLst/>
                    <a:cxnLst>
                      <a:cxn ang="T12">
                        <a:pos x="T0" y="T1"/>
                      </a:cxn>
                      <a:cxn ang="T13">
                        <a:pos x="T2" y="T3"/>
                      </a:cxn>
                      <a:cxn ang="T14">
                        <a:pos x="T4" y="T5"/>
                      </a:cxn>
                      <a:cxn ang="T15">
                        <a:pos x="T6" y="T7"/>
                      </a:cxn>
                      <a:cxn ang="T16">
                        <a:pos x="T8" y="T9"/>
                      </a:cxn>
                      <a:cxn ang="T17">
                        <a:pos x="T10" y="T11"/>
                      </a:cxn>
                    </a:cxnLst>
                    <a:rect l="T18" t="T19" r="T20" b="T21"/>
                    <a:pathLst>
                      <a:path w="145" h="129">
                        <a:moveTo>
                          <a:pt x="60" y="1"/>
                        </a:moveTo>
                        <a:cubicBezTo>
                          <a:pt x="39" y="2"/>
                          <a:pt x="0" y="32"/>
                          <a:pt x="2" y="53"/>
                        </a:cubicBezTo>
                        <a:cubicBezTo>
                          <a:pt x="4" y="74"/>
                          <a:pt x="50" y="121"/>
                          <a:pt x="72" y="125"/>
                        </a:cubicBezTo>
                        <a:cubicBezTo>
                          <a:pt x="94" y="129"/>
                          <a:pt x="125" y="89"/>
                          <a:pt x="135" y="76"/>
                        </a:cubicBezTo>
                        <a:cubicBezTo>
                          <a:pt x="145" y="63"/>
                          <a:pt x="143" y="58"/>
                          <a:pt x="131" y="46"/>
                        </a:cubicBezTo>
                        <a:cubicBezTo>
                          <a:pt x="119" y="34"/>
                          <a:pt x="81" y="0"/>
                          <a:pt x="60" y="1"/>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grpSp>
                <p:nvGrpSpPr>
                  <p:cNvPr id="156" name="Group 717"/>
                  <p:cNvGrpSpPr>
                    <a:grpSpLocks/>
                  </p:cNvGrpSpPr>
                  <p:nvPr/>
                </p:nvGrpSpPr>
                <p:grpSpPr bwMode="auto">
                  <a:xfrm rot="-52592">
                    <a:off x="3624" y="3555"/>
                    <a:ext cx="190" cy="441"/>
                    <a:chOff x="3721" y="3825"/>
                    <a:chExt cx="236" cy="502"/>
                  </a:xfrm>
                </p:grpSpPr>
                <p:sp>
                  <p:nvSpPr>
                    <p:cNvPr id="203" name="Freeform 718"/>
                    <p:cNvSpPr>
                      <a:spLocks/>
                    </p:cNvSpPr>
                    <p:nvPr/>
                  </p:nvSpPr>
                  <p:spPr bwMode="auto">
                    <a:xfrm>
                      <a:off x="3721" y="3825"/>
                      <a:ext cx="236" cy="502"/>
                    </a:xfrm>
                    <a:custGeom>
                      <a:avLst/>
                      <a:gdLst>
                        <a:gd name="T0" fmla="*/ 137 w 236"/>
                        <a:gd name="T1" fmla="*/ 201 h 502"/>
                        <a:gd name="T2" fmla="*/ 215 w 236"/>
                        <a:gd name="T3" fmla="*/ 0 h 502"/>
                        <a:gd name="T4" fmla="*/ 236 w 236"/>
                        <a:gd name="T5" fmla="*/ 0 h 502"/>
                        <a:gd name="T6" fmla="*/ 224 w 236"/>
                        <a:gd name="T7" fmla="*/ 60 h 502"/>
                        <a:gd name="T8" fmla="*/ 152 w 236"/>
                        <a:gd name="T9" fmla="*/ 240 h 502"/>
                        <a:gd name="T10" fmla="*/ 104 w 236"/>
                        <a:gd name="T11" fmla="*/ 345 h 502"/>
                        <a:gd name="T12" fmla="*/ 35 w 236"/>
                        <a:gd name="T13" fmla="*/ 492 h 502"/>
                        <a:gd name="T14" fmla="*/ 0 w 236"/>
                        <a:gd name="T15" fmla="*/ 489 h 502"/>
                        <a:gd name="T16" fmla="*/ 38 w 236"/>
                        <a:gd name="T17" fmla="*/ 396 h 502"/>
                        <a:gd name="T18" fmla="*/ 73 w 236"/>
                        <a:gd name="T19" fmla="*/ 300 h 502"/>
                        <a:gd name="T20" fmla="*/ 106 w 236"/>
                        <a:gd name="T21" fmla="*/ 208 h 502"/>
                        <a:gd name="T22" fmla="*/ 131 w 236"/>
                        <a:gd name="T23" fmla="*/ 210 h 502"/>
                        <a:gd name="T24" fmla="*/ 98 w 236"/>
                        <a:gd name="T25" fmla="*/ 290 h 502"/>
                        <a:gd name="T26" fmla="*/ 56 w 236"/>
                        <a:gd name="T27" fmla="*/ 399 h 502"/>
                        <a:gd name="T28" fmla="*/ 9 w 236"/>
                        <a:gd name="T29" fmla="*/ 502 h 50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36"/>
                        <a:gd name="T46" fmla="*/ 0 h 502"/>
                        <a:gd name="T47" fmla="*/ 236 w 236"/>
                        <a:gd name="T48" fmla="*/ 502 h 50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36" h="502">
                          <a:moveTo>
                            <a:pt x="137" y="201"/>
                          </a:moveTo>
                          <a:lnTo>
                            <a:pt x="215" y="0"/>
                          </a:lnTo>
                          <a:lnTo>
                            <a:pt x="236" y="0"/>
                          </a:lnTo>
                          <a:lnTo>
                            <a:pt x="224" y="60"/>
                          </a:lnTo>
                          <a:lnTo>
                            <a:pt x="152" y="240"/>
                          </a:lnTo>
                          <a:lnTo>
                            <a:pt x="104" y="345"/>
                          </a:lnTo>
                          <a:lnTo>
                            <a:pt x="35" y="492"/>
                          </a:lnTo>
                          <a:lnTo>
                            <a:pt x="0" y="489"/>
                          </a:lnTo>
                          <a:lnTo>
                            <a:pt x="38" y="396"/>
                          </a:lnTo>
                          <a:lnTo>
                            <a:pt x="73" y="300"/>
                          </a:lnTo>
                          <a:lnTo>
                            <a:pt x="106" y="208"/>
                          </a:lnTo>
                          <a:lnTo>
                            <a:pt x="131" y="210"/>
                          </a:lnTo>
                          <a:lnTo>
                            <a:pt x="98" y="290"/>
                          </a:lnTo>
                          <a:lnTo>
                            <a:pt x="56" y="399"/>
                          </a:lnTo>
                          <a:cubicBezTo>
                            <a:pt x="41" y="434"/>
                            <a:pt x="19" y="481"/>
                            <a:pt x="9" y="502"/>
                          </a:cubicBezTo>
                        </a:path>
                      </a:pathLst>
                    </a:custGeom>
                    <a:solidFill>
                      <a:srgbClr val="C0C0C0"/>
                    </a:solidFill>
                    <a:ln w="6350" cap="flat" cmpd="sng">
                      <a:solidFill>
                        <a:srgbClr val="000000"/>
                      </a:solidFill>
                      <a:prstDash val="solid"/>
                      <a:round/>
                      <a:headEnd/>
                      <a:tailEnd/>
                    </a:ln>
                  </p:spPr>
                  <p:txBody>
                    <a:bodyPr/>
                    <a:lstStyle/>
                    <a:p>
                      <a:endParaRPr lang="en-GB" dirty="0"/>
                    </a:p>
                  </p:txBody>
                </p:sp>
                <p:sp>
                  <p:nvSpPr>
                    <p:cNvPr id="204" name="Oval 719"/>
                    <p:cNvSpPr>
                      <a:spLocks noChangeArrowheads="1"/>
                    </p:cNvSpPr>
                    <p:nvPr/>
                  </p:nvSpPr>
                  <p:spPr bwMode="auto">
                    <a:xfrm rot="578412" flipH="1">
                      <a:off x="3880" y="3975"/>
                      <a:ext cx="22" cy="33"/>
                    </a:xfrm>
                    <a:prstGeom prst="ellipse">
                      <a:avLst/>
                    </a:prstGeom>
                    <a:solidFill>
                      <a:srgbClr val="FFFFFF"/>
                    </a:solidFill>
                    <a:ln w="6350">
                      <a:solidFill>
                        <a:srgbClr val="000000"/>
                      </a:solidFill>
                      <a:round/>
                      <a:headEnd/>
                      <a:tailEnd/>
                    </a:ln>
                  </p:spPr>
                  <p:txBody>
                    <a:bodyPr/>
                    <a:lstStyle/>
                    <a:p>
                      <a:endParaRPr lang="en-US" dirty="0"/>
                    </a:p>
                  </p:txBody>
                </p:sp>
              </p:grpSp>
              <p:sp>
                <p:nvSpPr>
                  <p:cNvPr id="157" name="Line 720"/>
                  <p:cNvSpPr>
                    <a:spLocks noChangeShapeType="1"/>
                  </p:cNvSpPr>
                  <p:nvPr/>
                </p:nvSpPr>
                <p:spPr bwMode="auto">
                  <a:xfrm rot="21479509" flipH="1">
                    <a:off x="3752" y="2912"/>
                    <a:ext cx="151" cy="0"/>
                  </a:xfrm>
                  <a:prstGeom prst="line">
                    <a:avLst/>
                  </a:prstGeom>
                  <a:noFill/>
                  <a:ln w="6350">
                    <a:solidFill>
                      <a:srgbClr val="000000"/>
                    </a:solidFill>
                    <a:round/>
                    <a:headEnd/>
                    <a:tailEnd/>
                  </a:ln>
                </p:spPr>
                <p:txBody>
                  <a:bodyPr/>
                  <a:lstStyle/>
                  <a:p>
                    <a:endParaRPr lang="en-GB" dirty="0"/>
                  </a:p>
                </p:txBody>
              </p:sp>
              <p:sp>
                <p:nvSpPr>
                  <p:cNvPr id="158" name="Freeform 721"/>
                  <p:cNvSpPr>
                    <a:spLocks/>
                  </p:cNvSpPr>
                  <p:nvPr/>
                </p:nvSpPr>
                <p:spPr bwMode="auto">
                  <a:xfrm rot="-52592">
                    <a:off x="3741" y="2405"/>
                    <a:ext cx="66" cy="115"/>
                  </a:xfrm>
                  <a:custGeom>
                    <a:avLst/>
                    <a:gdLst>
                      <a:gd name="T0" fmla="*/ 0 w 83"/>
                      <a:gd name="T1" fmla="*/ 0 h 130"/>
                      <a:gd name="T2" fmla="*/ 36 w 83"/>
                      <a:gd name="T3" fmla="*/ 33 h 130"/>
                      <a:gd name="T4" fmla="*/ 62 w 83"/>
                      <a:gd name="T5" fmla="*/ 73 h 130"/>
                      <a:gd name="T6" fmla="*/ 83 w 83"/>
                      <a:gd name="T7" fmla="*/ 130 h 130"/>
                      <a:gd name="T8" fmla="*/ 0 60000 65536"/>
                      <a:gd name="T9" fmla="*/ 0 60000 65536"/>
                      <a:gd name="T10" fmla="*/ 0 60000 65536"/>
                      <a:gd name="T11" fmla="*/ 0 60000 65536"/>
                      <a:gd name="T12" fmla="*/ 0 w 83"/>
                      <a:gd name="T13" fmla="*/ 0 h 130"/>
                      <a:gd name="T14" fmla="*/ 83 w 83"/>
                      <a:gd name="T15" fmla="*/ 130 h 130"/>
                    </a:gdLst>
                    <a:ahLst/>
                    <a:cxnLst>
                      <a:cxn ang="T8">
                        <a:pos x="T0" y="T1"/>
                      </a:cxn>
                      <a:cxn ang="T9">
                        <a:pos x="T2" y="T3"/>
                      </a:cxn>
                      <a:cxn ang="T10">
                        <a:pos x="T4" y="T5"/>
                      </a:cxn>
                      <a:cxn ang="T11">
                        <a:pos x="T6" y="T7"/>
                      </a:cxn>
                    </a:cxnLst>
                    <a:rect l="T12" t="T13" r="T14" b="T15"/>
                    <a:pathLst>
                      <a:path w="83" h="130">
                        <a:moveTo>
                          <a:pt x="0" y="0"/>
                        </a:moveTo>
                        <a:lnTo>
                          <a:pt x="36" y="33"/>
                        </a:lnTo>
                        <a:lnTo>
                          <a:pt x="62" y="73"/>
                        </a:lnTo>
                        <a:lnTo>
                          <a:pt x="83" y="130"/>
                        </a:lnTo>
                      </a:path>
                    </a:pathLst>
                  </a:custGeom>
                  <a:noFill/>
                  <a:ln w="6350" cmpd="sng">
                    <a:solidFill>
                      <a:srgbClr val="000000"/>
                    </a:solidFill>
                    <a:round/>
                    <a:headEnd/>
                    <a:tailEnd/>
                  </a:ln>
                </p:spPr>
                <p:txBody>
                  <a:bodyPr/>
                  <a:lstStyle/>
                  <a:p>
                    <a:endParaRPr lang="en-GB" dirty="0"/>
                  </a:p>
                </p:txBody>
              </p:sp>
              <p:sp>
                <p:nvSpPr>
                  <p:cNvPr id="159" name="Freeform 722"/>
                  <p:cNvSpPr>
                    <a:spLocks/>
                  </p:cNvSpPr>
                  <p:nvPr/>
                </p:nvSpPr>
                <p:spPr bwMode="auto">
                  <a:xfrm rot="21479509" flipH="1">
                    <a:off x="3781" y="3420"/>
                    <a:ext cx="39" cy="101"/>
                  </a:xfrm>
                  <a:custGeom>
                    <a:avLst/>
                    <a:gdLst>
                      <a:gd name="T0" fmla="*/ 0 w 72"/>
                      <a:gd name="T1" fmla="*/ 0 h 171"/>
                      <a:gd name="T2" fmla="*/ 24 w 72"/>
                      <a:gd name="T3" fmla="*/ 108 h 171"/>
                      <a:gd name="T4" fmla="*/ 72 w 72"/>
                      <a:gd name="T5" fmla="*/ 171 h 171"/>
                      <a:gd name="T6" fmla="*/ 0 60000 65536"/>
                      <a:gd name="T7" fmla="*/ 0 60000 65536"/>
                      <a:gd name="T8" fmla="*/ 0 60000 65536"/>
                      <a:gd name="T9" fmla="*/ 0 w 72"/>
                      <a:gd name="T10" fmla="*/ 0 h 171"/>
                      <a:gd name="T11" fmla="*/ 72 w 72"/>
                      <a:gd name="T12" fmla="*/ 171 h 171"/>
                    </a:gdLst>
                    <a:ahLst/>
                    <a:cxnLst>
                      <a:cxn ang="T6">
                        <a:pos x="T0" y="T1"/>
                      </a:cxn>
                      <a:cxn ang="T7">
                        <a:pos x="T2" y="T3"/>
                      </a:cxn>
                      <a:cxn ang="T8">
                        <a:pos x="T4" y="T5"/>
                      </a:cxn>
                    </a:cxnLst>
                    <a:rect l="T9" t="T10" r="T11" b="T12"/>
                    <a:pathLst>
                      <a:path w="72" h="171">
                        <a:moveTo>
                          <a:pt x="0" y="0"/>
                        </a:moveTo>
                        <a:lnTo>
                          <a:pt x="24" y="108"/>
                        </a:lnTo>
                        <a:lnTo>
                          <a:pt x="72" y="171"/>
                        </a:lnTo>
                      </a:path>
                    </a:pathLst>
                  </a:custGeom>
                  <a:noFill/>
                  <a:ln w="6350" cmpd="sng">
                    <a:solidFill>
                      <a:srgbClr val="000000"/>
                    </a:solidFill>
                    <a:round/>
                    <a:headEnd/>
                    <a:tailEnd/>
                  </a:ln>
                </p:spPr>
                <p:txBody>
                  <a:bodyPr/>
                  <a:lstStyle/>
                  <a:p>
                    <a:endParaRPr lang="en-GB" dirty="0"/>
                  </a:p>
                </p:txBody>
              </p:sp>
              <p:sp>
                <p:nvSpPr>
                  <p:cNvPr id="160" name="Rectangle 723"/>
                  <p:cNvSpPr>
                    <a:spLocks noChangeArrowheads="1"/>
                  </p:cNvSpPr>
                  <p:nvPr/>
                </p:nvSpPr>
                <p:spPr bwMode="auto">
                  <a:xfrm rot="19798" flipH="1">
                    <a:off x="3863" y="3175"/>
                    <a:ext cx="142" cy="43"/>
                  </a:xfrm>
                  <a:prstGeom prst="rect">
                    <a:avLst/>
                  </a:prstGeom>
                  <a:solidFill>
                    <a:srgbClr val="CCFFFF"/>
                  </a:solidFill>
                  <a:ln w="6350">
                    <a:solidFill>
                      <a:srgbClr val="000000"/>
                    </a:solidFill>
                    <a:miter lim="800000"/>
                    <a:headEnd/>
                    <a:tailEnd/>
                  </a:ln>
                </p:spPr>
                <p:txBody>
                  <a:bodyPr/>
                  <a:lstStyle/>
                  <a:p>
                    <a:endParaRPr lang="en-US" dirty="0"/>
                  </a:p>
                </p:txBody>
              </p:sp>
              <p:sp>
                <p:nvSpPr>
                  <p:cNvPr id="161" name="Line 724"/>
                  <p:cNvSpPr>
                    <a:spLocks noChangeShapeType="1"/>
                  </p:cNvSpPr>
                  <p:nvPr/>
                </p:nvSpPr>
                <p:spPr bwMode="auto">
                  <a:xfrm rot="21479509" flipH="1">
                    <a:off x="4008" y="3213"/>
                    <a:ext cx="2" cy="30"/>
                  </a:xfrm>
                  <a:prstGeom prst="line">
                    <a:avLst/>
                  </a:prstGeom>
                  <a:noFill/>
                  <a:ln w="6350">
                    <a:solidFill>
                      <a:srgbClr val="000000"/>
                    </a:solidFill>
                    <a:round/>
                    <a:headEnd/>
                    <a:tailEnd/>
                  </a:ln>
                </p:spPr>
                <p:txBody>
                  <a:bodyPr/>
                  <a:lstStyle/>
                  <a:p>
                    <a:endParaRPr lang="en-GB" dirty="0"/>
                  </a:p>
                </p:txBody>
              </p:sp>
              <p:sp>
                <p:nvSpPr>
                  <p:cNvPr id="162" name="Line 725"/>
                  <p:cNvSpPr>
                    <a:spLocks noChangeShapeType="1"/>
                  </p:cNvSpPr>
                  <p:nvPr/>
                </p:nvSpPr>
                <p:spPr bwMode="auto">
                  <a:xfrm rot="-120491" flipH="1" flipV="1">
                    <a:off x="3870" y="3182"/>
                    <a:ext cx="125" cy="6"/>
                  </a:xfrm>
                  <a:prstGeom prst="line">
                    <a:avLst/>
                  </a:prstGeom>
                  <a:noFill/>
                  <a:ln w="6350">
                    <a:solidFill>
                      <a:srgbClr val="000000"/>
                    </a:solidFill>
                    <a:round/>
                    <a:headEnd/>
                    <a:tailEnd/>
                  </a:ln>
                </p:spPr>
                <p:txBody>
                  <a:bodyPr/>
                  <a:lstStyle/>
                  <a:p>
                    <a:endParaRPr lang="en-GB" dirty="0"/>
                  </a:p>
                </p:txBody>
              </p:sp>
              <p:sp>
                <p:nvSpPr>
                  <p:cNvPr id="163" name="Line 726"/>
                  <p:cNvSpPr>
                    <a:spLocks noChangeShapeType="1"/>
                  </p:cNvSpPr>
                  <p:nvPr/>
                </p:nvSpPr>
                <p:spPr bwMode="auto">
                  <a:xfrm rot="-120491" flipH="1" flipV="1">
                    <a:off x="3866" y="3199"/>
                    <a:ext cx="122" cy="8"/>
                  </a:xfrm>
                  <a:prstGeom prst="line">
                    <a:avLst/>
                  </a:prstGeom>
                  <a:noFill/>
                  <a:ln w="6350">
                    <a:solidFill>
                      <a:srgbClr val="000000"/>
                    </a:solidFill>
                    <a:round/>
                    <a:headEnd/>
                    <a:tailEnd/>
                  </a:ln>
                </p:spPr>
                <p:txBody>
                  <a:bodyPr/>
                  <a:lstStyle/>
                  <a:p>
                    <a:endParaRPr lang="en-GB" dirty="0"/>
                  </a:p>
                </p:txBody>
              </p:sp>
              <p:sp>
                <p:nvSpPr>
                  <p:cNvPr id="164" name="Rectangle 727"/>
                  <p:cNvSpPr>
                    <a:spLocks noChangeArrowheads="1"/>
                  </p:cNvSpPr>
                  <p:nvPr/>
                </p:nvSpPr>
                <p:spPr bwMode="auto">
                  <a:xfrm rot="20410272" flipH="1">
                    <a:off x="3546" y="3297"/>
                    <a:ext cx="452" cy="43"/>
                  </a:xfrm>
                  <a:prstGeom prst="rect">
                    <a:avLst/>
                  </a:prstGeom>
                  <a:solidFill>
                    <a:srgbClr val="CCFFFF"/>
                  </a:solidFill>
                  <a:ln w="6350">
                    <a:solidFill>
                      <a:srgbClr val="000000"/>
                    </a:solidFill>
                    <a:miter lim="800000"/>
                    <a:headEnd/>
                    <a:tailEnd/>
                  </a:ln>
                </p:spPr>
                <p:txBody>
                  <a:bodyPr/>
                  <a:lstStyle/>
                  <a:p>
                    <a:endParaRPr lang="en-US" dirty="0"/>
                  </a:p>
                </p:txBody>
              </p:sp>
              <p:sp>
                <p:nvSpPr>
                  <p:cNvPr id="165" name="Line 728"/>
                  <p:cNvSpPr>
                    <a:spLocks noChangeShapeType="1"/>
                  </p:cNvSpPr>
                  <p:nvPr/>
                </p:nvSpPr>
                <p:spPr bwMode="auto">
                  <a:xfrm rot="21479509" flipH="1">
                    <a:off x="3561" y="3259"/>
                    <a:ext cx="417" cy="134"/>
                  </a:xfrm>
                  <a:prstGeom prst="line">
                    <a:avLst/>
                  </a:prstGeom>
                  <a:noFill/>
                  <a:ln w="6350">
                    <a:solidFill>
                      <a:srgbClr val="000000"/>
                    </a:solidFill>
                    <a:round/>
                    <a:headEnd/>
                    <a:tailEnd/>
                  </a:ln>
                </p:spPr>
                <p:txBody>
                  <a:bodyPr/>
                  <a:lstStyle/>
                  <a:p>
                    <a:endParaRPr lang="en-GB" dirty="0"/>
                  </a:p>
                </p:txBody>
              </p:sp>
              <p:sp>
                <p:nvSpPr>
                  <p:cNvPr id="166" name="Rectangle 729"/>
                  <p:cNvSpPr>
                    <a:spLocks noChangeArrowheads="1"/>
                  </p:cNvSpPr>
                  <p:nvPr/>
                </p:nvSpPr>
                <p:spPr bwMode="auto">
                  <a:xfrm rot="10304495" flipH="1">
                    <a:off x="3780" y="2365"/>
                    <a:ext cx="453" cy="42"/>
                  </a:xfrm>
                  <a:prstGeom prst="rect">
                    <a:avLst/>
                  </a:prstGeom>
                  <a:solidFill>
                    <a:srgbClr val="CCFFFF"/>
                  </a:solidFill>
                  <a:ln w="6350">
                    <a:solidFill>
                      <a:srgbClr val="000000"/>
                    </a:solidFill>
                    <a:miter lim="800000"/>
                    <a:headEnd/>
                    <a:tailEnd/>
                  </a:ln>
                </p:spPr>
                <p:txBody>
                  <a:bodyPr/>
                  <a:lstStyle/>
                  <a:p>
                    <a:endParaRPr lang="en-US" dirty="0"/>
                  </a:p>
                </p:txBody>
              </p:sp>
              <p:sp>
                <p:nvSpPr>
                  <p:cNvPr id="167" name="Line 730"/>
                  <p:cNvSpPr>
                    <a:spLocks noChangeShapeType="1"/>
                  </p:cNvSpPr>
                  <p:nvPr/>
                </p:nvSpPr>
                <p:spPr bwMode="auto">
                  <a:xfrm rot="11373731" flipH="1">
                    <a:off x="3796" y="2322"/>
                    <a:ext cx="417" cy="137"/>
                  </a:xfrm>
                  <a:prstGeom prst="line">
                    <a:avLst/>
                  </a:prstGeom>
                  <a:noFill/>
                  <a:ln w="6350">
                    <a:solidFill>
                      <a:srgbClr val="000000"/>
                    </a:solidFill>
                    <a:round/>
                    <a:headEnd/>
                    <a:tailEnd/>
                  </a:ln>
                </p:spPr>
                <p:txBody>
                  <a:bodyPr/>
                  <a:lstStyle/>
                  <a:p>
                    <a:endParaRPr lang="en-GB" dirty="0"/>
                  </a:p>
                </p:txBody>
              </p:sp>
              <p:sp>
                <p:nvSpPr>
                  <p:cNvPr id="168" name="Line 731"/>
                  <p:cNvSpPr>
                    <a:spLocks noChangeShapeType="1"/>
                  </p:cNvSpPr>
                  <p:nvPr/>
                </p:nvSpPr>
                <p:spPr bwMode="auto">
                  <a:xfrm rot="11373731" flipH="1">
                    <a:off x="3797" y="2306"/>
                    <a:ext cx="417" cy="136"/>
                  </a:xfrm>
                  <a:prstGeom prst="line">
                    <a:avLst/>
                  </a:prstGeom>
                  <a:noFill/>
                  <a:ln w="6350">
                    <a:solidFill>
                      <a:srgbClr val="000000"/>
                    </a:solidFill>
                    <a:round/>
                    <a:headEnd/>
                    <a:tailEnd/>
                  </a:ln>
                </p:spPr>
                <p:txBody>
                  <a:bodyPr/>
                  <a:lstStyle/>
                  <a:p>
                    <a:endParaRPr lang="en-GB" dirty="0"/>
                  </a:p>
                </p:txBody>
              </p:sp>
              <p:sp>
                <p:nvSpPr>
                  <p:cNvPr id="169" name="Rectangle 732"/>
                  <p:cNvSpPr>
                    <a:spLocks noChangeArrowheads="1"/>
                  </p:cNvSpPr>
                  <p:nvPr/>
                </p:nvSpPr>
                <p:spPr bwMode="auto">
                  <a:xfrm rot="10306167" flipH="1">
                    <a:off x="4232" y="2321"/>
                    <a:ext cx="50" cy="53"/>
                  </a:xfrm>
                  <a:prstGeom prst="rect">
                    <a:avLst/>
                  </a:prstGeom>
                  <a:gradFill rotWithShape="1">
                    <a:gsLst>
                      <a:gs pos="0">
                        <a:srgbClr val="595959"/>
                      </a:gs>
                      <a:gs pos="50000">
                        <a:srgbClr val="C0C0C0"/>
                      </a:gs>
                      <a:gs pos="100000">
                        <a:srgbClr val="595959"/>
                      </a:gs>
                    </a:gsLst>
                    <a:lin ang="5400000" scaled="1"/>
                  </a:gradFill>
                  <a:ln w="6350">
                    <a:solidFill>
                      <a:srgbClr val="000000"/>
                    </a:solidFill>
                    <a:miter lim="800000"/>
                    <a:headEnd/>
                    <a:tailEnd/>
                  </a:ln>
                </p:spPr>
                <p:txBody>
                  <a:bodyPr/>
                  <a:lstStyle/>
                  <a:p>
                    <a:endParaRPr lang="en-US" dirty="0"/>
                  </a:p>
                </p:txBody>
              </p:sp>
              <p:sp>
                <p:nvSpPr>
                  <p:cNvPr id="170" name="Freeform 733"/>
                  <p:cNvSpPr>
                    <a:spLocks/>
                  </p:cNvSpPr>
                  <p:nvPr/>
                </p:nvSpPr>
                <p:spPr bwMode="auto">
                  <a:xfrm rot="21479509" flipH="1">
                    <a:off x="3715" y="2924"/>
                    <a:ext cx="153" cy="231"/>
                  </a:xfrm>
                  <a:custGeom>
                    <a:avLst/>
                    <a:gdLst>
                      <a:gd name="T0" fmla="*/ 210 w 285"/>
                      <a:gd name="T1" fmla="*/ 0 h 387"/>
                      <a:gd name="T2" fmla="*/ 171 w 285"/>
                      <a:gd name="T3" fmla="*/ 0 h 387"/>
                      <a:gd name="T4" fmla="*/ 129 w 285"/>
                      <a:gd name="T5" fmla="*/ 3 h 387"/>
                      <a:gd name="T6" fmla="*/ 81 w 285"/>
                      <a:gd name="T7" fmla="*/ 3 h 387"/>
                      <a:gd name="T8" fmla="*/ 48 w 285"/>
                      <a:gd name="T9" fmla="*/ 6 h 387"/>
                      <a:gd name="T10" fmla="*/ 9 w 285"/>
                      <a:gd name="T11" fmla="*/ 9 h 387"/>
                      <a:gd name="T12" fmla="*/ 0 w 285"/>
                      <a:gd name="T13" fmla="*/ 39 h 387"/>
                      <a:gd name="T14" fmla="*/ 9 w 285"/>
                      <a:gd name="T15" fmla="*/ 90 h 387"/>
                      <a:gd name="T16" fmla="*/ 33 w 285"/>
                      <a:gd name="T17" fmla="*/ 186 h 387"/>
                      <a:gd name="T18" fmla="*/ 63 w 285"/>
                      <a:gd name="T19" fmla="*/ 273 h 387"/>
                      <a:gd name="T20" fmla="*/ 87 w 285"/>
                      <a:gd name="T21" fmla="*/ 330 h 387"/>
                      <a:gd name="T22" fmla="*/ 114 w 285"/>
                      <a:gd name="T23" fmla="*/ 357 h 387"/>
                      <a:gd name="T24" fmla="*/ 138 w 285"/>
                      <a:gd name="T25" fmla="*/ 369 h 387"/>
                      <a:gd name="T26" fmla="*/ 156 w 285"/>
                      <a:gd name="T27" fmla="*/ 378 h 387"/>
                      <a:gd name="T28" fmla="*/ 195 w 285"/>
                      <a:gd name="T29" fmla="*/ 387 h 387"/>
                      <a:gd name="T30" fmla="*/ 225 w 285"/>
                      <a:gd name="T31" fmla="*/ 387 h 387"/>
                      <a:gd name="T32" fmla="*/ 285 w 285"/>
                      <a:gd name="T33" fmla="*/ 381 h 387"/>
                      <a:gd name="T34" fmla="*/ 276 w 285"/>
                      <a:gd name="T35" fmla="*/ 321 h 387"/>
                      <a:gd name="T36" fmla="*/ 258 w 285"/>
                      <a:gd name="T37" fmla="*/ 273 h 387"/>
                      <a:gd name="T38" fmla="*/ 210 w 285"/>
                      <a:gd name="T39" fmla="*/ 210 h 387"/>
                      <a:gd name="T40" fmla="*/ 177 w 285"/>
                      <a:gd name="T41" fmla="*/ 165 h 387"/>
                      <a:gd name="T42" fmla="*/ 150 w 285"/>
                      <a:gd name="T43" fmla="*/ 129 h 387"/>
                      <a:gd name="T44" fmla="*/ 138 w 285"/>
                      <a:gd name="T45" fmla="*/ 99 h 387"/>
                      <a:gd name="T46" fmla="*/ 144 w 285"/>
                      <a:gd name="T47" fmla="*/ 78 h 387"/>
                      <a:gd name="T48" fmla="*/ 177 w 285"/>
                      <a:gd name="T49" fmla="*/ 45 h 387"/>
                      <a:gd name="T50" fmla="*/ 219 w 285"/>
                      <a:gd name="T51" fmla="*/ 21 h 387"/>
                      <a:gd name="T52" fmla="*/ 210 w 285"/>
                      <a:gd name="T53" fmla="*/ 0 h 38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285"/>
                      <a:gd name="T82" fmla="*/ 0 h 387"/>
                      <a:gd name="T83" fmla="*/ 285 w 285"/>
                      <a:gd name="T84" fmla="*/ 387 h 38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285" h="387">
                        <a:moveTo>
                          <a:pt x="210" y="0"/>
                        </a:moveTo>
                        <a:lnTo>
                          <a:pt x="171" y="0"/>
                        </a:lnTo>
                        <a:lnTo>
                          <a:pt x="129" y="3"/>
                        </a:lnTo>
                        <a:lnTo>
                          <a:pt x="81" y="3"/>
                        </a:lnTo>
                        <a:lnTo>
                          <a:pt x="48" y="6"/>
                        </a:lnTo>
                        <a:lnTo>
                          <a:pt x="9" y="9"/>
                        </a:lnTo>
                        <a:lnTo>
                          <a:pt x="0" y="39"/>
                        </a:lnTo>
                        <a:lnTo>
                          <a:pt x="9" y="90"/>
                        </a:lnTo>
                        <a:lnTo>
                          <a:pt x="33" y="186"/>
                        </a:lnTo>
                        <a:lnTo>
                          <a:pt x="63" y="273"/>
                        </a:lnTo>
                        <a:lnTo>
                          <a:pt x="87" y="330"/>
                        </a:lnTo>
                        <a:lnTo>
                          <a:pt x="114" y="357"/>
                        </a:lnTo>
                        <a:lnTo>
                          <a:pt x="138" y="369"/>
                        </a:lnTo>
                        <a:lnTo>
                          <a:pt x="156" y="378"/>
                        </a:lnTo>
                        <a:lnTo>
                          <a:pt x="195" y="387"/>
                        </a:lnTo>
                        <a:lnTo>
                          <a:pt x="225" y="387"/>
                        </a:lnTo>
                        <a:lnTo>
                          <a:pt x="285" y="381"/>
                        </a:lnTo>
                        <a:lnTo>
                          <a:pt x="276" y="321"/>
                        </a:lnTo>
                        <a:lnTo>
                          <a:pt x="258" y="273"/>
                        </a:lnTo>
                        <a:lnTo>
                          <a:pt x="210" y="210"/>
                        </a:lnTo>
                        <a:lnTo>
                          <a:pt x="177" y="165"/>
                        </a:lnTo>
                        <a:lnTo>
                          <a:pt x="150" y="129"/>
                        </a:lnTo>
                        <a:lnTo>
                          <a:pt x="138" y="99"/>
                        </a:lnTo>
                        <a:lnTo>
                          <a:pt x="144" y="78"/>
                        </a:lnTo>
                        <a:lnTo>
                          <a:pt x="177" y="45"/>
                        </a:lnTo>
                        <a:lnTo>
                          <a:pt x="219" y="21"/>
                        </a:lnTo>
                        <a:lnTo>
                          <a:pt x="210" y="0"/>
                        </a:lnTo>
                        <a:close/>
                      </a:path>
                    </a:pathLst>
                  </a:custGeom>
                  <a:gradFill rotWithShape="1">
                    <a:gsLst>
                      <a:gs pos="0">
                        <a:srgbClr val="FFD8B1"/>
                      </a:gs>
                      <a:gs pos="100000">
                        <a:srgbClr val="C2A487"/>
                      </a:gs>
                    </a:gsLst>
                    <a:lin ang="0" scaled="1"/>
                  </a:gradFill>
                  <a:ln w="6350" cap="flat" cmpd="sng">
                    <a:solidFill>
                      <a:srgbClr val="000000"/>
                    </a:solidFill>
                    <a:prstDash val="solid"/>
                    <a:round/>
                    <a:headEnd/>
                    <a:tailEnd/>
                  </a:ln>
                </p:spPr>
                <p:txBody>
                  <a:bodyPr/>
                  <a:lstStyle/>
                  <a:p>
                    <a:endParaRPr lang="en-GB" dirty="0"/>
                  </a:p>
                </p:txBody>
              </p:sp>
              <p:sp>
                <p:nvSpPr>
                  <p:cNvPr id="171" name="Oval 734"/>
                  <p:cNvSpPr>
                    <a:spLocks noChangeArrowheads="1"/>
                  </p:cNvSpPr>
                  <p:nvPr/>
                </p:nvSpPr>
                <p:spPr bwMode="auto">
                  <a:xfrm rot="21425327" flipH="1">
                    <a:off x="3806" y="2868"/>
                    <a:ext cx="10" cy="10"/>
                  </a:xfrm>
                  <a:prstGeom prst="ellipse">
                    <a:avLst/>
                  </a:prstGeom>
                  <a:solidFill>
                    <a:srgbClr val="FFFFFF"/>
                  </a:solidFill>
                  <a:ln w="6350">
                    <a:solidFill>
                      <a:srgbClr val="000000"/>
                    </a:solidFill>
                    <a:round/>
                    <a:headEnd/>
                    <a:tailEnd/>
                  </a:ln>
                </p:spPr>
                <p:txBody>
                  <a:bodyPr/>
                  <a:lstStyle/>
                  <a:p>
                    <a:endParaRPr lang="en-US" dirty="0"/>
                  </a:p>
                </p:txBody>
              </p:sp>
              <p:sp>
                <p:nvSpPr>
                  <p:cNvPr id="172" name="Oval 735"/>
                  <p:cNvSpPr>
                    <a:spLocks noChangeArrowheads="1"/>
                  </p:cNvSpPr>
                  <p:nvPr/>
                </p:nvSpPr>
                <p:spPr bwMode="auto">
                  <a:xfrm rot="-174673">
                    <a:off x="3770" y="2864"/>
                    <a:ext cx="20" cy="18"/>
                  </a:xfrm>
                  <a:prstGeom prst="ellipse">
                    <a:avLst/>
                  </a:prstGeom>
                  <a:solidFill>
                    <a:srgbClr val="FFFFFF"/>
                  </a:solidFill>
                  <a:ln w="6350">
                    <a:solidFill>
                      <a:srgbClr val="000000"/>
                    </a:solidFill>
                    <a:round/>
                    <a:headEnd/>
                    <a:tailEnd/>
                  </a:ln>
                </p:spPr>
                <p:txBody>
                  <a:bodyPr/>
                  <a:lstStyle/>
                  <a:p>
                    <a:endParaRPr lang="en-US" dirty="0"/>
                  </a:p>
                </p:txBody>
              </p:sp>
              <p:sp>
                <p:nvSpPr>
                  <p:cNvPr id="173" name="Oval 736"/>
                  <p:cNvSpPr>
                    <a:spLocks noChangeArrowheads="1"/>
                  </p:cNvSpPr>
                  <p:nvPr/>
                </p:nvSpPr>
                <p:spPr bwMode="auto">
                  <a:xfrm rot="255183" flipH="1">
                    <a:off x="3798" y="3505"/>
                    <a:ext cx="9" cy="29"/>
                  </a:xfrm>
                  <a:prstGeom prst="ellipse">
                    <a:avLst/>
                  </a:prstGeom>
                  <a:solidFill>
                    <a:srgbClr val="FFFFFF"/>
                  </a:solidFill>
                  <a:ln w="6350">
                    <a:solidFill>
                      <a:srgbClr val="000000"/>
                    </a:solidFill>
                    <a:round/>
                    <a:headEnd/>
                    <a:tailEnd/>
                  </a:ln>
                </p:spPr>
                <p:txBody>
                  <a:bodyPr/>
                  <a:lstStyle/>
                  <a:p>
                    <a:endParaRPr lang="en-US" dirty="0"/>
                  </a:p>
                </p:txBody>
              </p:sp>
              <p:grpSp>
                <p:nvGrpSpPr>
                  <p:cNvPr id="174" name="Group 737"/>
                  <p:cNvGrpSpPr>
                    <a:grpSpLocks/>
                  </p:cNvGrpSpPr>
                  <p:nvPr/>
                </p:nvGrpSpPr>
                <p:grpSpPr bwMode="auto">
                  <a:xfrm rot="21547408" flipV="1">
                    <a:off x="3590" y="1962"/>
                    <a:ext cx="191" cy="441"/>
                    <a:chOff x="3721" y="3825"/>
                    <a:chExt cx="236" cy="502"/>
                  </a:xfrm>
                </p:grpSpPr>
                <p:sp>
                  <p:nvSpPr>
                    <p:cNvPr id="201" name="Freeform 738"/>
                    <p:cNvSpPr>
                      <a:spLocks/>
                    </p:cNvSpPr>
                    <p:nvPr/>
                  </p:nvSpPr>
                  <p:spPr bwMode="auto">
                    <a:xfrm>
                      <a:off x="3721" y="3825"/>
                      <a:ext cx="236" cy="502"/>
                    </a:xfrm>
                    <a:custGeom>
                      <a:avLst/>
                      <a:gdLst>
                        <a:gd name="T0" fmla="*/ 137 w 236"/>
                        <a:gd name="T1" fmla="*/ 201 h 502"/>
                        <a:gd name="T2" fmla="*/ 215 w 236"/>
                        <a:gd name="T3" fmla="*/ 0 h 502"/>
                        <a:gd name="T4" fmla="*/ 236 w 236"/>
                        <a:gd name="T5" fmla="*/ 0 h 502"/>
                        <a:gd name="T6" fmla="*/ 224 w 236"/>
                        <a:gd name="T7" fmla="*/ 60 h 502"/>
                        <a:gd name="T8" fmla="*/ 152 w 236"/>
                        <a:gd name="T9" fmla="*/ 240 h 502"/>
                        <a:gd name="T10" fmla="*/ 104 w 236"/>
                        <a:gd name="T11" fmla="*/ 345 h 502"/>
                        <a:gd name="T12" fmla="*/ 35 w 236"/>
                        <a:gd name="T13" fmla="*/ 492 h 502"/>
                        <a:gd name="T14" fmla="*/ 0 w 236"/>
                        <a:gd name="T15" fmla="*/ 489 h 502"/>
                        <a:gd name="T16" fmla="*/ 38 w 236"/>
                        <a:gd name="T17" fmla="*/ 396 h 502"/>
                        <a:gd name="T18" fmla="*/ 73 w 236"/>
                        <a:gd name="T19" fmla="*/ 300 h 502"/>
                        <a:gd name="T20" fmla="*/ 106 w 236"/>
                        <a:gd name="T21" fmla="*/ 208 h 502"/>
                        <a:gd name="T22" fmla="*/ 131 w 236"/>
                        <a:gd name="T23" fmla="*/ 210 h 502"/>
                        <a:gd name="T24" fmla="*/ 98 w 236"/>
                        <a:gd name="T25" fmla="*/ 290 h 502"/>
                        <a:gd name="T26" fmla="*/ 56 w 236"/>
                        <a:gd name="T27" fmla="*/ 399 h 502"/>
                        <a:gd name="T28" fmla="*/ 9 w 236"/>
                        <a:gd name="T29" fmla="*/ 502 h 50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36"/>
                        <a:gd name="T46" fmla="*/ 0 h 502"/>
                        <a:gd name="T47" fmla="*/ 236 w 236"/>
                        <a:gd name="T48" fmla="*/ 502 h 50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36" h="502">
                          <a:moveTo>
                            <a:pt x="137" y="201"/>
                          </a:moveTo>
                          <a:lnTo>
                            <a:pt x="215" y="0"/>
                          </a:lnTo>
                          <a:lnTo>
                            <a:pt x="236" y="0"/>
                          </a:lnTo>
                          <a:lnTo>
                            <a:pt x="224" y="60"/>
                          </a:lnTo>
                          <a:lnTo>
                            <a:pt x="152" y="240"/>
                          </a:lnTo>
                          <a:lnTo>
                            <a:pt x="104" y="345"/>
                          </a:lnTo>
                          <a:lnTo>
                            <a:pt x="35" y="492"/>
                          </a:lnTo>
                          <a:lnTo>
                            <a:pt x="0" y="489"/>
                          </a:lnTo>
                          <a:lnTo>
                            <a:pt x="38" y="396"/>
                          </a:lnTo>
                          <a:lnTo>
                            <a:pt x="73" y="300"/>
                          </a:lnTo>
                          <a:lnTo>
                            <a:pt x="106" y="208"/>
                          </a:lnTo>
                          <a:lnTo>
                            <a:pt x="131" y="210"/>
                          </a:lnTo>
                          <a:lnTo>
                            <a:pt x="98" y="290"/>
                          </a:lnTo>
                          <a:lnTo>
                            <a:pt x="56" y="399"/>
                          </a:lnTo>
                          <a:cubicBezTo>
                            <a:pt x="41" y="434"/>
                            <a:pt x="19" y="481"/>
                            <a:pt x="9" y="502"/>
                          </a:cubicBezTo>
                        </a:path>
                      </a:pathLst>
                    </a:custGeom>
                    <a:solidFill>
                      <a:srgbClr val="C0C0C0"/>
                    </a:solidFill>
                    <a:ln w="6350" cap="flat" cmpd="sng">
                      <a:solidFill>
                        <a:srgbClr val="000000"/>
                      </a:solidFill>
                      <a:prstDash val="solid"/>
                      <a:round/>
                      <a:headEnd/>
                      <a:tailEnd/>
                    </a:ln>
                  </p:spPr>
                  <p:txBody>
                    <a:bodyPr/>
                    <a:lstStyle/>
                    <a:p>
                      <a:endParaRPr lang="en-GB" dirty="0"/>
                    </a:p>
                  </p:txBody>
                </p:sp>
                <p:sp>
                  <p:nvSpPr>
                    <p:cNvPr id="202" name="Oval 739"/>
                    <p:cNvSpPr>
                      <a:spLocks noChangeArrowheads="1"/>
                    </p:cNvSpPr>
                    <p:nvPr/>
                  </p:nvSpPr>
                  <p:spPr bwMode="auto">
                    <a:xfrm rot="578412" flipH="1">
                      <a:off x="3880" y="3975"/>
                      <a:ext cx="22" cy="33"/>
                    </a:xfrm>
                    <a:prstGeom prst="ellipse">
                      <a:avLst/>
                    </a:prstGeom>
                    <a:solidFill>
                      <a:srgbClr val="FFFFFF"/>
                    </a:solidFill>
                    <a:ln w="6350">
                      <a:solidFill>
                        <a:srgbClr val="000000"/>
                      </a:solidFill>
                      <a:round/>
                      <a:headEnd/>
                      <a:tailEnd/>
                    </a:ln>
                  </p:spPr>
                  <p:txBody>
                    <a:bodyPr/>
                    <a:lstStyle/>
                    <a:p>
                      <a:endParaRPr lang="en-US" dirty="0"/>
                    </a:p>
                  </p:txBody>
                </p:sp>
              </p:grpSp>
              <p:grpSp>
                <p:nvGrpSpPr>
                  <p:cNvPr id="175" name="Group 740"/>
                  <p:cNvGrpSpPr>
                    <a:grpSpLocks/>
                  </p:cNvGrpSpPr>
                  <p:nvPr/>
                </p:nvGrpSpPr>
                <p:grpSpPr bwMode="auto">
                  <a:xfrm>
                    <a:off x="3969" y="3147"/>
                    <a:ext cx="703" cy="104"/>
                    <a:chOff x="4756" y="1553"/>
                    <a:chExt cx="890" cy="110"/>
                  </a:xfrm>
                </p:grpSpPr>
                <p:grpSp>
                  <p:nvGrpSpPr>
                    <p:cNvPr id="194" name="Group 741"/>
                    <p:cNvGrpSpPr>
                      <a:grpSpLocks/>
                    </p:cNvGrpSpPr>
                    <p:nvPr/>
                  </p:nvGrpSpPr>
                  <p:grpSpPr bwMode="auto">
                    <a:xfrm rot="148624">
                      <a:off x="4834" y="1553"/>
                      <a:ext cx="812" cy="95"/>
                      <a:chOff x="4160" y="3615"/>
                      <a:chExt cx="796" cy="102"/>
                    </a:xfrm>
                  </p:grpSpPr>
                  <p:sp>
                    <p:nvSpPr>
                      <p:cNvPr id="198" name="Freeform 742"/>
                      <p:cNvSpPr>
                        <a:spLocks/>
                      </p:cNvSpPr>
                      <p:nvPr/>
                    </p:nvSpPr>
                    <p:spPr bwMode="auto">
                      <a:xfrm>
                        <a:off x="4161" y="3615"/>
                        <a:ext cx="795" cy="102"/>
                      </a:xfrm>
                      <a:custGeom>
                        <a:avLst/>
                        <a:gdLst>
                          <a:gd name="T0" fmla="*/ 795 w 795"/>
                          <a:gd name="T1" fmla="*/ 0 h 102"/>
                          <a:gd name="T2" fmla="*/ 0 w 795"/>
                          <a:gd name="T3" fmla="*/ 36 h 102"/>
                          <a:gd name="T4" fmla="*/ 3 w 795"/>
                          <a:gd name="T5" fmla="*/ 102 h 102"/>
                          <a:gd name="T6" fmla="*/ 717 w 795"/>
                          <a:gd name="T7" fmla="*/ 72 h 102"/>
                          <a:gd name="T8" fmla="*/ 0 60000 65536"/>
                          <a:gd name="T9" fmla="*/ 0 60000 65536"/>
                          <a:gd name="T10" fmla="*/ 0 60000 65536"/>
                          <a:gd name="T11" fmla="*/ 0 60000 65536"/>
                          <a:gd name="T12" fmla="*/ 0 w 795"/>
                          <a:gd name="T13" fmla="*/ 0 h 102"/>
                          <a:gd name="T14" fmla="*/ 795 w 795"/>
                          <a:gd name="T15" fmla="*/ 102 h 102"/>
                        </a:gdLst>
                        <a:ahLst/>
                        <a:cxnLst>
                          <a:cxn ang="T8">
                            <a:pos x="T0" y="T1"/>
                          </a:cxn>
                          <a:cxn ang="T9">
                            <a:pos x="T2" y="T3"/>
                          </a:cxn>
                          <a:cxn ang="T10">
                            <a:pos x="T4" y="T5"/>
                          </a:cxn>
                          <a:cxn ang="T11">
                            <a:pos x="T6" y="T7"/>
                          </a:cxn>
                        </a:cxnLst>
                        <a:rect l="T12" t="T13" r="T14" b="T15"/>
                        <a:pathLst>
                          <a:path w="795" h="102">
                            <a:moveTo>
                              <a:pt x="795" y="0"/>
                            </a:moveTo>
                            <a:lnTo>
                              <a:pt x="0" y="36"/>
                            </a:lnTo>
                            <a:lnTo>
                              <a:pt x="3" y="102"/>
                            </a:lnTo>
                            <a:lnTo>
                              <a:pt x="717" y="72"/>
                            </a:lnTo>
                          </a:path>
                        </a:pathLst>
                      </a:custGeom>
                      <a:solidFill>
                        <a:srgbClr val="CCFFFF"/>
                      </a:solidFill>
                      <a:ln w="6350" cmpd="sng">
                        <a:solidFill>
                          <a:srgbClr val="000000"/>
                        </a:solidFill>
                        <a:round/>
                        <a:headEnd/>
                        <a:tailEnd/>
                      </a:ln>
                    </p:spPr>
                    <p:txBody>
                      <a:bodyPr/>
                      <a:lstStyle/>
                      <a:p>
                        <a:endParaRPr lang="en-GB" dirty="0"/>
                      </a:p>
                    </p:txBody>
                  </p:sp>
                  <p:sp>
                    <p:nvSpPr>
                      <p:cNvPr id="199" name="Line 743"/>
                      <p:cNvSpPr>
                        <a:spLocks noChangeShapeType="1"/>
                      </p:cNvSpPr>
                      <p:nvPr/>
                    </p:nvSpPr>
                    <p:spPr bwMode="auto">
                      <a:xfrm rot="-295919" flipH="1" flipV="1">
                        <a:off x="4162" y="3644"/>
                        <a:ext cx="725" cy="30"/>
                      </a:xfrm>
                      <a:prstGeom prst="line">
                        <a:avLst/>
                      </a:prstGeom>
                      <a:noFill/>
                      <a:ln w="6350">
                        <a:solidFill>
                          <a:srgbClr val="000000"/>
                        </a:solidFill>
                        <a:round/>
                        <a:headEnd/>
                        <a:tailEnd/>
                      </a:ln>
                    </p:spPr>
                    <p:txBody>
                      <a:bodyPr/>
                      <a:lstStyle/>
                      <a:p>
                        <a:endParaRPr lang="en-GB" dirty="0"/>
                      </a:p>
                    </p:txBody>
                  </p:sp>
                  <p:sp>
                    <p:nvSpPr>
                      <p:cNvPr id="200" name="Line 744"/>
                      <p:cNvSpPr>
                        <a:spLocks noChangeShapeType="1"/>
                      </p:cNvSpPr>
                      <p:nvPr/>
                    </p:nvSpPr>
                    <p:spPr bwMode="auto">
                      <a:xfrm rot="-295919" flipH="1" flipV="1">
                        <a:off x="4160" y="3663"/>
                        <a:ext cx="688" cy="30"/>
                      </a:xfrm>
                      <a:prstGeom prst="line">
                        <a:avLst/>
                      </a:prstGeom>
                      <a:noFill/>
                      <a:ln w="6350">
                        <a:solidFill>
                          <a:srgbClr val="000000"/>
                        </a:solidFill>
                        <a:round/>
                        <a:headEnd/>
                        <a:tailEnd/>
                      </a:ln>
                    </p:spPr>
                    <p:txBody>
                      <a:bodyPr/>
                      <a:lstStyle/>
                      <a:p>
                        <a:endParaRPr lang="en-GB" dirty="0"/>
                      </a:p>
                    </p:txBody>
                  </p:sp>
                </p:grpSp>
                <p:sp>
                  <p:nvSpPr>
                    <p:cNvPr id="195" name="Freeform 745"/>
                    <p:cNvSpPr>
                      <a:spLocks/>
                    </p:cNvSpPr>
                    <p:nvPr/>
                  </p:nvSpPr>
                  <p:spPr bwMode="auto">
                    <a:xfrm rot="21547408" flipH="1">
                      <a:off x="4756" y="1561"/>
                      <a:ext cx="121" cy="64"/>
                    </a:xfrm>
                    <a:custGeom>
                      <a:avLst/>
                      <a:gdLst>
                        <a:gd name="T0" fmla="*/ 0 w 165"/>
                        <a:gd name="T1" fmla="*/ 3 h 102"/>
                        <a:gd name="T2" fmla="*/ 27 w 165"/>
                        <a:gd name="T3" fmla="*/ 24 h 102"/>
                        <a:gd name="T4" fmla="*/ 60 w 165"/>
                        <a:gd name="T5" fmla="*/ 54 h 102"/>
                        <a:gd name="T6" fmla="*/ 69 w 165"/>
                        <a:gd name="T7" fmla="*/ 60 h 102"/>
                        <a:gd name="T8" fmla="*/ 99 w 165"/>
                        <a:gd name="T9" fmla="*/ 87 h 102"/>
                        <a:gd name="T10" fmla="*/ 114 w 165"/>
                        <a:gd name="T11" fmla="*/ 102 h 102"/>
                        <a:gd name="T12" fmla="*/ 165 w 165"/>
                        <a:gd name="T13" fmla="*/ 99 h 102"/>
                        <a:gd name="T14" fmla="*/ 51 w 165"/>
                        <a:gd name="T15" fmla="*/ 0 h 102"/>
                        <a:gd name="T16" fmla="*/ 0 w 165"/>
                        <a:gd name="T17" fmla="*/ 3 h 10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5"/>
                        <a:gd name="T28" fmla="*/ 0 h 102"/>
                        <a:gd name="T29" fmla="*/ 165 w 165"/>
                        <a:gd name="T30" fmla="*/ 102 h 10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5" h="102">
                          <a:moveTo>
                            <a:pt x="0" y="3"/>
                          </a:moveTo>
                          <a:cubicBezTo>
                            <a:pt x="10" y="9"/>
                            <a:pt x="17" y="18"/>
                            <a:pt x="27" y="24"/>
                          </a:cubicBezTo>
                          <a:cubicBezTo>
                            <a:pt x="36" y="38"/>
                            <a:pt x="45" y="44"/>
                            <a:pt x="60" y="54"/>
                          </a:cubicBezTo>
                          <a:cubicBezTo>
                            <a:pt x="63" y="56"/>
                            <a:pt x="69" y="60"/>
                            <a:pt x="69" y="60"/>
                          </a:cubicBezTo>
                          <a:cubicBezTo>
                            <a:pt x="75" y="69"/>
                            <a:pt x="90" y="81"/>
                            <a:pt x="99" y="87"/>
                          </a:cubicBezTo>
                          <a:cubicBezTo>
                            <a:pt x="103" y="93"/>
                            <a:pt x="114" y="102"/>
                            <a:pt x="114" y="102"/>
                          </a:cubicBezTo>
                          <a:lnTo>
                            <a:pt x="165" y="99"/>
                          </a:lnTo>
                          <a:lnTo>
                            <a:pt x="51" y="0"/>
                          </a:lnTo>
                          <a:lnTo>
                            <a:pt x="0" y="3"/>
                          </a:lnTo>
                          <a:close/>
                        </a:path>
                      </a:pathLst>
                    </a:custGeom>
                    <a:solidFill>
                      <a:srgbClr val="CCFFFF"/>
                    </a:solidFill>
                    <a:ln w="6350" cmpd="sng">
                      <a:solidFill>
                        <a:srgbClr val="000000"/>
                      </a:solidFill>
                      <a:round/>
                      <a:headEnd/>
                      <a:tailEnd/>
                    </a:ln>
                  </p:spPr>
                  <p:txBody>
                    <a:bodyPr/>
                    <a:lstStyle/>
                    <a:p>
                      <a:endParaRPr lang="en-GB" dirty="0"/>
                    </a:p>
                  </p:txBody>
                </p:sp>
                <p:sp>
                  <p:nvSpPr>
                    <p:cNvPr id="196" name="Freeform 746"/>
                    <p:cNvSpPr>
                      <a:spLocks/>
                    </p:cNvSpPr>
                    <p:nvPr/>
                  </p:nvSpPr>
                  <p:spPr bwMode="auto">
                    <a:xfrm rot="21547408" flipH="1">
                      <a:off x="4756" y="1628"/>
                      <a:ext cx="91" cy="35"/>
                    </a:xfrm>
                    <a:custGeom>
                      <a:avLst/>
                      <a:gdLst>
                        <a:gd name="T0" fmla="*/ 123 w 123"/>
                        <a:gd name="T1" fmla="*/ 0 h 57"/>
                        <a:gd name="T2" fmla="*/ 123 w 123"/>
                        <a:gd name="T3" fmla="*/ 57 h 57"/>
                        <a:gd name="T4" fmla="*/ 72 w 123"/>
                        <a:gd name="T5" fmla="*/ 57 h 57"/>
                        <a:gd name="T6" fmla="*/ 0 w 123"/>
                        <a:gd name="T7" fmla="*/ 0 h 57"/>
                        <a:gd name="T8" fmla="*/ 0 60000 65536"/>
                        <a:gd name="T9" fmla="*/ 0 60000 65536"/>
                        <a:gd name="T10" fmla="*/ 0 60000 65536"/>
                        <a:gd name="T11" fmla="*/ 0 60000 65536"/>
                        <a:gd name="T12" fmla="*/ 0 w 123"/>
                        <a:gd name="T13" fmla="*/ 0 h 57"/>
                        <a:gd name="T14" fmla="*/ 123 w 123"/>
                        <a:gd name="T15" fmla="*/ 57 h 57"/>
                      </a:gdLst>
                      <a:ahLst/>
                      <a:cxnLst>
                        <a:cxn ang="T8">
                          <a:pos x="T0" y="T1"/>
                        </a:cxn>
                        <a:cxn ang="T9">
                          <a:pos x="T2" y="T3"/>
                        </a:cxn>
                        <a:cxn ang="T10">
                          <a:pos x="T4" y="T5"/>
                        </a:cxn>
                        <a:cxn ang="T11">
                          <a:pos x="T6" y="T7"/>
                        </a:cxn>
                      </a:cxnLst>
                      <a:rect l="T12" t="T13" r="T14" b="T15"/>
                      <a:pathLst>
                        <a:path w="123" h="57">
                          <a:moveTo>
                            <a:pt x="123" y="0"/>
                          </a:moveTo>
                          <a:lnTo>
                            <a:pt x="123" y="57"/>
                          </a:lnTo>
                          <a:lnTo>
                            <a:pt x="72" y="57"/>
                          </a:lnTo>
                          <a:lnTo>
                            <a:pt x="0" y="0"/>
                          </a:lnTo>
                        </a:path>
                      </a:pathLst>
                    </a:custGeom>
                    <a:solidFill>
                      <a:srgbClr val="CCFFFF"/>
                    </a:solidFill>
                    <a:ln w="6350" cmpd="sng">
                      <a:solidFill>
                        <a:srgbClr val="000000"/>
                      </a:solidFill>
                      <a:round/>
                      <a:headEnd/>
                      <a:tailEnd/>
                    </a:ln>
                  </p:spPr>
                  <p:txBody>
                    <a:bodyPr/>
                    <a:lstStyle/>
                    <a:p>
                      <a:endParaRPr lang="en-GB" dirty="0"/>
                    </a:p>
                  </p:txBody>
                </p:sp>
                <p:sp>
                  <p:nvSpPr>
                    <p:cNvPr id="197" name="Line 747"/>
                    <p:cNvSpPr>
                      <a:spLocks noChangeShapeType="1"/>
                    </p:cNvSpPr>
                    <p:nvPr/>
                  </p:nvSpPr>
                  <p:spPr bwMode="auto">
                    <a:xfrm rot="21547408" flipH="1">
                      <a:off x="4799" y="1628"/>
                      <a:ext cx="2" cy="29"/>
                    </a:xfrm>
                    <a:prstGeom prst="line">
                      <a:avLst/>
                    </a:prstGeom>
                    <a:noFill/>
                    <a:ln w="6350">
                      <a:solidFill>
                        <a:srgbClr val="000000"/>
                      </a:solidFill>
                      <a:round/>
                      <a:headEnd/>
                      <a:tailEnd/>
                    </a:ln>
                  </p:spPr>
                  <p:txBody>
                    <a:bodyPr/>
                    <a:lstStyle/>
                    <a:p>
                      <a:endParaRPr lang="en-GB" dirty="0"/>
                    </a:p>
                  </p:txBody>
                </p:sp>
              </p:grpSp>
              <p:sp>
                <p:nvSpPr>
                  <p:cNvPr id="176" name="Line 748"/>
                  <p:cNvSpPr>
                    <a:spLocks noChangeShapeType="1"/>
                  </p:cNvSpPr>
                  <p:nvPr/>
                </p:nvSpPr>
                <p:spPr bwMode="auto">
                  <a:xfrm rot="21479509" flipH="1">
                    <a:off x="3555" y="3244"/>
                    <a:ext cx="414" cy="132"/>
                  </a:xfrm>
                  <a:prstGeom prst="line">
                    <a:avLst/>
                  </a:prstGeom>
                  <a:noFill/>
                  <a:ln w="6350">
                    <a:solidFill>
                      <a:srgbClr val="000000"/>
                    </a:solidFill>
                    <a:round/>
                    <a:headEnd/>
                    <a:tailEnd/>
                  </a:ln>
                </p:spPr>
                <p:txBody>
                  <a:bodyPr/>
                  <a:lstStyle/>
                  <a:p>
                    <a:endParaRPr lang="en-GB" dirty="0"/>
                  </a:p>
                </p:txBody>
              </p:sp>
              <p:sp>
                <p:nvSpPr>
                  <p:cNvPr id="177" name="Oval 749"/>
                  <p:cNvSpPr>
                    <a:spLocks noChangeArrowheads="1"/>
                  </p:cNvSpPr>
                  <p:nvPr/>
                </p:nvSpPr>
                <p:spPr bwMode="auto">
                  <a:xfrm rot="991010">
                    <a:off x="3790" y="3543"/>
                    <a:ext cx="19" cy="54"/>
                  </a:xfrm>
                  <a:prstGeom prst="ellipse">
                    <a:avLst/>
                  </a:prstGeom>
                  <a:solidFill>
                    <a:srgbClr val="FFFFFF"/>
                  </a:solidFill>
                  <a:ln w="6350">
                    <a:solidFill>
                      <a:srgbClr val="000000"/>
                    </a:solidFill>
                    <a:round/>
                    <a:headEnd/>
                    <a:tailEnd/>
                  </a:ln>
                </p:spPr>
                <p:txBody>
                  <a:bodyPr/>
                  <a:lstStyle/>
                  <a:p>
                    <a:endParaRPr lang="en-US" dirty="0"/>
                  </a:p>
                </p:txBody>
              </p:sp>
              <p:sp>
                <p:nvSpPr>
                  <p:cNvPr id="178" name="Oval 750"/>
                  <p:cNvSpPr>
                    <a:spLocks noChangeArrowheads="1"/>
                  </p:cNvSpPr>
                  <p:nvPr/>
                </p:nvSpPr>
                <p:spPr bwMode="auto">
                  <a:xfrm rot="20608990" flipH="1">
                    <a:off x="3764" y="2349"/>
                    <a:ext cx="18" cy="55"/>
                  </a:xfrm>
                  <a:prstGeom prst="ellipse">
                    <a:avLst/>
                  </a:prstGeom>
                  <a:solidFill>
                    <a:srgbClr val="FFFFFF"/>
                  </a:solidFill>
                  <a:ln w="6350">
                    <a:solidFill>
                      <a:srgbClr val="000000"/>
                    </a:solidFill>
                    <a:round/>
                    <a:headEnd/>
                    <a:tailEnd/>
                  </a:ln>
                </p:spPr>
                <p:txBody>
                  <a:bodyPr/>
                  <a:lstStyle/>
                  <a:p>
                    <a:endParaRPr lang="en-US" dirty="0"/>
                  </a:p>
                </p:txBody>
              </p:sp>
              <p:grpSp>
                <p:nvGrpSpPr>
                  <p:cNvPr id="179" name="Group 751"/>
                  <p:cNvGrpSpPr>
                    <a:grpSpLocks/>
                  </p:cNvGrpSpPr>
                  <p:nvPr/>
                </p:nvGrpSpPr>
                <p:grpSpPr bwMode="auto">
                  <a:xfrm>
                    <a:off x="3786" y="2523"/>
                    <a:ext cx="437" cy="348"/>
                    <a:chOff x="4428" y="2148"/>
                    <a:chExt cx="616" cy="453"/>
                  </a:xfrm>
                </p:grpSpPr>
                <p:sp>
                  <p:nvSpPr>
                    <p:cNvPr id="180" name="Rectangle 752"/>
                    <p:cNvSpPr>
                      <a:spLocks noChangeArrowheads="1"/>
                    </p:cNvSpPr>
                    <p:nvPr/>
                  </p:nvSpPr>
                  <p:spPr bwMode="auto">
                    <a:xfrm>
                      <a:off x="4444" y="2299"/>
                      <a:ext cx="64" cy="132"/>
                    </a:xfrm>
                    <a:prstGeom prst="rect">
                      <a:avLst/>
                    </a:prstGeom>
                    <a:solidFill>
                      <a:srgbClr val="B2B2B2"/>
                    </a:solidFill>
                    <a:ln w="6350">
                      <a:solidFill>
                        <a:srgbClr val="000000"/>
                      </a:solidFill>
                      <a:miter lim="800000"/>
                      <a:headEnd/>
                      <a:tailEnd/>
                    </a:ln>
                  </p:spPr>
                  <p:txBody>
                    <a:bodyPr/>
                    <a:lstStyle/>
                    <a:p>
                      <a:endParaRPr lang="en-US" dirty="0"/>
                    </a:p>
                  </p:txBody>
                </p:sp>
                <p:sp>
                  <p:nvSpPr>
                    <p:cNvPr id="181" name="Rectangle 753"/>
                    <p:cNvSpPr>
                      <a:spLocks noChangeArrowheads="1"/>
                    </p:cNvSpPr>
                    <p:nvPr/>
                  </p:nvSpPr>
                  <p:spPr bwMode="auto">
                    <a:xfrm rot="6889" flipH="1">
                      <a:off x="4951" y="2148"/>
                      <a:ext cx="31" cy="453"/>
                    </a:xfrm>
                    <a:prstGeom prst="rect">
                      <a:avLst/>
                    </a:prstGeom>
                    <a:solidFill>
                      <a:schemeClr val="bg2"/>
                    </a:solidFill>
                    <a:ln w="6350">
                      <a:solidFill>
                        <a:srgbClr val="000000"/>
                      </a:solidFill>
                      <a:miter lim="800000"/>
                      <a:headEnd/>
                      <a:tailEnd/>
                    </a:ln>
                  </p:spPr>
                  <p:txBody>
                    <a:bodyPr/>
                    <a:lstStyle/>
                    <a:p>
                      <a:endParaRPr lang="en-US" dirty="0"/>
                    </a:p>
                  </p:txBody>
                </p:sp>
                <p:sp>
                  <p:nvSpPr>
                    <p:cNvPr id="182" name="Rectangle 754"/>
                    <p:cNvSpPr>
                      <a:spLocks noChangeArrowheads="1"/>
                    </p:cNvSpPr>
                    <p:nvPr/>
                  </p:nvSpPr>
                  <p:spPr bwMode="auto">
                    <a:xfrm rot="6889" flipH="1">
                      <a:off x="4966" y="2227"/>
                      <a:ext cx="48" cy="61"/>
                    </a:xfrm>
                    <a:prstGeom prst="rect">
                      <a:avLst/>
                    </a:prstGeom>
                    <a:solidFill>
                      <a:schemeClr val="bg2"/>
                    </a:solidFill>
                    <a:ln w="6350">
                      <a:solidFill>
                        <a:srgbClr val="000000"/>
                      </a:solidFill>
                      <a:miter lim="800000"/>
                      <a:headEnd/>
                      <a:tailEnd/>
                    </a:ln>
                  </p:spPr>
                  <p:txBody>
                    <a:bodyPr/>
                    <a:lstStyle/>
                    <a:p>
                      <a:endParaRPr lang="en-US" dirty="0"/>
                    </a:p>
                  </p:txBody>
                </p:sp>
                <p:sp>
                  <p:nvSpPr>
                    <p:cNvPr id="183" name="Rectangle 755"/>
                    <p:cNvSpPr>
                      <a:spLocks noChangeArrowheads="1"/>
                    </p:cNvSpPr>
                    <p:nvPr/>
                  </p:nvSpPr>
                  <p:spPr bwMode="auto">
                    <a:xfrm rot="6889">
                      <a:off x="5027" y="2235"/>
                      <a:ext cx="17" cy="40"/>
                    </a:xfrm>
                    <a:prstGeom prst="rect">
                      <a:avLst/>
                    </a:prstGeom>
                    <a:gradFill rotWithShape="1">
                      <a:gsLst>
                        <a:gs pos="0">
                          <a:schemeClr val="bg2">
                            <a:gamma/>
                            <a:shade val="46275"/>
                            <a:invGamma/>
                          </a:schemeClr>
                        </a:gs>
                        <a:gs pos="50000">
                          <a:schemeClr val="bg2"/>
                        </a:gs>
                        <a:gs pos="100000">
                          <a:schemeClr val="bg2">
                            <a:gamma/>
                            <a:shade val="46275"/>
                            <a:invGamma/>
                          </a:schemeClr>
                        </a:gs>
                      </a:gsLst>
                      <a:lin ang="5400000" scaled="1"/>
                    </a:gradFill>
                    <a:ln w="6350">
                      <a:solidFill>
                        <a:srgbClr val="000000"/>
                      </a:solidFill>
                      <a:miter lim="800000"/>
                      <a:headEnd/>
                      <a:tailEnd/>
                    </a:ln>
                  </p:spPr>
                  <p:txBody>
                    <a:bodyPr/>
                    <a:lstStyle/>
                    <a:p>
                      <a:pPr>
                        <a:defRPr/>
                      </a:pPr>
                      <a:endParaRPr lang="en-GB" dirty="0"/>
                    </a:p>
                  </p:txBody>
                </p:sp>
                <p:sp>
                  <p:nvSpPr>
                    <p:cNvPr id="184" name="Line 756"/>
                    <p:cNvSpPr>
                      <a:spLocks noChangeShapeType="1"/>
                    </p:cNvSpPr>
                    <p:nvPr/>
                  </p:nvSpPr>
                  <p:spPr bwMode="auto">
                    <a:xfrm rot="6889" flipH="1">
                      <a:off x="5015" y="2257"/>
                      <a:ext cx="11" cy="0"/>
                    </a:xfrm>
                    <a:prstGeom prst="line">
                      <a:avLst/>
                    </a:prstGeom>
                    <a:noFill/>
                    <a:ln w="6350">
                      <a:solidFill>
                        <a:schemeClr val="bg2"/>
                      </a:solidFill>
                      <a:round/>
                      <a:headEnd/>
                      <a:tailEnd/>
                    </a:ln>
                  </p:spPr>
                  <p:txBody>
                    <a:bodyPr/>
                    <a:lstStyle/>
                    <a:p>
                      <a:endParaRPr lang="en-GB" dirty="0"/>
                    </a:p>
                  </p:txBody>
                </p:sp>
                <p:sp>
                  <p:nvSpPr>
                    <p:cNvPr id="185" name="Rectangle 757"/>
                    <p:cNvSpPr>
                      <a:spLocks noChangeArrowheads="1"/>
                    </p:cNvSpPr>
                    <p:nvPr/>
                  </p:nvSpPr>
                  <p:spPr bwMode="auto">
                    <a:xfrm rot="6889" flipH="1">
                      <a:off x="4509" y="2341"/>
                      <a:ext cx="442" cy="52"/>
                    </a:xfrm>
                    <a:prstGeom prst="rect">
                      <a:avLst/>
                    </a:prstGeom>
                    <a:solidFill>
                      <a:srgbClr val="B2B2B2"/>
                    </a:solidFill>
                    <a:ln w="6350">
                      <a:solidFill>
                        <a:srgbClr val="000000"/>
                      </a:solidFill>
                      <a:miter lim="800000"/>
                      <a:headEnd/>
                      <a:tailEnd/>
                    </a:ln>
                  </p:spPr>
                  <p:txBody>
                    <a:bodyPr/>
                    <a:lstStyle/>
                    <a:p>
                      <a:endParaRPr lang="en-US" dirty="0"/>
                    </a:p>
                  </p:txBody>
                </p:sp>
                <p:sp>
                  <p:nvSpPr>
                    <p:cNvPr id="186" name="Oval 758"/>
                    <p:cNvSpPr>
                      <a:spLocks noChangeArrowheads="1"/>
                    </p:cNvSpPr>
                    <p:nvPr/>
                  </p:nvSpPr>
                  <p:spPr bwMode="auto">
                    <a:xfrm rot="6889">
                      <a:off x="4428" y="2316"/>
                      <a:ext cx="93" cy="91"/>
                    </a:xfrm>
                    <a:prstGeom prst="ellipse">
                      <a:avLst/>
                    </a:prstGeom>
                    <a:solidFill>
                      <a:srgbClr val="808080"/>
                    </a:solidFill>
                    <a:ln w="6350">
                      <a:solidFill>
                        <a:srgbClr val="000000"/>
                      </a:solidFill>
                      <a:round/>
                      <a:headEnd/>
                      <a:tailEnd/>
                    </a:ln>
                  </p:spPr>
                  <p:txBody>
                    <a:bodyPr/>
                    <a:lstStyle/>
                    <a:p>
                      <a:endParaRPr lang="en-US" dirty="0"/>
                    </a:p>
                  </p:txBody>
                </p:sp>
                <p:sp>
                  <p:nvSpPr>
                    <p:cNvPr id="187" name="Oval 759"/>
                    <p:cNvSpPr>
                      <a:spLocks noChangeArrowheads="1"/>
                    </p:cNvSpPr>
                    <p:nvPr/>
                  </p:nvSpPr>
                  <p:spPr bwMode="auto">
                    <a:xfrm>
                      <a:off x="4967" y="2235"/>
                      <a:ext cx="45" cy="47"/>
                    </a:xfrm>
                    <a:prstGeom prst="ellipse">
                      <a:avLst/>
                    </a:prstGeom>
                    <a:gradFill rotWithShape="1">
                      <a:gsLst>
                        <a:gs pos="0">
                          <a:srgbClr val="DDDDDD"/>
                        </a:gs>
                        <a:gs pos="100000">
                          <a:srgbClr val="666666"/>
                        </a:gs>
                      </a:gsLst>
                      <a:path path="shape">
                        <a:fillToRect l="50000" t="50000" r="50000" b="50000"/>
                      </a:path>
                    </a:gradFill>
                    <a:ln w="6350" algn="ctr">
                      <a:solidFill>
                        <a:srgbClr val="000000"/>
                      </a:solidFill>
                      <a:round/>
                      <a:headEnd/>
                      <a:tailEnd/>
                    </a:ln>
                  </p:spPr>
                  <p:txBody>
                    <a:bodyPr wrap="none" anchor="ctr"/>
                    <a:lstStyle/>
                    <a:p>
                      <a:endParaRPr lang="en-US" dirty="0"/>
                    </a:p>
                  </p:txBody>
                </p:sp>
                <p:sp>
                  <p:nvSpPr>
                    <p:cNvPr id="188" name="Oval 760"/>
                    <p:cNvSpPr>
                      <a:spLocks noChangeArrowheads="1"/>
                    </p:cNvSpPr>
                    <p:nvPr/>
                  </p:nvSpPr>
                  <p:spPr bwMode="auto">
                    <a:xfrm>
                      <a:off x="4541" y="2355"/>
                      <a:ext cx="27" cy="27"/>
                    </a:xfrm>
                    <a:prstGeom prst="ellipse">
                      <a:avLst/>
                    </a:prstGeom>
                    <a:solidFill>
                      <a:srgbClr val="FFFFFF"/>
                    </a:solidFill>
                    <a:ln w="6350" algn="ctr">
                      <a:solidFill>
                        <a:srgbClr val="000000"/>
                      </a:solidFill>
                      <a:round/>
                      <a:headEnd/>
                      <a:tailEnd/>
                    </a:ln>
                  </p:spPr>
                  <p:txBody>
                    <a:bodyPr wrap="none" anchor="ctr"/>
                    <a:lstStyle/>
                    <a:p>
                      <a:endParaRPr lang="en-US" dirty="0"/>
                    </a:p>
                  </p:txBody>
                </p:sp>
                <p:sp>
                  <p:nvSpPr>
                    <p:cNvPr id="189" name="Oval 761"/>
                    <p:cNvSpPr>
                      <a:spLocks noChangeArrowheads="1"/>
                    </p:cNvSpPr>
                    <p:nvPr/>
                  </p:nvSpPr>
                  <p:spPr bwMode="auto">
                    <a:xfrm>
                      <a:off x="4607" y="2355"/>
                      <a:ext cx="27" cy="27"/>
                    </a:xfrm>
                    <a:prstGeom prst="ellipse">
                      <a:avLst/>
                    </a:prstGeom>
                    <a:solidFill>
                      <a:srgbClr val="FFFFFF"/>
                    </a:solidFill>
                    <a:ln w="6350" algn="ctr">
                      <a:solidFill>
                        <a:srgbClr val="000000"/>
                      </a:solidFill>
                      <a:round/>
                      <a:headEnd/>
                      <a:tailEnd/>
                    </a:ln>
                  </p:spPr>
                  <p:txBody>
                    <a:bodyPr wrap="none" anchor="ctr"/>
                    <a:lstStyle/>
                    <a:p>
                      <a:endParaRPr lang="en-US" dirty="0"/>
                    </a:p>
                  </p:txBody>
                </p:sp>
                <p:sp>
                  <p:nvSpPr>
                    <p:cNvPr id="190" name="Oval 762"/>
                    <p:cNvSpPr>
                      <a:spLocks noChangeArrowheads="1"/>
                    </p:cNvSpPr>
                    <p:nvPr/>
                  </p:nvSpPr>
                  <p:spPr bwMode="auto">
                    <a:xfrm>
                      <a:off x="4674" y="2355"/>
                      <a:ext cx="27" cy="27"/>
                    </a:xfrm>
                    <a:prstGeom prst="ellipse">
                      <a:avLst/>
                    </a:prstGeom>
                    <a:solidFill>
                      <a:srgbClr val="FFFFFF"/>
                    </a:solidFill>
                    <a:ln w="6350" algn="ctr">
                      <a:solidFill>
                        <a:srgbClr val="000000"/>
                      </a:solidFill>
                      <a:round/>
                      <a:headEnd/>
                      <a:tailEnd/>
                    </a:ln>
                  </p:spPr>
                  <p:txBody>
                    <a:bodyPr wrap="none" anchor="ctr"/>
                    <a:lstStyle/>
                    <a:p>
                      <a:endParaRPr lang="en-US" dirty="0"/>
                    </a:p>
                  </p:txBody>
                </p:sp>
                <p:sp>
                  <p:nvSpPr>
                    <p:cNvPr id="191" name="Oval 763"/>
                    <p:cNvSpPr>
                      <a:spLocks noChangeArrowheads="1"/>
                    </p:cNvSpPr>
                    <p:nvPr/>
                  </p:nvSpPr>
                  <p:spPr bwMode="auto">
                    <a:xfrm>
                      <a:off x="4740" y="2355"/>
                      <a:ext cx="27" cy="27"/>
                    </a:xfrm>
                    <a:prstGeom prst="ellipse">
                      <a:avLst/>
                    </a:prstGeom>
                    <a:solidFill>
                      <a:srgbClr val="FFFFFF"/>
                    </a:solidFill>
                    <a:ln w="6350" algn="ctr">
                      <a:solidFill>
                        <a:srgbClr val="000000"/>
                      </a:solidFill>
                      <a:round/>
                      <a:headEnd/>
                      <a:tailEnd/>
                    </a:ln>
                  </p:spPr>
                  <p:txBody>
                    <a:bodyPr wrap="none" anchor="ctr"/>
                    <a:lstStyle/>
                    <a:p>
                      <a:endParaRPr lang="en-US" dirty="0"/>
                    </a:p>
                  </p:txBody>
                </p:sp>
                <p:sp>
                  <p:nvSpPr>
                    <p:cNvPr id="192" name="Oval 764"/>
                    <p:cNvSpPr>
                      <a:spLocks noChangeArrowheads="1"/>
                    </p:cNvSpPr>
                    <p:nvPr/>
                  </p:nvSpPr>
                  <p:spPr bwMode="auto">
                    <a:xfrm>
                      <a:off x="4807" y="2355"/>
                      <a:ext cx="27" cy="27"/>
                    </a:xfrm>
                    <a:prstGeom prst="ellipse">
                      <a:avLst/>
                    </a:prstGeom>
                    <a:solidFill>
                      <a:srgbClr val="FFFFFF"/>
                    </a:solidFill>
                    <a:ln w="6350" algn="ctr">
                      <a:solidFill>
                        <a:srgbClr val="000000"/>
                      </a:solidFill>
                      <a:round/>
                      <a:headEnd/>
                      <a:tailEnd/>
                    </a:ln>
                  </p:spPr>
                  <p:txBody>
                    <a:bodyPr wrap="none" anchor="ctr"/>
                    <a:lstStyle/>
                    <a:p>
                      <a:endParaRPr lang="en-US" dirty="0"/>
                    </a:p>
                  </p:txBody>
                </p:sp>
                <p:sp>
                  <p:nvSpPr>
                    <p:cNvPr id="193" name="Oval 765"/>
                    <p:cNvSpPr>
                      <a:spLocks noChangeArrowheads="1"/>
                    </p:cNvSpPr>
                    <p:nvPr/>
                  </p:nvSpPr>
                  <p:spPr bwMode="auto">
                    <a:xfrm>
                      <a:off x="4874" y="2355"/>
                      <a:ext cx="27" cy="27"/>
                    </a:xfrm>
                    <a:prstGeom prst="ellipse">
                      <a:avLst/>
                    </a:prstGeom>
                    <a:solidFill>
                      <a:srgbClr val="FFFFFF"/>
                    </a:solidFill>
                    <a:ln w="6350" algn="ctr">
                      <a:solidFill>
                        <a:srgbClr val="000000"/>
                      </a:solidFill>
                      <a:round/>
                      <a:headEnd/>
                      <a:tailEnd/>
                    </a:ln>
                  </p:spPr>
                  <p:txBody>
                    <a:bodyPr wrap="none" anchor="ctr"/>
                    <a:lstStyle/>
                    <a:p>
                      <a:endParaRPr lang="en-US" dirty="0"/>
                    </a:p>
                  </p:txBody>
                </p:sp>
              </p:grpSp>
            </p:grpSp>
          </p:grpSp>
          <p:sp>
            <p:nvSpPr>
              <p:cNvPr id="205" name="Freeform 413"/>
              <p:cNvSpPr>
                <a:spLocks/>
              </p:cNvSpPr>
              <p:nvPr/>
            </p:nvSpPr>
            <p:spPr bwMode="auto">
              <a:xfrm>
                <a:off x="7190753" y="3676551"/>
                <a:ext cx="973388" cy="273823"/>
              </a:xfrm>
              <a:custGeom>
                <a:avLst/>
                <a:gdLst>
                  <a:gd name="T0" fmla="*/ 0 w 1242"/>
                  <a:gd name="T1" fmla="*/ 91 h 369"/>
                  <a:gd name="T2" fmla="*/ 164 w 1242"/>
                  <a:gd name="T3" fmla="*/ 83 h 369"/>
                  <a:gd name="T4" fmla="*/ 332 w 1242"/>
                  <a:gd name="T5" fmla="*/ 87 h 369"/>
                  <a:gd name="T6" fmla="*/ 416 w 1242"/>
                  <a:gd name="T7" fmla="*/ 64 h 369"/>
                  <a:gd name="T8" fmla="*/ 554 w 1242"/>
                  <a:gd name="T9" fmla="*/ 56 h 369"/>
                  <a:gd name="T10" fmla="*/ 666 w 1242"/>
                  <a:gd name="T11" fmla="*/ 59 h 369"/>
                  <a:gd name="T12" fmla="*/ 855 w 1242"/>
                  <a:gd name="T13" fmla="*/ 64 h 369"/>
                  <a:gd name="T14" fmla="*/ 943 w 1242"/>
                  <a:gd name="T15" fmla="*/ 58 h 369"/>
                  <a:gd name="T16" fmla="*/ 1043 w 1242"/>
                  <a:gd name="T17" fmla="*/ 25 h 369"/>
                  <a:gd name="T18" fmla="*/ 1093 w 1242"/>
                  <a:gd name="T19" fmla="*/ 0 h 369"/>
                  <a:gd name="T20" fmla="*/ 1184 w 1242"/>
                  <a:gd name="T21" fmla="*/ 2 h 369"/>
                  <a:gd name="T22" fmla="*/ 1228 w 1242"/>
                  <a:gd name="T23" fmla="*/ 23 h 369"/>
                  <a:gd name="T24" fmla="*/ 1242 w 1242"/>
                  <a:gd name="T25" fmla="*/ 55 h 369"/>
                  <a:gd name="T26" fmla="*/ 1224 w 1242"/>
                  <a:gd name="T27" fmla="*/ 76 h 369"/>
                  <a:gd name="T28" fmla="*/ 1200 w 1242"/>
                  <a:gd name="T29" fmla="*/ 79 h 369"/>
                  <a:gd name="T30" fmla="*/ 1166 w 1242"/>
                  <a:gd name="T31" fmla="*/ 64 h 369"/>
                  <a:gd name="T32" fmla="*/ 1128 w 1242"/>
                  <a:gd name="T33" fmla="*/ 64 h 369"/>
                  <a:gd name="T34" fmla="*/ 1096 w 1242"/>
                  <a:gd name="T35" fmla="*/ 106 h 369"/>
                  <a:gd name="T36" fmla="*/ 1086 w 1242"/>
                  <a:gd name="T37" fmla="*/ 134 h 369"/>
                  <a:gd name="T38" fmla="*/ 1014 w 1242"/>
                  <a:gd name="T39" fmla="*/ 152 h 369"/>
                  <a:gd name="T40" fmla="*/ 1078 w 1242"/>
                  <a:gd name="T41" fmla="*/ 138 h 369"/>
                  <a:gd name="T42" fmla="*/ 1068 w 1242"/>
                  <a:gd name="T43" fmla="*/ 174 h 369"/>
                  <a:gd name="T44" fmla="*/ 1062 w 1242"/>
                  <a:gd name="T45" fmla="*/ 204 h 369"/>
                  <a:gd name="T46" fmla="*/ 956 w 1242"/>
                  <a:gd name="T47" fmla="*/ 198 h 369"/>
                  <a:gd name="T48" fmla="*/ 889 w 1242"/>
                  <a:gd name="T49" fmla="*/ 203 h 369"/>
                  <a:gd name="T50" fmla="*/ 792 w 1242"/>
                  <a:gd name="T51" fmla="*/ 230 h 369"/>
                  <a:gd name="T52" fmla="*/ 680 w 1242"/>
                  <a:gd name="T53" fmla="*/ 258 h 369"/>
                  <a:gd name="T54" fmla="*/ 536 w 1242"/>
                  <a:gd name="T55" fmla="*/ 287 h 369"/>
                  <a:gd name="T56" fmla="*/ 430 w 1242"/>
                  <a:gd name="T57" fmla="*/ 297 h 369"/>
                  <a:gd name="T58" fmla="*/ 366 w 1242"/>
                  <a:gd name="T59" fmla="*/ 287 h 369"/>
                  <a:gd name="T60" fmla="*/ 286 w 1242"/>
                  <a:gd name="T61" fmla="*/ 305 h 369"/>
                  <a:gd name="T62" fmla="*/ 175 w 1242"/>
                  <a:gd name="T63" fmla="*/ 324 h 369"/>
                  <a:gd name="T64" fmla="*/ 100 w 1242"/>
                  <a:gd name="T65" fmla="*/ 340 h 369"/>
                  <a:gd name="T66" fmla="*/ 45 w 1242"/>
                  <a:gd name="T67" fmla="*/ 343 h 369"/>
                  <a:gd name="T68" fmla="*/ 28 w 1242"/>
                  <a:gd name="T69" fmla="*/ 184 h 369"/>
                  <a:gd name="T70" fmla="*/ 0 w 1242"/>
                  <a:gd name="T71" fmla="*/ 91 h 36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242"/>
                  <a:gd name="T109" fmla="*/ 0 h 369"/>
                  <a:gd name="T110" fmla="*/ 1242 w 1242"/>
                  <a:gd name="T111" fmla="*/ 369 h 369"/>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242" h="369">
                    <a:moveTo>
                      <a:pt x="0" y="91"/>
                    </a:moveTo>
                    <a:lnTo>
                      <a:pt x="164" y="83"/>
                    </a:lnTo>
                    <a:lnTo>
                      <a:pt x="332" y="87"/>
                    </a:lnTo>
                    <a:lnTo>
                      <a:pt x="416" y="64"/>
                    </a:lnTo>
                    <a:lnTo>
                      <a:pt x="554" y="56"/>
                    </a:lnTo>
                    <a:lnTo>
                      <a:pt x="666" y="59"/>
                    </a:lnTo>
                    <a:lnTo>
                      <a:pt x="855" y="64"/>
                    </a:lnTo>
                    <a:lnTo>
                      <a:pt x="943" y="58"/>
                    </a:lnTo>
                    <a:lnTo>
                      <a:pt x="1043" y="25"/>
                    </a:lnTo>
                    <a:lnTo>
                      <a:pt x="1093" y="0"/>
                    </a:lnTo>
                    <a:lnTo>
                      <a:pt x="1184" y="2"/>
                    </a:lnTo>
                    <a:lnTo>
                      <a:pt x="1228" y="23"/>
                    </a:lnTo>
                    <a:lnTo>
                      <a:pt x="1242" y="55"/>
                    </a:lnTo>
                    <a:lnTo>
                      <a:pt x="1224" y="76"/>
                    </a:lnTo>
                    <a:lnTo>
                      <a:pt x="1200" y="79"/>
                    </a:lnTo>
                    <a:lnTo>
                      <a:pt x="1166" y="64"/>
                    </a:lnTo>
                    <a:lnTo>
                      <a:pt x="1128" y="64"/>
                    </a:lnTo>
                    <a:lnTo>
                      <a:pt x="1096" y="106"/>
                    </a:lnTo>
                    <a:lnTo>
                      <a:pt x="1086" y="134"/>
                    </a:lnTo>
                    <a:lnTo>
                      <a:pt x="1014" y="152"/>
                    </a:lnTo>
                    <a:lnTo>
                      <a:pt x="1078" y="138"/>
                    </a:lnTo>
                    <a:lnTo>
                      <a:pt x="1068" y="174"/>
                    </a:lnTo>
                    <a:lnTo>
                      <a:pt x="1062" y="204"/>
                    </a:lnTo>
                    <a:lnTo>
                      <a:pt x="956" y="198"/>
                    </a:lnTo>
                    <a:lnTo>
                      <a:pt x="889" y="203"/>
                    </a:lnTo>
                    <a:lnTo>
                      <a:pt x="792" y="230"/>
                    </a:lnTo>
                    <a:lnTo>
                      <a:pt x="680" y="258"/>
                    </a:lnTo>
                    <a:lnTo>
                      <a:pt x="536" y="287"/>
                    </a:lnTo>
                    <a:lnTo>
                      <a:pt x="430" y="297"/>
                    </a:lnTo>
                    <a:lnTo>
                      <a:pt x="366" y="287"/>
                    </a:lnTo>
                    <a:lnTo>
                      <a:pt x="286" y="305"/>
                    </a:lnTo>
                    <a:cubicBezTo>
                      <a:pt x="255" y="313"/>
                      <a:pt x="206" y="320"/>
                      <a:pt x="175" y="324"/>
                    </a:cubicBezTo>
                    <a:cubicBezTo>
                      <a:pt x="144" y="329"/>
                      <a:pt x="121" y="336"/>
                      <a:pt x="100" y="340"/>
                    </a:cubicBezTo>
                    <a:cubicBezTo>
                      <a:pt x="79" y="343"/>
                      <a:pt x="57" y="369"/>
                      <a:pt x="45" y="343"/>
                    </a:cubicBezTo>
                    <a:lnTo>
                      <a:pt x="28" y="184"/>
                    </a:lnTo>
                    <a:lnTo>
                      <a:pt x="0" y="91"/>
                    </a:lnTo>
                    <a:close/>
                  </a:path>
                </a:pathLst>
              </a:custGeom>
              <a:solidFill>
                <a:srgbClr val="FFD9B3"/>
              </a:solidFill>
              <a:ln w="6350">
                <a:solidFill>
                  <a:srgbClr val="000000"/>
                </a:solidFill>
                <a:round/>
                <a:headEnd/>
                <a:tailEnd/>
              </a:ln>
            </p:spPr>
            <p:txBody>
              <a:bodyPr/>
              <a:lstStyle/>
              <a:p>
                <a:endParaRPr lang="en-GB" dirty="0"/>
              </a:p>
            </p:txBody>
          </p:sp>
          <p:sp>
            <p:nvSpPr>
              <p:cNvPr id="206" name="Freeform 611"/>
              <p:cNvSpPr>
                <a:spLocks/>
              </p:cNvSpPr>
              <p:nvPr/>
            </p:nvSpPr>
            <p:spPr bwMode="auto">
              <a:xfrm>
                <a:off x="8113199" y="3700297"/>
                <a:ext cx="28998" cy="26714"/>
              </a:xfrm>
              <a:custGeom>
                <a:avLst/>
                <a:gdLst>
                  <a:gd name="T0" fmla="*/ 37 w 37"/>
                  <a:gd name="T1" fmla="*/ 0 h 36"/>
                  <a:gd name="T2" fmla="*/ 5 w 37"/>
                  <a:gd name="T3" fmla="*/ 6 h 36"/>
                  <a:gd name="T4" fmla="*/ 9 w 37"/>
                  <a:gd name="T5" fmla="*/ 36 h 36"/>
                  <a:gd name="T6" fmla="*/ 0 60000 65536"/>
                  <a:gd name="T7" fmla="*/ 0 60000 65536"/>
                  <a:gd name="T8" fmla="*/ 0 60000 65536"/>
                  <a:gd name="T9" fmla="*/ 0 w 37"/>
                  <a:gd name="T10" fmla="*/ 0 h 36"/>
                  <a:gd name="T11" fmla="*/ 37 w 37"/>
                  <a:gd name="T12" fmla="*/ 36 h 36"/>
                </a:gdLst>
                <a:ahLst/>
                <a:cxnLst>
                  <a:cxn ang="T6">
                    <a:pos x="T0" y="T1"/>
                  </a:cxn>
                  <a:cxn ang="T7">
                    <a:pos x="T2" y="T3"/>
                  </a:cxn>
                  <a:cxn ang="T8">
                    <a:pos x="T4" y="T5"/>
                  </a:cxn>
                </a:cxnLst>
                <a:rect l="T9" t="T10" r="T11" b="T12"/>
                <a:pathLst>
                  <a:path w="37" h="36">
                    <a:moveTo>
                      <a:pt x="37" y="0"/>
                    </a:moveTo>
                    <a:cubicBezTo>
                      <a:pt x="23" y="0"/>
                      <a:pt x="10" y="0"/>
                      <a:pt x="5" y="6"/>
                    </a:cubicBezTo>
                    <a:cubicBezTo>
                      <a:pt x="0" y="12"/>
                      <a:pt x="4" y="24"/>
                      <a:pt x="9" y="36"/>
                    </a:cubicBezTo>
                  </a:path>
                </a:pathLst>
              </a:custGeom>
              <a:noFill/>
              <a:ln w="6350" cap="flat" cmpd="sng">
                <a:solidFill>
                  <a:srgbClr val="000000"/>
                </a:solidFill>
                <a:prstDash val="solid"/>
                <a:round/>
                <a:headEnd/>
                <a:tailEnd/>
              </a:ln>
            </p:spPr>
            <p:txBody>
              <a:bodyPr/>
              <a:lstStyle/>
              <a:p>
                <a:endParaRPr lang="en-GB" dirty="0"/>
              </a:p>
            </p:txBody>
          </p:sp>
          <p:sp>
            <p:nvSpPr>
              <p:cNvPr id="208" name="Freeform 767"/>
              <p:cNvSpPr>
                <a:spLocks/>
              </p:cNvSpPr>
              <p:nvPr/>
            </p:nvSpPr>
            <p:spPr bwMode="auto">
              <a:xfrm>
                <a:off x="6054350" y="3612734"/>
                <a:ext cx="183392" cy="62334"/>
              </a:xfrm>
              <a:custGeom>
                <a:avLst/>
                <a:gdLst>
                  <a:gd name="T0" fmla="*/ 234 w 234"/>
                  <a:gd name="T1" fmla="*/ 18 h 84"/>
                  <a:gd name="T2" fmla="*/ 0 w 234"/>
                  <a:gd name="T3" fmla="*/ 0 h 84"/>
                  <a:gd name="T4" fmla="*/ 224 w 234"/>
                  <a:gd name="T5" fmla="*/ 84 h 84"/>
                  <a:gd name="T6" fmla="*/ 0 60000 65536"/>
                  <a:gd name="T7" fmla="*/ 0 60000 65536"/>
                  <a:gd name="T8" fmla="*/ 0 60000 65536"/>
                  <a:gd name="T9" fmla="*/ 0 w 234"/>
                  <a:gd name="T10" fmla="*/ 0 h 84"/>
                  <a:gd name="T11" fmla="*/ 234 w 234"/>
                  <a:gd name="T12" fmla="*/ 84 h 84"/>
                </a:gdLst>
                <a:ahLst/>
                <a:cxnLst>
                  <a:cxn ang="T6">
                    <a:pos x="T0" y="T1"/>
                  </a:cxn>
                  <a:cxn ang="T7">
                    <a:pos x="T2" y="T3"/>
                  </a:cxn>
                  <a:cxn ang="T8">
                    <a:pos x="T4" y="T5"/>
                  </a:cxn>
                </a:cxnLst>
                <a:rect l="T9" t="T10" r="T11" b="T12"/>
                <a:pathLst>
                  <a:path w="234" h="84">
                    <a:moveTo>
                      <a:pt x="234" y="18"/>
                    </a:moveTo>
                    <a:lnTo>
                      <a:pt x="0" y="0"/>
                    </a:lnTo>
                    <a:lnTo>
                      <a:pt x="224" y="84"/>
                    </a:lnTo>
                  </a:path>
                </a:pathLst>
              </a:custGeom>
              <a:noFill/>
              <a:ln w="6350" cmpd="sng">
                <a:solidFill>
                  <a:srgbClr val="FF3300"/>
                </a:solidFill>
                <a:prstDash val="solid"/>
                <a:round/>
                <a:headEnd/>
                <a:tailEnd/>
              </a:ln>
            </p:spPr>
            <p:txBody>
              <a:bodyPr/>
              <a:lstStyle/>
              <a:p>
                <a:endParaRPr lang="en-GB" dirty="0"/>
              </a:p>
            </p:txBody>
          </p:sp>
          <p:sp>
            <p:nvSpPr>
              <p:cNvPr id="209" name="Freeform 431"/>
              <p:cNvSpPr>
                <a:spLocks/>
              </p:cNvSpPr>
              <p:nvPr/>
            </p:nvSpPr>
            <p:spPr bwMode="auto">
              <a:xfrm>
                <a:off x="6488534" y="3641525"/>
                <a:ext cx="326030" cy="19294"/>
              </a:xfrm>
              <a:custGeom>
                <a:avLst/>
                <a:gdLst>
                  <a:gd name="T0" fmla="*/ 0 w 416"/>
                  <a:gd name="T1" fmla="*/ 0 h 40"/>
                  <a:gd name="T2" fmla="*/ 416 w 416"/>
                  <a:gd name="T3" fmla="*/ 26 h 40"/>
                  <a:gd name="T4" fmla="*/ 70 w 416"/>
                  <a:gd name="T5" fmla="*/ 40 h 40"/>
                  <a:gd name="T6" fmla="*/ 0 60000 65536"/>
                  <a:gd name="T7" fmla="*/ 0 60000 65536"/>
                  <a:gd name="T8" fmla="*/ 0 60000 65536"/>
                  <a:gd name="T9" fmla="*/ 0 w 416"/>
                  <a:gd name="T10" fmla="*/ 0 h 40"/>
                  <a:gd name="T11" fmla="*/ 416 w 416"/>
                  <a:gd name="T12" fmla="*/ 40 h 40"/>
                  <a:gd name="connsiteX0" fmla="*/ 0 w 10000"/>
                  <a:gd name="connsiteY0" fmla="*/ 0 h 10000"/>
                  <a:gd name="connsiteX1" fmla="*/ 10000 w 10000"/>
                  <a:gd name="connsiteY1" fmla="*/ 6500 h 10000"/>
                  <a:gd name="connsiteX2" fmla="*/ 1741 w 10000"/>
                  <a:gd name="connsiteY2" fmla="*/ 10000 h 10000"/>
                  <a:gd name="connsiteX0" fmla="*/ 0 w 10000"/>
                  <a:gd name="connsiteY0" fmla="*/ 0 h 6500"/>
                  <a:gd name="connsiteX1" fmla="*/ 10000 w 10000"/>
                  <a:gd name="connsiteY1" fmla="*/ 6500 h 6500"/>
                </a:gdLst>
                <a:ahLst/>
                <a:cxnLst>
                  <a:cxn ang="0">
                    <a:pos x="connsiteX0" y="connsiteY0"/>
                  </a:cxn>
                  <a:cxn ang="0">
                    <a:pos x="connsiteX1" y="connsiteY1"/>
                  </a:cxn>
                </a:cxnLst>
                <a:rect l="l" t="t" r="r" b="b"/>
                <a:pathLst>
                  <a:path w="10000" h="6500">
                    <a:moveTo>
                      <a:pt x="0" y="0"/>
                    </a:moveTo>
                    <a:lnTo>
                      <a:pt x="10000" y="6500"/>
                    </a:lnTo>
                  </a:path>
                </a:pathLst>
              </a:custGeom>
              <a:noFill/>
              <a:ln w="6350" cmpd="sng">
                <a:solidFill>
                  <a:srgbClr val="FF3300"/>
                </a:solidFill>
                <a:round/>
                <a:headEnd/>
                <a:tailEnd/>
              </a:ln>
            </p:spPr>
            <p:txBody>
              <a:bodyPr/>
              <a:lstStyle/>
              <a:p>
                <a:endParaRPr lang="en-GB" dirty="0"/>
              </a:p>
            </p:txBody>
          </p:sp>
          <p:sp>
            <p:nvSpPr>
              <p:cNvPr id="210" name="Freeform 2"/>
              <p:cNvSpPr>
                <a:spLocks/>
              </p:cNvSpPr>
              <p:nvPr/>
            </p:nvSpPr>
            <p:spPr bwMode="auto">
              <a:xfrm>
                <a:off x="6043602" y="3583671"/>
                <a:ext cx="819226" cy="326425"/>
              </a:xfrm>
              <a:custGeom>
                <a:avLst/>
                <a:gdLst>
                  <a:gd name="connsiteX0" fmla="*/ 2724 w 10000"/>
                  <a:gd name="connsiteY0" fmla="*/ 9315 h 11114"/>
                  <a:gd name="connsiteX1" fmla="*/ 2197 w 10000"/>
                  <a:gd name="connsiteY1" fmla="*/ 8493 h 11114"/>
                  <a:gd name="connsiteX2" fmla="*/ 1582 w 10000"/>
                  <a:gd name="connsiteY2" fmla="*/ 7169 h 11114"/>
                  <a:gd name="connsiteX3" fmla="*/ 1265 w 10000"/>
                  <a:gd name="connsiteY3" fmla="*/ 6347 h 11114"/>
                  <a:gd name="connsiteX4" fmla="*/ 685 w 10000"/>
                  <a:gd name="connsiteY4" fmla="*/ 4521 h 11114"/>
                  <a:gd name="connsiteX5" fmla="*/ 351 w 10000"/>
                  <a:gd name="connsiteY5" fmla="*/ 3014 h 11114"/>
                  <a:gd name="connsiteX6" fmla="*/ 35 w 10000"/>
                  <a:gd name="connsiteY6" fmla="*/ 1781 h 11114"/>
                  <a:gd name="connsiteX7" fmla="*/ 0 w 10000"/>
                  <a:gd name="connsiteY7" fmla="*/ 594 h 11114"/>
                  <a:gd name="connsiteX8" fmla="*/ 246 w 10000"/>
                  <a:gd name="connsiteY8" fmla="*/ 411 h 11114"/>
                  <a:gd name="connsiteX9" fmla="*/ 738 w 10000"/>
                  <a:gd name="connsiteY9" fmla="*/ 183 h 11114"/>
                  <a:gd name="connsiteX10" fmla="*/ 1476 w 10000"/>
                  <a:gd name="connsiteY10" fmla="*/ 0 h 11114"/>
                  <a:gd name="connsiteX11" fmla="*/ 2250 w 10000"/>
                  <a:gd name="connsiteY11" fmla="*/ 0 h 11114"/>
                  <a:gd name="connsiteX12" fmla="*/ 2953 w 10000"/>
                  <a:gd name="connsiteY12" fmla="*/ 46 h 11114"/>
                  <a:gd name="connsiteX13" fmla="*/ 3849 w 10000"/>
                  <a:gd name="connsiteY13" fmla="*/ 320 h 11114"/>
                  <a:gd name="connsiteX14" fmla="*/ 4938 w 10000"/>
                  <a:gd name="connsiteY14" fmla="*/ 959 h 11114"/>
                  <a:gd name="connsiteX15" fmla="*/ 5518 w 10000"/>
                  <a:gd name="connsiteY15" fmla="*/ 1279 h 11114"/>
                  <a:gd name="connsiteX16" fmla="*/ 6274 w 10000"/>
                  <a:gd name="connsiteY16" fmla="*/ 1507 h 11114"/>
                  <a:gd name="connsiteX17" fmla="*/ 6626 w 10000"/>
                  <a:gd name="connsiteY17" fmla="*/ 1553 h 11114"/>
                  <a:gd name="connsiteX18" fmla="*/ 6837 w 10000"/>
                  <a:gd name="connsiteY18" fmla="*/ 1553 h 11114"/>
                  <a:gd name="connsiteX19" fmla="*/ 7153 w 10000"/>
                  <a:gd name="connsiteY19" fmla="*/ 1553 h 11114"/>
                  <a:gd name="connsiteX20" fmla="*/ 7381 w 10000"/>
                  <a:gd name="connsiteY20" fmla="*/ 1507 h 11114"/>
                  <a:gd name="connsiteX21" fmla="*/ 7645 w 10000"/>
                  <a:gd name="connsiteY21" fmla="*/ 1324 h 11114"/>
                  <a:gd name="connsiteX22" fmla="*/ 7909 w 10000"/>
                  <a:gd name="connsiteY22" fmla="*/ 1142 h 11114"/>
                  <a:gd name="connsiteX23" fmla="*/ 8225 w 10000"/>
                  <a:gd name="connsiteY23" fmla="*/ 1050 h 11114"/>
                  <a:gd name="connsiteX24" fmla="*/ 8366 w 10000"/>
                  <a:gd name="connsiteY24" fmla="*/ 1142 h 11114"/>
                  <a:gd name="connsiteX25" fmla="*/ 8453 w 10000"/>
                  <a:gd name="connsiteY25" fmla="*/ 1416 h 11114"/>
                  <a:gd name="connsiteX26" fmla="*/ 8260 w 10000"/>
                  <a:gd name="connsiteY26" fmla="*/ 1370 h 11114"/>
                  <a:gd name="connsiteX27" fmla="*/ 8453 w 10000"/>
                  <a:gd name="connsiteY27" fmla="*/ 1416 h 11114"/>
                  <a:gd name="connsiteX28" fmla="*/ 8541 w 10000"/>
                  <a:gd name="connsiteY28" fmla="*/ 1370 h 11114"/>
                  <a:gd name="connsiteX29" fmla="*/ 8699 w 10000"/>
                  <a:gd name="connsiteY29" fmla="*/ 1416 h 11114"/>
                  <a:gd name="connsiteX30" fmla="*/ 8875 w 10000"/>
                  <a:gd name="connsiteY30" fmla="*/ 1461 h 11114"/>
                  <a:gd name="connsiteX31" fmla="*/ 9051 w 10000"/>
                  <a:gd name="connsiteY31" fmla="*/ 1461 h 11114"/>
                  <a:gd name="connsiteX32" fmla="*/ 9332 w 10000"/>
                  <a:gd name="connsiteY32" fmla="*/ 1507 h 11114"/>
                  <a:gd name="connsiteX33" fmla="*/ 9508 w 10000"/>
                  <a:gd name="connsiteY33" fmla="*/ 1598 h 11114"/>
                  <a:gd name="connsiteX34" fmla="*/ 9701 w 10000"/>
                  <a:gd name="connsiteY34" fmla="*/ 1689 h 11114"/>
                  <a:gd name="connsiteX35" fmla="*/ 9754 w 10000"/>
                  <a:gd name="connsiteY35" fmla="*/ 1689 h 11114"/>
                  <a:gd name="connsiteX36" fmla="*/ 9613 w 10000"/>
                  <a:gd name="connsiteY36" fmla="*/ 1689 h 11114"/>
                  <a:gd name="connsiteX37" fmla="*/ 9701 w 10000"/>
                  <a:gd name="connsiteY37" fmla="*/ 1553 h 11114"/>
                  <a:gd name="connsiteX38" fmla="*/ 9842 w 10000"/>
                  <a:gd name="connsiteY38" fmla="*/ 1689 h 11114"/>
                  <a:gd name="connsiteX39" fmla="*/ 9947 w 10000"/>
                  <a:gd name="connsiteY39" fmla="*/ 1872 h 11114"/>
                  <a:gd name="connsiteX40" fmla="*/ 10000 w 10000"/>
                  <a:gd name="connsiteY40" fmla="*/ 2192 h 11114"/>
                  <a:gd name="connsiteX41" fmla="*/ 9965 w 10000"/>
                  <a:gd name="connsiteY41" fmla="*/ 2557 h 11114"/>
                  <a:gd name="connsiteX42" fmla="*/ 9912 w 10000"/>
                  <a:gd name="connsiteY42" fmla="*/ 2785 h 11114"/>
                  <a:gd name="connsiteX43" fmla="*/ 9772 w 10000"/>
                  <a:gd name="connsiteY43" fmla="*/ 2831 h 11114"/>
                  <a:gd name="connsiteX44" fmla="*/ 9613 w 10000"/>
                  <a:gd name="connsiteY44" fmla="*/ 2877 h 11114"/>
                  <a:gd name="connsiteX45" fmla="*/ 9543 w 10000"/>
                  <a:gd name="connsiteY45" fmla="*/ 2785 h 11114"/>
                  <a:gd name="connsiteX46" fmla="*/ 9350 w 10000"/>
                  <a:gd name="connsiteY46" fmla="*/ 2785 h 11114"/>
                  <a:gd name="connsiteX47" fmla="*/ 9297 w 10000"/>
                  <a:gd name="connsiteY47" fmla="*/ 2831 h 11114"/>
                  <a:gd name="connsiteX48" fmla="*/ 9244 w 10000"/>
                  <a:gd name="connsiteY48" fmla="*/ 2557 h 11114"/>
                  <a:gd name="connsiteX49" fmla="*/ 9244 w 10000"/>
                  <a:gd name="connsiteY49" fmla="*/ 2374 h 11114"/>
                  <a:gd name="connsiteX50" fmla="*/ 9262 w 10000"/>
                  <a:gd name="connsiteY50" fmla="*/ 2557 h 11114"/>
                  <a:gd name="connsiteX51" fmla="*/ 9297 w 10000"/>
                  <a:gd name="connsiteY51" fmla="*/ 2740 h 11114"/>
                  <a:gd name="connsiteX52" fmla="*/ 9332 w 10000"/>
                  <a:gd name="connsiteY52" fmla="*/ 2831 h 11114"/>
                  <a:gd name="connsiteX53" fmla="*/ 9262 w 10000"/>
                  <a:gd name="connsiteY53" fmla="*/ 3059 h 11114"/>
                  <a:gd name="connsiteX54" fmla="*/ 9262 w 10000"/>
                  <a:gd name="connsiteY54" fmla="*/ 3242 h 11114"/>
                  <a:gd name="connsiteX55" fmla="*/ 9262 w 10000"/>
                  <a:gd name="connsiteY55" fmla="*/ 3014 h 11114"/>
                  <a:gd name="connsiteX56" fmla="*/ 9315 w 10000"/>
                  <a:gd name="connsiteY56" fmla="*/ 2785 h 11114"/>
                  <a:gd name="connsiteX57" fmla="*/ 9402 w 10000"/>
                  <a:gd name="connsiteY57" fmla="*/ 2831 h 11114"/>
                  <a:gd name="connsiteX58" fmla="*/ 9508 w 10000"/>
                  <a:gd name="connsiteY58" fmla="*/ 2831 h 11114"/>
                  <a:gd name="connsiteX59" fmla="*/ 9561 w 10000"/>
                  <a:gd name="connsiteY59" fmla="*/ 2877 h 11114"/>
                  <a:gd name="connsiteX60" fmla="*/ 9701 w 10000"/>
                  <a:gd name="connsiteY60" fmla="*/ 2877 h 11114"/>
                  <a:gd name="connsiteX61" fmla="*/ 9824 w 10000"/>
                  <a:gd name="connsiteY61" fmla="*/ 2877 h 11114"/>
                  <a:gd name="connsiteX62" fmla="*/ 9895 w 10000"/>
                  <a:gd name="connsiteY62" fmla="*/ 2877 h 11114"/>
                  <a:gd name="connsiteX63" fmla="*/ 9965 w 10000"/>
                  <a:gd name="connsiteY63" fmla="*/ 2968 h 11114"/>
                  <a:gd name="connsiteX64" fmla="*/ 9982 w 10000"/>
                  <a:gd name="connsiteY64" fmla="*/ 3105 h 11114"/>
                  <a:gd name="connsiteX65" fmla="*/ 10000 w 10000"/>
                  <a:gd name="connsiteY65" fmla="*/ 3242 h 11114"/>
                  <a:gd name="connsiteX66" fmla="*/ 9982 w 10000"/>
                  <a:gd name="connsiteY66" fmla="*/ 3562 h 11114"/>
                  <a:gd name="connsiteX67" fmla="*/ 9912 w 10000"/>
                  <a:gd name="connsiteY67" fmla="*/ 3836 h 11114"/>
                  <a:gd name="connsiteX68" fmla="*/ 9824 w 10000"/>
                  <a:gd name="connsiteY68" fmla="*/ 3973 h 11114"/>
                  <a:gd name="connsiteX69" fmla="*/ 9701 w 10000"/>
                  <a:gd name="connsiteY69" fmla="*/ 3973 h 11114"/>
                  <a:gd name="connsiteX70" fmla="*/ 9473 w 10000"/>
                  <a:gd name="connsiteY70" fmla="*/ 3881 h 11114"/>
                  <a:gd name="connsiteX71" fmla="*/ 9332 w 10000"/>
                  <a:gd name="connsiteY71" fmla="*/ 3881 h 11114"/>
                  <a:gd name="connsiteX72" fmla="*/ 9279 w 10000"/>
                  <a:gd name="connsiteY72" fmla="*/ 3836 h 11114"/>
                  <a:gd name="connsiteX73" fmla="*/ 9332 w 10000"/>
                  <a:gd name="connsiteY73" fmla="*/ 3653 h 11114"/>
                  <a:gd name="connsiteX74" fmla="*/ 9262 w 10000"/>
                  <a:gd name="connsiteY74" fmla="*/ 3836 h 11114"/>
                  <a:gd name="connsiteX75" fmla="*/ 9174 w 10000"/>
                  <a:gd name="connsiteY75" fmla="*/ 4110 h 11114"/>
                  <a:gd name="connsiteX76" fmla="*/ 9279 w 10000"/>
                  <a:gd name="connsiteY76" fmla="*/ 3790 h 11114"/>
                  <a:gd name="connsiteX77" fmla="*/ 9402 w 10000"/>
                  <a:gd name="connsiteY77" fmla="*/ 3881 h 11114"/>
                  <a:gd name="connsiteX78" fmla="*/ 9596 w 10000"/>
                  <a:gd name="connsiteY78" fmla="*/ 3927 h 11114"/>
                  <a:gd name="connsiteX79" fmla="*/ 9719 w 10000"/>
                  <a:gd name="connsiteY79" fmla="*/ 3927 h 11114"/>
                  <a:gd name="connsiteX80" fmla="*/ 9772 w 10000"/>
                  <a:gd name="connsiteY80" fmla="*/ 3927 h 11114"/>
                  <a:gd name="connsiteX81" fmla="*/ 9736 w 10000"/>
                  <a:gd name="connsiteY81" fmla="*/ 4110 h 11114"/>
                  <a:gd name="connsiteX82" fmla="*/ 9736 w 10000"/>
                  <a:gd name="connsiteY82" fmla="*/ 4384 h 11114"/>
                  <a:gd name="connsiteX83" fmla="*/ 9666 w 10000"/>
                  <a:gd name="connsiteY83" fmla="*/ 4612 h 11114"/>
                  <a:gd name="connsiteX84" fmla="*/ 9613 w 10000"/>
                  <a:gd name="connsiteY84" fmla="*/ 4703 h 11114"/>
                  <a:gd name="connsiteX85" fmla="*/ 9508 w 10000"/>
                  <a:gd name="connsiteY85" fmla="*/ 4658 h 11114"/>
                  <a:gd name="connsiteX86" fmla="*/ 9367 w 10000"/>
                  <a:gd name="connsiteY86" fmla="*/ 4749 h 11114"/>
                  <a:gd name="connsiteX87" fmla="*/ 9262 w 10000"/>
                  <a:gd name="connsiteY87" fmla="*/ 4658 h 11114"/>
                  <a:gd name="connsiteX88" fmla="*/ 9156 w 10000"/>
                  <a:gd name="connsiteY88" fmla="*/ 4658 h 11114"/>
                  <a:gd name="connsiteX89" fmla="*/ 9086 w 10000"/>
                  <a:gd name="connsiteY89" fmla="*/ 4703 h 11114"/>
                  <a:gd name="connsiteX90" fmla="*/ 8998 w 10000"/>
                  <a:gd name="connsiteY90" fmla="*/ 4612 h 11114"/>
                  <a:gd name="connsiteX91" fmla="*/ 9104 w 10000"/>
                  <a:gd name="connsiteY91" fmla="*/ 4384 h 11114"/>
                  <a:gd name="connsiteX92" fmla="*/ 8981 w 10000"/>
                  <a:gd name="connsiteY92" fmla="*/ 4658 h 11114"/>
                  <a:gd name="connsiteX93" fmla="*/ 8928 w 10000"/>
                  <a:gd name="connsiteY93" fmla="*/ 4658 h 11114"/>
                  <a:gd name="connsiteX94" fmla="*/ 8875 w 10000"/>
                  <a:gd name="connsiteY94" fmla="*/ 4886 h 11114"/>
                  <a:gd name="connsiteX95" fmla="*/ 8787 w 10000"/>
                  <a:gd name="connsiteY95" fmla="*/ 4977 h 11114"/>
                  <a:gd name="connsiteX96" fmla="*/ 8664 w 10000"/>
                  <a:gd name="connsiteY96" fmla="*/ 5114 h 11114"/>
                  <a:gd name="connsiteX97" fmla="*/ 8840 w 10000"/>
                  <a:gd name="connsiteY97" fmla="*/ 4932 h 11114"/>
                  <a:gd name="connsiteX98" fmla="*/ 8910 w 10000"/>
                  <a:gd name="connsiteY98" fmla="*/ 4795 h 11114"/>
                  <a:gd name="connsiteX99" fmla="*/ 8946 w 10000"/>
                  <a:gd name="connsiteY99" fmla="*/ 4658 h 11114"/>
                  <a:gd name="connsiteX100" fmla="*/ 9016 w 10000"/>
                  <a:gd name="connsiteY100" fmla="*/ 4612 h 11114"/>
                  <a:gd name="connsiteX101" fmla="*/ 9121 w 10000"/>
                  <a:gd name="connsiteY101" fmla="*/ 4658 h 11114"/>
                  <a:gd name="connsiteX102" fmla="*/ 9262 w 10000"/>
                  <a:gd name="connsiteY102" fmla="*/ 4658 h 11114"/>
                  <a:gd name="connsiteX103" fmla="*/ 9192 w 10000"/>
                  <a:gd name="connsiteY103" fmla="*/ 4886 h 11114"/>
                  <a:gd name="connsiteX104" fmla="*/ 9104 w 10000"/>
                  <a:gd name="connsiteY104" fmla="*/ 5068 h 11114"/>
                  <a:gd name="connsiteX105" fmla="*/ 9051 w 10000"/>
                  <a:gd name="connsiteY105" fmla="*/ 5114 h 11114"/>
                  <a:gd name="connsiteX106" fmla="*/ 8893 w 10000"/>
                  <a:gd name="connsiteY106" fmla="*/ 5160 h 11114"/>
                  <a:gd name="connsiteX107" fmla="*/ 8664 w 10000"/>
                  <a:gd name="connsiteY107" fmla="*/ 5205 h 11114"/>
                  <a:gd name="connsiteX108" fmla="*/ 8383 w 10000"/>
                  <a:gd name="connsiteY108" fmla="*/ 5251 h 11114"/>
                  <a:gd name="connsiteX109" fmla="*/ 8155 w 10000"/>
                  <a:gd name="connsiteY109" fmla="*/ 5205 h 11114"/>
                  <a:gd name="connsiteX110" fmla="*/ 7979 w 10000"/>
                  <a:gd name="connsiteY110" fmla="*/ 5114 h 11114"/>
                  <a:gd name="connsiteX111" fmla="*/ 7750 w 10000"/>
                  <a:gd name="connsiteY111" fmla="*/ 5023 h 11114"/>
                  <a:gd name="connsiteX112" fmla="*/ 7504 w 10000"/>
                  <a:gd name="connsiteY112" fmla="*/ 4886 h 11114"/>
                  <a:gd name="connsiteX113" fmla="*/ 7329 w 10000"/>
                  <a:gd name="connsiteY113" fmla="*/ 4658 h 11114"/>
                  <a:gd name="connsiteX114" fmla="*/ 7065 w 10000"/>
                  <a:gd name="connsiteY114" fmla="*/ 4521 h 11114"/>
                  <a:gd name="connsiteX115" fmla="*/ 6626 w 10000"/>
                  <a:gd name="connsiteY115" fmla="*/ 4384 h 11114"/>
                  <a:gd name="connsiteX116" fmla="*/ 5782 w 10000"/>
                  <a:gd name="connsiteY116" fmla="*/ 4932 h 11114"/>
                  <a:gd name="connsiteX117" fmla="*/ 4780 w 10000"/>
                  <a:gd name="connsiteY117" fmla="*/ 4932 h 11114"/>
                  <a:gd name="connsiteX118" fmla="*/ 3989 w 10000"/>
                  <a:gd name="connsiteY118" fmla="*/ 5205 h 11114"/>
                  <a:gd name="connsiteX119" fmla="*/ 2830 w 10000"/>
                  <a:gd name="connsiteY119" fmla="*/ 4840 h 11114"/>
                  <a:gd name="connsiteX120" fmla="*/ 2162 w 10000"/>
                  <a:gd name="connsiteY120" fmla="*/ 4110 h 11114"/>
                  <a:gd name="connsiteX121" fmla="*/ 1424 w 10000"/>
                  <a:gd name="connsiteY121" fmla="*/ 3562 h 11114"/>
                  <a:gd name="connsiteX122" fmla="*/ 3163 w 10000"/>
                  <a:gd name="connsiteY122" fmla="*/ 4977 h 11114"/>
                  <a:gd name="connsiteX123" fmla="*/ 3937 w 10000"/>
                  <a:gd name="connsiteY123" fmla="*/ 5114 h 11114"/>
                  <a:gd name="connsiteX124" fmla="*/ 3638 w 10000"/>
                  <a:gd name="connsiteY124" fmla="*/ 7534 h 11114"/>
                  <a:gd name="connsiteX125" fmla="*/ 3515 w 10000"/>
                  <a:gd name="connsiteY125" fmla="*/ 8676 h 11114"/>
                  <a:gd name="connsiteX126" fmla="*/ 3304 w 10000"/>
                  <a:gd name="connsiteY126" fmla="*/ 11114 h 11114"/>
                  <a:gd name="connsiteX127" fmla="*/ 2724 w 10000"/>
                  <a:gd name="connsiteY127" fmla="*/ 9315 h 11114"/>
                  <a:gd name="connsiteX0" fmla="*/ 2584 w 10000"/>
                  <a:gd name="connsiteY0" fmla="*/ 9927 h 11114"/>
                  <a:gd name="connsiteX1" fmla="*/ 2197 w 10000"/>
                  <a:gd name="connsiteY1" fmla="*/ 8493 h 11114"/>
                  <a:gd name="connsiteX2" fmla="*/ 1582 w 10000"/>
                  <a:gd name="connsiteY2" fmla="*/ 7169 h 11114"/>
                  <a:gd name="connsiteX3" fmla="*/ 1265 w 10000"/>
                  <a:gd name="connsiteY3" fmla="*/ 6347 h 11114"/>
                  <a:gd name="connsiteX4" fmla="*/ 685 w 10000"/>
                  <a:gd name="connsiteY4" fmla="*/ 4521 h 11114"/>
                  <a:gd name="connsiteX5" fmla="*/ 351 w 10000"/>
                  <a:gd name="connsiteY5" fmla="*/ 3014 h 11114"/>
                  <a:gd name="connsiteX6" fmla="*/ 35 w 10000"/>
                  <a:gd name="connsiteY6" fmla="*/ 1781 h 11114"/>
                  <a:gd name="connsiteX7" fmla="*/ 0 w 10000"/>
                  <a:gd name="connsiteY7" fmla="*/ 594 h 11114"/>
                  <a:gd name="connsiteX8" fmla="*/ 246 w 10000"/>
                  <a:gd name="connsiteY8" fmla="*/ 411 h 11114"/>
                  <a:gd name="connsiteX9" fmla="*/ 738 w 10000"/>
                  <a:gd name="connsiteY9" fmla="*/ 183 h 11114"/>
                  <a:gd name="connsiteX10" fmla="*/ 1476 w 10000"/>
                  <a:gd name="connsiteY10" fmla="*/ 0 h 11114"/>
                  <a:gd name="connsiteX11" fmla="*/ 2250 w 10000"/>
                  <a:gd name="connsiteY11" fmla="*/ 0 h 11114"/>
                  <a:gd name="connsiteX12" fmla="*/ 2953 w 10000"/>
                  <a:gd name="connsiteY12" fmla="*/ 46 h 11114"/>
                  <a:gd name="connsiteX13" fmla="*/ 3849 w 10000"/>
                  <a:gd name="connsiteY13" fmla="*/ 320 h 11114"/>
                  <a:gd name="connsiteX14" fmla="*/ 4938 w 10000"/>
                  <a:gd name="connsiteY14" fmla="*/ 959 h 11114"/>
                  <a:gd name="connsiteX15" fmla="*/ 5518 w 10000"/>
                  <a:gd name="connsiteY15" fmla="*/ 1279 h 11114"/>
                  <a:gd name="connsiteX16" fmla="*/ 6274 w 10000"/>
                  <a:gd name="connsiteY16" fmla="*/ 1507 h 11114"/>
                  <a:gd name="connsiteX17" fmla="*/ 6626 w 10000"/>
                  <a:gd name="connsiteY17" fmla="*/ 1553 h 11114"/>
                  <a:gd name="connsiteX18" fmla="*/ 6837 w 10000"/>
                  <a:gd name="connsiteY18" fmla="*/ 1553 h 11114"/>
                  <a:gd name="connsiteX19" fmla="*/ 7153 w 10000"/>
                  <a:gd name="connsiteY19" fmla="*/ 1553 h 11114"/>
                  <a:gd name="connsiteX20" fmla="*/ 7381 w 10000"/>
                  <a:gd name="connsiteY20" fmla="*/ 1507 h 11114"/>
                  <a:gd name="connsiteX21" fmla="*/ 7645 w 10000"/>
                  <a:gd name="connsiteY21" fmla="*/ 1324 h 11114"/>
                  <a:gd name="connsiteX22" fmla="*/ 7909 w 10000"/>
                  <a:gd name="connsiteY22" fmla="*/ 1142 h 11114"/>
                  <a:gd name="connsiteX23" fmla="*/ 8225 w 10000"/>
                  <a:gd name="connsiteY23" fmla="*/ 1050 h 11114"/>
                  <a:gd name="connsiteX24" fmla="*/ 8366 w 10000"/>
                  <a:gd name="connsiteY24" fmla="*/ 1142 h 11114"/>
                  <a:gd name="connsiteX25" fmla="*/ 8453 w 10000"/>
                  <a:gd name="connsiteY25" fmla="*/ 1416 h 11114"/>
                  <a:gd name="connsiteX26" fmla="*/ 8260 w 10000"/>
                  <a:gd name="connsiteY26" fmla="*/ 1370 h 11114"/>
                  <a:gd name="connsiteX27" fmla="*/ 8453 w 10000"/>
                  <a:gd name="connsiteY27" fmla="*/ 1416 h 11114"/>
                  <a:gd name="connsiteX28" fmla="*/ 8541 w 10000"/>
                  <a:gd name="connsiteY28" fmla="*/ 1370 h 11114"/>
                  <a:gd name="connsiteX29" fmla="*/ 8699 w 10000"/>
                  <a:gd name="connsiteY29" fmla="*/ 1416 h 11114"/>
                  <a:gd name="connsiteX30" fmla="*/ 8875 w 10000"/>
                  <a:gd name="connsiteY30" fmla="*/ 1461 h 11114"/>
                  <a:gd name="connsiteX31" fmla="*/ 9051 w 10000"/>
                  <a:gd name="connsiteY31" fmla="*/ 1461 h 11114"/>
                  <a:gd name="connsiteX32" fmla="*/ 9332 w 10000"/>
                  <a:gd name="connsiteY32" fmla="*/ 1507 h 11114"/>
                  <a:gd name="connsiteX33" fmla="*/ 9508 w 10000"/>
                  <a:gd name="connsiteY33" fmla="*/ 1598 h 11114"/>
                  <a:gd name="connsiteX34" fmla="*/ 9701 w 10000"/>
                  <a:gd name="connsiteY34" fmla="*/ 1689 h 11114"/>
                  <a:gd name="connsiteX35" fmla="*/ 9754 w 10000"/>
                  <a:gd name="connsiteY35" fmla="*/ 1689 h 11114"/>
                  <a:gd name="connsiteX36" fmla="*/ 9613 w 10000"/>
                  <a:gd name="connsiteY36" fmla="*/ 1689 h 11114"/>
                  <a:gd name="connsiteX37" fmla="*/ 9701 w 10000"/>
                  <a:gd name="connsiteY37" fmla="*/ 1553 h 11114"/>
                  <a:gd name="connsiteX38" fmla="*/ 9842 w 10000"/>
                  <a:gd name="connsiteY38" fmla="*/ 1689 h 11114"/>
                  <a:gd name="connsiteX39" fmla="*/ 9947 w 10000"/>
                  <a:gd name="connsiteY39" fmla="*/ 1872 h 11114"/>
                  <a:gd name="connsiteX40" fmla="*/ 10000 w 10000"/>
                  <a:gd name="connsiteY40" fmla="*/ 2192 h 11114"/>
                  <a:gd name="connsiteX41" fmla="*/ 9965 w 10000"/>
                  <a:gd name="connsiteY41" fmla="*/ 2557 h 11114"/>
                  <a:gd name="connsiteX42" fmla="*/ 9912 w 10000"/>
                  <a:gd name="connsiteY42" fmla="*/ 2785 h 11114"/>
                  <a:gd name="connsiteX43" fmla="*/ 9772 w 10000"/>
                  <a:gd name="connsiteY43" fmla="*/ 2831 h 11114"/>
                  <a:gd name="connsiteX44" fmla="*/ 9613 w 10000"/>
                  <a:gd name="connsiteY44" fmla="*/ 2877 h 11114"/>
                  <a:gd name="connsiteX45" fmla="*/ 9543 w 10000"/>
                  <a:gd name="connsiteY45" fmla="*/ 2785 h 11114"/>
                  <a:gd name="connsiteX46" fmla="*/ 9350 w 10000"/>
                  <a:gd name="connsiteY46" fmla="*/ 2785 h 11114"/>
                  <a:gd name="connsiteX47" fmla="*/ 9297 w 10000"/>
                  <a:gd name="connsiteY47" fmla="*/ 2831 h 11114"/>
                  <a:gd name="connsiteX48" fmla="*/ 9244 w 10000"/>
                  <a:gd name="connsiteY48" fmla="*/ 2557 h 11114"/>
                  <a:gd name="connsiteX49" fmla="*/ 9244 w 10000"/>
                  <a:gd name="connsiteY49" fmla="*/ 2374 h 11114"/>
                  <a:gd name="connsiteX50" fmla="*/ 9262 w 10000"/>
                  <a:gd name="connsiteY50" fmla="*/ 2557 h 11114"/>
                  <a:gd name="connsiteX51" fmla="*/ 9297 w 10000"/>
                  <a:gd name="connsiteY51" fmla="*/ 2740 h 11114"/>
                  <a:gd name="connsiteX52" fmla="*/ 9332 w 10000"/>
                  <a:gd name="connsiteY52" fmla="*/ 2831 h 11114"/>
                  <a:gd name="connsiteX53" fmla="*/ 9262 w 10000"/>
                  <a:gd name="connsiteY53" fmla="*/ 3059 h 11114"/>
                  <a:gd name="connsiteX54" fmla="*/ 9262 w 10000"/>
                  <a:gd name="connsiteY54" fmla="*/ 3242 h 11114"/>
                  <a:gd name="connsiteX55" fmla="*/ 9262 w 10000"/>
                  <a:gd name="connsiteY55" fmla="*/ 3014 h 11114"/>
                  <a:gd name="connsiteX56" fmla="*/ 9315 w 10000"/>
                  <a:gd name="connsiteY56" fmla="*/ 2785 h 11114"/>
                  <a:gd name="connsiteX57" fmla="*/ 9402 w 10000"/>
                  <a:gd name="connsiteY57" fmla="*/ 2831 h 11114"/>
                  <a:gd name="connsiteX58" fmla="*/ 9508 w 10000"/>
                  <a:gd name="connsiteY58" fmla="*/ 2831 h 11114"/>
                  <a:gd name="connsiteX59" fmla="*/ 9561 w 10000"/>
                  <a:gd name="connsiteY59" fmla="*/ 2877 h 11114"/>
                  <a:gd name="connsiteX60" fmla="*/ 9701 w 10000"/>
                  <a:gd name="connsiteY60" fmla="*/ 2877 h 11114"/>
                  <a:gd name="connsiteX61" fmla="*/ 9824 w 10000"/>
                  <a:gd name="connsiteY61" fmla="*/ 2877 h 11114"/>
                  <a:gd name="connsiteX62" fmla="*/ 9895 w 10000"/>
                  <a:gd name="connsiteY62" fmla="*/ 2877 h 11114"/>
                  <a:gd name="connsiteX63" fmla="*/ 9965 w 10000"/>
                  <a:gd name="connsiteY63" fmla="*/ 2968 h 11114"/>
                  <a:gd name="connsiteX64" fmla="*/ 9982 w 10000"/>
                  <a:gd name="connsiteY64" fmla="*/ 3105 h 11114"/>
                  <a:gd name="connsiteX65" fmla="*/ 10000 w 10000"/>
                  <a:gd name="connsiteY65" fmla="*/ 3242 h 11114"/>
                  <a:gd name="connsiteX66" fmla="*/ 9982 w 10000"/>
                  <a:gd name="connsiteY66" fmla="*/ 3562 h 11114"/>
                  <a:gd name="connsiteX67" fmla="*/ 9912 w 10000"/>
                  <a:gd name="connsiteY67" fmla="*/ 3836 h 11114"/>
                  <a:gd name="connsiteX68" fmla="*/ 9824 w 10000"/>
                  <a:gd name="connsiteY68" fmla="*/ 3973 h 11114"/>
                  <a:gd name="connsiteX69" fmla="*/ 9701 w 10000"/>
                  <a:gd name="connsiteY69" fmla="*/ 3973 h 11114"/>
                  <a:gd name="connsiteX70" fmla="*/ 9473 w 10000"/>
                  <a:gd name="connsiteY70" fmla="*/ 3881 h 11114"/>
                  <a:gd name="connsiteX71" fmla="*/ 9332 w 10000"/>
                  <a:gd name="connsiteY71" fmla="*/ 3881 h 11114"/>
                  <a:gd name="connsiteX72" fmla="*/ 9279 w 10000"/>
                  <a:gd name="connsiteY72" fmla="*/ 3836 h 11114"/>
                  <a:gd name="connsiteX73" fmla="*/ 9332 w 10000"/>
                  <a:gd name="connsiteY73" fmla="*/ 3653 h 11114"/>
                  <a:gd name="connsiteX74" fmla="*/ 9262 w 10000"/>
                  <a:gd name="connsiteY74" fmla="*/ 3836 h 11114"/>
                  <a:gd name="connsiteX75" fmla="*/ 9174 w 10000"/>
                  <a:gd name="connsiteY75" fmla="*/ 4110 h 11114"/>
                  <a:gd name="connsiteX76" fmla="*/ 9279 w 10000"/>
                  <a:gd name="connsiteY76" fmla="*/ 3790 h 11114"/>
                  <a:gd name="connsiteX77" fmla="*/ 9402 w 10000"/>
                  <a:gd name="connsiteY77" fmla="*/ 3881 h 11114"/>
                  <a:gd name="connsiteX78" fmla="*/ 9596 w 10000"/>
                  <a:gd name="connsiteY78" fmla="*/ 3927 h 11114"/>
                  <a:gd name="connsiteX79" fmla="*/ 9719 w 10000"/>
                  <a:gd name="connsiteY79" fmla="*/ 3927 h 11114"/>
                  <a:gd name="connsiteX80" fmla="*/ 9772 w 10000"/>
                  <a:gd name="connsiteY80" fmla="*/ 3927 h 11114"/>
                  <a:gd name="connsiteX81" fmla="*/ 9736 w 10000"/>
                  <a:gd name="connsiteY81" fmla="*/ 4110 h 11114"/>
                  <a:gd name="connsiteX82" fmla="*/ 9736 w 10000"/>
                  <a:gd name="connsiteY82" fmla="*/ 4384 h 11114"/>
                  <a:gd name="connsiteX83" fmla="*/ 9666 w 10000"/>
                  <a:gd name="connsiteY83" fmla="*/ 4612 h 11114"/>
                  <a:gd name="connsiteX84" fmla="*/ 9613 w 10000"/>
                  <a:gd name="connsiteY84" fmla="*/ 4703 h 11114"/>
                  <a:gd name="connsiteX85" fmla="*/ 9508 w 10000"/>
                  <a:gd name="connsiteY85" fmla="*/ 4658 h 11114"/>
                  <a:gd name="connsiteX86" fmla="*/ 9367 w 10000"/>
                  <a:gd name="connsiteY86" fmla="*/ 4749 h 11114"/>
                  <a:gd name="connsiteX87" fmla="*/ 9262 w 10000"/>
                  <a:gd name="connsiteY87" fmla="*/ 4658 h 11114"/>
                  <a:gd name="connsiteX88" fmla="*/ 9156 w 10000"/>
                  <a:gd name="connsiteY88" fmla="*/ 4658 h 11114"/>
                  <a:gd name="connsiteX89" fmla="*/ 9086 w 10000"/>
                  <a:gd name="connsiteY89" fmla="*/ 4703 h 11114"/>
                  <a:gd name="connsiteX90" fmla="*/ 8998 w 10000"/>
                  <a:gd name="connsiteY90" fmla="*/ 4612 h 11114"/>
                  <a:gd name="connsiteX91" fmla="*/ 9104 w 10000"/>
                  <a:gd name="connsiteY91" fmla="*/ 4384 h 11114"/>
                  <a:gd name="connsiteX92" fmla="*/ 8981 w 10000"/>
                  <a:gd name="connsiteY92" fmla="*/ 4658 h 11114"/>
                  <a:gd name="connsiteX93" fmla="*/ 8928 w 10000"/>
                  <a:gd name="connsiteY93" fmla="*/ 4658 h 11114"/>
                  <a:gd name="connsiteX94" fmla="*/ 8875 w 10000"/>
                  <a:gd name="connsiteY94" fmla="*/ 4886 h 11114"/>
                  <a:gd name="connsiteX95" fmla="*/ 8787 w 10000"/>
                  <a:gd name="connsiteY95" fmla="*/ 4977 h 11114"/>
                  <a:gd name="connsiteX96" fmla="*/ 8664 w 10000"/>
                  <a:gd name="connsiteY96" fmla="*/ 5114 h 11114"/>
                  <a:gd name="connsiteX97" fmla="*/ 8840 w 10000"/>
                  <a:gd name="connsiteY97" fmla="*/ 4932 h 11114"/>
                  <a:gd name="connsiteX98" fmla="*/ 8910 w 10000"/>
                  <a:gd name="connsiteY98" fmla="*/ 4795 h 11114"/>
                  <a:gd name="connsiteX99" fmla="*/ 8946 w 10000"/>
                  <a:gd name="connsiteY99" fmla="*/ 4658 h 11114"/>
                  <a:gd name="connsiteX100" fmla="*/ 9016 w 10000"/>
                  <a:gd name="connsiteY100" fmla="*/ 4612 h 11114"/>
                  <a:gd name="connsiteX101" fmla="*/ 9121 w 10000"/>
                  <a:gd name="connsiteY101" fmla="*/ 4658 h 11114"/>
                  <a:gd name="connsiteX102" fmla="*/ 9262 w 10000"/>
                  <a:gd name="connsiteY102" fmla="*/ 4658 h 11114"/>
                  <a:gd name="connsiteX103" fmla="*/ 9192 w 10000"/>
                  <a:gd name="connsiteY103" fmla="*/ 4886 h 11114"/>
                  <a:gd name="connsiteX104" fmla="*/ 9104 w 10000"/>
                  <a:gd name="connsiteY104" fmla="*/ 5068 h 11114"/>
                  <a:gd name="connsiteX105" fmla="*/ 9051 w 10000"/>
                  <a:gd name="connsiteY105" fmla="*/ 5114 h 11114"/>
                  <a:gd name="connsiteX106" fmla="*/ 8893 w 10000"/>
                  <a:gd name="connsiteY106" fmla="*/ 5160 h 11114"/>
                  <a:gd name="connsiteX107" fmla="*/ 8664 w 10000"/>
                  <a:gd name="connsiteY107" fmla="*/ 5205 h 11114"/>
                  <a:gd name="connsiteX108" fmla="*/ 8383 w 10000"/>
                  <a:gd name="connsiteY108" fmla="*/ 5251 h 11114"/>
                  <a:gd name="connsiteX109" fmla="*/ 8155 w 10000"/>
                  <a:gd name="connsiteY109" fmla="*/ 5205 h 11114"/>
                  <a:gd name="connsiteX110" fmla="*/ 7979 w 10000"/>
                  <a:gd name="connsiteY110" fmla="*/ 5114 h 11114"/>
                  <a:gd name="connsiteX111" fmla="*/ 7750 w 10000"/>
                  <a:gd name="connsiteY111" fmla="*/ 5023 h 11114"/>
                  <a:gd name="connsiteX112" fmla="*/ 7504 w 10000"/>
                  <a:gd name="connsiteY112" fmla="*/ 4886 h 11114"/>
                  <a:gd name="connsiteX113" fmla="*/ 7329 w 10000"/>
                  <a:gd name="connsiteY113" fmla="*/ 4658 h 11114"/>
                  <a:gd name="connsiteX114" fmla="*/ 7065 w 10000"/>
                  <a:gd name="connsiteY114" fmla="*/ 4521 h 11114"/>
                  <a:gd name="connsiteX115" fmla="*/ 6626 w 10000"/>
                  <a:gd name="connsiteY115" fmla="*/ 4384 h 11114"/>
                  <a:gd name="connsiteX116" fmla="*/ 5782 w 10000"/>
                  <a:gd name="connsiteY116" fmla="*/ 4932 h 11114"/>
                  <a:gd name="connsiteX117" fmla="*/ 4780 w 10000"/>
                  <a:gd name="connsiteY117" fmla="*/ 4932 h 11114"/>
                  <a:gd name="connsiteX118" fmla="*/ 3989 w 10000"/>
                  <a:gd name="connsiteY118" fmla="*/ 5205 h 11114"/>
                  <a:gd name="connsiteX119" fmla="*/ 2830 w 10000"/>
                  <a:gd name="connsiteY119" fmla="*/ 4840 h 11114"/>
                  <a:gd name="connsiteX120" fmla="*/ 2162 w 10000"/>
                  <a:gd name="connsiteY120" fmla="*/ 4110 h 11114"/>
                  <a:gd name="connsiteX121" fmla="*/ 1424 w 10000"/>
                  <a:gd name="connsiteY121" fmla="*/ 3562 h 11114"/>
                  <a:gd name="connsiteX122" fmla="*/ 3163 w 10000"/>
                  <a:gd name="connsiteY122" fmla="*/ 4977 h 11114"/>
                  <a:gd name="connsiteX123" fmla="*/ 3937 w 10000"/>
                  <a:gd name="connsiteY123" fmla="*/ 5114 h 11114"/>
                  <a:gd name="connsiteX124" fmla="*/ 3638 w 10000"/>
                  <a:gd name="connsiteY124" fmla="*/ 7534 h 11114"/>
                  <a:gd name="connsiteX125" fmla="*/ 3515 w 10000"/>
                  <a:gd name="connsiteY125" fmla="*/ 8676 h 11114"/>
                  <a:gd name="connsiteX126" fmla="*/ 3304 w 10000"/>
                  <a:gd name="connsiteY126" fmla="*/ 11114 h 11114"/>
                  <a:gd name="connsiteX127" fmla="*/ 2584 w 10000"/>
                  <a:gd name="connsiteY127" fmla="*/ 9927 h 11114"/>
                  <a:gd name="connsiteX0" fmla="*/ 2584 w 10000"/>
                  <a:gd name="connsiteY0" fmla="*/ 9927 h 11396"/>
                  <a:gd name="connsiteX1" fmla="*/ 2197 w 10000"/>
                  <a:gd name="connsiteY1" fmla="*/ 8493 h 11396"/>
                  <a:gd name="connsiteX2" fmla="*/ 1582 w 10000"/>
                  <a:gd name="connsiteY2" fmla="*/ 7169 h 11396"/>
                  <a:gd name="connsiteX3" fmla="*/ 1265 w 10000"/>
                  <a:gd name="connsiteY3" fmla="*/ 6347 h 11396"/>
                  <a:gd name="connsiteX4" fmla="*/ 685 w 10000"/>
                  <a:gd name="connsiteY4" fmla="*/ 4521 h 11396"/>
                  <a:gd name="connsiteX5" fmla="*/ 351 w 10000"/>
                  <a:gd name="connsiteY5" fmla="*/ 3014 h 11396"/>
                  <a:gd name="connsiteX6" fmla="*/ 35 w 10000"/>
                  <a:gd name="connsiteY6" fmla="*/ 1781 h 11396"/>
                  <a:gd name="connsiteX7" fmla="*/ 0 w 10000"/>
                  <a:gd name="connsiteY7" fmla="*/ 594 h 11396"/>
                  <a:gd name="connsiteX8" fmla="*/ 246 w 10000"/>
                  <a:gd name="connsiteY8" fmla="*/ 411 h 11396"/>
                  <a:gd name="connsiteX9" fmla="*/ 738 w 10000"/>
                  <a:gd name="connsiteY9" fmla="*/ 183 h 11396"/>
                  <a:gd name="connsiteX10" fmla="*/ 1476 w 10000"/>
                  <a:gd name="connsiteY10" fmla="*/ 0 h 11396"/>
                  <a:gd name="connsiteX11" fmla="*/ 2250 w 10000"/>
                  <a:gd name="connsiteY11" fmla="*/ 0 h 11396"/>
                  <a:gd name="connsiteX12" fmla="*/ 2953 w 10000"/>
                  <a:gd name="connsiteY12" fmla="*/ 46 h 11396"/>
                  <a:gd name="connsiteX13" fmla="*/ 3849 w 10000"/>
                  <a:gd name="connsiteY13" fmla="*/ 320 h 11396"/>
                  <a:gd name="connsiteX14" fmla="*/ 4938 w 10000"/>
                  <a:gd name="connsiteY14" fmla="*/ 959 h 11396"/>
                  <a:gd name="connsiteX15" fmla="*/ 5518 w 10000"/>
                  <a:gd name="connsiteY15" fmla="*/ 1279 h 11396"/>
                  <a:gd name="connsiteX16" fmla="*/ 6274 w 10000"/>
                  <a:gd name="connsiteY16" fmla="*/ 1507 h 11396"/>
                  <a:gd name="connsiteX17" fmla="*/ 6626 w 10000"/>
                  <a:gd name="connsiteY17" fmla="*/ 1553 h 11396"/>
                  <a:gd name="connsiteX18" fmla="*/ 6837 w 10000"/>
                  <a:gd name="connsiteY18" fmla="*/ 1553 h 11396"/>
                  <a:gd name="connsiteX19" fmla="*/ 7153 w 10000"/>
                  <a:gd name="connsiteY19" fmla="*/ 1553 h 11396"/>
                  <a:gd name="connsiteX20" fmla="*/ 7381 w 10000"/>
                  <a:gd name="connsiteY20" fmla="*/ 1507 h 11396"/>
                  <a:gd name="connsiteX21" fmla="*/ 7645 w 10000"/>
                  <a:gd name="connsiteY21" fmla="*/ 1324 h 11396"/>
                  <a:gd name="connsiteX22" fmla="*/ 7909 w 10000"/>
                  <a:gd name="connsiteY22" fmla="*/ 1142 h 11396"/>
                  <a:gd name="connsiteX23" fmla="*/ 8225 w 10000"/>
                  <a:gd name="connsiteY23" fmla="*/ 1050 h 11396"/>
                  <a:gd name="connsiteX24" fmla="*/ 8366 w 10000"/>
                  <a:gd name="connsiteY24" fmla="*/ 1142 h 11396"/>
                  <a:gd name="connsiteX25" fmla="*/ 8453 w 10000"/>
                  <a:gd name="connsiteY25" fmla="*/ 1416 h 11396"/>
                  <a:gd name="connsiteX26" fmla="*/ 8260 w 10000"/>
                  <a:gd name="connsiteY26" fmla="*/ 1370 h 11396"/>
                  <a:gd name="connsiteX27" fmla="*/ 8453 w 10000"/>
                  <a:gd name="connsiteY27" fmla="*/ 1416 h 11396"/>
                  <a:gd name="connsiteX28" fmla="*/ 8541 w 10000"/>
                  <a:gd name="connsiteY28" fmla="*/ 1370 h 11396"/>
                  <a:gd name="connsiteX29" fmla="*/ 8699 w 10000"/>
                  <a:gd name="connsiteY29" fmla="*/ 1416 h 11396"/>
                  <a:gd name="connsiteX30" fmla="*/ 8875 w 10000"/>
                  <a:gd name="connsiteY30" fmla="*/ 1461 h 11396"/>
                  <a:gd name="connsiteX31" fmla="*/ 9051 w 10000"/>
                  <a:gd name="connsiteY31" fmla="*/ 1461 h 11396"/>
                  <a:gd name="connsiteX32" fmla="*/ 9332 w 10000"/>
                  <a:gd name="connsiteY32" fmla="*/ 1507 h 11396"/>
                  <a:gd name="connsiteX33" fmla="*/ 9508 w 10000"/>
                  <a:gd name="connsiteY33" fmla="*/ 1598 h 11396"/>
                  <a:gd name="connsiteX34" fmla="*/ 9701 w 10000"/>
                  <a:gd name="connsiteY34" fmla="*/ 1689 h 11396"/>
                  <a:gd name="connsiteX35" fmla="*/ 9754 w 10000"/>
                  <a:gd name="connsiteY35" fmla="*/ 1689 h 11396"/>
                  <a:gd name="connsiteX36" fmla="*/ 9613 w 10000"/>
                  <a:gd name="connsiteY36" fmla="*/ 1689 h 11396"/>
                  <a:gd name="connsiteX37" fmla="*/ 9701 w 10000"/>
                  <a:gd name="connsiteY37" fmla="*/ 1553 h 11396"/>
                  <a:gd name="connsiteX38" fmla="*/ 9842 w 10000"/>
                  <a:gd name="connsiteY38" fmla="*/ 1689 h 11396"/>
                  <a:gd name="connsiteX39" fmla="*/ 9947 w 10000"/>
                  <a:gd name="connsiteY39" fmla="*/ 1872 h 11396"/>
                  <a:gd name="connsiteX40" fmla="*/ 10000 w 10000"/>
                  <a:gd name="connsiteY40" fmla="*/ 2192 h 11396"/>
                  <a:gd name="connsiteX41" fmla="*/ 9965 w 10000"/>
                  <a:gd name="connsiteY41" fmla="*/ 2557 h 11396"/>
                  <a:gd name="connsiteX42" fmla="*/ 9912 w 10000"/>
                  <a:gd name="connsiteY42" fmla="*/ 2785 h 11396"/>
                  <a:gd name="connsiteX43" fmla="*/ 9772 w 10000"/>
                  <a:gd name="connsiteY43" fmla="*/ 2831 h 11396"/>
                  <a:gd name="connsiteX44" fmla="*/ 9613 w 10000"/>
                  <a:gd name="connsiteY44" fmla="*/ 2877 h 11396"/>
                  <a:gd name="connsiteX45" fmla="*/ 9543 w 10000"/>
                  <a:gd name="connsiteY45" fmla="*/ 2785 h 11396"/>
                  <a:gd name="connsiteX46" fmla="*/ 9350 w 10000"/>
                  <a:gd name="connsiteY46" fmla="*/ 2785 h 11396"/>
                  <a:gd name="connsiteX47" fmla="*/ 9297 w 10000"/>
                  <a:gd name="connsiteY47" fmla="*/ 2831 h 11396"/>
                  <a:gd name="connsiteX48" fmla="*/ 9244 w 10000"/>
                  <a:gd name="connsiteY48" fmla="*/ 2557 h 11396"/>
                  <a:gd name="connsiteX49" fmla="*/ 9244 w 10000"/>
                  <a:gd name="connsiteY49" fmla="*/ 2374 h 11396"/>
                  <a:gd name="connsiteX50" fmla="*/ 9262 w 10000"/>
                  <a:gd name="connsiteY50" fmla="*/ 2557 h 11396"/>
                  <a:gd name="connsiteX51" fmla="*/ 9297 w 10000"/>
                  <a:gd name="connsiteY51" fmla="*/ 2740 h 11396"/>
                  <a:gd name="connsiteX52" fmla="*/ 9332 w 10000"/>
                  <a:gd name="connsiteY52" fmla="*/ 2831 h 11396"/>
                  <a:gd name="connsiteX53" fmla="*/ 9262 w 10000"/>
                  <a:gd name="connsiteY53" fmla="*/ 3059 h 11396"/>
                  <a:gd name="connsiteX54" fmla="*/ 9262 w 10000"/>
                  <a:gd name="connsiteY54" fmla="*/ 3242 h 11396"/>
                  <a:gd name="connsiteX55" fmla="*/ 9262 w 10000"/>
                  <a:gd name="connsiteY55" fmla="*/ 3014 h 11396"/>
                  <a:gd name="connsiteX56" fmla="*/ 9315 w 10000"/>
                  <a:gd name="connsiteY56" fmla="*/ 2785 h 11396"/>
                  <a:gd name="connsiteX57" fmla="*/ 9402 w 10000"/>
                  <a:gd name="connsiteY57" fmla="*/ 2831 h 11396"/>
                  <a:gd name="connsiteX58" fmla="*/ 9508 w 10000"/>
                  <a:gd name="connsiteY58" fmla="*/ 2831 h 11396"/>
                  <a:gd name="connsiteX59" fmla="*/ 9561 w 10000"/>
                  <a:gd name="connsiteY59" fmla="*/ 2877 h 11396"/>
                  <a:gd name="connsiteX60" fmla="*/ 9701 w 10000"/>
                  <a:gd name="connsiteY60" fmla="*/ 2877 h 11396"/>
                  <a:gd name="connsiteX61" fmla="*/ 9824 w 10000"/>
                  <a:gd name="connsiteY61" fmla="*/ 2877 h 11396"/>
                  <a:gd name="connsiteX62" fmla="*/ 9895 w 10000"/>
                  <a:gd name="connsiteY62" fmla="*/ 2877 h 11396"/>
                  <a:gd name="connsiteX63" fmla="*/ 9965 w 10000"/>
                  <a:gd name="connsiteY63" fmla="*/ 2968 h 11396"/>
                  <a:gd name="connsiteX64" fmla="*/ 9982 w 10000"/>
                  <a:gd name="connsiteY64" fmla="*/ 3105 h 11396"/>
                  <a:gd name="connsiteX65" fmla="*/ 10000 w 10000"/>
                  <a:gd name="connsiteY65" fmla="*/ 3242 h 11396"/>
                  <a:gd name="connsiteX66" fmla="*/ 9982 w 10000"/>
                  <a:gd name="connsiteY66" fmla="*/ 3562 h 11396"/>
                  <a:gd name="connsiteX67" fmla="*/ 9912 w 10000"/>
                  <a:gd name="connsiteY67" fmla="*/ 3836 h 11396"/>
                  <a:gd name="connsiteX68" fmla="*/ 9824 w 10000"/>
                  <a:gd name="connsiteY68" fmla="*/ 3973 h 11396"/>
                  <a:gd name="connsiteX69" fmla="*/ 9701 w 10000"/>
                  <a:gd name="connsiteY69" fmla="*/ 3973 h 11396"/>
                  <a:gd name="connsiteX70" fmla="*/ 9473 w 10000"/>
                  <a:gd name="connsiteY70" fmla="*/ 3881 h 11396"/>
                  <a:gd name="connsiteX71" fmla="*/ 9332 w 10000"/>
                  <a:gd name="connsiteY71" fmla="*/ 3881 h 11396"/>
                  <a:gd name="connsiteX72" fmla="*/ 9279 w 10000"/>
                  <a:gd name="connsiteY72" fmla="*/ 3836 h 11396"/>
                  <a:gd name="connsiteX73" fmla="*/ 9332 w 10000"/>
                  <a:gd name="connsiteY73" fmla="*/ 3653 h 11396"/>
                  <a:gd name="connsiteX74" fmla="*/ 9262 w 10000"/>
                  <a:gd name="connsiteY74" fmla="*/ 3836 h 11396"/>
                  <a:gd name="connsiteX75" fmla="*/ 9174 w 10000"/>
                  <a:gd name="connsiteY75" fmla="*/ 4110 h 11396"/>
                  <a:gd name="connsiteX76" fmla="*/ 9279 w 10000"/>
                  <a:gd name="connsiteY76" fmla="*/ 3790 h 11396"/>
                  <a:gd name="connsiteX77" fmla="*/ 9402 w 10000"/>
                  <a:gd name="connsiteY77" fmla="*/ 3881 h 11396"/>
                  <a:gd name="connsiteX78" fmla="*/ 9596 w 10000"/>
                  <a:gd name="connsiteY78" fmla="*/ 3927 h 11396"/>
                  <a:gd name="connsiteX79" fmla="*/ 9719 w 10000"/>
                  <a:gd name="connsiteY79" fmla="*/ 3927 h 11396"/>
                  <a:gd name="connsiteX80" fmla="*/ 9772 w 10000"/>
                  <a:gd name="connsiteY80" fmla="*/ 3927 h 11396"/>
                  <a:gd name="connsiteX81" fmla="*/ 9736 w 10000"/>
                  <a:gd name="connsiteY81" fmla="*/ 4110 h 11396"/>
                  <a:gd name="connsiteX82" fmla="*/ 9736 w 10000"/>
                  <a:gd name="connsiteY82" fmla="*/ 4384 h 11396"/>
                  <a:gd name="connsiteX83" fmla="*/ 9666 w 10000"/>
                  <a:gd name="connsiteY83" fmla="*/ 4612 h 11396"/>
                  <a:gd name="connsiteX84" fmla="*/ 9613 w 10000"/>
                  <a:gd name="connsiteY84" fmla="*/ 4703 h 11396"/>
                  <a:gd name="connsiteX85" fmla="*/ 9508 w 10000"/>
                  <a:gd name="connsiteY85" fmla="*/ 4658 h 11396"/>
                  <a:gd name="connsiteX86" fmla="*/ 9367 w 10000"/>
                  <a:gd name="connsiteY86" fmla="*/ 4749 h 11396"/>
                  <a:gd name="connsiteX87" fmla="*/ 9262 w 10000"/>
                  <a:gd name="connsiteY87" fmla="*/ 4658 h 11396"/>
                  <a:gd name="connsiteX88" fmla="*/ 9156 w 10000"/>
                  <a:gd name="connsiteY88" fmla="*/ 4658 h 11396"/>
                  <a:gd name="connsiteX89" fmla="*/ 9086 w 10000"/>
                  <a:gd name="connsiteY89" fmla="*/ 4703 h 11396"/>
                  <a:gd name="connsiteX90" fmla="*/ 8998 w 10000"/>
                  <a:gd name="connsiteY90" fmla="*/ 4612 h 11396"/>
                  <a:gd name="connsiteX91" fmla="*/ 9104 w 10000"/>
                  <a:gd name="connsiteY91" fmla="*/ 4384 h 11396"/>
                  <a:gd name="connsiteX92" fmla="*/ 8981 w 10000"/>
                  <a:gd name="connsiteY92" fmla="*/ 4658 h 11396"/>
                  <a:gd name="connsiteX93" fmla="*/ 8928 w 10000"/>
                  <a:gd name="connsiteY93" fmla="*/ 4658 h 11396"/>
                  <a:gd name="connsiteX94" fmla="*/ 8875 w 10000"/>
                  <a:gd name="connsiteY94" fmla="*/ 4886 h 11396"/>
                  <a:gd name="connsiteX95" fmla="*/ 8787 w 10000"/>
                  <a:gd name="connsiteY95" fmla="*/ 4977 h 11396"/>
                  <a:gd name="connsiteX96" fmla="*/ 8664 w 10000"/>
                  <a:gd name="connsiteY96" fmla="*/ 5114 h 11396"/>
                  <a:gd name="connsiteX97" fmla="*/ 8840 w 10000"/>
                  <a:gd name="connsiteY97" fmla="*/ 4932 h 11396"/>
                  <a:gd name="connsiteX98" fmla="*/ 8910 w 10000"/>
                  <a:gd name="connsiteY98" fmla="*/ 4795 h 11396"/>
                  <a:gd name="connsiteX99" fmla="*/ 8946 w 10000"/>
                  <a:gd name="connsiteY99" fmla="*/ 4658 h 11396"/>
                  <a:gd name="connsiteX100" fmla="*/ 9016 w 10000"/>
                  <a:gd name="connsiteY100" fmla="*/ 4612 h 11396"/>
                  <a:gd name="connsiteX101" fmla="*/ 9121 w 10000"/>
                  <a:gd name="connsiteY101" fmla="*/ 4658 h 11396"/>
                  <a:gd name="connsiteX102" fmla="*/ 9262 w 10000"/>
                  <a:gd name="connsiteY102" fmla="*/ 4658 h 11396"/>
                  <a:gd name="connsiteX103" fmla="*/ 9192 w 10000"/>
                  <a:gd name="connsiteY103" fmla="*/ 4886 h 11396"/>
                  <a:gd name="connsiteX104" fmla="*/ 9104 w 10000"/>
                  <a:gd name="connsiteY104" fmla="*/ 5068 h 11396"/>
                  <a:gd name="connsiteX105" fmla="*/ 9051 w 10000"/>
                  <a:gd name="connsiteY105" fmla="*/ 5114 h 11396"/>
                  <a:gd name="connsiteX106" fmla="*/ 8893 w 10000"/>
                  <a:gd name="connsiteY106" fmla="*/ 5160 h 11396"/>
                  <a:gd name="connsiteX107" fmla="*/ 8664 w 10000"/>
                  <a:gd name="connsiteY107" fmla="*/ 5205 h 11396"/>
                  <a:gd name="connsiteX108" fmla="*/ 8383 w 10000"/>
                  <a:gd name="connsiteY108" fmla="*/ 5251 h 11396"/>
                  <a:gd name="connsiteX109" fmla="*/ 8155 w 10000"/>
                  <a:gd name="connsiteY109" fmla="*/ 5205 h 11396"/>
                  <a:gd name="connsiteX110" fmla="*/ 7979 w 10000"/>
                  <a:gd name="connsiteY110" fmla="*/ 5114 h 11396"/>
                  <a:gd name="connsiteX111" fmla="*/ 7750 w 10000"/>
                  <a:gd name="connsiteY111" fmla="*/ 5023 h 11396"/>
                  <a:gd name="connsiteX112" fmla="*/ 7504 w 10000"/>
                  <a:gd name="connsiteY112" fmla="*/ 4886 h 11396"/>
                  <a:gd name="connsiteX113" fmla="*/ 7329 w 10000"/>
                  <a:gd name="connsiteY113" fmla="*/ 4658 h 11396"/>
                  <a:gd name="connsiteX114" fmla="*/ 7065 w 10000"/>
                  <a:gd name="connsiteY114" fmla="*/ 4521 h 11396"/>
                  <a:gd name="connsiteX115" fmla="*/ 6626 w 10000"/>
                  <a:gd name="connsiteY115" fmla="*/ 4384 h 11396"/>
                  <a:gd name="connsiteX116" fmla="*/ 5782 w 10000"/>
                  <a:gd name="connsiteY116" fmla="*/ 4932 h 11396"/>
                  <a:gd name="connsiteX117" fmla="*/ 4780 w 10000"/>
                  <a:gd name="connsiteY117" fmla="*/ 4932 h 11396"/>
                  <a:gd name="connsiteX118" fmla="*/ 3989 w 10000"/>
                  <a:gd name="connsiteY118" fmla="*/ 5205 h 11396"/>
                  <a:gd name="connsiteX119" fmla="*/ 2830 w 10000"/>
                  <a:gd name="connsiteY119" fmla="*/ 4840 h 11396"/>
                  <a:gd name="connsiteX120" fmla="*/ 2162 w 10000"/>
                  <a:gd name="connsiteY120" fmla="*/ 4110 h 11396"/>
                  <a:gd name="connsiteX121" fmla="*/ 1424 w 10000"/>
                  <a:gd name="connsiteY121" fmla="*/ 3562 h 11396"/>
                  <a:gd name="connsiteX122" fmla="*/ 3163 w 10000"/>
                  <a:gd name="connsiteY122" fmla="*/ 4977 h 11396"/>
                  <a:gd name="connsiteX123" fmla="*/ 3937 w 10000"/>
                  <a:gd name="connsiteY123" fmla="*/ 5114 h 11396"/>
                  <a:gd name="connsiteX124" fmla="*/ 3638 w 10000"/>
                  <a:gd name="connsiteY124" fmla="*/ 7534 h 11396"/>
                  <a:gd name="connsiteX125" fmla="*/ 3515 w 10000"/>
                  <a:gd name="connsiteY125" fmla="*/ 8676 h 11396"/>
                  <a:gd name="connsiteX126" fmla="*/ 3304 w 10000"/>
                  <a:gd name="connsiteY126" fmla="*/ 11396 h 11396"/>
                  <a:gd name="connsiteX127" fmla="*/ 2584 w 10000"/>
                  <a:gd name="connsiteY127" fmla="*/ 9927 h 11396"/>
                  <a:gd name="connsiteX0" fmla="*/ 2584 w 10000"/>
                  <a:gd name="connsiteY0" fmla="*/ 9927 h 11396"/>
                  <a:gd name="connsiteX1" fmla="*/ 2057 w 10000"/>
                  <a:gd name="connsiteY1" fmla="*/ 8728 h 11396"/>
                  <a:gd name="connsiteX2" fmla="*/ 1582 w 10000"/>
                  <a:gd name="connsiteY2" fmla="*/ 7169 h 11396"/>
                  <a:gd name="connsiteX3" fmla="*/ 1265 w 10000"/>
                  <a:gd name="connsiteY3" fmla="*/ 6347 h 11396"/>
                  <a:gd name="connsiteX4" fmla="*/ 685 w 10000"/>
                  <a:gd name="connsiteY4" fmla="*/ 4521 h 11396"/>
                  <a:gd name="connsiteX5" fmla="*/ 351 w 10000"/>
                  <a:gd name="connsiteY5" fmla="*/ 3014 h 11396"/>
                  <a:gd name="connsiteX6" fmla="*/ 35 w 10000"/>
                  <a:gd name="connsiteY6" fmla="*/ 1781 h 11396"/>
                  <a:gd name="connsiteX7" fmla="*/ 0 w 10000"/>
                  <a:gd name="connsiteY7" fmla="*/ 594 h 11396"/>
                  <a:gd name="connsiteX8" fmla="*/ 246 w 10000"/>
                  <a:gd name="connsiteY8" fmla="*/ 411 h 11396"/>
                  <a:gd name="connsiteX9" fmla="*/ 738 w 10000"/>
                  <a:gd name="connsiteY9" fmla="*/ 183 h 11396"/>
                  <a:gd name="connsiteX10" fmla="*/ 1476 w 10000"/>
                  <a:gd name="connsiteY10" fmla="*/ 0 h 11396"/>
                  <a:gd name="connsiteX11" fmla="*/ 2250 w 10000"/>
                  <a:gd name="connsiteY11" fmla="*/ 0 h 11396"/>
                  <a:gd name="connsiteX12" fmla="*/ 2953 w 10000"/>
                  <a:gd name="connsiteY12" fmla="*/ 46 h 11396"/>
                  <a:gd name="connsiteX13" fmla="*/ 3849 w 10000"/>
                  <a:gd name="connsiteY13" fmla="*/ 320 h 11396"/>
                  <a:gd name="connsiteX14" fmla="*/ 4938 w 10000"/>
                  <a:gd name="connsiteY14" fmla="*/ 959 h 11396"/>
                  <a:gd name="connsiteX15" fmla="*/ 5518 w 10000"/>
                  <a:gd name="connsiteY15" fmla="*/ 1279 h 11396"/>
                  <a:gd name="connsiteX16" fmla="*/ 6274 w 10000"/>
                  <a:gd name="connsiteY16" fmla="*/ 1507 h 11396"/>
                  <a:gd name="connsiteX17" fmla="*/ 6626 w 10000"/>
                  <a:gd name="connsiteY17" fmla="*/ 1553 h 11396"/>
                  <a:gd name="connsiteX18" fmla="*/ 6837 w 10000"/>
                  <a:gd name="connsiteY18" fmla="*/ 1553 h 11396"/>
                  <a:gd name="connsiteX19" fmla="*/ 7153 w 10000"/>
                  <a:gd name="connsiteY19" fmla="*/ 1553 h 11396"/>
                  <a:gd name="connsiteX20" fmla="*/ 7381 w 10000"/>
                  <a:gd name="connsiteY20" fmla="*/ 1507 h 11396"/>
                  <a:gd name="connsiteX21" fmla="*/ 7645 w 10000"/>
                  <a:gd name="connsiteY21" fmla="*/ 1324 h 11396"/>
                  <a:gd name="connsiteX22" fmla="*/ 7909 w 10000"/>
                  <a:gd name="connsiteY22" fmla="*/ 1142 h 11396"/>
                  <a:gd name="connsiteX23" fmla="*/ 8225 w 10000"/>
                  <a:gd name="connsiteY23" fmla="*/ 1050 h 11396"/>
                  <a:gd name="connsiteX24" fmla="*/ 8366 w 10000"/>
                  <a:gd name="connsiteY24" fmla="*/ 1142 h 11396"/>
                  <a:gd name="connsiteX25" fmla="*/ 8453 w 10000"/>
                  <a:gd name="connsiteY25" fmla="*/ 1416 h 11396"/>
                  <a:gd name="connsiteX26" fmla="*/ 8260 w 10000"/>
                  <a:gd name="connsiteY26" fmla="*/ 1370 h 11396"/>
                  <a:gd name="connsiteX27" fmla="*/ 8453 w 10000"/>
                  <a:gd name="connsiteY27" fmla="*/ 1416 h 11396"/>
                  <a:gd name="connsiteX28" fmla="*/ 8541 w 10000"/>
                  <a:gd name="connsiteY28" fmla="*/ 1370 h 11396"/>
                  <a:gd name="connsiteX29" fmla="*/ 8699 w 10000"/>
                  <a:gd name="connsiteY29" fmla="*/ 1416 h 11396"/>
                  <a:gd name="connsiteX30" fmla="*/ 8875 w 10000"/>
                  <a:gd name="connsiteY30" fmla="*/ 1461 h 11396"/>
                  <a:gd name="connsiteX31" fmla="*/ 9051 w 10000"/>
                  <a:gd name="connsiteY31" fmla="*/ 1461 h 11396"/>
                  <a:gd name="connsiteX32" fmla="*/ 9332 w 10000"/>
                  <a:gd name="connsiteY32" fmla="*/ 1507 h 11396"/>
                  <a:gd name="connsiteX33" fmla="*/ 9508 w 10000"/>
                  <a:gd name="connsiteY33" fmla="*/ 1598 h 11396"/>
                  <a:gd name="connsiteX34" fmla="*/ 9701 w 10000"/>
                  <a:gd name="connsiteY34" fmla="*/ 1689 h 11396"/>
                  <a:gd name="connsiteX35" fmla="*/ 9754 w 10000"/>
                  <a:gd name="connsiteY35" fmla="*/ 1689 h 11396"/>
                  <a:gd name="connsiteX36" fmla="*/ 9613 w 10000"/>
                  <a:gd name="connsiteY36" fmla="*/ 1689 h 11396"/>
                  <a:gd name="connsiteX37" fmla="*/ 9701 w 10000"/>
                  <a:gd name="connsiteY37" fmla="*/ 1553 h 11396"/>
                  <a:gd name="connsiteX38" fmla="*/ 9842 w 10000"/>
                  <a:gd name="connsiteY38" fmla="*/ 1689 h 11396"/>
                  <a:gd name="connsiteX39" fmla="*/ 9947 w 10000"/>
                  <a:gd name="connsiteY39" fmla="*/ 1872 h 11396"/>
                  <a:gd name="connsiteX40" fmla="*/ 10000 w 10000"/>
                  <a:gd name="connsiteY40" fmla="*/ 2192 h 11396"/>
                  <a:gd name="connsiteX41" fmla="*/ 9965 w 10000"/>
                  <a:gd name="connsiteY41" fmla="*/ 2557 h 11396"/>
                  <a:gd name="connsiteX42" fmla="*/ 9912 w 10000"/>
                  <a:gd name="connsiteY42" fmla="*/ 2785 h 11396"/>
                  <a:gd name="connsiteX43" fmla="*/ 9772 w 10000"/>
                  <a:gd name="connsiteY43" fmla="*/ 2831 h 11396"/>
                  <a:gd name="connsiteX44" fmla="*/ 9613 w 10000"/>
                  <a:gd name="connsiteY44" fmla="*/ 2877 h 11396"/>
                  <a:gd name="connsiteX45" fmla="*/ 9543 w 10000"/>
                  <a:gd name="connsiteY45" fmla="*/ 2785 h 11396"/>
                  <a:gd name="connsiteX46" fmla="*/ 9350 w 10000"/>
                  <a:gd name="connsiteY46" fmla="*/ 2785 h 11396"/>
                  <a:gd name="connsiteX47" fmla="*/ 9297 w 10000"/>
                  <a:gd name="connsiteY47" fmla="*/ 2831 h 11396"/>
                  <a:gd name="connsiteX48" fmla="*/ 9244 w 10000"/>
                  <a:gd name="connsiteY48" fmla="*/ 2557 h 11396"/>
                  <a:gd name="connsiteX49" fmla="*/ 9244 w 10000"/>
                  <a:gd name="connsiteY49" fmla="*/ 2374 h 11396"/>
                  <a:gd name="connsiteX50" fmla="*/ 9262 w 10000"/>
                  <a:gd name="connsiteY50" fmla="*/ 2557 h 11396"/>
                  <a:gd name="connsiteX51" fmla="*/ 9297 w 10000"/>
                  <a:gd name="connsiteY51" fmla="*/ 2740 h 11396"/>
                  <a:gd name="connsiteX52" fmla="*/ 9332 w 10000"/>
                  <a:gd name="connsiteY52" fmla="*/ 2831 h 11396"/>
                  <a:gd name="connsiteX53" fmla="*/ 9262 w 10000"/>
                  <a:gd name="connsiteY53" fmla="*/ 3059 h 11396"/>
                  <a:gd name="connsiteX54" fmla="*/ 9262 w 10000"/>
                  <a:gd name="connsiteY54" fmla="*/ 3242 h 11396"/>
                  <a:gd name="connsiteX55" fmla="*/ 9262 w 10000"/>
                  <a:gd name="connsiteY55" fmla="*/ 3014 h 11396"/>
                  <a:gd name="connsiteX56" fmla="*/ 9315 w 10000"/>
                  <a:gd name="connsiteY56" fmla="*/ 2785 h 11396"/>
                  <a:gd name="connsiteX57" fmla="*/ 9402 w 10000"/>
                  <a:gd name="connsiteY57" fmla="*/ 2831 h 11396"/>
                  <a:gd name="connsiteX58" fmla="*/ 9508 w 10000"/>
                  <a:gd name="connsiteY58" fmla="*/ 2831 h 11396"/>
                  <a:gd name="connsiteX59" fmla="*/ 9561 w 10000"/>
                  <a:gd name="connsiteY59" fmla="*/ 2877 h 11396"/>
                  <a:gd name="connsiteX60" fmla="*/ 9701 w 10000"/>
                  <a:gd name="connsiteY60" fmla="*/ 2877 h 11396"/>
                  <a:gd name="connsiteX61" fmla="*/ 9824 w 10000"/>
                  <a:gd name="connsiteY61" fmla="*/ 2877 h 11396"/>
                  <a:gd name="connsiteX62" fmla="*/ 9895 w 10000"/>
                  <a:gd name="connsiteY62" fmla="*/ 2877 h 11396"/>
                  <a:gd name="connsiteX63" fmla="*/ 9965 w 10000"/>
                  <a:gd name="connsiteY63" fmla="*/ 2968 h 11396"/>
                  <a:gd name="connsiteX64" fmla="*/ 9982 w 10000"/>
                  <a:gd name="connsiteY64" fmla="*/ 3105 h 11396"/>
                  <a:gd name="connsiteX65" fmla="*/ 10000 w 10000"/>
                  <a:gd name="connsiteY65" fmla="*/ 3242 h 11396"/>
                  <a:gd name="connsiteX66" fmla="*/ 9982 w 10000"/>
                  <a:gd name="connsiteY66" fmla="*/ 3562 h 11396"/>
                  <a:gd name="connsiteX67" fmla="*/ 9912 w 10000"/>
                  <a:gd name="connsiteY67" fmla="*/ 3836 h 11396"/>
                  <a:gd name="connsiteX68" fmla="*/ 9824 w 10000"/>
                  <a:gd name="connsiteY68" fmla="*/ 3973 h 11396"/>
                  <a:gd name="connsiteX69" fmla="*/ 9701 w 10000"/>
                  <a:gd name="connsiteY69" fmla="*/ 3973 h 11396"/>
                  <a:gd name="connsiteX70" fmla="*/ 9473 w 10000"/>
                  <a:gd name="connsiteY70" fmla="*/ 3881 h 11396"/>
                  <a:gd name="connsiteX71" fmla="*/ 9332 w 10000"/>
                  <a:gd name="connsiteY71" fmla="*/ 3881 h 11396"/>
                  <a:gd name="connsiteX72" fmla="*/ 9279 w 10000"/>
                  <a:gd name="connsiteY72" fmla="*/ 3836 h 11396"/>
                  <a:gd name="connsiteX73" fmla="*/ 9332 w 10000"/>
                  <a:gd name="connsiteY73" fmla="*/ 3653 h 11396"/>
                  <a:gd name="connsiteX74" fmla="*/ 9262 w 10000"/>
                  <a:gd name="connsiteY74" fmla="*/ 3836 h 11396"/>
                  <a:gd name="connsiteX75" fmla="*/ 9174 w 10000"/>
                  <a:gd name="connsiteY75" fmla="*/ 4110 h 11396"/>
                  <a:gd name="connsiteX76" fmla="*/ 9279 w 10000"/>
                  <a:gd name="connsiteY76" fmla="*/ 3790 h 11396"/>
                  <a:gd name="connsiteX77" fmla="*/ 9402 w 10000"/>
                  <a:gd name="connsiteY77" fmla="*/ 3881 h 11396"/>
                  <a:gd name="connsiteX78" fmla="*/ 9596 w 10000"/>
                  <a:gd name="connsiteY78" fmla="*/ 3927 h 11396"/>
                  <a:gd name="connsiteX79" fmla="*/ 9719 w 10000"/>
                  <a:gd name="connsiteY79" fmla="*/ 3927 h 11396"/>
                  <a:gd name="connsiteX80" fmla="*/ 9772 w 10000"/>
                  <a:gd name="connsiteY80" fmla="*/ 3927 h 11396"/>
                  <a:gd name="connsiteX81" fmla="*/ 9736 w 10000"/>
                  <a:gd name="connsiteY81" fmla="*/ 4110 h 11396"/>
                  <a:gd name="connsiteX82" fmla="*/ 9736 w 10000"/>
                  <a:gd name="connsiteY82" fmla="*/ 4384 h 11396"/>
                  <a:gd name="connsiteX83" fmla="*/ 9666 w 10000"/>
                  <a:gd name="connsiteY83" fmla="*/ 4612 h 11396"/>
                  <a:gd name="connsiteX84" fmla="*/ 9613 w 10000"/>
                  <a:gd name="connsiteY84" fmla="*/ 4703 h 11396"/>
                  <a:gd name="connsiteX85" fmla="*/ 9508 w 10000"/>
                  <a:gd name="connsiteY85" fmla="*/ 4658 h 11396"/>
                  <a:gd name="connsiteX86" fmla="*/ 9367 w 10000"/>
                  <a:gd name="connsiteY86" fmla="*/ 4749 h 11396"/>
                  <a:gd name="connsiteX87" fmla="*/ 9262 w 10000"/>
                  <a:gd name="connsiteY87" fmla="*/ 4658 h 11396"/>
                  <a:gd name="connsiteX88" fmla="*/ 9156 w 10000"/>
                  <a:gd name="connsiteY88" fmla="*/ 4658 h 11396"/>
                  <a:gd name="connsiteX89" fmla="*/ 9086 w 10000"/>
                  <a:gd name="connsiteY89" fmla="*/ 4703 h 11396"/>
                  <a:gd name="connsiteX90" fmla="*/ 8998 w 10000"/>
                  <a:gd name="connsiteY90" fmla="*/ 4612 h 11396"/>
                  <a:gd name="connsiteX91" fmla="*/ 9104 w 10000"/>
                  <a:gd name="connsiteY91" fmla="*/ 4384 h 11396"/>
                  <a:gd name="connsiteX92" fmla="*/ 8981 w 10000"/>
                  <a:gd name="connsiteY92" fmla="*/ 4658 h 11396"/>
                  <a:gd name="connsiteX93" fmla="*/ 8928 w 10000"/>
                  <a:gd name="connsiteY93" fmla="*/ 4658 h 11396"/>
                  <a:gd name="connsiteX94" fmla="*/ 8875 w 10000"/>
                  <a:gd name="connsiteY94" fmla="*/ 4886 h 11396"/>
                  <a:gd name="connsiteX95" fmla="*/ 8787 w 10000"/>
                  <a:gd name="connsiteY95" fmla="*/ 4977 h 11396"/>
                  <a:gd name="connsiteX96" fmla="*/ 8664 w 10000"/>
                  <a:gd name="connsiteY96" fmla="*/ 5114 h 11396"/>
                  <a:gd name="connsiteX97" fmla="*/ 8840 w 10000"/>
                  <a:gd name="connsiteY97" fmla="*/ 4932 h 11396"/>
                  <a:gd name="connsiteX98" fmla="*/ 8910 w 10000"/>
                  <a:gd name="connsiteY98" fmla="*/ 4795 h 11396"/>
                  <a:gd name="connsiteX99" fmla="*/ 8946 w 10000"/>
                  <a:gd name="connsiteY99" fmla="*/ 4658 h 11396"/>
                  <a:gd name="connsiteX100" fmla="*/ 9016 w 10000"/>
                  <a:gd name="connsiteY100" fmla="*/ 4612 h 11396"/>
                  <a:gd name="connsiteX101" fmla="*/ 9121 w 10000"/>
                  <a:gd name="connsiteY101" fmla="*/ 4658 h 11396"/>
                  <a:gd name="connsiteX102" fmla="*/ 9262 w 10000"/>
                  <a:gd name="connsiteY102" fmla="*/ 4658 h 11396"/>
                  <a:gd name="connsiteX103" fmla="*/ 9192 w 10000"/>
                  <a:gd name="connsiteY103" fmla="*/ 4886 h 11396"/>
                  <a:gd name="connsiteX104" fmla="*/ 9104 w 10000"/>
                  <a:gd name="connsiteY104" fmla="*/ 5068 h 11396"/>
                  <a:gd name="connsiteX105" fmla="*/ 9051 w 10000"/>
                  <a:gd name="connsiteY105" fmla="*/ 5114 h 11396"/>
                  <a:gd name="connsiteX106" fmla="*/ 8893 w 10000"/>
                  <a:gd name="connsiteY106" fmla="*/ 5160 h 11396"/>
                  <a:gd name="connsiteX107" fmla="*/ 8664 w 10000"/>
                  <a:gd name="connsiteY107" fmla="*/ 5205 h 11396"/>
                  <a:gd name="connsiteX108" fmla="*/ 8383 w 10000"/>
                  <a:gd name="connsiteY108" fmla="*/ 5251 h 11396"/>
                  <a:gd name="connsiteX109" fmla="*/ 8155 w 10000"/>
                  <a:gd name="connsiteY109" fmla="*/ 5205 h 11396"/>
                  <a:gd name="connsiteX110" fmla="*/ 7979 w 10000"/>
                  <a:gd name="connsiteY110" fmla="*/ 5114 h 11396"/>
                  <a:gd name="connsiteX111" fmla="*/ 7750 w 10000"/>
                  <a:gd name="connsiteY111" fmla="*/ 5023 h 11396"/>
                  <a:gd name="connsiteX112" fmla="*/ 7504 w 10000"/>
                  <a:gd name="connsiteY112" fmla="*/ 4886 h 11396"/>
                  <a:gd name="connsiteX113" fmla="*/ 7329 w 10000"/>
                  <a:gd name="connsiteY113" fmla="*/ 4658 h 11396"/>
                  <a:gd name="connsiteX114" fmla="*/ 7065 w 10000"/>
                  <a:gd name="connsiteY114" fmla="*/ 4521 h 11396"/>
                  <a:gd name="connsiteX115" fmla="*/ 6626 w 10000"/>
                  <a:gd name="connsiteY115" fmla="*/ 4384 h 11396"/>
                  <a:gd name="connsiteX116" fmla="*/ 5782 w 10000"/>
                  <a:gd name="connsiteY116" fmla="*/ 4932 h 11396"/>
                  <a:gd name="connsiteX117" fmla="*/ 4780 w 10000"/>
                  <a:gd name="connsiteY117" fmla="*/ 4932 h 11396"/>
                  <a:gd name="connsiteX118" fmla="*/ 3989 w 10000"/>
                  <a:gd name="connsiteY118" fmla="*/ 5205 h 11396"/>
                  <a:gd name="connsiteX119" fmla="*/ 2830 w 10000"/>
                  <a:gd name="connsiteY119" fmla="*/ 4840 h 11396"/>
                  <a:gd name="connsiteX120" fmla="*/ 2162 w 10000"/>
                  <a:gd name="connsiteY120" fmla="*/ 4110 h 11396"/>
                  <a:gd name="connsiteX121" fmla="*/ 1424 w 10000"/>
                  <a:gd name="connsiteY121" fmla="*/ 3562 h 11396"/>
                  <a:gd name="connsiteX122" fmla="*/ 3163 w 10000"/>
                  <a:gd name="connsiteY122" fmla="*/ 4977 h 11396"/>
                  <a:gd name="connsiteX123" fmla="*/ 3937 w 10000"/>
                  <a:gd name="connsiteY123" fmla="*/ 5114 h 11396"/>
                  <a:gd name="connsiteX124" fmla="*/ 3638 w 10000"/>
                  <a:gd name="connsiteY124" fmla="*/ 7534 h 11396"/>
                  <a:gd name="connsiteX125" fmla="*/ 3515 w 10000"/>
                  <a:gd name="connsiteY125" fmla="*/ 8676 h 11396"/>
                  <a:gd name="connsiteX126" fmla="*/ 3304 w 10000"/>
                  <a:gd name="connsiteY126" fmla="*/ 11396 h 11396"/>
                  <a:gd name="connsiteX127" fmla="*/ 2584 w 10000"/>
                  <a:gd name="connsiteY127" fmla="*/ 9927 h 11396"/>
                  <a:gd name="connsiteX0" fmla="*/ 2584 w 10000"/>
                  <a:gd name="connsiteY0" fmla="*/ 9927 h 11396"/>
                  <a:gd name="connsiteX1" fmla="*/ 2057 w 10000"/>
                  <a:gd name="connsiteY1" fmla="*/ 8728 h 11396"/>
                  <a:gd name="connsiteX2" fmla="*/ 1529 w 10000"/>
                  <a:gd name="connsiteY2" fmla="*/ 7263 h 11396"/>
                  <a:gd name="connsiteX3" fmla="*/ 1265 w 10000"/>
                  <a:gd name="connsiteY3" fmla="*/ 6347 h 11396"/>
                  <a:gd name="connsiteX4" fmla="*/ 685 w 10000"/>
                  <a:gd name="connsiteY4" fmla="*/ 4521 h 11396"/>
                  <a:gd name="connsiteX5" fmla="*/ 351 w 10000"/>
                  <a:gd name="connsiteY5" fmla="*/ 3014 h 11396"/>
                  <a:gd name="connsiteX6" fmla="*/ 35 w 10000"/>
                  <a:gd name="connsiteY6" fmla="*/ 1781 h 11396"/>
                  <a:gd name="connsiteX7" fmla="*/ 0 w 10000"/>
                  <a:gd name="connsiteY7" fmla="*/ 594 h 11396"/>
                  <a:gd name="connsiteX8" fmla="*/ 246 w 10000"/>
                  <a:gd name="connsiteY8" fmla="*/ 411 h 11396"/>
                  <a:gd name="connsiteX9" fmla="*/ 738 w 10000"/>
                  <a:gd name="connsiteY9" fmla="*/ 183 h 11396"/>
                  <a:gd name="connsiteX10" fmla="*/ 1476 w 10000"/>
                  <a:gd name="connsiteY10" fmla="*/ 0 h 11396"/>
                  <a:gd name="connsiteX11" fmla="*/ 2250 w 10000"/>
                  <a:gd name="connsiteY11" fmla="*/ 0 h 11396"/>
                  <a:gd name="connsiteX12" fmla="*/ 2953 w 10000"/>
                  <a:gd name="connsiteY12" fmla="*/ 46 h 11396"/>
                  <a:gd name="connsiteX13" fmla="*/ 3849 w 10000"/>
                  <a:gd name="connsiteY13" fmla="*/ 320 h 11396"/>
                  <a:gd name="connsiteX14" fmla="*/ 4938 w 10000"/>
                  <a:gd name="connsiteY14" fmla="*/ 959 h 11396"/>
                  <a:gd name="connsiteX15" fmla="*/ 5518 w 10000"/>
                  <a:gd name="connsiteY15" fmla="*/ 1279 h 11396"/>
                  <a:gd name="connsiteX16" fmla="*/ 6274 w 10000"/>
                  <a:gd name="connsiteY16" fmla="*/ 1507 h 11396"/>
                  <a:gd name="connsiteX17" fmla="*/ 6626 w 10000"/>
                  <a:gd name="connsiteY17" fmla="*/ 1553 h 11396"/>
                  <a:gd name="connsiteX18" fmla="*/ 6837 w 10000"/>
                  <a:gd name="connsiteY18" fmla="*/ 1553 h 11396"/>
                  <a:gd name="connsiteX19" fmla="*/ 7153 w 10000"/>
                  <a:gd name="connsiteY19" fmla="*/ 1553 h 11396"/>
                  <a:gd name="connsiteX20" fmla="*/ 7381 w 10000"/>
                  <a:gd name="connsiteY20" fmla="*/ 1507 h 11396"/>
                  <a:gd name="connsiteX21" fmla="*/ 7645 w 10000"/>
                  <a:gd name="connsiteY21" fmla="*/ 1324 h 11396"/>
                  <a:gd name="connsiteX22" fmla="*/ 7909 w 10000"/>
                  <a:gd name="connsiteY22" fmla="*/ 1142 h 11396"/>
                  <a:gd name="connsiteX23" fmla="*/ 8225 w 10000"/>
                  <a:gd name="connsiteY23" fmla="*/ 1050 h 11396"/>
                  <a:gd name="connsiteX24" fmla="*/ 8366 w 10000"/>
                  <a:gd name="connsiteY24" fmla="*/ 1142 h 11396"/>
                  <a:gd name="connsiteX25" fmla="*/ 8453 w 10000"/>
                  <a:gd name="connsiteY25" fmla="*/ 1416 h 11396"/>
                  <a:gd name="connsiteX26" fmla="*/ 8260 w 10000"/>
                  <a:gd name="connsiteY26" fmla="*/ 1370 h 11396"/>
                  <a:gd name="connsiteX27" fmla="*/ 8453 w 10000"/>
                  <a:gd name="connsiteY27" fmla="*/ 1416 h 11396"/>
                  <a:gd name="connsiteX28" fmla="*/ 8541 w 10000"/>
                  <a:gd name="connsiteY28" fmla="*/ 1370 h 11396"/>
                  <a:gd name="connsiteX29" fmla="*/ 8699 w 10000"/>
                  <a:gd name="connsiteY29" fmla="*/ 1416 h 11396"/>
                  <a:gd name="connsiteX30" fmla="*/ 8875 w 10000"/>
                  <a:gd name="connsiteY30" fmla="*/ 1461 h 11396"/>
                  <a:gd name="connsiteX31" fmla="*/ 9051 w 10000"/>
                  <a:gd name="connsiteY31" fmla="*/ 1461 h 11396"/>
                  <a:gd name="connsiteX32" fmla="*/ 9332 w 10000"/>
                  <a:gd name="connsiteY32" fmla="*/ 1507 h 11396"/>
                  <a:gd name="connsiteX33" fmla="*/ 9508 w 10000"/>
                  <a:gd name="connsiteY33" fmla="*/ 1598 h 11396"/>
                  <a:gd name="connsiteX34" fmla="*/ 9701 w 10000"/>
                  <a:gd name="connsiteY34" fmla="*/ 1689 h 11396"/>
                  <a:gd name="connsiteX35" fmla="*/ 9754 w 10000"/>
                  <a:gd name="connsiteY35" fmla="*/ 1689 h 11396"/>
                  <a:gd name="connsiteX36" fmla="*/ 9613 w 10000"/>
                  <a:gd name="connsiteY36" fmla="*/ 1689 h 11396"/>
                  <a:gd name="connsiteX37" fmla="*/ 9701 w 10000"/>
                  <a:gd name="connsiteY37" fmla="*/ 1553 h 11396"/>
                  <a:gd name="connsiteX38" fmla="*/ 9842 w 10000"/>
                  <a:gd name="connsiteY38" fmla="*/ 1689 h 11396"/>
                  <a:gd name="connsiteX39" fmla="*/ 9947 w 10000"/>
                  <a:gd name="connsiteY39" fmla="*/ 1872 h 11396"/>
                  <a:gd name="connsiteX40" fmla="*/ 10000 w 10000"/>
                  <a:gd name="connsiteY40" fmla="*/ 2192 h 11396"/>
                  <a:gd name="connsiteX41" fmla="*/ 9965 w 10000"/>
                  <a:gd name="connsiteY41" fmla="*/ 2557 h 11396"/>
                  <a:gd name="connsiteX42" fmla="*/ 9912 w 10000"/>
                  <a:gd name="connsiteY42" fmla="*/ 2785 h 11396"/>
                  <a:gd name="connsiteX43" fmla="*/ 9772 w 10000"/>
                  <a:gd name="connsiteY43" fmla="*/ 2831 h 11396"/>
                  <a:gd name="connsiteX44" fmla="*/ 9613 w 10000"/>
                  <a:gd name="connsiteY44" fmla="*/ 2877 h 11396"/>
                  <a:gd name="connsiteX45" fmla="*/ 9543 w 10000"/>
                  <a:gd name="connsiteY45" fmla="*/ 2785 h 11396"/>
                  <a:gd name="connsiteX46" fmla="*/ 9350 w 10000"/>
                  <a:gd name="connsiteY46" fmla="*/ 2785 h 11396"/>
                  <a:gd name="connsiteX47" fmla="*/ 9297 w 10000"/>
                  <a:gd name="connsiteY47" fmla="*/ 2831 h 11396"/>
                  <a:gd name="connsiteX48" fmla="*/ 9244 w 10000"/>
                  <a:gd name="connsiteY48" fmla="*/ 2557 h 11396"/>
                  <a:gd name="connsiteX49" fmla="*/ 9244 w 10000"/>
                  <a:gd name="connsiteY49" fmla="*/ 2374 h 11396"/>
                  <a:gd name="connsiteX50" fmla="*/ 9262 w 10000"/>
                  <a:gd name="connsiteY50" fmla="*/ 2557 h 11396"/>
                  <a:gd name="connsiteX51" fmla="*/ 9297 w 10000"/>
                  <a:gd name="connsiteY51" fmla="*/ 2740 h 11396"/>
                  <a:gd name="connsiteX52" fmla="*/ 9332 w 10000"/>
                  <a:gd name="connsiteY52" fmla="*/ 2831 h 11396"/>
                  <a:gd name="connsiteX53" fmla="*/ 9262 w 10000"/>
                  <a:gd name="connsiteY53" fmla="*/ 3059 h 11396"/>
                  <a:gd name="connsiteX54" fmla="*/ 9262 w 10000"/>
                  <a:gd name="connsiteY54" fmla="*/ 3242 h 11396"/>
                  <a:gd name="connsiteX55" fmla="*/ 9262 w 10000"/>
                  <a:gd name="connsiteY55" fmla="*/ 3014 h 11396"/>
                  <a:gd name="connsiteX56" fmla="*/ 9315 w 10000"/>
                  <a:gd name="connsiteY56" fmla="*/ 2785 h 11396"/>
                  <a:gd name="connsiteX57" fmla="*/ 9402 w 10000"/>
                  <a:gd name="connsiteY57" fmla="*/ 2831 h 11396"/>
                  <a:gd name="connsiteX58" fmla="*/ 9508 w 10000"/>
                  <a:gd name="connsiteY58" fmla="*/ 2831 h 11396"/>
                  <a:gd name="connsiteX59" fmla="*/ 9561 w 10000"/>
                  <a:gd name="connsiteY59" fmla="*/ 2877 h 11396"/>
                  <a:gd name="connsiteX60" fmla="*/ 9701 w 10000"/>
                  <a:gd name="connsiteY60" fmla="*/ 2877 h 11396"/>
                  <a:gd name="connsiteX61" fmla="*/ 9824 w 10000"/>
                  <a:gd name="connsiteY61" fmla="*/ 2877 h 11396"/>
                  <a:gd name="connsiteX62" fmla="*/ 9895 w 10000"/>
                  <a:gd name="connsiteY62" fmla="*/ 2877 h 11396"/>
                  <a:gd name="connsiteX63" fmla="*/ 9965 w 10000"/>
                  <a:gd name="connsiteY63" fmla="*/ 2968 h 11396"/>
                  <a:gd name="connsiteX64" fmla="*/ 9982 w 10000"/>
                  <a:gd name="connsiteY64" fmla="*/ 3105 h 11396"/>
                  <a:gd name="connsiteX65" fmla="*/ 10000 w 10000"/>
                  <a:gd name="connsiteY65" fmla="*/ 3242 h 11396"/>
                  <a:gd name="connsiteX66" fmla="*/ 9982 w 10000"/>
                  <a:gd name="connsiteY66" fmla="*/ 3562 h 11396"/>
                  <a:gd name="connsiteX67" fmla="*/ 9912 w 10000"/>
                  <a:gd name="connsiteY67" fmla="*/ 3836 h 11396"/>
                  <a:gd name="connsiteX68" fmla="*/ 9824 w 10000"/>
                  <a:gd name="connsiteY68" fmla="*/ 3973 h 11396"/>
                  <a:gd name="connsiteX69" fmla="*/ 9701 w 10000"/>
                  <a:gd name="connsiteY69" fmla="*/ 3973 h 11396"/>
                  <a:gd name="connsiteX70" fmla="*/ 9473 w 10000"/>
                  <a:gd name="connsiteY70" fmla="*/ 3881 h 11396"/>
                  <a:gd name="connsiteX71" fmla="*/ 9332 w 10000"/>
                  <a:gd name="connsiteY71" fmla="*/ 3881 h 11396"/>
                  <a:gd name="connsiteX72" fmla="*/ 9279 w 10000"/>
                  <a:gd name="connsiteY72" fmla="*/ 3836 h 11396"/>
                  <a:gd name="connsiteX73" fmla="*/ 9332 w 10000"/>
                  <a:gd name="connsiteY73" fmla="*/ 3653 h 11396"/>
                  <a:gd name="connsiteX74" fmla="*/ 9262 w 10000"/>
                  <a:gd name="connsiteY74" fmla="*/ 3836 h 11396"/>
                  <a:gd name="connsiteX75" fmla="*/ 9174 w 10000"/>
                  <a:gd name="connsiteY75" fmla="*/ 4110 h 11396"/>
                  <a:gd name="connsiteX76" fmla="*/ 9279 w 10000"/>
                  <a:gd name="connsiteY76" fmla="*/ 3790 h 11396"/>
                  <a:gd name="connsiteX77" fmla="*/ 9402 w 10000"/>
                  <a:gd name="connsiteY77" fmla="*/ 3881 h 11396"/>
                  <a:gd name="connsiteX78" fmla="*/ 9596 w 10000"/>
                  <a:gd name="connsiteY78" fmla="*/ 3927 h 11396"/>
                  <a:gd name="connsiteX79" fmla="*/ 9719 w 10000"/>
                  <a:gd name="connsiteY79" fmla="*/ 3927 h 11396"/>
                  <a:gd name="connsiteX80" fmla="*/ 9772 w 10000"/>
                  <a:gd name="connsiteY80" fmla="*/ 3927 h 11396"/>
                  <a:gd name="connsiteX81" fmla="*/ 9736 w 10000"/>
                  <a:gd name="connsiteY81" fmla="*/ 4110 h 11396"/>
                  <a:gd name="connsiteX82" fmla="*/ 9736 w 10000"/>
                  <a:gd name="connsiteY82" fmla="*/ 4384 h 11396"/>
                  <a:gd name="connsiteX83" fmla="*/ 9666 w 10000"/>
                  <a:gd name="connsiteY83" fmla="*/ 4612 h 11396"/>
                  <a:gd name="connsiteX84" fmla="*/ 9613 w 10000"/>
                  <a:gd name="connsiteY84" fmla="*/ 4703 h 11396"/>
                  <a:gd name="connsiteX85" fmla="*/ 9508 w 10000"/>
                  <a:gd name="connsiteY85" fmla="*/ 4658 h 11396"/>
                  <a:gd name="connsiteX86" fmla="*/ 9367 w 10000"/>
                  <a:gd name="connsiteY86" fmla="*/ 4749 h 11396"/>
                  <a:gd name="connsiteX87" fmla="*/ 9262 w 10000"/>
                  <a:gd name="connsiteY87" fmla="*/ 4658 h 11396"/>
                  <a:gd name="connsiteX88" fmla="*/ 9156 w 10000"/>
                  <a:gd name="connsiteY88" fmla="*/ 4658 h 11396"/>
                  <a:gd name="connsiteX89" fmla="*/ 9086 w 10000"/>
                  <a:gd name="connsiteY89" fmla="*/ 4703 h 11396"/>
                  <a:gd name="connsiteX90" fmla="*/ 8998 w 10000"/>
                  <a:gd name="connsiteY90" fmla="*/ 4612 h 11396"/>
                  <a:gd name="connsiteX91" fmla="*/ 9104 w 10000"/>
                  <a:gd name="connsiteY91" fmla="*/ 4384 h 11396"/>
                  <a:gd name="connsiteX92" fmla="*/ 8981 w 10000"/>
                  <a:gd name="connsiteY92" fmla="*/ 4658 h 11396"/>
                  <a:gd name="connsiteX93" fmla="*/ 8928 w 10000"/>
                  <a:gd name="connsiteY93" fmla="*/ 4658 h 11396"/>
                  <a:gd name="connsiteX94" fmla="*/ 8875 w 10000"/>
                  <a:gd name="connsiteY94" fmla="*/ 4886 h 11396"/>
                  <a:gd name="connsiteX95" fmla="*/ 8787 w 10000"/>
                  <a:gd name="connsiteY95" fmla="*/ 4977 h 11396"/>
                  <a:gd name="connsiteX96" fmla="*/ 8664 w 10000"/>
                  <a:gd name="connsiteY96" fmla="*/ 5114 h 11396"/>
                  <a:gd name="connsiteX97" fmla="*/ 8840 w 10000"/>
                  <a:gd name="connsiteY97" fmla="*/ 4932 h 11396"/>
                  <a:gd name="connsiteX98" fmla="*/ 8910 w 10000"/>
                  <a:gd name="connsiteY98" fmla="*/ 4795 h 11396"/>
                  <a:gd name="connsiteX99" fmla="*/ 8946 w 10000"/>
                  <a:gd name="connsiteY99" fmla="*/ 4658 h 11396"/>
                  <a:gd name="connsiteX100" fmla="*/ 9016 w 10000"/>
                  <a:gd name="connsiteY100" fmla="*/ 4612 h 11396"/>
                  <a:gd name="connsiteX101" fmla="*/ 9121 w 10000"/>
                  <a:gd name="connsiteY101" fmla="*/ 4658 h 11396"/>
                  <a:gd name="connsiteX102" fmla="*/ 9262 w 10000"/>
                  <a:gd name="connsiteY102" fmla="*/ 4658 h 11396"/>
                  <a:gd name="connsiteX103" fmla="*/ 9192 w 10000"/>
                  <a:gd name="connsiteY103" fmla="*/ 4886 h 11396"/>
                  <a:gd name="connsiteX104" fmla="*/ 9104 w 10000"/>
                  <a:gd name="connsiteY104" fmla="*/ 5068 h 11396"/>
                  <a:gd name="connsiteX105" fmla="*/ 9051 w 10000"/>
                  <a:gd name="connsiteY105" fmla="*/ 5114 h 11396"/>
                  <a:gd name="connsiteX106" fmla="*/ 8893 w 10000"/>
                  <a:gd name="connsiteY106" fmla="*/ 5160 h 11396"/>
                  <a:gd name="connsiteX107" fmla="*/ 8664 w 10000"/>
                  <a:gd name="connsiteY107" fmla="*/ 5205 h 11396"/>
                  <a:gd name="connsiteX108" fmla="*/ 8383 w 10000"/>
                  <a:gd name="connsiteY108" fmla="*/ 5251 h 11396"/>
                  <a:gd name="connsiteX109" fmla="*/ 8155 w 10000"/>
                  <a:gd name="connsiteY109" fmla="*/ 5205 h 11396"/>
                  <a:gd name="connsiteX110" fmla="*/ 7979 w 10000"/>
                  <a:gd name="connsiteY110" fmla="*/ 5114 h 11396"/>
                  <a:gd name="connsiteX111" fmla="*/ 7750 w 10000"/>
                  <a:gd name="connsiteY111" fmla="*/ 5023 h 11396"/>
                  <a:gd name="connsiteX112" fmla="*/ 7504 w 10000"/>
                  <a:gd name="connsiteY112" fmla="*/ 4886 h 11396"/>
                  <a:gd name="connsiteX113" fmla="*/ 7329 w 10000"/>
                  <a:gd name="connsiteY113" fmla="*/ 4658 h 11396"/>
                  <a:gd name="connsiteX114" fmla="*/ 7065 w 10000"/>
                  <a:gd name="connsiteY114" fmla="*/ 4521 h 11396"/>
                  <a:gd name="connsiteX115" fmla="*/ 6626 w 10000"/>
                  <a:gd name="connsiteY115" fmla="*/ 4384 h 11396"/>
                  <a:gd name="connsiteX116" fmla="*/ 5782 w 10000"/>
                  <a:gd name="connsiteY116" fmla="*/ 4932 h 11396"/>
                  <a:gd name="connsiteX117" fmla="*/ 4780 w 10000"/>
                  <a:gd name="connsiteY117" fmla="*/ 4932 h 11396"/>
                  <a:gd name="connsiteX118" fmla="*/ 3989 w 10000"/>
                  <a:gd name="connsiteY118" fmla="*/ 5205 h 11396"/>
                  <a:gd name="connsiteX119" fmla="*/ 2830 w 10000"/>
                  <a:gd name="connsiteY119" fmla="*/ 4840 h 11396"/>
                  <a:gd name="connsiteX120" fmla="*/ 2162 w 10000"/>
                  <a:gd name="connsiteY120" fmla="*/ 4110 h 11396"/>
                  <a:gd name="connsiteX121" fmla="*/ 1424 w 10000"/>
                  <a:gd name="connsiteY121" fmla="*/ 3562 h 11396"/>
                  <a:gd name="connsiteX122" fmla="*/ 3163 w 10000"/>
                  <a:gd name="connsiteY122" fmla="*/ 4977 h 11396"/>
                  <a:gd name="connsiteX123" fmla="*/ 3937 w 10000"/>
                  <a:gd name="connsiteY123" fmla="*/ 5114 h 11396"/>
                  <a:gd name="connsiteX124" fmla="*/ 3638 w 10000"/>
                  <a:gd name="connsiteY124" fmla="*/ 7534 h 11396"/>
                  <a:gd name="connsiteX125" fmla="*/ 3515 w 10000"/>
                  <a:gd name="connsiteY125" fmla="*/ 8676 h 11396"/>
                  <a:gd name="connsiteX126" fmla="*/ 3304 w 10000"/>
                  <a:gd name="connsiteY126" fmla="*/ 11396 h 11396"/>
                  <a:gd name="connsiteX127" fmla="*/ 2584 w 10000"/>
                  <a:gd name="connsiteY127" fmla="*/ 9927 h 11396"/>
                  <a:gd name="connsiteX0" fmla="*/ 2584 w 10000"/>
                  <a:gd name="connsiteY0" fmla="*/ 9927 h 11396"/>
                  <a:gd name="connsiteX1" fmla="*/ 2057 w 10000"/>
                  <a:gd name="connsiteY1" fmla="*/ 8728 h 11396"/>
                  <a:gd name="connsiteX2" fmla="*/ 1529 w 10000"/>
                  <a:gd name="connsiteY2" fmla="*/ 7263 h 11396"/>
                  <a:gd name="connsiteX3" fmla="*/ 1195 w 10000"/>
                  <a:gd name="connsiteY3" fmla="*/ 6253 h 11396"/>
                  <a:gd name="connsiteX4" fmla="*/ 685 w 10000"/>
                  <a:gd name="connsiteY4" fmla="*/ 4521 h 11396"/>
                  <a:gd name="connsiteX5" fmla="*/ 351 w 10000"/>
                  <a:gd name="connsiteY5" fmla="*/ 3014 h 11396"/>
                  <a:gd name="connsiteX6" fmla="*/ 35 w 10000"/>
                  <a:gd name="connsiteY6" fmla="*/ 1781 h 11396"/>
                  <a:gd name="connsiteX7" fmla="*/ 0 w 10000"/>
                  <a:gd name="connsiteY7" fmla="*/ 594 h 11396"/>
                  <a:gd name="connsiteX8" fmla="*/ 246 w 10000"/>
                  <a:gd name="connsiteY8" fmla="*/ 411 h 11396"/>
                  <a:gd name="connsiteX9" fmla="*/ 738 w 10000"/>
                  <a:gd name="connsiteY9" fmla="*/ 183 h 11396"/>
                  <a:gd name="connsiteX10" fmla="*/ 1476 w 10000"/>
                  <a:gd name="connsiteY10" fmla="*/ 0 h 11396"/>
                  <a:gd name="connsiteX11" fmla="*/ 2250 w 10000"/>
                  <a:gd name="connsiteY11" fmla="*/ 0 h 11396"/>
                  <a:gd name="connsiteX12" fmla="*/ 2953 w 10000"/>
                  <a:gd name="connsiteY12" fmla="*/ 46 h 11396"/>
                  <a:gd name="connsiteX13" fmla="*/ 3849 w 10000"/>
                  <a:gd name="connsiteY13" fmla="*/ 320 h 11396"/>
                  <a:gd name="connsiteX14" fmla="*/ 4938 w 10000"/>
                  <a:gd name="connsiteY14" fmla="*/ 959 h 11396"/>
                  <a:gd name="connsiteX15" fmla="*/ 5518 w 10000"/>
                  <a:gd name="connsiteY15" fmla="*/ 1279 h 11396"/>
                  <a:gd name="connsiteX16" fmla="*/ 6274 w 10000"/>
                  <a:gd name="connsiteY16" fmla="*/ 1507 h 11396"/>
                  <a:gd name="connsiteX17" fmla="*/ 6626 w 10000"/>
                  <a:gd name="connsiteY17" fmla="*/ 1553 h 11396"/>
                  <a:gd name="connsiteX18" fmla="*/ 6837 w 10000"/>
                  <a:gd name="connsiteY18" fmla="*/ 1553 h 11396"/>
                  <a:gd name="connsiteX19" fmla="*/ 7153 w 10000"/>
                  <a:gd name="connsiteY19" fmla="*/ 1553 h 11396"/>
                  <a:gd name="connsiteX20" fmla="*/ 7381 w 10000"/>
                  <a:gd name="connsiteY20" fmla="*/ 1507 h 11396"/>
                  <a:gd name="connsiteX21" fmla="*/ 7645 w 10000"/>
                  <a:gd name="connsiteY21" fmla="*/ 1324 h 11396"/>
                  <a:gd name="connsiteX22" fmla="*/ 7909 w 10000"/>
                  <a:gd name="connsiteY22" fmla="*/ 1142 h 11396"/>
                  <a:gd name="connsiteX23" fmla="*/ 8225 w 10000"/>
                  <a:gd name="connsiteY23" fmla="*/ 1050 h 11396"/>
                  <a:gd name="connsiteX24" fmla="*/ 8366 w 10000"/>
                  <a:gd name="connsiteY24" fmla="*/ 1142 h 11396"/>
                  <a:gd name="connsiteX25" fmla="*/ 8453 w 10000"/>
                  <a:gd name="connsiteY25" fmla="*/ 1416 h 11396"/>
                  <a:gd name="connsiteX26" fmla="*/ 8260 w 10000"/>
                  <a:gd name="connsiteY26" fmla="*/ 1370 h 11396"/>
                  <a:gd name="connsiteX27" fmla="*/ 8453 w 10000"/>
                  <a:gd name="connsiteY27" fmla="*/ 1416 h 11396"/>
                  <a:gd name="connsiteX28" fmla="*/ 8541 w 10000"/>
                  <a:gd name="connsiteY28" fmla="*/ 1370 h 11396"/>
                  <a:gd name="connsiteX29" fmla="*/ 8699 w 10000"/>
                  <a:gd name="connsiteY29" fmla="*/ 1416 h 11396"/>
                  <a:gd name="connsiteX30" fmla="*/ 8875 w 10000"/>
                  <a:gd name="connsiteY30" fmla="*/ 1461 h 11396"/>
                  <a:gd name="connsiteX31" fmla="*/ 9051 w 10000"/>
                  <a:gd name="connsiteY31" fmla="*/ 1461 h 11396"/>
                  <a:gd name="connsiteX32" fmla="*/ 9332 w 10000"/>
                  <a:gd name="connsiteY32" fmla="*/ 1507 h 11396"/>
                  <a:gd name="connsiteX33" fmla="*/ 9508 w 10000"/>
                  <a:gd name="connsiteY33" fmla="*/ 1598 h 11396"/>
                  <a:gd name="connsiteX34" fmla="*/ 9701 w 10000"/>
                  <a:gd name="connsiteY34" fmla="*/ 1689 h 11396"/>
                  <a:gd name="connsiteX35" fmla="*/ 9754 w 10000"/>
                  <a:gd name="connsiteY35" fmla="*/ 1689 h 11396"/>
                  <a:gd name="connsiteX36" fmla="*/ 9613 w 10000"/>
                  <a:gd name="connsiteY36" fmla="*/ 1689 h 11396"/>
                  <a:gd name="connsiteX37" fmla="*/ 9701 w 10000"/>
                  <a:gd name="connsiteY37" fmla="*/ 1553 h 11396"/>
                  <a:gd name="connsiteX38" fmla="*/ 9842 w 10000"/>
                  <a:gd name="connsiteY38" fmla="*/ 1689 h 11396"/>
                  <a:gd name="connsiteX39" fmla="*/ 9947 w 10000"/>
                  <a:gd name="connsiteY39" fmla="*/ 1872 h 11396"/>
                  <a:gd name="connsiteX40" fmla="*/ 10000 w 10000"/>
                  <a:gd name="connsiteY40" fmla="*/ 2192 h 11396"/>
                  <a:gd name="connsiteX41" fmla="*/ 9965 w 10000"/>
                  <a:gd name="connsiteY41" fmla="*/ 2557 h 11396"/>
                  <a:gd name="connsiteX42" fmla="*/ 9912 w 10000"/>
                  <a:gd name="connsiteY42" fmla="*/ 2785 h 11396"/>
                  <a:gd name="connsiteX43" fmla="*/ 9772 w 10000"/>
                  <a:gd name="connsiteY43" fmla="*/ 2831 h 11396"/>
                  <a:gd name="connsiteX44" fmla="*/ 9613 w 10000"/>
                  <a:gd name="connsiteY44" fmla="*/ 2877 h 11396"/>
                  <a:gd name="connsiteX45" fmla="*/ 9543 w 10000"/>
                  <a:gd name="connsiteY45" fmla="*/ 2785 h 11396"/>
                  <a:gd name="connsiteX46" fmla="*/ 9350 w 10000"/>
                  <a:gd name="connsiteY46" fmla="*/ 2785 h 11396"/>
                  <a:gd name="connsiteX47" fmla="*/ 9297 w 10000"/>
                  <a:gd name="connsiteY47" fmla="*/ 2831 h 11396"/>
                  <a:gd name="connsiteX48" fmla="*/ 9244 w 10000"/>
                  <a:gd name="connsiteY48" fmla="*/ 2557 h 11396"/>
                  <a:gd name="connsiteX49" fmla="*/ 9244 w 10000"/>
                  <a:gd name="connsiteY49" fmla="*/ 2374 h 11396"/>
                  <a:gd name="connsiteX50" fmla="*/ 9262 w 10000"/>
                  <a:gd name="connsiteY50" fmla="*/ 2557 h 11396"/>
                  <a:gd name="connsiteX51" fmla="*/ 9297 w 10000"/>
                  <a:gd name="connsiteY51" fmla="*/ 2740 h 11396"/>
                  <a:gd name="connsiteX52" fmla="*/ 9332 w 10000"/>
                  <a:gd name="connsiteY52" fmla="*/ 2831 h 11396"/>
                  <a:gd name="connsiteX53" fmla="*/ 9262 w 10000"/>
                  <a:gd name="connsiteY53" fmla="*/ 3059 h 11396"/>
                  <a:gd name="connsiteX54" fmla="*/ 9262 w 10000"/>
                  <a:gd name="connsiteY54" fmla="*/ 3242 h 11396"/>
                  <a:gd name="connsiteX55" fmla="*/ 9262 w 10000"/>
                  <a:gd name="connsiteY55" fmla="*/ 3014 h 11396"/>
                  <a:gd name="connsiteX56" fmla="*/ 9315 w 10000"/>
                  <a:gd name="connsiteY56" fmla="*/ 2785 h 11396"/>
                  <a:gd name="connsiteX57" fmla="*/ 9402 w 10000"/>
                  <a:gd name="connsiteY57" fmla="*/ 2831 h 11396"/>
                  <a:gd name="connsiteX58" fmla="*/ 9508 w 10000"/>
                  <a:gd name="connsiteY58" fmla="*/ 2831 h 11396"/>
                  <a:gd name="connsiteX59" fmla="*/ 9561 w 10000"/>
                  <a:gd name="connsiteY59" fmla="*/ 2877 h 11396"/>
                  <a:gd name="connsiteX60" fmla="*/ 9701 w 10000"/>
                  <a:gd name="connsiteY60" fmla="*/ 2877 h 11396"/>
                  <a:gd name="connsiteX61" fmla="*/ 9824 w 10000"/>
                  <a:gd name="connsiteY61" fmla="*/ 2877 h 11396"/>
                  <a:gd name="connsiteX62" fmla="*/ 9895 w 10000"/>
                  <a:gd name="connsiteY62" fmla="*/ 2877 h 11396"/>
                  <a:gd name="connsiteX63" fmla="*/ 9965 w 10000"/>
                  <a:gd name="connsiteY63" fmla="*/ 2968 h 11396"/>
                  <a:gd name="connsiteX64" fmla="*/ 9982 w 10000"/>
                  <a:gd name="connsiteY64" fmla="*/ 3105 h 11396"/>
                  <a:gd name="connsiteX65" fmla="*/ 10000 w 10000"/>
                  <a:gd name="connsiteY65" fmla="*/ 3242 h 11396"/>
                  <a:gd name="connsiteX66" fmla="*/ 9982 w 10000"/>
                  <a:gd name="connsiteY66" fmla="*/ 3562 h 11396"/>
                  <a:gd name="connsiteX67" fmla="*/ 9912 w 10000"/>
                  <a:gd name="connsiteY67" fmla="*/ 3836 h 11396"/>
                  <a:gd name="connsiteX68" fmla="*/ 9824 w 10000"/>
                  <a:gd name="connsiteY68" fmla="*/ 3973 h 11396"/>
                  <a:gd name="connsiteX69" fmla="*/ 9701 w 10000"/>
                  <a:gd name="connsiteY69" fmla="*/ 3973 h 11396"/>
                  <a:gd name="connsiteX70" fmla="*/ 9473 w 10000"/>
                  <a:gd name="connsiteY70" fmla="*/ 3881 h 11396"/>
                  <a:gd name="connsiteX71" fmla="*/ 9332 w 10000"/>
                  <a:gd name="connsiteY71" fmla="*/ 3881 h 11396"/>
                  <a:gd name="connsiteX72" fmla="*/ 9279 w 10000"/>
                  <a:gd name="connsiteY72" fmla="*/ 3836 h 11396"/>
                  <a:gd name="connsiteX73" fmla="*/ 9332 w 10000"/>
                  <a:gd name="connsiteY73" fmla="*/ 3653 h 11396"/>
                  <a:gd name="connsiteX74" fmla="*/ 9262 w 10000"/>
                  <a:gd name="connsiteY74" fmla="*/ 3836 h 11396"/>
                  <a:gd name="connsiteX75" fmla="*/ 9174 w 10000"/>
                  <a:gd name="connsiteY75" fmla="*/ 4110 h 11396"/>
                  <a:gd name="connsiteX76" fmla="*/ 9279 w 10000"/>
                  <a:gd name="connsiteY76" fmla="*/ 3790 h 11396"/>
                  <a:gd name="connsiteX77" fmla="*/ 9402 w 10000"/>
                  <a:gd name="connsiteY77" fmla="*/ 3881 h 11396"/>
                  <a:gd name="connsiteX78" fmla="*/ 9596 w 10000"/>
                  <a:gd name="connsiteY78" fmla="*/ 3927 h 11396"/>
                  <a:gd name="connsiteX79" fmla="*/ 9719 w 10000"/>
                  <a:gd name="connsiteY79" fmla="*/ 3927 h 11396"/>
                  <a:gd name="connsiteX80" fmla="*/ 9772 w 10000"/>
                  <a:gd name="connsiteY80" fmla="*/ 3927 h 11396"/>
                  <a:gd name="connsiteX81" fmla="*/ 9736 w 10000"/>
                  <a:gd name="connsiteY81" fmla="*/ 4110 h 11396"/>
                  <a:gd name="connsiteX82" fmla="*/ 9736 w 10000"/>
                  <a:gd name="connsiteY82" fmla="*/ 4384 h 11396"/>
                  <a:gd name="connsiteX83" fmla="*/ 9666 w 10000"/>
                  <a:gd name="connsiteY83" fmla="*/ 4612 h 11396"/>
                  <a:gd name="connsiteX84" fmla="*/ 9613 w 10000"/>
                  <a:gd name="connsiteY84" fmla="*/ 4703 h 11396"/>
                  <a:gd name="connsiteX85" fmla="*/ 9508 w 10000"/>
                  <a:gd name="connsiteY85" fmla="*/ 4658 h 11396"/>
                  <a:gd name="connsiteX86" fmla="*/ 9367 w 10000"/>
                  <a:gd name="connsiteY86" fmla="*/ 4749 h 11396"/>
                  <a:gd name="connsiteX87" fmla="*/ 9262 w 10000"/>
                  <a:gd name="connsiteY87" fmla="*/ 4658 h 11396"/>
                  <a:gd name="connsiteX88" fmla="*/ 9156 w 10000"/>
                  <a:gd name="connsiteY88" fmla="*/ 4658 h 11396"/>
                  <a:gd name="connsiteX89" fmla="*/ 9086 w 10000"/>
                  <a:gd name="connsiteY89" fmla="*/ 4703 h 11396"/>
                  <a:gd name="connsiteX90" fmla="*/ 8998 w 10000"/>
                  <a:gd name="connsiteY90" fmla="*/ 4612 h 11396"/>
                  <a:gd name="connsiteX91" fmla="*/ 9104 w 10000"/>
                  <a:gd name="connsiteY91" fmla="*/ 4384 h 11396"/>
                  <a:gd name="connsiteX92" fmla="*/ 8981 w 10000"/>
                  <a:gd name="connsiteY92" fmla="*/ 4658 h 11396"/>
                  <a:gd name="connsiteX93" fmla="*/ 8928 w 10000"/>
                  <a:gd name="connsiteY93" fmla="*/ 4658 h 11396"/>
                  <a:gd name="connsiteX94" fmla="*/ 8875 w 10000"/>
                  <a:gd name="connsiteY94" fmla="*/ 4886 h 11396"/>
                  <a:gd name="connsiteX95" fmla="*/ 8787 w 10000"/>
                  <a:gd name="connsiteY95" fmla="*/ 4977 h 11396"/>
                  <a:gd name="connsiteX96" fmla="*/ 8664 w 10000"/>
                  <a:gd name="connsiteY96" fmla="*/ 5114 h 11396"/>
                  <a:gd name="connsiteX97" fmla="*/ 8840 w 10000"/>
                  <a:gd name="connsiteY97" fmla="*/ 4932 h 11396"/>
                  <a:gd name="connsiteX98" fmla="*/ 8910 w 10000"/>
                  <a:gd name="connsiteY98" fmla="*/ 4795 h 11396"/>
                  <a:gd name="connsiteX99" fmla="*/ 8946 w 10000"/>
                  <a:gd name="connsiteY99" fmla="*/ 4658 h 11396"/>
                  <a:gd name="connsiteX100" fmla="*/ 9016 w 10000"/>
                  <a:gd name="connsiteY100" fmla="*/ 4612 h 11396"/>
                  <a:gd name="connsiteX101" fmla="*/ 9121 w 10000"/>
                  <a:gd name="connsiteY101" fmla="*/ 4658 h 11396"/>
                  <a:gd name="connsiteX102" fmla="*/ 9262 w 10000"/>
                  <a:gd name="connsiteY102" fmla="*/ 4658 h 11396"/>
                  <a:gd name="connsiteX103" fmla="*/ 9192 w 10000"/>
                  <a:gd name="connsiteY103" fmla="*/ 4886 h 11396"/>
                  <a:gd name="connsiteX104" fmla="*/ 9104 w 10000"/>
                  <a:gd name="connsiteY104" fmla="*/ 5068 h 11396"/>
                  <a:gd name="connsiteX105" fmla="*/ 9051 w 10000"/>
                  <a:gd name="connsiteY105" fmla="*/ 5114 h 11396"/>
                  <a:gd name="connsiteX106" fmla="*/ 8893 w 10000"/>
                  <a:gd name="connsiteY106" fmla="*/ 5160 h 11396"/>
                  <a:gd name="connsiteX107" fmla="*/ 8664 w 10000"/>
                  <a:gd name="connsiteY107" fmla="*/ 5205 h 11396"/>
                  <a:gd name="connsiteX108" fmla="*/ 8383 w 10000"/>
                  <a:gd name="connsiteY108" fmla="*/ 5251 h 11396"/>
                  <a:gd name="connsiteX109" fmla="*/ 8155 w 10000"/>
                  <a:gd name="connsiteY109" fmla="*/ 5205 h 11396"/>
                  <a:gd name="connsiteX110" fmla="*/ 7979 w 10000"/>
                  <a:gd name="connsiteY110" fmla="*/ 5114 h 11396"/>
                  <a:gd name="connsiteX111" fmla="*/ 7750 w 10000"/>
                  <a:gd name="connsiteY111" fmla="*/ 5023 h 11396"/>
                  <a:gd name="connsiteX112" fmla="*/ 7504 w 10000"/>
                  <a:gd name="connsiteY112" fmla="*/ 4886 h 11396"/>
                  <a:gd name="connsiteX113" fmla="*/ 7329 w 10000"/>
                  <a:gd name="connsiteY113" fmla="*/ 4658 h 11396"/>
                  <a:gd name="connsiteX114" fmla="*/ 7065 w 10000"/>
                  <a:gd name="connsiteY114" fmla="*/ 4521 h 11396"/>
                  <a:gd name="connsiteX115" fmla="*/ 6626 w 10000"/>
                  <a:gd name="connsiteY115" fmla="*/ 4384 h 11396"/>
                  <a:gd name="connsiteX116" fmla="*/ 5782 w 10000"/>
                  <a:gd name="connsiteY116" fmla="*/ 4932 h 11396"/>
                  <a:gd name="connsiteX117" fmla="*/ 4780 w 10000"/>
                  <a:gd name="connsiteY117" fmla="*/ 4932 h 11396"/>
                  <a:gd name="connsiteX118" fmla="*/ 3989 w 10000"/>
                  <a:gd name="connsiteY118" fmla="*/ 5205 h 11396"/>
                  <a:gd name="connsiteX119" fmla="*/ 2830 w 10000"/>
                  <a:gd name="connsiteY119" fmla="*/ 4840 h 11396"/>
                  <a:gd name="connsiteX120" fmla="*/ 2162 w 10000"/>
                  <a:gd name="connsiteY120" fmla="*/ 4110 h 11396"/>
                  <a:gd name="connsiteX121" fmla="*/ 1424 w 10000"/>
                  <a:gd name="connsiteY121" fmla="*/ 3562 h 11396"/>
                  <a:gd name="connsiteX122" fmla="*/ 3163 w 10000"/>
                  <a:gd name="connsiteY122" fmla="*/ 4977 h 11396"/>
                  <a:gd name="connsiteX123" fmla="*/ 3937 w 10000"/>
                  <a:gd name="connsiteY123" fmla="*/ 5114 h 11396"/>
                  <a:gd name="connsiteX124" fmla="*/ 3638 w 10000"/>
                  <a:gd name="connsiteY124" fmla="*/ 7534 h 11396"/>
                  <a:gd name="connsiteX125" fmla="*/ 3515 w 10000"/>
                  <a:gd name="connsiteY125" fmla="*/ 8676 h 11396"/>
                  <a:gd name="connsiteX126" fmla="*/ 3304 w 10000"/>
                  <a:gd name="connsiteY126" fmla="*/ 11396 h 11396"/>
                  <a:gd name="connsiteX127" fmla="*/ 2584 w 10000"/>
                  <a:gd name="connsiteY127" fmla="*/ 9927 h 11396"/>
                  <a:gd name="connsiteX0" fmla="*/ 2584 w 10000"/>
                  <a:gd name="connsiteY0" fmla="*/ 9927 h 11396"/>
                  <a:gd name="connsiteX1" fmla="*/ 2057 w 10000"/>
                  <a:gd name="connsiteY1" fmla="*/ 8728 h 11396"/>
                  <a:gd name="connsiteX2" fmla="*/ 1529 w 10000"/>
                  <a:gd name="connsiteY2" fmla="*/ 7263 h 11396"/>
                  <a:gd name="connsiteX3" fmla="*/ 1195 w 10000"/>
                  <a:gd name="connsiteY3" fmla="*/ 6253 h 11396"/>
                  <a:gd name="connsiteX4" fmla="*/ 685 w 10000"/>
                  <a:gd name="connsiteY4" fmla="*/ 4521 h 11396"/>
                  <a:gd name="connsiteX5" fmla="*/ 351 w 10000"/>
                  <a:gd name="connsiteY5" fmla="*/ 3014 h 11396"/>
                  <a:gd name="connsiteX6" fmla="*/ 35 w 10000"/>
                  <a:gd name="connsiteY6" fmla="*/ 1781 h 11396"/>
                  <a:gd name="connsiteX7" fmla="*/ 0 w 10000"/>
                  <a:gd name="connsiteY7" fmla="*/ 594 h 11396"/>
                  <a:gd name="connsiteX8" fmla="*/ 246 w 10000"/>
                  <a:gd name="connsiteY8" fmla="*/ 411 h 11396"/>
                  <a:gd name="connsiteX9" fmla="*/ 738 w 10000"/>
                  <a:gd name="connsiteY9" fmla="*/ 183 h 11396"/>
                  <a:gd name="connsiteX10" fmla="*/ 1476 w 10000"/>
                  <a:gd name="connsiteY10" fmla="*/ 0 h 11396"/>
                  <a:gd name="connsiteX11" fmla="*/ 2250 w 10000"/>
                  <a:gd name="connsiteY11" fmla="*/ 0 h 11396"/>
                  <a:gd name="connsiteX12" fmla="*/ 2953 w 10000"/>
                  <a:gd name="connsiteY12" fmla="*/ 46 h 11396"/>
                  <a:gd name="connsiteX13" fmla="*/ 3849 w 10000"/>
                  <a:gd name="connsiteY13" fmla="*/ 320 h 11396"/>
                  <a:gd name="connsiteX14" fmla="*/ 4938 w 10000"/>
                  <a:gd name="connsiteY14" fmla="*/ 959 h 11396"/>
                  <a:gd name="connsiteX15" fmla="*/ 5518 w 10000"/>
                  <a:gd name="connsiteY15" fmla="*/ 1279 h 11396"/>
                  <a:gd name="connsiteX16" fmla="*/ 6274 w 10000"/>
                  <a:gd name="connsiteY16" fmla="*/ 1507 h 11396"/>
                  <a:gd name="connsiteX17" fmla="*/ 6626 w 10000"/>
                  <a:gd name="connsiteY17" fmla="*/ 1553 h 11396"/>
                  <a:gd name="connsiteX18" fmla="*/ 6837 w 10000"/>
                  <a:gd name="connsiteY18" fmla="*/ 1553 h 11396"/>
                  <a:gd name="connsiteX19" fmla="*/ 7153 w 10000"/>
                  <a:gd name="connsiteY19" fmla="*/ 1553 h 11396"/>
                  <a:gd name="connsiteX20" fmla="*/ 7381 w 10000"/>
                  <a:gd name="connsiteY20" fmla="*/ 1507 h 11396"/>
                  <a:gd name="connsiteX21" fmla="*/ 7645 w 10000"/>
                  <a:gd name="connsiteY21" fmla="*/ 1324 h 11396"/>
                  <a:gd name="connsiteX22" fmla="*/ 7909 w 10000"/>
                  <a:gd name="connsiteY22" fmla="*/ 1142 h 11396"/>
                  <a:gd name="connsiteX23" fmla="*/ 8225 w 10000"/>
                  <a:gd name="connsiteY23" fmla="*/ 1050 h 11396"/>
                  <a:gd name="connsiteX24" fmla="*/ 8366 w 10000"/>
                  <a:gd name="connsiteY24" fmla="*/ 1142 h 11396"/>
                  <a:gd name="connsiteX25" fmla="*/ 8453 w 10000"/>
                  <a:gd name="connsiteY25" fmla="*/ 1416 h 11396"/>
                  <a:gd name="connsiteX26" fmla="*/ 8260 w 10000"/>
                  <a:gd name="connsiteY26" fmla="*/ 1370 h 11396"/>
                  <a:gd name="connsiteX27" fmla="*/ 8453 w 10000"/>
                  <a:gd name="connsiteY27" fmla="*/ 1416 h 11396"/>
                  <a:gd name="connsiteX28" fmla="*/ 8541 w 10000"/>
                  <a:gd name="connsiteY28" fmla="*/ 1370 h 11396"/>
                  <a:gd name="connsiteX29" fmla="*/ 8699 w 10000"/>
                  <a:gd name="connsiteY29" fmla="*/ 1416 h 11396"/>
                  <a:gd name="connsiteX30" fmla="*/ 8875 w 10000"/>
                  <a:gd name="connsiteY30" fmla="*/ 1461 h 11396"/>
                  <a:gd name="connsiteX31" fmla="*/ 9051 w 10000"/>
                  <a:gd name="connsiteY31" fmla="*/ 1461 h 11396"/>
                  <a:gd name="connsiteX32" fmla="*/ 9332 w 10000"/>
                  <a:gd name="connsiteY32" fmla="*/ 1507 h 11396"/>
                  <a:gd name="connsiteX33" fmla="*/ 9508 w 10000"/>
                  <a:gd name="connsiteY33" fmla="*/ 1598 h 11396"/>
                  <a:gd name="connsiteX34" fmla="*/ 9701 w 10000"/>
                  <a:gd name="connsiteY34" fmla="*/ 1689 h 11396"/>
                  <a:gd name="connsiteX35" fmla="*/ 9754 w 10000"/>
                  <a:gd name="connsiteY35" fmla="*/ 1689 h 11396"/>
                  <a:gd name="connsiteX36" fmla="*/ 9613 w 10000"/>
                  <a:gd name="connsiteY36" fmla="*/ 1689 h 11396"/>
                  <a:gd name="connsiteX37" fmla="*/ 9701 w 10000"/>
                  <a:gd name="connsiteY37" fmla="*/ 1553 h 11396"/>
                  <a:gd name="connsiteX38" fmla="*/ 9842 w 10000"/>
                  <a:gd name="connsiteY38" fmla="*/ 1689 h 11396"/>
                  <a:gd name="connsiteX39" fmla="*/ 9947 w 10000"/>
                  <a:gd name="connsiteY39" fmla="*/ 1872 h 11396"/>
                  <a:gd name="connsiteX40" fmla="*/ 10000 w 10000"/>
                  <a:gd name="connsiteY40" fmla="*/ 2192 h 11396"/>
                  <a:gd name="connsiteX41" fmla="*/ 9965 w 10000"/>
                  <a:gd name="connsiteY41" fmla="*/ 2557 h 11396"/>
                  <a:gd name="connsiteX42" fmla="*/ 9912 w 10000"/>
                  <a:gd name="connsiteY42" fmla="*/ 2785 h 11396"/>
                  <a:gd name="connsiteX43" fmla="*/ 9772 w 10000"/>
                  <a:gd name="connsiteY43" fmla="*/ 2831 h 11396"/>
                  <a:gd name="connsiteX44" fmla="*/ 9613 w 10000"/>
                  <a:gd name="connsiteY44" fmla="*/ 2877 h 11396"/>
                  <a:gd name="connsiteX45" fmla="*/ 9543 w 10000"/>
                  <a:gd name="connsiteY45" fmla="*/ 2785 h 11396"/>
                  <a:gd name="connsiteX46" fmla="*/ 9350 w 10000"/>
                  <a:gd name="connsiteY46" fmla="*/ 2785 h 11396"/>
                  <a:gd name="connsiteX47" fmla="*/ 9297 w 10000"/>
                  <a:gd name="connsiteY47" fmla="*/ 2831 h 11396"/>
                  <a:gd name="connsiteX48" fmla="*/ 9244 w 10000"/>
                  <a:gd name="connsiteY48" fmla="*/ 2557 h 11396"/>
                  <a:gd name="connsiteX49" fmla="*/ 9244 w 10000"/>
                  <a:gd name="connsiteY49" fmla="*/ 2374 h 11396"/>
                  <a:gd name="connsiteX50" fmla="*/ 9262 w 10000"/>
                  <a:gd name="connsiteY50" fmla="*/ 2557 h 11396"/>
                  <a:gd name="connsiteX51" fmla="*/ 9297 w 10000"/>
                  <a:gd name="connsiteY51" fmla="*/ 2740 h 11396"/>
                  <a:gd name="connsiteX52" fmla="*/ 9332 w 10000"/>
                  <a:gd name="connsiteY52" fmla="*/ 2831 h 11396"/>
                  <a:gd name="connsiteX53" fmla="*/ 9262 w 10000"/>
                  <a:gd name="connsiteY53" fmla="*/ 3059 h 11396"/>
                  <a:gd name="connsiteX54" fmla="*/ 9262 w 10000"/>
                  <a:gd name="connsiteY54" fmla="*/ 3242 h 11396"/>
                  <a:gd name="connsiteX55" fmla="*/ 9262 w 10000"/>
                  <a:gd name="connsiteY55" fmla="*/ 3014 h 11396"/>
                  <a:gd name="connsiteX56" fmla="*/ 9315 w 10000"/>
                  <a:gd name="connsiteY56" fmla="*/ 2785 h 11396"/>
                  <a:gd name="connsiteX57" fmla="*/ 9402 w 10000"/>
                  <a:gd name="connsiteY57" fmla="*/ 2831 h 11396"/>
                  <a:gd name="connsiteX58" fmla="*/ 9508 w 10000"/>
                  <a:gd name="connsiteY58" fmla="*/ 2831 h 11396"/>
                  <a:gd name="connsiteX59" fmla="*/ 9561 w 10000"/>
                  <a:gd name="connsiteY59" fmla="*/ 2877 h 11396"/>
                  <a:gd name="connsiteX60" fmla="*/ 9701 w 10000"/>
                  <a:gd name="connsiteY60" fmla="*/ 2877 h 11396"/>
                  <a:gd name="connsiteX61" fmla="*/ 9824 w 10000"/>
                  <a:gd name="connsiteY61" fmla="*/ 2877 h 11396"/>
                  <a:gd name="connsiteX62" fmla="*/ 9895 w 10000"/>
                  <a:gd name="connsiteY62" fmla="*/ 2877 h 11396"/>
                  <a:gd name="connsiteX63" fmla="*/ 9965 w 10000"/>
                  <a:gd name="connsiteY63" fmla="*/ 2968 h 11396"/>
                  <a:gd name="connsiteX64" fmla="*/ 9982 w 10000"/>
                  <a:gd name="connsiteY64" fmla="*/ 3105 h 11396"/>
                  <a:gd name="connsiteX65" fmla="*/ 10000 w 10000"/>
                  <a:gd name="connsiteY65" fmla="*/ 3242 h 11396"/>
                  <a:gd name="connsiteX66" fmla="*/ 9982 w 10000"/>
                  <a:gd name="connsiteY66" fmla="*/ 3562 h 11396"/>
                  <a:gd name="connsiteX67" fmla="*/ 9912 w 10000"/>
                  <a:gd name="connsiteY67" fmla="*/ 3836 h 11396"/>
                  <a:gd name="connsiteX68" fmla="*/ 9824 w 10000"/>
                  <a:gd name="connsiteY68" fmla="*/ 3973 h 11396"/>
                  <a:gd name="connsiteX69" fmla="*/ 9701 w 10000"/>
                  <a:gd name="connsiteY69" fmla="*/ 3973 h 11396"/>
                  <a:gd name="connsiteX70" fmla="*/ 9473 w 10000"/>
                  <a:gd name="connsiteY70" fmla="*/ 3881 h 11396"/>
                  <a:gd name="connsiteX71" fmla="*/ 9332 w 10000"/>
                  <a:gd name="connsiteY71" fmla="*/ 3881 h 11396"/>
                  <a:gd name="connsiteX72" fmla="*/ 9279 w 10000"/>
                  <a:gd name="connsiteY72" fmla="*/ 3836 h 11396"/>
                  <a:gd name="connsiteX73" fmla="*/ 9332 w 10000"/>
                  <a:gd name="connsiteY73" fmla="*/ 3653 h 11396"/>
                  <a:gd name="connsiteX74" fmla="*/ 9262 w 10000"/>
                  <a:gd name="connsiteY74" fmla="*/ 3836 h 11396"/>
                  <a:gd name="connsiteX75" fmla="*/ 9174 w 10000"/>
                  <a:gd name="connsiteY75" fmla="*/ 4110 h 11396"/>
                  <a:gd name="connsiteX76" fmla="*/ 9279 w 10000"/>
                  <a:gd name="connsiteY76" fmla="*/ 3790 h 11396"/>
                  <a:gd name="connsiteX77" fmla="*/ 9402 w 10000"/>
                  <a:gd name="connsiteY77" fmla="*/ 3881 h 11396"/>
                  <a:gd name="connsiteX78" fmla="*/ 9596 w 10000"/>
                  <a:gd name="connsiteY78" fmla="*/ 3927 h 11396"/>
                  <a:gd name="connsiteX79" fmla="*/ 9719 w 10000"/>
                  <a:gd name="connsiteY79" fmla="*/ 3927 h 11396"/>
                  <a:gd name="connsiteX80" fmla="*/ 9772 w 10000"/>
                  <a:gd name="connsiteY80" fmla="*/ 3927 h 11396"/>
                  <a:gd name="connsiteX81" fmla="*/ 9736 w 10000"/>
                  <a:gd name="connsiteY81" fmla="*/ 4110 h 11396"/>
                  <a:gd name="connsiteX82" fmla="*/ 9736 w 10000"/>
                  <a:gd name="connsiteY82" fmla="*/ 4384 h 11396"/>
                  <a:gd name="connsiteX83" fmla="*/ 9666 w 10000"/>
                  <a:gd name="connsiteY83" fmla="*/ 4612 h 11396"/>
                  <a:gd name="connsiteX84" fmla="*/ 9613 w 10000"/>
                  <a:gd name="connsiteY84" fmla="*/ 4703 h 11396"/>
                  <a:gd name="connsiteX85" fmla="*/ 9508 w 10000"/>
                  <a:gd name="connsiteY85" fmla="*/ 4658 h 11396"/>
                  <a:gd name="connsiteX86" fmla="*/ 9367 w 10000"/>
                  <a:gd name="connsiteY86" fmla="*/ 4749 h 11396"/>
                  <a:gd name="connsiteX87" fmla="*/ 9262 w 10000"/>
                  <a:gd name="connsiteY87" fmla="*/ 4658 h 11396"/>
                  <a:gd name="connsiteX88" fmla="*/ 9156 w 10000"/>
                  <a:gd name="connsiteY88" fmla="*/ 4658 h 11396"/>
                  <a:gd name="connsiteX89" fmla="*/ 9086 w 10000"/>
                  <a:gd name="connsiteY89" fmla="*/ 4703 h 11396"/>
                  <a:gd name="connsiteX90" fmla="*/ 8998 w 10000"/>
                  <a:gd name="connsiteY90" fmla="*/ 4612 h 11396"/>
                  <a:gd name="connsiteX91" fmla="*/ 9104 w 10000"/>
                  <a:gd name="connsiteY91" fmla="*/ 4384 h 11396"/>
                  <a:gd name="connsiteX92" fmla="*/ 8981 w 10000"/>
                  <a:gd name="connsiteY92" fmla="*/ 4658 h 11396"/>
                  <a:gd name="connsiteX93" fmla="*/ 8928 w 10000"/>
                  <a:gd name="connsiteY93" fmla="*/ 4658 h 11396"/>
                  <a:gd name="connsiteX94" fmla="*/ 8875 w 10000"/>
                  <a:gd name="connsiteY94" fmla="*/ 4886 h 11396"/>
                  <a:gd name="connsiteX95" fmla="*/ 8787 w 10000"/>
                  <a:gd name="connsiteY95" fmla="*/ 4977 h 11396"/>
                  <a:gd name="connsiteX96" fmla="*/ 8664 w 10000"/>
                  <a:gd name="connsiteY96" fmla="*/ 5114 h 11396"/>
                  <a:gd name="connsiteX97" fmla="*/ 8840 w 10000"/>
                  <a:gd name="connsiteY97" fmla="*/ 4932 h 11396"/>
                  <a:gd name="connsiteX98" fmla="*/ 8910 w 10000"/>
                  <a:gd name="connsiteY98" fmla="*/ 4795 h 11396"/>
                  <a:gd name="connsiteX99" fmla="*/ 8946 w 10000"/>
                  <a:gd name="connsiteY99" fmla="*/ 4658 h 11396"/>
                  <a:gd name="connsiteX100" fmla="*/ 9016 w 10000"/>
                  <a:gd name="connsiteY100" fmla="*/ 4612 h 11396"/>
                  <a:gd name="connsiteX101" fmla="*/ 9121 w 10000"/>
                  <a:gd name="connsiteY101" fmla="*/ 4658 h 11396"/>
                  <a:gd name="connsiteX102" fmla="*/ 9262 w 10000"/>
                  <a:gd name="connsiteY102" fmla="*/ 4658 h 11396"/>
                  <a:gd name="connsiteX103" fmla="*/ 9192 w 10000"/>
                  <a:gd name="connsiteY103" fmla="*/ 4886 h 11396"/>
                  <a:gd name="connsiteX104" fmla="*/ 9104 w 10000"/>
                  <a:gd name="connsiteY104" fmla="*/ 5068 h 11396"/>
                  <a:gd name="connsiteX105" fmla="*/ 9051 w 10000"/>
                  <a:gd name="connsiteY105" fmla="*/ 5114 h 11396"/>
                  <a:gd name="connsiteX106" fmla="*/ 8893 w 10000"/>
                  <a:gd name="connsiteY106" fmla="*/ 5160 h 11396"/>
                  <a:gd name="connsiteX107" fmla="*/ 8664 w 10000"/>
                  <a:gd name="connsiteY107" fmla="*/ 5205 h 11396"/>
                  <a:gd name="connsiteX108" fmla="*/ 8383 w 10000"/>
                  <a:gd name="connsiteY108" fmla="*/ 5251 h 11396"/>
                  <a:gd name="connsiteX109" fmla="*/ 8155 w 10000"/>
                  <a:gd name="connsiteY109" fmla="*/ 5205 h 11396"/>
                  <a:gd name="connsiteX110" fmla="*/ 7979 w 10000"/>
                  <a:gd name="connsiteY110" fmla="*/ 5114 h 11396"/>
                  <a:gd name="connsiteX111" fmla="*/ 7750 w 10000"/>
                  <a:gd name="connsiteY111" fmla="*/ 5023 h 11396"/>
                  <a:gd name="connsiteX112" fmla="*/ 7504 w 10000"/>
                  <a:gd name="connsiteY112" fmla="*/ 4886 h 11396"/>
                  <a:gd name="connsiteX113" fmla="*/ 7329 w 10000"/>
                  <a:gd name="connsiteY113" fmla="*/ 4658 h 11396"/>
                  <a:gd name="connsiteX114" fmla="*/ 7065 w 10000"/>
                  <a:gd name="connsiteY114" fmla="*/ 4521 h 11396"/>
                  <a:gd name="connsiteX115" fmla="*/ 6626 w 10000"/>
                  <a:gd name="connsiteY115" fmla="*/ 4384 h 11396"/>
                  <a:gd name="connsiteX116" fmla="*/ 5782 w 10000"/>
                  <a:gd name="connsiteY116" fmla="*/ 4932 h 11396"/>
                  <a:gd name="connsiteX117" fmla="*/ 4780 w 10000"/>
                  <a:gd name="connsiteY117" fmla="*/ 4932 h 11396"/>
                  <a:gd name="connsiteX118" fmla="*/ 3989 w 10000"/>
                  <a:gd name="connsiteY118" fmla="*/ 5205 h 11396"/>
                  <a:gd name="connsiteX119" fmla="*/ 2830 w 10000"/>
                  <a:gd name="connsiteY119" fmla="*/ 4840 h 11396"/>
                  <a:gd name="connsiteX120" fmla="*/ 2162 w 10000"/>
                  <a:gd name="connsiteY120" fmla="*/ 4110 h 11396"/>
                  <a:gd name="connsiteX121" fmla="*/ 1424 w 10000"/>
                  <a:gd name="connsiteY121" fmla="*/ 3562 h 11396"/>
                  <a:gd name="connsiteX122" fmla="*/ 3163 w 10000"/>
                  <a:gd name="connsiteY122" fmla="*/ 4977 h 11396"/>
                  <a:gd name="connsiteX123" fmla="*/ 3937 w 10000"/>
                  <a:gd name="connsiteY123" fmla="*/ 5114 h 11396"/>
                  <a:gd name="connsiteX124" fmla="*/ 3638 w 10000"/>
                  <a:gd name="connsiteY124" fmla="*/ 7534 h 11396"/>
                  <a:gd name="connsiteX125" fmla="*/ 3603 w 10000"/>
                  <a:gd name="connsiteY125" fmla="*/ 8676 h 11396"/>
                  <a:gd name="connsiteX126" fmla="*/ 3304 w 10000"/>
                  <a:gd name="connsiteY126" fmla="*/ 11396 h 11396"/>
                  <a:gd name="connsiteX127" fmla="*/ 2584 w 10000"/>
                  <a:gd name="connsiteY127" fmla="*/ 9927 h 11396"/>
                  <a:gd name="connsiteX0" fmla="*/ 2584 w 10000"/>
                  <a:gd name="connsiteY0" fmla="*/ 9927 h 11396"/>
                  <a:gd name="connsiteX1" fmla="*/ 2057 w 10000"/>
                  <a:gd name="connsiteY1" fmla="*/ 8728 h 11396"/>
                  <a:gd name="connsiteX2" fmla="*/ 1529 w 10000"/>
                  <a:gd name="connsiteY2" fmla="*/ 7263 h 11396"/>
                  <a:gd name="connsiteX3" fmla="*/ 1195 w 10000"/>
                  <a:gd name="connsiteY3" fmla="*/ 6253 h 11396"/>
                  <a:gd name="connsiteX4" fmla="*/ 685 w 10000"/>
                  <a:gd name="connsiteY4" fmla="*/ 4521 h 11396"/>
                  <a:gd name="connsiteX5" fmla="*/ 351 w 10000"/>
                  <a:gd name="connsiteY5" fmla="*/ 3014 h 11396"/>
                  <a:gd name="connsiteX6" fmla="*/ 35 w 10000"/>
                  <a:gd name="connsiteY6" fmla="*/ 1781 h 11396"/>
                  <a:gd name="connsiteX7" fmla="*/ 0 w 10000"/>
                  <a:gd name="connsiteY7" fmla="*/ 594 h 11396"/>
                  <a:gd name="connsiteX8" fmla="*/ 246 w 10000"/>
                  <a:gd name="connsiteY8" fmla="*/ 411 h 11396"/>
                  <a:gd name="connsiteX9" fmla="*/ 738 w 10000"/>
                  <a:gd name="connsiteY9" fmla="*/ 183 h 11396"/>
                  <a:gd name="connsiteX10" fmla="*/ 1476 w 10000"/>
                  <a:gd name="connsiteY10" fmla="*/ 0 h 11396"/>
                  <a:gd name="connsiteX11" fmla="*/ 2250 w 10000"/>
                  <a:gd name="connsiteY11" fmla="*/ 0 h 11396"/>
                  <a:gd name="connsiteX12" fmla="*/ 2953 w 10000"/>
                  <a:gd name="connsiteY12" fmla="*/ 46 h 11396"/>
                  <a:gd name="connsiteX13" fmla="*/ 3849 w 10000"/>
                  <a:gd name="connsiteY13" fmla="*/ 320 h 11396"/>
                  <a:gd name="connsiteX14" fmla="*/ 4938 w 10000"/>
                  <a:gd name="connsiteY14" fmla="*/ 959 h 11396"/>
                  <a:gd name="connsiteX15" fmla="*/ 5518 w 10000"/>
                  <a:gd name="connsiteY15" fmla="*/ 1279 h 11396"/>
                  <a:gd name="connsiteX16" fmla="*/ 6274 w 10000"/>
                  <a:gd name="connsiteY16" fmla="*/ 1507 h 11396"/>
                  <a:gd name="connsiteX17" fmla="*/ 6626 w 10000"/>
                  <a:gd name="connsiteY17" fmla="*/ 1553 h 11396"/>
                  <a:gd name="connsiteX18" fmla="*/ 6837 w 10000"/>
                  <a:gd name="connsiteY18" fmla="*/ 1553 h 11396"/>
                  <a:gd name="connsiteX19" fmla="*/ 7153 w 10000"/>
                  <a:gd name="connsiteY19" fmla="*/ 1553 h 11396"/>
                  <a:gd name="connsiteX20" fmla="*/ 7381 w 10000"/>
                  <a:gd name="connsiteY20" fmla="*/ 1507 h 11396"/>
                  <a:gd name="connsiteX21" fmla="*/ 7645 w 10000"/>
                  <a:gd name="connsiteY21" fmla="*/ 1324 h 11396"/>
                  <a:gd name="connsiteX22" fmla="*/ 7909 w 10000"/>
                  <a:gd name="connsiteY22" fmla="*/ 1142 h 11396"/>
                  <a:gd name="connsiteX23" fmla="*/ 8225 w 10000"/>
                  <a:gd name="connsiteY23" fmla="*/ 1050 h 11396"/>
                  <a:gd name="connsiteX24" fmla="*/ 8366 w 10000"/>
                  <a:gd name="connsiteY24" fmla="*/ 1142 h 11396"/>
                  <a:gd name="connsiteX25" fmla="*/ 8453 w 10000"/>
                  <a:gd name="connsiteY25" fmla="*/ 1416 h 11396"/>
                  <a:gd name="connsiteX26" fmla="*/ 8260 w 10000"/>
                  <a:gd name="connsiteY26" fmla="*/ 1370 h 11396"/>
                  <a:gd name="connsiteX27" fmla="*/ 8453 w 10000"/>
                  <a:gd name="connsiteY27" fmla="*/ 1416 h 11396"/>
                  <a:gd name="connsiteX28" fmla="*/ 8541 w 10000"/>
                  <a:gd name="connsiteY28" fmla="*/ 1370 h 11396"/>
                  <a:gd name="connsiteX29" fmla="*/ 8699 w 10000"/>
                  <a:gd name="connsiteY29" fmla="*/ 1416 h 11396"/>
                  <a:gd name="connsiteX30" fmla="*/ 8875 w 10000"/>
                  <a:gd name="connsiteY30" fmla="*/ 1461 h 11396"/>
                  <a:gd name="connsiteX31" fmla="*/ 9051 w 10000"/>
                  <a:gd name="connsiteY31" fmla="*/ 1461 h 11396"/>
                  <a:gd name="connsiteX32" fmla="*/ 9332 w 10000"/>
                  <a:gd name="connsiteY32" fmla="*/ 1507 h 11396"/>
                  <a:gd name="connsiteX33" fmla="*/ 9508 w 10000"/>
                  <a:gd name="connsiteY33" fmla="*/ 1598 h 11396"/>
                  <a:gd name="connsiteX34" fmla="*/ 9701 w 10000"/>
                  <a:gd name="connsiteY34" fmla="*/ 1689 h 11396"/>
                  <a:gd name="connsiteX35" fmla="*/ 9754 w 10000"/>
                  <a:gd name="connsiteY35" fmla="*/ 1689 h 11396"/>
                  <a:gd name="connsiteX36" fmla="*/ 9613 w 10000"/>
                  <a:gd name="connsiteY36" fmla="*/ 1689 h 11396"/>
                  <a:gd name="connsiteX37" fmla="*/ 9701 w 10000"/>
                  <a:gd name="connsiteY37" fmla="*/ 1553 h 11396"/>
                  <a:gd name="connsiteX38" fmla="*/ 9842 w 10000"/>
                  <a:gd name="connsiteY38" fmla="*/ 1689 h 11396"/>
                  <a:gd name="connsiteX39" fmla="*/ 9947 w 10000"/>
                  <a:gd name="connsiteY39" fmla="*/ 1872 h 11396"/>
                  <a:gd name="connsiteX40" fmla="*/ 10000 w 10000"/>
                  <a:gd name="connsiteY40" fmla="*/ 2192 h 11396"/>
                  <a:gd name="connsiteX41" fmla="*/ 9965 w 10000"/>
                  <a:gd name="connsiteY41" fmla="*/ 2557 h 11396"/>
                  <a:gd name="connsiteX42" fmla="*/ 9912 w 10000"/>
                  <a:gd name="connsiteY42" fmla="*/ 2785 h 11396"/>
                  <a:gd name="connsiteX43" fmla="*/ 9772 w 10000"/>
                  <a:gd name="connsiteY43" fmla="*/ 2831 h 11396"/>
                  <a:gd name="connsiteX44" fmla="*/ 9613 w 10000"/>
                  <a:gd name="connsiteY44" fmla="*/ 2877 h 11396"/>
                  <a:gd name="connsiteX45" fmla="*/ 9543 w 10000"/>
                  <a:gd name="connsiteY45" fmla="*/ 2785 h 11396"/>
                  <a:gd name="connsiteX46" fmla="*/ 9350 w 10000"/>
                  <a:gd name="connsiteY46" fmla="*/ 2785 h 11396"/>
                  <a:gd name="connsiteX47" fmla="*/ 9297 w 10000"/>
                  <a:gd name="connsiteY47" fmla="*/ 2831 h 11396"/>
                  <a:gd name="connsiteX48" fmla="*/ 9244 w 10000"/>
                  <a:gd name="connsiteY48" fmla="*/ 2557 h 11396"/>
                  <a:gd name="connsiteX49" fmla="*/ 9244 w 10000"/>
                  <a:gd name="connsiteY49" fmla="*/ 2374 h 11396"/>
                  <a:gd name="connsiteX50" fmla="*/ 9262 w 10000"/>
                  <a:gd name="connsiteY50" fmla="*/ 2557 h 11396"/>
                  <a:gd name="connsiteX51" fmla="*/ 9297 w 10000"/>
                  <a:gd name="connsiteY51" fmla="*/ 2740 h 11396"/>
                  <a:gd name="connsiteX52" fmla="*/ 9332 w 10000"/>
                  <a:gd name="connsiteY52" fmla="*/ 2831 h 11396"/>
                  <a:gd name="connsiteX53" fmla="*/ 9262 w 10000"/>
                  <a:gd name="connsiteY53" fmla="*/ 3059 h 11396"/>
                  <a:gd name="connsiteX54" fmla="*/ 9262 w 10000"/>
                  <a:gd name="connsiteY54" fmla="*/ 3242 h 11396"/>
                  <a:gd name="connsiteX55" fmla="*/ 9262 w 10000"/>
                  <a:gd name="connsiteY55" fmla="*/ 3014 h 11396"/>
                  <a:gd name="connsiteX56" fmla="*/ 9315 w 10000"/>
                  <a:gd name="connsiteY56" fmla="*/ 2785 h 11396"/>
                  <a:gd name="connsiteX57" fmla="*/ 9402 w 10000"/>
                  <a:gd name="connsiteY57" fmla="*/ 2831 h 11396"/>
                  <a:gd name="connsiteX58" fmla="*/ 9508 w 10000"/>
                  <a:gd name="connsiteY58" fmla="*/ 2831 h 11396"/>
                  <a:gd name="connsiteX59" fmla="*/ 9561 w 10000"/>
                  <a:gd name="connsiteY59" fmla="*/ 2877 h 11396"/>
                  <a:gd name="connsiteX60" fmla="*/ 9701 w 10000"/>
                  <a:gd name="connsiteY60" fmla="*/ 2877 h 11396"/>
                  <a:gd name="connsiteX61" fmla="*/ 9824 w 10000"/>
                  <a:gd name="connsiteY61" fmla="*/ 2877 h 11396"/>
                  <a:gd name="connsiteX62" fmla="*/ 9895 w 10000"/>
                  <a:gd name="connsiteY62" fmla="*/ 2877 h 11396"/>
                  <a:gd name="connsiteX63" fmla="*/ 9965 w 10000"/>
                  <a:gd name="connsiteY63" fmla="*/ 2968 h 11396"/>
                  <a:gd name="connsiteX64" fmla="*/ 9982 w 10000"/>
                  <a:gd name="connsiteY64" fmla="*/ 3105 h 11396"/>
                  <a:gd name="connsiteX65" fmla="*/ 10000 w 10000"/>
                  <a:gd name="connsiteY65" fmla="*/ 3242 h 11396"/>
                  <a:gd name="connsiteX66" fmla="*/ 9982 w 10000"/>
                  <a:gd name="connsiteY66" fmla="*/ 3562 h 11396"/>
                  <a:gd name="connsiteX67" fmla="*/ 9912 w 10000"/>
                  <a:gd name="connsiteY67" fmla="*/ 3836 h 11396"/>
                  <a:gd name="connsiteX68" fmla="*/ 9824 w 10000"/>
                  <a:gd name="connsiteY68" fmla="*/ 3973 h 11396"/>
                  <a:gd name="connsiteX69" fmla="*/ 9701 w 10000"/>
                  <a:gd name="connsiteY69" fmla="*/ 3973 h 11396"/>
                  <a:gd name="connsiteX70" fmla="*/ 9473 w 10000"/>
                  <a:gd name="connsiteY70" fmla="*/ 3881 h 11396"/>
                  <a:gd name="connsiteX71" fmla="*/ 9332 w 10000"/>
                  <a:gd name="connsiteY71" fmla="*/ 3881 h 11396"/>
                  <a:gd name="connsiteX72" fmla="*/ 9279 w 10000"/>
                  <a:gd name="connsiteY72" fmla="*/ 3836 h 11396"/>
                  <a:gd name="connsiteX73" fmla="*/ 9332 w 10000"/>
                  <a:gd name="connsiteY73" fmla="*/ 3653 h 11396"/>
                  <a:gd name="connsiteX74" fmla="*/ 9262 w 10000"/>
                  <a:gd name="connsiteY74" fmla="*/ 3836 h 11396"/>
                  <a:gd name="connsiteX75" fmla="*/ 9174 w 10000"/>
                  <a:gd name="connsiteY75" fmla="*/ 4110 h 11396"/>
                  <a:gd name="connsiteX76" fmla="*/ 9279 w 10000"/>
                  <a:gd name="connsiteY76" fmla="*/ 3790 h 11396"/>
                  <a:gd name="connsiteX77" fmla="*/ 9402 w 10000"/>
                  <a:gd name="connsiteY77" fmla="*/ 3881 h 11396"/>
                  <a:gd name="connsiteX78" fmla="*/ 9596 w 10000"/>
                  <a:gd name="connsiteY78" fmla="*/ 3927 h 11396"/>
                  <a:gd name="connsiteX79" fmla="*/ 9719 w 10000"/>
                  <a:gd name="connsiteY79" fmla="*/ 3927 h 11396"/>
                  <a:gd name="connsiteX80" fmla="*/ 9772 w 10000"/>
                  <a:gd name="connsiteY80" fmla="*/ 3927 h 11396"/>
                  <a:gd name="connsiteX81" fmla="*/ 9736 w 10000"/>
                  <a:gd name="connsiteY81" fmla="*/ 4110 h 11396"/>
                  <a:gd name="connsiteX82" fmla="*/ 9736 w 10000"/>
                  <a:gd name="connsiteY82" fmla="*/ 4384 h 11396"/>
                  <a:gd name="connsiteX83" fmla="*/ 9666 w 10000"/>
                  <a:gd name="connsiteY83" fmla="*/ 4612 h 11396"/>
                  <a:gd name="connsiteX84" fmla="*/ 9613 w 10000"/>
                  <a:gd name="connsiteY84" fmla="*/ 4703 h 11396"/>
                  <a:gd name="connsiteX85" fmla="*/ 9508 w 10000"/>
                  <a:gd name="connsiteY85" fmla="*/ 4658 h 11396"/>
                  <a:gd name="connsiteX86" fmla="*/ 9367 w 10000"/>
                  <a:gd name="connsiteY86" fmla="*/ 4749 h 11396"/>
                  <a:gd name="connsiteX87" fmla="*/ 9262 w 10000"/>
                  <a:gd name="connsiteY87" fmla="*/ 4658 h 11396"/>
                  <a:gd name="connsiteX88" fmla="*/ 9156 w 10000"/>
                  <a:gd name="connsiteY88" fmla="*/ 4658 h 11396"/>
                  <a:gd name="connsiteX89" fmla="*/ 9086 w 10000"/>
                  <a:gd name="connsiteY89" fmla="*/ 4703 h 11396"/>
                  <a:gd name="connsiteX90" fmla="*/ 8998 w 10000"/>
                  <a:gd name="connsiteY90" fmla="*/ 4612 h 11396"/>
                  <a:gd name="connsiteX91" fmla="*/ 9104 w 10000"/>
                  <a:gd name="connsiteY91" fmla="*/ 4384 h 11396"/>
                  <a:gd name="connsiteX92" fmla="*/ 8981 w 10000"/>
                  <a:gd name="connsiteY92" fmla="*/ 4658 h 11396"/>
                  <a:gd name="connsiteX93" fmla="*/ 8928 w 10000"/>
                  <a:gd name="connsiteY93" fmla="*/ 4658 h 11396"/>
                  <a:gd name="connsiteX94" fmla="*/ 8875 w 10000"/>
                  <a:gd name="connsiteY94" fmla="*/ 4886 h 11396"/>
                  <a:gd name="connsiteX95" fmla="*/ 8787 w 10000"/>
                  <a:gd name="connsiteY95" fmla="*/ 4977 h 11396"/>
                  <a:gd name="connsiteX96" fmla="*/ 8664 w 10000"/>
                  <a:gd name="connsiteY96" fmla="*/ 5114 h 11396"/>
                  <a:gd name="connsiteX97" fmla="*/ 8840 w 10000"/>
                  <a:gd name="connsiteY97" fmla="*/ 4932 h 11396"/>
                  <a:gd name="connsiteX98" fmla="*/ 8910 w 10000"/>
                  <a:gd name="connsiteY98" fmla="*/ 4795 h 11396"/>
                  <a:gd name="connsiteX99" fmla="*/ 8946 w 10000"/>
                  <a:gd name="connsiteY99" fmla="*/ 4658 h 11396"/>
                  <a:gd name="connsiteX100" fmla="*/ 9016 w 10000"/>
                  <a:gd name="connsiteY100" fmla="*/ 4612 h 11396"/>
                  <a:gd name="connsiteX101" fmla="*/ 9121 w 10000"/>
                  <a:gd name="connsiteY101" fmla="*/ 4658 h 11396"/>
                  <a:gd name="connsiteX102" fmla="*/ 9262 w 10000"/>
                  <a:gd name="connsiteY102" fmla="*/ 4658 h 11396"/>
                  <a:gd name="connsiteX103" fmla="*/ 9192 w 10000"/>
                  <a:gd name="connsiteY103" fmla="*/ 4886 h 11396"/>
                  <a:gd name="connsiteX104" fmla="*/ 9104 w 10000"/>
                  <a:gd name="connsiteY104" fmla="*/ 5068 h 11396"/>
                  <a:gd name="connsiteX105" fmla="*/ 9051 w 10000"/>
                  <a:gd name="connsiteY105" fmla="*/ 5114 h 11396"/>
                  <a:gd name="connsiteX106" fmla="*/ 8893 w 10000"/>
                  <a:gd name="connsiteY106" fmla="*/ 5160 h 11396"/>
                  <a:gd name="connsiteX107" fmla="*/ 8664 w 10000"/>
                  <a:gd name="connsiteY107" fmla="*/ 5205 h 11396"/>
                  <a:gd name="connsiteX108" fmla="*/ 8383 w 10000"/>
                  <a:gd name="connsiteY108" fmla="*/ 5251 h 11396"/>
                  <a:gd name="connsiteX109" fmla="*/ 8155 w 10000"/>
                  <a:gd name="connsiteY109" fmla="*/ 5205 h 11396"/>
                  <a:gd name="connsiteX110" fmla="*/ 7979 w 10000"/>
                  <a:gd name="connsiteY110" fmla="*/ 5114 h 11396"/>
                  <a:gd name="connsiteX111" fmla="*/ 7750 w 10000"/>
                  <a:gd name="connsiteY111" fmla="*/ 5023 h 11396"/>
                  <a:gd name="connsiteX112" fmla="*/ 7504 w 10000"/>
                  <a:gd name="connsiteY112" fmla="*/ 4886 h 11396"/>
                  <a:gd name="connsiteX113" fmla="*/ 7329 w 10000"/>
                  <a:gd name="connsiteY113" fmla="*/ 4658 h 11396"/>
                  <a:gd name="connsiteX114" fmla="*/ 7065 w 10000"/>
                  <a:gd name="connsiteY114" fmla="*/ 4521 h 11396"/>
                  <a:gd name="connsiteX115" fmla="*/ 6626 w 10000"/>
                  <a:gd name="connsiteY115" fmla="*/ 4384 h 11396"/>
                  <a:gd name="connsiteX116" fmla="*/ 5782 w 10000"/>
                  <a:gd name="connsiteY116" fmla="*/ 4932 h 11396"/>
                  <a:gd name="connsiteX117" fmla="*/ 4780 w 10000"/>
                  <a:gd name="connsiteY117" fmla="*/ 4932 h 11396"/>
                  <a:gd name="connsiteX118" fmla="*/ 3989 w 10000"/>
                  <a:gd name="connsiteY118" fmla="*/ 5205 h 11396"/>
                  <a:gd name="connsiteX119" fmla="*/ 2830 w 10000"/>
                  <a:gd name="connsiteY119" fmla="*/ 4840 h 11396"/>
                  <a:gd name="connsiteX120" fmla="*/ 2162 w 10000"/>
                  <a:gd name="connsiteY120" fmla="*/ 4110 h 11396"/>
                  <a:gd name="connsiteX121" fmla="*/ 1424 w 10000"/>
                  <a:gd name="connsiteY121" fmla="*/ 3562 h 11396"/>
                  <a:gd name="connsiteX122" fmla="*/ 3163 w 10000"/>
                  <a:gd name="connsiteY122" fmla="*/ 4977 h 11396"/>
                  <a:gd name="connsiteX123" fmla="*/ 3937 w 10000"/>
                  <a:gd name="connsiteY123" fmla="*/ 5114 h 11396"/>
                  <a:gd name="connsiteX124" fmla="*/ 3761 w 10000"/>
                  <a:gd name="connsiteY124" fmla="*/ 7393 h 11396"/>
                  <a:gd name="connsiteX125" fmla="*/ 3603 w 10000"/>
                  <a:gd name="connsiteY125" fmla="*/ 8676 h 11396"/>
                  <a:gd name="connsiteX126" fmla="*/ 3304 w 10000"/>
                  <a:gd name="connsiteY126" fmla="*/ 11396 h 11396"/>
                  <a:gd name="connsiteX127" fmla="*/ 2584 w 10000"/>
                  <a:gd name="connsiteY127" fmla="*/ 9927 h 11396"/>
                  <a:gd name="connsiteX0" fmla="*/ 2664 w 10080"/>
                  <a:gd name="connsiteY0" fmla="*/ 9927 h 11396"/>
                  <a:gd name="connsiteX1" fmla="*/ 2137 w 10080"/>
                  <a:gd name="connsiteY1" fmla="*/ 8728 h 11396"/>
                  <a:gd name="connsiteX2" fmla="*/ 1609 w 10080"/>
                  <a:gd name="connsiteY2" fmla="*/ 7263 h 11396"/>
                  <a:gd name="connsiteX3" fmla="*/ 1275 w 10080"/>
                  <a:gd name="connsiteY3" fmla="*/ 6253 h 11396"/>
                  <a:gd name="connsiteX4" fmla="*/ 765 w 10080"/>
                  <a:gd name="connsiteY4" fmla="*/ 4521 h 11396"/>
                  <a:gd name="connsiteX5" fmla="*/ 431 w 10080"/>
                  <a:gd name="connsiteY5" fmla="*/ 3014 h 11396"/>
                  <a:gd name="connsiteX6" fmla="*/ 115 w 10080"/>
                  <a:gd name="connsiteY6" fmla="*/ 1781 h 11396"/>
                  <a:gd name="connsiteX7" fmla="*/ 6 w 10080"/>
                  <a:gd name="connsiteY7" fmla="*/ 1142 h 11396"/>
                  <a:gd name="connsiteX8" fmla="*/ 80 w 10080"/>
                  <a:gd name="connsiteY8" fmla="*/ 594 h 11396"/>
                  <a:gd name="connsiteX9" fmla="*/ 326 w 10080"/>
                  <a:gd name="connsiteY9" fmla="*/ 411 h 11396"/>
                  <a:gd name="connsiteX10" fmla="*/ 818 w 10080"/>
                  <a:gd name="connsiteY10" fmla="*/ 183 h 11396"/>
                  <a:gd name="connsiteX11" fmla="*/ 1556 w 10080"/>
                  <a:gd name="connsiteY11" fmla="*/ 0 h 11396"/>
                  <a:gd name="connsiteX12" fmla="*/ 2330 w 10080"/>
                  <a:gd name="connsiteY12" fmla="*/ 0 h 11396"/>
                  <a:gd name="connsiteX13" fmla="*/ 3033 w 10080"/>
                  <a:gd name="connsiteY13" fmla="*/ 46 h 11396"/>
                  <a:gd name="connsiteX14" fmla="*/ 3929 w 10080"/>
                  <a:gd name="connsiteY14" fmla="*/ 320 h 11396"/>
                  <a:gd name="connsiteX15" fmla="*/ 5018 w 10080"/>
                  <a:gd name="connsiteY15" fmla="*/ 959 h 11396"/>
                  <a:gd name="connsiteX16" fmla="*/ 5598 w 10080"/>
                  <a:gd name="connsiteY16" fmla="*/ 1279 h 11396"/>
                  <a:gd name="connsiteX17" fmla="*/ 6354 w 10080"/>
                  <a:gd name="connsiteY17" fmla="*/ 1507 h 11396"/>
                  <a:gd name="connsiteX18" fmla="*/ 6706 w 10080"/>
                  <a:gd name="connsiteY18" fmla="*/ 1553 h 11396"/>
                  <a:gd name="connsiteX19" fmla="*/ 6917 w 10080"/>
                  <a:gd name="connsiteY19" fmla="*/ 1553 h 11396"/>
                  <a:gd name="connsiteX20" fmla="*/ 7233 w 10080"/>
                  <a:gd name="connsiteY20" fmla="*/ 1553 h 11396"/>
                  <a:gd name="connsiteX21" fmla="*/ 7461 w 10080"/>
                  <a:gd name="connsiteY21" fmla="*/ 1507 h 11396"/>
                  <a:gd name="connsiteX22" fmla="*/ 7725 w 10080"/>
                  <a:gd name="connsiteY22" fmla="*/ 1324 h 11396"/>
                  <a:gd name="connsiteX23" fmla="*/ 7989 w 10080"/>
                  <a:gd name="connsiteY23" fmla="*/ 1142 h 11396"/>
                  <a:gd name="connsiteX24" fmla="*/ 8305 w 10080"/>
                  <a:gd name="connsiteY24" fmla="*/ 1050 h 11396"/>
                  <a:gd name="connsiteX25" fmla="*/ 8446 w 10080"/>
                  <a:gd name="connsiteY25" fmla="*/ 1142 h 11396"/>
                  <a:gd name="connsiteX26" fmla="*/ 8533 w 10080"/>
                  <a:gd name="connsiteY26" fmla="*/ 1416 h 11396"/>
                  <a:gd name="connsiteX27" fmla="*/ 8340 w 10080"/>
                  <a:gd name="connsiteY27" fmla="*/ 1370 h 11396"/>
                  <a:gd name="connsiteX28" fmla="*/ 8533 w 10080"/>
                  <a:gd name="connsiteY28" fmla="*/ 1416 h 11396"/>
                  <a:gd name="connsiteX29" fmla="*/ 8621 w 10080"/>
                  <a:gd name="connsiteY29" fmla="*/ 1370 h 11396"/>
                  <a:gd name="connsiteX30" fmla="*/ 8779 w 10080"/>
                  <a:gd name="connsiteY30" fmla="*/ 1416 h 11396"/>
                  <a:gd name="connsiteX31" fmla="*/ 8955 w 10080"/>
                  <a:gd name="connsiteY31" fmla="*/ 1461 h 11396"/>
                  <a:gd name="connsiteX32" fmla="*/ 9131 w 10080"/>
                  <a:gd name="connsiteY32" fmla="*/ 1461 h 11396"/>
                  <a:gd name="connsiteX33" fmla="*/ 9412 w 10080"/>
                  <a:gd name="connsiteY33" fmla="*/ 1507 h 11396"/>
                  <a:gd name="connsiteX34" fmla="*/ 9588 w 10080"/>
                  <a:gd name="connsiteY34" fmla="*/ 1598 h 11396"/>
                  <a:gd name="connsiteX35" fmla="*/ 9781 w 10080"/>
                  <a:gd name="connsiteY35" fmla="*/ 1689 h 11396"/>
                  <a:gd name="connsiteX36" fmla="*/ 9834 w 10080"/>
                  <a:gd name="connsiteY36" fmla="*/ 1689 h 11396"/>
                  <a:gd name="connsiteX37" fmla="*/ 9693 w 10080"/>
                  <a:gd name="connsiteY37" fmla="*/ 1689 h 11396"/>
                  <a:gd name="connsiteX38" fmla="*/ 9781 w 10080"/>
                  <a:gd name="connsiteY38" fmla="*/ 1553 h 11396"/>
                  <a:gd name="connsiteX39" fmla="*/ 9922 w 10080"/>
                  <a:gd name="connsiteY39" fmla="*/ 1689 h 11396"/>
                  <a:gd name="connsiteX40" fmla="*/ 10027 w 10080"/>
                  <a:gd name="connsiteY40" fmla="*/ 1872 h 11396"/>
                  <a:gd name="connsiteX41" fmla="*/ 10080 w 10080"/>
                  <a:gd name="connsiteY41" fmla="*/ 2192 h 11396"/>
                  <a:gd name="connsiteX42" fmla="*/ 10045 w 10080"/>
                  <a:gd name="connsiteY42" fmla="*/ 2557 h 11396"/>
                  <a:gd name="connsiteX43" fmla="*/ 9992 w 10080"/>
                  <a:gd name="connsiteY43" fmla="*/ 2785 h 11396"/>
                  <a:gd name="connsiteX44" fmla="*/ 9852 w 10080"/>
                  <a:gd name="connsiteY44" fmla="*/ 2831 h 11396"/>
                  <a:gd name="connsiteX45" fmla="*/ 9693 w 10080"/>
                  <a:gd name="connsiteY45" fmla="*/ 2877 h 11396"/>
                  <a:gd name="connsiteX46" fmla="*/ 9623 w 10080"/>
                  <a:gd name="connsiteY46" fmla="*/ 2785 h 11396"/>
                  <a:gd name="connsiteX47" fmla="*/ 9430 w 10080"/>
                  <a:gd name="connsiteY47" fmla="*/ 2785 h 11396"/>
                  <a:gd name="connsiteX48" fmla="*/ 9377 w 10080"/>
                  <a:gd name="connsiteY48" fmla="*/ 2831 h 11396"/>
                  <a:gd name="connsiteX49" fmla="*/ 9324 w 10080"/>
                  <a:gd name="connsiteY49" fmla="*/ 2557 h 11396"/>
                  <a:gd name="connsiteX50" fmla="*/ 9324 w 10080"/>
                  <a:gd name="connsiteY50" fmla="*/ 2374 h 11396"/>
                  <a:gd name="connsiteX51" fmla="*/ 9342 w 10080"/>
                  <a:gd name="connsiteY51" fmla="*/ 2557 h 11396"/>
                  <a:gd name="connsiteX52" fmla="*/ 9377 w 10080"/>
                  <a:gd name="connsiteY52" fmla="*/ 2740 h 11396"/>
                  <a:gd name="connsiteX53" fmla="*/ 9412 w 10080"/>
                  <a:gd name="connsiteY53" fmla="*/ 2831 h 11396"/>
                  <a:gd name="connsiteX54" fmla="*/ 9342 w 10080"/>
                  <a:gd name="connsiteY54" fmla="*/ 3059 h 11396"/>
                  <a:gd name="connsiteX55" fmla="*/ 9342 w 10080"/>
                  <a:gd name="connsiteY55" fmla="*/ 3242 h 11396"/>
                  <a:gd name="connsiteX56" fmla="*/ 9342 w 10080"/>
                  <a:gd name="connsiteY56" fmla="*/ 3014 h 11396"/>
                  <a:gd name="connsiteX57" fmla="*/ 9395 w 10080"/>
                  <a:gd name="connsiteY57" fmla="*/ 2785 h 11396"/>
                  <a:gd name="connsiteX58" fmla="*/ 9482 w 10080"/>
                  <a:gd name="connsiteY58" fmla="*/ 2831 h 11396"/>
                  <a:gd name="connsiteX59" fmla="*/ 9588 w 10080"/>
                  <a:gd name="connsiteY59" fmla="*/ 2831 h 11396"/>
                  <a:gd name="connsiteX60" fmla="*/ 9641 w 10080"/>
                  <a:gd name="connsiteY60" fmla="*/ 2877 h 11396"/>
                  <a:gd name="connsiteX61" fmla="*/ 9781 w 10080"/>
                  <a:gd name="connsiteY61" fmla="*/ 2877 h 11396"/>
                  <a:gd name="connsiteX62" fmla="*/ 9904 w 10080"/>
                  <a:gd name="connsiteY62" fmla="*/ 2877 h 11396"/>
                  <a:gd name="connsiteX63" fmla="*/ 9975 w 10080"/>
                  <a:gd name="connsiteY63" fmla="*/ 2877 h 11396"/>
                  <a:gd name="connsiteX64" fmla="*/ 10045 w 10080"/>
                  <a:gd name="connsiteY64" fmla="*/ 2968 h 11396"/>
                  <a:gd name="connsiteX65" fmla="*/ 10062 w 10080"/>
                  <a:gd name="connsiteY65" fmla="*/ 3105 h 11396"/>
                  <a:gd name="connsiteX66" fmla="*/ 10080 w 10080"/>
                  <a:gd name="connsiteY66" fmla="*/ 3242 h 11396"/>
                  <a:gd name="connsiteX67" fmla="*/ 10062 w 10080"/>
                  <a:gd name="connsiteY67" fmla="*/ 3562 h 11396"/>
                  <a:gd name="connsiteX68" fmla="*/ 9992 w 10080"/>
                  <a:gd name="connsiteY68" fmla="*/ 3836 h 11396"/>
                  <a:gd name="connsiteX69" fmla="*/ 9904 w 10080"/>
                  <a:gd name="connsiteY69" fmla="*/ 3973 h 11396"/>
                  <a:gd name="connsiteX70" fmla="*/ 9781 w 10080"/>
                  <a:gd name="connsiteY70" fmla="*/ 3973 h 11396"/>
                  <a:gd name="connsiteX71" fmla="*/ 9553 w 10080"/>
                  <a:gd name="connsiteY71" fmla="*/ 3881 h 11396"/>
                  <a:gd name="connsiteX72" fmla="*/ 9412 w 10080"/>
                  <a:gd name="connsiteY72" fmla="*/ 3881 h 11396"/>
                  <a:gd name="connsiteX73" fmla="*/ 9359 w 10080"/>
                  <a:gd name="connsiteY73" fmla="*/ 3836 h 11396"/>
                  <a:gd name="connsiteX74" fmla="*/ 9412 w 10080"/>
                  <a:gd name="connsiteY74" fmla="*/ 3653 h 11396"/>
                  <a:gd name="connsiteX75" fmla="*/ 9342 w 10080"/>
                  <a:gd name="connsiteY75" fmla="*/ 3836 h 11396"/>
                  <a:gd name="connsiteX76" fmla="*/ 9254 w 10080"/>
                  <a:gd name="connsiteY76" fmla="*/ 4110 h 11396"/>
                  <a:gd name="connsiteX77" fmla="*/ 9359 w 10080"/>
                  <a:gd name="connsiteY77" fmla="*/ 3790 h 11396"/>
                  <a:gd name="connsiteX78" fmla="*/ 9482 w 10080"/>
                  <a:gd name="connsiteY78" fmla="*/ 3881 h 11396"/>
                  <a:gd name="connsiteX79" fmla="*/ 9676 w 10080"/>
                  <a:gd name="connsiteY79" fmla="*/ 3927 h 11396"/>
                  <a:gd name="connsiteX80" fmla="*/ 9799 w 10080"/>
                  <a:gd name="connsiteY80" fmla="*/ 3927 h 11396"/>
                  <a:gd name="connsiteX81" fmla="*/ 9852 w 10080"/>
                  <a:gd name="connsiteY81" fmla="*/ 3927 h 11396"/>
                  <a:gd name="connsiteX82" fmla="*/ 9816 w 10080"/>
                  <a:gd name="connsiteY82" fmla="*/ 4110 h 11396"/>
                  <a:gd name="connsiteX83" fmla="*/ 9816 w 10080"/>
                  <a:gd name="connsiteY83" fmla="*/ 4384 h 11396"/>
                  <a:gd name="connsiteX84" fmla="*/ 9746 w 10080"/>
                  <a:gd name="connsiteY84" fmla="*/ 4612 h 11396"/>
                  <a:gd name="connsiteX85" fmla="*/ 9693 w 10080"/>
                  <a:gd name="connsiteY85" fmla="*/ 4703 h 11396"/>
                  <a:gd name="connsiteX86" fmla="*/ 9588 w 10080"/>
                  <a:gd name="connsiteY86" fmla="*/ 4658 h 11396"/>
                  <a:gd name="connsiteX87" fmla="*/ 9447 w 10080"/>
                  <a:gd name="connsiteY87" fmla="*/ 4749 h 11396"/>
                  <a:gd name="connsiteX88" fmla="*/ 9342 w 10080"/>
                  <a:gd name="connsiteY88" fmla="*/ 4658 h 11396"/>
                  <a:gd name="connsiteX89" fmla="*/ 9236 w 10080"/>
                  <a:gd name="connsiteY89" fmla="*/ 4658 h 11396"/>
                  <a:gd name="connsiteX90" fmla="*/ 9166 w 10080"/>
                  <a:gd name="connsiteY90" fmla="*/ 4703 h 11396"/>
                  <a:gd name="connsiteX91" fmla="*/ 9078 w 10080"/>
                  <a:gd name="connsiteY91" fmla="*/ 4612 h 11396"/>
                  <a:gd name="connsiteX92" fmla="*/ 9184 w 10080"/>
                  <a:gd name="connsiteY92" fmla="*/ 4384 h 11396"/>
                  <a:gd name="connsiteX93" fmla="*/ 9061 w 10080"/>
                  <a:gd name="connsiteY93" fmla="*/ 4658 h 11396"/>
                  <a:gd name="connsiteX94" fmla="*/ 9008 w 10080"/>
                  <a:gd name="connsiteY94" fmla="*/ 4658 h 11396"/>
                  <a:gd name="connsiteX95" fmla="*/ 8955 w 10080"/>
                  <a:gd name="connsiteY95" fmla="*/ 4886 h 11396"/>
                  <a:gd name="connsiteX96" fmla="*/ 8867 w 10080"/>
                  <a:gd name="connsiteY96" fmla="*/ 4977 h 11396"/>
                  <a:gd name="connsiteX97" fmla="*/ 8744 w 10080"/>
                  <a:gd name="connsiteY97" fmla="*/ 5114 h 11396"/>
                  <a:gd name="connsiteX98" fmla="*/ 8920 w 10080"/>
                  <a:gd name="connsiteY98" fmla="*/ 4932 h 11396"/>
                  <a:gd name="connsiteX99" fmla="*/ 8990 w 10080"/>
                  <a:gd name="connsiteY99" fmla="*/ 4795 h 11396"/>
                  <a:gd name="connsiteX100" fmla="*/ 9026 w 10080"/>
                  <a:gd name="connsiteY100" fmla="*/ 4658 h 11396"/>
                  <a:gd name="connsiteX101" fmla="*/ 9096 w 10080"/>
                  <a:gd name="connsiteY101" fmla="*/ 4612 h 11396"/>
                  <a:gd name="connsiteX102" fmla="*/ 9201 w 10080"/>
                  <a:gd name="connsiteY102" fmla="*/ 4658 h 11396"/>
                  <a:gd name="connsiteX103" fmla="*/ 9342 w 10080"/>
                  <a:gd name="connsiteY103" fmla="*/ 4658 h 11396"/>
                  <a:gd name="connsiteX104" fmla="*/ 9272 w 10080"/>
                  <a:gd name="connsiteY104" fmla="*/ 4886 h 11396"/>
                  <a:gd name="connsiteX105" fmla="*/ 9184 w 10080"/>
                  <a:gd name="connsiteY105" fmla="*/ 5068 h 11396"/>
                  <a:gd name="connsiteX106" fmla="*/ 9131 w 10080"/>
                  <a:gd name="connsiteY106" fmla="*/ 5114 h 11396"/>
                  <a:gd name="connsiteX107" fmla="*/ 8973 w 10080"/>
                  <a:gd name="connsiteY107" fmla="*/ 5160 h 11396"/>
                  <a:gd name="connsiteX108" fmla="*/ 8744 w 10080"/>
                  <a:gd name="connsiteY108" fmla="*/ 5205 h 11396"/>
                  <a:gd name="connsiteX109" fmla="*/ 8463 w 10080"/>
                  <a:gd name="connsiteY109" fmla="*/ 5251 h 11396"/>
                  <a:gd name="connsiteX110" fmla="*/ 8235 w 10080"/>
                  <a:gd name="connsiteY110" fmla="*/ 5205 h 11396"/>
                  <a:gd name="connsiteX111" fmla="*/ 8059 w 10080"/>
                  <a:gd name="connsiteY111" fmla="*/ 5114 h 11396"/>
                  <a:gd name="connsiteX112" fmla="*/ 7830 w 10080"/>
                  <a:gd name="connsiteY112" fmla="*/ 5023 h 11396"/>
                  <a:gd name="connsiteX113" fmla="*/ 7584 w 10080"/>
                  <a:gd name="connsiteY113" fmla="*/ 4886 h 11396"/>
                  <a:gd name="connsiteX114" fmla="*/ 7409 w 10080"/>
                  <a:gd name="connsiteY114" fmla="*/ 4658 h 11396"/>
                  <a:gd name="connsiteX115" fmla="*/ 7145 w 10080"/>
                  <a:gd name="connsiteY115" fmla="*/ 4521 h 11396"/>
                  <a:gd name="connsiteX116" fmla="*/ 6706 w 10080"/>
                  <a:gd name="connsiteY116" fmla="*/ 4384 h 11396"/>
                  <a:gd name="connsiteX117" fmla="*/ 5862 w 10080"/>
                  <a:gd name="connsiteY117" fmla="*/ 4932 h 11396"/>
                  <a:gd name="connsiteX118" fmla="*/ 4860 w 10080"/>
                  <a:gd name="connsiteY118" fmla="*/ 4932 h 11396"/>
                  <a:gd name="connsiteX119" fmla="*/ 4069 w 10080"/>
                  <a:gd name="connsiteY119" fmla="*/ 5205 h 11396"/>
                  <a:gd name="connsiteX120" fmla="*/ 2910 w 10080"/>
                  <a:gd name="connsiteY120" fmla="*/ 4840 h 11396"/>
                  <a:gd name="connsiteX121" fmla="*/ 2242 w 10080"/>
                  <a:gd name="connsiteY121" fmla="*/ 4110 h 11396"/>
                  <a:gd name="connsiteX122" fmla="*/ 1504 w 10080"/>
                  <a:gd name="connsiteY122" fmla="*/ 3562 h 11396"/>
                  <a:gd name="connsiteX123" fmla="*/ 3243 w 10080"/>
                  <a:gd name="connsiteY123" fmla="*/ 4977 h 11396"/>
                  <a:gd name="connsiteX124" fmla="*/ 4017 w 10080"/>
                  <a:gd name="connsiteY124" fmla="*/ 5114 h 11396"/>
                  <a:gd name="connsiteX125" fmla="*/ 3841 w 10080"/>
                  <a:gd name="connsiteY125" fmla="*/ 7393 h 11396"/>
                  <a:gd name="connsiteX126" fmla="*/ 3683 w 10080"/>
                  <a:gd name="connsiteY126" fmla="*/ 8676 h 11396"/>
                  <a:gd name="connsiteX127" fmla="*/ 3384 w 10080"/>
                  <a:gd name="connsiteY127" fmla="*/ 11396 h 11396"/>
                  <a:gd name="connsiteX128" fmla="*/ 2664 w 10080"/>
                  <a:gd name="connsiteY128" fmla="*/ 9927 h 11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Lst>
                <a:rect l="l" t="t" r="r" b="b"/>
                <a:pathLst>
                  <a:path w="10080" h="11396">
                    <a:moveTo>
                      <a:pt x="2664" y="9927"/>
                    </a:moveTo>
                    <a:lnTo>
                      <a:pt x="2137" y="8728"/>
                    </a:lnTo>
                    <a:lnTo>
                      <a:pt x="1609" y="7263"/>
                    </a:lnTo>
                    <a:cubicBezTo>
                      <a:pt x="1498" y="6926"/>
                      <a:pt x="1386" y="6590"/>
                      <a:pt x="1275" y="6253"/>
                    </a:cubicBezTo>
                    <a:lnTo>
                      <a:pt x="765" y="4521"/>
                    </a:lnTo>
                    <a:cubicBezTo>
                      <a:pt x="654" y="4019"/>
                      <a:pt x="542" y="3516"/>
                      <a:pt x="431" y="3014"/>
                    </a:cubicBezTo>
                    <a:cubicBezTo>
                      <a:pt x="326" y="2603"/>
                      <a:pt x="220" y="2192"/>
                      <a:pt x="115" y="1781"/>
                    </a:cubicBezTo>
                    <a:cubicBezTo>
                      <a:pt x="56" y="1485"/>
                      <a:pt x="12" y="1340"/>
                      <a:pt x="6" y="1142"/>
                    </a:cubicBezTo>
                    <a:cubicBezTo>
                      <a:pt x="0" y="944"/>
                      <a:pt x="38" y="732"/>
                      <a:pt x="80" y="594"/>
                    </a:cubicBezTo>
                    <a:lnTo>
                      <a:pt x="326" y="411"/>
                    </a:lnTo>
                    <a:lnTo>
                      <a:pt x="818" y="183"/>
                    </a:lnTo>
                    <a:lnTo>
                      <a:pt x="1556" y="0"/>
                    </a:lnTo>
                    <a:lnTo>
                      <a:pt x="2330" y="0"/>
                    </a:lnTo>
                    <a:lnTo>
                      <a:pt x="3033" y="46"/>
                    </a:lnTo>
                    <a:lnTo>
                      <a:pt x="3929" y="320"/>
                    </a:lnTo>
                    <a:lnTo>
                      <a:pt x="5018" y="959"/>
                    </a:lnTo>
                    <a:lnTo>
                      <a:pt x="5598" y="1279"/>
                    </a:lnTo>
                    <a:lnTo>
                      <a:pt x="6354" y="1507"/>
                    </a:lnTo>
                    <a:lnTo>
                      <a:pt x="6706" y="1553"/>
                    </a:lnTo>
                    <a:lnTo>
                      <a:pt x="6917" y="1553"/>
                    </a:lnTo>
                    <a:lnTo>
                      <a:pt x="7233" y="1553"/>
                    </a:lnTo>
                    <a:lnTo>
                      <a:pt x="7461" y="1507"/>
                    </a:lnTo>
                    <a:lnTo>
                      <a:pt x="7725" y="1324"/>
                    </a:lnTo>
                    <a:lnTo>
                      <a:pt x="7989" y="1142"/>
                    </a:lnTo>
                    <a:lnTo>
                      <a:pt x="8305" y="1050"/>
                    </a:lnTo>
                    <a:lnTo>
                      <a:pt x="8446" y="1142"/>
                    </a:lnTo>
                    <a:cubicBezTo>
                      <a:pt x="8475" y="1233"/>
                      <a:pt x="8504" y="1325"/>
                      <a:pt x="8533" y="1416"/>
                    </a:cubicBezTo>
                    <a:lnTo>
                      <a:pt x="8340" y="1370"/>
                    </a:lnTo>
                    <a:lnTo>
                      <a:pt x="8533" y="1416"/>
                    </a:lnTo>
                    <a:lnTo>
                      <a:pt x="8621" y="1370"/>
                    </a:lnTo>
                    <a:lnTo>
                      <a:pt x="8779" y="1416"/>
                    </a:lnTo>
                    <a:lnTo>
                      <a:pt x="8955" y="1461"/>
                    </a:lnTo>
                    <a:lnTo>
                      <a:pt x="9131" y="1461"/>
                    </a:lnTo>
                    <a:lnTo>
                      <a:pt x="9412" y="1507"/>
                    </a:lnTo>
                    <a:lnTo>
                      <a:pt x="9588" y="1598"/>
                    </a:lnTo>
                    <a:lnTo>
                      <a:pt x="9781" y="1689"/>
                    </a:lnTo>
                    <a:lnTo>
                      <a:pt x="9834" y="1689"/>
                    </a:lnTo>
                    <a:lnTo>
                      <a:pt x="9693" y="1689"/>
                    </a:lnTo>
                    <a:lnTo>
                      <a:pt x="9781" y="1553"/>
                    </a:lnTo>
                    <a:lnTo>
                      <a:pt x="9922" y="1689"/>
                    </a:lnTo>
                    <a:lnTo>
                      <a:pt x="10027" y="1872"/>
                    </a:lnTo>
                    <a:cubicBezTo>
                      <a:pt x="10045" y="1979"/>
                      <a:pt x="10062" y="2085"/>
                      <a:pt x="10080" y="2192"/>
                    </a:cubicBezTo>
                    <a:cubicBezTo>
                      <a:pt x="10068" y="2314"/>
                      <a:pt x="10057" y="2435"/>
                      <a:pt x="10045" y="2557"/>
                    </a:cubicBezTo>
                    <a:cubicBezTo>
                      <a:pt x="10027" y="2633"/>
                      <a:pt x="10010" y="2709"/>
                      <a:pt x="9992" y="2785"/>
                    </a:cubicBezTo>
                    <a:cubicBezTo>
                      <a:pt x="9957" y="2831"/>
                      <a:pt x="9887" y="2877"/>
                      <a:pt x="9852" y="2831"/>
                    </a:cubicBezTo>
                    <a:lnTo>
                      <a:pt x="9693" y="2877"/>
                    </a:lnTo>
                    <a:cubicBezTo>
                      <a:pt x="9670" y="2846"/>
                      <a:pt x="9646" y="2816"/>
                      <a:pt x="9623" y="2785"/>
                    </a:cubicBezTo>
                    <a:lnTo>
                      <a:pt x="9430" y="2785"/>
                    </a:lnTo>
                    <a:cubicBezTo>
                      <a:pt x="9412" y="2800"/>
                      <a:pt x="9395" y="2816"/>
                      <a:pt x="9377" y="2831"/>
                    </a:cubicBezTo>
                    <a:cubicBezTo>
                      <a:pt x="9359" y="2740"/>
                      <a:pt x="9342" y="2648"/>
                      <a:pt x="9324" y="2557"/>
                    </a:cubicBezTo>
                    <a:lnTo>
                      <a:pt x="9324" y="2374"/>
                    </a:lnTo>
                    <a:lnTo>
                      <a:pt x="9342" y="2557"/>
                    </a:lnTo>
                    <a:cubicBezTo>
                      <a:pt x="9354" y="2618"/>
                      <a:pt x="9365" y="2679"/>
                      <a:pt x="9377" y="2740"/>
                    </a:cubicBezTo>
                    <a:cubicBezTo>
                      <a:pt x="9389" y="2770"/>
                      <a:pt x="9400" y="2801"/>
                      <a:pt x="9412" y="2831"/>
                    </a:cubicBezTo>
                    <a:cubicBezTo>
                      <a:pt x="9389" y="2907"/>
                      <a:pt x="9365" y="2983"/>
                      <a:pt x="9342" y="3059"/>
                    </a:cubicBezTo>
                    <a:lnTo>
                      <a:pt x="9342" y="3242"/>
                    </a:lnTo>
                    <a:lnTo>
                      <a:pt x="9342" y="3014"/>
                    </a:lnTo>
                    <a:cubicBezTo>
                      <a:pt x="9360" y="2938"/>
                      <a:pt x="9377" y="2861"/>
                      <a:pt x="9395" y="2785"/>
                    </a:cubicBezTo>
                    <a:cubicBezTo>
                      <a:pt x="9424" y="2800"/>
                      <a:pt x="9453" y="2816"/>
                      <a:pt x="9482" y="2831"/>
                    </a:cubicBezTo>
                    <a:lnTo>
                      <a:pt x="9588" y="2831"/>
                    </a:lnTo>
                    <a:cubicBezTo>
                      <a:pt x="9606" y="2846"/>
                      <a:pt x="9623" y="2862"/>
                      <a:pt x="9641" y="2877"/>
                    </a:cubicBezTo>
                    <a:lnTo>
                      <a:pt x="9781" y="2877"/>
                    </a:lnTo>
                    <a:lnTo>
                      <a:pt x="9904" y="2877"/>
                    </a:lnTo>
                    <a:lnTo>
                      <a:pt x="9975" y="2877"/>
                    </a:lnTo>
                    <a:lnTo>
                      <a:pt x="10045" y="2968"/>
                    </a:lnTo>
                    <a:cubicBezTo>
                      <a:pt x="10051" y="3014"/>
                      <a:pt x="10056" y="3059"/>
                      <a:pt x="10062" y="3105"/>
                    </a:cubicBezTo>
                    <a:cubicBezTo>
                      <a:pt x="10068" y="3151"/>
                      <a:pt x="10074" y="3196"/>
                      <a:pt x="10080" y="3242"/>
                    </a:cubicBezTo>
                    <a:cubicBezTo>
                      <a:pt x="10074" y="3349"/>
                      <a:pt x="10068" y="3455"/>
                      <a:pt x="10062" y="3562"/>
                    </a:cubicBezTo>
                    <a:cubicBezTo>
                      <a:pt x="10039" y="3653"/>
                      <a:pt x="10015" y="3745"/>
                      <a:pt x="9992" y="3836"/>
                    </a:cubicBezTo>
                    <a:cubicBezTo>
                      <a:pt x="9963" y="3882"/>
                      <a:pt x="9933" y="3927"/>
                      <a:pt x="9904" y="3973"/>
                    </a:cubicBezTo>
                    <a:lnTo>
                      <a:pt x="9781" y="3973"/>
                    </a:lnTo>
                    <a:lnTo>
                      <a:pt x="9553" y="3881"/>
                    </a:lnTo>
                    <a:lnTo>
                      <a:pt x="9412" y="3881"/>
                    </a:lnTo>
                    <a:cubicBezTo>
                      <a:pt x="9394" y="3866"/>
                      <a:pt x="9377" y="3851"/>
                      <a:pt x="9359" y="3836"/>
                    </a:cubicBezTo>
                    <a:cubicBezTo>
                      <a:pt x="9377" y="3775"/>
                      <a:pt x="9394" y="3714"/>
                      <a:pt x="9412" y="3653"/>
                    </a:cubicBezTo>
                    <a:cubicBezTo>
                      <a:pt x="9389" y="3714"/>
                      <a:pt x="9365" y="3775"/>
                      <a:pt x="9342" y="3836"/>
                    </a:cubicBezTo>
                    <a:cubicBezTo>
                      <a:pt x="9313" y="3927"/>
                      <a:pt x="9283" y="4019"/>
                      <a:pt x="9254" y="4110"/>
                    </a:cubicBezTo>
                    <a:lnTo>
                      <a:pt x="9359" y="3790"/>
                    </a:lnTo>
                    <a:lnTo>
                      <a:pt x="9482" y="3881"/>
                    </a:lnTo>
                    <a:lnTo>
                      <a:pt x="9676" y="3927"/>
                    </a:lnTo>
                    <a:lnTo>
                      <a:pt x="9799" y="3927"/>
                    </a:lnTo>
                    <a:lnTo>
                      <a:pt x="9852" y="3927"/>
                    </a:lnTo>
                    <a:lnTo>
                      <a:pt x="9816" y="4110"/>
                    </a:lnTo>
                    <a:lnTo>
                      <a:pt x="9816" y="4384"/>
                    </a:lnTo>
                    <a:cubicBezTo>
                      <a:pt x="9781" y="4521"/>
                      <a:pt x="9764" y="4566"/>
                      <a:pt x="9746" y="4612"/>
                    </a:cubicBezTo>
                    <a:cubicBezTo>
                      <a:pt x="9729" y="4658"/>
                      <a:pt x="9711" y="4658"/>
                      <a:pt x="9693" y="4703"/>
                    </a:cubicBezTo>
                    <a:lnTo>
                      <a:pt x="9588" y="4658"/>
                    </a:lnTo>
                    <a:lnTo>
                      <a:pt x="9447" y="4749"/>
                    </a:lnTo>
                    <a:lnTo>
                      <a:pt x="9342" y="4658"/>
                    </a:lnTo>
                    <a:lnTo>
                      <a:pt x="9236" y="4658"/>
                    </a:lnTo>
                    <a:lnTo>
                      <a:pt x="9166" y="4703"/>
                    </a:lnTo>
                    <a:lnTo>
                      <a:pt x="9078" y="4612"/>
                    </a:lnTo>
                    <a:cubicBezTo>
                      <a:pt x="9113" y="4536"/>
                      <a:pt x="9149" y="4460"/>
                      <a:pt x="9184" y="4384"/>
                    </a:cubicBezTo>
                    <a:lnTo>
                      <a:pt x="9061" y="4658"/>
                    </a:lnTo>
                    <a:lnTo>
                      <a:pt x="9008" y="4658"/>
                    </a:lnTo>
                    <a:cubicBezTo>
                      <a:pt x="8990" y="4734"/>
                      <a:pt x="8973" y="4810"/>
                      <a:pt x="8955" y="4886"/>
                    </a:cubicBezTo>
                    <a:lnTo>
                      <a:pt x="8867" y="4977"/>
                    </a:lnTo>
                    <a:lnTo>
                      <a:pt x="8744" y="5114"/>
                    </a:lnTo>
                    <a:lnTo>
                      <a:pt x="8920" y="4932"/>
                    </a:lnTo>
                    <a:cubicBezTo>
                      <a:pt x="8943" y="4886"/>
                      <a:pt x="8967" y="4841"/>
                      <a:pt x="8990" y="4795"/>
                    </a:cubicBezTo>
                    <a:cubicBezTo>
                      <a:pt x="9002" y="4749"/>
                      <a:pt x="9014" y="4704"/>
                      <a:pt x="9026" y="4658"/>
                    </a:cubicBezTo>
                    <a:lnTo>
                      <a:pt x="9096" y="4612"/>
                    </a:lnTo>
                    <a:lnTo>
                      <a:pt x="9201" y="4658"/>
                    </a:lnTo>
                    <a:lnTo>
                      <a:pt x="9342" y="4658"/>
                    </a:lnTo>
                    <a:cubicBezTo>
                      <a:pt x="9319" y="4734"/>
                      <a:pt x="9295" y="4810"/>
                      <a:pt x="9272" y="4886"/>
                    </a:cubicBezTo>
                    <a:cubicBezTo>
                      <a:pt x="9243" y="4947"/>
                      <a:pt x="9213" y="5007"/>
                      <a:pt x="9184" y="5068"/>
                    </a:cubicBezTo>
                    <a:cubicBezTo>
                      <a:pt x="9166" y="5083"/>
                      <a:pt x="9149" y="5099"/>
                      <a:pt x="9131" y="5114"/>
                    </a:cubicBezTo>
                    <a:lnTo>
                      <a:pt x="8973" y="5160"/>
                    </a:lnTo>
                    <a:lnTo>
                      <a:pt x="8744" y="5205"/>
                    </a:lnTo>
                    <a:cubicBezTo>
                      <a:pt x="8656" y="5205"/>
                      <a:pt x="8551" y="5205"/>
                      <a:pt x="8463" y="5251"/>
                    </a:cubicBezTo>
                    <a:cubicBezTo>
                      <a:pt x="8393" y="5205"/>
                      <a:pt x="8305" y="5114"/>
                      <a:pt x="8235" y="5205"/>
                    </a:cubicBezTo>
                    <a:lnTo>
                      <a:pt x="8059" y="5114"/>
                    </a:lnTo>
                    <a:lnTo>
                      <a:pt x="7830" y="5023"/>
                    </a:lnTo>
                    <a:lnTo>
                      <a:pt x="7584" y="4886"/>
                    </a:lnTo>
                    <a:lnTo>
                      <a:pt x="7409" y="4658"/>
                    </a:lnTo>
                    <a:lnTo>
                      <a:pt x="7145" y="4521"/>
                    </a:lnTo>
                    <a:lnTo>
                      <a:pt x="6706" y="4384"/>
                    </a:lnTo>
                    <a:lnTo>
                      <a:pt x="5862" y="4932"/>
                    </a:lnTo>
                    <a:lnTo>
                      <a:pt x="4860" y="4932"/>
                    </a:lnTo>
                    <a:lnTo>
                      <a:pt x="4069" y="5205"/>
                    </a:lnTo>
                    <a:lnTo>
                      <a:pt x="2910" y="4840"/>
                    </a:lnTo>
                    <a:lnTo>
                      <a:pt x="2242" y="4110"/>
                    </a:lnTo>
                    <a:lnTo>
                      <a:pt x="1504" y="3562"/>
                    </a:lnTo>
                    <a:lnTo>
                      <a:pt x="3243" y="4977"/>
                    </a:lnTo>
                    <a:lnTo>
                      <a:pt x="4017" y="5114"/>
                    </a:lnTo>
                    <a:cubicBezTo>
                      <a:pt x="3917" y="5921"/>
                      <a:pt x="3941" y="6586"/>
                      <a:pt x="3841" y="7393"/>
                    </a:cubicBezTo>
                    <a:cubicBezTo>
                      <a:pt x="3829" y="7774"/>
                      <a:pt x="3695" y="8295"/>
                      <a:pt x="3683" y="8676"/>
                    </a:cubicBezTo>
                    <a:cubicBezTo>
                      <a:pt x="3613" y="9117"/>
                      <a:pt x="3454" y="10955"/>
                      <a:pt x="3384" y="11396"/>
                    </a:cubicBezTo>
                    <a:lnTo>
                      <a:pt x="2664" y="9927"/>
                    </a:lnTo>
                    <a:close/>
                  </a:path>
                </a:pathLst>
              </a:custGeom>
              <a:gradFill rotWithShape="1">
                <a:gsLst>
                  <a:gs pos="0">
                    <a:srgbClr val="F9CFAD">
                      <a:gamma/>
                      <a:shade val="86275"/>
                      <a:invGamma/>
                    </a:srgbClr>
                  </a:gs>
                  <a:gs pos="50000">
                    <a:srgbClr val="F9CFAD"/>
                  </a:gs>
                  <a:gs pos="100000">
                    <a:srgbClr val="F9CFAD">
                      <a:gamma/>
                      <a:shade val="86275"/>
                      <a:invGamma/>
                    </a:srgbClr>
                  </a:gs>
                </a:gsLst>
                <a:lin ang="5400000" scaled="1"/>
              </a:gra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grpSp>
        <p:sp>
          <p:nvSpPr>
            <p:cNvPr id="329" name="Freeform 328"/>
            <p:cNvSpPr/>
            <p:nvPr/>
          </p:nvSpPr>
          <p:spPr bwMode="auto">
            <a:xfrm>
              <a:off x="6376988" y="3757992"/>
              <a:ext cx="33337" cy="140493"/>
            </a:xfrm>
            <a:custGeom>
              <a:avLst/>
              <a:gdLst>
                <a:gd name="connsiteX0" fmla="*/ 33337 w 33337"/>
                <a:gd name="connsiteY0" fmla="*/ 0 h 140493"/>
                <a:gd name="connsiteX1" fmla="*/ 4762 w 33337"/>
                <a:gd name="connsiteY1" fmla="*/ 52387 h 140493"/>
                <a:gd name="connsiteX2" fmla="*/ 0 w 33337"/>
                <a:gd name="connsiteY2" fmla="*/ 97631 h 140493"/>
                <a:gd name="connsiteX3" fmla="*/ 4762 w 33337"/>
                <a:gd name="connsiteY3" fmla="*/ 140493 h 140493"/>
              </a:gdLst>
              <a:ahLst/>
              <a:cxnLst>
                <a:cxn ang="0">
                  <a:pos x="connsiteX0" y="connsiteY0"/>
                </a:cxn>
                <a:cxn ang="0">
                  <a:pos x="connsiteX1" y="connsiteY1"/>
                </a:cxn>
                <a:cxn ang="0">
                  <a:pos x="connsiteX2" y="connsiteY2"/>
                </a:cxn>
                <a:cxn ang="0">
                  <a:pos x="connsiteX3" y="connsiteY3"/>
                </a:cxn>
              </a:cxnLst>
              <a:rect l="l" t="t" r="r" b="b"/>
              <a:pathLst>
                <a:path w="33337" h="140493">
                  <a:moveTo>
                    <a:pt x="33337" y="0"/>
                  </a:moveTo>
                  <a:lnTo>
                    <a:pt x="4762" y="52387"/>
                  </a:lnTo>
                  <a:lnTo>
                    <a:pt x="0" y="97631"/>
                  </a:lnTo>
                  <a:lnTo>
                    <a:pt x="4762" y="140493"/>
                  </a:lnTo>
                </a:path>
              </a:pathLst>
            </a:custGeom>
            <a:noFill/>
            <a:ln w="6350"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dirty="0" smtClean="0">
                <a:ln>
                  <a:noFill/>
                </a:ln>
                <a:solidFill>
                  <a:schemeClr val="tx1"/>
                </a:solidFill>
                <a:effectLst/>
                <a:latin typeface="Arial" charset="0"/>
                <a:cs typeface="Times New Roman" pitchFamily="18" charset="0"/>
              </a:endParaRPr>
            </a:p>
          </p:txBody>
        </p:sp>
        <p:sp>
          <p:nvSpPr>
            <p:cNvPr id="330" name="Freeform 329"/>
            <p:cNvSpPr/>
            <p:nvPr/>
          </p:nvSpPr>
          <p:spPr bwMode="auto">
            <a:xfrm>
              <a:off x="7124471" y="3767256"/>
              <a:ext cx="33337" cy="178594"/>
            </a:xfrm>
            <a:custGeom>
              <a:avLst/>
              <a:gdLst>
                <a:gd name="connsiteX0" fmla="*/ 0 w 33337"/>
                <a:gd name="connsiteY0" fmla="*/ 0 h 178594"/>
                <a:gd name="connsiteX1" fmla="*/ 21431 w 33337"/>
                <a:gd name="connsiteY1" fmla="*/ 47625 h 178594"/>
                <a:gd name="connsiteX2" fmla="*/ 33337 w 33337"/>
                <a:gd name="connsiteY2" fmla="*/ 107156 h 178594"/>
                <a:gd name="connsiteX3" fmla="*/ 33337 w 33337"/>
                <a:gd name="connsiteY3" fmla="*/ 150019 h 178594"/>
                <a:gd name="connsiteX4" fmla="*/ 23812 w 33337"/>
                <a:gd name="connsiteY4" fmla="*/ 178594 h 17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337" h="178594">
                  <a:moveTo>
                    <a:pt x="0" y="0"/>
                  </a:moveTo>
                  <a:lnTo>
                    <a:pt x="21431" y="47625"/>
                  </a:lnTo>
                  <a:lnTo>
                    <a:pt x="33337" y="107156"/>
                  </a:lnTo>
                  <a:lnTo>
                    <a:pt x="33337" y="150019"/>
                  </a:lnTo>
                  <a:lnTo>
                    <a:pt x="23812" y="178594"/>
                  </a:lnTo>
                </a:path>
              </a:pathLst>
            </a:custGeom>
            <a:noFill/>
            <a:ln w="6350"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dirty="0" smtClean="0">
                <a:ln>
                  <a:noFill/>
                </a:ln>
                <a:solidFill>
                  <a:schemeClr val="tx1"/>
                </a:solidFill>
                <a:effectLst/>
                <a:latin typeface="Arial" charset="0"/>
                <a:cs typeface="Times New Roman" pitchFamily="18" charset="0"/>
              </a:endParaRPr>
            </a:p>
          </p:txBody>
        </p:sp>
      </p:grpSp>
      <p:grpSp>
        <p:nvGrpSpPr>
          <p:cNvPr id="334" name="Group 333"/>
          <p:cNvGrpSpPr/>
          <p:nvPr/>
        </p:nvGrpSpPr>
        <p:grpSpPr>
          <a:xfrm>
            <a:off x="6120663" y="1451417"/>
            <a:ext cx="2566391" cy="1573605"/>
            <a:chOff x="6120060" y="1451417"/>
            <a:chExt cx="2566391" cy="1573605"/>
          </a:xfrm>
        </p:grpSpPr>
        <p:grpSp>
          <p:nvGrpSpPr>
            <p:cNvPr id="110" name="Group 109"/>
            <p:cNvGrpSpPr/>
            <p:nvPr/>
          </p:nvGrpSpPr>
          <p:grpSpPr>
            <a:xfrm>
              <a:off x="6120060" y="1451417"/>
              <a:ext cx="2566391" cy="1573605"/>
              <a:chOff x="1938934" y="2995613"/>
              <a:chExt cx="5477865" cy="3348037"/>
            </a:xfrm>
          </p:grpSpPr>
          <p:sp>
            <p:nvSpPr>
              <p:cNvPr id="4" name="Freeform 497"/>
              <p:cNvSpPr>
                <a:spLocks/>
              </p:cNvSpPr>
              <p:nvPr/>
            </p:nvSpPr>
            <p:spPr bwMode="auto">
              <a:xfrm>
                <a:off x="2028825" y="4305300"/>
                <a:ext cx="428625" cy="295275"/>
              </a:xfrm>
              <a:custGeom>
                <a:avLst/>
                <a:gdLst>
                  <a:gd name="T0" fmla="*/ 270 w 270"/>
                  <a:gd name="T1" fmla="*/ 60 h 186"/>
                  <a:gd name="T2" fmla="*/ 0 w 270"/>
                  <a:gd name="T3" fmla="*/ 0 h 186"/>
                  <a:gd name="T4" fmla="*/ 228 w 270"/>
                  <a:gd name="T5" fmla="*/ 186 h 186"/>
                  <a:gd name="T6" fmla="*/ 0 60000 65536"/>
                  <a:gd name="T7" fmla="*/ 0 60000 65536"/>
                  <a:gd name="T8" fmla="*/ 0 60000 65536"/>
                  <a:gd name="T9" fmla="*/ 0 w 270"/>
                  <a:gd name="T10" fmla="*/ 0 h 186"/>
                  <a:gd name="T11" fmla="*/ 270 w 270"/>
                  <a:gd name="T12" fmla="*/ 186 h 186"/>
                </a:gdLst>
                <a:ahLst/>
                <a:cxnLst>
                  <a:cxn ang="T6">
                    <a:pos x="T0" y="T1"/>
                  </a:cxn>
                  <a:cxn ang="T7">
                    <a:pos x="T2" y="T3"/>
                  </a:cxn>
                  <a:cxn ang="T8">
                    <a:pos x="T4" y="T5"/>
                  </a:cxn>
                </a:cxnLst>
                <a:rect l="T9" t="T10" r="T11" b="T12"/>
                <a:pathLst>
                  <a:path w="270" h="186">
                    <a:moveTo>
                      <a:pt x="270" y="60"/>
                    </a:moveTo>
                    <a:lnTo>
                      <a:pt x="0" y="0"/>
                    </a:lnTo>
                    <a:lnTo>
                      <a:pt x="228" y="186"/>
                    </a:lnTo>
                  </a:path>
                </a:pathLst>
              </a:custGeom>
              <a:noFill/>
              <a:ln w="6350" cmpd="sng">
                <a:solidFill>
                  <a:srgbClr val="FF3300"/>
                </a:solidFill>
                <a:prstDash val="solid"/>
                <a:round/>
                <a:headEnd/>
                <a:tailEnd/>
              </a:ln>
            </p:spPr>
            <p:txBody>
              <a:bodyPr/>
              <a:lstStyle/>
              <a:p>
                <a:endParaRPr lang="en-GB" dirty="0"/>
              </a:p>
            </p:txBody>
          </p:sp>
          <p:sp>
            <p:nvSpPr>
              <p:cNvPr id="5" name="Freeform 112"/>
              <p:cNvSpPr>
                <a:spLocks/>
              </p:cNvSpPr>
              <p:nvPr/>
            </p:nvSpPr>
            <p:spPr bwMode="auto">
              <a:xfrm>
                <a:off x="2873375" y="3646488"/>
                <a:ext cx="757237" cy="744537"/>
              </a:xfrm>
              <a:custGeom>
                <a:avLst/>
                <a:gdLst>
                  <a:gd name="T0" fmla="*/ 143 w 618"/>
                  <a:gd name="T1" fmla="*/ 561 h 561"/>
                  <a:gd name="T2" fmla="*/ 98 w 618"/>
                  <a:gd name="T3" fmla="*/ 498 h 561"/>
                  <a:gd name="T4" fmla="*/ 35 w 618"/>
                  <a:gd name="T5" fmla="*/ 440 h 561"/>
                  <a:gd name="T6" fmla="*/ 20 w 618"/>
                  <a:gd name="T7" fmla="*/ 375 h 561"/>
                  <a:gd name="T8" fmla="*/ 3 w 618"/>
                  <a:gd name="T9" fmla="*/ 301 h 561"/>
                  <a:gd name="T10" fmla="*/ 0 w 618"/>
                  <a:gd name="T11" fmla="*/ 180 h 561"/>
                  <a:gd name="T12" fmla="*/ 21 w 618"/>
                  <a:gd name="T13" fmla="*/ 116 h 561"/>
                  <a:gd name="T14" fmla="*/ 62 w 618"/>
                  <a:gd name="T15" fmla="*/ 74 h 561"/>
                  <a:gd name="T16" fmla="*/ 94 w 618"/>
                  <a:gd name="T17" fmla="*/ 51 h 561"/>
                  <a:gd name="T18" fmla="*/ 132 w 618"/>
                  <a:gd name="T19" fmla="*/ 26 h 561"/>
                  <a:gd name="T20" fmla="*/ 205 w 618"/>
                  <a:gd name="T21" fmla="*/ 23 h 561"/>
                  <a:gd name="T22" fmla="*/ 285 w 618"/>
                  <a:gd name="T23" fmla="*/ 4 h 561"/>
                  <a:gd name="T24" fmla="*/ 373 w 618"/>
                  <a:gd name="T25" fmla="*/ 0 h 561"/>
                  <a:gd name="T26" fmla="*/ 423 w 618"/>
                  <a:gd name="T27" fmla="*/ 15 h 561"/>
                  <a:gd name="T28" fmla="*/ 476 w 618"/>
                  <a:gd name="T29" fmla="*/ 15 h 561"/>
                  <a:gd name="T30" fmla="*/ 536 w 618"/>
                  <a:gd name="T31" fmla="*/ 32 h 561"/>
                  <a:gd name="T32" fmla="*/ 598 w 618"/>
                  <a:gd name="T33" fmla="*/ 38 h 561"/>
                  <a:gd name="T34" fmla="*/ 618 w 618"/>
                  <a:gd name="T35" fmla="*/ 54 h 561"/>
                  <a:gd name="T36" fmla="*/ 618 w 618"/>
                  <a:gd name="T37" fmla="*/ 76 h 561"/>
                  <a:gd name="T38" fmla="*/ 595 w 618"/>
                  <a:gd name="T39" fmla="*/ 128 h 561"/>
                  <a:gd name="T40" fmla="*/ 549 w 618"/>
                  <a:gd name="T41" fmla="*/ 150 h 561"/>
                  <a:gd name="T42" fmla="*/ 430 w 618"/>
                  <a:gd name="T43" fmla="*/ 153 h 561"/>
                  <a:gd name="T44" fmla="*/ 364 w 618"/>
                  <a:gd name="T45" fmla="*/ 144 h 561"/>
                  <a:gd name="T46" fmla="*/ 315 w 618"/>
                  <a:gd name="T47" fmla="*/ 147 h 561"/>
                  <a:gd name="T48" fmla="*/ 282 w 618"/>
                  <a:gd name="T49" fmla="*/ 156 h 561"/>
                  <a:gd name="T50" fmla="*/ 275 w 618"/>
                  <a:gd name="T51" fmla="*/ 194 h 561"/>
                  <a:gd name="T52" fmla="*/ 279 w 618"/>
                  <a:gd name="T53" fmla="*/ 218 h 561"/>
                  <a:gd name="T54" fmla="*/ 307 w 618"/>
                  <a:gd name="T55" fmla="*/ 249 h 561"/>
                  <a:gd name="T56" fmla="*/ 311 w 618"/>
                  <a:gd name="T57" fmla="*/ 283 h 561"/>
                  <a:gd name="T58" fmla="*/ 282 w 618"/>
                  <a:gd name="T59" fmla="*/ 301 h 561"/>
                  <a:gd name="T60" fmla="*/ 277 w 618"/>
                  <a:gd name="T61" fmla="*/ 389 h 561"/>
                  <a:gd name="T62" fmla="*/ 227 w 618"/>
                  <a:gd name="T63" fmla="*/ 389 h 561"/>
                  <a:gd name="T64" fmla="*/ 213 w 618"/>
                  <a:gd name="T65" fmla="*/ 342 h 561"/>
                  <a:gd name="T66" fmla="*/ 167 w 618"/>
                  <a:gd name="T67" fmla="*/ 302 h 561"/>
                  <a:gd name="T68" fmla="*/ 127 w 618"/>
                  <a:gd name="T69" fmla="*/ 293 h 561"/>
                  <a:gd name="T70" fmla="*/ 113 w 618"/>
                  <a:gd name="T71" fmla="*/ 299 h 561"/>
                  <a:gd name="T72" fmla="*/ 90 w 618"/>
                  <a:gd name="T73" fmla="*/ 405 h 561"/>
                  <a:gd name="T74" fmla="*/ 102 w 618"/>
                  <a:gd name="T75" fmla="*/ 437 h 561"/>
                  <a:gd name="T76" fmla="*/ 143 w 618"/>
                  <a:gd name="T77" fmla="*/ 482 h 561"/>
                  <a:gd name="T78" fmla="*/ 179 w 618"/>
                  <a:gd name="T79" fmla="*/ 501 h 56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618"/>
                  <a:gd name="T121" fmla="*/ 0 h 561"/>
                  <a:gd name="T122" fmla="*/ 618 w 618"/>
                  <a:gd name="T123" fmla="*/ 561 h 561"/>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618" h="561">
                    <a:moveTo>
                      <a:pt x="143" y="561"/>
                    </a:moveTo>
                    <a:lnTo>
                      <a:pt x="98" y="498"/>
                    </a:lnTo>
                    <a:lnTo>
                      <a:pt x="35" y="440"/>
                    </a:lnTo>
                    <a:lnTo>
                      <a:pt x="20" y="375"/>
                    </a:lnTo>
                    <a:lnTo>
                      <a:pt x="3" y="301"/>
                    </a:lnTo>
                    <a:lnTo>
                      <a:pt x="0" y="180"/>
                    </a:lnTo>
                    <a:lnTo>
                      <a:pt x="21" y="116"/>
                    </a:lnTo>
                    <a:lnTo>
                      <a:pt x="62" y="74"/>
                    </a:lnTo>
                    <a:lnTo>
                      <a:pt x="94" y="51"/>
                    </a:lnTo>
                    <a:lnTo>
                      <a:pt x="132" y="26"/>
                    </a:lnTo>
                    <a:lnTo>
                      <a:pt x="205" y="23"/>
                    </a:lnTo>
                    <a:lnTo>
                      <a:pt x="285" y="4"/>
                    </a:lnTo>
                    <a:lnTo>
                      <a:pt x="373" y="0"/>
                    </a:lnTo>
                    <a:lnTo>
                      <a:pt x="423" y="15"/>
                    </a:lnTo>
                    <a:lnTo>
                      <a:pt x="476" y="15"/>
                    </a:lnTo>
                    <a:lnTo>
                      <a:pt x="536" y="32"/>
                    </a:lnTo>
                    <a:lnTo>
                      <a:pt x="598" y="38"/>
                    </a:lnTo>
                    <a:lnTo>
                      <a:pt x="618" y="54"/>
                    </a:lnTo>
                    <a:lnTo>
                      <a:pt x="618" y="76"/>
                    </a:lnTo>
                    <a:lnTo>
                      <a:pt x="595" y="128"/>
                    </a:lnTo>
                    <a:lnTo>
                      <a:pt x="549" y="150"/>
                    </a:lnTo>
                    <a:lnTo>
                      <a:pt x="430" y="153"/>
                    </a:lnTo>
                    <a:lnTo>
                      <a:pt x="364" y="144"/>
                    </a:lnTo>
                    <a:lnTo>
                      <a:pt x="315" y="147"/>
                    </a:lnTo>
                    <a:lnTo>
                      <a:pt x="282" y="156"/>
                    </a:lnTo>
                    <a:lnTo>
                      <a:pt x="275" y="194"/>
                    </a:lnTo>
                    <a:lnTo>
                      <a:pt x="279" y="218"/>
                    </a:lnTo>
                    <a:lnTo>
                      <a:pt x="307" y="249"/>
                    </a:lnTo>
                    <a:lnTo>
                      <a:pt x="311" y="283"/>
                    </a:lnTo>
                    <a:lnTo>
                      <a:pt x="282" y="301"/>
                    </a:lnTo>
                    <a:lnTo>
                      <a:pt x="277" y="389"/>
                    </a:lnTo>
                    <a:lnTo>
                      <a:pt x="227" y="389"/>
                    </a:lnTo>
                    <a:lnTo>
                      <a:pt x="213" y="342"/>
                    </a:lnTo>
                    <a:lnTo>
                      <a:pt x="167" y="302"/>
                    </a:lnTo>
                    <a:lnTo>
                      <a:pt x="127" y="293"/>
                    </a:lnTo>
                    <a:lnTo>
                      <a:pt x="113" y="299"/>
                    </a:lnTo>
                    <a:cubicBezTo>
                      <a:pt x="82" y="365"/>
                      <a:pt x="90" y="330"/>
                      <a:pt x="90" y="405"/>
                    </a:cubicBezTo>
                    <a:lnTo>
                      <a:pt x="102" y="437"/>
                    </a:lnTo>
                    <a:lnTo>
                      <a:pt x="143" y="482"/>
                    </a:lnTo>
                    <a:lnTo>
                      <a:pt x="179" y="501"/>
                    </a:lnTo>
                  </a:path>
                </a:pathLst>
              </a:custGeom>
              <a:gradFill rotWithShape="1">
                <a:gsLst>
                  <a:gs pos="0">
                    <a:srgbClr val="595959"/>
                  </a:gs>
                  <a:gs pos="100000">
                    <a:srgbClr val="C0C0C0"/>
                  </a:gs>
                </a:gsLst>
                <a:lin ang="5400000" scaled="1"/>
              </a:gradFill>
              <a:ln w="6350">
                <a:solidFill>
                  <a:srgbClr val="000000"/>
                </a:solidFill>
                <a:round/>
                <a:headEnd/>
                <a:tailEnd/>
              </a:ln>
            </p:spPr>
            <p:txBody>
              <a:bodyPr/>
              <a:lstStyle/>
              <a:p>
                <a:endParaRPr lang="en-GB" dirty="0"/>
              </a:p>
            </p:txBody>
          </p:sp>
          <p:sp>
            <p:nvSpPr>
              <p:cNvPr id="6" name="Freeform 113"/>
              <p:cNvSpPr>
                <a:spLocks/>
              </p:cNvSpPr>
              <p:nvPr/>
            </p:nvSpPr>
            <p:spPr bwMode="auto">
              <a:xfrm>
                <a:off x="3046412" y="4252913"/>
                <a:ext cx="414337" cy="598487"/>
              </a:xfrm>
              <a:custGeom>
                <a:avLst/>
                <a:gdLst>
                  <a:gd name="T0" fmla="*/ 70 w 338"/>
                  <a:gd name="T1" fmla="*/ 0 h 451"/>
                  <a:gd name="T2" fmla="*/ 25 w 338"/>
                  <a:gd name="T3" fmla="*/ 55 h 451"/>
                  <a:gd name="T4" fmla="*/ 0 w 338"/>
                  <a:gd name="T5" fmla="*/ 103 h 451"/>
                  <a:gd name="T6" fmla="*/ 11 w 338"/>
                  <a:gd name="T7" fmla="*/ 167 h 451"/>
                  <a:gd name="T8" fmla="*/ 34 w 338"/>
                  <a:gd name="T9" fmla="*/ 343 h 451"/>
                  <a:gd name="T10" fmla="*/ 72 w 338"/>
                  <a:gd name="T11" fmla="*/ 393 h 451"/>
                  <a:gd name="T12" fmla="*/ 138 w 338"/>
                  <a:gd name="T13" fmla="*/ 425 h 451"/>
                  <a:gd name="T14" fmla="*/ 214 w 338"/>
                  <a:gd name="T15" fmla="*/ 443 h 451"/>
                  <a:gd name="T16" fmla="*/ 262 w 338"/>
                  <a:gd name="T17" fmla="*/ 451 h 451"/>
                  <a:gd name="T18" fmla="*/ 330 w 338"/>
                  <a:gd name="T19" fmla="*/ 443 h 451"/>
                  <a:gd name="T20" fmla="*/ 338 w 338"/>
                  <a:gd name="T21" fmla="*/ 261 h 45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8"/>
                  <a:gd name="T34" fmla="*/ 0 h 451"/>
                  <a:gd name="T35" fmla="*/ 338 w 338"/>
                  <a:gd name="T36" fmla="*/ 451 h 45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8" h="451">
                    <a:moveTo>
                      <a:pt x="70" y="0"/>
                    </a:moveTo>
                    <a:lnTo>
                      <a:pt x="25" y="55"/>
                    </a:lnTo>
                    <a:lnTo>
                      <a:pt x="0" y="103"/>
                    </a:lnTo>
                    <a:lnTo>
                      <a:pt x="11" y="167"/>
                    </a:lnTo>
                    <a:lnTo>
                      <a:pt x="34" y="343"/>
                    </a:lnTo>
                    <a:lnTo>
                      <a:pt x="72" y="393"/>
                    </a:lnTo>
                    <a:lnTo>
                      <a:pt x="138" y="425"/>
                    </a:lnTo>
                    <a:lnTo>
                      <a:pt x="214" y="443"/>
                    </a:lnTo>
                    <a:lnTo>
                      <a:pt x="262" y="451"/>
                    </a:lnTo>
                    <a:lnTo>
                      <a:pt x="330" y="443"/>
                    </a:lnTo>
                    <a:lnTo>
                      <a:pt x="338" y="261"/>
                    </a:lnTo>
                  </a:path>
                </a:pathLst>
              </a:custGeom>
              <a:gradFill rotWithShape="1">
                <a:gsLst>
                  <a:gs pos="0">
                    <a:srgbClr val="EFCFAA"/>
                  </a:gs>
                  <a:gs pos="100000">
                    <a:srgbClr val="F9D7B1"/>
                  </a:gs>
                </a:gsLst>
                <a:lin ang="0" scaled="1"/>
              </a:gradFill>
              <a:ln w="6350">
                <a:solidFill>
                  <a:srgbClr val="000000"/>
                </a:solidFill>
                <a:round/>
                <a:headEnd/>
                <a:tailEnd/>
              </a:ln>
            </p:spPr>
            <p:txBody>
              <a:bodyPr/>
              <a:lstStyle/>
              <a:p>
                <a:endParaRPr lang="en-GB" dirty="0"/>
              </a:p>
            </p:txBody>
          </p:sp>
          <p:sp>
            <p:nvSpPr>
              <p:cNvPr id="7" name="Freeform 114"/>
              <p:cNvSpPr>
                <a:spLocks/>
              </p:cNvSpPr>
              <p:nvPr/>
            </p:nvSpPr>
            <p:spPr bwMode="auto">
              <a:xfrm>
                <a:off x="3619500" y="4071938"/>
                <a:ext cx="36512" cy="65087"/>
              </a:xfrm>
              <a:custGeom>
                <a:avLst/>
                <a:gdLst>
                  <a:gd name="T0" fmla="*/ 0 w 55"/>
                  <a:gd name="T1" fmla="*/ 45 h 95"/>
                  <a:gd name="T2" fmla="*/ 35 w 55"/>
                  <a:gd name="T3" fmla="*/ 35 h 95"/>
                  <a:gd name="T4" fmla="*/ 55 w 55"/>
                  <a:gd name="T5" fmla="*/ 0 h 95"/>
                  <a:gd name="T6" fmla="*/ 50 w 55"/>
                  <a:gd name="T7" fmla="*/ 40 h 95"/>
                  <a:gd name="T8" fmla="*/ 15 w 55"/>
                  <a:gd name="T9" fmla="*/ 95 h 95"/>
                  <a:gd name="T10" fmla="*/ 0 60000 65536"/>
                  <a:gd name="T11" fmla="*/ 0 60000 65536"/>
                  <a:gd name="T12" fmla="*/ 0 60000 65536"/>
                  <a:gd name="T13" fmla="*/ 0 60000 65536"/>
                  <a:gd name="T14" fmla="*/ 0 60000 65536"/>
                  <a:gd name="T15" fmla="*/ 0 w 55"/>
                  <a:gd name="T16" fmla="*/ 0 h 95"/>
                  <a:gd name="T17" fmla="*/ 55 w 55"/>
                  <a:gd name="T18" fmla="*/ 95 h 95"/>
                </a:gdLst>
                <a:ahLst/>
                <a:cxnLst>
                  <a:cxn ang="T10">
                    <a:pos x="T0" y="T1"/>
                  </a:cxn>
                  <a:cxn ang="T11">
                    <a:pos x="T2" y="T3"/>
                  </a:cxn>
                  <a:cxn ang="T12">
                    <a:pos x="T4" y="T5"/>
                  </a:cxn>
                  <a:cxn ang="T13">
                    <a:pos x="T6" y="T7"/>
                  </a:cxn>
                  <a:cxn ang="T14">
                    <a:pos x="T8" y="T9"/>
                  </a:cxn>
                </a:cxnLst>
                <a:rect l="T15" t="T16" r="T17" b="T18"/>
                <a:pathLst>
                  <a:path w="55" h="95">
                    <a:moveTo>
                      <a:pt x="0" y="45"/>
                    </a:moveTo>
                    <a:lnTo>
                      <a:pt x="35" y="35"/>
                    </a:lnTo>
                    <a:lnTo>
                      <a:pt x="55" y="0"/>
                    </a:lnTo>
                    <a:lnTo>
                      <a:pt x="50" y="40"/>
                    </a:lnTo>
                    <a:lnTo>
                      <a:pt x="15" y="95"/>
                    </a:lnTo>
                  </a:path>
                </a:pathLst>
              </a:custGeom>
              <a:noFill/>
              <a:ln w="6350">
                <a:solidFill>
                  <a:srgbClr val="000000"/>
                </a:solidFill>
                <a:round/>
                <a:headEnd/>
                <a:tailEnd/>
              </a:ln>
            </p:spPr>
            <p:txBody>
              <a:bodyPr/>
              <a:lstStyle/>
              <a:p>
                <a:endParaRPr lang="en-GB" dirty="0"/>
              </a:p>
            </p:txBody>
          </p:sp>
          <p:sp>
            <p:nvSpPr>
              <p:cNvPr id="8" name="Freeform 115"/>
              <p:cNvSpPr>
                <a:spLocks/>
              </p:cNvSpPr>
              <p:nvPr/>
            </p:nvSpPr>
            <p:spPr bwMode="auto">
              <a:xfrm>
                <a:off x="2987675" y="3827463"/>
                <a:ext cx="698500" cy="752475"/>
              </a:xfrm>
              <a:custGeom>
                <a:avLst/>
                <a:gdLst>
                  <a:gd name="T0" fmla="*/ 99 w 570"/>
                  <a:gd name="T1" fmla="*/ 367 h 566"/>
                  <a:gd name="T2" fmla="*/ 72 w 570"/>
                  <a:gd name="T3" fmla="*/ 357 h 566"/>
                  <a:gd name="T4" fmla="*/ 26 w 570"/>
                  <a:gd name="T5" fmla="*/ 327 h 566"/>
                  <a:gd name="T6" fmla="*/ 0 w 570"/>
                  <a:gd name="T7" fmla="*/ 274 h 566"/>
                  <a:gd name="T8" fmla="*/ 0 w 570"/>
                  <a:gd name="T9" fmla="*/ 212 h 566"/>
                  <a:gd name="T10" fmla="*/ 9 w 570"/>
                  <a:gd name="T11" fmla="*/ 171 h 566"/>
                  <a:gd name="T12" fmla="*/ 42 w 570"/>
                  <a:gd name="T13" fmla="*/ 154 h 566"/>
                  <a:gd name="T14" fmla="*/ 69 w 570"/>
                  <a:gd name="T15" fmla="*/ 168 h 566"/>
                  <a:gd name="T16" fmla="*/ 106 w 570"/>
                  <a:gd name="T17" fmla="*/ 187 h 566"/>
                  <a:gd name="T18" fmla="*/ 138 w 570"/>
                  <a:gd name="T19" fmla="*/ 258 h 566"/>
                  <a:gd name="T20" fmla="*/ 188 w 570"/>
                  <a:gd name="T21" fmla="*/ 255 h 566"/>
                  <a:gd name="T22" fmla="*/ 184 w 570"/>
                  <a:gd name="T23" fmla="*/ 183 h 566"/>
                  <a:gd name="T24" fmla="*/ 204 w 570"/>
                  <a:gd name="T25" fmla="*/ 158 h 566"/>
                  <a:gd name="T26" fmla="*/ 216 w 570"/>
                  <a:gd name="T27" fmla="*/ 107 h 566"/>
                  <a:gd name="T28" fmla="*/ 183 w 570"/>
                  <a:gd name="T29" fmla="*/ 84 h 566"/>
                  <a:gd name="T30" fmla="*/ 184 w 570"/>
                  <a:gd name="T31" fmla="*/ 62 h 566"/>
                  <a:gd name="T32" fmla="*/ 190 w 570"/>
                  <a:gd name="T33" fmla="*/ 19 h 566"/>
                  <a:gd name="T34" fmla="*/ 228 w 570"/>
                  <a:gd name="T35" fmla="*/ 2 h 566"/>
                  <a:gd name="T36" fmla="*/ 277 w 570"/>
                  <a:gd name="T37" fmla="*/ 8 h 566"/>
                  <a:gd name="T38" fmla="*/ 426 w 570"/>
                  <a:gd name="T39" fmla="*/ 18 h 566"/>
                  <a:gd name="T40" fmla="*/ 468 w 570"/>
                  <a:gd name="T41" fmla="*/ 9 h 566"/>
                  <a:gd name="T42" fmla="*/ 493 w 570"/>
                  <a:gd name="T43" fmla="*/ 0 h 566"/>
                  <a:gd name="T44" fmla="*/ 511 w 570"/>
                  <a:gd name="T45" fmla="*/ 51 h 566"/>
                  <a:gd name="T46" fmla="*/ 520 w 570"/>
                  <a:gd name="T47" fmla="*/ 92 h 566"/>
                  <a:gd name="T48" fmla="*/ 527 w 570"/>
                  <a:gd name="T49" fmla="*/ 118 h 566"/>
                  <a:gd name="T50" fmla="*/ 529 w 570"/>
                  <a:gd name="T51" fmla="*/ 156 h 566"/>
                  <a:gd name="T52" fmla="*/ 522 w 570"/>
                  <a:gd name="T53" fmla="*/ 182 h 566"/>
                  <a:gd name="T54" fmla="*/ 514 w 570"/>
                  <a:gd name="T55" fmla="*/ 218 h 566"/>
                  <a:gd name="T56" fmla="*/ 524 w 570"/>
                  <a:gd name="T57" fmla="*/ 248 h 566"/>
                  <a:gd name="T58" fmla="*/ 540 w 570"/>
                  <a:gd name="T59" fmla="*/ 279 h 566"/>
                  <a:gd name="T60" fmla="*/ 570 w 570"/>
                  <a:gd name="T61" fmla="*/ 317 h 566"/>
                  <a:gd name="T62" fmla="*/ 563 w 570"/>
                  <a:gd name="T63" fmla="*/ 339 h 566"/>
                  <a:gd name="T64" fmla="*/ 542 w 570"/>
                  <a:gd name="T65" fmla="*/ 342 h 566"/>
                  <a:gd name="T66" fmla="*/ 521 w 570"/>
                  <a:gd name="T67" fmla="*/ 348 h 566"/>
                  <a:gd name="T68" fmla="*/ 517 w 570"/>
                  <a:gd name="T69" fmla="*/ 376 h 566"/>
                  <a:gd name="T70" fmla="*/ 511 w 570"/>
                  <a:gd name="T71" fmla="*/ 408 h 566"/>
                  <a:gd name="T72" fmla="*/ 507 w 570"/>
                  <a:gd name="T73" fmla="*/ 417 h 566"/>
                  <a:gd name="T74" fmla="*/ 517 w 570"/>
                  <a:gd name="T75" fmla="*/ 441 h 566"/>
                  <a:gd name="T76" fmla="*/ 500 w 570"/>
                  <a:gd name="T77" fmla="*/ 455 h 566"/>
                  <a:gd name="T78" fmla="*/ 497 w 570"/>
                  <a:gd name="T79" fmla="*/ 479 h 566"/>
                  <a:gd name="T80" fmla="*/ 484 w 570"/>
                  <a:gd name="T81" fmla="*/ 531 h 566"/>
                  <a:gd name="T82" fmla="*/ 456 w 570"/>
                  <a:gd name="T83" fmla="*/ 556 h 566"/>
                  <a:gd name="T84" fmla="*/ 422 w 570"/>
                  <a:gd name="T85" fmla="*/ 566 h 566"/>
                  <a:gd name="T86" fmla="*/ 330 w 570"/>
                  <a:gd name="T87" fmla="*/ 550 h 566"/>
                  <a:gd name="T88" fmla="*/ 251 w 570"/>
                  <a:gd name="T89" fmla="*/ 528 h 566"/>
                  <a:gd name="T90" fmla="*/ 191 w 570"/>
                  <a:gd name="T91" fmla="*/ 488 h 566"/>
                  <a:gd name="T92" fmla="*/ 158 w 570"/>
                  <a:gd name="T93" fmla="*/ 448 h 566"/>
                  <a:gd name="T94" fmla="*/ 135 w 570"/>
                  <a:gd name="T95" fmla="*/ 395 h 566"/>
                  <a:gd name="T96" fmla="*/ 129 w 570"/>
                  <a:gd name="T97" fmla="*/ 354 h 566"/>
                  <a:gd name="T98" fmla="*/ 99 w 570"/>
                  <a:gd name="T99" fmla="*/ 367 h 56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570"/>
                  <a:gd name="T151" fmla="*/ 0 h 566"/>
                  <a:gd name="T152" fmla="*/ 570 w 570"/>
                  <a:gd name="T153" fmla="*/ 566 h 56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570" h="566">
                    <a:moveTo>
                      <a:pt x="99" y="367"/>
                    </a:moveTo>
                    <a:lnTo>
                      <a:pt x="72" y="357"/>
                    </a:lnTo>
                    <a:lnTo>
                      <a:pt x="26" y="327"/>
                    </a:lnTo>
                    <a:lnTo>
                      <a:pt x="0" y="274"/>
                    </a:lnTo>
                    <a:lnTo>
                      <a:pt x="0" y="212"/>
                    </a:lnTo>
                    <a:lnTo>
                      <a:pt x="9" y="171"/>
                    </a:lnTo>
                    <a:lnTo>
                      <a:pt x="42" y="154"/>
                    </a:lnTo>
                    <a:lnTo>
                      <a:pt x="69" y="168"/>
                    </a:lnTo>
                    <a:lnTo>
                      <a:pt x="106" y="187"/>
                    </a:lnTo>
                    <a:lnTo>
                      <a:pt x="138" y="258"/>
                    </a:lnTo>
                    <a:lnTo>
                      <a:pt x="188" y="255"/>
                    </a:lnTo>
                    <a:lnTo>
                      <a:pt x="184" y="183"/>
                    </a:lnTo>
                    <a:lnTo>
                      <a:pt x="204" y="158"/>
                    </a:lnTo>
                    <a:lnTo>
                      <a:pt x="216" y="107"/>
                    </a:lnTo>
                    <a:lnTo>
                      <a:pt x="183" y="84"/>
                    </a:lnTo>
                    <a:lnTo>
                      <a:pt x="184" y="62"/>
                    </a:lnTo>
                    <a:lnTo>
                      <a:pt x="190" y="19"/>
                    </a:lnTo>
                    <a:lnTo>
                      <a:pt x="228" y="2"/>
                    </a:lnTo>
                    <a:lnTo>
                      <a:pt x="277" y="8"/>
                    </a:lnTo>
                    <a:lnTo>
                      <a:pt x="426" y="18"/>
                    </a:lnTo>
                    <a:lnTo>
                      <a:pt x="468" y="9"/>
                    </a:lnTo>
                    <a:lnTo>
                      <a:pt x="493" y="0"/>
                    </a:lnTo>
                    <a:lnTo>
                      <a:pt x="511" y="51"/>
                    </a:lnTo>
                    <a:lnTo>
                      <a:pt x="520" y="92"/>
                    </a:lnTo>
                    <a:lnTo>
                      <a:pt x="527" y="118"/>
                    </a:lnTo>
                    <a:lnTo>
                      <a:pt x="529" y="156"/>
                    </a:lnTo>
                    <a:lnTo>
                      <a:pt x="522" y="182"/>
                    </a:lnTo>
                    <a:lnTo>
                      <a:pt x="514" y="218"/>
                    </a:lnTo>
                    <a:lnTo>
                      <a:pt x="524" y="248"/>
                    </a:lnTo>
                    <a:lnTo>
                      <a:pt x="540" y="279"/>
                    </a:lnTo>
                    <a:cubicBezTo>
                      <a:pt x="554" y="307"/>
                      <a:pt x="566" y="307"/>
                      <a:pt x="570" y="317"/>
                    </a:cubicBezTo>
                    <a:lnTo>
                      <a:pt x="563" y="339"/>
                    </a:lnTo>
                    <a:lnTo>
                      <a:pt x="542" y="342"/>
                    </a:lnTo>
                    <a:lnTo>
                      <a:pt x="521" y="348"/>
                    </a:lnTo>
                    <a:lnTo>
                      <a:pt x="517" y="376"/>
                    </a:lnTo>
                    <a:lnTo>
                      <a:pt x="511" y="408"/>
                    </a:lnTo>
                    <a:lnTo>
                      <a:pt x="507" y="417"/>
                    </a:lnTo>
                    <a:lnTo>
                      <a:pt x="517" y="441"/>
                    </a:lnTo>
                    <a:lnTo>
                      <a:pt x="500" y="455"/>
                    </a:lnTo>
                    <a:lnTo>
                      <a:pt x="497" y="479"/>
                    </a:lnTo>
                    <a:lnTo>
                      <a:pt x="484" y="531"/>
                    </a:lnTo>
                    <a:lnTo>
                      <a:pt x="456" y="556"/>
                    </a:lnTo>
                    <a:lnTo>
                      <a:pt x="422" y="566"/>
                    </a:lnTo>
                    <a:lnTo>
                      <a:pt x="330" y="550"/>
                    </a:lnTo>
                    <a:lnTo>
                      <a:pt x="251" y="528"/>
                    </a:lnTo>
                    <a:lnTo>
                      <a:pt x="191" y="488"/>
                    </a:lnTo>
                    <a:lnTo>
                      <a:pt x="158" y="448"/>
                    </a:lnTo>
                    <a:lnTo>
                      <a:pt x="135" y="395"/>
                    </a:lnTo>
                    <a:lnTo>
                      <a:pt x="129" y="354"/>
                    </a:lnTo>
                    <a:lnTo>
                      <a:pt x="99" y="367"/>
                    </a:lnTo>
                    <a:close/>
                  </a:path>
                </a:pathLst>
              </a:custGeom>
              <a:gradFill rotWithShape="1">
                <a:gsLst>
                  <a:gs pos="0">
                    <a:srgbClr val="DCBB9A"/>
                  </a:gs>
                  <a:gs pos="50000">
                    <a:srgbClr val="FFD9B3"/>
                  </a:gs>
                  <a:gs pos="100000">
                    <a:srgbClr val="DCBB9A"/>
                  </a:gs>
                </a:gsLst>
                <a:lin ang="0" scaled="1"/>
              </a:gradFill>
              <a:ln w="6350" cmpd="sng">
                <a:solidFill>
                  <a:srgbClr val="000000"/>
                </a:solidFill>
                <a:round/>
                <a:headEnd/>
                <a:tailEnd/>
              </a:ln>
            </p:spPr>
            <p:txBody>
              <a:bodyPr/>
              <a:lstStyle/>
              <a:p>
                <a:endParaRPr lang="en-GB" dirty="0"/>
              </a:p>
            </p:txBody>
          </p:sp>
          <p:sp>
            <p:nvSpPr>
              <p:cNvPr id="9" name="Freeform 116"/>
              <p:cNvSpPr>
                <a:spLocks/>
              </p:cNvSpPr>
              <p:nvPr/>
            </p:nvSpPr>
            <p:spPr bwMode="auto">
              <a:xfrm>
                <a:off x="3457575" y="4092575"/>
                <a:ext cx="122237" cy="61912"/>
              </a:xfrm>
              <a:custGeom>
                <a:avLst/>
                <a:gdLst>
                  <a:gd name="T0" fmla="*/ 195 w 195"/>
                  <a:gd name="T1" fmla="*/ 0 h 90"/>
                  <a:gd name="T2" fmla="*/ 145 w 195"/>
                  <a:gd name="T3" fmla="*/ 5 h 90"/>
                  <a:gd name="T4" fmla="*/ 100 w 195"/>
                  <a:gd name="T5" fmla="*/ 10 h 90"/>
                  <a:gd name="T6" fmla="*/ 50 w 195"/>
                  <a:gd name="T7" fmla="*/ 40 h 90"/>
                  <a:gd name="T8" fmla="*/ 0 w 195"/>
                  <a:gd name="T9" fmla="*/ 65 h 90"/>
                  <a:gd name="T10" fmla="*/ 75 w 195"/>
                  <a:gd name="T11" fmla="*/ 80 h 90"/>
                  <a:gd name="T12" fmla="*/ 180 w 195"/>
                  <a:gd name="T13" fmla="*/ 90 h 90"/>
                  <a:gd name="T14" fmla="*/ 0 60000 65536"/>
                  <a:gd name="T15" fmla="*/ 0 60000 65536"/>
                  <a:gd name="T16" fmla="*/ 0 60000 65536"/>
                  <a:gd name="T17" fmla="*/ 0 60000 65536"/>
                  <a:gd name="T18" fmla="*/ 0 60000 65536"/>
                  <a:gd name="T19" fmla="*/ 0 60000 65536"/>
                  <a:gd name="T20" fmla="*/ 0 60000 65536"/>
                  <a:gd name="T21" fmla="*/ 0 w 195"/>
                  <a:gd name="T22" fmla="*/ 0 h 90"/>
                  <a:gd name="T23" fmla="*/ 195 w 195"/>
                  <a:gd name="T24" fmla="*/ 90 h 9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5" h="90">
                    <a:moveTo>
                      <a:pt x="195" y="0"/>
                    </a:moveTo>
                    <a:lnTo>
                      <a:pt x="145" y="5"/>
                    </a:lnTo>
                    <a:lnTo>
                      <a:pt x="100" y="10"/>
                    </a:lnTo>
                    <a:lnTo>
                      <a:pt x="50" y="40"/>
                    </a:lnTo>
                    <a:lnTo>
                      <a:pt x="0" y="65"/>
                    </a:lnTo>
                    <a:lnTo>
                      <a:pt x="75" y="80"/>
                    </a:lnTo>
                    <a:lnTo>
                      <a:pt x="180" y="90"/>
                    </a:lnTo>
                  </a:path>
                </a:pathLst>
              </a:custGeom>
              <a:solidFill>
                <a:srgbClr val="FFFFFF"/>
              </a:solidFill>
              <a:ln w="6350">
                <a:solidFill>
                  <a:srgbClr val="000000"/>
                </a:solidFill>
                <a:round/>
                <a:headEnd/>
                <a:tailEnd/>
              </a:ln>
            </p:spPr>
            <p:txBody>
              <a:bodyPr/>
              <a:lstStyle/>
              <a:p>
                <a:endParaRPr lang="en-GB" dirty="0"/>
              </a:p>
            </p:txBody>
          </p:sp>
          <p:sp>
            <p:nvSpPr>
              <p:cNvPr id="10" name="Freeform 117"/>
              <p:cNvSpPr>
                <a:spLocks/>
              </p:cNvSpPr>
              <p:nvPr/>
            </p:nvSpPr>
            <p:spPr bwMode="auto">
              <a:xfrm>
                <a:off x="3522662" y="4100513"/>
                <a:ext cx="31750" cy="50800"/>
              </a:xfrm>
              <a:custGeom>
                <a:avLst/>
                <a:gdLst>
                  <a:gd name="T0" fmla="*/ 0 w 50"/>
                  <a:gd name="T1" fmla="*/ 10 h 75"/>
                  <a:gd name="T2" fmla="*/ 15 w 50"/>
                  <a:gd name="T3" fmla="*/ 40 h 75"/>
                  <a:gd name="T4" fmla="*/ 20 w 50"/>
                  <a:gd name="T5" fmla="*/ 75 h 75"/>
                  <a:gd name="T6" fmla="*/ 50 w 50"/>
                  <a:gd name="T7" fmla="*/ 30 h 75"/>
                  <a:gd name="T8" fmla="*/ 50 w 50"/>
                  <a:gd name="T9" fmla="*/ 0 h 75"/>
                  <a:gd name="T10" fmla="*/ 0 60000 65536"/>
                  <a:gd name="T11" fmla="*/ 0 60000 65536"/>
                  <a:gd name="T12" fmla="*/ 0 60000 65536"/>
                  <a:gd name="T13" fmla="*/ 0 60000 65536"/>
                  <a:gd name="T14" fmla="*/ 0 60000 65536"/>
                  <a:gd name="T15" fmla="*/ 0 w 50"/>
                  <a:gd name="T16" fmla="*/ 0 h 75"/>
                  <a:gd name="T17" fmla="*/ 50 w 50"/>
                  <a:gd name="T18" fmla="*/ 75 h 75"/>
                </a:gdLst>
                <a:ahLst/>
                <a:cxnLst>
                  <a:cxn ang="T10">
                    <a:pos x="T0" y="T1"/>
                  </a:cxn>
                  <a:cxn ang="T11">
                    <a:pos x="T2" y="T3"/>
                  </a:cxn>
                  <a:cxn ang="T12">
                    <a:pos x="T4" y="T5"/>
                  </a:cxn>
                  <a:cxn ang="T13">
                    <a:pos x="T6" y="T7"/>
                  </a:cxn>
                  <a:cxn ang="T14">
                    <a:pos x="T8" y="T9"/>
                  </a:cxn>
                </a:cxnLst>
                <a:rect l="T15" t="T16" r="T17" b="T18"/>
                <a:pathLst>
                  <a:path w="50" h="75">
                    <a:moveTo>
                      <a:pt x="0" y="10"/>
                    </a:moveTo>
                    <a:lnTo>
                      <a:pt x="15" y="40"/>
                    </a:lnTo>
                    <a:lnTo>
                      <a:pt x="20" y="75"/>
                    </a:lnTo>
                    <a:lnTo>
                      <a:pt x="50" y="30"/>
                    </a:lnTo>
                    <a:lnTo>
                      <a:pt x="50" y="0"/>
                    </a:lnTo>
                  </a:path>
                </a:pathLst>
              </a:custGeom>
              <a:solidFill>
                <a:srgbClr val="993366"/>
              </a:solidFill>
              <a:ln w="6350">
                <a:solidFill>
                  <a:srgbClr val="000000"/>
                </a:solidFill>
                <a:round/>
                <a:headEnd/>
                <a:tailEnd/>
              </a:ln>
            </p:spPr>
            <p:txBody>
              <a:bodyPr/>
              <a:lstStyle/>
              <a:p>
                <a:endParaRPr lang="en-GB" dirty="0"/>
              </a:p>
            </p:txBody>
          </p:sp>
          <p:sp>
            <p:nvSpPr>
              <p:cNvPr id="11" name="Freeform 118"/>
              <p:cNvSpPr>
                <a:spLocks/>
              </p:cNvSpPr>
              <p:nvPr/>
            </p:nvSpPr>
            <p:spPr bwMode="auto">
              <a:xfrm>
                <a:off x="3395662" y="4022725"/>
                <a:ext cx="193675" cy="55562"/>
              </a:xfrm>
              <a:custGeom>
                <a:avLst/>
                <a:gdLst>
                  <a:gd name="T0" fmla="*/ 0 w 479"/>
                  <a:gd name="T1" fmla="*/ 131 h 131"/>
                  <a:gd name="T2" fmla="*/ 116 w 479"/>
                  <a:gd name="T3" fmla="*/ 74 h 131"/>
                  <a:gd name="T4" fmla="*/ 215 w 479"/>
                  <a:gd name="T5" fmla="*/ 31 h 131"/>
                  <a:gd name="T6" fmla="*/ 317 w 479"/>
                  <a:gd name="T7" fmla="*/ 0 h 131"/>
                  <a:gd name="T8" fmla="*/ 386 w 479"/>
                  <a:gd name="T9" fmla="*/ 33 h 131"/>
                  <a:gd name="T10" fmla="*/ 479 w 479"/>
                  <a:gd name="T11" fmla="*/ 33 h 131"/>
                  <a:gd name="T12" fmla="*/ 0 60000 65536"/>
                  <a:gd name="T13" fmla="*/ 0 60000 65536"/>
                  <a:gd name="T14" fmla="*/ 0 60000 65536"/>
                  <a:gd name="T15" fmla="*/ 0 60000 65536"/>
                  <a:gd name="T16" fmla="*/ 0 60000 65536"/>
                  <a:gd name="T17" fmla="*/ 0 60000 65536"/>
                  <a:gd name="T18" fmla="*/ 0 w 479"/>
                  <a:gd name="T19" fmla="*/ 0 h 131"/>
                  <a:gd name="T20" fmla="*/ 479 w 479"/>
                  <a:gd name="T21" fmla="*/ 131 h 131"/>
                </a:gdLst>
                <a:ahLst/>
                <a:cxnLst>
                  <a:cxn ang="T12">
                    <a:pos x="T0" y="T1"/>
                  </a:cxn>
                  <a:cxn ang="T13">
                    <a:pos x="T2" y="T3"/>
                  </a:cxn>
                  <a:cxn ang="T14">
                    <a:pos x="T4" y="T5"/>
                  </a:cxn>
                  <a:cxn ang="T15">
                    <a:pos x="T6" y="T7"/>
                  </a:cxn>
                  <a:cxn ang="T16">
                    <a:pos x="T8" y="T9"/>
                  </a:cxn>
                  <a:cxn ang="T17">
                    <a:pos x="T10" y="T11"/>
                  </a:cxn>
                </a:cxnLst>
                <a:rect l="T18" t="T19" r="T20" b="T21"/>
                <a:pathLst>
                  <a:path w="479" h="131">
                    <a:moveTo>
                      <a:pt x="0" y="131"/>
                    </a:moveTo>
                    <a:cubicBezTo>
                      <a:pt x="19" y="121"/>
                      <a:pt x="80" y="91"/>
                      <a:pt x="116" y="74"/>
                    </a:cubicBezTo>
                    <a:cubicBezTo>
                      <a:pt x="152" y="57"/>
                      <a:pt x="181" y="43"/>
                      <a:pt x="215" y="31"/>
                    </a:cubicBezTo>
                    <a:cubicBezTo>
                      <a:pt x="249" y="19"/>
                      <a:pt x="289" y="0"/>
                      <a:pt x="317" y="0"/>
                    </a:cubicBezTo>
                    <a:cubicBezTo>
                      <a:pt x="345" y="0"/>
                      <a:pt x="360" y="28"/>
                      <a:pt x="386" y="33"/>
                    </a:cubicBezTo>
                    <a:cubicBezTo>
                      <a:pt x="413" y="37"/>
                      <a:pt x="460" y="33"/>
                      <a:pt x="479" y="33"/>
                    </a:cubicBezTo>
                  </a:path>
                </a:pathLst>
              </a:custGeom>
              <a:noFill/>
              <a:ln w="6350" cmpd="sng">
                <a:solidFill>
                  <a:srgbClr val="000000"/>
                </a:solidFill>
                <a:round/>
                <a:headEnd/>
                <a:tailEnd/>
              </a:ln>
            </p:spPr>
            <p:txBody>
              <a:bodyPr/>
              <a:lstStyle/>
              <a:p>
                <a:endParaRPr lang="en-GB" dirty="0"/>
              </a:p>
            </p:txBody>
          </p:sp>
          <p:sp>
            <p:nvSpPr>
              <p:cNvPr id="12" name="Freeform 119"/>
              <p:cNvSpPr>
                <a:spLocks/>
              </p:cNvSpPr>
              <p:nvPr/>
            </p:nvSpPr>
            <p:spPr bwMode="auto">
              <a:xfrm>
                <a:off x="3005137" y="4068763"/>
                <a:ext cx="41275" cy="155575"/>
              </a:xfrm>
              <a:custGeom>
                <a:avLst/>
                <a:gdLst>
                  <a:gd name="T0" fmla="*/ 40 w 40"/>
                  <a:gd name="T1" fmla="*/ 7 h 119"/>
                  <a:gd name="T2" fmla="*/ 20 w 40"/>
                  <a:gd name="T3" fmla="*/ 5 h 119"/>
                  <a:gd name="T4" fmla="*/ 3 w 40"/>
                  <a:gd name="T5" fmla="*/ 36 h 119"/>
                  <a:gd name="T6" fmla="*/ 3 w 40"/>
                  <a:gd name="T7" fmla="*/ 67 h 119"/>
                  <a:gd name="T8" fmla="*/ 24 w 40"/>
                  <a:gd name="T9" fmla="*/ 119 h 119"/>
                  <a:gd name="T10" fmla="*/ 0 60000 65536"/>
                  <a:gd name="T11" fmla="*/ 0 60000 65536"/>
                  <a:gd name="T12" fmla="*/ 0 60000 65536"/>
                  <a:gd name="T13" fmla="*/ 0 60000 65536"/>
                  <a:gd name="T14" fmla="*/ 0 60000 65536"/>
                  <a:gd name="T15" fmla="*/ 0 w 40"/>
                  <a:gd name="T16" fmla="*/ 0 h 119"/>
                  <a:gd name="T17" fmla="*/ 40 w 40"/>
                  <a:gd name="T18" fmla="*/ 119 h 119"/>
                </a:gdLst>
                <a:ahLst/>
                <a:cxnLst>
                  <a:cxn ang="T10">
                    <a:pos x="T0" y="T1"/>
                  </a:cxn>
                  <a:cxn ang="T11">
                    <a:pos x="T2" y="T3"/>
                  </a:cxn>
                  <a:cxn ang="T12">
                    <a:pos x="T4" y="T5"/>
                  </a:cxn>
                  <a:cxn ang="T13">
                    <a:pos x="T6" y="T7"/>
                  </a:cxn>
                  <a:cxn ang="T14">
                    <a:pos x="T8" y="T9"/>
                  </a:cxn>
                </a:cxnLst>
                <a:rect l="T15" t="T16" r="T17" b="T18"/>
                <a:pathLst>
                  <a:path w="40" h="119">
                    <a:moveTo>
                      <a:pt x="40" y="7"/>
                    </a:moveTo>
                    <a:cubicBezTo>
                      <a:pt x="33" y="4"/>
                      <a:pt x="26" y="0"/>
                      <a:pt x="20" y="5"/>
                    </a:cubicBezTo>
                    <a:cubicBezTo>
                      <a:pt x="14" y="9"/>
                      <a:pt x="5" y="26"/>
                      <a:pt x="3" y="36"/>
                    </a:cubicBezTo>
                    <a:cubicBezTo>
                      <a:pt x="0" y="47"/>
                      <a:pt x="0" y="53"/>
                      <a:pt x="3" y="67"/>
                    </a:cubicBezTo>
                    <a:cubicBezTo>
                      <a:pt x="6" y="81"/>
                      <a:pt x="20" y="110"/>
                      <a:pt x="24" y="119"/>
                    </a:cubicBezTo>
                  </a:path>
                </a:pathLst>
              </a:custGeom>
              <a:noFill/>
              <a:ln w="6350">
                <a:solidFill>
                  <a:srgbClr val="000000"/>
                </a:solidFill>
                <a:round/>
                <a:headEnd/>
                <a:tailEnd/>
              </a:ln>
            </p:spPr>
            <p:txBody>
              <a:bodyPr/>
              <a:lstStyle/>
              <a:p>
                <a:endParaRPr lang="en-GB" dirty="0"/>
              </a:p>
            </p:txBody>
          </p:sp>
          <p:sp>
            <p:nvSpPr>
              <p:cNvPr id="13" name="Freeform 120"/>
              <p:cNvSpPr>
                <a:spLocks/>
              </p:cNvSpPr>
              <p:nvPr/>
            </p:nvSpPr>
            <p:spPr bwMode="auto">
              <a:xfrm>
                <a:off x="3046412" y="4221163"/>
                <a:ext cx="61912" cy="36512"/>
              </a:xfrm>
              <a:custGeom>
                <a:avLst/>
                <a:gdLst>
                  <a:gd name="T0" fmla="*/ 0 w 59"/>
                  <a:gd name="T1" fmla="*/ 6 h 28"/>
                  <a:gd name="T2" fmla="*/ 24 w 59"/>
                  <a:gd name="T3" fmla="*/ 24 h 28"/>
                  <a:gd name="T4" fmla="*/ 51 w 59"/>
                  <a:gd name="T5" fmla="*/ 24 h 28"/>
                  <a:gd name="T6" fmla="*/ 59 w 59"/>
                  <a:gd name="T7" fmla="*/ 0 h 28"/>
                  <a:gd name="T8" fmla="*/ 0 60000 65536"/>
                  <a:gd name="T9" fmla="*/ 0 60000 65536"/>
                  <a:gd name="T10" fmla="*/ 0 60000 65536"/>
                  <a:gd name="T11" fmla="*/ 0 60000 65536"/>
                  <a:gd name="T12" fmla="*/ 0 w 59"/>
                  <a:gd name="T13" fmla="*/ 0 h 28"/>
                  <a:gd name="T14" fmla="*/ 59 w 59"/>
                  <a:gd name="T15" fmla="*/ 28 h 28"/>
                </a:gdLst>
                <a:ahLst/>
                <a:cxnLst>
                  <a:cxn ang="T8">
                    <a:pos x="T0" y="T1"/>
                  </a:cxn>
                  <a:cxn ang="T9">
                    <a:pos x="T2" y="T3"/>
                  </a:cxn>
                  <a:cxn ang="T10">
                    <a:pos x="T4" y="T5"/>
                  </a:cxn>
                  <a:cxn ang="T11">
                    <a:pos x="T6" y="T7"/>
                  </a:cxn>
                </a:cxnLst>
                <a:rect l="T12" t="T13" r="T14" b="T15"/>
                <a:pathLst>
                  <a:path w="59" h="28">
                    <a:moveTo>
                      <a:pt x="0" y="6"/>
                    </a:moveTo>
                    <a:cubicBezTo>
                      <a:pt x="4" y="9"/>
                      <a:pt x="16" y="21"/>
                      <a:pt x="24" y="24"/>
                    </a:cubicBezTo>
                    <a:cubicBezTo>
                      <a:pt x="32" y="27"/>
                      <a:pt x="45" y="28"/>
                      <a:pt x="51" y="24"/>
                    </a:cubicBezTo>
                    <a:cubicBezTo>
                      <a:pt x="57" y="20"/>
                      <a:pt x="58" y="10"/>
                      <a:pt x="59" y="0"/>
                    </a:cubicBezTo>
                  </a:path>
                </a:pathLst>
              </a:custGeom>
              <a:noFill/>
              <a:ln w="6350" cap="flat" cmpd="sng">
                <a:solidFill>
                  <a:srgbClr val="000000"/>
                </a:solidFill>
                <a:prstDash val="solid"/>
                <a:round/>
                <a:headEnd type="none" w="med" len="med"/>
                <a:tailEnd type="none" w="med" len="med"/>
              </a:ln>
            </p:spPr>
            <p:txBody>
              <a:bodyPr/>
              <a:lstStyle/>
              <a:p>
                <a:endParaRPr lang="en-GB" dirty="0"/>
              </a:p>
            </p:txBody>
          </p:sp>
          <p:sp>
            <p:nvSpPr>
              <p:cNvPr id="14" name="Freeform 121"/>
              <p:cNvSpPr>
                <a:spLocks/>
              </p:cNvSpPr>
              <p:nvPr/>
            </p:nvSpPr>
            <p:spPr bwMode="auto">
              <a:xfrm>
                <a:off x="3043237" y="4054475"/>
                <a:ext cx="100012" cy="160337"/>
              </a:xfrm>
              <a:custGeom>
                <a:avLst/>
                <a:gdLst>
                  <a:gd name="T0" fmla="*/ 0 w 252"/>
                  <a:gd name="T1" fmla="*/ 23 h 391"/>
                  <a:gd name="T2" fmla="*/ 45 w 252"/>
                  <a:gd name="T3" fmla="*/ 1 h 391"/>
                  <a:gd name="T4" fmla="*/ 128 w 252"/>
                  <a:gd name="T5" fmla="*/ 31 h 391"/>
                  <a:gd name="T6" fmla="*/ 128 w 252"/>
                  <a:gd name="T7" fmla="*/ 136 h 391"/>
                  <a:gd name="T8" fmla="*/ 105 w 252"/>
                  <a:gd name="T9" fmla="*/ 241 h 391"/>
                  <a:gd name="T10" fmla="*/ 143 w 252"/>
                  <a:gd name="T11" fmla="*/ 301 h 391"/>
                  <a:gd name="T12" fmla="*/ 210 w 252"/>
                  <a:gd name="T13" fmla="*/ 308 h 391"/>
                  <a:gd name="T14" fmla="*/ 248 w 252"/>
                  <a:gd name="T15" fmla="*/ 338 h 391"/>
                  <a:gd name="T16" fmla="*/ 233 w 252"/>
                  <a:gd name="T17" fmla="*/ 391 h 39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52"/>
                  <a:gd name="T28" fmla="*/ 0 h 391"/>
                  <a:gd name="T29" fmla="*/ 252 w 252"/>
                  <a:gd name="T30" fmla="*/ 391 h 39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52" h="391">
                    <a:moveTo>
                      <a:pt x="0" y="23"/>
                    </a:moveTo>
                    <a:cubicBezTo>
                      <a:pt x="12" y="11"/>
                      <a:pt x="24" y="0"/>
                      <a:pt x="45" y="1"/>
                    </a:cubicBezTo>
                    <a:cubicBezTo>
                      <a:pt x="66" y="2"/>
                      <a:pt x="114" y="9"/>
                      <a:pt x="128" y="31"/>
                    </a:cubicBezTo>
                    <a:cubicBezTo>
                      <a:pt x="142" y="53"/>
                      <a:pt x="132" y="101"/>
                      <a:pt x="128" y="136"/>
                    </a:cubicBezTo>
                    <a:cubicBezTo>
                      <a:pt x="124" y="171"/>
                      <a:pt x="103" y="214"/>
                      <a:pt x="105" y="241"/>
                    </a:cubicBezTo>
                    <a:cubicBezTo>
                      <a:pt x="107" y="268"/>
                      <a:pt x="125" y="290"/>
                      <a:pt x="143" y="301"/>
                    </a:cubicBezTo>
                    <a:cubicBezTo>
                      <a:pt x="161" y="312"/>
                      <a:pt x="193" y="302"/>
                      <a:pt x="210" y="308"/>
                    </a:cubicBezTo>
                    <a:cubicBezTo>
                      <a:pt x="227" y="314"/>
                      <a:pt x="244" y="324"/>
                      <a:pt x="248" y="338"/>
                    </a:cubicBezTo>
                    <a:cubicBezTo>
                      <a:pt x="252" y="352"/>
                      <a:pt x="242" y="371"/>
                      <a:pt x="233" y="391"/>
                    </a:cubicBezTo>
                  </a:path>
                </a:pathLst>
              </a:custGeom>
              <a:noFill/>
              <a:ln w="6350">
                <a:solidFill>
                  <a:srgbClr val="000000"/>
                </a:solidFill>
                <a:round/>
                <a:headEnd/>
                <a:tailEnd/>
              </a:ln>
            </p:spPr>
            <p:txBody>
              <a:bodyPr/>
              <a:lstStyle/>
              <a:p>
                <a:endParaRPr lang="en-GB" dirty="0"/>
              </a:p>
            </p:txBody>
          </p:sp>
          <p:sp>
            <p:nvSpPr>
              <p:cNvPr id="15" name="Freeform 122"/>
              <p:cNvSpPr>
                <a:spLocks/>
              </p:cNvSpPr>
              <p:nvPr/>
            </p:nvSpPr>
            <p:spPr bwMode="auto">
              <a:xfrm>
                <a:off x="3502025" y="4354513"/>
                <a:ext cx="117475" cy="76200"/>
              </a:xfrm>
              <a:custGeom>
                <a:avLst/>
                <a:gdLst>
                  <a:gd name="T0" fmla="*/ 29 w 300"/>
                  <a:gd name="T1" fmla="*/ 112 h 187"/>
                  <a:gd name="T2" fmla="*/ 104 w 300"/>
                  <a:gd name="T3" fmla="*/ 52 h 187"/>
                  <a:gd name="T4" fmla="*/ 225 w 300"/>
                  <a:gd name="T5" fmla="*/ 0 h 187"/>
                  <a:gd name="T6" fmla="*/ 285 w 300"/>
                  <a:gd name="T7" fmla="*/ 7 h 187"/>
                  <a:gd name="T8" fmla="*/ 299 w 300"/>
                  <a:gd name="T9" fmla="*/ 37 h 187"/>
                  <a:gd name="T10" fmla="*/ 285 w 300"/>
                  <a:gd name="T11" fmla="*/ 60 h 187"/>
                  <a:gd name="T12" fmla="*/ 164 w 300"/>
                  <a:gd name="T13" fmla="*/ 97 h 187"/>
                  <a:gd name="T14" fmla="*/ 14 w 300"/>
                  <a:gd name="T15" fmla="*/ 112 h 187"/>
                  <a:gd name="T16" fmla="*/ 269 w 300"/>
                  <a:gd name="T17" fmla="*/ 82 h 187"/>
                  <a:gd name="T18" fmla="*/ 300 w 300"/>
                  <a:gd name="T19" fmla="*/ 127 h 187"/>
                  <a:gd name="T20" fmla="*/ 284 w 300"/>
                  <a:gd name="T21" fmla="*/ 187 h 187"/>
                  <a:gd name="T22" fmla="*/ 194 w 300"/>
                  <a:gd name="T23" fmla="*/ 187 h 187"/>
                  <a:gd name="T24" fmla="*/ 112 w 300"/>
                  <a:gd name="T25" fmla="*/ 157 h 187"/>
                  <a:gd name="T26" fmla="*/ 0 w 300"/>
                  <a:gd name="T27" fmla="*/ 127 h 1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00"/>
                  <a:gd name="T43" fmla="*/ 0 h 187"/>
                  <a:gd name="T44" fmla="*/ 300 w 300"/>
                  <a:gd name="T45" fmla="*/ 187 h 1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00" h="187">
                    <a:moveTo>
                      <a:pt x="29" y="112"/>
                    </a:moveTo>
                    <a:lnTo>
                      <a:pt x="104" y="52"/>
                    </a:lnTo>
                    <a:lnTo>
                      <a:pt x="225" y="0"/>
                    </a:lnTo>
                    <a:lnTo>
                      <a:pt x="285" y="7"/>
                    </a:lnTo>
                    <a:lnTo>
                      <a:pt x="299" y="37"/>
                    </a:lnTo>
                    <a:lnTo>
                      <a:pt x="285" y="60"/>
                    </a:lnTo>
                    <a:lnTo>
                      <a:pt x="164" y="97"/>
                    </a:lnTo>
                    <a:lnTo>
                      <a:pt x="14" y="112"/>
                    </a:lnTo>
                    <a:lnTo>
                      <a:pt x="269" y="82"/>
                    </a:lnTo>
                    <a:lnTo>
                      <a:pt x="300" y="127"/>
                    </a:lnTo>
                    <a:lnTo>
                      <a:pt x="284" y="187"/>
                    </a:lnTo>
                    <a:lnTo>
                      <a:pt x="194" y="187"/>
                    </a:lnTo>
                    <a:lnTo>
                      <a:pt x="112" y="157"/>
                    </a:lnTo>
                    <a:lnTo>
                      <a:pt x="0" y="127"/>
                    </a:lnTo>
                  </a:path>
                </a:pathLst>
              </a:custGeom>
              <a:solidFill>
                <a:srgbClr val="FCC1AE"/>
              </a:solidFill>
              <a:ln w="6350">
                <a:solidFill>
                  <a:srgbClr val="000000"/>
                </a:solidFill>
                <a:round/>
                <a:headEnd/>
                <a:tailEnd/>
              </a:ln>
            </p:spPr>
            <p:txBody>
              <a:bodyPr/>
              <a:lstStyle/>
              <a:p>
                <a:endParaRPr lang="en-GB" dirty="0"/>
              </a:p>
            </p:txBody>
          </p:sp>
          <p:sp>
            <p:nvSpPr>
              <p:cNvPr id="16" name="Freeform 123"/>
              <p:cNvSpPr>
                <a:spLocks/>
              </p:cNvSpPr>
              <p:nvPr/>
            </p:nvSpPr>
            <p:spPr bwMode="auto">
              <a:xfrm>
                <a:off x="2479675" y="4687888"/>
                <a:ext cx="1827212" cy="1498600"/>
              </a:xfrm>
              <a:custGeom>
                <a:avLst/>
                <a:gdLst>
                  <a:gd name="T0" fmla="*/ 105 w 1490"/>
                  <a:gd name="T1" fmla="*/ 0 h 1129"/>
                  <a:gd name="T2" fmla="*/ 201 w 1490"/>
                  <a:gd name="T3" fmla="*/ 12 h 1129"/>
                  <a:gd name="T4" fmla="*/ 352 w 1490"/>
                  <a:gd name="T5" fmla="*/ 40 h 1129"/>
                  <a:gd name="T6" fmla="*/ 430 w 1490"/>
                  <a:gd name="T7" fmla="*/ 18 h 1129"/>
                  <a:gd name="T8" fmla="*/ 508 w 1490"/>
                  <a:gd name="T9" fmla="*/ 36 h 1129"/>
                  <a:gd name="T10" fmla="*/ 538 w 1490"/>
                  <a:gd name="T11" fmla="*/ 71 h 1129"/>
                  <a:gd name="T12" fmla="*/ 615 w 1490"/>
                  <a:gd name="T13" fmla="*/ 102 h 1129"/>
                  <a:gd name="T14" fmla="*/ 677 w 1490"/>
                  <a:gd name="T15" fmla="*/ 120 h 1129"/>
                  <a:gd name="T16" fmla="*/ 760 w 1490"/>
                  <a:gd name="T17" fmla="*/ 120 h 1129"/>
                  <a:gd name="T18" fmla="*/ 795 w 1490"/>
                  <a:gd name="T19" fmla="*/ 111 h 1129"/>
                  <a:gd name="T20" fmla="*/ 787 w 1490"/>
                  <a:gd name="T21" fmla="*/ 58 h 1129"/>
                  <a:gd name="T22" fmla="*/ 806 w 1490"/>
                  <a:gd name="T23" fmla="*/ 33 h 1129"/>
                  <a:gd name="T24" fmla="*/ 887 w 1490"/>
                  <a:gd name="T25" fmla="*/ 52 h 1129"/>
                  <a:gd name="T26" fmla="*/ 1009 w 1490"/>
                  <a:gd name="T27" fmla="*/ 64 h 1129"/>
                  <a:gd name="T28" fmla="*/ 1085 w 1490"/>
                  <a:gd name="T29" fmla="*/ 89 h 1129"/>
                  <a:gd name="T30" fmla="*/ 1160 w 1490"/>
                  <a:gd name="T31" fmla="*/ 86 h 1129"/>
                  <a:gd name="T32" fmla="*/ 1270 w 1490"/>
                  <a:gd name="T33" fmla="*/ 79 h 1129"/>
                  <a:gd name="T34" fmla="*/ 1371 w 1490"/>
                  <a:gd name="T35" fmla="*/ 87 h 1129"/>
                  <a:gd name="T36" fmla="*/ 1456 w 1490"/>
                  <a:gd name="T37" fmla="*/ 92 h 1129"/>
                  <a:gd name="T38" fmla="*/ 1457 w 1490"/>
                  <a:gd name="T39" fmla="*/ 146 h 1129"/>
                  <a:gd name="T40" fmla="*/ 1473 w 1490"/>
                  <a:gd name="T41" fmla="*/ 252 h 1129"/>
                  <a:gd name="T42" fmla="*/ 1490 w 1490"/>
                  <a:gd name="T43" fmla="*/ 373 h 1129"/>
                  <a:gd name="T44" fmla="*/ 1480 w 1490"/>
                  <a:gd name="T45" fmla="*/ 430 h 1129"/>
                  <a:gd name="T46" fmla="*/ 1318 w 1490"/>
                  <a:gd name="T47" fmla="*/ 463 h 1129"/>
                  <a:gd name="T48" fmla="*/ 1211 w 1490"/>
                  <a:gd name="T49" fmla="*/ 490 h 1129"/>
                  <a:gd name="T50" fmla="*/ 1196 w 1490"/>
                  <a:gd name="T51" fmla="*/ 630 h 1129"/>
                  <a:gd name="T52" fmla="*/ 1171 w 1490"/>
                  <a:gd name="T53" fmla="*/ 755 h 1129"/>
                  <a:gd name="T54" fmla="*/ 1140 w 1490"/>
                  <a:gd name="T55" fmla="*/ 825 h 1129"/>
                  <a:gd name="T56" fmla="*/ 1128 w 1490"/>
                  <a:gd name="T57" fmla="*/ 948 h 1129"/>
                  <a:gd name="T58" fmla="*/ 1120 w 1490"/>
                  <a:gd name="T59" fmla="*/ 1045 h 1129"/>
                  <a:gd name="T60" fmla="*/ 1107 w 1490"/>
                  <a:gd name="T61" fmla="*/ 1112 h 1129"/>
                  <a:gd name="T62" fmla="*/ 287 w 1490"/>
                  <a:gd name="T63" fmla="*/ 1129 h 1129"/>
                  <a:gd name="T64" fmla="*/ 244 w 1490"/>
                  <a:gd name="T65" fmla="*/ 984 h 1129"/>
                  <a:gd name="T66" fmla="*/ 215 w 1490"/>
                  <a:gd name="T67" fmla="*/ 863 h 1129"/>
                  <a:gd name="T68" fmla="*/ 208 w 1490"/>
                  <a:gd name="T69" fmla="*/ 794 h 1129"/>
                  <a:gd name="T70" fmla="*/ 177 w 1490"/>
                  <a:gd name="T71" fmla="*/ 666 h 1129"/>
                  <a:gd name="T72" fmla="*/ 156 w 1490"/>
                  <a:gd name="T73" fmla="*/ 525 h 1129"/>
                  <a:gd name="T74" fmla="*/ 0 w 1490"/>
                  <a:gd name="T75" fmla="*/ 336 h 1129"/>
                  <a:gd name="T76" fmla="*/ 75 w 1490"/>
                  <a:gd name="T77" fmla="*/ 131 h 1129"/>
                  <a:gd name="T78" fmla="*/ 105 w 1490"/>
                  <a:gd name="T79" fmla="*/ 0 h 112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490"/>
                  <a:gd name="T121" fmla="*/ 0 h 1129"/>
                  <a:gd name="T122" fmla="*/ 1490 w 1490"/>
                  <a:gd name="T123" fmla="*/ 1129 h 1129"/>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490" h="1129">
                    <a:moveTo>
                      <a:pt x="105" y="0"/>
                    </a:moveTo>
                    <a:lnTo>
                      <a:pt x="201" y="12"/>
                    </a:lnTo>
                    <a:lnTo>
                      <a:pt x="352" y="40"/>
                    </a:lnTo>
                    <a:lnTo>
                      <a:pt x="430" y="18"/>
                    </a:lnTo>
                    <a:lnTo>
                      <a:pt x="508" y="36"/>
                    </a:lnTo>
                    <a:cubicBezTo>
                      <a:pt x="518" y="64"/>
                      <a:pt x="520" y="54"/>
                      <a:pt x="538" y="71"/>
                    </a:cubicBezTo>
                    <a:lnTo>
                      <a:pt x="615" y="102"/>
                    </a:lnTo>
                    <a:lnTo>
                      <a:pt x="677" y="120"/>
                    </a:lnTo>
                    <a:lnTo>
                      <a:pt x="760" y="120"/>
                    </a:lnTo>
                    <a:lnTo>
                      <a:pt x="795" y="111"/>
                    </a:lnTo>
                    <a:lnTo>
                      <a:pt x="787" y="58"/>
                    </a:lnTo>
                    <a:lnTo>
                      <a:pt x="806" y="33"/>
                    </a:lnTo>
                    <a:lnTo>
                      <a:pt x="887" y="52"/>
                    </a:lnTo>
                    <a:lnTo>
                      <a:pt x="1009" y="64"/>
                    </a:lnTo>
                    <a:lnTo>
                      <a:pt x="1085" y="89"/>
                    </a:lnTo>
                    <a:lnTo>
                      <a:pt x="1160" y="86"/>
                    </a:lnTo>
                    <a:lnTo>
                      <a:pt x="1270" y="79"/>
                    </a:lnTo>
                    <a:lnTo>
                      <a:pt x="1371" y="87"/>
                    </a:lnTo>
                    <a:lnTo>
                      <a:pt x="1456" y="92"/>
                    </a:lnTo>
                    <a:lnTo>
                      <a:pt x="1457" y="146"/>
                    </a:lnTo>
                    <a:lnTo>
                      <a:pt x="1473" y="252"/>
                    </a:lnTo>
                    <a:lnTo>
                      <a:pt x="1490" y="373"/>
                    </a:lnTo>
                    <a:lnTo>
                      <a:pt x="1480" y="430"/>
                    </a:lnTo>
                    <a:lnTo>
                      <a:pt x="1318" y="463"/>
                    </a:lnTo>
                    <a:lnTo>
                      <a:pt x="1211" y="490"/>
                    </a:lnTo>
                    <a:lnTo>
                      <a:pt x="1196" y="630"/>
                    </a:lnTo>
                    <a:cubicBezTo>
                      <a:pt x="1192" y="655"/>
                      <a:pt x="1182" y="729"/>
                      <a:pt x="1171" y="755"/>
                    </a:cubicBezTo>
                    <a:cubicBezTo>
                      <a:pt x="1156" y="786"/>
                      <a:pt x="1147" y="793"/>
                      <a:pt x="1140" y="825"/>
                    </a:cubicBezTo>
                    <a:lnTo>
                      <a:pt x="1128" y="948"/>
                    </a:lnTo>
                    <a:lnTo>
                      <a:pt x="1120" y="1045"/>
                    </a:lnTo>
                    <a:lnTo>
                      <a:pt x="1107" y="1112"/>
                    </a:lnTo>
                    <a:lnTo>
                      <a:pt x="287" y="1129"/>
                    </a:lnTo>
                    <a:lnTo>
                      <a:pt x="244" y="984"/>
                    </a:lnTo>
                    <a:lnTo>
                      <a:pt x="215" y="863"/>
                    </a:lnTo>
                    <a:lnTo>
                      <a:pt x="208" y="794"/>
                    </a:lnTo>
                    <a:lnTo>
                      <a:pt x="177" y="666"/>
                    </a:lnTo>
                    <a:lnTo>
                      <a:pt x="156" y="525"/>
                    </a:lnTo>
                    <a:lnTo>
                      <a:pt x="0" y="336"/>
                    </a:lnTo>
                    <a:lnTo>
                      <a:pt x="75" y="131"/>
                    </a:lnTo>
                    <a:lnTo>
                      <a:pt x="105" y="0"/>
                    </a:lnTo>
                    <a:close/>
                  </a:path>
                </a:pathLst>
              </a:custGeom>
              <a:gradFill rotWithShape="1">
                <a:gsLst>
                  <a:gs pos="0">
                    <a:srgbClr val="007676"/>
                  </a:gs>
                  <a:gs pos="50000">
                    <a:srgbClr val="00FFFF"/>
                  </a:gs>
                  <a:gs pos="100000">
                    <a:srgbClr val="007676"/>
                  </a:gs>
                </a:gsLst>
                <a:lin ang="0" scaled="1"/>
              </a:gradFill>
              <a:ln w="6350">
                <a:solidFill>
                  <a:srgbClr val="000000"/>
                </a:solidFill>
                <a:round/>
                <a:headEnd/>
                <a:tailEnd/>
              </a:ln>
            </p:spPr>
            <p:txBody>
              <a:bodyPr/>
              <a:lstStyle/>
              <a:p>
                <a:endParaRPr lang="en-GB" dirty="0"/>
              </a:p>
            </p:txBody>
          </p:sp>
          <p:sp>
            <p:nvSpPr>
              <p:cNvPr id="17" name="Freeform 124"/>
              <p:cNvSpPr>
                <a:spLocks/>
              </p:cNvSpPr>
              <p:nvPr/>
            </p:nvSpPr>
            <p:spPr bwMode="auto">
              <a:xfrm>
                <a:off x="2989262" y="4719638"/>
                <a:ext cx="574675" cy="481012"/>
              </a:xfrm>
              <a:custGeom>
                <a:avLst/>
                <a:gdLst>
                  <a:gd name="T0" fmla="*/ 463 w 469"/>
                  <a:gd name="T1" fmla="*/ 50 h 363"/>
                  <a:gd name="T2" fmla="*/ 469 w 469"/>
                  <a:gd name="T3" fmla="*/ 119 h 363"/>
                  <a:gd name="T4" fmla="*/ 393 w 469"/>
                  <a:gd name="T5" fmla="*/ 166 h 363"/>
                  <a:gd name="T6" fmla="*/ 304 w 469"/>
                  <a:gd name="T7" fmla="*/ 176 h 363"/>
                  <a:gd name="T8" fmla="*/ 222 w 469"/>
                  <a:gd name="T9" fmla="*/ 161 h 363"/>
                  <a:gd name="T10" fmla="*/ 161 w 469"/>
                  <a:gd name="T11" fmla="*/ 150 h 363"/>
                  <a:gd name="T12" fmla="*/ 110 w 469"/>
                  <a:gd name="T13" fmla="*/ 120 h 363"/>
                  <a:gd name="T14" fmla="*/ 17 w 469"/>
                  <a:gd name="T15" fmla="*/ 0 h 363"/>
                  <a:gd name="T16" fmla="*/ 134 w 469"/>
                  <a:gd name="T17" fmla="*/ 176 h 363"/>
                  <a:gd name="T18" fmla="*/ 116 w 469"/>
                  <a:gd name="T19" fmla="*/ 259 h 363"/>
                  <a:gd name="T20" fmla="*/ 88 w 469"/>
                  <a:gd name="T21" fmla="*/ 297 h 363"/>
                  <a:gd name="T22" fmla="*/ 46 w 469"/>
                  <a:gd name="T23" fmla="*/ 338 h 363"/>
                  <a:gd name="T24" fmla="*/ 0 w 469"/>
                  <a:gd name="T25" fmla="*/ 363 h 36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69"/>
                  <a:gd name="T40" fmla="*/ 0 h 363"/>
                  <a:gd name="T41" fmla="*/ 469 w 469"/>
                  <a:gd name="T42" fmla="*/ 363 h 36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69" h="363">
                    <a:moveTo>
                      <a:pt x="463" y="50"/>
                    </a:moveTo>
                    <a:lnTo>
                      <a:pt x="469" y="119"/>
                    </a:lnTo>
                    <a:lnTo>
                      <a:pt x="393" y="166"/>
                    </a:lnTo>
                    <a:lnTo>
                      <a:pt x="304" y="176"/>
                    </a:lnTo>
                    <a:lnTo>
                      <a:pt x="222" y="161"/>
                    </a:lnTo>
                    <a:lnTo>
                      <a:pt x="161" y="150"/>
                    </a:lnTo>
                    <a:lnTo>
                      <a:pt x="110" y="120"/>
                    </a:lnTo>
                    <a:lnTo>
                      <a:pt x="17" y="0"/>
                    </a:lnTo>
                    <a:lnTo>
                      <a:pt x="134" y="176"/>
                    </a:lnTo>
                    <a:lnTo>
                      <a:pt x="116" y="259"/>
                    </a:lnTo>
                    <a:cubicBezTo>
                      <a:pt x="110" y="282"/>
                      <a:pt x="96" y="275"/>
                      <a:pt x="88" y="297"/>
                    </a:cubicBezTo>
                    <a:cubicBezTo>
                      <a:pt x="86" y="303"/>
                      <a:pt x="48" y="332"/>
                      <a:pt x="46" y="338"/>
                    </a:cubicBezTo>
                    <a:cubicBezTo>
                      <a:pt x="42" y="346"/>
                      <a:pt x="9" y="358"/>
                      <a:pt x="0" y="363"/>
                    </a:cubicBezTo>
                  </a:path>
                </a:pathLst>
              </a:custGeom>
              <a:noFill/>
              <a:ln w="6350">
                <a:solidFill>
                  <a:srgbClr val="000000"/>
                </a:solidFill>
                <a:round/>
                <a:headEnd/>
                <a:tailEnd/>
              </a:ln>
            </p:spPr>
            <p:txBody>
              <a:bodyPr/>
              <a:lstStyle/>
              <a:p>
                <a:endParaRPr lang="en-GB" dirty="0"/>
              </a:p>
            </p:txBody>
          </p:sp>
          <p:sp>
            <p:nvSpPr>
              <p:cNvPr id="18" name="Freeform 125"/>
              <p:cNvSpPr>
                <a:spLocks/>
              </p:cNvSpPr>
              <p:nvPr/>
            </p:nvSpPr>
            <p:spPr bwMode="auto">
              <a:xfrm>
                <a:off x="3413125" y="4954588"/>
                <a:ext cx="49212" cy="298450"/>
              </a:xfrm>
              <a:custGeom>
                <a:avLst/>
                <a:gdLst>
                  <a:gd name="T0" fmla="*/ 0 w 40"/>
                  <a:gd name="T1" fmla="*/ 0 h 224"/>
                  <a:gd name="T2" fmla="*/ 29 w 40"/>
                  <a:gd name="T3" fmla="*/ 63 h 224"/>
                  <a:gd name="T4" fmla="*/ 40 w 40"/>
                  <a:gd name="T5" fmla="*/ 116 h 224"/>
                  <a:gd name="T6" fmla="*/ 31 w 40"/>
                  <a:gd name="T7" fmla="*/ 224 h 224"/>
                  <a:gd name="T8" fmla="*/ 0 60000 65536"/>
                  <a:gd name="T9" fmla="*/ 0 60000 65536"/>
                  <a:gd name="T10" fmla="*/ 0 60000 65536"/>
                  <a:gd name="T11" fmla="*/ 0 60000 65536"/>
                  <a:gd name="T12" fmla="*/ 0 w 40"/>
                  <a:gd name="T13" fmla="*/ 0 h 224"/>
                  <a:gd name="T14" fmla="*/ 40 w 40"/>
                  <a:gd name="T15" fmla="*/ 224 h 224"/>
                </a:gdLst>
                <a:ahLst/>
                <a:cxnLst>
                  <a:cxn ang="T8">
                    <a:pos x="T0" y="T1"/>
                  </a:cxn>
                  <a:cxn ang="T9">
                    <a:pos x="T2" y="T3"/>
                  </a:cxn>
                  <a:cxn ang="T10">
                    <a:pos x="T4" y="T5"/>
                  </a:cxn>
                  <a:cxn ang="T11">
                    <a:pos x="T6" y="T7"/>
                  </a:cxn>
                </a:cxnLst>
                <a:rect l="T12" t="T13" r="T14" b="T15"/>
                <a:pathLst>
                  <a:path w="40" h="224">
                    <a:moveTo>
                      <a:pt x="0" y="0"/>
                    </a:moveTo>
                    <a:lnTo>
                      <a:pt x="29" y="63"/>
                    </a:lnTo>
                    <a:lnTo>
                      <a:pt x="40" y="116"/>
                    </a:lnTo>
                    <a:lnTo>
                      <a:pt x="31" y="224"/>
                    </a:lnTo>
                  </a:path>
                </a:pathLst>
              </a:custGeom>
              <a:noFill/>
              <a:ln w="6350">
                <a:solidFill>
                  <a:srgbClr val="000000"/>
                </a:solidFill>
                <a:round/>
                <a:headEnd/>
                <a:tailEnd/>
              </a:ln>
            </p:spPr>
            <p:txBody>
              <a:bodyPr/>
              <a:lstStyle/>
              <a:p>
                <a:endParaRPr lang="en-GB" dirty="0"/>
              </a:p>
            </p:txBody>
          </p:sp>
          <p:sp>
            <p:nvSpPr>
              <p:cNvPr id="19" name="Freeform 126"/>
              <p:cNvSpPr>
                <a:spLocks/>
              </p:cNvSpPr>
              <p:nvPr/>
            </p:nvSpPr>
            <p:spPr bwMode="auto">
              <a:xfrm>
                <a:off x="5970587" y="4673600"/>
                <a:ext cx="290512" cy="314325"/>
              </a:xfrm>
              <a:custGeom>
                <a:avLst/>
                <a:gdLst>
                  <a:gd name="T0" fmla="*/ 22 w 183"/>
                  <a:gd name="T1" fmla="*/ 0 h 198"/>
                  <a:gd name="T2" fmla="*/ 73 w 183"/>
                  <a:gd name="T3" fmla="*/ 4 h 198"/>
                  <a:gd name="T4" fmla="*/ 115 w 183"/>
                  <a:gd name="T5" fmla="*/ 6 h 198"/>
                  <a:gd name="T6" fmla="*/ 136 w 183"/>
                  <a:gd name="T7" fmla="*/ 30 h 198"/>
                  <a:gd name="T8" fmla="*/ 159 w 183"/>
                  <a:gd name="T9" fmla="*/ 49 h 198"/>
                  <a:gd name="T10" fmla="*/ 183 w 183"/>
                  <a:gd name="T11" fmla="*/ 68 h 198"/>
                  <a:gd name="T12" fmla="*/ 182 w 183"/>
                  <a:gd name="T13" fmla="*/ 92 h 198"/>
                  <a:gd name="T14" fmla="*/ 154 w 183"/>
                  <a:gd name="T15" fmla="*/ 106 h 198"/>
                  <a:gd name="T16" fmla="*/ 128 w 183"/>
                  <a:gd name="T17" fmla="*/ 100 h 198"/>
                  <a:gd name="T18" fmla="*/ 109 w 183"/>
                  <a:gd name="T19" fmla="*/ 81 h 198"/>
                  <a:gd name="T20" fmla="*/ 125 w 183"/>
                  <a:gd name="T21" fmla="*/ 131 h 198"/>
                  <a:gd name="T22" fmla="*/ 119 w 183"/>
                  <a:gd name="T23" fmla="*/ 156 h 198"/>
                  <a:gd name="T24" fmla="*/ 28 w 183"/>
                  <a:gd name="T25" fmla="*/ 134 h 198"/>
                  <a:gd name="T26" fmla="*/ 74 w 183"/>
                  <a:gd name="T27" fmla="*/ 159 h 198"/>
                  <a:gd name="T28" fmla="*/ 56 w 183"/>
                  <a:gd name="T29" fmla="*/ 193 h 198"/>
                  <a:gd name="T30" fmla="*/ 38 w 183"/>
                  <a:gd name="T31" fmla="*/ 188 h 198"/>
                  <a:gd name="T32" fmla="*/ 17 w 183"/>
                  <a:gd name="T33" fmla="*/ 179 h 198"/>
                  <a:gd name="T34" fmla="*/ 26 w 183"/>
                  <a:gd name="T35" fmla="*/ 195 h 198"/>
                  <a:gd name="T36" fmla="*/ 0 w 183"/>
                  <a:gd name="T37" fmla="*/ 161 h 198"/>
                  <a:gd name="T38" fmla="*/ 5 w 183"/>
                  <a:gd name="T39" fmla="*/ 122 h 198"/>
                  <a:gd name="T40" fmla="*/ 4 w 183"/>
                  <a:gd name="T41" fmla="*/ 87 h 19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83"/>
                  <a:gd name="T64" fmla="*/ 0 h 198"/>
                  <a:gd name="T65" fmla="*/ 183 w 183"/>
                  <a:gd name="T66" fmla="*/ 198 h 19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83" h="198">
                    <a:moveTo>
                      <a:pt x="22" y="0"/>
                    </a:moveTo>
                    <a:lnTo>
                      <a:pt x="73" y="4"/>
                    </a:lnTo>
                    <a:lnTo>
                      <a:pt x="115" y="6"/>
                    </a:lnTo>
                    <a:lnTo>
                      <a:pt x="136" y="30"/>
                    </a:lnTo>
                    <a:lnTo>
                      <a:pt x="159" y="49"/>
                    </a:lnTo>
                    <a:lnTo>
                      <a:pt x="183" y="68"/>
                    </a:lnTo>
                    <a:lnTo>
                      <a:pt x="182" y="92"/>
                    </a:lnTo>
                    <a:lnTo>
                      <a:pt x="154" y="106"/>
                    </a:lnTo>
                    <a:lnTo>
                      <a:pt x="128" y="100"/>
                    </a:lnTo>
                    <a:lnTo>
                      <a:pt x="109" y="81"/>
                    </a:lnTo>
                    <a:lnTo>
                      <a:pt x="125" y="131"/>
                    </a:lnTo>
                    <a:lnTo>
                      <a:pt x="119" y="156"/>
                    </a:lnTo>
                    <a:lnTo>
                      <a:pt x="28" y="134"/>
                    </a:lnTo>
                    <a:lnTo>
                      <a:pt x="74" y="159"/>
                    </a:lnTo>
                    <a:lnTo>
                      <a:pt x="56" y="193"/>
                    </a:lnTo>
                    <a:lnTo>
                      <a:pt x="38" y="188"/>
                    </a:lnTo>
                    <a:lnTo>
                      <a:pt x="17" y="179"/>
                    </a:lnTo>
                    <a:cubicBezTo>
                      <a:pt x="4" y="184"/>
                      <a:pt x="29" y="198"/>
                      <a:pt x="26" y="195"/>
                    </a:cubicBezTo>
                    <a:cubicBezTo>
                      <a:pt x="23" y="192"/>
                      <a:pt x="3" y="173"/>
                      <a:pt x="0" y="161"/>
                    </a:cubicBezTo>
                    <a:lnTo>
                      <a:pt x="5" y="122"/>
                    </a:lnTo>
                    <a:lnTo>
                      <a:pt x="4" y="87"/>
                    </a:lnTo>
                  </a:path>
                </a:pathLst>
              </a:custGeom>
              <a:solidFill>
                <a:srgbClr val="FAE09E"/>
              </a:solidFill>
              <a:ln w="6350">
                <a:solidFill>
                  <a:srgbClr val="000000"/>
                </a:solidFill>
                <a:round/>
                <a:headEnd/>
                <a:tailEnd/>
              </a:ln>
            </p:spPr>
            <p:txBody>
              <a:bodyPr/>
              <a:lstStyle/>
              <a:p>
                <a:endParaRPr lang="en-GB" dirty="0"/>
              </a:p>
            </p:txBody>
          </p:sp>
          <p:grpSp>
            <p:nvGrpSpPr>
              <p:cNvPr id="20" name="Group 127"/>
              <p:cNvGrpSpPr>
                <a:grpSpLocks/>
              </p:cNvGrpSpPr>
              <p:nvPr/>
            </p:nvGrpSpPr>
            <p:grpSpPr bwMode="auto">
              <a:xfrm rot="210200">
                <a:off x="3495675" y="4470400"/>
                <a:ext cx="2692400" cy="285750"/>
                <a:chOff x="2223" y="3511"/>
                <a:chExt cx="1722" cy="269"/>
              </a:xfrm>
            </p:grpSpPr>
            <p:sp>
              <p:nvSpPr>
                <p:cNvPr id="21" name="Freeform 128"/>
                <p:cNvSpPr>
                  <a:spLocks/>
                </p:cNvSpPr>
                <p:nvPr/>
              </p:nvSpPr>
              <p:spPr bwMode="auto">
                <a:xfrm>
                  <a:off x="2310" y="3681"/>
                  <a:ext cx="225" cy="99"/>
                </a:xfrm>
                <a:custGeom>
                  <a:avLst/>
                  <a:gdLst>
                    <a:gd name="T0" fmla="*/ 0 w 225"/>
                    <a:gd name="T1" fmla="*/ 54 h 99"/>
                    <a:gd name="T2" fmla="*/ 6 w 225"/>
                    <a:gd name="T3" fmla="*/ 21 h 99"/>
                    <a:gd name="T4" fmla="*/ 36 w 225"/>
                    <a:gd name="T5" fmla="*/ 0 h 99"/>
                    <a:gd name="T6" fmla="*/ 126 w 225"/>
                    <a:gd name="T7" fmla="*/ 9 h 99"/>
                    <a:gd name="T8" fmla="*/ 225 w 225"/>
                    <a:gd name="T9" fmla="*/ 24 h 99"/>
                    <a:gd name="T10" fmla="*/ 150 w 225"/>
                    <a:gd name="T11" fmla="*/ 66 h 99"/>
                    <a:gd name="T12" fmla="*/ 60 w 225"/>
                    <a:gd name="T13" fmla="*/ 99 h 99"/>
                    <a:gd name="T14" fmla="*/ 21 w 225"/>
                    <a:gd name="T15" fmla="*/ 87 h 99"/>
                    <a:gd name="T16" fmla="*/ 0 w 225"/>
                    <a:gd name="T17" fmla="*/ 54 h 9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5"/>
                    <a:gd name="T28" fmla="*/ 0 h 99"/>
                    <a:gd name="T29" fmla="*/ 225 w 225"/>
                    <a:gd name="T30" fmla="*/ 99 h 9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5" h="99">
                      <a:moveTo>
                        <a:pt x="0" y="54"/>
                      </a:moveTo>
                      <a:lnTo>
                        <a:pt x="6" y="21"/>
                      </a:lnTo>
                      <a:lnTo>
                        <a:pt x="36" y="0"/>
                      </a:lnTo>
                      <a:lnTo>
                        <a:pt x="126" y="9"/>
                      </a:lnTo>
                      <a:lnTo>
                        <a:pt x="225" y="24"/>
                      </a:lnTo>
                      <a:lnTo>
                        <a:pt x="150" y="66"/>
                      </a:lnTo>
                      <a:lnTo>
                        <a:pt x="60" y="99"/>
                      </a:lnTo>
                      <a:lnTo>
                        <a:pt x="21" y="87"/>
                      </a:lnTo>
                      <a:lnTo>
                        <a:pt x="0" y="54"/>
                      </a:lnTo>
                      <a:close/>
                    </a:path>
                  </a:pathLst>
                </a:custGeom>
                <a:solidFill>
                  <a:srgbClr val="FF0000"/>
                </a:solidFill>
                <a:ln w="6350" cap="flat" cmpd="sng">
                  <a:solidFill>
                    <a:srgbClr val="000000"/>
                  </a:solidFill>
                  <a:prstDash val="solid"/>
                  <a:round/>
                  <a:headEnd type="none" w="med" len="med"/>
                  <a:tailEnd type="none" w="med" len="med"/>
                </a:ln>
              </p:spPr>
              <p:txBody>
                <a:bodyPr/>
                <a:lstStyle/>
                <a:p>
                  <a:endParaRPr lang="en-GB" dirty="0"/>
                </a:p>
              </p:txBody>
            </p:sp>
            <p:sp>
              <p:nvSpPr>
                <p:cNvPr id="22" name="Freeform 129"/>
                <p:cNvSpPr>
                  <a:spLocks/>
                </p:cNvSpPr>
                <p:nvPr/>
              </p:nvSpPr>
              <p:spPr bwMode="auto">
                <a:xfrm>
                  <a:off x="2223" y="3511"/>
                  <a:ext cx="1722" cy="251"/>
                </a:xfrm>
                <a:custGeom>
                  <a:avLst/>
                  <a:gdLst>
                    <a:gd name="T0" fmla="*/ 3 w 1722"/>
                    <a:gd name="T1" fmla="*/ 251 h 251"/>
                    <a:gd name="T2" fmla="*/ 0 w 1722"/>
                    <a:gd name="T3" fmla="*/ 227 h 251"/>
                    <a:gd name="T4" fmla="*/ 1687 w 1722"/>
                    <a:gd name="T5" fmla="*/ 0 h 251"/>
                    <a:gd name="T6" fmla="*/ 1722 w 1722"/>
                    <a:gd name="T7" fmla="*/ 10 h 251"/>
                    <a:gd name="T8" fmla="*/ 1689 w 1722"/>
                    <a:gd name="T9" fmla="*/ 23 h 251"/>
                    <a:gd name="T10" fmla="*/ 3 w 1722"/>
                    <a:gd name="T11" fmla="*/ 251 h 251"/>
                    <a:gd name="T12" fmla="*/ 0 60000 65536"/>
                    <a:gd name="T13" fmla="*/ 0 60000 65536"/>
                    <a:gd name="T14" fmla="*/ 0 60000 65536"/>
                    <a:gd name="T15" fmla="*/ 0 60000 65536"/>
                    <a:gd name="T16" fmla="*/ 0 60000 65536"/>
                    <a:gd name="T17" fmla="*/ 0 60000 65536"/>
                    <a:gd name="T18" fmla="*/ 0 w 1722"/>
                    <a:gd name="T19" fmla="*/ 0 h 251"/>
                    <a:gd name="T20" fmla="*/ 1722 w 1722"/>
                    <a:gd name="T21" fmla="*/ 251 h 251"/>
                  </a:gdLst>
                  <a:ahLst/>
                  <a:cxnLst>
                    <a:cxn ang="T12">
                      <a:pos x="T0" y="T1"/>
                    </a:cxn>
                    <a:cxn ang="T13">
                      <a:pos x="T2" y="T3"/>
                    </a:cxn>
                    <a:cxn ang="T14">
                      <a:pos x="T4" y="T5"/>
                    </a:cxn>
                    <a:cxn ang="T15">
                      <a:pos x="T6" y="T7"/>
                    </a:cxn>
                    <a:cxn ang="T16">
                      <a:pos x="T8" y="T9"/>
                    </a:cxn>
                    <a:cxn ang="T17">
                      <a:pos x="T10" y="T11"/>
                    </a:cxn>
                  </a:cxnLst>
                  <a:rect l="T18" t="T19" r="T20" b="T21"/>
                  <a:pathLst>
                    <a:path w="1722" h="251">
                      <a:moveTo>
                        <a:pt x="3" y="251"/>
                      </a:moveTo>
                      <a:lnTo>
                        <a:pt x="0" y="227"/>
                      </a:lnTo>
                      <a:lnTo>
                        <a:pt x="1687" y="0"/>
                      </a:lnTo>
                      <a:lnTo>
                        <a:pt x="1722" y="10"/>
                      </a:lnTo>
                      <a:lnTo>
                        <a:pt x="1689" y="23"/>
                      </a:lnTo>
                      <a:lnTo>
                        <a:pt x="3" y="251"/>
                      </a:lnTo>
                      <a:close/>
                    </a:path>
                  </a:pathLst>
                </a:custGeom>
                <a:solidFill>
                  <a:srgbClr val="C0C0C0"/>
                </a:solidFill>
                <a:ln w="6350" cap="flat" cmpd="sng">
                  <a:solidFill>
                    <a:srgbClr val="000000"/>
                  </a:solidFill>
                  <a:prstDash val="solid"/>
                  <a:round/>
                  <a:headEnd type="none" w="med" len="med"/>
                  <a:tailEnd type="none" w="med" len="med"/>
                </a:ln>
              </p:spPr>
              <p:txBody>
                <a:bodyPr/>
                <a:lstStyle/>
                <a:p>
                  <a:endParaRPr lang="en-GB" dirty="0"/>
                </a:p>
              </p:txBody>
            </p:sp>
          </p:grpSp>
          <p:sp>
            <p:nvSpPr>
              <p:cNvPr id="23" name="Freeform 130"/>
              <p:cNvSpPr>
                <a:spLocks/>
              </p:cNvSpPr>
              <p:nvPr/>
            </p:nvSpPr>
            <p:spPr bwMode="auto">
              <a:xfrm>
                <a:off x="3495675" y="2995613"/>
                <a:ext cx="819150" cy="3176587"/>
              </a:xfrm>
              <a:custGeom>
                <a:avLst/>
                <a:gdLst>
                  <a:gd name="T0" fmla="*/ 508 w 516"/>
                  <a:gd name="T1" fmla="*/ 0 h 2001"/>
                  <a:gd name="T2" fmla="*/ 0 w 516"/>
                  <a:gd name="T3" fmla="*/ 1021 h 2001"/>
                  <a:gd name="T4" fmla="*/ 33 w 516"/>
                  <a:gd name="T5" fmla="*/ 1134 h 2001"/>
                  <a:gd name="T6" fmla="*/ 516 w 516"/>
                  <a:gd name="T7" fmla="*/ 2001 h 2001"/>
                  <a:gd name="T8" fmla="*/ 0 60000 65536"/>
                  <a:gd name="T9" fmla="*/ 0 60000 65536"/>
                  <a:gd name="T10" fmla="*/ 0 60000 65536"/>
                  <a:gd name="T11" fmla="*/ 0 60000 65536"/>
                  <a:gd name="T12" fmla="*/ 0 w 516"/>
                  <a:gd name="T13" fmla="*/ 0 h 2001"/>
                  <a:gd name="T14" fmla="*/ 516 w 516"/>
                  <a:gd name="T15" fmla="*/ 2001 h 2001"/>
                  <a:gd name="connsiteX0" fmla="*/ 9845 w 10000"/>
                  <a:gd name="connsiteY0" fmla="*/ 0 h 10000"/>
                  <a:gd name="connsiteX1" fmla="*/ 0 w 10000"/>
                  <a:gd name="connsiteY1" fmla="*/ 5102 h 10000"/>
                  <a:gd name="connsiteX2" fmla="*/ 307 w 10000"/>
                  <a:gd name="connsiteY2" fmla="*/ 5667 h 10000"/>
                  <a:gd name="connsiteX3" fmla="*/ 10000 w 10000"/>
                  <a:gd name="connsiteY3" fmla="*/ 10000 h 10000"/>
                  <a:gd name="connsiteX0" fmla="*/ 9845 w 10000"/>
                  <a:gd name="connsiteY0" fmla="*/ 0 h 10000"/>
                  <a:gd name="connsiteX1" fmla="*/ 0 w 10000"/>
                  <a:gd name="connsiteY1" fmla="*/ 5102 h 10000"/>
                  <a:gd name="connsiteX2" fmla="*/ 57 w 10000"/>
                  <a:gd name="connsiteY2" fmla="*/ 5688 h 10000"/>
                  <a:gd name="connsiteX3" fmla="*/ 10000 w 10000"/>
                  <a:gd name="connsiteY3" fmla="*/ 10000 h 10000"/>
                </a:gdLst>
                <a:ahLst/>
                <a:cxnLst>
                  <a:cxn ang="0">
                    <a:pos x="connsiteX0" y="connsiteY0"/>
                  </a:cxn>
                  <a:cxn ang="0">
                    <a:pos x="connsiteX1" y="connsiteY1"/>
                  </a:cxn>
                  <a:cxn ang="0">
                    <a:pos x="connsiteX2" y="connsiteY2"/>
                  </a:cxn>
                  <a:cxn ang="0">
                    <a:pos x="connsiteX3" y="connsiteY3"/>
                  </a:cxn>
                </a:cxnLst>
                <a:rect l="l" t="t" r="r" b="b"/>
                <a:pathLst>
                  <a:path w="10000" h="10000">
                    <a:moveTo>
                      <a:pt x="9845" y="0"/>
                    </a:moveTo>
                    <a:lnTo>
                      <a:pt x="0" y="5102"/>
                    </a:lnTo>
                    <a:cubicBezTo>
                      <a:pt x="19" y="5297"/>
                      <a:pt x="38" y="5493"/>
                      <a:pt x="57" y="5688"/>
                    </a:cubicBezTo>
                    <a:lnTo>
                      <a:pt x="10000" y="10000"/>
                    </a:lnTo>
                  </a:path>
                </a:pathLst>
              </a:custGeom>
              <a:noFill/>
              <a:ln w="9525" cap="flat" cmpd="sng">
                <a:solidFill>
                  <a:schemeClr val="bg1"/>
                </a:solidFill>
                <a:prstDash val="solid"/>
                <a:round/>
                <a:headEnd type="none" w="med" len="med"/>
                <a:tailEnd type="none" w="med" len="med"/>
              </a:ln>
            </p:spPr>
            <p:txBody>
              <a:bodyPr/>
              <a:lstStyle/>
              <a:p>
                <a:endParaRPr lang="en-GB" dirty="0"/>
              </a:p>
            </p:txBody>
          </p:sp>
          <p:sp>
            <p:nvSpPr>
              <p:cNvPr id="24" name="Freeform 186"/>
              <p:cNvSpPr>
                <a:spLocks/>
              </p:cNvSpPr>
              <p:nvPr/>
            </p:nvSpPr>
            <p:spPr bwMode="auto">
              <a:xfrm>
                <a:off x="3575050" y="4281488"/>
                <a:ext cx="44450" cy="12700"/>
              </a:xfrm>
              <a:custGeom>
                <a:avLst/>
                <a:gdLst>
                  <a:gd name="T0" fmla="*/ 0 w 33"/>
                  <a:gd name="T1" fmla="*/ 0 h 9"/>
                  <a:gd name="T2" fmla="*/ 33 w 33"/>
                  <a:gd name="T3" fmla="*/ 9 h 9"/>
                  <a:gd name="T4" fmla="*/ 0 60000 65536"/>
                  <a:gd name="T5" fmla="*/ 0 60000 65536"/>
                  <a:gd name="T6" fmla="*/ 0 w 33"/>
                  <a:gd name="T7" fmla="*/ 0 h 9"/>
                  <a:gd name="T8" fmla="*/ 33 w 33"/>
                  <a:gd name="T9" fmla="*/ 9 h 9"/>
                </a:gdLst>
                <a:ahLst/>
                <a:cxnLst>
                  <a:cxn ang="T4">
                    <a:pos x="T0" y="T1"/>
                  </a:cxn>
                  <a:cxn ang="T5">
                    <a:pos x="T2" y="T3"/>
                  </a:cxn>
                </a:cxnLst>
                <a:rect l="T6" t="T7" r="T8" b="T9"/>
                <a:pathLst>
                  <a:path w="33" h="9">
                    <a:moveTo>
                      <a:pt x="0" y="0"/>
                    </a:moveTo>
                    <a:cubicBezTo>
                      <a:pt x="0" y="0"/>
                      <a:pt x="16" y="4"/>
                      <a:pt x="33" y="9"/>
                    </a:cubicBezTo>
                  </a:path>
                </a:pathLst>
              </a:custGeom>
              <a:noFill/>
              <a:ln w="6350">
                <a:solidFill>
                  <a:srgbClr val="000000"/>
                </a:solidFill>
                <a:round/>
                <a:headEnd/>
                <a:tailEnd/>
              </a:ln>
            </p:spPr>
            <p:txBody>
              <a:bodyPr/>
              <a:lstStyle/>
              <a:p>
                <a:endParaRPr lang="en-GB" dirty="0"/>
              </a:p>
            </p:txBody>
          </p:sp>
          <p:grpSp>
            <p:nvGrpSpPr>
              <p:cNvPr id="25" name="Group 504"/>
              <p:cNvGrpSpPr>
                <a:grpSpLocks/>
              </p:cNvGrpSpPr>
              <p:nvPr/>
            </p:nvGrpSpPr>
            <p:grpSpPr bwMode="auto">
              <a:xfrm>
                <a:off x="5573712" y="3114675"/>
                <a:ext cx="1843087" cy="3228975"/>
                <a:chOff x="3511" y="1962"/>
                <a:chExt cx="1161" cy="2034"/>
              </a:xfrm>
            </p:grpSpPr>
            <p:sp>
              <p:nvSpPr>
                <p:cNvPr id="26" name="Rectangle 418"/>
                <p:cNvSpPr>
                  <a:spLocks noChangeArrowheads="1"/>
                </p:cNvSpPr>
                <p:nvPr/>
              </p:nvSpPr>
              <p:spPr bwMode="auto">
                <a:xfrm rot="20411946" flipH="1">
                  <a:off x="3511" y="3378"/>
                  <a:ext cx="50" cy="54"/>
                </a:xfrm>
                <a:prstGeom prst="rect">
                  <a:avLst/>
                </a:prstGeom>
                <a:gradFill rotWithShape="1">
                  <a:gsLst>
                    <a:gs pos="0">
                      <a:srgbClr val="595959"/>
                    </a:gs>
                    <a:gs pos="50000">
                      <a:srgbClr val="C0C0C0"/>
                    </a:gs>
                    <a:gs pos="100000">
                      <a:srgbClr val="595959"/>
                    </a:gs>
                  </a:gsLst>
                  <a:lin ang="5400000" scaled="1"/>
                </a:gradFill>
                <a:ln w="6350">
                  <a:solidFill>
                    <a:srgbClr val="000000"/>
                  </a:solidFill>
                  <a:miter lim="800000"/>
                  <a:headEnd/>
                  <a:tailEnd/>
                </a:ln>
              </p:spPr>
              <p:txBody>
                <a:bodyPr/>
                <a:lstStyle/>
                <a:p>
                  <a:endParaRPr lang="en-US" dirty="0"/>
                </a:p>
              </p:txBody>
            </p:sp>
            <p:sp>
              <p:nvSpPr>
                <p:cNvPr id="27" name="Rectangle 419"/>
                <p:cNvSpPr>
                  <a:spLocks noChangeArrowheads="1"/>
                </p:cNvSpPr>
                <p:nvPr/>
              </p:nvSpPr>
              <p:spPr bwMode="auto">
                <a:xfrm rot="20970144" flipH="1">
                  <a:off x="3537" y="3227"/>
                  <a:ext cx="50" cy="52"/>
                </a:xfrm>
                <a:prstGeom prst="rect">
                  <a:avLst/>
                </a:prstGeom>
                <a:gradFill rotWithShape="1">
                  <a:gsLst>
                    <a:gs pos="0">
                      <a:srgbClr val="595959"/>
                    </a:gs>
                    <a:gs pos="50000">
                      <a:srgbClr val="C0C0C0"/>
                    </a:gs>
                    <a:gs pos="100000">
                      <a:srgbClr val="595959"/>
                    </a:gs>
                  </a:gsLst>
                  <a:lin ang="5400000" scaled="1"/>
                </a:gradFill>
                <a:ln w="6350">
                  <a:solidFill>
                    <a:srgbClr val="000000"/>
                  </a:solidFill>
                  <a:miter lim="800000"/>
                  <a:headEnd/>
                  <a:tailEnd/>
                </a:ln>
              </p:spPr>
              <p:txBody>
                <a:bodyPr/>
                <a:lstStyle/>
                <a:p>
                  <a:endParaRPr lang="en-US" dirty="0"/>
                </a:p>
              </p:txBody>
            </p:sp>
            <p:grpSp>
              <p:nvGrpSpPr>
                <p:cNvPr id="28" name="Group 503"/>
                <p:cNvGrpSpPr>
                  <a:grpSpLocks/>
                </p:cNvGrpSpPr>
                <p:nvPr/>
              </p:nvGrpSpPr>
              <p:grpSpPr bwMode="auto">
                <a:xfrm>
                  <a:off x="3546" y="1962"/>
                  <a:ext cx="1126" cy="2034"/>
                  <a:chOff x="3546" y="1962"/>
                  <a:chExt cx="1126" cy="2034"/>
                </a:xfrm>
              </p:grpSpPr>
              <p:sp>
                <p:nvSpPr>
                  <p:cNvPr id="29" name="Freeform 421"/>
                  <p:cNvSpPr>
                    <a:spLocks/>
                  </p:cNvSpPr>
                  <p:nvPr/>
                </p:nvSpPr>
                <p:spPr bwMode="auto">
                  <a:xfrm rot="225209">
                    <a:off x="3861" y="2975"/>
                    <a:ext cx="22" cy="26"/>
                  </a:xfrm>
                  <a:custGeom>
                    <a:avLst/>
                    <a:gdLst>
                      <a:gd name="T0" fmla="*/ 0 w 75"/>
                      <a:gd name="T1" fmla="*/ 0 h 83"/>
                      <a:gd name="T2" fmla="*/ 15 w 75"/>
                      <a:gd name="T3" fmla="*/ 45 h 83"/>
                      <a:gd name="T4" fmla="*/ 75 w 75"/>
                      <a:gd name="T5" fmla="*/ 83 h 83"/>
                      <a:gd name="T6" fmla="*/ 0 60000 65536"/>
                      <a:gd name="T7" fmla="*/ 0 60000 65536"/>
                      <a:gd name="T8" fmla="*/ 0 60000 65536"/>
                      <a:gd name="T9" fmla="*/ 0 w 75"/>
                      <a:gd name="T10" fmla="*/ 0 h 83"/>
                      <a:gd name="T11" fmla="*/ 75 w 75"/>
                      <a:gd name="T12" fmla="*/ 83 h 83"/>
                    </a:gdLst>
                    <a:ahLst/>
                    <a:cxnLst>
                      <a:cxn ang="T6">
                        <a:pos x="T0" y="T1"/>
                      </a:cxn>
                      <a:cxn ang="T7">
                        <a:pos x="T2" y="T3"/>
                      </a:cxn>
                      <a:cxn ang="T8">
                        <a:pos x="T4" y="T5"/>
                      </a:cxn>
                    </a:cxnLst>
                    <a:rect l="T9" t="T10" r="T11" b="T12"/>
                    <a:pathLst>
                      <a:path w="75" h="83">
                        <a:moveTo>
                          <a:pt x="0" y="0"/>
                        </a:moveTo>
                        <a:cubicBezTo>
                          <a:pt x="1" y="15"/>
                          <a:pt x="3" y="31"/>
                          <a:pt x="15" y="45"/>
                        </a:cubicBezTo>
                        <a:cubicBezTo>
                          <a:pt x="27" y="59"/>
                          <a:pt x="51" y="71"/>
                          <a:pt x="75" y="83"/>
                        </a:cubicBezTo>
                      </a:path>
                    </a:pathLst>
                  </a:custGeom>
                  <a:noFill/>
                  <a:ln w="6350" cap="flat" cmpd="sng">
                    <a:solidFill>
                      <a:srgbClr val="000000"/>
                    </a:solidFill>
                    <a:prstDash val="solid"/>
                    <a:round/>
                    <a:headEnd type="none" w="med" len="med"/>
                    <a:tailEnd type="none" w="med" len="med"/>
                  </a:ln>
                </p:spPr>
                <p:txBody>
                  <a:bodyPr/>
                  <a:lstStyle/>
                  <a:p>
                    <a:endParaRPr lang="en-GB" dirty="0"/>
                  </a:p>
                </p:txBody>
              </p:sp>
              <p:sp>
                <p:nvSpPr>
                  <p:cNvPr id="30" name="Rectangle 422"/>
                  <p:cNvSpPr>
                    <a:spLocks noChangeArrowheads="1"/>
                  </p:cNvSpPr>
                  <p:nvPr/>
                </p:nvSpPr>
                <p:spPr bwMode="auto">
                  <a:xfrm rot="21062441" flipH="1">
                    <a:off x="3584" y="3190"/>
                    <a:ext cx="452" cy="44"/>
                  </a:xfrm>
                  <a:prstGeom prst="rect">
                    <a:avLst/>
                  </a:prstGeom>
                  <a:solidFill>
                    <a:srgbClr val="CCFFFF"/>
                  </a:solidFill>
                  <a:ln w="6350">
                    <a:solidFill>
                      <a:srgbClr val="000000"/>
                    </a:solidFill>
                    <a:miter lim="800000"/>
                    <a:headEnd/>
                    <a:tailEnd/>
                  </a:ln>
                </p:spPr>
                <p:txBody>
                  <a:bodyPr/>
                  <a:lstStyle/>
                  <a:p>
                    <a:endParaRPr lang="en-US" dirty="0"/>
                  </a:p>
                </p:txBody>
              </p:sp>
              <p:sp>
                <p:nvSpPr>
                  <p:cNvPr id="31" name="Line 423"/>
                  <p:cNvSpPr>
                    <a:spLocks noChangeShapeType="1"/>
                  </p:cNvSpPr>
                  <p:nvPr/>
                </p:nvSpPr>
                <p:spPr bwMode="auto">
                  <a:xfrm rot="21479509" flipH="1">
                    <a:off x="3589" y="3188"/>
                    <a:ext cx="430" cy="61"/>
                  </a:xfrm>
                  <a:prstGeom prst="line">
                    <a:avLst/>
                  </a:prstGeom>
                  <a:noFill/>
                  <a:ln w="6350">
                    <a:solidFill>
                      <a:srgbClr val="000000"/>
                    </a:solidFill>
                    <a:round/>
                    <a:headEnd/>
                    <a:tailEnd/>
                  </a:ln>
                </p:spPr>
                <p:txBody>
                  <a:bodyPr/>
                  <a:lstStyle/>
                  <a:p>
                    <a:endParaRPr lang="en-GB" dirty="0"/>
                  </a:p>
                </p:txBody>
              </p:sp>
              <p:sp>
                <p:nvSpPr>
                  <p:cNvPr id="32" name="Line 424"/>
                  <p:cNvSpPr>
                    <a:spLocks noChangeShapeType="1"/>
                  </p:cNvSpPr>
                  <p:nvPr/>
                </p:nvSpPr>
                <p:spPr bwMode="auto">
                  <a:xfrm rot="21479509" flipH="1">
                    <a:off x="3589" y="3175"/>
                    <a:ext cx="429" cy="62"/>
                  </a:xfrm>
                  <a:prstGeom prst="line">
                    <a:avLst/>
                  </a:prstGeom>
                  <a:noFill/>
                  <a:ln w="6350">
                    <a:solidFill>
                      <a:srgbClr val="000000"/>
                    </a:solidFill>
                    <a:round/>
                    <a:headEnd/>
                    <a:tailEnd/>
                  </a:ln>
                </p:spPr>
                <p:txBody>
                  <a:bodyPr/>
                  <a:lstStyle/>
                  <a:p>
                    <a:endParaRPr lang="en-GB" dirty="0"/>
                  </a:p>
                </p:txBody>
              </p:sp>
              <p:sp>
                <p:nvSpPr>
                  <p:cNvPr id="33" name="Freeform 425"/>
                  <p:cNvSpPr>
                    <a:spLocks/>
                  </p:cNvSpPr>
                  <p:nvPr/>
                </p:nvSpPr>
                <p:spPr bwMode="auto">
                  <a:xfrm rot="-52592">
                    <a:off x="3675" y="2220"/>
                    <a:ext cx="231" cy="1522"/>
                  </a:xfrm>
                  <a:custGeom>
                    <a:avLst/>
                    <a:gdLst/>
                    <a:ahLst/>
                    <a:cxnLst>
                      <a:cxn ang="0">
                        <a:pos x="15" y="189"/>
                      </a:cxn>
                      <a:cxn ang="0">
                        <a:pos x="57" y="295"/>
                      </a:cxn>
                      <a:cxn ang="0">
                        <a:pos x="107" y="470"/>
                      </a:cxn>
                      <a:cxn ang="0">
                        <a:pos x="128" y="613"/>
                      </a:cxn>
                      <a:cxn ang="0">
                        <a:pos x="120" y="708"/>
                      </a:cxn>
                      <a:cxn ang="0">
                        <a:pos x="108" y="769"/>
                      </a:cxn>
                      <a:cxn ang="0">
                        <a:pos x="94" y="819"/>
                      </a:cxn>
                      <a:cxn ang="0">
                        <a:pos x="140" y="845"/>
                      </a:cxn>
                      <a:cxn ang="0">
                        <a:pos x="130" y="897"/>
                      </a:cxn>
                      <a:cxn ang="0">
                        <a:pos x="71" y="986"/>
                      </a:cxn>
                      <a:cxn ang="0">
                        <a:pos x="64" y="1049"/>
                      </a:cxn>
                      <a:cxn ang="0">
                        <a:pos x="102" y="1122"/>
                      </a:cxn>
                      <a:cxn ang="0">
                        <a:pos x="87" y="1312"/>
                      </a:cxn>
                      <a:cxn ang="0">
                        <a:pos x="61" y="1411"/>
                      </a:cxn>
                      <a:cxn ang="0">
                        <a:pos x="29" y="1593"/>
                      </a:cxn>
                      <a:cxn ang="0">
                        <a:pos x="20" y="1720"/>
                      </a:cxn>
                      <a:cxn ang="0">
                        <a:pos x="70" y="1711"/>
                      </a:cxn>
                      <a:cxn ang="0">
                        <a:pos x="114" y="1567"/>
                      </a:cxn>
                      <a:cxn ang="0">
                        <a:pos x="146" y="1500"/>
                      </a:cxn>
                      <a:cxn ang="0">
                        <a:pos x="165" y="1521"/>
                      </a:cxn>
                      <a:cxn ang="0">
                        <a:pos x="120" y="1659"/>
                      </a:cxn>
                      <a:cxn ang="0">
                        <a:pos x="180" y="1491"/>
                      </a:cxn>
                      <a:cxn ang="0">
                        <a:pos x="204" y="1323"/>
                      </a:cxn>
                      <a:cxn ang="0">
                        <a:pos x="246" y="1140"/>
                      </a:cxn>
                      <a:cxn ang="0">
                        <a:pos x="220" y="1067"/>
                      </a:cxn>
                      <a:cxn ang="0">
                        <a:pos x="236" y="962"/>
                      </a:cxn>
                      <a:cxn ang="0">
                        <a:pos x="263" y="874"/>
                      </a:cxn>
                      <a:cxn ang="0">
                        <a:pos x="287" y="810"/>
                      </a:cxn>
                      <a:cxn ang="0">
                        <a:pos x="245" y="540"/>
                      </a:cxn>
                      <a:cxn ang="0">
                        <a:pos x="186" y="293"/>
                      </a:cxn>
                      <a:cxn ang="0">
                        <a:pos x="138" y="132"/>
                      </a:cxn>
                      <a:cxn ang="0">
                        <a:pos x="87" y="9"/>
                      </a:cxn>
                      <a:cxn ang="0">
                        <a:pos x="144" y="162"/>
                      </a:cxn>
                      <a:cxn ang="0">
                        <a:pos x="145" y="203"/>
                      </a:cxn>
                      <a:cxn ang="0">
                        <a:pos x="117" y="183"/>
                      </a:cxn>
                      <a:cxn ang="0">
                        <a:pos x="51" y="24"/>
                      </a:cxn>
                      <a:cxn ang="0">
                        <a:pos x="0" y="3"/>
                      </a:cxn>
                    </a:cxnLst>
                    <a:rect l="0" t="0" r="r" b="b"/>
                    <a:pathLst>
                      <a:path w="287" h="1730">
                        <a:moveTo>
                          <a:pt x="0" y="3"/>
                        </a:moveTo>
                        <a:lnTo>
                          <a:pt x="15" y="189"/>
                        </a:lnTo>
                        <a:lnTo>
                          <a:pt x="21" y="249"/>
                        </a:lnTo>
                        <a:lnTo>
                          <a:pt x="57" y="295"/>
                        </a:lnTo>
                        <a:lnTo>
                          <a:pt x="80" y="369"/>
                        </a:lnTo>
                        <a:lnTo>
                          <a:pt x="107" y="470"/>
                        </a:lnTo>
                        <a:lnTo>
                          <a:pt x="116" y="539"/>
                        </a:lnTo>
                        <a:lnTo>
                          <a:pt x="128" y="613"/>
                        </a:lnTo>
                        <a:lnTo>
                          <a:pt x="130" y="669"/>
                        </a:lnTo>
                        <a:lnTo>
                          <a:pt x="120" y="708"/>
                        </a:lnTo>
                        <a:lnTo>
                          <a:pt x="112" y="732"/>
                        </a:lnTo>
                        <a:lnTo>
                          <a:pt x="108" y="769"/>
                        </a:lnTo>
                        <a:lnTo>
                          <a:pt x="93" y="805"/>
                        </a:lnTo>
                        <a:lnTo>
                          <a:pt x="94" y="819"/>
                        </a:lnTo>
                        <a:lnTo>
                          <a:pt x="116" y="827"/>
                        </a:lnTo>
                        <a:lnTo>
                          <a:pt x="140" y="845"/>
                        </a:lnTo>
                        <a:lnTo>
                          <a:pt x="148" y="868"/>
                        </a:lnTo>
                        <a:lnTo>
                          <a:pt x="130" y="897"/>
                        </a:lnTo>
                        <a:lnTo>
                          <a:pt x="98" y="939"/>
                        </a:lnTo>
                        <a:lnTo>
                          <a:pt x="71" y="986"/>
                        </a:lnTo>
                        <a:lnTo>
                          <a:pt x="62" y="1034"/>
                        </a:lnTo>
                        <a:lnTo>
                          <a:pt x="64" y="1049"/>
                        </a:lnTo>
                        <a:lnTo>
                          <a:pt x="88" y="1059"/>
                        </a:lnTo>
                        <a:lnTo>
                          <a:pt x="102" y="1122"/>
                        </a:lnTo>
                        <a:lnTo>
                          <a:pt x="100" y="1220"/>
                        </a:lnTo>
                        <a:lnTo>
                          <a:pt x="87" y="1312"/>
                        </a:lnTo>
                        <a:lnTo>
                          <a:pt x="75" y="1388"/>
                        </a:lnTo>
                        <a:lnTo>
                          <a:pt x="61" y="1411"/>
                        </a:lnTo>
                        <a:lnTo>
                          <a:pt x="36" y="1428"/>
                        </a:lnTo>
                        <a:lnTo>
                          <a:pt x="29" y="1593"/>
                        </a:lnTo>
                        <a:lnTo>
                          <a:pt x="27" y="1681"/>
                        </a:lnTo>
                        <a:lnTo>
                          <a:pt x="20" y="1720"/>
                        </a:lnTo>
                        <a:lnTo>
                          <a:pt x="50" y="1730"/>
                        </a:lnTo>
                        <a:lnTo>
                          <a:pt x="70" y="1711"/>
                        </a:lnTo>
                        <a:lnTo>
                          <a:pt x="91" y="1628"/>
                        </a:lnTo>
                        <a:lnTo>
                          <a:pt x="114" y="1567"/>
                        </a:lnTo>
                        <a:lnTo>
                          <a:pt x="131" y="1514"/>
                        </a:lnTo>
                        <a:lnTo>
                          <a:pt x="146" y="1500"/>
                        </a:lnTo>
                        <a:lnTo>
                          <a:pt x="163" y="1506"/>
                        </a:lnTo>
                        <a:lnTo>
                          <a:pt x="165" y="1521"/>
                        </a:lnTo>
                        <a:lnTo>
                          <a:pt x="144" y="1581"/>
                        </a:lnTo>
                        <a:lnTo>
                          <a:pt x="120" y="1659"/>
                        </a:lnTo>
                        <a:lnTo>
                          <a:pt x="156" y="1587"/>
                        </a:lnTo>
                        <a:lnTo>
                          <a:pt x="180" y="1491"/>
                        </a:lnTo>
                        <a:lnTo>
                          <a:pt x="188" y="1422"/>
                        </a:lnTo>
                        <a:lnTo>
                          <a:pt x="204" y="1323"/>
                        </a:lnTo>
                        <a:lnTo>
                          <a:pt x="230" y="1214"/>
                        </a:lnTo>
                        <a:lnTo>
                          <a:pt x="246" y="1140"/>
                        </a:lnTo>
                        <a:lnTo>
                          <a:pt x="245" y="1084"/>
                        </a:lnTo>
                        <a:lnTo>
                          <a:pt x="220" y="1067"/>
                        </a:lnTo>
                        <a:lnTo>
                          <a:pt x="212" y="1035"/>
                        </a:lnTo>
                        <a:lnTo>
                          <a:pt x="236" y="962"/>
                        </a:lnTo>
                        <a:lnTo>
                          <a:pt x="253" y="915"/>
                        </a:lnTo>
                        <a:lnTo>
                          <a:pt x="263" y="874"/>
                        </a:lnTo>
                        <a:lnTo>
                          <a:pt x="258" y="845"/>
                        </a:lnTo>
                        <a:lnTo>
                          <a:pt x="287" y="810"/>
                        </a:lnTo>
                        <a:lnTo>
                          <a:pt x="280" y="701"/>
                        </a:lnTo>
                        <a:lnTo>
                          <a:pt x="245" y="540"/>
                        </a:lnTo>
                        <a:lnTo>
                          <a:pt x="213" y="373"/>
                        </a:lnTo>
                        <a:lnTo>
                          <a:pt x="186" y="293"/>
                        </a:lnTo>
                        <a:lnTo>
                          <a:pt x="176" y="267"/>
                        </a:lnTo>
                        <a:lnTo>
                          <a:pt x="138" y="132"/>
                        </a:lnTo>
                        <a:lnTo>
                          <a:pt x="105" y="51"/>
                        </a:lnTo>
                        <a:lnTo>
                          <a:pt x="87" y="9"/>
                        </a:lnTo>
                        <a:lnTo>
                          <a:pt x="129" y="108"/>
                        </a:lnTo>
                        <a:lnTo>
                          <a:pt x="144" y="162"/>
                        </a:lnTo>
                        <a:lnTo>
                          <a:pt x="153" y="189"/>
                        </a:lnTo>
                        <a:lnTo>
                          <a:pt x="145" y="203"/>
                        </a:lnTo>
                        <a:lnTo>
                          <a:pt x="128" y="217"/>
                        </a:lnTo>
                        <a:lnTo>
                          <a:pt x="117" y="183"/>
                        </a:lnTo>
                        <a:lnTo>
                          <a:pt x="75" y="90"/>
                        </a:lnTo>
                        <a:lnTo>
                          <a:pt x="51" y="24"/>
                        </a:lnTo>
                        <a:lnTo>
                          <a:pt x="33" y="0"/>
                        </a:lnTo>
                        <a:lnTo>
                          <a:pt x="0" y="3"/>
                        </a:lnTo>
                        <a:close/>
                      </a:path>
                    </a:pathLst>
                  </a:custGeom>
                  <a:gradFill rotWithShape="1">
                    <a:gsLst>
                      <a:gs pos="0">
                        <a:srgbClr val="00FFFF">
                          <a:gamma/>
                          <a:shade val="46275"/>
                          <a:invGamma/>
                          <a:alpha val="62000"/>
                        </a:srgbClr>
                      </a:gs>
                      <a:gs pos="50000">
                        <a:srgbClr val="00FFFF"/>
                      </a:gs>
                      <a:gs pos="100000">
                        <a:srgbClr val="00FFFF">
                          <a:gamma/>
                          <a:shade val="46275"/>
                          <a:invGamma/>
                          <a:alpha val="62000"/>
                        </a:srgbClr>
                      </a:gs>
                    </a:gsLst>
                    <a:lin ang="5400000" scaled="1"/>
                  </a:gradFill>
                  <a:ln w="6350" cap="flat" cmpd="sng">
                    <a:solidFill>
                      <a:srgbClr val="000000"/>
                    </a:solidFill>
                    <a:prstDash val="solid"/>
                    <a:round/>
                    <a:headEnd/>
                    <a:tailEnd/>
                  </a:ln>
                  <a:effectLst/>
                </p:spPr>
                <p:txBody>
                  <a:bodyPr/>
                  <a:lstStyle/>
                  <a:p>
                    <a:pPr>
                      <a:defRPr/>
                    </a:pPr>
                    <a:endParaRPr lang="en-GB" dirty="0"/>
                  </a:p>
                </p:txBody>
              </p:sp>
              <p:sp>
                <p:nvSpPr>
                  <p:cNvPr id="34" name="Freeform 426"/>
                  <p:cNvSpPr>
                    <a:spLocks/>
                  </p:cNvSpPr>
                  <p:nvPr/>
                </p:nvSpPr>
                <p:spPr bwMode="auto">
                  <a:xfrm rot="21479509" flipH="1">
                    <a:off x="3851" y="3169"/>
                    <a:ext cx="15" cy="45"/>
                  </a:xfrm>
                  <a:custGeom>
                    <a:avLst/>
                    <a:gdLst>
                      <a:gd name="T0" fmla="*/ 0 w 53"/>
                      <a:gd name="T1" fmla="*/ 0 h 161"/>
                      <a:gd name="T2" fmla="*/ 53 w 53"/>
                      <a:gd name="T3" fmla="*/ 54 h 161"/>
                      <a:gd name="T4" fmla="*/ 42 w 53"/>
                      <a:gd name="T5" fmla="*/ 118 h 161"/>
                      <a:gd name="T6" fmla="*/ 0 w 53"/>
                      <a:gd name="T7" fmla="*/ 161 h 161"/>
                      <a:gd name="T8" fmla="*/ 0 60000 65536"/>
                      <a:gd name="T9" fmla="*/ 0 60000 65536"/>
                      <a:gd name="T10" fmla="*/ 0 60000 65536"/>
                      <a:gd name="T11" fmla="*/ 0 60000 65536"/>
                      <a:gd name="T12" fmla="*/ 0 w 53"/>
                      <a:gd name="T13" fmla="*/ 0 h 161"/>
                      <a:gd name="T14" fmla="*/ 53 w 53"/>
                      <a:gd name="T15" fmla="*/ 161 h 161"/>
                    </a:gdLst>
                    <a:ahLst/>
                    <a:cxnLst>
                      <a:cxn ang="T8">
                        <a:pos x="T0" y="T1"/>
                      </a:cxn>
                      <a:cxn ang="T9">
                        <a:pos x="T2" y="T3"/>
                      </a:cxn>
                      <a:cxn ang="T10">
                        <a:pos x="T4" y="T5"/>
                      </a:cxn>
                      <a:cxn ang="T11">
                        <a:pos x="T6" y="T7"/>
                      </a:cxn>
                    </a:cxnLst>
                    <a:rect l="T12" t="T13" r="T14" b="T15"/>
                    <a:pathLst>
                      <a:path w="53" h="161">
                        <a:moveTo>
                          <a:pt x="0" y="0"/>
                        </a:moveTo>
                        <a:lnTo>
                          <a:pt x="53" y="54"/>
                        </a:lnTo>
                        <a:lnTo>
                          <a:pt x="42" y="118"/>
                        </a:lnTo>
                        <a:lnTo>
                          <a:pt x="0" y="161"/>
                        </a:lnTo>
                      </a:path>
                    </a:pathLst>
                  </a:custGeom>
                  <a:noFill/>
                  <a:ln w="6350" cap="flat" cmpd="sng">
                    <a:solidFill>
                      <a:srgbClr val="000000"/>
                    </a:solidFill>
                    <a:prstDash val="solid"/>
                    <a:round/>
                    <a:headEnd/>
                    <a:tailEnd/>
                  </a:ln>
                </p:spPr>
                <p:txBody>
                  <a:bodyPr/>
                  <a:lstStyle/>
                  <a:p>
                    <a:endParaRPr lang="en-GB" dirty="0"/>
                  </a:p>
                </p:txBody>
              </p:sp>
              <p:sp>
                <p:nvSpPr>
                  <p:cNvPr id="35" name="Freeform 427"/>
                  <p:cNvSpPr>
                    <a:spLocks/>
                  </p:cNvSpPr>
                  <p:nvPr/>
                </p:nvSpPr>
                <p:spPr bwMode="auto">
                  <a:xfrm rot="21479509" flipH="1">
                    <a:off x="3728" y="2457"/>
                    <a:ext cx="44" cy="40"/>
                  </a:xfrm>
                  <a:custGeom>
                    <a:avLst/>
                    <a:gdLst>
                      <a:gd name="T0" fmla="*/ 102 w 161"/>
                      <a:gd name="T1" fmla="*/ 0 h 138"/>
                      <a:gd name="T2" fmla="*/ 16 w 161"/>
                      <a:gd name="T3" fmla="*/ 33 h 138"/>
                      <a:gd name="T4" fmla="*/ 6 w 161"/>
                      <a:gd name="T5" fmla="*/ 97 h 138"/>
                      <a:gd name="T6" fmla="*/ 41 w 161"/>
                      <a:gd name="T7" fmla="*/ 127 h 138"/>
                      <a:gd name="T8" fmla="*/ 84 w 161"/>
                      <a:gd name="T9" fmla="*/ 136 h 138"/>
                      <a:gd name="T10" fmla="*/ 125 w 161"/>
                      <a:gd name="T11" fmla="*/ 132 h 138"/>
                      <a:gd name="T12" fmla="*/ 156 w 161"/>
                      <a:gd name="T13" fmla="*/ 97 h 138"/>
                      <a:gd name="T14" fmla="*/ 155 w 161"/>
                      <a:gd name="T15" fmla="*/ 46 h 138"/>
                      <a:gd name="T16" fmla="*/ 146 w 161"/>
                      <a:gd name="T17" fmla="*/ 22 h 138"/>
                      <a:gd name="T18" fmla="*/ 102 w 161"/>
                      <a:gd name="T19" fmla="*/ 0 h 1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61"/>
                      <a:gd name="T31" fmla="*/ 0 h 138"/>
                      <a:gd name="T32" fmla="*/ 161 w 161"/>
                      <a:gd name="T33" fmla="*/ 138 h 13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61" h="138">
                        <a:moveTo>
                          <a:pt x="102" y="0"/>
                        </a:moveTo>
                        <a:cubicBezTo>
                          <a:pt x="82" y="1"/>
                          <a:pt x="32" y="17"/>
                          <a:pt x="16" y="33"/>
                        </a:cubicBezTo>
                        <a:cubicBezTo>
                          <a:pt x="0" y="49"/>
                          <a:pt x="2" y="81"/>
                          <a:pt x="6" y="97"/>
                        </a:cubicBezTo>
                        <a:cubicBezTo>
                          <a:pt x="10" y="113"/>
                          <a:pt x="28" y="121"/>
                          <a:pt x="41" y="127"/>
                        </a:cubicBezTo>
                        <a:cubicBezTo>
                          <a:pt x="54" y="133"/>
                          <a:pt x="70" y="135"/>
                          <a:pt x="84" y="136"/>
                        </a:cubicBezTo>
                        <a:cubicBezTo>
                          <a:pt x="98" y="137"/>
                          <a:pt x="113" y="138"/>
                          <a:pt x="125" y="132"/>
                        </a:cubicBezTo>
                        <a:cubicBezTo>
                          <a:pt x="137" y="126"/>
                          <a:pt x="151" y="111"/>
                          <a:pt x="156" y="97"/>
                        </a:cubicBezTo>
                        <a:cubicBezTo>
                          <a:pt x="161" y="83"/>
                          <a:pt x="157" y="58"/>
                          <a:pt x="155" y="46"/>
                        </a:cubicBezTo>
                        <a:cubicBezTo>
                          <a:pt x="153" y="34"/>
                          <a:pt x="155" y="30"/>
                          <a:pt x="146" y="22"/>
                        </a:cubicBezTo>
                        <a:cubicBezTo>
                          <a:pt x="137" y="14"/>
                          <a:pt x="111" y="5"/>
                          <a:pt x="102" y="0"/>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36" name="Freeform 428"/>
                  <p:cNvSpPr>
                    <a:spLocks/>
                  </p:cNvSpPr>
                  <p:nvPr/>
                </p:nvSpPr>
                <p:spPr bwMode="auto">
                  <a:xfrm rot="21479509" flipH="1">
                    <a:off x="3738" y="2503"/>
                    <a:ext cx="55" cy="44"/>
                  </a:xfrm>
                  <a:custGeom>
                    <a:avLst/>
                    <a:gdLst>
                      <a:gd name="T0" fmla="*/ 115 w 201"/>
                      <a:gd name="T1" fmla="*/ 5 h 155"/>
                      <a:gd name="T2" fmla="*/ 29 w 201"/>
                      <a:gd name="T3" fmla="*/ 16 h 155"/>
                      <a:gd name="T4" fmla="*/ 7 w 201"/>
                      <a:gd name="T5" fmla="*/ 102 h 155"/>
                      <a:gd name="T6" fmla="*/ 72 w 201"/>
                      <a:gd name="T7" fmla="*/ 145 h 155"/>
                      <a:gd name="T8" fmla="*/ 134 w 201"/>
                      <a:gd name="T9" fmla="*/ 153 h 155"/>
                      <a:gd name="T10" fmla="*/ 172 w 201"/>
                      <a:gd name="T11" fmla="*/ 131 h 155"/>
                      <a:gd name="T12" fmla="*/ 198 w 201"/>
                      <a:gd name="T13" fmla="*/ 93 h 155"/>
                      <a:gd name="T14" fmla="*/ 187 w 201"/>
                      <a:gd name="T15" fmla="*/ 44 h 155"/>
                      <a:gd name="T16" fmla="*/ 115 w 201"/>
                      <a:gd name="T17" fmla="*/ 5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1"/>
                      <a:gd name="T28" fmla="*/ 0 h 155"/>
                      <a:gd name="T29" fmla="*/ 201 w 20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1" h="155">
                        <a:moveTo>
                          <a:pt x="115" y="5"/>
                        </a:moveTo>
                        <a:cubicBezTo>
                          <a:pt x="96" y="1"/>
                          <a:pt x="47" y="0"/>
                          <a:pt x="29" y="16"/>
                        </a:cubicBezTo>
                        <a:cubicBezTo>
                          <a:pt x="11" y="32"/>
                          <a:pt x="0" y="81"/>
                          <a:pt x="7" y="102"/>
                        </a:cubicBezTo>
                        <a:cubicBezTo>
                          <a:pt x="14" y="123"/>
                          <a:pt x="51" y="137"/>
                          <a:pt x="72" y="145"/>
                        </a:cubicBezTo>
                        <a:cubicBezTo>
                          <a:pt x="93" y="153"/>
                          <a:pt x="117" y="155"/>
                          <a:pt x="134" y="153"/>
                        </a:cubicBezTo>
                        <a:cubicBezTo>
                          <a:pt x="151" y="151"/>
                          <a:pt x="161" y="141"/>
                          <a:pt x="172" y="131"/>
                        </a:cubicBezTo>
                        <a:cubicBezTo>
                          <a:pt x="183" y="121"/>
                          <a:pt x="196" y="107"/>
                          <a:pt x="198" y="93"/>
                        </a:cubicBezTo>
                        <a:cubicBezTo>
                          <a:pt x="200" y="79"/>
                          <a:pt x="201" y="59"/>
                          <a:pt x="187" y="44"/>
                        </a:cubicBezTo>
                        <a:cubicBezTo>
                          <a:pt x="173" y="29"/>
                          <a:pt x="130" y="13"/>
                          <a:pt x="115" y="5"/>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37" name="Freeform 429"/>
                  <p:cNvSpPr>
                    <a:spLocks/>
                  </p:cNvSpPr>
                  <p:nvPr/>
                </p:nvSpPr>
                <p:spPr bwMode="auto">
                  <a:xfrm rot="21479509" flipH="1">
                    <a:off x="3749" y="2555"/>
                    <a:ext cx="58" cy="46"/>
                  </a:xfrm>
                  <a:custGeom>
                    <a:avLst/>
                    <a:gdLst>
                      <a:gd name="T0" fmla="*/ 122 w 212"/>
                      <a:gd name="T1" fmla="*/ 3 h 161"/>
                      <a:gd name="T2" fmla="*/ 46 w 212"/>
                      <a:gd name="T3" fmla="*/ 13 h 161"/>
                      <a:gd name="T4" fmla="*/ 4 w 212"/>
                      <a:gd name="T5" fmla="*/ 46 h 161"/>
                      <a:gd name="T6" fmla="*/ 20 w 212"/>
                      <a:gd name="T7" fmla="*/ 107 h 161"/>
                      <a:gd name="T8" fmla="*/ 54 w 212"/>
                      <a:gd name="T9" fmla="*/ 141 h 161"/>
                      <a:gd name="T10" fmla="*/ 133 w 212"/>
                      <a:gd name="T11" fmla="*/ 153 h 161"/>
                      <a:gd name="T12" fmla="*/ 204 w 212"/>
                      <a:gd name="T13" fmla="*/ 92 h 161"/>
                      <a:gd name="T14" fmla="*/ 181 w 212"/>
                      <a:gd name="T15" fmla="*/ 32 h 161"/>
                      <a:gd name="T16" fmla="*/ 122 w 212"/>
                      <a:gd name="T17" fmla="*/ 3 h 16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2"/>
                      <a:gd name="T28" fmla="*/ 0 h 161"/>
                      <a:gd name="T29" fmla="*/ 212 w 212"/>
                      <a:gd name="T30" fmla="*/ 161 h 16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2" h="161">
                        <a:moveTo>
                          <a:pt x="122" y="3"/>
                        </a:moveTo>
                        <a:cubicBezTo>
                          <a:pt x="100" y="0"/>
                          <a:pt x="66" y="6"/>
                          <a:pt x="46" y="13"/>
                        </a:cubicBezTo>
                        <a:cubicBezTo>
                          <a:pt x="26" y="20"/>
                          <a:pt x="8" y="30"/>
                          <a:pt x="4" y="46"/>
                        </a:cubicBezTo>
                        <a:cubicBezTo>
                          <a:pt x="0" y="62"/>
                          <a:pt x="12" y="91"/>
                          <a:pt x="20" y="107"/>
                        </a:cubicBezTo>
                        <a:cubicBezTo>
                          <a:pt x="28" y="123"/>
                          <a:pt x="35" y="133"/>
                          <a:pt x="54" y="141"/>
                        </a:cubicBezTo>
                        <a:cubicBezTo>
                          <a:pt x="73" y="149"/>
                          <a:pt x="108" y="161"/>
                          <a:pt x="133" y="153"/>
                        </a:cubicBezTo>
                        <a:cubicBezTo>
                          <a:pt x="158" y="145"/>
                          <a:pt x="196" y="112"/>
                          <a:pt x="204" y="92"/>
                        </a:cubicBezTo>
                        <a:cubicBezTo>
                          <a:pt x="212" y="72"/>
                          <a:pt x="195" y="47"/>
                          <a:pt x="181" y="32"/>
                        </a:cubicBezTo>
                        <a:cubicBezTo>
                          <a:pt x="167" y="17"/>
                          <a:pt x="143" y="5"/>
                          <a:pt x="122" y="3"/>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38" name="Freeform 430"/>
                  <p:cNvSpPr>
                    <a:spLocks/>
                  </p:cNvSpPr>
                  <p:nvPr/>
                </p:nvSpPr>
                <p:spPr bwMode="auto">
                  <a:xfrm rot="21479509" flipH="1">
                    <a:off x="3762" y="2623"/>
                    <a:ext cx="62" cy="50"/>
                  </a:xfrm>
                  <a:custGeom>
                    <a:avLst/>
                    <a:gdLst>
                      <a:gd name="T0" fmla="*/ 123 w 232"/>
                      <a:gd name="T1" fmla="*/ 0 h 176"/>
                      <a:gd name="T2" fmla="*/ 37 w 232"/>
                      <a:gd name="T3" fmla="*/ 43 h 176"/>
                      <a:gd name="T4" fmla="*/ 5 w 232"/>
                      <a:gd name="T5" fmla="*/ 118 h 176"/>
                      <a:gd name="T6" fmla="*/ 69 w 232"/>
                      <a:gd name="T7" fmla="*/ 161 h 176"/>
                      <a:gd name="T8" fmla="*/ 155 w 232"/>
                      <a:gd name="T9" fmla="*/ 172 h 176"/>
                      <a:gd name="T10" fmla="*/ 221 w 232"/>
                      <a:gd name="T11" fmla="*/ 136 h 176"/>
                      <a:gd name="T12" fmla="*/ 221 w 232"/>
                      <a:gd name="T13" fmla="*/ 84 h 176"/>
                      <a:gd name="T14" fmla="*/ 206 w 232"/>
                      <a:gd name="T15" fmla="*/ 42 h 176"/>
                      <a:gd name="T16" fmla="*/ 123 w 232"/>
                      <a:gd name="T17" fmla="*/ 0 h 1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2"/>
                      <a:gd name="T28" fmla="*/ 0 h 176"/>
                      <a:gd name="T29" fmla="*/ 232 w 232"/>
                      <a:gd name="T30" fmla="*/ 176 h 1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2" h="176">
                        <a:moveTo>
                          <a:pt x="123" y="0"/>
                        </a:moveTo>
                        <a:cubicBezTo>
                          <a:pt x="99" y="0"/>
                          <a:pt x="57" y="23"/>
                          <a:pt x="37" y="43"/>
                        </a:cubicBezTo>
                        <a:cubicBezTo>
                          <a:pt x="17" y="63"/>
                          <a:pt x="0" y="98"/>
                          <a:pt x="5" y="118"/>
                        </a:cubicBezTo>
                        <a:cubicBezTo>
                          <a:pt x="10" y="138"/>
                          <a:pt x="44" y="152"/>
                          <a:pt x="69" y="161"/>
                        </a:cubicBezTo>
                        <a:cubicBezTo>
                          <a:pt x="94" y="170"/>
                          <a:pt x="130" y="176"/>
                          <a:pt x="155" y="172"/>
                        </a:cubicBezTo>
                        <a:cubicBezTo>
                          <a:pt x="180" y="168"/>
                          <a:pt x="210" y="151"/>
                          <a:pt x="221" y="136"/>
                        </a:cubicBezTo>
                        <a:cubicBezTo>
                          <a:pt x="232" y="121"/>
                          <a:pt x="223" y="100"/>
                          <a:pt x="221" y="84"/>
                        </a:cubicBezTo>
                        <a:cubicBezTo>
                          <a:pt x="219" y="68"/>
                          <a:pt x="222" y="56"/>
                          <a:pt x="206" y="42"/>
                        </a:cubicBezTo>
                        <a:cubicBezTo>
                          <a:pt x="190" y="28"/>
                          <a:pt x="140" y="9"/>
                          <a:pt x="123" y="0"/>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39" name="Freeform 431"/>
                  <p:cNvSpPr>
                    <a:spLocks/>
                  </p:cNvSpPr>
                  <p:nvPr/>
                </p:nvSpPr>
                <p:spPr bwMode="auto">
                  <a:xfrm rot="21479509" flipH="1">
                    <a:off x="3777" y="2697"/>
                    <a:ext cx="57" cy="59"/>
                  </a:xfrm>
                  <a:custGeom>
                    <a:avLst/>
                    <a:gdLst>
                      <a:gd name="T0" fmla="*/ 43 w 210"/>
                      <a:gd name="T1" fmla="*/ 0 h 202"/>
                      <a:gd name="T2" fmla="*/ 0 w 210"/>
                      <a:gd name="T3" fmla="*/ 54 h 202"/>
                      <a:gd name="T4" fmla="*/ 42 w 210"/>
                      <a:gd name="T5" fmla="*/ 146 h 202"/>
                      <a:gd name="T6" fmla="*/ 90 w 210"/>
                      <a:gd name="T7" fmla="*/ 187 h 202"/>
                      <a:gd name="T8" fmla="*/ 154 w 210"/>
                      <a:gd name="T9" fmla="*/ 198 h 202"/>
                      <a:gd name="T10" fmla="*/ 203 w 210"/>
                      <a:gd name="T11" fmla="*/ 165 h 202"/>
                      <a:gd name="T12" fmla="*/ 195 w 210"/>
                      <a:gd name="T13" fmla="*/ 75 h 202"/>
                      <a:gd name="T14" fmla="*/ 128 w 210"/>
                      <a:gd name="T15" fmla="*/ 41 h 202"/>
                      <a:gd name="T16" fmla="*/ 43 w 210"/>
                      <a:gd name="T17" fmla="*/ 0 h 20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0"/>
                      <a:gd name="T28" fmla="*/ 0 h 202"/>
                      <a:gd name="T29" fmla="*/ 210 w 210"/>
                      <a:gd name="T30" fmla="*/ 202 h 20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0" h="202">
                        <a:moveTo>
                          <a:pt x="43" y="0"/>
                        </a:moveTo>
                        <a:cubicBezTo>
                          <a:pt x="23" y="2"/>
                          <a:pt x="0" y="30"/>
                          <a:pt x="0" y="54"/>
                        </a:cubicBezTo>
                        <a:cubicBezTo>
                          <a:pt x="0" y="78"/>
                          <a:pt x="27" y="124"/>
                          <a:pt x="42" y="146"/>
                        </a:cubicBezTo>
                        <a:cubicBezTo>
                          <a:pt x="57" y="168"/>
                          <a:pt x="71" y="178"/>
                          <a:pt x="90" y="187"/>
                        </a:cubicBezTo>
                        <a:cubicBezTo>
                          <a:pt x="109" y="196"/>
                          <a:pt x="135" y="202"/>
                          <a:pt x="154" y="198"/>
                        </a:cubicBezTo>
                        <a:cubicBezTo>
                          <a:pt x="173" y="194"/>
                          <a:pt x="196" y="185"/>
                          <a:pt x="203" y="165"/>
                        </a:cubicBezTo>
                        <a:cubicBezTo>
                          <a:pt x="210" y="145"/>
                          <a:pt x="207" y="96"/>
                          <a:pt x="195" y="75"/>
                        </a:cubicBezTo>
                        <a:cubicBezTo>
                          <a:pt x="183" y="54"/>
                          <a:pt x="153" y="53"/>
                          <a:pt x="128" y="41"/>
                        </a:cubicBezTo>
                        <a:cubicBezTo>
                          <a:pt x="103" y="29"/>
                          <a:pt x="61" y="9"/>
                          <a:pt x="43" y="0"/>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40" name="Freeform 432"/>
                  <p:cNvSpPr>
                    <a:spLocks/>
                  </p:cNvSpPr>
                  <p:nvPr/>
                </p:nvSpPr>
                <p:spPr bwMode="auto">
                  <a:xfrm rot="21479509" flipH="1">
                    <a:off x="3785" y="2759"/>
                    <a:ext cx="63" cy="57"/>
                  </a:xfrm>
                  <a:custGeom>
                    <a:avLst/>
                    <a:gdLst>
                      <a:gd name="T0" fmla="*/ 65 w 237"/>
                      <a:gd name="T1" fmla="*/ 0 h 200"/>
                      <a:gd name="T2" fmla="*/ 1 w 237"/>
                      <a:gd name="T3" fmla="*/ 65 h 200"/>
                      <a:gd name="T4" fmla="*/ 71 w 237"/>
                      <a:gd name="T5" fmla="*/ 137 h 200"/>
                      <a:gd name="T6" fmla="*/ 140 w 237"/>
                      <a:gd name="T7" fmla="*/ 194 h 200"/>
                      <a:gd name="T8" fmla="*/ 206 w 237"/>
                      <a:gd name="T9" fmla="*/ 175 h 200"/>
                      <a:gd name="T10" fmla="*/ 232 w 237"/>
                      <a:gd name="T11" fmla="*/ 130 h 200"/>
                      <a:gd name="T12" fmla="*/ 209 w 237"/>
                      <a:gd name="T13" fmla="*/ 32 h 200"/>
                      <a:gd name="T14" fmla="*/ 65 w 237"/>
                      <a:gd name="T15" fmla="*/ 0 h 200"/>
                      <a:gd name="T16" fmla="*/ 0 60000 65536"/>
                      <a:gd name="T17" fmla="*/ 0 60000 65536"/>
                      <a:gd name="T18" fmla="*/ 0 60000 65536"/>
                      <a:gd name="T19" fmla="*/ 0 60000 65536"/>
                      <a:gd name="T20" fmla="*/ 0 60000 65536"/>
                      <a:gd name="T21" fmla="*/ 0 60000 65536"/>
                      <a:gd name="T22" fmla="*/ 0 60000 65536"/>
                      <a:gd name="T23" fmla="*/ 0 60000 65536"/>
                      <a:gd name="T24" fmla="*/ 0 w 237"/>
                      <a:gd name="T25" fmla="*/ 0 h 200"/>
                      <a:gd name="T26" fmla="*/ 237 w 237"/>
                      <a:gd name="T27" fmla="*/ 200 h 2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37" h="200">
                        <a:moveTo>
                          <a:pt x="65" y="0"/>
                        </a:moveTo>
                        <a:cubicBezTo>
                          <a:pt x="33" y="6"/>
                          <a:pt x="0" y="42"/>
                          <a:pt x="1" y="65"/>
                        </a:cubicBezTo>
                        <a:cubicBezTo>
                          <a:pt x="2" y="88"/>
                          <a:pt x="48" y="115"/>
                          <a:pt x="71" y="137"/>
                        </a:cubicBezTo>
                        <a:cubicBezTo>
                          <a:pt x="94" y="159"/>
                          <a:pt x="118" y="188"/>
                          <a:pt x="140" y="194"/>
                        </a:cubicBezTo>
                        <a:cubicBezTo>
                          <a:pt x="162" y="200"/>
                          <a:pt x="191" y="186"/>
                          <a:pt x="206" y="175"/>
                        </a:cubicBezTo>
                        <a:cubicBezTo>
                          <a:pt x="221" y="164"/>
                          <a:pt x="232" y="154"/>
                          <a:pt x="232" y="130"/>
                        </a:cubicBezTo>
                        <a:cubicBezTo>
                          <a:pt x="232" y="106"/>
                          <a:pt x="237" y="54"/>
                          <a:pt x="209" y="32"/>
                        </a:cubicBezTo>
                        <a:cubicBezTo>
                          <a:pt x="181" y="10"/>
                          <a:pt x="95" y="7"/>
                          <a:pt x="65" y="0"/>
                        </a:cubicBezTo>
                        <a:close/>
                      </a:path>
                    </a:pathLst>
                  </a:custGeom>
                  <a:solidFill>
                    <a:srgbClr val="0168AC"/>
                  </a:solidFill>
                  <a:ln w="6350" cap="flat" cmpd="sng">
                    <a:solidFill>
                      <a:srgbClr val="000000"/>
                    </a:solidFill>
                    <a:prstDash val="solid"/>
                    <a:round/>
                    <a:headEnd/>
                    <a:tailEnd/>
                  </a:ln>
                </p:spPr>
                <p:txBody>
                  <a:bodyPr/>
                  <a:lstStyle/>
                  <a:p>
                    <a:endParaRPr lang="en-GB" dirty="0"/>
                  </a:p>
                </p:txBody>
              </p:sp>
              <p:sp>
                <p:nvSpPr>
                  <p:cNvPr id="41" name="Freeform 433"/>
                  <p:cNvSpPr>
                    <a:spLocks/>
                  </p:cNvSpPr>
                  <p:nvPr/>
                </p:nvSpPr>
                <p:spPr bwMode="auto">
                  <a:xfrm rot="21479509" flipH="1">
                    <a:off x="3783" y="3217"/>
                    <a:ext cx="36" cy="32"/>
                  </a:xfrm>
                  <a:custGeom>
                    <a:avLst/>
                    <a:gdLst>
                      <a:gd name="T0" fmla="*/ 111 w 135"/>
                      <a:gd name="T1" fmla="*/ 6 h 110"/>
                      <a:gd name="T2" fmla="*/ 55 w 135"/>
                      <a:gd name="T3" fmla="*/ 6 h 110"/>
                      <a:gd name="T4" fmla="*/ 6 w 135"/>
                      <a:gd name="T5" fmla="*/ 41 h 110"/>
                      <a:gd name="T6" fmla="*/ 16 w 135"/>
                      <a:gd name="T7" fmla="*/ 100 h 110"/>
                      <a:gd name="T8" fmla="*/ 76 w 135"/>
                      <a:gd name="T9" fmla="*/ 100 h 110"/>
                      <a:gd name="T10" fmla="*/ 128 w 135"/>
                      <a:gd name="T11" fmla="*/ 74 h 110"/>
                      <a:gd name="T12" fmla="*/ 121 w 135"/>
                      <a:gd name="T13" fmla="*/ 10 h 110"/>
                      <a:gd name="T14" fmla="*/ 0 60000 65536"/>
                      <a:gd name="T15" fmla="*/ 0 60000 65536"/>
                      <a:gd name="T16" fmla="*/ 0 60000 65536"/>
                      <a:gd name="T17" fmla="*/ 0 60000 65536"/>
                      <a:gd name="T18" fmla="*/ 0 60000 65536"/>
                      <a:gd name="T19" fmla="*/ 0 60000 65536"/>
                      <a:gd name="T20" fmla="*/ 0 60000 65536"/>
                      <a:gd name="T21" fmla="*/ 0 w 135"/>
                      <a:gd name="T22" fmla="*/ 0 h 110"/>
                      <a:gd name="T23" fmla="*/ 135 w 135"/>
                      <a:gd name="T24" fmla="*/ 110 h 1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5" h="110">
                        <a:moveTo>
                          <a:pt x="111" y="6"/>
                        </a:moveTo>
                        <a:cubicBezTo>
                          <a:pt x="102" y="6"/>
                          <a:pt x="72" y="0"/>
                          <a:pt x="55" y="6"/>
                        </a:cubicBezTo>
                        <a:cubicBezTo>
                          <a:pt x="38" y="12"/>
                          <a:pt x="12" y="25"/>
                          <a:pt x="6" y="41"/>
                        </a:cubicBezTo>
                        <a:cubicBezTo>
                          <a:pt x="0" y="57"/>
                          <a:pt x="4" y="90"/>
                          <a:pt x="16" y="100"/>
                        </a:cubicBezTo>
                        <a:cubicBezTo>
                          <a:pt x="28" y="110"/>
                          <a:pt x="57" y="104"/>
                          <a:pt x="76" y="100"/>
                        </a:cubicBezTo>
                        <a:cubicBezTo>
                          <a:pt x="95" y="96"/>
                          <a:pt x="121" y="89"/>
                          <a:pt x="128" y="74"/>
                        </a:cubicBezTo>
                        <a:cubicBezTo>
                          <a:pt x="135" y="59"/>
                          <a:pt x="122" y="23"/>
                          <a:pt x="121" y="10"/>
                        </a:cubicBezTo>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42" name="AutoShape 434"/>
                  <p:cNvSpPr>
                    <a:spLocks noChangeArrowheads="1"/>
                  </p:cNvSpPr>
                  <p:nvPr/>
                </p:nvSpPr>
                <p:spPr bwMode="auto">
                  <a:xfrm rot="21587863" flipH="1">
                    <a:off x="3766" y="3181"/>
                    <a:ext cx="80" cy="28"/>
                  </a:xfrm>
                  <a:prstGeom prst="roundRect">
                    <a:avLst>
                      <a:gd name="adj" fmla="val 16667"/>
                    </a:avLst>
                  </a:prstGeom>
                  <a:solidFill>
                    <a:srgbClr val="C0C0C0"/>
                  </a:solidFill>
                  <a:ln w="6350">
                    <a:solidFill>
                      <a:srgbClr val="000000"/>
                    </a:solidFill>
                    <a:round/>
                    <a:headEnd/>
                    <a:tailEnd/>
                  </a:ln>
                </p:spPr>
                <p:txBody>
                  <a:bodyPr/>
                  <a:lstStyle/>
                  <a:p>
                    <a:endParaRPr lang="en-US" dirty="0"/>
                  </a:p>
                </p:txBody>
              </p:sp>
              <p:sp>
                <p:nvSpPr>
                  <p:cNvPr id="43" name="Freeform 435"/>
                  <p:cNvSpPr>
                    <a:spLocks/>
                  </p:cNvSpPr>
                  <p:nvPr/>
                </p:nvSpPr>
                <p:spPr bwMode="auto">
                  <a:xfrm rot="21479509" flipH="1">
                    <a:off x="3763" y="3252"/>
                    <a:ext cx="51" cy="48"/>
                  </a:xfrm>
                  <a:custGeom>
                    <a:avLst/>
                    <a:gdLst>
                      <a:gd name="T0" fmla="*/ 165 w 192"/>
                      <a:gd name="T1" fmla="*/ 9 h 164"/>
                      <a:gd name="T2" fmla="*/ 99 w 192"/>
                      <a:gd name="T3" fmla="*/ 16 h 164"/>
                      <a:gd name="T4" fmla="*/ 42 w 192"/>
                      <a:gd name="T5" fmla="*/ 39 h 164"/>
                      <a:gd name="T6" fmla="*/ 9 w 192"/>
                      <a:gd name="T7" fmla="*/ 136 h 164"/>
                      <a:gd name="T8" fmla="*/ 95 w 192"/>
                      <a:gd name="T9" fmla="*/ 162 h 164"/>
                      <a:gd name="T10" fmla="*/ 166 w 192"/>
                      <a:gd name="T11" fmla="*/ 125 h 164"/>
                      <a:gd name="T12" fmla="*/ 192 w 192"/>
                      <a:gd name="T13" fmla="*/ 69 h 164"/>
                      <a:gd name="T14" fmla="*/ 165 w 192"/>
                      <a:gd name="T15" fmla="*/ 9 h 164"/>
                      <a:gd name="T16" fmla="*/ 0 60000 65536"/>
                      <a:gd name="T17" fmla="*/ 0 60000 65536"/>
                      <a:gd name="T18" fmla="*/ 0 60000 65536"/>
                      <a:gd name="T19" fmla="*/ 0 60000 65536"/>
                      <a:gd name="T20" fmla="*/ 0 60000 65536"/>
                      <a:gd name="T21" fmla="*/ 0 60000 65536"/>
                      <a:gd name="T22" fmla="*/ 0 60000 65536"/>
                      <a:gd name="T23" fmla="*/ 0 60000 65536"/>
                      <a:gd name="T24" fmla="*/ 0 w 192"/>
                      <a:gd name="T25" fmla="*/ 0 h 164"/>
                      <a:gd name="T26" fmla="*/ 192 w 192"/>
                      <a:gd name="T27" fmla="*/ 164 h 16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2" h="164">
                        <a:moveTo>
                          <a:pt x="165" y="9"/>
                        </a:moveTo>
                        <a:cubicBezTo>
                          <a:pt x="150" y="0"/>
                          <a:pt x="119" y="11"/>
                          <a:pt x="99" y="16"/>
                        </a:cubicBezTo>
                        <a:cubicBezTo>
                          <a:pt x="79" y="21"/>
                          <a:pt x="57" y="19"/>
                          <a:pt x="42" y="39"/>
                        </a:cubicBezTo>
                        <a:cubicBezTo>
                          <a:pt x="27" y="59"/>
                          <a:pt x="0" y="116"/>
                          <a:pt x="9" y="136"/>
                        </a:cubicBezTo>
                        <a:cubicBezTo>
                          <a:pt x="18" y="156"/>
                          <a:pt x="69" y="164"/>
                          <a:pt x="95" y="162"/>
                        </a:cubicBezTo>
                        <a:cubicBezTo>
                          <a:pt x="121" y="160"/>
                          <a:pt x="150" y="141"/>
                          <a:pt x="166" y="125"/>
                        </a:cubicBezTo>
                        <a:cubicBezTo>
                          <a:pt x="182" y="109"/>
                          <a:pt x="192" y="88"/>
                          <a:pt x="192" y="69"/>
                        </a:cubicBezTo>
                        <a:cubicBezTo>
                          <a:pt x="192" y="50"/>
                          <a:pt x="180" y="18"/>
                          <a:pt x="165" y="9"/>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44" name="Freeform 436"/>
                  <p:cNvSpPr>
                    <a:spLocks/>
                  </p:cNvSpPr>
                  <p:nvPr/>
                </p:nvSpPr>
                <p:spPr bwMode="auto">
                  <a:xfrm rot="21479509" flipH="1">
                    <a:off x="3763" y="3307"/>
                    <a:ext cx="49" cy="44"/>
                  </a:xfrm>
                  <a:custGeom>
                    <a:avLst/>
                    <a:gdLst>
                      <a:gd name="T0" fmla="*/ 38 w 180"/>
                      <a:gd name="T1" fmla="*/ 38 h 154"/>
                      <a:gd name="T2" fmla="*/ 5 w 180"/>
                      <a:gd name="T3" fmla="*/ 111 h 154"/>
                      <a:gd name="T4" fmla="*/ 70 w 180"/>
                      <a:gd name="T5" fmla="*/ 154 h 154"/>
                      <a:gd name="T6" fmla="*/ 162 w 180"/>
                      <a:gd name="T7" fmla="*/ 113 h 154"/>
                      <a:gd name="T8" fmla="*/ 177 w 180"/>
                      <a:gd name="T9" fmla="*/ 36 h 154"/>
                      <a:gd name="T10" fmla="*/ 147 w 180"/>
                      <a:gd name="T11" fmla="*/ 4 h 154"/>
                      <a:gd name="T12" fmla="*/ 98 w 180"/>
                      <a:gd name="T13" fmla="*/ 12 h 154"/>
                      <a:gd name="T14" fmla="*/ 38 w 180"/>
                      <a:gd name="T15" fmla="*/ 38 h 154"/>
                      <a:gd name="T16" fmla="*/ 0 60000 65536"/>
                      <a:gd name="T17" fmla="*/ 0 60000 65536"/>
                      <a:gd name="T18" fmla="*/ 0 60000 65536"/>
                      <a:gd name="T19" fmla="*/ 0 60000 65536"/>
                      <a:gd name="T20" fmla="*/ 0 60000 65536"/>
                      <a:gd name="T21" fmla="*/ 0 60000 65536"/>
                      <a:gd name="T22" fmla="*/ 0 60000 65536"/>
                      <a:gd name="T23" fmla="*/ 0 60000 65536"/>
                      <a:gd name="T24" fmla="*/ 0 w 180"/>
                      <a:gd name="T25" fmla="*/ 0 h 154"/>
                      <a:gd name="T26" fmla="*/ 180 w 180"/>
                      <a:gd name="T27" fmla="*/ 154 h 15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0" h="154">
                        <a:moveTo>
                          <a:pt x="38" y="38"/>
                        </a:moveTo>
                        <a:cubicBezTo>
                          <a:pt x="23" y="54"/>
                          <a:pt x="0" y="92"/>
                          <a:pt x="5" y="111"/>
                        </a:cubicBezTo>
                        <a:cubicBezTo>
                          <a:pt x="10" y="130"/>
                          <a:pt x="44" y="154"/>
                          <a:pt x="70" y="154"/>
                        </a:cubicBezTo>
                        <a:cubicBezTo>
                          <a:pt x="96" y="154"/>
                          <a:pt x="144" y="133"/>
                          <a:pt x="162" y="113"/>
                        </a:cubicBezTo>
                        <a:cubicBezTo>
                          <a:pt x="180" y="93"/>
                          <a:pt x="179" y="54"/>
                          <a:pt x="177" y="36"/>
                        </a:cubicBezTo>
                        <a:cubicBezTo>
                          <a:pt x="175" y="18"/>
                          <a:pt x="160" y="8"/>
                          <a:pt x="147" y="4"/>
                        </a:cubicBezTo>
                        <a:cubicBezTo>
                          <a:pt x="134" y="0"/>
                          <a:pt x="116" y="6"/>
                          <a:pt x="98" y="12"/>
                        </a:cubicBezTo>
                        <a:cubicBezTo>
                          <a:pt x="80" y="18"/>
                          <a:pt x="53" y="22"/>
                          <a:pt x="38" y="38"/>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45" name="Freeform 437"/>
                  <p:cNvSpPr>
                    <a:spLocks/>
                  </p:cNvSpPr>
                  <p:nvPr/>
                </p:nvSpPr>
                <p:spPr bwMode="auto">
                  <a:xfrm rot="21479509" flipH="1">
                    <a:off x="3754" y="3355"/>
                    <a:ext cx="34" cy="37"/>
                  </a:xfrm>
                  <a:custGeom>
                    <a:avLst/>
                    <a:gdLst>
                      <a:gd name="T0" fmla="*/ 100 w 122"/>
                      <a:gd name="T1" fmla="*/ 8 h 128"/>
                      <a:gd name="T2" fmla="*/ 32 w 122"/>
                      <a:gd name="T3" fmla="*/ 8 h 128"/>
                      <a:gd name="T4" fmla="*/ 0 w 122"/>
                      <a:gd name="T5" fmla="*/ 57 h 128"/>
                      <a:gd name="T6" fmla="*/ 32 w 122"/>
                      <a:gd name="T7" fmla="*/ 121 h 128"/>
                      <a:gd name="T8" fmla="*/ 109 w 122"/>
                      <a:gd name="T9" fmla="*/ 99 h 128"/>
                      <a:gd name="T10" fmla="*/ 113 w 122"/>
                      <a:gd name="T11" fmla="*/ 34 h 128"/>
                      <a:gd name="T12" fmla="*/ 0 60000 65536"/>
                      <a:gd name="T13" fmla="*/ 0 60000 65536"/>
                      <a:gd name="T14" fmla="*/ 0 60000 65536"/>
                      <a:gd name="T15" fmla="*/ 0 60000 65536"/>
                      <a:gd name="T16" fmla="*/ 0 60000 65536"/>
                      <a:gd name="T17" fmla="*/ 0 60000 65536"/>
                      <a:gd name="T18" fmla="*/ 0 w 122"/>
                      <a:gd name="T19" fmla="*/ 0 h 128"/>
                      <a:gd name="T20" fmla="*/ 122 w 122"/>
                      <a:gd name="T21" fmla="*/ 128 h 128"/>
                    </a:gdLst>
                    <a:ahLst/>
                    <a:cxnLst>
                      <a:cxn ang="T12">
                        <a:pos x="T0" y="T1"/>
                      </a:cxn>
                      <a:cxn ang="T13">
                        <a:pos x="T2" y="T3"/>
                      </a:cxn>
                      <a:cxn ang="T14">
                        <a:pos x="T4" y="T5"/>
                      </a:cxn>
                      <a:cxn ang="T15">
                        <a:pos x="T6" y="T7"/>
                      </a:cxn>
                      <a:cxn ang="T16">
                        <a:pos x="T8" y="T9"/>
                      </a:cxn>
                      <a:cxn ang="T17">
                        <a:pos x="T10" y="T11"/>
                      </a:cxn>
                    </a:cxnLst>
                    <a:rect l="T18" t="T19" r="T20" b="T21"/>
                    <a:pathLst>
                      <a:path w="122" h="128">
                        <a:moveTo>
                          <a:pt x="100" y="8"/>
                        </a:moveTo>
                        <a:cubicBezTo>
                          <a:pt x="89" y="8"/>
                          <a:pt x="49" y="0"/>
                          <a:pt x="32" y="8"/>
                        </a:cubicBezTo>
                        <a:cubicBezTo>
                          <a:pt x="15" y="16"/>
                          <a:pt x="0" y="38"/>
                          <a:pt x="0" y="57"/>
                        </a:cubicBezTo>
                        <a:cubicBezTo>
                          <a:pt x="0" y="76"/>
                          <a:pt x="14" y="114"/>
                          <a:pt x="32" y="121"/>
                        </a:cubicBezTo>
                        <a:cubicBezTo>
                          <a:pt x="50" y="128"/>
                          <a:pt x="96" y="113"/>
                          <a:pt x="109" y="99"/>
                        </a:cubicBezTo>
                        <a:cubicBezTo>
                          <a:pt x="122" y="85"/>
                          <a:pt x="112" y="48"/>
                          <a:pt x="113" y="34"/>
                        </a:cubicBezTo>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46" name="Freeform 438"/>
                  <p:cNvSpPr>
                    <a:spLocks/>
                  </p:cNvSpPr>
                  <p:nvPr/>
                </p:nvSpPr>
                <p:spPr bwMode="auto">
                  <a:xfrm rot="21479509" flipH="1">
                    <a:off x="3748" y="3403"/>
                    <a:ext cx="45" cy="44"/>
                  </a:xfrm>
                  <a:custGeom>
                    <a:avLst/>
                    <a:gdLst>
                      <a:gd name="T0" fmla="*/ 123 w 165"/>
                      <a:gd name="T1" fmla="*/ 9 h 153"/>
                      <a:gd name="T2" fmla="*/ 25 w 165"/>
                      <a:gd name="T3" fmla="*/ 25 h 153"/>
                      <a:gd name="T4" fmla="*/ 3 w 165"/>
                      <a:gd name="T5" fmla="*/ 100 h 153"/>
                      <a:gd name="T6" fmla="*/ 41 w 165"/>
                      <a:gd name="T7" fmla="*/ 140 h 153"/>
                      <a:gd name="T8" fmla="*/ 100 w 165"/>
                      <a:gd name="T9" fmla="*/ 143 h 153"/>
                      <a:gd name="T10" fmla="*/ 161 w 165"/>
                      <a:gd name="T11" fmla="*/ 80 h 153"/>
                      <a:gd name="T12" fmla="*/ 123 w 165"/>
                      <a:gd name="T13" fmla="*/ 9 h 153"/>
                      <a:gd name="T14" fmla="*/ 0 60000 65536"/>
                      <a:gd name="T15" fmla="*/ 0 60000 65536"/>
                      <a:gd name="T16" fmla="*/ 0 60000 65536"/>
                      <a:gd name="T17" fmla="*/ 0 60000 65536"/>
                      <a:gd name="T18" fmla="*/ 0 60000 65536"/>
                      <a:gd name="T19" fmla="*/ 0 60000 65536"/>
                      <a:gd name="T20" fmla="*/ 0 60000 65536"/>
                      <a:gd name="T21" fmla="*/ 0 w 165"/>
                      <a:gd name="T22" fmla="*/ 0 h 153"/>
                      <a:gd name="T23" fmla="*/ 165 w 165"/>
                      <a:gd name="T24" fmla="*/ 153 h 15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5" h="153">
                        <a:moveTo>
                          <a:pt x="123" y="9"/>
                        </a:moveTo>
                        <a:cubicBezTo>
                          <a:pt x="100" y="0"/>
                          <a:pt x="45" y="10"/>
                          <a:pt x="25" y="25"/>
                        </a:cubicBezTo>
                        <a:cubicBezTo>
                          <a:pt x="5" y="40"/>
                          <a:pt x="0" y="81"/>
                          <a:pt x="3" y="100"/>
                        </a:cubicBezTo>
                        <a:cubicBezTo>
                          <a:pt x="6" y="119"/>
                          <a:pt x="25" y="133"/>
                          <a:pt x="41" y="140"/>
                        </a:cubicBezTo>
                        <a:cubicBezTo>
                          <a:pt x="57" y="147"/>
                          <a:pt x="80" y="153"/>
                          <a:pt x="100" y="143"/>
                        </a:cubicBezTo>
                        <a:cubicBezTo>
                          <a:pt x="120" y="133"/>
                          <a:pt x="157" y="102"/>
                          <a:pt x="161" y="80"/>
                        </a:cubicBezTo>
                        <a:cubicBezTo>
                          <a:pt x="165" y="58"/>
                          <a:pt x="146" y="18"/>
                          <a:pt x="123" y="9"/>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47" name="Freeform 439"/>
                  <p:cNvSpPr>
                    <a:spLocks/>
                  </p:cNvSpPr>
                  <p:nvPr/>
                </p:nvSpPr>
                <p:spPr bwMode="auto">
                  <a:xfrm rot="21479509" flipH="1">
                    <a:off x="3746" y="3452"/>
                    <a:ext cx="35" cy="41"/>
                  </a:xfrm>
                  <a:custGeom>
                    <a:avLst/>
                    <a:gdLst>
                      <a:gd name="T0" fmla="*/ 56 w 132"/>
                      <a:gd name="T1" fmla="*/ 0 h 142"/>
                      <a:gd name="T2" fmla="*/ 2 w 132"/>
                      <a:gd name="T3" fmla="*/ 65 h 142"/>
                      <a:gd name="T4" fmla="*/ 46 w 132"/>
                      <a:gd name="T5" fmla="*/ 134 h 142"/>
                      <a:gd name="T6" fmla="*/ 106 w 132"/>
                      <a:gd name="T7" fmla="*/ 115 h 142"/>
                      <a:gd name="T8" fmla="*/ 131 w 132"/>
                      <a:gd name="T9" fmla="*/ 54 h 142"/>
                      <a:gd name="T10" fmla="*/ 113 w 132"/>
                      <a:gd name="T11" fmla="*/ 21 h 142"/>
                      <a:gd name="T12" fmla="*/ 56 w 132"/>
                      <a:gd name="T13" fmla="*/ 0 h 142"/>
                      <a:gd name="T14" fmla="*/ 0 60000 65536"/>
                      <a:gd name="T15" fmla="*/ 0 60000 65536"/>
                      <a:gd name="T16" fmla="*/ 0 60000 65536"/>
                      <a:gd name="T17" fmla="*/ 0 60000 65536"/>
                      <a:gd name="T18" fmla="*/ 0 60000 65536"/>
                      <a:gd name="T19" fmla="*/ 0 60000 65536"/>
                      <a:gd name="T20" fmla="*/ 0 60000 65536"/>
                      <a:gd name="T21" fmla="*/ 0 w 132"/>
                      <a:gd name="T22" fmla="*/ 0 h 142"/>
                      <a:gd name="T23" fmla="*/ 132 w 132"/>
                      <a:gd name="T24" fmla="*/ 142 h 14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2" h="142">
                        <a:moveTo>
                          <a:pt x="56" y="0"/>
                        </a:moveTo>
                        <a:cubicBezTo>
                          <a:pt x="39" y="7"/>
                          <a:pt x="4" y="43"/>
                          <a:pt x="2" y="65"/>
                        </a:cubicBezTo>
                        <a:cubicBezTo>
                          <a:pt x="0" y="87"/>
                          <a:pt x="29" y="126"/>
                          <a:pt x="46" y="134"/>
                        </a:cubicBezTo>
                        <a:cubicBezTo>
                          <a:pt x="63" y="142"/>
                          <a:pt x="92" y="128"/>
                          <a:pt x="106" y="115"/>
                        </a:cubicBezTo>
                        <a:cubicBezTo>
                          <a:pt x="120" y="102"/>
                          <a:pt x="130" y="70"/>
                          <a:pt x="131" y="54"/>
                        </a:cubicBezTo>
                        <a:cubicBezTo>
                          <a:pt x="132" y="38"/>
                          <a:pt x="125" y="30"/>
                          <a:pt x="113" y="21"/>
                        </a:cubicBezTo>
                        <a:cubicBezTo>
                          <a:pt x="101" y="12"/>
                          <a:pt x="68" y="4"/>
                          <a:pt x="56" y="0"/>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48" name="Freeform 440"/>
                  <p:cNvSpPr>
                    <a:spLocks/>
                  </p:cNvSpPr>
                  <p:nvPr/>
                </p:nvSpPr>
                <p:spPr bwMode="auto">
                  <a:xfrm rot="21479509" flipH="1">
                    <a:off x="3812" y="2810"/>
                    <a:ext cx="39" cy="37"/>
                  </a:xfrm>
                  <a:custGeom>
                    <a:avLst/>
                    <a:gdLst>
                      <a:gd name="T0" fmla="*/ 60 w 145"/>
                      <a:gd name="T1" fmla="*/ 1 h 129"/>
                      <a:gd name="T2" fmla="*/ 2 w 145"/>
                      <a:gd name="T3" fmla="*/ 53 h 129"/>
                      <a:gd name="T4" fmla="*/ 72 w 145"/>
                      <a:gd name="T5" fmla="*/ 125 h 129"/>
                      <a:gd name="T6" fmla="*/ 135 w 145"/>
                      <a:gd name="T7" fmla="*/ 76 h 129"/>
                      <a:gd name="T8" fmla="*/ 131 w 145"/>
                      <a:gd name="T9" fmla="*/ 46 h 129"/>
                      <a:gd name="T10" fmla="*/ 60 w 145"/>
                      <a:gd name="T11" fmla="*/ 1 h 129"/>
                      <a:gd name="T12" fmla="*/ 0 60000 65536"/>
                      <a:gd name="T13" fmla="*/ 0 60000 65536"/>
                      <a:gd name="T14" fmla="*/ 0 60000 65536"/>
                      <a:gd name="T15" fmla="*/ 0 60000 65536"/>
                      <a:gd name="T16" fmla="*/ 0 60000 65536"/>
                      <a:gd name="T17" fmla="*/ 0 60000 65536"/>
                      <a:gd name="T18" fmla="*/ 0 w 145"/>
                      <a:gd name="T19" fmla="*/ 0 h 129"/>
                      <a:gd name="T20" fmla="*/ 145 w 145"/>
                      <a:gd name="T21" fmla="*/ 129 h 129"/>
                    </a:gdLst>
                    <a:ahLst/>
                    <a:cxnLst>
                      <a:cxn ang="T12">
                        <a:pos x="T0" y="T1"/>
                      </a:cxn>
                      <a:cxn ang="T13">
                        <a:pos x="T2" y="T3"/>
                      </a:cxn>
                      <a:cxn ang="T14">
                        <a:pos x="T4" y="T5"/>
                      </a:cxn>
                      <a:cxn ang="T15">
                        <a:pos x="T6" y="T7"/>
                      </a:cxn>
                      <a:cxn ang="T16">
                        <a:pos x="T8" y="T9"/>
                      </a:cxn>
                      <a:cxn ang="T17">
                        <a:pos x="T10" y="T11"/>
                      </a:cxn>
                    </a:cxnLst>
                    <a:rect l="T18" t="T19" r="T20" b="T21"/>
                    <a:pathLst>
                      <a:path w="145" h="129">
                        <a:moveTo>
                          <a:pt x="60" y="1"/>
                        </a:moveTo>
                        <a:cubicBezTo>
                          <a:pt x="39" y="2"/>
                          <a:pt x="0" y="32"/>
                          <a:pt x="2" y="53"/>
                        </a:cubicBezTo>
                        <a:cubicBezTo>
                          <a:pt x="4" y="74"/>
                          <a:pt x="50" y="121"/>
                          <a:pt x="72" y="125"/>
                        </a:cubicBezTo>
                        <a:cubicBezTo>
                          <a:pt x="94" y="129"/>
                          <a:pt x="125" y="89"/>
                          <a:pt x="135" y="76"/>
                        </a:cubicBezTo>
                        <a:cubicBezTo>
                          <a:pt x="145" y="63"/>
                          <a:pt x="143" y="58"/>
                          <a:pt x="131" y="46"/>
                        </a:cubicBezTo>
                        <a:cubicBezTo>
                          <a:pt x="119" y="34"/>
                          <a:pt x="81" y="0"/>
                          <a:pt x="60" y="1"/>
                        </a:cubicBezTo>
                        <a:close/>
                      </a:path>
                    </a:pathLst>
                  </a:custGeom>
                  <a:solidFill>
                    <a:srgbClr val="0168AC"/>
                  </a:solidFill>
                  <a:ln w="6350" cap="flat" cmpd="sng">
                    <a:solidFill>
                      <a:srgbClr val="000000"/>
                    </a:solidFill>
                    <a:prstDash val="solid"/>
                    <a:round/>
                    <a:headEnd/>
                    <a:tailEnd/>
                  </a:ln>
                </p:spPr>
                <p:txBody>
                  <a:bodyPr/>
                  <a:lstStyle/>
                  <a:p>
                    <a:endParaRPr lang="en-GB" dirty="0"/>
                  </a:p>
                </p:txBody>
              </p:sp>
              <p:grpSp>
                <p:nvGrpSpPr>
                  <p:cNvPr id="49" name="Group 442"/>
                  <p:cNvGrpSpPr>
                    <a:grpSpLocks/>
                  </p:cNvGrpSpPr>
                  <p:nvPr/>
                </p:nvGrpSpPr>
                <p:grpSpPr bwMode="auto">
                  <a:xfrm rot="-52592">
                    <a:off x="3624" y="3555"/>
                    <a:ext cx="190" cy="441"/>
                    <a:chOff x="3721" y="3825"/>
                    <a:chExt cx="236" cy="502"/>
                  </a:xfrm>
                </p:grpSpPr>
                <p:sp>
                  <p:nvSpPr>
                    <p:cNvPr id="96" name="Freeform 443"/>
                    <p:cNvSpPr>
                      <a:spLocks/>
                    </p:cNvSpPr>
                    <p:nvPr/>
                  </p:nvSpPr>
                  <p:spPr bwMode="auto">
                    <a:xfrm>
                      <a:off x="3721" y="3825"/>
                      <a:ext cx="236" cy="502"/>
                    </a:xfrm>
                    <a:custGeom>
                      <a:avLst/>
                      <a:gdLst>
                        <a:gd name="T0" fmla="*/ 137 w 236"/>
                        <a:gd name="T1" fmla="*/ 201 h 502"/>
                        <a:gd name="T2" fmla="*/ 215 w 236"/>
                        <a:gd name="T3" fmla="*/ 0 h 502"/>
                        <a:gd name="T4" fmla="*/ 236 w 236"/>
                        <a:gd name="T5" fmla="*/ 0 h 502"/>
                        <a:gd name="T6" fmla="*/ 224 w 236"/>
                        <a:gd name="T7" fmla="*/ 60 h 502"/>
                        <a:gd name="T8" fmla="*/ 152 w 236"/>
                        <a:gd name="T9" fmla="*/ 240 h 502"/>
                        <a:gd name="T10" fmla="*/ 104 w 236"/>
                        <a:gd name="T11" fmla="*/ 345 h 502"/>
                        <a:gd name="T12" fmla="*/ 35 w 236"/>
                        <a:gd name="T13" fmla="*/ 492 h 502"/>
                        <a:gd name="T14" fmla="*/ 0 w 236"/>
                        <a:gd name="T15" fmla="*/ 489 h 502"/>
                        <a:gd name="T16" fmla="*/ 38 w 236"/>
                        <a:gd name="T17" fmla="*/ 396 h 502"/>
                        <a:gd name="T18" fmla="*/ 73 w 236"/>
                        <a:gd name="T19" fmla="*/ 300 h 502"/>
                        <a:gd name="T20" fmla="*/ 106 w 236"/>
                        <a:gd name="T21" fmla="*/ 208 h 502"/>
                        <a:gd name="T22" fmla="*/ 131 w 236"/>
                        <a:gd name="T23" fmla="*/ 210 h 502"/>
                        <a:gd name="T24" fmla="*/ 98 w 236"/>
                        <a:gd name="T25" fmla="*/ 290 h 502"/>
                        <a:gd name="T26" fmla="*/ 56 w 236"/>
                        <a:gd name="T27" fmla="*/ 399 h 502"/>
                        <a:gd name="T28" fmla="*/ 9 w 236"/>
                        <a:gd name="T29" fmla="*/ 502 h 50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36"/>
                        <a:gd name="T46" fmla="*/ 0 h 502"/>
                        <a:gd name="T47" fmla="*/ 236 w 236"/>
                        <a:gd name="T48" fmla="*/ 502 h 50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36" h="502">
                          <a:moveTo>
                            <a:pt x="137" y="201"/>
                          </a:moveTo>
                          <a:lnTo>
                            <a:pt x="215" y="0"/>
                          </a:lnTo>
                          <a:lnTo>
                            <a:pt x="236" y="0"/>
                          </a:lnTo>
                          <a:lnTo>
                            <a:pt x="224" y="60"/>
                          </a:lnTo>
                          <a:lnTo>
                            <a:pt x="152" y="240"/>
                          </a:lnTo>
                          <a:lnTo>
                            <a:pt x="104" y="345"/>
                          </a:lnTo>
                          <a:lnTo>
                            <a:pt x="35" y="492"/>
                          </a:lnTo>
                          <a:lnTo>
                            <a:pt x="0" y="489"/>
                          </a:lnTo>
                          <a:lnTo>
                            <a:pt x="38" y="396"/>
                          </a:lnTo>
                          <a:lnTo>
                            <a:pt x="73" y="300"/>
                          </a:lnTo>
                          <a:lnTo>
                            <a:pt x="106" y="208"/>
                          </a:lnTo>
                          <a:lnTo>
                            <a:pt x="131" y="210"/>
                          </a:lnTo>
                          <a:lnTo>
                            <a:pt x="98" y="290"/>
                          </a:lnTo>
                          <a:lnTo>
                            <a:pt x="56" y="399"/>
                          </a:lnTo>
                          <a:cubicBezTo>
                            <a:pt x="41" y="434"/>
                            <a:pt x="19" y="481"/>
                            <a:pt x="9" y="502"/>
                          </a:cubicBezTo>
                        </a:path>
                      </a:pathLst>
                    </a:custGeom>
                    <a:solidFill>
                      <a:srgbClr val="C0C0C0"/>
                    </a:solidFill>
                    <a:ln w="6350" cap="flat" cmpd="sng">
                      <a:solidFill>
                        <a:srgbClr val="000000"/>
                      </a:solidFill>
                      <a:prstDash val="solid"/>
                      <a:round/>
                      <a:headEnd/>
                      <a:tailEnd/>
                    </a:ln>
                  </p:spPr>
                  <p:txBody>
                    <a:bodyPr/>
                    <a:lstStyle/>
                    <a:p>
                      <a:endParaRPr lang="en-GB" dirty="0"/>
                    </a:p>
                  </p:txBody>
                </p:sp>
                <p:sp>
                  <p:nvSpPr>
                    <p:cNvPr id="97" name="Oval 444"/>
                    <p:cNvSpPr>
                      <a:spLocks noChangeArrowheads="1"/>
                    </p:cNvSpPr>
                    <p:nvPr/>
                  </p:nvSpPr>
                  <p:spPr bwMode="auto">
                    <a:xfrm rot="578412" flipH="1">
                      <a:off x="3880" y="3975"/>
                      <a:ext cx="22" cy="33"/>
                    </a:xfrm>
                    <a:prstGeom prst="ellipse">
                      <a:avLst/>
                    </a:prstGeom>
                    <a:solidFill>
                      <a:srgbClr val="FFFFFF"/>
                    </a:solidFill>
                    <a:ln w="6350">
                      <a:solidFill>
                        <a:srgbClr val="000000"/>
                      </a:solidFill>
                      <a:round/>
                      <a:headEnd/>
                      <a:tailEnd/>
                    </a:ln>
                  </p:spPr>
                  <p:txBody>
                    <a:bodyPr/>
                    <a:lstStyle/>
                    <a:p>
                      <a:endParaRPr lang="en-US" dirty="0"/>
                    </a:p>
                  </p:txBody>
                </p:sp>
              </p:grpSp>
              <p:sp>
                <p:nvSpPr>
                  <p:cNvPr id="50" name="Line 445"/>
                  <p:cNvSpPr>
                    <a:spLocks noChangeShapeType="1"/>
                  </p:cNvSpPr>
                  <p:nvPr/>
                </p:nvSpPr>
                <p:spPr bwMode="auto">
                  <a:xfrm rot="21479509" flipH="1">
                    <a:off x="3752" y="2912"/>
                    <a:ext cx="151" cy="0"/>
                  </a:xfrm>
                  <a:prstGeom prst="line">
                    <a:avLst/>
                  </a:prstGeom>
                  <a:noFill/>
                  <a:ln w="6350">
                    <a:solidFill>
                      <a:srgbClr val="000000"/>
                    </a:solidFill>
                    <a:round/>
                    <a:headEnd/>
                    <a:tailEnd/>
                  </a:ln>
                </p:spPr>
                <p:txBody>
                  <a:bodyPr/>
                  <a:lstStyle/>
                  <a:p>
                    <a:endParaRPr lang="en-GB" dirty="0"/>
                  </a:p>
                </p:txBody>
              </p:sp>
              <p:sp>
                <p:nvSpPr>
                  <p:cNvPr id="51" name="Freeform 446"/>
                  <p:cNvSpPr>
                    <a:spLocks/>
                  </p:cNvSpPr>
                  <p:nvPr/>
                </p:nvSpPr>
                <p:spPr bwMode="auto">
                  <a:xfrm rot="-52592">
                    <a:off x="3741" y="2405"/>
                    <a:ext cx="66" cy="115"/>
                  </a:xfrm>
                  <a:custGeom>
                    <a:avLst/>
                    <a:gdLst>
                      <a:gd name="T0" fmla="*/ 0 w 83"/>
                      <a:gd name="T1" fmla="*/ 0 h 130"/>
                      <a:gd name="T2" fmla="*/ 36 w 83"/>
                      <a:gd name="T3" fmla="*/ 33 h 130"/>
                      <a:gd name="T4" fmla="*/ 62 w 83"/>
                      <a:gd name="T5" fmla="*/ 73 h 130"/>
                      <a:gd name="T6" fmla="*/ 83 w 83"/>
                      <a:gd name="T7" fmla="*/ 130 h 130"/>
                      <a:gd name="T8" fmla="*/ 0 60000 65536"/>
                      <a:gd name="T9" fmla="*/ 0 60000 65536"/>
                      <a:gd name="T10" fmla="*/ 0 60000 65536"/>
                      <a:gd name="T11" fmla="*/ 0 60000 65536"/>
                      <a:gd name="T12" fmla="*/ 0 w 83"/>
                      <a:gd name="T13" fmla="*/ 0 h 130"/>
                      <a:gd name="T14" fmla="*/ 83 w 83"/>
                      <a:gd name="T15" fmla="*/ 130 h 130"/>
                    </a:gdLst>
                    <a:ahLst/>
                    <a:cxnLst>
                      <a:cxn ang="T8">
                        <a:pos x="T0" y="T1"/>
                      </a:cxn>
                      <a:cxn ang="T9">
                        <a:pos x="T2" y="T3"/>
                      </a:cxn>
                      <a:cxn ang="T10">
                        <a:pos x="T4" y="T5"/>
                      </a:cxn>
                      <a:cxn ang="T11">
                        <a:pos x="T6" y="T7"/>
                      </a:cxn>
                    </a:cxnLst>
                    <a:rect l="T12" t="T13" r="T14" b="T15"/>
                    <a:pathLst>
                      <a:path w="83" h="130">
                        <a:moveTo>
                          <a:pt x="0" y="0"/>
                        </a:moveTo>
                        <a:lnTo>
                          <a:pt x="36" y="33"/>
                        </a:lnTo>
                        <a:lnTo>
                          <a:pt x="62" y="73"/>
                        </a:lnTo>
                        <a:lnTo>
                          <a:pt x="83" y="130"/>
                        </a:lnTo>
                      </a:path>
                    </a:pathLst>
                  </a:custGeom>
                  <a:noFill/>
                  <a:ln w="6350" cmpd="sng">
                    <a:solidFill>
                      <a:srgbClr val="000000"/>
                    </a:solidFill>
                    <a:round/>
                    <a:headEnd/>
                    <a:tailEnd/>
                  </a:ln>
                </p:spPr>
                <p:txBody>
                  <a:bodyPr/>
                  <a:lstStyle/>
                  <a:p>
                    <a:endParaRPr lang="en-GB" dirty="0"/>
                  </a:p>
                </p:txBody>
              </p:sp>
              <p:sp>
                <p:nvSpPr>
                  <p:cNvPr id="52" name="Freeform 447"/>
                  <p:cNvSpPr>
                    <a:spLocks/>
                  </p:cNvSpPr>
                  <p:nvPr/>
                </p:nvSpPr>
                <p:spPr bwMode="auto">
                  <a:xfrm rot="21479509" flipH="1">
                    <a:off x="3781" y="3420"/>
                    <a:ext cx="39" cy="101"/>
                  </a:xfrm>
                  <a:custGeom>
                    <a:avLst/>
                    <a:gdLst>
                      <a:gd name="T0" fmla="*/ 0 w 72"/>
                      <a:gd name="T1" fmla="*/ 0 h 171"/>
                      <a:gd name="T2" fmla="*/ 24 w 72"/>
                      <a:gd name="T3" fmla="*/ 108 h 171"/>
                      <a:gd name="T4" fmla="*/ 72 w 72"/>
                      <a:gd name="T5" fmla="*/ 171 h 171"/>
                      <a:gd name="T6" fmla="*/ 0 60000 65536"/>
                      <a:gd name="T7" fmla="*/ 0 60000 65536"/>
                      <a:gd name="T8" fmla="*/ 0 60000 65536"/>
                      <a:gd name="T9" fmla="*/ 0 w 72"/>
                      <a:gd name="T10" fmla="*/ 0 h 171"/>
                      <a:gd name="T11" fmla="*/ 72 w 72"/>
                      <a:gd name="T12" fmla="*/ 171 h 171"/>
                    </a:gdLst>
                    <a:ahLst/>
                    <a:cxnLst>
                      <a:cxn ang="T6">
                        <a:pos x="T0" y="T1"/>
                      </a:cxn>
                      <a:cxn ang="T7">
                        <a:pos x="T2" y="T3"/>
                      </a:cxn>
                      <a:cxn ang="T8">
                        <a:pos x="T4" y="T5"/>
                      </a:cxn>
                    </a:cxnLst>
                    <a:rect l="T9" t="T10" r="T11" b="T12"/>
                    <a:pathLst>
                      <a:path w="72" h="171">
                        <a:moveTo>
                          <a:pt x="0" y="0"/>
                        </a:moveTo>
                        <a:lnTo>
                          <a:pt x="24" y="108"/>
                        </a:lnTo>
                        <a:lnTo>
                          <a:pt x="72" y="171"/>
                        </a:lnTo>
                      </a:path>
                    </a:pathLst>
                  </a:custGeom>
                  <a:noFill/>
                  <a:ln w="6350" cmpd="sng">
                    <a:solidFill>
                      <a:srgbClr val="000000"/>
                    </a:solidFill>
                    <a:round/>
                    <a:headEnd/>
                    <a:tailEnd/>
                  </a:ln>
                </p:spPr>
                <p:txBody>
                  <a:bodyPr/>
                  <a:lstStyle/>
                  <a:p>
                    <a:endParaRPr lang="en-GB" dirty="0"/>
                  </a:p>
                </p:txBody>
              </p:sp>
              <p:sp>
                <p:nvSpPr>
                  <p:cNvPr id="53" name="Rectangle 448"/>
                  <p:cNvSpPr>
                    <a:spLocks noChangeArrowheads="1"/>
                  </p:cNvSpPr>
                  <p:nvPr/>
                </p:nvSpPr>
                <p:spPr bwMode="auto">
                  <a:xfrm rot="19798" flipH="1">
                    <a:off x="3863" y="3175"/>
                    <a:ext cx="142" cy="43"/>
                  </a:xfrm>
                  <a:prstGeom prst="rect">
                    <a:avLst/>
                  </a:prstGeom>
                  <a:solidFill>
                    <a:srgbClr val="CCFFFF"/>
                  </a:solidFill>
                  <a:ln w="6350">
                    <a:solidFill>
                      <a:srgbClr val="000000"/>
                    </a:solidFill>
                    <a:miter lim="800000"/>
                    <a:headEnd/>
                    <a:tailEnd/>
                  </a:ln>
                </p:spPr>
                <p:txBody>
                  <a:bodyPr/>
                  <a:lstStyle/>
                  <a:p>
                    <a:endParaRPr lang="en-US" dirty="0"/>
                  </a:p>
                </p:txBody>
              </p:sp>
              <p:sp>
                <p:nvSpPr>
                  <p:cNvPr id="54" name="Line 449"/>
                  <p:cNvSpPr>
                    <a:spLocks noChangeShapeType="1"/>
                  </p:cNvSpPr>
                  <p:nvPr/>
                </p:nvSpPr>
                <p:spPr bwMode="auto">
                  <a:xfrm rot="21479509" flipH="1">
                    <a:off x="4008" y="3213"/>
                    <a:ext cx="2" cy="30"/>
                  </a:xfrm>
                  <a:prstGeom prst="line">
                    <a:avLst/>
                  </a:prstGeom>
                  <a:noFill/>
                  <a:ln w="6350">
                    <a:solidFill>
                      <a:srgbClr val="000000"/>
                    </a:solidFill>
                    <a:round/>
                    <a:headEnd/>
                    <a:tailEnd/>
                  </a:ln>
                </p:spPr>
                <p:txBody>
                  <a:bodyPr/>
                  <a:lstStyle/>
                  <a:p>
                    <a:endParaRPr lang="en-GB" dirty="0"/>
                  </a:p>
                </p:txBody>
              </p:sp>
              <p:sp>
                <p:nvSpPr>
                  <p:cNvPr id="55" name="Line 450"/>
                  <p:cNvSpPr>
                    <a:spLocks noChangeShapeType="1"/>
                  </p:cNvSpPr>
                  <p:nvPr/>
                </p:nvSpPr>
                <p:spPr bwMode="auto">
                  <a:xfrm rot="-120491" flipH="1" flipV="1">
                    <a:off x="3870" y="3182"/>
                    <a:ext cx="125" cy="6"/>
                  </a:xfrm>
                  <a:prstGeom prst="line">
                    <a:avLst/>
                  </a:prstGeom>
                  <a:noFill/>
                  <a:ln w="6350">
                    <a:solidFill>
                      <a:srgbClr val="000000"/>
                    </a:solidFill>
                    <a:round/>
                    <a:headEnd/>
                    <a:tailEnd/>
                  </a:ln>
                </p:spPr>
                <p:txBody>
                  <a:bodyPr/>
                  <a:lstStyle/>
                  <a:p>
                    <a:endParaRPr lang="en-GB" dirty="0"/>
                  </a:p>
                </p:txBody>
              </p:sp>
              <p:sp>
                <p:nvSpPr>
                  <p:cNvPr id="56" name="Line 451"/>
                  <p:cNvSpPr>
                    <a:spLocks noChangeShapeType="1"/>
                  </p:cNvSpPr>
                  <p:nvPr/>
                </p:nvSpPr>
                <p:spPr bwMode="auto">
                  <a:xfrm rot="-120491" flipH="1" flipV="1">
                    <a:off x="3866" y="3199"/>
                    <a:ext cx="122" cy="8"/>
                  </a:xfrm>
                  <a:prstGeom prst="line">
                    <a:avLst/>
                  </a:prstGeom>
                  <a:noFill/>
                  <a:ln w="6350">
                    <a:solidFill>
                      <a:srgbClr val="000000"/>
                    </a:solidFill>
                    <a:round/>
                    <a:headEnd/>
                    <a:tailEnd/>
                  </a:ln>
                </p:spPr>
                <p:txBody>
                  <a:bodyPr/>
                  <a:lstStyle/>
                  <a:p>
                    <a:endParaRPr lang="en-GB" dirty="0"/>
                  </a:p>
                </p:txBody>
              </p:sp>
              <p:sp>
                <p:nvSpPr>
                  <p:cNvPr id="57" name="Rectangle 452"/>
                  <p:cNvSpPr>
                    <a:spLocks noChangeArrowheads="1"/>
                  </p:cNvSpPr>
                  <p:nvPr/>
                </p:nvSpPr>
                <p:spPr bwMode="auto">
                  <a:xfrm rot="20410272" flipH="1">
                    <a:off x="3546" y="3297"/>
                    <a:ext cx="452" cy="43"/>
                  </a:xfrm>
                  <a:prstGeom prst="rect">
                    <a:avLst/>
                  </a:prstGeom>
                  <a:solidFill>
                    <a:srgbClr val="CCFFFF"/>
                  </a:solidFill>
                  <a:ln w="6350">
                    <a:solidFill>
                      <a:srgbClr val="000000"/>
                    </a:solidFill>
                    <a:miter lim="800000"/>
                    <a:headEnd/>
                    <a:tailEnd/>
                  </a:ln>
                </p:spPr>
                <p:txBody>
                  <a:bodyPr/>
                  <a:lstStyle/>
                  <a:p>
                    <a:endParaRPr lang="en-US" dirty="0"/>
                  </a:p>
                </p:txBody>
              </p:sp>
              <p:sp>
                <p:nvSpPr>
                  <p:cNvPr id="58" name="Line 453"/>
                  <p:cNvSpPr>
                    <a:spLocks noChangeShapeType="1"/>
                  </p:cNvSpPr>
                  <p:nvPr/>
                </p:nvSpPr>
                <p:spPr bwMode="auto">
                  <a:xfrm rot="21479509" flipH="1">
                    <a:off x="3561" y="3259"/>
                    <a:ext cx="417" cy="134"/>
                  </a:xfrm>
                  <a:prstGeom prst="line">
                    <a:avLst/>
                  </a:prstGeom>
                  <a:noFill/>
                  <a:ln w="6350">
                    <a:solidFill>
                      <a:srgbClr val="000000"/>
                    </a:solidFill>
                    <a:round/>
                    <a:headEnd/>
                    <a:tailEnd/>
                  </a:ln>
                </p:spPr>
                <p:txBody>
                  <a:bodyPr/>
                  <a:lstStyle/>
                  <a:p>
                    <a:endParaRPr lang="en-GB" dirty="0"/>
                  </a:p>
                </p:txBody>
              </p:sp>
              <p:sp>
                <p:nvSpPr>
                  <p:cNvPr id="59" name="Rectangle 454"/>
                  <p:cNvSpPr>
                    <a:spLocks noChangeArrowheads="1"/>
                  </p:cNvSpPr>
                  <p:nvPr/>
                </p:nvSpPr>
                <p:spPr bwMode="auto">
                  <a:xfrm rot="10304495" flipH="1">
                    <a:off x="3780" y="2365"/>
                    <a:ext cx="453" cy="42"/>
                  </a:xfrm>
                  <a:prstGeom prst="rect">
                    <a:avLst/>
                  </a:prstGeom>
                  <a:solidFill>
                    <a:srgbClr val="CCFFFF"/>
                  </a:solidFill>
                  <a:ln w="6350">
                    <a:solidFill>
                      <a:srgbClr val="000000"/>
                    </a:solidFill>
                    <a:miter lim="800000"/>
                    <a:headEnd/>
                    <a:tailEnd/>
                  </a:ln>
                </p:spPr>
                <p:txBody>
                  <a:bodyPr/>
                  <a:lstStyle/>
                  <a:p>
                    <a:endParaRPr lang="en-US" dirty="0"/>
                  </a:p>
                </p:txBody>
              </p:sp>
              <p:sp>
                <p:nvSpPr>
                  <p:cNvPr id="60" name="Line 455"/>
                  <p:cNvSpPr>
                    <a:spLocks noChangeShapeType="1"/>
                  </p:cNvSpPr>
                  <p:nvPr/>
                </p:nvSpPr>
                <p:spPr bwMode="auto">
                  <a:xfrm rot="11373731" flipH="1">
                    <a:off x="3796" y="2322"/>
                    <a:ext cx="417" cy="137"/>
                  </a:xfrm>
                  <a:prstGeom prst="line">
                    <a:avLst/>
                  </a:prstGeom>
                  <a:noFill/>
                  <a:ln w="6350">
                    <a:solidFill>
                      <a:srgbClr val="000000"/>
                    </a:solidFill>
                    <a:round/>
                    <a:headEnd/>
                    <a:tailEnd/>
                  </a:ln>
                </p:spPr>
                <p:txBody>
                  <a:bodyPr/>
                  <a:lstStyle/>
                  <a:p>
                    <a:endParaRPr lang="en-GB" dirty="0"/>
                  </a:p>
                </p:txBody>
              </p:sp>
              <p:sp>
                <p:nvSpPr>
                  <p:cNvPr id="61" name="Line 456"/>
                  <p:cNvSpPr>
                    <a:spLocks noChangeShapeType="1"/>
                  </p:cNvSpPr>
                  <p:nvPr/>
                </p:nvSpPr>
                <p:spPr bwMode="auto">
                  <a:xfrm rot="11373731" flipH="1">
                    <a:off x="3797" y="2306"/>
                    <a:ext cx="417" cy="136"/>
                  </a:xfrm>
                  <a:prstGeom prst="line">
                    <a:avLst/>
                  </a:prstGeom>
                  <a:noFill/>
                  <a:ln w="6350">
                    <a:solidFill>
                      <a:srgbClr val="000000"/>
                    </a:solidFill>
                    <a:round/>
                    <a:headEnd/>
                    <a:tailEnd/>
                  </a:ln>
                </p:spPr>
                <p:txBody>
                  <a:bodyPr/>
                  <a:lstStyle/>
                  <a:p>
                    <a:endParaRPr lang="en-GB" dirty="0"/>
                  </a:p>
                </p:txBody>
              </p:sp>
              <p:sp>
                <p:nvSpPr>
                  <p:cNvPr id="62" name="Rectangle 457"/>
                  <p:cNvSpPr>
                    <a:spLocks noChangeArrowheads="1"/>
                  </p:cNvSpPr>
                  <p:nvPr/>
                </p:nvSpPr>
                <p:spPr bwMode="auto">
                  <a:xfrm rot="10306167" flipH="1">
                    <a:off x="4232" y="2321"/>
                    <a:ext cx="50" cy="53"/>
                  </a:xfrm>
                  <a:prstGeom prst="rect">
                    <a:avLst/>
                  </a:prstGeom>
                  <a:gradFill rotWithShape="1">
                    <a:gsLst>
                      <a:gs pos="0">
                        <a:srgbClr val="595959"/>
                      </a:gs>
                      <a:gs pos="50000">
                        <a:srgbClr val="C0C0C0"/>
                      </a:gs>
                      <a:gs pos="100000">
                        <a:srgbClr val="595959"/>
                      </a:gs>
                    </a:gsLst>
                    <a:lin ang="5400000" scaled="1"/>
                  </a:gradFill>
                  <a:ln w="6350">
                    <a:solidFill>
                      <a:srgbClr val="000000"/>
                    </a:solidFill>
                    <a:miter lim="800000"/>
                    <a:headEnd/>
                    <a:tailEnd/>
                  </a:ln>
                </p:spPr>
                <p:txBody>
                  <a:bodyPr/>
                  <a:lstStyle/>
                  <a:p>
                    <a:endParaRPr lang="en-US" dirty="0"/>
                  </a:p>
                </p:txBody>
              </p:sp>
              <p:sp>
                <p:nvSpPr>
                  <p:cNvPr id="63" name="Freeform 458"/>
                  <p:cNvSpPr>
                    <a:spLocks/>
                  </p:cNvSpPr>
                  <p:nvPr/>
                </p:nvSpPr>
                <p:spPr bwMode="auto">
                  <a:xfrm rot="21479509" flipH="1">
                    <a:off x="3715" y="2924"/>
                    <a:ext cx="153" cy="231"/>
                  </a:xfrm>
                  <a:custGeom>
                    <a:avLst/>
                    <a:gdLst>
                      <a:gd name="T0" fmla="*/ 210 w 285"/>
                      <a:gd name="T1" fmla="*/ 0 h 387"/>
                      <a:gd name="T2" fmla="*/ 171 w 285"/>
                      <a:gd name="T3" fmla="*/ 0 h 387"/>
                      <a:gd name="T4" fmla="*/ 129 w 285"/>
                      <a:gd name="T5" fmla="*/ 3 h 387"/>
                      <a:gd name="T6" fmla="*/ 81 w 285"/>
                      <a:gd name="T7" fmla="*/ 3 h 387"/>
                      <a:gd name="T8" fmla="*/ 48 w 285"/>
                      <a:gd name="T9" fmla="*/ 6 h 387"/>
                      <a:gd name="T10" fmla="*/ 9 w 285"/>
                      <a:gd name="T11" fmla="*/ 9 h 387"/>
                      <a:gd name="T12" fmla="*/ 0 w 285"/>
                      <a:gd name="T13" fmla="*/ 39 h 387"/>
                      <a:gd name="T14" fmla="*/ 9 w 285"/>
                      <a:gd name="T15" fmla="*/ 90 h 387"/>
                      <a:gd name="T16" fmla="*/ 33 w 285"/>
                      <a:gd name="T17" fmla="*/ 186 h 387"/>
                      <a:gd name="T18" fmla="*/ 63 w 285"/>
                      <a:gd name="T19" fmla="*/ 273 h 387"/>
                      <a:gd name="T20" fmla="*/ 87 w 285"/>
                      <a:gd name="T21" fmla="*/ 330 h 387"/>
                      <a:gd name="T22" fmla="*/ 114 w 285"/>
                      <a:gd name="T23" fmla="*/ 357 h 387"/>
                      <a:gd name="T24" fmla="*/ 138 w 285"/>
                      <a:gd name="T25" fmla="*/ 369 h 387"/>
                      <a:gd name="T26" fmla="*/ 156 w 285"/>
                      <a:gd name="T27" fmla="*/ 378 h 387"/>
                      <a:gd name="T28" fmla="*/ 195 w 285"/>
                      <a:gd name="T29" fmla="*/ 387 h 387"/>
                      <a:gd name="T30" fmla="*/ 225 w 285"/>
                      <a:gd name="T31" fmla="*/ 387 h 387"/>
                      <a:gd name="T32" fmla="*/ 285 w 285"/>
                      <a:gd name="T33" fmla="*/ 381 h 387"/>
                      <a:gd name="T34" fmla="*/ 276 w 285"/>
                      <a:gd name="T35" fmla="*/ 321 h 387"/>
                      <a:gd name="T36" fmla="*/ 258 w 285"/>
                      <a:gd name="T37" fmla="*/ 273 h 387"/>
                      <a:gd name="T38" fmla="*/ 210 w 285"/>
                      <a:gd name="T39" fmla="*/ 210 h 387"/>
                      <a:gd name="T40" fmla="*/ 177 w 285"/>
                      <a:gd name="T41" fmla="*/ 165 h 387"/>
                      <a:gd name="T42" fmla="*/ 150 w 285"/>
                      <a:gd name="T43" fmla="*/ 129 h 387"/>
                      <a:gd name="T44" fmla="*/ 138 w 285"/>
                      <a:gd name="T45" fmla="*/ 99 h 387"/>
                      <a:gd name="T46" fmla="*/ 144 w 285"/>
                      <a:gd name="T47" fmla="*/ 78 h 387"/>
                      <a:gd name="T48" fmla="*/ 177 w 285"/>
                      <a:gd name="T49" fmla="*/ 45 h 387"/>
                      <a:gd name="T50" fmla="*/ 219 w 285"/>
                      <a:gd name="T51" fmla="*/ 21 h 387"/>
                      <a:gd name="T52" fmla="*/ 210 w 285"/>
                      <a:gd name="T53" fmla="*/ 0 h 38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285"/>
                      <a:gd name="T82" fmla="*/ 0 h 387"/>
                      <a:gd name="T83" fmla="*/ 285 w 285"/>
                      <a:gd name="T84" fmla="*/ 387 h 38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285" h="387">
                        <a:moveTo>
                          <a:pt x="210" y="0"/>
                        </a:moveTo>
                        <a:lnTo>
                          <a:pt x="171" y="0"/>
                        </a:lnTo>
                        <a:lnTo>
                          <a:pt x="129" y="3"/>
                        </a:lnTo>
                        <a:lnTo>
                          <a:pt x="81" y="3"/>
                        </a:lnTo>
                        <a:lnTo>
                          <a:pt x="48" y="6"/>
                        </a:lnTo>
                        <a:lnTo>
                          <a:pt x="9" y="9"/>
                        </a:lnTo>
                        <a:lnTo>
                          <a:pt x="0" y="39"/>
                        </a:lnTo>
                        <a:lnTo>
                          <a:pt x="9" y="90"/>
                        </a:lnTo>
                        <a:lnTo>
                          <a:pt x="33" y="186"/>
                        </a:lnTo>
                        <a:lnTo>
                          <a:pt x="63" y="273"/>
                        </a:lnTo>
                        <a:lnTo>
                          <a:pt x="87" y="330"/>
                        </a:lnTo>
                        <a:lnTo>
                          <a:pt x="114" y="357"/>
                        </a:lnTo>
                        <a:lnTo>
                          <a:pt x="138" y="369"/>
                        </a:lnTo>
                        <a:lnTo>
                          <a:pt x="156" y="378"/>
                        </a:lnTo>
                        <a:lnTo>
                          <a:pt x="195" y="387"/>
                        </a:lnTo>
                        <a:lnTo>
                          <a:pt x="225" y="387"/>
                        </a:lnTo>
                        <a:lnTo>
                          <a:pt x="285" y="381"/>
                        </a:lnTo>
                        <a:lnTo>
                          <a:pt x="276" y="321"/>
                        </a:lnTo>
                        <a:lnTo>
                          <a:pt x="258" y="273"/>
                        </a:lnTo>
                        <a:lnTo>
                          <a:pt x="210" y="210"/>
                        </a:lnTo>
                        <a:lnTo>
                          <a:pt x="177" y="165"/>
                        </a:lnTo>
                        <a:lnTo>
                          <a:pt x="150" y="129"/>
                        </a:lnTo>
                        <a:lnTo>
                          <a:pt x="138" y="99"/>
                        </a:lnTo>
                        <a:lnTo>
                          <a:pt x="144" y="78"/>
                        </a:lnTo>
                        <a:lnTo>
                          <a:pt x="177" y="45"/>
                        </a:lnTo>
                        <a:lnTo>
                          <a:pt x="219" y="21"/>
                        </a:lnTo>
                        <a:lnTo>
                          <a:pt x="210" y="0"/>
                        </a:lnTo>
                        <a:close/>
                      </a:path>
                    </a:pathLst>
                  </a:custGeom>
                  <a:gradFill rotWithShape="1">
                    <a:gsLst>
                      <a:gs pos="0">
                        <a:srgbClr val="FFD8B1"/>
                      </a:gs>
                      <a:gs pos="100000">
                        <a:srgbClr val="C2A487"/>
                      </a:gs>
                    </a:gsLst>
                    <a:lin ang="0" scaled="1"/>
                  </a:gradFill>
                  <a:ln w="6350" cap="flat" cmpd="sng">
                    <a:solidFill>
                      <a:srgbClr val="000000"/>
                    </a:solidFill>
                    <a:prstDash val="solid"/>
                    <a:round/>
                    <a:headEnd/>
                    <a:tailEnd/>
                  </a:ln>
                </p:spPr>
                <p:txBody>
                  <a:bodyPr/>
                  <a:lstStyle/>
                  <a:p>
                    <a:endParaRPr lang="en-GB" dirty="0"/>
                  </a:p>
                </p:txBody>
              </p:sp>
              <p:sp>
                <p:nvSpPr>
                  <p:cNvPr id="64" name="Oval 459"/>
                  <p:cNvSpPr>
                    <a:spLocks noChangeArrowheads="1"/>
                  </p:cNvSpPr>
                  <p:nvPr/>
                </p:nvSpPr>
                <p:spPr bwMode="auto">
                  <a:xfrm rot="21425327" flipH="1">
                    <a:off x="3806" y="2868"/>
                    <a:ext cx="10" cy="10"/>
                  </a:xfrm>
                  <a:prstGeom prst="ellipse">
                    <a:avLst/>
                  </a:prstGeom>
                  <a:solidFill>
                    <a:srgbClr val="FFFFFF"/>
                  </a:solidFill>
                  <a:ln w="6350">
                    <a:solidFill>
                      <a:srgbClr val="000000"/>
                    </a:solidFill>
                    <a:round/>
                    <a:headEnd/>
                    <a:tailEnd/>
                  </a:ln>
                </p:spPr>
                <p:txBody>
                  <a:bodyPr/>
                  <a:lstStyle/>
                  <a:p>
                    <a:endParaRPr lang="en-US" dirty="0"/>
                  </a:p>
                </p:txBody>
              </p:sp>
              <p:sp>
                <p:nvSpPr>
                  <p:cNvPr id="65" name="Oval 460"/>
                  <p:cNvSpPr>
                    <a:spLocks noChangeArrowheads="1"/>
                  </p:cNvSpPr>
                  <p:nvPr/>
                </p:nvSpPr>
                <p:spPr bwMode="auto">
                  <a:xfrm rot="-174673">
                    <a:off x="3770" y="2864"/>
                    <a:ext cx="20" cy="18"/>
                  </a:xfrm>
                  <a:prstGeom prst="ellipse">
                    <a:avLst/>
                  </a:prstGeom>
                  <a:solidFill>
                    <a:srgbClr val="FFFFFF"/>
                  </a:solidFill>
                  <a:ln w="6350">
                    <a:solidFill>
                      <a:srgbClr val="000000"/>
                    </a:solidFill>
                    <a:round/>
                    <a:headEnd/>
                    <a:tailEnd/>
                  </a:ln>
                </p:spPr>
                <p:txBody>
                  <a:bodyPr/>
                  <a:lstStyle/>
                  <a:p>
                    <a:endParaRPr lang="en-US" dirty="0"/>
                  </a:p>
                </p:txBody>
              </p:sp>
              <p:sp>
                <p:nvSpPr>
                  <p:cNvPr id="66" name="Oval 461"/>
                  <p:cNvSpPr>
                    <a:spLocks noChangeArrowheads="1"/>
                  </p:cNvSpPr>
                  <p:nvPr/>
                </p:nvSpPr>
                <p:spPr bwMode="auto">
                  <a:xfrm rot="255183" flipH="1">
                    <a:off x="3798" y="3505"/>
                    <a:ext cx="9" cy="29"/>
                  </a:xfrm>
                  <a:prstGeom prst="ellipse">
                    <a:avLst/>
                  </a:prstGeom>
                  <a:solidFill>
                    <a:srgbClr val="FFFFFF"/>
                  </a:solidFill>
                  <a:ln w="6350">
                    <a:solidFill>
                      <a:srgbClr val="000000"/>
                    </a:solidFill>
                    <a:round/>
                    <a:headEnd/>
                    <a:tailEnd/>
                  </a:ln>
                </p:spPr>
                <p:txBody>
                  <a:bodyPr/>
                  <a:lstStyle/>
                  <a:p>
                    <a:endParaRPr lang="en-US" dirty="0"/>
                  </a:p>
                </p:txBody>
              </p:sp>
              <p:grpSp>
                <p:nvGrpSpPr>
                  <p:cNvPr id="67" name="Group 462"/>
                  <p:cNvGrpSpPr>
                    <a:grpSpLocks/>
                  </p:cNvGrpSpPr>
                  <p:nvPr/>
                </p:nvGrpSpPr>
                <p:grpSpPr bwMode="auto">
                  <a:xfrm rot="21547408" flipV="1">
                    <a:off x="3590" y="1962"/>
                    <a:ext cx="191" cy="441"/>
                    <a:chOff x="3721" y="3825"/>
                    <a:chExt cx="236" cy="502"/>
                  </a:xfrm>
                </p:grpSpPr>
                <p:sp>
                  <p:nvSpPr>
                    <p:cNvPr id="94" name="Freeform 463"/>
                    <p:cNvSpPr>
                      <a:spLocks/>
                    </p:cNvSpPr>
                    <p:nvPr/>
                  </p:nvSpPr>
                  <p:spPr bwMode="auto">
                    <a:xfrm>
                      <a:off x="3721" y="3825"/>
                      <a:ext cx="236" cy="502"/>
                    </a:xfrm>
                    <a:custGeom>
                      <a:avLst/>
                      <a:gdLst>
                        <a:gd name="T0" fmla="*/ 137 w 236"/>
                        <a:gd name="T1" fmla="*/ 201 h 502"/>
                        <a:gd name="T2" fmla="*/ 215 w 236"/>
                        <a:gd name="T3" fmla="*/ 0 h 502"/>
                        <a:gd name="T4" fmla="*/ 236 w 236"/>
                        <a:gd name="T5" fmla="*/ 0 h 502"/>
                        <a:gd name="T6" fmla="*/ 224 w 236"/>
                        <a:gd name="T7" fmla="*/ 60 h 502"/>
                        <a:gd name="T8" fmla="*/ 152 w 236"/>
                        <a:gd name="T9" fmla="*/ 240 h 502"/>
                        <a:gd name="T10" fmla="*/ 104 w 236"/>
                        <a:gd name="T11" fmla="*/ 345 h 502"/>
                        <a:gd name="T12" fmla="*/ 35 w 236"/>
                        <a:gd name="T13" fmla="*/ 492 h 502"/>
                        <a:gd name="T14" fmla="*/ 0 w 236"/>
                        <a:gd name="T15" fmla="*/ 489 h 502"/>
                        <a:gd name="T16" fmla="*/ 38 w 236"/>
                        <a:gd name="T17" fmla="*/ 396 h 502"/>
                        <a:gd name="T18" fmla="*/ 73 w 236"/>
                        <a:gd name="T19" fmla="*/ 300 h 502"/>
                        <a:gd name="T20" fmla="*/ 106 w 236"/>
                        <a:gd name="T21" fmla="*/ 208 h 502"/>
                        <a:gd name="T22" fmla="*/ 131 w 236"/>
                        <a:gd name="T23" fmla="*/ 210 h 502"/>
                        <a:gd name="T24" fmla="*/ 98 w 236"/>
                        <a:gd name="T25" fmla="*/ 290 h 502"/>
                        <a:gd name="T26" fmla="*/ 56 w 236"/>
                        <a:gd name="T27" fmla="*/ 399 h 502"/>
                        <a:gd name="T28" fmla="*/ 9 w 236"/>
                        <a:gd name="T29" fmla="*/ 502 h 50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36"/>
                        <a:gd name="T46" fmla="*/ 0 h 502"/>
                        <a:gd name="T47" fmla="*/ 236 w 236"/>
                        <a:gd name="T48" fmla="*/ 502 h 50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36" h="502">
                          <a:moveTo>
                            <a:pt x="137" y="201"/>
                          </a:moveTo>
                          <a:lnTo>
                            <a:pt x="215" y="0"/>
                          </a:lnTo>
                          <a:lnTo>
                            <a:pt x="236" y="0"/>
                          </a:lnTo>
                          <a:lnTo>
                            <a:pt x="224" y="60"/>
                          </a:lnTo>
                          <a:lnTo>
                            <a:pt x="152" y="240"/>
                          </a:lnTo>
                          <a:lnTo>
                            <a:pt x="104" y="345"/>
                          </a:lnTo>
                          <a:lnTo>
                            <a:pt x="35" y="492"/>
                          </a:lnTo>
                          <a:lnTo>
                            <a:pt x="0" y="489"/>
                          </a:lnTo>
                          <a:lnTo>
                            <a:pt x="38" y="396"/>
                          </a:lnTo>
                          <a:lnTo>
                            <a:pt x="73" y="300"/>
                          </a:lnTo>
                          <a:lnTo>
                            <a:pt x="106" y="208"/>
                          </a:lnTo>
                          <a:lnTo>
                            <a:pt x="131" y="210"/>
                          </a:lnTo>
                          <a:lnTo>
                            <a:pt x="98" y="290"/>
                          </a:lnTo>
                          <a:lnTo>
                            <a:pt x="56" y="399"/>
                          </a:lnTo>
                          <a:cubicBezTo>
                            <a:pt x="41" y="434"/>
                            <a:pt x="19" y="481"/>
                            <a:pt x="9" y="502"/>
                          </a:cubicBezTo>
                        </a:path>
                      </a:pathLst>
                    </a:custGeom>
                    <a:solidFill>
                      <a:srgbClr val="C0C0C0"/>
                    </a:solidFill>
                    <a:ln w="6350" cap="flat" cmpd="sng">
                      <a:solidFill>
                        <a:srgbClr val="000000"/>
                      </a:solidFill>
                      <a:prstDash val="solid"/>
                      <a:round/>
                      <a:headEnd/>
                      <a:tailEnd/>
                    </a:ln>
                  </p:spPr>
                  <p:txBody>
                    <a:bodyPr/>
                    <a:lstStyle/>
                    <a:p>
                      <a:endParaRPr lang="en-GB" dirty="0"/>
                    </a:p>
                  </p:txBody>
                </p:sp>
                <p:sp>
                  <p:nvSpPr>
                    <p:cNvPr id="95" name="Oval 464"/>
                    <p:cNvSpPr>
                      <a:spLocks noChangeArrowheads="1"/>
                    </p:cNvSpPr>
                    <p:nvPr/>
                  </p:nvSpPr>
                  <p:spPr bwMode="auto">
                    <a:xfrm rot="578412" flipH="1">
                      <a:off x="3880" y="3975"/>
                      <a:ext cx="22" cy="33"/>
                    </a:xfrm>
                    <a:prstGeom prst="ellipse">
                      <a:avLst/>
                    </a:prstGeom>
                    <a:solidFill>
                      <a:srgbClr val="FFFFFF"/>
                    </a:solidFill>
                    <a:ln w="6350">
                      <a:solidFill>
                        <a:srgbClr val="000000"/>
                      </a:solidFill>
                      <a:round/>
                      <a:headEnd/>
                      <a:tailEnd/>
                    </a:ln>
                  </p:spPr>
                  <p:txBody>
                    <a:bodyPr/>
                    <a:lstStyle/>
                    <a:p>
                      <a:endParaRPr lang="en-US" dirty="0"/>
                    </a:p>
                  </p:txBody>
                </p:sp>
              </p:grpSp>
              <p:grpSp>
                <p:nvGrpSpPr>
                  <p:cNvPr id="68" name="Group 465"/>
                  <p:cNvGrpSpPr>
                    <a:grpSpLocks/>
                  </p:cNvGrpSpPr>
                  <p:nvPr/>
                </p:nvGrpSpPr>
                <p:grpSpPr bwMode="auto">
                  <a:xfrm>
                    <a:off x="3969" y="3147"/>
                    <a:ext cx="703" cy="104"/>
                    <a:chOff x="4756" y="1553"/>
                    <a:chExt cx="890" cy="110"/>
                  </a:xfrm>
                </p:grpSpPr>
                <p:grpSp>
                  <p:nvGrpSpPr>
                    <p:cNvPr id="87" name="Group 466"/>
                    <p:cNvGrpSpPr>
                      <a:grpSpLocks/>
                    </p:cNvGrpSpPr>
                    <p:nvPr/>
                  </p:nvGrpSpPr>
                  <p:grpSpPr bwMode="auto">
                    <a:xfrm rot="148624">
                      <a:off x="4834" y="1553"/>
                      <a:ext cx="812" cy="95"/>
                      <a:chOff x="4160" y="3615"/>
                      <a:chExt cx="796" cy="102"/>
                    </a:xfrm>
                  </p:grpSpPr>
                  <p:sp>
                    <p:nvSpPr>
                      <p:cNvPr id="91" name="Freeform 467"/>
                      <p:cNvSpPr>
                        <a:spLocks/>
                      </p:cNvSpPr>
                      <p:nvPr/>
                    </p:nvSpPr>
                    <p:spPr bwMode="auto">
                      <a:xfrm>
                        <a:off x="4161" y="3615"/>
                        <a:ext cx="795" cy="102"/>
                      </a:xfrm>
                      <a:custGeom>
                        <a:avLst/>
                        <a:gdLst>
                          <a:gd name="T0" fmla="*/ 795 w 795"/>
                          <a:gd name="T1" fmla="*/ 0 h 102"/>
                          <a:gd name="T2" fmla="*/ 0 w 795"/>
                          <a:gd name="T3" fmla="*/ 36 h 102"/>
                          <a:gd name="T4" fmla="*/ 3 w 795"/>
                          <a:gd name="T5" fmla="*/ 102 h 102"/>
                          <a:gd name="T6" fmla="*/ 717 w 795"/>
                          <a:gd name="T7" fmla="*/ 72 h 102"/>
                          <a:gd name="T8" fmla="*/ 0 60000 65536"/>
                          <a:gd name="T9" fmla="*/ 0 60000 65536"/>
                          <a:gd name="T10" fmla="*/ 0 60000 65536"/>
                          <a:gd name="T11" fmla="*/ 0 60000 65536"/>
                          <a:gd name="T12" fmla="*/ 0 w 795"/>
                          <a:gd name="T13" fmla="*/ 0 h 102"/>
                          <a:gd name="T14" fmla="*/ 795 w 795"/>
                          <a:gd name="T15" fmla="*/ 102 h 102"/>
                        </a:gdLst>
                        <a:ahLst/>
                        <a:cxnLst>
                          <a:cxn ang="T8">
                            <a:pos x="T0" y="T1"/>
                          </a:cxn>
                          <a:cxn ang="T9">
                            <a:pos x="T2" y="T3"/>
                          </a:cxn>
                          <a:cxn ang="T10">
                            <a:pos x="T4" y="T5"/>
                          </a:cxn>
                          <a:cxn ang="T11">
                            <a:pos x="T6" y="T7"/>
                          </a:cxn>
                        </a:cxnLst>
                        <a:rect l="T12" t="T13" r="T14" b="T15"/>
                        <a:pathLst>
                          <a:path w="795" h="102">
                            <a:moveTo>
                              <a:pt x="795" y="0"/>
                            </a:moveTo>
                            <a:lnTo>
                              <a:pt x="0" y="36"/>
                            </a:lnTo>
                            <a:lnTo>
                              <a:pt x="3" y="102"/>
                            </a:lnTo>
                            <a:lnTo>
                              <a:pt x="717" y="72"/>
                            </a:lnTo>
                          </a:path>
                        </a:pathLst>
                      </a:custGeom>
                      <a:solidFill>
                        <a:srgbClr val="CCFFFF"/>
                      </a:solidFill>
                      <a:ln w="6350" cmpd="sng">
                        <a:solidFill>
                          <a:srgbClr val="000000"/>
                        </a:solidFill>
                        <a:round/>
                        <a:headEnd/>
                        <a:tailEnd/>
                      </a:ln>
                    </p:spPr>
                    <p:txBody>
                      <a:bodyPr/>
                      <a:lstStyle/>
                      <a:p>
                        <a:endParaRPr lang="en-GB" dirty="0"/>
                      </a:p>
                    </p:txBody>
                  </p:sp>
                  <p:sp>
                    <p:nvSpPr>
                      <p:cNvPr id="92" name="Line 468"/>
                      <p:cNvSpPr>
                        <a:spLocks noChangeShapeType="1"/>
                      </p:cNvSpPr>
                      <p:nvPr/>
                    </p:nvSpPr>
                    <p:spPr bwMode="auto">
                      <a:xfrm rot="-295919" flipH="1" flipV="1">
                        <a:off x="4162" y="3644"/>
                        <a:ext cx="725" cy="30"/>
                      </a:xfrm>
                      <a:prstGeom prst="line">
                        <a:avLst/>
                      </a:prstGeom>
                      <a:noFill/>
                      <a:ln w="6350">
                        <a:solidFill>
                          <a:srgbClr val="000000"/>
                        </a:solidFill>
                        <a:round/>
                        <a:headEnd/>
                        <a:tailEnd/>
                      </a:ln>
                    </p:spPr>
                    <p:txBody>
                      <a:bodyPr/>
                      <a:lstStyle/>
                      <a:p>
                        <a:endParaRPr lang="en-GB" dirty="0"/>
                      </a:p>
                    </p:txBody>
                  </p:sp>
                  <p:sp>
                    <p:nvSpPr>
                      <p:cNvPr id="93" name="Line 469"/>
                      <p:cNvSpPr>
                        <a:spLocks noChangeShapeType="1"/>
                      </p:cNvSpPr>
                      <p:nvPr/>
                    </p:nvSpPr>
                    <p:spPr bwMode="auto">
                      <a:xfrm rot="-295919" flipH="1" flipV="1">
                        <a:off x="4160" y="3663"/>
                        <a:ext cx="688" cy="30"/>
                      </a:xfrm>
                      <a:prstGeom prst="line">
                        <a:avLst/>
                      </a:prstGeom>
                      <a:noFill/>
                      <a:ln w="6350">
                        <a:solidFill>
                          <a:srgbClr val="000000"/>
                        </a:solidFill>
                        <a:round/>
                        <a:headEnd/>
                        <a:tailEnd/>
                      </a:ln>
                    </p:spPr>
                    <p:txBody>
                      <a:bodyPr/>
                      <a:lstStyle/>
                      <a:p>
                        <a:endParaRPr lang="en-GB" dirty="0"/>
                      </a:p>
                    </p:txBody>
                  </p:sp>
                </p:grpSp>
                <p:sp>
                  <p:nvSpPr>
                    <p:cNvPr id="88" name="Freeform 470"/>
                    <p:cNvSpPr>
                      <a:spLocks/>
                    </p:cNvSpPr>
                    <p:nvPr/>
                  </p:nvSpPr>
                  <p:spPr bwMode="auto">
                    <a:xfrm rot="21547408" flipH="1">
                      <a:off x="4756" y="1561"/>
                      <a:ext cx="121" cy="64"/>
                    </a:xfrm>
                    <a:custGeom>
                      <a:avLst/>
                      <a:gdLst>
                        <a:gd name="T0" fmla="*/ 0 w 165"/>
                        <a:gd name="T1" fmla="*/ 3 h 102"/>
                        <a:gd name="T2" fmla="*/ 27 w 165"/>
                        <a:gd name="T3" fmla="*/ 24 h 102"/>
                        <a:gd name="T4" fmla="*/ 60 w 165"/>
                        <a:gd name="T5" fmla="*/ 54 h 102"/>
                        <a:gd name="T6" fmla="*/ 69 w 165"/>
                        <a:gd name="T7" fmla="*/ 60 h 102"/>
                        <a:gd name="T8" fmla="*/ 99 w 165"/>
                        <a:gd name="T9" fmla="*/ 87 h 102"/>
                        <a:gd name="T10" fmla="*/ 114 w 165"/>
                        <a:gd name="T11" fmla="*/ 102 h 102"/>
                        <a:gd name="T12" fmla="*/ 165 w 165"/>
                        <a:gd name="T13" fmla="*/ 99 h 102"/>
                        <a:gd name="T14" fmla="*/ 51 w 165"/>
                        <a:gd name="T15" fmla="*/ 0 h 102"/>
                        <a:gd name="T16" fmla="*/ 0 w 165"/>
                        <a:gd name="T17" fmla="*/ 3 h 10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5"/>
                        <a:gd name="T28" fmla="*/ 0 h 102"/>
                        <a:gd name="T29" fmla="*/ 165 w 165"/>
                        <a:gd name="T30" fmla="*/ 102 h 10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5" h="102">
                          <a:moveTo>
                            <a:pt x="0" y="3"/>
                          </a:moveTo>
                          <a:cubicBezTo>
                            <a:pt x="10" y="9"/>
                            <a:pt x="17" y="18"/>
                            <a:pt x="27" y="24"/>
                          </a:cubicBezTo>
                          <a:cubicBezTo>
                            <a:pt x="36" y="38"/>
                            <a:pt x="45" y="44"/>
                            <a:pt x="60" y="54"/>
                          </a:cubicBezTo>
                          <a:cubicBezTo>
                            <a:pt x="63" y="56"/>
                            <a:pt x="69" y="60"/>
                            <a:pt x="69" y="60"/>
                          </a:cubicBezTo>
                          <a:cubicBezTo>
                            <a:pt x="75" y="69"/>
                            <a:pt x="90" y="81"/>
                            <a:pt x="99" y="87"/>
                          </a:cubicBezTo>
                          <a:cubicBezTo>
                            <a:pt x="103" y="93"/>
                            <a:pt x="114" y="102"/>
                            <a:pt x="114" y="102"/>
                          </a:cubicBezTo>
                          <a:lnTo>
                            <a:pt x="165" y="99"/>
                          </a:lnTo>
                          <a:lnTo>
                            <a:pt x="51" y="0"/>
                          </a:lnTo>
                          <a:lnTo>
                            <a:pt x="0" y="3"/>
                          </a:lnTo>
                          <a:close/>
                        </a:path>
                      </a:pathLst>
                    </a:custGeom>
                    <a:solidFill>
                      <a:srgbClr val="CCFFFF"/>
                    </a:solidFill>
                    <a:ln w="6350" cmpd="sng">
                      <a:solidFill>
                        <a:srgbClr val="000000"/>
                      </a:solidFill>
                      <a:round/>
                      <a:headEnd/>
                      <a:tailEnd/>
                    </a:ln>
                  </p:spPr>
                  <p:txBody>
                    <a:bodyPr/>
                    <a:lstStyle/>
                    <a:p>
                      <a:endParaRPr lang="en-GB" dirty="0"/>
                    </a:p>
                  </p:txBody>
                </p:sp>
                <p:sp>
                  <p:nvSpPr>
                    <p:cNvPr id="89" name="Freeform 471"/>
                    <p:cNvSpPr>
                      <a:spLocks/>
                    </p:cNvSpPr>
                    <p:nvPr/>
                  </p:nvSpPr>
                  <p:spPr bwMode="auto">
                    <a:xfrm rot="21547408" flipH="1">
                      <a:off x="4756" y="1628"/>
                      <a:ext cx="91" cy="35"/>
                    </a:xfrm>
                    <a:custGeom>
                      <a:avLst/>
                      <a:gdLst>
                        <a:gd name="T0" fmla="*/ 123 w 123"/>
                        <a:gd name="T1" fmla="*/ 0 h 57"/>
                        <a:gd name="T2" fmla="*/ 123 w 123"/>
                        <a:gd name="T3" fmla="*/ 57 h 57"/>
                        <a:gd name="T4" fmla="*/ 72 w 123"/>
                        <a:gd name="T5" fmla="*/ 57 h 57"/>
                        <a:gd name="T6" fmla="*/ 0 w 123"/>
                        <a:gd name="T7" fmla="*/ 0 h 57"/>
                        <a:gd name="T8" fmla="*/ 0 60000 65536"/>
                        <a:gd name="T9" fmla="*/ 0 60000 65536"/>
                        <a:gd name="T10" fmla="*/ 0 60000 65536"/>
                        <a:gd name="T11" fmla="*/ 0 60000 65536"/>
                        <a:gd name="T12" fmla="*/ 0 w 123"/>
                        <a:gd name="T13" fmla="*/ 0 h 57"/>
                        <a:gd name="T14" fmla="*/ 123 w 123"/>
                        <a:gd name="T15" fmla="*/ 57 h 57"/>
                      </a:gdLst>
                      <a:ahLst/>
                      <a:cxnLst>
                        <a:cxn ang="T8">
                          <a:pos x="T0" y="T1"/>
                        </a:cxn>
                        <a:cxn ang="T9">
                          <a:pos x="T2" y="T3"/>
                        </a:cxn>
                        <a:cxn ang="T10">
                          <a:pos x="T4" y="T5"/>
                        </a:cxn>
                        <a:cxn ang="T11">
                          <a:pos x="T6" y="T7"/>
                        </a:cxn>
                      </a:cxnLst>
                      <a:rect l="T12" t="T13" r="T14" b="T15"/>
                      <a:pathLst>
                        <a:path w="123" h="57">
                          <a:moveTo>
                            <a:pt x="123" y="0"/>
                          </a:moveTo>
                          <a:lnTo>
                            <a:pt x="123" y="57"/>
                          </a:lnTo>
                          <a:lnTo>
                            <a:pt x="72" y="57"/>
                          </a:lnTo>
                          <a:lnTo>
                            <a:pt x="0" y="0"/>
                          </a:lnTo>
                        </a:path>
                      </a:pathLst>
                    </a:custGeom>
                    <a:solidFill>
                      <a:srgbClr val="CCFFFF"/>
                    </a:solidFill>
                    <a:ln w="6350" cmpd="sng">
                      <a:solidFill>
                        <a:srgbClr val="000000"/>
                      </a:solidFill>
                      <a:round/>
                      <a:headEnd/>
                      <a:tailEnd/>
                    </a:ln>
                  </p:spPr>
                  <p:txBody>
                    <a:bodyPr/>
                    <a:lstStyle/>
                    <a:p>
                      <a:endParaRPr lang="en-GB" dirty="0"/>
                    </a:p>
                  </p:txBody>
                </p:sp>
                <p:sp>
                  <p:nvSpPr>
                    <p:cNvPr id="90" name="Line 472"/>
                    <p:cNvSpPr>
                      <a:spLocks noChangeShapeType="1"/>
                    </p:cNvSpPr>
                    <p:nvPr/>
                  </p:nvSpPr>
                  <p:spPr bwMode="auto">
                    <a:xfrm rot="21547408" flipH="1">
                      <a:off x="4799" y="1628"/>
                      <a:ext cx="2" cy="29"/>
                    </a:xfrm>
                    <a:prstGeom prst="line">
                      <a:avLst/>
                    </a:prstGeom>
                    <a:noFill/>
                    <a:ln w="6350">
                      <a:solidFill>
                        <a:srgbClr val="000000"/>
                      </a:solidFill>
                      <a:round/>
                      <a:headEnd/>
                      <a:tailEnd/>
                    </a:ln>
                  </p:spPr>
                  <p:txBody>
                    <a:bodyPr/>
                    <a:lstStyle/>
                    <a:p>
                      <a:endParaRPr lang="en-GB" dirty="0"/>
                    </a:p>
                  </p:txBody>
                </p:sp>
              </p:grpSp>
              <p:sp>
                <p:nvSpPr>
                  <p:cNvPr id="69" name="Line 473"/>
                  <p:cNvSpPr>
                    <a:spLocks noChangeShapeType="1"/>
                  </p:cNvSpPr>
                  <p:nvPr/>
                </p:nvSpPr>
                <p:spPr bwMode="auto">
                  <a:xfrm rot="21479509" flipH="1">
                    <a:off x="3555" y="3244"/>
                    <a:ext cx="414" cy="132"/>
                  </a:xfrm>
                  <a:prstGeom prst="line">
                    <a:avLst/>
                  </a:prstGeom>
                  <a:noFill/>
                  <a:ln w="6350">
                    <a:solidFill>
                      <a:srgbClr val="000000"/>
                    </a:solidFill>
                    <a:round/>
                    <a:headEnd/>
                    <a:tailEnd/>
                  </a:ln>
                </p:spPr>
                <p:txBody>
                  <a:bodyPr/>
                  <a:lstStyle/>
                  <a:p>
                    <a:endParaRPr lang="en-GB" dirty="0"/>
                  </a:p>
                </p:txBody>
              </p:sp>
              <p:sp>
                <p:nvSpPr>
                  <p:cNvPr id="70" name="Oval 474"/>
                  <p:cNvSpPr>
                    <a:spLocks noChangeArrowheads="1"/>
                  </p:cNvSpPr>
                  <p:nvPr/>
                </p:nvSpPr>
                <p:spPr bwMode="auto">
                  <a:xfrm rot="991010">
                    <a:off x="3790" y="3543"/>
                    <a:ext cx="19" cy="54"/>
                  </a:xfrm>
                  <a:prstGeom prst="ellipse">
                    <a:avLst/>
                  </a:prstGeom>
                  <a:solidFill>
                    <a:srgbClr val="FFFFFF"/>
                  </a:solidFill>
                  <a:ln w="6350">
                    <a:solidFill>
                      <a:srgbClr val="000000"/>
                    </a:solidFill>
                    <a:round/>
                    <a:headEnd/>
                    <a:tailEnd/>
                  </a:ln>
                </p:spPr>
                <p:txBody>
                  <a:bodyPr/>
                  <a:lstStyle/>
                  <a:p>
                    <a:endParaRPr lang="en-US" dirty="0"/>
                  </a:p>
                </p:txBody>
              </p:sp>
              <p:sp>
                <p:nvSpPr>
                  <p:cNvPr id="71" name="Oval 475"/>
                  <p:cNvSpPr>
                    <a:spLocks noChangeArrowheads="1"/>
                  </p:cNvSpPr>
                  <p:nvPr/>
                </p:nvSpPr>
                <p:spPr bwMode="auto">
                  <a:xfrm rot="20608990" flipH="1">
                    <a:off x="3764" y="2349"/>
                    <a:ext cx="18" cy="55"/>
                  </a:xfrm>
                  <a:prstGeom prst="ellipse">
                    <a:avLst/>
                  </a:prstGeom>
                  <a:solidFill>
                    <a:srgbClr val="FFFFFF"/>
                  </a:solidFill>
                  <a:ln w="6350">
                    <a:solidFill>
                      <a:srgbClr val="000000"/>
                    </a:solidFill>
                    <a:round/>
                    <a:headEnd/>
                    <a:tailEnd/>
                  </a:ln>
                </p:spPr>
                <p:txBody>
                  <a:bodyPr/>
                  <a:lstStyle/>
                  <a:p>
                    <a:endParaRPr lang="en-US" dirty="0"/>
                  </a:p>
                </p:txBody>
              </p:sp>
              <p:grpSp>
                <p:nvGrpSpPr>
                  <p:cNvPr id="72" name="Group 476"/>
                  <p:cNvGrpSpPr>
                    <a:grpSpLocks/>
                  </p:cNvGrpSpPr>
                  <p:nvPr/>
                </p:nvGrpSpPr>
                <p:grpSpPr bwMode="auto">
                  <a:xfrm>
                    <a:off x="3786" y="2523"/>
                    <a:ext cx="437" cy="348"/>
                    <a:chOff x="4428" y="2148"/>
                    <a:chExt cx="616" cy="453"/>
                  </a:xfrm>
                </p:grpSpPr>
                <p:sp>
                  <p:nvSpPr>
                    <p:cNvPr id="73" name="Rectangle 477"/>
                    <p:cNvSpPr>
                      <a:spLocks noChangeArrowheads="1"/>
                    </p:cNvSpPr>
                    <p:nvPr/>
                  </p:nvSpPr>
                  <p:spPr bwMode="auto">
                    <a:xfrm>
                      <a:off x="4444" y="2299"/>
                      <a:ext cx="64" cy="132"/>
                    </a:xfrm>
                    <a:prstGeom prst="rect">
                      <a:avLst/>
                    </a:prstGeom>
                    <a:solidFill>
                      <a:srgbClr val="B2B2B2"/>
                    </a:solidFill>
                    <a:ln w="6350">
                      <a:solidFill>
                        <a:srgbClr val="000000"/>
                      </a:solidFill>
                      <a:miter lim="800000"/>
                      <a:headEnd/>
                      <a:tailEnd/>
                    </a:ln>
                  </p:spPr>
                  <p:txBody>
                    <a:bodyPr/>
                    <a:lstStyle/>
                    <a:p>
                      <a:endParaRPr lang="en-US" dirty="0"/>
                    </a:p>
                  </p:txBody>
                </p:sp>
                <p:sp>
                  <p:nvSpPr>
                    <p:cNvPr id="74" name="Rectangle 478"/>
                    <p:cNvSpPr>
                      <a:spLocks noChangeArrowheads="1"/>
                    </p:cNvSpPr>
                    <p:nvPr/>
                  </p:nvSpPr>
                  <p:spPr bwMode="auto">
                    <a:xfrm rot="6889" flipH="1">
                      <a:off x="4951" y="2148"/>
                      <a:ext cx="31" cy="453"/>
                    </a:xfrm>
                    <a:prstGeom prst="rect">
                      <a:avLst/>
                    </a:prstGeom>
                    <a:solidFill>
                      <a:schemeClr val="bg2"/>
                    </a:solidFill>
                    <a:ln w="6350">
                      <a:solidFill>
                        <a:srgbClr val="000000"/>
                      </a:solidFill>
                      <a:miter lim="800000"/>
                      <a:headEnd/>
                      <a:tailEnd/>
                    </a:ln>
                  </p:spPr>
                  <p:txBody>
                    <a:bodyPr/>
                    <a:lstStyle/>
                    <a:p>
                      <a:endParaRPr lang="en-US" dirty="0"/>
                    </a:p>
                  </p:txBody>
                </p:sp>
                <p:sp>
                  <p:nvSpPr>
                    <p:cNvPr id="75" name="Rectangle 479"/>
                    <p:cNvSpPr>
                      <a:spLocks noChangeArrowheads="1"/>
                    </p:cNvSpPr>
                    <p:nvPr/>
                  </p:nvSpPr>
                  <p:spPr bwMode="auto">
                    <a:xfrm rot="6889" flipH="1">
                      <a:off x="4966" y="2227"/>
                      <a:ext cx="48" cy="61"/>
                    </a:xfrm>
                    <a:prstGeom prst="rect">
                      <a:avLst/>
                    </a:prstGeom>
                    <a:solidFill>
                      <a:schemeClr val="bg2"/>
                    </a:solidFill>
                    <a:ln w="6350">
                      <a:solidFill>
                        <a:srgbClr val="000000"/>
                      </a:solidFill>
                      <a:miter lim="800000"/>
                      <a:headEnd/>
                      <a:tailEnd/>
                    </a:ln>
                  </p:spPr>
                  <p:txBody>
                    <a:bodyPr/>
                    <a:lstStyle/>
                    <a:p>
                      <a:endParaRPr lang="en-US" dirty="0"/>
                    </a:p>
                  </p:txBody>
                </p:sp>
                <p:sp>
                  <p:nvSpPr>
                    <p:cNvPr id="76" name="Rectangle 480"/>
                    <p:cNvSpPr>
                      <a:spLocks noChangeArrowheads="1"/>
                    </p:cNvSpPr>
                    <p:nvPr/>
                  </p:nvSpPr>
                  <p:spPr bwMode="auto">
                    <a:xfrm rot="6889">
                      <a:off x="5027" y="2235"/>
                      <a:ext cx="17" cy="40"/>
                    </a:xfrm>
                    <a:prstGeom prst="rect">
                      <a:avLst/>
                    </a:prstGeom>
                    <a:gradFill rotWithShape="1">
                      <a:gsLst>
                        <a:gs pos="0">
                          <a:schemeClr val="bg2">
                            <a:gamma/>
                            <a:shade val="46275"/>
                            <a:invGamma/>
                          </a:schemeClr>
                        </a:gs>
                        <a:gs pos="50000">
                          <a:schemeClr val="bg2"/>
                        </a:gs>
                        <a:gs pos="100000">
                          <a:schemeClr val="bg2">
                            <a:gamma/>
                            <a:shade val="46275"/>
                            <a:invGamma/>
                          </a:schemeClr>
                        </a:gs>
                      </a:gsLst>
                      <a:lin ang="5400000" scaled="1"/>
                    </a:gradFill>
                    <a:ln w="6350">
                      <a:solidFill>
                        <a:srgbClr val="000000"/>
                      </a:solidFill>
                      <a:miter lim="800000"/>
                      <a:headEnd/>
                      <a:tailEnd/>
                    </a:ln>
                  </p:spPr>
                  <p:txBody>
                    <a:bodyPr/>
                    <a:lstStyle/>
                    <a:p>
                      <a:pPr>
                        <a:defRPr/>
                      </a:pPr>
                      <a:endParaRPr lang="en-GB" dirty="0"/>
                    </a:p>
                  </p:txBody>
                </p:sp>
                <p:sp>
                  <p:nvSpPr>
                    <p:cNvPr id="77" name="Line 481"/>
                    <p:cNvSpPr>
                      <a:spLocks noChangeShapeType="1"/>
                    </p:cNvSpPr>
                    <p:nvPr/>
                  </p:nvSpPr>
                  <p:spPr bwMode="auto">
                    <a:xfrm rot="6889" flipH="1">
                      <a:off x="5015" y="2257"/>
                      <a:ext cx="11" cy="0"/>
                    </a:xfrm>
                    <a:prstGeom prst="line">
                      <a:avLst/>
                    </a:prstGeom>
                    <a:noFill/>
                    <a:ln w="6350">
                      <a:solidFill>
                        <a:schemeClr val="bg2"/>
                      </a:solidFill>
                      <a:round/>
                      <a:headEnd/>
                      <a:tailEnd/>
                    </a:ln>
                  </p:spPr>
                  <p:txBody>
                    <a:bodyPr/>
                    <a:lstStyle/>
                    <a:p>
                      <a:endParaRPr lang="en-GB" dirty="0"/>
                    </a:p>
                  </p:txBody>
                </p:sp>
                <p:sp>
                  <p:nvSpPr>
                    <p:cNvPr id="78" name="Rectangle 482"/>
                    <p:cNvSpPr>
                      <a:spLocks noChangeArrowheads="1"/>
                    </p:cNvSpPr>
                    <p:nvPr/>
                  </p:nvSpPr>
                  <p:spPr bwMode="auto">
                    <a:xfrm rot="6889" flipH="1">
                      <a:off x="4509" y="2341"/>
                      <a:ext cx="442" cy="52"/>
                    </a:xfrm>
                    <a:prstGeom prst="rect">
                      <a:avLst/>
                    </a:prstGeom>
                    <a:solidFill>
                      <a:srgbClr val="B2B2B2"/>
                    </a:solidFill>
                    <a:ln w="6350">
                      <a:solidFill>
                        <a:srgbClr val="000000"/>
                      </a:solidFill>
                      <a:miter lim="800000"/>
                      <a:headEnd/>
                      <a:tailEnd/>
                    </a:ln>
                  </p:spPr>
                  <p:txBody>
                    <a:bodyPr/>
                    <a:lstStyle/>
                    <a:p>
                      <a:endParaRPr lang="en-US" dirty="0"/>
                    </a:p>
                  </p:txBody>
                </p:sp>
                <p:sp>
                  <p:nvSpPr>
                    <p:cNvPr id="79" name="Oval 483"/>
                    <p:cNvSpPr>
                      <a:spLocks noChangeArrowheads="1"/>
                    </p:cNvSpPr>
                    <p:nvPr/>
                  </p:nvSpPr>
                  <p:spPr bwMode="auto">
                    <a:xfrm rot="6889">
                      <a:off x="4428" y="2316"/>
                      <a:ext cx="93" cy="91"/>
                    </a:xfrm>
                    <a:prstGeom prst="ellipse">
                      <a:avLst/>
                    </a:prstGeom>
                    <a:solidFill>
                      <a:srgbClr val="808080"/>
                    </a:solidFill>
                    <a:ln w="6350">
                      <a:solidFill>
                        <a:srgbClr val="000000"/>
                      </a:solidFill>
                      <a:round/>
                      <a:headEnd/>
                      <a:tailEnd/>
                    </a:ln>
                  </p:spPr>
                  <p:txBody>
                    <a:bodyPr/>
                    <a:lstStyle/>
                    <a:p>
                      <a:endParaRPr lang="en-US" dirty="0"/>
                    </a:p>
                  </p:txBody>
                </p:sp>
                <p:sp>
                  <p:nvSpPr>
                    <p:cNvPr id="80" name="Oval 484"/>
                    <p:cNvSpPr>
                      <a:spLocks noChangeArrowheads="1"/>
                    </p:cNvSpPr>
                    <p:nvPr/>
                  </p:nvSpPr>
                  <p:spPr bwMode="auto">
                    <a:xfrm>
                      <a:off x="4967" y="2235"/>
                      <a:ext cx="45" cy="47"/>
                    </a:xfrm>
                    <a:prstGeom prst="ellipse">
                      <a:avLst/>
                    </a:prstGeom>
                    <a:gradFill rotWithShape="1">
                      <a:gsLst>
                        <a:gs pos="0">
                          <a:srgbClr val="DDDDDD"/>
                        </a:gs>
                        <a:gs pos="100000">
                          <a:srgbClr val="666666"/>
                        </a:gs>
                      </a:gsLst>
                      <a:path path="shape">
                        <a:fillToRect l="50000" t="50000" r="50000" b="50000"/>
                      </a:path>
                    </a:gradFill>
                    <a:ln w="6350" algn="ctr">
                      <a:solidFill>
                        <a:srgbClr val="000000"/>
                      </a:solidFill>
                      <a:round/>
                      <a:headEnd/>
                      <a:tailEnd/>
                    </a:ln>
                  </p:spPr>
                  <p:txBody>
                    <a:bodyPr wrap="none" anchor="ctr"/>
                    <a:lstStyle/>
                    <a:p>
                      <a:endParaRPr lang="en-US" dirty="0"/>
                    </a:p>
                  </p:txBody>
                </p:sp>
                <p:sp>
                  <p:nvSpPr>
                    <p:cNvPr id="81" name="Oval 485"/>
                    <p:cNvSpPr>
                      <a:spLocks noChangeArrowheads="1"/>
                    </p:cNvSpPr>
                    <p:nvPr/>
                  </p:nvSpPr>
                  <p:spPr bwMode="auto">
                    <a:xfrm>
                      <a:off x="4541" y="2355"/>
                      <a:ext cx="27" cy="27"/>
                    </a:xfrm>
                    <a:prstGeom prst="ellipse">
                      <a:avLst/>
                    </a:prstGeom>
                    <a:solidFill>
                      <a:srgbClr val="FFFFFF"/>
                    </a:solidFill>
                    <a:ln w="6350" algn="ctr">
                      <a:solidFill>
                        <a:srgbClr val="000000"/>
                      </a:solidFill>
                      <a:round/>
                      <a:headEnd/>
                      <a:tailEnd/>
                    </a:ln>
                  </p:spPr>
                  <p:txBody>
                    <a:bodyPr wrap="none" anchor="ctr"/>
                    <a:lstStyle/>
                    <a:p>
                      <a:endParaRPr lang="en-US" dirty="0"/>
                    </a:p>
                  </p:txBody>
                </p:sp>
                <p:sp>
                  <p:nvSpPr>
                    <p:cNvPr id="82" name="Oval 486"/>
                    <p:cNvSpPr>
                      <a:spLocks noChangeArrowheads="1"/>
                    </p:cNvSpPr>
                    <p:nvPr/>
                  </p:nvSpPr>
                  <p:spPr bwMode="auto">
                    <a:xfrm>
                      <a:off x="4607" y="2355"/>
                      <a:ext cx="27" cy="27"/>
                    </a:xfrm>
                    <a:prstGeom prst="ellipse">
                      <a:avLst/>
                    </a:prstGeom>
                    <a:solidFill>
                      <a:srgbClr val="FFFFFF"/>
                    </a:solidFill>
                    <a:ln w="6350" algn="ctr">
                      <a:solidFill>
                        <a:srgbClr val="000000"/>
                      </a:solidFill>
                      <a:round/>
                      <a:headEnd/>
                      <a:tailEnd/>
                    </a:ln>
                  </p:spPr>
                  <p:txBody>
                    <a:bodyPr wrap="none" anchor="ctr"/>
                    <a:lstStyle/>
                    <a:p>
                      <a:endParaRPr lang="en-US" dirty="0"/>
                    </a:p>
                  </p:txBody>
                </p:sp>
                <p:sp>
                  <p:nvSpPr>
                    <p:cNvPr id="83" name="Oval 487"/>
                    <p:cNvSpPr>
                      <a:spLocks noChangeArrowheads="1"/>
                    </p:cNvSpPr>
                    <p:nvPr/>
                  </p:nvSpPr>
                  <p:spPr bwMode="auto">
                    <a:xfrm>
                      <a:off x="4674" y="2355"/>
                      <a:ext cx="27" cy="27"/>
                    </a:xfrm>
                    <a:prstGeom prst="ellipse">
                      <a:avLst/>
                    </a:prstGeom>
                    <a:solidFill>
                      <a:srgbClr val="FFFFFF"/>
                    </a:solidFill>
                    <a:ln w="6350" algn="ctr">
                      <a:solidFill>
                        <a:srgbClr val="000000"/>
                      </a:solidFill>
                      <a:round/>
                      <a:headEnd/>
                      <a:tailEnd/>
                    </a:ln>
                  </p:spPr>
                  <p:txBody>
                    <a:bodyPr wrap="none" anchor="ctr"/>
                    <a:lstStyle/>
                    <a:p>
                      <a:endParaRPr lang="en-US" dirty="0"/>
                    </a:p>
                  </p:txBody>
                </p:sp>
                <p:sp>
                  <p:nvSpPr>
                    <p:cNvPr id="84" name="Oval 488"/>
                    <p:cNvSpPr>
                      <a:spLocks noChangeArrowheads="1"/>
                    </p:cNvSpPr>
                    <p:nvPr/>
                  </p:nvSpPr>
                  <p:spPr bwMode="auto">
                    <a:xfrm>
                      <a:off x="4740" y="2355"/>
                      <a:ext cx="27" cy="27"/>
                    </a:xfrm>
                    <a:prstGeom prst="ellipse">
                      <a:avLst/>
                    </a:prstGeom>
                    <a:solidFill>
                      <a:srgbClr val="FFFFFF"/>
                    </a:solidFill>
                    <a:ln w="6350" algn="ctr">
                      <a:solidFill>
                        <a:srgbClr val="000000"/>
                      </a:solidFill>
                      <a:round/>
                      <a:headEnd/>
                      <a:tailEnd/>
                    </a:ln>
                  </p:spPr>
                  <p:txBody>
                    <a:bodyPr wrap="none" anchor="ctr"/>
                    <a:lstStyle/>
                    <a:p>
                      <a:endParaRPr lang="en-US" dirty="0"/>
                    </a:p>
                  </p:txBody>
                </p:sp>
                <p:sp>
                  <p:nvSpPr>
                    <p:cNvPr id="85" name="Oval 489"/>
                    <p:cNvSpPr>
                      <a:spLocks noChangeArrowheads="1"/>
                    </p:cNvSpPr>
                    <p:nvPr/>
                  </p:nvSpPr>
                  <p:spPr bwMode="auto">
                    <a:xfrm>
                      <a:off x="4807" y="2355"/>
                      <a:ext cx="27" cy="27"/>
                    </a:xfrm>
                    <a:prstGeom prst="ellipse">
                      <a:avLst/>
                    </a:prstGeom>
                    <a:solidFill>
                      <a:srgbClr val="FFFFFF"/>
                    </a:solidFill>
                    <a:ln w="6350" algn="ctr">
                      <a:solidFill>
                        <a:srgbClr val="000000"/>
                      </a:solidFill>
                      <a:round/>
                      <a:headEnd/>
                      <a:tailEnd/>
                    </a:ln>
                  </p:spPr>
                  <p:txBody>
                    <a:bodyPr wrap="none" anchor="ctr"/>
                    <a:lstStyle/>
                    <a:p>
                      <a:endParaRPr lang="en-US" dirty="0"/>
                    </a:p>
                  </p:txBody>
                </p:sp>
                <p:sp>
                  <p:nvSpPr>
                    <p:cNvPr id="86" name="Oval 490"/>
                    <p:cNvSpPr>
                      <a:spLocks noChangeArrowheads="1"/>
                    </p:cNvSpPr>
                    <p:nvPr/>
                  </p:nvSpPr>
                  <p:spPr bwMode="auto">
                    <a:xfrm>
                      <a:off x="4874" y="2355"/>
                      <a:ext cx="27" cy="27"/>
                    </a:xfrm>
                    <a:prstGeom prst="ellipse">
                      <a:avLst/>
                    </a:prstGeom>
                    <a:solidFill>
                      <a:srgbClr val="FFFFFF"/>
                    </a:solidFill>
                    <a:ln w="6350" algn="ctr">
                      <a:solidFill>
                        <a:srgbClr val="000000"/>
                      </a:solidFill>
                      <a:round/>
                      <a:headEnd/>
                      <a:tailEnd/>
                    </a:ln>
                  </p:spPr>
                  <p:txBody>
                    <a:bodyPr wrap="none" anchor="ctr"/>
                    <a:lstStyle/>
                    <a:p>
                      <a:endParaRPr lang="en-US" dirty="0"/>
                    </a:p>
                  </p:txBody>
                </p:sp>
              </p:grpSp>
            </p:grpSp>
          </p:grpSp>
          <p:sp>
            <p:nvSpPr>
              <p:cNvPr id="98" name="Freeform 184"/>
              <p:cNvSpPr>
                <a:spLocks/>
              </p:cNvSpPr>
              <p:nvPr/>
            </p:nvSpPr>
            <p:spPr bwMode="auto">
              <a:xfrm>
                <a:off x="4238624" y="4667250"/>
                <a:ext cx="1973262" cy="585787"/>
              </a:xfrm>
              <a:custGeom>
                <a:avLst/>
                <a:gdLst>
                  <a:gd name="T0" fmla="*/ 0 w 1237"/>
                  <a:gd name="T1" fmla="*/ 90 h 369"/>
                  <a:gd name="T2" fmla="*/ 163 w 1237"/>
                  <a:gd name="T3" fmla="*/ 82 h 369"/>
                  <a:gd name="T4" fmla="*/ 331 w 1237"/>
                  <a:gd name="T5" fmla="*/ 87 h 369"/>
                  <a:gd name="T6" fmla="*/ 414 w 1237"/>
                  <a:gd name="T7" fmla="*/ 63 h 369"/>
                  <a:gd name="T8" fmla="*/ 552 w 1237"/>
                  <a:gd name="T9" fmla="*/ 56 h 369"/>
                  <a:gd name="T10" fmla="*/ 664 w 1237"/>
                  <a:gd name="T11" fmla="*/ 59 h 369"/>
                  <a:gd name="T12" fmla="*/ 852 w 1237"/>
                  <a:gd name="T13" fmla="*/ 63 h 369"/>
                  <a:gd name="T14" fmla="*/ 939 w 1237"/>
                  <a:gd name="T15" fmla="*/ 58 h 369"/>
                  <a:gd name="T16" fmla="*/ 1039 w 1237"/>
                  <a:gd name="T17" fmla="*/ 25 h 369"/>
                  <a:gd name="T18" fmla="*/ 1089 w 1237"/>
                  <a:gd name="T19" fmla="*/ 0 h 369"/>
                  <a:gd name="T20" fmla="*/ 1179 w 1237"/>
                  <a:gd name="T21" fmla="*/ 2 h 369"/>
                  <a:gd name="T22" fmla="*/ 1223 w 1237"/>
                  <a:gd name="T23" fmla="*/ 23 h 369"/>
                  <a:gd name="T24" fmla="*/ 1237 w 1237"/>
                  <a:gd name="T25" fmla="*/ 54 h 369"/>
                  <a:gd name="T26" fmla="*/ 1222 w 1237"/>
                  <a:gd name="T27" fmla="*/ 74 h 369"/>
                  <a:gd name="T28" fmla="*/ 1196 w 1237"/>
                  <a:gd name="T29" fmla="*/ 78 h 369"/>
                  <a:gd name="T30" fmla="*/ 1161 w 1237"/>
                  <a:gd name="T31" fmla="*/ 64 h 369"/>
                  <a:gd name="T32" fmla="*/ 1124 w 1237"/>
                  <a:gd name="T33" fmla="*/ 63 h 369"/>
                  <a:gd name="T34" fmla="*/ 1082 w 1237"/>
                  <a:gd name="T35" fmla="*/ 104 h 369"/>
                  <a:gd name="T36" fmla="*/ 1063 w 1237"/>
                  <a:gd name="T37" fmla="*/ 133 h 369"/>
                  <a:gd name="T38" fmla="*/ 1012 w 1237"/>
                  <a:gd name="T39" fmla="*/ 152 h 369"/>
                  <a:gd name="T40" fmla="*/ 1056 w 1237"/>
                  <a:gd name="T41" fmla="*/ 136 h 369"/>
                  <a:gd name="T42" fmla="*/ 1060 w 1237"/>
                  <a:gd name="T43" fmla="*/ 134 h 369"/>
                  <a:gd name="T44" fmla="*/ 1044 w 1237"/>
                  <a:gd name="T45" fmla="*/ 174 h 369"/>
                  <a:gd name="T46" fmla="*/ 1044 w 1237"/>
                  <a:gd name="T47" fmla="*/ 198 h 369"/>
                  <a:gd name="T48" fmla="*/ 952 w 1237"/>
                  <a:gd name="T49" fmla="*/ 196 h 369"/>
                  <a:gd name="T50" fmla="*/ 886 w 1237"/>
                  <a:gd name="T51" fmla="*/ 201 h 369"/>
                  <a:gd name="T52" fmla="*/ 789 w 1237"/>
                  <a:gd name="T53" fmla="*/ 228 h 369"/>
                  <a:gd name="T54" fmla="*/ 677 w 1237"/>
                  <a:gd name="T55" fmla="*/ 256 h 369"/>
                  <a:gd name="T56" fmla="*/ 534 w 1237"/>
                  <a:gd name="T57" fmla="*/ 285 h 369"/>
                  <a:gd name="T58" fmla="*/ 429 w 1237"/>
                  <a:gd name="T59" fmla="*/ 295 h 369"/>
                  <a:gd name="T60" fmla="*/ 365 w 1237"/>
                  <a:gd name="T61" fmla="*/ 285 h 369"/>
                  <a:gd name="T62" fmla="*/ 285 w 1237"/>
                  <a:gd name="T63" fmla="*/ 303 h 369"/>
                  <a:gd name="T64" fmla="*/ 174 w 1237"/>
                  <a:gd name="T65" fmla="*/ 321 h 369"/>
                  <a:gd name="T66" fmla="*/ 100 w 1237"/>
                  <a:gd name="T67" fmla="*/ 337 h 369"/>
                  <a:gd name="T68" fmla="*/ 58 w 1237"/>
                  <a:gd name="T69" fmla="*/ 354 h 369"/>
                  <a:gd name="T70" fmla="*/ 40 w 1237"/>
                  <a:gd name="T71" fmla="*/ 358 h 369"/>
                  <a:gd name="T72" fmla="*/ 40 w 1237"/>
                  <a:gd name="T73" fmla="*/ 340 h 369"/>
                  <a:gd name="T74" fmla="*/ 28 w 1237"/>
                  <a:gd name="T75" fmla="*/ 182 h 369"/>
                  <a:gd name="T76" fmla="*/ 0 w 1237"/>
                  <a:gd name="T77" fmla="*/ 90 h 36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237"/>
                  <a:gd name="T118" fmla="*/ 0 h 369"/>
                  <a:gd name="T119" fmla="*/ 1237 w 1237"/>
                  <a:gd name="T120" fmla="*/ 369 h 369"/>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237" h="369">
                    <a:moveTo>
                      <a:pt x="0" y="90"/>
                    </a:moveTo>
                    <a:lnTo>
                      <a:pt x="163" y="82"/>
                    </a:lnTo>
                    <a:lnTo>
                      <a:pt x="331" y="87"/>
                    </a:lnTo>
                    <a:lnTo>
                      <a:pt x="414" y="63"/>
                    </a:lnTo>
                    <a:lnTo>
                      <a:pt x="552" y="56"/>
                    </a:lnTo>
                    <a:lnTo>
                      <a:pt x="664" y="59"/>
                    </a:lnTo>
                    <a:lnTo>
                      <a:pt x="852" y="63"/>
                    </a:lnTo>
                    <a:lnTo>
                      <a:pt x="939" y="58"/>
                    </a:lnTo>
                    <a:lnTo>
                      <a:pt x="1039" y="25"/>
                    </a:lnTo>
                    <a:lnTo>
                      <a:pt x="1089" y="0"/>
                    </a:lnTo>
                    <a:lnTo>
                      <a:pt x="1179" y="2"/>
                    </a:lnTo>
                    <a:lnTo>
                      <a:pt x="1223" y="23"/>
                    </a:lnTo>
                    <a:lnTo>
                      <a:pt x="1237" y="54"/>
                    </a:lnTo>
                    <a:lnTo>
                      <a:pt x="1222" y="74"/>
                    </a:lnTo>
                    <a:lnTo>
                      <a:pt x="1196" y="78"/>
                    </a:lnTo>
                    <a:lnTo>
                      <a:pt x="1161" y="64"/>
                    </a:lnTo>
                    <a:lnTo>
                      <a:pt x="1124" y="63"/>
                    </a:lnTo>
                    <a:lnTo>
                      <a:pt x="1082" y="104"/>
                    </a:lnTo>
                    <a:lnTo>
                      <a:pt x="1063" y="133"/>
                    </a:lnTo>
                    <a:lnTo>
                      <a:pt x="1012" y="152"/>
                    </a:lnTo>
                    <a:lnTo>
                      <a:pt x="1056" y="136"/>
                    </a:lnTo>
                    <a:lnTo>
                      <a:pt x="1060" y="134"/>
                    </a:lnTo>
                    <a:lnTo>
                      <a:pt x="1044" y="174"/>
                    </a:lnTo>
                    <a:lnTo>
                      <a:pt x="1044" y="198"/>
                    </a:lnTo>
                    <a:lnTo>
                      <a:pt x="952" y="196"/>
                    </a:lnTo>
                    <a:lnTo>
                      <a:pt x="886" y="201"/>
                    </a:lnTo>
                    <a:lnTo>
                      <a:pt x="789" y="228"/>
                    </a:lnTo>
                    <a:lnTo>
                      <a:pt x="677" y="256"/>
                    </a:lnTo>
                    <a:lnTo>
                      <a:pt x="534" y="285"/>
                    </a:lnTo>
                    <a:lnTo>
                      <a:pt x="429" y="295"/>
                    </a:lnTo>
                    <a:lnTo>
                      <a:pt x="365" y="285"/>
                    </a:lnTo>
                    <a:lnTo>
                      <a:pt x="285" y="303"/>
                    </a:lnTo>
                    <a:cubicBezTo>
                      <a:pt x="254" y="311"/>
                      <a:pt x="206" y="317"/>
                      <a:pt x="174" y="321"/>
                    </a:cubicBezTo>
                    <a:cubicBezTo>
                      <a:pt x="144" y="327"/>
                      <a:pt x="119" y="332"/>
                      <a:pt x="100" y="337"/>
                    </a:cubicBezTo>
                    <a:cubicBezTo>
                      <a:pt x="81" y="342"/>
                      <a:pt x="68" y="351"/>
                      <a:pt x="58" y="354"/>
                    </a:cubicBezTo>
                    <a:cubicBezTo>
                      <a:pt x="48" y="357"/>
                      <a:pt x="43" y="360"/>
                      <a:pt x="40" y="358"/>
                    </a:cubicBezTo>
                    <a:cubicBezTo>
                      <a:pt x="37" y="356"/>
                      <a:pt x="42" y="369"/>
                      <a:pt x="40" y="340"/>
                    </a:cubicBezTo>
                    <a:lnTo>
                      <a:pt x="28" y="182"/>
                    </a:lnTo>
                    <a:lnTo>
                      <a:pt x="0" y="90"/>
                    </a:lnTo>
                    <a:close/>
                  </a:path>
                </a:pathLst>
              </a:custGeom>
              <a:gradFill rotWithShape="1">
                <a:gsLst>
                  <a:gs pos="0">
                    <a:srgbClr val="DCBB9A"/>
                  </a:gs>
                  <a:gs pos="50000">
                    <a:srgbClr val="FFD9B3"/>
                  </a:gs>
                  <a:gs pos="100000">
                    <a:srgbClr val="DCBB9A"/>
                  </a:gs>
                </a:gsLst>
                <a:lin ang="5400000" scaled="1"/>
              </a:gradFill>
              <a:ln w="6350">
                <a:solidFill>
                  <a:srgbClr val="000000"/>
                </a:solidFill>
                <a:round/>
                <a:headEnd/>
                <a:tailEnd/>
              </a:ln>
            </p:spPr>
            <p:txBody>
              <a:bodyPr/>
              <a:lstStyle/>
              <a:p>
                <a:endParaRPr lang="en-GB" dirty="0"/>
              </a:p>
            </p:txBody>
          </p:sp>
          <p:sp>
            <p:nvSpPr>
              <p:cNvPr id="100" name="Freeform 491"/>
              <p:cNvSpPr>
                <a:spLocks/>
              </p:cNvSpPr>
              <p:nvPr/>
            </p:nvSpPr>
            <p:spPr bwMode="auto">
              <a:xfrm>
                <a:off x="6103937" y="4708525"/>
                <a:ext cx="61912" cy="60325"/>
              </a:xfrm>
              <a:custGeom>
                <a:avLst/>
                <a:gdLst>
                  <a:gd name="T0" fmla="*/ 39 w 39"/>
                  <a:gd name="T1" fmla="*/ 4 h 38"/>
                  <a:gd name="T2" fmla="*/ 5 w 39"/>
                  <a:gd name="T3" fmla="*/ 6 h 38"/>
                  <a:gd name="T4" fmla="*/ 11 w 39"/>
                  <a:gd name="T5" fmla="*/ 38 h 38"/>
                  <a:gd name="T6" fmla="*/ 0 60000 65536"/>
                  <a:gd name="T7" fmla="*/ 0 60000 65536"/>
                  <a:gd name="T8" fmla="*/ 0 60000 65536"/>
                  <a:gd name="T9" fmla="*/ 0 w 39"/>
                  <a:gd name="T10" fmla="*/ 0 h 38"/>
                  <a:gd name="T11" fmla="*/ 39 w 39"/>
                  <a:gd name="T12" fmla="*/ 38 h 38"/>
                </a:gdLst>
                <a:ahLst/>
                <a:cxnLst>
                  <a:cxn ang="T6">
                    <a:pos x="T0" y="T1"/>
                  </a:cxn>
                  <a:cxn ang="T7">
                    <a:pos x="T2" y="T3"/>
                  </a:cxn>
                  <a:cxn ang="T8">
                    <a:pos x="T4" y="T5"/>
                  </a:cxn>
                </a:cxnLst>
                <a:rect l="T9" t="T10" r="T11" b="T12"/>
                <a:pathLst>
                  <a:path w="39" h="38">
                    <a:moveTo>
                      <a:pt x="39" y="4"/>
                    </a:moveTo>
                    <a:cubicBezTo>
                      <a:pt x="24" y="2"/>
                      <a:pt x="10" y="0"/>
                      <a:pt x="5" y="6"/>
                    </a:cubicBezTo>
                    <a:cubicBezTo>
                      <a:pt x="0" y="12"/>
                      <a:pt x="5" y="25"/>
                      <a:pt x="11" y="38"/>
                    </a:cubicBezTo>
                  </a:path>
                </a:pathLst>
              </a:custGeom>
              <a:noFill/>
              <a:ln w="6350" cap="flat" cmpd="sng">
                <a:solidFill>
                  <a:srgbClr val="000000"/>
                </a:solidFill>
                <a:prstDash val="solid"/>
                <a:round/>
                <a:headEnd/>
                <a:tailEnd/>
              </a:ln>
            </p:spPr>
            <p:txBody>
              <a:bodyPr/>
              <a:lstStyle/>
              <a:p>
                <a:endParaRPr lang="en-GB" dirty="0"/>
              </a:p>
            </p:txBody>
          </p:sp>
          <p:sp>
            <p:nvSpPr>
              <p:cNvPr id="101" name="Freeform 100"/>
              <p:cNvSpPr/>
              <p:nvPr/>
            </p:nvSpPr>
            <p:spPr bwMode="auto">
              <a:xfrm>
                <a:off x="2019080" y="4291866"/>
                <a:ext cx="354132" cy="195565"/>
              </a:xfrm>
              <a:custGeom>
                <a:avLst/>
                <a:gdLst>
                  <a:gd name="connsiteX0" fmla="*/ 354132 w 354132"/>
                  <a:gd name="connsiteY0" fmla="*/ 84569 h 195565"/>
                  <a:gd name="connsiteX1" fmla="*/ 0 w 354132"/>
                  <a:gd name="connsiteY1" fmla="*/ 0 h 195565"/>
                  <a:gd name="connsiteX2" fmla="*/ 243135 w 354132"/>
                  <a:gd name="connsiteY2" fmla="*/ 195565 h 195565"/>
                </a:gdLst>
                <a:ahLst/>
                <a:cxnLst>
                  <a:cxn ang="0">
                    <a:pos x="connsiteX0" y="connsiteY0"/>
                  </a:cxn>
                  <a:cxn ang="0">
                    <a:pos x="connsiteX1" y="connsiteY1"/>
                  </a:cxn>
                  <a:cxn ang="0">
                    <a:pos x="connsiteX2" y="connsiteY2"/>
                  </a:cxn>
                </a:cxnLst>
                <a:rect l="l" t="t" r="r" b="b"/>
                <a:pathLst>
                  <a:path w="354132" h="195565">
                    <a:moveTo>
                      <a:pt x="354132" y="84569"/>
                    </a:moveTo>
                    <a:lnTo>
                      <a:pt x="0" y="0"/>
                    </a:lnTo>
                    <a:lnTo>
                      <a:pt x="243135" y="195565"/>
                    </a:lnTo>
                  </a:path>
                </a:pathLst>
              </a:custGeom>
              <a:noFill/>
              <a:ln w="63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Arial" charset="0"/>
                </a:endParaRPr>
              </a:p>
            </p:txBody>
          </p:sp>
          <p:sp>
            <p:nvSpPr>
              <p:cNvPr id="102" name="Freeform 2"/>
              <p:cNvSpPr>
                <a:spLocks/>
              </p:cNvSpPr>
              <p:nvPr/>
            </p:nvSpPr>
            <p:spPr bwMode="auto">
              <a:xfrm>
                <a:off x="1938934" y="4179126"/>
                <a:ext cx="1630806" cy="943345"/>
              </a:xfrm>
              <a:custGeom>
                <a:avLst/>
                <a:gdLst>
                  <a:gd name="connsiteX0" fmla="*/ 2282 w 10000"/>
                  <a:gd name="connsiteY0" fmla="*/ 7808 h 10000"/>
                  <a:gd name="connsiteX1" fmla="*/ 1693 w 10000"/>
                  <a:gd name="connsiteY1" fmla="*/ 6456 h 10000"/>
                  <a:gd name="connsiteX2" fmla="*/ 1182 w 10000"/>
                  <a:gd name="connsiteY2" fmla="*/ 5110 h 10000"/>
                  <a:gd name="connsiteX3" fmla="*/ 921 w 10000"/>
                  <a:gd name="connsiteY3" fmla="*/ 4434 h 10000"/>
                  <a:gd name="connsiteX4" fmla="*/ 463 w 10000"/>
                  <a:gd name="connsiteY4" fmla="*/ 2986 h 10000"/>
                  <a:gd name="connsiteX5" fmla="*/ 233 w 10000"/>
                  <a:gd name="connsiteY5" fmla="*/ 1831 h 10000"/>
                  <a:gd name="connsiteX6" fmla="*/ 0 w 10000"/>
                  <a:gd name="connsiteY6" fmla="*/ 879 h 10000"/>
                  <a:gd name="connsiteX7" fmla="*/ 50 w 10000"/>
                  <a:gd name="connsiteY7" fmla="*/ 45 h 10000"/>
                  <a:gd name="connsiteX8" fmla="*/ 309 w 10000"/>
                  <a:gd name="connsiteY8" fmla="*/ 0 h 10000"/>
                  <a:gd name="connsiteX9" fmla="*/ 820 w 10000"/>
                  <a:gd name="connsiteY9" fmla="*/ 0 h 10000"/>
                  <a:gd name="connsiteX10" fmla="*/ 1576 w 10000"/>
                  <a:gd name="connsiteY10" fmla="*/ 113 h 10000"/>
                  <a:gd name="connsiteX11" fmla="*/ 2355 w 10000"/>
                  <a:gd name="connsiteY11" fmla="*/ 361 h 10000"/>
                  <a:gd name="connsiteX12" fmla="*/ 3058 w 10000"/>
                  <a:gd name="connsiteY12" fmla="*/ 625 h 10000"/>
                  <a:gd name="connsiteX13" fmla="*/ 3941 w 10000"/>
                  <a:gd name="connsiteY13" fmla="*/ 1104 h 10000"/>
                  <a:gd name="connsiteX14" fmla="*/ 4994 w 10000"/>
                  <a:gd name="connsiteY14" fmla="*/ 1899 h 10000"/>
                  <a:gd name="connsiteX15" fmla="*/ 5555 w 10000"/>
                  <a:gd name="connsiteY15" fmla="*/ 2310 h 10000"/>
                  <a:gd name="connsiteX16" fmla="*/ 6299 w 10000"/>
                  <a:gd name="connsiteY16" fmla="*/ 2710 h 10000"/>
                  <a:gd name="connsiteX17" fmla="*/ 6649 w 10000"/>
                  <a:gd name="connsiteY17" fmla="*/ 2856 h 10000"/>
                  <a:gd name="connsiteX18" fmla="*/ 6860 w 10000"/>
                  <a:gd name="connsiteY18" fmla="*/ 2924 h 10000"/>
                  <a:gd name="connsiteX19" fmla="*/ 7182 w 10000"/>
                  <a:gd name="connsiteY19" fmla="*/ 3025 h 10000"/>
                  <a:gd name="connsiteX20" fmla="*/ 7415 w 10000"/>
                  <a:gd name="connsiteY20" fmla="*/ 3065 h 10000"/>
                  <a:gd name="connsiteX21" fmla="*/ 7689 w 10000"/>
                  <a:gd name="connsiteY21" fmla="*/ 3025 h 10000"/>
                  <a:gd name="connsiteX22" fmla="*/ 7970 w 10000"/>
                  <a:gd name="connsiteY22" fmla="*/ 2980 h 10000"/>
                  <a:gd name="connsiteX23" fmla="*/ 8291 w 10000"/>
                  <a:gd name="connsiteY23" fmla="*/ 3020 h 10000"/>
                  <a:gd name="connsiteX24" fmla="*/ 8430 w 10000"/>
                  <a:gd name="connsiteY24" fmla="*/ 3127 h 10000"/>
                  <a:gd name="connsiteX25" fmla="*/ 8496 w 10000"/>
                  <a:gd name="connsiteY25" fmla="*/ 3352 h 10000"/>
                  <a:gd name="connsiteX26" fmla="*/ 8307 w 10000"/>
                  <a:gd name="connsiteY26" fmla="*/ 3256 h 10000"/>
                  <a:gd name="connsiteX27" fmla="*/ 8496 w 10000"/>
                  <a:gd name="connsiteY27" fmla="*/ 3352 h 10000"/>
                  <a:gd name="connsiteX28" fmla="*/ 8591 w 10000"/>
                  <a:gd name="connsiteY28" fmla="*/ 3346 h 10000"/>
                  <a:gd name="connsiteX29" fmla="*/ 8745 w 10000"/>
                  <a:gd name="connsiteY29" fmla="*/ 3431 h 10000"/>
                  <a:gd name="connsiteX30" fmla="*/ 8919 w 10000"/>
                  <a:gd name="connsiteY30" fmla="*/ 3515 h 10000"/>
                  <a:gd name="connsiteX31" fmla="*/ 9095 w 10000"/>
                  <a:gd name="connsiteY31" fmla="*/ 3572 h 10000"/>
                  <a:gd name="connsiteX32" fmla="*/ 9376 w 10000"/>
                  <a:gd name="connsiteY32" fmla="*/ 3696 h 10000"/>
                  <a:gd name="connsiteX33" fmla="*/ 9546 w 10000"/>
                  <a:gd name="connsiteY33" fmla="*/ 3814 h 10000"/>
                  <a:gd name="connsiteX34" fmla="*/ 9678 w 10000"/>
                  <a:gd name="connsiteY34" fmla="*/ 3842 h 10000"/>
                  <a:gd name="connsiteX35" fmla="*/ 9745 w 10000"/>
                  <a:gd name="connsiteY35" fmla="*/ 3848 h 10000"/>
                  <a:gd name="connsiteX36" fmla="*/ 9871 w 10000"/>
                  <a:gd name="connsiteY36" fmla="*/ 3882 h 10000"/>
                  <a:gd name="connsiteX37" fmla="*/ 9943 w 10000"/>
                  <a:gd name="connsiteY37" fmla="*/ 4000 h 10000"/>
                  <a:gd name="connsiteX38" fmla="*/ 9968 w 10000"/>
                  <a:gd name="connsiteY38" fmla="*/ 4152 h 10000"/>
                  <a:gd name="connsiteX39" fmla="*/ 10000 w 10000"/>
                  <a:gd name="connsiteY39" fmla="*/ 4389 h 10000"/>
                  <a:gd name="connsiteX40" fmla="*/ 9915 w 10000"/>
                  <a:gd name="connsiteY40" fmla="*/ 4569 h 10000"/>
                  <a:gd name="connsiteX41" fmla="*/ 9817 w 10000"/>
                  <a:gd name="connsiteY41" fmla="*/ 4648 h 10000"/>
                  <a:gd name="connsiteX42" fmla="*/ 9663 w 10000"/>
                  <a:gd name="connsiteY42" fmla="*/ 4648 h 10000"/>
                  <a:gd name="connsiteX43" fmla="*/ 9499 w 10000"/>
                  <a:gd name="connsiteY43" fmla="*/ 4654 h 10000"/>
                  <a:gd name="connsiteX44" fmla="*/ 9303 w 10000"/>
                  <a:gd name="connsiteY44" fmla="*/ 4592 h 10000"/>
                  <a:gd name="connsiteX45" fmla="*/ 9247 w 10000"/>
                  <a:gd name="connsiteY45" fmla="*/ 4597 h 10000"/>
                  <a:gd name="connsiteX46" fmla="*/ 9215 w 10000"/>
                  <a:gd name="connsiteY46" fmla="*/ 4394 h 10000"/>
                  <a:gd name="connsiteX47" fmla="*/ 9228 w 10000"/>
                  <a:gd name="connsiteY47" fmla="*/ 4265 h 10000"/>
                  <a:gd name="connsiteX48" fmla="*/ 9234 w 10000"/>
                  <a:gd name="connsiteY48" fmla="*/ 4400 h 10000"/>
                  <a:gd name="connsiteX49" fmla="*/ 9253 w 10000"/>
                  <a:gd name="connsiteY49" fmla="*/ 4541 h 10000"/>
                  <a:gd name="connsiteX50" fmla="*/ 9281 w 10000"/>
                  <a:gd name="connsiteY50" fmla="*/ 4608 h 10000"/>
                  <a:gd name="connsiteX51" fmla="*/ 9199 w 10000"/>
                  <a:gd name="connsiteY51" fmla="*/ 4749 h 10000"/>
                  <a:gd name="connsiteX52" fmla="*/ 9183 w 10000"/>
                  <a:gd name="connsiteY52" fmla="*/ 4879 h 10000"/>
                  <a:gd name="connsiteX53" fmla="*/ 9202 w 10000"/>
                  <a:gd name="connsiteY53" fmla="*/ 4715 h 10000"/>
                  <a:gd name="connsiteX54" fmla="*/ 9269 w 10000"/>
                  <a:gd name="connsiteY54" fmla="*/ 4580 h 10000"/>
                  <a:gd name="connsiteX55" fmla="*/ 9354 w 10000"/>
                  <a:gd name="connsiteY55" fmla="*/ 4631 h 10000"/>
                  <a:gd name="connsiteX56" fmla="*/ 9433 w 10000"/>
                  <a:gd name="connsiteY56" fmla="*/ 4727 h 10000"/>
                  <a:gd name="connsiteX57" fmla="*/ 9521 w 10000"/>
                  <a:gd name="connsiteY57" fmla="*/ 4766 h 10000"/>
                  <a:gd name="connsiteX58" fmla="*/ 9641 w 10000"/>
                  <a:gd name="connsiteY58" fmla="*/ 4783 h 10000"/>
                  <a:gd name="connsiteX59" fmla="*/ 9694 w 10000"/>
                  <a:gd name="connsiteY59" fmla="*/ 4823 h 10000"/>
                  <a:gd name="connsiteX60" fmla="*/ 9738 w 10000"/>
                  <a:gd name="connsiteY60" fmla="*/ 4845 h 10000"/>
                  <a:gd name="connsiteX61" fmla="*/ 9839 w 10000"/>
                  <a:gd name="connsiteY61" fmla="*/ 4885 h 10000"/>
                  <a:gd name="connsiteX62" fmla="*/ 9883 w 10000"/>
                  <a:gd name="connsiteY62" fmla="*/ 4963 h 10000"/>
                  <a:gd name="connsiteX63" fmla="*/ 9918 w 10000"/>
                  <a:gd name="connsiteY63" fmla="*/ 5014 h 10000"/>
                  <a:gd name="connsiteX64" fmla="*/ 9927 w 10000"/>
                  <a:gd name="connsiteY64" fmla="*/ 5115 h 10000"/>
                  <a:gd name="connsiteX65" fmla="*/ 9887 w 10000"/>
                  <a:gd name="connsiteY65" fmla="*/ 5324 h 10000"/>
                  <a:gd name="connsiteX66" fmla="*/ 9798 w 10000"/>
                  <a:gd name="connsiteY66" fmla="*/ 5499 h 10000"/>
                  <a:gd name="connsiteX67" fmla="*/ 9697 w 10000"/>
                  <a:gd name="connsiteY67" fmla="*/ 5561 h 10000"/>
                  <a:gd name="connsiteX68" fmla="*/ 9574 w 10000"/>
                  <a:gd name="connsiteY68" fmla="*/ 5521 h 10000"/>
                  <a:gd name="connsiteX69" fmla="*/ 9351 w 10000"/>
                  <a:gd name="connsiteY69" fmla="*/ 5380 h 10000"/>
                  <a:gd name="connsiteX70" fmla="*/ 9209 w 10000"/>
                  <a:gd name="connsiteY70" fmla="*/ 5335 h 10000"/>
                  <a:gd name="connsiteX71" fmla="*/ 9158 w 10000"/>
                  <a:gd name="connsiteY71" fmla="*/ 5290 h 10000"/>
                  <a:gd name="connsiteX72" fmla="*/ 9224 w 10000"/>
                  <a:gd name="connsiteY72" fmla="*/ 5183 h 10000"/>
                  <a:gd name="connsiteX73" fmla="*/ 9142 w 10000"/>
                  <a:gd name="connsiteY73" fmla="*/ 5290 h 10000"/>
                  <a:gd name="connsiteX74" fmla="*/ 9035 w 10000"/>
                  <a:gd name="connsiteY74" fmla="*/ 5448 h 10000"/>
                  <a:gd name="connsiteX75" fmla="*/ 9161 w 10000"/>
                  <a:gd name="connsiteY75" fmla="*/ 5256 h 10000"/>
                  <a:gd name="connsiteX76" fmla="*/ 9281 w 10000"/>
                  <a:gd name="connsiteY76" fmla="*/ 5358 h 10000"/>
                  <a:gd name="connsiteX77" fmla="*/ 9474 w 10000"/>
                  <a:gd name="connsiteY77" fmla="*/ 5454 h 10000"/>
                  <a:gd name="connsiteX78" fmla="*/ 9596 w 10000"/>
                  <a:gd name="connsiteY78" fmla="*/ 5499 h 10000"/>
                  <a:gd name="connsiteX79" fmla="*/ 9650 w 10000"/>
                  <a:gd name="connsiteY79" fmla="*/ 5515 h 10000"/>
                  <a:gd name="connsiteX80" fmla="*/ 9707 w 10000"/>
                  <a:gd name="connsiteY80" fmla="*/ 5741 h 10000"/>
                  <a:gd name="connsiteX81" fmla="*/ 9678 w 10000"/>
                  <a:gd name="connsiteY81" fmla="*/ 5949 h 10000"/>
                  <a:gd name="connsiteX82" fmla="*/ 9546 w 10000"/>
                  <a:gd name="connsiteY82" fmla="*/ 6006 h 10000"/>
                  <a:gd name="connsiteX83" fmla="*/ 9436 w 10000"/>
                  <a:gd name="connsiteY83" fmla="*/ 6000 h 10000"/>
                  <a:gd name="connsiteX84" fmla="*/ 9310 w 10000"/>
                  <a:gd name="connsiteY84" fmla="*/ 6000 h 10000"/>
                  <a:gd name="connsiteX85" fmla="*/ 9187 w 10000"/>
                  <a:gd name="connsiteY85" fmla="*/ 5955 h 10000"/>
                  <a:gd name="connsiteX86" fmla="*/ 9086 w 10000"/>
                  <a:gd name="connsiteY86" fmla="*/ 5854 h 10000"/>
                  <a:gd name="connsiteX87" fmla="*/ 8979 w 10000"/>
                  <a:gd name="connsiteY87" fmla="*/ 5820 h 10000"/>
                  <a:gd name="connsiteX88" fmla="*/ 8906 w 10000"/>
                  <a:gd name="connsiteY88" fmla="*/ 5831 h 10000"/>
                  <a:gd name="connsiteX89" fmla="*/ 8824 w 10000"/>
                  <a:gd name="connsiteY89" fmla="*/ 5741 h 10000"/>
                  <a:gd name="connsiteX90" fmla="*/ 8944 w 10000"/>
                  <a:gd name="connsiteY90" fmla="*/ 5611 h 10000"/>
                  <a:gd name="connsiteX91" fmla="*/ 8802 w 10000"/>
                  <a:gd name="connsiteY91" fmla="*/ 5763 h 10000"/>
                  <a:gd name="connsiteX92" fmla="*/ 8748 w 10000"/>
                  <a:gd name="connsiteY92" fmla="*/ 5746 h 10000"/>
                  <a:gd name="connsiteX93" fmla="*/ 8679 w 10000"/>
                  <a:gd name="connsiteY93" fmla="*/ 5887 h 10000"/>
                  <a:gd name="connsiteX94" fmla="*/ 8588 w 10000"/>
                  <a:gd name="connsiteY94" fmla="*/ 5921 h 10000"/>
                  <a:gd name="connsiteX95" fmla="*/ 8452 w 10000"/>
                  <a:gd name="connsiteY95" fmla="*/ 5977 h 10000"/>
                  <a:gd name="connsiteX96" fmla="*/ 8641 w 10000"/>
                  <a:gd name="connsiteY96" fmla="*/ 5904 h 10000"/>
                  <a:gd name="connsiteX97" fmla="*/ 8723 w 10000"/>
                  <a:gd name="connsiteY97" fmla="*/ 5831 h 10000"/>
                  <a:gd name="connsiteX98" fmla="*/ 8767 w 10000"/>
                  <a:gd name="connsiteY98" fmla="*/ 5752 h 10000"/>
                  <a:gd name="connsiteX99" fmla="*/ 8840 w 10000"/>
                  <a:gd name="connsiteY99" fmla="*/ 5746 h 10000"/>
                  <a:gd name="connsiteX100" fmla="*/ 8944 w 10000"/>
                  <a:gd name="connsiteY100" fmla="*/ 5808 h 10000"/>
                  <a:gd name="connsiteX101" fmla="*/ 9086 w 10000"/>
                  <a:gd name="connsiteY101" fmla="*/ 5854 h 10000"/>
                  <a:gd name="connsiteX102" fmla="*/ 9001 w 10000"/>
                  <a:gd name="connsiteY102" fmla="*/ 5989 h 10000"/>
                  <a:gd name="connsiteX103" fmla="*/ 8897 w 10000"/>
                  <a:gd name="connsiteY103" fmla="*/ 6090 h 10000"/>
                  <a:gd name="connsiteX104" fmla="*/ 8840 w 10000"/>
                  <a:gd name="connsiteY104" fmla="*/ 6101 h 10000"/>
                  <a:gd name="connsiteX105" fmla="*/ 8679 w 10000"/>
                  <a:gd name="connsiteY105" fmla="*/ 6085 h 10000"/>
                  <a:gd name="connsiteX106" fmla="*/ 8446 w 10000"/>
                  <a:gd name="connsiteY106" fmla="*/ 6039 h 10000"/>
                  <a:gd name="connsiteX107" fmla="*/ 8162 w 10000"/>
                  <a:gd name="connsiteY107" fmla="*/ 5977 h 10000"/>
                  <a:gd name="connsiteX108" fmla="*/ 7935 w 10000"/>
                  <a:gd name="connsiteY108" fmla="*/ 5876 h 10000"/>
                  <a:gd name="connsiteX109" fmla="*/ 7765 w 10000"/>
                  <a:gd name="connsiteY109" fmla="*/ 5752 h 10000"/>
                  <a:gd name="connsiteX110" fmla="*/ 7538 w 10000"/>
                  <a:gd name="connsiteY110" fmla="*/ 5617 h 10000"/>
                  <a:gd name="connsiteX111" fmla="*/ 7301 w 10000"/>
                  <a:gd name="connsiteY111" fmla="*/ 5448 h 10000"/>
                  <a:gd name="connsiteX112" fmla="*/ 7141 w 10000"/>
                  <a:gd name="connsiteY112" fmla="*/ 5228 h 10000"/>
                  <a:gd name="connsiteX113" fmla="*/ 6885 w 10000"/>
                  <a:gd name="connsiteY113" fmla="*/ 5048 h 10000"/>
                  <a:gd name="connsiteX114" fmla="*/ 6453 w 10000"/>
                  <a:gd name="connsiteY114" fmla="*/ 4811 h 10000"/>
                  <a:gd name="connsiteX115" fmla="*/ 5523 w 10000"/>
                  <a:gd name="connsiteY115" fmla="*/ 4766 h 10000"/>
                  <a:gd name="connsiteX116" fmla="*/ 4562 w 10000"/>
                  <a:gd name="connsiteY116" fmla="*/ 4715 h 10000"/>
                  <a:gd name="connsiteX117" fmla="*/ 3742 w 10000"/>
                  <a:gd name="connsiteY117" fmla="*/ 4530 h 10000"/>
                  <a:gd name="connsiteX118" fmla="*/ 2601 w 10000"/>
                  <a:gd name="connsiteY118" fmla="*/ 3899 h 10000"/>
                  <a:gd name="connsiteX119" fmla="*/ 1980 w 10000"/>
                  <a:gd name="connsiteY119" fmla="*/ 3177 h 10000"/>
                  <a:gd name="connsiteX120" fmla="*/ 1277 w 10000"/>
                  <a:gd name="connsiteY120" fmla="*/ 2558 h 10000"/>
                  <a:gd name="connsiteX121" fmla="*/ 2926 w 10000"/>
                  <a:gd name="connsiteY121" fmla="*/ 4101 h 10000"/>
                  <a:gd name="connsiteX122" fmla="*/ 3629 w 10000"/>
                  <a:gd name="connsiteY122" fmla="*/ 4794 h 10000"/>
                  <a:gd name="connsiteX123" fmla="*/ 3953 w 10000"/>
                  <a:gd name="connsiteY123" fmla="*/ 5138 h 10000"/>
                  <a:gd name="connsiteX124" fmla="*/ 3960 w 10000"/>
                  <a:gd name="connsiteY124" fmla="*/ 6248 h 10000"/>
                  <a:gd name="connsiteX125" fmla="*/ 3613 w 10000"/>
                  <a:gd name="connsiteY125" fmla="*/ 7330 h 10000"/>
                  <a:gd name="connsiteX126" fmla="*/ 3216 w 10000"/>
                  <a:gd name="connsiteY126" fmla="*/ 10000 h 10000"/>
                  <a:gd name="connsiteX127" fmla="*/ 2282 w 10000"/>
                  <a:gd name="connsiteY127" fmla="*/ 7808 h 10000"/>
                  <a:gd name="connsiteX0" fmla="*/ 2282 w 10000"/>
                  <a:gd name="connsiteY0" fmla="*/ 7808 h 10000"/>
                  <a:gd name="connsiteX1" fmla="*/ 1693 w 10000"/>
                  <a:gd name="connsiteY1" fmla="*/ 6456 h 10000"/>
                  <a:gd name="connsiteX2" fmla="*/ 1182 w 10000"/>
                  <a:gd name="connsiteY2" fmla="*/ 5110 h 10000"/>
                  <a:gd name="connsiteX3" fmla="*/ 921 w 10000"/>
                  <a:gd name="connsiteY3" fmla="*/ 4434 h 10000"/>
                  <a:gd name="connsiteX4" fmla="*/ 463 w 10000"/>
                  <a:gd name="connsiteY4" fmla="*/ 2986 h 10000"/>
                  <a:gd name="connsiteX5" fmla="*/ 233 w 10000"/>
                  <a:gd name="connsiteY5" fmla="*/ 1831 h 10000"/>
                  <a:gd name="connsiteX6" fmla="*/ 0 w 10000"/>
                  <a:gd name="connsiteY6" fmla="*/ 879 h 10000"/>
                  <a:gd name="connsiteX7" fmla="*/ 50 w 10000"/>
                  <a:gd name="connsiteY7" fmla="*/ 45 h 10000"/>
                  <a:gd name="connsiteX8" fmla="*/ 309 w 10000"/>
                  <a:gd name="connsiteY8" fmla="*/ 0 h 10000"/>
                  <a:gd name="connsiteX9" fmla="*/ 820 w 10000"/>
                  <a:gd name="connsiteY9" fmla="*/ 0 h 10000"/>
                  <a:gd name="connsiteX10" fmla="*/ 1576 w 10000"/>
                  <a:gd name="connsiteY10" fmla="*/ 113 h 10000"/>
                  <a:gd name="connsiteX11" fmla="*/ 2355 w 10000"/>
                  <a:gd name="connsiteY11" fmla="*/ 361 h 10000"/>
                  <a:gd name="connsiteX12" fmla="*/ 3058 w 10000"/>
                  <a:gd name="connsiteY12" fmla="*/ 625 h 10000"/>
                  <a:gd name="connsiteX13" fmla="*/ 3941 w 10000"/>
                  <a:gd name="connsiteY13" fmla="*/ 1104 h 10000"/>
                  <a:gd name="connsiteX14" fmla="*/ 4994 w 10000"/>
                  <a:gd name="connsiteY14" fmla="*/ 1899 h 10000"/>
                  <a:gd name="connsiteX15" fmla="*/ 5555 w 10000"/>
                  <a:gd name="connsiteY15" fmla="*/ 2310 h 10000"/>
                  <a:gd name="connsiteX16" fmla="*/ 6299 w 10000"/>
                  <a:gd name="connsiteY16" fmla="*/ 2710 h 10000"/>
                  <a:gd name="connsiteX17" fmla="*/ 6649 w 10000"/>
                  <a:gd name="connsiteY17" fmla="*/ 2856 h 10000"/>
                  <a:gd name="connsiteX18" fmla="*/ 6860 w 10000"/>
                  <a:gd name="connsiteY18" fmla="*/ 2924 h 10000"/>
                  <a:gd name="connsiteX19" fmla="*/ 7182 w 10000"/>
                  <a:gd name="connsiteY19" fmla="*/ 3025 h 10000"/>
                  <a:gd name="connsiteX20" fmla="*/ 7415 w 10000"/>
                  <a:gd name="connsiteY20" fmla="*/ 3065 h 10000"/>
                  <a:gd name="connsiteX21" fmla="*/ 7689 w 10000"/>
                  <a:gd name="connsiteY21" fmla="*/ 3025 h 10000"/>
                  <a:gd name="connsiteX22" fmla="*/ 7970 w 10000"/>
                  <a:gd name="connsiteY22" fmla="*/ 2980 h 10000"/>
                  <a:gd name="connsiteX23" fmla="*/ 8291 w 10000"/>
                  <a:gd name="connsiteY23" fmla="*/ 3020 h 10000"/>
                  <a:gd name="connsiteX24" fmla="*/ 8430 w 10000"/>
                  <a:gd name="connsiteY24" fmla="*/ 3127 h 10000"/>
                  <a:gd name="connsiteX25" fmla="*/ 8496 w 10000"/>
                  <a:gd name="connsiteY25" fmla="*/ 3352 h 10000"/>
                  <a:gd name="connsiteX26" fmla="*/ 8307 w 10000"/>
                  <a:gd name="connsiteY26" fmla="*/ 3256 h 10000"/>
                  <a:gd name="connsiteX27" fmla="*/ 8496 w 10000"/>
                  <a:gd name="connsiteY27" fmla="*/ 3352 h 10000"/>
                  <a:gd name="connsiteX28" fmla="*/ 8591 w 10000"/>
                  <a:gd name="connsiteY28" fmla="*/ 3346 h 10000"/>
                  <a:gd name="connsiteX29" fmla="*/ 8745 w 10000"/>
                  <a:gd name="connsiteY29" fmla="*/ 3431 h 10000"/>
                  <a:gd name="connsiteX30" fmla="*/ 8919 w 10000"/>
                  <a:gd name="connsiteY30" fmla="*/ 3515 h 10000"/>
                  <a:gd name="connsiteX31" fmla="*/ 9095 w 10000"/>
                  <a:gd name="connsiteY31" fmla="*/ 3572 h 10000"/>
                  <a:gd name="connsiteX32" fmla="*/ 9376 w 10000"/>
                  <a:gd name="connsiteY32" fmla="*/ 3696 h 10000"/>
                  <a:gd name="connsiteX33" fmla="*/ 9546 w 10000"/>
                  <a:gd name="connsiteY33" fmla="*/ 3814 h 10000"/>
                  <a:gd name="connsiteX34" fmla="*/ 9678 w 10000"/>
                  <a:gd name="connsiteY34" fmla="*/ 3842 h 10000"/>
                  <a:gd name="connsiteX35" fmla="*/ 9745 w 10000"/>
                  <a:gd name="connsiteY35" fmla="*/ 3848 h 10000"/>
                  <a:gd name="connsiteX36" fmla="*/ 9871 w 10000"/>
                  <a:gd name="connsiteY36" fmla="*/ 3882 h 10000"/>
                  <a:gd name="connsiteX37" fmla="*/ 9943 w 10000"/>
                  <a:gd name="connsiteY37" fmla="*/ 4000 h 10000"/>
                  <a:gd name="connsiteX38" fmla="*/ 9968 w 10000"/>
                  <a:gd name="connsiteY38" fmla="*/ 4152 h 10000"/>
                  <a:gd name="connsiteX39" fmla="*/ 10000 w 10000"/>
                  <a:gd name="connsiteY39" fmla="*/ 4389 h 10000"/>
                  <a:gd name="connsiteX40" fmla="*/ 9915 w 10000"/>
                  <a:gd name="connsiteY40" fmla="*/ 4569 h 10000"/>
                  <a:gd name="connsiteX41" fmla="*/ 9817 w 10000"/>
                  <a:gd name="connsiteY41" fmla="*/ 4648 h 10000"/>
                  <a:gd name="connsiteX42" fmla="*/ 9663 w 10000"/>
                  <a:gd name="connsiteY42" fmla="*/ 4648 h 10000"/>
                  <a:gd name="connsiteX43" fmla="*/ 9499 w 10000"/>
                  <a:gd name="connsiteY43" fmla="*/ 4654 h 10000"/>
                  <a:gd name="connsiteX44" fmla="*/ 9303 w 10000"/>
                  <a:gd name="connsiteY44" fmla="*/ 4592 h 10000"/>
                  <a:gd name="connsiteX45" fmla="*/ 9247 w 10000"/>
                  <a:gd name="connsiteY45" fmla="*/ 4597 h 10000"/>
                  <a:gd name="connsiteX46" fmla="*/ 9215 w 10000"/>
                  <a:gd name="connsiteY46" fmla="*/ 4394 h 10000"/>
                  <a:gd name="connsiteX47" fmla="*/ 9228 w 10000"/>
                  <a:gd name="connsiteY47" fmla="*/ 4265 h 10000"/>
                  <a:gd name="connsiteX48" fmla="*/ 9234 w 10000"/>
                  <a:gd name="connsiteY48" fmla="*/ 4400 h 10000"/>
                  <a:gd name="connsiteX49" fmla="*/ 9253 w 10000"/>
                  <a:gd name="connsiteY49" fmla="*/ 4541 h 10000"/>
                  <a:gd name="connsiteX50" fmla="*/ 9281 w 10000"/>
                  <a:gd name="connsiteY50" fmla="*/ 4608 h 10000"/>
                  <a:gd name="connsiteX51" fmla="*/ 9199 w 10000"/>
                  <a:gd name="connsiteY51" fmla="*/ 4749 h 10000"/>
                  <a:gd name="connsiteX52" fmla="*/ 9183 w 10000"/>
                  <a:gd name="connsiteY52" fmla="*/ 4879 h 10000"/>
                  <a:gd name="connsiteX53" fmla="*/ 9202 w 10000"/>
                  <a:gd name="connsiteY53" fmla="*/ 4715 h 10000"/>
                  <a:gd name="connsiteX54" fmla="*/ 9269 w 10000"/>
                  <a:gd name="connsiteY54" fmla="*/ 4580 h 10000"/>
                  <a:gd name="connsiteX55" fmla="*/ 9354 w 10000"/>
                  <a:gd name="connsiteY55" fmla="*/ 4631 h 10000"/>
                  <a:gd name="connsiteX56" fmla="*/ 9433 w 10000"/>
                  <a:gd name="connsiteY56" fmla="*/ 4727 h 10000"/>
                  <a:gd name="connsiteX57" fmla="*/ 9521 w 10000"/>
                  <a:gd name="connsiteY57" fmla="*/ 4766 h 10000"/>
                  <a:gd name="connsiteX58" fmla="*/ 9641 w 10000"/>
                  <a:gd name="connsiteY58" fmla="*/ 4783 h 10000"/>
                  <a:gd name="connsiteX59" fmla="*/ 9694 w 10000"/>
                  <a:gd name="connsiteY59" fmla="*/ 4823 h 10000"/>
                  <a:gd name="connsiteX60" fmla="*/ 9738 w 10000"/>
                  <a:gd name="connsiteY60" fmla="*/ 4845 h 10000"/>
                  <a:gd name="connsiteX61" fmla="*/ 9839 w 10000"/>
                  <a:gd name="connsiteY61" fmla="*/ 4885 h 10000"/>
                  <a:gd name="connsiteX62" fmla="*/ 9883 w 10000"/>
                  <a:gd name="connsiteY62" fmla="*/ 4963 h 10000"/>
                  <a:gd name="connsiteX63" fmla="*/ 9918 w 10000"/>
                  <a:gd name="connsiteY63" fmla="*/ 5014 h 10000"/>
                  <a:gd name="connsiteX64" fmla="*/ 9927 w 10000"/>
                  <a:gd name="connsiteY64" fmla="*/ 5115 h 10000"/>
                  <a:gd name="connsiteX65" fmla="*/ 9887 w 10000"/>
                  <a:gd name="connsiteY65" fmla="*/ 5324 h 10000"/>
                  <a:gd name="connsiteX66" fmla="*/ 9798 w 10000"/>
                  <a:gd name="connsiteY66" fmla="*/ 5499 h 10000"/>
                  <a:gd name="connsiteX67" fmla="*/ 9697 w 10000"/>
                  <a:gd name="connsiteY67" fmla="*/ 5561 h 10000"/>
                  <a:gd name="connsiteX68" fmla="*/ 9574 w 10000"/>
                  <a:gd name="connsiteY68" fmla="*/ 5521 h 10000"/>
                  <a:gd name="connsiteX69" fmla="*/ 9351 w 10000"/>
                  <a:gd name="connsiteY69" fmla="*/ 5380 h 10000"/>
                  <a:gd name="connsiteX70" fmla="*/ 9209 w 10000"/>
                  <a:gd name="connsiteY70" fmla="*/ 5335 h 10000"/>
                  <a:gd name="connsiteX71" fmla="*/ 9158 w 10000"/>
                  <a:gd name="connsiteY71" fmla="*/ 5290 h 10000"/>
                  <a:gd name="connsiteX72" fmla="*/ 9224 w 10000"/>
                  <a:gd name="connsiteY72" fmla="*/ 5183 h 10000"/>
                  <a:gd name="connsiteX73" fmla="*/ 9142 w 10000"/>
                  <a:gd name="connsiteY73" fmla="*/ 5290 h 10000"/>
                  <a:gd name="connsiteX74" fmla="*/ 9035 w 10000"/>
                  <a:gd name="connsiteY74" fmla="*/ 5448 h 10000"/>
                  <a:gd name="connsiteX75" fmla="*/ 9161 w 10000"/>
                  <a:gd name="connsiteY75" fmla="*/ 5256 h 10000"/>
                  <a:gd name="connsiteX76" fmla="*/ 9281 w 10000"/>
                  <a:gd name="connsiteY76" fmla="*/ 5358 h 10000"/>
                  <a:gd name="connsiteX77" fmla="*/ 9474 w 10000"/>
                  <a:gd name="connsiteY77" fmla="*/ 5454 h 10000"/>
                  <a:gd name="connsiteX78" fmla="*/ 9596 w 10000"/>
                  <a:gd name="connsiteY78" fmla="*/ 5499 h 10000"/>
                  <a:gd name="connsiteX79" fmla="*/ 9650 w 10000"/>
                  <a:gd name="connsiteY79" fmla="*/ 5515 h 10000"/>
                  <a:gd name="connsiteX80" fmla="*/ 9707 w 10000"/>
                  <a:gd name="connsiteY80" fmla="*/ 5741 h 10000"/>
                  <a:gd name="connsiteX81" fmla="*/ 9678 w 10000"/>
                  <a:gd name="connsiteY81" fmla="*/ 5949 h 10000"/>
                  <a:gd name="connsiteX82" fmla="*/ 9546 w 10000"/>
                  <a:gd name="connsiteY82" fmla="*/ 6006 h 10000"/>
                  <a:gd name="connsiteX83" fmla="*/ 9436 w 10000"/>
                  <a:gd name="connsiteY83" fmla="*/ 6000 h 10000"/>
                  <a:gd name="connsiteX84" fmla="*/ 9310 w 10000"/>
                  <a:gd name="connsiteY84" fmla="*/ 6000 h 10000"/>
                  <a:gd name="connsiteX85" fmla="*/ 9187 w 10000"/>
                  <a:gd name="connsiteY85" fmla="*/ 5955 h 10000"/>
                  <a:gd name="connsiteX86" fmla="*/ 9086 w 10000"/>
                  <a:gd name="connsiteY86" fmla="*/ 5854 h 10000"/>
                  <a:gd name="connsiteX87" fmla="*/ 8979 w 10000"/>
                  <a:gd name="connsiteY87" fmla="*/ 5820 h 10000"/>
                  <a:gd name="connsiteX88" fmla="*/ 8906 w 10000"/>
                  <a:gd name="connsiteY88" fmla="*/ 5831 h 10000"/>
                  <a:gd name="connsiteX89" fmla="*/ 8824 w 10000"/>
                  <a:gd name="connsiteY89" fmla="*/ 5741 h 10000"/>
                  <a:gd name="connsiteX90" fmla="*/ 8944 w 10000"/>
                  <a:gd name="connsiteY90" fmla="*/ 5611 h 10000"/>
                  <a:gd name="connsiteX91" fmla="*/ 8802 w 10000"/>
                  <a:gd name="connsiteY91" fmla="*/ 5763 h 10000"/>
                  <a:gd name="connsiteX92" fmla="*/ 8748 w 10000"/>
                  <a:gd name="connsiteY92" fmla="*/ 5746 h 10000"/>
                  <a:gd name="connsiteX93" fmla="*/ 8679 w 10000"/>
                  <a:gd name="connsiteY93" fmla="*/ 5887 h 10000"/>
                  <a:gd name="connsiteX94" fmla="*/ 8588 w 10000"/>
                  <a:gd name="connsiteY94" fmla="*/ 5921 h 10000"/>
                  <a:gd name="connsiteX95" fmla="*/ 8452 w 10000"/>
                  <a:gd name="connsiteY95" fmla="*/ 5977 h 10000"/>
                  <a:gd name="connsiteX96" fmla="*/ 8641 w 10000"/>
                  <a:gd name="connsiteY96" fmla="*/ 5904 h 10000"/>
                  <a:gd name="connsiteX97" fmla="*/ 8723 w 10000"/>
                  <a:gd name="connsiteY97" fmla="*/ 5831 h 10000"/>
                  <a:gd name="connsiteX98" fmla="*/ 8767 w 10000"/>
                  <a:gd name="connsiteY98" fmla="*/ 5752 h 10000"/>
                  <a:gd name="connsiteX99" fmla="*/ 8840 w 10000"/>
                  <a:gd name="connsiteY99" fmla="*/ 5746 h 10000"/>
                  <a:gd name="connsiteX100" fmla="*/ 8944 w 10000"/>
                  <a:gd name="connsiteY100" fmla="*/ 5808 h 10000"/>
                  <a:gd name="connsiteX101" fmla="*/ 9086 w 10000"/>
                  <a:gd name="connsiteY101" fmla="*/ 5854 h 10000"/>
                  <a:gd name="connsiteX102" fmla="*/ 9001 w 10000"/>
                  <a:gd name="connsiteY102" fmla="*/ 5989 h 10000"/>
                  <a:gd name="connsiteX103" fmla="*/ 8897 w 10000"/>
                  <a:gd name="connsiteY103" fmla="*/ 6090 h 10000"/>
                  <a:gd name="connsiteX104" fmla="*/ 8840 w 10000"/>
                  <a:gd name="connsiteY104" fmla="*/ 6101 h 10000"/>
                  <a:gd name="connsiteX105" fmla="*/ 8679 w 10000"/>
                  <a:gd name="connsiteY105" fmla="*/ 6085 h 10000"/>
                  <a:gd name="connsiteX106" fmla="*/ 8446 w 10000"/>
                  <a:gd name="connsiteY106" fmla="*/ 6039 h 10000"/>
                  <a:gd name="connsiteX107" fmla="*/ 8162 w 10000"/>
                  <a:gd name="connsiteY107" fmla="*/ 5977 h 10000"/>
                  <a:gd name="connsiteX108" fmla="*/ 7935 w 10000"/>
                  <a:gd name="connsiteY108" fmla="*/ 5876 h 10000"/>
                  <a:gd name="connsiteX109" fmla="*/ 7765 w 10000"/>
                  <a:gd name="connsiteY109" fmla="*/ 5752 h 10000"/>
                  <a:gd name="connsiteX110" fmla="*/ 7538 w 10000"/>
                  <a:gd name="connsiteY110" fmla="*/ 5617 h 10000"/>
                  <a:gd name="connsiteX111" fmla="*/ 7301 w 10000"/>
                  <a:gd name="connsiteY111" fmla="*/ 5448 h 10000"/>
                  <a:gd name="connsiteX112" fmla="*/ 7141 w 10000"/>
                  <a:gd name="connsiteY112" fmla="*/ 5228 h 10000"/>
                  <a:gd name="connsiteX113" fmla="*/ 6885 w 10000"/>
                  <a:gd name="connsiteY113" fmla="*/ 5048 h 10000"/>
                  <a:gd name="connsiteX114" fmla="*/ 6453 w 10000"/>
                  <a:gd name="connsiteY114" fmla="*/ 4811 h 10000"/>
                  <a:gd name="connsiteX115" fmla="*/ 5523 w 10000"/>
                  <a:gd name="connsiteY115" fmla="*/ 4766 h 10000"/>
                  <a:gd name="connsiteX116" fmla="*/ 4562 w 10000"/>
                  <a:gd name="connsiteY116" fmla="*/ 4715 h 10000"/>
                  <a:gd name="connsiteX117" fmla="*/ 3742 w 10000"/>
                  <a:gd name="connsiteY117" fmla="*/ 4530 h 10000"/>
                  <a:gd name="connsiteX118" fmla="*/ 2601 w 10000"/>
                  <a:gd name="connsiteY118" fmla="*/ 3899 h 10000"/>
                  <a:gd name="connsiteX119" fmla="*/ 1980 w 10000"/>
                  <a:gd name="connsiteY119" fmla="*/ 3177 h 10000"/>
                  <a:gd name="connsiteX120" fmla="*/ 1277 w 10000"/>
                  <a:gd name="connsiteY120" fmla="*/ 2558 h 10000"/>
                  <a:gd name="connsiteX121" fmla="*/ 2926 w 10000"/>
                  <a:gd name="connsiteY121" fmla="*/ 4101 h 10000"/>
                  <a:gd name="connsiteX122" fmla="*/ 3629 w 10000"/>
                  <a:gd name="connsiteY122" fmla="*/ 4794 h 10000"/>
                  <a:gd name="connsiteX123" fmla="*/ 3953 w 10000"/>
                  <a:gd name="connsiteY123" fmla="*/ 5138 h 10000"/>
                  <a:gd name="connsiteX124" fmla="*/ 3960 w 10000"/>
                  <a:gd name="connsiteY124" fmla="*/ 6248 h 10000"/>
                  <a:gd name="connsiteX125" fmla="*/ 3739 w 10000"/>
                  <a:gd name="connsiteY125" fmla="*/ 7605 h 10000"/>
                  <a:gd name="connsiteX126" fmla="*/ 3216 w 10000"/>
                  <a:gd name="connsiteY126" fmla="*/ 10000 h 10000"/>
                  <a:gd name="connsiteX127" fmla="*/ 2282 w 10000"/>
                  <a:gd name="connsiteY127" fmla="*/ 7808 h 10000"/>
                  <a:gd name="connsiteX0" fmla="*/ 2282 w 10000"/>
                  <a:gd name="connsiteY0" fmla="*/ 7808 h 9518"/>
                  <a:gd name="connsiteX1" fmla="*/ 1693 w 10000"/>
                  <a:gd name="connsiteY1" fmla="*/ 6456 h 9518"/>
                  <a:gd name="connsiteX2" fmla="*/ 1182 w 10000"/>
                  <a:gd name="connsiteY2" fmla="*/ 5110 h 9518"/>
                  <a:gd name="connsiteX3" fmla="*/ 921 w 10000"/>
                  <a:gd name="connsiteY3" fmla="*/ 4434 h 9518"/>
                  <a:gd name="connsiteX4" fmla="*/ 463 w 10000"/>
                  <a:gd name="connsiteY4" fmla="*/ 2986 h 9518"/>
                  <a:gd name="connsiteX5" fmla="*/ 233 w 10000"/>
                  <a:gd name="connsiteY5" fmla="*/ 1831 h 9518"/>
                  <a:gd name="connsiteX6" fmla="*/ 0 w 10000"/>
                  <a:gd name="connsiteY6" fmla="*/ 879 h 9518"/>
                  <a:gd name="connsiteX7" fmla="*/ 50 w 10000"/>
                  <a:gd name="connsiteY7" fmla="*/ 45 h 9518"/>
                  <a:gd name="connsiteX8" fmla="*/ 309 w 10000"/>
                  <a:gd name="connsiteY8" fmla="*/ 0 h 9518"/>
                  <a:gd name="connsiteX9" fmla="*/ 820 w 10000"/>
                  <a:gd name="connsiteY9" fmla="*/ 0 h 9518"/>
                  <a:gd name="connsiteX10" fmla="*/ 1576 w 10000"/>
                  <a:gd name="connsiteY10" fmla="*/ 113 h 9518"/>
                  <a:gd name="connsiteX11" fmla="*/ 2355 w 10000"/>
                  <a:gd name="connsiteY11" fmla="*/ 361 h 9518"/>
                  <a:gd name="connsiteX12" fmla="*/ 3058 w 10000"/>
                  <a:gd name="connsiteY12" fmla="*/ 625 h 9518"/>
                  <a:gd name="connsiteX13" fmla="*/ 3941 w 10000"/>
                  <a:gd name="connsiteY13" fmla="*/ 1104 h 9518"/>
                  <a:gd name="connsiteX14" fmla="*/ 4994 w 10000"/>
                  <a:gd name="connsiteY14" fmla="*/ 1899 h 9518"/>
                  <a:gd name="connsiteX15" fmla="*/ 5555 w 10000"/>
                  <a:gd name="connsiteY15" fmla="*/ 2310 h 9518"/>
                  <a:gd name="connsiteX16" fmla="*/ 6299 w 10000"/>
                  <a:gd name="connsiteY16" fmla="*/ 2710 h 9518"/>
                  <a:gd name="connsiteX17" fmla="*/ 6649 w 10000"/>
                  <a:gd name="connsiteY17" fmla="*/ 2856 h 9518"/>
                  <a:gd name="connsiteX18" fmla="*/ 6860 w 10000"/>
                  <a:gd name="connsiteY18" fmla="*/ 2924 h 9518"/>
                  <a:gd name="connsiteX19" fmla="*/ 7182 w 10000"/>
                  <a:gd name="connsiteY19" fmla="*/ 3025 h 9518"/>
                  <a:gd name="connsiteX20" fmla="*/ 7415 w 10000"/>
                  <a:gd name="connsiteY20" fmla="*/ 3065 h 9518"/>
                  <a:gd name="connsiteX21" fmla="*/ 7689 w 10000"/>
                  <a:gd name="connsiteY21" fmla="*/ 3025 h 9518"/>
                  <a:gd name="connsiteX22" fmla="*/ 7970 w 10000"/>
                  <a:gd name="connsiteY22" fmla="*/ 2980 h 9518"/>
                  <a:gd name="connsiteX23" fmla="*/ 8291 w 10000"/>
                  <a:gd name="connsiteY23" fmla="*/ 3020 h 9518"/>
                  <a:gd name="connsiteX24" fmla="*/ 8430 w 10000"/>
                  <a:gd name="connsiteY24" fmla="*/ 3127 h 9518"/>
                  <a:gd name="connsiteX25" fmla="*/ 8496 w 10000"/>
                  <a:gd name="connsiteY25" fmla="*/ 3352 h 9518"/>
                  <a:gd name="connsiteX26" fmla="*/ 8307 w 10000"/>
                  <a:gd name="connsiteY26" fmla="*/ 3256 h 9518"/>
                  <a:gd name="connsiteX27" fmla="*/ 8496 w 10000"/>
                  <a:gd name="connsiteY27" fmla="*/ 3352 h 9518"/>
                  <a:gd name="connsiteX28" fmla="*/ 8591 w 10000"/>
                  <a:gd name="connsiteY28" fmla="*/ 3346 h 9518"/>
                  <a:gd name="connsiteX29" fmla="*/ 8745 w 10000"/>
                  <a:gd name="connsiteY29" fmla="*/ 3431 h 9518"/>
                  <a:gd name="connsiteX30" fmla="*/ 8919 w 10000"/>
                  <a:gd name="connsiteY30" fmla="*/ 3515 h 9518"/>
                  <a:gd name="connsiteX31" fmla="*/ 9095 w 10000"/>
                  <a:gd name="connsiteY31" fmla="*/ 3572 h 9518"/>
                  <a:gd name="connsiteX32" fmla="*/ 9376 w 10000"/>
                  <a:gd name="connsiteY32" fmla="*/ 3696 h 9518"/>
                  <a:gd name="connsiteX33" fmla="*/ 9546 w 10000"/>
                  <a:gd name="connsiteY33" fmla="*/ 3814 h 9518"/>
                  <a:gd name="connsiteX34" fmla="*/ 9678 w 10000"/>
                  <a:gd name="connsiteY34" fmla="*/ 3842 h 9518"/>
                  <a:gd name="connsiteX35" fmla="*/ 9745 w 10000"/>
                  <a:gd name="connsiteY35" fmla="*/ 3848 h 9518"/>
                  <a:gd name="connsiteX36" fmla="*/ 9871 w 10000"/>
                  <a:gd name="connsiteY36" fmla="*/ 3882 h 9518"/>
                  <a:gd name="connsiteX37" fmla="*/ 9943 w 10000"/>
                  <a:gd name="connsiteY37" fmla="*/ 4000 h 9518"/>
                  <a:gd name="connsiteX38" fmla="*/ 9968 w 10000"/>
                  <a:gd name="connsiteY38" fmla="*/ 4152 h 9518"/>
                  <a:gd name="connsiteX39" fmla="*/ 10000 w 10000"/>
                  <a:gd name="connsiteY39" fmla="*/ 4389 h 9518"/>
                  <a:gd name="connsiteX40" fmla="*/ 9915 w 10000"/>
                  <a:gd name="connsiteY40" fmla="*/ 4569 h 9518"/>
                  <a:gd name="connsiteX41" fmla="*/ 9817 w 10000"/>
                  <a:gd name="connsiteY41" fmla="*/ 4648 h 9518"/>
                  <a:gd name="connsiteX42" fmla="*/ 9663 w 10000"/>
                  <a:gd name="connsiteY42" fmla="*/ 4648 h 9518"/>
                  <a:gd name="connsiteX43" fmla="*/ 9499 w 10000"/>
                  <a:gd name="connsiteY43" fmla="*/ 4654 h 9518"/>
                  <a:gd name="connsiteX44" fmla="*/ 9303 w 10000"/>
                  <a:gd name="connsiteY44" fmla="*/ 4592 h 9518"/>
                  <a:gd name="connsiteX45" fmla="*/ 9247 w 10000"/>
                  <a:gd name="connsiteY45" fmla="*/ 4597 h 9518"/>
                  <a:gd name="connsiteX46" fmla="*/ 9215 w 10000"/>
                  <a:gd name="connsiteY46" fmla="*/ 4394 h 9518"/>
                  <a:gd name="connsiteX47" fmla="*/ 9228 w 10000"/>
                  <a:gd name="connsiteY47" fmla="*/ 4265 h 9518"/>
                  <a:gd name="connsiteX48" fmla="*/ 9234 w 10000"/>
                  <a:gd name="connsiteY48" fmla="*/ 4400 h 9518"/>
                  <a:gd name="connsiteX49" fmla="*/ 9253 w 10000"/>
                  <a:gd name="connsiteY49" fmla="*/ 4541 h 9518"/>
                  <a:gd name="connsiteX50" fmla="*/ 9281 w 10000"/>
                  <a:gd name="connsiteY50" fmla="*/ 4608 h 9518"/>
                  <a:gd name="connsiteX51" fmla="*/ 9199 w 10000"/>
                  <a:gd name="connsiteY51" fmla="*/ 4749 h 9518"/>
                  <a:gd name="connsiteX52" fmla="*/ 9183 w 10000"/>
                  <a:gd name="connsiteY52" fmla="*/ 4879 h 9518"/>
                  <a:gd name="connsiteX53" fmla="*/ 9202 w 10000"/>
                  <a:gd name="connsiteY53" fmla="*/ 4715 h 9518"/>
                  <a:gd name="connsiteX54" fmla="*/ 9269 w 10000"/>
                  <a:gd name="connsiteY54" fmla="*/ 4580 h 9518"/>
                  <a:gd name="connsiteX55" fmla="*/ 9354 w 10000"/>
                  <a:gd name="connsiteY55" fmla="*/ 4631 h 9518"/>
                  <a:gd name="connsiteX56" fmla="*/ 9433 w 10000"/>
                  <a:gd name="connsiteY56" fmla="*/ 4727 h 9518"/>
                  <a:gd name="connsiteX57" fmla="*/ 9521 w 10000"/>
                  <a:gd name="connsiteY57" fmla="*/ 4766 h 9518"/>
                  <a:gd name="connsiteX58" fmla="*/ 9641 w 10000"/>
                  <a:gd name="connsiteY58" fmla="*/ 4783 h 9518"/>
                  <a:gd name="connsiteX59" fmla="*/ 9694 w 10000"/>
                  <a:gd name="connsiteY59" fmla="*/ 4823 h 9518"/>
                  <a:gd name="connsiteX60" fmla="*/ 9738 w 10000"/>
                  <a:gd name="connsiteY60" fmla="*/ 4845 h 9518"/>
                  <a:gd name="connsiteX61" fmla="*/ 9839 w 10000"/>
                  <a:gd name="connsiteY61" fmla="*/ 4885 h 9518"/>
                  <a:gd name="connsiteX62" fmla="*/ 9883 w 10000"/>
                  <a:gd name="connsiteY62" fmla="*/ 4963 h 9518"/>
                  <a:gd name="connsiteX63" fmla="*/ 9918 w 10000"/>
                  <a:gd name="connsiteY63" fmla="*/ 5014 h 9518"/>
                  <a:gd name="connsiteX64" fmla="*/ 9927 w 10000"/>
                  <a:gd name="connsiteY64" fmla="*/ 5115 h 9518"/>
                  <a:gd name="connsiteX65" fmla="*/ 9887 w 10000"/>
                  <a:gd name="connsiteY65" fmla="*/ 5324 h 9518"/>
                  <a:gd name="connsiteX66" fmla="*/ 9798 w 10000"/>
                  <a:gd name="connsiteY66" fmla="*/ 5499 h 9518"/>
                  <a:gd name="connsiteX67" fmla="*/ 9697 w 10000"/>
                  <a:gd name="connsiteY67" fmla="*/ 5561 h 9518"/>
                  <a:gd name="connsiteX68" fmla="*/ 9574 w 10000"/>
                  <a:gd name="connsiteY68" fmla="*/ 5521 h 9518"/>
                  <a:gd name="connsiteX69" fmla="*/ 9351 w 10000"/>
                  <a:gd name="connsiteY69" fmla="*/ 5380 h 9518"/>
                  <a:gd name="connsiteX70" fmla="*/ 9209 w 10000"/>
                  <a:gd name="connsiteY70" fmla="*/ 5335 h 9518"/>
                  <a:gd name="connsiteX71" fmla="*/ 9158 w 10000"/>
                  <a:gd name="connsiteY71" fmla="*/ 5290 h 9518"/>
                  <a:gd name="connsiteX72" fmla="*/ 9224 w 10000"/>
                  <a:gd name="connsiteY72" fmla="*/ 5183 h 9518"/>
                  <a:gd name="connsiteX73" fmla="*/ 9142 w 10000"/>
                  <a:gd name="connsiteY73" fmla="*/ 5290 h 9518"/>
                  <a:gd name="connsiteX74" fmla="*/ 9035 w 10000"/>
                  <a:gd name="connsiteY74" fmla="*/ 5448 h 9518"/>
                  <a:gd name="connsiteX75" fmla="*/ 9161 w 10000"/>
                  <a:gd name="connsiteY75" fmla="*/ 5256 h 9518"/>
                  <a:gd name="connsiteX76" fmla="*/ 9281 w 10000"/>
                  <a:gd name="connsiteY76" fmla="*/ 5358 h 9518"/>
                  <a:gd name="connsiteX77" fmla="*/ 9474 w 10000"/>
                  <a:gd name="connsiteY77" fmla="*/ 5454 h 9518"/>
                  <a:gd name="connsiteX78" fmla="*/ 9596 w 10000"/>
                  <a:gd name="connsiteY78" fmla="*/ 5499 h 9518"/>
                  <a:gd name="connsiteX79" fmla="*/ 9650 w 10000"/>
                  <a:gd name="connsiteY79" fmla="*/ 5515 h 9518"/>
                  <a:gd name="connsiteX80" fmla="*/ 9707 w 10000"/>
                  <a:gd name="connsiteY80" fmla="*/ 5741 h 9518"/>
                  <a:gd name="connsiteX81" fmla="*/ 9678 w 10000"/>
                  <a:gd name="connsiteY81" fmla="*/ 5949 h 9518"/>
                  <a:gd name="connsiteX82" fmla="*/ 9546 w 10000"/>
                  <a:gd name="connsiteY82" fmla="*/ 6006 h 9518"/>
                  <a:gd name="connsiteX83" fmla="*/ 9436 w 10000"/>
                  <a:gd name="connsiteY83" fmla="*/ 6000 h 9518"/>
                  <a:gd name="connsiteX84" fmla="*/ 9310 w 10000"/>
                  <a:gd name="connsiteY84" fmla="*/ 6000 h 9518"/>
                  <a:gd name="connsiteX85" fmla="*/ 9187 w 10000"/>
                  <a:gd name="connsiteY85" fmla="*/ 5955 h 9518"/>
                  <a:gd name="connsiteX86" fmla="*/ 9086 w 10000"/>
                  <a:gd name="connsiteY86" fmla="*/ 5854 h 9518"/>
                  <a:gd name="connsiteX87" fmla="*/ 8979 w 10000"/>
                  <a:gd name="connsiteY87" fmla="*/ 5820 h 9518"/>
                  <a:gd name="connsiteX88" fmla="*/ 8906 w 10000"/>
                  <a:gd name="connsiteY88" fmla="*/ 5831 h 9518"/>
                  <a:gd name="connsiteX89" fmla="*/ 8824 w 10000"/>
                  <a:gd name="connsiteY89" fmla="*/ 5741 h 9518"/>
                  <a:gd name="connsiteX90" fmla="*/ 8944 w 10000"/>
                  <a:gd name="connsiteY90" fmla="*/ 5611 h 9518"/>
                  <a:gd name="connsiteX91" fmla="*/ 8802 w 10000"/>
                  <a:gd name="connsiteY91" fmla="*/ 5763 h 9518"/>
                  <a:gd name="connsiteX92" fmla="*/ 8748 w 10000"/>
                  <a:gd name="connsiteY92" fmla="*/ 5746 h 9518"/>
                  <a:gd name="connsiteX93" fmla="*/ 8679 w 10000"/>
                  <a:gd name="connsiteY93" fmla="*/ 5887 h 9518"/>
                  <a:gd name="connsiteX94" fmla="*/ 8588 w 10000"/>
                  <a:gd name="connsiteY94" fmla="*/ 5921 h 9518"/>
                  <a:gd name="connsiteX95" fmla="*/ 8452 w 10000"/>
                  <a:gd name="connsiteY95" fmla="*/ 5977 h 9518"/>
                  <a:gd name="connsiteX96" fmla="*/ 8641 w 10000"/>
                  <a:gd name="connsiteY96" fmla="*/ 5904 h 9518"/>
                  <a:gd name="connsiteX97" fmla="*/ 8723 w 10000"/>
                  <a:gd name="connsiteY97" fmla="*/ 5831 h 9518"/>
                  <a:gd name="connsiteX98" fmla="*/ 8767 w 10000"/>
                  <a:gd name="connsiteY98" fmla="*/ 5752 h 9518"/>
                  <a:gd name="connsiteX99" fmla="*/ 8840 w 10000"/>
                  <a:gd name="connsiteY99" fmla="*/ 5746 h 9518"/>
                  <a:gd name="connsiteX100" fmla="*/ 8944 w 10000"/>
                  <a:gd name="connsiteY100" fmla="*/ 5808 h 9518"/>
                  <a:gd name="connsiteX101" fmla="*/ 9086 w 10000"/>
                  <a:gd name="connsiteY101" fmla="*/ 5854 h 9518"/>
                  <a:gd name="connsiteX102" fmla="*/ 9001 w 10000"/>
                  <a:gd name="connsiteY102" fmla="*/ 5989 h 9518"/>
                  <a:gd name="connsiteX103" fmla="*/ 8897 w 10000"/>
                  <a:gd name="connsiteY103" fmla="*/ 6090 h 9518"/>
                  <a:gd name="connsiteX104" fmla="*/ 8840 w 10000"/>
                  <a:gd name="connsiteY104" fmla="*/ 6101 h 9518"/>
                  <a:gd name="connsiteX105" fmla="*/ 8679 w 10000"/>
                  <a:gd name="connsiteY105" fmla="*/ 6085 h 9518"/>
                  <a:gd name="connsiteX106" fmla="*/ 8446 w 10000"/>
                  <a:gd name="connsiteY106" fmla="*/ 6039 h 9518"/>
                  <a:gd name="connsiteX107" fmla="*/ 8162 w 10000"/>
                  <a:gd name="connsiteY107" fmla="*/ 5977 h 9518"/>
                  <a:gd name="connsiteX108" fmla="*/ 7935 w 10000"/>
                  <a:gd name="connsiteY108" fmla="*/ 5876 h 9518"/>
                  <a:gd name="connsiteX109" fmla="*/ 7765 w 10000"/>
                  <a:gd name="connsiteY109" fmla="*/ 5752 h 9518"/>
                  <a:gd name="connsiteX110" fmla="*/ 7538 w 10000"/>
                  <a:gd name="connsiteY110" fmla="*/ 5617 h 9518"/>
                  <a:gd name="connsiteX111" fmla="*/ 7301 w 10000"/>
                  <a:gd name="connsiteY111" fmla="*/ 5448 h 9518"/>
                  <a:gd name="connsiteX112" fmla="*/ 7141 w 10000"/>
                  <a:gd name="connsiteY112" fmla="*/ 5228 h 9518"/>
                  <a:gd name="connsiteX113" fmla="*/ 6885 w 10000"/>
                  <a:gd name="connsiteY113" fmla="*/ 5048 h 9518"/>
                  <a:gd name="connsiteX114" fmla="*/ 6453 w 10000"/>
                  <a:gd name="connsiteY114" fmla="*/ 4811 h 9518"/>
                  <a:gd name="connsiteX115" fmla="*/ 5523 w 10000"/>
                  <a:gd name="connsiteY115" fmla="*/ 4766 h 9518"/>
                  <a:gd name="connsiteX116" fmla="*/ 4562 w 10000"/>
                  <a:gd name="connsiteY116" fmla="*/ 4715 h 9518"/>
                  <a:gd name="connsiteX117" fmla="*/ 3742 w 10000"/>
                  <a:gd name="connsiteY117" fmla="*/ 4530 h 9518"/>
                  <a:gd name="connsiteX118" fmla="*/ 2601 w 10000"/>
                  <a:gd name="connsiteY118" fmla="*/ 3899 h 9518"/>
                  <a:gd name="connsiteX119" fmla="*/ 1980 w 10000"/>
                  <a:gd name="connsiteY119" fmla="*/ 3177 h 9518"/>
                  <a:gd name="connsiteX120" fmla="*/ 1277 w 10000"/>
                  <a:gd name="connsiteY120" fmla="*/ 2558 h 9518"/>
                  <a:gd name="connsiteX121" fmla="*/ 2926 w 10000"/>
                  <a:gd name="connsiteY121" fmla="*/ 4101 h 9518"/>
                  <a:gd name="connsiteX122" fmla="*/ 3629 w 10000"/>
                  <a:gd name="connsiteY122" fmla="*/ 4794 h 9518"/>
                  <a:gd name="connsiteX123" fmla="*/ 3953 w 10000"/>
                  <a:gd name="connsiteY123" fmla="*/ 5138 h 9518"/>
                  <a:gd name="connsiteX124" fmla="*/ 3960 w 10000"/>
                  <a:gd name="connsiteY124" fmla="*/ 6248 h 9518"/>
                  <a:gd name="connsiteX125" fmla="*/ 3739 w 10000"/>
                  <a:gd name="connsiteY125" fmla="*/ 7605 h 9518"/>
                  <a:gd name="connsiteX126" fmla="*/ 3300 w 10000"/>
                  <a:gd name="connsiteY126" fmla="*/ 9518 h 9518"/>
                  <a:gd name="connsiteX127" fmla="*/ 2282 w 10000"/>
                  <a:gd name="connsiteY127" fmla="*/ 7808 h 9518"/>
                  <a:gd name="connsiteX0" fmla="*/ 2282 w 10000"/>
                  <a:gd name="connsiteY0" fmla="*/ 8203 h 10000"/>
                  <a:gd name="connsiteX1" fmla="*/ 1693 w 10000"/>
                  <a:gd name="connsiteY1" fmla="*/ 6783 h 10000"/>
                  <a:gd name="connsiteX2" fmla="*/ 1182 w 10000"/>
                  <a:gd name="connsiteY2" fmla="*/ 5369 h 10000"/>
                  <a:gd name="connsiteX3" fmla="*/ 921 w 10000"/>
                  <a:gd name="connsiteY3" fmla="*/ 4659 h 10000"/>
                  <a:gd name="connsiteX4" fmla="*/ 463 w 10000"/>
                  <a:gd name="connsiteY4" fmla="*/ 3137 h 10000"/>
                  <a:gd name="connsiteX5" fmla="*/ 233 w 10000"/>
                  <a:gd name="connsiteY5" fmla="*/ 1924 h 10000"/>
                  <a:gd name="connsiteX6" fmla="*/ 0 w 10000"/>
                  <a:gd name="connsiteY6" fmla="*/ 924 h 10000"/>
                  <a:gd name="connsiteX7" fmla="*/ 50 w 10000"/>
                  <a:gd name="connsiteY7" fmla="*/ 47 h 10000"/>
                  <a:gd name="connsiteX8" fmla="*/ 309 w 10000"/>
                  <a:gd name="connsiteY8" fmla="*/ 0 h 10000"/>
                  <a:gd name="connsiteX9" fmla="*/ 820 w 10000"/>
                  <a:gd name="connsiteY9" fmla="*/ 0 h 10000"/>
                  <a:gd name="connsiteX10" fmla="*/ 1576 w 10000"/>
                  <a:gd name="connsiteY10" fmla="*/ 119 h 10000"/>
                  <a:gd name="connsiteX11" fmla="*/ 2355 w 10000"/>
                  <a:gd name="connsiteY11" fmla="*/ 379 h 10000"/>
                  <a:gd name="connsiteX12" fmla="*/ 3058 w 10000"/>
                  <a:gd name="connsiteY12" fmla="*/ 657 h 10000"/>
                  <a:gd name="connsiteX13" fmla="*/ 3941 w 10000"/>
                  <a:gd name="connsiteY13" fmla="*/ 1160 h 10000"/>
                  <a:gd name="connsiteX14" fmla="*/ 4994 w 10000"/>
                  <a:gd name="connsiteY14" fmla="*/ 1995 h 10000"/>
                  <a:gd name="connsiteX15" fmla="*/ 5555 w 10000"/>
                  <a:gd name="connsiteY15" fmla="*/ 2427 h 10000"/>
                  <a:gd name="connsiteX16" fmla="*/ 6299 w 10000"/>
                  <a:gd name="connsiteY16" fmla="*/ 2847 h 10000"/>
                  <a:gd name="connsiteX17" fmla="*/ 6649 w 10000"/>
                  <a:gd name="connsiteY17" fmla="*/ 3001 h 10000"/>
                  <a:gd name="connsiteX18" fmla="*/ 6860 w 10000"/>
                  <a:gd name="connsiteY18" fmla="*/ 3072 h 10000"/>
                  <a:gd name="connsiteX19" fmla="*/ 7182 w 10000"/>
                  <a:gd name="connsiteY19" fmla="*/ 3178 h 10000"/>
                  <a:gd name="connsiteX20" fmla="*/ 7415 w 10000"/>
                  <a:gd name="connsiteY20" fmla="*/ 3220 h 10000"/>
                  <a:gd name="connsiteX21" fmla="*/ 7689 w 10000"/>
                  <a:gd name="connsiteY21" fmla="*/ 3178 h 10000"/>
                  <a:gd name="connsiteX22" fmla="*/ 7970 w 10000"/>
                  <a:gd name="connsiteY22" fmla="*/ 3131 h 10000"/>
                  <a:gd name="connsiteX23" fmla="*/ 8291 w 10000"/>
                  <a:gd name="connsiteY23" fmla="*/ 3173 h 10000"/>
                  <a:gd name="connsiteX24" fmla="*/ 8430 w 10000"/>
                  <a:gd name="connsiteY24" fmla="*/ 3285 h 10000"/>
                  <a:gd name="connsiteX25" fmla="*/ 8496 w 10000"/>
                  <a:gd name="connsiteY25" fmla="*/ 3522 h 10000"/>
                  <a:gd name="connsiteX26" fmla="*/ 8307 w 10000"/>
                  <a:gd name="connsiteY26" fmla="*/ 3421 h 10000"/>
                  <a:gd name="connsiteX27" fmla="*/ 8496 w 10000"/>
                  <a:gd name="connsiteY27" fmla="*/ 3522 h 10000"/>
                  <a:gd name="connsiteX28" fmla="*/ 8591 w 10000"/>
                  <a:gd name="connsiteY28" fmla="*/ 3515 h 10000"/>
                  <a:gd name="connsiteX29" fmla="*/ 8745 w 10000"/>
                  <a:gd name="connsiteY29" fmla="*/ 3605 h 10000"/>
                  <a:gd name="connsiteX30" fmla="*/ 8919 w 10000"/>
                  <a:gd name="connsiteY30" fmla="*/ 3693 h 10000"/>
                  <a:gd name="connsiteX31" fmla="*/ 9095 w 10000"/>
                  <a:gd name="connsiteY31" fmla="*/ 3753 h 10000"/>
                  <a:gd name="connsiteX32" fmla="*/ 9376 w 10000"/>
                  <a:gd name="connsiteY32" fmla="*/ 3883 h 10000"/>
                  <a:gd name="connsiteX33" fmla="*/ 9546 w 10000"/>
                  <a:gd name="connsiteY33" fmla="*/ 4007 h 10000"/>
                  <a:gd name="connsiteX34" fmla="*/ 9678 w 10000"/>
                  <a:gd name="connsiteY34" fmla="*/ 4037 h 10000"/>
                  <a:gd name="connsiteX35" fmla="*/ 9745 w 10000"/>
                  <a:gd name="connsiteY35" fmla="*/ 4043 h 10000"/>
                  <a:gd name="connsiteX36" fmla="*/ 9871 w 10000"/>
                  <a:gd name="connsiteY36" fmla="*/ 4079 h 10000"/>
                  <a:gd name="connsiteX37" fmla="*/ 9943 w 10000"/>
                  <a:gd name="connsiteY37" fmla="*/ 4203 h 10000"/>
                  <a:gd name="connsiteX38" fmla="*/ 9968 w 10000"/>
                  <a:gd name="connsiteY38" fmla="*/ 4362 h 10000"/>
                  <a:gd name="connsiteX39" fmla="*/ 10000 w 10000"/>
                  <a:gd name="connsiteY39" fmla="*/ 4611 h 10000"/>
                  <a:gd name="connsiteX40" fmla="*/ 9915 w 10000"/>
                  <a:gd name="connsiteY40" fmla="*/ 4800 h 10000"/>
                  <a:gd name="connsiteX41" fmla="*/ 9817 w 10000"/>
                  <a:gd name="connsiteY41" fmla="*/ 4883 h 10000"/>
                  <a:gd name="connsiteX42" fmla="*/ 9663 w 10000"/>
                  <a:gd name="connsiteY42" fmla="*/ 4883 h 10000"/>
                  <a:gd name="connsiteX43" fmla="*/ 9499 w 10000"/>
                  <a:gd name="connsiteY43" fmla="*/ 4890 h 10000"/>
                  <a:gd name="connsiteX44" fmla="*/ 9303 w 10000"/>
                  <a:gd name="connsiteY44" fmla="*/ 4825 h 10000"/>
                  <a:gd name="connsiteX45" fmla="*/ 9247 w 10000"/>
                  <a:gd name="connsiteY45" fmla="*/ 4830 h 10000"/>
                  <a:gd name="connsiteX46" fmla="*/ 9215 w 10000"/>
                  <a:gd name="connsiteY46" fmla="*/ 4617 h 10000"/>
                  <a:gd name="connsiteX47" fmla="*/ 9228 w 10000"/>
                  <a:gd name="connsiteY47" fmla="*/ 4481 h 10000"/>
                  <a:gd name="connsiteX48" fmla="*/ 9234 w 10000"/>
                  <a:gd name="connsiteY48" fmla="*/ 4623 h 10000"/>
                  <a:gd name="connsiteX49" fmla="*/ 9253 w 10000"/>
                  <a:gd name="connsiteY49" fmla="*/ 4771 h 10000"/>
                  <a:gd name="connsiteX50" fmla="*/ 9281 w 10000"/>
                  <a:gd name="connsiteY50" fmla="*/ 4841 h 10000"/>
                  <a:gd name="connsiteX51" fmla="*/ 9199 w 10000"/>
                  <a:gd name="connsiteY51" fmla="*/ 4989 h 10000"/>
                  <a:gd name="connsiteX52" fmla="*/ 9183 w 10000"/>
                  <a:gd name="connsiteY52" fmla="*/ 5126 h 10000"/>
                  <a:gd name="connsiteX53" fmla="*/ 9202 w 10000"/>
                  <a:gd name="connsiteY53" fmla="*/ 4954 h 10000"/>
                  <a:gd name="connsiteX54" fmla="*/ 9269 w 10000"/>
                  <a:gd name="connsiteY54" fmla="*/ 4812 h 10000"/>
                  <a:gd name="connsiteX55" fmla="*/ 9354 w 10000"/>
                  <a:gd name="connsiteY55" fmla="*/ 4866 h 10000"/>
                  <a:gd name="connsiteX56" fmla="*/ 9433 w 10000"/>
                  <a:gd name="connsiteY56" fmla="*/ 4966 h 10000"/>
                  <a:gd name="connsiteX57" fmla="*/ 9521 w 10000"/>
                  <a:gd name="connsiteY57" fmla="*/ 5007 h 10000"/>
                  <a:gd name="connsiteX58" fmla="*/ 9641 w 10000"/>
                  <a:gd name="connsiteY58" fmla="*/ 5025 h 10000"/>
                  <a:gd name="connsiteX59" fmla="*/ 9694 w 10000"/>
                  <a:gd name="connsiteY59" fmla="*/ 5067 h 10000"/>
                  <a:gd name="connsiteX60" fmla="*/ 9738 w 10000"/>
                  <a:gd name="connsiteY60" fmla="*/ 5090 h 10000"/>
                  <a:gd name="connsiteX61" fmla="*/ 9839 w 10000"/>
                  <a:gd name="connsiteY61" fmla="*/ 5132 h 10000"/>
                  <a:gd name="connsiteX62" fmla="*/ 9883 w 10000"/>
                  <a:gd name="connsiteY62" fmla="*/ 5214 h 10000"/>
                  <a:gd name="connsiteX63" fmla="*/ 9918 w 10000"/>
                  <a:gd name="connsiteY63" fmla="*/ 5268 h 10000"/>
                  <a:gd name="connsiteX64" fmla="*/ 9927 w 10000"/>
                  <a:gd name="connsiteY64" fmla="*/ 5374 h 10000"/>
                  <a:gd name="connsiteX65" fmla="*/ 9887 w 10000"/>
                  <a:gd name="connsiteY65" fmla="*/ 5594 h 10000"/>
                  <a:gd name="connsiteX66" fmla="*/ 9798 w 10000"/>
                  <a:gd name="connsiteY66" fmla="*/ 5777 h 10000"/>
                  <a:gd name="connsiteX67" fmla="*/ 9697 w 10000"/>
                  <a:gd name="connsiteY67" fmla="*/ 5843 h 10000"/>
                  <a:gd name="connsiteX68" fmla="*/ 9574 w 10000"/>
                  <a:gd name="connsiteY68" fmla="*/ 5801 h 10000"/>
                  <a:gd name="connsiteX69" fmla="*/ 9351 w 10000"/>
                  <a:gd name="connsiteY69" fmla="*/ 5652 h 10000"/>
                  <a:gd name="connsiteX70" fmla="*/ 9209 w 10000"/>
                  <a:gd name="connsiteY70" fmla="*/ 5605 h 10000"/>
                  <a:gd name="connsiteX71" fmla="*/ 9158 w 10000"/>
                  <a:gd name="connsiteY71" fmla="*/ 5558 h 10000"/>
                  <a:gd name="connsiteX72" fmla="*/ 9224 w 10000"/>
                  <a:gd name="connsiteY72" fmla="*/ 5445 h 10000"/>
                  <a:gd name="connsiteX73" fmla="*/ 9142 w 10000"/>
                  <a:gd name="connsiteY73" fmla="*/ 5558 h 10000"/>
                  <a:gd name="connsiteX74" fmla="*/ 9035 w 10000"/>
                  <a:gd name="connsiteY74" fmla="*/ 5724 h 10000"/>
                  <a:gd name="connsiteX75" fmla="*/ 9161 w 10000"/>
                  <a:gd name="connsiteY75" fmla="*/ 5522 h 10000"/>
                  <a:gd name="connsiteX76" fmla="*/ 9281 w 10000"/>
                  <a:gd name="connsiteY76" fmla="*/ 5629 h 10000"/>
                  <a:gd name="connsiteX77" fmla="*/ 9474 w 10000"/>
                  <a:gd name="connsiteY77" fmla="*/ 5730 h 10000"/>
                  <a:gd name="connsiteX78" fmla="*/ 9596 w 10000"/>
                  <a:gd name="connsiteY78" fmla="*/ 5777 h 10000"/>
                  <a:gd name="connsiteX79" fmla="*/ 9650 w 10000"/>
                  <a:gd name="connsiteY79" fmla="*/ 5794 h 10000"/>
                  <a:gd name="connsiteX80" fmla="*/ 9707 w 10000"/>
                  <a:gd name="connsiteY80" fmla="*/ 6032 h 10000"/>
                  <a:gd name="connsiteX81" fmla="*/ 9678 w 10000"/>
                  <a:gd name="connsiteY81" fmla="*/ 6250 h 10000"/>
                  <a:gd name="connsiteX82" fmla="*/ 9546 w 10000"/>
                  <a:gd name="connsiteY82" fmla="*/ 6310 h 10000"/>
                  <a:gd name="connsiteX83" fmla="*/ 9436 w 10000"/>
                  <a:gd name="connsiteY83" fmla="*/ 6304 h 10000"/>
                  <a:gd name="connsiteX84" fmla="*/ 9310 w 10000"/>
                  <a:gd name="connsiteY84" fmla="*/ 6304 h 10000"/>
                  <a:gd name="connsiteX85" fmla="*/ 9187 w 10000"/>
                  <a:gd name="connsiteY85" fmla="*/ 6257 h 10000"/>
                  <a:gd name="connsiteX86" fmla="*/ 9086 w 10000"/>
                  <a:gd name="connsiteY86" fmla="*/ 6150 h 10000"/>
                  <a:gd name="connsiteX87" fmla="*/ 8979 w 10000"/>
                  <a:gd name="connsiteY87" fmla="*/ 6115 h 10000"/>
                  <a:gd name="connsiteX88" fmla="*/ 8906 w 10000"/>
                  <a:gd name="connsiteY88" fmla="*/ 6126 h 10000"/>
                  <a:gd name="connsiteX89" fmla="*/ 8824 w 10000"/>
                  <a:gd name="connsiteY89" fmla="*/ 6032 h 10000"/>
                  <a:gd name="connsiteX90" fmla="*/ 8944 w 10000"/>
                  <a:gd name="connsiteY90" fmla="*/ 5895 h 10000"/>
                  <a:gd name="connsiteX91" fmla="*/ 8802 w 10000"/>
                  <a:gd name="connsiteY91" fmla="*/ 6055 h 10000"/>
                  <a:gd name="connsiteX92" fmla="*/ 8748 w 10000"/>
                  <a:gd name="connsiteY92" fmla="*/ 6037 h 10000"/>
                  <a:gd name="connsiteX93" fmla="*/ 8679 w 10000"/>
                  <a:gd name="connsiteY93" fmla="*/ 6185 h 10000"/>
                  <a:gd name="connsiteX94" fmla="*/ 8588 w 10000"/>
                  <a:gd name="connsiteY94" fmla="*/ 6221 h 10000"/>
                  <a:gd name="connsiteX95" fmla="*/ 8452 w 10000"/>
                  <a:gd name="connsiteY95" fmla="*/ 6280 h 10000"/>
                  <a:gd name="connsiteX96" fmla="*/ 8641 w 10000"/>
                  <a:gd name="connsiteY96" fmla="*/ 6203 h 10000"/>
                  <a:gd name="connsiteX97" fmla="*/ 8723 w 10000"/>
                  <a:gd name="connsiteY97" fmla="*/ 6126 h 10000"/>
                  <a:gd name="connsiteX98" fmla="*/ 8767 w 10000"/>
                  <a:gd name="connsiteY98" fmla="*/ 6043 h 10000"/>
                  <a:gd name="connsiteX99" fmla="*/ 8840 w 10000"/>
                  <a:gd name="connsiteY99" fmla="*/ 6037 h 10000"/>
                  <a:gd name="connsiteX100" fmla="*/ 8944 w 10000"/>
                  <a:gd name="connsiteY100" fmla="*/ 6102 h 10000"/>
                  <a:gd name="connsiteX101" fmla="*/ 9086 w 10000"/>
                  <a:gd name="connsiteY101" fmla="*/ 6150 h 10000"/>
                  <a:gd name="connsiteX102" fmla="*/ 9001 w 10000"/>
                  <a:gd name="connsiteY102" fmla="*/ 6292 h 10000"/>
                  <a:gd name="connsiteX103" fmla="*/ 8897 w 10000"/>
                  <a:gd name="connsiteY103" fmla="*/ 6398 h 10000"/>
                  <a:gd name="connsiteX104" fmla="*/ 8840 w 10000"/>
                  <a:gd name="connsiteY104" fmla="*/ 6410 h 10000"/>
                  <a:gd name="connsiteX105" fmla="*/ 8679 w 10000"/>
                  <a:gd name="connsiteY105" fmla="*/ 6393 h 10000"/>
                  <a:gd name="connsiteX106" fmla="*/ 8446 w 10000"/>
                  <a:gd name="connsiteY106" fmla="*/ 6345 h 10000"/>
                  <a:gd name="connsiteX107" fmla="*/ 8162 w 10000"/>
                  <a:gd name="connsiteY107" fmla="*/ 6280 h 10000"/>
                  <a:gd name="connsiteX108" fmla="*/ 7935 w 10000"/>
                  <a:gd name="connsiteY108" fmla="*/ 6174 h 10000"/>
                  <a:gd name="connsiteX109" fmla="*/ 7765 w 10000"/>
                  <a:gd name="connsiteY109" fmla="*/ 6043 h 10000"/>
                  <a:gd name="connsiteX110" fmla="*/ 7538 w 10000"/>
                  <a:gd name="connsiteY110" fmla="*/ 5901 h 10000"/>
                  <a:gd name="connsiteX111" fmla="*/ 7301 w 10000"/>
                  <a:gd name="connsiteY111" fmla="*/ 5724 h 10000"/>
                  <a:gd name="connsiteX112" fmla="*/ 7141 w 10000"/>
                  <a:gd name="connsiteY112" fmla="*/ 5493 h 10000"/>
                  <a:gd name="connsiteX113" fmla="*/ 6885 w 10000"/>
                  <a:gd name="connsiteY113" fmla="*/ 5304 h 10000"/>
                  <a:gd name="connsiteX114" fmla="*/ 6453 w 10000"/>
                  <a:gd name="connsiteY114" fmla="*/ 5055 h 10000"/>
                  <a:gd name="connsiteX115" fmla="*/ 5523 w 10000"/>
                  <a:gd name="connsiteY115" fmla="*/ 5007 h 10000"/>
                  <a:gd name="connsiteX116" fmla="*/ 4562 w 10000"/>
                  <a:gd name="connsiteY116" fmla="*/ 4954 h 10000"/>
                  <a:gd name="connsiteX117" fmla="*/ 3742 w 10000"/>
                  <a:gd name="connsiteY117" fmla="*/ 4759 h 10000"/>
                  <a:gd name="connsiteX118" fmla="*/ 2601 w 10000"/>
                  <a:gd name="connsiteY118" fmla="*/ 4096 h 10000"/>
                  <a:gd name="connsiteX119" fmla="*/ 1980 w 10000"/>
                  <a:gd name="connsiteY119" fmla="*/ 3338 h 10000"/>
                  <a:gd name="connsiteX120" fmla="*/ 1277 w 10000"/>
                  <a:gd name="connsiteY120" fmla="*/ 2688 h 10000"/>
                  <a:gd name="connsiteX121" fmla="*/ 2926 w 10000"/>
                  <a:gd name="connsiteY121" fmla="*/ 4309 h 10000"/>
                  <a:gd name="connsiteX122" fmla="*/ 3629 w 10000"/>
                  <a:gd name="connsiteY122" fmla="*/ 5037 h 10000"/>
                  <a:gd name="connsiteX123" fmla="*/ 4037 w 10000"/>
                  <a:gd name="connsiteY123" fmla="*/ 5615 h 10000"/>
                  <a:gd name="connsiteX124" fmla="*/ 3960 w 10000"/>
                  <a:gd name="connsiteY124" fmla="*/ 6564 h 10000"/>
                  <a:gd name="connsiteX125" fmla="*/ 3739 w 10000"/>
                  <a:gd name="connsiteY125" fmla="*/ 7990 h 10000"/>
                  <a:gd name="connsiteX126" fmla="*/ 3300 w 10000"/>
                  <a:gd name="connsiteY126" fmla="*/ 10000 h 10000"/>
                  <a:gd name="connsiteX127" fmla="*/ 2282 w 10000"/>
                  <a:gd name="connsiteY127" fmla="*/ 8203 h 10000"/>
                  <a:gd name="connsiteX0" fmla="*/ 2282 w 10000"/>
                  <a:gd name="connsiteY0" fmla="*/ 8203 h 10000"/>
                  <a:gd name="connsiteX1" fmla="*/ 1693 w 10000"/>
                  <a:gd name="connsiteY1" fmla="*/ 6783 h 10000"/>
                  <a:gd name="connsiteX2" fmla="*/ 1182 w 10000"/>
                  <a:gd name="connsiteY2" fmla="*/ 5369 h 10000"/>
                  <a:gd name="connsiteX3" fmla="*/ 921 w 10000"/>
                  <a:gd name="connsiteY3" fmla="*/ 4659 h 10000"/>
                  <a:gd name="connsiteX4" fmla="*/ 463 w 10000"/>
                  <a:gd name="connsiteY4" fmla="*/ 3137 h 10000"/>
                  <a:gd name="connsiteX5" fmla="*/ 233 w 10000"/>
                  <a:gd name="connsiteY5" fmla="*/ 1924 h 10000"/>
                  <a:gd name="connsiteX6" fmla="*/ 0 w 10000"/>
                  <a:gd name="connsiteY6" fmla="*/ 924 h 10000"/>
                  <a:gd name="connsiteX7" fmla="*/ 50 w 10000"/>
                  <a:gd name="connsiteY7" fmla="*/ 47 h 10000"/>
                  <a:gd name="connsiteX8" fmla="*/ 309 w 10000"/>
                  <a:gd name="connsiteY8" fmla="*/ 0 h 10000"/>
                  <a:gd name="connsiteX9" fmla="*/ 820 w 10000"/>
                  <a:gd name="connsiteY9" fmla="*/ 0 h 10000"/>
                  <a:gd name="connsiteX10" fmla="*/ 1576 w 10000"/>
                  <a:gd name="connsiteY10" fmla="*/ 119 h 10000"/>
                  <a:gd name="connsiteX11" fmla="*/ 2355 w 10000"/>
                  <a:gd name="connsiteY11" fmla="*/ 379 h 10000"/>
                  <a:gd name="connsiteX12" fmla="*/ 3058 w 10000"/>
                  <a:gd name="connsiteY12" fmla="*/ 657 h 10000"/>
                  <a:gd name="connsiteX13" fmla="*/ 3941 w 10000"/>
                  <a:gd name="connsiteY13" fmla="*/ 1160 h 10000"/>
                  <a:gd name="connsiteX14" fmla="*/ 4994 w 10000"/>
                  <a:gd name="connsiteY14" fmla="*/ 1995 h 10000"/>
                  <a:gd name="connsiteX15" fmla="*/ 5555 w 10000"/>
                  <a:gd name="connsiteY15" fmla="*/ 2427 h 10000"/>
                  <a:gd name="connsiteX16" fmla="*/ 6299 w 10000"/>
                  <a:gd name="connsiteY16" fmla="*/ 2847 h 10000"/>
                  <a:gd name="connsiteX17" fmla="*/ 6649 w 10000"/>
                  <a:gd name="connsiteY17" fmla="*/ 3001 h 10000"/>
                  <a:gd name="connsiteX18" fmla="*/ 6860 w 10000"/>
                  <a:gd name="connsiteY18" fmla="*/ 3072 h 10000"/>
                  <a:gd name="connsiteX19" fmla="*/ 7182 w 10000"/>
                  <a:gd name="connsiteY19" fmla="*/ 3178 h 10000"/>
                  <a:gd name="connsiteX20" fmla="*/ 7415 w 10000"/>
                  <a:gd name="connsiteY20" fmla="*/ 3220 h 10000"/>
                  <a:gd name="connsiteX21" fmla="*/ 7689 w 10000"/>
                  <a:gd name="connsiteY21" fmla="*/ 3178 h 10000"/>
                  <a:gd name="connsiteX22" fmla="*/ 7970 w 10000"/>
                  <a:gd name="connsiteY22" fmla="*/ 3131 h 10000"/>
                  <a:gd name="connsiteX23" fmla="*/ 8291 w 10000"/>
                  <a:gd name="connsiteY23" fmla="*/ 3173 h 10000"/>
                  <a:gd name="connsiteX24" fmla="*/ 8430 w 10000"/>
                  <a:gd name="connsiteY24" fmla="*/ 3285 h 10000"/>
                  <a:gd name="connsiteX25" fmla="*/ 8496 w 10000"/>
                  <a:gd name="connsiteY25" fmla="*/ 3522 h 10000"/>
                  <a:gd name="connsiteX26" fmla="*/ 8307 w 10000"/>
                  <a:gd name="connsiteY26" fmla="*/ 3421 h 10000"/>
                  <a:gd name="connsiteX27" fmla="*/ 8496 w 10000"/>
                  <a:gd name="connsiteY27" fmla="*/ 3522 h 10000"/>
                  <a:gd name="connsiteX28" fmla="*/ 8591 w 10000"/>
                  <a:gd name="connsiteY28" fmla="*/ 3515 h 10000"/>
                  <a:gd name="connsiteX29" fmla="*/ 8745 w 10000"/>
                  <a:gd name="connsiteY29" fmla="*/ 3605 h 10000"/>
                  <a:gd name="connsiteX30" fmla="*/ 8919 w 10000"/>
                  <a:gd name="connsiteY30" fmla="*/ 3693 h 10000"/>
                  <a:gd name="connsiteX31" fmla="*/ 9095 w 10000"/>
                  <a:gd name="connsiteY31" fmla="*/ 3753 h 10000"/>
                  <a:gd name="connsiteX32" fmla="*/ 9376 w 10000"/>
                  <a:gd name="connsiteY32" fmla="*/ 3883 h 10000"/>
                  <a:gd name="connsiteX33" fmla="*/ 9546 w 10000"/>
                  <a:gd name="connsiteY33" fmla="*/ 4007 h 10000"/>
                  <a:gd name="connsiteX34" fmla="*/ 9678 w 10000"/>
                  <a:gd name="connsiteY34" fmla="*/ 4037 h 10000"/>
                  <a:gd name="connsiteX35" fmla="*/ 9745 w 10000"/>
                  <a:gd name="connsiteY35" fmla="*/ 4043 h 10000"/>
                  <a:gd name="connsiteX36" fmla="*/ 9871 w 10000"/>
                  <a:gd name="connsiteY36" fmla="*/ 4079 h 10000"/>
                  <a:gd name="connsiteX37" fmla="*/ 9943 w 10000"/>
                  <a:gd name="connsiteY37" fmla="*/ 4203 h 10000"/>
                  <a:gd name="connsiteX38" fmla="*/ 9968 w 10000"/>
                  <a:gd name="connsiteY38" fmla="*/ 4362 h 10000"/>
                  <a:gd name="connsiteX39" fmla="*/ 10000 w 10000"/>
                  <a:gd name="connsiteY39" fmla="*/ 4611 h 10000"/>
                  <a:gd name="connsiteX40" fmla="*/ 9915 w 10000"/>
                  <a:gd name="connsiteY40" fmla="*/ 4800 h 10000"/>
                  <a:gd name="connsiteX41" fmla="*/ 9817 w 10000"/>
                  <a:gd name="connsiteY41" fmla="*/ 4883 h 10000"/>
                  <a:gd name="connsiteX42" fmla="*/ 9663 w 10000"/>
                  <a:gd name="connsiteY42" fmla="*/ 4883 h 10000"/>
                  <a:gd name="connsiteX43" fmla="*/ 9499 w 10000"/>
                  <a:gd name="connsiteY43" fmla="*/ 4890 h 10000"/>
                  <a:gd name="connsiteX44" fmla="*/ 9303 w 10000"/>
                  <a:gd name="connsiteY44" fmla="*/ 4825 h 10000"/>
                  <a:gd name="connsiteX45" fmla="*/ 9247 w 10000"/>
                  <a:gd name="connsiteY45" fmla="*/ 4830 h 10000"/>
                  <a:gd name="connsiteX46" fmla="*/ 9215 w 10000"/>
                  <a:gd name="connsiteY46" fmla="*/ 4617 h 10000"/>
                  <a:gd name="connsiteX47" fmla="*/ 9228 w 10000"/>
                  <a:gd name="connsiteY47" fmla="*/ 4481 h 10000"/>
                  <a:gd name="connsiteX48" fmla="*/ 9234 w 10000"/>
                  <a:gd name="connsiteY48" fmla="*/ 4623 h 10000"/>
                  <a:gd name="connsiteX49" fmla="*/ 9253 w 10000"/>
                  <a:gd name="connsiteY49" fmla="*/ 4771 h 10000"/>
                  <a:gd name="connsiteX50" fmla="*/ 9281 w 10000"/>
                  <a:gd name="connsiteY50" fmla="*/ 4841 h 10000"/>
                  <a:gd name="connsiteX51" fmla="*/ 9199 w 10000"/>
                  <a:gd name="connsiteY51" fmla="*/ 4989 h 10000"/>
                  <a:gd name="connsiteX52" fmla="*/ 9183 w 10000"/>
                  <a:gd name="connsiteY52" fmla="*/ 5126 h 10000"/>
                  <a:gd name="connsiteX53" fmla="*/ 9202 w 10000"/>
                  <a:gd name="connsiteY53" fmla="*/ 4954 h 10000"/>
                  <a:gd name="connsiteX54" fmla="*/ 9269 w 10000"/>
                  <a:gd name="connsiteY54" fmla="*/ 4812 h 10000"/>
                  <a:gd name="connsiteX55" fmla="*/ 9354 w 10000"/>
                  <a:gd name="connsiteY55" fmla="*/ 4866 h 10000"/>
                  <a:gd name="connsiteX56" fmla="*/ 9433 w 10000"/>
                  <a:gd name="connsiteY56" fmla="*/ 4966 h 10000"/>
                  <a:gd name="connsiteX57" fmla="*/ 9521 w 10000"/>
                  <a:gd name="connsiteY57" fmla="*/ 5007 h 10000"/>
                  <a:gd name="connsiteX58" fmla="*/ 9641 w 10000"/>
                  <a:gd name="connsiteY58" fmla="*/ 5025 h 10000"/>
                  <a:gd name="connsiteX59" fmla="*/ 9694 w 10000"/>
                  <a:gd name="connsiteY59" fmla="*/ 5067 h 10000"/>
                  <a:gd name="connsiteX60" fmla="*/ 9738 w 10000"/>
                  <a:gd name="connsiteY60" fmla="*/ 5090 h 10000"/>
                  <a:gd name="connsiteX61" fmla="*/ 9839 w 10000"/>
                  <a:gd name="connsiteY61" fmla="*/ 5132 h 10000"/>
                  <a:gd name="connsiteX62" fmla="*/ 9883 w 10000"/>
                  <a:gd name="connsiteY62" fmla="*/ 5214 h 10000"/>
                  <a:gd name="connsiteX63" fmla="*/ 9918 w 10000"/>
                  <a:gd name="connsiteY63" fmla="*/ 5268 h 10000"/>
                  <a:gd name="connsiteX64" fmla="*/ 9927 w 10000"/>
                  <a:gd name="connsiteY64" fmla="*/ 5374 h 10000"/>
                  <a:gd name="connsiteX65" fmla="*/ 9887 w 10000"/>
                  <a:gd name="connsiteY65" fmla="*/ 5594 h 10000"/>
                  <a:gd name="connsiteX66" fmla="*/ 9798 w 10000"/>
                  <a:gd name="connsiteY66" fmla="*/ 5777 h 10000"/>
                  <a:gd name="connsiteX67" fmla="*/ 9697 w 10000"/>
                  <a:gd name="connsiteY67" fmla="*/ 5843 h 10000"/>
                  <a:gd name="connsiteX68" fmla="*/ 9574 w 10000"/>
                  <a:gd name="connsiteY68" fmla="*/ 5801 h 10000"/>
                  <a:gd name="connsiteX69" fmla="*/ 9351 w 10000"/>
                  <a:gd name="connsiteY69" fmla="*/ 5652 h 10000"/>
                  <a:gd name="connsiteX70" fmla="*/ 9209 w 10000"/>
                  <a:gd name="connsiteY70" fmla="*/ 5605 h 10000"/>
                  <a:gd name="connsiteX71" fmla="*/ 9158 w 10000"/>
                  <a:gd name="connsiteY71" fmla="*/ 5558 h 10000"/>
                  <a:gd name="connsiteX72" fmla="*/ 9224 w 10000"/>
                  <a:gd name="connsiteY72" fmla="*/ 5445 h 10000"/>
                  <a:gd name="connsiteX73" fmla="*/ 9142 w 10000"/>
                  <a:gd name="connsiteY73" fmla="*/ 5558 h 10000"/>
                  <a:gd name="connsiteX74" fmla="*/ 9035 w 10000"/>
                  <a:gd name="connsiteY74" fmla="*/ 5724 h 10000"/>
                  <a:gd name="connsiteX75" fmla="*/ 9161 w 10000"/>
                  <a:gd name="connsiteY75" fmla="*/ 5522 h 10000"/>
                  <a:gd name="connsiteX76" fmla="*/ 9281 w 10000"/>
                  <a:gd name="connsiteY76" fmla="*/ 5629 h 10000"/>
                  <a:gd name="connsiteX77" fmla="*/ 9474 w 10000"/>
                  <a:gd name="connsiteY77" fmla="*/ 5730 h 10000"/>
                  <a:gd name="connsiteX78" fmla="*/ 9596 w 10000"/>
                  <a:gd name="connsiteY78" fmla="*/ 5777 h 10000"/>
                  <a:gd name="connsiteX79" fmla="*/ 9650 w 10000"/>
                  <a:gd name="connsiteY79" fmla="*/ 5794 h 10000"/>
                  <a:gd name="connsiteX80" fmla="*/ 9707 w 10000"/>
                  <a:gd name="connsiteY80" fmla="*/ 6032 h 10000"/>
                  <a:gd name="connsiteX81" fmla="*/ 9678 w 10000"/>
                  <a:gd name="connsiteY81" fmla="*/ 6250 h 10000"/>
                  <a:gd name="connsiteX82" fmla="*/ 9546 w 10000"/>
                  <a:gd name="connsiteY82" fmla="*/ 6310 h 10000"/>
                  <a:gd name="connsiteX83" fmla="*/ 9436 w 10000"/>
                  <a:gd name="connsiteY83" fmla="*/ 6304 h 10000"/>
                  <a:gd name="connsiteX84" fmla="*/ 9310 w 10000"/>
                  <a:gd name="connsiteY84" fmla="*/ 6304 h 10000"/>
                  <a:gd name="connsiteX85" fmla="*/ 9187 w 10000"/>
                  <a:gd name="connsiteY85" fmla="*/ 6257 h 10000"/>
                  <a:gd name="connsiteX86" fmla="*/ 9086 w 10000"/>
                  <a:gd name="connsiteY86" fmla="*/ 6150 h 10000"/>
                  <a:gd name="connsiteX87" fmla="*/ 8979 w 10000"/>
                  <a:gd name="connsiteY87" fmla="*/ 6115 h 10000"/>
                  <a:gd name="connsiteX88" fmla="*/ 8906 w 10000"/>
                  <a:gd name="connsiteY88" fmla="*/ 6126 h 10000"/>
                  <a:gd name="connsiteX89" fmla="*/ 8824 w 10000"/>
                  <a:gd name="connsiteY89" fmla="*/ 6032 h 10000"/>
                  <a:gd name="connsiteX90" fmla="*/ 8944 w 10000"/>
                  <a:gd name="connsiteY90" fmla="*/ 5895 h 10000"/>
                  <a:gd name="connsiteX91" fmla="*/ 8802 w 10000"/>
                  <a:gd name="connsiteY91" fmla="*/ 6055 h 10000"/>
                  <a:gd name="connsiteX92" fmla="*/ 8748 w 10000"/>
                  <a:gd name="connsiteY92" fmla="*/ 6037 h 10000"/>
                  <a:gd name="connsiteX93" fmla="*/ 8679 w 10000"/>
                  <a:gd name="connsiteY93" fmla="*/ 6185 h 10000"/>
                  <a:gd name="connsiteX94" fmla="*/ 8588 w 10000"/>
                  <a:gd name="connsiteY94" fmla="*/ 6221 h 10000"/>
                  <a:gd name="connsiteX95" fmla="*/ 8452 w 10000"/>
                  <a:gd name="connsiteY95" fmla="*/ 6280 h 10000"/>
                  <a:gd name="connsiteX96" fmla="*/ 8641 w 10000"/>
                  <a:gd name="connsiteY96" fmla="*/ 6203 h 10000"/>
                  <a:gd name="connsiteX97" fmla="*/ 8723 w 10000"/>
                  <a:gd name="connsiteY97" fmla="*/ 6126 h 10000"/>
                  <a:gd name="connsiteX98" fmla="*/ 8767 w 10000"/>
                  <a:gd name="connsiteY98" fmla="*/ 6043 h 10000"/>
                  <a:gd name="connsiteX99" fmla="*/ 8840 w 10000"/>
                  <a:gd name="connsiteY99" fmla="*/ 6037 h 10000"/>
                  <a:gd name="connsiteX100" fmla="*/ 8944 w 10000"/>
                  <a:gd name="connsiteY100" fmla="*/ 6102 h 10000"/>
                  <a:gd name="connsiteX101" fmla="*/ 9086 w 10000"/>
                  <a:gd name="connsiteY101" fmla="*/ 6150 h 10000"/>
                  <a:gd name="connsiteX102" fmla="*/ 9001 w 10000"/>
                  <a:gd name="connsiteY102" fmla="*/ 6292 h 10000"/>
                  <a:gd name="connsiteX103" fmla="*/ 8897 w 10000"/>
                  <a:gd name="connsiteY103" fmla="*/ 6398 h 10000"/>
                  <a:gd name="connsiteX104" fmla="*/ 8840 w 10000"/>
                  <a:gd name="connsiteY104" fmla="*/ 6410 h 10000"/>
                  <a:gd name="connsiteX105" fmla="*/ 8679 w 10000"/>
                  <a:gd name="connsiteY105" fmla="*/ 6393 h 10000"/>
                  <a:gd name="connsiteX106" fmla="*/ 8446 w 10000"/>
                  <a:gd name="connsiteY106" fmla="*/ 6345 h 10000"/>
                  <a:gd name="connsiteX107" fmla="*/ 8162 w 10000"/>
                  <a:gd name="connsiteY107" fmla="*/ 6280 h 10000"/>
                  <a:gd name="connsiteX108" fmla="*/ 7935 w 10000"/>
                  <a:gd name="connsiteY108" fmla="*/ 6174 h 10000"/>
                  <a:gd name="connsiteX109" fmla="*/ 7765 w 10000"/>
                  <a:gd name="connsiteY109" fmla="*/ 6043 h 10000"/>
                  <a:gd name="connsiteX110" fmla="*/ 7538 w 10000"/>
                  <a:gd name="connsiteY110" fmla="*/ 5901 h 10000"/>
                  <a:gd name="connsiteX111" fmla="*/ 7301 w 10000"/>
                  <a:gd name="connsiteY111" fmla="*/ 5724 h 10000"/>
                  <a:gd name="connsiteX112" fmla="*/ 7141 w 10000"/>
                  <a:gd name="connsiteY112" fmla="*/ 5493 h 10000"/>
                  <a:gd name="connsiteX113" fmla="*/ 6885 w 10000"/>
                  <a:gd name="connsiteY113" fmla="*/ 5304 h 10000"/>
                  <a:gd name="connsiteX114" fmla="*/ 6453 w 10000"/>
                  <a:gd name="connsiteY114" fmla="*/ 5055 h 10000"/>
                  <a:gd name="connsiteX115" fmla="*/ 5523 w 10000"/>
                  <a:gd name="connsiteY115" fmla="*/ 5007 h 10000"/>
                  <a:gd name="connsiteX116" fmla="*/ 4562 w 10000"/>
                  <a:gd name="connsiteY116" fmla="*/ 4954 h 10000"/>
                  <a:gd name="connsiteX117" fmla="*/ 3742 w 10000"/>
                  <a:gd name="connsiteY117" fmla="*/ 4759 h 10000"/>
                  <a:gd name="connsiteX118" fmla="*/ 2601 w 10000"/>
                  <a:gd name="connsiteY118" fmla="*/ 4096 h 10000"/>
                  <a:gd name="connsiteX119" fmla="*/ 1980 w 10000"/>
                  <a:gd name="connsiteY119" fmla="*/ 3338 h 10000"/>
                  <a:gd name="connsiteX120" fmla="*/ 1277 w 10000"/>
                  <a:gd name="connsiteY120" fmla="*/ 2688 h 10000"/>
                  <a:gd name="connsiteX121" fmla="*/ 2926 w 10000"/>
                  <a:gd name="connsiteY121" fmla="*/ 4309 h 10000"/>
                  <a:gd name="connsiteX122" fmla="*/ 3629 w 10000"/>
                  <a:gd name="connsiteY122" fmla="*/ 5037 h 10000"/>
                  <a:gd name="connsiteX123" fmla="*/ 4121 w 10000"/>
                  <a:gd name="connsiteY123" fmla="*/ 5398 h 10000"/>
                  <a:gd name="connsiteX124" fmla="*/ 3960 w 10000"/>
                  <a:gd name="connsiteY124" fmla="*/ 6564 h 10000"/>
                  <a:gd name="connsiteX125" fmla="*/ 3739 w 10000"/>
                  <a:gd name="connsiteY125" fmla="*/ 7990 h 10000"/>
                  <a:gd name="connsiteX126" fmla="*/ 3300 w 10000"/>
                  <a:gd name="connsiteY126" fmla="*/ 10000 h 10000"/>
                  <a:gd name="connsiteX127" fmla="*/ 2282 w 10000"/>
                  <a:gd name="connsiteY127" fmla="*/ 8203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10000" h="10000">
                    <a:moveTo>
                      <a:pt x="2282" y="8203"/>
                    </a:moveTo>
                    <a:lnTo>
                      <a:pt x="1693" y="6783"/>
                    </a:lnTo>
                    <a:lnTo>
                      <a:pt x="1182" y="5369"/>
                    </a:lnTo>
                    <a:lnTo>
                      <a:pt x="921" y="4659"/>
                    </a:lnTo>
                    <a:lnTo>
                      <a:pt x="463" y="3137"/>
                    </a:lnTo>
                    <a:cubicBezTo>
                      <a:pt x="386" y="2733"/>
                      <a:pt x="310" y="2328"/>
                      <a:pt x="233" y="1924"/>
                    </a:cubicBezTo>
                    <a:cubicBezTo>
                      <a:pt x="155" y="1591"/>
                      <a:pt x="78" y="1257"/>
                      <a:pt x="0" y="924"/>
                    </a:cubicBezTo>
                    <a:cubicBezTo>
                      <a:pt x="17" y="631"/>
                      <a:pt x="33" y="339"/>
                      <a:pt x="50" y="47"/>
                    </a:cubicBezTo>
                    <a:lnTo>
                      <a:pt x="309" y="0"/>
                    </a:lnTo>
                    <a:lnTo>
                      <a:pt x="820" y="0"/>
                    </a:lnTo>
                    <a:lnTo>
                      <a:pt x="1576" y="119"/>
                    </a:lnTo>
                    <a:lnTo>
                      <a:pt x="2355" y="379"/>
                    </a:lnTo>
                    <a:lnTo>
                      <a:pt x="3058" y="657"/>
                    </a:lnTo>
                    <a:lnTo>
                      <a:pt x="3941" y="1160"/>
                    </a:lnTo>
                    <a:lnTo>
                      <a:pt x="4994" y="1995"/>
                    </a:lnTo>
                    <a:lnTo>
                      <a:pt x="5555" y="2427"/>
                    </a:lnTo>
                    <a:lnTo>
                      <a:pt x="6299" y="2847"/>
                    </a:lnTo>
                    <a:lnTo>
                      <a:pt x="6649" y="3001"/>
                    </a:lnTo>
                    <a:lnTo>
                      <a:pt x="6860" y="3072"/>
                    </a:lnTo>
                    <a:lnTo>
                      <a:pt x="7182" y="3178"/>
                    </a:lnTo>
                    <a:lnTo>
                      <a:pt x="7415" y="3220"/>
                    </a:lnTo>
                    <a:lnTo>
                      <a:pt x="7689" y="3178"/>
                    </a:lnTo>
                    <a:lnTo>
                      <a:pt x="7970" y="3131"/>
                    </a:lnTo>
                    <a:lnTo>
                      <a:pt x="8291" y="3173"/>
                    </a:lnTo>
                    <a:cubicBezTo>
                      <a:pt x="8337" y="3211"/>
                      <a:pt x="8384" y="3248"/>
                      <a:pt x="8430" y="3285"/>
                    </a:cubicBezTo>
                    <a:lnTo>
                      <a:pt x="8496" y="3522"/>
                    </a:lnTo>
                    <a:lnTo>
                      <a:pt x="8307" y="3421"/>
                    </a:lnTo>
                    <a:lnTo>
                      <a:pt x="8496" y="3522"/>
                    </a:lnTo>
                    <a:cubicBezTo>
                      <a:pt x="8528" y="3520"/>
                      <a:pt x="8559" y="3517"/>
                      <a:pt x="8591" y="3515"/>
                    </a:cubicBezTo>
                    <a:lnTo>
                      <a:pt x="8745" y="3605"/>
                    </a:lnTo>
                    <a:lnTo>
                      <a:pt x="8919" y="3693"/>
                    </a:lnTo>
                    <a:lnTo>
                      <a:pt x="9095" y="3753"/>
                    </a:lnTo>
                    <a:lnTo>
                      <a:pt x="9376" y="3883"/>
                    </a:lnTo>
                    <a:cubicBezTo>
                      <a:pt x="9433" y="3924"/>
                      <a:pt x="9489" y="3966"/>
                      <a:pt x="9546" y="4007"/>
                    </a:cubicBezTo>
                    <a:lnTo>
                      <a:pt x="9678" y="4037"/>
                    </a:lnTo>
                    <a:lnTo>
                      <a:pt x="9745" y="4043"/>
                    </a:lnTo>
                    <a:lnTo>
                      <a:pt x="9871" y="4079"/>
                    </a:lnTo>
                    <a:cubicBezTo>
                      <a:pt x="9895" y="4120"/>
                      <a:pt x="9919" y="4162"/>
                      <a:pt x="9943" y="4203"/>
                    </a:cubicBezTo>
                    <a:cubicBezTo>
                      <a:pt x="9951" y="4256"/>
                      <a:pt x="9960" y="4309"/>
                      <a:pt x="9968" y="4362"/>
                    </a:cubicBezTo>
                    <a:cubicBezTo>
                      <a:pt x="9979" y="4445"/>
                      <a:pt x="9989" y="4528"/>
                      <a:pt x="10000" y="4611"/>
                    </a:cubicBezTo>
                    <a:cubicBezTo>
                      <a:pt x="9972" y="4674"/>
                      <a:pt x="9943" y="4737"/>
                      <a:pt x="9915" y="4800"/>
                    </a:cubicBezTo>
                    <a:cubicBezTo>
                      <a:pt x="9882" y="4828"/>
                      <a:pt x="9850" y="4856"/>
                      <a:pt x="9817" y="4883"/>
                    </a:cubicBezTo>
                    <a:lnTo>
                      <a:pt x="9663" y="4883"/>
                    </a:lnTo>
                    <a:lnTo>
                      <a:pt x="9499" y="4890"/>
                    </a:lnTo>
                    <a:lnTo>
                      <a:pt x="9303" y="4825"/>
                    </a:lnTo>
                    <a:cubicBezTo>
                      <a:pt x="9284" y="4827"/>
                      <a:pt x="9266" y="4828"/>
                      <a:pt x="9247" y="4830"/>
                    </a:cubicBezTo>
                    <a:cubicBezTo>
                      <a:pt x="9236" y="4758"/>
                      <a:pt x="9226" y="4688"/>
                      <a:pt x="9215" y="4617"/>
                    </a:cubicBezTo>
                    <a:cubicBezTo>
                      <a:pt x="9219" y="4571"/>
                      <a:pt x="9224" y="4526"/>
                      <a:pt x="9228" y="4481"/>
                    </a:cubicBezTo>
                    <a:cubicBezTo>
                      <a:pt x="9230" y="4528"/>
                      <a:pt x="9232" y="4576"/>
                      <a:pt x="9234" y="4623"/>
                    </a:cubicBezTo>
                    <a:cubicBezTo>
                      <a:pt x="9240" y="4672"/>
                      <a:pt x="9247" y="4722"/>
                      <a:pt x="9253" y="4771"/>
                    </a:cubicBezTo>
                    <a:cubicBezTo>
                      <a:pt x="9262" y="4794"/>
                      <a:pt x="9272" y="4818"/>
                      <a:pt x="9281" y="4841"/>
                    </a:cubicBezTo>
                    <a:cubicBezTo>
                      <a:pt x="9254" y="4891"/>
                      <a:pt x="9226" y="4940"/>
                      <a:pt x="9199" y="4989"/>
                    </a:cubicBezTo>
                    <a:cubicBezTo>
                      <a:pt x="9194" y="5035"/>
                      <a:pt x="9188" y="5081"/>
                      <a:pt x="9183" y="5126"/>
                    </a:cubicBezTo>
                    <a:cubicBezTo>
                      <a:pt x="9189" y="5068"/>
                      <a:pt x="9196" y="5012"/>
                      <a:pt x="9202" y="4954"/>
                    </a:cubicBezTo>
                    <a:cubicBezTo>
                      <a:pt x="9224" y="4906"/>
                      <a:pt x="9247" y="4859"/>
                      <a:pt x="9269" y="4812"/>
                    </a:cubicBezTo>
                    <a:lnTo>
                      <a:pt x="9354" y="4866"/>
                    </a:lnTo>
                    <a:lnTo>
                      <a:pt x="9433" y="4966"/>
                    </a:lnTo>
                    <a:cubicBezTo>
                      <a:pt x="9462" y="4980"/>
                      <a:pt x="9492" y="4993"/>
                      <a:pt x="9521" y="5007"/>
                    </a:cubicBezTo>
                    <a:lnTo>
                      <a:pt x="9641" y="5025"/>
                    </a:lnTo>
                    <a:cubicBezTo>
                      <a:pt x="9659" y="5039"/>
                      <a:pt x="9676" y="5054"/>
                      <a:pt x="9694" y="5067"/>
                    </a:cubicBezTo>
                    <a:cubicBezTo>
                      <a:pt x="9709" y="5075"/>
                      <a:pt x="9723" y="5083"/>
                      <a:pt x="9738" y="5090"/>
                    </a:cubicBezTo>
                    <a:cubicBezTo>
                      <a:pt x="9772" y="5104"/>
                      <a:pt x="9805" y="5119"/>
                      <a:pt x="9839" y="5132"/>
                    </a:cubicBezTo>
                    <a:cubicBezTo>
                      <a:pt x="9854" y="5160"/>
                      <a:pt x="9868" y="5187"/>
                      <a:pt x="9883" y="5214"/>
                    </a:cubicBezTo>
                    <a:cubicBezTo>
                      <a:pt x="9895" y="5232"/>
                      <a:pt x="9906" y="5250"/>
                      <a:pt x="9918" y="5268"/>
                    </a:cubicBezTo>
                    <a:cubicBezTo>
                      <a:pt x="9921" y="5304"/>
                      <a:pt x="9924" y="5338"/>
                      <a:pt x="9927" y="5374"/>
                    </a:cubicBezTo>
                    <a:cubicBezTo>
                      <a:pt x="9914" y="5448"/>
                      <a:pt x="9900" y="5520"/>
                      <a:pt x="9887" y="5594"/>
                    </a:cubicBezTo>
                    <a:cubicBezTo>
                      <a:pt x="9857" y="5655"/>
                      <a:pt x="9828" y="5717"/>
                      <a:pt x="9798" y="5777"/>
                    </a:cubicBezTo>
                    <a:lnTo>
                      <a:pt x="9697" y="5843"/>
                    </a:lnTo>
                    <a:lnTo>
                      <a:pt x="9574" y="5801"/>
                    </a:lnTo>
                    <a:lnTo>
                      <a:pt x="9351" y="5652"/>
                    </a:lnTo>
                    <a:lnTo>
                      <a:pt x="9209" y="5605"/>
                    </a:lnTo>
                    <a:cubicBezTo>
                      <a:pt x="9192" y="5589"/>
                      <a:pt x="9175" y="5574"/>
                      <a:pt x="9158" y="5558"/>
                    </a:cubicBezTo>
                    <a:cubicBezTo>
                      <a:pt x="9180" y="5520"/>
                      <a:pt x="9202" y="5483"/>
                      <a:pt x="9224" y="5445"/>
                    </a:cubicBezTo>
                    <a:cubicBezTo>
                      <a:pt x="9197" y="5483"/>
                      <a:pt x="9169" y="5520"/>
                      <a:pt x="9142" y="5558"/>
                    </a:cubicBezTo>
                    <a:cubicBezTo>
                      <a:pt x="9106" y="5613"/>
                      <a:pt x="9071" y="5669"/>
                      <a:pt x="9035" y="5724"/>
                    </a:cubicBezTo>
                    <a:lnTo>
                      <a:pt x="9161" y="5522"/>
                    </a:lnTo>
                    <a:lnTo>
                      <a:pt x="9281" y="5629"/>
                    </a:lnTo>
                    <a:lnTo>
                      <a:pt x="9474" y="5730"/>
                    </a:lnTo>
                    <a:lnTo>
                      <a:pt x="9596" y="5777"/>
                    </a:lnTo>
                    <a:cubicBezTo>
                      <a:pt x="9614" y="5783"/>
                      <a:pt x="9632" y="5789"/>
                      <a:pt x="9650" y="5794"/>
                    </a:cubicBezTo>
                    <a:cubicBezTo>
                      <a:pt x="9669" y="5873"/>
                      <a:pt x="9688" y="5953"/>
                      <a:pt x="9707" y="6032"/>
                    </a:cubicBezTo>
                    <a:cubicBezTo>
                      <a:pt x="9697" y="6104"/>
                      <a:pt x="9688" y="6178"/>
                      <a:pt x="9678" y="6250"/>
                    </a:cubicBezTo>
                    <a:cubicBezTo>
                      <a:pt x="9631" y="6333"/>
                      <a:pt x="9587" y="6304"/>
                      <a:pt x="9546" y="6310"/>
                    </a:cubicBezTo>
                    <a:cubicBezTo>
                      <a:pt x="9505" y="6315"/>
                      <a:pt x="9474" y="6304"/>
                      <a:pt x="9436" y="6304"/>
                    </a:cubicBezTo>
                    <a:lnTo>
                      <a:pt x="9310" y="6304"/>
                    </a:lnTo>
                    <a:lnTo>
                      <a:pt x="9187" y="6257"/>
                    </a:lnTo>
                    <a:lnTo>
                      <a:pt x="9086" y="6150"/>
                    </a:lnTo>
                    <a:cubicBezTo>
                      <a:pt x="9050" y="6139"/>
                      <a:pt x="9015" y="6126"/>
                      <a:pt x="8979" y="6115"/>
                    </a:cubicBezTo>
                    <a:cubicBezTo>
                      <a:pt x="8955" y="6119"/>
                      <a:pt x="8930" y="6122"/>
                      <a:pt x="8906" y="6126"/>
                    </a:cubicBezTo>
                    <a:lnTo>
                      <a:pt x="8824" y="6032"/>
                    </a:lnTo>
                    <a:lnTo>
                      <a:pt x="8944" y="5895"/>
                    </a:lnTo>
                    <a:cubicBezTo>
                      <a:pt x="8897" y="5949"/>
                      <a:pt x="8849" y="6001"/>
                      <a:pt x="8802" y="6055"/>
                    </a:cubicBezTo>
                    <a:lnTo>
                      <a:pt x="8748" y="6037"/>
                    </a:lnTo>
                    <a:cubicBezTo>
                      <a:pt x="8725" y="6086"/>
                      <a:pt x="8702" y="6136"/>
                      <a:pt x="8679" y="6185"/>
                    </a:cubicBezTo>
                    <a:lnTo>
                      <a:pt x="8588" y="6221"/>
                    </a:lnTo>
                    <a:cubicBezTo>
                      <a:pt x="8543" y="6241"/>
                      <a:pt x="8497" y="6260"/>
                      <a:pt x="8452" y="6280"/>
                    </a:cubicBezTo>
                    <a:lnTo>
                      <a:pt x="8641" y="6203"/>
                    </a:lnTo>
                    <a:cubicBezTo>
                      <a:pt x="8668" y="6177"/>
                      <a:pt x="8696" y="6152"/>
                      <a:pt x="8723" y="6126"/>
                    </a:cubicBezTo>
                    <a:cubicBezTo>
                      <a:pt x="8738" y="6099"/>
                      <a:pt x="8752" y="6071"/>
                      <a:pt x="8767" y="6043"/>
                    </a:cubicBezTo>
                    <a:lnTo>
                      <a:pt x="8840" y="6037"/>
                    </a:lnTo>
                    <a:lnTo>
                      <a:pt x="8944" y="6102"/>
                    </a:lnTo>
                    <a:lnTo>
                      <a:pt x="9086" y="6150"/>
                    </a:lnTo>
                    <a:cubicBezTo>
                      <a:pt x="9058" y="6198"/>
                      <a:pt x="9029" y="6245"/>
                      <a:pt x="9001" y="6292"/>
                    </a:cubicBezTo>
                    <a:cubicBezTo>
                      <a:pt x="8966" y="6327"/>
                      <a:pt x="8932" y="6363"/>
                      <a:pt x="8897" y="6398"/>
                    </a:cubicBezTo>
                    <a:cubicBezTo>
                      <a:pt x="8878" y="6403"/>
                      <a:pt x="8859" y="6406"/>
                      <a:pt x="8840" y="6410"/>
                    </a:cubicBezTo>
                    <a:lnTo>
                      <a:pt x="8679" y="6393"/>
                    </a:lnTo>
                    <a:lnTo>
                      <a:pt x="8446" y="6345"/>
                    </a:lnTo>
                    <a:cubicBezTo>
                      <a:pt x="8358" y="6315"/>
                      <a:pt x="8250" y="6280"/>
                      <a:pt x="8162" y="6280"/>
                    </a:cubicBezTo>
                    <a:cubicBezTo>
                      <a:pt x="8093" y="6227"/>
                      <a:pt x="8011" y="6126"/>
                      <a:pt x="7935" y="6174"/>
                    </a:cubicBezTo>
                    <a:lnTo>
                      <a:pt x="7765" y="6043"/>
                    </a:lnTo>
                    <a:lnTo>
                      <a:pt x="7538" y="5901"/>
                    </a:lnTo>
                    <a:lnTo>
                      <a:pt x="7301" y="5724"/>
                    </a:lnTo>
                    <a:lnTo>
                      <a:pt x="7141" y="5493"/>
                    </a:lnTo>
                    <a:lnTo>
                      <a:pt x="6885" y="5304"/>
                    </a:lnTo>
                    <a:lnTo>
                      <a:pt x="6453" y="5055"/>
                    </a:lnTo>
                    <a:lnTo>
                      <a:pt x="5523" y="5007"/>
                    </a:lnTo>
                    <a:lnTo>
                      <a:pt x="4562" y="4954"/>
                    </a:lnTo>
                    <a:lnTo>
                      <a:pt x="3742" y="4759"/>
                    </a:lnTo>
                    <a:lnTo>
                      <a:pt x="2601" y="4096"/>
                    </a:lnTo>
                    <a:lnTo>
                      <a:pt x="1980" y="3338"/>
                    </a:lnTo>
                    <a:lnTo>
                      <a:pt x="1277" y="2688"/>
                    </a:lnTo>
                    <a:lnTo>
                      <a:pt x="2926" y="4309"/>
                    </a:lnTo>
                    <a:lnTo>
                      <a:pt x="3629" y="5037"/>
                    </a:lnTo>
                    <a:lnTo>
                      <a:pt x="4121" y="5398"/>
                    </a:lnTo>
                    <a:cubicBezTo>
                      <a:pt x="4068" y="5787"/>
                      <a:pt x="4013" y="6176"/>
                      <a:pt x="3960" y="6564"/>
                    </a:cubicBezTo>
                    <a:cubicBezTo>
                      <a:pt x="3886" y="7039"/>
                      <a:pt x="3813" y="7515"/>
                      <a:pt x="3739" y="7990"/>
                    </a:cubicBezTo>
                    <a:cubicBezTo>
                      <a:pt x="3607" y="8925"/>
                      <a:pt x="3432" y="9065"/>
                      <a:pt x="3300" y="10000"/>
                    </a:cubicBezTo>
                    <a:lnTo>
                      <a:pt x="2282" y="8203"/>
                    </a:lnTo>
                    <a:close/>
                  </a:path>
                </a:pathLst>
              </a:custGeom>
              <a:gradFill rotWithShape="1">
                <a:gsLst>
                  <a:gs pos="0">
                    <a:srgbClr val="F9CFAD">
                      <a:gamma/>
                      <a:shade val="86275"/>
                      <a:invGamma/>
                    </a:srgbClr>
                  </a:gs>
                  <a:gs pos="50000">
                    <a:srgbClr val="F9CFAD"/>
                  </a:gs>
                  <a:gs pos="100000">
                    <a:srgbClr val="F9CFAD">
                      <a:gamma/>
                      <a:shade val="86275"/>
                      <a:invGamma/>
                    </a:srgbClr>
                  </a:gs>
                </a:gsLst>
                <a:lin ang="5400000" scaled="1"/>
              </a:gra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grpSp>
        <p:sp>
          <p:nvSpPr>
            <p:cNvPr id="331" name="Freeform 330"/>
            <p:cNvSpPr/>
            <p:nvPr/>
          </p:nvSpPr>
          <p:spPr bwMode="auto">
            <a:xfrm>
              <a:off x="6428754" y="2328748"/>
              <a:ext cx="33337" cy="140493"/>
            </a:xfrm>
            <a:custGeom>
              <a:avLst/>
              <a:gdLst>
                <a:gd name="connsiteX0" fmla="*/ 33337 w 33337"/>
                <a:gd name="connsiteY0" fmla="*/ 0 h 140493"/>
                <a:gd name="connsiteX1" fmla="*/ 4762 w 33337"/>
                <a:gd name="connsiteY1" fmla="*/ 52387 h 140493"/>
                <a:gd name="connsiteX2" fmla="*/ 0 w 33337"/>
                <a:gd name="connsiteY2" fmla="*/ 97631 h 140493"/>
                <a:gd name="connsiteX3" fmla="*/ 4762 w 33337"/>
                <a:gd name="connsiteY3" fmla="*/ 140493 h 140493"/>
              </a:gdLst>
              <a:ahLst/>
              <a:cxnLst>
                <a:cxn ang="0">
                  <a:pos x="connsiteX0" y="connsiteY0"/>
                </a:cxn>
                <a:cxn ang="0">
                  <a:pos x="connsiteX1" y="connsiteY1"/>
                </a:cxn>
                <a:cxn ang="0">
                  <a:pos x="connsiteX2" y="connsiteY2"/>
                </a:cxn>
                <a:cxn ang="0">
                  <a:pos x="connsiteX3" y="connsiteY3"/>
                </a:cxn>
              </a:cxnLst>
              <a:rect l="l" t="t" r="r" b="b"/>
              <a:pathLst>
                <a:path w="33337" h="140493">
                  <a:moveTo>
                    <a:pt x="33337" y="0"/>
                  </a:moveTo>
                  <a:lnTo>
                    <a:pt x="4762" y="52387"/>
                  </a:lnTo>
                  <a:lnTo>
                    <a:pt x="0" y="97631"/>
                  </a:lnTo>
                  <a:lnTo>
                    <a:pt x="4762" y="140493"/>
                  </a:lnTo>
                </a:path>
              </a:pathLst>
            </a:custGeom>
            <a:noFill/>
            <a:ln w="6350"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dirty="0" smtClean="0">
                <a:ln>
                  <a:noFill/>
                </a:ln>
                <a:solidFill>
                  <a:schemeClr val="tx1"/>
                </a:solidFill>
                <a:effectLst/>
                <a:latin typeface="Arial" charset="0"/>
                <a:cs typeface="Times New Roman" pitchFamily="18" charset="0"/>
              </a:endParaRPr>
            </a:p>
          </p:txBody>
        </p:sp>
        <p:sp>
          <p:nvSpPr>
            <p:cNvPr id="332" name="Freeform 331"/>
            <p:cNvSpPr/>
            <p:nvPr/>
          </p:nvSpPr>
          <p:spPr bwMode="auto">
            <a:xfrm>
              <a:off x="7152654" y="2312079"/>
              <a:ext cx="33337" cy="178594"/>
            </a:xfrm>
            <a:custGeom>
              <a:avLst/>
              <a:gdLst>
                <a:gd name="connsiteX0" fmla="*/ 0 w 33337"/>
                <a:gd name="connsiteY0" fmla="*/ 0 h 178594"/>
                <a:gd name="connsiteX1" fmla="*/ 21431 w 33337"/>
                <a:gd name="connsiteY1" fmla="*/ 47625 h 178594"/>
                <a:gd name="connsiteX2" fmla="*/ 33337 w 33337"/>
                <a:gd name="connsiteY2" fmla="*/ 107156 h 178594"/>
                <a:gd name="connsiteX3" fmla="*/ 33337 w 33337"/>
                <a:gd name="connsiteY3" fmla="*/ 150019 h 178594"/>
                <a:gd name="connsiteX4" fmla="*/ 23812 w 33337"/>
                <a:gd name="connsiteY4" fmla="*/ 178594 h 17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337" h="178594">
                  <a:moveTo>
                    <a:pt x="0" y="0"/>
                  </a:moveTo>
                  <a:lnTo>
                    <a:pt x="21431" y="47625"/>
                  </a:lnTo>
                  <a:lnTo>
                    <a:pt x="33337" y="107156"/>
                  </a:lnTo>
                  <a:lnTo>
                    <a:pt x="33337" y="150019"/>
                  </a:lnTo>
                  <a:lnTo>
                    <a:pt x="23812" y="178594"/>
                  </a:lnTo>
                </a:path>
              </a:pathLst>
            </a:custGeom>
            <a:noFill/>
            <a:ln w="6350"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dirty="0" smtClean="0">
                <a:ln>
                  <a:noFill/>
                </a:ln>
                <a:solidFill>
                  <a:schemeClr val="tx1"/>
                </a:solidFill>
                <a:effectLst/>
                <a:latin typeface="Arial" charset="0"/>
                <a:cs typeface="Times New Roman" pitchFamily="18" charset="0"/>
              </a:endParaRPr>
            </a:p>
          </p:txBody>
        </p:sp>
      </p:grpSp>
      <p:grpSp>
        <p:nvGrpSpPr>
          <p:cNvPr id="315" name="Group 314"/>
          <p:cNvGrpSpPr/>
          <p:nvPr/>
        </p:nvGrpSpPr>
        <p:grpSpPr>
          <a:xfrm>
            <a:off x="6104007" y="4531683"/>
            <a:ext cx="2599702" cy="1584779"/>
            <a:chOff x="1865656" y="2974975"/>
            <a:chExt cx="5551144" cy="3368675"/>
          </a:xfrm>
        </p:grpSpPr>
        <p:sp>
          <p:nvSpPr>
            <p:cNvPr id="318" name="Freeform 117"/>
            <p:cNvSpPr>
              <a:spLocks/>
            </p:cNvSpPr>
            <p:nvPr/>
          </p:nvSpPr>
          <p:spPr bwMode="auto">
            <a:xfrm>
              <a:off x="2860675" y="3629025"/>
              <a:ext cx="762000" cy="750888"/>
            </a:xfrm>
            <a:custGeom>
              <a:avLst/>
              <a:gdLst>
                <a:gd name="T0" fmla="*/ 435 w 1875"/>
                <a:gd name="T1" fmla="*/ 1809 h 1809"/>
                <a:gd name="T2" fmla="*/ 296 w 1875"/>
                <a:gd name="T3" fmla="*/ 1607 h 1809"/>
                <a:gd name="T4" fmla="*/ 105 w 1875"/>
                <a:gd name="T5" fmla="*/ 1419 h 1809"/>
                <a:gd name="T6" fmla="*/ 60 w 1875"/>
                <a:gd name="T7" fmla="*/ 1209 h 1809"/>
                <a:gd name="T8" fmla="*/ 8 w 1875"/>
                <a:gd name="T9" fmla="*/ 969 h 1809"/>
                <a:gd name="T10" fmla="*/ 0 w 1875"/>
                <a:gd name="T11" fmla="*/ 579 h 1809"/>
                <a:gd name="T12" fmla="*/ 65 w 1875"/>
                <a:gd name="T13" fmla="*/ 374 h 1809"/>
                <a:gd name="T14" fmla="*/ 188 w 1875"/>
                <a:gd name="T15" fmla="*/ 240 h 1809"/>
                <a:gd name="T16" fmla="*/ 285 w 1875"/>
                <a:gd name="T17" fmla="*/ 164 h 1809"/>
                <a:gd name="T18" fmla="*/ 402 w 1875"/>
                <a:gd name="T19" fmla="*/ 85 h 1809"/>
                <a:gd name="T20" fmla="*/ 622 w 1875"/>
                <a:gd name="T21" fmla="*/ 73 h 1809"/>
                <a:gd name="T22" fmla="*/ 865 w 1875"/>
                <a:gd name="T23" fmla="*/ 14 h 1809"/>
                <a:gd name="T24" fmla="*/ 1133 w 1875"/>
                <a:gd name="T25" fmla="*/ 0 h 1809"/>
                <a:gd name="T26" fmla="*/ 1284 w 1875"/>
                <a:gd name="T27" fmla="*/ 47 h 1809"/>
                <a:gd name="T28" fmla="*/ 1445 w 1875"/>
                <a:gd name="T29" fmla="*/ 47 h 1809"/>
                <a:gd name="T30" fmla="*/ 1625 w 1875"/>
                <a:gd name="T31" fmla="*/ 104 h 1809"/>
                <a:gd name="T32" fmla="*/ 1815 w 1875"/>
                <a:gd name="T33" fmla="*/ 124 h 1809"/>
                <a:gd name="T34" fmla="*/ 1875 w 1875"/>
                <a:gd name="T35" fmla="*/ 174 h 1809"/>
                <a:gd name="T36" fmla="*/ 1875 w 1875"/>
                <a:gd name="T37" fmla="*/ 244 h 1809"/>
                <a:gd name="T38" fmla="*/ 1805 w 1875"/>
                <a:gd name="T39" fmla="*/ 414 h 1809"/>
                <a:gd name="T40" fmla="*/ 1665 w 1875"/>
                <a:gd name="T41" fmla="*/ 484 h 1809"/>
                <a:gd name="T42" fmla="*/ 1305 w 1875"/>
                <a:gd name="T43" fmla="*/ 494 h 1809"/>
                <a:gd name="T44" fmla="*/ 1105 w 1875"/>
                <a:gd name="T45" fmla="*/ 464 h 1809"/>
                <a:gd name="T46" fmla="*/ 955 w 1875"/>
                <a:gd name="T47" fmla="*/ 474 h 1809"/>
                <a:gd name="T48" fmla="*/ 855 w 1875"/>
                <a:gd name="T49" fmla="*/ 504 h 1809"/>
                <a:gd name="T50" fmla="*/ 835 w 1875"/>
                <a:gd name="T51" fmla="*/ 624 h 1809"/>
                <a:gd name="T52" fmla="*/ 845 w 1875"/>
                <a:gd name="T53" fmla="*/ 704 h 1809"/>
                <a:gd name="T54" fmla="*/ 930 w 1875"/>
                <a:gd name="T55" fmla="*/ 804 h 1809"/>
                <a:gd name="T56" fmla="*/ 945 w 1875"/>
                <a:gd name="T57" fmla="*/ 914 h 1809"/>
                <a:gd name="T58" fmla="*/ 855 w 1875"/>
                <a:gd name="T59" fmla="*/ 969 h 1809"/>
                <a:gd name="T60" fmla="*/ 840 w 1875"/>
                <a:gd name="T61" fmla="*/ 1254 h 1809"/>
                <a:gd name="T62" fmla="*/ 690 w 1875"/>
                <a:gd name="T63" fmla="*/ 1254 h 1809"/>
                <a:gd name="T64" fmla="*/ 645 w 1875"/>
                <a:gd name="T65" fmla="*/ 1104 h 1809"/>
                <a:gd name="T66" fmla="*/ 506 w 1875"/>
                <a:gd name="T67" fmla="*/ 975 h 1809"/>
                <a:gd name="T68" fmla="*/ 385 w 1875"/>
                <a:gd name="T69" fmla="*/ 944 h 1809"/>
                <a:gd name="T70" fmla="*/ 344 w 1875"/>
                <a:gd name="T71" fmla="*/ 963 h 1809"/>
                <a:gd name="T72" fmla="*/ 273 w 1875"/>
                <a:gd name="T73" fmla="*/ 1307 h 1809"/>
                <a:gd name="T74" fmla="*/ 310 w 1875"/>
                <a:gd name="T75" fmla="*/ 1408 h 1809"/>
                <a:gd name="T76" fmla="*/ 435 w 1875"/>
                <a:gd name="T77" fmla="*/ 1554 h 1809"/>
                <a:gd name="T78" fmla="*/ 510 w 1875"/>
                <a:gd name="T79" fmla="*/ 1614 h 180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875"/>
                <a:gd name="T121" fmla="*/ 0 h 1809"/>
                <a:gd name="T122" fmla="*/ 1875 w 1875"/>
                <a:gd name="T123" fmla="*/ 1809 h 1809"/>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875" h="1809">
                  <a:moveTo>
                    <a:pt x="435" y="1809"/>
                  </a:moveTo>
                  <a:lnTo>
                    <a:pt x="296" y="1607"/>
                  </a:lnTo>
                  <a:lnTo>
                    <a:pt x="105" y="1419"/>
                  </a:lnTo>
                  <a:lnTo>
                    <a:pt x="60" y="1209"/>
                  </a:lnTo>
                  <a:lnTo>
                    <a:pt x="8" y="969"/>
                  </a:lnTo>
                  <a:lnTo>
                    <a:pt x="0" y="579"/>
                  </a:lnTo>
                  <a:lnTo>
                    <a:pt x="65" y="374"/>
                  </a:lnTo>
                  <a:lnTo>
                    <a:pt x="188" y="240"/>
                  </a:lnTo>
                  <a:lnTo>
                    <a:pt x="285" y="164"/>
                  </a:lnTo>
                  <a:lnTo>
                    <a:pt x="402" y="85"/>
                  </a:lnTo>
                  <a:lnTo>
                    <a:pt x="622" y="73"/>
                  </a:lnTo>
                  <a:lnTo>
                    <a:pt x="865" y="14"/>
                  </a:lnTo>
                  <a:lnTo>
                    <a:pt x="1133" y="0"/>
                  </a:lnTo>
                  <a:lnTo>
                    <a:pt x="1284" y="47"/>
                  </a:lnTo>
                  <a:lnTo>
                    <a:pt x="1445" y="47"/>
                  </a:lnTo>
                  <a:lnTo>
                    <a:pt x="1625" y="104"/>
                  </a:lnTo>
                  <a:lnTo>
                    <a:pt x="1815" y="124"/>
                  </a:lnTo>
                  <a:lnTo>
                    <a:pt x="1875" y="174"/>
                  </a:lnTo>
                  <a:lnTo>
                    <a:pt x="1875" y="244"/>
                  </a:lnTo>
                  <a:lnTo>
                    <a:pt x="1805" y="414"/>
                  </a:lnTo>
                  <a:lnTo>
                    <a:pt x="1665" y="484"/>
                  </a:lnTo>
                  <a:lnTo>
                    <a:pt x="1305" y="494"/>
                  </a:lnTo>
                  <a:lnTo>
                    <a:pt x="1105" y="464"/>
                  </a:lnTo>
                  <a:lnTo>
                    <a:pt x="955" y="474"/>
                  </a:lnTo>
                  <a:lnTo>
                    <a:pt x="855" y="504"/>
                  </a:lnTo>
                  <a:lnTo>
                    <a:pt x="835" y="624"/>
                  </a:lnTo>
                  <a:lnTo>
                    <a:pt x="845" y="704"/>
                  </a:lnTo>
                  <a:lnTo>
                    <a:pt x="930" y="804"/>
                  </a:lnTo>
                  <a:lnTo>
                    <a:pt x="945" y="914"/>
                  </a:lnTo>
                  <a:lnTo>
                    <a:pt x="855" y="969"/>
                  </a:lnTo>
                  <a:lnTo>
                    <a:pt x="840" y="1254"/>
                  </a:lnTo>
                  <a:lnTo>
                    <a:pt x="690" y="1254"/>
                  </a:lnTo>
                  <a:lnTo>
                    <a:pt x="645" y="1104"/>
                  </a:lnTo>
                  <a:lnTo>
                    <a:pt x="506" y="975"/>
                  </a:lnTo>
                  <a:lnTo>
                    <a:pt x="385" y="944"/>
                  </a:lnTo>
                  <a:lnTo>
                    <a:pt x="344" y="963"/>
                  </a:lnTo>
                  <a:cubicBezTo>
                    <a:pt x="249" y="1177"/>
                    <a:pt x="273" y="1064"/>
                    <a:pt x="273" y="1307"/>
                  </a:cubicBezTo>
                  <a:lnTo>
                    <a:pt x="310" y="1408"/>
                  </a:lnTo>
                  <a:lnTo>
                    <a:pt x="435" y="1554"/>
                  </a:lnTo>
                  <a:lnTo>
                    <a:pt x="510" y="1614"/>
                  </a:lnTo>
                </a:path>
              </a:pathLst>
            </a:custGeom>
            <a:gradFill rotWithShape="1">
              <a:gsLst>
                <a:gs pos="0">
                  <a:srgbClr val="595959"/>
                </a:gs>
                <a:gs pos="100000">
                  <a:srgbClr val="C0C0C0"/>
                </a:gs>
              </a:gsLst>
              <a:lin ang="5400000" scaled="1"/>
            </a:gradFill>
            <a:ln w="6350">
              <a:solidFill>
                <a:srgbClr val="000000"/>
              </a:solidFill>
              <a:round/>
              <a:headEnd/>
              <a:tailEnd/>
            </a:ln>
          </p:spPr>
          <p:txBody>
            <a:bodyPr/>
            <a:lstStyle/>
            <a:p>
              <a:endParaRPr lang="en-GB" dirty="0"/>
            </a:p>
          </p:txBody>
        </p:sp>
        <p:sp>
          <p:nvSpPr>
            <p:cNvPr id="319" name="Freeform 118"/>
            <p:cNvSpPr>
              <a:spLocks/>
            </p:cNvSpPr>
            <p:nvPr/>
          </p:nvSpPr>
          <p:spPr bwMode="auto">
            <a:xfrm>
              <a:off x="3009900" y="4237038"/>
              <a:ext cx="395288" cy="373062"/>
            </a:xfrm>
            <a:custGeom>
              <a:avLst/>
              <a:gdLst>
                <a:gd name="T0" fmla="*/ 71 w 249"/>
                <a:gd name="T1" fmla="*/ 0 h 235"/>
                <a:gd name="T2" fmla="*/ 36 w 249"/>
                <a:gd name="T3" fmla="*/ 47 h 235"/>
                <a:gd name="T4" fmla="*/ 17 w 249"/>
                <a:gd name="T5" fmla="*/ 86 h 235"/>
                <a:gd name="T6" fmla="*/ 25 w 249"/>
                <a:gd name="T7" fmla="*/ 141 h 235"/>
                <a:gd name="T8" fmla="*/ 0 w 249"/>
                <a:gd name="T9" fmla="*/ 229 h 235"/>
                <a:gd name="T10" fmla="*/ 114 w 249"/>
                <a:gd name="T11" fmla="*/ 235 h 235"/>
                <a:gd name="T12" fmla="*/ 249 w 249"/>
                <a:gd name="T13" fmla="*/ 205 h 235"/>
                <a:gd name="T14" fmla="*/ 0 60000 65536"/>
                <a:gd name="T15" fmla="*/ 0 60000 65536"/>
                <a:gd name="T16" fmla="*/ 0 60000 65536"/>
                <a:gd name="T17" fmla="*/ 0 60000 65536"/>
                <a:gd name="T18" fmla="*/ 0 60000 65536"/>
                <a:gd name="T19" fmla="*/ 0 60000 65536"/>
                <a:gd name="T20" fmla="*/ 0 60000 65536"/>
                <a:gd name="T21" fmla="*/ 0 w 249"/>
                <a:gd name="T22" fmla="*/ 0 h 235"/>
                <a:gd name="T23" fmla="*/ 249 w 249"/>
                <a:gd name="T24" fmla="*/ 235 h 2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9" h="235">
                  <a:moveTo>
                    <a:pt x="71" y="0"/>
                  </a:moveTo>
                  <a:lnTo>
                    <a:pt x="36" y="47"/>
                  </a:lnTo>
                  <a:lnTo>
                    <a:pt x="17" y="86"/>
                  </a:lnTo>
                  <a:lnTo>
                    <a:pt x="25" y="141"/>
                  </a:lnTo>
                  <a:lnTo>
                    <a:pt x="0" y="229"/>
                  </a:lnTo>
                  <a:lnTo>
                    <a:pt x="114" y="235"/>
                  </a:lnTo>
                  <a:lnTo>
                    <a:pt x="249" y="205"/>
                  </a:lnTo>
                </a:path>
              </a:pathLst>
            </a:custGeom>
            <a:gradFill rotWithShape="1">
              <a:gsLst>
                <a:gs pos="0">
                  <a:srgbClr val="EFCFAA"/>
                </a:gs>
                <a:gs pos="100000">
                  <a:srgbClr val="F9D7B1"/>
                </a:gs>
              </a:gsLst>
              <a:lin ang="0" scaled="1"/>
            </a:gradFill>
            <a:ln w="6350">
              <a:solidFill>
                <a:srgbClr val="000000"/>
              </a:solidFill>
              <a:round/>
              <a:headEnd/>
              <a:tailEnd/>
            </a:ln>
          </p:spPr>
          <p:txBody>
            <a:bodyPr/>
            <a:lstStyle/>
            <a:p>
              <a:endParaRPr lang="en-GB" dirty="0"/>
            </a:p>
          </p:txBody>
        </p:sp>
        <p:sp>
          <p:nvSpPr>
            <p:cNvPr id="320" name="Freeform 119"/>
            <p:cNvSpPr>
              <a:spLocks/>
            </p:cNvSpPr>
            <p:nvPr/>
          </p:nvSpPr>
          <p:spPr bwMode="auto">
            <a:xfrm>
              <a:off x="3611563" y="4057650"/>
              <a:ext cx="33337" cy="63500"/>
            </a:xfrm>
            <a:custGeom>
              <a:avLst/>
              <a:gdLst>
                <a:gd name="T0" fmla="*/ 0 w 55"/>
                <a:gd name="T1" fmla="*/ 45 h 95"/>
                <a:gd name="T2" fmla="*/ 35 w 55"/>
                <a:gd name="T3" fmla="*/ 35 h 95"/>
                <a:gd name="T4" fmla="*/ 55 w 55"/>
                <a:gd name="T5" fmla="*/ 0 h 95"/>
                <a:gd name="T6" fmla="*/ 50 w 55"/>
                <a:gd name="T7" fmla="*/ 40 h 95"/>
                <a:gd name="T8" fmla="*/ 15 w 55"/>
                <a:gd name="T9" fmla="*/ 95 h 95"/>
                <a:gd name="T10" fmla="*/ 0 60000 65536"/>
                <a:gd name="T11" fmla="*/ 0 60000 65536"/>
                <a:gd name="T12" fmla="*/ 0 60000 65536"/>
                <a:gd name="T13" fmla="*/ 0 60000 65536"/>
                <a:gd name="T14" fmla="*/ 0 60000 65536"/>
                <a:gd name="T15" fmla="*/ 0 w 55"/>
                <a:gd name="T16" fmla="*/ 0 h 95"/>
                <a:gd name="T17" fmla="*/ 55 w 55"/>
                <a:gd name="T18" fmla="*/ 95 h 95"/>
              </a:gdLst>
              <a:ahLst/>
              <a:cxnLst>
                <a:cxn ang="T10">
                  <a:pos x="T0" y="T1"/>
                </a:cxn>
                <a:cxn ang="T11">
                  <a:pos x="T2" y="T3"/>
                </a:cxn>
                <a:cxn ang="T12">
                  <a:pos x="T4" y="T5"/>
                </a:cxn>
                <a:cxn ang="T13">
                  <a:pos x="T6" y="T7"/>
                </a:cxn>
                <a:cxn ang="T14">
                  <a:pos x="T8" y="T9"/>
                </a:cxn>
              </a:cxnLst>
              <a:rect l="T15" t="T16" r="T17" b="T18"/>
              <a:pathLst>
                <a:path w="55" h="95">
                  <a:moveTo>
                    <a:pt x="0" y="45"/>
                  </a:moveTo>
                  <a:lnTo>
                    <a:pt x="35" y="35"/>
                  </a:lnTo>
                  <a:lnTo>
                    <a:pt x="55" y="0"/>
                  </a:lnTo>
                  <a:lnTo>
                    <a:pt x="50" y="40"/>
                  </a:lnTo>
                  <a:lnTo>
                    <a:pt x="15" y="95"/>
                  </a:lnTo>
                </a:path>
              </a:pathLst>
            </a:custGeom>
            <a:noFill/>
            <a:ln w="6350">
              <a:solidFill>
                <a:srgbClr val="000000"/>
              </a:solidFill>
              <a:round/>
              <a:headEnd/>
              <a:tailEnd/>
            </a:ln>
          </p:spPr>
          <p:txBody>
            <a:bodyPr/>
            <a:lstStyle/>
            <a:p>
              <a:endParaRPr lang="en-GB" dirty="0"/>
            </a:p>
          </p:txBody>
        </p:sp>
        <p:sp>
          <p:nvSpPr>
            <p:cNvPr id="321" name="Freeform 120"/>
            <p:cNvSpPr>
              <a:spLocks/>
            </p:cNvSpPr>
            <p:nvPr/>
          </p:nvSpPr>
          <p:spPr bwMode="auto">
            <a:xfrm>
              <a:off x="2976563" y="3813175"/>
              <a:ext cx="701675" cy="757238"/>
            </a:xfrm>
            <a:custGeom>
              <a:avLst/>
              <a:gdLst>
                <a:gd name="T0" fmla="*/ 84 w 486"/>
                <a:gd name="T1" fmla="*/ 350 h 540"/>
                <a:gd name="T2" fmla="*/ 61 w 486"/>
                <a:gd name="T3" fmla="*/ 341 h 540"/>
                <a:gd name="T4" fmla="*/ 22 w 486"/>
                <a:gd name="T5" fmla="*/ 312 h 540"/>
                <a:gd name="T6" fmla="*/ 0 w 486"/>
                <a:gd name="T7" fmla="*/ 261 h 540"/>
                <a:gd name="T8" fmla="*/ 0 w 486"/>
                <a:gd name="T9" fmla="*/ 202 h 540"/>
                <a:gd name="T10" fmla="*/ 8 w 486"/>
                <a:gd name="T11" fmla="*/ 163 h 540"/>
                <a:gd name="T12" fmla="*/ 36 w 486"/>
                <a:gd name="T13" fmla="*/ 147 h 540"/>
                <a:gd name="T14" fmla="*/ 59 w 486"/>
                <a:gd name="T15" fmla="*/ 160 h 540"/>
                <a:gd name="T16" fmla="*/ 90 w 486"/>
                <a:gd name="T17" fmla="*/ 178 h 540"/>
                <a:gd name="T18" fmla="*/ 118 w 486"/>
                <a:gd name="T19" fmla="*/ 246 h 540"/>
                <a:gd name="T20" fmla="*/ 160 w 486"/>
                <a:gd name="T21" fmla="*/ 243 h 540"/>
                <a:gd name="T22" fmla="*/ 157 w 486"/>
                <a:gd name="T23" fmla="*/ 175 h 540"/>
                <a:gd name="T24" fmla="*/ 174 w 486"/>
                <a:gd name="T25" fmla="*/ 151 h 540"/>
                <a:gd name="T26" fmla="*/ 184 w 486"/>
                <a:gd name="T27" fmla="*/ 102 h 540"/>
                <a:gd name="T28" fmla="*/ 156 w 486"/>
                <a:gd name="T29" fmla="*/ 80 h 540"/>
                <a:gd name="T30" fmla="*/ 157 w 486"/>
                <a:gd name="T31" fmla="*/ 59 h 540"/>
                <a:gd name="T32" fmla="*/ 162 w 486"/>
                <a:gd name="T33" fmla="*/ 18 h 540"/>
                <a:gd name="T34" fmla="*/ 194 w 486"/>
                <a:gd name="T35" fmla="*/ 2 h 540"/>
                <a:gd name="T36" fmla="*/ 236 w 486"/>
                <a:gd name="T37" fmla="*/ 8 h 540"/>
                <a:gd name="T38" fmla="*/ 363 w 486"/>
                <a:gd name="T39" fmla="*/ 17 h 540"/>
                <a:gd name="T40" fmla="*/ 399 w 486"/>
                <a:gd name="T41" fmla="*/ 9 h 540"/>
                <a:gd name="T42" fmla="*/ 420 w 486"/>
                <a:gd name="T43" fmla="*/ 0 h 540"/>
                <a:gd name="T44" fmla="*/ 436 w 486"/>
                <a:gd name="T45" fmla="*/ 49 h 540"/>
                <a:gd name="T46" fmla="*/ 443 w 486"/>
                <a:gd name="T47" fmla="*/ 88 h 540"/>
                <a:gd name="T48" fmla="*/ 449 w 486"/>
                <a:gd name="T49" fmla="*/ 113 h 540"/>
                <a:gd name="T50" fmla="*/ 451 w 486"/>
                <a:gd name="T51" fmla="*/ 149 h 540"/>
                <a:gd name="T52" fmla="*/ 445 w 486"/>
                <a:gd name="T53" fmla="*/ 174 h 540"/>
                <a:gd name="T54" fmla="*/ 438 w 486"/>
                <a:gd name="T55" fmla="*/ 208 h 540"/>
                <a:gd name="T56" fmla="*/ 447 w 486"/>
                <a:gd name="T57" fmla="*/ 237 h 540"/>
                <a:gd name="T58" fmla="*/ 460 w 486"/>
                <a:gd name="T59" fmla="*/ 266 h 540"/>
                <a:gd name="T60" fmla="*/ 486 w 486"/>
                <a:gd name="T61" fmla="*/ 302 h 540"/>
                <a:gd name="T62" fmla="*/ 480 w 486"/>
                <a:gd name="T63" fmla="*/ 323 h 540"/>
                <a:gd name="T64" fmla="*/ 462 w 486"/>
                <a:gd name="T65" fmla="*/ 326 h 540"/>
                <a:gd name="T66" fmla="*/ 444 w 486"/>
                <a:gd name="T67" fmla="*/ 332 h 540"/>
                <a:gd name="T68" fmla="*/ 441 w 486"/>
                <a:gd name="T69" fmla="*/ 359 h 540"/>
                <a:gd name="T70" fmla="*/ 436 w 486"/>
                <a:gd name="T71" fmla="*/ 389 h 540"/>
                <a:gd name="T72" fmla="*/ 432 w 486"/>
                <a:gd name="T73" fmla="*/ 398 h 540"/>
                <a:gd name="T74" fmla="*/ 441 w 486"/>
                <a:gd name="T75" fmla="*/ 421 h 540"/>
                <a:gd name="T76" fmla="*/ 426 w 486"/>
                <a:gd name="T77" fmla="*/ 434 h 540"/>
                <a:gd name="T78" fmla="*/ 424 w 486"/>
                <a:gd name="T79" fmla="*/ 457 h 540"/>
                <a:gd name="T80" fmla="*/ 413 w 486"/>
                <a:gd name="T81" fmla="*/ 507 h 540"/>
                <a:gd name="T82" fmla="*/ 360 w 486"/>
                <a:gd name="T83" fmla="*/ 540 h 540"/>
                <a:gd name="T84" fmla="*/ 281 w 486"/>
                <a:gd name="T85" fmla="*/ 525 h 540"/>
                <a:gd name="T86" fmla="*/ 214 w 486"/>
                <a:gd name="T87" fmla="*/ 504 h 540"/>
                <a:gd name="T88" fmla="*/ 163 w 486"/>
                <a:gd name="T89" fmla="*/ 466 h 540"/>
                <a:gd name="T90" fmla="*/ 135 w 486"/>
                <a:gd name="T91" fmla="*/ 427 h 540"/>
                <a:gd name="T92" fmla="*/ 115 w 486"/>
                <a:gd name="T93" fmla="*/ 377 h 540"/>
                <a:gd name="T94" fmla="*/ 110 w 486"/>
                <a:gd name="T95" fmla="*/ 338 h 540"/>
                <a:gd name="T96" fmla="*/ 84 w 486"/>
                <a:gd name="T97" fmla="*/ 350 h 54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86"/>
                <a:gd name="T148" fmla="*/ 0 h 540"/>
                <a:gd name="T149" fmla="*/ 486 w 486"/>
                <a:gd name="T150" fmla="*/ 540 h 54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86" h="540">
                  <a:moveTo>
                    <a:pt x="84" y="350"/>
                  </a:moveTo>
                  <a:lnTo>
                    <a:pt x="61" y="341"/>
                  </a:lnTo>
                  <a:lnTo>
                    <a:pt x="22" y="312"/>
                  </a:lnTo>
                  <a:lnTo>
                    <a:pt x="0" y="261"/>
                  </a:lnTo>
                  <a:lnTo>
                    <a:pt x="0" y="202"/>
                  </a:lnTo>
                  <a:lnTo>
                    <a:pt x="8" y="163"/>
                  </a:lnTo>
                  <a:lnTo>
                    <a:pt x="36" y="147"/>
                  </a:lnTo>
                  <a:lnTo>
                    <a:pt x="59" y="160"/>
                  </a:lnTo>
                  <a:lnTo>
                    <a:pt x="90" y="178"/>
                  </a:lnTo>
                  <a:lnTo>
                    <a:pt x="118" y="246"/>
                  </a:lnTo>
                  <a:lnTo>
                    <a:pt x="160" y="243"/>
                  </a:lnTo>
                  <a:lnTo>
                    <a:pt x="157" y="175"/>
                  </a:lnTo>
                  <a:lnTo>
                    <a:pt x="174" y="151"/>
                  </a:lnTo>
                  <a:lnTo>
                    <a:pt x="184" y="102"/>
                  </a:lnTo>
                  <a:lnTo>
                    <a:pt x="156" y="80"/>
                  </a:lnTo>
                  <a:lnTo>
                    <a:pt x="157" y="59"/>
                  </a:lnTo>
                  <a:lnTo>
                    <a:pt x="162" y="18"/>
                  </a:lnTo>
                  <a:lnTo>
                    <a:pt x="194" y="2"/>
                  </a:lnTo>
                  <a:lnTo>
                    <a:pt x="236" y="8"/>
                  </a:lnTo>
                  <a:lnTo>
                    <a:pt x="363" y="17"/>
                  </a:lnTo>
                  <a:lnTo>
                    <a:pt x="399" y="9"/>
                  </a:lnTo>
                  <a:lnTo>
                    <a:pt x="420" y="0"/>
                  </a:lnTo>
                  <a:lnTo>
                    <a:pt x="436" y="49"/>
                  </a:lnTo>
                  <a:lnTo>
                    <a:pt x="443" y="88"/>
                  </a:lnTo>
                  <a:lnTo>
                    <a:pt x="449" y="113"/>
                  </a:lnTo>
                  <a:lnTo>
                    <a:pt x="451" y="149"/>
                  </a:lnTo>
                  <a:lnTo>
                    <a:pt x="445" y="174"/>
                  </a:lnTo>
                  <a:lnTo>
                    <a:pt x="438" y="208"/>
                  </a:lnTo>
                  <a:lnTo>
                    <a:pt x="447" y="237"/>
                  </a:lnTo>
                  <a:lnTo>
                    <a:pt x="460" y="266"/>
                  </a:lnTo>
                  <a:cubicBezTo>
                    <a:pt x="472" y="293"/>
                    <a:pt x="483" y="293"/>
                    <a:pt x="486" y="302"/>
                  </a:cubicBezTo>
                  <a:lnTo>
                    <a:pt x="480" y="323"/>
                  </a:lnTo>
                  <a:lnTo>
                    <a:pt x="462" y="326"/>
                  </a:lnTo>
                  <a:lnTo>
                    <a:pt x="444" y="332"/>
                  </a:lnTo>
                  <a:lnTo>
                    <a:pt x="441" y="359"/>
                  </a:lnTo>
                  <a:lnTo>
                    <a:pt x="436" y="389"/>
                  </a:lnTo>
                  <a:lnTo>
                    <a:pt x="432" y="398"/>
                  </a:lnTo>
                  <a:lnTo>
                    <a:pt x="441" y="421"/>
                  </a:lnTo>
                  <a:lnTo>
                    <a:pt x="426" y="434"/>
                  </a:lnTo>
                  <a:lnTo>
                    <a:pt x="424" y="457"/>
                  </a:lnTo>
                  <a:lnTo>
                    <a:pt x="413" y="507"/>
                  </a:lnTo>
                  <a:lnTo>
                    <a:pt x="360" y="540"/>
                  </a:lnTo>
                  <a:lnTo>
                    <a:pt x="281" y="525"/>
                  </a:lnTo>
                  <a:lnTo>
                    <a:pt x="214" y="504"/>
                  </a:lnTo>
                  <a:lnTo>
                    <a:pt x="163" y="466"/>
                  </a:lnTo>
                  <a:lnTo>
                    <a:pt x="135" y="427"/>
                  </a:lnTo>
                  <a:lnTo>
                    <a:pt x="115" y="377"/>
                  </a:lnTo>
                  <a:lnTo>
                    <a:pt x="110" y="338"/>
                  </a:lnTo>
                  <a:lnTo>
                    <a:pt x="84" y="350"/>
                  </a:lnTo>
                  <a:close/>
                </a:path>
              </a:pathLst>
            </a:custGeom>
            <a:gradFill rotWithShape="1">
              <a:gsLst>
                <a:gs pos="0">
                  <a:srgbClr val="DCBB9A"/>
                </a:gs>
                <a:gs pos="50000">
                  <a:srgbClr val="FFD9B3"/>
                </a:gs>
                <a:gs pos="100000">
                  <a:srgbClr val="DCBB9A"/>
                </a:gs>
              </a:gsLst>
              <a:lin ang="0" scaled="1"/>
            </a:gradFill>
            <a:ln w="6350" cmpd="sng">
              <a:solidFill>
                <a:srgbClr val="000000"/>
              </a:solidFill>
              <a:round/>
              <a:headEnd/>
              <a:tailEnd/>
            </a:ln>
          </p:spPr>
          <p:txBody>
            <a:bodyPr/>
            <a:lstStyle/>
            <a:p>
              <a:endParaRPr lang="en-GB" dirty="0"/>
            </a:p>
          </p:txBody>
        </p:sp>
        <p:sp>
          <p:nvSpPr>
            <p:cNvPr id="335" name="Freeform 121"/>
            <p:cNvSpPr>
              <a:spLocks/>
            </p:cNvSpPr>
            <p:nvPr/>
          </p:nvSpPr>
          <p:spPr bwMode="auto">
            <a:xfrm>
              <a:off x="3449638" y="4076700"/>
              <a:ext cx="120650" cy="61913"/>
            </a:xfrm>
            <a:custGeom>
              <a:avLst/>
              <a:gdLst>
                <a:gd name="T0" fmla="*/ 195 w 195"/>
                <a:gd name="T1" fmla="*/ 0 h 90"/>
                <a:gd name="T2" fmla="*/ 145 w 195"/>
                <a:gd name="T3" fmla="*/ 5 h 90"/>
                <a:gd name="T4" fmla="*/ 100 w 195"/>
                <a:gd name="T5" fmla="*/ 10 h 90"/>
                <a:gd name="T6" fmla="*/ 50 w 195"/>
                <a:gd name="T7" fmla="*/ 40 h 90"/>
                <a:gd name="T8" fmla="*/ 0 w 195"/>
                <a:gd name="T9" fmla="*/ 65 h 90"/>
                <a:gd name="T10" fmla="*/ 75 w 195"/>
                <a:gd name="T11" fmla="*/ 80 h 90"/>
                <a:gd name="T12" fmla="*/ 180 w 195"/>
                <a:gd name="T13" fmla="*/ 90 h 90"/>
                <a:gd name="T14" fmla="*/ 0 60000 65536"/>
                <a:gd name="T15" fmla="*/ 0 60000 65536"/>
                <a:gd name="T16" fmla="*/ 0 60000 65536"/>
                <a:gd name="T17" fmla="*/ 0 60000 65536"/>
                <a:gd name="T18" fmla="*/ 0 60000 65536"/>
                <a:gd name="T19" fmla="*/ 0 60000 65536"/>
                <a:gd name="T20" fmla="*/ 0 60000 65536"/>
                <a:gd name="T21" fmla="*/ 0 w 195"/>
                <a:gd name="T22" fmla="*/ 0 h 90"/>
                <a:gd name="T23" fmla="*/ 195 w 195"/>
                <a:gd name="T24" fmla="*/ 90 h 9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5" h="90">
                  <a:moveTo>
                    <a:pt x="195" y="0"/>
                  </a:moveTo>
                  <a:lnTo>
                    <a:pt x="145" y="5"/>
                  </a:lnTo>
                  <a:lnTo>
                    <a:pt x="100" y="10"/>
                  </a:lnTo>
                  <a:lnTo>
                    <a:pt x="50" y="40"/>
                  </a:lnTo>
                  <a:lnTo>
                    <a:pt x="0" y="65"/>
                  </a:lnTo>
                  <a:lnTo>
                    <a:pt x="75" y="80"/>
                  </a:lnTo>
                  <a:lnTo>
                    <a:pt x="180" y="90"/>
                  </a:lnTo>
                </a:path>
              </a:pathLst>
            </a:custGeom>
            <a:solidFill>
              <a:srgbClr val="FFFFFF"/>
            </a:solidFill>
            <a:ln w="6350">
              <a:solidFill>
                <a:srgbClr val="000000"/>
              </a:solidFill>
              <a:round/>
              <a:headEnd/>
              <a:tailEnd/>
            </a:ln>
          </p:spPr>
          <p:txBody>
            <a:bodyPr/>
            <a:lstStyle/>
            <a:p>
              <a:endParaRPr lang="en-GB" dirty="0"/>
            </a:p>
          </p:txBody>
        </p:sp>
        <p:sp>
          <p:nvSpPr>
            <p:cNvPr id="336" name="Freeform 122"/>
            <p:cNvSpPr>
              <a:spLocks/>
            </p:cNvSpPr>
            <p:nvPr/>
          </p:nvSpPr>
          <p:spPr bwMode="auto">
            <a:xfrm>
              <a:off x="3514725" y="4083050"/>
              <a:ext cx="30163" cy="52388"/>
            </a:xfrm>
            <a:custGeom>
              <a:avLst/>
              <a:gdLst>
                <a:gd name="T0" fmla="*/ 0 w 50"/>
                <a:gd name="T1" fmla="*/ 10 h 75"/>
                <a:gd name="T2" fmla="*/ 15 w 50"/>
                <a:gd name="T3" fmla="*/ 40 h 75"/>
                <a:gd name="T4" fmla="*/ 20 w 50"/>
                <a:gd name="T5" fmla="*/ 75 h 75"/>
                <a:gd name="T6" fmla="*/ 50 w 50"/>
                <a:gd name="T7" fmla="*/ 30 h 75"/>
                <a:gd name="T8" fmla="*/ 50 w 50"/>
                <a:gd name="T9" fmla="*/ 0 h 75"/>
                <a:gd name="T10" fmla="*/ 0 60000 65536"/>
                <a:gd name="T11" fmla="*/ 0 60000 65536"/>
                <a:gd name="T12" fmla="*/ 0 60000 65536"/>
                <a:gd name="T13" fmla="*/ 0 60000 65536"/>
                <a:gd name="T14" fmla="*/ 0 60000 65536"/>
                <a:gd name="T15" fmla="*/ 0 w 50"/>
                <a:gd name="T16" fmla="*/ 0 h 75"/>
                <a:gd name="T17" fmla="*/ 50 w 50"/>
                <a:gd name="T18" fmla="*/ 75 h 75"/>
              </a:gdLst>
              <a:ahLst/>
              <a:cxnLst>
                <a:cxn ang="T10">
                  <a:pos x="T0" y="T1"/>
                </a:cxn>
                <a:cxn ang="T11">
                  <a:pos x="T2" y="T3"/>
                </a:cxn>
                <a:cxn ang="T12">
                  <a:pos x="T4" y="T5"/>
                </a:cxn>
                <a:cxn ang="T13">
                  <a:pos x="T6" y="T7"/>
                </a:cxn>
                <a:cxn ang="T14">
                  <a:pos x="T8" y="T9"/>
                </a:cxn>
              </a:cxnLst>
              <a:rect l="T15" t="T16" r="T17" b="T18"/>
              <a:pathLst>
                <a:path w="50" h="75">
                  <a:moveTo>
                    <a:pt x="0" y="10"/>
                  </a:moveTo>
                  <a:lnTo>
                    <a:pt x="15" y="40"/>
                  </a:lnTo>
                  <a:lnTo>
                    <a:pt x="20" y="75"/>
                  </a:lnTo>
                  <a:lnTo>
                    <a:pt x="50" y="30"/>
                  </a:lnTo>
                  <a:lnTo>
                    <a:pt x="50" y="0"/>
                  </a:lnTo>
                </a:path>
              </a:pathLst>
            </a:custGeom>
            <a:solidFill>
              <a:srgbClr val="993366"/>
            </a:solidFill>
            <a:ln w="6350">
              <a:solidFill>
                <a:srgbClr val="000000"/>
              </a:solidFill>
              <a:round/>
              <a:headEnd/>
              <a:tailEnd/>
            </a:ln>
          </p:spPr>
          <p:txBody>
            <a:bodyPr/>
            <a:lstStyle/>
            <a:p>
              <a:endParaRPr lang="en-GB" dirty="0"/>
            </a:p>
          </p:txBody>
        </p:sp>
        <p:sp>
          <p:nvSpPr>
            <p:cNvPr id="337" name="Freeform 123"/>
            <p:cNvSpPr>
              <a:spLocks/>
            </p:cNvSpPr>
            <p:nvPr/>
          </p:nvSpPr>
          <p:spPr bwMode="auto">
            <a:xfrm>
              <a:off x="3386138" y="4006850"/>
              <a:ext cx="193675" cy="53975"/>
            </a:xfrm>
            <a:custGeom>
              <a:avLst/>
              <a:gdLst>
                <a:gd name="T0" fmla="*/ 0 w 479"/>
                <a:gd name="T1" fmla="*/ 131 h 131"/>
                <a:gd name="T2" fmla="*/ 116 w 479"/>
                <a:gd name="T3" fmla="*/ 74 h 131"/>
                <a:gd name="T4" fmla="*/ 215 w 479"/>
                <a:gd name="T5" fmla="*/ 31 h 131"/>
                <a:gd name="T6" fmla="*/ 317 w 479"/>
                <a:gd name="T7" fmla="*/ 0 h 131"/>
                <a:gd name="T8" fmla="*/ 386 w 479"/>
                <a:gd name="T9" fmla="*/ 33 h 131"/>
                <a:gd name="T10" fmla="*/ 479 w 479"/>
                <a:gd name="T11" fmla="*/ 33 h 131"/>
                <a:gd name="T12" fmla="*/ 0 60000 65536"/>
                <a:gd name="T13" fmla="*/ 0 60000 65536"/>
                <a:gd name="T14" fmla="*/ 0 60000 65536"/>
                <a:gd name="T15" fmla="*/ 0 60000 65536"/>
                <a:gd name="T16" fmla="*/ 0 60000 65536"/>
                <a:gd name="T17" fmla="*/ 0 60000 65536"/>
                <a:gd name="T18" fmla="*/ 0 w 479"/>
                <a:gd name="T19" fmla="*/ 0 h 131"/>
                <a:gd name="T20" fmla="*/ 479 w 479"/>
                <a:gd name="T21" fmla="*/ 131 h 131"/>
              </a:gdLst>
              <a:ahLst/>
              <a:cxnLst>
                <a:cxn ang="T12">
                  <a:pos x="T0" y="T1"/>
                </a:cxn>
                <a:cxn ang="T13">
                  <a:pos x="T2" y="T3"/>
                </a:cxn>
                <a:cxn ang="T14">
                  <a:pos x="T4" y="T5"/>
                </a:cxn>
                <a:cxn ang="T15">
                  <a:pos x="T6" y="T7"/>
                </a:cxn>
                <a:cxn ang="T16">
                  <a:pos x="T8" y="T9"/>
                </a:cxn>
                <a:cxn ang="T17">
                  <a:pos x="T10" y="T11"/>
                </a:cxn>
              </a:cxnLst>
              <a:rect l="T18" t="T19" r="T20" b="T21"/>
              <a:pathLst>
                <a:path w="479" h="131">
                  <a:moveTo>
                    <a:pt x="0" y="131"/>
                  </a:moveTo>
                  <a:cubicBezTo>
                    <a:pt x="19" y="121"/>
                    <a:pt x="80" y="91"/>
                    <a:pt x="116" y="74"/>
                  </a:cubicBezTo>
                  <a:cubicBezTo>
                    <a:pt x="152" y="57"/>
                    <a:pt x="181" y="43"/>
                    <a:pt x="215" y="31"/>
                  </a:cubicBezTo>
                  <a:cubicBezTo>
                    <a:pt x="249" y="19"/>
                    <a:pt x="289" y="0"/>
                    <a:pt x="317" y="0"/>
                  </a:cubicBezTo>
                  <a:cubicBezTo>
                    <a:pt x="345" y="0"/>
                    <a:pt x="360" y="28"/>
                    <a:pt x="386" y="33"/>
                  </a:cubicBezTo>
                  <a:cubicBezTo>
                    <a:pt x="413" y="37"/>
                    <a:pt x="460" y="33"/>
                    <a:pt x="479" y="33"/>
                  </a:cubicBezTo>
                </a:path>
              </a:pathLst>
            </a:custGeom>
            <a:noFill/>
            <a:ln w="6350" cmpd="sng">
              <a:solidFill>
                <a:srgbClr val="000000"/>
              </a:solidFill>
              <a:round/>
              <a:headEnd/>
              <a:tailEnd/>
            </a:ln>
          </p:spPr>
          <p:txBody>
            <a:bodyPr/>
            <a:lstStyle/>
            <a:p>
              <a:endParaRPr lang="en-GB" dirty="0"/>
            </a:p>
          </p:txBody>
        </p:sp>
        <p:sp>
          <p:nvSpPr>
            <p:cNvPr id="338" name="Freeform 124"/>
            <p:cNvSpPr>
              <a:spLocks/>
            </p:cNvSpPr>
            <p:nvPr/>
          </p:nvSpPr>
          <p:spPr bwMode="auto">
            <a:xfrm>
              <a:off x="2994025" y="4052888"/>
              <a:ext cx="42863" cy="158750"/>
            </a:xfrm>
            <a:custGeom>
              <a:avLst/>
              <a:gdLst>
                <a:gd name="T0" fmla="*/ 40 w 40"/>
                <a:gd name="T1" fmla="*/ 7 h 119"/>
                <a:gd name="T2" fmla="*/ 20 w 40"/>
                <a:gd name="T3" fmla="*/ 5 h 119"/>
                <a:gd name="T4" fmla="*/ 3 w 40"/>
                <a:gd name="T5" fmla="*/ 36 h 119"/>
                <a:gd name="T6" fmla="*/ 3 w 40"/>
                <a:gd name="T7" fmla="*/ 67 h 119"/>
                <a:gd name="T8" fmla="*/ 24 w 40"/>
                <a:gd name="T9" fmla="*/ 119 h 119"/>
                <a:gd name="T10" fmla="*/ 0 60000 65536"/>
                <a:gd name="T11" fmla="*/ 0 60000 65536"/>
                <a:gd name="T12" fmla="*/ 0 60000 65536"/>
                <a:gd name="T13" fmla="*/ 0 60000 65536"/>
                <a:gd name="T14" fmla="*/ 0 60000 65536"/>
                <a:gd name="T15" fmla="*/ 0 w 40"/>
                <a:gd name="T16" fmla="*/ 0 h 119"/>
                <a:gd name="T17" fmla="*/ 40 w 40"/>
                <a:gd name="T18" fmla="*/ 119 h 119"/>
              </a:gdLst>
              <a:ahLst/>
              <a:cxnLst>
                <a:cxn ang="T10">
                  <a:pos x="T0" y="T1"/>
                </a:cxn>
                <a:cxn ang="T11">
                  <a:pos x="T2" y="T3"/>
                </a:cxn>
                <a:cxn ang="T12">
                  <a:pos x="T4" y="T5"/>
                </a:cxn>
                <a:cxn ang="T13">
                  <a:pos x="T6" y="T7"/>
                </a:cxn>
                <a:cxn ang="T14">
                  <a:pos x="T8" y="T9"/>
                </a:cxn>
              </a:cxnLst>
              <a:rect l="T15" t="T16" r="T17" b="T18"/>
              <a:pathLst>
                <a:path w="40" h="119">
                  <a:moveTo>
                    <a:pt x="40" y="7"/>
                  </a:moveTo>
                  <a:cubicBezTo>
                    <a:pt x="33" y="4"/>
                    <a:pt x="26" y="0"/>
                    <a:pt x="20" y="5"/>
                  </a:cubicBezTo>
                  <a:cubicBezTo>
                    <a:pt x="14" y="9"/>
                    <a:pt x="5" y="26"/>
                    <a:pt x="3" y="36"/>
                  </a:cubicBezTo>
                  <a:cubicBezTo>
                    <a:pt x="0" y="47"/>
                    <a:pt x="0" y="53"/>
                    <a:pt x="3" y="67"/>
                  </a:cubicBezTo>
                  <a:cubicBezTo>
                    <a:pt x="6" y="81"/>
                    <a:pt x="20" y="110"/>
                    <a:pt x="24" y="119"/>
                  </a:cubicBezTo>
                </a:path>
              </a:pathLst>
            </a:custGeom>
            <a:noFill/>
            <a:ln w="6350">
              <a:solidFill>
                <a:srgbClr val="000000"/>
              </a:solidFill>
              <a:round/>
              <a:headEnd/>
              <a:tailEnd/>
            </a:ln>
          </p:spPr>
          <p:txBody>
            <a:bodyPr/>
            <a:lstStyle/>
            <a:p>
              <a:endParaRPr lang="en-GB" dirty="0"/>
            </a:p>
          </p:txBody>
        </p:sp>
        <p:sp>
          <p:nvSpPr>
            <p:cNvPr id="339" name="Freeform 125"/>
            <p:cNvSpPr>
              <a:spLocks/>
            </p:cNvSpPr>
            <p:nvPr/>
          </p:nvSpPr>
          <p:spPr bwMode="auto">
            <a:xfrm>
              <a:off x="3035300" y="4205288"/>
              <a:ext cx="63500" cy="36512"/>
            </a:xfrm>
            <a:custGeom>
              <a:avLst/>
              <a:gdLst>
                <a:gd name="T0" fmla="*/ 0 w 59"/>
                <a:gd name="T1" fmla="*/ 6 h 28"/>
                <a:gd name="T2" fmla="*/ 24 w 59"/>
                <a:gd name="T3" fmla="*/ 24 h 28"/>
                <a:gd name="T4" fmla="*/ 51 w 59"/>
                <a:gd name="T5" fmla="*/ 24 h 28"/>
                <a:gd name="T6" fmla="*/ 59 w 59"/>
                <a:gd name="T7" fmla="*/ 0 h 28"/>
                <a:gd name="T8" fmla="*/ 0 60000 65536"/>
                <a:gd name="T9" fmla="*/ 0 60000 65536"/>
                <a:gd name="T10" fmla="*/ 0 60000 65536"/>
                <a:gd name="T11" fmla="*/ 0 60000 65536"/>
                <a:gd name="T12" fmla="*/ 0 w 59"/>
                <a:gd name="T13" fmla="*/ 0 h 28"/>
                <a:gd name="T14" fmla="*/ 59 w 59"/>
                <a:gd name="T15" fmla="*/ 28 h 28"/>
              </a:gdLst>
              <a:ahLst/>
              <a:cxnLst>
                <a:cxn ang="T8">
                  <a:pos x="T0" y="T1"/>
                </a:cxn>
                <a:cxn ang="T9">
                  <a:pos x="T2" y="T3"/>
                </a:cxn>
                <a:cxn ang="T10">
                  <a:pos x="T4" y="T5"/>
                </a:cxn>
                <a:cxn ang="T11">
                  <a:pos x="T6" y="T7"/>
                </a:cxn>
              </a:cxnLst>
              <a:rect l="T12" t="T13" r="T14" b="T15"/>
              <a:pathLst>
                <a:path w="59" h="28">
                  <a:moveTo>
                    <a:pt x="0" y="6"/>
                  </a:moveTo>
                  <a:cubicBezTo>
                    <a:pt x="4" y="9"/>
                    <a:pt x="16" y="21"/>
                    <a:pt x="24" y="24"/>
                  </a:cubicBezTo>
                  <a:cubicBezTo>
                    <a:pt x="32" y="27"/>
                    <a:pt x="45" y="28"/>
                    <a:pt x="51" y="24"/>
                  </a:cubicBezTo>
                  <a:cubicBezTo>
                    <a:pt x="57" y="20"/>
                    <a:pt x="58" y="10"/>
                    <a:pt x="59" y="0"/>
                  </a:cubicBezTo>
                </a:path>
              </a:pathLst>
            </a:custGeom>
            <a:noFill/>
            <a:ln w="6350" cap="flat" cmpd="sng">
              <a:solidFill>
                <a:srgbClr val="000000"/>
              </a:solidFill>
              <a:prstDash val="solid"/>
              <a:round/>
              <a:headEnd type="none" w="med" len="med"/>
              <a:tailEnd type="none" w="med" len="med"/>
            </a:ln>
          </p:spPr>
          <p:txBody>
            <a:bodyPr/>
            <a:lstStyle/>
            <a:p>
              <a:endParaRPr lang="en-GB" dirty="0"/>
            </a:p>
          </p:txBody>
        </p:sp>
        <p:sp>
          <p:nvSpPr>
            <p:cNvPr id="340" name="Freeform 126"/>
            <p:cNvSpPr>
              <a:spLocks/>
            </p:cNvSpPr>
            <p:nvPr/>
          </p:nvSpPr>
          <p:spPr bwMode="auto">
            <a:xfrm>
              <a:off x="3030538" y="4059238"/>
              <a:ext cx="103187" cy="161925"/>
            </a:xfrm>
            <a:custGeom>
              <a:avLst/>
              <a:gdLst>
                <a:gd name="T0" fmla="*/ 0 w 252"/>
                <a:gd name="T1" fmla="*/ 23 h 391"/>
                <a:gd name="T2" fmla="*/ 45 w 252"/>
                <a:gd name="T3" fmla="*/ 1 h 391"/>
                <a:gd name="T4" fmla="*/ 128 w 252"/>
                <a:gd name="T5" fmla="*/ 31 h 391"/>
                <a:gd name="T6" fmla="*/ 128 w 252"/>
                <a:gd name="T7" fmla="*/ 136 h 391"/>
                <a:gd name="T8" fmla="*/ 105 w 252"/>
                <a:gd name="T9" fmla="*/ 241 h 391"/>
                <a:gd name="T10" fmla="*/ 143 w 252"/>
                <a:gd name="T11" fmla="*/ 301 h 391"/>
                <a:gd name="T12" fmla="*/ 210 w 252"/>
                <a:gd name="T13" fmla="*/ 308 h 391"/>
                <a:gd name="T14" fmla="*/ 248 w 252"/>
                <a:gd name="T15" fmla="*/ 338 h 391"/>
                <a:gd name="T16" fmla="*/ 233 w 252"/>
                <a:gd name="T17" fmla="*/ 391 h 39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52"/>
                <a:gd name="T28" fmla="*/ 0 h 391"/>
                <a:gd name="T29" fmla="*/ 252 w 252"/>
                <a:gd name="T30" fmla="*/ 391 h 39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52" h="391">
                  <a:moveTo>
                    <a:pt x="0" y="23"/>
                  </a:moveTo>
                  <a:cubicBezTo>
                    <a:pt x="12" y="11"/>
                    <a:pt x="24" y="0"/>
                    <a:pt x="45" y="1"/>
                  </a:cubicBezTo>
                  <a:cubicBezTo>
                    <a:pt x="66" y="2"/>
                    <a:pt x="114" y="9"/>
                    <a:pt x="128" y="31"/>
                  </a:cubicBezTo>
                  <a:cubicBezTo>
                    <a:pt x="142" y="53"/>
                    <a:pt x="132" y="101"/>
                    <a:pt x="128" y="136"/>
                  </a:cubicBezTo>
                  <a:cubicBezTo>
                    <a:pt x="124" y="171"/>
                    <a:pt x="103" y="214"/>
                    <a:pt x="105" y="241"/>
                  </a:cubicBezTo>
                  <a:cubicBezTo>
                    <a:pt x="107" y="268"/>
                    <a:pt x="125" y="290"/>
                    <a:pt x="143" y="301"/>
                  </a:cubicBezTo>
                  <a:cubicBezTo>
                    <a:pt x="161" y="312"/>
                    <a:pt x="193" y="302"/>
                    <a:pt x="210" y="308"/>
                  </a:cubicBezTo>
                  <a:cubicBezTo>
                    <a:pt x="227" y="314"/>
                    <a:pt x="244" y="324"/>
                    <a:pt x="248" y="338"/>
                  </a:cubicBezTo>
                  <a:cubicBezTo>
                    <a:pt x="252" y="352"/>
                    <a:pt x="242" y="371"/>
                    <a:pt x="233" y="391"/>
                  </a:cubicBezTo>
                </a:path>
              </a:pathLst>
            </a:custGeom>
            <a:noFill/>
            <a:ln w="6350">
              <a:solidFill>
                <a:srgbClr val="000000"/>
              </a:solidFill>
              <a:round/>
              <a:headEnd/>
              <a:tailEnd/>
            </a:ln>
          </p:spPr>
          <p:txBody>
            <a:bodyPr/>
            <a:lstStyle/>
            <a:p>
              <a:endParaRPr lang="en-GB" dirty="0"/>
            </a:p>
          </p:txBody>
        </p:sp>
        <p:sp>
          <p:nvSpPr>
            <p:cNvPr id="341" name="Freeform 127"/>
            <p:cNvSpPr>
              <a:spLocks/>
            </p:cNvSpPr>
            <p:nvPr/>
          </p:nvSpPr>
          <p:spPr bwMode="auto">
            <a:xfrm>
              <a:off x="3492500" y="4340225"/>
              <a:ext cx="120650" cy="76200"/>
            </a:xfrm>
            <a:custGeom>
              <a:avLst/>
              <a:gdLst>
                <a:gd name="T0" fmla="*/ 29 w 300"/>
                <a:gd name="T1" fmla="*/ 112 h 187"/>
                <a:gd name="T2" fmla="*/ 104 w 300"/>
                <a:gd name="T3" fmla="*/ 52 h 187"/>
                <a:gd name="T4" fmla="*/ 225 w 300"/>
                <a:gd name="T5" fmla="*/ 0 h 187"/>
                <a:gd name="T6" fmla="*/ 285 w 300"/>
                <a:gd name="T7" fmla="*/ 7 h 187"/>
                <a:gd name="T8" fmla="*/ 299 w 300"/>
                <a:gd name="T9" fmla="*/ 37 h 187"/>
                <a:gd name="T10" fmla="*/ 285 w 300"/>
                <a:gd name="T11" fmla="*/ 60 h 187"/>
                <a:gd name="T12" fmla="*/ 164 w 300"/>
                <a:gd name="T13" fmla="*/ 97 h 187"/>
                <a:gd name="T14" fmla="*/ 14 w 300"/>
                <a:gd name="T15" fmla="*/ 112 h 187"/>
                <a:gd name="T16" fmla="*/ 269 w 300"/>
                <a:gd name="T17" fmla="*/ 82 h 187"/>
                <a:gd name="T18" fmla="*/ 300 w 300"/>
                <a:gd name="T19" fmla="*/ 127 h 187"/>
                <a:gd name="T20" fmla="*/ 284 w 300"/>
                <a:gd name="T21" fmla="*/ 187 h 187"/>
                <a:gd name="T22" fmla="*/ 194 w 300"/>
                <a:gd name="T23" fmla="*/ 187 h 187"/>
                <a:gd name="T24" fmla="*/ 112 w 300"/>
                <a:gd name="T25" fmla="*/ 157 h 187"/>
                <a:gd name="T26" fmla="*/ 0 w 300"/>
                <a:gd name="T27" fmla="*/ 127 h 1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00"/>
                <a:gd name="T43" fmla="*/ 0 h 187"/>
                <a:gd name="T44" fmla="*/ 300 w 300"/>
                <a:gd name="T45" fmla="*/ 187 h 1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00" h="187">
                  <a:moveTo>
                    <a:pt x="29" y="112"/>
                  </a:moveTo>
                  <a:lnTo>
                    <a:pt x="104" y="52"/>
                  </a:lnTo>
                  <a:lnTo>
                    <a:pt x="225" y="0"/>
                  </a:lnTo>
                  <a:lnTo>
                    <a:pt x="285" y="7"/>
                  </a:lnTo>
                  <a:lnTo>
                    <a:pt x="299" y="37"/>
                  </a:lnTo>
                  <a:lnTo>
                    <a:pt x="285" y="60"/>
                  </a:lnTo>
                  <a:lnTo>
                    <a:pt x="164" y="97"/>
                  </a:lnTo>
                  <a:lnTo>
                    <a:pt x="14" y="112"/>
                  </a:lnTo>
                  <a:lnTo>
                    <a:pt x="269" y="82"/>
                  </a:lnTo>
                  <a:lnTo>
                    <a:pt x="300" y="127"/>
                  </a:lnTo>
                  <a:lnTo>
                    <a:pt x="284" y="187"/>
                  </a:lnTo>
                  <a:lnTo>
                    <a:pt x="194" y="187"/>
                  </a:lnTo>
                  <a:lnTo>
                    <a:pt x="112" y="157"/>
                  </a:lnTo>
                  <a:lnTo>
                    <a:pt x="0" y="127"/>
                  </a:lnTo>
                </a:path>
              </a:pathLst>
            </a:custGeom>
            <a:solidFill>
              <a:srgbClr val="FCC1AE"/>
            </a:solidFill>
            <a:ln w="6350">
              <a:solidFill>
                <a:srgbClr val="000000"/>
              </a:solidFill>
              <a:round/>
              <a:headEnd/>
              <a:tailEnd/>
            </a:ln>
          </p:spPr>
          <p:txBody>
            <a:bodyPr/>
            <a:lstStyle/>
            <a:p>
              <a:endParaRPr lang="en-GB" dirty="0"/>
            </a:p>
          </p:txBody>
        </p:sp>
        <p:sp>
          <p:nvSpPr>
            <p:cNvPr id="342" name="Freeform 128"/>
            <p:cNvSpPr>
              <a:spLocks/>
            </p:cNvSpPr>
            <p:nvPr/>
          </p:nvSpPr>
          <p:spPr bwMode="auto">
            <a:xfrm>
              <a:off x="2457450" y="4572000"/>
              <a:ext cx="1843088" cy="1609725"/>
            </a:xfrm>
            <a:custGeom>
              <a:avLst/>
              <a:gdLst>
                <a:gd name="T0" fmla="*/ 128 w 1161"/>
                <a:gd name="T1" fmla="*/ 27 h 1014"/>
                <a:gd name="T2" fmla="*/ 85 w 1161"/>
                <a:gd name="T3" fmla="*/ 60 h 1014"/>
                <a:gd name="T4" fmla="*/ 69 w 1161"/>
                <a:gd name="T5" fmla="*/ 86 h 1014"/>
                <a:gd name="T6" fmla="*/ 164 w 1161"/>
                <a:gd name="T7" fmla="*/ 104 h 1014"/>
                <a:gd name="T8" fmla="*/ 278 w 1161"/>
                <a:gd name="T9" fmla="*/ 97 h 1014"/>
                <a:gd name="T10" fmla="*/ 334 w 1161"/>
                <a:gd name="T11" fmla="*/ 26 h 1014"/>
                <a:gd name="T12" fmla="*/ 352 w 1161"/>
                <a:gd name="T13" fmla="*/ 0 h 1014"/>
                <a:gd name="T14" fmla="*/ 407 w 1161"/>
                <a:gd name="T15" fmla="*/ 7 h 1014"/>
                <a:gd name="T16" fmla="*/ 462 w 1161"/>
                <a:gd name="T17" fmla="*/ 18 h 1014"/>
                <a:gd name="T18" fmla="*/ 482 w 1161"/>
                <a:gd name="T19" fmla="*/ 74 h 1014"/>
                <a:gd name="T20" fmla="*/ 500 w 1161"/>
                <a:gd name="T21" fmla="*/ 122 h 1014"/>
                <a:gd name="T22" fmla="*/ 526 w 1161"/>
                <a:gd name="T23" fmla="*/ 136 h 1014"/>
                <a:gd name="T24" fmla="*/ 546 w 1161"/>
                <a:gd name="T25" fmla="*/ 148 h 1014"/>
                <a:gd name="T26" fmla="*/ 595 w 1161"/>
                <a:gd name="T27" fmla="*/ 164 h 1014"/>
                <a:gd name="T28" fmla="*/ 622 w 1161"/>
                <a:gd name="T29" fmla="*/ 157 h 1014"/>
                <a:gd name="T30" fmla="*/ 616 w 1161"/>
                <a:gd name="T31" fmla="*/ 112 h 1014"/>
                <a:gd name="T32" fmla="*/ 630 w 1161"/>
                <a:gd name="T33" fmla="*/ 91 h 1014"/>
                <a:gd name="T34" fmla="*/ 693 w 1161"/>
                <a:gd name="T35" fmla="*/ 108 h 1014"/>
                <a:gd name="T36" fmla="*/ 788 w 1161"/>
                <a:gd name="T37" fmla="*/ 117 h 1014"/>
                <a:gd name="T38" fmla="*/ 847 w 1161"/>
                <a:gd name="T39" fmla="*/ 139 h 1014"/>
                <a:gd name="T40" fmla="*/ 905 w 1161"/>
                <a:gd name="T41" fmla="*/ 136 h 1014"/>
                <a:gd name="T42" fmla="*/ 990 w 1161"/>
                <a:gd name="T43" fmla="*/ 130 h 1014"/>
                <a:gd name="T44" fmla="*/ 1069 w 1161"/>
                <a:gd name="T45" fmla="*/ 137 h 1014"/>
                <a:gd name="T46" fmla="*/ 1135 w 1161"/>
                <a:gd name="T47" fmla="*/ 141 h 1014"/>
                <a:gd name="T48" fmla="*/ 1136 w 1161"/>
                <a:gd name="T49" fmla="*/ 186 h 1014"/>
                <a:gd name="T50" fmla="*/ 1148 w 1161"/>
                <a:gd name="T51" fmla="*/ 275 h 1014"/>
                <a:gd name="T52" fmla="*/ 1161 w 1161"/>
                <a:gd name="T53" fmla="*/ 378 h 1014"/>
                <a:gd name="T54" fmla="*/ 1153 w 1161"/>
                <a:gd name="T55" fmla="*/ 425 h 1014"/>
                <a:gd name="T56" fmla="*/ 1028 w 1161"/>
                <a:gd name="T57" fmla="*/ 454 h 1014"/>
                <a:gd name="T58" fmla="*/ 945 w 1161"/>
                <a:gd name="T59" fmla="*/ 476 h 1014"/>
                <a:gd name="T60" fmla="*/ 933 w 1161"/>
                <a:gd name="T61" fmla="*/ 594 h 1014"/>
                <a:gd name="T62" fmla="*/ 913 w 1161"/>
                <a:gd name="T63" fmla="*/ 699 h 1014"/>
                <a:gd name="T64" fmla="*/ 902 w 1161"/>
                <a:gd name="T65" fmla="*/ 750 h 1014"/>
                <a:gd name="T66" fmla="*/ 880 w 1161"/>
                <a:gd name="T67" fmla="*/ 861 h 1014"/>
                <a:gd name="T68" fmla="*/ 872 w 1161"/>
                <a:gd name="T69" fmla="*/ 948 h 1014"/>
                <a:gd name="T70" fmla="*/ 864 w 1161"/>
                <a:gd name="T71" fmla="*/ 1000 h 1014"/>
                <a:gd name="T72" fmla="*/ 228 w 1161"/>
                <a:gd name="T73" fmla="*/ 1014 h 1014"/>
                <a:gd name="T74" fmla="*/ 194 w 1161"/>
                <a:gd name="T75" fmla="*/ 892 h 1014"/>
                <a:gd name="T76" fmla="*/ 178 w 1161"/>
                <a:gd name="T77" fmla="*/ 790 h 1014"/>
                <a:gd name="T78" fmla="*/ 170 w 1161"/>
                <a:gd name="T79" fmla="*/ 728 h 1014"/>
                <a:gd name="T80" fmla="*/ 164 w 1161"/>
                <a:gd name="T81" fmla="*/ 636 h 1014"/>
                <a:gd name="T82" fmla="*/ 132 w 1161"/>
                <a:gd name="T83" fmla="*/ 440 h 1014"/>
                <a:gd name="T84" fmla="*/ 0 w 1161"/>
                <a:gd name="T85" fmla="*/ 386 h 1014"/>
                <a:gd name="T86" fmla="*/ 64 w 1161"/>
                <a:gd name="T87" fmla="*/ 174 h 1014"/>
                <a:gd name="T88" fmla="*/ 70 w 1161"/>
                <a:gd name="T89" fmla="*/ 68 h 1014"/>
                <a:gd name="T90" fmla="*/ 128 w 1161"/>
                <a:gd name="T91" fmla="*/ 27 h 101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161"/>
                <a:gd name="T139" fmla="*/ 0 h 1014"/>
                <a:gd name="T140" fmla="*/ 1161 w 1161"/>
                <a:gd name="T141" fmla="*/ 1014 h 1014"/>
                <a:gd name="connsiteX0" fmla="*/ 1102 w 10000"/>
                <a:gd name="connsiteY0" fmla="*/ 266 h 10000"/>
                <a:gd name="connsiteX1" fmla="*/ 732 w 10000"/>
                <a:gd name="connsiteY1" fmla="*/ 592 h 10000"/>
                <a:gd name="connsiteX2" fmla="*/ 594 w 10000"/>
                <a:gd name="connsiteY2" fmla="*/ 848 h 10000"/>
                <a:gd name="connsiteX3" fmla="*/ 1413 w 10000"/>
                <a:gd name="connsiteY3" fmla="*/ 1026 h 10000"/>
                <a:gd name="connsiteX4" fmla="*/ 2394 w 10000"/>
                <a:gd name="connsiteY4" fmla="*/ 957 h 10000"/>
                <a:gd name="connsiteX5" fmla="*/ 2877 w 10000"/>
                <a:gd name="connsiteY5" fmla="*/ 256 h 10000"/>
                <a:gd name="connsiteX6" fmla="*/ 3032 w 10000"/>
                <a:gd name="connsiteY6" fmla="*/ 0 h 10000"/>
                <a:gd name="connsiteX7" fmla="*/ 3506 w 10000"/>
                <a:gd name="connsiteY7" fmla="*/ 69 h 10000"/>
                <a:gd name="connsiteX8" fmla="*/ 3979 w 10000"/>
                <a:gd name="connsiteY8" fmla="*/ 178 h 10000"/>
                <a:gd name="connsiteX9" fmla="*/ 4152 w 10000"/>
                <a:gd name="connsiteY9" fmla="*/ 730 h 10000"/>
                <a:gd name="connsiteX10" fmla="*/ 4307 w 10000"/>
                <a:gd name="connsiteY10" fmla="*/ 1203 h 10000"/>
                <a:gd name="connsiteX11" fmla="*/ 4531 w 10000"/>
                <a:gd name="connsiteY11" fmla="*/ 1341 h 10000"/>
                <a:gd name="connsiteX12" fmla="*/ 4703 w 10000"/>
                <a:gd name="connsiteY12" fmla="*/ 1460 h 10000"/>
                <a:gd name="connsiteX13" fmla="*/ 5125 w 10000"/>
                <a:gd name="connsiteY13" fmla="*/ 1617 h 10000"/>
                <a:gd name="connsiteX14" fmla="*/ 5357 w 10000"/>
                <a:gd name="connsiteY14" fmla="*/ 1548 h 10000"/>
                <a:gd name="connsiteX15" fmla="*/ 5306 w 10000"/>
                <a:gd name="connsiteY15" fmla="*/ 1105 h 10000"/>
                <a:gd name="connsiteX16" fmla="*/ 5426 w 10000"/>
                <a:gd name="connsiteY16" fmla="*/ 897 h 10000"/>
                <a:gd name="connsiteX17" fmla="*/ 5969 w 10000"/>
                <a:gd name="connsiteY17" fmla="*/ 1065 h 10000"/>
                <a:gd name="connsiteX18" fmla="*/ 6787 w 10000"/>
                <a:gd name="connsiteY18" fmla="*/ 1154 h 10000"/>
                <a:gd name="connsiteX19" fmla="*/ 7295 w 10000"/>
                <a:gd name="connsiteY19" fmla="*/ 1371 h 10000"/>
                <a:gd name="connsiteX20" fmla="*/ 7795 w 10000"/>
                <a:gd name="connsiteY20" fmla="*/ 1341 h 10000"/>
                <a:gd name="connsiteX21" fmla="*/ 8527 w 10000"/>
                <a:gd name="connsiteY21" fmla="*/ 1282 h 10000"/>
                <a:gd name="connsiteX22" fmla="*/ 9208 w 10000"/>
                <a:gd name="connsiteY22" fmla="*/ 1351 h 10000"/>
                <a:gd name="connsiteX23" fmla="*/ 9776 w 10000"/>
                <a:gd name="connsiteY23" fmla="*/ 1391 h 10000"/>
                <a:gd name="connsiteX24" fmla="*/ 9785 w 10000"/>
                <a:gd name="connsiteY24" fmla="*/ 1834 h 10000"/>
                <a:gd name="connsiteX25" fmla="*/ 9888 w 10000"/>
                <a:gd name="connsiteY25" fmla="*/ 2712 h 10000"/>
                <a:gd name="connsiteX26" fmla="*/ 10000 w 10000"/>
                <a:gd name="connsiteY26" fmla="*/ 3728 h 10000"/>
                <a:gd name="connsiteX27" fmla="*/ 9931 w 10000"/>
                <a:gd name="connsiteY27" fmla="*/ 4191 h 10000"/>
                <a:gd name="connsiteX28" fmla="*/ 8854 w 10000"/>
                <a:gd name="connsiteY28" fmla="*/ 4477 h 10000"/>
                <a:gd name="connsiteX29" fmla="*/ 8140 w 10000"/>
                <a:gd name="connsiteY29" fmla="*/ 4694 h 10000"/>
                <a:gd name="connsiteX30" fmla="*/ 8036 w 10000"/>
                <a:gd name="connsiteY30" fmla="*/ 5858 h 10000"/>
                <a:gd name="connsiteX31" fmla="*/ 7864 w 10000"/>
                <a:gd name="connsiteY31" fmla="*/ 6893 h 10000"/>
                <a:gd name="connsiteX32" fmla="*/ 7769 w 10000"/>
                <a:gd name="connsiteY32" fmla="*/ 7396 h 10000"/>
                <a:gd name="connsiteX33" fmla="*/ 7580 w 10000"/>
                <a:gd name="connsiteY33" fmla="*/ 8491 h 10000"/>
                <a:gd name="connsiteX34" fmla="*/ 7511 w 10000"/>
                <a:gd name="connsiteY34" fmla="*/ 9349 h 10000"/>
                <a:gd name="connsiteX35" fmla="*/ 7442 w 10000"/>
                <a:gd name="connsiteY35" fmla="*/ 9862 h 10000"/>
                <a:gd name="connsiteX36" fmla="*/ 1964 w 10000"/>
                <a:gd name="connsiteY36" fmla="*/ 10000 h 10000"/>
                <a:gd name="connsiteX37" fmla="*/ 1671 w 10000"/>
                <a:gd name="connsiteY37" fmla="*/ 8797 h 10000"/>
                <a:gd name="connsiteX38" fmla="*/ 1533 w 10000"/>
                <a:gd name="connsiteY38" fmla="*/ 7791 h 10000"/>
                <a:gd name="connsiteX39" fmla="*/ 1464 w 10000"/>
                <a:gd name="connsiteY39" fmla="*/ 7179 h 10000"/>
                <a:gd name="connsiteX40" fmla="*/ 1413 w 10000"/>
                <a:gd name="connsiteY40" fmla="*/ 6272 h 10000"/>
                <a:gd name="connsiteX41" fmla="*/ 1137 w 10000"/>
                <a:gd name="connsiteY41" fmla="*/ 4339 h 10000"/>
                <a:gd name="connsiteX42" fmla="*/ 445 w 10000"/>
                <a:gd name="connsiteY42" fmla="*/ 4065 h 10000"/>
                <a:gd name="connsiteX43" fmla="*/ 0 w 10000"/>
                <a:gd name="connsiteY43" fmla="*/ 3807 h 10000"/>
                <a:gd name="connsiteX44" fmla="*/ 551 w 10000"/>
                <a:gd name="connsiteY44" fmla="*/ 1716 h 10000"/>
                <a:gd name="connsiteX45" fmla="*/ 603 w 10000"/>
                <a:gd name="connsiteY45" fmla="*/ 671 h 10000"/>
                <a:gd name="connsiteX46" fmla="*/ 1102 w 10000"/>
                <a:gd name="connsiteY46" fmla="*/ 266 h 10000"/>
                <a:gd name="connsiteX0" fmla="*/ 1102 w 10000"/>
                <a:gd name="connsiteY0" fmla="*/ 266 h 10000"/>
                <a:gd name="connsiteX1" fmla="*/ 732 w 10000"/>
                <a:gd name="connsiteY1" fmla="*/ 592 h 10000"/>
                <a:gd name="connsiteX2" fmla="*/ 594 w 10000"/>
                <a:gd name="connsiteY2" fmla="*/ 848 h 10000"/>
                <a:gd name="connsiteX3" fmla="*/ 1413 w 10000"/>
                <a:gd name="connsiteY3" fmla="*/ 1026 h 10000"/>
                <a:gd name="connsiteX4" fmla="*/ 2394 w 10000"/>
                <a:gd name="connsiteY4" fmla="*/ 957 h 10000"/>
                <a:gd name="connsiteX5" fmla="*/ 2877 w 10000"/>
                <a:gd name="connsiteY5" fmla="*/ 256 h 10000"/>
                <a:gd name="connsiteX6" fmla="*/ 3032 w 10000"/>
                <a:gd name="connsiteY6" fmla="*/ 0 h 10000"/>
                <a:gd name="connsiteX7" fmla="*/ 3506 w 10000"/>
                <a:gd name="connsiteY7" fmla="*/ 69 h 10000"/>
                <a:gd name="connsiteX8" fmla="*/ 3979 w 10000"/>
                <a:gd name="connsiteY8" fmla="*/ 178 h 10000"/>
                <a:gd name="connsiteX9" fmla="*/ 4152 w 10000"/>
                <a:gd name="connsiteY9" fmla="*/ 730 h 10000"/>
                <a:gd name="connsiteX10" fmla="*/ 4307 w 10000"/>
                <a:gd name="connsiteY10" fmla="*/ 1203 h 10000"/>
                <a:gd name="connsiteX11" fmla="*/ 4531 w 10000"/>
                <a:gd name="connsiteY11" fmla="*/ 1341 h 10000"/>
                <a:gd name="connsiteX12" fmla="*/ 4703 w 10000"/>
                <a:gd name="connsiteY12" fmla="*/ 1460 h 10000"/>
                <a:gd name="connsiteX13" fmla="*/ 5125 w 10000"/>
                <a:gd name="connsiteY13" fmla="*/ 1617 h 10000"/>
                <a:gd name="connsiteX14" fmla="*/ 5357 w 10000"/>
                <a:gd name="connsiteY14" fmla="*/ 1548 h 10000"/>
                <a:gd name="connsiteX15" fmla="*/ 5306 w 10000"/>
                <a:gd name="connsiteY15" fmla="*/ 1105 h 10000"/>
                <a:gd name="connsiteX16" fmla="*/ 5426 w 10000"/>
                <a:gd name="connsiteY16" fmla="*/ 897 h 10000"/>
                <a:gd name="connsiteX17" fmla="*/ 5969 w 10000"/>
                <a:gd name="connsiteY17" fmla="*/ 1065 h 10000"/>
                <a:gd name="connsiteX18" fmla="*/ 6787 w 10000"/>
                <a:gd name="connsiteY18" fmla="*/ 1154 h 10000"/>
                <a:gd name="connsiteX19" fmla="*/ 7295 w 10000"/>
                <a:gd name="connsiteY19" fmla="*/ 1371 h 10000"/>
                <a:gd name="connsiteX20" fmla="*/ 7795 w 10000"/>
                <a:gd name="connsiteY20" fmla="*/ 1341 h 10000"/>
                <a:gd name="connsiteX21" fmla="*/ 8527 w 10000"/>
                <a:gd name="connsiteY21" fmla="*/ 1282 h 10000"/>
                <a:gd name="connsiteX22" fmla="*/ 9208 w 10000"/>
                <a:gd name="connsiteY22" fmla="*/ 1351 h 10000"/>
                <a:gd name="connsiteX23" fmla="*/ 9776 w 10000"/>
                <a:gd name="connsiteY23" fmla="*/ 1391 h 10000"/>
                <a:gd name="connsiteX24" fmla="*/ 9785 w 10000"/>
                <a:gd name="connsiteY24" fmla="*/ 1834 h 10000"/>
                <a:gd name="connsiteX25" fmla="*/ 9888 w 10000"/>
                <a:gd name="connsiteY25" fmla="*/ 2712 h 10000"/>
                <a:gd name="connsiteX26" fmla="*/ 10000 w 10000"/>
                <a:gd name="connsiteY26" fmla="*/ 3728 h 10000"/>
                <a:gd name="connsiteX27" fmla="*/ 9931 w 10000"/>
                <a:gd name="connsiteY27" fmla="*/ 4191 h 10000"/>
                <a:gd name="connsiteX28" fmla="*/ 8854 w 10000"/>
                <a:gd name="connsiteY28" fmla="*/ 4477 h 10000"/>
                <a:gd name="connsiteX29" fmla="*/ 8140 w 10000"/>
                <a:gd name="connsiteY29" fmla="*/ 4694 h 10000"/>
                <a:gd name="connsiteX30" fmla="*/ 8036 w 10000"/>
                <a:gd name="connsiteY30" fmla="*/ 5858 h 10000"/>
                <a:gd name="connsiteX31" fmla="*/ 7864 w 10000"/>
                <a:gd name="connsiteY31" fmla="*/ 6893 h 10000"/>
                <a:gd name="connsiteX32" fmla="*/ 7769 w 10000"/>
                <a:gd name="connsiteY32" fmla="*/ 7396 h 10000"/>
                <a:gd name="connsiteX33" fmla="*/ 7580 w 10000"/>
                <a:gd name="connsiteY33" fmla="*/ 8491 h 10000"/>
                <a:gd name="connsiteX34" fmla="*/ 7511 w 10000"/>
                <a:gd name="connsiteY34" fmla="*/ 9349 h 10000"/>
                <a:gd name="connsiteX35" fmla="*/ 7442 w 10000"/>
                <a:gd name="connsiteY35" fmla="*/ 9862 h 10000"/>
                <a:gd name="connsiteX36" fmla="*/ 1964 w 10000"/>
                <a:gd name="connsiteY36" fmla="*/ 10000 h 10000"/>
                <a:gd name="connsiteX37" fmla="*/ 1671 w 10000"/>
                <a:gd name="connsiteY37" fmla="*/ 8797 h 10000"/>
                <a:gd name="connsiteX38" fmla="*/ 1533 w 10000"/>
                <a:gd name="connsiteY38" fmla="*/ 7791 h 10000"/>
                <a:gd name="connsiteX39" fmla="*/ 1464 w 10000"/>
                <a:gd name="connsiteY39" fmla="*/ 7179 h 10000"/>
                <a:gd name="connsiteX40" fmla="*/ 1413 w 10000"/>
                <a:gd name="connsiteY40" fmla="*/ 6272 h 10000"/>
                <a:gd name="connsiteX41" fmla="*/ 1137 w 10000"/>
                <a:gd name="connsiteY41" fmla="*/ 4339 h 10000"/>
                <a:gd name="connsiteX42" fmla="*/ 380 w 10000"/>
                <a:gd name="connsiteY42" fmla="*/ 4115 h 10000"/>
                <a:gd name="connsiteX43" fmla="*/ 0 w 10000"/>
                <a:gd name="connsiteY43" fmla="*/ 3807 h 10000"/>
                <a:gd name="connsiteX44" fmla="*/ 551 w 10000"/>
                <a:gd name="connsiteY44" fmla="*/ 1716 h 10000"/>
                <a:gd name="connsiteX45" fmla="*/ 603 w 10000"/>
                <a:gd name="connsiteY45" fmla="*/ 671 h 10000"/>
                <a:gd name="connsiteX46" fmla="*/ 1102 w 10000"/>
                <a:gd name="connsiteY46" fmla="*/ 266 h 10000"/>
                <a:gd name="connsiteX0" fmla="*/ 1102 w 10000"/>
                <a:gd name="connsiteY0" fmla="*/ 266 h 10000"/>
                <a:gd name="connsiteX1" fmla="*/ 732 w 10000"/>
                <a:gd name="connsiteY1" fmla="*/ 592 h 10000"/>
                <a:gd name="connsiteX2" fmla="*/ 594 w 10000"/>
                <a:gd name="connsiteY2" fmla="*/ 848 h 10000"/>
                <a:gd name="connsiteX3" fmla="*/ 1413 w 10000"/>
                <a:gd name="connsiteY3" fmla="*/ 1026 h 10000"/>
                <a:gd name="connsiteX4" fmla="*/ 2394 w 10000"/>
                <a:gd name="connsiteY4" fmla="*/ 957 h 10000"/>
                <a:gd name="connsiteX5" fmla="*/ 2877 w 10000"/>
                <a:gd name="connsiteY5" fmla="*/ 256 h 10000"/>
                <a:gd name="connsiteX6" fmla="*/ 3032 w 10000"/>
                <a:gd name="connsiteY6" fmla="*/ 0 h 10000"/>
                <a:gd name="connsiteX7" fmla="*/ 3506 w 10000"/>
                <a:gd name="connsiteY7" fmla="*/ 69 h 10000"/>
                <a:gd name="connsiteX8" fmla="*/ 3979 w 10000"/>
                <a:gd name="connsiteY8" fmla="*/ 178 h 10000"/>
                <a:gd name="connsiteX9" fmla="*/ 4152 w 10000"/>
                <a:gd name="connsiteY9" fmla="*/ 730 h 10000"/>
                <a:gd name="connsiteX10" fmla="*/ 4307 w 10000"/>
                <a:gd name="connsiteY10" fmla="*/ 1203 h 10000"/>
                <a:gd name="connsiteX11" fmla="*/ 4531 w 10000"/>
                <a:gd name="connsiteY11" fmla="*/ 1341 h 10000"/>
                <a:gd name="connsiteX12" fmla="*/ 4703 w 10000"/>
                <a:gd name="connsiteY12" fmla="*/ 1460 h 10000"/>
                <a:gd name="connsiteX13" fmla="*/ 5125 w 10000"/>
                <a:gd name="connsiteY13" fmla="*/ 1617 h 10000"/>
                <a:gd name="connsiteX14" fmla="*/ 5357 w 10000"/>
                <a:gd name="connsiteY14" fmla="*/ 1548 h 10000"/>
                <a:gd name="connsiteX15" fmla="*/ 5306 w 10000"/>
                <a:gd name="connsiteY15" fmla="*/ 1105 h 10000"/>
                <a:gd name="connsiteX16" fmla="*/ 5426 w 10000"/>
                <a:gd name="connsiteY16" fmla="*/ 897 h 10000"/>
                <a:gd name="connsiteX17" fmla="*/ 5969 w 10000"/>
                <a:gd name="connsiteY17" fmla="*/ 1065 h 10000"/>
                <a:gd name="connsiteX18" fmla="*/ 6787 w 10000"/>
                <a:gd name="connsiteY18" fmla="*/ 1154 h 10000"/>
                <a:gd name="connsiteX19" fmla="*/ 7295 w 10000"/>
                <a:gd name="connsiteY19" fmla="*/ 1371 h 10000"/>
                <a:gd name="connsiteX20" fmla="*/ 7795 w 10000"/>
                <a:gd name="connsiteY20" fmla="*/ 1341 h 10000"/>
                <a:gd name="connsiteX21" fmla="*/ 8527 w 10000"/>
                <a:gd name="connsiteY21" fmla="*/ 1282 h 10000"/>
                <a:gd name="connsiteX22" fmla="*/ 9208 w 10000"/>
                <a:gd name="connsiteY22" fmla="*/ 1351 h 10000"/>
                <a:gd name="connsiteX23" fmla="*/ 9776 w 10000"/>
                <a:gd name="connsiteY23" fmla="*/ 1391 h 10000"/>
                <a:gd name="connsiteX24" fmla="*/ 9785 w 10000"/>
                <a:gd name="connsiteY24" fmla="*/ 1834 h 10000"/>
                <a:gd name="connsiteX25" fmla="*/ 9888 w 10000"/>
                <a:gd name="connsiteY25" fmla="*/ 2712 h 10000"/>
                <a:gd name="connsiteX26" fmla="*/ 10000 w 10000"/>
                <a:gd name="connsiteY26" fmla="*/ 3728 h 10000"/>
                <a:gd name="connsiteX27" fmla="*/ 9931 w 10000"/>
                <a:gd name="connsiteY27" fmla="*/ 4191 h 10000"/>
                <a:gd name="connsiteX28" fmla="*/ 8854 w 10000"/>
                <a:gd name="connsiteY28" fmla="*/ 4477 h 10000"/>
                <a:gd name="connsiteX29" fmla="*/ 8140 w 10000"/>
                <a:gd name="connsiteY29" fmla="*/ 4694 h 10000"/>
                <a:gd name="connsiteX30" fmla="*/ 8036 w 10000"/>
                <a:gd name="connsiteY30" fmla="*/ 5858 h 10000"/>
                <a:gd name="connsiteX31" fmla="*/ 7864 w 10000"/>
                <a:gd name="connsiteY31" fmla="*/ 6893 h 10000"/>
                <a:gd name="connsiteX32" fmla="*/ 7769 w 10000"/>
                <a:gd name="connsiteY32" fmla="*/ 7396 h 10000"/>
                <a:gd name="connsiteX33" fmla="*/ 7580 w 10000"/>
                <a:gd name="connsiteY33" fmla="*/ 8491 h 10000"/>
                <a:gd name="connsiteX34" fmla="*/ 7511 w 10000"/>
                <a:gd name="connsiteY34" fmla="*/ 9349 h 10000"/>
                <a:gd name="connsiteX35" fmla="*/ 7442 w 10000"/>
                <a:gd name="connsiteY35" fmla="*/ 9862 h 10000"/>
                <a:gd name="connsiteX36" fmla="*/ 1964 w 10000"/>
                <a:gd name="connsiteY36" fmla="*/ 10000 h 10000"/>
                <a:gd name="connsiteX37" fmla="*/ 1671 w 10000"/>
                <a:gd name="connsiteY37" fmla="*/ 8797 h 10000"/>
                <a:gd name="connsiteX38" fmla="*/ 1533 w 10000"/>
                <a:gd name="connsiteY38" fmla="*/ 7791 h 10000"/>
                <a:gd name="connsiteX39" fmla="*/ 1464 w 10000"/>
                <a:gd name="connsiteY39" fmla="*/ 7179 h 10000"/>
                <a:gd name="connsiteX40" fmla="*/ 1413 w 10000"/>
                <a:gd name="connsiteY40" fmla="*/ 6272 h 10000"/>
                <a:gd name="connsiteX41" fmla="*/ 1137 w 10000"/>
                <a:gd name="connsiteY41" fmla="*/ 4339 h 10000"/>
                <a:gd name="connsiteX42" fmla="*/ 380 w 10000"/>
                <a:gd name="connsiteY42" fmla="*/ 4115 h 10000"/>
                <a:gd name="connsiteX43" fmla="*/ 0 w 10000"/>
                <a:gd name="connsiteY43" fmla="*/ 3807 h 10000"/>
                <a:gd name="connsiteX44" fmla="*/ 551 w 10000"/>
                <a:gd name="connsiteY44" fmla="*/ 1716 h 10000"/>
                <a:gd name="connsiteX45" fmla="*/ 603 w 10000"/>
                <a:gd name="connsiteY45" fmla="*/ 671 h 10000"/>
                <a:gd name="connsiteX46" fmla="*/ 1102 w 10000"/>
                <a:gd name="connsiteY46" fmla="*/ 266 h 10000"/>
                <a:gd name="connsiteX0" fmla="*/ 1102 w 10000"/>
                <a:gd name="connsiteY0" fmla="*/ 266 h 10000"/>
                <a:gd name="connsiteX1" fmla="*/ 732 w 10000"/>
                <a:gd name="connsiteY1" fmla="*/ 592 h 10000"/>
                <a:gd name="connsiteX2" fmla="*/ 594 w 10000"/>
                <a:gd name="connsiteY2" fmla="*/ 848 h 10000"/>
                <a:gd name="connsiteX3" fmla="*/ 1413 w 10000"/>
                <a:gd name="connsiteY3" fmla="*/ 1026 h 10000"/>
                <a:gd name="connsiteX4" fmla="*/ 2394 w 10000"/>
                <a:gd name="connsiteY4" fmla="*/ 957 h 10000"/>
                <a:gd name="connsiteX5" fmla="*/ 2877 w 10000"/>
                <a:gd name="connsiteY5" fmla="*/ 256 h 10000"/>
                <a:gd name="connsiteX6" fmla="*/ 3032 w 10000"/>
                <a:gd name="connsiteY6" fmla="*/ 0 h 10000"/>
                <a:gd name="connsiteX7" fmla="*/ 3506 w 10000"/>
                <a:gd name="connsiteY7" fmla="*/ 69 h 10000"/>
                <a:gd name="connsiteX8" fmla="*/ 3979 w 10000"/>
                <a:gd name="connsiteY8" fmla="*/ 178 h 10000"/>
                <a:gd name="connsiteX9" fmla="*/ 4152 w 10000"/>
                <a:gd name="connsiteY9" fmla="*/ 730 h 10000"/>
                <a:gd name="connsiteX10" fmla="*/ 4307 w 10000"/>
                <a:gd name="connsiteY10" fmla="*/ 1203 h 10000"/>
                <a:gd name="connsiteX11" fmla="*/ 4531 w 10000"/>
                <a:gd name="connsiteY11" fmla="*/ 1341 h 10000"/>
                <a:gd name="connsiteX12" fmla="*/ 4703 w 10000"/>
                <a:gd name="connsiteY12" fmla="*/ 1460 h 10000"/>
                <a:gd name="connsiteX13" fmla="*/ 5125 w 10000"/>
                <a:gd name="connsiteY13" fmla="*/ 1617 h 10000"/>
                <a:gd name="connsiteX14" fmla="*/ 5357 w 10000"/>
                <a:gd name="connsiteY14" fmla="*/ 1548 h 10000"/>
                <a:gd name="connsiteX15" fmla="*/ 5306 w 10000"/>
                <a:gd name="connsiteY15" fmla="*/ 1105 h 10000"/>
                <a:gd name="connsiteX16" fmla="*/ 5426 w 10000"/>
                <a:gd name="connsiteY16" fmla="*/ 897 h 10000"/>
                <a:gd name="connsiteX17" fmla="*/ 5969 w 10000"/>
                <a:gd name="connsiteY17" fmla="*/ 1065 h 10000"/>
                <a:gd name="connsiteX18" fmla="*/ 6787 w 10000"/>
                <a:gd name="connsiteY18" fmla="*/ 1154 h 10000"/>
                <a:gd name="connsiteX19" fmla="*/ 7295 w 10000"/>
                <a:gd name="connsiteY19" fmla="*/ 1371 h 10000"/>
                <a:gd name="connsiteX20" fmla="*/ 7795 w 10000"/>
                <a:gd name="connsiteY20" fmla="*/ 1341 h 10000"/>
                <a:gd name="connsiteX21" fmla="*/ 8527 w 10000"/>
                <a:gd name="connsiteY21" fmla="*/ 1282 h 10000"/>
                <a:gd name="connsiteX22" fmla="*/ 9208 w 10000"/>
                <a:gd name="connsiteY22" fmla="*/ 1351 h 10000"/>
                <a:gd name="connsiteX23" fmla="*/ 9776 w 10000"/>
                <a:gd name="connsiteY23" fmla="*/ 1391 h 10000"/>
                <a:gd name="connsiteX24" fmla="*/ 9785 w 10000"/>
                <a:gd name="connsiteY24" fmla="*/ 1834 h 10000"/>
                <a:gd name="connsiteX25" fmla="*/ 9888 w 10000"/>
                <a:gd name="connsiteY25" fmla="*/ 2712 h 10000"/>
                <a:gd name="connsiteX26" fmla="*/ 10000 w 10000"/>
                <a:gd name="connsiteY26" fmla="*/ 3728 h 10000"/>
                <a:gd name="connsiteX27" fmla="*/ 9931 w 10000"/>
                <a:gd name="connsiteY27" fmla="*/ 4191 h 10000"/>
                <a:gd name="connsiteX28" fmla="*/ 8854 w 10000"/>
                <a:gd name="connsiteY28" fmla="*/ 4477 h 10000"/>
                <a:gd name="connsiteX29" fmla="*/ 8140 w 10000"/>
                <a:gd name="connsiteY29" fmla="*/ 4694 h 10000"/>
                <a:gd name="connsiteX30" fmla="*/ 8036 w 10000"/>
                <a:gd name="connsiteY30" fmla="*/ 5858 h 10000"/>
                <a:gd name="connsiteX31" fmla="*/ 7864 w 10000"/>
                <a:gd name="connsiteY31" fmla="*/ 6893 h 10000"/>
                <a:gd name="connsiteX32" fmla="*/ 7769 w 10000"/>
                <a:gd name="connsiteY32" fmla="*/ 7396 h 10000"/>
                <a:gd name="connsiteX33" fmla="*/ 7580 w 10000"/>
                <a:gd name="connsiteY33" fmla="*/ 8491 h 10000"/>
                <a:gd name="connsiteX34" fmla="*/ 7511 w 10000"/>
                <a:gd name="connsiteY34" fmla="*/ 9349 h 10000"/>
                <a:gd name="connsiteX35" fmla="*/ 7442 w 10000"/>
                <a:gd name="connsiteY35" fmla="*/ 9862 h 10000"/>
                <a:gd name="connsiteX36" fmla="*/ 1964 w 10000"/>
                <a:gd name="connsiteY36" fmla="*/ 10000 h 10000"/>
                <a:gd name="connsiteX37" fmla="*/ 1671 w 10000"/>
                <a:gd name="connsiteY37" fmla="*/ 8797 h 10000"/>
                <a:gd name="connsiteX38" fmla="*/ 1533 w 10000"/>
                <a:gd name="connsiteY38" fmla="*/ 7791 h 10000"/>
                <a:gd name="connsiteX39" fmla="*/ 1464 w 10000"/>
                <a:gd name="connsiteY39" fmla="*/ 7179 h 10000"/>
                <a:gd name="connsiteX40" fmla="*/ 1413 w 10000"/>
                <a:gd name="connsiteY40" fmla="*/ 6272 h 10000"/>
                <a:gd name="connsiteX41" fmla="*/ 1137 w 10000"/>
                <a:gd name="connsiteY41" fmla="*/ 4339 h 10000"/>
                <a:gd name="connsiteX42" fmla="*/ 380 w 10000"/>
                <a:gd name="connsiteY42" fmla="*/ 4115 h 10000"/>
                <a:gd name="connsiteX43" fmla="*/ 0 w 10000"/>
                <a:gd name="connsiteY43" fmla="*/ 3807 h 10000"/>
                <a:gd name="connsiteX44" fmla="*/ 551 w 10000"/>
                <a:gd name="connsiteY44" fmla="*/ 1716 h 10000"/>
                <a:gd name="connsiteX45" fmla="*/ 603 w 10000"/>
                <a:gd name="connsiteY45" fmla="*/ 671 h 10000"/>
                <a:gd name="connsiteX46" fmla="*/ 1102 w 10000"/>
                <a:gd name="connsiteY46" fmla="*/ 266 h 10000"/>
                <a:gd name="connsiteX0" fmla="*/ 1102 w 10000"/>
                <a:gd name="connsiteY0" fmla="*/ 266 h 10000"/>
                <a:gd name="connsiteX1" fmla="*/ 732 w 10000"/>
                <a:gd name="connsiteY1" fmla="*/ 592 h 10000"/>
                <a:gd name="connsiteX2" fmla="*/ 594 w 10000"/>
                <a:gd name="connsiteY2" fmla="*/ 848 h 10000"/>
                <a:gd name="connsiteX3" fmla="*/ 1413 w 10000"/>
                <a:gd name="connsiteY3" fmla="*/ 1026 h 10000"/>
                <a:gd name="connsiteX4" fmla="*/ 2394 w 10000"/>
                <a:gd name="connsiteY4" fmla="*/ 957 h 10000"/>
                <a:gd name="connsiteX5" fmla="*/ 2877 w 10000"/>
                <a:gd name="connsiteY5" fmla="*/ 256 h 10000"/>
                <a:gd name="connsiteX6" fmla="*/ 3032 w 10000"/>
                <a:gd name="connsiteY6" fmla="*/ 0 h 10000"/>
                <a:gd name="connsiteX7" fmla="*/ 3506 w 10000"/>
                <a:gd name="connsiteY7" fmla="*/ 69 h 10000"/>
                <a:gd name="connsiteX8" fmla="*/ 3979 w 10000"/>
                <a:gd name="connsiteY8" fmla="*/ 178 h 10000"/>
                <a:gd name="connsiteX9" fmla="*/ 4152 w 10000"/>
                <a:gd name="connsiteY9" fmla="*/ 730 h 10000"/>
                <a:gd name="connsiteX10" fmla="*/ 4307 w 10000"/>
                <a:gd name="connsiteY10" fmla="*/ 1203 h 10000"/>
                <a:gd name="connsiteX11" fmla="*/ 4531 w 10000"/>
                <a:gd name="connsiteY11" fmla="*/ 1341 h 10000"/>
                <a:gd name="connsiteX12" fmla="*/ 4703 w 10000"/>
                <a:gd name="connsiteY12" fmla="*/ 1460 h 10000"/>
                <a:gd name="connsiteX13" fmla="*/ 5125 w 10000"/>
                <a:gd name="connsiteY13" fmla="*/ 1617 h 10000"/>
                <a:gd name="connsiteX14" fmla="*/ 5357 w 10000"/>
                <a:gd name="connsiteY14" fmla="*/ 1548 h 10000"/>
                <a:gd name="connsiteX15" fmla="*/ 5306 w 10000"/>
                <a:gd name="connsiteY15" fmla="*/ 1105 h 10000"/>
                <a:gd name="connsiteX16" fmla="*/ 5426 w 10000"/>
                <a:gd name="connsiteY16" fmla="*/ 897 h 10000"/>
                <a:gd name="connsiteX17" fmla="*/ 5969 w 10000"/>
                <a:gd name="connsiteY17" fmla="*/ 1065 h 10000"/>
                <a:gd name="connsiteX18" fmla="*/ 6787 w 10000"/>
                <a:gd name="connsiteY18" fmla="*/ 1154 h 10000"/>
                <a:gd name="connsiteX19" fmla="*/ 7295 w 10000"/>
                <a:gd name="connsiteY19" fmla="*/ 1371 h 10000"/>
                <a:gd name="connsiteX20" fmla="*/ 7795 w 10000"/>
                <a:gd name="connsiteY20" fmla="*/ 1341 h 10000"/>
                <a:gd name="connsiteX21" fmla="*/ 8527 w 10000"/>
                <a:gd name="connsiteY21" fmla="*/ 1282 h 10000"/>
                <a:gd name="connsiteX22" fmla="*/ 9208 w 10000"/>
                <a:gd name="connsiteY22" fmla="*/ 1351 h 10000"/>
                <a:gd name="connsiteX23" fmla="*/ 9776 w 10000"/>
                <a:gd name="connsiteY23" fmla="*/ 1391 h 10000"/>
                <a:gd name="connsiteX24" fmla="*/ 9785 w 10000"/>
                <a:gd name="connsiteY24" fmla="*/ 1834 h 10000"/>
                <a:gd name="connsiteX25" fmla="*/ 9888 w 10000"/>
                <a:gd name="connsiteY25" fmla="*/ 2712 h 10000"/>
                <a:gd name="connsiteX26" fmla="*/ 10000 w 10000"/>
                <a:gd name="connsiteY26" fmla="*/ 3728 h 10000"/>
                <a:gd name="connsiteX27" fmla="*/ 9931 w 10000"/>
                <a:gd name="connsiteY27" fmla="*/ 4191 h 10000"/>
                <a:gd name="connsiteX28" fmla="*/ 8854 w 10000"/>
                <a:gd name="connsiteY28" fmla="*/ 4477 h 10000"/>
                <a:gd name="connsiteX29" fmla="*/ 8140 w 10000"/>
                <a:gd name="connsiteY29" fmla="*/ 4694 h 10000"/>
                <a:gd name="connsiteX30" fmla="*/ 8036 w 10000"/>
                <a:gd name="connsiteY30" fmla="*/ 5858 h 10000"/>
                <a:gd name="connsiteX31" fmla="*/ 7864 w 10000"/>
                <a:gd name="connsiteY31" fmla="*/ 6893 h 10000"/>
                <a:gd name="connsiteX32" fmla="*/ 7769 w 10000"/>
                <a:gd name="connsiteY32" fmla="*/ 7396 h 10000"/>
                <a:gd name="connsiteX33" fmla="*/ 7580 w 10000"/>
                <a:gd name="connsiteY33" fmla="*/ 8491 h 10000"/>
                <a:gd name="connsiteX34" fmla="*/ 7511 w 10000"/>
                <a:gd name="connsiteY34" fmla="*/ 9349 h 10000"/>
                <a:gd name="connsiteX35" fmla="*/ 7442 w 10000"/>
                <a:gd name="connsiteY35" fmla="*/ 9862 h 10000"/>
                <a:gd name="connsiteX36" fmla="*/ 1964 w 10000"/>
                <a:gd name="connsiteY36" fmla="*/ 10000 h 10000"/>
                <a:gd name="connsiteX37" fmla="*/ 1671 w 10000"/>
                <a:gd name="connsiteY37" fmla="*/ 8797 h 10000"/>
                <a:gd name="connsiteX38" fmla="*/ 1533 w 10000"/>
                <a:gd name="connsiteY38" fmla="*/ 7791 h 10000"/>
                <a:gd name="connsiteX39" fmla="*/ 1464 w 10000"/>
                <a:gd name="connsiteY39" fmla="*/ 7179 h 10000"/>
                <a:gd name="connsiteX40" fmla="*/ 1413 w 10000"/>
                <a:gd name="connsiteY40" fmla="*/ 6272 h 10000"/>
                <a:gd name="connsiteX41" fmla="*/ 1137 w 10000"/>
                <a:gd name="connsiteY41" fmla="*/ 4339 h 10000"/>
                <a:gd name="connsiteX42" fmla="*/ 380 w 10000"/>
                <a:gd name="connsiteY42" fmla="*/ 4115 h 10000"/>
                <a:gd name="connsiteX43" fmla="*/ 0 w 10000"/>
                <a:gd name="connsiteY43" fmla="*/ 3807 h 10000"/>
                <a:gd name="connsiteX44" fmla="*/ 551 w 10000"/>
                <a:gd name="connsiteY44" fmla="*/ 1716 h 10000"/>
                <a:gd name="connsiteX45" fmla="*/ 603 w 10000"/>
                <a:gd name="connsiteY45" fmla="*/ 671 h 10000"/>
                <a:gd name="connsiteX46" fmla="*/ 1102 w 10000"/>
                <a:gd name="connsiteY46" fmla="*/ 266 h 10000"/>
                <a:gd name="connsiteX0" fmla="*/ 1102 w 10000"/>
                <a:gd name="connsiteY0" fmla="*/ 266 h 10000"/>
                <a:gd name="connsiteX1" fmla="*/ 732 w 10000"/>
                <a:gd name="connsiteY1" fmla="*/ 592 h 10000"/>
                <a:gd name="connsiteX2" fmla="*/ 594 w 10000"/>
                <a:gd name="connsiteY2" fmla="*/ 848 h 10000"/>
                <a:gd name="connsiteX3" fmla="*/ 1413 w 10000"/>
                <a:gd name="connsiteY3" fmla="*/ 1026 h 10000"/>
                <a:gd name="connsiteX4" fmla="*/ 2394 w 10000"/>
                <a:gd name="connsiteY4" fmla="*/ 957 h 10000"/>
                <a:gd name="connsiteX5" fmla="*/ 2877 w 10000"/>
                <a:gd name="connsiteY5" fmla="*/ 256 h 10000"/>
                <a:gd name="connsiteX6" fmla="*/ 3032 w 10000"/>
                <a:gd name="connsiteY6" fmla="*/ 0 h 10000"/>
                <a:gd name="connsiteX7" fmla="*/ 3506 w 10000"/>
                <a:gd name="connsiteY7" fmla="*/ 69 h 10000"/>
                <a:gd name="connsiteX8" fmla="*/ 3979 w 10000"/>
                <a:gd name="connsiteY8" fmla="*/ 178 h 10000"/>
                <a:gd name="connsiteX9" fmla="*/ 4152 w 10000"/>
                <a:gd name="connsiteY9" fmla="*/ 730 h 10000"/>
                <a:gd name="connsiteX10" fmla="*/ 4307 w 10000"/>
                <a:gd name="connsiteY10" fmla="*/ 1203 h 10000"/>
                <a:gd name="connsiteX11" fmla="*/ 4531 w 10000"/>
                <a:gd name="connsiteY11" fmla="*/ 1341 h 10000"/>
                <a:gd name="connsiteX12" fmla="*/ 4703 w 10000"/>
                <a:gd name="connsiteY12" fmla="*/ 1460 h 10000"/>
                <a:gd name="connsiteX13" fmla="*/ 5125 w 10000"/>
                <a:gd name="connsiteY13" fmla="*/ 1617 h 10000"/>
                <a:gd name="connsiteX14" fmla="*/ 5357 w 10000"/>
                <a:gd name="connsiteY14" fmla="*/ 1548 h 10000"/>
                <a:gd name="connsiteX15" fmla="*/ 5306 w 10000"/>
                <a:gd name="connsiteY15" fmla="*/ 1105 h 10000"/>
                <a:gd name="connsiteX16" fmla="*/ 5426 w 10000"/>
                <a:gd name="connsiteY16" fmla="*/ 897 h 10000"/>
                <a:gd name="connsiteX17" fmla="*/ 5969 w 10000"/>
                <a:gd name="connsiteY17" fmla="*/ 1065 h 10000"/>
                <a:gd name="connsiteX18" fmla="*/ 6787 w 10000"/>
                <a:gd name="connsiteY18" fmla="*/ 1154 h 10000"/>
                <a:gd name="connsiteX19" fmla="*/ 7295 w 10000"/>
                <a:gd name="connsiteY19" fmla="*/ 1371 h 10000"/>
                <a:gd name="connsiteX20" fmla="*/ 7795 w 10000"/>
                <a:gd name="connsiteY20" fmla="*/ 1341 h 10000"/>
                <a:gd name="connsiteX21" fmla="*/ 8527 w 10000"/>
                <a:gd name="connsiteY21" fmla="*/ 1282 h 10000"/>
                <a:gd name="connsiteX22" fmla="*/ 9208 w 10000"/>
                <a:gd name="connsiteY22" fmla="*/ 1351 h 10000"/>
                <a:gd name="connsiteX23" fmla="*/ 9776 w 10000"/>
                <a:gd name="connsiteY23" fmla="*/ 1391 h 10000"/>
                <a:gd name="connsiteX24" fmla="*/ 9785 w 10000"/>
                <a:gd name="connsiteY24" fmla="*/ 1834 h 10000"/>
                <a:gd name="connsiteX25" fmla="*/ 9888 w 10000"/>
                <a:gd name="connsiteY25" fmla="*/ 2712 h 10000"/>
                <a:gd name="connsiteX26" fmla="*/ 10000 w 10000"/>
                <a:gd name="connsiteY26" fmla="*/ 3728 h 10000"/>
                <a:gd name="connsiteX27" fmla="*/ 9931 w 10000"/>
                <a:gd name="connsiteY27" fmla="*/ 4191 h 10000"/>
                <a:gd name="connsiteX28" fmla="*/ 8854 w 10000"/>
                <a:gd name="connsiteY28" fmla="*/ 4477 h 10000"/>
                <a:gd name="connsiteX29" fmla="*/ 8140 w 10000"/>
                <a:gd name="connsiteY29" fmla="*/ 4694 h 10000"/>
                <a:gd name="connsiteX30" fmla="*/ 8036 w 10000"/>
                <a:gd name="connsiteY30" fmla="*/ 5858 h 10000"/>
                <a:gd name="connsiteX31" fmla="*/ 7864 w 10000"/>
                <a:gd name="connsiteY31" fmla="*/ 6893 h 10000"/>
                <a:gd name="connsiteX32" fmla="*/ 7769 w 10000"/>
                <a:gd name="connsiteY32" fmla="*/ 7396 h 10000"/>
                <a:gd name="connsiteX33" fmla="*/ 7580 w 10000"/>
                <a:gd name="connsiteY33" fmla="*/ 8491 h 10000"/>
                <a:gd name="connsiteX34" fmla="*/ 7511 w 10000"/>
                <a:gd name="connsiteY34" fmla="*/ 9349 h 10000"/>
                <a:gd name="connsiteX35" fmla="*/ 7442 w 10000"/>
                <a:gd name="connsiteY35" fmla="*/ 9862 h 10000"/>
                <a:gd name="connsiteX36" fmla="*/ 1964 w 10000"/>
                <a:gd name="connsiteY36" fmla="*/ 10000 h 10000"/>
                <a:gd name="connsiteX37" fmla="*/ 1671 w 10000"/>
                <a:gd name="connsiteY37" fmla="*/ 8797 h 10000"/>
                <a:gd name="connsiteX38" fmla="*/ 1533 w 10000"/>
                <a:gd name="connsiteY38" fmla="*/ 7791 h 10000"/>
                <a:gd name="connsiteX39" fmla="*/ 1464 w 10000"/>
                <a:gd name="connsiteY39" fmla="*/ 7179 h 10000"/>
                <a:gd name="connsiteX40" fmla="*/ 1413 w 10000"/>
                <a:gd name="connsiteY40" fmla="*/ 6272 h 10000"/>
                <a:gd name="connsiteX41" fmla="*/ 1137 w 10000"/>
                <a:gd name="connsiteY41" fmla="*/ 4339 h 10000"/>
                <a:gd name="connsiteX42" fmla="*/ 380 w 10000"/>
                <a:gd name="connsiteY42" fmla="*/ 4115 h 10000"/>
                <a:gd name="connsiteX43" fmla="*/ 0 w 10000"/>
                <a:gd name="connsiteY43" fmla="*/ 3807 h 10000"/>
                <a:gd name="connsiteX44" fmla="*/ 551 w 10000"/>
                <a:gd name="connsiteY44" fmla="*/ 1716 h 10000"/>
                <a:gd name="connsiteX45" fmla="*/ 603 w 10000"/>
                <a:gd name="connsiteY45" fmla="*/ 671 h 10000"/>
                <a:gd name="connsiteX46" fmla="*/ 1102 w 10000"/>
                <a:gd name="connsiteY46" fmla="*/ 266 h 10000"/>
                <a:gd name="connsiteX0" fmla="*/ 1102 w 10000"/>
                <a:gd name="connsiteY0" fmla="*/ 266 h 10000"/>
                <a:gd name="connsiteX1" fmla="*/ 732 w 10000"/>
                <a:gd name="connsiteY1" fmla="*/ 592 h 10000"/>
                <a:gd name="connsiteX2" fmla="*/ 594 w 10000"/>
                <a:gd name="connsiteY2" fmla="*/ 848 h 10000"/>
                <a:gd name="connsiteX3" fmla="*/ 1413 w 10000"/>
                <a:gd name="connsiteY3" fmla="*/ 1026 h 10000"/>
                <a:gd name="connsiteX4" fmla="*/ 2394 w 10000"/>
                <a:gd name="connsiteY4" fmla="*/ 957 h 10000"/>
                <a:gd name="connsiteX5" fmla="*/ 2877 w 10000"/>
                <a:gd name="connsiteY5" fmla="*/ 256 h 10000"/>
                <a:gd name="connsiteX6" fmla="*/ 3032 w 10000"/>
                <a:gd name="connsiteY6" fmla="*/ 0 h 10000"/>
                <a:gd name="connsiteX7" fmla="*/ 3506 w 10000"/>
                <a:gd name="connsiteY7" fmla="*/ 69 h 10000"/>
                <a:gd name="connsiteX8" fmla="*/ 3979 w 10000"/>
                <a:gd name="connsiteY8" fmla="*/ 178 h 10000"/>
                <a:gd name="connsiteX9" fmla="*/ 4152 w 10000"/>
                <a:gd name="connsiteY9" fmla="*/ 730 h 10000"/>
                <a:gd name="connsiteX10" fmla="*/ 4307 w 10000"/>
                <a:gd name="connsiteY10" fmla="*/ 1203 h 10000"/>
                <a:gd name="connsiteX11" fmla="*/ 4531 w 10000"/>
                <a:gd name="connsiteY11" fmla="*/ 1341 h 10000"/>
                <a:gd name="connsiteX12" fmla="*/ 4703 w 10000"/>
                <a:gd name="connsiteY12" fmla="*/ 1460 h 10000"/>
                <a:gd name="connsiteX13" fmla="*/ 5357 w 10000"/>
                <a:gd name="connsiteY13" fmla="*/ 1548 h 10000"/>
                <a:gd name="connsiteX14" fmla="*/ 5306 w 10000"/>
                <a:gd name="connsiteY14" fmla="*/ 1105 h 10000"/>
                <a:gd name="connsiteX15" fmla="*/ 5426 w 10000"/>
                <a:gd name="connsiteY15" fmla="*/ 897 h 10000"/>
                <a:gd name="connsiteX16" fmla="*/ 5969 w 10000"/>
                <a:gd name="connsiteY16" fmla="*/ 1065 h 10000"/>
                <a:gd name="connsiteX17" fmla="*/ 6787 w 10000"/>
                <a:gd name="connsiteY17" fmla="*/ 1154 h 10000"/>
                <a:gd name="connsiteX18" fmla="*/ 7295 w 10000"/>
                <a:gd name="connsiteY18" fmla="*/ 1371 h 10000"/>
                <a:gd name="connsiteX19" fmla="*/ 7795 w 10000"/>
                <a:gd name="connsiteY19" fmla="*/ 1341 h 10000"/>
                <a:gd name="connsiteX20" fmla="*/ 8527 w 10000"/>
                <a:gd name="connsiteY20" fmla="*/ 1282 h 10000"/>
                <a:gd name="connsiteX21" fmla="*/ 9208 w 10000"/>
                <a:gd name="connsiteY21" fmla="*/ 1351 h 10000"/>
                <a:gd name="connsiteX22" fmla="*/ 9776 w 10000"/>
                <a:gd name="connsiteY22" fmla="*/ 1391 h 10000"/>
                <a:gd name="connsiteX23" fmla="*/ 9785 w 10000"/>
                <a:gd name="connsiteY23" fmla="*/ 1834 h 10000"/>
                <a:gd name="connsiteX24" fmla="*/ 9888 w 10000"/>
                <a:gd name="connsiteY24" fmla="*/ 2712 h 10000"/>
                <a:gd name="connsiteX25" fmla="*/ 10000 w 10000"/>
                <a:gd name="connsiteY25" fmla="*/ 3728 h 10000"/>
                <a:gd name="connsiteX26" fmla="*/ 9931 w 10000"/>
                <a:gd name="connsiteY26" fmla="*/ 4191 h 10000"/>
                <a:gd name="connsiteX27" fmla="*/ 8854 w 10000"/>
                <a:gd name="connsiteY27" fmla="*/ 4477 h 10000"/>
                <a:gd name="connsiteX28" fmla="*/ 8140 w 10000"/>
                <a:gd name="connsiteY28" fmla="*/ 4694 h 10000"/>
                <a:gd name="connsiteX29" fmla="*/ 8036 w 10000"/>
                <a:gd name="connsiteY29" fmla="*/ 5858 h 10000"/>
                <a:gd name="connsiteX30" fmla="*/ 7864 w 10000"/>
                <a:gd name="connsiteY30" fmla="*/ 6893 h 10000"/>
                <a:gd name="connsiteX31" fmla="*/ 7769 w 10000"/>
                <a:gd name="connsiteY31" fmla="*/ 7396 h 10000"/>
                <a:gd name="connsiteX32" fmla="*/ 7580 w 10000"/>
                <a:gd name="connsiteY32" fmla="*/ 8491 h 10000"/>
                <a:gd name="connsiteX33" fmla="*/ 7511 w 10000"/>
                <a:gd name="connsiteY33" fmla="*/ 9349 h 10000"/>
                <a:gd name="connsiteX34" fmla="*/ 7442 w 10000"/>
                <a:gd name="connsiteY34" fmla="*/ 9862 h 10000"/>
                <a:gd name="connsiteX35" fmla="*/ 1964 w 10000"/>
                <a:gd name="connsiteY35" fmla="*/ 10000 h 10000"/>
                <a:gd name="connsiteX36" fmla="*/ 1671 w 10000"/>
                <a:gd name="connsiteY36" fmla="*/ 8797 h 10000"/>
                <a:gd name="connsiteX37" fmla="*/ 1533 w 10000"/>
                <a:gd name="connsiteY37" fmla="*/ 7791 h 10000"/>
                <a:gd name="connsiteX38" fmla="*/ 1464 w 10000"/>
                <a:gd name="connsiteY38" fmla="*/ 7179 h 10000"/>
                <a:gd name="connsiteX39" fmla="*/ 1413 w 10000"/>
                <a:gd name="connsiteY39" fmla="*/ 6272 h 10000"/>
                <a:gd name="connsiteX40" fmla="*/ 1137 w 10000"/>
                <a:gd name="connsiteY40" fmla="*/ 4339 h 10000"/>
                <a:gd name="connsiteX41" fmla="*/ 380 w 10000"/>
                <a:gd name="connsiteY41" fmla="*/ 4115 h 10000"/>
                <a:gd name="connsiteX42" fmla="*/ 0 w 10000"/>
                <a:gd name="connsiteY42" fmla="*/ 3807 h 10000"/>
                <a:gd name="connsiteX43" fmla="*/ 551 w 10000"/>
                <a:gd name="connsiteY43" fmla="*/ 1716 h 10000"/>
                <a:gd name="connsiteX44" fmla="*/ 603 w 10000"/>
                <a:gd name="connsiteY44" fmla="*/ 671 h 10000"/>
                <a:gd name="connsiteX45" fmla="*/ 1102 w 10000"/>
                <a:gd name="connsiteY45" fmla="*/ 266 h 10000"/>
                <a:gd name="connsiteX0" fmla="*/ 1102 w 10000"/>
                <a:gd name="connsiteY0" fmla="*/ 266 h 10000"/>
                <a:gd name="connsiteX1" fmla="*/ 732 w 10000"/>
                <a:gd name="connsiteY1" fmla="*/ 592 h 10000"/>
                <a:gd name="connsiteX2" fmla="*/ 594 w 10000"/>
                <a:gd name="connsiteY2" fmla="*/ 848 h 10000"/>
                <a:gd name="connsiteX3" fmla="*/ 1413 w 10000"/>
                <a:gd name="connsiteY3" fmla="*/ 1026 h 10000"/>
                <a:gd name="connsiteX4" fmla="*/ 2394 w 10000"/>
                <a:gd name="connsiteY4" fmla="*/ 957 h 10000"/>
                <a:gd name="connsiteX5" fmla="*/ 2877 w 10000"/>
                <a:gd name="connsiteY5" fmla="*/ 256 h 10000"/>
                <a:gd name="connsiteX6" fmla="*/ 3032 w 10000"/>
                <a:gd name="connsiteY6" fmla="*/ 0 h 10000"/>
                <a:gd name="connsiteX7" fmla="*/ 3506 w 10000"/>
                <a:gd name="connsiteY7" fmla="*/ 69 h 10000"/>
                <a:gd name="connsiteX8" fmla="*/ 3979 w 10000"/>
                <a:gd name="connsiteY8" fmla="*/ 178 h 10000"/>
                <a:gd name="connsiteX9" fmla="*/ 4152 w 10000"/>
                <a:gd name="connsiteY9" fmla="*/ 730 h 10000"/>
                <a:gd name="connsiteX10" fmla="*/ 4307 w 10000"/>
                <a:gd name="connsiteY10" fmla="*/ 1203 h 10000"/>
                <a:gd name="connsiteX11" fmla="*/ 4531 w 10000"/>
                <a:gd name="connsiteY11" fmla="*/ 1341 h 10000"/>
                <a:gd name="connsiteX12" fmla="*/ 4703 w 10000"/>
                <a:gd name="connsiteY12" fmla="*/ 1460 h 10000"/>
                <a:gd name="connsiteX13" fmla="*/ 5357 w 10000"/>
                <a:gd name="connsiteY13" fmla="*/ 1548 h 10000"/>
                <a:gd name="connsiteX14" fmla="*/ 5306 w 10000"/>
                <a:gd name="connsiteY14" fmla="*/ 1105 h 10000"/>
                <a:gd name="connsiteX15" fmla="*/ 5426 w 10000"/>
                <a:gd name="connsiteY15" fmla="*/ 897 h 10000"/>
                <a:gd name="connsiteX16" fmla="*/ 5969 w 10000"/>
                <a:gd name="connsiteY16" fmla="*/ 1065 h 10000"/>
                <a:gd name="connsiteX17" fmla="*/ 6787 w 10000"/>
                <a:gd name="connsiteY17" fmla="*/ 1154 h 10000"/>
                <a:gd name="connsiteX18" fmla="*/ 7295 w 10000"/>
                <a:gd name="connsiteY18" fmla="*/ 1371 h 10000"/>
                <a:gd name="connsiteX19" fmla="*/ 7795 w 10000"/>
                <a:gd name="connsiteY19" fmla="*/ 1341 h 10000"/>
                <a:gd name="connsiteX20" fmla="*/ 8527 w 10000"/>
                <a:gd name="connsiteY20" fmla="*/ 1282 h 10000"/>
                <a:gd name="connsiteX21" fmla="*/ 9208 w 10000"/>
                <a:gd name="connsiteY21" fmla="*/ 1351 h 10000"/>
                <a:gd name="connsiteX22" fmla="*/ 9776 w 10000"/>
                <a:gd name="connsiteY22" fmla="*/ 1391 h 10000"/>
                <a:gd name="connsiteX23" fmla="*/ 9785 w 10000"/>
                <a:gd name="connsiteY23" fmla="*/ 1834 h 10000"/>
                <a:gd name="connsiteX24" fmla="*/ 9888 w 10000"/>
                <a:gd name="connsiteY24" fmla="*/ 2712 h 10000"/>
                <a:gd name="connsiteX25" fmla="*/ 10000 w 10000"/>
                <a:gd name="connsiteY25" fmla="*/ 3728 h 10000"/>
                <a:gd name="connsiteX26" fmla="*/ 9931 w 10000"/>
                <a:gd name="connsiteY26" fmla="*/ 4191 h 10000"/>
                <a:gd name="connsiteX27" fmla="*/ 8854 w 10000"/>
                <a:gd name="connsiteY27" fmla="*/ 4477 h 10000"/>
                <a:gd name="connsiteX28" fmla="*/ 8140 w 10000"/>
                <a:gd name="connsiteY28" fmla="*/ 4694 h 10000"/>
                <a:gd name="connsiteX29" fmla="*/ 8036 w 10000"/>
                <a:gd name="connsiteY29" fmla="*/ 5858 h 10000"/>
                <a:gd name="connsiteX30" fmla="*/ 7864 w 10000"/>
                <a:gd name="connsiteY30" fmla="*/ 6893 h 10000"/>
                <a:gd name="connsiteX31" fmla="*/ 7769 w 10000"/>
                <a:gd name="connsiteY31" fmla="*/ 7396 h 10000"/>
                <a:gd name="connsiteX32" fmla="*/ 7580 w 10000"/>
                <a:gd name="connsiteY32" fmla="*/ 8491 h 10000"/>
                <a:gd name="connsiteX33" fmla="*/ 7511 w 10000"/>
                <a:gd name="connsiteY33" fmla="*/ 9349 h 10000"/>
                <a:gd name="connsiteX34" fmla="*/ 7442 w 10000"/>
                <a:gd name="connsiteY34" fmla="*/ 9862 h 10000"/>
                <a:gd name="connsiteX35" fmla="*/ 1964 w 10000"/>
                <a:gd name="connsiteY35" fmla="*/ 10000 h 10000"/>
                <a:gd name="connsiteX36" fmla="*/ 1671 w 10000"/>
                <a:gd name="connsiteY36" fmla="*/ 8797 h 10000"/>
                <a:gd name="connsiteX37" fmla="*/ 1533 w 10000"/>
                <a:gd name="connsiteY37" fmla="*/ 7791 h 10000"/>
                <a:gd name="connsiteX38" fmla="*/ 1464 w 10000"/>
                <a:gd name="connsiteY38" fmla="*/ 7179 h 10000"/>
                <a:gd name="connsiteX39" fmla="*/ 1413 w 10000"/>
                <a:gd name="connsiteY39" fmla="*/ 6272 h 10000"/>
                <a:gd name="connsiteX40" fmla="*/ 1137 w 10000"/>
                <a:gd name="connsiteY40" fmla="*/ 4339 h 10000"/>
                <a:gd name="connsiteX41" fmla="*/ 380 w 10000"/>
                <a:gd name="connsiteY41" fmla="*/ 4115 h 10000"/>
                <a:gd name="connsiteX42" fmla="*/ 0 w 10000"/>
                <a:gd name="connsiteY42" fmla="*/ 3807 h 10000"/>
                <a:gd name="connsiteX43" fmla="*/ 551 w 10000"/>
                <a:gd name="connsiteY43" fmla="*/ 1716 h 10000"/>
                <a:gd name="connsiteX44" fmla="*/ 603 w 10000"/>
                <a:gd name="connsiteY44" fmla="*/ 671 h 10000"/>
                <a:gd name="connsiteX45" fmla="*/ 1102 w 10000"/>
                <a:gd name="connsiteY45" fmla="*/ 266 h 10000"/>
                <a:gd name="connsiteX0" fmla="*/ 1102 w 10000"/>
                <a:gd name="connsiteY0" fmla="*/ 266 h 10000"/>
                <a:gd name="connsiteX1" fmla="*/ 732 w 10000"/>
                <a:gd name="connsiteY1" fmla="*/ 592 h 10000"/>
                <a:gd name="connsiteX2" fmla="*/ 594 w 10000"/>
                <a:gd name="connsiteY2" fmla="*/ 848 h 10000"/>
                <a:gd name="connsiteX3" fmla="*/ 1413 w 10000"/>
                <a:gd name="connsiteY3" fmla="*/ 1026 h 10000"/>
                <a:gd name="connsiteX4" fmla="*/ 2394 w 10000"/>
                <a:gd name="connsiteY4" fmla="*/ 957 h 10000"/>
                <a:gd name="connsiteX5" fmla="*/ 2877 w 10000"/>
                <a:gd name="connsiteY5" fmla="*/ 256 h 10000"/>
                <a:gd name="connsiteX6" fmla="*/ 3032 w 10000"/>
                <a:gd name="connsiteY6" fmla="*/ 0 h 10000"/>
                <a:gd name="connsiteX7" fmla="*/ 3506 w 10000"/>
                <a:gd name="connsiteY7" fmla="*/ 69 h 10000"/>
                <a:gd name="connsiteX8" fmla="*/ 3979 w 10000"/>
                <a:gd name="connsiteY8" fmla="*/ 178 h 10000"/>
                <a:gd name="connsiteX9" fmla="*/ 4152 w 10000"/>
                <a:gd name="connsiteY9" fmla="*/ 730 h 10000"/>
                <a:gd name="connsiteX10" fmla="*/ 4307 w 10000"/>
                <a:gd name="connsiteY10" fmla="*/ 1203 h 10000"/>
                <a:gd name="connsiteX11" fmla="*/ 4531 w 10000"/>
                <a:gd name="connsiteY11" fmla="*/ 1341 h 10000"/>
                <a:gd name="connsiteX12" fmla="*/ 4703 w 10000"/>
                <a:gd name="connsiteY12" fmla="*/ 1460 h 10000"/>
                <a:gd name="connsiteX13" fmla="*/ 5306 w 10000"/>
                <a:gd name="connsiteY13" fmla="*/ 1105 h 10000"/>
                <a:gd name="connsiteX14" fmla="*/ 5426 w 10000"/>
                <a:gd name="connsiteY14" fmla="*/ 897 h 10000"/>
                <a:gd name="connsiteX15" fmla="*/ 5969 w 10000"/>
                <a:gd name="connsiteY15" fmla="*/ 1065 h 10000"/>
                <a:gd name="connsiteX16" fmla="*/ 6787 w 10000"/>
                <a:gd name="connsiteY16" fmla="*/ 1154 h 10000"/>
                <a:gd name="connsiteX17" fmla="*/ 7295 w 10000"/>
                <a:gd name="connsiteY17" fmla="*/ 1371 h 10000"/>
                <a:gd name="connsiteX18" fmla="*/ 7795 w 10000"/>
                <a:gd name="connsiteY18" fmla="*/ 1341 h 10000"/>
                <a:gd name="connsiteX19" fmla="*/ 8527 w 10000"/>
                <a:gd name="connsiteY19" fmla="*/ 1282 h 10000"/>
                <a:gd name="connsiteX20" fmla="*/ 9208 w 10000"/>
                <a:gd name="connsiteY20" fmla="*/ 1351 h 10000"/>
                <a:gd name="connsiteX21" fmla="*/ 9776 w 10000"/>
                <a:gd name="connsiteY21" fmla="*/ 1391 h 10000"/>
                <a:gd name="connsiteX22" fmla="*/ 9785 w 10000"/>
                <a:gd name="connsiteY22" fmla="*/ 1834 h 10000"/>
                <a:gd name="connsiteX23" fmla="*/ 9888 w 10000"/>
                <a:gd name="connsiteY23" fmla="*/ 2712 h 10000"/>
                <a:gd name="connsiteX24" fmla="*/ 10000 w 10000"/>
                <a:gd name="connsiteY24" fmla="*/ 3728 h 10000"/>
                <a:gd name="connsiteX25" fmla="*/ 9931 w 10000"/>
                <a:gd name="connsiteY25" fmla="*/ 4191 h 10000"/>
                <a:gd name="connsiteX26" fmla="*/ 8854 w 10000"/>
                <a:gd name="connsiteY26" fmla="*/ 4477 h 10000"/>
                <a:gd name="connsiteX27" fmla="*/ 8140 w 10000"/>
                <a:gd name="connsiteY27" fmla="*/ 4694 h 10000"/>
                <a:gd name="connsiteX28" fmla="*/ 8036 w 10000"/>
                <a:gd name="connsiteY28" fmla="*/ 5858 h 10000"/>
                <a:gd name="connsiteX29" fmla="*/ 7864 w 10000"/>
                <a:gd name="connsiteY29" fmla="*/ 6893 h 10000"/>
                <a:gd name="connsiteX30" fmla="*/ 7769 w 10000"/>
                <a:gd name="connsiteY30" fmla="*/ 7396 h 10000"/>
                <a:gd name="connsiteX31" fmla="*/ 7580 w 10000"/>
                <a:gd name="connsiteY31" fmla="*/ 8491 h 10000"/>
                <a:gd name="connsiteX32" fmla="*/ 7511 w 10000"/>
                <a:gd name="connsiteY32" fmla="*/ 9349 h 10000"/>
                <a:gd name="connsiteX33" fmla="*/ 7442 w 10000"/>
                <a:gd name="connsiteY33" fmla="*/ 9862 h 10000"/>
                <a:gd name="connsiteX34" fmla="*/ 1964 w 10000"/>
                <a:gd name="connsiteY34" fmla="*/ 10000 h 10000"/>
                <a:gd name="connsiteX35" fmla="*/ 1671 w 10000"/>
                <a:gd name="connsiteY35" fmla="*/ 8797 h 10000"/>
                <a:gd name="connsiteX36" fmla="*/ 1533 w 10000"/>
                <a:gd name="connsiteY36" fmla="*/ 7791 h 10000"/>
                <a:gd name="connsiteX37" fmla="*/ 1464 w 10000"/>
                <a:gd name="connsiteY37" fmla="*/ 7179 h 10000"/>
                <a:gd name="connsiteX38" fmla="*/ 1413 w 10000"/>
                <a:gd name="connsiteY38" fmla="*/ 6272 h 10000"/>
                <a:gd name="connsiteX39" fmla="*/ 1137 w 10000"/>
                <a:gd name="connsiteY39" fmla="*/ 4339 h 10000"/>
                <a:gd name="connsiteX40" fmla="*/ 380 w 10000"/>
                <a:gd name="connsiteY40" fmla="*/ 4115 h 10000"/>
                <a:gd name="connsiteX41" fmla="*/ 0 w 10000"/>
                <a:gd name="connsiteY41" fmla="*/ 3807 h 10000"/>
                <a:gd name="connsiteX42" fmla="*/ 551 w 10000"/>
                <a:gd name="connsiteY42" fmla="*/ 1716 h 10000"/>
                <a:gd name="connsiteX43" fmla="*/ 603 w 10000"/>
                <a:gd name="connsiteY43" fmla="*/ 671 h 10000"/>
                <a:gd name="connsiteX44" fmla="*/ 1102 w 10000"/>
                <a:gd name="connsiteY44" fmla="*/ 266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0000" h="10000">
                  <a:moveTo>
                    <a:pt x="1102" y="266"/>
                  </a:moveTo>
                  <a:lnTo>
                    <a:pt x="732" y="592"/>
                  </a:lnTo>
                  <a:lnTo>
                    <a:pt x="594" y="848"/>
                  </a:lnTo>
                  <a:lnTo>
                    <a:pt x="1413" y="1026"/>
                  </a:lnTo>
                  <a:lnTo>
                    <a:pt x="2394" y="957"/>
                  </a:lnTo>
                  <a:lnTo>
                    <a:pt x="2877" y="256"/>
                  </a:lnTo>
                  <a:cubicBezTo>
                    <a:pt x="2929" y="171"/>
                    <a:pt x="2980" y="85"/>
                    <a:pt x="3032" y="0"/>
                  </a:cubicBezTo>
                  <a:lnTo>
                    <a:pt x="3506" y="69"/>
                  </a:lnTo>
                  <a:lnTo>
                    <a:pt x="3979" y="178"/>
                  </a:lnTo>
                  <a:cubicBezTo>
                    <a:pt x="4037" y="362"/>
                    <a:pt x="4094" y="546"/>
                    <a:pt x="4152" y="730"/>
                  </a:cubicBezTo>
                  <a:cubicBezTo>
                    <a:pt x="4186" y="986"/>
                    <a:pt x="4332" y="1055"/>
                    <a:pt x="4307" y="1203"/>
                  </a:cubicBezTo>
                  <a:lnTo>
                    <a:pt x="4531" y="1341"/>
                  </a:lnTo>
                  <a:lnTo>
                    <a:pt x="4703" y="1460"/>
                  </a:lnTo>
                  <a:lnTo>
                    <a:pt x="5306" y="1105"/>
                  </a:lnTo>
                  <a:lnTo>
                    <a:pt x="5426" y="897"/>
                  </a:lnTo>
                  <a:lnTo>
                    <a:pt x="5969" y="1065"/>
                  </a:lnTo>
                  <a:lnTo>
                    <a:pt x="6787" y="1154"/>
                  </a:lnTo>
                  <a:lnTo>
                    <a:pt x="7295" y="1371"/>
                  </a:lnTo>
                  <a:lnTo>
                    <a:pt x="7795" y="1341"/>
                  </a:lnTo>
                  <a:lnTo>
                    <a:pt x="8527" y="1282"/>
                  </a:lnTo>
                  <a:lnTo>
                    <a:pt x="9208" y="1351"/>
                  </a:lnTo>
                  <a:lnTo>
                    <a:pt x="9776" y="1391"/>
                  </a:lnTo>
                  <a:cubicBezTo>
                    <a:pt x="9779" y="1539"/>
                    <a:pt x="9782" y="1686"/>
                    <a:pt x="9785" y="1834"/>
                  </a:cubicBezTo>
                  <a:cubicBezTo>
                    <a:pt x="9819" y="2127"/>
                    <a:pt x="9854" y="2419"/>
                    <a:pt x="9888" y="2712"/>
                  </a:cubicBezTo>
                  <a:cubicBezTo>
                    <a:pt x="9925" y="3051"/>
                    <a:pt x="9963" y="3389"/>
                    <a:pt x="10000" y="3728"/>
                  </a:cubicBezTo>
                  <a:cubicBezTo>
                    <a:pt x="9977" y="3882"/>
                    <a:pt x="9954" y="4037"/>
                    <a:pt x="9931" y="4191"/>
                  </a:cubicBezTo>
                  <a:lnTo>
                    <a:pt x="8854" y="4477"/>
                  </a:lnTo>
                  <a:lnTo>
                    <a:pt x="8140" y="4694"/>
                  </a:lnTo>
                  <a:cubicBezTo>
                    <a:pt x="8105" y="5082"/>
                    <a:pt x="8071" y="5470"/>
                    <a:pt x="8036" y="5858"/>
                  </a:cubicBezTo>
                  <a:cubicBezTo>
                    <a:pt x="8010" y="6065"/>
                    <a:pt x="7941" y="6677"/>
                    <a:pt x="7864" y="6893"/>
                  </a:cubicBezTo>
                  <a:cubicBezTo>
                    <a:pt x="7769" y="7150"/>
                    <a:pt x="7812" y="7130"/>
                    <a:pt x="7769" y="7396"/>
                  </a:cubicBezTo>
                  <a:lnTo>
                    <a:pt x="7580" y="8491"/>
                  </a:lnTo>
                  <a:lnTo>
                    <a:pt x="7511" y="9349"/>
                  </a:lnTo>
                  <a:lnTo>
                    <a:pt x="7442" y="9862"/>
                  </a:lnTo>
                  <a:lnTo>
                    <a:pt x="1964" y="10000"/>
                  </a:lnTo>
                  <a:cubicBezTo>
                    <a:pt x="1866" y="9599"/>
                    <a:pt x="1769" y="9198"/>
                    <a:pt x="1671" y="8797"/>
                  </a:cubicBezTo>
                  <a:lnTo>
                    <a:pt x="1533" y="7791"/>
                  </a:lnTo>
                  <a:lnTo>
                    <a:pt x="1464" y="7179"/>
                  </a:lnTo>
                  <a:cubicBezTo>
                    <a:pt x="1447" y="6877"/>
                    <a:pt x="1430" y="6574"/>
                    <a:pt x="1413" y="6272"/>
                  </a:cubicBezTo>
                  <a:lnTo>
                    <a:pt x="1137" y="4339"/>
                  </a:lnTo>
                  <a:cubicBezTo>
                    <a:pt x="922" y="4230"/>
                    <a:pt x="595" y="4224"/>
                    <a:pt x="380" y="4115"/>
                  </a:cubicBezTo>
                  <a:lnTo>
                    <a:pt x="0" y="3807"/>
                  </a:lnTo>
                  <a:lnTo>
                    <a:pt x="551" y="1716"/>
                  </a:lnTo>
                  <a:cubicBezTo>
                    <a:pt x="568" y="1368"/>
                    <a:pt x="586" y="1019"/>
                    <a:pt x="603" y="671"/>
                  </a:cubicBezTo>
                  <a:lnTo>
                    <a:pt x="1102" y="266"/>
                  </a:lnTo>
                  <a:close/>
                </a:path>
              </a:pathLst>
            </a:custGeom>
            <a:gradFill rotWithShape="1">
              <a:gsLst>
                <a:gs pos="0">
                  <a:srgbClr val="007676"/>
                </a:gs>
                <a:gs pos="50000">
                  <a:srgbClr val="00FFFF"/>
                </a:gs>
                <a:gs pos="100000">
                  <a:srgbClr val="007676"/>
                </a:gs>
              </a:gsLst>
              <a:lin ang="0" scaled="1"/>
            </a:gradFill>
            <a:ln w="6350">
              <a:solidFill>
                <a:srgbClr val="000000"/>
              </a:solidFill>
              <a:round/>
              <a:headEnd/>
              <a:tailEnd/>
            </a:ln>
          </p:spPr>
          <p:txBody>
            <a:bodyPr/>
            <a:lstStyle/>
            <a:p>
              <a:endParaRPr lang="en-GB" dirty="0"/>
            </a:p>
          </p:txBody>
        </p:sp>
        <p:sp>
          <p:nvSpPr>
            <p:cNvPr id="343" name="Freeform 129"/>
            <p:cNvSpPr>
              <a:spLocks/>
            </p:cNvSpPr>
            <p:nvPr/>
          </p:nvSpPr>
          <p:spPr bwMode="auto">
            <a:xfrm>
              <a:off x="2871788" y="4689329"/>
              <a:ext cx="631641" cy="466871"/>
            </a:xfrm>
            <a:custGeom>
              <a:avLst/>
              <a:gdLst>
                <a:gd name="T0" fmla="*/ 359 w 399"/>
                <a:gd name="T1" fmla="*/ 0 h 368"/>
                <a:gd name="T2" fmla="*/ 394 w 399"/>
                <a:gd name="T3" fmla="*/ 70 h 368"/>
                <a:gd name="T4" fmla="*/ 399 w 399"/>
                <a:gd name="T5" fmla="*/ 135 h 368"/>
                <a:gd name="T6" fmla="*/ 334 w 399"/>
                <a:gd name="T7" fmla="*/ 180 h 368"/>
                <a:gd name="T8" fmla="*/ 259 w 399"/>
                <a:gd name="T9" fmla="*/ 190 h 368"/>
                <a:gd name="T10" fmla="*/ 189 w 399"/>
                <a:gd name="T11" fmla="*/ 175 h 368"/>
                <a:gd name="T12" fmla="*/ 149 w 399"/>
                <a:gd name="T13" fmla="*/ 145 h 368"/>
                <a:gd name="T14" fmla="*/ 124 w 399"/>
                <a:gd name="T15" fmla="*/ 105 h 368"/>
                <a:gd name="T16" fmla="*/ 119 w 399"/>
                <a:gd name="T17" fmla="*/ 35 h 368"/>
                <a:gd name="T18" fmla="*/ 114 w 399"/>
                <a:gd name="T19" fmla="*/ 190 h 368"/>
                <a:gd name="T20" fmla="*/ 99 w 399"/>
                <a:gd name="T21" fmla="*/ 269 h 368"/>
                <a:gd name="T22" fmla="*/ 75 w 399"/>
                <a:gd name="T23" fmla="*/ 305 h 368"/>
                <a:gd name="T24" fmla="*/ 39 w 399"/>
                <a:gd name="T25" fmla="*/ 344 h 368"/>
                <a:gd name="T26" fmla="*/ 0 w 399"/>
                <a:gd name="T27" fmla="*/ 368 h 36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99"/>
                <a:gd name="T43" fmla="*/ 0 h 368"/>
                <a:gd name="T44" fmla="*/ 399 w 399"/>
                <a:gd name="T45" fmla="*/ 368 h 368"/>
                <a:gd name="connsiteX0" fmla="*/ 8997 w 10961"/>
                <a:gd name="connsiteY0" fmla="*/ 0 h 10000"/>
                <a:gd name="connsiteX1" fmla="*/ 10961 w 10961"/>
                <a:gd name="connsiteY1" fmla="*/ 2037 h 10000"/>
                <a:gd name="connsiteX2" fmla="*/ 10000 w 10961"/>
                <a:gd name="connsiteY2" fmla="*/ 3668 h 10000"/>
                <a:gd name="connsiteX3" fmla="*/ 8371 w 10961"/>
                <a:gd name="connsiteY3" fmla="*/ 4891 h 10000"/>
                <a:gd name="connsiteX4" fmla="*/ 6491 w 10961"/>
                <a:gd name="connsiteY4" fmla="*/ 5163 h 10000"/>
                <a:gd name="connsiteX5" fmla="*/ 4737 w 10961"/>
                <a:gd name="connsiteY5" fmla="*/ 4755 h 10000"/>
                <a:gd name="connsiteX6" fmla="*/ 3734 w 10961"/>
                <a:gd name="connsiteY6" fmla="*/ 3940 h 10000"/>
                <a:gd name="connsiteX7" fmla="*/ 3108 w 10961"/>
                <a:gd name="connsiteY7" fmla="*/ 2853 h 10000"/>
                <a:gd name="connsiteX8" fmla="*/ 2982 w 10961"/>
                <a:gd name="connsiteY8" fmla="*/ 951 h 10000"/>
                <a:gd name="connsiteX9" fmla="*/ 2857 w 10961"/>
                <a:gd name="connsiteY9" fmla="*/ 5163 h 10000"/>
                <a:gd name="connsiteX10" fmla="*/ 2481 w 10961"/>
                <a:gd name="connsiteY10" fmla="*/ 7310 h 10000"/>
                <a:gd name="connsiteX11" fmla="*/ 1880 w 10961"/>
                <a:gd name="connsiteY11" fmla="*/ 8288 h 10000"/>
                <a:gd name="connsiteX12" fmla="*/ 977 w 10961"/>
                <a:gd name="connsiteY12" fmla="*/ 9348 h 10000"/>
                <a:gd name="connsiteX13" fmla="*/ 0 w 10961"/>
                <a:gd name="connsiteY13" fmla="*/ 10000 h 10000"/>
                <a:gd name="connsiteX0" fmla="*/ 10961 w 10961"/>
                <a:gd name="connsiteY0" fmla="*/ 1086 h 9049"/>
                <a:gd name="connsiteX1" fmla="*/ 10000 w 10961"/>
                <a:gd name="connsiteY1" fmla="*/ 2717 h 9049"/>
                <a:gd name="connsiteX2" fmla="*/ 8371 w 10961"/>
                <a:gd name="connsiteY2" fmla="*/ 3940 h 9049"/>
                <a:gd name="connsiteX3" fmla="*/ 6491 w 10961"/>
                <a:gd name="connsiteY3" fmla="*/ 4212 h 9049"/>
                <a:gd name="connsiteX4" fmla="*/ 4737 w 10961"/>
                <a:gd name="connsiteY4" fmla="*/ 3804 h 9049"/>
                <a:gd name="connsiteX5" fmla="*/ 3734 w 10961"/>
                <a:gd name="connsiteY5" fmla="*/ 2989 h 9049"/>
                <a:gd name="connsiteX6" fmla="*/ 3108 w 10961"/>
                <a:gd name="connsiteY6" fmla="*/ 1902 h 9049"/>
                <a:gd name="connsiteX7" fmla="*/ 2982 w 10961"/>
                <a:gd name="connsiteY7" fmla="*/ 0 h 9049"/>
                <a:gd name="connsiteX8" fmla="*/ 2857 w 10961"/>
                <a:gd name="connsiteY8" fmla="*/ 4212 h 9049"/>
                <a:gd name="connsiteX9" fmla="*/ 2481 w 10961"/>
                <a:gd name="connsiteY9" fmla="*/ 6359 h 9049"/>
                <a:gd name="connsiteX10" fmla="*/ 1880 w 10961"/>
                <a:gd name="connsiteY10" fmla="*/ 7337 h 9049"/>
                <a:gd name="connsiteX11" fmla="*/ 977 w 10961"/>
                <a:gd name="connsiteY11" fmla="*/ 8397 h 9049"/>
                <a:gd name="connsiteX12" fmla="*/ 0 w 10961"/>
                <a:gd name="connsiteY12" fmla="*/ 9049 h 9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961" h="9049">
                  <a:moveTo>
                    <a:pt x="10961" y="1086"/>
                  </a:moveTo>
                  <a:lnTo>
                    <a:pt x="10000" y="2717"/>
                  </a:lnTo>
                  <a:lnTo>
                    <a:pt x="8371" y="3940"/>
                  </a:lnTo>
                  <a:lnTo>
                    <a:pt x="6491" y="4212"/>
                  </a:lnTo>
                  <a:lnTo>
                    <a:pt x="4737" y="3804"/>
                  </a:lnTo>
                  <a:lnTo>
                    <a:pt x="3734" y="2989"/>
                  </a:lnTo>
                  <a:lnTo>
                    <a:pt x="3108" y="1902"/>
                  </a:lnTo>
                  <a:lnTo>
                    <a:pt x="2982" y="0"/>
                  </a:lnTo>
                  <a:cubicBezTo>
                    <a:pt x="2940" y="1404"/>
                    <a:pt x="2899" y="2808"/>
                    <a:pt x="2857" y="4212"/>
                  </a:cubicBezTo>
                  <a:cubicBezTo>
                    <a:pt x="2732" y="4928"/>
                    <a:pt x="2606" y="5643"/>
                    <a:pt x="2481" y="6359"/>
                  </a:cubicBezTo>
                  <a:cubicBezTo>
                    <a:pt x="2356" y="6957"/>
                    <a:pt x="2055" y="6766"/>
                    <a:pt x="1880" y="7337"/>
                  </a:cubicBezTo>
                  <a:cubicBezTo>
                    <a:pt x="1830" y="7500"/>
                    <a:pt x="1028" y="8234"/>
                    <a:pt x="977" y="8397"/>
                  </a:cubicBezTo>
                  <a:cubicBezTo>
                    <a:pt x="902" y="8614"/>
                    <a:pt x="201" y="8913"/>
                    <a:pt x="0" y="9049"/>
                  </a:cubicBezTo>
                </a:path>
              </a:pathLst>
            </a:custGeom>
            <a:noFill/>
            <a:ln w="6350">
              <a:solidFill>
                <a:srgbClr val="000000"/>
              </a:solidFill>
              <a:round/>
              <a:headEnd/>
              <a:tailEnd/>
            </a:ln>
          </p:spPr>
          <p:txBody>
            <a:bodyPr/>
            <a:lstStyle/>
            <a:p>
              <a:endParaRPr lang="en-GB" dirty="0"/>
            </a:p>
          </p:txBody>
        </p:sp>
        <p:sp>
          <p:nvSpPr>
            <p:cNvPr id="344" name="Freeform 130"/>
            <p:cNvSpPr>
              <a:spLocks/>
            </p:cNvSpPr>
            <p:nvPr/>
          </p:nvSpPr>
          <p:spPr bwMode="auto">
            <a:xfrm>
              <a:off x="3305969" y="4903177"/>
              <a:ext cx="73025" cy="279400"/>
            </a:xfrm>
            <a:custGeom>
              <a:avLst/>
              <a:gdLst>
                <a:gd name="T0" fmla="*/ 0 w 50"/>
                <a:gd name="T1" fmla="*/ 0 h 200"/>
                <a:gd name="T2" fmla="*/ 25 w 50"/>
                <a:gd name="T3" fmla="*/ 60 h 200"/>
                <a:gd name="T4" fmla="*/ 35 w 50"/>
                <a:gd name="T5" fmla="*/ 110 h 200"/>
                <a:gd name="T6" fmla="*/ 50 w 50"/>
                <a:gd name="T7" fmla="*/ 200 h 200"/>
                <a:gd name="T8" fmla="*/ 0 60000 65536"/>
                <a:gd name="T9" fmla="*/ 0 60000 65536"/>
                <a:gd name="T10" fmla="*/ 0 60000 65536"/>
                <a:gd name="T11" fmla="*/ 0 60000 65536"/>
                <a:gd name="T12" fmla="*/ 0 w 50"/>
                <a:gd name="T13" fmla="*/ 0 h 200"/>
                <a:gd name="T14" fmla="*/ 50 w 50"/>
                <a:gd name="T15" fmla="*/ 200 h 200"/>
              </a:gdLst>
              <a:ahLst/>
              <a:cxnLst>
                <a:cxn ang="T8">
                  <a:pos x="T0" y="T1"/>
                </a:cxn>
                <a:cxn ang="T9">
                  <a:pos x="T2" y="T3"/>
                </a:cxn>
                <a:cxn ang="T10">
                  <a:pos x="T4" y="T5"/>
                </a:cxn>
                <a:cxn ang="T11">
                  <a:pos x="T6" y="T7"/>
                </a:cxn>
              </a:cxnLst>
              <a:rect l="T12" t="T13" r="T14" b="T15"/>
              <a:pathLst>
                <a:path w="50" h="200">
                  <a:moveTo>
                    <a:pt x="0" y="0"/>
                  </a:moveTo>
                  <a:lnTo>
                    <a:pt x="25" y="60"/>
                  </a:lnTo>
                  <a:lnTo>
                    <a:pt x="35" y="110"/>
                  </a:lnTo>
                  <a:lnTo>
                    <a:pt x="50" y="200"/>
                  </a:lnTo>
                </a:path>
              </a:pathLst>
            </a:custGeom>
            <a:noFill/>
            <a:ln w="6350">
              <a:solidFill>
                <a:srgbClr val="000000"/>
              </a:solidFill>
              <a:round/>
              <a:headEnd/>
              <a:tailEnd/>
            </a:ln>
          </p:spPr>
          <p:txBody>
            <a:bodyPr/>
            <a:lstStyle/>
            <a:p>
              <a:endParaRPr lang="en-GB" dirty="0"/>
            </a:p>
          </p:txBody>
        </p:sp>
        <p:sp>
          <p:nvSpPr>
            <p:cNvPr id="345" name="Freeform 131"/>
            <p:cNvSpPr>
              <a:spLocks/>
            </p:cNvSpPr>
            <p:nvPr/>
          </p:nvSpPr>
          <p:spPr bwMode="auto">
            <a:xfrm>
              <a:off x="5948363" y="4662488"/>
              <a:ext cx="290512" cy="314325"/>
            </a:xfrm>
            <a:custGeom>
              <a:avLst/>
              <a:gdLst>
                <a:gd name="T0" fmla="*/ 22 w 183"/>
                <a:gd name="T1" fmla="*/ 0 h 198"/>
                <a:gd name="T2" fmla="*/ 73 w 183"/>
                <a:gd name="T3" fmla="*/ 3 h 198"/>
                <a:gd name="T4" fmla="*/ 115 w 183"/>
                <a:gd name="T5" fmla="*/ 5 h 198"/>
                <a:gd name="T6" fmla="*/ 137 w 183"/>
                <a:gd name="T7" fmla="*/ 29 h 198"/>
                <a:gd name="T8" fmla="*/ 160 w 183"/>
                <a:gd name="T9" fmla="*/ 48 h 198"/>
                <a:gd name="T10" fmla="*/ 183 w 183"/>
                <a:gd name="T11" fmla="*/ 68 h 198"/>
                <a:gd name="T12" fmla="*/ 183 w 183"/>
                <a:gd name="T13" fmla="*/ 91 h 198"/>
                <a:gd name="T14" fmla="*/ 154 w 183"/>
                <a:gd name="T15" fmla="*/ 105 h 198"/>
                <a:gd name="T16" fmla="*/ 128 w 183"/>
                <a:gd name="T17" fmla="*/ 99 h 198"/>
                <a:gd name="T18" fmla="*/ 109 w 183"/>
                <a:gd name="T19" fmla="*/ 80 h 198"/>
                <a:gd name="T20" fmla="*/ 125 w 183"/>
                <a:gd name="T21" fmla="*/ 130 h 198"/>
                <a:gd name="T22" fmla="*/ 119 w 183"/>
                <a:gd name="T23" fmla="*/ 156 h 198"/>
                <a:gd name="T24" fmla="*/ 28 w 183"/>
                <a:gd name="T25" fmla="*/ 133 h 198"/>
                <a:gd name="T26" fmla="*/ 74 w 183"/>
                <a:gd name="T27" fmla="*/ 159 h 198"/>
                <a:gd name="T28" fmla="*/ 56 w 183"/>
                <a:gd name="T29" fmla="*/ 193 h 198"/>
                <a:gd name="T30" fmla="*/ 38 w 183"/>
                <a:gd name="T31" fmla="*/ 188 h 198"/>
                <a:gd name="T32" fmla="*/ 17 w 183"/>
                <a:gd name="T33" fmla="*/ 179 h 198"/>
                <a:gd name="T34" fmla="*/ 26 w 183"/>
                <a:gd name="T35" fmla="*/ 195 h 198"/>
                <a:gd name="T36" fmla="*/ 0 w 183"/>
                <a:gd name="T37" fmla="*/ 161 h 198"/>
                <a:gd name="T38" fmla="*/ 6 w 183"/>
                <a:gd name="T39" fmla="*/ 121 h 198"/>
                <a:gd name="T40" fmla="*/ 4 w 183"/>
                <a:gd name="T41" fmla="*/ 87 h 19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83"/>
                <a:gd name="T64" fmla="*/ 0 h 198"/>
                <a:gd name="T65" fmla="*/ 183 w 183"/>
                <a:gd name="T66" fmla="*/ 198 h 19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83" h="198">
                  <a:moveTo>
                    <a:pt x="22" y="0"/>
                  </a:moveTo>
                  <a:lnTo>
                    <a:pt x="73" y="3"/>
                  </a:lnTo>
                  <a:lnTo>
                    <a:pt x="115" y="5"/>
                  </a:lnTo>
                  <a:lnTo>
                    <a:pt x="137" y="29"/>
                  </a:lnTo>
                  <a:lnTo>
                    <a:pt x="160" y="48"/>
                  </a:lnTo>
                  <a:lnTo>
                    <a:pt x="183" y="68"/>
                  </a:lnTo>
                  <a:lnTo>
                    <a:pt x="183" y="91"/>
                  </a:lnTo>
                  <a:lnTo>
                    <a:pt x="154" y="105"/>
                  </a:lnTo>
                  <a:lnTo>
                    <a:pt x="128" y="99"/>
                  </a:lnTo>
                  <a:lnTo>
                    <a:pt x="109" y="80"/>
                  </a:lnTo>
                  <a:lnTo>
                    <a:pt x="125" y="130"/>
                  </a:lnTo>
                  <a:lnTo>
                    <a:pt x="119" y="156"/>
                  </a:lnTo>
                  <a:lnTo>
                    <a:pt x="28" y="133"/>
                  </a:lnTo>
                  <a:lnTo>
                    <a:pt x="74" y="159"/>
                  </a:lnTo>
                  <a:lnTo>
                    <a:pt x="56" y="193"/>
                  </a:lnTo>
                  <a:lnTo>
                    <a:pt x="38" y="188"/>
                  </a:lnTo>
                  <a:lnTo>
                    <a:pt x="17" y="179"/>
                  </a:lnTo>
                  <a:cubicBezTo>
                    <a:pt x="4" y="184"/>
                    <a:pt x="29" y="198"/>
                    <a:pt x="26" y="195"/>
                  </a:cubicBezTo>
                  <a:cubicBezTo>
                    <a:pt x="23" y="192"/>
                    <a:pt x="3" y="173"/>
                    <a:pt x="0" y="161"/>
                  </a:cubicBezTo>
                  <a:lnTo>
                    <a:pt x="6" y="121"/>
                  </a:lnTo>
                  <a:lnTo>
                    <a:pt x="4" y="87"/>
                  </a:lnTo>
                </a:path>
              </a:pathLst>
            </a:custGeom>
            <a:solidFill>
              <a:srgbClr val="FAE09E"/>
            </a:solidFill>
            <a:ln w="6350">
              <a:solidFill>
                <a:srgbClr val="000000"/>
              </a:solidFill>
              <a:round/>
              <a:headEnd/>
              <a:tailEnd/>
            </a:ln>
          </p:spPr>
          <p:txBody>
            <a:bodyPr/>
            <a:lstStyle/>
            <a:p>
              <a:endParaRPr lang="en-GB" dirty="0"/>
            </a:p>
          </p:txBody>
        </p:sp>
        <p:grpSp>
          <p:nvGrpSpPr>
            <p:cNvPr id="346" name="Group 446"/>
            <p:cNvGrpSpPr>
              <a:grpSpLocks/>
            </p:cNvGrpSpPr>
            <p:nvPr/>
          </p:nvGrpSpPr>
          <p:grpSpPr bwMode="auto">
            <a:xfrm>
              <a:off x="3507572" y="4441824"/>
              <a:ext cx="2703513" cy="266700"/>
              <a:chOff x="2200" y="2798"/>
              <a:chExt cx="1703" cy="168"/>
            </a:xfrm>
          </p:grpSpPr>
          <p:sp>
            <p:nvSpPr>
              <p:cNvPr id="429" name="Freeform 133"/>
              <p:cNvSpPr>
                <a:spLocks/>
              </p:cNvSpPr>
              <p:nvPr/>
            </p:nvSpPr>
            <p:spPr bwMode="auto">
              <a:xfrm>
                <a:off x="2283" y="2866"/>
                <a:ext cx="223" cy="67"/>
              </a:xfrm>
              <a:custGeom>
                <a:avLst/>
                <a:gdLst>
                  <a:gd name="T0" fmla="*/ 0 w 223"/>
                  <a:gd name="T1" fmla="*/ 34 h 67"/>
                  <a:gd name="T2" fmla="*/ 7 w 223"/>
                  <a:gd name="T3" fmla="*/ 12 h 67"/>
                  <a:gd name="T4" fmla="*/ 38 w 223"/>
                  <a:gd name="T5" fmla="*/ 0 h 67"/>
                  <a:gd name="T6" fmla="*/ 126 w 223"/>
                  <a:gd name="T7" fmla="*/ 11 h 67"/>
                  <a:gd name="T8" fmla="*/ 223 w 223"/>
                  <a:gd name="T9" fmla="*/ 27 h 67"/>
                  <a:gd name="T10" fmla="*/ 131 w 223"/>
                  <a:gd name="T11" fmla="*/ 50 h 67"/>
                  <a:gd name="T12" fmla="*/ 57 w 223"/>
                  <a:gd name="T13" fmla="*/ 67 h 67"/>
                  <a:gd name="T14" fmla="*/ 15 w 223"/>
                  <a:gd name="T15" fmla="*/ 60 h 67"/>
                  <a:gd name="T16" fmla="*/ 0 w 223"/>
                  <a:gd name="T17" fmla="*/ 34 h 6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3"/>
                  <a:gd name="T28" fmla="*/ 0 h 67"/>
                  <a:gd name="T29" fmla="*/ 223 w 223"/>
                  <a:gd name="T30" fmla="*/ 67 h 6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3" h="67">
                    <a:moveTo>
                      <a:pt x="0" y="34"/>
                    </a:moveTo>
                    <a:lnTo>
                      <a:pt x="7" y="12"/>
                    </a:lnTo>
                    <a:lnTo>
                      <a:pt x="38" y="0"/>
                    </a:lnTo>
                    <a:lnTo>
                      <a:pt x="126" y="11"/>
                    </a:lnTo>
                    <a:lnTo>
                      <a:pt x="223" y="27"/>
                    </a:lnTo>
                    <a:lnTo>
                      <a:pt x="131" y="50"/>
                    </a:lnTo>
                    <a:lnTo>
                      <a:pt x="57" y="67"/>
                    </a:lnTo>
                    <a:lnTo>
                      <a:pt x="15" y="60"/>
                    </a:lnTo>
                    <a:lnTo>
                      <a:pt x="0" y="34"/>
                    </a:lnTo>
                    <a:close/>
                  </a:path>
                </a:pathLst>
              </a:custGeom>
              <a:solidFill>
                <a:srgbClr val="FF0000"/>
              </a:solidFill>
              <a:ln w="6350" cap="flat" cmpd="sng">
                <a:solidFill>
                  <a:srgbClr val="000000"/>
                </a:solidFill>
                <a:prstDash val="solid"/>
                <a:round/>
                <a:headEnd type="none" w="med" len="med"/>
                <a:tailEnd type="none" w="med" len="med"/>
              </a:ln>
            </p:spPr>
            <p:txBody>
              <a:bodyPr/>
              <a:lstStyle/>
              <a:p>
                <a:endParaRPr lang="en-GB" dirty="0"/>
              </a:p>
            </p:txBody>
          </p:sp>
          <p:sp>
            <p:nvSpPr>
              <p:cNvPr id="430" name="Freeform 134"/>
              <p:cNvSpPr>
                <a:spLocks/>
              </p:cNvSpPr>
              <p:nvPr/>
            </p:nvSpPr>
            <p:spPr bwMode="auto">
              <a:xfrm rot="210200">
                <a:off x="2200" y="2798"/>
                <a:ext cx="1703" cy="168"/>
              </a:xfrm>
              <a:custGeom>
                <a:avLst/>
                <a:gdLst>
                  <a:gd name="T0" fmla="*/ 3 w 1722"/>
                  <a:gd name="T1" fmla="*/ 251 h 251"/>
                  <a:gd name="T2" fmla="*/ 0 w 1722"/>
                  <a:gd name="T3" fmla="*/ 227 h 251"/>
                  <a:gd name="T4" fmla="*/ 1687 w 1722"/>
                  <a:gd name="T5" fmla="*/ 0 h 251"/>
                  <a:gd name="T6" fmla="*/ 1722 w 1722"/>
                  <a:gd name="T7" fmla="*/ 10 h 251"/>
                  <a:gd name="T8" fmla="*/ 1689 w 1722"/>
                  <a:gd name="T9" fmla="*/ 23 h 251"/>
                  <a:gd name="T10" fmla="*/ 3 w 1722"/>
                  <a:gd name="T11" fmla="*/ 251 h 251"/>
                  <a:gd name="T12" fmla="*/ 0 60000 65536"/>
                  <a:gd name="T13" fmla="*/ 0 60000 65536"/>
                  <a:gd name="T14" fmla="*/ 0 60000 65536"/>
                  <a:gd name="T15" fmla="*/ 0 60000 65536"/>
                  <a:gd name="T16" fmla="*/ 0 60000 65536"/>
                  <a:gd name="T17" fmla="*/ 0 60000 65536"/>
                  <a:gd name="T18" fmla="*/ 0 w 1722"/>
                  <a:gd name="T19" fmla="*/ 0 h 251"/>
                  <a:gd name="T20" fmla="*/ 1722 w 1722"/>
                  <a:gd name="T21" fmla="*/ 251 h 251"/>
                </a:gdLst>
                <a:ahLst/>
                <a:cxnLst>
                  <a:cxn ang="T12">
                    <a:pos x="T0" y="T1"/>
                  </a:cxn>
                  <a:cxn ang="T13">
                    <a:pos x="T2" y="T3"/>
                  </a:cxn>
                  <a:cxn ang="T14">
                    <a:pos x="T4" y="T5"/>
                  </a:cxn>
                  <a:cxn ang="T15">
                    <a:pos x="T6" y="T7"/>
                  </a:cxn>
                  <a:cxn ang="T16">
                    <a:pos x="T8" y="T9"/>
                  </a:cxn>
                  <a:cxn ang="T17">
                    <a:pos x="T10" y="T11"/>
                  </a:cxn>
                </a:cxnLst>
                <a:rect l="T18" t="T19" r="T20" b="T21"/>
                <a:pathLst>
                  <a:path w="1722" h="251">
                    <a:moveTo>
                      <a:pt x="3" y="251"/>
                    </a:moveTo>
                    <a:lnTo>
                      <a:pt x="0" y="227"/>
                    </a:lnTo>
                    <a:lnTo>
                      <a:pt x="1687" y="0"/>
                    </a:lnTo>
                    <a:lnTo>
                      <a:pt x="1722" y="10"/>
                    </a:lnTo>
                    <a:lnTo>
                      <a:pt x="1689" y="23"/>
                    </a:lnTo>
                    <a:lnTo>
                      <a:pt x="3" y="251"/>
                    </a:lnTo>
                    <a:close/>
                  </a:path>
                </a:pathLst>
              </a:custGeom>
              <a:solidFill>
                <a:srgbClr val="C0C0C0"/>
              </a:solidFill>
              <a:ln w="6350" cap="flat" cmpd="sng">
                <a:solidFill>
                  <a:srgbClr val="000000"/>
                </a:solidFill>
                <a:prstDash val="solid"/>
                <a:round/>
                <a:headEnd type="none" w="med" len="med"/>
                <a:tailEnd type="none" w="med" len="med"/>
              </a:ln>
            </p:spPr>
            <p:txBody>
              <a:bodyPr/>
              <a:lstStyle/>
              <a:p>
                <a:endParaRPr lang="en-GB" dirty="0"/>
              </a:p>
            </p:txBody>
          </p:sp>
        </p:grpSp>
        <p:sp>
          <p:nvSpPr>
            <p:cNvPr id="347" name="Freeform 135"/>
            <p:cNvSpPr>
              <a:spLocks/>
            </p:cNvSpPr>
            <p:nvPr/>
          </p:nvSpPr>
          <p:spPr bwMode="auto">
            <a:xfrm>
              <a:off x="3508375" y="2974975"/>
              <a:ext cx="823913" cy="3190875"/>
            </a:xfrm>
            <a:custGeom>
              <a:avLst/>
              <a:gdLst>
                <a:gd name="T0" fmla="*/ 511 w 519"/>
                <a:gd name="T1" fmla="*/ 0 h 2010"/>
                <a:gd name="T2" fmla="*/ 0 w 519"/>
                <a:gd name="T3" fmla="*/ 1026 h 2010"/>
                <a:gd name="T4" fmla="*/ 38 w 519"/>
                <a:gd name="T5" fmla="*/ 1120 h 2010"/>
                <a:gd name="T6" fmla="*/ 519 w 519"/>
                <a:gd name="T7" fmla="*/ 2010 h 2010"/>
                <a:gd name="T8" fmla="*/ 0 60000 65536"/>
                <a:gd name="T9" fmla="*/ 0 60000 65536"/>
                <a:gd name="T10" fmla="*/ 0 60000 65536"/>
                <a:gd name="T11" fmla="*/ 0 60000 65536"/>
                <a:gd name="T12" fmla="*/ 0 w 519"/>
                <a:gd name="T13" fmla="*/ 0 h 2010"/>
                <a:gd name="T14" fmla="*/ 519 w 519"/>
                <a:gd name="T15" fmla="*/ 2010 h 2010"/>
                <a:gd name="connsiteX0" fmla="*/ 9846 w 10000"/>
                <a:gd name="connsiteY0" fmla="*/ 0 h 10000"/>
                <a:gd name="connsiteX1" fmla="*/ 0 w 10000"/>
                <a:gd name="connsiteY1" fmla="*/ 5104 h 10000"/>
                <a:gd name="connsiteX2" fmla="*/ 61 w 10000"/>
                <a:gd name="connsiteY2" fmla="*/ 5556 h 10000"/>
                <a:gd name="connsiteX3" fmla="*/ 10000 w 10000"/>
                <a:gd name="connsiteY3" fmla="*/ 10000 h 10000"/>
              </a:gdLst>
              <a:ahLst/>
              <a:cxnLst>
                <a:cxn ang="0">
                  <a:pos x="connsiteX0" y="connsiteY0"/>
                </a:cxn>
                <a:cxn ang="0">
                  <a:pos x="connsiteX1" y="connsiteY1"/>
                </a:cxn>
                <a:cxn ang="0">
                  <a:pos x="connsiteX2" y="connsiteY2"/>
                </a:cxn>
                <a:cxn ang="0">
                  <a:pos x="connsiteX3" y="connsiteY3"/>
                </a:cxn>
              </a:cxnLst>
              <a:rect l="l" t="t" r="r" b="b"/>
              <a:pathLst>
                <a:path w="10000" h="10000">
                  <a:moveTo>
                    <a:pt x="9846" y="0"/>
                  </a:moveTo>
                  <a:lnTo>
                    <a:pt x="0" y="5104"/>
                  </a:lnTo>
                  <a:cubicBezTo>
                    <a:pt x="20" y="5255"/>
                    <a:pt x="41" y="5405"/>
                    <a:pt x="61" y="5556"/>
                  </a:cubicBezTo>
                  <a:lnTo>
                    <a:pt x="10000" y="10000"/>
                  </a:lnTo>
                </a:path>
              </a:pathLst>
            </a:custGeom>
            <a:noFill/>
            <a:ln w="9525" cap="flat" cmpd="sng">
              <a:solidFill>
                <a:schemeClr val="bg1"/>
              </a:solidFill>
              <a:prstDash val="solid"/>
              <a:round/>
              <a:headEnd type="none" w="med" len="med"/>
              <a:tailEnd type="none" w="med" len="med"/>
            </a:ln>
          </p:spPr>
          <p:txBody>
            <a:bodyPr/>
            <a:lstStyle/>
            <a:p>
              <a:endParaRPr lang="en-GB" dirty="0">
                <a:solidFill>
                  <a:schemeClr val="bg1"/>
                </a:solidFill>
              </a:endParaRPr>
            </a:p>
          </p:txBody>
        </p:sp>
        <p:sp>
          <p:nvSpPr>
            <p:cNvPr id="348" name="Line 168"/>
            <p:cNvSpPr>
              <a:spLocks noChangeShapeType="1"/>
            </p:cNvSpPr>
            <p:nvPr/>
          </p:nvSpPr>
          <p:spPr bwMode="auto">
            <a:xfrm flipH="1">
              <a:off x="7077075" y="4926013"/>
              <a:ext cx="1588" cy="0"/>
            </a:xfrm>
            <a:prstGeom prst="line">
              <a:avLst/>
            </a:prstGeom>
            <a:noFill/>
            <a:ln w="6350">
              <a:solidFill>
                <a:srgbClr val="000000"/>
              </a:solidFill>
              <a:round/>
              <a:headEnd/>
              <a:tailEnd/>
            </a:ln>
          </p:spPr>
          <p:txBody>
            <a:bodyPr/>
            <a:lstStyle/>
            <a:p>
              <a:endParaRPr lang="en-GB" dirty="0"/>
            </a:p>
          </p:txBody>
        </p:sp>
        <p:sp>
          <p:nvSpPr>
            <p:cNvPr id="349" name="Freeform 191"/>
            <p:cNvSpPr>
              <a:spLocks/>
            </p:cNvSpPr>
            <p:nvPr/>
          </p:nvSpPr>
          <p:spPr bwMode="auto">
            <a:xfrm>
              <a:off x="3565525" y="4265613"/>
              <a:ext cx="47625" cy="12700"/>
            </a:xfrm>
            <a:custGeom>
              <a:avLst/>
              <a:gdLst>
                <a:gd name="T0" fmla="*/ 0 w 33"/>
                <a:gd name="T1" fmla="*/ 0 h 9"/>
                <a:gd name="T2" fmla="*/ 33 w 33"/>
                <a:gd name="T3" fmla="*/ 9 h 9"/>
                <a:gd name="T4" fmla="*/ 0 60000 65536"/>
                <a:gd name="T5" fmla="*/ 0 60000 65536"/>
                <a:gd name="T6" fmla="*/ 0 w 33"/>
                <a:gd name="T7" fmla="*/ 0 h 9"/>
                <a:gd name="T8" fmla="*/ 33 w 33"/>
                <a:gd name="T9" fmla="*/ 9 h 9"/>
              </a:gdLst>
              <a:ahLst/>
              <a:cxnLst>
                <a:cxn ang="T4">
                  <a:pos x="T0" y="T1"/>
                </a:cxn>
                <a:cxn ang="T5">
                  <a:pos x="T2" y="T3"/>
                </a:cxn>
              </a:cxnLst>
              <a:rect l="T6" t="T7" r="T8" b="T9"/>
              <a:pathLst>
                <a:path w="33" h="9">
                  <a:moveTo>
                    <a:pt x="0" y="0"/>
                  </a:moveTo>
                  <a:cubicBezTo>
                    <a:pt x="0" y="0"/>
                    <a:pt x="16" y="4"/>
                    <a:pt x="33" y="9"/>
                  </a:cubicBezTo>
                </a:path>
              </a:pathLst>
            </a:custGeom>
            <a:noFill/>
            <a:ln w="6350">
              <a:solidFill>
                <a:srgbClr val="000000"/>
              </a:solidFill>
              <a:round/>
              <a:headEnd/>
              <a:tailEnd/>
            </a:ln>
          </p:spPr>
          <p:txBody>
            <a:bodyPr/>
            <a:lstStyle/>
            <a:p>
              <a:endParaRPr lang="en-GB" dirty="0"/>
            </a:p>
          </p:txBody>
        </p:sp>
        <p:grpSp>
          <p:nvGrpSpPr>
            <p:cNvPr id="350" name="Group 445"/>
            <p:cNvGrpSpPr>
              <a:grpSpLocks/>
            </p:cNvGrpSpPr>
            <p:nvPr/>
          </p:nvGrpSpPr>
          <p:grpSpPr bwMode="auto">
            <a:xfrm>
              <a:off x="5573713" y="3114675"/>
              <a:ext cx="1843087" cy="3228975"/>
              <a:chOff x="3511" y="1962"/>
              <a:chExt cx="1161" cy="2034"/>
            </a:xfrm>
          </p:grpSpPr>
          <p:sp>
            <p:nvSpPr>
              <p:cNvPr id="357" name="Rectangle 366"/>
              <p:cNvSpPr>
                <a:spLocks noChangeArrowheads="1"/>
              </p:cNvSpPr>
              <p:nvPr/>
            </p:nvSpPr>
            <p:spPr bwMode="auto">
              <a:xfrm rot="20411946" flipH="1">
                <a:off x="3511" y="3378"/>
                <a:ext cx="50" cy="54"/>
              </a:xfrm>
              <a:prstGeom prst="rect">
                <a:avLst/>
              </a:prstGeom>
              <a:gradFill rotWithShape="1">
                <a:gsLst>
                  <a:gs pos="0">
                    <a:srgbClr val="595959"/>
                  </a:gs>
                  <a:gs pos="50000">
                    <a:srgbClr val="C0C0C0"/>
                  </a:gs>
                  <a:gs pos="100000">
                    <a:srgbClr val="595959"/>
                  </a:gs>
                </a:gsLst>
                <a:lin ang="5400000" scaled="1"/>
              </a:gradFill>
              <a:ln w="6350">
                <a:solidFill>
                  <a:srgbClr val="000000"/>
                </a:solidFill>
                <a:miter lim="800000"/>
                <a:headEnd/>
                <a:tailEnd/>
              </a:ln>
            </p:spPr>
            <p:txBody>
              <a:bodyPr/>
              <a:lstStyle/>
              <a:p>
                <a:endParaRPr lang="en-US" dirty="0"/>
              </a:p>
            </p:txBody>
          </p:sp>
          <p:sp>
            <p:nvSpPr>
              <p:cNvPr id="358" name="Rectangle 367"/>
              <p:cNvSpPr>
                <a:spLocks noChangeArrowheads="1"/>
              </p:cNvSpPr>
              <p:nvPr/>
            </p:nvSpPr>
            <p:spPr bwMode="auto">
              <a:xfrm rot="20970144" flipH="1">
                <a:off x="3537" y="3227"/>
                <a:ext cx="50" cy="52"/>
              </a:xfrm>
              <a:prstGeom prst="rect">
                <a:avLst/>
              </a:prstGeom>
              <a:gradFill rotWithShape="1">
                <a:gsLst>
                  <a:gs pos="0">
                    <a:srgbClr val="595959"/>
                  </a:gs>
                  <a:gs pos="50000">
                    <a:srgbClr val="C0C0C0"/>
                  </a:gs>
                  <a:gs pos="100000">
                    <a:srgbClr val="595959"/>
                  </a:gs>
                </a:gsLst>
                <a:lin ang="5400000" scaled="1"/>
              </a:gradFill>
              <a:ln w="6350">
                <a:solidFill>
                  <a:srgbClr val="000000"/>
                </a:solidFill>
                <a:miter lim="800000"/>
                <a:headEnd/>
                <a:tailEnd/>
              </a:ln>
            </p:spPr>
            <p:txBody>
              <a:bodyPr/>
              <a:lstStyle/>
              <a:p>
                <a:endParaRPr lang="en-US" dirty="0"/>
              </a:p>
            </p:txBody>
          </p:sp>
          <p:grpSp>
            <p:nvGrpSpPr>
              <p:cNvPr id="359" name="Group 444"/>
              <p:cNvGrpSpPr>
                <a:grpSpLocks/>
              </p:cNvGrpSpPr>
              <p:nvPr/>
            </p:nvGrpSpPr>
            <p:grpSpPr bwMode="auto">
              <a:xfrm>
                <a:off x="3546" y="1962"/>
                <a:ext cx="1126" cy="2034"/>
                <a:chOff x="3546" y="1962"/>
                <a:chExt cx="1126" cy="2034"/>
              </a:xfrm>
            </p:grpSpPr>
            <p:sp>
              <p:nvSpPr>
                <p:cNvPr id="360" name="Freeform 369"/>
                <p:cNvSpPr>
                  <a:spLocks/>
                </p:cNvSpPr>
                <p:nvPr/>
              </p:nvSpPr>
              <p:spPr bwMode="auto">
                <a:xfrm rot="225209">
                  <a:off x="3861" y="2975"/>
                  <a:ext cx="22" cy="26"/>
                </a:xfrm>
                <a:custGeom>
                  <a:avLst/>
                  <a:gdLst>
                    <a:gd name="T0" fmla="*/ 0 w 75"/>
                    <a:gd name="T1" fmla="*/ 0 h 83"/>
                    <a:gd name="T2" fmla="*/ 15 w 75"/>
                    <a:gd name="T3" fmla="*/ 45 h 83"/>
                    <a:gd name="T4" fmla="*/ 75 w 75"/>
                    <a:gd name="T5" fmla="*/ 83 h 83"/>
                    <a:gd name="T6" fmla="*/ 0 60000 65536"/>
                    <a:gd name="T7" fmla="*/ 0 60000 65536"/>
                    <a:gd name="T8" fmla="*/ 0 60000 65536"/>
                    <a:gd name="T9" fmla="*/ 0 w 75"/>
                    <a:gd name="T10" fmla="*/ 0 h 83"/>
                    <a:gd name="T11" fmla="*/ 75 w 75"/>
                    <a:gd name="T12" fmla="*/ 83 h 83"/>
                  </a:gdLst>
                  <a:ahLst/>
                  <a:cxnLst>
                    <a:cxn ang="T6">
                      <a:pos x="T0" y="T1"/>
                    </a:cxn>
                    <a:cxn ang="T7">
                      <a:pos x="T2" y="T3"/>
                    </a:cxn>
                    <a:cxn ang="T8">
                      <a:pos x="T4" y="T5"/>
                    </a:cxn>
                  </a:cxnLst>
                  <a:rect l="T9" t="T10" r="T11" b="T12"/>
                  <a:pathLst>
                    <a:path w="75" h="83">
                      <a:moveTo>
                        <a:pt x="0" y="0"/>
                      </a:moveTo>
                      <a:cubicBezTo>
                        <a:pt x="1" y="15"/>
                        <a:pt x="3" y="31"/>
                        <a:pt x="15" y="45"/>
                      </a:cubicBezTo>
                      <a:cubicBezTo>
                        <a:pt x="27" y="59"/>
                        <a:pt x="51" y="71"/>
                        <a:pt x="75" y="83"/>
                      </a:cubicBezTo>
                    </a:path>
                  </a:pathLst>
                </a:custGeom>
                <a:noFill/>
                <a:ln w="6350" cap="flat" cmpd="sng">
                  <a:solidFill>
                    <a:srgbClr val="000000"/>
                  </a:solidFill>
                  <a:prstDash val="solid"/>
                  <a:round/>
                  <a:headEnd type="none" w="med" len="med"/>
                  <a:tailEnd type="none" w="med" len="med"/>
                </a:ln>
              </p:spPr>
              <p:txBody>
                <a:bodyPr/>
                <a:lstStyle/>
                <a:p>
                  <a:endParaRPr lang="en-GB" dirty="0"/>
                </a:p>
              </p:txBody>
            </p:sp>
            <p:sp>
              <p:nvSpPr>
                <p:cNvPr id="361" name="Rectangle 370"/>
                <p:cNvSpPr>
                  <a:spLocks noChangeArrowheads="1"/>
                </p:cNvSpPr>
                <p:nvPr/>
              </p:nvSpPr>
              <p:spPr bwMode="auto">
                <a:xfrm rot="21062441" flipH="1">
                  <a:off x="3584" y="3190"/>
                  <a:ext cx="452" cy="44"/>
                </a:xfrm>
                <a:prstGeom prst="rect">
                  <a:avLst/>
                </a:prstGeom>
                <a:solidFill>
                  <a:srgbClr val="CCFFFF"/>
                </a:solidFill>
                <a:ln w="6350">
                  <a:solidFill>
                    <a:srgbClr val="000000"/>
                  </a:solidFill>
                  <a:miter lim="800000"/>
                  <a:headEnd/>
                  <a:tailEnd/>
                </a:ln>
              </p:spPr>
              <p:txBody>
                <a:bodyPr/>
                <a:lstStyle/>
                <a:p>
                  <a:endParaRPr lang="en-US" dirty="0"/>
                </a:p>
              </p:txBody>
            </p:sp>
            <p:sp>
              <p:nvSpPr>
                <p:cNvPr id="362" name="Line 371"/>
                <p:cNvSpPr>
                  <a:spLocks noChangeShapeType="1"/>
                </p:cNvSpPr>
                <p:nvPr/>
              </p:nvSpPr>
              <p:spPr bwMode="auto">
                <a:xfrm rot="21479509" flipH="1">
                  <a:off x="3589" y="3188"/>
                  <a:ext cx="430" cy="61"/>
                </a:xfrm>
                <a:prstGeom prst="line">
                  <a:avLst/>
                </a:prstGeom>
                <a:noFill/>
                <a:ln w="6350">
                  <a:solidFill>
                    <a:srgbClr val="000000"/>
                  </a:solidFill>
                  <a:round/>
                  <a:headEnd/>
                  <a:tailEnd/>
                </a:ln>
              </p:spPr>
              <p:txBody>
                <a:bodyPr/>
                <a:lstStyle/>
                <a:p>
                  <a:endParaRPr lang="en-GB" dirty="0"/>
                </a:p>
              </p:txBody>
            </p:sp>
            <p:sp>
              <p:nvSpPr>
                <p:cNvPr id="363" name="Line 372"/>
                <p:cNvSpPr>
                  <a:spLocks noChangeShapeType="1"/>
                </p:cNvSpPr>
                <p:nvPr/>
              </p:nvSpPr>
              <p:spPr bwMode="auto">
                <a:xfrm rot="21479509" flipH="1">
                  <a:off x="3589" y="3175"/>
                  <a:ext cx="429" cy="62"/>
                </a:xfrm>
                <a:prstGeom prst="line">
                  <a:avLst/>
                </a:prstGeom>
                <a:noFill/>
                <a:ln w="6350">
                  <a:solidFill>
                    <a:srgbClr val="000000"/>
                  </a:solidFill>
                  <a:round/>
                  <a:headEnd/>
                  <a:tailEnd/>
                </a:ln>
              </p:spPr>
              <p:txBody>
                <a:bodyPr/>
                <a:lstStyle/>
                <a:p>
                  <a:endParaRPr lang="en-GB" dirty="0"/>
                </a:p>
              </p:txBody>
            </p:sp>
            <p:sp>
              <p:nvSpPr>
                <p:cNvPr id="364" name="Freeform 373"/>
                <p:cNvSpPr>
                  <a:spLocks/>
                </p:cNvSpPr>
                <p:nvPr/>
              </p:nvSpPr>
              <p:spPr bwMode="auto">
                <a:xfrm rot="-52592">
                  <a:off x="3675" y="2220"/>
                  <a:ext cx="231" cy="1522"/>
                </a:xfrm>
                <a:custGeom>
                  <a:avLst/>
                  <a:gdLst/>
                  <a:ahLst/>
                  <a:cxnLst>
                    <a:cxn ang="0">
                      <a:pos x="15" y="189"/>
                    </a:cxn>
                    <a:cxn ang="0">
                      <a:pos x="57" y="295"/>
                    </a:cxn>
                    <a:cxn ang="0">
                      <a:pos x="107" y="470"/>
                    </a:cxn>
                    <a:cxn ang="0">
                      <a:pos x="128" y="613"/>
                    </a:cxn>
                    <a:cxn ang="0">
                      <a:pos x="120" y="708"/>
                    </a:cxn>
                    <a:cxn ang="0">
                      <a:pos x="108" y="769"/>
                    </a:cxn>
                    <a:cxn ang="0">
                      <a:pos x="94" y="819"/>
                    </a:cxn>
                    <a:cxn ang="0">
                      <a:pos x="140" y="845"/>
                    </a:cxn>
                    <a:cxn ang="0">
                      <a:pos x="130" y="897"/>
                    </a:cxn>
                    <a:cxn ang="0">
                      <a:pos x="71" y="986"/>
                    </a:cxn>
                    <a:cxn ang="0">
                      <a:pos x="64" y="1049"/>
                    </a:cxn>
                    <a:cxn ang="0">
                      <a:pos x="102" y="1122"/>
                    </a:cxn>
                    <a:cxn ang="0">
                      <a:pos x="87" y="1312"/>
                    </a:cxn>
                    <a:cxn ang="0">
                      <a:pos x="61" y="1411"/>
                    </a:cxn>
                    <a:cxn ang="0">
                      <a:pos x="29" y="1593"/>
                    </a:cxn>
                    <a:cxn ang="0">
                      <a:pos x="20" y="1720"/>
                    </a:cxn>
                    <a:cxn ang="0">
                      <a:pos x="70" y="1711"/>
                    </a:cxn>
                    <a:cxn ang="0">
                      <a:pos x="114" y="1567"/>
                    </a:cxn>
                    <a:cxn ang="0">
                      <a:pos x="146" y="1500"/>
                    </a:cxn>
                    <a:cxn ang="0">
                      <a:pos x="165" y="1521"/>
                    </a:cxn>
                    <a:cxn ang="0">
                      <a:pos x="120" y="1659"/>
                    </a:cxn>
                    <a:cxn ang="0">
                      <a:pos x="180" y="1491"/>
                    </a:cxn>
                    <a:cxn ang="0">
                      <a:pos x="204" y="1323"/>
                    </a:cxn>
                    <a:cxn ang="0">
                      <a:pos x="246" y="1140"/>
                    </a:cxn>
                    <a:cxn ang="0">
                      <a:pos x="220" y="1067"/>
                    </a:cxn>
                    <a:cxn ang="0">
                      <a:pos x="236" y="962"/>
                    </a:cxn>
                    <a:cxn ang="0">
                      <a:pos x="263" y="874"/>
                    </a:cxn>
                    <a:cxn ang="0">
                      <a:pos x="287" y="810"/>
                    </a:cxn>
                    <a:cxn ang="0">
                      <a:pos x="245" y="540"/>
                    </a:cxn>
                    <a:cxn ang="0">
                      <a:pos x="186" y="293"/>
                    </a:cxn>
                    <a:cxn ang="0">
                      <a:pos x="138" y="132"/>
                    </a:cxn>
                    <a:cxn ang="0">
                      <a:pos x="87" y="9"/>
                    </a:cxn>
                    <a:cxn ang="0">
                      <a:pos x="144" y="162"/>
                    </a:cxn>
                    <a:cxn ang="0">
                      <a:pos x="145" y="203"/>
                    </a:cxn>
                    <a:cxn ang="0">
                      <a:pos x="117" y="183"/>
                    </a:cxn>
                    <a:cxn ang="0">
                      <a:pos x="51" y="24"/>
                    </a:cxn>
                    <a:cxn ang="0">
                      <a:pos x="0" y="3"/>
                    </a:cxn>
                  </a:cxnLst>
                  <a:rect l="0" t="0" r="r" b="b"/>
                  <a:pathLst>
                    <a:path w="287" h="1730">
                      <a:moveTo>
                        <a:pt x="0" y="3"/>
                      </a:moveTo>
                      <a:lnTo>
                        <a:pt x="15" y="189"/>
                      </a:lnTo>
                      <a:lnTo>
                        <a:pt x="21" y="249"/>
                      </a:lnTo>
                      <a:lnTo>
                        <a:pt x="57" y="295"/>
                      </a:lnTo>
                      <a:lnTo>
                        <a:pt x="80" y="369"/>
                      </a:lnTo>
                      <a:lnTo>
                        <a:pt x="107" y="470"/>
                      </a:lnTo>
                      <a:lnTo>
                        <a:pt x="116" y="539"/>
                      </a:lnTo>
                      <a:lnTo>
                        <a:pt x="128" y="613"/>
                      </a:lnTo>
                      <a:lnTo>
                        <a:pt x="130" y="669"/>
                      </a:lnTo>
                      <a:lnTo>
                        <a:pt x="120" y="708"/>
                      </a:lnTo>
                      <a:lnTo>
                        <a:pt x="112" y="732"/>
                      </a:lnTo>
                      <a:lnTo>
                        <a:pt x="108" y="769"/>
                      </a:lnTo>
                      <a:lnTo>
                        <a:pt x="93" y="805"/>
                      </a:lnTo>
                      <a:lnTo>
                        <a:pt x="94" y="819"/>
                      </a:lnTo>
                      <a:lnTo>
                        <a:pt x="116" y="827"/>
                      </a:lnTo>
                      <a:lnTo>
                        <a:pt x="140" y="845"/>
                      </a:lnTo>
                      <a:lnTo>
                        <a:pt x="148" y="868"/>
                      </a:lnTo>
                      <a:lnTo>
                        <a:pt x="130" y="897"/>
                      </a:lnTo>
                      <a:lnTo>
                        <a:pt x="98" y="939"/>
                      </a:lnTo>
                      <a:lnTo>
                        <a:pt x="71" y="986"/>
                      </a:lnTo>
                      <a:lnTo>
                        <a:pt x="62" y="1034"/>
                      </a:lnTo>
                      <a:lnTo>
                        <a:pt x="64" y="1049"/>
                      </a:lnTo>
                      <a:lnTo>
                        <a:pt x="88" y="1059"/>
                      </a:lnTo>
                      <a:lnTo>
                        <a:pt x="102" y="1122"/>
                      </a:lnTo>
                      <a:lnTo>
                        <a:pt x="100" y="1220"/>
                      </a:lnTo>
                      <a:lnTo>
                        <a:pt x="87" y="1312"/>
                      </a:lnTo>
                      <a:lnTo>
                        <a:pt x="75" y="1388"/>
                      </a:lnTo>
                      <a:lnTo>
                        <a:pt x="61" y="1411"/>
                      </a:lnTo>
                      <a:lnTo>
                        <a:pt x="36" y="1428"/>
                      </a:lnTo>
                      <a:lnTo>
                        <a:pt x="29" y="1593"/>
                      </a:lnTo>
                      <a:lnTo>
                        <a:pt x="27" y="1681"/>
                      </a:lnTo>
                      <a:lnTo>
                        <a:pt x="20" y="1720"/>
                      </a:lnTo>
                      <a:lnTo>
                        <a:pt x="50" y="1730"/>
                      </a:lnTo>
                      <a:lnTo>
                        <a:pt x="70" y="1711"/>
                      </a:lnTo>
                      <a:lnTo>
                        <a:pt x="91" y="1628"/>
                      </a:lnTo>
                      <a:lnTo>
                        <a:pt x="114" y="1567"/>
                      </a:lnTo>
                      <a:lnTo>
                        <a:pt x="131" y="1514"/>
                      </a:lnTo>
                      <a:lnTo>
                        <a:pt x="146" y="1500"/>
                      </a:lnTo>
                      <a:lnTo>
                        <a:pt x="163" y="1506"/>
                      </a:lnTo>
                      <a:lnTo>
                        <a:pt x="165" y="1521"/>
                      </a:lnTo>
                      <a:lnTo>
                        <a:pt x="144" y="1581"/>
                      </a:lnTo>
                      <a:lnTo>
                        <a:pt x="120" y="1659"/>
                      </a:lnTo>
                      <a:lnTo>
                        <a:pt x="156" y="1587"/>
                      </a:lnTo>
                      <a:lnTo>
                        <a:pt x="180" y="1491"/>
                      </a:lnTo>
                      <a:lnTo>
                        <a:pt x="188" y="1422"/>
                      </a:lnTo>
                      <a:lnTo>
                        <a:pt x="204" y="1323"/>
                      </a:lnTo>
                      <a:lnTo>
                        <a:pt x="230" y="1214"/>
                      </a:lnTo>
                      <a:lnTo>
                        <a:pt x="246" y="1140"/>
                      </a:lnTo>
                      <a:lnTo>
                        <a:pt x="245" y="1084"/>
                      </a:lnTo>
                      <a:lnTo>
                        <a:pt x="220" y="1067"/>
                      </a:lnTo>
                      <a:lnTo>
                        <a:pt x="212" y="1035"/>
                      </a:lnTo>
                      <a:lnTo>
                        <a:pt x="236" y="962"/>
                      </a:lnTo>
                      <a:lnTo>
                        <a:pt x="253" y="915"/>
                      </a:lnTo>
                      <a:lnTo>
                        <a:pt x="263" y="874"/>
                      </a:lnTo>
                      <a:lnTo>
                        <a:pt x="258" y="845"/>
                      </a:lnTo>
                      <a:lnTo>
                        <a:pt x="287" y="810"/>
                      </a:lnTo>
                      <a:lnTo>
                        <a:pt x="280" y="701"/>
                      </a:lnTo>
                      <a:lnTo>
                        <a:pt x="245" y="540"/>
                      </a:lnTo>
                      <a:lnTo>
                        <a:pt x="213" y="373"/>
                      </a:lnTo>
                      <a:lnTo>
                        <a:pt x="186" y="293"/>
                      </a:lnTo>
                      <a:lnTo>
                        <a:pt x="176" y="267"/>
                      </a:lnTo>
                      <a:lnTo>
                        <a:pt x="138" y="132"/>
                      </a:lnTo>
                      <a:lnTo>
                        <a:pt x="105" y="51"/>
                      </a:lnTo>
                      <a:lnTo>
                        <a:pt x="87" y="9"/>
                      </a:lnTo>
                      <a:lnTo>
                        <a:pt x="129" y="108"/>
                      </a:lnTo>
                      <a:lnTo>
                        <a:pt x="144" y="162"/>
                      </a:lnTo>
                      <a:lnTo>
                        <a:pt x="153" y="189"/>
                      </a:lnTo>
                      <a:lnTo>
                        <a:pt x="145" y="203"/>
                      </a:lnTo>
                      <a:lnTo>
                        <a:pt x="128" y="217"/>
                      </a:lnTo>
                      <a:lnTo>
                        <a:pt x="117" y="183"/>
                      </a:lnTo>
                      <a:lnTo>
                        <a:pt x="75" y="90"/>
                      </a:lnTo>
                      <a:lnTo>
                        <a:pt x="51" y="24"/>
                      </a:lnTo>
                      <a:lnTo>
                        <a:pt x="33" y="0"/>
                      </a:lnTo>
                      <a:lnTo>
                        <a:pt x="0" y="3"/>
                      </a:lnTo>
                      <a:close/>
                    </a:path>
                  </a:pathLst>
                </a:custGeom>
                <a:gradFill rotWithShape="1">
                  <a:gsLst>
                    <a:gs pos="0">
                      <a:srgbClr val="00FFFF">
                        <a:gamma/>
                        <a:shade val="46275"/>
                        <a:invGamma/>
                        <a:alpha val="62000"/>
                      </a:srgbClr>
                    </a:gs>
                    <a:gs pos="50000">
                      <a:srgbClr val="00FFFF"/>
                    </a:gs>
                    <a:gs pos="100000">
                      <a:srgbClr val="00FFFF">
                        <a:gamma/>
                        <a:shade val="46275"/>
                        <a:invGamma/>
                        <a:alpha val="62000"/>
                      </a:srgbClr>
                    </a:gs>
                  </a:gsLst>
                  <a:lin ang="5400000" scaled="1"/>
                </a:gradFill>
                <a:ln w="6350" cap="flat" cmpd="sng">
                  <a:solidFill>
                    <a:srgbClr val="000000"/>
                  </a:solidFill>
                  <a:prstDash val="solid"/>
                  <a:round/>
                  <a:headEnd/>
                  <a:tailEnd/>
                </a:ln>
                <a:effectLst/>
              </p:spPr>
              <p:txBody>
                <a:bodyPr/>
                <a:lstStyle/>
                <a:p>
                  <a:pPr>
                    <a:defRPr/>
                  </a:pPr>
                  <a:endParaRPr lang="en-GB" dirty="0"/>
                </a:p>
              </p:txBody>
            </p:sp>
            <p:sp>
              <p:nvSpPr>
                <p:cNvPr id="365" name="Freeform 374"/>
                <p:cNvSpPr>
                  <a:spLocks/>
                </p:cNvSpPr>
                <p:nvPr/>
              </p:nvSpPr>
              <p:spPr bwMode="auto">
                <a:xfrm rot="21479509" flipH="1">
                  <a:off x="3851" y="3169"/>
                  <a:ext cx="15" cy="45"/>
                </a:xfrm>
                <a:custGeom>
                  <a:avLst/>
                  <a:gdLst>
                    <a:gd name="T0" fmla="*/ 0 w 53"/>
                    <a:gd name="T1" fmla="*/ 0 h 161"/>
                    <a:gd name="T2" fmla="*/ 53 w 53"/>
                    <a:gd name="T3" fmla="*/ 54 h 161"/>
                    <a:gd name="T4" fmla="*/ 42 w 53"/>
                    <a:gd name="T5" fmla="*/ 118 h 161"/>
                    <a:gd name="T6" fmla="*/ 0 w 53"/>
                    <a:gd name="T7" fmla="*/ 161 h 161"/>
                    <a:gd name="T8" fmla="*/ 0 60000 65536"/>
                    <a:gd name="T9" fmla="*/ 0 60000 65536"/>
                    <a:gd name="T10" fmla="*/ 0 60000 65536"/>
                    <a:gd name="T11" fmla="*/ 0 60000 65536"/>
                    <a:gd name="T12" fmla="*/ 0 w 53"/>
                    <a:gd name="T13" fmla="*/ 0 h 161"/>
                    <a:gd name="T14" fmla="*/ 53 w 53"/>
                    <a:gd name="T15" fmla="*/ 161 h 161"/>
                  </a:gdLst>
                  <a:ahLst/>
                  <a:cxnLst>
                    <a:cxn ang="T8">
                      <a:pos x="T0" y="T1"/>
                    </a:cxn>
                    <a:cxn ang="T9">
                      <a:pos x="T2" y="T3"/>
                    </a:cxn>
                    <a:cxn ang="T10">
                      <a:pos x="T4" y="T5"/>
                    </a:cxn>
                    <a:cxn ang="T11">
                      <a:pos x="T6" y="T7"/>
                    </a:cxn>
                  </a:cxnLst>
                  <a:rect l="T12" t="T13" r="T14" b="T15"/>
                  <a:pathLst>
                    <a:path w="53" h="161">
                      <a:moveTo>
                        <a:pt x="0" y="0"/>
                      </a:moveTo>
                      <a:lnTo>
                        <a:pt x="53" y="54"/>
                      </a:lnTo>
                      <a:lnTo>
                        <a:pt x="42" y="118"/>
                      </a:lnTo>
                      <a:lnTo>
                        <a:pt x="0" y="161"/>
                      </a:lnTo>
                    </a:path>
                  </a:pathLst>
                </a:custGeom>
                <a:noFill/>
                <a:ln w="6350" cap="flat" cmpd="sng">
                  <a:solidFill>
                    <a:srgbClr val="000000"/>
                  </a:solidFill>
                  <a:prstDash val="solid"/>
                  <a:round/>
                  <a:headEnd/>
                  <a:tailEnd/>
                </a:ln>
              </p:spPr>
              <p:txBody>
                <a:bodyPr/>
                <a:lstStyle/>
                <a:p>
                  <a:endParaRPr lang="en-GB" dirty="0"/>
                </a:p>
              </p:txBody>
            </p:sp>
            <p:sp>
              <p:nvSpPr>
                <p:cNvPr id="366" name="Freeform 375"/>
                <p:cNvSpPr>
                  <a:spLocks/>
                </p:cNvSpPr>
                <p:nvPr/>
              </p:nvSpPr>
              <p:spPr bwMode="auto">
                <a:xfrm rot="21479509" flipH="1">
                  <a:off x="3728" y="2457"/>
                  <a:ext cx="44" cy="40"/>
                </a:xfrm>
                <a:custGeom>
                  <a:avLst/>
                  <a:gdLst>
                    <a:gd name="T0" fmla="*/ 102 w 161"/>
                    <a:gd name="T1" fmla="*/ 0 h 138"/>
                    <a:gd name="T2" fmla="*/ 16 w 161"/>
                    <a:gd name="T3" fmla="*/ 33 h 138"/>
                    <a:gd name="T4" fmla="*/ 6 w 161"/>
                    <a:gd name="T5" fmla="*/ 97 h 138"/>
                    <a:gd name="T6" fmla="*/ 41 w 161"/>
                    <a:gd name="T7" fmla="*/ 127 h 138"/>
                    <a:gd name="T8" fmla="*/ 84 w 161"/>
                    <a:gd name="T9" fmla="*/ 136 h 138"/>
                    <a:gd name="T10" fmla="*/ 125 w 161"/>
                    <a:gd name="T11" fmla="*/ 132 h 138"/>
                    <a:gd name="T12" fmla="*/ 156 w 161"/>
                    <a:gd name="T13" fmla="*/ 97 h 138"/>
                    <a:gd name="T14" fmla="*/ 155 w 161"/>
                    <a:gd name="T15" fmla="*/ 46 h 138"/>
                    <a:gd name="T16" fmla="*/ 146 w 161"/>
                    <a:gd name="T17" fmla="*/ 22 h 138"/>
                    <a:gd name="T18" fmla="*/ 102 w 161"/>
                    <a:gd name="T19" fmla="*/ 0 h 1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61"/>
                    <a:gd name="T31" fmla="*/ 0 h 138"/>
                    <a:gd name="T32" fmla="*/ 161 w 161"/>
                    <a:gd name="T33" fmla="*/ 138 h 13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61" h="138">
                      <a:moveTo>
                        <a:pt x="102" y="0"/>
                      </a:moveTo>
                      <a:cubicBezTo>
                        <a:pt x="82" y="1"/>
                        <a:pt x="32" y="17"/>
                        <a:pt x="16" y="33"/>
                      </a:cubicBezTo>
                      <a:cubicBezTo>
                        <a:pt x="0" y="49"/>
                        <a:pt x="2" y="81"/>
                        <a:pt x="6" y="97"/>
                      </a:cubicBezTo>
                      <a:cubicBezTo>
                        <a:pt x="10" y="113"/>
                        <a:pt x="28" y="121"/>
                        <a:pt x="41" y="127"/>
                      </a:cubicBezTo>
                      <a:cubicBezTo>
                        <a:pt x="54" y="133"/>
                        <a:pt x="70" y="135"/>
                        <a:pt x="84" y="136"/>
                      </a:cubicBezTo>
                      <a:cubicBezTo>
                        <a:pt x="98" y="137"/>
                        <a:pt x="113" y="138"/>
                        <a:pt x="125" y="132"/>
                      </a:cubicBezTo>
                      <a:cubicBezTo>
                        <a:pt x="137" y="126"/>
                        <a:pt x="151" y="111"/>
                        <a:pt x="156" y="97"/>
                      </a:cubicBezTo>
                      <a:cubicBezTo>
                        <a:pt x="161" y="83"/>
                        <a:pt x="157" y="58"/>
                        <a:pt x="155" y="46"/>
                      </a:cubicBezTo>
                      <a:cubicBezTo>
                        <a:pt x="153" y="34"/>
                        <a:pt x="155" y="30"/>
                        <a:pt x="146" y="22"/>
                      </a:cubicBezTo>
                      <a:cubicBezTo>
                        <a:pt x="137" y="14"/>
                        <a:pt x="111" y="5"/>
                        <a:pt x="102" y="0"/>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367" name="Freeform 376"/>
                <p:cNvSpPr>
                  <a:spLocks/>
                </p:cNvSpPr>
                <p:nvPr/>
              </p:nvSpPr>
              <p:spPr bwMode="auto">
                <a:xfrm rot="21479509" flipH="1">
                  <a:off x="3738" y="2503"/>
                  <a:ext cx="55" cy="44"/>
                </a:xfrm>
                <a:custGeom>
                  <a:avLst/>
                  <a:gdLst>
                    <a:gd name="T0" fmla="*/ 115 w 201"/>
                    <a:gd name="T1" fmla="*/ 5 h 155"/>
                    <a:gd name="T2" fmla="*/ 29 w 201"/>
                    <a:gd name="T3" fmla="*/ 16 h 155"/>
                    <a:gd name="T4" fmla="*/ 7 w 201"/>
                    <a:gd name="T5" fmla="*/ 102 h 155"/>
                    <a:gd name="T6" fmla="*/ 72 w 201"/>
                    <a:gd name="T7" fmla="*/ 145 h 155"/>
                    <a:gd name="T8" fmla="*/ 134 w 201"/>
                    <a:gd name="T9" fmla="*/ 153 h 155"/>
                    <a:gd name="T10" fmla="*/ 172 w 201"/>
                    <a:gd name="T11" fmla="*/ 131 h 155"/>
                    <a:gd name="T12" fmla="*/ 198 w 201"/>
                    <a:gd name="T13" fmla="*/ 93 h 155"/>
                    <a:gd name="T14" fmla="*/ 187 w 201"/>
                    <a:gd name="T15" fmla="*/ 44 h 155"/>
                    <a:gd name="T16" fmla="*/ 115 w 201"/>
                    <a:gd name="T17" fmla="*/ 5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1"/>
                    <a:gd name="T28" fmla="*/ 0 h 155"/>
                    <a:gd name="T29" fmla="*/ 201 w 20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1" h="155">
                      <a:moveTo>
                        <a:pt x="115" y="5"/>
                      </a:moveTo>
                      <a:cubicBezTo>
                        <a:pt x="96" y="1"/>
                        <a:pt x="47" y="0"/>
                        <a:pt x="29" y="16"/>
                      </a:cubicBezTo>
                      <a:cubicBezTo>
                        <a:pt x="11" y="32"/>
                        <a:pt x="0" y="81"/>
                        <a:pt x="7" y="102"/>
                      </a:cubicBezTo>
                      <a:cubicBezTo>
                        <a:pt x="14" y="123"/>
                        <a:pt x="51" y="137"/>
                        <a:pt x="72" y="145"/>
                      </a:cubicBezTo>
                      <a:cubicBezTo>
                        <a:pt x="93" y="153"/>
                        <a:pt x="117" y="155"/>
                        <a:pt x="134" y="153"/>
                      </a:cubicBezTo>
                      <a:cubicBezTo>
                        <a:pt x="151" y="151"/>
                        <a:pt x="161" y="141"/>
                        <a:pt x="172" y="131"/>
                      </a:cubicBezTo>
                      <a:cubicBezTo>
                        <a:pt x="183" y="121"/>
                        <a:pt x="196" y="107"/>
                        <a:pt x="198" y="93"/>
                      </a:cubicBezTo>
                      <a:cubicBezTo>
                        <a:pt x="200" y="79"/>
                        <a:pt x="201" y="59"/>
                        <a:pt x="187" y="44"/>
                      </a:cubicBezTo>
                      <a:cubicBezTo>
                        <a:pt x="173" y="29"/>
                        <a:pt x="130" y="13"/>
                        <a:pt x="115" y="5"/>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368" name="Freeform 377"/>
                <p:cNvSpPr>
                  <a:spLocks/>
                </p:cNvSpPr>
                <p:nvPr/>
              </p:nvSpPr>
              <p:spPr bwMode="auto">
                <a:xfrm rot="21479509" flipH="1">
                  <a:off x="3749" y="2555"/>
                  <a:ext cx="58" cy="46"/>
                </a:xfrm>
                <a:custGeom>
                  <a:avLst/>
                  <a:gdLst>
                    <a:gd name="T0" fmla="*/ 122 w 212"/>
                    <a:gd name="T1" fmla="*/ 3 h 161"/>
                    <a:gd name="T2" fmla="*/ 46 w 212"/>
                    <a:gd name="T3" fmla="*/ 13 h 161"/>
                    <a:gd name="T4" fmla="*/ 4 w 212"/>
                    <a:gd name="T5" fmla="*/ 46 h 161"/>
                    <a:gd name="T6" fmla="*/ 20 w 212"/>
                    <a:gd name="T7" fmla="*/ 107 h 161"/>
                    <a:gd name="T8" fmla="*/ 54 w 212"/>
                    <a:gd name="T9" fmla="*/ 141 h 161"/>
                    <a:gd name="T10" fmla="*/ 133 w 212"/>
                    <a:gd name="T11" fmla="*/ 153 h 161"/>
                    <a:gd name="T12" fmla="*/ 204 w 212"/>
                    <a:gd name="T13" fmla="*/ 92 h 161"/>
                    <a:gd name="T14" fmla="*/ 181 w 212"/>
                    <a:gd name="T15" fmla="*/ 32 h 161"/>
                    <a:gd name="T16" fmla="*/ 122 w 212"/>
                    <a:gd name="T17" fmla="*/ 3 h 16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2"/>
                    <a:gd name="T28" fmla="*/ 0 h 161"/>
                    <a:gd name="T29" fmla="*/ 212 w 212"/>
                    <a:gd name="T30" fmla="*/ 161 h 16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2" h="161">
                      <a:moveTo>
                        <a:pt x="122" y="3"/>
                      </a:moveTo>
                      <a:cubicBezTo>
                        <a:pt x="100" y="0"/>
                        <a:pt x="66" y="6"/>
                        <a:pt x="46" y="13"/>
                      </a:cubicBezTo>
                      <a:cubicBezTo>
                        <a:pt x="26" y="20"/>
                        <a:pt x="8" y="30"/>
                        <a:pt x="4" y="46"/>
                      </a:cubicBezTo>
                      <a:cubicBezTo>
                        <a:pt x="0" y="62"/>
                        <a:pt x="12" y="91"/>
                        <a:pt x="20" y="107"/>
                      </a:cubicBezTo>
                      <a:cubicBezTo>
                        <a:pt x="28" y="123"/>
                        <a:pt x="35" y="133"/>
                        <a:pt x="54" y="141"/>
                      </a:cubicBezTo>
                      <a:cubicBezTo>
                        <a:pt x="73" y="149"/>
                        <a:pt x="108" y="161"/>
                        <a:pt x="133" y="153"/>
                      </a:cubicBezTo>
                      <a:cubicBezTo>
                        <a:pt x="158" y="145"/>
                        <a:pt x="196" y="112"/>
                        <a:pt x="204" y="92"/>
                      </a:cubicBezTo>
                      <a:cubicBezTo>
                        <a:pt x="212" y="72"/>
                        <a:pt x="195" y="47"/>
                        <a:pt x="181" y="32"/>
                      </a:cubicBezTo>
                      <a:cubicBezTo>
                        <a:pt x="167" y="17"/>
                        <a:pt x="143" y="5"/>
                        <a:pt x="122" y="3"/>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369" name="Freeform 378"/>
                <p:cNvSpPr>
                  <a:spLocks/>
                </p:cNvSpPr>
                <p:nvPr/>
              </p:nvSpPr>
              <p:spPr bwMode="auto">
                <a:xfrm rot="21479509" flipH="1">
                  <a:off x="3762" y="2623"/>
                  <a:ext cx="62" cy="50"/>
                </a:xfrm>
                <a:custGeom>
                  <a:avLst/>
                  <a:gdLst>
                    <a:gd name="T0" fmla="*/ 123 w 232"/>
                    <a:gd name="T1" fmla="*/ 0 h 176"/>
                    <a:gd name="T2" fmla="*/ 37 w 232"/>
                    <a:gd name="T3" fmla="*/ 43 h 176"/>
                    <a:gd name="T4" fmla="*/ 5 w 232"/>
                    <a:gd name="T5" fmla="*/ 118 h 176"/>
                    <a:gd name="T6" fmla="*/ 69 w 232"/>
                    <a:gd name="T7" fmla="*/ 161 h 176"/>
                    <a:gd name="T8" fmla="*/ 155 w 232"/>
                    <a:gd name="T9" fmla="*/ 172 h 176"/>
                    <a:gd name="T10" fmla="*/ 221 w 232"/>
                    <a:gd name="T11" fmla="*/ 136 h 176"/>
                    <a:gd name="T12" fmla="*/ 221 w 232"/>
                    <a:gd name="T13" fmla="*/ 84 h 176"/>
                    <a:gd name="T14" fmla="*/ 206 w 232"/>
                    <a:gd name="T15" fmla="*/ 42 h 176"/>
                    <a:gd name="T16" fmla="*/ 123 w 232"/>
                    <a:gd name="T17" fmla="*/ 0 h 1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2"/>
                    <a:gd name="T28" fmla="*/ 0 h 176"/>
                    <a:gd name="T29" fmla="*/ 232 w 232"/>
                    <a:gd name="T30" fmla="*/ 176 h 1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2" h="176">
                      <a:moveTo>
                        <a:pt x="123" y="0"/>
                      </a:moveTo>
                      <a:cubicBezTo>
                        <a:pt x="99" y="0"/>
                        <a:pt x="57" y="23"/>
                        <a:pt x="37" y="43"/>
                      </a:cubicBezTo>
                      <a:cubicBezTo>
                        <a:pt x="17" y="63"/>
                        <a:pt x="0" y="98"/>
                        <a:pt x="5" y="118"/>
                      </a:cubicBezTo>
                      <a:cubicBezTo>
                        <a:pt x="10" y="138"/>
                        <a:pt x="44" y="152"/>
                        <a:pt x="69" y="161"/>
                      </a:cubicBezTo>
                      <a:cubicBezTo>
                        <a:pt x="94" y="170"/>
                        <a:pt x="130" y="176"/>
                        <a:pt x="155" y="172"/>
                      </a:cubicBezTo>
                      <a:cubicBezTo>
                        <a:pt x="180" y="168"/>
                        <a:pt x="210" y="151"/>
                        <a:pt x="221" y="136"/>
                      </a:cubicBezTo>
                      <a:cubicBezTo>
                        <a:pt x="232" y="121"/>
                        <a:pt x="223" y="100"/>
                        <a:pt x="221" y="84"/>
                      </a:cubicBezTo>
                      <a:cubicBezTo>
                        <a:pt x="219" y="68"/>
                        <a:pt x="222" y="56"/>
                        <a:pt x="206" y="42"/>
                      </a:cubicBezTo>
                      <a:cubicBezTo>
                        <a:pt x="190" y="28"/>
                        <a:pt x="140" y="9"/>
                        <a:pt x="123" y="0"/>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370" name="Freeform 379"/>
                <p:cNvSpPr>
                  <a:spLocks/>
                </p:cNvSpPr>
                <p:nvPr/>
              </p:nvSpPr>
              <p:spPr bwMode="auto">
                <a:xfrm rot="21479509" flipH="1">
                  <a:off x="3777" y="2697"/>
                  <a:ext cx="57" cy="59"/>
                </a:xfrm>
                <a:custGeom>
                  <a:avLst/>
                  <a:gdLst>
                    <a:gd name="T0" fmla="*/ 43 w 210"/>
                    <a:gd name="T1" fmla="*/ 0 h 202"/>
                    <a:gd name="T2" fmla="*/ 0 w 210"/>
                    <a:gd name="T3" fmla="*/ 54 h 202"/>
                    <a:gd name="T4" fmla="*/ 42 w 210"/>
                    <a:gd name="T5" fmla="*/ 146 h 202"/>
                    <a:gd name="T6" fmla="*/ 90 w 210"/>
                    <a:gd name="T7" fmla="*/ 187 h 202"/>
                    <a:gd name="T8" fmla="*/ 154 w 210"/>
                    <a:gd name="T9" fmla="*/ 198 h 202"/>
                    <a:gd name="T10" fmla="*/ 203 w 210"/>
                    <a:gd name="T11" fmla="*/ 165 h 202"/>
                    <a:gd name="T12" fmla="*/ 195 w 210"/>
                    <a:gd name="T13" fmla="*/ 75 h 202"/>
                    <a:gd name="T14" fmla="*/ 128 w 210"/>
                    <a:gd name="T15" fmla="*/ 41 h 202"/>
                    <a:gd name="T16" fmla="*/ 43 w 210"/>
                    <a:gd name="T17" fmla="*/ 0 h 20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0"/>
                    <a:gd name="T28" fmla="*/ 0 h 202"/>
                    <a:gd name="T29" fmla="*/ 210 w 210"/>
                    <a:gd name="T30" fmla="*/ 202 h 20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0" h="202">
                      <a:moveTo>
                        <a:pt x="43" y="0"/>
                      </a:moveTo>
                      <a:cubicBezTo>
                        <a:pt x="23" y="2"/>
                        <a:pt x="0" y="30"/>
                        <a:pt x="0" y="54"/>
                      </a:cubicBezTo>
                      <a:cubicBezTo>
                        <a:pt x="0" y="78"/>
                        <a:pt x="27" y="124"/>
                        <a:pt x="42" y="146"/>
                      </a:cubicBezTo>
                      <a:cubicBezTo>
                        <a:pt x="57" y="168"/>
                        <a:pt x="71" y="178"/>
                        <a:pt x="90" y="187"/>
                      </a:cubicBezTo>
                      <a:cubicBezTo>
                        <a:pt x="109" y="196"/>
                        <a:pt x="135" y="202"/>
                        <a:pt x="154" y="198"/>
                      </a:cubicBezTo>
                      <a:cubicBezTo>
                        <a:pt x="173" y="194"/>
                        <a:pt x="196" y="185"/>
                        <a:pt x="203" y="165"/>
                      </a:cubicBezTo>
                      <a:cubicBezTo>
                        <a:pt x="210" y="145"/>
                        <a:pt x="207" y="96"/>
                        <a:pt x="195" y="75"/>
                      </a:cubicBezTo>
                      <a:cubicBezTo>
                        <a:pt x="183" y="54"/>
                        <a:pt x="153" y="53"/>
                        <a:pt x="128" y="41"/>
                      </a:cubicBezTo>
                      <a:cubicBezTo>
                        <a:pt x="103" y="29"/>
                        <a:pt x="61" y="9"/>
                        <a:pt x="43" y="0"/>
                      </a:cubicBezTo>
                      <a:close/>
                    </a:path>
                  </a:pathLst>
                </a:custGeom>
                <a:solidFill>
                  <a:srgbClr val="FFFFFF"/>
                </a:solidFill>
                <a:ln w="6350" cap="flat" cmpd="sng">
                  <a:solidFill>
                    <a:srgbClr val="000000"/>
                  </a:solidFill>
                  <a:prstDash val="solid"/>
                  <a:round/>
                  <a:headEnd/>
                  <a:tailEnd/>
                </a:ln>
              </p:spPr>
              <p:txBody>
                <a:bodyPr/>
                <a:lstStyle/>
                <a:p>
                  <a:endParaRPr lang="en-GB" dirty="0"/>
                </a:p>
              </p:txBody>
            </p:sp>
            <p:sp>
              <p:nvSpPr>
                <p:cNvPr id="371" name="Freeform 380"/>
                <p:cNvSpPr>
                  <a:spLocks/>
                </p:cNvSpPr>
                <p:nvPr/>
              </p:nvSpPr>
              <p:spPr bwMode="auto">
                <a:xfrm rot="21479509" flipH="1">
                  <a:off x="3785" y="2759"/>
                  <a:ext cx="63" cy="57"/>
                </a:xfrm>
                <a:custGeom>
                  <a:avLst/>
                  <a:gdLst>
                    <a:gd name="T0" fmla="*/ 65 w 237"/>
                    <a:gd name="T1" fmla="*/ 0 h 200"/>
                    <a:gd name="T2" fmla="*/ 1 w 237"/>
                    <a:gd name="T3" fmla="*/ 65 h 200"/>
                    <a:gd name="T4" fmla="*/ 71 w 237"/>
                    <a:gd name="T5" fmla="*/ 137 h 200"/>
                    <a:gd name="T6" fmla="*/ 140 w 237"/>
                    <a:gd name="T7" fmla="*/ 194 h 200"/>
                    <a:gd name="T8" fmla="*/ 206 w 237"/>
                    <a:gd name="T9" fmla="*/ 175 h 200"/>
                    <a:gd name="T10" fmla="*/ 232 w 237"/>
                    <a:gd name="T11" fmla="*/ 130 h 200"/>
                    <a:gd name="T12" fmla="*/ 209 w 237"/>
                    <a:gd name="T13" fmla="*/ 32 h 200"/>
                    <a:gd name="T14" fmla="*/ 65 w 237"/>
                    <a:gd name="T15" fmla="*/ 0 h 200"/>
                    <a:gd name="T16" fmla="*/ 0 60000 65536"/>
                    <a:gd name="T17" fmla="*/ 0 60000 65536"/>
                    <a:gd name="T18" fmla="*/ 0 60000 65536"/>
                    <a:gd name="T19" fmla="*/ 0 60000 65536"/>
                    <a:gd name="T20" fmla="*/ 0 60000 65536"/>
                    <a:gd name="T21" fmla="*/ 0 60000 65536"/>
                    <a:gd name="T22" fmla="*/ 0 60000 65536"/>
                    <a:gd name="T23" fmla="*/ 0 60000 65536"/>
                    <a:gd name="T24" fmla="*/ 0 w 237"/>
                    <a:gd name="T25" fmla="*/ 0 h 200"/>
                    <a:gd name="T26" fmla="*/ 237 w 237"/>
                    <a:gd name="T27" fmla="*/ 200 h 2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37" h="200">
                      <a:moveTo>
                        <a:pt x="65" y="0"/>
                      </a:moveTo>
                      <a:cubicBezTo>
                        <a:pt x="33" y="6"/>
                        <a:pt x="0" y="42"/>
                        <a:pt x="1" y="65"/>
                      </a:cubicBezTo>
                      <a:cubicBezTo>
                        <a:pt x="2" y="88"/>
                        <a:pt x="48" y="115"/>
                        <a:pt x="71" y="137"/>
                      </a:cubicBezTo>
                      <a:cubicBezTo>
                        <a:pt x="94" y="159"/>
                        <a:pt x="118" y="188"/>
                        <a:pt x="140" y="194"/>
                      </a:cubicBezTo>
                      <a:cubicBezTo>
                        <a:pt x="162" y="200"/>
                        <a:pt x="191" y="186"/>
                        <a:pt x="206" y="175"/>
                      </a:cubicBezTo>
                      <a:cubicBezTo>
                        <a:pt x="221" y="164"/>
                        <a:pt x="232" y="154"/>
                        <a:pt x="232" y="130"/>
                      </a:cubicBezTo>
                      <a:cubicBezTo>
                        <a:pt x="232" y="106"/>
                        <a:pt x="237" y="54"/>
                        <a:pt x="209" y="32"/>
                      </a:cubicBezTo>
                      <a:cubicBezTo>
                        <a:pt x="181" y="10"/>
                        <a:pt x="95" y="7"/>
                        <a:pt x="65" y="0"/>
                      </a:cubicBezTo>
                      <a:close/>
                    </a:path>
                  </a:pathLst>
                </a:custGeom>
                <a:solidFill>
                  <a:srgbClr val="FFFFFF"/>
                </a:solidFill>
                <a:ln w="6350" cap="flat" cmpd="sng">
                  <a:solidFill>
                    <a:srgbClr val="000000"/>
                  </a:solidFill>
                  <a:prstDash val="solid"/>
                  <a:round/>
                  <a:headEnd/>
                  <a:tailEnd/>
                </a:ln>
              </p:spPr>
              <p:txBody>
                <a:bodyPr/>
                <a:lstStyle/>
                <a:p>
                  <a:endParaRPr lang="en-GB" dirty="0"/>
                </a:p>
              </p:txBody>
            </p:sp>
            <p:sp>
              <p:nvSpPr>
                <p:cNvPr id="372" name="Freeform 381"/>
                <p:cNvSpPr>
                  <a:spLocks/>
                </p:cNvSpPr>
                <p:nvPr/>
              </p:nvSpPr>
              <p:spPr bwMode="auto">
                <a:xfrm rot="21479509" flipH="1">
                  <a:off x="3783" y="3217"/>
                  <a:ext cx="36" cy="32"/>
                </a:xfrm>
                <a:custGeom>
                  <a:avLst/>
                  <a:gdLst>
                    <a:gd name="T0" fmla="*/ 111 w 135"/>
                    <a:gd name="T1" fmla="*/ 6 h 110"/>
                    <a:gd name="T2" fmla="*/ 55 w 135"/>
                    <a:gd name="T3" fmla="*/ 6 h 110"/>
                    <a:gd name="T4" fmla="*/ 6 w 135"/>
                    <a:gd name="T5" fmla="*/ 41 h 110"/>
                    <a:gd name="T6" fmla="*/ 16 w 135"/>
                    <a:gd name="T7" fmla="*/ 100 h 110"/>
                    <a:gd name="T8" fmla="*/ 76 w 135"/>
                    <a:gd name="T9" fmla="*/ 100 h 110"/>
                    <a:gd name="T10" fmla="*/ 128 w 135"/>
                    <a:gd name="T11" fmla="*/ 74 h 110"/>
                    <a:gd name="T12" fmla="*/ 121 w 135"/>
                    <a:gd name="T13" fmla="*/ 10 h 110"/>
                    <a:gd name="T14" fmla="*/ 0 60000 65536"/>
                    <a:gd name="T15" fmla="*/ 0 60000 65536"/>
                    <a:gd name="T16" fmla="*/ 0 60000 65536"/>
                    <a:gd name="T17" fmla="*/ 0 60000 65536"/>
                    <a:gd name="T18" fmla="*/ 0 60000 65536"/>
                    <a:gd name="T19" fmla="*/ 0 60000 65536"/>
                    <a:gd name="T20" fmla="*/ 0 60000 65536"/>
                    <a:gd name="T21" fmla="*/ 0 w 135"/>
                    <a:gd name="T22" fmla="*/ 0 h 110"/>
                    <a:gd name="T23" fmla="*/ 135 w 135"/>
                    <a:gd name="T24" fmla="*/ 110 h 1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5" h="110">
                      <a:moveTo>
                        <a:pt x="111" y="6"/>
                      </a:moveTo>
                      <a:cubicBezTo>
                        <a:pt x="102" y="6"/>
                        <a:pt x="72" y="0"/>
                        <a:pt x="55" y="6"/>
                      </a:cubicBezTo>
                      <a:cubicBezTo>
                        <a:pt x="38" y="12"/>
                        <a:pt x="12" y="25"/>
                        <a:pt x="6" y="41"/>
                      </a:cubicBezTo>
                      <a:cubicBezTo>
                        <a:pt x="0" y="57"/>
                        <a:pt x="4" y="90"/>
                        <a:pt x="16" y="100"/>
                      </a:cubicBezTo>
                      <a:cubicBezTo>
                        <a:pt x="28" y="110"/>
                        <a:pt x="57" y="104"/>
                        <a:pt x="76" y="100"/>
                      </a:cubicBezTo>
                      <a:cubicBezTo>
                        <a:pt x="95" y="96"/>
                        <a:pt x="121" y="89"/>
                        <a:pt x="128" y="74"/>
                      </a:cubicBezTo>
                      <a:cubicBezTo>
                        <a:pt x="135" y="59"/>
                        <a:pt x="122" y="23"/>
                        <a:pt x="121" y="10"/>
                      </a:cubicBezTo>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373" name="AutoShape 382"/>
                <p:cNvSpPr>
                  <a:spLocks noChangeArrowheads="1"/>
                </p:cNvSpPr>
                <p:nvPr/>
              </p:nvSpPr>
              <p:spPr bwMode="auto">
                <a:xfrm rot="21587863" flipH="1">
                  <a:off x="3766" y="3181"/>
                  <a:ext cx="80" cy="28"/>
                </a:xfrm>
                <a:prstGeom prst="roundRect">
                  <a:avLst>
                    <a:gd name="adj" fmla="val 16667"/>
                  </a:avLst>
                </a:prstGeom>
                <a:solidFill>
                  <a:srgbClr val="C0C0C0"/>
                </a:solidFill>
                <a:ln w="6350">
                  <a:solidFill>
                    <a:srgbClr val="000000"/>
                  </a:solidFill>
                  <a:round/>
                  <a:headEnd/>
                  <a:tailEnd/>
                </a:ln>
              </p:spPr>
              <p:txBody>
                <a:bodyPr/>
                <a:lstStyle/>
                <a:p>
                  <a:endParaRPr lang="en-US" dirty="0"/>
                </a:p>
              </p:txBody>
            </p:sp>
            <p:sp>
              <p:nvSpPr>
                <p:cNvPr id="374" name="Freeform 383"/>
                <p:cNvSpPr>
                  <a:spLocks/>
                </p:cNvSpPr>
                <p:nvPr/>
              </p:nvSpPr>
              <p:spPr bwMode="auto">
                <a:xfrm rot="21479509" flipH="1">
                  <a:off x="3763" y="3252"/>
                  <a:ext cx="51" cy="48"/>
                </a:xfrm>
                <a:custGeom>
                  <a:avLst/>
                  <a:gdLst>
                    <a:gd name="T0" fmla="*/ 165 w 192"/>
                    <a:gd name="T1" fmla="*/ 9 h 164"/>
                    <a:gd name="T2" fmla="*/ 99 w 192"/>
                    <a:gd name="T3" fmla="*/ 16 h 164"/>
                    <a:gd name="T4" fmla="*/ 42 w 192"/>
                    <a:gd name="T5" fmla="*/ 39 h 164"/>
                    <a:gd name="T6" fmla="*/ 9 w 192"/>
                    <a:gd name="T7" fmla="*/ 136 h 164"/>
                    <a:gd name="T8" fmla="*/ 95 w 192"/>
                    <a:gd name="T9" fmla="*/ 162 h 164"/>
                    <a:gd name="T10" fmla="*/ 166 w 192"/>
                    <a:gd name="T11" fmla="*/ 125 h 164"/>
                    <a:gd name="T12" fmla="*/ 192 w 192"/>
                    <a:gd name="T13" fmla="*/ 69 h 164"/>
                    <a:gd name="T14" fmla="*/ 165 w 192"/>
                    <a:gd name="T15" fmla="*/ 9 h 164"/>
                    <a:gd name="T16" fmla="*/ 0 60000 65536"/>
                    <a:gd name="T17" fmla="*/ 0 60000 65536"/>
                    <a:gd name="T18" fmla="*/ 0 60000 65536"/>
                    <a:gd name="T19" fmla="*/ 0 60000 65536"/>
                    <a:gd name="T20" fmla="*/ 0 60000 65536"/>
                    <a:gd name="T21" fmla="*/ 0 60000 65536"/>
                    <a:gd name="T22" fmla="*/ 0 60000 65536"/>
                    <a:gd name="T23" fmla="*/ 0 60000 65536"/>
                    <a:gd name="T24" fmla="*/ 0 w 192"/>
                    <a:gd name="T25" fmla="*/ 0 h 164"/>
                    <a:gd name="T26" fmla="*/ 192 w 192"/>
                    <a:gd name="T27" fmla="*/ 164 h 16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2" h="164">
                      <a:moveTo>
                        <a:pt x="165" y="9"/>
                      </a:moveTo>
                      <a:cubicBezTo>
                        <a:pt x="150" y="0"/>
                        <a:pt x="119" y="11"/>
                        <a:pt x="99" y="16"/>
                      </a:cubicBezTo>
                      <a:cubicBezTo>
                        <a:pt x="79" y="21"/>
                        <a:pt x="57" y="19"/>
                        <a:pt x="42" y="39"/>
                      </a:cubicBezTo>
                      <a:cubicBezTo>
                        <a:pt x="27" y="59"/>
                        <a:pt x="0" y="116"/>
                        <a:pt x="9" y="136"/>
                      </a:cubicBezTo>
                      <a:cubicBezTo>
                        <a:pt x="18" y="156"/>
                        <a:pt x="69" y="164"/>
                        <a:pt x="95" y="162"/>
                      </a:cubicBezTo>
                      <a:cubicBezTo>
                        <a:pt x="121" y="160"/>
                        <a:pt x="150" y="141"/>
                        <a:pt x="166" y="125"/>
                      </a:cubicBezTo>
                      <a:cubicBezTo>
                        <a:pt x="182" y="109"/>
                        <a:pt x="192" y="88"/>
                        <a:pt x="192" y="69"/>
                      </a:cubicBezTo>
                      <a:cubicBezTo>
                        <a:pt x="192" y="50"/>
                        <a:pt x="180" y="18"/>
                        <a:pt x="165" y="9"/>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375" name="Freeform 384"/>
                <p:cNvSpPr>
                  <a:spLocks/>
                </p:cNvSpPr>
                <p:nvPr/>
              </p:nvSpPr>
              <p:spPr bwMode="auto">
                <a:xfrm rot="21479509" flipH="1">
                  <a:off x="3763" y="3307"/>
                  <a:ext cx="49" cy="44"/>
                </a:xfrm>
                <a:custGeom>
                  <a:avLst/>
                  <a:gdLst>
                    <a:gd name="T0" fmla="*/ 38 w 180"/>
                    <a:gd name="T1" fmla="*/ 38 h 154"/>
                    <a:gd name="T2" fmla="*/ 5 w 180"/>
                    <a:gd name="T3" fmla="*/ 111 h 154"/>
                    <a:gd name="T4" fmla="*/ 70 w 180"/>
                    <a:gd name="T5" fmla="*/ 154 h 154"/>
                    <a:gd name="T6" fmla="*/ 162 w 180"/>
                    <a:gd name="T7" fmla="*/ 113 h 154"/>
                    <a:gd name="T8" fmla="*/ 177 w 180"/>
                    <a:gd name="T9" fmla="*/ 36 h 154"/>
                    <a:gd name="T10" fmla="*/ 147 w 180"/>
                    <a:gd name="T11" fmla="*/ 4 h 154"/>
                    <a:gd name="T12" fmla="*/ 98 w 180"/>
                    <a:gd name="T13" fmla="*/ 12 h 154"/>
                    <a:gd name="T14" fmla="*/ 38 w 180"/>
                    <a:gd name="T15" fmla="*/ 38 h 154"/>
                    <a:gd name="T16" fmla="*/ 0 60000 65536"/>
                    <a:gd name="T17" fmla="*/ 0 60000 65536"/>
                    <a:gd name="T18" fmla="*/ 0 60000 65536"/>
                    <a:gd name="T19" fmla="*/ 0 60000 65536"/>
                    <a:gd name="T20" fmla="*/ 0 60000 65536"/>
                    <a:gd name="T21" fmla="*/ 0 60000 65536"/>
                    <a:gd name="T22" fmla="*/ 0 60000 65536"/>
                    <a:gd name="T23" fmla="*/ 0 60000 65536"/>
                    <a:gd name="T24" fmla="*/ 0 w 180"/>
                    <a:gd name="T25" fmla="*/ 0 h 154"/>
                    <a:gd name="T26" fmla="*/ 180 w 180"/>
                    <a:gd name="T27" fmla="*/ 154 h 15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0" h="154">
                      <a:moveTo>
                        <a:pt x="38" y="38"/>
                      </a:moveTo>
                      <a:cubicBezTo>
                        <a:pt x="23" y="54"/>
                        <a:pt x="0" y="92"/>
                        <a:pt x="5" y="111"/>
                      </a:cubicBezTo>
                      <a:cubicBezTo>
                        <a:pt x="10" y="130"/>
                        <a:pt x="44" y="154"/>
                        <a:pt x="70" y="154"/>
                      </a:cubicBezTo>
                      <a:cubicBezTo>
                        <a:pt x="96" y="154"/>
                        <a:pt x="144" y="133"/>
                        <a:pt x="162" y="113"/>
                      </a:cubicBezTo>
                      <a:cubicBezTo>
                        <a:pt x="180" y="93"/>
                        <a:pt x="179" y="54"/>
                        <a:pt x="177" y="36"/>
                      </a:cubicBezTo>
                      <a:cubicBezTo>
                        <a:pt x="175" y="18"/>
                        <a:pt x="160" y="8"/>
                        <a:pt x="147" y="4"/>
                      </a:cubicBezTo>
                      <a:cubicBezTo>
                        <a:pt x="134" y="0"/>
                        <a:pt x="116" y="6"/>
                        <a:pt x="98" y="12"/>
                      </a:cubicBezTo>
                      <a:cubicBezTo>
                        <a:pt x="80" y="18"/>
                        <a:pt x="53" y="22"/>
                        <a:pt x="38" y="38"/>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376" name="Freeform 385"/>
                <p:cNvSpPr>
                  <a:spLocks/>
                </p:cNvSpPr>
                <p:nvPr/>
              </p:nvSpPr>
              <p:spPr bwMode="auto">
                <a:xfrm rot="21479509" flipH="1">
                  <a:off x="3754" y="3355"/>
                  <a:ext cx="34" cy="37"/>
                </a:xfrm>
                <a:custGeom>
                  <a:avLst/>
                  <a:gdLst>
                    <a:gd name="T0" fmla="*/ 100 w 122"/>
                    <a:gd name="T1" fmla="*/ 8 h 128"/>
                    <a:gd name="T2" fmla="*/ 32 w 122"/>
                    <a:gd name="T3" fmla="*/ 8 h 128"/>
                    <a:gd name="T4" fmla="*/ 0 w 122"/>
                    <a:gd name="T5" fmla="*/ 57 h 128"/>
                    <a:gd name="T6" fmla="*/ 32 w 122"/>
                    <a:gd name="T7" fmla="*/ 121 h 128"/>
                    <a:gd name="T8" fmla="*/ 109 w 122"/>
                    <a:gd name="T9" fmla="*/ 99 h 128"/>
                    <a:gd name="T10" fmla="*/ 113 w 122"/>
                    <a:gd name="T11" fmla="*/ 34 h 128"/>
                    <a:gd name="T12" fmla="*/ 0 60000 65536"/>
                    <a:gd name="T13" fmla="*/ 0 60000 65536"/>
                    <a:gd name="T14" fmla="*/ 0 60000 65536"/>
                    <a:gd name="T15" fmla="*/ 0 60000 65536"/>
                    <a:gd name="T16" fmla="*/ 0 60000 65536"/>
                    <a:gd name="T17" fmla="*/ 0 60000 65536"/>
                    <a:gd name="T18" fmla="*/ 0 w 122"/>
                    <a:gd name="T19" fmla="*/ 0 h 128"/>
                    <a:gd name="T20" fmla="*/ 122 w 122"/>
                    <a:gd name="T21" fmla="*/ 128 h 128"/>
                  </a:gdLst>
                  <a:ahLst/>
                  <a:cxnLst>
                    <a:cxn ang="T12">
                      <a:pos x="T0" y="T1"/>
                    </a:cxn>
                    <a:cxn ang="T13">
                      <a:pos x="T2" y="T3"/>
                    </a:cxn>
                    <a:cxn ang="T14">
                      <a:pos x="T4" y="T5"/>
                    </a:cxn>
                    <a:cxn ang="T15">
                      <a:pos x="T6" y="T7"/>
                    </a:cxn>
                    <a:cxn ang="T16">
                      <a:pos x="T8" y="T9"/>
                    </a:cxn>
                    <a:cxn ang="T17">
                      <a:pos x="T10" y="T11"/>
                    </a:cxn>
                  </a:cxnLst>
                  <a:rect l="T18" t="T19" r="T20" b="T21"/>
                  <a:pathLst>
                    <a:path w="122" h="128">
                      <a:moveTo>
                        <a:pt x="100" y="8"/>
                      </a:moveTo>
                      <a:cubicBezTo>
                        <a:pt x="89" y="8"/>
                        <a:pt x="49" y="0"/>
                        <a:pt x="32" y="8"/>
                      </a:cubicBezTo>
                      <a:cubicBezTo>
                        <a:pt x="15" y="16"/>
                        <a:pt x="0" y="38"/>
                        <a:pt x="0" y="57"/>
                      </a:cubicBezTo>
                      <a:cubicBezTo>
                        <a:pt x="0" y="76"/>
                        <a:pt x="14" y="114"/>
                        <a:pt x="32" y="121"/>
                      </a:cubicBezTo>
                      <a:cubicBezTo>
                        <a:pt x="50" y="128"/>
                        <a:pt x="96" y="113"/>
                        <a:pt x="109" y="99"/>
                      </a:cubicBezTo>
                      <a:cubicBezTo>
                        <a:pt x="122" y="85"/>
                        <a:pt x="112" y="48"/>
                        <a:pt x="113" y="34"/>
                      </a:cubicBezTo>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377" name="Freeform 386"/>
                <p:cNvSpPr>
                  <a:spLocks/>
                </p:cNvSpPr>
                <p:nvPr/>
              </p:nvSpPr>
              <p:spPr bwMode="auto">
                <a:xfrm rot="21479509" flipH="1">
                  <a:off x="3748" y="3403"/>
                  <a:ext cx="45" cy="44"/>
                </a:xfrm>
                <a:custGeom>
                  <a:avLst/>
                  <a:gdLst>
                    <a:gd name="T0" fmla="*/ 123 w 165"/>
                    <a:gd name="T1" fmla="*/ 9 h 153"/>
                    <a:gd name="T2" fmla="*/ 25 w 165"/>
                    <a:gd name="T3" fmla="*/ 25 h 153"/>
                    <a:gd name="T4" fmla="*/ 3 w 165"/>
                    <a:gd name="T5" fmla="*/ 100 h 153"/>
                    <a:gd name="T6" fmla="*/ 41 w 165"/>
                    <a:gd name="T7" fmla="*/ 140 h 153"/>
                    <a:gd name="T8" fmla="*/ 100 w 165"/>
                    <a:gd name="T9" fmla="*/ 143 h 153"/>
                    <a:gd name="T10" fmla="*/ 161 w 165"/>
                    <a:gd name="T11" fmla="*/ 80 h 153"/>
                    <a:gd name="T12" fmla="*/ 123 w 165"/>
                    <a:gd name="T13" fmla="*/ 9 h 153"/>
                    <a:gd name="T14" fmla="*/ 0 60000 65536"/>
                    <a:gd name="T15" fmla="*/ 0 60000 65536"/>
                    <a:gd name="T16" fmla="*/ 0 60000 65536"/>
                    <a:gd name="T17" fmla="*/ 0 60000 65536"/>
                    <a:gd name="T18" fmla="*/ 0 60000 65536"/>
                    <a:gd name="T19" fmla="*/ 0 60000 65536"/>
                    <a:gd name="T20" fmla="*/ 0 60000 65536"/>
                    <a:gd name="T21" fmla="*/ 0 w 165"/>
                    <a:gd name="T22" fmla="*/ 0 h 153"/>
                    <a:gd name="T23" fmla="*/ 165 w 165"/>
                    <a:gd name="T24" fmla="*/ 153 h 15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5" h="153">
                      <a:moveTo>
                        <a:pt x="123" y="9"/>
                      </a:moveTo>
                      <a:cubicBezTo>
                        <a:pt x="100" y="0"/>
                        <a:pt x="45" y="10"/>
                        <a:pt x="25" y="25"/>
                      </a:cubicBezTo>
                      <a:cubicBezTo>
                        <a:pt x="5" y="40"/>
                        <a:pt x="0" y="81"/>
                        <a:pt x="3" y="100"/>
                      </a:cubicBezTo>
                      <a:cubicBezTo>
                        <a:pt x="6" y="119"/>
                        <a:pt x="25" y="133"/>
                        <a:pt x="41" y="140"/>
                      </a:cubicBezTo>
                      <a:cubicBezTo>
                        <a:pt x="57" y="147"/>
                        <a:pt x="80" y="153"/>
                        <a:pt x="100" y="143"/>
                      </a:cubicBezTo>
                      <a:cubicBezTo>
                        <a:pt x="120" y="133"/>
                        <a:pt x="157" y="102"/>
                        <a:pt x="161" y="80"/>
                      </a:cubicBezTo>
                      <a:cubicBezTo>
                        <a:pt x="165" y="58"/>
                        <a:pt x="146" y="18"/>
                        <a:pt x="123" y="9"/>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378" name="Freeform 387"/>
                <p:cNvSpPr>
                  <a:spLocks/>
                </p:cNvSpPr>
                <p:nvPr/>
              </p:nvSpPr>
              <p:spPr bwMode="auto">
                <a:xfrm rot="21479509" flipH="1">
                  <a:off x="3746" y="3452"/>
                  <a:ext cx="35" cy="41"/>
                </a:xfrm>
                <a:custGeom>
                  <a:avLst/>
                  <a:gdLst>
                    <a:gd name="T0" fmla="*/ 56 w 132"/>
                    <a:gd name="T1" fmla="*/ 0 h 142"/>
                    <a:gd name="T2" fmla="*/ 2 w 132"/>
                    <a:gd name="T3" fmla="*/ 65 h 142"/>
                    <a:gd name="T4" fmla="*/ 46 w 132"/>
                    <a:gd name="T5" fmla="*/ 134 h 142"/>
                    <a:gd name="T6" fmla="*/ 106 w 132"/>
                    <a:gd name="T7" fmla="*/ 115 h 142"/>
                    <a:gd name="T8" fmla="*/ 131 w 132"/>
                    <a:gd name="T9" fmla="*/ 54 h 142"/>
                    <a:gd name="T10" fmla="*/ 113 w 132"/>
                    <a:gd name="T11" fmla="*/ 21 h 142"/>
                    <a:gd name="T12" fmla="*/ 56 w 132"/>
                    <a:gd name="T13" fmla="*/ 0 h 142"/>
                    <a:gd name="T14" fmla="*/ 0 60000 65536"/>
                    <a:gd name="T15" fmla="*/ 0 60000 65536"/>
                    <a:gd name="T16" fmla="*/ 0 60000 65536"/>
                    <a:gd name="T17" fmla="*/ 0 60000 65536"/>
                    <a:gd name="T18" fmla="*/ 0 60000 65536"/>
                    <a:gd name="T19" fmla="*/ 0 60000 65536"/>
                    <a:gd name="T20" fmla="*/ 0 60000 65536"/>
                    <a:gd name="T21" fmla="*/ 0 w 132"/>
                    <a:gd name="T22" fmla="*/ 0 h 142"/>
                    <a:gd name="T23" fmla="*/ 132 w 132"/>
                    <a:gd name="T24" fmla="*/ 142 h 14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2" h="142">
                      <a:moveTo>
                        <a:pt x="56" y="0"/>
                      </a:moveTo>
                      <a:cubicBezTo>
                        <a:pt x="39" y="7"/>
                        <a:pt x="4" y="43"/>
                        <a:pt x="2" y="65"/>
                      </a:cubicBezTo>
                      <a:cubicBezTo>
                        <a:pt x="0" y="87"/>
                        <a:pt x="29" y="126"/>
                        <a:pt x="46" y="134"/>
                      </a:cubicBezTo>
                      <a:cubicBezTo>
                        <a:pt x="63" y="142"/>
                        <a:pt x="92" y="128"/>
                        <a:pt x="106" y="115"/>
                      </a:cubicBezTo>
                      <a:cubicBezTo>
                        <a:pt x="120" y="102"/>
                        <a:pt x="130" y="70"/>
                        <a:pt x="131" y="54"/>
                      </a:cubicBezTo>
                      <a:cubicBezTo>
                        <a:pt x="132" y="38"/>
                        <a:pt x="125" y="30"/>
                        <a:pt x="113" y="21"/>
                      </a:cubicBezTo>
                      <a:cubicBezTo>
                        <a:pt x="101" y="12"/>
                        <a:pt x="68" y="4"/>
                        <a:pt x="56" y="0"/>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sp>
              <p:nvSpPr>
                <p:cNvPr id="379" name="Freeform 388"/>
                <p:cNvSpPr>
                  <a:spLocks/>
                </p:cNvSpPr>
                <p:nvPr/>
              </p:nvSpPr>
              <p:spPr bwMode="auto">
                <a:xfrm rot="21479509" flipH="1">
                  <a:off x="3812" y="2810"/>
                  <a:ext cx="39" cy="37"/>
                </a:xfrm>
                <a:custGeom>
                  <a:avLst/>
                  <a:gdLst>
                    <a:gd name="T0" fmla="*/ 60 w 145"/>
                    <a:gd name="T1" fmla="*/ 1 h 129"/>
                    <a:gd name="T2" fmla="*/ 2 w 145"/>
                    <a:gd name="T3" fmla="*/ 53 h 129"/>
                    <a:gd name="T4" fmla="*/ 72 w 145"/>
                    <a:gd name="T5" fmla="*/ 125 h 129"/>
                    <a:gd name="T6" fmla="*/ 135 w 145"/>
                    <a:gd name="T7" fmla="*/ 76 h 129"/>
                    <a:gd name="T8" fmla="*/ 131 w 145"/>
                    <a:gd name="T9" fmla="*/ 46 h 129"/>
                    <a:gd name="T10" fmla="*/ 60 w 145"/>
                    <a:gd name="T11" fmla="*/ 1 h 129"/>
                    <a:gd name="T12" fmla="*/ 0 60000 65536"/>
                    <a:gd name="T13" fmla="*/ 0 60000 65536"/>
                    <a:gd name="T14" fmla="*/ 0 60000 65536"/>
                    <a:gd name="T15" fmla="*/ 0 60000 65536"/>
                    <a:gd name="T16" fmla="*/ 0 60000 65536"/>
                    <a:gd name="T17" fmla="*/ 0 60000 65536"/>
                    <a:gd name="T18" fmla="*/ 0 w 145"/>
                    <a:gd name="T19" fmla="*/ 0 h 129"/>
                    <a:gd name="T20" fmla="*/ 145 w 145"/>
                    <a:gd name="T21" fmla="*/ 129 h 129"/>
                  </a:gdLst>
                  <a:ahLst/>
                  <a:cxnLst>
                    <a:cxn ang="T12">
                      <a:pos x="T0" y="T1"/>
                    </a:cxn>
                    <a:cxn ang="T13">
                      <a:pos x="T2" y="T3"/>
                    </a:cxn>
                    <a:cxn ang="T14">
                      <a:pos x="T4" y="T5"/>
                    </a:cxn>
                    <a:cxn ang="T15">
                      <a:pos x="T6" y="T7"/>
                    </a:cxn>
                    <a:cxn ang="T16">
                      <a:pos x="T8" y="T9"/>
                    </a:cxn>
                    <a:cxn ang="T17">
                      <a:pos x="T10" y="T11"/>
                    </a:cxn>
                  </a:cxnLst>
                  <a:rect l="T18" t="T19" r="T20" b="T21"/>
                  <a:pathLst>
                    <a:path w="145" h="129">
                      <a:moveTo>
                        <a:pt x="60" y="1"/>
                      </a:moveTo>
                      <a:cubicBezTo>
                        <a:pt x="39" y="2"/>
                        <a:pt x="0" y="32"/>
                        <a:pt x="2" y="53"/>
                      </a:cubicBezTo>
                      <a:cubicBezTo>
                        <a:pt x="4" y="74"/>
                        <a:pt x="50" y="121"/>
                        <a:pt x="72" y="125"/>
                      </a:cubicBezTo>
                      <a:cubicBezTo>
                        <a:pt x="94" y="129"/>
                        <a:pt x="125" y="89"/>
                        <a:pt x="135" y="76"/>
                      </a:cubicBezTo>
                      <a:cubicBezTo>
                        <a:pt x="145" y="63"/>
                        <a:pt x="143" y="58"/>
                        <a:pt x="131" y="46"/>
                      </a:cubicBezTo>
                      <a:cubicBezTo>
                        <a:pt x="119" y="34"/>
                        <a:pt x="81" y="0"/>
                        <a:pt x="60" y="1"/>
                      </a:cubicBezTo>
                      <a:close/>
                    </a:path>
                  </a:pathLst>
                </a:custGeom>
                <a:solidFill>
                  <a:srgbClr val="014B7D"/>
                </a:solidFill>
                <a:ln w="6350" cap="flat" cmpd="sng">
                  <a:solidFill>
                    <a:srgbClr val="000000"/>
                  </a:solidFill>
                  <a:prstDash val="solid"/>
                  <a:round/>
                  <a:headEnd/>
                  <a:tailEnd/>
                </a:ln>
              </p:spPr>
              <p:txBody>
                <a:bodyPr/>
                <a:lstStyle/>
                <a:p>
                  <a:endParaRPr lang="en-GB" dirty="0"/>
                </a:p>
              </p:txBody>
            </p:sp>
            <p:grpSp>
              <p:nvGrpSpPr>
                <p:cNvPr id="380" name="Group 390"/>
                <p:cNvGrpSpPr>
                  <a:grpSpLocks/>
                </p:cNvGrpSpPr>
                <p:nvPr/>
              </p:nvGrpSpPr>
              <p:grpSpPr bwMode="auto">
                <a:xfrm rot="-52592">
                  <a:off x="3624" y="3555"/>
                  <a:ext cx="190" cy="441"/>
                  <a:chOff x="3721" y="3825"/>
                  <a:chExt cx="236" cy="502"/>
                </a:xfrm>
              </p:grpSpPr>
              <p:sp>
                <p:nvSpPr>
                  <p:cNvPr id="427" name="Freeform 391"/>
                  <p:cNvSpPr>
                    <a:spLocks/>
                  </p:cNvSpPr>
                  <p:nvPr/>
                </p:nvSpPr>
                <p:spPr bwMode="auto">
                  <a:xfrm>
                    <a:off x="3721" y="3825"/>
                    <a:ext cx="236" cy="502"/>
                  </a:xfrm>
                  <a:custGeom>
                    <a:avLst/>
                    <a:gdLst>
                      <a:gd name="T0" fmla="*/ 137 w 236"/>
                      <a:gd name="T1" fmla="*/ 201 h 502"/>
                      <a:gd name="T2" fmla="*/ 215 w 236"/>
                      <a:gd name="T3" fmla="*/ 0 h 502"/>
                      <a:gd name="T4" fmla="*/ 236 w 236"/>
                      <a:gd name="T5" fmla="*/ 0 h 502"/>
                      <a:gd name="T6" fmla="*/ 224 w 236"/>
                      <a:gd name="T7" fmla="*/ 60 h 502"/>
                      <a:gd name="T8" fmla="*/ 152 w 236"/>
                      <a:gd name="T9" fmla="*/ 240 h 502"/>
                      <a:gd name="T10" fmla="*/ 104 w 236"/>
                      <a:gd name="T11" fmla="*/ 345 h 502"/>
                      <a:gd name="T12" fmla="*/ 35 w 236"/>
                      <a:gd name="T13" fmla="*/ 492 h 502"/>
                      <a:gd name="T14" fmla="*/ 0 w 236"/>
                      <a:gd name="T15" fmla="*/ 489 h 502"/>
                      <a:gd name="T16" fmla="*/ 38 w 236"/>
                      <a:gd name="T17" fmla="*/ 396 h 502"/>
                      <a:gd name="T18" fmla="*/ 73 w 236"/>
                      <a:gd name="T19" fmla="*/ 300 h 502"/>
                      <a:gd name="T20" fmla="*/ 106 w 236"/>
                      <a:gd name="T21" fmla="*/ 208 h 502"/>
                      <a:gd name="T22" fmla="*/ 131 w 236"/>
                      <a:gd name="T23" fmla="*/ 210 h 502"/>
                      <a:gd name="T24" fmla="*/ 98 w 236"/>
                      <a:gd name="T25" fmla="*/ 290 h 502"/>
                      <a:gd name="T26" fmla="*/ 56 w 236"/>
                      <a:gd name="T27" fmla="*/ 399 h 502"/>
                      <a:gd name="T28" fmla="*/ 9 w 236"/>
                      <a:gd name="T29" fmla="*/ 502 h 50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36"/>
                      <a:gd name="T46" fmla="*/ 0 h 502"/>
                      <a:gd name="T47" fmla="*/ 236 w 236"/>
                      <a:gd name="T48" fmla="*/ 502 h 50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36" h="502">
                        <a:moveTo>
                          <a:pt x="137" y="201"/>
                        </a:moveTo>
                        <a:lnTo>
                          <a:pt x="215" y="0"/>
                        </a:lnTo>
                        <a:lnTo>
                          <a:pt x="236" y="0"/>
                        </a:lnTo>
                        <a:lnTo>
                          <a:pt x="224" y="60"/>
                        </a:lnTo>
                        <a:lnTo>
                          <a:pt x="152" y="240"/>
                        </a:lnTo>
                        <a:lnTo>
                          <a:pt x="104" y="345"/>
                        </a:lnTo>
                        <a:lnTo>
                          <a:pt x="35" y="492"/>
                        </a:lnTo>
                        <a:lnTo>
                          <a:pt x="0" y="489"/>
                        </a:lnTo>
                        <a:lnTo>
                          <a:pt x="38" y="396"/>
                        </a:lnTo>
                        <a:lnTo>
                          <a:pt x="73" y="300"/>
                        </a:lnTo>
                        <a:lnTo>
                          <a:pt x="106" y="208"/>
                        </a:lnTo>
                        <a:lnTo>
                          <a:pt x="131" y="210"/>
                        </a:lnTo>
                        <a:lnTo>
                          <a:pt x="98" y="290"/>
                        </a:lnTo>
                        <a:lnTo>
                          <a:pt x="56" y="399"/>
                        </a:lnTo>
                        <a:cubicBezTo>
                          <a:pt x="41" y="434"/>
                          <a:pt x="19" y="481"/>
                          <a:pt x="9" y="502"/>
                        </a:cubicBezTo>
                      </a:path>
                    </a:pathLst>
                  </a:custGeom>
                  <a:solidFill>
                    <a:srgbClr val="C0C0C0"/>
                  </a:solidFill>
                  <a:ln w="6350" cap="flat" cmpd="sng">
                    <a:solidFill>
                      <a:srgbClr val="000000"/>
                    </a:solidFill>
                    <a:prstDash val="solid"/>
                    <a:round/>
                    <a:headEnd/>
                    <a:tailEnd/>
                  </a:ln>
                </p:spPr>
                <p:txBody>
                  <a:bodyPr/>
                  <a:lstStyle/>
                  <a:p>
                    <a:endParaRPr lang="en-GB" dirty="0"/>
                  </a:p>
                </p:txBody>
              </p:sp>
              <p:sp>
                <p:nvSpPr>
                  <p:cNvPr id="428" name="Oval 392"/>
                  <p:cNvSpPr>
                    <a:spLocks noChangeArrowheads="1"/>
                  </p:cNvSpPr>
                  <p:nvPr/>
                </p:nvSpPr>
                <p:spPr bwMode="auto">
                  <a:xfrm rot="578412" flipH="1">
                    <a:off x="3880" y="3975"/>
                    <a:ext cx="22" cy="33"/>
                  </a:xfrm>
                  <a:prstGeom prst="ellipse">
                    <a:avLst/>
                  </a:prstGeom>
                  <a:solidFill>
                    <a:srgbClr val="FFFFFF"/>
                  </a:solidFill>
                  <a:ln w="6350">
                    <a:solidFill>
                      <a:srgbClr val="000000"/>
                    </a:solidFill>
                    <a:round/>
                    <a:headEnd/>
                    <a:tailEnd/>
                  </a:ln>
                </p:spPr>
                <p:txBody>
                  <a:bodyPr/>
                  <a:lstStyle/>
                  <a:p>
                    <a:endParaRPr lang="en-US" dirty="0"/>
                  </a:p>
                </p:txBody>
              </p:sp>
            </p:grpSp>
            <p:sp>
              <p:nvSpPr>
                <p:cNvPr id="381" name="Line 393"/>
                <p:cNvSpPr>
                  <a:spLocks noChangeShapeType="1"/>
                </p:cNvSpPr>
                <p:nvPr/>
              </p:nvSpPr>
              <p:spPr bwMode="auto">
                <a:xfrm rot="21479509" flipH="1">
                  <a:off x="3752" y="2912"/>
                  <a:ext cx="151" cy="0"/>
                </a:xfrm>
                <a:prstGeom prst="line">
                  <a:avLst/>
                </a:prstGeom>
                <a:noFill/>
                <a:ln w="6350">
                  <a:solidFill>
                    <a:srgbClr val="000000"/>
                  </a:solidFill>
                  <a:round/>
                  <a:headEnd/>
                  <a:tailEnd/>
                </a:ln>
              </p:spPr>
              <p:txBody>
                <a:bodyPr/>
                <a:lstStyle/>
                <a:p>
                  <a:endParaRPr lang="en-GB" dirty="0"/>
                </a:p>
              </p:txBody>
            </p:sp>
            <p:sp>
              <p:nvSpPr>
                <p:cNvPr id="382" name="Freeform 394"/>
                <p:cNvSpPr>
                  <a:spLocks/>
                </p:cNvSpPr>
                <p:nvPr/>
              </p:nvSpPr>
              <p:spPr bwMode="auto">
                <a:xfrm rot="-52592">
                  <a:off x="3741" y="2405"/>
                  <a:ext cx="66" cy="115"/>
                </a:xfrm>
                <a:custGeom>
                  <a:avLst/>
                  <a:gdLst>
                    <a:gd name="T0" fmla="*/ 0 w 83"/>
                    <a:gd name="T1" fmla="*/ 0 h 130"/>
                    <a:gd name="T2" fmla="*/ 36 w 83"/>
                    <a:gd name="T3" fmla="*/ 33 h 130"/>
                    <a:gd name="T4" fmla="*/ 62 w 83"/>
                    <a:gd name="T5" fmla="*/ 73 h 130"/>
                    <a:gd name="T6" fmla="*/ 83 w 83"/>
                    <a:gd name="T7" fmla="*/ 130 h 130"/>
                    <a:gd name="T8" fmla="*/ 0 60000 65536"/>
                    <a:gd name="T9" fmla="*/ 0 60000 65536"/>
                    <a:gd name="T10" fmla="*/ 0 60000 65536"/>
                    <a:gd name="T11" fmla="*/ 0 60000 65536"/>
                    <a:gd name="T12" fmla="*/ 0 w 83"/>
                    <a:gd name="T13" fmla="*/ 0 h 130"/>
                    <a:gd name="T14" fmla="*/ 83 w 83"/>
                    <a:gd name="T15" fmla="*/ 130 h 130"/>
                  </a:gdLst>
                  <a:ahLst/>
                  <a:cxnLst>
                    <a:cxn ang="T8">
                      <a:pos x="T0" y="T1"/>
                    </a:cxn>
                    <a:cxn ang="T9">
                      <a:pos x="T2" y="T3"/>
                    </a:cxn>
                    <a:cxn ang="T10">
                      <a:pos x="T4" y="T5"/>
                    </a:cxn>
                    <a:cxn ang="T11">
                      <a:pos x="T6" y="T7"/>
                    </a:cxn>
                  </a:cxnLst>
                  <a:rect l="T12" t="T13" r="T14" b="T15"/>
                  <a:pathLst>
                    <a:path w="83" h="130">
                      <a:moveTo>
                        <a:pt x="0" y="0"/>
                      </a:moveTo>
                      <a:lnTo>
                        <a:pt x="36" y="33"/>
                      </a:lnTo>
                      <a:lnTo>
                        <a:pt x="62" y="73"/>
                      </a:lnTo>
                      <a:lnTo>
                        <a:pt x="83" y="130"/>
                      </a:lnTo>
                    </a:path>
                  </a:pathLst>
                </a:custGeom>
                <a:noFill/>
                <a:ln w="6350" cmpd="sng">
                  <a:solidFill>
                    <a:srgbClr val="000000"/>
                  </a:solidFill>
                  <a:round/>
                  <a:headEnd/>
                  <a:tailEnd/>
                </a:ln>
              </p:spPr>
              <p:txBody>
                <a:bodyPr/>
                <a:lstStyle/>
                <a:p>
                  <a:endParaRPr lang="en-GB" dirty="0"/>
                </a:p>
              </p:txBody>
            </p:sp>
            <p:sp>
              <p:nvSpPr>
                <p:cNvPr id="383" name="Freeform 395"/>
                <p:cNvSpPr>
                  <a:spLocks/>
                </p:cNvSpPr>
                <p:nvPr/>
              </p:nvSpPr>
              <p:spPr bwMode="auto">
                <a:xfrm rot="21479509" flipH="1">
                  <a:off x="3781" y="3420"/>
                  <a:ext cx="39" cy="101"/>
                </a:xfrm>
                <a:custGeom>
                  <a:avLst/>
                  <a:gdLst>
                    <a:gd name="T0" fmla="*/ 0 w 72"/>
                    <a:gd name="T1" fmla="*/ 0 h 171"/>
                    <a:gd name="T2" fmla="*/ 24 w 72"/>
                    <a:gd name="T3" fmla="*/ 108 h 171"/>
                    <a:gd name="T4" fmla="*/ 72 w 72"/>
                    <a:gd name="T5" fmla="*/ 171 h 171"/>
                    <a:gd name="T6" fmla="*/ 0 60000 65536"/>
                    <a:gd name="T7" fmla="*/ 0 60000 65536"/>
                    <a:gd name="T8" fmla="*/ 0 60000 65536"/>
                    <a:gd name="T9" fmla="*/ 0 w 72"/>
                    <a:gd name="T10" fmla="*/ 0 h 171"/>
                    <a:gd name="T11" fmla="*/ 72 w 72"/>
                    <a:gd name="T12" fmla="*/ 171 h 171"/>
                  </a:gdLst>
                  <a:ahLst/>
                  <a:cxnLst>
                    <a:cxn ang="T6">
                      <a:pos x="T0" y="T1"/>
                    </a:cxn>
                    <a:cxn ang="T7">
                      <a:pos x="T2" y="T3"/>
                    </a:cxn>
                    <a:cxn ang="T8">
                      <a:pos x="T4" y="T5"/>
                    </a:cxn>
                  </a:cxnLst>
                  <a:rect l="T9" t="T10" r="T11" b="T12"/>
                  <a:pathLst>
                    <a:path w="72" h="171">
                      <a:moveTo>
                        <a:pt x="0" y="0"/>
                      </a:moveTo>
                      <a:lnTo>
                        <a:pt x="24" y="108"/>
                      </a:lnTo>
                      <a:lnTo>
                        <a:pt x="72" y="171"/>
                      </a:lnTo>
                    </a:path>
                  </a:pathLst>
                </a:custGeom>
                <a:noFill/>
                <a:ln w="6350" cmpd="sng">
                  <a:solidFill>
                    <a:srgbClr val="000000"/>
                  </a:solidFill>
                  <a:round/>
                  <a:headEnd/>
                  <a:tailEnd/>
                </a:ln>
              </p:spPr>
              <p:txBody>
                <a:bodyPr/>
                <a:lstStyle/>
                <a:p>
                  <a:endParaRPr lang="en-GB" dirty="0"/>
                </a:p>
              </p:txBody>
            </p:sp>
            <p:sp>
              <p:nvSpPr>
                <p:cNvPr id="384" name="Rectangle 396"/>
                <p:cNvSpPr>
                  <a:spLocks noChangeArrowheads="1"/>
                </p:cNvSpPr>
                <p:nvPr/>
              </p:nvSpPr>
              <p:spPr bwMode="auto">
                <a:xfrm rot="19798" flipH="1">
                  <a:off x="3863" y="3175"/>
                  <a:ext cx="142" cy="43"/>
                </a:xfrm>
                <a:prstGeom prst="rect">
                  <a:avLst/>
                </a:prstGeom>
                <a:solidFill>
                  <a:srgbClr val="CCFFFF"/>
                </a:solidFill>
                <a:ln w="6350">
                  <a:solidFill>
                    <a:srgbClr val="000000"/>
                  </a:solidFill>
                  <a:miter lim="800000"/>
                  <a:headEnd/>
                  <a:tailEnd/>
                </a:ln>
              </p:spPr>
              <p:txBody>
                <a:bodyPr/>
                <a:lstStyle/>
                <a:p>
                  <a:endParaRPr lang="en-US" dirty="0"/>
                </a:p>
              </p:txBody>
            </p:sp>
            <p:sp>
              <p:nvSpPr>
                <p:cNvPr id="385" name="Line 397"/>
                <p:cNvSpPr>
                  <a:spLocks noChangeShapeType="1"/>
                </p:cNvSpPr>
                <p:nvPr/>
              </p:nvSpPr>
              <p:spPr bwMode="auto">
                <a:xfrm rot="21479509" flipH="1">
                  <a:off x="4008" y="3213"/>
                  <a:ext cx="2" cy="30"/>
                </a:xfrm>
                <a:prstGeom prst="line">
                  <a:avLst/>
                </a:prstGeom>
                <a:noFill/>
                <a:ln w="6350">
                  <a:solidFill>
                    <a:srgbClr val="000000"/>
                  </a:solidFill>
                  <a:round/>
                  <a:headEnd/>
                  <a:tailEnd/>
                </a:ln>
              </p:spPr>
              <p:txBody>
                <a:bodyPr/>
                <a:lstStyle/>
                <a:p>
                  <a:endParaRPr lang="en-GB" dirty="0"/>
                </a:p>
              </p:txBody>
            </p:sp>
            <p:sp>
              <p:nvSpPr>
                <p:cNvPr id="386" name="Line 398"/>
                <p:cNvSpPr>
                  <a:spLocks noChangeShapeType="1"/>
                </p:cNvSpPr>
                <p:nvPr/>
              </p:nvSpPr>
              <p:spPr bwMode="auto">
                <a:xfrm rot="-120491" flipH="1" flipV="1">
                  <a:off x="3870" y="3182"/>
                  <a:ext cx="125" cy="6"/>
                </a:xfrm>
                <a:prstGeom prst="line">
                  <a:avLst/>
                </a:prstGeom>
                <a:noFill/>
                <a:ln w="6350">
                  <a:solidFill>
                    <a:srgbClr val="000000"/>
                  </a:solidFill>
                  <a:round/>
                  <a:headEnd/>
                  <a:tailEnd/>
                </a:ln>
              </p:spPr>
              <p:txBody>
                <a:bodyPr/>
                <a:lstStyle/>
                <a:p>
                  <a:endParaRPr lang="en-GB" dirty="0"/>
                </a:p>
              </p:txBody>
            </p:sp>
            <p:sp>
              <p:nvSpPr>
                <p:cNvPr id="387" name="Line 399"/>
                <p:cNvSpPr>
                  <a:spLocks noChangeShapeType="1"/>
                </p:cNvSpPr>
                <p:nvPr/>
              </p:nvSpPr>
              <p:spPr bwMode="auto">
                <a:xfrm rot="-120491" flipH="1" flipV="1">
                  <a:off x="3866" y="3199"/>
                  <a:ext cx="122" cy="8"/>
                </a:xfrm>
                <a:prstGeom prst="line">
                  <a:avLst/>
                </a:prstGeom>
                <a:noFill/>
                <a:ln w="6350">
                  <a:solidFill>
                    <a:srgbClr val="000000"/>
                  </a:solidFill>
                  <a:round/>
                  <a:headEnd/>
                  <a:tailEnd/>
                </a:ln>
              </p:spPr>
              <p:txBody>
                <a:bodyPr/>
                <a:lstStyle/>
                <a:p>
                  <a:endParaRPr lang="en-GB" dirty="0"/>
                </a:p>
              </p:txBody>
            </p:sp>
            <p:sp>
              <p:nvSpPr>
                <p:cNvPr id="388" name="Rectangle 400"/>
                <p:cNvSpPr>
                  <a:spLocks noChangeArrowheads="1"/>
                </p:cNvSpPr>
                <p:nvPr/>
              </p:nvSpPr>
              <p:spPr bwMode="auto">
                <a:xfrm rot="20410272" flipH="1">
                  <a:off x="3546" y="3297"/>
                  <a:ext cx="452" cy="43"/>
                </a:xfrm>
                <a:prstGeom prst="rect">
                  <a:avLst/>
                </a:prstGeom>
                <a:solidFill>
                  <a:srgbClr val="CCFFFF"/>
                </a:solidFill>
                <a:ln w="6350">
                  <a:solidFill>
                    <a:srgbClr val="000000"/>
                  </a:solidFill>
                  <a:miter lim="800000"/>
                  <a:headEnd/>
                  <a:tailEnd/>
                </a:ln>
              </p:spPr>
              <p:txBody>
                <a:bodyPr/>
                <a:lstStyle/>
                <a:p>
                  <a:endParaRPr lang="en-US" dirty="0"/>
                </a:p>
              </p:txBody>
            </p:sp>
            <p:sp>
              <p:nvSpPr>
                <p:cNvPr id="389" name="Line 401"/>
                <p:cNvSpPr>
                  <a:spLocks noChangeShapeType="1"/>
                </p:cNvSpPr>
                <p:nvPr/>
              </p:nvSpPr>
              <p:spPr bwMode="auto">
                <a:xfrm rot="21479509" flipH="1">
                  <a:off x="3561" y="3259"/>
                  <a:ext cx="417" cy="134"/>
                </a:xfrm>
                <a:prstGeom prst="line">
                  <a:avLst/>
                </a:prstGeom>
                <a:noFill/>
                <a:ln w="6350">
                  <a:solidFill>
                    <a:srgbClr val="000000"/>
                  </a:solidFill>
                  <a:round/>
                  <a:headEnd/>
                  <a:tailEnd/>
                </a:ln>
              </p:spPr>
              <p:txBody>
                <a:bodyPr/>
                <a:lstStyle/>
                <a:p>
                  <a:endParaRPr lang="en-GB" dirty="0"/>
                </a:p>
              </p:txBody>
            </p:sp>
            <p:sp>
              <p:nvSpPr>
                <p:cNvPr id="390" name="Rectangle 402"/>
                <p:cNvSpPr>
                  <a:spLocks noChangeArrowheads="1"/>
                </p:cNvSpPr>
                <p:nvPr/>
              </p:nvSpPr>
              <p:spPr bwMode="auto">
                <a:xfrm rot="10304495" flipH="1">
                  <a:off x="3780" y="2365"/>
                  <a:ext cx="453" cy="42"/>
                </a:xfrm>
                <a:prstGeom prst="rect">
                  <a:avLst/>
                </a:prstGeom>
                <a:solidFill>
                  <a:srgbClr val="CCFFFF"/>
                </a:solidFill>
                <a:ln w="6350">
                  <a:solidFill>
                    <a:srgbClr val="000000"/>
                  </a:solidFill>
                  <a:miter lim="800000"/>
                  <a:headEnd/>
                  <a:tailEnd/>
                </a:ln>
              </p:spPr>
              <p:txBody>
                <a:bodyPr/>
                <a:lstStyle/>
                <a:p>
                  <a:endParaRPr lang="en-US" dirty="0"/>
                </a:p>
              </p:txBody>
            </p:sp>
            <p:sp>
              <p:nvSpPr>
                <p:cNvPr id="391" name="Line 403"/>
                <p:cNvSpPr>
                  <a:spLocks noChangeShapeType="1"/>
                </p:cNvSpPr>
                <p:nvPr/>
              </p:nvSpPr>
              <p:spPr bwMode="auto">
                <a:xfrm rot="11373731" flipH="1">
                  <a:off x="3796" y="2322"/>
                  <a:ext cx="417" cy="137"/>
                </a:xfrm>
                <a:prstGeom prst="line">
                  <a:avLst/>
                </a:prstGeom>
                <a:noFill/>
                <a:ln w="6350">
                  <a:solidFill>
                    <a:srgbClr val="000000"/>
                  </a:solidFill>
                  <a:round/>
                  <a:headEnd/>
                  <a:tailEnd/>
                </a:ln>
              </p:spPr>
              <p:txBody>
                <a:bodyPr/>
                <a:lstStyle/>
                <a:p>
                  <a:endParaRPr lang="en-GB" dirty="0"/>
                </a:p>
              </p:txBody>
            </p:sp>
            <p:sp>
              <p:nvSpPr>
                <p:cNvPr id="392" name="Line 404"/>
                <p:cNvSpPr>
                  <a:spLocks noChangeShapeType="1"/>
                </p:cNvSpPr>
                <p:nvPr/>
              </p:nvSpPr>
              <p:spPr bwMode="auto">
                <a:xfrm rot="11373731" flipH="1">
                  <a:off x="3797" y="2306"/>
                  <a:ext cx="417" cy="136"/>
                </a:xfrm>
                <a:prstGeom prst="line">
                  <a:avLst/>
                </a:prstGeom>
                <a:noFill/>
                <a:ln w="6350">
                  <a:solidFill>
                    <a:srgbClr val="000000"/>
                  </a:solidFill>
                  <a:round/>
                  <a:headEnd/>
                  <a:tailEnd/>
                </a:ln>
              </p:spPr>
              <p:txBody>
                <a:bodyPr/>
                <a:lstStyle/>
                <a:p>
                  <a:endParaRPr lang="en-GB" dirty="0"/>
                </a:p>
              </p:txBody>
            </p:sp>
            <p:sp>
              <p:nvSpPr>
                <p:cNvPr id="393" name="Rectangle 405"/>
                <p:cNvSpPr>
                  <a:spLocks noChangeArrowheads="1"/>
                </p:cNvSpPr>
                <p:nvPr/>
              </p:nvSpPr>
              <p:spPr bwMode="auto">
                <a:xfrm rot="10306167" flipH="1">
                  <a:off x="4232" y="2321"/>
                  <a:ext cx="50" cy="53"/>
                </a:xfrm>
                <a:prstGeom prst="rect">
                  <a:avLst/>
                </a:prstGeom>
                <a:gradFill rotWithShape="1">
                  <a:gsLst>
                    <a:gs pos="0">
                      <a:srgbClr val="595959"/>
                    </a:gs>
                    <a:gs pos="50000">
                      <a:srgbClr val="C0C0C0"/>
                    </a:gs>
                    <a:gs pos="100000">
                      <a:srgbClr val="595959"/>
                    </a:gs>
                  </a:gsLst>
                  <a:lin ang="5400000" scaled="1"/>
                </a:gradFill>
                <a:ln w="6350">
                  <a:solidFill>
                    <a:srgbClr val="000000"/>
                  </a:solidFill>
                  <a:miter lim="800000"/>
                  <a:headEnd/>
                  <a:tailEnd/>
                </a:ln>
              </p:spPr>
              <p:txBody>
                <a:bodyPr/>
                <a:lstStyle/>
                <a:p>
                  <a:endParaRPr lang="en-US" dirty="0"/>
                </a:p>
              </p:txBody>
            </p:sp>
            <p:sp>
              <p:nvSpPr>
                <p:cNvPr id="394" name="Freeform 406"/>
                <p:cNvSpPr>
                  <a:spLocks/>
                </p:cNvSpPr>
                <p:nvPr/>
              </p:nvSpPr>
              <p:spPr bwMode="auto">
                <a:xfrm rot="21479509" flipH="1">
                  <a:off x="3715" y="2924"/>
                  <a:ext cx="153" cy="231"/>
                </a:xfrm>
                <a:custGeom>
                  <a:avLst/>
                  <a:gdLst>
                    <a:gd name="T0" fmla="*/ 210 w 285"/>
                    <a:gd name="T1" fmla="*/ 0 h 387"/>
                    <a:gd name="T2" fmla="*/ 171 w 285"/>
                    <a:gd name="T3" fmla="*/ 0 h 387"/>
                    <a:gd name="T4" fmla="*/ 129 w 285"/>
                    <a:gd name="T5" fmla="*/ 3 h 387"/>
                    <a:gd name="T6" fmla="*/ 81 w 285"/>
                    <a:gd name="T7" fmla="*/ 3 h 387"/>
                    <a:gd name="T8" fmla="*/ 48 w 285"/>
                    <a:gd name="T9" fmla="*/ 6 h 387"/>
                    <a:gd name="T10" fmla="*/ 9 w 285"/>
                    <a:gd name="T11" fmla="*/ 9 h 387"/>
                    <a:gd name="T12" fmla="*/ 0 w 285"/>
                    <a:gd name="T13" fmla="*/ 39 h 387"/>
                    <a:gd name="T14" fmla="*/ 9 w 285"/>
                    <a:gd name="T15" fmla="*/ 90 h 387"/>
                    <a:gd name="T16" fmla="*/ 33 w 285"/>
                    <a:gd name="T17" fmla="*/ 186 h 387"/>
                    <a:gd name="T18" fmla="*/ 63 w 285"/>
                    <a:gd name="T19" fmla="*/ 273 h 387"/>
                    <a:gd name="T20" fmla="*/ 87 w 285"/>
                    <a:gd name="T21" fmla="*/ 330 h 387"/>
                    <a:gd name="T22" fmla="*/ 114 w 285"/>
                    <a:gd name="T23" fmla="*/ 357 h 387"/>
                    <a:gd name="T24" fmla="*/ 138 w 285"/>
                    <a:gd name="T25" fmla="*/ 369 h 387"/>
                    <a:gd name="T26" fmla="*/ 156 w 285"/>
                    <a:gd name="T27" fmla="*/ 378 h 387"/>
                    <a:gd name="T28" fmla="*/ 195 w 285"/>
                    <a:gd name="T29" fmla="*/ 387 h 387"/>
                    <a:gd name="T30" fmla="*/ 225 w 285"/>
                    <a:gd name="T31" fmla="*/ 387 h 387"/>
                    <a:gd name="T32" fmla="*/ 285 w 285"/>
                    <a:gd name="T33" fmla="*/ 381 h 387"/>
                    <a:gd name="T34" fmla="*/ 276 w 285"/>
                    <a:gd name="T35" fmla="*/ 321 h 387"/>
                    <a:gd name="T36" fmla="*/ 258 w 285"/>
                    <a:gd name="T37" fmla="*/ 273 h 387"/>
                    <a:gd name="T38" fmla="*/ 210 w 285"/>
                    <a:gd name="T39" fmla="*/ 210 h 387"/>
                    <a:gd name="T40" fmla="*/ 177 w 285"/>
                    <a:gd name="T41" fmla="*/ 165 h 387"/>
                    <a:gd name="T42" fmla="*/ 150 w 285"/>
                    <a:gd name="T43" fmla="*/ 129 h 387"/>
                    <a:gd name="T44" fmla="*/ 138 w 285"/>
                    <a:gd name="T45" fmla="*/ 99 h 387"/>
                    <a:gd name="T46" fmla="*/ 144 w 285"/>
                    <a:gd name="T47" fmla="*/ 78 h 387"/>
                    <a:gd name="T48" fmla="*/ 177 w 285"/>
                    <a:gd name="T49" fmla="*/ 45 h 387"/>
                    <a:gd name="T50" fmla="*/ 219 w 285"/>
                    <a:gd name="T51" fmla="*/ 21 h 387"/>
                    <a:gd name="T52" fmla="*/ 210 w 285"/>
                    <a:gd name="T53" fmla="*/ 0 h 38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285"/>
                    <a:gd name="T82" fmla="*/ 0 h 387"/>
                    <a:gd name="T83" fmla="*/ 285 w 285"/>
                    <a:gd name="T84" fmla="*/ 387 h 38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285" h="387">
                      <a:moveTo>
                        <a:pt x="210" y="0"/>
                      </a:moveTo>
                      <a:lnTo>
                        <a:pt x="171" y="0"/>
                      </a:lnTo>
                      <a:lnTo>
                        <a:pt x="129" y="3"/>
                      </a:lnTo>
                      <a:lnTo>
                        <a:pt x="81" y="3"/>
                      </a:lnTo>
                      <a:lnTo>
                        <a:pt x="48" y="6"/>
                      </a:lnTo>
                      <a:lnTo>
                        <a:pt x="9" y="9"/>
                      </a:lnTo>
                      <a:lnTo>
                        <a:pt x="0" y="39"/>
                      </a:lnTo>
                      <a:lnTo>
                        <a:pt x="9" y="90"/>
                      </a:lnTo>
                      <a:lnTo>
                        <a:pt x="33" y="186"/>
                      </a:lnTo>
                      <a:lnTo>
                        <a:pt x="63" y="273"/>
                      </a:lnTo>
                      <a:lnTo>
                        <a:pt x="87" y="330"/>
                      </a:lnTo>
                      <a:lnTo>
                        <a:pt x="114" y="357"/>
                      </a:lnTo>
                      <a:lnTo>
                        <a:pt x="138" y="369"/>
                      </a:lnTo>
                      <a:lnTo>
                        <a:pt x="156" y="378"/>
                      </a:lnTo>
                      <a:lnTo>
                        <a:pt x="195" y="387"/>
                      </a:lnTo>
                      <a:lnTo>
                        <a:pt x="225" y="387"/>
                      </a:lnTo>
                      <a:lnTo>
                        <a:pt x="285" y="381"/>
                      </a:lnTo>
                      <a:lnTo>
                        <a:pt x="276" y="321"/>
                      </a:lnTo>
                      <a:lnTo>
                        <a:pt x="258" y="273"/>
                      </a:lnTo>
                      <a:lnTo>
                        <a:pt x="210" y="210"/>
                      </a:lnTo>
                      <a:lnTo>
                        <a:pt x="177" y="165"/>
                      </a:lnTo>
                      <a:lnTo>
                        <a:pt x="150" y="129"/>
                      </a:lnTo>
                      <a:lnTo>
                        <a:pt x="138" y="99"/>
                      </a:lnTo>
                      <a:lnTo>
                        <a:pt x="144" y="78"/>
                      </a:lnTo>
                      <a:lnTo>
                        <a:pt x="177" y="45"/>
                      </a:lnTo>
                      <a:lnTo>
                        <a:pt x="219" y="21"/>
                      </a:lnTo>
                      <a:lnTo>
                        <a:pt x="210" y="0"/>
                      </a:lnTo>
                      <a:close/>
                    </a:path>
                  </a:pathLst>
                </a:custGeom>
                <a:gradFill rotWithShape="1">
                  <a:gsLst>
                    <a:gs pos="0">
                      <a:srgbClr val="FFD8B1"/>
                    </a:gs>
                    <a:gs pos="100000">
                      <a:srgbClr val="C2A487"/>
                    </a:gs>
                  </a:gsLst>
                  <a:lin ang="0" scaled="1"/>
                </a:gradFill>
                <a:ln w="6350" cap="flat" cmpd="sng">
                  <a:solidFill>
                    <a:srgbClr val="000000"/>
                  </a:solidFill>
                  <a:prstDash val="solid"/>
                  <a:round/>
                  <a:headEnd/>
                  <a:tailEnd/>
                </a:ln>
              </p:spPr>
              <p:txBody>
                <a:bodyPr/>
                <a:lstStyle/>
                <a:p>
                  <a:endParaRPr lang="en-GB" dirty="0"/>
                </a:p>
              </p:txBody>
            </p:sp>
            <p:sp>
              <p:nvSpPr>
                <p:cNvPr id="395" name="Oval 407"/>
                <p:cNvSpPr>
                  <a:spLocks noChangeArrowheads="1"/>
                </p:cNvSpPr>
                <p:nvPr/>
              </p:nvSpPr>
              <p:spPr bwMode="auto">
                <a:xfrm rot="21425327" flipH="1">
                  <a:off x="3806" y="2868"/>
                  <a:ext cx="10" cy="10"/>
                </a:xfrm>
                <a:prstGeom prst="ellipse">
                  <a:avLst/>
                </a:prstGeom>
                <a:solidFill>
                  <a:srgbClr val="FFFFFF"/>
                </a:solidFill>
                <a:ln w="6350">
                  <a:solidFill>
                    <a:srgbClr val="000000"/>
                  </a:solidFill>
                  <a:round/>
                  <a:headEnd/>
                  <a:tailEnd/>
                </a:ln>
              </p:spPr>
              <p:txBody>
                <a:bodyPr/>
                <a:lstStyle/>
                <a:p>
                  <a:endParaRPr lang="en-US" dirty="0"/>
                </a:p>
              </p:txBody>
            </p:sp>
            <p:sp>
              <p:nvSpPr>
                <p:cNvPr id="396" name="Oval 408"/>
                <p:cNvSpPr>
                  <a:spLocks noChangeArrowheads="1"/>
                </p:cNvSpPr>
                <p:nvPr/>
              </p:nvSpPr>
              <p:spPr bwMode="auto">
                <a:xfrm rot="-174673">
                  <a:off x="3770" y="2864"/>
                  <a:ext cx="20" cy="18"/>
                </a:xfrm>
                <a:prstGeom prst="ellipse">
                  <a:avLst/>
                </a:prstGeom>
                <a:solidFill>
                  <a:srgbClr val="FFFFFF"/>
                </a:solidFill>
                <a:ln w="6350">
                  <a:solidFill>
                    <a:srgbClr val="000000"/>
                  </a:solidFill>
                  <a:round/>
                  <a:headEnd/>
                  <a:tailEnd/>
                </a:ln>
              </p:spPr>
              <p:txBody>
                <a:bodyPr/>
                <a:lstStyle/>
                <a:p>
                  <a:endParaRPr lang="en-US" dirty="0"/>
                </a:p>
              </p:txBody>
            </p:sp>
            <p:sp>
              <p:nvSpPr>
                <p:cNvPr id="397" name="Oval 409"/>
                <p:cNvSpPr>
                  <a:spLocks noChangeArrowheads="1"/>
                </p:cNvSpPr>
                <p:nvPr/>
              </p:nvSpPr>
              <p:spPr bwMode="auto">
                <a:xfrm rot="255183" flipH="1">
                  <a:off x="3798" y="3505"/>
                  <a:ext cx="9" cy="29"/>
                </a:xfrm>
                <a:prstGeom prst="ellipse">
                  <a:avLst/>
                </a:prstGeom>
                <a:solidFill>
                  <a:srgbClr val="FFFFFF"/>
                </a:solidFill>
                <a:ln w="6350">
                  <a:solidFill>
                    <a:srgbClr val="000000"/>
                  </a:solidFill>
                  <a:round/>
                  <a:headEnd/>
                  <a:tailEnd/>
                </a:ln>
              </p:spPr>
              <p:txBody>
                <a:bodyPr/>
                <a:lstStyle/>
                <a:p>
                  <a:endParaRPr lang="en-US" dirty="0"/>
                </a:p>
              </p:txBody>
            </p:sp>
            <p:grpSp>
              <p:nvGrpSpPr>
                <p:cNvPr id="398" name="Group 410"/>
                <p:cNvGrpSpPr>
                  <a:grpSpLocks/>
                </p:cNvGrpSpPr>
                <p:nvPr/>
              </p:nvGrpSpPr>
              <p:grpSpPr bwMode="auto">
                <a:xfrm rot="21547408" flipV="1">
                  <a:off x="3590" y="1962"/>
                  <a:ext cx="191" cy="441"/>
                  <a:chOff x="3721" y="3825"/>
                  <a:chExt cx="236" cy="502"/>
                </a:xfrm>
              </p:grpSpPr>
              <p:sp>
                <p:nvSpPr>
                  <p:cNvPr id="425" name="Freeform 411"/>
                  <p:cNvSpPr>
                    <a:spLocks/>
                  </p:cNvSpPr>
                  <p:nvPr/>
                </p:nvSpPr>
                <p:spPr bwMode="auto">
                  <a:xfrm>
                    <a:off x="3721" y="3825"/>
                    <a:ext cx="236" cy="502"/>
                  </a:xfrm>
                  <a:custGeom>
                    <a:avLst/>
                    <a:gdLst>
                      <a:gd name="T0" fmla="*/ 137 w 236"/>
                      <a:gd name="T1" fmla="*/ 201 h 502"/>
                      <a:gd name="T2" fmla="*/ 215 w 236"/>
                      <a:gd name="T3" fmla="*/ 0 h 502"/>
                      <a:gd name="T4" fmla="*/ 236 w 236"/>
                      <a:gd name="T5" fmla="*/ 0 h 502"/>
                      <a:gd name="T6" fmla="*/ 224 w 236"/>
                      <a:gd name="T7" fmla="*/ 60 h 502"/>
                      <a:gd name="T8" fmla="*/ 152 w 236"/>
                      <a:gd name="T9" fmla="*/ 240 h 502"/>
                      <a:gd name="T10" fmla="*/ 104 w 236"/>
                      <a:gd name="T11" fmla="*/ 345 h 502"/>
                      <a:gd name="T12" fmla="*/ 35 w 236"/>
                      <a:gd name="T13" fmla="*/ 492 h 502"/>
                      <a:gd name="T14" fmla="*/ 0 w 236"/>
                      <a:gd name="T15" fmla="*/ 489 h 502"/>
                      <a:gd name="T16" fmla="*/ 38 w 236"/>
                      <a:gd name="T17" fmla="*/ 396 h 502"/>
                      <a:gd name="T18" fmla="*/ 73 w 236"/>
                      <a:gd name="T19" fmla="*/ 300 h 502"/>
                      <a:gd name="T20" fmla="*/ 106 w 236"/>
                      <a:gd name="T21" fmla="*/ 208 h 502"/>
                      <a:gd name="T22" fmla="*/ 131 w 236"/>
                      <a:gd name="T23" fmla="*/ 210 h 502"/>
                      <a:gd name="T24" fmla="*/ 98 w 236"/>
                      <a:gd name="T25" fmla="*/ 290 h 502"/>
                      <a:gd name="T26" fmla="*/ 56 w 236"/>
                      <a:gd name="T27" fmla="*/ 399 h 502"/>
                      <a:gd name="T28" fmla="*/ 9 w 236"/>
                      <a:gd name="T29" fmla="*/ 502 h 50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36"/>
                      <a:gd name="T46" fmla="*/ 0 h 502"/>
                      <a:gd name="T47" fmla="*/ 236 w 236"/>
                      <a:gd name="T48" fmla="*/ 502 h 50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36" h="502">
                        <a:moveTo>
                          <a:pt x="137" y="201"/>
                        </a:moveTo>
                        <a:lnTo>
                          <a:pt x="215" y="0"/>
                        </a:lnTo>
                        <a:lnTo>
                          <a:pt x="236" y="0"/>
                        </a:lnTo>
                        <a:lnTo>
                          <a:pt x="224" y="60"/>
                        </a:lnTo>
                        <a:lnTo>
                          <a:pt x="152" y="240"/>
                        </a:lnTo>
                        <a:lnTo>
                          <a:pt x="104" y="345"/>
                        </a:lnTo>
                        <a:lnTo>
                          <a:pt x="35" y="492"/>
                        </a:lnTo>
                        <a:lnTo>
                          <a:pt x="0" y="489"/>
                        </a:lnTo>
                        <a:lnTo>
                          <a:pt x="38" y="396"/>
                        </a:lnTo>
                        <a:lnTo>
                          <a:pt x="73" y="300"/>
                        </a:lnTo>
                        <a:lnTo>
                          <a:pt x="106" y="208"/>
                        </a:lnTo>
                        <a:lnTo>
                          <a:pt x="131" y="210"/>
                        </a:lnTo>
                        <a:lnTo>
                          <a:pt x="98" y="290"/>
                        </a:lnTo>
                        <a:lnTo>
                          <a:pt x="56" y="399"/>
                        </a:lnTo>
                        <a:cubicBezTo>
                          <a:pt x="41" y="434"/>
                          <a:pt x="19" y="481"/>
                          <a:pt x="9" y="502"/>
                        </a:cubicBezTo>
                      </a:path>
                    </a:pathLst>
                  </a:custGeom>
                  <a:solidFill>
                    <a:srgbClr val="C0C0C0"/>
                  </a:solidFill>
                  <a:ln w="6350" cap="flat" cmpd="sng">
                    <a:solidFill>
                      <a:srgbClr val="000000"/>
                    </a:solidFill>
                    <a:prstDash val="solid"/>
                    <a:round/>
                    <a:headEnd/>
                    <a:tailEnd/>
                  </a:ln>
                </p:spPr>
                <p:txBody>
                  <a:bodyPr/>
                  <a:lstStyle/>
                  <a:p>
                    <a:endParaRPr lang="en-GB" dirty="0"/>
                  </a:p>
                </p:txBody>
              </p:sp>
              <p:sp>
                <p:nvSpPr>
                  <p:cNvPr id="426" name="Oval 412"/>
                  <p:cNvSpPr>
                    <a:spLocks noChangeArrowheads="1"/>
                  </p:cNvSpPr>
                  <p:nvPr/>
                </p:nvSpPr>
                <p:spPr bwMode="auto">
                  <a:xfrm rot="578412" flipH="1">
                    <a:off x="3880" y="3975"/>
                    <a:ext cx="22" cy="33"/>
                  </a:xfrm>
                  <a:prstGeom prst="ellipse">
                    <a:avLst/>
                  </a:prstGeom>
                  <a:solidFill>
                    <a:srgbClr val="FFFFFF"/>
                  </a:solidFill>
                  <a:ln w="6350">
                    <a:solidFill>
                      <a:srgbClr val="000000"/>
                    </a:solidFill>
                    <a:round/>
                    <a:headEnd/>
                    <a:tailEnd/>
                  </a:ln>
                </p:spPr>
                <p:txBody>
                  <a:bodyPr/>
                  <a:lstStyle/>
                  <a:p>
                    <a:endParaRPr lang="en-US" dirty="0"/>
                  </a:p>
                </p:txBody>
              </p:sp>
            </p:grpSp>
            <p:grpSp>
              <p:nvGrpSpPr>
                <p:cNvPr id="399" name="Group 413"/>
                <p:cNvGrpSpPr>
                  <a:grpSpLocks/>
                </p:cNvGrpSpPr>
                <p:nvPr/>
              </p:nvGrpSpPr>
              <p:grpSpPr bwMode="auto">
                <a:xfrm>
                  <a:off x="3969" y="3147"/>
                  <a:ext cx="703" cy="104"/>
                  <a:chOff x="4756" y="1553"/>
                  <a:chExt cx="890" cy="110"/>
                </a:xfrm>
              </p:grpSpPr>
              <p:grpSp>
                <p:nvGrpSpPr>
                  <p:cNvPr id="418" name="Group 414"/>
                  <p:cNvGrpSpPr>
                    <a:grpSpLocks/>
                  </p:cNvGrpSpPr>
                  <p:nvPr/>
                </p:nvGrpSpPr>
                <p:grpSpPr bwMode="auto">
                  <a:xfrm rot="148624">
                    <a:off x="4834" y="1553"/>
                    <a:ext cx="812" cy="95"/>
                    <a:chOff x="4160" y="3615"/>
                    <a:chExt cx="796" cy="102"/>
                  </a:xfrm>
                </p:grpSpPr>
                <p:sp>
                  <p:nvSpPr>
                    <p:cNvPr id="422" name="Freeform 415"/>
                    <p:cNvSpPr>
                      <a:spLocks/>
                    </p:cNvSpPr>
                    <p:nvPr/>
                  </p:nvSpPr>
                  <p:spPr bwMode="auto">
                    <a:xfrm>
                      <a:off x="4161" y="3615"/>
                      <a:ext cx="795" cy="102"/>
                    </a:xfrm>
                    <a:custGeom>
                      <a:avLst/>
                      <a:gdLst>
                        <a:gd name="T0" fmla="*/ 795 w 795"/>
                        <a:gd name="T1" fmla="*/ 0 h 102"/>
                        <a:gd name="T2" fmla="*/ 0 w 795"/>
                        <a:gd name="T3" fmla="*/ 36 h 102"/>
                        <a:gd name="T4" fmla="*/ 3 w 795"/>
                        <a:gd name="T5" fmla="*/ 102 h 102"/>
                        <a:gd name="T6" fmla="*/ 717 w 795"/>
                        <a:gd name="T7" fmla="*/ 72 h 102"/>
                        <a:gd name="T8" fmla="*/ 0 60000 65536"/>
                        <a:gd name="T9" fmla="*/ 0 60000 65536"/>
                        <a:gd name="T10" fmla="*/ 0 60000 65536"/>
                        <a:gd name="T11" fmla="*/ 0 60000 65536"/>
                        <a:gd name="T12" fmla="*/ 0 w 795"/>
                        <a:gd name="T13" fmla="*/ 0 h 102"/>
                        <a:gd name="T14" fmla="*/ 795 w 795"/>
                        <a:gd name="T15" fmla="*/ 102 h 102"/>
                      </a:gdLst>
                      <a:ahLst/>
                      <a:cxnLst>
                        <a:cxn ang="T8">
                          <a:pos x="T0" y="T1"/>
                        </a:cxn>
                        <a:cxn ang="T9">
                          <a:pos x="T2" y="T3"/>
                        </a:cxn>
                        <a:cxn ang="T10">
                          <a:pos x="T4" y="T5"/>
                        </a:cxn>
                        <a:cxn ang="T11">
                          <a:pos x="T6" y="T7"/>
                        </a:cxn>
                      </a:cxnLst>
                      <a:rect l="T12" t="T13" r="T14" b="T15"/>
                      <a:pathLst>
                        <a:path w="795" h="102">
                          <a:moveTo>
                            <a:pt x="795" y="0"/>
                          </a:moveTo>
                          <a:lnTo>
                            <a:pt x="0" y="36"/>
                          </a:lnTo>
                          <a:lnTo>
                            <a:pt x="3" y="102"/>
                          </a:lnTo>
                          <a:lnTo>
                            <a:pt x="717" y="72"/>
                          </a:lnTo>
                        </a:path>
                      </a:pathLst>
                    </a:custGeom>
                    <a:solidFill>
                      <a:srgbClr val="CCFFFF"/>
                    </a:solidFill>
                    <a:ln w="6350" cmpd="sng">
                      <a:solidFill>
                        <a:srgbClr val="000000"/>
                      </a:solidFill>
                      <a:round/>
                      <a:headEnd/>
                      <a:tailEnd/>
                    </a:ln>
                  </p:spPr>
                  <p:txBody>
                    <a:bodyPr/>
                    <a:lstStyle/>
                    <a:p>
                      <a:endParaRPr lang="en-GB" dirty="0"/>
                    </a:p>
                  </p:txBody>
                </p:sp>
                <p:sp>
                  <p:nvSpPr>
                    <p:cNvPr id="423" name="Line 416"/>
                    <p:cNvSpPr>
                      <a:spLocks noChangeShapeType="1"/>
                    </p:cNvSpPr>
                    <p:nvPr/>
                  </p:nvSpPr>
                  <p:spPr bwMode="auto">
                    <a:xfrm rot="-295919" flipH="1" flipV="1">
                      <a:off x="4162" y="3644"/>
                      <a:ext cx="725" cy="30"/>
                    </a:xfrm>
                    <a:prstGeom prst="line">
                      <a:avLst/>
                    </a:prstGeom>
                    <a:noFill/>
                    <a:ln w="6350">
                      <a:solidFill>
                        <a:srgbClr val="000000"/>
                      </a:solidFill>
                      <a:round/>
                      <a:headEnd/>
                      <a:tailEnd/>
                    </a:ln>
                  </p:spPr>
                  <p:txBody>
                    <a:bodyPr/>
                    <a:lstStyle/>
                    <a:p>
                      <a:endParaRPr lang="en-GB" dirty="0"/>
                    </a:p>
                  </p:txBody>
                </p:sp>
                <p:sp>
                  <p:nvSpPr>
                    <p:cNvPr id="424" name="Line 417"/>
                    <p:cNvSpPr>
                      <a:spLocks noChangeShapeType="1"/>
                    </p:cNvSpPr>
                    <p:nvPr/>
                  </p:nvSpPr>
                  <p:spPr bwMode="auto">
                    <a:xfrm rot="-295919" flipH="1" flipV="1">
                      <a:off x="4160" y="3663"/>
                      <a:ext cx="688" cy="30"/>
                    </a:xfrm>
                    <a:prstGeom prst="line">
                      <a:avLst/>
                    </a:prstGeom>
                    <a:noFill/>
                    <a:ln w="6350">
                      <a:solidFill>
                        <a:srgbClr val="000000"/>
                      </a:solidFill>
                      <a:round/>
                      <a:headEnd/>
                      <a:tailEnd/>
                    </a:ln>
                  </p:spPr>
                  <p:txBody>
                    <a:bodyPr/>
                    <a:lstStyle/>
                    <a:p>
                      <a:endParaRPr lang="en-GB" dirty="0"/>
                    </a:p>
                  </p:txBody>
                </p:sp>
              </p:grpSp>
              <p:sp>
                <p:nvSpPr>
                  <p:cNvPr id="419" name="Freeform 418"/>
                  <p:cNvSpPr>
                    <a:spLocks/>
                  </p:cNvSpPr>
                  <p:nvPr/>
                </p:nvSpPr>
                <p:spPr bwMode="auto">
                  <a:xfrm rot="21547408" flipH="1">
                    <a:off x="4756" y="1561"/>
                    <a:ext cx="121" cy="64"/>
                  </a:xfrm>
                  <a:custGeom>
                    <a:avLst/>
                    <a:gdLst>
                      <a:gd name="T0" fmla="*/ 0 w 165"/>
                      <a:gd name="T1" fmla="*/ 3 h 102"/>
                      <a:gd name="T2" fmla="*/ 27 w 165"/>
                      <a:gd name="T3" fmla="*/ 24 h 102"/>
                      <a:gd name="T4" fmla="*/ 60 w 165"/>
                      <a:gd name="T5" fmla="*/ 54 h 102"/>
                      <a:gd name="T6" fmla="*/ 69 w 165"/>
                      <a:gd name="T7" fmla="*/ 60 h 102"/>
                      <a:gd name="T8" fmla="*/ 99 w 165"/>
                      <a:gd name="T9" fmla="*/ 87 h 102"/>
                      <a:gd name="T10" fmla="*/ 114 w 165"/>
                      <a:gd name="T11" fmla="*/ 102 h 102"/>
                      <a:gd name="T12" fmla="*/ 165 w 165"/>
                      <a:gd name="T13" fmla="*/ 99 h 102"/>
                      <a:gd name="T14" fmla="*/ 51 w 165"/>
                      <a:gd name="T15" fmla="*/ 0 h 102"/>
                      <a:gd name="T16" fmla="*/ 0 w 165"/>
                      <a:gd name="T17" fmla="*/ 3 h 10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5"/>
                      <a:gd name="T28" fmla="*/ 0 h 102"/>
                      <a:gd name="T29" fmla="*/ 165 w 165"/>
                      <a:gd name="T30" fmla="*/ 102 h 10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5" h="102">
                        <a:moveTo>
                          <a:pt x="0" y="3"/>
                        </a:moveTo>
                        <a:cubicBezTo>
                          <a:pt x="10" y="9"/>
                          <a:pt x="17" y="18"/>
                          <a:pt x="27" y="24"/>
                        </a:cubicBezTo>
                        <a:cubicBezTo>
                          <a:pt x="36" y="38"/>
                          <a:pt x="45" y="44"/>
                          <a:pt x="60" y="54"/>
                        </a:cubicBezTo>
                        <a:cubicBezTo>
                          <a:pt x="63" y="56"/>
                          <a:pt x="69" y="60"/>
                          <a:pt x="69" y="60"/>
                        </a:cubicBezTo>
                        <a:cubicBezTo>
                          <a:pt x="75" y="69"/>
                          <a:pt x="90" y="81"/>
                          <a:pt x="99" y="87"/>
                        </a:cubicBezTo>
                        <a:cubicBezTo>
                          <a:pt x="103" y="93"/>
                          <a:pt x="114" y="102"/>
                          <a:pt x="114" y="102"/>
                        </a:cubicBezTo>
                        <a:lnTo>
                          <a:pt x="165" y="99"/>
                        </a:lnTo>
                        <a:lnTo>
                          <a:pt x="51" y="0"/>
                        </a:lnTo>
                        <a:lnTo>
                          <a:pt x="0" y="3"/>
                        </a:lnTo>
                        <a:close/>
                      </a:path>
                    </a:pathLst>
                  </a:custGeom>
                  <a:solidFill>
                    <a:srgbClr val="CCFFFF"/>
                  </a:solidFill>
                  <a:ln w="6350" cmpd="sng">
                    <a:solidFill>
                      <a:srgbClr val="000000"/>
                    </a:solidFill>
                    <a:round/>
                    <a:headEnd/>
                    <a:tailEnd/>
                  </a:ln>
                </p:spPr>
                <p:txBody>
                  <a:bodyPr/>
                  <a:lstStyle/>
                  <a:p>
                    <a:endParaRPr lang="en-GB" dirty="0"/>
                  </a:p>
                </p:txBody>
              </p:sp>
              <p:sp>
                <p:nvSpPr>
                  <p:cNvPr id="420" name="Freeform 419"/>
                  <p:cNvSpPr>
                    <a:spLocks/>
                  </p:cNvSpPr>
                  <p:nvPr/>
                </p:nvSpPr>
                <p:spPr bwMode="auto">
                  <a:xfrm rot="21547408" flipH="1">
                    <a:off x="4756" y="1628"/>
                    <a:ext cx="91" cy="35"/>
                  </a:xfrm>
                  <a:custGeom>
                    <a:avLst/>
                    <a:gdLst>
                      <a:gd name="T0" fmla="*/ 123 w 123"/>
                      <a:gd name="T1" fmla="*/ 0 h 57"/>
                      <a:gd name="T2" fmla="*/ 123 w 123"/>
                      <a:gd name="T3" fmla="*/ 57 h 57"/>
                      <a:gd name="T4" fmla="*/ 72 w 123"/>
                      <a:gd name="T5" fmla="*/ 57 h 57"/>
                      <a:gd name="T6" fmla="*/ 0 w 123"/>
                      <a:gd name="T7" fmla="*/ 0 h 57"/>
                      <a:gd name="T8" fmla="*/ 0 60000 65536"/>
                      <a:gd name="T9" fmla="*/ 0 60000 65536"/>
                      <a:gd name="T10" fmla="*/ 0 60000 65536"/>
                      <a:gd name="T11" fmla="*/ 0 60000 65536"/>
                      <a:gd name="T12" fmla="*/ 0 w 123"/>
                      <a:gd name="T13" fmla="*/ 0 h 57"/>
                      <a:gd name="T14" fmla="*/ 123 w 123"/>
                      <a:gd name="T15" fmla="*/ 57 h 57"/>
                    </a:gdLst>
                    <a:ahLst/>
                    <a:cxnLst>
                      <a:cxn ang="T8">
                        <a:pos x="T0" y="T1"/>
                      </a:cxn>
                      <a:cxn ang="T9">
                        <a:pos x="T2" y="T3"/>
                      </a:cxn>
                      <a:cxn ang="T10">
                        <a:pos x="T4" y="T5"/>
                      </a:cxn>
                      <a:cxn ang="T11">
                        <a:pos x="T6" y="T7"/>
                      </a:cxn>
                    </a:cxnLst>
                    <a:rect l="T12" t="T13" r="T14" b="T15"/>
                    <a:pathLst>
                      <a:path w="123" h="57">
                        <a:moveTo>
                          <a:pt x="123" y="0"/>
                        </a:moveTo>
                        <a:lnTo>
                          <a:pt x="123" y="57"/>
                        </a:lnTo>
                        <a:lnTo>
                          <a:pt x="72" y="57"/>
                        </a:lnTo>
                        <a:lnTo>
                          <a:pt x="0" y="0"/>
                        </a:lnTo>
                      </a:path>
                    </a:pathLst>
                  </a:custGeom>
                  <a:solidFill>
                    <a:srgbClr val="CCFFFF"/>
                  </a:solidFill>
                  <a:ln w="6350" cmpd="sng">
                    <a:solidFill>
                      <a:srgbClr val="000000"/>
                    </a:solidFill>
                    <a:round/>
                    <a:headEnd/>
                    <a:tailEnd/>
                  </a:ln>
                </p:spPr>
                <p:txBody>
                  <a:bodyPr/>
                  <a:lstStyle/>
                  <a:p>
                    <a:endParaRPr lang="en-GB" dirty="0"/>
                  </a:p>
                </p:txBody>
              </p:sp>
              <p:sp>
                <p:nvSpPr>
                  <p:cNvPr id="421" name="Line 420"/>
                  <p:cNvSpPr>
                    <a:spLocks noChangeShapeType="1"/>
                  </p:cNvSpPr>
                  <p:nvPr/>
                </p:nvSpPr>
                <p:spPr bwMode="auto">
                  <a:xfrm rot="21547408" flipH="1">
                    <a:off x="4799" y="1628"/>
                    <a:ext cx="2" cy="29"/>
                  </a:xfrm>
                  <a:prstGeom prst="line">
                    <a:avLst/>
                  </a:prstGeom>
                  <a:noFill/>
                  <a:ln w="6350">
                    <a:solidFill>
                      <a:srgbClr val="000000"/>
                    </a:solidFill>
                    <a:round/>
                    <a:headEnd/>
                    <a:tailEnd/>
                  </a:ln>
                </p:spPr>
                <p:txBody>
                  <a:bodyPr/>
                  <a:lstStyle/>
                  <a:p>
                    <a:endParaRPr lang="en-GB" dirty="0"/>
                  </a:p>
                </p:txBody>
              </p:sp>
            </p:grpSp>
            <p:sp>
              <p:nvSpPr>
                <p:cNvPr id="400" name="Line 421"/>
                <p:cNvSpPr>
                  <a:spLocks noChangeShapeType="1"/>
                </p:cNvSpPr>
                <p:nvPr/>
              </p:nvSpPr>
              <p:spPr bwMode="auto">
                <a:xfrm rot="21479509" flipH="1">
                  <a:off x="3555" y="3244"/>
                  <a:ext cx="414" cy="132"/>
                </a:xfrm>
                <a:prstGeom prst="line">
                  <a:avLst/>
                </a:prstGeom>
                <a:noFill/>
                <a:ln w="6350">
                  <a:solidFill>
                    <a:srgbClr val="000000"/>
                  </a:solidFill>
                  <a:round/>
                  <a:headEnd/>
                  <a:tailEnd/>
                </a:ln>
              </p:spPr>
              <p:txBody>
                <a:bodyPr/>
                <a:lstStyle/>
                <a:p>
                  <a:endParaRPr lang="en-GB" dirty="0"/>
                </a:p>
              </p:txBody>
            </p:sp>
            <p:sp>
              <p:nvSpPr>
                <p:cNvPr id="401" name="Oval 422"/>
                <p:cNvSpPr>
                  <a:spLocks noChangeArrowheads="1"/>
                </p:cNvSpPr>
                <p:nvPr/>
              </p:nvSpPr>
              <p:spPr bwMode="auto">
                <a:xfrm rot="991010">
                  <a:off x="3790" y="3543"/>
                  <a:ext cx="19" cy="54"/>
                </a:xfrm>
                <a:prstGeom prst="ellipse">
                  <a:avLst/>
                </a:prstGeom>
                <a:solidFill>
                  <a:srgbClr val="FFFFFF"/>
                </a:solidFill>
                <a:ln w="6350">
                  <a:solidFill>
                    <a:srgbClr val="000000"/>
                  </a:solidFill>
                  <a:round/>
                  <a:headEnd/>
                  <a:tailEnd/>
                </a:ln>
              </p:spPr>
              <p:txBody>
                <a:bodyPr/>
                <a:lstStyle/>
                <a:p>
                  <a:endParaRPr lang="en-US" dirty="0"/>
                </a:p>
              </p:txBody>
            </p:sp>
            <p:sp>
              <p:nvSpPr>
                <p:cNvPr id="402" name="Oval 423"/>
                <p:cNvSpPr>
                  <a:spLocks noChangeArrowheads="1"/>
                </p:cNvSpPr>
                <p:nvPr/>
              </p:nvSpPr>
              <p:spPr bwMode="auto">
                <a:xfrm rot="20608990" flipH="1">
                  <a:off x="3764" y="2349"/>
                  <a:ext cx="18" cy="55"/>
                </a:xfrm>
                <a:prstGeom prst="ellipse">
                  <a:avLst/>
                </a:prstGeom>
                <a:solidFill>
                  <a:srgbClr val="FFFFFF"/>
                </a:solidFill>
                <a:ln w="6350">
                  <a:solidFill>
                    <a:srgbClr val="000000"/>
                  </a:solidFill>
                  <a:round/>
                  <a:headEnd/>
                  <a:tailEnd/>
                </a:ln>
              </p:spPr>
              <p:txBody>
                <a:bodyPr/>
                <a:lstStyle/>
                <a:p>
                  <a:endParaRPr lang="en-US" dirty="0"/>
                </a:p>
              </p:txBody>
            </p:sp>
            <p:grpSp>
              <p:nvGrpSpPr>
                <p:cNvPr id="403" name="Group 424"/>
                <p:cNvGrpSpPr>
                  <a:grpSpLocks/>
                </p:cNvGrpSpPr>
                <p:nvPr/>
              </p:nvGrpSpPr>
              <p:grpSpPr bwMode="auto">
                <a:xfrm>
                  <a:off x="3786" y="2523"/>
                  <a:ext cx="437" cy="348"/>
                  <a:chOff x="4428" y="2148"/>
                  <a:chExt cx="616" cy="453"/>
                </a:xfrm>
              </p:grpSpPr>
              <p:sp>
                <p:nvSpPr>
                  <p:cNvPr id="404" name="Rectangle 425"/>
                  <p:cNvSpPr>
                    <a:spLocks noChangeArrowheads="1"/>
                  </p:cNvSpPr>
                  <p:nvPr/>
                </p:nvSpPr>
                <p:spPr bwMode="auto">
                  <a:xfrm>
                    <a:off x="4444" y="2299"/>
                    <a:ext cx="64" cy="132"/>
                  </a:xfrm>
                  <a:prstGeom prst="rect">
                    <a:avLst/>
                  </a:prstGeom>
                  <a:solidFill>
                    <a:srgbClr val="014B7D"/>
                  </a:solidFill>
                  <a:ln w="6350">
                    <a:solidFill>
                      <a:srgbClr val="000000"/>
                    </a:solidFill>
                    <a:miter lim="800000"/>
                    <a:headEnd/>
                    <a:tailEnd/>
                  </a:ln>
                </p:spPr>
                <p:txBody>
                  <a:bodyPr/>
                  <a:lstStyle/>
                  <a:p>
                    <a:endParaRPr lang="en-US" dirty="0"/>
                  </a:p>
                </p:txBody>
              </p:sp>
              <p:sp>
                <p:nvSpPr>
                  <p:cNvPr id="405" name="Rectangle 426"/>
                  <p:cNvSpPr>
                    <a:spLocks noChangeArrowheads="1"/>
                  </p:cNvSpPr>
                  <p:nvPr/>
                </p:nvSpPr>
                <p:spPr bwMode="auto">
                  <a:xfrm rot="6889" flipH="1">
                    <a:off x="4951" y="2148"/>
                    <a:ext cx="31" cy="453"/>
                  </a:xfrm>
                  <a:prstGeom prst="rect">
                    <a:avLst/>
                  </a:prstGeom>
                  <a:solidFill>
                    <a:schemeClr val="bg2"/>
                  </a:solidFill>
                  <a:ln w="6350">
                    <a:solidFill>
                      <a:srgbClr val="000000"/>
                    </a:solidFill>
                    <a:miter lim="800000"/>
                    <a:headEnd/>
                    <a:tailEnd/>
                  </a:ln>
                </p:spPr>
                <p:txBody>
                  <a:bodyPr/>
                  <a:lstStyle/>
                  <a:p>
                    <a:endParaRPr lang="en-US" dirty="0"/>
                  </a:p>
                </p:txBody>
              </p:sp>
              <p:sp>
                <p:nvSpPr>
                  <p:cNvPr id="406" name="Rectangle 427"/>
                  <p:cNvSpPr>
                    <a:spLocks noChangeArrowheads="1"/>
                  </p:cNvSpPr>
                  <p:nvPr/>
                </p:nvSpPr>
                <p:spPr bwMode="auto">
                  <a:xfrm rot="6889" flipH="1">
                    <a:off x="4966" y="2227"/>
                    <a:ext cx="48" cy="61"/>
                  </a:xfrm>
                  <a:prstGeom prst="rect">
                    <a:avLst/>
                  </a:prstGeom>
                  <a:solidFill>
                    <a:schemeClr val="bg2"/>
                  </a:solidFill>
                  <a:ln w="6350">
                    <a:solidFill>
                      <a:srgbClr val="000000"/>
                    </a:solidFill>
                    <a:miter lim="800000"/>
                    <a:headEnd/>
                    <a:tailEnd/>
                  </a:ln>
                </p:spPr>
                <p:txBody>
                  <a:bodyPr/>
                  <a:lstStyle/>
                  <a:p>
                    <a:endParaRPr lang="en-US" dirty="0"/>
                  </a:p>
                </p:txBody>
              </p:sp>
              <p:sp>
                <p:nvSpPr>
                  <p:cNvPr id="407" name="Rectangle 428"/>
                  <p:cNvSpPr>
                    <a:spLocks noChangeArrowheads="1"/>
                  </p:cNvSpPr>
                  <p:nvPr/>
                </p:nvSpPr>
                <p:spPr bwMode="auto">
                  <a:xfrm rot="6889">
                    <a:off x="5027" y="2235"/>
                    <a:ext cx="17" cy="40"/>
                  </a:xfrm>
                  <a:prstGeom prst="rect">
                    <a:avLst/>
                  </a:prstGeom>
                  <a:gradFill rotWithShape="1">
                    <a:gsLst>
                      <a:gs pos="0">
                        <a:schemeClr val="bg2">
                          <a:gamma/>
                          <a:shade val="46275"/>
                          <a:invGamma/>
                        </a:schemeClr>
                      </a:gs>
                      <a:gs pos="50000">
                        <a:schemeClr val="bg2"/>
                      </a:gs>
                      <a:gs pos="100000">
                        <a:schemeClr val="bg2">
                          <a:gamma/>
                          <a:shade val="46275"/>
                          <a:invGamma/>
                        </a:schemeClr>
                      </a:gs>
                    </a:gsLst>
                    <a:lin ang="5400000" scaled="1"/>
                  </a:gradFill>
                  <a:ln w="6350">
                    <a:solidFill>
                      <a:srgbClr val="000000"/>
                    </a:solidFill>
                    <a:miter lim="800000"/>
                    <a:headEnd/>
                    <a:tailEnd/>
                  </a:ln>
                </p:spPr>
                <p:txBody>
                  <a:bodyPr/>
                  <a:lstStyle/>
                  <a:p>
                    <a:pPr>
                      <a:defRPr/>
                    </a:pPr>
                    <a:endParaRPr lang="en-GB" dirty="0"/>
                  </a:p>
                </p:txBody>
              </p:sp>
              <p:sp>
                <p:nvSpPr>
                  <p:cNvPr id="408" name="Line 429"/>
                  <p:cNvSpPr>
                    <a:spLocks noChangeShapeType="1"/>
                  </p:cNvSpPr>
                  <p:nvPr/>
                </p:nvSpPr>
                <p:spPr bwMode="auto">
                  <a:xfrm rot="6889" flipH="1">
                    <a:off x="5015" y="2257"/>
                    <a:ext cx="11" cy="0"/>
                  </a:xfrm>
                  <a:prstGeom prst="line">
                    <a:avLst/>
                  </a:prstGeom>
                  <a:noFill/>
                  <a:ln w="6350">
                    <a:solidFill>
                      <a:schemeClr val="bg2"/>
                    </a:solidFill>
                    <a:round/>
                    <a:headEnd/>
                    <a:tailEnd/>
                  </a:ln>
                </p:spPr>
                <p:txBody>
                  <a:bodyPr/>
                  <a:lstStyle/>
                  <a:p>
                    <a:endParaRPr lang="en-GB" dirty="0"/>
                  </a:p>
                </p:txBody>
              </p:sp>
              <p:sp>
                <p:nvSpPr>
                  <p:cNvPr id="409" name="Rectangle 430"/>
                  <p:cNvSpPr>
                    <a:spLocks noChangeArrowheads="1"/>
                  </p:cNvSpPr>
                  <p:nvPr/>
                </p:nvSpPr>
                <p:spPr bwMode="auto">
                  <a:xfrm rot="6889" flipH="1">
                    <a:off x="4509" y="2341"/>
                    <a:ext cx="442" cy="52"/>
                  </a:xfrm>
                  <a:prstGeom prst="rect">
                    <a:avLst/>
                  </a:prstGeom>
                  <a:solidFill>
                    <a:srgbClr val="B2B2B2"/>
                  </a:solidFill>
                  <a:ln w="6350">
                    <a:solidFill>
                      <a:srgbClr val="000000"/>
                    </a:solidFill>
                    <a:miter lim="800000"/>
                    <a:headEnd/>
                    <a:tailEnd/>
                  </a:ln>
                </p:spPr>
                <p:txBody>
                  <a:bodyPr/>
                  <a:lstStyle/>
                  <a:p>
                    <a:endParaRPr lang="en-US" dirty="0"/>
                  </a:p>
                </p:txBody>
              </p:sp>
              <p:sp>
                <p:nvSpPr>
                  <p:cNvPr id="410" name="Oval 431"/>
                  <p:cNvSpPr>
                    <a:spLocks noChangeArrowheads="1"/>
                  </p:cNvSpPr>
                  <p:nvPr/>
                </p:nvSpPr>
                <p:spPr bwMode="auto">
                  <a:xfrm rot="6889">
                    <a:off x="4428" y="2316"/>
                    <a:ext cx="93" cy="91"/>
                  </a:xfrm>
                  <a:prstGeom prst="ellipse">
                    <a:avLst/>
                  </a:prstGeom>
                  <a:solidFill>
                    <a:srgbClr val="808080"/>
                  </a:solidFill>
                  <a:ln w="6350">
                    <a:solidFill>
                      <a:srgbClr val="000000"/>
                    </a:solidFill>
                    <a:round/>
                    <a:headEnd/>
                    <a:tailEnd/>
                  </a:ln>
                </p:spPr>
                <p:txBody>
                  <a:bodyPr/>
                  <a:lstStyle/>
                  <a:p>
                    <a:endParaRPr lang="en-US" dirty="0"/>
                  </a:p>
                </p:txBody>
              </p:sp>
              <p:sp>
                <p:nvSpPr>
                  <p:cNvPr id="411" name="Oval 432"/>
                  <p:cNvSpPr>
                    <a:spLocks noChangeArrowheads="1"/>
                  </p:cNvSpPr>
                  <p:nvPr/>
                </p:nvSpPr>
                <p:spPr bwMode="auto">
                  <a:xfrm>
                    <a:off x="4967" y="2235"/>
                    <a:ext cx="45" cy="47"/>
                  </a:xfrm>
                  <a:prstGeom prst="ellipse">
                    <a:avLst/>
                  </a:prstGeom>
                  <a:gradFill rotWithShape="1">
                    <a:gsLst>
                      <a:gs pos="0">
                        <a:srgbClr val="DDDDDD"/>
                      </a:gs>
                      <a:gs pos="100000">
                        <a:srgbClr val="666666"/>
                      </a:gs>
                    </a:gsLst>
                    <a:path path="shape">
                      <a:fillToRect l="50000" t="50000" r="50000" b="50000"/>
                    </a:path>
                  </a:gradFill>
                  <a:ln w="6350" algn="ctr">
                    <a:solidFill>
                      <a:srgbClr val="000000"/>
                    </a:solidFill>
                    <a:round/>
                    <a:headEnd/>
                    <a:tailEnd/>
                  </a:ln>
                </p:spPr>
                <p:txBody>
                  <a:bodyPr wrap="none" anchor="ctr"/>
                  <a:lstStyle/>
                  <a:p>
                    <a:endParaRPr lang="en-US" dirty="0"/>
                  </a:p>
                </p:txBody>
              </p:sp>
              <p:sp>
                <p:nvSpPr>
                  <p:cNvPr id="412" name="Oval 433"/>
                  <p:cNvSpPr>
                    <a:spLocks noChangeArrowheads="1"/>
                  </p:cNvSpPr>
                  <p:nvPr/>
                </p:nvSpPr>
                <p:spPr bwMode="auto">
                  <a:xfrm>
                    <a:off x="4541" y="2355"/>
                    <a:ext cx="27" cy="27"/>
                  </a:xfrm>
                  <a:prstGeom prst="ellipse">
                    <a:avLst/>
                  </a:prstGeom>
                  <a:solidFill>
                    <a:srgbClr val="FFFFFF"/>
                  </a:solidFill>
                  <a:ln w="6350" algn="ctr">
                    <a:solidFill>
                      <a:srgbClr val="000000"/>
                    </a:solidFill>
                    <a:round/>
                    <a:headEnd/>
                    <a:tailEnd/>
                  </a:ln>
                </p:spPr>
                <p:txBody>
                  <a:bodyPr wrap="none" anchor="ctr"/>
                  <a:lstStyle/>
                  <a:p>
                    <a:endParaRPr lang="en-US" dirty="0"/>
                  </a:p>
                </p:txBody>
              </p:sp>
              <p:sp>
                <p:nvSpPr>
                  <p:cNvPr id="413" name="Oval 434"/>
                  <p:cNvSpPr>
                    <a:spLocks noChangeArrowheads="1"/>
                  </p:cNvSpPr>
                  <p:nvPr/>
                </p:nvSpPr>
                <p:spPr bwMode="auto">
                  <a:xfrm>
                    <a:off x="4607" y="2355"/>
                    <a:ext cx="27" cy="27"/>
                  </a:xfrm>
                  <a:prstGeom prst="ellipse">
                    <a:avLst/>
                  </a:prstGeom>
                  <a:solidFill>
                    <a:srgbClr val="FFFFFF"/>
                  </a:solidFill>
                  <a:ln w="6350" algn="ctr">
                    <a:solidFill>
                      <a:srgbClr val="000000"/>
                    </a:solidFill>
                    <a:round/>
                    <a:headEnd/>
                    <a:tailEnd/>
                  </a:ln>
                </p:spPr>
                <p:txBody>
                  <a:bodyPr wrap="none" anchor="ctr"/>
                  <a:lstStyle/>
                  <a:p>
                    <a:endParaRPr lang="en-US" dirty="0"/>
                  </a:p>
                </p:txBody>
              </p:sp>
              <p:sp>
                <p:nvSpPr>
                  <p:cNvPr id="414" name="Oval 435"/>
                  <p:cNvSpPr>
                    <a:spLocks noChangeArrowheads="1"/>
                  </p:cNvSpPr>
                  <p:nvPr/>
                </p:nvSpPr>
                <p:spPr bwMode="auto">
                  <a:xfrm>
                    <a:off x="4674" y="2355"/>
                    <a:ext cx="27" cy="27"/>
                  </a:xfrm>
                  <a:prstGeom prst="ellipse">
                    <a:avLst/>
                  </a:prstGeom>
                  <a:solidFill>
                    <a:srgbClr val="FFFFFF"/>
                  </a:solidFill>
                  <a:ln w="6350" algn="ctr">
                    <a:solidFill>
                      <a:srgbClr val="000000"/>
                    </a:solidFill>
                    <a:round/>
                    <a:headEnd/>
                    <a:tailEnd/>
                  </a:ln>
                </p:spPr>
                <p:txBody>
                  <a:bodyPr wrap="none" anchor="ctr"/>
                  <a:lstStyle/>
                  <a:p>
                    <a:endParaRPr lang="en-US" dirty="0"/>
                  </a:p>
                </p:txBody>
              </p:sp>
              <p:sp>
                <p:nvSpPr>
                  <p:cNvPr id="415" name="Oval 436"/>
                  <p:cNvSpPr>
                    <a:spLocks noChangeArrowheads="1"/>
                  </p:cNvSpPr>
                  <p:nvPr/>
                </p:nvSpPr>
                <p:spPr bwMode="auto">
                  <a:xfrm>
                    <a:off x="4740" y="2355"/>
                    <a:ext cx="27" cy="27"/>
                  </a:xfrm>
                  <a:prstGeom prst="ellipse">
                    <a:avLst/>
                  </a:prstGeom>
                  <a:solidFill>
                    <a:srgbClr val="FFFFFF"/>
                  </a:solidFill>
                  <a:ln w="6350" algn="ctr">
                    <a:solidFill>
                      <a:srgbClr val="000000"/>
                    </a:solidFill>
                    <a:round/>
                    <a:headEnd/>
                    <a:tailEnd/>
                  </a:ln>
                </p:spPr>
                <p:txBody>
                  <a:bodyPr wrap="none" anchor="ctr"/>
                  <a:lstStyle/>
                  <a:p>
                    <a:endParaRPr lang="en-US" dirty="0"/>
                  </a:p>
                </p:txBody>
              </p:sp>
              <p:sp>
                <p:nvSpPr>
                  <p:cNvPr id="416" name="Oval 437"/>
                  <p:cNvSpPr>
                    <a:spLocks noChangeArrowheads="1"/>
                  </p:cNvSpPr>
                  <p:nvPr/>
                </p:nvSpPr>
                <p:spPr bwMode="auto">
                  <a:xfrm>
                    <a:off x="4807" y="2355"/>
                    <a:ext cx="27" cy="27"/>
                  </a:xfrm>
                  <a:prstGeom prst="ellipse">
                    <a:avLst/>
                  </a:prstGeom>
                  <a:solidFill>
                    <a:srgbClr val="FFFFFF"/>
                  </a:solidFill>
                  <a:ln w="6350" algn="ctr">
                    <a:solidFill>
                      <a:srgbClr val="000000"/>
                    </a:solidFill>
                    <a:round/>
                    <a:headEnd/>
                    <a:tailEnd/>
                  </a:ln>
                </p:spPr>
                <p:txBody>
                  <a:bodyPr wrap="none" anchor="ctr"/>
                  <a:lstStyle/>
                  <a:p>
                    <a:endParaRPr lang="en-US" dirty="0"/>
                  </a:p>
                </p:txBody>
              </p:sp>
              <p:sp>
                <p:nvSpPr>
                  <p:cNvPr id="417" name="Oval 438"/>
                  <p:cNvSpPr>
                    <a:spLocks noChangeArrowheads="1"/>
                  </p:cNvSpPr>
                  <p:nvPr/>
                </p:nvSpPr>
                <p:spPr bwMode="auto">
                  <a:xfrm>
                    <a:off x="4874" y="2355"/>
                    <a:ext cx="27" cy="27"/>
                  </a:xfrm>
                  <a:prstGeom prst="ellipse">
                    <a:avLst/>
                  </a:prstGeom>
                  <a:solidFill>
                    <a:srgbClr val="FFFFFF"/>
                  </a:solidFill>
                  <a:ln w="6350" algn="ctr">
                    <a:solidFill>
                      <a:srgbClr val="000000"/>
                    </a:solidFill>
                    <a:round/>
                    <a:headEnd/>
                    <a:tailEnd/>
                  </a:ln>
                </p:spPr>
                <p:txBody>
                  <a:bodyPr wrap="none" anchor="ctr"/>
                  <a:lstStyle/>
                  <a:p>
                    <a:endParaRPr lang="en-US" dirty="0"/>
                  </a:p>
                </p:txBody>
              </p:sp>
            </p:grpSp>
          </p:grpSp>
        </p:grpSp>
        <p:sp>
          <p:nvSpPr>
            <p:cNvPr id="351" name="Freeform 189"/>
            <p:cNvSpPr>
              <a:spLocks/>
            </p:cNvSpPr>
            <p:nvPr/>
          </p:nvSpPr>
          <p:spPr bwMode="auto">
            <a:xfrm>
              <a:off x="4233383" y="4654549"/>
              <a:ext cx="1971675" cy="593725"/>
            </a:xfrm>
            <a:custGeom>
              <a:avLst/>
              <a:gdLst>
                <a:gd name="T0" fmla="*/ 0 w 1242"/>
                <a:gd name="T1" fmla="*/ 91 h 374"/>
                <a:gd name="T2" fmla="*/ 164 w 1242"/>
                <a:gd name="T3" fmla="*/ 83 h 374"/>
                <a:gd name="T4" fmla="*/ 332 w 1242"/>
                <a:gd name="T5" fmla="*/ 87 h 374"/>
                <a:gd name="T6" fmla="*/ 416 w 1242"/>
                <a:gd name="T7" fmla="*/ 64 h 374"/>
                <a:gd name="T8" fmla="*/ 554 w 1242"/>
                <a:gd name="T9" fmla="*/ 56 h 374"/>
                <a:gd name="T10" fmla="*/ 666 w 1242"/>
                <a:gd name="T11" fmla="*/ 59 h 374"/>
                <a:gd name="T12" fmla="*/ 855 w 1242"/>
                <a:gd name="T13" fmla="*/ 64 h 374"/>
                <a:gd name="T14" fmla="*/ 943 w 1242"/>
                <a:gd name="T15" fmla="*/ 58 h 374"/>
                <a:gd name="T16" fmla="*/ 1043 w 1242"/>
                <a:gd name="T17" fmla="*/ 25 h 374"/>
                <a:gd name="T18" fmla="*/ 1093 w 1242"/>
                <a:gd name="T19" fmla="*/ 0 h 374"/>
                <a:gd name="T20" fmla="*/ 1184 w 1242"/>
                <a:gd name="T21" fmla="*/ 2 h 374"/>
                <a:gd name="T22" fmla="*/ 1228 w 1242"/>
                <a:gd name="T23" fmla="*/ 23 h 374"/>
                <a:gd name="T24" fmla="*/ 1242 w 1242"/>
                <a:gd name="T25" fmla="*/ 55 h 374"/>
                <a:gd name="T26" fmla="*/ 1225 w 1242"/>
                <a:gd name="T27" fmla="*/ 71 h 374"/>
                <a:gd name="T28" fmla="*/ 1200 w 1242"/>
                <a:gd name="T29" fmla="*/ 79 h 374"/>
                <a:gd name="T30" fmla="*/ 1166 w 1242"/>
                <a:gd name="T31" fmla="*/ 64 h 374"/>
                <a:gd name="T32" fmla="*/ 1128 w 1242"/>
                <a:gd name="T33" fmla="*/ 64 h 374"/>
                <a:gd name="T34" fmla="*/ 1096 w 1242"/>
                <a:gd name="T35" fmla="*/ 102 h 374"/>
                <a:gd name="T36" fmla="*/ 1086 w 1242"/>
                <a:gd name="T37" fmla="*/ 134 h 374"/>
                <a:gd name="T38" fmla="*/ 1026 w 1242"/>
                <a:gd name="T39" fmla="*/ 160 h 374"/>
                <a:gd name="T40" fmla="*/ 1084 w 1242"/>
                <a:gd name="T41" fmla="*/ 134 h 374"/>
                <a:gd name="T42" fmla="*/ 1064 w 1242"/>
                <a:gd name="T43" fmla="*/ 176 h 374"/>
                <a:gd name="T44" fmla="*/ 1056 w 1242"/>
                <a:gd name="T45" fmla="*/ 208 h 374"/>
                <a:gd name="T46" fmla="*/ 956 w 1242"/>
                <a:gd name="T47" fmla="*/ 198 h 374"/>
                <a:gd name="T48" fmla="*/ 889 w 1242"/>
                <a:gd name="T49" fmla="*/ 203 h 374"/>
                <a:gd name="T50" fmla="*/ 792 w 1242"/>
                <a:gd name="T51" fmla="*/ 230 h 374"/>
                <a:gd name="T52" fmla="*/ 680 w 1242"/>
                <a:gd name="T53" fmla="*/ 258 h 374"/>
                <a:gd name="T54" fmla="*/ 536 w 1242"/>
                <a:gd name="T55" fmla="*/ 287 h 374"/>
                <a:gd name="T56" fmla="*/ 430 w 1242"/>
                <a:gd name="T57" fmla="*/ 297 h 374"/>
                <a:gd name="T58" fmla="*/ 366 w 1242"/>
                <a:gd name="T59" fmla="*/ 287 h 374"/>
                <a:gd name="T60" fmla="*/ 286 w 1242"/>
                <a:gd name="T61" fmla="*/ 305 h 374"/>
                <a:gd name="T62" fmla="*/ 175 w 1242"/>
                <a:gd name="T63" fmla="*/ 324 h 374"/>
                <a:gd name="T64" fmla="*/ 100 w 1242"/>
                <a:gd name="T65" fmla="*/ 340 h 374"/>
                <a:gd name="T66" fmla="*/ 40 w 1242"/>
                <a:gd name="T67" fmla="*/ 348 h 374"/>
                <a:gd name="T68" fmla="*/ 28 w 1242"/>
                <a:gd name="T69" fmla="*/ 184 h 374"/>
                <a:gd name="T70" fmla="*/ 0 w 1242"/>
                <a:gd name="T71" fmla="*/ 91 h 37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242"/>
                <a:gd name="T109" fmla="*/ 0 h 374"/>
                <a:gd name="T110" fmla="*/ 1242 w 1242"/>
                <a:gd name="T111" fmla="*/ 374 h 37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242" h="374">
                  <a:moveTo>
                    <a:pt x="0" y="91"/>
                  </a:moveTo>
                  <a:lnTo>
                    <a:pt x="164" y="83"/>
                  </a:lnTo>
                  <a:lnTo>
                    <a:pt x="332" y="87"/>
                  </a:lnTo>
                  <a:lnTo>
                    <a:pt x="416" y="64"/>
                  </a:lnTo>
                  <a:lnTo>
                    <a:pt x="554" y="56"/>
                  </a:lnTo>
                  <a:lnTo>
                    <a:pt x="666" y="59"/>
                  </a:lnTo>
                  <a:lnTo>
                    <a:pt x="855" y="64"/>
                  </a:lnTo>
                  <a:lnTo>
                    <a:pt x="943" y="58"/>
                  </a:lnTo>
                  <a:lnTo>
                    <a:pt x="1043" y="25"/>
                  </a:lnTo>
                  <a:lnTo>
                    <a:pt x="1093" y="0"/>
                  </a:lnTo>
                  <a:lnTo>
                    <a:pt x="1184" y="2"/>
                  </a:lnTo>
                  <a:lnTo>
                    <a:pt x="1228" y="23"/>
                  </a:lnTo>
                  <a:lnTo>
                    <a:pt x="1242" y="55"/>
                  </a:lnTo>
                  <a:lnTo>
                    <a:pt x="1225" y="71"/>
                  </a:lnTo>
                  <a:lnTo>
                    <a:pt x="1200" y="79"/>
                  </a:lnTo>
                  <a:lnTo>
                    <a:pt x="1166" y="64"/>
                  </a:lnTo>
                  <a:lnTo>
                    <a:pt x="1128" y="64"/>
                  </a:lnTo>
                  <a:lnTo>
                    <a:pt x="1096" y="102"/>
                  </a:lnTo>
                  <a:lnTo>
                    <a:pt x="1086" y="134"/>
                  </a:lnTo>
                  <a:lnTo>
                    <a:pt x="1026" y="160"/>
                  </a:lnTo>
                  <a:lnTo>
                    <a:pt x="1084" y="134"/>
                  </a:lnTo>
                  <a:lnTo>
                    <a:pt x="1064" y="176"/>
                  </a:lnTo>
                  <a:lnTo>
                    <a:pt x="1056" y="208"/>
                  </a:lnTo>
                  <a:lnTo>
                    <a:pt x="956" y="198"/>
                  </a:lnTo>
                  <a:lnTo>
                    <a:pt x="889" y="203"/>
                  </a:lnTo>
                  <a:lnTo>
                    <a:pt x="792" y="230"/>
                  </a:lnTo>
                  <a:lnTo>
                    <a:pt x="680" y="258"/>
                  </a:lnTo>
                  <a:lnTo>
                    <a:pt x="536" y="287"/>
                  </a:lnTo>
                  <a:lnTo>
                    <a:pt x="430" y="297"/>
                  </a:lnTo>
                  <a:lnTo>
                    <a:pt x="366" y="287"/>
                  </a:lnTo>
                  <a:lnTo>
                    <a:pt x="286" y="305"/>
                  </a:lnTo>
                  <a:cubicBezTo>
                    <a:pt x="255" y="313"/>
                    <a:pt x="206" y="320"/>
                    <a:pt x="175" y="324"/>
                  </a:cubicBezTo>
                  <a:cubicBezTo>
                    <a:pt x="144" y="329"/>
                    <a:pt x="122" y="336"/>
                    <a:pt x="100" y="340"/>
                  </a:cubicBezTo>
                  <a:cubicBezTo>
                    <a:pt x="78" y="344"/>
                    <a:pt x="52" y="374"/>
                    <a:pt x="40" y="348"/>
                  </a:cubicBezTo>
                  <a:lnTo>
                    <a:pt x="28" y="184"/>
                  </a:lnTo>
                  <a:lnTo>
                    <a:pt x="0" y="91"/>
                  </a:lnTo>
                  <a:close/>
                </a:path>
              </a:pathLst>
            </a:custGeom>
            <a:solidFill>
              <a:srgbClr val="FFD9B3"/>
            </a:solidFill>
            <a:ln w="6350">
              <a:solidFill>
                <a:srgbClr val="000000"/>
              </a:solidFill>
              <a:round/>
              <a:headEnd/>
              <a:tailEnd/>
            </a:ln>
          </p:spPr>
          <p:txBody>
            <a:bodyPr/>
            <a:lstStyle/>
            <a:p>
              <a:endParaRPr lang="en-GB" dirty="0"/>
            </a:p>
          </p:txBody>
        </p:sp>
        <p:sp>
          <p:nvSpPr>
            <p:cNvPr id="352" name="Freeform 359"/>
            <p:cNvSpPr>
              <a:spLocks/>
            </p:cNvSpPr>
            <p:nvPr/>
          </p:nvSpPr>
          <p:spPr bwMode="auto">
            <a:xfrm>
              <a:off x="6092825" y="4699000"/>
              <a:ext cx="60325" cy="39688"/>
            </a:xfrm>
            <a:custGeom>
              <a:avLst/>
              <a:gdLst>
                <a:gd name="T0" fmla="*/ 38 w 38"/>
                <a:gd name="T1" fmla="*/ 1 h 25"/>
                <a:gd name="T2" fmla="*/ 5 w 38"/>
                <a:gd name="T3" fmla="*/ 4 h 25"/>
                <a:gd name="T4" fmla="*/ 5 w 38"/>
                <a:gd name="T5" fmla="*/ 25 h 25"/>
                <a:gd name="T6" fmla="*/ 0 60000 65536"/>
                <a:gd name="T7" fmla="*/ 0 60000 65536"/>
                <a:gd name="T8" fmla="*/ 0 60000 65536"/>
                <a:gd name="T9" fmla="*/ 0 w 38"/>
                <a:gd name="T10" fmla="*/ 0 h 25"/>
                <a:gd name="T11" fmla="*/ 38 w 38"/>
                <a:gd name="T12" fmla="*/ 25 h 25"/>
              </a:gdLst>
              <a:ahLst/>
              <a:cxnLst>
                <a:cxn ang="T6">
                  <a:pos x="T0" y="T1"/>
                </a:cxn>
                <a:cxn ang="T7">
                  <a:pos x="T2" y="T3"/>
                </a:cxn>
                <a:cxn ang="T8">
                  <a:pos x="T4" y="T5"/>
                </a:cxn>
              </a:cxnLst>
              <a:rect l="T9" t="T10" r="T11" b="T12"/>
              <a:pathLst>
                <a:path w="38" h="25">
                  <a:moveTo>
                    <a:pt x="38" y="1"/>
                  </a:moveTo>
                  <a:cubicBezTo>
                    <a:pt x="24" y="0"/>
                    <a:pt x="10" y="0"/>
                    <a:pt x="5" y="4"/>
                  </a:cubicBezTo>
                  <a:cubicBezTo>
                    <a:pt x="0" y="8"/>
                    <a:pt x="2" y="16"/>
                    <a:pt x="5" y="25"/>
                  </a:cubicBezTo>
                </a:path>
              </a:pathLst>
            </a:custGeom>
            <a:noFill/>
            <a:ln w="6350" cap="flat" cmpd="sng">
              <a:solidFill>
                <a:srgbClr val="000000"/>
              </a:solidFill>
              <a:prstDash val="solid"/>
              <a:round/>
              <a:headEnd/>
              <a:tailEnd/>
            </a:ln>
          </p:spPr>
          <p:txBody>
            <a:bodyPr/>
            <a:lstStyle/>
            <a:p>
              <a:endParaRPr lang="en-GB" dirty="0"/>
            </a:p>
          </p:txBody>
        </p:sp>
        <p:sp>
          <p:nvSpPr>
            <p:cNvPr id="353" name="AutoShape 185"/>
            <p:cNvSpPr>
              <a:spLocks noChangeArrowheads="1"/>
            </p:cNvSpPr>
            <p:nvPr/>
          </p:nvSpPr>
          <p:spPr bwMode="auto">
            <a:xfrm>
              <a:off x="3459799" y="4594767"/>
              <a:ext cx="63500" cy="33337"/>
            </a:xfrm>
            <a:prstGeom prst="roundRect">
              <a:avLst>
                <a:gd name="adj" fmla="val 16667"/>
              </a:avLst>
            </a:prstGeom>
            <a:solidFill>
              <a:srgbClr val="FF3300"/>
            </a:solidFill>
            <a:ln w="6350">
              <a:solidFill>
                <a:schemeClr val="tx1"/>
              </a:solidFill>
              <a:round/>
              <a:headEnd/>
              <a:tailEnd/>
            </a:ln>
          </p:spPr>
          <p:txBody>
            <a:bodyPr wrap="none" anchor="ctr"/>
            <a:lstStyle/>
            <a:p>
              <a:endParaRPr lang="en-US" dirty="0"/>
            </a:p>
          </p:txBody>
        </p:sp>
        <p:sp>
          <p:nvSpPr>
            <p:cNvPr id="354" name="Freeform 3"/>
            <p:cNvSpPr>
              <a:spLocks/>
            </p:cNvSpPr>
            <p:nvPr/>
          </p:nvSpPr>
          <p:spPr bwMode="auto">
            <a:xfrm rot="20591385">
              <a:off x="1865656" y="4386547"/>
              <a:ext cx="1706563" cy="759037"/>
            </a:xfrm>
            <a:custGeom>
              <a:avLst/>
              <a:gdLst>
                <a:gd name="connsiteX0" fmla="*/ 2282 w 10000"/>
                <a:gd name="connsiteY0" fmla="*/ 7808 h 10000"/>
                <a:gd name="connsiteX1" fmla="*/ 1693 w 10000"/>
                <a:gd name="connsiteY1" fmla="*/ 6456 h 10000"/>
                <a:gd name="connsiteX2" fmla="*/ 1182 w 10000"/>
                <a:gd name="connsiteY2" fmla="*/ 5110 h 10000"/>
                <a:gd name="connsiteX3" fmla="*/ 921 w 10000"/>
                <a:gd name="connsiteY3" fmla="*/ 4434 h 10000"/>
                <a:gd name="connsiteX4" fmla="*/ 463 w 10000"/>
                <a:gd name="connsiteY4" fmla="*/ 2986 h 10000"/>
                <a:gd name="connsiteX5" fmla="*/ 233 w 10000"/>
                <a:gd name="connsiteY5" fmla="*/ 1831 h 10000"/>
                <a:gd name="connsiteX6" fmla="*/ 0 w 10000"/>
                <a:gd name="connsiteY6" fmla="*/ 879 h 10000"/>
                <a:gd name="connsiteX7" fmla="*/ 50 w 10000"/>
                <a:gd name="connsiteY7" fmla="*/ 45 h 10000"/>
                <a:gd name="connsiteX8" fmla="*/ 309 w 10000"/>
                <a:gd name="connsiteY8" fmla="*/ 0 h 10000"/>
                <a:gd name="connsiteX9" fmla="*/ 820 w 10000"/>
                <a:gd name="connsiteY9" fmla="*/ 0 h 10000"/>
                <a:gd name="connsiteX10" fmla="*/ 1576 w 10000"/>
                <a:gd name="connsiteY10" fmla="*/ 113 h 10000"/>
                <a:gd name="connsiteX11" fmla="*/ 2355 w 10000"/>
                <a:gd name="connsiteY11" fmla="*/ 361 h 10000"/>
                <a:gd name="connsiteX12" fmla="*/ 3058 w 10000"/>
                <a:gd name="connsiteY12" fmla="*/ 625 h 10000"/>
                <a:gd name="connsiteX13" fmla="*/ 3941 w 10000"/>
                <a:gd name="connsiteY13" fmla="*/ 1104 h 10000"/>
                <a:gd name="connsiteX14" fmla="*/ 4994 w 10000"/>
                <a:gd name="connsiteY14" fmla="*/ 1899 h 10000"/>
                <a:gd name="connsiteX15" fmla="*/ 5555 w 10000"/>
                <a:gd name="connsiteY15" fmla="*/ 2310 h 10000"/>
                <a:gd name="connsiteX16" fmla="*/ 6299 w 10000"/>
                <a:gd name="connsiteY16" fmla="*/ 2710 h 10000"/>
                <a:gd name="connsiteX17" fmla="*/ 6649 w 10000"/>
                <a:gd name="connsiteY17" fmla="*/ 2856 h 10000"/>
                <a:gd name="connsiteX18" fmla="*/ 6860 w 10000"/>
                <a:gd name="connsiteY18" fmla="*/ 2924 h 10000"/>
                <a:gd name="connsiteX19" fmla="*/ 7182 w 10000"/>
                <a:gd name="connsiteY19" fmla="*/ 3025 h 10000"/>
                <a:gd name="connsiteX20" fmla="*/ 7415 w 10000"/>
                <a:gd name="connsiteY20" fmla="*/ 3065 h 10000"/>
                <a:gd name="connsiteX21" fmla="*/ 7689 w 10000"/>
                <a:gd name="connsiteY21" fmla="*/ 3025 h 10000"/>
                <a:gd name="connsiteX22" fmla="*/ 7970 w 10000"/>
                <a:gd name="connsiteY22" fmla="*/ 2980 h 10000"/>
                <a:gd name="connsiteX23" fmla="*/ 8291 w 10000"/>
                <a:gd name="connsiteY23" fmla="*/ 3020 h 10000"/>
                <a:gd name="connsiteX24" fmla="*/ 8430 w 10000"/>
                <a:gd name="connsiteY24" fmla="*/ 3127 h 10000"/>
                <a:gd name="connsiteX25" fmla="*/ 8496 w 10000"/>
                <a:gd name="connsiteY25" fmla="*/ 3352 h 10000"/>
                <a:gd name="connsiteX26" fmla="*/ 8307 w 10000"/>
                <a:gd name="connsiteY26" fmla="*/ 3256 h 10000"/>
                <a:gd name="connsiteX27" fmla="*/ 8496 w 10000"/>
                <a:gd name="connsiteY27" fmla="*/ 3352 h 10000"/>
                <a:gd name="connsiteX28" fmla="*/ 8591 w 10000"/>
                <a:gd name="connsiteY28" fmla="*/ 3346 h 10000"/>
                <a:gd name="connsiteX29" fmla="*/ 8745 w 10000"/>
                <a:gd name="connsiteY29" fmla="*/ 3431 h 10000"/>
                <a:gd name="connsiteX30" fmla="*/ 8919 w 10000"/>
                <a:gd name="connsiteY30" fmla="*/ 3515 h 10000"/>
                <a:gd name="connsiteX31" fmla="*/ 9095 w 10000"/>
                <a:gd name="connsiteY31" fmla="*/ 3572 h 10000"/>
                <a:gd name="connsiteX32" fmla="*/ 9376 w 10000"/>
                <a:gd name="connsiteY32" fmla="*/ 3696 h 10000"/>
                <a:gd name="connsiteX33" fmla="*/ 9546 w 10000"/>
                <a:gd name="connsiteY33" fmla="*/ 3814 h 10000"/>
                <a:gd name="connsiteX34" fmla="*/ 9678 w 10000"/>
                <a:gd name="connsiteY34" fmla="*/ 3842 h 10000"/>
                <a:gd name="connsiteX35" fmla="*/ 9745 w 10000"/>
                <a:gd name="connsiteY35" fmla="*/ 3848 h 10000"/>
                <a:gd name="connsiteX36" fmla="*/ 9871 w 10000"/>
                <a:gd name="connsiteY36" fmla="*/ 3882 h 10000"/>
                <a:gd name="connsiteX37" fmla="*/ 9943 w 10000"/>
                <a:gd name="connsiteY37" fmla="*/ 4000 h 10000"/>
                <a:gd name="connsiteX38" fmla="*/ 9968 w 10000"/>
                <a:gd name="connsiteY38" fmla="*/ 4152 h 10000"/>
                <a:gd name="connsiteX39" fmla="*/ 10000 w 10000"/>
                <a:gd name="connsiteY39" fmla="*/ 4389 h 10000"/>
                <a:gd name="connsiteX40" fmla="*/ 9915 w 10000"/>
                <a:gd name="connsiteY40" fmla="*/ 4569 h 10000"/>
                <a:gd name="connsiteX41" fmla="*/ 9817 w 10000"/>
                <a:gd name="connsiteY41" fmla="*/ 4648 h 10000"/>
                <a:gd name="connsiteX42" fmla="*/ 9663 w 10000"/>
                <a:gd name="connsiteY42" fmla="*/ 4648 h 10000"/>
                <a:gd name="connsiteX43" fmla="*/ 9499 w 10000"/>
                <a:gd name="connsiteY43" fmla="*/ 4654 h 10000"/>
                <a:gd name="connsiteX44" fmla="*/ 9303 w 10000"/>
                <a:gd name="connsiteY44" fmla="*/ 4592 h 10000"/>
                <a:gd name="connsiteX45" fmla="*/ 9247 w 10000"/>
                <a:gd name="connsiteY45" fmla="*/ 4597 h 10000"/>
                <a:gd name="connsiteX46" fmla="*/ 9215 w 10000"/>
                <a:gd name="connsiteY46" fmla="*/ 4394 h 10000"/>
                <a:gd name="connsiteX47" fmla="*/ 9228 w 10000"/>
                <a:gd name="connsiteY47" fmla="*/ 4265 h 10000"/>
                <a:gd name="connsiteX48" fmla="*/ 9234 w 10000"/>
                <a:gd name="connsiteY48" fmla="*/ 4400 h 10000"/>
                <a:gd name="connsiteX49" fmla="*/ 9253 w 10000"/>
                <a:gd name="connsiteY49" fmla="*/ 4541 h 10000"/>
                <a:gd name="connsiteX50" fmla="*/ 9281 w 10000"/>
                <a:gd name="connsiteY50" fmla="*/ 4608 h 10000"/>
                <a:gd name="connsiteX51" fmla="*/ 9199 w 10000"/>
                <a:gd name="connsiteY51" fmla="*/ 4749 h 10000"/>
                <a:gd name="connsiteX52" fmla="*/ 9183 w 10000"/>
                <a:gd name="connsiteY52" fmla="*/ 4879 h 10000"/>
                <a:gd name="connsiteX53" fmla="*/ 9202 w 10000"/>
                <a:gd name="connsiteY53" fmla="*/ 4715 h 10000"/>
                <a:gd name="connsiteX54" fmla="*/ 9269 w 10000"/>
                <a:gd name="connsiteY54" fmla="*/ 4580 h 10000"/>
                <a:gd name="connsiteX55" fmla="*/ 9354 w 10000"/>
                <a:gd name="connsiteY55" fmla="*/ 4631 h 10000"/>
                <a:gd name="connsiteX56" fmla="*/ 9433 w 10000"/>
                <a:gd name="connsiteY56" fmla="*/ 4727 h 10000"/>
                <a:gd name="connsiteX57" fmla="*/ 9521 w 10000"/>
                <a:gd name="connsiteY57" fmla="*/ 4766 h 10000"/>
                <a:gd name="connsiteX58" fmla="*/ 9641 w 10000"/>
                <a:gd name="connsiteY58" fmla="*/ 4783 h 10000"/>
                <a:gd name="connsiteX59" fmla="*/ 9694 w 10000"/>
                <a:gd name="connsiteY59" fmla="*/ 4823 h 10000"/>
                <a:gd name="connsiteX60" fmla="*/ 9738 w 10000"/>
                <a:gd name="connsiteY60" fmla="*/ 4845 h 10000"/>
                <a:gd name="connsiteX61" fmla="*/ 9839 w 10000"/>
                <a:gd name="connsiteY61" fmla="*/ 4885 h 10000"/>
                <a:gd name="connsiteX62" fmla="*/ 9883 w 10000"/>
                <a:gd name="connsiteY62" fmla="*/ 4963 h 10000"/>
                <a:gd name="connsiteX63" fmla="*/ 9918 w 10000"/>
                <a:gd name="connsiteY63" fmla="*/ 5014 h 10000"/>
                <a:gd name="connsiteX64" fmla="*/ 9927 w 10000"/>
                <a:gd name="connsiteY64" fmla="*/ 5115 h 10000"/>
                <a:gd name="connsiteX65" fmla="*/ 9887 w 10000"/>
                <a:gd name="connsiteY65" fmla="*/ 5324 h 10000"/>
                <a:gd name="connsiteX66" fmla="*/ 9798 w 10000"/>
                <a:gd name="connsiteY66" fmla="*/ 5499 h 10000"/>
                <a:gd name="connsiteX67" fmla="*/ 9697 w 10000"/>
                <a:gd name="connsiteY67" fmla="*/ 5561 h 10000"/>
                <a:gd name="connsiteX68" fmla="*/ 9574 w 10000"/>
                <a:gd name="connsiteY68" fmla="*/ 5521 h 10000"/>
                <a:gd name="connsiteX69" fmla="*/ 9351 w 10000"/>
                <a:gd name="connsiteY69" fmla="*/ 5380 h 10000"/>
                <a:gd name="connsiteX70" fmla="*/ 9209 w 10000"/>
                <a:gd name="connsiteY70" fmla="*/ 5335 h 10000"/>
                <a:gd name="connsiteX71" fmla="*/ 9158 w 10000"/>
                <a:gd name="connsiteY71" fmla="*/ 5290 h 10000"/>
                <a:gd name="connsiteX72" fmla="*/ 9224 w 10000"/>
                <a:gd name="connsiteY72" fmla="*/ 5183 h 10000"/>
                <a:gd name="connsiteX73" fmla="*/ 9142 w 10000"/>
                <a:gd name="connsiteY73" fmla="*/ 5290 h 10000"/>
                <a:gd name="connsiteX74" fmla="*/ 9035 w 10000"/>
                <a:gd name="connsiteY74" fmla="*/ 5448 h 10000"/>
                <a:gd name="connsiteX75" fmla="*/ 9161 w 10000"/>
                <a:gd name="connsiteY75" fmla="*/ 5256 h 10000"/>
                <a:gd name="connsiteX76" fmla="*/ 9281 w 10000"/>
                <a:gd name="connsiteY76" fmla="*/ 5358 h 10000"/>
                <a:gd name="connsiteX77" fmla="*/ 9474 w 10000"/>
                <a:gd name="connsiteY77" fmla="*/ 5454 h 10000"/>
                <a:gd name="connsiteX78" fmla="*/ 9596 w 10000"/>
                <a:gd name="connsiteY78" fmla="*/ 5499 h 10000"/>
                <a:gd name="connsiteX79" fmla="*/ 9650 w 10000"/>
                <a:gd name="connsiteY79" fmla="*/ 5515 h 10000"/>
                <a:gd name="connsiteX80" fmla="*/ 9707 w 10000"/>
                <a:gd name="connsiteY80" fmla="*/ 5741 h 10000"/>
                <a:gd name="connsiteX81" fmla="*/ 9678 w 10000"/>
                <a:gd name="connsiteY81" fmla="*/ 5949 h 10000"/>
                <a:gd name="connsiteX82" fmla="*/ 9546 w 10000"/>
                <a:gd name="connsiteY82" fmla="*/ 6006 h 10000"/>
                <a:gd name="connsiteX83" fmla="*/ 9436 w 10000"/>
                <a:gd name="connsiteY83" fmla="*/ 6000 h 10000"/>
                <a:gd name="connsiteX84" fmla="*/ 9310 w 10000"/>
                <a:gd name="connsiteY84" fmla="*/ 6000 h 10000"/>
                <a:gd name="connsiteX85" fmla="*/ 9187 w 10000"/>
                <a:gd name="connsiteY85" fmla="*/ 5955 h 10000"/>
                <a:gd name="connsiteX86" fmla="*/ 9086 w 10000"/>
                <a:gd name="connsiteY86" fmla="*/ 5854 h 10000"/>
                <a:gd name="connsiteX87" fmla="*/ 8979 w 10000"/>
                <a:gd name="connsiteY87" fmla="*/ 5820 h 10000"/>
                <a:gd name="connsiteX88" fmla="*/ 8906 w 10000"/>
                <a:gd name="connsiteY88" fmla="*/ 5831 h 10000"/>
                <a:gd name="connsiteX89" fmla="*/ 8824 w 10000"/>
                <a:gd name="connsiteY89" fmla="*/ 5741 h 10000"/>
                <a:gd name="connsiteX90" fmla="*/ 8944 w 10000"/>
                <a:gd name="connsiteY90" fmla="*/ 5611 h 10000"/>
                <a:gd name="connsiteX91" fmla="*/ 8802 w 10000"/>
                <a:gd name="connsiteY91" fmla="*/ 5763 h 10000"/>
                <a:gd name="connsiteX92" fmla="*/ 8748 w 10000"/>
                <a:gd name="connsiteY92" fmla="*/ 5746 h 10000"/>
                <a:gd name="connsiteX93" fmla="*/ 8679 w 10000"/>
                <a:gd name="connsiteY93" fmla="*/ 5887 h 10000"/>
                <a:gd name="connsiteX94" fmla="*/ 8588 w 10000"/>
                <a:gd name="connsiteY94" fmla="*/ 5921 h 10000"/>
                <a:gd name="connsiteX95" fmla="*/ 8452 w 10000"/>
                <a:gd name="connsiteY95" fmla="*/ 5977 h 10000"/>
                <a:gd name="connsiteX96" fmla="*/ 8641 w 10000"/>
                <a:gd name="connsiteY96" fmla="*/ 5904 h 10000"/>
                <a:gd name="connsiteX97" fmla="*/ 8723 w 10000"/>
                <a:gd name="connsiteY97" fmla="*/ 5831 h 10000"/>
                <a:gd name="connsiteX98" fmla="*/ 8767 w 10000"/>
                <a:gd name="connsiteY98" fmla="*/ 5752 h 10000"/>
                <a:gd name="connsiteX99" fmla="*/ 8840 w 10000"/>
                <a:gd name="connsiteY99" fmla="*/ 5746 h 10000"/>
                <a:gd name="connsiteX100" fmla="*/ 8944 w 10000"/>
                <a:gd name="connsiteY100" fmla="*/ 5808 h 10000"/>
                <a:gd name="connsiteX101" fmla="*/ 9086 w 10000"/>
                <a:gd name="connsiteY101" fmla="*/ 5854 h 10000"/>
                <a:gd name="connsiteX102" fmla="*/ 9001 w 10000"/>
                <a:gd name="connsiteY102" fmla="*/ 5989 h 10000"/>
                <a:gd name="connsiteX103" fmla="*/ 8897 w 10000"/>
                <a:gd name="connsiteY103" fmla="*/ 6090 h 10000"/>
                <a:gd name="connsiteX104" fmla="*/ 8840 w 10000"/>
                <a:gd name="connsiteY104" fmla="*/ 6101 h 10000"/>
                <a:gd name="connsiteX105" fmla="*/ 8679 w 10000"/>
                <a:gd name="connsiteY105" fmla="*/ 6085 h 10000"/>
                <a:gd name="connsiteX106" fmla="*/ 8446 w 10000"/>
                <a:gd name="connsiteY106" fmla="*/ 6039 h 10000"/>
                <a:gd name="connsiteX107" fmla="*/ 8162 w 10000"/>
                <a:gd name="connsiteY107" fmla="*/ 5977 h 10000"/>
                <a:gd name="connsiteX108" fmla="*/ 7935 w 10000"/>
                <a:gd name="connsiteY108" fmla="*/ 5876 h 10000"/>
                <a:gd name="connsiteX109" fmla="*/ 7765 w 10000"/>
                <a:gd name="connsiteY109" fmla="*/ 5752 h 10000"/>
                <a:gd name="connsiteX110" fmla="*/ 7538 w 10000"/>
                <a:gd name="connsiteY110" fmla="*/ 5617 h 10000"/>
                <a:gd name="connsiteX111" fmla="*/ 7301 w 10000"/>
                <a:gd name="connsiteY111" fmla="*/ 5448 h 10000"/>
                <a:gd name="connsiteX112" fmla="*/ 7141 w 10000"/>
                <a:gd name="connsiteY112" fmla="*/ 5228 h 10000"/>
                <a:gd name="connsiteX113" fmla="*/ 6885 w 10000"/>
                <a:gd name="connsiteY113" fmla="*/ 5048 h 10000"/>
                <a:gd name="connsiteX114" fmla="*/ 6453 w 10000"/>
                <a:gd name="connsiteY114" fmla="*/ 4811 h 10000"/>
                <a:gd name="connsiteX115" fmla="*/ 5523 w 10000"/>
                <a:gd name="connsiteY115" fmla="*/ 4766 h 10000"/>
                <a:gd name="connsiteX116" fmla="*/ 4562 w 10000"/>
                <a:gd name="connsiteY116" fmla="*/ 4715 h 10000"/>
                <a:gd name="connsiteX117" fmla="*/ 3742 w 10000"/>
                <a:gd name="connsiteY117" fmla="*/ 4530 h 10000"/>
                <a:gd name="connsiteX118" fmla="*/ 2601 w 10000"/>
                <a:gd name="connsiteY118" fmla="*/ 3899 h 10000"/>
                <a:gd name="connsiteX119" fmla="*/ 1980 w 10000"/>
                <a:gd name="connsiteY119" fmla="*/ 3177 h 10000"/>
                <a:gd name="connsiteX120" fmla="*/ 1277 w 10000"/>
                <a:gd name="connsiteY120" fmla="*/ 2558 h 10000"/>
                <a:gd name="connsiteX121" fmla="*/ 2926 w 10000"/>
                <a:gd name="connsiteY121" fmla="*/ 4101 h 10000"/>
                <a:gd name="connsiteX122" fmla="*/ 3662 w 10000"/>
                <a:gd name="connsiteY122" fmla="*/ 4541 h 10000"/>
                <a:gd name="connsiteX123" fmla="*/ 3953 w 10000"/>
                <a:gd name="connsiteY123" fmla="*/ 5138 h 10000"/>
                <a:gd name="connsiteX124" fmla="*/ 3793 w 10000"/>
                <a:gd name="connsiteY124" fmla="*/ 6248 h 10000"/>
                <a:gd name="connsiteX125" fmla="*/ 3613 w 10000"/>
                <a:gd name="connsiteY125" fmla="*/ 7330 h 10000"/>
                <a:gd name="connsiteX126" fmla="*/ 3216 w 10000"/>
                <a:gd name="connsiteY126" fmla="*/ 10000 h 10000"/>
                <a:gd name="connsiteX127" fmla="*/ 2282 w 10000"/>
                <a:gd name="connsiteY127" fmla="*/ 7808 h 10000"/>
                <a:gd name="connsiteX0" fmla="*/ 2282 w 10000"/>
                <a:gd name="connsiteY0" fmla="*/ 7808 h 10000"/>
                <a:gd name="connsiteX1" fmla="*/ 1693 w 10000"/>
                <a:gd name="connsiteY1" fmla="*/ 6456 h 10000"/>
                <a:gd name="connsiteX2" fmla="*/ 1182 w 10000"/>
                <a:gd name="connsiteY2" fmla="*/ 5110 h 10000"/>
                <a:gd name="connsiteX3" fmla="*/ 921 w 10000"/>
                <a:gd name="connsiteY3" fmla="*/ 4434 h 10000"/>
                <a:gd name="connsiteX4" fmla="*/ 463 w 10000"/>
                <a:gd name="connsiteY4" fmla="*/ 2986 h 10000"/>
                <a:gd name="connsiteX5" fmla="*/ 233 w 10000"/>
                <a:gd name="connsiteY5" fmla="*/ 1831 h 10000"/>
                <a:gd name="connsiteX6" fmla="*/ 0 w 10000"/>
                <a:gd name="connsiteY6" fmla="*/ 879 h 10000"/>
                <a:gd name="connsiteX7" fmla="*/ 50 w 10000"/>
                <a:gd name="connsiteY7" fmla="*/ 45 h 10000"/>
                <a:gd name="connsiteX8" fmla="*/ 309 w 10000"/>
                <a:gd name="connsiteY8" fmla="*/ 0 h 10000"/>
                <a:gd name="connsiteX9" fmla="*/ 820 w 10000"/>
                <a:gd name="connsiteY9" fmla="*/ 0 h 10000"/>
                <a:gd name="connsiteX10" fmla="*/ 1576 w 10000"/>
                <a:gd name="connsiteY10" fmla="*/ 113 h 10000"/>
                <a:gd name="connsiteX11" fmla="*/ 2355 w 10000"/>
                <a:gd name="connsiteY11" fmla="*/ 361 h 10000"/>
                <a:gd name="connsiteX12" fmla="*/ 3058 w 10000"/>
                <a:gd name="connsiteY12" fmla="*/ 625 h 10000"/>
                <a:gd name="connsiteX13" fmla="*/ 3941 w 10000"/>
                <a:gd name="connsiteY13" fmla="*/ 1104 h 10000"/>
                <a:gd name="connsiteX14" fmla="*/ 4994 w 10000"/>
                <a:gd name="connsiteY14" fmla="*/ 1899 h 10000"/>
                <a:gd name="connsiteX15" fmla="*/ 5555 w 10000"/>
                <a:gd name="connsiteY15" fmla="*/ 2310 h 10000"/>
                <a:gd name="connsiteX16" fmla="*/ 6299 w 10000"/>
                <a:gd name="connsiteY16" fmla="*/ 2710 h 10000"/>
                <a:gd name="connsiteX17" fmla="*/ 6649 w 10000"/>
                <a:gd name="connsiteY17" fmla="*/ 2856 h 10000"/>
                <a:gd name="connsiteX18" fmla="*/ 6860 w 10000"/>
                <a:gd name="connsiteY18" fmla="*/ 2924 h 10000"/>
                <a:gd name="connsiteX19" fmla="*/ 7182 w 10000"/>
                <a:gd name="connsiteY19" fmla="*/ 3025 h 10000"/>
                <a:gd name="connsiteX20" fmla="*/ 7415 w 10000"/>
                <a:gd name="connsiteY20" fmla="*/ 3065 h 10000"/>
                <a:gd name="connsiteX21" fmla="*/ 7689 w 10000"/>
                <a:gd name="connsiteY21" fmla="*/ 3025 h 10000"/>
                <a:gd name="connsiteX22" fmla="*/ 7970 w 10000"/>
                <a:gd name="connsiteY22" fmla="*/ 2980 h 10000"/>
                <a:gd name="connsiteX23" fmla="*/ 8291 w 10000"/>
                <a:gd name="connsiteY23" fmla="*/ 3020 h 10000"/>
                <a:gd name="connsiteX24" fmla="*/ 8430 w 10000"/>
                <a:gd name="connsiteY24" fmla="*/ 3127 h 10000"/>
                <a:gd name="connsiteX25" fmla="*/ 8496 w 10000"/>
                <a:gd name="connsiteY25" fmla="*/ 3352 h 10000"/>
                <a:gd name="connsiteX26" fmla="*/ 8307 w 10000"/>
                <a:gd name="connsiteY26" fmla="*/ 3256 h 10000"/>
                <a:gd name="connsiteX27" fmla="*/ 8496 w 10000"/>
                <a:gd name="connsiteY27" fmla="*/ 3352 h 10000"/>
                <a:gd name="connsiteX28" fmla="*/ 8591 w 10000"/>
                <a:gd name="connsiteY28" fmla="*/ 3346 h 10000"/>
                <a:gd name="connsiteX29" fmla="*/ 8745 w 10000"/>
                <a:gd name="connsiteY29" fmla="*/ 3431 h 10000"/>
                <a:gd name="connsiteX30" fmla="*/ 8919 w 10000"/>
                <a:gd name="connsiteY30" fmla="*/ 3515 h 10000"/>
                <a:gd name="connsiteX31" fmla="*/ 9095 w 10000"/>
                <a:gd name="connsiteY31" fmla="*/ 3572 h 10000"/>
                <a:gd name="connsiteX32" fmla="*/ 9376 w 10000"/>
                <a:gd name="connsiteY32" fmla="*/ 3696 h 10000"/>
                <a:gd name="connsiteX33" fmla="*/ 9546 w 10000"/>
                <a:gd name="connsiteY33" fmla="*/ 3814 h 10000"/>
                <a:gd name="connsiteX34" fmla="*/ 9678 w 10000"/>
                <a:gd name="connsiteY34" fmla="*/ 3842 h 10000"/>
                <a:gd name="connsiteX35" fmla="*/ 9745 w 10000"/>
                <a:gd name="connsiteY35" fmla="*/ 3848 h 10000"/>
                <a:gd name="connsiteX36" fmla="*/ 9871 w 10000"/>
                <a:gd name="connsiteY36" fmla="*/ 3882 h 10000"/>
                <a:gd name="connsiteX37" fmla="*/ 9943 w 10000"/>
                <a:gd name="connsiteY37" fmla="*/ 4000 h 10000"/>
                <a:gd name="connsiteX38" fmla="*/ 9968 w 10000"/>
                <a:gd name="connsiteY38" fmla="*/ 4152 h 10000"/>
                <a:gd name="connsiteX39" fmla="*/ 10000 w 10000"/>
                <a:gd name="connsiteY39" fmla="*/ 4389 h 10000"/>
                <a:gd name="connsiteX40" fmla="*/ 9915 w 10000"/>
                <a:gd name="connsiteY40" fmla="*/ 4569 h 10000"/>
                <a:gd name="connsiteX41" fmla="*/ 9817 w 10000"/>
                <a:gd name="connsiteY41" fmla="*/ 4648 h 10000"/>
                <a:gd name="connsiteX42" fmla="*/ 9663 w 10000"/>
                <a:gd name="connsiteY42" fmla="*/ 4648 h 10000"/>
                <a:gd name="connsiteX43" fmla="*/ 9499 w 10000"/>
                <a:gd name="connsiteY43" fmla="*/ 4654 h 10000"/>
                <a:gd name="connsiteX44" fmla="*/ 9303 w 10000"/>
                <a:gd name="connsiteY44" fmla="*/ 4592 h 10000"/>
                <a:gd name="connsiteX45" fmla="*/ 9247 w 10000"/>
                <a:gd name="connsiteY45" fmla="*/ 4597 h 10000"/>
                <a:gd name="connsiteX46" fmla="*/ 9215 w 10000"/>
                <a:gd name="connsiteY46" fmla="*/ 4394 h 10000"/>
                <a:gd name="connsiteX47" fmla="*/ 9228 w 10000"/>
                <a:gd name="connsiteY47" fmla="*/ 4265 h 10000"/>
                <a:gd name="connsiteX48" fmla="*/ 9234 w 10000"/>
                <a:gd name="connsiteY48" fmla="*/ 4400 h 10000"/>
                <a:gd name="connsiteX49" fmla="*/ 9253 w 10000"/>
                <a:gd name="connsiteY49" fmla="*/ 4541 h 10000"/>
                <a:gd name="connsiteX50" fmla="*/ 9281 w 10000"/>
                <a:gd name="connsiteY50" fmla="*/ 4608 h 10000"/>
                <a:gd name="connsiteX51" fmla="*/ 9199 w 10000"/>
                <a:gd name="connsiteY51" fmla="*/ 4749 h 10000"/>
                <a:gd name="connsiteX52" fmla="*/ 9183 w 10000"/>
                <a:gd name="connsiteY52" fmla="*/ 4879 h 10000"/>
                <a:gd name="connsiteX53" fmla="*/ 9202 w 10000"/>
                <a:gd name="connsiteY53" fmla="*/ 4715 h 10000"/>
                <a:gd name="connsiteX54" fmla="*/ 9269 w 10000"/>
                <a:gd name="connsiteY54" fmla="*/ 4580 h 10000"/>
                <a:gd name="connsiteX55" fmla="*/ 9354 w 10000"/>
                <a:gd name="connsiteY55" fmla="*/ 4631 h 10000"/>
                <a:gd name="connsiteX56" fmla="*/ 9433 w 10000"/>
                <a:gd name="connsiteY56" fmla="*/ 4727 h 10000"/>
                <a:gd name="connsiteX57" fmla="*/ 9521 w 10000"/>
                <a:gd name="connsiteY57" fmla="*/ 4766 h 10000"/>
                <a:gd name="connsiteX58" fmla="*/ 9641 w 10000"/>
                <a:gd name="connsiteY58" fmla="*/ 4783 h 10000"/>
                <a:gd name="connsiteX59" fmla="*/ 9694 w 10000"/>
                <a:gd name="connsiteY59" fmla="*/ 4823 h 10000"/>
                <a:gd name="connsiteX60" fmla="*/ 9738 w 10000"/>
                <a:gd name="connsiteY60" fmla="*/ 4845 h 10000"/>
                <a:gd name="connsiteX61" fmla="*/ 9839 w 10000"/>
                <a:gd name="connsiteY61" fmla="*/ 4885 h 10000"/>
                <a:gd name="connsiteX62" fmla="*/ 9883 w 10000"/>
                <a:gd name="connsiteY62" fmla="*/ 4963 h 10000"/>
                <a:gd name="connsiteX63" fmla="*/ 9918 w 10000"/>
                <a:gd name="connsiteY63" fmla="*/ 5014 h 10000"/>
                <a:gd name="connsiteX64" fmla="*/ 9927 w 10000"/>
                <a:gd name="connsiteY64" fmla="*/ 5115 h 10000"/>
                <a:gd name="connsiteX65" fmla="*/ 9887 w 10000"/>
                <a:gd name="connsiteY65" fmla="*/ 5324 h 10000"/>
                <a:gd name="connsiteX66" fmla="*/ 9798 w 10000"/>
                <a:gd name="connsiteY66" fmla="*/ 5499 h 10000"/>
                <a:gd name="connsiteX67" fmla="*/ 9697 w 10000"/>
                <a:gd name="connsiteY67" fmla="*/ 5561 h 10000"/>
                <a:gd name="connsiteX68" fmla="*/ 9574 w 10000"/>
                <a:gd name="connsiteY68" fmla="*/ 5521 h 10000"/>
                <a:gd name="connsiteX69" fmla="*/ 9351 w 10000"/>
                <a:gd name="connsiteY69" fmla="*/ 5380 h 10000"/>
                <a:gd name="connsiteX70" fmla="*/ 9209 w 10000"/>
                <a:gd name="connsiteY70" fmla="*/ 5335 h 10000"/>
                <a:gd name="connsiteX71" fmla="*/ 9158 w 10000"/>
                <a:gd name="connsiteY71" fmla="*/ 5290 h 10000"/>
                <a:gd name="connsiteX72" fmla="*/ 9224 w 10000"/>
                <a:gd name="connsiteY72" fmla="*/ 5183 h 10000"/>
                <a:gd name="connsiteX73" fmla="*/ 9142 w 10000"/>
                <a:gd name="connsiteY73" fmla="*/ 5290 h 10000"/>
                <a:gd name="connsiteX74" fmla="*/ 9035 w 10000"/>
                <a:gd name="connsiteY74" fmla="*/ 5448 h 10000"/>
                <a:gd name="connsiteX75" fmla="*/ 9161 w 10000"/>
                <a:gd name="connsiteY75" fmla="*/ 5256 h 10000"/>
                <a:gd name="connsiteX76" fmla="*/ 9281 w 10000"/>
                <a:gd name="connsiteY76" fmla="*/ 5358 h 10000"/>
                <a:gd name="connsiteX77" fmla="*/ 9474 w 10000"/>
                <a:gd name="connsiteY77" fmla="*/ 5454 h 10000"/>
                <a:gd name="connsiteX78" fmla="*/ 9596 w 10000"/>
                <a:gd name="connsiteY78" fmla="*/ 5499 h 10000"/>
                <a:gd name="connsiteX79" fmla="*/ 9650 w 10000"/>
                <a:gd name="connsiteY79" fmla="*/ 5515 h 10000"/>
                <a:gd name="connsiteX80" fmla="*/ 9707 w 10000"/>
                <a:gd name="connsiteY80" fmla="*/ 5741 h 10000"/>
                <a:gd name="connsiteX81" fmla="*/ 9678 w 10000"/>
                <a:gd name="connsiteY81" fmla="*/ 5949 h 10000"/>
                <a:gd name="connsiteX82" fmla="*/ 9546 w 10000"/>
                <a:gd name="connsiteY82" fmla="*/ 6006 h 10000"/>
                <a:gd name="connsiteX83" fmla="*/ 9436 w 10000"/>
                <a:gd name="connsiteY83" fmla="*/ 6000 h 10000"/>
                <a:gd name="connsiteX84" fmla="*/ 9310 w 10000"/>
                <a:gd name="connsiteY84" fmla="*/ 6000 h 10000"/>
                <a:gd name="connsiteX85" fmla="*/ 9187 w 10000"/>
                <a:gd name="connsiteY85" fmla="*/ 5955 h 10000"/>
                <a:gd name="connsiteX86" fmla="*/ 9086 w 10000"/>
                <a:gd name="connsiteY86" fmla="*/ 5854 h 10000"/>
                <a:gd name="connsiteX87" fmla="*/ 8979 w 10000"/>
                <a:gd name="connsiteY87" fmla="*/ 5820 h 10000"/>
                <a:gd name="connsiteX88" fmla="*/ 8906 w 10000"/>
                <a:gd name="connsiteY88" fmla="*/ 5831 h 10000"/>
                <a:gd name="connsiteX89" fmla="*/ 8824 w 10000"/>
                <a:gd name="connsiteY89" fmla="*/ 5741 h 10000"/>
                <a:gd name="connsiteX90" fmla="*/ 8944 w 10000"/>
                <a:gd name="connsiteY90" fmla="*/ 5611 h 10000"/>
                <a:gd name="connsiteX91" fmla="*/ 8802 w 10000"/>
                <a:gd name="connsiteY91" fmla="*/ 5763 h 10000"/>
                <a:gd name="connsiteX92" fmla="*/ 8748 w 10000"/>
                <a:gd name="connsiteY92" fmla="*/ 5746 h 10000"/>
                <a:gd name="connsiteX93" fmla="*/ 8679 w 10000"/>
                <a:gd name="connsiteY93" fmla="*/ 5887 h 10000"/>
                <a:gd name="connsiteX94" fmla="*/ 8588 w 10000"/>
                <a:gd name="connsiteY94" fmla="*/ 5921 h 10000"/>
                <a:gd name="connsiteX95" fmla="*/ 8452 w 10000"/>
                <a:gd name="connsiteY95" fmla="*/ 5977 h 10000"/>
                <a:gd name="connsiteX96" fmla="*/ 8641 w 10000"/>
                <a:gd name="connsiteY96" fmla="*/ 5904 h 10000"/>
                <a:gd name="connsiteX97" fmla="*/ 8723 w 10000"/>
                <a:gd name="connsiteY97" fmla="*/ 5831 h 10000"/>
                <a:gd name="connsiteX98" fmla="*/ 8767 w 10000"/>
                <a:gd name="connsiteY98" fmla="*/ 5752 h 10000"/>
                <a:gd name="connsiteX99" fmla="*/ 8840 w 10000"/>
                <a:gd name="connsiteY99" fmla="*/ 5746 h 10000"/>
                <a:gd name="connsiteX100" fmla="*/ 8944 w 10000"/>
                <a:gd name="connsiteY100" fmla="*/ 5808 h 10000"/>
                <a:gd name="connsiteX101" fmla="*/ 9086 w 10000"/>
                <a:gd name="connsiteY101" fmla="*/ 5854 h 10000"/>
                <a:gd name="connsiteX102" fmla="*/ 9001 w 10000"/>
                <a:gd name="connsiteY102" fmla="*/ 5989 h 10000"/>
                <a:gd name="connsiteX103" fmla="*/ 8897 w 10000"/>
                <a:gd name="connsiteY103" fmla="*/ 6090 h 10000"/>
                <a:gd name="connsiteX104" fmla="*/ 8840 w 10000"/>
                <a:gd name="connsiteY104" fmla="*/ 6101 h 10000"/>
                <a:gd name="connsiteX105" fmla="*/ 8679 w 10000"/>
                <a:gd name="connsiteY105" fmla="*/ 6085 h 10000"/>
                <a:gd name="connsiteX106" fmla="*/ 8446 w 10000"/>
                <a:gd name="connsiteY106" fmla="*/ 6039 h 10000"/>
                <a:gd name="connsiteX107" fmla="*/ 8162 w 10000"/>
                <a:gd name="connsiteY107" fmla="*/ 5977 h 10000"/>
                <a:gd name="connsiteX108" fmla="*/ 7935 w 10000"/>
                <a:gd name="connsiteY108" fmla="*/ 5876 h 10000"/>
                <a:gd name="connsiteX109" fmla="*/ 7765 w 10000"/>
                <a:gd name="connsiteY109" fmla="*/ 5752 h 10000"/>
                <a:gd name="connsiteX110" fmla="*/ 7538 w 10000"/>
                <a:gd name="connsiteY110" fmla="*/ 5617 h 10000"/>
                <a:gd name="connsiteX111" fmla="*/ 7301 w 10000"/>
                <a:gd name="connsiteY111" fmla="*/ 5448 h 10000"/>
                <a:gd name="connsiteX112" fmla="*/ 7141 w 10000"/>
                <a:gd name="connsiteY112" fmla="*/ 5228 h 10000"/>
                <a:gd name="connsiteX113" fmla="*/ 6885 w 10000"/>
                <a:gd name="connsiteY113" fmla="*/ 5048 h 10000"/>
                <a:gd name="connsiteX114" fmla="*/ 6453 w 10000"/>
                <a:gd name="connsiteY114" fmla="*/ 4811 h 10000"/>
                <a:gd name="connsiteX115" fmla="*/ 5523 w 10000"/>
                <a:gd name="connsiteY115" fmla="*/ 4766 h 10000"/>
                <a:gd name="connsiteX116" fmla="*/ 4562 w 10000"/>
                <a:gd name="connsiteY116" fmla="*/ 4715 h 10000"/>
                <a:gd name="connsiteX117" fmla="*/ 3742 w 10000"/>
                <a:gd name="connsiteY117" fmla="*/ 4530 h 10000"/>
                <a:gd name="connsiteX118" fmla="*/ 2601 w 10000"/>
                <a:gd name="connsiteY118" fmla="*/ 3899 h 10000"/>
                <a:gd name="connsiteX119" fmla="*/ 1980 w 10000"/>
                <a:gd name="connsiteY119" fmla="*/ 3177 h 10000"/>
                <a:gd name="connsiteX120" fmla="*/ 1277 w 10000"/>
                <a:gd name="connsiteY120" fmla="*/ 2558 h 10000"/>
                <a:gd name="connsiteX121" fmla="*/ 2926 w 10000"/>
                <a:gd name="connsiteY121" fmla="*/ 4101 h 10000"/>
                <a:gd name="connsiteX122" fmla="*/ 3662 w 10000"/>
                <a:gd name="connsiteY122" fmla="*/ 4541 h 10000"/>
                <a:gd name="connsiteX123" fmla="*/ 3967 w 10000"/>
                <a:gd name="connsiteY123" fmla="*/ 4640 h 10000"/>
                <a:gd name="connsiteX124" fmla="*/ 3793 w 10000"/>
                <a:gd name="connsiteY124" fmla="*/ 6248 h 10000"/>
                <a:gd name="connsiteX125" fmla="*/ 3613 w 10000"/>
                <a:gd name="connsiteY125" fmla="*/ 7330 h 10000"/>
                <a:gd name="connsiteX126" fmla="*/ 3216 w 10000"/>
                <a:gd name="connsiteY126" fmla="*/ 10000 h 10000"/>
                <a:gd name="connsiteX127" fmla="*/ 2282 w 10000"/>
                <a:gd name="connsiteY127" fmla="*/ 7808 h 10000"/>
                <a:gd name="connsiteX0" fmla="*/ 2282 w 10000"/>
                <a:gd name="connsiteY0" fmla="*/ 7808 h 8752"/>
                <a:gd name="connsiteX1" fmla="*/ 1693 w 10000"/>
                <a:gd name="connsiteY1" fmla="*/ 6456 h 8752"/>
                <a:gd name="connsiteX2" fmla="*/ 1182 w 10000"/>
                <a:gd name="connsiteY2" fmla="*/ 5110 h 8752"/>
                <a:gd name="connsiteX3" fmla="*/ 921 w 10000"/>
                <a:gd name="connsiteY3" fmla="*/ 4434 h 8752"/>
                <a:gd name="connsiteX4" fmla="*/ 463 w 10000"/>
                <a:gd name="connsiteY4" fmla="*/ 2986 h 8752"/>
                <a:gd name="connsiteX5" fmla="*/ 233 w 10000"/>
                <a:gd name="connsiteY5" fmla="*/ 1831 h 8752"/>
                <a:gd name="connsiteX6" fmla="*/ 0 w 10000"/>
                <a:gd name="connsiteY6" fmla="*/ 879 h 8752"/>
                <a:gd name="connsiteX7" fmla="*/ 50 w 10000"/>
                <a:gd name="connsiteY7" fmla="*/ 45 h 8752"/>
                <a:gd name="connsiteX8" fmla="*/ 309 w 10000"/>
                <a:gd name="connsiteY8" fmla="*/ 0 h 8752"/>
                <a:gd name="connsiteX9" fmla="*/ 820 w 10000"/>
                <a:gd name="connsiteY9" fmla="*/ 0 h 8752"/>
                <a:gd name="connsiteX10" fmla="*/ 1576 w 10000"/>
                <a:gd name="connsiteY10" fmla="*/ 113 h 8752"/>
                <a:gd name="connsiteX11" fmla="*/ 2355 w 10000"/>
                <a:gd name="connsiteY11" fmla="*/ 361 h 8752"/>
                <a:gd name="connsiteX12" fmla="*/ 3058 w 10000"/>
                <a:gd name="connsiteY12" fmla="*/ 625 h 8752"/>
                <a:gd name="connsiteX13" fmla="*/ 3941 w 10000"/>
                <a:gd name="connsiteY13" fmla="*/ 1104 h 8752"/>
                <a:gd name="connsiteX14" fmla="*/ 4994 w 10000"/>
                <a:gd name="connsiteY14" fmla="*/ 1899 h 8752"/>
                <a:gd name="connsiteX15" fmla="*/ 5555 w 10000"/>
                <a:gd name="connsiteY15" fmla="*/ 2310 h 8752"/>
                <a:gd name="connsiteX16" fmla="*/ 6299 w 10000"/>
                <a:gd name="connsiteY16" fmla="*/ 2710 h 8752"/>
                <a:gd name="connsiteX17" fmla="*/ 6649 w 10000"/>
                <a:gd name="connsiteY17" fmla="*/ 2856 h 8752"/>
                <a:gd name="connsiteX18" fmla="*/ 6860 w 10000"/>
                <a:gd name="connsiteY18" fmla="*/ 2924 h 8752"/>
                <a:gd name="connsiteX19" fmla="*/ 7182 w 10000"/>
                <a:gd name="connsiteY19" fmla="*/ 3025 h 8752"/>
                <a:gd name="connsiteX20" fmla="*/ 7415 w 10000"/>
                <a:gd name="connsiteY20" fmla="*/ 3065 h 8752"/>
                <a:gd name="connsiteX21" fmla="*/ 7689 w 10000"/>
                <a:gd name="connsiteY21" fmla="*/ 3025 h 8752"/>
                <a:gd name="connsiteX22" fmla="*/ 7970 w 10000"/>
                <a:gd name="connsiteY22" fmla="*/ 2980 h 8752"/>
                <a:gd name="connsiteX23" fmla="*/ 8291 w 10000"/>
                <a:gd name="connsiteY23" fmla="*/ 3020 h 8752"/>
                <a:gd name="connsiteX24" fmla="*/ 8430 w 10000"/>
                <a:gd name="connsiteY24" fmla="*/ 3127 h 8752"/>
                <a:gd name="connsiteX25" fmla="*/ 8496 w 10000"/>
                <a:gd name="connsiteY25" fmla="*/ 3352 h 8752"/>
                <a:gd name="connsiteX26" fmla="*/ 8307 w 10000"/>
                <a:gd name="connsiteY26" fmla="*/ 3256 h 8752"/>
                <a:gd name="connsiteX27" fmla="*/ 8496 w 10000"/>
                <a:gd name="connsiteY27" fmla="*/ 3352 h 8752"/>
                <a:gd name="connsiteX28" fmla="*/ 8591 w 10000"/>
                <a:gd name="connsiteY28" fmla="*/ 3346 h 8752"/>
                <a:gd name="connsiteX29" fmla="*/ 8745 w 10000"/>
                <a:gd name="connsiteY29" fmla="*/ 3431 h 8752"/>
                <a:gd name="connsiteX30" fmla="*/ 8919 w 10000"/>
                <a:gd name="connsiteY30" fmla="*/ 3515 h 8752"/>
                <a:gd name="connsiteX31" fmla="*/ 9095 w 10000"/>
                <a:gd name="connsiteY31" fmla="*/ 3572 h 8752"/>
                <a:gd name="connsiteX32" fmla="*/ 9376 w 10000"/>
                <a:gd name="connsiteY32" fmla="*/ 3696 h 8752"/>
                <a:gd name="connsiteX33" fmla="*/ 9546 w 10000"/>
                <a:gd name="connsiteY33" fmla="*/ 3814 h 8752"/>
                <a:gd name="connsiteX34" fmla="*/ 9678 w 10000"/>
                <a:gd name="connsiteY34" fmla="*/ 3842 h 8752"/>
                <a:gd name="connsiteX35" fmla="*/ 9745 w 10000"/>
                <a:gd name="connsiteY35" fmla="*/ 3848 h 8752"/>
                <a:gd name="connsiteX36" fmla="*/ 9871 w 10000"/>
                <a:gd name="connsiteY36" fmla="*/ 3882 h 8752"/>
                <a:gd name="connsiteX37" fmla="*/ 9943 w 10000"/>
                <a:gd name="connsiteY37" fmla="*/ 4000 h 8752"/>
                <a:gd name="connsiteX38" fmla="*/ 9968 w 10000"/>
                <a:gd name="connsiteY38" fmla="*/ 4152 h 8752"/>
                <a:gd name="connsiteX39" fmla="*/ 10000 w 10000"/>
                <a:gd name="connsiteY39" fmla="*/ 4389 h 8752"/>
                <a:gd name="connsiteX40" fmla="*/ 9915 w 10000"/>
                <a:gd name="connsiteY40" fmla="*/ 4569 h 8752"/>
                <a:gd name="connsiteX41" fmla="*/ 9817 w 10000"/>
                <a:gd name="connsiteY41" fmla="*/ 4648 h 8752"/>
                <a:gd name="connsiteX42" fmla="*/ 9663 w 10000"/>
                <a:gd name="connsiteY42" fmla="*/ 4648 h 8752"/>
                <a:gd name="connsiteX43" fmla="*/ 9499 w 10000"/>
                <a:gd name="connsiteY43" fmla="*/ 4654 h 8752"/>
                <a:gd name="connsiteX44" fmla="*/ 9303 w 10000"/>
                <a:gd name="connsiteY44" fmla="*/ 4592 h 8752"/>
                <a:gd name="connsiteX45" fmla="*/ 9247 w 10000"/>
                <a:gd name="connsiteY45" fmla="*/ 4597 h 8752"/>
                <a:gd name="connsiteX46" fmla="*/ 9215 w 10000"/>
                <a:gd name="connsiteY46" fmla="*/ 4394 h 8752"/>
                <a:gd name="connsiteX47" fmla="*/ 9228 w 10000"/>
                <a:gd name="connsiteY47" fmla="*/ 4265 h 8752"/>
                <a:gd name="connsiteX48" fmla="*/ 9234 w 10000"/>
                <a:gd name="connsiteY48" fmla="*/ 4400 h 8752"/>
                <a:gd name="connsiteX49" fmla="*/ 9253 w 10000"/>
                <a:gd name="connsiteY49" fmla="*/ 4541 h 8752"/>
                <a:gd name="connsiteX50" fmla="*/ 9281 w 10000"/>
                <a:gd name="connsiteY50" fmla="*/ 4608 h 8752"/>
                <a:gd name="connsiteX51" fmla="*/ 9199 w 10000"/>
                <a:gd name="connsiteY51" fmla="*/ 4749 h 8752"/>
                <a:gd name="connsiteX52" fmla="*/ 9183 w 10000"/>
                <a:gd name="connsiteY52" fmla="*/ 4879 h 8752"/>
                <a:gd name="connsiteX53" fmla="*/ 9202 w 10000"/>
                <a:gd name="connsiteY53" fmla="*/ 4715 h 8752"/>
                <a:gd name="connsiteX54" fmla="*/ 9269 w 10000"/>
                <a:gd name="connsiteY54" fmla="*/ 4580 h 8752"/>
                <a:gd name="connsiteX55" fmla="*/ 9354 w 10000"/>
                <a:gd name="connsiteY55" fmla="*/ 4631 h 8752"/>
                <a:gd name="connsiteX56" fmla="*/ 9433 w 10000"/>
                <a:gd name="connsiteY56" fmla="*/ 4727 h 8752"/>
                <a:gd name="connsiteX57" fmla="*/ 9521 w 10000"/>
                <a:gd name="connsiteY57" fmla="*/ 4766 h 8752"/>
                <a:gd name="connsiteX58" fmla="*/ 9641 w 10000"/>
                <a:gd name="connsiteY58" fmla="*/ 4783 h 8752"/>
                <a:gd name="connsiteX59" fmla="*/ 9694 w 10000"/>
                <a:gd name="connsiteY59" fmla="*/ 4823 h 8752"/>
                <a:gd name="connsiteX60" fmla="*/ 9738 w 10000"/>
                <a:gd name="connsiteY60" fmla="*/ 4845 h 8752"/>
                <a:gd name="connsiteX61" fmla="*/ 9839 w 10000"/>
                <a:gd name="connsiteY61" fmla="*/ 4885 h 8752"/>
                <a:gd name="connsiteX62" fmla="*/ 9883 w 10000"/>
                <a:gd name="connsiteY62" fmla="*/ 4963 h 8752"/>
                <a:gd name="connsiteX63" fmla="*/ 9918 w 10000"/>
                <a:gd name="connsiteY63" fmla="*/ 5014 h 8752"/>
                <a:gd name="connsiteX64" fmla="*/ 9927 w 10000"/>
                <a:gd name="connsiteY64" fmla="*/ 5115 h 8752"/>
                <a:gd name="connsiteX65" fmla="*/ 9887 w 10000"/>
                <a:gd name="connsiteY65" fmla="*/ 5324 h 8752"/>
                <a:gd name="connsiteX66" fmla="*/ 9798 w 10000"/>
                <a:gd name="connsiteY66" fmla="*/ 5499 h 8752"/>
                <a:gd name="connsiteX67" fmla="*/ 9697 w 10000"/>
                <a:gd name="connsiteY67" fmla="*/ 5561 h 8752"/>
                <a:gd name="connsiteX68" fmla="*/ 9574 w 10000"/>
                <a:gd name="connsiteY68" fmla="*/ 5521 h 8752"/>
                <a:gd name="connsiteX69" fmla="*/ 9351 w 10000"/>
                <a:gd name="connsiteY69" fmla="*/ 5380 h 8752"/>
                <a:gd name="connsiteX70" fmla="*/ 9209 w 10000"/>
                <a:gd name="connsiteY70" fmla="*/ 5335 h 8752"/>
                <a:gd name="connsiteX71" fmla="*/ 9158 w 10000"/>
                <a:gd name="connsiteY71" fmla="*/ 5290 h 8752"/>
                <a:gd name="connsiteX72" fmla="*/ 9224 w 10000"/>
                <a:gd name="connsiteY72" fmla="*/ 5183 h 8752"/>
                <a:gd name="connsiteX73" fmla="*/ 9142 w 10000"/>
                <a:gd name="connsiteY73" fmla="*/ 5290 h 8752"/>
                <a:gd name="connsiteX74" fmla="*/ 9035 w 10000"/>
                <a:gd name="connsiteY74" fmla="*/ 5448 h 8752"/>
                <a:gd name="connsiteX75" fmla="*/ 9161 w 10000"/>
                <a:gd name="connsiteY75" fmla="*/ 5256 h 8752"/>
                <a:gd name="connsiteX76" fmla="*/ 9281 w 10000"/>
                <a:gd name="connsiteY76" fmla="*/ 5358 h 8752"/>
                <a:gd name="connsiteX77" fmla="*/ 9474 w 10000"/>
                <a:gd name="connsiteY77" fmla="*/ 5454 h 8752"/>
                <a:gd name="connsiteX78" fmla="*/ 9596 w 10000"/>
                <a:gd name="connsiteY78" fmla="*/ 5499 h 8752"/>
                <a:gd name="connsiteX79" fmla="*/ 9650 w 10000"/>
                <a:gd name="connsiteY79" fmla="*/ 5515 h 8752"/>
                <a:gd name="connsiteX80" fmla="*/ 9707 w 10000"/>
                <a:gd name="connsiteY80" fmla="*/ 5741 h 8752"/>
                <a:gd name="connsiteX81" fmla="*/ 9678 w 10000"/>
                <a:gd name="connsiteY81" fmla="*/ 5949 h 8752"/>
                <a:gd name="connsiteX82" fmla="*/ 9546 w 10000"/>
                <a:gd name="connsiteY82" fmla="*/ 6006 h 8752"/>
                <a:gd name="connsiteX83" fmla="*/ 9436 w 10000"/>
                <a:gd name="connsiteY83" fmla="*/ 6000 h 8752"/>
                <a:gd name="connsiteX84" fmla="*/ 9310 w 10000"/>
                <a:gd name="connsiteY84" fmla="*/ 6000 h 8752"/>
                <a:gd name="connsiteX85" fmla="*/ 9187 w 10000"/>
                <a:gd name="connsiteY85" fmla="*/ 5955 h 8752"/>
                <a:gd name="connsiteX86" fmla="*/ 9086 w 10000"/>
                <a:gd name="connsiteY86" fmla="*/ 5854 h 8752"/>
                <a:gd name="connsiteX87" fmla="*/ 8979 w 10000"/>
                <a:gd name="connsiteY87" fmla="*/ 5820 h 8752"/>
                <a:gd name="connsiteX88" fmla="*/ 8906 w 10000"/>
                <a:gd name="connsiteY88" fmla="*/ 5831 h 8752"/>
                <a:gd name="connsiteX89" fmla="*/ 8824 w 10000"/>
                <a:gd name="connsiteY89" fmla="*/ 5741 h 8752"/>
                <a:gd name="connsiteX90" fmla="*/ 8944 w 10000"/>
                <a:gd name="connsiteY90" fmla="*/ 5611 h 8752"/>
                <a:gd name="connsiteX91" fmla="*/ 8802 w 10000"/>
                <a:gd name="connsiteY91" fmla="*/ 5763 h 8752"/>
                <a:gd name="connsiteX92" fmla="*/ 8748 w 10000"/>
                <a:gd name="connsiteY92" fmla="*/ 5746 h 8752"/>
                <a:gd name="connsiteX93" fmla="*/ 8679 w 10000"/>
                <a:gd name="connsiteY93" fmla="*/ 5887 h 8752"/>
                <a:gd name="connsiteX94" fmla="*/ 8588 w 10000"/>
                <a:gd name="connsiteY94" fmla="*/ 5921 h 8752"/>
                <a:gd name="connsiteX95" fmla="*/ 8452 w 10000"/>
                <a:gd name="connsiteY95" fmla="*/ 5977 h 8752"/>
                <a:gd name="connsiteX96" fmla="*/ 8641 w 10000"/>
                <a:gd name="connsiteY96" fmla="*/ 5904 h 8752"/>
                <a:gd name="connsiteX97" fmla="*/ 8723 w 10000"/>
                <a:gd name="connsiteY97" fmla="*/ 5831 h 8752"/>
                <a:gd name="connsiteX98" fmla="*/ 8767 w 10000"/>
                <a:gd name="connsiteY98" fmla="*/ 5752 h 8752"/>
                <a:gd name="connsiteX99" fmla="*/ 8840 w 10000"/>
                <a:gd name="connsiteY99" fmla="*/ 5746 h 8752"/>
                <a:gd name="connsiteX100" fmla="*/ 8944 w 10000"/>
                <a:gd name="connsiteY100" fmla="*/ 5808 h 8752"/>
                <a:gd name="connsiteX101" fmla="*/ 9086 w 10000"/>
                <a:gd name="connsiteY101" fmla="*/ 5854 h 8752"/>
                <a:gd name="connsiteX102" fmla="*/ 9001 w 10000"/>
                <a:gd name="connsiteY102" fmla="*/ 5989 h 8752"/>
                <a:gd name="connsiteX103" fmla="*/ 8897 w 10000"/>
                <a:gd name="connsiteY103" fmla="*/ 6090 h 8752"/>
                <a:gd name="connsiteX104" fmla="*/ 8840 w 10000"/>
                <a:gd name="connsiteY104" fmla="*/ 6101 h 8752"/>
                <a:gd name="connsiteX105" fmla="*/ 8679 w 10000"/>
                <a:gd name="connsiteY105" fmla="*/ 6085 h 8752"/>
                <a:gd name="connsiteX106" fmla="*/ 8446 w 10000"/>
                <a:gd name="connsiteY106" fmla="*/ 6039 h 8752"/>
                <a:gd name="connsiteX107" fmla="*/ 8162 w 10000"/>
                <a:gd name="connsiteY107" fmla="*/ 5977 h 8752"/>
                <a:gd name="connsiteX108" fmla="*/ 7935 w 10000"/>
                <a:gd name="connsiteY108" fmla="*/ 5876 h 8752"/>
                <a:gd name="connsiteX109" fmla="*/ 7765 w 10000"/>
                <a:gd name="connsiteY109" fmla="*/ 5752 h 8752"/>
                <a:gd name="connsiteX110" fmla="*/ 7538 w 10000"/>
                <a:gd name="connsiteY110" fmla="*/ 5617 h 8752"/>
                <a:gd name="connsiteX111" fmla="*/ 7301 w 10000"/>
                <a:gd name="connsiteY111" fmla="*/ 5448 h 8752"/>
                <a:gd name="connsiteX112" fmla="*/ 7141 w 10000"/>
                <a:gd name="connsiteY112" fmla="*/ 5228 h 8752"/>
                <a:gd name="connsiteX113" fmla="*/ 6885 w 10000"/>
                <a:gd name="connsiteY113" fmla="*/ 5048 h 8752"/>
                <a:gd name="connsiteX114" fmla="*/ 6453 w 10000"/>
                <a:gd name="connsiteY114" fmla="*/ 4811 h 8752"/>
                <a:gd name="connsiteX115" fmla="*/ 5523 w 10000"/>
                <a:gd name="connsiteY115" fmla="*/ 4766 h 8752"/>
                <a:gd name="connsiteX116" fmla="*/ 4562 w 10000"/>
                <a:gd name="connsiteY116" fmla="*/ 4715 h 8752"/>
                <a:gd name="connsiteX117" fmla="*/ 3742 w 10000"/>
                <a:gd name="connsiteY117" fmla="*/ 4530 h 8752"/>
                <a:gd name="connsiteX118" fmla="*/ 2601 w 10000"/>
                <a:gd name="connsiteY118" fmla="*/ 3899 h 8752"/>
                <a:gd name="connsiteX119" fmla="*/ 1980 w 10000"/>
                <a:gd name="connsiteY119" fmla="*/ 3177 h 8752"/>
                <a:gd name="connsiteX120" fmla="*/ 1277 w 10000"/>
                <a:gd name="connsiteY120" fmla="*/ 2558 h 8752"/>
                <a:gd name="connsiteX121" fmla="*/ 2926 w 10000"/>
                <a:gd name="connsiteY121" fmla="*/ 4101 h 8752"/>
                <a:gd name="connsiteX122" fmla="*/ 3662 w 10000"/>
                <a:gd name="connsiteY122" fmla="*/ 4541 h 8752"/>
                <a:gd name="connsiteX123" fmla="*/ 3967 w 10000"/>
                <a:gd name="connsiteY123" fmla="*/ 4640 h 8752"/>
                <a:gd name="connsiteX124" fmla="*/ 3793 w 10000"/>
                <a:gd name="connsiteY124" fmla="*/ 6248 h 8752"/>
                <a:gd name="connsiteX125" fmla="*/ 3613 w 10000"/>
                <a:gd name="connsiteY125" fmla="*/ 7330 h 8752"/>
                <a:gd name="connsiteX126" fmla="*/ 3428 w 10000"/>
                <a:gd name="connsiteY126" fmla="*/ 8752 h 8752"/>
                <a:gd name="connsiteX127" fmla="*/ 2282 w 10000"/>
                <a:gd name="connsiteY127" fmla="*/ 7808 h 8752"/>
                <a:gd name="connsiteX0" fmla="*/ 2399 w 10000"/>
                <a:gd name="connsiteY0" fmla="*/ 8636 h 10000"/>
                <a:gd name="connsiteX1" fmla="*/ 1693 w 10000"/>
                <a:gd name="connsiteY1" fmla="*/ 7377 h 10000"/>
                <a:gd name="connsiteX2" fmla="*/ 1182 w 10000"/>
                <a:gd name="connsiteY2" fmla="*/ 5839 h 10000"/>
                <a:gd name="connsiteX3" fmla="*/ 921 w 10000"/>
                <a:gd name="connsiteY3" fmla="*/ 5066 h 10000"/>
                <a:gd name="connsiteX4" fmla="*/ 463 w 10000"/>
                <a:gd name="connsiteY4" fmla="*/ 3412 h 10000"/>
                <a:gd name="connsiteX5" fmla="*/ 233 w 10000"/>
                <a:gd name="connsiteY5" fmla="*/ 2092 h 10000"/>
                <a:gd name="connsiteX6" fmla="*/ 0 w 10000"/>
                <a:gd name="connsiteY6" fmla="*/ 1004 h 10000"/>
                <a:gd name="connsiteX7" fmla="*/ 50 w 10000"/>
                <a:gd name="connsiteY7" fmla="*/ 51 h 10000"/>
                <a:gd name="connsiteX8" fmla="*/ 309 w 10000"/>
                <a:gd name="connsiteY8" fmla="*/ 0 h 10000"/>
                <a:gd name="connsiteX9" fmla="*/ 820 w 10000"/>
                <a:gd name="connsiteY9" fmla="*/ 0 h 10000"/>
                <a:gd name="connsiteX10" fmla="*/ 1576 w 10000"/>
                <a:gd name="connsiteY10" fmla="*/ 129 h 10000"/>
                <a:gd name="connsiteX11" fmla="*/ 2355 w 10000"/>
                <a:gd name="connsiteY11" fmla="*/ 412 h 10000"/>
                <a:gd name="connsiteX12" fmla="*/ 3058 w 10000"/>
                <a:gd name="connsiteY12" fmla="*/ 714 h 10000"/>
                <a:gd name="connsiteX13" fmla="*/ 3941 w 10000"/>
                <a:gd name="connsiteY13" fmla="*/ 1261 h 10000"/>
                <a:gd name="connsiteX14" fmla="*/ 4994 w 10000"/>
                <a:gd name="connsiteY14" fmla="*/ 2170 h 10000"/>
                <a:gd name="connsiteX15" fmla="*/ 5555 w 10000"/>
                <a:gd name="connsiteY15" fmla="*/ 2639 h 10000"/>
                <a:gd name="connsiteX16" fmla="*/ 6299 w 10000"/>
                <a:gd name="connsiteY16" fmla="*/ 3096 h 10000"/>
                <a:gd name="connsiteX17" fmla="*/ 6649 w 10000"/>
                <a:gd name="connsiteY17" fmla="*/ 3263 h 10000"/>
                <a:gd name="connsiteX18" fmla="*/ 6860 w 10000"/>
                <a:gd name="connsiteY18" fmla="*/ 3341 h 10000"/>
                <a:gd name="connsiteX19" fmla="*/ 7182 w 10000"/>
                <a:gd name="connsiteY19" fmla="*/ 3456 h 10000"/>
                <a:gd name="connsiteX20" fmla="*/ 7415 w 10000"/>
                <a:gd name="connsiteY20" fmla="*/ 3502 h 10000"/>
                <a:gd name="connsiteX21" fmla="*/ 7689 w 10000"/>
                <a:gd name="connsiteY21" fmla="*/ 3456 h 10000"/>
                <a:gd name="connsiteX22" fmla="*/ 7970 w 10000"/>
                <a:gd name="connsiteY22" fmla="*/ 3405 h 10000"/>
                <a:gd name="connsiteX23" fmla="*/ 8291 w 10000"/>
                <a:gd name="connsiteY23" fmla="*/ 3451 h 10000"/>
                <a:gd name="connsiteX24" fmla="*/ 8430 w 10000"/>
                <a:gd name="connsiteY24" fmla="*/ 3573 h 10000"/>
                <a:gd name="connsiteX25" fmla="*/ 8496 w 10000"/>
                <a:gd name="connsiteY25" fmla="*/ 3830 h 10000"/>
                <a:gd name="connsiteX26" fmla="*/ 8307 w 10000"/>
                <a:gd name="connsiteY26" fmla="*/ 3720 h 10000"/>
                <a:gd name="connsiteX27" fmla="*/ 8496 w 10000"/>
                <a:gd name="connsiteY27" fmla="*/ 3830 h 10000"/>
                <a:gd name="connsiteX28" fmla="*/ 8591 w 10000"/>
                <a:gd name="connsiteY28" fmla="*/ 3823 h 10000"/>
                <a:gd name="connsiteX29" fmla="*/ 8745 w 10000"/>
                <a:gd name="connsiteY29" fmla="*/ 3920 h 10000"/>
                <a:gd name="connsiteX30" fmla="*/ 8919 w 10000"/>
                <a:gd name="connsiteY30" fmla="*/ 4016 h 10000"/>
                <a:gd name="connsiteX31" fmla="*/ 9095 w 10000"/>
                <a:gd name="connsiteY31" fmla="*/ 4081 h 10000"/>
                <a:gd name="connsiteX32" fmla="*/ 9376 w 10000"/>
                <a:gd name="connsiteY32" fmla="*/ 4223 h 10000"/>
                <a:gd name="connsiteX33" fmla="*/ 9546 w 10000"/>
                <a:gd name="connsiteY33" fmla="*/ 4358 h 10000"/>
                <a:gd name="connsiteX34" fmla="*/ 9678 w 10000"/>
                <a:gd name="connsiteY34" fmla="*/ 4390 h 10000"/>
                <a:gd name="connsiteX35" fmla="*/ 9745 w 10000"/>
                <a:gd name="connsiteY35" fmla="*/ 4397 h 10000"/>
                <a:gd name="connsiteX36" fmla="*/ 9871 w 10000"/>
                <a:gd name="connsiteY36" fmla="*/ 4436 h 10000"/>
                <a:gd name="connsiteX37" fmla="*/ 9943 w 10000"/>
                <a:gd name="connsiteY37" fmla="*/ 4570 h 10000"/>
                <a:gd name="connsiteX38" fmla="*/ 9968 w 10000"/>
                <a:gd name="connsiteY38" fmla="*/ 4744 h 10000"/>
                <a:gd name="connsiteX39" fmla="*/ 10000 w 10000"/>
                <a:gd name="connsiteY39" fmla="*/ 5015 h 10000"/>
                <a:gd name="connsiteX40" fmla="*/ 9915 w 10000"/>
                <a:gd name="connsiteY40" fmla="*/ 5221 h 10000"/>
                <a:gd name="connsiteX41" fmla="*/ 9817 w 10000"/>
                <a:gd name="connsiteY41" fmla="*/ 5311 h 10000"/>
                <a:gd name="connsiteX42" fmla="*/ 9663 w 10000"/>
                <a:gd name="connsiteY42" fmla="*/ 5311 h 10000"/>
                <a:gd name="connsiteX43" fmla="*/ 9499 w 10000"/>
                <a:gd name="connsiteY43" fmla="*/ 5318 h 10000"/>
                <a:gd name="connsiteX44" fmla="*/ 9303 w 10000"/>
                <a:gd name="connsiteY44" fmla="*/ 5247 h 10000"/>
                <a:gd name="connsiteX45" fmla="*/ 9247 w 10000"/>
                <a:gd name="connsiteY45" fmla="*/ 5253 h 10000"/>
                <a:gd name="connsiteX46" fmla="*/ 9215 w 10000"/>
                <a:gd name="connsiteY46" fmla="*/ 5021 h 10000"/>
                <a:gd name="connsiteX47" fmla="*/ 9228 w 10000"/>
                <a:gd name="connsiteY47" fmla="*/ 4873 h 10000"/>
                <a:gd name="connsiteX48" fmla="*/ 9234 w 10000"/>
                <a:gd name="connsiteY48" fmla="*/ 5027 h 10000"/>
                <a:gd name="connsiteX49" fmla="*/ 9253 w 10000"/>
                <a:gd name="connsiteY49" fmla="*/ 5189 h 10000"/>
                <a:gd name="connsiteX50" fmla="*/ 9281 w 10000"/>
                <a:gd name="connsiteY50" fmla="*/ 5265 h 10000"/>
                <a:gd name="connsiteX51" fmla="*/ 9199 w 10000"/>
                <a:gd name="connsiteY51" fmla="*/ 5426 h 10000"/>
                <a:gd name="connsiteX52" fmla="*/ 9183 w 10000"/>
                <a:gd name="connsiteY52" fmla="*/ 5575 h 10000"/>
                <a:gd name="connsiteX53" fmla="*/ 9202 w 10000"/>
                <a:gd name="connsiteY53" fmla="*/ 5387 h 10000"/>
                <a:gd name="connsiteX54" fmla="*/ 9269 w 10000"/>
                <a:gd name="connsiteY54" fmla="*/ 5233 h 10000"/>
                <a:gd name="connsiteX55" fmla="*/ 9354 w 10000"/>
                <a:gd name="connsiteY55" fmla="*/ 5291 h 10000"/>
                <a:gd name="connsiteX56" fmla="*/ 9433 w 10000"/>
                <a:gd name="connsiteY56" fmla="*/ 5401 h 10000"/>
                <a:gd name="connsiteX57" fmla="*/ 9521 w 10000"/>
                <a:gd name="connsiteY57" fmla="*/ 5446 h 10000"/>
                <a:gd name="connsiteX58" fmla="*/ 9641 w 10000"/>
                <a:gd name="connsiteY58" fmla="*/ 5465 h 10000"/>
                <a:gd name="connsiteX59" fmla="*/ 9694 w 10000"/>
                <a:gd name="connsiteY59" fmla="*/ 5511 h 10000"/>
                <a:gd name="connsiteX60" fmla="*/ 9738 w 10000"/>
                <a:gd name="connsiteY60" fmla="*/ 5536 h 10000"/>
                <a:gd name="connsiteX61" fmla="*/ 9839 w 10000"/>
                <a:gd name="connsiteY61" fmla="*/ 5582 h 10000"/>
                <a:gd name="connsiteX62" fmla="*/ 9883 w 10000"/>
                <a:gd name="connsiteY62" fmla="*/ 5671 h 10000"/>
                <a:gd name="connsiteX63" fmla="*/ 9918 w 10000"/>
                <a:gd name="connsiteY63" fmla="*/ 5729 h 10000"/>
                <a:gd name="connsiteX64" fmla="*/ 9927 w 10000"/>
                <a:gd name="connsiteY64" fmla="*/ 5844 h 10000"/>
                <a:gd name="connsiteX65" fmla="*/ 9887 w 10000"/>
                <a:gd name="connsiteY65" fmla="*/ 6083 h 10000"/>
                <a:gd name="connsiteX66" fmla="*/ 9798 w 10000"/>
                <a:gd name="connsiteY66" fmla="*/ 6283 h 10000"/>
                <a:gd name="connsiteX67" fmla="*/ 9697 w 10000"/>
                <a:gd name="connsiteY67" fmla="*/ 6354 h 10000"/>
                <a:gd name="connsiteX68" fmla="*/ 9574 w 10000"/>
                <a:gd name="connsiteY68" fmla="*/ 6308 h 10000"/>
                <a:gd name="connsiteX69" fmla="*/ 9351 w 10000"/>
                <a:gd name="connsiteY69" fmla="*/ 6147 h 10000"/>
                <a:gd name="connsiteX70" fmla="*/ 9209 w 10000"/>
                <a:gd name="connsiteY70" fmla="*/ 6096 h 10000"/>
                <a:gd name="connsiteX71" fmla="*/ 9158 w 10000"/>
                <a:gd name="connsiteY71" fmla="*/ 6044 h 10000"/>
                <a:gd name="connsiteX72" fmla="*/ 9224 w 10000"/>
                <a:gd name="connsiteY72" fmla="*/ 5922 h 10000"/>
                <a:gd name="connsiteX73" fmla="*/ 9142 w 10000"/>
                <a:gd name="connsiteY73" fmla="*/ 6044 h 10000"/>
                <a:gd name="connsiteX74" fmla="*/ 9035 w 10000"/>
                <a:gd name="connsiteY74" fmla="*/ 6225 h 10000"/>
                <a:gd name="connsiteX75" fmla="*/ 9161 w 10000"/>
                <a:gd name="connsiteY75" fmla="*/ 6005 h 10000"/>
                <a:gd name="connsiteX76" fmla="*/ 9281 w 10000"/>
                <a:gd name="connsiteY76" fmla="*/ 6122 h 10000"/>
                <a:gd name="connsiteX77" fmla="*/ 9474 w 10000"/>
                <a:gd name="connsiteY77" fmla="*/ 6232 h 10000"/>
                <a:gd name="connsiteX78" fmla="*/ 9596 w 10000"/>
                <a:gd name="connsiteY78" fmla="*/ 6283 h 10000"/>
                <a:gd name="connsiteX79" fmla="*/ 9650 w 10000"/>
                <a:gd name="connsiteY79" fmla="*/ 6301 h 10000"/>
                <a:gd name="connsiteX80" fmla="*/ 9707 w 10000"/>
                <a:gd name="connsiteY80" fmla="*/ 6560 h 10000"/>
                <a:gd name="connsiteX81" fmla="*/ 9678 w 10000"/>
                <a:gd name="connsiteY81" fmla="*/ 6797 h 10000"/>
                <a:gd name="connsiteX82" fmla="*/ 9546 w 10000"/>
                <a:gd name="connsiteY82" fmla="*/ 6862 h 10000"/>
                <a:gd name="connsiteX83" fmla="*/ 9436 w 10000"/>
                <a:gd name="connsiteY83" fmla="*/ 6856 h 10000"/>
                <a:gd name="connsiteX84" fmla="*/ 9310 w 10000"/>
                <a:gd name="connsiteY84" fmla="*/ 6856 h 10000"/>
                <a:gd name="connsiteX85" fmla="*/ 9187 w 10000"/>
                <a:gd name="connsiteY85" fmla="*/ 6804 h 10000"/>
                <a:gd name="connsiteX86" fmla="*/ 9086 w 10000"/>
                <a:gd name="connsiteY86" fmla="*/ 6689 h 10000"/>
                <a:gd name="connsiteX87" fmla="*/ 8979 w 10000"/>
                <a:gd name="connsiteY87" fmla="*/ 6650 h 10000"/>
                <a:gd name="connsiteX88" fmla="*/ 8906 w 10000"/>
                <a:gd name="connsiteY88" fmla="*/ 6662 h 10000"/>
                <a:gd name="connsiteX89" fmla="*/ 8824 w 10000"/>
                <a:gd name="connsiteY89" fmla="*/ 6560 h 10000"/>
                <a:gd name="connsiteX90" fmla="*/ 8944 w 10000"/>
                <a:gd name="connsiteY90" fmla="*/ 6411 h 10000"/>
                <a:gd name="connsiteX91" fmla="*/ 8802 w 10000"/>
                <a:gd name="connsiteY91" fmla="*/ 6585 h 10000"/>
                <a:gd name="connsiteX92" fmla="*/ 8748 w 10000"/>
                <a:gd name="connsiteY92" fmla="*/ 6565 h 10000"/>
                <a:gd name="connsiteX93" fmla="*/ 8679 w 10000"/>
                <a:gd name="connsiteY93" fmla="*/ 6726 h 10000"/>
                <a:gd name="connsiteX94" fmla="*/ 8588 w 10000"/>
                <a:gd name="connsiteY94" fmla="*/ 6765 h 10000"/>
                <a:gd name="connsiteX95" fmla="*/ 8452 w 10000"/>
                <a:gd name="connsiteY95" fmla="*/ 6829 h 10000"/>
                <a:gd name="connsiteX96" fmla="*/ 8641 w 10000"/>
                <a:gd name="connsiteY96" fmla="*/ 6746 h 10000"/>
                <a:gd name="connsiteX97" fmla="*/ 8723 w 10000"/>
                <a:gd name="connsiteY97" fmla="*/ 6662 h 10000"/>
                <a:gd name="connsiteX98" fmla="*/ 8767 w 10000"/>
                <a:gd name="connsiteY98" fmla="*/ 6572 h 10000"/>
                <a:gd name="connsiteX99" fmla="*/ 8840 w 10000"/>
                <a:gd name="connsiteY99" fmla="*/ 6565 h 10000"/>
                <a:gd name="connsiteX100" fmla="*/ 8944 w 10000"/>
                <a:gd name="connsiteY100" fmla="*/ 6636 h 10000"/>
                <a:gd name="connsiteX101" fmla="*/ 9086 w 10000"/>
                <a:gd name="connsiteY101" fmla="*/ 6689 h 10000"/>
                <a:gd name="connsiteX102" fmla="*/ 9001 w 10000"/>
                <a:gd name="connsiteY102" fmla="*/ 6843 h 10000"/>
                <a:gd name="connsiteX103" fmla="*/ 8897 w 10000"/>
                <a:gd name="connsiteY103" fmla="*/ 6958 h 10000"/>
                <a:gd name="connsiteX104" fmla="*/ 8840 w 10000"/>
                <a:gd name="connsiteY104" fmla="*/ 6971 h 10000"/>
                <a:gd name="connsiteX105" fmla="*/ 8679 w 10000"/>
                <a:gd name="connsiteY105" fmla="*/ 6953 h 10000"/>
                <a:gd name="connsiteX106" fmla="*/ 8446 w 10000"/>
                <a:gd name="connsiteY106" fmla="*/ 6900 h 10000"/>
                <a:gd name="connsiteX107" fmla="*/ 8162 w 10000"/>
                <a:gd name="connsiteY107" fmla="*/ 6829 h 10000"/>
                <a:gd name="connsiteX108" fmla="*/ 7935 w 10000"/>
                <a:gd name="connsiteY108" fmla="*/ 6714 h 10000"/>
                <a:gd name="connsiteX109" fmla="*/ 7765 w 10000"/>
                <a:gd name="connsiteY109" fmla="*/ 6572 h 10000"/>
                <a:gd name="connsiteX110" fmla="*/ 7538 w 10000"/>
                <a:gd name="connsiteY110" fmla="*/ 6418 h 10000"/>
                <a:gd name="connsiteX111" fmla="*/ 7301 w 10000"/>
                <a:gd name="connsiteY111" fmla="*/ 6225 h 10000"/>
                <a:gd name="connsiteX112" fmla="*/ 7141 w 10000"/>
                <a:gd name="connsiteY112" fmla="*/ 5973 h 10000"/>
                <a:gd name="connsiteX113" fmla="*/ 6885 w 10000"/>
                <a:gd name="connsiteY113" fmla="*/ 5768 h 10000"/>
                <a:gd name="connsiteX114" fmla="*/ 6453 w 10000"/>
                <a:gd name="connsiteY114" fmla="*/ 5497 h 10000"/>
                <a:gd name="connsiteX115" fmla="*/ 5523 w 10000"/>
                <a:gd name="connsiteY115" fmla="*/ 5446 h 10000"/>
                <a:gd name="connsiteX116" fmla="*/ 4562 w 10000"/>
                <a:gd name="connsiteY116" fmla="*/ 5387 h 10000"/>
                <a:gd name="connsiteX117" fmla="*/ 3742 w 10000"/>
                <a:gd name="connsiteY117" fmla="*/ 5176 h 10000"/>
                <a:gd name="connsiteX118" fmla="*/ 2601 w 10000"/>
                <a:gd name="connsiteY118" fmla="*/ 4455 h 10000"/>
                <a:gd name="connsiteX119" fmla="*/ 1980 w 10000"/>
                <a:gd name="connsiteY119" fmla="*/ 3630 h 10000"/>
                <a:gd name="connsiteX120" fmla="*/ 1277 w 10000"/>
                <a:gd name="connsiteY120" fmla="*/ 2923 h 10000"/>
                <a:gd name="connsiteX121" fmla="*/ 2926 w 10000"/>
                <a:gd name="connsiteY121" fmla="*/ 4686 h 10000"/>
                <a:gd name="connsiteX122" fmla="*/ 3662 w 10000"/>
                <a:gd name="connsiteY122" fmla="*/ 5189 h 10000"/>
                <a:gd name="connsiteX123" fmla="*/ 3967 w 10000"/>
                <a:gd name="connsiteY123" fmla="*/ 5302 h 10000"/>
                <a:gd name="connsiteX124" fmla="*/ 3793 w 10000"/>
                <a:gd name="connsiteY124" fmla="*/ 7139 h 10000"/>
                <a:gd name="connsiteX125" fmla="*/ 3613 w 10000"/>
                <a:gd name="connsiteY125" fmla="*/ 8375 h 10000"/>
                <a:gd name="connsiteX126" fmla="*/ 3428 w 10000"/>
                <a:gd name="connsiteY126" fmla="*/ 10000 h 10000"/>
                <a:gd name="connsiteX127" fmla="*/ 2399 w 10000"/>
                <a:gd name="connsiteY127" fmla="*/ 8636 h 10000"/>
                <a:gd name="connsiteX0" fmla="*/ 2399 w 10000"/>
                <a:gd name="connsiteY0" fmla="*/ 8636 h 10000"/>
                <a:gd name="connsiteX1" fmla="*/ 1743 w 10000"/>
                <a:gd name="connsiteY1" fmla="*/ 7231 h 10000"/>
                <a:gd name="connsiteX2" fmla="*/ 1182 w 10000"/>
                <a:gd name="connsiteY2" fmla="*/ 5839 h 10000"/>
                <a:gd name="connsiteX3" fmla="*/ 921 w 10000"/>
                <a:gd name="connsiteY3" fmla="*/ 5066 h 10000"/>
                <a:gd name="connsiteX4" fmla="*/ 463 w 10000"/>
                <a:gd name="connsiteY4" fmla="*/ 3412 h 10000"/>
                <a:gd name="connsiteX5" fmla="*/ 233 w 10000"/>
                <a:gd name="connsiteY5" fmla="*/ 2092 h 10000"/>
                <a:gd name="connsiteX6" fmla="*/ 0 w 10000"/>
                <a:gd name="connsiteY6" fmla="*/ 1004 h 10000"/>
                <a:gd name="connsiteX7" fmla="*/ 50 w 10000"/>
                <a:gd name="connsiteY7" fmla="*/ 51 h 10000"/>
                <a:gd name="connsiteX8" fmla="*/ 309 w 10000"/>
                <a:gd name="connsiteY8" fmla="*/ 0 h 10000"/>
                <a:gd name="connsiteX9" fmla="*/ 820 w 10000"/>
                <a:gd name="connsiteY9" fmla="*/ 0 h 10000"/>
                <a:gd name="connsiteX10" fmla="*/ 1576 w 10000"/>
                <a:gd name="connsiteY10" fmla="*/ 129 h 10000"/>
                <a:gd name="connsiteX11" fmla="*/ 2355 w 10000"/>
                <a:gd name="connsiteY11" fmla="*/ 412 h 10000"/>
                <a:gd name="connsiteX12" fmla="*/ 3058 w 10000"/>
                <a:gd name="connsiteY12" fmla="*/ 714 h 10000"/>
                <a:gd name="connsiteX13" fmla="*/ 3941 w 10000"/>
                <a:gd name="connsiteY13" fmla="*/ 1261 h 10000"/>
                <a:gd name="connsiteX14" fmla="*/ 4994 w 10000"/>
                <a:gd name="connsiteY14" fmla="*/ 2170 h 10000"/>
                <a:gd name="connsiteX15" fmla="*/ 5555 w 10000"/>
                <a:gd name="connsiteY15" fmla="*/ 2639 h 10000"/>
                <a:gd name="connsiteX16" fmla="*/ 6299 w 10000"/>
                <a:gd name="connsiteY16" fmla="*/ 3096 h 10000"/>
                <a:gd name="connsiteX17" fmla="*/ 6649 w 10000"/>
                <a:gd name="connsiteY17" fmla="*/ 3263 h 10000"/>
                <a:gd name="connsiteX18" fmla="*/ 6860 w 10000"/>
                <a:gd name="connsiteY18" fmla="*/ 3341 h 10000"/>
                <a:gd name="connsiteX19" fmla="*/ 7182 w 10000"/>
                <a:gd name="connsiteY19" fmla="*/ 3456 h 10000"/>
                <a:gd name="connsiteX20" fmla="*/ 7415 w 10000"/>
                <a:gd name="connsiteY20" fmla="*/ 3502 h 10000"/>
                <a:gd name="connsiteX21" fmla="*/ 7689 w 10000"/>
                <a:gd name="connsiteY21" fmla="*/ 3456 h 10000"/>
                <a:gd name="connsiteX22" fmla="*/ 7970 w 10000"/>
                <a:gd name="connsiteY22" fmla="*/ 3405 h 10000"/>
                <a:gd name="connsiteX23" fmla="*/ 8291 w 10000"/>
                <a:gd name="connsiteY23" fmla="*/ 3451 h 10000"/>
                <a:gd name="connsiteX24" fmla="*/ 8430 w 10000"/>
                <a:gd name="connsiteY24" fmla="*/ 3573 h 10000"/>
                <a:gd name="connsiteX25" fmla="*/ 8496 w 10000"/>
                <a:gd name="connsiteY25" fmla="*/ 3830 h 10000"/>
                <a:gd name="connsiteX26" fmla="*/ 8307 w 10000"/>
                <a:gd name="connsiteY26" fmla="*/ 3720 h 10000"/>
                <a:gd name="connsiteX27" fmla="*/ 8496 w 10000"/>
                <a:gd name="connsiteY27" fmla="*/ 3830 h 10000"/>
                <a:gd name="connsiteX28" fmla="*/ 8591 w 10000"/>
                <a:gd name="connsiteY28" fmla="*/ 3823 h 10000"/>
                <a:gd name="connsiteX29" fmla="*/ 8745 w 10000"/>
                <a:gd name="connsiteY29" fmla="*/ 3920 h 10000"/>
                <a:gd name="connsiteX30" fmla="*/ 8919 w 10000"/>
                <a:gd name="connsiteY30" fmla="*/ 4016 h 10000"/>
                <a:gd name="connsiteX31" fmla="*/ 9095 w 10000"/>
                <a:gd name="connsiteY31" fmla="*/ 4081 h 10000"/>
                <a:gd name="connsiteX32" fmla="*/ 9376 w 10000"/>
                <a:gd name="connsiteY32" fmla="*/ 4223 h 10000"/>
                <a:gd name="connsiteX33" fmla="*/ 9546 w 10000"/>
                <a:gd name="connsiteY33" fmla="*/ 4358 h 10000"/>
                <a:gd name="connsiteX34" fmla="*/ 9678 w 10000"/>
                <a:gd name="connsiteY34" fmla="*/ 4390 h 10000"/>
                <a:gd name="connsiteX35" fmla="*/ 9745 w 10000"/>
                <a:gd name="connsiteY35" fmla="*/ 4397 h 10000"/>
                <a:gd name="connsiteX36" fmla="*/ 9871 w 10000"/>
                <a:gd name="connsiteY36" fmla="*/ 4436 h 10000"/>
                <a:gd name="connsiteX37" fmla="*/ 9943 w 10000"/>
                <a:gd name="connsiteY37" fmla="*/ 4570 h 10000"/>
                <a:gd name="connsiteX38" fmla="*/ 9968 w 10000"/>
                <a:gd name="connsiteY38" fmla="*/ 4744 h 10000"/>
                <a:gd name="connsiteX39" fmla="*/ 10000 w 10000"/>
                <a:gd name="connsiteY39" fmla="*/ 5015 h 10000"/>
                <a:gd name="connsiteX40" fmla="*/ 9915 w 10000"/>
                <a:gd name="connsiteY40" fmla="*/ 5221 h 10000"/>
                <a:gd name="connsiteX41" fmla="*/ 9817 w 10000"/>
                <a:gd name="connsiteY41" fmla="*/ 5311 h 10000"/>
                <a:gd name="connsiteX42" fmla="*/ 9663 w 10000"/>
                <a:gd name="connsiteY42" fmla="*/ 5311 h 10000"/>
                <a:gd name="connsiteX43" fmla="*/ 9499 w 10000"/>
                <a:gd name="connsiteY43" fmla="*/ 5318 h 10000"/>
                <a:gd name="connsiteX44" fmla="*/ 9303 w 10000"/>
                <a:gd name="connsiteY44" fmla="*/ 5247 h 10000"/>
                <a:gd name="connsiteX45" fmla="*/ 9247 w 10000"/>
                <a:gd name="connsiteY45" fmla="*/ 5253 h 10000"/>
                <a:gd name="connsiteX46" fmla="*/ 9215 w 10000"/>
                <a:gd name="connsiteY46" fmla="*/ 5021 h 10000"/>
                <a:gd name="connsiteX47" fmla="*/ 9228 w 10000"/>
                <a:gd name="connsiteY47" fmla="*/ 4873 h 10000"/>
                <a:gd name="connsiteX48" fmla="*/ 9234 w 10000"/>
                <a:gd name="connsiteY48" fmla="*/ 5027 h 10000"/>
                <a:gd name="connsiteX49" fmla="*/ 9253 w 10000"/>
                <a:gd name="connsiteY49" fmla="*/ 5189 h 10000"/>
                <a:gd name="connsiteX50" fmla="*/ 9281 w 10000"/>
                <a:gd name="connsiteY50" fmla="*/ 5265 h 10000"/>
                <a:gd name="connsiteX51" fmla="*/ 9199 w 10000"/>
                <a:gd name="connsiteY51" fmla="*/ 5426 h 10000"/>
                <a:gd name="connsiteX52" fmla="*/ 9183 w 10000"/>
                <a:gd name="connsiteY52" fmla="*/ 5575 h 10000"/>
                <a:gd name="connsiteX53" fmla="*/ 9202 w 10000"/>
                <a:gd name="connsiteY53" fmla="*/ 5387 h 10000"/>
                <a:gd name="connsiteX54" fmla="*/ 9269 w 10000"/>
                <a:gd name="connsiteY54" fmla="*/ 5233 h 10000"/>
                <a:gd name="connsiteX55" fmla="*/ 9354 w 10000"/>
                <a:gd name="connsiteY55" fmla="*/ 5291 h 10000"/>
                <a:gd name="connsiteX56" fmla="*/ 9433 w 10000"/>
                <a:gd name="connsiteY56" fmla="*/ 5401 h 10000"/>
                <a:gd name="connsiteX57" fmla="*/ 9521 w 10000"/>
                <a:gd name="connsiteY57" fmla="*/ 5446 h 10000"/>
                <a:gd name="connsiteX58" fmla="*/ 9641 w 10000"/>
                <a:gd name="connsiteY58" fmla="*/ 5465 h 10000"/>
                <a:gd name="connsiteX59" fmla="*/ 9694 w 10000"/>
                <a:gd name="connsiteY59" fmla="*/ 5511 h 10000"/>
                <a:gd name="connsiteX60" fmla="*/ 9738 w 10000"/>
                <a:gd name="connsiteY60" fmla="*/ 5536 h 10000"/>
                <a:gd name="connsiteX61" fmla="*/ 9839 w 10000"/>
                <a:gd name="connsiteY61" fmla="*/ 5582 h 10000"/>
                <a:gd name="connsiteX62" fmla="*/ 9883 w 10000"/>
                <a:gd name="connsiteY62" fmla="*/ 5671 h 10000"/>
                <a:gd name="connsiteX63" fmla="*/ 9918 w 10000"/>
                <a:gd name="connsiteY63" fmla="*/ 5729 h 10000"/>
                <a:gd name="connsiteX64" fmla="*/ 9927 w 10000"/>
                <a:gd name="connsiteY64" fmla="*/ 5844 h 10000"/>
                <a:gd name="connsiteX65" fmla="*/ 9887 w 10000"/>
                <a:gd name="connsiteY65" fmla="*/ 6083 h 10000"/>
                <a:gd name="connsiteX66" fmla="*/ 9798 w 10000"/>
                <a:gd name="connsiteY66" fmla="*/ 6283 h 10000"/>
                <a:gd name="connsiteX67" fmla="*/ 9697 w 10000"/>
                <a:gd name="connsiteY67" fmla="*/ 6354 h 10000"/>
                <a:gd name="connsiteX68" fmla="*/ 9574 w 10000"/>
                <a:gd name="connsiteY68" fmla="*/ 6308 h 10000"/>
                <a:gd name="connsiteX69" fmla="*/ 9351 w 10000"/>
                <a:gd name="connsiteY69" fmla="*/ 6147 h 10000"/>
                <a:gd name="connsiteX70" fmla="*/ 9209 w 10000"/>
                <a:gd name="connsiteY70" fmla="*/ 6096 h 10000"/>
                <a:gd name="connsiteX71" fmla="*/ 9158 w 10000"/>
                <a:gd name="connsiteY71" fmla="*/ 6044 h 10000"/>
                <a:gd name="connsiteX72" fmla="*/ 9224 w 10000"/>
                <a:gd name="connsiteY72" fmla="*/ 5922 h 10000"/>
                <a:gd name="connsiteX73" fmla="*/ 9142 w 10000"/>
                <a:gd name="connsiteY73" fmla="*/ 6044 h 10000"/>
                <a:gd name="connsiteX74" fmla="*/ 9035 w 10000"/>
                <a:gd name="connsiteY74" fmla="*/ 6225 h 10000"/>
                <a:gd name="connsiteX75" fmla="*/ 9161 w 10000"/>
                <a:gd name="connsiteY75" fmla="*/ 6005 h 10000"/>
                <a:gd name="connsiteX76" fmla="*/ 9281 w 10000"/>
                <a:gd name="connsiteY76" fmla="*/ 6122 h 10000"/>
                <a:gd name="connsiteX77" fmla="*/ 9474 w 10000"/>
                <a:gd name="connsiteY77" fmla="*/ 6232 h 10000"/>
                <a:gd name="connsiteX78" fmla="*/ 9596 w 10000"/>
                <a:gd name="connsiteY78" fmla="*/ 6283 h 10000"/>
                <a:gd name="connsiteX79" fmla="*/ 9650 w 10000"/>
                <a:gd name="connsiteY79" fmla="*/ 6301 h 10000"/>
                <a:gd name="connsiteX80" fmla="*/ 9707 w 10000"/>
                <a:gd name="connsiteY80" fmla="*/ 6560 h 10000"/>
                <a:gd name="connsiteX81" fmla="*/ 9678 w 10000"/>
                <a:gd name="connsiteY81" fmla="*/ 6797 h 10000"/>
                <a:gd name="connsiteX82" fmla="*/ 9546 w 10000"/>
                <a:gd name="connsiteY82" fmla="*/ 6862 h 10000"/>
                <a:gd name="connsiteX83" fmla="*/ 9436 w 10000"/>
                <a:gd name="connsiteY83" fmla="*/ 6856 h 10000"/>
                <a:gd name="connsiteX84" fmla="*/ 9310 w 10000"/>
                <a:gd name="connsiteY84" fmla="*/ 6856 h 10000"/>
                <a:gd name="connsiteX85" fmla="*/ 9187 w 10000"/>
                <a:gd name="connsiteY85" fmla="*/ 6804 h 10000"/>
                <a:gd name="connsiteX86" fmla="*/ 9086 w 10000"/>
                <a:gd name="connsiteY86" fmla="*/ 6689 h 10000"/>
                <a:gd name="connsiteX87" fmla="*/ 8979 w 10000"/>
                <a:gd name="connsiteY87" fmla="*/ 6650 h 10000"/>
                <a:gd name="connsiteX88" fmla="*/ 8906 w 10000"/>
                <a:gd name="connsiteY88" fmla="*/ 6662 h 10000"/>
                <a:gd name="connsiteX89" fmla="*/ 8824 w 10000"/>
                <a:gd name="connsiteY89" fmla="*/ 6560 h 10000"/>
                <a:gd name="connsiteX90" fmla="*/ 8944 w 10000"/>
                <a:gd name="connsiteY90" fmla="*/ 6411 h 10000"/>
                <a:gd name="connsiteX91" fmla="*/ 8802 w 10000"/>
                <a:gd name="connsiteY91" fmla="*/ 6585 h 10000"/>
                <a:gd name="connsiteX92" fmla="*/ 8748 w 10000"/>
                <a:gd name="connsiteY92" fmla="*/ 6565 h 10000"/>
                <a:gd name="connsiteX93" fmla="*/ 8679 w 10000"/>
                <a:gd name="connsiteY93" fmla="*/ 6726 h 10000"/>
                <a:gd name="connsiteX94" fmla="*/ 8588 w 10000"/>
                <a:gd name="connsiteY94" fmla="*/ 6765 h 10000"/>
                <a:gd name="connsiteX95" fmla="*/ 8452 w 10000"/>
                <a:gd name="connsiteY95" fmla="*/ 6829 h 10000"/>
                <a:gd name="connsiteX96" fmla="*/ 8641 w 10000"/>
                <a:gd name="connsiteY96" fmla="*/ 6746 h 10000"/>
                <a:gd name="connsiteX97" fmla="*/ 8723 w 10000"/>
                <a:gd name="connsiteY97" fmla="*/ 6662 h 10000"/>
                <a:gd name="connsiteX98" fmla="*/ 8767 w 10000"/>
                <a:gd name="connsiteY98" fmla="*/ 6572 h 10000"/>
                <a:gd name="connsiteX99" fmla="*/ 8840 w 10000"/>
                <a:gd name="connsiteY99" fmla="*/ 6565 h 10000"/>
                <a:gd name="connsiteX100" fmla="*/ 8944 w 10000"/>
                <a:gd name="connsiteY100" fmla="*/ 6636 h 10000"/>
                <a:gd name="connsiteX101" fmla="*/ 9086 w 10000"/>
                <a:gd name="connsiteY101" fmla="*/ 6689 h 10000"/>
                <a:gd name="connsiteX102" fmla="*/ 9001 w 10000"/>
                <a:gd name="connsiteY102" fmla="*/ 6843 h 10000"/>
                <a:gd name="connsiteX103" fmla="*/ 8897 w 10000"/>
                <a:gd name="connsiteY103" fmla="*/ 6958 h 10000"/>
                <a:gd name="connsiteX104" fmla="*/ 8840 w 10000"/>
                <a:gd name="connsiteY104" fmla="*/ 6971 h 10000"/>
                <a:gd name="connsiteX105" fmla="*/ 8679 w 10000"/>
                <a:gd name="connsiteY105" fmla="*/ 6953 h 10000"/>
                <a:gd name="connsiteX106" fmla="*/ 8446 w 10000"/>
                <a:gd name="connsiteY106" fmla="*/ 6900 h 10000"/>
                <a:gd name="connsiteX107" fmla="*/ 8162 w 10000"/>
                <a:gd name="connsiteY107" fmla="*/ 6829 h 10000"/>
                <a:gd name="connsiteX108" fmla="*/ 7935 w 10000"/>
                <a:gd name="connsiteY108" fmla="*/ 6714 h 10000"/>
                <a:gd name="connsiteX109" fmla="*/ 7765 w 10000"/>
                <a:gd name="connsiteY109" fmla="*/ 6572 h 10000"/>
                <a:gd name="connsiteX110" fmla="*/ 7538 w 10000"/>
                <a:gd name="connsiteY110" fmla="*/ 6418 h 10000"/>
                <a:gd name="connsiteX111" fmla="*/ 7301 w 10000"/>
                <a:gd name="connsiteY111" fmla="*/ 6225 h 10000"/>
                <a:gd name="connsiteX112" fmla="*/ 7141 w 10000"/>
                <a:gd name="connsiteY112" fmla="*/ 5973 h 10000"/>
                <a:gd name="connsiteX113" fmla="*/ 6885 w 10000"/>
                <a:gd name="connsiteY113" fmla="*/ 5768 h 10000"/>
                <a:gd name="connsiteX114" fmla="*/ 6453 w 10000"/>
                <a:gd name="connsiteY114" fmla="*/ 5497 h 10000"/>
                <a:gd name="connsiteX115" fmla="*/ 5523 w 10000"/>
                <a:gd name="connsiteY115" fmla="*/ 5446 h 10000"/>
                <a:gd name="connsiteX116" fmla="*/ 4562 w 10000"/>
                <a:gd name="connsiteY116" fmla="*/ 5387 h 10000"/>
                <a:gd name="connsiteX117" fmla="*/ 3742 w 10000"/>
                <a:gd name="connsiteY117" fmla="*/ 5176 h 10000"/>
                <a:gd name="connsiteX118" fmla="*/ 2601 w 10000"/>
                <a:gd name="connsiteY118" fmla="*/ 4455 h 10000"/>
                <a:gd name="connsiteX119" fmla="*/ 1980 w 10000"/>
                <a:gd name="connsiteY119" fmla="*/ 3630 h 10000"/>
                <a:gd name="connsiteX120" fmla="*/ 1277 w 10000"/>
                <a:gd name="connsiteY120" fmla="*/ 2923 h 10000"/>
                <a:gd name="connsiteX121" fmla="*/ 2926 w 10000"/>
                <a:gd name="connsiteY121" fmla="*/ 4686 h 10000"/>
                <a:gd name="connsiteX122" fmla="*/ 3662 w 10000"/>
                <a:gd name="connsiteY122" fmla="*/ 5189 h 10000"/>
                <a:gd name="connsiteX123" fmla="*/ 3967 w 10000"/>
                <a:gd name="connsiteY123" fmla="*/ 5302 h 10000"/>
                <a:gd name="connsiteX124" fmla="*/ 3793 w 10000"/>
                <a:gd name="connsiteY124" fmla="*/ 7139 h 10000"/>
                <a:gd name="connsiteX125" fmla="*/ 3613 w 10000"/>
                <a:gd name="connsiteY125" fmla="*/ 8375 h 10000"/>
                <a:gd name="connsiteX126" fmla="*/ 3428 w 10000"/>
                <a:gd name="connsiteY126" fmla="*/ 10000 h 10000"/>
                <a:gd name="connsiteX127" fmla="*/ 2399 w 10000"/>
                <a:gd name="connsiteY127" fmla="*/ 8636 h 10000"/>
                <a:gd name="connsiteX0" fmla="*/ 2399 w 10000"/>
                <a:gd name="connsiteY0" fmla="*/ 8636 h 10000"/>
                <a:gd name="connsiteX1" fmla="*/ 1743 w 10000"/>
                <a:gd name="connsiteY1" fmla="*/ 7231 h 10000"/>
                <a:gd name="connsiteX2" fmla="*/ 1182 w 10000"/>
                <a:gd name="connsiteY2" fmla="*/ 5839 h 10000"/>
                <a:gd name="connsiteX3" fmla="*/ 921 w 10000"/>
                <a:gd name="connsiteY3" fmla="*/ 5066 h 10000"/>
                <a:gd name="connsiteX4" fmla="*/ 463 w 10000"/>
                <a:gd name="connsiteY4" fmla="*/ 3412 h 10000"/>
                <a:gd name="connsiteX5" fmla="*/ 233 w 10000"/>
                <a:gd name="connsiteY5" fmla="*/ 2092 h 10000"/>
                <a:gd name="connsiteX6" fmla="*/ 0 w 10000"/>
                <a:gd name="connsiteY6" fmla="*/ 1004 h 10000"/>
                <a:gd name="connsiteX7" fmla="*/ 50 w 10000"/>
                <a:gd name="connsiteY7" fmla="*/ 51 h 10000"/>
                <a:gd name="connsiteX8" fmla="*/ 309 w 10000"/>
                <a:gd name="connsiteY8" fmla="*/ 0 h 10000"/>
                <a:gd name="connsiteX9" fmla="*/ 820 w 10000"/>
                <a:gd name="connsiteY9" fmla="*/ 0 h 10000"/>
                <a:gd name="connsiteX10" fmla="*/ 1576 w 10000"/>
                <a:gd name="connsiteY10" fmla="*/ 129 h 10000"/>
                <a:gd name="connsiteX11" fmla="*/ 2355 w 10000"/>
                <a:gd name="connsiteY11" fmla="*/ 412 h 10000"/>
                <a:gd name="connsiteX12" fmla="*/ 3058 w 10000"/>
                <a:gd name="connsiteY12" fmla="*/ 714 h 10000"/>
                <a:gd name="connsiteX13" fmla="*/ 3941 w 10000"/>
                <a:gd name="connsiteY13" fmla="*/ 1261 h 10000"/>
                <a:gd name="connsiteX14" fmla="*/ 4994 w 10000"/>
                <a:gd name="connsiteY14" fmla="*/ 2170 h 10000"/>
                <a:gd name="connsiteX15" fmla="*/ 5555 w 10000"/>
                <a:gd name="connsiteY15" fmla="*/ 2639 h 10000"/>
                <a:gd name="connsiteX16" fmla="*/ 6299 w 10000"/>
                <a:gd name="connsiteY16" fmla="*/ 3096 h 10000"/>
                <a:gd name="connsiteX17" fmla="*/ 6649 w 10000"/>
                <a:gd name="connsiteY17" fmla="*/ 3263 h 10000"/>
                <a:gd name="connsiteX18" fmla="*/ 6860 w 10000"/>
                <a:gd name="connsiteY18" fmla="*/ 3341 h 10000"/>
                <a:gd name="connsiteX19" fmla="*/ 7182 w 10000"/>
                <a:gd name="connsiteY19" fmla="*/ 3456 h 10000"/>
                <a:gd name="connsiteX20" fmla="*/ 7415 w 10000"/>
                <a:gd name="connsiteY20" fmla="*/ 3502 h 10000"/>
                <a:gd name="connsiteX21" fmla="*/ 7689 w 10000"/>
                <a:gd name="connsiteY21" fmla="*/ 3456 h 10000"/>
                <a:gd name="connsiteX22" fmla="*/ 7970 w 10000"/>
                <a:gd name="connsiteY22" fmla="*/ 3405 h 10000"/>
                <a:gd name="connsiteX23" fmla="*/ 8291 w 10000"/>
                <a:gd name="connsiteY23" fmla="*/ 3451 h 10000"/>
                <a:gd name="connsiteX24" fmla="*/ 8430 w 10000"/>
                <a:gd name="connsiteY24" fmla="*/ 3573 h 10000"/>
                <a:gd name="connsiteX25" fmla="*/ 8496 w 10000"/>
                <a:gd name="connsiteY25" fmla="*/ 3830 h 10000"/>
                <a:gd name="connsiteX26" fmla="*/ 8307 w 10000"/>
                <a:gd name="connsiteY26" fmla="*/ 3720 h 10000"/>
                <a:gd name="connsiteX27" fmla="*/ 8496 w 10000"/>
                <a:gd name="connsiteY27" fmla="*/ 3830 h 10000"/>
                <a:gd name="connsiteX28" fmla="*/ 8591 w 10000"/>
                <a:gd name="connsiteY28" fmla="*/ 3823 h 10000"/>
                <a:gd name="connsiteX29" fmla="*/ 8745 w 10000"/>
                <a:gd name="connsiteY29" fmla="*/ 3920 h 10000"/>
                <a:gd name="connsiteX30" fmla="*/ 8919 w 10000"/>
                <a:gd name="connsiteY30" fmla="*/ 4016 h 10000"/>
                <a:gd name="connsiteX31" fmla="*/ 9095 w 10000"/>
                <a:gd name="connsiteY31" fmla="*/ 4081 h 10000"/>
                <a:gd name="connsiteX32" fmla="*/ 9376 w 10000"/>
                <a:gd name="connsiteY32" fmla="*/ 4223 h 10000"/>
                <a:gd name="connsiteX33" fmla="*/ 9546 w 10000"/>
                <a:gd name="connsiteY33" fmla="*/ 4358 h 10000"/>
                <a:gd name="connsiteX34" fmla="*/ 9678 w 10000"/>
                <a:gd name="connsiteY34" fmla="*/ 4390 h 10000"/>
                <a:gd name="connsiteX35" fmla="*/ 9745 w 10000"/>
                <a:gd name="connsiteY35" fmla="*/ 4397 h 10000"/>
                <a:gd name="connsiteX36" fmla="*/ 9871 w 10000"/>
                <a:gd name="connsiteY36" fmla="*/ 4436 h 10000"/>
                <a:gd name="connsiteX37" fmla="*/ 9943 w 10000"/>
                <a:gd name="connsiteY37" fmla="*/ 4570 h 10000"/>
                <a:gd name="connsiteX38" fmla="*/ 9968 w 10000"/>
                <a:gd name="connsiteY38" fmla="*/ 4744 h 10000"/>
                <a:gd name="connsiteX39" fmla="*/ 10000 w 10000"/>
                <a:gd name="connsiteY39" fmla="*/ 5015 h 10000"/>
                <a:gd name="connsiteX40" fmla="*/ 9915 w 10000"/>
                <a:gd name="connsiteY40" fmla="*/ 5221 h 10000"/>
                <a:gd name="connsiteX41" fmla="*/ 9817 w 10000"/>
                <a:gd name="connsiteY41" fmla="*/ 5311 h 10000"/>
                <a:gd name="connsiteX42" fmla="*/ 9663 w 10000"/>
                <a:gd name="connsiteY42" fmla="*/ 5311 h 10000"/>
                <a:gd name="connsiteX43" fmla="*/ 9499 w 10000"/>
                <a:gd name="connsiteY43" fmla="*/ 5318 h 10000"/>
                <a:gd name="connsiteX44" fmla="*/ 9303 w 10000"/>
                <a:gd name="connsiteY44" fmla="*/ 5247 h 10000"/>
                <a:gd name="connsiteX45" fmla="*/ 9247 w 10000"/>
                <a:gd name="connsiteY45" fmla="*/ 5253 h 10000"/>
                <a:gd name="connsiteX46" fmla="*/ 9215 w 10000"/>
                <a:gd name="connsiteY46" fmla="*/ 5021 h 10000"/>
                <a:gd name="connsiteX47" fmla="*/ 9228 w 10000"/>
                <a:gd name="connsiteY47" fmla="*/ 4873 h 10000"/>
                <a:gd name="connsiteX48" fmla="*/ 9234 w 10000"/>
                <a:gd name="connsiteY48" fmla="*/ 5027 h 10000"/>
                <a:gd name="connsiteX49" fmla="*/ 9253 w 10000"/>
                <a:gd name="connsiteY49" fmla="*/ 5189 h 10000"/>
                <a:gd name="connsiteX50" fmla="*/ 9281 w 10000"/>
                <a:gd name="connsiteY50" fmla="*/ 5265 h 10000"/>
                <a:gd name="connsiteX51" fmla="*/ 9199 w 10000"/>
                <a:gd name="connsiteY51" fmla="*/ 5426 h 10000"/>
                <a:gd name="connsiteX52" fmla="*/ 9183 w 10000"/>
                <a:gd name="connsiteY52" fmla="*/ 5575 h 10000"/>
                <a:gd name="connsiteX53" fmla="*/ 9202 w 10000"/>
                <a:gd name="connsiteY53" fmla="*/ 5387 h 10000"/>
                <a:gd name="connsiteX54" fmla="*/ 9269 w 10000"/>
                <a:gd name="connsiteY54" fmla="*/ 5233 h 10000"/>
                <a:gd name="connsiteX55" fmla="*/ 9354 w 10000"/>
                <a:gd name="connsiteY55" fmla="*/ 5291 h 10000"/>
                <a:gd name="connsiteX56" fmla="*/ 9433 w 10000"/>
                <a:gd name="connsiteY56" fmla="*/ 5401 h 10000"/>
                <a:gd name="connsiteX57" fmla="*/ 9521 w 10000"/>
                <a:gd name="connsiteY57" fmla="*/ 5446 h 10000"/>
                <a:gd name="connsiteX58" fmla="*/ 9641 w 10000"/>
                <a:gd name="connsiteY58" fmla="*/ 5465 h 10000"/>
                <a:gd name="connsiteX59" fmla="*/ 9694 w 10000"/>
                <a:gd name="connsiteY59" fmla="*/ 5511 h 10000"/>
                <a:gd name="connsiteX60" fmla="*/ 9738 w 10000"/>
                <a:gd name="connsiteY60" fmla="*/ 5536 h 10000"/>
                <a:gd name="connsiteX61" fmla="*/ 9839 w 10000"/>
                <a:gd name="connsiteY61" fmla="*/ 5582 h 10000"/>
                <a:gd name="connsiteX62" fmla="*/ 9883 w 10000"/>
                <a:gd name="connsiteY62" fmla="*/ 5671 h 10000"/>
                <a:gd name="connsiteX63" fmla="*/ 9918 w 10000"/>
                <a:gd name="connsiteY63" fmla="*/ 5729 h 10000"/>
                <a:gd name="connsiteX64" fmla="*/ 9927 w 10000"/>
                <a:gd name="connsiteY64" fmla="*/ 5844 h 10000"/>
                <a:gd name="connsiteX65" fmla="*/ 9887 w 10000"/>
                <a:gd name="connsiteY65" fmla="*/ 6083 h 10000"/>
                <a:gd name="connsiteX66" fmla="*/ 9798 w 10000"/>
                <a:gd name="connsiteY66" fmla="*/ 6283 h 10000"/>
                <a:gd name="connsiteX67" fmla="*/ 9697 w 10000"/>
                <a:gd name="connsiteY67" fmla="*/ 6354 h 10000"/>
                <a:gd name="connsiteX68" fmla="*/ 9574 w 10000"/>
                <a:gd name="connsiteY68" fmla="*/ 6308 h 10000"/>
                <a:gd name="connsiteX69" fmla="*/ 9351 w 10000"/>
                <a:gd name="connsiteY69" fmla="*/ 6147 h 10000"/>
                <a:gd name="connsiteX70" fmla="*/ 9209 w 10000"/>
                <a:gd name="connsiteY70" fmla="*/ 6096 h 10000"/>
                <a:gd name="connsiteX71" fmla="*/ 9158 w 10000"/>
                <a:gd name="connsiteY71" fmla="*/ 6044 h 10000"/>
                <a:gd name="connsiteX72" fmla="*/ 9224 w 10000"/>
                <a:gd name="connsiteY72" fmla="*/ 5922 h 10000"/>
                <a:gd name="connsiteX73" fmla="*/ 9142 w 10000"/>
                <a:gd name="connsiteY73" fmla="*/ 6044 h 10000"/>
                <a:gd name="connsiteX74" fmla="*/ 9035 w 10000"/>
                <a:gd name="connsiteY74" fmla="*/ 6225 h 10000"/>
                <a:gd name="connsiteX75" fmla="*/ 9161 w 10000"/>
                <a:gd name="connsiteY75" fmla="*/ 6005 h 10000"/>
                <a:gd name="connsiteX76" fmla="*/ 9281 w 10000"/>
                <a:gd name="connsiteY76" fmla="*/ 6122 h 10000"/>
                <a:gd name="connsiteX77" fmla="*/ 9474 w 10000"/>
                <a:gd name="connsiteY77" fmla="*/ 6232 h 10000"/>
                <a:gd name="connsiteX78" fmla="*/ 9596 w 10000"/>
                <a:gd name="connsiteY78" fmla="*/ 6283 h 10000"/>
                <a:gd name="connsiteX79" fmla="*/ 9650 w 10000"/>
                <a:gd name="connsiteY79" fmla="*/ 6301 h 10000"/>
                <a:gd name="connsiteX80" fmla="*/ 9707 w 10000"/>
                <a:gd name="connsiteY80" fmla="*/ 6560 h 10000"/>
                <a:gd name="connsiteX81" fmla="*/ 9678 w 10000"/>
                <a:gd name="connsiteY81" fmla="*/ 6797 h 10000"/>
                <a:gd name="connsiteX82" fmla="*/ 9546 w 10000"/>
                <a:gd name="connsiteY82" fmla="*/ 6862 h 10000"/>
                <a:gd name="connsiteX83" fmla="*/ 9436 w 10000"/>
                <a:gd name="connsiteY83" fmla="*/ 6856 h 10000"/>
                <a:gd name="connsiteX84" fmla="*/ 9310 w 10000"/>
                <a:gd name="connsiteY84" fmla="*/ 6856 h 10000"/>
                <a:gd name="connsiteX85" fmla="*/ 9187 w 10000"/>
                <a:gd name="connsiteY85" fmla="*/ 6804 h 10000"/>
                <a:gd name="connsiteX86" fmla="*/ 9086 w 10000"/>
                <a:gd name="connsiteY86" fmla="*/ 6689 h 10000"/>
                <a:gd name="connsiteX87" fmla="*/ 8979 w 10000"/>
                <a:gd name="connsiteY87" fmla="*/ 6650 h 10000"/>
                <a:gd name="connsiteX88" fmla="*/ 8906 w 10000"/>
                <a:gd name="connsiteY88" fmla="*/ 6662 h 10000"/>
                <a:gd name="connsiteX89" fmla="*/ 8824 w 10000"/>
                <a:gd name="connsiteY89" fmla="*/ 6560 h 10000"/>
                <a:gd name="connsiteX90" fmla="*/ 8944 w 10000"/>
                <a:gd name="connsiteY90" fmla="*/ 6411 h 10000"/>
                <a:gd name="connsiteX91" fmla="*/ 8802 w 10000"/>
                <a:gd name="connsiteY91" fmla="*/ 6585 h 10000"/>
                <a:gd name="connsiteX92" fmla="*/ 8748 w 10000"/>
                <a:gd name="connsiteY92" fmla="*/ 6565 h 10000"/>
                <a:gd name="connsiteX93" fmla="*/ 8679 w 10000"/>
                <a:gd name="connsiteY93" fmla="*/ 6726 h 10000"/>
                <a:gd name="connsiteX94" fmla="*/ 8588 w 10000"/>
                <a:gd name="connsiteY94" fmla="*/ 6765 h 10000"/>
                <a:gd name="connsiteX95" fmla="*/ 8452 w 10000"/>
                <a:gd name="connsiteY95" fmla="*/ 6829 h 10000"/>
                <a:gd name="connsiteX96" fmla="*/ 8641 w 10000"/>
                <a:gd name="connsiteY96" fmla="*/ 6746 h 10000"/>
                <a:gd name="connsiteX97" fmla="*/ 8723 w 10000"/>
                <a:gd name="connsiteY97" fmla="*/ 6662 h 10000"/>
                <a:gd name="connsiteX98" fmla="*/ 8767 w 10000"/>
                <a:gd name="connsiteY98" fmla="*/ 6572 h 10000"/>
                <a:gd name="connsiteX99" fmla="*/ 8840 w 10000"/>
                <a:gd name="connsiteY99" fmla="*/ 6565 h 10000"/>
                <a:gd name="connsiteX100" fmla="*/ 8944 w 10000"/>
                <a:gd name="connsiteY100" fmla="*/ 6636 h 10000"/>
                <a:gd name="connsiteX101" fmla="*/ 9086 w 10000"/>
                <a:gd name="connsiteY101" fmla="*/ 6689 h 10000"/>
                <a:gd name="connsiteX102" fmla="*/ 9001 w 10000"/>
                <a:gd name="connsiteY102" fmla="*/ 6843 h 10000"/>
                <a:gd name="connsiteX103" fmla="*/ 8897 w 10000"/>
                <a:gd name="connsiteY103" fmla="*/ 6958 h 10000"/>
                <a:gd name="connsiteX104" fmla="*/ 8840 w 10000"/>
                <a:gd name="connsiteY104" fmla="*/ 6971 h 10000"/>
                <a:gd name="connsiteX105" fmla="*/ 8679 w 10000"/>
                <a:gd name="connsiteY105" fmla="*/ 6953 h 10000"/>
                <a:gd name="connsiteX106" fmla="*/ 8446 w 10000"/>
                <a:gd name="connsiteY106" fmla="*/ 6900 h 10000"/>
                <a:gd name="connsiteX107" fmla="*/ 8162 w 10000"/>
                <a:gd name="connsiteY107" fmla="*/ 6829 h 10000"/>
                <a:gd name="connsiteX108" fmla="*/ 7935 w 10000"/>
                <a:gd name="connsiteY108" fmla="*/ 6714 h 10000"/>
                <a:gd name="connsiteX109" fmla="*/ 7765 w 10000"/>
                <a:gd name="connsiteY109" fmla="*/ 6572 h 10000"/>
                <a:gd name="connsiteX110" fmla="*/ 7538 w 10000"/>
                <a:gd name="connsiteY110" fmla="*/ 6418 h 10000"/>
                <a:gd name="connsiteX111" fmla="*/ 7301 w 10000"/>
                <a:gd name="connsiteY111" fmla="*/ 6225 h 10000"/>
                <a:gd name="connsiteX112" fmla="*/ 7141 w 10000"/>
                <a:gd name="connsiteY112" fmla="*/ 5973 h 10000"/>
                <a:gd name="connsiteX113" fmla="*/ 6885 w 10000"/>
                <a:gd name="connsiteY113" fmla="*/ 5768 h 10000"/>
                <a:gd name="connsiteX114" fmla="*/ 6453 w 10000"/>
                <a:gd name="connsiteY114" fmla="*/ 5497 h 10000"/>
                <a:gd name="connsiteX115" fmla="*/ 5523 w 10000"/>
                <a:gd name="connsiteY115" fmla="*/ 5446 h 10000"/>
                <a:gd name="connsiteX116" fmla="*/ 4562 w 10000"/>
                <a:gd name="connsiteY116" fmla="*/ 5387 h 10000"/>
                <a:gd name="connsiteX117" fmla="*/ 3742 w 10000"/>
                <a:gd name="connsiteY117" fmla="*/ 5176 h 10000"/>
                <a:gd name="connsiteX118" fmla="*/ 2601 w 10000"/>
                <a:gd name="connsiteY118" fmla="*/ 4455 h 10000"/>
                <a:gd name="connsiteX119" fmla="*/ 1980 w 10000"/>
                <a:gd name="connsiteY119" fmla="*/ 3630 h 10000"/>
                <a:gd name="connsiteX120" fmla="*/ 1277 w 10000"/>
                <a:gd name="connsiteY120" fmla="*/ 2923 h 10000"/>
                <a:gd name="connsiteX121" fmla="*/ 2926 w 10000"/>
                <a:gd name="connsiteY121" fmla="*/ 4686 h 10000"/>
                <a:gd name="connsiteX122" fmla="*/ 3662 w 10000"/>
                <a:gd name="connsiteY122" fmla="*/ 5189 h 10000"/>
                <a:gd name="connsiteX123" fmla="*/ 3967 w 10000"/>
                <a:gd name="connsiteY123" fmla="*/ 5302 h 10000"/>
                <a:gd name="connsiteX124" fmla="*/ 3793 w 10000"/>
                <a:gd name="connsiteY124" fmla="*/ 7139 h 10000"/>
                <a:gd name="connsiteX125" fmla="*/ 3613 w 10000"/>
                <a:gd name="connsiteY125" fmla="*/ 8375 h 10000"/>
                <a:gd name="connsiteX126" fmla="*/ 3428 w 10000"/>
                <a:gd name="connsiteY126" fmla="*/ 10000 h 10000"/>
                <a:gd name="connsiteX127" fmla="*/ 2399 w 10000"/>
                <a:gd name="connsiteY127" fmla="*/ 8636 h 10000"/>
                <a:gd name="connsiteX0" fmla="*/ 2453 w 10000"/>
                <a:gd name="connsiteY0" fmla="*/ 8458 h 10000"/>
                <a:gd name="connsiteX1" fmla="*/ 1743 w 10000"/>
                <a:gd name="connsiteY1" fmla="*/ 7231 h 10000"/>
                <a:gd name="connsiteX2" fmla="*/ 1182 w 10000"/>
                <a:gd name="connsiteY2" fmla="*/ 5839 h 10000"/>
                <a:gd name="connsiteX3" fmla="*/ 921 w 10000"/>
                <a:gd name="connsiteY3" fmla="*/ 5066 h 10000"/>
                <a:gd name="connsiteX4" fmla="*/ 463 w 10000"/>
                <a:gd name="connsiteY4" fmla="*/ 3412 h 10000"/>
                <a:gd name="connsiteX5" fmla="*/ 233 w 10000"/>
                <a:gd name="connsiteY5" fmla="*/ 2092 h 10000"/>
                <a:gd name="connsiteX6" fmla="*/ 0 w 10000"/>
                <a:gd name="connsiteY6" fmla="*/ 1004 h 10000"/>
                <a:gd name="connsiteX7" fmla="*/ 50 w 10000"/>
                <a:gd name="connsiteY7" fmla="*/ 51 h 10000"/>
                <a:gd name="connsiteX8" fmla="*/ 309 w 10000"/>
                <a:gd name="connsiteY8" fmla="*/ 0 h 10000"/>
                <a:gd name="connsiteX9" fmla="*/ 820 w 10000"/>
                <a:gd name="connsiteY9" fmla="*/ 0 h 10000"/>
                <a:gd name="connsiteX10" fmla="*/ 1576 w 10000"/>
                <a:gd name="connsiteY10" fmla="*/ 129 h 10000"/>
                <a:gd name="connsiteX11" fmla="*/ 2355 w 10000"/>
                <a:gd name="connsiteY11" fmla="*/ 412 h 10000"/>
                <a:gd name="connsiteX12" fmla="*/ 3058 w 10000"/>
                <a:gd name="connsiteY12" fmla="*/ 714 h 10000"/>
                <a:gd name="connsiteX13" fmla="*/ 3941 w 10000"/>
                <a:gd name="connsiteY13" fmla="*/ 1261 h 10000"/>
                <a:gd name="connsiteX14" fmla="*/ 4994 w 10000"/>
                <a:gd name="connsiteY14" fmla="*/ 2170 h 10000"/>
                <a:gd name="connsiteX15" fmla="*/ 5555 w 10000"/>
                <a:gd name="connsiteY15" fmla="*/ 2639 h 10000"/>
                <a:gd name="connsiteX16" fmla="*/ 6299 w 10000"/>
                <a:gd name="connsiteY16" fmla="*/ 3096 h 10000"/>
                <a:gd name="connsiteX17" fmla="*/ 6649 w 10000"/>
                <a:gd name="connsiteY17" fmla="*/ 3263 h 10000"/>
                <a:gd name="connsiteX18" fmla="*/ 6860 w 10000"/>
                <a:gd name="connsiteY18" fmla="*/ 3341 h 10000"/>
                <a:gd name="connsiteX19" fmla="*/ 7182 w 10000"/>
                <a:gd name="connsiteY19" fmla="*/ 3456 h 10000"/>
                <a:gd name="connsiteX20" fmla="*/ 7415 w 10000"/>
                <a:gd name="connsiteY20" fmla="*/ 3502 h 10000"/>
                <a:gd name="connsiteX21" fmla="*/ 7689 w 10000"/>
                <a:gd name="connsiteY21" fmla="*/ 3456 h 10000"/>
                <a:gd name="connsiteX22" fmla="*/ 7970 w 10000"/>
                <a:gd name="connsiteY22" fmla="*/ 3405 h 10000"/>
                <a:gd name="connsiteX23" fmla="*/ 8291 w 10000"/>
                <a:gd name="connsiteY23" fmla="*/ 3451 h 10000"/>
                <a:gd name="connsiteX24" fmla="*/ 8430 w 10000"/>
                <a:gd name="connsiteY24" fmla="*/ 3573 h 10000"/>
                <a:gd name="connsiteX25" fmla="*/ 8496 w 10000"/>
                <a:gd name="connsiteY25" fmla="*/ 3830 h 10000"/>
                <a:gd name="connsiteX26" fmla="*/ 8307 w 10000"/>
                <a:gd name="connsiteY26" fmla="*/ 3720 h 10000"/>
                <a:gd name="connsiteX27" fmla="*/ 8496 w 10000"/>
                <a:gd name="connsiteY27" fmla="*/ 3830 h 10000"/>
                <a:gd name="connsiteX28" fmla="*/ 8591 w 10000"/>
                <a:gd name="connsiteY28" fmla="*/ 3823 h 10000"/>
                <a:gd name="connsiteX29" fmla="*/ 8745 w 10000"/>
                <a:gd name="connsiteY29" fmla="*/ 3920 h 10000"/>
                <a:gd name="connsiteX30" fmla="*/ 8919 w 10000"/>
                <a:gd name="connsiteY30" fmla="*/ 4016 h 10000"/>
                <a:gd name="connsiteX31" fmla="*/ 9095 w 10000"/>
                <a:gd name="connsiteY31" fmla="*/ 4081 h 10000"/>
                <a:gd name="connsiteX32" fmla="*/ 9376 w 10000"/>
                <a:gd name="connsiteY32" fmla="*/ 4223 h 10000"/>
                <a:gd name="connsiteX33" fmla="*/ 9546 w 10000"/>
                <a:gd name="connsiteY33" fmla="*/ 4358 h 10000"/>
                <a:gd name="connsiteX34" fmla="*/ 9678 w 10000"/>
                <a:gd name="connsiteY34" fmla="*/ 4390 h 10000"/>
                <a:gd name="connsiteX35" fmla="*/ 9745 w 10000"/>
                <a:gd name="connsiteY35" fmla="*/ 4397 h 10000"/>
                <a:gd name="connsiteX36" fmla="*/ 9871 w 10000"/>
                <a:gd name="connsiteY36" fmla="*/ 4436 h 10000"/>
                <a:gd name="connsiteX37" fmla="*/ 9943 w 10000"/>
                <a:gd name="connsiteY37" fmla="*/ 4570 h 10000"/>
                <a:gd name="connsiteX38" fmla="*/ 9968 w 10000"/>
                <a:gd name="connsiteY38" fmla="*/ 4744 h 10000"/>
                <a:gd name="connsiteX39" fmla="*/ 10000 w 10000"/>
                <a:gd name="connsiteY39" fmla="*/ 5015 h 10000"/>
                <a:gd name="connsiteX40" fmla="*/ 9915 w 10000"/>
                <a:gd name="connsiteY40" fmla="*/ 5221 h 10000"/>
                <a:gd name="connsiteX41" fmla="*/ 9817 w 10000"/>
                <a:gd name="connsiteY41" fmla="*/ 5311 h 10000"/>
                <a:gd name="connsiteX42" fmla="*/ 9663 w 10000"/>
                <a:gd name="connsiteY42" fmla="*/ 5311 h 10000"/>
                <a:gd name="connsiteX43" fmla="*/ 9499 w 10000"/>
                <a:gd name="connsiteY43" fmla="*/ 5318 h 10000"/>
                <a:gd name="connsiteX44" fmla="*/ 9303 w 10000"/>
                <a:gd name="connsiteY44" fmla="*/ 5247 h 10000"/>
                <a:gd name="connsiteX45" fmla="*/ 9247 w 10000"/>
                <a:gd name="connsiteY45" fmla="*/ 5253 h 10000"/>
                <a:gd name="connsiteX46" fmla="*/ 9215 w 10000"/>
                <a:gd name="connsiteY46" fmla="*/ 5021 h 10000"/>
                <a:gd name="connsiteX47" fmla="*/ 9228 w 10000"/>
                <a:gd name="connsiteY47" fmla="*/ 4873 h 10000"/>
                <a:gd name="connsiteX48" fmla="*/ 9234 w 10000"/>
                <a:gd name="connsiteY48" fmla="*/ 5027 h 10000"/>
                <a:gd name="connsiteX49" fmla="*/ 9253 w 10000"/>
                <a:gd name="connsiteY49" fmla="*/ 5189 h 10000"/>
                <a:gd name="connsiteX50" fmla="*/ 9281 w 10000"/>
                <a:gd name="connsiteY50" fmla="*/ 5265 h 10000"/>
                <a:gd name="connsiteX51" fmla="*/ 9199 w 10000"/>
                <a:gd name="connsiteY51" fmla="*/ 5426 h 10000"/>
                <a:gd name="connsiteX52" fmla="*/ 9183 w 10000"/>
                <a:gd name="connsiteY52" fmla="*/ 5575 h 10000"/>
                <a:gd name="connsiteX53" fmla="*/ 9202 w 10000"/>
                <a:gd name="connsiteY53" fmla="*/ 5387 h 10000"/>
                <a:gd name="connsiteX54" fmla="*/ 9269 w 10000"/>
                <a:gd name="connsiteY54" fmla="*/ 5233 h 10000"/>
                <a:gd name="connsiteX55" fmla="*/ 9354 w 10000"/>
                <a:gd name="connsiteY55" fmla="*/ 5291 h 10000"/>
                <a:gd name="connsiteX56" fmla="*/ 9433 w 10000"/>
                <a:gd name="connsiteY56" fmla="*/ 5401 h 10000"/>
                <a:gd name="connsiteX57" fmla="*/ 9521 w 10000"/>
                <a:gd name="connsiteY57" fmla="*/ 5446 h 10000"/>
                <a:gd name="connsiteX58" fmla="*/ 9641 w 10000"/>
                <a:gd name="connsiteY58" fmla="*/ 5465 h 10000"/>
                <a:gd name="connsiteX59" fmla="*/ 9694 w 10000"/>
                <a:gd name="connsiteY59" fmla="*/ 5511 h 10000"/>
                <a:gd name="connsiteX60" fmla="*/ 9738 w 10000"/>
                <a:gd name="connsiteY60" fmla="*/ 5536 h 10000"/>
                <a:gd name="connsiteX61" fmla="*/ 9839 w 10000"/>
                <a:gd name="connsiteY61" fmla="*/ 5582 h 10000"/>
                <a:gd name="connsiteX62" fmla="*/ 9883 w 10000"/>
                <a:gd name="connsiteY62" fmla="*/ 5671 h 10000"/>
                <a:gd name="connsiteX63" fmla="*/ 9918 w 10000"/>
                <a:gd name="connsiteY63" fmla="*/ 5729 h 10000"/>
                <a:gd name="connsiteX64" fmla="*/ 9927 w 10000"/>
                <a:gd name="connsiteY64" fmla="*/ 5844 h 10000"/>
                <a:gd name="connsiteX65" fmla="*/ 9887 w 10000"/>
                <a:gd name="connsiteY65" fmla="*/ 6083 h 10000"/>
                <a:gd name="connsiteX66" fmla="*/ 9798 w 10000"/>
                <a:gd name="connsiteY66" fmla="*/ 6283 h 10000"/>
                <a:gd name="connsiteX67" fmla="*/ 9697 w 10000"/>
                <a:gd name="connsiteY67" fmla="*/ 6354 h 10000"/>
                <a:gd name="connsiteX68" fmla="*/ 9574 w 10000"/>
                <a:gd name="connsiteY68" fmla="*/ 6308 h 10000"/>
                <a:gd name="connsiteX69" fmla="*/ 9351 w 10000"/>
                <a:gd name="connsiteY69" fmla="*/ 6147 h 10000"/>
                <a:gd name="connsiteX70" fmla="*/ 9209 w 10000"/>
                <a:gd name="connsiteY70" fmla="*/ 6096 h 10000"/>
                <a:gd name="connsiteX71" fmla="*/ 9158 w 10000"/>
                <a:gd name="connsiteY71" fmla="*/ 6044 h 10000"/>
                <a:gd name="connsiteX72" fmla="*/ 9224 w 10000"/>
                <a:gd name="connsiteY72" fmla="*/ 5922 h 10000"/>
                <a:gd name="connsiteX73" fmla="*/ 9142 w 10000"/>
                <a:gd name="connsiteY73" fmla="*/ 6044 h 10000"/>
                <a:gd name="connsiteX74" fmla="*/ 9035 w 10000"/>
                <a:gd name="connsiteY74" fmla="*/ 6225 h 10000"/>
                <a:gd name="connsiteX75" fmla="*/ 9161 w 10000"/>
                <a:gd name="connsiteY75" fmla="*/ 6005 h 10000"/>
                <a:gd name="connsiteX76" fmla="*/ 9281 w 10000"/>
                <a:gd name="connsiteY76" fmla="*/ 6122 h 10000"/>
                <a:gd name="connsiteX77" fmla="*/ 9474 w 10000"/>
                <a:gd name="connsiteY77" fmla="*/ 6232 h 10000"/>
                <a:gd name="connsiteX78" fmla="*/ 9596 w 10000"/>
                <a:gd name="connsiteY78" fmla="*/ 6283 h 10000"/>
                <a:gd name="connsiteX79" fmla="*/ 9650 w 10000"/>
                <a:gd name="connsiteY79" fmla="*/ 6301 h 10000"/>
                <a:gd name="connsiteX80" fmla="*/ 9707 w 10000"/>
                <a:gd name="connsiteY80" fmla="*/ 6560 h 10000"/>
                <a:gd name="connsiteX81" fmla="*/ 9678 w 10000"/>
                <a:gd name="connsiteY81" fmla="*/ 6797 h 10000"/>
                <a:gd name="connsiteX82" fmla="*/ 9546 w 10000"/>
                <a:gd name="connsiteY82" fmla="*/ 6862 h 10000"/>
                <a:gd name="connsiteX83" fmla="*/ 9436 w 10000"/>
                <a:gd name="connsiteY83" fmla="*/ 6856 h 10000"/>
                <a:gd name="connsiteX84" fmla="*/ 9310 w 10000"/>
                <a:gd name="connsiteY84" fmla="*/ 6856 h 10000"/>
                <a:gd name="connsiteX85" fmla="*/ 9187 w 10000"/>
                <a:gd name="connsiteY85" fmla="*/ 6804 h 10000"/>
                <a:gd name="connsiteX86" fmla="*/ 9086 w 10000"/>
                <a:gd name="connsiteY86" fmla="*/ 6689 h 10000"/>
                <a:gd name="connsiteX87" fmla="*/ 8979 w 10000"/>
                <a:gd name="connsiteY87" fmla="*/ 6650 h 10000"/>
                <a:gd name="connsiteX88" fmla="*/ 8906 w 10000"/>
                <a:gd name="connsiteY88" fmla="*/ 6662 h 10000"/>
                <a:gd name="connsiteX89" fmla="*/ 8824 w 10000"/>
                <a:gd name="connsiteY89" fmla="*/ 6560 h 10000"/>
                <a:gd name="connsiteX90" fmla="*/ 8944 w 10000"/>
                <a:gd name="connsiteY90" fmla="*/ 6411 h 10000"/>
                <a:gd name="connsiteX91" fmla="*/ 8802 w 10000"/>
                <a:gd name="connsiteY91" fmla="*/ 6585 h 10000"/>
                <a:gd name="connsiteX92" fmla="*/ 8748 w 10000"/>
                <a:gd name="connsiteY92" fmla="*/ 6565 h 10000"/>
                <a:gd name="connsiteX93" fmla="*/ 8679 w 10000"/>
                <a:gd name="connsiteY93" fmla="*/ 6726 h 10000"/>
                <a:gd name="connsiteX94" fmla="*/ 8588 w 10000"/>
                <a:gd name="connsiteY94" fmla="*/ 6765 h 10000"/>
                <a:gd name="connsiteX95" fmla="*/ 8452 w 10000"/>
                <a:gd name="connsiteY95" fmla="*/ 6829 h 10000"/>
                <a:gd name="connsiteX96" fmla="*/ 8641 w 10000"/>
                <a:gd name="connsiteY96" fmla="*/ 6746 h 10000"/>
                <a:gd name="connsiteX97" fmla="*/ 8723 w 10000"/>
                <a:gd name="connsiteY97" fmla="*/ 6662 h 10000"/>
                <a:gd name="connsiteX98" fmla="*/ 8767 w 10000"/>
                <a:gd name="connsiteY98" fmla="*/ 6572 h 10000"/>
                <a:gd name="connsiteX99" fmla="*/ 8840 w 10000"/>
                <a:gd name="connsiteY99" fmla="*/ 6565 h 10000"/>
                <a:gd name="connsiteX100" fmla="*/ 8944 w 10000"/>
                <a:gd name="connsiteY100" fmla="*/ 6636 h 10000"/>
                <a:gd name="connsiteX101" fmla="*/ 9086 w 10000"/>
                <a:gd name="connsiteY101" fmla="*/ 6689 h 10000"/>
                <a:gd name="connsiteX102" fmla="*/ 9001 w 10000"/>
                <a:gd name="connsiteY102" fmla="*/ 6843 h 10000"/>
                <a:gd name="connsiteX103" fmla="*/ 8897 w 10000"/>
                <a:gd name="connsiteY103" fmla="*/ 6958 h 10000"/>
                <a:gd name="connsiteX104" fmla="*/ 8840 w 10000"/>
                <a:gd name="connsiteY104" fmla="*/ 6971 h 10000"/>
                <a:gd name="connsiteX105" fmla="*/ 8679 w 10000"/>
                <a:gd name="connsiteY105" fmla="*/ 6953 h 10000"/>
                <a:gd name="connsiteX106" fmla="*/ 8446 w 10000"/>
                <a:gd name="connsiteY106" fmla="*/ 6900 h 10000"/>
                <a:gd name="connsiteX107" fmla="*/ 8162 w 10000"/>
                <a:gd name="connsiteY107" fmla="*/ 6829 h 10000"/>
                <a:gd name="connsiteX108" fmla="*/ 7935 w 10000"/>
                <a:gd name="connsiteY108" fmla="*/ 6714 h 10000"/>
                <a:gd name="connsiteX109" fmla="*/ 7765 w 10000"/>
                <a:gd name="connsiteY109" fmla="*/ 6572 h 10000"/>
                <a:gd name="connsiteX110" fmla="*/ 7538 w 10000"/>
                <a:gd name="connsiteY110" fmla="*/ 6418 h 10000"/>
                <a:gd name="connsiteX111" fmla="*/ 7301 w 10000"/>
                <a:gd name="connsiteY111" fmla="*/ 6225 h 10000"/>
                <a:gd name="connsiteX112" fmla="*/ 7141 w 10000"/>
                <a:gd name="connsiteY112" fmla="*/ 5973 h 10000"/>
                <a:gd name="connsiteX113" fmla="*/ 6885 w 10000"/>
                <a:gd name="connsiteY113" fmla="*/ 5768 h 10000"/>
                <a:gd name="connsiteX114" fmla="*/ 6453 w 10000"/>
                <a:gd name="connsiteY114" fmla="*/ 5497 h 10000"/>
                <a:gd name="connsiteX115" fmla="*/ 5523 w 10000"/>
                <a:gd name="connsiteY115" fmla="*/ 5446 h 10000"/>
                <a:gd name="connsiteX116" fmla="*/ 4562 w 10000"/>
                <a:gd name="connsiteY116" fmla="*/ 5387 h 10000"/>
                <a:gd name="connsiteX117" fmla="*/ 3742 w 10000"/>
                <a:gd name="connsiteY117" fmla="*/ 5176 h 10000"/>
                <a:gd name="connsiteX118" fmla="*/ 2601 w 10000"/>
                <a:gd name="connsiteY118" fmla="*/ 4455 h 10000"/>
                <a:gd name="connsiteX119" fmla="*/ 1980 w 10000"/>
                <a:gd name="connsiteY119" fmla="*/ 3630 h 10000"/>
                <a:gd name="connsiteX120" fmla="*/ 1277 w 10000"/>
                <a:gd name="connsiteY120" fmla="*/ 2923 h 10000"/>
                <a:gd name="connsiteX121" fmla="*/ 2926 w 10000"/>
                <a:gd name="connsiteY121" fmla="*/ 4686 h 10000"/>
                <a:gd name="connsiteX122" fmla="*/ 3662 w 10000"/>
                <a:gd name="connsiteY122" fmla="*/ 5189 h 10000"/>
                <a:gd name="connsiteX123" fmla="*/ 3967 w 10000"/>
                <a:gd name="connsiteY123" fmla="*/ 5302 h 10000"/>
                <a:gd name="connsiteX124" fmla="*/ 3793 w 10000"/>
                <a:gd name="connsiteY124" fmla="*/ 7139 h 10000"/>
                <a:gd name="connsiteX125" fmla="*/ 3613 w 10000"/>
                <a:gd name="connsiteY125" fmla="*/ 8375 h 10000"/>
                <a:gd name="connsiteX126" fmla="*/ 3428 w 10000"/>
                <a:gd name="connsiteY126" fmla="*/ 10000 h 10000"/>
                <a:gd name="connsiteX127" fmla="*/ 2453 w 10000"/>
                <a:gd name="connsiteY127" fmla="*/ 8458 h 10000"/>
                <a:gd name="connsiteX0" fmla="*/ 2453 w 10000"/>
                <a:gd name="connsiteY0" fmla="*/ 8458 h 10000"/>
                <a:gd name="connsiteX1" fmla="*/ 1743 w 10000"/>
                <a:gd name="connsiteY1" fmla="*/ 7231 h 10000"/>
                <a:gd name="connsiteX2" fmla="*/ 1182 w 10000"/>
                <a:gd name="connsiteY2" fmla="*/ 5839 h 10000"/>
                <a:gd name="connsiteX3" fmla="*/ 921 w 10000"/>
                <a:gd name="connsiteY3" fmla="*/ 5066 h 10000"/>
                <a:gd name="connsiteX4" fmla="*/ 463 w 10000"/>
                <a:gd name="connsiteY4" fmla="*/ 3412 h 10000"/>
                <a:gd name="connsiteX5" fmla="*/ 233 w 10000"/>
                <a:gd name="connsiteY5" fmla="*/ 2092 h 10000"/>
                <a:gd name="connsiteX6" fmla="*/ 0 w 10000"/>
                <a:gd name="connsiteY6" fmla="*/ 1004 h 10000"/>
                <a:gd name="connsiteX7" fmla="*/ 50 w 10000"/>
                <a:gd name="connsiteY7" fmla="*/ 51 h 10000"/>
                <a:gd name="connsiteX8" fmla="*/ 309 w 10000"/>
                <a:gd name="connsiteY8" fmla="*/ 0 h 10000"/>
                <a:gd name="connsiteX9" fmla="*/ 820 w 10000"/>
                <a:gd name="connsiteY9" fmla="*/ 0 h 10000"/>
                <a:gd name="connsiteX10" fmla="*/ 1576 w 10000"/>
                <a:gd name="connsiteY10" fmla="*/ 129 h 10000"/>
                <a:gd name="connsiteX11" fmla="*/ 2355 w 10000"/>
                <a:gd name="connsiteY11" fmla="*/ 412 h 10000"/>
                <a:gd name="connsiteX12" fmla="*/ 3058 w 10000"/>
                <a:gd name="connsiteY12" fmla="*/ 714 h 10000"/>
                <a:gd name="connsiteX13" fmla="*/ 3941 w 10000"/>
                <a:gd name="connsiteY13" fmla="*/ 1261 h 10000"/>
                <a:gd name="connsiteX14" fmla="*/ 4994 w 10000"/>
                <a:gd name="connsiteY14" fmla="*/ 2170 h 10000"/>
                <a:gd name="connsiteX15" fmla="*/ 5555 w 10000"/>
                <a:gd name="connsiteY15" fmla="*/ 2639 h 10000"/>
                <a:gd name="connsiteX16" fmla="*/ 6299 w 10000"/>
                <a:gd name="connsiteY16" fmla="*/ 3096 h 10000"/>
                <a:gd name="connsiteX17" fmla="*/ 6649 w 10000"/>
                <a:gd name="connsiteY17" fmla="*/ 3263 h 10000"/>
                <a:gd name="connsiteX18" fmla="*/ 6860 w 10000"/>
                <a:gd name="connsiteY18" fmla="*/ 3341 h 10000"/>
                <a:gd name="connsiteX19" fmla="*/ 7182 w 10000"/>
                <a:gd name="connsiteY19" fmla="*/ 3456 h 10000"/>
                <a:gd name="connsiteX20" fmla="*/ 7415 w 10000"/>
                <a:gd name="connsiteY20" fmla="*/ 3502 h 10000"/>
                <a:gd name="connsiteX21" fmla="*/ 7689 w 10000"/>
                <a:gd name="connsiteY21" fmla="*/ 3456 h 10000"/>
                <a:gd name="connsiteX22" fmla="*/ 7970 w 10000"/>
                <a:gd name="connsiteY22" fmla="*/ 3405 h 10000"/>
                <a:gd name="connsiteX23" fmla="*/ 8291 w 10000"/>
                <a:gd name="connsiteY23" fmla="*/ 3451 h 10000"/>
                <a:gd name="connsiteX24" fmla="*/ 8430 w 10000"/>
                <a:gd name="connsiteY24" fmla="*/ 3573 h 10000"/>
                <a:gd name="connsiteX25" fmla="*/ 8496 w 10000"/>
                <a:gd name="connsiteY25" fmla="*/ 3830 h 10000"/>
                <a:gd name="connsiteX26" fmla="*/ 8307 w 10000"/>
                <a:gd name="connsiteY26" fmla="*/ 3720 h 10000"/>
                <a:gd name="connsiteX27" fmla="*/ 8496 w 10000"/>
                <a:gd name="connsiteY27" fmla="*/ 3830 h 10000"/>
                <a:gd name="connsiteX28" fmla="*/ 8591 w 10000"/>
                <a:gd name="connsiteY28" fmla="*/ 3823 h 10000"/>
                <a:gd name="connsiteX29" fmla="*/ 8745 w 10000"/>
                <a:gd name="connsiteY29" fmla="*/ 3920 h 10000"/>
                <a:gd name="connsiteX30" fmla="*/ 8919 w 10000"/>
                <a:gd name="connsiteY30" fmla="*/ 4016 h 10000"/>
                <a:gd name="connsiteX31" fmla="*/ 9095 w 10000"/>
                <a:gd name="connsiteY31" fmla="*/ 4081 h 10000"/>
                <a:gd name="connsiteX32" fmla="*/ 9376 w 10000"/>
                <a:gd name="connsiteY32" fmla="*/ 4223 h 10000"/>
                <a:gd name="connsiteX33" fmla="*/ 9546 w 10000"/>
                <a:gd name="connsiteY33" fmla="*/ 4358 h 10000"/>
                <a:gd name="connsiteX34" fmla="*/ 9678 w 10000"/>
                <a:gd name="connsiteY34" fmla="*/ 4390 h 10000"/>
                <a:gd name="connsiteX35" fmla="*/ 9745 w 10000"/>
                <a:gd name="connsiteY35" fmla="*/ 4397 h 10000"/>
                <a:gd name="connsiteX36" fmla="*/ 9871 w 10000"/>
                <a:gd name="connsiteY36" fmla="*/ 4436 h 10000"/>
                <a:gd name="connsiteX37" fmla="*/ 9943 w 10000"/>
                <a:gd name="connsiteY37" fmla="*/ 4570 h 10000"/>
                <a:gd name="connsiteX38" fmla="*/ 9968 w 10000"/>
                <a:gd name="connsiteY38" fmla="*/ 4744 h 10000"/>
                <a:gd name="connsiteX39" fmla="*/ 10000 w 10000"/>
                <a:gd name="connsiteY39" fmla="*/ 5015 h 10000"/>
                <a:gd name="connsiteX40" fmla="*/ 9915 w 10000"/>
                <a:gd name="connsiteY40" fmla="*/ 5221 h 10000"/>
                <a:gd name="connsiteX41" fmla="*/ 9817 w 10000"/>
                <a:gd name="connsiteY41" fmla="*/ 5311 h 10000"/>
                <a:gd name="connsiteX42" fmla="*/ 9663 w 10000"/>
                <a:gd name="connsiteY42" fmla="*/ 5311 h 10000"/>
                <a:gd name="connsiteX43" fmla="*/ 9499 w 10000"/>
                <a:gd name="connsiteY43" fmla="*/ 5318 h 10000"/>
                <a:gd name="connsiteX44" fmla="*/ 9303 w 10000"/>
                <a:gd name="connsiteY44" fmla="*/ 5247 h 10000"/>
                <a:gd name="connsiteX45" fmla="*/ 9247 w 10000"/>
                <a:gd name="connsiteY45" fmla="*/ 5253 h 10000"/>
                <a:gd name="connsiteX46" fmla="*/ 9215 w 10000"/>
                <a:gd name="connsiteY46" fmla="*/ 5021 h 10000"/>
                <a:gd name="connsiteX47" fmla="*/ 9228 w 10000"/>
                <a:gd name="connsiteY47" fmla="*/ 4873 h 10000"/>
                <a:gd name="connsiteX48" fmla="*/ 9234 w 10000"/>
                <a:gd name="connsiteY48" fmla="*/ 5027 h 10000"/>
                <a:gd name="connsiteX49" fmla="*/ 9253 w 10000"/>
                <a:gd name="connsiteY49" fmla="*/ 5189 h 10000"/>
                <a:gd name="connsiteX50" fmla="*/ 9281 w 10000"/>
                <a:gd name="connsiteY50" fmla="*/ 5265 h 10000"/>
                <a:gd name="connsiteX51" fmla="*/ 9199 w 10000"/>
                <a:gd name="connsiteY51" fmla="*/ 5426 h 10000"/>
                <a:gd name="connsiteX52" fmla="*/ 9183 w 10000"/>
                <a:gd name="connsiteY52" fmla="*/ 5575 h 10000"/>
                <a:gd name="connsiteX53" fmla="*/ 9202 w 10000"/>
                <a:gd name="connsiteY53" fmla="*/ 5387 h 10000"/>
                <a:gd name="connsiteX54" fmla="*/ 9269 w 10000"/>
                <a:gd name="connsiteY54" fmla="*/ 5233 h 10000"/>
                <a:gd name="connsiteX55" fmla="*/ 9354 w 10000"/>
                <a:gd name="connsiteY55" fmla="*/ 5291 h 10000"/>
                <a:gd name="connsiteX56" fmla="*/ 9433 w 10000"/>
                <a:gd name="connsiteY56" fmla="*/ 5401 h 10000"/>
                <a:gd name="connsiteX57" fmla="*/ 9521 w 10000"/>
                <a:gd name="connsiteY57" fmla="*/ 5446 h 10000"/>
                <a:gd name="connsiteX58" fmla="*/ 9641 w 10000"/>
                <a:gd name="connsiteY58" fmla="*/ 5465 h 10000"/>
                <a:gd name="connsiteX59" fmla="*/ 9694 w 10000"/>
                <a:gd name="connsiteY59" fmla="*/ 5511 h 10000"/>
                <a:gd name="connsiteX60" fmla="*/ 9738 w 10000"/>
                <a:gd name="connsiteY60" fmla="*/ 5536 h 10000"/>
                <a:gd name="connsiteX61" fmla="*/ 9839 w 10000"/>
                <a:gd name="connsiteY61" fmla="*/ 5582 h 10000"/>
                <a:gd name="connsiteX62" fmla="*/ 9883 w 10000"/>
                <a:gd name="connsiteY62" fmla="*/ 5671 h 10000"/>
                <a:gd name="connsiteX63" fmla="*/ 9918 w 10000"/>
                <a:gd name="connsiteY63" fmla="*/ 5729 h 10000"/>
                <a:gd name="connsiteX64" fmla="*/ 9927 w 10000"/>
                <a:gd name="connsiteY64" fmla="*/ 5844 h 10000"/>
                <a:gd name="connsiteX65" fmla="*/ 9887 w 10000"/>
                <a:gd name="connsiteY65" fmla="*/ 6083 h 10000"/>
                <a:gd name="connsiteX66" fmla="*/ 9798 w 10000"/>
                <a:gd name="connsiteY66" fmla="*/ 6283 h 10000"/>
                <a:gd name="connsiteX67" fmla="*/ 9697 w 10000"/>
                <a:gd name="connsiteY67" fmla="*/ 6354 h 10000"/>
                <a:gd name="connsiteX68" fmla="*/ 9574 w 10000"/>
                <a:gd name="connsiteY68" fmla="*/ 6308 h 10000"/>
                <a:gd name="connsiteX69" fmla="*/ 9351 w 10000"/>
                <a:gd name="connsiteY69" fmla="*/ 6147 h 10000"/>
                <a:gd name="connsiteX70" fmla="*/ 9209 w 10000"/>
                <a:gd name="connsiteY70" fmla="*/ 6096 h 10000"/>
                <a:gd name="connsiteX71" fmla="*/ 9158 w 10000"/>
                <a:gd name="connsiteY71" fmla="*/ 6044 h 10000"/>
                <a:gd name="connsiteX72" fmla="*/ 9224 w 10000"/>
                <a:gd name="connsiteY72" fmla="*/ 5922 h 10000"/>
                <a:gd name="connsiteX73" fmla="*/ 9142 w 10000"/>
                <a:gd name="connsiteY73" fmla="*/ 6044 h 10000"/>
                <a:gd name="connsiteX74" fmla="*/ 9035 w 10000"/>
                <a:gd name="connsiteY74" fmla="*/ 6225 h 10000"/>
                <a:gd name="connsiteX75" fmla="*/ 9161 w 10000"/>
                <a:gd name="connsiteY75" fmla="*/ 6005 h 10000"/>
                <a:gd name="connsiteX76" fmla="*/ 9281 w 10000"/>
                <a:gd name="connsiteY76" fmla="*/ 6122 h 10000"/>
                <a:gd name="connsiteX77" fmla="*/ 9474 w 10000"/>
                <a:gd name="connsiteY77" fmla="*/ 6232 h 10000"/>
                <a:gd name="connsiteX78" fmla="*/ 9596 w 10000"/>
                <a:gd name="connsiteY78" fmla="*/ 6283 h 10000"/>
                <a:gd name="connsiteX79" fmla="*/ 9650 w 10000"/>
                <a:gd name="connsiteY79" fmla="*/ 6301 h 10000"/>
                <a:gd name="connsiteX80" fmla="*/ 9707 w 10000"/>
                <a:gd name="connsiteY80" fmla="*/ 6560 h 10000"/>
                <a:gd name="connsiteX81" fmla="*/ 9678 w 10000"/>
                <a:gd name="connsiteY81" fmla="*/ 6797 h 10000"/>
                <a:gd name="connsiteX82" fmla="*/ 9546 w 10000"/>
                <a:gd name="connsiteY82" fmla="*/ 6862 h 10000"/>
                <a:gd name="connsiteX83" fmla="*/ 9436 w 10000"/>
                <a:gd name="connsiteY83" fmla="*/ 6856 h 10000"/>
                <a:gd name="connsiteX84" fmla="*/ 9310 w 10000"/>
                <a:gd name="connsiteY84" fmla="*/ 6856 h 10000"/>
                <a:gd name="connsiteX85" fmla="*/ 9187 w 10000"/>
                <a:gd name="connsiteY85" fmla="*/ 6804 h 10000"/>
                <a:gd name="connsiteX86" fmla="*/ 9086 w 10000"/>
                <a:gd name="connsiteY86" fmla="*/ 6689 h 10000"/>
                <a:gd name="connsiteX87" fmla="*/ 8979 w 10000"/>
                <a:gd name="connsiteY87" fmla="*/ 6650 h 10000"/>
                <a:gd name="connsiteX88" fmla="*/ 8906 w 10000"/>
                <a:gd name="connsiteY88" fmla="*/ 6662 h 10000"/>
                <a:gd name="connsiteX89" fmla="*/ 8824 w 10000"/>
                <a:gd name="connsiteY89" fmla="*/ 6560 h 10000"/>
                <a:gd name="connsiteX90" fmla="*/ 8944 w 10000"/>
                <a:gd name="connsiteY90" fmla="*/ 6411 h 10000"/>
                <a:gd name="connsiteX91" fmla="*/ 8802 w 10000"/>
                <a:gd name="connsiteY91" fmla="*/ 6585 h 10000"/>
                <a:gd name="connsiteX92" fmla="*/ 8748 w 10000"/>
                <a:gd name="connsiteY92" fmla="*/ 6565 h 10000"/>
                <a:gd name="connsiteX93" fmla="*/ 8679 w 10000"/>
                <a:gd name="connsiteY93" fmla="*/ 6726 h 10000"/>
                <a:gd name="connsiteX94" fmla="*/ 8588 w 10000"/>
                <a:gd name="connsiteY94" fmla="*/ 6765 h 10000"/>
                <a:gd name="connsiteX95" fmla="*/ 8452 w 10000"/>
                <a:gd name="connsiteY95" fmla="*/ 6829 h 10000"/>
                <a:gd name="connsiteX96" fmla="*/ 8641 w 10000"/>
                <a:gd name="connsiteY96" fmla="*/ 6746 h 10000"/>
                <a:gd name="connsiteX97" fmla="*/ 8723 w 10000"/>
                <a:gd name="connsiteY97" fmla="*/ 6662 h 10000"/>
                <a:gd name="connsiteX98" fmla="*/ 8767 w 10000"/>
                <a:gd name="connsiteY98" fmla="*/ 6572 h 10000"/>
                <a:gd name="connsiteX99" fmla="*/ 8840 w 10000"/>
                <a:gd name="connsiteY99" fmla="*/ 6565 h 10000"/>
                <a:gd name="connsiteX100" fmla="*/ 8944 w 10000"/>
                <a:gd name="connsiteY100" fmla="*/ 6636 h 10000"/>
                <a:gd name="connsiteX101" fmla="*/ 9086 w 10000"/>
                <a:gd name="connsiteY101" fmla="*/ 6689 h 10000"/>
                <a:gd name="connsiteX102" fmla="*/ 9001 w 10000"/>
                <a:gd name="connsiteY102" fmla="*/ 6843 h 10000"/>
                <a:gd name="connsiteX103" fmla="*/ 8897 w 10000"/>
                <a:gd name="connsiteY103" fmla="*/ 6958 h 10000"/>
                <a:gd name="connsiteX104" fmla="*/ 8840 w 10000"/>
                <a:gd name="connsiteY104" fmla="*/ 6971 h 10000"/>
                <a:gd name="connsiteX105" fmla="*/ 8679 w 10000"/>
                <a:gd name="connsiteY105" fmla="*/ 6953 h 10000"/>
                <a:gd name="connsiteX106" fmla="*/ 8446 w 10000"/>
                <a:gd name="connsiteY106" fmla="*/ 6900 h 10000"/>
                <a:gd name="connsiteX107" fmla="*/ 8162 w 10000"/>
                <a:gd name="connsiteY107" fmla="*/ 6829 h 10000"/>
                <a:gd name="connsiteX108" fmla="*/ 7935 w 10000"/>
                <a:gd name="connsiteY108" fmla="*/ 6714 h 10000"/>
                <a:gd name="connsiteX109" fmla="*/ 7765 w 10000"/>
                <a:gd name="connsiteY109" fmla="*/ 6572 h 10000"/>
                <a:gd name="connsiteX110" fmla="*/ 7538 w 10000"/>
                <a:gd name="connsiteY110" fmla="*/ 6418 h 10000"/>
                <a:gd name="connsiteX111" fmla="*/ 7301 w 10000"/>
                <a:gd name="connsiteY111" fmla="*/ 6225 h 10000"/>
                <a:gd name="connsiteX112" fmla="*/ 7141 w 10000"/>
                <a:gd name="connsiteY112" fmla="*/ 5973 h 10000"/>
                <a:gd name="connsiteX113" fmla="*/ 6885 w 10000"/>
                <a:gd name="connsiteY113" fmla="*/ 5768 h 10000"/>
                <a:gd name="connsiteX114" fmla="*/ 6453 w 10000"/>
                <a:gd name="connsiteY114" fmla="*/ 5497 h 10000"/>
                <a:gd name="connsiteX115" fmla="*/ 5523 w 10000"/>
                <a:gd name="connsiteY115" fmla="*/ 5446 h 10000"/>
                <a:gd name="connsiteX116" fmla="*/ 4562 w 10000"/>
                <a:gd name="connsiteY116" fmla="*/ 5387 h 10000"/>
                <a:gd name="connsiteX117" fmla="*/ 3742 w 10000"/>
                <a:gd name="connsiteY117" fmla="*/ 5176 h 10000"/>
                <a:gd name="connsiteX118" fmla="*/ 2601 w 10000"/>
                <a:gd name="connsiteY118" fmla="*/ 4455 h 10000"/>
                <a:gd name="connsiteX119" fmla="*/ 1980 w 10000"/>
                <a:gd name="connsiteY119" fmla="*/ 3630 h 10000"/>
                <a:gd name="connsiteX120" fmla="*/ 1277 w 10000"/>
                <a:gd name="connsiteY120" fmla="*/ 2923 h 10000"/>
                <a:gd name="connsiteX121" fmla="*/ 2926 w 10000"/>
                <a:gd name="connsiteY121" fmla="*/ 4686 h 10000"/>
                <a:gd name="connsiteX122" fmla="*/ 3662 w 10000"/>
                <a:gd name="connsiteY122" fmla="*/ 5189 h 10000"/>
                <a:gd name="connsiteX123" fmla="*/ 3967 w 10000"/>
                <a:gd name="connsiteY123" fmla="*/ 5302 h 10000"/>
                <a:gd name="connsiteX124" fmla="*/ 3793 w 10000"/>
                <a:gd name="connsiteY124" fmla="*/ 7139 h 10000"/>
                <a:gd name="connsiteX125" fmla="*/ 3613 w 10000"/>
                <a:gd name="connsiteY125" fmla="*/ 8375 h 10000"/>
                <a:gd name="connsiteX126" fmla="*/ 3428 w 10000"/>
                <a:gd name="connsiteY126" fmla="*/ 10000 h 10000"/>
                <a:gd name="connsiteX127" fmla="*/ 2453 w 10000"/>
                <a:gd name="connsiteY127" fmla="*/ 8458 h 10000"/>
                <a:gd name="connsiteX0" fmla="*/ 2453 w 10000"/>
                <a:gd name="connsiteY0" fmla="*/ 8458 h 10000"/>
                <a:gd name="connsiteX1" fmla="*/ 1743 w 10000"/>
                <a:gd name="connsiteY1" fmla="*/ 7231 h 10000"/>
                <a:gd name="connsiteX2" fmla="*/ 1257 w 10000"/>
                <a:gd name="connsiteY2" fmla="*/ 5772 h 10000"/>
                <a:gd name="connsiteX3" fmla="*/ 921 w 10000"/>
                <a:gd name="connsiteY3" fmla="*/ 5066 h 10000"/>
                <a:gd name="connsiteX4" fmla="*/ 463 w 10000"/>
                <a:gd name="connsiteY4" fmla="*/ 3412 h 10000"/>
                <a:gd name="connsiteX5" fmla="*/ 233 w 10000"/>
                <a:gd name="connsiteY5" fmla="*/ 2092 h 10000"/>
                <a:gd name="connsiteX6" fmla="*/ 0 w 10000"/>
                <a:gd name="connsiteY6" fmla="*/ 1004 h 10000"/>
                <a:gd name="connsiteX7" fmla="*/ 50 w 10000"/>
                <a:gd name="connsiteY7" fmla="*/ 51 h 10000"/>
                <a:gd name="connsiteX8" fmla="*/ 309 w 10000"/>
                <a:gd name="connsiteY8" fmla="*/ 0 h 10000"/>
                <a:gd name="connsiteX9" fmla="*/ 820 w 10000"/>
                <a:gd name="connsiteY9" fmla="*/ 0 h 10000"/>
                <a:gd name="connsiteX10" fmla="*/ 1576 w 10000"/>
                <a:gd name="connsiteY10" fmla="*/ 129 h 10000"/>
                <a:gd name="connsiteX11" fmla="*/ 2355 w 10000"/>
                <a:gd name="connsiteY11" fmla="*/ 412 h 10000"/>
                <a:gd name="connsiteX12" fmla="*/ 3058 w 10000"/>
                <a:gd name="connsiteY12" fmla="*/ 714 h 10000"/>
                <a:gd name="connsiteX13" fmla="*/ 3941 w 10000"/>
                <a:gd name="connsiteY13" fmla="*/ 1261 h 10000"/>
                <a:gd name="connsiteX14" fmla="*/ 4994 w 10000"/>
                <a:gd name="connsiteY14" fmla="*/ 2170 h 10000"/>
                <a:gd name="connsiteX15" fmla="*/ 5555 w 10000"/>
                <a:gd name="connsiteY15" fmla="*/ 2639 h 10000"/>
                <a:gd name="connsiteX16" fmla="*/ 6299 w 10000"/>
                <a:gd name="connsiteY16" fmla="*/ 3096 h 10000"/>
                <a:gd name="connsiteX17" fmla="*/ 6649 w 10000"/>
                <a:gd name="connsiteY17" fmla="*/ 3263 h 10000"/>
                <a:gd name="connsiteX18" fmla="*/ 6860 w 10000"/>
                <a:gd name="connsiteY18" fmla="*/ 3341 h 10000"/>
                <a:gd name="connsiteX19" fmla="*/ 7182 w 10000"/>
                <a:gd name="connsiteY19" fmla="*/ 3456 h 10000"/>
                <a:gd name="connsiteX20" fmla="*/ 7415 w 10000"/>
                <a:gd name="connsiteY20" fmla="*/ 3502 h 10000"/>
                <a:gd name="connsiteX21" fmla="*/ 7689 w 10000"/>
                <a:gd name="connsiteY21" fmla="*/ 3456 h 10000"/>
                <a:gd name="connsiteX22" fmla="*/ 7970 w 10000"/>
                <a:gd name="connsiteY22" fmla="*/ 3405 h 10000"/>
                <a:gd name="connsiteX23" fmla="*/ 8291 w 10000"/>
                <a:gd name="connsiteY23" fmla="*/ 3451 h 10000"/>
                <a:gd name="connsiteX24" fmla="*/ 8430 w 10000"/>
                <a:gd name="connsiteY24" fmla="*/ 3573 h 10000"/>
                <a:gd name="connsiteX25" fmla="*/ 8496 w 10000"/>
                <a:gd name="connsiteY25" fmla="*/ 3830 h 10000"/>
                <a:gd name="connsiteX26" fmla="*/ 8307 w 10000"/>
                <a:gd name="connsiteY26" fmla="*/ 3720 h 10000"/>
                <a:gd name="connsiteX27" fmla="*/ 8496 w 10000"/>
                <a:gd name="connsiteY27" fmla="*/ 3830 h 10000"/>
                <a:gd name="connsiteX28" fmla="*/ 8591 w 10000"/>
                <a:gd name="connsiteY28" fmla="*/ 3823 h 10000"/>
                <a:gd name="connsiteX29" fmla="*/ 8745 w 10000"/>
                <a:gd name="connsiteY29" fmla="*/ 3920 h 10000"/>
                <a:gd name="connsiteX30" fmla="*/ 8919 w 10000"/>
                <a:gd name="connsiteY30" fmla="*/ 4016 h 10000"/>
                <a:gd name="connsiteX31" fmla="*/ 9095 w 10000"/>
                <a:gd name="connsiteY31" fmla="*/ 4081 h 10000"/>
                <a:gd name="connsiteX32" fmla="*/ 9376 w 10000"/>
                <a:gd name="connsiteY32" fmla="*/ 4223 h 10000"/>
                <a:gd name="connsiteX33" fmla="*/ 9546 w 10000"/>
                <a:gd name="connsiteY33" fmla="*/ 4358 h 10000"/>
                <a:gd name="connsiteX34" fmla="*/ 9678 w 10000"/>
                <a:gd name="connsiteY34" fmla="*/ 4390 h 10000"/>
                <a:gd name="connsiteX35" fmla="*/ 9745 w 10000"/>
                <a:gd name="connsiteY35" fmla="*/ 4397 h 10000"/>
                <a:gd name="connsiteX36" fmla="*/ 9871 w 10000"/>
                <a:gd name="connsiteY36" fmla="*/ 4436 h 10000"/>
                <a:gd name="connsiteX37" fmla="*/ 9943 w 10000"/>
                <a:gd name="connsiteY37" fmla="*/ 4570 h 10000"/>
                <a:gd name="connsiteX38" fmla="*/ 9968 w 10000"/>
                <a:gd name="connsiteY38" fmla="*/ 4744 h 10000"/>
                <a:gd name="connsiteX39" fmla="*/ 10000 w 10000"/>
                <a:gd name="connsiteY39" fmla="*/ 5015 h 10000"/>
                <a:gd name="connsiteX40" fmla="*/ 9915 w 10000"/>
                <a:gd name="connsiteY40" fmla="*/ 5221 h 10000"/>
                <a:gd name="connsiteX41" fmla="*/ 9817 w 10000"/>
                <a:gd name="connsiteY41" fmla="*/ 5311 h 10000"/>
                <a:gd name="connsiteX42" fmla="*/ 9663 w 10000"/>
                <a:gd name="connsiteY42" fmla="*/ 5311 h 10000"/>
                <a:gd name="connsiteX43" fmla="*/ 9499 w 10000"/>
                <a:gd name="connsiteY43" fmla="*/ 5318 h 10000"/>
                <a:gd name="connsiteX44" fmla="*/ 9303 w 10000"/>
                <a:gd name="connsiteY44" fmla="*/ 5247 h 10000"/>
                <a:gd name="connsiteX45" fmla="*/ 9247 w 10000"/>
                <a:gd name="connsiteY45" fmla="*/ 5253 h 10000"/>
                <a:gd name="connsiteX46" fmla="*/ 9215 w 10000"/>
                <a:gd name="connsiteY46" fmla="*/ 5021 h 10000"/>
                <a:gd name="connsiteX47" fmla="*/ 9228 w 10000"/>
                <a:gd name="connsiteY47" fmla="*/ 4873 h 10000"/>
                <a:gd name="connsiteX48" fmla="*/ 9234 w 10000"/>
                <a:gd name="connsiteY48" fmla="*/ 5027 h 10000"/>
                <a:gd name="connsiteX49" fmla="*/ 9253 w 10000"/>
                <a:gd name="connsiteY49" fmla="*/ 5189 h 10000"/>
                <a:gd name="connsiteX50" fmla="*/ 9281 w 10000"/>
                <a:gd name="connsiteY50" fmla="*/ 5265 h 10000"/>
                <a:gd name="connsiteX51" fmla="*/ 9199 w 10000"/>
                <a:gd name="connsiteY51" fmla="*/ 5426 h 10000"/>
                <a:gd name="connsiteX52" fmla="*/ 9183 w 10000"/>
                <a:gd name="connsiteY52" fmla="*/ 5575 h 10000"/>
                <a:gd name="connsiteX53" fmla="*/ 9202 w 10000"/>
                <a:gd name="connsiteY53" fmla="*/ 5387 h 10000"/>
                <a:gd name="connsiteX54" fmla="*/ 9269 w 10000"/>
                <a:gd name="connsiteY54" fmla="*/ 5233 h 10000"/>
                <a:gd name="connsiteX55" fmla="*/ 9354 w 10000"/>
                <a:gd name="connsiteY55" fmla="*/ 5291 h 10000"/>
                <a:gd name="connsiteX56" fmla="*/ 9433 w 10000"/>
                <a:gd name="connsiteY56" fmla="*/ 5401 h 10000"/>
                <a:gd name="connsiteX57" fmla="*/ 9521 w 10000"/>
                <a:gd name="connsiteY57" fmla="*/ 5446 h 10000"/>
                <a:gd name="connsiteX58" fmla="*/ 9641 w 10000"/>
                <a:gd name="connsiteY58" fmla="*/ 5465 h 10000"/>
                <a:gd name="connsiteX59" fmla="*/ 9694 w 10000"/>
                <a:gd name="connsiteY59" fmla="*/ 5511 h 10000"/>
                <a:gd name="connsiteX60" fmla="*/ 9738 w 10000"/>
                <a:gd name="connsiteY60" fmla="*/ 5536 h 10000"/>
                <a:gd name="connsiteX61" fmla="*/ 9839 w 10000"/>
                <a:gd name="connsiteY61" fmla="*/ 5582 h 10000"/>
                <a:gd name="connsiteX62" fmla="*/ 9883 w 10000"/>
                <a:gd name="connsiteY62" fmla="*/ 5671 h 10000"/>
                <a:gd name="connsiteX63" fmla="*/ 9918 w 10000"/>
                <a:gd name="connsiteY63" fmla="*/ 5729 h 10000"/>
                <a:gd name="connsiteX64" fmla="*/ 9927 w 10000"/>
                <a:gd name="connsiteY64" fmla="*/ 5844 h 10000"/>
                <a:gd name="connsiteX65" fmla="*/ 9887 w 10000"/>
                <a:gd name="connsiteY65" fmla="*/ 6083 h 10000"/>
                <a:gd name="connsiteX66" fmla="*/ 9798 w 10000"/>
                <a:gd name="connsiteY66" fmla="*/ 6283 h 10000"/>
                <a:gd name="connsiteX67" fmla="*/ 9697 w 10000"/>
                <a:gd name="connsiteY67" fmla="*/ 6354 h 10000"/>
                <a:gd name="connsiteX68" fmla="*/ 9574 w 10000"/>
                <a:gd name="connsiteY68" fmla="*/ 6308 h 10000"/>
                <a:gd name="connsiteX69" fmla="*/ 9351 w 10000"/>
                <a:gd name="connsiteY69" fmla="*/ 6147 h 10000"/>
                <a:gd name="connsiteX70" fmla="*/ 9209 w 10000"/>
                <a:gd name="connsiteY70" fmla="*/ 6096 h 10000"/>
                <a:gd name="connsiteX71" fmla="*/ 9158 w 10000"/>
                <a:gd name="connsiteY71" fmla="*/ 6044 h 10000"/>
                <a:gd name="connsiteX72" fmla="*/ 9224 w 10000"/>
                <a:gd name="connsiteY72" fmla="*/ 5922 h 10000"/>
                <a:gd name="connsiteX73" fmla="*/ 9142 w 10000"/>
                <a:gd name="connsiteY73" fmla="*/ 6044 h 10000"/>
                <a:gd name="connsiteX74" fmla="*/ 9035 w 10000"/>
                <a:gd name="connsiteY74" fmla="*/ 6225 h 10000"/>
                <a:gd name="connsiteX75" fmla="*/ 9161 w 10000"/>
                <a:gd name="connsiteY75" fmla="*/ 6005 h 10000"/>
                <a:gd name="connsiteX76" fmla="*/ 9281 w 10000"/>
                <a:gd name="connsiteY76" fmla="*/ 6122 h 10000"/>
                <a:gd name="connsiteX77" fmla="*/ 9474 w 10000"/>
                <a:gd name="connsiteY77" fmla="*/ 6232 h 10000"/>
                <a:gd name="connsiteX78" fmla="*/ 9596 w 10000"/>
                <a:gd name="connsiteY78" fmla="*/ 6283 h 10000"/>
                <a:gd name="connsiteX79" fmla="*/ 9650 w 10000"/>
                <a:gd name="connsiteY79" fmla="*/ 6301 h 10000"/>
                <a:gd name="connsiteX80" fmla="*/ 9707 w 10000"/>
                <a:gd name="connsiteY80" fmla="*/ 6560 h 10000"/>
                <a:gd name="connsiteX81" fmla="*/ 9678 w 10000"/>
                <a:gd name="connsiteY81" fmla="*/ 6797 h 10000"/>
                <a:gd name="connsiteX82" fmla="*/ 9546 w 10000"/>
                <a:gd name="connsiteY82" fmla="*/ 6862 h 10000"/>
                <a:gd name="connsiteX83" fmla="*/ 9436 w 10000"/>
                <a:gd name="connsiteY83" fmla="*/ 6856 h 10000"/>
                <a:gd name="connsiteX84" fmla="*/ 9310 w 10000"/>
                <a:gd name="connsiteY84" fmla="*/ 6856 h 10000"/>
                <a:gd name="connsiteX85" fmla="*/ 9187 w 10000"/>
                <a:gd name="connsiteY85" fmla="*/ 6804 h 10000"/>
                <a:gd name="connsiteX86" fmla="*/ 9086 w 10000"/>
                <a:gd name="connsiteY86" fmla="*/ 6689 h 10000"/>
                <a:gd name="connsiteX87" fmla="*/ 8979 w 10000"/>
                <a:gd name="connsiteY87" fmla="*/ 6650 h 10000"/>
                <a:gd name="connsiteX88" fmla="*/ 8906 w 10000"/>
                <a:gd name="connsiteY88" fmla="*/ 6662 h 10000"/>
                <a:gd name="connsiteX89" fmla="*/ 8824 w 10000"/>
                <a:gd name="connsiteY89" fmla="*/ 6560 h 10000"/>
                <a:gd name="connsiteX90" fmla="*/ 8944 w 10000"/>
                <a:gd name="connsiteY90" fmla="*/ 6411 h 10000"/>
                <a:gd name="connsiteX91" fmla="*/ 8802 w 10000"/>
                <a:gd name="connsiteY91" fmla="*/ 6585 h 10000"/>
                <a:gd name="connsiteX92" fmla="*/ 8748 w 10000"/>
                <a:gd name="connsiteY92" fmla="*/ 6565 h 10000"/>
                <a:gd name="connsiteX93" fmla="*/ 8679 w 10000"/>
                <a:gd name="connsiteY93" fmla="*/ 6726 h 10000"/>
                <a:gd name="connsiteX94" fmla="*/ 8588 w 10000"/>
                <a:gd name="connsiteY94" fmla="*/ 6765 h 10000"/>
                <a:gd name="connsiteX95" fmla="*/ 8452 w 10000"/>
                <a:gd name="connsiteY95" fmla="*/ 6829 h 10000"/>
                <a:gd name="connsiteX96" fmla="*/ 8641 w 10000"/>
                <a:gd name="connsiteY96" fmla="*/ 6746 h 10000"/>
                <a:gd name="connsiteX97" fmla="*/ 8723 w 10000"/>
                <a:gd name="connsiteY97" fmla="*/ 6662 h 10000"/>
                <a:gd name="connsiteX98" fmla="*/ 8767 w 10000"/>
                <a:gd name="connsiteY98" fmla="*/ 6572 h 10000"/>
                <a:gd name="connsiteX99" fmla="*/ 8840 w 10000"/>
                <a:gd name="connsiteY99" fmla="*/ 6565 h 10000"/>
                <a:gd name="connsiteX100" fmla="*/ 8944 w 10000"/>
                <a:gd name="connsiteY100" fmla="*/ 6636 h 10000"/>
                <a:gd name="connsiteX101" fmla="*/ 9086 w 10000"/>
                <a:gd name="connsiteY101" fmla="*/ 6689 h 10000"/>
                <a:gd name="connsiteX102" fmla="*/ 9001 w 10000"/>
                <a:gd name="connsiteY102" fmla="*/ 6843 h 10000"/>
                <a:gd name="connsiteX103" fmla="*/ 8897 w 10000"/>
                <a:gd name="connsiteY103" fmla="*/ 6958 h 10000"/>
                <a:gd name="connsiteX104" fmla="*/ 8840 w 10000"/>
                <a:gd name="connsiteY104" fmla="*/ 6971 h 10000"/>
                <a:gd name="connsiteX105" fmla="*/ 8679 w 10000"/>
                <a:gd name="connsiteY105" fmla="*/ 6953 h 10000"/>
                <a:gd name="connsiteX106" fmla="*/ 8446 w 10000"/>
                <a:gd name="connsiteY106" fmla="*/ 6900 h 10000"/>
                <a:gd name="connsiteX107" fmla="*/ 8162 w 10000"/>
                <a:gd name="connsiteY107" fmla="*/ 6829 h 10000"/>
                <a:gd name="connsiteX108" fmla="*/ 7935 w 10000"/>
                <a:gd name="connsiteY108" fmla="*/ 6714 h 10000"/>
                <a:gd name="connsiteX109" fmla="*/ 7765 w 10000"/>
                <a:gd name="connsiteY109" fmla="*/ 6572 h 10000"/>
                <a:gd name="connsiteX110" fmla="*/ 7538 w 10000"/>
                <a:gd name="connsiteY110" fmla="*/ 6418 h 10000"/>
                <a:gd name="connsiteX111" fmla="*/ 7301 w 10000"/>
                <a:gd name="connsiteY111" fmla="*/ 6225 h 10000"/>
                <a:gd name="connsiteX112" fmla="*/ 7141 w 10000"/>
                <a:gd name="connsiteY112" fmla="*/ 5973 h 10000"/>
                <a:gd name="connsiteX113" fmla="*/ 6885 w 10000"/>
                <a:gd name="connsiteY113" fmla="*/ 5768 h 10000"/>
                <a:gd name="connsiteX114" fmla="*/ 6453 w 10000"/>
                <a:gd name="connsiteY114" fmla="*/ 5497 h 10000"/>
                <a:gd name="connsiteX115" fmla="*/ 5523 w 10000"/>
                <a:gd name="connsiteY115" fmla="*/ 5446 h 10000"/>
                <a:gd name="connsiteX116" fmla="*/ 4562 w 10000"/>
                <a:gd name="connsiteY116" fmla="*/ 5387 h 10000"/>
                <a:gd name="connsiteX117" fmla="*/ 3742 w 10000"/>
                <a:gd name="connsiteY117" fmla="*/ 5176 h 10000"/>
                <a:gd name="connsiteX118" fmla="*/ 2601 w 10000"/>
                <a:gd name="connsiteY118" fmla="*/ 4455 h 10000"/>
                <a:gd name="connsiteX119" fmla="*/ 1980 w 10000"/>
                <a:gd name="connsiteY119" fmla="*/ 3630 h 10000"/>
                <a:gd name="connsiteX120" fmla="*/ 1277 w 10000"/>
                <a:gd name="connsiteY120" fmla="*/ 2923 h 10000"/>
                <a:gd name="connsiteX121" fmla="*/ 2926 w 10000"/>
                <a:gd name="connsiteY121" fmla="*/ 4686 h 10000"/>
                <a:gd name="connsiteX122" fmla="*/ 3662 w 10000"/>
                <a:gd name="connsiteY122" fmla="*/ 5189 h 10000"/>
                <a:gd name="connsiteX123" fmla="*/ 3967 w 10000"/>
                <a:gd name="connsiteY123" fmla="*/ 5302 h 10000"/>
                <a:gd name="connsiteX124" fmla="*/ 3793 w 10000"/>
                <a:gd name="connsiteY124" fmla="*/ 7139 h 10000"/>
                <a:gd name="connsiteX125" fmla="*/ 3613 w 10000"/>
                <a:gd name="connsiteY125" fmla="*/ 8375 h 10000"/>
                <a:gd name="connsiteX126" fmla="*/ 3428 w 10000"/>
                <a:gd name="connsiteY126" fmla="*/ 10000 h 10000"/>
                <a:gd name="connsiteX127" fmla="*/ 2453 w 10000"/>
                <a:gd name="connsiteY127" fmla="*/ 8458 h 10000"/>
                <a:gd name="connsiteX0" fmla="*/ 2453 w 10000"/>
                <a:gd name="connsiteY0" fmla="*/ 8458 h 10000"/>
                <a:gd name="connsiteX1" fmla="*/ 1743 w 10000"/>
                <a:gd name="connsiteY1" fmla="*/ 7231 h 10000"/>
                <a:gd name="connsiteX2" fmla="*/ 1257 w 10000"/>
                <a:gd name="connsiteY2" fmla="*/ 5772 h 10000"/>
                <a:gd name="connsiteX3" fmla="*/ 968 w 10000"/>
                <a:gd name="connsiteY3" fmla="*/ 4952 h 10000"/>
                <a:gd name="connsiteX4" fmla="*/ 463 w 10000"/>
                <a:gd name="connsiteY4" fmla="*/ 3412 h 10000"/>
                <a:gd name="connsiteX5" fmla="*/ 233 w 10000"/>
                <a:gd name="connsiteY5" fmla="*/ 2092 h 10000"/>
                <a:gd name="connsiteX6" fmla="*/ 0 w 10000"/>
                <a:gd name="connsiteY6" fmla="*/ 1004 h 10000"/>
                <a:gd name="connsiteX7" fmla="*/ 50 w 10000"/>
                <a:gd name="connsiteY7" fmla="*/ 51 h 10000"/>
                <a:gd name="connsiteX8" fmla="*/ 309 w 10000"/>
                <a:gd name="connsiteY8" fmla="*/ 0 h 10000"/>
                <a:gd name="connsiteX9" fmla="*/ 820 w 10000"/>
                <a:gd name="connsiteY9" fmla="*/ 0 h 10000"/>
                <a:gd name="connsiteX10" fmla="*/ 1576 w 10000"/>
                <a:gd name="connsiteY10" fmla="*/ 129 h 10000"/>
                <a:gd name="connsiteX11" fmla="*/ 2355 w 10000"/>
                <a:gd name="connsiteY11" fmla="*/ 412 h 10000"/>
                <a:gd name="connsiteX12" fmla="*/ 3058 w 10000"/>
                <a:gd name="connsiteY12" fmla="*/ 714 h 10000"/>
                <a:gd name="connsiteX13" fmla="*/ 3941 w 10000"/>
                <a:gd name="connsiteY13" fmla="*/ 1261 h 10000"/>
                <a:gd name="connsiteX14" fmla="*/ 4994 w 10000"/>
                <a:gd name="connsiteY14" fmla="*/ 2170 h 10000"/>
                <a:gd name="connsiteX15" fmla="*/ 5555 w 10000"/>
                <a:gd name="connsiteY15" fmla="*/ 2639 h 10000"/>
                <a:gd name="connsiteX16" fmla="*/ 6299 w 10000"/>
                <a:gd name="connsiteY16" fmla="*/ 3096 h 10000"/>
                <a:gd name="connsiteX17" fmla="*/ 6649 w 10000"/>
                <a:gd name="connsiteY17" fmla="*/ 3263 h 10000"/>
                <a:gd name="connsiteX18" fmla="*/ 6860 w 10000"/>
                <a:gd name="connsiteY18" fmla="*/ 3341 h 10000"/>
                <a:gd name="connsiteX19" fmla="*/ 7182 w 10000"/>
                <a:gd name="connsiteY19" fmla="*/ 3456 h 10000"/>
                <a:gd name="connsiteX20" fmla="*/ 7415 w 10000"/>
                <a:gd name="connsiteY20" fmla="*/ 3502 h 10000"/>
                <a:gd name="connsiteX21" fmla="*/ 7689 w 10000"/>
                <a:gd name="connsiteY21" fmla="*/ 3456 h 10000"/>
                <a:gd name="connsiteX22" fmla="*/ 7970 w 10000"/>
                <a:gd name="connsiteY22" fmla="*/ 3405 h 10000"/>
                <a:gd name="connsiteX23" fmla="*/ 8291 w 10000"/>
                <a:gd name="connsiteY23" fmla="*/ 3451 h 10000"/>
                <a:gd name="connsiteX24" fmla="*/ 8430 w 10000"/>
                <a:gd name="connsiteY24" fmla="*/ 3573 h 10000"/>
                <a:gd name="connsiteX25" fmla="*/ 8496 w 10000"/>
                <a:gd name="connsiteY25" fmla="*/ 3830 h 10000"/>
                <a:gd name="connsiteX26" fmla="*/ 8307 w 10000"/>
                <a:gd name="connsiteY26" fmla="*/ 3720 h 10000"/>
                <a:gd name="connsiteX27" fmla="*/ 8496 w 10000"/>
                <a:gd name="connsiteY27" fmla="*/ 3830 h 10000"/>
                <a:gd name="connsiteX28" fmla="*/ 8591 w 10000"/>
                <a:gd name="connsiteY28" fmla="*/ 3823 h 10000"/>
                <a:gd name="connsiteX29" fmla="*/ 8745 w 10000"/>
                <a:gd name="connsiteY29" fmla="*/ 3920 h 10000"/>
                <a:gd name="connsiteX30" fmla="*/ 8919 w 10000"/>
                <a:gd name="connsiteY30" fmla="*/ 4016 h 10000"/>
                <a:gd name="connsiteX31" fmla="*/ 9095 w 10000"/>
                <a:gd name="connsiteY31" fmla="*/ 4081 h 10000"/>
                <a:gd name="connsiteX32" fmla="*/ 9376 w 10000"/>
                <a:gd name="connsiteY32" fmla="*/ 4223 h 10000"/>
                <a:gd name="connsiteX33" fmla="*/ 9546 w 10000"/>
                <a:gd name="connsiteY33" fmla="*/ 4358 h 10000"/>
                <a:gd name="connsiteX34" fmla="*/ 9678 w 10000"/>
                <a:gd name="connsiteY34" fmla="*/ 4390 h 10000"/>
                <a:gd name="connsiteX35" fmla="*/ 9745 w 10000"/>
                <a:gd name="connsiteY35" fmla="*/ 4397 h 10000"/>
                <a:gd name="connsiteX36" fmla="*/ 9871 w 10000"/>
                <a:gd name="connsiteY36" fmla="*/ 4436 h 10000"/>
                <a:gd name="connsiteX37" fmla="*/ 9943 w 10000"/>
                <a:gd name="connsiteY37" fmla="*/ 4570 h 10000"/>
                <a:gd name="connsiteX38" fmla="*/ 9968 w 10000"/>
                <a:gd name="connsiteY38" fmla="*/ 4744 h 10000"/>
                <a:gd name="connsiteX39" fmla="*/ 10000 w 10000"/>
                <a:gd name="connsiteY39" fmla="*/ 5015 h 10000"/>
                <a:gd name="connsiteX40" fmla="*/ 9915 w 10000"/>
                <a:gd name="connsiteY40" fmla="*/ 5221 h 10000"/>
                <a:gd name="connsiteX41" fmla="*/ 9817 w 10000"/>
                <a:gd name="connsiteY41" fmla="*/ 5311 h 10000"/>
                <a:gd name="connsiteX42" fmla="*/ 9663 w 10000"/>
                <a:gd name="connsiteY42" fmla="*/ 5311 h 10000"/>
                <a:gd name="connsiteX43" fmla="*/ 9499 w 10000"/>
                <a:gd name="connsiteY43" fmla="*/ 5318 h 10000"/>
                <a:gd name="connsiteX44" fmla="*/ 9303 w 10000"/>
                <a:gd name="connsiteY44" fmla="*/ 5247 h 10000"/>
                <a:gd name="connsiteX45" fmla="*/ 9247 w 10000"/>
                <a:gd name="connsiteY45" fmla="*/ 5253 h 10000"/>
                <a:gd name="connsiteX46" fmla="*/ 9215 w 10000"/>
                <a:gd name="connsiteY46" fmla="*/ 5021 h 10000"/>
                <a:gd name="connsiteX47" fmla="*/ 9228 w 10000"/>
                <a:gd name="connsiteY47" fmla="*/ 4873 h 10000"/>
                <a:gd name="connsiteX48" fmla="*/ 9234 w 10000"/>
                <a:gd name="connsiteY48" fmla="*/ 5027 h 10000"/>
                <a:gd name="connsiteX49" fmla="*/ 9253 w 10000"/>
                <a:gd name="connsiteY49" fmla="*/ 5189 h 10000"/>
                <a:gd name="connsiteX50" fmla="*/ 9281 w 10000"/>
                <a:gd name="connsiteY50" fmla="*/ 5265 h 10000"/>
                <a:gd name="connsiteX51" fmla="*/ 9199 w 10000"/>
                <a:gd name="connsiteY51" fmla="*/ 5426 h 10000"/>
                <a:gd name="connsiteX52" fmla="*/ 9183 w 10000"/>
                <a:gd name="connsiteY52" fmla="*/ 5575 h 10000"/>
                <a:gd name="connsiteX53" fmla="*/ 9202 w 10000"/>
                <a:gd name="connsiteY53" fmla="*/ 5387 h 10000"/>
                <a:gd name="connsiteX54" fmla="*/ 9269 w 10000"/>
                <a:gd name="connsiteY54" fmla="*/ 5233 h 10000"/>
                <a:gd name="connsiteX55" fmla="*/ 9354 w 10000"/>
                <a:gd name="connsiteY55" fmla="*/ 5291 h 10000"/>
                <a:gd name="connsiteX56" fmla="*/ 9433 w 10000"/>
                <a:gd name="connsiteY56" fmla="*/ 5401 h 10000"/>
                <a:gd name="connsiteX57" fmla="*/ 9521 w 10000"/>
                <a:gd name="connsiteY57" fmla="*/ 5446 h 10000"/>
                <a:gd name="connsiteX58" fmla="*/ 9641 w 10000"/>
                <a:gd name="connsiteY58" fmla="*/ 5465 h 10000"/>
                <a:gd name="connsiteX59" fmla="*/ 9694 w 10000"/>
                <a:gd name="connsiteY59" fmla="*/ 5511 h 10000"/>
                <a:gd name="connsiteX60" fmla="*/ 9738 w 10000"/>
                <a:gd name="connsiteY60" fmla="*/ 5536 h 10000"/>
                <a:gd name="connsiteX61" fmla="*/ 9839 w 10000"/>
                <a:gd name="connsiteY61" fmla="*/ 5582 h 10000"/>
                <a:gd name="connsiteX62" fmla="*/ 9883 w 10000"/>
                <a:gd name="connsiteY62" fmla="*/ 5671 h 10000"/>
                <a:gd name="connsiteX63" fmla="*/ 9918 w 10000"/>
                <a:gd name="connsiteY63" fmla="*/ 5729 h 10000"/>
                <a:gd name="connsiteX64" fmla="*/ 9927 w 10000"/>
                <a:gd name="connsiteY64" fmla="*/ 5844 h 10000"/>
                <a:gd name="connsiteX65" fmla="*/ 9887 w 10000"/>
                <a:gd name="connsiteY65" fmla="*/ 6083 h 10000"/>
                <a:gd name="connsiteX66" fmla="*/ 9798 w 10000"/>
                <a:gd name="connsiteY66" fmla="*/ 6283 h 10000"/>
                <a:gd name="connsiteX67" fmla="*/ 9697 w 10000"/>
                <a:gd name="connsiteY67" fmla="*/ 6354 h 10000"/>
                <a:gd name="connsiteX68" fmla="*/ 9574 w 10000"/>
                <a:gd name="connsiteY68" fmla="*/ 6308 h 10000"/>
                <a:gd name="connsiteX69" fmla="*/ 9351 w 10000"/>
                <a:gd name="connsiteY69" fmla="*/ 6147 h 10000"/>
                <a:gd name="connsiteX70" fmla="*/ 9209 w 10000"/>
                <a:gd name="connsiteY70" fmla="*/ 6096 h 10000"/>
                <a:gd name="connsiteX71" fmla="*/ 9158 w 10000"/>
                <a:gd name="connsiteY71" fmla="*/ 6044 h 10000"/>
                <a:gd name="connsiteX72" fmla="*/ 9224 w 10000"/>
                <a:gd name="connsiteY72" fmla="*/ 5922 h 10000"/>
                <a:gd name="connsiteX73" fmla="*/ 9142 w 10000"/>
                <a:gd name="connsiteY73" fmla="*/ 6044 h 10000"/>
                <a:gd name="connsiteX74" fmla="*/ 9035 w 10000"/>
                <a:gd name="connsiteY74" fmla="*/ 6225 h 10000"/>
                <a:gd name="connsiteX75" fmla="*/ 9161 w 10000"/>
                <a:gd name="connsiteY75" fmla="*/ 6005 h 10000"/>
                <a:gd name="connsiteX76" fmla="*/ 9281 w 10000"/>
                <a:gd name="connsiteY76" fmla="*/ 6122 h 10000"/>
                <a:gd name="connsiteX77" fmla="*/ 9474 w 10000"/>
                <a:gd name="connsiteY77" fmla="*/ 6232 h 10000"/>
                <a:gd name="connsiteX78" fmla="*/ 9596 w 10000"/>
                <a:gd name="connsiteY78" fmla="*/ 6283 h 10000"/>
                <a:gd name="connsiteX79" fmla="*/ 9650 w 10000"/>
                <a:gd name="connsiteY79" fmla="*/ 6301 h 10000"/>
                <a:gd name="connsiteX80" fmla="*/ 9707 w 10000"/>
                <a:gd name="connsiteY80" fmla="*/ 6560 h 10000"/>
                <a:gd name="connsiteX81" fmla="*/ 9678 w 10000"/>
                <a:gd name="connsiteY81" fmla="*/ 6797 h 10000"/>
                <a:gd name="connsiteX82" fmla="*/ 9546 w 10000"/>
                <a:gd name="connsiteY82" fmla="*/ 6862 h 10000"/>
                <a:gd name="connsiteX83" fmla="*/ 9436 w 10000"/>
                <a:gd name="connsiteY83" fmla="*/ 6856 h 10000"/>
                <a:gd name="connsiteX84" fmla="*/ 9310 w 10000"/>
                <a:gd name="connsiteY84" fmla="*/ 6856 h 10000"/>
                <a:gd name="connsiteX85" fmla="*/ 9187 w 10000"/>
                <a:gd name="connsiteY85" fmla="*/ 6804 h 10000"/>
                <a:gd name="connsiteX86" fmla="*/ 9086 w 10000"/>
                <a:gd name="connsiteY86" fmla="*/ 6689 h 10000"/>
                <a:gd name="connsiteX87" fmla="*/ 8979 w 10000"/>
                <a:gd name="connsiteY87" fmla="*/ 6650 h 10000"/>
                <a:gd name="connsiteX88" fmla="*/ 8906 w 10000"/>
                <a:gd name="connsiteY88" fmla="*/ 6662 h 10000"/>
                <a:gd name="connsiteX89" fmla="*/ 8824 w 10000"/>
                <a:gd name="connsiteY89" fmla="*/ 6560 h 10000"/>
                <a:gd name="connsiteX90" fmla="*/ 8944 w 10000"/>
                <a:gd name="connsiteY90" fmla="*/ 6411 h 10000"/>
                <a:gd name="connsiteX91" fmla="*/ 8802 w 10000"/>
                <a:gd name="connsiteY91" fmla="*/ 6585 h 10000"/>
                <a:gd name="connsiteX92" fmla="*/ 8748 w 10000"/>
                <a:gd name="connsiteY92" fmla="*/ 6565 h 10000"/>
                <a:gd name="connsiteX93" fmla="*/ 8679 w 10000"/>
                <a:gd name="connsiteY93" fmla="*/ 6726 h 10000"/>
                <a:gd name="connsiteX94" fmla="*/ 8588 w 10000"/>
                <a:gd name="connsiteY94" fmla="*/ 6765 h 10000"/>
                <a:gd name="connsiteX95" fmla="*/ 8452 w 10000"/>
                <a:gd name="connsiteY95" fmla="*/ 6829 h 10000"/>
                <a:gd name="connsiteX96" fmla="*/ 8641 w 10000"/>
                <a:gd name="connsiteY96" fmla="*/ 6746 h 10000"/>
                <a:gd name="connsiteX97" fmla="*/ 8723 w 10000"/>
                <a:gd name="connsiteY97" fmla="*/ 6662 h 10000"/>
                <a:gd name="connsiteX98" fmla="*/ 8767 w 10000"/>
                <a:gd name="connsiteY98" fmla="*/ 6572 h 10000"/>
                <a:gd name="connsiteX99" fmla="*/ 8840 w 10000"/>
                <a:gd name="connsiteY99" fmla="*/ 6565 h 10000"/>
                <a:gd name="connsiteX100" fmla="*/ 8944 w 10000"/>
                <a:gd name="connsiteY100" fmla="*/ 6636 h 10000"/>
                <a:gd name="connsiteX101" fmla="*/ 9086 w 10000"/>
                <a:gd name="connsiteY101" fmla="*/ 6689 h 10000"/>
                <a:gd name="connsiteX102" fmla="*/ 9001 w 10000"/>
                <a:gd name="connsiteY102" fmla="*/ 6843 h 10000"/>
                <a:gd name="connsiteX103" fmla="*/ 8897 w 10000"/>
                <a:gd name="connsiteY103" fmla="*/ 6958 h 10000"/>
                <a:gd name="connsiteX104" fmla="*/ 8840 w 10000"/>
                <a:gd name="connsiteY104" fmla="*/ 6971 h 10000"/>
                <a:gd name="connsiteX105" fmla="*/ 8679 w 10000"/>
                <a:gd name="connsiteY105" fmla="*/ 6953 h 10000"/>
                <a:gd name="connsiteX106" fmla="*/ 8446 w 10000"/>
                <a:gd name="connsiteY106" fmla="*/ 6900 h 10000"/>
                <a:gd name="connsiteX107" fmla="*/ 8162 w 10000"/>
                <a:gd name="connsiteY107" fmla="*/ 6829 h 10000"/>
                <a:gd name="connsiteX108" fmla="*/ 7935 w 10000"/>
                <a:gd name="connsiteY108" fmla="*/ 6714 h 10000"/>
                <a:gd name="connsiteX109" fmla="*/ 7765 w 10000"/>
                <a:gd name="connsiteY109" fmla="*/ 6572 h 10000"/>
                <a:gd name="connsiteX110" fmla="*/ 7538 w 10000"/>
                <a:gd name="connsiteY110" fmla="*/ 6418 h 10000"/>
                <a:gd name="connsiteX111" fmla="*/ 7301 w 10000"/>
                <a:gd name="connsiteY111" fmla="*/ 6225 h 10000"/>
                <a:gd name="connsiteX112" fmla="*/ 7141 w 10000"/>
                <a:gd name="connsiteY112" fmla="*/ 5973 h 10000"/>
                <a:gd name="connsiteX113" fmla="*/ 6885 w 10000"/>
                <a:gd name="connsiteY113" fmla="*/ 5768 h 10000"/>
                <a:gd name="connsiteX114" fmla="*/ 6453 w 10000"/>
                <a:gd name="connsiteY114" fmla="*/ 5497 h 10000"/>
                <a:gd name="connsiteX115" fmla="*/ 5523 w 10000"/>
                <a:gd name="connsiteY115" fmla="*/ 5446 h 10000"/>
                <a:gd name="connsiteX116" fmla="*/ 4562 w 10000"/>
                <a:gd name="connsiteY116" fmla="*/ 5387 h 10000"/>
                <a:gd name="connsiteX117" fmla="*/ 3742 w 10000"/>
                <a:gd name="connsiteY117" fmla="*/ 5176 h 10000"/>
                <a:gd name="connsiteX118" fmla="*/ 2601 w 10000"/>
                <a:gd name="connsiteY118" fmla="*/ 4455 h 10000"/>
                <a:gd name="connsiteX119" fmla="*/ 1980 w 10000"/>
                <a:gd name="connsiteY119" fmla="*/ 3630 h 10000"/>
                <a:gd name="connsiteX120" fmla="*/ 1277 w 10000"/>
                <a:gd name="connsiteY120" fmla="*/ 2923 h 10000"/>
                <a:gd name="connsiteX121" fmla="*/ 2926 w 10000"/>
                <a:gd name="connsiteY121" fmla="*/ 4686 h 10000"/>
                <a:gd name="connsiteX122" fmla="*/ 3662 w 10000"/>
                <a:gd name="connsiteY122" fmla="*/ 5189 h 10000"/>
                <a:gd name="connsiteX123" fmla="*/ 3967 w 10000"/>
                <a:gd name="connsiteY123" fmla="*/ 5302 h 10000"/>
                <a:gd name="connsiteX124" fmla="*/ 3793 w 10000"/>
                <a:gd name="connsiteY124" fmla="*/ 7139 h 10000"/>
                <a:gd name="connsiteX125" fmla="*/ 3613 w 10000"/>
                <a:gd name="connsiteY125" fmla="*/ 8375 h 10000"/>
                <a:gd name="connsiteX126" fmla="*/ 3428 w 10000"/>
                <a:gd name="connsiteY126" fmla="*/ 10000 h 10000"/>
                <a:gd name="connsiteX127" fmla="*/ 2453 w 10000"/>
                <a:gd name="connsiteY127" fmla="*/ 8458 h 10000"/>
                <a:gd name="connsiteX0" fmla="*/ 2453 w 10000"/>
                <a:gd name="connsiteY0" fmla="*/ 8458 h 10000"/>
                <a:gd name="connsiteX1" fmla="*/ 1770 w 10000"/>
                <a:gd name="connsiteY1" fmla="*/ 7142 h 10000"/>
                <a:gd name="connsiteX2" fmla="*/ 1257 w 10000"/>
                <a:gd name="connsiteY2" fmla="*/ 5772 h 10000"/>
                <a:gd name="connsiteX3" fmla="*/ 968 w 10000"/>
                <a:gd name="connsiteY3" fmla="*/ 4952 h 10000"/>
                <a:gd name="connsiteX4" fmla="*/ 463 w 10000"/>
                <a:gd name="connsiteY4" fmla="*/ 3412 h 10000"/>
                <a:gd name="connsiteX5" fmla="*/ 233 w 10000"/>
                <a:gd name="connsiteY5" fmla="*/ 2092 h 10000"/>
                <a:gd name="connsiteX6" fmla="*/ 0 w 10000"/>
                <a:gd name="connsiteY6" fmla="*/ 1004 h 10000"/>
                <a:gd name="connsiteX7" fmla="*/ 50 w 10000"/>
                <a:gd name="connsiteY7" fmla="*/ 51 h 10000"/>
                <a:gd name="connsiteX8" fmla="*/ 309 w 10000"/>
                <a:gd name="connsiteY8" fmla="*/ 0 h 10000"/>
                <a:gd name="connsiteX9" fmla="*/ 820 w 10000"/>
                <a:gd name="connsiteY9" fmla="*/ 0 h 10000"/>
                <a:gd name="connsiteX10" fmla="*/ 1576 w 10000"/>
                <a:gd name="connsiteY10" fmla="*/ 129 h 10000"/>
                <a:gd name="connsiteX11" fmla="*/ 2355 w 10000"/>
                <a:gd name="connsiteY11" fmla="*/ 412 h 10000"/>
                <a:gd name="connsiteX12" fmla="*/ 3058 w 10000"/>
                <a:gd name="connsiteY12" fmla="*/ 714 h 10000"/>
                <a:gd name="connsiteX13" fmla="*/ 3941 w 10000"/>
                <a:gd name="connsiteY13" fmla="*/ 1261 h 10000"/>
                <a:gd name="connsiteX14" fmla="*/ 4994 w 10000"/>
                <a:gd name="connsiteY14" fmla="*/ 2170 h 10000"/>
                <a:gd name="connsiteX15" fmla="*/ 5555 w 10000"/>
                <a:gd name="connsiteY15" fmla="*/ 2639 h 10000"/>
                <a:gd name="connsiteX16" fmla="*/ 6299 w 10000"/>
                <a:gd name="connsiteY16" fmla="*/ 3096 h 10000"/>
                <a:gd name="connsiteX17" fmla="*/ 6649 w 10000"/>
                <a:gd name="connsiteY17" fmla="*/ 3263 h 10000"/>
                <a:gd name="connsiteX18" fmla="*/ 6860 w 10000"/>
                <a:gd name="connsiteY18" fmla="*/ 3341 h 10000"/>
                <a:gd name="connsiteX19" fmla="*/ 7182 w 10000"/>
                <a:gd name="connsiteY19" fmla="*/ 3456 h 10000"/>
                <a:gd name="connsiteX20" fmla="*/ 7415 w 10000"/>
                <a:gd name="connsiteY20" fmla="*/ 3502 h 10000"/>
                <a:gd name="connsiteX21" fmla="*/ 7689 w 10000"/>
                <a:gd name="connsiteY21" fmla="*/ 3456 h 10000"/>
                <a:gd name="connsiteX22" fmla="*/ 7970 w 10000"/>
                <a:gd name="connsiteY22" fmla="*/ 3405 h 10000"/>
                <a:gd name="connsiteX23" fmla="*/ 8291 w 10000"/>
                <a:gd name="connsiteY23" fmla="*/ 3451 h 10000"/>
                <a:gd name="connsiteX24" fmla="*/ 8430 w 10000"/>
                <a:gd name="connsiteY24" fmla="*/ 3573 h 10000"/>
                <a:gd name="connsiteX25" fmla="*/ 8496 w 10000"/>
                <a:gd name="connsiteY25" fmla="*/ 3830 h 10000"/>
                <a:gd name="connsiteX26" fmla="*/ 8307 w 10000"/>
                <a:gd name="connsiteY26" fmla="*/ 3720 h 10000"/>
                <a:gd name="connsiteX27" fmla="*/ 8496 w 10000"/>
                <a:gd name="connsiteY27" fmla="*/ 3830 h 10000"/>
                <a:gd name="connsiteX28" fmla="*/ 8591 w 10000"/>
                <a:gd name="connsiteY28" fmla="*/ 3823 h 10000"/>
                <a:gd name="connsiteX29" fmla="*/ 8745 w 10000"/>
                <a:gd name="connsiteY29" fmla="*/ 3920 h 10000"/>
                <a:gd name="connsiteX30" fmla="*/ 8919 w 10000"/>
                <a:gd name="connsiteY30" fmla="*/ 4016 h 10000"/>
                <a:gd name="connsiteX31" fmla="*/ 9095 w 10000"/>
                <a:gd name="connsiteY31" fmla="*/ 4081 h 10000"/>
                <a:gd name="connsiteX32" fmla="*/ 9376 w 10000"/>
                <a:gd name="connsiteY32" fmla="*/ 4223 h 10000"/>
                <a:gd name="connsiteX33" fmla="*/ 9546 w 10000"/>
                <a:gd name="connsiteY33" fmla="*/ 4358 h 10000"/>
                <a:gd name="connsiteX34" fmla="*/ 9678 w 10000"/>
                <a:gd name="connsiteY34" fmla="*/ 4390 h 10000"/>
                <a:gd name="connsiteX35" fmla="*/ 9745 w 10000"/>
                <a:gd name="connsiteY35" fmla="*/ 4397 h 10000"/>
                <a:gd name="connsiteX36" fmla="*/ 9871 w 10000"/>
                <a:gd name="connsiteY36" fmla="*/ 4436 h 10000"/>
                <a:gd name="connsiteX37" fmla="*/ 9943 w 10000"/>
                <a:gd name="connsiteY37" fmla="*/ 4570 h 10000"/>
                <a:gd name="connsiteX38" fmla="*/ 9968 w 10000"/>
                <a:gd name="connsiteY38" fmla="*/ 4744 h 10000"/>
                <a:gd name="connsiteX39" fmla="*/ 10000 w 10000"/>
                <a:gd name="connsiteY39" fmla="*/ 5015 h 10000"/>
                <a:gd name="connsiteX40" fmla="*/ 9915 w 10000"/>
                <a:gd name="connsiteY40" fmla="*/ 5221 h 10000"/>
                <a:gd name="connsiteX41" fmla="*/ 9817 w 10000"/>
                <a:gd name="connsiteY41" fmla="*/ 5311 h 10000"/>
                <a:gd name="connsiteX42" fmla="*/ 9663 w 10000"/>
                <a:gd name="connsiteY42" fmla="*/ 5311 h 10000"/>
                <a:gd name="connsiteX43" fmla="*/ 9499 w 10000"/>
                <a:gd name="connsiteY43" fmla="*/ 5318 h 10000"/>
                <a:gd name="connsiteX44" fmla="*/ 9303 w 10000"/>
                <a:gd name="connsiteY44" fmla="*/ 5247 h 10000"/>
                <a:gd name="connsiteX45" fmla="*/ 9247 w 10000"/>
                <a:gd name="connsiteY45" fmla="*/ 5253 h 10000"/>
                <a:gd name="connsiteX46" fmla="*/ 9215 w 10000"/>
                <a:gd name="connsiteY46" fmla="*/ 5021 h 10000"/>
                <a:gd name="connsiteX47" fmla="*/ 9228 w 10000"/>
                <a:gd name="connsiteY47" fmla="*/ 4873 h 10000"/>
                <a:gd name="connsiteX48" fmla="*/ 9234 w 10000"/>
                <a:gd name="connsiteY48" fmla="*/ 5027 h 10000"/>
                <a:gd name="connsiteX49" fmla="*/ 9253 w 10000"/>
                <a:gd name="connsiteY49" fmla="*/ 5189 h 10000"/>
                <a:gd name="connsiteX50" fmla="*/ 9281 w 10000"/>
                <a:gd name="connsiteY50" fmla="*/ 5265 h 10000"/>
                <a:gd name="connsiteX51" fmla="*/ 9199 w 10000"/>
                <a:gd name="connsiteY51" fmla="*/ 5426 h 10000"/>
                <a:gd name="connsiteX52" fmla="*/ 9183 w 10000"/>
                <a:gd name="connsiteY52" fmla="*/ 5575 h 10000"/>
                <a:gd name="connsiteX53" fmla="*/ 9202 w 10000"/>
                <a:gd name="connsiteY53" fmla="*/ 5387 h 10000"/>
                <a:gd name="connsiteX54" fmla="*/ 9269 w 10000"/>
                <a:gd name="connsiteY54" fmla="*/ 5233 h 10000"/>
                <a:gd name="connsiteX55" fmla="*/ 9354 w 10000"/>
                <a:gd name="connsiteY55" fmla="*/ 5291 h 10000"/>
                <a:gd name="connsiteX56" fmla="*/ 9433 w 10000"/>
                <a:gd name="connsiteY56" fmla="*/ 5401 h 10000"/>
                <a:gd name="connsiteX57" fmla="*/ 9521 w 10000"/>
                <a:gd name="connsiteY57" fmla="*/ 5446 h 10000"/>
                <a:gd name="connsiteX58" fmla="*/ 9641 w 10000"/>
                <a:gd name="connsiteY58" fmla="*/ 5465 h 10000"/>
                <a:gd name="connsiteX59" fmla="*/ 9694 w 10000"/>
                <a:gd name="connsiteY59" fmla="*/ 5511 h 10000"/>
                <a:gd name="connsiteX60" fmla="*/ 9738 w 10000"/>
                <a:gd name="connsiteY60" fmla="*/ 5536 h 10000"/>
                <a:gd name="connsiteX61" fmla="*/ 9839 w 10000"/>
                <a:gd name="connsiteY61" fmla="*/ 5582 h 10000"/>
                <a:gd name="connsiteX62" fmla="*/ 9883 w 10000"/>
                <a:gd name="connsiteY62" fmla="*/ 5671 h 10000"/>
                <a:gd name="connsiteX63" fmla="*/ 9918 w 10000"/>
                <a:gd name="connsiteY63" fmla="*/ 5729 h 10000"/>
                <a:gd name="connsiteX64" fmla="*/ 9927 w 10000"/>
                <a:gd name="connsiteY64" fmla="*/ 5844 h 10000"/>
                <a:gd name="connsiteX65" fmla="*/ 9887 w 10000"/>
                <a:gd name="connsiteY65" fmla="*/ 6083 h 10000"/>
                <a:gd name="connsiteX66" fmla="*/ 9798 w 10000"/>
                <a:gd name="connsiteY66" fmla="*/ 6283 h 10000"/>
                <a:gd name="connsiteX67" fmla="*/ 9697 w 10000"/>
                <a:gd name="connsiteY67" fmla="*/ 6354 h 10000"/>
                <a:gd name="connsiteX68" fmla="*/ 9574 w 10000"/>
                <a:gd name="connsiteY68" fmla="*/ 6308 h 10000"/>
                <a:gd name="connsiteX69" fmla="*/ 9351 w 10000"/>
                <a:gd name="connsiteY69" fmla="*/ 6147 h 10000"/>
                <a:gd name="connsiteX70" fmla="*/ 9209 w 10000"/>
                <a:gd name="connsiteY70" fmla="*/ 6096 h 10000"/>
                <a:gd name="connsiteX71" fmla="*/ 9158 w 10000"/>
                <a:gd name="connsiteY71" fmla="*/ 6044 h 10000"/>
                <a:gd name="connsiteX72" fmla="*/ 9224 w 10000"/>
                <a:gd name="connsiteY72" fmla="*/ 5922 h 10000"/>
                <a:gd name="connsiteX73" fmla="*/ 9142 w 10000"/>
                <a:gd name="connsiteY73" fmla="*/ 6044 h 10000"/>
                <a:gd name="connsiteX74" fmla="*/ 9035 w 10000"/>
                <a:gd name="connsiteY74" fmla="*/ 6225 h 10000"/>
                <a:gd name="connsiteX75" fmla="*/ 9161 w 10000"/>
                <a:gd name="connsiteY75" fmla="*/ 6005 h 10000"/>
                <a:gd name="connsiteX76" fmla="*/ 9281 w 10000"/>
                <a:gd name="connsiteY76" fmla="*/ 6122 h 10000"/>
                <a:gd name="connsiteX77" fmla="*/ 9474 w 10000"/>
                <a:gd name="connsiteY77" fmla="*/ 6232 h 10000"/>
                <a:gd name="connsiteX78" fmla="*/ 9596 w 10000"/>
                <a:gd name="connsiteY78" fmla="*/ 6283 h 10000"/>
                <a:gd name="connsiteX79" fmla="*/ 9650 w 10000"/>
                <a:gd name="connsiteY79" fmla="*/ 6301 h 10000"/>
                <a:gd name="connsiteX80" fmla="*/ 9707 w 10000"/>
                <a:gd name="connsiteY80" fmla="*/ 6560 h 10000"/>
                <a:gd name="connsiteX81" fmla="*/ 9678 w 10000"/>
                <a:gd name="connsiteY81" fmla="*/ 6797 h 10000"/>
                <a:gd name="connsiteX82" fmla="*/ 9546 w 10000"/>
                <a:gd name="connsiteY82" fmla="*/ 6862 h 10000"/>
                <a:gd name="connsiteX83" fmla="*/ 9436 w 10000"/>
                <a:gd name="connsiteY83" fmla="*/ 6856 h 10000"/>
                <a:gd name="connsiteX84" fmla="*/ 9310 w 10000"/>
                <a:gd name="connsiteY84" fmla="*/ 6856 h 10000"/>
                <a:gd name="connsiteX85" fmla="*/ 9187 w 10000"/>
                <a:gd name="connsiteY85" fmla="*/ 6804 h 10000"/>
                <a:gd name="connsiteX86" fmla="*/ 9086 w 10000"/>
                <a:gd name="connsiteY86" fmla="*/ 6689 h 10000"/>
                <a:gd name="connsiteX87" fmla="*/ 8979 w 10000"/>
                <a:gd name="connsiteY87" fmla="*/ 6650 h 10000"/>
                <a:gd name="connsiteX88" fmla="*/ 8906 w 10000"/>
                <a:gd name="connsiteY88" fmla="*/ 6662 h 10000"/>
                <a:gd name="connsiteX89" fmla="*/ 8824 w 10000"/>
                <a:gd name="connsiteY89" fmla="*/ 6560 h 10000"/>
                <a:gd name="connsiteX90" fmla="*/ 8944 w 10000"/>
                <a:gd name="connsiteY90" fmla="*/ 6411 h 10000"/>
                <a:gd name="connsiteX91" fmla="*/ 8802 w 10000"/>
                <a:gd name="connsiteY91" fmla="*/ 6585 h 10000"/>
                <a:gd name="connsiteX92" fmla="*/ 8748 w 10000"/>
                <a:gd name="connsiteY92" fmla="*/ 6565 h 10000"/>
                <a:gd name="connsiteX93" fmla="*/ 8679 w 10000"/>
                <a:gd name="connsiteY93" fmla="*/ 6726 h 10000"/>
                <a:gd name="connsiteX94" fmla="*/ 8588 w 10000"/>
                <a:gd name="connsiteY94" fmla="*/ 6765 h 10000"/>
                <a:gd name="connsiteX95" fmla="*/ 8452 w 10000"/>
                <a:gd name="connsiteY95" fmla="*/ 6829 h 10000"/>
                <a:gd name="connsiteX96" fmla="*/ 8641 w 10000"/>
                <a:gd name="connsiteY96" fmla="*/ 6746 h 10000"/>
                <a:gd name="connsiteX97" fmla="*/ 8723 w 10000"/>
                <a:gd name="connsiteY97" fmla="*/ 6662 h 10000"/>
                <a:gd name="connsiteX98" fmla="*/ 8767 w 10000"/>
                <a:gd name="connsiteY98" fmla="*/ 6572 h 10000"/>
                <a:gd name="connsiteX99" fmla="*/ 8840 w 10000"/>
                <a:gd name="connsiteY99" fmla="*/ 6565 h 10000"/>
                <a:gd name="connsiteX100" fmla="*/ 8944 w 10000"/>
                <a:gd name="connsiteY100" fmla="*/ 6636 h 10000"/>
                <a:gd name="connsiteX101" fmla="*/ 9086 w 10000"/>
                <a:gd name="connsiteY101" fmla="*/ 6689 h 10000"/>
                <a:gd name="connsiteX102" fmla="*/ 9001 w 10000"/>
                <a:gd name="connsiteY102" fmla="*/ 6843 h 10000"/>
                <a:gd name="connsiteX103" fmla="*/ 8897 w 10000"/>
                <a:gd name="connsiteY103" fmla="*/ 6958 h 10000"/>
                <a:gd name="connsiteX104" fmla="*/ 8840 w 10000"/>
                <a:gd name="connsiteY104" fmla="*/ 6971 h 10000"/>
                <a:gd name="connsiteX105" fmla="*/ 8679 w 10000"/>
                <a:gd name="connsiteY105" fmla="*/ 6953 h 10000"/>
                <a:gd name="connsiteX106" fmla="*/ 8446 w 10000"/>
                <a:gd name="connsiteY106" fmla="*/ 6900 h 10000"/>
                <a:gd name="connsiteX107" fmla="*/ 8162 w 10000"/>
                <a:gd name="connsiteY107" fmla="*/ 6829 h 10000"/>
                <a:gd name="connsiteX108" fmla="*/ 7935 w 10000"/>
                <a:gd name="connsiteY108" fmla="*/ 6714 h 10000"/>
                <a:gd name="connsiteX109" fmla="*/ 7765 w 10000"/>
                <a:gd name="connsiteY109" fmla="*/ 6572 h 10000"/>
                <a:gd name="connsiteX110" fmla="*/ 7538 w 10000"/>
                <a:gd name="connsiteY110" fmla="*/ 6418 h 10000"/>
                <a:gd name="connsiteX111" fmla="*/ 7301 w 10000"/>
                <a:gd name="connsiteY111" fmla="*/ 6225 h 10000"/>
                <a:gd name="connsiteX112" fmla="*/ 7141 w 10000"/>
                <a:gd name="connsiteY112" fmla="*/ 5973 h 10000"/>
                <a:gd name="connsiteX113" fmla="*/ 6885 w 10000"/>
                <a:gd name="connsiteY113" fmla="*/ 5768 h 10000"/>
                <a:gd name="connsiteX114" fmla="*/ 6453 w 10000"/>
                <a:gd name="connsiteY114" fmla="*/ 5497 h 10000"/>
                <a:gd name="connsiteX115" fmla="*/ 5523 w 10000"/>
                <a:gd name="connsiteY115" fmla="*/ 5446 h 10000"/>
                <a:gd name="connsiteX116" fmla="*/ 4562 w 10000"/>
                <a:gd name="connsiteY116" fmla="*/ 5387 h 10000"/>
                <a:gd name="connsiteX117" fmla="*/ 3742 w 10000"/>
                <a:gd name="connsiteY117" fmla="*/ 5176 h 10000"/>
                <a:gd name="connsiteX118" fmla="*/ 2601 w 10000"/>
                <a:gd name="connsiteY118" fmla="*/ 4455 h 10000"/>
                <a:gd name="connsiteX119" fmla="*/ 1980 w 10000"/>
                <a:gd name="connsiteY119" fmla="*/ 3630 h 10000"/>
                <a:gd name="connsiteX120" fmla="*/ 1277 w 10000"/>
                <a:gd name="connsiteY120" fmla="*/ 2923 h 10000"/>
                <a:gd name="connsiteX121" fmla="*/ 2926 w 10000"/>
                <a:gd name="connsiteY121" fmla="*/ 4686 h 10000"/>
                <a:gd name="connsiteX122" fmla="*/ 3662 w 10000"/>
                <a:gd name="connsiteY122" fmla="*/ 5189 h 10000"/>
                <a:gd name="connsiteX123" fmla="*/ 3967 w 10000"/>
                <a:gd name="connsiteY123" fmla="*/ 5302 h 10000"/>
                <a:gd name="connsiteX124" fmla="*/ 3793 w 10000"/>
                <a:gd name="connsiteY124" fmla="*/ 7139 h 10000"/>
                <a:gd name="connsiteX125" fmla="*/ 3613 w 10000"/>
                <a:gd name="connsiteY125" fmla="*/ 8375 h 10000"/>
                <a:gd name="connsiteX126" fmla="*/ 3428 w 10000"/>
                <a:gd name="connsiteY126" fmla="*/ 10000 h 10000"/>
                <a:gd name="connsiteX127" fmla="*/ 2453 w 10000"/>
                <a:gd name="connsiteY127" fmla="*/ 8458 h 10000"/>
                <a:gd name="connsiteX0" fmla="*/ 2453 w 10000"/>
                <a:gd name="connsiteY0" fmla="*/ 8458 h 10000"/>
                <a:gd name="connsiteX1" fmla="*/ 1770 w 10000"/>
                <a:gd name="connsiteY1" fmla="*/ 7142 h 10000"/>
                <a:gd name="connsiteX2" fmla="*/ 1257 w 10000"/>
                <a:gd name="connsiteY2" fmla="*/ 5772 h 10000"/>
                <a:gd name="connsiteX3" fmla="*/ 968 w 10000"/>
                <a:gd name="connsiteY3" fmla="*/ 4952 h 10000"/>
                <a:gd name="connsiteX4" fmla="*/ 463 w 10000"/>
                <a:gd name="connsiteY4" fmla="*/ 3412 h 10000"/>
                <a:gd name="connsiteX5" fmla="*/ 181 w 10000"/>
                <a:gd name="connsiteY5" fmla="*/ 2102 h 10000"/>
                <a:gd name="connsiteX6" fmla="*/ 0 w 10000"/>
                <a:gd name="connsiteY6" fmla="*/ 1004 h 10000"/>
                <a:gd name="connsiteX7" fmla="*/ 50 w 10000"/>
                <a:gd name="connsiteY7" fmla="*/ 51 h 10000"/>
                <a:gd name="connsiteX8" fmla="*/ 309 w 10000"/>
                <a:gd name="connsiteY8" fmla="*/ 0 h 10000"/>
                <a:gd name="connsiteX9" fmla="*/ 820 w 10000"/>
                <a:gd name="connsiteY9" fmla="*/ 0 h 10000"/>
                <a:gd name="connsiteX10" fmla="*/ 1576 w 10000"/>
                <a:gd name="connsiteY10" fmla="*/ 129 h 10000"/>
                <a:gd name="connsiteX11" fmla="*/ 2355 w 10000"/>
                <a:gd name="connsiteY11" fmla="*/ 412 h 10000"/>
                <a:gd name="connsiteX12" fmla="*/ 3058 w 10000"/>
                <a:gd name="connsiteY12" fmla="*/ 714 h 10000"/>
                <a:gd name="connsiteX13" fmla="*/ 3941 w 10000"/>
                <a:gd name="connsiteY13" fmla="*/ 1261 h 10000"/>
                <a:gd name="connsiteX14" fmla="*/ 4994 w 10000"/>
                <a:gd name="connsiteY14" fmla="*/ 2170 h 10000"/>
                <a:gd name="connsiteX15" fmla="*/ 5555 w 10000"/>
                <a:gd name="connsiteY15" fmla="*/ 2639 h 10000"/>
                <a:gd name="connsiteX16" fmla="*/ 6299 w 10000"/>
                <a:gd name="connsiteY16" fmla="*/ 3096 h 10000"/>
                <a:gd name="connsiteX17" fmla="*/ 6649 w 10000"/>
                <a:gd name="connsiteY17" fmla="*/ 3263 h 10000"/>
                <a:gd name="connsiteX18" fmla="*/ 6860 w 10000"/>
                <a:gd name="connsiteY18" fmla="*/ 3341 h 10000"/>
                <a:gd name="connsiteX19" fmla="*/ 7182 w 10000"/>
                <a:gd name="connsiteY19" fmla="*/ 3456 h 10000"/>
                <a:gd name="connsiteX20" fmla="*/ 7415 w 10000"/>
                <a:gd name="connsiteY20" fmla="*/ 3502 h 10000"/>
                <a:gd name="connsiteX21" fmla="*/ 7689 w 10000"/>
                <a:gd name="connsiteY21" fmla="*/ 3456 h 10000"/>
                <a:gd name="connsiteX22" fmla="*/ 7970 w 10000"/>
                <a:gd name="connsiteY22" fmla="*/ 3405 h 10000"/>
                <a:gd name="connsiteX23" fmla="*/ 8291 w 10000"/>
                <a:gd name="connsiteY23" fmla="*/ 3451 h 10000"/>
                <a:gd name="connsiteX24" fmla="*/ 8430 w 10000"/>
                <a:gd name="connsiteY24" fmla="*/ 3573 h 10000"/>
                <a:gd name="connsiteX25" fmla="*/ 8496 w 10000"/>
                <a:gd name="connsiteY25" fmla="*/ 3830 h 10000"/>
                <a:gd name="connsiteX26" fmla="*/ 8307 w 10000"/>
                <a:gd name="connsiteY26" fmla="*/ 3720 h 10000"/>
                <a:gd name="connsiteX27" fmla="*/ 8496 w 10000"/>
                <a:gd name="connsiteY27" fmla="*/ 3830 h 10000"/>
                <a:gd name="connsiteX28" fmla="*/ 8591 w 10000"/>
                <a:gd name="connsiteY28" fmla="*/ 3823 h 10000"/>
                <a:gd name="connsiteX29" fmla="*/ 8745 w 10000"/>
                <a:gd name="connsiteY29" fmla="*/ 3920 h 10000"/>
                <a:gd name="connsiteX30" fmla="*/ 8919 w 10000"/>
                <a:gd name="connsiteY30" fmla="*/ 4016 h 10000"/>
                <a:gd name="connsiteX31" fmla="*/ 9095 w 10000"/>
                <a:gd name="connsiteY31" fmla="*/ 4081 h 10000"/>
                <a:gd name="connsiteX32" fmla="*/ 9376 w 10000"/>
                <a:gd name="connsiteY32" fmla="*/ 4223 h 10000"/>
                <a:gd name="connsiteX33" fmla="*/ 9546 w 10000"/>
                <a:gd name="connsiteY33" fmla="*/ 4358 h 10000"/>
                <a:gd name="connsiteX34" fmla="*/ 9678 w 10000"/>
                <a:gd name="connsiteY34" fmla="*/ 4390 h 10000"/>
                <a:gd name="connsiteX35" fmla="*/ 9745 w 10000"/>
                <a:gd name="connsiteY35" fmla="*/ 4397 h 10000"/>
                <a:gd name="connsiteX36" fmla="*/ 9871 w 10000"/>
                <a:gd name="connsiteY36" fmla="*/ 4436 h 10000"/>
                <a:gd name="connsiteX37" fmla="*/ 9943 w 10000"/>
                <a:gd name="connsiteY37" fmla="*/ 4570 h 10000"/>
                <a:gd name="connsiteX38" fmla="*/ 9968 w 10000"/>
                <a:gd name="connsiteY38" fmla="*/ 4744 h 10000"/>
                <a:gd name="connsiteX39" fmla="*/ 10000 w 10000"/>
                <a:gd name="connsiteY39" fmla="*/ 5015 h 10000"/>
                <a:gd name="connsiteX40" fmla="*/ 9915 w 10000"/>
                <a:gd name="connsiteY40" fmla="*/ 5221 h 10000"/>
                <a:gd name="connsiteX41" fmla="*/ 9817 w 10000"/>
                <a:gd name="connsiteY41" fmla="*/ 5311 h 10000"/>
                <a:gd name="connsiteX42" fmla="*/ 9663 w 10000"/>
                <a:gd name="connsiteY42" fmla="*/ 5311 h 10000"/>
                <a:gd name="connsiteX43" fmla="*/ 9499 w 10000"/>
                <a:gd name="connsiteY43" fmla="*/ 5318 h 10000"/>
                <a:gd name="connsiteX44" fmla="*/ 9303 w 10000"/>
                <a:gd name="connsiteY44" fmla="*/ 5247 h 10000"/>
                <a:gd name="connsiteX45" fmla="*/ 9247 w 10000"/>
                <a:gd name="connsiteY45" fmla="*/ 5253 h 10000"/>
                <a:gd name="connsiteX46" fmla="*/ 9215 w 10000"/>
                <a:gd name="connsiteY46" fmla="*/ 5021 h 10000"/>
                <a:gd name="connsiteX47" fmla="*/ 9228 w 10000"/>
                <a:gd name="connsiteY47" fmla="*/ 4873 h 10000"/>
                <a:gd name="connsiteX48" fmla="*/ 9234 w 10000"/>
                <a:gd name="connsiteY48" fmla="*/ 5027 h 10000"/>
                <a:gd name="connsiteX49" fmla="*/ 9253 w 10000"/>
                <a:gd name="connsiteY49" fmla="*/ 5189 h 10000"/>
                <a:gd name="connsiteX50" fmla="*/ 9281 w 10000"/>
                <a:gd name="connsiteY50" fmla="*/ 5265 h 10000"/>
                <a:gd name="connsiteX51" fmla="*/ 9199 w 10000"/>
                <a:gd name="connsiteY51" fmla="*/ 5426 h 10000"/>
                <a:gd name="connsiteX52" fmla="*/ 9183 w 10000"/>
                <a:gd name="connsiteY52" fmla="*/ 5575 h 10000"/>
                <a:gd name="connsiteX53" fmla="*/ 9202 w 10000"/>
                <a:gd name="connsiteY53" fmla="*/ 5387 h 10000"/>
                <a:gd name="connsiteX54" fmla="*/ 9269 w 10000"/>
                <a:gd name="connsiteY54" fmla="*/ 5233 h 10000"/>
                <a:gd name="connsiteX55" fmla="*/ 9354 w 10000"/>
                <a:gd name="connsiteY55" fmla="*/ 5291 h 10000"/>
                <a:gd name="connsiteX56" fmla="*/ 9433 w 10000"/>
                <a:gd name="connsiteY56" fmla="*/ 5401 h 10000"/>
                <a:gd name="connsiteX57" fmla="*/ 9521 w 10000"/>
                <a:gd name="connsiteY57" fmla="*/ 5446 h 10000"/>
                <a:gd name="connsiteX58" fmla="*/ 9641 w 10000"/>
                <a:gd name="connsiteY58" fmla="*/ 5465 h 10000"/>
                <a:gd name="connsiteX59" fmla="*/ 9694 w 10000"/>
                <a:gd name="connsiteY59" fmla="*/ 5511 h 10000"/>
                <a:gd name="connsiteX60" fmla="*/ 9738 w 10000"/>
                <a:gd name="connsiteY60" fmla="*/ 5536 h 10000"/>
                <a:gd name="connsiteX61" fmla="*/ 9839 w 10000"/>
                <a:gd name="connsiteY61" fmla="*/ 5582 h 10000"/>
                <a:gd name="connsiteX62" fmla="*/ 9883 w 10000"/>
                <a:gd name="connsiteY62" fmla="*/ 5671 h 10000"/>
                <a:gd name="connsiteX63" fmla="*/ 9918 w 10000"/>
                <a:gd name="connsiteY63" fmla="*/ 5729 h 10000"/>
                <a:gd name="connsiteX64" fmla="*/ 9927 w 10000"/>
                <a:gd name="connsiteY64" fmla="*/ 5844 h 10000"/>
                <a:gd name="connsiteX65" fmla="*/ 9887 w 10000"/>
                <a:gd name="connsiteY65" fmla="*/ 6083 h 10000"/>
                <a:gd name="connsiteX66" fmla="*/ 9798 w 10000"/>
                <a:gd name="connsiteY66" fmla="*/ 6283 h 10000"/>
                <a:gd name="connsiteX67" fmla="*/ 9697 w 10000"/>
                <a:gd name="connsiteY67" fmla="*/ 6354 h 10000"/>
                <a:gd name="connsiteX68" fmla="*/ 9574 w 10000"/>
                <a:gd name="connsiteY68" fmla="*/ 6308 h 10000"/>
                <a:gd name="connsiteX69" fmla="*/ 9351 w 10000"/>
                <a:gd name="connsiteY69" fmla="*/ 6147 h 10000"/>
                <a:gd name="connsiteX70" fmla="*/ 9209 w 10000"/>
                <a:gd name="connsiteY70" fmla="*/ 6096 h 10000"/>
                <a:gd name="connsiteX71" fmla="*/ 9158 w 10000"/>
                <a:gd name="connsiteY71" fmla="*/ 6044 h 10000"/>
                <a:gd name="connsiteX72" fmla="*/ 9224 w 10000"/>
                <a:gd name="connsiteY72" fmla="*/ 5922 h 10000"/>
                <a:gd name="connsiteX73" fmla="*/ 9142 w 10000"/>
                <a:gd name="connsiteY73" fmla="*/ 6044 h 10000"/>
                <a:gd name="connsiteX74" fmla="*/ 9035 w 10000"/>
                <a:gd name="connsiteY74" fmla="*/ 6225 h 10000"/>
                <a:gd name="connsiteX75" fmla="*/ 9161 w 10000"/>
                <a:gd name="connsiteY75" fmla="*/ 6005 h 10000"/>
                <a:gd name="connsiteX76" fmla="*/ 9281 w 10000"/>
                <a:gd name="connsiteY76" fmla="*/ 6122 h 10000"/>
                <a:gd name="connsiteX77" fmla="*/ 9474 w 10000"/>
                <a:gd name="connsiteY77" fmla="*/ 6232 h 10000"/>
                <a:gd name="connsiteX78" fmla="*/ 9596 w 10000"/>
                <a:gd name="connsiteY78" fmla="*/ 6283 h 10000"/>
                <a:gd name="connsiteX79" fmla="*/ 9650 w 10000"/>
                <a:gd name="connsiteY79" fmla="*/ 6301 h 10000"/>
                <a:gd name="connsiteX80" fmla="*/ 9707 w 10000"/>
                <a:gd name="connsiteY80" fmla="*/ 6560 h 10000"/>
                <a:gd name="connsiteX81" fmla="*/ 9678 w 10000"/>
                <a:gd name="connsiteY81" fmla="*/ 6797 h 10000"/>
                <a:gd name="connsiteX82" fmla="*/ 9546 w 10000"/>
                <a:gd name="connsiteY82" fmla="*/ 6862 h 10000"/>
                <a:gd name="connsiteX83" fmla="*/ 9436 w 10000"/>
                <a:gd name="connsiteY83" fmla="*/ 6856 h 10000"/>
                <a:gd name="connsiteX84" fmla="*/ 9310 w 10000"/>
                <a:gd name="connsiteY84" fmla="*/ 6856 h 10000"/>
                <a:gd name="connsiteX85" fmla="*/ 9187 w 10000"/>
                <a:gd name="connsiteY85" fmla="*/ 6804 h 10000"/>
                <a:gd name="connsiteX86" fmla="*/ 9086 w 10000"/>
                <a:gd name="connsiteY86" fmla="*/ 6689 h 10000"/>
                <a:gd name="connsiteX87" fmla="*/ 8979 w 10000"/>
                <a:gd name="connsiteY87" fmla="*/ 6650 h 10000"/>
                <a:gd name="connsiteX88" fmla="*/ 8906 w 10000"/>
                <a:gd name="connsiteY88" fmla="*/ 6662 h 10000"/>
                <a:gd name="connsiteX89" fmla="*/ 8824 w 10000"/>
                <a:gd name="connsiteY89" fmla="*/ 6560 h 10000"/>
                <a:gd name="connsiteX90" fmla="*/ 8944 w 10000"/>
                <a:gd name="connsiteY90" fmla="*/ 6411 h 10000"/>
                <a:gd name="connsiteX91" fmla="*/ 8802 w 10000"/>
                <a:gd name="connsiteY91" fmla="*/ 6585 h 10000"/>
                <a:gd name="connsiteX92" fmla="*/ 8748 w 10000"/>
                <a:gd name="connsiteY92" fmla="*/ 6565 h 10000"/>
                <a:gd name="connsiteX93" fmla="*/ 8679 w 10000"/>
                <a:gd name="connsiteY93" fmla="*/ 6726 h 10000"/>
                <a:gd name="connsiteX94" fmla="*/ 8588 w 10000"/>
                <a:gd name="connsiteY94" fmla="*/ 6765 h 10000"/>
                <a:gd name="connsiteX95" fmla="*/ 8452 w 10000"/>
                <a:gd name="connsiteY95" fmla="*/ 6829 h 10000"/>
                <a:gd name="connsiteX96" fmla="*/ 8641 w 10000"/>
                <a:gd name="connsiteY96" fmla="*/ 6746 h 10000"/>
                <a:gd name="connsiteX97" fmla="*/ 8723 w 10000"/>
                <a:gd name="connsiteY97" fmla="*/ 6662 h 10000"/>
                <a:gd name="connsiteX98" fmla="*/ 8767 w 10000"/>
                <a:gd name="connsiteY98" fmla="*/ 6572 h 10000"/>
                <a:gd name="connsiteX99" fmla="*/ 8840 w 10000"/>
                <a:gd name="connsiteY99" fmla="*/ 6565 h 10000"/>
                <a:gd name="connsiteX100" fmla="*/ 8944 w 10000"/>
                <a:gd name="connsiteY100" fmla="*/ 6636 h 10000"/>
                <a:gd name="connsiteX101" fmla="*/ 9086 w 10000"/>
                <a:gd name="connsiteY101" fmla="*/ 6689 h 10000"/>
                <a:gd name="connsiteX102" fmla="*/ 9001 w 10000"/>
                <a:gd name="connsiteY102" fmla="*/ 6843 h 10000"/>
                <a:gd name="connsiteX103" fmla="*/ 8897 w 10000"/>
                <a:gd name="connsiteY103" fmla="*/ 6958 h 10000"/>
                <a:gd name="connsiteX104" fmla="*/ 8840 w 10000"/>
                <a:gd name="connsiteY104" fmla="*/ 6971 h 10000"/>
                <a:gd name="connsiteX105" fmla="*/ 8679 w 10000"/>
                <a:gd name="connsiteY105" fmla="*/ 6953 h 10000"/>
                <a:gd name="connsiteX106" fmla="*/ 8446 w 10000"/>
                <a:gd name="connsiteY106" fmla="*/ 6900 h 10000"/>
                <a:gd name="connsiteX107" fmla="*/ 8162 w 10000"/>
                <a:gd name="connsiteY107" fmla="*/ 6829 h 10000"/>
                <a:gd name="connsiteX108" fmla="*/ 7935 w 10000"/>
                <a:gd name="connsiteY108" fmla="*/ 6714 h 10000"/>
                <a:gd name="connsiteX109" fmla="*/ 7765 w 10000"/>
                <a:gd name="connsiteY109" fmla="*/ 6572 h 10000"/>
                <a:gd name="connsiteX110" fmla="*/ 7538 w 10000"/>
                <a:gd name="connsiteY110" fmla="*/ 6418 h 10000"/>
                <a:gd name="connsiteX111" fmla="*/ 7301 w 10000"/>
                <a:gd name="connsiteY111" fmla="*/ 6225 h 10000"/>
                <a:gd name="connsiteX112" fmla="*/ 7141 w 10000"/>
                <a:gd name="connsiteY112" fmla="*/ 5973 h 10000"/>
                <a:gd name="connsiteX113" fmla="*/ 6885 w 10000"/>
                <a:gd name="connsiteY113" fmla="*/ 5768 h 10000"/>
                <a:gd name="connsiteX114" fmla="*/ 6453 w 10000"/>
                <a:gd name="connsiteY114" fmla="*/ 5497 h 10000"/>
                <a:gd name="connsiteX115" fmla="*/ 5523 w 10000"/>
                <a:gd name="connsiteY115" fmla="*/ 5446 h 10000"/>
                <a:gd name="connsiteX116" fmla="*/ 4562 w 10000"/>
                <a:gd name="connsiteY116" fmla="*/ 5387 h 10000"/>
                <a:gd name="connsiteX117" fmla="*/ 3742 w 10000"/>
                <a:gd name="connsiteY117" fmla="*/ 5176 h 10000"/>
                <a:gd name="connsiteX118" fmla="*/ 2601 w 10000"/>
                <a:gd name="connsiteY118" fmla="*/ 4455 h 10000"/>
                <a:gd name="connsiteX119" fmla="*/ 1980 w 10000"/>
                <a:gd name="connsiteY119" fmla="*/ 3630 h 10000"/>
                <a:gd name="connsiteX120" fmla="*/ 1277 w 10000"/>
                <a:gd name="connsiteY120" fmla="*/ 2923 h 10000"/>
                <a:gd name="connsiteX121" fmla="*/ 2926 w 10000"/>
                <a:gd name="connsiteY121" fmla="*/ 4686 h 10000"/>
                <a:gd name="connsiteX122" fmla="*/ 3662 w 10000"/>
                <a:gd name="connsiteY122" fmla="*/ 5189 h 10000"/>
                <a:gd name="connsiteX123" fmla="*/ 3967 w 10000"/>
                <a:gd name="connsiteY123" fmla="*/ 5302 h 10000"/>
                <a:gd name="connsiteX124" fmla="*/ 3793 w 10000"/>
                <a:gd name="connsiteY124" fmla="*/ 7139 h 10000"/>
                <a:gd name="connsiteX125" fmla="*/ 3613 w 10000"/>
                <a:gd name="connsiteY125" fmla="*/ 8375 h 10000"/>
                <a:gd name="connsiteX126" fmla="*/ 3428 w 10000"/>
                <a:gd name="connsiteY126" fmla="*/ 10000 h 10000"/>
                <a:gd name="connsiteX127" fmla="*/ 2453 w 10000"/>
                <a:gd name="connsiteY127" fmla="*/ 8458 h 10000"/>
                <a:gd name="connsiteX0" fmla="*/ 2453 w 10000"/>
                <a:gd name="connsiteY0" fmla="*/ 8458 h 9576"/>
                <a:gd name="connsiteX1" fmla="*/ 1770 w 10000"/>
                <a:gd name="connsiteY1" fmla="*/ 7142 h 9576"/>
                <a:gd name="connsiteX2" fmla="*/ 1257 w 10000"/>
                <a:gd name="connsiteY2" fmla="*/ 5772 h 9576"/>
                <a:gd name="connsiteX3" fmla="*/ 968 w 10000"/>
                <a:gd name="connsiteY3" fmla="*/ 4952 h 9576"/>
                <a:gd name="connsiteX4" fmla="*/ 463 w 10000"/>
                <a:gd name="connsiteY4" fmla="*/ 3412 h 9576"/>
                <a:gd name="connsiteX5" fmla="*/ 181 w 10000"/>
                <a:gd name="connsiteY5" fmla="*/ 2102 h 9576"/>
                <a:gd name="connsiteX6" fmla="*/ 0 w 10000"/>
                <a:gd name="connsiteY6" fmla="*/ 1004 h 9576"/>
                <a:gd name="connsiteX7" fmla="*/ 50 w 10000"/>
                <a:gd name="connsiteY7" fmla="*/ 51 h 9576"/>
                <a:gd name="connsiteX8" fmla="*/ 309 w 10000"/>
                <a:gd name="connsiteY8" fmla="*/ 0 h 9576"/>
                <a:gd name="connsiteX9" fmla="*/ 820 w 10000"/>
                <a:gd name="connsiteY9" fmla="*/ 0 h 9576"/>
                <a:gd name="connsiteX10" fmla="*/ 1576 w 10000"/>
                <a:gd name="connsiteY10" fmla="*/ 129 h 9576"/>
                <a:gd name="connsiteX11" fmla="*/ 2355 w 10000"/>
                <a:gd name="connsiteY11" fmla="*/ 412 h 9576"/>
                <a:gd name="connsiteX12" fmla="*/ 3058 w 10000"/>
                <a:gd name="connsiteY12" fmla="*/ 714 h 9576"/>
                <a:gd name="connsiteX13" fmla="*/ 3941 w 10000"/>
                <a:gd name="connsiteY13" fmla="*/ 1261 h 9576"/>
                <a:gd name="connsiteX14" fmla="*/ 4994 w 10000"/>
                <a:gd name="connsiteY14" fmla="*/ 2170 h 9576"/>
                <a:gd name="connsiteX15" fmla="*/ 5555 w 10000"/>
                <a:gd name="connsiteY15" fmla="*/ 2639 h 9576"/>
                <a:gd name="connsiteX16" fmla="*/ 6299 w 10000"/>
                <a:gd name="connsiteY16" fmla="*/ 3096 h 9576"/>
                <a:gd name="connsiteX17" fmla="*/ 6649 w 10000"/>
                <a:gd name="connsiteY17" fmla="*/ 3263 h 9576"/>
                <a:gd name="connsiteX18" fmla="*/ 6860 w 10000"/>
                <a:gd name="connsiteY18" fmla="*/ 3341 h 9576"/>
                <a:gd name="connsiteX19" fmla="*/ 7182 w 10000"/>
                <a:gd name="connsiteY19" fmla="*/ 3456 h 9576"/>
                <a:gd name="connsiteX20" fmla="*/ 7415 w 10000"/>
                <a:gd name="connsiteY20" fmla="*/ 3502 h 9576"/>
                <a:gd name="connsiteX21" fmla="*/ 7689 w 10000"/>
                <a:gd name="connsiteY21" fmla="*/ 3456 h 9576"/>
                <a:gd name="connsiteX22" fmla="*/ 7970 w 10000"/>
                <a:gd name="connsiteY22" fmla="*/ 3405 h 9576"/>
                <a:gd name="connsiteX23" fmla="*/ 8291 w 10000"/>
                <a:gd name="connsiteY23" fmla="*/ 3451 h 9576"/>
                <a:gd name="connsiteX24" fmla="*/ 8430 w 10000"/>
                <a:gd name="connsiteY24" fmla="*/ 3573 h 9576"/>
                <a:gd name="connsiteX25" fmla="*/ 8496 w 10000"/>
                <a:gd name="connsiteY25" fmla="*/ 3830 h 9576"/>
                <a:gd name="connsiteX26" fmla="*/ 8307 w 10000"/>
                <a:gd name="connsiteY26" fmla="*/ 3720 h 9576"/>
                <a:gd name="connsiteX27" fmla="*/ 8496 w 10000"/>
                <a:gd name="connsiteY27" fmla="*/ 3830 h 9576"/>
                <a:gd name="connsiteX28" fmla="*/ 8591 w 10000"/>
                <a:gd name="connsiteY28" fmla="*/ 3823 h 9576"/>
                <a:gd name="connsiteX29" fmla="*/ 8745 w 10000"/>
                <a:gd name="connsiteY29" fmla="*/ 3920 h 9576"/>
                <a:gd name="connsiteX30" fmla="*/ 8919 w 10000"/>
                <a:gd name="connsiteY30" fmla="*/ 4016 h 9576"/>
                <a:gd name="connsiteX31" fmla="*/ 9095 w 10000"/>
                <a:gd name="connsiteY31" fmla="*/ 4081 h 9576"/>
                <a:gd name="connsiteX32" fmla="*/ 9376 w 10000"/>
                <a:gd name="connsiteY32" fmla="*/ 4223 h 9576"/>
                <a:gd name="connsiteX33" fmla="*/ 9546 w 10000"/>
                <a:gd name="connsiteY33" fmla="*/ 4358 h 9576"/>
                <a:gd name="connsiteX34" fmla="*/ 9678 w 10000"/>
                <a:gd name="connsiteY34" fmla="*/ 4390 h 9576"/>
                <a:gd name="connsiteX35" fmla="*/ 9745 w 10000"/>
                <a:gd name="connsiteY35" fmla="*/ 4397 h 9576"/>
                <a:gd name="connsiteX36" fmla="*/ 9871 w 10000"/>
                <a:gd name="connsiteY36" fmla="*/ 4436 h 9576"/>
                <a:gd name="connsiteX37" fmla="*/ 9943 w 10000"/>
                <a:gd name="connsiteY37" fmla="*/ 4570 h 9576"/>
                <a:gd name="connsiteX38" fmla="*/ 9968 w 10000"/>
                <a:gd name="connsiteY38" fmla="*/ 4744 h 9576"/>
                <a:gd name="connsiteX39" fmla="*/ 10000 w 10000"/>
                <a:gd name="connsiteY39" fmla="*/ 5015 h 9576"/>
                <a:gd name="connsiteX40" fmla="*/ 9915 w 10000"/>
                <a:gd name="connsiteY40" fmla="*/ 5221 h 9576"/>
                <a:gd name="connsiteX41" fmla="*/ 9817 w 10000"/>
                <a:gd name="connsiteY41" fmla="*/ 5311 h 9576"/>
                <a:gd name="connsiteX42" fmla="*/ 9663 w 10000"/>
                <a:gd name="connsiteY42" fmla="*/ 5311 h 9576"/>
                <a:gd name="connsiteX43" fmla="*/ 9499 w 10000"/>
                <a:gd name="connsiteY43" fmla="*/ 5318 h 9576"/>
                <a:gd name="connsiteX44" fmla="*/ 9303 w 10000"/>
                <a:gd name="connsiteY44" fmla="*/ 5247 h 9576"/>
                <a:gd name="connsiteX45" fmla="*/ 9247 w 10000"/>
                <a:gd name="connsiteY45" fmla="*/ 5253 h 9576"/>
                <a:gd name="connsiteX46" fmla="*/ 9215 w 10000"/>
                <a:gd name="connsiteY46" fmla="*/ 5021 h 9576"/>
                <a:gd name="connsiteX47" fmla="*/ 9228 w 10000"/>
                <a:gd name="connsiteY47" fmla="*/ 4873 h 9576"/>
                <a:gd name="connsiteX48" fmla="*/ 9234 w 10000"/>
                <a:gd name="connsiteY48" fmla="*/ 5027 h 9576"/>
                <a:gd name="connsiteX49" fmla="*/ 9253 w 10000"/>
                <a:gd name="connsiteY49" fmla="*/ 5189 h 9576"/>
                <a:gd name="connsiteX50" fmla="*/ 9281 w 10000"/>
                <a:gd name="connsiteY50" fmla="*/ 5265 h 9576"/>
                <a:gd name="connsiteX51" fmla="*/ 9199 w 10000"/>
                <a:gd name="connsiteY51" fmla="*/ 5426 h 9576"/>
                <a:gd name="connsiteX52" fmla="*/ 9183 w 10000"/>
                <a:gd name="connsiteY52" fmla="*/ 5575 h 9576"/>
                <a:gd name="connsiteX53" fmla="*/ 9202 w 10000"/>
                <a:gd name="connsiteY53" fmla="*/ 5387 h 9576"/>
                <a:gd name="connsiteX54" fmla="*/ 9269 w 10000"/>
                <a:gd name="connsiteY54" fmla="*/ 5233 h 9576"/>
                <a:gd name="connsiteX55" fmla="*/ 9354 w 10000"/>
                <a:gd name="connsiteY55" fmla="*/ 5291 h 9576"/>
                <a:gd name="connsiteX56" fmla="*/ 9433 w 10000"/>
                <a:gd name="connsiteY56" fmla="*/ 5401 h 9576"/>
                <a:gd name="connsiteX57" fmla="*/ 9521 w 10000"/>
                <a:gd name="connsiteY57" fmla="*/ 5446 h 9576"/>
                <a:gd name="connsiteX58" fmla="*/ 9641 w 10000"/>
                <a:gd name="connsiteY58" fmla="*/ 5465 h 9576"/>
                <a:gd name="connsiteX59" fmla="*/ 9694 w 10000"/>
                <a:gd name="connsiteY59" fmla="*/ 5511 h 9576"/>
                <a:gd name="connsiteX60" fmla="*/ 9738 w 10000"/>
                <a:gd name="connsiteY60" fmla="*/ 5536 h 9576"/>
                <a:gd name="connsiteX61" fmla="*/ 9839 w 10000"/>
                <a:gd name="connsiteY61" fmla="*/ 5582 h 9576"/>
                <a:gd name="connsiteX62" fmla="*/ 9883 w 10000"/>
                <a:gd name="connsiteY62" fmla="*/ 5671 h 9576"/>
                <a:gd name="connsiteX63" fmla="*/ 9918 w 10000"/>
                <a:gd name="connsiteY63" fmla="*/ 5729 h 9576"/>
                <a:gd name="connsiteX64" fmla="*/ 9927 w 10000"/>
                <a:gd name="connsiteY64" fmla="*/ 5844 h 9576"/>
                <a:gd name="connsiteX65" fmla="*/ 9887 w 10000"/>
                <a:gd name="connsiteY65" fmla="*/ 6083 h 9576"/>
                <a:gd name="connsiteX66" fmla="*/ 9798 w 10000"/>
                <a:gd name="connsiteY66" fmla="*/ 6283 h 9576"/>
                <a:gd name="connsiteX67" fmla="*/ 9697 w 10000"/>
                <a:gd name="connsiteY67" fmla="*/ 6354 h 9576"/>
                <a:gd name="connsiteX68" fmla="*/ 9574 w 10000"/>
                <a:gd name="connsiteY68" fmla="*/ 6308 h 9576"/>
                <a:gd name="connsiteX69" fmla="*/ 9351 w 10000"/>
                <a:gd name="connsiteY69" fmla="*/ 6147 h 9576"/>
                <a:gd name="connsiteX70" fmla="*/ 9209 w 10000"/>
                <a:gd name="connsiteY70" fmla="*/ 6096 h 9576"/>
                <a:gd name="connsiteX71" fmla="*/ 9158 w 10000"/>
                <a:gd name="connsiteY71" fmla="*/ 6044 h 9576"/>
                <a:gd name="connsiteX72" fmla="*/ 9224 w 10000"/>
                <a:gd name="connsiteY72" fmla="*/ 5922 h 9576"/>
                <a:gd name="connsiteX73" fmla="*/ 9142 w 10000"/>
                <a:gd name="connsiteY73" fmla="*/ 6044 h 9576"/>
                <a:gd name="connsiteX74" fmla="*/ 9035 w 10000"/>
                <a:gd name="connsiteY74" fmla="*/ 6225 h 9576"/>
                <a:gd name="connsiteX75" fmla="*/ 9161 w 10000"/>
                <a:gd name="connsiteY75" fmla="*/ 6005 h 9576"/>
                <a:gd name="connsiteX76" fmla="*/ 9281 w 10000"/>
                <a:gd name="connsiteY76" fmla="*/ 6122 h 9576"/>
                <a:gd name="connsiteX77" fmla="*/ 9474 w 10000"/>
                <a:gd name="connsiteY77" fmla="*/ 6232 h 9576"/>
                <a:gd name="connsiteX78" fmla="*/ 9596 w 10000"/>
                <a:gd name="connsiteY78" fmla="*/ 6283 h 9576"/>
                <a:gd name="connsiteX79" fmla="*/ 9650 w 10000"/>
                <a:gd name="connsiteY79" fmla="*/ 6301 h 9576"/>
                <a:gd name="connsiteX80" fmla="*/ 9707 w 10000"/>
                <a:gd name="connsiteY80" fmla="*/ 6560 h 9576"/>
                <a:gd name="connsiteX81" fmla="*/ 9678 w 10000"/>
                <a:gd name="connsiteY81" fmla="*/ 6797 h 9576"/>
                <a:gd name="connsiteX82" fmla="*/ 9546 w 10000"/>
                <a:gd name="connsiteY82" fmla="*/ 6862 h 9576"/>
                <a:gd name="connsiteX83" fmla="*/ 9436 w 10000"/>
                <a:gd name="connsiteY83" fmla="*/ 6856 h 9576"/>
                <a:gd name="connsiteX84" fmla="*/ 9310 w 10000"/>
                <a:gd name="connsiteY84" fmla="*/ 6856 h 9576"/>
                <a:gd name="connsiteX85" fmla="*/ 9187 w 10000"/>
                <a:gd name="connsiteY85" fmla="*/ 6804 h 9576"/>
                <a:gd name="connsiteX86" fmla="*/ 9086 w 10000"/>
                <a:gd name="connsiteY86" fmla="*/ 6689 h 9576"/>
                <a:gd name="connsiteX87" fmla="*/ 8979 w 10000"/>
                <a:gd name="connsiteY87" fmla="*/ 6650 h 9576"/>
                <a:gd name="connsiteX88" fmla="*/ 8906 w 10000"/>
                <a:gd name="connsiteY88" fmla="*/ 6662 h 9576"/>
                <a:gd name="connsiteX89" fmla="*/ 8824 w 10000"/>
                <a:gd name="connsiteY89" fmla="*/ 6560 h 9576"/>
                <a:gd name="connsiteX90" fmla="*/ 8944 w 10000"/>
                <a:gd name="connsiteY90" fmla="*/ 6411 h 9576"/>
                <a:gd name="connsiteX91" fmla="*/ 8802 w 10000"/>
                <a:gd name="connsiteY91" fmla="*/ 6585 h 9576"/>
                <a:gd name="connsiteX92" fmla="*/ 8748 w 10000"/>
                <a:gd name="connsiteY92" fmla="*/ 6565 h 9576"/>
                <a:gd name="connsiteX93" fmla="*/ 8679 w 10000"/>
                <a:gd name="connsiteY93" fmla="*/ 6726 h 9576"/>
                <a:gd name="connsiteX94" fmla="*/ 8588 w 10000"/>
                <a:gd name="connsiteY94" fmla="*/ 6765 h 9576"/>
                <a:gd name="connsiteX95" fmla="*/ 8452 w 10000"/>
                <a:gd name="connsiteY95" fmla="*/ 6829 h 9576"/>
                <a:gd name="connsiteX96" fmla="*/ 8641 w 10000"/>
                <a:gd name="connsiteY96" fmla="*/ 6746 h 9576"/>
                <a:gd name="connsiteX97" fmla="*/ 8723 w 10000"/>
                <a:gd name="connsiteY97" fmla="*/ 6662 h 9576"/>
                <a:gd name="connsiteX98" fmla="*/ 8767 w 10000"/>
                <a:gd name="connsiteY98" fmla="*/ 6572 h 9576"/>
                <a:gd name="connsiteX99" fmla="*/ 8840 w 10000"/>
                <a:gd name="connsiteY99" fmla="*/ 6565 h 9576"/>
                <a:gd name="connsiteX100" fmla="*/ 8944 w 10000"/>
                <a:gd name="connsiteY100" fmla="*/ 6636 h 9576"/>
                <a:gd name="connsiteX101" fmla="*/ 9086 w 10000"/>
                <a:gd name="connsiteY101" fmla="*/ 6689 h 9576"/>
                <a:gd name="connsiteX102" fmla="*/ 9001 w 10000"/>
                <a:gd name="connsiteY102" fmla="*/ 6843 h 9576"/>
                <a:gd name="connsiteX103" fmla="*/ 8897 w 10000"/>
                <a:gd name="connsiteY103" fmla="*/ 6958 h 9576"/>
                <a:gd name="connsiteX104" fmla="*/ 8840 w 10000"/>
                <a:gd name="connsiteY104" fmla="*/ 6971 h 9576"/>
                <a:gd name="connsiteX105" fmla="*/ 8679 w 10000"/>
                <a:gd name="connsiteY105" fmla="*/ 6953 h 9576"/>
                <a:gd name="connsiteX106" fmla="*/ 8446 w 10000"/>
                <a:gd name="connsiteY106" fmla="*/ 6900 h 9576"/>
                <a:gd name="connsiteX107" fmla="*/ 8162 w 10000"/>
                <a:gd name="connsiteY107" fmla="*/ 6829 h 9576"/>
                <a:gd name="connsiteX108" fmla="*/ 7935 w 10000"/>
                <a:gd name="connsiteY108" fmla="*/ 6714 h 9576"/>
                <a:gd name="connsiteX109" fmla="*/ 7765 w 10000"/>
                <a:gd name="connsiteY109" fmla="*/ 6572 h 9576"/>
                <a:gd name="connsiteX110" fmla="*/ 7538 w 10000"/>
                <a:gd name="connsiteY110" fmla="*/ 6418 h 9576"/>
                <a:gd name="connsiteX111" fmla="*/ 7301 w 10000"/>
                <a:gd name="connsiteY111" fmla="*/ 6225 h 9576"/>
                <a:gd name="connsiteX112" fmla="*/ 7141 w 10000"/>
                <a:gd name="connsiteY112" fmla="*/ 5973 h 9576"/>
                <a:gd name="connsiteX113" fmla="*/ 6885 w 10000"/>
                <a:gd name="connsiteY113" fmla="*/ 5768 h 9576"/>
                <a:gd name="connsiteX114" fmla="*/ 6453 w 10000"/>
                <a:gd name="connsiteY114" fmla="*/ 5497 h 9576"/>
                <a:gd name="connsiteX115" fmla="*/ 5523 w 10000"/>
                <a:gd name="connsiteY115" fmla="*/ 5446 h 9576"/>
                <a:gd name="connsiteX116" fmla="*/ 4562 w 10000"/>
                <a:gd name="connsiteY116" fmla="*/ 5387 h 9576"/>
                <a:gd name="connsiteX117" fmla="*/ 3742 w 10000"/>
                <a:gd name="connsiteY117" fmla="*/ 5176 h 9576"/>
                <a:gd name="connsiteX118" fmla="*/ 2601 w 10000"/>
                <a:gd name="connsiteY118" fmla="*/ 4455 h 9576"/>
                <a:gd name="connsiteX119" fmla="*/ 1980 w 10000"/>
                <a:gd name="connsiteY119" fmla="*/ 3630 h 9576"/>
                <a:gd name="connsiteX120" fmla="*/ 1277 w 10000"/>
                <a:gd name="connsiteY120" fmla="*/ 2923 h 9576"/>
                <a:gd name="connsiteX121" fmla="*/ 2926 w 10000"/>
                <a:gd name="connsiteY121" fmla="*/ 4686 h 9576"/>
                <a:gd name="connsiteX122" fmla="*/ 3662 w 10000"/>
                <a:gd name="connsiteY122" fmla="*/ 5189 h 9576"/>
                <a:gd name="connsiteX123" fmla="*/ 3967 w 10000"/>
                <a:gd name="connsiteY123" fmla="*/ 5302 h 9576"/>
                <a:gd name="connsiteX124" fmla="*/ 3793 w 10000"/>
                <a:gd name="connsiteY124" fmla="*/ 7139 h 9576"/>
                <a:gd name="connsiteX125" fmla="*/ 3613 w 10000"/>
                <a:gd name="connsiteY125" fmla="*/ 8375 h 9576"/>
                <a:gd name="connsiteX126" fmla="*/ 3452 w 10000"/>
                <a:gd name="connsiteY126" fmla="*/ 9576 h 9576"/>
                <a:gd name="connsiteX127" fmla="*/ 2453 w 10000"/>
                <a:gd name="connsiteY127" fmla="*/ 8458 h 9576"/>
                <a:gd name="connsiteX0" fmla="*/ 2530 w 10000"/>
                <a:gd name="connsiteY0" fmla="*/ 8714 h 10000"/>
                <a:gd name="connsiteX1" fmla="*/ 1770 w 10000"/>
                <a:gd name="connsiteY1" fmla="*/ 7458 h 10000"/>
                <a:gd name="connsiteX2" fmla="*/ 1257 w 10000"/>
                <a:gd name="connsiteY2" fmla="*/ 6028 h 10000"/>
                <a:gd name="connsiteX3" fmla="*/ 968 w 10000"/>
                <a:gd name="connsiteY3" fmla="*/ 5171 h 10000"/>
                <a:gd name="connsiteX4" fmla="*/ 463 w 10000"/>
                <a:gd name="connsiteY4" fmla="*/ 3563 h 10000"/>
                <a:gd name="connsiteX5" fmla="*/ 181 w 10000"/>
                <a:gd name="connsiteY5" fmla="*/ 2195 h 10000"/>
                <a:gd name="connsiteX6" fmla="*/ 0 w 10000"/>
                <a:gd name="connsiteY6" fmla="*/ 1048 h 10000"/>
                <a:gd name="connsiteX7" fmla="*/ 50 w 10000"/>
                <a:gd name="connsiteY7" fmla="*/ 53 h 10000"/>
                <a:gd name="connsiteX8" fmla="*/ 309 w 10000"/>
                <a:gd name="connsiteY8" fmla="*/ 0 h 10000"/>
                <a:gd name="connsiteX9" fmla="*/ 820 w 10000"/>
                <a:gd name="connsiteY9" fmla="*/ 0 h 10000"/>
                <a:gd name="connsiteX10" fmla="*/ 1576 w 10000"/>
                <a:gd name="connsiteY10" fmla="*/ 135 h 10000"/>
                <a:gd name="connsiteX11" fmla="*/ 2355 w 10000"/>
                <a:gd name="connsiteY11" fmla="*/ 430 h 10000"/>
                <a:gd name="connsiteX12" fmla="*/ 3058 w 10000"/>
                <a:gd name="connsiteY12" fmla="*/ 746 h 10000"/>
                <a:gd name="connsiteX13" fmla="*/ 3941 w 10000"/>
                <a:gd name="connsiteY13" fmla="*/ 1317 h 10000"/>
                <a:gd name="connsiteX14" fmla="*/ 4994 w 10000"/>
                <a:gd name="connsiteY14" fmla="*/ 2266 h 10000"/>
                <a:gd name="connsiteX15" fmla="*/ 5555 w 10000"/>
                <a:gd name="connsiteY15" fmla="*/ 2756 h 10000"/>
                <a:gd name="connsiteX16" fmla="*/ 6299 w 10000"/>
                <a:gd name="connsiteY16" fmla="*/ 3233 h 10000"/>
                <a:gd name="connsiteX17" fmla="*/ 6649 w 10000"/>
                <a:gd name="connsiteY17" fmla="*/ 3407 h 10000"/>
                <a:gd name="connsiteX18" fmla="*/ 6860 w 10000"/>
                <a:gd name="connsiteY18" fmla="*/ 3489 h 10000"/>
                <a:gd name="connsiteX19" fmla="*/ 7182 w 10000"/>
                <a:gd name="connsiteY19" fmla="*/ 3609 h 10000"/>
                <a:gd name="connsiteX20" fmla="*/ 7415 w 10000"/>
                <a:gd name="connsiteY20" fmla="*/ 3657 h 10000"/>
                <a:gd name="connsiteX21" fmla="*/ 7689 w 10000"/>
                <a:gd name="connsiteY21" fmla="*/ 3609 h 10000"/>
                <a:gd name="connsiteX22" fmla="*/ 7970 w 10000"/>
                <a:gd name="connsiteY22" fmla="*/ 3556 h 10000"/>
                <a:gd name="connsiteX23" fmla="*/ 8291 w 10000"/>
                <a:gd name="connsiteY23" fmla="*/ 3604 h 10000"/>
                <a:gd name="connsiteX24" fmla="*/ 8430 w 10000"/>
                <a:gd name="connsiteY24" fmla="*/ 3731 h 10000"/>
                <a:gd name="connsiteX25" fmla="*/ 8496 w 10000"/>
                <a:gd name="connsiteY25" fmla="*/ 4000 h 10000"/>
                <a:gd name="connsiteX26" fmla="*/ 8307 w 10000"/>
                <a:gd name="connsiteY26" fmla="*/ 3885 h 10000"/>
                <a:gd name="connsiteX27" fmla="*/ 8496 w 10000"/>
                <a:gd name="connsiteY27" fmla="*/ 4000 h 10000"/>
                <a:gd name="connsiteX28" fmla="*/ 8591 w 10000"/>
                <a:gd name="connsiteY28" fmla="*/ 3992 h 10000"/>
                <a:gd name="connsiteX29" fmla="*/ 8745 w 10000"/>
                <a:gd name="connsiteY29" fmla="*/ 4094 h 10000"/>
                <a:gd name="connsiteX30" fmla="*/ 8919 w 10000"/>
                <a:gd name="connsiteY30" fmla="*/ 4194 h 10000"/>
                <a:gd name="connsiteX31" fmla="*/ 9095 w 10000"/>
                <a:gd name="connsiteY31" fmla="*/ 4262 h 10000"/>
                <a:gd name="connsiteX32" fmla="*/ 9376 w 10000"/>
                <a:gd name="connsiteY32" fmla="*/ 4410 h 10000"/>
                <a:gd name="connsiteX33" fmla="*/ 9546 w 10000"/>
                <a:gd name="connsiteY33" fmla="*/ 4551 h 10000"/>
                <a:gd name="connsiteX34" fmla="*/ 9678 w 10000"/>
                <a:gd name="connsiteY34" fmla="*/ 4584 h 10000"/>
                <a:gd name="connsiteX35" fmla="*/ 9745 w 10000"/>
                <a:gd name="connsiteY35" fmla="*/ 4592 h 10000"/>
                <a:gd name="connsiteX36" fmla="*/ 9871 w 10000"/>
                <a:gd name="connsiteY36" fmla="*/ 4632 h 10000"/>
                <a:gd name="connsiteX37" fmla="*/ 9943 w 10000"/>
                <a:gd name="connsiteY37" fmla="*/ 4772 h 10000"/>
                <a:gd name="connsiteX38" fmla="*/ 9968 w 10000"/>
                <a:gd name="connsiteY38" fmla="*/ 4954 h 10000"/>
                <a:gd name="connsiteX39" fmla="*/ 10000 w 10000"/>
                <a:gd name="connsiteY39" fmla="*/ 5237 h 10000"/>
                <a:gd name="connsiteX40" fmla="*/ 9915 w 10000"/>
                <a:gd name="connsiteY40" fmla="*/ 5452 h 10000"/>
                <a:gd name="connsiteX41" fmla="*/ 9817 w 10000"/>
                <a:gd name="connsiteY41" fmla="*/ 5546 h 10000"/>
                <a:gd name="connsiteX42" fmla="*/ 9663 w 10000"/>
                <a:gd name="connsiteY42" fmla="*/ 5546 h 10000"/>
                <a:gd name="connsiteX43" fmla="*/ 9499 w 10000"/>
                <a:gd name="connsiteY43" fmla="*/ 5553 h 10000"/>
                <a:gd name="connsiteX44" fmla="*/ 9303 w 10000"/>
                <a:gd name="connsiteY44" fmla="*/ 5479 h 10000"/>
                <a:gd name="connsiteX45" fmla="*/ 9247 w 10000"/>
                <a:gd name="connsiteY45" fmla="*/ 5486 h 10000"/>
                <a:gd name="connsiteX46" fmla="*/ 9215 w 10000"/>
                <a:gd name="connsiteY46" fmla="*/ 5243 h 10000"/>
                <a:gd name="connsiteX47" fmla="*/ 9228 w 10000"/>
                <a:gd name="connsiteY47" fmla="*/ 5089 h 10000"/>
                <a:gd name="connsiteX48" fmla="*/ 9234 w 10000"/>
                <a:gd name="connsiteY48" fmla="*/ 5250 h 10000"/>
                <a:gd name="connsiteX49" fmla="*/ 9253 w 10000"/>
                <a:gd name="connsiteY49" fmla="*/ 5419 h 10000"/>
                <a:gd name="connsiteX50" fmla="*/ 9281 w 10000"/>
                <a:gd name="connsiteY50" fmla="*/ 5498 h 10000"/>
                <a:gd name="connsiteX51" fmla="*/ 9199 w 10000"/>
                <a:gd name="connsiteY51" fmla="*/ 5666 h 10000"/>
                <a:gd name="connsiteX52" fmla="*/ 9183 w 10000"/>
                <a:gd name="connsiteY52" fmla="*/ 5822 h 10000"/>
                <a:gd name="connsiteX53" fmla="*/ 9202 w 10000"/>
                <a:gd name="connsiteY53" fmla="*/ 5626 h 10000"/>
                <a:gd name="connsiteX54" fmla="*/ 9269 w 10000"/>
                <a:gd name="connsiteY54" fmla="*/ 5465 h 10000"/>
                <a:gd name="connsiteX55" fmla="*/ 9354 w 10000"/>
                <a:gd name="connsiteY55" fmla="*/ 5525 h 10000"/>
                <a:gd name="connsiteX56" fmla="*/ 9433 w 10000"/>
                <a:gd name="connsiteY56" fmla="*/ 5640 h 10000"/>
                <a:gd name="connsiteX57" fmla="*/ 9521 w 10000"/>
                <a:gd name="connsiteY57" fmla="*/ 5687 h 10000"/>
                <a:gd name="connsiteX58" fmla="*/ 9641 w 10000"/>
                <a:gd name="connsiteY58" fmla="*/ 5707 h 10000"/>
                <a:gd name="connsiteX59" fmla="*/ 9694 w 10000"/>
                <a:gd name="connsiteY59" fmla="*/ 5755 h 10000"/>
                <a:gd name="connsiteX60" fmla="*/ 9738 w 10000"/>
                <a:gd name="connsiteY60" fmla="*/ 5781 h 10000"/>
                <a:gd name="connsiteX61" fmla="*/ 9839 w 10000"/>
                <a:gd name="connsiteY61" fmla="*/ 5829 h 10000"/>
                <a:gd name="connsiteX62" fmla="*/ 9883 w 10000"/>
                <a:gd name="connsiteY62" fmla="*/ 5922 h 10000"/>
                <a:gd name="connsiteX63" fmla="*/ 9918 w 10000"/>
                <a:gd name="connsiteY63" fmla="*/ 5983 h 10000"/>
                <a:gd name="connsiteX64" fmla="*/ 9927 w 10000"/>
                <a:gd name="connsiteY64" fmla="*/ 6103 h 10000"/>
                <a:gd name="connsiteX65" fmla="*/ 9887 w 10000"/>
                <a:gd name="connsiteY65" fmla="*/ 6352 h 10000"/>
                <a:gd name="connsiteX66" fmla="*/ 9798 w 10000"/>
                <a:gd name="connsiteY66" fmla="*/ 6561 h 10000"/>
                <a:gd name="connsiteX67" fmla="*/ 9697 w 10000"/>
                <a:gd name="connsiteY67" fmla="*/ 6635 h 10000"/>
                <a:gd name="connsiteX68" fmla="*/ 9574 w 10000"/>
                <a:gd name="connsiteY68" fmla="*/ 6587 h 10000"/>
                <a:gd name="connsiteX69" fmla="*/ 9351 w 10000"/>
                <a:gd name="connsiteY69" fmla="*/ 6419 h 10000"/>
                <a:gd name="connsiteX70" fmla="*/ 9209 w 10000"/>
                <a:gd name="connsiteY70" fmla="*/ 6366 h 10000"/>
                <a:gd name="connsiteX71" fmla="*/ 9158 w 10000"/>
                <a:gd name="connsiteY71" fmla="*/ 6312 h 10000"/>
                <a:gd name="connsiteX72" fmla="*/ 9224 w 10000"/>
                <a:gd name="connsiteY72" fmla="*/ 6184 h 10000"/>
                <a:gd name="connsiteX73" fmla="*/ 9142 w 10000"/>
                <a:gd name="connsiteY73" fmla="*/ 6312 h 10000"/>
                <a:gd name="connsiteX74" fmla="*/ 9035 w 10000"/>
                <a:gd name="connsiteY74" fmla="*/ 6501 h 10000"/>
                <a:gd name="connsiteX75" fmla="*/ 9161 w 10000"/>
                <a:gd name="connsiteY75" fmla="*/ 6271 h 10000"/>
                <a:gd name="connsiteX76" fmla="*/ 9281 w 10000"/>
                <a:gd name="connsiteY76" fmla="*/ 6393 h 10000"/>
                <a:gd name="connsiteX77" fmla="*/ 9474 w 10000"/>
                <a:gd name="connsiteY77" fmla="*/ 6508 h 10000"/>
                <a:gd name="connsiteX78" fmla="*/ 9596 w 10000"/>
                <a:gd name="connsiteY78" fmla="*/ 6561 h 10000"/>
                <a:gd name="connsiteX79" fmla="*/ 9650 w 10000"/>
                <a:gd name="connsiteY79" fmla="*/ 6580 h 10000"/>
                <a:gd name="connsiteX80" fmla="*/ 9707 w 10000"/>
                <a:gd name="connsiteY80" fmla="*/ 6850 h 10000"/>
                <a:gd name="connsiteX81" fmla="*/ 9678 w 10000"/>
                <a:gd name="connsiteY81" fmla="*/ 7098 h 10000"/>
                <a:gd name="connsiteX82" fmla="*/ 9546 w 10000"/>
                <a:gd name="connsiteY82" fmla="*/ 7166 h 10000"/>
                <a:gd name="connsiteX83" fmla="*/ 9436 w 10000"/>
                <a:gd name="connsiteY83" fmla="*/ 7160 h 10000"/>
                <a:gd name="connsiteX84" fmla="*/ 9310 w 10000"/>
                <a:gd name="connsiteY84" fmla="*/ 7160 h 10000"/>
                <a:gd name="connsiteX85" fmla="*/ 9187 w 10000"/>
                <a:gd name="connsiteY85" fmla="*/ 7105 h 10000"/>
                <a:gd name="connsiteX86" fmla="*/ 9086 w 10000"/>
                <a:gd name="connsiteY86" fmla="*/ 6985 h 10000"/>
                <a:gd name="connsiteX87" fmla="*/ 8979 w 10000"/>
                <a:gd name="connsiteY87" fmla="*/ 6944 h 10000"/>
                <a:gd name="connsiteX88" fmla="*/ 8906 w 10000"/>
                <a:gd name="connsiteY88" fmla="*/ 6957 h 10000"/>
                <a:gd name="connsiteX89" fmla="*/ 8824 w 10000"/>
                <a:gd name="connsiteY89" fmla="*/ 6850 h 10000"/>
                <a:gd name="connsiteX90" fmla="*/ 8944 w 10000"/>
                <a:gd name="connsiteY90" fmla="*/ 6695 h 10000"/>
                <a:gd name="connsiteX91" fmla="*/ 8802 w 10000"/>
                <a:gd name="connsiteY91" fmla="*/ 6877 h 10000"/>
                <a:gd name="connsiteX92" fmla="*/ 8748 w 10000"/>
                <a:gd name="connsiteY92" fmla="*/ 6856 h 10000"/>
                <a:gd name="connsiteX93" fmla="*/ 8679 w 10000"/>
                <a:gd name="connsiteY93" fmla="*/ 7024 h 10000"/>
                <a:gd name="connsiteX94" fmla="*/ 8588 w 10000"/>
                <a:gd name="connsiteY94" fmla="*/ 7065 h 10000"/>
                <a:gd name="connsiteX95" fmla="*/ 8452 w 10000"/>
                <a:gd name="connsiteY95" fmla="*/ 7131 h 10000"/>
                <a:gd name="connsiteX96" fmla="*/ 8641 w 10000"/>
                <a:gd name="connsiteY96" fmla="*/ 7045 h 10000"/>
                <a:gd name="connsiteX97" fmla="*/ 8723 w 10000"/>
                <a:gd name="connsiteY97" fmla="*/ 6957 h 10000"/>
                <a:gd name="connsiteX98" fmla="*/ 8767 w 10000"/>
                <a:gd name="connsiteY98" fmla="*/ 6863 h 10000"/>
                <a:gd name="connsiteX99" fmla="*/ 8840 w 10000"/>
                <a:gd name="connsiteY99" fmla="*/ 6856 h 10000"/>
                <a:gd name="connsiteX100" fmla="*/ 8944 w 10000"/>
                <a:gd name="connsiteY100" fmla="*/ 6930 h 10000"/>
                <a:gd name="connsiteX101" fmla="*/ 9086 w 10000"/>
                <a:gd name="connsiteY101" fmla="*/ 6985 h 10000"/>
                <a:gd name="connsiteX102" fmla="*/ 9001 w 10000"/>
                <a:gd name="connsiteY102" fmla="*/ 7146 h 10000"/>
                <a:gd name="connsiteX103" fmla="*/ 8897 w 10000"/>
                <a:gd name="connsiteY103" fmla="*/ 7266 h 10000"/>
                <a:gd name="connsiteX104" fmla="*/ 8840 w 10000"/>
                <a:gd name="connsiteY104" fmla="*/ 7280 h 10000"/>
                <a:gd name="connsiteX105" fmla="*/ 8679 w 10000"/>
                <a:gd name="connsiteY105" fmla="*/ 7261 h 10000"/>
                <a:gd name="connsiteX106" fmla="*/ 8446 w 10000"/>
                <a:gd name="connsiteY106" fmla="*/ 7206 h 10000"/>
                <a:gd name="connsiteX107" fmla="*/ 8162 w 10000"/>
                <a:gd name="connsiteY107" fmla="*/ 7131 h 10000"/>
                <a:gd name="connsiteX108" fmla="*/ 7935 w 10000"/>
                <a:gd name="connsiteY108" fmla="*/ 7011 h 10000"/>
                <a:gd name="connsiteX109" fmla="*/ 7765 w 10000"/>
                <a:gd name="connsiteY109" fmla="*/ 6863 h 10000"/>
                <a:gd name="connsiteX110" fmla="*/ 7538 w 10000"/>
                <a:gd name="connsiteY110" fmla="*/ 6702 h 10000"/>
                <a:gd name="connsiteX111" fmla="*/ 7301 w 10000"/>
                <a:gd name="connsiteY111" fmla="*/ 6501 h 10000"/>
                <a:gd name="connsiteX112" fmla="*/ 7141 w 10000"/>
                <a:gd name="connsiteY112" fmla="*/ 6237 h 10000"/>
                <a:gd name="connsiteX113" fmla="*/ 6885 w 10000"/>
                <a:gd name="connsiteY113" fmla="*/ 6023 h 10000"/>
                <a:gd name="connsiteX114" fmla="*/ 6453 w 10000"/>
                <a:gd name="connsiteY114" fmla="*/ 5740 h 10000"/>
                <a:gd name="connsiteX115" fmla="*/ 5523 w 10000"/>
                <a:gd name="connsiteY115" fmla="*/ 5687 h 10000"/>
                <a:gd name="connsiteX116" fmla="*/ 4562 w 10000"/>
                <a:gd name="connsiteY116" fmla="*/ 5626 h 10000"/>
                <a:gd name="connsiteX117" fmla="*/ 3742 w 10000"/>
                <a:gd name="connsiteY117" fmla="*/ 5405 h 10000"/>
                <a:gd name="connsiteX118" fmla="*/ 2601 w 10000"/>
                <a:gd name="connsiteY118" fmla="*/ 4652 h 10000"/>
                <a:gd name="connsiteX119" fmla="*/ 1980 w 10000"/>
                <a:gd name="connsiteY119" fmla="*/ 3791 h 10000"/>
                <a:gd name="connsiteX120" fmla="*/ 1277 w 10000"/>
                <a:gd name="connsiteY120" fmla="*/ 3052 h 10000"/>
                <a:gd name="connsiteX121" fmla="*/ 2926 w 10000"/>
                <a:gd name="connsiteY121" fmla="*/ 4893 h 10000"/>
                <a:gd name="connsiteX122" fmla="*/ 3662 w 10000"/>
                <a:gd name="connsiteY122" fmla="*/ 5419 h 10000"/>
                <a:gd name="connsiteX123" fmla="*/ 3967 w 10000"/>
                <a:gd name="connsiteY123" fmla="*/ 5537 h 10000"/>
                <a:gd name="connsiteX124" fmla="*/ 3793 w 10000"/>
                <a:gd name="connsiteY124" fmla="*/ 7455 h 10000"/>
                <a:gd name="connsiteX125" fmla="*/ 3613 w 10000"/>
                <a:gd name="connsiteY125" fmla="*/ 8746 h 10000"/>
                <a:gd name="connsiteX126" fmla="*/ 3452 w 10000"/>
                <a:gd name="connsiteY126" fmla="*/ 10000 h 10000"/>
                <a:gd name="connsiteX127" fmla="*/ 2530 w 10000"/>
                <a:gd name="connsiteY127" fmla="*/ 8714 h 10000"/>
                <a:gd name="connsiteX0" fmla="*/ 2530 w 10000"/>
                <a:gd name="connsiteY0" fmla="*/ 8714 h 10000"/>
                <a:gd name="connsiteX1" fmla="*/ 1828 w 10000"/>
                <a:gd name="connsiteY1" fmla="*/ 7329 h 10000"/>
                <a:gd name="connsiteX2" fmla="*/ 1257 w 10000"/>
                <a:gd name="connsiteY2" fmla="*/ 6028 h 10000"/>
                <a:gd name="connsiteX3" fmla="*/ 968 w 10000"/>
                <a:gd name="connsiteY3" fmla="*/ 5171 h 10000"/>
                <a:gd name="connsiteX4" fmla="*/ 463 w 10000"/>
                <a:gd name="connsiteY4" fmla="*/ 3563 h 10000"/>
                <a:gd name="connsiteX5" fmla="*/ 181 w 10000"/>
                <a:gd name="connsiteY5" fmla="*/ 2195 h 10000"/>
                <a:gd name="connsiteX6" fmla="*/ 0 w 10000"/>
                <a:gd name="connsiteY6" fmla="*/ 1048 h 10000"/>
                <a:gd name="connsiteX7" fmla="*/ 50 w 10000"/>
                <a:gd name="connsiteY7" fmla="*/ 53 h 10000"/>
                <a:gd name="connsiteX8" fmla="*/ 309 w 10000"/>
                <a:gd name="connsiteY8" fmla="*/ 0 h 10000"/>
                <a:gd name="connsiteX9" fmla="*/ 820 w 10000"/>
                <a:gd name="connsiteY9" fmla="*/ 0 h 10000"/>
                <a:gd name="connsiteX10" fmla="*/ 1576 w 10000"/>
                <a:gd name="connsiteY10" fmla="*/ 135 h 10000"/>
                <a:gd name="connsiteX11" fmla="*/ 2355 w 10000"/>
                <a:gd name="connsiteY11" fmla="*/ 430 h 10000"/>
                <a:gd name="connsiteX12" fmla="*/ 3058 w 10000"/>
                <a:gd name="connsiteY12" fmla="*/ 746 h 10000"/>
                <a:gd name="connsiteX13" fmla="*/ 3941 w 10000"/>
                <a:gd name="connsiteY13" fmla="*/ 1317 h 10000"/>
                <a:gd name="connsiteX14" fmla="*/ 4994 w 10000"/>
                <a:gd name="connsiteY14" fmla="*/ 2266 h 10000"/>
                <a:gd name="connsiteX15" fmla="*/ 5555 w 10000"/>
                <a:gd name="connsiteY15" fmla="*/ 2756 h 10000"/>
                <a:gd name="connsiteX16" fmla="*/ 6299 w 10000"/>
                <a:gd name="connsiteY16" fmla="*/ 3233 h 10000"/>
                <a:gd name="connsiteX17" fmla="*/ 6649 w 10000"/>
                <a:gd name="connsiteY17" fmla="*/ 3407 h 10000"/>
                <a:gd name="connsiteX18" fmla="*/ 6860 w 10000"/>
                <a:gd name="connsiteY18" fmla="*/ 3489 h 10000"/>
                <a:gd name="connsiteX19" fmla="*/ 7182 w 10000"/>
                <a:gd name="connsiteY19" fmla="*/ 3609 h 10000"/>
                <a:gd name="connsiteX20" fmla="*/ 7415 w 10000"/>
                <a:gd name="connsiteY20" fmla="*/ 3657 h 10000"/>
                <a:gd name="connsiteX21" fmla="*/ 7689 w 10000"/>
                <a:gd name="connsiteY21" fmla="*/ 3609 h 10000"/>
                <a:gd name="connsiteX22" fmla="*/ 7970 w 10000"/>
                <a:gd name="connsiteY22" fmla="*/ 3556 h 10000"/>
                <a:gd name="connsiteX23" fmla="*/ 8291 w 10000"/>
                <a:gd name="connsiteY23" fmla="*/ 3604 h 10000"/>
                <a:gd name="connsiteX24" fmla="*/ 8430 w 10000"/>
                <a:gd name="connsiteY24" fmla="*/ 3731 h 10000"/>
                <a:gd name="connsiteX25" fmla="*/ 8496 w 10000"/>
                <a:gd name="connsiteY25" fmla="*/ 4000 h 10000"/>
                <a:gd name="connsiteX26" fmla="*/ 8307 w 10000"/>
                <a:gd name="connsiteY26" fmla="*/ 3885 h 10000"/>
                <a:gd name="connsiteX27" fmla="*/ 8496 w 10000"/>
                <a:gd name="connsiteY27" fmla="*/ 4000 h 10000"/>
                <a:gd name="connsiteX28" fmla="*/ 8591 w 10000"/>
                <a:gd name="connsiteY28" fmla="*/ 3992 h 10000"/>
                <a:gd name="connsiteX29" fmla="*/ 8745 w 10000"/>
                <a:gd name="connsiteY29" fmla="*/ 4094 h 10000"/>
                <a:gd name="connsiteX30" fmla="*/ 8919 w 10000"/>
                <a:gd name="connsiteY30" fmla="*/ 4194 h 10000"/>
                <a:gd name="connsiteX31" fmla="*/ 9095 w 10000"/>
                <a:gd name="connsiteY31" fmla="*/ 4262 h 10000"/>
                <a:gd name="connsiteX32" fmla="*/ 9376 w 10000"/>
                <a:gd name="connsiteY32" fmla="*/ 4410 h 10000"/>
                <a:gd name="connsiteX33" fmla="*/ 9546 w 10000"/>
                <a:gd name="connsiteY33" fmla="*/ 4551 h 10000"/>
                <a:gd name="connsiteX34" fmla="*/ 9678 w 10000"/>
                <a:gd name="connsiteY34" fmla="*/ 4584 h 10000"/>
                <a:gd name="connsiteX35" fmla="*/ 9745 w 10000"/>
                <a:gd name="connsiteY35" fmla="*/ 4592 h 10000"/>
                <a:gd name="connsiteX36" fmla="*/ 9871 w 10000"/>
                <a:gd name="connsiteY36" fmla="*/ 4632 h 10000"/>
                <a:gd name="connsiteX37" fmla="*/ 9943 w 10000"/>
                <a:gd name="connsiteY37" fmla="*/ 4772 h 10000"/>
                <a:gd name="connsiteX38" fmla="*/ 9968 w 10000"/>
                <a:gd name="connsiteY38" fmla="*/ 4954 h 10000"/>
                <a:gd name="connsiteX39" fmla="*/ 10000 w 10000"/>
                <a:gd name="connsiteY39" fmla="*/ 5237 h 10000"/>
                <a:gd name="connsiteX40" fmla="*/ 9915 w 10000"/>
                <a:gd name="connsiteY40" fmla="*/ 5452 h 10000"/>
                <a:gd name="connsiteX41" fmla="*/ 9817 w 10000"/>
                <a:gd name="connsiteY41" fmla="*/ 5546 h 10000"/>
                <a:gd name="connsiteX42" fmla="*/ 9663 w 10000"/>
                <a:gd name="connsiteY42" fmla="*/ 5546 h 10000"/>
                <a:gd name="connsiteX43" fmla="*/ 9499 w 10000"/>
                <a:gd name="connsiteY43" fmla="*/ 5553 h 10000"/>
                <a:gd name="connsiteX44" fmla="*/ 9303 w 10000"/>
                <a:gd name="connsiteY44" fmla="*/ 5479 h 10000"/>
                <a:gd name="connsiteX45" fmla="*/ 9247 w 10000"/>
                <a:gd name="connsiteY45" fmla="*/ 5486 h 10000"/>
                <a:gd name="connsiteX46" fmla="*/ 9215 w 10000"/>
                <a:gd name="connsiteY46" fmla="*/ 5243 h 10000"/>
                <a:gd name="connsiteX47" fmla="*/ 9228 w 10000"/>
                <a:gd name="connsiteY47" fmla="*/ 5089 h 10000"/>
                <a:gd name="connsiteX48" fmla="*/ 9234 w 10000"/>
                <a:gd name="connsiteY48" fmla="*/ 5250 h 10000"/>
                <a:gd name="connsiteX49" fmla="*/ 9253 w 10000"/>
                <a:gd name="connsiteY49" fmla="*/ 5419 h 10000"/>
                <a:gd name="connsiteX50" fmla="*/ 9281 w 10000"/>
                <a:gd name="connsiteY50" fmla="*/ 5498 h 10000"/>
                <a:gd name="connsiteX51" fmla="*/ 9199 w 10000"/>
                <a:gd name="connsiteY51" fmla="*/ 5666 h 10000"/>
                <a:gd name="connsiteX52" fmla="*/ 9183 w 10000"/>
                <a:gd name="connsiteY52" fmla="*/ 5822 h 10000"/>
                <a:gd name="connsiteX53" fmla="*/ 9202 w 10000"/>
                <a:gd name="connsiteY53" fmla="*/ 5626 h 10000"/>
                <a:gd name="connsiteX54" fmla="*/ 9269 w 10000"/>
                <a:gd name="connsiteY54" fmla="*/ 5465 h 10000"/>
                <a:gd name="connsiteX55" fmla="*/ 9354 w 10000"/>
                <a:gd name="connsiteY55" fmla="*/ 5525 h 10000"/>
                <a:gd name="connsiteX56" fmla="*/ 9433 w 10000"/>
                <a:gd name="connsiteY56" fmla="*/ 5640 h 10000"/>
                <a:gd name="connsiteX57" fmla="*/ 9521 w 10000"/>
                <a:gd name="connsiteY57" fmla="*/ 5687 h 10000"/>
                <a:gd name="connsiteX58" fmla="*/ 9641 w 10000"/>
                <a:gd name="connsiteY58" fmla="*/ 5707 h 10000"/>
                <a:gd name="connsiteX59" fmla="*/ 9694 w 10000"/>
                <a:gd name="connsiteY59" fmla="*/ 5755 h 10000"/>
                <a:gd name="connsiteX60" fmla="*/ 9738 w 10000"/>
                <a:gd name="connsiteY60" fmla="*/ 5781 h 10000"/>
                <a:gd name="connsiteX61" fmla="*/ 9839 w 10000"/>
                <a:gd name="connsiteY61" fmla="*/ 5829 h 10000"/>
                <a:gd name="connsiteX62" fmla="*/ 9883 w 10000"/>
                <a:gd name="connsiteY62" fmla="*/ 5922 h 10000"/>
                <a:gd name="connsiteX63" fmla="*/ 9918 w 10000"/>
                <a:gd name="connsiteY63" fmla="*/ 5983 h 10000"/>
                <a:gd name="connsiteX64" fmla="*/ 9927 w 10000"/>
                <a:gd name="connsiteY64" fmla="*/ 6103 h 10000"/>
                <a:gd name="connsiteX65" fmla="*/ 9887 w 10000"/>
                <a:gd name="connsiteY65" fmla="*/ 6352 h 10000"/>
                <a:gd name="connsiteX66" fmla="*/ 9798 w 10000"/>
                <a:gd name="connsiteY66" fmla="*/ 6561 h 10000"/>
                <a:gd name="connsiteX67" fmla="*/ 9697 w 10000"/>
                <a:gd name="connsiteY67" fmla="*/ 6635 h 10000"/>
                <a:gd name="connsiteX68" fmla="*/ 9574 w 10000"/>
                <a:gd name="connsiteY68" fmla="*/ 6587 h 10000"/>
                <a:gd name="connsiteX69" fmla="*/ 9351 w 10000"/>
                <a:gd name="connsiteY69" fmla="*/ 6419 h 10000"/>
                <a:gd name="connsiteX70" fmla="*/ 9209 w 10000"/>
                <a:gd name="connsiteY70" fmla="*/ 6366 h 10000"/>
                <a:gd name="connsiteX71" fmla="*/ 9158 w 10000"/>
                <a:gd name="connsiteY71" fmla="*/ 6312 h 10000"/>
                <a:gd name="connsiteX72" fmla="*/ 9224 w 10000"/>
                <a:gd name="connsiteY72" fmla="*/ 6184 h 10000"/>
                <a:gd name="connsiteX73" fmla="*/ 9142 w 10000"/>
                <a:gd name="connsiteY73" fmla="*/ 6312 h 10000"/>
                <a:gd name="connsiteX74" fmla="*/ 9035 w 10000"/>
                <a:gd name="connsiteY74" fmla="*/ 6501 h 10000"/>
                <a:gd name="connsiteX75" fmla="*/ 9161 w 10000"/>
                <a:gd name="connsiteY75" fmla="*/ 6271 h 10000"/>
                <a:gd name="connsiteX76" fmla="*/ 9281 w 10000"/>
                <a:gd name="connsiteY76" fmla="*/ 6393 h 10000"/>
                <a:gd name="connsiteX77" fmla="*/ 9474 w 10000"/>
                <a:gd name="connsiteY77" fmla="*/ 6508 h 10000"/>
                <a:gd name="connsiteX78" fmla="*/ 9596 w 10000"/>
                <a:gd name="connsiteY78" fmla="*/ 6561 h 10000"/>
                <a:gd name="connsiteX79" fmla="*/ 9650 w 10000"/>
                <a:gd name="connsiteY79" fmla="*/ 6580 h 10000"/>
                <a:gd name="connsiteX80" fmla="*/ 9707 w 10000"/>
                <a:gd name="connsiteY80" fmla="*/ 6850 h 10000"/>
                <a:gd name="connsiteX81" fmla="*/ 9678 w 10000"/>
                <a:gd name="connsiteY81" fmla="*/ 7098 h 10000"/>
                <a:gd name="connsiteX82" fmla="*/ 9546 w 10000"/>
                <a:gd name="connsiteY82" fmla="*/ 7166 h 10000"/>
                <a:gd name="connsiteX83" fmla="*/ 9436 w 10000"/>
                <a:gd name="connsiteY83" fmla="*/ 7160 h 10000"/>
                <a:gd name="connsiteX84" fmla="*/ 9310 w 10000"/>
                <a:gd name="connsiteY84" fmla="*/ 7160 h 10000"/>
                <a:gd name="connsiteX85" fmla="*/ 9187 w 10000"/>
                <a:gd name="connsiteY85" fmla="*/ 7105 h 10000"/>
                <a:gd name="connsiteX86" fmla="*/ 9086 w 10000"/>
                <a:gd name="connsiteY86" fmla="*/ 6985 h 10000"/>
                <a:gd name="connsiteX87" fmla="*/ 8979 w 10000"/>
                <a:gd name="connsiteY87" fmla="*/ 6944 h 10000"/>
                <a:gd name="connsiteX88" fmla="*/ 8906 w 10000"/>
                <a:gd name="connsiteY88" fmla="*/ 6957 h 10000"/>
                <a:gd name="connsiteX89" fmla="*/ 8824 w 10000"/>
                <a:gd name="connsiteY89" fmla="*/ 6850 h 10000"/>
                <a:gd name="connsiteX90" fmla="*/ 8944 w 10000"/>
                <a:gd name="connsiteY90" fmla="*/ 6695 h 10000"/>
                <a:gd name="connsiteX91" fmla="*/ 8802 w 10000"/>
                <a:gd name="connsiteY91" fmla="*/ 6877 h 10000"/>
                <a:gd name="connsiteX92" fmla="*/ 8748 w 10000"/>
                <a:gd name="connsiteY92" fmla="*/ 6856 h 10000"/>
                <a:gd name="connsiteX93" fmla="*/ 8679 w 10000"/>
                <a:gd name="connsiteY93" fmla="*/ 7024 h 10000"/>
                <a:gd name="connsiteX94" fmla="*/ 8588 w 10000"/>
                <a:gd name="connsiteY94" fmla="*/ 7065 h 10000"/>
                <a:gd name="connsiteX95" fmla="*/ 8452 w 10000"/>
                <a:gd name="connsiteY95" fmla="*/ 7131 h 10000"/>
                <a:gd name="connsiteX96" fmla="*/ 8641 w 10000"/>
                <a:gd name="connsiteY96" fmla="*/ 7045 h 10000"/>
                <a:gd name="connsiteX97" fmla="*/ 8723 w 10000"/>
                <a:gd name="connsiteY97" fmla="*/ 6957 h 10000"/>
                <a:gd name="connsiteX98" fmla="*/ 8767 w 10000"/>
                <a:gd name="connsiteY98" fmla="*/ 6863 h 10000"/>
                <a:gd name="connsiteX99" fmla="*/ 8840 w 10000"/>
                <a:gd name="connsiteY99" fmla="*/ 6856 h 10000"/>
                <a:gd name="connsiteX100" fmla="*/ 8944 w 10000"/>
                <a:gd name="connsiteY100" fmla="*/ 6930 h 10000"/>
                <a:gd name="connsiteX101" fmla="*/ 9086 w 10000"/>
                <a:gd name="connsiteY101" fmla="*/ 6985 h 10000"/>
                <a:gd name="connsiteX102" fmla="*/ 9001 w 10000"/>
                <a:gd name="connsiteY102" fmla="*/ 7146 h 10000"/>
                <a:gd name="connsiteX103" fmla="*/ 8897 w 10000"/>
                <a:gd name="connsiteY103" fmla="*/ 7266 h 10000"/>
                <a:gd name="connsiteX104" fmla="*/ 8840 w 10000"/>
                <a:gd name="connsiteY104" fmla="*/ 7280 h 10000"/>
                <a:gd name="connsiteX105" fmla="*/ 8679 w 10000"/>
                <a:gd name="connsiteY105" fmla="*/ 7261 h 10000"/>
                <a:gd name="connsiteX106" fmla="*/ 8446 w 10000"/>
                <a:gd name="connsiteY106" fmla="*/ 7206 h 10000"/>
                <a:gd name="connsiteX107" fmla="*/ 8162 w 10000"/>
                <a:gd name="connsiteY107" fmla="*/ 7131 h 10000"/>
                <a:gd name="connsiteX108" fmla="*/ 7935 w 10000"/>
                <a:gd name="connsiteY108" fmla="*/ 7011 h 10000"/>
                <a:gd name="connsiteX109" fmla="*/ 7765 w 10000"/>
                <a:gd name="connsiteY109" fmla="*/ 6863 h 10000"/>
                <a:gd name="connsiteX110" fmla="*/ 7538 w 10000"/>
                <a:gd name="connsiteY110" fmla="*/ 6702 h 10000"/>
                <a:gd name="connsiteX111" fmla="*/ 7301 w 10000"/>
                <a:gd name="connsiteY111" fmla="*/ 6501 h 10000"/>
                <a:gd name="connsiteX112" fmla="*/ 7141 w 10000"/>
                <a:gd name="connsiteY112" fmla="*/ 6237 h 10000"/>
                <a:gd name="connsiteX113" fmla="*/ 6885 w 10000"/>
                <a:gd name="connsiteY113" fmla="*/ 6023 h 10000"/>
                <a:gd name="connsiteX114" fmla="*/ 6453 w 10000"/>
                <a:gd name="connsiteY114" fmla="*/ 5740 h 10000"/>
                <a:gd name="connsiteX115" fmla="*/ 5523 w 10000"/>
                <a:gd name="connsiteY115" fmla="*/ 5687 h 10000"/>
                <a:gd name="connsiteX116" fmla="*/ 4562 w 10000"/>
                <a:gd name="connsiteY116" fmla="*/ 5626 h 10000"/>
                <a:gd name="connsiteX117" fmla="*/ 3742 w 10000"/>
                <a:gd name="connsiteY117" fmla="*/ 5405 h 10000"/>
                <a:gd name="connsiteX118" fmla="*/ 2601 w 10000"/>
                <a:gd name="connsiteY118" fmla="*/ 4652 h 10000"/>
                <a:gd name="connsiteX119" fmla="*/ 1980 w 10000"/>
                <a:gd name="connsiteY119" fmla="*/ 3791 h 10000"/>
                <a:gd name="connsiteX120" fmla="*/ 1277 w 10000"/>
                <a:gd name="connsiteY120" fmla="*/ 3052 h 10000"/>
                <a:gd name="connsiteX121" fmla="*/ 2926 w 10000"/>
                <a:gd name="connsiteY121" fmla="*/ 4893 h 10000"/>
                <a:gd name="connsiteX122" fmla="*/ 3662 w 10000"/>
                <a:gd name="connsiteY122" fmla="*/ 5419 h 10000"/>
                <a:gd name="connsiteX123" fmla="*/ 3967 w 10000"/>
                <a:gd name="connsiteY123" fmla="*/ 5537 h 10000"/>
                <a:gd name="connsiteX124" fmla="*/ 3793 w 10000"/>
                <a:gd name="connsiteY124" fmla="*/ 7455 h 10000"/>
                <a:gd name="connsiteX125" fmla="*/ 3613 w 10000"/>
                <a:gd name="connsiteY125" fmla="*/ 8746 h 10000"/>
                <a:gd name="connsiteX126" fmla="*/ 3452 w 10000"/>
                <a:gd name="connsiteY126" fmla="*/ 10000 h 10000"/>
                <a:gd name="connsiteX127" fmla="*/ 2530 w 10000"/>
                <a:gd name="connsiteY127" fmla="*/ 8714 h 10000"/>
                <a:gd name="connsiteX0" fmla="*/ 2565 w 10000"/>
                <a:gd name="connsiteY0" fmla="*/ 8611 h 10000"/>
                <a:gd name="connsiteX1" fmla="*/ 1828 w 10000"/>
                <a:gd name="connsiteY1" fmla="*/ 7329 h 10000"/>
                <a:gd name="connsiteX2" fmla="*/ 1257 w 10000"/>
                <a:gd name="connsiteY2" fmla="*/ 6028 h 10000"/>
                <a:gd name="connsiteX3" fmla="*/ 968 w 10000"/>
                <a:gd name="connsiteY3" fmla="*/ 5171 h 10000"/>
                <a:gd name="connsiteX4" fmla="*/ 463 w 10000"/>
                <a:gd name="connsiteY4" fmla="*/ 3563 h 10000"/>
                <a:gd name="connsiteX5" fmla="*/ 181 w 10000"/>
                <a:gd name="connsiteY5" fmla="*/ 2195 h 10000"/>
                <a:gd name="connsiteX6" fmla="*/ 0 w 10000"/>
                <a:gd name="connsiteY6" fmla="*/ 1048 h 10000"/>
                <a:gd name="connsiteX7" fmla="*/ 50 w 10000"/>
                <a:gd name="connsiteY7" fmla="*/ 53 h 10000"/>
                <a:gd name="connsiteX8" fmla="*/ 309 w 10000"/>
                <a:gd name="connsiteY8" fmla="*/ 0 h 10000"/>
                <a:gd name="connsiteX9" fmla="*/ 820 w 10000"/>
                <a:gd name="connsiteY9" fmla="*/ 0 h 10000"/>
                <a:gd name="connsiteX10" fmla="*/ 1576 w 10000"/>
                <a:gd name="connsiteY10" fmla="*/ 135 h 10000"/>
                <a:gd name="connsiteX11" fmla="*/ 2355 w 10000"/>
                <a:gd name="connsiteY11" fmla="*/ 430 h 10000"/>
                <a:gd name="connsiteX12" fmla="*/ 3058 w 10000"/>
                <a:gd name="connsiteY12" fmla="*/ 746 h 10000"/>
                <a:gd name="connsiteX13" fmla="*/ 3941 w 10000"/>
                <a:gd name="connsiteY13" fmla="*/ 1317 h 10000"/>
                <a:gd name="connsiteX14" fmla="*/ 4994 w 10000"/>
                <a:gd name="connsiteY14" fmla="*/ 2266 h 10000"/>
                <a:gd name="connsiteX15" fmla="*/ 5555 w 10000"/>
                <a:gd name="connsiteY15" fmla="*/ 2756 h 10000"/>
                <a:gd name="connsiteX16" fmla="*/ 6299 w 10000"/>
                <a:gd name="connsiteY16" fmla="*/ 3233 h 10000"/>
                <a:gd name="connsiteX17" fmla="*/ 6649 w 10000"/>
                <a:gd name="connsiteY17" fmla="*/ 3407 h 10000"/>
                <a:gd name="connsiteX18" fmla="*/ 6860 w 10000"/>
                <a:gd name="connsiteY18" fmla="*/ 3489 h 10000"/>
                <a:gd name="connsiteX19" fmla="*/ 7182 w 10000"/>
                <a:gd name="connsiteY19" fmla="*/ 3609 h 10000"/>
                <a:gd name="connsiteX20" fmla="*/ 7415 w 10000"/>
                <a:gd name="connsiteY20" fmla="*/ 3657 h 10000"/>
                <a:gd name="connsiteX21" fmla="*/ 7689 w 10000"/>
                <a:gd name="connsiteY21" fmla="*/ 3609 h 10000"/>
                <a:gd name="connsiteX22" fmla="*/ 7970 w 10000"/>
                <a:gd name="connsiteY22" fmla="*/ 3556 h 10000"/>
                <a:gd name="connsiteX23" fmla="*/ 8291 w 10000"/>
                <a:gd name="connsiteY23" fmla="*/ 3604 h 10000"/>
                <a:gd name="connsiteX24" fmla="*/ 8430 w 10000"/>
                <a:gd name="connsiteY24" fmla="*/ 3731 h 10000"/>
                <a:gd name="connsiteX25" fmla="*/ 8496 w 10000"/>
                <a:gd name="connsiteY25" fmla="*/ 4000 h 10000"/>
                <a:gd name="connsiteX26" fmla="*/ 8307 w 10000"/>
                <a:gd name="connsiteY26" fmla="*/ 3885 h 10000"/>
                <a:gd name="connsiteX27" fmla="*/ 8496 w 10000"/>
                <a:gd name="connsiteY27" fmla="*/ 4000 h 10000"/>
                <a:gd name="connsiteX28" fmla="*/ 8591 w 10000"/>
                <a:gd name="connsiteY28" fmla="*/ 3992 h 10000"/>
                <a:gd name="connsiteX29" fmla="*/ 8745 w 10000"/>
                <a:gd name="connsiteY29" fmla="*/ 4094 h 10000"/>
                <a:gd name="connsiteX30" fmla="*/ 8919 w 10000"/>
                <a:gd name="connsiteY30" fmla="*/ 4194 h 10000"/>
                <a:gd name="connsiteX31" fmla="*/ 9095 w 10000"/>
                <a:gd name="connsiteY31" fmla="*/ 4262 h 10000"/>
                <a:gd name="connsiteX32" fmla="*/ 9376 w 10000"/>
                <a:gd name="connsiteY32" fmla="*/ 4410 h 10000"/>
                <a:gd name="connsiteX33" fmla="*/ 9546 w 10000"/>
                <a:gd name="connsiteY33" fmla="*/ 4551 h 10000"/>
                <a:gd name="connsiteX34" fmla="*/ 9678 w 10000"/>
                <a:gd name="connsiteY34" fmla="*/ 4584 h 10000"/>
                <a:gd name="connsiteX35" fmla="*/ 9745 w 10000"/>
                <a:gd name="connsiteY35" fmla="*/ 4592 h 10000"/>
                <a:gd name="connsiteX36" fmla="*/ 9871 w 10000"/>
                <a:gd name="connsiteY36" fmla="*/ 4632 h 10000"/>
                <a:gd name="connsiteX37" fmla="*/ 9943 w 10000"/>
                <a:gd name="connsiteY37" fmla="*/ 4772 h 10000"/>
                <a:gd name="connsiteX38" fmla="*/ 9968 w 10000"/>
                <a:gd name="connsiteY38" fmla="*/ 4954 h 10000"/>
                <a:gd name="connsiteX39" fmla="*/ 10000 w 10000"/>
                <a:gd name="connsiteY39" fmla="*/ 5237 h 10000"/>
                <a:gd name="connsiteX40" fmla="*/ 9915 w 10000"/>
                <a:gd name="connsiteY40" fmla="*/ 5452 h 10000"/>
                <a:gd name="connsiteX41" fmla="*/ 9817 w 10000"/>
                <a:gd name="connsiteY41" fmla="*/ 5546 h 10000"/>
                <a:gd name="connsiteX42" fmla="*/ 9663 w 10000"/>
                <a:gd name="connsiteY42" fmla="*/ 5546 h 10000"/>
                <a:gd name="connsiteX43" fmla="*/ 9499 w 10000"/>
                <a:gd name="connsiteY43" fmla="*/ 5553 h 10000"/>
                <a:gd name="connsiteX44" fmla="*/ 9303 w 10000"/>
                <a:gd name="connsiteY44" fmla="*/ 5479 h 10000"/>
                <a:gd name="connsiteX45" fmla="*/ 9247 w 10000"/>
                <a:gd name="connsiteY45" fmla="*/ 5486 h 10000"/>
                <a:gd name="connsiteX46" fmla="*/ 9215 w 10000"/>
                <a:gd name="connsiteY46" fmla="*/ 5243 h 10000"/>
                <a:gd name="connsiteX47" fmla="*/ 9228 w 10000"/>
                <a:gd name="connsiteY47" fmla="*/ 5089 h 10000"/>
                <a:gd name="connsiteX48" fmla="*/ 9234 w 10000"/>
                <a:gd name="connsiteY48" fmla="*/ 5250 h 10000"/>
                <a:gd name="connsiteX49" fmla="*/ 9253 w 10000"/>
                <a:gd name="connsiteY49" fmla="*/ 5419 h 10000"/>
                <a:gd name="connsiteX50" fmla="*/ 9281 w 10000"/>
                <a:gd name="connsiteY50" fmla="*/ 5498 h 10000"/>
                <a:gd name="connsiteX51" fmla="*/ 9199 w 10000"/>
                <a:gd name="connsiteY51" fmla="*/ 5666 h 10000"/>
                <a:gd name="connsiteX52" fmla="*/ 9183 w 10000"/>
                <a:gd name="connsiteY52" fmla="*/ 5822 h 10000"/>
                <a:gd name="connsiteX53" fmla="*/ 9202 w 10000"/>
                <a:gd name="connsiteY53" fmla="*/ 5626 h 10000"/>
                <a:gd name="connsiteX54" fmla="*/ 9269 w 10000"/>
                <a:gd name="connsiteY54" fmla="*/ 5465 h 10000"/>
                <a:gd name="connsiteX55" fmla="*/ 9354 w 10000"/>
                <a:gd name="connsiteY55" fmla="*/ 5525 h 10000"/>
                <a:gd name="connsiteX56" fmla="*/ 9433 w 10000"/>
                <a:gd name="connsiteY56" fmla="*/ 5640 h 10000"/>
                <a:gd name="connsiteX57" fmla="*/ 9521 w 10000"/>
                <a:gd name="connsiteY57" fmla="*/ 5687 h 10000"/>
                <a:gd name="connsiteX58" fmla="*/ 9641 w 10000"/>
                <a:gd name="connsiteY58" fmla="*/ 5707 h 10000"/>
                <a:gd name="connsiteX59" fmla="*/ 9694 w 10000"/>
                <a:gd name="connsiteY59" fmla="*/ 5755 h 10000"/>
                <a:gd name="connsiteX60" fmla="*/ 9738 w 10000"/>
                <a:gd name="connsiteY60" fmla="*/ 5781 h 10000"/>
                <a:gd name="connsiteX61" fmla="*/ 9839 w 10000"/>
                <a:gd name="connsiteY61" fmla="*/ 5829 h 10000"/>
                <a:gd name="connsiteX62" fmla="*/ 9883 w 10000"/>
                <a:gd name="connsiteY62" fmla="*/ 5922 h 10000"/>
                <a:gd name="connsiteX63" fmla="*/ 9918 w 10000"/>
                <a:gd name="connsiteY63" fmla="*/ 5983 h 10000"/>
                <a:gd name="connsiteX64" fmla="*/ 9927 w 10000"/>
                <a:gd name="connsiteY64" fmla="*/ 6103 h 10000"/>
                <a:gd name="connsiteX65" fmla="*/ 9887 w 10000"/>
                <a:gd name="connsiteY65" fmla="*/ 6352 h 10000"/>
                <a:gd name="connsiteX66" fmla="*/ 9798 w 10000"/>
                <a:gd name="connsiteY66" fmla="*/ 6561 h 10000"/>
                <a:gd name="connsiteX67" fmla="*/ 9697 w 10000"/>
                <a:gd name="connsiteY67" fmla="*/ 6635 h 10000"/>
                <a:gd name="connsiteX68" fmla="*/ 9574 w 10000"/>
                <a:gd name="connsiteY68" fmla="*/ 6587 h 10000"/>
                <a:gd name="connsiteX69" fmla="*/ 9351 w 10000"/>
                <a:gd name="connsiteY69" fmla="*/ 6419 h 10000"/>
                <a:gd name="connsiteX70" fmla="*/ 9209 w 10000"/>
                <a:gd name="connsiteY70" fmla="*/ 6366 h 10000"/>
                <a:gd name="connsiteX71" fmla="*/ 9158 w 10000"/>
                <a:gd name="connsiteY71" fmla="*/ 6312 h 10000"/>
                <a:gd name="connsiteX72" fmla="*/ 9224 w 10000"/>
                <a:gd name="connsiteY72" fmla="*/ 6184 h 10000"/>
                <a:gd name="connsiteX73" fmla="*/ 9142 w 10000"/>
                <a:gd name="connsiteY73" fmla="*/ 6312 h 10000"/>
                <a:gd name="connsiteX74" fmla="*/ 9035 w 10000"/>
                <a:gd name="connsiteY74" fmla="*/ 6501 h 10000"/>
                <a:gd name="connsiteX75" fmla="*/ 9161 w 10000"/>
                <a:gd name="connsiteY75" fmla="*/ 6271 h 10000"/>
                <a:gd name="connsiteX76" fmla="*/ 9281 w 10000"/>
                <a:gd name="connsiteY76" fmla="*/ 6393 h 10000"/>
                <a:gd name="connsiteX77" fmla="*/ 9474 w 10000"/>
                <a:gd name="connsiteY77" fmla="*/ 6508 h 10000"/>
                <a:gd name="connsiteX78" fmla="*/ 9596 w 10000"/>
                <a:gd name="connsiteY78" fmla="*/ 6561 h 10000"/>
                <a:gd name="connsiteX79" fmla="*/ 9650 w 10000"/>
                <a:gd name="connsiteY79" fmla="*/ 6580 h 10000"/>
                <a:gd name="connsiteX80" fmla="*/ 9707 w 10000"/>
                <a:gd name="connsiteY80" fmla="*/ 6850 h 10000"/>
                <a:gd name="connsiteX81" fmla="*/ 9678 w 10000"/>
                <a:gd name="connsiteY81" fmla="*/ 7098 h 10000"/>
                <a:gd name="connsiteX82" fmla="*/ 9546 w 10000"/>
                <a:gd name="connsiteY82" fmla="*/ 7166 h 10000"/>
                <a:gd name="connsiteX83" fmla="*/ 9436 w 10000"/>
                <a:gd name="connsiteY83" fmla="*/ 7160 h 10000"/>
                <a:gd name="connsiteX84" fmla="*/ 9310 w 10000"/>
                <a:gd name="connsiteY84" fmla="*/ 7160 h 10000"/>
                <a:gd name="connsiteX85" fmla="*/ 9187 w 10000"/>
                <a:gd name="connsiteY85" fmla="*/ 7105 h 10000"/>
                <a:gd name="connsiteX86" fmla="*/ 9086 w 10000"/>
                <a:gd name="connsiteY86" fmla="*/ 6985 h 10000"/>
                <a:gd name="connsiteX87" fmla="*/ 8979 w 10000"/>
                <a:gd name="connsiteY87" fmla="*/ 6944 h 10000"/>
                <a:gd name="connsiteX88" fmla="*/ 8906 w 10000"/>
                <a:gd name="connsiteY88" fmla="*/ 6957 h 10000"/>
                <a:gd name="connsiteX89" fmla="*/ 8824 w 10000"/>
                <a:gd name="connsiteY89" fmla="*/ 6850 h 10000"/>
                <a:gd name="connsiteX90" fmla="*/ 8944 w 10000"/>
                <a:gd name="connsiteY90" fmla="*/ 6695 h 10000"/>
                <a:gd name="connsiteX91" fmla="*/ 8802 w 10000"/>
                <a:gd name="connsiteY91" fmla="*/ 6877 h 10000"/>
                <a:gd name="connsiteX92" fmla="*/ 8748 w 10000"/>
                <a:gd name="connsiteY92" fmla="*/ 6856 h 10000"/>
                <a:gd name="connsiteX93" fmla="*/ 8679 w 10000"/>
                <a:gd name="connsiteY93" fmla="*/ 7024 h 10000"/>
                <a:gd name="connsiteX94" fmla="*/ 8588 w 10000"/>
                <a:gd name="connsiteY94" fmla="*/ 7065 h 10000"/>
                <a:gd name="connsiteX95" fmla="*/ 8452 w 10000"/>
                <a:gd name="connsiteY95" fmla="*/ 7131 h 10000"/>
                <a:gd name="connsiteX96" fmla="*/ 8641 w 10000"/>
                <a:gd name="connsiteY96" fmla="*/ 7045 h 10000"/>
                <a:gd name="connsiteX97" fmla="*/ 8723 w 10000"/>
                <a:gd name="connsiteY97" fmla="*/ 6957 h 10000"/>
                <a:gd name="connsiteX98" fmla="*/ 8767 w 10000"/>
                <a:gd name="connsiteY98" fmla="*/ 6863 h 10000"/>
                <a:gd name="connsiteX99" fmla="*/ 8840 w 10000"/>
                <a:gd name="connsiteY99" fmla="*/ 6856 h 10000"/>
                <a:gd name="connsiteX100" fmla="*/ 8944 w 10000"/>
                <a:gd name="connsiteY100" fmla="*/ 6930 h 10000"/>
                <a:gd name="connsiteX101" fmla="*/ 9086 w 10000"/>
                <a:gd name="connsiteY101" fmla="*/ 6985 h 10000"/>
                <a:gd name="connsiteX102" fmla="*/ 9001 w 10000"/>
                <a:gd name="connsiteY102" fmla="*/ 7146 h 10000"/>
                <a:gd name="connsiteX103" fmla="*/ 8897 w 10000"/>
                <a:gd name="connsiteY103" fmla="*/ 7266 h 10000"/>
                <a:gd name="connsiteX104" fmla="*/ 8840 w 10000"/>
                <a:gd name="connsiteY104" fmla="*/ 7280 h 10000"/>
                <a:gd name="connsiteX105" fmla="*/ 8679 w 10000"/>
                <a:gd name="connsiteY105" fmla="*/ 7261 h 10000"/>
                <a:gd name="connsiteX106" fmla="*/ 8446 w 10000"/>
                <a:gd name="connsiteY106" fmla="*/ 7206 h 10000"/>
                <a:gd name="connsiteX107" fmla="*/ 8162 w 10000"/>
                <a:gd name="connsiteY107" fmla="*/ 7131 h 10000"/>
                <a:gd name="connsiteX108" fmla="*/ 7935 w 10000"/>
                <a:gd name="connsiteY108" fmla="*/ 7011 h 10000"/>
                <a:gd name="connsiteX109" fmla="*/ 7765 w 10000"/>
                <a:gd name="connsiteY109" fmla="*/ 6863 h 10000"/>
                <a:gd name="connsiteX110" fmla="*/ 7538 w 10000"/>
                <a:gd name="connsiteY110" fmla="*/ 6702 h 10000"/>
                <a:gd name="connsiteX111" fmla="*/ 7301 w 10000"/>
                <a:gd name="connsiteY111" fmla="*/ 6501 h 10000"/>
                <a:gd name="connsiteX112" fmla="*/ 7141 w 10000"/>
                <a:gd name="connsiteY112" fmla="*/ 6237 h 10000"/>
                <a:gd name="connsiteX113" fmla="*/ 6885 w 10000"/>
                <a:gd name="connsiteY113" fmla="*/ 6023 h 10000"/>
                <a:gd name="connsiteX114" fmla="*/ 6453 w 10000"/>
                <a:gd name="connsiteY114" fmla="*/ 5740 h 10000"/>
                <a:gd name="connsiteX115" fmla="*/ 5523 w 10000"/>
                <a:gd name="connsiteY115" fmla="*/ 5687 h 10000"/>
                <a:gd name="connsiteX116" fmla="*/ 4562 w 10000"/>
                <a:gd name="connsiteY116" fmla="*/ 5626 h 10000"/>
                <a:gd name="connsiteX117" fmla="*/ 3742 w 10000"/>
                <a:gd name="connsiteY117" fmla="*/ 5405 h 10000"/>
                <a:gd name="connsiteX118" fmla="*/ 2601 w 10000"/>
                <a:gd name="connsiteY118" fmla="*/ 4652 h 10000"/>
                <a:gd name="connsiteX119" fmla="*/ 1980 w 10000"/>
                <a:gd name="connsiteY119" fmla="*/ 3791 h 10000"/>
                <a:gd name="connsiteX120" fmla="*/ 1277 w 10000"/>
                <a:gd name="connsiteY120" fmla="*/ 3052 h 10000"/>
                <a:gd name="connsiteX121" fmla="*/ 2926 w 10000"/>
                <a:gd name="connsiteY121" fmla="*/ 4893 h 10000"/>
                <a:gd name="connsiteX122" fmla="*/ 3662 w 10000"/>
                <a:gd name="connsiteY122" fmla="*/ 5419 h 10000"/>
                <a:gd name="connsiteX123" fmla="*/ 3967 w 10000"/>
                <a:gd name="connsiteY123" fmla="*/ 5537 h 10000"/>
                <a:gd name="connsiteX124" fmla="*/ 3793 w 10000"/>
                <a:gd name="connsiteY124" fmla="*/ 7455 h 10000"/>
                <a:gd name="connsiteX125" fmla="*/ 3613 w 10000"/>
                <a:gd name="connsiteY125" fmla="*/ 8746 h 10000"/>
                <a:gd name="connsiteX126" fmla="*/ 3452 w 10000"/>
                <a:gd name="connsiteY126" fmla="*/ 10000 h 10000"/>
                <a:gd name="connsiteX127" fmla="*/ 2565 w 10000"/>
                <a:gd name="connsiteY127" fmla="*/ 8611 h 10000"/>
                <a:gd name="connsiteX0" fmla="*/ 2565 w 10000"/>
                <a:gd name="connsiteY0" fmla="*/ 8611 h 9821"/>
                <a:gd name="connsiteX1" fmla="*/ 1828 w 10000"/>
                <a:gd name="connsiteY1" fmla="*/ 7329 h 9821"/>
                <a:gd name="connsiteX2" fmla="*/ 1257 w 10000"/>
                <a:gd name="connsiteY2" fmla="*/ 6028 h 9821"/>
                <a:gd name="connsiteX3" fmla="*/ 968 w 10000"/>
                <a:gd name="connsiteY3" fmla="*/ 5171 h 9821"/>
                <a:gd name="connsiteX4" fmla="*/ 463 w 10000"/>
                <a:gd name="connsiteY4" fmla="*/ 3563 h 9821"/>
                <a:gd name="connsiteX5" fmla="*/ 181 w 10000"/>
                <a:gd name="connsiteY5" fmla="*/ 2195 h 9821"/>
                <a:gd name="connsiteX6" fmla="*/ 0 w 10000"/>
                <a:gd name="connsiteY6" fmla="*/ 1048 h 9821"/>
                <a:gd name="connsiteX7" fmla="*/ 50 w 10000"/>
                <a:gd name="connsiteY7" fmla="*/ 53 h 9821"/>
                <a:gd name="connsiteX8" fmla="*/ 309 w 10000"/>
                <a:gd name="connsiteY8" fmla="*/ 0 h 9821"/>
                <a:gd name="connsiteX9" fmla="*/ 820 w 10000"/>
                <a:gd name="connsiteY9" fmla="*/ 0 h 9821"/>
                <a:gd name="connsiteX10" fmla="*/ 1576 w 10000"/>
                <a:gd name="connsiteY10" fmla="*/ 135 h 9821"/>
                <a:gd name="connsiteX11" fmla="*/ 2355 w 10000"/>
                <a:gd name="connsiteY11" fmla="*/ 430 h 9821"/>
                <a:gd name="connsiteX12" fmla="*/ 3058 w 10000"/>
                <a:gd name="connsiteY12" fmla="*/ 746 h 9821"/>
                <a:gd name="connsiteX13" fmla="*/ 3941 w 10000"/>
                <a:gd name="connsiteY13" fmla="*/ 1317 h 9821"/>
                <a:gd name="connsiteX14" fmla="*/ 4994 w 10000"/>
                <a:gd name="connsiteY14" fmla="*/ 2266 h 9821"/>
                <a:gd name="connsiteX15" fmla="*/ 5555 w 10000"/>
                <a:gd name="connsiteY15" fmla="*/ 2756 h 9821"/>
                <a:gd name="connsiteX16" fmla="*/ 6299 w 10000"/>
                <a:gd name="connsiteY16" fmla="*/ 3233 h 9821"/>
                <a:gd name="connsiteX17" fmla="*/ 6649 w 10000"/>
                <a:gd name="connsiteY17" fmla="*/ 3407 h 9821"/>
                <a:gd name="connsiteX18" fmla="*/ 6860 w 10000"/>
                <a:gd name="connsiteY18" fmla="*/ 3489 h 9821"/>
                <a:gd name="connsiteX19" fmla="*/ 7182 w 10000"/>
                <a:gd name="connsiteY19" fmla="*/ 3609 h 9821"/>
                <a:gd name="connsiteX20" fmla="*/ 7415 w 10000"/>
                <a:gd name="connsiteY20" fmla="*/ 3657 h 9821"/>
                <a:gd name="connsiteX21" fmla="*/ 7689 w 10000"/>
                <a:gd name="connsiteY21" fmla="*/ 3609 h 9821"/>
                <a:gd name="connsiteX22" fmla="*/ 7970 w 10000"/>
                <a:gd name="connsiteY22" fmla="*/ 3556 h 9821"/>
                <a:gd name="connsiteX23" fmla="*/ 8291 w 10000"/>
                <a:gd name="connsiteY23" fmla="*/ 3604 h 9821"/>
                <a:gd name="connsiteX24" fmla="*/ 8430 w 10000"/>
                <a:gd name="connsiteY24" fmla="*/ 3731 h 9821"/>
                <a:gd name="connsiteX25" fmla="*/ 8496 w 10000"/>
                <a:gd name="connsiteY25" fmla="*/ 4000 h 9821"/>
                <a:gd name="connsiteX26" fmla="*/ 8307 w 10000"/>
                <a:gd name="connsiteY26" fmla="*/ 3885 h 9821"/>
                <a:gd name="connsiteX27" fmla="*/ 8496 w 10000"/>
                <a:gd name="connsiteY27" fmla="*/ 4000 h 9821"/>
                <a:gd name="connsiteX28" fmla="*/ 8591 w 10000"/>
                <a:gd name="connsiteY28" fmla="*/ 3992 h 9821"/>
                <a:gd name="connsiteX29" fmla="*/ 8745 w 10000"/>
                <a:gd name="connsiteY29" fmla="*/ 4094 h 9821"/>
                <a:gd name="connsiteX30" fmla="*/ 8919 w 10000"/>
                <a:gd name="connsiteY30" fmla="*/ 4194 h 9821"/>
                <a:gd name="connsiteX31" fmla="*/ 9095 w 10000"/>
                <a:gd name="connsiteY31" fmla="*/ 4262 h 9821"/>
                <a:gd name="connsiteX32" fmla="*/ 9376 w 10000"/>
                <a:gd name="connsiteY32" fmla="*/ 4410 h 9821"/>
                <a:gd name="connsiteX33" fmla="*/ 9546 w 10000"/>
                <a:gd name="connsiteY33" fmla="*/ 4551 h 9821"/>
                <a:gd name="connsiteX34" fmla="*/ 9678 w 10000"/>
                <a:gd name="connsiteY34" fmla="*/ 4584 h 9821"/>
                <a:gd name="connsiteX35" fmla="*/ 9745 w 10000"/>
                <a:gd name="connsiteY35" fmla="*/ 4592 h 9821"/>
                <a:gd name="connsiteX36" fmla="*/ 9871 w 10000"/>
                <a:gd name="connsiteY36" fmla="*/ 4632 h 9821"/>
                <a:gd name="connsiteX37" fmla="*/ 9943 w 10000"/>
                <a:gd name="connsiteY37" fmla="*/ 4772 h 9821"/>
                <a:gd name="connsiteX38" fmla="*/ 9968 w 10000"/>
                <a:gd name="connsiteY38" fmla="*/ 4954 h 9821"/>
                <a:gd name="connsiteX39" fmla="*/ 10000 w 10000"/>
                <a:gd name="connsiteY39" fmla="*/ 5237 h 9821"/>
                <a:gd name="connsiteX40" fmla="*/ 9915 w 10000"/>
                <a:gd name="connsiteY40" fmla="*/ 5452 h 9821"/>
                <a:gd name="connsiteX41" fmla="*/ 9817 w 10000"/>
                <a:gd name="connsiteY41" fmla="*/ 5546 h 9821"/>
                <a:gd name="connsiteX42" fmla="*/ 9663 w 10000"/>
                <a:gd name="connsiteY42" fmla="*/ 5546 h 9821"/>
                <a:gd name="connsiteX43" fmla="*/ 9499 w 10000"/>
                <a:gd name="connsiteY43" fmla="*/ 5553 h 9821"/>
                <a:gd name="connsiteX44" fmla="*/ 9303 w 10000"/>
                <a:gd name="connsiteY44" fmla="*/ 5479 h 9821"/>
                <a:gd name="connsiteX45" fmla="*/ 9247 w 10000"/>
                <a:gd name="connsiteY45" fmla="*/ 5486 h 9821"/>
                <a:gd name="connsiteX46" fmla="*/ 9215 w 10000"/>
                <a:gd name="connsiteY46" fmla="*/ 5243 h 9821"/>
                <a:gd name="connsiteX47" fmla="*/ 9228 w 10000"/>
                <a:gd name="connsiteY47" fmla="*/ 5089 h 9821"/>
                <a:gd name="connsiteX48" fmla="*/ 9234 w 10000"/>
                <a:gd name="connsiteY48" fmla="*/ 5250 h 9821"/>
                <a:gd name="connsiteX49" fmla="*/ 9253 w 10000"/>
                <a:gd name="connsiteY49" fmla="*/ 5419 h 9821"/>
                <a:gd name="connsiteX50" fmla="*/ 9281 w 10000"/>
                <a:gd name="connsiteY50" fmla="*/ 5498 h 9821"/>
                <a:gd name="connsiteX51" fmla="*/ 9199 w 10000"/>
                <a:gd name="connsiteY51" fmla="*/ 5666 h 9821"/>
                <a:gd name="connsiteX52" fmla="*/ 9183 w 10000"/>
                <a:gd name="connsiteY52" fmla="*/ 5822 h 9821"/>
                <a:gd name="connsiteX53" fmla="*/ 9202 w 10000"/>
                <a:gd name="connsiteY53" fmla="*/ 5626 h 9821"/>
                <a:gd name="connsiteX54" fmla="*/ 9269 w 10000"/>
                <a:gd name="connsiteY54" fmla="*/ 5465 h 9821"/>
                <a:gd name="connsiteX55" fmla="*/ 9354 w 10000"/>
                <a:gd name="connsiteY55" fmla="*/ 5525 h 9821"/>
                <a:gd name="connsiteX56" fmla="*/ 9433 w 10000"/>
                <a:gd name="connsiteY56" fmla="*/ 5640 h 9821"/>
                <a:gd name="connsiteX57" fmla="*/ 9521 w 10000"/>
                <a:gd name="connsiteY57" fmla="*/ 5687 h 9821"/>
                <a:gd name="connsiteX58" fmla="*/ 9641 w 10000"/>
                <a:gd name="connsiteY58" fmla="*/ 5707 h 9821"/>
                <a:gd name="connsiteX59" fmla="*/ 9694 w 10000"/>
                <a:gd name="connsiteY59" fmla="*/ 5755 h 9821"/>
                <a:gd name="connsiteX60" fmla="*/ 9738 w 10000"/>
                <a:gd name="connsiteY60" fmla="*/ 5781 h 9821"/>
                <a:gd name="connsiteX61" fmla="*/ 9839 w 10000"/>
                <a:gd name="connsiteY61" fmla="*/ 5829 h 9821"/>
                <a:gd name="connsiteX62" fmla="*/ 9883 w 10000"/>
                <a:gd name="connsiteY62" fmla="*/ 5922 h 9821"/>
                <a:gd name="connsiteX63" fmla="*/ 9918 w 10000"/>
                <a:gd name="connsiteY63" fmla="*/ 5983 h 9821"/>
                <a:gd name="connsiteX64" fmla="*/ 9927 w 10000"/>
                <a:gd name="connsiteY64" fmla="*/ 6103 h 9821"/>
                <a:gd name="connsiteX65" fmla="*/ 9887 w 10000"/>
                <a:gd name="connsiteY65" fmla="*/ 6352 h 9821"/>
                <a:gd name="connsiteX66" fmla="*/ 9798 w 10000"/>
                <a:gd name="connsiteY66" fmla="*/ 6561 h 9821"/>
                <a:gd name="connsiteX67" fmla="*/ 9697 w 10000"/>
                <a:gd name="connsiteY67" fmla="*/ 6635 h 9821"/>
                <a:gd name="connsiteX68" fmla="*/ 9574 w 10000"/>
                <a:gd name="connsiteY68" fmla="*/ 6587 h 9821"/>
                <a:gd name="connsiteX69" fmla="*/ 9351 w 10000"/>
                <a:gd name="connsiteY69" fmla="*/ 6419 h 9821"/>
                <a:gd name="connsiteX70" fmla="*/ 9209 w 10000"/>
                <a:gd name="connsiteY70" fmla="*/ 6366 h 9821"/>
                <a:gd name="connsiteX71" fmla="*/ 9158 w 10000"/>
                <a:gd name="connsiteY71" fmla="*/ 6312 h 9821"/>
                <a:gd name="connsiteX72" fmla="*/ 9224 w 10000"/>
                <a:gd name="connsiteY72" fmla="*/ 6184 h 9821"/>
                <a:gd name="connsiteX73" fmla="*/ 9142 w 10000"/>
                <a:gd name="connsiteY73" fmla="*/ 6312 h 9821"/>
                <a:gd name="connsiteX74" fmla="*/ 9035 w 10000"/>
                <a:gd name="connsiteY74" fmla="*/ 6501 h 9821"/>
                <a:gd name="connsiteX75" fmla="*/ 9161 w 10000"/>
                <a:gd name="connsiteY75" fmla="*/ 6271 h 9821"/>
                <a:gd name="connsiteX76" fmla="*/ 9281 w 10000"/>
                <a:gd name="connsiteY76" fmla="*/ 6393 h 9821"/>
                <a:gd name="connsiteX77" fmla="*/ 9474 w 10000"/>
                <a:gd name="connsiteY77" fmla="*/ 6508 h 9821"/>
                <a:gd name="connsiteX78" fmla="*/ 9596 w 10000"/>
                <a:gd name="connsiteY78" fmla="*/ 6561 h 9821"/>
                <a:gd name="connsiteX79" fmla="*/ 9650 w 10000"/>
                <a:gd name="connsiteY79" fmla="*/ 6580 h 9821"/>
                <a:gd name="connsiteX80" fmla="*/ 9707 w 10000"/>
                <a:gd name="connsiteY80" fmla="*/ 6850 h 9821"/>
                <a:gd name="connsiteX81" fmla="*/ 9678 w 10000"/>
                <a:gd name="connsiteY81" fmla="*/ 7098 h 9821"/>
                <a:gd name="connsiteX82" fmla="*/ 9546 w 10000"/>
                <a:gd name="connsiteY82" fmla="*/ 7166 h 9821"/>
                <a:gd name="connsiteX83" fmla="*/ 9436 w 10000"/>
                <a:gd name="connsiteY83" fmla="*/ 7160 h 9821"/>
                <a:gd name="connsiteX84" fmla="*/ 9310 w 10000"/>
                <a:gd name="connsiteY84" fmla="*/ 7160 h 9821"/>
                <a:gd name="connsiteX85" fmla="*/ 9187 w 10000"/>
                <a:gd name="connsiteY85" fmla="*/ 7105 h 9821"/>
                <a:gd name="connsiteX86" fmla="*/ 9086 w 10000"/>
                <a:gd name="connsiteY86" fmla="*/ 6985 h 9821"/>
                <a:gd name="connsiteX87" fmla="*/ 8979 w 10000"/>
                <a:gd name="connsiteY87" fmla="*/ 6944 h 9821"/>
                <a:gd name="connsiteX88" fmla="*/ 8906 w 10000"/>
                <a:gd name="connsiteY88" fmla="*/ 6957 h 9821"/>
                <a:gd name="connsiteX89" fmla="*/ 8824 w 10000"/>
                <a:gd name="connsiteY89" fmla="*/ 6850 h 9821"/>
                <a:gd name="connsiteX90" fmla="*/ 8944 w 10000"/>
                <a:gd name="connsiteY90" fmla="*/ 6695 h 9821"/>
                <a:gd name="connsiteX91" fmla="*/ 8802 w 10000"/>
                <a:gd name="connsiteY91" fmla="*/ 6877 h 9821"/>
                <a:gd name="connsiteX92" fmla="*/ 8748 w 10000"/>
                <a:gd name="connsiteY92" fmla="*/ 6856 h 9821"/>
                <a:gd name="connsiteX93" fmla="*/ 8679 w 10000"/>
                <a:gd name="connsiteY93" fmla="*/ 7024 h 9821"/>
                <a:gd name="connsiteX94" fmla="*/ 8588 w 10000"/>
                <a:gd name="connsiteY94" fmla="*/ 7065 h 9821"/>
                <a:gd name="connsiteX95" fmla="*/ 8452 w 10000"/>
                <a:gd name="connsiteY95" fmla="*/ 7131 h 9821"/>
                <a:gd name="connsiteX96" fmla="*/ 8641 w 10000"/>
                <a:gd name="connsiteY96" fmla="*/ 7045 h 9821"/>
                <a:gd name="connsiteX97" fmla="*/ 8723 w 10000"/>
                <a:gd name="connsiteY97" fmla="*/ 6957 h 9821"/>
                <a:gd name="connsiteX98" fmla="*/ 8767 w 10000"/>
                <a:gd name="connsiteY98" fmla="*/ 6863 h 9821"/>
                <a:gd name="connsiteX99" fmla="*/ 8840 w 10000"/>
                <a:gd name="connsiteY99" fmla="*/ 6856 h 9821"/>
                <a:gd name="connsiteX100" fmla="*/ 8944 w 10000"/>
                <a:gd name="connsiteY100" fmla="*/ 6930 h 9821"/>
                <a:gd name="connsiteX101" fmla="*/ 9086 w 10000"/>
                <a:gd name="connsiteY101" fmla="*/ 6985 h 9821"/>
                <a:gd name="connsiteX102" fmla="*/ 9001 w 10000"/>
                <a:gd name="connsiteY102" fmla="*/ 7146 h 9821"/>
                <a:gd name="connsiteX103" fmla="*/ 8897 w 10000"/>
                <a:gd name="connsiteY103" fmla="*/ 7266 h 9821"/>
                <a:gd name="connsiteX104" fmla="*/ 8840 w 10000"/>
                <a:gd name="connsiteY104" fmla="*/ 7280 h 9821"/>
                <a:gd name="connsiteX105" fmla="*/ 8679 w 10000"/>
                <a:gd name="connsiteY105" fmla="*/ 7261 h 9821"/>
                <a:gd name="connsiteX106" fmla="*/ 8446 w 10000"/>
                <a:gd name="connsiteY106" fmla="*/ 7206 h 9821"/>
                <a:gd name="connsiteX107" fmla="*/ 8162 w 10000"/>
                <a:gd name="connsiteY107" fmla="*/ 7131 h 9821"/>
                <a:gd name="connsiteX108" fmla="*/ 7935 w 10000"/>
                <a:gd name="connsiteY108" fmla="*/ 7011 h 9821"/>
                <a:gd name="connsiteX109" fmla="*/ 7765 w 10000"/>
                <a:gd name="connsiteY109" fmla="*/ 6863 h 9821"/>
                <a:gd name="connsiteX110" fmla="*/ 7538 w 10000"/>
                <a:gd name="connsiteY110" fmla="*/ 6702 h 9821"/>
                <a:gd name="connsiteX111" fmla="*/ 7301 w 10000"/>
                <a:gd name="connsiteY111" fmla="*/ 6501 h 9821"/>
                <a:gd name="connsiteX112" fmla="*/ 7141 w 10000"/>
                <a:gd name="connsiteY112" fmla="*/ 6237 h 9821"/>
                <a:gd name="connsiteX113" fmla="*/ 6885 w 10000"/>
                <a:gd name="connsiteY113" fmla="*/ 6023 h 9821"/>
                <a:gd name="connsiteX114" fmla="*/ 6453 w 10000"/>
                <a:gd name="connsiteY114" fmla="*/ 5740 h 9821"/>
                <a:gd name="connsiteX115" fmla="*/ 5523 w 10000"/>
                <a:gd name="connsiteY115" fmla="*/ 5687 h 9821"/>
                <a:gd name="connsiteX116" fmla="*/ 4562 w 10000"/>
                <a:gd name="connsiteY116" fmla="*/ 5626 h 9821"/>
                <a:gd name="connsiteX117" fmla="*/ 3742 w 10000"/>
                <a:gd name="connsiteY117" fmla="*/ 5405 h 9821"/>
                <a:gd name="connsiteX118" fmla="*/ 2601 w 10000"/>
                <a:gd name="connsiteY118" fmla="*/ 4652 h 9821"/>
                <a:gd name="connsiteX119" fmla="*/ 1980 w 10000"/>
                <a:gd name="connsiteY119" fmla="*/ 3791 h 9821"/>
                <a:gd name="connsiteX120" fmla="*/ 1277 w 10000"/>
                <a:gd name="connsiteY120" fmla="*/ 3052 h 9821"/>
                <a:gd name="connsiteX121" fmla="*/ 2926 w 10000"/>
                <a:gd name="connsiteY121" fmla="*/ 4893 h 9821"/>
                <a:gd name="connsiteX122" fmla="*/ 3662 w 10000"/>
                <a:gd name="connsiteY122" fmla="*/ 5419 h 9821"/>
                <a:gd name="connsiteX123" fmla="*/ 3967 w 10000"/>
                <a:gd name="connsiteY123" fmla="*/ 5537 h 9821"/>
                <a:gd name="connsiteX124" fmla="*/ 3793 w 10000"/>
                <a:gd name="connsiteY124" fmla="*/ 7455 h 9821"/>
                <a:gd name="connsiteX125" fmla="*/ 3613 w 10000"/>
                <a:gd name="connsiteY125" fmla="*/ 8746 h 9821"/>
                <a:gd name="connsiteX126" fmla="*/ 3498 w 10000"/>
                <a:gd name="connsiteY126" fmla="*/ 9821 h 9821"/>
                <a:gd name="connsiteX127" fmla="*/ 2565 w 10000"/>
                <a:gd name="connsiteY127" fmla="*/ 8611 h 9821"/>
                <a:gd name="connsiteX0" fmla="*/ 2565 w 10000"/>
                <a:gd name="connsiteY0" fmla="*/ 8768 h 10000"/>
                <a:gd name="connsiteX1" fmla="*/ 1828 w 10000"/>
                <a:gd name="connsiteY1" fmla="*/ 7463 h 10000"/>
                <a:gd name="connsiteX2" fmla="*/ 1257 w 10000"/>
                <a:gd name="connsiteY2" fmla="*/ 6138 h 10000"/>
                <a:gd name="connsiteX3" fmla="*/ 968 w 10000"/>
                <a:gd name="connsiteY3" fmla="*/ 5265 h 10000"/>
                <a:gd name="connsiteX4" fmla="*/ 463 w 10000"/>
                <a:gd name="connsiteY4" fmla="*/ 3628 h 10000"/>
                <a:gd name="connsiteX5" fmla="*/ 181 w 10000"/>
                <a:gd name="connsiteY5" fmla="*/ 2235 h 10000"/>
                <a:gd name="connsiteX6" fmla="*/ 0 w 10000"/>
                <a:gd name="connsiteY6" fmla="*/ 1067 h 10000"/>
                <a:gd name="connsiteX7" fmla="*/ 50 w 10000"/>
                <a:gd name="connsiteY7" fmla="*/ 54 h 10000"/>
                <a:gd name="connsiteX8" fmla="*/ 309 w 10000"/>
                <a:gd name="connsiteY8" fmla="*/ 0 h 10000"/>
                <a:gd name="connsiteX9" fmla="*/ 820 w 10000"/>
                <a:gd name="connsiteY9" fmla="*/ 0 h 10000"/>
                <a:gd name="connsiteX10" fmla="*/ 1576 w 10000"/>
                <a:gd name="connsiteY10" fmla="*/ 137 h 10000"/>
                <a:gd name="connsiteX11" fmla="*/ 2355 w 10000"/>
                <a:gd name="connsiteY11" fmla="*/ 438 h 10000"/>
                <a:gd name="connsiteX12" fmla="*/ 3058 w 10000"/>
                <a:gd name="connsiteY12" fmla="*/ 760 h 10000"/>
                <a:gd name="connsiteX13" fmla="*/ 3941 w 10000"/>
                <a:gd name="connsiteY13" fmla="*/ 1341 h 10000"/>
                <a:gd name="connsiteX14" fmla="*/ 4994 w 10000"/>
                <a:gd name="connsiteY14" fmla="*/ 2307 h 10000"/>
                <a:gd name="connsiteX15" fmla="*/ 5555 w 10000"/>
                <a:gd name="connsiteY15" fmla="*/ 2806 h 10000"/>
                <a:gd name="connsiteX16" fmla="*/ 6299 w 10000"/>
                <a:gd name="connsiteY16" fmla="*/ 3292 h 10000"/>
                <a:gd name="connsiteX17" fmla="*/ 6649 w 10000"/>
                <a:gd name="connsiteY17" fmla="*/ 3469 h 10000"/>
                <a:gd name="connsiteX18" fmla="*/ 6860 w 10000"/>
                <a:gd name="connsiteY18" fmla="*/ 3553 h 10000"/>
                <a:gd name="connsiteX19" fmla="*/ 7182 w 10000"/>
                <a:gd name="connsiteY19" fmla="*/ 3675 h 10000"/>
                <a:gd name="connsiteX20" fmla="*/ 7415 w 10000"/>
                <a:gd name="connsiteY20" fmla="*/ 3724 h 10000"/>
                <a:gd name="connsiteX21" fmla="*/ 7689 w 10000"/>
                <a:gd name="connsiteY21" fmla="*/ 3675 h 10000"/>
                <a:gd name="connsiteX22" fmla="*/ 7970 w 10000"/>
                <a:gd name="connsiteY22" fmla="*/ 3621 h 10000"/>
                <a:gd name="connsiteX23" fmla="*/ 8291 w 10000"/>
                <a:gd name="connsiteY23" fmla="*/ 3670 h 10000"/>
                <a:gd name="connsiteX24" fmla="*/ 8430 w 10000"/>
                <a:gd name="connsiteY24" fmla="*/ 3799 h 10000"/>
                <a:gd name="connsiteX25" fmla="*/ 8496 w 10000"/>
                <a:gd name="connsiteY25" fmla="*/ 4073 h 10000"/>
                <a:gd name="connsiteX26" fmla="*/ 8307 w 10000"/>
                <a:gd name="connsiteY26" fmla="*/ 3956 h 10000"/>
                <a:gd name="connsiteX27" fmla="*/ 8496 w 10000"/>
                <a:gd name="connsiteY27" fmla="*/ 4073 h 10000"/>
                <a:gd name="connsiteX28" fmla="*/ 8591 w 10000"/>
                <a:gd name="connsiteY28" fmla="*/ 4065 h 10000"/>
                <a:gd name="connsiteX29" fmla="*/ 8745 w 10000"/>
                <a:gd name="connsiteY29" fmla="*/ 4169 h 10000"/>
                <a:gd name="connsiteX30" fmla="*/ 8919 w 10000"/>
                <a:gd name="connsiteY30" fmla="*/ 4270 h 10000"/>
                <a:gd name="connsiteX31" fmla="*/ 9095 w 10000"/>
                <a:gd name="connsiteY31" fmla="*/ 4340 h 10000"/>
                <a:gd name="connsiteX32" fmla="*/ 9376 w 10000"/>
                <a:gd name="connsiteY32" fmla="*/ 4490 h 10000"/>
                <a:gd name="connsiteX33" fmla="*/ 9546 w 10000"/>
                <a:gd name="connsiteY33" fmla="*/ 4634 h 10000"/>
                <a:gd name="connsiteX34" fmla="*/ 9678 w 10000"/>
                <a:gd name="connsiteY34" fmla="*/ 4668 h 10000"/>
                <a:gd name="connsiteX35" fmla="*/ 9745 w 10000"/>
                <a:gd name="connsiteY35" fmla="*/ 4676 h 10000"/>
                <a:gd name="connsiteX36" fmla="*/ 9871 w 10000"/>
                <a:gd name="connsiteY36" fmla="*/ 4716 h 10000"/>
                <a:gd name="connsiteX37" fmla="*/ 9943 w 10000"/>
                <a:gd name="connsiteY37" fmla="*/ 4859 h 10000"/>
                <a:gd name="connsiteX38" fmla="*/ 9968 w 10000"/>
                <a:gd name="connsiteY38" fmla="*/ 5044 h 10000"/>
                <a:gd name="connsiteX39" fmla="*/ 10000 w 10000"/>
                <a:gd name="connsiteY39" fmla="*/ 5332 h 10000"/>
                <a:gd name="connsiteX40" fmla="*/ 9915 w 10000"/>
                <a:gd name="connsiteY40" fmla="*/ 5551 h 10000"/>
                <a:gd name="connsiteX41" fmla="*/ 9817 w 10000"/>
                <a:gd name="connsiteY41" fmla="*/ 5647 h 10000"/>
                <a:gd name="connsiteX42" fmla="*/ 9663 w 10000"/>
                <a:gd name="connsiteY42" fmla="*/ 5647 h 10000"/>
                <a:gd name="connsiteX43" fmla="*/ 9499 w 10000"/>
                <a:gd name="connsiteY43" fmla="*/ 5654 h 10000"/>
                <a:gd name="connsiteX44" fmla="*/ 9303 w 10000"/>
                <a:gd name="connsiteY44" fmla="*/ 5579 h 10000"/>
                <a:gd name="connsiteX45" fmla="*/ 9247 w 10000"/>
                <a:gd name="connsiteY45" fmla="*/ 5586 h 10000"/>
                <a:gd name="connsiteX46" fmla="*/ 9215 w 10000"/>
                <a:gd name="connsiteY46" fmla="*/ 5339 h 10000"/>
                <a:gd name="connsiteX47" fmla="*/ 9228 w 10000"/>
                <a:gd name="connsiteY47" fmla="*/ 5182 h 10000"/>
                <a:gd name="connsiteX48" fmla="*/ 9234 w 10000"/>
                <a:gd name="connsiteY48" fmla="*/ 5346 h 10000"/>
                <a:gd name="connsiteX49" fmla="*/ 9253 w 10000"/>
                <a:gd name="connsiteY49" fmla="*/ 5518 h 10000"/>
                <a:gd name="connsiteX50" fmla="*/ 9281 w 10000"/>
                <a:gd name="connsiteY50" fmla="*/ 5598 h 10000"/>
                <a:gd name="connsiteX51" fmla="*/ 9199 w 10000"/>
                <a:gd name="connsiteY51" fmla="*/ 5769 h 10000"/>
                <a:gd name="connsiteX52" fmla="*/ 9183 w 10000"/>
                <a:gd name="connsiteY52" fmla="*/ 5928 h 10000"/>
                <a:gd name="connsiteX53" fmla="*/ 9202 w 10000"/>
                <a:gd name="connsiteY53" fmla="*/ 5729 h 10000"/>
                <a:gd name="connsiteX54" fmla="*/ 9269 w 10000"/>
                <a:gd name="connsiteY54" fmla="*/ 5565 h 10000"/>
                <a:gd name="connsiteX55" fmla="*/ 9354 w 10000"/>
                <a:gd name="connsiteY55" fmla="*/ 5626 h 10000"/>
                <a:gd name="connsiteX56" fmla="*/ 9433 w 10000"/>
                <a:gd name="connsiteY56" fmla="*/ 5743 h 10000"/>
                <a:gd name="connsiteX57" fmla="*/ 9521 w 10000"/>
                <a:gd name="connsiteY57" fmla="*/ 5791 h 10000"/>
                <a:gd name="connsiteX58" fmla="*/ 9641 w 10000"/>
                <a:gd name="connsiteY58" fmla="*/ 5811 h 10000"/>
                <a:gd name="connsiteX59" fmla="*/ 9694 w 10000"/>
                <a:gd name="connsiteY59" fmla="*/ 5860 h 10000"/>
                <a:gd name="connsiteX60" fmla="*/ 9738 w 10000"/>
                <a:gd name="connsiteY60" fmla="*/ 5886 h 10000"/>
                <a:gd name="connsiteX61" fmla="*/ 9839 w 10000"/>
                <a:gd name="connsiteY61" fmla="*/ 5935 h 10000"/>
                <a:gd name="connsiteX62" fmla="*/ 9883 w 10000"/>
                <a:gd name="connsiteY62" fmla="*/ 6030 h 10000"/>
                <a:gd name="connsiteX63" fmla="*/ 9918 w 10000"/>
                <a:gd name="connsiteY63" fmla="*/ 6092 h 10000"/>
                <a:gd name="connsiteX64" fmla="*/ 9927 w 10000"/>
                <a:gd name="connsiteY64" fmla="*/ 6214 h 10000"/>
                <a:gd name="connsiteX65" fmla="*/ 9887 w 10000"/>
                <a:gd name="connsiteY65" fmla="*/ 6468 h 10000"/>
                <a:gd name="connsiteX66" fmla="*/ 9798 w 10000"/>
                <a:gd name="connsiteY66" fmla="*/ 6681 h 10000"/>
                <a:gd name="connsiteX67" fmla="*/ 9697 w 10000"/>
                <a:gd name="connsiteY67" fmla="*/ 6756 h 10000"/>
                <a:gd name="connsiteX68" fmla="*/ 9574 w 10000"/>
                <a:gd name="connsiteY68" fmla="*/ 6707 h 10000"/>
                <a:gd name="connsiteX69" fmla="*/ 9351 w 10000"/>
                <a:gd name="connsiteY69" fmla="*/ 6536 h 10000"/>
                <a:gd name="connsiteX70" fmla="*/ 9209 w 10000"/>
                <a:gd name="connsiteY70" fmla="*/ 6482 h 10000"/>
                <a:gd name="connsiteX71" fmla="*/ 9158 w 10000"/>
                <a:gd name="connsiteY71" fmla="*/ 6427 h 10000"/>
                <a:gd name="connsiteX72" fmla="*/ 9224 w 10000"/>
                <a:gd name="connsiteY72" fmla="*/ 6297 h 10000"/>
                <a:gd name="connsiteX73" fmla="*/ 9142 w 10000"/>
                <a:gd name="connsiteY73" fmla="*/ 6427 h 10000"/>
                <a:gd name="connsiteX74" fmla="*/ 9035 w 10000"/>
                <a:gd name="connsiteY74" fmla="*/ 6619 h 10000"/>
                <a:gd name="connsiteX75" fmla="*/ 9161 w 10000"/>
                <a:gd name="connsiteY75" fmla="*/ 6385 h 10000"/>
                <a:gd name="connsiteX76" fmla="*/ 9281 w 10000"/>
                <a:gd name="connsiteY76" fmla="*/ 6510 h 10000"/>
                <a:gd name="connsiteX77" fmla="*/ 9474 w 10000"/>
                <a:gd name="connsiteY77" fmla="*/ 6627 h 10000"/>
                <a:gd name="connsiteX78" fmla="*/ 9596 w 10000"/>
                <a:gd name="connsiteY78" fmla="*/ 6681 h 10000"/>
                <a:gd name="connsiteX79" fmla="*/ 9650 w 10000"/>
                <a:gd name="connsiteY79" fmla="*/ 6700 h 10000"/>
                <a:gd name="connsiteX80" fmla="*/ 9707 w 10000"/>
                <a:gd name="connsiteY80" fmla="*/ 6975 h 10000"/>
                <a:gd name="connsiteX81" fmla="*/ 9678 w 10000"/>
                <a:gd name="connsiteY81" fmla="*/ 7227 h 10000"/>
                <a:gd name="connsiteX82" fmla="*/ 9546 w 10000"/>
                <a:gd name="connsiteY82" fmla="*/ 7297 h 10000"/>
                <a:gd name="connsiteX83" fmla="*/ 9436 w 10000"/>
                <a:gd name="connsiteY83" fmla="*/ 7290 h 10000"/>
                <a:gd name="connsiteX84" fmla="*/ 9310 w 10000"/>
                <a:gd name="connsiteY84" fmla="*/ 7290 h 10000"/>
                <a:gd name="connsiteX85" fmla="*/ 9187 w 10000"/>
                <a:gd name="connsiteY85" fmla="*/ 7234 h 10000"/>
                <a:gd name="connsiteX86" fmla="*/ 9086 w 10000"/>
                <a:gd name="connsiteY86" fmla="*/ 7112 h 10000"/>
                <a:gd name="connsiteX87" fmla="*/ 8979 w 10000"/>
                <a:gd name="connsiteY87" fmla="*/ 7071 h 10000"/>
                <a:gd name="connsiteX88" fmla="*/ 8906 w 10000"/>
                <a:gd name="connsiteY88" fmla="*/ 7084 h 10000"/>
                <a:gd name="connsiteX89" fmla="*/ 8824 w 10000"/>
                <a:gd name="connsiteY89" fmla="*/ 6975 h 10000"/>
                <a:gd name="connsiteX90" fmla="*/ 8944 w 10000"/>
                <a:gd name="connsiteY90" fmla="*/ 6817 h 10000"/>
                <a:gd name="connsiteX91" fmla="*/ 8802 w 10000"/>
                <a:gd name="connsiteY91" fmla="*/ 7002 h 10000"/>
                <a:gd name="connsiteX92" fmla="*/ 8748 w 10000"/>
                <a:gd name="connsiteY92" fmla="*/ 6981 h 10000"/>
                <a:gd name="connsiteX93" fmla="*/ 8679 w 10000"/>
                <a:gd name="connsiteY93" fmla="*/ 7152 h 10000"/>
                <a:gd name="connsiteX94" fmla="*/ 8588 w 10000"/>
                <a:gd name="connsiteY94" fmla="*/ 7194 h 10000"/>
                <a:gd name="connsiteX95" fmla="*/ 8452 w 10000"/>
                <a:gd name="connsiteY95" fmla="*/ 7261 h 10000"/>
                <a:gd name="connsiteX96" fmla="*/ 8641 w 10000"/>
                <a:gd name="connsiteY96" fmla="*/ 7173 h 10000"/>
                <a:gd name="connsiteX97" fmla="*/ 8723 w 10000"/>
                <a:gd name="connsiteY97" fmla="*/ 7084 h 10000"/>
                <a:gd name="connsiteX98" fmla="*/ 8767 w 10000"/>
                <a:gd name="connsiteY98" fmla="*/ 6988 h 10000"/>
                <a:gd name="connsiteX99" fmla="*/ 8840 w 10000"/>
                <a:gd name="connsiteY99" fmla="*/ 6981 h 10000"/>
                <a:gd name="connsiteX100" fmla="*/ 8944 w 10000"/>
                <a:gd name="connsiteY100" fmla="*/ 7056 h 10000"/>
                <a:gd name="connsiteX101" fmla="*/ 9086 w 10000"/>
                <a:gd name="connsiteY101" fmla="*/ 7112 h 10000"/>
                <a:gd name="connsiteX102" fmla="*/ 9001 w 10000"/>
                <a:gd name="connsiteY102" fmla="*/ 7276 h 10000"/>
                <a:gd name="connsiteX103" fmla="*/ 8897 w 10000"/>
                <a:gd name="connsiteY103" fmla="*/ 7398 h 10000"/>
                <a:gd name="connsiteX104" fmla="*/ 8840 w 10000"/>
                <a:gd name="connsiteY104" fmla="*/ 7413 h 10000"/>
                <a:gd name="connsiteX105" fmla="*/ 8679 w 10000"/>
                <a:gd name="connsiteY105" fmla="*/ 7393 h 10000"/>
                <a:gd name="connsiteX106" fmla="*/ 8446 w 10000"/>
                <a:gd name="connsiteY106" fmla="*/ 7337 h 10000"/>
                <a:gd name="connsiteX107" fmla="*/ 8162 w 10000"/>
                <a:gd name="connsiteY107" fmla="*/ 7261 h 10000"/>
                <a:gd name="connsiteX108" fmla="*/ 7935 w 10000"/>
                <a:gd name="connsiteY108" fmla="*/ 7139 h 10000"/>
                <a:gd name="connsiteX109" fmla="*/ 7765 w 10000"/>
                <a:gd name="connsiteY109" fmla="*/ 6988 h 10000"/>
                <a:gd name="connsiteX110" fmla="*/ 7538 w 10000"/>
                <a:gd name="connsiteY110" fmla="*/ 6824 h 10000"/>
                <a:gd name="connsiteX111" fmla="*/ 7301 w 10000"/>
                <a:gd name="connsiteY111" fmla="*/ 6619 h 10000"/>
                <a:gd name="connsiteX112" fmla="*/ 7141 w 10000"/>
                <a:gd name="connsiteY112" fmla="*/ 6351 h 10000"/>
                <a:gd name="connsiteX113" fmla="*/ 6885 w 10000"/>
                <a:gd name="connsiteY113" fmla="*/ 6133 h 10000"/>
                <a:gd name="connsiteX114" fmla="*/ 6453 w 10000"/>
                <a:gd name="connsiteY114" fmla="*/ 5845 h 10000"/>
                <a:gd name="connsiteX115" fmla="*/ 5523 w 10000"/>
                <a:gd name="connsiteY115" fmla="*/ 5791 h 10000"/>
                <a:gd name="connsiteX116" fmla="*/ 4562 w 10000"/>
                <a:gd name="connsiteY116" fmla="*/ 5729 h 10000"/>
                <a:gd name="connsiteX117" fmla="*/ 3742 w 10000"/>
                <a:gd name="connsiteY117" fmla="*/ 5504 h 10000"/>
                <a:gd name="connsiteX118" fmla="*/ 2601 w 10000"/>
                <a:gd name="connsiteY118" fmla="*/ 4737 h 10000"/>
                <a:gd name="connsiteX119" fmla="*/ 1980 w 10000"/>
                <a:gd name="connsiteY119" fmla="*/ 3860 h 10000"/>
                <a:gd name="connsiteX120" fmla="*/ 1277 w 10000"/>
                <a:gd name="connsiteY120" fmla="*/ 3108 h 10000"/>
                <a:gd name="connsiteX121" fmla="*/ 2926 w 10000"/>
                <a:gd name="connsiteY121" fmla="*/ 4982 h 10000"/>
                <a:gd name="connsiteX122" fmla="*/ 3662 w 10000"/>
                <a:gd name="connsiteY122" fmla="*/ 5518 h 10000"/>
                <a:gd name="connsiteX123" fmla="*/ 3967 w 10000"/>
                <a:gd name="connsiteY123" fmla="*/ 5638 h 10000"/>
                <a:gd name="connsiteX124" fmla="*/ 3599 w 10000"/>
                <a:gd name="connsiteY124" fmla="*/ 7466 h 10000"/>
                <a:gd name="connsiteX125" fmla="*/ 3613 w 10000"/>
                <a:gd name="connsiteY125" fmla="*/ 8905 h 10000"/>
                <a:gd name="connsiteX126" fmla="*/ 3498 w 10000"/>
                <a:gd name="connsiteY126" fmla="*/ 10000 h 10000"/>
                <a:gd name="connsiteX127" fmla="*/ 2565 w 10000"/>
                <a:gd name="connsiteY127" fmla="*/ 8768 h 10000"/>
                <a:gd name="connsiteX0" fmla="*/ 2565 w 10000"/>
                <a:gd name="connsiteY0" fmla="*/ 8768 h 10000"/>
                <a:gd name="connsiteX1" fmla="*/ 1828 w 10000"/>
                <a:gd name="connsiteY1" fmla="*/ 7463 h 10000"/>
                <a:gd name="connsiteX2" fmla="*/ 1257 w 10000"/>
                <a:gd name="connsiteY2" fmla="*/ 6138 h 10000"/>
                <a:gd name="connsiteX3" fmla="*/ 968 w 10000"/>
                <a:gd name="connsiteY3" fmla="*/ 5265 h 10000"/>
                <a:gd name="connsiteX4" fmla="*/ 463 w 10000"/>
                <a:gd name="connsiteY4" fmla="*/ 3628 h 10000"/>
                <a:gd name="connsiteX5" fmla="*/ 181 w 10000"/>
                <a:gd name="connsiteY5" fmla="*/ 2235 h 10000"/>
                <a:gd name="connsiteX6" fmla="*/ 0 w 10000"/>
                <a:gd name="connsiteY6" fmla="*/ 1067 h 10000"/>
                <a:gd name="connsiteX7" fmla="*/ 50 w 10000"/>
                <a:gd name="connsiteY7" fmla="*/ 54 h 10000"/>
                <a:gd name="connsiteX8" fmla="*/ 309 w 10000"/>
                <a:gd name="connsiteY8" fmla="*/ 0 h 10000"/>
                <a:gd name="connsiteX9" fmla="*/ 820 w 10000"/>
                <a:gd name="connsiteY9" fmla="*/ 0 h 10000"/>
                <a:gd name="connsiteX10" fmla="*/ 1576 w 10000"/>
                <a:gd name="connsiteY10" fmla="*/ 137 h 10000"/>
                <a:gd name="connsiteX11" fmla="*/ 2355 w 10000"/>
                <a:gd name="connsiteY11" fmla="*/ 438 h 10000"/>
                <a:gd name="connsiteX12" fmla="*/ 3058 w 10000"/>
                <a:gd name="connsiteY12" fmla="*/ 760 h 10000"/>
                <a:gd name="connsiteX13" fmla="*/ 3941 w 10000"/>
                <a:gd name="connsiteY13" fmla="*/ 1341 h 10000"/>
                <a:gd name="connsiteX14" fmla="*/ 4994 w 10000"/>
                <a:gd name="connsiteY14" fmla="*/ 2307 h 10000"/>
                <a:gd name="connsiteX15" fmla="*/ 5555 w 10000"/>
                <a:gd name="connsiteY15" fmla="*/ 2806 h 10000"/>
                <a:gd name="connsiteX16" fmla="*/ 6299 w 10000"/>
                <a:gd name="connsiteY16" fmla="*/ 3292 h 10000"/>
                <a:gd name="connsiteX17" fmla="*/ 6649 w 10000"/>
                <a:gd name="connsiteY17" fmla="*/ 3469 h 10000"/>
                <a:gd name="connsiteX18" fmla="*/ 6860 w 10000"/>
                <a:gd name="connsiteY18" fmla="*/ 3553 h 10000"/>
                <a:gd name="connsiteX19" fmla="*/ 7182 w 10000"/>
                <a:gd name="connsiteY19" fmla="*/ 3675 h 10000"/>
                <a:gd name="connsiteX20" fmla="*/ 7415 w 10000"/>
                <a:gd name="connsiteY20" fmla="*/ 3724 h 10000"/>
                <a:gd name="connsiteX21" fmla="*/ 7689 w 10000"/>
                <a:gd name="connsiteY21" fmla="*/ 3675 h 10000"/>
                <a:gd name="connsiteX22" fmla="*/ 7970 w 10000"/>
                <a:gd name="connsiteY22" fmla="*/ 3621 h 10000"/>
                <a:gd name="connsiteX23" fmla="*/ 8291 w 10000"/>
                <a:gd name="connsiteY23" fmla="*/ 3670 h 10000"/>
                <a:gd name="connsiteX24" fmla="*/ 8430 w 10000"/>
                <a:gd name="connsiteY24" fmla="*/ 3799 h 10000"/>
                <a:gd name="connsiteX25" fmla="*/ 8496 w 10000"/>
                <a:gd name="connsiteY25" fmla="*/ 4073 h 10000"/>
                <a:gd name="connsiteX26" fmla="*/ 8307 w 10000"/>
                <a:gd name="connsiteY26" fmla="*/ 3956 h 10000"/>
                <a:gd name="connsiteX27" fmla="*/ 8496 w 10000"/>
                <a:gd name="connsiteY27" fmla="*/ 4073 h 10000"/>
                <a:gd name="connsiteX28" fmla="*/ 8591 w 10000"/>
                <a:gd name="connsiteY28" fmla="*/ 4065 h 10000"/>
                <a:gd name="connsiteX29" fmla="*/ 8745 w 10000"/>
                <a:gd name="connsiteY29" fmla="*/ 4169 h 10000"/>
                <a:gd name="connsiteX30" fmla="*/ 8919 w 10000"/>
                <a:gd name="connsiteY30" fmla="*/ 4270 h 10000"/>
                <a:gd name="connsiteX31" fmla="*/ 9095 w 10000"/>
                <a:gd name="connsiteY31" fmla="*/ 4340 h 10000"/>
                <a:gd name="connsiteX32" fmla="*/ 9376 w 10000"/>
                <a:gd name="connsiteY32" fmla="*/ 4490 h 10000"/>
                <a:gd name="connsiteX33" fmla="*/ 9546 w 10000"/>
                <a:gd name="connsiteY33" fmla="*/ 4634 h 10000"/>
                <a:gd name="connsiteX34" fmla="*/ 9678 w 10000"/>
                <a:gd name="connsiteY34" fmla="*/ 4668 h 10000"/>
                <a:gd name="connsiteX35" fmla="*/ 9745 w 10000"/>
                <a:gd name="connsiteY35" fmla="*/ 4676 h 10000"/>
                <a:gd name="connsiteX36" fmla="*/ 9871 w 10000"/>
                <a:gd name="connsiteY36" fmla="*/ 4716 h 10000"/>
                <a:gd name="connsiteX37" fmla="*/ 9943 w 10000"/>
                <a:gd name="connsiteY37" fmla="*/ 4859 h 10000"/>
                <a:gd name="connsiteX38" fmla="*/ 9968 w 10000"/>
                <a:gd name="connsiteY38" fmla="*/ 5044 h 10000"/>
                <a:gd name="connsiteX39" fmla="*/ 10000 w 10000"/>
                <a:gd name="connsiteY39" fmla="*/ 5332 h 10000"/>
                <a:gd name="connsiteX40" fmla="*/ 9915 w 10000"/>
                <a:gd name="connsiteY40" fmla="*/ 5551 h 10000"/>
                <a:gd name="connsiteX41" fmla="*/ 9817 w 10000"/>
                <a:gd name="connsiteY41" fmla="*/ 5647 h 10000"/>
                <a:gd name="connsiteX42" fmla="*/ 9663 w 10000"/>
                <a:gd name="connsiteY42" fmla="*/ 5647 h 10000"/>
                <a:gd name="connsiteX43" fmla="*/ 9499 w 10000"/>
                <a:gd name="connsiteY43" fmla="*/ 5654 h 10000"/>
                <a:gd name="connsiteX44" fmla="*/ 9303 w 10000"/>
                <a:gd name="connsiteY44" fmla="*/ 5579 h 10000"/>
                <a:gd name="connsiteX45" fmla="*/ 9247 w 10000"/>
                <a:gd name="connsiteY45" fmla="*/ 5586 h 10000"/>
                <a:gd name="connsiteX46" fmla="*/ 9215 w 10000"/>
                <a:gd name="connsiteY46" fmla="*/ 5339 h 10000"/>
                <a:gd name="connsiteX47" fmla="*/ 9228 w 10000"/>
                <a:gd name="connsiteY47" fmla="*/ 5182 h 10000"/>
                <a:gd name="connsiteX48" fmla="*/ 9234 w 10000"/>
                <a:gd name="connsiteY48" fmla="*/ 5346 h 10000"/>
                <a:gd name="connsiteX49" fmla="*/ 9253 w 10000"/>
                <a:gd name="connsiteY49" fmla="*/ 5518 h 10000"/>
                <a:gd name="connsiteX50" fmla="*/ 9281 w 10000"/>
                <a:gd name="connsiteY50" fmla="*/ 5598 h 10000"/>
                <a:gd name="connsiteX51" fmla="*/ 9199 w 10000"/>
                <a:gd name="connsiteY51" fmla="*/ 5769 h 10000"/>
                <a:gd name="connsiteX52" fmla="*/ 9183 w 10000"/>
                <a:gd name="connsiteY52" fmla="*/ 5928 h 10000"/>
                <a:gd name="connsiteX53" fmla="*/ 9202 w 10000"/>
                <a:gd name="connsiteY53" fmla="*/ 5729 h 10000"/>
                <a:gd name="connsiteX54" fmla="*/ 9269 w 10000"/>
                <a:gd name="connsiteY54" fmla="*/ 5565 h 10000"/>
                <a:gd name="connsiteX55" fmla="*/ 9354 w 10000"/>
                <a:gd name="connsiteY55" fmla="*/ 5626 h 10000"/>
                <a:gd name="connsiteX56" fmla="*/ 9433 w 10000"/>
                <a:gd name="connsiteY56" fmla="*/ 5743 h 10000"/>
                <a:gd name="connsiteX57" fmla="*/ 9521 w 10000"/>
                <a:gd name="connsiteY57" fmla="*/ 5791 h 10000"/>
                <a:gd name="connsiteX58" fmla="*/ 9641 w 10000"/>
                <a:gd name="connsiteY58" fmla="*/ 5811 h 10000"/>
                <a:gd name="connsiteX59" fmla="*/ 9694 w 10000"/>
                <a:gd name="connsiteY59" fmla="*/ 5860 h 10000"/>
                <a:gd name="connsiteX60" fmla="*/ 9738 w 10000"/>
                <a:gd name="connsiteY60" fmla="*/ 5886 h 10000"/>
                <a:gd name="connsiteX61" fmla="*/ 9839 w 10000"/>
                <a:gd name="connsiteY61" fmla="*/ 5935 h 10000"/>
                <a:gd name="connsiteX62" fmla="*/ 9883 w 10000"/>
                <a:gd name="connsiteY62" fmla="*/ 6030 h 10000"/>
                <a:gd name="connsiteX63" fmla="*/ 9918 w 10000"/>
                <a:gd name="connsiteY63" fmla="*/ 6092 h 10000"/>
                <a:gd name="connsiteX64" fmla="*/ 9927 w 10000"/>
                <a:gd name="connsiteY64" fmla="*/ 6214 h 10000"/>
                <a:gd name="connsiteX65" fmla="*/ 9887 w 10000"/>
                <a:gd name="connsiteY65" fmla="*/ 6468 h 10000"/>
                <a:gd name="connsiteX66" fmla="*/ 9798 w 10000"/>
                <a:gd name="connsiteY66" fmla="*/ 6681 h 10000"/>
                <a:gd name="connsiteX67" fmla="*/ 9697 w 10000"/>
                <a:gd name="connsiteY67" fmla="*/ 6756 h 10000"/>
                <a:gd name="connsiteX68" fmla="*/ 9574 w 10000"/>
                <a:gd name="connsiteY68" fmla="*/ 6707 h 10000"/>
                <a:gd name="connsiteX69" fmla="*/ 9351 w 10000"/>
                <a:gd name="connsiteY69" fmla="*/ 6536 h 10000"/>
                <a:gd name="connsiteX70" fmla="*/ 9209 w 10000"/>
                <a:gd name="connsiteY70" fmla="*/ 6482 h 10000"/>
                <a:gd name="connsiteX71" fmla="*/ 9158 w 10000"/>
                <a:gd name="connsiteY71" fmla="*/ 6427 h 10000"/>
                <a:gd name="connsiteX72" fmla="*/ 9224 w 10000"/>
                <a:gd name="connsiteY72" fmla="*/ 6297 h 10000"/>
                <a:gd name="connsiteX73" fmla="*/ 9142 w 10000"/>
                <a:gd name="connsiteY73" fmla="*/ 6427 h 10000"/>
                <a:gd name="connsiteX74" fmla="*/ 9035 w 10000"/>
                <a:gd name="connsiteY74" fmla="*/ 6619 h 10000"/>
                <a:gd name="connsiteX75" fmla="*/ 9161 w 10000"/>
                <a:gd name="connsiteY75" fmla="*/ 6385 h 10000"/>
                <a:gd name="connsiteX76" fmla="*/ 9281 w 10000"/>
                <a:gd name="connsiteY76" fmla="*/ 6510 h 10000"/>
                <a:gd name="connsiteX77" fmla="*/ 9474 w 10000"/>
                <a:gd name="connsiteY77" fmla="*/ 6627 h 10000"/>
                <a:gd name="connsiteX78" fmla="*/ 9596 w 10000"/>
                <a:gd name="connsiteY78" fmla="*/ 6681 h 10000"/>
                <a:gd name="connsiteX79" fmla="*/ 9650 w 10000"/>
                <a:gd name="connsiteY79" fmla="*/ 6700 h 10000"/>
                <a:gd name="connsiteX80" fmla="*/ 9707 w 10000"/>
                <a:gd name="connsiteY80" fmla="*/ 6975 h 10000"/>
                <a:gd name="connsiteX81" fmla="*/ 9678 w 10000"/>
                <a:gd name="connsiteY81" fmla="*/ 7227 h 10000"/>
                <a:gd name="connsiteX82" fmla="*/ 9546 w 10000"/>
                <a:gd name="connsiteY82" fmla="*/ 7297 h 10000"/>
                <a:gd name="connsiteX83" fmla="*/ 9436 w 10000"/>
                <a:gd name="connsiteY83" fmla="*/ 7290 h 10000"/>
                <a:gd name="connsiteX84" fmla="*/ 9310 w 10000"/>
                <a:gd name="connsiteY84" fmla="*/ 7290 h 10000"/>
                <a:gd name="connsiteX85" fmla="*/ 9187 w 10000"/>
                <a:gd name="connsiteY85" fmla="*/ 7234 h 10000"/>
                <a:gd name="connsiteX86" fmla="*/ 9086 w 10000"/>
                <a:gd name="connsiteY86" fmla="*/ 7112 h 10000"/>
                <a:gd name="connsiteX87" fmla="*/ 8979 w 10000"/>
                <a:gd name="connsiteY87" fmla="*/ 7071 h 10000"/>
                <a:gd name="connsiteX88" fmla="*/ 8906 w 10000"/>
                <a:gd name="connsiteY88" fmla="*/ 7084 h 10000"/>
                <a:gd name="connsiteX89" fmla="*/ 8824 w 10000"/>
                <a:gd name="connsiteY89" fmla="*/ 6975 h 10000"/>
                <a:gd name="connsiteX90" fmla="*/ 8944 w 10000"/>
                <a:gd name="connsiteY90" fmla="*/ 6817 h 10000"/>
                <a:gd name="connsiteX91" fmla="*/ 8802 w 10000"/>
                <a:gd name="connsiteY91" fmla="*/ 7002 h 10000"/>
                <a:gd name="connsiteX92" fmla="*/ 8748 w 10000"/>
                <a:gd name="connsiteY92" fmla="*/ 6981 h 10000"/>
                <a:gd name="connsiteX93" fmla="*/ 8679 w 10000"/>
                <a:gd name="connsiteY93" fmla="*/ 7152 h 10000"/>
                <a:gd name="connsiteX94" fmla="*/ 8588 w 10000"/>
                <a:gd name="connsiteY94" fmla="*/ 7194 h 10000"/>
                <a:gd name="connsiteX95" fmla="*/ 8452 w 10000"/>
                <a:gd name="connsiteY95" fmla="*/ 7261 h 10000"/>
                <a:gd name="connsiteX96" fmla="*/ 8641 w 10000"/>
                <a:gd name="connsiteY96" fmla="*/ 7173 h 10000"/>
                <a:gd name="connsiteX97" fmla="*/ 8723 w 10000"/>
                <a:gd name="connsiteY97" fmla="*/ 7084 h 10000"/>
                <a:gd name="connsiteX98" fmla="*/ 8767 w 10000"/>
                <a:gd name="connsiteY98" fmla="*/ 6988 h 10000"/>
                <a:gd name="connsiteX99" fmla="*/ 8840 w 10000"/>
                <a:gd name="connsiteY99" fmla="*/ 6981 h 10000"/>
                <a:gd name="connsiteX100" fmla="*/ 8944 w 10000"/>
                <a:gd name="connsiteY100" fmla="*/ 7056 h 10000"/>
                <a:gd name="connsiteX101" fmla="*/ 9086 w 10000"/>
                <a:gd name="connsiteY101" fmla="*/ 7112 h 10000"/>
                <a:gd name="connsiteX102" fmla="*/ 9001 w 10000"/>
                <a:gd name="connsiteY102" fmla="*/ 7276 h 10000"/>
                <a:gd name="connsiteX103" fmla="*/ 8897 w 10000"/>
                <a:gd name="connsiteY103" fmla="*/ 7398 h 10000"/>
                <a:gd name="connsiteX104" fmla="*/ 8840 w 10000"/>
                <a:gd name="connsiteY104" fmla="*/ 7413 h 10000"/>
                <a:gd name="connsiteX105" fmla="*/ 8679 w 10000"/>
                <a:gd name="connsiteY105" fmla="*/ 7393 h 10000"/>
                <a:gd name="connsiteX106" fmla="*/ 8446 w 10000"/>
                <a:gd name="connsiteY106" fmla="*/ 7337 h 10000"/>
                <a:gd name="connsiteX107" fmla="*/ 8162 w 10000"/>
                <a:gd name="connsiteY107" fmla="*/ 7261 h 10000"/>
                <a:gd name="connsiteX108" fmla="*/ 7935 w 10000"/>
                <a:gd name="connsiteY108" fmla="*/ 7139 h 10000"/>
                <a:gd name="connsiteX109" fmla="*/ 7765 w 10000"/>
                <a:gd name="connsiteY109" fmla="*/ 6988 h 10000"/>
                <a:gd name="connsiteX110" fmla="*/ 7538 w 10000"/>
                <a:gd name="connsiteY110" fmla="*/ 6824 h 10000"/>
                <a:gd name="connsiteX111" fmla="*/ 7301 w 10000"/>
                <a:gd name="connsiteY111" fmla="*/ 6619 h 10000"/>
                <a:gd name="connsiteX112" fmla="*/ 7141 w 10000"/>
                <a:gd name="connsiteY112" fmla="*/ 6351 h 10000"/>
                <a:gd name="connsiteX113" fmla="*/ 6885 w 10000"/>
                <a:gd name="connsiteY113" fmla="*/ 6133 h 10000"/>
                <a:gd name="connsiteX114" fmla="*/ 6453 w 10000"/>
                <a:gd name="connsiteY114" fmla="*/ 5845 h 10000"/>
                <a:gd name="connsiteX115" fmla="*/ 5523 w 10000"/>
                <a:gd name="connsiteY115" fmla="*/ 5791 h 10000"/>
                <a:gd name="connsiteX116" fmla="*/ 4562 w 10000"/>
                <a:gd name="connsiteY116" fmla="*/ 5729 h 10000"/>
                <a:gd name="connsiteX117" fmla="*/ 3742 w 10000"/>
                <a:gd name="connsiteY117" fmla="*/ 5504 h 10000"/>
                <a:gd name="connsiteX118" fmla="*/ 2601 w 10000"/>
                <a:gd name="connsiteY118" fmla="*/ 4737 h 10000"/>
                <a:gd name="connsiteX119" fmla="*/ 1980 w 10000"/>
                <a:gd name="connsiteY119" fmla="*/ 3860 h 10000"/>
                <a:gd name="connsiteX120" fmla="*/ 1277 w 10000"/>
                <a:gd name="connsiteY120" fmla="*/ 3108 h 10000"/>
                <a:gd name="connsiteX121" fmla="*/ 2926 w 10000"/>
                <a:gd name="connsiteY121" fmla="*/ 4982 h 10000"/>
                <a:gd name="connsiteX122" fmla="*/ 3662 w 10000"/>
                <a:gd name="connsiteY122" fmla="*/ 5518 h 10000"/>
                <a:gd name="connsiteX123" fmla="*/ 3967 w 10000"/>
                <a:gd name="connsiteY123" fmla="*/ 5638 h 10000"/>
                <a:gd name="connsiteX124" fmla="*/ 3599 w 10000"/>
                <a:gd name="connsiteY124" fmla="*/ 7466 h 10000"/>
                <a:gd name="connsiteX125" fmla="*/ 3360 w 10000"/>
                <a:gd name="connsiteY125" fmla="*/ 8629 h 10000"/>
                <a:gd name="connsiteX126" fmla="*/ 3498 w 10000"/>
                <a:gd name="connsiteY126" fmla="*/ 10000 h 10000"/>
                <a:gd name="connsiteX127" fmla="*/ 2565 w 10000"/>
                <a:gd name="connsiteY127" fmla="*/ 8768 h 10000"/>
                <a:gd name="connsiteX0" fmla="*/ 2565 w 10000"/>
                <a:gd name="connsiteY0" fmla="*/ 8768 h 9656"/>
                <a:gd name="connsiteX1" fmla="*/ 1828 w 10000"/>
                <a:gd name="connsiteY1" fmla="*/ 7463 h 9656"/>
                <a:gd name="connsiteX2" fmla="*/ 1257 w 10000"/>
                <a:gd name="connsiteY2" fmla="*/ 6138 h 9656"/>
                <a:gd name="connsiteX3" fmla="*/ 968 w 10000"/>
                <a:gd name="connsiteY3" fmla="*/ 5265 h 9656"/>
                <a:gd name="connsiteX4" fmla="*/ 463 w 10000"/>
                <a:gd name="connsiteY4" fmla="*/ 3628 h 9656"/>
                <a:gd name="connsiteX5" fmla="*/ 181 w 10000"/>
                <a:gd name="connsiteY5" fmla="*/ 2235 h 9656"/>
                <a:gd name="connsiteX6" fmla="*/ 0 w 10000"/>
                <a:gd name="connsiteY6" fmla="*/ 1067 h 9656"/>
                <a:gd name="connsiteX7" fmla="*/ 50 w 10000"/>
                <a:gd name="connsiteY7" fmla="*/ 54 h 9656"/>
                <a:gd name="connsiteX8" fmla="*/ 309 w 10000"/>
                <a:gd name="connsiteY8" fmla="*/ 0 h 9656"/>
                <a:gd name="connsiteX9" fmla="*/ 820 w 10000"/>
                <a:gd name="connsiteY9" fmla="*/ 0 h 9656"/>
                <a:gd name="connsiteX10" fmla="*/ 1576 w 10000"/>
                <a:gd name="connsiteY10" fmla="*/ 137 h 9656"/>
                <a:gd name="connsiteX11" fmla="*/ 2355 w 10000"/>
                <a:gd name="connsiteY11" fmla="*/ 438 h 9656"/>
                <a:gd name="connsiteX12" fmla="*/ 3058 w 10000"/>
                <a:gd name="connsiteY12" fmla="*/ 760 h 9656"/>
                <a:gd name="connsiteX13" fmla="*/ 3941 w 10000"/>
                <a:gd name="connsiteY13" fmla="*/ 1341 h 9656"/>
                <a:gd name="connsiteX14" fmla="*/ 4994 w 10000"/>
                <a:gd name="connsiteY14" fmla="*/ 2307 h 9656"/>
                <a:gd name="connsiteX15" fmla="*/ 5555 w 10000"/>
                <a:gd name="connsiteY15" fmla="*/ 2806 h 9656"/>
                <a:gd name="connsiteX16" fmla="*/ 6299 w 10000"/>
                <a:gd name="connsiteY16" fmla="*/ 3292 h 9656"/>
                <a:gd name="connsiteX17" fmla="*/ 6649 w 10000"/>
                <a:gd name="connsiteY17" fmla="*/ 3469 h 9656"/>
                <a:gd name="connsiteX18" fmla="*/ 6860 w 10000"/>
                <a:gd name="connsiteY18" fmla="*/ 3553 h 9656"/>
                <a:gd name="connsiteX19" fmla="*/ 7182 w 10000"/>
                <a:gd name="connsiteY19" fmla="*/ 3675 h 9656"/>
                <a:gd name="connsiteX20" fmla="*/ 7415 w 10000"/>
                <a:gd name="connsiteY20" fmla="*/ 3724 h 9656"/>
                <a:gd name="connsiteX21" fmla="*/ 7689 w 10000"/>
                <a:gd name="connsiteY21" fmla="*/ 3675 h 9656"/>
                <a:gd name="connsiteX22" fmla="*/ 7970 w 10000"/>
                <a:gd name="connsiteY22" fmla="*/ 3621 h 9656"/>
                <a:gd name="connsiteX23" fmla="*/ 8291 w 10000"/>
                <a:gd name="connsiteY23" fmla="*/ 3670 h 9656"/>
                <a:gd name="connsiteX24" fmla="*/ 8430 w 10000"/>
                <a:gd name="connsiteY24" fmla="*/ 3799 h 9656"/>
                <a:gd name="connsiteX25" fmla="*/ 8496 w 10000"/>
                <a:gd name="connsiteY25" fmla="*/ 4073 h 9656"/>
                <a:gd name="connsiteX26" fmla="*/ 8307 w 10000"/>
                <a:gd name="connsiteY26" fmla="*/ 3956 h 9656"/>
                <a:gd name="connsiteX27" fmla="*/ 8496 w 10000"/>
                <a:gd name="connsiteY27" fmla="*/ 4073 h 9656"/>
                <a:gd name="connsiteX28" fmla="*/ 8591 w 10000"/>
                <a:gd name="connsiteY28" fmla="*/ 4065 h 9656"/>
                <a:gd name="connsiteX29" fmla="*/ 8745 w 10000"/>
                <a:gd name="connsiteY29" fmla="*/ 4169 h 9656"/>
                <a:gd name="connsiteX30" fmla="*/ 8919 w 10000"/>
                <a:gd name="connsiteY30" fmla="*/ 4270 h 9656"/>
                <a:gd name="connsiteX31" fmla="*/ 9095 w 10000"/>
                <a:gd name="connsiteY31" fmla="*/ 4340 h 9656"/>
                <a:gd name="connsiteX32" fmla="*/ 9376 w 10000"/>
                <a:gd name="connsiteY32" fmla="*/ 4490 h 9656"/>
                <a:gd name="connsiteX33" fmla="*/ 9546 w 10000"/>
                <a:gd name="connsiteY33" fmla="*/ 4634 h 9656"/>
                <a:gd name="connsiteX34" fmla="*/ 9678 w 10000"/>
                <a:gd name="connsiteY34" fmla="*/ 4668 h 9656"/>
                <a:gd name="connsiteX35" fmla="*/ 9745 w 10000"/>
                <a:gd name="connsiteY35" fmla="*/ 4676 h 9656"/>
                <a:gd name="connsiteX36" fmla="*/ 9871 w 10000"/>
                <a:gd name="connsiteY36" fmla="*/ 4716 h 9656"/>
                <a:gd name="connsiteX37" fmla="*/ 9943 w 10000"/>
                <a:gd name="connsiteY37" fmla="*/ 4859 h 9656"/>
                <a:gd name="connsiteX38" fmla="*/ 9968 w 10000"/>
                <a:gd name="connsiteY38" fmla="*/ 5044 h 9656"/>
                <a:gd name="connsiteX39" fmla="*/ 10000 w 10000"/>
                <a:gd name="connsiteY39" fmla="*/ 5332 h 9656"/>
                <a:gd name="connsiteX40" fmla="*/ 9915 w 10000"/>
                <a:gd name="connsiteY40" fmla="*/ 5551 h 9656"/>
                <a:gd name="connsiteX41" fmla="*/ 9817 w 10000"/>
                <a:gd name="connsiteY41" fmla="*/ 5647 h 9656"/>
                <a:gd name="connsiteX42" fmla="*/ 9663 w 10000"/>
                <a:gd name="connsiteY42" fmla="*/ 5647 h 9656"/>
                <a:gd name="connsiteX43" fmla="*/ 9499 w 10000"/>
                <a:gd name="connsiteY43" fmla="*/ 5654 h 9656"/>
                <a:gd name="connsiteX44" fmla="*/ 9303 w 10000"/>
                <a:gd name="connsiteY44" fmla="*/ 5579 h 9656"/>
                <a:gd name="connsiteX45" fmla="*/ 9247 w 10000"/>
                <a:gd name="connsiteY45" fmla="*/ 5586 h 9656"/>
                <a:gd name="connsiteX46" fmla="*/ 9215 w 10000"/>
                <a:gd name="connsiteY46" fmla="*/ 5339 h 9656"/>
                <a:gd name="connsiteX47" fmla="*/ 9228 w 10000"/>
                <a:gd name="connsiteY47" fmla="*/ 5182 h 9656"/>
                <a:gd name="connsiteX48" fmla="*/ 9234 w 10000"/>
                <a:gd name="connsiteY48" fmla="*/ 5346 h 9656"/>
                <a:gd name="connsiteX49" fmla="*/ 9253 w 10000"/>
                <a:gd name="connsiteY49" fmla="*/ 5518 h 9656"/>
                <a:gd name="connsiteX50" fmla="*/ 9281 w 10000"/>
                <a:gd name="connsiteY50" fmla="*/ 5598 h 9656"/>
                <a:gd name="connsiteX51" fmla="*/ 9199 w 10000"/>
                <a:gd name="connsiteY51" fmla="*/ 5769 h 9656"/>
                <a:gd name="connsiteX52" fmla="*/ 9183 w 10000"/>
                <a:gd name="connsiteY52" fmla="*/ 5928 h 9656"/>
                <a:gd name="connsiteX53" fmla="*/ 9202 w 10000"/>
                <a:gd name="connsiteY53" fmla="*/ 5729 h 9656"/>
                <a:gd name="connsiteX54" fmla="*/ 9269 w 10000"/>
                <a:gd name="connsiteY54" fmla="*/ 5565 h 9656"/>
                <a:gd name="connsiteX55" fmla="*/ 9354 w 10000"/>
                <a:gd name="connsiteY55" fmla="*/ 5626 h 9656"/>
                <a:gd name="connsiteX56" fmla="*/ 9433 w 10000"/>
                <a:gd name="connsiteY56" fmla="*/ 5743 h 9656"/>
                <a:gd name="connsiteX57" fmla="*/ 9521 w 10000"/>
                <a:gd name="connsiteY57" fmla="*/ 5791 h 9656"/>
                <a:gd name="connsiteX58" fmla="*/ 9641 w 10000"/>
                <a:gd name="connsiteY58" fmla="*/ 5811 h 9656"/>
                <a:gd name="connsiteX59" fmla="*/ 9694 w 10000"/>
                <a:gd name="connsiteY59" fmla="*/ 5860 h 9656"/>
                <a:gd name="connsiteX60" fmla="*/ 9738 w 10000"/>
                <a:gd name="connsiteY60" fmla="*/ 5886 h 9656"/>
                <a:gd name="connsiteX61" fmla="*/ 9839 w 10000"/>
                <a:gd name="connsiteY61" fmla="*/ 5935 h 9656"/>
                <a:gd name="connsiteX62" fmla="*/ 9883 w 10000"/>
                <a:gd name="connsiteY62" fmla="*/ 6030 h 9656"/>
                <a:gd name="connsiteX63" fmla="*/ 9918 w 10000"/>
                <a:gd name="connsiteY63" fmla="*/ 6092 h 9656"/>
                <a:gd name="connsiteX64" fmla="*/ 9927 w 10000"/>
                <a:gd name="connsiteY64" fmla="*/ 6214 h 9656"/>
                <a:gd name="connsiteX65" fmla="*/ 9887 w 10000"/>
                <a:gd name="connsiteY65" fmla="*/ 6468 h 9656"/>
                <a:gd name="connsiteX66" fmla="*/ 9798 w 10000"/>
                <a:gd name="connsiteY66" fmla="*/ 6681 h 9656"/>
                <a:gd name="connsiteX67" fmla="*/ 9697 w 10000"/>
                <a:gd name="connsiteY67" fmla="*/ 6756 h 9656"/>
                <a:gd name="connsiteX68" fmla="*/ 9574 w 10000"/>
                <a:gd name="connsiteY68" fmla="*/ 6707 h 9656"/>
                <a:gd name="connsiteX69" fmla="*/ 9351 w 10000"/>
                <a:gd name="connsiteY69" fmla="*/ 6536 h 9656"/>
                <a:gd name="connsiteX70" fmla="*/ 9209 w 10000"/>
                <a:gd name="connsiteY70" fmla="*/ 6482 h 9656"/>
                <a:gd name="connsiteX71" fmla="*/ 9158 w 10000"/>
                <a:gd name="connsiteY71" fmla="*/ 6427 h 9656"/>
                <a:gd name="connsiteX72" fmla="*/ 9224 w 10000"/>
                <a:gd name="connsiteY72" fmla="*/ 6297 h 9656"/>
                <a:gd name="connsiteX73" fmla="*/ 9142 w 10000"/>
                <a:gd name="connsiteY73" fmla="*/ 6427 h 9656"/>
                <a:gd name="connsiteX74" fmla="*/ 9035 w 10000"/>
                <a:gd name="connsiteY74" fmla="*/ 6619 h 9656"/>
                <a:gd name="connsiteX75" fmla="*/ 9161 w 10000"/>
                <a:gd name="connsiteY75" fmla="*/ 6385 h 9656"/>
                <a:gd name="connsiteX76" fmla="*/ 9281 w 10000"/>
                <a:gd name="connsiteY76" fmla="*/ 6510 h 9656"/>
                <a:gd name="connsiteX77" fmla="*/ 9474 w 10000"/>
                <a:gd name="connsiteY77" fmla="*/ 6627 h 9656"/>
                <a:gd name="connsiteX78" fmla="*/ 9596 w 10000"/>
                <a:gd name="connsiteY78" fmla="*/ 6681 h 9656"/>
                <a:gd name="connsiteX79" fmla="*/ 9650 w 10000"/>
                <a:gd name="connsiteY79" fmla="*/ 6700 h 9656"/>
                <a:gd name="connsiteX80" fmla="*/ 9707 w 10000"/>
                <a:gd name="connsiteY80" fmla="*/ 6975 h 9656"/>
                <a:gd name="connsiteX81" fmla="*/ 9678 w 10000"/>
                <a:gd name="connsiteY81" fmla="*/ 7227 h 9656"/>
                <a:gd name="connsiteX82" fmla="*/ 9546 w 10000"/>
                <a:gd name="connsiteY82" fmla="*/ 7297 h 9656"/>
                <a:gd name="connsiteX83" fmla="*/ 9436 w 10000"/>
                <a:gd name="connsiteY83" fmla="*/ 7290 h 9656"/>
                <a:gd name="connsiteX84" fmla="*/ 9310 w 10000"/>
                <a:gd name="connsiteY84" fmla="*/ 7290 h 9656"/>
                <a:gd name="connsiteX85" fmla="*/ 9187 w 10000"/>
                <a:gd name="connsiteY85" fmla="*/ 7234 h 9656"/>
                <a:gd name="connsiteX86" fmla="*/ 9086 w 10000"/>
                <a:gd name="connsiteY86" fmla="*/ 7112 h 9656"/>
                <a:gd name="connsiteX87" fmla="*/ 8979 w 10000"/>
                <a:gd name="connsiteY87" fmla="*/ 7071 h 9656"/>
                <a:gd name="connsiteX88" fmla="*/ 8906 w 10000"/>
                <a:gd name="connsiteY88" fmla="*/ 7084 h 9656"/>
                <a:gd name="connsiteX89" fmla="*/ 8824 w 10000"/>
                <a:gd name="connsiteY89" fmla="*/ 6975 h 9656"/>
                <a:gd name="connsiteX90" fmla="*/ 8944 w 10000"/>
                <a:gd name="connsiteY90" fmla="*/ 6817 h 9656"/>
                <a:gd name="connsiteX91" fmla="*/ 8802 w 10000"/>
                <a:gd name="connsiteY91" fmla="*/ 7002 h 9656"/>
                <a:gd name="connsiteX92" fmla="*/ 8748 w 10000"/>
                <a:gd name="connsiteY92" fmla="*/ 6981 h 9656"/>
                <a:gd name="connsiteX93" fmla="*/ 8679 w 10000"/>
                <a:gd name="connsiteY93" fmla="*/ 7152 h 9656"/>
                <a:gd name="connsiteX94" fmla="*/ 8588 w 10000"/>
                <a:gd name="connsiteY94" fmla="*/ 7194 h 9656"/>
                <a:gd name="connsiteX95" fmla="*/ 8452 w 10000"/>
                <a:gd name="connsiteY95" fmla="*/ 7261 h 9656"/>
                <a:gd name="connsiteX96" fmla="*/ 8641 w 10000"/>
                <a:gd name="connsiteY96" fmla="*/ 7173 h 9656"/>
                <a:gd name="connsiteX97" fmla="*/ 8723 w 10000"/>
                <a:gd name="connsiteY97" fmla="*/ 7084 h 9656"/>
                <a:gd name="connsiteX98" fmla="*/ 8767 w 10000"/>
                <a:gd name="connsiteY98" fmla="*/ 6988 h 9656"/>
                <a:gd name="connsiteX99" fmla="*/ 8840 w 10000"/>
                <a:gd name="connsiteY99" fmla="*/ 6981 h 9656"/>
                <a:gd name="connsiteX100" fmla="*/ 8944 w 10000"/>
                <a:gd name="connsiteY100" fmla="*/ 7056 h 9656"/>
                <a:gd name="connsiteX101" fmla="*/ 9086 w 10000"/>
                <a:gd name="connsiteY101" fmla="*/ 7112 h 9656"/>
                <a:gd name="connsiteX102" fmla="*/ 9001 w 10000"/>
                <a:gd name="connsiteY102" fmla="*/ 7276 h 9656"/>
                <a:gd name="connsiteX103" fmla="*/ 8897 w 10000"/>
                <a:gd name="connsiteY103" fmla="*/ 7398 h 9656"/>
                <a:gd name="connsiteX104" fmla="*/ 8840 w 10000"/>
                <a:gd name="connsiteY104" fmla="*/ 7413 h 9656"/>
                <a:gd name="connsiteX105" fmla="*/ 8679 w 10000"/>
                <a:gd name="connsiteY105" fmla="*/ 7393 h 9656"/>
                <a:gd name="connsiteX106" fmla="*/ 8446 w 10000"/>
                <a:gd name="connsiteY106" fmla="*/ 7337 h 9656"/>
                <a:gd name="connsiteX107" fmla="*/ 8162 w 10000"/>
                <a:gd name="connsiteY107" fmla="*/ 7261 h 9656"/>
                <a:gd name="connsiteX108" fmla="*/ 7935 w 10000"/>
                <a:gd name="connsiteY108" fmla="*/ 7139 h 9656"/>
                <a:gd name="connsiteX109" fmla="*/ 7765 w 10000"/>
                <a:gd name="connsiteY109" fmla="*/ 6988 h 9656"/>
                <a:gd name="connsiteX110" fmla="*/ 7538 w 10000"/>
                <a:gd name="connsiteY110" fmla="*/ 6824 h 9656"/>
                <a:gd name="connsiteX111" fmla="*/ 7301 w 10000"/>
                <a:gd name="connsiteY111" fmla="*/ 6619 h 9656"/>
                <a:gd name="connsiteX112" fmla="*/ 7141 w 10000"/>
                <a:gd name="connsiteY112" fmla="*/ 6351 h 9656"/>
                <a:gd name="connsiteX113" fmla="*/ 6885 w 10000"/>
                <a:gd name="connsiteY113" fmla="*/ 6133 h 9656"/>
                <a:gd name="connsiteX114" fmla="*/ 6453 w 10000"/>
                <a:gd name="connsiteY114" fmla="*/ 5845 h 9656"/>
                <a:gd name="connsiteX115" fmla="*/ 5523 w 10000"/>
                <a:gd name="connsiteY115" fmla="*/ 5791 h 9656"/>
                <a:gd name="connsiteX116" fmla="*/ 4562 w 10000"/>
                <a:gd name="connsiteY116" fmla="*/ 5729 h 9656"/>
                <a:gd name="connsiteX117" fmla="*/ 3742 w 10000"/>
                <a:gd name="connsiteY117" fmla="*/ 5504 h 9656"/>
                <a:gd name="connsiteX118" fmla="*/ 2601 w 10000"/>
                <a:gd name="connsiteY118" fmla="*/ 4737 h 9656"/>
                <a:gd name="connsiteX119" fmla="*/ 1980 w 10000"/>
                <a:gd name="connsiteY119" fmla="*/ 3860 h 9656"/>
                <a:gd name="connsiteX120" fmla="*/ 1277 w 10000"/>
                <a:gd name="connsiteY120" fmla="*/ 3108 h 9656"/>
                <a:gd name="connsiteX121" fmla="*/ 2926 w 10000"/>
                <a:gd name="connsiteY121" fmla="*/ 4982 h 9656"/>
                <a:gd name="connsiteX122" fmla="*/ 3662 w 10000"/>
                <a:gd name="connsiteY122" fmla="*/ 5518 h 9656"/>
                <a:gd name="connsiteX123" fmla="*/ 3967 w 10000"/>
                <a:gd name="connsiteY123" fmla="*/ 5638 h 9656"/>
                <a:gd name="connsiteX124" fmla="*/ 3599 w 10000"/>
                <a:gd name="connsiteY124" fmla="*/ 7466 h 9656"/>
                <a:gd name="connsiteX125" fmla="*/ 3360 w 10000"/>
                <a:gd name="connsiteY125" fmla="*/ 8629 h 9656"/>
                <a:gd name="connsiteX126" fmla="*/ 3228 w 10000"/>
                <a:gd name="connsiteY126" fmla="*/ 9656 h 9656"/>
                <a:gd name="connsiteX127" fmla="*/ 2565 w 10000"/>
                <a:gd name="connsiteY127" fmla="*/ 8768 h 9656"/>
                <a:gd name="connsiteX0" fmla="*/ 2565 w 10000"/>
                <a:gd name="connsiteY0" fmla="*/ 9080 h 9830"/>
                <a:gd name="connsiteX1" fmla="*/ 1828 w 10000"/>
                <a:gd name="connsiteY1" fmla="*/ 7729 h 9830"/>
                <a:gd name="connsiteX2" fmla="*/ 1257 w 10000"/>
                <a:gd name="connsiteY2" fmla="*/ 6357 h 9830"/>
                <a:gd name="connsiteX3" fmla="*/ 968 w 10000"/>
                <a:gd name="connsiteY3" fmla="*/ 5453 h 9830"/>
                <a:gd name="connsiteX4" fmla="*/ 463 w 10000"/>
                <a:gd name="connsiteY4" fmla="*/ 3757 h 9830"/>
                <a:gd name="connsiteX5" fmla="*/ 181 w 10000"/>
                <a:gd name="connsiteY5" fmla="*/ 2315 h 9830"/>
                <a:gd name="connsiteX6" fmla="*/ 0 w 10000"/>
                <a:gd name="connsiteY6" fmla="*/ 1105 h 9830"/>
                <a:gd name="connsiteX7" fmla="*/ 50 w 10000"/>
                <a:gd name="connsiteY7" fmla="*/ 56 h 9830"/>
                <a:gd name="connsiteX8" fmla="*/ 309 w 10000"/>
                <a:gd name="connsiteY8" fmla="*/ 0 h 9830"/>
                <a:gd name="connsiteX9" fmla="*/ 820 w 10000"/>
                <a:gd name="connsiteY9" fmla="*/ 0 h 9830"/>
                <a:gd name="connsiteX10" fmla="*/ 1576 w 10000"/>
                <a:gd name="connsiteY10" fmla="*/ 142 h 9830"/>
                <a:gd name="connsiteX11" fmla="*/ 2355 w 10000"/>
                <a:gd name="connsiteY11" fmla="*/ 454 h 9830"/>
                <a:gd name="connsiteX12" fmla="*/ 3058 w 10000"/>
                <a:gd name="connsiteY12" fmla="*/ 787 h 9830"/>
                <a:gd name="connsiteX13" fmla="*/ 3941 w 10000"/>
                <a:gd name="connsiteY13" fmla="*/ 1389 h 9830"/>
                <a:gd name="connsiteX14" fmla="*/ 4994 w 10000"/>
                <a:gd name="connsiteY14" fmla="*/ 2389 h 9830"/>
                <a:gd name="connsiteX15" fmla="*/ 5555 w 10000"/>
                <a:gd name="connsiteY15" fmla="*/ 2906 h 9830"/>
                <a:gd name="connsiteX16" fmla="*/ 6299 w 10000"/>
                <a:gd name="connsiteY16" fmla="*/ 3409 h 9830"/>
                <a:gd name="connsiteX17" fmla="*/ 6649 w 10000"/>
                <a:gd name="connsiteY17" fmla="*/ 3593 h 9830"/>
                <a:gd name="connsiteX18" fmla="*/ 6860 w 10000"/>
                <a:gd name="connsiteY18" fmla="*/ 3680 h 9830"/>
                <a:gd name="connsiteX19" fmla="*/ 7182 w 10000"/>
                <a:gd name="connsiteY19" fmla="*/ 3806 h 9830"/>
                <a:gd name="connsiteX20" fmla="*/ 7415 w 10000"/>
                <a:gd name="connsiteY20" fmla="*/ 3857 h 9830"/>
                <a:gd name="connsiteX21" fmla="*/ 7689 w 10000"/>
                <a:gd name="connsiteY21" fmla="*/ 3806 h 9830"/>
                <a:gd name="connsiteX22" fmla="*/ 7970 w 10000"/>
                <a:gd name="connsiteY22" fmla="*/ 3750 h 9830"/>
                <a:gd name="connsiteX23" fmla="*/ 8291 w 10000"/>
                <a:gd name="connsiteY23" fmla="*/ 3801 h 9830"/>
                <a:gd name="connsiteX24" fmla="*/ 8430 w 10000"/>
                <a:gd name="connsiteY24" fmla="*/ 3934 h 9830"/>
                <a:gd name="connsiteX25" fmla="*/ 8496 w 10000"/>
                <a:gd name="connsiteY25" fmla="*/ 4218 h 9830"/>
                <a:gd name="connsiteX26" fmla="*/ 8307 w 10000"/>
                <a:gd name="connsiteY26" fmla="*/ 4097 h 9830"/>
                <a:gd name="connsiteX27" fmla="*/ 8496 w 10000"/>
                <a:gd name="connsiteY27" fmla="*/ 4218 h 9830"/>
                <a:gd name="connsiteX28" fmla="*/ 8591 w 10000"/>
                <a:gd name="connsiteY28" fmla="*/ 4210 h 9830"/>
                <a:gd name="connsiteX29" fmla="*/ 8745 w 10000"/>
                <a:gd name="connsiteY29" fmla="*/ 4318 h 9830"/>
                <a:gd name="connsiteX30" fmla="*/ 8919 w 10000"/>
                <a:gd name="connsiteY30" fmla="*/ 4422 h 9830"/>
                <a:gd name="connsiteX31" fmla="*/ 9095 w 10000"/>
                <a:gd name="connsiteY31" fmla="*/ 4495 h 9830"/>
                <a:gd name="connsiteX32" fmla="*/ 9376 w 10000"/>
                <a:gd name="connsiteY32" fmla="*/ 4650 h 9830"/>
                <a:gd name="connsiteX33" fmla="*/ 9546 w 10000"/>
                <a:gd name="connsiteY33" fmla="*/ 4799 h 9830"/>
                <a:gd name="connsiteX34" fmla="*/ 9678 w 10000"/>
                <a:gd name="connsiteY34" fmla="*/ 4834 h 9830"/>
                <a:gd name="connsiteX35" fmla="*/ 9745 w 10000"/>
                <a:gd name="connsiteY35" fmla="*/ 4843 h 9830"/>
                <a:gd name="connsiteX36" fmla="*/ 9871 w 10000"/>
                <a:gd name="connsiteY36" fmla="*/ 4884 h 9830"/>
                <a:gd name="connsiteX37" fmla="*/ 9943 w 10000"/>
                <a:gd name="connsiteY37" fmla="*/ 5032 h 9830"/>
                <a:gd name="connsiteX38" fmla="*/ 9968 w 10000"/>
                <a:gd name="connsiteY38" fmla="*/ 5224 h 9830"/>
                <a:gd name="connsiteX39" fmla="*/ 10000 w 10000"/>
                <a:gd name="connsiteY39" fmla="*/ 5522 h 9830"/>
                <a:gd name="connsiteX40" fmla="*/ 9915 w 10000"/>
                <a:gd name="connsiteY40" fmla="*/ 5749 h 9830"/>
                <a:gd name="connsiteX41" fmla="*/ 9817 w 10000"/>
                <a:gd name="connsiteY41" fmla="*/ 5848 h 9830"/>
                <a:gd name="connsiteX42" fmla="*/ 9663 w 10000"/>
                <a:gd name="connsiteY42" fmla="*/ 5848 h 9830"/>
                <a:gd name="connsiteX43" fmla="*/ 9499 w 10000"/>
                <a:gd name="connsiteY43" fmla="*/ 5855 h 9830"/>
                <a:gd name="connsiteX44" fmla="*/ 9303 w 10000"/>
                <a:gd name="connsiteY44" fmla="*/ 5778 h 9830"/>
                <a:gd name="connsiteX45" fmla="*/ 9247 w 10000"/>
                <a:gd name="connsiteY45" fmla="*/ 5785 h 9830"/>
                <a:gd name="connsiteX46" fmla="*/ 9215 w 10000"/>
                <a:gd name="connsiteY46" fmla="*/ 5529 h 9830"/>
                <a:gd name="connsiteX47" fmla="*/ 9228 w 10000"/>
                <a:gd name="connsiteY47" fmla="*/ 5367 h 9830"/>
                <a:gd name="connsiteX48" fmla="*/ 9234 w 10000"/>
                <a:gd name="connsiteY48" fmla="*/ 5536 h 9830"/>
                <a:gd name="connsiteX49" fmla="*/ 9253 w 10000"/>
                <a:gd name="connsiteY49" fmla="*/ 5715 h 9830"/>
                <a:gd name="connsiteX50" fmla="*/ 9281 w 10000"/>
                <a:gd name="connsiteY50" fmla="*/ 5797 h 9830"/>
                <a:gd name="connsiteX51" fmla="*/ 9199 w 10000"/>
                <a:gd name="connsiteY51" fmla="*/ 5975 h 9830"/>
                <a:gd name="connsiteX52" fmla="*/ 9183 w 10000"/>
                <a:gd name="connsiteY52" fmla="*/ 6139 h 9830"/>
                <a:gd name="connsiteX53" fmla="*/ 9202 w 10000"/>
                <a:gd name="connsiteY53" fmla="*/ 5933 h 9830"/>
                <a:gd name="connsiteX54" fmla="*/ 9269 w 10000"/>
                <a:gd name="connsiteY54" fmla="*/ 5763 h 9830"/>
                <a:gd name="connsiteX55" fmla="*/ 9354 w 10000"/>
                <a:gd name="connsiteY55" fmla="*/ 5826 h 9830"/>
                <a:gd name="connsiteX56" fmla="*/ 9433 w 10000"/>
                <a:gd name="connsiteY56" fmla="*/ 5948 h 9830"/>
                <a:gd name="connsiteX57" fmla="*/ 9521 w 10000"/>
                <a:gd name="connsiteY57" fmla="*/ 5997 h 9830"/>
                <a:gd name="connsiteX58" fmla="*/ 9641 w 10000"/>
                <a:gd name="connsiteY58" fmla="*/ 6018 h 9830"/>
                <a:gd name="connsiteX59" fmla="*/ 9694 w 10000"/>
                <a:gd name="connsiteY59" fmla="*/ 6069 h 9830"/>
                <a:gd name="connsiteX60" fmla="*/ 9738 w 10000"/>
                <a:gd name="connsiteY60" fmla="*/ 6096 h 9830"/>
                <a:gd name="connsiteX61" fmla="*/ 9839 w 10000"/>
                <a:gd name="connsiteY61" fmla="*/ 6146 h 9830"/>
                <a:gd name="connsiteX62" fmla="*/ 9883 w 10000"/>
                <a:gd name="connsiteY62" fmla="*/ 6245 h 9830"/>
                <a:gd name="connsiteX63" fmla="*/ 9918 w 10000"/>
                <a:gd name="connsiteY63" fmla="*/ 6309 h 9830"/>
                <a:gd name="connsiteX64" fmla="*/ 9927 w 10000"/>
                <a:gd name="connsiteY64" fmla="*/ 6435 h 9830"/>
                <a:gd name="connsiteX65" fmla="*/ 9887 w 10000"/>
                <a:gd name="connsiteY65" fmla="*/ 6698 h 9830"/>
                <a:gd name="connsiteX66" fmla="*/ 9798 w 10000"/>
                <a:gd name="connsiteY66" fmla="*/ 6919 h 9830"/>
                <a:gd name="connsiteX67" fmla="*/ 9697 w 10000"/>
                <a:gd name="connsiteY67" fmla="*/ 6997 h 9830"/>
                <a:gd name="connsiteX68" fmla="*/ 9574 w 10000"/>
                <a:gd name="connsiteY68" fmla="*/ 6946 h 9830"/>
                <a:gd name="connsiteX69" fmla="*/ 9351 w 10000"/>
                <a:gd name="connsiteY69" fmla="*/ 6769 h 9830"/>
                <a:gd name="connsiteX70" fmla="*/ 9209 w 10000"/>
                <a:gd name="connsiteY70" fmla="*/ 6713 h 9830"/>
                <a:gd name="connsiteX71" fmla="*/ 9158 w 10000"/>
                <a:gd name="connsiteY71" fmla="*/ 6656 h 9830"/>
                <a:gd name="connsiteX72" fmla="*/ 9224 w 10000"/>
                <a:gd name="connsiteY72" fmla="*/ 6521 h 9830"/>
                <a:gd name="connsiteX73" fmla="*/ 9142 w 10000"/>
                <a:gd name="connsiteY73" fmla="*/ 6656 h 9830"/>
                <a:gd name="connsiteX74" fmla="*/ 9035 w 10000"/>
                <a:gd name="connsiteY74" fmla="*/ 6855 h 9830"/>
                <a:gd name="connsiteX75" fmla="*/ 9161 w 10000"/>
                <a:gd name="connsiteY75" fmla="*/ 6612 h 9830"/>
                <a:gd name="connsiteX76" fmla="*/ 9281 w 10000"/>
                <a:gd name="connsiteY76" fmla="*/ 6742 h 9830"/>
                <a:gd name="connsiteX77" fmla="*/ 9474 w 10000"/>
                <a:gd name="connsiteY77" fmla="*/ 6863 h 9830"/>
                <a:gd name="connsiteX78" fmla="*/ 9596 w 10000"/>
                <a:gd name="connsiteY78" fmla="*/ 6919 h 9830"/>
                <a:gd name="connsiteX79" fmla="*/ 9650 w 10000"/>
                <a:gd name="connsiteY79" fmla="*/ 6939 h 9830"/>
                <a:gd name="connsiteX80" fmla="*/ 9707 w 10000"/>
                <a:gd name="connsiteY80" fmla="*/ 7223 h 9830"/>
                <a:gd name="connsiteX81" fmla="*/ 9678 w 10000"/>
                <a:gd name="connsiteY81" fmla="*/ 7484 h 9830"/>
                <a:gd name="connsiteX82" fmla="*/ 9546 w 10000"/>
                <a:gd name="connsiteY82" fmla="*/ 7557 h 9830"/>
                <a:gd name="connsiteX83" fmla="*/ 9436 w 10000"/>
                <a:gd name="connsiteY83" fmla="*/ 7550 h 9830"/>
                <a:gd name="connsiteX84" fmla="*/ 9310 w 10000"/>
                <a:gd name="connsiteY84" fmla="*/ 7550 h 9830"/>
                <a:gd name="connsiteX85" fmla="*/ 9187 w 10000"/>
                <a:gd name="connsiteY85" fmla="*/ 7492 h 9830"/>
                <a:gd name="connsiteX86" fmla="*/ 9086 w 10000"/>
                <a:gd name="connsiteY86" fmla="*/ 7365 h 9830"/>
                <a:gd name="connsiteX87" fmla="*/ 8979 w 10000"/>
                <a:gd name="connsiteY87" fmla="*/ 7323 h 9830"/>
                <a:gd name="connsiteX88" fmla="*/ 8906 w 10000"/>
                <a:gd name="connsiteY88" fmla="*/ 7336 h 9830"/>
                <a:gd name="connsiteX89" fmla="*/ 8824 w 10000"/>
                <a:gd name="connsiteY89" fmla="*/ 7223 h 9830"/>
                <a:gd name="connsiteX90" fmla="*/ 8944 w 10000"/>
                <a:gd name="connsiteY90" fmla="*/ 7060 h 9830"/>
                <a:gd name="connsiteX91" fmla="*/ 8802 w 10000"/>
                <a:gd name="connsiteY91" fmla="*/ 7251 h 9830"/>
                <a:gd name="connsiteX92" fmla="*/ 8748 w 10000"/>
                <a:gd name="connsiteY92" fmla="*/ 7230 h 9830"/>
                <a:gd name="connsiteX93" fmla="*/ 8679 w 10000"/>
                <a:gd name="connsiteY93" fmla="*/ 7407 h 9830"/>
                <a:gd name="connsiteX94" fmla="*/ 8588 w 10000"/>
                <a:gd name="connsiteY94" fmla="*/ 7450 h 9830"/>
                <a:gd name="connsiteX95" fmla="*/ 8452 w 10000"/>
                <a:gd name="connsiteY95" fmla="*/ 7520 h 9830"/>
                <a:gd name="connsiteX96" fmla="*/ 8641 w 10000"/>
                <a:gd name="connsiteY96" fmla="*/ 7429 h 9830"/>
                <a:gd name="connsiteX97" fmla="*/ 8723 w 10000"/>
                <a:gd name="connsiteY97" fmla="*/ 7336 h 9830"/>
                <a:gd name="connsiteX98" fmla="*/ 8767 w 10000"/>
                <a:gd name="connsiteY98" fmla="*/ 7237 h 9830"/>
                <a:gd name="connsiteX99" fmla="*/ 8840 w 10000"/>
                <a:gd name="connsiteY99" fmla="*/ 7230 h 9830"/>
                <a:gd name="connsiteX100" fmla="*/ 8944 w 10000"/>
                <a:gd name="connsiteY100" fmla="*/ 7307 h 9830"/>
                <a:gd name="connsiteX101" fmla="*/ 9086 w 10000"/>
                <a:gd name="connsiteY101" fmla="*/ 7365 h 9830"/>
                <a:gd name="connsiteX102" fmla="*/ 9001 w 10000"/>
                <a:gd name="connsiteY102" fmla="*/ 7535 h 9830"/>
                <a:gd name="connsiteX103" fmla="*/ 8897 w 10000"/>
                <a:gd name="connsiteY103" fmla="*/ 7662 h 9830"/>
                <a:gd name="connsiteX104" fmla="*/ 8840 w 10000"/>
                <a:gd name="connsiteY104" fmla="*/ 7677 h 9830"/>
                <a:gd name="connsiteX105" fmla="*/ 8679 w 10000"/>
                <a:gd name="connsiteY105" fmla="*/ 7656 h 9830"/>
                <a:gd name="connsiteX106" fmla="*/ 8446 w 10000"/>
                <a:gd name="connsiteY106" fmla="*/ 7598 h 9830"/>
                <a:gd name="connsiteX107" fmla="*/ 8162 w 10000"/>
                <a:gd name="connsiteY107" fmla="*/ 7520 h 9830"/>
                <a:gd name="connsiteX108" fmla="*/ 7935 w 10000"/>
                <a:gd name="connsiteY108" fmla="*/ 7393 h 9830"/>
                <a:gd name="connsiteX109" fmla="*/ 7765 w 10000"/>
                <a:gd name="connsiteY109" fmla="*/ 7237 h 9830"/>
                <a:gd name="connsiteX110" fmla="*/ 7538 w 10000"/>
                <a:gd name="connsiteY110" fmla="*/ 7067 h 9830"/>
                <a:gd name="connsiteX111" fmla="*/ 7301 w 10000"/>
                <a:gd name="connsiteY111" fmla="*/ 6855 h 9830"/>
                <a:gd name="connsiteX112" fmla="*/ 7141 w 10000"/>
                <a:gd name="connsiteY112" fmla="*/ 6577 h 9830"/>
                <a:gd name="connsiteX113" fmla="*/ 6885 w 10000"/>
                <a:gd name="connsiteY113" fmla="*/ 6351 h 9830"/>
                <a:gd name="connsiteX114" fmla="*/ 6453 w 10000"/>
                <a:gd name="connsiteY114" fmla="*/ 6053 h 9830"/>
                <a:gd name="connsiteX115" fmla="*/ 5523 w 10000"/>
                <a:gd name="connsiteY115" fmla="*/ 5997 h 9830"/>
                <a:gd name="connsiteX116" fmla="*/ 4562 w 10000"/>
                <a:gd name="connsiteY116" fmla="*/ 5933 h 9830"/>
                <a:gd name="connsiteX117" fmla="*/ 3742 w 10000"/>
                <a:gd name="connsiteY117" fmla="*/ 5700 h 9830"/>
                <a:gd name="connsiteX118" fmla="*/ 2601 w 10000"/>
                <a:gd name="connsiteY118" fmla="*/ 4906 h 9830"/>
                <a:gd name="connsiteX119" fmla="*/ 1980 w 10000"/>
                <a:gd name="connsiteY119" fmla="*/ 3998 h 9830"/>
                <a:gd name="connsiteX120" fmla="*/ 1277 w 10000"/>
                <a:gd name="connsiteY120" fmla="*/ 3219 h 9830"/>
                <a:gd name="connsiteX121" fmla="*/ 2926 w 10000"/>
                <a:gd name="connsiteY121" fmla="*/ 5159 h 9830"/>
                <a:gd name="connsiteX122" fmla="*/ 3662 w 10000"/>
                <a:gd name="connsiteY122" fmla="*/ 5715 h 9830"/>
                <a:gd name="connsiteX123" fmla="*/ 3967 w 10000"/>
                <a:gd name="connsiteY123" fmla="*/ 5839 h 9830"/>
                <a:gd name="connsiteX124" fmla="*/ 3599 w 10000"/>
                <a:gd name="connsiteY124" fmla="*/ 7732 h 9830"/>
                <a:gd name="connsiteX125" fmla="*/ 3360 w 10000"/>
                <a:gd name="connsiteY125" fmla="*/ 8936 h 9830"/>
                <a:gd name="connsiteX126" fmla="*/ 3055 w 10000"/>
                <a:gd name="connsiteY126" fmla="*/ 9830 h 9830"/>
                <a:gd name="connsiteX127" fmla="*/ 2565 w 10000"/>
                <a:gd name="connsiteY127" fmla="*/ 9080 h 9830"/>
                <a:gd name="connsiteX0" fmla="*/ 2565 w 10000"/>
                <a:gd name="connsiteY0" fmla="*/ 9237 h 10000"/>
                <a:gd name="connsiteX1" fmla="*/ 1828 w 10000"/>
                <a:gd name="connsiteY1" fmla="*/ 7863 h 10000"/>
                <a:gd name="connsiteX2" fmla="*/ 1257 w 10000"/>
                <a:gd name="connsiteY2" fmla="*/ 6467 h 10000"/>
                <a:gd name="connsiteX3" fmla="*/ 968 w 10000"/>
                <a:gd name="connsiteY3" fmla="*/ 5547 h 10000"/>
                <a:gd name="connsiteX4" fmla="*/ 463 w 10000"/>
                <a:gd name="connsiteY4" fmla="*/ 3822 h 10000"/>
                <a:gd name="connsiteX5" fmla="*/ 181 w 10000"/>
                <a:gd name="connsiteY5" fmla="*/ 2355 h 10000"/>
                <a:gd name="connsiteX6" fmla="*/ 0 w 10000"/>
                <a:gd name="connsiteY6" fmla="*/ 1124 h 10000"/>
                <a:gd name="connsiteX7" fmla="*/ 50 w 10000"/>
                <a:gd name="connsiteY7" fmla="*/ 57 h 10000"/>
                <a:gd name="connsiteX8" fmla="*/ 309 w 10000"/>
                <a:gd name="connsiteY8" fmla="*/ 0 h 10000"/>
                <a:gd name="connsiteX9" fmla="*/ 820 w 10000"/>
                <a:gd name="connsiteY9" fmla="*/ 0 h 10000"/>
                <a:gd name="connsiteX10" fmla="*/ 1576 w 10000"/>
                <a:gd name="connsiteY10" fmla="*/ 144 h 10000"/>
                <a:gd name="connsiteX11" fmla="*/ 2355 w 10000"/>
                <a:gd name="connsiteY11" fmla="*/ 462 h 10000"/>
                <a:gd name="connsiteX12" fmla="*/ 3058 w 10000"/>
                <a:gd name="connsiteY12" fmla="*/ 801 h 10000"/>
                <a:gd name="connsiteX13" fmla="*/ 3941 w 10000"/>
                <a:gd name="connsiteY13" fmla="*/ 1413 h 10000"/>
                <a:gd name="connsiteX14" fmla="*/ 4994 w 10000"/>
                <a:gd name="connsiteY14" fmla="*/ 2430 h 10000"/>
                <a:gd name="connsiteX15" fmla="*/ 5555 w 10000"/>
                <a:gd name="connsiteY15" fmla="*/ 2956 h 10000"/>
                <a:gd name="connsiteX16" fmla="*/ 6299 w 10000"/>
                <a:gd name="connsiteY16" fmla="*/ 3468 h 10000"/>
                <a:gd name="connsiteX17" fmla="*/ 6649 w 10000"/>
                <a:gd name="connsiteY17" fmla="*/ 3655 h 10000"/>
                <a:gd name="connsiteX18" fmla="*/ 6860 w 10000"/>
                <a:gd name="connsiteY18" fmla="*/ 3744 h 10000"/>
                <a:gd name="connsiteX19" fmla="*/ 7182 w 10000"/>
                <a:gd name="connsiteY19" fmla="*/ 3872 h 10000"/>
                <a:gd name="connsiteX20" fmla="*/ 7415 w 10000"/>
                <a:gd name="connsiteY20" fmla="*/ 3924 h 10000"/>
                <a:gd name="connsiteX21" fmla="*/ 7689 w 10000"/>
                <a:gd name="connsiteY21" fmla="*/ 3872 h 10000"/>
                <a:gd name="connsiteX22" fmla="*/ 7970 w 10000"/>
                <a:gd name="connsiteY22" fmla="*/ 3815 h 10000"/>
                <a:gd name="connsiteX23" fmla="*/ 8291 w 10000"/>
                <a:gd name="connsiteY23" fmla="*/ 3867 h 10000"/>
                <a:gd name="connsiteX24" fmla="*/ 8430 w 10000"/>
                <a:gd name="connsiteY24" fmla="*/ 4002 h 10000"/>
                <a:gd name="connsiteX25" fmla="*/ 8496 w 10000"/>
                <a:gd name="connsiteY25" fmla="*/ 4291 h 10000"/>
                <a:gd name="connsiteX26" fmla="*/ 8307 w 10000"/>
                <a:gd name="connsiteY26" fmla="*/ 4168 h 10000"/>
                <a:gd name="connsiteX27" fmla="*/ 8496 w 10000"/>
                <a:gd name="connsiteY27" fmla="*/ 4291 h 10000"/>
                <a:gd name="connsiteX28" fmla="*/ 8591 w 10000"/>
                <a:gd name="connsiteY28" fmla="*/ 4283 h 10000"/>
                <a:gd name="connsiteX29" fmla="*/ 8745 w 10000"/>
                <a:gd name="connsiteY29" fmla="*/ 4393 h 10000"/>
                <a:gd name="connsiteX30" fmla="*/ 8919 w 10000"/>
                <a:gd name="connsiteY30" fmla="*/ 4498 h 10000"/>
                <a:gd name="connsiteX31" fmla="*/ 9095 w 10000"/>
                <a:gd name="connsiteY31" fmla="*/ 4573 h 10000"/>
                <a:gd name="connsiteX32" fmla="*/ 9376 w 10000"/>
                <a:gd name="connsiteY32" fmla="*/ 4730 h 10000"/>
                <a:gd name="connsiteX33" fmla="*/ 9546 w 10000"/>
                <a:gd name="connsiteY33" fmla="*/ 4882 h 10000"/>
                <a:gd name="connsiteX34" fmla="*/ 9678 w 10000"/>
                <a:gd name="connsiteY34" fmla="*/ 4918 h 10000"/>
                <a:gd name="connsiteX35" fmla="*/ 9745 w 10000"/>
                <a:gd name="connsiteY35" fmla="*/ 4927 h 10000"/>
                <a:gd name="connsiteX36" fmla="*/ 9871 w 10000"/>
                <a:gd name="connsiteY36" fmla="*/ 4968 h 10000"/>
                <a:gd name="connsiteX37" fmla="*/ 9943 w 10000"/>
                <a:gd name="connsiteY37" fmla="*/ 5119 h 10000"/>
                <a:gd name="connsiteX38" fmla="*/ 9968 w 10000"/>
                <a:gd name="connsiteY38" fmla="*/ 5314 h 10000"/>
                <a:gd name="connsiteX39" fmla="*/ 10000 w 10000"/>
                <a:gd name="connsiteY39" fmla="*/ 5617 h 10000"/>
                <a:gd name="connsiteX40" fmla="*/ 9915 w 10000"/>
                <a:gd name="connsiteY40" fmla="*/ 5848 h 10000"/>
                <a:gd name="connsiteX41" fmla="*/ 9817 w 10000"/>
                <a:gd name="connsiteY41" fmla="*/ 5949 h 10000"/>
                <a:gd name="connsiteX42" fmla="*/ 9663 w 10000"/>
                <a:gd name="connsiteY42" fmla="*/ 5949 h 10000"/>
                <a:gd name="connsiteX43" fmla="*/ 9499 w 10000"/>
                <a:gd name="connsiteY43" fmla="*/ 5956 h 10000"/>
                <a:gd name="connsiteX44" fmla="*/ 9303 w 10000"/>
                <a:gd name="connsiteY44" fmla="*/ 5878 h 10000"/>
                <a:gd name="connsiteX45" fmla="*/ 9247 w 10000"/>
                <a:gd name="connsiteY45" fmla="*/ 5885 h 10000"/>
                <a:gd name="connsiteX46" fmla="*/ 9215 w 10000"/>
                <a:gd name="connsiteY46" fmla="*/ 5625 h 10000"/>
                <a:gd name="connsiteX47" fmla="*/ 9228 w 10000"/>
                <a:gd name="connsiteY47" fmla="*/ 5460 h 10000"/>
                <a:gd name="connsiteX48" fmla="*/ 9234 w 10000"/>
                <a:gd name="connsiteY48" fmla="*/ 5632 h 10000"/>
                <a:gd name="connsiteX49" fmla="*/ 9253 w 10000"/>
                <a:gd name="connsiteY49" fmla="*/ 5814 h 10000"/>
                <a:gd name="connsiteX50" fmla="*/ 9281 w 10000"/>
                <a:gd name="connsiteY50" fmla="*/ 5897 h 10000"/>
                <a:gd name="connsiteX51" fmla="*/ 9199 w 10000"/>
                <a:gd name="connsiteY51" fmla="*/ 6078 h 10000"/>
                <a:gd name="connsiteX52" fmla="*/ 9183 w 10000"/>
                <a:gd name="connsiteY52" fmla="*/ 6245 h 10000"/>
                <a:gd name="connsiteX53" fmla="*/ 9202 w 10000"/>
                <a:gd name="connsiteY53" fmla="*/ 6036 h 10000"/>
                <a:gd name="connsiteX54" fmla="*/ 9269 w 10000"/>
                <a:gd name="connsiteY54" fmla="*/ 5863 h 10000"/>
                <a:gd name="connsiteX55" fmla="*/ 9354 w 10000"/>
                <a:gd name="connsiteY55" fmla="*/ 5927 h 10000"/>
                <a:gd name="connsiteX56" fmla="*/ 9433 w 10000"/>
                <a:gd name="connsiteY56" fmla="*/ 6051 h 10000"/>
                <a:gd name="connsiteX57" fmla="*/ 9521 w 10000"/>
                <a:gd name="connsiteY57" fmla="*/ 6101 h 10000"/>
                <a:gd name="connsiteX58" fmla="*/ 9641 w 10000"/>
                <a:gd name="connsiteY58" fmla="*/ 6122 h 10000"/>
                <a:gd name="connsiteX59" fmla="*/ 9694 w 10000"/>
                <a:gd name="connsiteY59" fmla="*/ 6174 h 10000"/>
                <a:gd name="connsiteX60" fmla="*/ 9738 w 10000"/>
                <a:gd name="connsiteY60" fmla="*/ 6201 h 10000"/>
                <a:gd name="connsiteX61" fmla="*/ 9839 w 10000"/>
                <a:gd name="connsiteY61" fmla="*/ 6252 h 10000"/>
                <a:gd name="connsiteX62" fmla="*/ 9883 w 10000"/>
                <a:gd name="connsiteY62" fmla="*/ 6353 h 10000"/>
                <a:gd name="connsiteX63" fmla="*/ 9918 w 10000"/>
                <a:gd name="connsiteY63" fmla="*/ 6418 h 10000"/>
                <a:gd name="connsiteX64" fmla="*/ 9927 w 10000"/>
                <a:gd name="connsiteY64" fmla="*/ 6546 h 10000"/>
                <a:gd name="connsiteX65" fmla="*/ 9887 w 10000"/>
                <a:gd name="connsiteY65" fmla="*/ 6814 h 10000"/>
                <a:gd name="connsiteX66" fmla="*/ 9798 w 10000"/>
                <a:gd name="connsiteY66" fmla="*/ 7039 h 10000"/>
                <a:gd name="connsiteX67" fmla="*/ 9697 w 10000"/>
                <a:gd name="connsiteY67" fmla="*/ 7118 h 10000"/>
                <a:gd name="connsiteX68" fmla="*/ 9574 w 10000"/>
                <a:gd name="connsiteY68" fmla="*/ 7066 h 10000"/>
                <a:gd name="connsiteX69" fmla="*/ 9351 w 10000"/>
                <a:gd name="connsiteY69" fmla="*/ 6886 h 10000"/>
                <a:gd name="connsiteX70" fmla="*/ 9209 w 10000"/>
                <a:gd name="connsiteY70" fmla="*/ 6829 h 10000"/>
                <a:gd name="connsiteX71" fmla="*/ 9158 w 10000"/>
                <a:gd name="connsiteY71" fmla="*/ 6771 h 10000"/>
                <a:gd name="connsiteX72" fmla="*/ 9224 w 10000"/>
                <a:gd name="connsiteY72" fmla="*/ 6634 h 10000"/>
                <a:gd name="connsiteX73" fmla="*/ 9142 w 10000"/>
                <a:gd name="connsiteY73" fmla="*/ 6771 h 10000"/>
                <a:gd name="connsiteX74" fmla="*/ 9035 w 10000"/>
                <a:gd name="connsiteY74" fmla="*/ 6974 h 10000"/>
                <a:gd name="connsiteX75" fmla="*/ 9161 w 10000"/>
                <a:gd name="connsiteY75" fmla="*/ 6726 h 10000"/>
                <a:gd name="connsiteX76" fmla="*/ 9281 w 10000"/>
                <a:gd name="connsiteY76" fmla="*/ 6859 h 10000"/>
                <a:gd name="connsiteX77" fmla="*/ 9474 w 10000"/>
                <a:gd name="connsiteY77" fmla="*/ 6982 h 10000"/>
                <a:gd name="connsiteX78" fmla="*/ 9596 w 10000"/>
                <a:gd name="connsiteY78" fmla="*/ 7039 h 10000"/>
                <a:gd name="connsiteX79" fmla="*/ 9650 w 10000"/>
                <a:gd name="connsiteY79" fmla="*/ 7059 h 10000"/>
                <a:gd name="connsiteX80" fmla="*/ 9707 w 10000"/>
                <a:gd name="connsiteY80" fmla="*/ 7348 h 10000"/>
                <a:gd name="connsiteX81" fmla="*/ 9678 w 10000"/>
                <a:gd name="connsiteY81" fmla="*/ 7613 h 10000"/>
                <a:gd name="connsiteX82" fmla="*/ 9546 w 10000"/>
                <a:gd name="connsiteY82" fmla="*/ 7688 h 10000"/>
                <a:gd name="connsiteX83" fmla="*/ 9436 w 10000"/>
                <a:gd name="connsiteY83" fmla="*/ 7681 h 10000"/>
                <a:gd name="connsiteX84" fmla="*/ 9310 w 10000"/>
                <a:gd name="connsiteY84" fmla="*/ 7681 h 10000"/>
                <a:gd name="connsiteX85" fmla="*/ 9187 w 10000"/>
                <a:gd name="connsiteY85" fmla="*/ 7622 h 10000"/>
                <a:gd name="connsiteX86" fmla="*/ 9086 w 10000"/>
                <a:gd name="connsiteY86" fmla="*/ 7492 h 10000"/>
                <a:gd name="connsiteX87" fmla="*/ 8979 w 10000"/>
                <a:gd name="connsiteY87" fmla="*/ 7450 h 10000"/>
                <a:gd name="connsiteX88" fmla="*/ 8906 w 10000"/>
                <a:gd name="connsiteY88" fmla="*/ 7463 h 10000"/>
                <a:gd name="connsiteX89" fmla="*/ 8824 w 10000"/>
                <a:gd name="connsiteY89" fmla="*/ 7348 h 10000"/>
                <a:gd name="connsiteX90" fmla="*/ 8944 w 10000"/>
                <a:gd name="connsiteY90" fmla="*/ 7182 h 10000"/>
                <a:gd name="connsiteX91" fmla="*/ 8802 w 10000"/>
                <a:gd name="connsiteY91" fmla="*/ 7376 h 10000"/>
                <a:gd name="connsiteX92" fmla="*/ 8748 w 10000"/>
                <a:gd name="connsiteY92" fmla="*/ 7355 h 10000"/>
                <a:gd name="connsiteX93" fmla="*/ 8679 w 10000"/>
                <a:gd name="connsiteY93" fmla="*/ 7535 h 10000"/>
                <a:gd name="connsiteX94" fmla="*/ 8588 w 10000"/>
                <a:gd name="connsiteY94" fmla="*/ 7579 h 10000"/>
                <a:gd name="connsiteX95" fmla="*/ 8452 w 10000"/>
                <a:gd name="connsiteY95" fmla="*/ 7650 h 10000"/>
                <a:gd name="connsiteX96" fmla="*/ 8641 w 10000"/>
                <a:gd name="connsiteY96" fmla="*/ 7557 h 10000"/>
                <a:gd name="connsiteX97" fmla="*/ 8723 w 10000"/>
                <a:gd name="connsiteY97" fmla="*/ 7463 h 10000"/>
                <a:gd name="connsiteX98" fmla="*/ 8767 w 10000"/>
                <a:gd name="connsiteY98" fmla="*/ 7362 h 10000"/>
                <a:gd name="connsiteX99" fmla="*/ 8840 w 10000"/>
                <a:gd name="connsiteY99" fmla="*/ 7355 h 10000"/>
                <a:gd name="connsiteX100" fmla="*/ 8944 w 10000"/>
                <a:gd name="connsiteY100" fmla="*/ 7433 h 10000"/>
                <a:gd name="connsiteX101" fmla="*/ 9086 w 10000"/>
                <a:gd name="connsiteY101" fmla="*/ 7492 h 10000"/>
                <a:gd name="connsiteX102" fmla="*/ 9001 w 10000"/>
                <a:gd name="connsiteY102" fmla="*/ 7665 h 10000"/>
                <a:gd name="connsiteX103" fmla="*/ 8897 w 10000"/>
                <a:gd name="connsiteY103" fmla="*/ 7795 h 10000"/>
                <a:gd name="connsiteX104" fmla="*/ 8840 w 10000"/>
                <a:gd name="connsiteY104" fmla="*/ 7810 h 10000"/>
                <a:gd name="connsiteX105" fmla="*/ 8679 w 10000"/>
                <a:gd name="connsiteY105" fmla="*/ 7788 h 10000"/>
                <a:gd name="connsiteX106" fmla="*/ 8446 w 10000"/>
                <a:gd name="connsiteY106" fmla="*/ 7729 h 10000"/>
                <a:gd name="connsiteX107" fmla="*/ 8162 w 10000"/>
                <a:gd name="connsiteY107" fmla="*/ 7650 h 10000"/>
                <a:gd name="connsiteX108" fmla="*/ 7935 w 10000"/>
                <a:gd name="connsiteY108" fmla="*/ 7521 h 10000"/>
                <a:gd name="connsiteX109" fmla="*/ 7765 w 10000"/>
                <a:gd name="connsiteY109" fmla="*/ 7362 h 10000"/>
                <a:gd name="connsiteX110" fmla="*/ 7538 w 10000"/>
                <a:gd name="connsiteY110" fmla="*/ 7189 h 10000"/>
                <a:gd name="connsiteX111" fmla="*/ 7301 w 10000"/>
                <a:gd name="connsiteY111" fmla="*/ 6974 h 10000"/>
                <a:gd name="connsiteX112" fmla="*/ 7141 w 10000"/>
                <a:gd name="connsiteY112" fmla="*/ 6691 h 10000"/>
                <a:gd name="connsiteX113" fmla="*/ 6885 w 10000"/>
                <a:gd name="connsiteY113" fmla="*/ 6461 h 10000"/>
                <a:gd name="connsiteX114" fmla="*/ 6453 w 10000"/>
                <a:gd name="connsiteY114" fmla="*/ 6158 h 10000"/>
                <a:gd name="connsiteX115" fmla="*/ 5523 w 10000"/>
                <a:gd name="connsiteY115" fmla="*/ 6101 h 10000"/>
                <a:gd name="connsiteX116" fmla="*/ 4562 w 10000"/>
                <a:gd name="connsiteY116" fmla="*/ 6036 h 10000"/>
                <a:gd name="connsiteX117" fmla="*/ 3742 w 10000"/>
                <a:gd name="connsiteY117" fmla="*/ 5799 h 10000"/>
                <a:gd name="connsiteX118" fmla="*/ 2601 w 10000"/>
                <a:gd name="connsiteY118" fmla="*/ 4991 h 10000"/>
                <a:gd name="connsiteX119" fmla="*/ 1980 w 10000"/>
                <a:gd name="connsiteY119" fmla="*/ 4067 h 10000"/>
                <a:gd name="connsiteX120" fmla="*/ 1277 w 10000"/>
                <a:gd name="connsiteY120" fmla="*/ 3275 h 10000"/>
                <a:gd name="connsiteX121" fmla="*/ 2926 w 10000"/>
                <a:gd name="connsiteY121" fmla="*/ 5248 h 10000"/>
                <a:gd name="connsiteX122" fmla="*/ 3662 w 10000"/>
                <a:gd name="connsiteY122" fmla="*/ 5814 h 10000"/>
                <a:gd name="connsiteX123" fmla="*/ 3967 w 10000"/>
                <a:gd name="connsiteY123" fmla="*/ 5940 h 10000"/>
                <a:gd name="connsiteX124" fmla="*/ 3599 w 10000"/>
                <a:gd name="connsiteY124" fmla="*/ 7866 h 10000"/>
                <a:gd name="connsiteX125" fmla="*/ 3180 w 10000"/>
                <a:gd name="connsiteY125" fmla="*/ 8969 h 10000"/>
                <a:gd name="connsiteX126" fmla="*/ 3055 w 10000"/>
                <a:gd name="connsiteY126" fmla="*/ 10000 h 10000"/>
                <a:gd name="connsiteX127" fmla="*/ 2565 w 10000"/>
                <a:gd name="connsiteY127" fmla="*/ 9237 h 10000"/>
                <a:gd name="connsiteX0" fmla="*/ 2565 w 10000"/>
                <a:gd name="connsiteY0" fmla="*/ 9237 h 10000"/>
                <a:gd name="connsiteX1" fmla="*/ 1828 w 10000"/>
                <a:gd name="connsiteY1" fmla="*/ 7863 h 10000"/>
                <a:gd name="connsiteX2" fmla="*/ 1257 w 10000"/>
                <a:gd name="connsiteY2" fmla="*/ 6467 h 10000"/>
                <a:gd name="connsiteX3" fmla="*/ 968 w 10000"/>
                <a:gd name="connsiteY3" fmla="*/ 5547 h 10000"/>
                <a:gd name="connsiteX4" fmla="*/ 463 w 10000"/>
                <a:gd name="connsiteY4" fmla="*/ 3822 h 10000"/>
                <a:gd name="connsiteX5" fmla="*/ 181 w 10000"/>
                <a:gd name="connsiteY5" fmla="*/ 2355 h 10000"/>
                <a:gd name="connsiteX6" fmla="*/ 0 w 10000"/>
                <a:gd name="connsiteY6" fmla="*/ 1124 h 10000"/>
                <a:gd name="connsiteX7" fmla="*/ 50 w 10000"/>
                <a:gd name="connsiteY7" fmla="*/ 57 h 10000"/>
                <a:gd name="connsiteX8" fmla="*/ 309 w 10000"/>
                <a:gd name="connsiteY8" fmla="*/ 0 h 10000"/>
                <a:gd name="connsiteX9" fmla="*/ 820 w 10000"/>
                <a:gd name="connsiteY9" fmla="*/ 0 h 10000"/>
                <a:gd name="connsiteX10" fmla="*/ 1576 w 10000"/>
                <a:gd name="connsiteY10" fmla="*/ 144 h 10000"/>
                <a:gd name="connsiteX11" fmla="*/ 2355 w 10000"/>
                <a:gd name="connsiteY11" fmla="*/ 462 h 10000"/>
                <a:gd name="connsiteX12" fmla="*/ 3058 w 10000"/>
                <a:gd name="connsiteY12" fmla="*/ 801 h 10000"/>
                <a:gd name="connsiteX13" fmla="*/ 3941 w 10000"/>
                <a:gd name="connsiteY13" fmla="*/ 1413 h 10000"/>
                <a:gd name="connsiteX14" fmla="*/ 4994 w 10000"/>
                <a:gd name="connsiteY14" fmla="*/ 2430 h 10000"/>
                <a:gd name="connsiteX15" fmla="*/ 5555 w 10000"/>
                <a:gd name="connsiteY15" fmla="*/ 2956 h 10000"/>
                <a:gd name="connsiteX16" fmla="*/ 6299 w 10000"/>
                <a:gd name="connsiteY16" fmla="*/ 3468 h 10000"/>
                <a:gd name="connsiteX17" fmla="*/ 6649 w 10000"/>
                <a:gd name="connsiteY17" fmla="*/ 3655 h 10000"/>
                <a:gd name="connsiteX18" fmla="*/ 6860 w 10000"/>
                <a:gd name="connsiteY18" fmla="*/ 3744 h 10000"/>
                <a:gd name="connsiteX19" fmla="*/ 7182 w 10000"/>
                <a:gd name="connsiteY19" fmla="*/ 3872 h 10000"/>
                <a:gd name="connsiteX20" fmla="*/ 7415 w 10000"/>
                <a:gd name="connsiteY20" fmla="*/ 3924 h 10000"/>
                <a:gd name="connsiteX21" fmla="*/ 7689 w 10000"/>
                <a:gd name="connsiteY21" fmla="*/ 3872 h 10000"/>
                <a:gd name="connsiteX22" fmla="*/ 7970 w 10000"/>
                <a:gd name="connsiteY22" fmla="*/ 3815 h 10000"/>
                <a:gd name="connsiteX23" fmla="*/ 8291 w 10000"/>
                <a:gd name="connsiteY23" fmla="*/ 3867 h 10000"/>
                <a:gd name="connsiteX24" fmla="*/ 8430 w 10000"/>
                <a:gd name="connsiteY24" fmla="*/ 4002 h 10000"/>
                <a:gd name="connsiteX25" fmla="*/ 8496 w 10000"/>
                <a:gd name="connsiteY25" fmla="*/ 4291 h 10000"/>
                <a:gd name="connsiteX26" fmla="*/ 8307 w 10000"/>
                <a:gd name="connsiteY26" fmla="*/ 4168 h 10000"/>
                <a:gd name="connsiteX27" fmla="*/ 8496 w 10000"/>
                <a:gd name="connsiteY27" fmla="*/ 4291 h 10000"/>
                <a:gd name="connsiteX28" fmla="*/ 8591 w 10000"/>
                <a:gd name="connsiteY28" fmla="*/ 4283 h 10000"/>
                <a:gd name="connsiteX29" fmla="*/ 8745 w 10000"/>
                <a:gd name="connsiteY29" fmla="*/ 4393 h 10000"/>
                <a:gd name="connsiteX30" fmla="*/ 8919 w 10000"/>
                <a:gd name="connsiteY30" fmla="*/ 4498 h 10000"/>
                <a:gd name="connsiteX31" fmla="*/ 9095 w 10000"/>
                <a:gd name="connsiteY31" fmla="*/ 4573 h 10000"/>
                <a:gd name="connsiteX32" fmla="*/ 9376 w 10000"/>
                <a:gd name="connsiteY32" fmla="*/ 4730 h 10000"/>
                <a:gd name="connsiteX33" fmla="*/ 9546 w 10000"/>
                <a:gd name="connsiteY33" fmla="*/ 4882 h 10000"/>
                <a:gd name="connsiteX34" fmla="*/ 9678 w 10000"/>
                <a:gd name="connsiteY34" fmla="*/ 4918 h 10000"/>
                <a:gd name="connsiteX35" fmla="*/ 9745 w 10000"/>
                <a:gd name="connsiteY35" fmla="*/ 4927 h 10000"/>
                <a:gd name="connsiteX36" fmla="*/ 9871 w 10000"/>
                <a:gd name="connsiteY36" fmla="*/ 4968 h 10000"/>
                <a:gd name="connsiteX37" fmla="*/ 9943 w 10000"/>
                <a:gd name="connsiteY37" fmla="*/ 5119 h 10000"/>
                <a:gd name="connsiteX38" fmla="*/ 9968 w 10000"/>
                <a:gd name="connsiteY38" fmla="*/ 5314 h 10000"/>
                <a:gd name="connsiteX39" fmla="*/ 10000 w 10000"/>
                <a:gd name="connsiteY39" fmla="*/ 5617 h 10000"/>
                <a:gd name="connsiteX40" fmla="*/ 9915 w 10000"/>
                <a:gd name="connsiteY40" fmla="*/ 5848 h 10000"/>
                <a:gd name="connsiteX41" fmla="*/ 9817 w 10000"/>
                <a:gd name="connsiteY41" fmla="*/ 5949 h 10000"/>
                <a:gd name="connsiteX42" fmla="*/ 9663 w 10000"/>
                <a:gd name="connsiteY42" fmla="*/ 5949 h 10000"/>
                <a:gd name="connsiteX43" fmla="*/ 9499 w 10000"/>
                <a:gd name="connsiteY43" fmla="*/ 5956 h 10000"/>
                <a:gd name="connsiteX44" fmla="*/ 9303 w 10000"/>
                <a:gd name="connsiteY44" fmla="*/ 5878 h 10000"/>
                <a:gd name="connsiteX45" fmla="*/ 9247 w 10000"/>
                <a:gd name="connsiteY45" fmla="*/ 5885 h 10000"/>
                <a:gd name="connsiteX46" fmla="*/ 9215 w 10000"/>
                <a:gd name="connsiteY46" fmla="*/ 5625 h 10000"/>
                <a:gd name="connsiteX47" fmla="*/ 9228 w 10000"/>
                <a:gd name="connsiteY47" fmla="*/ 5460 h 10000"/>
                <a:gd name="connsiteX48" fmla="*/ 9234 w 10000"/>
                <a:gd name="connsiteY48" fmla="*/ 5632 h 10000"/>
                <a:gd name="connsiteX49" fmla="*/ 9253 w 10000"/>
                <a:gd name="connsiteY49" fmla="*/ 5814 h 10000"/>
                <a:gd name="connsiteX50" fmla="*/ 9281 w 10000"/>
                <a:gd name="connsiteY50" fmla="*/ 5897 h 10000"/>
                <a:gd name="connsiteX51" fmla="*/ 9199 w 10000"/>
                <a:gd name="connsiteY51" fmla="*/ 6078 h 10000"/>
                <a:gd name="connsiteX52" fmla="*/ 9183 w 10000"/>
                <a:gd name="connsiteY52" fmla="*/ 6245 h 10000"/>
                <a:gd name="connsiteX53" fmla="*/ 9202 w 10000"/>
                <a:gd name="connsiteY53" fmla="*/ 6036 h 10000"/>
                <a:gd name="connsiteX54" fmla="*/ 9269 w 10000"/>
                <a:gd name="connsiteY54" fmla="*/ 5863 h 10000"/>
                <a:gd name="connsiteX55" fmla="*/ 9354 w 10000"/>
                <a:gd name="connsiteY55" fmla="*/ 5927 h 10000"/>
                <a:gd name="connsiteX56" fmla="*/ 9433 w 10000"/>
                <a:gd name="connsiteY56" fmla="*/ 6051 h 10000"/>
                <a:gd name="connsiteX57" fmla="*/ 9521 w 10000"/>
                <a:gd name="connsiteY57" fmla="*/ 6101 h 10000"/>
                <a:gd name="connsiteX58" fmla="*/ 9641 w 10000"/>
                <a:gd name="connsiteY58" fmla="*/ 6122 h 10000"/>
                <a:gd name="connsiteX59" fmla="*/ 9694 w 10000"/>
                <a:gd name="connsiteY59" fmla="*/ 6174 h 10000"/>
                <a:gd name="connsiteX60" fmla="*/ 9738 w 10000"/>
                <a:gd name="connsiteY60" fmla="*/ 6201 h 10000"/>
                <a:gd name="connsiteX61" fmla="*/ 9839 w 10000"/>
                <a:gd name="connsiteY61" fmla="*/ 6252 h 10000"/>
                <a:gd name="connsiteX62" fmla="*/ 9883 w 10000"/>
                <a:gd name="connsiteY62" fmla="*/ 6353 h 10000"/>
                <a:gd name="connsiteX63" fmla="*/ 9918 w 10000"/>
                <a:gd name="connsiteY63" fmla="*/ 6418 h 10000"/>
                <a:gd name="connsiteX64" fmla="*/ 9927 w 10000"/>
                <a:gd name="connsiteY64" fmla="*/ 6546 h 10000"/>
                <a:gd name="connsiteX65" fmla="*/ 9887 w 10000"/>
                <a:gd name="connsiteY65" fmla="*/ 6814 h 10000"/>
                <a:gd name="connsiteX66" fmla="*/ 9798 w 10000"/>
                <a:gd name="connsiteY66" fmla="*/ 7039 h 10000"/>
                <a:gd name="connsiteX67" fmla="*/ 9697 w 10000"/>
                <a:gd name="connsiteY67" fmla="*/ 7118 h 10000"/>
                <a:gd name="connsiteX68" fmla="*/ 9574 w 10000"/>
                <a:gd name="connsiteY68" fmla="*/ 7066 h 10000"/>
                <a:gd name="connsiteX69" fmla="*/ 9351 w 10000"/>
                <a:gd name="connsiteY69" fmla="*/ 6886 h 10000"/>
                <a:gd name="connsiteX70" fmla="*/ 9209 w 10000"/>
                <a:gd name="connsiteY70" fmla="*/ 6829 h 10000"/>
                <a:gd name="connsiteX71" fmla="*/ 9158 w 10000"/>
                <a:gd name="connsiteY71" fmla="*/ 6771 h 10000"/>
                <a:gd name="connsiteX72" fmla="*/ 9224 w 10000"/>
                <a:gd name="connsiteY72" fmla="*/ 6634 h 10000"/>
                <a:gd name="connsiteX73" fmla="*/ 9142 w 10000"/>
                <a:gd name="connsiteY73" fmla="*/ 6771 h 10000"/>
                <a:gd name="connsiteX74" fmla="*/ 9035 w 10000"/>
                <a:gd name="connsiteY74" fmla="*/ 6974 h 10000"/>
                <a:gd name="connsiteX75" fmla="*/ 9161 w 10000"/>
                <a:gd name="connsiteY75" fmla="*/ 6726 h 10000"/>
                <a:gd name="connsiteX76" fmla="*/ 9281 w 10000"/>
                <a:gd name="connsiteY76" fmla="*/ 6859 h 10000"/>
                <a:gd name="connsiteX77" fmla="*/ 9474 w 10000"/>
                <a:gd name="connsiteY77" fmla="*/ 6982 h 10000"/>
                <a:gd name="connsiteX78" fmla="*/ 9596 w 10000"/>
                <a:gd name="connsiteY78" fmla="*/ 7039 h 10000"/>
                <a:gd name="connsiteX79" fmla="*/ 9650 w 10000"/>
                <a:gd name="connsiteY79" fmla="*/ 7059 h 10000"/>
                <a:gd name="connsiteX80" fmla="*/ 9707 w 10000"/>
                <a:gd name="connsiteY80" fmla="*/ 7348 h 10000"/>
                <a:gd name="connsiteX81" fmla="*/ 9678 w 10000"/>
                <a:gd name="connsiteY81" fmla="*/ 7613 h 10000"/>
                <a:gd name="connsiteX82" fmla="*/ 9546 w 10000"/>
                <a:gd name="connsiteY82" fmla="*/ 7688 h 10000"/>
                <a:gd name="connsiteX83" fmla="*/ 9436 w 10000"/>
                <a:gd name="connsiteY83" fmla="*/ 7681 h 10000"/>
                <a:gd name="connsiteX84" fmla="*/ 9310 w 10000"/>
                <a:gd name="connsiteY84" fmla="*/ 7681 h 10000"/>
                <a:gd name="connsiteX85" fmla="*/ 9187 w 10000"/>
                <a:gd name="connsiteY85" fmla="*/ 7622 h 10000"/>
                <a:gd name="connsiteX86" fmla="*/ 9086 w 10000"/>
                <a:gd name="connsiteY86" fmla="*/ 7492 h 10000"/>
                <a:gd name="connsiteX87" fmla="*/ 8979 w 10000"/>
                <a:gd name="connsiteY87" fmla="*/ 7450 h 10000"/>
                <a:gd name="connsiteX88" fmla="*/ 8906 w 10000"/>
                <a:gd name="connsiteY88" fmla="*/ 7463 h 10000"/>
                <a:gd name="connsiteX89" fmla="*/ 8824 w 10000"/>
                <a:gd name="connsiteY89" fmla="*/ 7348 h 10000"/>
                <a:gd name="connsiteX90" fmla="*/ 8944 w 10000"/>
                <a:gd name="connsiteY90" fmla="*/ 7182 h 10000"/>
                <a:gd name="connsiteX91" fmla="*/ 8802 w 10000"/>
                <a:gd name="connsiteY91" fmla="*/ 7376 h 10000"/>
                <a:gd name="connsiteX92" fmla="*/ 8748 w 10000"/>
                <a:gd name="connsiteY92" fmla="*/ 7355 h 10000"/>
                <a:gd name="connsiteX93" fmla="*/ 8679 w 10000"/>
                <a:gd name="connsiteY93" fmla="*/ 7535 h 10000"/>
                <a:gd name="connsiteX94" fmla="*/ 8588 w 10000"/>
                <a:gd name="connsiteY94" fmla="*/ 7579 h 10000"/>
                <a:gd name="connsiteX95" fmla="*/ 8452 w 10000"/>
                <a:gd name="connsiteY95" fmla="*/ 7650 h 10000"/>
                <a:gd name="connsiteX96" fmla="*/ 8641 w 10000"/>
                <a:gd name="connsiteY96" fmla="*/ 7557 h 10000"/>
                <a:gd name="connsiteX97" fmla="*/ 8723 w 10000"/>
                <a:gd name="connsiteY97" fmla="*/ 7463 h 10000"/>
                <a:gd name="connsiteX98" fmla="*/ 8767 w 10000"/>
                <a:gd name="connsiteY98" fmla="*/ 7362 h 10000"/>
                <a:gd name="connsiteX99" fmla="*/ 8840 w 10000"/>
                <a:gd name="connsiteY99" fmla="*/ 7355 h 10000"/>
                <a:gd name="connsiteX100" fmla="*/ 8944 w 10000"/>
                <a:gd name="connsiteY100" fmla="*/ 7433 h 10000"/>
                <a:gd name="connsiteX101" fmla="*/ 9086 w 10000"/>
                <a:gd name="connsiteY101" fmla="*/ 7492 h 10000"/>
                <a:gd name="connsiteX102" fmla="*/ 9001 w 10000"/>
                <a:gd name="connsiteY102" fmla="*/ 7665 h 10000"/>
                <a:gd name="connsiteX103" fmla="*/ 8897 w 10000"/>
                <a:gd name="connsiteY103" fmla="*/ 7795 h 10000"/>
                <a:gd name="connsiteX104" fmla="*/ 8840 w 10000"/>
                <a:gd name="connsiteY104" fmla="*/ 7810 h 10000"/>
                <a:gd name="connsiteX105" fmla="*/ 8679 w 10000"/>
                <a:gd name="connsiteY105" fmla="*/ 7788 h 10000"/>
                <a:gd name="connsiteX106" fmla="*/ 8446 w 10000"/>
                <a:gd name="connsiteY106" fmla="*/ 7729 h 10000"/>
                <a:gd name="connsiteX107" fmla="*/ 8162 w 10000"/>
                <a:gd name="connsiteY107" fmla="*/ 7650 h 10000"/>
                <a:gd name="connsiteX108" fmla="*/ 7935 w 10000"/>
                <a:gd name="connsiteY108" fmla="*/ 7521 h 10000"/>
                <a:gd name="connsiteX109" fmla="*/ 7765 w 10000"/>
                <a:gd name="connsiteY109" fmla="*/ 7362 h 10000"/>
                <a:gd name="connsiteX110" fmla="*/ 7538 w 10000"/>
                <a:gd name="connsiteY110" fmla="*/ 7189 h 10000"/>
                <a:gd name="connsiteX111" fmla="*/ 7301 w 10000"/>
                <a:gd name="connsiteY111" fmla="*/ 6974 h 10000"/>
                <a:gd name="connsiteX112" fmla="*/ 7141 w 10000"/>
                <a:gd name="connsiteY112" fmla="*/ 6691 h 10000"/>
                <a:gd name="connsiteX113" fmla="*/ 6885 w 10000"/>
                <a:gd name="connsiteY113" fmla="*/ 6461 h 10000"/>
                <a:gd name="connsiteX114" fmla="*/ 6453 w 10000"/>
                <a:gd name="connsiteY114" fmla="*/ 6158 h 10000"/>
                <a:gd name="connsiteX115" fmla="*/ 5523 w 10000"/>
                <a:gd name="connsiteY115" fmla="*/ 6101 h 10000"/>
                <a:gd name="connsiteX116" fmla="*/ 4562 w 10000"/>
                <a:gd name="connsiteY116" fmla="*/ 6036 h 10000"/>
                <a:gd name="connsiteX117" fmla="*/ 3742 w 10000"/>
                <a:gd name="connsiteY117" fmla="*/ 5799 h 10000"/>
                <a:gd name="connsiteX118" fmla="*/ 2601 w 10000"/>
                <a:gd name="connsiteY118" fmla="*/ 4991 h 10000"/>
                <a:gd name="connsiteX119" fmla="*/ 1980 w 10000"/>
                <a:gd name="connsiteY119" fmla="*/ 4067 h 10000"/>
                <a:gd name="connsiteX120" fmla="*/ 1277 w 10000"/>
                <a:gd name="connsiteY120" fmla="*/ 3275 h 10000"/>
                <a:gd name="connsiteX121" fmla="*/ 2926 w 10000"/>
                <a:gd name="connsiteY121" fmla="*/ 5248 h 10000"/>
                <a:gd name="connsiteX122" fmla="*/ 3662 w 10000"/>
                <a:gd name="connsiteY122" fmla="*/ 5814 h 10000"/>
                <a:gd name="connsiteX123" fmla="*/ 3967 w 10000"/>
                <a:gd name="connsiteY123" fmla="*/ 5940 h 10000"/>
                <a:gd name="connsiteX124" fmla="*/ 3455 w 10000"/>
                <a:gd name="connsiteY124" fmla="*/ 7658 h 10000"/>
                <a:gd name="connsiteX125" fmla="*/ 3180 w 10000"/>
                <a:gd name="connsiteY125" fmla="*/ 8969 h 10000"/>
                <a:gd name="connsiteX126" fmla="*/ 3055 w 10000"/>
                <a:gd name="connsiteY126" fmla="*/ 10000 h 10000"/>
                <a:gd name="connsiteX127" fmla="*/ 2565 w 10000"/>
                <a:gd name="connsiteY127" fmla="*/ 9237 h 10000"/>
                <a:gd name="connsiteX0" fmla="*/ 2565 w 10000"/>
                <a:gd name="connsiteY0" fmla="*/ 9237 h 10000"/>
                <a:gd name="connsiteX1" fmla="*/ 1828 w 10000"/>
                <a:gd name="connsiteY1" fmla="*/ 7863 h 10000"/>
                <a:gd name="connsiteX2" fmla="*/ 1257 w 10000"/>
                <a:gd name="connsiteY2" fmla="*/ 6467 h 10000"/>
                <a:gd name="connsiteX3" fmla="*/ 968 w 10000"/>
                <a:gd name="connsiteY3" fmla="*/ 5547 h 10000"/>
                <a:gd name="connsiteX4" fmla="*/ 463 w 10000"/>
                <a:gd name="connsiteY4" fmla="*/ 3822 h 10000"/>
                <a:gd name="connsiteX5" fmla="*/ 181 w 10000"/>
                <a:gd name="connsiteY5" fmla="*/ 2355 h 10000"/>
                <a:gd name="connsiteX6" fmla="*/ 0 w 10000"/>
                <a:gd name="connsiteY6" fmla="*/ 1124 h 10000"/>
                <a:gd name="connsiteX7" fmla="*/ 50 w 10000"/>
                <a:gd name="connsiteY7" fmla="*/ 57 h 10000"/>
                <a:gd name="connsiteX8" fmla="*/ 309 w 10000"/>
                <a:gd name="connsiteY8" fmla="*/ 0 h 10000"/>
                <a:gd name="connsiteX9" fmla="*/ 820 w 10000"/>
                <a:gd name="connsiteY9" fmla="*/ 0 h 10000"/>
                <a:gd name="connsiteX10" fmla="*/ 1576 w 10000"/>
                <a:gd name="connsiteY10" fmla="*/ 144 h 10000"/>
                <a:gd name="connsiteX11" fmla="*/ 2355 w 10000"/>
                <a:gd name="connsiteY11" fmla="*/ 462 h 10000"/>
                <a:gd name="connsiteX12" fmla="*/ 3058 w 10000"/>
                <a:gd name="connsiteY12" fmla="*/ 801 h 10000"/>
                <a:gd name="connsiteX13" fmla="*/ 3941 w 10000"/>
                <a:gd name="connsiteY13" fmla="*/ 1413 h 10000"/>
                <a:gd name="connsiteX14" fmla="*/ 4994 w 10000"/>
                <a:gd name="connsiteY14" fmla="*/ 2430 h 10000"/>
                <a:gd name="connsiteX15" fmla="*/ 5555 w 10000"/>
                <a:gd name="connsiteY15" fmla="*/ 2956 h 10000"/>
                <a:gd name="connsiteX16" fmla="*/ 6299 w 10000"/>
                <a:gd name="connsiteY16" fmla="*/ 3468 h 10000"/>
                <a:gd name="connsiteX17" fmla="*/ 6649 w 10000"/>
                <a:gd name="connsiteY17" fmla="*/ 3655 h 10000"/>
                <a:gd name="connsiteX18" fmla="*/ 6860 w 10000"/>
                <a:gd name="connsiteY18" fmla="*/ 3744 h 10000"/>
                <a:gd name="connsiteX19" fmla="*/ 7182 w 10000"/>
                <a:gd name="connsiteY19" fmla="*/ 3872 h 10000"/>
                <a:gd name="connsiteX20" fmla="*/ 7415 w 10000"/>
                <a:gd name="connsiteY20" fmla="*/ 3924 h 10000"/>
                <a:gd name="connsiteX21" fmla="*/ 7689 w 10000"/>
                <a:gd name="connsiteY21" fmla="*/ 3872 h 10000"/>
                <a:gd name="connsiteX22" fmla="*/ 7970 w 10000"/>
                <a:gd name="connsiteY22" fmla="*/ 3815 h 10000"/>
                <a:gd name="connsiteX23" fmla="*/ 8291 w 10000"/>
                <a:gd name="connsiteY23" fmla="*/ 3867 h 10000"/>
                <a:gd name="connsiteX24" fmla="*/ 8430 w 10000"/>
                <a:gd name="connsiteY24" fmla="*/ 4002 h 10000"/>
                <a:gd name="connsiteX25" fmla="*/ 8496 w 10000"/>
                <a:gd name="connsiteY25" fmla="*/ 4291 h 10000"/>
                <a:gd name="connsiteX26" fmla="*/ 8307 w 10000"/>
                <a:gd name="connsiteY26" fmla="*/ 4168 h 10000"/>
                <a:gd name="connsiteX27" fmla="*/ 8496 w 10000"/>
                <a:gd name="connsiteY27" fmla="*/ 4291 h 10000"/>
                <a:gd name="connsiteX28" fmla="*/ 8591 w 10000"/>
                <a:gd name="connsiteY28" fmla="*/ 4283 h 10000"/>
                <a:gd name="connsiteX29" fmla="*/ 8745 w 10000"/>
                <a:gd name="connsiteY29" fmla="*/ 4393 h 10000"/>
                <a:gd name="connsiteX30" fmla="*/ 8919 w 10000"/>
                <a:gd name="connsiteY30" fmla="*/ 4498 h 10000"/>
                <a:gd name="connsiteX31" fmla="*/ 9095 w 10000"/>
                <a:gd name="connsiteY31" fmla="*/ 4573 h 10000"/>
                <a:gd name="connsiteX32" fmla="*/ 9376 w 10000"/>
                <a:gd name="connsiteY32" fmla="*/ 4730 h 10000"/>
                <a:gd name="connsiteX33" fmla="*/ 9546 w 10000"/>
                <a:gd name="connsiteY33" fmla="*/ 4882 h 10000"/>
                <a:gd name="connsiteX34" fmla="*/ 9678 w 10000"/>
                <a:gd name="connsiteY34" fmla="*/ 4918 h 10000"/>
                <a:gd name="connsiteX35" fmla="*/ 9745 w 10000"/>
                <a:gd name="connsiteY35" fmla="*/ 4927 h 10000"/>
                <a:gd name="connsiteX36" fmla="*/ 9871 w 10000"/>
                <a:gd name="connsiteY36" fmla="*/ 4968 h 10000"/>
                <a:gd name="connsiteX37" fmla="*/ 9943 w 10000"/>
                <a:gd name="connsiteY37" fmla="*/ 5119 h 10000"/>
                <a:gd name="connsiteX38" fmla="*/ 9968 w 10000"/>
                <a:gd name="connsiteY38" fmla="*/ 5314 h 10000"/>
                <a:gd name="connsiteX39" fmla="*/ 10000 w 10000"/>
                <a:gd name="connsiteY39" fmla="*/ 5617 h 10000"/>
                <a:gd name="connsiteX40" fmla="*/ 9915 w 10000"/>
                <a:gd name="connsiteY40" fmla="*/ 5848 h 10000"/>
                <a:gd name="connsiteX41" fmla="*/ 9817 w 10000"/>
                <a:gd name="connsiteY41" fmla="*/ 5949 h 10000"/>
                <a:gd name="connsiteX42" fmla="*/ 9663 w 10000"/>
                <a:gd name="connsiteY42" fmla="*/ 5949 h 10000"/>
                <a:gd name="connsiteX43" fmla="*/ 9499 w 10000"/>
                <a:gd name="connsiteY43" fmla="*/ 5956 h 10000"/>
                <a:gd name="connsiteX44" fmla="*/ 9303 w 10000"/>
                <a:gd name="connsiteY44" fmla="*/ 5878 h 10000"/>
                <a:gd name="connsiteX45" fmla="*/ 9247 w 10000"/>
                <a:gd name="connsiteY45" fmla="*/ 5885 h 10000"/>
                <a:gd name="connsiteX46" fmla="*/ 9215 w 10000"/>
                <a:gd name="connsiteY46" fmla="*/ 5625 h 10000"/>
                <a:gd name="connsiteX47" fmla="*/ 9228 w 10000"/>
                <a:gd name="connsiteY47" fmla="*/ 5460 h 10000"/>
                <a:gd name="connsiteX48" fmla="*/ 9234 w 10000"/>
                <a:gd name="connsiteY48" fmla="*/ 5632 h 10000"/>
                <a:gd name="connsiteX49" fmla="*/ 9253 w 10000"/>
                <a:gd name="connsiteY49" fmla="*/ 5814 h 10000"/>
                <a:gd name="connsiteX50" fmla="*/ 9281 w 10000"/>
                <a:gd name="connsiteY50" fmla="*/ 5897 h 10000"/>
                <a:gd name="connsiteX51" fmla="*/ 9199 w 10000"/>
                <a:gd name="connsiteY51" fmla="*/ 6078 h 10000"/>
                <a:gd name="connsiteX52" fmla="*/ 9183 w 10000"/>
                <a:gd name="connsiteY52" fmla="*/ 6245 h 10000"/>
                <a:gd name="connsiteX53" fmla="*/ 9202 w 10000"/>
                <a:gd name="connsiteY53" fmla="*/ 6036 h 10000"/>
                <a:gd name="connsiteX54" fmla="*/ 9269 w 10000"/>
                <a:gd name="connsiteY54" fmla="*/ 5863 h 10000"/>
                <a:gd name="connsiteX55" fmla="*/ 9354 w 10000"/>
                <a:gd name="connsiteY55" fmla="*/ 5927 h 10000"/>
                <a:gd name="connsiteX56" fmla="*/ 9433 w 10000"/>
                <a:gd name="connsiteY56" fmla="*/ 6051 h 10000"/>
                <a:gd name="connsiteX57" fmla="*/ 9521 w 10000"/>
                <a:gd name="connsiteY57" fmla="*/ 6101 h 10000"/>
                <a:gd name="connsiteX58" fmla="*/ 9641 w 10000"/>
                <a:gd name="connsiteY58" fmla="*/ 6122 h 10000"/>
                <a:gd name="connsiteX59" fmla="*/ 9694 w 10000"/>
                <a:gd name="connsiteY59" fmla="*/ 6174 h 10000"/>
                <a:gd name="connsiteX60" fmla="*/ 9738 w 10000"/>
                <a:gd name="connsiteY60" fmla="*/ 6201 h 10000"/>
                <a:gd name="connsiteX61" fmla="*/ 9839 w 10000"/>
                <a:gd name="connsiteY61" fmla="*/ 6252 h 10000"/>
                <a:gd name="connsiteX62" fmla="*/ 9883 w 10000"/>
                <a:gd name="connsiteY62" fmla="*/ 6353 h 10000"/>
                <a:gd name="connsiteX63" fmla="*/ 9918 w 10000"/>
                <a:gd name="connsiteY63" fmla="*/ 6418 h 10000"/>
                <a:gd name="connsiteX64" fmla="*/ 9927 w 10000"/>
                <a:gd name="connsiteY64" fmla="*/ 6546 h 10000"/>
                <a:gd name="connsiteX65" fmla="*/ 9887 w 10000"/>
                <a:gd name="connsiteY65" fmla="*/ 6814 h 10000"/>
                <a:gd name="connsiteX66" fmla="*/ 9798 w 10000"/>
                <a:gd name="connsiteY66" fmla="*/ 7039 h 10000"/>
                <a:gd name="connsiteX67" fmla="*/ 9697 w 10000"/>
                <a:gd name="connsiteY67" fmla="*/ 7118 h 10000"/>
                <a:gd name="connsiteX68" fmla="*/ 9574 w 10000"/>
                <a:gd name="connsiteY68" fmla="*/ 7066 h 10000"/>
                <a:gd name="connsiteX69" fmla="*/ 9351 w 10000"/>
                <a:gd name="connsiteY69" fmla="*/ 6886 h 10000"/>
                <a:gd name="connsiteX70" fmla="*/ 9209 w 10000"/>
                <a:gd name="connsiteY70" fmla="*/ 6829 h 10000"/>
                <a:gd name="connsiteX71" fmla="*/ 9158 w 10000"/>
                <a:gd name="connsiteY71" fmla="*/ 6771 h 10000"/>
                <a:gd name="connsiteX72" fmla="*/ 9224 w 10000"/>
                <a:gd name="connsiteY72" fmla="*/ 6634 h 10000"/>
                <a:gd name="connsiteX73" fmla="*/ 9142 w 10000"/>
                <a:gd name="connsiteY73" fmla="*/ 6771 h 10000"/>
                <a:gd name="connsiteX74" fmla="*/ 9035 w 10000"/>
                <a:gd name="connsiteY74" fmla="*/ 6974 h 10000"/>
                <a:gd name="connsiteX75" fmla="*/ 9161 w 10000"/>
                <a:gd name="connsiteY75" fmla="*/ 6726 h 10000"/>
                <a:gd name="connsiteX76" fmla="*/ 9281 w 10000"/>
                <a:gd name="connsiteY76" fmla="*/ 6859 h 10000"/>
                <a:gd name="connsiteX77" fmla="*/ 9474 w 10000"/>
                <a:gd name="connsiteY77" fmla="*/ 6982 h 10000"/>
                <a:gd name="connsiteX78" fmla="*/ 9596 w 10000"/>
                <a:gd name="connsiteY78" fmla="*/ 7039 h 10000"/>
                <a:gd name="connsiteX79" fmla="*/ 9650 w 10000"/>
                <a:gd name="connsiteY79" fmla="*/ 7059 h 10000"/>
                <a:gd name="connsiteX80" fmla="*/ 9707 w 10000"/>
                <a:gd name="connsiteY80" fmla="*/ 7348 h 10000"/>
                <a:gd name="connsiteX81" fmla="*/ 9678 w 10000"/>
                <a:gd name="connsiteY81" fmla="*/ 7613 h 10000"/>
                <a:gd name="connsiteX82" fmla="*/ 9546 w 10000"/>
                <a:gd name="connsiteY82" fmla="*/ 7688 h 10000"/>
                <a:gd name="connsiteX83" fmla="*/ 9436 w 10000"/>
                <a:gd name="connsiteY83" fmla="*/ 7681 h 10000"/>
                <a:gd name="connsiteX84" fmla="*/ 9310 w 10000"/>
                <a:gd name="connsiteY84" fmla="*/ 7681 h 10000"/>
                <a:gd name="connsiteX85" fmla="*/ 9187 w 10000"/>
                <a:gd name="connsiteY85" fmla="*/ 7622 h 10000"/>
                <a:gd name="connsiteX86" fmla="*/ 9086 w 10000"/>
                <a:gd name="connsiteY86" fmla="*/ 7492 h 10000"/>
                <a:gd name="connsiteX87" fmla="*/ 8979 w 10000"/>
                <a:gd name="connsiteY87" fmla="*/ 7450 h 10000"/>
                <a:gd name="connsiteX88" fmla="*/ 8906 w 10000"/>
                <a:gd name="connsiteY88" fmla="*/ 7463 h 10000"/>
                <a:gd name="connsiteX89" fmla="*/ 8824 w 10000"/>
                <a:gd name="connsiteY89" fmla="*/ 7348 h 10000"/>
                <a:gd name="connsiteX90" fmla="*/ 8944 w 10000"/>
                <a:gd name="connsiteY90" fmla="*/ 7182 h 10000"/>
                <a:gd name="connsiteX91" fmla="*/ 8802 w 10000"/>
                <a:gd name="connsiteY91" fmla="*/ 7376 h 10000"/>
                <a:gd name="connsiteX92" fmla="*/ 8748 w 10000"/>
                <a:gd name="connsiteY92" fmla="*/ 7355 h 10000"/>
                <a:gd name="connsiteX93" fmla="*/ 8679 w 10000"/>
                <a:gd name="connsiteY93" fmla="*/ 7535 h 10000"/>
                <a:gd name="connsiteX94" fmla="*/ 8588 w 10000"/>
                <a:gd name="connsiteY94" fmla="*/ 7579 h 10000"/>
                <a:gd name="connsiteX95" fmla="*/ 8452 w 10000"/>
                <a:gd name="connsiteY95" fmla="*/ 7650 h 10000"/>
                <a:gd name="connsiteX96" fmla="*/ 8641 w 10000"/>
                <a:gd name="connsiteY96" fmla="*/ 7557 h 10000"/>
                <a:gd name="connsiteX97" fmla="*/ 8723 w 10000"/>
                <a:gd name="connsiteY97" fmla="*/ 7463 h 10000"/>
                <a:gd name="connsiteX98" fmla="*/ 8767 w 10000"/>
                <a:gd name="connsiteY98" fmla="*/ 7362 h 10000"/>
                <a:gd name="connsiteX99" fmla="*/ 8840 w 10000"/>
                <a:gd name="connsiteY99" fmla="*/ 7355 h 10000"/>
                <a:gd name="connsiteX100" fmla="*/ 8944 w 10000"/>
                <a:gd name="connsiteY100" fmla="*/ 7433 h 10000"/>
                <a:gd name="connsiteX101" fmla="*/ 9086 w 10000"/>
                <a:gd name="connsiteY101" fmla="*/ 7492 h 10000"/>
                <a:gd name="connsiteX102" fmla="*/ 9001 w 10000"/>
                <a:gd name="connsiteY102" fmla="*/ 7665 h 10000"/>
                <a:gd name="connsiteX103" fmla="*/ 8897 w 10000"/>
                <a:gd name="connsiteY103" fmla="*/ 7795 h 10000"/>
                <a:gd name="connsiteX104" fmla="*/ 8840 w 10000"/>
                <a:gd name="connsiteY104" fmla="*/ 7810 h 10000"/>
                <a:gd name="connsiteX105" fmla="*/ 8679 w 10000"/>
                <a:gd name="connsiteY105" fmla="*/ 7788 h 10000"/>
                <a:gd name="connsiteX106" fmla="*/ 8446 w 10000"/>
                <a:gd name="connsiteY106" fmla="*/ 7729 h 10000"/>
                <a:gd name="connsiteX107" fmla="*/ 8162 w 10000"/>
                <a:gd name="connsiteY107" fmla="*/ 7650 h 10000"/>
                <a:gd name="connsiteX108" fmla="*/ 7935 w 10000"/>
                <a:gd name="connsiteY108" fmla="*/ 7521 h 10000"/>
                <a:gd name="connsiteX109" fmla="*/ 7765 w 10000"/>
                <a:gd name="connsiteY109" fmla="*/ 7362 h 10000"/>
                <a:gd name="connsiteX110" fmla="*/ 7538 w 10000"/>
                <a:gd name="connsiteY110" fmla="*/ 7189 h 10000"/>
                <a:gd name="connsiteX111" fmla="*/ 7301 w 10000"/>
                <a:gd name="connsiteY111" fmla="*/ 6974 h 10000"/>
                <a:gd name="connsiteX112" fmla="*/ 7141 w 10000"/>
                <a:gd name="connsiteY112" fmla="*/ 6691 h 10000"/>
                <a:gd name="connsiteX113" fmla="*/ 6885 w 10000"/>
                <a:gd name="connsiteY113" fmla="*/ 6461 h 10000"/>
                <a:gd name="connsiteX114" fmla="*/ 6453 w 10000"/>
                <a:gd name="connsiteY114" fmla="*/ 6158 h 10000"/>
                <a:gd name="connsiteX115" fmla="*/ 5523 w 10000"/>
                <a:gd name="connsiteY115" fmla="*/ 6101 h 10000"/>
                <a:gd name="connsiteX116" fmla="*/ 4562 w 10000"/>
                <a:gd name="connsiteY116" fmla="*/ 6036 h 10000"/>
                <a:gd name="connsiteX117" fmla="*/ 3742 w 10000"/>
                <a:gd name="connsiteY117" fmla="*/ 5799 h 10000"/>
                <a:gd name="connsiteX118" fmla="*/ 2601 w 10000"/>
                <a:gd name="connsiteY118" fmla="*/ 4991 h 10000"/>
                <a:gd name="connsiteX119" fmla="*/ 1980 w 10000"/>
                <a:gd name="connsiteY119" fmla="*/ 4067 h 10000"/>
                <a:gd name="connsiteX120" fmla="*/ 1277 w 10000"/>
                <a:gd name="connsiteY120" fmla="*/ 3275 h 10000"/>
                <a:gd name="connsiteX121" fmla="*/ 2926 w 10000"/>
                <a:gd name="connsiteY121" fmla="*/ 5248 h 10000"/>
                <a:gd name="connsiteX122" fmla="*/ 3662 w 10000"/>
                <a:gd name="connsiteY122" fmla="*/ 5814 h 10000"/>
                <a:gd name="connsiteX123" fmla="*/ 3967 w 10000"/>
                <a:gd name="connsiteY123" fmla="*/ 5940 h 10000"/>
                <a:gd name="connsiteX124" fmla="*/ 3742 w 10000"/>
                <a:gd name="connsiteY124" fmla="*/ 6332 h 10000"/>
                <a:gd name="connsiteX125" fmla="*/ 3455 w 10000"/>
                <a:gd name="connsiteY125" fmla="*/ 7658 h 10000"/>
                <a:gd name="connsiteX126" fmla="*/ 3180 w 10000"/>
                <a:gd name="connsiteY126" fmla="*/ 8969 h 10000"/>
                <a:gd name="connsiteX127" fmla="*/ 3055 w 10000"/>
                <a:gd name="connsiteY127" fmla="*/ 10000 h 10000"/>
                <a:gd name="connsiteX128" fmla="*/ 2565 w 10000"/>
                <a:gd name="connsiteY128" fmla="*/ 9237 h 10000"/>
                <a:gd name="connsiteX0" fmla="*/ 2565 w 10000"/>
                <a:gd name="connsiteY0" fmla="*/ 9237 h 10000"/>
                <a:gd name="connsiteX1" fmla="*/ 1828 w 10000"/>
                <a:gd name="connsiteY1" fmla="*/ 7863 h 10000"/>
                <a:gd name="connsiteX2" fmla="*/ 1257 w 10000"/>
                <a:gd name="connsiteY2" fmla="*/ 6467 h 10000"/>
                <a:gd name="connsiteX3" fmla="*/ 968 w 10000"/>
                <a:gd name="connsiteY3" fmla="*/ 5547 h 10000"/>
                <a:gd name="connsiteX4" fmla="*/ 463 w 10000"/>
                <a:gd name="connsiteY4" fmla="*/ 3822 h 10000"/>
                <a:gd name="connsiteX5" fmla="*/ 181 w 10000"/>
                <a:gd name="connsiteY5" fmla="*/ 2355 h 10000"/>
                <a:gd name="connsiteX6" fmla="*/ 0 w 10000"/>
                <a:gd name="connsiteY6" fmla="*/ 1124 h 10000"/>
                <a:gd name="connsiteX7" fmla="*/ 50 w 10000"/>
                <a:gd name="connsiteY7" fmla="*/ 57 h 10000"/>
                <a:gd name="connsiteX8" fmla="*/ 309 w 10000"/>
                <a:gd name="connsiteY8" fmla="*/ 0 h 10000"/>
                <a:gd name="connsiteX9" fmla="*/ 820 w 10000"/>
                <a:gd name="connsiteY9" fmla="*/ 0 h 10000"/>
                <a:gd name="connsiteX10" fmla="*/ 1576 w 10000"/>
                <a:gd name="connsiteY10" fmla="*/ 144 h 10000"/>
                <a:gd name="connsiteX11" fmla="*/ 2355 w 10000"/>
                <a:gd name="connsiteY11" fmla="*/ 462 h 10000"/>
                <a:gd name="connsiteX12" fmla="*/ 3058 w 10000"/>
                <a:gd name="connsiteY12" fmla="*/ 801 h 10000"/>
                <a:gd name="connsiteX13" fmla="*/ 3941 w 10000"/>
                <a:gd name="connsiteY13" fmla="*/ 1413 h 10000"/>
                <a:gd name="connsiteX14" fmla="*/ 4994 w 10000"/>
                <a:gd name="connsiteY14" fmla="*/ 2430 h 10000"/>
                <a:gd name="connsiteX15" fmla="*/ 5555 w 10000"/>
                <a:gd name="connsiteY15" fmla="*/ 2956 h 10000"/>
                <a:gd name="connsiteX16" fmla="*/ 6299 w 10000"/>
                <a:gd name="connsiteY16" fmla="*/ 3468 h 10000"/>
                <a:gd name="connsiteX17" fmla="*/ 6649 w 10000"/>
                <a:gd name="connsiteY17" fmla="*/ 3655 h 10000"/>
                <a:gd name="connsiteX18" fmla="*/ 6860 w 10000"/>
                <a:gd name="connsiteY18" fmla="*/ 3744 h 10000"/>
                <a:gd name="connsiteX19" fmla="*/ 7182 w 10000"/>
                <a:gd name="connsiteY19" fmla="*/ 3872 h 10000"/>
                <a:gd name="connsiteX20" fmla="*/ 7415 w 10000"/>
                <a:gd name="connsiteY20" fmla="*/ 3924 h 10000"/>
                <a:gd name="connsiteX21" fmla="*/ 7689 w 10000"/>
                <a:gd name="connsiteY21" fmla="*/ 3872 h 10000"/>
                <a:gd name="connsiteX22" fmla="*/ 7970 w 10000"/>
                <a:gd name="connsiteY22" fmla="*/ 3815 h 10000"/>
                <a:gd name="connsiteX23" fmla="*/ 8291 w 10000"/>
                <a:gd name="connsiteY23" fmla="*/ 3867 h 10000"/>
                <a:gd name="connsiteX24" fmla="*/ 8430 w 10000"/>
                <a:gd name="connsiteY24" fmla="*/ 4002 h 10000"/>
                <a:gd name="connsiteX25" fmla="*/ 8496 w 10000"/>
                <a:gd name="connsiteY25" fmla="*/ 4291 h 10000"/>
                <a:gd name="connsiteX26" fmla="*/ 8307 w 10000"/>
                <a:gd name="connsiteY26" fmla="*/ 4168 h 10000"/>
                <a:gd name="connsiteX27" fmla="*/ 8496 w 10000"/>
                <a:gd name="connsiteY27" fmla="*/ 4291 h 10000"/>
                <a:gd name="connsiteX28" fmla="*/ 8591 w 10000"/>
                <a:gd name="connsiteY28" fmla="*/ 4283 h 10000"/>
                <a:gd name="connsiteX29" fmla="*/ 8745 w 10000"/>
                <a:gd name="connsiteY29" fmla="*/ 4393 h 10000"/>
                <a:gd name="connsiteX30" fmla="*/ 8919 w 10000"/>
                <a:gd name="connsiteY30" fmla="*/ 4498 h 10000"/>
                <a:gd name="connsiteX31" fmla="*/ 9095 w 10000"/>
                <a:gd name="connsiteY31" fmla="*/ 4573 h 10000"/>
                <a:gd name="connsiteX32" fmla="*/ 9376 w 10000"/>
                <a:gd name="connsiteY32" fmla="*/ 4730 h 10000"/>
                <a:gd name="connsiteX33" fmla="*/ 9546 w 10000"/>
                <a:gd name="connsiteY33" fmla="*/ 4882 h 10000"/>
                <a:gd name="connsiteX34" fmla="*/ 9678 w 10000"/>
                <a:gd name="connsiteY34" fmla="*/ 4918 h 10000"/>
                <a:gd name="connsiteX35" fmla="*/ 9745 w 10000"/>
                <a:gd name="connsiteY35" fmla="*/ 4927 h 10000"/>
                <a:gd name="connsiteX36" fmla="*/ 9871 w 10000"/>
                <a:gd name="connsiteY36" fmla="*/ 4968 h 10000"/>
                <a:gd name="connsiteX37" fmla="*/ 9943 w 10000"/>
                <a:gd name="connsiteY37" fmla="*/ 5119 h 10000"/>
                <a:gd name="connsiteX38" fmla="*/ 9968 w 10000"/>
                <a:gd name="connsiteY38" fmla="*/ 5314 h 10000"/>
                <a:gd name="connsiteX39" fmla="*/ 10000 w 10000"/>
                <a:gd name="connsiteY39" fmla="*/ 5617 h 10000"/>
                <a:gd name="connsiteX40" fmla="*/ 9915 w 10000"/>
                <a:gd name="connsiteY40" fmla="*/ 5848 h 10000"/>
                <a:gd name="connsiteX41" fmla="*/ 9817 w 10000"/>
                <a:gd name="connsiteY41" fmla="*/ 5949 h 10000"/>
                <a:gd name="connsiteX42" fmla="*/ 9663 w 10000"/>
                <a:gd name="connsiteY42" fmla="*/ 5949 h 10000"/>
                <a:gd name="connsiteX43" fmla="*/ 9499 w 10000"/>
                <a:gd name="connsiteY43" fmla="*/ 5956 h 10000"/>
                <a:gd name="connsiteX44" fmla="*/ 9303 w 10000"/>
                <a:gd name="connsiteY44" fmla="*/ 5878 h 10000"/>
                <a:gd name="connsiteX45" fmla="*/ 9247 w 10000"/>
                <a:gd name="connsiteY45" fmla="*/ 5885 h 10000"/>
                <a:gd name="connsiteX46" fmla="*/ 9215 w 10000"/>
                <a:gd name="connsiteY46" fmla="*/ 5625 h 10000"/>
                <a:gd name="connsiteX47" fmla="*/ 9228 w 10000"/>
                <a:gd name="connsiteY47" fmla="*/ 5460 h 10000"/>
                <a:gd name="connsiteX48" fmla="*/ 9234 w 10000"/>
                <a:gd name="connsiteY48" fmla="*/ 5632 h 10000"/>
                <a:gd name="connsiteX49" fmla="*/ 9253 w 10000"/>
                <a:gd name="connsiteY49" fmla="*/ 5814 h 10000"/>
                <a:gd name="connsiteX50" fmla="*/ 9281 w 10000"/>
                <a:gd name="connsiteY50" fmla="*/ 5897 h 10000"/>
                <a:gd name="connsiteX51" fmla="*/ 9199 w 10000"/>
                <a:gd name="connsiteY51" fmla="*/ 6078 h 10000"/>
                <a:gd name="connsiteX52" fmla="*/ 9183 w 10000"/>
                <a:gd name="connsiteY52" fmla="*/ 6245 h 10000"/>
                <a:gd name="connsiteX53" fmla="*/ 9202 w 10000"/>
                <a:gd name="connsiteY53" fmla="*/ 6036 h 10000"/>
                <a:gd name="connsiteX54" fmla="*/ 9269 w 10000"/>
                <a:gd name="connsiteY54" fmla="*/ 5863 h 10000"/>
                <a:gd name="connsiteX55" fmla="*/ 9354 w 10000"/>
                <a:gd name="connsiteY55" fmla="*/ 5927 h 10000"/>
                <a:gd name="connsiteX56" fmla="*/ 9433 w 10000"/>
                <a:gd name="connsiteY56" fmla="*/ 6051 h 10000"/>
                <a:gd name="connsiteX57" fmla="*/ 9521 w 10000"/>
                <a:gd name="connsiteY57" fmla="*/ 6101 h 10000"/>
                <a:gd name="connsiteX58" fmla="*/ 9641 w 10000"/>
                <a:gd name="connsiteY58" fmla="*/ 6122 h 10000"/>
                <a:gd name="connsiteX59" fmla="*/ 9694 w 10000"/>
                <a:gd name="connsiteY59" fmla="*/ 6174 h 10000"/>
                <a:gd name="connsiteX60" fmla="*/ 9738 w 10000"/>
                <a:gd name="connsiteY60" fmla="*/ 6201 h 10000"/>
                <a:gd name="connsiteX61" fmla="*/ 9839 w 10000"/>
                <a:gd name="connsiteY61" fmla="*/ 6252 h 10000"/>
                <a:gd name="connsiteX62" fmla="*/ 9883 w 10000"/>
                <a:gd name="connsiteY62" fmla="*/ 6353 h 10000"/>
                <a:gd name="connsiteX63" fmla="*/ 9918 w 10000"/>
                <a:gd name="connsiteY63" fmla="*/ 6418 h 10000"/>
                <a:gd name="connsiteX64" fmla="*/ 9927 w 10000"/>
                <a:gd name="connsiteY64" fmla="*/ 6546 h 10000"/>
                <a:gd name="connsiteX65" fmla="*/ 9887 w 10000"/>
                <a:gd name="connsiteY65" fmla="*/ 6814 h 10000"/>
                <a:gd name="connsiteX66" fmla="*/ 9798 w 10000"/>
                <a:gd name="connsiteY66" fmla="*/ 7039 h 10000"/>
                <a:gd name="connsiteX67" fmla="*/ 9697 w 10000"/>
                <a:gd name="connsiteY67" fmla="*/ 7118 h 10000"/>
                <a:gd name="connsiteX68" fmla="*/ 9574 w 10000"/>
                <a:gd name="connsiteY68" fmla="*/ 7066 h 10000"/>
                <a:gd name="connsiteX69" fmla="*/ 9351 w 10000"/>
                <a:gd name="connsiteY69" fmla="*/ 6886 h 10000"/>
                <a:gd name="connsiteX70" fmla="*/ 9209 w 10000"/>
                <a:gd name="connsiteY70" fmla="*/ 6829 h 10000"/>
                <a:gd name="connsiteX71" fmla="*/ 9158 w 10000"/>
                <a:gd name="connsiteY71" fmla="*/ 6771 h 10000"/>
                <a:gd name="connsiteX72" fmla="*/ 9224 w 10000"/>
                <a:gd name="connsiteY72" fmla="*/ 6634 h 10000"/>
                <a:gd name="connsiteX73" fmla="*/ 9142 w 10000"/>
                <a:gd name="connsiteY73" fmla="*/ 6771 h 10000"/>
                <a:gd name="connsiteX74" fmla="*/ 9035 w 10000"/>
                <a:gd name="connsiteY74" fmla="*/ 6974 h 10000"/>
                <a:gd name="connsiteX75" fmla="*/ 9161 w 10000"/>
                <a:gd name="connsiteY75" fmla="*/ 6726 h 10000"/>
                <a:gd name="connsiteX76" fmla="*/ 9281 w 10000"/>
                <a:gd name="connsiteY76" fmla="*/ 6859 h 10000"/>
                <a:gd name="connsiteX77" fmla="*/ 9474 w 10000"/>
                <a:gd name="connsiteY77" fmla="*/ 6982 h 10000"/>
                <a:gd name="connsiteX78" fmla="*/ 9596 w 10000"/>
                <a:gd name="connsiteY78" fmla="*/ 7039 h 10000"/>
                <a:gd name="connsiteX79" fmla="*/ 9650 w 10000"/>
                <a:gd name="connsiteY79" fmla="*/ 7059 h 10000"/>
                <a:gd name="connsiteX80" fmla="*/ 9707 w 10000"/>
                <a:gd name="connsiteY80" fmla="*/ 7348 h 10000"/>
                <a:gd name="connsiteX81" fmla="*/ 9678 w 10000"/>
                <a:gd name="connsiteY81" fmla="*/ 7613 h 10000"/>
                <a:gd name="connsiteX82" fmla="*/ 9546 w 10000"/>
                <a:gd name="connsiteY82" fmla="*/ 7688 h 10000"/>
                <a:gd name="connsiteX83" fmla="*/ 9436 w 10000"/>
                <a:gd name="connsiteY83" fmla="*/ 7681 h 10000"/>
                <a:gd name="connsiteX84" fmla="*/ 9310 w 10000"/>
                <a:gd name="connsiteY84" fmla="*/ 7681 h 10000"/>
                <a:gd name="connsiteX85" fmla="*/ 9187 w 10000"/>
                <a:gd name="connsiteY85" fmla="*/ 7622 h 10000"/>
                <a:gd name="connsiteX86" fmla="*/ 9086 w 10000"/>
                <a:gd name="connsiteY86" fmla="*/ 7492 h 10000"/>
                <a:gd name="connsiteX87" fmla="*/ 8979 w 10000"/>
                <a:gd name="connsiteY87" fmla="*/ 7450 h 10000"/>
                <a:gd name="connsiteX88" fmla="*/ 8906 w 10000"/>
                <a:gd name="connsiteY88" fmla="*/ 7463 h 10000"/>
                <a:gd name="connsiteX89" fmla="*/ 8824 w 10000"/>
                <a:gd name="connsiteY89" fmla="*/ 7348 h 10000"/>
                <a:gd name="connsiteX90" fmla="*/ 8944 w 10000"/>
                <a:gd name="connsiteY90" fmla="*/ 7182 h 10000"/>
                <a:gd name="connsiteX91" fmla="*/ 8802 w 10000"/>
                <a:gd name="connsiteY91" fmla="*/ 7376 h 10000"/>
                <a:gd name="connsiteX92" fmla="*/ 8748 w 10000"/>
                <a:gd name="connsiteY92" fmla="*/ 7355 h 10000"/>
                <a:gd name="connsiteX93" fmla="*/ 8679 w 10000"/>
                <a:gd name="connsiteY93" fmla="*/ 7535 h 10000"/>
                <a:gd name="connsiteX94" fmla="*/ 8588 w 10000"/>
                <a:gd name="connsiteY94" fmla="*/ 7579 h 10000"/>
                <a:gd name="connsiteX95" fmla="*/ 8452 w 10000"/>
                <a:gd name="connsiteY95" fmla="*/ 7650 h 10000"/>
                <a:gd name="connsiteX96" fmla="*/ 8641 w 10000"/>
                <a:gd name="connsiteY96" fmla="*/ 7557 h 10000"/>
                <a:gd name="connsiteX97" fmla="*/ 8723 w 10000"/>
                <a:gd name="connsiteY97" fmla="*/ 7463 h 10000"/>
                <a:gd name="connsiteX98" fmla="*/ 8767 w 10000"/>
                <a:gd name="connsiteY98" fmla="*/ 7362 h 10000"/>
                <a:gd name="connsiteX99" fmla="*/ 8840 w 10000"/>
                <a:gd name="connsiteY99" fmla="*/ 7355 h 10000"/>
                <a:gd name="connsiteX100" fmla="*/ 8944 w 10000"/>
                <a:gd name="connsiteY100" fmla="*/ 7433 h 10000"/>
                <a:gd name="connsiteX101" fmla="*/ 9086 w 10000"/>
                <a:gd name="connsiteY101" fmla="*/ 7492 h 10000"/>
                <a:gd name="connsiteX102" fmla="*/ 9001 w 10000"/>
                <a:gd name="connsiteY102" fmla="*/ 7665 h 10000"/>
                <a:gd name="connsiteX103" fmla="*/ 8897 w 10000"/>
                <a:gd name="connsiteY103" fmla="*/ 7795 h 10000"/>
                <a:gd name="connsiteX104" fmla="*/ 8840 w 10000"/>
                <a:gd name="connsiteY104" fmla="*/ 7810 h 10000"/>
                <a:gd name="connsiteX105" fmla="*/ 8679 w 10000"/>
                <a:gd name="connsiteY105" fmla="*/ 7788 h 10000"/>
                <a:gd name="connsiteX106" fmla="*/ 8446 w 10000"/>
                <a:gd name="connsiteY106" fmla="*/ 7729 h 10000"/>
                <a:gd name="connsiteX107" fmla="*/ 8162 w 10000"/>
                <a:gd name="connsiteY107" fmla="*/ 7650 h 10000"/>
                <a:gd name="connsiteX108" fmla="*/ 7935 w 10000"/>
                <a:gd name="connsiteY108" fmla="*/ 7521 h 10000"/>
                <a:gd name="connsiteX109" fmla="*/ 7765 w 10000"/>
                <a:gd name="connsiteY109" fmla="*/ 7362 h 10000"/>
                <a:gd name="connsiteX110" fmla="*/ 7538 w 10000"/>
                <a:gd name="connsiteY110" fmla="*/ 7189 h 10000"/>
                <a:gd name="connsiteX111" fmla="*/ 7301 w 10000"/>
                <a:gd name="connsiteY111" fmla="*/ 6974 h 10000"/>
                <a:gd name="connsiteX112" fmla="*/ 7141 w 10000"/>
                <a:gd name="connsiteY112" fmla="*/ 6691 h 10000"/>
                <a:gd name="connsiteX113" fmla="*/ 6885 w 10000"/>
                <a:gd name="connsiteY113" fmla="*/ 6461 h 10000"/>
                <a:gd name="connsiteX114" fmla="*/ 6453 w 10000"/>
                <a:gd name="connsiteY114" fmla="*/ 6158 h 10000"/>
                <a:gd name="connsiteX115" fmla="*/ 5523 w 10000"/>
                <a:gd name="connsiteY115" fmla="*/ 6101 h 10000"/>
                <a:gd name="connsiteX116" fmla="*/ 4562 w 10000"/>
                <a:gd name="connsiteY116" fmla="*/ 6036 h 10000"/>
                <a:gd name="connsiteX117" fmla="*/ 3742 w 10000"/>
                <a:gd name="connsiteY117" fmla="*/ 5799 h 10000"/>
                <a:gd name="connsiteX118" fmla="*/ 2601 w 10000"/>
                <a:gd name="connsiteY118" fmla="*/ 4991 h 10000"/>
                <a:gd name="connsiteX119" fmla="*/ 1980 w 10000"/>
                <a:gd name="connsiteY119" fmla="*/ 4067 h 10000"/>
                <a:gd name="connsiteX120" fmla="*/ 1277 w 10000"/>
                <a:gd name="connsiteY120" fmla="*/ 3275 h 10000"/>
                <a:gd name="connsiteX121" fmla="*/ 2926 w 10000"/>
                <a:gd name="connsiteY121" fmla="*/ 5248 h 10000"/>
                <a:gd name="connsiteX122" fmla="*/ 3662 w 10000"/>
                <a:gd name="connsiteY122" fmla="*/ 5814 h 10000"/>
                <a:gd name="connsiteX123" fmla="*/ 3967 w 10000"/>
                <a:gd name="connsiteY123" fmla="*/ 5940 h 10000"/>
                <a:gd name="connsiteX124" fmla="*/ 3742 w 10000"/>
                <a:gd name="connsiteY124" fmla="*/ 6332 h 10000"/>
                <a:gd name="connsiteX125" fmla="*/ 3410 w 10000"/>
                <a:gd name="connsiteY125" fmla="*/ 7627 h 10000"/>
                <a:gd name="connsiteX126" fmla="*/ 3180 w 10000"/>
                <a:gd name="connsiteY126" fmla="*/ 8969 h 10000"/>
                <a:gd name="connsiteX127" fmla="*/ 3055 w 10000"/>
                <a:gd name="connsiteY127" fmla="*/ 10000 h 10000"/>
                <a:gd name="connsiteX128" fmla="*/ 2565 w 10000"/>
                <a:gd name="connsiteY128" fmla="*/ 9237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Lst>
              <a:rect l="l" t="t" r="r" b="b"/>
              <a:pathLst>
                <a:path w="10000" h="10000">
                  <a:moveTo>
                    <a:pt x="2565" y="9237"/>
                  </a:moveTo>
                  <a:cubicBezTo>
                    <a:pt x="2278" y="8717"/>
                    <a:pt x="2094" y="8258"/>
                    <a:pt x="1828" y="7863"/>
                  </a:cubicBezTo>
                  <a:lnTo>
                    <a:pt x="1257" y="6467"/>
                  </a:lnTo>
                  <a:cubicBezTo>
                    <a:pt x="1161" y="6160"/>
                    <a:pt x="1064" y="5854"/>
                    <a:pt x="968" y="5547"/>
                  </a:cubicBezTo>
                  <a:cubicBezTo>
                    <a:pt x="815" y="4931"/>
                    <a:pt x="616" y="4438"/>
                    <a:pt x="463" y="3822"/>
                  </a:cubicBezTo>
                  <a:cubicBezTo>
                    <a:pt x="386" y="3331"/>
                    <a:pt x="258" y="2847"/>
                    <a:pt x="181" y="2355"/>
                  </a:cubicBezTo>
                  <a:cubicBezTo>
                    <a:pt x="103" y="1949"/>
                    <a:pt x="78" y="1532"/>
                    <a:pt x="0" y="1124"/>
                  </a:cubicBezTo>
                  <a:cubicBezTo>
                    <a:pt x="17" y="769"/>
                    <a:pt x="33" y="413"/>
                    <a:pt x="50" y="57"/>
                  </a:cubicBezTo>
                  <a:lnTo>
                    <a:pt x="309" y="0"/>
                  </a:lnTo>
                  <a:lnTo>
                    <a:pt x="820" y="0"/>
                  </a:lnTo>
                  <a:lnTo>
                    <a:pt x="1576" y="144"/>
                  </a:lnTo>
                  <a:lnTo>
                    <a:pt x="2355" y="462"/>
                  </a:lnTo>
                  <a:lnTo>
                    <a:pt x="3058" y="801"/>
                  </a:lnTo>
                  <a:lnTo>
                    <a:pt x="3941" y="1413"/>
                  </a:lnTo>
                  <a:lnTo>
                    <a:pt x="4994" y="2430"/>
                  </a:lnTo>
                  <a:lnTo>
                    <a:pt x="5555" y="2956"/>
                  </a:lnTo>
                  <a:lnTo>
                    <a:pt x="6299" y="3468"/>
                  </a:lnTo>
                  <a:lnTo>
                    <a:pt x="6649" y="3655"/>
                  </a:lnTo>
                  <a:lnTo>
                    <a:pt x="6860" y="3744"/>
                  </a:lnTo>
                  <a:lnTo>
                    <a:pt x="7182" y="3872"/>
                  </a:lnTo>
                  <a:lnTo>
                    <a:pt x="7415" y="3924"/>
                  </a:lnTo>
                  <a:lnTo>
                    <a:pt x="7689" y="3872"/>
                  </a:lnTo>
                  <a:lnTo>
                    <a:pt x="7970" y="3815"/>
                  </a:lnTo>
                  <a:lnTo>
                    <a:pt x="8291" y="3867"/>
                  </a:lnTo>
                  <a:cubicBezTo>
                    <a:pt x="8337" y="3911"/>
                    <a:pt x="8384" y="3956"/>
                    <a:pt x="8430" y="4002"/>
                  </a:cubicBezTo>
                  <a:cubicBezTo>
                    <a:pt x="8452" y="4100"/>
                    <a:pt x="8474" y="4194"/>
                    <a:pt x="8496" y="4291"/>
                  </a:cubicBezTo>
                  <a:lnTo>
                    <a:pt x="8307" y="4168"/>
                  </a:lnTo>
                  <a:lnTo>
                    <a:pt x="8496" y="4291"/>
                  </a:lnTo>
                  <a:cubicBezTo>
                    <a:pt x="8528" y="4288"/>
                    <a:pt x="8559" y="4285"/>
                    <a:pt x="8591" y="4283"/>
                  </a:cubicBezTo>
                  <a:cubicBezTo>
                    <a:pt x="8642" y="4319"/>
                    <a:pt x="8694" y="4355"/>
                    <a:pt x="8745" y="4393"/>
                  </a:cubicBezTo>
                  <a:lnTo>
                    <a:pt x="8919" y="4498"/>
                  </a:lnTo>
                  <a:lnTo>
                    <a:pt x="9095" y="4573"/>
                  </a:lnTo>
                  <a:lnTo>
                    <a:pt x="9376" y="4730"/>
                  </a:lnTo>
                  <a:lnTo>
                    <a:pt x="9546" y="4882"/>
                  </a:lnTo>
                  <a:lnTo>
                    <a:pt x="9678" y="4918"/>
                  </a:lnTo>
                  <a:cubicBezTo>
                    <a:pt x="9700" y="4920"/>
                    <a:pt x="9723" y="4925"/>
                    <a:pt x="9745" y="4927"/>
                  </a:cubicBezTo>
                  <a:lnTo>
                    <a:pt x="9871" y="4968"/>
                  </a:lnTo>
                  <a:cubicBezTo>
                    <a:pt x="9895" y="5018"/>
                    <a:pt x="9919" y="5069"/>
                    <a:pt x="9943" y="5119"/>
                  </a:cubicBezTo>
                  <a:cubicBezTo>
                    <a:pt x="9951" y="5185"/>
                    <a:pt x="9960" y="5248"/>
                    <a:pt x="9968" y="5314"/>
                  </a:cubicBezTo>
                  <a:cubicBezTo>
                    <a:pt x="9979" y="5415"/>
                    <a:pt x="9989" y="5518"/>
                    <a:pt x="10000" y="5617"/>
                  </a:cubicBezTo>
                  <a:cubicBezTo>
                    <a:pt x="9972" y="5695"/>
                    <a:pt x="9943" y="5771"/>
                    <a:pt x="9915" y="5848"/>
                  </a:cubicBezTo>
                  <a:cubicBezTo>
                    <a:pt x="9882" y="5881"/>
                    <a:pt x="9850" y="5917"/>
                    <a:pt x="9817" y="5949"/>
                  </a:cubicBezTo>
                  <a:lnTo>
                    <a:pt x="9663" y="5949"/>
                  </a:lnTo>
                  <a:lnTo>
                    <a:pt x="9499" y="5956"/>
                  </a:lnTo>
                  <a:lnTo>
                    <a:pt x="9303" y="5878"/>
                  </a:lnTo>
                  <a:cubicBezTo>
                    <a:pt x="9284" y="5880"/>
                    <a:pt x="9266" y="5881"/>
                    <a:pt x="9247" y="5885"/>
                  </a:cubicBezTo>
                  <a:cubicBezTo>
                    <a:pt x="9236" y="5797"/>
                    <a:pt x="9226" y="5711"/>
                    <a:pt x="9215" y="5625"/>
                  </a:cubicBezTo>
                  <a:cubicBezTo>
                    <a:pt x="9219" y="5569"/>
                    <a:pt x="9224" y="5514"/>
                    <a:pt x="9228" y="5460"/>
                  </a:cubicBezTo>
                  <a:cubicBezTo>
                    <a:pt x="9230" y="5517"/>
                    <a:pt x="9232" y="5574"/>
                    <a:pt x="9234" y="5632"/>
                  </a:cubicBezTo>
                  <a:cubicBezTo>
                    <a:pt x="9240" y="5692"/>
                    <a:pt x="9247" y="5753"/>
                    <a:pt x="9253" y="5814"/>
                  </a:cubicBezTo>
                  <a:cubicBezTo>
                    <a:pt x="9262" y="5841"/>
                    <a:pt x="9272" y="5871"/>
                    <a:pt x="9281" y="5897"/>
                  </a:cubicBezTo>
                  <a:cubicBezTo>
                    <a:pt x="9254" y="5958"/>
                    <a:pt x="9226" y="6017"/>
                    <a:pt x="9199" y="6078"/>
                  </a:cubicBezTo>
                  <a:cubicBezTo>
                    <a:pt x="9194" y="6132"/>
                    <a:pt x="9188" y="6190"/>
                    <a:pt x="9183" y="6245"/>
                  </a:cubicBezTo>
                  <a:cubicBezTo>
                    <a:pt x="9189" y="6175"/>
                    <a:pt x="9196" y="6105"/>
                    <a:pt x="9202" y="6036"/>
                  </a:cubicBezTo>
                  <a:cubicBezTo>
                    <a:pt x="9224" y="5978"/>
                    <a:pt x="9247" y="5921"/>
                    <a:pt x="9269" y="5863"/>
                  </a:cubicBezTo>
                  <a:lnTo>
                    <a:pt x="9354" y="5927"/>
                  </a:lnTo>
                  <a:cubicBezTo>
                    <a:pt x="9380" y="5968"/>
                    <a:pt x="9407" y="6009"/>
                    <a:pt x="9433" y="6051"/>
                  </a:cubicBezTo>
                  <a:cubicBezTo>
                    <a:pt x="9462" y="6067"/>
                    <a:pt x="9492" y="6083"/>
                    <a:pt x="9521" y="6101"/>
                  </a:cubicBezTo>
                  <a:lnTo>
                    <a:pt x="9641" y="6122"/>
                  </a:lnTo>
                  <a:cubicBezTo>
                    <a:pt x="9659" y="6139"/>
                    <a:pt x="9676" y="6157"/>
                    <a:pt x="9694" y="6174"/>
                  </a:cubicBezTo>
                  <a:cubicBezTo>
                    <a:pt x="9709" y="6182"/>
                    <a:pt x="9723" y="6192"/>
                    <a:pt x="9738" y="6201"/>
                  </a:cubicBezTo>
                  <a:cubicBezTo>
                    <a:pt x="9772" y="6218"/>
                    <a:pt x="9805" y="6236"/>
                    <a:pt x="9839" y="6252"/>
                  </a:cubicBezTo>
                  <a:cubicBezTo>
                    <a:pt x="9854" y="6286"/>
                    <a:pt x="9868" y="6319"/>
                    <a:pt x="9883" y="6353"/>
                  </a:cubicBezTo>
                  <a:cubicBezTo>
                    <a:pt x="9895" y="6374"/>
                    <a:pt x="9906" y="6397"/>
                    <a:pt x="9918" y="6418"/>
                  </a:cubicBezTo>
                  <a:cubicBezTo>
                    <a:pt x="9921" y="6461"/>
                    <a:pt x="9924" y="6503"/>
                    <a:pt x="9927" y="6546"/>
                  </a:cubicBezTo>
                  <a:cubicBezTo>
                    <a:pt x="9914" y="6636"/>
                    <a:pt x="9900" y="6724"/>
                    <a:pt x="9887" y="6814"/>
                  </a:cubicBezTo>
                  <a:cubicBezTo>
                    <a:pt x="9857" y="6888"/>
                    <a:pt x="9828" y="6963"/>
                    <a:pt x="9798" y="7039"/>
                  </a:cubicBezTo>
                  <a:cubicBezTo>
                    <a:pt x="9764" y="7065"/>
                    <a:pt x="9731" y="7092"/>
                    <a:pt x="9697" y="7118"/>
                  </a:cubicBezTo>
                  <a:lnTo>
                    <a:pt x="9574" y="7066"/>
                  </a:lnTo>
                  <a:lnTo>
                    <a:pt x="9351" y="6886"/>
                  </a:lnTo>
                  <a:lnTo>
                    <a:pt x="9209" y="6829"/>
                  </a:lnTo>
                  <a:cubicBezTo>
                    <a:pt x="9192" y="6810"/>
                    <a:pt x="9175" y="6789"/>
                    <a:pt x="9158" y="6771"/>
                  </a:cubicBezTo>
                  <a:cubicBezTo>
                    <a:pt x="9180" y="6724"/>
                    <a:pt x="9202" y="6680"/>
                    <a:pt x="9224" y="6634"/>
                  </a:cubicBezTo>
                  <a:cubicBezTo>
                    <a:pt x="9197" y="6680"/>
                    <a:pt x="9169" y="6724"/>
                    <a:pt x="9142" y="6771"/>
                  </a:cubicBezTo>
                  <a:cubicBezTo>
                    <a:pt x="9106" y="6837"/>
                    <a:pt x="9071" y="6906"/>
                    <a:pt x="9035" y="6974"/>
                  </a:cubicBezTo>
                  <a:lnTo>
                    <a:pt x="9161" y="6726"/>
                  </a:lnTo>
                  <a:lnTo>
                    <a:pt x="9281" y="6859"/>
                  </a:lnTo>
                  <a:lnTo>
                    <a:pt x="9474" y="6982"/>
                  </a:lnTo>
                  <a:lnTo>
                    <a:pt x="9596" y="7039"/>
                  </a:lnTo>
                  <a:cubicBezTo>
                    <a:pt x="9614" y="7045"/>
                    <a:pt x="9632" y="7054"/>
                    <a:pt x="9650" y="7059"/>
                  </a:cubicBezTo>
                  <a:cubicBezTo>
                    <a:pt x="9669" y="7156"/>
                    <a:pt x="9688" y="7252"/>
                    <a:pt x="9707" y="7348"/>
                  </a:cubicBezTo>
                  <a:cubicBezTo>
                    <a:pt x="9697" y="7435"/>
                    <a:pt x="9688" y="7525"/>
                    <a:pt x="9678" y="7613"/>
                  </a:cubicBezTo>
                  <a:cubicBezTo>
                    <a:pt x="9631" y="7716"/>
                    <a:pt x="9587" y="7681"/>
                    <a:pt x="9546" y="7688"/>
                  </a:cubicBezTo>
                  <a:cubicBezTo>
                    <a:pt x="9505" y="7694"/>
                    <a:pt x="9474" y="7681"/>
                    <a:pt x="9436" y="7681"/>
                  </a:cubicBezTo>
                  <a:lnTo>
                    <a:pt x="9310" y="7681"/>
                  </a:lnTo>
                  <a:lnTo>
                    <a:pt x="9187" y="7622"/>
                  </a:lnTo>
                  <a:cubicBezTo>
                    <a:pt x="9153" y="7580"/>
                    <a:pt x="9120" y="7536"/>
                    <a:pt x="9086" y="7492"/>
                  </a:cubicBezTo>
                  <a:cubicBezTo>
                    <a:pt x="9050" y="7479"/>
                    <a:pt x="9015" y="7463"/>
                    <a:pt x="8979" y="7450"/>
                  </a:cubicBezTo>
                  <a:cubicBezTo>
                    <a:pt x="8955" y="7454"/>
                    <a:pt x="8930" y="7459"/>
                    <a:pt x="8906" y="7463"/>
                  </a:cubicBezTo>
                  <a:cubicBezTo>
                    <a:pt x="8879" y="7424"/>
                    <a:pt x="8851" y="7388"/>
                    <a:pt x="8824" y="7348"/>
                  </a:cubicBezTo>
                  <a:lnTo>
                    <a:pt x="8944" y="7182"/>
                  </a:lnTo>
                  <a:cubicBezTo>
                    <a:pt x="8897" y="7247"/>
                    <a:pt x="8849" y="7311"/>
                    <a:pt x="8802" y="7376"/>
                  </a:cubicBezTo>
                  <a:cubicBezTo>
                    <a:pt x="8784" y="7368"/>
                    <a:pt x="8766" y="7362"/>
                    <a:pt x="8748" y="7355"/>
                  </a:cubicBezTo>
                  <a:cubicBezTo>
                    <a:pt x="8725" y="7415"/>
                    <a:pt x="8702" y="7474"/>
                    <a:pt x="8679" y="7535"/>
                  </a:cubicBezTo>
                  <a:cubicBezTo>
                    <a:pt x="8649" y="7550"/>
                    <a:pt x="8618" y="7564"/>
                    <a:pt x="8588" y="7579"/>
                  </a:cubicBezTo>
                  <a:cubicBezTo>
                    <a:pt x="8543" y="7603"/>
                    <a:pt x="8497" y="7627"/>
                    <a:pt x="8452" y="7650"/>
                  </a:cubicBezTo>
                  <a:lnTo>
                    <a:pt x="8641" y="7557"/>
                  </a:lnTo>
                  <a:cubicBezTo>
                    <a:pt x="8668" y="7525"/>
                    <a:pt x="8696" y="7493"/>
                    <a:pt x="8723" y="7463"/>
                  </a:cubicBezTo>
                  <a:cubicBezTo>
                    <a:pt x="8738" y="7430"/>
                    <a:pt x="8752" y="7396"/>
                    <a:pt x="8767" y="7362"/>
                  </a:cubicBezTo>
                  <a:cubicBezTo>
                    <a:pt x="8791" y="7360"/>
                    <a:pt x="8816" y="7357"/>
                    <a:pt x="8840" y="7355"/>
                  </a:cubicBezTo>
                  <a:lnTo>
                    <a:pt x="8944" y="7433"/>
                  </a:lnTo>
                  <a:cubicBezTo>
                    <a:pt x="8991" y="7453"/>
                    <a:pt x="9039" y="7472"/>
                    <a:pt x="9086" y="7492"/>
                  </a:cubicBezTo>
                  <a:cubicBezTo>
                    <a:pt x="9058" y="7550"/>
                    <a:pt x="9029" y="7607"/>
                    <a:pt x="9001" y="7665"/>
                  </a:cubicBezTo>
                  <a:cubicBezTo>
                    <a:pt x="8966" y="7709"/>
                    <a:pt x="8932" y="7752"/>
                    <a:pt x="8897" y="7795"/>
                  </a:cubicBezTo>
                  <a:cubicBezTo>
                    <a:pt x="8878" y="7801"/>
                    <a:pt x="8859" y="7804"/>
                    <a:pt x="8840" y="7810"/>
                  </a:cubicBezTo>
                  <a:lnTo>
                    <a:pt x="8679" y="7788"/>
                  </a:lnTo>
                  <a:lnTo>
                    <a:pt x="8446" y="7729"/>
                  </a:lnTo>
                  <a:cubicBezTo>
                    <a:pt x="8358" y="7694"/>
                    <a:pt x="8250" y="7650"/>
                    <a:pt x="8162" y="7650"/>
                  </a:cubicBezTo>
                  <a:cubicBezTo>
                    <a:pt x="8093" y="7587"/>
                    <a:pt x="8011" y="7463"/>
                    <a:pt x="7935" y="7521"/>
                  </a:cubicBezTo>
                  <a:cubicBezTo>
                    <a:pt x="7878" y="7469"/>
                    <a:pt x="7822" y="7415"/>
                    <a:pt x="7765" y="7362"/>
                  </a:cubicBezTo>
                  <a:lnTo>
                    <a:pt x="7538" y="7189"/>
                  </a:lnTo>
                  <a:lnTo>
                    <a:pt x="7301" y="6974"/>
                  </a:lnTo>
                  <a:cubicBezTo>
                    <a:pt x="7248" y="6879"/>
                    <a:pt x="7194" y="6785"/>
                    <a:pt x="7141" y="6691"/>
                  </a:cubicBezTo>
                  <a:lnTo>
                    <a:pt x="6885" y="6461"/>
                  </a:lnTo>
                  <a:lnTo>
                    <a:pt x="6453" y="6158"/>
                  </a:lnTo>
                  <a:lnTo>
                    <a:pt x="5523" y="6101"/>
                  </a:lnTo>
                  <a:lnTo>
                    <a:pt x="4562" y="6036"/>
                  </a:lnTo>
                  <a:lnTo>
                    <a:pt x="3742" y="5799"/>
                  </a:lnTo>
                  <a:lnTo>
                    <a:pt x="2601" y="4991"/>
                  </a:lnTo>
                  <a:lnTo>
                    <a:pt x="1980" y="4067"/>
                  </a:lnTo>
                  <a:lnTo>
                    <a:pt x="1277" y="3275"/>
                  </a:lnTo>
                  <a:lnTo>
                    <a:pt x="2926" y="5248"/>
                  </a:lnTo>
                  <a:lnTo>
                    <a:pt x="3662" y="5814"/>
                  </a:lnTo>
                  <a:lnTo>
                    <a:pt x="3967" y="5940"/>
                  </a:lnTo>
                  <a:cubicBezTo>
                    <a:pt x="3995" y="6036"/>
                    <a:pt x="3827" y="6046"/>
                    <a:pt x="3742" y="6332"/>
                  </a:cubicBezTo>
                  <a:cubicBezTo>
                    <a:pt x="3657" y="6618"/>
                    <a:pt x="3519" y="7198"/>
                    <a:pt x="3410" y="7627"/>
                  </a:cubicBezTo>
                  <a:cubicBezTo>
                    <a:pt x="3350" y="8089"/>
                    <a:pt x="3240" y="8508"/>
                    <a:pt x="3180" y="8969"/>
                  </a:cubicBezTo>
                  <a:cubicBezTo>
                    <a:pt x="3048" y="10109"/>
                    <a:pt x="3187" y="8861"/>
                    <a:pt x="3055" y="10000"/>
                  </a:cubicBezTo>
                  <a:lnTo>
                    <a:pt x="2565" y="9237"/>
                  </a:lnTo>
                  <a:close/>
                </a:path>
              </a:pathLst>
            </a:custGeom>
            <a:gradFill rotWithShape="1">
              <a:gsLst>
                <a:gs pos="0">
                  <a:srgbClr val="F9CFAD">
                    <a:gamma/>
                    <a:shade val="86275"/>
                    <a:invGamma/>
                  </a:srgbClr>
                </a:gs>
                <a:gs pos="50000">
                  <a:srgbClr val="F9CFAD"/>
                </a:gs>
                <a:gs pos="100000">
                  <a:srgbClr val="F9CFAD">
                    <a:gamma/>
                    <a:shade val="86275"/>
                    <a:invGamma/>
                  </a:srgbClr>
                </a:gs>
              </a:gsLst>
              <a:lin ang="5400000" scaled="1"/>
            </a:gra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355" name="Freeform 354"/>
            <p:cNvSpPr/>
            <p:nvPr/>
          </p:nvSpPr>
          <p:spPr bwMode="auto">
            <a:xfrm>
              <a:off x="4156376" y="4847366"/>
              <a:ext cx="73477" cy="379240"/>
            </a:xfrm>
            <a:custGeom>
              <a:avLst/>
              <a:gdLst>
                <a:gd name="connsiteX0" fmla="*/ 0 w 76200"/>
                <a:gd name="connsiteY0" fmla="*/ 0 h 409575"/>
                <a:gd name="connsiteX1" fmla="*/ 76200 w 76200"/>
                <a:gd name="connsiteY1" fmla="*/ 114300 h 409575"/>
                <a:gd name="connsiteX2" fmla="*/ 76200 w 76200"/>
                <a:gd name="connsiteY2" fmla="*/ 409575 h 409575"/>
                <a:gd name="connsiteX0" fmla="*/ 0 w 76200"/>
                <a:gd name="connsiteY0" fmla="*/ 0 h 409575"/>
                <a:gd name="connsiteX1" fmla="*/ 58866 w 76200"/>
                <a:gd name="connsiteY1" fmla="*/ 114300 h 409575"/>
                <a:gd name="connsiteX2" fmla="*/ 76200 w 76200"/>
                <a:gd name="connsiteY2" fmla="*/ 409575 h 409575"/>
                <a:gd name="connsiteX0" fmla="*/ 0 w 58866"/>
                <a:gd name="connsiteY0" fmla="*/ 0 h 379240"/>
                <a:gd name="connsiteX1" fmla="*/ 58866 w 58866"/>
                <a:gd name="connsiteY1" fmla="*/ 114300 h 379240"/>
                <a:gd name="connsiteX2" fmla="*/ 54531 w 58866"/>
                <a:gd name="connsiteY2" fmla="*/ 379240 h 379240"/>
                <a:gd name="connsiteX0" fmla="*/ 0 w 64961"/>
                <a:gd name="connsiteY0" fmla="*/ 0 h 379240"/>
                <a:gd name="connsiteX1" fmla="*/ 58866 w 64961"/>
                <a:gd name="connsiteY1" fmla="*/ 114300 h 379240"/>
                <a:gd name="connsiteX2" fmla="*/ 64598 w 64961"/>
                <a:gd name="connsiteY2" fmla="*/ 257671 h 379240"/>
                <a:gd name="connsiteX3" fmla="*/ 54531 w 64961"/>
                <a:gd name="connsiteY3" fmla="*/ 379240 h 379240"/>
                <a:gd name="connsiteX0" fmla="*/ 0 w 73477"/>
                <a:gd name="connsiteY0" fmla="*/ 0 h 379240"/>
                <a:gd name="connsiteX1" fmla="*/ 58866 w 73477"/>
                <a:gd name="connsiteY1" fmla="*/ 114300 h 379240"/>
                <a:gd name="connsiteX2" fmla="*/ 73266 w 73477"/>
                <a:gd name="connsiteY2" fmla="*/ 257671 h 379240"/>
                <a:gd name="connsiteX3" fmla="*/ 54531 w 73477"/>
                <a:gd name="connsiteY3" fmla="*/ 379240 h 379240"/>
              </a:gdLst>
              <a:ahLst/>
              <a:cxnLst>
                <a:cxn ang="0">
                  <a:pos x="connsiteX0" y="connsiteY0"/>
                </a:cxn>
                <a:cxn ang="0">
                  <a:pos x="connsiteX1" y="connsiteY1"/>
                </a:cxn>
                <a:cxn ang="0">
                  <a:pos x="connsiteX2" y="connsiteY2"/>
                </a:cxn>
                <a:cxn ang="0">
                  <a:pos x="connsiteX3" y="connsiteY3"/>
                </a:cxn>
              </a:cxnLst>
              <a:rect l="l" t="t" r="r" b="b"/>
              <a:pathLst>
                <a:path w="73477" h="379240">
                  <a:moveTo>
                    <a:pt x="0" y="0"/>
                  </a:moveTo>
                  <a:lnTo>
                    <a:pt x="58866" y="114300"/>
                  </a:lnTo>
                  <a:cubicBezTo>
                    <a:pt x="56443" y="162090"/>
                    <a:pt x="75689" y="209881"/>
                    <a:pt x="73266" y="257671"/>
                  </a:cubicBezTo>
                  <a:lnTo>
                    <a:pt x="54531" y="379240"/>
                  </a:lnTo>
                </a:path>
              </a:pathLst>
            </a:custGeom>
            <a:noFill/>
            <a:ln w="6350"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dirty="0" smtClean="0">
                <a:ln>
                  <a:noFill/>
                </a:ln>
                <a:solidFill>
                  <a:schemeClr val="tx1"/>
                </a:solidFill>
                <a:effectLst/>
                <a:latin typeface="Arial" charset="0"/>
                <a:cs typeface="Times New Roman" pitchFamily="18" charset="0"/>
              </a:endParaRPr>
            </a:p>
          </p:txBody>
        </p:sp>
        <p:sp>
          <p:nvSpPr>
            <p:cNvPr id="356" name="Freeform 355"/>
            <p:cNvSpPr/>
            <p:nvPr/>
          </p:nvSpPr>
          <p:spPr bwMode="auto">
            <a:xfrm>
              <a:off x="2583827" y="4886205"/>
              <a:ext cx="39002" cy="346692"/>
            </a:xfrm>
            <a:custGeom>
              <a:avLst/>
              <a:gdLst>
                <a:gd name="connsiteX0" fmla="*/ 138677 w 138677"/>
                <a:gd name="connsiteY0" fmla="*/ 0 h 455033"/>
                <a:gd name="connsiteX1" fmla="*/ 73672 w 138677"/>
                <a:gd name="connsiteY1" fmla="*/ 130009 h 455033"/>
                <a:gd name="connsiteX2" fmla="*/ 43337 w 138677"/>
                <a:gd name="connsiteY2" fmla="*/ 216682 h 455033"/>
                <a:gd name="connsiteX3" fmla="*/ 4334 w 138677"/>
                <a:gd name="connsiteY3" fmla="*/ 364026 h 455033"/>
                <a:gd name="connsiteX4" fmla="*/ 0 w 138677"/>
                <a:gd name="connsiteY4" fmla="*/ 455033 h 455033"/>
                <a:gd name="connsiteX0" fmla="*/ 138677 w 138677"/>
                <a:gd name="connsiteY0" fmla="*/ 0 h 455033"/>
                <a:gd name="connsiteX1" fmla="*/ 73672 w 138677"/>
                <a:gd name="connsiteY1" fmla="*/ 130009 h 455033"/>
                <a:gd name="connsiteX2" fmla="*/ 43337 w 138677"/>
                <a:gd name="connsiteY2" fmla="*/ 216682 h 455033"/>
                <a:gd name="connsiteX3" fmla="*/ 60671 w 138677"/>
                <a:gd name="connsiteY3" fmla="*/ 381361 h 455033"/>
                <a:gd name="connsiteX4" fmla="*/ 0 w 138677"/>
                <a:gd name="connsiteY4" fmla="*/ 455033 h 455033"/>
                <a:gd name="connsiteX0" fmla="*/ 95340 w 95340"/>
                <a:gd name="connsiteY0" fmla="*/ 0 h 472368"/>
                <a:gd name="connsiteX1" fmla="*/ 30335 w 95340"/>
                <a:gd name="connsiteY1" fmla="*/ 130009 h 472368"/>
                <a:gd name="connsiteX2" fmla="*/ 0 w 95340"/>
                <a:gd name="connsiteY2" fmla="*/ 216682 h 472368"/>
                <a:gd name="connsiteX3" fmla="*/ 17334 w 95340"/>
                <a:gd name="connsiteY3" fmla="*/ 381361 h 472368"/>
                <a:gd name="connsiteX4" fmla="*/ 34669 w 95340"/>
                <a:gd name="connsiteY4" fmla="*/ 472368 h 472368"/>
                <a:gd name="connsiteX0" fmla="*/ 78006 w 78006"/>
                <a:gd name="connsiteY0" fmla="*/ 0 h 472368"/>
                <a:gd name="connsiteX1" fmla="*/ 13001 w 78006"/>
                <a:gd name="connsiteY1" fmla="*/ 130009 h 472368"/>
                <a:gd name="connsiteX2" fmla="*/ 4335 w 78006"/>
                <a:gd name="connsiteY2" fmla="*/ 216682 h 472368"/>
                <a:gd name="connsiteX3" fmla="*/ 0 w 78006"/>
                <a:gd name="connsiteY3" fmla="*/ 381361 h 472368"/>
                <a:gd name="connsiteX4" fmla="*/ 17335 w 78006"/>
                <a:gd name="connsiteY4" fmla="*/ 472368 h 472368"/>
                <a:gd name="connsiteX0" fmla="*/ 78006 w 78006"/>
                <a:gd name="connsiteY0" fmla="*/ 0 h 472368"/>
                <a:gd name="connsiteX1" fmla="*/ 13001 w 78006"/>
                <a:gd name="connsiteY1" fmla="*/ 130009 h 472368"/>
                <a:gd name="connsiteX2" fmla="*/ 4335 w 78006"/>
                <a:gd name="connsiteY2" fmla="*/ 216682 h 472368"/>
                <a:gd name="connsiteX3" fmla="*/ 0 w 78006"/>
                <a:gd name="connsiteY3" fmla="*/ 381361 h 472368"/>
                <a:gd name="connsiteX4" fmla="*/ 17335 w 78006"/>
                <a:gd name="connsiteY4" fmla="*/ 472368 h 472368"/>
                <a:gd name="connsiteX0" fmla="*/ 13001 w 17335"/>
                <a:gd name="connsiteY0" fmla="*/ 0 h 342359"/>
                <a:gd name="connsiteX1" fmla="*/ 4335 w 17335"/>
                <a:gd name="connsiteY1" fmla="*/ 86673 h 342359"/>
                <a:gd name="connsiteX2" fmla="*/ 0 w 17335"/>
                <a:gd name="connsiteY2" fmla="*/ 251352 h 342359"/>
                <a:gd name="connsiteX3" fmla="*/ 17335 w 17335"/>
                <a:gd name="connsiteY3" fmla="*/ 342359 h 342359"/>
                <a:gd name="connsiteX0" fmla="*/ 39002 w 39002"/>
                <a:gd name="connsiteY0" fmla="*/ 0 h 346692"/>
                <a:gd name="connsiteX1" fmla="*/ 4335 w 39002"/>
                <a:gd name="connsiteY1" fmla="*/ 91006 h 346692"/>
                <a:gd name="connsiteX2" fmla="*/ 0 w 39002"/>
                <a:gd name="connsiteY2" fmla="*/ 255685 h 346692"/>
                <a:gd name="connsiteX3" fmla="*/ 17335 w 39002"/>
                <a:gd name="connsiteY3" fmla="*/ 346692 h 346692"/>
                <a:gd name="connsiteX0" fmla="*/ 39002 w 39002"/>
                <a:gd name="connsiteY0" fmla="*/ 0 h 346692"/>
                <a:gd name="connsiteX1" fmla="*/ 17336 w 39002"/>
                <a:gd name="connsiteY1" fmla="*/ 86672 h 346692"/>
                <a:gd name="connsiteX2" fmla="*/ 0 w 39002"/>
                <a:gd name="connsiteY2" fmla="*/ 255685 h 346692"/>
                <a:gd name="connsiteX3" fmla="*/ 17335 w 39002"/>
                <a:gd name="connsiteY3" fmla="*/ 346692 h 346692"/>
              </a:gdLst>
              <a:ahLst/>
              <a:cxnLst>
                <a:cxn ang="0">
                  <a:pos x="connsiteX0" y="connsiteY0"/>
                </a:cxn>
                <a:cxn ang="0">
                  <a:pos x="connsiteX1" y="connsiteY1"/>
                </a:cxn>
                <a:cxn ang="0">
                  <a:pos x="connsiteX2" y="connsiteY2"/>
                </a:cxn>
                <a:cxn ang="0">
                  <a:pos x="connsiteX3" y="connsiteY3"/>
                </a:cxn>
              </a:cxnLst>
              <a:rect l="l" t="t" r="r" b="b"/>
              <a:pathLst>
                <a:path w="39002" h="346692">
                  <a:moveTo>
                    <a:pt x="39002" y="0"/>
                  </a:moveTo>
                  <a:lnTo>
                    <a:pt x="17336" y="86672"/>
                  </a:lnTo>
                  <a:lnTo>
                    <a:pt x="0" y="255685"/>
                  </a:lnTo>
                  <a:lnTo>
                    <a:pt x="17335" y="346692"/>
                  </a:lnTo>
                </a:path>
              </a:pathLst>
            </a:custGeom>
            <a:noFill/>
            <a:ln w="6350"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dirty="0" smtClean="0">
                <a:ln>
                  <a:noFill/>
                </a:ln>
                <a:solidFill>
                  <a:schemeClr val="tx1"/>
                </a:solidFill>
                <a:effectLst/>
                <a:latin typeface="Arial" charset="0"/>
                <a:cs typeface="Times New Roman" pitchFamily="18" charset="0"/>
              </a:endParaRPr>
            </a:p>
          </p:txBody>
        </p:sp>
      </p:grpSp>
      <p:sp>
        <p:nvSpPr>
          <p:cNvPr id="312" name="TextBox 311"/>
          <p:cNvSpPr txBox="1"/>
          <p:nvPr/>
        </p:nvSpPr>
        <p:spPr>
          <a:xfrm>
            <a:off x="7867015" y="6604084"/>
            <a:ext cx="1273175" cy="253916"/>
          </a:xfrm>
          <a:prstGeom prst="rect">
            <a:avLst/>
          </a:prstGeom>
          <a:noFill/>
        </p:spPr>
        <p:txBody>
          <a:bodyPr wrap="square" rtlCol="0">
            <a:spAutoFit/>
          </a:bodyPr>
          <a:lstStyle/>
          <a:p>
            <a:pPr algn="r"/>
            <a:r>
              <a:rPr lang="en-GB" sz="1050" b="0" dirty="0" smtClean="0">
                <a:solidFill>
                  <a:schemeClr val="bg1"/>
                </a:solidFill>
              </a:rPr>
              <a:t>Ken Bearman</a:t>
            </a:r>
            <a:endParaRPr lang="en-GB" sz="1050" b="0" dirty="0">
              <a:solidFill>
                <a:schemeClr val="bg1"/>
              </a:solidFill>
            </a:endParaRPr>
          </a:p>
        </p:txBody>
      </p:sp>
    </p:spTree>
    <p:extLst>
      <p:ext uri="{BB962C8B-B14F-4D97-AF65-F5344CB8AC3E}">
        <p14:creationId xmlns:p14="http://schemas.microsoft.com/office/powerpoint/2010/main" val="390915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2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22">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3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22">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3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22">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0" y="246063"/>
            <a:ext cx="9144000" cy="404812"/>
          </a:xfrm>
          <a:prstGeom prst="rect">
            <a:avLst/>
          </a:prstGeom>
          <a:solidFill>
            <a:schemeClr val="bg1"/>
          </a:solidFill>
          <a:ln w="9525">
            <a:solidFill>
              <a:schemeClr val="tx1"/>
            </a:solidFill>
            <a:miter lim="800000"/>
            <a:headEnd/>
            <a:tailEnd/>
          </a:ln>
        </p:spPr>
        <p:txBody>
          <a:bodyPr wrap="none" anchor="ctr"/>
          <a:lstStyle/>
          <a:p>
            <a:pPr algn="ctr"/>
            <a:r>
              <a:rPr lang="en-CA" altLang="ja-JP" dirty="0">
                <a:solidFill>
                  <a:srgbClr val="0168AC"/>
                </a:solidFill>
                <a:latin typeface="Verdana" pitchFamily="34" charset="0"/>
                <a:ea typeface="ＭＳ Ｐゴシック" charset="-128"/>
              </a:rPr>
              <a:t>2011 World Archery Coaching Seminar</a:t>
            </a:r>
            <a:endParaRPr lang="en-CA" dirty="0">
              <a:solidFill>
                <a:srgbClr val="0168AC"/>
              </a:solidFill>
              <a:latin typeface="Verdana" pitchFamily="34" charset="0"/>
            </a:endParaRPr>
          </a:p>
        </p:txBody>
      </p:sp>
      <p:pic>
        <p:nvPicPr>
          <p:cNvPr id="3" name="Picture 4" descr="Y:\06 Communication\Logo FITA\09 World Archery\00_WA1_RG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0327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1" name="Rectangle 2"/>
          <p:cNvSpPr txBox="1">
            <a:spLocks noChangeArrowheads="1"/>
          </p:cNvSpPr>
          <p:nvPr/>
        </p:nvSpPr>
        <p:spPr>
          <a:xfrm>
            <a:off x="402406" y="562322"/>
            <a:ext cx="8274050" cy="706438"/>
          </a:xfrm>
          <a:prstGeom prst="rect">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algn="l" eaLnBrk="1" hangingPunct="1"/>
            <a:r>
              <a:rPr lang="en-GB" sz="2800" b="1" dirty="0" smtClean="0">
                <a:solidFill>
                  <a:schemeClr val="bg1"/>
                </a:solidFill>
              </a:rPr>
              <a:t>Frontal View 1 </a:t>
            </a:r>
            <a:r>
              <a:rPr lang="en-GB" sz="2800" b="0" dirty="0" smtClean="0">
                <a:solidFill>
                  <a:schemeClr val="bg1"/>
                </a:solidFill>
              </a:rPr>
              <a:t>(high elbow)</a:t>
            </a:r>
            <a:r>
              <a:rPr lang="en-GB" b="0" dirty="0" smtClean="0">
                <a:solidFill>
                  <a:schemeClr val="bg1"/>
                </a:solidFill>
              </a:rPr>
              <a:t> </a:t>
            </a:r>
            <a:r>
              <a:rPr lang="en-GB" sz="2800" b="0" dirty="0" smtClean="0">
                <a:solidFill>
                  <a:schemeClr val="bg1"/>
                </a:solidFill>
              </a:rPr>
              <a:t> </a:t>
            </a:r>
          </a:p>
        </p:txBody>
      </p:sp>
      <p:sp>
        <p:nvSpPr>
          <p:cNvPr id="232" name="Rectangle 3"/>
          <p:cNvSpPr txBox="1">
            <a:spLocks noChangeArrowheads="1"/>
          </p:cNvSpPr>
          <p:nvPr/>
        </p:nvSpPr>
        <p:spPr>
          <a:xfrm>
            <a:off x="382587" y="1371577"/>
            <a:ext cx="8520112" cy="933473"/>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lnSpc>
                <a:spcPct val="80000"/>
              </a:lnSpc>
              <a:buFontTx/>
              <a:buNone/>
            </a:pPr>
            <a:r>
              <a:rPr lang="en-GB" sz="2400" b="0" dirty="0" smtClean="0">
                <a:solidFill>
                  <a:schemeClr val="bg1"/>
                </a:solidFill>
              </a:rPr>
              <a:t>With a high string elbow the Draw Force Line and Power Line are not compatible and it will be difficult to maintain the sight pin on the aiming point. </a:t>
            </a:r>
          </a:p>
        </p:txBody>
      </p:sp>
      <p:sp>
        <p:nvSpPr>
          <p:cNvPr id="233" name="Freeform 497"/>
          <p:cNvSpPr>
            <a:spLocks/>
          </p:cNvSpPr>
          <p:nvPr/>
        </p:nvSpPr>
        <p:spPr bwMode="auto">
          <a:xfrm>
            <a:off x="2189956" y="3706019"/>
            <a:ext cx="428625" cy="295275"/>
          </a:xfrm>
          <a:custGeom>
            <a:avLst/>
            <a:gdLst>
              <a:gd name="T0" fmla="*/ 270 w 270"/>
              <a:gd name="T1" fmla="*/ 60 h 186"/>
              <a:gd name="T2" fmla="*/ 0 w 270"/>
              <a:gd name="T3" fmla="*/ 0 h 186"/>
              <a:gd name="T4" fmla="*/ 228 w 270"/>
              <a:gd name="T5" fmla="*/ 186 h 186"/>
              <a:gd name="T6" fmla="*/ 0 60000 65536"/>
              <a:gd name="T7" fmla="*/ 0 60000 65536"/>
              <a:gd name="T8" fmla="*/ 0 60000 65536"/>
              <a:gd name="T9" fmla="*/ 0 w 270"/>
              <a:gd name="T10" fmla="*/ 0 h 186"/>
              <a:gd name="T11" fmla="*/ 270 w 270"/>
              <a:gd name="T12" fmla="*/ 186 h 186"/>
            </a:gdLst>
            <a:ahLst/>
            <a:cxnLst>
              <a:cxn ang="T6">
                <a:pos x="T0" y="T1"/>
              </a:cxn>
              <a:cxn ang="T7">
                <a:pos x="T2" y="T3"/>
              </a:cxn>
              <a:cxn ang="T8">
                <a:pos x="T4" y="T5"/>
              </a:cxn>
            </a:cxnLst>
            <a:rect l="T9" t="T10" r="T11" b="T12"/>
            <a:pathLst>
              <a:path w="270" h="186">
                <a:moveTo>
                  <a:pt x="270" y="60"/>
                </a:moveTo>
                <a:lnTo>
                  <a:pt x="0" y="0"/>
                </a:lnTo>
                <a:lnTo>
                  <a:pt x="228" y="186"/>
                </a:lnTo>
              </a:path>
            </a:pathLst>
          </a:custGeom>
          <a:noFill/>
          <a:ln w="28575" cmpd="sng">
            <a:solidFill>
              <a:srgbClr val="FF3300"/>
            </a:solidFill>
            <a:prstDash val="solid"/>
            <a:round/>
            <a:headEnd/>
            <a:tailEnd/>
          </a:ln>
        </p:spPr>
        <p:txBody>
          <a:bodyPr/>
          <a:lstStyle/>
          <a:p>
            <a:endParaRPr lang="en-GB" dirty="0"/>
          </a:p>
        </p:txBody>
      </p:sp>
      <p:sp>
        <p:nvSpPr>
          <p:cNvPr id="234" name="Freeform 112"/>
          <p:cNvSpPr>
            <a:spLocks/>
          </p:cNvSpPr>
          <p:nvPr/>
        </p:nvSpPr>
        <p:spPr bwMode="auto">
          <a:xfrm>
            <a:off x="3034506" y="3047207"/>
            <a:ext cx="757237" cy="744537"/>
          </a:xfrm>
          <a:custGeom>
            <a:avLst/>
            <a:gdLst>
              <a:gd name="T0" fmla="*/ 143 w 618"/>
              <a:gd name="T1" fmla="*/ 561 h 561"/>
              <a:gd name="T2" fmla="*/ 98 w 618"/>
              <a:gd name="T3" fmla="*/ 498 h 561"/>
              <a:gd name="T4" fmla="*/ 35 w 618"/>
              <a:gd name="T5" fmla="*/ 440 h 561"/>
              <a:gd name="T6" fmla="*/ 20 w 618"/>
              <a:gd name="T7" fmla="*/ 375 h 561"/>
              <a:gd name="T8" fmla="*/ 3 w 618"/>
              <a:gd name="T9" fmla="*/ 301 h 561"/>
              <a:gd name="T10" fmla="*/ 0 w 618"/>
              <a:gd name="T11" fmla="*/ 180 h 561"/>
              <a:gd name="T12" fmla="*/ 21 w 618"/>
              <a:gd name="T13" fmla="*/ 116 h 561"/>
              <a:gd name="T14" fmla="*/ 62 w 618"/>
              <a:gd name="T15" fmla="*/ 74 h 561"/>
              <a:gd name="T16" fmla="*/ 94 w 618"/>
              <a:gd name="T17" fmla="*/ 51 h 561"/>
              <a:gd name="T18" fmla="*/ 132 w 618"/>
              <a:gd name="T19" fmla="*/ 26 h 561"/>
              <a:gd name="T20" fmla="*/ 205 w 618"/>
              <a:gd name="T21" fmla="*/ 23 h 561"/>
              <a:gd name="T22" fmla="*/ 285 w 618"/>
              <a:gd name="T23" fmla="*/ 4 h 561"/>
              <a:gd name="T24" fmla="*/ 373 w 618"/>
              <a:gd name="T25" fmla="*/ 0 h 561"/>
              <a:gd name="T26" fmla="*/ 423 w 618"/>
              <a:gd name="T27" fmla="*/ 15 h 561"/>
              <a:gd name="T28" fmla="*/ 476 w 618"/>
              <a:gd name="T29" fmla="*/ 15 h 561"/>
              <a:gd name="T30" fmla="*/ 536 w 618"/>
              <a:gd name="T31" fmla="*/ 32 h 561"/>
              <a:gd name="T32" fmla="*/ 598 w 618"/>
              <a:gd name="T33" fmla="*/ 38 h 561"/>
              <a:gd name="T34" fmla="*/ 618 w 618"/>
              <a:gd name="T35" fmla="*/ 54 h 561"/>
              <a:gd name="T36" fmla="*/ 618 w 618"/>
              <a:gd name="T37" fmla="*/ 76 h 561"/>
              <a:gd name="T38" fmla="*/ 595 w 618"/>
              <a:gd name="T39" fmla="*/ 128 h 561"/>
              <a:gd name="T40" fmla="*/ 549 w 618"/>
              <a:gd name="T41" fmla="*/ 150 h 561"/>
              <a:gd name="T42" fmla="*/ 430 w 618"/>
              <a:gd name="T43" fmla="*/ 153 h 561"/>
              <a:gd name="T44" fmla="*/ 364 w 618"/>
              <a:gd name="T45" fmla="*/ 144 h 561"/>
              <a:gd name="T46" fmla="*/ 315 w 618"/>
              <a:gd name="T47" fmla="*/ 147 h 561"/>
              <a:gd name="T48" fmla="*/ 282 w 618"/>
              <a:gd name="T49" fmla="*/ 156 h 561"/>
              <a:gd name="T50" fmla="*/ 275 w 618"/>
              <a:gd name="T51" fmla="*/ 194 h 561"/>
              <a:gd name="T52" fmla="*/ 279 w 618"/>
              <a:gd name="T53" fmla="*/ 218 h 561"/>
              <a:gd name="T54" fmla="*/ 307 w 618"/>
              <a:gd name="T55" fmla="*/ 249 h 561"/>
              <a:gd name="T56" fmla="*/ 311 w 618"/>
              <a:gd name="T57" fmla="*/ 283 h 561"/>
              <a:gd name="T58" fmla="*/ 282 w 618"/>
              <a:gd name="T59" fmla="*/ 301 h 561"/>
              <a:gd name="T60" fmla="*/ 277 w 618"/>
              <a:gd name="T61" fmla="*/ 389 h 561"/>
              <a:gd name="T62" fmla="*/ 227 w 618"/>
              <a:gd name="T63" fmla="*/ 389 h 561"/>
              <a:gd name="T64" fmla="*/ 213 w 618"/>
              <a:gd name="T65" fmla="*/ 342 h 561"/>
              <a:gd name="T66" fmla="*/ 167 w 618"/>
              <a:gd name="T67" fmla="*/ 302 h 561"/>
              <a:gd name="T68" fmla="*/ 127 w 618"/>
              <a:gd name="T69" fmla="*/ 293 h 561"/>
              <a:gd name="T70" fmla="*/ 113 w 618"/>
              <a:gd name="T71" fmla="*/ 299 h 561"/>
              <a:gd name="T72" fmla="*/ 90 w 618"/>
              <a:gd name="T73" fmla="*/ 405 h 561"/>
              <a:gd name="T74" fmla="*/ 102 w 618"/>
              <a:gd name="T75" fmla="*/ 437 h 561"/>
              <a:gd name="T76" fmla="*/ 143 w 618"/>
              <a:gd name="T77" fmla="*/ 482 h 561"/>
              <a:gd name="T78" fmla="*/ 179 w 618"/>
              <a:gd name="T79" fmla="*/ 501 h 56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618"/>
              <a:gd name="T121" fmla="*/ 0 h 561"/>
              <a:gd name="T122" fmla="*/ 618 w 618"/>
              <a:gd name="T123" fmla="*/ 561 h 561"/>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618" h="561">
                <a:moveTo>
                  <a:pt x="143" y="561"/>
                </a:moveTo>
                <a:lnTo>
                  <a:pt x="98" y="498"/>
                </a:lnTo>
                <a:lnTo>
                  <a:pt x="35" y="440"/>
                </a:lnTo>
                <a:lnTo>
                  <a:pt x="20" y="375"/>
                </a:lnTo>
                <a:lnTo>
                  <a:pt x="3" y="301"/>
                </a:lnTo>
                <a:lnTo>
                  <a:pt x="0" y="180"/>
                </a:lnTo>
                <a:lnTo>
                  <a:pt x="21" y="116"/>
                </a:lnTo>
                <a:lnTo>
                  <a:pt x="62" y="74"/>
                </a:lnTo>
                <a:lnTo>
                  <a:pt x="94" y="51"/>
                </a:lnTo>
                <a:lnTo>
                  <a:pt x="132" y="26"/>
                </a:lnTo>
                <a:lnTo>
                  <a:pt x="205" y="23"/>
                </a:lnTo>
                <a:lnTo>
                  <a:pt x="285" y="4"/>
                </a:lnTo>
                <a:lnTo>
                  <a:pt x="373" y="0"/>
                </a:lnTo>
                <a:lnTo>
                  <a:pt x="423" y="15"/>
                </a:lnTo>
                <a:lnTo>
                  <a:pt x="476" y="15"/>
                </a:lnTo>
                <a:lnTo>
                  <a:pt x="536" y="32"/>
                </a:lnTo>
                <a:lnTo>
                  <a:pt x="598" y="38"/>
                </a:lnTo>
                <a:lnTo>
                  <a:pt x="618" y="54"/>
                </a:lnTo>
                <a:lnTo>
                  <a:pt x="618" y="76"/>
                </a:lnTo>
                <a:lnTo>
                  <a:pt x="595" y="128"/>
                </a:lnTo>
                <a:lnTo>
                  <a:pt x="549" y="150"/>
                </a:lnTo>
                <a:lnTo>
                  <a:pt x="430" y="153"/>
                </a:lnTo>
                <a:lnTo>
                  <a:pt x="364" y="144"/>
                </a:lnTo>
                <a:lnTo>
                  <a:pt x="315" y="147"/>
                </a:lnTo>
                <a:lnTo>
                  <a:pt x="282" y="156"/>
                </a:lnTo>
                <a:lnTo>
                  <a:pt x="275" y="194"/>
                </a:lnTo>
                <a:lnTo>
                  <a:pt x="279" y="218"/>
                </a:lnTo>
                <a:lnTo>
                  <a:pt x="307" y="249"/>
                </a:lnTo>
                <a:lnTo>
                  <a:pt x="311" y="283"/>
                </a:lnTo>
                <a:lnTo>
                  <a:pt x="282" y="301"/>
                </a:lnTo>
                <a:lnTo>
                  <a:pt x="277" y="389"/>
                </a:lnTo>
                <a:lnTo>
                  <a:pt x="227" y="389"/>
                </a:lnTo>
                <a:lnTo>
                  <a:pt x="213" y="342"/>
                </a:lnTo>
                <a:lnTo>
                  <a:pt x="167" y="302"/>
                </a:lnTo>
                <a:lnTo>
                  <a:pt x="127" y="293"/>
                </a:lnTo>
                <a:lnTo>
                  <a:pt x="113" y="299"/>
                </a:lnTo>
                <a:cubicBezTo>
                  <a:pt x="82" y="365"/>
                  <a:pt x="90" y="330"/>
                  <a:pt x="90" y="405"/>
                </a:cubicBezTo>
                <a:lnTo>
                  <a:pt x="102" y="437"/>
                </a:lnTo>
                <a:lnTo>
                  <a:pt x="143" y="482"/>
                </a:lnTo>
                <a:lnTo>
                  <a:pt x="179" y="501"/>
                </a:lnTo>
              </a:path>
            </a:pathLst>
          </a:custGeom>
          <a:gradFill rotWithShape="1">
            <a:gsLst>
              <a:gs pos="0">
                <a:srgbClr val="595959"/>
              </a:gs>
              <a:gs pos="100000">
                <a:srgbClr val="C0C0C0"/>
              </a:gs>
            </a:gsLst>
            <a:lin ang="5400000" scaled="1"/>
          </a:gradFill>
          <a:ln w="9525">
            <a:solidFill>
              <a:srgbClr val="000000"/>
            </a:solidFill>
            <a:round/>
            <a:headEnd/>
            <a:tailEnd/>
          </a:ln>
        </p:spPr>
        <p:txBody>
          <a:bodyPr/>
          <a:lstStyle/>
          <a:p>
            <a:endParaRPr lang="en-GB" dirty="0"/>
          </a:p>
        </p:txBody>
      </p:sp>
      <p:sp>
        <p:nvSpPr>
          <p:cNvPr id="235" name="Freeform 113"/>
          <p:cNvSpPr>
            <a:spLocks/>
          </p:cNvSpPr>
          <p:nvPr/>
        </p:nvSpPr>
        <p:spPr bwMode="auto">
          <a:xfrm>
            <a:off x="3207543" y="3653632"/>
            <a:ext cx="414337" cy="598487"/>
          </a:xfrm>
          <a:custGeom>
            <a:avLst/>
            <a:gdLst>
              <a:gd name="T0" fmla="*/ 70 w 338"/>
              <a:gd name="T1" fmla="*/ 0 h 451"/>
              <a:gd name="T2" fmla="*/ 25 w 338"/>
              <a:gd name="T3" fmla="*/ 55 h 451"/>
              <a:gd name="T4" fmla="*/ 0 w 338"/>
              <a:gd name="T5" fmla="*/ 103 h 451"/>
              <a:gd name="T6" fmla="*/ 11 w 338"/>
              <a:gd name="T7" fmla="*/ 167 h 451"/>
              <a:gd name="T8" fmla="*/ 34 w 338"/>
              <a:gd name="T9" fmla="*/ 343 h 451"/>
              <a:gd name="T10" fmla="*/ 72 w 338"/>
              <a:gd name="T11" fmla="*/ 393 h 451"/>
              <a:gd name="T12" fmla="*/ 138 w 338"/>
              <a:gd name="T13" fmla="*/ 425 h 451"/>
              <a:gd name="T14" fmla="*/ 214 w 338"/>
              <a:gd name="T15" fmla="*/ 443 h 451"/>
              <a:gd name="T16" fmla="*/ 262 w 338"/>
              <a:gd name="T17" fmla="*/ 451 h 451"/>
              <a:gd name="T18" fmla="*/ 330 w 338"/>
              <a:gd name="T19" fmla="*/ 443 h 451"/>
              <a:gd name="T20" fmla="*/ 338 w 338"/>
              <a:gd name="T21" fmla="*/ 261 h 45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8"/>
              <a:gd name="T34" fmla="*/ 0 h 451"/>
              <a:gd name="T35" fmla="*/ 338 w 338"/>
              <a:gd name="T36" fmla="*/ 451 h 45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8" h="451">
                <a:moveTo>
                  <a:pt x="70" y="0"/>
                </a:moveTo>
                <a:lnTo>
                  <a:pt x="25" y="55"/>
                </a:lnTo>
                <a:lnTo>
                  <a:pt x="0" y="103"/>
                </a:lnTo>
                <a:lnTo>
                  <a:pt x="11" y="167"/>
                </a:lnTo>
                <a:lnTo>
                  <a:pt x="34" y="343"/>
                </a:lnTo>
                <a:lnTo>
                  <a:pt x="72" y="393"/>
                </a:lnTo>
                <a:lnTo>
                  <a:pt x="138" y="425"/>
                </a:lnTo>
                <a:lnTo>
                  <a:pt x="214" y="443"/>
                </a:lnTo>
                <a:lnTo>
                  <a:pt x="262" y="451"/>
                </a:lnTo>
                <a:lnTo>
                  <a:pt x="330" y="443"/>
                </a:lnTo>
                <a:lnTo>
                  <a:pt x="338" y="261"/>
                </a:lnTo>
              </a:path>
            </a:pathLst>
          </a:custGeom>
          <a:gradFill rotWithShape="1">
            <a:gsLst>
              <a:gs pos="0">
                <a:srgbClr val="EFCFAA"/>
              </a:gs>
              <a:gs pos="100000">
                <a:srgbClr val="F9D7B1"/>
              </a:gs>
            </a:gsLst>
            <a:lin ang="0" scaled="1"/>
          </a:gradFill>
          <a:ln w="9525">
            <a:solidFill>
              <a:srgbClr val="000000"/>
            </a:solidFill>
            <a:round/>
            <a:headEnd/>
            <a:tailEnd/>
          </a:ln>
        </p:spPr>
        <p:txBody>
          <a:bodyPr/>
          <a:lstStyle/>
          <a:p>
            <a:endParaRPr lang="en-GB" dirty="0"/>
          </a:p>
        </p:txBody>
      </p:sp>
      <p:sp>
        <p:nvSpPr>
          <p:cNvPr id="236" name="Freeform 114"/>
          <p:cNvSpPr>
            <a:spLocks/>
          </p:cNvSpPr>
          <p:nvPr/>
        </p:nvSpPr>
        <p:spPr bwMode="auto">
          <a:xfrm>
            <a:off x="3780631" y="3472657"/>
            <a:ext cx="36512" cy="65087"/>
          </a:xfrm>
          <a:custGeom>
            <a:avLst/>
            <a:gdLst>
              <a:gd name="T0" fmla="*/ 0 w 55"/>
              <a:gd name="T1" fmla="*/ 45 h 95"/>
              <a:gd name="T2" fmla="*/ 35 w 55"/>
              <a:gd name="T3" fmla="*/ 35 h 95"/>
              <a:gd name="T4" fmla="*/ 55 w 55"/>
              <a:gd name="T5" fmla="*/ 0 h 95"/>
              <a:gd name="T6" fmla="*/ 50 w 55"/>
              <a:gd name="T7" fmla="*/ 40 h 95"/>
              <a:gd name="T8" fmla="*/ 15 w 55"/>
              <a:gd name="T9" fmla="*/ 95 h 95"/>
              <a:gd name="T10" fmla="*/ 0 60000 65536"/>
              <a:gd name="T11" fmla="*/ 0 60000 65536"/>
              <a:gd name="T12" fmla="*/ 0 60000 65536"/>
              <a:gd name="T13" fmla="*/ 0 60000 65536"/>
              <a:gd name="T14" fmla="*/ 0 60000 65536"/>
              <a:gd name="T15" fmla="*/ 0 w 55"/>
              <a:gd name="T16" fmla="*/ 0 h 95"/>
              <a:gd name="T17" fmla="*/ 55 w 55"/>
              <a:gd name="T18" fmla="*/ 95 h 95"/>
            </a:gdLst>
            <a:ahLst/>
            <a:cxnLst>
              <a:cxn ang="T10">
                <a:pos x="T0" y="T1"/>
              </a:cxn>
              <a:cxn ang="T11">
                <a:pos x="T2" y="T3"/>
              </a:cxn>
              <a:cxn ang="T12">
                <a:pos x="T4" y="T5"/>
              </a:cxn>
              <a:cxn ang="T13">
                <a:pos x="T6" y="T7"/>
              </a:cxn>
              <a:cxn ang="T14">
                <a:pos x="T8" y="T9"/>
              </a:cxn>
            </a:cxnLst>
            <a:rect l="T15" t="T16" r="T17" b="T18"/>
            <a:pathLst>
              <a:path w="55" h="95">
                <a:moveTo>
                  <a:pt x="0" y="45"/>
                </a:moveTo>
                <a:lnTo>
                  <a:pt x="35" y="35"/>
                </a:lnTo>
                <a:lnTo>
                  <a:pt x="55" y="0"/>
                </a:lnTo>
                <a:lnTo>
                  <a:pt x="50" y="40"/>
                </a:lnTo>
                <a:lnTo>
                  <a:pt x="15" y="95"/>
                </a:lnTo>
              </a:path>
            </a:pathLst>
          </a:custGeom>
          <a:noFill/>
          <a:ln w="9525">
            <a:solidFill>
              <a:srgbClr val="000000"/>
            </a:solidFill>
            <a:round/>
            <a:headEnd/>
            <a:tailEnd/>
          </a:ln>
        </p:spPr>
        <p:txBody>
          <a:bodyPr/>
          <a:lstStyle/>
          <a:p>
            <a:endParaRPr lang="en-GB" dirty="0"/>
          </a:p>
        </p:txBody>
      </p:sp>
      <p:sp>
        <p:nvSpPr>
          <p:cNvPr id="237" name="Freeform 115"/>
          <p:cNvSpPr>
            <a:spLocks/>
          </p:cNvSpPr>
          <p:nvPr/>
        </p:nvSpPr>
        <p:spPr bwMode="auto">
          <a:xfrm>
            <a:off x="3148806" y="3228182"/>
            <a:ext cx="698500" cy="752475"/>
          </a:xfrm>
          <a:custGeom>
            <a:avLst/>
            <a:gdLst>
              <a:gd name="T0" fmla="*/ 99 w 570"/>
              <a:gd name="T1" fmla="*/ 367 h 566"/>
              <a:gd name="T2" fmla="*/ 72 w 570"/>
              <a:gd name="T3" fmla="*/ 357 h 566"/>
              <a:gd name="T4" fmla="*/ 26 w 570"/>
              <a:gd name="T5" fmla="*/ 327 h 566"/>
              <a:gd name="T6" fmla="*/ 0 w 570"/>
              <a:gd name="T7" fmla="*/ 274 h 566"/>
              <a:gd name="T8" fmla="*/ 0 w 570"/>
              <a:gd name="T9" fmla="*/ 212 h 566"/>
              <a:gd name="T10" fmla="*/ 9 w 570"/>
              <a:gd name="T11" fmla="*/ 171 h 566"/>
              <a:gd name="T12" fmla="*/ 42 w 570"/>
              <a:gd name="T13" fmla="*/ 154 h 566"/>
              <a:gd name="T14" fmla="*/ 69 w 570"/>
              <a:gd name="T15" fmla="*/ 168 h 566"/>
              <a:gd name="T16" fmla="*/ 106 w 570"/>
              <a:gd name="T17" fmla="*/ 187 h 566"/>
              <a:gd name="T18" fmla="*/ 138 w 570"/>
              <a:gd name="T19" fmla="*/ 258 h 566"/>
              <a:gd name="T20" fmla="*/ 188 w 570"/>
              <a:gd name="T21" fmla="*/ 255 h 566"/>
              <a:gd name="T22" fmla="*/ 184 w 570"/>
              <a:gd name="T23" fmla="*/ 183 h 566"/>
              <a:gd name="T24" fmla="*/ 204 w 570"/>
              <a:gd name="T25" fmla="*/ 158 h 566"/>
              <a:gd name="T26" fmla="*/ 216 w 570"/>
              <a:gd name="T27" fmla="*/ 107 h 566"/>
              <a:gd name="T28" fmla="*/ 183 w 570"/>
              <a:gd name="T29" fmla="*/ 84 h 566"/>
              <a:gd name="T30" fmla="*/ 184 w 570"/>
              <a:gd name="T31" fmla="*/ 62 h 566"/>
              <a:gd name="T32" fmla="*/ 190 w 570"/>
              <a:gd name="T33" fmla="*/ 19 h 566"/>
              <a:gd name="T34" fmla="*/ 228 w 570"/>
              <a:gd name="T35" fmla="*/ 2 h 566"/>
              <a:gd name="T36" fmla="*/ 277 w 570"/>
              <a:gd name="T37" fmla="*/ 8 h 566"/>
              <a:gd name="T38" fmla="*/ 426 w 570"/>
              <a:gd name="T39" fmla="*/ 18 h 566"/>
              <a:gd name="T40" fmla="*/ 468 w 570"/>
              <a:gd name="T41" fmla="*/ 9 h 566"/>
              <a:gd name="T42" fmla="*/ 493 w 570"/>
              <a:gd name="T43" fmla="*/ 0 h 566"/>
              <a:gd name="T44" fmla="*/ 511 w 570"/>
              <a:gd name="T45" fmla="*/ 51 h 566"/>
              <a:gd name="T46" fmla="*/ 520 w 570"/>
              <a:gd name="T47" fmla="*/ 92 h 566"/>
              <a:gd name="T48" fmla="*/ 527 w 570"/>
              <a:gd name="T49" fmla="*/ 118 h 566"/>
              <a:gd name="T50" fmla="*/ 529 w 570"/>
              <a:gd name="T51" fmla="*/ 156 h 566"/>
              <a:gd name="T52" fmla="*/ 522 w 570"/>
              <a:gd name="T53" fmla="*/ 182 h 566"/>
              <a:gd name="T54" fmla="*/ 514 w 570"/>
              <a:gd name="T55" fmla="*/ 218 h 566"/>
              <a:gd name="T56" fmla="*/ 524 w 570"/>
              <a:gd name="T57" fmla="*/ 248 h 566"/>
              <a:gd name="T58" fmla="*/ 540 w 570"/>
              <a:gd name="T59" fmla="*/ 279 h 566"/>
              <a:gd name="T60" fmla="*/ 570 w 570"/>
              <a:gd name="T61" fmla="*/ 317 h 566"/>
              <a:gd name="T62" fmla="*/ 563 w 570"/>
              <a:gd name="T63" fmla="*/ 339 h 566"/>
              <a:gd name="T64" fmla="*/ 542 w 570"/>
              <a:gd name="T65" fmla="*/ 342 h 566"/>
              <a:gd name="T66" fmla="*/ 521 w 570"/>
              <a:gd name="T67" fmla="*/ 348 h 566"/>
              <a:gd name="T68" fmla="*/ 517 w 570"/>
              <a:gd name="T69" fmla="*/ 376 h 566"/>
              <a:gd name="T70" fmla="*/ 511 w 570"/>
              <a:gd name="T71" fmla="*/ 408 h 566"/>
              <a:gd name="T72" fmla="*/ 507 w 570"/>
              <a:gd name="T73" fmla="*/ 417 h 566"/>
              <a:gd name="T74" fmla="*/ 517 w 570"/>
              <a:gd name="T75" fmla="*/ 441 h 566"/>
              <a:gd name="T76" fmla="*/ 500 w 570"/>
              <a:gd name="T77" fmla="*/ 455 h 566"/>
              <a:gd name="T78" fmla="*/ 497 w 570"/>
              <a:gd name="T79" fmla="*/ 479 h 566"/>
              <a:gd name="T80" fmla="*/ 484 w 570"/>
              <a:gd name="T81" fmla="*/ 531 h 566"/>
              <a:gd name="T82" fmla="*/ 456 w 570"/>
              <a:gd name="T83" fmla="*/ 556 h 566"/>
              <a:gd name="T84" fmla="*/ 422 w 570"/>
              <a:gd name="T85" fmla="*/ 566 h 566"/>
              <a:gd name="T86" fmla="*/ 330 w 570"/>
              <a:gd name="T87" fmla="*/ 550 h 566"/>
              <a:gd name="T88" fmla="*/ 251 w 570"/>
              <a:gd name="T89" fmla="*/ 528 h 566"/>
              <a:gd name="T90" fmla="*/ 191 w 570"/>
              <a:gd name="T91" fmla="*/ 488 h 566"/>
              <a:gd name="T92" fmla="*/ 158 w 570"/>
              <a:gd name="T93" fmla="*/ 448 h 566"/>
              <a:gd name="T94" fmla="*/ 135 w 570"/>
              <a:gd name="T95" fmla="*/ 395 h 566"/>
              <a:gd name="T96" fmla="*/ 129 w 570"/>
              <a:gd name="T97" fmla="*/ 354 h 566"/>
              <a:gd name="T98" fmla="*/ 99 w 570"/>
              <a:gd name="T99" fmla="*/ 367 h 56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570"/>
              <a:gd name="T151" fmla="*/ 0 h 566"/>
              <a:gd name="T152" fmla="*/ 570 w 570"/>
              <a:gd name="T153" fmla="*/ 566 h 56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570" h="566">
                <a:moveTo>
                  <a:pt x="99" y="367"/>
                </a:moveTo>
                <a:lnTo>
                  <a:pt x="72" y="357"/>
                </a:lnTo>
                <a:lnTo>
                  <a:pt x="26" y="327"/>
                </a:lnTo>
                <a:lnTo>
                  <a:pt x="0" y="274"/>
                </a:lnTo>
                <a:lnTo>
                  <a:pt x="0" y="212"/>
                </a:lnTo>
                <a:lnTo>
                  <a:pt x="9" y="171"/>
                </a:lnTo>
                <a:lnTo>
                  <a:pt x="42" y="154"/>
                </a:lnTo>
                <a:lnTo>
                  <a:pt x="69" y="168"/>
                </a:lnTo>
                <a:lnTo>
                  <a:pt x="106" y="187"/>
                </a:lnTo>
                <a:lnTo>
                  <a:pt x="138" y="258"/>
                </a:lnTo>
                <a:lnTo>
                  <a:pt x="188" y="255"/>
                </a:lnTo>
                <a:lnTo>
                  <a:pt x="184" y="183"/>
                </a:lnTo>
                <a:lnTo>
                  <a:pt x="204" y="158"/>
                </a:lnTo>
                <a:lnTo>
                  <a:pt x="216" y="107"/>
                </a:lnTo>
                <a:lnTo>
                  <a:pt x="183" y="84"/>
                </a:lnTo>
                <a:lnTo>
                  <a:pt x="184" y="62"/>
                </a:lnTo>
                <a:lnTo>
                  <a:pt x="190" y="19"/>
                </a:lnTo>
                <a:lnTo>
                  <a:pt x="228" y="2"/>
                </a:lnTo>
                <a:lnTo>
                  <a:pt x="277" y="8"/>
                </a:lnTo>
                <a:lnTo>
                  <a:pt x="426" y="18"/>
                </a:lnTo>
                <a:lnTo>
                  <a:pt x="468" y="9"/>
                </a:lnTo>
                <a:lnTo>
                  <a:pt x="493" y="0"/>
                </a:lnTo>
                <a:lnTo>
                  <a:pt x="511" y="51"/>
                </a:lnTo>
                <a:lnTo>
                  <a:pt x="520" y="92"/>
                </a:lnTo>
                <a:lnTo>
                  <a:pt x="527" y="118"/>
                </a:lnTo>
                <a:lnTo>
                  <a:pt x="529" y="156"/>
                </a:lnTo>
                <a:lnTo>
                  <a:pt x="522" y="182"/>
                </a:lnTo>
                <a:lnTo>
                  <a:pt x="514" y="218"/>
                </a:lnTo>
                <a:lnTo>
                  <a:pt x="524" y="248"/>
                </a:lnTo>
                <a:lnTo>
                  <a:pt x="540" y="279"/>
                </a:lnTo>
                <a:cubicBezTo>
                  <a:pt x="554" y="307"/>
                  <a:pt x="566" y="307"/>
                  <a:pt x="570" y="317"/>
                </a:cubicBezTo>
                <a:lnTo>
                  <a:pt x="563" y="339"/>
                </a:lnTo>
                <a:lnTo>
                  <a:pt x="542" y="342"/>
                </a:lnTo>
                <a:lnTo>
                  <a:pt x="521" y="348"/>
                </a:lnTo>
                <a:lnTo>
                  <a:pt x="517" y="376"/>
                </a:lnTo>
                <a:lnTo>
                  <a:pt x="511" y="408"/>
                </a:lnTo>
                <a:lnTo>
                  <a:pt x="507" y="417"/>
                </a:lnTo>
                <a:lnTo>
                  <a:pt x="517" y="441"/>
                </a:lnTo>
                <a:lnTo>
                  <a:pt x="500" y="455"/>
                </a:lnTo>
                <a:lnTo>
                  <a:pt x="497" y="479"/>
                </a:lnTo>
                <a:lnTo>
                  <a:pt x="484" y="531"/>
                </a:lnTo>
                <a:lnTo>
                  <a:pt x="456" y="556"/>
                </a:lnTo>
                <a:lnTo>
                  <a:pt x="422" y="566"/>
                </a:lnTo>
                <a:lnTo>
                  <a:pt x="330" y="550"/>
                </a:lnTo>
                <a:lnTo>
                  <a:pt x="251" y="528"/>
                </a:lnTo>
                <a:lnTo>
                  <a:pt x="191" y="488"/>
                </a:lnTo>
                <a:lnTo>
                  <a:pt x="158" y="448"/>
                </a:lnTo>
                <a:lnTo>
                  <a:pt x="135" y="395"/>
                </a:lnTo>
                <a:lnTo>
                  <a:pt x="129" y="354"/>
                </a:lnTo>
                <a:lnTo>
                  <a:pt x="99" y="367"/>
                </a:lnTo>
                <a:close/>
              </a:path>
            </a:pathLst>
          </a:custGeom>
          <a:gradFill rotWithShape="1">
            <a:gsLst>
              <a:gs pos="0">
                <a:srgbClr val="DCBB9A"/>
              </a:gs>
              <a:gs pos="50000">
                <a:srgbClr val="FFD9B3"/>
              </a:gs>
              <a:gs pos="100000">
                <a:srgbClr val="DCBB9A"/>
              </a:gs>
            </a:gsLst>
            <a:lin ang="0" scaled="1"/>
          </a:gradFill>
          <a:ln w="9525" cmpd="sng">
            <a:solidFill>
              <a:srgbClr val="000000"/>
            </a:solidFill>
            <a:round/>
            <a:headEnd/>
            <a:tailEnd/>
          </a:ln>
        </p:spPr>
        <p:txBody>
          <a:bodyPr/>
          <a:lstStyle/>
          <a:p>
            <a:endParaRPr lang="en-GB" dirty="0"/>
          </a:p>
        </p:txBody>
      </p:sp>
      <p:sp>
        <p:nvSpPr>
          <p:cNvPr id="238" name="Freeform 116"/>
          <p:cNvSpPr>
            <a:spLocks/>
          </p:cNvSpPr>
          <p:nvPr/>
        </p:nvSpPr>
        <p:spPr bwMode="auto">
          <a:xfrm>
            <a:off x="3618706" y="3493294"/>
            <a:ext cx="122237" cy="61912"/>
          </a:xfrm>
          <a:custGeom>
            <a:avLst/>
            <a:gdLst>
              <a:gd name="T0" fmla="*/ 195 w 195"/>
              <a:gd name="T1" fmla="*/ 0 h 90"/>
              <a:gd name="T2" fmla="*/ 145 w 195"/>
              <a:gd name="T3" fmla="*/ 5 h 90"/>
              <a:gd name="T4" fmla="*/ 100 w 195"/>
              <a:gd name="T5" fmla="*/ 10 h 90"/>
              <a:gd name="T6" fmla="*/ 50 w 195"/>
              <a:gd name="T7" fmla="*/ 40 h 90"/>
              <a:gd name="T8" fmla="*/ 0 w 195"/>
              <a:gd name="T9" fmla="*/ 65 h 90"/>
              <a:gd name="T10" fmla="*/ 75 w 195"/>
              <a:gd name="T11" fmla="*/ 80 h 90"/>
              <a:gd name="T12" fmla="*/ 180 w 195"/>
              <a:gd name="T13" fmla="*/ 90 h 90"/>
              <a:gd name="T14" fmla="*/ 0 60000 65536"/>
              <a:gd name="T15" fmla="*/ 0 60000 65536"/>
              <a:gd name="T16" fmla="*/ 0 60000 65536"/>
              <a:gd name="T17" fmla="*/ 0 60000 65536"/>
              <a:gd name="T18" fmla="*/ 0 60000 65536"/>
              <a:gd name="T19" fmla="*/ 0 60000 65536"/>
              <a:gd name="T20" fmla="*/ 0 60000 65536"/>
              <a:gd name="T21" fmla="*/ 0 w 195"/>
              <a:gd name="T22" fmla="*/ 0 h 90"/>
              <a:gd name="T23" fmla="*/ 195 w 195"/>
              <a:gd name="T24" fmla="*/ 90 h 9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5" h="90">
                <a:moveTo>
                  <a:pt x="195" y="0"/>
                </a:moveTo>
                <a:lnTo>
                  <a:pt x="145" y="5"/>
                </a:lnTo>
                <a:lnTo>
                  <a:pt x="100" y="10"/>
                </a:lnTo>
                <a:lnTo>
                  <a:pt x="50" y="40"/>
                </a:lnTo>
                <a:lnTo>
                  <a:pt x="0" y="65"/>
                </a:lnTo>
                <a:lnTo>
                  <a:pt x="75" y="80"/>
                </a:lnTo>
                <a:lnTo>
                  <a:pt x="180" y="90"/>
                </a:lnTo>
              </a:path>
            </a:pathLst>
          </a:custGeom>
          <a:solidFill>
            <a:srgbClr val="FFFFFF"/>
          </a:solidFill>
          <a:ln w="9525">
            <a:solidFill>
              <a:srgbClr val="000000"/>
            </a:solidFill>
            <a:round/>
            <a:headEnd/>
            <a:tailEnd/>
          </a:ln>
        </p:spPr>
        <p:txBody>
          <a:bodyPr/>
          <a:lstStyle/>
          <a:p>
            <a:endParaRPr lang="en-GB" dirty="0"/>
          </a:p>
        </p:txBody>
      </p:sp>
      <p:sp>
        <p:nvSpPr>
          <p:cNvPr id="239" name="Freeform 117"/>
          <p:cNvSpPr>
            <a:spLocks/>
          </p:cNvSpPr>
          <p:nvPr/>
        </p:nvSpPr>
        <p:spPr bwMode="auto">
          <a:xfrm>
            <a:off x="3683793" y="3501232"/>
            <a:ext cx="31750" cy="50800"/>
          </a:xfrm>
          <a:custGeom>
            <a:avLst/>
            <a:gdLst>
              <a:gd name="T0" fmla="*/ 0 w 50"/>
              <a:gd name="T1" fmla="*/ 10 h 75"/>
              <a:gd name="T2" fmla="*/ 15 w 50"/>
              <a:gd name="T3" fmla="*/ 40 h 75"/>
              <a:gd name="T4" fmla="*/ 20 w 50"/>
              <a:gd name="T5" fmla="*/ 75 h 75"/>
              <a:gd name="T6" fmla="*/ 50 w 50"/>
              <a:gd name="T7" fmla="*/ 30 h 75"/>
              <a:gd name="T8" fmla="*/ 50 w 50"/>
              <a:gd name="T9" fmla="*/ 0 h 75"/>
              <a:gd name="T10" fmla="*/ 0 60000 65536"/>
              <a:gd name="T11" fmla="*/ 0 60000 65536"/>
              <a:gd name="T12" fmla="*/ 0 60000 65536"/>
              <a:gd name="T13" fmla="*/ 0 60000 65536"/>
              <a:gd name="T14" fmla="*/ 0 60000 65536"/>
              <a:gd name="T15" fmla="*/ 0 w 50"/>
              <a:gd name="T16" fmla="*/ 0 h 75"/>
              <a:gd name="T17" fmla="*/ 50 w 50"/>
              <a:gd name="T18" fmla="*/ 75 h 75"/>
            </a:gdLst>
            <a:ahLst/>
            <a:cxnLst>
              <a:cxn ang="T10">
                <a:pos x="T0" y="T1"/>
              </a:cxn>
              <a:cxn ang="T11">
                <a:pos x="T2" y="T3"/>
              </a:cxn>
              <a:cxn ang="T12">
                <a:pos x="T4" y="T5"/>
              </a:cxn>
              <a:cxn ang="T13">
                <a:pos x="T6" y="T7"/>
              </a:cxn>
              <a:cxn ang="T14">
                <a:pos x="T8" y="T9"/>
              </a:cxn>
            </a:cxnLst>
            <a:rect l="T15" t="T16" r="T17" b="T18"/>
            <a:pathLst>
              <a:path w="50" h="75">
                <a:moveTo>
                  <a:pt x="0" y="10"/>
                </a:moveTo>
                <a:lnTo>
                  <a:pt x="15" y="40"/>
                </a:lnTo>
                <a:lnTo>
                  <a:pt x="20" y="75"/>
                </a:lnTo>
                <a:lnTo>
                  <a:pt x="50" y="30"/>
                </a:lnTo>
                <a:lnTo>
                  <a:pt x="50" y="0"/>
                </a:lnTo>
              </a:path>
            </a:pathLst>
          </a:custGeom>
          <a:solidFill>
            <a:srgbClr val="993366"/>
          </a:solidFill>
          <a:ln w="9525">
            <a:solidFill>
              <a:srgbClr val="000000"/>
            </a:solidFill>
            <a:round/>
            <a:headEnd/>
            <a:tailEnd/>
          </a:ln>
        </p:spPr>
        <p:txBody>
          <a:bodyPr/>
          <a:lstStyle/>
          <a:p>
            <a:endParaRPr lang="en-GB" dirty="0"/>
          </a:p>
        </p:txBody>
      </p:sp>
      <p:sp>
        <p:nvSpPr>
          <p:cNvPr id="240" name="Freeform 118"/>
          <p:cNvSpPr>
            <a:spLocks/>
          </p:cNvSpPr>
          <p:nvPr/>
        </p:nvSpPr>
        <p:spPr bwMode="auto">
          <a:xfrm>
            <a:off x="3556793" y="3423444"/>
            <a:ext cx="193675" cy="55562"/>
          </a:xfrm>
          <a:custGeom>
            <a:avLst/>
            <a:gdLst>
              <a:gd name="T0" fmla="*/ 0 w 479"/>
              <a:gd name="T1" fmla="*/ 131 h 131"/>
              <a:gd name="T2" fmla="*/ 116 w 479"/>
              <a:gd name="T3" fmla="*/ 74 h 131"/>
              <a:gd name="T4" fmla="*/ 215 w 479"/>
              <a:gd name="T5" fmla="*/ 31 h 131"/>
              <a:gd name="T6" fmla="*/ 317 w 479"/>
              <a:gd name="T7" fmla="*/ 0 h 131"/>
              <a:gd name="T8" fmla="*/ 386 w 479"/>
              <a:gd name="T9" fmla="*/ 33 h 131"/>
              <a:gd name="T10" fmla="*/ 479 w 479"/>
              <a:gd name="T11" fmla="*/ 33 h 131"/>
              <a:gd name="T12" fmla="*/ 0 60000 65536"/>
              <a:gd name="T13" fmla="*/ 0 60000 65536"/>
              <a:gd name="T14" fmla="*/ 0 60000 65536"/>
              <a:gd name="T15" fmla="*/ 0 60000 65536"/>
              <a:gd name="T16" fmla="*/ 0 60000 65536"/>
              <a:gd name="T17" fmla="*/ 0 60000 65536"/>
              <a:gd name="T18" fmla="*/ 0 w 479"/>
              <a:gd name="T19" fmla="*/ 0 h 131"/>
              <a:gd name="T20" fmla="*/ 479 w 479"/>
              <a:gd name="T21" fmla="*/ 131 h 131"/>
            </a:gdLst>
            <a:ahLst/>
            <a:cxnLst>
              <a:cxn ang="T12">
                <a:pos x="T0" y="T1"/>
              </a:cxn>
              <a:cxn ang="T13">
                <a:pos x="T2" y="T3"/>
              </a:cxn>
              <a:cxn ang="T14">
                <a:pos x="T4" y="T5"/>
              </a:cxn>
              <a:cxn ang="T15">
                <a:pos x="T6" y="T7"/>
              </a:cxn>
              <a:cxn ang="T16">
                <a:pos x="T8" y="T9"/>
              </a:cxn>
              <a:cxn ang="T17">
                <a:pos x="T10" y="T11"/>
              </a:cxn>
            </a:cxnLst>
            <a:rect l="T18" t="T19" r="T20" b="T21"/>
            <a:pathLst>
              <a:path w="479" h="131">
                <a:moveTo>
                  <a:pt x="0" y="131"/>
                </a:moveTo>
                <a:cubicBezTo>
                  <a:pt x="19" y="121"/>
                  <a:pt x="80" y="91"/>
                  <a:pt x="116" y="74"/>
                </a:cubicBezTo>
                <a:cubicBezTo>
                  <a:pt x="152" y="57"/>
                  <a:pt x="181" y="43"/>
                  <a:pt x="215" y="31"/>
                </a:cubicBezTo>
                <a:cubicBezTo>
                  <a:pt x="249" y="19"/>
                  <a:pt x="289" y="0"/>
                  <a:pt x="317" y="0"/>
                </a:cubicBezTo>
                <a:cubicBezTo>
                  <a:pt x="345" y="0"/>
                  <a:pt x="360" y="28"/>
                  <a:pt x="386" y="33"/>
                </a:cubicBezTo>
                <a:cubicBezTo>
                  <a:pt x="413" y="37"/>
                  <a:pt x="460" y="33"/>
                  <a:pt x="479" y="33"/>
                </a:cubicBezTo>
              </a:path>
            </a:pathLst>
          </a:custGeom>
          <a:noFill/>
          <a:ln w="12700" cmpd="sng">
            <a:solidFill>
              <a:srgbClr val="000000"/>
            </a:solidFill>
            <a:round/>
            <a:headEnd/>
            <a:tailEnd/>
          </a:ln>
        </p:spPr>
        <p:txBody>
          <a:bodyPr/>
          <a:lstStyle/>
          <a:p>
            <a:endParaRPr lang="en-GB" dirty="0"/>
          </a:p>
        </p:txBody>
      </p:sp>
      <p:sp>
        <p:nvSpPr>
          <p:cNvPr id="241" name="Freeform 119"/>
          <p:cNvSpPr>
            <a:spLocks/>
          </p:cNvSpPr>
          <p:nvPr/>
        </p:nvSpPr>
        <p:spPr bwMode="auto">
          <a:xfrm>
            <a:off x="3166268" y="3469482"/>
            <a:ext cx="41275" cy="155575"/>
          </a:xfrm>
          <a:custGeom>
            <a:avLst/>
            <a:gdLst>
              <a:gd name="T0" fmla="*/ 40 w 40"/>
              <a:gd name="T1" fmla="*/ 7 h 119"/>
              <a:gd name="T2" fmla="*/ 20 w 40"/>
              <a:gd name="T3" fmla="*/ 5 h 119"/>
              <a:gd name="T4" fmla="*/ 3 w 40"/>
              <a:gd name="T5" fmla="*/ 36 h 119"/>
              <a:gd name="T6" fmla="*/ 3 w 40"/>
              <a:gd name="T7" fmla="*/ 67 h 119"/>
              <a:gd name="T8" fmla="*/ 24 w 40"/>
              <a:gd name="T9" fmla="*/ 119 h 119"/>
              <a:gd name="T10" fmla="*/ 0 60000 65536"/>
              <a:gd name="T11" fmla="*/ 0 60000 65536"/>
              <a:gd name="T12" fmla="*/ 0 60000 65536"/>
              <a:gd name="T13" fmla="*/ 0 60000 65536"/>
              <a:gd name="T14" fmla="*/ 0 60000 65536"/>
              <a:gd name="T15" fmla="*/ 0 w 40"/>
              <a:gd name="T16" fmla="*/ 0 h 119"/>
              <a:gd name="T17" fmla="*/ 40 w 40"/>
              <a:gd name="T18" fmla="*/ 119 h 119"/>
            </a:gdLst>
            <a:ahLst/>
            <a:cxnLst>
              <a:cxn ang="T10">
                <a:pos x="T0" y="T1"/>
              </a:cxn>
              <a:cxn ang="T11">
                <a:pos x="T2" y="T3"/>
              </a:cxn>
              <a:cxn ang="T12">
                <a:pos x="T4" y="T5"/>
              </a:cxn>
              <a:cxn ang="T13">
                <a:pos x="T6" y="T7"/>
              </a:cxn>
              <a:cxn ang="T14">
                <a:pos x="T8" y="T9"/>
              </a:cxn>
            </a:cxnLst>
            <a:rect l="T15" t="T16" r="T17" b="T18"/>
            <a:pathLst>
              <a:path w="40" h="119">
                <a:moveTo>
                  <a:pt x="40" y="7"/>
                </a:moveTo>
                <a:cubicBezTo>
                  <a:pt x="33" y="4"/>
                  <a:pt x="26" y="0"/>
                  <a:pt x="20" y="5"/>
                </a:cubicBezTo>
                <a:cubicBezTo>
                  <a:pt x="14" y="9"/>
                  <a:pt x="5" y="26"/>
                  <a:pt x="3" y="36"/>
                </a:cubicBezTo>
                <a:cubicBezTo>
                  <a:pt x="0" y="47"/>
                  <a:pt x="0" y="53"/>
                  <a:pt x="3" y="67"/>
                </a:cubicBezTo>
                <a:cubicBezTo>
                  <a:pt x="6" y="81"/>
                  <a:pt x="20" y="110"/>
                  <a:pt x="24" y="119"/>
                </a:cubicBezTo>
              </a:path>
            </a:pathLst>
          </a:custGeom>
          <a:noFill/>
          <a:ln w="9525">
            <a:solidFill>
              <a:srgbClr val="000000"/>
            </a:solidFill>
            <a:round/>
            <a:headEnd/>
            <a:tailEnd/>
          </a:ln>
        </p:spPr>
        <p:txBody>
          <a:bodyPr/>
          <a:lstStyle/>
          <a:p>
            <a:endParaRPr lang="en-GB" dirty="0"/>
          </a:p>
        </p:txBody>
      </p:sp>
      <p:sp>
        <p:nvSpPr>
          <p:cNvPr id="242" name="Freeform 120"/>
          <p:cNvSpPr>
            <a:spLocks/>
          </p:cNvSpPr>
          <p:nvPr/>
        </p:nvSpPr>
        <p:spPr bwMode="auto">
          <a:xfrm>
            <a:off x="3207543" y="3621882"/>
            <a:ext cx="61912" cy="36512"/>
          </a:xfrm>
          <a:custGeom>
            <a:avLst/>
            <a:gdLst>
              <a:gd name="T0" fmla="*/ 0 w 59"/>
              <a:gd name="T1" fmla="*/ 6 h 28"/>
              <a:gd name="T2" fmla="*/ 24 w 59"/>
              <a:gd name="T3" fmla="*/ 24 h 28"/>
              <a:gd name="T4" fmla="*/ 51 w 59"/>
              <a:gd name="T5" fmla="*/ 24 h 28"/>
              <a:gd name="T6" fmla="*/ 59 w 59"/>
              <a:gd name="T7" fmla="*/ 0 h 28"/>
              <a:gd name="T8" fmla="*/ 0 60000 65536"/>
              <a:gd name="T9" fmla="*/ 0 60000 65536"/>
              <a:gd name="T10" fmla="*/ 0 60000 65536"/>
              <a:gd name="T11" fmla="*/ 0 60000 65536"/>
              <a:gd name="T12" fmla="*/ 0 w 59"/>
              <a:gd name="T13" fmla="*/ 0 h 28"/>
              <a:gd name="T14" fmla="*/ 59 w 59"/>
              <a:gd name="T15" fmla="*/ 28 h 28"/>
            </a:gdLst>
            <a:ahLst/>
            <a:cxnLst>
              <a:cxn ang="T8">
                <a:pos x="T0" y="T1"/>
              </a:cxn>
              <a:cxn ang="T9">
                <a:pos x="T2" y="T3"/>
              </a:cxn>
              <a:cxn ang="T10">
                <a:pos x="T4" y="T5"/>
              </a:cxn>
              <a:cxn ang="T11">
                <a:pos x="T6" y="T7"/>
              </a:cxn>
            </a:cxnLst>
            <a:rect l="T12" t="T13" r="T14" b="T15"/>
            <a:pathLst>
              <a:path w="59" h="28">
                <a:moveTo>
                  <a:pt x="0" y="6"/>
                </a:moveTo>
                <a:cubicBezTo>
                  <a:pt x="4" y="9"/>
                  <a:pt x="16" y="21"/>
                  <a:pt x="24" y="24"/>
                </a:cubicBezTo>
                <a:cubicBezTo>
                  <a:pt x="32" y="27"/>
                  <a:pt x="45" y="28"/>
                  <a:pt x="51" y="24"/>
                </a:cubicBezTo>
                <a:cubicBezTo>
                  <a:pt x="57" y="20"/>
                  <a:pt x="58" y="10"/>
                  <a:pt x="59" y="0"/>
                </a:cubicBezTo>
              </a:path>
            </a:pathLst>
          </a:custGeom>
          <a:noFill/>
          <a:ln w="9525" cap="flat" cmpd="sng">
            <a:solidFill>
              <a:srgbClr val="000000"/>
            </a:solidFill>
            <a:prstDash val="solid"/>
            <a:round/>
            <a:headEnd type="none" w="med" len="med"/>
            <a:tailEnd type="none" w="med" len="med"/>
          </a:ln>
        </p:spPr>
        <p:txBody>
          <a:bodyPr/>
          <a:lstStyle/>
          <a:p>
            <a:endParaRPr lang="en-GB" dirty="0"/>
          </a:p>
        </p:txBody>
      </p:sp>
      <p:sp>
        <p:nvSpPr>
          <p:cNvPr id="243" name="Freeform 121"/>
          <p:cNvSpPr>
            <a:spLocks/>
          </p:cNvSpPr>
          <p:nvPr/>
        </p:nvSpPr>
        <p:spPr bwMode="auto">
          <a:xfrm>
            <a:off x="3204368" y="3455194"/>
            <a:ext cx="100012" cy="160337"/>
          </a:xfrm>
          <a:custGeom>
            <a:avLst/>
            <a:gdLst>
              <a:gd name="T0" fmla="*/ 0 w 252"/>
              <a:gd name="T1" fmla="*/ 23 h 391"/>
              <a:gd name="T2" fmla="*/ 45 w 252"/>
              <a:gd name="T3" fmla="*/ 1 h 391"/>
              <a:gd name="T4" fmla="*/ 128 w 252"/>
              <a:gd name="T5" fmla="*/ 31 h 391"/>
              <a:gd name="T6" fmla="*/ 128 w 252"/>
              <a:gd name="T7" fmla="*/ 136 h 391"/>
              <a:gd name="T8" fmla="*/ 105 w 252"/>
              <a:gd name="T9" fmla="*/ 241 h 391"/>
              <a:gd name="T10" fmla="*/ 143 w 252"/>
              <a:gd name="T11" fmla="*/ 301 h 391"/>
              <a:gd name="T12" fmla="*/ 210 w 252"/>
              <a:gd name="T13" fmla="*/ 308 h 391"/>
              <a:gd name="T14" fmla="*/ 248 w 252"/>
              <a:gd name="T15" fmla="*/ 338 h 391"/>
              <a:gd name="T16" fmla="*/ 233 w 252"/>
              <a:gd name="T17" fmla="*/ 391 h 39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52"/>
              <a:gd name="T28" fmla="*/ 0 h 391"/>
              <a:gd name="T29" fmla="*/ 252 w 252"/>
              <a:gd name="T30" fmla="*/ 391 h 39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52" h="391">
                <a:moveTo>
                  <a:pt x="0" y="23"/>
                </a:moveTo>
                <a:cubicBezTo>
                  <a:pt x="12" y="11"/>
                  <a:pt x="24" y="0"/>
                  <a:pt x="45" y="1"/>
                </a:cubicBezTo>
                <a:cubicBezTo>
                  <a:pt x="66" y="2"/>
                  <a:pt x="114" y="9"/>
                  <a:pt x="128" y="31"/>
                </a:cubicBezTo>
                <a:cubicBezTo>
                  <a:pt x="142" y="53"/>
                  <a:pt x="132" y="101"/>
                  <a:pt x="128" y="136"/>
                </a:cubicBezTo>
                <a:cubicBezTo>
                  <a:pt x="124" y="171"/>
                  <a:pt x="103" y="214"/>
                  <a:pt x="105" y="241"/>
                </a:cubicBezTo>
                <a:cubicBezTo>
                  <a:pt x="107" y="268"/>
                  <a:pt x="125" y="290"/>
                  <a:pt x="143" y="301"/>
                </a:cubicBezTo>
                <a:cubicBezTo>
                  <a:pt x="161" y="312"/>
                  <a:pt x="193" y="302"/>
                  <a:pt x="210" y="308"/>
                </a:cubicBezTo>
                <a:cubicBezTo>
                  <a:pt x="227" y="314"/>
                  <a:pt x="244" y="324"/>
                  <a:pt x="248" y="338"/>
                </a:cubicBezTo>
                <a:cubicBezTo>
                  <a:pt x="252" y="352"/>
                  <a:pt x="242" y="371"/>
                  <a:pt x="233" y="391"/>
                </a:cubicBezTo>
              </a:path>
            </a:pathLst>
          </a:custGeom>
          <a:noFill/>
          <a:ln w="9525">
            <a:solidFill>
              <a:srgbClr val="000000"/>
            </a:solidFill>
            <a:round/>
            <a:headEnd/>
            <a:tailEnd/>
          </a:ln>
        </p:spPr>
        <p:txBody>
          <a:bodyPr/>
          <a:lstStyle/>
          <a:p>
            <a:endParaRPr lang="en-GB" dirty="0"/>
          </a:p>
        </p:txBody>
      </p:sp>
      <p:sp>
        <p:nvSpPr>
          <p:cNvPr id="244" name="Freeform 122"/>
          <p:cNvSpPr>
            <a:spLocks/>
          </p:cNvSpPr>
          <p:nvPr/>
        </p:nvSpPr>
        <p:spPr bwMode="auto">
          <a:xfrm>
            <a:off x="3663156" y="3755232"/>
            <a:ext cx="117475" cy="76200"/>
          </a:xfrm>
          <a:custGeom>
            <a:avLst/>
            <a:gdLst>
              <a:gd name="T0" fmla="*/ 29 w 300"/>
              <a:gd name="T1" fmla="*/ 112 h 187"/>
              <a:gd name="T2" fmla="*/ 104 w 300"/>
              <a:gd name="T3" fmla="*/ 52 h 187"/>
              <a:gd name="T4" fmla="*/ 225 w 300"/>
              <a:gd name="T5" fmla="*/ 0 h 187"/>
              <a:gd name="T6" fmla="*/ 285 w 300"/>
              <a:gd name="T7" fmla="*/ 7 h 187"/>
              <a:gd name="T8" fmla="*/ 299 w 300"/>
              <a:gd name="T9" fmla="*/ 37 h 187"/>
              <a:gd name="T10" fmla="*/ 285 w 300"/>
              <a:gd name="T11" fmla="*/ 60 h 187"/>
              <a:gd name="T12" fmla="*/ 164 w 300"/>
              <a:gd name="T13" fmla="*/ 97 h 187"/>
              <a:gd name="T14" fmla="*/ 14 w 300"/>
              <a:gd name="T15" fmla="*/ 112 h 187"/>
              <a:gd name="T16" fmla="*/ 269 w 300"/>
              <a:gd name="T17" fmla="*/ 82 h 187"/>
              <a:gd name="T18" fmla="*/ 300 w 300"/>
              <a:gd name="T19" fmla="*/ 127 h 187"/>
              <a:gd name="T20" fmla="*/ 284 w 300"/>
              <a:gd name="T21" fmla="*/ 187 h 187"/>
              <a:gd name="T22" fmla="*/ 194 w 300"/>
              <a:gd name="T23" fmla="*/ 187 h 187"/>
              <a:gd name="T24" fmla="*/ 112 w 300"/>
              <a:gd name="T25" fmla="*/ 157 h 187"/>
              <a:gd name="T26" fmla="*/ 0 w 300"/>
              <a:gd name="T27" fmla="*/ 127 h 1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00"/>
              <a:gd name="T43" fmla="*/ 0 h 187"/>
              <a:gd name="T44" fmla="*/ 300 w 300"/>
              <a:gd name="T45" fmla="*/ 187 h 1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00" h="187">
                <a:moveTo>
                  <a:pt x="29" y="112"/>
                </a:moveTo>
                <a:lnTo>
                  <a:pt x="104" y="52"/>
                </a:lnTo>
                <a:lnTo>
                  <a:pt x="225" y="0"/>
                </a:lnTo>
                <a:lnTo>
                  <a:pt x="285" y="7"/>
                </a:lnTo>
                <a:lnTo>
                  <a:pt x="299" y="37"/>
                </a:lnTo>
                <a:lnTo>
                  <a:pt x="285" y="60"/>
                </a:lnTo>
                <a:lnTo>
                  <a:pt x="164" y="97"/>
                </a:lnTo>
                <a:lnTo>
                  <a:pt x="14" y="112"/>
                </a:lnTo>
                <a:lnTo>
                  <a:pt x="269" y="82"/>
                </a:lnTo>
                <a:lnTo>
                  <a:pt x="300" y="127"/>
                </a:lnTo>
                <a:lnTo>
                  <a:pt x="284" y="187"/>
                </a:lnTo>
                <a:lnTo>
                  <a:pt x="194" y="187"/>
                </a:lnTo>
                <a:lnTo>
                  <a:pt x="112" y="157"/>
                </a:lnTo>
                <a:lnTo>
                  <a:pt x="0" y="127"/>
                </a:lnTo>
              </a:path>
            </a:pathLst>
          </a:custGeom>
          <a:solidFill>
            <a:srgbClr val="FCC1AE"/>
          </a:solidFill>
          <a:ln w="9525">
            <a:solidFill>
              <a:srgbClr val="000000"/>
            </a:solidFill>
            <a:round/>
            <a:headEnd/>
            <a:tailEnd/>
          </a:ln>
        </p:spPr>
        <p:txBody>
          <a:bodyPr/>
          <a:lstStyle/>
          <a:p>
            <a:endParaRPr lang="en-GB" dirty="0"/>
          </a:p>
        </p:txBody>
      </p:sp>
      <p:sp>
        <p:nvSpPr>
          <p:cNvPr id="245" name="Freeform 123"/>
          <p:cNvSpPr>
            <a:spLocks/>
          </p:cNvSpPr>
          <p:nvPr/>
        </p:nvSpPr>
        <p:spPr bwMode="auto">
          <a:xfrm>
            <a:off x="2640806" y="4088607"/>
            <a:ext cx="1827212" cy="1498600"/>
          </a:xfrm>
          <a:custGeom>
            <a:avLst/>
            <a:gdLst>
              <a:gd name="T0" fmla="*/ 105 w 1490"/>
              <a:gd name="T1" fmla="*/ 0 h 1129"/>
              <a:gd name="T2" fmla="*/ 201 w 1490"/>
              <a:gd name="T3" fmla="*/ 12 h 1129"/>
              <a:gd name="T4" fmla="*/ 352 w 1490"/>
              <a:gd name="T5" fmla="*/ 40 h 1129"/>
              <a:gd name="T6" fmla="*/ 430 w 1490"/>
              <a:gd name="T7" fmla="*/ 18 h 1129"/>
              <a:gd name="T8" fmla="*/ 508 w 1490"/>
              <a:gd name="T9" fmla="*/ 36 h 1129"/>
              <a:gd name="T10" fmla="*/ 538 w 1490"/>
              <a:gd name="T11" fmla="*/ 71 h 1129"/>
              <a:gd name="T12" fmla="*/ 615 w 1490"/>
              <a:gd name="T13" fmla="*/ 102 h 1129"/>
              <a:gd name="T14" fmla="*/ 677 w 1490"/>
              <a:gd name="T15" fmla="*/ 120 h 1129"/>
              <a:gd name="T16" fmla="*/ 760 w 1490"/>
              <a:gd name="T17" fmla="*/ 120 h 1129"/>
              <a:gd name="T18" fmla="*/ 795 w 1490"/>
              <a:gd name="T19" fmla="*/ 111 h 1129"/>
              <a:gd name="T20" fmla="*/ 787 w 1490"/>
              <a:gd name="T21" fmla="*/ 58 h 1129"/>
              <a:gd name="T22" fmla="*/ 806 w 1490"/>
              <a:gd name="T23" fmla="*/ 33 h 1129"/>
              <a:gd name="T24" fmla="*/ 887 w 1490"/>
              <a:gd name="T25" fmla="*/ 52 h 1129"/>
              <a:gd name="T26" fmla="*/ 1009 w 1490"/>
              <a:gd name="T27" fmla="*/ 64 h 1129"/>
              <a:gd name="T28" fmla="*/ 1085 w 1490"/>
              <a:gd name="T29" fmla="*/ 89 h 1129"/>
              <a:gd name="T30" fmla="*/ 1160 w 1490"/>
              <a:gd name="T31" fmla="*/ 86 h 1129"/>
              <a:gd name="T32" fmla="*/ 1270 w 1490"/>
              <a:gd name="T33" fmla="*/ 79 h 1129"/>
              <a:gd name="T34" fmla="*/ 1371 w 1490"/>
              <a:gd name="T35" fmla="*/ 87 h 1129"/>
              <a:gd name="T36" fmla="*/ 1456 w 1490"/>
              <a:gd name="T37" fmla="*/ 92 h 1129"/>
              <a:gd name="T38" fmla="*/ 1457 w 1490"/>
              <a:gd name="T39" fmla="*/ 146 h 1129"/>
              <a:gd name="T40" fmla="*/ 1473 w 1490"/>
              <a:gd name="T41" fmla="*/ 252 h 1129"/>
              <a:gd name="T42" fmla="*/ 1490 w 1490"/>
              <a:gd name="T43" fmla="*/ 373 h 1129"/>
              <a:gd name="T44" fmla="*/ 1480 w 1490"/>
              <a:gd name="T45" fmla="*/ 430 h 1129"/>
              <a:gd name="T46" fmla="*/ 1318 w 1490"/>
              <a:gd name="T47" fmla="*/ 463 h 1129"/>
              <a:gd name="T48" fmla="*/ 1211 w 1490"/>
              <a:gd name="T49" fmla="*/ 490 h 1129"/>
              <a:gd name="T50" fmla="*/ 1196 w 1490"/>
              <a:gd name="T51" fmla="*/ 630 h 1129"/>
              <a:gd name="T52" fmla="*/ 1171 w 1490"/>
              <a:gd name="T53" fmla="*/ 755 h 1129"/>
              <a:gd name="T54" fmla="*/ 1140 w 1490"/>
              <a:gd name="T55" fmla="*/ 825 h 1129"/>
              <a:gd name="T56" fmla="*/ 1128 w 1490"/>
              <a:gd name="T57" fmla="*/ 948 h 1129"/>
              <a:gd name="T58" fmla="*/ 1120 w 1490"/>
              <a:gd name="T59" fmla="*/ 1045 h 1129"/>
              <a:gd name="T60" fmla="*/ 1107 w 1490"/>
              <a:gd name="T61" fmla="*/ 1112 h 1129"/>
              <a:gd name="T62" fmla="*/ 287 w 1490"/>
              <a:gd name="T63" fmla="*/ 1129 h 1129"/>
              <a:gd name="T64" fmla="*/ 244 w 1490"/>
              <a:gd name="T65" fmla="*/ 984 h 1129"/>
              <a:gd name="T66" fmla="*/ 215 w 1490"/>
              <a:gd name="T67" fmla="*/ 863 h 1129"/>
              <a:gd name="T68" fmla="*/ 208 w 1490"/>
              <a:gd name="T69" fmla="*/ 794 h 1129"/>
              <a:gd name="T70" fmla="*/ 177 w 1490"/>
              <a:gd name="T71" fmla="*/ 666 h 1129"/>
              <a:gd name="T72" fmla="*/ 156 w 1490"/>
              <a:gd name="T73" fmla="*/ 525 h 1129"/>
              <a:gd name="T74" fmla="*/ 0 w 1490"/>
              <a:gd name="T75" fmla="*/ 336 h 1129"/>
              <a:gd name="T76" fmla="*/ 75 w 1490"/>
              <a:gd name="T77" fmla="*/ 131 h 1129"/>
              <a:gd name="T78" fmla="*/ 105 w 1490"/>
              <a:gd name="T79" fmla="*/ 0 h 112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490"/>
              <a:gd name="T121" fmla="*/ 0 h 1129"/>
              <a:gd name="T122" fmla="*/ 1490 w 1490"/>
              <a:gd name="T123" fmla="*/ 1129 h 1129"/>
              <a:gd name="connsiteX0" fmla="*/ 705 w 10000"/>
              <a:gd name="connsiteY0" fmla="*/ 0 h 10000"/>
              <a:gd name="connsiteX1" fmla="*/ 1349 w 10000"/>
              <a:gd name="connsiteY1" fmla="*/ 106 h 10000"/>
              <a:gd name="connsiteX2" fmla="*/ 2362 w 10000"/>
              <a:gd name="connsiteY2" fmla="*/ 354 h 10000"/>
              <a:gd name="connsiteX3" fmla="*/ 2886 w 10000"/>
              <a:gd name="connsiteY3" fmla="*/ 159 h 10000"/>
              <a:gd name="connsiteX4" fmla="*/ 3409 w 10000"/>
              <a:gd name="connsiteY4" fmla="*/ 319 h 10000"/>
              <a:gd name="connsiteX5" fmla="*/ 3611 w 10000"/>
              <a:gd name="connsiteY5" fmla="*/ 629 h 10000"/>
              <a:gd name="connsiteX6" fmla="*/ 4128 w 10000"/>
              <a:gd name="connsiteY6" fmla="*/ 903 h 10000"/>
              <a:gd name="connsiteX7" fmla="*/ 4544 w 10000"/>
              <a:gd name="connsiteY7" fmla="*/ 1063 h 10000"/>
              <a:gd name="connsiteX8" fmla="*/ 5101 w 10000"/>
              <a:gd name="connsiteY8" fmla="*/ 1063 h 10000"/>
              <a:gd name="connsiteX9" fmla="*/ 5336 w 10000"/>
              <a:gd name="connsiteY9" fmla="*/ 983 h 10000"/>
              <a:gd name="connsiteX10" fmla="*/ 5282 w 10000"/>
              <a:gd name="connsiteY10" fmla="*/ 514 h 10000"/>
              <a:gd name="connsiteX11" fmla="*/ 5409 w 10000"/>
              <a:gd name="connsiteY11" fmla="*/ 292 h 10000"/>
              <a:gd name="connsiteX12" fmla="*/ 5953 w 10000"/>
              <a:gd name="connsiteY12" fmla="*/ 461 h 10000"/>
              <a:gd name="connsiteX13" fmla="*/ 6772 w 10000"/>
              <a:gd name="connsiteY13" fmla="*/ 567 h 10000"/>
              <a:gd name="connsiteX14" fmla="*/ 7282 w 10000"/>
              <a:gd name="connsiteY14" fmla="*/ 788 h 10000"/>
              <a:gd name="connsiteX15" fmla="*/ 7785 w 10000"/>
              <a:gd name="connsiteY15" fmla="*/ 762 h 10000"/>
              <a:gd name="connsiteX16" fmla="*/ 8523 w 10000"/>
              <a:gd name="connsiteY16" fmla="*/ 700 h 10000"/>
              <a:gd name="connsiteX17" fmla="*/ 9201 w 10000"/>
              <a:gd name="connsiteY17" fmla="*/ 771 h 10000"/>
              <a:gd name="connsiteX18" fmla="*/ 9772 w 10000"/>
              <a:gd name="connsiteY18" fmla="*/ 815 h 10000"/>
              <a:gd name="connsiteX19" fmla="*/ 9779 w 10000"/>
              <a:gd name="connsiteY19" fmla="*/ 1293 h 10000"/>
              <a:gd name="connsiteX20" fmla="*/ 9886 w 10000"/>
              <a:gd name="connsiteY20" fmla="*/ 2232 h 10000"/>
              <a:gd name="connsiteX21" fmla="*/ 10000 w 10000"/>
              <a:gd name="connsiteY21" fmla="*/ 3304 h 10000"/>
              <a:gd name="connsiteX22" fmla="*/ 9933 w 10000"/>
              <a:gd name="connsiteY22" fmla="*/ 3809 h 10000"/>
              <a:gd name="connsiteX23" fmla="*/ 8846 w 10000"/>
              <a:gd name="connsiteY23" fmla="*/ 4101 h 10000"/>
              <a:gd name="connsiteX24" fmla="*/ 8128 w 10000"/>
              <a:gd name="connsiteY24" fmla="*/ 4340 h 10000"/>
              <a:gd name="connsiteX25" fmla="*/ 8027 w 10000"/>
              <a:gd name="connsiteY25" fmla="*/ 5580 h 10000"/>
              <a:gd name="connsiteX26" fmla="*/ 7859 w 10000"/>
              <a:gd name="connsiteY26" fmla="*/ 6687 h 10000"/>
              <a:gd name="connsiteX27" fmla="*/ 7651 w 10000"/>
              <a:gd name="connsiteY27" fmla="*/ 7307 h 10000"/>
              <a:gd name="connsiteX28" fmla="*/ 7570 w 10000"/>
              <a:gd name="connsiteY28" fmla="*/ 8397 h 10000"/>
              <a:gd name="connsiteX29" fmla="*/ 7517 w 10000"/>
              <a:gd name="connsiteY29" fmla="*/ 9256 h 10000"/>
              <a:gd name="connsiteX30" fmla="*/ 7430 w 10000"/>
              <a:gd name="connsiteY30" fmla="*/ 9849 h 10000"/>
              <a:gd name="connsiteX31" fmla="*/ 1926 w 10000"/>
              <a:gd name="connsiteY31" fmla="*/ 10000 h 10000"/>
              <a:gd name="connsiteX32" fmla="*/ 1638 w 10000"/>
              <a:gd name="connsiteY32" fmla="*/ 8716 h 10000"/>
              <a:gd name="connsiteX33" fmla="*/ 1443 w 10000"/>
              <a:gd name="connsiteY33" fmla="*/ 7644 h 10000"/>
              <a:gd name="connsiteX34" fmla="*/ 1396 w 10000"/>
              <a:gd name="connsiteY34" fmla="*/ 7033 h 10000"/>
              <a:gd name="connsiteX35" fmla="*/ 1188 w 10000"/>
              <a:gd name="connsiteY35" fmla="*/ 5899 h 10000"/>
              <a:gd name="connsiteX36" fmla="*/ 1047 w 10000"/>
              <a:gd name="connsiteY36" fmla="*/ 4650 h 10000"/>
              <a:gd name="connsiteX37" fmla="*/ 0 w 10000"/>
              <a:gd name="connsiteY37" fmla="*/ 2976 h 10000"/>
              <a:gd name="connsiteX38" fmla="*/ 218 w 10000"/>
              <a:gd name="connsiteY38" fmla="*/ 1420 h 10000"/>
              <a:gd name="connsiteX39" fmla="*/ 705 w 10000"/>
              <a:gd name="connsiteY39"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0000" h="10000">
                <a:moveTo>
                  <a:pt x="705" y="0"/>
                </a:moveTo>
                <a:lnTo>
                  <a:pt x="1349" y="106"/>
                </a:lnTo>
                <a:lnTo>
                  <a:pt x="2362" y="354"/>
                </a:lnTo>
                <a:lnTo>
                  <a:pt x="2886" y="159"/>
                </a:lnTo>
                <a:lnTo>
                  <a:pt x="3409" y="319"/>
                </a:lnTo>
                <a:cubicBezTo>
                  <a:pt x="3477" y="567"/>
                  <a:pt x="3490" y="478"/>
                  <a:pt x="3611" y="629"/>
                </a:cubicBezTo>
                <a:lnTo>
                  <a:pt x="4128" y="903"/>
                </a:lnTo>
                <a:lnTo>
                  <a:pt x="4544" y="1063"/>
                </a:lnTo>
                <a:lnTo>
                  <a:pt x="5101" y="1063"/>
                </a:lnTo>
                <a:lnTo>
                  <a:pt x="5336" y="983"/>
                </a:lnTo>
                <a:cubicBezTo>
                  <a:pt x="5318" y="827"/>
                  <a:pt x="5300" y="670"/>
                  <a:pt x="5282" y="514"/>
                </a:cubicBezTo>
                <a:cubicBezTo>
                  <a:pt x="5324" y="440"/>
                  <a:pt x="5367" y="366"/>
                  <a:pt x="5409" y="292"/>
                </a:cubicBezTo>
                <a:lnTo>
                  <a:pt x="5953" y="461"/>
                </a:lnTo>
                <a:lnTo>
                  <a:pt x="6772" y="567"/>
                </a:lnTo>
                <a:lnTo>
                  <a:pt x="7282" y="788"/>
                </a:lnTo>
                <a:lnTo>
                  <a:pt x="7785" y="762"/>
                </a:lnTo>
                <a:lnTo>
                  <a:pt x="8523" y="700"/>
                </a:lnTo>
                <a:lnTo>
                  <a:pt x="9201" y="771"/>
                </a:lnTo>
                <a:lnTo>
                  <a:pt x="9772" y="815"/>
                </a:lnTo>
                <a:cubicBezTo>
                  <a:pt x="9774" y="974"/>
                  <a:pt x="9777" y="1134"/>
                  <a:pt x="9779" y="1293"/>
                </a:cubicBezTo>
                <a:cubicBezTo>
                  <a:pt x="9815" y="1606"/>
                  <a:pt x="9850" y="1919"/>
                  <a:pt x="9886" y="2232"/>
                </a:cubicBezTo>
                <a:lnTo>
                  <a:pt x="10000" y="3304"/>
                </a:lnTo>
                <a:cubicBezTo>
                  <a:pt x="9978" y="3472"/>
                  <a:pt x="9955" y="3641"/>
                  <a:pt x="9933" y="3809"/>
                </a:cubicBezTo>
                <a:lnTo>
                  <a:pt x="8846" y="4101"/>
                </a:lnTo>
                <a:lnTo>
                  <a:pt x="8128" y="4340"/>
                </a:lnTo>
                <a:cubicBezTo>
                  <a:pt x="8094" y="4753"/>
                  <a:pt x="8061" y="5167"/>
                  <a:pt x="8027" y="5580"/>
                </a:cubicBezTo>
                <a:cubicBezTo>
                  <a:pt x="8000" y="5802"/>
                  <a:pt x="7933" y="6457"/>
                  <a:pt x="7859" y="6687"/>
                </a:cubicBezTo>
                <a:cubicBezTo>
                  <a:pt x="7758" y="6962"/>
                  <a:pt x="7698" y="7024"/>
                  <a:pt x="7651" y="7307"/>
                </a:cubicBezTo>
                <a:cubicBezTo>
                  <a:pt x="7624" y="7670"/>
                  <a:pt x="7597" y="8034"/>
                  <a:pt x="7570" y="8397"/>
                </a:cubicBezTo>
                <a:cubicBezTo>
                  <a:pt x="7552" y="8683"/>
                  <a:pt x="7535" y="8970"/>
                  <a:pt x="7517" y="9256"/>
                </a:cubicBezTo>
                <a:cubicBezTo>
                  <a:pt x="7488" y="9454"/>
                  <a:pt x="7459" y="9651"/>
                  <a:pt x="7430" y="9849"/>
                </a:cubicBezTo>
                <a:lnTo>
                  <a:pt x="1926" y="10000"/>
                </a:lnTo>
                <a:lnTo>
                  <a:pt x="1638" y="8716"/>
                </a:lnTo>
                <a:lnTo>
                  <a:pt x="1443" y="7644"/>
                </a:lnTo>
                <a:cubicBezTo>
                  <a:pt x="1427" y="7440"/>
                  <a:pt x="1412" y="7237"/>
                  <a:pt x="1396" y="7033"/>
                </a:cubicBezTo>
                <a:cubicBezTo>
                  <a:pt x="1327" y="6655"/>
                  <a:pt x="1257" y="6277"/>
                  <a:pt x="1188" y="5899"/>
                </a:cubicBezTo>
                <a:lnTo>
                  <a:pt x="1047" y="4650"/>
                </a:lnTo>
                <a:lnTo>
                  <a:pt x="0" y="2976"/>
                </a:lnTo>
                <a:cubicBezTo>
                  <a:pt x="73" y="2457"/>
                  <a:pt x="145" y="1939"/>
                  <a:pt x="218" y="1420"/>
                </a:cubicBezTo>
                <a:lnTo>
                  <a:pt x="705" y="0"/>
                </a:lnTo>
                <a:close/>
              </a:path>
            </a:pathLst>
          </a:custGeom>
          <a:gradFill rotWithShape="1">
            <a:gsLst>
              <a:gs pos="0">
                <a:srgbClr val="007676"/>
              </a:gs>
              <a:gs pos="50000">
                <a:srgbClr val="00FFFF"/>
              </a:gs>
              <a:gs pos="100000">
                <a:srgbClr val="007676"/>
              </a:gs>
            </a:gsLst>
            <a:lin ang="0" scaled="1"/>
          </a:gradFill>
          <a:ln w="9525">
            <a:solidFill>
              <a:srgbClr val="000000"/>
            </a:solidFill>
            <a:round/>
            <a:headEnd/>
            <a:tailEnd/>
          </a:ln>
        </p:spPr>
        <p:txBody>
          <a:bodyPr/>
          <a:lstStyle/>
          <a:p>
            <a:endParaRPr lang="en-GB" dirty="0"/>
          </a:p>
        </p:txBody>
      </p:sp>
      <p:sp>
        <p:nvSpPr>
          <p:cNvPr id="246" name="Freeform 124"/>
          <p:cNvSpPr>
            <a:spLocks/>
          </p:cNvSpPr>
          <p:nvPr/>
        </p:nvSpPr>
        <p:spPr bwMode="auto">
          <a:xfrm>
            <a:off x="3150393" y="4120357"/>
            <a:ext cx="574675" cy="481012"/>
          </a:xfrm>
          <a:custGeom>
            <a:avLst/>
            <a:gdLst>
              <a:gd name="T0" fmla="*/ 463 w 469"/>
              <a:gd name="T1" fmla="*/ 50 h 363"/>
              <a:gd name="T2" fmla="*/ 469 w 469"/>
              <a:gd name="T3" fmla="*/ 119 h 363"/>
              <a:gd name="T4" fmla="*/ 393 w 469"/>
              <a:gd name="T5" fmla="*/ 166 h 363"/>
              <a:gd name="T6" fmla="*/ 304 w 469"/>
              <a:gd name="T7" fmla="*/ 176 h 363"/>
              <a:gd name="T8" fmla="*/ 222 w 469"/>
              <a:gd name="T9" fmla="*/ 161 h 363"/>
              <a:gd name="T10" fmla="*/ 161 w 469"/>
              <a:gd name="T11" fmla="*/ 150 h 363"/>
              <a:gd name="T12" fmla="*/ 110 w 469"/>
              <a:gd name="T13" fmla="*/ 120 h 363"/>
              <a:gd name="T14" fmla="*/ 17 w 469"/>
              <a:gd name="T15" fmla="*/ 0 h 363"/>
              <a:gd name="T16" fmla="*/ 134 w 469"/>
              <a:gd name="T17" fmla="*/ 176 h 363"/>
              <a:gd name="T18" fmla="*/ 116 w 469"/>
              <a:gd name="T19" fmla="*/ 259 h 363"/>
              <a:gd name="T20" fmla="*/ 88 w 469"/>
              <a:gd name="T21" fmla="*/ 297 h 363"/>
              <a:gd name="T22" fmla="*/ 46 w 469"/>
              <a:gd name="T23" fmla="*/ 338 h 363"/>
              <a:gd name="T24" fmla="*/ 0 w 469"/>
              <a:gd name="T25" fmla="*/ 363 h 36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69"/>
              <a:gd name="T40" fmla="*/ 0 h 363"/>
              <a:gd name="T41" fmla="*/ 469 w 469"/>
              <a:gd name="T42" fmla="*/ 363 h 36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69" h="363">
                <a:moveTo>
                  <a:pt x="463" y="50"/>
                </a:moveTo>
                <a:lnTo>
                  <a:pt x="469" y="119"/>
                </a:lnTo>
                <a:lnTo>
                  <a:pt x="393" y="166"/>
                </a:lnTo>
                <a:lnTo>
                  <a:pt x="304" y="176"/>
                </a:lnTo>
                <a:lnTo>
                  <a:pt x="222" y="161"/>
                </a:lnTo>
                <a:lnTo>
                  <a:pt x="161" y="150"/>
                </a:lnTo>
                <a:lnTo>
                  <a:pt x="110" y="120"/>
                </a:lnTo>
                <a:lnTo>
                  <a:pt x="17" y="0"/>
                </a:lnTo>
                <a:lnTo>
                  <a:pt x="134" y="176"/>
                </a:lnTo>
                <a:lnTo>
                  <a:pt x="116" y="259"/>
                </a:lnTo>
                <a:cubicBezTo>
                  <a:pt x="110" y="282"/>
                  <a:pt x="96" y="275"/>
                  <a:pt x="88" y="297"/>
                </a:cubicBezTo>
                <a:cubicBezTo>
                  <a:pt x="86" y="303"/>
                  <a:pt x="48" y="332"/>
                  <a:pt x="46" y="338"/>
                </a:cubicBezTo>
                <a:cubicBezTo>
                  <a:pt x="42" y="346"/>
                  <a:pt x="9" y="358"/>
                  <a:pt x="0" y="363"/>
                </a:cubicBezTo>
              </a:path>
            </a:pathLst>
          </a:custGeom>
          <a:noFill/>
          <a:ln w="9525">
            <a:solidFill>
              <a:srgbClr val="000000"/>
            </a:solidFill>
            <a:round/>
            <a:headEnd/>
            <a:tailEnd/>
          </a:ln>
        </p:spPr>
        <p:txBody>
          <a:bodyPr/>
          <a:lstStyle/>
          <a:p>
            <a:endParaRPr lang="en-GB" dirty="0"/>
          </a:p>
        </p:txBody>
      </p:sp>
      <p:sp>
        <p:nvSpPr>
          <p:cNvPr id="247" name="Freeform 125"/>
          <p:cNvSpPr>
            <a:spLocks/>
          </p:cNvSpPr>
          <p:nvPr/>
        </p:nvSpPr>
        <p:spPr bwMode="auto">
          <a:xfrm>
            <a:off x="3574256" y="4355307"/>
            <a:ext cx="49212" cy="298450"/>
          </a:xfrm>
          <a:custGeom>
            <a:avLst/>
            <a:gdLst>
              <a:gd name="T0" fmla="*/ 0 w 40"/>
              <a:gd name="T1" fmla="*/ 0 h 224"/>
              <a:gd name="T2" fmla="*/ 29 w 40"/>
              <a:gd name="T3" fmla="*/ 63 h 224"/>
              <a:gd name="T4" fmla="*/ 40 w 40"/>
              <a:gd name="T5" fmla="*/ 116 h 224"/>
              <a:gd name="T6" fmla="*/ 31 w 40"/>
              <a:gd name="T7" fmla="*/ 224 h 224"/>
              <a:gd name="T8" fmla="*/ 0 60000 65536"/>
              <a:gd name="T9" fmla="*/ 0 60000 65536"/>
              <a:gd name="T10" fmla="*/ 0 60000 65536"/>
              <a:gd name="T11" fmla="*/ 0 60000 65536"/>
              <a:gd name="T12" fmla="*/ 0 w 40"/>
              <a:gd name="T13" fmla="*/ 0 h 224"/>
              <a:gd name="T14" fmla="*/ 40 w 40"/>
              <a:gd name="T15" fmla="*/ 224 h 224"/>
            </a:gdLst>
            <a:ahLst/>
            <a:cxnLst>
              <a:cxn ang="T8">
                <a:pos x="T0" y="T1"/>
              </a:cxn>
              <a:cxn ang="T9">
                <a:pos x="T2" y="T3"/>
              </a:cxn>
              <a:cxn ang="T10">
                <a:pos x="T4" y="T5"/>
              </a:cxn>
              <a:cxn ang="T11">
                <a:pos x="T6" y="T7"/>
              </a:cxn>
            </a:cxnLst>
            <a:rect l="T12" t="T13" r="T14" b="T15"/>
            <a:pathLst>
              <a:path w="40" h="224">
                <a:moveTo>
                  <a:pt x="0" y="0"/>
                </a:moveTo>
                <a:lnTo>
                  <a:pt x="29" y="63"/>
                </a:lnTo>
                <a:lnTo>
                  <a:pt x="40" y="116"/>
                </a:lnTo>
                <a:lnTo>
                  <a:pt x="31" y="224"/>
                </a:lnTo>
              </a:path>
            </a:pathLst>
          </a:custGeom>
          <a:noFill/>
          <a:ln w="9525">
            <a:solidFill>
              <a:srgbClr val="000000"/>
            </a:solidFill>
            <a:round/>
            <a:headEnd/>
            <a:tailEnd/>
          </a:ln>
        </p:spPr>
        <p:txBody>
          <a:bodyPr/>
          <a:lstStyle/>
          <a:p>
            <a:endParaRPr lang="en-GB" dirty="0"/>
          </a:p>
        </p:txBody>
      </p:sp>
      <p:sp>
        <p:nvSpPr>
          <p:cNvPr id="248" name="Freeform 126"/>
          <p:cNvSpPr>
            <a:spLocks/>
          </p:cNvSpPr>
          <p:nvPr/>
        </p:nvSpPr>
        <p:spPr bwMode="auto">
          <a:xfrm>
            <a:off x="6131718" y="4074319"/>
            <a:ext cx="290512" cy="314325"/>
          </a:xfrm>
          <a:custGeom>
            <a:avLst/>
            <a:gdLst>
              <a:gd name="T0" fmla="*/ 22 w 183"/>
              <a:gd name="T1" fmla="*/ 0 h 198"/>
              <a:gd name="T2" fmla="*/ 73 w 183"/>
              <a:gd name="T3" fmla="*/ 4 h 198"/>
              <a:gd name="T4" fmla="*/ 115 w 183"/>
              <a:gd name="T5" fmla="*/ 6 h 198"/>
              <a:gd name="T6" fmla="*/ 136 w 183"/>
              <a:gd name="T7" fmla="*/ 30 h 198"/>
              <a:gd name="T8" fmla="*/ 159 w 183"/>
              <a:gd name="T9" fmla="*/ 49 h 198"/>
              <a:gd name="T10" fmla="*/ 183 w 183"/>
              <a:gd name="T11" fmla="*/ 68 h 198"/>
              <a:gd name="T12" fmla="*/ 182 w 183"/>
              <a:gd name="T13" fmla="*/ 92 h 198"/>
              <a:gd name="T14" fmla="*/ 154 w 183"/>
              <a:gd name="T15" fmla="*/ 106 h 198"/>
              <a:gd name="T16" fmla="*/ 128 w 183"/>
              <a:gd name="T17" fmla="*/ 100 h 198"/>
              <a:gd name="T18" fmla="*/ 109 w 183"/>
              <a:gd name="T19" fmla="*/ 81 h 198"/>
              <a:gd name="T20" fmla="*/ 125 w 183"/>
              <a:gd name="T21" fmla="*/ 131 h 198"/>
              <a:gd name="T22" fmla="*/ 119 w 183"/>
              <a:gd name="T23" fmla="*/ 156 h 198"/>
              <a:gd name="T24" fmla="*/ 28 w 183"/>
              <a:gd name="T25" fmla="*/ 134 h 198"/>
              <a:gd name="T26" fmla="*/ 74 w 183"/>
              <a:gd name="T27" fmla="*/ 159 h 198"/>
              <a:gd name="T28" fmla="*/ 56 w 183"/>
              <a:gd name="T29" fmla="*/ 193 h 198"/>
              <a:gd name="T30" fmla="*/ 38 w 183"/>
              <a:gd name="T31" fmla="*/ 188 h 198"/>
              <a:gd name="T32" fmla="*/ 17 w 183"/>
              <a:gd name="T33" fmla="*/ 179 h 198"/>
              <a:gd name="T34" fmla="*/ 26 w 183"/>
              <a:gd name="T35" fmla="*/ 195 h 198"/>
              <a:gd name="T36" fmla="*/ 0 w 183"/>
              <a:gd name="T37" fmla="*/ 161 h 198"/>
              <a:gd name="T38" fmla="*/ 5 w 183"/>
              <a:gd name="T39" fmla="*/ 122 h 198"/>
              <a:gd name="T40" fmla="*/ 4 w 183"/>
              <a:gd name="T41" fmla="*/ 87 h 19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83"/>
              <a:gd name="T64" fmla="*/ 0 h 198"/>
              <a:gd name="T65" fmla="*/ 183 w 183"/>
              <a:gd name="T66" fmla="*/ 198 h 19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83" h="198">
                <a:moveTo>
                  <a:pt x="22" y="0"/>
                </a:moveTo>
                <a:lnTo>
                  <a:pt x="73" y="4"/>
                </a:lnTo>
                <a:lnTo>
                  <a:pt x="115" y="6"/>
                </a:lnTo>
                <a:lnTo>
                  <a:pt x="136" y="30"/>
                </a:lnTo>
                <a:lnTo>
                  <a:pt x="159" y="49"/>
                </a:lnTo>
                <a:lnTo>
                  <a:pt x="183" y="68"/>
                </a:lnTo>
                <a:lnTo>
                  <a:pt x="182" y="92"/>
                </a:lnTo>
                <a:lnTo>
                  <a:pt x="154" y="106"/>
                </a:lnTo>
                <a:lnTo>
                  <a:pt x="128" y="100"/>
                </a:lnTo>
                <a:lnTo>
                  <a:pt x="109" y="81"/>
                </a:lnTo>
                <a:lnTo>
                  <a:pt x="125" y="131"/>
                </a:lnTo>
                <a:lnTo>
                  <a:pt x="119" y="156"/>
                </a:lnTo>
                <a:lnTo>
                  <a:pt x="28" y="134"/>
                </a:lnTo>
                <a:lnTo>
                  <a:pt x="74" y="159"/>
                </a:lnTo>
                <a:lnTo>
                  <a:pt x="56" y="193"/>
                </a:lnTo>
                <a:lnTo>
                  <a:pt x="38" y="188"/>
                </a:lnTo>
                <a:lnTo>
                  <a:pt x="17" y="179"/>
                </a:lnTo>
                <a:cubicBezTo>
                  <a:pt x="4" y="184"/>
                  <a:pt x="29" y="198"/>
                  <a:pt x="26" y="195"/>
                </a:cubicBezTo>
                <a:cubicBezTo>
                  <a:pt x="23" y="192"/>
                  <a:pt x="3" y="173"/>
                  <a:pt x="0" y="161"/>
                </a:cubicBezTo>
                <a:lnTo>
                  <a:pt x="5" y="122"/>
                </a:lnTo>
                <a:lnTo>
                  <a:pt x="4" y="87"/>
                </a:lnTo>
              </a:path>
            </a:pathLst>
          </a:custGeom>
          <a:solidFill>
            <a:srgbClr val="FAE09E"/>
          </a:solidFill>
          <a:ln w="9525">
            <a:solidFill>
              <a:srgbClr val="000000"/>
            </a:solidFill>
            <a:round/>
            <a:headEnd/>
            <a:tailEnd/>
          </a:ln>
        </p:spPr>
        <p:txBody>
          <a:bodyPr/>
          <a:lstStyle/>
          <a:p>
            <a:endParaRPr lang="en-GB" dirty="0"/>
          </a:p>
        </p:txBody>
      </p:sp>
      <p:grpSp>
        <p:nvGrpSpPr>
          <p:cNvPr id="249" name="Group 127"/>
          <p:cNvGrpSpPr>
            <a:grpSpLocks/>
          </p:cNvGrpSpPr>
          <p:nvPr/>
        </p:nvGrpSpPr>
        <p:grpSpPr bwMode="auto">
          <a:xfrm rot="210200">
            <a:off x="3656806" y="3871119"/>
            <a:ext cx="2692400" cy="285750"/>
            <a:chOff x="2223" y="3511"/>
            <a:chExt cx="1722" cy="269"/>
          </a:xfrm>
        </p:grpSpPr>
        <p:sp>
          <p:nvSpPr>
            <p:cNvPr id="250" name="Freeform 128"/>
            <p:cNvSpPr>
              <a:spLocks/>
            </p:cNvSpPr>
            <p:nvPr/>
          </p:nvSpPr>
          <p:spPr bwMode="auto">
            <a:xfrm>
              <a:off x="2310" y="3681"/>
              <a:ext cx="225" cy="99"/>
            </a:xfrm>
            <a:custGeom>
              <a:avLst/>
              <a:gdLst>
                <a:gd name="T0" fmla="*/ 0 w 225"/>
                <a:gd name="T1" fmla="*/ 54 h 99"/>
                <a:gd name="T2" fmla="*/ 6 w 225"/>
                <a:gd name="T3" fmla="*/ 21 h 99"/>
                <a:gd name="T4" fmla="*/ 36 w 225"/>
                <a:gd name="T5" fmla="*/ 0 h 99"/>
                <a:gd name="T6" fmla="*/ 126 w 225"/>
                <a:gd name="T7" fmla="*/ 9 h 99"/>
                <a:gd name="T8" fmla="*/ 225 w 225"/>
                <a:gd name="T9" fmla="*/ 24 h 99"/>
                <a:gd name="T10" fmla="*/ 150 w 225"/>
                <a:gd name="T11" fmla="*/ 66 h 99"/>
                <a:gd name="T12" fmla="*/ 60 w 225"/>
                <a:gd name="T13" fmla="*/ 99 h 99"/>
                <a:gd name="T14" fmla="*/ 21 w 225"/>
                <a:gd name="T15" fmla="*/ 87 h 99"/>
                <a:gd name="T16" fmla="*/ 0 w 225"/>
                <a:gd name="T17" fmla="*/ 54 h 9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5"/>
                <a:gd name="T28" fmla="*/ 0 h 99"/>
                <a:gd name="T29" fmla="*/ 225 w 225"/>
                <a:gd name="T30" fmla="*/ 99 h 9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5" h="99">
                  <a:moveTo>
                    <a:pt x="0" y="54"/>
                  </a:moveTo>
                  <a:lnTo>
                    <a:pt x="6" y="21"/>
                  </a:lnTo>
                  <a:lnTo>
                    <a:pt x="36" y="0"/>
                  </a:lnTo>
                  <a:lnTo>
                    <a:pt x="126" y="9"/>
                  </a:lnTo>
                  <a:lnTo>
                    <a:pt x="225" y="24"/>
                  </a:lnTo>
                  <a:lnTo>
                    <a:pt x="150" y="66"/>
                  </a:lnTo>
                  <a:lnTo>
                    <a:pt x="60" y="99"/>
                  </a:lnTo>
                  <a:lnTo>
                    <a:pt x="21" y="87"/>
                  </a:lnTo>
                  <a:lnTo>
                    <a:pt x="0" y="54"/>
                  </a:lnTo>
                  <a:close/>
                </a:path>
              </a:pathLst>
            </a:custGeom>
            <a:solidFill>
              <a:srgbClr val="FF0000"/>
            </a:solidFill>
            <a:ln w="9525" cap="flat" cmpd="sng">
              <a:solidFill>
                <a:srgbClr val="000000"/>
              </a:solidFill>
              <a:prstDash val="solid"/>
              <a:round/>
              <a:headEnd type="none" w="med" len="med"/>
              <a:tailEnd type="none" w="med" len="med"/>
            </a:ln>
          </p:spPr>
          <p:txBody>
            <a:bodyPr/>
            <a:lstStyle/>
            <a:p>
              <a:endParaRPr lang="en-GB" dirty="0"/>
            </a:p>
          </p:txBody>
        </p:sp>
        <p:sp>
          <p:nvSpPr>
            <p:cNvPr id="251" name="Freeform 129"/>
            <p:cNvSpPr>
              <a:spLocks/>
            </p:cNvSpPr>
            <p:nvPr/>
          </p:nvSpPr>
          <p:spPr bwMode="auto">
            <a:xfrm>
              <a:off x="2223" y="3511"/>
              <a:ext cx="1722" cy="251"/>
            </a:xfrm>
            <a:custGeom>
              <a:avLst/>
              <a:gdLst>
                <a:gd name="T0" fmla="*/ 3 w 1722"/>
                <a:gd name="T1" fmla="*/ 251 h 251"/>
                <a:gd name="T2" fmla="*/ 0 w 1722"/>
                <a:gd name="T3" fmla="*/ 227 h 251"/>
                <a:gd name="T4" fmla="*/ 1687 w 1722"/>
                <a:gd name="T5" fmla="*/ 0 h 251"/>
                <a:gd name="T6" fmla="*/ 1722 w 1722"/>
                <a:gd name="T7" fmla="*/ 10 h 251"/>
                <a:gd name="T8" fmla="*/ 1689 w 1722"/>
                <a:gd name="T9" fmla="*/ 23 h 251"/>
                <a:gd name="T10" fmla="*/ 3 w 1722"/>
                <a:gd name="T11" fmla="*/ 251 h 251"/>
                <a:gd name="T12" fmla="*/ 0 60000 65536"/>
                <a:gd name="T13" fmla="*/ 0 60000 65536"/>
                <a:gd name="T14" fmla="*/ 0 60000 65536"/>
                <a:gd name="T15" fmla="*/ 0 60000 65536"/>
                <a:gd name="T16" fmla="*/ 0 60000 65536"/>
                <a:gd name="T17" fmla="*/ 0 60000 65536"/>
                <a:gd name="T18" fmla="*/ 0 w 1722"/>
                <a:gd name="T19" fmla="*/ 0 h 251"/>
                <a:gd name="T20" fmla="*/ 1722 w 1722"/>
                <a:gd name="T21" fmla="*/ 251 h 251"/>
              </a:gdLst>
              <a:ahLst/>
              <a:cxnLst>
                <a:cxn ang="T12">
                  <a:pos x="T0" y="T1"/>
                </a:cxn>
                <a:cxn ang="T13">
                  <a:pos x="T2" y="T3"/>
                </a:cxn>
                <a:cxn ang="T14">
                  <a:pos x="T4" y="T5"/>
                </a:cxn>
                <a:cxn ang="T15">
                  <a:pos x="T6" y="T7"/>
                </a:cxn>
                <a:cxn ang="T16">
                  <a:pos x="T8" y="T9"/>
                </a:cxn>
                <a:cxn ang="T17">
                  <a:pos x="T10" y="T11"/>
                </a:cxn>
              </a:cxnLst>
              <a:rect l="T18" t="T19" r="T20" b="T21"/>
              <a:pathLst>
                <a:path w="1722" h="251">
                  <a:moveTo>
                    <a:pt x="3" y="251"/>
                  </a:moveTo>
                  <a:lnTo>
                    <a:pt x="0" y="227"/>
                  </a:lnTo>
                  <a:lnTo>
                    <a:pt x="1687" y="0"/>
                  </a:lnTo>
                  <a:lnTo>
                    <a:pt x="1722" y="10"/>
                  </a:lnTo>
                  <a:lnTo>
                    <a:pt x="1689" y="23"/>
                  </a:lnTo>
                  <a:lnTo>
                    <a:pt x="3" y="251"/>
                  </a:lnTo>
                  <a:close/>
                </a:path>
              </a:pathLst>
            </a:custGeom>
            <a:solidFill>
              <a:srgbClr val="C0C0C0"/>
            </a:solidFill>
            <a:ln w="6350" cap="flat" cmpd="sng">
              <a:solidFill>
                <a:srgbClr val="000000"/>
              </a:solidFill>
              <a:prstDash val="solid"/>
              <a:round/>
              <a:headEnd type="none" w="med" len="med"/>
              <a:tailEnd type="none" w="med" len="med"/>
            </a:ln>
          </p:spPr>
          <p:txBody>
            <a:bodyPr/>
            <a:lstStyle/>
            <a:p>
              <a:endParaRPr lang="en-GB" dirty="0"/>
            </a:p>
          </p:txBody>
        </p:sp>
      </p:grpSp>
      <p:sp>
        <p:nvSpPr>
          <p:cNvPr id="252" name="Freeform 130"/>
          <p:cNvSpPr>
            <a:spLocks/>
          </p:cNvSpPr>
          <p:nvPr/>
        </p:nvSpPr>
        <p:spPr bwMode="auto">
          <a:xfrm>
            <a:off x="3656806" y="2396332"/>
            <a:ext cx="819150" cy="3176587"/>
          </a:xfrm>
          <a:custGeom>
            <a:avLst/>
            <a:gdLst>
              <a:gd name="T0" fmla="*/ 508 w 516"/>
              <a:gd name="T1" fmla="*/ 0 h 2001"/>
              <a:gd name="T2" fmla="*/ 0 w 516"/>
              <a:gd name="T3" fmla="*/ 1021 h 2001"/>
              <a:gd name="T4" fmla="*/ 33 w 516"/>
              <a:gd name="T5" fmla="*/ 1134 h 2001"/>
              <a:gd name="T6" fmla="*/ 516 w 516"/>
              <a:gd name="T7" fmla="*/ 2001 h 2001"/>
              <a:gd name="T8" fmla="*/ 0 60000 65536"/>
              <a:gd name="T9" fmla="*/ 0 60000 65536"/>
              <a:gd name="T10" fmla="*/ 0 60000 65536"/>
              <a:gd name="T11" fmla="*/ 0 60000 65536"/>
              <a:gd name="T12" fmla="*/ 0 w 516"/>
              <a:gd name="T13" fmla="*/ 0 h 2001"/>
              <a:gd name="T14" fmla="*/ 516 w 516"/>
              <a:gd name="T15" fmla="*/ 2001 h 2001"/>
              <a:gd name="connsiteX0" fmla="*/ 9845 w 10000"/>
              <a:gd name="connsiteY0" fmla="*/ 0 h 10000"/>
              <a:gd name="connsiteX1" fmla="*/ 0 w 10000"/>
              <a:gd name="connsiteY1" fmla="*/ 5102 h 10000"/>
              <a:gd name="connsiteX2" fmla="*/ 307 w 10000"/>
              <a:gd name="connsiteY2" fmla="*/ 5667 h 10000"/>
              <a:gd name="connsiteX3" fmla="*/ 10000 w 10000"/>
              <a:gd name="connsiteY3" fmla="*/ 10000 h 10000"/>
              <a:gd name="connsiteX0" fmla="*/ 9845 w 10000"/>
              <a:gd name="connsiteY0" fmla="*/ 0 h 10000"/>
              <a:gd name="connsiteX1" fmla="*/ 0 w 10000"/>
              <a:gd name="connsiteY1" fmla="*/ 5102 h 10000"/>
              <a:gd name="connsiteX2" fmla="*/ 57 w 10000"/>
              <a:gd name="connsiteY2" fmla="*/ 5688 h 10000"/>
              <a:gd name="connsiteX3" fmla="*/ 10000 w 10000"/>
              <a:gd name="connsiteY3" fmla="*/ 10000 h 10000"/>
            </a:gdLst>
            <a:ahLst/>
            <a:cxnLst>
              <a:cxn ang="0">
                <a:pos x="connsiteX0" y="connsiteY0"/>
              </a:cxn>
              <a:cxn ang="0">
                <a:pos x="connsiteX1" y="connsiteY1"/>
              </a:cxn>
              <a:cxn ang="0">
                <a:pos x="connsiteX2" y="connsiteY2"/>
              </a:cxn>
              <a:cxn ang="0">
                <a:pos x="connsiteX3" y="connsiteY3"/>
              </a:cxn>
            </a:cxnLst>
            <a:rect l="l" t="t" r="r" b="b"/>
            <a:pathLst>
              <a:path w="10000" h="10000">
                <a:moveTo>
                  <a:pt x="9845" y="0"/>
                </a:moveTo>
                <a:lnTo>
                  <a:pt x="0" y="5102"/>
                </a:lnTo>
                <a:cubicBezTo>
                  <a:pt x="19" y="5297"/>
                  <a:pt x="38" y="5493"/>
                  <a:pt x="57" y="5688"/>
                </a:cubicBezTo>
                <a:lnTo>
                  <a:pt x="10000" y="10000"/>
                </a:lnTo>
              </a:path>
            </a:pathLst>
          </a:custGeom>
          <a:noFill/>
          <a:ln w="12700" cap="flat" cmpd="sng">
            <a:solidFill>
              <a:schemeClr val="bg1"/>
            </a:solidFill>
            <a:prstDash val="solid"/>
            <a:round/>
            <a:headEnd type="none" w="med" len="med"/>
            <a:tailEnd type="none" w="med" len="med"/>
          </a:ln>
        </p:spPr>
        <p:txBody>
          <a:bodyPr/>
          <a:lstStyle/>
          <a:p>
            <a:endParaRPr lang="en-GB" dirty="0"/>
          </a:p>
        </p:txBody>
      </p:sp>
      <p:sp>
        <p:nvSpPr>
          <p:cNvPr id="253" name="Freeform 186"/>
          <p:cNvSpPr>
            <a:spLocks/>
          </p:cNvSpPr>
          <p:nvPr/>
        </p:nvSpPr>
        <p:spPr bwMode="auto">
          <a:xfrm>
            <a:off x="3736181" y="3682207"/>
            <a:ext cx="44450" cy="12700"/>
          </a:xfrm>
          <a:custGeom>
            <a:avLst/>
            <a:gdLst>
              <a:gd name="T0" fmla="*/ 0 w 33"/>
              <a:gd name="T1" fmla="*/ 0 h 9"/>
              <a:gd name="T2" fmla="*/ 33 w 33"/>
              <a:gd name="T3" fmla="*/ 9 h 9"/>
              <a:gd name="T4" fmla="*/ 0 60000 65536"/>
              <a:gd name="T5" fmla="*/ 0 60000 65536"/>
              <a:gd name="T6" fmla="*/ 0 w 33"/>
              <a:gd name="T7" fmla="*/ 0 h 9"/>
              <a:gd name="T8" fmla="*/ 33 w 33"/>
              <a:gd name="T9" fmla="*/ 9 h 9"/>
            </a:gdLst>
            <a:ahLst/>
            <a:cxnLst>
              <a:cxn ang="T4">
                <a:pos x="T0" y="T1"/>
              </a:cxn>
              <a:cxn ang="T5">
                <a:pos x="T2" y="T3"/>
              </a:cxn>
            </a:cxnLst>
            <a:rect l="T6" t="T7" r="T8" b="T9"/>
            <a:pathLst>
              <a:path w="33" h="9">
                <a:moveTo>
                  <a:pt x="0" y="0"/>
                </a:moveTo>
                <a:cubicBezTo>
                  <a:pt x="0" y="0"/>
                  <a:pt x="16" y="4"/>
                  <a:pt x="33" y="9"/>
                </a:cubicBezTo>
              </a:path>
            </a:pathLst>
          </a:custGeom>
          <a:noFill/>
          <a:ln w="9525">
            <a:solidFill>
              <a:srgbClr val="000000"/>
            </a:solidFill>
            <a:round/>
            <a:headEnd/>
            <a:tailEnd/>
          </a:ln>
        </p:spPr>
        <p:txBody>
          <a:bodyPr/>
          <a:lstStyle/>
          <a:p>
            <a:endParaRPr lang="en-GB" dirty="0"/>
          </a:p>
        </p:txBody>
      </p:sp>
      <p:sp>
        <p:nvSpPr>
          <p:cNvPr id="254" name="Text Box 198"/>
          <p:cNvSpPr txBox="1">
            <a:spLocks noChangeArrowheads="1"/>
          </p:cNvSpPr>
          <p:nvPr/>
        </p:nvSpPr>
        <p:spPr bwMode="auto">
          <a:xfrm>
            <a:off x="296068" y="3728370"/>
            <a:ext cx="1893888" cy="646331"/>
          </a:xfrm>
          <a:prstGeom prst="rect">
            <a:avLst/>
          </a:prstGeom>
          <a:noFill/>
          <a:ln w="9525">
            <a:noFill/>
            <a:miter lim="800000"/>
            <a:headEnd/>
            <a:tailEnd/>
          </a:ln>
        </p:spPr>
        <p:txBody>
          <a:bodyPr wrap="square">
            <a:spAutoFit/>
          </a:bodyPr>
          <a:lstStyle/>
          <a:p>
            <a:pPr>
              <a:spcBef>
                <a:spcPct val="50000"/>
              </a:spcBef>
            </a:pPr>
            <a:r>
              <a:rPr lang="en-GB" b="1" dirty="0">
                <a:solidFill>
                  <a:srgbClr val="66FF33"/>
                </a:solidFill>
              </a:rPr>
              <a:t>Draw Force Line</a:t>
            </a:r>
          </a:p>
        </p:txBody>
      </p:sp>
      <p:grpSp>
        <p:nvGrpSpPr>
          <p:cNvPr id="255" name="Group 504"/>
          <p:cNvGrpSpPr>
            <a:grpSpLocks/>
          </p:cNvGrpSpPr>
          <p:nvPr/>
        </p:nvGrpSpPr>
        <p:grpSpPr bwMode="auto">
          <a:xfrm>
            <a:off x="5734843" y="2515394"/>
            <a:ext cx="1843087" cy="3228975"/>
            <a:chOff x="3511" y="1962"/>
            <a:chExt cx="1161" cy="2034"/>
          </a:xfrm>
        </p:grpSpPr>
        <p:sp>
          <p:nvSpPr>
            <p:cNvPr id="256" name="Rectangle 418"/>
            <p:cNvSpPr>
              <a:spLocks noChangeArrowheads="1"/>
            </p:cNvSpPr>
            <p:nvPr/>
          </p:nvSpPr>
          <p:spPr bwMode="auto">
            <a:xfrm rot="20411946" flipH="1">
              <a:off x="3511" y="3378"/>
              <a:ext cx="50" cy="54"/>
            </a:xfrm>
            <a:prstGeom prst="rect">
              <a:avLst/>
            </a:prstGeom>
            <a:gradFill rotWithShape="1">
              <a:gsLst>
                <a:gs pos="0">
                  <a:srgbClr val="595959"/>
                </a:gs>
                <a:gs pos="50000">
                  <a:srgbClr val="C0C0C0"/>
                </a:gs>
                <a:gs pos="100000">
                  <a:srgbClr val="595959"/>
                </a:gs>
              </a:gsLst>
              <a:lin ang="5400000" scaled="1"/>
            </a:gradFill>
            <a:ln w="3175">
              <a:solidFill>
                <a:srgbClr val="000000"/>
              </a:solidFill>
              <a:miter lim="800000"/>
              <a:headEnd/>
              <a:tailEnd/>
            </a:ln>
          </p:spPr>
          <p:txBody>
            <a:bodyPr/>
            <a:lstStyle/>
            <a:p>
              <a:endParaRPr lang="en-US" dirty="0"/>
            </a:p>
          </p:txBody>
        </p:sp>
        <p:sp>
          <p:nvSpPr>
            <p:cNvPr id="257" name="Rectangle 419"/>
            <p:cNvSpPr>
              <a:spLocks noChangeArrowheads="1"/>
            </p:cNvSpPr>
            <p:nvPr/>
          </p:nvSpPr>
          <p:spPr bwMode="auto">
            <a:xfrm rot="20970144" flipH="1">
              <a:off x="3537" y="3227"/>
              <a:ext cx="50" cy="52"/>
            </a:xfrm>
            <a:prstGeom prst="rect">
              <a:avLst/>
            </a:prstGeom>
            <a:gradFill rotWithShape="1">
              <a:gsLst>
                <a:gs pos="0">
                  <a:srgbClr val="595959"/>
                </a:gs>
                <a:gs pos="50000">
                  <a:srgbClr val="C0C0C0"/>
                </a:gs>
                <a:gs pos="100000">
                  <a:srgbClr val="595959"/>
                </a:gs>
              </a:gsLst>
              <a:lin ang="5400000" scaled="1"/>
            </a:gradFill>
            <a:ln w="3175">
              <a:solidFill>
                <a:srgbClr val="000000"/>
              </a:solidFill>
              <a:miter lim="800000"/>
              <a:headEnd/>
              <a:tailEnd/>
            </a:ln>
          </p:spPr>
          <p:txBody>
            <a:bodyPr/>
            <a:lstStyle/>
            <a:p>
              <a:endParaRPr lang="en-US" dirty="0"/>
            </a:p>
          </p:txBody>
        </p:sp>
        <p:grpSp>
          <p:nvGrpSpPr>
            <p:cNvPr id="258" name="Group 503"/>
            <p:cNvGrpSpPr>
              <a:grpSpLocks/>
            </p:cNvGrpSpPr>
            <p:nvPr/>
          </p:nvGrpSpPr>
          <p:grpSpPr bwMode="auto">
            <a:xfrm>
              <a:off x="3546" y="1962"/>
              <a:ext cx="1126" cy="2034"/>
              <a:chOff x="3546" y="1962"/>
              <a:chExt cx="1126" cy="2034"/>
            </a:xfrm>
          </p:grpSpPr>
          <p:sp>
            <p:nvSpPr>
              <p:cNvPr id="259" name="Freeform 421"/>
              <p:cNvSpPr>
                <a:spLocks/>
              </p:cNvSpPr>
              <p:nvPr/>
            </p:nvSpPr>
            <p:spPr bwMode="auto">
              <a:xfrm rot="225209">
                <a:off x="3861" y="2975"/>
                <a:ext cx="22" cy="26"/>
              </a:xfrm>
              <a:custGeom>
                <a:avLst/>
                <a:gdLst>
                  <a:gd name="T0" fmla="*/ 0 w 75"/>
                  <a:gd name="T1" fmla="*/ 0 h 83"/>
                  <a:gd name="T2" fmla="*/ 15 w 75"/>
                  <a:gd name="T3" fmla="*/ 45 h 83"/>
                  <a:gd name="T4" fmla="*/ 75 w 75"/>
                  <a:gd name="T5" fmla="*/ 83 h 83"/>
                  <a:gd name="T6" fmla="*/ 0 60000 65536"/>
                  <a:gd name="T7" fmla="*/ 0 60000 65536"/>
                  <a:gd name="T8" fmla="*/ 0 60000 65536"/>
                  <a:gd name="T9" fmla="*/ 0 w 75"/>
                  <a:gd name="T10" fmla="*/ 0 h 83"/>
                  <a:gd name="T11" fmla="*/ 75 w 75"/>
                  <a:gd name="T12" fmla="*/ 83 h 83"/>
                </a:gdLst>
                <a:ahLst/>
                <a:cxnLst>
                  <a:cxn ang="T6">
                    <a:pos x="T0" y="T1"/>
                  </a:cxn>
                  <a:cxn ang="T7">
                    <a:pos x="T2" y="T3"/>
                  </a:cxn>
                  <a:cxn ang="T8">
                    <a:pos x="T4" y="T5"/>
                  </a:cxn>
                </a:cxnLst>
                <a:rect l="T9" t="T10" r="T11" b="T12"/>
                <a:pathLst>
                  <a:path w="75" h="83">
                    <a:moveTo>
                      <a:pt x="0" y="0"/>
                    </a:moveTo>
                    <a:cubicBezTo>
                      <a:pt x="1" y="15"/>
                      <a:pt x="3" y="31"/>
                      <a:pt x="15" y="45"/>
                    </a:cubicBezTo>
                    <a:cubicBezTo>
                      <a:pt x="27" y="59"/>
                      <a:pt x="51" y="71"/>
                      <a:pt x="75" y="83"/>
                    </a:cubicBezTo>
                  </a:path>
                </a:pathLst>
              </a:custGeom>
              <a:noFill/>
              <a:ln w="9525" cap="flat" cmpd="sng">
                <a:solidFill>
                  <a:srgbClr val="000000"/>
                </a:solidFill>
                <a:prstDash val="solid"/>
                <a:round/>
                <a:headEnd type="none" w="med" len="med"/>
                <a:tailEnd type="none" w="med" len="med"/>
              </a:ln>
            </p:spPr>
            <p:txBody>
              <a:bodyPr/>
              <a:lstStyle/>
              <a:p>
                <a:endParaRPr lang="en-GB" dirty="0"/>
              </a:p>
            </p:txBody>
          </p:sp>
          <p:sp>
            <p:nvSpPr>
              <p:cNvPr id="260" name="Rectangle 422"/>
              <p:cNvSpPr>
                <a:spLocks noChangeArrowheads="1"/>
              </p:cNvSpPr>
              <p:nvPr/>
            </p:nvSpPr>
            <p:spPr bwMode="auto">
              <a:xfrm rot="21062441" flipH="1">
                <a:off x="3584" y="3190"/>
                <a:ext cx="452" cy="44"/>
              </a:xfrm>
              <a:prstGeom prst="rect">
                <a:avLst/>
              </a:prstGeom>
              <a:solidFill>
                <a:srgbClr val="CCFFFF"/>
              </a:solidFill>
              <a:ln w="3175">
                <a:solidFill>
                  <a:srgbClr val="000000"/>
                </a:solidFill>
                <a:miter lim="800000"/>
                <a:headEnd/>
                <a:tailEnd/>
              </a:ln>
            </p:spPr>
            <p:txBody>
              <a:bodyPr/>
              <a:lstStyle/>
              <a:p>
                <a:endParaRPr lang="en-US" dirty="0"/>
              </a:p>
            </p:txBody>
          </p:sp>
          <p:sp>
            <p:nvSpPr>
              <p:cNvPr id="261" name="Line 423"/>
              <p:cNvSpPr>
                <a:spLocks noChangeShapeType="1"/>
              </p:cNvSpPr>
              <p:nvPr/>
            </p:nvSpPr>
            <p:spPr bwMode="auto">
              <a:xfrm rot="21479509" flipH="1">
                <a:off x="3589" y="3188"/>
                <a:ext cx="430" cy="61"/>
              </a:xfrm>
              <a:prstGeom prst="line">
                <a:avLst/>
              </a:prstGeom>
              <a:noFill/>
              <a:ln w="3175">
                <a:solidFill>
                  <a:srgbClr val="000000"/>
                </a:solidFill>
                <a:round/>
                <a:headEnd/>
                <a:tailEnd/>
              </a:ln>
            </p:spPr>
            <p:txBody>
              <a:bodyPr/>
              <a:lstStyle/>
              <a:p>
                <a:endParaRPr lang="en-GB" dirty="0"/>
              </a:p>
            </p:txBody>
          </p:sp>
          <p:sp>
            <p:nvSpPr>
              <p:cNvPr id="262" name="Line 424"/>
              <p:cNvSpPr>
                <a:spLocks noChangeShapeType="1"/>
              </p:cNvSpPr>
              <p:nvPr/>
            </p:nvSpPr>
            <p:spPr bwMode="auto">
              <a:xfrm rot="21479509" flipH="1">
                <a:off x="3589" y="3175"/>
                <a:ext cx="429" cy="62"/>
              </a:xfrm>
              <a:prstGeom prst="line">
                <a:avLst/>
              </a:prstGeom>
              <a:noFill/>
              <a:ln w="3175">
                <a:solidFill>
                  <a:srgbClr val="000000"/>
                </a:solidFill>
                <a:round/>
                <a:headEnd/>
                <a:tailEnd/>
              </a:ln>
            </p:spPr>
            <p:txBody>
              <a:bodyPr/>
              <a:lstStyle/>
              <a:p>
                <a:endParaRPr lang="en-GB" dirty="0"/>
              </a:p>
            </p:txBody>
          </p:sp>
          <p:sp>
            <p:nvSpPr>
              <p:cNvPr id="263" name="Freeform 425"/>
              <p:cNvSpPr>
                <a:spLocks/>
              </p:cNvSpPr>
              <p:nvPr/>
            </p:nvSpPr>
            <p:spPr bwMode="auto">
              <a:xfrm rot="-52592">
                <a:off x="3675" y="2220"/>
                <a:ext cx="231" cy="1522"/>
              </a:xfrm>
              <a:custGeom>
                <a:avLst/>
                <a:gdLst/>
                <a:ahLst/>
                <a:cxnLst>
                  <a:cxn ang="0">
                    <a:pos x="15" y="189"/>
                  </a:cxn>
                  <a:cxn ang="0">
                    <a:pos x="57" y="295"/>
                  </a:cxn>
                  <a:cxn ang="0">
                    <a:pos x="107" y="470"/>
                  </a:cxn>
                  <a:cxn ang="0">
                    <a:pos x="128" y="613"/>
                  </a:cxn>
                  <a:cxn ang="0">
                    <a:pos x="120" y="708"/>
                  </a:cxn>
                  <a:cxn ang="0">
                    <a:pos x="108" y="769"/>
                  </a:cxn>
                  <a:cxn ang="0">
                    <a:pos x="94" y="819"/>
                  </a:cxn>
                  <a:cxn ang="0">
                    <a:pos x="140" y="845"/>
                  </a:cxn>
                  <a:cxn ang="0">
                    <a:pos x="130" y="897"/>
                  </a:cxn>
                  <a:cxn ang="0">
                    <a:pos x="71" y="986"/>
                  </a:cxn>
                  <a:cxn ang="0">
                    <a:pos x="64" y="1049"/>
                  </a:cxn>
                  <a:cxn ang="0">
                    <a:pos x="102" y="1122"/>
                  </a:cxn>
                  <a:cxn ang="0">
                    <a:pos x="87" y="1312"/>
                  </a:cxn>
                  <a:cxn ang="0">
                    <a:pos x="61" y="1411"/>
                  </a:cxn>
                  <a:cxn ang="0">
                    <a:pos x="29" y="1593"/>
                  </a:cxn>
                  <a:cxn ang="0">
                    <a:pos x="20" y="1720"/>
                  </a:cxn>
                  <a:cxn ang="0">
                    <a:pos x="70" y="1711"/>
                  </a:cxn>
                  <a:cxn ang="0">
                    <a:pos x="114" y="1567"/>
                  </a:cxn>
                  <a:cxn ang="0">
                    <a:pos x="146" y="1500"/>
                  </a:cxn>
                  <a:cxn ang="0">
                    <a:pos x="165" y="1521"/>
                  </a:cxn>
                  <a:cxn ang="0">
                    <a:pos x="120" y="1659"/>
                  </a:cxn>
                  <a:cxn ang="0">
                    <a:pos x="180" y="1491"/>
                  </a:cxn>
                  <a:cxn ang="0">
                    <a:pos x="204" y="1323"/>
                  </a:cxn>
                  <a:cxn ang="0">
                    <a:pos x="246" y="1140"/>
                  </a:cxn>
                  <a:cxn ang="0">
                    <a:pos x="220" y="1067"/>
                  </a:cxn>
                  <a:cxn ang="0">
                    <a:pos x="236" y="962"/>
                  </a:cxn>
                  <a:cxn ang="0">
                    <a:pos x="263" y="874"/>
                  </a:cxn>
                  <a:cxn ang="0">
                    <a:pos x="287" y="810"/>
                  </a:cxn>
                  <a:cxn ang="0">
                    <a:pos x="245" y="540"/>
                  </a:cxn>
                  <a:cxn ang="0">
                    <a:pos x="186" y="293"/>
                  </a:cxn>
                  <a:cxn ang="0">
                    <a:pos x="138" y="132"/>
                  </a:cxn>
                  <a:cxn ang="0">
                    <a:pos x="87" y="9"/>
                  </a:cxn>
                  <a:cxn ang="0">
                    <a:pos x="144" y="162"/>
                  </a:cxn>
                  <a:cxn ang="0">
                    <a:pos x="145" y="203"/>
                  </a:cxn>
                  <a:cxn ang="0">
                    <a:pos x="117" y="183"/>
                  </a:cxn>
                  <a:cxn ang="0">
                    <a:pos x="51" y="24"/>
                  </a:cxn>
                  <a:cxn ang="0">
                    <a:pos x="0" y="3"/>
                  </a:cxn>
                </a:cxnLst>
                <a:rect l="0" t="0" r="r" b="b"/>
                <a:pathLst>
                  <a:path w="287" h="1730">
                    <a:moveTo>
                      <a:pt x="0" y="3"/>
                    </a:moveTo>
                    <a:lnTo>
                      <a:pt x="15" y="189"/>
                    </a:lnTo>
                    <a:lnTo>
                      <a:pt x="21" y="249"/>
                    </a:lnTo>
                    <a:lnTo>
                      <a:pt x="57" y="295"/>
                    </a:lnTo>
                    <a:lnTo>
                      <a:pt x="80" y="369"/>
                    </a:lnTo>
                    <a:lnTo>
                      <a:pt x="107" y="470"/>
                    </a:lnTo>
                    <a:lnTo>
                      <a:pt x="116" y="539"/>
                    </a:lnTo>
                    <a:lnTo>
                      <a:pt x="128" y="613"/>
                    </a:lnTo>
                    <a:lnTo>
                      <a:pt x="130" y="669"/>
                    </a:lnTo>
                    <a:lnTo>
                      <a:pt x="120" y="708"/>
                    </a:lnTo>
                    <a:lnTo>
                      <a:pt x="112" y="732"/>
                    </a:lnTo>
                    <a:lnTo>
                      <a:pt x="108" y="769"/>
                    </a:lnTo>
                    <a:lnTo>
                      <a:pt x="93" y="805"/>
                    </a:lnTo>
                    <a:lnTo>
                      <a:pt x="94" y="819"/>
                    </a:lnTo>
                    <a:lnTo>
                      <a:pt x="116" y="827"/>
                    </a:lnTo>
                    <a:lnTo>
                      <a:pt x="140" y="845"/>
                    </a:lnTo>
                    <a:lnTo>
                      <a:pt x="148" y="868"/>
                    </a:lnTo>
                    <a:lnTo>
                      <a:pt x="130" y="897"/>
                    </a:lnTo>
                    <a:lnTo>
                      <a:pt x="98" y="939"/>
                    </a:lnTo>
                    <a:lnTo>
                      <a:pt x="71" y="986"/>
                    </a:lnTo>
                    <a:lnTo>
                      <a:pt x="62" y="1034"/>
                    </a:lnTo>
                    <a:lnTo>
                      <a:pt x="64" y="1049"/>
                    </a:lnTo>
                    <a:lnTo>
                      <a:pt x="88" y="1059"/>
                    </a:lnTo>
                    <a:lnTo>
                      <a:pt x="102" y="1122"/>
                    </a:lnTo>
                    <a:lnTo>
                      <a:pt x="100" y="1220"/>
                    </a:lnTo>
                    <a:lnTo>
                      <a:pt x="87" y="1312"/>
                    </a:lnTo>
                    <a:lnTo>
                      <a:pt x="75" y="1388"/>
                    </a:lnTo>
                    <a:lnTo>
                      <a:pt x="61" y="1411"/>
                    </a:lnTo>
                    <a:lnTo>
                      <a:pt x="36" y="1428"/>
                    </a:lnTo>
                    <a:lnTo>
                      <a:pt x="29" y="1593"/>
                    </a:lnTo>
                    <a:lnTo>
                      <a:pt x="27" y="1681"/>
                    </a:lnTo>
                    <a:lnTo>
                      <a:pt x="20" y="1720"/>
                    </a:lnTo>
                    <a:lnTo>
                      <a:pt x="50" y="1730"/>
                    </a:lnTo>
                    <a:lnTo>
                      <a:pt x="70" y="1711"/>
                    </a:lnTo>
                    <a:lnTo>
                      <a:pt x="91" y="1628"/>
                    </a:lnTo>
                    <a:lnTo>
                      <a:pt x="114" y="1567"/>
                    </a:lnTo>
                    <a:lnTo>
                      <a:pt x="131" y="1514"/>
                    </a:lnTo>
                    <a:lnTo>
                      <a:pt x="146" y="1500"/>
                    </a:lnTo>
                    <a:lnTo>
                      <a:pt x="163" y="1506"/>
                    </a:lnTo>
                    <a:lnTo>
                      <a:pt x="165" y="1521"/>
                    </a:lnTo>
                    <a:lnTo>
                      <a:pt x="144" y="1581"/>
                    </a:lnTo>
                    <a:lnTo>
                      <a:pt x="120" y="1659"/>
                    </a:lnTo>
                    <a:lnTo>
                      <a:pt x="156" y="1587"/>
                    </a:lnTo>
                    <a:lnTo>
                      <a:pt x="180" y="1491"/>
                    </a:lnTo>
                    <a:lnTo>
                      <a:pt x="188" y="1422"/>
                    </a:lnTo>
                    <a:lnTo>
                      <a:pt x="204" y="1323"/>
                    </a:lnTo>
                    <a:lnTo>
                      <a:pt x="230" y="1214"/>
                    </a:lnTo>
                    <a:lnTo>
                      <a:pt x="246" y="1140"/>
                    </a:lnTo>
                    <a:lnTo>
                      <a:pt x="245" y="1084"/>
                    </a:lnTo>
                    <a:lnTo>
                      <a:pt x="220" y="1067"/>
                    </a:lnTo>
                    <a:lnTo>
                      <a:pt x="212" y="1035"/>
                    </a:lnTo>
                    <a:lnTo>
                      <a:pt x="236" y="962"/>
                    </a:lnTo>
                    <a:lnTo>
                      <a:pt x="253" y="915"/>
                    </a:lnTo>
                    <a:lnTo>
                      <a:pt x="263" y="874"/>
                    </a:lnTo>
                    <a:lnTo>
                      <a:pt x="258" y="845"/>
                    </a:lnTo>
                    <a:lnTo>
                      <a:pt x="287" y="810"/>
                    </a:lnTo>
                    <a:lnTo>
                      <a:pt x="280" y="701"/>
                    </a:lnTo>
                    <a:lnTo>
                      <a:pt x="245" y="540"/>
                    </a:lnTo>
                    <a:lnTo>
                      <a:pt x="213" y="373"/>
                    </a:lnTo>
                    <a:lnTo>
                      <a:pt x="186" y="293"/>
                    </a:lnTo>
                    <a:lnTo>
                      <a:pt x="176" y="267"/>
                    </a:lnTo>
                    <a:lnTo>
                      <a:pt x="138" y="132"/>
                    </a:lnTo>
                    <a:lnTo>
                      <a:pt x="105" y="51"/>
                    </a:lnTo>
                    <a:lnTo>
                      <a:pt x="87" y="9"/>
                    </a:lnTo>
                    <a:lnTo>
                      <a:pt x="129" y="108"/>
                    </a:lnTo>
                    <a:lnTo>
                      <a:pt x="144" y="162"/>
                    </a:lnTo>
                    <a:lnTo>
                      <a:pt x="153" y="189"/>
                    </a:lnTo>
                    <a:lnTo>
                      <a:pt x="145" y="203"/>
                    </a:lnTo>
                    <a:lnTo>
                      <a:pt x="128" y="217"/>
                    </a:lnTo>
                    <a:lnTo>
                      <a:pt x="117" y="183"/>
                    </a:lnTo>
                    <a:lnTo>
                      <a:pt x="75" y="90"/>
                    </a:lnTo>
                    <a:lnTo>
                      <a:pt x="51" y="24"/>
                    </a:lnTo>
                    <a:lnTo>
                      <a:pt x="33" y="0"/>
                    </a:lnTo>
                    <a:lnTo>
                      <a:pt x="0" y="3"/>
                    </a:lnTo>
                    <a:close/>
                  </a:path>
                </a:pathLst>
              </a:custGeom>
              <a:gradFill rotWithShape="1">
                <a:gsLst>
                  <a:gs pos="0">
                    <a:srgbClr val="00FFFF">
                      <a:gamma/>
                      <a:shade val="46275"/>
                      <a:invGamma/>
                      <a:alpha val="62000"/>
                    </a:srgbClr>
                  </a:gs>
                  <a:gs pos="50000">
                    <a:srgbClr val="00FFFF"/>
                  </a:gs>
                  <a:gs pos="100000">
                    <a:srgbClr val="00FFFF">
                      <a:gamma/>
                      <a:shade val="46275"/>
                      <a:invGamma/>
                      <a:alpha val="62000"/>
                    </a:srgbClr>
                  </a:gs>
                </a:gsLst>
                <a:lin ang="5400000" scaled="1"/>
              </a:gradFill>
              <a:ln w="3175" cap="flat" cmpd="sng">
                <a:solidFill>
                  <a:srgbClr val="000000"/>
                </a:solidFill>
                <a:prstDash val="solid"/>
                <a:round/>
                <a:headEnd/>
                <a:tailEnd/>
              </a:ln>
              <a:effectLst/>
            </p:spPr>
            <p:txBody>
              <a:bodyPr/>
              <a:lstStyle/>
              <a:p>
                <a:pPr>
                  <a:defRPr/>
                </a:pPr>
                <a:endParaRPr lang="en-GB" dirty="0"/>
              </a:p>
            </p:txBody>
          </p:sp>
          <p:sp>
            <p:nvSpPr>
              <p:cNvPr id="264" name="Freeform 426"/>
              <p:cNvSpPr>
                <a:spLocks/>
              </p:cNvSpPr>
              <p:nvPr/>
            </p:nvSpPr>
            <p:spPr bwMode="auto">
              <a:xfrm rot="21479509" flipH="1">
                <a:off x="3851" y="3169"/>
                <a:ext cx="15" cy="45"/>
              </a:xfrm>
              <a:custGeom>
                <a:avLst/>
                <a:gdLst>
                  <a:gd name="T0" fmla="*/ 0 w 53"/>
                  <a:gd name="T1" fmla="*/ 0 h 161"/>
                  <a:gd name="T2" fmla="*/ 53 w 53"/>
                  <a:gd name="T3" fmla="*/ 54 h 161"/>
                  <a:gd name="T4" fmla="*/ 42 w 53"/>
                  <a:gd name="T5" fmla="*/ 118 h 161"/>
                  <a:gd name="T6" fmla="*/ 0 w 53"/>
                  <a:gd name="T7" fmla="*/ 161 h 161"/>
                  <a:gd name="T8" fmla="*/ 0 60000 65536"/>
                  <a:gd name="T9" fmla="*/ 0 60000 65536"/>
                  <a:gd name="T10" fmla="*/ 0 60000 65536"/>
                  <a:gd name="T11" fmla="*/ 0 60000 65536"/>
                  <a:gd name="T12" fmla="*/ 0 w 53"/>
                  <a:gd name="T13" fmla="*/ 0 h 161"/>
                  <a:gd name="T14" fmla="*/ 53 w 53"/>
                  <a:gd name="T15" fmla="*/ 161 h 161"/>
                </a:gdLst>
                <a:ahLst/>
                <a:cxnLst>
                  <a:cxn ang="T8">
                    <a:pos x="T0" y="T1"/>
                  </a:cxn>
                  <a:cxn ang="T9">
                    <a:pos x="T2" y="T3"/>
                  </a:cxn>
                  <a:cxn ang="T10">
                    <a:pos x="T4" y="T5"/>
                  </a:cxn>
                  <a:cxn ang="T11">
                    <a:pos x="T6" y="T7"/>
                  </a:cxn>
                </a:cxnLst>
                <a:rect l="T12" t="T13" r="T14" b="T15"/>
                <a:pathLst>
                  <a:path w="53" h="161">
                    <a:moveTo>
                      <a:pt x="0" y="0"/>
                    </a:moveTo>
                    <a:lnTo>
                      <a:pt x="53" y="54"/>
                    </a:lnTo>
                    <a:lnTo>
                      <a:pt x="42" y="118"/>
                    </a:lnTo>
                    <a:lnTo>
                      <a:pt x="0" y="161"/>
                    </a:lnTo>
                  </a:path>
                </a:pathLst>
              </a:custGeom>
              <a:noFill/>
              <a:ln w="3175" cap="flat" cmpd="sng">
                <a:solidFill>
                  <a:srgbClr val="000000"/>
                </a:solidFill>
                <a:prstDash val="solid"/>
                <a:round/>
                <a:headEnd/>
                <a:tailEnd/>
              </a:ln>
            </p:spPr>
            <p:txBody>
              <a:bodyPr/>
              <a:lstStyle/>
              <a:p>
                <a:endParaRPr lang="en-GB" dirty="0"/>
              </a:p>
            </p:txBody>
          </p:sp>
          <p:sp>
            <p:nvSpPr>
              <p:cNvPr id="265" name="Freeform 427"/>
              <p:cNvSpPr>
                <a:spLocks/>
              </p:cNvSpPr>
              <p:nvPr/>
            </p:nvSpPr>
            <p:spPr bwMode="auto">
              <a:xfrm rot="21479509" flipH="1">
                <a:off x="3737" y="2457"/>
                <a:ext cx="44" cy="40"/>
              </a:xfrm>
              <a:custGeom>
                <a:avLst/>
                <a:gdLst>
                  <a:gd name="T0" fmla="*/ 102 w 161"/>
                  <a:gd name="T1" fmla="*/ 0 h 138"/>
                  <a:gd name="T2" fmla="*/ 16 w 161"/>
                  <a:gd name="T3" fmla="*/ 33 h 138"/>
                  <a:gd name="T4" fmla="*/ 6 w 161"/>
                  <a:gd name="T5" fmla="*/ 97 h 138"/>
                  <a:gd name="T6" fmla="*/ 41 w 161"/>
                  <a:gd name="T7" fmla="*/ 127 h 138"/>
                  <a:gd name="T8" fmla="*/ 84 w 161"/>
                  <a:gd name="T9" fmla="*/ 136 h 138"/>
                  <a:gd name="T10" fmla="*/ 125 w 161"/>
                  <a:gd name="T11" fmla="*/ 132 h 138"/>
                  <a:gd name="T12" fmla="*/ 156 w 161"/>
                  <a:gd name="T13" fmla="*/ 97 h 138"/>
                  <a:gd name="T14" fmla="*/ 155 w 161"/>
                  <a:gd name="T15" fmla="*/ 46 h 138"/>
                  <a:gd name="T16" fmla="*/ 146 w 161"/>
                  <a:gd name="T17" fmla="*/ 22 h 138"/>
                  <a:gd name="T18" fmla="*/ 102 w 161"/>
                  <a:gd name="T19" fmla="*/ 0 h 1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61"/>
                  <a:gd name="T31" fmla="*/ 0 h 138"/>
                  <a:gd name="T32" fmla="*/ 161 w 161"/>
                  <a:gd name="T33" fmla="*/ 138 h 13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61" h="138">
                    <a:moveTo>
                      <a:pt x="102" y="0"/>
                    </a:moveTo>
                    <a:cubicBezTo>
                      <a:pt x="82" y="1"/>
                      <a:pt x="32" y="17"/>
                      <a:pt x="16" y="33"/>
                    </a:cubicBezTo>
                    <a:cubicBezTo>
                      <a:pt x="0" y="49"/>
                      <a:pt x="2" y="81"/>
                      <a:pt x="6" y="97"/>
                    </a:cubicBezTo>
                    <a:cubicBezTo>
                      <a:pt x="10" y="113"/>
                      <a:pt x="28" y="121"/>
                      <a:pt x="41" y="127"/>
                    </a:cubicBezTo>
                    <a:cubicBezTo>
                      <a:pt x="54" y="133"/>
                      <a:pt x="70" y="135"/>
                      <a:pt x="84" y="136"/>
                    </a:cubicBezTo>
                    <a:cubicBezTo>
                      <a:pt x="98" y="137"/>
                      <a:pt x="113" y="138"/>
                      <a:pt x="125" y="132"/>
                    </a:cubicBezTo>
                    <a:cubicBezTo>
                      <a:pt x="137" y="126"/>
                      <a:pt x="151" y="111"/>
                      <a:pt x="156" y="97"/>
                    </a:cubicBezTo>
                    <a:cubicBezTo>
                      <a:pt x="161" y="83"/>
                      <a:pt x="157" y="58"/>
                      <a:pt x="155" y="46"/>
                    </a:cubicBezTo>
                    <a:cubicBezTo>
                      <a:pt x="153" y="34"/>
                      <a:pt x="155" y="30"/>
                      <a:pt x="146" y="22"/>
                    </a:cubicBezTo>
                    <a:cubicBezTo>
                      <a:pt x="137" y="14"/>
                      <a:pt x="111" y="5"/>
                      <a:pt x="102" y="0"/>
                    </a:cubicBezTo>
                    <a:close/>
                  </a:path>
                </a:pathLst>
              </a:custGeom>
              <a:solidFill>
                <a:srgbClr val="014B7D"/>
              </a:solidFill>
              <a:ln w="3175" cap="flat" cmpd="sng">
                <a:solidFill>
                  <a:srgbClr val="000000"/>
                </a:solidFill>
                <a:prstDash val="solid"/>
                <a:round/>
                <a:headEnd/>
                <a:tailEnd/>
              </a:ln>
            </p:spPr>
            <p:txBody>
              <a:bodyPr/>
              <a:lstStyle/>
              <a:p>
                <a:endParaRPr lang="en-GB" dirty="0"/>
              </a:p>
            </p:txBody>
          </p:sp>
          <p:sp>
            <p:nvSpPr>
              <p:cNvPr id="266" name="Freeform 428"/>
              <p:cNvSpPr>
                <a:spLocks/>
              </p:cNvSpPr>
              <p:nvPr/>
            </p:nvSpPr>
            <p:spPr bwMode="auto">
              <a:xfrm rot="21479509" flipH="1">
                <a:off x="3747" y="2503"/>
                <a:ext cx="55" cy="44"/>
              </a:xfrm>
              <a:custGeom>
                <a:avLst/>
                <a:gdLst>
                  <a:gd name="T0" fmla="*/ 115 w 201"/>
                  <a:gd name="T1" fmla="*/ 5 h 155"/>
                  <a:gd name="T2" fmla="*/ 29 w 201"/>
                  <a:gd name="T3" fmla="*/ 16 h 155"/>
                  <a:gd name="T4" fmla="*/ 7 w 201"/>
                  <a:gd name="T5" fmla="*/ 102 h 155"/>
                  <a:gd name="T6" fmla="*/ 72 w 201"/>
                  <a:gd name="T7" fmla="*/ 145 h 155"/>
                  <a:gd name="T8" fmla="*/ 134 w 201"/>
                  <a:gd name="T9" fmla="*/ 153 h 155"/>
                  <a:gd name="T10" fmla="*/ 172 w 201"/>
                  <a:gd name="T11" fmla="*/ 131 h 155"/>
                  <a:gd name="T12" fmla="*/ 198 w 201"/>
                  <a:gd name="T13" fmla="*/ 93 h 155"/>
                  <a:gd name="T14" fmla="*/ 187 w 201"/>
                  <a:gd name="T15" fmla="*/ 44 h 155"/>
                  <a:gd name="T16" fmla="*/ 115 w 201"/>
                  <a:gd name="T17" fmla="*/ 5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1"/>
                  <a:gd name="T28" fmla="*/ 0 h 155"/>
                  <a:gd name="T29" fmla="*/ 201 w 20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1" h="155">
                    <a:moveTo>
                      <a:pt x="115" y="5"/>
                    </a:moveTo>
                    <a:cubicBezTo>
                      <a:pt x="96" y="1"/>
                      <a:pt x="47" y="0"/>
                      <a:pt x="29" y="16"/>
                    </a:cubicBezTo>
                    <a:cubicBezTo>
                      <a:pt x="11" y="32"/>
                      <a:pt x="0" y="81"/>
                      <a:pt x="7" y="102"/>
                    </a:cubicBezTo>
                    <a:cubicBezTo>
                      <a:pt x="14" y="123"/>
                      <a:pt x="51" y="137"/>
                      <a:pt x="72" y="145"/>
                    </a:cubicBezTo>
                    <a:cubicBezTo>
                      <a:pt x="93" y="153"/>
                      <a:pt x="117" y="155"/>
                      <a:pt x="134" y="153"/>
                    </a:cubicBezTo>
                    <a:cubicBezTo>
                      <a:pt x="151" y="151"/>
                      <a:pt x="161" y="141"/>
                      <a:pt x="172" y="131"/>
                    </a:cubicBezTo>
                    <a:cubicBezTo>
                      <a:pt x="183" y="121"/>
                      <a:pt x="196" y="107"/>
                      <a:pt x="198" y="93"/>
                    </a:cubicBezTo>
                    <a:cubicBezTo>
                      <a:pt x="200" y="79"/>
                      <a:pt x="201" y="59"/>
                      <a:pt x="187" y="44"/>
                    </a:cubicBezTo>
                    <a:cubicBezTo>
                      <a:pt x="173" y="29"/>
                      <a:pt x="130" y="13"/>
                      <a:pt x="115" y="5"/>
                    </a:cubicBezTo>
                    <a:close/>
                  </a:path>
                </a:pathLst>
              </a:custGeom>
              <a:solidFill>
                <a:srgbClr val="014B7D"/>
              </a:solidFill>
              <a:ln w="3175" cap="flat" cmpd="sng">
                <a:solidFill>
                  <a:srgbClr val="000000"/>
                </a:solidFill>
                <a:prstDash val="solid"/>
                <a:round/>
                <a:headEnd/>
                <a:tailEnd/>
              </a:ln>
            </p:spPr>
            <p:txBody>
              <a:bodyPr/>
              <a:lstStyle/>
              <a:p>
                <a:endParaRPr lang="en-GB" dirty="0"/>
              </a:p>
            </p:txBody>
          </p:sp>
          <p:sp>
            <p:nvSpPr>
              <p:cNvPr id="267" name="Freeform 429"/>
              <p:cNvSpPr>
                <a:spLocks/>
              </p:cNvSpPr>
              <p:nvPr/>
            </p:nvSpPr>
            <p:spPr bwMode="auto">
              <a:xfrm rot="21479509" flipH="1">
                <a:off x="3758" y="2555"/>
                <a:ext cx="58" cy="46"/>
              </a:xfrm>
              <a:custGeom>
                <a:avLst/>
                <a:gdLst>
                  <a:gd name="T0" fmla="*/ 122 w 212"/>
                  <a:gd name="T1" fmla="*/ 3 h 161"/>
                  <a:gd name="T2" fmla="*/ 46 w 212"/>
                  <a:gd name="T3" fmla="*/ 13 h 161"/>
                  <a:gd name="T4" fmla="*/ 4 w 212"/>
                  <a:gd name="T5" fmla="*/ 46 h 161"/>
                  <a:gd name="T6" fmla="*/ 20 w 212"/>
                  <a:gd name="T7" fmla="*/ 107 h 161"/>
                  <a:gd name="T8" fmla="*/ 54 w 212"/>
                  <a:gd name="T9" fmla="*/ 141 h 161"/>
                  <a:gd name="T10" fmla="*/ 133 w 212"/>
                  <a:gd name="T11" fmla="*/ 153 h 161"/>
                  <a:gd name="T12" fmla="*/ 204 w 212"/>
                  <a:gd name="T13" fmla="*/ 92 h 161"/>
                  <a:gd name="T14" fmla="*/ 181 w 212"/>
                  <a:gd name="T15" fmla="*/ 32 h 161"/>
                  <a:gd name="T16" fmla="*/ 122 w 212"/>
                  <a:gd name="T17" fmla="*/ 3 h 16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2"/>
                  <a:gd name="T28" fmla="*/ 0 h 161"/>
                  <a:gd name="T29" fmla="*/ 212 w 212"/>
                  <a:gd name="T30" fmla="*/ 161 h 16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2" h="161">
                    <a:moveTo>
                      <a:pt x="122" y="3"/>
                    </a:moveTo>
                    <a:cubicBezTo>
                      <a:pt x="100" y="0"/>
                      <a:pt x="66" y="6"/>
                      <a:pt x="46" y="13"/>
                    </a:cubicBezTo>
                    <a:cubicBezTo>
                      <a:pt x="26" y="20"/>
                      <a:pt x="8" y="30"/>
                      <a:pt x="4" y="46"/>
                    </a:cubicBezTo>
                    <a:cubicBezTo>
                      <a:pt x="0" y="62"/>
                      <a:pt x="12" y="91"/>
                      <a:pt x="20" y="107"/>
                    </a:cubicBezTo>
                    <a:cubicBezTo>
                      <a:pt x="28" y="123"/>
                      <a:pt x="35" y="133"/>
                      <a:pt x="54" y="141"/>
                    </a:cubicBezTo>
                    <a:cubicBezTo>
                      <a:pt x="73" y="149"/>
                      <a:pt x="108" y="161"/>
                      <a:pt x="133" y="153"/>
                    </a:cubicBezTo>
                    <a:cubicBezTo>
                      <a:pt x="158" y="145"/>
                      <a:pt x="196" y="112"/>
                      <a:pt x="204" y="92"/>
                    </a:cubicBezTo>
                    <a:cubicBezTo>
                      <a:pt x="212" y="72"/>
                      <a:pt x="195" y="47"/>
                      <a:pt x="181" y="32"/>
                    </a:cubicBezTo>
                    <a:cubicBezTo>
                      <a:pt x="167" y="17"/>
                      <a:pt x="143" y="5"/>
                      <a:pt x="122" y="3"/>
                    </a:cubicBezTo>
                    <a:close/>
                  </a:path>
                </a:pathLst>
              </a:custGeom>
              <a:solidFill>
                <a:srgbClr val="014B7D"/>
              </a:solidFill>
              <a:ln w="3175" cap="flat" cmpd="sng">
                <a:solidFill>
                  <a:srgbClr val="000000"/>
                </a:solidFill>
                <a:prstDash val="solid"/>
                <a:round/>
                <a:headEnd/>
                <a:tailEnd/>
              </a:ln>
            </p:spPr>
            <p:txBody>
              <a:bodyPr/>
              <a:lstStyle/>
              <a:p>
                <a:endParaRPr lang="en-GB" dirty="0"/>
              </a:p>
            </p:txBody>
          </p:sp>
          <p:sp>
            <p:nvSpPr>
              <p:cNvPr id="268" name="Freeform 430"/>
              <p:cNvSpPr>
                <a:spLocks/>
              </p:cNvSpPr>
              <p:nvPr/>
            </p:nvSpPr>
            <p:spPr bwMode="auto">
              <a:xfrm rot="21479509" flipH="1">
                <a:off x="3771" y="2623"/>
                <a:ext cx="62" cy="50"/>
              </a:xfrm>
              <a:custGeom>
                <a:avLst/>
                <a:gdLst>
                  <a:gd name="T0" fmla="*/ 123 w 232"/>
                  <a:gd name="T1" fmla="*/ 0 h 176"/>
                  <a:gd name="T2" fmla="*/ 37 w 232"/>
                  <a:gd name="T3" fmla="*/ 43 h 176"/>
                  <a:gd name="T4" fmla="*/ 5 w 232"/>
                  <a:gd name="T5" fmla="*/ 118 h 176"/>
                  <a:gd name="T6" fmla="*/ 69 w 232"/>
                  <a:gd name="T7" fmla="*/ 161 h 176"/>
                  <a:gd name="T8" fmla="*/ 155 w 232"/>
                  <a:gd name="T9" fmla="*/ 172 h 176"/>
                  <a:gd name="T10" fmla="*/ 221 w 232"/>
                  <a:gd name="T11" fmla="*/ 136 h 176"/>
                  <a:gd name="T12" fmla="*/ 221 w 232"/>
                  <a:gd name="T13" fmla="*/ 84 h 176"/>
                  <a:gd name="T14" fmla="*/ 206 w 232"/>
                  <a:gd name="T15" fmla="*/ 42 h 176"/>
                  <a:gd name="T16" fmla="*/ 123 w 232"/>
                  <a:gd name="T17" fmla="*/ 0 h 1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2"/>
                  <a:gd name="T28" fmla="*/ 0 h 176"/>
                  <a:gd name="T29" fmla="*/ 232 w 232"/>
                  <a:gd name="T30" fmla="*/ 176 h 1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2" h="176">
                    <a:moveTo>
                      <a:pt x="123" y="0"/>
                    </a:moveTo>
                    <a:cubicBezTo>
                      <a:pt x="99" y="0"/>
                      <a:pt x="57" y="23"/>
                      <a:pt x="37" y="43"/>
                    </a:cubicBezTo>
                    <a:cubicBezTo>
                      <a:pt x="17" y="63"/>
                      <a:pt x="0" y="98"/>
                      <a:pt x="5" y="118"/>
                    </a:cubicBezTo>
                    <a:cubicBezTo>
                      <a:pt x="10" y="138"/>
                      <a:pt x="44" y="152"/>
                      <a:pt x="69" y="161"/>
                    </a:cubicBezTo>
                    <a:cubicBezTo>
                      <a:pt x="94" y="170"/>
                      <a:pt x="130" y="176"/>
                      <a:pt x="155" y="172"/>
                    </a:cubicBezTo>
                    <a:cubicBezTo>
                      <a:pt x="180" y="168"/>
                      <a:pt x="210" y="151"/>
                      <a:pt x="221" y="136"/>
                    </a:cubicBezTo>
                    <a:cubicBezTo>
                      <a:pt x="232" y="121"/>
                      <a:pt x="223" y="100"/>
                      <a:pt x="221" y="84"/>
                    </a:cubicBezTo>
                    <a:cubicBezTo>
                      <a:pt x="219" y="68"/>
                      <a:pt x="222" y="56"/>
                      <a:pt x="206" y="42"/>
                    </a:cubicBezTo>
                    <a:cubicBezTo>
                      <a:pt x="190" y="28"/>
                      <a:pt x="140" y="9"/>
                      <a:pt x="123" y="0"/>
                    </a:cubicBezTo>
                    <a:close/>
                  </a:path>
                </a:pathLst>
              </a:custGeom>
              <a:solidFill>
                <a:srgbClr val="014B7D"/>
              </a:solidFill>
              <a:ln w="3175" cap="flat" cmpd="sng">
                <a:solidFill>
                  <a:srgbClr val="000000"/>
                </a:solidFill>
                <a:prstDash val="solid"/>
                <a:round/>
                <a:headEnd/>
                <a:tailEnd/>
              </a:ln>
            </p:spPr>
            <p:txBody>
              <a:bodyPr/>
              <a:lstStyle/>
              <a:p>
                <a:endParaRPr lang="en-GB" dirty="0"/>
              </a:p>
            </p:txBody>
          </p:sp>
          <p:sp>
            <p:nvSpPr>
              <p:cNvPr id="269" name="Freeform 431"/>
              <p:cNvSpPr>
                <a:spLocks/>
              </p:cNvSpPr>
              <p:nvPr/>
            </p:nvSpPr>
            <p:spPr bwMode="auto">
              <a:xfrm rot="21479509" flipH="1">
                <a:off x="3786" y="2697"/>
                <a:ext cx="57" cy="59"/>
              </a:xfrm>
              <a:custGeom>
                <a:avLst/>
                <a:gdLst>
                  <a:gd name="T0" fmla="*/ 43 w 210"/>
                  <a:gd name="T1" fmla="*/ 0 h 202"/>
                  <a:gd name="T2" fmla="*/ 0 w 210"/>
                  <a:gd name="T3" fmla="*/ 54 h 202"/>
                  <a:gd name="T4" fmla="*/ 42 w 210"/>
                  <a:gd name="T5" fmla="*/ 146 h 202"/>
                  <a:gd name="T6" fmla="*/ 90 w 210"/>
                  <a:gd name="T7" fmla="*/ 187 h 202"/>
                  <a:gd name="T8" fmla="*/ 154 w 210"/>
                  <a:gd name="T9" fmla="*/ 198 h 202"/>
                  <a:gd name="T10" fmla="*/ 203 w 210"/>
                  <a:gd name="T11" fmla="*/ 165 h 202"/>
                  <a:gd name="T12" fmla="*/ 195 w 210"/>
                  <a:gd name="T13" fmla="*/ 75 h 202"/>
                  <a:gd name="T14" fmla="*/ 128 w 210"/>
                  <a:gd name="T15" fmla="*/ 41 h 202"/>
                  <a:gd name="T16" fmla="*/ 43 w 210"/>
                  <a:gd name="T17" fmla="*/ 0 h 20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0"/>
                  <a:gd name="T28" fmla="*/ 0 h 202"/>
                  <a:gd name="T29" fmla="*/ 210 w 210"/>
                  <a:gd name="T30" fmla="*/ 202 h 20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0" h="202">
                    <a:moveTo>
                      <a:pt x="43" y="0"/>
                    </a:moveTo>
                    <a:cubicBezTo>
                      <a:pt x="23" y="2"/>
                      <a:pt x="0" y="30"/>
                      <a:pt x="0" y="54"/>
                    </a:cubicBezTo>
                    <a:cubicBezTo>
                      <a:pt x="0" y="78"/>
                      <a:pt x="27" y="124"/>
                      <a:pt x="42" y="146"/>
                    </a:cubicBezTo>
                    <a:cubicBezTo>
                      <a:pt x="57" y="168"/>
                      <a:pt x="71" y="178"/>
                      <a:pt x="90" y="187"/>
                    </a:cubicBezTo>
                    <a:cubicBezTo>
                      <a:pt x="109" y="196"/>
                      <a:pt x="135" y="202"/>
                      <a:pt x="154" y="198"/>
                    </a:cubicBezTo>
                    <a:cubicBezTo>
                      <a:pt x="173" y="194"/>
                      <a:pt x="196" y="185"/>
                      <a:pt x="203" y="165"/>
                    </a:cubicBezTo>
                    <a:cubicBezTo>
                      <a:pt x="210" y="145"/>
                      <a:pt x="207" y="96"/>
                      <a:pt x="195" y="75"/>
                    </a:cubicBezTo>
                    <a:cubicBezTo>
                      <a:pt x="183" y="54"/>
                      <a:pt x="153" y="53"/>
                      <a:pt x="128" y="41"/>
                    </a:cubicBezTo>
                    <a:cubicBezTo>
                      <a:pt x="103" y="29"/>
                      <a:pt x="61" y="9"/>
                      <a:pt x="43" y="0"/>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270" name="Freeform 432"/>
              <p:cNvSpPr>
                <a:spLocks/>
              </p:cNvSpPr>
              <p:nvPr/>
            </p:nvSpPr>
            <p:spPr bwMode="auto">
              <a:xfrm rot="21479509" flipH="1">
                <a:off x="3794" y="2759"/>
                <a:ext cx="63" cy="57"/>
              </a:xfrm>
              <a:custGeom>
                <a:avLst/>
                <a:gdLst>
                  <a:gd name="T0" fmla="*/ 65 w 237"/>
                  <a:gd name="T1" fmla="*/ 0 h 200"/>
                  <a:gd name="T2" fmla="*/ 1 w 237"/>
                  <a:gd name="T3" fmla="*/ 65 h 200"/>
                  <a:gd name="T4" fmla="*/ 71 w 237"/>
                  <a:gd name="T5" fmla="*/ 137 h 200"/>
                  <a:gd name="T6" fmla="*/ 140 w 237"/>
                  <a:gd name="T7" fmla="*/ 194 h 200"/>
                  <a:gd name="T8" fmla="*/ 206 w 237"/>
                  <a:gd name="T9" fmla="*/ 175 h 200"/>
                  <a:gd name="T10" fmla="*/ 232 w 237"/>
                  <a:gd name="T11" fmla="*/ 130 h 200"/>
                  <a:gd name="T12" fmla="*/ 209 w 237"/>
                  <a:gd name="T13" fmla="*/ 32 h 200"/>
                  <a:gd name="T14" fmla="*/ 65 w 237"/>
                  <a:gd name="T15" fmla="*/ 0 h 200"/>
                  <a:gd name="T16" fmla="*/ 0 60000 65536"/>
                  <a:gd name="T17" fmla="*/ 0 60000 65536"/>
                  <a:gd name="T18" fmla="*/ 0 60000 65536"/>
                  <a:gd name="T19" fmla="*/ 0 60000 65536"/>
                  <a:gd name="T20" fmla="*/ 0 60000 65536"/>
                  <a:gd name="T21" fmla="*/ 0 60000 65536"/>
                  <a:gd name="T22" fmla="*/ 0 60000 65536"/>
                  <a:gd name="T23" fmla="*/ 0 60000 65536"/>
                  <a:gd name="T24" fmla="*/ 0 w 237"/>
                  <a:gd name="T25" fmla="*/ 0 h 200"/>
                  <a:gd name="T26" fmla="*/ 237 w 237"/>
                  <a:gd name="T27" fmla="*/ 200 h 2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37" h="200">
                    <a:moveTo>
                      <a:pt x="65" y="0"/>
                    </a:moveTo>
                    <a:cubicBezTo>
                      <a:pt x="33" y="6"/>
                      <a:pt x="0" y="42"/>
                      <a:pt x="1" y="65"/>
                    </a:cubicBezTo>
                    <a:cubicBezTo>
                      <a:pt x="2" y="88"/>
                      <a:pt x="48" y="115"/>
                      <a:pt x="71" y="137"/>
                    </a:cubicBezTo>
                    <a:cubicBezTo>
                      <a:pt x="94" y="159"/>
                      <a:pt x="118" y="188"/>
                      <a:pt x="140" y="194"/>
                    </a:cubicBezTo>
                    <a:cubicBezTo>
                      <a:pt x="162" y="200"/>
                      <a:pt x="191" y="186"/>
                      <a:pt x="206" y="175"/>
                    </a:cubicBezTo>
                    <a:cubicBezTo>
                      <a:pt x="221" y="164"/>
                      <a:pt x="232" y="154"/>
                      <a:pt x="232" y="130"/>
                    </a:cubicBezTo>
                    <a:cubicBezTo>
                      <a:pt x="232" y="106"/>
                      <a:pt x="237" y="54"/>
                      <a:pt x="209" y="32"/>
                    </a:cubicBezTo>
                    <a:cubicBezTo>
                      <a:pt x="181" y="10"/>
                      <a:pt x="95" y="7"/>
                      <a:pt x="65" y="0"/>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271" name="Freeform 433"/>
              <p:cNvSpPr>
                <a:spLocks/>
              </p:cNvSpPr>
              <p:nvPr/>
            </p:nvSpPr>
            <p:spPr bwMode="auto">
              <a:xfrm rot="21479509" flipH="1">
                <a:off x="3795" y="3217"/>
                <a:ext cx="36" cy="32"/>
              </a:xfrm>
              <a:custGeom>
                <a:avLst/>
                <a:gdLst>
                  <a:gd name="T0" fmla="*/ 111 w 135"/>
                  <a:gd name="T1" fmla="*/ 6 h 110"/>
                  <a:gd name="T2" fmla="*/ 55 w 135"/>
                  <a:gd name="T3" fmla="*/ 6 h 110"/>
                  <a:gd name="T4" fmla="*/ 6 w 135"/>
                  <a:gd name="T5" fmla="*/ 41 h 110"/>
                  <a:gd name="T6" fmla="*/ 16 w 135"/>
                  <a:gd name="T7" fmla="*/ 100 h 110"/>
                  <a:gd name="T8" fmla="*/ 76 w 135"/>
                  <a:gd name="T9" fmla="*/ 100 h 110"/>
                  <a:gd name="T10" fmla="*/ 128 w 135"/>
                  <a:gd name="T11" fmla="*/ 74 h 110"/>
                  <a:gd name="T12" fmla="*/ 121 w 135"/>
                  <a:gd name="T13" fmla="*/ 10 h 110"/>
                  <a:gd name="T14" fmla="*/ 0 60000 65536"/>
                  <a:gd name="T15" fmla="*/ 0 60000 65536"/>
                  <a:gd name="T16" fmla="*/ 0 60000 65536"/>
                  <a:gd name="T17" fmla="*/ 0 60000 65536"/>
                  <a:gd name="T18" fmla="*/ 0 60000 65536"/>
                  <a:gd name="T19" fmla="*/ 0 60000 65536"/>
                  <a:gd name="T20" fmla="*/ 0 60000 65536"/>
                  <a:gd name="T21" fmla="*/ 0 w 135"/>
                  <a:gd name="T22" fmla="*/ 0 h 110"/>
                  <a:gd name="T23" fmla="*/ 135 w 135"/>
                  <a:gd name="T24" fmla="*/ 110 h 1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5" h="110">
                    <a:moveTo>
                      <a:pt x="111" y="6"/>
                    </a:moveTo>
                    <a:cubicBezTo>
                      <a:pt x="102" y="6"/>
                      <a:pt x="72" y="0"/>
                      <a:pt x="55" y="6"/>
                    </a:cubicBezTo>
                    <a:cubicBezTo>
                      <a:pt x="38" y="12"/>
                      <a:pt x="12" y="25"/>
                      <a:pt x="6" y="41"/>
                    </a:cubicBezTo>
                    <a:cubicBezTo>
                      <a:pt x="0" y="57"/>
                      <a:pt x="4" y="90"/>
                      <a:pt x="16" y="100"/>
                    </a:cubicBezTo>
                    <a:cubicBezTo>
                      <a:pt x="28" y="110"/>
                      <a:pt x="57" y="104"/>
                      <a:pt x="76" y="100"/>
                    </a:cubicBezTo>
                    <a:cubicBezTo>
                      <a:pt x="95" y="96"/>
                      <a:pt x="121" y="89"/>
                      <a:pt x="128" y="74"/>
                    </a:cubicBezTo>
                    <a:cubicBezTo>
                      <a:pt x="135" y="59"/>
                      <a:pt x="122" y="23"/>
                      <a:pt x="121" y="10"/>
                    </a:cubicBezTo>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272" name="AutoShape 434"/>
              <p:cNvSpPr>
                <a:spLocks noChangeArrowheads="1"/>
              </p:cNvSpPr>
              <p:nvPr/>
            </p:nvSpPr>
            <p:spPr bwMode="auto">
              <a:xfrm rot="21587863" flipH="1">
                <a:off x="3766" y="3181"/>
                <a:ext cx="80" cy="28"/>
              </a:xfrm>
              <a:prstGeom prst="roundRect">
                <a:avLst>
                  <a:gd name="adj" fmla="val 16667"/>
                </a:avLst>
              </a:prstGeom>
              <a:solidFill>
                <a:srgbClr val="C0C0C0"/>
              </a:solidFill>
              <a:ln w="3175">
                <a:solidFill>
                  <a:srgbClr val="000000"/>
                </a:solidFill>
                <a:round/>
                <a:headEnd/>
                <a:tailEnd/>
              </a:ln>
            </p:spPr>
            <p:txBody>
              <a:bodyPr/>
              <a:lstStyle/>
              <a:p>
                <a:endParaRPr lang="en-US" dirty="0"/>
              </a:p>
            </p:txBody>
          </p:sp>
          <p:sp>
            <p:nvSpPr>
              <p:cNvPr id="273" name="Freeform 435"/>
              <p:cNvSpPr>
                <a:spLocks/>
              </p:cNvSpPr>
              <p:nvPr/>
            </p:nvSpPr>
            <p:spPr bwMode="auto">
              <a:xfrm rot="21479509" flipH="1">
                <a:off x="3775" y="3252"/>
                <a:ext cx="51" cy="48"/>
              </a:xfrm>
              <a:custGeom>
                <a:avLst/>
                <a:gdLst>
                  <a:gd name="T0" fmla="*/ 165 w 192"/>
                  <a:gd name="T1" fmla="*/ 9 h 164"/>
                  <a:gd name="T2" fmla="*/ 99 w 192"/>
                  <a:gd name="T3" fmla="*/ 16 h 164"/>
                  <a:gd name="T4" fmla="*/ 42 w 192"/>
                  <a:gd name="T5" fmla="*/ 39 h 164"/>
                  <a:gd name="T6" fmla="*/ 9 w 192"/>
                  <a:gd name="T7" fmla="*/ 136 h 164"/>
                  <a:gd name="T8" fmla="*/ 95 w 192"/>
                  <a:gd name="T9" fmla="*/ 162 h 164"/>
                  <a:gd name="T10" fmla="*/ 166 w 192"/>
                  <a:gd name="T11" fmla="*/ 125 h 164"/>
                  <a:gd name="T12" fmla="*/ 192 w 192"/>
                  <a:gd name="T13" fmla="*/ 69 h 164"/>
                  <a:gd name="T14" fmla="*/ 165 w 192"/>
                  <a:gd name="T15" fmla="*/ 9 h 164"/>
                  <a:gd name="T16" fmla="*/ 0 60000 65536"/>
                  <a:gd name="T17" fmla="*/ 0 60000 65536"/>
                  <a:gd name="T18" fmla="*/ 0 60000 65536"/>
                  <a:gd name="T19" fmla="*/ 0 60000 65536"/>
                  <a:gd name="T20" fmla="*/ 0 60000 65536"/>
                  <a:gd name="T21" fmla="*/ 0 60000 65536"/>
                  <a:gd name="T22" fmla="*/ 0 60000 65536"/>
                  <a:gd name="T23" fmla="*/ 0 60000 65536"/>
                  <a:gd name="T24" fmla="*/ 0 w 192"/>
                  <a:gd name="T25" fmla="*/ 0 h 164"/>
                  <a:gd name="T26" fmla="*/ 192 w 192"/>
                  <a:gd name="T27" fmla="*/ 164 h 16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2" h="164">
                    <a:moveTo>
                      <a:pt x="165" y="9"/>
                    </a:moveTo>
                    <a:cubicBezTo>
                      <a:pt x="150" y="0"/>
                      <a:pt x="119" y="11"/>
                      <a:pt x="99" y="16"/>
                    </a:cubicBezTo>
                    <a:cubicBezTo>
                      <a:pt x="79" y="21"/>
                      <a:pt x="57" y="19"/>
                      <a:pt x="42" y="39"/>
                    </a:cubicBezTo>
                    <a:cubicBezTo>
                      <a:pt x="27" y="59"/>
                      <a:pt x="0" y="116"/>
                      <a:pt x="9" y="136"/>
                    </a:cubicBezTo>
                    <a:cubicBezTo>
                      <a:pt x="18" y="156"/>
                      <a:pt x="69" y="164"/>
                      <a:pt x="95" y="162"/>
                    </a:cubicBezTo>
                    <a:cubicBezTo>
                      <a:pt x="121" y="160"/>
                      <a:pt x="150" y="141"/>
                      <a:pt x="166" y="125"/>
                    </a:cubicBezTo>
                    <a:cubicBezTo>
                      <a:pt x="182" y="109"/>
                      <a:pt x="192" y="88"/>
                      <a:pt x="192" y="69"/>
                    </a:cubicBezTo>
                    <a:cubicBezTo>
                      <a:pt x="192" y="50"/>
                      <a:pt x="180" y="18"/>
                      <a:pt x="165" y="9"/>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274" name="Freeform 436"/>
              <p:cNvSpPr>
                <a:spLocks/>
              </p:cNvSpPr>
              <p:nvPr/>
            </p:nvSpPr>
            <p:spPr bwMode="auto">
              <a:xfrm rot="21479509" flipH="1">
                <a:off x="3775" y="3307"/>
                <a:ext cx="49" cy="44"/>
              </a:xfrm>
              <a:custGeom>
                <a:avLst/>
                <a:gdLst>
                  <a:gd name="T0" fmla="*/ 38 w 180"/>
                  <a:gd name="T1" fmla="*/ 38 h 154"/>
                  <a:gd name="T2" fmla="*/ 5 w 180"/>
                  <a:gd name="T3" fmla="*/ 111 h 154"/>
                  <a:gd name="T4" fmla="*/ 70 w 180"/>
                  <a:gd name="T5" fmla="*/ 154 h 154"/>
                  <a:gd name="T6" fmla="*/ 162 w 180"/>
                  <a:gd name="T7" fmla="*/ 113 h 154"/>
                  <a:gd name="T8" fmla="*/ 177 w 180"/>
                  <a:gd name="T9" fmla="*/ 36 h 154"/>
                  <a:gd name="T10" fmla="*/ 147 w 180"/>
                  <a:gd name="T11" fmla="*/ 4 h 154"/>
                  <a:gd name="T12" fmla="*/ 98 w 180"/>
                  <a:gd name="T13" fmla="*/ 12 h 154"/>
                  <a:gd name="T14" fmla="*/ 38 w 180"/>
                  <a:gd name="T15" fmla="*/ 38 h 154"/>
                  <a:gd name="T16" fmla="*/ 0 60000 65536"/>
                  <a:gd name="T17" fmla="*/ 0 60000 65536"/>
                  <a:gd name="T18" fmla="*/ 0 60000 65536"/>
                  <a:gd name="T19" fmla="*/ 0 60000 65536"/>
                  <a:gd name="T20" fmla="*/ 0 60000 65536"/>
                  <a:gd name="T21" fmla="*/ 0 60000 65536"/>
                  <a:gd name="T22" fmla="*/ 0 60000 65536"/>
                  <a:gd name="T23" fmla="*/ 0 60000 65536"/>
                  <a:gd name="T24" fmla="*/ 0 w 180"/>
                  <a:gd name="T25" fmla="*/ 0 h 154"/>
                  <a:gd name="T26" fmla="*/ 180 w 180"/>
                  <a:gd name="T27" fmla="*/ 154 h 15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0" h="154">
                    <a:moveTo>
                      <a:pt x="38" y="38"/>
                    </a:moveTo>
                    <a:cubicBezTo>
                      <a:pt x="23" y="54"/>
                      <a:pt x="0" y="92"/>
                      <a:pt x="5" y="111"/>
                    </a:cubicBezTo>
                    <a:cubicBezTo>
                      <a:pt x="10" y="130"/>
                      <a:pt x="44" y="154"/>
                      <a:pt x="70" y="154"/>
                    </a:cubicBezTo>
                    <a:cubicBezTo>
                      <a:pt x="96" y="154"/>
                      <a:pt x="144" y="133"/>
                      <a:pt x="162" y="113"/>
                    </a:cubicBezTo>
                    <a:cubicBezTo>
                      <a:pt x="180" y="93"/>
                      <a:pt x="179" y="54"/>
                      <a:pt x="177" y="36"/>
                    </a:cubicBezTo>
                    <a:cubicBezTo>
                      <a:pt x="175" y="18"/>
                      <a:pt x="160" y="8"/>
                      <a:pt x="147" y="4"/>
                    </a:cubicBezTo>
                    <a:cubicBezTo>
                      <a:pt x="134" y="0"/>
                      <a:pt x="116" y="6"/>
                      <a:pt x="98" y="12"/>
                    </a:cubicBezTo>
                    <a:cubicBezTo>
                      <a:pt x="80" y="18"/>
                      <a:pt x="53" y="22"/>
                      <a:pt x="38" y="38"/>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275" name="Freeform 437"/>
              <p:cNvSpPr>
                <a:spLocks/>
              </p:cNvSpPr>
              <p:nvPr/>
            </p:nvSpPr>
            <p:spPr bwMode="auto">
              <a:xfrm rot="21479509" flipH="1">
                <a:off x="3766" y="3355"/>
                <a:ext cx="34" cy="37"/>
              </a:xfrm>
              <a:custGeom>
                <a:avLst/>
                <a:gdLst>
                  <a:gd name="T0" fmla="*/ 100 w 122"/>
                  <a:gd name="T1" fmla="*/ 8 h 128"/>
                  <a:gd name="T2" fmla="*/ 32 w 122"/>
                  <a:gd name="T3" fmla="*/ 8 h 128"/>
                  <a:gd name="T4" fmla="*/ 0 w 122"/>
                  <a:gd name="T5" fmla="*/ 57 h 128"/>
                  <a:gd name="T6" fmla="*/ 32 w 122"/>
                  <a:gd name="T7" fmla="*/ 121 h 128"/>
                  <a:gd name="T8" fmla="*/ 109 w 122"/>
                  <a:gd name="T9" fmla="*/ 99 h 128"/>
                  <a:gd name="T10" fmla="*/ 113 w 122"/>
                  <a:gd name="T11" fmla="*/ 34 h 128"/>
                  <a:gd name="T12" fmla="*/ 0 60000 65536"/>
                  <a:gd name="T13" fmla="*/ 0 60000 65536"/>
                  <a:gd name="T14" fmla="*/ 0 60000 65536"/>
                  <a:gd name="T15" fmla="*/ 0 60000 65536"/>
                  <a:gd name="T16" fmla="*/ 0 60000 65536"/>
                  <a:gd name="T17" fmla="*/ 0 60000 65536"/>
                  <a:gd name="T18" fmla="*/ 0 w 122"/>
                  <a:gd name="T19" fmla="*/ 0 h 128"/>
                  <a:gd name="T20" fmla="*/ 122 w 122"/>
                  <a:gd name="T21" fmla="*/ 128 h 128"/>
                </a:gdLst>
                <a:ahLst/>
                <a:cxnLst>
                  <a:cxn ang="T12">
                    <a:pos x="T0" y="T1"/>
                  </a:cxn>
                  <a:cxn ang="T13">
                    <a:pos x="T2" y="T3"/>
                  </a:cxn>
                  <a:cxn ang="T14">
                    <a:pos x="T4" y="T5"/>
                  </a:cxn>
                  <a:cxn ang="T15">
                    <a:pos x="T6" y="T7"/>
                  </a:cxn>
                  <a:cxn ang="T16">
                    <a:pos x="T8" y="T9"/>
                  </a:cxn>
                  <a:cxn ang="T17">
                    <a:pos x="T10" y="T11"/>
                  </a:cxn>
                </a:cxnLst>
                <a:rect l="T18" t="T19" r="T20" b="T21"/>
                <a:pathLst>
                  <a:path w="122" h="128">
                    <a:moveTo>
                      <a:pt x="100" y="8"/>
                    </a:moveTo>
                    <a:cubicBezTo>
                      <a:pt x="89" y="8"/>
                      <a:pt x="49" y="0"/>
                      <a:pt x="32" y="8"/>
                    </a:cubicBezTo>
                    <a:cubicBezTo>
                      <a:pt x="15" y="16"/>
                      <a:pt x="0" y="38"/>
                      <a:pt x="0" y="57"/>
                    </a:cubicBezTo>
                    <a:cubicBezTo>
                      <a:pt x="0" y="76"/>
                      <a:pt x="14" y="114"/>
                      <a:pt x="32" y="121"/>
                    </a:cubicBezTo>
                    <a:cubicBezTo>
                      <a:pt x="50" y="128"/>
                      <a:pt x="96" y="113"/>
                      <a:pt x="109" y="99"/>
                    </a:cubicBezTo>
                    <a:cubicBezTo>
                      <a:pt x="122" y="85"/>
                      <a:pt x="112" y="48"/>
                      <a:pt x="113" y="34"/>
                    </a:cubicBezTo>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276" name="Freeform 438"/>
              <p:cNvSpPr>
                <a:spLocks/>
              </p:cNvSpPr>
              <p:nvPr/>
            </p:nvSpPr>
            <p:spPr bwMode="auto">
              <a:xfrm rot="21479509" flipH="1">
                <a:off x="3760" y="3403"/>
                <a:ext cx="45" cy="44"/>
              </a:xfrm>
              <a:custGeom>
                <a:avLst/>
                <a:gdLst>
                  <a:gd name="T0" fmla="*/ 123 w 165"/>
                  <a:gd name="T1" fmla="*/ 9 h 153"/>
                  <a:gd name="T2" fmla="*/ 25 w 165"/>
                  <a:gd name="T3" fmla="*/ 25 h 153"/>
                  <a:gd name="T4" fmla="*/ 3 w 165"/>
                  <a:gd name="T5" fmla="*/ 100 h 153"/>
                  <a:gd name="T6" fmla="*/ 41 w 165"/>
                  <a:gd name="T7" fmla="*/ 140 h 153"/>
                  <a:gd name="T8" fmla="*/ 100 w 165"/>
                  <a:gd name="T9" fmla="*/ 143 h 153"/>
                  <a:gd name="T10" fmla="*/ 161 w 165"/>
                  <a:gd name="T11" fmla="*/ 80 h 153"/>
                  <a:gd name="T12" fmla="*/ 123 w 165"/>
                  <a:gd name="T13" fmla="*/ 9 h 153"/>
                  <a:gd name="T14" fmla="*/ 0 60000 65536"/>
                  <a:gd name="T15" fmla="*/ 0 60000 65536"/>
                  <a:gd name="T16" fmla="*/ 0 60000 65536"/>
                  <a:gd name="T17" fmla="*/ 0 60000 65536"/>
                  <a:gd name="T18" fmla="*/ 0 60000 65536"/>
                  <a:gd name="T19" fmla="*/ 0 60000 65536"/>
                  <a:gd name="T20" fmla="*/ 0 60000 65536"/>
                  <a:gd name="T21" fmla="*/ 0 w 165"/>
                  <a:gd name="T22" fmla="*/ 0 h 153"/>
                  <a:gd name="T23" fmla="*/ 165 w 165"/>
                  <a:gd name="T24" fmla="*/ 153 h 15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5" h="153">
                    <a:moveTo>
                      <a:pt x="123" y="9"/>
                    </a:moveTo>
                    <a:cubicBezTo>
                      <a:pt x="100" y="0"/>
                      <a:pt x="45" y="10"/>
                      <a:pt x="25" y="25"/>
                    </a:cubicBezTo>
                    <a:cubicBezTo>
                      <a:pt x="5" y="40"/>
                      <a:pt x="0" y="81"/>
                      <a:pt x="3" y="100"/>
                    </a:cubicBezTo>
                    <a:cubicBezTo>
                      <a:pt x="6" y="119"/>
                      <a:pt x="25" y="133"/>
                      <a:pt x="41" y="140"/>
                    </a:cubicBezTo>
                    <a:cubicBezTo>
                      <a:pt x="57" y="147"/>
                      <a:pt x="80" y="153"/>
                      <a:pt x="100" y="143"/>
                    </a:cubicBezTo>
                    <a:cubicBezTo>
                      <a:pt x="120" y="133"/>
                      <a:pt x="157" y="102"/>
                      <a:pt x="161" y="80"/>
                    </a:cubicBezTo>
                    <a:cubicBezTo>
                      <a:pt x="165" y="58"/>
                      <a:pt x="146" y="18"/>
                      <a:pt x="123" y="9"/>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277" name="Freeform 439"/>
              <p:cNvSpPr>
                <a:spLocks/>
              </p:cNvSpPr>
              <p:nvPr/>
            </p:nvSpPr>
            <p:spPr bwMode="auto">
              <a:xfrm rot="21479509" flipH="1">
                <a:off x="3758" y="3452"/>
                <a:ext cx="35" cy="41"/>
              </a:xfrm>
              <a:custGeom>
                <a:avLst/>
                <a:gdLst>
                  <a:gd name="T0" fmla="*/ 56 w 132"/>
                  <a:gd name="T1" fmla="*/ 0 h 142"/>
                  <a:gd name="T2" fmla="*/ 2 w 132"/>
                  <a:gd name="T3" fmla="*/ 65 h 142"/>
                  <a:gd name="T4" fmla="*/ 46 w 132"/>
                  <a:gd name="T5" fmla="*/ 134 h 142"/>
                  <a:gd name="T6" fmla="*/ 106 w 132"/>
                  <a:gd name="T7" fmla="*/ 115 h 142"/>
                  <a:gd name="T8" fmla="*/ 131 w 132"/>
                  <a:gd name="T9" fmla="*/ 54 h 142"/>
                  <a:gd name="T10" fmla="*/ 113 w 132"/>
                  <a:gd name="T11" fmla="*/ 21 h 142"/>
                  <a:gd name="T12" fmla="*/ 56 w 132"/>
                  <a:gd name="T13" fmla="*/ 0 h 142"/>
                  <a:gd name="T14" fmla="*/ 0 60000 65536"/>
                  <a:gd name="T15" fmla="*/ 0 60000 65536"/>
                  <a:gd name="T16" fmla="*/ 0 60000 65536"/>
                  <a:gd name="T17" fmla="*/ 0 60000 65536"/>
                  <a:gd name="T18" fmla="*/ 0 60000 65536"/>
                  <a:gd name="T19" fmla="*/ 0 60000 65536"/>
                  <a:gd name="T20" fmla="*/ 0 60000 65536"/>
                  <a:gd name="T21" fmla="*/ 0 w 132"/>
                  <a:gd name="T22" fmla="*/ 0 h 142"/>
                  <a:gd name="T23" fmla="*/ 132 w 132"/>
                  <a:gd name="T24" fmla="*/ 142 h 14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2" h="142">
                    <a:moveTo>
                      <a:pt x="56" y="0"/>
                    </a:moveTo>
                    <a:cubicBezTo>
                      <a:pt x="39" y="7"/>
                      <a:pt x="4" y="43"/>
                      <a:pt x="2" y="65"/>
                    </a:cubicBezTo>
                    <a:cubicBezTo>
                      <a:pt x="0" y="87"/>
                      <a:pt x="29" y="126"/>
                      <a:pt x="46" y="134"/>
                    </a:cubicBezTo>
                    <a:cubicBezTo>
                      <a:pt x="63" y="142"/>
                      <a:pt x="92" y="128"/>
                      <a:pt x="106" y="115"/>
                    </a:cubicBezTo>
                    <a:cubicBezTo>
                      <a:pt x="120" y="102"/>
                      <a:pt x="130" y="70"/>
                      <a:pt x="131" y="54"/>
                    </a:cubicBezTo>
                    <a:cubicBezTo>
                      <a:pt x="132" y="38"/>
                      <a:pt x="125" y="30"/>
                      <a:pt x="113" y="21"/>
                    </a:cubicBezTo>
                    <a:cubicBezTo>
                      <a:pt x="101" y="12"/>
                      <a:pt x="68" y="4"/>
                      <a:pt x="56" y="0"/>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278" name="Freeform 440"/>
              <p:cNvSpPr>
                <a:spLocks/>
              </p:cNvSpPr>
              <p:nvPr/>
            </p:nvSpPr>
            <p:spPr bwMode="auto">
              <a:xfrm rot="21479509" flipH="1">
                <a:off x="3821" y="2810"/>
                <a:ext cx="39" cy="37"/>
              </a:xfrm>
              <a:custGeom>
                <a:avLst/>
                <a:gdLst>
                  <a:gd name="T0" fmla="*/ 60 w 145"/>
                  <a:gd name="T1" fmla="*/ 1 h 129"/>
                  <a:gd name="T2" fmla="*/ 2 w 145"/>
                  <a:gd name="T3" fmla="*/ 53 h 129"/>
                  <a:gd name="T4" fmla="*/ 72 w 145"/>
                  <a:gd name="T5" fmla="*/ 125 h 129"/>
                  <a:gd name="T6" fmla="*/ 135 w 145"/>
                  <a:gd name="T7" fmla="*/ 76 h 129"/>
                  <a:gd name="T8" fmla="*/ 131 w 145"/>
                  <a:gd name="T9" fmla="*/ 46 h 129"/>
                  <a:gd name="T10" fmla="*/ 60 w 145"/>
                  <a:gd name="T11" fmla="*/ 1 h 129"/>
                  <a:gd name="T12" fmla="*/ 0 60000 65536"/>
                  <a:gd name="T13" fmla="*/ 0 60000 65536"/>
                  <a:gd name="T14" fmla="*/ 0 60000 65536"/>
                  <a:gd name="T15" fmla="*/ 0 60000 65536"/>
                  <a:gd name="T16" fmla="*/ 0 60000 65536"/>
                  <a:gd name="T17" fmla="*/ 0 60000 65536"/>
                  <a:gd name="T18" fmla="*/ 0 w 145"/>
                  <a:gd name="T19" fmla="*/ 0 h 129"/>
                  <a:gd name="T20" fmla="*/ 145 w 145"/>
                  <a:gd name="T21" fmla="*/ 129 h 129"/>
                </a:gdLst>
                <a:ahLst/>
                <a:cxnLst>
                  <a:cxn ang="T12">
                    <a:pos x="T0" y="T1"/>
                  </a:cxn>
                  <a:cxn ang="T13">
                    <a:pos x="T2" y="T3"/>
                  </a:cxn>
                  <a:cxn ang="T14">
                    <a:pos x="T4" y="T5"/>
                  </a:cxn>
                  <a:cxn ang="T15">
                    <a:pos x="T6" y="T7"/>
                  </a:cxn>
                  <a:cxn ang="T16">
                    <a:pos x="T8" y="T9"/>
                  </a:cxn>
                  <a:cxn ang="T17">
                    <a:pos x="T10" y="T11"/>
                  </a:cxn>
                </a:cxnLst>
                <a:rect l="T18" t="T19" r="T20" b="T21"/>
                <a:pathLst>
                  <a:path w="145" h="129">
                    <a:moveTo>
                      <a:pt x="60" y="1"/>
                    </a:moveTo>
                    <a:cubicBezTo>
                      <a:pt x="39" y="2"/>
                      <a:pt x="0" y="32"/>
                      <a:pt x="2" y="53"/>
                    </a:cubicBezTo>
                    <a:cubicBezTo>
                      <a:pt x="4" y="74"/>
                      <a:pt x="50" y="121"/>
                      <a:pt x="72" y="125"/>
                    </a:cubicBezTo>
                    <a:cubicBezTo>
                      <a:pt x="94" y="129"/>
                      <a:pt x="125" y="89"/>
                      <a:pt x="135" y="76"/>
                    </a:cubicBezTo>
                    <a:cubicBezTo>
                      <a:pt x="145" y="63"/>
                      <a:pt x="143" y="58"/>
                      <a:pt x="131" y="46"/>
                    </a:cubicBezTo>
                    <a:cubicBezTo>
                      <a:pt x="119" y="34"/>
                      <a:pt x="81" y="0"/>
                      <a:pt x="60" y="1"/>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grpSp>
            <p:nvGrpSpPr>
              <p:cNvPr id="279" name="Group 442"/>
              <p:cNvGrpSpPr>
                <a:grpSpLocks/>
              </p:cNvGrpSpPr>
              <p:nvPr/>
            </p:nvGrpSpPr>
            <p:grpSpPr bwMode="auto">
              <a:xfrm rot="-52592">
                <a:off x="3624" y="3555"/>
                <a:ext cx="190" cy="441"/>
                <a:chOff x="3721" y="3825"/>
                <a:chExt cx="236" cy="502"/>
              </a:xfrm>
            </p:grpSpPr>
            <p:sp>
              <p:nvSpPr>
                <p:cNvPr id="326" name="Freeform 443"/>
                <p:cNvSpPr>
                  <a:spLocks/>
                </p:cNvSpPr>
                <p:nvPr/>
              </p:nvSpPr>
              <p:spPr bwMode="auto">
                <a:xfrm>
                  <a:off x="3721" y="3825"/>
                  <a:ext cx="236" cy="502"/>
                </a:xfrm>
                <a:custGeom>
                  <a:avLst/>
                  <a:gdLst>
                    <a:gd name="T0" fmla="*/ 137 w 236"/>
                    <a:gd name="T1" fmla="*/ 201 h 502"/>
                    <a:gd name="T2" fmla="*/ 215 w 236"/>
                    <a:gd name="T3" fmla="*/ 0 h 502"/>
                    <a:gd name="T4" fmla="*/ 236 w 236"/>
                    <a:gd name="T5" fmla="*/ 0 h 502"/>
                    <a:gd name="T6" fmla="*/ 224 w 236"/>
                    <a:gd name="T7" fmla="*/ 60 h 502"/>
                    <a:gd name="T8" fmla="*/ 152 w 236"/>
                    <a:gd name="T9" fmla="*/ 240 h 502"/>
                    <a:gd name="T10" fmla="*/ 104 w 236"/>
                    <a:gd name="T11" fmla="*/ 345 h 502"/>
                    <a:gd name="T12" fmla="*/ 35 w 236"/>
                    <a:gd name="T13" fmla="*/ 492 h 502"/>
                    <a:gd name="T14" fmla="*/ 0 w 236"/>
                    <a:gd name="T15" fmla="*/ 489 h 502"/>
                    <a:gd name="T16" fmla="*/ 38 w 236"/>
                    <a:gd name="T17" fmla="*/ 396 h 502"/>
                    <a:gd name="T18" fmla="*/ 73 w 236"/>
                    <a:gd name="T19" fmla="*/ 300 h 502"/>
                    <a:gd name="T20" fmla="*/ 106 w 236"/>
                    <a:gd name="T21" fmla="*/ 208 h 502"/>
                    <a:gd name="T22" fmla="*/ 131 w 236"/>
                    <a:gd name="T23" fmla="*/ 210 h 502"/>
                    <a:gd name="T24" fmla="*/ 98 w 236"/>
                    <a:gd name="T25" fmla="*/ 290 h 502"/>
                    <a:gd name="T26" fmla="*/ 56 w 236"/>
                    <a:gd name="T27" fmla="*/ 399 h 502"/>
                    <a:gd name="T28" fmla="*/ 9 w 236"/>
                    <a:gd name="T29" fmla="*/ 502 h 50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36"/>
                    <a:gd name="T46" fmla="*/ 0 h 502"/>
                    <a:gd name="T47" fmla="*/ 236 w 236"/>
                    <a:gd name="T48" fmla="*/ 502 h 50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36" h="502">
                      <a:moveTo>
                        <a:pt x="137" y="201"/>
                      </a:moveTo>
                      <a:lnTo>
                        <a:pt x="215" y="0"/>
                      </a:lnTo>
                      <a:lnTo>
                        <a:pt x="236" y="0"/>
                      </a:lnTo>
                      <a:lnTo>
                        <a:pt x="224" y="60"/>
                      </a:lnTo>
                      <a:lnTo>
                        <a:pt x="152" y="240"/>
                      </a:lnTo>
                      <a:lnTo>
                        <a:pt x="104" y="345"/>
                      </a:lnTo>
                      <a:lnTo>
                        <a:pt x="35" y="492"/>
                      </a:lnTo>
                      <a:lnTo>
                        <a:pt x="0" y="489"/>
                      </a:lnTo>
                      <a:lnTo>
                        <a:pt x="38" y="396"/>
                      </a:lnTo>
                      <a:lnTo>
                        <a:pt x="73" y="300"/>
                      </a:lnTo>
                      <a:lnTo>
                        <a:pt x="106" y="208"/>
                      </a:lnTo>
                      <a:lnTo>
                        <a:pt x="131" y="210"/>
                      </a:lnTo>
                      <a:lnTo>
                        <a:pt x="98" y="290"/>
                      </a:lnTo>
                      <a:lnTo>
                        <a:pt x="56" y="399"/>
                      </a:lnTo>
                      <a:cubicBezTo>
                        <a:pt x="41" y="434"/>
                        <a:pt x="19" y="481"/>
                        <a:pt x="9" y="502"/>
                      </a:cubicBezTo>
                    </a:path>
                  </a:pathLst>
                </a:custGeom>
                <a:solidFill>
                  <a:srgbClr val="C0C0C0"/>
                </a:solidFill>
                <a:ln w="3175" cap="flat" cmpd="sng">
                  <a:solidFill>
                    <a:srgbClr val="000000"/>
                  </a:solidFill>
                  <a:prstDash val="solid"/>
                  <a:round/>
                  <a:headEnd/>
                  <a:tailEnd/>
                </a:ln>
              </p:spPr>
              <p:txBody>
                <a:bodyPr/>
                <a:lstStyle/>
                <a:p>
                  <a:endParaRPr lang="en-GB" dirty="0"/>
                </a:p>
              </p:txBody>
            </p:sp>
            <p:sp>
              <p:nvSpPr>
                <p:cNvPr id="327" name="Oval 444"/>
                <p:cNvSpPr>
                  <a:spLocks noChangeArrowheads="1"/>
                </p:cNvSpPr>
                <p:nvPr/>
              </p:nvSpPr>
              <p:spPr bwMode="auto">
                <a:xfrm rot="578412" flipH="1">
                  <a:off x="3880" y="3975"/>
                  <a:ext cx="22" cy="33"/>
                </a:xfrm>
                <a:prstGeom prst="ellipse">
                  <a:avLst/>
                </a:prstGeom>
                <a:solidFill>
                  <a:srgbClr val="FFFFFF"/>
                </a:solidFill>
                <a:ln w="3175">
                  <a:solidFill>
                    <a:srgbClr val="000000"/>
                  </a:solidFill>
                  <a:round/>
                  <a:headEnd/>
                  <a:tailEnd/>
                </a:ln>
              </p:spPr>
              <p:txBody>
                <a:bodyPr/>
                <a:lstStyle/>
                <a:p>
                  <a:endParaRPr lang="en-US" dirty="0"/>
                </a:p>
              </p:txBody>
            </p:sp>
          </p:grpSp>
          <p:sp>
            <p:nvSpPr>
              <p:cNvPr id="280" name="Line 445"/>
              <p:cNvSpPr>
                <a:spLocks noChangeShapeType="1"/>
              </p:cNvSpPr>
              <p:nvPr/>
            </p:nvSpPr>
            <p:spPr bwMode="auto">
              <a:xfrm rot="21479509" flipH="1">
                <a:off x="3752" y="2912"/>
                <a:ext cx="151" cy="0"/>
              </a:xfrm>
              <a:prstGeom prst="line">
                <a:avLst/>
              </a:prstGeom>
              <a:noFill/>
              <a:ln w="3175">
                <a:solidFill>
                  <a:srgbClr val="000000"/>
                </a:solidFill>
                <a:round/>
                <a:headEnd/>
                <a:tailEnd/>
              </a:ln>
            </p:spPr>
            <p:txBody>
              <a:bodyPr/>
              <a:lstStyle/>
              <a:p>
                <a:endParaRPr lang="en-GB" dirty="0"/>
              </a:p>
            </p:txBody>
          </p:sp>
          <p:sp>
            <p:nvSpPr>
              <p:cNvPr id="281" name="Freeform 446"/>
              <p:cNvSpPr>
                <a:spLocks/>
              </p:cNvSpPr>
              <p:nvPr/>
            </p:nvSpPr>
            <p:spPr bwMode="auto">
              <a:xfrm rot="-52592">
                <a:off x="3741" y="2405"/>
                <a:ext cx="66" cy="115"/>
              </a:xfrm>
              <a:custGeom>
                <a:avLst/>
                <a:gdLst>
                  <a:gd name="T0" fmla="*/ 0 w 83"/>
                  <a:gd name="T1" fmla="*/ 0 h 130"/>
                  <a:gd name="T2" fmla="*/ 36 w 83"/>
                  <a:gd name="T3" fmla="*/ 33 h 130"/>
                  <a:gd name="T4" fmla="*/ 62 w 83"/>
                  <a:gd name="T5" fmla="*/ 73 h 130"/>
                  <a:gd name="T6" fmla="*/ 83 w 83"/>
                  <a:gd name="T7" fmla="*/ 130 h 130"/>
                  <a:gd name="T8" fmla="*/ 0 60000 65536"/>
                  <a:gd name="T9" fmla="*/ 0 60000 65536"/>
                  <a:gd name="T10" fmla="*/ 0 60000 65536"/>
                  <a:gd name="T11" fmla="*/ 0 60000 65536"/>
                  <a:gd name="T12" fmla="*/ 0 w 83"/>
                  <a:gd name="T13" fmla="*/ 0 h 130"/>
                  <a:gd name="T14" fmla="*/ 83 w 83"/>
                  <a:gd name="T15" fmla="*/ 130 h 130"/>
                </a:gdLst>
                <a:ahLst/>
                <a:cxnLst>
                  <a:cxn ang="T8">
                    <a:pos x="T0" y="T1"/>
                  </a:cxn>
                  <a:cxn ang="T9">
                    <a:pos x="T2" y="T3"/>
                  </a:cxn>
                  <a:cxn ang="T10">
                    <a:pos x="T4" y="T5"/>
                  </a:cxn>
                  <a:cxn ang="T11">
                    <a:pos x="T6" y="T7"/>
                  </a:cxn>
                </a:cxnLst>
                <a:rect l="T12" t="T13" r="T14" b="T15"/>
                <a:pathLst>
                  <a:path w="83" h="130">
                    <a:moveTo>
                      <a:pt x="0" y="0"/>
                    </a:moveTo>
                    <a:lnTo>
                      <a:pt x="36" y="33"/>
                    </a:lnTo>
                    <a:lnTo>
                      <a:pt x="62" y="73"/>
                    </a:lnTo>
                    <a:lnTo>
                      <a:pt x="83" y="130"/>
                    </a:lnTo>
                  </a:path>
                </a:pathLst>
              </a:custGeom>
              <a:noFill/>
              <a:ln w="3175" cmpd="sng">
                <a:solidFill>
                  <a:srgbClr val="000000"/>
                </a:solidFill>
                <a:round/>
                <a:headEnd/>
                <a:tailEnd/>
              </a:ln>
            </p:spPr>
            <p:txBody>
              <a:bodyPr/>
              <a:lstStyle/>
              <a:p>
                <a:endParaRPr lang="en-GB" dirty="0"/>
              </a:p>
            </p:txBody>
          </p:sp>
          <p:sp>
            <p:nvSpPr>
              <p:cNvPr id="282" name="Freeform 447"/>
              <p:cNvSpPr>
                <a:spLocks/>
              </p:cNvSpPr>
              <p:nvPr/>
            </p:nvSpPr>
            <p:spPr bwMode="auto">
              <a:xfrm rot="21479509" flipH="1">
                <a:off x="3781" y="3420"/>
                <a:ext cx="39" cy="101"/>
              </a:xfrm>
              <a:custGeom>
                <a:avLst/>
                <a:gdLst>
                  <a:gd name="T0" fmla="*/ 0 w 72"/>
                  <a:gd name="T1" fmla="*/ 0 h 171"/>
                  <a:gd name="T2" fmla="*/ 24 w 72"/>
                  <a:gd name="T3" fmla="*/ 108 h 171"/>
                  <a:gd name="T4" fmla="*/ 72 w 72"/>
                  <a:gd name="T5" fmla="*/ 171 h 171"/>
                  <a:gd name="T6" fmla="*/ 0 60000 65536"/>
                  <a:gd name="T7" fmla="*/ 0 60000 65536"/>
                  <a:gd name="T8" fmla="*/ 0 60000 65536"/>
                  <a:gd name="T9" fmla="*/ 0 w 72"/>
                  <a:gd name="T10" fmla="*/ 0 h 171"/>
                  <a:gd name="T11" fmla="*/ 72 w 72"/>
                  <a:gd name="T12" fmla="*/ 171 h 171"/>
                </a:gdLst>
                <a:ahLst/>
                <a:cxnLst>
                  <a:cxn ang="T6">
                    <a:pos x="T0" y="T1"/>
                  </a:cxn>
                  <a:cxn ang="T7">
                    <a:pos x="T2" y="T3"/>
                  </a:cxn>
                  <a:cxn ang="T8">
                    <a:pos x="T4" y="T5"/>
                  </a:cxn>
                </a:cxnLst>
                <a:rect l="T9" t="T10" r="T11" b="T12"/>
                <a:pathLst>
                  <a:path w="72" h="171">
                    <a:moveTo>
                      <a:pt x="0" y="0"/>
                    </a:moveTo>
                    <a:lnTo>
                      <a:pt x="24" y="108"/>
                    </a:lnTo>
                    <a:lnTo>
                      <a:pt x="72" y="171"/>
                    </a:lnTo>
                  </a:path>
                </a:pathLst>
              </a:custGeom>
              <a:noFill/>
              <a:ln w="3175" cmpd="sng">
                <a:solidFill>
                  <a:srgbClr val="000000"/>
                </a:solidFill>
                <a:round/>
                <a:headEnd/>
                <a:tailEnd/>
              </a:ln>
            </p:spPr>
            <p:txBody>
              <a:bodyPr/>
              <a:lstStyle/>
              <a:p>
                <a:endParaRPr lang="en-GB" dirty="0"/>
              </a:p>
            </p:txBody>
          </p:sp>
          <p:sp>
            <p:nvSpPr>
              <p:cNvPr id="283" name="Rectangle 448"/>
              <p:cNvSpPr>
                <a:spLocks noChangeArrowheads="1"/>
              </p:cNvSpPr>
              <p:nvPr/>
            </p:nvSpPr>
            <p:spPr bwMode="auto">
              <a:xfrm rot="19798" flipH="1">
                <a:off x="3863" y="3175"/>
                <a:ext cx="142" cy="43"/>
              </a:xfrm>
              <a:prstGeom prst="rect">
                <a:avLst/>
              </a:prstGeom>
              <a:solidFill>
                <a:srgbClr val="CCFFFF"/>
              </a:solidFill>
              <a:ln w="3175">
                <a:solidFill>
                  <a:srgbClr val="000000"/>
                </a:solidFill>
                <a:miter lim="800000"/>
                <a:headEnd/>
                <a:tailEnd/>
              </a:ln>
            </p:spPr>
            <p:txBody>
              <a:bodyPr/>
              <a:lstStyle/>
              <a:p>
                <a:endParaRPr lang="en-US" dirty="0"/>
              </a:p>
            </p:txBody>
          </p:sp>
          <p:sp>
            <p:nvSpPr>
              <p:cNvPr id="284" name="Line 449"/>
              <p:cNvSpPr>
                <a:spLocks noChangeShapeType="1"/>
              </p:cNvSpPr>
              <p:nvPr/>
            </p:nvSpPr>
            <p:spPr bwMode="auto">
              <a:xfrm rot="21479509" flipH="1">
                <a:off x="4008" y="3213"/>
                <a:ext cx="2" cy="30"/>
              </a:xfrm>
              <a:prstGeom prst="line">
                <a:avLst/>
              </a:prstGeom>
              <a:noFill/>
              <a:ln w="3175">
                <a:solidFill>
                  <a:srgbClr val="000000"/>
                </a:solidFill>
                <a:round/>
                <a:headEnd/>
                <a:tailEnd/>
              </a:ln>
            </p:spPr>
            <p:txBody>
              <a:bodyPr/>
              <a:lstStyle/>
              <a:p>
                <a:endParaRPr lang="en-GB" dirty="0"/>
              </a:p>
            </p:txBody>
          </p:sp>
          <p:sp>
            <p:nvSpPr>
              <p:cNvPr id="285" name="Line 450"/>
              <p:cNvSpPr>
                <a:spLocks noChangeShapeType="1"/>
              </p:cNvSpPr>
              <p:nvPr/>
            </p:nvSpPr>
            <p:spPr bwMode="auto">
              <a:xfrm rot="-120491" flipH="1" flipV="1">
                <a:off x="3870" y="3182"/>
                <a:ext cx="125" cy="6"/>
              </a:xfrm>
              <a:prstGeom prst="line">
                <a:avLst/>
              </a:prstGeom>
              <a:noFill/>
              <a:ln w="3175">
                <a:solidFill>
                  <a:srgbClr val="000000"/>
                </a:solidFill>
                <a:round/>
                <a:headEnd/>
                <a:tailEnd/>
              </a:ln>
            </p:spPr>
            <p:txBody>
              <a:bodyPr/>
              <a:lstStyle/>
              <a:p>
                <a:endParaRPr lang="en-GB" dirty="0"/>
              </a:p>
            </p:txBody>
          </p:sp>
          <p:sp>
            <p:nvSpPr>
              <p:cNvPr id="286" name="Line 451"/>
              <p:cNvSpPr>
                <a:spLocks noChangeShapeType="1"/>
              </p:cNvSpPr>
              <p:nvPr/>
            </p:nvSpPr>
            <p:spPr bwMode="auto">
              <a:xfrm rot="-120491" flipH="1" flipV="1">
                <a:off x="3866" y="3199"/>
                <a:ext cx="122" cy="8"/>
              </a:xfrm>
              <a:prstGeom prst="line">
                <a:avLst/>
              </a:prstGeom>
              <a:noFill/>
              <a:ln w="3175">
                <a:solidFill>
                  <a:srgbClr val="000000"/>
                </a:solidFill>
                <a:round/>
                <a:headEnd/>
                <a:tailEnd/>
              </a:ln>
            </p:spPr>
            <p:txBody>
              <a:bodyPr/>
              <a:lstStyle/>
              <a:p>
                <a:endParaRPr lang="en-GB" dirty="0"/>
              </a:p>
            </p:txBody>
          </p:sp>
          <p:sp>
            <p:nvSpPr>
              <p:cNvPr id="287" name="Rectangle 452"/>
              <p:cNvSpPr>
                <a:spLocks noChangeArrowheads="1"/>
              </p:cNvSpPr>
              <p:nvPr/>
            </p:nvSpPr>
            <p:spPr bwMode="auto">
              <a:xfrm rot="20410272" flipH="1">
                <a:off x="3546" y="3297"/>
                <a:ext cx="452" cy="43"/>
              </a:xfrm>
              <a:prstGeom prst="rect">
                <a:avLst/>
              </a:prstGeom>
              <a:solidFill>
                <a:srgbClr val="CCFFFF"/>
              </a:solidFill>
              <a:ln w="3175">
                <a:solidFill>
                  <a:srgbClr val="000000"/>
                </a:solidFill>
                <a:miter lim="800000"/>
                <a:headEnd/>
                <a:tailEnd/>
              </a:ln>
            </p:spPr>
            <p:txBody>
              <a:bodyPr/>
              <a:lstStyle/>
              <a:p>
                <a:endParaRPr lang="en-US" dirty="0"/>
              </a:p>
            </p:txBody>
          </p:sp>
          <p:sp>
            <p:nvSpPr>
              <p:cNvPr id="288" name="Line 453"/>
              <p:cNvSpPr>
                <a:spLocks noChangeShapeType="1"/>
              </p:cNvSpPr>
              <p:nvPr/>
            </p:nvSpPr>
            <p:spPr bwMode="auto">
              <a:xfrm rot="21479509" flipH="1">
                <a:off x="3561" y="3259"/>
                <a:ext cx="417" cy="134"/>
              </a:xfrm>
              <a:prstGeom prst="line">
                <a:avLst/>
              </a:prstGeom>
              <a:noFill/>
              <a:ln w="3175">
                <a:solidFill>
                  <a:srgbClr val="000000"/>
                </a:solidFill>
                <a:round/>
                <a:headEnd/>
                <a:tailEnd/>
              </a:ln>
            </p:spPr>
            <p:txBody>
              <a:bodyPr/>
              <a:lstStyle/>
              <a:p>
                <a:endParaRPr lang="en-GB" dirty="0"/>
              </a:p>
            </p:txBody>
          </p:sp>
          <p:sp>
            <p:nvSpPr>
              <p:cNvPr id="289" name="Rectangle 454"/>
              <p:cNvSpPr>
                <a:spLocks noChangeArrowheads="1"/>
              </p:cNvSpPr>
              <p:nvPr/>
            </p:nvSpPr>
            <p:spPr bwMode="auto">
              <a:xfrm rot="10304495" flipH="1">
                <a:off x="3780" y="2365"/>
                <a:ext cx="453" cy="42"/>
              </a:xfrm>
              <a:prstGeom prst="rect">
                <a:avLst/>
              </a:prstGeom>
              <a:solidFill>
                <a:srgbClr val="CCFFFF"/>
              </a:solidFill>
              <a:ln w="3175">
                <a:solidFill>
                  <a:srgbClr val="000000"/>
                </a:solidFill>
                <a:miter lim="800000"/>
                <a:headEnd/>
                <a:tailEnd/>
              </a:ln>
            </p:spPr>
            <p:txBody>
              <a:bodyPr/>
              <a:lstStyle/>
              <a:p>
                <a:endParaRPr lang="en-US" dirty="0"/>
              </a:p>
            </p:txBody>
          </p:sp>
          <p:sp>
            <p:nvSpPr>
              <p:cNvPr id="290" name="Line 455"/>
              <p:cNvSpPr>
                <a:spLocks noChangeShapeType="1"/>
              </p:cNvSpPr>
              <p:nvPr/>
            </p:nvSpPr>
            <p:spPr bwMode="auto">
              <a:xfrm rot="11373731" flipH="1">
                <a:off x="3796" y="2322"/>
                <a:ext cx="417" cy="137"/>
              </a:xfrm>
              <a:prstGeom prst="line">
                <a:avLst/>
              </a:prstGeom>
              <a:noFill/>
              <a:ln w="3175">
                <a:solidFill>
                  <a:srgbClr val="000000"/>
                </a:solidFill>
                <a:round/>
                <a:headEnd/>
                <a:tailEnd/>
              </a:ln>
            </p:spPr>
            <p:txBody>
              <a:bodyPr/>
              <a:lstStyle/>
              <a:p>
                <a:endParaRPr lang="en-GB" dirty="0"/>
              </a:p>
            </p:txBody>
          </p:sp>
          <p:sp>
            <p:nvSpPr>
              <p:cNvPr id="291" name="Line 456"/>
              <p:cNvSpPr>
                <a:spLocks noChangeShapeType="1"/>
              </p:cNvSpPr>
              <p:nvPr/>
            </p:nvSpPr>
            <p:spPr bwMode="auto">
              <a:xfrm rot="11373731" flipH="1">
                <a:off x="3797" y="2306"/>
                <a:ext cx="417" cy="136"/>
              </a:xfrm>
              <a:prstGeom prst="line">
                <a:avLst/>
              </a:prstGeom>
              <a:noFill/>
              <a:ln w="3175">
                <a:solidFill>
                  <a:srgbClr val="000000"/>
                </a:solidFill>
                <a:round/>
                <a:headEnd/>
                <a:tailEnd/>
              </a:ln>
            </p:spPr>
            <p:txBody>
              <a:bodyPr/>
              <a:lstStyle/>
              <a:p>
                <a:endParaRPr lang="en-GB" dirty="0"/>
              </a:p>
            </p:txBody>
          </p:sp>
          <p:sp>
            <p:nvSpPr>
              <p:cNvPr id="292" name="Rectangle 457"/>
              <p:cNvSpPr>
                <a:spLocks noChangeArrowheads="1"/>
              </p:cNvSpPr>
              <p:nvPr/>
            </p:nvSpPr>
            <p:spPr bwMode="auto">
              <a:xfrm rot="10306167" flipH="1">
                <a:off x="4232" y="2321"/>
                <a:ext cx="50" cy="53"/>
              </a:xfrm>
              <a:prstGeom prst="rect">
                <a:avLst/>
              </a:prstGeom>
              <a:gradFill rotWithShape="1">
                <a:gsLst>
                  <a:gs pos="0">
                    <a:srgbClr val="595959"/>
                  </a:gs>
                  <a:gs pos="50000">
                    <a:srgbClr val="C0C0C0"/>
                  </a:gs>
                  <a:gs pos="100000">
                    <a:srgbClr val="595959"/>
                  </a:gs>
                </a:gsLst>
                <a:lin ang="5400000" scaled="1"/>
              </a:gradFill>
              <a:ln w="3175">
                <a:solidFill>
                  <a:srgbClr val="000000"/>
                </a:solidFill>
                <a:miter lim="800000"/>
                <a:headEnd/>
                <a:tailEnd/>
              </a:ln>
            </p:spPr>
            <p:txBody>
              <a:bodyPr/>
              <a:lstStyle/>
              <a:p>
                <a:endParaRPr lang="en-US" dirty="0"/>
              </a:p>
            </p:txBody>
          </p:sp>
          <p:sp>
            <p:nvSpPr>
              <p:cNvPr id="293" name="Freeform 458"/>
              <p:cNvSpPr>
                <a:spLocks/>
              </p:cNvSpPr>
              <p:nvPr/>
            </p:nvSpPr>
            <p:spPr bwMode="auto">
              <a:xfrm rot="21479509" flipH="1">
                <a:off x="3715" y="2924"/>
                <a:ext cx="153" cy="231"/>
              </a:xfrm>
              <a:custGeom>
                <a:avLst/>
                <a:gdLst>
                  <a:gd name="T0" fmla="*/ 210 w 285"/>
                  <a:gd name="T1" fmla="*/ 0 h 387"/>
                  <a:gd name="T2" fmla="*/ 171 w 285"/>
                  <a:gd name="T3" fmla="*/ 0 h 387"/>
                  <a:gd name="T4" fmla="*/ 129 w 285"/>
                  <a:gd name="T5" fmla="*/ 3 h 387"/>
                  <a:gd name="T6" fmla="*/ 81 w 285"/>
                  <a:gd name="T7" fmla="*/ 3 h 387"/>
                  <a:gd name="T8" fmla="*/ 48 w 285"/>
                  <a:gd name="T9" fmla="*/ 6 h 387"/>
                  <a:gd name="T10" fmla="*/ 9 w 285"/>
                  <a:gd name="T11" fmla="*/ 9 h 387"/>
                  <a:gd name="T12" fmla="*/ 0 w 285"/>
                  <a:gd name="T13" fmla="*/ 39 h 387"/>
                  <a:gd name="T14" fmla="*/ 9 w 285"/>
                  <a:gd name="T15" fmla="*/ 90 h 387"/>
                  <a:gd name="T16" fmla="*/ 33 w 285"/>
                  <a:gd name="T17" fmla="*/ 186 h 387"/>
                  <a:gd name="T18" fmla="*/ 63 w 285"/>
                  <a:gd name="T19" fmla="*/ 273 h 387"/>
                  <a:gd name="T20" fmla="*/ 87 w 285"/>
                  <a:gd name="T21" fmla="*/ 330 h 387"/>
                  <a:gd name="T22" fmla="*/ 114 w 285"/>
                  <a:gd name="T23" fmla="*/ 357 h 387"/>
                  <a:gd name="T24" fmla="*/ 138 w 285"/>
                  <a:gd name="T25" fmla="*/ 369 h 387"/>
                  <a:gd name="T26" fmla="*/ 156 w 285"/>
                  <a:gd name="T27" fmla="*/ 378 h 387"/>
                  <a:gd name="T28" fmla="*/ 195 w 285"/>
                  <a:gd name="T29" fmla="*/ 387 h 387"/>
                  <a:gd name="T30" fmla="*/ 225 w 285"/>
                  <a:gd name="T31" fmla="*/ 387 h 387"/>
                  <a:gd name="T32" fmla="*/ 285 w 285"/>
                  <a:gd name="T33" fmla="*/ 381 h 387"/>
                  <a:gd name="T34" fmla="*/ 276 w 285"/>
                  <a:gd name="T35" fmla="*/ 321 h 387"/>
                  <a:gd name="T36" fmla="*/ 258 w 285"/>
                  <a:gd name="T37" fmla="*/ 273 h 387"/>
                  <a:gd name="T38" fmla="*/ 210 w 285"/>
                  <a:gd name="T39" fmla="*/ 210 h 387"/>
                  <a:gd name="T40" fmla="*/ 177 w 285"/>
                  <a:gd name="T41" fmla="*/ 165 h 387"/>
                  <a:gd name="T42" fmla="*/ 150 w 285"/>
                  <a:gd name="T43" fmla="*/ 129 h 387"/>
                  <a:gd name="T44" fmla="*/ 138 w 285"/>
                  <a:gd name="T45" fmla="*/ 99 h 387"/>
                  <a:gd name="T46" fmla="*/ 144 w 285"/>
                  <a:gd name="T47" fmla="*/ 78 h 387"/>
                  <a:gd name="T48" fmla="*/ 177 w 285"/>
                  <a:gd name="T49" fmla="*/ 45 h 387"/>
                  <a:gd name="T50" fmla="*/ 219 w 285"/>
                  <a:gd name="T51" fmla="*/ 21 h 387"/>
                  <a:gd name="T52" fmla="*/ 210 w 285"/>
                  <a:gd name="T53" fmla="*/ 0 h 38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285"/>
                  <a:gd name="T82" fmla="*/ 0 h 387"/>
                  <a:gd name="T83" fmla="*/ 285 w 285"/>
                  <a:gd name="T84" fmla="*/ 387 h 38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285" h="387">
                    <a:moveTo>
                      <a:pt x="210" y="0"/>
                    </a:moveTo>
                    <a:lnTo>
                      <a:pt x="171" y="0"/>
                    </a:lnTo>
                    <a:lnTo>
                      <a:pt x="129" y="3"/>
                    </a:lnTo>
                    <a:lnTo>
                      <a:pt x="81" y="3"/>
                    </a:lnTo>
                    <a:lnTo>
                      <a:pt x="48" y="6"/>
                    </a:lnTo>
                    <a:lnTo>
                      <a:pt x="9" y="9"/>
                    </a:lnTo>
                    <a:lnTo>
                      <a:pt x="0" y="39"/>
                    </a:lnTo>
                    <a:lnTo>
                      <a:pt x="9" y="90"/>
                    </a:lnTo>
                    <a:lnTo>
                      <a:pt x="33" y="186"/>
                    </a:lnTo>
                    <a:lnTo>
                      <a:pt x="63" y="273"/>
                    </a:lnTo>
                    <a:lnTo>
                      <a:pt x="87" y="330"/>
                    </a:lnTo>
                    <a:lnTo>
                      <a:pt x="114" y="357"/>
                    </a:lnTo>
                    <a:lnTo>
                      <a:pt x="138" y="369"/>
                    </a:lnTo>
                    <a:lnTo>
                      <a:pt x="156" y="378"/>
                    </a:lnTo>
                    <a:lnTo>
                      <a:pt x="195" y="387"/>
                    </a:lnTo>
                    <a:lnTo>
                      <a:pt x="225" y="387"/>
                    </a:lnTo>
                    <a:lnTo>
                      <a:pt x="285" y="381"/>
                    </a:lnTo>
                    <a:lnTo>
                      <a:pt x="276" y="321"/>
                    </a:lnTo>
                    <a:lnTo>
                      <a:pt x="258" y="273"/>
                    </a:lnTo>
                    <a:lnTo>
                      <a:pt x="210" y="210"/>
                    </a:lnTo>
                    <a:lnTo>
                      <a:pt x="177" y="165"/>
                    </a:lnTo>
                    <a:lnTo>
                      <a:pt x="150" y="129"/>
                    </a:lnTo>
                    <a:lnTo>
                      <a:pt x="138" y="99"/>
                    </a:lnTo>
                    <a:lnTo>
                      <a:pt x="144" y="78"/>
                    </a:lnTo>
                    <a:lnTo>
                      <a:pt x="177" y="45"/>
                    </a:lnTo>
                    <a:lnTo>
                      <a:pt x="219" y="21"/>
                    </a:lnTo>
                    <a:lnTo>
                      <a:pt x="210" y="0"/>
                    </a:lnTo>
                    <a:close/>
                  </a:path>
                </a:pathLst>
              </a:custGeom>
              <a:gradFill rotWithShape="1">
                <a:gsLst>
                  <a:gs pos="0">
                    <a:srgbClr val="FFD8B1"/>
                  </a:gs>
                  <a:gs pos="100000">
                    <a:srgbClr val="C2A487"/>
                  </a:gs>
                </a:gsLst>
                <a:lin ang="0" scaled="1"/>
              </a:gradFill>
              <a:ln w="3175" cap="flat" cmpd="sng">
                <a:solidFill>
                  <a:srgbClr val="000000"/>
                </a:solidFill>
                <a:prstDash val="solid"/>
                <a:round/>
                <a:headEnd/>
                <a:tailEnd/>
              </a:ln>
            </p:spPr>
            <p:txBody>
              <a:bodyPr/>
              <a:lstStyle/>
              <a:p>
                <a:endParaRPr lang="en-GB" dirty="0"/>
              </a:p>
            </p:txBody>
          </p:sp>
          <p:sp>
            <p:nvSpPr>
              <p:cNvPr id="294" name="Oval 459"/>
              <p:cNvSpPr>
                <a:spLocks noChangeArrowheads="1"/>
              </p:cNvSpPr>
              <p:nvPr/>
            </p:nvSpPr>
            <p:spPr bwMode="auto">
              <a:xfrm rot="21425327" flipH="1">
                <a:off x="3806" y="2868"/>
                <a:ext cx="10" cy="10"/>
              </a:xfrm>
              <a:prstGeom prst="ellipse">
                <a:avLst/>
              </a:prstGeom>
              <a:solidFill>
                <a:srgbClr val="FFFFFF"/>
              </a:solidFill>
              <a:ln w="3175">
                <a:solidFill>
                  <a:srgbClr val="000000"/>
                </a:solidFill>
                <a:round/>
                <a:headEnd/>
                <a:tailEnd/>
              </a:ln>
            </p:spPr>
            <p:txBody>
              <a:bodyPr/>
              <a:lstStyle/>
              <a:p>
                <a:endParaRPr lang="en-US" dirty="0"/>
              </a:p>
            </p:txBody>
          </p:sp>
          <p:sp>
            <p:nvSpPr>
              <p:cNvPr id="295" name="Oval 460"/>
              <p:cNvSpPr>
                <a:spLocks noChangeArrowheads="1"/>
              </p:cNvSpPr>
              <p:nvPr/>
            </p:nvSpPr>
            <p:spPr bwMode="auto">
              <a:xfrm rot="-174673">
                <a:off x="3770" y="2864"/>
                <a:ext cx="20" cy="18"/>
              </a:xfrm>
              <a:prstGeom prst="ellipse">
                <a:avLst/>
              </a:prstGeom>
              <a:solidFill>
                <a:srgbClr val="FFFFFF"/>
              </a:solidFill>
              <a:ln w="9525">
                <a:solidFill>
                  <a:srgbClr val="000000"/>
                </a:solidFill>
                <a:round/>
                <a:headEnd/>
                <a:tailEnd/>
              </a:ln>
            </p:spPr>
            <p:txBody>
              <a:bodyPr/>
              <a:lstStyle/>
              <a:p>
                <a:endParaRPr lang="en-US" dirty="0"/>
              </a:p>
            </p:txBody>
          </p:sp>
          <p:sp>
            <p:nvSpPr>
              <p:cNvPr id="296" name="Oval 461"/>
              <p:cNvSpPr>
                <a:spLocks noChangeArrowheads="1"/>
              </p:cNvSpPr>
              <p:nvPr/>
            </p:nvSpPr>
            <p:spPr bwMode="auto">
              <a:xfrm rot="255183" flipH="1">
                <a:off x="3798" y="3505"/>
                <a:ext cx="9" cy="29"/>
              </a:xfrm>
              <a:prstGeom prst="ellipse">
                <a:avLst/>
              </a:prstGeom>
              <a:solidFill>
                <a:srgbClr val="FFFFFF"/>
              </a:solidFill>
              <a:ln w="3175">
                <a:solidFill>
                  <a:srgbClr val="000000"/>
                </a:solidFill>
                <a:round/>
                <a:headEnd/>
                <a:tailEnd/>
              </a:ln>
            </p:spPr>
            <p:txBody>
              <a:bodyPr/>
              <a:lstStyle/>
              <a:p>
                <a:endParaRPr lang="en-US" dirty="0"/>
              </a:p>
            </p:txBody>
          </p:sp>
          <p:grpSp>
            <p:nvGrpSpPr>
              <p:cNvPr id="297" name="Group 462"/>
              <p:cNvGrpSpPr>
                <a:grpSpLocks/>
              </p:cNvGrpSpPr>
              <p:nvPr/>
            </p:nvGrpSpPr>
            <p:grpSpPr bwMode="auto">
              <a:xfrm rot="21547408" flipV="1">
                <a:off x="3590" y="1962"/>
                <a:ext cx="191" cy="441"/>
                <a:chOff x="3721" y="3825"/>
                <a:chExt cx="236" cy="502"/>
              </a:xfrm>
            </p:grpSpPr>
            <p:sp>
              <p:nvSpPr>
                <p:cNvPr id="324" name="Freeform 463"/>
                <p:cNvSpPr>
                  <a:spLocks/>
                </p:cNvSpPr>
                <p:nvPr/>
              </p:nvSpPr>
              <p:spPr bwMode="auto">
                <a:xfrm>
                  <a:off x="3721" y="3825"/>
                  <a:ext cx="236" cy="502"/>
                </a:xfrm>
                <a:custGeom>
                  <a:avLst/>
                  <a:gdLst>
                    <a:gd name="T0" fmla="*/ 137 w 236"/>
                    <a:gd name="T1" fmla="*/ 201 h 502"/>
                    <a:gd name="T2" fmla="*/ 215 w 236"/>
                    <a:gd name="T3" fmla="*/ 0 h 502"/>
                    <a:gd name="T4" fmla="*/ 236 w 236"/>
                    <a:gd name="T5" fmla="*/ 0 h 502"/>
                    <a:gd name="T6" fmla="*/ 224 w 236"/>
                    <a:gd name="T7" fmla="*/ 60 h 502"/>
                    <a:gd name="T8" fmla="*/ 152 w 236"/>
                    <a:gd name="T9" fmla="*/ 240 h 502"/>
                    <a:gd name="T10" fmla="*/ 104 w 236"/>
                    <a:gd name="T11" fmla="*/ 345 h 502"/>
                    <a:gd name="T12" fmla="*/ 35 w 236"/>
                    <a:gd name="T13" fmla="*/ 492 h 502"/>
                    <a:gd name="T14" fmla="*/ 0 w 236"/>
                    <a:gd name="T15" fmla="*/ 489 h 502"/>
                    <a:gd name="T16" fmla="*/ 38 w 236"/>
                    <a:gd name="T17" fmla="*/ 396 h 502"/>
                    <a:gd name="T18" fmla="*/ 73 w 236"/>
                    <a:gd name="T19" fmla="*/ 300 h 502"/>
                    <a:gd name="T20" fmla="*/ 106 w 236"/>
                    <a:gd name="T21" fmla="*/ 208 h 502"/>
                    <a:gd name="T22" fmla="*/ 131 w 236"/>
                    <a:gd name="T23" fmla="*/ 210 h 502"/>
                    <a:gd name="T24" fmla="*/ 98 w 236"/>
                    <a:gd name="T25" fmla="*/ 290 h 502"/>
                    <a:gd name="T26" fmla="*/ 56 w 236"/>
                    <a:gd name="T27" fmla="*/ 399 h 502"/>
                    <a:gd name="T28" fmla="*/ 9 w 236"/>
                    <a:gd name="T29" fmla="*/ 502 h 50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36"/>
                    <a:gd name="T46" fmla="*/ 0 h 502"/>
                    <a:gd name="T47" fmla="*/ 236 w 236"/>
                    <a:gd name="T48" fmla="*/ 502 h 50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36" h="502">
                      <a:moveTo>
                        <a:pt x="137" y="201"/>
                      </a:moveTo>
                      <a:lnTo>
                        <a:pt x="215" y="0"/>
                      </a:lnTo>
                      <a:lnTo>
                        <a:pt x="236" y="0"/>
                      </a:lnTo>
                      <a:lnTo>
                        <a:pt x="224" y="60"/>
                      </a:lnTo>
                      <a:lnTo>
                        <a:pt x="152" y="240"/>
                      </a:lnTo>
                      <a:lnTo>
                        <a:pt x="104" y="345"/>
                      </a:lnTo>
                      <a:lnTo>
                        <a:pt x="35" y="492"/>
                      </a:lnTo>
                      <a:lnTo>
                        <a:pt x="0" y="489"/>
                      </a:lnTo>
                      <a:lnTo>
                        <a:pt x="38" y="396"/>
                      </a:lnTo>
                      <a:lnTo>
                        <a:pt x="73" y="300"/>
                      </a:lnTo>
                      <a:lnTo>
                        <a:pt x="106" y="208"/>
                      </a:lnTo>
                      <a:lnTo>
                        <a:pt x="131" y="210"/>
                      </a:lnTo>
                      <a:lnTo>
                        <a:pt x="98" y="290"/>
                      </a:lnTo>
                      <a:lnTo>
                        <a:pt x="56" y="399"/>
                      </a:lnTo>
                      <a:cubicBezTo>
                        <a:pt x="41" y="434"/>
                        <a:pt x="19" y="481"/>
                        <a:pt x="9" y="502"/>
                      </a:cubicBezTo>
                    </a:path>
                  </a:pathLst>
                </a:custGeom>
                <a:solidFill>
                  <a:srgbClr val="C0C0C0"/>
                </a:solidFill>
                <a:ln w="3175" cap="flat" cmpd="sng">
                  <a:solidFill>
                    <a:srgbClr val="000000"/>
                  </a:solidFill>
                  <a:prstDash val="solid"/>
                  <a:round/>
                  <a:headEnd/>
                  <a:tailEnd/>
                </a:ln>
              </p:spPr>
              <p:txBody>
                <a:bodyPr/>
                <a:lstStyle/>
                <a:p>
                  <a:endParaRPr lang="en-GB" dirty="0"/>
                </a:p>
              </p:txBody>
            </p:sp>
            <p:sp>
              <p:nvSpPr>
                <p:cNvPr id="325" name="Oval 464"/>
                <p:cNvSpPr>
                  <a:spLocks noChangeArrowheads="1"/>
                </p:cNvSpPr>
                <p:nvPr/>
              </p:nvSpPr>
              <p:spPr bwMode="auto">
                <a:xfrm rot="578412" flipH="1">
                  <a:off x="3880" y="3975"/>
                  <a:ext cx="22" cy="33"/>
                </a:xfrm>
                <a:prstGeom prst="ellipse">
                  <a:avLst/>
                </a:prstGeom>
                <a:solidFill>
                  <a:srgbClr val="FFFFFF"/>
                </a:solidFill>
                <a:ln w="3175">
                  <a:solidFill>
                    <a:srgbClr val="000000"/>
                  </a:solidFill>
                  <a:round/>
                  <a:headEnd/>
                  <a:tailEnd/>
                </a:ln>
              </p:spPr>
              <p:txBody>
                <a:bodyPr/>
                <a:lstStyle/>
                <a:p>
                  <a:endParaRPr lang="en-US" dirty="0"/>
                </a:p>
              </p:txBody>
            </p:sp>
          </p:grpSp>
          <p:grpSp>
            <p:nvGrpSpPr>
              <p:cNvPr id="298" name="Group 465"/>
              <p:cNvGrpSpPr>
                <a:grpSpLocks/>
              </p:cNvGrpSpPr>
              <p:nvPr/>
            </p:nvGrpSpPr>
            <p:grpSpPr bwMode="auto">
              <a:xfrm>
                <a:off x="3969" y="3147"/>
                <a:ext cx="703" cy="104"/>
                <a:chOff x="4756" y="1553"/>
                <a:chExt cx="890" cy="110"/>
              </a:xfrm>
            </p:grpSpPr>
            <p:grpSp>
              <p:nvGrpSpPr>
                <p:cNvPr id="317" name="Group 466"/>
                <p:cNvGrpSpPr>
                  <a:grpSpLocks/>
                </p:cNvGrpSpPr>
                <p:nvPr/>
              </p:nvGrpSpPr>
              <p:grpSpPr bwMode="auto">
                <a:xfrm rot="148624">
                  <a:off x="4834" y="1553"/>
                  <a:ext cx="812" cy="95"/>
                  <a:chOff x="4160" y="3615"/>
                  <a:chExt cx="796" cy="102"/>
                </a:xfrm>
              </p:grpSpPr>
              <p:sp>
                <p:nvSpPr>
                  <p:cNvPr id="321" name="Freeform 467"/>
                  <p:cNvSpPr>
                    <a:spLocks/>
                  </p:cNvSpPr>
                  <p:nvPr/>
                </p:nvSpPr>
                <p:spPr bwMode="auto">
                  <a:xfrm>
                    <a:off x="4161" y="3615"/>
                    <a:ext cx="795" cy="102"/>
                  </a:xfrm>
                  <a:custGeom>
                    <a:avLst/>
                    <a:gdLst>
                      <a:gd name="T0" fmla="*/ 795 w 795"/>
                      <a:gd name="T1" fmla="*/ 0 h 102"/>
                      <a:gd name="T2" fmla="*/ 0 w 795"/>
                      <a:gd name="T3" fmla="*/ 36 h 102"/>
                      <a:gd name="T4" fmla="*/ 3 w 795"/>
                      <a:gd name="T5" fmla="*/ 102 h 102"/>
                      <a:gd name="T6" fmla="*/ 717 w 795"/>
                      <a:gd name="T7" fmla="*/ 72 h 102"/>
                      <a:gd name="T8" fmla="*/ 0 60000 65536"/>
                      <a:gd name="T9" fmla="*/ 0 60000 65536"/>
                      <a:gd name="T10" fmla="*/ 0 60000 65536"/>
                      <a:gd name="T11" fmla="*/ 0 60000 65536"/>
                      <a:gd name="T12" fmla="*/ 0 w 795"/>
                      <a:gd name="T13" fmla="*/ 0 h 102"/>
                      <a:gd name="T14" fmla="*/ 795 w 795"/>
                      <a:gd name="T15" fmla="*/ 102 h 102"/>
                    </a:gdLst>
                    <a:ahLst/>
                    <a:cxnLst>
                      <a:cxn ang="T8">
                        <a:pos x="T0" y="T1"/>
                      </a:cxn>
                      <a:cxn ang="T9">
                        <a:pos x="T2" y="T3"/>
                      </a:cxn>
                      <a:cxn ang="T10">
                        <a:pos x="T4" y="T5"/>
                      </a:cxn>
                      <a:cxn ang="T11">
                        <a:pos x="T6" y="T7"/>
                      </a:cxn>
                    </a:cxnLst>
                    <a:rect l="T12" t="T13" r="T14" b="T15"/>
                    <a:pathLst>
                      <a:path w="795" h="102">
                        <a:moveTo>
                          <a:pt x="795" y="0"/>
                        </a:moveTo>
                        <a:lnTo>
                          <a:pt x="0" y="36"/>
                        </a:lnTo>
                        <a:lnTo>
                          <a:pt x="3" y="102"/>
                        </a:lnTo>
                        <a:lnTo>
                          <a:pt x="717" y="72"/>
                        </a:lnTo>
                      </a:path>
                    </a:pathLst>
                  </a:custGeom>
                  <a:solidFill>
                    <a:srgbClr val="CCFFFF"/>
                  </a:solidFill>
                  <a:ln w="3175" cmpd="sng">
                    <a:solidFill>
                      <a:srgbClr val="000000"/>
                    </a:solidFill>
                    <a:round/>
                    <a:headEnd/>
                    <a:tailEnd/>
                  </a:ln>
                </p:spPr>
                <p:txBody>
                  <a:bodyPr/>
                  <a:lstStyle/>
                  <a:p>
                    <a:endParaRPr lang="en-GB" dirty="0"/>
                  </a:p>
                </p:txBody>
              </p:sp>
              <p:sp>
                <p:nvSpPr>
                  <p:cNvPr id="322" name="Line 468"/>
                  <p:cNvSpPr>
                    <a:spLocks noChangeShapeType="1"/>
                  </p:cNvSpPr>
                  <p:nvPr/>
                </p:nvSpPr>
                <p:spPr bwMode="auto">
                  <a:xfrm rot="-295919" flipH="1" flipV="1">
                    <a:off x="4162" y="3644"/>
                    <a:ext cx="725" cy="30"/>
                  </a:xfrm>
                  <a:prstGeom prst="line">
                    <a:avLst/>
                  </a:prstGeom>
                  <a:noFill/>
                  <a:ln w="3175">
                    <a:solidFill>
                      <a:srgbClr val="000000"/>
                    </a:solidFill>
                    <a:round/>
                    <a:headEnd/>
                    <a:tailEnd/>
                  </a:ln>
                </p:spPr>
                <p:txBody>
                  <a:bodyPr/>
                  <a:lstStyle/>
                  <a:p>
                    <a:endParaRPr lang="en-GB" dirty="0"/>
                  </a:p>
                </p:txBody>
              </p:sp>
              <p:sp>
                <p:nvSpPr>
                  <p:cNvPr id="323" name="Line 469"/>
                  <p:cNvSpPr>
                    <a:spLocks noChangeShapeType="1"/>
                  </p:cNvSpPr>
                  <p:nvPr/>
                </p:nvSpPr>
                <p:spPr bwMode="auto">
                  <a:xfrm rot="-295919" flipH="1" flipV="1">
                    <a:off x="4160" y="3663"/>
                    <a:ext cx="688" cy="30"/>
                  </a:xfrm>
                  <a:prstGeom prst="line">
                    <a:avLst/>
                  </a:prstGeom>
                  <a:noFill/>
                  <a:ln w="3175">
                    <a:solidFill>
                      <a:srgbClr val="000000"/>
                    </a:solidFill>
                    <a:round/>
                    <a:headEnd/>
                    <a:tailEnd/>
                  </a:ln>
                </p:spPr>
                <p:txBody>
                  <a:bodyPr/>
                  <a:lstStyle/>
                  <a:p>
                    <a:endParaRPr lang="en-GB" dirty="0"/>
                  </a:p>
                </p:txBody>
              </p:sp>
            </p:grpSp>
            <p:sp>
              <p:nvSpPr>
                <p:cNvPr id="318" name="Freeform 470"/>
                <p:cNvSpPr>
                  <a:spLocks/>
                </p:cNvSpPr>
                <p:nvPr/>
              </p:nvSpPr>
              <p:spPr bwMode="auto">
                <a:xfrm rot="21547408" flipH="1">
                  <a:off x="4756" y="1561"/>
                  <a:ext cx="121" cy="64"/>
                </a:xfrm>
                <a:custGeom>
                  <a:avLst/>
                  <a:gdLst>
                    <a:gd name="T0" fmla="*/ 0 w 165"/>
                    <a:gd name="T1" fmla="*/ 3 h 102"/>
                    <a:gd name="T2" fmla="*/ 27 w 165"/>
                    <a:gd name="T3" fmla="*/ 24 h 102"/>
                    <a:gd name="T4" fmla="*/ 60 w 165"/>
                    <a:gd name="T5" fmla="*/ 54 h 102"/>
                    <a:gd name="T6" fmla="*/ 69 w 165"/>
                    <a:gd name="T7" fmla="*/ 60 h 102"/>
                    <a:gd name="T8" fmla="*/ 99 w 165"/>
                    <a:gd name="T9" fmla="*/ 87 h 102"/>
                    <a:gd name="T10" fmla="*/ 114 w 165"/>
                    <a:gd name="T11" fmla="*/ 102 h 102"/>
                    <a:gd name="T12" fmla="*/ 165 w 165"/>
                    <a:gd name="T13" fmla="*/ 99 h 102"/>
                    <a:gd name="T14" fmla="*/ 51 w 165"/>
                    <a:gd name="T15" fmla="*/ 0 h 102"/>
                    <a:gd name="T16" fmla="*/ 0 w 165"/>
                    <a:gd name="T17" fmla="*/ 3 h 10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5"/>
                    <a:gd name="T28" fmla="*/ 0 h 102"/>
                    <a:gd name="T29" fmla="*/ 165 w 165"/>
                    <a:gd name="T30" fmla="*/ 102 h 10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5" h="102">
                      <a:moveTo>
                        <a:pt x="0" y="3"/>
                      </a:moveTo>
                      <a:cubicBezTo>
                        <a:pt x="10" y="9"/>
                        <a:pt x="17" y="18"/>
                        <a:pt x="27" y="24"/>
                      </a:cubicBezTo>
                      <a:cubicBezTo>
                        <a:pt x="36" y="38"/>
                        <a:pt x="45" y="44"/>
                        <a:pt x="60" y="54"/>
                      </a:cubicBezTo>
                      <a:cubicBezTo>
                        <a:pt x="63" y="56"/>
                        <a:pt x="69" y="60"/>
                        <a:pt x="69" y="60"/>
                      </a:cubicBezTo>
                      <a:cubicBezTo>
                        <a:pt x="75" y="69"/>
                        <a:pt x="90" y="81"/>
                        <a:pt x="99" y="87"/>
                      </a:cubicBezTo>
                      <a:cubicBezTo>
                        <a:pt x="103" y="93"/>
                        <a:pt x="114" y="102"/>
                        <a:pt x="114" y="102"/>
                      </a:cubicBezTo>
                      <a:lnTo>
                        <a:pt x="165" y="99"/>
                      </a:lnTo>
                      <a:lnTo>
                        <a:pt x="51" y="0"/>
                      </a:lnTo>
                      <a:lnTo>
                        <a:pt x="0" y="3"/>
                      </a:lnTo>
                      <a:close/>
                    </a:path>
                  </a:pathLst>
                </a:custGeom>
                <a:solidFill>
                  <a:srgbClr val="CCFFFF"/>
                </a:solidFill>
                <a:ln w="3175" cmpd="sng">
                  <a:solidFill>
                    <a:srgbClr val="000000"/>
                  </a:solidFill>
                  <a:round/>
                  <a:headEnd/>
                  <a:tailEnd/>
                </a:ln>
              </p:spPr>
              <p:txBody>
                <a:bodyPr/>
                <a:lstStyle/>
                <a:p>
                  <a:endParaRPr lang="en-GB" dirty="0"/>
                </a:p>
              </p:txBody>
            </p:sp>
            <p:sp>
              <p:nvSpPr>
                <p:cNvPr id="319" name="Freeform 471"/>
                <p:cNvSpPr>
                  <a:spLocks/>
                </p:cNvSpPr>
                <p:nvPr/>
              </p:nvSpPr>
              <p:spPr bwMode="auto">
                <a:xfrm rot="21547408" flipH="1">
                  <a:off x="4756" y="1628"/>
                  <a:ext cx="91" cy="35"/>
                </a:xfrm>
                <a:custGeom>
                  <a:avLst/>
                  <a:gdLst>
                    <a:gd name="T0" fmla="*/ 123 w 123"/>
                    <a:gd name="T1" fmla="*/ 0 h 57"/>
                    <a:gd name="T2" fmla="*/ 123 w 123"/>
                    <a:gd name="T3" fmla="*/ 57 h 57"/>
                    <a:gd name="T4" fmla="*/ 72 w 123"/>
                    <a:gd name="T5" fmla="*/ 57 h 57"/>
                    <a:gd name="T6" fmla="*/ 0 w 123"/>
                    <a:gd name="T7" fmla="*/ 0 h 57"/>
                    <a:gd name="T8" fmla="*/ 0 60000 65536"/>
                    <a:gd name="T9" fmla="*/ 0 60000 65536"/>
                    <a:gd name="T10" fmla="*/ 0 60000 65536"/>
                    <a:gd name="T11" fmla="*/ 0 60000 65536"/>
                    <a:gd name="T12" fmla="*/ 0 w 123"/>
                    <a:gd name="T13" fmla="*/ 0 h 57"/>
                    <a:gd name="T14" fmla="*/ 123 w 123"/>
                    <a:gd name="T15" fmla="*/ 57 h 57"/>
                  </a:gdLst>
                  <a:ahLst/>
                  <a:cxnLst>
                    <a:cxn ang="T8">
                      <a:pos x="T0" y="T1"/>
                    </a:cxn>
                    <a:cxn ang="T9">
                      <a:pos x="T2" y="T3"/>
                    </a:cxn>
                    <a:cxn ang="T10">
                      <a:pos x="T4" y="T5"/>
                    </a:cxn>
                    <a:cxn ang="T11">
                      <a:pos x="T6" y="T7"/>
                    </a:cxn>
                  </a:cxnLst>
                  <a:rect l="T12" t="T13" r="T14" b="T15"/>
                  <a:pathLst>
                    <a:path w="123" h="57">
                      <a:moveTo>
                        <a:pt x="123" y="0"/>
                      </a:moveTo>
                      <a:lnTo>
                        <a:pt x="123" y="57"/>
                      </a:lnTo>
                      <a:lnTo>
                        <a:pt x="72" y="57"/>
                      </a:lnTo>
                      <a:lnTo>
                        <a:pt x="0" y="0"/>
                      </a:lnTo>
                    </a:path>
                  </a:pathLst>
                </a:custGeom>
                <a:solidFill>
                  <a:srgbClr val="CCFFFF"/>
                </a:solidFill>
                <a:ln w="3175" cmpd="sng">
                  <a:solidFill>
                    <a:srgbClr val="000000"/>
                  </a:solidFill>
                  <a:round/>
                  <a:headEnd/>
                  <a:tailEnd/>
                </a:ln>
              </p:spPr>
              <p:txBody>
                <a:bodyPr/>
                <a:lstStyle/>
                <a:p>
                  <a:endParaRPr lang="en-GB" dirty="0"/>
                </a:p>
              </p:txBody>
            </p:sp>
            <p:sp>
              <p:nvSpPr>
                <p:cNvPr id="320" name="Line 472"/>
                <p:cNvSpPr>
                  <a:spLocks noChangeShapeType="1"/>
                </p:cNvSpPr>
                <p:nvPr/>
              </p:nvSpPr>
              <p:spPr bwMode="auto">
                <a:xfrm rot="21547408" flipH="1">
                  <a:off x="4799" y="1628"/>
                  <a:ext cx="2" cy="29"/>
                </a:xfrm>
                <a:prstGeom prst="line">
                  <a:avLst/>
                </a:prstGeom>
                <a:noFill/>
                <a:ln w="3175">
                  <a:solidFill>
                    <a:srgbClr val="000000"/>
                  </a:solidFill>
                  <a:round/>
                  <a:headEnd/>
                  <a:tailEnd/>
                </a:ln>
              </p:spPr>
              <p:txBody>
                <a:bodyPr/>
                <a:lstStyle/>
                <a:p>
                  <a:endParaRPr lang="en-GB" dirty="0"/>
                </a:p>
              </p:txBody>
            </p:sp>
          </p:grpSp>
          <p:sp>
            <p:nvSpPr>
              <p:cNvPr id="299" name="Line 473"/>
              <p:cNvSpPr>
                <a:spLocks noChangeShapeType="1"/>
              </p:cNvSpPr>
              <p:nvPr/>
            </p:nvSpPr>
            <p:spPr bwMode="auto">
              <a:xfrm rot="21479509" flipH="1">
                <a:off x="3555" y="3244"/>
                <a:ext cx="414" cy="132"/>
              </a:xfrm>
              <a:prstGeom prst="line">
                <a:avLst/>
              </a:prstGeom>
              <a:noFill/>
              <a:ln w="3175">
                <a:solidFill>
                  <a:srgbClr val="000000"/>
                </a:solidFill>
                <a:round/>
                <a:headEnd/>
                <a:tailEnd/>
              </a:ln>
            </p:spPr>
            <p:txBody>
              <a:bodyPr/>
              <a:lstStyle/>
              <a:p>
                <a:endParaRPr lang="en-GB" dirty="0"/>
              </a:p>
            </p:txBody>
          </p:sp>
          <p:sp>
            <p:nvSpPr>
              <p:cNvPr id="300" name="Oval 474"/>
              <p:cNvSpPr>
                <a:spLocks noChangeArrowheads="1"/>
              </p:cNvSpPr>
              <p:nvPr/>
            </p:nvSpPr>
            <p:spPr bwMode="auto">
              <a:xfrm rot="991010">
                <a:off x="3790" y="3543"/>
                <a:ext cx="19" cy="54"/>
              </a:xfrm>
              <a:prstGeom prst="ellipse">
                <a:avLst/>
              </a:prstGeom>
              <a:solidFill>
                <a:srgbClr val="FFFFFF"/>
              </a:solidFill>
              <a:ln w="3175">
                <a:solidFill>
                  <a:srgbClr val="000000"/>
                </a:solidFill>
                <a:round/>
                <a:headEnd/>
                <a:tailEnd/>
              </a:ln>
            </p:spPr>
            <p:txBody>
              <a:bodyPr/>
              <a:lstStyle/>
              <a:p>
                <a:endParaRPr lang="en-US" dirty="0"/>
              </a:p>
            </p:txBody>
          </p:sp>
          <p:sp>
            <p:nvSpPr>
              <p:cNvPr id="301" name="Oval 475"/>
              <p:cNvSpPr>
                <a:spLocks noChangeArrowheads="1"/>
              </p:cNvSpPr>
              <p:nvPr/>
            </p:nvSpPr>
            <p:spPr bwMode="auto">
              <a:xfrm rot="20608990" flipH="1">
                <a:off x="3764" y="2349"/>
                <a:ext cx="18" cy="55"/>
              </a:xfrm>
              <a:prstGeom prst="ellipse">
                <a:avLst/>
              </a:prstGeom>
              <a:solidFill>
                <a:srgbClr val="FFFFFF"/>
              </a:solidFill>
              <a:ln w="3175">
                <a:solidFill>
                  <a:srgbClr val="000000"/>
                </a:solidFill>
                <a:round/>
                <a:headEnd/>
                <a:tailEnd/>
              </a:ln>
            </p:spPr>
            <p:txBody>
              <a:bodyPr/>
              <a:lstStyle/>
              <a:p>
                <a:endParaRPr lang="en-US" dirty="0"/>
              </a:p>
            </p:txBody>
          </p:sp>
          <p:grpSp>
            <p:nvGrpSpPr>
              <p:cNvPr id="302" name="Group 476"/>
              <p:cNvGrpSpPr>
                <a:grpSpLocks/>
              </p:cNvGrpSpPr>
              <p:nvPr/>
            </p:nvGrpSpPr>
            <p:grpSpPr bwMode="auto">
              <a:xfrm>
                <a:off x="3786" y="2523"/>
                <a:ext cx="437" cy="348"/>
                <a:chOff x="4428" y="2148"/>
                <a:chExt cx="616" cy="453"/>
              </a:xfrm>
            </p:grpSpPr>
            <p:sp>
              <p:nvSpPr>
                <p:cNvPr id="303" name="Rectangle 477"/>
                <p:cNvSpPr>
                  <a:spLocks noChangeArrowheads="1"/>
                </p:cNvSpPr>
                <p:nvPr/>
              </p:nvSpPr>
              <p:spPr bwMode="auto">
                <a:xfrm>
                  <a:off x="4444" y="2299"/>
                  <a:ext cx="64" cy="132"/>
                </a:xfrm>
                <a:prstGeom prst="rect">
                  <a:avLst/>
                </a:prstGeom>
                <a:solidFill>
                  <a:srgbClr val="B2B2B2"/>
                </a:solidFill>
                <a:ln w="3175">
                  <a:solidFill>
                    <a:srgbClr val="000000"/>
                  </a:solidFill>
                  <a:miter lim="800000"/>
                  <a:headEnd/>
                  <a:tailEnd/>
                </a:ln>
              </p:spPr>
              <p:txBody>
                <a:bodyPr/>
                <a:lstStyle/>
                <a:p>
                  <a:endParaRPr lang="en-US" dirty="0"/>
                </a:p>
              </p:txBody>
            </p:sp>
            <p:sp>
              <p:nvSpPr>
                <p:cNvPr id="304" name="Rectangle 478"/>
                <p:cNvSpPr>
                  <a:spLocks noChangeArrowheads="1"/>
                </p:cNvSpPr>
                <p:nvPr/>
              </p:nvSpPr>
              <p:spPr bwMode="auto">
                <a:xfrm rot="6889" flipH="1">
                  <a:off x="4951" y="2148"/>
                  <a:ext cx="31" cy="453"/>
                </a:xfrm>
                <a:prstGeom prst="rect">
                  <a:avLst/>
                </a:prstGeom>
                <a:solidFill>
                  <a:schemeClr val="bg2"/>
                </a:solidFill>
                <a:ln w="3175">
                  <a:solidFill>
                    <a:srgbClr val="000000"/>
                  </a:solidFill>
                  <a:miter lim="800000"/>
                  <a:headEnd/>
                  <a:tailEnd/>
                </a:ln>
              </p:spPr>
              <p:txBody>
                <a:bodyPr/>
                <a:lstStyle/>
                <a:p>
                  <a:endParaRPr lang="en-US" dirty="0"/>
                </a:p>
              </p:txBody>
            </p:sp>
            <p:sp>
              <p:nvSpPr>
                <p:cNvPr id="305" name="Rectangle 479"/>
                <p:cNvSpPr>
                  <a:spLocks noChangeArrowheads="1"/>
                </p:cNvSpPr>
                <p:nvPr/>
              </p:nvSpPr>
              <p:spPr bwMode="auto">
                <a:xfrm rot="6889" flipH="1">
                  <a:off x="4966" y="2227"/>
                  <a:ext cx="48" cy="61"/>
                </a:xfrm>
                <a:prstGeom prst="rect">
                  <a:avLst/>
                </a:prstGeom>
                <a:solidFill>
                  <a:schemeClr val="bg2"/>
                </a:solidFill>
                <a:ln w="3175">
                  <a:solidFill>
                    <a:srgbClr val="000000"/>
                  </a:solidFill>
                  <a:miter lim="800000"/>
                  <a:headEnd/>
                  <a:tailEnd/>
                </a:ln>
              </p:spPr>
              <p:txBody>
                <a:bodyPr/>
                <a:lstStyle/>
                <a:p>
                  <a:endParaRPr lang="en-US" dirty="0"/>
                </a:p>
              </p:txBody>
            </p:sp>
            <p:sp>
              <p:nvSpPr>
                <p:cNvPr id="306" name="Rectangle 480"/>
                <p:cNvSpPr>
                  <a:spLocks noChangeArrowheads="1"/>
                </p:cNvSpPr>
                <p:nvPr/>
              </p:nvSpPr>
              <p:spPr bwMode="auto">
                <a:xfrm rot="6889">
                  <a:off x="5027" y="2235"/>
                  <a:ext cx="17" cy="40"/>
                </a:xfrm>
                <a:prstGeom prst="rect">
                  <a:avLst/>
                </a:prstGeom>
                <a:gradFill rotWithShape="1">
                  <a:gsLst>
                    <a:gs pos="0">
                      <a:schemeClr val="bg2">
                        <a:gamma/>
                        <a:shade val="46275"/>
                        <a:invGamma/>
                      </a:schemeClr>
                    </a:gs>
                    <a:gs pos="50000">
                      <a:schemeClr val="bg2"/>
                    </a:gs>
                    <a:gs pos="100000">
                      <a:schemeClr val="bg2">
                        <a:gamma/>
                        <a:shade val="46275"/>
                        <a:invGamma/>
                      </a:schemeClr>
                    </a:gs>
                  </a:gsLst>
                  <a:lin ang="5400000" scaled="1"/>
                </a:gradFill>
                <a:ln w="3175">
                  <a:solidFill>
                    <a:srgbClr val="000000"/>
                  </a:solidFill>
                  <a:miter lim="800000"/>
                  <a:headEnd/>
                  <a:tailEnd/>
                </a:ln>
              </p:spPr>
              <p:txBody>
                <a:bodyPr/>
                <a:lstStyle/>
                <a:p>
                  <a:pPr>
                    <a:defRPr/>
                  </a:pPr>
                  <a:endParaRPr lang="en-GB" dirty="0"/>
                </a:p>
              </p:txBody>
            </p:sp>
            <p:sp>
              <p:nvSpPr>
                <p:cNvPr id="307" name="Line 481"/>
                <p:cNvSpPr>
                  <a:spLocks noChangeShapeType="1"/>
                </p:cNvSpPr>
                <p:nvPr/>
              </p:nvSpPr>
              <p:spPr bwMode="auto">
                <a:xfrm rot="6889" flipH="1">
                  <a:off x="5015" y="2257"/>
                  <a:ext cx="11" cy="0"/>
                </a:xfrm>
                <a:prstGeom prst="line">
                  <a:avLst/>
                </a:prstGeom>
                <a:noFill/>
                <a:ln w="28575">
                  <a:solidFill>
                    <a:schemeClr val="bg2"/>
                  </a:solidFill>
                  <a:round/>
                  <a:headEnd/>
                  <a:tailEnd/>
                </a:ln>
              </p:spPr>
              <p:txBody>
                <a:bodyPr/>
                <a:lstStyle/>
                <a:p>
                  <a:endParaRPr lang="en-GB" dirty="0"/>
                </a:p>
              </p:txBody>
            </p:sp>
            <p:sp>
              <p:nvSpPr>
                <p:cNvPr id="308" name="Rectangle 482"/>
                <p:cNvSpPr>
                  <a:spLocks noChangeArrowheads="1"/>
                </p:cNvSpPr>
                <p:nvPr/>
              </p:nvSpPr>
              <p:spPr bwMode="auto">
                <a:xfrm rot="6889" flipH="1">
                  <a:off x="4509" y="2341"/>
                  <a:ext cx="442" cy="52"/>
                </a:xfrm>
                <a:prstGeom prst="rect">
                  <a:avLst/>
                </a:prstGeom>
                <a:solidFill>
                  <a:srgbClr val="B2B2B2"/>
                </a:solidFill>
                <a:ln w="3175">
                  <a:solidFill>
                    <a:srgbClr val="000000"/>
                  </a:solidFill>
                  <a:miter lim="800000"/>
                  <a:headEnd/>
                  <a:tailEnd/>
                </a:ln>
              </p:spPr>
              <p:txBody>
                <a:bodyPr/>
                <a:lstStyle/>
                <a:p>
                  <a:endParaRPr lang="en-US" dirty="0"/>
                </a:p>
              </p:txBody>
            </p:sp>
            <p:sp>
              <p:nvSpPr>
                <p:cNvPr id="309" name="Oval 483"/>
                <p:cNvSpPr>
                  <a:spLocks noChangeArrowheads="1"/>
                </p:cNvSpPr>
                <p:nvPr/>
              </p:nvSpPr>
              <p:spPr bwMode="auto">
                <a:xfrm rot="6889">
                  <a:off x="4428" y="2316"/>
                  <a:ext cx="93" cy="91"/>
                </a:xfrm>
                <a:prstGeom prst="ellipse">
                  <a:avLst/>
                </a:prstGeom>
                <a:solidFill>
                  <a:srgbClr val="808080"/>
                </a:solidFill>
                <a:ln w="9525">
                  <a:solidFill>
                    <a:srgbClr val="000000"/>
                  </a:solidFill>
                  <a:round/>
                  <a:headEnd/>
                  <a:tailEnd/>
                </a:ln>
              </p:spPr>
              <p:txBody>
                <a:bodyPr/>
                <a:lstStyle/>
                <a:p>
                  <a:endParaRPr lang="en-US" dirty="0"/>
                </a:p>
              </p:txBody>
            </p:sp>
            <p:sp>
              <p:nvSpPr>
                <p:cNvPr id="310" name="Oval 484"/>
                <p:cNvSpPr>
                  <a:spLocks noChangeArrowheads="1"/>
                </p:cNvSpPr>
                <p:nvPr/>
              </p:nvSpPr>
              <p:spPr bwMode="auto">
                <a:xfrm>
                  <a:off x="4967" y="2235"/>
                  <a:ext cx="45" cy="47"/>
                </a:xfrm>
                <a:prstGeom prst="ellipse">
                  <a:avLst/>
                </a:prstGeom>
                <a:gradFill rotWithShape="1">
                  <a:gsLst>
                    <a:gs pos="0">
                      <a:srgbClr val="DDDDDD"/>
                    </a:gs>
                    <a:gs pos="100000">
                      <a:srgbClr val="666666"/>
                    </a:gs>
                  </a:gsLst>
                  <a:path path="shape">
                    <a:fillToRect l="50000" t="50000" r="50000" b="50000"/>
                  </a:path>
                </a:gradFill>
                <a:ln w="3175" algn="ctr">
                  <a:solidFill>
                    <a:srgbClr val="000000"/>
                  </a:solidFill>
                  <a:round/>
                  <a:headEnd/>
                  <a:tailEnd/>
                </a:ln>
              </p:spPr>
              <p:txBody>
                <a:bodyPr wrap="none" anchor="ctr"/>
                <a:lstStyle/>
                <a:p>
                  <a:endParaRPr lang="en-US" dirty="0"/>
                </a:p>
              </p:txBody>
            </p:sp>
            <p:sp>
              <p:nvSpPr>
                <p:cNvPr id="311" name="Oval 485"/>
                <p:cNvSpPr>
                  <a:spLocks noChangeArrowheads="1"/>
                </p:cNvSpPr>
                <p:nvPr/>
              </p:nvSpPr>
              <p:spPr bwMode="auto">
                <a:xfrm>
                  <a:off x="4541" y="2355"/>
                  <a:ext cx="27" cy="27"/>
                </a:xfrm>
                <a:prstGeom prst="ellipse">
                  <a:avLst/>
                </a:prstGeom>
                <a:solidFill>
                  <a:srgbClr val="014B7D"/>
                </a:solidFill>
                <a:ln w="3175" algn="ctr">
                  <a:solidFill>
                    <a:srgbClr val="000000"/>
                  </a:solidFill>
                  <a:round/>
                  <a:headEnd/>
                  <a:tailEnd/>
                </a:ln>
              </p:spPr>
              <p:txBody>
                <a:bodyPr wrap="none" anchor="ctr"/>
                <a:lstStyle/>
                <a:p>
                  <a:endParaRPr lang="en-US" dirty="0"/>
                </a:p>
              </p:txBody>
            </p:sp>
            <p:sp>
              <p:nvSpPr>
                <p:cNvPr id="312" name="Oval 486"/>
                <p:cNvSpPr>
                  <a:spLocks noChangeArrowheads="1"/>
                </p:cNvSpPr>
                <p:nvPr/>
              </p:nvSpPr>
              <p:spPr bwMode="auto">
                <a:xfrm>
                  <a:off x="4607" y="2355"/>
                  <a:ext cx="27" cy="27"/>
                </a:xfrm>
                <a:prstGeom prst="ellipse">
                  <a:avLst/>
                </a:prstGeom>
                <a:solidFill>
                  <a:srgbClr val="014B7D"/>
                </a:solidFill>
                <a:ln w="3175" algn="ctr">
                  <a:solidFill>
                    <a:srgbClr val="000000"/>
                  </a:solidFill>
                  <a:round/>
                  <a:headEnd/>
                  <a:tailEnd/>
                </a:ln>
              </p:spPr>
              <p:txBody>
                <a:bodyPr wrap="none" anchor="ctr"/>
                <a:lstStyle/>
                <a:p>
                  <a:endParaRPr lang="en-US" dirty="0"/>
                </a:p>
              </p:txBody>
            </p:sp>
            <p:sp>
              <p:nvSpPr>
                <p:cNvPr id="313" name="Oval 487"/>
                <p:cNvSpPr>
                  <a:spLocks noChangeArrowheads="1"/>
                </p:cNvSpPr>
                <p:nvPr/>
              </p:nvSpPr>
              <p:spPr bwMode="auto">
                <a:xfrm>
                  <a:off x="4674" y="2355"/>
                  <a:ext cx="27" cy="27"/>
                </a:xfrm>
                <a:prstGeom prst="ellipse">
                  <a:avLst/>
                </a:prstGeom>
                <a:solidFill>
                  <a:srgbClr val="014B7D"/>
                </a:solidFill>
                <a:ln w="3175" algn="ctr">
                  <a:solidFill>
                    <a:srgbClr val="000000"/>
                  </a:solidFill>
                  <a:round/>
                  <a:headEnd/>
                  <a:tailEnd/>
                </a:ln>
              </p:spPr>
              <p:txBody>
                <a:bodyPr wrap="none" anchor="ctr"/>
                <a:lstStyle/>
                <a:p>
                  <a:endParaRPr lang="en-US" dirty="0"/>
                </a:p>
              </p:txBody>
            </p:sp>
            <p:sp>
              <p:nvSpPr>
                <p:cNvPr id="314" name="Oval 488"/>
                <p:cNvSpPr>
                  <a:spLocks noChangeArrowheads="1"/>
                </p:cNvSpPr>
                <p:nvPr/>
              </p:nvSpPr>
              <p:spPr bwMode="auto">
                <a:xfrm>
                  <a:off x="4740" y="2355"/>
                  <a:ext cx="27" cy="27"/>
                </a:xfrm>
                <a:prstGeom prst="ellipse">
                  <a:avLst/>
                </a:prstGeom>
                <a:solidFill>
                  <a:srgbClr val="014B7D"/>
                </a:solidFill>
                <a:ln w="3175" algn="ctr">
                  <a:solidFill>
                    <a:srgbClr val="000000"/>
                  </a:solidFill>
                  <a:round/>
                  <a:headEnd/>
                  <a:tailEnd/>
                </a:ln>
              </p:spPr>
              <p:txBody>
                <a:bodyPr wrap="none" anchor="ctr"/>
                <a:lstStyle/>
                <a:p>
                  <a:endParaRPr lang="en-US" dirty="0"/>
                </a:p>
              </p:txBody>
            </p:sp>
            <p:sp>
              <p:nvSpPr>
                <p:cNvPr id="315" name="Oval 489"/>
                <p:cNvSpPr>
                  <a:spLocks noChangeArrowheads="1"/>
                </p:cNvSpPr>
                <p:nvPr/>
              </p:nvSpPr>
              <p:spPr bwMode="auto">
                <a:xfrm>
                  <a:off x="4807" y="2355"/>
                  <a:ext cx="27" cy="27"/>
                </a:xfrm>
                <a:prstGeom prst="ellipse">
                  <a:avLst/>
                </a:prstGeom>
                <a:solidFill>
                  <a:srgbClr val="014B7D"/>
                </a:solidFill>
                <a:ln w="3175" algn="ctr">
                  <a:solidFill>
                    <a:srgbClr val="000000"/>
                  </a:solidFill>
                  <a:round/>
                  <a:headEnd/>
                  <a:tailEnd/>
                </a:ln>
              </p:spPr>
              <p:txBody>
                <a:bodyPr wrap="none" anchor="ctr"/>
                <a:lstStyle/>
                <a:p>
                  <a:endParaRPr lang="en-US" dirty="0"/>
                </a:p>
              </p:txBody>
            </p:sp>
            <p:sp>
              <p:nvSpPr>
                <p:cNvPr id="316" name="Oval 490"/>
                <p:cNvSpPr>
                  <a:spLocks noChangeArrowheads="1"/>
                </p:cNvSpPr>
                <p:nvPr/>
              </p:nvSpPr>
              <p:spPr bwMode="auto">
                <a:xfrm>
                  <a:off x="4874" y="2355"/>
                  <a:ext cx="27" cy="27"/>
                </a:xfrm>
                <a:prstGeom prst="ellipse">
                  <a:avLst/>
                </a:prstGeom>
                <a:solidFill>
                  <a:srgbClr val="014B7D"/>
                </a:solidFill>
                <a:ln w="3175" algn="ctr">
                  <a:solidFill>
                    <a:srgbClr val="000000"/>
                  </a:solidFill>
                  <a:round/>
                  <a:headEnd/>
                  <a:tailEnd/>
                </a:ln>
              </p:spPr>
              <p:txBody>
                <a:bodyPr wrap="none" anchor="ctr"/>
                <a:lstStyle/>
                <a:p>
                  <a:endParaRPr lang="en-US" dirty="0"/>
                </a:p>
              </p:txBody>
            </p:sp>
          </p:grpSp>
        </p:grpSp>
      </p:grpSp>
      <p:sp>
        <p:nvSpPr>
          <p:cNvPr id="328" name="Freeform 184"/>
          <p:cNvSpPr>
            <a:spLocks/>
          </p:cNvSpPr>
          <p:nvPr/>
        </p:nvSpPr>
        <p:spPr bwMode="auto">
          <a:xfrm>
            <a:off x="4399755" y="4067969"/>
            <a:ext cx="1973262" cy="585787"/>
          </a:xfrm>
          <a:custGeom>
            <a:avLst/>
            <a:gdLst>
              <a:gd name="T0" fmla="*/ 0 w 1237"/>
              <a:gd name="T1" fmla="*/ 90 h 369"/>
              <a:gd name="T2" fmla="*/ 163 w 1237"/>
              <a:gd name="T3" fmla="*/ 82 h 369"/>
              <a:gd name="T4" fmla="*/ 331 w 1237"/>
              <a:gd name="T5" fmla="*/ 87 h 369"/>
              <a:gd name="T6" fmla="*/ 414 w 1237"/>
              <a:gd name="T7" fmla="*/ 63 h 369"/>
              <a:gd name="T8" fmla="*/ 552 w 1237"/>
              <a:gd name="T9" fmla="*/ 56 h 369"/>
              <a:gd name="T10" fmla="*/ 664 w 1237"/>
              <a:gd name="T11" fmla="*/ 59 h 369"/>
              <a:gd name="T12" fmla="*/ 852 w 1237"/>
              <a:gd name="T13" fmla="*/ 63 h 369"/>
              <a:gd name="T14" fmla="*/ 939 w 1237"/>
              <a:gd name="T15" fmla="*/ 58 h 369"/>
              <a:gd name="T16" fmla="*/ 1039 w 1237"/>
              <a:gd name="T17" fmla="*/ 25 h 369"/>
              <a:gd name="T18" fmla="*/ 1089 w 1237"/>
              <a:gd name="T19" fmla="*/ 0 h 369"/>
              <a:gd name="T20" fmla="*/ 1179 w 1237"/>
              <a:gd name="T21" fmla="*/ 2 h 369"/>
              <a:gd name="T22" fmla="*/ 1223 w 1237"/>
              <a:gd name="T23" fmla="*/ 23 h 369"/>
              <a:gd name="T24" fmla="*/ 1237 w 1237"/>
              <a:gd name="T25" fmla="*/ 54 h 369"/>
              <a:gd name="T26" fmla="*/ 1222 w 1237"/>
              <a:gd name="T27" fmla="*/ 74 h 369"/>
              <a:gd name="T28" fmla="*/ 1196 w 1237"/>
              <a:gd name="T29" fmla="*/ 78 h 369"/>
              <a:gd name="T30" fmla="*/ 1161 w 1237"/>
              <a:gd name="T31" fmla="*/ 64 h 369"/>
              <a:gd name="T32" fmla="*/ 1124 w 1237"/>
              <a:gd name="T33" fmla="*/ 63 h 369"/>
              <a:gd name="T34" fmla="*/ 1082 w 1237"/>
              <a:gd name="T35" fmla="*/ 104 h 369"/>
              <a:gd name="T36" fmla="*/ 1063 w 1237"/>
              <a:gd name="T37" fmla="*/ 133 h 369"/>
              <a:gd name="T38" fmla="*/ 1012 w 1237"/>
              <a:gd name="T39" fmla="*/ 152 h 369"/>
              <a:gd name="T40" fmla="*/ 1056 w 1237"/>
              <a:gd name="T41" fmla="*/ 136 h 369"/>
              <a:gd name="T42" fmla="*/ 1060 w 1237"/>
              <a:gd name="T43" fmla="*/ 134 h 369"/>
              <a:gd name="T44" fmla="*/ 1044 w 1237"/>
              <a:gd name="T45" fmla="*/ 174 h 369"/>
              <a:gd name="T46" fmla="*/ 1044 w 1237"/>
              <a:gd name="T47" fmla="*/ 198 h 369"/>
              <a:gd name="T48" fmla="*/ 952 w 1237"/>
              <a:gd name="T49" fmla="*/ 196 h 369"/>
              <a:gd name="T50" fmla="*/ 886 w 1237"/>
              <a:gd name="T51" fmla="*/ 201 h 369"/>
              <a:gd name="T52" fmla="*/ 789 w 1237"/>
              <a:gd name="T53" fmla="*/ 228 h 369"/>
              <a:gd name="T54" fmla="*/ 677 w 1237"/>
              <a:gd name="T55" fmla="*/ 256 h 369"/>
              <a:gd name="T56" fmla="*/ 534 w 1237"/>
              <a:gd name="T57" fmla="*/ 285 h 369"/>
              <a:gd name="T58" fmla="*/ 429 w 1237"/>
              <a:gd name="T59" fmla="*/ 295 h 369"/>
              <a:gd name="T60" fmla="*/ 365 w 1237"/>
              <a:gd name="T61" fmla="*/ 285 h 369"/>
              <a:gd name="T62" fmla="*/ 285 w 1237"/>
              <a:gd name="T63" fmla="*/ 303 h 369"/>
              <a:gd name="T64" fmla="*/ 174 w 1237"/>
              <a:gd name="T65" fmla="*/ 321 h 369"/>
              <a:gd name="T66" fmla="*/ 100 w 1237"/>
              <a:gd name="T67" fmla="*/ 337 h 369"/>
              <a:gd name="T68" fmla="*/ 58 w 1237"/>
              <a:gd name="T69" fmla="*/ 354 h 369"/>
              <a:gd name="T70" fmla="*/ 40 w 1237"/>
              <a:gd name="T71" fmla="*/ 358 h 369"/>
              <a:gd name="T72" fmla="*/ 40 w 1237"/>
              <a:gd name="T73" fmla="*/ 340 h 369"/>
              <a:gd name="T74" fmla="*/ 28 w 1237"/>
              <a:gd name="T75" fmla="*/ 182 h 369"/>
              <a:gd name="T76" fmla="*/ 0 w 1237"/>
              <a:gd name="T77" fmla="*/ 90 h 36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237"/>
              <a:gd name="T118" fmla="*/ 0 h 369"/>
              <a:gd name="T119" fmla="*/ 1237 w 1237"/>
              <a:gd name="T120" fmla="*/ 369 h 369"/>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237" h="369">
                <a:moveTo>
                  <a:pt x="0" y="90"/>
                </a:moveTo>
                <a:lnTo>
                  <a:pt x="163" y="82"/>
                </a:lnTo>
                <a:lnTo>
                  <a:pt x="331" y="87"/>
                </a:lnTo>
                <a:lnTo>
                  <a:pt x="414" y="63"/>
                </a:lnTo>
                <a:lnTo>
                  <a:pt x="552" y="56"/>
                </a:lnTo>
                <a:lnTo>
                  <a:pt x="664" y="59"/>
                </a:lnTo>
                <a:lnTo>
                  <a:pt x="852" y="63"/>
                </a:lnTo>
                <a:lnTo>
                  <a:pt x="939" y="58"/>
                </a:lnTo>
                <a:lnTo>
                  <a:pt x="1039" y="25"/>
                </a:lnTo>
                <a:lnTo>
                  <a:pt x="1089" y="0"/>
                </a:lnTo>
                <a:lnTo>
                  <a:pt x="1179" y="2"/>
                </a:lnTo>
                <a:lnTo>
                  <a:pt x="1223" y="23"/>
                </a:lnTo>
                <a:lnTo>
                  <a:pt x="1237" y="54"/>
                </a:lnTo>
                <a:lnTo>
                  <a:pt x="1222" y="74"/>
                </a:lnTo>
                <a:lnTo>
                  <a:pt x="1196" y="78"/>
                </a:lnTo>
                <a:lnTo>
                  <a:pt x="1161" y="64"/>
                </a:lnTo>
                <a:lnTo>
                  <a:pt x="1124" y="63"/>
                </a:lnTo>
                <a:lnTo>
                  <a:pt x="1082" y="104"/>
                </a:lnTo>
                <a:lnTo>
                  <a:pt x="1063" y="133"/>
                </a:lnTo>
                <a:lnTo>
                  <a:pt x="1012" y="152"/>
                </a:lnTo>
                <a:lnTo>
                  <a:pt x="1056" y="136"/>
                </a:lnTo>
                <a:lnTo>
                  <a:pt x="1060" y="134"/>
                </a:lnTo>
                <a:lnTo>
                  <a:pt x="1044" y="174"/>
                </a:lnTo>
                <a:lnTo>
                  <a:pt x="1044" y="198"/>
                </a:lnTo>
                <a:lnTo>
                  <a:pt x="952" y="196"/>
                </a:lnTo>
                <a:lnTo>
                  <a:pt x="886" y="201"/>
                </a:lnTo>
                <a:lnTo>
                  <a:pt x="789" y="228"/>
                </a:lnTo>
                <a:lnTo>
                  <a:pt x="677" y="256"/>
                </a:lnTo>
                <a:lnTo>
                  <a:pt x="534" y="285"/>
                </a:lnTo>
                <a:lnTo>
                  <a:pt x="429" y="295"/>
                </a:lnTo>
                <a:lnTo>
                  <a:pt x="365" y="285"/>
                </a:lnTo>
                <a:lnTo>
                  <a:pt x="285" y="303"/>
                </a:lnTo>
                <a:cubicBezTo>
                  <a:pt x="254" y="311"/>
                  <a:pt x="206" y="317"/>
                  <a:pt x="174" y="321"/>
                </a:cubicBezTo>
                <a:cubicBezTo>
                  <a:pt x="144" y="327"/>
                  <a:pt x="119" y="332"/>
                  <a:pt x="100" y="337"/>
                </a:cubicBezTo>
                <a:cubicBezTo>
                  <a:pt x="81" y="342"/>
                  <a:pt x="68" y="351"/>
                  <a:pt x="58" y="354"/>
                </a:cubicBezTo>
                <a:cubicBezTo>
                  <a:pt x="48" y="357"/>
                  <a:pt x="43" y="360"/>
                  <a:pt x="40" y="358"/>
                </a:cubicBezTo>
                <a:cubicBezTo>
                  <a:pt x="37" y="356"/>
                  <a:pt x="42" y="369"/>
                  <a:pt x="40" y="340"/>
                </a:cubicBezTo>
                <a:lnTo>
                  <a:pt x="28" y="182"/>
                </a:lnTo>
                <a:lnTo>
                  <a:pt x="0" y="90"/>
                </a:lnTo>
                <a:close/>
              </a:path>
            </a:pathLst>
          </a:custGeom>
          <a:gradFill rotWithShape="1">
            <a:gsLst>
              <a:gs pos="0">
                <a:srgbClr val="DCBB9A"/>
              </a:gs>
              <a:gs pos="50000">
                <a:srgbClr val="FFD9B3"/>
              </a:gs>
              <a:gs pos="100000">
                <a:srgbClr val="DCBB9A"/>
              </a:gs>
            </a:gsLst>
            <a:lin ang="5400000" scaled="1"/>
          </a:gradFill>
          <a:ln w="9525">
            <a:solidFill>
              <a:srgbClr val="000000"/>
            </a:solidFill>
            <a:round/>
            <a:headEnd/>
            <a:tailEnd/>
          </a:ln>
        </p:spPr>
        <p:txBody>
          <a:bodyPr/>
          <a:lstStyle/>
          <a:p>
            <a:endParaRPr lang="en-GB" dirty="0"/>
          </a:p>
        </p:txBody>
      </p:sp>
      <p:sp>
        <p:nvSpPr>
          <p:cNvPr id="329" name="Line 208"/>
          <p:cNvSpPr>
            <a:spLocks noChangeShapeType="1"/>
          </p:cNvSpPr>
          <p:nvPr/>
        </p:nvSpPr>
        <p:spPr bwMode="auto">
          <a:xfrm flipV="1">
            <a:off x="3965146" y="4194965"/>
            <a:ext cx="2204672" cy="214430"/>
          </a:xfrm>
          <a:prstGeom prst="line">
            <a:avLst/>
          </a:prstGeom>
          <a:noFill/>
          <a:ln w="28575" cap="rnd">
            <a:solidFill>
              <a:srgbClr val="FF3300"/>
            </a:solidFill>
            <a:prstDash val="sysDot"/>
            <a:round/>
            <a:headEnd type="oval"/>
            <a:tailEnd/>
          </a:ln>
        </p:spPr>
        <p:txBody>
          <a:bodyPr/>
          <a:lstStyle/>
          <a:p>
            <a:endParaRPr lang="en-GB" dirty="0"/>
          </a:p>
        </p:txBody>
      </p:sp>
      <p:sp>
        <p:nvSpPr>
          <p:cNvPr id="330" name="Freeform 491"/>
          <p:cNvSpPr>
            <a:spLocks/>
          </p:cNvSpPr>
          <p:nvPr/>
        </p:nvSpPr>
        <p:spPr bwMode="auto">
          <a:xfrm>
            <a:off x="6265068" y="4109244"/>
            <a:ext cx="61912" cy="60325"/>
          </a:xfrm>
          <a:custGeom>
            <a:avLst/>
            <a:gdLst>
              <a:gd name="T0" fmla="*/ 39 w 39"/>
              <a:gd name="T1" fmla="*/ 4 h 38"/>
              <a:gd name="T2" fmla="*/ 5 w 39"/>
              <a:gd name="T3" fmla="*/ 6 h 38"/>
              <a:gd name="T4" fmla="*/ 11 w 39"/>
              <a:gd name="T5" fmla="*/ 38 h 38"/>
              <a:gd name="T6" fmla="*/ 0 60000 65536"/>
              <a:gd name="T7" fmla="*/ 0 60000 65536"/>
              <a:gd name="T8" fmla="*/ 0 60000 65536"/>
              <a:gd name="T9" fmla="*/ 0 w 39"/>
              <a:gd name="T10" fmla="*/ 0 h 38"/>
              <a:gd name="T11" fmla="*/ 39 w 39"/>
              <a:gd name="T12" fmla="*/ 38 h 38"/>
            </a:gdLst>
            <a:ahLst/>
            <a:cxnLst>
              <a:cxn ang="T6">
                <a:pos x="T0" y="T1"/>
              </a:cxn>
              <a:cxn ang="T7">
                <a:pos x="T2" y="T3"/>
              </a:cxn>
              <a:cxn ang="T8">
                <a:pos x="T4" y="T5"/>
              </a:cxn>
            </a:cxnLst>
            <a:rect l="T9" t="T10" r="T11" b="T12"/>
            <a:pathLst>
              <a:path w="39" h="38">
                <a:moveTo>
                  <a:pt x="39" y="4"/>
                </a:moveTo>
                <a:cubicBezTo>
                  <a:pt x="24" y="2"/>
                  <a:pt x="10" y="0"/>
                  <a:pt x="5" y="6"/>
                </a:cubicBezTo>
                <a:cubicBezTo>
                  <a:pt x="0" y="12"/>
                  <a:pt x="5" y="25"/>
                  <a:pt x="11" y="38"/>
                </a:cubicBezTo>
              </a:path>
            </a:pathLst>
          </a:custGeom>
          <a:noFill/>
          <a:ln w="3175" cap="flat" cmpd="sng">
            <a:solidFill>
              <a:srgbClr val="000000"/>
            </a:solidFill>
            <a:prstDash val="solid"/>
            <a:round/>
            <a:headEnd/>
            <a:tailEnd/>
          </a:ln>
        </p:spPr>
        <p:txBody>
          <a:bodyPr/>
          <a:lstStyle/>
          <a:p>
            <a:endParaRPr lang="en-GB" dirty="0"/>
          </a:p>
        </p:txBody>
      </p:sp>
      <p:sp>
        <p:nvSpPr>
          <p:cNvPr id="331" name="Freeform 330"/>
          <p:cNvSpPr/>
          <p:nvPr/>
        </p:nvSpPr>
        <p:spPr bwMode="auto">
          <a:xfrm>
            <a:off x="2180211" y="3692585"/>
            <a:ext cx="354132" cy="195565"/>
          </a:xfrm>
          <a:custGeom>
            <a:avLst/>
            <a:gdLst>
              <a:gd name="connsiteX0" fmla="*/ 354132 w 354132"/>
              <a:gd name="connsiteY0" fmla="*/ 84569 h 195565"/>
              <a:gd name="connsiteX1" fmla="*/ 0 w 354132"/>
              <a:gd name="connsiteY1" fmla="*/ 0 h 195565"/>
              <a:gd name="connsiteX2" fmla="*/ 243135 w 354132"/>
              <a:gd name="connsiteY2" fmla="*/ 195565 h 195565"/>
            </a:gdLst>
            <a:ahLst/>
            <a:cxnLst>
              <a:cxn ang="0">
                <a:pos x="connsiteX0" y="connsiteY0"/>
              </a:cxn>
              <a:cxn ang="0">
                <a:pos x="connsiteX1" y="connsiteY1"/>
              </a:cxn>
              <a:cxn ang="0">
                <a:pos x="connsiteX2" y="connsiteY2"/>
              </a:cxn>
            </a:cxnLst>
            <a:rect l="l" t="t" r="r" b="b"/>
            <a:pathLst>
              <a:path w="354132" h="195565">
                <a:moveTo>
                  <a:pt x="354132" y="84569"/>
                </a:moveTo>
                <a:lnTo>
                  <a:pt x="0" y="0"/>
                </a:lnTo>
                <a:lnTo>
                  <a:pt x="243135" y="195565"/>
                </a:lnTo>
              </a:path>
            </a:pathLst>
          </a:custGeom>
          <a:no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Arial" charset="0"/>
            </a:endParaRPr>
          </a:p>
        </p:txBody>
      </p:sp>
      <p:sp>
        <p:nvSpPr>
          <p:cNvPr id="332" name="Freeform 2"/>
          <p:cNvSpPr>
            <a:spLocks/>
          </p:cNvSpPr>
          <p:nvPr/>
        </p:nvSpPr>
        <p:spPr bwMode="auto">
          <a:xfrm>
            <a:off x="2100065" y="3579846"/>
            <a:ext cx="1630806" cy="943628"/>
          </a:xfrm>
          <a:custGeom>
            <a:avLst/>
            <a:gdLst>
              <a:gd name="connsiteX0" fmla="*/ 2282 w 10000"/>
              <a:gd name="connsiteY0" fmla="*/ 7808 h 10000"/>
              <a:gd name="connsiteX1" fmla="*/ 1693 w 10000"/>
              <a:gd name="connsiteY1" fmla="*/ 6456 h 10000"/>
              <a:gd name="connsiteX2" fmla="*/ 1182 w 10000"/>
              <a:gd name="connsiteY2" fmla="*/ 5110 h 10000"/>
              <a:gd name="connsiteX3" fmla="*/ 921 w 10000"/>
              <a:gd name="connsiteY3" fmla="*/ 4434 h 10000"/>
              <a:gd name="connsiteX4" fmla="*/ 463 w 10000"/>
              <a:gd name="connsiteY4" fmla="*/ 2986 h 10000"/>
              <a:gd name="connsiteX5" fmla="*/ 233 w 10000"/>
              <a:gd name="connsiteY5" fmla="*/ 1831 h 10000"/>
              <a:gd name="connsiteX6" fmla="*/ 0 w 10000"/>
              <a:gd name="connsiteY6" fmla="*/ 879 h 10000"/>
              <a:gd name="connsiteX7" fmla="*/ 50 w 10000"/>
              <a:gd name="connsiteY7" fmla="*/ 45 h 10000"/>
              <a:gd name="connsiteX8" fmla="*/ 309 w 10000"/>
              <a:gd name="connsiteY8" fmla="*/ 0 h 10000"/>
              <a:gd name="connsiteX9" fmla="*/ 820 w 10000"/>
              <a:gd name="connsiteY9" fmla="*/ 0 h 10000"/>
              <a:gd name="connsiteX10" fmla="*/ 1576 w 10000"/>
              <a:gd name="connsiteY10" fmla="*/ 113 h 10000"/>
              <a:gd name="connsiteX11" fmla="*/ 2355 w 10000"/>
              <a:gd name="connsiteY11" fmla="*/ 361 h 10000"/>
              <a:gd name="connsiteX12" fmla="*/ 3058 w 10000"/>
              <a:gd name="connsiteY12" fmla="*/ 625 h 10000"/>
              <a:gd name="connsiteX13" fmla="*/ 3941 w 10000"/>
              <a:gd name="connsiteY13" fmla="*/ 1104 h 10000"/>
              <a:gd name="connsiteX14" fmla="*/ 4994 w 10000"/>
              <a:gd name="connsiteY14" fmla="*/ 1899 h 10000"/>
              <a:gd name="connsiteX15" fmla="*/ 5555 w 10000"/>
              <a:gd name="connsiteY15" fmla="*/ 2310 h 10000"/>
              <a:gd name="connsiteX16" fmla="*/ 6299 w 10000"/>
              <a:gd name="connsiteY16" fmla="*/ 2710 h 10000"/>
              <a:gd name="connsiteX17" fmla="*/ 6649 w 10000"/>
              <a:gd name="connsiteY17" fmla="*/ 2856 h 10000"/>
              <a:gd name="connsiteX18" fmla="*/ 6860 w 10000"/>
              <a:gd name="connsiteY18" fmla="*/ 2924 h 10000"/>
              <a:gd name="connsiteX19" fmla="*/ 7182 w 10000"/>
              <a:gd name="connsiteY19" fmla="*/ 3025 h 10000"/>
              <a:gd name="connsiteX20" fmla="*/ 7415 w 10000"/>
              <a:gd name="connsiteY20" fmla="*/ 3065 h 10000"/>
              <a:gd name="connsiteX21" fmla="*/ 7689 w 10000"/>
              <a:gd name="connsiteY21" fmla="*/ 3025 h 10000"/>
              <a:gd name="connsiteX22" fmla="*/ 7970 w 10000"/>
              <a:gd name="connsiteY22" fmla="*/ 2980 h 10000"/>
              <a:gd name="connsiteX23" fmla="*/ 8291 w 10000"/>
              <a:gd name="connsiteY23" fmla="*/ 3020 h 10000"/>
              <a:gd name="connsiteX24" fmla="*/ 8430 w 10000"/>
              <a:gd name="connsiteY24" fmla="*/ 3127 h 10000"/>
              <a:gd name="connsiteX25" fmla="*/ 8496 w 10000"/>
              <a:gd name="connsiteY25" fmla="*/ 3352 h 10000"/>
              <a:gd name="connsiteX26" fmla="*/ 8307 w 10000"/>
              <a:gd name="connsiteY26" fmla="*/ 3256 h 10000"/>
              <a:gd name="connsiteX27" fmla="*/ 8496 w 10000"/>
              <a:gd name="connsiteY27" fmla="*/ 3352 h 10000"/>
              <a:gd name="connsiteX28" fmla="*/ 8591 w 10000"/>
              <a:gd name="connsiteY28" fmla="*/ 3346 h 10000"/>
              <a:gd name="connsiteX29" fmla="*/ 8745 w 10000"/>
              <a:gd name="connsiteY29" fmla="*/ 3431 h 10000"/>
              <a:gd name="connsiteX30" fmla="*/ 8919 w 10000"/>
              <a:gd name="connsiteY30" fmla="*/ 3515 h 10000"/>
              <a:gd name="connsiteX31" fmla="*/ 9095 w 10000"/>
              <a:gd name="connsiteY31" fmla="*/ 3572 h 10000"/>
              <a:gd name="connsiteX32" fmla="*/ 9376 w 10000"/>
              <a:gd name="connsiteY32" fmla="*/ 3696 h 10000"/>
              <a:gd name="connsiteX33" fmla="*/ 9546 w 10000"/>
              <a:gd name="connsiteY33" fmla="*/ 3814 h 10000"/>
              <a:gd name="connsiteX34" fmla="*/ 9678 w 10000"/>
              <a:gd name="connsiteY34" fmla="*/ 3842 h 10000"/>
              <a:gd name="connsiteX35" fmla="*/ 9745 w 10000"/>
              <a:gd name="connsiteY35" fmla="*/ 3848 h 10000"/>
              <a:gd name="connsiteX36" fmla="*/ 9871 w 10000"/>
              <a:gd name="connsiteY36" fmla="*/ 3882 h 10000"/>
              <a:gd name="connsiteX37" fmla="*/ 9943 w 10000"/>
              <a:gd name="connsiteY37" fmla="*/ 4000 h 10000"/>
              <a:gd name="connsiteX38" fmla="*/ 9968 w 10000"/>
              <a:gd name="connsiteY38" fmla="*/ 4152 h 10000"/>
              <a:gd name="connsiteX39" fmla="*/ 10000 w 10000"/>
              <a:gd name="connsiteY39" fmla="*/ 4389 h 10000"/>
              <a:gd name="connsiteX40" fmla="*/ 9915 w 10000"/>
              <a:gd name="connsiteY40" fmla="*/ 4569 h 10000"/>
              <a:gd name="connsiteX41" fmla="*/ 9817 w 10000"/>
              <a:gd name="connsiteY41" fmla="*/ 4648 h 10000"/>
              <a:gd name="connsiteX42" fmla="*/ 9663 w 10000"/>
              <a:gd name="connsiteY42" fmla="*/ 4648 h 10000"/>
              <a:gd name="connsiteX43" fmla="*/ 9499 w 10000"/>
              <a:gd name="connsiteY43" fmla="*/ 4654 h 10000"/>
              <a:gd name="connsiteX44" fmla="*/ 9303 w 10000"/>
              <a:gd name="connsiteY44" fmla="*/ 4592 h 10000"/>
              <a:gd name="connsiteX45" fmla="*/ 9247 w 10000"/>
              <a:gd name="connsiteY45" fmla="*/ 4597 h 10000"/>
              <a:gd name="connsiteX46" fmla="*/ 9215 w 10000"/>
              <a:gd name="connsiteY46" fmla="*/ 4394 h 10000"/>
              <a:gd name="connsiteX47" fmla="*/ 9228 w 10000"/>
              <a:gd name="connsiteY47" fmla="*/ 4265 h 10000"/>
              <a:gd name="connsiteX48" fmla="*/ 9234 w 10000"/>
              <a:gd name="connsiteY48" fmla="*/ 4400 h 10000"/>
              <a:gd name="connsiteX49" fmla="*/ 9253 w 10000"/>
              <a:gd name="connsiteY49" fmla="*/ 4541 h 10000"/>
              <a:gd name="connsiteX50" fmla="*/ 9281 w 10000"/>
              <a:gd name="connsiteY50" fmla="*/ 4608 h 10000"/>
              <a:gd name="connsiteX51" fmla="*/ 9199 w 10000"/>
              <a:gd name="connsiteY51" fmla="*/ 4749 h 10000"/>
              <a:gd name="connsiteX52" fmla="*/ 9183 w 10000"/>
              <a:gd name="connsiteY52" fmla="*/ 4879 h 10000"/>
              <a:gd name="connsiteX53" fmla="*/ 9202 w 10000"/>
              <a:gd name="connsiteY53" fmla="*/ 4715 h 10000"/>
              <a:gd name="connsiteX54" fmla="*/ 9269 w 10000"/>
              <a:gd name="connsiteY54" fmla="*/ 4580 h 10000"/>
              <a:gd name="connsiteX55" fmla="*/ 9354 w 10000"/>
              <a:gd name="connsiteY55" fmla="*/ 4631 h 10000"/>
              <a:gd name="connsiteX56" fmla="*/ 9433 w 10000"/>
              <a:gd name="connsiteY56" fmla="*/ 4727 h 10000"/>
              <a:gd name="connsiteX57" fmla="*/ 9521 w 10000"/>
              <a:gd name="connsiteY57" fmla="*/ 4766 h 10000"/>
              <a:gd name="connsiteX58" fmla="*/ 9641 w 10000"/>
              <a:gd name="connsiteY58" fmla="*/ 4783 h 10000"/>
              <a:gd name="connsiteX59" fmla="*/ 9694 w 10000"/>
              <a:gd name="connsiteY59" fmla="*/ 4823 h 10000"/>
              <a:gd name="connsiteX60" fmla="*/ 9738 w 10000"/>
              <a:gd name="connsiteY60" fmla="*/ 4845 h 10000"/>
              <a:gd name="connsiteX61" fmla="*/ 9839 w 10000"/>
              <a:gd name="connsiteY61" fmla="*/ 4885 h 10000"/>
              <a:gd name="connsiteX62" fmla="*/ 9883 w 10000"/>
              <a:gd name="connsiteY62" fmla="*/ 4963 h 10000"/>
              <a:gd name="connsiteX63" fmla="*/ 9918 w 10000"/>
              <a:gd name="connsiteY63" fmla="*/ 5014 h 10000"/>
              <a:gd name="connsiteX64" fmla="*/ 9927 w 10000"/>
              <a:gd name="connsiteY64" fmla="*/ 5115 h 10000"/>
              <a:gd name="connsiteX65" fmla="*/ 9887 w 10000"/>
              <a:gd name="connsiteY65" fmla="*/ 5324 h 10000"/>
              <a:gd name="connsiteX66" fmla="*/ 9798 w 10000"/>
              <a:gd name="connsiteY66" fmla="*/ 5499 h 10000"/>
              <a:gd name="connsiteX67" fmla="*/ 9697 w 10000"/>
              <a:gd name="connsiteY67" fmla="*/ 5561 h 10000"/>
              <a:gd name="connsiteX68" fmla="*/ 9574 w 10000"/>
              <a:gd name="connsiteY68" fmla="*/ 5521 h 10000"/>
              <a:gd name="connsiteX69" fmla="*/ 9351 w 10000"/>
              <a:gd name="connsiteY69" fmla="*/ 5380 h 10000"/>
              <a:gd name="connsiteX70" fmla="*/ 9209 w 10000"/>
              <a:gd name="connsiteY70" fmla="*/ 5335 h 10000"/>
              <a:gd name="connsiteX71" fmla="*/ 9158 w 10000"/>
              <a:gd name="connsiteY71" fmla="*/ 5290 h 10000"/>
              <a:gd name="connsiteX72" fmla="*/ 9224 w 10000"/>
              <a:gd name="connsiteY72" fmla="*/ 5183 h 10000"/>
              <a:gd name="connsiteX73" fmla="*/ 9142 w 10000"/>
              <a:gd name="connsiteY73" fmla="*/ 5290 h 10000"/>
              <a:gd name="connsiteX74" fmla="*/ 9035 w 10000"/>
              <a:gd name="connsiteY74" fmla="*/ 5448 h 10000"/>
              <a:gd name="connsiteX75" fmla="*/ 9161 w 10000"/>
              <a:gd name="connsiteY75" fmla="*/ 5256 h 10000"/>
              <a:gd name="connsiteX76" fmla="*/ 9281 w 10000"/>
              <a:gd name="connsiteY76" fmla="*/ 5358 h 10000"/>
              <a:gd name="connsiteX77" fmla="*/ 9474 w 10000"/>
              <a:gd name="connsiteY77" fmla="*/ 5454 h 10000"/>
              <a:gd name="connsiteX78" fmla="*/ 9596 w 10000"/>
              <a:gd name="connsiteY78" fmla="*/ 5499 h 10000"/>
              <a:gd name="connsiteX79" fmla="*/ 9650 w 10000"/>
              <a:gd name="connsiteY79" fmla="*/ 5515 h 10000"/>
              <a:gd name="connsiteX80" fmla="*/ 9707 w 10000"/>
              <a:gd name="connsiteY80" fmla="*/ 5741 h 10000"/>
              <a:gd name="connsiteX81" fmla="*/ 9678 w 10000"/>
              <a:gd name="connsiteY81" fmla="*/ 5949 h 10000"/>
              <a:gd name="connsiteX82" fmla="*/ 9546 w 10000"/>
              <a:gd name="connsiteY82" fmla="*/ 6006 h 10000"/>
              <a:gd name="connsiteX83" fmla="*/ 9436 w 10000"/>
              <a:gd name="connsiteY83" fmla="*/ 6000 h 10000"/>
              <a:gd name="connsiteX84" fmla="*/ 9310 w 10000"/>
              <a:gd name="connsiteY84" fmla="*/ 6000 h 10000"/>
              <a:gd name="connsiteX85" fmla="*/ 9187 w 10000"/>
              <a:gd name="connsiteY85" fmla="*/ 5955 h 10000"/>
              <a:gd name="connsiteX86" fmla="*/ 9086 w 10000"/>
              <a:gd name="connsiteY86" fmla="*/ 5854 h 10000"/>
              <a:gd name="connsiteX87" fmla="*/ 8979 w 10000"/>
              <a:gd name="connsiteY87" fmla="*/ 5820 h 10000"/>
              <a:gd name="connsiteX88" fmla="*/ 8906 w 10000"/>
              <a:gd name="connsiteY88" fmla="*/ 5831 h 10000"/>
              <a:gd name="connsiteX89" fmla="*/ 8824 w 10000"/>
              <a:gd name="connsiteY89" fmla="*/ 5741 h 10000"/>
              <a:gd name="connsiteX90" fmla="*/ 8944 w 10000"/>
              <a:gd name="connsiteY90" fmla="*/ 5611 h 10000"/>
              <a:gd name="connsiteX91" fmla="*/ 8802 w 10000"/>
              <a:gd name="connsiteY91" fmla="*/ 5763 h 10000"/>
              <a:gd name="connsiteX92" fmla="*/ 8748 w 10000"/>
              <a:gd name="connsiteY92" fmla="*/ 5746 h 10000"/>
              <a:gd name="connsiteX93" fmla="*/ 8679 w 10000"/>
              <a:gd name="connsiteY93" fmla="*/ 5887 h 10000"/>
              <a:gd name="connsiteX94" fmla="*/ 8588 w 10000"/>
              <a:gd name="connsiteY94" fmla="*/ 5921 h 10000"/>
              <a:gd name="connsiteX95" fmla="*/ 8452 w 10000"/>
              <a:gd name="connsiteY95" fmla="*/ 5977 h 10000"/>
              <a:gd name="connsiteX96" fmla="*/ 8641 w 10000"/>
              <a:gd name="connsiteY96" fmla="*/ 5904 h 10000"/>
              <a:gd name="connsiteX97" fmla="*/ 8723 w 10000"/>
              <a:gd name="connsiteY97" fmla="*/ 5831 h 10000"/>
              <a:gd name="connsiteX98" fmla="*/ 8767 w 10000"/>
              <a:gd name="connsiteY98" fmla="*/ 5752 h 10000"/>
              <a:gd name="connsiteX99" fmla="*/ 8840 w 10000"/>
              <a:gd name="connsiteY99" fmla="*/ 5746 h 10000"/>
              <a:gd name="connsiteX100" fmla="*/ 8944 w 10000"/>
              <a:gd name="connsiteY100" fmla="*/ 5808 h 10000"/>
              <a:gd name="connsiteX101" fmla="*/ 9086 w 10000"/>
              <a:gd name="connsiteY101" fmla="*/ 5854 h 10000"/>
              <a:gd name="connsiteX102" fmla="*/ 9001 w 10000"/>
              <a:gd name="connsiteY102" fmla="*/ 5989 h 10000"/>
              <a:gd name="connsiteX103" fmla="*/ 8897 w 10000"/>
              <a:gd name="connsiteY103" fmla="*/ 6090 h 10000"/>
              <a:gd name="connsiteX104" fmla="*/ 8840 w 10000"/>
              <a:gd name="connsiteY104" fmla="*/ 6101 h 10000"/>
              <a:gd name="connsiteX105" fmla="*/ 8679 w 10000"/>
              <a:gd name="connsiteY105" fmla="*/ 6085 h 10000"/>
              <a:gd name="connsiteX106" fmla="*/ 8446 w 10000"/>
              <a:gd name="connsiteY106" fmla="*/ 6039 h 10000"/>
              <a:gd name="connsiteX107" fmla="*/ 8162 w 10000"/>
              <a:gd name="connsiteY107" fmla="*/ 5977 h 10000"/>
              <a:gd name="connsiteX108" fmla="*/ 7935 w 10000"/>
              <a:gd name="connsiteY108" fmla="*/ 5876 h 10000"/>
              <a:gd name="connsiteX109" fmla="*/ 7765 w 10000"/>
              <a:gd name="connsiteY109" fmla="*/ 5752 h 10000"/>
              <a:gd name="connsiteX110" fmla="*/ 7538 w 10000"/>
              <a:gd name="connsiteY110" fmla="*/ 5617 h 10000"/>
              <a:gd name="connsiteX111" fmla="*/ 7301 w 10000"/>
              <a:gd name="connsiteY111" fmla="*/ 5448 h 10000"/>
              <a:gd name="connsiteX112" fmla="*/ 7141 w 10000"/>
              <a:gd name="connsiteY112" fmla="*/ 5228 h 10000"/>
              <a:gd name="connsiteX113" fmla="*/ 6885 w 10000"/>
              <a:gd name="connsiteY113" fmla="*/ 5048 h 10000"/>
              <a:gd name="connsiteX114" fmla="*/ 6453 w 10000"/>
              <a:gd name="connsiteY114" fmla="*/ 4811 h 10000"/>
              <a:gd name="connsiteX115" fmla="*/ 5523 w 10000"/>
              <a:gd name="connsiteY115" fmla="*/ 4766 h 10000"/>
              <a:gd name="connsiteX116" fmla="*/ 4562 w 10000"/>
              <a:gd name="connsiteY116" fmla="*/ 4715 h 10000"/>
              <a:gd name="connsiteX117" fmla="*/ 3742 w 10000"/>
              <a:gd name="connsiteY117" fmla="*/ 4530 h 10000"/>
              <a:gd name="connsiteX118" fmla="*/ 2601 w 10000"/>
              <a:gd name="connsiteY118" fmla="*/ 3899 h 10000"/>
              <a:gd name="connsiteX119" fmla="*/ 1980 w 10000"/>
              <a:gd name="connsiteY119" fmla="*/ 3177 h 10000"/>
              <a:gd name="connsiteX120" fmla="*/ 1277 w 10000"/>
              <a:gd name="connsiteY120" fmla="*/ 2558 h 10000"/>
              <a:gd name="connsiteX121" fmla="*/ 2926 w 10000"/>
              <a:gd name="connsiteY121" fmla="*/ 4101 h 10000"/>
              <a:gd name="connsiteX122" fmla="*/ 3629 w 10000"/>
              <a:gd name="connsiteY122" fmla="*/ 4794 h 10000"/>
              <a:gd name="connsiteX123" fmla="*/ 3953 w 10000"/>
              <a:gd name="connsiteY123" fmla="*/ 5138 h 10000"/>
              <a:gd name="connsiteX124" fmla="*/ 3960 w 10000"/>
              <a:gd name="connsiteY124" fmla="*/ 6248 h 10000"/>
              <a:gd name="connsiteX125" fmla="*/ 3613 w 10000"/>
              <a:gd name="connsiteY125" fmla="*/ 7330 h 10000"/>
              <a:gd name="connsiteX126" fmla="*/ 3216 w 10000"/>
              <a:gd name="connsiteY126" fmla="*/ 10000 h 10000"/>
              <a:gd name="connsiteX127" fmla="*/ 2282 w 10000"/>
              <a:gd name="connsiteY127" fmla="*/ 7808 h 10000"/>
              <a:gd name="connsiteX0" fmla="*/ 2282 w 10000"/>
              <a:gd name="connsiteY0" fmla="*/ 7808 h 10000"/>
              <a:gd name="connsiteX1" fmla="*/ 1693 w 10000"/>
              <a:gd name="connsiteY1" fmla="*/ 6456 h 10000"/>
              <a:gd name="connsiteX2" fmla="*/ 1182 w 10000"/>
              <a:gd name="connsiteY2" fmla="*/ 5110 h 10000"/>
              <a:gd name="connsiteX3" fmla="*/ 921 w 10000"/>
              <a:gd name="connsiteY3" fmla="*/ 4434 h 10000"/>
              <a:gd name="connsiteX4" fmla="*/ 463 w 10000"/>
              <a:gd name="connsiteY4" fmla="*/ 2986 h 10000"/>
              <a:gd name="connsiteX5" fmla="*/ 233 w 10000"/>
              <a:gd name="connsiteY5" fmla="*/ 1831 h 10000"/>
              <a:gd name="connsiteX6" fmla="*/ 0 w 10000"/>
              <a:gd name="connsiteY6" fmla="*/ 879 h 10000"/>
              <a:gd name="connsiteX7" fmla="*/ 50 w 10000"/>
              <a:gd name="connsiteY7" fmla="*/ 45 h 10000"/>
              <a:gd name="connsiteX8" fmla="*/ 309 w 10000"/>
              <a:gd name="connsiteY8" fmla="*/ 0 h 10000"/>
              <a:gd name="connsiteX9" fmla="*/ 820 w 10000"/>
              <a:gd name="connsiteY9" fmla="*/ 0 h 10000"/>
              <a:gd name="connsiteX10" fmla="*/ 1576 w 10000"/>
              <a:gd name="connsiteY10" fmla="*/ 113 h 10000"/>
              <a:gd name="connsiteX11" fmla="*/ 2355 w 10000"/>
              <a:gd name="connsiteY11" fmla="*/ 361 h 10000"/>
              <a:gd name="connsiteX12" fmla="*/ 3058 w 10000"/>
              <a:gd name="connsiteY12" fmla="*/ 625 h 10000"/>
              <a:gd name="connsiteX13" fmla="*/ 3941 w 10000"/>
              <a:gd name="connsiteY13" fmla="*/ 1104 h 10000"/>
              <a:gd name="connsiteX14" fmla="*/ 4994 w 10000"/>
              <a:gd name="connsiteY14" fmla="*/ 1899 h 10000"/>
              <a:gd name="connsiteX15" fmla="*/ 5555 w 10000"/>
              <a:gd name="connsiteY15" fmla="*/ 2310 h 10000"/>
              <a:gd name="connsiteX16" fmla="*/ 6299 w 10000"/>
              <a:gd name="connsiteY16" fmla="*/ 2710 h 10000"/>
              <a:gd name="connsiteX17" fmla="*/ 6649 w 10000"/>
              <a:gd name="connsiteY17" fmla="*/ 2856 h 10000"/>
              <a:gd name="connsiteX18" fmla="*/ 6860 w 10000"/>
              <a:gd name="connsiteY18" fmla="*/ 2924 h 10000"/>
              <a:gd name="connsiteX19" fmla="*/ 7182 w 10000"/>
              <a:gd name="connsiteY19" fmla="*/ 3025 h 10000"/>
              <a:gd name="connsiteX20" fmla="*/ 7415 w 10000"/>
              <a:gd name="connsiteY20" fmla="*/ 3065 h 10000"/>
              <a:gd name="connsiteX21" fmla="*/ 7689 w 10000"/>
              <a:gd name="connsiteY21" fmla="*/ 3025 h 10000"/>
              <a:gd name="connsiteX22" fmla="*/ 7970 w 10000"/>
              <a:gd name="connsiteY22" fmla="*/ 2980 h 10000"/>
              <a:gd name="connsiteX23" fmla="*/ 8291 w 10000"/>
              <a:gd name="connsiteY23" fmla="*/ 3020 h 10000"/>
              <a:gd name="connsiteX24" fmla="*/ 8430 w 10000"/>
              <a:gd name="connsiteY24" fmla="*/ 3127 h 10000"/>
              <a:gd name="connsiteX25" fmla="*/ 8496 w 10000"/>
              <a:gd name="connsiteY25" fmla="*/ 3352 h 10000"/>
              <a:gd name="connsiteX26" fmla="*/ 8307 w 10000"/>
              <a:gd name="connsiteY26" fmla="*/ 3256 h 10000"/>
              <a:gd name="connsiteX27" fmla="*/ 8496 w 10000"/>
              <a:gd name="connsiteY27" fmla="*/ 3352 h 10000"/>
              <a:gd name="connsiteX28" fmla="*/ 8591 w 10000"/>
              <a:gd name="connsiteY28" fmla="*/ 3346 h 10000"/>
              <a:gd name="connsiteX29" fmla="*/ 8745 w 10000"/>
              <a:gd name="connsiteY29" fmla="*/ 3431 h 10000"/>
              <a:gd name="connsiteX30" fmla="*/ 8919 w 10000"/>
              <a:gd name="connsiteY30" fmla="*/ 3515 h 10000"/>
              <a:gd name="connsiteX31" fmla="*/ 9095 w 10000"/>
              <a:gd name="connsiteY31" fmla="*/ 3572 h 10000"/>
              <a:gd name="connsiteX32" fmla="*/ 9376 w 10000"/>
              <a:gd name="connsiteY32" fmla="*/ 3696 h 10000"/>
              <a:gd name="connsiteX33" fmla="*/ 9546 w 10000"/>
              <a:gd name="connsiteY33" fmla="*/ 3814 h 10000"/>
              <a:gd name="connsiteX34" fmla="*/ 9678 w 10000"/>
              <a:gd name="connsiteY34" fmla="*/ 3842 h 10000"/>
              <a:gd name="connsiteX35" fmla="*/ 9745 w 10000"/>
              <a:gd name="connsiteY35" fmla="*/ 3848 h 10000"/>
              <a:gd name="connsiteX36" fmla="*/ 9871 w 10000"/>
              <a:gd name="connsiteY36" fmla="*/ 3882 h 10000"/>
              <a:gd name="connsiteX37" fmla="*/ 9943 w 10000"/>
              <a:gd name="connsiteY37" fmla="*/ 4000 h 10000"/>
              <a:gd name="connsiteX38" fmla="*/ 9968 w 10000"/>
              <a:gd name="connsiteY38" fmla="*/ 4152 h 10000"/>
              <a:gd name="connsiteX39" fmla="*/ 10000 w 10000"/>
              <a:gd name="connsiteY39" fmla="*/ 4389 h 10000"/>
              <a:gd name="connsiteX40" fmla="*/ 9915 w 10000"/>
              <a:gd name="connsiteY40" fmla="*/ 4569 h 10000"/>
              <a:gd name="connsiteX41" fmla="*/ 9817 w 10000"/>
              <a:gd name="connsiteY41" fmla="*/ 4648 h 10000"/>
              <a:gd name="connsiteX42" fmla="*/ 9663 w 10000"/>
              <a:gd name="connsiteY42" fmla="*/ 4648 h 10000"/>
              <a:gd name="connsiteX43" fmla="*/ 9499 w 10000"/>
              <a:gd name="connsiteY43" fmla="*/ 4654 h 10000"/>
              <a:gd name="connsiteX44" fmla="*/ 9303 w 10000"/>
              <a:gd name="connsiteY44" fmla="*/ 4592 h 10000"/>
              <a:gd name="connsiteX45" fmla="*/ 9247 w 10000"/>
              <a:gd name="connsiteY45" fmla="*/ 4597 h 10000"/>
              <a:gd name="connsiteX46" fmla="*/ 9215 w 10000"/>
              <a:gd name="connsiteY46" fmla="*/ 4394 h 10000"/>
              <a:gd name="connsiteX47" fmla="*/ 9228 w 10000"/>
              <a:gd name="connsiteY47" fmla="*/ 4265 h 10000"/>
              <a:gd name="connsiteX48" fmla="*/ 9234 w 10000"/>
              <a:gd name="connsiteY48" fmla="*/ 4400 h 10000"/>
              <a:gd name="connsiteX49" fmla="*/ 9253 w 10000"/>
              <a:gd name="connsiteY49" fmla="*/ 4541 h 10000"/>
              <a:gd name="connsiteX50" fmla="*/ 9281 w 10000"/>
              <a:gd name="connsiteY50" fmla="*/ 4608 h 10000"/>
              <a:gd name="connsiteX51" fmla="*/ 9199 w 10000"/>
              <a:gd name="connsiteY51" fmla="*/ 4749 h 10000"/>
              <a:gd name="connsiteX52" fmla="*/ 9183 w 10000"/>
              <a:gd name="connsiteY52" fmla="*/ 4879 h 10000"/>
              <a:gd name="connsiteX53" fmla="*/ 9202 w 10000"/>
              <a:gd name="connsiteY53" fmla="*/ 4715 h 10000"/>
              <a:gd name="connsiteX54" fmla="*/ 9269 w 10000"/>
              <a:gd name="connsiteY54" fmla="*/ 4580 h 10000"/>
              <a:gd name="connsiteX55" fmla="*/ 9354 w 10000"/>
              <a:gd name="connsiteY55" fmla="*/ 4631 h 10000"/>
              <a:gd name="connsiteX56" fmla="*/ 9433 w 10000"/>
              <a:gd name="connsiteY56" fmla="*/ 4727 h 10000"/>
              <a:gd name="connsiteX57" fmla="*/ 9521 w 10000"/>
              <a:gd name="connsiteY57" fmla="*/ 4766 h 10000"/>
              <a:gd name="connsiteX58" fmla="*/ 9641 w 10000"/>
              <a:gd name="connsiteY58" fmla="*/ 4783 h 10000"/>
              <a:gd name="connsiteX59" fmla="*/ 9694 w 10000"/>
              <a:gd name="connsiteY59" fmla="*/ 4823 h 10000"/>
              <a:gd name="connsiteX60" fmla="*/ 9738 w 10000"/>
              <a:gd name="connsiteY60" fmla="*/ 4845 h 10000"/>
              <a:gd name="connsiteX61" fmla="*/ 9839 w 10000"/>
              <a:gd name="connsiteY61" fmla="*/ 4885 h 10000"/>
              <a:gd name="connsiteX62" fmla="*/ 9883 w 10000"/>
              <a:gd name="connsiteY62" fmla="*/ 4963 h 10000"/>
              <a:gd name="connsiteX63" fmla="*/ 9918 w 10000"/>
              <a:gd name="connsiteY63" fmla="*/ 5014 h 10000"/>
              <a:gd name="connsiteX64" fmla="*/ 9927 w 10000"/>
              <a:gd name="connsiteY64" fmla="*/ 5115 h 10000"/>
              <a:gd name="connsiteX65" fmla="*/ 9887 w 10000"/>
              <a:gd name="connsiteY65" fmla="*/ 5324 h 10000"/>
              <a:gd name="connsiteX66" fmla="*/ 9798 w 10000"/>
              <a:gd name="connsiteY66" fmla="*/ 5499 h 10000"/>
              <a:gd name="connsiteX67" fmla="*/ 9697 w 10000"/>
              <a:gd name="connsiteY67" fmla="*/ 5561 h 10000"/>
              <a:gd name="connsiteX68" fmla="*/ 9574 w 10000"/>
              <a:gd name="connsiteY68" fmla="*/ 5521 h 10000"/>
              <a:gd name="connsiteX69" fmla="*/ 9351 w 10000"/>
              <a:gd name="connsiteY69" fmla="*/ 5380 h 10000"/>
              <a:gd name="connsiteX70" fmla="*/ 9209 w 10000"/>
              <a:gd name="connsiteY70" fmla="*/ 5335 h 10000"/>
              <a:gd name="connsiteX71" fmla="*/ 9158 w 10000"/>
              <a:gd name="connsiteY71" fmla="*/ 5290 h 10000"/>
              <a:gd name="connsiteX72" fmla="*/ 9224 w 10000"/>
              <a:gd name="connsiteY72" fmla="*/ 5183 h 10000"/>
              <a:gd name="connsiteX73" fmla="*/ 9142 w 10000"/>
              <a:gd name="connsiteY73" fmla="*/ 5290 h 10000"/>
              <a:gd name="connsiteX74" fmla="*/ 9035 w 10000"/>
              <a:gd name="connsiteY74" fmla="*/ 5448 h 10000"/>
              <a:gd name="connsiteX75" fmla="*/ 9161 w 10000"/>
              <a:gd name="connsiteY75" fmla="*/ 5256 h 10000"/>
              <a:gd name="connsiteX76" fmla="*/ 9281 w 10000"/>
              <a:gd name="connsiteY76" fmla="*/ 5358 h 10000"/>
              <a:gd name="connsiteX77" fmla="*/ 9474 w 10000"/>
              <a:gd name="connsiteY77" fmla="*/ 5454 h 10000"/>
              <a:gd name="connsiteX78" fmla="*/ 9596 w 10000"/>
              <a:gd name="connsiteY78" fmla="*/ 5499 h 10000"/>
              <a:gd name="connsiteX79" fmla="*/ 9650 w 10000"/>
              <a:gd name="connsiteY79" fmla="*/ 5515 h 10000"/>
              <a:gd name="connsiteX80" fmla="*/ 9707 w 10000"/>
              <a:gd name="connsiteY80" fmla="*/ 5741 h 10000"/>
              <a:gd name="connsiteX81" fmla="*/ 9678 w 10000"/>
              <a:gd name="connsiteY81" fmla="*/ 5949 h 10000"/>
              <a:gd name="connsiteX82" fmla="*/ 9546 w 10000"/>
              <a:gd name="connsiteY82" fmla="*/ 6006 h 10000"/>
              <a:gd name="connsiteX83" fmla="*/ 9436 w 10000"/>
              <a:gd name="connsiteY83" fmla="*/ 6000 h 10000"/>
              <a:gd name="connsiteX84" fmla="*/ 9310 w 10000"/>
              <a:gd name="connsiteY84" fmla="*/ 6000 h 10000"/>
              <a:gd name="connsiteX85" fmla="*/ 9187 w 10000"/>
              <a:gd name="connsiteY85" fmla="*/ 5955 h 10000"/>
              <a:gd name="connsiteX86" fmla="*/ 9086 w 10000"/>
              <a:gd name="connsiteY86" fmla="*/ 5854 h 10000"/>
              <a:gd name="connsiteX87" fmla="*/ 8979 w 10000"/>
              <a:gd name="connsiteY87" fmla="*/ 5820 h 10000"/>
              <a:gd name="connsiteX88" fmla="*/ 8906 w 10000"/>
              <a:gd name="connsiteY88" fmla="*/ 5831 h 10000"/>
              <a:gd name="connsiteX89" fmla="*/ 8824 w 10000"/>
              <a:gd name="connsiteY89" fmla="*/ 5741 h 10000"/>
              <a:gd name="connsiteX90" fmla="*/ 8944 w 10000"/>
              <a:gd name="connsiteY90" fmla="*/ 5611 h 10000"/>
              <a:gd name="connsiteX91" fmla="*/ 8802 w 10000"/>
              <a:gd name="connsiteY91" fmla="*/ 5763 h 10000"/>
              <a:gd name="connsiteX92" fmla="*/ 8748 w 10000"/>
              <a:gd name="connsiteY92" fmla="*/ 5746 h 10000"/>
              <a:gd name="connsiteX93" fmla="*/ 8679 w 10000"/>
              <a:gd name="connsiteY93" fmla="*/ 5887 h 10000"/>
              <a:gd name="connsiteX94" fmla="*/ 8588 w 10000"/>
              <a:gd name="connsiteY94" fmla="*/ 5921 h 10000"/>
              <a:gd name="connsiteX95" fmla="*/ 8452 w 10000"/>
              <a:gd name="connsiteY95" fmla="*/ 5977 h 10000"/>
              <a:gd name="connsiteX96" fmla="*/ 8641 w 10000"/>
              <a:gd name="connsiteY96" fmla="*/ 5904 h 10000"/>
              <a:gd name="connsiteX97" fmla="*/ 8723 w 10000"/>
              <a:gd name="connsiteY97" fmla="*/ 5831 h 10000"/>
              <a:gd name="connsiteX98" fmla="*/ 8767 w 10000"/>
              <a:gd name="connsiteY98" fmla="*/ 5752 h 10000"/>
              <a:gd name="connsiteX99" fmla="*/ 8840 w 10000"/>
              <a:gd name="connsiteY99" fmla="*/ 5746 h 10000"/>
              <a:gd name="connsiteX100" fmla="*/ 8944 w 10000"/>
              <a:gd name="connsiteY100" fmla="*/ 5808 h 10000"/>
              <a:gd name="connsiteX101" fmla="*/ 9086 w 10000"/>
              <a:gd name="connsiteY101" fmla="*/ 5854 h 10000"/>
              <a:gd name="connsiteX102" fmla="*/ 9001 w 10000"/>
              <a:gd name="connsiteY102" fmla="*/ 5989 h 10000"/>
              <a:gd name="connsiteX103" fmla="*/ 8897 w 10000"/>
              <a:gd name="connsiteY103" fmla="*/ 6090 h 10000"/>
              <a:gd name="connsiteX104" fmla="*/ 8840 w 10000"/>
              <a:gd name="connsiteY104" fmla="*/ 6101 h 10000"/>
              <a:gd name="connsiteX105" fmla="*/ 8679 w 10000"/>
              <a:gd name="connsiteY105" fmla="*/ 6085 h 10000"/>
              <a:gd name="connsiteX106" fmla="*/ 8446 w 10000"/>
              <a:gd name="connsiteY106" fmla="*/ 6039 h 10000"/>
              <a:gd name="connsiteX107" fmla="*/ 8162 w 10000"/>
              <a:gd name="connsiteY107" fmla="*/ 5977 h 10000"/>
              <a:gd name="connsiteX108" fmla="*/ 7935 w 10000"/>
              <a:gd name="connsiteY108" fmla="*/ 5876 h 10000"/>
              <a:gd name="connsiteX109" fmla="*/ 7765 w 10000"/>
              <a:gd name="connsiteY109" fmla="*/ 5752 h 10000"/>
              <a:gd name="connsiteX110" fmla="*/ 7538 w 10000"/>
              <a:gd name="connsiteY110" fmla="*/ 5617 h 10000"/>
              <a:gd name="connsiteX111" fmla="*/ 7301 w 10000"/>
              <a:gd name="connsiteY111" fmla="*/ 5448 h 10000"/>
              <a:gd name="connsiteX112" fmla="*/ 7141 w 10000"/>
              <a:gd name="connsiteY112" fmla="*/ 5228 h 10000"/>
              <a:gd name="connsiteX113" fmla="*/ 6885 w 10000"/>
              <a:gd name="connsiteY113" fmla="*/ 5048 h 10000"/>
              <a:gd name="connsiteX114" fmla="*/ 6453 w 10000"/>
              <a:gd name="connsiteY114" fmla="*/ 4811 h 10000"/>
              <a:gd name="connsiteX115" fmla="*/ 5523 w 10000"/>
              <a:gd name="connsiteY115" fmla="*/ 4766 h 10000"/>
              <a:gd name="connsiteX116" fmla="*/ 4562 w 10000"/>
              <a:gd name="connsiteY116" fmla="*/ 4715 h 10000"/>
              <a:gd name="connsiteX117" fmla="*/ 3742 w 10000"/>
              <a:gd name="connsiteY117" fmla="*/ 4530 h 10000"/>
              <a:gd name="connsiteX118" fmla="*/ 2601 w 10000"/>
              <a:gd name="connsiteY118" fmla="*/ 3899 h 10000"/>
              <a:gd name="connsiteX119" fmla="*/ 1980 w 10000"/>
              <a:gd name="connsiteY119" fmla="*/ 3177 h 10000"/>
              <a:gd name="connsiteX120" fmla="*/ 1277 w 10000"/>
              <a:gd name="connsiteY120" fmla="*/ 2558 h 10000"/>
              <a:gd name="connsiteX121" fmla="*/ 2926 w 10000"/>
              <a:gd name="connsiteY121" fmla="*/ 4101 h 10000"/>
              <a:gd name="connsiteX122" fmla="*/ 3629 w 10000"/>
              <a:gd name="connsiteY122" fmla="*/ 4794 h 10000"/>
              <a:gd name="connsiteX123" fmla="*/ 3953 w 10000"/>
              <a:gd name="connsiteY123" fmla="*/ 5138 h 10000"/>
              <a:gd name="connsiteX124" fmla="*/ 3960 w 10000"/>
              <a:gd name="connsiteY124" fmla="*/ 6248 h 10000"/>
              <a:gd name="connsiteX125" fmla="*/ 3739 w 10000"/>
              <a:gd name="connsiteY125" fmla="*/ 7605 h 10000"/>
              <a:gd name="connsiteX126" fmla="*/ 3216 w 10000"/>
              <a:gd name="connsiteY126" fmla="*/ 10000 h 10000"/>
              <a:gd name="connsiteX127" fmla="*/ 2282 w 10000"/>
              <a:gd name="connsiteY127" fmla="*/ 7808 h 10000"/>
              <a:gd name="connsiteX0" fmla="*/ 2282 w 10000"/>
              <a:gd name="connsiteY0" fmla="*/ 7808 h 9518"/>
              <a:gd name="connsiteX1" fmla="*/ 1693 w 10000"/>
              <a:gd name="connsiteY1" fmla="*/ 6456 h 9518"/>
              <a:gd name="connsiteX2" fmla="*/ 1182 w 10000"/>
              <a:gd name="connsiteY2" fmla="*/ 5110 h 9518"/>
              <a:gd name="connsiteX3" fmla="*/ 921 w 10000"/>
              <a:gd name="connsiteY3" fmla="*/ 4434 h 9518"/>
              <a:gd name="connsiteX4" fmla="*/ 463 w 10000"/>
              <a:gd name="connsiteY4" fmla="*/ 2986 h 9518"/>
              <a:gd name="connsiteX5" fmla="*/ 233 w 10000"/>
              <a:gd name="connsiteY5" fmla="*/ 1831 h 9518"/>
              <a:gd name="connsiteX6" fmla="*/ 0 w 10000"/>
              <a:gd name="connsiteY6" fmla="*/ 879 h 9518"/>
              <a:gd name="connsiteX7" fmla="*/ 50 w 10000"/>
              <a:gd name="connsiteY7" fmla="*/ 45 h 9518"/>
              <a:gd name="connsiteX8" fmla="*/ 309 w 10000"/>
              <a:gd name="connsiteY8" fmla="*/ 0 h 9518"/>
              <a:gd name="connsiteX9" fmla="*/ 820 w 10000"/>
              <a:gd name="connsiteY9" fmla="*/ 0 h 9518"/>
              <a:gd name="connsiteX10" fmla="*/ 1576 w 10000"/>
              <a:gd name="connsiteY10" fmla="*/ 113 h 9518"/>
              <a:gd name="connsiteX11" fmla="*/ 2355 w 10000"/>
              <a:gd name="connsiteY11" fmla="*/ 361 h 9518"/>
              <a:gd name="connsiteX12" fmla="*/ 3058 w 10000"/>
              <a:gd name="connsiteY12" fmla="*/ 625 h 9518"/>
              <a:gd name="connsiteX13" fmla="*/ 3941 w 10000"/>
              <a:gd name="connsiteY13" fmla="*/ 1104 h 9518"/>
              <a:gd name="connsiteX14" fmla="*/ 4994 w 10000"/>
              <a:gd name="connsiteY14" fmla="*/ 1899 h 9518"/>
              <a:gd name="connsiteX15" fmla="*/ 5555 w 10000"/>
              <a:gd name="connsiteY15" fmla="*/ 2310 h 9518"/>
              <a:gd name="connsiteX16" fmla="*/ 6299 w 10000"/>
              <a:gd name="connsiteY16" fmla="*/ 2710 h 9518"/>
              <a:gd name="connsiteX17" fmla="*/ 6649 w 10000"/>
              <a:gd name="connsiteY17" fmla="*/ 2856 h 9518"/>
              <a:gd name="connsiteX18" fmla="*/ 6860 w 10000"/>
              <a:gd name="connsiteY18" fmla="*/ 2924 h 9518"/>
              <a:gd name="connsiteX19" fmla="*/ 7182 w 10000"/>
              <a:gd name="connsiteY19" fmla="*/ 3025 h 9518"/>
              <a:gd name="connsiteX20" fmla="*/ 7415 w 10000"/>
              <a:gd name="connsiteY20" fmla="*/ 3065 h 9518"/>
              <a:gd name="connsiteX21" fmla="*/ 7689 w 10000"/>
              <a:gd name="connsiteY21" fmla="*/ 3025 h 9518"/>
              <a:gd name="connsiteX22" fmla="*/ 7970 w 10000"/>
              <a:gd name="connsiteY22" fmla="*/ 2980 h 9518"/>
              <a:gd name="connsiteX23" fmla="*/ 8291 w 10000"/>
              <a:gd name="connsiteY23" fmla="*/ 3020 h 9518"/>
              <a:gd name="connsiteX24" fmla="*/ 8430 w 10000"/>
              <a:gd name="connsiteY24" fmla="*/ 3127 h 9518"/>
              <a:gd name="connsiteX25" fmla="*/ 8496 w 10000"/>
              <a:gd name="connsiteY25" fmla="*/ 3352 h 9518"/>
              <a:gd name="connsiteX26" fmla="*/ 8307 w 10000"/>
              <a:gd name="connsiteY26" fmla="*/ 3256 h 9518"/>
              <a:gd name="connsiteX27" fmla="*/ 8496 w 10000"/>
              <a:gd name="connsiteY27" fmla="*/ 3352 h 9518"/>
              <a:gd name="connsiteX28" fmla="*/ 8591 w 10000"/>
              <a:gd name="connsiteY28" fmla="*/ 3346 h 9518"/>
              <a:gd name="connsiteX29" fmla="*/ 8745 w 10000"/>
              <a:gd name="connsiteY29" fmla="*/ 3431 h 9518"/>
              <a:gd name="connsiteX30" fmla="*/ 8919 w 10000"/>
              <a:gd name="connsiteY30" fmla="*/ 3515 h 9518"/>
              <a:gd name="connsiteX31" fmla="*/ 9095 w 10000"/>
              <a:gd name="connsiteY31" fmla="*/ 3572 h 9518"/>
              <a:gd name="connsiteX32" fmla="*/ 9376 w 10000"/>
              <a:gd name="connsiteY32" fmla="*/ 3696 h 9518"/>
              <a:gd name="connsiteX33" fmla="*/ 9546 w 10000"/>
              <a:gd name="connsiteY33" fmla="*/ 3814 h 9518"/>
              <a:gd name="connsiteX34" fmla="*/ 9678 w 10000"/>
              <a:gd name="connsiteY34" fmla="*/ 3842 h 9518"/>
              <a:gd name="connsiteX35" fmla="*/ 9745 w 10000"/>
              <a:gd name="connsiteY35" fmla="*/ 3848 h 9518"/>
              <a:gd name="connsiteX36" fmla="*/ 9871 w 10000"/>
              <a:gd name="connsiteY36" fmla="*/ 3882 h 9518"/>
              <a:gd name="connsiteX37" fmla="*/ 9943 w 10000"/>
              <a:gd name="connsiteY37" fmla="*/ 4000 h 9518"/>
              <a:gd name="connsiteX38" fmla="*/ 9968 w 10000"/>
              <a:gd name="connsiteY38" fmla="*/ 4152 h 9518"/>
              <a:gd name="connsiteX39" fmla="*/ 10000 w 10000"/>
              <a:gd name="connsiteY39" fmla="*/ 4389 h 9518"/>
              <a:gd name="connsiteX40" fmla="*/ 9915 w 10000"/>
              <a:gd name="connsiteY40" fmla="*/ 4569 h 9518"/>
              <a:gd name="connsiteX41" fmla="*/ 9817 w 10000"/>
              <a:gd name="connsiteY41" fmla="*/ 4648 h 9518"/>
              <a:gd name="connsiteX42" fmla="*/ 9663 w 10000"/>
              <a:gd name="connsiteY42" fmla="*/ 4648 h 9518"/>
              <a:gd name="connsiteX43" fmla="*/ 9499 w 10000"/>
              <a:gd name="connsiteY43" fmla="*/ 4654 h 9518"/>
              <a:gd name="connsiteX44" fmla="*/ 9303 w 10000"/>
              <a:gd name="connsiteY44" fmla="*/ 4592 h 9518"/>
              <a:gd name="connsiteX45" fmla="*/ 9247 w 10000"/>
              <a:gd name="connsiteY45" fmla="*/ 4597 h 9518"/>
              <a:gd name="connsiteX46" fmla="*/ 9215 w 10000"/>
              <a:gd name="connsiteY46" fmla="*/ 4394 h 9518"/>
              <a:gd name="connsiteX47" fmla="*/ 9228 w 10000"/>
              <a:gd name="connsiteY47" fmla="*/ 4265 h 9518"/>
              <a:gd name="connsiteX48" fmla="*/ 9234 w 10000"/>
              <a:gd name="connsiteY48" fmla="*/ 4400 h 9518"/>
              <a:gd name="connsiteX49" fmla="*/ 9253 w 10000"/>
              <a:gd name="connsiteY49" fmla="*/ 4541 h 9518"/>
              <a:gd name="connsiteX50" fmla="*/ 9281 w 10000"/>
              <a:gd name="connsiteY50" fmla="*/ 4608 h 9518"/>
              <a:gd name="connsiteX51" fmla="*/ 9199 w 10000"/>
              <a:gd name="connsiteY51" fmla="*/ 4749 h 9518"/>
              <a:gd name="connsiteX52" fmla="*/ 9183 w 10000"/>
              <a:gd name="connsiteY52" fmla="*/ 4879 h 9518"/>
              <a:gd name="connsiteX53" fmla="*/ 9202 w 10000"/>
              <a:gd name="connsiteY53" fmla="*/ 4715 h 9518"/>
              <a:gd name="connsiteX54" fmla="*/ 9269 w 10000"/>
              <a:gd name="connsiteY54" fmla="*/ 4580 h 9518"/>
              <a:gd name="connsiteX55" fmla="*/ 9354 w 10000"/>
              <a:gd name="connsiteY55" fmla="*/ 4631 h 9518"/>
              <a:gd name="connsiteX56" fmla="*/ 9433 w 10000"/>
              <a:gd name="connsiteY56" fmla="*/ 4727 h 9518"/>
              <a:gd name="connsiteX57" fmla="*/ 9521 w 10000"/>
              <a:gd name="connsiteY57" fmla="*/ 4766 h 9518"/>
              <a:gd name="connsiteX58" fmla="*/ 9641 w 10000"/>
              <a:gd name="connsiteY58" fmla="*/ 4783 h 9518"/>
              <a:gd name="connsiteX59" fmla="*/ 9694 w 10000"/>
              <a:gd name="connsiteY59" fmla="*/ 4823 h 9518"/>
              <a:gd name="connsiteX60" fmla="*/ 9738 w 10000"/>
              <a:gd name="connsiteY60" fmla="*/ 4845 h 9518"/>
              <a:gd name="connsiteX61" fmla="*/ 9839 w 10000"/>
              <a:gd name="connsiteY61" fmla="*/ 4885 h 9518"/>
              <a:gd name="connsiteX62" fmla="*/ 9883 w 10000"/>
              <a:gd name="connsiteY62" fmla="*/ 4963 h 9518"/>
              <a:gd name="connsiteX63" fmla="*/ 9918 w 10000"/>
              <a:gd name="connsiteY63" fmla="*/ 5014 h 9518"/>
              <a:gd name="connsiteX64" fmla="*/ 9927 w 10000"/>
              <a:gd name="connsiteY64" fmla="*/ 5115 h 9518"/>
              <a:gd name="connsiteX65" fmla="*/ 9887 w 10000"/>
              <a:gd name="connsiteY65" fmla="*/ 5324 h 9518"/>
              <a:gd name="connsiteX66" fmla="*/ 9798 w 10000"/>
              <a:gd name="connsiteY66" fmla="*/ 5499 h 9518"/>
              <a:gd name="connsiteX67" fmla="*/ 9697 w 10000"/>
              <a:gd name="connsiteY67" fmla="*/ 5561 h 9518"/>
              <a:gd name="connsiteX68" fmla="*/ 9574 w 10000"/>
              <a:gd name="connsiteY68" fmla="*/ 5521 h 9518"/>
              <a:gd name="connsiteX69" fmla="*/ 9351 w 10000"/>
              <a:gd name="connsiteY69" fmla="*/ 5380 h 9518"/>
              <a:gd name="connsiteX70" fmla="*/ 9209 w 10000"/>
              <a:gd name="connsiteY70" fmla="*/ 5335 h 9518"/>
              <a:gd name="connsiteX71" fmla="*/ 9158 w 10000"/>
              <a:gd name="connsiteY71" fmla="*/ 5290 h 9518"/>
              <a:gd name="connsiteX72" fmla="*/ 9224 w 10000"/>
              <a:gd name="connsiteY72" fmla="*/ 5183 h 9518"/>
              <a:gd name="connsiteX73" fmla="*/ 9142 w 10000"/>
              <a:gd name="connsiteY73" fmla="*/ 5290 h 9518"/>
              <a:gd name="connsiteX74" fmla="*/ 9035 w 10000"/>
              <a:gd name="connsiteY74" fmla="*/ 5448 h 9518"/>
              <a:gd name="connsiteX75" fmla="*/ 9161 w 10000"/>
              <a:gd name="connsiteY75" fmla="*/ 5256 h 9518"/>
              <a:gd name="connsiteX76" fmla="*/ 9281 w 10000"/>
              <a:gd name="connsiteY76" fmla="*/ 5358 h 9518"/>
              <a:gd name="connsiteX77" fmla="*/ 9474 w 10000"/>
              <a:gd name="connsiteY77" fmla="*/ 5454 h 9518"/>
              <a:gd name="connsiteX78" fmla="*/ 9596 w 10000"/>
              <a:gd name="connsiteY78" fmla="*/ 5499 h 9518"/>
              <a:gd name="connsiteX79" fmla="*/ 9650 w 10000"/>
              <a:gd name="connsiteY79" fmla="*/ 5515 h 9518"/>
              <a:gd name="connsiteX80" fmla="*/ 9707 w 10000"/>
              <a:gd name="connsiteY80" fmla="*/ 5741 h 9518"/>
              <a:gd name="connsiteX81" fmla="*/ 9678 w 10000"/>
              <a:gd name="connsiteY81" fmla="*/ 5949 h 9518"/>
              <a:gd name="connsiteX82" fmla="*/ 9546 w 10000"/>
              <a:gd name="connsiteY82" fmla="*/ 6006 h 9518"/>
              <a:gd name="connsiteX83" fmla="*/ 9436 w 10000"/>
              <a:gd name="connsiteY83" fmla="*/ 6000 h 9518"/>
              <a:gd name="connsiteX84" fmla="*/ 9310 w 10000"/>
              <a:gd name="connsiteY84" fmla="*/ 6000 h 9518"/>
              <a:gd name="connsiteX85" fmla="*/ 9187 w 10000"/>
              <a:gd name="connsiteY85" fmla="*/ 5955 h 9518"/>
              <a:gd name="connsiteX86" fmla="*/ 9086 w 10000"/>
              <a:gd name="connsiteY86" fmla="*/ 5854 h 9518"/>
              <a:gd name="connsiteX87" fmla="*/ 8979 w 10000"/>
              <a:gd name="connsiteY87" fmla="*/ 5820 h 9518"/>
              <a:gd name="connsiteX88" fmla="*/ 8906 w 10000"/>
              <a:gd name="connsiteY88" fmla="*/ 5831 h 9518"/>
              <a:gd name="connsiteX89" fmla="*/ 8824 w 10000"/>
              <a:gd name="connsiteY89" fmla="*/ 5741 h 9518"/>
              <a:gd name="connsiteX90" fmla="*/ 8944 w 10000"/>
              <a:gd name="connsiteY90" fmla="*/ 5611 h 9518"/>
              <a:gd name="connsiteX91" fmla="*/ 8802 w 10000"/>
              <a:gd name="connsiteY91" fmla="*/ 5763 h 9518"/>
              <a:gd name="connsiteX92" fmla="*/ 8748 w 10000"/>
              <a:gd name="connsiteY92" fmla="*/ 5746 h 9518"/>
              <a:gd name="connsiteX93" fmla="*/ 8679 w 10000"/>
              <a:gd name="connsiteY93" fmla="*/ 5887 h 9518"/>
              <a:gd name="connsiteX94" fmla="*/ 8588 w 10000"/>
              <a:gd name="connsiteY94" fmla="*/ 5921 h 9518"/>
              <a:gd name="connsiteX95" fmla="*/ 8452 w 10000"/>
              <a:gd name="connsiteY95" fmla="*/ 5977 h 9518"/>
              <a:gd name="connsiteX96" fmla="*/ 8641 w 10000"/>
              <a:gd name="connsiteY96" fmla="*/ 5904 h 9518"/>
              <a:gd name="connsiteX97" fmla="*/ 8723 w 10000"/>
              <a:gd name="connsiteY97" fmla="*/ 5831 h 9518"/>
              <a:gd name="connsiteX98" fmla="*/ 8767 w 10000"/>
              <a:gd name="connsiteY98" fmla="*/ 5752 h 9518"/>
              <a:gd name="connsiteX99" fmla="*/ 8840 w 10000"/>
              <a:gd name="connsiteY99" fmla="*/ 5746 h 9518"/>
              <a:gd name="connsiteX100" fmla="*/ 8944 w 10000"/>
              <a:gd name="connsiteY100" fmla="*/ 5808 h 9518"/>
              <a:gd name="connsiteX101" fmla="*/ 9086 w 10000"/>
              <a:gd name="connsiteY101" fmla="*/ 5854 h 9518"/>
              <a:gd name="connsiteX102" fmla="*/ 9001 w 10000"/>
              <a:gd name="connsiteY102" fmla="*/ 5989 h 9518"/>
              <a:gd name="connsiteX103" fmla="*/ 8897 w 10000"/>
              <a:gd name="connsiteY103" fmla="*/ 6090 h 9518"/>
              <a:gd name="connsiteX104" fmla="*/ 8840 w 10000"/>
              <a:gd name="connsiteY104" fmla="*/ 6101 h 9518"/>
              <a:gd name="connsiteX105" fmla="*/ 8679 w 10000"/>
              <a:gd name="connsiteY105" fmla="*/ 6085 h 9518"/>
              <a:gd name="connsiteX106" fmla="*/ 8446 w 10000"/>
              <a:gd name="connsiteY106" fmla="*/ 6039 h 9518"/>
              <a:gd name="connsiteX107" fmla="*/ 8162 w 10000"/>
              <a:gd name="connsiteY107" fmla="*/ 5977 h 9518"/>
              <a:gd name="connsiteX108" fmla="*/ 7935 w 10000"/>
              <a:gd name="connsiteY108" fmla="*/ 5876 h 9518"/>
              <a:gd name="connsiteX109" fmla="*/ 7765 w 10000"/>
              <a:gd name="connsiteY109" fmla="*/ 5752 h 9518"/>
              <a:gd name="connsiteX110" fmla="*/ 7538 w 10000"/>
              <a:gd name="connsiteY110" fmla="*/ 5617 h 9518"/>
              <a:gd name="connsiteX111" fmla="*/ 7301 w 10000"/>
              <a:gd name="connsiteY111" fmla="*/ 5448 h 9518"/>
              <a:gd name="connsiteX112" fmla="*/ 7141 w 10000"/>
              <a:gd name="connsiteY112" fmla="*/ 5228 h 9518"/>
              <a:gd name="connsiteX113" fmla="*/ 6885 w 10000"/>
              <a:gd name="connsiteY113" fmla="*/ 5048 h 9518"/>
              <a:gd name="connsiteX114" fmla="*/ 6453 w 10000"/>
              <a:gd name="connsiteY114" fmla="*/ 4811 h 9518"/>
              <a:gd name="connsiteX115" fmla="*/ 5523 w 10000"/>
              <a:gd name="connsiteY115" fmla="*/ 4766 h 9518"/>
              <a:gd name="connsiteX116" fmla="*/ 4562 w 10000"/>
              <a:gd name="connsiteY116" fmla="*/ 4715 h 9518"/>
              <a:gd name="connsiteX117" fmla="*/ 3742 w 10000"/>
              <a:gd name="connsiteY117" fmla="*/ 4530 h 9518"/>
              <a:gd name="connsiteX118" fmla="*/ 2601 w 10000"/>
              <a:gd name="connsiteY118" fmla="*/ 3899 h 9518"/>
              <a:gd name="connsiteX119" fmla="*/ 1980 w 10000"/>
              <a:gd name="connsiteY119" fmla="*/ 3177 h 9518"/>
              <a:gd name="connsiteX120" fmla="*/ 1277 w 10000"/>
              <a:gd name="connsiteY120" fmla="*/ 2558 h 9518"/>
              <a:gd name="connsiteX121" fmla="*/ 2926 w 10000"/>
              <a:gd name="connsiteY121" fmla="*/ 4101 h 9518"/>
              <a:gd name="connsiteX122" fmla="*/ 3629 w 10000"/>
              <a:gd name="connsiteY122" fmla="*/ 4794 h 9518"/>
              <a:gd name="connsiteX123" fmla="*/ 3953 w 10000"/>
              <a:gd name="connsiteY123" fmla="*/ 5138 h 9518"/>
              <a:gd name="connsiteX124" fmla="*/ 3960 w 10000"/>
              <a:gd name="connsiteY124" fmla="*/ 6248 h 9518"/>
              <a:gd name="connsiteX125" fmla="*/ 3739 w 10000"/>
              <a:gd name="connsiteY125" fmla="*/ 7605 h 9518"/>
              <a:gd name="connsiteX126" fmla="*/ 3300 w 10000"/>
              <a:gd name="connsiteY126" fmla="*/ 9518 h 9518"/>
              <a:gd name="connsiteX127" fmla="*/ 2282 w 10000"/>
              <a:gd name="connsiteY127" fmla="*/ 7808 h 9518"/>
              <a:gd name="connsiteX0" fmla="*/ 2282 w 10000"/>
              <a:gd name="connsiteY0" fmla="*/ 8203 h 10000"/>
              <a:gd name="connsiteX1" fmla="*/ 1693 w 10000"/>
              <a:gd name="connsiteY1" fmla="*/ 6783 h 10000"/>
              <a:gd name="connsiteX2" fmla="*/ 1182 w 10000"/>
              <a:gd name="connsiteY2" fmla="*/ 5369 h 10000"/>
              <a:gd name="connsiteX3" fmla="*/ 921 w 10000"/>
              <a:gd name="connsiteY3" fmla="*/ 4659 h 10000"/>
              <a:gd name="connsiteX4" fmla="*/ 463 w 10000"/>
              <a:gd name="connsiteY4" fmla="*/ 3137 h 10000"/>
              <a:gd name="connsiteX5" fmla="*/ 233 w 10000"/>
              <a:gd name="connsiteY5" fmla="*/ 1924 h 10000"/>
              <a:gd name="connsiteX6" fmla="*/ 0 w 10000"/>
              <a:gd name="connsiteY6" fmla="*/ 924 h 10000"/>
              <a:gd name="connsiteX7" fmla="*/ 50 w 10000"/>
              <a:gd name="connsiteY7" fmla="*/ 47 h 10000"/>
              <a:gd name="connsiteX8" fmla="*/ 309 w 10000"/>
              <a:gd name="connsiteY8" fmla="*/ 0 h 10000"/>
              <a:gd name="connsiteX9" fmla="*/ 820 w 10000"/>
              <a:gd name="connsiteY9" fmla="*/ 0 h 10000"/>
              <a:gd name="connsiteX10" fmla="*/ 1576 w 10000"/>
              <a:gd name="connsiteY10" fmla="*/ 119 h 10000"/>
              <a:gd name="connsiteX11" fmla="*/ 2355 w 10000"/>
              <a:gd name="connsiteY11" fmla="*/ 379 h 10000"/>
              <a:gd name="connsiteX12" fmla="*/ 3058 w 10000"/>
              <a:gd name="connsiteY12" fmla="*/ 657 h 10000"/>
              <a:gd name="connsiteX13" fmla="*/ 3941 w 10000"/>
              <a:gd name="connsiteY13" fmla="*/ 1160 h 10000"/>
              <a:gd name="connsiteX14" fmla="*/ 4994 w 10000"/>
              <a:gd name="connsiteY14" fmla="*/ 1995 h 10000"/>
              <a:gd name="connsiteX15" fmla="*/ 5555 w 10000"/>
              <a:gd name="connsiteY15" fmla="*/ 2427 h 10000"/>
              <a:gd name="connsiteX16" fmla="*/ 6299 w 10000"/>
              <a:gd name="connsiteY16" fmla="*/ 2847 h 10000"/>
              <a:gd name="connsiteX17" fmla="*/ 6649 w 10000"/>
              <a:gd name="connsiteY17" fmla="*/ 3001 h 10000"/>
              <a:gd name="connsiteX18" fmla="*/ 6860 w 10000"/>
              <a:gd name="connsiteY18" fmla="*/ 3072 h 10000"/>
              <a:gd name="connsiteX19" fmla="*/ 7182 w 10000"/>
              <a:gd name="connsiteY19" fmla="*/ 3178 h 10000"/>
              <a:gd name="connsiteX20" fmla="*/ 7415 w 10000"/>
              <a:gd name="connsiteY20" fmla="*/ 3220 h 10000"/>
              <a:gd name="connsiteX21" fmla="*/ 7689 w 10000"/>
              <a:gd name="connsiteY21" fmla="*/ 3178 h 10000"/>
              <a:gd name="connsiteX22" fmla="*/ 7970 w 10000"/>
              <a:gd name="connsiteY22" fmla="*/ 3131 h 10000"/>
              <a:gd name="connsiteX23" fmla="*/ 8291 w 10000"/>
              <a:gd name="connsiteY23" fmla="*/ 3173 h 10000"/>
              <a:gd name="connsiteX24" fmla="*/ 8430 w 10000"/>
              <a:gd name="connsiteY24" fmla="*/ 3285 h 10000"/>
              <a:gd name="connsiteX25" fmla="*/ 8496 w 10000"/>
              <a:gd name="connsiteY25" fmla="*/ 3522 h 10000"/>
              <a:gd name="connsiteX26" fmla="*/ 8307 w 10000"/>
              <a:gd name="connsiteY26" fmla="*/ 3421 h 10000"/>
              <a:gd name="connsiteX27" fmla="*/ 8496 w 10000"/>
              <a:gd name="connsiteY27" fmla="*/ 3522 h 10000"/>
              <a:gd name="connsiteX28" fmla="*/ 8591 w 10000"/>
              <a:gd name="connsiteY28" fmla="*/ 3515 h 10000"/>
              <a:gd name="connsiteX29" fmla="*/ 8745 w 10000"/>
              <a:gd name="connsiteY29" fmla="*/ 3605 h 10000"/>
              <a:gd name="connsiteX30" fmla="*/ 8919 w 10000"/>
              <a:gd name="connsiteY30" fmla="*/ 3693 h 10000"/>
              <a:gd name="connsiteX31" fmla="*/ 9095 w 10000"/>
              <a:gd name="connsiteY31" fmla="*/ 3753 h 10000"/>
              <a:gd name="connsiteX32" fmla="*/ 9376 w 10000"/>
              <a:gd name="connsiteY32" fmla="*/ 3883 h 10000"/>
              <a:gd name="connsiteX33" fmla="*/ 9546 w 10000"/>
              <a:gd name="connsiteY33" fmla="*/ 4007 h 10000"/>
              <a:gd name="connsiteX34" fmla="*/ 9678 w 10000"/>
              <a:gd name="connsiteY34" fmla="*/ 4037 h 10000"/>
              <a:gd name="connsiteX35" fmla="*/ 9745 w 10000"/>
              <a:gd name="connsiteY35" fmla="*/ 4043 h 10000"/>
              <a:gd name="connsiteX36" fmla="*/ 9871 w 10000"/>
              <a:gd name="connsiteY36" fmla="*/ 4079 h 10000"/>
              <a:gd name="connsiteX37" fmla="*/ 9943 w 10000"/>
              <a:gd name="connsiteY37" fmla="*/ 4203 h 10000"/>
              <a:gd name="connsiteX38" fmla="*/ 9968 w 10000"/>
              <a:gd name="connsiteY38" fmla="*/ 4362 h 10000"/>
              <a:gd name="connsiteX39" fmla="*/ 10000 w 10000"/>
              <a:gd name="connsiteY39" fmla="*/ 4611 h 10000"/>
              <a:gd name="connsiteX40" fmla="*/ 9915 w 10000"/>
              <a:gd name="connsiteY40" fmla="*/ 4800 h 10000"/>
              <a:gd name="connsiteX41" fmla="*/ 9817 w 10000"/>
              <a:gd name="connsiteY41" fmla="*/ 4883 h 10000"/>
              <a:gd name="connsiteX42" fmla="*/ 9663 w 10000"/>
              <a:gd name="connsiteY42" fmla="*/ 4883 h 10000"/>
              <a:gd name="connsiteX43" fmla="*/ 9499 w 10000"/>
              <a:gd name="connsiteY43" fmla="*/ 4890 h 10000"/>
              <a:gd name="connsiteX44" fmla="*/ 9303 w 10000"/>
              <a:gd name="connsiteY44" fmla="*/ 4825 h 10000"/>
              <a:gd name="connsiteX45" fmla="*/ 9247 w 10000"/>
              <a:gd name="connsiteY45" fmla="*/ 4830 h 10000"/>
              <a:gd name="connsiteX46" fmla="*/ 9215 w 10000"/>
              <a:gd name="connsiteY46" fmla="*/ 4617 h 10000"/>
              <a:gd name="connsiteX47" fmla="*/ 9228 w 10000"/>
              <a:gd name="connsiteY47" fmla="*/ 4481 h 10000"/>
              <a:gd name="connsiteX48" fmla="*/ 9234 w 10000"/>
              <a:gd name="connsiteY48" fmla="*/ 4623 h 10000"/>
              <a:gd name="connsiteX49" fmla="*/ 9253 w 10000"/>
              <a:gd name="connsiteY49" fmla="*/ 4771 h 10000"/>
              <a:gd name="connsiteX50" fmla="*/ 9281 w 10000"/>
              <a:gd name="connsiteY50" fmla="*/ 4841 h 10000"/>
              <a:gd name="connsiteX51" fmla="*/ 9199 w 10000"/>
              <a:gd name="connsiteY51" fmla="*/ 4989 h 10000"/>
              <a:gd name="connsiteX52" fmla="*/ 9183 w 10000"/>
              <a:gd name="connsiteY52" fmla="*/ 5126 h 10000"/>
              <a:gd name="connsiteX53" fmla="*/ 9202 w 10000"/>
              <a:gd name="connsiteY53" fmla="*/ 4954 h 10000"/>
              <a:gd name="connsiteX54" fmla="*/ 9269 w 10000"/>
              <a:gd name="connsiteY54" fmla="*/ 4812 h 10000"/>
              <a:gd name="connsiteX55" fmla="*/ 9354 w 10000"/>
              <a:gd name="connsiteY55" fmla="*/ 4866 h 10000"/>
              <a:gd name="connsiteX56" fmla="*/ 9433 w 10000"/>
              <a:gd name="connsiteY56" fmla="*/ 4966 h 10000"/>
              <a:gd name="connsiteX57" fmla="*/ 9521 w 10000"/>
              <a:gd name="connsiteY57" fmla="*/ 5007 h 10000"/>
              <a:gd name="connsiteX58" fmla="*/ 9641 w 10000"/>
              <a:gd name="connsiteY58" fmla="*/ 5025 h 10000"/>
              <a:gd name="connsiteX59" fmla="*/ 9694 w 10000"/>
              <a:gd name="connsiteY59" fmla="*/ 5067 h 10000"/>
              <a:gd name="connsiteX60" fmla="*/ 9738 w 10000"/>
              <a:gd name="connsiteY60" fmla="*/ 5090 h 10000"/>
              <a:gd name="connsiteX61" fmla="*/ 9839 w 10000"/>
              <a:gd name="connsiteY61" fmla="*/ 5132 h 10000"/>
              <a:gd name="connsiteX62" fmla="*/ 9883 w 10000"/>
              <a:gd name="connsiteY62" fmla="*/ 5214 h 10000"/>
              <a:gd name="connsiteX63" fmla="*/ 9918 w 10000"/>
              <a:gd name="connsiteY63" fmla="*/ 5268 h 10000"/>
              <a:gd name="connsiteX64" fmla="*/ 9927 w 10000"/>
              <a:gd name="connsiteY64" fmla="*/ 5374 h 10000"/>
              <a:gd name="connsiteX65" fmla="*/ 9887 w 10000"/>
              <a:gd name="connsiteY65" fmla="*/ 5594 h 10000"/>
              <a:gd name="connsiteX66" fmla="*/ 9798 w 10000"/>
              <a:gd name="connsiteY66" fmla="*/ 5777 h 10000"/>
              <a:gd name="connsiteX67" fmla="*/ 9697 w 10000"/>
              <a:gd name="connsiteY67" fmla="*/ 5843 h 10000"/>
              <a:gd name="connsiteX68" fmla="*/ 9574 w 10000"/>
              <a:gd name="connsiteY68" fmla="*/ 5801 h 10000"/>
              <a:gd name="connsiteX69" fmla="*/ 9351 w 10000"/>
              <a:gd name="connsiteY69" fmla="*/ 5652 h 10000"/>
              <a:gd name="connsiteX70" fmla="*/ 9209 w 10000"/>
              <a:gd name="connsiteY70" fmla="*/ 5605 h 10000"/>
              <a:gd name="connsiteX71" fmla="*/ 9158 w 10000"/>
              <a:gd name="connsiteY71" fmla="*/ 5558 h 10000"/>
              <a:gd name="connsiteX72" fmla="*/ 9224 w 10000"/>
              <a:gd name="connsiteY72" fmla="*/ 5445 h 10000"/>
              <a:gd name="connsiteX73" fmla="*/ 9142 w 10000"/>
              <a:gd name="connsiteY73" fmla="*/ 5558 h 10000"/>
              <a:gd name="connsiteX74" fmla="*/ 9035 w 10000"/>
              <a:gd name="connsiteY74" fmla="*/ 5724 h 10000"/>
              <a:gd name="connsiteX75" fmla="*/ 9161 w 10000"/>
              <a:gd name="connsiteY75" fmla="*/ 5522 h 10000"/>
              <a:gd name="connsiteX76" fmla="*/ 9281 w 10000"/>
              <a:gd name="connsiteY76" fmla="*/ 5629 h 10000"/>
              <a:gd name="connsiteX77" fmla="*/ 9474 w 10000"/>
              <a:gd name="connsiteY77" fmla="*/ 5730 h 10000"/>
              <a:gd name="connsiteX78" fmla="*/ 9596 w 10000"/>
              <a:gd name="connsiteY78" fmla="*/ 5777 h 10000"/>
              <a:gd name="connsiteX79" fmla="*/ 9650 w 10000"/>
              <a:gd name="connsiteY79" fmla="*/ 5794 h 10000"/>
              <a:gd name="connsiteX80" fmla="*/ 9707 w 10000"/>
              <a:gd name="connsiteY80" fmla="*/ 6032 h 10000"/>
              <a:gd name="connsiteX81" fmla="*/ 9678 w 10000"/>
              <a:gd name="connsiteY81" fmla="*/ 6250 h 10000"/>
              <a:gd name="connsiteX82" fmla="*/ 9546 w 10000"/>
              <a:gd name="connsiteY82" fmla="*/ 6310 h 10000"/>
              <a:gd name="connsiteX83" fmla="*/ 9436 w 10000"/>
              <a:gd name="connsiteY83" fmla="*/ 6304 h 10000"/>
              <a:gd name="connsiteX84" fmla="*/ 9310 w 10000"/>
              <a:gd name="connsiteY84" fmla="*/ 6304 h 10000"/>
              <a:gd name="connsiteX85" fmla="*/ 9187 w 10000"/>
              <a:gd name="connsiteY85" fmla="*/ 6257 h 10000"/>
              <a:gd name="connsiteX86" fmla="*/ 9086 w 10000"/>
              <a:gd name="connsiteY86" fmla="*/ 6150 h 10000"/>
              <a:gd name="connsiteX87" fmla="*/ 8979 w 10000"/>
              <a:gd name="connsiteY87" fmla="*/ 6115 h 10000"/>
              <a:gd name="connsiteX88" fmla="*/ 8906 w 10000"/>
              <a:gd name="connsiteY88" fmla="*/ 6126 h 10000"/>
              <a:gd name="connsiteX89" fmla="*/ 8824 w 10000"/>
              <a:gd name="connsiteY89" fmla="*/ 6032 h 10000"/>
              <a:gd name="connsiteX90" fmla="*/ 8944 w 10000"/>
              <a:gd name="connsiteY90" fmla="*/ 5895 h 10000"/>
              <a:gd name="connsiteX91" fmla="*/ 8802 w 10000"/>
              <a:gd name="connsiteY91" fmla="*/ 6055 h 10000"/>
              <a:gd name="connsiteX92" fmla="*/ 8748 w 10000"/>
              <a:gd name="connsiteY92" fmla="*/ 6037 h 10000"/>
              <a:gd name="connsiteX93" fmla="*/ 8679 w 10000"/>
              <a:gd name="connsiteY93" fmla="*/ 6185 h 10000"/>
              <a:gd name="connsiteX94" fmla="*/ 8588 w 10000"/>
              <a:gd name="connsiteY94" fmla="*/ 6221 h 10000"/>
              <a:gd name="connsiteX95" fmla="*/ 8452 w 10000"/>
              <a:gd name="connsiteY95" fmla="*/ 6280 h 10000"/>
              <a:gd name="connsiteX96" fmla="*/ 8641 w 10000"/>
              <a:gd name="connsiteY96" fmla="*/ 6203 h 10000"/>
              <a:gd name="connsiteX97" fmla="*/ 8723 w 10000"/>
              <a:gd name="connsiteY97" fmla="*/ 6126 h 10000"/>
              <a:gd name="connsiteX98" fmla="*/ 8767 w 10000"/>
              <a:gd name="connsiteY98" fmla="*/ 6043 h 10000"/>
              <a:gd name="connsiteX99" fmla="*/ 8840 w 10000"/>
              <a:gd name="connsiteY99" fmla="*/ 6037 h 10000"/>
              <a:gd name="connsiteX100" fmla="*/ 8944 w 10000"/>
              <a:gd name="connsiteY100" fmla="*/ 6102 h 10000"/>
              <a:gd name="connsiteX101" fmla="*/ 9086 w 10000"/>
              <a:gd name="connsiteY101" fmla="*/ 6150 h 10000"/>
              <a:gd name="connsiteX102" fmla="*/ 9001 w 10000"/>
              <a:gd name="connsiteY102" fmla="*/ 6292 h 10000"/>
              <a:gd name="connsiteX103" fmla="*/ 8897 w 10000"/>
              <a:gd name="connsiteY103" fmla="*/ 6398 h 10000"/>
              <a:gd name="connsiteX104" fmla="*/ 8840 w 10000"/>
              <a:gd name="connsiteY104" fmla="*/ 6410 h 10000"/>
              <a:gd name="connsiteX105" fmla="*/ 8679 w 10000"/>
              <a:gd name="connsiteY105" fmla="*/ 6393 h 10000"/>
              <a:gd name="connsiteX106" fmla="*/ 8446 w 10000"/>
              <a:gd name="connsiteY106" fmla="*/ 6345 h 10000"/>
              <a:gd name="connsiteX107" fmla="*/ 8162 w 10000"/>
              <a:gd name="connsiteY107" fmla="*/ 6280 h 10000"/>
              <a:gd name="connsiteX108" fmla="*/ 7935 w 10000"/>
              <a:gd name="connsiteY108" fmla="*/ 6174 h 10000"/>
              <a:gd name="connsiteX109" fmla="*/ 7765 w 10000"/>
              <a:gd name="connsiteY109" fmla="*/ 6043 h 10000"/>
              <a:gd name="connsiteX110" fmla="*/ 7538 w 10000"/>
              <a:gd name="connsiteY110" fmla="*/ 5901 h 10000"/>
              <a:gd name="connsiteX111" fmla="*/ 7301 w 10000"/>
              <a:gd name="connsiteY111" fmla="*/ 5724 h 10000"/>
              <a:gd name="connsiteX112" fmla="*/ 7141 w 10000"/>
              <a:gd name="connsiteY112" fmla="*/ 5493 h 10000"/>
              <a:gd name="connsiteX113" fmla="*/ 6885 w 10000"/>
              <a:gd name="connsiteY113" fmla="*/ 5304 h 10000"/>
              <a:gd name="connsiteX114" fmla="*/ 6453 w 10000"/>
              <a:gd name="connsiteY114" fmla="*/ 5055 h 10000"/>
              <a:gd name="connsiteX115" fmla="*/ 5523 w 10000"/>
              <a:gd name="connsiteY115" fmla="*/ 5007 h 10000"/>
              <a:gd name="connsiteX116" fmla="*/ 4562 w 10000"/>
              <a:gd name="connsiteY116" fmla="*/ 4954 h 10000"/>
              <a:gd name="connsiteX117" fmla="*/ 3742 w 10000"/>
              <a:gd name="connsiteY117" fmla="*/ 4759 h 10000"/>
              <a:gd name="connsiteX118" fmla="*/ 2601 w 10000"/>
              <a:gd name="connsiteY118" fmla="*/ 4096 h 10000"/>
              <a:gd name="connsiteX119" fmla="*/ 1980 w 10000"/>
              <a:gd name="connsiteY119" fmla="*/ 3338 h 10000"/>
              <a:gd name="connsiteX120" fmla="*/ 1277 w 10000"/>
              <a:gd name="connsiteY120" fmla="*/ 2688 h 10000"/>
              <a:gd name="connsiteX121" fmla="*/ 2926 w 10000"/>
              <a:gd name="connsiteY121" fmla="*/ 4309 h 10000"/>
              <a:gd name="connsiteX122" fmla="*/ 3629 w 10000"/>
              <a:gd name="connsiteY122" fmla="*/ 5037 h 10000"/>
              <a:gd name="connsiteX123" fmla="*/ 4037 w 10000"/>
              <a:gd name="connsiteY123" fmla="*/ 5615 h 10000"/>
              <a:gd name="connsiteX124" fmla="*/ 3960 w 10000"/>
              <a:gd name="connsiteY124" fmla="*/ 6564 h 10000"/>
              <a:gd name="connsiteX125" fmla="*/ 3739 w 10000"/>
              <a:gd name="connsiteY125" fmla="*/ 7990 h 10000"/>
              <a:gd name="connsiteX126" fmla="*/ 3300 w 10000"/>
              <a:gd name="connsiteY126" fmla="*/ 10000 h 10000"/>
              <a:gd name="connsiteX127" fmla="*/ 2282 w 10000"/>
              <a:gd name="connsiteY127" fmla="*/ 8203 h 10000"/>
              <a:gd name="connsiteX0" fmla="*/ 2282 w 10000"/>
              <a:gd name="connsiteY0" fmla="*/ 8203 h 10000"/>
              <a:gd name="connsiteX1" fmla="*/ 1693 w 10000"/>
              <a:gd name="connsiteY1" fmla="*/ 6783 h 10000"/>
              <a:gd name="connsiteX2" fmla="*/ 1182 w 10000"/>
              <a:gd name="connsiteY2" fmla="*/ 5369 h 10000"/>
              <a:gd name="connsiteX3" fmla="*/ 921 w 10000"/>
              <a:gd name="connsiteY3" fmla="*/ 4659 h 10000"/>
              <a:gd name="connsiteX4" fmla="*/ 463 w 10000"/>
              <a:gd name="connsiteY4" fmla="*/ 3137 h 10000"/>
              <a:gd name="connsiteX5" fmla="*/ 233 w 10000"/>
              <a:gd name="connsiteY5" fmla="*/ 1924 h 10000"/>
              <a:gd name="connsiteX6" fmla="*/ 0 w 10000"/>
              <a:gd name="connsiteY6" fmla="*/ 924 h 10000"/>
              <a:gd name="connsiteX7" fmla="*/ 50 w 10000"/>
              <a:gd name="connsiteY7" fmla="*/ 47 h 10000"/>
              <a:gd name="connsiteX8" fmla="*/ 309 w 10000"/>
              <a:gd name="connsiteY8" fmla="*/ 0 h 10000"/>
              <a:gd name="connsiteX9" fmla="*/ 820 w 10000"/>
              <a:gd name="connsiteY9" fmla="*/ 0 h 10000"/>
              <a:gd name="connsiteX10" fmla="*/ 1576 w 10000"/>
              <a:gd name="connsiteY10" fmla="*/ 119 h 10000"/>
              <a:gd name="connsiteX11" fmla="*/ 2355 w 10000"/>
              <a:gd name="connsiteY11" fmla="*/ 379 h 10000"/>
              <a:gd name="connsiteX12" fmla="*/ 3058 w 10000"/>
              <a:gd name="connsiteY12" fmla="*/ 657 h 10000"/>
              <a:gd name="connsiteX13" fmla="*/ 3941 w 10000"/>
              <a:gd name="connsiteY13" fmla="*/ 1160 h 10000"/>
              <a:gd name="connsiteX14" fmla="*/ 4994 w 10000"/>
              <a:gd name="connsiteY14" fmla="*/ 1995 h 10000"/>
              <a:gd name="connsiteX15" fmla="*/ 5555 w 10000"/>
              <a:gd name="connsiteY15" fmla="*/ 2427 h 10000"/>
              <a:gd name="connsiteX16" fmla="*/ 6299 w 10000"/>
              <a:gd name="connsiteY16" fmla="*/ 2847 h 10000"/>
              <a:gd name="connsiteX17" fmla="*/ 6649 w 10000"/>
              <a:gd name="connsiteY17" fmla="*/ 3001 h 10000"/>
              <a:gd name="connsiteX18" fmla="*/ 6860 w 10000"/>
              <a:gd name="connsiteY18" fmla="*/ 3072 h 10000"/>
              <a:gd name="connsiteX19" fmla="*/ 7182 w 10000"/>
              <a:gd name="connsiteY19" fmla="*/ 3178 h 10000"/>
              <a:gd name="connsiteX20" fmla="*/ 7415 w 10000"/>
              <a:gd name="connsiteY20" fmla="*/ 3220 h 10000"/>
              <a:gd name="connsiteX21" fmla="*/ 7689 w 10000"/>
              <a:gd name="connsiteY21" fmla="*/ 3178 h 10000"/>
              <a:gd name="connsiteX22" fmla="*/ 7970 w 10000"/>
              <a:gd name="connsiteY22" fmla="*/ 3131 h 10000"/>
              <a:gd name="connsiteX23" fmla="*/ 8291 w 10000"/>
              <a:gd name="connsiteY23" fmla="*/ 3173 h 10000"/>
              <a:gd name="connsiteX24" fmla="*/ 8430 w 10000"/>
              <a:gd name="connsiteY24" fmla="*/ 3285 h 10000"/>
              <a:gd name="connsiteX25" fmla="*/ 8496 w 10000"/>
              <a:gd name="connsiteY25" fmla="*/ 3522 h 10000"/>
              <a:gd name="connsiteX26" fmla="*/ 8307 w 10000"/>
              <a:gd name="connsiteY26" fmla="*/ 3421 h 10000"/>
              <a:gd name="connsiteX27" fmla="*/ 8496 w 10000"/>
              <a:gd name="connsiteY27" fmla="*/ 3522 h 10000"/>
              <a:gd name="connsiteX28" fmla="*/ 8591 w 10000"/>
              <a:gd name="connsiteY28" fmla="*/ 3515 h 10000"/>
              <a:gd name="connsiteX29" fmla="*/ 8745 w 10000"/>
              <a:gd name="connsiteY29" fmla="*/ 3605 h 10000"/>
              <a:gd name="connsiteX30" fmla="*/ 8919 w 10000"/>
              <a:gd name="connsiteY30" fmla="*/ 3693 h 10000"/>
              <a:gd name="connsiteX31" fmla="*/ 9095 w 10000"/>
              <a:gd name="connsiteY31" fmla="*/ 3753 h 10000"/>
              <a:gd name="connsiteX32" fmla="*/ 9376 w 10000"/>
              <a:gd name="connsiteY32" fmla="*/ 3883 h 10000"/>
              <a:gd name="connsiteX33" fmla="*/ 9546 w 10000"/>
              <a:gd name="connsiteY33" fmla="*/ 4007 h 10000"/>
              <a:gd name="connsiteX34" fmla="*/ 9678 w 10000"/>
              <a:gd name="connsiteY34" fmla="*/ 4037 h 10000"/>
              <a:gd name="connsiteX35" fmla="*/ 9745 w 10000"/>
              <a:gd name="connsiteY35" fmla="*/ 4043 h 10000"/>
              <a:gd name="connsiteX36" fmla="*/ 9871 w 10000"/>
              <a:gd name="connsiteY36" fmla="*/ 4079 h 10000"/>
              <a:gd name="connsiteX37" fmla="*/ 9943 w 10000"/>
              <a:gd name="connsiteY37" fmla="*/ 4203 h 10000"/>
              <a:gd name="connsiteX38" fmla="*/ 9968 w 10000"/>
              <a:gd name="connsiteY38" fmla="*/ 4362 h 10000"/>
              <a:gd name="connsiteX39" fmla="*/ 10000 w 10000"/>
              <a:gd name="connsiteY39" fmla="*/ 4611 h 10000"/>
              <a:gd name="connsiteX40" fmla="*/ 9915 w 10000"/>
              <a:gd name="connsiteY40" fmla="*/ 4800 h 10000"/>
              <a:gd name="connsiteX41" fmla="*/ 9817 w 10000"/>
              <a:gd name="connsiteY41" fmla="*/ 4883 h 10000"/>
              <a:gd name="connsiteX42" fmla="*/ 9663 w 10000"/>
              <a:gd name="connsiteY42" fmla="*/ 4883 h 10000"/>
              <a:gd name="connsiteX43" fmla="*/ 9499 w 10000"/>
              <a:gd name="connsiteY43" fmla="*/ 4890 h 10000"/>
              <a:gd name="connsiteX44" fmla="*/ 9303 w 10000"/>
              <a:gd name="connsiteY44" fmla="*/ 4825 h 10000"/>
              <a:gd name="connsiteX45" fmla="*/ 9247 w 10000"/>
              <a:gd name="connsiteY45" fmla="*/ 4830 h 10000"/>
              <a:gd name="connsiteX46" fmla="*/ 9215 w 10000"/>
              <a:gd name="connsiteY46" fmla="*/ 4617 h 10000"/>
              <a:gd name="connsiteX47" fmla="*/ 9228 w 10000"/>
              <a:gd name="connsiteY47" fmla="*/ 4481 h 10000"/>
              <a:gd name="connsiteX48" fmla="*/ 9234 w 10000"/>
              <a:gd name="connsiteY48" fmla="*/ 4623 h 10000"/>
              <a:gd name="connsiteX49" fmla="*/ 9253 w 10000"/>
              <a:gd name="connsiteY49" fmla="*/ 4771 h 10000"/>
              <a:gd name="connsiteX50" fmla="*/ 9281 w 10000"/>
              <a:gd name="connsiteY50" fmla="*/ 4841 h 10000"/>
              <a:gd name="connsiteX51" fmla="*/ 9199 w 10000"/>
              <a:gd name="connsiteY51" fmla="*/ 4989 h 10000"/>
              <a:gd name="connsiteX52" fmla="*/ 9183 w 10000"/>
              <a:gd name="connsiteY52" fmla="*/ 5126 h 10000"/>
              <a:gd name="connsiteX53" fmla="*/ 9202 w 10000"/>
              <a:gd name="connsiteY53" fmla="*/ 4954 h 10000"/>
              <a:gd name="connsiteX54" fmla="*/ 9269 w 10000"/>
              <a:gd name="connsiteY54" fmla="*/ 4812 h 10000"/>
              <a:gd name="connsiteX55" fmla="*/ 9354 w 10000"/>
              <a:gd name="connsiteY55" fmla="*/ 4866 h 10000"/>
              <a:gd name="connsiteX56" fmla="*/ 9433 w 10000"/>
              <a:gd name="connsiteY56" fmla="*/ 4966 h 10000"/>
              <a:gd name="connsiteX57" fmla="*/ 9521 w 10000"/>
              <a:gd name="connsiteY57" fmla="*/ 5007 h 10000"/>
              <a:gd name="connsiteX58" fmla="*/ 9641 w 10000"/>
              <a:gd name="connsiteY58" fmla="*/ 5025 h 10000"/>
              <a:gd name="connsiteX59" fmla="*/ 9694 w 10000"/>
              <a:gd name="connsiteY59" fmla="*/ 5067 h 10000"/>
              <a:gd name="connsiteX60" fmla="*/ 9738 w 10000"/>
              <a:gd name="connsiteY60" fmla="*/ 5090 h 10000"/>
              <a:gd name="connsiteX61" fmla="*/ 9839 w 10000"/>
              <a:gd name="connsiteY61" fmla="*/ 5132 h 10000"/>
              <a:gd name="connsiteX62" fmla="*/ 9883 w 10000"/>
              <a:gd name="connsiteY62" fmla="*/ 5214 h 10000"/>
              <a:gd name="connsiteX63" fmla="*/ 9918 w 10000"/>
              <a:gd name="connsiteY63" fmla="*/ 5268 h 10000"/>
              <a:gd name="connsiteX64" fmla="*/ 9927 w 10000"/>
              <a:gd name="connsiteY64" fmla="*/ 5374 h 10000"/>
              <a:gd name="connsiteX65" fmla="*/ 9887 w 10000"/>
              <a:gd name="connsiteY65" fmla="*/ 5594 h 10000"/>
              <a:gd name="connsiteX66" fmla="*/ 9798 w 10000"/>
              <a:gd name="connsiteY66" fmla="*/ 5777 h 10000"/>
              <a:gd name="connsiteX67" fmla="*/ 9697 w 10000"/>
              <a:gd name="connsiteY67" fmla="*/ 5843 h 10000"/>
              <a:gd name="connsiteX68" fmla="*/ 9574 w 10000"/>
              <a:gd name="connsiteY68" fmla="*/ 5801 h 10000"/>
              <a:gd name="connsiteX69" fmla="*/ 9351 w 10000"/>
              <a:gd name="connsiteY69" fmla="*/ 5652 h 10000"/>
              <a:gd name="connsiteX70" fmla="*/ 9209 w 10000"/>
              <a:gd name="connsiteY70" fmla="*/ 5605 h 10000"/>
              <a:gd name="connsiteX71" fmla="*/ 9158 w 10000"/>
              <a:gd name="connsiteY71" fmla="*/ 5558 h 10000"/>
              <a:gd name="connsiteX72" fmla="*/ 9224 w 10000"/>
              <a:gd name="connsiteY72" fmla="*/ 5445 h 10000"/>
              <a:gd name="connsiteX73" fmla="*/ 9142 w 10000"/>
              <a:gd name="connsiteY73" fmla="*/ 5558 h 10000"/>
              <a:gd name="connsiteX74" fmla="*/ 9035 w 10000"/>
              <a:gd name="connsiteY74" fmla="*/ 5724 h 10000"/>
              <a:gd name="connsiteX75" fmla="*/ 9161 w 10000"/>
              <a:gd name="connsiteY75" fmla="*/ 5522 h 10000"/>
              <a:gd name="connsiteX76" fmla="*/ 9281 w 10000"/>
              <a:gd name="connsiteY76" fmla="*/ 5629 h 10000"/>
              <a:gd name="connsiteX77" fmla="*/ 9474 w 10000"/>
              <a:gd name="connsiteY77" fmla="*/ 5730 h 10000"/>
              <a:gd name="connsiteX78" fmla="*/ 9596 w 10000"/>
              <a:gd name="connsiteY78" fmla="*/ 5777 h 10000"/>
              <a:gd name="connsiteX79" fmla="*/ 9650 w 10000"/>
              <a:gd name="connsiteY79" fmla="*/ 5794 h 10000"/>
              <a:gd name="connsiteX80" fmla="*/ 9707 w 10000"/>
              <a:gd name="connsiteY80" fmla="*/ 6032 h 10000"/>
              <a:gd name="connsiteX81" fmla="*/ 9678 w 10000"/>
              <a:gd name="connsiteY81" fmla="*/ 6250 h 10000"/>
              <a:gd name="connsiteX82" fmla="*/ 9546 w 10000"/>
              <a:gd name="connsiteY82" fmla="*/ 6310 h 10000"/>
              <a:gd name="connsiteX83" fmla="*/ 9436 w 10000"/>
              <a:gd name="connsiteY83" fmla="*/ 6304 h 10000"/>
              <a:gd name="connsiteX84" fmla="*/ 9310 w 10000"/>
              <a:gd name="connsiteY84" fmla="*/ 6304 h 10000"/>
              <a:gd name="connsiteX85" fmla="*/ 9187 w 10000"/>
              <a:gd name="connsiteY85" fmla="*/ 6257 h 10000"/>
              <a:gd name="connsiteX86" fmla="*/ 9086 w 10000"/>
              <a:gd name="connsiteY86" fmla="*/ 6150 h 10000"/>
              <a:gd name="connsiteX87" fmla="*/ 8979 w 10000"/>
              <a:gd name="connsiteY87" fmla="*/ 6115 h 10000"/>
              <a:gd name="connsiteX88" fmla="*/ 8906 w 10000"/>
              <a:gd name="connsiteY88" fmla="*/ 6126 h 10000"/>
              <a:gd name="connsiteX89" fmla="*/ 8824 w 10000"/>
              <a:gd name="connsiteY89" fmla="*/ 6032 h 10000"/>
              <a:gd name="connsiteX90" fmla="*/ 8944 w 10000"/>
              <a:gd name="connsiteY90" fmla="*/ 5895 h 10000"/>
              <a:gd name="connsiteX91" fmla="*/ 8802 w 10000"/>
              <a:gd name="connsiteY91" fmla="*/ 6055 h 10000"/>
              <a:gd name="connsiteX92" fmla="*/ 8748 w 10000"/>
              <a:gd name="connsiteY92" fmla="*/ 6037 h 10000"/>
              <a:gd name="connsiteX93" fmla="*/ 8679 w 10000"/>
              <a:gd name="connsiteY93" fmla="*/ 6185 h 10000"/>
              <a:gd name="connsiteX94" fmla="*/ 8588 w 10000"/>
              <a:gd name="connsiteY94" fmla="*/ 6221 h 10000"/>
              <a:gd name="connsiteX95" fmla="*/ 8452 w 10000"/>
              <a:gd name="connsiteY95" fmla="*/ 6280 h 10000"/>
              <a:gd name="connsiteX96" fmla="*/ 8641 w 10000"/>
              <a:gd name="connsiteY96" fmla="*/ 6203 h 10000"/>
              <a:gd name="connsiteX97" fmla="*/ 8723 w 10000"/>
              <a:gd name="connsiteY97" fmla="*/ 6126 h 10000"/>
              <a:gd name="connsiteX98" fmla="*/ 8767 w 10000"/>
              <a:gd name="connsiteY98" fmla="*/ 6043 h 10000"/>
              <a:gd name="connsiteX99" fmla="*/ 8840 w 10000"/>
              <a:gd name="connsiteY99" fmla="*/ 6037 h 10000"/>
              <a:gd name="connsiteX100" fmla="*/ 8944 w 10000"/>
              <a:gd name="connsiteY100" fmla="*/ 6102 h 10000"/>
              <a:gd name="connsiteX101" fmla="*/ 9086 w 10000"/>
              <a:gd name="connsiteY101" fmla="*/ 6150 h 10000"/>
              <a:gd name="connsiteX102" fmla="*/ 9001 w 10000"/>
              <a:gd name="connsiteY102" fmla="*/ 6292 h 10000"/>
              <a:gd name="connsiteX103" fmla="*/ 8897 w 10000"/>
              <a:gd name="connsiteY103" fmla="*/ 6398 h 10000"/>
              <a:gd name="connsiteX104" fmla="*/ 8840 w 10000"/>
              <a:gd name="connsiteY104" fmla="*/ 6410 h 10000"/>
              <a:gd name="connsiteX105" fmla="*/ 8679 w 10000"/>
              <a:gd name="connsiteY105" fmla="*/ 6393 h 10000"/>
              <a:gd name="connsiteX106" fmla="*/ 8446 w 10000"/>
              <a:gd name="connsiteY106" fmla="*/ 6345 h 10000"/>
              <a:gd name="connsiteX107" fmla="*/ 8162 w 10000"/>
              <a:gd name="connsiteY107" fmla="*/ 6280 h 10000"/>
              <a:gd name="connsiteX108" fmla="*/ 7935 w 10000"/>
              <a:gd name="connsiteY108" fmla="*/ 6174 h 10000"/>
              <a:gd name="connsiteX109" fmla="*/ 7765 w 10000"/>
              <a:gd name="connsiteY109" fmla="*/ 6043 h 10000"/>
              <a:gd name="connsiteX110" fmla="*/ 7538 w 10000"/>
              <a:gd name="connsiteY110" fmla="*/ 5901 h 10000"/>
              <a:gd name="connsiteX111" fmla="*/ 7301 w 10000"/>
              <a:gd name="connsiteY111" fmla="*/ 5724 h 10000"/>
              <a:gd name="connsiteX112" fmla="*/ 7141 w 10000"/>
              <a:gd name="connsiteY112" fmla="*/ 5493 h 10000"/>
              <a:gd name="connsiteX113" fmla="*/ 6885 w 10000"/>
              <a:gd name="connsiteY113" fmla="*/ 5304 h 10000"/>
              <a:gd name="connsiteX114" fmla="*/ 6453 w 10000"/>
              <a:gd name="connsiteY114" fmla="*/ 5055 h 10000"/>
              <a:gd name="connsiteX115" fmla="*/ 5523 w 10000"/>
              <a:gd name="connsiteY115" fmla="*/ 5007 h 10000"/>
              <a:gd name="connsiteX116" fmla="*/ 4562 w 10000"/>
              <a:gd name="connsiteY116" fmla="*/ 4954 h 10000"/>
              <a:gd name="connsiteX117" fmla="*/ 3742 w 10000"/>
              <a:gd name="connsiteY117" fmla="*/ 4759 h 10000"/>
              <a:gd name="connsiteX118" fmla="*/ 2601 w 10000"/>
              <a:gd name="connsiteY118" fmla="*/ 4096 h 10000"/>
              <a:gd name="connsiteX119" fmla="*/ 1980 w 10000"/>
              <a:gd name="connsiteY119" fmla="*/ 3338 h 10000"/>
              <a:gd name="connsiteX120" fmla="*/ 1277 w 10000"/>
              <a:gd name="connsiteY120" fmla="*/ 2688 h 10000"/>
              <a:gd name="connsiteX121" fmla="*/ 2926 w 10000"/>
              <a:gd name="connsiteY121" fmla="*/ 4309 h 10000"/>
              <a:gd name="connsiteX122" fmla="*/ 3629 w 10000"/>
              <a:gd name="connsiteY122" fmla="*/ 5037 h 10000"/>
              <a:gd name="connsiteX123" fmla="*/ 4121 w 10000"/>
              <a:gd name="connsiteY123" fmla="*/ 5398 h 10000"/>
              <a:gd name="connsiteX124" fmla="*/ 3960 w 10000"/>
              <a:gd name="connsiteY124" fmla="*/ 6564 h 10000"/>
              <a:gd name="connsiteX125" fmla="*/ 3739 w 10000"/>
              <a:gd name="connsiteY125" fmla="*/ 7990 h 10000"/>
              <a:gd name="connsiteX126" fmla="*/ 3300 w 10000"/>
              <a:gd name="connsiteY126" fmla="*/ 10000 h 10000"/>
              <a:gd name="connsiteX127" fmla="*/ 2282 w 10000"/>
              <a:gd name="connsiteY127" fmla="*/ 8203 h 10000"/>
              <a:gd name="connsiteX0" fmla="*/ 2282 w 10000"/>
              <a:gd name="connsiteY0" fmla="*/ 8203 h 10000"/>
              <a:gd name="connsiteX1" fmla="*/ 1693 w 10000"/>
              <a:gd name="connsiteY1" fmla="*/ 6783 h 10000"/>
              <a:gd name="connsiteX2" fmla="*/ 1182 w 10000"/>
              <a:gd name="connsiteY2" fmla="*/ 5369 h 10000"/>
              <a:gd name="connsiteX3" fmla="*/ 921 w 10000"/>
              <a:gd name="connsiteY3" fmla="*/ 4659 h 10000"/>
              <a:gd name="connsiteX4" fmla="*/ 463 w 10000"/>
              <a:gd name="connsiteY4" fmla="*/ 3137 h 10000"/>
              <a:gd name="connsiteX5" fmla="*/ 233 w 10000"/>
              <a:gd name="connsiteY5" fmla="*/ 1924 h 10000"/>
              <a:gd name="connsiteX6" fmla="*/ 0 w 10000"/>
              <a:gd name="connsiteY6" fmla="*/ 924 h 10000"/>
              <a:gd name="connsiteX7" fmla="*/ 50 w 10000"/>
              <a:gd name="connsiteY7" fmla="*/ 47 h 10000"/>
              <a:gd name="connsiteX8" fmla="*/ 309 w 10000"/>
              <a:gd name="connsiteY8" fmla="*/ 0 h 10000"/>
              <a:gd name="connsiteX9" fmla="*/ 820 w 10000"/>
              <a:gd name="connsiteY9" fmla="*/ 0 h 10000"/>
              <a:gd name="connsiteX10" fmla="*/ 1576 w 10000"/>
              <a:gd name="connsiteY10" fmla="*/ 119 h 10000"/>
              <a:gd name="connsiteX11" fmla="*/ 2355 w 10000"/>
              <a:gd name="connsiteY11" fmla="*/ 379 h 10000"/>
              <a:gd name="connsiteX12" fmla="*/ 3058 w 10000"/>
              <a:gd name="connsiteY12" fmla="*/ 657 h 10000"/>
              <a:gd name="connsiteX13" fmla="*/ 3941 w 10000"/>
              <a:gd name="connsiteY13" fmla="*/ 1160 h 10000"/>
              <a:gd name="connsiteX14" fmla="*/ 4994 w 10000"/>
              <a:gd name="connsiteY14" fmla="*/ 1995 h 10000"/>
              <a:gd name="connsiteX15" fmla="*/ 5555 w 10000"/>
              <a:gd name="connsiteY15" fmla="*/ 2427 h 10000"/>
              <a:gd name="connsiteX16" fmla="*/ 6299 w 10000"/>
              <a:gd name="connsiteY16" fmla="*/ 2847 h 10000"/>
              <a:gd name="connsiteX17" fmla="*/ 6649 w 10000"/>
              <a:gd name="connsiteY17" fmla="*/ 3001 h 10000"/>
              <a:gd name="connsiteX18" fmla="*/ 6860 w 10000"/>
              <a:gd name="connsiteY18" fmla="*/ 3072 h 10000"/>
              <a:gd name="connsiteX19" fmla="*/ 7182 w 10000"/>
              <a:gd name="connsiteY19" fmla="*/ 3178 h 10000"/>
              <a:gd name="connsiteX20" fmla="*/ 7415 w 10000"/>
              <a:gd name="connsiteY20" fmla="*/ 3220 h 10000"/>
              <a:gd name="connsiteX21" fmla="*/ 7689 w 10000"/>
              <a:gd name="connsiteY21" fmla="*/ 3178 h 10000"/>
              <a:gd name="connsiteX22" fmla="*/ 7970 w 10000"/>
              <a:gd name="connsiteY22" fmla="*/ 3131 h 10000"/>
              <a:gd name="connsiteX23" fmla="*/ 8291 w 10000"/>
              <a:gd name="connsiteY23" fmla="*/ 3173 h 10000"/>
              <a:gd name="connsiteX24" fmla="*/ 8430 w 10000"/>
              <a:gd name="connsiteY24" fmla="*/ 3285 h 10000"/>
              <a:gd name="connsiteX25" fmla="*/ 8496 w 10000"/>
              <a:gd name="connsiteY25" fmla="*/ 3522 h 10000"/>
              <a:gd name="connsiteX26" fmla="*/ 8307 w 10000"/>
              <a:gd name="connsiteY26" fmla="*/ 3421 h 10000"/>
              <a:gd name="connsiteX27" fmla="*/ 8496 w 10000"/>
              <a:gd name="connsiteY27" fmla="*/ 3522 h 10000"/>
              <a:gd name="connsiteX28" fmla="*/ 8591 w 10000"/>
              <a:gd name="connsiteY28" fmla="*/ 3515 h 10000"/>
              <a:gd name="connsiteX29" fmla="*/ 8745 w 10000"/>
              <a:gd name="connsiteY29" fmla="*/ 3605 h 10000"/>
              <a:gd name="connsiteX30" fmla="*/ 8919 w 10000"/>
              <a:gd name="connsiteY30" fmla="*/ 3693 h 10000"/>
              <a:gd name="connsiteX31" fmla="*/ 9095 w 10000"/>
              <a:gd name="connsiteY31" fmla="*/ 3753 h 10000"/>
              <a:gd name="connsiteX32" fmla="*/ 9376 w 10000"/>
              <a:gd name="connsiteY32" fmla="*/ 3883 h 10000"/>
              <a:gd name="connsiteX33" fmla="*/ 9546 w 10000"/>
              <a:gd name="connsiteY33" fmla="*/ 4007 h 10000"/>
              <a:gd name="connsiteX34" fmla="*/ 9678 w 10000"/>
              <a:gd name="connsiteY34" fmla="*/ 4037 h 10000"/>
              <a:gd name="connsiteX35" fmla="*/ 9745 w 10000"/>
              <a:gd name="connsiteY35" fmla="*/ 4043 h 10000"/>
              <a:gd name="connsiteX36" fmla="*/ 9871 w 10000"/>
              <a:gd name="connsiteY36" fmla="*/ 4079 h 10000"/>
              <a:gd name="connsiteX37" fmla="*/ 9943 w 10000"/>
              <a:gd name="connsiteY37" fmla="*/ 4203 h 10000"/>
              <a:gd name="connsiteX38" fmla="*/ 9968 w 10000"/>
              <a:gd name="connsiteY38" fmla="*/ 4362 h 10000"/>
              <a:gd name="connsiteX39" fmla="*/ 10000 w 10000"/>
              <a:gd name="connsiteY39" fmla="*/ 4611 h 10000"/>
              <a:gd name="connsiteX40" fmla="*/ 9915 w 10000"/>
              <a:gd name="connsiteY40" fmla="*/ 4800 h 10000"/>
              <a:gd name="connsiteX41" fmla="*/ 9817 w 10000"/>
              <a:gd name="connsiteY41" fmla="*/ 4883 h 10000"/>
              <a:gd name="connsiteX42" fmla="*/ 9663 w 10000"/>
              <a:gd name="connsiteY42" fmla="*/ 4883 h 10000"/>
              <a:gd name="connsiteX43" fmla="*/ 9499 w 10000"/>
              <a:gd name="connsiteY43" fmla="*/ 4890 h 10000"/>
              <a:gd name="connsiteX44" fmla="*/ 9303 w 10000"/>
              <a:gd name="connsiteY44" fmla="*/ 4825 h 10000"/>
              <a:gd name="connsiteX45" fmla="*/ 9247 w 10000"/>
              <a:gd name="connsiteY45" fmla="*/ 4830 h 10000"/>
              <a:gd name="connsiteX46" fmla="*/ 9215 w 10000"/>
              <a:gd name="connsiteY46" fmla="*/ 4617 h 10000"/>
              <a:gd name="connsiteX47" fmla="*/ 9228 w 10000"/>
              <a:gd name="connsiteY47" fmla="*/ 4481 h 10000"/>
              <a:gd name="connsiteX48" fmla="*/ 9234 w 10000"/>
              <a:gd name="connsiteY48" fmla="*/ 4623 h 10000"/>
              <a:gd name="connsiteX49" fmla="*/ 9253 w 10000"/>
              <a:gd name="connsiteY49" fmla="*/ 4771 h 10000"/>
              <a:gd name="connsiteX50" fmla="*/ 9281 w 10000"/>
              <a:gd name="connsiteY50" fmla="*/ 4841 h 10000"/>
              <a:gd name="connsiteX51" fmla="*/ 9199 w 10000"/>
              <a:gd name="connsiteY51" fmla="*/ 4989 h 10000"/>
              <a:gd name="connsiteX52" fmla="*/ 9183 w 10000"/>
              <a:gd name="connsiteY52" fmla="*/ 5126 h 10000"/>
              <a:gd name="connsiteX53" fmla="*/ 9202 w 10000"/>
              <a:gd name="connsiteY53" fmla="*/ 4954 h 10000"/>
              <a:gd name="connsiteX54" fmla="*/ 9269 w 10000"/>
              <a:gd name="connsiteY54" fmla="*/ 4812 h 10000"/>
              <a:gd name="connsiteX55" fmla="*/ 9354 w 10000"/>
              <a:gd name="connsiteY55" fmla="*/ 4866 h 10000"/>
              <a:gd name="connsiteX56" fmla="*/ 9433 w 10000"/>
              <a:gd name="connsiteY56" fmla="*/ 4966 h 10000"/>
              <a:gd name="connsiteX57" fmla="*/ 9521 w 10000"/>
              <a:gd name="connsiteY57" fmla="*/ 5007 h 10000"/>
              <a:gd name="connsiteX58" fmla="*/ 9641 w 10000"/>
              <a:gd name="connsiteY58" fmla="*/ 5025 h 10000"/>
              <a:gd name="connsiteX59" fmla="*/ 9694 w 10000"/>
              <a:gd name="connsiteY59" fmla="*/ 5067 h 10000"/>
              <a:gd name="connsiteX60" fmla="*/ 9738 w 10000"/>
              <a:gd name="connsiteY60" fmla="*/ 5090 h 10000"/>
              <a:gd name="connsiteX61" fmla="*/ 9839 w 10000"/>
              <a:gd name="connsiteY61" fmla="*/ 5132 h 10000"/>
              <a:gd name="connsiteX62" fmla="*/ 9883 w 10000"/>
              <a:gd name="connsiteY62" fmla="*/ 5214 h 10000"/>
              <a:gd name="connsiteX63" fmla="*/ 9918 w 10000"/>
              <a:gd name="connsiteY63" fmla="*/ 5268 h 10000"/>
              <a:gd name="connsiteX64" fmla="*/ 9927 w 10000"/>
              <a:gd name="connsiteY64" fmla="*/ 5374 h 10000"/>
              <a:gd name="connsiteX65" fmla="*/ 9887 w 10000"/>
              <a:gd name="connsiteY65" fmla="*/ 5594 h 10000"/>
              <a:gd name="connsiteX66" fmla="*/ 9798 w 10000"/>
              <a:gd name="connsiteY66" fmla="*/ 5777 h 10000"/>
              <a:gd name="connsiteX67" fmla="*/ 9697 w 10000"/>
              <a:gd name="connsiteY67" fmla="*/ 5843 h 10000"/>
              <a:gd name="connsiteX68" fmla="*/ 9574 w 10000"/>
              <a:gd name="connsiteY68" fmla="*/ 5801 h 10000"/>
              <a:gd name="connsiteX69" fmla="*/ 9351 w 10000"/>
              <a:gd name="connsiteY69" fmla="*/ 5652 h 10000"/>
              <a:gd name="connsiteX70" fmla="*/ 9209 w 10000"/>
              <a:gd name="connsiteY70" fmla="*/ 5605 h 10000"/>
              <a:gd name="connsiteX71" fmla="*/ 9158 w 10000"/>
              <a:gd name="connsiteY71" fmla="*/ 5558 h 10000"/>
              <a:gd name="connsiteX72" fmla="*/ 9224 w 10000"/>
              <a:gd name="connsiteY72" fmla="*/ 5445 h 10000"/>
              <a:gd name="connsiteX73" fmla="*/ 9142 w 10000"/>
              <a:gd name="connsiteY73" fmla="*/ 5558 h 10000"/>
              <a:gd name="connsiteX74" fmla="*/ 9035 w 10000"/>
              <a:gd name="connsiteY74" fmla="*/ 5724 h 10000"/>
              <a:gd name="connsiteX75" fmla="*/ 9161 w 10000"/>
              <a:gd name="connsiteY75" fmla="*/ 5522 h 10000"/>
              <a:gd name="connsiteX76" fmla="*/ 9281 w 10000"/>
              <a:gd name="connsiteY76" fmla="*/ 5629 h 10000"/>
              <a:gd name="connsiteX77" fmla="*/ 9474 w 10000"/>
              <a:gd name="connsiteY77" fmla="*/ 5730 h 10000"/>
              <a:gd name="connsiteX78" fmla="*/ 9596 w 10000"/>
              <a:gd name="connsiteY78" fmla="*/ 5777 h 10000"/>
              <a:gd name="connsiteX79" fmla="*/ 9650 w 10000"/>
              <a:gd name="connsiteY79" fmla="*/ 5794 h 10000"/>
              <a:gd name="connsiteX80" fmla="*/ 9707 w 10000"/>
              <a:gd name="connsiteY80" fmla="*/ 6032 h 10000"/>
              <a:gd name="connsiteX81" fmla="*/ 9678 w 10000"/>
              <a:gd name="connsiteY81" fmla="*/ 6250 h 10000"/>
              <a:gd name="connsiteX82" fmla="*/ 9546 w 10000"/>
              <a:gd name="connsiteY82" fmla="*/ 6310 h 10000"/>
              <a:gd name="connsiteX83" fmla="*/ 9436 w 10000"/>
              <a:gd name="connsiteY83" fmla="*/ 6304 h 10000"/>
              <a:gd name="connsiteX84" fmla="*/ 9310 w 10000"/>
              <a:gd name="connsiteY84" fmla="*/ 6304 h 10000"/>
              <a:gd name="connsiteX85" fmla="*/ 9187 w 10000"/>
              <a:gd name="connsiteY85" fmla="*/ 6257 h 10000"/>
              <a:gd name="connsiteX86" fmla="*/ 9086 w 10000"/>
              <a:gd name="connsiteY86" fmla="*/ 6150 h 10000"/>
              <a:gd name="connsiteX87" fmla="*/ 8979 w 10000"/>
              <a:gd name="connsiteY87" fmla="*/ 6115 h 10000"/>
              <a:gd name="connsiteX88" fmla="*/ 8906 w 10000"/>
              <a:gd name="connsiteY88" fmla="*/ 6126 h 10000"/>
              <a:gd name="connsiteX89" fmla="*/ 8824 w 10000"/>
              <a:gd name="connsiteY89" fmla="*/ 6032 h 10000"/>
              <a:gd name="connsiteX90" fmla="*/ 8944 w 10000"/>
              <a:gd name="connsiteY90" fmla="*/ 5895 h 10000"/>
              <a:gd name="connsiteX91" fmla="*/ 8802 w 10000"/>
              <a:gd name="connsiteY91" fmla="*/ 6055 h 10000"/>
              <a:gd name="connsiteX92" fmla="*/ 8748 w 10000"/>
              <a:gd name="connsiteY92" fmla="*/ 6037 h 10000"/>
              <a:gd name="connsiteX93" fmla="*/ 8679 w 10000"/>
              <a:gd name="connsiteY93" fmla="*/ 6185 h 10000"/>
              <a:gd name="connsiteX94" fmla="*/ 8588 w 10000"/>
              <a:gd name="connsiteY94" fmla="*/ 6221 h 10000"/>
              <a:gd name="connsiteX95" fmla="*/ 8452 w 10000"/>
              <a:gd name="connsiteY95" fmla="*/ 6280 h 10000"/>
              <a:gd name="connsiteX96" fmla="*/ 8641 w 10000"/>
              <a:gd name="connsiteY96" fmla="*/ 6203 h 10000"/>
              <a:gd name="connsiteX97" fmla="*/ 8723 w 10000"/>
              <a:gd name="connsiteY97" fmla="*/ 6126 h 10000"/>
              <a:gd name="connsiteX98" fmla="*/ 8767 w 10000"/>
              <a:gd name="connsiteY98" fmla="*/ 6043 h 10000"/>
              <a:gd name="connsiteX99" fmla="*/ 8840 w 10000"/>
              <a:gd name="connsiteY99" fmla="*/ 6037 h 10000"/>
              <a:gd name="connsiteX100" fmla="*/ 8944 w 10000"/>
              <a:gd name="connsiteY100" fmla="*/ 6102 h 10000"/>
              <a:gd name="connsiteX101" fmla="*/ 9086 w 10000"/>
              <a:gd name="connsiteY101" fmla="*/ 6150 h 10000"/>
              <a:gd name="connsiteX102" fmla="*/ 9001 w 10000"/>
              <a:gd name="connsiteY102" fmla="*/ 6292 h 10000"/>
              <a:gd name="connsiteX103" fmla="*/ 8897 w 10000"/>
              <a:gd name="connsiteY103" fmla="*/ 6398 h 10000"/>
              <a:gd name="connsiteX104" fmla="*/ 8840 w 10000"/>
              <a:gd name="connsiteY104" fmla="*/ 6410 h 10000"/>
              <a:gd name="connsiteX105" fmla="*/ 8679 w 10000"/>
              <a:gd name="connsiteY105" fmla="*/ 6393 h 10000"/>
              <a:gd name="connsiteX106" fmla="*/ 8446 w 10000"/>
              <a:gd name="connsiteY106" fmla="*/ 6345 h 10000"/>
              <a:gd name="connsiteX107" fmla="*/ 8162 w 10000"/>
              <a:gd name="connsiteY107" fmla="*/ 6280 h 10000"/>
              <a:gd name="connsiteX108" fmla="*/ 7935 w 10000"/>
              <a:gd name="connsiteY108" fmla="*/ 6174 h 10000"/>
              <a:gd name="connsiteX109" fmla="*/ 7765 w 10000"/>
              <a:gd name="connsiteY109" fmla="*/ 6043 h 10000"/>
              <a:gd name="connsiteX110" fmla="*/ 7538 w 10000"/>
              <a:gd name="connsiteY110" fmla="*/ 5901 h 10000"/>
              <a:gd name="connsiteX111" fmla="*/ 7301 w 10000"/>
              <a:gd name="connsiteY111" fmla="*/ 5724 h 10000"/>
              <a:gd name="connsiteX112" fmla="*/ 7141 w 10000"/>
              <a:gd name="connsiteY112" fmla="*/ 5493 h 10000"/>
              <a:gd name="connsiteX113" fmla="*/ 6885 w 10000"/>
              <a:gd name="connsiteY113" fmla="*/ 5304 h 10000"/>
              <a:gd name="connsiteX114" fmla="*/ 6453 w 10000"/>
              <a:gd name="connsiteY114" fmla="*/ 5055 h 10000"/>
              <a:gd name="connsiteX115" fmla="*/ 5523 w 10000"/>
              <a:gd name="connsiteY115" fmla="*/ 5007 h 10000"/>
              <a:gd name="connsiteX116" fmla="*/ 4562 w 10000"/>
              <a:gd name="connsiteY116" fmla="*/ 4954 h 10000"/>
              <a:gd name="connsiteX117" fmla="*/ 3742 w 10000"/>
              <a:gd name="connsiteY117" fmla="*/ 4759 h 10000"/>
              <a:gd name="connsiteX118" fmla="*/ 2601 w 10000"/>
              <a:gd name="connsiteY118" fmla="*/ 4096 h 10000"/>
              <a:gd name="connsiteX119" fmla="*/ 1980 w 10000"/>
              <a:gd name="connsiteY119" fmla="*/ 3338 h 10000"/>
              <a:gd name="connsiteX120" fmla="*/ 1277 w 10000"/>
              <a:gd name="connsiteY120" fmla="*/ 2688 h 10000"/>
              <a:gd name="connsiteX121" fmla="*/ 2926 w 10000"/>
              <a:gd name="connsiteY121" fmla="*/ 4309 h 10000"/>
              <a:gd name="connsiteX122" fmla="*/ 3629 w 10000"/>
              <a:gd name="connsiteY122" fmla="*/ 5037 h 10000"/>
              <a:gd name="connsiteX123" fmla="*/ 4121 w 10000"/>
              <a:gd name="connsiteY123" fmla="*/ 5398 h 10000"/>
              <a:gd name="connsiteX124" fmla="*/ 3960 w 10000"/>
              <a:gd name="connsiteY124" fmla="*/ 6564 h 10000"/>
              <a:gd name="connsiteX125" fmla="*/ 3606 w 10000"/>
              <a:gd name="connsiteY125" fmla="*/ 7898 h 10000"/>
              <a:gd name="connsiteX126" fmla="*/ 3300 w 10000"/>
              <a:gd name="connsiteY126" fmla="*/ 10000 h 10000"/>
              <a:gd name="connsiteX127" fmla="*/ 2282 w 10000"/>
              <a:gd name="connsiteY127" fmla="*/ 8203 h 10000"/>
              <a:gd name="connsiteX0" fmla="*/ 2282 w 10000"/>
              <a:gd name="connsiteY0" fmla="*/ 8203 h 10000"/>
              <a:gd name="connsiteX1" fmla="*/ 1693 w 10000"/>
              <a:gd name="connsiteY1" fmla="*/ 6783 h 10000"/>
              <a:gd name="connsiteX2" fmla="*/ 1182 w 10000"/>
              <a:gd name="connsiteY2" fmla="*/ 5369 h 10000"/>
              <a:gd name="connsiteX3" fmla="*/ 921 w 10000"/>
              <a:gd name="connsiteY3" fmla="*/ 4659 h 10000"/>
              <a:gd name="connsiteX4" fmla="*/ 463 w 10000"/>
              <a:gd name="connsiteY4" fmla="*/ 3137 h 10000"/>
              <a:gd name="connsiteX5" fmla="*/ 233 w 10000"/>
              <a:gd name="connsiteY5" fmla="*/ 1924 h 10000"/>
              <a:gd name="connsiteX6" fmla="*/ 0 w 10000"/>
              <a:gd name="connsiteY6" fmla="*/ 924 h 10000"/>
              <a:gd name="connsiteX7" fmla="*/ 50 w 10000"/>
              <a:gd name="connsiteY7" fmla="*/ 47 h 10000"/>
              <a:gd name="connsiteX8" fmla="*/ 309 w 10000"/>
              <a:gd name="connsiteY8" fmla="*/ 0 h 10000"/>
              <a:gd name="connsiteX9" fmla="*/ 820 w 10000"/>
              <a:gd name="connsiteY9" fmla="*/ 0 h 10000"/>
              <a:gd name="connsiteX10" fmla="*/ 1576 w 10000"/>
              <a:gd name="connsiteY10" fmla="*/ 119 h 10000"/>
              <a:gd name="connsiteX11" fmla="*/ 2355 w 10000"/>
              <a:gd name="connsiteY11" fmla="*/ 379 h 10000"/>
              <a:gd name="connsiteX12" fmla="*/ 3058 w 10000"/>
              <a:gd name="connsiteY12" fmla="*/ 657 h 10000"/>
              <a:gd name="connsiteX13" fmla="*/ 3941 w 10000"/>
              <a:gd name="connsiteY13" fmla="*/ 1160 h 10000"/>
              <a:gd name="connsiteX14" fmla="*/ 4994 w 10000"/>
              <a:gd name="connsiteY14" fmla="*/ 1995 h 10000"/>
              <a:gd name="connsiteX15" fmla="*/ 5555 w 10000"/>
              <a:gd name="connsiteY15" fmla="*/ 2427 h 10000"/>
              <a:gd name="connsiteX16" fmla="*/ 6299 w 10000"/>
              <a:gd name="connsiteY16" fmla="*/ 2847 h 10000"/>
              <a:gd name="connsiteX17" fmla="*/ 6649 w 10000"/>
              <a:gd name="connsiteY17" fmla="*/ 3001 h 10000"/>
              <a:gd name="connsiteX18" fmla="*/ 6860 w 10000"/>
              <a:gd name="connsiteY18" fmla="*/ 3072 h 10000"/>
              <a:gd name="connsiteX19" fmla="*/ 7182 w 10000"/>
              <a:gd name="connsiteY19" fmla="*/ 3178 h 10000"/>
              <a:gd name="connsiteX20" fmla="*/ 7415 w 10000"/>
              <a:gd name="connsiteY20" fmla="*/ 3220 h 10000"/>
              <a:gd name="connsiteX21" fmla="*/ 7689 w 10000"/>
              <a:gd name="connsiteY21" fmla="*/ 3178 h 10000"/>
              <a:gd name="connsiteX22" fmla="*/ 7970 w 10000"/>
              <a:gd name="connsiteY22" fmla="*/ 3131 h 10000"/>
              <a:gd name="connsiteX23" fmla="*/ 8291 w 10000"/>
              <a:gd name="connsiteY23" fmla="*/ 3173 h 10000"/>
              <a:gd name="connsiteX24" fmla="*/ 8430 w 10000"/>
              <a:gd name="connsiteY24" fmla="*/ 3285 h 10000"/>
              <a:gd name="connsiteX25" fmla="*/ 8496 w 10000"/>
              <a:gd name="connsiteY25" fmla="*/ 3522 h 10000"/>
              <a:gd name="connsiteX26" fmla="*/ 8307 w 10000"/>
              <a:gd name="connsiteY26" fmla="*/ 3421 h 10000"/>
              <a:gd name="connsiteX27" fmla="*/ 8496 w 10000"/>
              <a:gd name="connsiteY27" fmla="*/ 3522 h 10000"/>
              <a:gd name="connsiteX28" fmla="*/ 8591 w 10000"/>
              <a:gd name="connsiteY28" fmla="*/ 3515 h 10000"/>
              <a:gd name="connsiteX29" fmla="*/ 8745 w 10000"/>
              <a:gd name="connsiteY29" fmla="*/ 3605 h 10000"/>
              <a:gd name="connsiteX30" fmla="*/ 8919 w 10000"/>
              <a:gd name="connsiteY30" fmla="*/ 3693 h 10000"/>
              <a:gd name="connsiteX31" fmla="*/ 9095 w 10000"/>
              <a:gd name="connsiteY31" fmla="*/ 3753 h 10000"/>
              <a:gd name="connsiteX32" fmla="*/ 9376 w 10000"/>
              <a:gd name="connsiteY32" fmla="*/ 3883 h 10000"/>
              <a:gd name="connsiteX33" fmla="*/ 9546 w 10000"/>
              <a:gd name="connsiteY33" fmla="*/ 4007 h 10000"/>
              <a:gd name="connsiteX34" fmla="*/ 9678 w 10000"/>
              <a:gd name="connsiteY34" fmla="*/ 4037 h 10000"/>
              <a:gd name="connsiteX35" fmla="*/ 9745 w 10000"/>
              <a:gd name="connsiteY35" fmla="*/ 4043 h 10000"/>
              <a:gd name="connsiteX36" fmla="*/ 9871 w 10000"/>
              <a:gd name="connsiteY36" fmla="*/ 4079 h 10000"/>
              <a:gd name="connsiteX37" fmla="*/ 9943 w 10000"/>
              <a:gd name="connsiteY37" fmla="*/ 4203 h 10000"/>
              <a:gd name="connsiteX38" fmla="*/ 9968 w 10000"/>
              <a:gd name="connsiteY38" fmla="*/ 4362 h 10000"/>
              <a:gd name="connsiteX39" fmla="*/ 10000 w 10000"/>
              <a:gd name="connsiteY39" fmla="*/ 4611 h 10000"/>
              <a:gd name="connsiteX40" fmla="*/ 9915 w 10000"/>
              <a:gd name="connsiteY40" fmla="*/ 4800 h 10000"/>
              <a:gd name="connsiteX41" fmla="*/ 9817 w 10000"/>
              <a:gd name="connsiteY41" fmla="*/ 4883 h 10000"/>
              <a:gd name="connsiteX42" fmla="*/ 9663 w 10000"/>
              <a:gd name="connsiteY42" fmla="*/ 4883 h 10000"/>
              <a:gd name="connsiteX43" fmla="*/ 9499 w 10000"/>
              <a:gd name="connsiteY43" fmla="*/ 4890 h 10000"/>
              <a:gd name="connsiteX44" fmla="*/ 9303 w 10000"/>
              <a:gd name="connsiteY44" fmla="*/ 4825 h 10000"/>
              <a:gd name="connsiteX45" fmla="*/ 9247 w 10000"/>
              <a:gd name="connsiteY45" fmla="*/ 4830 h 10000"/>
              <a:gd name="connsiteX46" fmla="*/ 9215 w 10000"/>
              <a:gd name="connsiteY46" fmla="*/ 4617 h 10000"/>
              <a:gd name="connsiteX47" fmla="*/ 9228 w 10000"/>
              <a:gd name="connsiteY47" fmla="*/ 4481 h 10000"/>
              <a:gd name="connsiteX48" fmla="*/ 9234 w 10000"/>
              <a:gd name="connsiteY48" fmla="*/ 4623 h 10000"/>
              <a:gd name="connsiteX49" fmla="*/ 9253 w 10000"/>
              <a:gd name="connsiteY49" fmla="*/ 4771 h 10000"/>
              <a:gd name="connsiteX50" fmla="*/ 9281 w 10000"/>
              <a:gd name="connsiteY50" fmla="*/ 4841 h 10000"/>
              <a:gd name="connsiteX51" fmla="*/ 9199 w 10000"/>
              <a:gd name="connsiteY51" fmla="*/ 4989 h 10000"/>
              <a:gd name="connsiteX52" fmla="*/ 9183 w 10000"/>
              <a:gd name="connsiteY52" fmla="*/ 5126 h 10000"/>
              <a:gd name="connsiteX53" fmla="*/ 9202 w 10000"/>
              <a:gd name="connsiteY53" fmla="*/ 4954 h 10000"/>
              <a:gd name="connsiteX54" fmla="*/ 9269 w 10000"/>
              <a:gd name="connsiteY54" fmla="*/ 4812 h 10000"/>
              <a:gd name="connsiteX55" fmla="*/ 9354 w 10000"/>
              <a:gd name="connsiteY55" fmla="*/ 4866 h 10000"/>
              <a:gd name="connsiteX56" fmla="*/ 9433 w 10000"/>
              <a:gd name="connsiteY56" fmla="*/ 4966 h 10000"/>
              <a:gd name="connsiteX57" fmla="*/ 9521 w 10000"/>
              <a:gd name="connsiteY57" fmla="*/ 5007 h 10000"/>
              <a:gd name="connsiteX58" fmla="*/ 9641 w 10000"/>
              <a:gd name="connsiteY58" fmla="*/ 5025 h 10000"/>
              <a:gd name="connsiteX59" fmla="*/ 9694 w 10000"/>
              <a:gd name="connsiteY59" fmla="*/ 5067 h 10000"/>
              <a:gd name="connsiteX60" fmla="*/ 9738 w 10000"/>
              <a:gd name="connsiteY60" fmla="*/ 5090 h 10000"/>
              <a:gd name="connsiteX61" fmla="*/ 9839 w 10000"/>
              <a:gd name="connsiteY61" fmla="*/ 5132 h 10000"/>
              <a:gd name="connsiteX62" fmla="*/ 9883 w 10000"/>
              <a:gd name="connsiteY62" fmla="*/ 5214 h 10000"/>
              <a:gd name="connsiteX63" fmla="*/ 9918 w 10000"/>
              <a:gd name="connsiteY63" fmla="*/ 5268 h 10000"/>
              <a:gd name="connsiteX64" fmla="*/ 9927 w 10000"/>
              <a:gd name="connsiteY64" fmla="*/ 5374 h 10000"/>
              <a:gd name="connsiteX65" fmla="*/ 9887 w 10000"/>
              <a:gd name="connsiteY65" fmla="*/ 5594 h 10000"/>
              <a:gd name="connsiteX66" fmla="*/ 9798 w 10000"/>
              <a:gd name="connsiteY66" fmla="*/ 5777 h 10000"/>
              <a:gd name="connsiteX67" fmla="*/ 9697 w 10000"/>
              <a:gd name="connsiteY67" fmla="*/ 5843 h 10000"/>
              <a:gd name="connsiteX68" fmla="*/ 9574 w 10000"/>
              <a:gd name="connsiteY68" fmla="*/ 5801 h 10000"/>
              <a:gd name="connsiteX69" fmla="*/ 9351 w 10000"/>
              <a:gd name="connsiteY69" fmla="*/ 5652 h 10000"/>
              <a:gd name="connsiteX70" fmla="*/ 9209 w 10000"/>
              <a:gd name="connsiteY70" fmla="*/ 5605 h 10000"/>
              <a:gd name="connsiteX71" fmla="*/ 9158 w 10000"/>
              <a:gd name="connsiteY71" fmla="*/ 5558 h 10000"/>
              <a:gd name="connsiteX72" fmla="*/ 9224 w 10000"/>
              <a:gd name="connsiteY72" fmla="*/ 5445 h 10000"/>
              <a:gd name="connsiteX73" fmla="*/ 9142 w 10000"/>
              <a:gd name="connsiteY73" fmla="*/ 5558 h 10000"/>
              <a:gd name="connsiteX74" fmla="*/ 9035 w 10000"/>
              <a:gd name="connsiteY74" fmla="*/ 5724 h 10000"/>
              <a:gd name="connsiteX75" fmla="*/ 9161 w 10000"/>
              <a:gd name="connsiteY75" fmla="*/ 5522 h 10000"/>
              <a:gd name="connsiteX76" fmla="*/ 9281 w 10000"/>
              <a:gd name="connsiteY76" fmla="*/ 5629 h 10000"/>
              <a:gd name="connsiteX77" fmla="*/ 9474 w 10000"/>
              <a:gd name="connsiteY77" fmla="*/ 5730 h 10000"/>
              <a:gd name="connsiteX78" fmla="*/ 9596 w 10000"/>
              <a:gd name="connsiteY78" fmla="*/ 5777 h 10000"/>
              <a:gd name="connsiteX79" fmla="*/ 9650 w 10000"/>
              <a:gd name="connsiteY79" fmla="*/ 5794 h 10000"/>
              <a:gd name="connsiteX80" fmla="*/ 9707 w 10000"/>
              <a:gd name="connsiteY80" fmla="*/ 6032 h 10000"/>
              <a:gd name="connsiteX81" fmla="*/ 9678 w 10000"/>
              <a:gd name="connsiteY81" fmla="*/ 6250 h 10000"/>
              <a:gd name="connsiteX82" fmla="*/ 9546 w 10000"/>
              <a:gd name="connsiteY82" fmla="*/ 6310 h 10000"/>
              <a:gd name="connsiteX83" fmla="*/ 9436 w 10000"/>
              <a:gd name="connsiteY83" fmla="*/ 6304 h 10000"/>
              <a:gd name="connsiteX84" fmla="*/ 9310 w 10000"/>
              <a:gd name="connsiteY84" fmla="*/ 6304 h 10000"/>
              <a:gd name="connsiteX85" fmla="*/ 9187 w 10000"/>
              <a:gd name="connsiteY85" fmla="*/ 6257 h 10000"/>
              <a:gd name="connsiteX86" fmla="*/ 9086 w 10000"/>
              <a:gd name="connsiteY86" fmla="*/ 6150 h 10000"/>
              <a:gd name="connsiteX87" fmla="*/ 8979 w 10000"/>
              <a:gd name="connsiteY87" fmla="*/ 6115 h 10000"/>
              <a:gd name="connsiteX88" fmla="*/ 8906 w 10000"/>
              <a:gd name="connsiteY88" fmla="*/ 6126 h 10000"/>
              <a:gd name="connsiteX89" fmla="*/ 8824 w 10000"/>
              <a:gd name="connsiteY89" fmla="*/ 6032 h 10000"/>
              <a:gd name="connsiteX90" fmla="*/ 8944 w 10000"/>
              <a:gd name="connsiteY90" fmla="*/ 5895 h 10000"/>
              <a:gd name="connsiteX91" fmla="*/ 8802 w 10000"/>
              <a:gd name="connsiteY91" fmla="*/ 6055 h 10000"/>
              <a:gd name="connsiteX92" fmla="*/ 8748 w 10000"/>
              <a:gd name="connsiteY92" fmla="*/ 6037 h 10000"/>
              <a:gd name="connsiteX93" fmla="*/ 8679 w 10000"/>
              <a:gd name="connsiteY93" fmla="*/ 6185 h 10000"/>
              <a:gd name="connsiteX94" fmla="*/ 8588 w 10000"/>
              <a:gd name="connsiteY94" fmla="*/ 6221 h 10000"/>
              <a:gd name="connsiteX95" fmla="*/ 8452 w 10000"/>
              <a:gd name="connsiteY95" fmla="*/ 6280 h 10000"/>
              <a:gd name="connsiteX96" fmla="*/ 8641 w 10000"/>
              <a:gd name="connsiteY96" fmla="*/ 6203 h 10000"/>
              <a:gd name="connsiteX97" fmla="*/ 8723 w 10000"/>
              <a:gd name="connsiteY97" fmla="*/ 6126 h 10000"/>
              <a:gd name="connsiteX98" fmla="*/ 8767 w 10000"/>
              <a:gd name="connsiteY98" fmla="*/ 6043 h 10000"/>
              <a:gd name="connsiteX99" fmla="*/ 8840 w 10000"/>
              <a:gd name="connsiteY99" fmla="*/ 6037 h 10000"/>
              <a:gd name="connsiteX100" fmla="*/ 8944 w 10000"/>
              <a:gd name="connsiteY100" fmla="*/ 6102 h 10000"/>
              <a:gd name="connsiteX101" fmla="*/ 9086 w 10000"/>
              <a:gd name="connsiteY101" fmla="*/ 6150 h 10000"/>
              <a:gd name="connsiteX102" fmla="*/ 9001 w 10000"/>
              <a:gd name="connsiteY102" fmla="*/ 6292 h 10000"/>
              <a:gd name="connsiteX103" fmla="*/ 8897 w 10000"/>
              <a:gd name="connsiteY103" fmla="*/ 6398 h 10000"/>
              <a:gd name="connsiteX104" fmla="*/ 8840 w 10000"/>
              <a:gd name="connsiteY104" fmla="*/ 6410 h 10000"/>
              <a:gd name="connsiteX105" fmla="*/ 8679 w 10000"/>
              <a:gd name="connsiteY105" fmla="*/ 6393 h 10000"/>
              <a:gd name="connsiteX106" fmla="*/ 8446 w 10000"/>
              <a:gd name="connsiteY106" fmla="*/ 6345 h 10000"/>
              <a:gd name="connsiteX107" fmla="*/ 8162 w 10000"/>
              <a:gd name="connsiteY107" fmla="*/ 6280 h 10000"/>
              <a:gd name="connsiteX108" fmla="*/ 7935 w 10000"/>
              <a:gd name="connsiteY108" fmla="*/ 6174 h 10000"/>
              <a:gd name="connsiteX109" fmla="*/ 7765 w 10000"/>
              <a:gd name="connsiteY109" fmla="*/ 6043 h 10000"/>
              <a:gd name="connsiteX110" fmla="*/ 7538 w 10000"/>
              <a:gd name="connsiteY110" fmla="*/ 5901 h 10000"/>
              <a:gd name="connsiteX111" fmla="*/ 7301 w 10000"/>
              <a:gd name="connsiteY111" fmla="*/ 5724 h 10000"/>
              <a:gd name="connsiteX112" fmla="*/ 7141 w 10000"/>
              <a:gd name="connsiteY112" fmla="*/ 5493 h 10000"/>
              <a:gd name="connsiteX113" fmla="*/ 6885 w 10000"/>
              <a:gd name="connsiteY113" fmla="*/ 5304 h 10000"/>
              <a:gd name="connsiteX114" fmla="*/ 6453 w 10000"/>
              <a:gd name="connsiteY114" fmla="*/ 5055 h 10000"/>
              <a:gd name="connsiteX115" fmla="*/ 5523 w 10000"/>
              <a:gd name="connsiteY115" fmla="*/ 5007 h 10000"/>
              <a:gd name="connsiteX116" fmla="*/ 4562 w 10000"/>
              <a:gd name="connsiteY116" fmla="*/ 4954 h 10000"/>
              <a:gd name="connsiteX117" fmla="*/ 3742 w 10000"/>
              <a:gd name="connsiteY117" fmla="*/ 4759 h 10000"/>
              <a:gd name="connsiteX118" fmla="*/ 2601 w 10000"/>
              <a:gd name="connsiteY118" fmla="*/ 4096 h 10000"/>
              <a:gd name="connsiteX119" fmla="*/ 1980 w 10000"/>
              <a:gd name="connsiteY119" fmla="*/ 3338 h 10000"/>
              <a:gd name="connsiteX120" fmla="*/ 1277 w 10000"/>
              <a:gd name="connsiteY120" fmla="*/ 2688 h 10000"/>
              <a:gd name="connsiteX121" fmla="*/ 2926 w 10000"/>
              <a:gd name="connsiteY121" fmla="*/ 4309 h 10000"/>
              <a:gd name="connsiteX122" fmla="*/ 3629 w 10000"/>
              <a:gd name="connsiteY122" fmla="*/ 5037 h 10000"/>
              <a:gd name="connsiteX123" fmla="*/ 4121 w 10000"/>
              <a:gd name="connsiteY123" fmla="*/ 5398 h 10000"/>
              <a:gd name="connsiteX124" fmla="*/ 3880 w 10000"/>
              <a:gd name="connsiteY124" fmla="*/ 6564 h 10000"/>
              <a:gd name="connsiteX125" fmla="*/ 3606 w 10000"/>
              <a:gd name="connsiteY125" fmla="*/ 7898 h 10000"/>
              <a:gd name="connsiteX126" fmla="*/ 3300 w 10000"/>
              <a:gd name="connsiteY126" fmla="*/ 10000 h 10000"/>
              <a:gd name="connsiteX127" fmla="*/ 2282 w 10000"/>
              <a:gd name="connsiteY127" fmla="*/ 8203 h 10000"/>
              <a:gd name="connsiteX0" fmla="*/ 2282 w 10000"/>
              <a:gd name="connsiteY0" fmla="*/ 8203 h 10003"/>
              <a:gd name="connsiteX1" fmla="*/ 1693 w 10000"/>
              <a:gd name="connsiteY1" fmla="*/ 6783 h 10003"/>
              <a:gd name="connsiteX2" fmla="*/ 1182 w 10000"/>
              <a:gd name="connsiteY2" fmla="*/ 5369 h 10003"/>
              <a:gd name="connsiteX3" fmla="*/ 921 w 10000"/>
              <a:gd name="connsiteY3" fmla="*/ 4659 h 10003"/>
              <a:gd name="connsiteX4" fmla="*/ 463 w 10000"/>
              <a:gd name="connsiteY4" fmla="*/ 3137 h 10003"/>
              <a:gd name="connsiteX5" fmla="*/ 233 w 10000"/>
              <a:gd name="connsiteY5" fmla="*/ 1924 h 10003"/>
              <a:gd name="connsiteX6" fmla="*/ 0 w 10000"/>
              <a:gd name="connsiteY6" fmla="*/ 924 h 10003"/>
              <a:gd name="connsiteX7" fmla="*/ 50 w 10000"/>
              <a:gd name="connsiteY7" fmla="*/ 47 h 10003"/>
              <a:gd name="connsiteX8" fmla="*/ 309 w 10000"/>
              <a:gd name="connsiteY8" fmla="*/ 0 h 10003"/>
              <a:gd name="connsiteX9" fmla="*/ 820 w 10000"/>
              <a:gd name="connsiteY9" fmla="*/ 0 h 10003"/>
              <a:gd name="connsiteX10" fmla="*/ 1576 w 10000"/>
              <a:gd name="connsiteY10" fmla="*/ 119 h 10003"/>
              <a:gd name="connsiteX11" fmla="*/ 2355 w 10000"/>
              <a:gd name="connsiteY11" fmla="*/ 379 h 10003"/>
              <a:gd name="connsiteX12" fmla="*/ 3058 w 10000"/>
              <a:gd name="connsiteY12" fmla="*/ 657 h 10003"/>
              <a:gd name="connsiteX13" fmla="*/ 3941 w 10000"/>
              <a:gd name="connsiteY13" fmla="*/ 1160 h 10003"/>
              <a:gd name="connsiteX14" fmla="*/ 4994 w 10000"/>
              <a:gd name="connsiteY14" fmla="*/ 1995 h 10003"/>
              <a:gd name="connsiteX15" fmla="*/ 5555 w 10000"/>
              <a:gd name="connsiteY15" fmla="*/ 2427 h 10003"/>
              <a:gd name="connsiteX16" fmla="*/ 6299 w 10000"/>
              <a:gd name="connsiteY16" fmla="*/ 2847 h 10003"/>
              <a:gd name="connsiteX17" fmla="*/ 6649 w 10000"/>
              <a:gd name="connsiteY17" fmla="*/ 3001 h 10003"/>
              <a:gd name="connsiteX18" fmla="*/ 6860 w 10000"/>
              <a:gd name="connsiteY18" fmla="*/ 3072 h 10003"/>
              <a:gd name="connsiteX19" fmla="*/ 7182 w 10000"/>
              <a:gd name="connsiteY19" fmla="*/ 3178 h 10003"/>
              <a:gd name="connsiteX20" fmla="*/ 7415 w 10000"/>
              <a:gd name="connsiteY20" fmla="*/ 3220 h 10003"/>
              <a:gd name="connsiteX21" fmla="*/ 7689 w 10000"/>
              <a:gd name="connsiteY21" fmla="*/ 3178 h 10003"/>
              <a:gd name="connsiteX22" fmla="*/ 7970 w 10000"/>
              <a:gd name="connsiteY22" fmla="*/ 3131 h 10003"/>
              <a:gd name="connsiteX23" fmla="*/ 8291 w 10000"/>
              <a:gd name="connsiteY23" fmla="*/ 3173 h 10003"/>
              <a:gd name="connsiteX24" fmla="*/ 8430 w 10000"/>
              <a:gd name="connsiteY24" fmla="*/ 3285 h 10003"/>
              <a:gd name="connsiteX25" fmla="*/ 8496 w 10000"/>
              <a:gd name="connsiteY25" fmla="*/ 3522 h 10003"/>
              <a:gd name="connsiteX26" fmla="*/ 8307 w 10000"/>
              <a:gd name="connsiteY26" fmla="*/ 3421 h 10003"/>
              <a:gd name="connsiteX27" fmla="*/ 8496 w 10000"/>
              <a:gd name="connsiteY27" fmla="*/ 3522 h 10003"/>
              <a:gd name="connsiteX28" fmla="*/ 8591 w 10000"/>
              <a:gd name="connsiteY28" fmla="*/ 3515 h 10003"/>
              <a:gd name="connsiteX29" fmla="*/ 8745 w 10000"/>
              <a:gd name="connsiteY29" fmla="*/ 3605 h 10003"/>
              <a:gd name="connsiteX30" fmla="*/ 8919 w 10000"/>
              <a:gd name="connsiteY30" fmla="*/ 3693 h 10003"/>
              <a:gd name="connsiteX31" fmla="*/ 9095 w 10000"/>
              <a:gd name="connsiteY31" fmla="*/ 3753 h 10003"/>
              <a:gd name="connsiteX32" fmla="*/ 9376 w 10000"/>
              <a:gd name="connsiteY32" fmla="*/ 3883 h 10003"/>
              <a:gd name="connsiteX33" fmla="*/ 9546 w 10000"/>
              <a:gd name="connsiteY33" fmla="*/ 4007 h 10003"/>
              <a:gd name="connsiteX34" fmla="*/ 9678 w 10000"/>
              <a:gd name="connsiteY34" fmla="*/ 4037 h 10003"/>
              <a:gd name="connsiteX35" fmla="*/ 9745 w 10000"/>
              <a:gd name="connsiteY35" fmla="*/ 4043 h 10003"/>
              <a:gd name="connsiteX36" fmla="*/ 9871 w 10000"/>
              <a:gd name="connsiteY36" fmla="*/ 4079 h 10003"/>
              <a:gd name="connsiteX37" fmla="*/ 9943 w 10000"/>
              <a:gd name="connsiteY37" fmla="*/ 4203 h 10003"/>
              <a:gd name="connsiteX38" fmla="*/ 9968 w 10000"/>
              <a:gd name="connsiteY38" fmla="*/ 4362 h 10003"/>
              <a:gd name="connsiteX39" fmla="*/ 10000 w 10000"/>
              <a:gd name="connsiteY39" fmla="*/ 4611 h 10003"/>
              <a:gd name="connsiteX40" fmla="*/ 9915 w 10000"/>
              <a:gd name="connsiteY40" fmla="*/ 4800 h 10003"/>
              <a:gd name="connsiteX41" fmla="*/ 9817 w 10000"/>
              <a:gd name="connsiteY41" fmla="*/ 4883 h 10003"/>
              <a:gd name="connsiteX42" fmla="*/ 9663 w 10000"/>
              <a:gd name="connsiteY42" fmla="*/ 4883 h 10003"/>
              <a:gd name="connsiteX43" fmla="*/ 9499 w 10000"/>
              <a:gd name="connsiteY43" fmla="*/ 4890 h 10003"/>
              <a:gd name="connsiteX44" fmla="*/ 9303 w 10000"/>
              <a:gd name="connsiteY44" fmla="*/ 4825 h 10003"/>
              <a:gd name="connsiteX45" fmla="*/ 9247 w 10000"/>
              <a:gd name="connsiteY45" fmla="*/ 4830 h 10003"/>
              <a:gd name="connsiteX46" fmla="*/ 9215 w 10000"/>
              <a:gd name="connsiteY46" fmla="*/ 4617 h 10003"/>
              <a:gd name="connsiteX47" fmla="*/ 9228 w 10000"/>
              <a:gd name="connsiteY47" fmla="*/ 4481 h 10003"/>
              <a:gd name="connsiteX48" fmla="*/ 9234 w 10000"/>
              <a:gd name="connsiteY48" fmla="*/ 4623 h 10003"/>
              <a:gd name="connsiteX49" fmla="*/ 9253 w 10000"/>
              <a:gd name="connsiteY49" fmla="*/ 4771 h 10003"/>
              <a:gd name="connsiteX50" fmla="*/ 9281 w 10000"/>
              <a:gd name="connsiteY50" fmla="*/ 4841 h 10003"/>
              <a:gd name="connsiteX51" fmla="*/ 9199 w 10000"/>
              <a:gd name="connsiteY51" fmla="*/ 4989 h 10003"/>
              <a:gd name="connsiteX52" fmla="*/ 9183 w 10000"/>
              <a:gd name="connsiteY52" fmla="*/ 5126 h 10003"/>
              <a:gd name="connsiteX53" fmla="*/ 9202 w 10000"/>
              <a:gd name="connsiteY53" fmla="*/ 4954 h 10003"/>
              <a:gd name="connsiteX54" fmla="*/ 9269 w 10000"/>
              <a:gd name="connsiteY54" fmla="*/ 4812 h 10003"/>
              <a:gd name="connsiteX55" fmla="*/ 9354 w 10000"/>
              <a:gd name="connsiteY55" fmla="*/ 4866 h 10003"/>
              <a:gd name="connsiteX56" fmla="*/ 9433 w 10000"/>
              <a:gd name="connsiteY56" fmla="*/ 4966 h 10003"/>
              <a:gd name="connsiteX57" fmla="*/ 9521 w 10000"/>
              <a:gd name="connsiteY57" fmla="*/ 5007 h 10003"/>
              <a:gd name="connsiteX58" fmla="*/ 9641 w 10000"/>
              <a:gd name="connsiteY58" fmla="*/ 5025 h 10003"/>
              <a:gd name="connsiteX59" fmla="*/ 9694 w 10000"/>
              <a:gd name="connsiteY59" fmla="*/ 5067 h 10003"/>
              <a:gd name="connsiteX60" fmla="*/ 9738 w 10000"/>
              <a:gd name="connsiteY60" fmla="*/ 5090 h 10003"/>
              <a:gd name="connsiteX61" fmla="*/ 9839 w 10000"/>
              <a:gd name="connsiteY61" fmla="*/ 5132 h 10003"/>
              <a:gd name="connsiteX62" fmla="*/ 9883 w 10000"/>
              <a:gd name="connsiteY62" fmla="*/ 5214 h 10003"/>
              <a:gd name="connsiteX63" fmla="*/ 9918 w 10000"/>
              <a:gd name="connsiteY63" fmla="*/ 5268 h 10003"/>
              <a:gd name="connsiteX64" fmla="*/ 9927 w 10000"/>
              <a:gd name="connsiteY64" fmla="*/ 5374 h 10003"/>
              <a:gd name="connsiteX65" fmla="*/ 9887 w 10000"/>
              <a:gd name="connsiteY65" fmla="*/ 5594 h 10003"/>
              <a:gd name="connsiteX66" fmla="*/ 9798 w 10000"/>
              <a:gd name="connsiteY66" fmla="*/ 5777 h 10003"/>
              <a:gd name="connsiteX67" fmla="*/ 9697 w 10000"/>
              <a:gd name="connsiteY67" fmla="*/ 5843 h 10003"/>
              <a:gd name="connsiteX68" fmla="*/ 9574 w 10000"/>
              <a:gd name="connsiteY68" fmla="*/ 5801 h 10003"/>
              <a:gd name="connsiteX69" fmla="*/ 9351 w 10000"/>
              <a:gd name="connsiteY69" fmla="*/ 5652 h 10003"/>
              <a:gd name="connsiteX70" fmla="*/ 9209 w 10000"/>
              <a:gd name="connsiteY70" fmla="*/ 5605 h 10003"/>
              <a:gd name="connsiteX71" fmla="*/ 9158 w 10000"/>
              <a:gd name="connsiteY71" fmla="*/ 5558 h 10003"/>
              <a:gd name="connsiteX72" fmla="*/ 9224 w 10000"/>
              <a:gd name="connsiteY72" fmla="*/ 5445 h 10003"/>
              <a:gd name="connsiteX73" fmla="*/ 9142 w 10000"/>
              <a:gd name="connsiteY73" fmla="*/ 5558 h 10003"/>
              <a:gd name="connsiteX74" fmla="*/ 9035 w 10000"/>
              <a:gd name="connsiteY74" fmla="*/ 5724 h 10003"/>
              <a:gd name="connsiteX75" fmla="*/ 9161 w 10000"/>
              <a:gd name="connsiteY75" fmla="*/ 5522 h 10003"/>
              <a:gd name="connsiteX76" fmla="*/ 9281 w 10000"/>
              <a:gd name="connsiteY76" fmla="*/ 5629 h 10003"/>
              <a:gd name="connsiteX77" fmla="*/ 9474 w 10000"/>
              <a:gd name="connsiteY77" fmla="*/ 5730 h 10003"/>
              <a:gd name="connsiteX78" fmla="*/ 9596 w 10000"/>
              <a:gd name="connsiteY78" fmla="*/ 5777 h 10003"/>
              <a:gd name="connsiteX79" fmla="*/ 9650 w 10000"/>
              <a:gd name="connsiteY79" fmla="*/ 5794 h 10003"/>
              <a:gd name="connsiteX80" fmla="*/ 9707 w 10000"/>
              <a:gd name="connsiteY80" fmla="*/ 6032 h 10003"/>
              <a:gd name="connsiteX81" fmla="*/ 9678 w 10000"/>
              <a:gd name="connsiteY81" fmla="*/ 6250 h 10003"/>
              <a:gd name="connsiteX82" fmla="*/ 9546 w 10000"/>
              <a:gd name="connsiteY82" fmla="*/ 6310 h 10003"/>
              <a:gd name="connsiteX83" fmla="*/ 9436 w 10000"/>
              <a:gd name="connsiteY83" fmla="*/ 6304 h 10003"/>
              <a:gd name="connsiteX84" fmla="*/ 9310 w 10000"/>
              <a:gd name="connsiteY84" fmla="*/ 6304 h 10003"/>
              <a:gd name="connsiteX85" fmla="*/ 9187 w 10000"/>
              <a:gd name="connsiteY85" fmla="*/ 6257 h 10003"/>
              <a:gd name="connsiteX86" fmla="*/ 9086 w 10000"/>
              <a:gd name="connsiteY86" fmla="*/ 6150 h 10003"/>
              <a:gd name="connsiteX87" fmla="*/ 8979 w 10000"/>
              <a:gd name="connsiteY87" fmla="*/ 6115 h 10003"/>
              <a:gd name="connsiteX88" fmla="*/ 8906 w 10000"/>
              <a:gd name="connsiteY88" fmla="*/ 6126 h 10003"/>
              <a:gd name="connsiteX89" fmla="*/ 8824 w 10000"/>
              <a:gd name="connsiteY89" fmla="*/ 6032 h 10003"/>
              <a:gd name="connsiteX90" fmla="*/ 8944 w 10000"/>
              <a:gd name="connsiteY90" fmla="*/ 5895 h 10003"/>
              <a:gd name="connsiteX91" fmla="*/ 8802 w 10000"/>
              <a:gd name="connsiteY91" fmla="*/ 6055 h 10003"/>
              <a:gd name="connsiteX92" fmla="*/ 8748 w 10000"/>
              <a:gd name="connsiteY92" fmla="*/ 6037 h 10003"/>
              <a:gd name="connsiteX93" fmla="*/ 8679 w 10000"/>
              <a:gd name="connsiteY93" fmla="*/ 6185 h 10003"/>
              <a:gd name="connsiteX94" fmla="*/ 8588 w 10000"/>
              <a:gd name="connsiteY94" fmla="*/ 6221 h 10003"/>
              <a:gd name="connsiteX95" fmla="*/ 8452 w 10000"/>
              <a:gd name="connsiteY95" fmla="*/ 6280 h 10003"/>
              <a:gd name="connsiteX96" fmla="*/ 8641 w 10000"/>
              <a:gd name="connsiteY96" fmla="*/ 6203 h 10003"/>
              <a:gd name="connsiteX97" fmla="*/ 8723 w 10000"/>
              <a:gd name="connsiteY97" fmla="*/ 6126 h 10003"/>
              <a:gd name="connsiteX98" fmla="*/ 8767 w 10000"/>
              <a:gd name="connsiteY98" fmla="*/ 6043 h 10003"/>
              <a:gd name="connsiteX99" fmla="*/ 8840 w 10000"/>
              <a:gd name="connsiteY99" fmla="*/ 6037 h 10003"/>
              <a:gd name="connsiteX100" fmla="*/ 8944 w 10000"/>
              <a:gd name="connsiteY100" fmla="*/ 6102 h 10003"/>
              <a:gd name="connsiteX101" fmla="*/ 9086 w 10000"/>
              <a:gd name="connsiteY101" fmla="*/ 6150 h 10003"/>
              <a:gd name="connsiteX102" fmla="*/ 9001 w 10000"/>
              <a:gd name="connsiteY102" fmla="*/ 6292 h 10003"/>
              <a:gd name="connsiteX103" fmla="*/ 8897 w 10000"/>
              <a:gd name="connsiteY103" fmla="*/ 6398 h 10003"/>
              <a:gd name="connsiteX104" fmla="*/ 8840 w 10000"/>
              <a:gd name="connsiteY104" fmla="*/ 6410 h 10003"/>
              <a:gd name="connsiteX105" fmla="*/ 8679 w 10000"/>
              <a:gd name="connsiteY105" fmla="*/ 6393 h 10003"/>
              <a:gd name="connsiteX106" fmla="*/ 8446 w 10000"/>
              <a:gd name="connsiteY106" fmla="*/ 6345 h 10003"/>
              <a:gd name="connsiteX107" fmla="*/ 8162 w 10000"/>
              <a:gd name="connsiteY107" fmla="*/ 6280 h 10003"/>
              <a:gd name="connsiteX108" fmla="*/ 7935 w 10000"/>
              <a:gd name="connsiteY108" fmla="*/ 6174 h 10003"/>
              <a:gd name="connsiteX109" fmla="*/ 7765 w 10000"/>
              <a:gd name="connsiteY109" fmla="*/ 6043 h 10003"/>
              <a:gd name="connsiteX110" fmla="*/ 7538 w 10000"/>
              <a:gd name="connsiteY110" fmla="*/ 5901 h 10003"/>
              <a:gd name="connsiteX111" fmla="*/ 7301 w 10000"/>
              <a:gd name="connsiteY111" fmla="*/ 5724 h 10003"/>
              <a:gd name="connsiteX112" fmla="*/ 7141 w 10000"/>
              <a:gd name="connsiteY112" fmla="*/ 5493 h 10003"/>
              <a:gd name="connsiteX113" fmla="*/ 6885 w 10000"/>
              <a:gd name="connsiteY113" fmla="*/ 5304 h 10003"/>
              <a:gd name="connsiteX114" fmla="*/ 6453 w 10000"/>
              <a:gd name="connsiteY114" fmla="*/ 5055 h 10003"/>
              <a:gd name="connsiteX115" fmla="*/ 5523 w 10000"/>
              <a:gd name="connsiteY115" fmla="*/ 5007 h 10003"/>
              <a:gd name="connsiteX116" fmla="*/ 4562 w 10000"/>
              <a:gd name="connsiteY116" fmla="*/ 4954 h 10003"/>
              <a:gd name="connsiteX117" fmla="*/ 3742 w 10000"/>
              <a:gd name="connsiteY117" fmla="*/ 4759 h 10003"/>
              <a:gd name="connsiteX118" fmla="*/ 2601 w 10000"/>
              <a:gd name="connsiteY118" fmla="*/ 4096 h 10003"/>
              <a:gd name="connsiteX119" fmla="*/ 1980 w 10000"/>
              <a:gd name="connsiteY119" fmla="*/ 3338 h 10003"/>
              <a:gd name="connsiteX120" fmla="*/ 1277 w 10000"/>
              <a:gd name="connsiteY120" fmla="*/ 2688 h 10003"/>
              <a:gd name="connsiteX121" fmla="*/ 2926 w 10000"/>
              <a:gd name="connsiteY121" fmla="*/ 4309 h 10003"/>
              <a:gd name="connsiteX122" fmla="*/ 3629 w 10000"/>
              <a:gd name="connsiteY122" fmla="*/ 5037 h 10003"/>
              <a:gd name="connsiteX123" fmla="*/ 4121 w 10000"/>
              <a:gd name="connsiteY123" fmla="*/ 5398 h 10003"/>
              <a:gd name="connsiteX124" fmla="*/ 3880 w 10000"/>
              <a:gd name="connsiteY124" fmla="*/ 6564 h 10003"/>
              <a:gd name="connsiteX125" fmla="*/ 3606 w 10000"/>
              <a:gd name="connsiteY125" fmla="*/ 7898 h 10003"/>
              <a:gd name="connsiteX126" fmla="*/ 3470 w 10000"/>
              <a:gd name="connsiteY126" fmla="*/ 8713 h 10003"/>
              <a:gd name="connsiteX127" fmla="*/ 3300 w 10000"/>
              <a:gd name="connsiteY127" fmla="*/ 10000 h 10003"/>
              <a:gd name="connsiteX128" fmla="*/ 2282 w 10000"/>
              <a:gd name="connsiteY128" fmla="*/ 8203 h 10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Lst>
            <a:rect l="l" t="t" r="r" b="b"/>
            <a:pathLst>
              <a:path w="10000" h="10003">
                <a:moveTo>
                  <a:pt x="2282" y="8203"/>
                </a:moveTo>
                <a:lnTo>
                  <a:pt x="1693" y="6783"/>
                </a:lnTo>
                <a:lnTo>
                  <a:pt x="1182" y="5369"/>
                </a:lnTo>
                <a:lnTo>
                  <a:pt x="921" y="4659"/>
                </a:lnTo>
                <a:lnTo>
                  <a:pt x="463" y="3137"/>
                </a:lnTo>
                <a:cubicBezTo>
                  <a:pt x="386" y="2733"/>
                  <a:pt x="310" y="2328"/>
                  <a:pt x="233" y="1924"/>
                </a:cubicBezTo>
                <a:cubicBezTo>
                  <a:pt x="155" y="1591"/>
                  <a:pt x="78" y="1257"/>
                  <a:pt x="0" y="924"/>
                </a:cubicBezTo>
                <a:cubicBezTo>
                  <a:pt x="17" y="631"/>
                  <a:pt x="33" y="339"/>
                  <a:pt x="50" y="47"/>
                </a:cubicBezTo>
                <a:lnTo>
                  <a:pt x="309" y="0"/>
                </a:lnTo>
                <a:lnTo>
                  <a:pt x="820" y="0"/>
                </a:lnTo>
                <a:lnTo>
                  <a:pt x="1576" y="119"/>
                </a:lnTo>
                <a:lnTo>
                  <a:pt x="2355" y="379"/>
                </a:lnTo>
                <a:lnTo>
                  <a:pt x="3058" y="657"/>
                </a:lnTo>
                <a:lnTo>
                  <a:pt x="3941" y="1160"/>
                </a:lnTo>
                <a:lnTo>
                  <a:pt x="4994" y="1995"/>
                </a:lnTo>
                <a:lnTo>
                  <a:pt x="5555" y="2427"/>
                </a:lnTo>
                <a:lnTo>
                  <a:pt x="6299" y="2847"/>
                </a:lnTo>
                <a:lnTo>
                  <a:pt x="6649" y="3001"/>
                </a:lnTo>
                <a:lnTo>
                  <a:pt x="6860" y="3072"/>
                </a:lnTo>
                <a:lnTo>
                  <a:pt x="7182" y="3178"/>
                </a:lnTo>
                <a:lnTo>
                  <a:pt x="7415" y="3220"/>
                </a:lnTo>
                <a:lnTo>
                  <a:pt x="7689" y="3178"/>
                </a:lnTo>
                <a:lnTo>
                  <a:pt x="7970" y="3131"/>
                </a:lnTo>
                <a:lnTo>
                  <a:pt x="8291" y="3173"/>
                </a:lnTo>
                <a:cubicBezTo>
                  <a:pt x="8337" y="3211"/>
                  <a:pt x="8384" y="3248"/>
                  <a:pt x="8430" y="3285"/>
                </a:cubicBezTo>
                <a:lnTo>
                  <a:pt x="8496" y="3522"/>
                </a:lnTo>
                <a:lnTo>
                  <a:pt x="8307" y="3421"/>
                </a:lnTo>
                <a:lnTo>
                  <a:pt x="8496" y="3522"/>
                </a:lnTo>
                <a:cubicBezTo>
                  <a:pt x="8528" y="3520"/>
                  <a:pt x="8559" y="3517"/>
                  <a:pt x="8591" y="3515"/>
                </a:cubicBezTo>
                <a:lnTo>
                  <a:pt x="8745" y="3605"/>
                </a:lnTo>
                <a:lnTo>
                  <a:pt x="8919" y="3693"/>
                </a:lnTo>
                <a:lnTo>
                  <a:pt x="9095" y="3753"/>
                </a:lnTo>
                <a:lnTo>
                  <a:pt x="9376" y="3883"/>
                </a:lnTo>
                <a:cubicBezTo>
                  <a:pt x="9433" y="3924"/>
                  <a:pt x="9489" y="3966"/>
                  <a:pt x="9546" y="4007"/>
                </a:cubicBezTo>
                <a:lnTo>
                  <a:pt x="9678" y="4037"/>
                </a:lnTo>
                <a:lnTo>
                  <a:pt x="9745" y="4043"/>
                </a:lnTo>
                <a:lnTo>
                  <a:pt x="9871" y="4079"/>
                </a:lnTo>
                <a:cubicBezTo>
                  <a:pt x="9895" y="4120"/>
                  <a:pt x="9919" y="4162"/>
                  <a:pt x="9943" y="4203"/>
                </a:cubicBezTo>
                <a:cubicBezTo>
                  <a:pt x="9951" y="4256"/>
                  <a:pt x="9960" y="4309"/>
                  <a:pt x="9968" y="4362"/>
                </a:cubicBezTo>
                <a:cubicBezTo>
                  <a:pt x="9979" y="4445"/>
                  <a:pt x="9989" y="4528"/>
                  <a:pt x="10000" y="4611"/>
                </a:cubicBezTo>
                <a:cubicBezTo>
                  <a:pt x="9972" y="4674"/>
                  <a:pt x="9943" y="4737"/>
                  <a:pt x="9915" y="4800"/>
                </a:cubicBezTo>
                <a:cubicBezTo>
                  <a:pt x="9882" y="4828"/>
                  <a:pt x="9850" y="4856"/>
                  <a:pt x="9817" y="4883"/>
                </a:cubicBezTo>
                <a:lnTo>
                  <a:pt x="9663" y="4883"/>
                </a:lnTo>
                <a:lnTo>
                  <a:pt x="9499" y="4890"/>
                </a:lnTo>
                <a:lnTo>
                  <a:pt x="9303" y="4825"/>
                </a:lnTo>
                <a:cubicBezTo>
                  <a:pt x="9284" y="4827"/>
                  <a:pt x="9266" y="4828"/>
                  <a:pt x="9247" y="4830"/>
                </a:cubicBezTo>
                <a:cubicBezTo>
                  <a:pt x="9236" y="4758"/>
                  <a:pt x="9226" y="4688"/>
                  <a:pt x="9215" y="4617"/>
                </a:cubicBezTo>
                <a:cubicBezTo>
                  <a:pt x="9219" y="4571"/>
                  <a:pt x="9224" y="4526"/>
                  <a:pt x="9228" y="4481"/>
                </a:cubicBezTo>
                <a:cubicBezTo>
                  <a:pt x="9230" y="4528"/>
                  <a:pt x="9232" y="4576"/>
                  <a:pt x="9234" y="4623"/>
                </a:cubicBezTo>
                <a:cubicBezTo>
                  <a:pt x="9240" y="4672"/>
                  <a:pt x="9247" y="4722"/>
                  <a:pt x="9253" y="4771"/>
                </a:cubicBezTo>
                <a:cubicBezTo>
                  <a:pt x="9262" y="4794"/>
                  <a:pt x="9272" y="4818"/>
                  <a:pt x="9281" y="4841"/>
                </a:cubicBezTo>
                <a:cubicBezTo>
                  <a:pt x="9254" y="4891"/>
                  <a:pt x="9226" y="4940"/>
                  <a:pt x="9199" y="4989"/>
                </a:cubicBezTo>
                <a:cubicBezTo>
                  <a:pt x="9194" y="5035"/>
                  <a:pt x="9188" y="5081"/>
                  <a:pt x="9183" y="5126"/>
                </a:cubicBezTo>
                <a:cubicBezTo>
                  <a:pt x="9189" y="5068"/>
                  <a:pt x="9196" y="5012"/>
                  <a:pt x="9202" y="4954"/>
                </a:cubicBezTo>
                <a:cubicBezTo>
                  <a:pt x="9224" y="4906"/>
                  <a:pt x="9247" y="4859"/>
                  <a:pt x="9269" y="4812"/>
                </a:cubicBezTo>
                <a:lnTo>
                  <a:pt x="9354" y="4866"/>
                </a:lnTo>
                <a:lnTo>
                  <a:pt x="9433" y="4966"/>
                </a:lnTo>
                <a:cubicBezTo>
                  <a:pt x="9462" y="4980"/>
                  <a:pt x="9492" y="4993"/>
                  <a:pt x="9521" y="5007"/>
                </a:cubicBezTo>
                <a:lnTo>
                  <a:pt x="9641" y="5025"/>
                </a:lnTo>
                <a:cubicBezTo>
                  <a:pt x="9659" y="5039"/>
                  <a:pt x="9676" y="5054"/>
                  <a:pt x="9694" y="5067"/>
                </a:cubicBezTo>
                <a:cubicBezTo>
                  <a:pt x="9709" y="5075"/>
                  <a:pt x="9723" y="5083"/>
                  <a:pt x="9738" y="5090"/>
                </a:cubicBezTo>
                <a:cubicBezTo>
                  <a:pt x="9772" y="5104"/>
                  <a:pt x="9805" y="5119"/>
                  <a:pt x="9839" y="5132"/>
                </a:cubicBezTo>
                <a:cubicBezTo>
                  <a:pt x="9854" y="5160"/>
                  <a:pt x="9868" y="5187"/>
                  <a:pt x="9883" y="5214"/>
                </a:cubicBezTo>
                <a:cubicBezTo>
                  <a:pt x="9895" y="5232"/>
                  <a:pt x="9906" y="5250"/>
                  <a:pt x="9918" y="5268"/>
                </a:cubicBezTo>
                <a:cubicBezTo>
                  <a:pt x="9921" y="5304"/>
                  <a:pt x="9924" y="5338"/>
                  <a:pt x="9927" y="5374"/>
                </a:cubicBezTo>
                <a:cubicBezTo>
                  <a:pt x="9914" y="5448"/>
                  <a:pt x="9900" y="5520"/>
                  <a:pt x="9887" y="5594"/>
                </a:cubicBezTo>
                <a:cubicBezTo>
                  <a:pt x="9857" y="5655"/>
                  <a:pt x="9828" y="5717"/>
                  <a:pt x="9798" y="5777"/>
                </a:cubicBezTo>
                <a:lnTo>
                  <a:pt x="9697" y="5843"/>
                </a:lnTo>
                <a:lnTo>
                  <a:pt x="9574" y="5801"/>
                </a:lnTo>
                <a:lnTo>
                  <a:pt x="9351" y="5652"/>
                </a:lnTo>
                <a:lnTo>
                  <a:pt x="9209" y="5605"/>
                </a:lnTo>
                <a:cubicBezTo>
                  <a:pt x="9192" y="5589"/>
                  <a:pt x="9175" y="5574"/>
                  <a:pt x="9158" y="5558"/>
                </a:cubicBezTo>
                <a:cubicBezTo>
                  <a:pt x="9180" y="5520"/>
                  <a:pt x="9202" y="5483"/>
                  <a:pt x="9224" y="5445"/>
                </a:cubicBezTo>
                <a:cubicBezTo>
                  <a:pt x="9197" y="5483"/>
                  <a:pt x="9169" y="5520"/>
                  <a:pt x="9142" y="5558"/>
                </a:cubicBezTo>
                <a:cubicBezTo>
                  <a:pt x="9106" y="5613"/>
                  <a:pt x="9071" y="5669"/>
                  <a:pt x="9035" y="5724"/>
                </a:cubicBezTo>
                <a:lnTo>
                  <a:pt x="9161" y="5522"/>
                </a:lnTo>
                <a:lnTo>
                  <a:pt x="9281" y="5629"/>
                </a:lnTo>
                <a:lnTo>
                  <a:pt x="9474" y="5730"/>
                </a:lnTo>
                <a:lnTo>
                  <a:pt x="9596" y="5777"/>
                </a:lnTo>
                <a:cubicBezTo>
                  <a:pt x="9614" y="5783"/>
                  <a:pt x="9632" y="5789"/>
                  <a:pt x="9650" y="5794"/>
                </a:cubicBezTo>
                <a:cubicBezTo>
                  <a:pt x="9669" y="5873"/>
                  <a:pt x="9688" y="5953"/>
                  <a:pt x="9707" y="6032"/>
                </a:cubicBezTo>
                <a:cubicBezTo>
                  <a:pt x="9697" y="6104"/>
                  <a:pt x="9688" y="6178"/>
                  <a:pt x="9678" y="6250"/>
                </a:cubicBezTo>
                <a:cubicBezTo>
                  <a:pt x="9631" y="6333"/>
                  <a:pt x="9587" y="6304"/>
                  <a:pt x="9546" y="6310"/>
                </a:cubicBezTo>
                <a:cubicBezTo>
                  <a:pt x="9505" y="6315"/>
                  <a:pt x="9474" y="6304"/>
                  <a:pt x="9436" y="6304"/>
                </a:cubicBezTo>
                <a:lnTo>
                  <a:pt x="9310" y="6304"/>
                </a:lnTo>
                <a:lnTo>
                  <a:pt x="9187" y="6257"/>
                </a:lnTo>
                <a:lnTo>
                  <a:pt x="9086" y="6150"/>
                </a:lnTo>
                <a:cubicBezTo>
                  <a:pt x="9050" y="6139"/>
                  <a:pt x="9015" y="6126"/>
                  <a:pt x="8979" y="6115"/>
                </a:cubicBezTo>
                <a:cubicBezTo>
                  <a:pt x="8955" y="6119"/>
                  <a:pt x="8930" y="6122"/>
                  <a:pt x="8906" y="6126"/>
                </a:cubicBezTo>
                <a:lnTo>
                  <a:pt x="8824" y="6032"/>
                </a:lnTo>
                <a:lnTo>
                  <a:pt x="8944" y="5895"/>
                </a:lnTo>
                <a:cubicBezTo>
                  <a:pt x="8897" y="5949"/>
                  <a:pt x="8849" y="6001"/>
                  <a:pt x="8802" y="6055"/>
                </a:cubicBezTo>
                <a:lnTo>
                  <a:pt x="8748" y="6037"/>
                </a:lnTo>
                <a:cubicBezTo>
                  <a:pt x="8725" y="6086"/>
                  <a:pt x="8702" y="6136"/>
                  <a:pt x="8679" y="6185"/>
                </a:cubicBezTo>
                <a:lnTo>
                  <a:pt x="8588" y="6221"/>
                </a:lnTo>
                <a:cubicBezTo>
                  <a:pt x="8543" y="6241"/>
                  <a:pt x="8497" y="6260"/>
                  <a:pt x="8452" y="6280"/>
                </a:cubicBezTo>
                <a:lnTo>
                  <a:pt x="8641" y="6203"/>
                </a:lnTo>
                <a:cubicBezTo>
                  <a:pt x="8668" y="6177"/>
                  <a:pt x="8696" y="6152"/>
                  <a:pt x="8723" y="6126"/>
                </a:cubicBezTo>
                <a:cubicBezTo>
                  <a:pt x="8738" y="6099"/>
                  <a:pt x="8752" y="6071"/>
                  <a:pt x="8767" y="6043"/>
                </a:cubicBezTo>
                <a:lnTo>
                  <a:pt x="8840" y="6037"/>
                </a:lnTo>
                <a:lnTo>
                  <a:pt x="8944" y="6102"/>
                </a:lnTo>
                <a:lnTo>
                  <a:pt x="9086" y="6150"/>
                </a:lnTo>
                <a:cubicBezTo>
                  <a:pt x="9058" y="6198"/>
                  <a:pt x="9029" y="6245"/>
                  <a:pt x="9001" y="6292"/>
                </a:cubicBezTo>
                <a:cubicBezTo>
                  <a:pt x="8966" y="6327"/>
                  <a:pt x="8932" y="6363"/>
                  <a:pt x="8897" y="6398"/>
                </a:cubicBezTo>
                <a:cubicBezTo>
                  <a:pt x="8878" y="6403"/>
                  <a:pt x="8859" y="6406"/>
                  <a:pt x="8840" y="6410"/>
                </a:cubicBezTo>
                <a:lnTo>
                  <a:pt x="8679" y="6393"/>
                </a:lnTo>
                <a:lnTo>
                  <a:pt x="8446" y="6345"/>
                </a:lnTo>
                <a:cubicBezTo>
                  <a:pt x="8358" y="6315"/>
                  <a:pt x="8250" y="6280"/>
                  <a:pt x="8162" y="6280"/>
                </a:cubicBezTo>
                <a:cubicBezTo>
                  <a:pt x="8093" y="6227"/>
                  <a:pt x="8011" y="6126"/>
                  <a:pt x="7935" y="6174"/>
                </a:cubicBezTo>
                <a:lnTo>
                  <a:pt x="7765" y="6043"/>
                </a:lnTo>
                <a:lnTo>
                  <a:pt x="7538" y="5901"/>
                </a:lnTo>
                <a:lnTo>
                  <a:pt x="7301" y="5724"/>
                </a:lnTo>
                <a:lnTo>
                  <a:pt x="7141" y="5493"/>
                </a:lnTo>
                <a:lnTo>
                  <a:pt x="6885" y="5304"/>
                </a:lnTo>
                <a:lnTo>
                  <a:pt x="6453" y="5055"/>
                </a:lnTo>
                <a:lnTo>
                  <a:pt x="5523" y="5007"/>
                </a:lnTo>
                <a:lnTo>
                  <a:pt x="4562" y="4954"/>
                </a:lnTo>
                <a:lnTo>
                  <a:pt x="3742" y="4759"/>
                </a:lnTo>
                <a:lnTo>
                  <a:pt x="2601" y="4096"/>
                </a:lnTo>
                <a:lnTo>
                  <a:pt x="1980" y="3338"/>
                </a:lnTo>
                <a:lnTo>
                  <a:pt x="1277" y="2688"/>
                </a:lnTo>
                <a:lnTo>
                  <a:pt x="2926" y="4309"/>
                </a:lnTo>
                <a:lnTo>
                  <a:pt x="3629" y="5037"/>
                </a:lnTo>
                <a:lnTo>
                  <a:pt x="4121" y="5398"/>
                </a:lnTo>
                <a:cubicBezTo>
                  <a:pt x="4068" y="5787"/>
                  <a:pt x="3933" y="6176"/>
                  <a:pt x="3880" y="6564"/>
                </a:cubicBezTo>
                <a:cubicBezTo>
                  <a:pt x="3806" y="7039"/>
                  <a:pt x="3680" y="7423"/>
                  <a:pt x="3606" y="7898"/>
                </a:cubicBezTo>
                <a:cubicBezTo>
                  <a:pt x="3547" y="8241"/>
                  <a:pt x="3521" y="8363"/>
                  <a:pt x="3470" y="8713"/>
                </a:cubicBezTo>
                <a:cubicBezTo>
                  <a:pt x="3419" y="9063"/>
                  <a:pt x="3507" y="10070"/>
                  <a:pt x="3300" y="10000"/>
                </a:cubicBezTo>
                <a:lnTo>
                  <a:pt x="2282" y="8203"/>
                </a:lnTo>
                <a:close/>
              </a:path>
            </a:pathLst>
          </a:custGeom>
          <a:gradFill rotWithShape="1">
            <a:gsLst>
              <a:gs pos="0">
                <a:srgbClr val="F9CFAD">
                  <a:gamma/>
                  <a:shade val="86275"/>
                  <a:invGamma/>
                </a:srgbClr>
              </a:gs>
              <a:gs pos="50000">
                <a:srgbClr val="F9CFAD"/>
              </a:gs>
              <a:gs pos="100000">
                <a:srgbClr val="F9CFAD">
                  <a:gamma/>
                  <a:shade val="86275"/>
                  <a:invGamma/>
                </a:srgbClr>
              </a:gs>
            </a:gsLst>
            <a:lin ang="5400000" scaled="1"/>
          </a:gra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334" name="Line 197"/>
          <p:cNvSpPr>
            <a:spLocks noChangeShapeType="1"/>
          </p:cNvSpPr>
          <p:nvPr/>
        </p:nvSpPr>
        <p:spPr bwMode="auto">
          <a:xfrm flipH="1" flipV="1">
            <a:off x="1866842" y="3920332"/>
            <a:ext cx="5006974" cy="344487"/>
          </a:xfrm>
          <a:prstGeom prst="line">
            <a:avLst/>
          </a:prstGeom>
          <a:noFill/>
          <a:ln w="28575">
            <a:solidFill>
              <a:srgbClr val="66FF33"/>
            </a:solidFill>
            <a:round/>
            <a:headEnd/>
            <a:tailEnd/>
          </a:ln>
        </p:spPr>
        <p:txBody>
          <a:bodyPr/>
          <a:lstStyle/>
          <a:p>
            <a:endParaRPr lang="en-GB" dirty="0"/>
          </a:p>
        </p:txBody>
      </p:sp>
      <p:grpSp>
        <p:nvGrpSpPr>
          <p:cNvPr id="335" name="Group 334"/>
          <p:cNvGrpSpPr/>
          <p:nvPr/>
        </p:nvGrpSpPr>
        <p:grpSpPr>
          <a:xfrm>
            <a:off x="407194" y="3267579"/>
            <a:ext cx="5716586" cy="942259"/>
            <a:chOff x="273050" y="3859928"/>
            <a:chExt cx="5716586" cy="942259"/>
          </a:xfrm>
        </p:grpSpPr>
        <p:sp>
          <p:nvSpPr>
            <p:cNvPr id="336" name="Text Box 203"/>
            <p:cNvSpPr txBox="1">
              <a:spLocks noChangeArrowheads="1"/>
            </p:cNvSpPr>
            <p:nvPr/>
          </p:nvSpPr>
          <p:spPr bwMode="auto">
            <a:xfrm>
              <a:off x="273050" y="3859928"/>
              <a:ext cx="1600200" cy="369887"/>
            </a:xfrm>
            <a:prstGeom prst="rect">
              <a:avLst/>
            </a:prstGeom>
            <a:noFill/>
            <a:ln w="9525">
              <a:noFill/>
              <a:miter lim="800000"/>
              <a:headEnd/>
              <a:tailEnd/>
            </a:ln>
          </p:spPr>
          <p:txBody>
            <a:bodyPr wrap="square">
              <a:spAutoFit/>
            </a:bodyPr>
            <a:lstStyle/>
            <a:p>
              <a:pPr>
                <a:spcBef>
                  <a:spcPct val="50000"/>
                </a:spcBef>
              </a:pPr>
              <a:r>
                <a:rPr lang="en-GB" b="1" dirty="0">
                  <a:solidFill>
                    <a:srgbClr val="6699FF"/>
                  </a:solidFill>
                </a:rPr>
                <a:t>Power line</a:t>
              </a:r>
            </a:p>
          </p:txBody>
        </p:sp>
        <p:sp>
          <p:nvSpPr>
            <p:cNvPr id="337" name="Line 200"/>
            <p:cNvSpPr>
              <a:spLocks noChangeShapeType="1"/>
            </p:cNvSpPr>
            <p:nvPr/>
          </p:nvSpPr>
          <p:spPr bwMode="auto">
            <a:xfrm>
              <a:off x="2017712" y="4251325"/>
              <a:ext cx="3971924" cy="550862"/>
            </a:xfrm>
            <a:prstGeom prst="line">
              <a:avLst/>
            </a:prstGeom>
            <a:noFill/>
            <a:ln w="28575">
              <a:solidFill>
                <a:srgbClr val="6699FF"/>
              </a:solidFill>
              <a:round/>
              <a:headEnd type="oval" w="med" len="med"/>
              <a:tailEnd type="oval" w="med" len="med"/>
            </a:ln>
          </p:spPr>
          <p:txBody>
            <a:bodyPr/>
            <a:lstStyle/>
            <a:p>
              <a:endParaRPr lang="en-GB" dirty="0">
                <a:solidFill>
                  <a:srgbClr val="6699FF"/>
                </a:solidFill>
              </a:endParaRPr>
            </a:p>
          </p:txBody>
        </p:sp>
      </p:grpSp>
      <p:sp>
        <p:nvSpPr>
          <p:cNvPr id="338" name="Line 209"/>
          <p:cNvSpPr>
            <a:spLocks noChangeShapeType="1"/>
          </p:cNvSpPr>
          <p:nvPr/>
        </p:nvSpPr>
        <p:spPr bwMode="auto">
          <a:xfrm>
            <a:off x="1646473" y="3228182"/>
            <a:ext cx="1411724" cy="1160462"/>
          </a:xfrm>
          <a:prstGeom prst="line">
            <a:avLst/>
          </a:prstGeom>
          <a:noFill/>
          <a:ln w="28575" cap="rnd">
            <a:solidFill>
              <a:srgbClr val="FF3300"/>
            </a:solidFill>
            <a:prstDash val="sysDot"/>
            <a:round/>
            <a:headEnd/>
            <a:tailEnd type="oval"/>
          </a:ln>
        </p:spPr>
        <p:txBody>
          <a:bodyPr/>
          <a:lstStyle/>
          <a:p>
            <a:endParaRPr lang="en-GB" dirty="0"/>
          </a:p>
        </p:txBody>
      </p:sp>
      <p:sp>
        <p:nvSpPr>
          <p:cNvPr id="333" name="Freeform 211"/>
          <p:cNvSpPr>
            <a:spLocks/>
          </p:cNvSpPr>
          <p:nvPr/>
        </p:nvSpPr>
        <p:spPr bwMode="auto">
          <a:xfrm rot="1639016" flipH="1">
            <a:off x="1780815" y="3504585"/>
            <a:ext cx="458615" cy="171444"/>
          </a:xfrm>
          <a:custGeom>
            <a:avLst/>
            <a:gdLst>
              <a:gd name="T0" fmla="*/ 402 w 444"/>
              <a:gd name="T1" fmla="*/ 0 h 36"/>
              <a:gd name="T2" fmla="*/ 0 w 444"/>
              <a:gd name="T3" fmla="*/ 12 h 36"/>
              <a:gd name="T4" fmla="*/ 444 w 444"/>
              <a:gd name="T5" fmla="*/ 36 h 36"/>
              <a:gd name="T6" fmla="*/ 0 60000 65536"/>
              <a:gd name="T7" fmla="*/ 0 60000 65536"/>
              <a:gd name="T8" fmla="*/ 0 60000 65536"/>
              <a:gd name="T9" fmla="*/ 0 w 444"/>
              <a:gd name="T10" fmla="*/ 0 h 36"/>
              <a:gd name="T11" fmla="*/ 444 w 444"/>
              <a:gd name="T12" fmla="*/ 36 h 36"/>
              <a:gd name="connsiteX0" fmla="*/ 9188 w 10000"/>
              <a:gd name="connsiteY0" fmla="*/ 0 h 10745"/>
              <a:gd name="connsiteX1" fmla="*/ 0 w 10000"/>
              <a:gd name="connsiteY1" fmla="*/ 4078 h 10745"/>
              <a:gd name="connsiteX2" fmla="*/ 10000 w 10000"/>
              <a:gd name="connsiteY2" fmla="*/ 10745 h 10745"/>
            </a:gdLst>
            <a:ahLst/>
            <a:cxnLst>
              <a:cxn ang="0">
                <a:pos x="connsiteX0" y="connsiteY0"/>
              </a:cxn>
              <a:cxn ang="0">
                <a:pos x="connsiteX1" y="connsiteY1"/>
              </a:cxn>
              <a:cxn ang="0">
                <a:pos x="connsiteX2" y="connsiteY2"/>
              </a:cxn>
            </a:cxnLst>
            <a:rect l="l" t="t" r="r" b="b"/>
            <a:pathLst>
              <a:path w="10000" h="10745">
                <a:moveTo>
                  <a:pt x="9188" y="0"/>
                </a:moveTo>
                <a:lnTo>
                  <a:pt x="0" y="4078"/>
                </a:lnTo>
                <a:lnTo>
                  <a:pt x="10000" y="10745"/>
                </a:lnTo>
              </a:path>
            </a:pathLst>
          </a:custGeom>
          <a:noFill/>
          <a:ln w="28575" cmpd="sng">
            <a:solidFill>
              <a:srgbClr val="FF3300"/>
            </a:solidFill>
            <a:round/>
            <a:headEnd/>
            <a:tailEnd/>
          </a:ln>
        </p:spPr>
        <p:txBody>
          <a:bodyPr/>
          <a:lstStyle/>
          <a:p>
            <a:endParaRPr lang="en-GB" dirty="0"/>
          </a:p>
        </p:txBody>
      </p:sp>
      <p:sp>
        <p:nvSpPr>
          <p:cNvPr id="340" name="Line 207"/>
          <p:cNvSpPr>
            <a:spLocks noChangeShapeType="1"/>
          </p:cNvSpPr>
          <p:nvPr/>
        </p:nvSpPr>
        <p:spPr bwMode="auto">
          <a:xfrm>
            <a:off x="1606329" y="3526633"/>
            <a:ext cx="2139377" cy="523874"/>
          </a:xfrm>
          <a:prstGeom prst="line">
            <a:avLst/>
          </a:prstGeom>
          <a:noFill/>
          <a:ln w="28575" cap="rnd">
            <a:solidFill>
              <a:srgbClr val="FF3300"/>
            </a:solidFill>
            <a:prstDash val="sysDot"/>
            <a:round/>
            <a:headEnd/>
            <a:tailEnd/>
          </a:ln>
        </p:spPr>
        <p:txBody>
          <a:bodyPr/>
          <a:lstStyle/>
          <a:p>
            <a:endParaRPr lang="en-GB" dirty="0"/>
          </a:p>
        </p:txBody>
      </p:sp>
      <p:sp>
        <p:nvSpPr>
          <p:cNvPr id="341" name="TextBox 340"/>
          <p:cNvSpPr txBox="1"/>
          <p:nvPr/>
        </p:nvSpPr>
        <p:spPr>
          <a:xfrm>
            <a:off x="5641102" y="3621807"/>
            <a:ext cx="256319" cy="372140"/>
          </a:xfrm>
          <a:prstGeom prst="rect">
            <a:avLst/>
          </a:prstGeom>
          <a:noFill/>
        </p:spPr>
        <p:txBody>
          <a:bodyPr wrap="square" rtlCol="0">
            <a:spAutoFit/>
          </a:bodyPr>
          <a:lstStyle/>
          <a:p>
            <a:r>
              <a:rPr lang="en-GB" dirty="0" smtClean="0">
                <a:solidFill>
                  <a:schemeClr val="bg1"/>
                </a:solidFill>
              </a:rPr>
              <a:t>6</a:t>
            </a:r>
            <a:endParaRPr lang="en-GB" dirty="0">
              <a:solidFill>
                <a:schemeClr val="bg1"/>
              </a:solidFill>
            </a:endParaRPr>
          </a:p>
        </p:txBody>
      </p:sp>
      <p:sp>
        <p:nvSpPr>
          <p:cNvPr id="342" name="TextBox 341"/>
          <p:cNvSpPr txBox="1"/>
          <p:nvPr/>
        </p:nvSpPr>
        <p:spPr>
          <a:xfrm>
            <a:off x="2034381" y="3113932"/>
            <a:ext cx="256319" cy="372140"/>
          </a:xfrm>
          <a:prstGeom prst="rect">
            <a:avLst/>
          </a:prstGeom>
          <a:noFill/>
        </p:spPr>
        <p:txBody>
          <a:bodyPr wrap="square" rtlCol="0">
            <a:spAutoFit/>
          </a:bodyPr>
          <a:lstStyle/>
          <a:p>
            <a:r>
              <a:rPr lang="en-GB" dirty="0" smtClean="0">
                <a:solidFill>
                  <a:schemeClr val="bg1"/>
                </a:solidFill>
              </a:rPr>
              <a:t>7</a:t>
            </a:r>
            <a:endParaRPr lang="en-GB" dirty="0">
              <a:solidFill>
                <a:schemeClr val="bg1"/>
              </a:solidFill>
            </a:endParaRPr>
          </a:p>
        </p:txBody>
      </p:sp>
      <p:sp>
        <p:nvSpPr>
          <p:cNvPr id="339" name="Freeform 212"/>
          <p:cNvSpPr>
            <a:spLocks/>
          </p:cNvSpPr>
          <p:nvPr/>
        </p:nvSpPr>
        <p:spPr bwMode="auto">
          <a:xfrm rot="194361">
            <a:off x="5451588" y="4187550"/>
            <a:ext cx="660110" cy="90617"/>
          </a:xfrm>
          <a:custGeom>
            <a:avLst/>
            <a:gdLst>
              <a:gd name="T0" fmla="*/ 3 w 429"/>
              <a:gd name="T1" fmla="*/ 0 h 54"/>
              <a:gd name="T2" fmla="*/ 429 w 429"/>
              <a:gd name="T3" fmla="*/ 27 h 54"/>
              <a:gd name="T4" fmla="*/ 0 w 429"/>
              <a:gd name="T5" fmla="*/ 54 h 54"/>
              <a:gd name="T6" fmla="*/ 0 60000 65536"/>
              <a:gd name="T7" fmla="*/ 0 60000 65536"/>
              <a:gd name="T8" fmla="*/ 0 60000 65536"/>
              <a:gd name="T9" fmla="*/ 0 w 429"/>
              <a:gd name="T10" fmla="*/ 0 h 54"/>
              <a:gd name="T11" fmla="*/ 429 w 429"/>
              <a:gd name="T12" fmla="*/ 54 h 54"/>
              <a:gd name="connsiteX0" fmla="*/ 93 w 10023"/>
              <a:gd name="connsiteY0" fmla="*/ 0 h 11115"/>
              <a:gd name="connsiteX1" fmla="*/ 10023 w 10023"/>
              <a:gd name="connsiteY1" fmla="*/ 5000 h 11115"/>
              <a:gd name="connsiteX2" fmla="*/ 0 w 10023"/>
              <a:gd name="connsiteY2" fmla="*/ 11115 h 11115"/>
              <a:gd name="connsiteX0" fmla="*/ 0 w 10056"/>
              <a:gd name="connsiteY0" fmla="*/ 0 h 9785"/>
              <a:gd name="connsiteX1" fmla="*/ 10056 w 10056"/>
              <a:gd name="connsiteY1" fmla="*/ 3670 h 9785"/>
              <a:gd name="connsiteX2" fmla="*/ 33 w 10056"/>
              <a:gd name="connsiteY2" fmla="*/ 9785 h 9785"/>
              <a:gd name="connsiteX0" fmla="*/ 0 w 9549"/>
              <a:gd name="connsiteY0" fmla="*/ 0 h 10000"/>
              <a:gd name="connsiteX1" fmla="*/ 9549 w 9549"/>
              <a:gd name="connsiteY1" fmla="*/ 3889 h 10000"/>
              <a:gd name="connsiteX2" fmla="*/ 33 w 9549"/>
              <a:gd name="connsiteY2" fmla="*/ 10000 h 10000"/>
              <a:gd name="connsiteX0" fmla="*/ 0 w 10000"/>
              <a:gd name="connsiteY0" fmla="*/ 0 h 11057"/>
              <a:gd name="connsiteX1" fmla="*/ 10000 w 10000"/>
              <a:gd name="connsiteY1" fmla="*/ 3889 h 11057"/>
              <a:gd name="connsiteX2" fmla="*/ 47 w 10000"/>
              <a:gd name="connsiteY2" fmla="*/ 11057 h 11057"/>
              <a:gd name="connsiteX0" fmla="*/ 0 w 10094"/>
              <a:gd name="connsiteY0" fmla="*/ 26 h 7168"/>
              <a:gd name="connsiteX1" fmla="*/ 10094 w 10094"/>
              <a:gd name="connsiteY1" fmla="*/ 0 h 7168"/>
              <a:gd name="connsiteX2" fmla="*/ 141 w 10094"/>
              <a:gd name="connsiteY2" fmla="*/ 7168 h 7168"/>
            </a:gdLst>
            <a:ahLst/>
            <a:cxnLst>
              <a:cxn ang="0">
                <a:pos x="connsiteX0" y="connsiteY0"/>
              </a:cxn>
              <a:cxn ang="0">
                <a:pos x="connsiteX1" y="connsiteY1"/>
              </a:cxn>
              <a:cxn ang="0">
                <a:pos x="connsiteX2" y="connsiteY2"/>
              </a:cxn>
            </a:cxnLst>
            <a:rect l="l" t="t" r="r" b="b"/>
            <a:pathLst>
              <a:path w="10094" h="7168">
                <a:moveTo>
                  <a:pt x="0" y="26"/>
                </a:moveTo>
                <a:lnTo>
                  <a:pt x="10094" y="0"/>
                </a:lnTo>
                <a:cubicBezTo>
                  <a:pt x="6623" y="1703"/>
                  <a:pt x="3611" y="5464"/>
                  <a:pt x="141" y="7168"/>
                </a:cubicBezTo>
              </a:path>
            </a:pathLst>
          </a:custGeom>
          <a:noFill/>
          <a:ln w="28575" cmpd="sng">
            <a:solidFill>
              <a:srgbClr val="FF3300"/>
            </a:solidFill>
            <a:round/>
            <a:headEnd/>
            <a:tailEnd/>
          </a:ln>
        </p:spPr>
        <p:txBody>
          <a:bodyPr/>
          <a:lstStyle/>
          <a:p>
            <a:endParaRPr lang="en-GB" dirty="0"/>
          </a:p>
        </p:txBody>
      </p:sp>
      <p:sp>
        <p:nvSpPr>
          <p:cNvPr id="343" name="TextBox 342"/>
          <p:cNvSpPr txBox="1"/>
          <p:nvPr/>
        </p:nvSpPr>
        <p:spPr>
          <a:xfrm>
            <a:off x="3238499" y="3970908"/>
            <a:ext cx="256319" cy="372140"/>
          </a:xfrm>
          <a:prstGeom prst="rect">
            <a:avLst/>
          </a:prstGeom>
          <a:noFill/>
        </p:spPr>
        <p:txBody>
          <a:bodyPr wrap="square" rtlCol="0">
            <a:spAutoFit/>
          </a:bodyPr>
          <a:lstStyle/>
          <a:p>
            <a:r>
              <a:rPr lang="en-GB" dirty="0" smtClean="0">
                <a:solidFill>
                  <a:srgbClr val="000099"/>
                </a:solidFill>
              </a:rPr>
              <a:t>8</a:t>
            </a:r>
            <a:endParaRPr lang="en-GB" dirty="0">
              <a:solidFill>
                <a:srgbClr val="000099"/>
              </a:solidFill>
            </a:endParaRPr>
          </a:p>
        </p:txBody>
      </p:sp>
      <p:sp>
        <p:nvSpPr>
          <p:cNvPr id="344" name="Freeform 212"/>
          <p:cNvSpPr>
            <a:spLocks/>
          </p:cNvSpPr>
          <p:nvPr/>
        </p:nvSpPr>
        <p:spPr bwMode="auto">
          <a:xfrm rot="409521">
            <a:off x="3063006" y="3923130"/>
            <a:ext cx="629383" cy="118454"/>
          </a:xfrm>
          <a:custGeom>
            <a:avLst/>
            <a:gdLst>
              <a:gd name="T0" fmla="*/ 3 w 429"/>
              <a:gd name="T1" fmla="*/ 0 h 54"/>
              <a:gd name="T2" fmla="*/ 429 w 429"/>
              <a:gd name="T3" fmla="*/ 27 h 54"/>
              <a:gd name="T4" fmla="*/ 0 w 429"/>
              <a:gd name="T5" fmla="*/ 54 h 54"/>
              <a:gd name="T6" fmla="*/ 0 60000 65536"/>
              <a:gd name="T7" fmla="*/ 0 60000 65536"/>
              <a:gd name="T8" fmla="*/ 0 60000 65536"/>
              <a:gd name="T9" fmla="*/ 0 w 429"/>
              <a:gd name="T10" fmla="*/ 0 h 54"/>
              <a:gd name="T11" fmla="*/ 429 w 429"/>
              <a:gd name="T12" fmla="*/ 54 h 54"/>
              <a:gd name="connsiteX0" fmla="*/ 93 w 10023"/>
              <a:gd name="connsiteY0" fmla="*/ 0 h 11115"/>
              <a:gd name="connsiteX1" fmla="*/ 10023 w 10023"/>
              <a:gd name="connsiteY1" fmla="*/ 5000 h 11115"/>
              <a:gd name="connsiteX2" fmla="*/ 0 w 10023"/>
              <a:gd name="connsiteY2" fmla="*/ 11115 h 11115"/>
              <a:gd name="connsiteX0" fmla="*/ 0 w 10056"/>
              <a:gd name="connsiteY0" fmla="*/ 0 h 9785"/>
              <a:gd name="connsiteX1" fmla="*/ 10056 w 10056"/>
              <a:gd name="connsiteY1" fmla="*/ 3670 h 9785"/>
              <a:gd name="connsiteX2" fmla="*/ 33 w 10056"/>
              <a:gd name="connsiteY2" fmla="*/ 9785 h 9785"/>
              <a:gd name="connsiteX0" fmla="*/ 0 w 9549"/>
              <a:gd name="connsiteY0" fmla="*/ 0 h 10000"/>
              <a:gd name="connsiteX1" fmla="*/ 9549 w 9549"/>
              <a:gd name="connsiteY1" fmla="*/ 3889 h 10000"/>
              <a:gd name="connsiteX2" fmla="*/ 33 w 9549"/>
              <a:gd name="connsiteY2" fmla="*/ 10000 h 10000"/>
              <a:gd name="connsiteX0" fmla="*/ 0 w 10051"/>
              <a:gd name="connsiteY0" fmla="*/ 0 h 12205"/>
              <a:gd name="connsiteX1" fmla="*/ 10051 w 10051"/>
              <a:gd name="connsiteY1" fmla="*/ 6094 h 12205"/>
              <a:gd name="connsiteX2" fmla="*/ 86 w 10051"/>
              <a:gd name="connsiteY2" fmla="*/ 12205 h 12205"/>
              <a:gd name="connsiteX0" fmla="*/ 0 w 10051"/>
              <a:gd name="connsiteY0" fmla="*/ 0 h 9370"/>
              <a:gd name="connsiteX1" fmla="*/ 10051 w 10051"/>
              <a:gd name="connsiteY1" fmla="*/ 6094 h 9370"/>
              <a:gd name="connsiteX2" fmla="*/ 20 w 10051"/>
              <a:gd name="connsiteY2" fmla="*/ 9370 h 9370"/>
              <a:gd name="connsiteX0" fmla="*/ 0 w 9394"/>
              <a:gd name="connsiteY0" fmla="*/ 0 h 10000"/>
              <a:gd name="connsiteX1" fmla="*/ 9394 w 9394"/>
              <a:gd name="connsiteY1" fmla="*/ 6906 h 10000"/>
              <a:gd name="connsiteX2" fmla="*/ 20 w 9394"/>
              <a:gd name="connsiteY2" fmla="*/ 10000 h 10000"/>
              <a:gd name="connsiteX0" fmla="*/ 0 w 10193"/>
              <a:gd name="connsiteY0" fmla="*/ 0 h 10000"/>
              <a:gd name="connsiteX1" fmla="*/ 10193 w 10193"/>
              <a:gd name="connsiteY1" fmla="*/ 6785 h 10000"/>
              <a:gd name="connsiteX2" fmla="*/ 21 w 10193"/>
              <a:gd name="connsiteY2" fmla="*/ 10000 h 10000"/>
            </a:gdLst>
            <a:ahLst/>
            <a:cxnLst>
              <a:cxn ang="0">
                <a:pos x="connsiteX0" y="connsiteY0"/>
              </a:cxn>
              <a:cxn ang="0">
                <a:pos x="connsiteX1" y="connsiteY1"/>
              </a:cxn>
              <a:cxn ang="0">
                <a:pos x="connsiteX2" y="connsiteY2"/>
              </a:cxn>
            </a:cxnLst>
            <a:rect l="l" t="t" r="r" b="b"/>
            <a:pathLst>
              <a:path w="10193" h="10000">
                <a:moveTo>
                  <a:pt x="0" y="0"/>
                </a:moveTo>
                <a:lnTo>
                  <a:pt x="10193" y="6785"/>
                </a:lnTo>
                <a:cubicBezTo>
                  <a:pt x="6517" y="8602"/>
                  <a:pt x="3696" y="8181"/>
                  <a:pt x="21" y="10000"/>
                </a:cubicBezTo>
              </a:path>
            </a:pathLst>
          </a:custGeom>
          <a:noFill/>
          <a:ln w="28575" cmpd="sng">
            <a:solidFill>
              <a:srgbClr val="FF3300"/>
            </a:solidFill>
            <a:round/>
            <a:headEnd/>
            <a:tailEnd/>
          </a:ln>
        </p:spPr>
        <p:txBody>
          <a:bodyPr/>
          <a:lstStyle/>
          <a:p>
            <a:endParaRPr lang="en-GB" dirty="0"/>
          </a:p>
        </p:txBody>
      </p:sp>
      <p:sp>
        <p:nvSpPr>
          <p:cNvPr id="4" name="Freeform 3"/>
          <p:cNvSpPr/>
          <p:nvPr/>
        </p:nvSpPr>
        <p:spPr bwMode="auto">
          <a:xfrm>
            <a:off x="4317507" y="4265421"/>
            <a:ext cx="73477" cy="379240"/>
          </a:xfrm>
          <a:custGeom>
            <a:avLst/>
            <a:gdLst>
              <a:gd name="connsiteX0" fmla="*/ 0 w 76200"/>
              <a:gd name="connsiteY0" fmla="*/ 0 h 409575"/>
              <a:gd name="connsiteX1" fmla="*/ 76200 w 76200"/>
              <a:gd name="connsiteY1" fmla="*/ 114300 h 409575"/>
              <a:gd name="connsiteX2" fmla="*/ 76200 w 76200"/>
              <a:gd name="connsiteY2" fmla="*/ 409575 h 409575"/>
              <a:gd name="connsiteX0" fmla="*/ 0 w 76200"/>
              <a:gd name="connsiteY0" fmla="*/ 0 h 409575"/>
              <a:gd name="connsiteX1" fmla="*/ 58866 w 76200"/>
              <a:gd name="connsiteY1" fmla="*/ 114300 h 409575"/>
              <a:gd name="connsiteX2" fmla="*/ 76200 w 76200"/>
              <a:gd name="connsiteY2" fmla="*/ 409575 h 409575"/>
              <a:gd name="connsiteX0" fmla="*/ 0 w 58866"/>
              <a:gd name="connsiteY0" fmla="*/ 0 h 379240"/>
              <a:gd name="connsiteX1" fmla="*/ 58866 w 58866"/>
              <a:gd name="connsiteY1" fmla="*/ 114300 h 379240"/>
              <a:gd name="connsiteX2" fmla="*/ 54531 w 58866"/>
              <a:gd name="connsiteY2" fmla="*/ 379240 h 379240"/>
              <a:gd name="connsiteX0" fmla="*/ 0 w 64961"/>
              <a:gd name="connsiteY0" fmla="*/ 0 h 379240"/>
              <a:gd name="connsiteX1" fmla="*/ 58866 w 64961"/>
              <a:gd name="connsiteY1" fmla="*/ 114300 h 379240"/>
              <a:gd name="connsiteX2" fmla="*/ 64598 w 64961"/>
              <a:gd name="connsiteY2" fmla="*/ 257671 h 379240"/>
              <a:gd name="connsiteX3" fmla="*/ 54531 w 64961"/>
              <a:gd name="connsiteY3" fmla="*/ 379240 h 379240"/>
              <a:gd name="connsiteX0" fmla="*/ 0 w 73477"/>
              <a:gd name="connsiteY0" fmla="*/ 0 h 379240"/>
              <a:gd name="connsiteX1" fmla="*/ 58866 w 73477"/>
              <a:gd name="connsiteY1" fmla="*/ 114300 h 379240"/>
              <a:gd name="connsiteX2" fmla="*/ 73266 w 73477"/>
              <a:gd name="connsiteY2" fmla="*/ 257671 h 379240"/>
              <a:gd name="connsiteX3" fmla="*/ 54531 w 73477"/>
              <a:gd name="connsiteY3" fmla="*/ 379240 h 379240"/>
            </a:gdLst>
            <a:ahLst/>
            <a:cxnLst>
              <a:cxn ang="0">
                <a:pos x="connsiteX0" y="connsiteY0"/>
              </a:cxn>
              <a:cxn ang="0">
                <a:pos x="connsiteX1" y="connsiteY1"/>
              </a:cxn>
              <a:cxn ang="0">
                <a:pos x="connsiteX2" y="connsiteY2"/>
              </a:cxn>
              <a:cxn ang="0">
                <a:pos x="connsiteX3" y="connsiteY3"/>
              </a:cxn>
            </a:cxnLst>
            <a:rect l="l" t="t" r="r" b="b"/>
            <a:pathLst>
              <a:path w="73477" h="379240">
                <a:moveTo>
                  <a:pt x="0" y="0"/>
                </a:moveTo>
                <a:lnTo>
                  <a:pt x="58866" y="114300"/>
                </a:lnTo>
                <a:cubicBezTo>
                  <a:pt x="56443" y="162090"/>
                  <a:pt x="75689" y="209881"/>
                  <a:pt x="73266" y="257671"/>
                </a:cubicBezTo>
                <a:lnTo>
                  <a:pt x="54531" y="379240"/>
                </a:lnTo>
              </a:path>
            </a:pathLst>
          </a:cu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dirty="0" smtClean="0">
              <a:ln>
                <a:noFill/>
              </a:ln>
              <a:solidFill>
                <a:schemeClr val="tx1"/>
              </a:solidFill>
              <a:effectLst/>
              <a:latin typeface="Arial" charset="0"/>
              <a:cs typeface="Times New Roman" pitchFamily="18" charset="0"/>
            </a:endParaRPr>
          </a:p>
        </p:txBody>
      </p:sp>
      <p:sp>
        <p:nvSpPr>
          <p:cNvPr id="5" name="Freeform 4"/>
          <p:cNvSpPr/>
          <p:nvPr/>
        </p:nvSpPr>
        <p:spPr bwMode="auto">
          <a:xfrm>
            <a:off x="2726652" y="4137398"/>
            <a:ext cx="138677" cy="455033"/>
          </a:xfrm>
          <a:custGeom>
            <a:avLst/>
            <a:gdLst>
              <a:gd name="connsiteX0" fmla="*/ 138677 w 138677"/>
              <a:gd name="connsiteY0" fmla="*/ 0 h 455033"/>
              <a:gd name="connsiteX1" fmla="*/ 73672 w 138677"/>
              <a:gd name="connsiteY1" fmla="*/ 130009 h 455033"/>
              <a:gd name="connsiteX2" fmla="*/ 43337 w 138677"/>
              <a:gd name="connsiteY2" fmla="*/ 216682 h 455033"/>
              <a:gd name="connsiteX3" fmla="*/ 4334 w 138677"/>
              <a:gd name="connsiteY3" fmla="*/ 364026 h 455033"/>
              <a:gd name="connsiteX4" fmla="*/ 0 w 138677"/>
              <a:gd name="connsiteY4" fmla="*/ 455033 h 455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677" h="455033">
                <a:moveTo>
                  <a:pt x="138677" y="0"/>
                </a:moveTo>
                <a:lnTo>
                  <a:pt x="73672" y="130009"/>
                </a:lnTo>
                <a:lnTo>
                  <a:pt x="43337" y="216682"/>
                </a:lnTo>
                <a:lnTo>
                  <a:pt x="4334" y="364026"/>
                </a:lnTo>
                <a:lnTo>
                  <a:pt x="0" y="455033"/>
                </a:lnTo>
              </a:path>
            </a:pathLst>
          </a:cu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dirty="0" smtClean="0">
              <a:ln>
                <a:noFill/>
              </a:ln>
              <a:solidFill>
                <a:schemeClr val="tx1"/>
              </a:solidFill>
              <a:effectLst/>
              <a:latin typeface="Arial" charset="0"/>
              <a:cs typeface="Times New Roman" pitchFamily="18" charset="0"/>
            </a:endParaRPr>
          </a:p>
        </p:txBody>
      </p:sp>
      <p:cxnSp>
        <p:nvCxnSpPr>
          <p:cNvPr id="7" name="Straight Connector 6"/>
          <p:cNvCxnSpPr/>
          <p:nvPr/>
        </p:nvCxnSpPr>
        <p:spPr bwMode="auto">
          <a:xfrm flipH="1" flipV="1">
            <a:off x="2056605" y="3934407"/>
            <a:ext cx="4862512" cy="331014"/>
          </a:xfrm>
          <a:prstGeom prst="line">
            <a:avLst/>
          </a:prstGeom>
          <a:solidFill>
            <a:schemeClr val="accent1"/>
          </a:solidFill>
          <a:ln w="28575" cap="flat" cmpd="sng" algn="ctr">
            <a:solidFill>
              <a:srgbClr val="FF0000"/>
            </a:solidFill>
            <a:prstDash val="sysDot"/>
            <a:round/>
            <a:headEnd type="none" w="med" len="med"/>
            <a:tailEnd type="none" w="med" len="med"/>
          </a:ln>
          <a:effectLst/>
        </p:spPr>
      </p:cxnSp>
      <p:sp>
        <p:nvSpPr>
          <p:cNvPr id="121" name="TextBox 120"/>
          <p:cNvSpPr txBox="1"/>
          <p:nvPr/>
        </p:nvSpPr>
        <p:spPr>
          <a:xfrm>
            <a:off x="296068" y="5635633"/>
            <a:ext cx="8606631" cy="1107996"/>
          </a:xfrm>
          <a:prstGeom prst="rect">
            <a:avLst/>
          </a:prstGeom>
          <a:noFill/>
        </p:spPr>
        <p:txBody>
          <a:bodyPr wrap="square" rtlCol="0">
            <a:spAutoFit/>
          </a:bodyPr>
          <a:lstStyle/>
          <a:p>
            <a:pPr algn="ctr"/>
            <a:r>
              <a:rPr lang="en-GB" sz="2200" b="0" i="1" dirty="0" smtClean="0">
                <a:solidFill>
                  <a:schemeClr val="bg1"/>
                </a:solidFill>
              </a:rPr>
              <a:t>The angles 6, 7 &amp; 8 shown above will vary depending on the upper body line-up, and will have varying effects on the  consistency of the archer. </a:t>
            </a:r>
            <a:endParaRPr lang="en-GB" sz="2200" b="0" i="1" dirty="0">
              <a:solidFill>
                <a:schemeClr val="bg1"/>
              </a:solidFill>
            </a:endParaRPr>
          </a:p>
        </p:txBody>
      </p:sp>
      <p:sp>
        <p:nvSpPr>
          <p:cNvPr id="122" name="TextBox 121"/>
          <p:cNvSpPr txBox="1"/>
          <p:nvPr/>
        </p:nvSpPr>
        <p:spPr>
          <a:xfrm>
            <a:off x="7867015" y="6604084"/>
            <a:ext cx="1273175" cy="253916"/>
          </a:xfrm>
          <a:prstGeom prst="rect">
            <a:avLst/>
          </a:prstGeom>
          <a:noFill/>
        </p:spPr>
        <p:txBody>
          <a:bodyPr wrap="square" rtlCol="0">
            <a:spAutoFit/>
          </a:bodyPr>
          <a:lstStyle/>
          <a:p>
            <a:pPr algn="r"/>
            <a:r>
              <a:rPr lang="en-GB" sz="1050" b="0" dirty="0" smtClean="0">
                <a:solidFill>
                  <a:schemeClr val="bg1"/>
                </a:solidFill>
              </a:rPr>
              <a:t>Ken Bearman</a:t>
            </a:r>
            <a:endParaRPr lang="en-GB" sz="1050" b="0" dirty="0">
              <a:solidFill>
                <a:schemeClr val="bg1"/>
              </a:solidFill>
            </a:endParaRPr>
          </a:p>
        </p:txBody>
      </p:sp>
      <p:sp>
        <p:nvSpPr>
          <p:cNvPr id="8" name="TextBox 7"/>
          <p:cNvSpPr txBox="1"/>
          <p:nvPr/>
        </p:nvSpPr>
        <p:spPr>
          <a:xfrm>
            <a:off x="375442" y="1885732"/>
            <a:ext cx="8527257" cy="1200329"/>
          </a:xfrm>
          <a:prstGeom prst="rect">
            <a:avLst/>
          </a:prstGeom>
          <a:noFill/>
        </p:spPr>
        <p:txBody>
          <a:bodyPr wrap="square" rtlCol="0">
            <a:spAutoFit/>
          </a:bodyPr>
          <a:lstStyle/>
          <a:p>
            <a:r>
              <a:rPr lang="en-GB" sz="2400" b="0" dirty="0" smtClean="0">
                <a:solidFill>
                  <a:schemeClr val="bg1"/>
                </a:solidFill>
                <a:latin typeface="+mn-lt"/>
              </a:rPr>
              <a:t>                                       Also </a:t>
            </a:r>
            <a:r>
              <a:rPr lang="en-GB" sz="2400" b="0" dirty="0">
                <a:solidFill>
                  <a:schemeClr val="bg1"/>
                </a:solidFill>
                <a:latin typeface="+mn-lt"/>
              </a:rPr>
              <a:t>there will be some strain put on the drawing arm wrist due to the force needed to keep the forearm and wrist in line. </a:t>
            </a:r>
          </a:p>
        </p:txBody>
      </p:sp>
    </p:spTree>
    <p:extLst>
      <p:ext uri="{BB962C8B-B14F-4D97-AF65-F5344CB8AC3E}">
        <p14:creationId xmlns:p14="http://schemas.microsoft.com/office/powerpoint/2010/main" val="3129138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3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3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5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4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29"/>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39"/>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41"/>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3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33"/>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342"/>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344"/>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343"/>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4" grpId="0"/>
      <p:bldP spid="329" grpId="0" animBg="1"/>
      <p:bldP spid="334" grpId="0" animBg="1"/>
      <p:bldP spid="338" grpId="0" animBg="1"/>
      <p:bldP spid="333" grpId="0" animBg="1"/>
      <p:bldP spid="340" grpId="0" animBg="1"/>
      <p:bldP spid="341" grpId="0"/>
      <p:bldP spid="342" grpId="0"/>
      <p:bldP spid="339" grpId="0" animBg="1"/>
      <p:bldP spid="343" grpId="0"/>
      <p:bldP spid="344" grpId="0" animBg="1"/>
      <p:bldP spid="121"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0" y="246063"/>
            <a:ext cx="9144000" cy="404812"/>
          </a:xfrm>
          <a:prstGeom prst="rect">
            <a:avLst/>
          </a:prstGeom>
          <a:solidFill>
            <a:schemeClr val="bg1"/>
          </a:solidFill>
          <a:ln w="9525">
            <a:solidFill>
              <a:schemeClr val="tx1"/>
            </a:solidFill>
            <a:miter lim="800000"/>
            <a:headEnd/>
            <a:tailEnd/>
          </a:ln>
        </p:spPr>
        <p:txBody>
          <a:bodyPr wrap="none" anchor="ctr"/>
          <a:lstStyle/>
          <a:p>
            <a:pPr algn="ctr"/>
            <a:r>
              <a:rPr lang="en-CA" altLang="ja-JP" dirty="0">
                <a:solidFill>
                  <a:srgbClr val="0168AC"/>
                </a:solidFill>
                <a:latin typeface="Verdana" pitchFamily="34" charset="0"/>
                <a:ea typeface="ＭＳ Ｐゴシック" charset="-128"/>
              </a:rPr>
              <a:t>2011 World Archery Coaching Seminar</a:t>
            </a:r>
            <a:endParaRPr lang="en-CA" dirty="0">
              <a:solidFill>
                <a:srgbClr val="0168AC"/>
              </a:solidFill>
              <a:latin typeface="Verdana" pitchFamily="34" charset="0"/>
            </a:endParaRPr>
          </a:p>
        </p:txBody>
      </p:sp>
      <p:pic>
        <p:nvPicPr>
          <p:cNvPr id="3" name="Picture 4" descr="Y:\06 Communication\Logo FITA\09 World Archery\00_WA1_RG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0327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txBox="1">
            <a:spLocks noChangeArrowheads="1"/>
          </p:cNvSpPr>
          <p:nvPr/>
        </p:nvSpPr>
        <p:spPr>
          <a:xfrm>
            <a:off x="396875" y="1387550"/>
            <a:ext cx="8562975" cy="1054025"/>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lnSpc>
                <a:spcPct val="80000"/>
              </a:lnSpc>
              <a:buFontTx/>
              <a:buNone/>
            </a:pPr>
            <a:r>
              <a:rPr lang="en-GB" sz="2400" b="0" dirty="0" smtClean="0">
                <a:solidFill>
                  <a:schemeClr val="bg1"/>
                </a:solidFill>
              </a:rPr>
              <a:t>When the Draw Force Line and Power Line are the same,  </a:t>
            </a:r>
          </a:p>
          <a:p>
            <a:pPr marL="0" indent="0" eaLnBrk="1" hangingPunct="1">
              <a:lnSpc>
                <a:spcPct val="80000"/>
              </a:lnSpc>
              <a:buFontTx/>
              <a:buNone/>
            </a:pPr>
            <a:r>
              <a:rPr lang="en-GB" sz="2400" b="0" dirty="0" smtClean="0">
                <a:solidFill>
                  <a:schemeClr val="bg1"/>
                </a:solidFill>
              </a:rPr>
              <a:t>the angle at the string hand (angle 8) is greatly reduced, which helps to reduce any tension in the forearm and wrist. </a:t>
            </a:r>
          </a:p>
        </p:txBody>
      </p:sp>
      <p:sp>
        <p:nvSpPr>
          <p:cNvPr id="5" name="Rectangle 334"/>
          <p:cNvSpPr txBox="1">
            <a:spLocks noChangeArrowheads="1"/>
          </p:cNvSpPr>
          <p:nvPr/>
        </p:nvSpPr>
        <p:spPr>
          <a:xfrm>
            <a:off x="412750" y="662061"/>
            <a:ext cx="8274050" cy="706438"/>
          </a:xfrm>
          <a:prstGeom prst="rect">
            <a:avLst/>
          </a:prstGeom>
          <a:noFill/>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algn="l" eaLnBrk="1" hangingPunct="1"/>
            <a:r>
              <a:rPr lang="en-GB" sz="2800" b="1" dirty="0" smtClean="0">
                <a:solidFill>
                  <a:schemeClr val="bg1"/>
                </a:solidFill>
              </a:rPr>
              <a:t>Frontal View 2 </a:t>
            </a:r>
            <a:r>
              <a:rPr lang="en-GB" sz="2800" b="0" dirty="0" smtClean="0">
                <a:solidFill>
                  <a:schemeClr val="bg1"/>
                </a:solidFill>
              </a:rPr>
              <a:t>(inline elbow)</a:t>
            </a:r>
            <a:r>
              <a:rPr lang="en-GB" sz="4000" b="0" dirty="0" smtClean="0">
                <a:solidFill>
                  <a:schemeClr val="bg1"/>
                </a:solidFill>
              </a:rPr>
              <a:t>  </a:t>
            </a:r>
          </a:p>
        </p:txBody>
      </p:sp>
      <p:sp>
        <p:nvSpPr>
          <p:cNvPr id="6" name="Freeform 341"/>
          <p:cNvSpPr>
            <a:spLocks/>
          </p:cNvSpPr>
          <p:nvPr/>
        </p:nvSpPr>
        <p:spPr bwMode="auto">
          <a:xfrm>
            <a:off x="2860675" y="3095625"/>
            <a:ext cx="762000" cy="750888"/>
          </a:xfrm>
          <a:custGeom>
            <a:avLst/>
            <a:gdLst>
              <a:gd name="T0" fmla="*/ 435 w 1875"/>
              <a:gd name="T1" fmla="*/ 1809 h 1809"/>
              <a:gd name="T2" fmla="*/ 296 w 1875"/>
              <a:gd name="T3" fmla="*/ 1607 h 1809"/>
              <a:gd name="T4" fmla="*/ 105 w 1875"/>
              <a:gd name="T5" fmla="*/ 1419 h 1809"/>
              <a:gd name="T6" fmla="*/ 60 w 1875"/>
              <a:gd name="T7" fmla="*/ 1209 h 1809"/>
              <a:gd name="T8" fmla="*/ 8 w 1875"/>
              <a:gd name="T9" fmla="*/ 969 h 1809"/>
              <a:gd name="T10" fmla="*/ 0 w 1875"/>
              <a:gd name="T11" fmla="*/ 579 h 1809"/>
              <a:gd name="T12" fmla="*/ 65 w 1875"/>
              <a:gd name="T13" fmla="*/ 374 h 1809"/>
              <a:gd name="T14" fmla="*/ 188 w 1875"/>
              <a:gd name="T15" fmla="*/ 240 h 1809"/>
              <a:gd name="T16" fmla="*/ 285 w 1875"/>
              <a:gd name="T17" fmla="*/ 164 h 1809"/>
              <a:gd name="T18" fmla="*/ 402 w 1875"/>
              <a:gd name="T19" fmla="*/ 85 h 1809"/>
              <a:gd name="T20" fmla="*/ 622 w 1875"/>
              <a:gd name="T21" fmla="*/ 73 h 1809"/>
              <a:gd name="T22" fmla="*/ 865 w 1875"/>
              <a:gd name="T23" fmla="*/ 14 h 1809"/>
              <a:gd name="T24" fmla="*/ 1133 w 1875"/>
              <a:gd name="T25" fmla="*/ 0 h 1809"/>
              <a:gd name="T26" fmla="*/ 1284 w 1875"/>
              <a:gd name="T27" fmla="*/ 47 h 1809"/>
              <a:gd name="T28" fmla="*/ 1445 w 1875"/>
              <a:gd name="T29" fmla="*/ 47 h 1809"/>
              <a:gd name="T30" fmla="*/ 1625 w 1875"/>
              <a:gd name="T31" fmla="*/ 104 h 1809"/>
              <a:gd name="T32" fmla="*/ 1815 w 1875"/>
              <a:gd name="T33" fmla="*/ 124 h 1809"/>
              <a:gd name="T34" fmla="*/ 1875 w 1875"/>
              <a:gd name="T35" fmla="*/ 174 h 1809"/>
              <a:gd name="T36" fmla="*/ 1875 w 1875"/>
              <a:gd name="T37" fmla="*/ 244 h 1809"/>
              <a:gd name="T38" fmla="*/ 1805 w 1875"/>
              <a:gd name="T39" fmla="*/ 414 h 1809"/>
              <a:gd name="T40" fmla="*/ 1665 w 1875"/>
              <a:gd name="T41" fmla="*/ 484 h 1809"/>
              <a:gd name="T42" fmla="*/ 1305 w 1875"/>
              <a:gd name="T43" fmla="*/ 494 h 1809"/>
              <a:gd name="T44" fmla="*/ 1105 w 1875"/>
              <a:gd name="T45" fmla="*/ 464 h 1809"/>
              <a:gd name="T46" fmla="*/ 955 w 1875"/>
              <a:gd name="T47" fmla="*/ 474 h 1809"/>
              <a:gd name="T48" fmla="*/ 855 w 1875"/>
              <a:gd name="T49" fmla="*/ 504 h 1809"/>
              <a:gd name="T50" fmla="*/ 835 w 1875"/>
              <a:gd name="T51" fmla="*/ 624 h 1809"/>
              <a:gd name="T52" fmla="*/ 845 w 1875"/>
              <a:gd name="T53" fmla="*/ 704 h 1809"/>
              <a:gd name="T54" fmla="*/ 930 w 1875"/>
              <a:gd name="T55" fmla="*/ 804 h 1809"/>
              <a:gd name="T56" fmla="*/ 945 w 1875"/>
              <a:gd name="T57" fmla="*/ 914 h 1809"/>
              <a:gd name="T58" fmla="*/ 855 w 1875"/>
              <a:gd name="T59" fmla="*/ 969 h 1809"/>
              <a:gd name="T60" fmla="*/ 840 w 1875"/>
              <a:gd name="T61" fmla="*/ 1254 h 1809"/>
              <a:gd name="T62" fmla="*/ 690 w 1875"/>
              <a:gd name="T63" fmla="*/ 1254 h 1809"/>
              <a:gd name="T64" fmla="*/ 645 w 1875"/>
              <a:gd name="T65" fmla="*/ 1104 h 1809"/>
              <a:gd name="T66" fmla="*/ 506 w 1875"/>
              <a:gd name="T67" fmla="*/ 975 h 1809"/>
              <a:gd name="T68" fmla="*/ 385 w 1875"/>
              <a:gd name="T69" fmla="*/ 944 h 1809"/>
              <a:gd name="T70" fmla="*/ 344 w 1875"/>
              <a:gd name="T71" fmla="*/ 963 h 1809"/>
              <a:gd name="T72" fmla="*/ 273 w 1875"/>
              <a:gd name="T73" fmla="*/ 1307 h 1809"/>
              <a:gd name="T74" fmla="*/ 310 w 1875"/>
              <a:gd name="T75" fmla="*/ 1408 h 1809"/>
              <a:gd name="T76" fmla="*/ 435 w 1875"/>
              <a:gd name="T77" fmla="*/ 1554 h 1809"/>
              <a:gd name="T78" fmla="*/ 510 w 1875"/>
              <a:gd name="T79" fmla="*/ 1614 h 180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875"/>
              <a:gd name="T121" fmla="*/ 0 h 1809"/>
              <a:gd name="T122" fmla="*/ 1875 w 1875"/>
              <a:gd name="T123" fmla="*/ 1809 h 1809"/>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875" h="1809">
                <a:moveTo>
                  <a:pt x="435" y="1809"/>
                </a:moveTo>
                <a:lnTo>
                  <a:pt x="296" y="1607"/>
                </a:lnTo>
                <a:lnTo>
                  <a:pt x="105" y="1419"/>
                </a:lnTo>
                <a:lnTo>
                  <a:pt x="60" y="1209"/>
                </a:lnTo>
                <a:lnTo>
                  <a:pt x="8" y="969"/>
                </a:lnTo>
                <a:lnTo>
                  <a:pt x="0" y="579"/>
                </a:lnTo>
                <a:lnTo>
                  <a:pt x="65" y="374"/>
                </a:lnTo>
                <a:lnTo>
                  <a:pt x="188" y="240"/>
                </a:lnTo>
                <a:lnTo>
                  <a:pt x="285" y="164"/>
                </a:lnTo>
                <a:lnTo>
                  <a:pt x="402" y="85"/>
                </a:lnTo>
                <a:lnTo>
                  <a:pt x="622" y="73"/>
                </a:lnTo>
                <a:lnTo>
                  <a:pt x="865" y="14"/>
                </a:lnTo>
                <a:lnTo>
                  <a:pt x="1133" y="0"/>
                </a:lnTo>
                <a:lnTo>
                  <a:pt x="1284" y="47"/>
                </a:lnTo>
                <a:lnTo>
                  <a:pt x="1445" y="47"/>
                </a:lnTo>
                <a:lnTo>
                  <a:pt x="1625" y="104"/>
                </a:lnTo>
                <a:lnTo>
                  <a:pt x="1815" y="124"/>
                </a:lnTo>
                <a:lnTo>
                  <a:pt x="1875" y="174"/>
                </a:lnTo>
                <a:lnTo>
                  <a:pt x="1875" y="244"/>
                </a:lnTo>
                <a:lnTo>
                  <a:pt x="1805" y="414"/>
                </a:lnTo>
                <a:lnTo>
                  <a:pt x="1665" y="484"/>
                </a:lnTo>
                <a:lnTo>
                  <a:pt x="1305" y="494"/>
                </a:lnTo>
                <a:lnTo>
                  <a:pt x="1105" y="464"/>
                </a:lnTo>
                <a:lnTo>
                  <a:pt x="955" y="474"/>
                </a:lnTo>
                <a:lnTo>
                  <a:pt x="855" y="504"/>
                </a:lnTo>
                <a:lnTo>
                  <a:pt x="835" y="624"/>
                </a:lnTo>
                <a:lnTo>
                  <a:pt x="845" y="704"/>
                </a:lnTo>
                <a:lnTo>
                  <a:pt x="930" y="804"/>
                </a:lnTo>
                <a:lnTo>
                  <a:pt x="945" y="914"/>
                </a:lnTo>
                <a:lnTo>
                  <a:pt x="855" y="969"/>
                </a:lnTo>
                <a:lnTo>
                  <a:pt x="840" y="1254"/>
                </a:lnTo>
                <a:lnTo>
                  <a:pt x="690" y="1254"/>
                </a:lnTo>
                <a:lnTo>
                  <a:pt x="645" y="1104"/>
                </a:lnTo>
                <a:lnTo>
                  <a:pt x="506" y="975"/>
                </a:lnTo>
                <a:lnTo>
                  <a:pt x="385" y="944"/>
                </a:lnTo>
                <a:lnTo>
                  <a:pt x="344" y="963"/>
                </a:lnTo>
                <a:cubicBezTo>
                  <a:pt x="249" y="1177"/>
                  <a:pt x="273" y="1064"/>
                  <a:pt x="273" y="1307"/>
                </a:cubicBezTo>
                <a:lnTo>
                  <a:pt x="310" y="1408"/>
                </a:lnTo>
                <a:lnTo>
                  <a:pt x="435" y="1554"/>
                </a:lnTo>
                <a:lnTo>
                  <a:pt x="510" y="1614"/>
                </a:lnTo>
              </a:path>
            </a:pathLst>
          </a:custGeom>
          <a:gradFill rotWithShape="1">
            <a:gsLst>
              <a:gs pos="0">
                <a:srgbClr val="595959"/>
              </a:gs>
              <a:gs pos="100000">
                <a:srgbClr val="C0C0C0"/>
              </a:gs>
            </a:gsLst>
            <a:lin ang="5400000" scaled="1"/>
          </a:gradFill>
          <a:ln w="9525">
            <a:solidFill>
              <a:srgbClr val="000000"/>
            </a:solidFill>
            <a:round/>
            <a:headEnd/>
            <a:tailEnd/>
          </a:ln>
        </p:spPr>
        <p:txBody>
          <a:bodyPr/>
          <a:lstStyle/>
          <a:p>
            <a:endParaRPr lang="en-GB" dirty="0"/>
          </a:p>
        </p:txBody>
      </p:sp>
      <p:sp>
        <p:nvSpPr>
          <p:cNvPr id="7" name="Freeform 342"/>
          <p:cNvSpPr>
            <a:spLocks/>
          </p:cNvSpPr>
          <p:nvPr/>
        </p:nvSpPr>
        <p:spPr bwMode="auto">
          <a:xfrm>
            <a:off x="3025775" y="3703638"/>
            <a:ext cx="296862" cy="360363"/>
          </a:xfrm>
          <a:custGeom>
            <a:avLst/>
            <a:gdLst>
              <a:gd name="T0" fmla="*/ 67 w 206"/>
              <a:gd name="T1" fmla="*/ 0 h 258"/>
              <a:gd name="T2" fmla="*/ 29 w 206"/>
              <a:gd name="T3" fmla="*/ 53 h 258"/>
              <a:gd name="T4" fmla="*/ 8 w 206"/>
              <a:gd name="T5" fmla="*/ 98 h 258"/>
              <a:gd name="T6" fmla="*/ 17 w 206"/>
              <a:gd name="T7" fmla="*/ 160 h 258"/>
              <a:gd name="T8" fmla="*/ 0 w 206"/>
              <a:gd name="T9" fmla="*/ 236 h 258"/>
              <a:gd name="T10" fmla="*/ 107 w 206"/>
              <a:gd name="T11" fmla="*/ 258 h 258"/>
              <a:gd name="T12" fmla="*/ 206 w 206"/>
              <a:gd name="T13" fmla="*/ 225 h 258"/>
              <a:gd name="T14" fmla="*/ 0 60000 65536"/>
              <a:gd name="T15" fmla="*/ 0 60000 65536"/>
              <a:gd name="T16" fmla="*/ 0 60000 65536"/>
              <a:gd name="T17" fmla="*/ 0 60000 65536"/>
              <a:gd name="T18" fmla="*/ 0 60000 65536"/>
              <a:gd name="T19" fmla="*/ 0 60000 65536"/>
              <a:gd name="T20" fmla="*/ 0 60000 65536"/>
              <a:gd name="T21" fmla="*/ 0 w 206"/>
              <a:gd name="T22" fmla="*/ 0 h 258"/>
              <a:gd name="T23" fmla="*/ 206 w 206"/>
              <a:gd name="T24" fmla="*/ 258 h 25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6" h="258">
                <a:moveTo>
                  <a:pt x="67" y="0"/>
                </a:moveTo>
                <a:lnTo>
                  <a:pt x="29" y="53"/>
                </a:lnTo>
                <a:lnTo>
                  <a:pt x="8" y="98"/>
                </a:lnTo>
                <a:lnTo>
                  <a:pt x="17" y="160"/>
                </a:lnTo>
                <a:lnTo>
                  <a:pt x="0" y="236"/>
                </a:lnTo>
                <a:lnTo>
                  <a:pt x="107" y="258"/>
                </a:lnTo>
                <a:lnTo>
                  <a:pt x="206" y="225"/>
                </a:lnTo>
              </a:path>
            </a:pathLst>
          </a:custGeom>
          <a:gradFill rotWithShape="1">
            <a:gsLst>
              <a:gs pos="0">
                <a:srgbClr val="EFCFAA"/>
              </a:gs>
              <a:gs pos="100000">
                <a:srgbClr val="F9D7B1"/>
              </a:gs>
            </a:gsLst>
            <a:lin ang="0" scaled="1"/>
          </a:gradFill>
          <a:ln w="9525">
            <a:solidFill>
              <a:srgbClr val="000000"/>
            </a:solidFill>
            <a:round/>
            <a:headEnd/>
            <a:tailEnd/>
          </a:ln>
        </p:spPr>
        <p:txBody>
          <a:bodyPr/>
          <a:lstStyle/>
          <a:p>
            <a:endParaRPr lang="en-GB" dirty="0"/>
          </a:p>
        </p:txBody>
      </p:sp>
      <p:sp>
        <p:nvSpPr>
          <p:cNvPr id="8" name="Freeform 343"/>
          <p:cNvSpPr>
            <a:spLocks/>
          </p:cNvSpPr>
          <p:nvPr/>
        </p:nvSpPr>
        <p:spPr bwMode="auto">
          <a:xfrm>
            <a:off x="3611563" y="3524250"/>
            <a:ext cx="33337" cy="63500"/>
          </a:xfrm>
          <a:custGeom>
            <a:avLst/>
            <a:gdLst>
              <a:gd name="T0" fmla="*/ 0 w 55"/>
              <a:gd name="T1" fmla="*/ 45 h 95"/>
              <a:gd name="T2" fmla="*/ 35 w 55"/>
              <a:gd name="T3" fmla="*/ 35 h 95"/>
              <a:gd name="T4" fmla="*/ 55 w 55"/>
              <a:gd name="T5" fmla="*/ 0 h 95"/>
              <a:gd name="T6" fmla="*/ 50 w 55"/>
              <a:gd name="T7" fmla="*/ 40 h 95"/>
              <a:gd name="T8" fmla="*/ 15 w 55"/>
              <a:gd name="T9" fmla="*/ 95 h 95"/>
              <a:gd name="T10" fmla="*/ 0 60000 65536"/>
              <a:gd name="T11" fmla="*/ 0 60000 65536"/>
              <a:gd name="T12" fmla="*/ 0 60000 65536"/>
              <a:gd name="T13" fmla="*/ 0 60000 65536"/>
              <a:gd name="T14" fmla="*/ 0 60000 65536"/>
              <a:gd name="T15" fmla="*/ 0 w 55"/>
              <a:gd name="T16" fmla="*/ 0 h 95"/>
              <a:gd name="T17" fmla="*/ 55 w 55"/>
              <a:gd name="T18" fmla="*/ 95 h 95"/>
            </a:gdLst>
            <a:ahLst/>
            <a:cxnLst>
              <a:cxn ang="T10">
                <a:pos x="T0" y="T1"/>
              </a:cxn>
              <a:cxn ang="T11">
                <a:pos x="T2" y="T3"/>
              </a:cxn>
              <a:cxn ang="T12">
                <a:pos x="T4" y="T5"/>
              </a:cxn>
              <a:cxn ang="T13">
                <a:pos x="T6" y="T7"/>
              </a:cxn>
              <a:cxn ang="T14">
                <a:pos x="T8" y="T9"/>
              </a:cxn>
            </a:cxnLst>
            <a:rect l="T15" t="T16" r="T17" b="T18"/>
            <a:pathLst>
              <a:path w="55" h="95">
                <a:moveTo>
                  <a:pt x="0" y="45"/>
                </a:moveTo>
                <a:lnTo>
                  <a:pt x="35" y="35"/>
                </a:lnTo>
                <a:lnTo>
                  <a:pt x="55" y="0"/>
                </a:lnTo>
                <a:lnTo>
                  <a:pt x="50" y="40"/>
                </a:lnTo>
                <a:lnTo>
                  <a:pt x="15" y="95"/>
                </a:lnTo>
              </a:path>
            </a:pathLst>
          </a:custGeom>
          <a:noFill/>
          <a:ln w="9525">
            <a:solidFill>
              <a:srgbClr val="000000"/>
            </a:solidFill>
            <a:round/>
            <a:headEnd/>
            <a:tailEnd/>
          </a:ln>
        </p:spPr>
        <p:txBody>
          <a:bodyPr/>
          <a:lstStyle/>
          <a:p>
            <a:endParaRPr lang="en-GB" dirty="0"/>
          </a:p>
        </p:txBody>
      </p:sp>
      <p:sp>
        <p:nvSpPr>
          <p:cNvPr id="9" name="Freeform 344"/>
          <p:cNvSpPr>
            <a:spLocks/>
          </p:cNvSpPr>
          <p:nvPr/>
        </p:nvSpPr>
        <p:spPr bwMode="auto">
          <a:xfrm>
            <a:off x="2976563" y="3279775"/>
            <a:ext cx="701675" cy="757238"/>
          </a:xfrm>
          <a:custGeom>
            <a:avLst/>
            <a:gdLst>
              <a:gd name="T0" fmla="*/ 84 w 486"/>
              <a:gd name="T1" fmla="*/ 350 h 540"/>
              <a:gd name="T2" fmla="*/ 61 w 486"/>
              <a:gd name="T3" fmla="*/ 341 h 540"/>
              <a:gd name="T4" fmla="*/ 22 w 486"/>
              <a:gd name="T5" fmla="*/ 312 h 540"/>
              <a:gd name="T6" fmla="*/ 0 w 486"/>
              <a:gd name="T7" fmla="*/ 261 h 540"/>
              <a:gd name="T8" fmla="*/ 0 w 486"/>
              <a:gd name="T9" fmla="*/ 202 h 540"/>
              <a:gd name="T10" fmla="*/ 8 w 486"/>
              <a:gd name="T11" fmla="*/ 163 h 540"/>
              <a:gd name="T12" fmla="*/ 36 w 486"/>
              <a:gd name="T13" fmla="*/ 147 h 540"/>
              <a:gd name="T14" fmla="*/ 59 w 486"/>
              <a:gd name="T15" fmla="*/ 160 h 540"/>
              <a:gd name="T16" fmla="*/ 90 w 486"/>
              <a:gd name="T17" fmla="*/ 178 h 540"/>
              <a:gd name="T18" fmla="*/ 118 w 486"/>
              <a:gd name="T19" fmla="*/ 246 h 540"/>
              <a:gd name="T20" fmla="*/ 160 w 486"/>
              <a:gd name="T21" fmla="*/ 243 h 540"/>
              <a:gd name="T22" fmla="*/ 157 w 486"/>
              <a:gd name="T23" fmla="*/ 175 h 540"/>
              <a:gd name="T24" fmla="*/ 174 w 486"/>
              <a:gd name="T25" fmla="*/ 151 h 540"/>
              <a:gd name="T26" fmla="*/ 184 w 486"/>
              <a:gd name="T27" fmla="*/ 102 h 540"/>
              <a:gd name="T28" fmla="*/ 156 w 486"/>
              <a:gd name="T29" fmla="*/ 80 h 540"/>
              <a:gd name="T30" fmla="*/ 157 w 486"/>
              <a:gd name="T31" fmla="*/ 59 h 540"/>
              <a:gd name="T32" fmla="*/ 162 w 486"/>
              <a:gd name="T33" fmla="*/ 18 h 540"/>
              <a:gd name="T34" fmla="*/ 194 w 486"/>
              <a:gd name="T35" fmla="*/ 2 h 540"/>
              <a:gd name="T36" fmla="*/ 236 w 486"/>
              <a:gd name="T37" fmla="*/ 8 h 540"/>
              <a:gd name="T38" fmla="*/ 363 w 486"/>
              <a:gd name="T39" fmla="*/ 17 h 540"/>
              <a:gd name="T40" fmla="*/ 399 w 486"/>
              <a:gd name="T41" fmla="*/ 9 h 540"/>
              <a:gd name="T42" fmla="*/ 420 w 486"/>
              <a:gd name="T43" fmla="*/ 0 h 540"/>
              <a:gd name="T44" fmla="*/ 436 w 486"/>
              <a:gd name="T45" fmla="*/ 49 h 540"/>
              <a:gd name="T46" fmla="*/ 443 w 486"/>
              <a:gd name="T47" fmla="*/ 88 h 540"/>
              <a:gd name="T48" fmla="*/ 449 w 486"/>
              <a:gd name="T49" fmla="*/ 113 h 540"/>
              <a:gd name="T50" fmla="*/ 451 w 486"/>
              <a:gd name="T51" fmla="*/ 149 h 540"/>
              <a:gd name="T52" fmla="*/ 445 w 486"/>
              <a:gd name="T53" fmla="*/ 174 h 540"/>
              <a:gd name="T54" fmla="*/ 438 w 486"/>
              <a:gd name="T55" fmla="*/ 208 h 540"/>
              <a:gd name="T56" fmla="*/ 447 w 486"/>
              <a:gd name="T57" fmla="*/ 237 h 540"/>
              <a:gd name="T58" fmla="*/ 460 w 486"/>
              <a:gd name="T59" fmla="*/ 266 h 540"/>
              <a:gd name="T60" fmla="*/ 486 w 486"/>
              <a:gd name="T61" fmla="*/ 302 h 540"/>
              <a:gd name="T62" fmla="*/ 480 w 486"/>
              <a:gd name="T63" fmla="*/ 323 h 540"/>
              <a:gd name="T64" fmla="*/ 462 w 486"/>
              <a:gd name="T65" fmla="*/ 326 h 540"/>
              <a:gd name="T66" fmla="*/ 444 w 486"/>
              <a:gd name="T67" fmla="*/ 332 h 540"/>
              <a:gd name="T68" fmla="*/ 441 w 486"/>
              <a:gd name="T69" fmla="*/ 359 h 540"/>
              <a:gd name="T70" fmla="*/ 436 w 486"/>
              <a:gd name="T71" fmla="*/ 389 h 540"/>
              <a:gd name="T72" fmla="*/ 432 w 486"/>
              <a:gd name="T73" fmla="*/ 398 h 540"/>
              <a:gd name="T74" fmla="*/ 441 w 486"/>
              <a:gd name="T75" fmla="*/ 421 h 540"/>
              <a:gd name="T76" fmla="*/ 426 w 486"/>
              <a:gd name="T77" fmla="*/ 434 h 540"/>
              <a:gd name="T78" fmla="*/ 424 w 486"/>
              <a:gd name="T79" fmla="*/ 457 h 540"/>
              <a:gd name="T80" fmla="*/ 413 w 486"/>
              <a:gd name="T81" fmla="*/ 507 h 540"/>
              <a:gd name="T82" fmla="*/ 360 w 486"/>
              <a:gd name="T83" fmla="*/ 540 h 540"/>
              <a:gd name="T84" fmla="*/ 281 w 486"/>
              <a:gd name="T85" fmla="*/ 525 h 540"/>
              <a:gd name="T86" fmla="*/ 214 w 486"/>
              <a:gd name="T87" fmla="*/ 504 h 540"/>
              <a:gd name="T88" fmla="*/ 163 w 486"/>
              <a:gd name="T89" fmla="*/ 466 h 540"/>
              <a:gd name="T90" fmla="*/ 135 w 486"/>
              <a:gd name="T91" fmla="*/ 427 h 540"/>
              <a:gd name="T92" fmla="*/ 115 w 486"/>
              <a:gd name="T93" fmla="*/ 377 h 540"/>
              <a:gd name="T94" fmla="*/ 110 w 486"/>
              <a:gd name="T95" fmla="*/ 338 h 540"/>
              <a:gd name="T96" fmla="*/ 84 w 486"/>
              <a:gd name="T97" fmla="*/ 350 h 54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86"/>
              <a:gd name="T148" fmla="*/ 0 h 540"/>
              <a:gd name="T149" fmla="*/ 486 w 486"/>
              <a:gd name="T150" fmla="*/ 540 h 54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86" h="540">
                <a:moveTo>
                  <a:pt x="84" y="350"/>
                </a:moveTo>
                <a:lnTo>
                  <a:pt x="61" y="341"/>
                </a:lnTo>
                <a:lnTo>
                  <a:pt x="22" y="312"/>
                </a:lnTo>
                <a:lnTo>
                  <a:pt x="0" y="261"/>
                </a:lnTo>
                <a:lnTo>
                  <a:pt x="0" y="202"/>
                </a:lnTo>
                <a:lnTo>
                  <a:pt x="8" y="163"/>
                </a:lnTo>
                <a:lnTo>
                  <a:pt x="36" y="147"/>
                </a:lnTo>
                <a:lnTo>
                  <a:pt x="59" y="160"/>
                </a:lnTo>
                <a:lnTo>
                  <a:pt x="90" y="178"/>
                </a:lnTo>
                <a:lnTo>
                  <a:pt x="118" y="246"/>
                </a:lnTo>
                <a:lnTo>
                  <a:pt x="160" y="243"/>
                </a:lnTo>
                <a:lnTo>
                  <a:pt x="157" y="175"/>
                </a:lnTo>
                <a:lnTo>
                  <a:pt x="174" y="151"/>
                </a:lnTo>
                <a:lnTo>
                  <a:pt x="184" y="102"/>
                </a:lnTo>
                <a:lnTo>
                  <a:pt x="156" y="80"/>
                </a:lnTo>
                <a:lnTo>
                  <a:pt x="157" y="59"/>
                </a:lnTo>
                <a:lnTo>
                  <a:pt x="162" y="18"/>
                </a:lnTo>
                <a:lnTo>
                  <a:pt x="194" y="2"/>
                </a:lnTo>
                <a:lnTo>
                  <a:pt x="236" y="8"/>
                </a:lnTo>
                <a:lnTo>
                  <a:pt x="363" y="17"/>
                </a:lnTo>
                <a:lnTo>
                  <a:pt x="399" y="9"/>
                </a:lnTo>
                <a:lnTo>
                  <a:pt x="420" y="0"/>
                </a:lnTo>
                <a:lnTo>
                  <a:pt x="436" y="49"/>
                </a:lnTo>
                <a:lnTo>
                  <a:pt x="443" y="88"/>
                </a:lnTo>
                <a:lnTo>
                  <a:pt x="449" y="113"/>
                </a:lnTo>
                <a:lnTo>
                  <a:pt x="451" y="149"/>
                </a:lnTo>
                <a:lnTo>
                  <a:pt x="445" y="174"/>
                </a:lnTo>
                <a:lnTo>
                  <a:pt x="438" y="208"/>
                </a:lnTo>
                <a:lnTo>
                  <a:pt x="447" y="237"/>
                </a:lnTo>
                <a:lnTo>
                  <a:pt x="460" y="266"/>
                </a:lnTo>
                <a:cubicBezTo>
                  <a:pt x="472" y="293"/>
                  <a:pt x="483" y="293"/>
                  <a:pt x="486" y="302"/>
                </a:cubicBezTo>
                <a:lnTo>
                  <a:pt x="480" y="323"/>
                </a:lnTo>
                <a:lnTo>
                  <a:pt x="462" y="326"/>
                </a:lnTo>
                <a:lnTo>
                  <a:pt x="444" y="332"/>
                </a:lnTo>
                <a:lnTo>
                  <a:pt x="441" y="359"/>
                </a:lnTo>
                <a:lnTo>
                  <a:pt x="436" y="389"/>
                </a:lnTo>
                <a:lnTo>
                  <a:pt x="432" y="398"/>
                </a:lnTo>
                <a:lnTo>
                  <a:pt x="441" y="421"/>
                </a:lnTo>
                <a:lnTo>
                  <a:pt x="426" y="434"/>
                </a:lnTo>
                <a:lnTo>
                  <a:pt x="424" y="457"/>
                </a:lnTo>
                <a:lnTo>
                  <a:pt x="413" y="507"/>
                </a:lnTo>
                <a:lnTo>
                  <a:pt x="360" y="540"/>
                </a:lnTo>
                <a:lnTo>
                  <a:pt x="281" y="525"/>
                </a:lnTo>
                <a:lnTo>
                  <a:pt x="214" y="504"/>
                </a:lnTo>
                <a:lnTo>
                  <a:pt x="163" y="466"/>
                </a:lnTo>
                <a:lnTo>
                  <a:pt x="135" y="427"/>
                </a:lnTo>
                <a:lnTo>
                  <a:pt x="115" y="377"/>
                </a:lnTo>
                <a:lnTo>
                  <a:pt x="110" y="338"/>
                </a:lnTo>
                <a:lnTo>
                  <a:pt x="84" y="350"/>
                </a:lnTo>
                <a:close/>
              </a:path>
            </a:pathLst>
          </a:custGeom>
          <a:gradFill rotWithShape="1">
            <a:gsLst>
              <a:gs pos="0">
                <a:srgbClr val="DCBB9A"/>
              </a:gs>
              <a:gs pos="50000">
                <a:srgbClr val="FFD9B3"/>
              </a:gs>
              <a:gs pos="100000">
                <a:srgbClr val="DCBB9A"/>
              </a:gs>
            </a:gsLst>
            <a:lin ang="0" scaled="1"/>
          </a:gradFill>
          <a:ln w="9525" cmpd="sng">
            <a:solidFill>
              <a:srgbClr val="000000"/>
            </a:solidFill>
            <a:round/>
            <a:headEnd/>
            <a:tailEnd/>
          </a:ln>
        </p:spPr>
        <p:txBody>
          <a:bodyPr/>
          <a:lstStyle/>
          <a:p>
            <a:endParaRPr lang="en-GB" dirty="0"/>
          </a:p>
        </p:txBody>
      </p:sp>
      <p:sp>
        <p:nvSpPr>
          <p:cNvPr id="10" name="Freeform 345"/>
          <p:cNvSpPr>
            <a:spLocks/>
          </p:cNvSpPr>
          <p:nvPr/>
        </p:nvSpPr>
        <p:spPr bwMode="auto">
          <a:xfrm>
            <a:off x="3449638" y="3543300"/>
            <a:ext cx="120650" cy="61913"/>
          </a:xfrm>
          <a:custGeom>
            <a:avLst/>
            <a:gdLst>
              <a:gd name="T0" fmla="*/ 195 w 195"/>
              <a:gd name="T1" fmla="*/ 0 h 90"/>
              <a:gd name="T2" fmla="*/ 145 w 195"/>
              <a:gd name="T3" fmla="*/ 5 h 90"/>
              <a:gd name="T4" fmla="*/ 100 w 195"/>
              <a:gd name="T5" fmla="*/ 10 h 90"/>
              <a:gd name="T6" fmla="*/ 50 w 195"/>
              <a:gd name="T7" fmla="*/ 40 h 90"/>
              <a:gd name="T8" fmla="*/ 0 w 195"/>
              <a:gd name="T9" fmla="*/ 65 h 90"/>
              <a:gd name="T10" fmla="*/ 75 w 195"/>
              <a:gd name="T11" fmla="*/ 80 h 90"/>
              <a:gd name="T12" fmla="*/ 180 w 195"/>
              <a:gd name="T13" fmla="*/ 90 h 90"/>
              <a:gd name="T14" fmla="*/ 0 60000 65536"/>
              <a:gd name="T15" fmla="*/ 0 60000 65536"/>
              <a:gd name="T16" fmla="*/ 0 60000 65536"/>
              <a:gd name="T17" fmla="*/ 0 60000 65536"/>
              <a:gd name="T18" fmla="*/ 0 60000 65536"/>
              <a:gd name="T19" fmla="*/ 0 60000 65536"/>
              <a:gd name="T20" fmla="*/ 0 60000 65536"/>
              <a:gd name="T21" fmla="*/ 0 w 195"/>
              <a:gd name="T22" fmla="*/ 0 h 90"/>
              <a:gd name="T23" fmla="*/ 195 w 195"/>
              <a:gd name="T24" fmla="*/ 90 h 9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5" h="90">
                <a:moveTo>
                  <a:pt x="195" y="0"/>
                </a:moveTo>
                <a:lnTo>
                  <a:pt x="145" y="5"/>
                </a:lnTo>
                <a:lnTo>
                  <a:pt x="100" y="10"/>
                </a:lnTo>
                <a:lnTo>
                  <a:pt x="50" y="40"/>
                </a:lnTo>
                <a:lnTo>
                  <a:pt x="0" y="65"/>
                </a:lnTo>
                <a:lnTo>
                  <a:pt x="75" y="80"/>
                </a:lnTo>
                <a:lnTo>
                  <a:pt x="180" y="90"/>
                </a:lnTo>
              </a:path>
            </a:pathLst>
          </a:custGeom>
          <a:solidFill>
            <a:srgbClr val="FFFFFF"/>
          </a:solidFill>
          <a:ln w="9525">
            <a:solidFill>
              <a:srgbClr val="000000"/>
            </a:solidFill>
            <a:round/>
            <a:headEnd/>
            <a:tailEnd/>
          </a:ln>
        </p:spPr>
        <p:txBody>
          <a:bodyPr/>
          <a:lstStyle/>
          <a:p>
            <a:endParaRPr lang="en-GB" dirty="0"/>
          </a:p>
        </p:txBody>
      </p:sp>
      <p:sp>
        <p:nvSpPr>
          <p:cNvPr id="11" name="Freeform 346"/>
          <p:cNvSpPr>
            <a:spLocks/>
          </p:cNvSpPr>
          <p:nvPr/>
        </p:nvSpPr>
        <p:spPr bwMode="auto">
          <a:xfrm>
            <a:off x="3514725" y="3549650"/>
            <a:ext cx="30162" cy="52388"/>
          </a:xfrm>
          <a:custGeom>
            <a:avLst/>
            <a:gdLst>
              <a:gd name="T0" fmla="*/ 0 w 50"/>
              <a:gd name="T1" fmla="*/ 10 h 75"/>
              <a:gd name="T2" fmla="*/ 15 w 50"/>
              <a:gd name="T3" fmla="*/ 40 h 75"/>
              <a:gd name="T4" fmla="*/ 20 w 50"/>
              <a:gd name="T5" fmla="*/ 75 h 75"/>
              <a:gd name="T6" fmla="*/ 50 w 50"/>
              <a:gd name="T7" fmla="*/ 30 h 75"/>
              <a:gd name="T8" fmla="*/ 50 w 50"/>
              <a:gd name="T9" fmla="*/ 0 h 75"/>
              <a:gd name="T10" fmla="*/ 0 60000 65536"/>
              <a:gd name="T11" fmla="*/ 0 60000 65536"/>
              <a:gd name="T12" fmla="*/ 0 60000 65536"/>
              <a:gd name="T13" fmla="*/ 0 60000 65536"/>
              <a:gd name="T14" fmla="*/ 0 60000 65536"/>
              <a:gd name="T15" fmla="*/ 0 w 50"/>
              <a:gd name="T16" fmla="*/ 0 h 75"/>
              <a:gd name="T17" fmla="*/ 50 w 50"/>
              <a:gd name="T18" fmla="*/ 75 h 75"/>
            </a:gdLst>
            <a:ahLst/>
            <a:cxnLst>
              <a:cxn ang="T10">
                <a:pos x="T0" y="T1"/>
              </a:cxn>
              <a:cxn ang="T11">
                <a:pos x="T2" y="T3"/>
              </a:cxn>
              <a:cxn ang="T12">
                <a:pos x="T4" y="T5"/>
              </a:cxn>
              <a:cxn ang="T13">
                <a:pos x="T6" y="T7"/>
              </a:cxn>
              <a:cxn ang="T14">
                <a:pos x="T8" y="T9"/>
              </a:cxn>
            </a:cxnLst>
            <a:rect l="T15" t="T16" r="T17" b="T18"/>
            <a:pathLst>
              <a:path w="50" h="75">
                <a:moveTo>
                  <a:pt x="0" y="10"/>
                </a:moveTo>
                <a:lnTo>
                  <a:pt x="15" y="40"/>
                </a:lnTo>
                <a:lnTo>
                  <a:pt x="20" y="75"/>
                </a:lnTo>
                <a:lnTo>
                  <a:pt x="50" y="30"/>
                </a:lnTo>
                <a:lnTo>
                  <a:pt x="50" y="0"/>
                </a:lnTo>
              </a:path>
            </a:pathLst>
          </a:custGeom>
          <a:solidFill>
            <a:srgbClr val="993366"/>
          </a:solidFill>
          <a:ln w="9525">
            <a:solidFill>
              <a:srgbClr val="000000"/>
            </a:solidFill>
            <a:round/>
            <a:headEnd/>
            <a:tailEnd/>
          </a:ln>
        </p:spPr>
        <p:txBody>
          <a:bodyPr/>
          <a:lstStyle/>
          <a:p>
            <a:endParaRPr lang="en-GB" dirty="0"/>
          </a:p>
        </p:txBody>
      </p:sp>
      <p:sp>
        <p:nvSpPr>
          <p:cNvPr id="12" name="Freeform 347"/>
          <p:cNvSpPr>
            <a:spLocks/>
          </p:cNvSpPr>
          <p:nvPr/>
        </p:nvSpPr>
        <p:spPr bwMode="auto">
          <a:xfrm>
            <a:off x="3386138" y="3473450"/>
            <a:ext cx="193675" cy="53975"/>
          </a:xfrm>
          <a:custGeom>
            <a:avLst/>
            <a:gdLst>
              <a:gd name="T0" fmla="*/ 0 w 479"/>
              <a:gd name="T1" fmla="*/ 131 h 131"/>
              <a:gd name="T2" fmla="*/ 116 w 479"/>
              <a:gd name="T3" fmla="*/ 74 h 131"/>
              <a:gd name="T4" fmla="*/ 215 w 479"/>
              <a:gd name="T5" fmla="*/ 31 h 131"/>
              <a:gd name="T6" fmla="*/ 317 w 479"/>
              <a:gd name="T7" fmla="*/ 0 h 131"/>
              <a:gd name="T8" fmla="*/ 386 w 479"/>
              <a:gd name="T9" fmla="*/ 33 h 131"/>
              <a:gd name="T10" fmla="*/ 479 w 479"/>
              <a:gd name="T11" fmla="*/ 33 h 131"/>
              <a:gd name="T12" fmla="*/ 0 60000 65536"/>
              <a:gd name="T13" fmla="*/ 0 60000 65536"/>
              <a:gd name="T14" fmla="*/ 0 60000 65536"/>
              <a:gd name="T15" fmla="*/ 0 60000 65536"/>
              <a:gd name="T16" fmla="*/ 0 60000 65536"/>
              <a:gd name="T17" fmla="*/ 0 60000 65536"/>
              <a:gd name="T18" fmla="*/ 0 w 479"/>
              <a:gd name="T19" fmla="*/ 0 h 131"/>
              <a:gd name="T20" fmla="*/ 479 w 479"/>
              <a:gd name="T21" fmla="*/ 131 h 131"/>
            </a:gdLst>
            <a:ahLst/>
            <a:cxnLst>
              <a:cxn ang="T12">
                <a:pos x="T0" y="T1"/>
              </a:cxn>
              <a:cxn ang="T13">
                <a:pos x="T2" y="T3"/>
              </a:cxn>
              <a:cxn ang="T14">
                <a:pos x="T4" y="T5"/>
              </a:cxn>
              <a:cxn ang="T15">
                <a:pos x="T6" y="T7"/>
              </a:cxn>
              <a:cxn ang="T16">
                <a:pos x="T8" y="T9"/>
              </a:cxn>
              <a:cxn ang="T17">
                <a:pos x="T10" y="T11"/>
              </a:cxn>
            </a:cxnLst>
            <a:rect l="T18" t="T19" r="T20" b="T21"/>
            <a:pathLst>
              <a:path w="479" h="131">
                <a:moveTo>
                  <a:pt x="0" y="131"/>
                </a:moveTo>
                <a:cubicBezTo>
                  <a:pt x="19" y="121"/>
                  <a:pt x="80" y="91"/>
                  <a:pt x="116" y="74"/>
                </a:cubicBezTo>
                <a:cubicBezTo>
                  <a:pt x="152" y="57"/>
                  <a:pt x="181" y="43"/>
                  <a:pt x="215" y="31"/>
                </a:cubicBezTo>
                <a:cubicBezTo>
                  <a:pt x="249" y="19"/>
                  <a:pt x="289" y="0"/>
                  <a:pt x="317" y="0"/>
                </a:cubicBezTo>
                <a:cubicBezTo>
                  <a:pt x="345" y="0"/>
                  <a:pt x="360" y="28"/>
                  <a:pt x="386" y="33"/>
                </a:cubicBezTo>
                <a:cubicBezTo>
                  <a:pt x="413" y="37"/>
                  <a:pt x="460" y="33"/>
                  <a:pt x="479" y="33"/>
                </a:cubicBezTo>
              </a:path>
            </a:pathLst>
          </a:custGeom>
          <a:noFill/>
          <a:ln w="12700" cmpd="sng">
            <a:solidFill>
              <a:srgbClr val="000000"/>
            </a:solidFill>
            <a:round/>
            <a:headEnd/>
            <a:tailEnd/>
          </a:ln>
        </p:spPr>
        <p:txBody>
          <a:bodyPr/>
          <a:lstStyle/>
          <a:p>
            <a:endParaRPr lang="en-GB" dirty="0"/>
          </a:p>
        </p:txBody>
      </p:sp>
      <p:sp>
        <p:nvSpPr>
          <p:cNvPr id="13" name="Freeform 348"/>
          <p:cNvSpPr>
            <a:spLocks/>
          </p:cNvSpPr>
          <p:nvPr/>
        </p:nvSpPr>
        <p:spPr bwMode="auto">
          <a:xfrm>
            <a:off x="2994025" y="3519488"/>
            <a:ext cx="42862" cy="158750"/>
          </a:xfrm>
          <a:custGeom>
            <a:avLst/>
            <a:gdLst>
              <a:gd name="T0" fmla="*/ 40 w 40"/>
              <a:gd name="T1" fmla="*/ 7 h 119"/>
              <a:gd name="T2" fmla="*/ 20 w 40"/>
              <a:gd name="T3" fmla="*/ 5 h 119"/>
              <a:gd name="T4" fmla="*/ 3 w 40"/>
              <a:gd name="T5" fmla="*/ 36 h 119"/>
              <a:gd name="T6" fmla="*/ 3 w 40"/>
              <a:gd name="T7" fmla="*/ 67 h 119"/>
              <a:gd name="T8" fmla="*/ 24 w 40"/>
              <a:gd name="T9" fmla="*/ 119 h 119"/>
              <a:gd name="T10" fmla="*/ 0 60000 65536"/>
              <a:gd name="T11" fmla="*/ 0 60000 65536"/>
              <a:gd name="T12" fmla="*/ 0 60000 65536"/>
              <a:gd name="T13" fmla="*/ 0 60000 65536"/>
              <a:gd name="T14" fmla="*/ 0 60000 65536"/>
              <a:gd name="T15" fmla="*/ 0 w 40"/>
              <a:gd name="T16" fmla="*/ 0 h 119"/>
              <a:gd name="T17" fmla="*/ 40 w 40"/>
              <a:gd name="T18" fmla="*/ 119 h 119"/>
            </a:gdLst>
            <a:ahLst/>
            <a:cxnLst>
              <a:cxn ang="T10">
                <a:pos x="T0" y="T1"/>
              </a:cxn>
              <a:cxn ang="T11">
                <a:pos x="T2" y="T3"/>
              </a:cxn>
              <a:cxn ang="T12">
                <a:pos x="T4" y="T5"/>
              </a:cxn>
              <a:cxn ang="T13">
                <a:pos x="T6" y="T7"/>
              </a:cxn>
              <a:cxn ang="T14">
                <a:pos x="T8" y="T9"/>
              </a:cxn>
            </a:cxnLst>
            <a:rect l="T15" t="T16" r="T17" b="T18"/>
            <a:pathLst>
              <a:path w="40" h="119">
                <a:moveTo>
                  <a:pt x="40" y="7"/>
                </a:moveTo>
                <a:cubicBezTo>
                  <a:pt x="33" y="4"/>
                  <a:pt x="26" y="0"/>
                  <a:pt x="20" y="5"/>
                </a:cubicBezTo>
                <a:cubicBezTo>
                  <a:pt x="14" y="9"/>
                  <a:pt x="5" y="26"/>
                  <a:pt x="3" y="36"/>
                </a:cubicBezTo>
                <a:cubicBezTo>
                  <a:pt x="0" y="47"/>
                  <a:pt x="0" y="53"/>
                  <a:pt x="3" y="67"/>
                </a:cubicBezTo>
                <a:cubicBezTo>
                  <a:pt x="6" y="81"/>
                  <a:pt x="20" y="110"/>
                  <a:pt x="24" y="119"/>
                </a:cubicBezTo>
              </a:path>
            </a:pathLst>
          </a:custGeom>
          <a:noFill/>
          <a:ln w="9525">
            <a:solidFill>
              <a:srgbClr val="000000"/>
            </a:solidFill>
            <a:round/>
            <a:headEnd/>
            <a:tailEnd/>
          </a:ln>
        </p:spPr>
        <p:txBody>
          <a:bodyPr/>
          <a:lstStyle/>
          <a:p>
            <a:endParaRPr lang="en-GB" dirty="0"/>
          </a:p>
        </p:txBody>
      </p:sp>
      <p:sp>
        <p:nvSpPr>
          <p:cNvPr id="14" name="Freeform 349"/>
          <p:cNvSpPr>
            <a:spLocks/>
          </p:cNvSpPr>
          <p:nvPr/>
        </p:nvSpPr>
        <p:spPr bwMode="auto">
          <a:xfrm>
            <a:off x="3035300" y="3671888"/>
            <a:ext cx="63500" cy="36513"/>
          </a:xfrm>
          <a:custGeom>
            <a:avLst/>
            <a:gdLst>
              <a:gd name="T0" fmla="*/ 0 w 59"/>
              <a:gd name="T1" fmla="*/ 6 h 28"/>
              <a:gd name="T2" fmla="*/ 24 w 59"/>
              <a:gd name="T3" fmla="*/ 24 h 28"/>
              <a:gd name="T4" fmla="*/ 51 w 59"/>
              <a:gd name="T5" fmla="*/ 24 h 28"/>
              <a:gd name="T6" fmla="*/ 59 w 59"/>
              <a:gd name="T7" fmla="*/ 0 h 28"/>
              <a:gd name="T8" fmla="*/ 0 60000 65536"/>
              <a:gd name="T9" fmla="*/ 0 60000 65536"/>
              <a:gd name="T10" fmla="*/ 0 60000 65536"/>
              <a:gd name="T11" fmla="*/ 0 60000 65536"/>
              <a:gd name="T12" fmla="*/ 0 w 59"/>
              <a:gd name="T13" fmla="*/ 0 h 28"/>
              <a:gd name="T14" fmla="*/ 59 w 59"/>
              <a:gd name="T15" fmla="*/ 28 h 28"/>
            </a:gdLst>
            <a:ahLst/>
            <a:cxnLst>
              <a:cxn ang="T8">
                <a:pos x="T0" y="T1"/>
              </a:cxn>
              <a:cxn ang="T9">
                <a:pos x="T2" y="T3"/>
              </a:cxn>
              <a:cxn ang="T10">
                <a:pos x="T4" y="T5"/>
              </a:cxn>
              <a:cxn ang="T11">
                <a:pos x="T6" y="T7"/>
              </a:cxn>
            </a:cxnLst>
            <a:rect l="T12" t="T13" r="T14" b="T15"/>
            <a:pathLst>
              <a:path w="59" h="28">
                <a:moveTo>
                  <a:pt x="0" y="6"/>
                </a:moveTo>
                <a:cubicBezTo>
                  <a:pt x="4" y="9"/>
                  <a:pt x="16" y="21"/>
                  <a:pt x="24" y="24"/>
                </a:cubicBezTo>
                <a:cubicBezTo>
                  <a:pt x="32" y="27"/>
                  <a:pt x="45" y="28"/>
                  <a:pt x="51" y="24"/>
                </a:cubicBezTo>
                <a:cubicBezTo>
                  <a:pt x="57" y="20"/>
                  <a:pt x="58" y="10"/>
                  <a:pt x="59" y="0"/>
                </a:cubicBezTo>
              </a:path>
            </a:pathLst>
          </a:custGeom>
          <a:noFill/>
          <a:ln w="9525" cap="flat" cmpd="sng">
            <a:solidFill>
              <a:srgbClr val="000000"/>
            </a:solidFill>
            <a:prstDash val="solid"/>
            <a:round/>
            <a:headEnd type="none" w="med" len="med"/>
            <a:tailEnd type="none" w="med" len="med"/>
          </a:ln>
        </p:spPr>
        <p:txBody>
          <a:bodyPr/>
          <a:lstStyle/>
          <a:p>
            <a:endParaRPr lang="en-GB" dirty="0"/>
          </a:p>
        </p:txBody>
      </p:sp>
      <p:sp>
        <p:nvSpPr>
          <p:cNvPr id="15" name="Freeform 350"/>
          <p:cNvSpPr>
            <a:spLocks/>
          </p:cNvSpPr>
          <p:nvPr/>
        </p:nvSpPr>
        <p:spPr bwMode="auto">
          <a:xfrm>
            <a:off x="3030538" y="3525838"/>
            <a:ext cx="103187" cy="161925"/>
          </a:xfrm>
          <a:custGeom>
            <a:avLst/>
            <a:gdLst>
              <a:gd name="T0" fmla="*/ 0 w 252"/>
              <a:gd name="T1" fmla="*/ 23 h 391"/>
              <a:gd name="T2" fmla="*/ 45 w 252"/>
              <a:gd name="T3" fmla="*/ 1 h 391"/>
              <a:gd name="T4" fmla="*/ 128 w 252"/>
              <a:gd name="T5" fmla="*/ 31 h 391"/>
              <a:gd name="T6" fmla="*/ 128 w 252"/>
              <a:gd name="T7" fmla="*/ 136 h 391"/>
              <a:gd name="T8" fmla="*/ 105 w 252"/>
              <a:gd name="T9" fmla="*/ 241 h 391"/>
              <a:gd name="T10" fmla="*/ 143 w 252"/>
              <a:gd name="T11" fmla="*/ 301 h 391"/>
              <a:gd name="T12" fmla="*/ 210 w 252"/>
              <a:gd name="T13" fmla="*/ 308 h 391"/>
              <a:gd name="T14" fmla="*/ 248 w 252"/>
              <a:gd name="T15" fmla="*/ 338 h 391"/>
              <a:gd name="T16" fmla="*/ 233 w 252"/>
              <a:gd name="T17" fmla="*/ 391 h 39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52"/>
              <a:gd name="T28" fmla="*/ 0 h 391"/>
              <a:gd name="T29" fmla="*/ 252 w 252"/>
              <a:gd name="T30" fmla="*/ 391 h 39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52" h="391">
                <a:moveTo>
                  <a:pt x="0" y="23"/>
                </a:moveTo>
                <a:cubicBezTo>
                  <a:pt x="12" y="11"/>
                  <a:pt x="24" y="0"/>
                  <a:pt x="45" y="1"/>
                </a:cubicBezTo>
                <a:cubicBezTo>
                  <a:pt x="66" y="2"/>
                  <a:pt x="114" y="9"/>
                  <a:pt x="128" y="31"/>
                </a:cubicBezTo>
                <a:cubicBezTo>
                  <a:pt x="142" y="53"/>
                  <a:pt x="132" y="101"/>
                  <a:pt x="128" y="136"/>
                </a:cubicBezTo>
                <a:cubicBezTo>
                  <a:pt x="124" y="171"/>
                  <a:pt x="103" y="214"/>
                  <a:pt x="105" y="241"/>
                </a:cubicBezTo>
                <a:cubicBezTo>
                  <a:pt x="107" y="268"/>
                  <a:pt x="125" y="290"/>
                  <a:pt x="143" y="301"/>
                </a:cubicBezTo>
                <a:cubicBezTo>
                  <a:pt x="161" y="312"/>
                  <a:pt x="193" y="302"/>
                  <a:pt x="210" y="308"/>
                </a:cubicBezTo>
                <a:cubicBezTo>
                  <a:pt x="227" y="314"/>
                  <a:pt x="244" y="324"/>
                  <a:pt x="248" y="338"/>
                </a:cubicBezTo>
                <a:cubicBezTo>
                  <a:pt x="252" y="352"/>
                  <a:pt x="242" y="371"/>
                  <a:pt x="233" y="391"/>
                </a:cubicBezTo>
              </a:path>
            </a:pathLst>
          </a:custGeom>
          <a:noFill/>
          <a:ln w="9525">
            <a:solidFill>
              <a:srgbClr val="000000"/>
            </a:solidFill>
            <a:round/>
            <a:headEnd/>
            <a:tailEnd/>
          </a:ln>
        </p:spPr>
        <p:txBody>
          <a:bodyPr/>
          <a:lstStyle/>
          <a:p>
            <a:endParaRPr lang="en-GB" dirty="0"/>
          </a:p>
        </p:txBody>
      </p:sp>
      <p:sp>
        <p:nvSpPr>
          <p:cNvPr id="16" name="Freeform 351"/>
          <p:cNvSpPr>
            <a:spLocks/>
          </p:cNvSpPr>
          <p:nvPr/>
        </p:nvSpPr>
        <p:spPr bwMode="auto">
          <a:xfrm>
            <a:off x="3492500" y="3806825"/>
            <a:ext cx="120650" cy="76200"/>
          </a:xfrm>
          <a:custGeom>
            <a:avLst/>
            <a:gdLst>
              <a:gd name="T0" fmla="*/ 29 w 300"/>
              <a:gd name="T1" fmla="*/ 112 h 187"/>
              <a:gd name="T2" fmla="*/ 104 w 300"/>
              <a:gd name="T3" fmla="*/ 52 h 187"/>
              <a:gd name="T4" fmla="*/ 225 w 300"/>
              <a:gd name="T5" fmla="*/ 0 h 187"/>
              <a:gd name="T6" fmla="*/ 285 w 300"/>
              <a:gd name="T7" fmla="*/ 7 h 187"/>
              <a:gd name="T8" fmla="*/ 299 w 300"/>
              <a:gd name="T9" fmla="*/ 37 h 187"/>
              <a:gd name="T10" fmla="*/ 285 w 300"/>
              <a:gd name="T11" fmla="*/ 60 h 187"/>
              <a:gd name="T12" fmla="*/ 164 w 300"/>
              <a:gd name="T13" fmla="*/ 97 h 187"/>
              <a:gd name="T14" fmla="*/ 14 w 300"/>
              <a:gd name="T15" fmla="*/ 112 h 187"/>
              <a:gd name="T16" fmla="*/ 269 w 300"/>
              <a:gd name="T17" fmla="*/ 82 h 187"/>
              <a:gd name="T18" fmla="*/ 300 w 300"/>
              <a:gd name="T19" fmla="*/ 127 h 187"/>
              <a:gd name="T20" fmla="*/ 284 w 300"/>
              <a:gd name="T21" fmla="*/ 187 h 187"/>
              <a:gd name="T22" fmla="*/ 194 w 300"/>
              <a:gd name="T23" fmla="*/ 187 h 187"/>
              <a:gd name="T24" fmla="*/ 112 w 300"/>
              <a:gd name="T25" fmla="*/ 157 h 187"/>
              <a:gd name="T26" fmla="*/ 0 w 300"/>
              <a:gd name="T27" fmla="*/ 127 h 1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00"/>
              <a:gd name="T43" fmla="*/ 0 h 187"/>
              <a:gd name="T44" fmla="*/ 300 w 300"/>
              <a:gd name="T45" fmla="*/ 187 h 1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00" h="187">
                <a:moveTo>
                  <a:pt x="29" y="112"/>
                </a:moveTo>
                <a:lnTo>
                  <a:pt x="104" y="52"/>
                </a:lnTo>
                <a:lnTo>
                  <a:pt x="225" y="0"/>
                </a:lnTo>
                <a:lnTo>
                  <a:pt x="285" y="7"/>
                </a:lnTo>
                <a:lnTo>
                  <a:pt x="299" y="37"/>
                </a:lnTo>
                <a:lnTo>
                  <a:pt x="285" y="60"/>
                </a:lnTo>
                <a:lnTo>
                  <a:pt x="164" y="97"/>
                </a:lnTo>
                <a:lnTo>
                  <a:pt x="14" y="112"/>
                </a:lnTo>
                <a:lnTo>
                  <a:pt x="269" y="82"/>
                </a:lnTo>
                <a:lnTo>
                  <a:pt x="300" y="127"/>
                </a:lnTo>
                <a:lnTo>
                  <a:pt x="284" y="187"/>
                </a:lnTo>
                <a:lnTo>
                  <a:pt x="194" y="187"/>
                </a:lnTo>
                <a:lnTo>
                  <a:pt x="112" y="157"/>
                </a:lnTo>
                <a:lnTo>
                  <a:pt x="0" y="127"/>
                </a:lnTo>
              </a:path>
            </a:pathLst>
          </a:custGeom>
          <a:solidFill>
            <a:srgbClr val="FCC1AE"/>
          </a:solidFill>
          <a:ln w="9525">
            <a:solidFill>
              <a:srgbClr val="000000"/>
            </a:solidFill>
            <a:round/>
            <a:headEnd/>
            <a:tailEnd/>
          </a:ln>
        </p:spPr>
        <p:txBody>
          <a:bodyPr/>
          <a:lstStyle/>
          <a:p>
            <a:endParaRPr lang="en-GB" dirty="0"/>
          </a:p>
        </p:txBody>
      </p:sp>
      <p:sp>
        <p:nvSpPr>
          <p:cNvPr id="17" name="Freeform 352"/>
          <p:cNvSpPr>
            <a:spLocks/>
          </p:cNvSpPr>
          <p:nvPr/>
        </p:nvSpPr>
        <p:spPr bwMode="auto">
          <a:xfrm>
            <a:off x="2457450" y="4049713"/>
            <a:ext cx="1843087" cy="1598613"/>
          </a:xfrm>
          <a:custGeom>
            <a:avLst/>
            <a:gdLst>
              <a:gd name="T0" fmla="*/ 128 w 1161"/>
              <a:gd name="T1" fmla="*/ 20 h 1007"/>
              <a:gd name="T2" fmla="*/ 85 w 1161"/>
              <a:gd name="T3" fmla="*/ 53 h 1007"/>
              <a:gd name="T4" fmla="*/ 69 w 1161"/>
              <a:gd name="T5" fmla="*/ 79 h 1007"/>
              <a:gd name="T6" fmla="*/ 164 w 1161"/>
              <a:gd name="T7" fmla="*/ 97 h 1007"/>
              <a:gd name="T8" fmla="*/ 278 w 1161"/>
              <a:gd name="T9" fmla="*/ 90 h 1007"/>
              <a:gd name="T10" fmla="*/ 339 w 1161"/>
              <a:gd name="T11" fmla="*/ 71 h 1007"/>
              <a:gd name="T12" fmla="*/ 374 w 1161"/>
              <a:gd name="T13" fmla="*/ 29 h 1007"/>
              <a:gd name="T14" fmla="*/ 407 w 1161"/>
              <a:gd name="T15" fmla="*/ 0 h 1007"/>
              <a:gd name="T16" fmla="*/ 414 w 1161"/>
              <a:gd name="T17" fmla="*/ 41 h 1007"/>
              <a:gd name="T18" fmla="*/ 411 w 1161"/>
              <a:gd name="T19" fmla="*/ 85 h 1007"/>
              <a:gd name="T20" fmla="*/ 423 w 1161"/>
              <a:gd name="T21" fmla="*/ 116 h 1007"/>
              <a:gd name="T22" fmla="*/ 486 w 1161"/>
              <a:gd name="T23" fmla="*/ 131 h 1007"/>
              <a:gd name="T24" fmla="*/ 537 w 1161"/>
              <a:gd name="T25" fmla="*/ 140 h 1007"/>
              <a:gd name="T26" fmla="*/ 591 w 1161"/>
              <a:gd name="T27" fmla="*/ 146 h 1007"/>
              <a:gd name="T28" fmla="*/ 621 w 1161"/>
              <a:gd name="T29" fmla="*/ 143 h 1007"/>
              <a:gd name="T30" fmla="*/ 616 w 1161"/>
              <a:gd name="T31" fmla="*/ 105 h 1007"/>
              <a:gd name="T32" fmla="*/ 630 w 1161"/>
              <a:gd name="T33" fmla="*/ 84 h 1007"/>
              <a:gd name="T34" fmla="*/ 693 w 1161"/>
              <a:gd name="T35" fmla="*/ 101 h 1007"/>
              <a:gd name="T36" fmla="*/ 788 w 1161"/>
              <a:gd name="T37" fmla="*/ 110 h 1007"/>
              <a:gd name="T38" fmla="*/ 847 w 1161"/>
              <a:gd name="T39" fmla="*/ 132 h 1007"/>
              <a:gd name="T40" fmla="*/ 905 w 1161"/>
              <a:gd name="T41" fmla="*/ 129 h 1007"/>
              <a:gd name="T42" fmla="*/ 990 w 1161"/>
              <a:gd name="T43" fmla="*/ 123 h 1007"/>
              <a:gd name="T44" fmla="*/ 1069 w 1161"/>
              <a:gd name="T45" fmla="*/ 130 h 1007"/>
              <a:gd name="T46" fmla="*/ 1135 w 1161"/>
              <a:gd name="T47" fmla="*/ 134 h 1007"/>
              <a:gd name="T48" fmla="*/ 1136 w 1161"/>
              <a:gd name="T49" fmla="*/ 179 h 1007"/>
              <a:gd name="T50" fmla="*/ 1148 w 1161"/>
              <a:gd name="T51" fmla="*/ 268 h 1007"/>
              <a:gd name="T52" fmla="*/ 1161 w 1161"/>
              <a:gd name="T53" fmla="*/ 371 h 1007"/>
              <a:gd name="T54" fmla="*/ 1153 w 1161"/>
              <a:gd name="T55" fmla="*/ 418 h 1007"/>
              <a:gd name="T56" fmla="*/ 1028 w 1161"/>
              <a:gd name="T57" fmla="*/ 447 h 1007"/>
              <a:gd name="T58" fmla="*/ 945 w 1161"/>
              <a:gd name="T59" fmla="*/ 469 h 1007"/>
              <a:gd name="T60" fmla="*/ 933 w 1161"/>
              <a:gd name="T61" fmla="*/ 587 h 1007"/>
              <a:gd name="T62" fmla="*/ 913 w 1161"/>
              <a:gd name="T63" fmla="*/ 692 h 1007"/>
              <a:gd name="T64" fmla="*/ 898 w 1161"/>
              <a:gd name="T65" fmla="*/ 751 h 1007"/>
              <a:gd name="T66" fmla="*/ 880 w 1161"/>
              <a:gd name="T67" fmla="*/ 854 h 1007"/>
              <a:gd name="T68" fmla="*/ 874 w 1161"/>
              <a:gd name="T69" fmla="*/ 936 h 1007"/>
              <a:gd name="T70" fmla="*/ 864 w 1161"/>
              <a:gd name="T71" fmla="*/ 993 h 1007"/>
              <a:gd name="T72" fmla="*/ 228 w 1161"/>
              <a:gd name="T73" fmla="*/ 1007 h 1007"/>
              <a:gd name="T74" fmla="*/ 194 w 1161"/>
              <a:gd name="T75" fmla="*/ 885 h 1007"/>
              <a:gd name="T76" fmla="*/ 172 w 1161"/>
              <a:gd name="T77" fmla="*/ 783 h 1007"/>
              <a:gd name="T78" fmla="*/ 170 w 1161"/>
              <a:gd name="T79" fmla="*/ 723 h 1007"/>
              <a:gd name="T80" fmla="*/ 160 w 1161"/>
              <a:gd name="T81" fmla="*/ 613 h 1007"/>
              <a:gd name="T82" fmla="*/ 141 w 1161"/>
              <a:gd name="T83" fmla="*/ 426 h 1007"/>
              <a:gd name="T84" fmla="*/ 0 w 1161"/>
              <a:gd name="T85" fmla="*/ 363 h 1007"/>
              <a:gd name="T86" fmla="*/ 64 w 1161"/>
              <a:gd name="T87" fmla="*/ 167 h 1007"/>
              <a:gd name="T88" fmla="*/ 70 w 1161"/>
              <a:gd name="T89" fmla="*/ 61 h 1007"/>
              <a:gd name="T90" fmla="*/ 128 w 1161"/>
              <a:gd name="T91" fmla="*/ 20 h 100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161"/>
              <a:gd name="T139" fmla="*/ 0 h 1007"/>
              <a:gd name="T140" fmla="*/ 1161 w 1161"/>
              <a:gd name="T141" fmla="*/ 1007 h 1007"/>
              <a:gd name="connsiteX0" fmla="*/ 1102 w 10000"/>
              <a:gd name="connsiteY0" fmla="*/ 199 h 10000"/>
              <a:gd name="connsiteX1" fmla="*/ 732 w 10000"/>
              <a:gd name="connsiteY1" fmla="*/ 526 h 10000"/>
              <a:gd name="connsiteX2" fmla="*/ 594 w 10000"/>
              <a:gd name="connsiteY2" fmla="*/ 785 h 10000"/>
              <a:gd name="connsiteX3" fmla="*/ 1413 w 10000"/>
              <a:gd name="connsiteY3" fmla="*/ 963 h 10000"/>
              <a:gd name="connsiteX4" fmla="*/ 2394 w 10000"/>
              <a:gd name="connsiteY4" fmla="*/ 894 h 10000"/>
              <a:gd name="connsiteX5" fmla="*/ 2920 w 10000"/>
              <a:gd name="connsiteY5" fmla="*/ 705 h 10000"/>
              <a:gd name="connsiteX6" fmla="*/ 3221 w 10000"/>
              <a:gd name="connsiteY6" fmla="*/ 288 h 10000"/>
              <a:gd name="connsiteX7" fmla="*/ 3506 w 10000"/>
              <a:gd name="connsiteY7" fmla="*/ 0 h 10000"/>
              <a:gd name="connsiteX8" fmla="*/ 3566 w 10000"/>
              <a:gd name="connsiteY8" fmla="*/ 407 h 10000"/>
              <a:gd name="connsiteX9" fmla="*/ 3540 w 10000"/>
              <a:gd name="connsiteY9" fmla="*/ 844 h 10000"/>
              <a:gd name="connsiteX10" fmla="*/ 3643 w 10000"/>
              <a:gd name="connsiteY10" fmla="*/ 1152 h 10000"/>
              <a:gd name="connsiteX11" fmla="*/ 4186 w 10000"/>
              <a:gd name="connsiteY11" fmla="*/ 1301 h 10000"/>
              <a:gd name="connsiteX12" fmla="*/ 4625 w 10000"/>
              <a:gd name="connsiteY12" fmla="*/ 1390 h 10000"/>
              <a:gd name="connsiteX13" fmla="*/ 5090 w 10000"/>
              <a:gd name="connsiteY13" fmla="*/ 1450 h 10000"/>
              <a:gd name="connsiteX14" fmla="*/ 5349 w 10000"/>
              <a:gd name="connsiteY14" fmla="*/ 1420 h 10000"/>
              <a:gd name="connsiteX15" fmla="*/ 5306 w 10000"/>
              <a:gd name="connsiteY15" fmla="*/ 1043 h 10000"/>
              <a:gd name="connsiteX16" fmla="*/ 5426 w 10000"/>
              <a:gd name="connsiteY16" fmla="*/ 834 h 10000"/>
              <a:gd name="connsiteX17" fmla="*/ 5969 w 10000"/>
              <a:gd name="connsiteY17" fmla="*/ 1003 h 10000"/>
              <a:gd name="connsiteX18" fmla="*/ 6787 w 10000"/>
              <a:gd name="connsiteY18" fmla="*/ 1092 h 10000"/>
              <a:gd name="connsiteX19" fmla="*/ 7295 w 10000"/>
              <a:gd name="connsiteY19" fmla="*/ 1311 h 10000"/>
              <a:gd name="connsiteX20" fmla="*/ 7795 w 10000"/>
              <a:gd name="connsiteY20" fmla="*/ 1281 h 10000"/>
              <a:gd name="connsiteX21" fmla="*/ 8527 w 10000"/>
              <a:gd name="connsiteY21" fmla="*/ 1221 h 10000"/>
              <a:gd name="connsiteX22" fmla="*/ 9208 w 10000"/>
              <a:gd name="connsiteY22" fmla="*/ 1291 h 10000"/>
              <a:gd name="connsiteX23" fmla="*/ 9776 w 10000"/>
              <a:gd name="connsiteY23" fmla="*/ 1331 h 10000"/>
              <a:gd name="connsiteX24" fmla="*/ 9785 w 10000"/>
              <a:gd name="connsiteY24" fmla="*/ 1778 h 10000"/>
              <a:gd name="connsiteX25" fmla="*/ 9888 w 10000"/>
              <a:gd name="connsiteY25" fmla="*/ 2661 h 10000"/>
              <a:gd name="connsiteX26" fmla="*/ 10000 w 10000"/>
              <a:gd name="connsiteY26" fmla="*/ 3684 h 10000"/>
              <a:gd name="connsiteX27" fmla="*/ 9931 w 10000"/>
              <a:gd name="connsiteY27" fmla="*/ 4151 h 10000"/>
              <a:gd name="connsiteX28" fmla="*/ 8854 w 10000"/>
              <a:gd name="connsiteY28" fmla="*/ 4439 h 10000"/>
              <a:gd name="connsiteX29" fmla="*/ 8140 w 10000"/>
              <a:gd name="connsiteY29" fmla="*/ 4657 h 10000"/>
              <a:gd name="connsiteX30" fmla="*/ 8036 w 10000"/>
              <a:gd name="connsiteY30" fmla="*/ 5829 h 10000"/>
              <a:gd name="connsiteX31" fmla="*/ 7864 w 10000"/>
              <a:gd name="connsiteY31" fmla="*/ 6872 h 10000"/>
              <a:gd name="connsiteX32" fmla="*/ 7735 w 10000"/>
              <a:gd name="connsiteY32" fmla="*/ 7458 h 10000"/>
              <a:gd name="connsiteX33" fmla="*/ 7580 w 10000"/>
              <a:gd name="connsiteY33" fmla="*/ 8481 h 10000"/>
              <a:gd name="connsiteX34" fmla="*/ 7528 w 10000"/>
              <a:gd name="connsiteY34" fmla="*/ 9295 h 10000"/>
              <a:gd name="connsiteX35" fmla="*/ 7442 w 10000"/>
              <a:gd name="connsiteY35" fmla="*/ 9861 h 10000"/>
              <a:gd name="connsiteX36" fmla="*/ 1964 w 10000"/>
              <a:gd name="connsiteY36" fmla="*/ 10000 h 10000"/>
              <a:gd name="connsiteX37" fmla="*/ 1671 w 10000"/>
              <a:gd name="connsiteY37" fmla="*/ 8788 h 10000"/>
              <a:gd name="connsiteX38" fmla="*/ 1481 w 10000"/>
              <a:gd name="connsiteY38" fmla="*/ 7776 h 10000"/>
              <a:gd name="connsiteX39" fmla="*/ 1464 w 10000"/>
              <a:gd name="connsiteY39" fmla="*/ 7180 h 10000"/>
              <a:gd name="connsiteX40" fmla="*/ 1378 w 10000"/>
              <a:gd name="connsiteY40" fmla="*/ 6087 h 10000"/>
              <a:gd name="connsiteX41" fmla="*/ 1214 w 10000"/>
              <a:gd name="connsiteY41" fmla="*/ 4230 h 10000"/>
              <a:gd name="connsiteX42" fmla="*/ 0 w 10000"/>
              <a:gd name="connsiteY42" fmla="*/ 3605 h 10000"/>
              <a:gd name="connsiteX43" fmla="*/ 551 w 10000"/>
              <a:gd name="connsiteY43" fmla="*/ 1658 h 10000"/>
              <a:gd name="connsiteX44" fmla="*/ 603 w 10000"/>
              <a:gd name="connsiteY44" fmla="*/ 606 h 10000"/>
              <a:gd name="connsiteX45" fmla="*/ 1102 w 10000"/>
              <a:gd name="connsiteY45" fmla="*/ 199 h 10000"/>
              <a:gd name="connsiteX0" fmla="*/ 1102 w 10000"/>
              <a:gd name="connsiteY0" fmla="*/ 199 h 10000"/>
              <a:gd name="connsiteX1" fmla="*/ 732 w 10000"/>
              <a:gd name="connsiteY1" fmla="*/ 526 h 10000"/>
              <a:gd name="connsiteX2" fmla="*/ 594 w 10000"/>
              <a:gd name="connsiteY2" fmla="*/ 785 h 10000"/>
              <a:gd name="connsiteX3" fmla="*/ 1413 w 10000"/>
              <a:gd name="connsiteY3" fmla="*/ 963 h 10000"/>
              <a:gd name="connsiteX4" fmla="*/ 2394 w 10000"/>
              <a:gd name="connsiteY4" fmla="*/ 894 h 10000"/>
              <a:gd name="connsiteX5" fmla="*/ 2920 w 10000"/>
              <a:gd name="connsiteY5" fmla="*/ 705 h 10000"/>
              <a:gd name="connsiteX6" fmla="*/ 3221 w 10000"/>
              <a:gd name="connsiteY6" fmla="*/ 288 h 10000"/>
              <a:gd name="connsiteX7" fmla="*/ 3506 w 10000"/>
              <a:gd name="connsiteY7" fmla="*/ 0 h 10000"/>
              <a:gd name="connsiteX8" fmla="*/ 3566 w 10000"/>
              <a:gd name="connsiteY8" fmla="*/ 407 h 10000"/>
              <a:gd name="connsiteX9" fmla="*/ 3540 w 10000"/>
              <a:gd name="connsiteY9" fmla="*/ 844 h 10000"/>
              <a:gd name="connsiteX10" fmla="*/ 3643 w 10000"/>
              <a:gd name="connsiteY10" fmla="*/ 1152 h 10000"/>
              <a:gd name="connsiteX11" fmla="*/ 4186 w 10000"/>
              <a:gd name="connsiteY11" fmla="*/ 1301 h 10000"/>
              <a:gd name="connsiteX12" fmla="*/ 4625 w 10000"/>
              <a:gd name="connsiteY12" fmla="*/ 1390 h 10000"/>
              <a:gd name="connsiteX13" fmla="*/ 5090 w 10000"/>
              <a:gd name="connsiteY13" fmla="*/ 1450 h 10000"/>
              <a:gd name="connsiteX14" fmla="*/ 5306 w 10000"/>
              <a:gd name="connsiteY14" fmla="*/ 1043 h 10000"/>
              <a:gd name="connsiteX15" fmla="*/ 5426 w 10000"/>
              <a:gd name="connsiteY15" fmla="*/ 834 h 10000"/>
              <a:gd name="connsiteX16" fmla="*/ 5969 w 10000"/>
              <a:gd name="connsiteY16" fmla="*/ 1003 h 10000"/>
              <a:gd name="connsiteX17" fmla="*/ 6787 w 10000"/>
              <a:gd name="connsiteY17" fmla="*/ 1092 h 10000"/>
              <a:gd name="connsiteX18" fmla="*/ 7295 w 10000"/>
              <a:gd name="connsiteY18" fmla="*/ 1311 h 10000"/>
              <a:gd name="connsiteX19" fmla="*/ 7795 w 10000"/>
              <a:gd name="connsiteY19" fmla="*/ 1281 h 10000"/>
              <a:gd name="connsiteX20" fmla="*/ 8527 w 10000"/>
              <a:gd name="connsiteY20" fmla="*/ 1221 h 10000"/>
              <a:gd name="connsiteX21" fmla="*/ 9208 w 10000"/>
              <a:gd name="connsiteY21" fmla="*/ 1291 h 10000"/>
              <a:gd name="connsiteX22" fmla="*/ 9776 w 10000"/>
              <a:gd name="connsiteY22" fmla="*/ 1331 h 10000"/>
              <a:gd name="connsiteX23" fmla="*/ 9785 w 10000"/>
              <a:gd name="connsiteY23" fmla="*/ 1778 h 10000"/>
              <a:gd name="connsiteX24" fmla="*/ 9888 w 10000"/>
              <a:gd name="connsiteY24" fmla="*/ 2661 h 10000"/>
              <a:gd name="connsiteX25" fmla="*/ 10000 w 10000"/>
              <a:gd name="connsiteY25" fmla="*/ 3684 h 10000"/>
              <a:gd name="connsiteX26" fmla="*/ 9931 w 10000"/>
              <a:gd name="connsiteY26" fmla="*/ 4151 h 10000"/>
              <a:gd name="connsiteX27" fmla="*/ 8854 w 10000"/>
              <a:gd name="connsiteY27" fmla="*/ 4439 h 10000"/>
              <a:gd name="connsiteX28" fmla="*/ 8140 w 10000"/>
              <a:gd name="connsiteY28" fmla="*/ 4657 h 10000"/>
              <a:gd name="connsiteX29" fmla="*/ 8036 w 10000"/>
              <a:gd name="connsiteY29" fmla="*/ 5829 h 10000"/>
              <a:gd name="connsiteX30" fmla="*/ 7864 w 10000"/>
              <a:gd name="connsiteY30" fmla="*/ 6872 h 10000"/>
              <a:gd name="connsiteX31" fmla="*/ 7735 w 10000"/>
              <a:gd name="connsiteY31" fmla="*/ 7458 h 10000"/>
              <a:gd name="connsiteX32" fmla="*/ 7580 w 10000"/>
              <a:gd name="connsiteY32" fmla="*/ 8481 h 10000"/>
              <a:gd name="connsiteX33" fmla="*/ 7528 w 10000"/>
              <a:gd name="connsiteY33" fmla="*/ 9295 h 10000"/>
              <a:gd name="connsiteX34" fmla="*/ 7442 w 10000"/>
              <a:gd name="connsiteY34" fmla="*/ 9861 h 10000"/>
              <a:gd name="connsiteX35" fmla="*/ 1964 w 10000"/>
              <a:gd name="connsiteY35" fmla="*/ 10000 h 10000"/>
              <a:gd name="connsiteX36" fmla="*/ 1671 w 10000"/>
              <a:gd name="connsiteY36" fmla="*/ 8788 h 10000"/>
              <a:gd name="connsiteX37" fmla="*/ 1481 w 10000"/>
              <a:gd name="connsiteY37" fmla="*/ 7776 h 10000"/>
              <a:gd name="connsiteX38" fmla="*/ 1464 w 10000"/>
              <a:gd name="connsiteY38" fmla="*/ 7180 h 10000"/>
              <a:gd name="connsiteX39" fmla="*/ 1378 w 10000"/>
              <a:gd name="connsiteY39" fmla="*/ 6087 h 10000"/>
              <a:gd name="connsiteX40" fmla="*/ 1214 w 10000"/>
              <a:gd name="connsiteY40" fmla="*/ 4230 h 10000"/>
              <a:gd name="connsiteX41" fmla="*/ 0 w 10000"/>
              <a:gd name="connsiteY41" fmla="*/ 3605 h 10000"/>
              <a:gd name="connsiteX42" fmla="*/ 551 w 10000"/>
              <a:gd name="connsiteY42" fmla="*/ 1658 h 10000"/>
              <a:gd name="connsiteX43" fmla="*/ 603 w 10000"/>
              <a:gd name="connsiteY43" fmla="*/ 606 h 10000"/>
              <a:gd name="connsiteX44" fmla="*/ 1102 w 10000"/>
              <a:gd name="connsiteY44" fmla="*/ 199 h 10000"/>
              <a:gd name="connsiteX0" fmla="*/ 1102 w 10000"/>
              <a:gd name="connsiteY0" fmla="*/ 199 h 10000"/>
              <a:gd name="connsiteX1" fmla="*/ 732 w 10000"/>
              <a:gd name="connsiteY1" fmla="*/ 526 h 10000"/>
              <a:gd name="connsiteX2" fmla="*/ 594 w 10000"/>
              <a:gd name="connsiteY2" fmla="*/ 785 h 10000"/>
              <a:gd name="connsiteX3" fmla="*/ 1413 w 10000"/>
              <a:gd name="connsiteY3" fmla="*/ 963 h 10000"/>
              <a:gd name="connsiteX4" fmla="*/ 2394 w 10000"/>
              <a:gd name="connsiteY4" fmla="*/ 894 h 10000"/>
              <a:gd name="connsiteX5" fmla="*/ 2920 w 10000"/>
              <a:gd name="connsiteY5" fmla="*/ 705 h 10000"/>
              <a:gd name="connsiteX6" fmla="*/ 3221 w 10000"/>
              <a:gd name="connsiteY6" fmla="*/ 288 h 10000"/>
              <a:gd name="connsiteX7" fmla="*/ 3506 w 10000"/>
              <a:gd name="connsiteY7" fmla="*/ 0 h 10000"/>
              <a:gd name="connsiteX8" fmla="*/ 3566 w 10000"/>
              <a:gd name="connsiteY8" fmla="*/ 407 h 10000"/>
              <a:gd name="connsiteX9" fmla="*/ 3540 w 10000"/>
              <a:gd name="connsiteY9" fmla="*/ 844 h 10000"/>
              <a:gd name="connsiteX10" fmla="*/ 3643 w 10000"/>
              <a:gd name="connsiteY10" fmla="*/ 1152 h 10000"/>
              <a:gd name="connsiteX11" fmla="*/ 4186 w 10000"/>
              <a:gd name="connsiteY11" fmla="*/ 1301 h 10000"/>
              <a:gd name="connsiteX12" fmla="*/ 4625 w 10000"/>
              <a:gd name="connsiteY12" fmla="*/ 1390 h 10000"/>
              <a:gd name="connsiteX13" fmla="*/ 4920 w 10000"/>
              <a:gd name="connsiteY13" fmla="*/ 1059 h 10000"/>
              <a:gd name="connsiteX14" fmla="*/ 5306 w 10000"/>
              <a:gd name="connsiteY14" fmla="*/ 1043 h 10000"/>
              <a:gd name="connsiteX15" fmla="*/ 5426 w 10000"/>
              <a:gd name="connsiteY15" fmla="*/ 834 h 10000"/>
              <a:gd name="connsiteX16" fmla="*/ 5969 w 10000"/>
              <a:gd name="connsiteY16" fmla="*/ 1003 h 10000"/>
              <a:gd name="connsiteX17" fmla="*/ 6787 w 10000"/>
              <a:gd name="connsiteY17" fmla="*/ 1092 h 10000"/>
              <a:gd name="connsiteX18" fmla="*/ 7295 w 10000"/>
              <a:gd name="connsiteY18" fmla="*/ 1311 h 10000"/>
              <a:gd name="connsiteX19" fmla="*/ 7795 w 10000"/>
              <a:gd name="connsiteY19" fmla="*/ 1281 h 10000"/>
              <a:gd name="connsiteX20" fmla="*/ 8527 w 10000"/>
              <a:gd name="connsiteY20" fmla="*/ 1221 h 10000"/>
              <a:gd name="connsiteX21" fmla="*/ 9208 w 10000"/>
              <a:gd name="connsiteY21" fmla="*/ 1291 h 10000"/>
              <a:gd name="connsiteX22" fmla="*/ 9776 w 10000"/>
              <a:gd name="connsiteY22" fmla="*/ 1331 h 10000"/>
              <a:gd name="connsiteX23" fmla="*/ 9785 w 10000"/>
              <a:gd name="connsiteY23" fmla="*/ 1778 h 10000"/>
              <a:gd name="connsiteX24" fmla="*/ 9888 w 10000"/>
              <a:gd name="connsiteY24" fmla="*/ 2661 h 10000"/>
              <a:gd name="connsiteX25" fmla="*/ 10000 w 10000"/>
              <a:gd name="connsiteY25" fmla="*/ 3684 h 10000"/>
              <a:gd name="connsiteX26" fmla="*/ 9931 w 10000"/>
              <a:gd name="connsiteY26" fmla="*/ 4151 h 10000"/>
              <a:gd name="connsiteX27" fmla="*/ 8854 w 10000"/>
              <a:gd name="connsiteY27" fmla="*/ 4439 h 10000"/>
              <a:gd name="connsiteX28" fmla="*/ 8140 w 10000"/>
              <a:gd name="connsiteY28" fmla="*/ 4657 h 10000"/>
              <a:gd name="connsiteX29" fmla="*/ 8036 w 10000"/>
              <a:gd name="connsiteY29" fmla="*/ 5829 h 10000"/>
              <a:gd name="connsiteX30" fmla="*/ 7864 w 10000"/>
              <a:gd name="connsiteY30" fmla="*/ 6872 h 10000"/>
              <a:gd name="connsiteX31" fmla="*/ 7735 w 10000"/>
              <a:gd name="connsiteY31" fmla="*/ 7458 h 10000"/>
              <a:gd name="connsiteX32" fmla="*/ 7580 w 10000"/>
              <a:gd name="connsiteY32" fmla="*/ 8481 h 10000"/>
              <a:gd name="connsiteX33" fmla="*/ 7528 w 10000"/>
              <a:gd name="connsiteY33" fmla="*/ 9295 h 10000"/>
              <a:gd name="connsiteX34" fmla="*/ 7442 w 10000"/>
              <a:gd name="connsiteY34" fmla="*/ 9861 h 10000"/>
              <a:gd name="connsiteX35" fmla="*/ 1964 w 10000"/>
              <a:gd name="connsiteY35" fmla="*/ 10000 h 10000"/>
              <a:gd name="connsiteX36" fmla="*/ 1671 w 10000"/>
              <a:gd name="connsiteY36" fmla="*/ 8788 h 10000"/>
              <a:gd name="connsiteX37" fmla="*/ 1481 w 10000"/>
              <a:gd name="connsiteY37" fmla="*/ 7776 h 10000"/>
              <a:gd name="connsiteX38" fmla="*/ 1464 w 10000"/>
              <a:gd name="connsiteY38" fmla="*/ 7180 h 10000"/>
              <a:gd name="connsiteX39" fmla="*/ 1378 w 10000"/>
              <a:gd name="connsiteY39" fmla="*/ 6087 h 10000"/>
              <a:gd name="connsiteX40" fmla="*/ 1214 w 10000"/>
              <a:gd name="connsiteY40" fmla="*/ 4230 h 10000"/>
              <a:gd name="connsiteX41" fmla="*/ 0 w 10000"/>
              <a:gd name="connsiteY41" fmla="*/ 3605 h 10000"/>
              <a:gd name="connsiteX42" fmla="*/ 551 w 10000"/>
              <a:gd name="connsiteY42" fmla="*/ 1658 h 10000"/>
              <a:gd name="connsiteX43" fmla="*/ 603 w 10000"/>
              <a:gd name="connsiteY43" fmla="*/ 606 h 10000"/>
              <a:gd name="connsiteX44" fmla="*/ 1102 w 10000"/>
              <a:gd name="connsiteY44" fmla="*/ 199 h 10000"/>
              <a:gd name="connsiteX0" fmla="*/ 1102 w 10000"/>
              <a:gd name="connsiteY0" fmla="*/ 199 h 10000"/>
              <a:gd name="connsiteX1" fmla="*/ 732 w 10000"/>
              <a:gd name="connsiteY1" fmla="*/ 526 h 10000"/>
              <a:gd name="connsiteX2" fmla="*/ 594 w 10000"/>
              <a:gd name="connsiteY2" fmla="*/ 785 h 10000"/>
              <a:gd name="connsiteX3" fmla="*/ 1413 w 10000"/>
              <a:gd name="connsiteY3" fmla="*/ 963 h 10000"/>
              <a:gd name="connsiteX4" fmla="*/ 2394 w 10000"/>
              <a:gd name="connsiteY4" fmla="*/ 894 h 10000"/>
              <a:gd name="connsiteX5" fmla="*/ 2920 w 10000"/>
              <a:gd name="connsiteY5" fmla="*/ 705 h 10000"/>
              <a:gd name="connsiteX6" fmla="*/ 3221 w 10000"/>
              <a:gd name="connsiteY6" fmla="*/ 288 h 10000"/>
              <a:gd name="connsiteX7" fmla="*/ 3506 w 10000"/>
              <a:gd name="connsiteY7" fmla="*/ 0 h 10000"/>
              <a:gd name="connsiteX8" fmla="*/ 3566 w 10000"/>
              <a:gd name="connsiteY8" fmla="*/ 407 h 10000"/>
              <a:gd name="connsiteX9" fmla="*/ 3540 w 10000"/>
              <a:gd name="connsiteY9" fmla="*/ 844 h 10000"/>
              <a:gd name="connsiteX10" fmla="*/ 3643 w 10000"/>
              <a:gd name="connsiteY10" fmla="*/ 1152 h 10000"/>
              <a:gd name="connsiteX11" fmla="*/ 4186 w 10000"/>
              <a:gd name="connsiteY11" fmla="*/ 1301 h 10000"/>
              <a:gd name="connsiteX12" fmla="*/ 4568 w 10000"/>
              <a:gd name="connsiteY12" fmla="*/ 1064 h 10000"/>
              <a:gd name="connsiteX13" fmla="*/ 4920 w 10000"/>
              <a:gd name="connsiteY13" fmla="*/ 1059 h 10000"/>
              <a:gd name="connsiteX14" fmla="*/ 5306 w 10000"/>
              <a:gd name="connsiteY14" fmla="*/ 1043 h 10000"/>
              <a:gd name="connsiteX15" fmla="*/ 5426 w 10000"/>
              <a:gd name="connsiteY15" fmla="*/ 834 h 10000"/>
              <a:gd name="connsiteX16" fmla="*/ 5969 w 10000"/>
              <a:gd name="connsiteY16" fmla="*/ 1003 h 10000"/>
              <a:gd name="connsiteX17" fmla="*/ 6787 w 10000"/>
              <a:gd name="connsiteY17" fmla="*/ 1092 h 10000"/>
              <a:gd name="connsiteX18" fmla="*/ 7295 w 10000"/>
              <a:gd name="connsiteY18" fmla="*/ 1311 h 10000"/>
              <a:gd name="connsiteX19" fmla="*/ 7795 w 10000"/>
              <a:gd name="connsiteY19" fmla="*/ 1281 h 10000"/>
              <a:gd name="connsiteX20" fmla="*/ 8527 w 10000"/>
              <a:gd name="connsiteY20" fmla="*/ 1221 h 10000"/>
              <a:gd name="connsiteX21" fmla="*/ 9208 w 10000"/>
              <a:gd name="connsiteY21" fmla="*/ 1291 h 10000"/>
              <a:gd name="connsiteX22" fmla="*/ 9776 w 10000"/>
              <a:gd name="connsiteY22" fmla="*/ 1331 h 10000"/>
              <a:gd name="connsiteX23" fmla="*/ 9785 w 10000"/>
              <a:gd name="connsiteY23" fmla="*/ 1778 h 10000"/>
              <a:gd name="connsiteX24" fmla="*/ 9888 w 10000"/>
              <a:gd name="connsiteY24" fmla="*/ 2661 h 10000"/>
              <a:gd name="connsiteX25" fmla="*/ 10000 w 10000"/>
              <a:gd name="connsiteY25" fmla="*/ 3684 h 10000"/>
              <a:gd name="connsiteX26" fmla="*/ 9931 w 10000"/>
              <a:gd name="connsiteY26" fmla="*/ 4151 h 10000"/>
              <a:gd name="connsiteX27" fmla="*/ 8854 w 10000"/>
              <a:gd name="connsiteY27" fmla="*/ 4439 h 10000"/>
              <a:gd name="connsiteX28" fmla="*/ 8140 w 10000"/>
              <a:gd name="connsiteY28" fmla="*/ 4657 h 10000"/>
              <a:gd name="connsiteX29" fmla="*/ 8036 w 10000"/>
              <a:gd name="connsiteY29" fmla="*/ 5829 h 10000"/>
              <a:gd name="connsiteX30" fmla="*/ 7864 w 10000"/>
              <a:gd name="connsiteY30" fmla="*/ 6872 h 10000"/>
              <a:gd name="connsiteX31" fmla="*/ 7735 w 10000"/>
              <a:gd name="connsiteY31" fmla="*/ 7458 h 10000"/>
              <a:gd name="connsiteX32" fmla="*/ 7580 w 10000"/>
              <a:gd name="connsiteY32" fmla="*/ 8481 h 10000"/>
              <a:gd name="connsiteX33" fmla="*/ 7528 w 10000"/>
              <a:gd name="connsiteY33" fmla="*/ 9295 h 10000"/>
              <a:gd name="connsiteX34" fmla="*/ 7442 w 10000"/>
              <a:gd name="connsiteY34" fmla="*/ 9861 h 10000"/>
              <a:gd name="connsiteX35" fmla="*/ 1964 w 10000"/>
              <a:gd name="connsiteY35" fmla="*/ 10000 h 10000"/>
              <a:gd name="connsiteX36" fmla="*/ 1671 w 10000"/>
              <a:gd name="connsiteY36" fmla="*/ 8788 h 10000"/>
              <a:gd name="connsiteX37" fmla="*/ 1481 w 10000"/>
              <a:gd name="connsiteY37" fmla="*/ 7776 h 10000"/>
              <a:gd name="connsiteX38" fmla="*/ 1464 w 10000"/>
              <a:gd name="connsiteY38" fmla="*/ 7180 h 10000"/>
              <a:gd name="connsiteX39" fmla="*/ 1378 w 10000"/>
              <a:gd name="connsiteY39" fmla="*/ 6087 h 10000"/>
              <a:gd name="connsiteX40" fmla="*/ 1214 w 10000"/>
              <a:gd name="connsiteY40" fmla="*/ 4230 h 10000"/>
              <a:gd name="connsiteX41" fmla="*/ 0 w 10000"/>
              <a:gd name="connsiteY41" fmla="*/ 3605 h 10000"/>
              <a:gd name="connsiteX42" fmla="*/ 551 w 10000"/>
              <a:gd name="connsiteY42" fmla="*/ 1658 h 10000"/>
              <a:gd name="connsiteX43" fmla="*/ 603 w 10000"/>
              <a:gd name="connsiteY43" fmla="*/ 606 h 10000"/>
              <a:gd name="connsiteX44" fmla="*/ 1102 w 10000"/>
              <a:gd name="connsiteY44" fmla="*/ 199 h 10000"/>
              <a:gd name="connsiteX0" fmla="*/ 1102 w 10000"/>
              <a:gd name="connsiteY0" fmla="*/ 199 h 10000"/>
              <a:gd name="connsiteX1" fmla="*/ 732 w 10000"/>
              <a:gd name="connsiteY1" fmla="*/ 526 h 10000"/>
              <a:gd name="connsiteX2" fmla="*/ 594 w 10000"/>
              <a:gd name="connsiteY2" fmla="*/ 785 h 10000"/>
              <a:gd name="connsiteX3" fmla="*/ 1413 w 10000"/>
              <a:gd name="connsiteY3" fmla="*/ 963 h 10000"/>
              <a:gd name="connsiteX4" fmla="*/ 2394 w 10000"/>
              <a:gd name="connsiteY4" fmla="*/ 894 h 10000"/>
              <a:gd name="connsiteX5" fmla="*/ 2920 w 10000"/>
              <a:gd name="connsiteY5" fmla="*/ 705 h 10000"/>
              <a:gd name="connsiteX6" fmla="*/ 3221 w 10000"/>
              <a:gd name="connsiteY6" fmla="*/ 288 h 10000"/>
              <a:gd name="connsiteX7" fmla="*/ 3506 w 10000"/>
              <a:gd name="connsiteY7" fmla="*/ 0 h 10000"/>
              <a:gd name="connsiteX8" fmla="*/ 3566 w 10000"/>
              <a:gd name="connsiteY8" fmla="*/ 407 h 10000"/>
              <a:gd name="connsiteX9" fmla="*/ 3540 w 10000"/>
              <a:gd name="connsiteY9" fmla="*/ 844 h 10000"/>
              <a:gd name="connsiteX10" fmla="*/ 3643 w 10000"/>
              <a:gd name="connsiteY10" fmla="*/ 1152 h 10000"/>
              <a:gd name="connsiteX11" fmla="*/ 4337 w 10000"/>
              <a:gd name="connsiteY11" fmla="*/ 997 h 10000"/>
              <a:gd name="connsiteX12" fmla="*/ 4568 w 10000"/>
              <a:gd name="connsiteY12" fmla="*/ 1064 h 10000"/>
              <a:gd name="connsiteX13" fmla="*/ 4920 w 10000"/>
              <a:gd name="connsiteY13" fmla="*/ 1059 h 10000"/>
              <a:gd name="connsiteX14" fmla="*/ 5306 w 10000"/>
              <a:gd name="connsiteY14" fmla="*/ 1043 h 10000"/>
              <a:gd name="connsiteX15" fmla="*/ 5426 w 10000"/>
              <a:gd name="connsiteY15" fmla="*/ 834 h 10000"/>
              <a:gd name="connsiteX16" fmla="*/ 5969 w 10000"/>
              <a:gd name="connsiteY16" fmla="*/ 1003 h 10000"/>
              <a:gd name="connsiteX17" fmla="*/ 6787 w 10000"/>
              <a:gd name="connsiteY17" fmla="*/ 1092 h 10000"/>
              <a:gd name="connsiteX18" fmla="*/ 7295 w 10000"/>
              <a:gd name="connsiteY18" fmla="*/ 1311 h 10000"/>
              <a:gd name="connsiteX19" fmla="*/ 7795 w 10000"/>
              <a:gd name="connsiteY19" fmla="*/ 1281 h 10000"/>
              <a:gd name="connsiteX20" fmla="*/ 8527 w 10000"/>
              <a:gd name="connsiteY20" fmla="*/ 1221 h 10000"/>
              <a:gd name="connsiteX21" fmla="*/ 9208 w 10000"/>
              <a:gd name="connsiteY21" fmla="*/ 1291 h 10000"/>
              <a:gd name="connsiteX22" fmla="*/ 9776 w 10000"/>
              <a:gd name="connsiteY22" fmla="*/ 1331 h 10000"/>
              <a:gd name="connsiteX23" fmla="*/ 9785 w 10000"/>
              <a:gd name="connsiteY23" fmla="*/ 1778 h 10000"/>
              <a:gd name="connsiteX24" fmla="*/ 9888 w 10000"/>
              <a:gd name="connsiteY24" fmla="*/ 2661 h 10000"/>
              <a:gd name="connsiteX25" fmla="*/ 10000 w 10000"/>
              <a:gd name="connsiteY25" fmla="*/ 3684 h 10000"/>
              <a:gd name="connsiteX26" fmla="*/ 9931 w 10000"/>
              <a:gd name="connsiteY26" fmla="*/ 4151 h 10000"/>
              <a:gd name="connsiteX27" fmla="*/ 8854 w 10000"/>
              <a:gd name="connsiteY27" fmla="*/ 4439 h 10000"/>
              <a:gd name="connsiteX28" fmla="*/ 8140 w 10000"/>
              <a:gd name="connsiteY28" fmla="*/ 4657 h 10000"/>
              <a:gd name="connsiteX29" fmla="*/ 8036 w 10000"/>
              <a:gd name="connsiteY29" fmla="*/ 5829 h 10000"/>
              <a:gd name="connsiteX30" fmla="*/ 7864 w 10000"/>
              <a:gd name="connsiteY30" fmla="*/ 6872 h 10000"/>
              <a:gd name="connsiteX31" fmla="*/ 7735 w 10000"/>
              <a:gd name="connsiteY31" fmla="*/ 7458 h 10000"/>
              <a:gd name="connsiteX32" fmla="*/ 7580 w 10000"/>
              <a:gd name="connsiteY32" fmla="*/ 8481 h 10000"/>
              <a:gd name="connsiteX33" fmla="*/ 7528 w 10000"/>
              <a:gd name="connsiteY33" fmla="*/ 9295 h 10000"/>
              <a:gd name="connsiteX34" fmla="*/ 7442 w 10000"/>
              <a:gd name="connsiteY34" fmla="*/ 9861 h 10000"/>
              <a:gd name="connsiteX35" fmla="*/ 1964 w 10000"/>
              <a:gd name="connsiteY35" fmla="*/ 10000 h 10000"/>
              <a:gd name="connsiteX36" fmla="*/ 1671 w 10000"/>
              <a:gd name="connsiteY36" fmla="*/ 8788 h 10000"/>
              <a:gd name="connsiteX37" fmla="*/ 1481 w 10000"/>
              <a:gd name="connsiteY37" fmla="*/ 7776 h 10000"/>
              <a:gd name="connsiteX38" fmla="*/ 1464 w 10000"/>
              <a:gd name="connsiteY38" fmla="*/ 7180 h 10000"/>
              <a:gd name="connsiteX39" fmla="*/ 1378 w 10000"/>
              <a:gd name="connsiteY39" fmla="*/ 6087 h 10000"/>
              <a:gd name="connsiteX40" fmla="*/ 1214 w 10000"/>
              <a:gd name="connsiteY40" fmla="*/ 4230 h 10000"/>
              <a:gd name="connsiteX41" fmla="*/ 0 w 10000"/>
              <a:gd name="connsiteY41" fmla="*/ 3605 h 10000"/>
              <a:gd name="connsiteX42" fmla="*/ 551 w 10000"/>
              <a:gd name="connsiteY42" fmla="*/ 1658 h 10000"/>
              <a:gd name="connsiteX43" fmla="*/ 603 w 10000"/>
              <a:gd name="connsiteY43" fmla="*/ 606 h 10000"/>
              <a:gd name="connsiteX44" fmla="*/ 1102 w 10000"/>
              <a:gd name="connsiteY44" fmla="*/ 199 h 10000"/>
              <a:gd name="connsiteX0" fmla="*/ 1102 w 10000"/>
              <a:gd name="connsiteY0" fmla="*/ 199 h 10000"/>
              <a:gd name="connsiteX1" fmla="*/ 732 w 10000"/>
              <a:gd name="connsiteY1" fmla="*/ 526 h 10000"/>
              <a:gd name="connsiteX2" fmla="*/ 594 w 10000"/>
              <a:gd name="connsiteY2" fmla="*/ 785 h 10000"/>
              <a:gd name="connsiteX3" fmla="*/ 1413 w 10000"/>
              <a:gd name="connsiteY3" fmla="*/ 963 h 10000"/>
              <a:gd name="connsiteX4" fmla="*/ 2394 w 10000"/>
              <a:gd name="connsiteY4" fmla="*/ 894 h 10000"/>
              <a:gd name="connsiteX5" fmla="*/ 2920 w 10000"/>
              <a:gd name="connsiteY5" fmla="*/ 705 h 10000"/>
              <a:gd name="connsiteX6" fmla="*/ 3221 w 10000"/>
              <a:gd name="connsiteY6" fmla="*/ 288 h 10000"/>
              <a:gd name="connsiteX7" fmla="*/ 3506 w 10000"/>
              <a:gd name="connsiteY7" fmla="*/ 0 h 10000"/>
              <a:gd name="connsiteX8" fmla="*/ 3566 w 10000"/>
              <a:gd name="connsiteY8" fmla="*/ 407 h 10000"/>
              <a:gd name="connsiteX9" fmla="*/ 3540 w 10000"/>
              <a:gd name="connsiteY9" fmla="*/ 844 h 10000"/>
              <a:gd name="connsiteX10" fmla="*/ 3888 w 10000"/>
              <a:gd name="connsiteY10" fmla="*/ 935 h 10000"/>
              <a:gd name="connsiteX11" fmla="*/ 4337 w 10000"/>
              <a:gd name="connsiteY11" fmla="*/ 997 h 10000"/>
              <a:gd name="connsiteX12" fmla="*/ 4568 w 10000"/>
              <a:gd name="connsiteY12" fmla="*/ 1064 h 10000"/>
              <a:gd name="connsiteX13" fmla="*/ 4920 w 10000"/>
              <a:gd name="connsiteY13" fmla="*/ 1059 h 10000"/>
              <a:gd name="connsiteX14" fmla="*/ 5306 w 10000"/>
              <a:gd name="connsiteY14" fmla="*/ 1043 h 10000"/>
              <a:gd name="connsiteX15" fmla="*/ 5426 w 10000"/>
              <a:gd name="connsiteY15" fmla="*/ 834 h 10000"/>
              <a:gd name="connsiteX16" fmla="*/ 5969 w 10000"/>
              <a:gd name="connsiteY16" fmla="*/ 1003 h 10000"/>
              <a:gd name="connsiteX17" fmla="*/ 6787 w 10000"/>
              <a:gd name="connsiteY17" fmla="*/ 1092 h 10000"/>
              <a:gd name="connsiteX18" fmla="*/ 7295 w 10000"/>
              <a:gd name="connsiteY18" fmla="*/ 1311 h 10000"/>
              <a:gd name="connsiteX19" fmla="*/ 7795 w 10000"/>
              <a:gd name="connsiteY19" fmla="*/ 1281 h 10000"/>
              <a:gd name="connsiteX20" fmla="*/ 8527 w 10000"/>
              <a:gd name="connsiteY20" fmla="*/ 1221 h 10000"/>
              <a:gd name="connsiteX21" fmla="*/ 9208 w 10000"/>
              <a:gd name="connsiteY21" fmla="*/ 1291 h 10000"/>
              <a:gd name="connsiteX22" fmla="*/ 9776 w 10000"/>
              <a:gd name="connsiteY22" fmla="*/ 1331 h 10000"/>
              <a:gd name="connsiteX23" fmla="*/ 9785 w 10000"/>
              <a:gd name="connsiteY23" fmla="*/ 1778 h 10000"/>
              <a:gd name="connsiteX24" fmla="*/ 9888 w 10000"/>
              <a:gd name="connsiteY24" fmla="*/ 2661 h 10000"/>
              <a:gd name="connsiteX25" fmla="*/ 10000 w 10000"/>
              <a:gd name="connsiteY25" fmla="*/ 3684 h 10000"/>
              <a:gd name="connsiteX26" fmla="*/ 9931 w 10000"/>
              <a:gd name="connsiteY26" fmla="*/ 4151 h 10000"/>
              <a:gd name="connsiteX27" fmla="*/ 8854 w 10000"/>
              <a:gd name="connsiteY27" fmla="*/ 4439 h 10000"/>
              <a:gd name="connsiteX28" fmla="*/ 8140 w 10000"/>
              <a:gd name="connsiteY28" fmla="*/ 4657 h 10000"/>
              <a:gd name="connsiteX29" fmla="*/ 8036 w 10000"/>
              <a:gd name="connsiteY29" fmla="*/ 5829 h 10000"/>
              <a:gd name="connsiteX30" fmla="*/ 7864 w 10000"/>
              <a:gd name="connsiteY30" fmla="*/ 6872 h 10000"/>
              <a:gd name="connsiteX31" fmla="*/ 7735 w 10000"/>
              <a:gd name="connsiteY31" fmla="*/ 7458 h 10000"/>
              <a:gd name="connsiteX32" fmla="*/ 7580 w 10000"/>
              <a:gd name="connsiteY32" fmla="*/ 8481 h 10000"/>
              <a:gd name="connsiteX33" fmla="*/ 7528 w 10000"/>
              <a:gd name="connsiteY33" fmla="*/ 9295 h 10000"/>
              <a:gd name="connsiteX34" fmla="*/ 7442 w 10000"/>
              <a:gd name="connsiteY34" fmla="*/ 9861 h 10000"/>
              <a:gd name="connsiteX35" fmla="*/ 1964 w 10000"/>
              <a:gd name="connsiteY35" fmla="*/ 10000 h 10000"/>
              <a:gd name="connsiteX36" fmla="*/ 1671 w 10000"/>
              <a:gd name="connsiteY36" fmla="*/ 8788 h 10000"/>
              <a:gd name="connsiteX37" fmla="*/ 1481 w 10000"/>
              <a:gd name="connsiteY37" fmla="*/ 7776 h 10000"/>
              <a:gd name="connsiteX38" fmla="*/ 1464 w 10000"/>
              <a:gd name="connsiteY38" fmla="*/ 7180 h 10000"/>
              <a:gd name="connsiteX39" fmla="*/ 1378 w 10000"/>
              <a:gd name="connsiteY39" fmla="*/ 6087 h 10000"/>
              <a:gd name="connsiteX40" fmla="*/ 1214 w 10000"/>
              <a:gd name="connsiteY40" fmla="*/ 4230 h 10000"/>
              <a:gd name="connsiteX41" fmla="*/ 0 w 10000"/>
              <a:gd name="connsiteY41" fmla="*/ 3605 h 10000"/>
              <a:gd name="connsiteX42" fmla="*/ 551 w 10000"/>
              <a:gd name="connsiteY42" fmla="*/ 1658 h 10000"/>
              <a:gd name="connsiteX43" fmla="*/ 603 w 10000"/>
              <a:gd name="connsiteY43" fmla="*/ 606 h 10000"/>
              <a:gd name="connsiteX44" fmla="*/ 1102 w 10000"/>
              <a:gd name="connsiteY44" fmla="*/ 199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0000" h="10000">
                <a:moveTo>
                  <a:pt x="1102" y="199"/>
                </a:moveTo>
                <a:lnTo>
                  <a:pt x="732" y="526"/>
                </a:lnTo>
                <a:lnTo>
                  <a:pt x="594" y="785"/>
                </a:lnTo>
                <a:lnTo>
                  <a:pt x="1413" y="963"/>
                </a:lnTo>
                <a:lnTo>
                  <a:pt x="2394" y="894"/>
                </a:lnTo>
                <a:lnTo>
                  <a:pt x="2920" y="705"/>
                </a:lnTo>
                <a:lnTo>
                  <a:pt x="3221" y="288"/>
                </a:lnTo>
                <a:lnTo>
                  <a:pt x="3506" y="0"/>
                </a:lnTo>
                <a:cubicBezTo>
                  <a:pt x="3526" y="136"/>
                  <a:pt x="3546" y="271"/>
                  <a:pt x="3566" y="407"/>
                </a:cubicBezTo>
                <a:cubicBezTo>
                  <a:pt x="3557" y="553"/>
                  <a:pt x="3549" y="698"/>
                  <a:pt x="3540" y="844"/>
                </a:cubicBezTo>
                <a:cubicBezTo>
                  <a:pt x="3575" y="1102"/>
                  <a:pt x="3768" y="786"/>
                  <a:pt x="3888" y="935"/>
                </a:cubicBezTo>
                <a:lnTo>
                  <a:pt x="4337" y="997"/>
                </a:lnTo>
                <a:lnTo>
                  <a:pt x="4568" y="1064"/>
                </a:lnTo>
                <a:lnTo>
                  <a:pt x="4920" y="1059"/>
                </a:lnTo>
                <a:lnTo>
                  <a:pt x="5306" y="1043"/>
                </a:lnTo>
                <a:lnTo>
                  <a:pt x="5426" y="834"/>
                </a:lnTo>
                <a:lnTo>
                  <a:pt x="5969" y="1003"/>
                </a:lnTo>
                <a:lnTo>
                  <a:pt x="6787" y="1092"/>
                </a:lnTo>
                <a:lnTo>
                  <a:pt x="7295" y="1311"/>
                </a:lnTo>
                <a:lnTo>
                  <a:pt x="7795" y="1281"/>
                </a:lnTo>
                <a:lnTo>
                  <a:pt x="8527" y="1221"/>
                </a:lnTo>
                <a:lnTo>
                  <a:pt x="9208" y="1291"/>
                </a:lnTo>
                <a:lnTo>
                  <a:pt x="9776" y="1331"/>
                </a:lnTo>
                <a:lnTo>
                  <a:pt x="9785" y="1778"/>
                </a:lnTo>
                <a:cubicBezTo>
                  <a:pt x="9819" y="2072"/>
                  <a:pt x="9854" y="2367"/>
                  <a:pt x="9888" y="2661"/>
                </a:cubicBezTo>
                <a:cubicBezTo>
                  <a:pt x="9925" y="3002"/>
                  <a:pt x="9963" y="3343"/>
                  <a:pt x="10000" y="3684"/>
                </a:cubicBezTo>
                <a:cubicBezTo>
                  <a:pt x="9977" y="3840"/>
                  <a:pt x="9954" y="3995"/>
                  <a:pt x="9931" y="4151"/>
                </a:cubicBezTo>
                <a:lnTo>
                  <a:pt x="8854" y="4439"/>
                </a:lnTo>
                <a:lnTo>
                  <a:pt x="8140" y="4657"/>
                </a:lnTo>
                <a:cubicBezTo>
                  <a:pt x="8105" y="5048"/>
                  <a:pt x="8071" y="5438"/>
                  <a:pt x="8036" y="5829"/>
                </a:cubicBezTo>
                <a:cubicBezTo>
                  <a:pt x="8010" y="6038"/>
                  <a:pt x="7941" y="6653"/>
                  <a:pt x="7864" y="6872"/>
                </a:cubicBezTo>
                <a:cubicBezTo>
                  <a:pt x="7769" y="7130"/>
                  <a:pt x="7778" y="7190"/>
                  <a:pt x="7735" y="7458"/>
                </a:cubicBezTo>
                <a:cubicBezTo>
                  <a:pt x="7683" y="7799"/>
                  <a:pt x="7632" y="8140"/>
                  <a:pt x="7580" y="8481"/>
                </a:cubicBezTo>
                <a:cubicBezTo>
                  <a:pt x="7563" y="8752"/>
                  <a:pt x="7545" y="9024"/>
                  <a:pt x="7528" y="9295"/>
                </a:cubicBezTo>
                <a:cubicBezTo>
                  <a:pt x="7499" y="9484"/>
                  <a:pt x="7471" y="9672"/>
                  <a:pt x="7442" y="9861"/>
                </a:cubicBezTo>
                <a:lnTo>
                  <a:pt x="1964" y="10000"/>
                </a:lnTo>
                <a:cubicBezTo>
                  <a:pt x="1866" y="9596"/>
                  <a:pt x="1769" y="9192"/>
                  <a:pt x="1671" y="8788"/>
                </a:cubicBezTo>
                <a:cubicBezTo>
                  <a:pt x="1608" y="8451"/>
                  <a:pt x="1544" y="8113"/>
                  <a:pt x="1481" y="7776"/>
                </a:cubicBezTo>
                <a:cubicBezTo>
                  <a:pt x="1475" y="7577"/>
                  <a:pt x="1470" y="7379"/>
                  <a:pt x="1464" y="7180"/>
                </a:cubicBezTo>
                <a:cubicBezTo>
                  <a:pt x="1435" y="6816"/>
                  <a:pt x="1407" y="6451"/>
                  <a:pt x="1378" y="6087"/>
                </a:cubicBezTo>
                <a:cubicBezTo>
                  <a:pt x="1323" y="5468"/>
                  <a:pt x="1269" y="4849"/>
                  <a:pt x="1214" y="4230"/>
                </a:cubicBezTo>
                <a:lnTo>
                  <a:pt x="0" y="3605"/>
                </a:lnTo>
                <a:lnTo>
                  <a:pt x="551" y="1658"/>
                </a:lnTo>
                <a:cubicBezTo>
                  <a:pt x="568" y="1307"/>
                  <a:pt x="586" y="957"/>
                  <a:pt x="603" y="606"/>
                </a:cubicBezTo>
                <a:lnTo>
                  <a:pt x="1102" y="199"/>
                </a:lnTo>
                <a:close/>
              </a:path>
            </a:pathLst>
          </a:custGeom>
          <a:gradFill rotWithShape="1">
            <a:gsLst>
              <a:gs pos="0">
                <a:srgbClr val="007676"/>
              </a:gs>
              <a:gs pos="50000">
                <a:srgbClr val="00FFFF"/>
              </a:gs>
              <a:gs pos="100000">
                <a:srgbClr val="007676"/>
              </a:gs>
            </a:gsLst>
            <a:lin ang="0" scaled="1"/>
          </a:gradFill>
          <a:ln w="9525">
            <a:solidFill>
              <a:srgbClr val="000000"/>
            </a:solidFill>
            <a:round/>
            <a:headEnd/>
            <a:tailEnd/>
          </a:ln>
        </p:spPr>
        <p:txBody>
          <a:bodyPr/>
          <a:lstStyle/>
          <a:p>
            <a:endParaRPr lang="en-GB" dirty="0"/>
          </a:p>
        </p:txBody>
      </p:sp>
      <p:sp>
        <p:nvSpPr>
          <p:cNvPr id="18" name="Freeform 353"/>
          <p:cNvSpPr>
            <a:spLocks/>
          </p:cNvSpPr>
          <p:nvPr/>
        </p:nvSpPr>
        <p:spPr bwMode="auto">
          <a:xfrm>
            <a:off x="2833688" y="4192588"/>
            <a:ext cx="631641" cy="515938"/>
          </a:xfrm>
          <a:custGeom>
            <a:avLst/>
            <a:gdLst>
              <a:gd name="T0" fmla="*/ 359 w 399"/>
              <a:gd name="T1" fmla="*/ 0 h 368"/>
              <a:gd name="T2" fmla="*/ 394 w 399"/>
              <a:gd name="T3" fmla="*/ 70 h 368"/>
              <a:gd name="T4" fmla="*/ 399 w 399"/>
              <a:gd name="T5" fmla="*/ 135 h 368"/>
              <a:gd name="T6" fmla="*/ 334 w 399"/>
              <a:gd name="T7" fmla="*/ 180 h 368"/>
              <a:gd name="T8" fmla="*/ 259 w 399"/>
              <a:gd name="T9" fmla="*/ 190 h 368"/>
              <a:gd name="T10" fmla="*/ 189 w 399"/>
              <a:gd name="T11" fmla="*/ 175 h 368"/>
              <a:gd name="T12" fmla="*/ 149 w 399"/>
              <a:gd name="T13" fmla="*/ 145 h 368"/>
              <a:gd name="T14" fmla="*/ 124 w 399"/>
              <a:gd name="T15" fmla="*/ 105 h 368"/>
              <a:gd name="T16" fmla="*/ 119 w 399"/>
              <a:gd name="T17" fmla="*/ 35 h 368"/>
              <a:gd name="T18" fmla="*/ 114 w 399"/>
              <a:gd name="T19" fmla="*/ 190 h 368"/>
              <a:gd name="T20" fmla="*/ 99 w 399"/>
              <a:gd name="T21" fmla="*/ 269 h 368"/>
              <a:gd name="T22" fmla="*/ 75 w 399"/>
              <a:gd name="T23" fmla="*/ 305 h 368"/>
              <a:gd name="T24" fmla="*/ 39 w 399"/>
              <a:gd name="T25" fmla="*/ 344 h 368"/>
              <a:gd name="T26" fmla="*/ 0 w 399"/>
              <a:gd name="T27" fmla="*/ 368 h 36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99"/>
              <a:gd name="T43" fmla="*/ 0 h 368"/>
              <a:gd name="T44" fmla="*/ 399 w 399"/>
              <a:gd name="T45" fmla="*/ 368 h 368"/>
              <a:gd name="connsiteX0" fmla="*/ 8997 w 10961"/>
              <a:gd name="connsiteY0" fmla="*/ 0 h 10000"/>
              <a:gd name="connsiteX1" fmla="*/ 10961 w 10961"/>
              <a:gd name="connsiteY1" fmla="*/ 1632 h 10000"/>
              <a:gd name="connsiteX2" fmla="*/ 10000 w 10961"/>
              <a:gd name="connsiteY2" fmla="*/ 3668 h 10000"/>
              <a:gd name="connsiteX3" fmla="*/ 8371 w 10961"/>
              <a:gd name="connsiteY3" fmla="*/ 4891 h 10000"/>
              <a:gd name="connsiteX4" fmla="*/ 6491 w 10961"/>
              <a:gd name="connsiteY4" fmla="*/ 5163 h 10000"/>
              <a:gd name="connsiteX5" fmla="*/ 4737 w 10961"/>
              <a:gd name="connsiteY5" fmla="*/ 4755 h 10000"/>
              <a:gd name="connsiteX6" fmla="*/ 3734 w 10961"/>
              <a:gd name="connsiteY6" fmla="*/ 3940 h 10000"/>
              <a:gd name="connsiteX7" fmla="*/ 3108 w 10961"/>
              <a:gd name="connsiteY7" fmla="*/ 2853 h 10000"/>
              <a:gd name="connsiteX8" fmla="*/ 2982 w 10961"/>
              <a:gd name="connsiteY8" fmla="*/ 951 h 10000"/>
              <a:gd name="connsiteX9" fmla="*/ 2857 w 10961"/>
              <a:gd name="connsiteY9" fmla="*/ 5163 h 10000"/>
              <a:gd name="connsiteX10" fmla="*/ 2481 w 10961"/>
              <a:gd name="connsiteY10" fmla="*/ 7310 h 10000"/>
              <a:gd name="connsiteX11" fmla="*/ 1880 w 10961"/>
              <a:gd name="connsiteY11" fmla="*/ 8288 h 10000"/>
              <a:gd name="connsiteX12" fmla="*/ 977 w 10961"/>
              <a:gd name="connsiteY12" fmla="*/ 9348 h 10000"/>
              <a:gd name="connsiteX13" fmla="*/ 0 w 10961"/>
              <a:gd name="connsiteY13" fmla="*/ 10000 h 10000"/>
              <a:gd name="connsiteX0" fmla="*/ 10747 w 10961"/>
              <a:gd name="connsiteY0" fmla="*/ 0 h 10000"/>
              <a:gd name="connsiteX1" fmla="*/ 10961 w 10961"/>
              <a:gd name="connsiteY1" fmla="*/ 1632 h 10000"/>
              <a:gd name="connsiteX2" fmla="*/ 10000 w 10961"/>
              <a:gd name="connsiteY2" fmla="*/ 3668 h 10000"/>
              <a:gd name="connsiteX3" fmla="*/ 8371 w 10961"/>
              <a:gd name="connsiteY3" fmla="*/ 4891 h 10000"/>
              <a:gd name="connsiteX4" fmla="*/ 6491 w 10961"/>
              <a:gd name="connsiteY4" fmla="*/ 5163 h 10000"/>
              <a:gd name="connsiteX5" fmla="*/ 4737 w 10961"/>
              <a:gd name="connsiteY5" fmla="*/ 4755 h 10000"/>
              <a:gd name="connsiteX6" fmla="*/ 3734 w 10961"/>
              <a:gd name="connsiteY6" fmla="*/ 3940 h 10000"/>
              <a:gd name="connsiteX7" fmla="*/ 3108 w 10961"/>
              <a:gd name="connsiteY7" fmla="*/ 2853 h 10000"/>
              <a:gd name="connsiteX8" fmla="*/ 2982 w 10961"/>
              <a:gd name="connsiteY8" fmla="*/ 951 h 10000"/>
              <a:gd name="connsiteX9" fmla="*/ 2857 w 10961"/>
              <a:gd name="connsiteY9" fmla="*/ 5163 h 10000"/>
              <a:gd name="connsiteX10" fmla="*/ 2481 w 10961"/>
              <a:gd name="connsiteY10" fmla="*/ 7310 h 10000"/>
              <a:gd name="connsiteX11" fmla="*/ 1880 w 10961"/>
              <a:gd name="connsiteY11" fmla="*/ 8288 h 10000"/>
              <a:gd name="connsiteX12" fmla="*/ 977 w 10961"/>
              <a:gd name="connsiteY12" fmla="*/ 9348 h 10000"/>
              <a:gd name="connsiteX13" fmla="*/ 0 w 10961"/>
              <a:gd name="connsiteY13" fmla="*/ 10000 h 10000"/>
              <a:gd name="connsiteX0" fmla="*/ 10747 w 10961"/>
              <a:gd name="connsiteY0" fmla="*/ 0 h 10000"/>
              <a:gd name="connsiteX1" fmla="*/ 10961 w 10961"/>
              <a:gd name="connsiteY1" fmla="*/ 1632 h 10000"/>
              <a:gd name="connsiteX2" fmla="*/ 10000 w 10961"/>
              <a:gd name="connsiteY2" fmla="*/ 3668 h 10000"/>
              <a:gd name="connsiteX3" fmla="*/ 8371 w 10961"/>
              <a:gd name="connsiteY3" fmla="*/ 4891 h 10000"/>
              <a:gd name="connsiteX4" fmla="*/ 6491 w 10961"/>
              <a:gd name="connsiteY4" fmla="*/ 5163 h 10000"/>
              <a:gd name="connsiteX5" fmla="*/ 4737 w 10961"/>
              <a:gd name="connsiteY5" fmla="*/ 4755 h 10000"/>
              <a:gd name="connsiteX6" fmla="*/ 4398 w 10961"/>
              <a:gd name="connsiteY6" fmla="*/ 3738 h 10000"/>
              <a:gd name="connsiteX7" fmla="*/ 3108 w 10961"/>
              <a:gd name="connsiteY7" fmla="*/ 2853 h 10000"/>
              <a:gd name="connsiteX8" fmla="*/ 2982 w 10961"/>
              <a:gd name="connsiteY8" fmla="*/ 951 h 10000"/>
              <a:gd name="connsiteX9" fmla="*/ 2857 w 10961"/>
              <a:gd name="connsiteY9" fmla="*/ 5163 h 10000"/>
              <a:gd name="connsiteX10" fmla="*/ 2481 w 10961"/>
              <a:gd name="connsiteY10" fmla="*/ 7310 h 10000"/>
              <a:gd name="connsiteX11" fmla="*/ 1880 w 10961"/>
              <a:gd name="connsiteY11" fmla="*/ 8288 h 10000"/>
              <a:gd name="connsiteX12" fmla="*/ 977 w 10961"/>
              <a:gd name="connsiteY12" fmla="*/ 9348 h 10000"/>
              <a:gd name="connsiteX13" fmla="*/ 0 w 10961"/>
              <a:gd name="connsiteY13" fmla="*/ 10000 h 10000"/>
              <a:gd name="connsiteX0" fmla="*/ 10747 w 10961"/>
              <a:gd name="connsiteY0" fmla="*/ 0 h 10000"/>
              <a:gd name="connsiteX1" fmla="*/ 10961 w 10961"/>
              <a:gd name="connsiteY1" fmla="*/ 1632 h 10000"/>
              <a:gd name="connsiteX2" fmla="*/ 10000 w 10961"/>
              <a:gd name="connsiteY2" fmla="*/ 3668 h 10000"/>
              <a:gd name="connsiteX3" fmla="*/ 8371 w 10961"/>
              <a:gd name="connsiteY3" fmla="*/ 4891 h 10000"/>
              <a:gd name="connsiteX4" fmla="*/ 6491 w 10961"/>
              <a:gd name="connsiteY4" fmla="*/ 5163 h 10000"/>
              <a:gd name="connsiteX5" fmla="*/ 5521 w 10961"/>
              <a:gd name="connsiteY5" fmla="*/ 4418 h 10000"/>
              <a:gd name="connsiteX6" fmla="*/ 4398 w 10961"/>
              <a:gd name="connsiteY6" fmla="*/ 3738 h 10000"/>
              <a:gd name="connsiteX7" fmla="*/ 3108 w 10961"/>
              <a:gd name="connsiteY7" fmla="*/ 2853 h 10000"/>
              <a:gd name="connsiteX8" fmla="*/ 2982 w 10961"/>
              <a:gd name="connsiteY8" fmla="*/ 951 h 10000"/>
              <a:gd name="connsiteX9" fmla="*/ 2857 w 10961"/>
              <a:gd name="connsiteY9" fmla="*/ 5163 h 10000"/>
              <a:gd name="connsiteX10" fmla="*/ 2481 w 10961"/>
              <a:gd name="connsiteY10" fmla="*/ 7310 h 10000"/>
              <a:gd name="connsiteX11" fmla="*/ 1880 w 10961"/>
              <a:gd name="connsiteY11" fmla="*/ 8288 h 10000"/>
              <a:gd name="connsiteX12" fmla="*/ 977 w 10961"/>
              <a:gd name="connsiteY12" fmla="*/ 9348 h 10000"/>
              <a:gd name="connsiteX13" fmla="*/ 0 w 10961"/>
              <a:gd name="connsiteY13" fmla="*/ 10000 h 10000"/>
              <a:gd name="connsiteX0" fmla="*/ 10747 w 10961"/>
              <a:gd name="connsiteY0" fmla="*/ 0 h 10000"/>
              <a:gd name="connsiteX1" fmla="*/ 10961 w 10961"/>
              <a:gd name="connsiteY1" fmla="*/ 1632 h 10000"/>
              <a:gd name="connsiteX2" fmla="*/ 10000 w 10961"/>
              <a:gd name="connsiteY2" fmla="*/ 3668 h 10000"/>
              <a:gd name="connsiteX3" fmla="*/ 8371 w 10961"/>
              <a:gd name="connsiteY3" fmla="*/ 4891 h 10000"/>
              <a:gd name="connsiteX4" fmla="*/ 6913 w 10961"/>
              <a:gd name="connsiteY4" fmla="*/ 4624 h 10000"/>
              <a:gd name="connsiteX5" fmla="*/ 5521 w 10961"/>
              <a:gd name="connsiteY5" fmla="*/ 4418 h 10000"/>
              <a:gd name="connsiteX6" fmla="*/ 4398 w 10961"/>
              <a:gd name="connsiteY6" fmla="*/ 3738 h 10000"/>
              <a:gd name="connsiteX7" fmla="*/ 3108 w 10961"/>
              <a:gd name="connsiteY7" fmla="*/ 2853 h 10000"/>
              <a:gd name="connsiteX8" fmla="*/ 2982 w 10961"/>
              <a:gd name="connsiteY8" fmla="*/ 951 h 10000"/>
              <a:gd name="connsiteX9" fmla="*/ 2857 w 10961"/>
              <a:gd name="connsiteY9" fmla="*/ 5163 h 10000"/>
              <a:gd name="connsiteX10" fmla="*/ 2481 w 10961"/>
              <a:gd name="connsiteY10" fmla="*/ 7310 h 10000"/>
              <a:gd name="connsiteX11" fmla="*/ 1880 w 10961"/>
              <a:gd name="connsiteY11" fmla="*/ 8288 h 10000"/>
              <a:gd name="connsiteX12" fmla="*/ 977 w 10961"/>
              <a:gd name="connsiteY12" fmla="*/ 9348 h 10000"/>
              <a:gd name="connsiteX13" fmla="*/ 0 w 10961"/>
              <a:gd name="connsiteY13" fmla="*/ 10000 h 10000"/>
              <a:gd name="connsiteX0" fmla="*/ 10747 w 10961"/>
              <a:gd name="connsiteY0" fmla="*/ 0 h 10000"/>
              <a:gd name="connsiteX1" fmla="*/ 10961 w 10961"/>
              <a:gd name="connsiteY1" fmla="*/ 1632 h 10000"/>
              <a:gd name="connsiteX2" fmla="*/ 10000 w 10961"/>
              <a:gd name="connsiteY2" fmla="*/ 3668 h 10000"/>
              <a:gd name="connsiteX3" fmla="*/ 8854 w 10961"/>
              <a:gd name="connsiteY3" fmla="*/ 4621 h 10000"/>
              <a:gd name="connsiteX4" fmla="*/ 6913 w 10961"/>
              <a:gd name="connsiteY4" fmla="*/ 4624 h 10000"/>
              <a:gd name="connsiteX5" fmla="*/ 5521 w 10961"/>
              <a:gd name="connsiteY5" fmla="*/ 4418 h 10000"/>
              <a:gd name="connsiteX6" fmla="*/ 4398 w 10961"/>
              <a:gd name="connsiteY6" fmla="*/ 3738 h 10000"/>
              <a:gd name="connsiteX7" fmla="*/ 3108 w 10961"/>
              <a:gd name="connsiteY7" fmla="*/ 2853 h 10000"/>
              <a:gd name="connsiteX8" fmla="*/ 2982 w 10961"/>
              <a:gd name="connsiteY8" fmla="*/ 951 h 10000"/>
              <a:gd name="connsiteX9" fmla="*/ 2857 w 10961"/>
              <a:gd name="connsiteY9" fmla="*/ 5163 h 10000"/>
              <a:gd name="connsiteX10" fmla="*/ 2481 w 10961"/>
              <a:gd name="connsiteY10" fmla="*/ 7310 h 10000"/>
              <a:gd name="connsiteX11" fmla="*/ 1880 w 10961"/>
              <a:gd name="connsiteY11" fmla="*/ 8288 h 10000"/>
              <a:gd name="connsiteX12" fmla="*/ 977 w 10961"/>
              <a:gd name="connsiteY12" fmla="*/ 9348 h 10000"/>
              <a:gd name="connsiteX13" fmla="*/ 0 w 10961"/>
              <a:gd name="connsiteY13" fmla="*/ 10000 h 10000"/>
              <a:gd name="connsiteX0" fmla="*/ 10747 w 10961"/>
              <a:gd name="connsiteY0" fmla="*/ 0 h 10000"/>
              <a:gd name="connsiteX1" fmla="*/ 10961 w 10961"/>
              <a:gd name="connsiteY1" fmla="*/ 1632 h 10000"/>
              <a:gd name="connsiteX2" fmla="*/ 10000 w 10961"/>
              <a:gd name="connsiteY2" fmla="*/ 3668 h 10000"/>
              <a:gd name="connsiteX3" fmla="*/ 8854 w 10961"/>
              <a:gd name="connsiteY3" fmla="*/ 4621 h 10000"/>
              <a:gd name="connsiteX4" fmla="*/ 6913 w 10961"/>
              <a:gd name="connsiteY4" fmla="*/ 4624 h 10000"/>
              <a:gd name="connsiteX5" fmla="*/ 5521 w 10961"/>
              <a:gd name="connsiteY5" fmla="*/ 4418 h 10000"/>
              <a:gd name="connsiteX6" fmla="*/ 4398 w 10961"/>
              <a:gd name="connsiteY6" fmla="*/ 3738 h 10000"/>
              <a:gd name="connsiteX7" fmla="*/ 3651 w 10961"/>
              <a:gd name="connsiteY7" fmla="*/ 2718 h 10000"/>
              <a:gd name="connsiteX8" fmla="*/ 2982 w 10961"/>
              <a:gd name="connsiteY8" fmla="*/ 951 h 10000"/>
              <a:gd name="connsiteX9" fmla="*/ 2857 w 10961"/>
              <a:gd name="connsiteY9" fmla="*/ 5163 h 10000"/>
              <a:gd name="connsiteX10" fmla="*/ 2481 w 10961"/>
              <a:gd name="connsiteY10" fmla="*/ 7310 h 10000"/>
              <a:gd name="connsiteX11" fmla="*/ 1880 w 10961"/>
              <a:gd name="connsiteY11" fmla="*/ 8288 h 10000"/>
              <a:gd name="connsiteX12" fmla="*/ 977 w 10961"/>
              <a:gd name="connsiteY12" fmla="*/ 9348 h 10000"/>
              <a:gd name="connsiteX13" fmla="*/ 0 w 10961"/>
              <a:gd name="connsiteY13" fmla="*/ 10000 h 10000"/>
              <a:gd name="connsiteX0" fmla="*/ 10747 w 10961"/>
              <a:gd name="connsiteY0" fmla="*/ 0 h 10000"/>
              <a:gd name="connsiteX1" fmla="*/ 10961 w 10961"/>
              <a:gd name="connsiteY1" fmla="*/ 1632 h 10000"/>
              <a:gd name="connsiteX2" fmla="*/ 10000 w 10961"/>
              <a:gd name="connsiteY2" fmla="*/ 3668 h 10000"/>
              <a:gd name="connsiteX3" fmla="*/ 8854 w 10961"/>
              <a:gd name="connsiteY3" fmla="*/ 4621 h 10000"/>
              <a:gd name="connsiteX4" fmla="*/ 6913 w 10961"/>
              <a:gd name="connsiteY4" fmla="*/ 4624 h 10000"/>
              <a:gd name="connsiteX5" fmla="*/ 5521 w 10961"/>
              <a:gd name="connsiteY5" fmla="*/ 4418 h 10000"/>
              <a:gd name="connsiteX6" fmla="*/ 4398 w 10961"/>
              <a:gd name="connsiteY6" fmla="*/ 3738 h 10000"/>
              <a:gd name="connsiteX7" fmla="*/ 3289 w 10961"/>
              <a:gd name="connsiteY7" fmla="*/ 2718 h 10000"/>
              <a:gd name="connsiteX8" fmla="*/ 2982 w 10961"/>
              <a:gd name="connsiteY8" fmla="*/ 951 h 10000"/>
              <a:gd name="connsiteX9" fmla="*/ 2857 w 10961"/>
              <a:gd name="connsiteY9" fmla="*/ 5163 h 10000"/>
              <a:gd name="connsiteX10" fmla="*/ 2481 w 10961"/>
              <a:gd name="connsiteY10" fmla="*/ 7310 h 10000"/>
              <a:gd name="connsiteX11" fmla="*/ 1880 w 10961"/>
              <a:gd name="connsiteY11" fmla="*/ 8288 h 10000"/>
              <a:gd name="connsiteX12" fmla="*/ 977 w 10961"/>
              <a:gd name="connsiteY12" fmla="*/ 9348 h 10000"/>
              <a:gd name="connsiteX13" fmla="*/ 0 w 10961"/>
              <a:gd name="connsiteY13" fmla="*/ 10000 h 10000"/>
              <a:gd name="connsiteX0" fmla="*/ 10747 w 10961"/>
              <a:gd name="connsiteY0" fmla="*/ 0 h 10000"/>
              <a:gd name="connsiteX1" fmla="*/ 10961 w 10961"/>
              <a:gd name="connsiteY1" fmla="*/ 1632 h 10000"/>
              <a:gd name="connsiteX2" fmla="*/ 10000 w 10961"/>
              <a:gd name="connsiteY2" fmla="*/ 3668 h 10000"/>
              <a:gd name="connsiteX3" fmla="*/ 8854 w 10961"/>
              <a:gd name="connsiteY3" fmla="*/ 4621 h 10000"/>
              <a:gd name="connsiteX4" fmla="*/ 6913 w 10961"/>
              <a:gd name="connsiteY4" fmla="*/ 4624 h 10000"/>
              <a:gd name="connsiteX5" fmla="*/ 5521 w 10961"/>
              <a:gd name="connsiteY5" fmla="*/ 4418 h 10000"/>
              <a:gd name="connsiteX6" fmla="*/ 4700 w 10961"/>
              <a:gd name="connsiteY6" fmla="*/ 3468 h 10000"/>
              <a:gd name="connsiteX7" fmla="*/ 3289 w 10961"/>
              <a:gd name="connsiteY7" fmla="*/ 2718 h 10000"/>
              <a:gd name="connsiteX8" fmla="*/ 2982 w 10961"/>
              <a:gd name="connsiteY8" fmla="*/ 951 h 10000"/>
              <a:gd name="connsiteX9" fmla="*/ 2857 w 10961"/>
              <a:gd name="connsiteY9" fmla="*/ 5163 h 10000"/>
              <a:gd name="connsiteX10" fmla="*/ 2481 w 10961"/>
              <a:gd name="connsiteY10" fmla="*/ 7310 h 10000"/>
              <a:gd name="connsiteX11" fmla="*/ 1880 w 10961"/>
              <a:gd name="connsiteY11" fmla="*/ 8288 h 10000"/>
              <a:gd name="connsiteX12" fmla="*/ 977 w 10961"/>
              <a:gd name="connsiteY12" fmla="*/ 9348 h 10000"/>
              <a:gd name="connsiteX13" fmla="*/ 0 w 10961"/>
              <a:gd name="connsiteY13" fmla="*/ 10000 h 10000"/>
              <a:gd name="connsiteX0" fmla="*/ 10747 w 10961"/>
              <a:gd name="connsiteY0" fmla="*/ 0 h 10000"/>
              <a:gd name="connsiteX1" fmla="*/ 10961 w 10961"/>
              <a:gd name="connsiteY1" fmla="*/ 1632 h 10000"/>
              <a:gd name="connsiteX2" fmla="*/ 10000 w 10961"/>
              <a:gd name="connsiteY2" fmla="*/ 3668 h 10000"/>
              <a:gd name="connsiteX3" fmla="*/ 8854 w 10961"/>
              <a:gd name="connsiteY3" fmla="*/ 4621 h 10000"/>
              <a:gd name="connsiteX4" fmla="*/ 6913 w 10961"/>
              <a:gd name="connsiteY4" fmla="*/ 4624 h 10000"/>
              <a:gd name="connsiteX5" fmla="*/ 5943 w 10961"/>
              <a:gd name="connsiteY5" fmla="*/ 4081 h 10000"/>
              <a:gd name="connsiteX6" fmla="*/ 4700 w 10961"/>
              <a:gd name="connsiteY6" fmla="*/ 3468 h 10000"/>
              <a:gd name="connsiteX7" fmla="*/ 3289 w 10961"/>
              <a:gd name="connsiteY7" fmla="*/ 2718 h 10000"/>
              <a:gd name="connsiteX8" fmla="*/ 2982 w 10961"/>
              <a:gd name="connsiteY8" fmla="*/ 951 h 10000"/>
              <a:gd name="connsiteX9" fmla="*/ 2857 w 10961"/>
              <a:gd name="connsiteY9" fmla="*/ 5163 h 10000"/>
              <a:gd name="connsiteX10" fmla="*/ 2481 w 10961"/>
              <a:gd name="connsiteY10" fmla="*/ 7310 h 10000"/>
              <a:gd name="connsiteX11" fmla="*/ 1880 w 10961"/>
              <a:gd name="connsiteY11" fmla="*/ 8288 h 10000"/>
              <a:gd name="connsiteX12" fmla="*/ 977 w 10961"/>
              <a:gd name="connsiteY12" fmla="*/ 9348 h 10000"/>
              <a:gd name="connsiteX13" fmla="*/ 0 w 10961"/>
              <a:gd name="connsiteY13" fmla="*/ 10000 h 10000"/>
              <a:gd name="connsiteX0" fmla="*/ 10747 w 10961"/>
              <a:gd name="connsiteY0" fmla="*/ 0 h 10000"/>
              <a:gd name="connsiteX1" fmla="*/ 10961 w 10961"/>
              <a:gd name="connsiteY1" fmla="*/ 1632 h 10000"/>
              <a:gd name="connsiteX2" fmla="*/ 10000 w 10961"/>
              <a:gd name="connsiteY2" fmla="*/ 3668 h 10000"/>
              <a:gd name="connsiteX3" fmla="*/ 8854 w 10961"/>
              <a:gd name="connsiteY3" fmla="*/ 4621 h 10000"/>
              <a:gd name="connsiteX4" fmla="*/ 7215 w 10961"/>
              <a:gd name="connsiteY4" fmla="*/ 3950 h 10000"/>
              <a:gd name="connsiteX5" fmla="*/ 5943 w 10961"/>
              <a:gd name="connsiteY5" fmla="*/ 4081 h 10000"/>
              <a:gd name="connsiteX6" fmla="*/ 4700 w 10961"/>
              <a:gd name="connsiteY6" fmla="*/ 3468 h 10000"/>
              <a:gd name="connsiteX7" fmla="*/ 3289 w 10961"/>
              <a:gd name="connsiteY7" fmla="*/ 2718 h 10000"/>
              <a:gd name="connsiteX8" fmla="*/ 2982 w 10961"/>
              <a:gd name="connsiteY8" fmla="*/ 951 h 10000"/>
              <a:gd name="connsiteX9" fmla="*/ 2857 w 10961"/>
              <a:gd name="connsiteY9" fmla="*/ 5163 h 10000"/>
              <a:gd name="connsiteX10" fmla="*/ 2481 w 10961"/>
              <a:gd name="connsiteY10" fmla="*/ 7310 h 10000"/>
              <a:gd name="connsiteX11" fmla="*/ 1880 w 10961"/>
              <a:gd name="connsiteY11" fmla="*/ 8288 h 10000"/>
              <a:gd name="connsiteX12" fmla="*/ 977 w 10961"/>
              <a:gd name="connsiteY12" fmla="*/ 9348 h 10000"/>
              <a:gd name="connsiteX13" fmla="*/ 0 w 10961"/>
              <a:gd name="connsiteY13" fmla="*/ 10000 h 10000"/>
              <a:gd name="connsiteX0" fmla="*/ 10747 w 10961"/>
              <a:gd name="connsiteY0" fmla="*/ 0 h 10000"/>
              <a:gd name="connsiteX1" fmla="*/ 10961 w 10961"/>
              <a:gd name="connsiteY1" fmla="*/ 1632 h 10000"/>
              <a:gd name="connsiteX2" fmla="*/ 10000 w 10961"/>
              <a:gd name="connsiteY2" fmla="*/ 3668 h 10000"/>
              <a:gd name="connsiteX3" fmla="*/ 8914 w 10961"/>
              <a:gd name="connsiteY3" fmla="*/ 3880 h 10000"/>
              <a:gd name="connsiteX4" fmla="*/ 7215 w 10961"/>
              <a:gd name="connsiteY4" fmla="*/ 3950 h 10000"/>
              <a:gd name="connsiteX5" fmla="*/ 5943 w 10961"/>
              <a:gd name="connsiteY5" fmla="*/ 4081 h 10000"/>
              <a:gd name="connsiteX6" fmla="*/ 4700 w 10961"/>
              <a:gd name="connsiteY6" fmla="*/ 3468 h 10000"/>
              <a:gd name="connsiteX7" fmla="*/ 3289 w 10961"/>
              <a:gd name="connsiteY7" fmla="*/ 2718 h 10000"/>
              <a:gd name="connsiteX8" fmla="*/ 2982 w 10961"/>
              <a:gd name="connsiteY8" fmla="*/ 951 h 10000"/>
              <a:gd name="connsiteX9" fmla="*/ 2857 w 10961"/>
              <a:gd name="connsiteY9" fmla="*/ 5163 h 10000"/>
              <a:gd name="connsiteX10" fmla="*/ 2481 w 10961"/>
              <a:gd name="connsiteY10" fmla="*/ 7310 h 10000"/>
              <a:gd name="connsiteX11" fmla="*/ 1880 w 10961"/>
              <a:gd name="connsiteY11" fmla="*/ 8288 h 10000"/>
              <a:gd name="connsiteX12" fmla="*/ 977 w 10961"/>
              <a:gd name="connsiteY12" fmla="*/ 9348 h 10000"/>
              <a:gd name="connsiteX13" fmla="*/ 0 w 10961"/>
              <a:gd name="connsiteY13" fmla="*/ 10000 h 10000"/>
              <a:gd name="connsiteX0" fmla="*/ 10747 w 10961"/>
              <a:gd name="connsiteY0" fmla="*/ 0 h 10000"/>
              <a:gd name="connsiteX1" fmla="*/ 10961 w 10961"/>
              <a:gd name="connsiteY1" fmla="*/ 1632 h 10000"/>
              <a:gd name="connsiteX2" fmla="*/ 10241 w 10961"/>
              <a:gd name="connsiteY2" fmla="*/ 2994 h 10000"/>
              <a:gd name="connsiteX3" fmla="*/ 8914 w 10961"/>
              <a:gd name="connsiteY3" fmla="*/ 3880 h 10000"/>
              <a:gd name="connsiteX4" fmla="*/ 7215 w 10961"/>
              <a:gd name="connsiteY4" fmla="*/ 3950 h 10000"/>
              <a:gd name="connsiteX5" fmla="*/ 5943 w 10961"/>
              <a:gd name="connsiteY5" fmla="*/ 4081 h 10000"/>
              <a:gd name="connsiteX6" fmla="*/ 4700 w 10961"/>
              <a:gd name="connsiteY6" fmla="*/ 3468 h 10000"/>
              <a:gd name="connsiteX7" fmla="*/ 3289 w 10961"/>
              <a:gd name="connsiteY7" fmla="*/ 2718 h 10000"/>
              <a:gd name="connsiteX8" fmla="*/ 2982 w 10961"/>
              <a:gd name="connsiteY8" fmla="*/ 951 h 10000"/>
              <a:gd name="connsiteX9" fmla="*/ 2857 w 10961"/>
              <a:gd name="connsiteY9" fmla="*/ 5163 h 10000"/>
              <a:gd name="connsiteX10" fmla="*/ 2481 w 10961"/>
              <a:gd name="connsiteY10" fmla="*/ 7310 h 10000"/>
              <a:gd name="connsiteX11" fmla="*/ 1880 w 10961"/>
              <a:gd name="connsiteY11" fmla="*/ 8288 h 10000"/>
              <a:gd name="connsiteX12" fmla="*/ 977 w 10961"/>
              <a:gd name="connsiteY12" fmla="*/ 9348 h 10000"/>
              <a:gd name="connsiteX13" fmla="*/ 0 w 10961"/>
              <a:gd name="connsiteY13" fmla="*/ 10000 h 10000"/>
              <a:gd name="connsiteX0" fmla="*/ 10747 w 10961"/>
              <a:gd name="connsiteY0" fmla="*/ 0 h 10000"/>
              <a:gd name="connsiteX1" fmla="*/ 10961 w 10961"/>
              <a:gd name="connsiteY1" fmla="*/ 1632 h 10000"/>
              <a:gd name="connsiteX2" fmla="*/ 10241 w 10961"/>
              <a:gd name="connsiteY2" fmla="*/ 2994 h 10000"/>
              <a:gd name="connsiteX3" fmla="*/ 8914 w 10961"/>
              <a:gd name="connsiteY3" fmla="*/ 3880 h 10000"/>
              <a:gd name="connsiteX4" fmla="*/ 7215 w 10961"/>
              <a:gd name="connsiteY4" fmla="*/ 3950 h 10000"/>
              <a:gd name="connsiteX5" fmla="*/ 6003 w 10961"/>
              <a:gd name="connsiteY5" fmla="*/ 3811 h 10000"/>
              <a:gd name="connsiteX6" fmla="*/ 4700 w 10961"/>
              <a:gd name="connsiteY6" fmla="*/ 3468 h 10000"/>
              <a:gd name="connsiteX7" fmla="*/ 3289 w 10961"/>
              <a:gd name="connsiteY7" fmla="*/ 2718 h 10000"/>
              <a:gd name="connsiteX8" fmla="*/ 2982 w 10961"/>
              <a:gd name="connsiteY8" fmla="*/ 951 h 10000"/>
              <a:gd name="connsiteX9" fmla="*/ 2857 w 10961"/>
              <a:gd name="connsiteY9" fmla="*/ 5163 h 10000"/>
              <a:gd name="connsiteX10" fmla="*/ 2481 w 10961"/>
              <a:gd name="connsiteY10" fmla="*/ 7310 h 10000"/>
              <a:gd name="connsiteX11" fmla="*/ 1880 w 10961"/>
              <a:gd name="connsiteY11" fmla="*/ 8288 h 10000"/>
              <a:gd name="connsiteX12" fmla="*/ 977 w 10961"/>
              <a:gd name="connsiteY12" fmla="*/ 9348 h 10000"/>
              <a:gd name="connsiteX13" fmla="*/ 0 w 10961"/>
              <a:gd name="connsiteY13" fmla="*/ 1000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961" h="10000">
                <a:moveTo>
                  <a:pt x="10747" y="0"/>
                </a:moveTo>
                <a:cubicBezTo>
                  <a:pt x="10818" y="544"/>
                  <a:pt x="10890" y="1088"/>
                  <a:pt x="10961" y="1632"/>
                </a:cubicBezTo>
                <a:lnTo>
                  <a:pt x="10241" y="2994"/>
                </a:lnTo>
                <a:lnTo>
                  <a:pt x="8914" y="3880"/>
                </a:lnTo>
                <a:lnTo>
                  <a:pt x="7215" y="3950"/>
                </a:lnTo>
                <a:lnTo>
                  <a:pt x="6003" y="3811"/>
                </a:lnTo>
                <a:lnTo>
                  <a:pt x="4700" y="3468"/>
                </a:lnTo>
                <a:lnTo>
                  <a:pt x="3289" y="2718"/>
                </a:lnTo>
                <a:cubicBezTo>
                  <a:pt x="3187" y="2129"/>
                  <a:pt x="3084" y="1540"/>
                  <a:pt x="2982" y="951"/>
                </a:cubicBezTo>
                <a:cubicBezTo>
                  <a:pt x="2940" y="2355"/>
                  <a:pt x="2899" y="3759"/>
                  <a:pt x="2857" y="5163"/>
                </a:cubicBezTo>
                <a:cubicBezTo>
                  <a:pt x="2732" y="5879"/>
                  <a:pt x="2606" y="6594"/>
                  <a:pt x="2481" y="7310"/>
                </a:cubicBezTo>
                <a:cubicBezTo>
                  <a:pt x="2356" y="7908"/>
                  <a:pt x="2055" y="7717"/>
                  <a:pt x="1880" y="8288"/>
                </a:cubicBezTo>
                <a:cubicBezTo>
                  <a:pt x="1830" y="8451"/>
                  <a:pt x="1028" y="9185"/>
                  <a:pt x="977" y="9348"/>
                </a:cubicBezTo>
                <a:cubicBezTo>
                  <a:pt x="902" y="9565"/>
                  <a:pt x="201" y="9864"/>
                  <a:pt x="0" y="10000"/>
                </a:cubicBezTo>
              </a:path>
            </a:pathLst>
          </a:custGeom>
          <a:noFill/>
          <a:ln w="9525">
            <a:solidFill>
              <a:srgbClr val="000000"/>
            </a:solidFill>
            <a:round/>
            <a:headEnd/>
            <a:tailEnd/>
          </a:ln>
        </p:spPr>
        <p:txBody>
          <a:bodyPr/>
          <a:lstStyle/>
          <a:p>
            <a:endParaRPr lang="en-GB" dirty="0"/>
          </a:p>
        </p:txBody>
      </p:sp>
      <p:sp>
        <p:nvSpPr>
          <p:cNvPr id="19" name="Freeform 354"/>
          <p:cNvSpPr>
            <a:spLocks/>
          </p:cNvSpPr>
          <p:nvPr/>
        </p:nvSpPr>
        <p:spPr bwMode="auto">
          <a:xfrm>
            <a:off x="3282699" y="4394084"/>
            <a:ext cx="73025" cy="279400"/>
          </a:xfrm>
          <a:custGeom>
            <a:avLst/>
            <a:gdLst>
              <a:gd name="T0" fmla="*/ 0 w 50"/>
              <a:gd name="T1" fmla="*/ 0 h 200"/>
              <a:gd name="T2" fmla="*/ 25 w 50"/>
              <a:gd name="T3" fmla="*/ 60 h 200"/>
              <a:gd name="T4" fmla="*/ 35 w 50"/>
              <a:gd name="T5" fmla="*/ 110 h 200"/>
              <a:gd name="T6" fmla="*/ 50 w 50"/>
              <a:gd name="T7" fmla="*/ 200 h 200"/>
              <a:gd name="T8" fmla="*/ 0 60000 65536"/>
              <a:gd name="T9" fmla="*/ 0 60000 65536"/>
              <a:gd name="T10" fmla="*/ 0 60000 65536"/>
              <a:gd name="T11" fmla="*/ 0 60000 65536"/>
              <a:gd name="T12" fmla="*/ 0 w 50"/>
              <a:gd name="T13" fmla="*/ 0 h 200"/>
              <a:gd name="T14" fmla="*/ 50 w 50"/>
              <a:gd name="T15" fmla="*/ 200 h 200"/>
            </a:gdLst>
            <a:ahLst/>
            <a:cxnLst>
              <a:cxn ang="T8">
                <a:pos x="T0" y="T1"/>
              </a:cxn>
              <a:cxn ang="T9">
                <a:pos x="T2" y="T3"/>
              </a:cxn>
              <a:cxn ang="T10">
                <a:pos x="T4" y="T5"/>
              </a:cxn>
              <a:cxn ang="T11">
                <a:pos x="T6" y="T7"/>
              </a:cxn>
            </a:cxnLst>
            <a:rect l="T12" t="T13" r="T14" b="T15"/>
            <a:pathLst>
              <a:path w="50" h="200">
                <a:moveTo>
                  <a:pt x="0" y="0"/>
                </a:moveTo>
                <a:lnTo>
                  <a:pt x="25" y="60"/>
                </a:lnTo>
                <a:lnTo>
                  <a:pt x="35" y="110"/>
                </a:lnTo>
                <a:lnTo>
                  <a:pt x="50" y="200"/>
                </a:lnTo>
              </a:path>
            </a:pathLst>
          </a:custGeom>
          <a:noFill/>
          <a:ln w="9525">
            <a:solidFill>
              <a:srgbClr val="000000"/>
            </a:solidFill>
            <a:round/>
            <a:headEnd/>
            <a:tailEnd/>
          </a:ln>
        </p:spPr>
        <p:txBody>
          <a:bodyPr/>
          <a:lstStyle/>
          <a:p>
            <a:endParaRPr lang="en-GB" dirty="0"/>
          </a:p>
        </p:txBody>
      </p:sp>
      <p:sp>
        <p:nvSpPr>
          <p:cNvPr id="20" name="Freeform 355"/>
          <p:cNvSpPr>
            <a:spLocks/>
          </p:cNvSpPr>
          <p:nvPr/>
        </p:nvSpPr>
        <p:spPr bwMode="auto">
          <a:xfrm>
            <a:off x="5973763" y="4129088"/>
            <a:ext cx="290512" cy="314325"/>
          </a:xfrm>
          <a:custGeom>
            <a:avLst/>
            <a:gdLst>
              <a:gd name="T0" fmla="*/ 22 w 183"/>
              <a:gd name="T1" fmla="*/ 0 h 198"/>
              <a:gd name="T2" fmla="*/ 73 w 183"/>
              <a:gd name="T3" fmla="*/ 3 h 198"/>
              <a:gd name="T4" fmla="*/ 115 w 183"/>
              <a:gd name="T5" fmla="*/ 5 h 198"/>
              <a:gd name="T6" fmla="*/ 137 w 183"/>
              <a:gd name="T7" fmla="*/ 29 h 198"/>
              <a:gd name="T8" fmla="*/ 160 w 183"/>
              <a:gd name="T9" fmla="*/ 48 h 198"/>
              <a:gd name="T10" fmla="*/ 183 w 183"/>
              <a:gd name="T11" fmla="*/ 68 h 198"/>
              <a:gd name="T12" fmla="*/ 183 w 183"/>
              <a:gd name="T13" fmla="*/ 91 h 198"/>
              <a:gd name="T14" fmla="*/ 154 w 183"/>
              <a:gd name="T15" fmla="*/ 105 h 198"/>
              <a:gd name="T16" fmla="*/ 128 w 183"/>
              <a:gd name="T17" fmla="*/ 99 h 198"/>
              <a:gd name="T18" fmla="*/ 109 w 183"/>
              <a:gd name="T19" fmla="*/ 80 h 198"/>
              <a:gd name="T20" fmla="*/ 125 w 183"/>
              <a:gd name="T21" fmla="*/ 130 h 198"/>
              <a:gd name="T22" fmla="*/ 119 w 183"/>
              <a:gd name="T23" fmla="*/ 156 h 198"/>
              <a:gd name="T24" fmla="*/ 28 w 183"/>
              <a:gd name="T25" fmla="*/ 133 h 198"/>
              <a:gd name="T26" fmla="*/ 74 w 183"/>
              <a:gd name="T27" fmla="*/ 159 h 198"/>
              <a:gd name="T28" fmla="*/ 56 w 183"/>
              <a:gd name="T29" fmla="*/ 193 h 198"/>
              <a:gd name="T30" fmla="*/ 38 w 183"/>
              <a:gd name="T31" fmla="*/ 188 h 198"/>
              <a:gd name="T32" fmla="*/ 17 w 183"/>
              <a:gd name="T33" fmla="*/ 179 h 198"/>
              <a:gd name="T34" fmla="*/ 26 w 183"/>
              <a:gd name="T35" fmla="*/ 195 h 198"/>
              <a:gd name="T36" fmla="*/ 0 w 183"/>
              <a:gd name="T37" fmla="*/ 161 h 198"/>
              <a:gd name="T38" fmla="*/ 6 w 183"/>
              <a:gd name="T39" fmla="*/ 121 h 198"/>
              <a:gd name="T40" fmla="*/ 4 w 183"/>
              <a:gd name="T41" fmla="*/ 87 h 19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83"/>
              <a:gd name="T64" fmla="*/ 0 h 198"/>
              <a:gd name="T65" fmla="*/ 183 w 183"/>
              <a:gd name="T66" fmla="*/ 198 h 19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83" h="198">
                <a:moveTo>
                  <a:pt x="22" y="0"/>
                </a:moveTo>
                <a:lnTo>
                  <a:pt x="73" y="3"/>
                </a:lnTo>
                <a:lnTo>
                  <a:pt x="115" y="5"/>
                </a:lnTo>
                <a:lnTo>
                  <a:pt x="137" y="29"/>
                </a:lnTo>
                <a:lnTo>
                  <a:pt x="160" y="48"/>
                </a:lnTo>
                <a:lnTo>
                  <a:pt x="183" y="68"/>
                </a:lnTo>
                <a:lnTo>
                  <a:pt x="183" y="91"/>
                </a:lnTo>
                <a:lnTo>
                  <a:pt x="154" y="105"/>
                </a:lnTo>
                <a:lnTo>
                  <a:pt x="128" y="99"/>
                </a:lnTo>
                <a:lnTo>
                  <a:pt x="109" y="80"/>
                </a:lnTo>
                <a:lnTo>
                  <a:pt x="125" y="130"/>
                </a:lnTo>
                <a:lnTo>
                  <a:pt x="119" y="156"/>
                </a:lnTo>
                <a:lnTo>
                  <a:pt x="28" y="133"/>
                </a:lnTo>
                <a:lnTo>
                  <a:pt x="74" y="159"/>
                </a:lnTo>
                <a:lnTo>
                  <a:pt x="56" y="193"/>
                </a:lnTo>
                <a:lnTo>
                  <a:pt x="38" y="188"/>
                </a:lnTo>
                <a:lnTo>
                  <a:pt x="17" y="179"/>
                </a:lnTo>
                <a:cubicBezTo>
                  <a:pt x="4" y="184"/>
                  <a:pt x="29" y="198"/>
                  <a:pt x="26" y="195"/>
                </a:cubicBezTo>
                <a:cubicBezTo>
                  <a:pt x="23" y="192"/>
                  <a:pt x="3" y="173"/>
                  <a:pt x="0" y="161"/>
                </a:cubicBezTo>
                <a:lnTo>
                  <a:pt x="6" y="121"/>
                </a:lnTo>
                <a:lnTo>
                  <a:pt x="4" y="87"/>
                </a:lnTo>
              </a:path>
            </a:pathLst>
          </a:custGeom>
          <a:solidFill>
            <a:srgbClr val="FAE09E"/>
          </a:solidFill>
          <a:ln w="9525">
            <a:solidFill>
              <a:srgbClr val="000000"/>
            </a:solidFill>
            <a:round/>
            <a:headEnd/>
            <a:tailEnd/>
          </a:ln>
        </p:spPr>
        <p:txBody>
          <a:bodyPr/>
          <a:lstStyle/>
          <a:p>
            <a:endParaRPr lang="en-GB" dirty="0"/>
          </a:p>
        </p:txBody>
      </p:sp>
      <p:grpSp>
        <p:nvGrpSpPr>
          <p:cNvPr id="21" name="Group 689"/>
          <p:cNvGrpSpPr>
            <a:grpSpLocks/>
          </p:cNvGrpSpPr>
          <p:nvPr/>
        </p:nvGrpSpPr>
        <p:grpSpPr bwMode="auto">
          <a:xfrm>
            <a:off x="3486150" y="3929691"/>
            <a:ext cx="2703512" cy="266700"/>
            <a:chOff x="2196" y="2798"/>
            <a:chExt cx="1703" cy="168"/>
          </a:xfrm>
        </p:grpSpPr>
        <p:sp>
          <p:nvSpPr>
            <p:cNvPr id="22" name="Freeform 357"/>
            <p:cNvSpPr>
              <a:spLocks/>
            </p:cNvSpPr>
            <p:nvPr/>
          </p:nvSpPr>
          <p:spPr bwMode="auto">
            <a:xfrm rot="210200">
              <a:off x="2279" y="2871"/>
              <a:ext cx="223" cy="66"/>
            </a:xfrm>
            <a:custGeom>
              <a:avLst/>
              <a:gdLst>
                <a:gd name="T0" fmla="*/ 0 w 225"/>
                <a:gd name="T1" fmla="*/ 54 h 99"/>
                <a:gd name="T2" fmla="*/ 6 w 225"/>
                <a:gd name="T3" fmla="*/ 21 h 99"/>
                <a:gd name="T4" fmla="*/ 36 w 225"/>
                <a:gd name="T5" fmla="*/ 0 h 99"/>
                <a:gd name="T6" fmla="*/ 126 w 225"/>
                <a:gd name="T7" fmla="*/ 9 h 99"/>
                <a:gd name="T8" fmla="*/ 225 w 225"/>
                <a:gd name="T9" fmla="*/ 24 h 99"/>
                <a:gd name="T10" fmla="*/ 150 w 225"/>
                <a:gd name="T11" fmla="*/ 66 h 99"/>
                <a:gd name="T12" fmla="*/ 60 w 225"/>
                <a:gd name="T13" fmla="*/ 99 h 99"/>
                <a:gd name="T14" fmla="*/ 21 w 225"/>
                <a:gd name="T15" fmla="*/ 87 h 99"/>
                <a:gd name="T16" fmla="*/ 0 w 225"/>
                <a:gd name="T17" fmla="*/ 54 h 9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5"/>
                <a:gd name="T28" fmla="*/ 0 h 99"/>
                <a:gd name="T29" fmla="*/ 225 w 225"/>
                <a:gd name="T30" fmla="*/ 99 h 9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5" h="99">
                  <a:moveTo>
                    <a:pt x="0" y="54"/>
                  </a:moveTo>
                  <a:lnTo>
                    <a:pt x="6" y="21"/>
                  </a:lnTo>
                  <a:lnTo>
                    <a:pt x="36" y="0"/>
                  </a:lnTo>
                  <a:lnTo>
                    <a:pt x="126" y="9"/>
                  </a:lnTo>
                  <a:lnTo>
                    <a:pt x="225" y="24"/>
                  </a:lnTo>
                  <a:lnTo>
                    <a:pt x="150" y="66"/>
                  </a:lnTo>
                  <a:lnTo>
                    <a:pt x="60" y="99"/>
                  </a:lnTo>
                  <a:lnTo>
                    <a:pt x="21" y="87"/>
                  </a:lnTo>
                  <a:lnTo>
                    <a:pt x="0" y="54"/>
                  </a:lnTo>
                  <a:close/>
                </a:path>
              </a:pathLst>
            </a:custGeom>
            <a:solidFill>
              <a:srgbClr val="FF0000"/>
            </a:solidFill>
            <a:ln w="9525" cap="flat" cmpd="sng">
              <a:solidFill>
                <a:srgbClr val="000000"/>
              </a:solidFill>
              <a:prstDash val="solid"/>
              <a:round/>
              <a:headEnd type="none" w="med" len="med"/>
              <a:tailEnd type="none" w="med" len="med"/>
            </a:ln>
          </p:spPr>
          <p:txBody>
            <a:bodyPr/>
            <a:lstStyle/>
            <a:p>
              <a:endParaRPr lang="en-GB" dirty="0"/>
            </a:p>
          </p:txBody>
        </p:sp>
        <p:sp>
          <p:nvSpPr>
            <p:cNvPr id="23" name="Freeform 358"/>
            <p:cNvSpPr>
              <a:spLocks/>
            </p:cNvSpPr>
            <p:nvPr/>
          </p:nvSpPr>
          <p:spPr bwMode="auto">
            <a:xfrm rot="210200">
              <a:off x="2196" y="2798"/>
              <a:ext cx="1703" cy="168"/>
            </a:xfrm>
            <a:custGeom>
              <a:avLst/>
              <a:gdLst>
                <a:gd name="T0" fmla="*/ 3 w 1722"/>
                <a:gd name="T1" fmla="*/ 251 h 251"/>
                <a:gd name="T2" fmla="*/ 0 w 1722"/>
                <a:gd name="T3" fmla="*/ 227 h 251"/>
                <a:gd name="T4" fmla="*/ 1687 w 1722"/>
                <a:gd name="T5" fmla="*/ 0 h 251"/>
                <a:gd name="T6" fmla="*/ 1722 w 1722"/>
                <a:gd name="T7" fmla="*/ 10 h 251"/>
                <a:gd name="T8" fmla="*/ 1689 w 1722"/>
                <a:gd name="T9" fmla="*/ 23 h 251"/>
                <a:gd name="T10" fmla="*/ 3 w 1722"/>
                <a:gd name="T11" fmla="*/ 251 h 251"/>
                <a:gd name="T12" fmla="*/ 0 60000 65536"/>
                <a:gd name="T13" fmla="*/ 0 60000 65536"/>
                <a:gd name="T14" fmla="*/ 0 60000 65536"/>
                <a:gd name="T15" fmla="*/ 0 60000 65536"/>
                <a:gd name="T16" fmla="*/ 0 60000 65536"/>
                <a:gd name="T17" fmla="*/ 0 60000 65536"/>
                <a:gd name="T18" fmla="*/ 0 w 1722"/>
                <a:gd name="T19" fmla="*/ 0 h 251"/>
                <a:gd name="T20" fmla="*/ 1722 w 1722"/>
                <a:gd name="T21" fmla="*/ 251 h 251"/>
              </a:gdLst>
              <a:ahLst/>
              <a:cxnLst>
                <a:cxn ang="T12">
                  <a:pos x="T0" y="T1"/>
                </a:cxn>
                <a:cxn ang="T13">
                  <a:pos x="T2" y="T3"/>
                </a:cxn>
                <a:cxn ang="T14">
                  <a:pos x="T4" y="T5"/>
                </a:cxn>
                <a:cxn ang="T15">
                  <a:pos x="T6" y="T7"/>
                </a:cxn>
                <a:cxn ang="T16">
                  <a:pos x="T8" y="T9"/>
                </a:cxn>
                <a:cxn ang="T17">
                  <a:pos x="T10" y="T11"/>
                </a:cxn>
              </a:cxnLst>
              <a:rect l="T18" t="T19" r="T20" b="T21"/>
              <a:pathLst>
                <a:path w="1722" h="251">
                  <a:moveTo>
                    <a:pt x="3" y="251"/>
                  </a:moveTo>
                  <a:lnTo>
                    <a:pt x="0" y="227"/>
                  </a:lnTo>
                  <a:lnTo>
                    <a:pt x="1687" y="0"/>
                  </a:lnTo>
                  <a:lnTo>
                    <a:pt x="1722" y="10"/>
                  </a:lnTo>
                  <a:lnTo>
                    <a:pt x="1689" y="23"/>
                  </a:lnTo>
                  <a:lnTo>
                    <a:pt x="3" y="251"/>
                  </a:lnTo>
                  <a:close/>
                </a:path>
              </a:pathLst>
            </a:custGeom>
            <a:solidFill>
              <a:srgbClr val="C0C0C0"/>
            </a:solidFill>
            <a:ln w="6350" cap="flat" cmpd="sng">
              <a:solidFill>
                <a:srgbClr val="000000"/>
              </a:solidFill>
              <a:prstDash val="solid"/>
              <a:round/>
              <a:headEnd type="none" w="med" len="med"/>
              <a:tailEnd type="none" w="med" len="med"/>
            </a:ln>
          </p:spPr>
          <p:txBody>
            <a:bodyPr/>
            <a:lstStyle/>
            <a:p>
              <a:endParaRPr lang="en-GB" dirty="0"/>
            </a:p>
          </p:txBody>
        </p:sp>
      </p:grpSp>
      <p:sp>
        <p:nvSpPr>
          <p:cNvPr id="24" name="Freeform 359"/>
          <p:cNvSpPr>
            <a:spLocks/>
          </p:cNvSpPr>
          <p:nvPr/>
        </p:nvSpPr>
        <p:spPr bwMode="auto">
          <a:xfrm>
            <a:off x="3502349" y="2441575"/>
            <a:ext cx="817238" cy="3190875"/>
          </a:xfrm>
          <a:custGeom>
            <a:avLst/>
            <a:gdLst>
              <a:gd name="T0" fmla="*/ 511 w 519"/>
              <a:gd name="T1" fmla="*/ 0 h 2010"/>
              <a:gd name="T2" fmla="*/ 0 w 519"/>
              <a:gd name="T3" fmla="*/ 1026 h 2010"/>
              <a:gd name="T4" fmla="*/ 30 w 519"/>
              <a:gd name="T5" fmla="*/ 1114 h 2010"/>
              <a:gd name="T6" fmla="*/ 519 w 519"/>
              <a:gd name="T7" fmla="*/ 2010 h 2010"/>
              <a:gd name="T8" fmla="*/ 0 60000 65536"/>
              <a:gd name="T9" fmla="*/ 0 60000 65536"/>
              <a:gd name="T10" fmla="*/ 0 60000 65536"/>
              <a:gd name="T11" fmla="*/ 0 60000 65536"/>
              <a:gd name="T12" fmla="*/ 0 w 519"/>
              <a:gd name="T13" fmla="*/ 0 h 2010"/>
              <a:gd name="T14" fmla="*/ 519 w 519"/>
              <a:gd name="T15" fmla="*/ 2010 h 2010"/>
              <a:gd name="connsiteX0" fmla="*/ 9846 w 10000"/>
              <a:gd name="connsiteY0" fmla="*/ 0 h 10000"/>
              <a:gd name="connsiteX1" fmla="*/ 0 w 10000"/>
              <a:gd name="connsiteY1" fmla="*/ 5104 h 10000"/>
              <a:gd name="connsiteX2" fmla="*/ 81 w 10000"/>
              <a:gd name="connsiteY2" fmla="*/ 5542 h 10000"/>
              <a:gd name="connsiteX3" fmla="*/ 10000 w 10000"/>
              <a:gd name="connsiteY3" fmla="*/ 10000 h 10000"/>
              <a:gd name="connsiteX0" fmla="*/ 9765 w 9919"/>
              <a:gd name="connsiteY0" fmla="*/ 0 h 10000"/>
              <a:gd name="connsiteX1" fmla="*/ 167 w 9919"/>
              <a:gd name="connsiteY1" fmla="*/ 5083 h 10000"/>
              <a:gd name="connsiteX2" fmla="*/ 0 w 9919"/>
              <a:gd name="connsiteY2" fmla="*/ 5542 h 10000"/>
              <a:gd name="connsiteX3" fmla="*/ 9919 w 9919"/>
              <a:gd name="connsiteY3" fmla="*/ 10000 h 10000"/>
            </a:gdLst>
            <a:ahLst/>
            <a:cxnLst>
              <a:cxn ang="0">
                <a:pos x="connsiteX0" y="connsiteY0"/>
              </a:cxn>
              <a:cxn ang="0">
                <a:pos x="connsiteX1" y="connsiteY1"/>
              </a:cxn>
              <a:cxn ang="0">
                <a:pos x="connsiteX2" y="connsiteY2"/>
              </a:cxn>
              <a:cxn ang="0">
                <a:pos x="connsiteX3" y="connsiteY3"/>
              </a:cxn>
            </a:cxnLst>
            <a:rect l="l" t="t" r="r" b="b"/>
            <a:pathLst>
              <a:path w="9919" h="10000">
                <a:moveTo>
                  <a:pt x="9765" y="0"/>
                </a:moveTo>
                <a:lnTo>
                  <a:pt x="167" y="5083"/>
                </a:lnTo>
                <a:cubicBezTo>
                  <a:pt x="111" y="5236"/>
                  <a:pt x="56" y="5389"/>
                  <a:pt x="0" y="5542"/>
                </a:cubicBezTo>
                <a:lnTo>
                  <a:pt x="9919" y="10000"/>
                </a:lnTo>
              </a:path>
            </a:pathLst>
          </a:custGeom>
          <a:noFill/>
          <a:ln w="12700" cap="flat" cmpd="sng">
            <a:solidFill>
              <a:schemeClr val="bg1"/>
            </a:solidFill>
            <a:prstDash val="solid"/>
            <a:round/>
            <a:headEnd type="none" w="med" len="med"/>
            <a:tailEnd type="none" w="med" len="med"/>
          </a:ln>
        </p:spPr>
        <p:txBody>
          <a:bodyPr/>
          <a:lstStyle/>
          <a:p>
            <a:endParaRPr lang="en-GB" dirty="0"/>
          </a:p>
        </p:txBody>
      </p:sp>
      <p:sp>
        <p:nvSpPr>
          <p:cNvPr id="25" name="Line 392"/>
          <p:cNvSpPr>
            <a:spLocks noChangeShapeType="1"/>
          </p:cNvSpPr>
          <p:nvPr/>
        </p:nvSpPr>
        <p:spPr bwMode="auto">
          <a:xfrm flipH="1">
            <a:off x="7077075" y="4392613"/>
            <a:ext cx="1587" cy="0"/>
          </a:xfrm>
          <a:prstGeom prst="line">
            <a:avLst/>
          </a:prstGeom>
          <a:noFill/>
          <a:ln w="3175">
            <a:solidFill>
              <a:srgbClr val="000000"/>
            </a:solidFill>
            <a:round/>
            <a:headEnd/>
            <a:tailEnd/>
          </a:ln>
        </p:spPr>
        <p:txBody>
          <a:bodyPr/>
          <a:lstStyle/>
          <a:p>
            <a:endParaRPr lang="en-GB" dirty="0"/>
          </a:p>
        </p:txBody>
      </p:sp>
      <p:sp>
        <p:nvSpPr>
          <p:cNvPr id="26" name="Freeform 415"/>
          <p:cNvSpPr>
            <a:spLocks/>
          </p:cNvSpPr>
          <p:nvPr/>
        </p:nvSpPr>
        <p:spPr bwMode="auto">
          <a:xfrm>
            <a:off x="3565525" y="3732213"/>
            <a:ext cx="47625" cy="12700"/>
          </a:xfrm>
          <a:custGeom>
            <a:avLst/>
            <a:gdLst>
              <a:gd name="T0" fmla="*/ 0 w 33"/>
              <a:gd name="T1" fmla="*/ 0 h 9"/>
              <a:gd name="T2" fmla="*/ 33 w 33"/>
              <a:gd name="T3" fmla="*/ 9 h 9"/>
              <a:gd name="T4" fmla="*/ 0 60000 65536"/>
              <a:gd name="T5" fmla="*/ 0 60000 65536"/>
              <a:gd name="T6" fmla="*/ 0 w 33"/>
              <a:gd name="T7" fmla="*/ 0 h 9"/>
              <a:gd name="T8" fmla="*/ 33 w 33"/>
              <a:gd name="T9" fmla="*/ 9 h 9"/>
            </a:gdLst>
            <a:ahLst/>
            <a:cxnLst>
              <a:cxn ang="T4">
                <a:pos x="T0" y="T1"/>
              </a:cxn>
              <a:cxn ang="T5">
                <a:pos x="T2" y="T3"/>
              </a:cxn>
            </a:cxnLst>
            <a:rect l="T6" t="T7" r="T8" b="T9"/>
            <a:pathLst>
              <a:path w="33" h="9">
                <a:moveTo>
                  <a:pt x="0" y="0"/>
                </a:moveTo>
                <a:cubicBezTo>
                  <a:pt x="0" y="0"/>
                  <a:pt x="16" y="4"/>
                  <a:pt x="33" y="9"/>
                </a:cubicBezTo>
              </a:path>
            </a:pathLst>
          </a:custGeom>
          <a:noFill/>
          <a:ln w="9525">
            <a:solidFill>
              <a:srgbClr val="000000"/>
            </a:solidFill>
            <a:round/>
            <a:headEnd/>
            <a:tailEnd/>
          </a:ln>
        </p:spPr>
        <p:txBody>
          <a:bodyPr/>
          <a:lstStyle/>
          <a:p>
            <a:endParaRPr lang="en-GB" dirty="0"/>
          </a:p>
        </p:txBody>
      </p:sp>
      <p:grpSp>
        <p:nvGrpSpPr>
          <p:cNvPr id="27" name="Group 771"/>
          <p:cNvGrpSpPr>
            <a:grpSpLocks/>
          </p:cNvGrpSpPr>
          <p:nvPr/>
        </p:nvGrpSpPr>
        <p:grpSpPr bwMode="auto">
          <a:xfrm>
            <a:off x="5573713" y="2581275"/>
            <a:ext cx="1843087" cy="3228975"/>
            <a:chOff x="3511" y="1962"/>
            <a:chExt cx="1161" cy="2034"/>
          </a:xfrm>
        </p:grpSpPr>
        <p:sp>
          <p:nvSpPr>
            <p:cNvPr id="28" name="Rectangle 693"/>
            <p:cNvSpPr>
              <a:spLocks noChangeArrowheads="1"/>
            </p:cNvSpPr>
            <p:nvPr/>
          </p:nvSpPr>
          <p:spPr bwMode="auto">
            <a:xfrm rot="20411946" flipH="1">
              <a:off x="3511" y="3378"/>
              <a:ext cx="50" cy="54"/>
            </a:xfrm>
            <a:prstGeom prst="rect">
              <a:avLst/>
            </a:prstGeom>
            <a:gradFill rotWithShape="1">
              <a:gsLst>
                <a:gs pos="0">
                  <a:srgbClr val="595959"/>
                </a:gs>
                <a:gs pos="50000">
                  <a:srgbClr val="C0C0C0"/>
                </a:gs>
                <a:gs pos="100000">
                  <a:srgbClr val="595959"/>
                </a:gs>
              </a:gsLst>
              <a:lin ang="5400000" scaled="1"/>
            </a:gradFill>
            <a:ln w="3175">
              <a:solidFill>
                <a:srgbClr val="000000"/>
              </a:solidFill>
              <a:miter lim="800000"/>
              <a:headEnd/>
              <a:tailEnd/>
            </a:ln>
          </p:spPr>
          <p:txBody>
            <a:bodyPr/>
            <a:lstStyle/>
            <a:p>
              <a:endParaRPr lang="en-US" dirty="0"/>
            </a:p>
          </p:txBody>
        </p:sp>
        <p:sp>
          <p:nvSpPr>
            <p:cNvPr id="29" name="Rectangle 694"/>
            <p:cNvSpPr>
              <a:spLocks noChangeArrowheads="1"/>
            </p:cNvSpPr>
            <p:nvPr/>
          </p:nvSpPr>
          <p:spPr bwMode="auto">
            <a:xfrm rot="20970144" flipH="1">
              <a:off x="3537" y="3227"/>
              <a:ext cx="50" cy="52"/>
            </a:xfrm>
            <a:prstGeom prst="rect">
              <a:avLst/>
            </a:prstGeom>
            <a:gradFill rotWithShape="1">
              <a:gsLst>
                <a:gs pos="0">
                  <a:srgbClr val="595959"/>
                </a:gs>
                <a:gs pos="50000">
                  <a:srgbClr val="C0C0C0"/>
                </a:gs>
                <a:gs pos="100000">
                  <a:srgbClr val="595959"/>
                </a:gs>
              </a:gsLst>
              <a:lin ang="5400000" scaled="1"/>
            </a:gradFill>
            <a:ln w="3175">
              <a:solidFill>
                <a:srgbClr val="000000"/>
              </a:solidFill>
              <a:miter lim="800000"/>
              <a:headEnd/>
              <a:tailEnd/>
            </a:ln>
          </p:spPr>
          <p:txBody>
            <a:bodyPr/>
            <a:lstStyle/>
            <a:p>
              <a:endParaRPr lang="en-US" dirty="0"/>
            </a:p>
          </p:txBody>
        </p:sp>
        <p:grpSp>
          <p:nvGrpSpPr>
            <p:cNvPr id="30" name="Group 770"/>
            <p:cNvGrpSpPr>
              <a:grpSpLocks/>
            </p:cNvGrpSpPr>
            <p:nvPr/>
          </p:nvGrpSpPr>
          <p:grpSpPr bwMode="auto">
            <a:xfrm>
              <a:off x="3546" y="1962"/>
              <a:ext cx="1126" cy="2034"/>
              <a:chOff x="3546" y="1962"/>
              <a:chExt cx="1126" cy="2034"/>
            </a:xfrm>
          </p:grpSpPr>
          <p:sp>
            <p:nvSpPr>
              <p:cNvPr id="31" name="Freeform 696"/>
              <p:cNvSpPr>
                <a:spLocks/>
              </p:cNvSpPr>
              <p:nvPr/>
            </p:nvSpPr>
            <p:spPr bwMode="auto">
              <a:xfrm rot="225209">
                <a:off x="3861" y="2975"/>
                <a:ext cx="22" cy="26"/>
              </a:xfrm>
              <a:custGeom>
                <a:avLst/>
                <a:gdLst>
                  <a:gd name="T0" fmla="*/ 0 w 75"/>
                  <a:gd name="T1" fmla="*/ 0 h 83"/>
                  <a:gd name="T2" fmla="*/ 15 w 75"/>
                  <a:gd name="T3" fmla="*/ 45 h 83"/>
                  <a:gd name="T4" fmla="*/ 75 w 75"/>
                  <a:gd name="T5" fmla="*/ 83 h 83"/>
                  <a:gd name="T6" fmla="*/ 0 60000 65536"/>
                  <a:gd name="T7" fmla="*/ 0 60000 65536"/>
                  <a:gd name="T8" fmla="*/ 0 60000 65536"/>
                  <a:gd name="T9" fmla="*/ 0 w 75"/>
                  <a:gd name="T10" fmla="*/ 0 h 83"/>
                  <a:gd name="T11" fmla="*/ 75 w 75"/>
                  <a:gd name="T12" fmla="*/ 83 h 83"/>
                </a:gdLst>
                <a:ahLst/>
                <a:cxnLst>
                  <a:cxn ang="T6">
                    <a:pos x="T0" y="T1"/>
                  </a:cxn>
                  <a:cxn ang="T7">
                    <a:pos x="T2" y="T3"/>
                  </a:cxn>
                  <a:cxn ang="T8">
                    <a:pos x="T4" y="T5"/>
                  </a:cxn>
                </a:cxnLst>
                <a:rect l="T9" t="T10" r="T11" b="T12"/>
                <a:pathLst>
                  <a:path w="75" h="83">
                    <a:moveTo>
                      <a:pt x="0" y="0"/>
                    </a:moveTo>
                    <a:cubicBezTo>
                      <a:pt x="1" y="15"/>
                      <a:pt x="3" y="31"/>
                      <a:pt x="15" y="45"/>
                    </a:cubicBezTo>
                    <a:cubicBezTo>
                      <a:pt x="27" y="59"/>
                      <a:pt x="51" y="71"/>
                      <a:pt x="75" y="83"/>
                    </a:cubicBezTo>
                  </a:path>
                </a:pathLst>
              </a:custGeom>
              <a:noFill/>
              <a:ln w="9525" cap="flat" cmpd="sng">
                <a:solidFill>
                  <a:srgbClr val="000000"/>
                </a:solidFill>
                <a:prstDash val="solid"/>
                <a:round/>
                <a:headEnd type="none" w="med" len="med"/>
                <a:tailEnd type="none" w="med" len="med"/>
              </a:ln>
            </p:spPr>
            <p:txBody>
              <a:bodyPr/>
              <a:lstStyle/>
              <a:p>
                <a:endParaRPr lang="en-GB" dirty="0"/>
              </a:p>
            </p:txBody>
          </p:sp>
          <p:sp>
            <p:nvSpPr>
              <p:cNvPr id="32" name="Rectangle 697"/>
              <p:cNvSpPr>
                <a:spLocks noChangeArrowheads="1"/>
              </p:cNvSpPr>
              <p:nvPr/>
            </p:nvSpPr>
            <p:spPr bwMode="auto">
              <a:xfrm rot="21062441" flipH="1">
                <a:off x="3584" y="3190"/>
                <a:ext cx="452" cy="44"/>
              </a:xfrm>
              <a:prstGeom prst="rect">
                <a:avLst/>
              </a:prstGeom>
              <a:solidFill>
                <a:srgbClr val="CCFFFF"/>
              </a:solidFill>
              <a:ln w="3175">
                <a:solidFill>
                  <a:srgbClr val="000000"/>
                </a:solidFill>
                <a:miter lim="800000"/>
                <a:headEnd/>
                <a:tailEnd/>
              </a:ln>
            </p:spPr>
            <p:txBody>
              <a:bodyPr/>
              <a:lstStyle/>
              <a:p>
                <a:endParaRPr lang="en-US" dirty="0"/>
              </a:p>
            </p:txBody>
          </p:sp>
          <p:sp>
            <p:nvSpPr>
              <p:cNvPr id="33" name="Line 698"/>
              <p:cNvSpPr>
                <a:spLocks noChangeShapeType="1"/>
              </p:cNvSpPr>
              <p:nvPr/>
            </p:nvSpPr>
            <p:spPr bwMode="auto">
              <a:xfrm rot="21479509" flipH="1">
                <a:off x="3589" y="3188"/>
                <a:ext cx="430" cy="61"/>
              </a:xfrm>
              <a:prstGeom prst="line">
                <a:avLst/>
              </a:prstGeom>
              <a:noFill/>
              <a:ln w="3175">
                <a:solidFill>
                  <a:srgbClr val="000000"/>
                </a:solidFill>
                <a:round/>
                <a:headEnd/>
                <a:tailEnd/>
              </a:ln>
            </p:spPr>
            <p:txBody>
              <a:bodyPr/>
              <a:lstStyle/>
              <a:p>
                <a:endParaRPr lang="en-GB" dirty="0"/>
              </a:p>
            </p:txBody>
          </p:sp>
          <p:sp>
            <p:nvSpPr>
              <p:cNvPr id="34" name="Line 699"/>
              <p:cNvSpPr>
                <a:spLocks noChangeShapeType="1"/>
              </p:cNvSpPr>
              <p:nvPr/>
            </p:nvSpPr>
            <p:spPr bwMode="auto">
              <a:xfrm rot="21479509" flipH="1">
                <a:off x="3589" y="3175"/>
                <a:ext cx="429" cy="62"/>
              </a:xfrm>
              <a:prstGeom prst="line">
                <a:avLst/>
              </a:prstGeom>
              <a:noFill/>
              <a:ln w="3175">
                <a:solidFill>
                  <a:srgbClr val="000000"/>
                </a:solidFill>
                <a:round/>
                <a:headEnd/>
                <a:tailEnd/>
              </a:ln>
            </p:spPr>
            <p:txBody>
              <a:bodyPr/>
              <a:lstStyle/>
              <a:p>
                <a:endParaRPr lang="en-GB" dirty="0"/>
              </a:p>
            </p:txBody>
          </p:sp>
          <p:sp>
            <p:nvSpPr>
              <p:cNvPr id="35" name="Freeform 700"/>
              <p:cNvSpPr>
                <a:spLocks/>
              </p:cNvSpPr>
              <p:nvPr/>
            </p:nvSpPr>
            <p:spPr bwMode="auto">
              <a:xfrm rot="-52592">
                <a:off x="3675" y="2220"/>
                <a:ext cx="231" cy="1522"/>
              </a:xfrm>
              <a:custGeom>
                <a:avLst/>
                <a:gdLst/>
                <a:ahLst/>
                <a:cxnLst>
                  <a:cxn ang="0">
                    <a:pos x="15" y="189"/>
                  </a:cxn>
                  <a:cxn ang="0">
                    <a:pos x="57" y="295"/>
                  </a:cxn>
                  <a:cxn ang="0">
                    <a:pos x="107" y="470"/>
                  </a:cxn>
                  <a:cxn ang="0">
                    <a:pos x="128" y="613"/>
                  </a:cxn>
                  <a:cxn ang="0">
                    <a:pos x="120" y="708"/>
                  </a:cxn>
                  <a:cxn ang="0">
                    <a:pos x="108" y="769"/>
                  </a:cxn>
                  <a:cxn ang="0">
                    <a:pos x="94" y="819"/>
                  </a:cxn>
                  <a:cxn ang="0">
                    <a:pos x="140" y="845"/>
                  </a:cxn>
                  <a:cxn ang="0">
                    <a:pos x="130" y="897"/>
                  </a:cxn>
                  <a:cxn ang="0">
                    <a:pos x="71" y="986"/>
                  </a:cxn>
                  <a:cxn ang="0">
                    <a:pos x="64" y="1049"/>
                  </a:cxn>
                  <a:cxn ang="0">
                    <a:pos x="102" y="1122"/>
                  </a:cxn>
                  <a:cxn ang="0">
                    <a:pos x="87" y="1312"/>
                  </a:cxn>
                  <a:cxn ang="0">
                    <a:pos x="61" y="1411"/>
                  </a:cxn>
                  <a:cxn ang="0">
                    <a:pos x="29" y="1593"/>
                  </a:cxn>
                  <a:cxn ang="0">
                    <a:pos x="20" y="1720"/>
                  </a:cxn>
                  <a:cxn ang="0">
                    <a:pos x="70" y="1711"/>
                  </a:cxn>
                  <a:cxn ang="0">
                    <a:pos x="114" y="1567"/>
                  </a:cxn>
                  <a:cxn ang="0">
                    <a:pos x="146" y="1500"/>
                  </a:cxn>
                  <a:cxn ang="0">
                    <a:pos x="165" y="1521"/>
                  </a:cxn>
                  <a:cxn ang="0">
                    <a:pos x="120" y="1659"/>
                  </a:cxn>
                  <a:cxn ang="0">
                    <a:pos x="180" y="1491"/>
                  </a:cxn>
                  <a:cxn ang="0">
                    <a:pos x="204" y="1323"/>
                  </a:cxn>
                  <a:cxn ang="0">
                    <a:pos x="246" y="1140"/>
                  </a:cxn>
                  <a:cxn ang="0">
                    <a:pos x="220" y="1067"/>
                  </a:cxn>
                  <a:cxn ang="0">
                    <a:pos x="236" y="962"/>
                  </a:cxn>
                  <a:cxn ang="0">
                    <a:pos x="263" y="874"/>
                  </a:cxn>
                  <a:cxn ang="0">
                    <a:pos x="287" y="810"/>
                  </a:cxn>
                  <a:cxn ang="0">
                    <a:pos x="245" y="540"/>
                  </a:cxn>
                  <a:cxn ang="0">
                    <a:pos x="186" y="293"/>
                  </a:cxn>
                  <a:cxn ang="0">
                    <a:pos x="138" y="132"/>
                  </a:cxn>
                  <a:cxn ang="0">
                    <a:pos x="87" y="9"/>
                  </a:cxn>
                  <a:cxn ang="0">
                    <a:pos x="144" y="162"/>
                  </a:cxn>
                  <a:cxn ang="0">
                    <a:pos x="145" y="203"/>
                  </a:cxn>
                  <a:cxn ang="0">
                    <a:pos x="117" y="183"/>
                  </a:cxn>
                  <a:cxn ang="0">
                    <a:pos x="51" y="24"/>
                  </a:cxn>
                  <a:cxn ang="0">
                    <a:pos x="0" y="3"/>
                  </a:cxn>
                </a:cxnLst>
                <a:rect l="0" t="0" r="r" b="b"/>
                <a:pathLst>
                  <a:path w="287" h="1730">
                    <a:moveTo>
                      <a:pt x="0" y="3"/>
                    </a:moveTo>
                    <a:lnTo>
                      <a:pt x="15" y="189"/>
                    </a:lnTo>
                    <a:lnTo>
                      <a:pt x="21" y="249"/>
                    </a:lnTo>
                    <a:lnTo>
                      <a:pt x="57" y="295"/>
                    </a:lnTo>
                    <a:lnTo>
                      <a:pt x="80" y="369"/>
                    </a:lnTo>
                    <a:lnTo>
                      <a:pt x="107" y="470"/>
                    </a:lnTo>
                    <a:lnTo>
                      <a:pt x="116" y="539"/>
                    </a:lnTo>
                    <a:lnTo>
                      <a:pt x="128" y="613"/>
                    </a:lnTo>
                    <a:lnTo>
                      <a:pt x="130" y="669"/>
                    </a:lnTo>
                    <a:lnTo>
                      <a:pt x="120" y="708"/>
                    </a:lnTo>
                    <a:lnTo>
                      <a:pt x="112" y="732"/>
                    </a:lnTo>
                    <a:lnTo>
                      <a:pt x="108" y="769"/>
                    </a:lnTo>
                    <a:lnTo>
                      <a:pt x="93" y="805"/>
                    </a:lnTo>
                    <a:lnTo>
                      <a:pt x="94" y="819"/>
                    </a:lnTo>
                    <a:lnTo>
                      <a:pt x="116" y="827"/>
                    </a:lnTo>
                    <a:lnTo>
                      <a:pt x="140" y="845"/>
                    </a:lnTo>
                    <a:lnTo>
                      <a:pt x="148" y="868"/>
                    </a:lnTo>
                    <a:lnTo>
                      <a:pt x="130" y="897"/>
                    </a:lnTo>
                    <a:lnTo>
                      <a:pt x="98" y="939"/>
                    </a:lnTo>
                    <a:lnTo>
                      <a:pt x="71" y="986"/>
                    </a:lnTo>
                    <a:lnTo>
                      <a:pt x="62" y="1034"/>
                    </a:lnTo>
                    <a:lnTo>
                      <a:pt x="64" y="1049"/>
                    </a:lnTo>
                    <a:lnTo>
                      <a:pt x="88" y="1059"/>
                    </a:lnTo>
                    <a:lnTo>
                      <a:pt x="102" y="1122"/>
                    </a:lnTo>
                    <a:lnTo>
                      <a:pt x="100" y="1220"/>
                    </a:lnTo>
                    <a:lnTo>
                      <a:pt x="87" y="1312"/>
                    </a:lnTo>
                    <a:lnTo>
                      <a:pt x="75" y="1388"/>
                    </a:lnTo>
                    <a:lnTo>
                      <a:pt x="61" y="1411"/>
                    </a:lnTo>
                    <a:lnTo>
                      <a:pt x="36" y="1428"/>
                    </a:lnTo>
                    <a:lnTo>
                      <a:pt x="29" y="1593"/>
                    </a:lnTo>
                    <a:lnTo>
                      <a:pt x="27" y="1681"/>
                    </a:lnTo>
                    <a:lnTo>
                      <a:pt x="20" y="1720"/>
                    </a:lnTo>
                    <a:lnTo>
                      <a:pt x="50" y="1730"/>
                    </a:lnTo>
                    <a:lnTo>
                      <a:pt x="70" y="1711"/>
                    </a:lnTo>
                    <a:lnTo>
                      <a:pt x="91" y="1628"/>
                    </a:lnTo>
                    <a:lnTo>
                      <a:pt x="114" y="1567"/>
                    </a:lnTo>
                    <a:lnTo>
                      <a:pt x="131" y="1514"/>
                    </a:lnTo>
                    <a:lnTo>
                      <a:pt x="146" y="1500"/>
                    </a:lnTo>
                    <a:lnTo>
                      <a:pt x="163" y="1506"/>
                    </a:lnTo>
                    <a:lnTo>
                      <a:pt x="165" y="1521"/>
                    </a:lnTo>
                    <a:lnTo>
                      <a:pt x="144" y="1581"/>
                    </a:lnTo>
                    <a:lnTo>
                      <a:pt x="120" y="1659"/>
                    </a:lnTo>
                    <a:lnTo>
                      <a:pt x="156" y="1587"/>
                    </a:lnTo>
                    <a:lnTo>
                      <a:pt x="180" y="1491"/>
                    </a:lnTo>
                    <a:lnTo>
                      <a:pt x="188" y="1422"/>
                    </a:lnTo>
                    <a:lnTo>
                      <a:pt x="204" y="1323"/>
                    </a:lnTo>
                    <a:lnTo>
                      <a:pt x="230" y="1214"/>
                    </a:lnTo>
                    <a:lnTo>
                      <a:pt x="246" y="1140"/>
                    </a:lnTo>
                    <a:lnTo>
                      <a:pt x="245" y="1084"/>
                    </a:lnTo>
                    <a:lnTo>
                      <a:pt x="220" y="1067"/>
                    </a:lnTo>
                    <a:lnTo>
                      <a:pt x="212" y="1035"/>
                    </a:lnTo>
                    <a:lnTo>
                      <a:pt x="236" y="962"/>
                    </a:lnTo>
                    <a:lnTo>
                      <a:pt x="253" y="915"/>
                    </a:lnTo>
                    <a:lnTo>
                      <a:pt x="263" y="874"/>
                    </a:lnTo>
                    <a:lnTo>
                      <a:pt x="258" y="845"/>
                    </a:lnTo>
                    <a:lnTo>
                      <a:pt x="287" y="810"/>
                    </a:lnTo>
                    <a:lnTo>
                      <a:pt x="280" y="701"/>
                    </a:lnTo>
                    <a:lnTo>
                      <a:pt x="245" y="540"/>
                    </a:lnTo>
                    <a:lnTo>
                      <a:pt x="213" y="373"/>
                    </a:lnTo>
                    <a:lnTo>
                      <a:pt x="186" y="293"/>
                    </a:lnTo>
                    <a:lnTo>
                      <a:pt x="176" y="267"/>
                    </a:lnTo>
                    <a:lnTo>
                      <a:pt x="138" y="132"/>
                    </a:lnTo>
                    <a:lnTo>
                      <a:pt x="105" y="51"/>
                    </a:lnTo>
                    <a:lnTo>
                      <a:pt x="87" y="9"/>
                    </a:lnTo>
                    <a:lnTo>
                      <a:pt x="129" y="108"/>
                    </a:lnTo>
                    <a:lnTo>
                      <a:pt x="144" y="162"/>
                    </a:lnTo>
                    <a:lnTo>
                      <a:pt x="153" y="189"/>
                    </a:lnTo>
                    <a:lnTo>
                      <a:pt x="145" y="203"/>
                    </a:lnTo>
                    <a:lnTo>
                      <a:pt x="128" y="217"/>
                    </a:lnTo>
                    <a:lnTo>
                      <a:pt x="117" y="183"/>
                    </a:lnTo>
                    <a:lnTo>
                      <a:pt x="75" y="90"/>
                    </a:lnTo>
                    <a:lnTo>
                      <a:pt x="51" y="24"/>
                    </a:lnTo>
                    <a:lnTo>
                      <a:pt x="33" y="0"/>
                    </a:lnTo>
                    <a:lnTo>
                      <a:pt x="0" y="3"/>
                    </a:lnTo>
                    <a:close/>
                  </a:path>
                </a:pathLst>
              </a:custGeom>
              <a:gradFill rotWithShape="1">
                <a:gsLst>
                  <a:gs pos="0">
                    <a:srgbClr val="00FFFF">
                      <a:gamma/>
                      <a:shade val="46275"/>
                      <a:invGamma/>
                      <a:alpha val="62000"/>
                    </a:srgbClr>
                  </a:gs>
                  <a:gs pos="50000">
                    <a:srgbClr val="00FFFF"/>
                  </a:gs>
                  <a:gs pos="100000">
                    <a:srgbClr val="00FFFF">
                      <a:gamma/>
                      <a:shade val="46275"/>
                      <a:invGamma/>
                      <a:alpha val="62000"/>
                    </a:srgbClr>
                  </a:gs>
                </a:gsLst>
                <a:lin ang="5400000" scaled="1"/>
              </a:gradFill>
              <a:ln w="3175" cap="flat" cmpd="sng">
                <a:solidFill>
                  <a:srgbClr val="000000"/>
                </a:solidFill>
                <a:prstDash val="solid"/>
                <a:round/>
                <a:headEnd/>
                <a:tailEnd/>
              </a:ln>
              <a:effectLst/>
            </p:spPr>
            <p:txBody>
              <a:bodyPr/>
              <a:lstStyle/>
              <a:p>
                <a:pPr>
                  <a:defRPr/>
                </a:pPr>
                <a:endParaRPr lang="en-GB" dirty="0"/>
              </a:p>
            </p:txBody>
          </p:sp>
          <p:sp>
            <p:nvSpPr>
              <p:cNvPr id="36" name="Freeform 701"/>
              <p:cNvSpPr>
                <a:spLocks/>
              </p:cNvSpPr>
              <p:nvPr/>
            </p:nvSpPr>
            <p:spPr bwMode="auto">
              <a:xfrm rot="21479509" flipH="1">
                <a:off x="3851" y="3169"/>
                <a:ext cx="15" cy="45"/>
              </a:xfrm>
              <a:custGeom>
                <a:avLst/>
                <a:gdLst>
                  <a:gd name="T0" fmla="*/ 0 w 53"/>
                  <a:gd name="T1" fmla="*/ 0 h 161"/>
                  <a:gd name="T2" fmla="*/ 53 w 53"/>
                  <a:gd name="T3" fmla="*/ 54 h 161"/>
                  <a:gd name="T4" fmla="*/ 42 w 53"/>
                  <a:gd name="T5" fmla="*/ 118 h 161"/>
                  <a:gd name="T6" fmla="*/ 0 w 53"/>
                  <a:gd name="T7" fmla="*/ 161 h 161"/>
                  <a:gd name="T8" fmla="*/ 0 60000 65536"/>
                  <a:gd name="T9" fmla="*/ 0 60000 65536"/>
                  <a:gd name="T10" fmla="*/ 0 60000 65536"/>
                  <a:gd name="T11" fmla="*/ 0 60000 65536"/>
                  <a:gd name="T12" fmla="*/ 0 w 53"/>
                  <a:gd name="T13" fmla="*/ 0 h 161"/>
                  <a:gd name="T14" fmla="*/ 53 w 53"/>
                  <a:gd name="T15" fmla="*/ 161 h 161"/>
                </a:gdLst>
                <a:ahLst/>
                <a:cxnLst>
                  <a:cxn ang="T8">
                    <a:pos x="T0" y="T1"/>
                  </a:cxn>
                  <a:cxn ang="T9">
                    <a:pos x="T2" y="T3"/>
                  </a:cxn>
                  <a:cxn ang="T10">
                    <a:pos x="T4" y="T5"/>
                  </a:cxn>
                  <a:cxn ang="T11">
                    <a:pos x="T6" y="T7"/>
                  </a:cxn>
                </a:cxnLst>
                <a:rect l="T12" t="T13" r="T14" b="T15"/>
                <a:pathLst>
                  <a:path w="53" h="161">
                    <a:moveTo>
                      <a:pt x="0" y="0"/>
                    </a:moveTo>
                    <a:lnTo>
                      <a:pt x="53" y="54"/>
                    </a:lnTo>
                    <a:lnTo>
                      <a:pt x="42" y="118"/>
                    </a:lnTo>
                    <a:lnTo>
                      <a:pt x="0" y="161"/>
                    </a:lnTo>
                  </a:path>
                </a:pathLst>
              </a:custGeom>
              <a:noFill/>
              <a:ln w="3175" cap="flat" cmpd="sng">
                <a:solidFill>
                  <a:srgbClr val="000000"/>
                </a:solidFill>
                <a:prstDash val="solid"/>
                <a:round/>
                <a:headEnd/>
                <a:tailEnd/>
              </a:ln>
            </p:spPr>
            <p:txBody>
              <a:bodyPr/>
              <a:lstStyle/>
              <a:p>
                <a:endParaRPr lang="en-GB" dirty="0"/>
              </a:p>
            </p:txBody>
          </p:sp>
          <p:sp>
            <p:nvSpPr>
              <p:cNvPr id="37" name="Freeform 702"/>
              <p:cNvSpPr>
                <a:spLocks/>
              </p:cNvSpPr>
              <p:nvPr/>
            </p:nvSpPr>
            <p:spPr bwMode="auto">
              <a:xfrm rot="21479509" flipH="1">
                <a:off x="3734" y="2457"/>
                <a:ext cx="44" cy="40"/>
              </a:xfrm>
              <a:custGeom>
                <a:avLst/>
                <a:gdLst>
                  <a:gd name="T0" fmla="*/ 102 w 161"/>
                  <a:gd name="T1" fmla="*/ 0 h 138"/>
                  <a:gd name="T2" fmla="*/ 16 w 161"/>
                  <a:gd name="T3" fmla="*/ 33 h 138"/>
                  <a:gd name="T4" fmla="*/ 6 w 161"/>
                  <a:gd name="T5" fmla="*/ 97 h 138"/>
                  <a:gd name="T6" fmla="*/ 41 w 161"/>
                  <a:gd name="T7" fmla="*/ 127 h 138"/>
                  <a:gd name="T8" fmla="*/ 84 w 161"/>
                  <a:gd name="T9" fmla="*/ 136 h 138"/>
                  <a:gd name="T10" fmla="*/ 125 w 161"/>
                  <a:gd name="T11" fmla="*/ 132 h 138"/>
                  <a:gd name="T12" fmla="*/ 156 w 161"/>
                  <a:gd name="T13" fmla="*/ 97 h 138"/>
                  <a:gd name="T14" fmla="*/ 155 w 161"/>
                  <a:gd name="T15" fmla="*/ 46 h 138"/>
                  <a:gd name="T16" fmla="*/ 146 w 161"/>
                  <a:gd name="T17" fmla="*/ 22 h 138"/>
                  <a:gd name="T18" fmla="*/ 102 w 161"/>
                  <a:gd name="T19" fmla="*/ 0 h 1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61"/>
                  <a:gd name="T31" fmla="*/ 0 h 138"/>
                  <a:gd name="T32" fmla="*/ 161 w 161"/>
                  <a:gd name="T33" fmla="*/ 138 h 13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61" h="138">
                    <a:moveTo>
                      <a:pt x="102" y="0"/>
                    </a:moveTo>
                    <a:cubicBezTo>
                      <a:pt x="82" y="1"/>
                      <a:pt x="32" y="17"/>
                      <a:pt x="16" y="33"/>
                    </a:cubicBezTo>
                    <a:cubicBezTo>
                      <a:pt x="0" y="49"/>
                      <a:pt x="2" y="81"/>
                      <a:pt x="6" y="97"/>
                    </a:cubicBezTo>
                    <a:cubicBezTo>
                      <a:pt x="10" y="113"/>
                      <a:pt x="28" y="121"/>
                      <a:pt x="41" y="127"/>
                    </a:cubicBezTo>
                    <a:cubicBezTo>
                      <a:pt x="54" y="133"/>
                      <a:pt x="70" y="135"/>
                      <a:pt x="84" y="136"/>
                    </a:cubicBezTo>
                    <a:cubicBezTo>
                      <a:pt x="98" y="137"/>
                      <a:pt x="113" y="138"/>
                      <a:pt x="125" y="132"/>
                    </a:cubicBezTo>
                    <a:cubicBezTo>
                      <a:pt x="137" y="126"/>
                      <a:pt x="151" y="111"/>
                      <a:pt x="156" y="97"/>
                    </a:cubicBezTo>
                    <a:cubicBezTo>
                      <a:pt x="161" y="83"/>
                      <a:pt x="157" y="58"/>
                      <a:pt x="155" y="46"/>
                    </a:cubicBezTo>
                    <a:cubicBezTo>
                      <a:pt x="153" y="34"/>
                      <a:pt x="155" y="30"/>
                      <a:pt x="146" y="22"/>
                    </a:cubicBezTo>
                    <a:cubicBezTo>
                      <a:pt x="137" y="14"/>
                      <a:pt x="111" y="5"/>
                      <a:pt x="102" y="0"/>
                    </a:cubicBezTo>
                    <a:close/>
                  </a:path>
                </a:pathLst>
              </a:custGeom>
              <a:solidFill>
                <a:srgbClr val="014B7D"/>
              </a:solidFill>
              <a:ln w="3175" cap="flat" cmpd="sng">
                <a:solidFill>
                  <a:srgbClr val="000000"/>
                </a:solidFill>
                <a:prstDash val="solid"/>
                <a:round/>
                <a:headEnd/>
                <a:tailEnd/>
              </a:ln>
            </p:spPr>
            <p:txBody>
              <a:bodyPr/>
              <a:lstStyle/>
              <a:p>
                <a:endParaRPr lang="en-GB" dirty="0"/>
              </a:p>
            </p:txBody>
          </p:sp>
          <p:sp>
            <p:nvSpPr>
              <p:cNvPr id="38" name="Freeform 703"/>
              <p:cNvSpPr>
                <a:spLocks/>
              </p:cNvSpPr>
              <p:nvPr/>
            </p:nvSpPr>
            <p:spPr bwMode="auto">
              <a:xfrm rot="21479509" flipH="1">
                <a:off x="3744" y="2503"/>
                <a:ext cx="55" cy="44"/>
              </a:xfrm>
              <a:custGeom>
                <a:avLst/>
                <a:gdLst>
                  <a:gd name="T0" fmla="*/ 115 w 201"/>
                  <a:gd name="T1" fmla="*/ 5 h 155"/>
                  <a:gd name="T2" fmla="*/ 29 w 201"/>
                  <a:gd name="T3" fmla="*/ 16 h 155"/>
                  <a:gd name="T4" fmla="*/ 7 w 201"/>
                  <a:gd name="T5" fmla="*/ 102 h 155"/>
                  <a:gd name="T6" fmla="*/ 72 w 201"/>
                  <a:gd name="T7" fmla="*/ 145 h 155"/>
                  <a:gd name="T8" fmla="*/ 134 w 201"/>
                  <a:gd name="T9" fmla="*/ 153 h 155"/>
                  <a:gd name="T10" fmla="*/ 172 w 201"/>
                  <a:gd name="T11" fmla="*/ 131 h 155"/>
                  <a:gd name="T12" fmla="*/ 198 w 201"/>
                  <a:gd name="T13" fmla="*/ 93 h 155"/>
                  <a:gd name="T14" fmla="*/ 187 w 201"/>
                  <a:gd name="T15" fmla="*/ 44 h 155"/>
                  <a:gd name="T16" fmla="*/ 115 w 201"/>
                  <a:gd name="T17" fmla="*/ 5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1"/>
                  <a:gd name="T28" fmla="*/ 0 h 155"/>
                  <a:gd name="T29" fmla="*/ 201 w 20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1" h="155">
                    <a:moveTo>
                      <a:pt x="115" y="5"/>
                    </a:moveTo>
                    <a:cubicBezTo>
                      <a:pt x="96" y="1"/>
                      <a:pt x="47" y="0"/>
                      <a:pt x="29" y="16"/>
                    </a:cubicBezTo>
                    <a:cubicBezTo>
                      <a:pt x="11" y="32"/>
                      <a:pt x="0" y="81"/>
                      <a:pt x="7" y="102"/>
                    </a:cubicBezTo>
                    <a:cubicBezTo>
                      <a:pt x="14" y="123"/>
                      <a:pt x="51" y="137"/>
                      <a:pt x="72" y="145"/>
                    </a:cubicBezTo>
                    <a:cubicBezTo>
                      <a:pt x="93" y="153"/>
                      <a:pt x="117" y="155"/>
                      <a:pt x="134" y="153"/>
                    </a:cubicBezTo>
                    <a:cubicBezTo>
                      <a:pt x="151" y="151"/>
                      <a:pt x="161" y="141"/>
                      <a:pt x="172" y="131"/>
                    </a:cubicBezTo>
                    <a:cubicBezTo>
                      <a:pt x="183" y="121"/>
                      <a:pt x="196" y="107"/>
                      <a:pt x="198" y="93"/>
                    </a:cubicBezTo>
                    <a:cubicBezTo>
                      <a:pt x="200" y="79"/>
                      <a:pt x="201" y="59"/>
                      <a:pt x="187" y="44"/>
                    </a:cubicBezTo>
                    <a:cubicBezTo>
                      <a:pt x="173" y="29"/>
                      <a:pt x="130" y="13"/>
                      <a:pt x="115" y="5"/>
                    </a:cubicBezTo>
                    <a:close/>
                  </a:path>
                </a:pathLst>
              </a:custGeom>
              <a:solidFill>
                <a:srgbClr val="014B7D"/>
              </a:solidFill>
              <a:ln w="3175" cap="flat" cmpd="sng">
                <a:solidFill>
                  <a:srgbClr val="000000"/>
                </a:solidFill>
                <a:prstDash val="solid"/>
                <a:round/>
                <a:headEnd/>
                <a:tailEnd/>
              </a:ln>
            </p:spPr>
            <p:txBody>
              <a:bodyPr/>
              <a:lstStyle/>
              <a:p>
                <a:endParaRPr lang="en-GB" dirty="0"/>
              </a:p>
            </p:txBody>
          </p:sp>
          <p:sp>
            <p:nvSpPr>
              <p:cNvPr id="39" name="Freeform 704"/>
              <p:cNvSpPr>
                <a:spLocks/>
              </p:cNvSpPr>
              <p:nvPr/>
            </p:nvSpPr>
            <p:spPr bwMode="auto">
              <a:xfrm rot="21479509" flipH="1">
                <a:off x="3755" y="2555"/>
                <a:ext cx="58" cy="46"/>
              </a:xfrm>
              <a:custGeom>
                <a:avLst/>
                <a:gdLst>
                  <a:gd name="T0" fmla="*/ 122 w 212"/>
                  <a:gd name="T1" fmla="*/ 3 h 161"/>
                  <a:gd name="T2" fmla="*/ 46 w 212"/>
                  <a:gd name="T3" fmla="*/ 13 h 161"/>
                  <a:gd name="T4" fmla="*/ 4 w 212"/>
                  <a:gd name="T5" fmla="*/ 46 h 161"/>
                  <a:gd name="T6" fmla="*/ 20 w 212"/>
                  <a:gd name="T7" fmla="*/ 107 h 161"/>
                  <a:gd name="T8" fmla="*/ 54 w 212"/>
                  <a:gd name="T9" fmla="*/ 141 h 161"/>
                  <a:gd name="T10" fmla="*/ 133 w 212"/>
                  <a:gd name="T11" fmla="*/ 153 h 161"/>
                  <a:gd name="T12" fmla="*/ 204 w 212"/>
                  <a:gd name="T13" fmla="*/ 92 h 161"/>
                  <a:gd name="T14" fmla="*/ 181 w 212"/>
                  <a:gd name="T15" fmla="*/ 32 h 161"/>
                  <a:gd name="T16" fmla="*/ 122 w 212"/>
                  <a:gd name="T17" fmla="*/ 3 h 16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2"/>
                  <a:gd name="T28" fmla="*/ 0 h 161"/>
                  <a:gd name="T29" fmla="*/ 212 w 212"/>
                  <a:gd name="T30" fmla="*/ 161 h 16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2" h="161">
                    <a:moveTo>
                      <a:pt x="122" y="3"/>
                    </a:moveTo>
                    <a:cubicBezTo>
                      <a:pt x="100" y="0"/>
                      <a:pt x="66" y="6"/>
                      <a:pt x="46" y="13"/>
                    </a:cubicBezTo>
                    <a:cubicBezTo>
                      <a:pt x="26" y="20"/>
                      <a:pt x="8" y="30"/>
                      <a:pt x="4" y="46"/>
                    </a:cubicBezTo>
                    <a:cubicBezTo>
                      <a:pt x="0" y="62"/>
                      <a:pt x="12" y="91"/>
                      <a:pt x="20" y="107"/>
                    </a:cubicBezTo>
                    <a:cubicBezTo>
                      <a:pt x="28" y="123"/>
                      <a:pt x="35" y="133"/>
                      <a:pt x="54" y="141"/>
                    </a:cubicBezTo>
                    <a:cubicBezTo>
                      <a:pt x="73" y="149"/>
                      <a:pt x="108" y="161"/>
                      <a:pt x="133" y="153"/>
                    </a:cubicBezTo>
                    <a:cubicBezTo>
                      <a:pt x="158" y="145"/>
                      <a:pt x="196" y="112"/>
                      <a:pt x="204" y="92"/>
                    </a:cubicBezTo>
                    <a:cubicBezTo>
                      <a:pt x="212" y="72"/>
                      <a:pt x="195" y="47"/>
                      <a:pt x="181" y="32"/>
                    </a:cubicBezTo>
                    <a:cubicBezTo>
                      <a:pt x="167" y="17"/>
                      <a:pt x="143" y="5"/>
                      <a:pt x="122" y="3"/>
                    </a:cubicBezTo>
                    <a:close/>
                  </a:path>
                </a:pathLst>
              </a:custGeom>
              <a:solidFill>
                <a:srgbClr val="014B7D"/>
              </a:solidFill>
              <a:ln w="3175" cap="flat" cmpd="sng">
                <a:solidFill>
                  <a:srgbClr val="000000"/>
                </a:solidFill>
                <a:prstDash val="solid"/>
                <a:round/>
                <a:headEnd/>
                <a:tailEnd/>
              </a:ln>
            </p:spPr>
            <p:txBody>
              <a:bodyPr/>
              <a:lstStyle/>
              <a:p>
                <a:endParaRPr lang="en-GB" dirty="0"/>
              </a:p>
            </p:txBody>
          </p:sp>
          <p:sp>
            <p:nvSpPr>
              <p:cNvPr id="40" name="Freeform 705"/>
              <p:cNvSpPr>
                <a:spLocks/>
              </p:cNvSpPr>
              <p:nvPr/>
            </p:nvSpPr>
            <p:spPr bwMode="auto">
              <a:xfrm rot="21479509" flipH="1">
                <a:off x="3768" y="2623"/>
                <a:ext cx="62" cy="50"/>
              </a:xfrm>
              <a:custGeom>
                <a:avLst/>
                <a:gdLst>
                  <a:gd name="T0" fmla="*/ 123 w 232"/>
                  <a:gd name="T1" fmla="*/ 0 h 176"/>
                  <a:gd name="T2" fmla="*/ 37 w 232"/>
                  <a:gd name="T3" fmla="*/ 43 h 176"/>
                  <a:gd name="T4" fmla="*/ 5 w 232"/>
                  <a:gd name="T5" fmla="*/ 118 h 176"/>
                  <a:gd name="T6" fmla="*/ 69 w 232"/>
                  <a:gd name="T7" fmla="*/ 161 h 176"/>
                  <a:gd name="T8" fmla="*/ 155 w 232"/>
                  <a:gd name="T9" fmla="*/ 172 h 176"/>
                  <a:gd name="T10" fmla="*/ 221 w 232"/>
                  <a:gd name="T11" fmla="*/ 136 h 176"/>
                  <a:gd name="T12" fmla="*/ 221 w 232"/>
                  <a:gd name="T13" fmla="*/ 84 h 176"/>
                  <a:gd name="T14" fmla="*/ 206 w 232"/>
                  <a:gd name="T15" fmla="*/ 42 h 176"/>
                  <a:gd name="T16" fmla="*/ 123 w 232"/>
                  <a:gd name="T17" fmla="*/ 0 h 1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2"/>
                  <a:gd name="T28" fmla="*/ 0 h 176"/>
                  <a:gd name="T29" fmla="*/ 232 w 232"/>
                  <a:gd name="T30" fmla="*/ 176 h 1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2" h="176">
                    <a:moveTo>
                      <a:pt x="123" y="0"/>
                    </a:moveTo>
                    <a:cubicBezTo>
                      <a:pt x="99" y="0"/>
                      <a:pt x="57" y="23"/>
                      <a:pt x="37" y="43"/>
                    </a:cubicBezTo>
                    <a:cubicBezTo>
                      <a:pt x="17" y="63"/>
                      <a:pt x="0" y="98"/>
                      <a:pt x="5" y="118"/>
                    </a:cubicBezTo>
                    <a:cubicBezTo>
                      <a:pt x="10" y="138"/>
                      <a:pt x="44" y="152"/>
                      <a:pt x="69" y="161"/>
                    </a:cubicBezTo>
                    <a:cubicBezTo>
                      <a:pt x="94" y="170"/>
                      <a:pt x="130" y="176"/>
                      <a:pt x="155" y="172"/>
                    </a:cubicBezTo>
                    <a:cubicBezTo>
                      <a:pt x="180" y="168"/>
                      <a:pt x="210" y="151"/>
                      <a:pt x="221" y="136"/>
                    </a:cubicBezTo>
                    <a:cubicBezTo>
                      <a:pt x="232" y="121"/>
                      <a:pt x="223" y="100"/>
                      <a:pt x="221" y="84"/>
                    </a:cubicBezTo>
                    <a:cubicBezTo>
                      <a:pt x="219" y="68"/>
                      <a:pt x="222" y="56"/>
                      <a:pt x="206" y="42"/>
                    </a:cubicBezTo>
                    <a:cubicBezTo>
                      <a:pt x="190" y="28"/>
                      <a:pt x="140" y="9"/>
                      <a:pt x="123" y="0"/>
                    </a:cubicBezTo>
                    <a:close/>
                  </a:path>
                </a:pathLst>
              </a:custGeom>
              <a:solidFill>
                <a:srgbClr val="014B7D"/>
              </a:solidFill>
              <a:ln w="3175" cap="flat" cmpd="sng">
                <a:solidFill>
                  <a:srgbClr val="000000"/>
                </a:solidFill>
                <a:prstDash val="solid"/>
                <a:round/>
                <a:headEnd/>
                <a:tailEnd/>
              </a:ln>
            </p:spPr>
            <p:txBody>
              <a:bodyPr/>
              <a:lstStyle/>
              <a:p>
                <a:endParaRPr lang="en-GB" dirty="0"/>
              </a:p>
            </p:txBody>
          </p:sp>
          <p:sp>
            <p:nvSpPr>
              <p:cNvPr id="41" name="Freeform 706"/>
              <p:cNvSpPr>
                <a:spLocks/>
              </p:cNvSpPr>
              <p:nvPr/>
            </p:nvSpPr>
            <p:spPr bwMode="auto">
              <a:xfrm rot="21479509" flipH="1">
                <a:off x="3783" y="2697"/>
                <a:ext cx="57" cy="59"/>
              </a:xfrm>
              <a:custGeom>
                <a:avLst/>
                <a:gdLst>
                  <a:gd name="T0" fmla="*/ 43 w 210"/>
                  <a:gd name="T1" fmla="*/ 0 h 202"/>
                  <a:gd name="T2" fmla="*/ 0 w 210"/>
                  <a:gd name="T3" fmla="*/ 54 h 202"/>
                  <a:gd name="T4" fmla="*/ 42 w 210"/>
                  <a:gd name="T5" fmla="*/ 146 h 202"/>
                  <a:gd name="T6" fmla="*/ 90 w 210"/>
                  <a:gd name="T7" fmla="*/ 187 h 202"/>
                  <a:gd name="T8" fmla="*/ 154 w 210"/>
                  <a:gd name="T9" fmla="*/ 198 h 202"/>
                  <a:gd name="T10" fmla="*/ 203 w 210"/>
                  <a:gd name="T11" fmla="*/ 165 h 202"/>
                  <a:gd name="T12" fmla="*/ 195 w 210"/>
                  <a:gd name="T13" fmla="*/ 75 h 202"/>
                  <a:gd name="T14" fmla="*/ 128 w 210"/>
                  <a:gd name="T15" fmla="*/ 41 h 202"/>
                  <a:gd name="T16" fmla="*/ 43 w 210"/>
                  <a:gd name="T17" fmla="*/ 0 h 20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0"/>
                  <a:gd name="T28" fmla="*/ 0 h 202"/>
                  <a:gd name="T29" fmla="*/ 210 w 210"/>
                  <a:gd name="T30" fmla="*/ 202 h 20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0" h="202">
                    <a:moveTo>
                      <a:pt x="43" y="0"/>
                    </a:moveTo>
                    <a:cubicBezTo>
                      <a:pt x="23" y="2"/>
                      <a:pt x="0" y="30"/>
                      <a:pt x="0" y="54"/>
                    </a:cubicBezTo>
                    <a:cubicBezTo>
                      <a:pt x="0" y="78"/>
                      <a:pt x="27" y="124"/>
                      <a:pt x="42" y="146"/>
                    </a:cubicBezTo>
                    <a:cubicBezTo>
                      <a:pt x="57" y="168"/>
                      <a:pt x="71" y="178"/>
                      <a:pt x="90" y="187"/>
                    </a:cubicBezTo>
                    <a:cubicBezTo>
                      <a:pt x="109" y="196"/>
                      <a:pt x="135" y="202"/>
                      <a:pt x="154" y="198"/>
                    </a:cubicBezTo>
                    <a:cubicBezTo>
                      <a:pt x="173" y="194"/>
                      <a:pt x="196" y="185"/>
                      <a:pt x="203" y="165"/>
                    </a:cubicBezTo>
                    <a:cubicBezTo>
                      <a:pt x="210" y="145"/>
                      <a:pt x="207" y="96"/>
                      <a:pt x="195" y="75"/>
                    </a:cubicBezTo>
                    <a:cubicBezTo>
                      <a:pt x="183" y="54"/>
                      <a:pt x="153" y="53"/>
                      <a:pt x="128" y="41"/>
                    </a:cubicBezTo>
                    <a:cubicBezTo>
                      <a:pt x="103" y="29"/>
                      <a:pt x="61" y="9"/>
                      <a:pt x="43" y="0"/>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42" name="Freeform 707"/>
              <p:cNvSpPr>
                <a:spLocks/>
              </p:cNvSpPr>
              <p:nvPr/>
            </p:nvSpPr>
            <p:spPr bwMode="auto">
              <a:xfrm rot="21479509" flipH="1">
                <a:off x="3791" y="2759"/>
                <a:ext cx="63" cy="57"/>
              </a:xfrm>
              <a:custGeom>
                <a:avLst/>
                <a:gdLst>
                  <a:gd name="T0" fmla="*/ 65 w 237"/>
                  <a:gd name="T1" fmla="*/ 0 h 200"/>
                  <a:gd name="T2" fmla="*/ 1 w 237"/>
                  <a:gd name="T3" fmla="*/ 65 h 200"/>
                  <a:gd name="T4" fmla="*/ 71 w 237"/>
                  <a:gd name="T5" fmla="*/ 137 h 200"/>
                  <a:gd name="T6" fmla="*/ 140 w 237"/>
                  <a:gd name="T7" fmla="*/ 194 h 200"/>
                  <a:gd name="T8" fmla="*/ 206 w 237"/>
                  <a:gd name="T9" fmla="*/ 175 h 200"/>
                  <a:gd name="T10" fmla="*/ 232 w 237"/>
                  <a:gd name="T11" fmla="*/ 130 h 200"/>
                  <a:gd name="T12" fmla="*/ 209 w 237"/>
                  <a:gd name="T13" fmla="*/ 32 h 200"/>
                  <a:gd name="T14" fmla="*/ 65 w 237"/>
                  <a:gd name="T15" fmla="*/ 0 h 200"/>
                  <a:gd name="T16" fmla="*/ 0 60000 65536"/>
                  <a:gd name="T17" fmla="*/ 0 60000 65536"/>
                  <a:gd name="T18" fmla="*/ 0 60000 65536"/>
                  <a:gd name="T19" fmla="*/ 0 60000 65536"/>
                  <a:gd name="T20" fmla="*/ 0 60000 65536"/>
                  <a:gd name="T21" fmla="*/ 0 60000 65536"/>
                  <a:gd name="T22" fmla="*/ 0 60000 65536"/>
                  <a:gd name="T23" fmla="*/ 0 60000 65536"/>
                  <a:gd name="T24" fmla="*/ 0 w 237"/>
                  <a:gd name="T25" fmla="*/ 0 h 200"/>
                  <a:gd name="T26" fmla="*/ 237 w 237"/>
                  <a:gd name="T27" fmla="*/ 200 h 2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37" h="200">
                    <a:moveTo>
                      <a:pt x="65" y="0"/>
                    </a:moveTo>
                    <a:cubicBezTo>
                      <a:pt x="33" y="6"/>
                      <a:pt x="0" y="42"/>
                      <a:pt x="1" y="65"/>
                    </a:cubicBezTo>
                    <a:cubicBezTo>
                      <a:pt x="2" y="88"/>
                      <a:pt x="48" y="115"/>
                      <a:pt x="71" y="137"/>
                    </a:cubicBezTo>
                    <a:cubicBezTo>
                      <a:pt x="94" y="159"/>
                      <a:pt x="118" y="188"/>
                      <a:pt x="140" y="194"/>
                    </a:cubicBezTo>
                    <a:cubicBezTo>
                      <a:pt x="162" y="200"/>
                      <a:pt x="191" y="186"/>
                      <a:pt x="206" y="175"/>
                    </a:cubicBezTo>
                    <a:cubicBezTo>
                      <a:pt x="221" y="164"/>
                      <a:pt x="232" y="154"/>
                      <a:pt x="232" y="130"/>
                    </a:cubicBezTo>
                    <a:cubicBezTo>
                      <a:pt x="232" y="106"/>
                      <a:pt x="237" y="54"/>
                      <a:pt x="209" y="32"/>
                    </a:cubicBezTo>
                    <a:cubicBezTo>
                      <a:pt x="181" y="10"/>
                      <a:pt x="95" y="7"/>
                      <a:pt x="65" y="0"/>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43" name="Freeform 708"/>
              <p:cNvSpPr>
                <a:spLocks/>
              </p:cNvSpPr>
              <p:nvPr/>
            </p:nvSpPr>
            <p:spPr bwMode="auto">
              <a:xfrm rot="21479509" flipH="1">
                <a:off x="3798" y="3217"/>
                <a:ext cx="36" cy="32"/>
              </a:xfrm>
              <a:custGeom>
                <a:avLst/>
                <a:gdLst>
                  <a:gd name="T0" fmla="*/ 111 w 135"/>
                  <a:gd name="T1" fmla="*/ 6 h 110"/>
                  <a:gd name="T2" fmla="*/ 55 w 135"/>
                  <a:gd name="T3" fmla="*/ 6 h 110"/>
                  <a:gd name="T4" fmla="*/ 6 w 135"/>
                  <a:gd name="T5" fmla="*/ 41 h 110"/>
                  <a:gd name="T6" fmla="*/ 16 w 135"/>
                  <a:gd name="T7" fmla="*/ 100 h 110"/>
                  <a:gd name="T8" fmla="*/ 76 w 135"/>
                  <a:gd name="T9" fmla="*/ 100 h 110"/>
                  <a:gd name="T10" fmla="*/ 128 w 135"/>
                  <a:gd name="T11" fmla="*/ 74 h 110"/>
                  <a:gd name="T12" fmla="*/ 121 w 135"/>
                  <a:gd name="T13" fmla="*/ 10 h 110"/>
                  <a:gd name="T14" fmla="*/ 0 60000 65536"/>
                  <a:gd name="T15" fmla="*/ 0 60000 65536"/>
                  <a:gd name="T16" fmla="*/ 0 60000 65536"/>
                  <a:gd name="T17" fmla="*/ 0 60000 65536"/>
                  <a:gd name="T18" fmla="*/ 0 60000 65536"/>
                  <a:gd name="T19" fmla="*/ 0 60000 65536"/>
                  <a:gd name="T20" fmla="*/ 0 60000 65536"/>
                  <a:gd name="T21" fmla="*/ 0 w 135"/>
                  <a:gd name="T22" fmla="*/ 0 h 110"/>
                  <a:gd name="T23" fmla="*/ 135 w 135"/>
                  <a:gd name="T24" fmla="*/ 110 h 1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5" h="110">
                    <a:moveTo>
                      <a:pt x="111" y="6"/>
                    </a:moveTo>
                    <a:cubicBezTo>
                      <a:pt x="102" y="6"/>
                      <a:pt x="72" y="0"/>
                      <a:pt x="55" y="6"/>
                    </a:cubicBezTo>
                    <a:cubicBezTo>
                      <a:pt x="38" y="12"/>
                      <a:pt x="12" y="25"/>
                      <a:pt x="6" y="41"/>
                    </a:cubicBezTo>
                    <a:cubicBezTo>
                      <a:pt x="0" y="57"/>
                      <a:pt x="4" y="90"/>
                      <a:pt x="16" y="100"/>
                    </a:cubicBezTo>
                    <a:cubicBezTo>
                      <a:pt x="28" y="110"/>
                      <a:pt x="57" y="104"/>
                      <a:pt x="76" y="100"/>
                    </a:cubicBezTo>
                    <a:cubicBezTo>
                      <a:pt x="95" y="96"/>
                      <a:pt x="121" y="89"/>
                      <a:pt x="128" y="74"/>
                    </a:cubicBezTo>
                    <a:cubicBezTo>
                      <a:pt x="135" y="59"/>
                      <a:pt x="122" y="23"/>
                      <a:pt x="121" y="10"/>
                    </a:cubicBezTo>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44" name="AutoShape 709"/>
              <p:cNvSpPr>
                <a:spLocks noChangeArrowheads="1"/>
              </p:cNvSpPr>
              <p:nvPr/>
            </p:nvSpPr>
            <p:spPr bwMode="auto">
              <a:xfrm rot="21587863" flipH="1">
                <a:off x="3766" y="3181"/>
                <a:ext cx="80" cy="28"/>
              </a:xfrm>
              <a:prstGeom prst="roundRect">
                <a:avLst>
                  <a:gd name="adj" fmla="val 16667"/>
                </a:avLst>
              </a:prstGeom>
              <a:solidFill>
                <a:srgbClr val="C0C0C0"/>
              </a:solidFill>
              <a:ln w="3175">
                <a:solidFill>
                  <a:srgbClr val="000000"/>
                </a:solidFill>
                <a:round/>
                <a:headEnd/>
                <a:tailEnd/>
              </a:ln>
            </p:spPr>
            <p:txBody>
              <a:bodyPr/>
              <a:lstStyle/>
              <a:p>
                <a:endParaRPr lang="en-US" dirty="0"/>
              </a:p>
            </p:txBody>
          </p:sp>
          <p:sp>
            <p:nvSpPr>
              <p:cNvPr id="45" name="Freeform 710"/>
              <p:cNvSpPr>
                <a:spLocks/>
              </p:cNvSpPr>
              <p:nvPr/>
            </p:nvSpPr>
            <p:spPr bwMode="auto">
              <a:xfrm rot="21479509" flipH="1">
                <a:off x="3778" y="3252"/>
                <a:ext cx="51" cy="48"/>
              </a:xfrm>
              <a:custGeom>
                <a:avLst/>
                <a:gdLst>
                  <a:gd name="T0" fmla="*/ 165 w 192"/>
                  <a:gd name="T1" fmla="*/ 9 h 164"/>
                  <a:gd name="T2" fmla="*/ 99 w 192"/>
                  <a:gd name="T3" fmla="*/ 16 h 164"/>
                  <a:gd name="T4" fmla="*/ 42 w 192"/>
                  <a:gd name="T5" fmla="*/ 39 h 164"/>
                  <a:gd name="T6" fmla="*/ 9 w 192"/>
                  <a:gd name="T7" fmla="*/ 136 h 164"/>
                  <a:gd name="T8" fmla="*/ 95 w 192"/>
                  <a:gd name="T9" fmla="*/ 162 h 164"/>
                  <a:gd name="T10" fmla="*/ 166 w 192"/>
                  <a:gd name="T11" fmla="*/ 125 h 164"/>
                  <a:gd name="T12" fmla="*/ 192 w 192"/>
                  <a:gd name="T13" fmla="*/ 69 h 164"/>
                  <a:gd name="T14" fmla="*/ 165 w 192"/>
                  <a:gd name="T15" fmla="*/ 9 h 164"/>
                  <a:gd name="T16" fmla="*/ 0 60000 65536"/>
                  <a:gd name="T17" fmla="*/ 0 60000 65536"/>
                  <a:gd name="T18" fmla="*/ 0 60000 65536"/>
                  <a:gd name="T19" fmla="*/ 0 60000 65536"/>
                  <a:gd name="T20" fmla="*/ 0 60000 65536"/>
                  <a:gd name="T21" fmla="*/ 0 60000 65536"/>
                  <a:gd name="T22" fmla="*/ 0 60000 65536"/>
                  <a:gd name="T23" fmla="*/ 0 60000 65536"/>
                  <a:gd name="T24" fmla="*/ 0 w 192"/>
                  <a:gd name="T25" fmla="*/ 0 h 164"/>
                  <a:gd name="T26" fmla="*/ 192 w 192"/>
                  <a:gd name="T27" fmla="*/ 164 h 16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2" h="164">
                    <a:moveTo>
                      <a:pt x="165" y="9"/>
                    </a:moveTo>
                    <a:cubicBezTo>
                      <a:pt x="150" y="0"/>
                      <a:pt x="119" y="11"/>
                      <a:pt x="99" y="16"/>
                    </a:cubicBezTo>
                    <a:cubicBezTo>
                      <a:pt x="79" y="21"/>
                      <a:pt x="57" y="19"/>
                      <a:pt x="42" y="39"/>
                    </a:cubicBezTo>
                    <a:cubicBezTo>
                      <a:pt x="27" y="59"/>
                      <a:pt x="0" y="116"/>
                      <a:pt x="9" y="136"/>
                    </a:cubicBezTo>
                    <a:cubicBezTo>
                      <a:pt x="18" y="156"/>
                      <a:pt x="69" y="164"/>
                      <a:pt x="95" y="162"/>
                    </a:cubicBezTo>
                    <a:cubicBezTo>
                      <a:pt x="121" y="160"/>
                      <a:pt x="150" y="141"/>
                      <a:pt x="166" y="125"/>
                    </a:cubicBezTo>
                    <a:cubicBezTo>
                      <a:pt x="182" y="109"/>
                      <a:pt x="192" y="88"/>
                      <a:pt x="192" y="69"/>
                    </a:cubicBezTo>
                    <a:cubicBezTo>
                      <a:pt x="192" y="50"/>
                      <a:pt x="180" y="18"/>
                      <a:pt x="165" y="9"/>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46" name="Freeform 711"/>
              <p:cNvSpPr>
                <a:spLocks/>
              </p:cNvSpPr>
              <p:nvPr/>
            </p:nvSpPr>
            <p:spPr bwMode="auto">
              <a:xfrm rot="21479509" flipH="1">
                <a:off x="3778" y="3307"/>
                <a:ext cx="49" cy="44"/>
              </a:xfrm>
              <a:custGeom>
                <a:avLst/>
                <a:gdLst>
                  <a:gd name="T0" fmla="*/ 38 w 180"/>
                  <a:gd name="T1" fmla="*/ 38 h 154"/>
                  <a:gd name="T2" fmla="*/ 5 w 180"/>
                  <a:gd name="T3" fmla="*/ 111 h 154"/>
                  <a:gd name="T4" fmla="*/ 70 w 180"/>
                  <a:gd name="T5" fmla="*/ 154 h 154"/>
                  <a:gd name="T6" fmla="*/ 162 w 180"/>
                  <a:gd name="T7" fmla="*/ 113 h 154"/>
                  <a:gd name="T8" fmla="*/ 177 w 180"/>
                  <a:gd name="T9" fmla="*/ 36 h 154"/>
                  <a:gd name="T10" fmla="*/ 147 w 180"/>
                  <a:gd name="T11" fmla="*/ 4 h 154"/>
                  <a:gd name="T12" fmla="*/ 98 w 180"/>
                  <a:gd name="T13" fmla="*/ 12 h 154"/>
                  <a:gd name="T14" fmla="*/ 38 w 180"/>
                  <a:gd name="T15" fmla="*/ 38 h 154"/>
                  <a:gd name="T16" fmla="*/ 0 60000 65536"/>
                  <a:gd name="T17" fmla="*/ 0 60000 65536"/>
                  <a:gd name="T18" fmla="*/ 0 60000 65536"/>
                  <a:gd name="T19" fmla="*/ 0 60000 65536"/>
                  <a:gd name="T20" fmla="*/ 0 60000 65536"/>
                  <a:gd name="T21" fmla="*/ 0 60000 65536"/>
                  <a:gd name="T22" fmla="*/ 0 60000 65536"/>
                  <a:gd name="T23" fmla="*/ 0 60000 65536"/>
                  <a:gd name="T24" fmla="*/ 0 w 180"/>
                  <a:gd name="T25" fmla="*/ 0 h 154"/>
                  <a:gd name="T26" fmla="*/ 180 w 180"/>
                  <a:gd name="T27" fmla="*/ 154 h 15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0" h="154">
                    <a:moveTo>
                      <a:pt x="38" y="38"/>
                    </a:moveTo>
                    <a:cubicBezTo>
                      <a:pt x="23" y="54"/>
                      <a:pt x="0" y="92"/>
                      <a:pt x="5" y="111"/>
                    </a:cubicBezTo>
                    <a:cubicBezTo>
                      <a:pt x="10" y="130"/>
                      <a:pt x="44" y="154"/>
                      <a:pt x="70" y="154"/>
                    </a:cubicBezTo>
                    <a:cubicBezTo>
                      <a:pt x="96" y="154"/>
                      <a:pt x="144" y="133"/>
                      <a:pt x="162" y="113"/>
                    </a:cubicBezTo>
                    <a:cubicBezTo>
                      <a:pt x="180" y="93"/>
                      <a:pt x="179" y="54"/>
                      <a:pt x="177" y="36"/>
                    </a:cubicBezTo>
                    <a:cubicBezTo>
                      <a:pt x="175" y="18"/>
                      <a:pt x="160" y="8"/>
                      <a:pt x="147" y="4"/>
                    </a:cubicBezTo>
                    <a:cubicBezTo>
                      <a:pt x="134" y="0"/>
                      <a:pt x="116" y="6"/>
                      <a:pt x="98" y="12"/>
                    </a:cubicBezTo>
                    <a:cubicBezTo>
                      <a:pt x="80" y="18"/>
                      <a:pt x="53" y="22"/>
                      <a:pt x="38" y="38"/>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47" name="Freeform 712"/>
              <p:cNvSpPr>
                <a:spLocks/>
              </p:cNvSpPr>
              <p:nvPr/>
            </p:nvSpPr>
            <p:spPr bwMode="auto">
              <a:xfrm rot="21479509" flipH="1">
                <a:off x="3769" y="3355"/>
                <a:ext cx="34" cy="37"/>
              </a:xfrm>
              <a:custGeom>
                <a:avLst/>
                <a:gdLst>
                  <a:gd name="T0" fmla="*/ 100 w 122"/>
                  <a:gd name="T1" fmla="*/ 8 h 128"/>
                  <a:gd name="T2" fmla="*/ 32 w 122"/>
                  <a:gd name="T3" fmla="*/ 8 h 128"/>
                  <a:gd name="T4" fmla="*/ 0 w 122"/>
                  <a:gd name="T5" fmla="*/ 57 h 128"/>
                  <a:gd name="T6" fmla="*/ 32 w 122"/>
                  <a:gd name="T7" fmla="*/ 121 h 128"/>
                  <a:gd name="T8" fmla="*/ 109 w 122"/>
                  <a:gd name="T9" fmla="*/ 99 h 128"/>
                  <a:gd name="T10" fmla="*/ 113 w 122"/>
                  <a:gd name="T11" fmla="*/ 34 h 128"/>
                  <a:gd name="T12" fmla="*/ 0 60000 65536"/>
                  <a:gd name="T13" fmla="*/ 0 60000 65536"/>
                  <a:gd name="T14" fmla="*/ 0 60000 65536"/>
                  <a:gd name="T15" fmla="*/ 0 60000 65536"/>
                  <a:gd name="T16" fmla="*/ 0 60000 65536"/>
                  <a:gd name="T17" fmla="*/ 0 60000 65536"/>
                  <a:gd name="T18" fmla="*/ 0 w 122"/>
                  <a:gd name="T19" fmla="*/ 0 h 128"/>
                  <a:gd name="T20" fmla="*/ 122 w 122"/>
                  <a:gd name="T21" fmla="*/ 128 h 128"/>
                </a:gdLst>
                <a:ahLst/>
                <a:cxnLst>
                  <a:cxn ang="T12">
                    <a:pos x="T0" y="T1"/>
                  </a:cxn>
                  <a:cxn ang="T13">
                    <a:pos x="T2" y="T3"/>
                  </a:cxn>
                  <a:cxn ang="T14">
                    <a:pos x="T4" y="T5"/>
                  </a:cxn>
                  <a:cxn ang="T15">
                    <a:pos x="T6" y="T7"/>
                  </a:cxn>
                  <a:cxn ang="T16">
                    <a:pos x="T8" y="T9"/>
                  </a:cxn>
                  <a:cxn ang="T17">
                    <a:pos x="T10" y="T11"/>
                  </a:cxn>
                </a:cxnLst>
                <a:rect l="T18" t="T19" r="T20" b="T21"/>
                <a:pathLst>
                  <a:path w="122" h="128">
                    <a:moveTo>
                      <a:pt x="100" y="8"/>
                    </a:moveTo>
                    <a:cubicBezTo>
                      <a:pt x="89" y="8"/>
                      <a:pt x="49" y="0"/>
                      <a:pt x="32" y="8"/>
                    </a:cubicBezTo>
                    <a:cubicBezTo>
                      <a:pt x="15" y="16"/>
                      <a:pt x="0" y="38"/>
                      <a:pt x="0" y="57"/>
                    </a:cubicBezTo>
                    <a:cubicBezTo>
                      <a:pt x="0" y="76"/>
                      <a:pt x="14" y="114"/>
                      <a:pt x="32" y="121"/>
                    </a:cubicBezTo>
                    <a:cubicBezTo>
                      <a:pt x="50" y="128"/>
                      <a:pt x="96" y="113"/>
                      <a:pt x="109" y="99"/>
                    </a:cubicBezTo>
                    <a:cubicBezTo>
                      <a:pt x="122" y="85"/>
                      <a:pt x="112" y="48"/>
                      <a:pt x="113" y="34"/>
                    </a:cubicBezTo>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48" name="Freeform 713"/>
              <p:cNvSpPr>
                <a:spLocks/>
              </p:cNvSpPr>
              <p:nvPr/>
            </p:nvSpPr>
            <p:spPr bwMode="auto">
              <a:xfrm rot="21479509" flipH="1">
                <a:off x="3763" y="3403"/>
                <a:ext cx="45" cy="44"/>
              </a:xfrm>
              <a:custGeom>
                <a:avLst/>
                <a:gdLst>
                  <a:gd name="T0" fmla="*/ 123 w 165"/>
                  <a:gd name="T1" fmla="*/ 9 h 153"/>
                  <a:gd name="T2" fmla="*/ 25 w 165"/>
                  <a:gd name="T3" fmla="*/ 25 h 153"/>
                  <a:gd name="T4" fmla="*/ 3 w 165"/>
                  <a:gd name="T5" fmla="*/ 100 h 153"/>
                  <a:gd name="T6" fmla="*/ 41 w 165"/>
                  <a:gd name="T7" fmla="*/ 140 h 153"/>
                  <a:gd name="T8" fmla="*/ 100 w 165"/>
                  <a:gd name="T9" fmla="*/ 143 h 153"/>
                  <a:gd name="T10" fmla="*/ 161 w 165"/>
                  <a:gd name="T11" fmla="*/ 80 h 153"/>
                  <a:gd name="T12" fmla="*/ 123 w 165"/>
                  <a:gd name="T13" fmla="*/ 9 h 153"/>
                  <a:gd name="T14" fmla="*/ 0 60000 65536"/>
                  <a:gd name="T15" fmla="*/ 0 60000 65536"/>
                  <a:gd name="T16" fmla="*/ 0 60000 65536"/>
                  <a:gd name="T17" fmla="*/ 0 60000 65536"/>
                  <a:gd name="T18" fmla="*/ 0 60000 65536"/>
                  <a:gd name="T19" fmla="*/ 0 60000 65536"/>
                  <a:gd name="T20" fmla="*/ 0 60000 65536"/>
                  <a:gd name="T21" fmla="*/ 0 w 165"/>
                  <a:gd name="T22" fmla="*/ 0 h 153"/>
                  <a:gd name="T23" fmla="*/ 165 w 165"/>
                  <a:gd name="T24" fmla="*/ 153 h 15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5" h="153">
                    <a:moveTo>
                      <a:pt x="123" y="9"/>
                    </a:moveTo>
                    <a:cubicBezTo>
                      <a:pt x="100" y="0"/>
                      <a:pt x="45" y="10"/>
                      <a:pt x="25" y="25"/>
                    </a:cubicBezTo>
                    <a:cubicBezTo>
                      <a:pt x="5" y="40"/>
                      <a:pt x="0" y="81"/>
                      <a:pt x="3" y="100"/>
                    </a:cubicBezTo>
                    <a:cubicBezTo>
                      <a:pt x="6" y="119"/>
                      <a:pt x="25" y="133"/>
                      <a:pt x="41" y="140"/>
                    </a:cubicBezTo>
                    <a:cubicBezTo>
                      <a:pt x="57" y="147"/>
                      <a:pt x="80" y="153"/>
                      <a:pt x="100" y="143"/>
                    </a:cubicBezTo>
                    <a:cubicBezTo>
                      <a:pt x="120" y="133"/>
                      <a:pt x="157" y="102"/>
                      <a:pt x="161" y="80"/>
                    </a:cubicBezTo>
                    <a:cubicBezTo>
                      <a:pt x="165" y="58"/>
                      <a:pt x="146" y="18"/>
                      <a:pt x="123" y="9"/>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49" name="Freeform 714"/>
              <p:cNvSpPr>
                <a:spLocks/>
              </p:cNvSpPr>
              <p:nvPr/>
            </p:nvSpPr>
            <p:spPr bwMode="auto">
              <a:xfrm rot="21479509" flipH="1">
                <a:off x="3761" y="3452"/>
                <a:ext cx="35" cy="41"/>
              </a:xfrm>
              <a:custGeom>
                <a:avLst/>
                <a:gdLst>
                  <a:gd name="T0" fmla="*/ 56 w 132"/>
                  <a:gd name="T1" fmla="*/ 0 h 142"/>
                  <a:gd name="T2" fmla="*/ 2 w 132"/>
                  <a:gd name="T3" fmla="*/ 65 h 142"/>
                  <a:gd name="T4" fmla="*/ 46 w 132"/>
                  <a:gd name="T5" fmla="*/ 134 h 142"/>
                  <a:gd name="T6" fmla="*/ 106 w 132"/>
                  <a:gd name="T7" fmla="*/ 115 h 142"/>
                  <a:gd name="T8" fmla="*/ 131 w 132"/>
                  <a:gd name="T9" fmla="*/ 54 h 142"/>
                  <a:gd name="T10" fmla="*/ 113 w 132"/>
                  <a:gd name="T11" fmla="*/ 21 h 142"/>
                  <a:gd name="T12" fmla="*/ 56 w 132"/>
                  <a:gd name="T13" fmla="*/ 0 h 142"/>
                  <a:gd name="T14" fmla="*/ 0 60000 65536"/>
                  <a:gd name="T15" fmla="*/ 0 60000 65536"/>
                  <a:gd name="T16" fmla="*/ 0 60000 65536"/>
                  <a:gd name="T17" fmla="*/ 0 60000 65536"/>
                  <a:gd name="T18" fmla="*/ 0 60000 65536"/>
                  <a:gd name="T19" fmla="*/ 0 60000 65536"/>
                  <a:gd name="T20" fmla="*/ 0 60000 65536"/>
                  <a:gd name="T21" fmla="*/ 0 w 132"/>
                  <a:gd name="T22" fmla="*/ 0 h 142"/>
                  <a:gd name="T23" fmla="*/ 132 w 132"/>
                  <a:gd name="T24" fmla="*/ 142 h 14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2" h="142">
                    <a:moveTo>
                      <a:pt x="56" y="0"/>
                    </a:moveTo>
                    <a:cubicBezTo>
                      <a:pt x="39" y="7"/>
                      <a:pt x="4" y="43"/>
                      <a:pt x="2" y="65"/>
                    </a:cubicBezTo>
                    <a:cubicBezTo>
                      <a:pt x="0" y="87"/>
                      <a:pt x="29" y="126"/>
                      <a:pt x="46" y="134"/>
                    </a:cubicBezTo>
                    <a:cubicBezTo>
                      <a:pt x="63" y="142"/>
                      <a:pt x="92" y="128"/>
                      <a:pt x="106" y="115"/>
                    </a:cubicBezTo>
                    <a:cubicBezTo>
                      <a:pt x="120" y="102"/>
                      <a:pt x="130" y="70"/>
                      <a:pt x="131" y="54"/>
                    </a:cubicBezTo>
                    <a:cubicBezTo>
                      <a:pt x="132" y="38"/>
                      <a:pt x="125" y="30"/>
                      <a:pt x="113" y="21"/>
                    </a:cubicBezTo>
                    <a:cubicBezTo>
                      <a:pt x="101" y="12"/>
                      <a:pt x="68" y="4"/>
                      <a:pt x="56" y="0"/>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50" name="Freeform 715"/>
              <p:cNvSpPr>
                <a:spLocks/>
              </p:cNvSpPr>
              <p:nvPr/>
            </p:nvSpPr>
            <p:spPr bwMode="auto">
              <a:xfrm rot="21479509" flipH="1">
                <a:off x="3818" y="2810"/>
                <a:ext cx="39" cy="37"/>
              </a:xfrm>
              <a:custGeom>
                <a:avLst/>
                <a:gdLst>
                  <a:gd name="T0" fmla="*/ 60 w 145"/>
                  <a:gd name="T1" fmla="*/ 1 h 129"/>
                  <a:gd name="T2" fmla="*/ 2 w 145"/>
                  <a:gd name="T3" fmla="*/ 53 h 129"/>
                  <a:gd name="T4" fmla="*/ 72 w 145"/>
                  <a:gd name="T5" fmla="*/ 125 h 129"/>
                  <a:gd name="T6" fmla="*/ 135 w 145"/>
                  <a:gd name="T7" fmla="*/ 76 h 129"/>
                  <a:gd name="T8" fmla="*/ 131 w 145"/>
                  <a:gd name="T9" fmla="*/ 46 h 129"/>
                  <a:gd name="T10" fmla="*/ 60 w 145"/>
                  <a:gd name="T11" fmla="*/ 1 h 129"/>
                  <a:gd name="T12" fmla="*/ 0 60000 65536"/>
                  <a:gd name="T13" fmla="*/ 0 60000 65536"/>
                  <a:gd name="T14" fmla="*/ 0 60000 65536"/>
                  <a:gd name="T15" fmla="*/ 0 60000 65536"/>
                  <a:gd name="T16" fmla="*/ 0 60000 65536"/>
                  <a:gd name="T17" fmla="*/ 0 60000 65536"/>
                  <a:gd name="T18" fmla="*/ 0 w 145"/>
                  <a:gd name="T19" fmla="*/ 0 h 129"/>
                  <a:gd name="T20" fmla="*/ 145 w 145"/>
                  <a:gd name="T21" fmla="*/ 129 h 129"/>
                </a:gdLst>
                <a:ahLst/>
                <a:cxnLst>
                  <a:cxn ang="T12">
                    <a:pos x="T0" y="T1"/>
                  </a:cxn>
                  <a:cxn ang="T13">
                    <a:pos x="T2" y="T3"/>
                  </a:cxn>
                  <a:cxn ang="T14">
                    <a:pos x="T4" y="T5"/>
                  </a:cxn>
                  <a:cxn ang="T15">
                    <a:pos x="T6" y="T7"/>
                  </a:cxn>
                  <a:cxn ang="T16">
                    <a:pos x="T8" y="T9"/>
                  </a:cxn>
                  <a:cxn ang="T17">
                    <a:pos x="T10" y="T11"/>
                  </a:cxn>
                </a:cxnLst>
                <a:rect l="T18" t="T19" r="T20" b="T21"/>
                <a:pathLst>
                  <a:path w="145" h="129">
                    <a:moveTo>
                      <a:pt x="60" y="1"/>
                    </a:moveTo>
                    <a:cubicBezTo>
                      <a:pt x="39" y="2"/>
                      <a:pt x="0" y="32"/>
                      <a:pt x="2" y="53"/>
                    </a:cubicBezTo>
                    <a:cubicBezTo>
                      <a:pt x="4" y="74"/>
                      <a:pt x="50" y="121"/>
                      <a:pt x="72" y="125"/>
                    </a:cubicBezTo>
                    <a:cubicBezTo>
                      <a:pt x="94" y="129"/>
                      <a:pt x="125" y="89"/>
                      <a:pt x="135" y="76"/>
                    </a:cubicBezTo>
                    <a:cubicBezTo>
                      <a:pt x="145" y="63"/>
                      <a:pt x="143" y="58"/>
                      <a:pt x="131" y="46"/>
                    </a:cubicBezTo>
                    <a:cubicBezTo>
                      <a:pt x="119" y="34"/>
                      <a:pt x="81" y="0"/>
                      <a:pt x="60" y="1"/>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grpSp>
            <p:nvGrpSpPr>
              <p:cNvPr id="51" name="Group 717"/>
              <p:cNvGrpSpPr>
                <a:grpSpLocks/>
              </p:cNvGrpSpPr>
              <p:nvPr/>
            </p:nvGrpSpPr>
            <p:grpSpPr bwMode="auto">
              <a:xfrm rot="-52592">
                <a:off x="3624" y="3555"/>
                <a:ext cx="190" cy="441"/>
                <a:chOff x="3721" y="3825"/>
                <a:chExt cx="236" cy="502"/>
              </a:xfrm>
            </p:grpSpPr>
            <p:sp>
              <p:nvSpPr>
                <p:cNvPr id="98" name="Freeform 718"/>
                <p:cNvSpPr>
                  <a:spLocks/>
                </p:cNvSpPr>
                <p:nvPr/>
              </p:nvSpPr>
              <p:spPr bwMode="auto">
                <a:xfrm>
                  <a:off x="3721" y="3825"/>
                  <a:ext cx="236" cy="502"/>
                </a:xfrm>
                <a:custGeom>
                  <a:avLst/>
                  <a:gdLst>
                    <a:gd name="T0" fmla="*/ 137 w 236"/>
                    <a:gd name="T1" fmla="*/ 201 h 502"/>
                    <a:gd name="T2" fmla="*/ 215 w 236"/>
                    <a:gd name="T3" fmla="*/ 0 h 502"/>
                    <a:gd name="T4" fmla="*/ 236 w 236"/>
                    <a:gd name="T5" fmla="*/ 0 h 502"/>
                    <a:gd name="T6" fmla="*/ 224 w 236"/>
                    <a:gd name="T7" fmla="*/ 60 h 502"/>
                    <a:gd name="T8" fmla="*/ 152 w 236"/>
                    <a:gd name="T9" fmla="*/ 240 h 502"/>
                    <a:gd name="T10" fmla="*/ 104 w 236"/>
                    <a:gd name="T11" fmla="*/ 345 h 502"/>
                    <a:gd name="T12" fmla="*/ 35 w 236"/>
                    <a:gd name="T13" fmla="*/ 492 h 502"/>
                    <a:gd name="T14" fmla="*/ 0 w 236"/>
                    <a:gd name="T15" fmla="*/ 489 h 502"/>
                    <a:gd name="T16" fmla="*/ 38 w 236"/>
                    <a:gd name="T17" fmla="*/ 396 h 502"/>
                    <a:gd name="T18" fmla="*/ 73 w 236"/>
                    <a:gd name="T19" fmla="*/ 300 h 502"/>
                    <a:gd name="T20" fmla="*/ 106 w 236"/>
                    <a:gd name="T21" fmla="*/ 208 h 502"/>
                    <a:gd name="T22" fmla="*/ 131 w 236"/>
                    <a:gd name="T23" fmla="*/ 210 h 502"/>
                    <a:gd name="T24" fmla="*/ 98 w 236"/>
                    <a:gd name="T25" fmla="*/ 290 h 502"/>
                    <a:gd name="T26" fmla="*/ 56 w 236"/>
                    <a:gd name="T27" fmla="*/ 399 h 502"/>
                    <a:gd name="T28" fmla="*/ 9 w 236"/>
                    <a:gd name="T29" fmla="*/ 502 h 50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36"/>
                    <a:gd name="T46" fmla="*/ 0 h 502"/>
                    <a:gd name="T47" fmla="*/ 236 w 236"/>
                    <a:gd name="T48" fmla="*/ 502 h 50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36" h="502">
                      <a:moveTo>
                        <a:pt x="137" y="201"/>
                      </a:moveTo>
                      <a:lnTo>
                        <a:pt x="215" y="0"/>
                      </a:lnTo>
                      <a:lnTo>
                        <a:pt x="236" y="0"/>
                      </a:lnTo>
                      <a:lnTo>
                        <a:pt x="224" y="60"/>
                      </a:lnTo>
                      <a:lnTo>
                        <a:pt x="152" y="240"/>
                      </a:lnTo>
                      <a:lnTo>
                        <a:pt x="104" y="345"/>
                      </a:lnTo>
                      <a:lnTo>
                        <a:pt x="35" y="492"/>
                      </a:lnTo>
                      <a:lnTo>
                        <a:pt x="0" y="489"/>
                      </a:lnTo>
                      <a:lnTo>
                        <a:pt x="38" y="396"/>
                      </a:lnTo>
                      <a:lnTo>
                        <a:pt x="73" y="300"/>
                      </a:lnTo>
                      <a:lnTo>
                        <a:pt x="106" y="208"/>
                      </a:lnTo>
                      <a:lnTo>
                        <a:pt x="131" y="210"/>
                      </a:lnTo>
                      <a:lnTo>
                        <a:pt x="98" y="290"/>
                      </a:lnTo>
                      <a:lnTo>
                        <a:pt x="56" y="399"/>
                      </a:lnTo>
                      <a:cubicBezTo>
                        <a:pt x="41" y="434"/>
                        <a:pt x="19" y="481"/>
                        <a:pt x="9" y="502"/>
                      </a:cubicBezTo>
                    </a:path>
                  </a:pathLst>
                </a:custGeom>
                <a:solidFill>
                  <a:srgbClr val="C0C0C0"/>
                </a:solidFill>
                <a:ln w="3175" cap="flat" cmpd="sng">
                  <a:solidFill>
                    <a:srgbClr val="000000"/>
                  </a:solidFill>
                  <a:prstDash val="solid"/>
                  <a:round/>
                  <a:headEnd/>
                  <a:tailEnd/>
                </a:ln>
              </p:spPr>
              <p:txBody>
                <a:bodyPr/>
                <a:lstStyle/>
                <a:p>
                  <a:endParaRPr lang="en-GB" dirty="0"/>
                </a:p>
              </p:txBody>
            </p:sp>
            <p:sp>
              <p:nvSpPr>
                <p:cNvPr id="99" name="Oval 719"/>
                <p:cNvSpPr>
                  <a:spLocks noChangeArrowheads="1"/>
                </p:cNvSpPr>
                <p:nvPr/>
              </p:nvSpPr>
              <p:spPr bwMode="auto">
                <a:xfrm rot="578412" flipH="1">
                  <a:off x="3880" y="3975"/>
                  <a:ext cx="22" cy="33"/>
                </a:xfrm>
                <a:prstGeom prst="ellipse">
                  <a:avLst/>
                </a:prstGeom>
                <a:solidFill>
                  <a:srgbClr val="FFFFFF"/>
                </a:solidFill>
                <a:ln w="3175">
                  <a:solidFill>
                    <a:srgbClr val="000000"/>
                  </a:solidFill>
                  <a:round/>
                  <a:headEnd/>
                  <a:tailEnd/>
                </a:ln>
              </p:spPr>
              <p:txBody>
                <a:bodyPr/>
                <a:lstStyle/>
                <a:p>
                  <a:endParaRPr lang="en-US" dirty="0"/>
                </a:p>
              </p:txBody>
            </p:sp>
          </p:grpSp>
          <p:sp>
            <p:nvSpPr>
              <p:cNvPr id="52" name="Line 720"/>
              <p:cNvSpPr>
                <a:spLocks noChangeShapeType="1"/>
              </p:cNvSpPr>
              <p:nvPr/>
            </p:nvSpPr>
            <p:spPr bwMode="auto">
              <a:xfrm rot="21479509" flipH="1">
                <a:off x="3752" y="2912"/>
                <a:ext cx="151" cy="0"/>
              </a:xfrm>
              <a:prstGeom prst="line">
                <a:avLst/>
              </a:prstGeom>
              <a:noFill/>
              <a:ln w="3175">
                <a:solidFill>
                  <a:srgbClr val="000000"/>
                </a:solidFill>
                <a:round/>
                <a:headEnd/>
                <a:tailEnd/>
              </a:ln>
            </p:spPr>
            <p:txBody>
              <a:bodyPr/>
              <a:lstStyle/>
              <a:p>
                <a:endParaRPr lang="en-GB" dirty="0"/>
              </a:p>
            </p:txBody>
          </p:sp>
          <p:sp>
            <p:nvSpPr>
              <p:cNvPr id="53" name="Freeform 721"/>
              <p:cNvSpPr>
                <a:spLocks/>
              </p:cNvSpPr>
              <p:nvPr/>
            </p:nvSpPr>
            <p:spPr bwMode="auto">
              <a:xfrm rot="-52592">
                <a:off x="3741" y="2405"/>
                <a:ext cx="66" cy="115"/>
              </a:xfrm>
              <a:custGeom>
                <a:avLst/>
                <a:gdLst>
                  <a:gd name="T0" fmla="*/ 0 w 83"/>
                  <a:gd name="T1" fmla="*/ 0 h 130"/>
                  <a:gd name="T2" fmla="*/ 36 w 83"/>
                  <a:gd name="T3" fmla="*/ 33 h 130"/>
                  <a:gd name="T4" fmla="*/ 62 w 83"/>
                  <a:gd name="T5" fmla="*/ 73 h 130"/>
                  <a:gd name="T6" fmla="*/ 83 w 83"/>
                  <a:gd name="T7" fmla="*/ 130 h 130"/>
                  <a:gd name="T8" fmla="*/ 0 60000 65536"/>
                  <a:gd name="T9" fmla="*/ 0 60000 65536"/>
                  <a:gd name="T10" fmla="*/ 0 60000 65536"/>
                  <a:gd name="T11" fmla="*/ 0 60000 65536"/>
                  <a:gd name="T12" fmla="*/ 0 w 83"/>
                  <a:gd name="T13" fmla="*/ 0 h 130"/>
                  <a:gd name="T14" fmla="*/ 83 w 83"/>
                  <a:gd name="T15" fmla="*/ 130 h 130"/>
                </a:gdLst>
                <a:ahLst/>
                <a:cxnLst>
                  <a:cxn ang="T8">
                    <a:pos x="T0" y="T1"/>
                  </a:cxn>
                  <a:cxn ang="T9">
                    <a:pos x="T2" y="T3"/>
                  </a:cxn>
                  <a:cxn ang="T10">
                    <a:pos x="T4" y="T5"/>
                  </a:cxn>
                  <a:cxn ang="T11">
                    <a:pos x="T6" y="T7"/>
                  </a:cxn>
                </a:cxnLst>
                <a:rect l="T12" t="T13" r="T14" b="T15"/>
                <a:pathLst>
                  <a:path w="83" h="130">
                    <a:moveTo>
                      <a:pt x="0" y="0"/>
                    </a:moveTo>
                    <a:lnTo>
                      <a:pt x="36" y="33"/>
                    </a:lnTo>
                    <a:lnTo>
                      <a:pt x="62" y="73"/>
                    </a:lnTo>
                    <a:lnTo>
                      <a:pt x="83" y="130"/>
                    </a:lnTo>
                  </a:path>
                </a:pathLst>
              </a:custGeom>
              <a:noFill/>
              <a:ln w="3175" cmpd="sng">
                <a:solidFill>
                  <a:srgbClr val="000000"/>
                </a:solidFill>
                <a:round/>
                <a:headEnd/>
                <a:tailEnd/>
              </a:ln>
            </p:spPr>
            <p:txBody>
              <a:bodyPr/>
              <a:lstStyle/>
              <a:p>
                <a:endParaRPr lang="en-GB" dirty="0"/>
              </a:p>
            </p:txBody>
          </p:sp>
          <p:sp>
            <p:nvSpPr>
              <p:cNvPr id="54" name="Freeform 722"/>
              <p:cNvSpPr>
                <a:spLocks/>
              </p:cNvSpPr>
              <p:nvPr/>
            </p:nvSpPr>
            <p:spPr bwMode="auto">
              <a:xfrm rot="21479509" flipH="1">
                <a:off x="3781" y="3420"/>
                <a:ext cx="39" cy="101"/>
              </a:xfrm>
              <a:custGeom>
                <a:avLst/>
                <a:gdLst>
                  <a:gd name="T0" fmla="*/ 0 w 72"/>
                  <a:gd name="T1" fmla="*/ 0 h 171"/>
                  <a:gd name="T2" fmla="*/ 24 w 72"/>
                  <a:gd name="T3" fmla="*/ 108 h 171"/>
                  <a:gd name="T4" fmla="*/ 72 w 72"/>
                  <a:gd name="T5" fmla="*/ 171 h 171"/>
                  <a:gd name="T6" fmla="*/ 0 60000 65536"/>
                  <a:gd name="T7" fmla="*/ 0 60000 65536"/>
                  <a:gd name="T8" fmla="*/ 0 60000 65536"/>
                  <a:gd name="T9" fmla="*/ 0 w 72"/>
                  <a:gd name="T10" fmla="*/ 0 h 171"/>
                  <a:gd name="T11" fmla="*/ 72 w 72"/>
                  <a:gd name="T12" fmla="*/ 171 h 171"/>
                </a:gdLst>
                <a:ahLst/>
                <a:cxnLst>
                  <a:cxn ang="T6">
                    <a:pos x="T0" y="T1"/>
                  </a:cxn>
                  <a:cxn ang="T7">
                    <a:pos x="T2" y="T3"/>
                  </a:cxn>
                  <a:cxn ang="T8">
                    <a:pos x="T4" y="T5"/>
                  </a:cxn>
                </a:cxnLst>
                <a:rect l="T9" t="T10" r="T11" b="T12"/>
                <a:pathLst>
                  <a:path w="72" h="171">
                    <a:moveTo>
                      <a:pt x="0" y="0"/>
                    </a:moveTo>
                    <a:lnTo>
                      <a:pt x="24" y="108"/>
                    </a:lnTo>
                    <a:lnTo>
                      <a:pt x="72" y="171"/>
                    </a:lnTo>
                  </a:path>
                </a:pathLst>
              </a:custGeom>
              <a:noFill/>
              <a:ln w="3175" cmpd="sng">
                <a:solidFill>
                  <a:srgbClr val="000000"/>
                </a:solidFill>
                <a:round/>
                <a:headEnd/>
                <a:tailEnd/>
              </a:ln>
            </p:spPr>
            <p:txBody>
              <a:bodyPr/>
              <a:lstStyle/>
              <a:p>
                <a:endParaRPr lang="en-GB" dirty="0"/>
              </a:p>
            </p:txBody>
          </p:sp>
          <p:sp>
            <p:nvSpPr>
              <p:cNvPr id="55" name="Rectangle 723"/>
              <p:cNvSpPr>
                <a:spLocks noChangeArrowheads="1"/>
              </p:cNvSpPr>
              <p:nvPr/>
            </p:nvSpPr>
            <p:spPr bwMode="auto">
              <a:xfrm rot="19798" flipH="1">
                <a:off x="3863" y="3175"/>
                <a:ext cx="142" cy="43"/>
              </a:xfrm>
              <a:prstGeom prst="rect">
                <a:avLst/>
              </a:prstGeom>
              <a:solidFill>
                <a:srgbClr val="CCFFFF"/>
              </a:solidFill>
              <a:ln w="3175">
                <a:solidFill>
                  <a:srgbClr val="000000"/>
                </a:solidFill>
                <a:miter lim="800000"/>
                <a:headEnd/>
                <a:tailEnd/>
              </a:ln>
            </p:spPr>
            <p:txBody>
              <a:bodyPr/>
              <a:lstStyle/>
              <a:p>
                <a:endParaRPr lang="en-US" dirty="0"/>
              </a:p>
            </p:txBody>
          </p:sp>
          <p:sp>
            <p:nvSpPr>
              <p:cNvPr id="56" name="Line 724"/>
              <p:cNvSpPr>
                <a:spLocks noChangeShapeType="1"/>
              </p:cNvSpPr>
              <p:nvPr/>
            </p:nvSpPr>
            <p:spPr bwMode="auto">
              <a:xfrm rot="21479509" flipH="1">
                <a:off x="4008" y="3213"/>
                <a:ext cx="2" cy="30"/>
              </a:xfrm>
              <a:prstGeom prst="line">
                <a:avLst/>
              </a:prstGeom>
              <a:noFill/>
              <a:ln w="3175">
                <a:solidFill>
                  <a:srgbClr val="000000"/>
                </a:solidFill>
                <a:round/>
                <a:headEnd/>
                <a:tailEnd/>
              </a:ln>
            </p:spPr>
            <p:txBody>
              <a:bodyPr/>
              <a:lstStyle/>
              <a:p>
                <a:endParaRPr lang="en-GB" dirty="0"/>
              </a:p>
            </p:txBody>
          </p:sp>
          <p:sp>
            <p:nvSpPr>
              <p:cNvPr id="57" name="Line 725"/>
              <p:cNvSpPr>
                <a:spLocks noChangeShapeType="1"/>
              </p:cNvSpPr>
              <p:nvPr/>
            </p:nvSpPr>
            <p:spPr bwMode="auto">
              <a:xfrm rot="-120491" flipH="1" flipV="1">
                <a:off x="3870" y="3182"/>
                <a:ext cx="125" cy="6"/>
              </a:xfrm>
              <a:prstGeom prst="line">
                <a:avLst/>
              </a:prstGeom>
              <a:noFill/>
              <a:ln w="3175">
                <a:solidFill>
                  <a:srgbClr val="000000"/>
                </a:solidFill>
                <a:round/>
                <a:headEnd/>
                <a:tailEnd/>
              </a:ln>
            </p:spPr>
            <p:txBody>
              <a:bodyPr/>
              <a:lstStyle/>
              <a:p>
                <a:endParaRPr lang="en-GB" dirty="0"/>
              </a:p>
            </p:txBody>
          </p:sp>
          <p:sp>
            <p:nvSpPr>
              <p:cNvPr id="58" name="Line 726"/>
              <p:cNvSpPr>
                <a:spLocks noChangeShapeType="1"/>
              </p:cNvSpPr>
              <p:nvPr/>
            </p:nvSpPr>
            <p:spPr bwMode="auto">
              <a:xfrm rot="-120491" flipH="1" flipV="1">
                <a:off x="3866" y="3199"/>
                <a:ext cx="122" cy="8"/>
              </a:xfrm>
              <a:prstGeom prst="line">
                <a:avLst/>
              </a:prstGeom>
              <a:noFill/>
              <a:ln w="3175">
                <a:solidFill>
                  <a:srgbClr val="000000"/>
                </a:solidFill>
                <a:round/>
                <a:headEnd/>
                <a:tailEnd/>
              </a:ln>
            </p:spPr>
            <p:txBody>
              <a:bodyPr/>
              <a:lstStyle/>
              <a:p>
                <a:endParaRPr lang="en-GB" dirty="0"/>
              </a:p>
            </p:txBody>
          </p:sp>
          <p:sp>
            <p:nvSpPr>
              <p:cNvPr id="59" name="Rectangle 727"/>
              <p:cNvSpPr>
                <a:spLocks noChangeArrowheads="1"/>
              </p:cNvSpPr>
              <p:nvPr/>
            </p:nvSpPr>
            <p:spPr bwMode="auto">
              <a:xfrm rot="20410272" flipH="1">
                <a:off x="3546" y="3297"/>
                <a:ext cx="452" cy="43"/>
              </a:xfrm>
              <a:prstGeom prst="rect">
                <a:avLst/>
              </a:prstGeom>
              <a:solidFill>
                <a:srgbClr val="CCFFFF"/>
              </a:solidFill>
              <a:ln w="3175">
                <a:solidFill>
                  <a:srgbClr val="000000"/>
                </a:solidFill>
                <a:miter lim="800000"/>
                <a:headEnd/>
                <a:tailEnd/>
              </a:ln>
            </p:spPr>
            <p:txBody>
              <a:bodyPr/>
              <a:lstStyle/>
              <a:p>
                <a:endParaRPr lang="en-US" dirty="0"/>
              </a:p>
            </p:txBody>
          </p:sp>
          <p:sp>
            <p:nvSpPr>
              <p:cNvPr id="60" name="Line 728"/>
              <p:cNvSpPr>
                <a:spLocks noChangeShapeType="1"/>
              </p:cNvSpPr>
              <p:nvPr/>
            </p:nvSpPr>
            <p:spPr bwMode="auto">
              <a:xfrm rot="21479509" flipH="1">
                <a:off x="3561" y="3259"/>
                <a:ext cx="417" cy="134"/>
              </a:xfrm>
              <a:prstGeom prst="line">
                <a:avLst/>
              </a:prstGeom>
              <a:noFill/>
              <a:ln w="3175">
                <a:solidFill>
                  <a:srgbClr val="000000"/>
                </a:solidFill>
                <a:round/>
                <a:headEnd/>
                <a:tailEnd/>
              </a:ln>
            </p:spPr>
            <p:txBody>
              <a:bodyPr/>
              <a:lstStyle/>
              <a:p>
                <a:endParaRPr lang="en-GB" dirty="0"/>
              </a:p>
            </p:txBody>
          </p:sp>
          <p:sp>
            <p:nvSpPr>
              <p:cNvPr id="61" name="Rectangle 729"/>
              <p:cNvSpPr>
                <a:spLocks noChangeArrowheads="1"/>
              </p:cNvSpPr>
              <p:nvPr/>
            </p:nvSpPr>
            <p:spPr bwMode="auto">
              <a:xfrm rot="10304495" flipH="1">
                <a:off x="3780" y="2365"/>
                <a:ext cx="453" cy="42"/>
              </a:xfrm>
              <a:prstGeom prst="rect">
                <a:avLst/>
              </a:prstGeom>
              <a:solidFill>
                <a:srgbClr val="CCFFFF"/>
              </a:solidFill>
              <a:ln w="3175">
                <a:solidFill>
                  <a:srgbClr val="000000"/>
                </a:solidFill>
                <a:miter lim="800000"/>
                <a:headEnd/>
                <a:tailEnd/>
              </a:ln>
            </p:spPr>
            <p:txBody>
              <a:bodyPr/>
              <a:lstStyle/>
              <a:p>
                <a:endParaRPr lang="en-US" dirty="0"/>
              </a:p>
            </p:txBody>
          </p:sp>
          <p:sp>
            <p:nvSpPr>
              <p:cNvPr id="62" name="Line 730"/>
              <p:cNvSpPr>
                <a:spLocks noChangeShapeType="1"/>
              </p:cNvSpPr>
              <p:nvPr/>
            </p:nvSpPr>
            <p:spPr bwMode="auto">
              <a:xfrm rot="11373731" flipH="1">
                <a:off x="3796" y="2322"/>
                <a:ext cx="417" cy="137"/>
              </a:xfrm>
              <a:prstGeom prst="line">
                <a:avLst/>
              </a:prstGeom>
              <a:noFill/>
              <a:ln w="3175">
                <a:solidFill>
                  <a:srgbClr val="000000"/>
                </a:solidFill>
                <a:round/>
                <a:headEnd/>
                <a:tailEnd/>
              </a:ln>
            </p:spPr>
            <p:txBody>
              <a:bodyPr/>
              <a:lstStyle/>
              <a:p>
                <a:endParaRPr lang="en-GB" dirty="0"/>
              </a:p>
            </p:txBody>
          </p:sp>
          <p:sp>
            <p:nvSpPr>
              <p:cNvPr id="63" name="Line 731"/>
              <p:cNvSpPr>
                <a:spLocks noChangeShapeType="1"/>
              </p:cNvSpPr>
              <p:nvPr/>
            </p:nvSpPr>
            <p:spPr bwMode="auto">
              <a:xfrm rot="11373731" flipH="1">
                <a:off x="3797" y="2306"/>
                <a:ext cx="417" cy="136"/>
              </a:xfrm>
              <a:prstGeom prst="line">
                <a:avLst/>
              </a:prstGeom>
              <a:noFill/>
              <a:ln w="3175">
                <a:solidFill>
                  <a:srgbClr val="000000"/>
                </a:solidFill>
                <a:round/>
                <a:headEnd/>
                <a:tailEnd/>
              </a:ln>
            </p:spPr>
            <p:txBody>
              <a:bodyPr/>
              <a:lstStyle/>
              <a:p>
                <a:endParaRPr lang="en-GB" dirty="0"/>
              </a:p>
            </p:txBody>
          </p:sp>
          <p:sp>
            <p:nvSpPr>
              <p:cNvPr id="64" name="Rectangle 732"/>
              <p:cNvSpPr>
                <a:spLocks noChangeArrowheads="1"/>
              </p:cNvSpPr>
              <p:nvPr/>
            </p:nvSpPr>
            <p:spPr bwMode="auto">
              <a:xfrm rot="10306167" flipH="1">
                <a:off x="4232" y="2321"/>
                <a:ext cx="50" cy="53"/>
              </a:xfrm>
              <a:prstGeom prst="rect">
                <a:avLst/>
              </a:prstGeom>
              <a:gradFill rotWithShape="1">
                <a:gsLst>
                  <a:gs pos="0">
                    <a:srgbClr val="595959"/>
                  </a:gs>
                  <a:gs pos="50000">
                    <a:srgbClr val="C0C0C0"/>
                  </a:gs>
                  <a:gs pos="100000">
                    <a:srgbClr val="595959"/>
                  </a:gs>
                </a:gsLst>
                <a:lin ang="5400000" scaled="1"/>
              </a:gradFill>
              <a:ln w="3175">
                <a:solidFill>
                  <a:srgbClr val="000000"/>
                </a:solidFill>
                <a:miter lim="800000"/>
                <a:headEnd/>
                <a:tailEnd/>
              </a:ln>
            </p:spPr>
            <p:txBody>
              <a:bodyPr/>
              <a:lstStyle/>
              <a:p>
                <a:endParaRPr lang="en-US" dirty="0"/>
              </a:p>
            </p:txBody>
          </p:sp>
          <p:sp>
            <p:nvSpPr>
              <p:cNvPr id="65" name="Freeform 733"/>
              <p:cNvSpPr>
                <a:spLocks/>
              </p:cNvSpPr>
              <p:nvPr/>
            </p:nvSpPr>
            <p:spPr bwMode="auto">
              <a:xfrm rot="21479509" flipH="1">
                <a:off x="3715" y="2924"/>
                <a:ext cx="153" cy="231"/>
              </a:xfrm>
              <a:custGeom>
                <a:avLst/>
                <a:gdLst>
                  <a:gd name="T0" fmla="*/ 210 w 285"/>
                  <a:gd name="T1" fmla="*/ 0 h 387"/>
                  <a:gd name="T2" fmla="*/ 171 w 285"/>
                  <a:gd name="T3" fmla="*/ 0 h 387"/>
                  <a:gd name="T4" fmla="*/ 129 w 285"/>
                  <a:gd name="T5" fmla="*/ 3 h 387"/>
                  <a:gd name="T6" fmla="*/ 81 w 285"/>
                  <a:gd name="T7" fmla="*/ 3 h 387"/>
                  <a:gd name="T8" fmla="*/ 48 w 285"/>
                  <a:gd name="T9" fmla="*/ 6 h 387"/>
                  <a:gd name="T10" fmla="*/ 9 w 285"/>
                  <a:gd name="T11" fmla="*/ 9 h 387"/>
                  <a:gd name="T12" fmla="*/ 0 w 285"/>
                  <a:gd name="T13" fmla="*/ 39 h 387"/>
                  <a:gd name="T14" fmla="*/ 9 w 285"/>
                  <a:gd name="T15" fmla="*/ 90 h 387"/>
                  <a:gd name="T16" fmla="*/ 33 w 285"/>
                  <a:gd name="T17" fmla="*/ 186 h 387"/>
                  <a:gd name="T18" fmla="*/ 63 w 285"/>
                  <a:gd name="T19" fmla="*/ 273 h 387"/>
                  <a:gd name="T20" fmla="*/ 87 w 285"/>
                  <a:gd name="T21" fmla="*/ 330 h 387"/>
                  <a:gd name="T22" fmla="*/ 114 w 285"/>
                  <a:gd name="T23" fmla="*/ 357 h 387"/>
                  <a:gd name="T24" fmla="*/ 138 w 285"/>
                  <a:gd name="T25" fmla="*/ 369 h 387"/>
                  <a:gd name="T26" fmla="*/ 156 w 285"/>
                  <a:gd name="T27" fmla="*/ 378 h 387"/>
                  <a:gd name="T28" fmla="*/ 195 w 285"/>
                  <a:gd name="T29" fmla="*/ 387 h 387"/>
                  <a:gd name="T30" fmla="*/ 225 w 285"/>
                  <a:gd name="T31" fmla="*/ 387 h 387"/>
                  <a:gd name="T32" fmla="*/ 285 w 285"/>
                  <a:gd name="T33" fmla="*/ 381 h 387"/>
                  <a:gd name="T34" fmla="*/ 276 w 285"/>
                  <a:gd name="T35" fmla="*/ 321 h 387"/>
                  <a:gd name="T36" fmla="*/ 258 w 285"/>
                  <a:gd name="T37" fmla="*/ 273 h 387"/>
                  <a:gd name="T38" fmla="*/ 210 w 285"/>
                  <a:gd name="T39" fmla="*/ 210 h 387"/>
                  <a:gd name="T40" fmla="*/ 177 w 285"/>
                  <a:gd name="T41" fmla="*/ 165 h 387"/>
                  <a:gd name="T42" fmla="*/ 150 w 285"/>
                  <a:gd name="T43" fmla="*/ 129 h 387"/>
                  <a:gd name="T44" fmla="*/ 138 w 285"/>
                  <a:gd name="T45" fmla="*/ 99 h 387"/>
                  <a:gd name="T46" fmla="*/ 144 w 285"/>
                  <a:gd name="T47" fmla="*/ 78 h 387"/>
                  <a:gd name="T48" fmla="*/ 177 w 285"/>
                  <a:gd name="T49" fmla="*/ 45 h 387"/>
                  <a:gd name="T50" fmla="*/ 219 w 285"/>
                  <a:gd name="T51" fmla="*/ 21 h 387"/>
                  <a:gd name="T52" fmla="*/ 210 w 285"/>
                  <a:gd name="T53" fmla="*/ 0 h 38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285"/>
                  <a:gd name="T82" fmla="*/ 0 h 387"/>
                  <a:gd name="T83" fmla="*/ 285 w 285"/>
                  <a:gd name="T84" fmla="*/ 387 h 38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285" h="387">
                    <a:moveTo>
                      <a:pt x="210" y="0"/>
                    </a:moveTo>
                    <a:lnTo>
                      <a:pt x="171" y="0"/>
                    </a:lnTo>
                    <a:lnTo>
                      <a:pt x="129" y="3"/>
                    </a:lnTo>
                    <a:lnTo>
                      <a:pt x="81" y="3"/>
                    </a:lnTo>
                    <a:lnTo>
                      <a:pt x="48" y="6"/>
                    </a:lnTo>
                    <a:lnTo>
                      <a:pt x="9" y="9"/>
                    </a:lnTo>
                    <a:lnTo>
                      <a:pt x="0" y="39"/>
                    </a:lnTo>
                    <a:lnTo>
                      <a:pt x="9" y="90"/>
                    </a:lnTo>
                    <a:lnTo>
                      <a:pt x="33" y="186"/>
                    </a:lnTo>
                    <a:lnTo>
                      <a:pt x="63" y="273"/>
                    </a:lnTo>
                    <a:lnTo>
                      <a:pt x="87" y="330"/>
                    </a:lnTo>
                    <a:lnTo>
                      <a:pt x="114" y="357"/>
                    </a:lnTo>
                    <a:lnTo>
                      <a:pt x="138" y="369"/>
                    </a:lnTo>
                    <a:lnTo>
                      <a:pt x="156" y="378"/>
                    </a:lnTo>
                    <a:lnTo>
                      <a:pt x="195" y="387"/>
                    </a:lnTo>
                    <a:lnTo>
                      <a:pt x="225" y="387"/>
                    </a:lnTo>
                    <a:lnTo>
                      <a:pt x="285" y="381"/>
                    </a:lnTo>
                    <a:lnTo>
                      <a:pt x="276" y="321"/>
                    </a:lnTo>
                    <a:lnTo>
                      <a:pt x="258" y="273"/>
                    </a:lnTo>
                    <a:lnTo>
                      <a:pt x="210" y="210"/>
                    </a:lnTo>
                    <a:lnTo>
                      <a:pt x="177" y="165"/>
                    </a:lnTo>
                    <a:lnTo>
                      <a:pt x="150" y="129"/>
                    </a:lnTo>
                    <a:lnTo>
                      <a:pt x="138" y="99"/>
                    </a:lnTo>
                    <a:lnTo>
                      <a:pt x="144" y="78"/>
                    </a:lnTo>
                    <a:lnTo>
                      <a:pt x="177" y="45"/>
                    </a:lnTo>
                    <a:lnTo>
                      <a:pt x="219" y="21"/>
                    </a:lnTo>
                    <a:lnTo>
                      <a:pt x="210" y="0"/>
                    </a:lnTo>
                    <a:close/>
                  </a:path>
                </a:pathLst>
              </a:custGeom>
              <a:gradFill rotWithShape="1">
                <a:gsLst>
                  <a:gs pos="0">
                    <a:srgbClr val="FFD8B1"/>
                  </a:gs>
                  <a:gs pos="100000">
                    <a:srgbClr val="C2A487"/>
                  </a:gs>
                </a:gsLst>
                <a:lin ang="0" scaled="1"/>
              </a:gradFill>
              <a:ln w="3175" cap="flat" cmpd="sng">
                <a:solidFill>
                  <a:srgbClr val="000000"/>
                </a:solidFill>
                <a:prstDash val="solid"/>
                <a:round/>
                <a:headEnd/>
                <a:tailEnd/>
              </a:ln>
            </p:spPr>
            <p:txBody>
              <a:bodyPr/>
              <a:lstStyle/>
              <a:p>
                <a:endParaRPr lang="en-GB" dirty="0"/>
              </a:p>
            </p:txBody>
          </p:sp>
          <p:sp>
            <p:nvSpPr>
              <p:cNvPr id="66" name="Oval 734"/>
              <p:cNvSpPr>
                <a:spLocks noChangeArrowheads="1"/>
              </p:cNvSpPr>
              <p:nvPr/>
            </p:nvSpPr>
            <p:spPr bwMode="auto">
              <a:xfrm rot="21425327" flipH="1">
                <a:off x="3839" y="2868"/>
                <a:ext cx="10" cy="10"/>
              </a:xfrm>
              <a:prstGeom prst="ellipse">
                <a:avLst/>
              </a:prstGeom>
              <a:solidFill>
                <a:srgbClr val="FFFFFF"/>
              </a:solidFill>
              <a:ln w="3175">
                <a:solidFill>
                  <a:srgbClr val="000000"/>
                </a:solidFill>
                <a:round/>
                <a:headEnd/>
                <a:tailEnd/>
              </a:ln>
            </p:spPr>
            <p:txBody>
              <a:bodyPr/>
              <a:lstStyle/>
              <a:p>
                <a:endParaRPr lang="en-US" dirty="0"/>
              </a:p>
            </p:txBody>
          </p:sp>
          <p:sp>
            <p:nvSpPr>
              <p:cNvPr id="67" name="Oval 735"/>
              <p:cNvSpPr>
                <a:spLocks noChangeArrowheads="1"/>
              </p:cNvSpPr>
              <p:nvPr/>
            </p:nvSpPr>
            <p:spPr bwMode="auto">
              <a:xfrm rot="21425327">
                <a:off x="3779" y="2864"/>
                <a:ext cx="20" cy="18"/>
              </a:xfrm>
              <a:prstGeom prst="ellipse">
                <a:avLst/>
              </a:prstGeom>
              <a:solidFill>
                <a:srgbClr val="FFFFFF"/>
              </a:solidFill>
              <a:ln w="9525">
                <a:solidFill>
                  <a:srgbClr val="000000"/>
                </a:solidFill>
                <a:round/>
                <a:headEnd/>
                <a:tailEnd/>
              </a:ln>
            </p:spPr>
            <p:txBody>
              <a:bodyPr/>
              <a:lstStyle/>
              <a:p>
                <a:endParaRPr lang="en-US" dirty="0"/>
              </a:p>
            </p:txBody>
          </p:sp>
          <p:sp>
            <p:nvSpPr>
              <p:cNvPr id="68" name="Oval 736"/>
              <p:cNvSpPr>
                <a:spLocks noChangeArrowheads="1"/>
              </p:cNvSpPr>
              <p:nvPr/>
            </p:nvSpPr>
            <p:spPr bwMode="auto">
              <a:xfrm rot="255183" flipH="1">
                <a:off x="3798" y="3505"/>
                <a:ext cx="9" cy="29"/>
              </a:xfrm>
              <a:prstGeom prst="ellipse">
                <a:avLst/>
              </a:prstGeom>
              <a:solidFill>
                <a:srgbClr val="FFFFFF"/>
              </a:solidFill>
              <a:ln w="3175">
                <a:solidFill>
                  <a:srgbClr val="000000"/>
                </a:solidFill>
                <a:round/>
                <a:headEnd/>
                <a:tailEnd/>
              </a:ln>
            </p:spPr>
            <p:txBody>
              <a:bodyPr/>
              <a:lstStyle/>
              <a:p>
                <a:endParaRPr lang="en-US" dirty="0"/>
              </a:p>
            </p:txBody>
          </p:sp>
          <p:grpSp>
            <p:nvGrpSpPr>
              <p:cNvPr id="69" name="Group 737"/>
              <p:cNvGrpSpPr>
                <a:grpSpLocks/>
              </p:cNvGrpSpPr>
              <p:nvPr/>
            </p:nvGrpSpPr>
            <p:grpSpPr bwMode="auto">
              <a:xfrm rot="21547408" flipV="1">
                <a:off x="3590" y="1962"/>
                <a:ext cx="191" cy="441"/>
                <a:chOff x="3721" y="3825"/>
                <a:chExt cx="236" cy="502"/>
              </a:xfrm>
            </p:grpSpPr>
            <p:sp>
              <p:nvSpPr>
                <p:cNvPr id="96" name="Freeform 738"/>
                <p:cNvSpPr>
                  <a:spLocks/>
                </p:cNvSpPr>
                <p:nvPr/>
              </p:nvSpPr>
              <p:spPr bwMode="auto">
                <a:xfrm>
                  <a:off x="3721" y="3825"/>
                  <a:ext cx="236" cy="502"/>
                </a:xfrm>
                <a:custGeom>
                  <a:avLst/>
                  <a:gdLst>
                    <a:gd name="T0" fmla="*/ 137 w 236"/>
                    <a:gd name="T1" fmla="*/ 201 h 502"/>
                    <a:gd name="T2" fmla="*/ 215 w 236"/>
                    <a:gd name="T3" fmla="*/ 0 h 502"/>
                    <a:gd name="T4" fmla="*/ 236 w 236"/>
                    <a:gd name="T5" fmla="*/ 0 h 502"/>
                    <a:gd name="T6" fmla="*/ 224 w 236"/>
                    <a:gd name="T7" fmla="*/ 60 h 502"/>
                    <a:gd name="T8" fmla="*/ 152 w 236"/>
                    <a:gd name="T9" fmla="*/ 240 h 502"/>
                    <a:gd name="T10" fmla="*/ 104 w 236"/>
                    <a:gd name="T11" fmla="*/ 345 h 502"/>
                    <a:gd name="T12" fmla="*/ 35 w 236"/>
                    <a:gd name="T13" fmla="*/ 492 h 502"/>
                    <a:gd name="T14" fmla="*/ 0 w 236"/>
                    <a:gd name="T15" fmla="*/ 489 h 502"/>
                    <a:gd name="T16" fmla="*/ 38 w 236"/>
                    <a:gd name="T17" fmla="*/ 396 h 502"/>
                    <a:gd name="T18" fmla="*/ 73 w 236"/>
                    <a:gd name="T19" fmla="*/ 300 h 502"/>
                    <a:gd name="T20" fmla="*/ 106 w 236"/>
                    <a:gd name="T21" fmla="*/ 208 h 502"/>
                    <a:gd name="T22" fmla="*/ 131 w 236"/>
                    <a:gd name="T23" fmla="*/ 210 h 502"/>
                    <a:gd name="T24" fmla="*/ 98 w 236"/>
                    <a:gd name="T25" fmla="*/ 290 h 502"/>
                    <a:gd name="T26" fmla="*/ 56 w 236"/>
                    <a:gd name="T27" fmla="*/ 399 h 502"/>
                    <a:gd name="T28" fmla="*/ 9 w 236"/>
                    <a:gd name="T29" fmla="*/ 502 h 50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36"/>
                    <a:gd name="T46" fmla="*/ 0 h 502"/>
                    <a:gd name="T47" fmla="*/ 236 w 236"/>
                    <a:gd name="T48" fmla="*/ 502 h 50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36" h="502">
                      <a:moveTo>
                        <a:pt x="137" y="201"/>
                      </a:moveTo>
                      <a:lnTo>
                        <a:pt x="215" y="0"/>
                      </a:lnTo>
                      <a:lnTo>
                        <a:pt x="236" y="0"/>
                      </a:lnTo>
                      <a:lnTo>
                        <a:pt x="224" y="60"/>
                      </a:lnTo>
                      <a:lnTo>
                        <a:pt x="152" y="240"/>
                      </a:lnTo>
                      <a:lnTo>
                        <a:pt x="104" y="345"/>
                      </a:lnTo>
                      <a:lnTo>
                        <a:pt x="35" y="492"/>
                      </a:lnTo>
                      <a:lnTo>
                        <a:pt x="0" y="489"/>
                      </a:lnTo>
                      <a:lnTo>
                        <a:pt x="38" y="396"/>
                      </a:lnTo>
                      <a:lnTo>
                        <a:pt x="73" y="300"/>
                      </a:lnTo>
                      <a:lnTo>
                        <a:pt x="106" y="208"/>
                      </a:lnTo>
                      <a:lnTo>
                        <a:pt x="131" y="210"/>
                      </a:lnTo>
                      <a:lnTo>
                        <a:pt x="98" y="290"/>
                      </a:lnTo>
                      <a:lnTo>
                        <a:pt x="56" y="399"/>
                      </a:lnTo>
                      <a:cubicBezTo>
                        <a:pt x="41" y="434"/>
                        <a:pt x="19" y="481"/>
                        <a:pt x="9" y="502"/>
                      </a:cubicBezTo>
                    </a:path>
                  </a:pathLst>
                </a:custGeom>
                <a:solidFill>
                  <a:srgbClr val="C0C0C0"/>
                </a:solidFill>
                <a:ln w="3175" cap="flat" cmpd="sng">
                  <a:solidFill>
                    <a:srgbClr val="000000"/>
                  </a:solidFill>
                  <a:prstDash val="solid"/>
                  <a:round/>
                  <a:headEnd/>
                  <a:tailEnd/>
                </a:ln>
              </p:spPr>
              <p:txBody>
                <a:bodyPr/>
                <a:lstStyle/>
                <a:p>
                  <a:endParaRPr lang="en-GB" dirty="0"/>
                </a:p>
              </p:txBody>
            </p:sp>
            <p:sp>
              <p:nvSpPr>
                <p:cNvPr id="97" name="Oval 739"/>
                <p:cNvSpPr>
                  <a:spLocks noChangeArrowheads="1"/>
                </p:cNvSpPr>
                <p:nvPr/>
              </p:nvSpPr>
              <p:spPr bwMode="auto">
                <a:xfrm rot="578412" flipH="1">
                  <a:off x="3880" y="3975"/>
                  <a:ext cx="22" cy="33"/>
                </a:xfrm>
                <a:prstGeom prst="ellipse">
                  <a:avLst/>
                </a:prstGeom>
                <a:solidFill>
                  <a:srgbClr val="FFFFFF"/>
                </a:solidFill>
                <a:ln w="3175">
                  <a:solidFill>
                    <a:srgbClr val="000000"/>
                  </a:solidFill>
                  <a:round/>
                  <a:headEnd/>
                  <a:tailEnd/>
                </a:ln>
              </p:spPr>
              <p:txBody>
                <a:bodyPr/>
                <a:lstStyle/>
                <a:p>
                  <a:endParaRPr lang="en-US" dirty="0"/>
                </a:p>
              </p:txBody>
            </p:sp>
          </p:grpSp>
          <p:grpSp>
            <p:nvGrpSpPr>
              <p:cNvPr id="70" name="Group 740"/>
              <p:cNvGrpSpPr>
                <a:grpSpLocks/>
              </p:cNvGrpSpPr>
              <p:nvPr/>
            </p:nvGrpSpPr>
            <p:grpSpPr bwMode="auto">
              <a:xfrm>
                <a:off x="3969" y="3147"/>
                <a:ext cx="703" cy="104"/>
                <a:chOff x="4756" y="1553"/>
                <a:chExt cx="890" cy="110"/>
              </a:xfrm>
            </p:grpSpPr>
            <p:grpSp>
              <p:nvGrpSpPr>
                <p:cNvPr id="89" name="Group 741"/>
                <p:cNvGrpSpPr>
                  <a:grpSpLocks/>
                </p:cNvGrpSpPr>
                <p:nvPr/>
              </p:nvGrpSpPr>
              <p:grpSpPr bwMode="auto">
                <a:xfrm rot="148624">
                  <a:off x="4834" y="1553"/>
                  <a:ext cx="812" cy="95"/>
                  <a:chOff x="4160" y="3615"/>
                  <a:chExt cx="796" cy="102"/>
                </a:xfrm>
              </p:grpSpPr>
              <p:sp>
                <p:nvSpPr>
                  <p:cNvPr id="93" name="Freeform 742"/>
                  <p:cNvSpPr>
                    <a:spLocks/>
                  </p:cNvSpPr>
                  <p:nvPr/>
                </p:nvSpPr>
                <p:spPr bwMode="auto">
                  <a:xfrm>
                    <a:off x="4161" y="3615"/>
                    <a:ext cx="795" cy="102"/>
                  </a:xfrm>
                  <a:custGeom>
                    <a:avLst/>
                    <a:gdLst>
                      <a:gd name="T0" fmla="*/ 795 w 795"/>
                      <a:gd name="T1" fmla="*/ 0 h 102"/>
                      <a:gd name="T2" fmla="*/ 0 w 795"/>
                      <a:gd name="T3" fmla="*/ 36 h 102"/>
                      <a:gd name="T4" fmla="*/ 3 w 795"/>
                      <a:gd name="T5" fmla="*/ 102 h 102"/>
                      <a:gd name="T6" fmla="*/ 717 w 795"/>
                      <a:gd name="T7" fmla="*/ 72 h 102"/>
                      <a:gd name="T8" fmla="*/ 0 60000 65536"/>
                      <a:gd name="T9" fmla="*/ 0 60000 65536"/>
                      <a:gd name="T10" fmla="*/ 0 60000 65536"/>
                      <a:gd name="T11" fmla="*/ 0 60000 65536"/>
                      <a:gd name="T12" fmla="*/ 0 w 795"/>
                      <a:gd name="T13" fmla="*/ 0 h 102"/>
                      <a:gd name="T14" fmla="*/ 795 w 795"/>
                      <a:gd name="T15" fmla="*/ 102 h 102"/>
                    </a:gdLst>
                    <a:ahLst/>
                    <a:cxnLst>
                      <a:cxn ang="T8">
                        <a:pos x="T0" y="T1"/>
                      </a:cxn>
                      <a:cxn ang="T9">
                        <a:pos x="T2" y="T3"/>
                      </a:cxn>
                      <a:cxn ang="T10">
                        <a:pos x="T4" y="T5"/>
                      </a:cxn>
                      <a:cxn ang="T11">
                        <a:pos x="T6" y="T7"/>
                      </a:cxn>
                    </a:cxnLst>
                    <a:rect l="T12" t="T13" r="T14" b="T15"/>
                    <a:pathLst>
                      <a:path w="795" h="102">
                        <a:moveTo>
                          <a:pt x="795" y="0"/>
                        </a:moveTo>
                        <a:lnTo>
                          <a:pt x="0" y="36"/>
                        </a:lnTo>
                        <a:lnTo>
                          <a:pt x="3" y="102"/>
                        </a:lnTo>
                        <a:lnTo>
                          <a:pt x="717" y="72"/>
                        </a:lnTo>
                      </a:path>
                    </a:pathLst>
                  </a:custGeom>
                  <a:solidFill>
                    <a:srgbClr val="CCFFFF"/>
                  </a:solidFill>
                  <a:ln w="3175" cmpd="sng">
                    <a:solidFill>
                      <a:srgbClr val="000000"/>
                    </a:solidFill>
                    <a:round/>
                    <a:headEnd/>
                    <a:tailEnd/>
                  </a:ln>
                </p:spPr>
                <p:txBody>
                  <a:bodyPr/>
                  <a:lstStyle/>
                  <a:p>
                    <a:endParaRPr lang="en-GB" dirty="0"/>
                  </a:p>
                </p:txBody>
              </p:sp>
              <p:sp>
                <p:nvSpPr>
                  <p:cNvPr id="94" name="Line 743"/>
                  <p:cNvSpPr>
                    <a:spLocks noChangeShapeType="1"/>
                  </p:cNvSpPr>
                  <p:nvPr/>
                </p:nvSpPr>
                <p:spPr bwMode="auto">
                  <a:xfrm rot="-295919" flipH="1" flipV="1">
                    <a:off x="4162" y="3644"/>
                    <a:ext cx="725" cy="30"/>
                  </a:xfrm>
                  <a:prstGeom prst="line">
                    <a:avLst/>
                  </a:prstGeom>
                  <a:noFill/>
                  <a:ln w="3175">
                    <a:solidFill>
                      <a:srgbClr val="000000"/>
                    </a:solidFill>
                    <a:round/>
                    <a:headEnd/>
                    <a:tailEnd/>
                  </a:ln>
                </p:spPr>
                <p:txBody>
                  <a:bodyPr/>
                  <a:lstStyle/>
                  <a:p>
                    <a:endParaRPr lang="en-GB" dirty="0"/>
                  </a:p>
                </p:txBody>
              </p:sp>
              <p:sp>
                <p:nvSpPr>
                  <p:cNvPr id="95" name="Line 744"/>
                  <p:cNvSpPr>
                    <a:spLocks noChangeShapeType="1"/>
                  </p:cNvSpPr>
                  <p:nvPr/>
                </p:nvSpPr>
                <p:spPr bwMode="auto">
                  <a:xfrm rot="-295919" flipH="1" flipV="1">
                    <a:off x="4160" y="3663"/>
                    <a:ext cx="688" cy="30"/>
                  </a:xfrm>
                  <a:prstGeom prst="line">
                    <a:avLst/>
                  </a:prstGeom>
                  <a:noFill/>
                  <a:ln w="3175">
                    <a:solidFill>
                      <a:srgbClr val="000000"/>
                    </a:solidFill>
                    <a:round/>
                    <a:headEnd/>
                    <a:tailEnd/>
                  </a:ln>
                </p:spPr>
                <p:txBody>
                  <a:bodyPr/>
                  <a:lstStyle/>
                  <a:p>
                    <a:endParaRPr lang="en-GB" dirty="0"/>
                  </a:p>
                </p:txBody>
              </p:sp>
            </p:grpSp>
            <p:sp>
              <p:nvSpPr>
                <p:cNvPr id="90" name="Freeform 745"/>
                <p:cNvSpPr>
                  <a:spLocks/>
                </p:cNvSpPr>
                <p:nvPr/>
              </p:nvSpPr>
              <p:spPr bwMode="auto">
                <a:xfrm rot="21547408" flipH="1">
                  <a:off x="4756" y="1561"/>
                  <a:ext cx="121" cy="64"/>
                </a:xfrm>
                <a:custGeom>
                  <a:avLst/>
                  <a:gdLst>
                    <a:gd name="T0" fmla="*/ 0 w 165"/>
                    <a:gd name="T1" fmla="*/ 3 h 102"/>
                    <a:gd name="T2" fmla="*/ 27 w 165"/>
                    <a:gd name="T3" fmla="*/ 24 h 102"/>
                    <a:gd name="T4" fmla="*/ 60 w 165"/>
                    <a:gd name="T5" fmla="*/ 54 h 102"/>
                    <a:gd name="T6" fmla="*/ 69 w 165"/>
                    <a:gd name="T7" fmla="*/ 60 h 102"/>
                    <a:gd name="T8" fmla="*/ 99 w 165"/>
                    <a:gd name="T9" fmla="*/ 87 h 102"/>
                    <a:gd name="T10" fmla="*/ 114 w 165"/>
                    <a:gd name="T11" fmla="*/ 102 h 102"/>
                    <a:gd name="T12" fmla="*/ 165 w 165"/>
                    <a:gd name="T13" fmla="*/ 99 h 102"/>
                    <a:gd name="T14" fmla="*/ 51 w 165"/>
                    <a:gd name="T15" fmla="*/ 0 h 102"/>
                    <a:gd name="T16" fmla="*/ 0 w 165"/>
                    <a:gd name="T17" fmla="*/ 3 h 10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5"/>
                    <a:gd name="T28" fmla="*/ 0 h 102"/>
                    <a:gd name="T29" fmla="*/ 165 w 165"/>
                    <a:gd name="T30" fmla="*/ 102 h 10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5" h="102">
                      <a:moveTo>
                        <a:pt x="0" y="3"/>
                      </a:moveTo>
                      <a:cubicBezTo>
                        <a:pt x="10" y="9"/>
                        <a:pt x="17" y="18"/>
                        <a:pt x="27" y="24"/>
                      </a:cubicBezTo>
                      <a:cubicBezTo>
                        <a:pt x="36" y="38"/>
                        <a:pt x="45" y="44"/>
                        <a:pt x="60" y="54"/>
                      </a:cubicBezTo>
                      <a:cubicBezTo>
                        <a:pt x="63" y="56"/>
                        <a:pt x="69" y="60"/>
                        <a:pt x="69" y="60"/>
                      </a:cubicBezTo>
                      <a:cubicBezTo>
                        <a:pt x="75" y="69"/>
                        <a:pt x="90" y="81"/>
                        <a:pt x="99" y="87"/>
                      </a:cubicBezTo>
                      <a:cubicBezTo>
                        <a:pt x="103" y="93"/>
                        <a:pt x="114" y="102"/>
                        <a:pt x="114" y="102"/>
                      </a:cubicBezTo>
                      <a:lnTo>
                        <a:pt x="165" y="99"/>
                      </a:lnTo>
                      <a:lnTo>
                        <a:pt x="51" y="0"/>
                      </a:lnTo>
                      <a:lnTo>
                        <a:pt x="0" y="3"/>
                      </a:lnTo>
                      <a:close/>
                    </a:path>
                  </a:pathLst>
                </a:custGeom>
                <a:solidFill>
                  <a:srgbClr val="CCFFFF"/>
                </a:solidFill>
                <a:ln w="3175" cmpd="sng">
                  <a:solidFill>
                    <a:srgbClr val="000000"/>
                  </a:solidFill>
                  <a:round/>
                  <a:headEnd/>
                  <a:tailEnd/>
                </a:ln>
              </p:spPr>
              <p:txBody>
                <a:bodyPr/>
                <a:lstStyle/>
                <a:p>
                  <a:endParaRPr lang="en-GB" dirty="0"/>
                </a:p>
              </p:txBody>
            </p:sp>
            <p:sp>
              <p:nvSpPr>
                <p:cNvPr id="91" name="Freeform 746"/>
                <p:cNvSpPr>
                  <a:spLocks/>
                </p:cNvSpPr>
                <p:nvPr/>
              </p:nvSpPr>
              <p:spPr bwMode="auto">
                <a:xfrm rot="21547408" flipH="1">
                  <a:off x="4756" y="1628"/>
                  <a:ext cx="91" cy="35"/>
                </a:xfrm>
                <a:custGeom>
                  <a:avLst/>
                  <a:gdLst>
                    <a:gd name="T0" fmla="*/ 123 w 123"/>
                    <a:gd name="T1" fmla="*/ 0 h 57"/>
                    <a:gd name="T2" fmla="*/ 123 w 123"/>
                    <a:gd name="T3" fmla="*/ 57 h 57"/>
                    <a:gd name="T4" fmla="*/ 72 w 123"/>
                    <a:gd name="T5" fmla="*/ 57 h 57"/>
                    <a:gd name="T6" fmla="*/ 0 w 123"/>
                    <a:gd name="T7" fmla="*/ 0 h 57"/>
                    <a:gd name="T8" fmla="*/ 0 60000 65536"/>
                    <a:gd name="T9" fmla="*/ 0 60000 65536"/>
                    <a:gd name="T10" fmla="*/ 0 60000 65536"/>
                    <a:gd name="T11" fmla="*/ 0 60000 65536"/>
                    <a:gd name="T12" fmla="*/ 0 w 123"/>
                    <a:gd name="T13" fmla="*/ 0 h 57"/>
                    <a:gd name="T14" fmla="*/ 123 w 123"/>
                    <a:gd name="T15" fmla="*/ 57 h 57"/>
                  </a:gdLst>
                  <a:ahLst/>
                  <a:cxnLst>
                    <a:cxn ang="T8">
                      <a:pos x="T0" y="T1"/>
                    </a:cxn>
                    <a:cxn ang="T9">
                      <a:pos x="T2" y="T3"/>
                    </a:cxn>
                    <a:cxn ang="T10">
                      <a:pos x="T4" y="T5"/>
                    </a:cxn>
                    <a:cxn ang="T11">
                      <a:pos x="T6" y="T7"/>
                    </a:cxn>
                  </a:cxnLst>
                  <a:rect l="T12" t="T13" r="T14" b="T15"/>
                  <a:pathLst>
                    <a:path w="123" h="57">
                      <a:moveTo>
                        <a:pt x="123" y="0"/>
                      </a:moveTo>
                      <a:lnTo>
                        <a:pt x="123" y="57"/>
                      </a:lnTo>
                      <a:lnTo>
                        <a:pt x="72" y="57"/>
                      </a:lnTo>
                      <a:lnTo>
                        <a:pt x="0" y="0"/>
                      </a:lnTo>
                    </a:path>
                  </a:pathLst>
                </a:custGeom>
                <a:solidFill>
                  <a:srgbClr val="CCFFFF"/>
                </a:solidFill>
                <a:ln w="3175" cmpd="sng">
                  <a:solidFill>
                    <a:srgbClr val="000000"/>
                  </a:solidFill>
                  <a:round/>
                  <a:headEnd/>
                  <a:tailEnd/>
                </a:ln>
              </p:spPr>
              <p:txBody>
                <a:bodyPr/>
                <a:lstStyle/>
                <a:p>
                  <a:endParaRPr lang="en-GB" dirty="0"/>
                </a:p>
              </p:txBody>
            </p:sp>
            <p:sp>
              <p:nvSpPr>
                <p:cNvPr id="92" name="Line 747"/>
                <p:cNvSpPr>
                  <a:spLocks noChangeShapeType="1"/>
                </p:cNvSpPr>
                <p:nvPr/>
              </p:nvSpPr>
              <p:spPr bwMode="auto">
                <a:xfrm rot="21547408" flipH="1">
                  <a:off x="4799" y="1628"/>
                  <a:ext cx="2" cy="29"/>
                </a:xfrm>
                <a:prstGeom prst="line">
                  <a:avLst/>
                </a:prstGeom>
                <a:noFill/>
                <a:ln w="3175">
                  <a:solidFill>
                    <a:srgbClr val="000000"/>
                  </a:solidFill>
                  <a:round/>
                  <a:headEnd/>
                  <a:tailEnd/>
                </a:ln>
              </p:spPr>
              <p:txBody>
                <a:bodyPr/>
                <a:lstStyle/>
                <a:p>
                  <a:endParaRPr lang="en-GB" dirty="0"/>
                </a:p>
              </p:txBody>
            </p:sp>
          </p:grpSp>
          <p:sp>
            <p:nvSpPr>
              <p:cNvPr id="71" name="Line 748"/>
              <p:cNvSpPr>
                <a:spLocks noChangeShapeType="1"/>
              </p:cNvSpPr>
              <p:nvPr/>
            </p:nvSpPr>
            <p:spPr bwMode="auto">
              <a:xfrm rot="21479509" flipH="1">
                <a:off x="3555" y="3244"/>
                <a:ext cx="414" cy="132"/>
              </a:xfrm>
              <a:prstGeom prst="line">
                <a:avLst/>
              </a:prstGeom>
              <a:noFill/>
              <a:ln w="3175">
                <a:solidFill>
                  <a:srgbClr val="000000"/>
                </a:solidFill>
                <a:round/>
                <a:headEnd/>
                <a:tailEnd/>
              </a:ln>
            </p:spPr>
            <p:txBody>
              <a:bodyPr/>
              <a:lstStyle/>
              <a:p>
                <a:endParaRPr lang="en-GB" dirty="0"/>
              </a:p>
            </p:txBody>
          </p:sp>
          <p:sp>
            <p:nvSpPr>
              <p:cNvPr id="72" name="Oval 749"/>
              <p:cNvSpPr>
                <a:spLocks noChangeArrowheads="1"/>
              </p:cNvSpPr>
              <p:nvPr/>
            </p:nvSpPr>
            <p:spPr bwMode="auto">
              <a:xfrm rot="991010">
                <a:off x="3790" y="3543"/>
                <a:ext cx="19" cy="54"/>
              </a:xfrm>
              <a:prstGeom prst="ellipse">
                <a:avLst/>
              </a:prstGeom>
              <a:solidFill>
                <a:srgbClr val="FFFFFF"/>
              </a:solidFill>
              <a:ln w="3175">
                <a:solidFill>
                  <a:srgbClr val="000000"/>
                </a:solidFill>
                <a:round/>
                <a:headEnd/>
                <a:tailEnd/>
              </a:ln>
            </p:spPr>
            <p:txBody>
              <a:bodyPr/>
              <a:lstStyle/>
              <a:p>
                <a:endParaRPr lang="en-US" dirty="0"/>
              </a:p>
            </p:txBody>
          </p:sp>
          <p:sp>
            <p:nvSpPr>
              <p:cNvPr id="73" name="Oval 750"/>
              <p:cNvSpPr>
                <a:spLocks noChangeArrowheads="1"/>
              </p:cNvSpPr>
              <p:nvPr/>
            </p:nvSpPr>
            <p:spPr bwMode="auto">
              <a:xfrm rot="20608990" flipH="1">
                <a:off x="3764" y="2349"/>
                <a:ext cx="18" cy="55"/>
              </a:xfrm>
              <a:prstGeom prst="ellipse">
                <a:avLst/>
              </a:prstGeom>
              <a:solidFill>
                <a:srgbClr val="FFFFFF"/>
              </a:solidFill>
              <a:ln w="3175">
                <a:solidFill>
                  <a:srgbClr val="000000"/>
                </a:solidFill>
                <a:round/>
                <a:headEnd/>
                <a:tailEnd/>
              </a:ln>
            </p:spPr>
            <p:txBody>
              <a:bodyPr/>
              <a:lstStyle/>
              <a:p>
                <a:endParaRPr lang="en-US" dirty="0"/>
              </a:p>
            </p:txBody>
          </p:sp>
          <p:grpSp>
            <p:nvGrpSpPr>
              <p:cNvPr id="74" name="Group 751"/>
              <p:cNvGrpSpPr>
                <a:grpSpLocks/>
              </p:cNvGrpSpPr>
              <p:nvPr/>
            </p:nvGrpSpPr>
            <p:grpSpPr bwMode="auto">
              <a:xfrm>
                <a:off x="3786" y="2523"/>
                <a:ext cx="437" cy="348"/>
                <a:chOff x="4428" y="2148"/>
                <a:chExt cx="616" cy="453"/>
              </a:xfrm>
            </p:grpSpPr>
            <p:sp>
              <p:nvSpPr>
                <p:cNvPr id="75" name="Rectangle 752"/>
                <p:cNvSpPr>
                  <a:spLocks noChangeArrowheads="1"/>
                </p:cNvSpPr>
                <p:nvPr/>
              </p:nvSpPr>
              <p:spPr bwMode="auto">
                <a:xfrm>
                  <a:off x="4444" y="2299"/>
                  <a:ext cx="64" cy="132"/>
                </a:xfrm>
                <a:prstGeom prst="rect">
                  <a:avLst/>
                </a:prstGeom>
                <a:solidFill>
                  <a:srgbClr val="B2B2B2"/>
                </a:solidFill>
                <a:ln w="3175">
                  <a:solidFill>
                    <a:srgbClr val="000000"/>
                  </a:solidFill>
                  <a:miter lim="800000"/>
                  <a:headEnd/>
                  <a:tailEnd/>
                </a:ln>
              </p:spPr>
              <p:txBody>
                <a:bodyPr/>
                <a:lstStyle/>
                <a:p>
                  <a:endParaRPr lang="en-US" dirty="0"/>
                </a:p>
              </p:txBody>
            </p:sp>
            <p:sp>
              <p:nvSpPr>
                <p:cNvPr id="76" name="Rectangle 753"/>
                <p:cNvSpPr>
                  <a:spLocks noChangeArrowheads="1"/>
                </p:cNvSpPr>
                <p:nvPr/>
              </p:nvSpPr>
              <p:spPr bwMode="auto">
                <a:xfrm rot="6889" flipH="1">
                  <a:off x="4951" y="2148"/>
                  <a:ext cx="31" cy="453"/>
                </a:xfrm>
                <a:prstGeom prst="rect">
                  <a:avLst/>
                </a:prstGeom>
                <a:solidFill>
                  <a:schemeClr val="bg2"/>
                </a:solidFill>
                <a:ln w="3175">
                  <a:solidFill>
                    <a:srgbClr val="000000"/>
                  </a:solidFill>
                  <a:miter lim="800000"/>
                  <a:headEnd/>
                  <a:tailEnd/>
                </a:ln>
              </p:spPr>
              <p:txBody>
                <a:bodyPr/>
                <a:lstStyle/>
                <a:p>
                  <a:endParaRPr lang="en-US" dirty="0"/>
                </a:p>
              </p:txBody>
            </p:sp>
            <p:sp>
              <p:nvSpPr>
                <p:cNvPr id="77" name="Rectangle 754"/>
                <p:cNvSpPr>
                  <a:spLocks noChangeArrowheads="1"/>
                </p:cNvSpPr>
                <p:nvPr/>
              </p:nvSpPr>
              <p:spPr bwMode="auto">
                <a:xfrm rot="6889" flipH="1">
                  <a:off x="4966" y="2227"/>
                  <a:ext cx="48" cy="61"/>
                </a:xfrm>
                <a:prstGeom prst="rect">
                  <a:avLst/>
                </a:prstGeom>
                <a:solidFill>
                  <a:schemeClr val="bg2"/>
                </a:solidFill>
                <a:ln w="3175">
                  <a:solidFill>
                    <a:srgbClr val="000000"/>
                  </a:solidFill>
                  <a:miter lim="800000"/>
                  <a:headEnd/>
                  <a:tailEnd/>
                </a:ln>
              </p:spPr>
              <p:txBody>
                <a:bodyPr/>
                <a:lstStyle/>
                <a:p>
                  <a:endParaRPr lang="en-US" dirty="0"/>
                </a:p>
              </p:txBody>
            </p:sp>
            <p:sp>
              <p:nvSpPr>
                <p:cNvPr id="78" name="Rectangle 755"/>
                <p:cNvSpPr>
                  <a:spLocks noChangeArrowheads="1"/>
                </p:cNvSpPr>
                <p:nvPr/>
              </p:nvSpPr>
              <p:spPr bwMode="auto">
                <a:xfrm rot="6889">
                  <a:off x="5027" y="2235"/>
                  <a:ext cx="17" cy="40"/>
                </a:xfrm>
                <a:prstGeom prst="rect">
                  <a:avLst/>
                </a:prstGeom>
                <a:gradFill rotWithShape="1">
                  <a:gsLst>
                    <a:gs pos="0">
                      <a:schemeClr val="bg2">
                        <a:gamma/>
                        <a:shade val="46275"/>
                        <a:invGamma/>
                      </a:schemeClr>
                    </a:gs>
                    <a:gs pos="50000">
                      <a:schemeClr val="bg2"/>
                    </a:gs>
                    <a:gs pos="100000">
                      <a:schemeClr val="bg2">
                        <a:gamma/>
                        <a:shade val="46275"/>
                        <a:invGamma/>
                      </a:schemeClr>
                    </a:gs>
                  </a:gsLst>
                  <a:lin ang="5400000" scaled="1"/>
                </a:gradFill>
                <a:ln w="3175">
                  <a:solidFill>
                    <a:srgbClr val="000000"/>
                  </a:solidFill>
                  <a:miter lim="800000"/>
                  <a:headEnd/>
                  <a:tailEnd/>
                </a:ln>
              </p:spPr>
              <p:txBody>
                <a:bodyPr/>
                <a:lstStyle/>
                <a:p>
                  <a:pPr>
                    <a:defRPr/>
                  </a:pPr>
                  <a:endParaRPr lang="en-GB" dirty="0"/>
                </a:p>
              </p:txBody>
            </p:sp>
            <p:sp>
              <p:nvSpPr>
                <p:cNvPr id="79" name="Line 756"/>
                <p:cNvSpPr>
                  <a:spLocks noChangeShapeType="1"/>
                </p:cNvSpPr>
                <p:nvPr/>
              </p:nvSpPr>
              <p:spPr bwMode="auto">
                <a:xfrm rot="6889" flipH="1">
                  <a:off x="5015" y="2257"/>
                  <a:ext cx="11" cy="0"/>
                </a:xfrm>
                <a:prstGeom prst="line">
                  <a:avLst/>
                </a:prstGeom>
                <a:noFill/>
                <a:ln w="28575">
                  <a:solidFill>
                    <a:schemeClr val="bg2"/>
                  </a:solidFill>
                  <a:round/>
                  <a:headEnd/>
                  <a:tailEnd/>
                </a:ln>
              </p:spPr>
              <p:txBody>
                <a:bodyPr/>
                <a:lstStyle/>
                <a:p>
                  <a:endParaRPr lang="en-GB" dirty="0"/>
                </a:p>
              </p:txBody>
            </p:sp>
            <p:sp>
              <p:nvSpPr>
                <p:cNvPr id="80" name="Rectangle 757"/>
                <p:cNvSpPr>
                  <a:spLocks noChangeArrowheads="1"/>
                </p:cNvSpPr>
                <p:nvPr/>
              </p:nvSpPr>
              <p:spPr bwMode="auto">
                <a:xfrm rot="6889" flipH="1">
                  <a:off x="4509" y="2341"/>
                  <a:ext cx="442" cy="52"/>
                </a:xfrm>
                <a:prstGeom prst="rect">
                  <a:avLst/>
                </a:prstGeom>
                <a:solidFill>
                  <a:srgbClr val="B2B2B2"/>
                </a:solidFill>
                <a:ln w="3175">
                  <a:solidFill>
                    <a:srgbClr val="000000"/>
                  </a:solidFill>
                  <a:miter lim="800000"/>
                  <a:headEnd/>
                  <a:tailEnd/>
                </a:ln>
              </p:spPr>
              <p:txBody>
                <a:bodyPr/>
                <a:lstStyle/>
                <a:p>
                  <a:endParaRPr lang="en-US" dirty="0"/>
                </a:p>
              </p:txBody>
            </p:sp>
            <p:sp>
              <p:nvSpPr>
                <p:cNvPr id="81" name="Oval 758"/>
                <p:cNvSpPr>
                  <a:spLocks noChangeArrowheads="1"/>
                </p:cNvSpPr>
                <p:nvPr/>
              </p:nvSpPr>
              <p:spPr bwMode="auto">
                <a:xfrm rot="6889">
                  <a:off x="4428" y="2316"/>
                  <a:ext cx="93" cy="91"/>
                </a:xfrm>
                <a:prstGeom prst="ellipse">
                  <a:avLst/>
                </a:prstGeom>
                <a:solidFill>
                  <a:srgbClr val="808080"/>
                </a:solidFill>
                <a:ln w="9525">
                  <a:solidFill>
                    <a:srgbClr val="000000"/>
                  </a:solidFill>
                  <a:round/>
                  <a:headEnd/>
                  <a:tailEnd/>
                </a:ln>
              </p:spPr>
              <p:txBody>
                <a:bodyPr/>
                <a:lstStyle/>
                <a:p>
                  <a:endParaRPr lang="en-US" dirty="0"/>
                </a:p>
              </p:txBody>
            </p:sp>
            <p:sp>
              <p:nvSpPr>
                <p:cNvPr id="82" name="Oval 759"/>
                <p:cNvSpPr>
                  <a:spLocks noChangeArrowheads="1"/>
                </p:cNvSpPr>
                <p:nvPr/>
              </p:nvSpPr>
              <p:spPr bwMode="auto">
                <a:xfrm>
                  <a:off x="4967" y="2235"/>
                  <a:ext cx="45" cy="47"/>
                </a:xfrm>
                <a:prstGeom prst="ellipse">
                  <a:avLst/>
                </a:prstGeom>
                <a:gradFill rotWithShape="1">
                  <a:gsLst>
                    <a:gs pos="0">
                      <a:srgbClr val="DDDDDD"/>
                    </a:gs>
                    <a:gs pos="100000">
                      <a:srgbClr val="666666"/>
                    </a:gs>
                  </a:gsLst>
                  <a:path path="shape">
                    <a:fillToRect l="50000" t="50000" r="50000" b="50000"/>
                  </a:path>
                </a:gradFill>
                <a:ln w="3175" algn="ctr">
                  <a:solidFill>
                    <a:srgbClr val="000000"/>
                  </a:solidFill>
                  <a:round/>
                  <a:headEnd/>
                  <a:tailEnd/>
                </a:ln>
              </p:spPr>
              <p:txBody>
                <a:bodyPr wrap="none" anchor="ctr"/>
                <a:lstStyle/>
                <a:p>
                  <a:endParaRPr lang="en-US" dirty="0"/>
                </a:p>
              </p:txBody>
            </p:sp>
            <p:sp>
              <p:nvSpPr>
                <p:cNvPr id="83" name="Oval 760"/>
                <p:cNvSpPr>
                  <a:spLocks noChangeArrowheads="1"/>
                </p:cNvSpPr>
                <p:nvPr/>
              </p:nvSpPr>
              <p:spPr bwMode="auto">
                <a:xfrm>
                  <a:off x="4541" y="2355"/>
                  <a:ext cx="27" cy="27"/>
                </a:xfrm>
                <a:prstGeom prst="ellipse">
                  <a:avLst/>
                </a:prstGeom>
                <a:solidFill>
                  <a:srgbClr val="014B7D"/>
                </a:solidFill>
                <a:ln w="3175" algn="ctr">
                  <a:solidFill>
                    <a:srgbClr val="000000"/>
                  </a:solidFill>
                  <a:round/>
                  <a:headEnd/>
                  <a:tailEnd/>
                </a:ln>
              </p:spPr>
              <p:txBody>
                <a:bodyPr wrap="none" anchor="ctr"/>
                <a:lstStyle/>
                <a:p>
                  <a:endParaRPr lang="en-US" dirty="0"/>
                </a:p>
              </p:txBody>
            </p:sp>
            <p:sp>
              <p:nvSpPr>
                <p:cNvPr id="84" name="Oval 761"/>
                <p:cNvSpPr>
                  <a:spLocks noChangeArrowheads="1"/>
                </p:cNvSpPr>
                <p:nvPr/>
              </p:nvSpPr>
              <p:spPr bwMode="auto">
                <a:xfrm>
                  <a:off x="4607" y="2355"/>
                  <a:ext cx="27" cy="27"/>
                </a:xfrm>
                <a:prstGeom prst="ellipse">
                  <a:avLst/>
                </a:prstGeom>
                <a:solidFill>
                  <a:srgbClr val="014B7D"/>
                </a:solidFill>
                <a:ln w="3175" algn="ctr">
                  <a:solidFill>
                    <a:srgbClr val="000000"/>
                  </a:solidFill>
                  <a:round/>
                  <a:headEnd/>
                  <a:tailEnd/>
                </a:ln>
              </p:spPr>
              <p:txBody>
                <a:bodyPr wrap="none" anchor="ctr"/>
                <a:lstStyle/>
                <a:p>
                  <a:endParaRPr lang="en-US" dirty="0"/>
                </a:p>
              </p:txBody>
            </p:sp>
            <p:sp>
              <p:nvSpPr>
                <p:cNvPr id="85" name="Oval 762"/>
                <p:cNvSpPr>
                  <a:spLocks noChangeArrowheads="1"/>
                </p:cNvSpPr>
                <p:nvPr/>
              </p:nvSpPr>
              <p:spPr bwMode="auto">
                <a:xfrm>
                  <a:off x="4674" y="2355"/>
                  <a:ext cx="27" cy="27"/>
                </a:xfrm>
                <a:prstGeom prst="ellipse">
                  <a:avLst/>
                </a:prstGeom>
                <a:solidFill>
                  <a:srgbClr val="014B7D"/>
                </a:solidFill>
                <a:ln w="3175" algn="ctr">
                  <a:solidFill>
                    <a:srgbClr val="000000"/>
                  </a:solidFill>
                  <a:round/>
                  <a:headEnd/>
                  <a:tailEnd/>
                </a:ln>
              </p:spPr>
              <p:txBody>
                <a:bodyPr wrap="none" anchor="ctr"/>
                <a:lstStyle/>
                <a:p>
                  <a:endParaRPr lang="en-US" dirty="0"/>
                </a:p>
              </p:txBody>
            </p:sp>
            <p:sp>
              <p:nvSpPr>
                <p:cNvPr id="86" name="Oval 763"/>
                <p:cNvSpPr>
                  <a:spLocks noChangeArrowheads="1"/>
                </p:cNvSpPr>
                <p:nvPr/>
              </p:nvSpPr>
              <p:spPr bwMode="auto">
                <a:xfrm>
                  <a:off x="4740" y="2355"/>
                  <a:ext cx="27" cy="27"/>
                </a:xfrm>
                <a:prstGeom prst="ellipse">
                  <a:avLst/>
                </a:prstGeom>
                <a:solidFill>
                  <a:srgbClr val="014B7D"/>
                </a:solidFill>
                <a:ln w="3175" algn="ctr">
                  <a:solidFill>
                    <a:srgbClr val="000000"/>
                  </a:solidFill>
                  <a:round/>
                  <a:headEnd/>
                  <a:tailEnd/>
                </a:ln>
              </p:spPr>
              <p:txBody>
                <a:bodyPr wrap="none" anchor="ctr"/>
                <a:lstStyle/>
                <a:p>
                  <a:endParaRPr lang="en-US" dirty="0"/>
                </a:p>
              </p:txBody>
            </p:sp>
            <p:sp>
              <p:nvSpPr>
                <p:cNvPr id="87" name="Oval 764"/>
                <p:cNvSpPr>
                  <a:spLocks noChangeArrowheads="1"/>
                </p:cNvSpPr>
                <p:nvPr/>
              </p:nvSpPr>
              <p:spPr bwMode="auto">
                <a:xfrm>
                  <a:off x="4807" y="2355"/>
                  <a:ext cx="27" cy="27"/>
                </a:xfrm>
                <a:prstGeom prst="ellipse">
                  <a:avLst/>
                </a:prstGeom>
                <a:solidFill>
                  <a:srgbClr val="014B7D"/>
                </a:solidFill>
                <a:ln w="3175" algn="ctr">
                  <a:solidFill>
                    <a:srgbClr val="000000"/>
                  </a:solidFill>
                  <a:round/>
                  <a:headEnd/>
                  <a:tailEnd/>
                </a:ln>
              </p:spPr>
              <p:txBody>
                <a:bodyPr wrap="none" anchor="ctr"/>
                <a:lstStyle/>
                <a:p>
                  <a:endParaRPr lang="en-US" dirty="0"/>
                </a:p>
              </p:txBody>
            </p:sp>
            <p:sp>
              <p:nvSpPr>
                <p:cNvPr id="88" name="Oval 765"/>
                <p:cNvSpPr>
                  <a:spLocks noChangeArrowheads="1"/>
                </p:cNvSpPr>
                <p:nvPr/>
              </p:nvSpPr>
              <p:spPr bwMode="auto">
                <a:xfrm>
                  <a:off x="4874" y="2355"/>
                  <a:ext cx="27" cy="27"/>
                </a:xfrm>
                <a:prstGeom prst="ellipse">
                  <a:avLst/>
                </a:prstGeom>
                <a:solidFill>
                  <a:srgbClr val="014B7D"/>
                </a:solidFill>
                <a:ln w="3175" algn="ctr">
                  <a:solidFill>
                    <a:srgbClr val="000000"/>
                  </a:solidFill>
                  <a:round/>
                  <a:headEnd/>
                  <a:tailEnd/>
                </a:ln>
              </p:spPr>
              <p:txBody>
                <a:bodyPr wrap="none" anchor="ctr"/>
                <a:lstStyle/>
                <a:p>
                  <a:endParaRPr lang="en-US" dirty="0"/>
                </a:p>
              </p:txBody>
            </p:sp>
          </p:grpSp>
        </p:grpSp>
      </p:grpSp>
      <p:sp>
        <p:nvSpPr>
          <p:cNvPr id="100" name="Freeform 413"/>
          <p:cNvSpPr>
            <a:spLocks/>
          </p:cNvSpPr>
          <p:nvPr/>
        </p:nvSpPr>
        <p:spPr bwMode="auto">
          <a:xfrm>
            <a:off x="4232275" y="4121150"/>
            <a:ext cx="1971675" cy="585788"/>
          </a:xfrm>
          <a:custGeom>
            <a:avLst/>
            <a:gdLst>
              <a:gd name="T0" fmla="*/ 0 w 1242"/>
              <a:gd name="T1" fmla="*/ 91 h 369"/>
              <a:gd name="T2" fmla="*/ 164 w 1242"/>
              <a:gd name="T3" fmla="*/ 83 h 369"/>
              <a:gd name="T4" fmla="*/ 332 w 1242"/>
              <a:gd name="T5" fmla="*/ 87 h 369"/>
              <a:gd name="T6" fmla="*/ 416 w 1242"/>
              <a:gd name="T7" fmla="*/ 64 h 369"/>
              <a:gd name="T8" fmla="*/ 554 w 1242"/>
              <a:gd name="T9" fmla="*/ 56 h 369"/>
              <a:gd name="T10" fmla="*/ 666 w 1242"/>
              <a:gd name="T11" fmla="*/ 59 h 369"/>
              <a:gd name="T12" fmla="*/ 855 w 1242"/>
              <a:gd name="T13" fmla="*/ 64 h 369"/>
              <a:gd name="T14" fmla="*/ 943 w 1242"/>
              <a:gd name="T15" fmla="*/ 58 h 369"/>
              <a:gd name="T16" fmla="*/ 1043 w 1242"/>
              <a:gd name="T17" fmla="*/ 25 h 369"/>
              <a:gd name="T18" fmla="*/ 1093 w 1242"/>
              <a:gd name="T19" fmla="*/ 0 h 369"/>
              <a:gd name="T20" fmla="*/ 1184 w 1242"/>
              <a:gd name="T21" fmla="*/ 2 h 369"/>
              <a:gd name="T22" fmla="*/ 1228 w 1242"/>
              <a:gd name="T23" fmla="*/ 23 h 369"/>
              <a:gd name="T24" fmla="*/ 1242 w 1242"/>
              <a:gd name="T25" fmla="*/ 55 h 369"/>
              <a:gd name="T26" fmla="*/ 1224 w 1242"/>
              <a:gd name="T27" fmla="*/ 76 h 369"/>
              <a:gd name="T28" fmla="*/ 1200 w 1242"/>
              <a:gd name="T29" fmla="*/ 79 h 369"/>
              <a:gd name="T30" fmla="*/ 1166 w 1242"/>
              <a:gd name="T31" fmla="*/ 64 h 369"/>
              <a:gd name="T32" fmla="*/ 1128 w 1242"/>
              <a:gd name="T33" fmla="*/ 64 h 369"/>
              <a:gd name="T34" fmla="*/ 1096 w 1242"/>
              <a:gd name="T35" fmla="*/ 106 h 369"/>
              <a:gd name="T36" fmla="*/ 1086 w 1242"/>
              <a:gd name="T37" fmla="*/ 134 h 369"/>
              <a:gd name="T38" fmla="*/ 1014 w 1242"/>
              <a:gd name="T39" fmla="*/ 152 h 369"/>
              <a:gd name="T40" fmla="*/ 1078 w 1242"/>
              <a:gd name="T41" fmla="*/ 138 h 369"/>
              <a:gd name="T42" fmla="*/ 1068 w 1242"/>
              <a:gd name="T43" fmla="*/ 174 h 369"/>
              <a:gd name="T44" fmla="*/ 1062 w 1242"/>
              <a:gd name="T45" fmla="*/ 204 h 369"/>
              <a:gd name="T46" fmla="*/ 956 w 1242"/>
              <a:gd name="T47" fmla="*/ 198 h 369"/>
              <a:gd name="T48" fmla="*/ 889 w 1242"/>
              <a:gd name="T49" fmla="*/ 203 h 369"/>
              <a:gd name="T50" fmla="*/ 792 w 1242"/>
              <a:gd name="T51" fmla="*/ 230 h 369"/>
              <a:gd name="T52" fmla="*/ 680 w 1242"/>
              <a:gd name="T53" fmla="*/ 258 h 369"/>
              <a:gd name="T54" fmla="*/ 536 w 1242"/>
              <a:gd name="T55" fmla="*/ 287 h 369"/>
              <a:gd name="T56" fmla="*/ 430 w 1242"/>
              <a:gd name="T57" fmla="*/ 297 h 369"/>
              <a:gd name="T58" fmla="*/ 366 w 1242"/>
              <a:gd name="T59" fmla="*/ 287 h 369"/>
              <a:gd name="T60" fmla="*/ 286 w 1242"/>
              <a:gd name="T61" fmla="*/ 305 h 369"/>
              <a:gd name="T62" fmla="*/ 175 w 1242"/>
              <a:gd name="T63" fmla="*/ 324 h 369"/>
              <a:gd name="T64" fmla="*/ 100 w 1242"/>
              <a:gd name="T65" fmla="*/ 340 h 369"/>
              <a:gd name="T66" fmla="*/ 45 w 1242"/>
              <a:gd name="T67" fmla="*/ 343 h 369"/>
              <a:gd name="T68" fmla="*/ 28 w 1242"/>
              <a:gd name="T69" fmla="*/ 184 h 369"/>
              <a:gd name="T70" fmla="*/ 0 w 1242"/>
              <a:gd name="T71" fmla="*/ 91 h 36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242"/>
              <a:gd name="T109" fmla="*/ 0 h 369"/>
              <a:gd name="T110" fmla="*/ 1242 w 1242"/>
              <a:gd name="T111" fmla="*/ 369 h 369"/>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242" h="369">
                <a:moveTo>
                  <a:pt x="0" y="91"/>
                </a:moveTo>
                <a:lnTo>
                  <a:pt x="164" y="83"/>
                </a:lnTo>
                <a:lnTo>
                  <a:pt x="332" y="87"/>
                </a:lnTo>
                <a:lnTo>
                  <a:pt x="416" y="64"/>
                </a:lnTo>
                <a:lnTo>
                  <a:pt x="554" y="56"/>
                </a:lnTo>
                <a:lnTo>
                  <a:pt x="666" y="59"/>
                </a:lnTo>
                <a:lnTo>
                  <a:pt x="855" y="64"/>
                </a:lnTo>
                <a:lnTo>
                  <a:pt x="943" y="58"/>
                </a:lnTo>
                <a:lnTo>
                  <a:pt x="1043" y="25"/>
                </a:lnTo>
                <a:lnTo>
                  <a:pt x="1093" y="0"/>
                </a:lnTo>
                <a:lnTo>
                  <a:pt x="1184" y="2"/>
                </a:lnTo>
                <a:lnTo>
                  <a:pt x="1228" y="23"/>
                </a:lnTo>
                <a:lnTo>
                  <a:pt x="1242" y="55"/>
                </a:lnTo>
                <a:lnTo>
                  <a:pt x="1224" y="76"/>
                </a:lnTo>
                <a:lnTo>
                  <a:pt x="1200" y="79"/>
                </a:lnTo>
                <a:lnTo>
                  <a:pt x="1166" y="64"/>
                </a:lnTo>
                <a:lnTo>
                  <a:pt x="1128" y="64"/>
                </a:lnTo>
                <a:lnTo>
                  <a:pt x="1096" y="106"/>
                </a:lnTo>
                <a:lnTo>
                  <a:pt x="1086" y="134"/>
                </a:lnTo>
                <a:lnTo>
                  <a:pt x="1014" y="152"/>
                </a:lnTo>
                <a:lnTo>
                  <a:pt x="1078" y="138"/>
                </a:lnTo>
                <a:lnTo>
                  <a:pt x="1068" y="174"/>
                </a:lnTo>
                <a:lnTo>
                  <a:pt x="1062" y="204"/>
                </a:lnTo>
                <a:lnTo>
                  <a:pt x="956" y="198"/>
                </a:lnTo>
                <a:lnTo>
                  <a:pt x="889" y="203"/>
                </a:lnTo>
                <a:lnTo>
                  <a:pt x="792" y="230"/>
                </a:lnTo>
                <a:lnTo>
                  <a:pt x="680" y="258"/>
                </a:lnTo>
                <a:lnTo>
                  <a:pt x="536" y="287"/>
                </a:lnTo>
                <a:lnTo>
                  <a:pt x="430" y="297"/>
                </a:lnTo>
                <a:lnTo>
                  <a:pt x="366" y="287"/>
                </a:lnTo>
                <a:lnTo>
                  <a:pt x="286" y="305"/>
                </a:lnTo>
                <a:cubicBezTo>
                  <a:pt x="255" y="313"/>
                  <a:pt x="206" y="320"/>
                  <a:pt x="175" y="324"/>
                </a:cubicBezTo>
                <a:cubicBezTo>
                  <a:pt x="144" y="329"/>
                  <a:pt x="121" y="336"/>
                  <a:pt x="100" y="340"/>
                </a:cubicBezTo>
                <a:cubicBezTo>
                  <a:pt x="79" y="343"/>
                  <a:pt x="57" y="369"/>
                  <a:pt x="45" y="343"/>
                </a:cubicBezTo>
                <a:lnTo>
                  <a:pt x="28" y="184"/>
                </a:lnTo>
                <a:lnTo>
                  <a:pt x="0" y="91"/>
                </a:lnTo>
                <a:close/>
              </a:path>
            </a:pathLst>
          </a:custGeom>
          <a:solidFill>
            <a:srgbClr val="FFD9B3"/>
          </a:solidFill>
          <a:ln w="9525">
            <a:solidFill>
              <a:srgbClr val="000000"/>
            </a:solidFill>
            <a:round/>
            <a:headEnd/>
            <a:tailEnd/>
          </a:ln>
        </p:spPr>
        <p:txBody>
          <a:bodyPr/>
          <a:lstStyle/>
          <a:p>
            <a:endParaRPr lang="en-GB" dirty="0"/>
          </a:p>
        </p:txBody>
      </p:sp>
      <p:sp>
        <p:nvSpPr>
          <p:cNvPr id="101" name="Freeform 611"/>
          <p:cNvSpPr>
            <a:spLocks/>
          </p:cNvSpPr>
          <p:nvPr/>
        </p:nvSpPr>
        <p:spPr bwMode="auto">
          <a:xfrm>
            <a:off x="6100763" y="4171950"/>
            <a:ext cx="58737" cy="57150"/>
          </a:xfrm>
          <a:custGeom>
            <a:avLst/>
            <a:gdLst>
              <a:gd name="T0" fmla="*/ 37 w 37"/>
              <a:gd name="T1" fmla="*/ 0 h 36"/>
              <a:gd name="T2" fmla="*/ 5 w 37"/>
              <a:gd name="T3" fmla="*/ 6 h 36"/>
              <a:gd name="T4" fmla="*/ 9 w 37"/>
              <a:gd name="T5" fmla="*/ 36 h 36"/>
              <a:gd name="T6" fmla="*/ 0 60000 65536"/>
              <a:gd name="T7" fmla="*/ 0 60000 65536"/>
              <a:gd name="T8" fmla="*/ 0 60000 65536"/>
              <a:gd name="T9" fmla="*/ 0 w 37"/>
              <a:gd name="T10" fmla="*/ 0 h 36"/>
              <a:gd name="T11" fmla="*/ 37 w 37"/>
              <a:gd name="T12" fmla="*/ 36 h 36"/>
            </a:gdLst>
            <a:ahLst/>
            <a:cxnLst>
              <a:cxn ang="T6">
                <a:pos x="T0" y="T1"/>
              </a:cxn>
              <a:cxn ang="T7">
                <a:pos x="T2" y="T3"/>
              </a:cxn>
              <a:cxn ang="T8">
                <a:pos x="T4" y="T5"/>
              </a:cxn>
            </a:cxnLst>
            <a:rect l="T9" t="T10" r="T11" b="T12"/>
            <a:pathLst>
              <a:path w="37" h="36">
                <a:moveTo>
                  <a:pt x="37" y="0"/>
                </a:moveTo>
                <a:cubicBezTo>
                  <a:pt x="23" y="0"/>
                  <a:pt x="10" y="0"/>
                  <a:pt x="5" y="6"/>
                </a:cubicBezTo>
                <a:cubicBezTo>
                  <a:pt x="0" y="12"/>
                  <a:pt x="4" y="24"/>
                  <a:pt x="9" y="36"/>
                </a:cubicBezTo>
              </a:path>
            </a:pathLst>
          </a:custGeom>
          <a:noFill/>
          <a:ln w="3175" cap="flat" cmpd="sng">
            <a:solidFill>
              <a:srgbClr val="000000"/>
            </a:solidFill>
            <a:prstDash val="solid"/>
            <a:round/>
            <a:headEnd/>
            <a:tailEnd/>
          </a:ln>
        </p:spPr>
        <p:txBody>
          <a:bodyPr/>
          <a:lstStyle/>
          <a:p>
            <a:endParaRPr lang="en-GB" dirty="0"/>
          </a:p>
        </p:txBody>
      </p:sp>
      <p:sp>
        <p:nvSpPr>
          <p:cNvPr id="102" name="Line 427"/>
          <p:cNvSpPr>
            <a:spLocks noChangeShapeType="1"/>
          </p:cNvSpPr>
          <p:nvPr/>
        </p:nvSpPr>
        <p:spPr bwMode="auto">
          <a:xfrm flipV="1">
            <a:off x="3794918" y="4217987"/>
            <a:ext cx="3055144" cy="232570"/>
          </a:xfrm>
          <a:prstGeom prst="line">
            <a:avLst/>
          </a:prstGeom>
          <a:noFill/>
          <a:ln w="28575" cap="rnd">
            <a:solidFill>
              <a:srgbClr val="FF3300"/>
            </a:solidFill>
            <a:prstDash val="sysDot"/>
            <a:round/>
            <a:headEnd type="oval"/>
            <a:tailEnd/>
          </a:ln>
        </p:spPr>
        <p:txBody>
          <a:bodyPr/>
          <a:lstStyle/>
          <a:p>
            <a:endParaRPr lang="en-GB" dirty="0"/>
          </a:p>
        </p:txBody>
      </p:sp>
      <p:sp>
        <p:nvSpPr>
          <p:cNvPr id="103" name="TextBox 102"/>
          <p:cNvSpPr txBox="1"/>
          <p:nvPr/>
        </p:nvSpPr>
        <p:spPr>
          <a:xfrm>
            <a:off x="152768" y="2904969"/>
            <a:ext cx="2149107" cy="923330"/>
          </a:xfrm>
          <a:prstGeom prst="rect">
            <a:avLst/>
          </a:prstGeom>
          <a:noFill/>
        </p:spPr>
        <p:txBody>
          <a:bodyPr wrap="square" rtlCol="0">
            <a:spAutoFit/>
          </a:bodyPr>
          <a:lstStyle/>
          <a:p>
            <a:pPr algn="l"/>
            <a:r>
              <a:rPr lang="en-GB" b="0" dirty="0" smtClean="0">
                <a:solidFill>
                  <a:schemeClr val="bg1"/>
                </a:solidFill>
              </a:rPr>
              <a:t>The </a:t>
            </a:r>
            <a:r>
              <a:rPr lang="en-GB" b="0" dirty="0" smtClean="0">
                <a:solidFill>
                  <a:srgbClr val="66FF33"/>
                </a:solidFill>
              </a:rPr>
              <a:t>draw force </a:t>
            </a:r>
            <a:r>
              <a:rPr lang="en-GB" b="0" dirty="0" smtClean="0">
                <a:solidFill>
                  <a:schemeClr val="bg1"/>
                </a:solidFill>
              </a:rPr>
              <a:t>line and </a:t>
            </a:r>
            <a:r>
              <a:rPr lang="en-GB" b="0" dirty="0" smtClean="0">
                <a:solidFill>
                  <a:srgbClr val="6699FF"/>
                </a:solidFill>
              </a:rPr>
              <a:t>Power</a:t>
            </a:r>
            <a:r>
              <a:rPr lang="en-GB" b="0" dirty="0" smtClean="0">
                <a:solidFill>
                  <a:schemeClr val="bg1"/>
                </a:solidFill>
              </a:rPr>
              <a:t> line are the same</a:t>
            </a:r>
            <a:r>
              <a:rPr lang="en-GB" dirty="0" smtClean="0">
                <a:solidFill>
                  <a:schemeClr val="bg1"/>
                </a:solidFill>
              </a:rPr>
              <a:t>.</a:t>
            </a:r>
            <a:endParaRPr lang="en-GB" dirty="0">
              <a:solidFill>
                <a:schemeClr val="bg1"/>
              </a:solidFill>
            </a:endParaRPr>
          </a:p>
        </p:txBody>
      </p:sp>
      <p:sp>
        <p:nvSpPr>
          <p:cNvPr id="104" name="Freeform 767"/>
          <p:cNvSpPr>
            <a:spLocks/>
          </p:cNvSpPr>
          <p:nvPr/>
        </p:nvSpPr>
        <p:spPr bwMode="auto">
          <a:xfrm>
            <a:off x="1930400" y="3984625"/>
            <a:ext cx="371475" cy="133350"/>
          </a:xfrm>
          <a:custGeom>
            <a:avLst/>
            <a:gdLst>
              <a:gd name="T0" fmla="*/ 234 w 234"/>
              <a:gd name="T1" fmla="*/ 18 h 84"/>
              <a:gd name="T2" fmla="*/ 0 w 234"/>
              <a:gd name="T3" fmla="*/ 0 h 84"/>
              <a:gd name="T4" fmla="*/ 224 w 234"/>
              <a:gd name="T5" fmla="*/ 84 h 84"/>
              <a:gd name="T6" fmla="*/ 0 60000 65536"/>
              <a:gd name="T7" fmla="*/ 0 60000 65536"/>
              <a:gd name="T8" fmla="*/ 0 60000 65536"/>
              <a:gd name="T9" fmla="*/ 0 w 234"/>
              <a:gd name="T10" fmla="*/ 0 h 84"/>
              <a:gd name="T11" fmla="*/ 234 w 234"/>
              <a:gd name="T12" fmla="*/ 84 h 84"/>
            </a:gdLst>
            <a:ahLst/>
            <a:cxnLst>
              <a:cxn ang="T6">
                <a:pos x="T0" y="T1"/>
              </a:cxn>
              <a:cxn ang="T7">
                <a:pos x="T2" y="T3"/>
              </a:cxn>
              <a:cxn ang="T8">
                <a:pos x="T4" y="T5"/>
              </a:cxn>
            </a:cxnLst>
            <a:rect l="T9" t="T10" r="T11" b="T12"/>
            <a:pathLst>
              <a:path w="234" h="84">
                <a:moveTo>
                  <a:pt x="234" y="18"/>
                </a:moveTo>
                <a:lnTo>
                  <a:pt x="0" y="0"/>
                </a:lnTo>
                <a:lnTo>
                  <a:pt x="224" y="84"/>
                </a:lnTo>
              </a:path>
            </a:pathLst>
          </a:custGeom>
          <a:noFill/>
          <a:ln w="28575" cmpd="sng">
            <a:solidFill>
              <a:srgbClr val="FF3300"/>
            </a:solidFill>
            <a:prstDash val="solid"/>
            <a:round/>
            <a:headEnd/>
            <a:tailEnd/>
          </a:ln>
        </p:spPr>
        <p:txBody>
          <a:bodyPr/>
          <a:lstStyle/>
          <a:p>
            <a:endParaRPr lang="en-GB" dirty="0"/>
          </a:p>
        </p:txBody>
      </p:sp>
      <p:sp>
        <p:nvSpPr>
          <p:cNvPr id="105" name="Freeform 431"/>
          <p:cNvSpPr>
            <a:spLocks/>
          </p:cNvSpPr>
          <p:nvPr/>
        </p:nvSpPr>
        <p:spPr bwMode="auto">
          <a:xfrm>
            <a:off x="2809875" y="4046219"/>
            <a:ext cx="660400" cy="41275"/>
          </a:xfrm>
          <a:custGeom>
            <a:avLst/>
            <a:gdLst>
              <a:gd name="T0" fmla="*/ 0 w 416"/>
              <a:gd name="T1" fmla="*/ 0 h 40"/>
              <a:gd name="T2" fmla="*/ 416 w 416"/>
              <a:gd name="T3" fmla="*/ 26 h 40"/>
              <a:gd name="T4" fmla="*/ 70 w 416"/>
              <a:gd name="T5" fmla="*/ 40 h 40"/>
              <a:gd name="T6" fmla="*/ 0 60000 65536"/>
              <a:gd name="T7" fmla="*/ 0 60000 65536"/>
              <a:gd name="T8" fmla="*/ 0 60000 65536"/>
              <a:gd name="T9" fmla="*/ 0 w 416"/>
              <a:gd name="T10" fmla="*/ 0 h 40"/>
              <a:gd name="T11" fmla="*/ 416 w 416"/>
              <a:gd name="T12" fmla="*/ 40 h 40"/>
              <a:gd name="connsiteX0" fmla="*/ 0 w 10000"/>
              <a:gd name="connsiteY0" fmla="*/ 0 h 10000"/>
              <a:gd name="connsiteX1" fmla="*/ 10000 w 10000"/>
              <a:gd name="connsiteY1" fmla="*/ 6500 h 10000"/>
              <a:gd name="connsiteX2" fmla="*/ 1741 w 10000"/>
              <a:gd name="connsiteY2" fmla="*/ 10000 h 10000"/>
              <a:gd name="connsiteX0" fmla="*/ 0 w 10000"/>
              <a:gd name="connsiteY0" fmla="*/ 0 h 6500"/>
              <a:gd name="connsiteX1" fmla="*/ 10000 w 10000"/>
              <a:gd name="connsiteY1" fmla="*/ 6500 h 6500"/>
            </a:gdLst>
            <a:ahLst/>
            <a:cxnLst>
              <a:cxn ang="0">
                <a:pos x="connsiteX0" y="connsiteY0"/>
              </a:cxn>
              <a:cxn ang="0">
                <a:pos x="connsiteX1" y="connsiteY1"/>
              </a:cxn>
            </a:cxnLst>
            <a:rect l="l" t="t" r="r" b="b"/>
            <a:pathLst>
              <a:path w="10000" h="6500">
                <a:moveTo>
                  <a:pt x="0" y="0"/>
                </a:moveTo>
                <a:lnTo>
                  <a:pt x="10000" y="6500"/>
                </a:lnTo>
              </a:path>
            </a:pathLst>
          </a:custGeom>
          <a:noFill/>
          <a:ln w="28575" cmpd="sng">
            <a:solidFill>
              <a:srgbClr val="FF3300"/>
            </a:solidFill>
            <a:round/>
            <a:headEnd/>
            <a:tailEnd/>
          </a:ln>
        </p:spPr>
        <p:txBody>
          <a:bodyPr/>
          <a:lstStyle/>
          <a:p>
            <a:endParaRPr lang="en-GB" dirty="0"/>
          </a:p>
        </p:txBody>
      </p:sp>
      <p:sp>
        <p:nvSpPr>
          <p:cNvPr id="106" name="Freeform 2"/>
          <p:cNvSpPr>
            <a:spLocks/>
          </p:cNvSpPr>
          <p:nvPr/>
        </p:nvSpPr>
        <p:spPr bwMode="auto">
          <a:xfrm>
            <a:off x="1908629" y="3922452"/>
            <a:ext cx="1659407" cy="698318"/>
          </a:xfrm>
          <a:custGeom>
            <a:avLst/>
            <a:gdLst>
              <a:gd name="connsiteX0" fmla="*/ 2724 w 10000"/>
              <a:gd name="connsiteY0" fmla="*/ 9315 h 11114"/>
              <a:gd name="connsiteX1" fmla="*/ 2197 w 10000"/>
              <a:gd name="connsiteY1" fmla="*/ 8493 h 11114"/>
              <a:gd name="connsiteX2" fmla="*/ 1582 w 10000"/>
              <a:gd name="connsiteY2" fmla="*/ 7169 h 11114"/>
              <a:gd name="connsiteX3" fmla="*/ 1265 w 10000"/>
              <a:gd name="connsiteY3" fmla="*/ 6347 h 11114"/>
              <a:gd name="connsiteX4" fmla="*/ 685 w 10000"/>
              <a:gd name="connsiteY4" fmla="*/ 4521 h 11114"/>
              <a:gd name="connsiteX5" fmla="*/ 351 w 10000"/>
              <a:gd name="connsiteY5" fmla="*/ 3014 h 11114"/>
              <a:gd name="connsiteX6" fmla="*/ 35 w 10000"/>
              <a:gd name="connsiteY6" fmla="*/ 1781 h 11114"/>
              <a:gd name="connsiteX7" fmla="*/ 0 w 10000"/>
              <a:gd name="connsiteY7" fmla="*/ 594 h 11114"/>
              <a:gd name="connsiteX8" fmla="*/ 246 w 10000"/>
              <a:gd name="connsiteY8" fmla="*/ 411 h 11114"/>
              <a:gd name="connsiteX9" fmla="*/ 738 w 10000"/>
              <a:gd name="connsiteY9" fmla="*/ 183 h 11114"/>
              <a:gd name="connsiteX10" fmla="*/ 1476 w 10000"/>
              <a:gd name="connsiteY10" fmla="*/ 0 h 11114"/>
              <a:gd name="connsiteX11" fmla="*/ 2250 w 10000"/>
              <a:gd name="connsiteY11" fmla="*/ 0 h 11114"/>
              <a:gd name="connsiteX12" fmla="*/ 2953 w 10000"/>
              <a:gd name="connsiteY12" fmla="*/ 46 h 11114"/>
              <a:gd name="connsiteX13" fmla="*/ 3849 w 10000"/>
              <a:gd name="connsiteY13" fmla="*/ 320 h 11114"/>
              <a:gd name="connsiteX14" fmla="*/ 4938 w 10000"/>
              <a:gd name="connsiteY14" fmla="*/ 959 h 11114"/>
              <a:gd name="connsiteX15" fmla="*/ 5518 w 10000"/>
              <a:gd name="connsiteY15" fmla="*/ 1279 h 11114"/>
              <a:gd name="connsiteX16" fmla="*/ 6274 w 10000"/>
              <a:gd name="connsiteY16" fmla="*/ 1507 h 11114"/>
              <a:gd name="connsiteX17" fmla="*/ 6626 w 10000"/>
              <a:gd name="connsiteY17" fmla="*/ 1553 h 11114"/>
              <a:gd name="connsiteX18" fmla="*/ 6837 w 10000"/>
              <a:gd name="connsiteY18" fmla="*/ 1553 h 11114"/>
              <a:gd name="connsiteX19" fmla="*/ 7153 w 10000"/>
              <a:gd name="connsiteY19" fmla="*/ 1553 h 11114"/>
              <a:gd name="connsiteX20" fmla="*/ 7381 w 10000"/>
              <a:gd name="connsiteY20" fmla="*/ 1507 h 11114"/>
              <a:gd name="connsiteX21" fmla="*/ 7645 w 10000"/>
              <a:gd name="connsiteY21" fmla="*/ 1324 h 11114"/>
              <a:gd name="connsiteX22" fmla="*/ 7909 w 10000"/>
              <a:gd name="connsiteY22" fmla="*/ 1142 h 11114"/>
              <a:gd name="connsiteX23" fmla="*/ 8225 w 10000"/>
              <a:gd name="connsiteY23" fmla="*/ 1050 h 11114"/>
              <a:gd name="connsiteX24" fmla="*/ 8366 w 10000"/>
              <a:gd name="connsiteY24" fmla="*/ 1142 h 11114"/>
              <a:gd name="connsiteX25" fmla="*/ 8453 w 10000"/>
              <a:gd name="connsiteY25" fmla="*/ 1416 h 11114"/>
              <a:gd name="connsiteX26" fmla="*/ 8260 w 10000"/>
              <a:gd name="connsiteY26" fmla="*/ 1370 h 11114"/>
              <a:gd name="connsiteX27" fmla="*/ 8453 w 10000"/>
              <a:gd name="connsiteY27" fmla="*/ 1416 h 11114"/>
              <a:gd name="connsiteX28" fmla="*/ 8541 w 10000"/>
              <a:gd name="connsiteY28" fmla="*/ 1370 h 11114"/>
              <a:gd name="connsiteX29" fmla="*/ 8699 w 10000"/>
              <a:gd name="connsiteY29" fmla="*/ 1416 h 11114"/>
              <a:gd name="connsiteX30" fmla="*/ 8875 w 10000"/>
              <a:gd name="connsiteY30" fmla="*/ 1461 h 11114"/>
              <a:gd name="connsiteX31" fmla="*/ 9051 w 10000"/>
              <a:gd name="connsiteY31" fmla="*/ 1461 h 11114"/>
              <a:gd name="connsiteX32" fmla="*/ 9332 w 10000"/>
              <a:gd name="connsiteY32" fmla="*/ 1507 h 11114"/>
              <a:gd name="connsiteX33" fmla="*/ 9508 w 10000"/>
              <a:gd name="connsiteY33" fmla="*/ 1598 h 11114"/>
              <a:gd name="connsiteX34" fmla="*/ 9701 w 10000"/>
              <a:gd name="connsiteY34" fmla="*/ 1689 h 11114"/>
              <a:gd name="connsiteX35" fmla="*/ 9754 w 10000"/>
              <a:gd name="connsiteY35" fmla="*/ 1689 h 11114"/>
              <a:gd name="connsiteX36" fmla="*/ 9613 w 10000"/>
              <a:gd name="connsiteY36" fmla="*/ 1689 h 11114"/>
              <a:gd name="connsiteX37" fmla="*/ 9701 w 10000"/>
              <a:gd name="connsiteY37" fmla="*/ 1553 h 11114"/>
              <a:gd name="connsiteX38" fmla="*/ 9842 w 10000"/>
              <a:gd name="connsiteY38" fmla="*/ 1689 h 11114"/>
              <a:gd name="connsiteX39" fmla="*/ 9947 w 10000"/>
              <a:gd name="connsiteY39" fmla="*/ 1872 h 11114"/>
              <a:gd name="connsiteX40" fmla="*/ 10000 w 10000"/>
              <a:gd name="connsiteY40" fmla="*/ 2192 h 11114"/>
              <a:gd name="connsiteX41" fmla="*/ 9965 w 10000"/>
              <a:gd name="connsiteY41" fmla="*/ 2557 h 11114"/>
              <a:gd name="connsiteX42" fmla="*/ 9912 w 10000"/>
              <a:gd name="connsiteY42" fmla="*/ 2785 h 11114"/>
              <a:gd name="connsiteX43" fmla="*/ 9772 w 10000"/>
              <a:gd name="connsiteY43" fmla="*/ 2831 h 11114"/>
              <a:gd name="connsiteX44" fmla="*/ 9613 w 10000"/>
              <a:gd name="connsiteY44" fmla="*/ 2877 h 11114"/>
              <a:gd name="connsiteX45" fmla="*/ 9543 w 10000"/>
              <a:gd name="connsiteY45" fmla="*/ 2785 h 11114"/>
              <a:gd name="connsiteX46" fmla="*/ 9350 w 10000"/>
              <a:gd name="connsiteY46" fmla="*/ 2785 h 11114"/>
              <a:gd name="connsiteX47" fmla="*/ 9297 w 10000"/>
              <a:gd name="connsiteY47" fmla="*/ 2831 h 11114"/>
              <a:gd name="connsiteX48" fmla="*/ 9244 w 10000"/>
              <a:gd name="connsiteY48" fmla="*/ 2557 h 11114"/>
              <a:gd name="connsiteX49" fmla="*/ 9244 w 10000"/>
              <a:gd name="connsiteY49" fmla="*/ 2374 h 11114"/>
              <a:gd name="connsiteX50" fmla="*/ 9262 w 10000"/>
              <a:gd name="connsiteY50" fmla="*/ 2557 h 11114"/>
              <a:gd name="connsiteX51" fmla="*/ 9297 w 10000"/>
              <a:gd name="connsiteY51" fmla="*/ 2740 h 11114"/>
              <a:gd name="connsiteX52" fmla="*/ 9332 w 10000"/>
              <a:gd name="connsiteY52" fmla="*/ 2831 h 11114"/>
              <a:gd name="connsiteX53" fmla="*/ 9262 w 10000"/>
              <a:gd name="connsiteY53" fmla="*/ 3059 h 11114"/>
              <a:gd name="connsiteX54" fmla="*/ 9262 w 10000"/>
              <a:gd name="connsiteY54" fmla="*/ 3242 h 11114"/>
              <a:gd name="connsiteX55" fmla="*/ 9262 w 10000"/>
              <a:gd name="connsiteY55" fmla="*/ 3014 h 11114"/>
              <a:gd name="connsiteX56" fmla="*/ 9315 w 10000"/>
              <a:gd name="connsiteY56" fmla="*/ 2785 h 11114"/>
              <a:gd name="connsiteX57" fmla="*/ 9402 w 10000"/>
              <a:gd name="connsiteY57" fmla="*/ 2831 h 11114"/>
              <a:gd name="connsiteX58" fmla="*/ 9508 w 10000"/>
              <a:gd name="connsiteY58" fmla="*/ 2831 h 11114"/>
              <a:gd name="connsiteX59" fmla="*/ 9561 w 10000"/>
              <a:gd name="connsiteY59" fmla="*/ 2877 h 11114"/>
              <a:gd name="connsiteX60" fmla="*/ 9701 w 10000"/>
              <a:gd name="connsiteY60" fmla="*/ 2877 h 11114"/>
              <a:gd name="connsiteX61" fmla="*/ 9824 w 10000"/>
              <a:gd name="connsiteY61" fmla="*/ 2877 h 11114"/>
              <a:gd name="connsiteX62" fmla="*/ 9895 w 10000"/>
              <a:gd name="connsiteY62" fmla="*/ 2877 h 11114"/>
              <a:gd name="connsiteX63" fmla="*/ 9965 w 10000"/>
              <a:gd name="connsiteY63" fmla="*/ 2968 h 11114"/>
              <a:gd name="connsiteX64" fmla="*/ 9982 w 10000"/>
              <a:gd name="connsiteY64" fmla="*/ 3105 h 11114"/>
              <a:gd name="connsiteX65" fmla="*/ 10000 w 10000"/>
              <a:gd name="connsiteY65" fmla="*/ 3242 h 11114"/>
              <a:gd name="connsiteX66" fmla="*/ 9982 w 10000"/>
              <a:gd name="connsiteY66" fmla="*/ 3562 h 11114"/>
              <a:gd name="connsiteX67" fmla="*/ 9912 w 10000"/>
              <a:gd name="connsiteY67" fmla="*/ 3836 h 11114"/>
              <a:gd name="connsiteX68" fmla="*/ 9824 w 10000"/>
              <a:gd name="connsiteY68" fmla="*/ 3973 h 11114"/>
              <a:gd name="connsiteX69" fmla="*/ 9701 w 10000"/>
              <a:gd name="connsiteY69" fmla="*/ 3973 h 11114"/>
              <a:gd name="connsiteX70" fmla="*/ 9473 w 10000"/>
              <a:gd name="connsiteY70" fmla="*/ 3881 h 11114"/>
              <a:gd name="connsiteX71" fmla="*/ 9332 w 10000"/>
              <a:gd name="connsiteY71" fmla="*/ 3881 h 11114"/>
              <a:gd name="connsiteX72" fmla="*/ 9279 w 10000"/>
              <a:gd name="connsiteY72" fmla="*/ 3836 h 11114"/>
              <a:gd name="connsiteX73" fmla="*/ 9332 w 10000"/>
              <a:gd name="connsiteY73" fmla="*/ 3653 h 11114"/>
              <a:gd name="connsiteX74" fmla="*/ 9262 w 10000"/>
              <a:gd name="connsiteY74" fmla="*/ 3836 h 11114"/>
              <a:gd name="connsiteX75" fmla="*/ 9174 w 10000"/>
              <a:gd name="connsiteY75" fmla="*/ 4110 h 11114"/>
              <a:gd name="connsiteX76" fmla="*/ 9279 w 10000"/>
              <a:gd name="connsiteY76" fmla="*/ 3790 h 11114"/>
              <a:gd name="connsiteX77" fmla="*/ 9402 w 10000"/>
              <a:gd name="connsiteY77" fmla="*/ 3881 h 11114"/>
              <a:gd name="connsiteX78" fmla="*/ 9596 w 10000"/>
              <a:gd name="connsiteY78" fmla="*/ 3927 h 11114"/>
              <a:gd name="connsiteX79" fmla="*/ 9719 w 10000"/>
              <a:gd name="connsiteY79" fmla="*/ 3927 h 11114"/>
              <a:gd name="connsiteX80" fmla="*/ 9772 w 10000"/>
              <a:gd name="connsiteY80" fmla="*/ 3927 h 11114"/>
              <a:gd name="connsiteX81" fmla="*/ 9736 w 10000"/>
              <a:gd name="connsiteY81" fmla="*/ 4110 h 11114"/>
              <a:gd name="connsiteX82" fmla="*/ 9736 w 10000"/>
              <a:gd name="connsiteY82" fmla="*/ 4384 h 11114"/>
              <a:gd name="connsiteX83" fmla="*/ 9666 w 10000"/>
              <a:gd name="connsiteY83" fmla="*/ 4612 h 11114"/>
              <a:gd name="connsiteX84" fmla="*/ 9613 w 10000"/>
              <a:gd name="connsiteY84" fmla="*/ 4703 h 11114"/>
              <a:gd name="connsiteX85" fmla="*/ 9508 w 10000"/>
              <a:gd name="connsiteY85" fmla="*/ 4658 h 11114"/>
              <a:gd name="connsiteX86" fmla="*/ 9367 w 10000"/>
              <a:gd name="connsiteY86" fmla="*/ 4749 h 11114"/>
              <a:gd name="connsiteX87" fmla="*/ 9262 w 10000"/>
              <a:gd name="connsiteY87" fmla="*/ 4658 h 11114"/>
              <a:gd name="connsiteX88" fmla="*/ 9156 w 10000"/>
              <a:gd name="connsiteY88" fmla="*/ 4658 h 11114"/>
              <a:gd name="connsiteX89" fmla="*/ 9086 w 10000"/>
              <a:gd name="connsiteY89" fmla="*/ 4703 h 11114"/>
              <a:gd name="connsiteX90" fmla="*/ 8998 w 10000"/>
              <a:gd name="connsiteY90" fmla="*/ 4612 h 11114"/>
              <a:gd name="connsiteX91" fmla="*/ 9104 w 10000"/>
              <a:gd name="connsiteY91" fmla="*/ 4384 h 11114"/>
              <a:gd name="connsiteX92" fmla="*/ 8981 w 10000"/>
              <a:gd name="connsiteY92" fmla="*/ 4658 h 11114"/>
              <a:gd name="connsiteX93" fmla="*/ 8928 w 10000"/>
              <a:gd name="connsiteY93" fmla="*/ 4658 h 11114"/>
              <a:gd name="connsiteX94" fmla="*/ 8875 w 10000"/>
              <a:gd name="connsiteY94" fmla="*/ 4886 h 11114"/>
              <a:gd name="connsiteX95" fmla="*/ 8787 w 10000"/>
              <a:gd name="connsiteY95" fmla="*/ 4977 h 11114"/>
              <a:gd name="connsiteX96" fmla="*/ 8664 w 10000"/>
              <a:gd name="connsiteY96" fmla="*/ 5114 h 11114"/>
              <a:gd name="connsiteX97" fmla="*/ 8840 w 10000"/>
              <a:gd name="connsiteY97" fmla="*/ 4932 h 11114"/>
              <a:gd name="connsiteX98" fmla="*/ 8910 w 10000"/>
              <a:gd name="connsiteY98" fmla="*/ 4795 h 11114"/>
              <a:gd name="connsiteX99" fmla="*/ 8946 w 10000"/>
              <a:gd name="connsiteY99" fmla="*/ 4658 h 11114"/>
              <a:gd name="connsiteX100" fmla="*/ 9016 w 10000"/>
              <a:gd name="connsiteY100" fmla="*/ 4612 h 11114"/>
              <a:gd name="connsiteX101" fmla="*/ 9121 w 10000"/>
              <a:gd name="connsiteY101" fmla="*/ 4658 h 11114"/>
              <a:gd name="connsiteX102" fmla="*/ 9262 w 10000"/>
              <a:gd name="connsiteY102" fmla="*/ 4658 h 11114"/>
              <a:gd name="connsiteX103" fmla="*/ 9192 w 10000"/>
              <a:gd name="connsiteY103" fmla="*/ 4886 h 11114"/>
              <a:gd name="connsiteX104" fmla="*/ 9104 w 10000"/>
              <a:gd name="connsiteY104" fmla="*/ 5068 h 11114"/>
              <a:gd name="connsiteX105" fmla="*/ 9051 w 10000"/>
              <a:gd name="connsiteY105" fmla="*/ 5114 h 11114"/>
              <a:gd name="connsiteX106" fmla="*/ 8893 w 10000"/>
              <a:gd name="connsiteY106" fmla="*/ 5160 h 11114"/>
              <a:gd name="connsiteX107" fmla="*/ 8664 w 10000"/>
              <a:gd name="connsiteY107" fmla="*/ 5205 h 11114"/>
              <a:gd name="connsiteX108" fmla="*/ 8383 w 10000"/>
              <a:gd name="connsiteY108" fmla="*/ 5251 h 11114"/>
              <a:gd name="connsiteX109" fmla="*/ 8155 w 10000"/>
              <a:gd name="connsiteY109" fmla="*/ 5205 h 11114"/>
              <a:gd name="connsiteX110" fmla="*/ 7979 w 10000"/>
              <a:gd name="connsiteY110" fmla="*/ 5114 h 11114"/>
              <a:gd name="connsiteX111" fmla="*/ 7750 w 10000"/>
              <a:gd name="connsiteY111" fmla="*/ 5023 h 11114"/>
              <a:gd name="connsiteX112" fmla="*/ 7504 w 10000"/>
              <a:gd name="connsiteY112" fmla="*/ 4886 h 11114"/>
              <a:gd name="connsiteX113" fmla="*/ 7329 w 10000"/>
              <a:gd name="connsiteY113" fmla="*/ 4658 h 11114"/>
              <a:gd name="connsiteX114" fmla="*/ 7065 w 10000"/>
              <a:gd name="connsiteY114" fmla="*/ 4521 h 11114"/>
              <a:gd name="connsiteX115" fmla="*/ 6626 w 10000"/>
              <a:gd name="connsiteY115" fmla="*/ 4384 h 11114"/>
              <a:gd name="connsiteX116" fmla="*/ 5782 w 10000"/>
              <a:gd name="connsiteY116" fmla="*/ 4932 h 11114"/>
              <a:gd name="connsiteX117" fmla="*/ 4780 w 10000"/>
              <a:gd name="connsiteY117" fmla="*/ 4932 h 11114"/>
              <a:gd name="connsiteX118" fmla="*/ 3989 w 10000"/>
              <a:gd name="connsiteY118" fmla="*/ 5205 h 11114"/>
              <a:gd name="connsiteX119" fmla="*/ 2830 w 10000"/>
              <a:gd name="connsiteY119" fmla="*/ 4840 h 11114"/>
              <a:gd name="connsiteX120" fmla="*/ 2162 w 10000"/>
              <a:gd name="connsiteY120" fmla="*/ 4110 h 11114"/>
              <a:gd name="connsiteX121" fmla="*/ 1424 w 10000"/>
              <a:gd name="connsiteY121" fmla="*/ 3562 h 11114"/>
              <a:gd name="connsiteX122" fmla="*/ 3163 w 10000"/>
              <a:gd name="connsiteY122" fmla="*/ 4977 h 11114"/>
              <a:gd name="connsiteX123" fmla="*/ 3937 w 10000"/>
              <a:gd name="connsiteY123" fmla="*/ 5114 h 11114"/>
              <a:gd name="connsiteX124" fmla="*/ 3638 w 10000"/>
              <a:gd name="connsiteY124" fmla="*/ 7534 h 11114"/>
              <a:gd name="connsiteX125" fmla="*/ 3515 w 10000"/>
              <a:gd name="connsiteY125" fmla="*/ 8676 h 11114"/>
              <a:gd name="connsiteX126" fmla="*/ 3304 w 10000"/>
              <a:gd name="connsiteY126" fmla="*/ 11114 h 11114"/>
              <a:gd name="connsiteX127" fmla="*/ 2724 w 10000"/>
              <a:gd name="connsiteY127" fmla="*/ 9315 h 11114"/>
              <a:gd name="connsiteX0" fmla="*/ 2584 w 10000"/>
              <a:gd name="connsiteY0" fmla="*/ 9927 h 11114"/>
              <a:gd name="connsiteX1" fmla="*/ 2197 w 10000"/>
              <a:gd name="connsiteY1" fmla="*/ 8493 h 11114"/>
              <a:gd name="connsiteX2" fmla="*/ 1582 w 10000"/>
              <a:gd name="connsiteY2" fmla="*/ 7169 h 11114"/>
              <a:gd name="connsiteX3" fmla="*/ 1265 w 10000"/>
              <a:gd name="connsiteY3" fmla="*/ 6347 h 11114"/>
              <a:gd name="connsiteX4" fmla="*/ 685 w 10000"/>
              <a:gd name="connsiteY4" fmla="*/ 4521 h 11114"/>
              <a:gd name="connsiteX5" fmla="*/ 351 w 10000"/>
              <a:gd name="connsiteY5" fmla="*/ 3014 h 11114"/>
              <a:gd name="connsiteX6" fmla="*/ 35 w 10000"/>
              <a:gd name="connsiteY6" fmla="*/ 1781 h 11114"/>
              <a:gd name="connsiteX7" fmla="*/ 0 w 10000"/>
              <a:gd name="connsiteY7" fmla="*/ 594 h 11114"/>
              <a:gd name="connsiteX8" fmla="*/ 246 w 10000"/>
              <a:gd name="connsiteY8" fmla="*/ 411 h 11114"/>
              <a:gd name="connsiteX9" fmla="*/ 738 w 10000"/>
              <a:gd name="connsiteY9" fmla="*/ 183 h 11114"/>
              <a:gd name="connsiteX10" fmla="*/ 1476 w 10000"/>
              <a:gd name="connsiteY10" fmla="*/ 0 h 11114"/>
              <a:gd name="connsiteX11" fmla="*/ 2250 w 10000"/>
              <a:gd name="connsiteY11" fmla="*/ 0 h 11114"/>
              <a:gd name="connsiteX12" fmla="*/ 2953 w 10000"/>
              <a:gd name="connsiteY12" fmla="*/ 46 h 11114"/>
              <a:gd name="connsiteX13" fmla="*/ 3849 w 10000"/>
              <a:gd name="connsiteY13" fmla="*/ 320 h 11114"/>
              <a:gd name="connsiteX14" fmla="*/ 4938 w 10000"/>
              <a:gd name="connsiteY14" fmla="*/ 959 h 11114"/>
              <a:gd name="connsiteX15" fmla="*/ 5518 w 10000"/>
              <a:gd name="connsiteY15" fmla="*/ 1279 h 11114"/>
              <a:gd name="connsiteX16" fmla="*/ 6274 w 10000"/>
              <a:gd name="connsiteY16" fmla="*/ 1507 h 11114"/>
              <a:gd name="connsiteX17" fmla="*/ 6626 w 10000"/>
              <a:gd name="connsiteY17" fmla="*/ 1553 h 11114"/>
              <a:gd name="connsiteX18" fmla="*/ 6837 w 10000"/>
              <a:gd name="connsiteY18" fmla="*/ 1553 h 11114"/>
              <a:gd name="connsiteX19" fmla="*/ 7153 w 10000"/>
              <a:gd name="connsiteY19" fmla="*/ 1553 h 11114"/>
              <a:gd name="connsiteX20" fmla="*/ 7381 w 10000"/>
              <a:gd name="connsiteY20" fmla="*/ 1507 h 11114"/>
              <a:gd name="connsiteX21" fmla="*/ 7645 w 10000"/>
              <a:gd name="connsiteY21" fmla="*/ 1324 h 11114"/>
              <a:gd name="connsiteX22" fmla="*/ 7909 w 10000"/>
              <a:gd name="connsiteY22" fmla="*/ 1142 h 11114"/>
              <a:gd name="connsiteX23" fmla="*/ 8225 w 10000"/>
              <a:gd name="connsiteY23" fmla="*/ 1050 h 11114"/>
              <a:gd name="connsiteX24" fmla="*/ 8366 w 10000"/>
              <a:gd name="connsiteY24" fmla="*/ 1142 h 11114"/>
              <a:gd name="connsiteX25" fmla="*/ 8453 w 10000"/>
              <a:gd name="connsiteY25" fmla="*/ 1416 h 11114"/>
              <a:gd name="connsiteX26" fmla="*/ 8260 w 10000"/>
              <a:gd name="connsiteY26" fmla="*/ 1370 h 11114"/>
              <a:gd name="connsiteX27" fmla="*/ 8453 w 10000"/>
              <a:gd name="connsiteY27" fmla="*/ 1416 h 11114"/>
              <a:gd name="connsiteX28" fmla="*/ 8541 w 10000"/>
              <a:gd name="connsiteY28" fmla="*/ 1370 h 11114"/>
              <a:gd name="connsiteX29" fmla="*/ 8699 w 10000"/>
              <a:gd name="connsiteY29" fmla="*/ 1416 h 11114"/>
              <a:gd name="connsiteX30" fmla="*/ 8875 w 10000"/>
              <a:gd name="connsiteY30" fmla="*/ 1461 h 11114"/>
              <a:gd name="connsiteX31" fmla="*/ 9051 w 10000"/>
              <a:gd name="connsiteY31" fmla="*/ 1461 h 11114"/>
              <a:gd name="connsiteX32" fmla="*/ 9332 w 10000"/>
              <a:gd name="connsiteY32" fmla="*/ 1507 h 11114"/>
              <a:gd name="connsiteX33" fmla="*/ 9508 w 10000"/>
              <a:gd name="connsiteY33" fmla="*/ 1598 h 11114"/>
              <a:gd name="connsiteX34" fmla="*/ 9701 w 10000"/>
              <a:gd name="connsiteY34" fmla="*/ 1689 h 11114"/>
              <a:gd name="connsiteX35" fmla="*/ 9754 w 10000"/>
              <a:gd name="connsiteY35" fmla="*/ 1689 h 11114"/>
              <a:gd name="connsiteX36" fmla="*/ 9613 w 10000"/>
              <a:gd name="connsiteY36" fmla="*/ 1689 h 11114"/>
              <a:gd name="connsiteX37" fmla="*/ 9701 w 10000"/>
              <a:gd name="connsiteY37" fmla="*/ 1553 h 11114"/>
              <a:gd name="connsiteX38" fmla="*/ 9842 w 10000"/>
              <a:gd name="connsiteY38" fmla="*/ 1689 h 11114"/>
              <a:gd name="connsiteX39" fmla="*/ 9947 w 10000"/>
              <a:gd name="connsiteY39" fmla="*/ 1872 h 11114"/>
              <a:gd name="connsiteX40" fmla="*/ 10000 w 10000"/>
              <a:gd name="connsiteY40" fmla="*/ 2192 h 11114"/>
              <a:gd name="connsiteX41" fmla="*/ 9965 w 10000"/>
              <a:gd name="connsiteY41" fmla="*/ 2557 h 11114"/>
              <a:gd name="connsiteX42" fmla="*/ 9912 w 10000"/>
              <a:gd name="connsiteY42" fmla="*/ 2785 h 11114"/>
              <a:gd name="connsiteX43" fmla="*/ 9772 w 10000"/>
              <a:gd name="connsiteY43" fmla="*/ 2831 h 11114"/>
              <a:gd name="connsiteX44" fmla="*/ 9613 w 10000"/>
              <a:gd name="connsiteY44" fmla="*/ 2877 h 11114"/>
              <a:gd name="connsiteX45" fmla="*/ 9543 w 10000"/>
              <a:gd name="connsiteY45" fmla="*/ 2785 h 11114"/>
              <a:gd name="connsiteX46" fmla="*/ 9350 w 10000"/>
              <a:gd name="connsiteY46" fmla="*/ 2785 h 11114"/>
              <a:gd name="connsiteX47" fmla="*/ 9297 w 10000"/>
              <a:gd name="connsiteY47" fmla="*/ 2831 h 11114"/>
              <a:gd name="connsiteX48" fmla="*/ 9244 w 10000"/>
              <a:gd name="connsiteY48" fmla="*/ 2557 h 11114"/>
              <a:gd name="connsiteX49" fmla="*/ 9244 w 10000"/>
              <a:gd name="connsiteY49" fmla="*/ 2374 h 11114"/>
              <a:gd name="connsiteX50" fmla="*/ 9262 w 10000"/>
              <a:gd name="connsiteY50" fmla="*/ 2557 h 11114"/>
              <a:gd name="connsiteX51" fmla="*/ 9297 w 10000"/>
              <a:gd name="connsiteY51" fmla="*/ 2740 h 11114"/>
              <a:gd name="connsiteX52" fmla="*/ 9332 w 10000"/>
              <a:gd name="connsiteY52" fmla="*/ 2831 h 11114"/>
              <a:gd name="connsiteX53" fmla="*/ 9262 w 10000"/>
              <a:gd name="connsiteY53" fmla="*/ 3059 h 11114"/>
              <a:gd name="connsiteX54" fmla="*/ 9262 w 10000"/>
              <a:gd name="connsiteY54" fmla="*/ 3242 h 11114"/>
              <a:gd name="connsiteX55" fmla="*/ 9262 w 10000"/>
              <a:gd name="connsiteY55" fmla="*/ 3014 h 11114"/>
              <a:gd name="connsiteX56" fmla="*/ 9315 w 10000"/>
              <a:gd name="connsiteY56" fmla="*/ 2785 h 11114"/>
              <a:gd name="connsiteX57" fmla="*/ 9402 w 10000"/>
              <a:gd name="connsiteY57" fmla="*/ 2831 h 11114"/>
              <a:gd name="connsiteX58" fmla="*/ 9508 w 10000"/>
              <a:gd name="connsiteY58" fmla="*/ 2831 h 11114"/>
              <a:gd name="connsiteX59" fmla="*/ 9561 w 10000"/>
              <a:gd name="connsiteY59" fmla="*/ 2877 h 11114"/>
              <a:gd name="connsiteX60" fmla="*/ 9701 w 10000"/>
              <a:gd name="connsiteY60" fmla="*/ 2877 h 11114"/>
              <a:gd name="connsiteX61" fmla="*/ 9824 w 10000"/>
              <a:gd name="connsiteY61" fmla="*/ 2877 h 11114"/>
              <a:gd name="connsiteX62" fmla="*/ 9895 w 10000"/>
              <a:gd name="connsiteY62" fmla="*/ 2877 h 11114"/>
              <a:gd name="connsiteX63" fmla="*/ 9965 w 10000"/>
              <a:gd name="connsiteY63" fmla="*/ 2968 h 11114"/>
              <a:gd name="connsiteX64" fmla="*/ 9982 w 10000"/>
              <a:gd name="connsiteY64" fmla="*/ 3105 h 11114"/>
              <a:gd name="connsiteX65" fmla="*/ 10000 w 10000"/>
              <a:gd name="connsiteY65" fmla="*/ 3242 h 11114"/>
              <a:gd name="connsiteX66" fmla="*/ 9982 w 10000"/>
              <a:gd name="connsiteY66" fmla="*/ 3562 h 11114"/>
              <a:gd name="connsiteX67" fmla="*/ 9912 w 10000"/>
              <a:gd name="connsiteY67" fmla="*/ 3836 h 11114"/>
              <a:gd name="connsiteX68" fmla="*/ 9824 w 10000"/>
              <a:gd name="connsiteY68" fmla="*/ 3973 h 11114"/>
              <a:gd name="connsiteX69" fmla="*/ 9701 w 10000"/>
              <a:gd name="connsiteY69" fmla="*/ 3973 h 11114"/>
              <a:gd name="connsiteX70" fmla="*/ 9473 w 10000"/>
              <a:gd name="connsiteY70" fmla="*/ 3881 h 11114"/>
              <a:gd name="connsiteX71" fmla="*/ 9332 w 10000"/>
              <a:gd name="connsiteY71" fmla="*/ 3881 h 11114"/>
              <a:gd name="connsiteX72" fmla="*/ 9279 w 10000"/>
              <a:gd name="connsiteY72" fmla="*/ 3836 h 11114"/>
              <a:gd name="connsiteX73" fmla="*/ 9332 w 10000"/>
              <a:gd name="connsiteY73" fmla="*/ 3653 h 11114"/>
              <a:gd name="connsiteX74" fmla="*/ 9262 w 10000"/>
              <a:gd name="connsiteY74" fmla="*/ 3836 h 11114"/>
              <a:gd name="connsiteX75" fmla="*/ 9174 w 10000"/>
              <a:gd name="connsiteY75" fmla="*/ 4110 h 11114"/>
              <a:gd name="connsiteX76" fmla="*/ 9279 w 10000"/>
              <a:gd name="connsiteY76" fmla="*/ 3790 h 11114"/>
              <a:gd name="connsiteX77" fmla="*/ 9402 w 10000"/>
              <a:gd name="connsiteY77" fmla="*/ 3881 h 11114"/>
              <a:gd name="connsiteX78" fmla="*/ 9596 w 10000"/>
              <a:gd name="connsiteY78" fmla="*/ 3927 h 11114"/>
              <a:gd name="connsiteX79" fmla="*/ 9719 w 10000"/>
              <a:gd name="connsiteY79" fmla="*/ 3927 h 11114"/>
              <a:gd name="connsiteX80" fmla="*/ 9772 w 10000"/>
              <a:gd name="connsiteY80" fmla="*/ 3927 h 11114"/>
              <a:gd name="connsiteX81" fmla="*/ 9736 w 10000"/>
              <a:gd name="connsiteY81" fmla="*/ 4110 h 11114"/>
              <a:gd name="connsiteX82" fmla="*/ 9736 w 10000"/>
              <a:gd name="connsiteY82" fmla="*/ 4384 h 11114"/>
              <a:gd name="connsiteX83" fmla="*/ 9666 w 10000"/>
              <a:gd name="connsiteY83" fmla="*/ 4612 h 11114"/>
              <a:gd name="connsiteX84" fmla="*/ 9613 w 10000"/>
              <a:gd name="connsiteY84" fmla="*/ 4703 h 11114"/>
              <a:gd name="connsiteX85" fmla="*/ 9508 w 10000"/>
              <a:gd name="connsiteY85" fmla="*/ 4658 h 11114"/>
              <a:gd name="connsiteX86" fmla="*/ 9367 w 10000"/>
              <a:gd name="connsiteY86" fmla="*/ 4749 h 11114"/>
              <a:gd name="connsiteX87" fmla="*/ 9262 w 10000"/>
              <a:gd name="connsiteY87" fmla="*/ 4658 h 11114"/>
              <a:gd name="connsiteX88" fmla="*/ 9156 w 10000"/>
              <a:gd name="connsiteY88" fmla="*/ 4658 h 11114"/>
              <a:gd name="connsiteX89" fmla="*/ 9086 w 10000"/>
              <a:gd name="connsiteY89" fmla="*/ 4703 h 11114"/>
              <a:gd name="connsiteX90" fmla="*/ 8998 w 10000"/>
              <a:gd name="connsiteY90" fmla="*/ 4612 h 11114"/>
              <a:gd name="connsiteX91" fmla="*/ 9104 w 10000"/>
              <a:gd name="connsiteY91" fmla="*/ 4384 h 11114"/>
              <a:gd name="connsiteX92" fmla="*/ 8981 w 10000"/>
              <a:gd name="connsiteY92" fmla="*/ 4658 h 11114"/>
              <a:gd name="connsiteX93" fmla="*/ 8928 w 10000"/>
              <a:gd name="connsiteY93" fmla="*/ 4658 h 11114"/>
              <a:gd name="connsiteX94" fmla="*/ 8875 w 10000"/>
              <a:gd name="connsiteY94" fmla="*/ 4886 h 11114"/>
              <a:gd name="connsiteX95" fmla="*/ 8787 w 10000"/>
              <a:gd name="connsiteY95" fmla="*/ 4977 h 11114"/>
              <a:gd name="connsiteX96" fmla="*/ 8664 w 10000"/>
              <a:gd name="connsiteY96" fmla="*/ 5114 h 11114"/>
              <a:gd name="connsiteX97" fmla="*/ 8840 w 10000"/>
              <a:gd name="connsiteY97" fmla="*/ 4932 h 11114"/>
              <a:gd name="connsiteX98" fmla="*/ 8910 w 10000"/>
              <a:gd name="connsiteY98" fmla="*/ 4795 h 11114"/>
              <a:gd name="connsiteX99" fmla="*/ 8946 w 10000"/>
              <a:gd name="connsiteY99" fmla="*/ 4658 h 11114"/>
              <a:gd name="connsiteX100" fmla="*/ 9016 w 10000"/>
              <a:gd name="connsiteY100" fmla="*/ 4612 h 11114"/>
              <a:gd name="connsiteX101" fmla="*/ 9121 w 10000"/>
              <a:gd name="connsiteY101" fmla="*/ 4658 h 11114"/>
              <a:gd name="connsiteX102" fmla="*/ 9262 w 10000"/>
              <a:gd name="connsiteY102" fmla="*/ 4658 h 11114"/>
              <a:gd name="connsiteX103" fmla="*/ 9192 w 10000"/>
              <a:gd name="connsiteY103" fmla="*/ 4886 h 11114"/>
              <a:gd name="connsiteX104" fmla="*/ 9104 w 10000"/>
              <a:gd name="connsiteY104" fmla="*/ 5068 h 11114"/>
              <a:gd name="connsiteX105" fmla="*/ 9051 w 10000"/>
              <a:gd name="connsiteY105" fmla="*/ 5114 h 11114"/>
              <a:gd name="connsiteX106" fmla="*/ 8893 w 10000"/>
              <a:gd name="connsiteY106" fmla="*/ 5160 h 11114"/>
              <a:gd name="connsiteX107" fmla="*/ 8664 w 10000"/>
              <a:gd name="connsiteY107" fmla="*/ 5205 h 11114"/>
              <a:gd name="connsiteX108" fmla="*/ 8383 w 10000"/>
              <a:gd name="connsiteY108" fmla="*/ 5251 h 11114"/>
              <a:gd name="connsiteX109" fmla="*/ 8155 w 10000"/>
              <a:gd name="connsiteY109" fmla="*/ 5205 h 11114"/>
              <a:gd name="connsiteX110" fmla="*/ 7979 w 10000"/>
              <a:gd name="connsiteY110" fmla="*/ 5114 h 11114"/>
              <a:gd name="connsiteX111" fmla="*/ 7750 w 10000"/>
              <a:gd name="connsiteY111" fmla="*/ 5023 h 11114"/>
              <a:gd name="connsiteX112" fmla="*/ 7504 w 10000"/>
              <a:gd name="connsiteY112" fmla="*/ 4886 h 11114"/>
              <a:gd name="connsiteX113" fmla="*/ 7329 w 10000"/>
              <a:gd name="connsiteY113" fmla="*/ 4658 h 11114"/>
              <a:gd name="connsiteX114" fmla="*/ 7065 w 10000"/>
              <a:gd name="connsiteY114" fmla="*/ 4521 h 11114"/>
              <a:gd name="connsiteX115" fmla="*/ 6626 w 10000"/>
              <a:gd name="connsiteY115" fmla="*/ 4384 h 11114"/>
              <a:gd name="connsiteX116" fmla="*/ 5782 w 10000"/>
              <a:gd name="connsiteY116" fmla="*/ 4932 h 11114"/>
              <a:gd name="connsiteX117" fmla="*/ 4780 w 10000"/>
              <a:gd name="connsiteY117" fmla="*/ 4932 h 11114"/>
              <a:gd name="connsiteX118" fmla="*/ 3989 w 10000"/>
              <a:gd name="connsiteY118" fmla="*/ 5205 h 11114"/>
              <a:gd name="connsiteX119" fmla="*/ 2830 w 10000"/>
              <a:gd name="connsiteY119" fmla="*/ 4840 h 11114"/>
              <a:gd name="connsiteX120" fmla="*/ 2162 w 10000"/>
              <a:gd name="connsiteY120" fmla="*/ 4110 h 11114"/>
              <a:gd name="connsiteX121" fmla="*/ 1424 w 10000"/>
              <a:gd name="connsiteY121" fmla="*/ 3562 h 11114"/>
              <a:gd name="connsiteX122" fmla="*/ 3163 w 10000"/>
              <a:gd name="connsiteY122" fmla="*/ 4977 h 11114"/>
              <a:gd name="connsiteX123" fmla="*/ 3937 w 10000"/>
              <a:gd name="connsiteY123" fmla="*/ 5114 h 11114"/>
              <a:gd name="connsiteX124" fmla="*/ 3638 w 10000"/>
              <a:gd name="connsiteY124" fmla="*/ 7534 h 11114"/>
              <a:gd name="connsiteX125" fmla="*/ 3515 w 10000"/>
              <a:gd name="connsiteY125" fmla="*/ 8676 h 11114"/>
              <a:gd name="connsiteX126" fmla="*/ 3304 w 10000"/>
              <a:gd name="connsiteY126" fmla="*/ 11114 h 11114"/>
              <a:gd name="connsiteX127" fmla="*/ 2584 w 10000"/>
              <a:gd name="connsiteY127" fmla="*/ 9927 h 11114"/>
              <a:gd name="connsiteX0" fmla="*/ 2584 w 10000"/>
              <a:gd name="connsiteY0" fmla="*/ 9927 h 11396"/>
              <a:gd name="connsiteX1" fmla="*/ 2197 w 10000"/>
              <a:gd name="connsiteY1" fmla="*/ 8493 h 11396"/>
              <a:gd name="connsiteX2" fmla="*/ 1582 w 10000"/>
              <a:gd name="connsiteY2" fmla="*/ 7169 h 11396"/>
              <a:gd name="connsiteX3" fmla="*/ 1265 w 10000"/>
              <a:gd name="connsiteY3" fmla="*/ 6347 h 11396"/>
              <a:gd name="connsiteX4" fmla="*/ 685 w 10000"/>
              <a:gd name="connsiteY4" fmla="*/ 4521 h 11396"/>
              <a:gd name="connsiteX5" fmla="*/ 351 w 10000"/>
              <a:gd name="connsiteY5" fmla="*/ 3014 h 11396"/>
              <a:gd name="connsiteX6" fmla="*/ 35 w 10000"/>
              <a:gd name="connsiteY6" fmla="*/ 1781 h 11396"/>
              <a:gd name="connsiteX7" fmla="*/ 0 w 10000"/>
              <a:gd name="connsiteY7" fmla="*/ 594 h 11396"/>
              <a:gd name="connsiteX8" fmla="*/ 246 w 10000"/>
              <a:gd name="connsiteY8" fmla="*/ 411 h 11396"/>
              <a:gd name="connsiteX9" fmla="*/ 738 w 10000"/>
              <a:gd name="connsiteY9" fmla="*/ 183 h 11396"/>
              <a:gd name="connsiteX10" fmla="*/ 1476 w 10000"/>
              <a:gd name="connsiteY10" fmla="*/ 0 h 11396"/>
              <a:gd name="connsiteX11" fmla="*/ 2250 w 10000"/>
              <a:gd name="connsiteY11" fmla="*/ 0 h 11396"/>
              <a:gd name="connsiteX12" fmla="*/ 2953 w 10000"/>
              <a:gd name="connsiteY12" fmla="*/ 46 h 11396"/>
              <a:gd name="connsiteX13" fmla="*/ 3849 w 10000"/>
              <a:gd name="connsiteY13" fmla="*/ 320 h 11396"/>
              <a:gd name="connsiteX14" fmla="*/ 4938 w 10000"/>
              <a:gd name="connsiteY14" fmla="*/ 959 h 11396"/>
              <a:gd name="connsiteX15" fmla="*/ 5518 w 10000"/>
              <a:gd name="connsiteY15" fmla="*/ 1279 h 11396"/>
              <a:gd name="connsiteX16" fmla="*/ 6274 w 10000"/>
              <a:gd name="connsiteY16" fmla="*/ 1507 h 11396"/>
              <a:gd name="connsiteX17" fmla="*/ 6626 w 10000"/>
              <a:gd name="connsiteY17" fmla="*/ 1553 h 11396"/>
              <a:gd name="connsiteX18" fmla="*/ 6837 w 10000"/>
              <a:gd name="connsiteY18" fmla="*/ 1553 h 11396"/>
              <a:gd name="connsiteX19" fmla="*/ 7153 w 10000"/>
              <a:gd name="connsiteY19" fmla="*/ 1553 h 11396"/>
              <a:gd name="connsiteX20" fmla="*/ 7381 w 10000"/>
              <a:gd name="connsiteY20" fmla="*/ 1507 h 11396"/>
              <a:gd name="connsiteX21" fmla="*/ 7645 w 10000"/>
              <a:gd name="connsiteY21" fmla="*/ 1324 h 11396"/>
              <a:gd name="connsiteX22" fmla="*/ 7909 w 10000"/>
              <a:gd name="connsiteY22" fmla="*/ 1142 h 11396"/>
              <a:gd name="connsiteX23" fmla="*/ 8225 w 10000"/>
              <a:gd name="connsiteY23" fmla="*/ 1050 h 11396"/>
              <a:gd name="connsiteX24" fmla="*/ 8366 w 10000"/>
              <a:gd name="connsiteY24" fmla="*/ 1142 h 11396"/>
              <a:gd name="connsiteX25" fmla="*/ 8453 w 10000"/>
              <a:gd name="connsiteY25" fmla="*/ 1416 h 11396"/>
              <a:gd name="connsiteX26" fmla="*/ 8260 w 10000"/>
              <a:gd name="connsiteY26" fmla="*/ 1370 h 11396"/>
              <a:gd name="connsiteX27" fmla="*/ 8453 w 10000"/>
              <a:gd name="connsiteY27" fmla="*/ 1416 h 11396"/>
              <a:gd name="connsiteX28" fmla="*/ 8541 w 10000"/>
              <a:gd name="connsiteY28" fmla="*/ 1370 h 11396"/>
              <a:gd name="connsiteX29" fmla="*/ 8699 w 10000"/>
              <a:gd name="connsiteY29" fmla="*/ 1416 h 11396"/>
              <a:gd name="connsiteX30" fmla="*/ 8875 w 10000"/>
              <a:gd name="connsiteY30" fmla="*/ 1461 h 11396"/>
              <a:gd name="connsiteX31" fmla="*/ 9051 w 10000"/>
              <a:gd name="connsiteY31" fmla="*/ 1461 h 11396"/>
              <a:gd name="connsiteX32" fmla="*/ 9332 w 10000"/>
              <a:gd name="connsiteY32" fmla="*/ 1507 h 11396"/>
              <a:gd name="connsiteX33" fmla="*/ 9508 w 10000"/>
              <a:gd name="connsiteY33" fmla="*/ 1598 h 11396"/>
              <a:gd name="connsiteX34" fmla="*/ 9701 w 10000"/>
              <a:gd name="connsiteY34" fmla="*/ 1689 h 11396"/>
              <a:gd name="connsiteX35" fmla="*/ 9754 w 10000"/>
              <a:gd name="connsiteY35" fmla="*/ 1689 h 11396"/>
              <a:gd name="connsiteX36" fmla="*/ 9613 w 10000"/>
              <a:gd name="connsiteY36" fmla="*/ 1689 h 11396"/>
              <a:gd name="connsiteX37" fmla="*/ 9701 w 10000"/>
              <a:gd name="connsiteY37" fmla="*/ 1553 h 11396"/>
              <a:gd name="connsiteX38" fmla="*/ 9842 w 10000"/>
              <a:gd name="connsiteY38" fmla="*/ 1689 h 11396"/>
              <a:gd name="connsiteX39" fmla="*/ 9947 w 10000"/>
              <a:gd name="connsiteY39" fmla="*/ 1872 h 11396"/>
              <a:gd name="connsiteX40" fmla="*/ 10000 w 10000"/>
              <a:gd name="connsiteY40" fmla="*/ 2192 h 11396"/>
              <a:gd name="connsiteX41" fmla="*/ 9965 w 10000"/>
              <a:gd name="connsiteY41" fmla="*/ 2557 h 11396"/>
              <a:gd name="connsiteX42" fmla="*/ 9912 w 10000"/>
              <a:gd name="connsiteY42" fmla="*/ 2785 h 11396"/>
              <a:gd name="connsiteX43" fmla="*/ 9772 w 10000"/>
              <a:gd name="connsiteY43" fmla="*/ 2831 h 11396"/>
              <a:gd name="connsiteX44" fmla="*/ 9613 w 10000"/>
              <a:gd name="connsiteY44" fmla="*/ 2877 h 11396"/>
              <a:gd name="connsiteX45" fmla="*/ 9543 w 10000"/>
              <a:gd name="connsiteY45" fmla="*/ 2785 h 11396"/>
              <a:gd name="connsiteX46" fmla="*/ 9350 w 10000"/>
              <a:gd name="connsiteY46" fmla="*/ 2785 h 11396"/>
              <a:gd name="connsiteX47" fmla="*/ 9297 w 10000"/>
              <a:gd name="connsiteY47" fmla="*/ 2831 h 11396"/>
              <a:gd name="connsiteX48" fmla="*/ 9244 w 10000"/>
              <a:gd name="connsiteY48" fmla="*/ 2557 h 11396"/>
              <a:gd name="connsiteX49" fmla="*/ 9244 w 10000"/>
              <a:gd name="connsiteY49" fmla="*/ 2374 h 11396"/>
              <a:gd name="connsiteX50" fmla="*/ 9262 w 10000"/>
              <a:gd name="connsiteY50" fmla="*/ 2557 h 11396"/>
              <a:gd name="connsiteX51" fmla="*/ 9297 w 10000"/>
              <a:gd name="connsiteY51" fmla="*/ 2740 h 11396"/>
              <a:gd name="connsiteX52" fmla="*/ 9332 w 10000"/>
              <a:gd name="connsiteY52" fmla="*/ 2831 h 11396"/>
              <a:gd name="connsiteX53" fmla="*/ 9262 w 10000"/>
              <a:gd name="connsiteY53" fmla="*/ 3059 h 11396"/>
              <a:gd name="connsiteX54" fmla="*/ 9262 w 10000"/>
              <a:gd name="connsiteY54" fmla="*/ 3242 h 11396"/>
              <a:gd name="connsiteX55" fmla="*/ 9262 w 10000"/>
              <a:gd name="connsiteY55" fmla="*/ 3014 h 11396"/>
              <a:gd name="connsiteX56" fmla="*/ 9315 w 10000"/>
              <a:gd name="connsiteY56" fmla="*/ 2785 h 11396"/>
              <a:gd name="connsiteX57" fmla="*/ 9402 w 10000"/>
              <a:gd name="connsiteY57" fmla="*/ 2831 h 11396"/>
              <a:gd name="connsiteX58" fmla="*/ 9508 w 10000"/>
              <a:gd name="connsiteY58" fmla="*/ 2831 h 11396"/>
              <a:gd name="connsiteX59" fmla="*/ 9561 w 10000"/>
              <a:gd name="connsiteY59" fmla="*/ 2877 h 11396"/>
              <a:gd name="connsiteX60" fmla="*/ 9701 w 10000"/>
              <a:gd name="connsiteY60" fmla="*/ 2877 h 11396"/>
              <a:gd name="connsiteX61" fmla="*/ 9824 w 10000"/>
              <a:gd name="connsiteY61" fmla="*/ 2877 h 11396"/>
              <a:gd name="connsiteX62" fmla="*/ 9895 w 10000"/>
              <a:gd name="connsiteY62" fmla="*/ 2877 h 11396"/>
              <a:gd name="connsiteX63" fmla="*/ 9965 w 10000"/>
              <a:gd name="connsiteY63" fmla="*/ 2968 h 11396"/>
              <a:gd name="connsiteX64" fmla="*/ 9982 w 10000"/>
              <a:gd name="connsiteY64" fmla="*/ 3105 h 11396"/>
              <a:gd name="connsiteX65" fmla="*/ 10000 w 10000"/>
              <a:gd name="connsiteY65" fmla="*/ 3242 h 11396"/>
              <a:gd name="connsiteX66" fmla="*/ 9982 w 10000"/>
              <a:gd name="connsiteY66" fmla="*/ 3562 h 11396"/>
              <a:gd name="connsiteX67" fmla="*/ 9912 w 10000"/>
              <a:gd name="connsiteY67" fmla="*/ 3836 h 11396"/>
              <a:gd name="connsiteX68" fmla="*/ 9824 w 10000"/>
              <a:gd name="connsiteY68" fmla="*/ 3973 h 11396"/>
              <a:gd name="connsiteX69" fmla="*/ 9701 w 10000"/>
              <a:gd name="connsiteY69" fmla="*/ 3973 h 11396"/>
              <a:gd name="connsiteX70" fmla="*/ 9473 w 10000"/>
              <a:gd name="connsiteY70" fmla="*/ 3881 h 11396"/>
              <a:gd name="connsiteX71" fmla="*/ 9332 w 10000"/>
              <a:gd name="connsiteY71" fmla="*/ 3881 h 11396"/>
              <a:gd name="connsiteX72" fmla="*/ 9279 w 10000"/>
              <a:gd name="connsiteY72" fmla="*/ 3836 h 11396"/>
              <a:gd name="connsiteX73" fmla="*/ 9332 w 10000"/>
              <a:gd name="connsiteY73" fmla="*/ 3653 h 11396"/>
              <a:gd name="connsiteX74" fmla="*/ 9262 w 10000"/>
              <a:gd name="connsiteY74" fmla="*/ 3836 h 11396"/>
              <a:gd name="connsiteX75" fmla="*/ 9174 w 10000"/>
              <a:gd name="connsiteY75" fmla="*/ 4110 h 11396"/>
              <a:gd name="connsiteX76" fmla="*/ 9279 w 10000"/>
              <a:gd name="connsiteY76" fmla="*/ 3790 h 11396"/>
              <a:gd name="connsiteX77" fmla="*/ 9402 w 10000"/>
              <a:gd name="connsiteY77" fmla="*/ 3881 h 11396"/>
              <a:gd name="connsiteX78" fmla="*/ 9596 w 10000"/>
              <a:gd name="connsiteY78" fmla="*/ 3927 h 11396"/>
              <a:gd name="connsiteX79" fmla="*/ 9719 w 10000"/>
              <a:gd name="connsiteY79" fmla="*/ 3927 h 11396"/>
              <a:gd name="connsiteX80" fmla="*/ 9772 w 10000"/>
              <a:gd name="connsiteY80" fmla="*/ 3927 h 11396"/>
              <a:gd name="connsiteX81" fmla="*/ 9736 w 10000"/>
              <a:gd name="connsiteY81" fmla="*/ 4110 h 11396"/>
              <a:gd name="connsiteX82" fmla="*/ 9736 w 10000"/>
              <a:gd name="connsiteY82" fmla="*/ 4384 h 11396"/>
              <a:gd name="connsiteX83" fmla="*/ 9666 w 10000"/>
              <a:gd name="connsiteY83" fmla="*/ 4612 h 11396"/>
              <a:gd name="connsiteX84" fmla="*/ 9613 w 10000"/>
              <a:gd name="connsiteY84" fmla="*/ 4703 h 11396"/>
              <a:gd name="connsiteX85" fmla="*/ 9508 w 10000"/>
              <a:gd name="connsiteY85" fmla="*/ 4658 h 11396"/>
              <a:gd name="connsiteX86" fmla="*/ 9367 w 10000"/>
              <a:gd name="connsiteY86" fmla="*/ 4749 h 11396"/>
              <a:gd name="connsiteX87" fmla="*/ 9262 w 10000"/>
              <a:gd name="connsiteY87" fmla="*/ 4658 h 11396"/>
              <a:gd name="connsiteX88" fmla="*/ 9156 w 10000"/>
              <a:gd name="connsiteY88" fmla="*/ 4658 h 11396"/>
              <a:gd name="connsiteX89" fmla="*/ 9086 w 10000"/>
              <a:gd name="connsiteY89" fmla="*/ 4703 h 11396"/>
              <a:gd name="connsiteX90" fmla="*/ 8998 w 10000"/>
              <a:gd name="connsiteY90" fmla="*/ 4612 h 11396"/>
              <a:gd name="connsiteX91" fmla="*/ 9104 w 10000"/>
              <a:gd name="connsiteY91" fmla="*/ 4384 h 11396"/>
              <a:gd name="connsiteX92" fmla="*/ 8981 w 10000"/>
              <a:gd name="connsiteY92" fmla="*/ 4658 h 11396"/>
              <a:gd name="connsiteX93" fmla="*/ 8928 w 10000"/>
              <a:gd name="connsiteY93" fmla="*/ 4658 h 11396"/>
              <a:gd name="connsiteX94" fmla="*/ 8875 w 10000"/>
              <a:gd name="connsiteY94" fmla="*/ 4886 h 11396"/>
              <a:gd name="connsiteX95" fmla="*/ 8787 w 10000"/>
              <a:gd name="connsiteY95" fmla="*/ 4977 h 11396"/>
              <a:gd name="connsiteX96" fmla="*/ 8664 w 10000"/>
              <a:gd name="connsiteY96" fmla="*/ 5114 h 11396"/>
              <a:gd name="connsiteX97" fmla="*/ 8840 w 10000"/>
              <a:gd name="connsiteY97" fmla="*/ 4932 h 11396"/>
              <a:gd name="connsiteX98" fmla="*/ 8910 w 10000"/>
              <a:gd name="connsiteY98" fmla="*/ 4795 h 11396"/>
              <a:gd name="connsiteX99" fmla="*/ 8946 w 10000"/>
              <a:gd name="connsiteY99" fmla="*/ 4658 h 11396"/>
              <a:gd name="connsiteX100" fmla="*/ 9016 w 10000"/>
              <a:gd name="connsiteY100" fmla="*/ 4612 h 11396"/>
              <a:gd name="connsiteX101" fmla="*/ 9121 w 10000"/>
              <a:gd name="connsiteY101" fmla="*/ 4658 h 11396"/>
              <a:gd name="connsiteX102" fmla="*/ 9262 w 10000"/>
              <a:gd name="connsiteY102" fmla="*/ 4658 h 11396"/>
              <a:gd name="connsiteX103" fmla="*/ 9192 w 10000"/>
              <a:gd name="connsiteY103" fmla="*/ 4886 h 11396"/>
              <a:gd name="connsiteX104" fmla="*/ 9104 w 10000"/>
              <a:gd name="connsiteY104" fmla="*/ 5068 h 11396"/>
              <a:gd name="connsiteX105" fmla="*/ 9051 w 10000"/>
              <a:gd name="connsiteY105" fmla="*/ 5114 h 11396"/>
              <a:gd name="connsiteX106" fmla="*/ 8893 w 10000"/>
              <a:gd name="connsiteY106" fmla="*/ 5160 h 11396"/>
              <a:gd name="connsiteX107" fmla="*/ 8664 w 10000"/>
              <a:gd name="connsiteY107" fmla="*/ 5205 h 11396"/>
              <a:gd name="connsiteX108" fmla="*/ 8383 w 10000"/>
              <a:gd name="connsiteY108" fmla="*/ 5251 h 11396"/>
              <a:gd name="connsiteX109" fmla="*/ 8155 w 10000"/>
              <a:gd name="connsiteY109" fmla="*/ 5205 h 11396"/>
              <a:gd name="connsiteX110" fmla="*/ 7979 w 10000"/>
              <a:gd name="connsiteY110" fmla="*/ 5114 h 11396"/>
              <a:gd name="connsiteX111" fmla="*/ 7750 w 10000"/>
              <a:gd name="connsiteY111" fmla="*/ 5023 h 11396"/>
              <a:gd name="connsiteX112" fmla="*/ 7504 w 10000"/>
              <a:gd name="connsiteY112" fmla="*/ 4886 h 11396"/>
              <a:gd name="connsiteX113" fmla="*/ 7329 w 10000"/>
              <a:gd name="connsiteY113" fmla="*/ 4658 h 11396"/>
              <a:gd name="connsiteX114" fmla="*/ 7065 w 10000"/>
              <a:gd name="connsiteY114" fmla="*/ 4521 h 11396"/>
              <a:gd name="connsiteX115" fmla="*/ 6626 w 10000"/>
              <a:gd name="connsiteY115" fmla="*/ 4384 h 11396"/>
              <a:gd name="connsiteX116" fmla="*/ 5782 w 10000"/>
              <a:gd name="connsiteY116" fmla="*/ 4932 h 11396"/>
              <a:gd name="connsiteX117" fmla="*/ 4780 w 10000"/>
              <a:gd name="connsiteY117" fmla="*/ 4932 h 11396"/>
              <a:gd name="connsiteX118" fmla="*/ 3989 w 10000"/>
              <a:gd name="connsiteY118" fmla="*/ 5205 h 11396"/>
              <a:gd name="connsiteX119" fmla="*/ 2830 w 10000"/>
              <a:gd name="connsiteY119" fmla="*/ 4840 h 11396"/>
              <a:gd name="connsiteX120" fmla="*/ 2162 w 10000"/>
              <a:gd name="connsiteY120" fmla="*/ 4110 h 11396"/>
              <a:gd name="connsiteX121" fmla="*/ 1424 w 10000"/>
              <a:gd name="connsiteY121" fmla="*/ 3562 h 11396"/>
              <a:gd name="connsiteX122" fmla="*/ 3163 w 10000"/>
              <a:gd name="connsiteY122" fmla="*/ 4977 h 11396"/>
              <a:gd name="connsiteX123" fmla="*/ 3937 w 10000"/>
              <a:gd name="connsiteY123" fmla="*/ 5114 h 11396"/>
              <a:gd name="connsiteX124" fmla="*/ 3638 w 10000"/>
              <a:gd name="connsiteY124" fmla="*/ 7534 h 11396"/>
              <a:gd name="connsiteX125" fmla="*/ 3515 w 10000"/>
              <a:gd name="connsiteY125" fmla="*/ 8676 h 11396"/>
              <a:gd name="connsiteX126" fmla="*/ 3304 w 10000"/>
              <a:gd name="connsiteY126" fmla="*/ 11396 h 11396"/>
              <a:gd name="connsiteX127" fmla="*/ 2584 w 10000"/>
              <a:gd name="connsiteY127" fmla="*/ 9927 h 11396"/>
              <a:gd name="connsiteX0" fmla="*/ 2584 w 10000"/>
              <a:gd name="connsiteY0" fmla="*/ 9927 h 11396"/>
              <a:gd name="connsiteX1" fmla="*/ 2057 w 10000"/>
              <a:gd name="connsiteY1" fmla="*/ 8728 h 11396"/>
              <a:gd name="connsiteX2" fmla="*/ 1582 w 10000"/>
              <a:gd name="connsiteY2" fmla="*/ 7169 h 11396"/>
              <a:gd name="connsiteX3" fmla="*/ 1265 w 10000"/>
              <a:gd name="connsiteY3" fmla="*/ 6347 h 11396"/>
              <a:gd name="connsiteX4" fmla="*/ 685 w 10000"/>
              <a:gd name="connsiteY4" fmla="*/ 4521 h 11396"/>
              <a:gd name="connsiteX5" fmla="*/ 351 w 10000"/>
              <a:gd name="connsiteY5" fmla="*/ 3014 h 11396"/>
              <a:gd name="connsiteX6" fmla="*/ 35 w 10000"/>
              <a:gd name="connsiteY6" fmla="*/ 1781 h 11396"/>
              <a:gd name="connsiteX7" fmla="*/ 0 w 10000"/>
              <a:gd name="connsiteY7" fmla="*/ 594 h 11396"/>
              <a:gd name="connsiteX8" fmla="*/ 246 w 10000"/>
              <a:gd name="connsiteY8" fmla="*/ 411 h 11396"/>
              <a:gd name="connsiteX9" fmla="*/ 738 w 10000"/>
              <a:gd name="connsiteY9" fmla="*/ 183 h 11396"/>
              <a:gd name="connsiteX10" fmla="*/ 1476 w 10000"/>
              <a:gd name="connsiteY10" fmla="*/ 0 h 11396"/>
              <a:gd name="connsiteX11" fmla="*/ 2250 w 10000"/>
              <a:gd name="connsiteY11" fmla="*/ 0 h 11396"/>
              <a:gd name="connsiteX12" fmla="*/ 2953 w 10000"/>
              <a:gd name="connsiteY12" fmla="*/ 46 h 11396"/>
              <a:gd name="connsiteX13" fmla="*/ 3849 w 10000"/>
              <a:gd name="connsiteY13" fmla="*/ 320 h 11396"/>
              <a:gd name="connsiteX14" fmla="*/ 4938 w 10000"/>
              <a:gd name="connsiteY14" fmla="*/ 959 h 11396"/>
              <a:gd name="connsiteX15" fmla="*/ 5518 w 10000"/>
              <a:gd name="connsiteY15" fmla="*/ 1279 h 11396"/>
              <a:gd name="connsiteX16" fmla="*/ 6274 w 10000"/>
              <a:gd name="connsiteY16" fmla="*/ 1507 h 11396"/>
              <a:gd name="connsiteX17" fmla="*/ 6626 w 10000"/>
              <a:gd name="connsiteY17" fmla="*/ 1553 h 11396"/>
              <a:gd name="connsiteX18" fmla="*/ 6837 w 10000"/>
              <a:gd name="connsiteY18" fmla="*/ 1553 h 11396"/>
              <a:gd name="connsiteX19" fmla="*/ 7153 w 10000"/>
              <a:gd name="connsiteY19" fmla="*/ 1553 h 11396"/>
              <a:gd name="connsiteX20" fmla="*/ 7381 w 10000"/>
              <a:gd name="connsiteY20" fmla="*/ 1507 h 11396"/>
              <a:gd name="connsiteX21" fmla="*/ 7645 w 10000"/>
              <a:gd name="connsiteY21" fmla="*/ 1324 h 11396"/>
              <a:gd name="connsiteX22" fmla="*/ 7909 w 10000"/>
              <a:gd name="connsiteY22" fmla="*/ 1142 h 11396"/>
              <a:gd name="connsiteX23" fmla="*/ 8225 w 10000"/>
              <a:gd name="connsiteY23" fmla="*/ 1050 h 11396"/>
              <a:gd name="connsiteX24" fmla="*/ 8366 w 10000"/>
              <a:gd name="connsiteY24" fmla="*/ 1142 h 11396"/>
              <a:gd name="connsiteX25" fmla="*/ 8453 w 10000"/>
              <a:gd name="connsiteY25" fmla="*/ 1416 h 11396"/>
              <a:gd name="connsiteX26" fmla="*/ 8260 w 10000"/>
              <a:gd name="connsiteY26" fmla="*/ 1370 h 11396"/>
              <a:gd name="connsiteX27" fmla="*/ 8453 w 10000"/>
              <a:gd name="connsiteY27" fmla="*/ 1416 h 11396"/>
              <a:gd name="connsiteX28" fmla="*/ 8541 w 10000"/>
              <a:gd name="connsiteY28" fmla="*/ 1370 h 11396"/>
              <a:gd name="connsiteX29" fmla="*/ 8699 w 10000"/>
              <a:gd name="connsiteY29" fmla="*/ 1416 h 11396"/>
              <a:gd name="connsiteX30" fmla="*/ 8875 w 10000"/>
              <a:gd name="connsiteY30" fmla="*/ 1461 h 11396"/>
              <a:gd name="connsiteX31" fmla="*/ 9051 w 10000"/>
              <a:gd name="connsiteY31" fmla="*/ 1461 h 11396"/>
              <a:gd name="connsiteX32" fmla="*/ 9332 w 10000"/>
              <a:gd name="connsiteY32" fmla="*/ 1507 h 11396"/>
              <a:gd name="connsiteX33" fmla="*/ 9508 w 10000"/>
              <a:gd name="connsiteY33" fmla="*/ 1598 h 11396"/>
              <a:gd name="connsiteX34" fmla="*/ 9701 w 10000"/>
              <a:gd name="connsiteY34" fmla="*/ 1689 h 11396"/>
              <a:gd name="connsiteX35" fmla="*/ 9754 w 10000"/>
              <a:gd name="connsiteY35" fmla="*/ 1689 h 11396"/>
              <a:gd name="connsiteX36" fmla="*/ 9613 w 10000"/>
              <a:gd name="connsiteY36" fmla="*/ 1689 h 11396"/>
              <a:gd name="connsiteX37" fmla="*/ 9701 w 10000"/>
              <a:gd name="connsiteY37" fmla="*/ 1553 h 11396"/>
              <a:gd name="connsiteX38" fmla="*/ 9842 w 10000"/>
              <a:gd name="connsiteY38" fmla="*/ 1689 h 11396"/>
              <a:gd name="connsiteX39" fmla="*/ 9947 w 10000"/>
              <a:gd name="connsiteY39" fmla="*/ 1872 h 11396"/>
              <a:gd name="connsiteX40" fmla="*/ 10000 w 10000"/>
              <a:gd name="connsiteY40" fmla="*/ 2192 h 11396"/>
              <a:gd name="connsiteX41" fmla="*/ 9965 w 10000"/>
              <a:gd name="connsiteY41" fmla="*/ 2557 h 11396"/>
              <a:gd name="connsiteX42" fmla="*/ 9912 w 10000"/>
              <a:gd name="connsiteY42" fmla="*/ 2785 h 11396"/>
              <a:gd name="connsiteX43" fmla="*/ 9772 w 10000"/>
              <a:gd name="connsiteY43" fmla="*/ 2831 h 11396"/>
              <a:gd name="connsiteX44" fmla="*/ 9613 w 10000"/>
              <a:gd name="connsiteY44" fmla="*/ 2877 h 11396"/>
              <a:gd name="connsiteX45" fmla="*/ 9543 w 10000"/>
              <a:gd name="connsiteY45" fmla="*/ 2785 h 11396"/>
              <a:gd name="connsiteX46" fmla="*/ 9350 w 10000"/>
              <a:gd name="connsiteY46" fmla="*/ 2785 h 11396"/>
              <a:gd name="connsiteX47" fmla="*/ 9297 w 10000"/>
              <a:gd name="connsiteY47" fmla="*/ 2831 h 11396"/>
              <a:gd name="connsiteX48" fmla="*/ 9244 w 10000"/>
              <a:gd name="connsiteY48" fmla="*/ 2557 h 11396"/>
              <a:gd name="connsiteX49" fmla="*/ 9244 w 10000"/>
              <a:gd name="connsiteY49" fmla="*/ 2374 h 11396"/>
              <a:gd name="connsiteX50" fmla="*/ 9262 w 10000"/>
              <a:gd name="connsiteY50" fmla="*/ 2557 h 11396"/>
              <a:gd name="connsiteX51" fmla="*/ 9297 w 10000"/>
              <a:gd name="connsiteY51" fmla="*/ 2740 h 11396"/>
              <a:gd name="connsiteX52" fmla="*/ 9332 w 10000"/>
              <a:gd name="connsiteY52" fmla="*/ 2831 h 11396"/>
              <a:gd name="connsiteX53" fmla="*/ 9262 w 10000"/>
              <a:gd name="connsiteY53" fmla="*/ 3059 h 11396"/>
              <a:gd name="connsiteX54" fmla="*/ 9262 w 10000"/>
              <a:gd name="connsiteY54" fmla="*/ 3242 h 11396"/>
              <a:gd name="connsiteX55" fmla="*/ 9262 w 10000"/>
              <a:gd name="connsiteY55" fmla="*/ 3014 h 11396"/>
              <a:gd name="connsiteX56" fmla="*/ 9315 w 10000"/>
              <a:gd name="connsiteY56" fmla="*/ 2785 h 11396"/>
              <a:gd name="connsiteX57" fmla="*/ 9402 w 10000"/>
              <a:gd name="connsiteY57" fmla="*/ 2831 h 11396"/>
              <a:gd name="connsiteX58" fmla="*/ 9508 w 10000"/>
              <a:gd name="connsiteY58" fmla="*/ 2831 h 11396"/>
              <a:gd name="connsiteX59" fmla="*/ 9561 w 10000"/>
              <a:gd name="connsiteY59" fmla="*/ 2877 h 11396"/>
              <a:gd name="connsiteX60" fmla="*/ 9701 w 10000"/>
              <a:gd name="connsiteY60" fmla="*/ 2877 h 11396"/>
              <a:gd name="connsiteX61" fmla="*/ 9824 w 10000"/>
              <a:gd name="connsiteY61" fmla="*/ 2877 h 11396"/>
              <a:gd name="connsiteX62" fmla="*/ 9895 w 10000"/>
              <a:gd name="connsiteY62" fmla="*/ 2877 h 11396"/>
              <a:gd name="connsiteX63" fmla="*/ 9965 w 10000"/>
              <a:gd name="connsiteY63" fmla="*/ 2968 h 11396"/>
              <a:gd name="connsiteX64" fmla="*/ 9982 w 10000"/>
              <a:gd name="connsiteY64" fmla="*/ 3105 h 11396"/>
              <a:gd name="connsiteX65" fmla="*/ 10000 w 10000"/>
              <a:gd name="connsiteY65" fmla="*/ 3242 h 11396"/>
              <a:gd name="connsiteX66" fmla="*/ 9982 w 10000"/>
              <a:gd name="connsiteY66" fmla="*/ 3562 h 11396"/>
              <a:gd name="connsiteX67" fmla="*/ 9912 w 10000"/>
              <a:gd name="connsiteY67" fmla="*/ 3836 h 11396"/>
              <a:gd name="connsiteX68" fmla="*/ 9824 w 10000"/>
              <a:gd name="connsiteY68" fmla="*/ 3973 h 11396"/>
              <a:gd name="connsiteX69" fmla="*/ 9701 w 10000"/>
              <a:gd name="connsiteY69" fmla="*/ 3973 h 11396"/>
              <a:gd name="connsiteX70" fmla="*/ 9473 w 10000"/>
              <a:gd name="connsiteY70" fmla="*/ 3881 h 11396"/>
              <a:gd name="connsiteX71" fmla="*/ 9332 w 10000"/>
              <a:gd name="connsiteY71" fmla="*/ 3881 h 11396"/>
              <a:gd name="connsiteX72" fmla="*/ 9279 w 10000"/>
              <a:gd name="connsiteY72" fmla="*/ 3836 h 11396"/>
              <a:gd name="connsiteX73" fmla="*/ 9332 w 10000"/>
              <a:gd name="connsiteY73" fmla="*/ 3653 h 11396"/>
              <a:gd name="connsiteX74" fmla="*/ 9262 w 10000"/>
              <a:gd name="connsiteY74" fmla="*/ 3836 h 11396"/>
              <a:gd name="connsiteX75" fmla="*/ 9174 w 10000"/>
              <a:gd name="connsiteY75" fmla="*/ 4110 h 11396"/>
              <a:gd name="connsiteX76" fmla="*/ 9279 w 10000"/>
              <a:gd name="connsiteY76" fmla="*/ 3790 h 11396"/>
              <a:gd name="connsiteX77" fmla="*/ 9402 w 10000"/>
              <a:gd name="connsiteY77" fmla="*/ 3881 h 11396"/>
              <a:gd name="connsiteX78" fmla="*/ 9596 w 10000"/>
              <a:gd name="connsiteY78" fmla="*/ 3927 h 11396"/>
              <a:gd name="connsiteX79" fmla="*/ 9719 w 10000"/>
              <a:gd name="connsiteY79" fmla="*/ 3927 h 11396"/>
              <a:gd name="connsiteX80" fmla="*/ 9772 w 10000"/>
              <a:gd name="connsiteY80" fmla="*/ 3927 h 11396"/>
              <a:gd name="connsiteX81" fmla="*/ 9736 w 10000"/>
              <a:gd name="connsiteY81" fmla="*/ 4110 h 11396"/>
              <a:gd name="connsiteX82" fmla="*/ 9736 w 10000"/>
              <a:gd name="connsiteY82" fmla="*/ 4384 h 11396"/>
              <a:gd name="connsiteX83" fmla="*/ 9666 w 10000"/>
              <a:gd name="connsiteY83" fmla="*/ 4612 h 11396"/>
              <a:gd name="connsiteX84" fmla="*/ 9613 w 10000"/>
              <a:gd name="connsiteY84" fmla="*/ 4703 h 11396"/>
              <a:gd name="connsiteX85" fmla="*/ 9508 w 10000"/>
              <a:gd name="connsiteY85" fmla="*/ 4658 h 11396"/>
              <a:gd name="connsiteX86" fmla="*/ 9367 w 10000"/>
              <a:gd name="connsiteY86" fmla="*/ 4749 h 11396"/>
              <a:gd name="connsiteX87" fmla="*/ 9262 w 10000"/>
              <a:gd name="connsiteY87" fmla="*/ 4658 h 11396"/>
              <a:gd name="connsiteX88" fmla="*/ 9156 w 10000"/>
              <a:gd name="connsiteY88" fmla="*/ 4658 h 11396"/>
              <a:gd name="connsiteX89" fmla="*/ 9086 w 10000"/>
              <a:gd name="connsiteY89" fmla="*/ 4703 h 11396"/>
              <a:gd name="connsiteX90" fmla="*/ 8998 w 10000"/>
              <a:gd name="connsiteY90" fmla="*/ 4612 h 11396"/>
              <a:gd name="connsiteX91" fmla="*/ 9104 w 10000"/>
              <a:gd name="connsiteY91" fmla="*/ 4384 h 11396"/>
              <a:gd name="connsiteX92" fmla="*/ 8981 w 10000"/>
              <a:gd name="connsiteY92" fmla="*/ 4658 h 11396"/>
              <a:gd name="connsiteX93" fmla="*/ 8928 w 10000"/>
              <a:gd name="connsiteY93" fmla="*/ 4658 h 11396"/>
              <a:gd name="connsiteX94" fmla="*/ 8875 w 10000"/>
              <a:gd name="connsiteY94" fmla="*/ 4886 h 11396"/>
              <a:gd name="connsiteX95" fmla="*/ 8787 w 10000"/>
              <a:gd name="connsiteY95" fmla="*/ 4977 h 11396"/>
              <a:gd name="connsiteX96" fmla="*/ 8664 w 10000"/>
              <a:gd name="connsiteY96" fmla="*/ 5114 h 11396"/>
              <a:gd name="connsiteX97" fmla="*/ 8840 w 10000"/>
              <a:gd name="connsiteY97" fmla="*/ 4932 h 11396"/>
              <a:gd name="connsiteX98" fmla="*/ 8910 w 10000"/>
              <a:gd name="connsiteY98" fmla="*/ 4795 h 11396"/>
              <a:gd name="connsiteX99" fmla="*/ 8946 w 10000"/>
              <a:gd name="connsiteY99" fmla="*/ 4658 h 11396"/>
              <a:gd name="connsiteX100" fmla="*/ 9016 w 10000"/>
              <a:gd name="connsiteY100" fmla="*/ 4612 h 11396"/>
              <a:gd name="connsiteX101" fmla="*/ 9121 w 10000"/>
              <a:gd name="connsiteY101" fmla="*/ 4658 h 11396"/>
              <a:gd name="connsiteX102" fmla="*/ 9262 w 10000"/>
              <a:gd name="connsiteY102" fmla="*/ 4658 h 11396"/>
              <a:gd name="connsiteX103" fmla="*/ 9192 w 10000"/>
              <a:gd name="connsiteY103" fmla="*/ 4886 h 11396"/>
              <a:gd name="connsiteX104" fmla="*/ 9104 w 10000"/>
              <a:gd name="connsiteY104" fmla="*/ 5068 h 11396"/>
              <a:gd name="connsiteX105" fmla="*/ 9051 w 10000"/>
              <a:gd name="connsiteY105" fmla="*/ 5114 h 11396"/>
              <a:gd name="connsiteX106" fmla="*/ 8893 w 10000"/>
              <a:gd name="connsiteY106" fmla="*/ 5160 h 11396"/>
              <a:gd name="connsiteX107" fmla="*/ 8664 w 10000"/>
              <a:gd name="connsiteY107" fmla="*/ 5205 h 11396"/>
              <a:gd name="connsiteX108" fmla="*/ 8383 w 10000"/>
              <a:gd name="connsiteY108" fmla="*/ 5251 h 11396"/>
              <a:gd name="connsiteX109" fmla="*/ 8155 w 10000"/>
              <a:gd name="connsiteY109" fmla="*/ 5205 h 11396"/>
              <a:gd name="connsiteX110" fmla="*/ 7979 w 10000"/>
              <a:gd name="connsiteY110" fmla="*/ 5114 h 11396"/>
              <a:gd name="connsiteX111" fmla="*/ 7750 w 10000"/>
              <a:gd name="connsiteY111" fmla="*/ 5023 h 11396"/>
              <a:gd name="connsiteX112" fmla="*/ 7504 w 10000"/>
              <a:gd name="connsiteY112" fmla="*/ 4886 h 11396"/>
              <a:gd name="connsiteX113" fmla="*/ 7329 w 10000"/>
              <a:gd name="connsiteY113" fmla="*/ 4658 h 11396"/>
              <a:gd name="connsiteX114" fmla="*/ 7065 w 10000"/>
              <a:gd name="connsiteY114" fmla="*/ 4521 h 11396"/>
              <a:gd name="connsiteX115" fmla="*/ 6626 w 10000"/>
              <a:gd name="connsiteY115" fmla="*/ 4384 h 11396"/>
              <a:gd name="connsiteX116" fmla="*/ 5782 w 10000"/>
              <a:gd name="connsiteY116" fmla="*/ 4932 h 11396"/>
              <a:gd name="connsiteX117" fmla="*/ 4780 w 10000"/>
              <a:gd name="connsiteY117" fmla="*/ 4932 h 11396"/>
              <a:gd name="connsiteX118" fmla="*/ 3989 w 10000"/>
              <a:gd name="connsiteY118" fmla="*/ 5205 h 11396"/>
              <a:gd name="connsiteX119" fmla="*/ 2830 w 10000"/>
              <a:gd name="connsiteY119" fmla="*/ 4840 h 11396"/>
              <a:gd name="connsiteX120" fmla="*/ 2162 w 10000"/>
              <a:gd name="connsiteY120" fmla="*/ 4110 h 11396"/>
              <a:gd name="connsiteX121" fmla="*/ 1424 w 10000"/>
              <a:gd name="connsiteY121" fmla="*/ 3562 h 11396"/>
              <a:gd name="connsiteX122" fmla="*/ 3163 w 10000"/>
              <a:gd name="connsiteY122" fmla="*/ 4977 h 11396"/>
              <a:gd name="connsiteX123" fmla="*/ 3937 w 10000"/>
              <a:gd name="connsiteY123" fmla="*/ 5114 h 11396"/>
              <a:gd name="connsiteX124" fmla="*/ 3638 w 10000"/>
              <a:gd name="connsiteY124" fmla="*/ 7534 h 11396"/>
              <a:gd name="connsiteX125" fmla="*/ 3515 w 10000"/>
              <a:gd name="connsiteY125" fmla="*/ 8676 h 11396"/>
              <a:gd name="connsiteX126" fmla="*/ 3304 w 10000"/>
              <a:gd name="connsiteY126" fmla="*/ 11396 h 11396"/>
              <a:gd name="connsiteX127" fmla="*/ 2584 w 10000"/>
              <a:gd name="connsiteY127" fmla="*/ 9927 h 11396"/>
              <a:gd name="connsiteX0" fmla="*/ 2584 w 10000"/>
              <a:gd name="connsiteY0" fmla="*/ 9927 h 11396"/>
              <a:gd name="connsiteX1" fmla="*/ 2057 w 10000"/>
              <a:gd name="connsiteY1" fmla="*/ 8728 h 11396"/>
              <a:gd name="connsiteX2" fmla="*/ 1529 w 10000"/>
              <a:gd name="connsiteY2" fmla="*/ 7263 h 11396"/>
              <a:gd name="connsiteX3" fmla="*/ 1265 w 10000"/>
              <a:gd name="connsiteY3" fmla="*/ 6347 h 11396"/>
              <a:gd name="connsiteX4" fmla="*/ 685 w 10000"/>
              <a:gd name="connsiteY4" fmla="*/ 4521 h 11396"/>
              <a:gd name="connsiteX5" fmla="*/ 351 w 10000"/>
              <a:gd name="connsiteY5" fmla="*/ 3014 h 11396"/>
              <a:gd name="connsiteX6" fmla="*/ 35 w 10000"/>
              <a:gd name="connsiteY6" fmla="*/ 1781 h 11396"/>
              <a:gd name="connsiteX7" fmla="*/ 0 w 10000"/>
              <a:gd name="connsiteY7" fmla="*/ 594 h 11396"/>
              <a:gd name="connsiteX8" fmla="*/ 246 w 10000"/>
              <a:gd name="connsiteY8" fmla="*/ 411 h 11396"/>
              <a:gd name="connsiteX9" fmla="*/ 738 w 10000"/>
              <a:gd name="connsiteY9" fmla="*/ 183 h 11396"/>
              <a:gd name="connsiteX10" fmla="*/ 1476 w 10000"/>
              <a:gd name="connsiteY10" fmla="*/ 0 h 11396"/>
              <a:gd name="connsiteX11" fmla="*/ 2250 w 10000"/>
              <a:gd name="connsiteY11" fmla="*/ 0 h 11396"/>
              <a:gd name="connsiteX12" fmla="*/ 2953 w 10000"/>
              <a:gd name="connsiteY12" fmla="*/ 46 h 11396"/>
              <a:gd name="connsiteX13" fmla="*/ 3849 w 10000"/>
              <a:gd name="connsiteY13" fmla="*/ 320 h 11396"/>
              <a:gd name="connsiteX14" fmla="*/ 4938 w 10000"/>
              <a:gd name="connsiteY14" fmla="*/ 959 h 11396"/>
              <a:gd name="connsiteX15" fmla="*/ 5518 w 10000"/>
              <a:gd name="connsiteY15" fmla="*/ 1279 h 11396"/>
              <a:gd name="connsiteX16" fmla="*/ 6274 w 10000"/>
              <a:gd name="connsiteY16" fmla="*/ 1507 h 11396"/>
              <a:gd name="connsiteX17" fmla="*/ 6626 w 10000"/>
              <a:gd name="connsiteY17" fmla="*/ 1553 h 11396"/>
              <a:gd name="connsiteX18" fmla="*/ 6837 w 10000"/>
              <a:gd name="connsiteY18" fmla="*/ 1553 h 11396"/>
              <a:gd name="connsiteX19" fmla="*/ 7153 w 10000"/>
              <a:gd name="connsiteY19" fmla="*/ 1553 h 11396"/>
              <a:gd name="connsiteX20" fmla="*/ 7381 w 10000"/>
              <a:gd name="connsiteY20" fmla="*/ 1507 h 11396"/>
              <a:gd name="connsiteX21" fmla="*/ 7645 w 10000"/>
              <a:gd name="connsiteY21" fmla="*/ 1324 h 11396"/>
              <a:gd name="connsiteX22" fmla="*/ 7909 w 10000"/>
              <a:gd name="connsiteY22" fmla="*/ 1142 h 11396"/>
              <a:gd name="connsiteX23" fmla="*/ 8225 w 10000"/>
              <a:gd name="connsiteY23" fmla="*/ 1050 h 11396"/>
              <a:gd name="connsiteX24" fmla="*/ 8366 w 10000"/>
              <a:gd name="connsiteY24" fmla="*/ 1142 h 11396"/>
              <a:gd name="connsiteX25" fmla="*/ 8453 w 10000"/>
              <a:gd name="connsiteY25" fmla="*/ 1416 h 11396"/>
              <a:gd name="connsiteX26" fmla="*/ 8260 w 10000"/>
              <a:gd name="connsiteY26" fmla="*/ 1370 h 11396"/>
              <a:gd name="connsiteX27" fmla="*/ 8453 w 10000"/>
              <a:gd name="connsiteY27" fmla="*/ 1416 h 11396"/>
              <a:gd name="connsiteX28" fmla="*/ 8541 w 10000"/>
              <a:gd name="connsiteY28" fmla="*/ 1370 h 11396"/>
              <a:gd name="connsiteX29" fmla="*/ 8699 w 10000"/>
              <a:gd name="connsiteY29" fmla="*/ 1416 h 11396"/>
              <a:gd name="connsiteX30" fmla="*/ 8875 w 10000"/>
              <a:gd name="connsiteY30" fmla="*/ 1461 h 11396"/>
              <a:gd name="connsiteX31" fmla="*/ 9051 w 10000"/>
              <a:gd name="connsiteY31" fmla="*/ 1461 h 11396"/>
              <a:gd name="connsiteX32" fmla="*/ 9332 w 10000"/>
              <a:gd name="connsiteY32" fmla="*/ 1507 h 11396"/>
              <a:gd name="connsiteX33" fmla="*/ 9508 w 10000"/>
              <a:gd name="connsiteY33" fmla="*/ 1598 h 11396"/>
              <a:gd name="connsiteX34" fmla="*/ 9701 w 10000"/>
              <a:gd name="connsiteY34" fmla="*/ 1689 h 11396"/>
              <a:gd name="connsiteX35" fmla="*/ 9754 w 10000"/>
              <a:gd name="connsiteY35" fmla="*/ 1689 h 11396"/>
              <a:gd name="connsiteX36" fmla="*/ 9613 w 10000"/>
              <a:gd name="connsiteY36" fmla="*/ 1689 h 11396"/>
              <a:gd name="connsiteX37" fmla="*/ 9701 w 10000"/>
              <a:gd name="connsiteY37" fmla="*/ 1553 h 11396"/>
              <a:gd name="connsiteX38" fmla="*/ 9842 w 10000"/>
              <a:gd name="connsiteY38" fmla="*/ 1689 h 11396"/>
              <a:gd name="connsiteX39" fmla="*/ 9947 w 10000"/>
              <a:gd name="connsiteY39" fmla="*/ 1872 h 11396"/>
              <a:gd name="connsiteX40" fmla="*/ 10000 w 10000"/>
              <a:gd name="connsiteY40" fmla="*/ 2192 h 11396"/>
              <a:gd name="connsiteX41" fmla="*/ 9965 w 10000"/>
              <a:gd name="connsiteY41" fmla="*/ 2557 h 11396"/>
              <a:gd name="connsiteX42" fmla="*/ 9912 w 10000"/>
              <a:gd name="connsiteY42" fmla="*/ 2785 h 11396"/>
              <a:gd name="connsiteX43" fmla="*/ 9772 w 10000"/>
              <a:gd name="connsiteY43" fmla="*/ 2831 h 11396"/>
              <a:gd name="connsiteX44" fmla="*/ 9613 w 10000"/>
              <a:gd name="connsiteY44" fmla="*/ 2877 h 11396"/>
              <a:gd name="connsiteX45" fmla="*/ 9543 w 10000"/>
              <a:gd name="connsiteY45" fmla="*/ 2785 h 11396"/>
              <a:gd name="connsiteX46" fmla="*/ 9350 w 10000"/>
              <a:gd name="connsiteY46" fmla="*/ 2785 h 11396"/>
              <a:gd name="connsiteX47" fmla="*/ 9297 w 10000"/>
              <a:gd name="connsiteY47" fmla="*/ 2831 h 11396"/>
              <a:gd name="connsiteX48" fmla="*/ 9244 w 10000"/>
              <a:gd name="connsiteY48" fmla="*/ 2557 h 11396"/>
              <a:gd name="connsiteX49" fmla="*/ 9244 w 10000"/>
              <a:gd name="connsiteY49" fmla="*/ 2374 h 11396"/>
              <a:gd name="connsiteX50" fmla="*/ 9262 w 10000"/>
              <a:gd name="connsiteY50" fmla="*/ 2557 h 11396"/>
              <a:gd name="connsiteX51" fmla="*/ 9297 w 10000"/>
              <a:gd name="connsiteY51" fmla="*/ 2740 h 11396"/>
              <a:gd name="connsiteX52" fmla="*/ 9332 w 10000"/>
              <a:gd name="connsiteY52" fmla="*/ 2831 h 11396"/>
              <a:gd name="connsiteX53" fmla="*/ 9262 w 10000"/>
              <a:gd name="connsiteY53" fmla="*/ 3059 h 11396"/>
              <a:gd name="connsiteX54" fmla="*/ 9262 w 10000"/>
              <a:gd name="connsiteY54" fmla="*/ 3242 h 11396"/>
              <a:gd name="connsiteX55" fmla="*/ 9262 w 10000"/>
              <a:gd name="connsiteY55" fmla="*/ 3014 h 11396"/>
              <a:gd name="connsiteX56" fmla="*/ 9315 w 10000"/>
              <a:gd name="connsiteY56" fmla="*/ 2785 h 11396"/>
              <a:gd name="connsiteX57" fmla="*/ 9402 w 10000"/>
              <a:gd name="connsiteY57" fmla="*/ 2831 h 11396"/>
              <a:gd name="connsiteX58" fmla="*/ 9508 w 10000"/>
              <a:gd name="connsiteY58" fmla="*/ 2831 h 11396"/>
              <a:gd name="connsiteX59" fmla="*/ 9561 w 10000"/>
              <a:gd name="connsiteY59" fmla="*/ 2877 h 11396"/>
              <a:gd name="connsiteX60" fmla="*/ 9701 w 10000"/>
              <a:gd name="connsiteY60" fmla="*/ 2877 h 11396"/>
              <a:gd name="connsiteX61" fmla="*/ 9824 w 10000"/>
              <a:gd name="connsiteY61" fmla="*/ 2877 h 11396"/>
              <a:gd name="connsiteX62" fmla="*/ 9895 w 10000"/>
              <a:gd name="connsiteY62" fmla="*/ 2877 h 11396"/>
              <a:gd name="connsiteX63" fmla="*/ 9965 w 10000"/>
              <a:gd name="connsiteY63" fmla="*/ 2968 h 11396"/>
              <a:gd name="connsiteX64" fmla="*/ 9982 w 10000"/>
              <a:gd name="connsiteY64" fmla="*/ 3105 h 11396"/>
              <a:gd name="connsiteX65" fmla="*/ 10000 w 10000"/>
              <a:gd name="connsiteY65" fmla="*/ 3242 h 11396"/>
              <a:gd name="connsiteX66" fmla="*/ 9982 w 10000"/>
              <a:gd name="connsiteY66" fmla="*/ 3562 h 11396"/>
              <a:gd name="connsiteX67" fmla="*/ 9912 w 10000"/>
              <a:gd name="connsiteY67" fmla="*/ 3836 h 11396"/>
              <a:gd name="connsiteX68" fmla="*/ 9824 w 10000"/>
              <a:gd name="connsiteY68" fmla="*/ 3973 h 11396"/>
              <a:gd name="connsiteX69" fmla="*/ 9701 w 10000"/>
              <a:gd name="connsiteY69" fmla="*/ 3973 h 11396"/>
              <a:gd name="connsiteX70" fmla="*/ 9473 w 10000"/>
              <a:gd name="connsiteY70" fmla="*/ 3881 h 11396"/>
              <a:gd name="connsiteX71" fmla="*/ 9332 w 10000"/>
              <a:gd name="connsiteY71" fmla="*/ 3881 h 11396"/>
              <a:gd name="connsiteX72" fmla="*/ 9279 w 10000"/>
              <a:gd name="connsiteY72" fmla="*/ 3836 h 11396"/>
              <a:gd name="connsiteX73" fmla="*/ 9332 w 10000"/>
              <a:gd name="connsiteY73" fmla="*/ 3653 h 11396"/>
              <a:gd name="connsiteX74" fmla="*/ 9262 w 10000"/>
              <a:gd name="connsiteY74" fmla="*/ 3836 h 11396"/>
              <a:gd name="connsiteX75" fmla="*/ 9174 w 10000"/>
              <a:gd name="connsiteY75" fmla="*/ 4110 h 11396"/>
              <a:gd name="connsiteX76" fmla="*/ 9279 w 10000"/>
              <a:gd name="connsiteY76" fmla="*/ 3790 h 11396"/>
              <a:gd name="connsiteX77" fmla="*/ 9402 w 10000"/>
              <a:gd name="connsiteY77" fmla="*/ 3881 h 11396"/>
              <a:gd name="connsiteX78" fmla="*/ 9596 w 10000"/>
              <a:gd name="connsiteY78" fmla="*/ 3927 h 11396"/>
              <a:gd name="connsiteX79" fmla="*/ 9719 w 10000"/>
              <a:gd name="connsiteY79" fmla="*/ 3927 h 11396"/>
              <a:gd name="connsiteX80" fmla="*/ 9772 w 10000"/>
              <a:gd name="connsiteY80" fmla="*/ 3927 h 11396"/>
              <a:gd name="connsiteX81" fmla="*/ 9736 w 10000"/>
              <a:gd name="connsiteY81" fmla="*/ 4110 h 11396"/>
              <a:gd name="connsiteX82" fmla="*/ 9736 w 10000"/>
              <a:gd name="connsiteY82" fmla="*/ 4384 h 11396"/>
              <a:gd name="connsiteX83" fmla="*/ 9666 w 10000"/>
              <a:gd name="connsiteY83" fmla="*/ 4612 h 11396"/>
              <a:gd name="connsiteX84" fmla="*/ 9613 w 10000"/>
              <a:gd name="connsiteY84" fmla="*/ 4703 h 11396"/>
              <a:gd name="connsiteX85" fmla="*/ 9508 w 10000"/>
              <a:gd name="connsiteY85" fmla="*/ 4658 h 11396"/>
              <a:gd name="connsiteX86" fmla="*/ 9367 w 10000"/>
              <a:gd name="connsiteY86" fmla="*/ 4749 h 11396"/>
              <a:gd name="connsiteX87" fmla="*/ 9262 w 10000"/>
              <a:gd name="connsiteY87" fmla="*/ 4658 h 11396"/>
              <a:gd name="connsiteX88" fmla="*/ 9156 w 10000"/>
              <a:gd name="connsiteY88" fmla="*/ 4658 h 11396"/>
              <a:gd name="connsiteX89" fmla="*/ 9086 w 10000"/>
              <a:gd name="connsiteY89" fmla="*/ 4703 h 11396"/>
              <a:gd name="connsiteX90" fmla="*/ 8998 w 10000"/>
              <a:gd name="connsiteY90" fmla="*/ 4612 h 11396"/>
              <a:gd name="connsiteX91" fmla="*/ 9104 w 10000"/>
              <a:gd name="connsiteY91" fmla="*/ 4384 h 11396"/>
              <a:gd name="connsiteX92" fmla="*/ 8981 w 10000"/>
              <a:gd name="connsiteY92" fmla="*/ 4658 h 11396"/>
              <a:gd name="connsiteX93" fmla="*/ 8928 w 10000"/>
              <a:gd name="connsiteY93" fmla="*/ 4658 h 11396"/>
              <a:gd name="connsiteX94" fmla="*/ 8875 w 10000"/>
              <a:gd name="connsiteY94" fmla="*/ 4886 h 11396"/>
              <a:gd name="connsiteX95" fmla="*/ 8787 w 10000"/>
              <a:gd name="connsiteY95" fmla="*/ 4977 h 11396"/>
              <a:gd name="connsiteX96" fmla="*/ 8664 w 10000"/>
              <a:gd name="connsiteY96" fmla="*/ 5114 h 11396"/>
              <a:gd name="connsiteX97" fmla="*/ 8840 w 10000"/>
              <a:gd name="connsiteY97" fmla="*/ 4932 h 11396"/>
              <a:gd name="connsiteX98" fmla="*/ 8910 w 10000"/>
              <a:gd name="connsiteY98" fmla="*/ 4795 h 11396"/>
              <a:gd name="connsiteX99" fmla="*/ 8946 w 10000"/>
              <a:gd name="connsiteY99" fmla="*/ 4658 h 11396"/>
              <a:gd name="connsiteX100" fmla="*/ 9016 w 10000"/>
              <a:gd name="connsiteY100" fmla="*/ 4612 h 11396"/>
              <a:gd name="connsiteX101" fmla="*/ 9121 w 10000"/>
              <a:gd name="connsiteY101" fmla="*/ 4658 h 11396"/>
              <a:gd name="connsiteX102" fmla="*/ 9262 w 10000"/>
              <a:gd name="connsiteY102" fmla="*/ 4658 h 11396"/>
              <a:gd name="connsiteX103" fmla="*/ 9192 w 10000"/>
              <a:gd name="connsiteY103" fmla="*/ 4886 h 11396"/>
              <a:gd name="connsiteX104" fmla="*/ 9104 w 10000"/>
              <a:gd name="connsiteY104" fmla="*/ 5068 h 11396"/>
              <a:gd name="connsiteX105" fmla="*/ 9051 w 10000"/>
              <a:gd name="connsiteY105" fmla="*/ 5114 h 11396"/>
              <a:gd name="connsiteX106" fmla="*/ 8893 w 10000"/>
              <a:gd name="connsiteY106" fmla="*/ 5160 h 11396"/>
              <a:gd name="connsiteX107" fmla="*/ 8664 w 10000"/>
              <a:gd name="connsiteY107" fmla="*/ 5205 h 11396"/>
              <a:gd name="connsiteX108" fmla="*/ 8383 w 10000"/>
              <a:gd name="connsiteY108" fmla="*/ 5251 h 11396"/>
              <a:gd name="connsiteX109" fmla="*/ 8155 w 10000"/>
              <a:gd name="connsiteY109" fmla="*/ 5205 h 11396"/>
              <a:gd name="connsiteX110" fmla="*/ 7979 w 10000"/>
              <a:gd name="connsiteY110" fmla="*/ 5114 h 11396"/>
              <a:gd name="connsiteX111" fmla="*/ 7750 w 10000"/>
              <a:gd name="connsiteY111" fmla="*/ 5023 h 11396"/>
              <a:gd name="connsiteX112" fmla="*/ 7504 w 10000"/>
              <a:gd name="connsiteY112" fmla="*/ 4886 h 11396"/>
              <a:gd name="connsiteX113" fmla="*/ 7329 w 10000"/>
              <a:gd name="connsiteY113" fmla="*/ 4658 h 11396"/>
              <a:gd name="connsiteX114" fmla="*/ 7065 w 10000"/>
              <a:gd name="connsiteY114" fmla="*/ 4521 h 11396"/>
              <a:gd name="connsiteX115" fmla="*/ 6626 w 10000"/>
              <a:gd name="connsiteY115" fmla="*/ 4384 h 11396"/>
              <a:gd name="connsiteX116" fmla="*/ 5782 w 10000"/>
              <a:gd name="connsiteY116" fmla="*/ 4932 h 11396"/>
              <a:gd name="connsiteX117" fmla="*/ 4780 w 10000"/>
              <a:gd name="connsiteY117" fmla="*/ 4932 h 11396"/>
              <a:gd name="connsiteX118" fmla="*/ 3989 w 10000"/>
              <a:gd name="connsiteY118" fmla="*/ 5205 h 11396"/>
              <a:gd name="connsiteX119" fmla="*/ 2830 w 10000"/>
              <a:gd name="connsiteY119" fmla="*/ 4840 h 11396"/>
              <a:gd name="connsiteX120" fmla="*/ 2162 w 10000"/>
              <a:gd name="connsiteY120" fmla="*/ 4110 h 11396"/>
              <a:gd name="connsiteX121" fmla="*/ 1424 w 10000"/>
              <a:gd name="connsiteY121" fmla="*/ 3562 h 11396"/>
              <a:gd name="connsiteX122" fmla="*/ 3163 w 10000"/>
              <a:gd name="connsiteY122" fmla="*/ 4977 h 11396"/>
              <a:gd name="connsiteX123" fmla="*/ 3937 w 10000"/>
              <a:gd name="connsiteY123" fmla="*/ 5114 h 11396"/>
              <a:gd name="connsiteX124" fmla="*/ 3638 w 10000"/>
              <a:gd name="connsiteY124" fmla="*/ 7534 h 11396"/>
              <a:gd name="connsiteX125" fmla="*/ 3515 w 10000"/>
              <a:gd name="connsiteY125" fmla="*/ 8676 h 11396"/>
              <a:gd name="connsiteX126" fmla="*/ 3304 w 10000"/>
              <a:gd name="connsiteY126" fmla="*/ 11396 h 11396"/>
              <a:gd name="connsiteX127" fmla="*/ 2584 w 10000"/>
              <a:gd name="connsiteY127" fmla="*/ 9927 h 11396"/>
              <a:gd name="connsiteX0" fmla="*/ 2584 w 10000"/>
              <a:gd name="connsiteY0" fmla="*/ 9927 h 11396"/>
              <a:gd name="connsiteX1" fmla="*/ 2057 w 10000"/>
              <a:gd name="connsiteY1" fmla="*/ 8728 h 11396"/>
              <a:gd name="connsiteX2" fmla="*/ 1529 w 10000"/>
              <a:gd name="connsiteY2" fmla="*/ 7263 h 11396"/>
              <a:gd name="connsiteX3" fmla="*/ 1195 w 10000"/>
              <a:gd name="connsiteY3" fmla="*/ 6253 h 11396"/>
              <a:gd name="connsiteX4" fmla="*/ 685 w 10000"/>
              <a:gd name="connsiteY4" fmla="*/ 4521 h 11396"/>
              <a:gd name="connsiteX5" fmla="*/ 351 w 10000"/>
              <a:gd name="connsiteY5" fmla="*/ 3014 h 11396"/>
              <a:gd name="connsiteX6" fmla="*/ 35 w 10000"/>
              <a:gd name="connsiteY6" fmla="*/ 1781 h 11396"/>
              <a:gd name="connsiteX7" fmla="*/ 0 w 10000"/>
              <a:gd name="connsiteY7" fmla="*/ 594 h 11396"/>
              <a:gd name="connsiteX8" fmla="*/ 246 w 10000"/>
              <a:gd name="connsiteY8" fmla="*/ 411 h 11396"/>
              <a:gd name="connsiteX9" fmla="*/ 738 w 10000"/>
              <a:gd name="connsiteY9" fmla="*/ 183 h 11396"/>
              <a:gd name="connsiteX10" fmla="*/ 1476 w 10000"/>
              <a:gd name="connsiteY10" fmla="*/ 0 h 11396"/>
              <a:gd name="connsiteX11" fmla="*/ 2250 w 10000"/>
              <a:gd name="connsiteY11" fmla="*/ 0 h 11396"/>
              <a:gd name="connsiteX12" fmla="*/ 2953 w 10000"/>
              <a:gd name="connsiteY12" fmla="*/ 46 h 11396"/>
              <a:gd name="connsiteX13" fmla="*/ 3849 w 10000"/>
              <a:gd name="connsiteY13" fmla="*/ 320 h 11396"/>
              <a:gd name="connsiteX14" fmla="*/ 4938 w 10000"/>
              <a:gd name="connsiteY14" fmla="*/ 959 h 11396"/>
              <a:gd name="connsiteX15" fmla="*/ 5518 w 10000"/>
              <a:gd name="connsiteY15" fmla="*/ 1279 h 11396"/>
              <a:gd name="connsiteX16" fmla="*/ 6274 w 10000"/>
              <a:gd name="connsiteY16" fmla="*/ 1507 h 11396"/>
              <a:gd name="connsiteX17" fmla="*/ 6626 w 10000"/>
              <a:gd name="connsiteY17" fmla="*/ 1553 h 11396"/>
              <a:gd name="connsiteX18" fmla="*/ 6837 w 10000"/>
              <a:gd name="connsiteY18" fmla="*/ 1553 h 11396"/>
              <a:gd name="connsiteX19" fmla="*/ 7153 w 10000"/>
              <a:gd name="connsiteY19" fmla="*/ 1553 h 11396"/>
              <a:gd name="connsiteX20" fmla="*/ 7381 w 10000"/>
              <a:gd name="connsiteY20" fmla="*/ 1507 h 11396"/>
              <a:gd name="connsiteX21" fmla="*/ 7645 w 10000"/>
              <a:gd name="connsiteY21" fmla="*/ 1324 h 11396"/>
              <a:gd name="connsiteX22" fmla="*/ 7909 w 10000"/>
              <a:gd name="connsiteY22" fmla="*/ 1142 h 11396"/>
              <a:gd name="connsiteX23" fmla="*/ 8225 w 10000"/>
              <a:gd name="connsiteY23" fmla="*/ 1050 h 11396"/>
              <a:gd name="connsiteX24" fmla="*/ 8366 w 10000"/>
              <a:gd name="connsiteY24" fmla="*/ 1142 h 11396"/>
              <a:gd name="connsiteX25" fmla="*/ 8453 w 10000"/>
              <a:gd name="connsiteY25" fmla="*/ 1416 h 11396"/>
              <a:gd name="connsiteX26" fmla="*/ 8260 w 10000"/>
              <a:gd name="connsiteY26" fmla="*/ 1370 h 11396"/>
              <a:gd name="connsiteX27" fmla="*/ 8453 w 10000"/>
              <a:gd name="connsiteY27" fmla="*/ 1416 h 11396"/>
              <a:gd name="connsiteX28" fmla="*/ 8541 w 10000"/>
              <a:gd name="connsiteY28" fmla="*/ 1370 h 11396"/>
              <a:gd name="connsiteX29" fmla="*/ 8699 w 10000"/>
              <a:gd name="connsiteY29" fmla="*/ 1416 h 11396"/>
              <a:gd name="connsiteX30" fmla="*/ 8875 w 10000"/>
              <a:gd name="connsiteY30" fmla="*/ 1461 h 11396"/>
              <a:gd name="connsiteX31" fmla="*/ 9051 w 10000"/>
              <a:gd name="connsiteY31" fmla="*/ 1461 h 11396"/>
              <a:gd name="connsiteX32" fmla="*/ 9332 w 10000"/>
              <a:gd name="connsiteY32" fmla="*/ 1507 h 11396"/>
              <a:gd name="connsiteX33" fmla="*/ 9508 w 10000"/>
              <a:gd name="connsiteY33" fmla="*/ 1598 h 11396"/>
              <a:gd name="connsiteX34" fmla="*/ 9701 w 10000"/>
              <a:gd name="connsiteY34" fmla="*/ 1689 h 11396"/>
              <a:gd name="connsiteX35" fmla="*/ 9754 w 10000"/>
              <a:gd name="connsiteY35" fmla="*/ 1689 h 11396"/>
              <a:gd name="connsiteX36" fmla="*/ 9613 w 10000"/>
              <a:gd name="connsiteY36" fmla="*/ 1689 h 11396"/>
              <a:gd name="connsiteX37" fmla="*/ 9701 w 10000"/>
              <a:gd name="connsiteY37" fmla="*/ 1553 h 11396"/>
              <a:gd name="connsiteX38" fmla="*/ 9842 w 10000"/>
              <a:gd name="connsiteY38" fmla="*/ 1689 h 11396"/>
              <a:gd name="connsiteX39" fmla="*/ 9947 w 10000"/>
              <a:gd name="connsiteY39" fmla="*/ 1872 h 11396"/>
              <a:gd name="connsiteX40" fmla="*/ 10000 w 10000"/>
              <a:gd name="connsiteY40" fmla="*/ 2192 h 11396"/>
              <a:gd name="connsiteX41" fmla="*/ 9965 w 10000"/>
              <a:gd name="connsiteY41" fmla="*/ 2557 h 11396"/>
              <a:gd name="connsiteX42" fmla="*/ 9912 w 10000"/>
              <a:gd name="connsiteY42" fmla="*/ 2785 h 11396"/>
              <a:gd name="connsiteX43" fmla="*/ 9772 w 10000"/>
              <a:gd name="connsiteY43" fmla="*/ 2831 h 11396"/>
              <a:gd name="connsiteX44" fmla="*/ 9613 w 10000"/>
              <a:gd name="connsiteY44" fmla="*/ 2877 h 11396"/>
              <a:gd name="connsiteX45" fmla="*/ 9543 w 10000"/>
              <a:gd name="connsiteY45" fmla="*/ 2785 h 11396"/>
              <a:gd name="connsiteX46" fmla="*/ 9350 w 10000"/>
              <a:gd name="connsiteY46" fmla="*/ 2785 h 11396"/>
              <a:gd name="connsiteX47" fmla="*/ 9297 w 10000"/>
              <a:gd name="connsiteY47" fmla="*/ 2831 h 11396"/>
              <a:gd name="connsiteX48" fmla="*/ 9244 w 10000"/>
              <a:gd name="connsiteY48" fmla="*/ 2557 h 11396"/>
              <a:gd name="connsiteX49" fmla="*/ 9244 w 10000"/>
              <a:gd name="connsiteY49" fmla="*/ 2374 h 11396"/>
              <a:gd name="connsiteX50" fmla="*/ 9262 w 10000"/>
              <a:gd name="connsiteY50" fmla="*/ 2557 h 11396"/>
              <a:gd name="connsiteX51" fmla="*/ 9297 w 10000"/>
              <a:gd name="connsiteY51" fmla="*/ 2740 h 11396"/>
              <a:gd name="connsiteX52" fmla="*/ 9332 w 10000"/>
              <a:gd name="connsiteY52" fmla="*/ 2831 h 11396"/>
              <a:gd name="connsiteX53" fmla="*/ 9262 w 10000"/>
              <a:gd name="connsiteY53" fmla="*/ 3059 h 11396"/>
              <a:gd name="connsiteX54" fmla="*/ 9262 w 10000"/>
              <a:gd name="connsiteY54" fmla="*/ 3242 h 11396"/>
              <a:gd name="connsiteX55" fmla="*/ 9262 w 10000"/>
              <a:gd name="connsiteY55" fmla="*/ 3014 h 11396"/>
              <a:gd name="connsiteX56" fmla="*/ 9315 w 10000"/>
              <a:gd name="connsiteY56" fmla="*/ 2785 h 11396"/>
              <a:gd name="connsiteX57" fmla="*/ 9402 w 10000"/>
              <a:gd name="connsiteY57" fmla="*/ 2831 h 11396"/>
              <a:gd name="connsiteX58" fmla="*/ 9508 w 10000"/>
              <a:gd name="connsiteY58" fmla="*/ 2831 h 11396"/>
              <a:gd name="connsiteX59" fmla="*/ 9561 w 10000"/>
              <a:gd name="connsiteY59" fmla="*/ 2877 h 11396"/>
              <a:gd name="connsiteX60" fmla="*/ 9701 w 10000"/>
              <a:gd name="connsiteY60" fmla="*/ 2877 h 11396"/>
              <a:gd name="connsiteX61" fmla="*/ 9824 w 10000"/>
              <a:gd name="connsiteY61" fmla="*/ 2877 h 11396"/>
              <a:gd name="connsiteX62" fmla="*/ 9895 w 10000"/>
              <a:gd name="connsiteY62" fmla="*/ 2877 h 11396"/>
              <a:gd name="connsiteX63" fmla="*/ 9965 w 10000"/>
              <a:gd name="connsiteY63" fmla="*/ 2968 h 11396"/>
              <a:gd name="connsiteX64" fmla="*/ 9982 w 10000"/>
              <a:gd name="connsiteY64" fmla="*/ 3105 h 11396"/>
              <a:gd name="connsiteX65" fmla="*/ 10000 w 10000"/>
              <a:gd name="connsiteY65" fmla="*/ 3242 h 11396"/>
              <a:gd name="connsiteX66" fmla="*/ 9982 w 10000"/>
              <a:gd name="connsiteY66" fmla="*/ 3562 h 11396"/>
              <a:gd name="connsiteX67" fmla="*/ 9912 w 10000"/>
              <a:gd name="connsiteY67" fmla="*/ 3836 h 11396"/>
              <a:gd name="connsiteX68" fmla="*/ 9824 w 10000"/>
              <a:gd name="connsiteY68" fmla="*/ 3973 h 11396"/>
              <a:gd name="connsiteX69" fmla="*/ 9701 w 10000"/>
              <a:gd name="connsiteY69" fmla="*/ 3973 h 11396"/>
              <a:gd name="connsiteX70" fmla="*/ 9473 w 10000"/>
              <a:gd name="connsiteY70" fmla="*/ 3881 h 11396"/>
              <a:gd name="connsiteX71" fmla="*/ 9332 w 10000"/>
              <a:gd name="connsiteY71" fmla="*/ 3881 h 11396"/>
              <a:gd name="connsiteX72" fmla="*/ 9279 w 10000"/>
              <a:gd name="connsiteY72" fmla="*/ 3836 h 11396"/>
              <a:gd name="connsiteX73" fmla="*/ 9332 w 10000"/>
              <a:gd name="connsiteY73" fmla="*/ 3653 h 11396"/>
              <a:gd name="connsiteX74" fmla="*/ 9262 w 10000"/>
              <a:gd name="connsiteY74" fmla="*/ 3836 h 11396"/>
              <a:gd name="connsiteX75" fmla="*/ 9174 w 10000"/>
              <a:gd name="connsiteY75" fmla="*/ 4110 h 11396"/>
              <a:gd name="connsiteX76" fmla="*/ 9279 w 10000"/>
              <a:gd name="connsiteY76" fmla="*/ 3790 h 11396"/>
              <a:gd name="connsiteX77" fmla="*/ 9402 w 10000"/>
              <a:gd name="connsiteY77" fmla="*/ 3881 h 11396"/>
              <a:gd name="connsiteX78" fmla="*/ 9596 w 10000"/>
              <a:gd name="connsiteY78" fmla="*/ 3927 h 11396"/>
              <a:gd name="connsiteX79" fmla="*/ 9719 w 10000"/>
              <a:gd name="connsiteY79" fmla="*/ 3927 h 11396"/>
              <a:gd name="connsiteX80" fmla="*/ 9772 w 10000"/>
              <a:gd name="connsiteY80" fmla="*/ 3927 h 11396"/>
              <a:gd name="connsiteX81" fmla="*/ 9736 w 10000"/>
              <a:gd name="connsiteY81" fmla="*/ 4110 h 11396"/>
              <a:gd name="connsiteX82" fmla="*/ 9736 w 10000"/>
              <a:gd name="connsiteY82" fmla="*/ 4384 h 11396"/>
              <a:gd name="connsiteX83" fmla="*/ 9666 w 10000"/>
              <a:gd name="connsiteY83" fmla="*/ 4612 h 11396"/>
              <a:gd name="connsiteX84" fmla="*/ 9613 w 10000"/>
              <a:gd name="connsiteY84" fmla="*/ 4703 h 11396"/>
              <a:gd name="connsiteX85" fmla="*/ 9508 w 10000"/>
              <a:gd name="connsiteY85" fmla="*/ 4658 h 11396"/>
              <a:gd name="connsiteX86" fmla="*/ 9367 w 10000"/>
              <a:gd name="connsiteY86" fmla="*/ 4749 h 11396"/>
              <a:gd name="connsiteX87" fmla="*/ 9262 w 10000"/>
              <a:gd name="connsiteY87" fmla="*/ 4658 h 11396"/>
              <a:gd name="connsiteX88" fmla="*/ 9156 w 10000"/>
              <a:gd name="connsiteY88" fmla="*/ 4658 h 11396"/>
              <a:gd name="connsiteX89" fmla="*/ 9086 w 10000"/>
              <a:gd name="connsiteY89" fmla="*/ 4703 h 11396"/>
              <a:gd name="connsiteX90" fmla="*/ 8998 w 10000"/>
              <a:gd name="connsiteY90" fmla="*/ 4612 h 11396"/>
              <a:gd name="connsiteX91" fmla="*/ 9104 w 10000"/>
              <a:gd name="connsiteY91" fmla="*/ 4384 h 11396"/>
              <a:gd name="connsiteX92" fmla="*/ 8981 w 10000"/>
              <a:gd name="connsiteY92" fmla="*/ 4658 h 11396"/>
              <a:gd name="connsiteX93" fmla="*/ 8928 w 10000"/>
              <a:gd name="connsiteY93" fmla="*/ 4658 h 11396"/>
              <a:gd name="connsiteX94" fmla="*/ 8875 w 10000"/>
              <a:gd name="connsiteY94" fmla="*/ 4886 h 11396"/>
              <a:gd name="connsiteX95" fmla="*/ 8787 w 10000"/>
              <a:gd name="connsiteY95" fmla="*/ 4977 h 11396"/>
              <a:gd name="connsiteX96" fmla="*/ 8664 w 10000"/>
              <a:gd name="connsiteY96" fmla="*/ 5114 h 11396"/>
              <a:gd name="connsiteX97" fmla="*/ 8840 w 10000"/>
              <a:gd name="connsiteY97" fmla="*/ 4932 h 11396"/>
              <a:gd name="connsiteX98" fmla="*/ 8910 w 10000"/>
              <a:gd name="connsiteY98" fmla="*/ 4795 h 11396"/>
              <a:gd name="connsiteX99" fmla="*/ 8946 w 10000"/>
              <a:gd name="connsiteY99" fmla="*/ 4658 h 11396"/>
              <a:gd name="connsiteX100" fmla="*/ 9016 w 10000"/>
              <a:gd name="connsiteY100" fmla="*/ 4612 h 11396"/>
              <a:gd name="connsiteX101" fmla="*/ 9121 w 10000"/>
              <a:gd name="connsiteY101" fmla="*/ 4658 h 11396"/>
              <a:gd name="connsiteX102" fmla="*/ 9262 w 10000"/>
              <a:gd name="connsiteY102" fmla="*/ 4658 h 11396"/>
              <a:gd name="connsiteX103" fmla="*/ 9192 w 10000"/>
              <a:gd name="connsiteY103" fmla="*/ 4886 h 11396"/>
              <a:gd name="connsiteX104" fmla="*/ 9104 w 10000"/>
              <a:gd name="connsiteY104" fmla="*/ 5068 h 11396"/>
              <a:gd name="connsiteX105" fmla="*/ 9051 w 10000"/>
              <a:gd name="connsiteY105" fmla="*/ 5114 h 11396"/>
              <a:gd name="connsiteX106" fmla="*/ 8893 w 10000"/>
              <a:gd name="connsiteY106" fmla="*/ 5160 h 11396"/>
              <a:gd name="connsiteX107" fmla="*/ 8664 w 10000"/>
              <a:gd name="connsiteY107" fmla="*/ 5205 h 11396"/>
              <a:gd name="connsiteX108" fmla="*/ 8383 w 10000"/>
              <a:gd name="connsiteY108" fmla="*/ 5251 h 11396"/>
              <a:gd name="connsiteX109" fmla="*/ 8155 w 10000"/>
              <a:gd name="connsiteY109" fmla="*/ 5205 h 11396"/>
              <a:gd name="connsiteX110" fmla="*/ 7979 w 10000"/>
              <a:gd name="connsiteY110" fmla="*/ 5114 h 11396"/>
              <a:gd name="connsiteX111" fmla="*/ 7750 w 10000"/>
              <a:gd name="connsiteY111" fmla="*/ 5023 h 11396"/>
              <a:gd name="connsiteX112" fmla="*/ 7504 w 10000"/>
              <a:gd name="connsiteY112" fmla="*/ 4886 h 11396"/>
              <a:gd name="connsiteX113" fmla="*/ 7329 w 10000"/>
              <a:gd name="connsiteY113" fmla="*/ 4658 h 11396"/>
              <a:gd name="connsiteX114" fmla="*/ 7065 w 10000"/>
              <a:gd name="connsiteY114" fmla="*/ 4521 h 11396"/>
              <a:gd name="connsiteX115" fmla="*/ 6626 w 10000"/>
              <a:gd name="connsiteY115" fmla="*/ 4384 h 11396"/>
              <a:gd name="connsiteX116" fmla="*/ 5782 w 10000"/>
              <a:gd name="connsiteY116" fmla="*/ 4932 h 11396"/>
              <a:gd name="connsiteX117" fmla="*/ 4780 w 10000"/>
              <a:gd name="connsiteY117" fmla="*/ 4932 h 11396"/>
              <a:gd name="connsiteX118" fmla="*/ 3989 w 10000"/>
              <a:gd name="connsiteY118" fmla="*/ 5205 h 11396"/>
              <a:gd name="connsiteX119" fmla="*/ 2830 w 10000"/>
              <a:gd name="connsiteY119" fmla="*/ 4840 h 11396"/>
              <a:gd name="connsiteX120" fmla="*/ 2162 w 10000"/>
              <a:gd name="connsiteY120" fmla="*/ 4110 h 11396"/>
              <a:gd name="connsiteX121" fmla="*/ 1424 w 10000"/>
              <a:gd name="connsiteY121" fmla="*/ 3562 h 11396"/>
              <a:gd name="connsiteX122" fmla="*/ 3163 w 10000"/>
              <a:gd name="connsiteY122" fmla="*/ 4977 h 11396"/>
              <a:gd name="connsiteX123" fmla="*/ 3937 w 10000"/>
              <a:gd name="connsiteY123" fmla="*/ 5114 h 11396"/>
              <a:gd name="connsiteX124" fmla="*/ 3638 w 10000"/>
              <a:gd name="connsiteY124" fmla="*/ 7534 h 11396"/>
              <a:gd name="connsiteX125" fmla="*/ 3515 w 10000"/>
              <a:gd name="connsiteY125" fmla="*/ 8676 h 11396"/>
              <a:gd name="connsiteX126" fmla="*/ 3304 w 10000"/>
              <a:gd name="connsiteY126" fmla="*/ 11396 h 11396"/>
              <a:gd name="connsiteX127" fmla="*/ 2584 w 10000"/>
              <a:gd name="connsiteY127" fmla="*/ 9927 h 11396"/>
              <a:gd name="connsiteX0" fmla="*/ 2584 w 10000"/>
              <a:gd name="connsiteY0" fmla="*/ 9927 h 11396"/>
              <a:gd name="connsiteX1" fmla="*/ 2057 w 10000"/>
              <a:gd name="connsiteY1" fmla="*/ 8728 h 11396"/>
              <a:gd name="connsiteX2" fmla="*/ 1529 w 10000"/>
              <a:gd name="connsiteY2" fmla="*/ 7263 h 11396"/>
              <a:gd name="connsiteX3" fmla="*/ 1195 w 10000"/>
              <a:gd name="connsiteY3" fmla="*/ 6253 h 11396"/>
              <a:gd name="connsiteX4" fmla="*/ 685 w 10000"/>
              <a:gd name="connsiteY4" fmla="*/ 4521 h 11396"/>
              <a:gd name="connsiteX5" fmla="*/ 351 w 10000"/>
              <a:gd name="connsiteY5" fmla="*/ 3014 h 11396"/>
              <a:gd name="connsiteX6" fmla="*/ 35 w 10000"/>
              <a:gd name="connsiteY6" fmla="*/ 1781 h 11396"/>
              <a:gd name="connsiteX7" fmla="*/ 0 w 10000"/>
              <a:gd name="connsiteY7" fmla="*/ 594 h 11396"/>
              <a:gd name="connsiteX8" fmla="*/ 246 w 10000"/>
              <a:gd name="connsiteY8" fmla="*/ 411 h 11396"/>
              <a:gd name="connsiteX9" fmla="*/ 738 w 10000"/>
              <a:gd name="connsiteY9" fmla="*/ 183 h 11396"/>
              <a:gd name="connsiteX10" fmla="*/ 1476 w 10000"/>
              <a:gd name="connsiteY10" fmla="*/ 0 h 11396"/>
              <a:gd name="connsiteX11" fmla="*/ 2250 w 10000"/>
              <a:gd name="connsiteY11" fmla="*/ 0 h 11396"/>
              <a:gd name="connsiteX12" fmla="*/ 2953 w 10000"/>
              <a:gd name="connsiteY12" fmla="*/ 46 h 11396"/>
              <a:gd name="connsiteX13" fmla="*/ 3849 w 10000"/>
              <a:gd name="connsiteY13" fmla="*/ 320 h 11396"/>
              <a:gd name="connsiteX14" fmla="*/ 4938 w 10000"/>
              <a:gd name="connsiteY14" fmla="*/ 959 h 11396"/>
              <a:gd name="connsiteX15" fmla="*/ 5518 w 10000"/>
              <a:gd name="connsiteY15" fmla="*/ 1279 h 11396"/>
              <a:gd name="connsiteX16" fmla="*/ 6274 w 10000"/>
              <a:gd name="connsiteY16" fmla="*/ 1507 h 11396"/>
              <a:gd name="connsiteX17" fmla="*/ 6626 w 10000"/>
              <a:gd name="connsiteY17" fmla="*/ 1553 h 11396"/>
              <a:gd name="connsiteX18" fmla="*/ 6837 w 10000"/>
              <a:gd name="connsiteY18" fmla="*/ 1553 h 11396"/>
              <a:gd name="connsiteX19" fmla="*/ 7153 w 10000"/>
              <a:gd name="connsiteY19" fmla="*/ 1553 h 11396"/>
              <a:gd name="connsiteX20" fmla="*/ 7381 w 10000"/>
              <a:gd name="connsiteY20" fmla="*/ 1507 h 11396"/>
              <a:gd name="connsiteX21" fmla="*/ 7645 w 10000"/>
              <a:gd name="connsiteY21" fmla="*/ 1324 h 11396"/>
              <a:gd name="connsiteX22" fmla="*/ 7909 w 10000"/>
              <a:gd name="connsiteY22" fmla="*/ 1142 h 11396"/>
              <a:gd name="connsiteX23" fmla="*/ 8225 w 10000"/>
              <a:gd name="connsiteY23" fmla="*/ 1050 h 11396"/>
              <a:gd name="connsiteX24" fmla="*/ 8366 w 10000"/>
              <a:gd name="connsiteY24" fmla="*/ 1142 h 11396"/>
              <a:gd name="connsiteX25" fmla="*/ 8453 w 10000"/>
              <a:gd name="connsiteY25" fmla="*/ 1416 h 11396"/>
              <a:gd name="connsiteX26" fmla="*/ 8260 w 10000"/>
              <a:gd name="connsiteY26" fmla="*/ 1370 h 11396"/>
              <a:gd name="connsiteX27" fmla="*/ 8453 w 10000"/>
              <a:gd name="connsiteY27" fmla="*/ 1416 h 11396"/>
              <a:gd name="connsiteX28" fmla="*/ 8541 w 10000"/>
              <a:gd name="connsiteY28" fmla="*/ 1370 h 11396"/>
              <a:gd name="connsiteX29" fmla="*/ 8699 w 10000"/>
              <a:gd name="connsiteY29" fmla="*/ 1416 h 11396"/>
              <a:gd name="connsiteX30" fmla="*/ 8875 w 10000"/>
              <a:gd name="connsiteY30" fmla="*/ 1461 h 11396"/>
              <a:gd name="connsiteX31" fmla="*/ 9051 w 10000"/>
              <a:gd name="connsiteY31" fmla="*/ 1461 h 11396"/>
              <a:gd name="connsiteX32" fmla="*/ 9332 w 10000"/>
              <a:gd name="connsiteY32" fmla="*/ 1507 h 11396"/>
              <a:gd name="connsiteX33" fmla="*/ 9508 w 10000"/>
              <a:gd name="connsiteY33" fmla="*/ 1598 h 11396"/>
              <a:gd name="connsiteX34" fmla="*/ 9701 w 10000"/>
              <a:gd name="connsiteY34" fmla="*/ 1689 h 11396"/>
              <a:gd name="connsiteX35" fmla="*/ 9754 w 10000"/>
              <a:gd name="connsiteY35" fmla="*/ 1689 h 11396"/>
              <a:gd name="connsiteX36" fmla="*/ 9613 w 10000"/>
              <a:gd name="connsiteY36" fmla="*/ 1689 h 11396"/>
              <a:gd name="connsiteX37" fmla="*/ 9701 w 10000"/>
              <a:gd name="connsiteY37" fmla="*/ 1553 h 11396"/>
              <a:gd name="connsiteX38" fmla="*/ 9842 w 10000"/>
              <a:gd name="connsiteY38" fmla="*/ 1689 h 11396"/>
              <a:gd name="connsiteX39" fmla="*/ 9947 w 10000"/>
              <a:gd name="connsiteY39" fmla="*/ 1872 h 11396"/>
              <a:gd name="connsiteX40" fmla="*/ 10000 w 10000"/>
              <a:gd name="connsiteY40" fmla="*/ 2192 h 11396"/>
              <a:gd name="connsiteX41" fmla="*/ 9965 w 10000"/>
              <a:gd name="connsiteY41" fmla="*/ 2557 h 11396"/>
              <a:gd name="connsiteX42" fmla="*/ 9912 w 10000"/>
              <a:gd name="connsiteY42" fmla="*/ 2785 h 11396"/>
              <a:gd name="connsiteX43" fmla="*/ 9772 w 10000"/>
              <a:gd name="connsiteY43" fmla="*/ 2831 h 11396"/>
              <a:gd name="connsiteX44" fmla="*/ 9613 w 10000"/>
              <a:gd name="connsiteY44" fmla="*/ 2877 h 11396"/>
              <a:gd name="connsiteX45" fmla="*/ 9543 w 10000"/>
              <a:gd name="connsiteY45" fmla="*/ 2785 h 11396"/>
              <a:gd name="connsiteX46" fmla="*/ 9350 w 10000"/>
              <a:gd name="connsiteY46" fmla="*/ 2785 h 11396"/>
              <a:gd name="connsiteX47" fmla="*/ 9297 w 10000"/>
              <a:gd name="connsiteY47" fmla="*/ 2831 h 11396"/>
              <a:gd name="connsiteX48" fmla="*/ 9244 w 10000"/>
              <a:gd name="connsiteY48" fmla="*/ 2557 h 11396"/>
              <a:gd name="connsiteX49" fmla="*/ 9244 w 10000"/>
              <a:gd name="connsiteY49" fmla="*/ 2374 h 11396"/>
              <a:gd name="connsiteX50" fmla="*/ 9262 w 10000"/>
              <a:gd name="connsiteY50" fmla="*/ 2557 h 11396"/>
              <a:gd name="connsiteX51" fmla="*/ 9297 w 10000"/>
              <a:gd name="connsiteY51" fmla="*/ 2740 h 11396"/>
              <a:gd name="connsiteX52" fmla="*/ 9332 w 10000"/>
              <a:gd name="connsiteY52" fmla="*/ 2831 h 11396"/>
              <a:gd name="connsiteX53" fmla="*/ 9262 w 10000"/>
              <a:gd name="connsiteY53" fmla="*/ 3059 h 11396"/>
              <a:gd name="connsiteX54" fmla="*/ 9262 w 10000"/>
              <a:gd name="connsiteY54" fmla="*/ 3242 h 11396"/>
              <a:gd name="connsiteX55" fmla="*/ 9262 w 10000"/>
              <a:gd name="connsiteY55" fmla="*/ 3014 h 11396"/>
              <a:gd name="connsiteX56" fmla="*/ 9315 w 10000"/>
              <a:gd name="connsiteY56" fmla="*/ 2785 h 11396"/>
              <a:gd name="connsiteX57" fmla="*/ 9402 w 10000"/>
              <a:gd name="connsiteY57" fmla="*/ 2831 h 11396"/>
              <a:gd name="connsiteX58" fmla="*/ 9508 w 10000"/>
              <a:gd name="connsiteY58" fmla="*/ 2831 h 11396"/>
              <a:gd name="connsiteX59" fmla="*/ 9561 w 10000"/>
              <a:gd name="connsiteY59" fmla="*/ 2877 h 11396"/>
              <a:gd name="connsiteX60" fmla="*/ 9701 w 10000"/>
              <a:gd name="connsiteY60" fmla="*/ 2877 h 11396"/>
              <a:gd name="connsiteX61" fmla="*/ 9824 w 10000"/>
              <a:gd name="connsiteY61" fmla="*/ 2877 h 11396"/>
              <a:gd name="connsiteX62" fmla="*/ 9895 w 10000"/>
              <a:gd name="connsiteY62" fmla="*/ 2877 h 11396"/>
              <a:gd name="connsiteX63" fmla="*/ 9965 w 10000"/>
              <a:gd name="connsiteY63" fmla="*/ 2968 h 11396"/>
              <a:gd name="connsiteX64" fmla="*/ 9982 w 10000"/>
              <a:gd name="connsiteY64" fmla="*/ 3105 h 11396"/>
              <a:gd name="connsiteX65" fmla="*/ 10000 w 10000"/>
              <a:gd name="connsiteY65" fmla="*/ 3242 h 11396"/>
              <a:gd name="connsiteX66" fmla="*/ 9982 w 10000"/>
              <a:gd name="connsiteY66" fmla="*/ 3562 h 11396"/>
              <a:gd name="connsiteX67" fmla="*/ 9912 w 10000"/>
              <a:gd name="connsiteY67" fmla="*/ 3836 h 11396"/>
              <a:gd name="connsiteX68" fmla="*/ 9824 w 10000"/>
              <a:gd name="connsiteY68" fmla="*/ 3973 h 11396"/>
              <a:gd name="connsiteX69" fmla="*/ 9701 w 10000"/>
              <a:gd name="connsiteY69" fmla="*/ 3973 h 11396"/>
              <a:gd name="connsiteX70" fmla="*/ 9473 w 10000"/>
              <a:gd name="connsiteY70" fmla="*/ 3881 h 11396"/>
              <a:gd name="connsiteX71" fmla="*/ 9332 w 10000"/>
              <a:gd name="connsiteY71" fmla="*/ 3881 h 11396"/>
              <a:gd name="connsiteX72" fmla="*/ 9279 w 10000"/>
              <a:gd name="connsiteY72" fmla="*/ 3836 h 11396"/>
              <a:gd name="connsiteX73" fmla="*/ 9332 w 10000"/>
              <a:gd name="connsiteY73" fmla="*/ 3653 h 11396"/>
              <a:gd name="connsiteX74" fmla="*/ 9262 w 10000"/>
              <a:gd name="connsiteY74" fmla="*/ 3836 h 11396"/>
              <a:gd name="connsiteX75" fmla="*/ 9174 w 10000"/>
              <a:gd name="connsiteY75" fmla="*/ 4110 h 11396"/>
              <a:gd name="connsiteX76" fmla="*/ 9279 w 10000"/>
              <a:gd name="connsiteY76" fmla="*/ 3790 h 11396"/>
              <a:gd name="connsiteX77" fmla="*/ 9402 w 10000"/>
              <a:gd name="connsiteY77" fmla="*/ 3881 h 11396"/>
              <a:gd name="connsiteX78" fmla="*/ 9596 w 10000"/>
              <a:gd name="connsiteY78" fmla="*/ 3927 h 11396"/>
              <a:gd name="connsiteX79" fmla="*/ 9719 w 10000"/>
              <a:gd name="connsiteY79" fmla="*/ 3927 h 11396"/>
              <a:gd name="connsiteX80" fmla="*/ 9772 w 10000"/>
              <a:gd name="connsiteY80" fmla="*/ 3927 h 11396"/>
              <a:gd name="connsiteX81" fmla="*/ 9736 w 10000"/>
              <a:gd name="connsiteY81" fmla="*/ 4110 h 11396"/>
              <a:gd name="connsiteX82" fmla="*/ 9736 w 10000"/>
              <a:gd name="connsiteY82" fmla="*/ 4384 h 11396"/>
              <a:gd name="connsiteX83" fmla="*/ 9666 w 10000"/>
              <a:gd name="connsiteY83" fmla="*/ 4612 h 11396"/>
              <a:gd name="connsiteX84" fmla="*/ 9613 w 10000"/>
              <a:gd name="connsiteY84" fmla="*/ 4703 h 11396"/>
              <a:gd name="connsiteX85" fmla="*/ 9508 w 10000"/>
              <a:gd name="connsiteY85" fmla="*/ 4658 h 11396"/>
              <a:gd name="connsiteX86" fmla="*/ 9367 w 10000"/>
              <a:gd name="connsiteY86" fmla="*/ 4749 h 11396"/>
              <a:gd name="connsiteX87" fmla="*/ 9262 w 10000"/>
              <a:gd name="connsiteY87" fmla="*/ 4658 h 11396"/>
              <a:gd name="connsiteX88" fmla="*/ 9156 w 10000"/>
              <a:gd name="connsiteY88" fmla="*/ 4658 h 11396"/>
              <a:gd name="connsiteX89" fmla="*/ 9086 w 10000"/>
              <a:gd name="connsiteY89" fmla="*/ 4703 h 11396"/>
              <a:gd name="connsiteX90" fmla="*/ 8998 w 10000"/>
              <a:gd name="connsiteY90" fmla="*/ 4612 h 11396"/>
              <a:gd name="connsiteX91" fmla="*/ 9104 w 10000"/>
              <a:gd name="connsiteY91" fmla="*/ 4384 h 11396"/>
              <a:gd name="connsiteX92" fmla="*/ 8981 w 10000"/>
              <a:gd name="connsiteY92" fmla="*/ 4658 h 11396"/>
              <a:gd name="connsiteX93" fmla="*/ 8928 w 10000"/>
              <a:gd name="connsiteY93" fmla="*/ 4658 h 11396"/>
              <a:gd name="connsiteX94" fmla="*/ 8875 w 10000"/>
              <a:gd name="connsiteY94" fmla="*/ 4886 h 11396"/>
              <a:gd name="connsiteX95" fmla="*/ 8787 w 10000"/>
              <a:gd name="connsiteY95" fmla="*/ 4977 h 11396"/>
              <a:gd name="connsiteX96" fmla="*/ 8664 w 10000"/>
              <a:gd name="connsiteY96" fmla="*/ 5114 h 11396"/>
              <a:gd name="connsiteX97" fmla="*/ 8840 w 10000"/>
              <a:gd name="connsiteY97" fmla="*/ 4932 h 11396"/>
              <a:gd name="connsiteX98" fmla="*/ 8910 w 10000"/>
              <a:gd name="connsiteY98" fmla="*/ 4795 h 11396"/>
              <a:gd name="connsiteX99" fmla="*/ 8946 w 10000"/>
              <a:gd name="connsiteY99" fmla="*/ 4658 h 11396"/>
              <a:gd name="connsiteX100" fmla="*/ 9016 w 10000"/>
              <a:gd name="connsiteY100" fmla="*/ 4612 h 11396"/>
              <a:gd name="connsiteX101" fmla="*/ 9121 w 10000"/>
              <a:gd name="connsiteY101" fmla="*/ 4658 h 11396"/>
              <a:gd name="connsiteX102" fmla="*/ 9262 w 10000"/>
              <a:gd name="connsiteY102" fmla="*/ 4658 h 11396"/>
              <a:gd name="connsiteX103" fmla="*/ 9192 w 10000"/>
              <a:gd name="connsiteY103" fmla="*/ 4886 h 11396"/>
              <a:gd name="connsiteX104" fmla="*/ 9104 w 10000"/>
              <a:gd name="connsiteY104" fmla="*/ 5068 h 11396"/>
              <a:gd name="connsiteX105" fmla="*/ 9051 w 10000"/>
              <a:gd name="connsiteY105" fmla="*/ 5114 h 11396"/>
              <a:gd name="connsiteX106" fmla="*/ 8893 w 10000"/>
              <a:gd name="connsiteY106" fmla="*/ 5160 h 11396"/>
              <a:gd name="connsiteX107" fmla="*/ 8664 w 10000"/>
              <a:gd name="connsiteY107" fmla="*/ 5205 h 11396"/>
              <a:gd name="connsiteX108" fmla="*/ 8383 w 10000"/>
              <a:gd name="connsiteY108" fmla="*/ 5251 h 11396"/>
              <a:gd name="connsiteX109" fmla="*/ 8155 w 10000"/>
              <a:gd name="connsiteY109" fmla="*/ 5205 h 11396"/>
              <a:gd name="connsiteX110" fmla="*/ 7979 w 10000"/>
              <a:gd name="connsiteY110" fmla="*/ 5114 h 11396"/>
              <a:gd name="connsiteX111" fmla="*/ 7750 w 10000"/>
              <a:gd name="connsiteY111" fmla="*/ 5023 h 11396"/>
              <a:gd name="connsiteX112" fmla="*/ 7504 w 10000"/>
              <a:gd name="connsiteY112" fmla="*/ 4886 h 11396"/>
              <a:gd name="connsiteX113" fmla="*/ 7329 w 10000"/>
              <a:gd name="connsiteY113" fmla="*/ 4658 h 11396"/>
              <a:gd name="connsiteX114" fmla="*/ 7065 w 10000"/>
              <a:gd name="connsiteY114" fmla="*/ 4521 h 11396"/>
              <a:gd name="connsiteX115" fmla="*/ 6626 w 10000"/>
              <a:gd name="connsiteY115" fmla="*/ 4384 h 11396"/>
              <a:gd name="connsiteX116" fmla="*/ 5782 w 10000"/>
              <a:gd name="connsiteY116" fmla="*/ 4932 h 11396"/>
              <a:gd name="connsiteX117" fmla="*/ 4780 w 10000"/>
              <a:gd name="connsiteY117" fmla="*/ 4932 h 11396"/>
              <a:gd name="connsiteX118" fmla="*/ 3989 w 10000"/>
              <a:gd name="connsiteY118" fmla="*/ 5205 h 11396"/>
              <a:gd name="connsiteX119" fmla="*/ 2830 w 10000"/>
              <a:gd name="connsiteY119" fmla="*/ 4840 h 11396"/>
              <a:gd name="connsiteX120" fmla="*/ 2162 w 10000"/>
              <a:gd name="connsiteY120" fmla="*/ 4110 h 11396"/>
              <a:gd name="connsiteX121" fmla="*/ 1424 w 10000"/>
              <a:gd name="connsiteY121" fmla="*/ 3562 h 11396"/>
              <a:gd name="connsiteX122" fmla="*/ 3163 w 10000"/>
              <a:gd name="connsiteY122" fmla="*/ 4977 h 11396"/>
              <a:gd name="connsiteX123" fmla="*/ 3937 w 10000"/>
              <a:gd name="connsiteY123" fmla="*/ 5114 h 11396"/>
              <a:gd name="connsiteX124" fmla="*/ 3638 w 10000"/>
              <a:gd name="connsiteY124" fmla="*/ 7534 h 11396"/>
              <a:gd name="connsiteX125" fmla="*/ 3603 w 10000"/>
              <a:gd name="connsiteY125" fmla="*/ 8676 h 11396"/>
              <a:gd name="connsiteX126" fmla="*/ 3304 w 10000"/>
              <a:gd name="connsiteY126" fmla="*/ 11396 h 11396"/>
              <a:gd name="connsiteX127" fmla="*/ 2584 w 10000"/>
              <a:gd name="connsiteY127" fmla="*/ 9927 h 11396"/>
              <a:gd name="connsiteX0" fmla="*/ 2584 w 10000"/>
              <a:gd name="connsiteY0" fmla="*/ 9927 h 11396"/>
              <a:gd name="connsiteX1" fmla="*/ 2057 w 10000"/>
              <a:gd name="connsiteY1" fmla="*/ 8728 h 11396"/>
              <a:gd name="connsiteX2" fmla="*/ 1529 w 10000"/>
              <a:gd name="connsiteY2" fmla="*/ 7263 h 11396"/>
              <a:gd name="connsiteX3" fmla="*/ 1195 w 10000"/>
              <a:gd name="connsiteY3" fmla="*/ 6253 h 11396"/>
              <a:gd name="connsiteX4" fmla="*/ 685 w 10000"/>
              <a:gd name="connsiteY4" fmla="*/ 4521 h 11396"/>
              <a:gd name="connsiteX5" fmla="*/ 351 w 10000"/>
              <a:gd name="connsiteY5" fmla="*/ 3014 h 11396"/>
              <a:gd name="connsiteX6" fmla="*/ 35 w 10000"/>
              <a:gd name="connsiteY6" fmla="*/ 1781 h 11396"/>
              <a:gd name="connsiteX7" fmla="*/ 0 w 10000"/>
              <a:gd name="connsiteY7" fmla="*/ 594 h 11396"/>
              <a:gd name="connsiteX8" fmla="*/ 246 w 10000"/>
              <a:gd name="connsiteY8" fmla="*/ 411 h 11396"/>
              <a:gd name="connsiteX9" fmla="*/ 738 w 10000"/>
              <a:gd name="connsiteY9" fmla="*/ 183 h 11396"/>
              <a:gd name="connsiteX10" fmla="*/ 1476 w 10000"/>
              <a:gd name="connsiteY10" fmla="*/ 0 h 11396"/>
              <a:gd name="connsiteX11" fmla="*/ 2250 w 10000"/>
              <a:gd name="connsiteY11" fmla="*/ 0 h 11396"/>
              <a:gd name="connsiteX12" fmla="*/ 2953 w 10000"/>
              <a:gd name="connsiteY12" fmla="*/ 46 h 11396"/>
              <a:gd name="connsiteX13" fmla="*/ 3849 w 10000"/>
              <a:gd name="connsiteY13" fmla="*/ 320 h 11396"/>
              <a:gd name="connsiteX14" fmla="*/ 4938 w 10000"/>
              <a:gd name="connsiteY14" fmla="*/ 959 h 11396"/>
              <a:gd name="connsiteX15" fmla="*/ 5518 w 10000"/>
              <a:gd name="connsiteY15" fmla="*/ 1279 h 11396"/>
              <a:gd name="connsiteX16" fmla="*/ 6274 w 10000"/>
              <a:gd name="connsiteY16" fmla="*/ 1507 h 11396"/>
              <a:gd name="connsiteX17" fmla="*/ 6626 w 10000"/>
              <a:gd name="connsiteY17" fmla="*/ 1553 h 11396"/>
              <a:gd name="connsiteX18" fmla="*/ 6837 w 10000"/>
              <a:gd name="connsiteY18" fmla="*/ 1553 h 11396"/>
              <a:gd name="connsiteX19" fmla="*/ 7153 w 10000"/>
              <a:gd name="connsiteY19" fmla="*/ 1553 h 11396"/>
              <a:gd name="connsiteX20" fmla="*/ 7381 w 10000"/>
              <a:gd name="connsiteY20" fmla="*/ 1507 h 11396"/>
              <a:gd name="connsiteX21" fmla="*/ 7645 w 10000"/>
              <a:gd name="connsiteY21" fmla="*/ 1324 h 11396"/>
              <a:gd name="connsiteX22" fmla="*/ 7909 w 10000"/>
              <a:gd name="connsiteY22" fmla="*/ 1142 h 11396"/>
              <a:gd name="connsiteX23" fmla="*/ 8225 w 10000"/>
              <a:gd name="connsiteY23" fmla="*/ 1050 h 11396"/>
              <a:gd name="connsiteX24" fmla="*/ 8366 w 10000"/>
              <a:gd name="connsiteY24" fmla="*/ 1142 h 11396"/>
              <a:gd name="connsiteX25" fmla="*/ 8453 w 10000"/>
              <a:gd name="connsiteY25" fmla="*/ 1416 h 11396"/>
              <a:gd name="connsiteX26" fmla="*/ 8260 w 10000"/>
              <a:gd name="connsiteY26" fmla="*/ 1370 h 11396"/>
              <a:gd name="connsiteX27" fmla="*/ 8453 w 10000"/>
              <a:gd name="connsiteY27" fmla="*/ 1416 h 11396"/>
              <a:gd name="connsiteX28" fmla="*/ 8541 w 10000"/>
              <a:gd name="connsiteY28" fmla="*/ 1370 h 11396"/>
              <a:gd name="connsiteX29" fmla="*/ 8699 w 10000"/>
              <a:gd name="connsiteY29" fmla="*/ 1416 h 11396"/>
              <a:gd name="connsiteX30" fmla="*/ 8875 w 10000"/>
              <a:gd name="connsiteY30" fmla="*/ 1461 h 11396"/>
              <a:gd name="connsiteX31" fmla="*/ 9051 w 10000"/>
              <a:gd name="connsiteY31" fmla="*/ 1461 h 11396"/>
              <a:gd name="connsiteX32" fmla="*/ 9332 w 10000"/>
              <a:gd name="connsiteY32" fmla="*/ 1507 h 11396"/>
              <a:gd name="connsiteX33" fmla="*/ 9508 w 10000"/>
              <a:gd name="connsiteY33" fmla="*/ 1598 h 11396"/>
              <a:gd name="connsiteX34" fmla="*/ 9701 w 10000"/>
              <a:gd name="connsiteY34" fmla="*/ 1689 h 11396"/>
              <a:gd name="connsiteX35" fmla="*/ 9754 w 10000"/>
              <a:gd name="connsiteY35" fmla="*/ 1689 h 11396"/>
              <a:gd name="connsiteX36" fmla="*/ 9613 w 10000"/>
              <a:gd name="connsiteY36" fmla="*/ 1689 h 11396"/>
              <a:gd name="connsiteX37" fmla="*/ 9701 w 10000"/>
              <a:gd name="connsiteY37" fmla="*/ 1553 h 11396"/>
              <a:gd name="connsiteX38" fmla="*/ 9842 w 10000"/>
              <a:gd name="connsiteY38" fmla="*/ 1689 h 11396"/>
              <a:gd name="connsiteX39" fmla="*/ 9947 w 10000"/>
              <a:gd name="connsiteY39" fmla="*/ 1872 h 11396"/>
              <a:gd name="connsiteX40" fmla="*/ 10000 w 10000"/>
              <a:gd name="connsiteY40" fmla="*/ 2192 h 11396"/>
              <a:gd name="connsiteX41" fmla="*/ 9965 w 10000"/>
              <a:gd name="connsiteY41" fmla="*/ 2557 h 11396"/>
              <a:gd name="connsiteX42" fmla="*/ 9912 w 10000"/>
              <a:gd name="connsiteY42" fmla="*/ 2785 h 11396"/>
              <a:gd name="connsiteX43" fmla="*/ 9772 w 10000"/>
              <a:gd name="connsiteY43" fmla="*/ 2831 h 11396"/>
              <a:gd name="connsiteX44" fmla="*/ 9613 w 10000"/>
              <a:gd name="connsiteY44" fmla="*/ 2877 h 11396"/>
              <a:gd name="connsiteX45" fmla="*/ 9543 w 10000"/>
              <a:gd name="connsiteY45" fmla="*/ 2785 h 11396"/>
              <a:gd name="connsiteX46" fmla="*/ 9350 w 10000"/>
              <a:gd name="connsiteY46" fmla="*/ 2785 h 11396"/>
              <a:gd name="connsiteX47" fmla="*/ 9297 w 10000"/>
              <a:gd name="connsiteY47" fmla="*/ 2831 h 11396"/>
              <a:gd name="connsiteX48" fmla="*/ 9244 w 10000"/>
              <a:gd name="connsiteY48" fmla="*/ 2557 h 11396"/>
              <a:gd name="connsiteX49" fmla="*/ 9244 w 10000"/>
              <a:gd name="connsiteY49" fmla="*/ 2374 h 11396"/>
              <a:gd name="connsiteX50" fmla="*/ 9262 w 10000"/>
              <a:gd name="connsiteY50" fmla="*/ 2557 h 11396"/>
              <a:gd name="connsiteX51" fmla="*/ 9297 w 10000"/>
              <a:gd name="connsiteY51" fmla="*/ 2740 h 11396"/>
              <a:gd name="connsiteX52" fmla="*/ 9332 w 10000"/>
              <a:gd name="connsiteY52" fmla="*/ 2831 h 11396"/>
              <a:gd name="connsiteX53" fmla="*/ 9262 w 10000"/>
              <a:gd name="connsiteY53" fmla="*/ 3059 h 11396"/>
              <a:gd name="connsiteX54" fmla="*/ 9262 w 10000"/>
              <a:gd name="connsiteY54" fmla="*/ 3242 h 11396"/>
              <a:gd name="connsiteX55" fmla="*/ 9262 w 10000"/>
              <a:gd name="connsiteY55" fmla="*/ 3014 h 11396"/>
              <a:gd name="connsiteX56" fmla="*/ 9315 w 10000"/>
              <a:gd name="connsiteY56" fmla="*/ 2785 h 11396"/>
              <a:gd name="connsiteX57" fmla="*/ 9402 w 10000"/>
              <a:gd name="connsiteY57" fmla="*/ 2831 h 11396"/>
              <a:gd name="connsiteX58" fmla="*/ 9508 w 10000"/>
              <a:gd name="connsiteY58" fmla="*/ 2831 h 11396"/>
              <a:gd name="connsiteX59" fmla="*/ 9561 w 10000"/>
              <a:gd name="connsiteY59" fmla="*/ 2877 h 11396"/>
              <a:gd name="connsiteX60" fmla="*/ 9701 w 10000"/>
              <a:gd name="connsiteY60" fmla="*/ 2877 h 11396"/>
              <a:gd name="connsiteX61" fmla="*/ 9824 w 10000"/>
              <a:gd name="connsiteY61" fmla="*/ 2877 h 11396"/>
              <a:gd name="connsiteX62" fmla="*/ 9895 w 10000"/>
              <a:gd name="connsiteY62" fmla="*/ 2877 h 11396"/>
              <a:gd name="connsiteX63" fmla="*/ 9965 w 10000"/>
              <a:gd name="connsiteY63" fmla="*/ 2968 h 11396"/>
              <a:gd name="connsiteX64" fmla="*/ 9982 w 10000"/>
              <a:gd name="connsiteY64" fmla="*/ 3105 h 11396"/>
              <a:gd name="connsiteX65" fmla="*/ 10000 w 10000"/>
              <a:gd name="connsiteY65" fmla="*/ 3242 h 11396"/>
              <a:gd name="connsiteX66" fmla="*/ 9982 w 10000"/>
              <a:gd name="connsiteY66" fmla="*/ 3562 h 11396"/>
              <a:gd name="connsiteX67" fmla="*/ 9912 w 10000"/>
              <a:gd name="connsiteY67" fmla="*/ 3836 h 11396"/>
              <a:gd name="connsiteX68" fmla="*/ 9824 w 10000"/>
              <a:gd name="connsiteY68" fmla="*/ 3973 h 11396"/>
              <a:gd name="connsiteX69" fmla="*/ 9701 w 10000"/>
              <a:gd name="connsiteY69" fmla="*/ 3973 h 11396"/>
              <a:gd name="connsiteX70" fmla="*/ 9473 w 10000"/>
              <a:gd name="connsiteY70" fmla="*/ 3881 h 11396"/>
              <a:gd name="connsiteX71" fmla="*/ 9332 w 10000"/>
              <a:gd name="connsiteY71" fmla="*/ 3881 h 11396"/>
              <a:gd name="connsiteX72" fmla="*/ 9279 w 10000"/>
              <a:gd name="connsiteY72" fmla="*/ 3836 h 11396"/>
              <a:gd name="connsiteX73" fmla="*/ 9332 w 10000"/>
              <a:gd name="connsiteY73" fmla="*/ 3653 h 11396"/>
              <a:gd name="connsiteX74" fmla="*/ 9262 w 10000"/>
              <a:gd name="connsiteY74" fmla="*/ 3836 h 11396"/>
              <a:gd name="connsiteX75" fmla="*/ 9174 w 10000"/>
              <a:gd name="connsiteY75" fmla="*/ 4110 h 11396"/>
              <a:gd name="connsiteX76" fmla="*/ 9279 w 10000"/>
              <a:gd name="connsiteY76" fmla="*/ 3790 h 11396"/>
              <a:gd name="connsiteX77" fmla="*/ 9402 w 10000"/>
              <a:gd name="connsiteY77" fmla="*/ 3881 h 11396"/>
              <a:gd name="connsiteX78" fmla="*/ 9596 w 10000"/>
              <a:gd name="connsiteY78" fmla="*/ 3927 h 11396"/>
              <a:gd name="connsiteX79" fmla="*/ 9719 w 10000"/>
              <a:gd name="connsiteY79" fmla="*/ 3927 h 11396"/>
              <a:gd name="connsiteX80" fmla="*/ 9772 w 10000"/>
              <a:gd name="connsiteY80" fmla="*/ 3927 h 11396"/>
              <a:gd name="connsiteX81" fmla="*/ 9736 w 10000"/>
              <a:gd name="connsiteY81" fmla="*/ 4110 h 11396"/>
              <a:gd name="connsiteX82" fmla="*/ 9736 w 10000"/>
              <a:gd name="connsiteY82" fmla="*/ 4384 h 11396"/>
              <a:gd name="connsiteX83" fmla="*/ 9666 w 10000"/>
              <a:gd name="connsiteY83" fmla="*/ 4612 h 11396"/>
              <a:gd name="connsiteX84" fmla="*/ 9613 w 10000"/>
              <a:gd name="connsiteY84" fmla="*/ 4703 h 11396"/>
              <a:gd name="connsiteX85" fmla="*/ 9508 w 10000"/>
              <a:gd name="connsiteY85" fmla="*/ 4658 h 11396"/>
              <a:gd name="connsiteX86" fmla="*/ 9367 w 10000"/>
              <a:gd name="connsiteY86" fmla="*/ 4749 h 11396"/>
              <a:gd name="connsiteX87" fmla="*/ 9262 w 10000"/>
              <a:gd name="connsiteY87" fmla="*/ 4658 h 11396"/>
              <a:gd name="connsiteX88" fmla="*/ 9156 w 10000"/>
              <a:gd name="connsiteY88" fmla="*/ 4658 h 11396"/>
              <a:gd name="connsiteX89" fmla="*/ 9086 w 10000"/>
              <a:gd name="connsiteY89" fmla="*/ 4703 h 11396"/>
              <a:gd name="connsiteX90" fmla="*/ 8998 w 10000"/>
              <a:gd name="connsiteY90" fmla="*/ 4612 h 11396"/>
              <a:gd name="connsiteX91" fmla="*/ 9104 w 10000"/>
              <a:gd name="connsiteY91" fmla="*/ 4384 h 11396"/>
              <a:gd name="connsiteX92" fmla="*/ 8981 w 10000"/>
              <a:gd name="connsiteY92" fmla="*/ 4658 h 11396"/>
              <a:gd name="connsiteX93" fmla="*/ 8928 w 10000"/>
              <a:gd name="connsiteY93" fmla="*/ 4658 h 11396"/>
              <a:gd name="connsiteX94" fmla="*/ 8875 w 10000"/>
              <a:gd name="connsiteY94" fmla="*/ 4886 h 11396"/>
              <a:gd name="connsiteX95" fmla="*/ 8787 w 10000"/>
              <a:gd name="connsiteY95" fmla="*/ 4977 h 11396"/>
              <a:gd name="connsiteX96" fmla="*/ 8664 w 10000"/>
              <a:gd name="connsiteY96" fmla="*/ 5114 h 11396"/>
              <a:gd name="connsiteX97" fmla="*/ 8840 w 10000"/>
              <a:gd name="connsiteY97" fmla="*/ 4932 h 11396"/>
              <a:gd name="connsiteX98" fmla="*/ 8910 w 10000"/>
              <a:gd name="connsiteY98" fmla="*/ 4795 h 11396"/>
              <a:gd name="connsiteX99" fmla="*/ 8946 w 10000"/>
              <a:gd name="connsiteY99" fmla="*/ 4658 h 11396"/>
              <a:gd name="connsiteX100" fmla="*/ 9016 w 10000"/>
              <a:gd name="connsiteY100" fmla="*/ 4612 h 11396"/>
              <a:gd name="connsiteX101" fmla="*/ 9121 w 10000"/>
              <a:gd name="connsiteY101" fmla="*/ 4658 h 11396"/>
              <a:gd name="connsiteX102" fmla="*/ 9262 w 10000"/>
              <a:gd name="connsiteY102" fmla="*/ 4658 h 11396"/>
              <a:gd name="connsiteX103" fmla="*/ 9192 w 10000"/>
              <a:gd name="connsiteY103" fmla="*/ 4886 h 11396"/>
              <a:gd name="connsiteX104" fmla="*/ 9104 w 10000"/>
              <a:gd name="connsiteY104" fmla="*/ 5068 h 11396"/>
              <a:gd name="connsiteX105" fmla="*/ 9051 w 10000"/>
              <a:gd name="connsiteY105" fmla="*/ 5114 h 11396"/>
              <a:gd name="connsiteX106" fmla="*/ 8893 w 10000"/>
              <a:gd name="connsiteY106" fmla="*/ 5160 h 11396"/>
              <a:gd name="connsiteX107" fmla="*/ 8664 w 10000"/>
              <a:gd name="connsiteY107" fmla="*/ 5205 h 11396"/>
              <a:gd name="connsiteX108" fmla="*/ 8383 w 10000"/>
              <a:gd name="connsiteY108" fmla="*/ 5251 h 11396"/>
              <a:gd name="connsiteX109" fmla="*/ 8155 w 10000"/>
              <a:gd name="connsiteY109" fmla="*/ 5205 h 11396"/>
              <a:gd name="connsiteX110" fmla="*/ 7979 w 10000"/>
              <a:gd name="connsiteY110" fmla="*/ 5114 h 11396"/>
              <a:gd name="connsiteX111" fmla="*/ 7750 w 10000"/>
              <a:gd name="connsiteY111" fmla="*/ 5023 h 11396"/>
              <a:gd name="connsiteX112" fmla="*/ 7504 w 10000"/>
              <a:gd name="connsiteY112" fmla="*/ 4886 h 11396"/>
              <a:gd name="connsiteX113" fmla="*/ 7329 w 10000"/>
              <a:gd name="connsiteY113" fmla="*/ 4658 h 11396"/>
              <a:gd name="connsiteX114" fmla="*/ 7065 w 10000"/>
              <a:gd name="connsiteY114" fmla="*/ 4521 h 11396"/>
              <a:gd name="connsiteX115" fmla="*/ 6626 w 10000"/>
              <a:gd name="connsiteY115" fmla="*/ 4384 h 11396"/>
              <a:gd name="connsiteX116" fmla="*/ 5782 w 10000"/>
              <a:gd name="connsiteY116" fmla="*/ 4932 h 11396"/>
              <a:gd name="connsiteX117" fmla="*/ 4780 w 10000"/>
              <a:gd name="connsiteY117" fmla="*/ 4932 h 11396"/>
              <a:gd name="connsiteX118" fmla="*/ 3989 w 10000"/>
              <a:gd name="connsiteY118" fmla="*/ 5205 h 11396"/>
              <a:gd name="connsiteX119" fmla="*/ 2830 w 10000"/>
              <a:gd name="connsiteY119" fmla="*/ 4840 h 11396"/>
              <a:gd name="connsiteX120" fmla="*/ 2162 w 10000"/>
              <a:gd name="connsiteY120" fmla="*/ 4110 h 11396"/>
              <a:gd name="connsiteX121" fmla="*/ 1424 w 10000"/>
              <a:gd name="connsiteY121" fmla="*/ 3562 h 11396"/>
              <a:gd name="connsiteX122" fmla="*/ 3163 w 10000"/>
              <a:gd name="connsiteY122" fmla="*/ 4977 h 11396"/>
              <a:gd name="connsiteX123" fmla="*/ 3937 w 10000"/>
              <a:gd name="connsiteY123" fmla="*/ 5114 h 11396"/>
              <a:gd name="connsiteX124" fmla="*/ 3761 w 10000"/>
              <a:gd name="connsiteY124" fmla="*/ 7393 h 11396"/>
              <a:gd name="connsiteX125" fmla="*/ 3603 w 10000"/>
              <a:gd name="connsiteY125" fmla="*/ 8676 h 11396"/>
              <a:gd name="connsiteX126" fmla="*/ 3304 w 10000"/>
              <a:gd name="connsiteY126" fmla="*/ 11396 h 11396"/>
              <a:gd name="connsiteX127" fmla="*/ 2584 w 10000"/>
              <a:gd name="connsiteY127" fmla="*/ 9927 h 11396"/>
              <a:gd name="connsiteX0" fmla="*/ 2664 w 10080"/>
              <a:gd name="connsiteY0" fmla="*/ 9927 h 11396"/>
              <a:gd name="connsiteX1" fmla="*/ 2137 w 10080"/>
              <a:gd name="connsiteY1" fmla="*/ 8728 h 11396"/>
              <a:gd name="connsiteX2" fmla="*/ 1609 w 10080"/>
              <a:gd name="connsiteY2" fmla="*/ 7263 h 11396"/>
              <a:gd name="connsiteX3" fmla="*/ 1275 w 10080"/>
              <a:gd name="connsiteY3" fmla="*/ 6253 h 11396"/>
              <a:gd name="connsiteX4" fmla="*/ 765 w 10080"/>
              <a:gd name="connsiteY4" fmla="*/ 4521 h 11396"/>
              <a:gd name="connsiteX5" fmla="*/ 431 w 10080"/>
              <a:gd name="connsiteY5" fmla="*/ 3014 h 11396"/>
              <a:gd name="connsiteX6" fmla="*/ 115 w 10080"/>
              <a:gd name="connsiteY6" fmla="*/ 1781 h 11396"/>
              <a:gd name="connsiteX7" fmla="*/ 6 w 10080"/>
              <a:gd name="connsiteY7" fmla="*/ 1142 h 11396"/>
              <a:gd name="connsiteX8" fmla="*/ 80 w 10080"/>
              <a:gd name="connsiteY8" fmla="*/ 594 h 11396"/>
              <a:gd name="connsiteX9" fmla="*/ 326 w 10080"/>
              <a:gd name="connsiteY9" fmla="*/ 411 h 11396"/>
              <a:gd name="connsiteX10" fmla="*/ 818 w 10080"/>
              <a:gd name="connsiteY10" fmla="*/ 183 h 11396"/>
              <a:gd name="connsiteX11" fmla="*/ 1556 w 10080"/>
              <a:gd name="connsiteY11" fmla="*/ 0 h 11396"/>
              <a:gd name="connsiteX12" fmla="*/ 2330 w 10080"/>
              <a:gd name="connsiteY12" fmla="*/ 0 h 11396"/>
              <a:gd name="connsiteX13" fmla="*/ 3033 w 10080"/>
              <a:gd name="connsiteY13" fmla="*/ 46 h 11396"/>
              <a:gd name="connsiteX14" fmla="*/ 3929 w 10080"/>
              <a:gd name="connsiteY14" fmla="*/ 320 h 11396"/>
              <a:gd name="connsiteX15" fmla="*/ 5018 w 10080"/>
              <a:gd name="connsiteY15" fmla="*/ 959 h 11396"/>
              <a:gd name="connsiteX16" fmla="*/ 5598 w 10080"/>
              <a:gd name="connsiteY16" fmla="*/ 1279 h 11396"/>
              <a:gd name="connsiteX17" fmla="*/ 6354 w 10080"/>
              <a:gd name="connsiteY17" fmla="*/ 1507 h 11396"/>
              <a:gd name="connsiteX18" fmla="*/ 6706 w 10080"/>
              <a:gd name="connsiteY18" fmla="*/ 1553 h 11396"/>
              <a:gd name="connsiteX19" fmla="*/ 6917 w 10080"/>
              <a:gd name="connsiteY19" fmla="*/ 1553 h 11396"/>
              <a:gd name="connsiteX20" fmla="*/ 7233 w 10080"/>
              <a:gd name="connsiteY20" fmla="*/ 1553 h 11396"/>
              <a:gd name="connsiteX21" fmla="*/ 7461 w 10080"/>
              <a:gd name="connsiteY21" fmla="*/ 1507 h 11396"/>
              <a:gd name="connsiteX22" fmla="*/ 7725 w 10080"/>
              <a:gd name="connsiteY22" fmla="*/ 1324 h 11396"/>
              <a:gd name="connsiteX23" fmla="*/ 7989 w 10080"/>
              <a:gd name="connsiteY23" fmla="*/ 1142 h 11396"/>
              <a:gd name="connsiteX24" fmla="*/ 8305 w 10080"/>
              <a:gd name="connsiteY24" fmla="*/ 1050 h 11396"/>
              <a:gd name="connsiteX25" fmla="*/ 8446 w 10080"/>
              <a:gd name="connsiteY25" fmla="*/ 1142 h 11396"/>
              <a:gd name="connsiteX26" fmla="*/ 8533 w 10080"/>
              <a:gd name="connsiteY26" fmla="*/ 1416 h 11396"/>
              <a:gd name="connsiteX27" fmla="*/ 8340 w 10080"/>
              <a:gd name="connsiteY27" fmla="*/ 1370 h 11396"/>
              <a:gd name="connsiteX28" fmla="*/ 8533 w 10080"/>
              <a:gd name="connsiteY28" fmla="*/ 1416 h 11396"/>
              <a:gd name="connsiteX29" fmla="*/ 8621 w 10080"/>
              <a:gd name="connsiteY29" fmla="*/ 1370 h 11396"/>
              <a:gd name="connsiteX30" fmla="*/ 8779 w 10080"/>
              <a:gd name="connsiteY30" fmla="*/ 1416 h 11396"/>
              <a:gd name="connsiteX31" fmla="*/ 8955 w 10080"/>
              <a:gd name="connsiteY31" fmla="*/ 1461 h 11396"/>
              <a:gd name="connsiteX32" fmla="*/ 9131 w 10080"/>
              <a:gd name="connsiteY32" fmla="*/ 1461 h 11396"/>
              <a:gd name="connsiteX33" fmla="*/ 9412 w 10080"/>
              <a:gd name="connsiteY33" fmla="*/ 1507 h 11396"/>
              <a:gd name="connsiteX34" fmla="*/ 9588 w 10080"/>
              <a:gd name="connsiteY34" fmla="*/ 1598 h 11396"/>
              <a:gd name="connsiteX35" fmla="*/ 9781 w 10080"/>
              <a:gd name="connsiteY35" fmla="*/ 1689 h 11396"/>
              <a:gd name="connsiteX36" fmla="*/ 9834 w 10080"/>
              <a:gd name="connsiteY36" fmla="*/ 1689 h 11396"/>
              <a:gd name="connsiteX37" fmla="*/ 9693 w 10080"/>
              <a:gd name="connsiteY37" fmla="*/ 1689 h 11396"/>
              <a:gd name="connsiteX38" fmla="*/ 9781 w 10080"/>
              <a:gd name="connsiteY38" fmla="*/ 1553 h 11396"/>
              <a:gd name="connsiteX39" fmla="*/ 9922 w 10080"/>
              <a:gd name="connsiteY39" fmla="*/ 1689 h 11396"/>
              <a:gd name="connsiteX40" fmla="*/ 10027 w 10080"/>
              <a:gd name="connsiteY40" fmla="*/ 1872 h 11396"/>
              <a:gd name="connsiteX41" fmla="*/ 10080 w 10080"/>
              <a:gd name="connsiteY41" fmla="*/ 2192 h 11396"/>
              <a:gd name="connsiteX42" fmla="*/ 10045 w 10080"/>
              <a:gd name="connsiteY42" fmla="*/ 2557 h 11396"/>
              <a:gd name="connsiteX43" fmla="*/ 9992 w 10080"/>
              <a:gd name="connsiteY43" fmla="*/ 2785 h 11396"/>
              <a:gd name="connsiteX44" fmla="*/ 9852 w 10080"/>
              <a:gd name="connsiteY44" fmla="*/ 2831 h 11396"/>
              <a:gd name="connsiteX45" fmla="*/ 9693 w 10080"/>
              <a:gd name="connsiteY45" fmla="*/ 2877 h 11396"/>
              <a:gd name="connsiteX46" fmla="*/ 9623 w 10080"/>
              <a:gd name="connsiteY46" fmla="*/ 2785 h 11396"/>
              <a:gd name="connsiteX47" fmla="*/ 9430 w 10080"/>
              <a:gd name="connsiteY47" fmla="*/ 2785 h 11396"/>
              <a:gd name="connsiteX48" fmla="*/ 9377 w 10080"/>
              <a:gd name="connsiteY48" fmla="*/ 2831 h 11396"/>
              <a:gd name="connsiteX49" fmla="*/ 9324 w 10080"/>
              <a:gd name="connsiteY49" fmla="*/ 2557 h 11396"/>
              <a:gd name="connsiteX50" fmla="*/ 9324 w 10080"/>
              <a:gd name="connsiteY50" fmla="*/ 2374 h 11396"/>
              <a:gd name="connsiteX51" fmla="*/ 9342 w 10080"/>
              <a:gd name="connsiteY51" fmla="*/ 2557 h 11396"/>
              <a:gd name="connsiteX52" fmla="*/ 9377 w 10080"/>
              <a:gd name="connsiteY52" fmla="*/ 2740 h 11396"/>
              <a:gd name="connsiteX53" fmla="*/ 9412 w 10080"/>
              <a:gd name="connsiteY53" fmla="*/ 2831 h 11396"/>
              <a:gd name="connsiteX54" fmla="*/ 9342 w 10080"/>
              <a:gd name="connsiteY54" fmla="*/ 3059 h 11396"/>
              <a:gd name="connsiteX55" fmla="*/ 9342 w 10080"/>
              <a:gd name="connsiteY55" fmla="*/ 3242 h 11396"/>
              <a:gd name="connsiteX56" fmla="*/ 9342 w 10080"/>
              <a:gd name="connsiteY56" fmla="*/ 3014 h 11396"/>
              <a:gd name="connsiteX57" fmla="*/ 9395 w 10080"/>
              <a:gd name="connsiteY57" fmla="*/ 2785 h 11396"/>
              <a:gd name="connsiteX58" fmla="*/ 9482 w 10080"/>
              <a:gd name="connsiteY58" fmla="*/ 2831 h 11396"/>
              <a:gd name="connsiteX59" fmla="*/ 9588 w 10080"/>
              <a:gd name="connsiteY59" fmla="*/ 2831 h 11396"/>
              <a:gd name="connsiteX60" fmla="*/ 9641 w 10080"/>
              <a:gd name="connsiteY60" fmla="*/ 2877 h 11396"/>
              <a:gd name="connsiteX61" fmla="*/ 9781 w 10080"/>
              <a:gd name="connsiteY61" fmla="*/ 2877 h 11396"/>
              <a:gd name="connsiteX62" fmla="*/ 9904 w 10080"/>
              <a:gd name="connsiteY62" fmla="*/ 2877 h 11396"/>
              <a:gd name="connsiteX63" fmla="*/ 9975 w 10080"/>
              <a:gd name="connsiteY63" fmla="*/ 2877 h 11396"/>
              <a:gd name="connsiteX64" fmla="*/ 10045 w 10080"/>
              <a:gd name="connsiteY64" fmla="*/ 2968 h 11396"/>
              <a:gd name="connsiteX65" fmla="*/ 10062 w 10080"/>
              <a:gd name="connsiteY65" fmla="*/ 3105 h 11396"/>
              <a:gd name="connsiteX66" fmla="*/ 10080 w 10080"/>
              <a:gd name="connsiteY66" fmla="*/ 3242 h 11396"/>
              <a:gd name="connsiteX67" fmla="*/ 10062 w 10080"/>
              <a:gd name="connsiteY67" fmla="*/ 3562 h 11396"/>
              <a:gd name="connsiteX68" fmla="*/ 9992 w 10080"/>
              <a:gd name="connsiteY68" fmla="*/ 3836 h 11396"/>
              <a:gd name="connsiteX69" fmla="*/ 9904 w 10080"/>
              <a:gd name="connsiteY69" fmla="*/ 3973 h 11396"/>
              <a:gd name="connsiteX70" fmla="*/ 9781 w 10080"/>
              <a:gd name="connsiteY70" fmla="*/ 3973 h 11396"/>
              <a:gd name="connsiteX71" fmla="*/ 9553 w 10080"/>
              <a:gd name="connsiteY71" fmla="*/ 3881 h 11396"/>
              <a:gd name="connsiteX72" fmla="*/ 9412 w 10080"/>
              <a:gd name="connsiteY72" fmla="*/ 3881 h 11396"/>
              <a:gd name="connsiteX73" fmla="*/ 9359 w 10080"/>
              <a:gd name="connsiteY73" fmla="*/ 3836 h 11396"/>
              <a:gd name="connsiteX74" fmla="*/ 9412 w 10080"/>
              <a:gd name="connsiteY74" fmla="*/ 3653 h 11396"/>
              <a:gd name="connsiteX75" fmla="*/ 9342 w 10080"/>
              <a:gd name="connsiteY75" fmla="*/ 3836 h 11396"/>
              <a:gd name="connsiteX76" fmla="*/ 9254 w 10080"/>
              <a:gd name="connsiteY76" fmla="*/ 4110 h 11396"/>
              <a:gd name="connsiteX77" fmla="*/ 9359 w 10080"/>
              <a:gd name="connsiteY77" fmla="*/ 3790 h 11396"/>
              <a:gd name="connsiteX78" fmla="*/ 9482 w 10080"/>
              <a:gd name="connsiteY78" fmla="*/ 3881 h 11396"/>
              <a:gd name="connsiteX79" fmla="*/ 9676 w 10080"/>
              <a:gd name="connsiteY79" fmla="*/ 3927 h 11396"/>
              <a:gd name="connsiteX80" fmla="*/ 9799 w 10080"/>
              <a:gd name="connsiteY80" fmla="*/ 3927 h 11396"/>
              <a:gd name="connsiteX81" fmla="*/ 9852 w 10080"/>
              <a:gd name="connsiteY81" fmla="*/ 3927 h 11396"/>
              <a:gd name="connsiteX82" fmla="*/ 9816 w 10080"/>
              <a:gd name="connsiteY82" fmla="*/ 4110 h 11396"/>
              <a:gd name="connsiteX83" fmla="*/ 9816 w 10080"/>
              <a:gd name="connsiteY83" fmla="*/ 4384 h 11396"/>
              <a:gd name="connsiteX84" fmla="*/ 9746 w 10080"/>
              <a:gd name="connsiteY84" fmla="*/ 4612 h 11396"/>
              <a:gd name="connsiteX85" fmla="*/ 9693 w 10080"/>
              <a:gd name="connsiteY85" fmla="*/ 4703 h 11396"/>
              <a:gd name="connsiteX86" fmla="*/ 9588 w 10080"/>
              <a:gd name="connsiteY86" fmla="*/ 4658 h 11396"/>
              <a:gd name="connsiteX87" fmla="*/ 9447 w 10080"/>
              <a:gd name="connsiteY87" fmla="*/ 4749 h 11396"/>
              <a:gd name="connsiteX88" fmla="*/ 9342 w 10080"/>
              <a:gd name="connsiteY88" fmla="*/ 4658 h 11396"/>
              <a:gd name="connsiteX89" fmla="*/ 9236 w 10080"/>
              <a:gd name="connsiteY89" fmla="*/ 4658 h 11396"/>
              <a:gd name="connsiteX90" fmla="*/ 9166 w 10080"/>
              <a:gd name="connsiteY90" fmla="*/ 4703 h 11396"/>
              <a:gd name="connsiteX91" fmla="*/ 9078 w 10080"/>
              <a:gd name="connsiteY91" fmla="*/ 4612 h 11396"/>
              <a:gd name="connsiteX92" fmla="*/ 9184 w 10080"/>
              <a:gd name="connsiteY92" fmla="*/ 4384 h 11396"/>
              <a:gd name="connsiteX93" fmla="*/ 9061 w 10080"/>
              <a:gd name="connsiteY93" fmla="*/ 4658 h 11396"/>
              <a:gd name="connsiteX94" fmla="*/ 9008 w 10080"/>
              <a:gd name="connsiteY94" fmla="*/ 4658 h 11396"/>
              <a:gd name="connsiteX95" fmla="*/ 8955 w 10080"/>
              <a:gd name="connsiteY95" fmla="*/ 4886 h 11396"/>
              <a:gd name="connsiteX96" fmla="*/ 8867 w 10080"/>
              <a:gd name="connsiteY96" fmla="*/ 4977 h 11396"/>
              <a:gd name="connsiteX97" fmla="*/ 8744 w 10080"/>
              <a:gd name="connsiteY97" fmla="*/ 5114 h 11396"/>
              <a:gd name="connsiteX98" fmla="*/ 8920 w 10080"/>
              <a:gd name="connsiteY98" fmla="*/ 4932 h 11396"/>
              <a:gd name="connsiteX99" fmla="*/ 8990 w 10080"/>
              <a:gd name="connsiteY99" fmla="*/ 4795 h 11396"/>
              <a:gd name="connsiteX100" fmla="*/ 9026 w 10080"/>
              <a:gd name="connsiteY100" fmla="*/ 4658 h 11396"/>
              <a:gd name="connsiteX101" fmla="*/ 9096 w 10080"/>
              <a:gd name="connsiteY101" fmla="*/ 4612 h 11396"/>
              <a:gd name="connsiteX102" fmla="*/ 9201 w 10080"/>
              <a:gd name="connsiteY102" fmla="*/ 4658 h 11396"/>
              <a:gd name="connsiteX103" fmla="*/ 9342 w 10080"/>
              <a:gd name="connsiteY103" fmla="*/ 4658 h 11396"/>
              <a:gd name="connsiteX104" fmla="*/ 9272 w 10080"/>
              <a:gd name="connsiteY104" fmla="*/ 4886 h 11396"/>
              <a:gd name="connsiteX105" fmla="*/ 9184 w 10080"/>
              <a:gd name="connsiteY105" fmla="*/ 5068 h 11396"/>
              <a:gd name="connsiteX106" fmla="*/ 9131 w 10080"/>
              <a:gd name="connsiteY106" fmla="*/ 5114 h 11396"/>
              <a:gd name="connsiteX107" fmla="*/ 8973 w 10080"/>
              <a:gd name="connsiteY107" fmla="*/ 5160 h 11396"/>
              <a:gd name="connsiteX108" fmla="*/ 8744 w 10080"/>
              <a:gd name="connsiteY108" fmla="*/ 5205 h 11396"/>
              <a:gd name="connsiteX109" fmla="*/ 8463 w 10080"/>
              <a:gd name="connsiteY109" fmla="*/ 5251 h 11396"/>
              <a:gd name="connsiteX110" fmla="*/ 8235 w 10080"/>
              <a:gd name="connsiteY110" fmla="*/ 5205 h 11396"/>
              <a:gd name="connsiteX111" fmla="*/ 8059 w 10080"/>
              <a:gd name="connsiteY111" fmla="*/ 5114 h 11396"/>
              <a:gd name="connsiteX112" fmla="*/ 7830 w 10080"/>
              <a:gd name="connsiteY112" fmla="*/ 5023 h 11396"/>
              <a:gd name="connsiteX113" fmla="*/ 7584 w 10080"/>
              <a:gd name="connsiteY113" fmla="*/ 4886 h 11396"/>
              <a:gd name="connsiteX114" fmla="*/ 7409 w 10080"/>
              <a:gd name="connsiteY114" fmla="*/ 4658 h 11396"/>
              <a:gd name="connsiteX115" fmla="*/ 7145 w 10080"/>
              <a:gd name="connsiteY115" fmla="*/ 4521 h 11396"/>
              <a:gd name="connsiteX116" fmla="*/ 6706 w 10080"/>
              <a:gd name="connsiteY116" fmla="*/ 4384 h 11396"/>
              <a:gd name="connsiteX117" fmla="*/ 5862 w 10080"/>
              <a:gd name="connsiteY117" fmla="*/ 4932 h 11396"/>
              <a:gd name="connsiteX118" fmla="*/ 4860 w 10080"/>
              <a:gd name="connsiteY118" fmla="*/ 4932 h 11396"/>
              <a:gd name="connsiteX119" fmla="*/ 4069 w 10080"/>
              <a:gd name="connsiteY119" fmla="*/ 5205 h 11396"/>
              <a:gd name="connsiteX120" fmla="*/ 2910 w 10080"/>
              <a:gd name="connsiteY120" fmla="*/ 4840 h 11396"/>
              <a:gd name="connsiteX121" fmla="*/ 2242 w 10080"/>
              <a:gd name="connsiteY121" fmla="*/ 4110 h 11396"/>
              <a:gd name="connsiteX122" fmla="*/ 1504 w 10080"/>
              <a:gd name="connsiteY122" fmla="*/ 3562 h 11396"/>
              <a:gd name="connsiteX123" fmla="*/ 3243 w 10080"/>
              <a:gd name="connsiteY123" fmla="*/ 4977 h 11396"/>
              <a:gd name="connsiteX124" fmla="*/ 4017 w 10080"/>
              <a:gd name="connsiteY124" fmla="*/ 5114 h 11396"/>
              <a:gd name="connsiteX125" fmla="*/ 3841 w 10080"/>
              <a:gd name="connsiteY125" fmla="*/ 7393 h 11396"/>
              <a:gd name="connsiteX126" fmla="*/ 3683 w 10080"/>
              <a:gd name="connsiteY126" fmla="*/ 8676 h 11396"/>
              <a:gd name="connsiteX127" fmla="*/ 3384 w 10080"/>
              <a:gd name="connsiteY127" fmla="*/ 11396 h 11396"/>
              <a:gd name="connsiteX128" fmla="*/ 2664 w 10080"/>
              <a:gd name="connsiteY128" fmla="*/ 9927 h 11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Lst>
            <a:rect l="l" t="t" r="r" b="b"/>
            <a:pathLst>
              <a:path w="10080" h="11396">
                <a:moveTo>
                  <a:pt x="2664" y="9927"/>
                </a:moveTo>
                <a:lnTo>
                  <a:pt x="2137" y="8728"/>
                </a:lnTo>
                <a:lnTo>
                  <a:pt x="1609" y="7263"/>
                </a:lnTo>
                <a:cubicBezTo>
                  <a:pt x="1498" y="6926"/>
                  <a:pt x="1386" y="6590"/>
                  <a:pt x="1275" y="6253"/>
                </a:cubicBezTo>
                <a:lnTo>
                  <a:pt x="765" y="4521"/>
                </a:lnTo>
                <a:cubicBezTo>
                  <a:pt x="654" y="4019"/>
                  <a:pt x="542" y="3516"/>
                  <a:pt x="431" y="3014"/>
                </a:cubicBezTo>
                <a:cubicBezTo>
                  <a:pt x="326" y="2603"/>
                  <a:pt x="220" y="2192"/>
                  <a:pt x="115" y="1781"/>
                </a:cubicBezTo>
                <a:cubicBezTo>
                  <a:pt x="56" y="1485"/>
                  <a:pt x="12" y="1340"/>
                  <a:pt x="6" y="1142"/>
                </a:cubicBezTo>
                <a:cubicBezTo>
                  <a:pt x="0" y="944"/>
                  <a:pt x="38" y="732"/>
                  <a:pt x="80" y="594"/>
                </a:cubicBezTo>
                <a:lnTo>
                  <a:pt x="326" y="411"/>
                </a:lnTo>
                <a:lnTo>
                  <a:pt x="818" y="183"/>
                </a:lnTo>
                <a:lnTo>
                  <a:pt x="1556" y="0"/>
                </a:lnTo>
                <a:lnTo>
                  <a:pt x="2330" y="0"/>
                </a:lnTo>
                <a:lnTo>
                  <a:pt x="3033" y="46"/>
                </a:lnTo>
                <a:lnTo>
                  <a:pt x="3929" y="320"/>
                </a:lnTo>
                <a:lnTo>
                  <a:pt x="5018" y="959"/>
                </a:lnTo>
                <a:lnTo>
                  <a:pt x="5598" y="1279"/>
                </a:lnTo>
                <a:lnTo>
                  <a:pt x="6354" y="1507"/>
                </a:lnTo>
                <a:lnTo>
                  <a:pt x="6706" y="1553"/>
                </a:lnTo>
                <a:lnTo>
                  <a:pt x="6917" y="1553"/>
                </a:lnTo>
                <a:lnTo>
                  <a:pt x="7233" y="1553"/>
                </a:lnTo>
                <a:lnTo>
                  <a:pt x="7461" y="1507"/>
                </a:lnTo>
                <a:lnTo>
                  <a:pt x="7725" y="1324"/>
                </a:lnTo>
                <a:lnTo>
                  <a:pt x="7989" y="1142"/>
                </a:lnTo>
                <a:lnTo>
                  <a:pt x="8305" y="1050"/>
                </a:lnTo>
                <a:lnTo>
                  <a:pt x="8446" y="1142"/>
                </a:lnTo>
                <a:cubicBezTo>
                  <a:pt x="8475" y="1233"/>
                  <a:pt x="8504" y="1325"/>
                  <a:pt x="8533" y="1416"/>
                </a:cubicBezTo>
                <a:lnTo>
                  <a:pt x="8340" y="1370"/>
                </a:lnTo>
                <a:lnTo>
                  <a:pt x="8533" y="1416"/>
                </a:lnTo>
                <a:lnTo>
                  <a:pt x="8621" y="1370"/>
                </a:lnTo>
                <a:lnTo>
                  <a:pt x="8779" y="1416"/>
                </a:lnTo>
                <a:lnTo>
                  <a:pt x="8955" y="1461"/>
                </a:lnTo>
                <a:lnTo>
                  <a:pt x="9131" y="1461"/>
                </a:lnTo>
                <a:lnTo>
                  <a:pt x="9412" y="1507"/>
                </a:lnTo>
                <a:lnTo>
                  <a:pt x="9588" y="1598"/>
                </a:lnTo>
                <a:lnTo>
                  <a:pt x="9781" y="1689"/>
                </a:lnTo>
                <a:lnTo>
                  <a:pt x="9834" y="1689"/>
                </a:lnTo>
                <a:lnTo>
                  <a:pt x="9693" y="1689"/>
                </a:lnTo>
                <a:lnTo>
                  <a:pt x="9781" y="1553"/>
                </a:lnTo>
                <a:lnTo>
                  <a:pt x="9922" y="1689"/>
                </a:lnTo>
                <a:lnTo>
                  <a:pt x="10027" y="1872"/>
                </a:lnTo>
                <a:cubicBezTo>
                  <a:pt x="10045" y="1979"/>
                  <a:pt x="10062" y="2085"/>
                  <a:pt x="10080" y="2192"/>
                </a:cubicBezTo>
                <a:cubicBezTo>
                  <a:pt x="10068" y="2314"/>
                  <a:pt x="10057" y="2435"/>
                  <a:pt x="10045" y="2557"/>
                </a:cubicBezTo>
                <a:cubicBezTo>
                  <a:pt x="10027" y="2633"/>
                  <a:pt x="10010" y="2709"/>
                  <a:pt x="9992" y="2785"/>
                </a:cubicBezTo>
                <a:cubicBezTo>
                  <a:pt x="9957" y="2831"/>
                  <a:pt x="9887" y="2877"/>
                  <a:pt x="9852" y="2831"/>
                </a:cubicBezTo>
                <a:lnTo>
                  <a:pt x="9693" y="2877"/>
                </a:lnTo>
                <a:cubicBezTo>
                  <a:pt x="9670" y="2846"/>
                  <a:pt x="9646" y="2816"/>
                  <a:pt x="9623" y="2785"/>
                </a:cubicBezTo>
                <a:lnTo>
                  <a:pt x="9430" y="2785"/>
                </a:lnTo>
                <a:cubicBezTo>
                  <a:pt x="9412" y="2800"/>
                  <a:pt x="9395" y="2816"/>
                  <a:pt x="9377" y="2831"/>
                </a:cubicBezTo>
                <a:cubicBezTo>
                  <a:pt x="9359" y="2740"/>
                  <a:pt x="9342" y="2648"/>
                  <a:pt x="9324" y="2557"/>
                </a:cubicBezTo>
                <a:lnTo>
                  <a:pt x="9324" y="2374"/>
                </a:lnTo>
                <a:lnTo>
                  <a:pt x="9342" y="2557"/>
                </a:lnTo>
                <a:cubicBezTo>
                  <a:pt x="9354" y="2618"/>
                  <a:pt x="9365" y="2679"/>
                  <a:pt x="9377" y="2740"/>
                </a:cubicBezTo>
                <a:cubicBezTo>
                  <a:pt x="9389" y="2770"/>
                  <a:pt x="9400" y="2801"/>
                  <a:pt x="9412" y="2831"/>
                </a:cubicBezTo>
                <a:cubicBezTo>
                  <a:pt x="9389" y="2907"/>
                  <a:pt x="9365" y="2983"/>
                  <a:pt x="9342" y="3059"/>
                </a:cubicBezTo>
                <a:lnTo>
                  <a:pt x="9342" y="3242"/>
                </a:lnTo>
                <a:lnTo>
                  <a:pt x="9342" y="3014"/>
                </a:lnTo>
                <a:cubicBezTo>
                  <a:pt x="9360" y="2938"/>
                  <a:pt x="9377" y="2861"/>
                  <a:pt x="9395" y="2785"/>
                </a:cubicBezTo>
                <a:cubicBezTo>
                  <a:pt x="9424" y="2800"/>
                  <a:pt x="9453" y="2816"/>
                  <a:pt x="9482" y="2831"/>
                </a:cubicBezTo>
                <a:lnTo>
                  <a:pt x="9588" y="2831"/>
                </a:lnTo>
                <a:cubicBezTo>
                  <a:pt x="9606" y="2846"/>
                  <a:pt x="9623" y="2862"/>
                  <a:pt x="9641" y="2877"/>
                </a:cubicBezTo>
                <a:lnTo>
                  <a:pt x="9781" y="2877"/>
                </a:lnTo>
                <a:lnTo>
                  <a:pt x="9904" y="2877"/>
                </a:lnTo>
                <a:lnTo>
                  <a:pt x="9975" y="2877"/>
                </a:lnTo>
                <a:lnTo>
                  <a:pt x="10045" y="2968"/>
                </a:lnTo>
                <a:cubicBezTo>
                  <a:pt x="10051" y="3014"/>
                  <a:pt x="10056" y="3059"/>
                  <a:pt x="10062" y="3105"/>
                </a:cubicBezTo>
                <a:cubicBezTo>
                  <a:pt x="10068" y="3151"/>
                  <a:pt x="10074" y="3196"/>
                  <a:pt x="10080" y="3242"/>
                </a:cubicBezTo>
                <a:cubicBezTo>
                  <a:pt x="10074" y="3349"/>
                  <a:pt x="10068" y="3455"/>
                  <a:pt x="10062" y="3562"/>
                </a:cubicBezTo>
                <a:cubicBezTo>
                  <a:pt x="10039" y="3653"/>
                  <a:pt x="10015" y="3745"/>
                  <a:pt x="9992" y="3836"/>
                </a:cubicBezTo>
                <a:cubicBezTo>
                  <a:pt x="9963" y="3882"/>
                  <a:pt x="9933" y="3927"/>
                  <a:pt x="9904" y="3973"/>
                </a:cubicBezTo>
                <a:lnTo>
                  <a:pt x="9781" y="3973"/>
                </a:lnTo>
                <a:lnTo>
                  <a:pt x="9553" y="3881"/>
                </a:lnTo>
                <a:lnTo>
                  <a:pt x="9412" y="3881"/>
                </a:lnTo>
                <a:cubicBezTo>
                  <a:pt x="9394" y="3866"/>
                  <a:pt x="9377" y="3851"/>
                  <a:pt x="9359" y="3836"/>
                </a:cubicBezTo>
                <a:cubicBezTo>
                  <a:pt x="9377" y="3775"/>
                  <a:pt x="9394" y="3714"/>
                  <a:pt x="9412" y="3653"/>
                </a:cubicBezTo>
                <a:cubicBezTo>
                  <a:pt x="9389" y="3714"/>
                  <a:pt x="9365" y="3775"/>
                  <a:pt x="9342" y="3836"/>
                </a:cubicBezTo>
                <a:cubicBezTo>
                  <a:pt x="9313" y="3927"/>
                  <a:pt x="9283" y="4019"/>
                  <a:pt x="9254" y="4110"/>
                </a:cubicBezTo>
                <a:lnTo>
                  <a:pt x="9359" y="3790"/>
                </a:lnTo>
                <a:lnTo>
                  <a:pt x="9482" y="3881"/>
                </a:lnTo>
                <a:lnTo>
                  <a:pt x="9676" y="3927"/>
                </a:lnTo>
                <a:lnTo>
                  <a:pt x="9799" y="3927"/>
                </a:lnTo>
                <a:lnTo>
                  <a:pt x="9852" y="3927"/>
                </a:lnTo>
                <a:lnTo>
                  <a:pt x="9816" y="4110"/>
                </a:lnTo>
                <a:lnTo>
                  <a:pt x="9816" y="4384"/>
                </a:lnTo>
                <a:cubicBezTo>
                  <a:pt x="9781" y="4521"/>
                  <a:pt x="9764" y="4566"/>
                  <a:pt x="9746" y="4612"/>
                </a:cubicBezTo>
                <a:cubicBezTo>
                  <a:pt x="9729" y="4658"/>
                  <a:pt x="9711" y="4658"/>
                  <a:pt x="9693" y="4703"/>
                </a:cubicBezTo>
                <a:lnTo>
                  <a:pt x="9588" y="4658"/>
                </a:lnTo>
                <a:lnTo>
                  <a:pt x="9447" y="4749"/>
                </a:lnTo>
                <a:lnTo>
                  <a:pt x="9342" y="4658"/>
                </a:lnTo>
                <a:lnTo>
                  <a:pt x="9236" y="4658"/>
                </a:lnTo>
                <a:lnTo>
                  <a:pt x="9166" y="4703"/>
                </a:lnTo>
                <a:lnTo>
                  <a:pt x="9078" y="4612"/>
                </a:lnTo>
                <a:cubicBezTo>
                  <a:pt x="9113" y="4536"/>
                  <a:pt x="9149" y="4460"/>
                  <a:pt x="9184" y="4384"/>
                </a:cubicBezTo>
                <a:lnTo>
                  <a:pt x="9061" y="4658"/>
                </a:lnTo>
                <a:lnTo>
                  <a:pt x="9008" y="4658"/>
                </a:lnTo>
                <a:cubicBezTo>
                  <a:pt x="8990" y="4734"/>
                  <a:pt x="8973" y="4810"/>
                  <a:pt x="8955" y="4886"/>
                </a:cubicBezTo>
                <a:lnTo>
                  <a:pt x="8867" y="4977"/>
                </a:lnTo>
                <a:lnTo>
                  <a:pt x="8744" y="5114"/>
                </a:lnTo>
                <a:lnTo>
                  <a:pt x="8920" y="4932"/>
                </a:lnTo>
                <a:cubicBezTo>
                  <a:pt x="8943" y="4886"/>
                  <a:pt x="8967" y="4841"/>
                  <a:pt x="8990" y="4795"/>
                </a:cubicBezTo>
                <a:cubicBezTo>
                  <a:pt x="9002" y="4749"/>
                  <a:pt x="9014" y="4704"/>
                  <a:pt x="9026" y="4658"/>
                </a:cubicBezTo>
                <a:lnTo>
                  <a:pt x="9096" y="4612"/>
                </a:lnTo>
                <a:lnTo>
                  <a:pt x="9201" y="4658"/>
                </a:lnTo>
                <a:lnTo>
                  <a:pt x="9342" y="4658"/>
                </a:lnTo>
                <a:cubicBezTo>
                  <a:pt x="9319" y="4734"/>
                  <a:pt x="9295" y="4810"/>
                  <a:pt x="9272" y="4886"/>
                </a:cubicBezTo>
                <a:cubicBezTo>
                  <a:pt x="9243" y="4947"/>
                  <a:pt x="9213" y="5007"/>
                  <a:pt x="9184" y="5068"/>
                </a:cubicBezTo>
                <a:cubicBezTo>
                  <a:pt x="9166" y="5083"/>
                  <a:pt x="9149" y="5099"/>
                  <a:pt x="9131" y="5114"/>
                </a:cubicBezTo>
                <a:lnTo>
                  <a:pt x="8973" y="5160"/>
                </a:lnTo>
                <a:lnTo>
                  <a:pt x="8744" y="5205"/>
                </a:lnTo>
                <a:cubicBezTo>
                  <a:pt x="8656" y="5205"/>
                  <a:pt x="8551" y="5205"/>
                  <a:pt x="8463" y="5251"/>
                </a:cubicBezTo>
                <a:cubicBezTo>
                  <a:pt x="8393" y="5205"/>
                  <a:pt x="8305" y="5114"/>
                  <a:pt x="8235" y="5205"/>
                </a:cubicBezTo>
                <a:lnTo>
                  <a:pt x="8059" y="5114"/>
                </a:lnTo>
                <a:lnTo>
                  <a:pt x="7830" y="5023"/>
                </a:lnTo>
                <a:lnTo>
                  <a:pt x="7584" y="4886"/>
                </a:lnTo>
                <a:lnTo>
                  <a:pt x="7409" y="4658"/>
                </a:lnTo>
                <a:lnTo>
                  <a:pt x="7145" y="4521"/>
                </a:lnTo>
                <a:lnTo>
                  <a:pt x="6706" y="4384"/>
                </a:lnTo>
                <a:lnTo>
                  <a:pt x="5862" y="4932"/>
                </a:lnTo>
                <a:lnTo>
                  <a:pt x="4860" y="4932"/>
                </a:lnTo>
                <a:lnTo>
                  <a:pt x="4069" y="5205"/>
                </a:lnTo>
                <a:lnTo>
                  <a:pt x="2910" y="4840"/>
                </a:lnTo>
                <a:lnTo>
                  <a:pt x="2242" y="4110"/>
                </a:lnTo>
                <a:lnTo>
                  <a:pt x="1504" y="3562"/>
                </a:lnTo>
                <a:lnTo>
                  <a:pt x="3243" y="4977"/>
                </a:lnTo>
                <a:lnTo>
                  <a:pt x="4017" y="5114"/>
                </a:lnTo>
                <a:cubicBezTo>
                  <a:pt x="3917" y="5921"/>
                  <a:pt x="3941" y="6586"/>
                  <a:pt x="3841" y="7393"/>
                </a:cubicBezTo>
                <a:cubicBezTo>
                  <a:pt x="3829" y="7774"/>
                  <a:pt x="3695" y="8295"/>
                  <a:pt x="3683" y="8676"/>
                </a:cubicBezTo>
                <a:cubicBezTo>
                  <a:pt x="3613" y="9117"/>
                  <a:pt x="3454" y="10955"/>
                  <a:pt x="3384" y="11396"/>
                </a:cubicBezTo>
                <a:lnTo>
                  <a:pt x="2664" y="9927"/>
                </a:lnTo>
                <a:close/>
              </a:path>
            </a:pathLst>
          </a:custGeom>
          <a:gradFill rotWithShape="1">
            <a:gsLst>
              <a:gs pos="0">
                <a:srgbClr val="F9CFAD">
                  <a:gamma/>
                  <a:shade val="86275"/>
                  <a:invGamma/>
                </a:srgbClr>
              </a:gs>
              <a:gs pos="50000">
                <a:srgbClr val="F9CFAD"/>
              </a:gs>
              <a:gs pos="100000">
                <a:srgbClr val="F9CFAD">
                  <a:gamma/>
                  <a:shade val="86275"/>
                  <a:invGamma/>
                </a:srgbClr>
              </a:gs>
            </a:gsLst>
            <a:lin ang="5400000" scaled="1"/>
          </a:gra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107" name="Line 426"/>
          <p:cNvSpPr>
            <a:spLocks noChangeShapeType="1"/>
          </p:cNvSpPr>
          <p:nvPr/>
        </p:nvSpPr>
        <p:spPr bwMode="auto">
          <a:xfrm>
            <a:off x="1363663" y="3690145"/>
            <a:ext cx="1470025" cy="723900"/>
          </a:xfrm>
          <a:prstGeom prst="line">
            <a:avLst/>
          </a:prstGeom>
          <a:noFill/>
          <a:ln w="28575" cap="rnd">
            <a:solidFill>
              <a:srgbClr val="FF3300"/>
            </a:solidFill>
            <a:prstDash val="sysDot"/>
            <a:round/>
            <a:headEnd/>
            <a:tailEnd type="oval"/>
          </a:ln>
        </p:spPr>
        <p:txBody>
          <a:bodyPr/>
          <a:lstStyle/>
          <a:p>
            <a:endParaRPr lang="en-GB" dirty="0"/>
          </a:p>
        </p:txBody>
      </p:sp>
      <p:sp>
        <p:nvSpPr>
          <p:cNvPr id="108" name="Line 428"/>
          <p:cNvSpPr>
            <a:spLocks noChangeShapeType="1"/>
          </p:cNvSpPr>
          <p:nvPr/>
        </p:nvSpPr>
        <p:spPr bwMode="auto">
          <a:xfrm>
            <a:off x="1002535" y="3938726"/>
            <a:ext cx="6326940" cy="450712"/>
          </a:xfrm>
          <a:prstGeom prst="line">
            <a:avLst/>
          </a:prstGeom>
          <a:noFill/>
          <a:ln w="28575" cap="rnd">
            <a:solidFill>
              <a:srgbClr val="FF3300"/>
            </a:solidFill>
            <a:prstDash val="sysDot"/>
            <a:round/>
            <a:headEnd/>
            <a:tailEnd/>
          </a:ln>
        </p:spPr>
        <p:txBody>
          <a:bodyPr/>
          <a:lstStyle/>
          <a:p>
            <a:endParaRPr lang="en-GB" dirty="0"/>
          </a:p>
        </p:txBody>
      </p:sp>
      <p:sp>
        <p:nvSpPr>
          <p:cNvPr id="109" name="Line 425"/>
          <p:cNvSpPr>
            <a:spLocks noChangeShapeType="1"/>
          </p:cNvSpPr>
          <p:nvPr/>
        </p:nvSpPr>
        <p:spPr bwMode="auto">
          <a:xfrm>
            <a:off x="2056939" y="4013556"/>
            <a:ext cx="4698826" cy="307437"/>
          </a:xfrm>
          <a:prstGeom prst="line">
            <a:avLst/>
          </a:prstGeom>
          <a:noFill/>
          <a:ln w="28575">
            <a:solidFill>
              <a:srgbClr val="66FF33"/>
            </a:solidFill>
            <a:prstDash val="dash"/>
            <a:round/>
            <a:headEnd type="none" w="med" len="med"/>
            <a:tailEnd type="none" w="med" len="med"/>
          </a:ln>
        </p:spPr>
        <p:txBody>
          <a:bodyPr/>
          <a:lstStyle/>
          <a:p>
            <a:endParaRPr lang="en-GB" dirty="0"/>
          </a:p>
        </p:txBody>
      </p:sp>
      <p:sp>
        <p:nvSpPr>
          <p:cNvPr id="110" name="Line 425"/>
          <p:cNvSpPr>
            <a:spLocks noChangeShapeType="1"/>
          </p:cNvSpPr>
          <p:nvPr/>
        </p:nvSpPr>
        <p:spPr bwMode="auto">
          <a:xfrm>
            <a:off x="1958975" y="3995738"/>
            <a:ext cx="3995737" cy="268288"/>
          </a:xfrm>
          <a:prstGeom prst="line">
            <a:avLst/>
          </a:prstGeom>
          <a:noFill/>
          <a:ln w="28575">
            <a:solidFill>
              <a:srgbClr val="6699FF"/>
            </a:solidFill>
            <a:prstDash val="dash"/>
            <a:round/>
            <a:headEnd type="oval" w="med" len="med"/>
            <a:tailEnd type="oval" w="med" len="med"/>
          </a:ln>
        </p:spPr>
        <p:txBody>
          <a:bodyPr/>
          <a:lstStyle/>
          <a:p>
            <a:endParaRPr lang="en-GB" dirty="0"/>
          </a:p>
        </p:txBody>
      </p:sp>
      <p:sp>
        <p:nvSpPr>
          <p:cNvPr id="111" name="Freeform 429"/>
          <p:cNvSpPr>
            <a:spLocks/>
          </p:cNvSpPr>
          <p:nvPr/>
        </p:nvSpPr>
        <p:spPr bwMode="auto">
          <a:xfrm>
            <a:off x="5262563" y="4245542"/>
            <a:ext cx="728662" cy="85725"/>
          </a:xfrm>
          <a:custGeom>
            <a:avLst/>
            <a:gdLst>
              <a:gd name="T0" fmla="*/ 0 w 459"/>
              <a:gd name="T1" fmla="*/ 0 h 54"/>
              <a:gd name="T2" fmla="*/ 459 w 459"/>
              <a:gd name="T3" fmla="*/ 30 h 54"/>
              <a:gd name="T4" fmla="*/ 12 w 459"/>
              <a:gd name="T5" fmla="*/ 54 h 54"/>
              <a:gd name="T6" fmla="*/ 0 60000 65536"/>
              <a:gd name="T7" fmla="*/ 0 60000 65536"/>
              <a:gd name="T8" fmla="*/ 0 60000 65536"/>
              <a:gd name="T9" fmla="*/ 0 w 459"/>
              <a:gd name="T10" fmla="*/ 0 h 54"/>
              <a:gd name="T11" fmla="*/ 459 w 459"/>
              <a:gd name="T12" fmla="*/ 54 h 54"/>
            </a:gdLst>
            <a:ahLst/>
            <a:cxnLst>
              <a:cxn ang="T6">
                <a:pos x="T0" y="T1"/>
              </a:cxn>
              <a:cxn ang="T7">
                <a:pos x="T2" y="T3"/>
              </a:cxn>
              <a:cxn ang="T8">
                <a:pos x="T4" y="T5"/>
              </a:cxn>
            </a:cxnLst>
            <a:rect l="T9" t="T10" r="T11" b="T12"/>
            <a:pathLst>
              <a:path w="459" h="54">
                <a:moveTo>
                  <a:pt x="0" y="0"/>
                </a:moveTo>
                <a:lnTo>
                  <a:pt x="459" y="30"/>
                </a:lnTo>
                <a:lnTo>
                  <a:pt x="12" y="54"/>
                </a:lnTo>
              </a:path>
            </a:pathLst>
          </a:custGeom>
          <a:noFill/>
          <a:ln w="28575" cmpd="sng">
            <a:solidFill>
              <a:srgbClr val="FF3300"/>
            </a:solidFill>
            <a:round/>
            <a:headEnd/>
            <a:tailEnd/>
          </a:ln>
        </p:spPr>
        <p:txBody>
          <a:bodyPr/>
          <a:lstStyle/>
          <a:p>
            <a:endParaRPr lang="en-GB" dirty="0"/>
          </a:p>
        </p:txBody>
      </p:sp>
      <p:sp>
        <p:nvSpPr>
          <p:cNvPr id="113" name="Freeform 112"/>
          <p:cNvSpPr/>
          <p:nvPr/>
        </p:nvSpPr>
        <p:spPr bwMode="auto">
          <a:xfrm>
            <a:off x="1582613" y="3832609"/>
            <a:ext cx="417007" cy="175846"/>
          </a:xfrm>
          <a:custGeom>
            <a:avLst/>
            <a:gdLst>
              <a:gd name="connsiteX0" fmla="*/ 45218 w 417007"/>
              <a:gd name="connsiteY0" fmla="*/ 0 h 175846"/>
              <a:gd name="connsiteX1" fmla="*/ 417007 w 417007"/>
              <a:gd name="connsiteY1" fmla="*/ 175846 h 175846"/>
              <a:gd name="connsiteX2" fmla="*/ 0 w 417007"/>
              <a:gd name="connsiteY2" fmla="*/ 140677 h 175846"/>
            </a:gdLst>
            <a:ahLst/>
            <a:cxnLst>
              <a:cxn ang="0">
                <a:pos x="connsiteX0" y="connsiteY0"/>
              </a:cxn>
              <a:cxn ang="0">
                <a:pos x="connsiteX1" y="connsiteY1"/>
              </a:cxn>
              <a:cxn ang="0">
                <a:pos x="connsiteX2" y="connsiteY2"/>
              </a:cxn>
            </a:cxnLst>
            <a:rect l="l" t="t" r="r" b="b"/>
            <a:pathLst>
              <a:path w="417007" h="175846">
                <a:moveTo>
                  <a:pt x="45218" y="0"/>
                </a:moveTo>
                <a:lnTo>
                  <a:pt x="417007" y="175846"/>
                </a:lnTo>
                <a:lnTo>
                  <a:pt x="0" y="140677"/>
                </a:lnTo>
              </a:path>
            </a:pathLst>
          </a:cu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Arial" charset="0"/>
            </a:endParaRPr>
          </a:p>
        </p:txBody>
      </p:sp>
      <p:cxnSp>
        <p:nvCxnSpPr>
          <p:cNvPr id="114" name="Straight Connector 113"/>
          <p:cNvCxnSpPr/>
          <p:nvPr/>
        </p:nvCxnSpPr>
        <p:spPr bwMode="auto">
          <a:xfrm>
            <a:off x="2855961" y="4070350"/>
            <a:ext cx="629444" cy="43653"/>
          </a:xfrm>
          <a:prstGeom prst="line">
            <a:avLst/>
          </a:prstGeom>
          <a:solidFill>
            <a:schemeClr val="accent1"/>
          </a:solidFill>
          <a:ln w="28575" cap="flat" cmpd="sng" algn="ctr">
            <a:solidFill>
              <a:srgbClr val="FF0000"/>
            </a:solidFill>
            <a:prstDash val="solid"/>
            <a:round/>
            <a:headEnd type="none" w="med" len="med"/>
            <a:tailEnd type="none" w="med" len="med"/>
          </a:ln>
          <a:effectLst/>
        </p:spPr>
      </p:cxnSp>
      <p:sp>
        <p:nvSpPr>
          <p:cNvPr id="115" name="Freeform 114"/>
          <p:cNvSpPr/>
          <p:nvPr/>
        </p:nvSpPr>
        <p:spPr bwMode="auto">
          <a:xfrm>
            <a:off x="4152042" y="4318300"/>
            <a:ext cx="73477" cy="379240"/>
          </a:xfrm>
          <a:custGeom>
            <a:avLst/>
            <a:gdLst>
              <a:gd name="connsiteX0" fmla="*/ 0 w 76200"/>
              <a:gd name="connsiteY0" fmla="*/ 0 h 409575"/>
              <a:gd name="connsiteX1" fmla="*/ 76200 w 76200"/>
              <a:gd name="connsiteY1" fmla="*/ 114300 h 409575"/>
              <a:gd name="connsiteX2" fmla="*/ 76200 w 76200"/>
              <a:gd name="connsiteY2" fmla="*/ 409575 h 409575"/>
              <a:gd name="connsiteX0" fmla="*/ 0 w 76200"/>
              <a:gd name="connsiteY0" fmla="*/ 0 h 409575"/>
              <a:gd name="connsiteX1" fmla="*/ 58866 w 76200"/>
              <a:gd name="connsiteY1" fmla="*/ 114300 h 409575"/>
              <a:gd name="connsiteX2" fmla="*/ 76200 w 76200"/>
              <a:gd name="connsiteY2" fmla="*/ 409575 h 409575"/>
              <a:gd name="connsiteX0" fmla="*/ 0 w 58866"/>
              <a:gd name="connsiteY0" fmla="*/ 0 h 379240"/>
              <a:gd name="connsiteX1" fmla="*/ 58866 w 58866"/>
              <a:gd name="connsiteY1" fmla="*/ 114300 h 379240"/>
              <a:gd name="connsiteX2" fmla="*/ 54531 w 58866"/>
              <a:gd name="connsiteY2" fmla="*/ 379240 h 379240"/>
              <a:gd name="connsiteX0" fmla="*/ 0 w 64961"/>
              <a:gd name="connsiteY0" fmla="*/ 0 h 379240"/>
              <a:gd name="connsiteX1" fmla="*/ 58866 w 64961"/>
              <a:gd name="connsiteY1" fmla="*/ 114300 h 379240"/>
              <a:gd name="connsiteX2" fmla="*/ 64598 w 64961"/>
              <a:gd name="connsiteY2" fmla="*/ 257671 h 379240"/>
              <a:gd name="connsiteX3" fmla="*/ 54531 w 64961"/>
              <a:gd name="connsiteY3" fmla="*/ 379240 h 379240"/>
              <a:gd name="connsiteX0" fmla="*/ 0 w 73477"/>
              <a:gd name="connsiteY0" fmla="*/ 0 h 379240"/>
              <a:gd name="connsiteX1" fmla="*/ 58866 w 73477"/>
              <a:gd name="connsiteY1" fmla="*/ 114300 h 379240"/>
              <a:gd name="connsiteX2" fmla="*/ 73266 w 73477"/>
              <a:gd name="connsiteY2" fmla="*/ 257671 h 379240"/>
              <a:gd name="connsiteX3" fmla="*/ 54531 w 73477"/>
              <a:gd name="connsiteY3" fmla="*/ 379240 h 379240"/>
            </a:gdLst>
            <a:ahLst/>
            <a:cxnLst>
              <a:cxn ang="0">
                <a:pos x="connsiteX0" y="connsiteY0"/>
              </a:cxn>
              <a:cxn ang="0">
                <a:pos x="connsiteX1" y="connsiteY1"/>
              </a:cxn>
              <a:cxn ang="0">
                <a:pos x="connsiteX2" y="connsiteY2"/>
              </a:cxn>
              <a:cxn ang="0">
                <a:pos x="connsiteX3" y="connsiteY3"/>
              </a:cxn>
            </a:cxnLst>
            <a:rect l="l" t="t" r="r" b="b"/>
            <a:pathLst>
              <a:path w="73477" h="379240">
                <a:moveTo>
                  <a:pt x="0" y="0"/>
                </a:moveTo>
                <a:lnTo>
                  <a:pt x="58866" y="114300"/>
                </a:lnTo>
                <a:cubicBezTo>
                  <a:pt x="56443" y="162090"/>
                  <a:pt x="75689" y="209881"/>
                  <a:pt x="73266" y="257671"/>
                </a:cubicBezTo>
                <a:lnTo>
                  <a:pt x="54531" y="379240"/>
                </a:lnTo>
              </a:path>
            </a:pathLst>
          </a:cu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dirty="0" smtClean="0">
              <a:ln>
                <a:noFill/>
              </a:ln>
              <a:solidFill>
                <a:schemeClr val="tx1"/>
              </a:solidFill>
              <a:effectLst/>
              <a:latin typeface="Arial" charset="0"/>
              <a:cs typeface="Times New Roman" pitchFamily="18" charset="0"/>
            </a:endParaRPr>
          </a:p>
        </p:txBody>
      </p:sp>
      <p:sp>
        <p:nvSpPr>
          <p:cNvPr id="116" name="Freeform 115"/>
          <p:cNvSpPr/>
          <p:nvPr/>
        </p:nvSpPr>
        <p:spPr bwMode="auto">
          <a:xfrm>
            <a:off x="2565521" y="4255283"/>
            <a:ext cx="108341" cy="403029"/>
          </a:xfrm>
          <a:custGeom>
            <a:avLst/>
            <a:gdLst>
              <a:gd name="connsiteX0" fmla="*/ 138677 w 138677"/>
              <a:gd name="connsiteY0" fmla="*/ 0 h 455033"/>
              <a:gd name="connsiteX1" fmla="*/ 73672 w 138677"/>
              <a:gd name="connsiteY1" fmla="*/ 130009 h 455033"/>
              <a:gd name="connsiteX2" fmla="*/ 43337 w 138677"/>
              <a:gd name="connsiteY2" fmla="*/ 216682 h 455033"/>
              <a:gd name="connsiteX3" fmla="*/ 4334 w 138677"/>
              <a:gd name="connsiteY3" fmla="*/ 364026 h 455033"/>
              <a:gd name="connsiteX4" fmla="*/ 0 w 138677"/>
              <a:gd name="connsiteY4" fmla="*/ 455033 h 455033"/>
              <a:gd name="connsiteX0" fmla="*/ 108341 w 108341"/>
              <a:gd name="connsiteY0" fmla="*/ 0 h 403029"/>
              <a:gd name="connsiteX1" fmla="*/ 73672 w 108341"/>
              <a:gd name="connsiteY1" fmla="*/ 78005 h 403029"/>
              <a:gd name="connsiteX2" fmla="*/ 43337 w 108341"/>
              <a:gd name="connsiteY2" fmla="*/ 164678 h 403029"/>
              <a:gd name="connsiteX3" fmla="*/ 4334 w 108341"/>
              <a:gd name="connsiteY3" fmla="*/ 312022 h 403029"/>
              <a:gd name="connsiteX4" fmla="*/ 0 w 108341"/>
              <a:gd name="connsiteY4" fmla="*/ 403029 h 4030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41" h="403029">
                <a:moveTo>
                  <a:pt x="108341" y="0"/>
                </a:moveTo>
                <a:lnTo>
                  <a:pt x="73672" y="78005"/>
                </a:lnTo>
                <a:lnTo>
                  <a:pt x="43337" y="164678"/>
                </a:lnTo>
                <a:lnTo>
                  <a:pt x="4334" y="312022"/>
                </a:lnTo>
                <a:lnTo>
                  <a:pt x="0" y="403029"/>
                </a:lnTo>
              </a:path>
            </a:pathLst>
          </a:cu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dirty="0" smtClean="0">
              <a:ln>
                <a:noFill/>
              </a:ln>
              <a:solidFill>
                <a:schemeClr val="tx1"/>
              </a:solidFill>
              <a:effectLst/>
              <a:latin typeface="Arial" charset="0"/>
              <a:cs typeface="Times New Roman" pitchFamily="18" charset="0"/>
            </a:endParaRPr>
          </a:p>
        </p:txBody>
      </p:sp>
      <p:sp>
        <p:nvSpPr>
          <p:cNvPr id="117" name="TextBox 116"/>
          <p:cNvSpPr txBox="1"/>
          <p:nvPr/>
        </p:nvSpPr>
        <p:spPr>
          <a:xfrm>
            <a:off x="5485240" y="3665894"/>
            <a:ext cx="256319" cy="372140"/>
          </a:xfrm>
          <a:prstGeom prst="rect">
            <a:avLst/>
          </a:prstGeom>
          <a:noFill/>
        </p:spPr>
        <p:txBody>
          <a:bodyPr wrap="square" rtlCol="0">
            <a:spAutoFit/>
          </a:bodyPr>
          <a:lstStyle/>
          <a:p>
            <a:r>
              <a:rPr lang="en-GB" dirty="0" smtClean="0">
                <a:solidFill>
                  <a:schemeClr val="bg1"/>
                </a:solidFill>
              </a:rPr>
              <a:t>6</a:t>
            </a:r>
            <a:endParaRPr lang="en-GB" dirty="0">
              <a:solidFill>
                <a:schemeClr val="bg1"/>
              </a:solidFill>
            </a:endParaRPr>
          </a:p>
        </p:txBody>
      </p:sp>
      <p:sp>
        <p:nvSpPr>
          <p:cNvPr id="118" name="TextBox 117"/>
          <p:cNvSpPr txBox="1"/>
          <p:nvPr/>
        </p:nvSpPr>
        <p:spPr>
          <a:xfrm>
            <a:off x="1889691" y="3490570"/>
            <a:ext cx="256319" cy="372140"/>
          </a:xfrm>
          <a:prstGeom prst="rect">
            <a:avLst/>
          </a:prstGeom>
          <a:noFill/>
        </p:spPr>
        <p:txBody>
          <a:bodyPr wrap="square" rtlCol="0">
            <a:spAutoFit/>
          </a:bodyPr>
          <a:lstStyle/>
          <a:p>
            <a:r>
              <a:rPr lang="en-GB" dirty="0" smtClean="0">
                <a:solidFill>
                  <a:schemeClr val="bg1"/>
                </a:solidFill>
              </a:rPr>
              <a:t>7</a:t>
            </a:r>
            <a:endParaRPr lang="en-GB" dirty="0">
              <a:solidFill>
                <a:schemeClr val="bg1"/>
              </a:solidFill>
            </a:endParaRPr>
          </a:p>
        </p:txBody>
      </p:sp>
      <p:sp>
        <p:nvSpPr>
          <p:cNvPr id="119" name="TextBox 118"/>
          <p:cNvSpPr txBox="1"/>
          <p:nvPr/>
        </p:nvSpPr>
        <p:spPr>
          <a:xfrm>
            <a:off x="3062893" y="4100180"/>
            <a:ext cx="256319" cy="372140"/>
          </a:xfrm>
          <a:prstGeom prst="rect">
            <a:avLst/>
          </a:prstGeom>
          <a:noFill/>
        </p:spPr>
        <p:txBody>
          <a:bodyPr wrap="square" rtlCol="0">
            <a:spAutoFit/>
          </a:bodyPr>
          <a:lstStyle/>
          <a:p>
            <a:r>
              <a:rPr lang="en-GB" dirty="0" smtClean="0">
                <a:solidFill>
                  <a:srgbClr val="000099"/>
                </a:solidFill>
              </a:rPr>
              <a:t>8</a:t>
            </a:r>
            <a:endParaRPr lang="en-GB" dirty="0">
              <a:solidFill>
                <a:srgbClr val="000099"/>
              </a:solidFill>
            </a:endParaRPr>
          </a:p>
        </p:txBody>
      </p:sp>
      <p:sp>
        <p:nvSpPr>
          <p:cNvPr id="112" name="TextBox 111"/>
          <p:cNvSpPr txBox="1"/>
          <p:nvPr/>
        </p:nvSpPr>
        <p:spPr>
          <a:xfrm>
            <a:off x="152769" y="5717268"/>
            <a:ext cx="8634044" cy="1107996"/>
          </a:xfrm>
          <a:prstGeom prst="rect">
            <a:avLst/>
          </a:prstGeom>
          <a:noFill/>
        </p:spPr>
        <p:txBody>
          <a:bodyPr wrap="square" rtlCol="0">
            <a:spAutoFit/>
          </a:bodyPr>
          <a:lstStyle/>
          <a:p>
            <a:pPr algn="ctr"/>
            <a:r>
              <a:rPr lang="en-GB" sz="2200" b="0" i="1" dirty="0" smtClean="0">
                <a:solidFill>
                  <a:schemeClr val="bg1"/>
                </a:solidFill>
              </a:rPr>
              <a:t>If  the bow shoulder raises this will reduce angle 6 which will have the effect of making the bow feel heavier which will likely drop at the point of the release. </a:t>
            </a:r>
            <a:endParaRPr lang="en-GB" sz="2200" b="0" i="1" dirty="0">
              <a:solidFill>
                <a:schemeClr val="bg1"/>
              </a:solidFill>
            </a:endParaRPr>
          </a:p>
        </p:txBody>
      </p:sp>
      <p:sp>
        <p:nvSpPr>
          <p:cNvPr id="120" name="TextBox 119"/>
          <p:cNvSpPr txBox="1"/>
          <p:nvPr/>
        </p:nvSpPr>
        <p:spPr>
          <a:xfrm>
            <a:off x="7867015" y="6604084"/>
            <a:ext cx="1273175" cy="253916"/>
          </a:xfrm>
          <a:prstGeom prst="rect">
            <a:avLst/>
          </a:prstGeom>
          <a:noFill/>
        </p:spPr>
        <p:txBody>
          <a:bodyPr wrap="square" rtlCol="0">
            <a:spAutoFit/>
          </a:bodyPr>
          <a:lstStyle/>
          <a:p>
            <a:pPr algn="r"/>
            <a:r>
              <a:rPr lang="en-GB" sz="1050" b="0" dirty="0" smtClean="0">
                <a:solidFill>
                  <a:schemeClr val="bg1"/>
                </a:solidFill>
              </a:rPr>
              <a:t>Ken Bearman</a:t>
            </a:r>
            <a:endParaRPr lang="en-GB" sz="1050" b="0" dirty="0">
              <a:solidFill>
                <a:schemeClr val="bg1"/>
              </a:solidFill>
            </a:endParaRPr>
          </a:p>
        </p:txBody>
      </p:sp>
    </p:spTree>
    <p:extLst>
      <p:ext uri="{BB962C8B-B14F-4D97-AF65-F5344CB8AC3E}">
        <p14:creationId xmlns:p14="http://schemas.microsoft.com/office/powerpoint/2010/main" val="1688368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1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0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0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4"/>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1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4"/>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07"/>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13"/>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1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11"/>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102"/>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117"/>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animBg="1"/>
      <p:bldP spid="103" grpId="0"/>
      <p:bldP spid="104" grpId="0" animBg="1"/>
      <p:bldP spid="107" grpId="0" animBg="1"/>
      <p:bldP spid="108" grpId="0" animBg="1"/>
      <p:bldP spid="109" grpId="0" animBg="1"/>
      <p:bldP spid="110" grpId="0" animBg="1"/>
      <p:bldP spid="111" grpId="0" animBg="1"/>
      <p:bldP spid="113" grpId="0" animBg="1"/>
      <p:bldP spid="117" grpId="0"/>
      <p:bldP spid="118" grpId="0"/>
      <p:bldP spid="119" grpId="0"/>
      <p:bldP spid="1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0" y="246063"/>
            <a:ext cx="9144000" cy="404812"/>
          </a:xfrm>
          <a:prstGeom prst="rect">
            <a:avLst/>
          </a:prstGeom>
          <a:solidFill>
            <a:schemeClr val="bg1"/>
          </a:solidFill>
          <a:ln w="9525">
            <a:solidFill>
              <a:schemeClr val="tx1"/>
            </a:solidFill>
            <a:miter lim="800000"/>
            <a:headEnd/>
            <a:tailEnd/>
          </a:ln>
        </p:spPr>
        <p:txBody>
          <a:bodyPr wrap="none" anchor="ctr"/>
          <a:lstStyle/>
          <a:p>
            <a:pPr algn="ctr"/>
            <a:r>
              <a:rPr lang="en-CA" altLang="ja-JP" dirty="0">
                <a:solidFill>
                  <a:srgbClr val="0168AC"/>
                </a:solidFill>
                <a:latin typeface="Verdana" pitchFamily="34" charset="0"/>
                <a:ea typeface="ＭＳ Ｐゴシック" charset="-128"/>
              </a:rPr>
              <a:t>2011 World Archery Coaching Seminar</a:t>
            </a:r>
            <a:endParaRPr lang="en-CA" dirty="0">
              <a:solidFill>
                <a:srgbClr val="0168AC"/>
              </a:solidFill>
              <a:latin typeface="Verdana" pitchFamily="34" charset="0"/>
            </a:endParaRPr>
          </a:p>
        </p:txBody>
      </p:sp>
      <p:pic>
        <p:nvPicPr>
          <p:cNvPr id="3" name="Picture 4" descr="Y:\06 Communication\Logo FITA\09 World Archery\00_WA1_RG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0327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2"/>
          <p:cNvSpPr txBox="1">
            <a:spLocks noChangeArrowheads="1"/>
          </p:cNvSpPr>
          <p:nvPr/>
        </p:nvSpPr>
        <p:spPr>
          <a:xfrm>
            <a:off x="409575" y="802581"/>
            <a:ext cx="8229600" cy="558800"/>
          </a:xfrm>
          <a:prstGeom prst="rect">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algn="l" eaLnBrk="1" hangingPunct="1"/>
            <a:r>
              <a:rPr lang="en-GB" sz="2800" b="1" dirty="0" smtClean="0">
                <a:solidFill>
                  <a:schemeClr val="bg1"/>
                </a:solidFill>
              </a:rPr>
              <a:t>Frontal View 3 </a:t>
            </a:r>
            <a:r>
              <a:rPr lang="en-GB" sz="2800" b="0" dirty="0" smtClean="0">
                <a:solidFill>
                  <a:schemeClr val="bg1"/>
                </a:solidFill>
              </a:rPr>
              <a:t>(low elbow)</a:t>
            </a:r>
          </a:p>
        </p:txBody>
      </p:sp>
      <p:sp>
        <p:nvSpPr>
          <p:cNvPr id="5" name="Rectangle 3"/>
          <p:cNvSpPr txBox="1">
            <a:spLocks noChangeArrowheads="1"/>
          </p:cNvSpPr>
          <p:nvPr/>
        </p:nvSpPr>
        <p:spPr>
          <a:xfrm>
            <a:off x="419100" y="1451868"/>
            <a:ext cx="8505825" cy="1005582"/>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lnSpc>
                <a:spcPct val="80000"/>
              </a:lnSpc>
              <a:buFontTx/>
              <a:buNone/>
            </a:pPr>
            <a:r>
              <a:rPr lang="en-GB" sz="2400" b="0" dirty="0" smtClean="0">
                <a:solidFill>
                  <a:schemeClr val="bg1"/>
                </a:solidFill>
              </a:rPr>
              <a:t>With the drawing elbow in line with the “arrow line” the Power line will be jeopardised, but it will be easier to keep the third finger wrapped around the string. </a:t>
            </a:r>
          </a:p>
        </p:txBody>
      </p:sp>
      <p:sp>
        <p:nvSpPr>
          <p:cNvPr id="6" name="Freeform 117"/>
          <p:cNvSpPr>
            <a:spLocks/>
          </p:cNvSpPr>
          <p:nvPr/>
        </p:nvSpPr>
        <p:spPr bwMode="auto">
          <a:xfrm>
            <a:off x="2860675" y="3096418"/>
            <a:ext cx="762000" cy="750888"/>
          </a:xfrm>
          <a:custGeom>
            <a:avLst/>
            <a:gdLst>
              <a:gd name="T0" fmla="*/ 435 w 1875"/>
              <a:gd name="T1" fmla="*/ 1809 h 1809"/>
              <a:gd name="T2" fmla="*/ 296 w 1875"/>
              <a:gd name="T3" fmla="*/ 1607 h 1809"/>
              <a:gd name="T4" fmla="*/ 105 w 1875"/>
              <a:gd name="T5" fmla="*/ 1419 h 1809"/>
              <a:gd name="T6" fmla="*/ 60 w 1875"/>
              <a:gd name="T7" fmla="*/ 1209 h 1809"/>
              <a:gd name="T8" fmla="*/ 8 w 1875"/>
              <a:gd name="T9" fmla="*/ 969 h 1809"/>
              <a:gd name="T10" fmla="*/ 0 w 1875"/>
              <a:gd name="T11" fmla="*/ 579 h 1809"/>
              <a:gd name="T12" fmla="*/ 65 w 1875"/>
              <a:gd name="T13" fmla="*/ 374 h 1809"/>
              <a:gd name="T14" fmla="*/ 188 w 1875"/>
              <a:gd name="T15" fmla="*/ 240 h 1809"/>
              <a:gd name="T16" fmla="*/ 285 w 1875"/>
              <a:gd name="T17" fmla="*/ 164 h 1809"/>
              <a:gd name="T18" fmla="*/ 402 w 1875"/>
              <a:gd name="T19" fmla="*/ 85 h 1809"/>
              <a:gd name="T20" fmla="*/ 622 w 1875"/>
              <a:gd name="T21" fmla="*/ 73 h 1809"/>
              <a:gd name="T22" fmla="*/ 865 w 1875"/>
              <a:gd name="T23" fmla="*/ 14 h 1809"/>
              <a:gd name="T24" fmla="*/ 1133 w 1875"/>
              <a:gd name="T25" fmla="*/ 0 h 1809"/>
              <a:gd name="T26" fmla="*/ 1284 w 1875"/>
              <a:gd name="T27" fmla="*/ 47 h 1809"/>
              <a:gd name="T28" fmla="*/ 1445 w 1875"/>
              <a:gd name="T29" fmla="*/ 47 h 1809"/>
              <a:gd name="T30" fmla="*/ 1625 w 1875"/>
              <a:gd name="T31" fmla="*/ 104 h 1809"/>
              <a:gd name="T32" fmla="*/ 1815 w 1875"/>
              <a:gd name="T33" fmla="*/ 124 h 1809"/>
              <a:gd name="T34" fmla="*/ 1875 w 1875"/>
              <a:gd name="T35" fmla="*/ 174 h 1809"/>
              <a:gd name="T36" fmla="*/ 1875 w 1875"/>
              <a:gd name="T37" fmla="*/ 244 h 1809"/>
              <a:gd name="T38" fmla="*/ 1805 w 1875"/>
              <a:gd name="T39" fmla="*/ 414 h 1809"/>
              <a:gd name="T40" fmla="*/ 1665 w 1875"/>
              <a:gd name="T41" fmla="*/ 484 h 1809"/>
              <a:gd name="T42" fmla="*/ 1305 w 1875"/>
              <a:gd name="T43" fmla="*/ 494 h 1809"/>
              <a:gd name="T44" fmla="*/ 1105 w 1875"/>
              <a:gd name="T45" fmla="*/ 464 h 1809"/>
              <a:gd name="T46" fmla="*/ 955 w 1875"/>
              <a:gd name="T47" fmla="*/ 474 h 1809"/>
              <a:gd name="T48" fmla="*/ 855 w 1875"/>
              <a:gd name="T49" fmla="*/ 504 h 1809"/>
              <a:gd name="T50" fmla="*/ 835 w 1875"/>
              <a:gd name="T51" fmla="*/ 624 h 1809"/>
              <a:gd name="T52" fmla="*/ 845 w 1875"/>
              <a:gd name="T53" fmla="*/ 704 h 1809"/>
              <a:gd name="T54" fmla="*/ 930 w 1875"/>
              <a:gd name="T55" fmla="*/ 804 h 1809"/>
              <a:gd name="T56" fmla="*/ 945 w 1875"/>
              <a:gd name="T57" fmla="*/ 914 h 1809"/>
              <a:gd name="T58" fmla="*/ 855 w 1875"/>
              <a:gd name="T59" fmla="*/ 969 h 1809"/>
              <a:gd name="T60" fmla="*/ 840 w 1875"/>
              <a:gd name="T61" fmla="*/ 1254 h 1809"/>
              <a:gd name="T62" fmla="*/ 690 w 1875"/>
              <a:gd name="T63" fmla="*/ 1254 h 1809"/>
              <a:gd name="T64" fmla="*/ 645 w 1875"/>
              <a:gd name="T65" fmla="*/ 1104 h 1809"/>
              <a:gd name="T66" fmla="*/ 506 w 1875"/>
              <a:gd name="T67" fmla="*/ 975 h 1809"/>
              <a:gd name="T68" fmla="*/ 385 w 1875"/>
              <a:gd name="T69" fmla="*/ 944 h 1809"/>
              <a:gd name="T70" fmla="*/ 344 w 1875"/>
              <a:gd name="T71" fmla="*/ 963 h 1809"/>
              <a:gd name="T72" fmla="*/ 273 w 1875"/>
              <a:gd name="T73" fmla="*/ 1307 h 1809"/>
              <a:gd name="T74" fmla="*/ 310 w 1875"/>
              <a:gd name="T75" fmla="*/ 1408 h 1809"/>
              <a:gd name="T76" fmla="*/ 435 w 1875"/>
              <a:gd name="T77" fmla="*/ 1554 h 1809"/>
              <a:gd name="T78" fmla="*/ 510 w 1875"/>
              <a:gd name="T79" fmla="*/ 1614 h 180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875"/>
              <a:gd name="T121" fmla="*/ 0 h 1809"/>
              <a:gd name="T122" fmla="*/ 1875 w 1875"/>
              <a:gd name="T123" fmla="*/ 1809 h 1809"/>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875" h="1809">
                <a:moveTo>
                  <a:pt x="435" y="1809"/>
                </a:moveTo>
                <a:lnTo>
                  <a:pt x="296" y="1607"/>
                </a:lnTo>
                <a:lnTo>
                  <a:pt x="105" y="1419"/>
                </a:lnTo>
                <a:lnTo>
                  <a:pt x="60" y="1209"/>
                </a:lnTo>
                <a:lnTo>
                  <a:pt x="8" y="969"/>
                </a:lnTo>
                <a:lnTo>
                  <a:pt x="0" y="579"/>
                </a:lnTo>
                <a:lnTo>
                  <a:pt x="65" y="374"/>
                </a:lnTo>
                <a:lnTo>
                  <a:pt x="188" y="240"/>
                </a:lnTo>
                <a:lnTo>
                  <a:pt x="285" y="164"/>
                </a:lnTo>
                <a:lnTo>
                  <a:pt x="402" y="85"/>
                </a:lnTo>
                <a:lnTo>
                  <a:pt x="622" y="73"/>
                </a:lnTo>
                <a:lnTo>
                  <a:pt x="865" y="14"/>
                </a:lnTo>
                <a:lnTo>
                  <a:pt x="1133" y="0"/>
                </a:lnTo>
                <a:lnTo>
                  <a:pt x="1284" y="47"/>
                </a:lnTo>
                <a:lnTo>
                  <a:pt x="1445" y="47"/>
                </a:lnTo>
                <a:lnTo>
                  <a:pt x="1625" y="104"/>
                </a:lnTo>
                <a:lnTo>
                  <a:pt x="1815" y="124"/>
                </a:lnTo>
                <a:lnTo>
                  <a:pt x="1875" y="174"/>
                </a:lnTo>
                <a:lnTo>
                  <a:pt x="1875" y="244"/>
                </a:lnTo>
                <a:lnTo>
                  <a:pt x="1805" y="414"/>
                </a:lnTo>
                <a:lnTo>
                  <a:pt x="1665" y="484"/>
                </a:lnTo>
                <a:lnTo>
                  <a:pt x="1305" y="494"/>
                </a:lnTo>
                <a:lnTo>
                  <a:pt x="1105" y="464"/>
                </a:lnTo>
                <a:lnTo>
                  <a:pt x="955" y="474"/>
                </a:lnTo>
                <a:lnTo>
                  <a:pt x="855" y="504"/>
                </a:lnTo>
                <a:lnTo>
                  <a:pt x="835" y="624"/>
                </a:lnTo>
                <a:lnTo>
                  <a:pt x="845" y="704"/>
                </a:lnTo>
                <a:lnTo>
                  <a:pt x="930" y="804"/>
                </a:lnTo>
                <a:lnTo>
                  <a:pt x="945" y="914"/>
                </a:lnTo>
                <a:lnTo>
                  <a:pt x="855" y="969"/>
                </a:lnTo>
                <a:lnTo>
                  <a:pt x="840" y="1254"/>
                </a:lnTo>
                <a:lnTo>
                  <a:pt x="690" y="1254"/>
                </a:lnTo>
                <a:lnTo>
                  <a:pt x="645" y="1104"/>
                </a:lnTo>
                <a:lnTo>
                  <a:pt x="506" y="975"/>
                </a:lnTo>
                <a:lnTo>
                  <a:pt x="385" y="944"/>
                </a:lnTo>
                <a:lnTo>
                  <a:pt x="344" y="963"/>
                </a:lnTo>
                <a:cubicBezTo>
                  <a:pt x="249" y="1177"/>
                  <a:pt x="273" y="1064"/>
                  <a:pt x="273" y="1307"/>
                </a:cubicBezTo>
                <a:lnTo>
                  <a:pt x="310" y="1408"/>
                </a:lnTo>
                <a:lnTo>
                  <a:pt x="435" y="1554"/>
                </a:lnTo>
                <a:lnTo>
                  <a:pt x="510" y="1614"/>
                </a:lnTo>
              </a:path>
            </a:pathLst>
          </a:custGeom>
          <a:gradFill rotWithShape="1">
            <a:gsLst>
              <a:gs pos="0">
                <a:srgbClr val="595959"/>
              </a:gs>
              <a:gs pos="100000">
                <a:srgbClr val="C0C0C0"/>
              </a:gs>
            </a:gsLst>
            <a:lin ang="5400000" scaled="1"/>
          </a:gradFill>
          <a:ln w="9525">
            <a:solidFill>
              <a:srgbClr val="000000"/>
            </a:solidFill>
            <a:round/>
            <a:headEnd/>
            <a:tailEnd/>
          </a:ln>
        </p:spPr>
        <p:txBody>
          <a:bodyPr/>
          <a:lstStyle/>
          <a:p>
            <a:endParaRPr lang="en-GB" dirty="0"/>
          </a:p>
        </p:txBody>
      </p:sp>
      <p:sp>
        <p:nvSpPr>
          <p:cNvPr id="7" name="Freeform 118"/>
          <p:cNvSpPr>
            <a:spLocks/>
          </p:cNvSpPr>
          <p:nvPr/>
        </p:nvSpPr>
        <p:spPr bwMode="auto">
          <a:xfrm>
            <a:off x="3009900" y="3704431"/>
            <a:ext cx="395288" cy="373062"/>
          </a:xfrm>
          <a:custGeom>
            <a:avLst/>
            <a:gdLst>
              <a:gd name="T0" fmla="*/ 71 w 249"/>
              <a:gd name="T1" fmla="*/ 0 h 235"/>
              <a:gd name="T2" fmla="*/ 36 w 249"/>
              <a:gd name="T3" fmla="*/ 47 h 235"/>
              <a:gd name="T4" fmla="*/ 17 w 249"/>
              <a:gd name="T5" fmla="*/ 86 h 235"/>
              <a:gd name="T6" fmla="*/ 25 w 249"/>
              <a:gd name="T7" fmla="*/ 141 h 235"/>
              <a:gd name="T8" fmla="*/ 0 w 249"/>
              <a:gd name="T9" fmla="*/ 229 h 235"/>
              <a:gd name="T10" fmla="*/ 114 w 249"/>
              <a:gd name="T11" fmla="*/ 235 h 235"/>
              <a:gd name="T12" fmla="*/ 249 w 249"/>
              <a:gd name="T13" fmla="*/ 205 h 235"/>
              <a:gd name="T14" fmla="*/ 0 60000 65536"/>
              <a:gd name="T15" fmla="*/ 0 60000 65536"/>
              <a:gd name="T16" fmla="*/ 0 60000 65536"/>
              <a:gd name="T17" fmla="*/ 0 60000 65536"/>
              <a:gd name="T18" fmla="*/ 0 60000 65536"/>
              <a:gd name="T19" fmla="*/ 0 60000 65536"/>
              <a:gd name="T20" fmla="*/ 0 60000 65536"/>
              <a:gd name="T21" fmla="*/ 0 w 249"/>
              <a:gd name="T22" fmla="*/ 0 h 235"/>
              <a:gd name="T23" fmla="*/ 249 w 249"/>
              <a:gd name="T24" fmla="*/ 235 h 2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9" h="235">
                <a:moveTo>
                  <a:pt x="71" y="0"/>
                </a:moveTo>
                <a:lnTo>
                  <a:pt x="36" y="47"/>
                </a:lnTo>
                <a:lnTo>
                  <a:pt x="17" y="86"/>
                </a:lnTo>
                <a:lnTo>
                  <a:pt x="25" y="141"/>
                </a:lnTo>
                <a:lnTo>
                  <a:pt x="0" y="229"/>
                </a:lnTo>
                <a:lnTo>
                  <a:pt x="114" y="235"/>
                </a:lnTo>
                <a:lnTo>
                  <a:pt x="249" y="205"/>
                </a:lnTo>
              </a:path>
            </a:pathLst>
          </a:custGeom>
          <a:gradFill rotWithShape="1">
            <a:gsLst>
              <a:gs pos="0">
                <a:srgbClr val="EFCFAA"/>
              </a:gs>
              <a:gs pos="100000">
                <a:srgbClr val="F9D7B1"/>
              </a:gs>
            </a:gsLst>
            <a:lin ang="0" scaled="1"/>
          </a:gradFill>
          <a:ln w="9525">
            <a:solidFill>
              <a:srgbClr val="000000"/>
            </a:solidFill>
            <a:round/>
            <a:headEnd/>
            <a:tailEnd/>
          </a:ln>
        </p:spPr>
        <p:txBody>
          <a:bodyPr/>
          <a:lstStyle/>
          <a:p>
            <a:endParaRPr lang="en-GB" dirty="0"/>
          </a:p>
        </p:txBody>
      </p:sp>
      <p:sp>
        <p:nvSpPr>
          <p:cNvPr id="8" name="Freeform 119"/>
          <p:cNvSpPr>
            <a:spLocks/>
          </p:cNvSpPr>
          <p:nvPr/>
        </p:nvSpPr>
        <p:spPr bwMode="auto">
          <a:xfrm>
            <a:off x="3611563" y="3525043"/>
            <a:ext cx="33337" cy="63500"/>
          </a:xfrm>
          <a:custGeom>
            <a:avLst/>
            <a:gdLst>
              <a:gd name="T0" fmla="*/ 0 w 55"/>
              <a:gd name="T1" fmla="*/ 45 h 95"/>
              <a:gd name="T2" fmla="*/ 35 w 55"/>
              <a:gd name="T3" fmla="*/ 35 h 95"/>
              <a:gd name="T4" fmla="*/ 55 w 55"/>
              <a:gd name="T5" fmla="*/ 0 h 95"/>
              <a:gd name="T6" fmla="*/ 50 w 55"/>
              <a:gd name="T7" fmla="*/ 40 h 95"/>
              <a:gd name="T8" fmla="*/ 15 w 55"/>
              <a:gd name="T9" fmla="*/ 95 h 95"/>
              <a:gd name="T10" fmla="*/ 0 60000 65536"/>
              <a:gd name="T11" fmla="*/ 0 60000 65536"/>
              <a:gd name="T12" fmla="*/ 0 60000 65536"/>
              <a:gd name="T13" fmla="*/ 0 60000 65536"/>
              <a:gd name="T14" fmla="*/ 0 60000 65536"/>
              <a:gd name="T15" fmla="*/ 0 w 55"/>
              <a:gd name="T16" fmla="*/ 0 h 95"/>
              <a:gd name="T17" fmla="*/ 55 w 55"/>
              <a:gd name="T18" fmla="*/ 95 h 95"/>
            </a:gdLst>
            <a:ahLst/>
            <a:cxnLst>
              <a:cxn ang="T10">
                <a:pos x="T0" y="T1"/>
              </a:cxn>
              <a:cxn ang="T11">
                <a:pos x="T2" y="T3"/>
              </a:cxn>
              <a:cxn ang="T12">
                <a:pos x="T4" y="T5"/>
              </a:cxn>
              <a:cxn ang="T13">
                <a:pos x="T6" y="T7"/>
              </a:cxn>
              <a:cxn ang="T14">
                <a:pos x="T8" y="T9"/>
              </a:cxn>
            </a:cxnLst>
            <a:rect l="T15" t="T16" r="T17" b="T18"/>
            <a:pathLst>
              <a:path w="55" h="95">
                <a:moveTo>
                  <a:pt x="0" y="45"/>
                </a:moveTo>
                <a:lnTo>
                  <a:pt x="35" y="35"/>
                </a:lnTo>
                <a:lnTo>
                  <a:pt x="55" y="0"/>
                </a:lnTo>
                <a:lnTo>
                  <a:pt x="50" y="40"/>
                </a:lnTo>
                <a:lnTo>
                  <a:pt x="15" y="95"/>
                </a:lnTo>
              </a:path>
            </a:pathLst>
          </a:custGeom>
          <a:noFill/>
          <a:ln w="9525">
            <a:solidFill>
              <a:srgbClr val="000000"/>
            </a:solidFill>
            <a:round/>
            <a:headEnd/>
            <a:tailEnd/>
          </a:ln>
        </p:spPr>
        <p:txBody>
          <a:bodyPr/>
          <a:lstStyle/>
          <a:p>
            <a:endParaRPr lang="en-GB" dirty="0"/>
          </a:p>
        </p:txBody>
      </p:sp>
      <p:sp>
        <p:nvSpPr>
          <p:cNvPr id="9" name="Freeform 120"/>
          <p:cNvSpPr>
            <a:spLocks/>
          </p:cNvSpPr>
          <p:nvPr/>
        </p:nvSpPr>
        <p:spPr bwMode="auto">
          <a:xfrm>
            <a:off x="2976563" y="3280568"/>
            <a:ext cx="701675" cy="757238"/>
          </a:xfrm>
          <a:custGeom>
            <a:avLst/>
            <a:gdLst>
              <a:gd name="T0" fmla="*/ 84 w 486"/>
              <a:gd name="T1" fmla="*/ 350 h 540"/>
              <a:gd name="T2" fmla="*/ 61 w 486"/>
              <a:gd name="T3" fmla="*/ 341 h 540"/>
              <a:gd name="T4" fmla="*/ 22 w 486"/>
              <a:gd name="T5" fmla="*/ 312 h 540"/>
              <a:gd name="T6" fmla="*/ 0 w 486"/>
              <a:gd name="T7" fmla="*/ 261 h 540"/>
              <a:gd name="T8" fmla="*/ 0 w 486"/>
              <a:gd name="T9" fmla="*/ 202 h 540"/>
              <a:gd name="T10" fmla="*/ 8 w 486"/>
              <a:gd name="T11" fmla="*/ 163 h 540"/>
              <a:gd name="T12" fmla="*/ 36 w 486"/>
              <a:gd name="T13" fmla="*/ 147 h 540"/>
              <a:gd name="T14" fmla="*/ 59 w 486"/>
              <a:gd name="T15" fmla="*/ 160 h 540"/>
              <a:gd name="T16" fmla="*/ 90 w 486"/>
              <a:gd name="T17" fmla="*/ 178 h 540"/>
              <a:gd name="T18" fmla="*/ 118 w 486"/>
              <a:gd name="T19" fmla="*/ 246 h 540"/>
              <a:gd name="T20" fmla="*/ 160 w 486"/>
              <a:gd name="T21" fmla="*/ 243 h 540"/>
              <a:gd name="T22" fmla="*/ 157 w 486"/>
              <a:gd name="T23" fmla="*/ 175 h 540"/>
              <a:gd name="T24" fmla="*/ 174 w 486"/>
              <a:gd name="T25" fmla="*/ 151 h 540"/>
              <a:gd name="T26" fmla="*/ 184 w 486"/>
              <a:gd name="T27" fmla="*/ 102 h 540"/>
              <a:gd name="T28" fmla="*/ 156 w 486"/>
              <a:gd name="T29" fmla="*/ 80 h 540"/>
              <a:gd name="T30" fmla="*/ 157 w 486"/>
              <a:gd name="T31" fmla="*/ 59 h 540"/>
              <a:gd name="T32" fmla="*/ 162 w 486"/>
              <a:gd name="T33" fmla="*/ 18 h 540"/>
              <a:gd name="T34" fmla="*/ 194 w 486"/>
              <a:gd name="T35" fmla="*/ 2 h 540"/>
              <a:gd name="T36" fmla="*/ 236 w 486"/>
              <a:gd name="T37" fmla="*/ 8 h 540"/>
              <a:gd name="T38" fmla="*/ 363 w 486"/>
              <a:gd name="T39" fmla="*/ 17 h 540"/>
              <a:gd name="T40" fmla="*/ 399 w 486"/>
              <a:gd name="T41" fmla="*/ 9 h 540"/>
              <a:gd name="T42" fmla="*/ 420 w 486"/>
              <a:gd name="T43" fmla="*/ 0 h 540"/>
              <a:gd name="T44" fmla="*/ 436 w 486"/>
              <a:gd name="T45" fmla="*/ 49 h 540"/>
              <a:gd name="T46" fmla="*/ 443 w 486"/>
              <a:gd name="T47" fmla="*/ 88 h 540"/>
              <a:gd name="T48" fmla="*/ 449 w 486"/>
              <a:gd name="T49" fmla="*/ 113 h 540"/>
              <a:gd name="T50" fmla="*/ 451 w 486"/>
              <a:gd name="T51" fmla="*/ 149 h 540"/>
              <a:gd name="T52" fmla="*/ 445 w 486"/>
              <a:gd name="T53" fmla="*/ 174 h 540"/>
              <a:gd name="T54" fmla="*/ 438 w 486"/>
              <a:gd name="T55" fmla="*/ 208 h 540"/>
              <a:gd name="T56" fmla="*/ 447 w 486"/>
              <a:gd name="T57" fmla="*/ 237 h 540"/>
              <a:gd name="T58" fmla="*/ 460 w 486"/>
              <a:gd name="T59" fmla="*/ 266 h 540"/>
              <a:gd name="T60" fmla="*/ 486 w 486"/>
              <a:gd name="T61" fmla="*/ 302 h 540"/>
              <a:gd name="T62" fmla="*/ 480 w 486"/>
              <a:gd name="T63" fmla="*/ 323 h 540"/>
              <a:gd name="T64" fmla="*/ 462 w 486"/>
              <a:gd name="T65" fmla="*/ 326 h 540"/>
              <a:gd name="T66" fmla="*/ 444 w 486"/>
              <a:gd name="T67" fmla="*/ 332 h 540"/>
              <a:gd name="T68" fmla="*/ 441 w 486"/>
              <a:gd name="T69" fmla="*/ 359 h 540"/>
              <a:gd name="T70" fmla="*/ 436 w 486"/>
              <a:gd name="T71" fmla="*/ 389 h 540"/>
              <a:gd name="T72" fmla="*/ 432 w 486"/>
              <a:gd name="T73" fmla="*/ 398 h 540"/>
              <a:gd name="T74" fmla="*/ 441 w 486"/>
              <a:gd name="T75" fmla="*/ 421 h 540"/>
              <a:gd name="T76" fmla="*/ 426 w 486"/>
              <a:gd name="T77" fmla="*/ 434 h 540"/>
              <a:gd name="T78" fmla="*/ 424 w 486"/>
              <a:gd name="T79" fmla="*/ 457 h 540"/>
              <a:gd name="T80" fmla="*/ 413 w 486"/>
              <a:gd name="T81" fmla="*/ 507 h 540"/>
              <a:gd name="T82" fmla="*/ 360 w 486"/>
              <a:gd name="T83" fmla="*/ 540 h 540"/>
              <a:gd name="T84" fmla="*/ 281 w 486"/>
              <a:gd name="T85" fmla="*/ 525 h 540"/>
              <a:gd name="T86" fmla="*/ 214 w 486"/>
              <a:gd name="T87" fmla="*/ 504 h 540"/>
              <a:gd name="T88" fmla="*/ 163 w 486"/>
              <a:gd name="T89" fmla="*/ 466 h 540"/>
              <a:gd name="T90" fmla="*/ 135 w 486"/>
              <a:gd name="T91" fmla="*/ 427 h 540"/>
              <a:gd name="T92" fmla="*/ 115 w 486"/>
              <a:gd name="T93" fmla="*/ 377 h 540"/>
              <a:gd name="T94" fmla="*/ 110 w 486"/>
              <a:gd name="T95" fmla="*/ 338 h 540"/>
              <a:gd name="T96" fmla="*/ 84 w 486"/>
              <a:gd name="T97" fmla="*/ 350 h 54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86"/>
              <a:gd name="T148" fmla="*/ 0 h 540"/>
              <a:gd name="T149" fmla="*/ 486 w 486"/>
              <a:gd name="T150" fmla="*/ 540 h 54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86" h="540">
                <a:moveTo>
                  <a:pt x="84" y="350"/>
                </a:moveTo>
                <a:lnTo>
                  <a:pt x="61" y="341"/>
                </a:lnTo>
                <a:lnTo>
                  <a:pt x="22" y="312"/>
                </a:lnTo>
                <a:lnTo>
                  <a:pt x="0" y="261"/>
                </a:lnTo>
                <a:lnTo>
                  <a:pt x="0" y="202"/>
                </a:lnTo>
                <a:lnTo>
                  <a:pt x="8" y="163"/>
                </a:lnTo>
                <a:lnTo>
                  <a:pt x="36" y="147"/>
                </a:lnTo>
                <a:lnTo>
                  <a:pt x="59" y="160"/>
                </a:lnTo>
                <a:lnTo>
                  <a:pt x="90" y="178"/>
                </a:lnTo>
                <a:lnTo>
                  <a:pt x="118" y="246"/>
                </a:lnTo>
                <a:lnTo>
                  <a:pt x="160" y="243"/>
                </a:lnTo>
                <a:lnTo>
                  <a:pt x="157" y="175"/>
                </a:lnTo>
                <a:lnTo>
                  <a:pt x="174" y="151"/>
                </a:lnTo>
                <a:lnTo>
                  <a:pt x="184" y="102"/>
                </a:lnTo>
                <a:lnTo>
                  <a:pt x="156" y="80"/>
                </a:lnTo>
                <a:lnTo>
                  <a:pt x="157" y="59"/>
                </a:lnTo>
                <a:lnTo>
                  <a:pt x="162" y="18"/>
                </a:lnTo>
                <a:lnTo>
                  <a:pt x="194" y="2"/>
                </a:lnTo>
                <a:lnTo>
                  <a:pt x="236" y="8"/>
                </a:lnTo>
                <a:lnTo>
                  <a:pt x="363" y="17"/>
                </a:lnTo>
                <a:lnTo>
                  <a:pt x="399" y="9"/>
                </a:lnTo>
                <a:lnTo>
                  <a:pt x="420" y="0"/>
                </a:lnTo>
                <a:lnTo>
                  <a:pt x="436" y="49"/>
                </a:lnTo>
                <a:lnTo>
                  <a:pt x="443" y="88"/>
                </a:lnTo>
                <a:lnTo>
                  <a:pt x="449" y="113"/>
                </a:lnTo>
                <a:lnTo>
                  <a:pt x="451" y="149"/>
                </a:lnTo>
                <a:lnTo>
                  <a:pt x="445" y="174"/>
                </a:lnTo>
                <a:lnTo>
                  <a:pt x="438" y="208"/>
                </a:lnTo>
                <a:lnTo>
                  <a:pt x="447" y="237"/>
                </a:lnTo>
                <a:lnTo>
                  <a:pt x="460" y="266"/>
                </a:lnTo>
                <a:cubicBezTo>
                  <a:pt x="472" y="293"/>
                  <a:pt x="483" y="293"/>
                  <a:pt x="486" y="302"/>
                </a:cubicBezTo>
                <a:lnTo>
                  <a:pt x="480" y="323"/>
                </a:lnTo>
                <a:lnTo>
                  <a:pt x="462" y="326"/>
                </a:lnTo>
                <a:lnTo>
                  <a:pt x="444" y="332"/>
                </a:lnTo>
                <a:lnTo>
                  <a:pt x="441" y="359"/>
                </a:lnTo>
                <a:lnTo>
                  <a:pt x="436" y="389"/>
                </a:lnTo>
                <a:lnTo>
                  <a:pt x="432" y="398"/>
                </a:lnTo>
                <a:lnTo>
                  <a:pt x="441" y="421"/>
                </a:lnTo>
                <a:lnTo>
                  <a:pt x="426" y="434"/>
                </a:lnTo>
                <a:lnTo>
                  <a:pt x="424" y="457"/>
                </a:lnTo>
                <a:lnTo>
                  <a:pt x="413" y="507"/>
                </a:lnTo>
                <a:lnTo>
                  <a:pt x="360" y="540"/>
                </a:lnTo>
                <a:lnTo>
                  <a:pt x="281" y="525"/>
                </a:lnTo>
                <a:lnTo>
                  <a:pt x="214" y="504"/>
                </a:lnTo>
                <a:lnTo>
                  <a:pt x="163" y="466"/>
                </a:lnTo>
                <a:lnTo>
                  <a:pt x="135" y="427"/>
                </a:lnTo>
                <a:lnTo>
                  <a:pt x="115" y="377"/>
                </a:lnTo>
                <a:lnTo>
                  <a:pt x="110" y="338"/>
                </a:lnTo>
                <a:lnTo>
                  <a:pt x="84" y="350"/>
                </a:lnTo>
                <a:close/>
              </a:path>
            </a:pathLst>
          </a:custGeom>
          <a:gradFill rotWithShape="1">
            <a:gsLst>
              <a:gs pos="0">
                <a:srgbClr val="DCBB9A"/>
              </a:gs>
              <a:gs pos="50000">
                <a:srgbClr val="FFD9B3"/>
              </a:gs>
              <a:gs pos="100000">
                <a:srgbClr val="DCBB9A"/>
              </a:gs>
            </a:gsLst>
            <a:lin ang="0" scaled="1"/>
          </a:gradFill>
          <a:ln w="9525" cmpd="sng">
            <a:solidFill>
              <a:srgbClr val="000000"/>
            </a:solidFill>
            <a:round/>
            <a:headEnd/>
            <a:tailEnd/>
          </a:ln>
        </p:spPr>
        <p:txBody>
          <a:bodyPr/>
          <a:lstStyle/>
          <a:p>
            <a:endParaRPr lang="en-GB" dirty="0"/>
          </a:p>
        </p:txBody>
      </p:sp>
      <p:sp>
        <p:nvSpPr>
          <p:cNvPr id="10" name="Freeform 121"/>
          <p:cNvSpPr>
            <a:spLocks/>
          </p:cNvSpPr>
          <p:nvPr/>
        </p:nvSpPr>
        <p:spPr bwMode="auto">
          <a:xfrm>
            <a:off x="3449638" y="3544093"/>
            <a:ext cx="120650" cy="61913"/>
          </a:xfrm>
          <a:custGeom>
            <a:avLst/>
            <a:gdLst>
              <a:gd name="T0" fmla="*/ 195 w 195"/>
              <a:gd name="T1" fmla="*/ 0 h 90"/>
              <a:gd name="T2" fmla="*/ 145 w 195"/>
              <a:gd name="T3" fmla="*/ 5 h 90"/>
              <a:gd name="T4" fmla="*/ 100 w 195"/>
              <a:gd name="T5" fmla="*/ 10 h 90"/>
              <a:gd name="T6" fmla="*/ 50 w 195"/>
              <a:gd name="T7" fmla="*/ 40 h 90"/>
              <a:gd name="T8" fmla="*/ 0 w 195"/>
              <a:gd name="T9" fmla="*/ 65 h 90"/>
              <a:gd name="T10" fmla="*/ 75 w 195"/>
              <a:gd name="T11" fmla="*/ 80 h 90"/>
              <a:gd name="T12" fmla="*/ 180 w 195"/>
              <a:gd name="T13" fmla="*/ 90 h 90"/>
              <a:gd name="T14" fmla="*/ 0 60000 65536"/>
              <a:gd name="T15" fmla="*/ 0 60000 65536"/>
              <a:gd name="T16" fmla="*/ 0 60000 65536"/>
              <a:gd name="T17" fmla="*/ 0 60000 65536"/>
              <a:gd name="T18" fmla="*/ 0 60000 65536"/>
              <a:gd name="T19" fmla="*/ 0 60000 65536"/>
              <a:gd name="T20" fmla="*/ 0 60000 65536"/>
              <a:gd name="T21" fmla="*/ 0 w 195"/>
              <a:gd name="T22" fmla="*/ 0 h 90"/>
              <a:gd name="T23" fmla="*/ 195 w 195"/>
              <a:gd name="T24" fmla="*/ 90 h 9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5" h="90">
                <a:moveTo>
                  <a:pt x="195" y="0"/>
                </a:moveTo>
                <a:lnTo>
                  <a:pt x="145" y="5"/>
                </a:lnTo>
                <a:lnTo>
                  <a:pt x="100" y="10"/>
                </a:lnTo>
                <a:lnTo>
                  <a:pt x="50" y="40"/>
                </a:lnTo>
                <a:lnTo>
                  <a:pt x="0" y="65"/>
                </a:lnTo>
                <a:lnTo>
                  <a:pt x="75" y="80"/>
                </a:lnTo>
                <a:lnTo>
                  <a:pt x="180" y="90"/>
                </a:lnTo>
              </a:path>
            </a:pathLst>
          </a:custGeom>
          <a:solidFill>
            <a:srgbClr val="FFFFFF"/>
          </a:solidFill>
          <a:ln w="9525">
            <a:solidFill>
              <a:srgbClr val="000000"/>
            </a:solidFill>
            <a:round/>
            <a:headEnd/>
            <a:tailEnd/>
          </a:ln>
        </p:spPr>
        <p:txBody>
          <a:bodyPr/>
          <a:lstStyle/>
          <a:p>
            <a:endParaRPr lang="en-GB" dirty="0"/>
          </a:p>
        </p:txBody>
      </p:sp>
      <p:sp>
        <p:nvSpPr>
          <p:cNvPr id="11" name="Freeform 122"/>
          <p:cNvSpPr>
            <a:spLocks/>
          </p:cNvSpPr>
          <p:nvPr/>
        </p:nvSpPr>
        <p:spPr bwMode="auto">
          <a:xfrm>
            <a:off x="3514725" y="3550443"/>
            <a:ext cx="30163" cy="52388"/>
          </a:xfrm>
          <a:custGeom>
            <a:avLst/>
            <a:gdLst>
              <a:gd name="T0" fmla="*/ 0 w 50"/>
              <a:gd name="T1" fmla="*/ 10 h 75"/>
              <a:gd name="T2" fmla="*/ 15 w 50"/>
              <a:gd name="T3" fmla="*/ 40 h 75"/>
              <a:gd name="T4" fmla="*/ 20 w 50"/>
              <a:gd name="T5" fmla="*/ 75 h 75"/>
              <a:gd name="T6" fmla="*/ 50 w 50"/>
              <a:gd name="T7" fmla="*/ 30 h 75"/>
              <a:gd name="T8" fmla="*/ 50 w 50"/>
              <a:gd name="T9" fmla="*/ 0 h 75"/>
              <a:gd name="T10" fmla="*/ 0 60000 65536"/>
              <a:gd name="T11" fmla="*/ 0 60000 65536"/>
              <a:gd name="T12" fmla="*/ 0 60000 65536"/>
              <a:gd name="T13" fmla="*/ 0 60000 65536"/>
              <a:gd name="T14" fmla="*/ 0 60000 65536"/>
              <a:gd name="T15" fmla="*/ 0 w 50"/>
              <a:gd name="T16" fmla="*/ 0 h 75"/>
              <a:gd name="T17" fmla="*/ 50 w 50"/>
              <a:gd name="T18" fmla="*/ 75 h 75"/>
            </a:gdLst>
            <a:ahLst/>
            <a:cxnLst>
              <a:cxn ang="T10">
                <a:pos x="T0" y="T1"/>
              </a:cxn>
              <a:cxn ang="T11">
                <a:pos x="T2" y="T3"/>
              </a:cxn>
              <a:cxn ang="T12">
                <a:pos x="T4" y="T5"/>
              </a:cxn>
              <a:cxn ang="T13">
                <a:pos x="T6" y="T7"/>
              </a:cxn>
              <a:cxn ang="T14">
                <a:pos x="T8" y="T9"/>
              </a:cxn>
            </a:cxnLst>
            <a:rect l="T15" t="T16" r="T17" b="T18"/>
            <a:pathLst>
              <a:path w="50" h="75">
                <a:moveTo>
                  <a:pt x="0" y="10"/>
                </a:moveTo>
                <a:lnTo>
                  <a:pt x="15" y="40"/>
                </a:lnTo>
                <a:lnTo>
                  <a:pt x="20" y="75"/>
                </a:lnTo>
                <a:lnTo>
                  <a:pt x="50" y="30"/>
                </a:lnTo>
                <a:lnTo>
                  <a:pt x="50" y="0"/>
                </a:lnTo>
              </a:path>
            </a:pathLst>
          </a:custGeom>
          <a:solidFill>
            <a:srgbClr val="993366"/>
          </a:solidFill>
          <a:ln w="9525">
            <a:solidFill>
              <a:srgbClr val="000000"/>
            </a:solidFill>
            <a:round/>
            <a:headEnd/>
            <a:tailEnd/>
          </a:ln>
        </p:spPr>
        <p:txBody>
          <a:bodyPr/>
          <a:lstStyle/>
          <a:p>
            <a:endParaRPr lang="en-GB" dirty="0"/>
          </a:p>
        </p:txBody>
      </p:sp>
      <p:sp>
        <p:nvSpPr>
          <p:cNvPr id="12" name="Freeform 123"/>
          <p:cNvSpPr>
            <a:spLocks/>
          </p:cNvSpPr>
          <p:nvPr/>
        </p:nvSpPr>
        <p:spPr bwMode="auto">
          <a:xfrm>
            <a:off x="3386138" y="3474243"/>
            <a:ext cx="193675" cy="53975"/>
          </a:xfrm>
          <a:custGeom>
            <a:avLst/>
            <a:gdLst>
              <a:gd name="T0" fmla="*/ 0 w 479"/>
              <a:gd name="T1" fmla="*/ 131 h 131"/>
              <a:gd name="T2" fmla="*/ 116 w 479"/>
              <a:gd name="T3" fmla="*/ 74 h 131"/>
              <a:gd name="T4" fmla="*/ 215 w 479"/>
              <a:gd name="T5" fmla="*/ 31 h 131"/>
              <a:gd name="T6" fmla="*/ 317 w 479"/>
              <a:gd name="T7" fmla="*/ 0 h 131"/>
              <a:gd name="T8" fmla="*/ 386 w 479"/>
              <a:gd name="T9" fmla="*/ 33 h 131"/>
              <a:gd name="T10" fmla="*/ 479 w 479"/>
              <a:gd name="T11" fmla="*/ 33 h 131"/>
              <a:gd name="T12" fmla="*/ 0 60000 65536"/>
              <a:gd name="T13" fmla="*/ 0 60000 65536"/>
              <a:gd name="T14" fmla="*/ 0 60000 65536"/>
              <a:gd name="T15" fmla="*/ 0 60000 65536"/>
              <a:gd name="T16" fmla="*/ 0 60000 65536"/>
              <a:gd name="T17" fmla="*/ 0 60000 65536"/>
              <a:gd name="T18" fmla="*/ 0 w 479"/>
              <a:gd name="T19" fmla="*/ 0 h 131"/>
              <a:gd name="T20" fmla="*/ 479 w 479"/>
              <a:gd name="T21" fmla="*/ 131 h 131"/>
            </a:gdLst>
            <a:ahLst/>
            <a:cxnLst>
              <a:cxn ang="T12">
                <a:pos x="T0" y="T1"/>
              </a:cxn>
              <a:cxn ang="T13">
                <a:pos x="T2" y="T3"/>
              </a:cxn>
              <a:cxn ang="T14">
                <a:pos x="T4" y="T5"/>
              </a:cxn>
              <a:cxn ang="T15">
                <a:pos x="T6" y="T7"/>
              </a:cxn>
              <a:cxn ang="T16">
                <a:pos x="T8" y="T9"/>
              </a:cxn>
              <a:cxn ang="T17">
                <a:pos x="T10" y="T11"/>
              </a:cxn>
            </a:cxnLst>
            <a:rect l="T18" t="T19" r="T20" b="T21"/>
            <a:pathLst>
              <a:path w="479" h="131">
                <a:moveTo>
                  <a:pt x="0" y="131"/>
                </a:moveTo>
                <a:cubicBezTo>
                  <a:pt x="19" y="121"/>
                  <a:pt x="80" y="91"/>
                  <a:pt x="116" y="74"/>
                </a:cubicBezTo>
                <a:cubicBezTo>
                  <a:pt x="152" y="57"/>
                  <a:pt x="181" y="43"/>
                  <a:pt x="215" y="31"/>
                </a:cubicBezTo>
                <a:cubicBezTo>
                  <a:pt x="249" y="19"/>
                  <a:pt x="289" y="0"/>
                  <a:pt x="317" y="0"/>
                </a:cubicBezTo>
                <a:cubicBezTo>
                  <a:pt x="345" y="0"/>
                  <a:pt x="360" y="28"/>
                  <a:pt x="386" y="33"/>
                </a:cubicBezTo>
                <a:cubicBezTo>
                  <a:pt x="413" y="37"/>
                  <a:pt x="460" y="33"/>
                  <a:pt x="479" y="33"/>
                </a:cubicBezTo>
              </a:path>
            </a:pathLst>
          </a:custGeom>
          <a:noFill/>
          <a:ln w="12700" cmpd="sng">
            <a:solidFill>
              <a:srgbClr val="000000"/>
            </a:solidFill>
            <a:round/>
            <a:headEnd/>
            <a:tailEnd/>
          </a:ln>
        </p:spPr>
        <p:txBody>
          <a:bodyPr/>
          <a:lstStyle/>
          <a:p>
            <a:endParaRPr lang="en-GB" dirty="0"/>
          </a:p>
        </p:txBody>
      </p:sp>
      <p:sp>
        <p:nvSpPr>
          <p:cNvPr id="13" name="Freeform 124"/>
          <p:cNvSpPr>
            <a:spLocks/>
          </p:cNvSpPr>
          <p:nvPr/>
        </p:nvSpPr>
        <p:spPr bwMode="auto">
          <a:xfrm>
            <a:off x="2994025" y="3520281"/>
            <a:ext cx="42863" cy="158750"/>
          </a:xfrm>
          <a:custGeom>
            <a:avLst/>
            <a:gdLst>
              <a:gd name="T0" fmla="*/ 40 w 40"/>
              <a:gd name="T1" fmla="*/ 7 h 119"/>
              <a:gd name="T2" fmla="*/ 20 w 40"/>
              <a:gd name="T3" fmla="*/ 5 h 119"/>
              <a:gd name="T4" fmla="*/ 3 w 40"/>
              <a:gd name="T5" fmla="*/ 36 h 119"/>
              <a:gd name="T6" fmla="*/ 3 w 40"/>
              <a:gd name="T7" fmla="*/ 67 h 119"/>
              <a:gd name="T8" fmla="*/ 24 w 40"/>
              <a:gd name="T9" fmla="*/ 119 h 119"/>
              <a:gd name="T10" fmla="*/ 0 60000 65536"/>
              <a:gd name="T11" fmla="*/ 0 60000 65536"/>
              <a:gd name="T12" fmla="*/ 0 60000 65536"/>
              <a:gd name="T13" fmla="*/ 0 60000 65536"/>
              <a:gd name="T14" fmla="*/ 0 60000 65536"/>
              <a:gd name="T15" fmla="*/ 0 w 40"/>
              <a:gd name="T16" fmla="*/ 0 h 119"/>
              <a:gd name="T17" fmla="*/ 40 w 40"/>
              <a:gd name="T18" fmla="*/ 119 h 119"/>
            </a:gdLst>
            <a:ahLst/>
            <a:cxnLst>
              <a:cxn ang="T10">
                <a:pos x="T0" y="T1"/>
              </a:cxn>
              <a:cxn ang="T11">
                <a:pos x="T2" y="T3"/>
              </a:cxn>
              <a:cxn ang="T12">
                <a:pos x="T4" y="T5"/>
              </a:cxn>
              <a:cxn ang="T13">
                <a:pos x="T6" y="T7"/>
              </a:cxn>
              <a:cxn ang="T14">
                <a:pos x="T8" y="T9"/>
              </a:cxn>
            </a:cxnLst>
            <a:rect l="T15" t="T16" r="T17" b="T18"/>
            <a:pathLst>
              <a:path w="40" h="119">
                <a:moveTo>
                  <a:pt x="40" y="7"/>
                </a:moveTo>
                <a:cubicBezTo>
                  <a:pt x="33" y="4"/>
                  <a:pt x="26" y="0"/>
                  <a:pt x="20" y="5"/>
                </a:cubicBezTo>
                <a:cubicBezTo>
                  <a:pt x="14" y="9"/>
                  <a:pt x="5" y="26"/>
                  <a:pt x="3" y="36"/>
                </a:cubicBezTo>
                <a:cubicBezTo>
                  <a:pt x="0" y="47"/>
                  <a:pt x="0" y="53"/>
                  <a:pt x="3" y="67"/>
                </a:cubicBezTo>
                <a:cubicBezTo>
                  <a:pt x="6" y="81"/>
                  <a:pt x="20" y="110"/>
                  <a:pt x="24" y="119"/>
                </a:cubicBezTo>
              </a:path>
            </a:pathLst>
          </a:custGeom>
          <a:noFill/>
          <a:ln w="9525">
            <a:solidFill>
              <a:srgbClr val="000000"/>
            </a:solidFill>
            <a:round/>
            <a:headEnd/>
            <a:tailEnd/>
          </a:ln>
        </p:spPr>
        <p:txBody>
          <a:bodyPr/>
          <a:lstStyle/>
          <a:p>
            <a:endParaRPr lang="en-GB" dirty="0"/>
          </a:p>
        </p:txBody>
      </p:sp>
      <p:sp>
        <p:nvSpPr>
          <p:cNvPr id="14" name="Freeform 125"/>
          <p:cNvSpPr>
            <a:spLocks/>
          </p:cNvSpPr>
          <p:nvPr/>
        </p:nvSpPr>
        <p:spPr bwMode="auto">
          <a:xfrm>
            <a:off x="3035300" y="3672681"/>
            <a:ext cx="63500" cy="36512"/>
          </a:xfrm>
          <a:custGeom>
            <a:avLst/>
            <a:gdLst>
              <a:gd name="T0" fmla="*/ 0 w 59"/>
              <a:gd name="T1" fmla="*/ 6 h 28"/>
              <a:gd name="T2" fmla="*/ 24 w 59"/>
              <a:gd name="T3" fmla="*/ 24 h 28"/>
              <a:gd name="T4" fmla="*/ 51 w 59"/>
              <a:gd name="T5" fmla="*/ 24 h 28"/>
              <a:gd name="T6" fmla="*/ 59 w 59"/>
              <a:gd name="T7" fmla="*/ 0 h 28"/>
              <a:gd name="T8" fmla="*/ 0 60000 65536"/>
              <a:gd name="T9" fmla="*/ 0 60000 65536"/>
              <a:gd name="T10" fmla="*/ 0 60000 65536"/>
              <a:gd name="T11" fmla="*/ 0 60000 65536"/>
              <a:gd name="T12" fmla="*/ 0 w 59"/>
              <a:gd name="T13" fmla="*/ 0 h 28"/>
              <a:gd name="T14" fmla="*/ 59 w 59"/>
              <a:gd name="T15" fmla="*/ 28 h 28"/>
            </a:gdLst>
            <a:ahLst/>
            <a:cxnLst>
              <a:cxn ang="T8">
                <a:pos x="T0" y="T1"/>
              </a:cxn>
              <a:cxn ang="T9">
                <a:pos x="T2" y="T3"/>
              </a:cxn>
              <a:cxn ang="T10">
                <a:pos x="T4" y="T5"/>
              </a:cxn>
              <a:cxn ang="T11">
                <a:pos x="T6" y="T7"/>
              </a:cxn>
            </a:cxnLst>
            <a:rect l="T12" t="T13" r="T14" b="T15"/>
            <a:pathLst>
              <a:path w="59" h="28">
                <a:moveTo>
                  <a:pt x="0" y="6"/>
                </a:moveTo>
                <a:cubicBezTo>
                  <a:pt x="4" y="9"/>
                  <a:pt x="16" y="21"/>
                  <a:pt x="24" y="24"/>
                </a:cubicBezTo>
                <a:cubicBezTo>
                  <a:pt x="32" y="27"/>
                  <a:pt x="45" y="28"/>
                  <a:pt x="51" y="24"/>
                </a:cubicBezTo>
                <a:cubicBezTo>
                  <a:pt x="57" y="20"/>
                  <a:pt x="58" y="10"/>
                  <a:pt x="59" y="0"/>
                </a:cubicBezTo>
              </a:path>
            </a:pathLst>
          </a:custGeom>
          <a:noFill/>
          <a:ln w="9525" cap="flat" cmpd="sng">
            <a:solidFill>
              <a:srgbClr val="000000"/>
            </a:solidFill>
            <a:prstDash val="solid"/>
            <a:round/>
            <a:headEnd type="none" w="med" len="med"/>
            <a:tailEnd type="none" w="med" len="med"/>
          </a:ln>
        </p:spPr>
        <p:txBody>
          <a:bodyPr/>
          <a:lstStyle/>
          <a:p>
            <a:endParaRPr lang="en-GB" dirty="0"/>
          </a:p>
        </p:txBody>
      </p:sp>
      <p:sp>
        <p:nvSpPr>
          <p:cNvPr id="15" name="Freeform 126"/>
          <p:cNvSpPr>
            <a:spLocks/>
          </p:cNvSpPr>
          <p:nvPr/>
        </p:nvSpPr>
        <p:spPr bwMode="auto">
          <a:xfrm>
            <a:off x="3030538" y="3526631"/>
            <a:ext cx="103187" cy="161925"/>
          </a:xfrm>
          <a:custGeom>
            <a:avLst/>
            <a:gdLst>
              <a:gd name="T0" fmla="*/ 0 w 252"/>
              <a:gd name="T1" fmla="*/ 23 h 391"/>
              <a:gd name="T2" fmla="*/ 45 w 252"/>
              <a:gd name="T3" fmla="*/ 1 h 391"/>
              <a:gd name="T4" fmla="*/ 128 w 252"/>
              <a:gd name="T5" fmla="*/ 31 h 391"/>
              <a:gd name="T6" fmla="*/ 128 w 252"/>
              <a:gd name="T7" fmla="*/ 136 h 391"/>
              <a:gd name="T8" fmla="*/ 105 w 252"/>
              <a:gd name="T9" fmla="*/ 241 h 391"/>
              <a:gd name="T10" fmla="*/ 143 w 252"/>
              <a:gd name="T11" fmla="*/ 301 h 391"/>
              <a:gd name="T12" fmla="*/ 210 w 252"/>
              <a:gd name="T13" fmla="*/ 308 h 391"/>
              <a:gd name="T14" fmla="*/ 248 w 252"/>
              <a:gd name="T15" fmla="*/ 338 h 391"/>
              <a:gd name="T16" fmla="*/ 233 w 252"/>
              <a:gd name="T17" fmla="*/ 391 h 39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52"/>
              <a:gd name="T28" fmla="*/ 0 h 391"/>
              <a:gd name="T29" fmla="*/ 252 w 252"/>
              <a:gd name="T30" fmla="*/ 391 h 39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52" h="391">
                <a:moveTo>
                  <a:pt x="0" y="23"/>
                </a:moveTo>
                <a:cubicBezTo>
                  <a:pt x="12" y="11"/>
                  <a:pt x="24" y="0"/>
                  <a:pt x="45" y="1"/>
                </a:cubicBezTo>
                <a:cubicBezTo>
                  <a:pt x="66" y="2"/>
                  <a:pt x="114" y="9"/>
                  <a:pt x="128" y="31"/>
                </a:cubicBezTo>
                <a:cubicBezTo>
                  <a:pt x="142" y="53"/>
                  <a:pt x="132" y="101"/>
                  <a:pt x="128" y="136"/>
                </a:cubicBezTo>
                <a:cubicBezTo>
                  <a:pt x="124" y="171"/>
                  <a:pt x="103" y="214"/>
                  <a:pt x="105" y="241"/>
                </a:cubicBezTo>
                <a:cubicBezTo>
                  <a:pt x="107" y="268"/>
                  <a:pt x="125" y="290"/>
                  <a:pt x="143" y="301"/>
                </a:cubicBezTo>
                <a:cubicBezTo>
                  <a:pt x="161" y="312"/>
                  <a:pt x="193" y="302"/>
                  <a:pt x="210" y="308"/>
                </a:cubicBezTo>
                <a:cubicBezTo>
                  <a:pt x="227" y="314"/>
                  <a:pt x="244" y="324"/>
                  <a:pt x="248" y="338"/>
                </a:cubicBezTo>
                <a:cubicBezTo>
                  <a:pt x="252" y="352"/>
                  <a:pt x="242" y="371"/>
                  <a:pt x="233" y="391"/>
                </a:cubicBezTo>
              </a:path>
            </a:pathLst>
          </a:custGeom>
          <a:noFill/>
          <a:ln w="9525">
            <a:solidFill>
              <a:srgbClr val="000000"/>
            </a:solidFill>
            <a:round/>
            <a:headEnd/>
            <a:tailEnd/>
          </a:ln>
        </p:spPr>
        <p:txBody>
          <a:bodyPr/>
          <a:lstStyle/>
          <a:p>
            <a:endParaRPr lang="en-GB" dirty="0"/>
          </a:p>
        </p:txBody>
      </p:sp>
      <p:sp>
        <p:nvSpPr>
          <p:cNvPr id="16" name="Freeform 127"/>
          <p:cNvSpPr>
            <a:spLocks/>
          </p:cNvSpPr>
          <p:nvPr/>
        </p:nvSpPr>
        <p:spPr bwMode="auto">
          <a:xfrm>
            <a:off x="3492500" y="3807618"/>
            <a:ext cx="120650" cy="76200"/>
          </a:xfrm>
          <a:custGeom>
            <a:avLst/>
            <a:gdLst>
              <a:gd name="T0" fmla="*/ 29 w 300"/>
              <a:gd name="T1" fmla="*/ 112 h 187"/>
              <a:gd name="T2" fmla="*/ 104 w 300"/>
              <a:gd name="T3" fmla="*/ 52 h 187"/>
              <a:gd name="T4" fmla="*/ 225 w 300"/>
              <a:gd name="T5" fmla="*/ 0 h 187"/>
              <a:gd name="T6" fmla="*/ 285 w 300"/>
              <a:gd name="T7" fmla="*/ 7 h 187"/>
              <a:gd name="T8" fmla="*/ 299 w 300"/>
              <a:gd name="T9" fmla="*/ 37 h 187"/>
              <a:gd name="T10" fmla="*/ 285 w 300"/>
              <a:gd name="T11" fmla="*/ 60 h 187"/>
              <a:gd name="T12" fmla="*/ 164 w 300"/>
              <a:gd name="T13" fmla="*/ 97 h 187"/>
              <a:gd name="T14" fmla="*/ 14 w 300"/>
              <a:gd name="T15" fmla="*/ 112 h 187"/>
              <a:gd name="T16" fmla="*/ 269 w 300"/>
              <a:gd name="T17" fmla="*/ 82 h 187"/>
              <a:gd name="T18" fmla="*/ 300 w 300"/>
              <a:gd name="T19" fmla="*/ 127 h 187"/>
              <a:gd name="T20" fmla="*/ 284 w 300"/>
              <a:gd name="T21" fmla="*/ 187 h 187"/>
              <a:gd name="T22" fmla="*/ 194 w 300"/>
              <a:gd name="T23" fmla="*/ 187 h 187"/>
              <a:gd name="T24" fmla="*/ 112 w 300"/>
              <a:gd name="T25" fmla="*/ 157 h 187"/>
              <a:gd name="T26" fmla="*/ 0 w 300"/>
              <a:gd name="T27" fmla="*/ 127 h 1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00"/>
              <a:gd name="T43" fmla="*/ 0 h 187"/>
              <a:gd name="T44" fmla="*/ 300 w 300"/>
              <a:gd name="T45" fmla="*/ 187 h 1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00" h="187">
                <a:moveTo>
                  <a:pt x="29" y="112"/>
                </a:moveTo>
                <a:lnTo>
                  <a:pt x="104" y="52"/>
                </a:lnTo>
                <a:lnTo>
                  <a:pt x="225" y="0"/>
                </a:lnTo>
                <a:lnTo>
                  <a:pt x="285" y="7"/>
                </a:lnTo>
                <a:lnTo>
                  <a:pt x="299" y="37"/>
                </a:lnTo>
                <a:lnTo>
                  <a:pt x="285" y="60"/>
                </a:lnTo>
                <a:lnTo>
                  <a:pt x="164" y="97"/>
                </a:lnTo>
                <a:lnTo>
                  <a:pt x="14" y="112"/>
                </a:lnTo>
                <a:lnTo>
                  <a:pt x="269" y="82"/>
                </a:lnTo>
                <a:lnTo>
                  <a:pt x="300" y="127"/>
                </a:lnTo>
                <a:lnTo>
                  <a:pt x="284" y="187"/>
                </a:lnTo>
                <a:lnTo>
                  <a:pt x="194" y="187"/>
                </a:lnTo>
                <a:lnTo>
                  <a:pt x="112" y="157"/>
                </a:lnTo>
                <a:lnTo>
                  <a:pt x="0" y="127"/>
                </a:lnTo>
              </a:path>
            </a:pathLst>
          </a:custGeom>
          <a:solidFill>
            <a:srgbClr val="FCC1AE"/>
          </a:solidFill>
          <a:ln w="9525">
            <a:solidFill>
              <a:srgbClr val="000000"/>
            </a:solidFill>
            <a:round/>
            <a:headEnd/>
            <a:tailEnd/>
          </a:ln>
        </p:spPr>
        <p:txBody>
          <a:bodyPr/>
          <a:lstStyle/>
          <a:p>
            <a:endParaRPr lang="en-GB" dirty="0"/>
          </a:p>
        </p:txBody>
      </p:sp>
      <p:sp>
        <p:nvSpPr>
          <p:cNvPr id="17" name="Freeform 128"/>
          <p:cNvSpPr>
            <a:spLocks/>
          </p:cNvSpPr>
          <p:nvPr/>
        </p:nvSpPr>
        <p:spPr bwMode="auto">
          <a:xfrm>
            <a:off x="2457450" y="4039393"/>
            <a:ext cx="1843088" cy="1609725"/>
          </a:xfrm>
          <a:custGeom>
            <a:avLst/>
            <a:gdLst>
              <a:gd name="T0" fmla="*/ 128 w 1161"/>
              <a:gd name="T1" fmla="*/ 27 h 1014"/>
              <a:gd name="T2" fmla="*/ 85 w 1161"/>
              <a:gd name="T3" fmla="*/ 60 h 1014"/>
              <a:gd name="T4" fmla="*/ 69 w 1161"/>
              <a:gd name="T5" fmla="*/ 86 h 1014"/>
              <a:gd name="T6" fmla="*/ 164 w 1161"/>
              <a:gd name="T7" fmla="*/ 104 h 1014"/>
              <a:gd name="T8" fmla="*/ 278 w 1161"/>
              <a:gd name="T9" fmla="*/ 97 h 1014"/>
              <a:gd name="T10" fmla="*/ 334 w 1161"/>
              <a:gd name="T11" fmla="*/ 26 h 1014"/>
              <a:gd name="T12" fmla="*/ 352 w 1161"/>
              <a:gd name="T13" fmla="*/ 0 h 1014"/>
              <a:gd name="T14" fmla="*/ 407 w 1161"/>
              <a:gd name="T15" fmla="*/ 7 h 1014"/>
              <a:gd name="T16" fmla="*/ 462 w 1161"/>
              <a:gd name="T17" fmla="*/ 18 h 1014"/>
              <a:gd name="T18" fmla="*/ 482 w 1161"/>
              <a:gd name="T19" fmla="*/ 74 h 1014"/>
              <a:gd name="T20" fmla="*/ 500 w 1161"/>
              <a:gd name="T21" fmla="*/ 122 h 1014"/>
              <a:gd name="T22" fmla="*/ 526 w 1161"/>
              <a:gd name="T23" fmla="*/ 136 h 1014"/>
              <a:gd name="T24" fmla="*/ 546 w 1161"/>
              <a:gd name="T25" fmla="*/ 148 h 1014"/>
              <a:gd name="T26" fmla="*/ 595 w 1161"/>
              <a:gd name="T27" fmla="*/ 164 h 1014"/>
              <a:gd name="T28" fmla="*/ 622 w 1161"/>
              <a:gd name="T29" fmla="*/ 157 h 1014"/>
              <a:gd name="T30" fmla="*/ 616 w 1161"/>
              <a:gd name="T31" fmla="*/ 112 h 1014"/>
              <a:gd name="T32" fmla="*/ 630 w 1161"/>
              <a:gd name="T33" fmla="*/ 91 h 1014"/>
              <a:gd name="T34" fmla="*/ 693 w 1161"/>
              <a:gd name="T35" fmla="*/ 108 h 1014"/>
              <a:gd name="T36" fmla="*/ 788 w 1161"/>
              <a:gd name="T37" fmla="*/ 117 h 1014"/>
              <a:gd name="T38" fmla="*/ 847 w 1161"/>
              <a:gd name="T39" fmla="*/ 139 h 1014"/>
              <a:gd name="T40" fmla="*/ 905 w 1161"/>
              <a:gd name="T41" fmla="*/ 136 h 1014"/>
              <a:gd name="T42" fmla="*/ 990 w 1161"/>
              <a:gd name="T43" fmla="*/ 130 h 1014"/>
              <a:gd name="T44" fmla="*/ 1069 w 1161"/>
              <a:gd name="T45" fmla="*/ 137 h 1014"/>
              <a:gd name="T46" fmla="*/ 1135 w 1161"/>
              <a:gd name="T47" fmla="*/ 141 h 1014"/>
              <a:gd name="T48" fmla="*/ 1136 w 1161"/>
              <a:gd name="T49" fmla="*/ 186 h 1014"/>
              <a:gd name="T50" fmla="*/ 1148 w 1161"/>
              <a:gd name="T51" fmla="*/ 275 h 1014"/>
              <a:gd name="T52" fmla="*/ 1161 w 1161"/>
              <a:gd name="T53" fmla="*/ 378 h 1014"/>
              <a:gd name="T54" fmla="*/ 1153 w 1161"/>
              <a:gd name="T55" fmla="*/ 425 h 1014"/>
              <a:gd name="T56" fmla="*/ 1028 w 1161"/>
              <a:gd name="T57" fmla="*/ 454 h 1014"/>
              <a:gd name="T58" fmla="*/ 945 w 1161"/>
              <a:gd name="T59" fmla="*/ 476 h 1014"/>
              <a:gd name="T60" fmla="*/ 933 w 1161"/>
              <a:gd name="T61" fmla="*/ 594 h 1014"/>
              <a:gd name="T62" fmla="*/ 913 w 1161"/>
              <a:gd name="T63" fmla="*/ 699 h 1014"/>
              <a:gd name="T64" fmla="*/ 902 w 1161"/>
              <a:gd name="T65" fmla="*/ 750 h 1014"/>
              <a:gd name="T66" fmla="*/ 880 w 1161"/>
              <a:gd name="T67" fmla="*/ 861 h 1014"/>
              <a:gd name="T68" fmla="*/ 872 w 1161"/>
              <a:gd name="T69" fmla="*/ 948 h 1014"/>
              <a:gd name="T70" fmla="*/ 864 w 1161"/>
              <a:gd name="T71" fmla="*/ 1000 h 1014"/>
              <a:gd name="T72" fmla="*/ 228 w 1161"/>
              <a:gd name="T73" fmla="*/ 1014 h 1014"/>
              <a:gd name="T74" fmla="*/ 194 w 1161"/>
              <a:gd name="T75" fmla="*/ 892 h 1014"/>
              <a:gd name="T76" fmla="*/ 178 w 1161"/>
              <a:gd name="T77" fmla="*/ 790 h 1014"/>
              <a:gd name="T78" fmla="*/ 170 w 1161"/>
              <a:gd name="T79" fmla="*/ 728 h 1014"/>
              <a:gd name="T80" fmla="*/ 164 w 1161"/>
              <a:gd name="T81" fmla="*/ 636 h 1014"/>
              <a:gd name="T82" fmla="*/ 132 w 1161"/>
              <a:gd name="T83" fmla="*/ 440 h 1014"/>
              <a:gd name="T84" fmla="*/ 0 w 1161"/>
              <a:gd name="T85" fmla="*/ 386 h 1014"/>
              <a:gd name="T86" fmla="*/ 64 w 1161"/>
              <a:gd name="T87" fmla="*/ 174 h 1014"/>
              <a:gd name="T88" fmla="*/ 70 w 1161"/>
              <a:gd name="T89" fmla="*/ 68 h 1014"/>
              <a:gd name="T90" fmla="*/ 128 w 1161"/>
              <a:gd name="T91" fmla="*/ 27 h 101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161"/>
              <a:gd name="T139" fmla="*/ 0 h 1014"/>
              <a:gd name="T140" fmla="*/ 1161 w 1161"/>
              <a:gd name="T141" fmla="*/ 1014 h 1014"/>
              <a:gd name="connsiteX0" fmla="*/ 1102 w 10000"/>
              <a:gd name="connsiteY0" fmla="*/ 266 h 10000"/>
              <a:gd name="connsiteX1" fmla="*/ 732 w 10000"/>
              <a:gd name="connsiteY1" fmla="*/ 592 h 10000"/>
              <a:gd name="connsiteX2" fmla="*/ 594 w 10000"/>
              <a:gd name="connsiteY2" fmla="*/ 848 h 10000"/>
              <a:gd name="connsiteX3" fmla="*/ 1413 w 10000"/>
              <a:gd name="connsiteY3" fmla="*/ 1026 h 10000"/>
              <a:gd name="connsiteX4" fmla="*/ 2394 w 10000"/>
              <a:gd name="connsiteY4" fmla="*/ 957 h 10000"/>
              <a:gd name="connsiteX5" fmla="*/ 2877 w 10000"/>
              <a:gd name="connsiteY5" fmla="*/ 256 h 10000"/>
              <a:gd name="connsiteX6" fmla="*/ 3032 w 10000"/>
              <a:gd name="connsiteY6" fmla="*/ 0 h 10000"/>
              <a:gd name="connsiteX7" fmla="*/ 3506 w 10000"/>
              <a:gd name="connsiteY7" fmla="*/ 69 h 10000"/>
              <a:gd name="connsiteX8" fmla="*/ 3979 w 10000"/>
              <a:gd name="connsiteY8" fmla="*/ 178 h 10000"/>
              <a:gd name="connsiteX9" fmla="*/ 4152 w 10000"/>
              <a:gd name="connsiteY9" fmla="*/ 730 h 10000"/>
              <a:gd name="connsiteX10" fmla="*/ 4307 w 10000"/>
              <a:gd name="connsiteY10" fmla="*/ 1203 h 10000"/>
              <a:gd name="connsiteX11" fmla="*/ 4531 w 10000"/>
              <a:gd name="connsiteY11" fmla="*/ 1341 h 10000"/>
              <a:gd name="connsiteX12" fmla="*/ 4703 w 10000"/>
              <a:gd name="connsiteY12" fmla="*/ 1460 h 10000"/>
              <a:gd name="connsiteX13" fmla="*/ 5125 w 10000"/>
              <a:gd name="connsiteY13" fmla="*/ 1617 h 10000"/>
              <a:gd name="connsiteX14" fmla="*/ 5357 w 10000"/>
              <a:gd name="connsiteY14" fmla="*/ 1548 h 10000"/>
              <a:gd name="connsiteX15" fmla="*/ 5306 w 10000"/>
              <a:gd name="connsiteY15" fmla="*/ 1105 h 10000"/>
              <a:gd name="connsiteX16" fmla="*/ 5426 w 10000"/>
              <a:gd name="connsiteY16" fmla="*/ 897 h 10000"/>
              <a:gd name="connsiteX17" fmla="*/ 5969 w 10000"/>
              <a:gd name="connsiteY17" fmla="*/ 1065 h 10000"/>
              <a:gd name="connsiteX18" fmla="*/ 6787 w 10000"/>
              <a:gd name="connsiteY18" fmla="*/ 1154 h 10000"/>
              <a:gd name="connsiteX19" fmla="*/ 7295 w 10000"/>
              <a:gd name="connsiteY19" fmla="*/ 1371 h 10000"/>
              <a:gd name="connsiteX20" fmla="*/ 7795 w 10000"/>
              <a:gd name="connsiteY20" fmla="*/ 1341 h 10000"/>
              <a:gd name="connsiteX21" fmla="*/ 8527 w 10000"/>
              <a:gd name="connsiteY21" fmla="*/ 1282 h 10000"/>
              <a:gd name="connsiteX22" fmla="*/ 9208 w 10000"/>
              <a:gd name="connsiteY22" fmla="*/ 1351 h 10000"/>
              <a:gd name="connsiteX23" fmla="*/ 9776 w 10000"/>
              <a:gd name="connsiteY23" fmla="*/ 1391 h 10000"/>
              <a:gd name="connsiteX24" fmla="*/ 9785 w 10000"/>
              <a:gd name="connsiteY24" fmla="*/ 1834 h 10000"/>
              <a:gd name="connsiteX25" fmla="*/ 9888 w 10000"/>
              <a:gd name="connsiteY25" fmla="*/ 2712 h 10000"/>
              <a:gd name="connsiteX26" fmla="*/ 10000 w 10000"/>
              <a:gd name="connsiteY26" fmla="*/ 3728 h 10000"/>
              <a:gd name="connsiteX27" fmla="*/ 9931 w 10000"/>
              <a:gd name="connsiteY27" fmla="*/ 4191 h 10000"/>
              <a:gd name="connsiteX28" fmla="*/ 8854 w 10000"/>
              <a:gd name="connsiteY28" fmla="*/ 4477 h 10000"/>
              <a:gd name="connsiteX29" fmla="*/ 8140 w 10000"/>
              <a:gd name="connsiteY29" fmla="*/ 4694 h 10000"/>
              <a:gd name="connsiteX30" fmla="*/ 8036 w 10000"/>
              <a:gd name="connsiteY30" fmla="*/ 5858 h 10000"/>
              <a:gd name="connsiteX31" fmla="*/ 7864 w 10000"/>
              <a:gd name="connsiteY31" fmla="*/ 6893 h 10000"/>
              <a:gd name="connsiteX32" fmla="*/ 7769 w 10000"/>
              <a:gd name="connsiteY32" fmla="*/ 7396 h 10000"/>
              <a:gd name="connsiteX33" fmla="*/ 7580 w 10000"/>
              <a:gd name="connsiteY33" fmla="*/ 8491 h 10000"/>
              <a:gd name="connsiteX34" fmla="*/ 7511 w 10000"/>
              <a:gd name="connsiteY34" fmla="*/ 9349 h 10000"/>
              <a:gd name="connsiteX35" fmla="*/ 7442 w 10000"/>
              <a:gd name="connsiteY35" fmla="*/ 9862 h 10000"/>
              <a:gd name="connsiteX36" fmla="*/ 1964 w 10000"/>
              <a:gd name="connsiteY36" fmla="*/ 10000 h 10000"/>
              <a:gd name="connsiteX37" fmla="*/ 1671 w 10000"/>
              <a:gd name="connsiteY37" fmla="*/ 8797 h 10000"/>
              <a:gd name="connsiteX38" fmla="*/ 1533 w 10000"/>
              <a:gd name="connsiteY38" fmla="*/ 7791 h 10000"/>
              <a:gd name="connsiteX39" fmla="*/ 1464 w 10000"/>
              <a:gd name="connsiteY39" fmla="*/ 7179 h 10000"/>
              <a:gd name="connsiteX40" fmla="*/ 1413 w 10000"/>
              <a:gd name="connsiteY40" fmla="*/ 6272 h 10000"/>
              <a:gd name="connsiteX41" fmla="*/ 1137 w 10000"/>
              <a:gd name="connsiteY41" fmla="*/ 4339 h 10000"/>
              <a:gd name="connsiteX42" fmla="*/ 445 w 10000"/>
              <a:gd name="connsiteY42" fmla="*/ 4065 h 10000"/>
              <a:gd name="connsiteX43" fmla="*/ 0 w 10000"/>
              <a:gd name="connsiteY43" fmla="*/ 3807 h 10000"/>
              <a:gd name="connsiteX44" fmla="*/ 551 w 10000"/>
              <a:gd name="connsiteY44" fmla="*/ 1716 h 10000"/>
              <a:gd name="connsiteX45" fmla="*/ 603 w 10000"/>
              <a:gd name="connsiteY45" fmla="*/ 671 h 10000"/>
              <a:gd name="connsiteX46" fmla="*/ 1102 w 10000"/>
              <a:gd name="connsiteY46" fmla="*/ 266 h 10000"/>
              <a:gd name="connsiteX0" fmla="*/ 1102 w 10000"/>
              <a:gd name="connsiteY0" fmla="*/ 266 h 10000"/>
              <a:gd name="connsiteX1" fmla="*/ 732 w 10000"/>
              <a:gd name="connsiteY1" fmla="*/ 592 h 10000"/>
              <a:gd name="connsiteX2" fmla="*/ 594 w 10000"/>
              <a:gd name="connsiteY2" fmla="*/ 848 h 10000"/>
              <a:gd name="connsiteX3" fmla="*/ 1413 w 10000"/>
              <a:gd name="connsiteY3" fmla="*/ 1026 h 10000"/>
              <a:gd name="connsiteX4" fmla="*/ 2394 w 10000"/>
              <a:gd name="connsiteY4" fmla="*/ 957 h 10000"/>
              <a:gd name="connsiteX5" fmla="*/ 2877 w 10000"/>
              <a:gd name="connsiteY5" fmla="*/ 256 h 10000"/>
              <a:gd name="connsiteX6" fmla="*/ 3032 w 10000"/>
              <a:gd name="connsiteY6" fmla="*/ 0 h 10000"/>
              <a:gd name="connsiteX7" fmla="*/ 3506 w 10000"/>
              <a:gd name="connsiteY7" fmla="*/ 69 h 10000"/>
              <a:gd name="connsiteX8" fmla="*/ 3979 w 10000"/>
              <a:gd name="connsiteY8" fmla="*/ 178 h 10000"/>
              <a:gd name="connsiteX9" fmla="*/ 4152 w 10000"/>
              <a:gd name="connsiteY9" fmla="*/ 730 h 10000"/>
              <a:gd name="connsiteX10" fmla="*/ 4307 w 10000"/>
              <a:gd name="connsiteY10" fmla="*/ 1203 h 10000"/>
              <a:gd name="connsiteX11" fmla="*/ 4531 w 10000"/>
              <a:gd name="connsiteY11" fmla="*/ 1341 h 10000"/>
              <a:gd name="connsiteX12" fmla="*/ 4703 w 10000"/>
              <a:gd name="connsiteY12" fmla="*/ 1460 h 10000"/>
              <a:gd name="connsiteX13" fmla="*/ 5125 w 10000"/>
              <a:gd name="connsiteY13" fmla="*/ 1617 h 10000"/>
              <a:gd name="connsiteX14" fmla="*/ 5357 w 10000"/>
              <a:gd name="connsiteY14" fmla="*/ 1548 h 10000"/>
              <a:gd name="connsiteX15" fmla="*/ 5306 w 10000"/>
              <a:gd name="connsiteY15" fmla="*/ 1105 h 10000"/>
              <a:gd name="connsiteX16" fmla="*/ 5426 w 10000"/>
              <a:gd name="connsiteY16" fmla="*/ 897 h 10000"/>
              <a:gd name="connsiteX17" fmla="*/ 5969 w 10000"/>
              <a:gd name="connsiteY17" fmla="*/ 1065 h 10000"/>
              <a:gd name="connsiteX18" fmla="*/ 6787 w 10000"/>
              <a:gd name="connsiteY18" fmla="*/ 1154 h 10000"/>
              <a:gd name="connsiteX19" fmla="*/ 7295 w 10000"/>
              <a:gd name="connsiteY19" fmla="*/ 1371 h 10000"/>
              <a:gd name="connsiteX20" fmla="*/ 7795 w 10000"/>
              <a:gd name="connsiteY20" fmla="*/ 1341 h 10000"/>
              <a:gd name="connsiteX21" fmla="*/ 8527 w 10000"/>
              <a:gd name="connsiteY21" fmla="*/ 1282 h 10000"/>
              <a:gd name="connsiteX22" fmla="*/ 9208 w 10000"/>
              <a:gd name="connsiteY22" fmla="*/ 1351 h 10000"/>
              <a:gd name="connsiteX23" fmla="*/ 9776 w 10000"/>
              <a:gd name="connsiteY23" fmla="*/ 1391 h 10000"/>
              <a:gd name="connsiteX24" fmla="*/ 9785 w 10000"/>
              <a:gd name="connsiteY24" fmla="*/ 1834 h 10000"/>
              <a:gd name="connsiteX25" fmla="*/ 9888 w 10000"/>
              <a:gd name="connsiteY25" fmla="*/ 2712 h 10000"/>
              <a:gd name="connsiteX26" fmla="*/ 10000 w 10000"/>
              <a:gd name="connsiteY26" fmla="*/ 3728 h 10000"/>
              <a:gd name="connsiteX27" fmla="*/ 9931 w 10000"/>
              <a:gd name="connsiteY27" fmla="*/ 4191 h 10000"/>
              <a:gd name="connsiteX28" fmla="*/ 8854 w 10000"/>
              <a:gd name="connsiteY28" fmla="*/ 4477 h 10000"/>
              <a:gd name="connsiteX29" fmla="*/ 8140 w 10000"/>
              <a:gd name="connsiteY29" fmla="*/ 4694 h 10000"/>
              <a:gd name="connsiteX30" fmla="*/ 8036 w 10000"/>
              <a:gd name="connsiteY30" fmla="*/ 5858 h 10000"/>
              <a:gd name="connsiteX31" fmla="*/ 7864 w 10000"/>
              <a:gd name="connsiteY31" fmla="*/ 6893 h 10000"/>
              <a:gd name="connsiteX32" fmla="*/ 7769 w 10000"/>
              <a:gd name="connsiteY32" fmla="*/ 7396 h 10000"/>
              <a:gd name="connsiteX33" fmla="*/ 7580 w 10000"/>
              <a:gd name="connsiteY33" fmla="*/ 8491 h 10000"/>
              <a:gd name="connsiteX34" fmla="*/ 7511 w 10000"/>
              <a:gd name="connsiteY34" fmla="*/ 9349 h 10000"/>
              <a:gd name="connsiteX35" fmla="*/ 7442 w 10000"/>
              <a:gd name="connsiteY35" fmla="*/ 9862 h 10000"/>
              <a:gd name="connsiteX36" fmla="*/ 1964 w 10000"/>
              <a:gd name="connsiteY36" fmla="*/ 10000 h 10000"/>
              <a:gd name="connsiteX37" fmla="*/ 1671 w 10000"/>
              <a:gd name="connsiteY37" fmla="*/ 8797 h 10000"/>
              <a:gd name="connsiteX38" fmla="*/ 1533 w 10000"/>
              <a:gd name="connsiteY38" fmla="*/ 7791 h 10000"/>
              <a:gd name="connsiteX39" fmla="*/ 1464 w 10000"/>
              <a:gd name="connsiteY39" fmla="*/ 7179 h 10000"/>
              <a:gd name="connsiteX40" fmla="*/ 1413 w 10000"/>
              <a:gd name="connsiteY40" fmla="*/ 6272 h 10000"/>
              <a:gd name="connsiteX41" fmla="*/ 1137 w 10000"/>
              <a:gd name="connsiteY41" fmla="*/ 4339 h 10000"/>
              <a:gd name="connsiteX42" fmla="*/ 380 w 10000"/>
              <a:gd name="connsiteY42" fmla="*/ 4115 h 10000"/>
              <a:gd name="connsiteX43" fmla="*/ 0 w 10000"/>
              <a:gd name="connsiteY43" fmla="*/ 3807 h 10000"/>
              <a:gd name="connsiteX44" fmla="*/ 551 w 10000"/>
              <a:gd name="connsiteY44" fmla="*/ 1716 h 10000"/>
              <a:gd name="connsiteX45" fmla="*/ 603 w 10000"/>
              <a:gd name="connsiteY45" fmla="*/ 671 h 10000"/>
              <a:gd name="connsiteX46" fmla="*/ 1102 w 10000"/>
              <a:gd name="connsiteY46" fmla="*/ 266 h 10000"/>
              <a:gd name="connsiteX0" fmla="*/ 1102 w 10000"/>
              <a:gd name="connsiteY0" fmla="*/ 266 h 10000"/>
              <a:gd name="connsiteX1" fmla="*/ 732 w 10000"/>
              <a:gd name="connsiteY1" fmla="*/ 592 h 10000"/>
              <a:gd name="connsiteX2" fmla="*/ 594 w 10000"/>
              <a:gd name="connsiteY2" fmla="*/ 848 h 10000"/>
              <a:gd name="connsiteX3" fmla="*/ 1413 w 10000"/>
              <a:gd name="connsiteY3" fmla="*/ 1026 h 10000"/>
              <a:gd name="connsiteX4" fmla="*/ 2394 w 10000"/>
              <a:gd name="connsiteY4" fmla="*/ 957 h 10000"/>
              <a:gd name="connsiteX5" fmla="*/ 2877 w 10000"/>
              <a:gd name="connsiteY5" fmla="*/ 256 h 10000"/>
              <a:gd name="connsiteX6" fmla="*/ 3032 w 10000"/>
              <a:gd name="connsiteY6" fmla="*/ 0 h 10000"/>
              <a:gd name="connsiteX7" fmla="*/ 3506 w 10000"/>
              <a:gd name="connsiteY7" fmla="*/ 69 h 10000"/>
              <a:gd name="connsiteX8" fmla="*/ 3979 w 10000"/>
              <a:gd name="connsiteY8" fmla="*/ 178 h 10000"/>
              <a:gd name="connsiteX9" fmla="*/ 4152 w 10000"/>
              <a:gd name="connsiteY9" fmla="*/ 730 h 10000"/>
              <a:gd name="connsiteX10" fmla="*/ 4307 w 10000"/>
              <a:gd name="connsiteY10" fmla="*/ 1203 h 10000"/>
              <a:gd name="connsiteX11" fmla="*/ 4531 w 10000"/>
              <a:gd name="connsiteY11" fmla="*/ 1341 h 10000"/>
              <a:gd name="connsiteX12" fmla="*/ 4703 w 10000"/>
              <a:gd name="connsiteY12" fmla="*/ 1460 h 10000"/>
              <a:gd name="connsiteX13" fmla="*/ 5125 w 10000"/>
              <a:gd name="connsiteY13" fmla="*/ 1617 h 10000"/>
              <a:gd name="connsiteX14" fmla="*/ 5357 w 10000"/>
              <a:gd name="connsiteY14" fmla="*/ 1548 h 10000"/>
              <a:gd name="connsiteX15" fmla="*/ 5306 w 10000"/>
              <a:gd name="connsiteY15" fmla="*/ 1105 h 10000"/>
              <a:gd name="connsiteX16" fmla="*/ 5426 w 10000"/>
              <a:gd name="connsiteY16" fmla="*/ 897 h 10000"/>
              <a:gd name="connsiteX17" fmla="*/ 5969 w 10000"/>
              <a:gd name="connsiteY17" fmla="*/ 1065 h 10000"/>
              <a:gd name="connsiteX18" fmla="*/ 6787 w 10000"/>
              <a:gd name="connsiteY18" fmla="*/ 1154 h 10000"/>
              <a:gd name="connsiteX19" fmla="*/ 7295 w 10000"/>
              <a:gd name="connsiteY19" fmla="*/ 1371 h 10000"/>
              <a:gd name="connsiteX20" fmla="*/ 7795 w 10000"/>
              <a:gd name="connsiteY20" fmla="*/ 1341 h 10000"/>
              <a:gd name="connsiteX21" fmla="*/ 8527 w 10000"/>
              <a:gd name="connsiteY21" fmla="*/ 1282 h 10000"/>
              <a:gd name="connsiteX22" fmla="*/ 9208 w 10000"/>
              <a:gd name="connsiteY22" fmla="*/ 1351 h 10000"/>
              <a:gd name="connsiteX23" fmla="*/ 9776 w 10000"/>
              <a:gd name="connsiteY23" fmla="*/ 1391 h 10000"/>
              <a:gd name="connsiteX24" fmla="*/ 9785 w 10000"/>
              <a:gd name="connsiteY24" fmla="*/ 1834 h 10000"/>
              <a:gd name="connsiteX25" fmla="*/ 9888 w 10000"/>
              <a:gd name="connsiteY25" fmla="*/ 2712 h 10000"/>
              <a:gd name="connsiteX26" fmla="*/ 10000 w 10000"/>
              <a:gd name="connsiteY26" fmla="*/ 3728 h 10000"/>
              <a:gd name="connsiteX27" fmla="*/ 9931 w 10000"/>
              <a:gd name="connsiteY27" fmla="*/ 4191 h 10000"/>
              <a:gd name="connsiteX28" fmla="*/ 8854 w 10000"/>
              <a:gd name="connsiteY28" fmla="*/ 4477 h 10000"/>
              <a:gd name="connsiteX29" fmla="*/ 8140 w 10000"/>
              <a:gd name="connsiteY29" fmla="*/ 4694 h 10000"/>
              <a:gd name="connsiteX30" fmla="*/ 8036 w 10000"/>
              <a:gd name="connsiteY30" fmla="*/ 5858 h 10000"/>
              <a:gd name="connsiteX31" fmla="*/ 7864 w 10000"/>
              <a:gd name="connsiteY31" fmla="*/ 6893 h 10000"/>
              <a:gd name="connsiteX32" fmla="*/ 7769 w 10000"/>
              <a:gd name="connsiteY32" fmla="*/ 7396 h 10000"/>
              <a:gd name="connsiteX33" fmla="*/ 7580 w 10000"/>
              <a:gd name="connsiteY33" fmla="*/ 8491 h 10000"/>
              <a:gd name="connsiteX34" fmla="*/ 7511 w 10000"/>
              <a:gd name="connsiteY34" fmla="*/ 9349 h 10000"/>
              <a:gd name="connsiteX35" fmla="*/ 7442 w 10000"/>
              <a:gd name="connsiteY35" fmla="*/ 9862 h 10000"/>
              <a:gd name="connsiteX36" fmla="*/ 1964 w 10000"/>
              <a:gd name="connsiteY36" fmla="*/ 10000 h 10000"/>
              <a:gd name="connsiteX37" fmla="*/ 1671 w 10000"/>
              <a:gd name="connsiteY37" fmla="*/ 8797 h 10000"/>
              <a:gd name="connsiteX38" fmla="*/ 1533 w 10000"/>
              <a:gd name="connsiteY38" fmla="*/ 7791 h 10000"/>
              <a:gd name="connsiteX39" fmla="*/ 1464 w 10000"/>
              <a:gd name="connsiteY39" fmla="*/ 7179 h 10000"/>
              <a:gd name="connsiteX40" fmla="*/ 1413 w 10000"/>
              <a:gd name="connsiteY40" fmla="*/ 6272 h 10000"/>
              <a:gd name="connsiteX41" fmla="*/ 1137 w 10000"/>
              <a:gd name="connsiteY41" fmla="*/ 4339 h 10000"/>
              <a:gd name="connsiteX42" fmla="*/ 380 w 10000"/>
              <a:gd name="connsiteY42" fmla="*/ 4115 h 10000"/>
              <a:gd name="connsiteX43" fmla="*/ 0 w 10000"/>
              <a:gd name="connsiteY43" fmla="*/ 3807 h 10000"/>
              <a:gd name="connsiteX44" fmla="*/ 551 w 10000"/>
              <a:gd name="connsiteY44" fmla="*/ 1716 h 10000"/>
              <a:gd name="connsiteX45" fmla="*/ 603 w 10000"/>
              <a:gd name="connsiteY45" fmla="*/ 671 h 10000"/>
              <a:gd name="connsiteX46" fmla="*/ 1102 w 10000"/>
              <a:gd name="connsiteY46" fmla="*/ 266 h 10000"/>
              <a:gd name="connsiteX0" fmla="*/ 1102 w 10000"/>
              <a:gd name="connsiteY0" fmla="*/ 266 h 10000"/>
              <a:gd name="connsiteX1" fmla="*/ 732 w 10000"/>
              <a:gd name="connsiteY1" fmla="*/ 592 h 10000"/>
              <a:gd name="connsiteX2" fmla="*/ 594 w 10000"/>
              <a:gd name="connsiteY2" fmla="*/ 848 h 10000"/>
              <a:gd name="connsiteX3" fmla="*/ 1413 w 10000"/>
              <a:gd name="connsiteY3" fmla="*/ 1026 h 10000"/>
              <a:gd name="connsiteX4" fmla="*/ 2394 w 10000"/>
              <a:gd name="connsiteY4" fmla="*/ 957 h 10000"/>
              <a:gd name="connsiteX5" fmla="*/ 2877 w 10000"/>
              <a:gd name="connsiteY5" fmla="*/ 256 h 10000"/>
              <a:gd name="connsiteX6" fmla="*/ 3032 w 10000"/>
              <a:gd name="connsiteY6" fmla="*/ 0 h 10000"/>
              <a:gd name="connsiteX7" fmla="*/ 3506 w 10000"/>
              <a:gd name="connsiteY7" fmla="*/ 69 h 10000"/>
              <a:gd name="connsiteX8" fmla="*/ 3979 w 10000"/>
              <a:gd name="connsiteY8" fmla="*/ 178 h 10000"/>
              <a:gd name="connsiteX9" fmla="*/ 4152 w 10000"/>
              <a:gd name="connsiteY9" fmla="*/ 730 h 10000"/>
              <a:gd name="connsiteX10" fmla="*/ 4307 w 10000"/>
              <a:gd name="connsiteY10" fmla="*/ 1203 h 10000"/>
              <a:gd name="connsiteX11" fmla="*/ 4531 w 10000"/>
              <a:gd name="connsiteY11" fmla="*/ 1341 h 10000"/>
              <a:gd name="connsiteX12" fmla="*/ 4703 w 10000"/>
              <a:gd name="connsiteY12" fmla="*/ 1460 h 10000"/>
              <a:gd name="connsiteX13" fmla="*/ 5125 w 10000"/>
              <a:gd name="connsiteY13" fmla="*/ 1617 h 10000"/>
              <a:gd name="connsiteX14" fmla="*/ 5357 w 10000"/>
              <a:gd name="connsiteY14" fmla="*/ 1548 h 10000"/>
              <a:gd name="connsiteX15" fmla="*/ 5306 w 10000"/>
              <a:gd name="connsiteY15" fmla="*/ 1105 h 10000"/>
              <a:gd name="connsiteX16" fmla="*/ 5426 w 10000"/>
              <a:gd name="connsiteY16" fmla="*/ 897 h 10000"/>
              <a:gd name="connsiteX17" fmla="*/ 5969 w 10000"/>
              <a:gd name="connsiteY17" fmla="*/ 1065 h 10000"/>
              <a:gd name="connsiteX18" fmla="*/ 6787 w 10000"/>
              <a:gd name="connsiteY18" fmla="*/ 1154 h 10000"/>
              <a:gd name="connsiteX19" fmla="*/ 7295 w 10000"/>
              <a:gd name="connsiteY19" fmla="*/ 1371 h 10000"/>
              <a:gd name="connsiteX20" fmla="*/ 7795 w 10000"/>
              <a:gd name="connsiteY20" fmla="*/ 1341 h 10000"/>
              <a:gd name="connsiteX21" fmla="*/ 8527 w 10000"/>
              <a:gd name="connsiteY21" fmla="*/ 1282 h 10000"/>
              <a:gd name="connsiteX22" fmla="*/ 9208 w 10000"/>
              <a:gd name="connsiteY22" fmla="*/ 1351 h 10000"/>
              <a:gd name="connsiteX23" fmla="*/ 9776 w 10000"/>
              <a:gd name="connsiteY23" fmla="*/ 1391 h 10000"/>
              <a:gd name="connsiteX24" fmla="*/ 9785 w 10000"/>
              <a:gd name="connsiteY24" fmla="*/ 1834 h 10000"/>
              <a:gd name="connsiteX25" fmla="*/ 9888 w 10000"/>
              <a:gd name="connsiteY25" fmla="*/ 2712 h 10000"/>
              <a:gd name="connsiteX26" fmla="*/ 10000 w 10000"/>
              <a:gd name="connsiteY26" fmla="*/ 3728 h 10000"/>
              <a:gd name="connsiteX27" fmla="*/ 9931 w 10000"/>
              <a:gd name="connsiteY27" fmla="*/ 4191 h 10000"/>
              <a:gd name="connsiteX28" fmla="*/ 8854 w 10000"/>
              <a:gd name="connsiteY28" fmla="*/ 4477 h 10000"/>
              <a:gd name="connsiteX29" fmla="*/ 8140 w 10000"/>
              <a:gd name="connsiteY29" fmla="*/ 4694 h 10000"/>
              <a:gd name="connsiteX30" fmla="*/ 8036 w 10000"/>
              <a:gd name="connsiteY30" fmla="*/ 5858 h 10000"/>
              <a:gd name="connsiteX31" fmla="*/ 7864 w 10000"/>
              <a:gd name="connsiteY31" fmla="*/ 6893 h 10000"/>
              <a:gd name="connsiteX32" fmla="*/ 7769 w 10000"/>
              <a:gd name="connsiteY32" fmla="*/ 7396 h 10000"/>
              <a:gd name="connsiteX33" fmla="*/ 7580 w 10000"/>
              <a:gd name="connsiteY33" fmla="*/ 8491 h 10000"/>
              <a:gd name="connsiteX34" fmla="*/ 7511 w 10000"/>
              <a:gd name="connsiteY34" fmla="*/ 9349 h 10000"/>
              <a:gd name="connsiteX35" fmla="*/ 7442 w 10000"/>
              <a:gd name="connsiteY35" fmla="*/ 9862 h 10000"/>
              <a:gd name="connsiteX36" fmla="*/ 1964 w 10000"/>
              <a:gd name="connsiteY36" fmla="*/ 10000 h 10000"/>
              <a:gd name="connsiteX37" fmla="*/ 1671 w 10000"/>
              <a:gd name="connsiteY37" fmla="*/ 8797 h 10000"/>
              <a:gd name="connsiteX38" fmla="*/ 1533 w 10000"/>
              <a:gd name="connsiteY38" fmla="*/ 7791 h 10000"/>
              <a:gd name="connsiteX39" fmla="*/ 1464 w 10000"/>
              <a:gd name="connsiteY39" fmla="*/ 7179 h 10000"/>
              <a:gd name="connsiteX40" fmla="*/ 1413 w 10000"/>
              <a:gd name="connsiteY40" fmla="*/ 6272 h 10000"/>
              <a:gd name="connsiteX41" fmla="*/ 1137 w 10000"/>
              <a:gd name="connsiteY41" fmla="*/ 4339 h 10000"/>
              <a:gd name="connsiteX42" fmla="*/ 380 w 10000"/>
              <a:gd name="connsiteY42" fmla="*/ 4115 h 10000"/>
              <a:gd name="connsiteX43" fmla="*/ 0 w 10000"/>
              <a:gd name="connsiteY43" fmla="*/ 3807 h 10000"/>
              <a:gd name="connsiteX44" fmla="*/ 551 w 10000"/>
              <a:gd name="connsiteY44" fmla="*/ 1716 h 10000"/>
              <a:gd name="connsiteX45" fmla="*/ 603 w 10000"/>
              <a:gd name="connsiteY45" fmla="*/ 671 h 10000"/>
              <a:gd name="connsiteX46" fmla="*/ 1102 w 10000"/>
              <a:gd name="connsiteY46" fmla="*/ 266 h 10000"/>
              <a:gd name="connsiteX0" fmla="*/ 1102 w 10000"/>
              <a:gd name="connsiteY0" fmla="*/ 266 h 10000"/>
              <a:gd name="connsiteX1" fmla="*/ 732 w 10000"/>
              <a:gd name="connsiteY1" fmla="*/ 592 h 10000"/>
              <a:gd name="connsiteX2" fmla="*/ 594 w 10000"/>
              <a:gd name="connsiteY2" fmla="*/ 848 h 10000"/>
              <a:gd name="connsiteX3" fmla="*/ 1413 w 10000"/>
              <a:gd name="connsiteY3" fmla="*/ 1026 h 10000"/>
              <a:gd name="connsiteX4" fmla="*/ 2394 w 10000"/>
              <a:gd name="connsiteY4" fmla="*/ 957 h 10000"/>
              <a:gd name="connsiteX5" fmla="*/ 2877 w 10000"/>
              <a:gd name="connsiteY5" fmla="*/ 256 h 10000"/>
              <a:gd name="connsiteX6" fmla="*/ 3032 w 10000"/>
              <a:gd name="connsiteY6" fmla="*/ 0 h 10000"/>
              <a:gd name="connsiteX7" fmla="*/ 3506 w 10000"/>
              <a:gd name="connsiteY7" fmla="*/ 69 h 10000"/>
              <a:gd name="connsiteX8" fmla="*/ 3979 w 10000"/>
              <a:gd name="connsiteY8" fmla="*/ 178 h 10000"/>
              <a:gd name="connsiteX9" fmla="*/ 4152 w 10000"/>
              <a:gd name="connsiteY9" fmla="*/ 730 h 10000"/>
              <a:gd name="connsiteX10" fmla="*/ 4307 w 10000"/>
              <a:gd name="connsiteY10" fmla="*/ 1203 h 10000"/>
              <a:gd name="connsiteX11" fmla="*/ 4531 w 10000"/>
              <a:gd name="connsiteY11" fmla="*/ 1341 h 10000"/>
              <a:gd name="connsiteX12" fmla="*/ 4703 w 10000"/>
              <a:gd name="connsiteY12" fmla="*/ 1460 h 10000"/>
              <a:gd name="connsiteX13" fmla="*/ 5125 w 10000"/>
              <a:gd name="connsiteY13" fmla="*/ 1617 h 10000"/>
              <a:gd name="connsiteX14" fmla="*/ 5357 w 10000"/>
              <a:gd name="connsiteY14" fmla="*/ 1548 h 10000"/>
              <a:gd name="connsiteX15" fmla="*/ 5306 w 10000"/>
              <a:gd name="connsiteY15" fmla="*/ 1105 h 10000"/>
              <a:gd name="connsiteX16" fmla="*/ 5426 w 10000"/>
              <a:gd name="connsiteY16" fmla="*/ 897 h 10000"/>
              <a:gd name="connsiteX17" fmla="*/ 5969 w 10000"/>
              <a:gd name="connsiteY17" fmla="*/ 1065 h 10000"/>
              <a:gd name="connsiteX18" fmla="*/ 6787 w 10000"/>
              <a:gd name="connsiteY18" fmla="*/ 1154 h 10000"/>
              <a:gd name="connsiteX19" fmla="*/ 7295 w 10000"/>
              <a:gd name="connsiteY19" fmla="*/ 1371 h 10000"/>
              <a:gd name="connsiteX20" fmla="*/ 7795 w 10000"/>
              <a:gd name="connsiteY20" fmla="*/ 1341 h 10000"/>
              <a:gd name="connsiteX21" fmla="*/ 8527 w 10000"/>
              <a:gd name="connsiteY21" fmla="*/ 1282 h 10000"/>
              <a:gd name="connsiteX22" fmla="*/ 9208 w 10000"/>
              <a:gd name="connsiteY22" fmla="*/ 1351 h 10000"/>
              <a:gd name="connsiteX23" fmla="*/ 9776 w 10000"/>
              <a:gd name="connsiteY23" fmla="*/ 1391 h 10000"/>
              <a:gd name="connsiteX24" fmla="*/ 9785 w 10000"/>
              <a:gd name="connsiteY24" fmla="*/ 1834 h 10000"/>
              <a:gd name="connsiteX25" fmla="*/ 9888 w 10000"/>
              <a:gd name="connsiteY25" fmla="*/ 2712 h 10000"/>
              <a:gd name="connsiteX26" fmla="*/ 10000 w 10000"/>
              <a:gd name="connsiteY26" fmla="*/ 3728 h 10000"/>
              <a:gd name="connsiteX27" fmla="*/ 9931 w 10000"/>
              <a:gd name="connsiteY27" fmla="*/ 4191 h 10000"/>
              <a:gd name="connsiteX28" fmla="*/ 8854 w 10000"/>
              <a:gd name="connsiteY28" fmla="*/ 4477 h 10000"/>
              <a:gd name="connsiteX29" fmla="*/ 8140 w 10000"/>
              <a:gd name="connsiteY29" fmla="*/ 4694 h 10000"/>
              <a:gd name="connsiteX30" fmla="*/ 8036 w 10000"/>
              <a:gd name="connsiteY30" fmla="*/ 5858 h 10000"/>
              <a:gd name="connsiteX31" fmla="*/ 7864 w 10000"/>
              <a:gd name="connsiteY31" fmla="*/ 6893 h 10000"/>
              <a:gd name="connsiteX32" fmla="*/ 7769 w 10000"/>
              <a:gd name="connsiteY32" fmla="*/ 7396 h 10000"/>
              <a:gd name="connsiteX33" fmla="*/ 7580 w 10000"/>
              <a:gd name="connsiteY33" fmla="*/ 8491 h 10000"/>
              <a:gd name="connsiteX34" fmla="*/ 7511 w 10000"/>
              <a:gd name="connsiteY34" fmla="*/ 9349 h 10000"/>
              <a:gd name="connsiteX35" fmla="*/ 7442 w 10000"/>
              <a:gd name="connsiteY35" fmla="*/ 9862 h 10000"/>
              <a:gd name="connsiteX36" fmla="*/ 1964 w 10000"/>
              <a:gd name="connsiteY36" fmla="*/ 10000 h 10000"/>
              <a:gd name="connsiteX37" fmla="*/ 1671 w 10000"/>
              <a:gd name="connsiteY37" fmla="*/ 8797 h 10000"/>
              <a:gd name="connsiteX38" fmla="*/ 1533 w 10000"/>
              <a:gd name="connsiteY38" fmla="*/ 7791 h 10000"/>
              <a:gd name="connsiteX39" fmla="*/ 1464 w 10000"/>
              <a:gd name="connsiteY39" fmla="*/ 7179 h 10000"/>
              <a:gd name="connsiteX40" fmla="*/ 1413 w 10000"/>
              <a:gd name="connsiteY40" fmla="*/ 6272 h 10000"/>
              <a:gd name="connsiteX41" fmla="*/ 1137 w 10000"/>
              <a:gd name="connsiteY41" fmla="*/ 4339 h 10000"/>
              <a:gd name="connsiteX42" fmla="*/ 380 w 10000"/>
              <a:gd name="connsiteY42" fmla="*/ 4115 h 10000"/>
              <a:gd name="connsiteX43" fmla="*/ 0 w 10000"/>
              <a:gd name="connsiteY43" fmla="*/ 3807 h 10000"/>
              <a:gd name="connsiteX44" fmla="*/ 551 w 10000"/>
              <a:gd name="connsiteY44" fmla="*/ 1716 h 10000"/>
              <a:gd name="connsiteX45" fmla="*/ 603 w 10000"/>
              <a:gd name="connsiteY45" fmla="*/ 671 h 10000"/>
              <a:gd name="connsiteX46" fmla="*/ 1102 w 10000"/>
              <a:gd name="connsiteY46" fmla="*/ 266 h 10000"/>
              <a:gd name="connsiteX0" fmla="*/ 1102 w 10000"/>
              <a:gd name="connsiteY0" fmla="*/ 266 h 10000"/>
              <a:gd name="connsiteX1" fmla="*/ 732 w 10000"/>
              <a:gd name="connsiteY1" fmla="*/ 592 h 10000"/>
              <a:gd name="connsiteX2" fmla="*/ 594 w 10000"/>
              <a:gd name="connsiteY2" fmla="*/ 848 h 10000"/>
              <a:gd name="connsiteX3" fmla="*/ 1413 w 10000"/>
              <a:gd name="connsiteY3" fmla="*/ 1026 h 10000"/>
              <a:gd name="connsiteX4" fmla="*/ 2394 w 10000"/>
              <a:gd name="connsiteY4" fmla="*/ 957 h 10000"/>
              <a:gd name="connsiteX5" fmla="*/ 2877 w 10000"/>
              <a:gd name="connsiteY5" fmla="*/ 256 h 10000"/>
              <a:gd name="connsiteX6" fmla="*/ 3032 w 10000"/>
              <a:gd name="connsiteY6" fmla="*/ 0 h 10000"/>
              <a:gd name="connsiteX7" fmla="*/ 3506 w 10000"/>
              <a:gd name="connsiteY7" fmla="*/ 69 h 10000"/>
              <a:gd name="connsiteX8" fmla="*/ 3979 w 10000"/>
              <a:gd name="connsiteY8" fmla="*/ 178 h 10000"/>
              <a:gd name="connsiteX9" fmla="*/ 4152 w 10000"/>
              <a:gd name="connsiteY9" fmla="*/ 730 h 10000"/>
              <a:gd name="connsiteX10" fmla="*/ 4307 w 10000"/>
              <a:gd name="connsiteY10" fmla="*/ 1203 h 10000"/>
              <a:gd name="connsiteX11" fmla="*/ 4531 w 10000"/>
              <a:gd name="connsiteY11" fmla="*/ 1341 h 10000"/>
              <a:gd name="connsiteX12" fmla="*/ 4703 w 10000"/>
              <a:gd name="connsiteY12" fmla="*/ 1460 h 10000"/>
              <a:gd name="connsiteX13" fmla="*/ 5125 w 10000"/>
              <a:gd name="connsiteY13" fmla="*/ 1617 h 10000"/>
              <a:gd name="connsiteX14" fmla="*/ 5357 w 10000"/>
              <a:gd name="connsiteY14" fmla="*/ 1548 h 10000"/>
              <a:gd name="connsiteX15" fmla="*/ 5306 w 10000"/>
              <a:gd name="connsiteY15" fmla="*/ 1105 h 10000"/>
              <a:gd name="connsiteX16" fmla="*/ 5426 w 10000"/>
              <a:gd name="connsiteY16" fmla="*/ 897 h 10000"/>
              <a:gd name="connsiteX17" fmla="*/ 5969 w 10000"/>
              <a:gd name="connsiteY17" fmla="*/ 1065 h 10000"/>
              <a:gd name="connsiteX18" fmla="*/ 6787 w 10000"/>
              <a:gd name="connsiteY18" fmla="*/ 1154 h 10000"/>
              <a:gd name="connsiteX19" fmla="*/ 7295 w 10000"/>
              <a:gd name="connsiteY19" fmla="*/ 1371 h 10000"/>
              <a:gd name="connsiteX20" fmla="*/ 7795 w 10000"/>
              <a:gd name="connsiteY20" fmla="*/ 1341 h 10000"/>
              <a:gd name="connsiteX21" fmla="*/ 8527 w 10000"/>
              <a:gd name="connsiteY21" fmla="*/ 1282 h 10000"/>
              <a:gd name="connsiteX22" fmla="*/ 9208 w 10000"/>
              <a:gd name="connsiteY22" fmla="*/ 1351 h 10000"/>
              <a:gd name="connsiteX23" fmla="*/ 9776 w 10000"/>
              <a:gd name="connsiteY23" fmla="*/ 1391 h 10000"/>
              <a:gd name="connsiteX24" fmla="*/ 9785 w 10000"/>
              <a:gd name="connsiteY24" fmla="*/ 1834 h 10000"/>
              <a:gd name="connsiteX25" fmla="*/ 9888 w 10000"/>
              <a:gd name="connsiteY25" fmla="*/ 2712 h 10000"/>
              <a:gd name="connsiteX26" fmla="*/ 10000 w 10000"/>
              <a:gd name="connsiteY26" fmla="*/ 3728 h 10000"/>
              <a:gd name="connsiteX27" fmla="*/ 9931 w 10000"/>
              <a:gd name="connsiteY27" fmla="*/ 4191 h 10000"/>
              <a:gd name="connsiteX28" fmla="*/ 8854 w 10000"/>
              <a:gd name="connsiteY28" fmla="*/ 4477 h 10000"/>
              <a:gd name="connsiteX29" fmla="*/ 8140 w 10000"/>
              <a:gd name="connsiteY29" fmla="*/ 4694 h 10000"/>
              <a:gd name="connsiteX30" fmla="*/ 8036 w 10000"/>
              <a:gd name="connsiteY30" fmla="*/ 5858 h 10000"/>
              <a:gd name="connsiteX31" fmla="*/ 7864 w 10000"/>
              <a:gd name="connsiteY31" fmla="*/ 6893 h 10000"/>
              <a:gd name="connsiteX32" fmla="*/ 7769 w 10000"/>
              <a:gd name="connsiteY32" fmla="*/ 7396 h 10000"/>
              <a:gd name="connsiteX33" fmla="*/ 7580 w 10000"/>
              <a:gd name="connsiteY33" fmla="*/ 8491 h 10000"/>
              <a:gd name="connsiteX34" fmla="*/ 7511 w 10000"/>
              <a:gd name="connsiteY34" fmla="*/ 9349 h 10000"/>
              <a:gd name="connsiteX35" fmla="*/ 7442 w 10000"/>
              <a:gd name="connsiteY35" fmla="*/ 9862 h 10000"/>
              <a:gd name="connsiteX36" fmla="*/ 1964 w 10000"/>
              <a:gd name="connsiteY36" fmla="*/ 10000 h 10000"/>
              <a:gd name="connsiteX37" fmla="*/ 1671 w 10000"/>
              <a:gd name="connsiteY37" fmla="*/ 8797 h 10000"/>
              <a:gd name="connsiteX38" fmla="*/ 1533 w 10000"/>
              <a:gd name="connsiteY38" fmla="*/ 7791 h 10000"/>
              <a:gd name="connsiteX39" fmla="*/ 1464 w 10000"/>
              <a:gd name="connsiteY39" fmla="*/ 7179 h 10000"/>
              <a:gd name="connsiteX40" fmla="*/ 1413 w 10000"/>
              <a:gd name="connsiteY40" fmla="*/ 6272 h 10000"/>
              <a:gd name="connsiteX41" fmla="*/ 1137 w 10000"/>
              <a:gd name="connsiteY41" fmla="*/ 4339 h 10000"/>
              <a:gd name="connsiteX42" fmla="*/ 380 w 10000"/>
              <a:gd name="connsiteY42" fmla="*/ 4115 h 10000"/>
              <a:gd name="connsiteX43" fmla="*/ 0 w 10000"/>
              <a:gd name="connsiteY43" fmla="*/ 3807 h 10000"/>
              <a:gd name="connsiteX44" fmla="*/ 551 w 10000"/>
              <a:gd name="connsiteY44" fmla="*/ 1716 h 10000"/>
              <a:gd name="connsiteX45" fmla="*/ 603 w 10000"/>
              <a:gd name="connsiteY45" fmla="*/ 671 h 10000"/>
              <a:gd name="connsiteX46" fmla="*/ 1102 w 10000"/>
              <a:gd name="connsiteY46" fmla="*/ 266 h 10000"/>
              <a:gd name="connsiteX0" fmla="*/ 1102 w 10000"/>
              <a:gd name="connsiteY0" fmla="*/ 266 h 10000"/>
              <a:gd name="connsiteX1" fmla="*/ 732 w 10000"/>
              <a:gd name="connsiteY1" fmla="*/ 592 h 10000"/>
              <a:gd name="connsiteX2" fmla="*/ 594 w 10000"/>
              <a:gd name="connsiteY2" fmla="*/ 848 h 10000"/>
              <a:gd name="connsiteX3" fmla="*/ 1413 w 10000"/>
              <a:gd name="connsiteY3" fmla="*/ 1026 h 10000"/>
              <a:gd name="connsiteX4" fmla="*/ 2394 w 10000"/>
              <a:gd name="connsiteY4" fmla="*/ 957 h 10000"/>
              <a:gd name="connsiteX5" fmla="*/ 2877 w 10000"/>
              <a:gd name="connsiteY5" fmla="*/ 256 h 10000"/>
              <a:gd name="connsiteX6" fmla="*/ 3032 w 10000"/>
              <a:gd name="connsiteY6" fmla="*/ 0 h 10000"/>
              <a:gd name="connsiteX7" fmla="*/ 3506 w 10000"/>
              <a:gd name="connsiteY7" fmla="*/ 69 h 10000"/>
              <a:gd name="connsiteX8" fmla="*/ 3979 w 10000"/>
              <a:gd name="connsiteY8" fmla="*/ 178 h 10000"/>
              <a:gd name="connsiteX9" fmla="*/ 4152 w 10000"/>
              <a:gd name="connsiteY9" fmla="*/ 730 h 10000"/>
              <a:gd name="connsiteX10" fmla="*/ 4307 w 10000"/>
              <a:gd name="connsiteY10" fmla="*/ 1203 h 10000"/>
              <a:gd name="connsiteX11" fmla="*/ 4531 w 10000"/>
              <a:gd name="connsiteY11" fmla="*/ 1341 h 10000"/>
              <a:gd name="connsiteX12" fmla="*/ 4703 w 10000"/>
              <a:gd name="connsiteY12" fmla="*/ 1460 h 10000"/>
              <a:gd name="connsiteX13" fmla="*/ 5357 w 10000"/>
              <a:gd name="connsiteY13" fmla="*/ 1548 h 10000"/>
              <a:gd name="connsiteX14" fmla="*/ 5306 w 10000"/>
              <a:gd name="connsiteY14" fmla="*/ 1105 h 10000"/>
              <a:gd name="connsiteX15" fmla="*/ 5426 w 10000"/>
              <a:gd name="connsiteY15" fmla="*/ 897 h 10000"/>
              <a:gd name="connsiteX16" fmla="*/ 5969 w 10000"/>
              <a:gd name="connsiteY16" fmla="*/ 1065 h 10000"/>
              <a:gd name="connsiteX17" fmla="*/ 6787 w 10000"/>
              <a:gd name="connsiteY17" fmla="*/ 1154 h 10000"/>
              <a:gd name="connsiteX18" fmla="*/ 7295 w 10000"/>
              <a:gd name="connsiteY18" fmla="*/ 1371 h 10000"/>
              <a:gd name="connsiteX19" fmla="*/ 7795 w 10000"/>
              <a:gd name="connsiteY19" fmla="*/ 1341 h 10000"/>
              <a:gd name="connsiteX20" fmla="*/ 8527 w 10000"/>
              <a:gd name="connsiteY20" fmla="*/ 1282 h 10000"/>
              <a:gd name="connsiteX21" fmla="*/ 9208 w 10000"/>
              <a:gd name="connsiteY21" fmla="*/ 1351 h 10000"/>
              <a:gd name="connsiteX22" fmla="*/ 9776 w 10000"/>
              <a:gd name="connsiteY22" fmla="*/ 1391 h 10000"/>
              <a:gd name="connsiteX23" fmla="*/ 9785 w 10000"/>
              <a:gd name="connsiteY23" fmla="*/ 1834 h 10000"/>
              <a:gd name="connsiteX24" fmla="*/ 9888 w 10000"/>
              <a:gd name="connsiteY24" fmla="*/ 2712 h 10000"/>
              <a:gd name="connsiteX25" fmla="*/ 10000 w 10000"/>
              <a:gd name="connsiteY25" fmla="*/ 3728 h 10000"/>
              <a:gd name="connsiteX26" fmla="*/ 9931 w 10000"/>
              <a:gd name="connsiteY26" fmla="*/ 4191 h 10000"/>
              <a:gd name="connsiteX27" fmla="*/ 8854 w 10000"/>
              <a:gd name="connsiteY27" fmla="*/ 4477 h 10000"/>
              <a:gd name="connsiteX28" fmla="*/ 8140 w 10000"/>
              <a:gd name="connsiteY28" fmla="*/ 4694 h 10000"/>
              <a:gd name="connsiteX29" fmla="*/ 8036 w 10000"/>
              <a:gd name="connsiteY29" fmla="*/ 5858 h 10000"/>
              <a:gd name="connsiteX30" fmla="*/ 7864 w 10000"/>
              <a:gd name="connsiteY30" fmla="*/ 6893 h 10000"/>
              <a:gd name="connsiteX31" fmla="*/ 7769 w 10000"/>
              <a:gd name="connsiteY31" fmla="*/ 7396 h 10000"/>
              <a:gd name="connsiteX32" fmla="*/ 7580 w 10000"/>
              <a:gd name="connsiteY32" fmla="*/ 8491 h 10000"/>
              <a:gd name="connsiteX33" fmla="*/ 7511 w 10000"/>
              <a:gd name="connsiteY33" fmla="*/ 9349 h 10000"/>
              <a:gd name="connsiteX34" fmla="*/ 7442 w 10000"/>
              <a:gd name="connsiteY34" fmla="*/ 9862 h 10000"/>
              <a:gd name="connsiteX35" fmla="*/ 1964 w 10000"/>
              <a:gd name="connsiteY35" fmla="*/ 10000 h 10000"/>
              <a:gd name="connsiteX36" fmla="*/ 1671 w 10000"/>
              <a:gd name="connsiteY36" fmla="*/ 8797 h 10000"/>
              <a:gd name="connsiteX37" fmla="*/ 1533 w 10000"/>
              <a:gd name="connsiteY37" fmla="*/ 7791 h 10000"/>
              <a:gd name="connsiteX38" fmla="*/ 1464 w 10000"/>
              <a:gd name="connsiteY38" fmla="*/ 7179 h 10000"/>
              <a:gd name="connsiteX39" fmla="*/ 1413 w 10000"/>
              <a:gd name="connsiteY39" fmla="*/ 6272 h 10000"/>
              <a:gd name="connsiteX40" fmla="*/ 1137 w 10000"/>
              <a:gd name="connsiteY40" fmla="*/ 4339 h 10000"/>
              <a:gd name="connsiteX41" fmla="*/ 380 w 10000"/>
              <a:gd name="connsiteY41" fmla="*/ 4115 h 10000"/>
              <a:gd name="connsiteX42" fmla="*/ 0 w 10000"/>
              <a:gd name="connsiteY42" fmla="*/ 3807 h 10000"/>
              <a:gd name="connsiteX43" fmla="*/ 551 w 10000"/>
              <a:gd name="connsiteY43" fmla="*/ 1716 h 10000"/>
              <a:gd name="connsiteX44" fmla="*/ 603 w 10000"/>
              <a:gd name="connsiteY44" fmla="*/ 671 h 10000"/>
              <a:gd name="connsiteX45" fmla="*/ 1102 w 10000"/>
              <a:gd name="connsiteY45" fmla="*/ 266 h 10000"/>
              <a:gd name="connsiteX0" fmla="*/ 1102 w 10000"/>
              <a:gd name="connsiteY0" fmla="*/ 266 h 10000"/>
              <a:gd name="connsiteX1" fmla="*/ 732 w 10000"/>
              <a:gd name="connsiteY1" fmla="*/ 592 h 10000"/>
              <a:gd name="connsiteX2" fmla="*/ 594 w 10000"/>
              <a:gd name="connsiteY2" fmla="*/ 848 h 10000"/>
              <a:gd name="connsiteX3" fmla="*/ 1413 w 10000"/>
              <a:gd name="connsiteY3" fmla="*/ 1026 h 10000"/>
              <a:gd name="connsiteX4" fmla="*/ 2394 w 10000"/>
              <a:gd name="connsiteY4" fmla="*/ 957 h 10000"/>
              <a:gd name="connsiteX5" fmla="*/ 2877 w 10000"/>
              <a:gd name="connsiteY5" fmla="*/ 256 h 10000"/>
              <a:gd name="connsiteX6" fmla="*/ 3032 w 10000"/>
              <a:gd name="connsiteY6" fmla="*/ 0 h 10000"/>
              <a:gd name="connsiteX7" fmla="*/ 3506 w 10000"/>
              <a:gd name="connsiteY7" fmla="*/ 69 h 10000"/>
              <a:gd name="connsiteX8" fmla="*/ 3979 w 10000"/>
              <a:gd name="connsiteY8" fmla="*/ 178 h 10000"/>
              <a:gd name="connsiteX9" fmla="*/ 4152 w 10000"/>
              <a:gd name="connsiteY9" fmla="*/ 730 h 10000"/>
              <a:gd name="connsiteX10" fmla="*/ 4307 w 10000"/>
              <a:gd name="connsiteY10" fmla="*/ 1203 h 10000"/>
              <a:gd name="connsiteX11" fmla="*/ 4531 w 10000"/>
              <a:gd name="connsiteY11" fmla="*/ 1341 h 10000"/>
              <a:gd name="connsiteX12" fmla="*/ 4703 w 10000"/>
              <a:gd name="connsiteY12" fmla="*/ 1460 h 10000"/>
              <a:gd name="connsiteX13" fmla="*/ 5357 w 10000"/>
              <a:gd name="connsiteY13" fmla="*/ 1548 h 10000"/>
              <a:gd name="connsiteX14" fmla="*/ 5306 w 10000"/>
              <a:gd name="connsiteY14" fmla="*/ 1105 h 10000"/>
              <a:gd name="connsiteX15" fmla="*/ 5426 w 10000"/>
              <a:gd name="connsiteY15" fmla="*/ 897 h 10000"/>
              <a:gd name="connsiteX16" fmla="*/ 5969 w 10000"/>
              <a:gd name="connsiteY16" fmla="*/ 1065 h 10000"/>
              <a:gd name="connsiteX17" fmla="*/ 6787 w 10000"/>
              <a:gd name="connsiteY17" fmla="*/ 1154 h 10000"/>
              <a:gd name="connsiteX18" fmla="*/ 7295 w 10000"/>
              <a:gd name="connsiteY18" fmla="*/ 1371 h 10000"/>
              <a:gd name="connsiteX19" fmla="*/ 7795 w 10000"/>
              <a:gd name="connsiteY19" fmla="*/ 1341 h 10000"/>
              <a:gd name="connsiteX20" fmla="*/ 8527 w 10000"/>
              <a:gd name="connsiteY20" fmla="*/ 1282 h 10000"/>
              <a:gd name="connsiteX21" fmla="*/ 9208 w 10000"/>
              <a:gd name="connsiteY21" fmla="*/ 1351 h 10000"/>
              <a:gd name="connsiteX22" fmla="*/ 9776 w 10000"/>
              <a:gd name="connsiteY22" fmla="*/ 1391 h 10000"/>
              <a:gd name="connsiteX23" fmla="*/ 9785 w 10000"/>
              <a:gd name="connsiteY23" fmla="*/ 1834 h 10000"/>
              <a:gd name="connsiteX24" fmla="*/ 9888 w 10000"/>
              <a:gd name="connsiteY24" fmla="*/ 2712 h 10000"/>
              <a:gd name="connsiteX25" fmla="*/ 10000 w 10000"/>
              <a:gd name="connsiteY25" fmla="*/ 3728 h 10000"/>
              <a:gd name="connsiteX26" fmla="*/ 9931 w 10000"/>
              <a:gd name="connsiteY26" fmla="*/ 4191 h 10000"/>
              <a:gd name="connsiteX27" fmla="*/ 8854 w 10000"/>
              <a:gd name="connsiteY27" fmla="*/ 4477 h 10000"/>
              <a:gd name="connsiteX28" fmla="*/ 8140 w 10000"/>
              <a:gd name="connsiteY28" fmla="*/ 4694 h 10000"/>
              <a:gd name="connsiteX29" fmla="*/ 8036 w 10000"/>
              <a:gd name="connsiteY29" fmla="*/ 5858 h 10000"/>
              <a:gd name="connsiteX30" fmla="*/ 7864 w 10000"/>
              <a:gd name="connsiteY30" fmla="*/ 6893 h 10000"/>
              <a:gd name="connsiteX31" fmla="*/ 7769 w 10000"/>
              <a:gd name="connsiteY31" fmla="*/ 7396 h 10000"/>
              <a:gd name="connsiteX32" fmla="*/ 7580 w 10000"/>
              <a:gd name="connsiteY32" fmla="*/ 8491 h 10000"/>
              <a:gd name="connsiteX33" fmla="*/ 7511 w 10000"/>
              <a:gd name="connsiteY33" fmla="*/ 9349 h 10000"/>
              <a:gd name="connsiteX34" fmla="*/ 7442 w 10000"/>
              <a:gd name="connsiteY34" fmla="*/ 9862 h 10000"/>
              <a:gd name="connsiteX35" fmla="*/ 1964 w 10000"/>
              <a:gd name="connsiteY35" fmla="*/ 10000 h 10000"/>
              <a:gd name="connsiteX36" fmla="*/ 1671 w 10000"/>
              <a:gd name="connsiteY36" fmla="*/ 8797 h 10000"/>
              <a:gd name="connsiteX37" fmla="*/ 1533 w 10000"/>
              <a:gd name="connsiteY37" fmla="*/ 7791 h 10000"/>
              <a:gd name="connsiteX38" fmla="*/ 1464 w 10000"/>
              <a:gd name="connsiteY38" fmla="*/ 7179 h 10000"/>
              <a:gd name="connsiteX39" fmla="*/ 1413 w 10000"/>
              <a:gd name="connsiteY39" fmla="*/ 6272 h 10000"/>
              <a:gd name="connsiteX40" fmla="*/ 1137 w 10000"/>
              <a:gd name="connsiteY40" fmla="*/ 4339 h 10000"/>
              <a:gd name="connsiteX41" fmla="*/ 380 w 10000"/>
              <a:gd name="connsiteY41" fmla="*/ 4115 h 10000"/>
              <a:gd name="connsiteX42" fmla="*/ 0 w 10000"/>
              <a:gd name="connsiteY42" fmla="*/ 3807 h 10000"/>
              <a:gd name="connsiteX43" fmla="*/ 551 w 10000"/>
              <a:gd name="connsiteY43" fmla="*/ 1716 h 10000"/>
              <a:gd name="connsiteX44" fmla="*/ 603 w 10000"/>
              <a:gd name="connsiteY44" fmla="*/ 671 h 10000"/>
              <a:gd name="connsiteX45" fmla="*/ 1102 w 10000"/>
              <a:gd name="connsiteY45" fmla="*/ 266 h 10000"/>
              <a:gd name="connsiteX0" fmla="*/ 1102 w 10000"/>
              <a:gd name="connsiteY0" fmla="*/ 266 h 10000"/>
              <a:gd name="connsiteX1" fmla="*/ 732 w 10000"/>
              <a:gd name="connsiteY1" fmla="*/ 592 h 10000"/>
              <a:gd name="connsiteX2" fmla="*/ 594 w 10000"/>
              <a:gd name="connsiteY2" fmla="*/ 848 h 10000"/>
              <a:gd name="connsiteX3" fmla="*/ 1413 w 10000"/>
              <a:gd name="connsiteY3" fmla="*/ 1026 h 10000"/>
              <a:gd name="connsiteX4" fmla="*/ 2394 w 10000"/>
              <a:gd name="connsiteY4" fmla="*/ 957 h 10000"/>
              <a:gd name="connsiteX5" fmla="*/ 2877 w 10000"/>
              <a:gd name="connsiteY5" fmla="*/ 256 h 10000"/>
              <a:gd name="connsiteX6" fmla="*/ 3032 w 10000"/>
              <a:gd name="connsiteY6" fmla="*/ 0 h 10000"/>
              <a:gd name="connsiteX7" fmla="*/ 3506 w 10000"/>
              <a:gd name="connsiteY7" fmla="*/ 69 h 10000"/>
              <a:gd name="connsiteX8" fmla="*/ 3979 w 10000"/>
              <a:gd name="connsiteY8" fmla="*/ 178 h 10000"/>
              <a:gd name="connsiteX9" fmla="*/ 4152 w 10000"/>
              <a:gd name="connsiteY9" fmla="*/ 730 h 10000"/>
              <a:gd name="connsiteX10" fmla="*/ 4307 w 10000"/>
              <a:gd name="connsiteY10" fmla="*/ 1203 h 10000"/>
              <a:gd name="connsiteX11" fmla="*/ 4531 w 10000"/>
              <a:gd name="connsiteY11" fmla="*/ 1341 h 10000"/>
              <a:gd name="connsiteX12" fmla="*/ 4703 w 10000"/>
              <a:gd name="connsiteY12" fmla="*/ 1460 h 10000"/>
              <a:gd name="connsiteX13" fmla="*/ 5306 w 10000"/>
              <a:gd name="connsiteY13" fmla="*/ 1105 h 10000"/>
              <a:gd name="connsiteX14" fmla="*/ 5426 w 10000"/>
              <a:gd name="connsiteY14" fmla="*/ 897 h 10000"/>
              <a:gd name="connsiteX15" fmla="*/ 5969 w 10000"/>
              <a:gd name="connsiteY15" fmla="*/ 1065 h 10000"/>
              <a:gd name="connsiteX16" fmla="*/ 6787 w 10000"/>
              <a:gd name="connsiteY16" fmla="*/ 1154 h 10000"/>
              <a:gd name="connsiteX17" fmla="*/ 7295 w 10000"/>
              <a:gd name="connsiteY17" fmla="*/ 1371 h 10000"/>
              <a:gd name="connsiteX18" fmla="*/ 7795 w 10000"/>
              <a:gd name="connsiteY18" fmla="*/ 1341 h 10000"/>
              <a:gd name="connsiteX19" fmla="*/ 8527 w 10000"/>
              <a:gd name="connsiteY19" fmla="*/ 1282 h 10000"/>
              <a:gd name="connsiteX20" fmla="*/ 9208 w 10000"/>
              <a:gd name="connsiteY20" fmla="*/ 1351 h 10000"/>
              <a:gd name="connsiteX21" fmla="*/ 9776 w 10000"/>
              <a:gd name="connsiteY21" fmla="*/ 1391 h 10000"/>
              <a:gd name="connsiteX22" fmla="*/ 9785 w 10000"/>
              <a:gd name="connsiteY22" fmla="*/ 1834 h 10000"/>
              <a:gd name="connsiteX23" fmla="*/ 9888 w 10000"/>
              <a:gd name="connsiteY23" fmla="*/ 2712 h 10000"/>
              <a:gd name="connsiteX24" fmla="*/ 10000 w 10000"/>
              <a:gd name="connsiteY24" fmla="*/ 3728 h 10000"/>
              <a:gd name="connsiteX25" fmla="*/ 9931 w 10000"/>
              <a:gd name="connsiteY25" fmla="*/ 4191 h 10000"/>
              <a:gd name="connsiteX26" fmla="*/ 8854 w 10000"/>
              <a:gd name="connsiteY26" fmla="*/ 4477 h 10000"/>
              <a:gd name="connsiteX27" fmla="*/ 8140 w 10000"/>
              <a:gd name="connsiteY27" fmla="*/ 4694 h 10000"/>
              <a:gd name="connsiteX28" fmla="*/ 8036 w 10000"/>
              <a:gd name="connsiteY28" fmla="*/ 5858 h 10000"/>
              <a:gd name="connsiteX29" fmla="*/ 7864 w 10000"/>
              <a:gd name="connsiteY29" fmla="*/ 6893 h 10000"/>
              <a:gd name="connsiteX30" fmla="*/ 7769 w 10000"/>
              <a:gd name="connsiteY30" fmla="*/ 7396 h 10000"/>
              <a:gd name="connsiteX31" fmla="*/ 7580 w 10000"/>
              <a:gd name="connsiteY31" fmla="*/ 8491 h 10000"/>
              <a:gd name="connsiteX32" fmla="*/ 7511 w 10000"/>
              <a:gd name="connsiteY32" fmla="*/ 9349 h 10000"/>
              <a:gd name="connsiteX33" fmla="*/ 7442 w 10000"/>
              <a:gd name="connsiteY33" fmla="*/ 9862 h 10000"/>
              <a:gd name="connsiteX34" fmla="*/ 1964 w 10000"/>
              <a:gd name="connsiteY34" fmla="*/ 10000 h 10000"/>
              <a:gd name="connsiteX35" fmla="*/ 1671 w 10000"/>
              <a:gd name="connsiteY35" fmla="*/ 8797 h 10000"/>
              <a:gd name="connsiteX36" fmla="*/ 1533 w 10000"/>
              <a:gd name="connsiteY36" fmla="*/ 7791 h 10000"/>
              <a:gd name="connsiteX37" fmla="*/ 1464 w 10000"/>
              <a:gd name="connsiteY37" fmla="*/ 7179 h 10000"/>
              <a:gd name="connsiteX38" fmla="*/ 1413 w 10000"/>
              <a:gd name="connsiteY38" fmla="*/ 6272 h 10000"/>
              <a:gd name="connsiteX39" fmla="*/ 1137 w 10000"/>
              <a:gd name="connsiteY39" fmla="*/ 4339 h 10000"/>
              <a:gd name="connsiteX40" fmla="*/ 380 w 10000"/>
              <a:gd name="connsiteY40" fmla="*/ 4115 h 10000"/>
              <a:gd name="connsiteX41" fmla="*/ 0 w 10000"/>
              <a:gd name="connsiteY41" fmla="*/ 3807 h 10000"/>
              <a:gd name="connsiteX42" fmla="*/ 551 w 10000"/>
              <a:gd name="connsiteY42" fmla="*/ 1716 h 10000"/>
              <a:gd name="connsiteX43" fmla="*/ 603 w 10000"/>
              <a:gd name="connsiteY43" fmla="*/ 671 h 10000"/>
              <a:gd name="connsiteX44" fmla="*/ 1102 w 10000"/>
              <a:gd name="connsiteY44" fmla="*/ 266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0000" h="10000">
                <a:moveTo>
                  <a:pt x="1102" y="266"/>
                </a:moveTo>
                <a:lnTo>
                  <a:pt x="732" y="592"/>
                </a:lnTo>
                <a:lnTo>
                  <a:pt x="594" y="848"/>
                </a:lnTo>
                <a:lnTo>
                  <a:pt x="1413" y="1026"/>
                </a:lnTo>
                <a:lnTo>
                  <a:pt x="2394" y="957"/>
                </a:lnTo>
                <a:lnTo>
                  <a:pt x="2877" y="256"/>
                </a:lnTo>
                <a:cubicBezTo>
                  <a:pt x="2929" y="171"/>
                  <a:pt x="2980" y="85"/>
                  <a:pt x="3032" y="0"/>
                </a:cubicBezTo>
                <a:lnTo>
                  <a:pt x="3506" y="69"/>
                </a:lnTo>
                <a:lnTo>
                  <a:pt x="3979" y="178"/>
                </a:lnTo>
                <a:cubicBezTo>
                  <a:pt x="4037" y="362"/>
                  <a:pt x="4094" y="546"/>
                  <a:pt x="4152" y="730"/>
                </a:cubicBezTo>
                <a:cubicBezTo>
                  <a:pt x="4186" y="986"/>
                  <a:pt x="4332" y="1055"/>
                  <a:pt x="4307" y="1203"/>
                </a:cubicBezTo>
                <a:lnTo>
                  <a:pt x="4531" y="1341"/>
                </a:lnTo>
                <a:lnTo>
                  <a:pt x="4703" y="1460"/>
                </a:lnTo>
                <a:lnTo>
                  <a:pt x="5306" y="1105"/>
                </a:lnTo>
                <a:lnTo>
                  <a:pt x="5426" y="897"/>
                </a:lnTo>
                <a:lnTo>
                  <a:pt x="5969" y="1065"/>
                </a:lnTo>
                <a:lnTo>
                  <a:pt x="6787" y="1154"/>
                </a:lnTo>
                <a:lnTo>
                  <a:pt x="7295" y="1371"/>
                </a:lnTo>
                <a:lnTo>
                  <a:pt x="7795" y="1341"/>
                </a:lnTo>
                <a:lnTo>
                  <a:pt x="8527" y="1282"/>
                </a:lnTo>
                <a:lnTo>
                  <a:pt x="9208" y="1351"/>
                </a:lnTo>
                <a:lnTo>
                  <a:pt x="9776" y="1391"/>
                </a:lnTo>
                <a:cubicBezTo>
                  <a:pt x="9779" y="1539"/>
                  <a:pt x="9782" y="1686"/>
                  <a:pt x="9785" y="1834"/>
                </a:cubicBezTo>
                <a:cubicBezTo>
                  <a:pt x="9819" y="2127"/>
                  <a:pt x="9854" y="2419"/>
                  <a:pt x="9888" y="2712"/>
                </a:cubicBezTo>
                <a:cubicBezTo>
                  <a:pt x="9925" y="3051"/>
                  <a:pt x="9963" y="3389"/>
                  <a:pt x="10000" y="3728"/>
                </a:cubicBezTo>
                <a:cubicBezTo>
                  <a:pt x="9977" y="3882"/>
                  <a:pt x="9954" y="4037"/>
                  <a:pt x="9931" y="4191"/>
                </a:cubicBezTo>
                <a:lnTo>
                  <a:pt x="8854" y="4477"/>
                </a:lnTo>
                <a:lnTo>
                  <a:pt x="8140" y="4694"/>
                </a:lnTo>
                <a:cubicBezTo>
                  <a:pt x="8105" y="5082"/>
                  <a:pt x="8071" y="5470"/>
                  <a:pt x="8036" y="5858"/>
                </a:cubicBezTo>
                <a:cubicBezTo>
                  <a:pt x="8010" y="6065"/>
                  <a:pt x="7941" y="6677"/>
                  <a:pt x="7864" y="6893"/>
                </a:cubicBezTo>
                <a:cubicBezTo>
                  <a:pt x="7769" y="7150"/>
                  <a:pt x="7812" y="7130"/>
                  <a:pt x="7769" y="7396"/>
                </a:cubicBezTo>
                <a:lnTo>
                  <a:pt x="7580" y="8491"/>
                </a:lnTo>
                <a:lnTo>
                  <a:pt x="7511" y="9349"/>
                </a:lnTo>
                <a:lnTo>
                  <a:pt x="7442" y="9862"/>
                </a:lnTo>
                <a:lnTo>
                  <a:pt x="1964" y="10000"/>
                </a:lnTo>
                <a:cubicBezTo>
                  <a:pt x="1866" y="9599"/>
                  <a:pt x="1769" y="9198"/>
                  <a:pt x="1671" y="8797"/>
                </a:cubicBezTo>
                <a:lnTo>
                  <a:pt x="1533" y="7791"/>
                </a:lnTo>
                <a:lnTo>
                  <a:pt x="1464" y="7179"/>
                </a:lnTo>
                <a:cubicBezTo>
                  <a:pt x="1447" y="6877"/>
                  <a:pt x="1430" y="6574"/>
                  <a:pt x="1413" y="6272"/>
                </a:cubicBezTo>
                <a:lnTo>
                  <a:pt x="1137" y="4339"/>
                </a:lnTo>
                <a:cubicBezTo>
                  <a:pt x="922" y="4230"/>
                  <a:pt x="595" y="4224"/>
                  <a:pt x="380" y="4115"/>
                </a:cubicBezTo>
                <a:lnTo>
                  <a:pt x="0" y="3807"/>
                </a:lnTo>
                <a:lnTo>
                  <a:pt x="551" y="1716"/>
                </a:lnTo>
                <a:cubicBezTo>
                  <a:pt x="568" y="1368"/>
                  <a:pt x="586" y="1019"/>
                  <a:pt x="603" y="671"/>
                </a:cubicBezTo>
                <a:lnTo>
                  <a:pt x="1102" y="266"/>
                </a:lnTo>
                <a:close/>
              </a:path>
            </a:pathLst>
          </a:custGeom>
          <a:gradFill rotWithShape="1">
            <a:gsLst>
              <a:gs pos="0">
                <a:srgbClr val="007676"/>
              </a:gs>
              <a:gs pos="50000">
                <a:srgbClr val="00FFFF"/>
              </a:gs>
              <a:gs pos="100000">
                <a:srgbClr val="007676"/>
              </a:gs>
            </a:gsLst>
            <a:lin ang="0" scaled="1"/>
          </a:gradFill>
          <a:ln w="9525">
            <a:solidFill>
              <a:srgbClr val="000000"/>
            </a:solidFill>
            <a:round/>
            <a:headEnd/>
            <a:tailEnd/>
          </a:ln>
        </p:spPr>
        <p:txBody>
          <a:bodyPr/>
          <a:lstStyle/>
          <a:p>
            <a:endParaRPr lang="en-GB" dirty="0"/>
          </a:p>
        </p:txBody>
      </p:sp>
      <p:sp>
        <p:nvSpPr>
          <p:cNvPr id="18" name="Freeform 129"/>
          <p:cNvSpPr>
            <a:spLocks/>
          </p:cNvSpPr>
          <p:nvPr/>
        </p:nvSpPr>
        <p:spPr bwMode="auto">
          <a:xfrm>
            <a:off x="2871788" y="4156722"/>
            <a:ext cx="631641" cy="466871"/>
          </a:xfrm>
          <a:custGeom>
            <a:avLst/>
            <a:gdLst>
              <a:gd name="T0" fmla="*/ 359 w 399"/>
              <a:gd name="T1" fmla="*/ 0 h 368"/>
              <a:gd name="T2" fmla="*/ 394 w 399"/>
              <a:gd name="T3" fmla="*/ 70 h 368"/>
              <a:gd name="T4" fmla="*/ 399 w 399"/>
              <a:gd name="T5" fmla="*/ 135 h 368"/>
              <a:gd name="T6" fmla="*/ 334 w 399"/>
              <a:gd name="T7" fmla="*/ 180 h 368"/>
              <a:gd name="T8" fmla="*/ 259 w 399"/>
              <a:gd name="T9" fmla="*/ 190 h 368"/>
              <a:gd name="T10" fmla="*/ 189 w 399"/>
              <a:gd name="T11" fmla="*/ 175 h 368"/>
              <a:gd name="T12" fmla="*/ 149 w 399"/>
              <a:gd name="T13" fmla="*/ 145 h 368"/>
              <a:gd name="T14" fmla="*/ 124 w 399"/>
              <a:gd name="T15" fmla="*/ 105 h 368"/>
              <a:gd name="T16" fmla="*/ 119 w 399"/>
              <a:gd name="T17" fmla="*/ 35 h 368"/>
              <a:gd name="T18" fmla="*/ 114 w 399"/>
              <a:gd name="T19" fmla="*/ 190 h 368"/>
              <a:gd name="T20" fmla="*/ 99 w 399"/>
              <a:gd name="T21" fmla="*/ 269 h 368"/>
              <a:gd name="T22" fmla="*/ 75 w 399"/>
              <a:gd name="T23" fmla="*/ 305 h 368"/>
              <a:gd name="T24" fmla="*/ 39 w 399"/>
              <a:gd name="T25" fmla="*/ 344 h 368"/>
              <a:gd name="T26" fmla="*/ 0 w 399"/>
              <a:gd name="T27" fmla="*/ 368 h 36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99"/>
              <a:gd name="T43" fmla="*/ 0 h 368"/>
              <a:gd name="T44" fmla="*/ 399 w 399"/>
              <a:gd name="T45" fmla="*/ 368 h 368"/>
              <a:gd name="connsiteX0" fmla="*/ 8997 w 10961"/>
              <a:gd name="connsiteY0" fmla="*/ 0 h 10000"/>
              <a:gd name="connsiteX1" fmla="*/ 10961 w 10961"/>
              <a:gd name="connsiteY1" fmla="*/ 2037 h 10000"/>
              <a:gd name="connsiteX2" fmla="*/ 10000 w 10961"/>
              <a:gd name="connsiteY2" fmla="*/ 3668 h 10000"/>
              <a:gd name="connsiteX3" fmla="*/ 8371 w 10961"/>
              <a:gd name="connsiteY3" fmla="*/ 4891 h 10000"/>
              <a:gd name="connsiteX4" fmla="*/ 6491 w 10961"/>
              <a:gd name="connsiteY4" fmla="*/ 5163 h 10000"/>
              <a:gd name="connsiteX5" fmla="*/ 4737 w 10961"/>
              <a:gd name="connsiteY5" fmla="*/ 4755 h 10000"/>
              <a:gd name="connsiteX6" fmla="*/ 3734 w 10961"/>
              <a:gd name="connsiteY6" fmla="*/ 3940 h 10000"/>
              <a:gd name="connsiteX7" fmla="*/ 3108 w 10961"/>
              <a:gd name="connsiteY7" fmla="*/ 2853 h 10000"/>
              <a:gd name="connsiteX8" fmla="*/ 2982 w 10961"/>
              <a:gd name="connsiteY8" fmla="*/ 951 h 10000"/>
              <a:gd name="connsiteX9" fmla="*/ 2857 w 10961"/>
              <a:gd name="connsiteY9" fmla="*/ 5163 h 10000"/>
              <a:gd name="connsiteX10" fmla="*/ 2481 w 10961"/>
              <a:gd name="connsiteY10" fmla="*/ 7310 h 10000"/>
              <a:gd name="connsiteX11" fmla="*/ 1880 w 10961"/>
              <a:gd name="connsiteY11" fmla="*/ 8288 h 10000"/>
              <a:gd name="connsiteX12" fmla="*/ 977 w 10961"/>
              <a:gd name="connsiteY12" fmla="*/ 9348 h 10000"/>
              <a:gd name="connsiteX13" fmla="*/ 0 w 10961"/>
              <a:gd name="connsiteY13" fmla="*/ 10000 h 10000"/>
              <a:gd name="connsiteX0" fmla="*/ 10961 w 10961"/>
              <a:gd name="connsiteY0" fmla="*/ 1086 h 9049"/>
              <a:gd name="connsiteX1" fmla="*/ 10000 w 10961"/>
              <a:gd name="connsiteY1" fmla="*/ 2717 h 9049"/>
              <a:gd name="connsiteX2" fmla="*/ 8371 w 10961"/>
              <a:gd name="connsiteY2" fmla="*/ 3940 h 9049"/>
              <a:gd name="connsiteX3" fmla="*/ 6491 w 10961"/>
              <a:gd name="connsiteY3" fmla="*/ 4212 h 9049"/>
              <a:gd name="connsiteX4" fmla="*/ 4737 w 10961"/>
              <a:gd name="connsiteY4" fmla="*/ 3804 h 9049"/>
              <a:gd name="connsiteX5" fmla="*/ 3734 w 10961"/>
              <a:gd name="connsiteY5" fmla="*/ 2989 h 9049"/>
              <a:gd name="connsiteX6" fmla="*/ 3108 w 10961"/>
              <a:gd name="connsiteY6" fmla="*/ 1902 h 9049"/>
              <a:gd name="connsiteX7" fmla="*/ 2982 w 10961"/>
              <a:gd name="connsiteY7" fmla="*/ 0 h 9049"/>
              <a:gd name="connsiteX8" fmla="*/ 2857 w 10961"/>
              <a:gd name="connsiteY8" fmla="*/ 4212 h 9049"/>
              <a:gd name="connsiteX9" fmla="*/ 2481 w 10961"/>
              <a:gd name="connsiteY9" fmla="*/ 6359 h 9049"/>
              <a:gd name="connsiteX10" fmla="*/ 1880 w 10961"/>
              <a:gd name="connsiteY10" fmla="*/ 7337 h 9049"/>
              <a:gd name="connsiteX11" fmla="*/ 977 w 10961"/>
              <a:gd name="connsiteY11" fmla="*/ 8397 h 9049"/>
              <a:gd name="connsiteX12" fmla="*/ 0 w 10961"/>
              <a:gd name="connsiteY12" fmla="*/ 9049 h 9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961" h="9049">
                <a:moveTo>
                  <a:pt x="10961" y="1086"/>
                </a:moveTo>
                <a:lnTo>
                  <a:pt x="10000" y="2717"/>
                </a:lnTo>
                <a:lnTo>
                  <a:pt x="8371" y="3940"/>
                </a:lnTo>
                <a:lnTo>
                  <a:pt x="6491" y="4212"/>
                </a:lnTo>
                <a:lnTo>
                  <a:pt x="4737" y="3804"/>
                </a:lnTo>
                <a:lnTo>
                  <a:pt x="3734" y="2989"/>
                </a:lnTo>
                <a:lnTo>
                  <a:pt x="3108" y="1902"/>
                </a:lnTo>
                <a:lnTo>
                  <a:pt x="2982" y="0"/>
                </a:lnTo>
                <a:cubicBezTo>
                  <a:pt x="2940" y="1404"/>
                  <a:pt x="2899" y="2808"/>
                  <a:pt x="2857" y="4212"/>
                </a:cubicBezTo>
                <a:cubicBezTo>
                  <a:pt x="2732" y="4928"/>
                  <a:pt x="2606" y="5643"/>
                  <a:pt x="2481" y="6359"/>
                </a:cubicBezTo>
                <a:cubicBezTo>
                  <a:pt x="2356" y="6957"/>
                  <a:pt x="2055" y="6766"/>
                  <a:pt x="1880" y="7337"/>
                </a:cubicBezTo>
                <a:cubicBezTo>
                  <a:pt x="1830" y="7500"/>
                  <a:pt x="1028" y="8234"/>
                  <a:pt x="977" y="8397"/>
                </a:cubicBezTo>
                <a:cubicBezTo>
                  <a:pt x="902" y="8614"/>
                  <a:pt x="201" y="8913"/>
                  <a:pt x="0" y="9049"/>
                </a:cubicBezTo>
              </a:path>
            </a:pathLst>
          </a:custGeom>
          <a:noFill/>
          <a:ln w="9525">
            <a:solidFill>
              <a:srgbClr val="000000"/>
            </a:solidFill>
            <a:round/>
            <a:headEnd/>
            <a:tailEnd/>
          </a:ln>
        </p:spPr>
        <p:txBody>
          <a:bodyPr/>
          <a:lstStyle/>
          <a:p>
            <a:endParaRPr lang="en-GB" dirty="0"/>
          </a:p>
        </p:txBody>
      </p:sp>
      <p:sp>
        <p:nvSpPr>
          <p:cNvPr id="19" name="Freeform 130"/>
          <p:cNvSpPr>
            <a:spLocks/>
          </p:cNvSpPr>
          <p:nvPr/>
        </p:nvSpPr>
        <p:spPr bwMode="auto">
          <a:xfrm>
            <a:off x="3305969" y="4370570"/>
            <a:ext cx="73025" cy="279400"/>
          </a:xfrm>
          <a:custGeom>
            <a:avLst/>
            <a:gdLst>
              <a:gd name="T0" fmla="*/ 0 w 50"/>
              <a:gd name="T1" fmla="*/ 0 h 200"/>
              <a:gd name="T2" fmla="*/ 25 w 50"/>
              <a:gd name="T3" fmla="*/ 60 h 200"/>
              <a:gd name="T4" fmla="*/ 35 w 50"/>
              <a:gd name="T5" fmla="*/ 110 h 200"/>
              <a:gd name="T6" fmla="*/ 50 w 50"/>
              <a:gd name="T7" fmla="*/ 200 h 200"/>
              <a:gd name="T8" fmla="*/ 0 60000 65536"/>
              <a:gd name="T9" fmla="*/ 0 60000 65536"/>
              <a:gd name="T10" fmla="*/ 0 60000 65536"/>
              <a:gd name="T11" fmla="*/ 0 60000 65536"/>
              <a:gd name="T12" fmla="*/ 0 w 50"/>
              <a:gd name="T13" fmla="*/ 0 h 200"/>
              <a:gd name="T14" fmla="*/ 50 w 50"/>
              <a:gd name="T15" fmla="*/ 200 h 200"/>
            </a:gdLst>
            <a:ahLst/>
            <a:cxnLst>
              <a:cxn ang="T8">
                <a:pos x="T0" y="T1"/>
              </a:cxn>
              <a:cxn ang="T9">
                <a:pos x="T2" y="T3"/>
              </a:cxn>
              <a:cxn ang="T10">
                <a:pos x="T4" y="T5"/>
              </a:cxn>
              <a:cxn ang="T11">
                <a:pos x="T6" y="T7"/>
              </a:cxn>
            </a:cxnLst>
            <a:rect l="T12" t="T13" r="T14" b="T15"/>
            <a:pathLst>
              <a:path w="50" h="200">
                <a:moveTo>
                  <a:pt x="0" y="0"/>
                </a:moveTo>
                <a:lnTo>
                  <a:pt x="25" y="60"/>
                </a:lnTo>
                <a:lnTo>
                  <a:pt x="35" y="110"/>
                </a:lnTo>
                <a:lnTo>
                  <a:pt x="50" y="200"/>
                </a:lnTo>
              </a:path>
            </a:pathLst>
          </a:custGeom>
          <a:noFill/>
          <a:ln w="9525">
            <a:solidFill>
              <a:srgbClr val="000000"/>
            </a:solidFill>
            <a:round/>
            <a:headEnd/>
            <a:tailEnd/>
          </a:ln>
        </p:spPr>
        <p:txBody>
          <a:bodyPr/>
          <a:lstStyle/>
          <a:p>
            <a:endParaRPr lang="en-GB" dirty="0"/>
          </a:p>
        </p:txBody>
      </p:sp>
      <p:sp>
        <p:nvSpPr>
          <p:cNvPr id="20" name="Freeform 131"/>
          <p:cNvSpPr>
            <a:spLocks/>
          </p:cNvSpPr>
          <p:nvPr/>
        </p:nvSpPr>
        <p:spPr bwMode="auto">
          <a:xfrm>
            <a:off x="5948363" y="4129881"/>
            <a:ext cx="290512" cy="314325"/>
          </a:xfrm>
          <a:custGeom>
            <a:avLst/>
            <a:gdLst>
              <a:gd name="T0" fmla="*/ 22 w 183"/>
              <a:gd name="T1" fmla="*/ 0 h 198"/>
              <a:gd name="T2" fmla="*/ 73 w 183"/>
              <a:gd name="T3" fmla="*/ 3 h 198"/>
              <a:gd name="T4" fmla="*/ 115 w 183"/>
              <a:gd name="T5" fmla="*/ 5 h 198"/>
              <a:gd name="T6" fmla="*/ 137 w 183"/>
              <a:gd name="T7" fmla="*/ 29 h 198"/>
              <a:gd name="T8" fmla="*/ 160 w 183"/>
              <a:gd name="T9" fmla="*/ 48 h 198"/>
              <a:gd name="T10" fmla="*/ 183 w 183"/>
              <a:gd name="T11" fmla="*/ 68 h 198"/>
              <a:gd name="T12" fmla="*/ 183 w 183"/>
              <a:gd name="T13" fmla="*/ 91 h 198"/>
              <a:gd name="T14" fmla="*/ 154 w 183"/>
              <a:gd name="T15" fmla="*/ 105 h 198"/>
              <a:gd name="T16" fmla="*/ 128 w 183"/>
              <a:gd name="T17" fmla="*/ 99 h 198"/>
              <a:gd name="T18" fmla="*/ 109 w 183"/>
              <a:gd name="T19" fmla="*/ 80 h 198"/>
              <a:gd name="T20" fmla="*/ 125 w 183"/>
              <a:gd name="T21" fmla="*/ 130 h 198"/>
              <a:gd name="T22" fmla="*/ 119 w 183"/>
              <a:gd name="T23" fmla="*/ 156 h 198"/>
              <a:gd name="T24" fmla="*/ 28 w 183"/>
              <a:gd name="T25" fmla="*/ 133 h 198"/>
              <a:gd name="T26" fmla="*/ 74 w 183"/>
              <a:gd name="T27" fmla="*/ 159 h 198"/>
              <a:gd name="T28" fmla="*/ 56 w 183"/>
              <a:gd name="T29" fmla="*/ 193 h 198"/>
              <a:gd name="T30" fmla="*/ 38 w 183"/>
              <a:gd name="T31" fmla="*/ 188 h 198"/>
              <a:gd name="T32" fmla="*/ 17 w 183"/>
              <a:gd name="T33" fmla="*/ 179 h 198"/>
              <a:gd name="T34" fmla="*/ 26 w 183"/>
              <a:gd name="T35" fmla="*/ 195 h 198"/>
              <a:gd name="T36" fmla="*/ 0 w 183"/>
              <a:gd name="T37" fmla="*/ 161 h 198"/>
              <a:gd name="T38" fmla="*/ 6 w 183"/>
              <a:gd name="T39" fmla="*/ 121 h 198"/>
              <a:gd name="T40" fmla="*/ 4 w 183"/>
              <a:gd name="T41" fmla="*/ 87 h 19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83"/>
              <a:gd name="T64" fmla="*/ 0 h 198"/>
              <a:gd name="T65" fmla="*/ 183 w 183"/>
              <a:gd name="T66" fmla="*/ 198 h 19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83" h="198">
                <a:moveTo>
                  <a:pt x="22" y="0"/>
                </a:moveTo>
                <a:lnTo>
                  <a:pt x="73" y="3"/>
                </a:lnTo>
                <a:lnTo>
                  <a:pt x="115" y="5"/>
                </a:lnTo>
                <a:lnTo>
                  <a:pt x="137" y="29"/>
                </a:lnTo>
                <a:lnTo>
                  <a:pt x="160" y="48"/>
                </a:lnTo>
                <a:lnTo>
                  <a:pt x="183" y="68"/>
                </a:lnTo>
                <a:lnTo>
                  <a:pt x="183" y="91"/>
                </a:lnTo>
                <a:lnTo>
                  <a:pt x="154" y="105"/>
                </a:lnTo>
                <a:lnTo>
                  <a:pt x="128" y="99"/>
                </a:lnTo>
                <a:lnTo>
                  <a:pt x="109" y="80"/>
                </a:lnTo>
                <a:lnTo>
                  <a:pt x="125" y="130"/>
                </a:lnTo>
                <a:lnTo>
                  <a:pt x="119" y="156"/>
                </a:lnTo>
                <a:lnTo>
                  <a:pt x="28" y="133"/>
                </a:lnTo>
                <a:lnTo>
                  <a:pt x="74" y="159"/>
                </a:lnTo>
                <a:lnTo>
                  <a:pt x="56" y="193"/>
                </a:lnTo>
                <a:lnTo>
                  <a:pt x="38" y="188"/>
                </a:lnTo>
                <a:lnTo>
                  <a:pt x="17" y="179"/>
                </a:lnTo>
                <a:cubicBezTo>
                  <a:pt x="4" y="184"/>
                  <a:pt x="29" y="198"/>
                  <a:pt x="26" y="195"/>
                </a:cubicBezTo>
                <a:cubicBezTo>
                  <a:pt x="23" y="192"/>
                  <a:pt x="3" y="173"/>
                  <a:pt x="0" y="161"/>
                </a:cubicBezTo>
                <a:lnTo>
                  <a:pt x="6" y="121"/>
                </a:lnTo>
                <a:lnTo>
                  <a:pt x="4" y="87"/>
                </a:lnTo>
              </a:path>
            </a:pathLst>
          </a:custGeom>
          <a:solidFill>
            <a:srgbClr val="FAE09E"/>
          </a:solidFill>
          <a:ln w="9525">
            <a:solidFill>
              <a:srgbClr val="000000"/>
            </a:solidFill>
            <a:round/>
            <a:headEnd/>
            <a:tailEnd/>
          </a:ln>
        </p:spPr>
        <p:txBody>
          <a:bodyPr/>
          <a:lstStyle/>
          <a:p>
            <a:endParaRPr lang="en-GB" dirty="0"/>
          </a:p>
        </p:txBody>
      </p:sp>
      <p:grpSp>
        <p:nvGrpSpPr>
          <p:cNvPr id="21" name="Group 446"/>
          <p:cNvGrpSpPr>
            <a:grpSpLocks/>
          </p:cNvGrpSpPr>
          <p:nvPr/>
        </p:nvGrpSpPr>
        <p:grpSpPr bwMode="auto">
          <a:xfrm>
            <a:off x="3507572" y="3909217"/>
            <a:ext cx="2703513" cy="266700"/>
            <a:chOff x="2200" y="2798"/>
            <a:chExt cx="1703" cy="168"/>
          </a:xfrm>
        </p:grpSpPr>
        <p:sp>
          <p:nvSpPr>
            <p:cNvPr id="22" name="Freeform 133"/>
            <p:cNvSpPr>
              <a:spLocks/>
            </p:cNvSpPr>
            <p:nvPr/>
          </p:nvSpPr>
          <p:spPr bwMode="auto">
            <a:xfrm>
              <a:off x="2283" y="2866"/>
              <a:ext cx="223" cy="67"/>
            </a:xfrm>
            <a:custGeom>
              <a:avLst/>
              <a:gdLst>
                <a:gd name="T0" fmla="*/ 0 w 223"/>
                <a:gd name="T1" fmla="*/ 34 h 67"/>
                <a:gd name="T2" fmla="*/ 7 w 223"/>
                <a:gd name="T3" fmla="*/ 12 h 67"/>
                <a:gd name="T4" fmla="*/ 38 w 223"/>
                <a:gd name="T5" fmla="*/ 0 h 67"/>
                <a:gd name="T6" fmla="*/ 126 w 223"/>
                <a:gd name="T7" fmla="*/ 11 h 67"/>
                <a:gd name="T8" fmla="*/ 223 w 223"/>
                <a:gd name="T9" fmla="*/ 27 h 67"/>
                <a:gd name="T10" fmla="*/ 131 w 223"/>
                <a:gd name="T11" fmla="*/ 50 h 67"/>
                <a:gd name="T12" fmla="*/ 57 w 223"/>
                <a:gd name="T13" fmla="*/ 67 h 67"/>
                <a:gd name="T14" fmla="*/ 15 w 223"/>
                <a:gd name="T15" fmla="*/ 60 h 67"/>
                <a:gd name="T16" fmla="*/ 0 w 223"/>
                <a:gd name="T17" fmla="*/ 34 h 6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3"/>
                <a:gd name="T28" fmla="*/ 0 h 67"/>
                <a:gd name="T29" fmla="*/ 223 w 223"/>
                <a:gd name="T30" fmla="*/ 67 h 6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3" h="67">
                  <a:moveTo>
                    <a:pt x="0" y="34"/>
                  </a:moveTo>
                  <a:lnTo>
                    <a:pt x="7" y="12"/>
                  </a:lnTo>
                  <a:lnTo>
                    <a:pt x="38" y="0"/>
                  </a:lnTo>
                  <a:lnTo>
                    <a:pt x="126" y="11"/>
                  </a:lnTo>
                  <a:lnTo>
                    <a:pt x="223" y="27"/>
                  </a:lnTo>
                  <a:lnTo>
                    <a:pt x="131" y="50"/>
                  </a:lnTo>
                  <a:lnTo>
                    <a:pt x="57" y="67"/>
                  </a:lnTo>
                  <a:lnTo>
                    <a:pt x="15" y="60"/>
                  </a:lnTo>
                  <a:lnTo>
                    <a:pt x="0" y="34"/>
                  </a:lnTo>
                  <a:close/>
                </a:path>
              </a:pathLst>
            </a:custGeom>
            <a:solidFill>
              <a:srgbClr val="FF0000"/>
            </a:solidFill>
            <a:ln w="9525" cap="flat" cmpd="sng">
              <a:solidFill>
                <a:srgbClr val="000000"/>
              </a:solidFill>
              <a:prstDash val="solid"/>
              <a:round/>
              <a:headEnd type="none" w="med" len="med"/>
              <a:tailEnd type="none" w="med" len="med"/>
            </a:ln>
          </p:spPr>
          <p:txBody>
            <a:bodyPr/>
            <a:lstStyle/>
            <a:p>
              <a:endParaRPr lang="en-GB" dirty="0"/>
            </a:p>
          </p:txBody>
        </p:sp>
        <p:sp>
          <p:nvSpPr>
            <p:cNvPr id="23" name="Freeform 134"/>
            <p:cNvSpPr>
              <a:spLocks/>
            </p:cNvSpPr>
            <p:nvPr/>
          </p:nvSpPr>
          <p:spPr bwMode="auto">
            <a:xfrm rot="210200">
              <a:off x="2200" y="2798"/>
              <a:ext cx="1703" cy="168"/>
            </a:xfrm>
            <a:custGeom>
              <a:avLst/>
              <a:gdLst>
                <a:gd name="T0" fmla="*/ 3 w 1722"/>
                <a:gd name="T1" fmla="*/ 251 h 251"/>
                <a:gd name="T2" fmla="*/ 0 w 1722"/>
                <a:gd name="T3" fmla="*/ 227 h 251"/>
                <a:gd name="T4" fmla="*/ 1687 w 1722"/>
                <a:gd name="T5" fmla="*/ 0 h 251"/>
                <a:gd name="T6" fmla="*/ 1722 w 1722"/>
                <a:gd name="T7" fmla="*/ 10 h 251"/>
                <a:gd name="T8" fmla="*/ 1689 w 1722"/>
                <a:gd name="T9" fmla="*/ 23 h 251"/>
                <a:gd name="T10" fmla="*/ 3 w 1722"/>
                <a:gd name="T11" fmla="*/ 251 h 251"/>
                <a:gd name="T12" fmla="*/ 0 60000 65536"/>
                <a:gd name="T13" fmla="*/ 0 60000 65536"/>
                <a:gd name="T14" fmla="*/ 0 60000 65536"/>
                <a:gd name="T15" fmla="*/ 0 60000 65536"/>
                <a:gd name="T16" fmla="*/ 0 60000 65536"/>
                <a:gd name="T17" fmla="*/ 0 60000 65536"/>
                <a:gd name="T18" fmla="*/ 0 w 1722"/>
                <a:gd name="T19" fmla="*/ 0 h 251"/>
                <a:gd name="T20" fmla="*/ 1722 w 1722"/>
                <a:gd name="T21" fmla="*/ 251 h 251"/>
              </a:gdLst>
              <a:ahLst/>
              <a:cxnLst>
                <a:cxn ang="T12">
                  <a:pos x="T0" y="T1"/>
                </a:cxn>
                <a:cxn ang="T13">
                  <a:pos x="T2" y="T3"/>
                </a:cxn>
                <a:cxn ang="T14">
                  <a:pos x="T4" y="T5"/>
                </a:cxn>
                <a:cxn ang="T15">
                  <a:pos x="T6" y="T7"/>
                </a:cxn>
                <a:cxn ang="T16">
                  <a:pos x="T8" y="T9"/>
                </a:cxn>
                <a:cxn ang="T17">
                  <a:pos x="T10" y="T11"/>
                </a:cxn>
              </a:cxnLst>
              <a:rect l="T18" t="T19" r="T20" b="T21"/>
              <a:pathLst>
                <a:path w="1722" h="251">
                  <a:moveTo>
                    <a:pt x="3" y="251"/>
                  </a:moveTo>
                  <a:lnTo>
                    <a:pt x="0" y="227"/>
                  </a:lnTo>
                  <a:lnTo>
                    <a:pt x="1687" y="0"/>
                  </a:lnTo>
                  <a:lnTo>
                    <a:pt x="1722" y="10"/>
                  </a:lnTo>
                  <a:lnTo>
                    <a:pt x="1689" y="23"/>
                  </a:lnTo>
                  <a:lnTo>
                    <a:pt x="3" y="251"/>
                  </a:lnTo>
                  <a:close/>
                </a:path>
              </a:pathLst>
            </a:custGeom>
            <a:solidFill>
              <a:srgbClr val="C0C0C0"/>
            </a:solidFill>
            <a:ln w="6350" cap="flat" cmpd="sng">
              <a:solidFill>
                <a:srgbClr val="000000"/>
              </a:solidFill>
              <a:prstDash val="solid"/>
              <a:round/>
              <a:headEnd type="none" w="med" len="med"/>
              <a:tailEnd type="none" w="med" len="med"/>
            </a:ln>
          </p:spPr>
          <p:txBody>
            <a:bodyPr/>
            <a:lstStyle/>
            <a:p>
              <a:endParaRPr lang="en-GB" dirty="0"/>
            </a:p>
          </p:txBody>
        </p:sp>
      </p:grpSp>
      <p:sp>
        <p:nvSpPr>
          <p:cNvPr id="24" name="Freeform 135"/>
          <p:cNvSpPr>
            <a:spLocks/>
          </p:cNvSpPr>
          <p:nvPr/>
        </p:nvSpPr>
        <p:spPr bwMode="auto">
          <a:xfrm>
            <a:off x="3508375" y="2442368"/>
            <a:ext cx="823913" cy="3190875"/>
          </a:xfrm>
          <a:custGeom>
            <a:avLst/>
            <a:gdLst>
              <a:gd name="T0" fmla="*/ 511 w 519"/>
              <a:gd name="T1" fmla="*/ 0 h 2010"/>
              <a:gd name="T2" fmla="*/ 0 w 519"/>
              <a:gd name="T3" fmla="*/ 1026 h 2010"/>
              <a:gd name="T4" fmla="*/ 38 w 519"/>
              <a:gd name="T5" fmla="*/ 1120 h 2010"/>
              <a:gd name="T6" fmla="*/ 519 w 519"/>
              <a:gd name="T7" fmla="*/ 2010 h 2010"/>
              <a:gd name="T8" fmla="*/ 0 60000 65536"/>
              <a:gd name="T9" fmla="*/ 0 60000 65536"/>
              <a:gd name="T10" fmla="*/ 0 60000 65536"/>
              <a:gd name="T11" fmla="*/ 0 60000 65536"/>
              <a:gd name="T12" fmla="*/ 0 w 519"/>
              <a:gd name="T13" fmla="*/ 0 h 2010"/>
              <a:gd name="T14" fmla="*/ 519 w 519"/>
              <a:gd name="T15" fmla="*/ 2010 h 2010"/>
              <a:gd name="connsiteX0" fmla="*/ 9846 w 10000"/>
              <a:gd name="connsiteY0" fmla="*/ 0 h 10000"/>
              <a:gd name="connsiteX1" fmla="*/ 0 w 10000"/>
              <a:gd name="connsiteY1" fmla="*/ 5104 h 10000"/>
              <a:gd name="connsiteX2" fmla="*/ 61 w 10000"/>
              <a:gd name="connsiteY2" fmla="*/ 5556 h 10000"/>
              <a:gd name="connsiteX3" fmla="*/ 10000 w 10000"/>
              <a:gd name="connsiteY3" fmla="*/ 10000 h 10000"/>
            </a:gdLst>
            <a:ahLst/>
            <a:cxnLst>
              <a:cxn ang="0">
                <a:pos x="connsiteX0" y="connsiteY0"/>
              </a:cxn>
              <a:cxn ang="0">
                <a:pos x="connsiteX1" y="connsiteY1"/>
              </a:cxn>
              <a:cxn ang="0">
                <a:pos x="connsiteX2" y="connsiteY2"/>
              </a:cxn>
              <a:cxn ang="0">
                <a:pos x="connsiteX3" y="connsiteY3"/>
              </a:cxn>
            </a:cxnLst>
            <a:rect l="l" t="t" r="r" b="b"/>
            <a:pathLst>
              <a:path w="10000" h="10000">
                <a:moveTo>
                  <a:pt x="9846" y="0"/>
                </a:moveTo>
                <a:lnTo>
                  <a:pt x="0" y="5104"/>
                </a:lnTo>
                <a:cubicBezTo>
                  <a:pt x="20" y="5255"/>
                  <a:pt x="41" y="5405"/>
                  <a:pt x="61" y="5556"/>
                </a:cubicBezTo>
                <a:lnTo>
                  <a:pt x="10000" y="10000"/>
                </a:lnTo>
              </a:path>
            </a:pathLst>
          </a:custGeom>
          <a:noFill/>
          <a:ln w="12700" cap="flat" cmpd="sng">
            <a:solidFill>
              <a:schemeClr val="bg1"/>
            </a:solidFill>
            <a:prstDash val="solid"/>
            <a:round/>
            <a:headEnd type="none" w="med" len="med"/>
            <a:tailEnd type="none" w="med" len="med"/>
          </a:ln>
        </p:spPr>
        <p:txBody>
          <a:bodyPr/>
          <a:lstStyle/>
          <a:p>
            <a:endParaRPr lang="en-GB" dirty="0"/>
          </a:p>
        </p:txBody>
      </p:sp>
      <p:sp>
        <p:nvSpPr>
          <p:cNvPr id="25" name="Line 168"/>
          <p:cNvSpPr>
            <a:spLocks noChangeShapeType="1"/>
          </p:cNvSpPr>
          <p:nvPr/>
        </p:nvSpPr>
        <p:spPr bwMode="auto">
          <a:xfrm flipH="1">
            <a:off x="7077075" y="4393406"/>
            <a:ext cx="1588" cy="0"/>
          </a:xfrm>
          <a:prstGeom prst="line">
            <a:avLst/>
          </a:prstGeom>
          <a:noFill/>
          <a:ln w="3175">
            <a:solidFill>
              <a:srgbClr val="000000"/>
            </a:solidFill>
            <a:round/>
            <a:headEnd/>
            <a:tailEnd/>
          </a:ln>
        </p:spPr>
        <p:txBody>
          <a:bodyPr/>
          <a:lstStyle/>
          <a:p>
            <a:endParaRPr lang="en-GB" dirty="0"/>
          </a:p>
        </p:txBody>
      </p:sp>
      <p:sp>
        <p:nvSpPr>
          <p:cNvPr id="26" name="Freeform 191"/>
          <p:cNvSpPr>
            <a:spLocks/>
          </p:cNvSpPr>
          <p:nvPr/>
        </p:nvSpPr>
        <p:spPr bwMode="auto">
          <a:xfrm>
            <a:off x="3565525" y="3733006"/>
            <a:ext cx="47625" cy="12700"/>
          </a:xfrm>
          <a:custGeom>
            <a:avLst/>
            <a:gdLst>
              <a:gd name="T0" fmla="*/ 0 w 33"/>
              <a:gd name="T1" fmla="*/ 0 h 9"/>
              <a:gd name="T2" fmla="*/ 33 w 33"/>
              <a:gd name="T3" fmla="*/ 9 h 9"/>
              <a:gd name="T4" fmla="*/ 0 60000 65536"/>
              <a:gd name="T5" fmla="*/ 0 60000 65536"/>
              <a:gd name="T6" fmla="*/ 0 w 33"/>
              <a:gd name="T7" fmla="*/ 0 h 9"/>
              <a:gd name="T8" fmla="*/ 33 w 33"/>
              <a:gd name="T9" fmla="*/ 9 h 9"/>
            </a:gdLst>
            <a:ahLst/>
            <a:cxnLst>
              <a:cxn ang="T4">
                <a:pos x="T0" y="T1"/>
              </a:cxn>
              <a:cxn ang="T5">
                <a:pos x="T2" y="T3"/>
              </a:cxn>
            </a:cxnLst>
            <a:rect l="T6" t="T7" r="T8" b="T9"/>
            <a:pathLst>
              <a:path w="33" h="9">
                <a:moveTo>
                  <a:pt x="0" y="0"/>
                </a:moveTo>
                <a:cubicBezTo>
                  <a:pt x="0" y="0"/>
                  <a:pt x="16" y="4"/>
                  <a:pt x="33" y="9"/>
                </a:cubicBezTo>
              </a:path>
            </a:pathLst>
          </a:custGeom>
          <a:noFill/>
          <a:ln w="9525">
            <a:solidFill>
              <a:srgbClr val="000000"/>
            </a:solidFill>
            <a:round/>
            <a:headEnd/>
            <a:tailEnd/>
          </a:ln>
        </p:spPr>
        <p:txBody>
          <a:bodyPr/>
          <a:lstStyle/>
          <a:p>
            <a:endParaRPr lang="en-GB" dirty="0"/>
          </a:p>
        </p:txBody>
      </p:sp>
      <p:grpSp>
        <p:nvGrpSpPr>
          <p:cNvPr id="27" name="Group 445"/>
          <p:cNvGrpSpPr>
            <a:grpSpLocks/>
          </p:cNvGrpSpPr>
          <p:nvPr/>
        </p:nvGrpSpPr>
        <p:grpSpPr bwMode="auto">
          <a:xfrm>
            <a:off x="5573713" y="2582068"/>
            <a:ext cx="1843087" cy="3228975"/>
            <a:chOff x="3511" y="1962"/>
            <a:chExt cx="1161" cy="2034"/>
          </a:xfrm>
        </p:grpSpPr>
        <p:sp>
          <p:nvSpPr>
            <p:cNvPr id="28" name="Rectangle 366"/>
            <p:cNvSpPr>
              <a:spLocks noChangeArrowheads="1"/>
            </p:cNvSpPr>
            <p:nvPr/>
          </p:nvSpPr>
          <p:spPr bwMode="auto">
            <a:xfrm rot="20411946" flipH="1">
              <a:off x="3511" y="3378"/>
              <a:ext cx="50" cy="54"/>
            </a:xfrm>
            <a:prstGeom prst="rect">
              <a:avLst/>
            </a:prstGeom>
            <a:gradFill rotWithShape="1">
              <a:gsLst>
                <a:gs pos="0">
                  <a:srgbClr val="595959"/>
                </a:gs>
                <a:gs pos="50000">
                  <a:srgbClr val="C0C0C0"/>
                </a:gs>
                <a:gs pos="100000">
                  <a:srgbClr val="595959"/>
                </a:gs>
              </a:gsLst>
              <a:lin ang="5400000" scaled="1"/>
            </a:gradFill>
            <a:ln w="3175">
              <a:solidFill>
                <a:srgbClr val="000000"/>
              </a:solidFill>
              <a:miter lim="800000"/>
              <a:headEnd/>
              <a:tailEnd/>
            </a:ln>
          </p:spPr>
          <p:txBody>
            <a:bodyPr/>
            <a:lstStyle/>
            <a:p>
              <a:endParaRPr lang="en-US" dirty="0"/>
            </a:p>
          </p:txBody>
        </p:sp>
        <p:sp>
          <p:nvSpPr>
            <p:cNvPr id="29" name="Rectangle 367"/>
            <p:cNvSpPr>
              <a:spLocks noChangeArrowheads="1"/>
            </p:cNvSpPr>
            <p:nvPr/>
          </p:nvSpPr>
          <p:spPr bwMode="auto">
            <a:xfrm rot="20970144" flipH="1">
              <a:off x="3537" y="3227"/>
              <a:ext cx="50" cy="52"/>
            </a:xfrm>
            <a:prstGeom prst="rect">
              <a:avLst/>
            </a:prstGeom>
            <a:gradFill rotWithShape="1">
              <a:gsLst>
                <a:gs pos="0">
                  <a:srgbClr val="595959"/>
                </a:gs>
                <a:gs pos="50000">
                  <a:srgbClr val="C0C0C0"/>
                </a:gs>
                <a:gs pos="100000">
                  <a:srgbClr val="595959"/>
                </a:gs>
              </a:gsLst>
              <a:lin ang="5400000" scaled="1"/>
            </a:gradFill>
            <a:ln w="3175">
              <a:solidFill>
                <a:srgbClr val="000000"/>
              </a:solidFill>
              <a:miter lim="800000"/>
              <a:headEnd/>
              <a:tailEnd/>
            </a:ln>
          </p:spPr>
          <p:txBody>
            <a:bodyPr/>
            <a:lstStyle/>
            <a:p>
              <a:endParaRPr lang="en-US" dirty="0"/>
            </a:p>
          </p:txBody>
        </p:sp>
        <p:grpSp>
          <p:nvGrpSpPr>
            <p:cNvPr id="30" name="Group 444"/>
            <p:cNvGrpSpPr>
              <a:grpSpLocks/>
            </p:cNvGrpSpPr>
            <p:nvPr/>
          </p:nvGrpSpPr>
          <p:grpSpPr bwMode="auto">
            <a:xfrm>
              <a:off x="3546" y="1962"/>
              <a:ext cx="1126" cy="2034"/>
              <a:chOff x="3546" y="1962"/>
              <a:chExt cx="1126" cy="2034"/>
            </a:xfrm>
          </p:grpSpPr>
          <p:sp>
            <p:nvSpPr>
              <p:cNvPr id="31" name="Freeform 369"/>
              <p:cNvSpPr>
                <a:spLocks/>
              </p:cNvSpPr>
              <p:nvPr/>
            </p:nvSpPr>
            <p:spPr bwMode="auto">
              <a:xfrm rot="225209">
                <a:off x="3861" y="2975"/>
                <a:ext cx="22" cy="26"/>
              </a:xfrm>
              <a:custGeom>
                <a:avLst/>
                <a:gdLst>
                  <a:gd name="T0" fmla="*/ 0 w 75"/>
                  <a:gd name="T1" fmla="*/ 0 h 83"/>
                  <a:gd name="T2" fmla="*/ 15 w 75"/>
                  <a:gd name="T3" fmla="*/ 45 h 83"/>
                  <a:gd name="T4" fmla="*/ 75 w 75"/>
                  <a:gd name="T5" fmla="*/ 83 h 83"/>
                  <a:gd name="T6" fmla="*/ 0 60000 65536"/>
                  <a:gd name="T7" fmla="*/ 0 60000 65536"/>
                  <a:gd name="T8" fmla="*/ 0 60000 65536"/>
                  <a:gd name="T9" fmla="*/ 0 w 75"/>
                  <a:gd name="T10" fmla="*/ 0 h 83"/>
                  <a:gd name="T11" fmla="*/ 75 w 75"/>
                  <a:gd name="T12" fmla="*/ 83 h 83"/>
                </a:gdLst>
                <a:ahLst/>
                <a:cxnLst>
                  <a:cxn ang="T6">
                    <a:pos x="T0" y="T1"/>
                  </a:cxn>
                  <a:cxn ang="T7">
                    <a:pos x="T2" y="T3"/>
                  </a:cxn>
                  <a:cxn ang="T8">
                    <a:pos x="T4" y="T5"/>
                  </a:cxn>
                </a:cxnLst>
                <a:rect l="T9" t="T10" r="T11" b="T12"/>
                <a:pathLst>
                  <a:path w="75" h="83">
                    <a:moveTo>
                      <a:pt x="0" y="0"/>
                    </a:moveTo>
                    <a:cubicBezTo>
                      <a:pt x="1" y="15"/>
                      <a:pt x="3" y="31"/>
                      <a:pt x="15" y="45"/>
                    </a:cubicBezTo>
                    <a:cubicBezTo>
                      <a:pt x="27" y="59"/>
                      <a:pt x="51" y="71"/>
                      <a:pt x="75" y="83"/>
                    </a:cubicBezTo>
                  </a:path>
                </a:pathLst>
              </a:custGeom>
              <a:noFill/>
              <a:ln w="9525" cap="flat" cmpd="sng">
                <a:solidFill>
                  <a:srgbClr val="000000"/>
                </a:solidFill>
                <a:prstDash val="solid"/>
                <a:round/>
                <a:headEnd type="none" w="med" len="med"/>
                <a:tailEnd type="none" w="med" len="med"/>
              </a:ln>
            </p:spPr>
            <p:txBody>
              <a:bodyPr/>
              <a:lstStyle/>
              <a:p>
                <a:endParaRPr lang="en-GB" dirty="0"/>
              </a:p>
            </p:txBody>
          </p:sp>
          <p:sp>
            <p:nvSpPr>
              <p:cNvPr id="32" name="Rectangle 370"/>
              <p:cNvSpPr>
                <a:spLocks noChangeArrowheads="1"/>
              </p:cNvSpPr>
              <p:nvPr/>
            </p:nvSpPr>
            <p:spPr bwMode="auto">
              <a:xfrm rot="21062441" flipH="1">
                <a:off x="3584" y="3190"/>
                <a:ext cx="452" cy="44"/>
              </a:xfrm>
              <a:prstGeom prst="rect">
                <a:avLst/>
              </a:prstGeom>
              <a:solidFill>
                <a:srgbClr val="CCFFFF"/>
              </a:solidFill>
              <a:ln w="3175">
                <a:solidFill>
                  <a:srgbClr val="000000"/>
                </a:solidFill>
                <a:miter lim="800000"/>
                <a:headEnd/>
                <a:tailEnd/>
              </a:ln>
            </p:spPr>
            <p:txBody>
              <a:bodyPr/>
              <a:lstStyle/>
              <a:p>
                <a:endParaRPr lang="en-US" dirty="0"/>
              </a:p>
            </p:txBody>
          </p:sp>
          <p:sp>
            <p:nvSpPr>
              <p:cNvPr id="33" name="Line 371"/>
              <p:cNvSpPr>
                <a:spLocks noChangeShapeType="1"/>
              </p:cNvSpPr>
              <p:nvPr/>
            </p:nvSpPr>
            <p:spPr bwMode="auto">
              <a:xfrm rot="21479509" flipH="1">
                <a:off x="3589" y="3188"/>
                <a:ext cx="430" cy="61"/>
              </a:xfrm>
              <a:prstGeom prst="line">
                <a:avLst/>
              </a:prstGeom>
              <a:noFill/>
              <a:ln w="3175">
                <a:solidFill>
                  <a:srgbClr val="000000"/>
                </a:solidFill>
                <a:round/>
                <a:headEnd/>
                <a:tailEnd/>
              </a:ln>
            </p:spPr>
            <p:txBody>
              <a:bodyPr/>
              <a:lstStyle/>
              <a:p>
                <a:endParaRPr lang="en-GB" dirty="0"/>
              </a:p>
            </p:txBody>
          </p:sp>
          <p:sp>
            <p:nvSpPr>
              <p:cNvPr id="34" name="Line 372"/>
              <p:cNvSpPr>
                <a:spLocks noChangeShapeType="1"/>
              </p:cNvSpPr>
              <p:nvPr/>
            </p:nvSpPr>
            <p:spPr bwMode="auto">
              <a:xfrm rot="21479509" flipH="1">
                <a:off x="3589" y="3175"/>
                <a:ext cx="429" cy="62"/>
              </a:xfrm>
              <a:prstGeom prst="line">
                <a:avLst/>
              </a:prstGeom>
              <a:noFill/>
              <a:ln w="3175">
                <a:solidFill>
                  <a:srgbClr val="000000"/>
                </a:solidFill>
                <a:round/>
                <a:headEnd/>
                <a:tailEnd/>
              </a:ln>
            </p:spPr>
            <p:txBody>
              <a:bodyPr/>
              <a:lstStyle/>
              <a:p>
                <a:endParaRPr lang="en-GB" dirty="0"/>
              </a:p>
            </p:txBody>
          </p:sp>
          <p:sp>
            <p:nvSpPr>
              <p:cNvPr id="35" name="Freeform 373"/>
              <p:cNvSpPr>
                <a:spLocks/>
              </p:cNvSpPr>
              <p:nvPr/>
            </p:nvSpPr>
            <p:spPr bwMode="auto">
              <a:xfrm rot="-52592">
                <a:off x="3675" y="2220"/>
                <a:ext cx="231" cy="1522"/>
              </a:xfrm>
              <a:custGeom>
                <a:avLst/>
                <a:gdLst/>
                <a:ahLst/>
                <a:cxnLst>
                  <a:cxn ang="0">
                    <a:pos x="15" y="189"/>
                  </a:cxn>
                  <a:cxn ang="0">
                    <a:pos x="57" y="295"/>
                  </a:cxn>
                  <a:cxn ang="0">
                    <a:pos x="107" y="470"/>
                  </a:cxn>
                  <a:cxn ang="0">
                    <a:pos x="128" y="613"/>
                  </a:cxn>
                  <a:cxn ang="0">
                    <a:pos x="120" y="708"/>
                  </a:cxn>
                  <a:cxn ang="0">
                    <a:pos x="108" y="769"/>
                  </a:cxn>
                  <a:cxn ang="0">
                    <a:pos x="94" y="819"/>
                  </a:cxn>
                  <a:cxn ang="0">
                    <a:pos x="140" y="845"/>
                  </a:cxn>
                  <a:cxn ang="0">
                    <a:pos x="130" y="897"/>
                  </a:cxn>
                  <a:cxn ang="0">
                    <a:pos x="71" y="986"/>
                  </a:cxn>
                  <a:cxn ang="0">
                    <a:pos x="64" y="1049"/>
                  </a:cxn>
                  <a:cxn ang="0">
                    <a:pos x="102" y="1122"/>
                  </a:cxn>
                  <a:cxn ang="0">
                    <a:pos x="87" y="1312"/>
                  </a:cxn>
                  <a:cxn ang="0">
                    <a:pos x="61" y="1411"/>
                  </a:cxn>
                  <a:cxn ang="0">
                    <a:pos x="29" y="1593"/>
                  </a:cxn>
                  <a:cxn ang="0">
                    <a:pos x="20" y="1720"/>
                  </a:cxn>
                  <a:cxn ang="0">
                    <a:pos x="70" y="1711"/>
                  </a:cxn>
                  <a:cxn ang="0">
                    <a:pos x="114" y="1567"/>
                  </a:cxn>
                  <a:cxn ang="0">
                    <a:pos x="146" y="1500"/>
                  </a:cxn>
                  <a:cxn ang="0">
                    <a:pos x="165" y="1521"/>
                  </a:cxn>
                  <a:cxn ang="0">
                    <a:pos x="120" y="1659"/>
                  </a:cxn>
                  <a:cxn ang="0">
                    <a:pos x="180" y="1491"/>
                  </a:cxn>
                  <a:cxn ang="0">
                    <a:pos x="204" y="1323"/>
                  </a:cxn>
                  <a:cxn ang="0">
                    <a:pos x="246" y="1140"/>
                  </a:cxn>
                  <a:cxn ang="0">
                    <a:pos x="220" y="1067"/>
                  </a:cxn>
                  <a:cxn ang="0">
                    <a:pos x="236" y="962"/>
                  </a:cxn>
                  <a:cxn ang="0">
                    <a:pos x="263" y="874"/>
                  </a:cxn>
                  <a:cxn ang="0">
                    <a:pos x="287" y="810"/>
                  </a:cxn>
                  <a:cxn ang="0">
                    <a:pos x="245" y="540"/>
                  </a:cxn>
                  <a:cxn ang="0">
                    <a:pos x="186" y="293"/>
                  </a:cxn>
                  <a:cxn ang="0">
                    <a:pos x="138" y="132"/>
                  </a:cxn>
                  <a:cxn ang="0">
                    <a:pos x="87" y="9"/>
                  </a:cxn>
                  <a:cxn ang="0">
                    <a:pos x="144" y="162"/>
                  </a:cxn>
                  <a:cxn ang="0">
                    <a:pos x="145" y="203"/>
                  </a:cxn>
                  <a:cxn ang="0">
                    <a:pos x="117" y="183"/>
                  </a:cxn>
                  <a:cxn ang="0">
                    <a:pos x="51" y="24"/>
                  </a:cxn>
                  <a:cxn ang="0">
                    <a:pos x="0" y="3"/>
                  </a:cxn>
                </a:cxnLst>
                <a:rect l="0" t="0" r="r" b="b"/>
                <a:pathLst>
                  <a:path w="287" h="1730">
                    <a:moveTo>
                      <a:pt x="0" y="3"/>
                    </a:moveTo>
                    <a:lnTo>
                      <a:pt x="15" y="189"/>
                    </a:lnTo>
                    <a:lnTo>
                      <a:pt x="21" y="249"/>
                    </a:lnTo>
                    <a:lnTo>
                      <a:pt x="57" y="295"/>
                    </a:lnTo>
                    <a:lnTo>
                      <a:pt x="80" y="369"/>
                    </a:lnTo>
                    <a:lnTo>
                      <a:pt x="107" y="470"/>
                    </a:lnTo>
                    <a:lnTo>
                      <a:pt x="116" y="539"/>
                    </a:lnTo>
                    <a:lnTo>
                      <a:pt x="128" y="613"/>
                    </a:lnTo>
                    <a:lnTo>
                      <a:pt x="130" y="669"/>
                    </a:lnTo>
                    <a:lnTo>
                      <a:pt x="120" y="708"/>
                    </a:lnTo>
                    <a:lnTo>
                      <a:pt x="112" y="732"/>
                    </a:lnTo>
                    <a:lnTo>
                      <a:pt x="108" y="769"/>
                    </a:lnTo>
                    <a:lnTo>
                      <a:pt x="93" y="805"/>
                    </a:lnTo>
                    <a:lnTo>
                      <a:pt x="94" y="819"/>
                    </a:lnTo>
                    <a:lnTo>
                      <a:pt x="116" y="827"/>
                    </a:lnTo>
                    <a:lnTo>
                      <a:pt x="140" y="845"/>
                    </a:lnTo>
                    <a:lnTo>
                      <a:pt x="148" y="868"/>
                    </a:lnTo>
                    <a:lnTo>
                      <a:pt x="130" y="897"/>
                    </a:lnTo>
                    <a:lnTo>
                      <a:pt x="98" y="939"/>
                    </a:lnTo>
                    <a:lnTo>
                      <a:pt x="71" y="986"/>
                    </a:lnTo>
                    <a:lnTo>
                      <a:pt x="62" y="1034"/>
                    </a:lnTo>
                    <a:lnTo>
                      <a:pt x="64" y="1049"/>
                    </a:lnTo>
                    <a:lnTo>
                      <a:pt x="88" y="1059"/>
                    </a:lnTo>
                    <a:lnTo>
                      <a:pt x="102" y="1122"/>
                    </a:lnTo>
                    <a:lnTo>
                      <a:pt x="100" y="1220"/>
                    </a:lnTo>
                    <a:lnTo>
                      <a:pt x="87" y="1312"/>
                    </a:lnTo>
                    <a:lnTo>
                      <a:pt x="75" y="1388"/>
                    </a:lnTo>
                    <a:lnTo>
                      <a:pt x="61" y="1411"/>
                    </a:lnTo>
                    <a:lnTo>
                      <a:pt x="36" y="1428"/>
                    </a:lnTo>
                    <a:lnTo>
                      <a:pt x="29" y="1593"/>
                    </a:lnTo>
                    <a:lnTo>
                      <a:pt x="27" y="1681"/>
                    </a:lnTo>
                    <a:lnTo>
                      <a:pt x="20" y="1720"/>
                    </a:lnTo>
                    <a:lnTo>
                      <a:pt x="50" y="1730"/>
                    </a:lnTo>
                    <a:lnTo>
                      <a:pt x="70" y="1711"/>
                    </a:lnTo>
                    <a:lnTo>
                      <a:pt x="91" y="1628"/>
                    </a:lnTo>
                    <a:lnTo>
                      <a:pt x="114" y="1567"/>
                    </a:lnTo>
                    <a:lnTo>
                      <a:pt x="131" y="1514"/>
                    </a:lnTo>
                    <a:lnTo>
                      <a:pt x="146" y="1500"/>
                    </a:lnTo>
                    <a:lnTo>
                      <a:pt x="163" y="1506"/>
                    </a:lnTo>
                    <a:lnTo>
                      <a:pt x="165" y="1521"/>
                    </a:lnTo>
                    <a:lnTo>
                      <a:pt x="144" y="1581"/>
                    </a:lnTo>
                    <a:lnTo>
                      <a:pt x="120" y="1659"/>
                    </a:lnTo>
                    <a:lnTo>
                      <a:pt x="156" y="1587"/>
                    </a:lnTo>
                    <a:lnTo>
                      <a:pt x="180" y="1491"/>
                    </a:lnTo>
                    <a:lnTo>
                      <a:pt x="188" y="1422"/>
                    </a:lnTo>
                    <a:lnTo>
                      <a:pt x="204" y="1323"/>
                    </a:lnTo>
                    <a:lnTo>
                      <a:pt x="230" y="1214"/>
                    </a:lnTo>
                    <a:lnTo>
                      <a:pt x="246" y="1140"/>
                    </a:lnTo>
                    <a:lnTo>
                      <a:pt x="245" y="1084"/>
                    </a:lnTo>
                    <a:lnTo>
                      <a:pt x="220" y="1067"/>
                    </a:lnTo>
                    <a:lnTo>
                      <a:pt x="212" y="1035"/>
                    </a:lnTo>
                    <a:lnTo>
                      <a:pt x="236" y="962"/>
                    </a:lnTo>
                    <a:lnTo>
                      <a:pt x="253" y="915"/>
                    </a:lnTo>
                    <a:lnTo>
                      <a:pt x="263" y="874"/>
                    </a:lnTo>
                    <a:lnTo>
                      <a:pt x="258" y="845"/>
                    </a:lnTo>
                    <a:lnTo>
                      <a:pt x="287" y="810"/>
                    </a:lnTo>
                    <a:lnTo>
                      <a:pt x="280" y="701"/>
                    </a:lnTo>
                    <a:lnTo>
                      <a:pt x="245" y="540"/>
                    </a:lnTo>
                    <a:lnTo>
                      <a:pt x="213" y="373"/>
                    </a:lnTo>
                    <a:lnTo>
                      <a:pt x="186" y="293"/>
                    </a:lnTo>
                    <a:lnTo>
                      <a:pt x="176" y="267"/>
                    </a:lnTo>
                    <a:lnTo>
                      <a:pt x="138" y="132"/>
                    </a:lnTo>
                    <a:lnTo>
                      <a:pt x="105" y="51"/>
                    </a:lnTo>
                    <a:lnTo>
                      <a:pt x="87" y="9"/>
                    </a:lnTo>
                    <a:lnTo>
                      <a:pt x="129" y="108"/>
                    </a:lnTo>
                    <a:lnTo>
                      <a:pt x="144" y="162"/>
                    </a:lnTo>
                    <a:lnTo>
                      <a:pt x="153" y="189"/>
                    </a:lnTo>
                    <a:lnTo>
                      <a:pt x="145" y="203"/>
                    </a:lnTo>
                    <a:lnTo>
                      <a:pt x="128" y="217"/>
                    </a:lnTo>
                    <a:lnTo>
                      <a:pt x="117" y="183"/>
                    </a:lnTo>
                    <a:lnTo>
                      <a:pt x="75" y="90"/>
                    </a:lnTo>
                    <a:lnTo>
                      <a:pt x="51" y="24"/>
                    </a:lnTo>
                    <a:lnTo>
                      <a:pt x="33" y="0"/>
                    </a:lnTo>
                    <a:lnTo>
                      <a:pt x="0" y="3"/>
                    </a:lnTo>
                    <a:close/>
                  </a:path>
                </a:pathLst>
              </a:custGeom>
              <a:gradFill rotWithShape="1">
                <a:gsLst>
                  <a:gs pos="0">
                    <a:srgbClr val="00FFFF">
                      <a:gamma/>
                      <a:shade val="46275"/>
                      <a:invGamma/>
                      <a:alpha val="62000"/>
                    </a:srgbClr>
                  </a:gs>
                  <a:gs pos="50000">
                    <a:srgbClr val="00FFFF"/>
                  </a:gs>
                  <a:gs pos="100000">
                    <a:srgbClr val="00FFFF">
                      <a:gamma/>
                      <a:shade val="46275"/>
                      <a:invGamma/>
                      <a:alpha val="62000"/>
                    </a:srgbClr>
                  </a:gs>
                </a:gsLst>
                <a:lin ang="5400000" scaled="1"/>
              </a:gradFill>
              <a:ln w="3175" cap="flat" cmpd="sng">
                <a:solidFill>
                  <a:srgbClr val="000000"/>
                </a:solidFill>
                <a:prstDash val="solid"/>
                <a:round/>
                <a:headEnd/>
                <a:tailEnd/>
              </a:ln>
              <a:effectLst/>
            </p:spPr>
            <p:txBody>
              <a:bodyPr/>
              <a:lstStyle/>
              <a:p>
                <a:pPr>
                  <a:defRPr/>
                </a:pPr>
                <a:endParaRPr lang="en-GB" dirty="0"/>
              </a:p>
            </p:txBody>
          </p:sp>
          <p:sp>
            <p:nvSpPr>
              <p:cNvPr id="36" name="Freeform 374"/>
              <p:cNvSpPr>
                <a:spLocks/>
              </p:cNvSpPr>
              <p:nvPr/>
            </p:nvSpPr>
            <p:spPr bwMode="auto">
              <a:xfrm rot="21479509" flipH="1">
                <a:off x="3851" y="3169"/>
                <a:ext cx="15" cy="45"/>
              </a:xfrm>
              <a:custGeom>
                <a:avLst/>
                <a:gdLst>
                  <a:gd name="T0" fmla="*/ 0 w 53"/>
                  <a:gd name="T1" fmla="*/ 0 h 161"/>
                  <a:gd name="T2" fmla="*/ 53 w 53"/>
                  <a:gd name="T3" fmla="*/ 54 h 161"/>
                  <a:gd name="T4" fmla="*/ 42 w 53"/>
                  <a:gd name="T5" fmla="*/ 118 h 161"/>
                  <a:gd name="T6" fmla="*/ 0 w 53"/>
                  <a:gd name="T7" fmla="*/ 161 h 161"/>
                  <a:gd name="T8" fmla="*/ 0 60000 65536"/>
                  <a:gd name="T9" fmla="*/ 0 60000 65536"/>
                  <a:gd name="T10" fmla="*/ 0 60000 65536"/>
                  <a:gd name="T11" fmla="*/ 0 60000 65536"/>
                  <a:gd name="T12" fmla="*/ 0 w 53"/>
                  <a:gd name="T13" fmla="*/ 0 h 161"/>
                  <a:gd name="T14" fmla="*/ 53 w 53"/>
                  <a:gd name="T15" fmla="*/ 161 h 161"/>
                </a:gdLst>
                <a:ahLst/>
                <a:cxnLst>
                  <a:cxn ang="T8">
                    <a:pos x="T0" y="T1"/>
                  </a:cxn>
                  <a:cxn ang="T9">
                    <a:pos x="T2" y="T3"/>
                  </a:cxn>
                  <a:cxn ang="T10">
                    <a:pos x="T4" y="T5"/>
                  </a:cxn>
                  <a:cxn ang="T11">
                    <a:pos x="T6" y="T7"/>
                  </a:cxn>
                </a:cxnLst>
                <a:rect l="T12" t="T13" r="T14" b="T15"/>
                <a:pathLst>
                  <a:path w="53" h="161">
                    <a:moveTo>
                      <a:pt x="0" y="0"/>
                    </a:moveTo>
                    <a:lnTo>
                      <a:pt x="53" y="54"/>
                    </a:lnTo>
                    <a:lnTo>
                      <a:pt x="42" y="118"/>
                    </a:lnTo>
                    <a:lnTo>
                      <a:pt x="0" y="161"/>
                    </a:lnTo>
                  </a:path>
                </a:pathLst>
              </a:custGeom>
              <a:noFill/>
              <a:ln w="3175" cap="flat" cmpd="sng">
                <a:solidFill>
                  <a:srgbClr val="000000"/>
                </a:solidFill>
                <a:prstDash val="solid"/>
                <a:round/>
                <a:headEnd/>
                <a:tailEnd/>
              </a:ln>
            </p:spPr>
            <p:txBody>
              <a:bodyPr/>
              <a:lstStyle/>
              <a:p>
                <a:endParaRPr lang="en-GB" dirty="0"/>
              </a:p>
            </p:txBody>
          </p:sp>
          <p:sp>
            <p:nvSpPr>
              <p:cNvPr id="37" name="Freeform 375"/>
              <p:cNvSpPr>
                <a:spLocks/>
              </p:cNvSpPr>
              <p:nvPr/>
            </p:nvSpPr>
            <p:spPr bwMode="auto">
              <a:xfrm rot="21479509" flipH="1">
                <a:off x="3737" y="2457"/>
                <a:ext cx="44" cy="40"/>
              </a:xfrm>
              <a:custGeom>
                <a:avLst/>
                <a:gdLst>
                  <a:gd name="T0" fmla="*/ 102 w 161"/>
                  <a:gd name="T1" fmla="*/ 0 h 138"/>
                  <a:gd name="T2" fmla="*/ 16 w 161"/>
                  <a:gd name="T3" fmla="*/ 33 h 138"/>
                  <a:gd name="T4" fmla="*/ 6 w 161"/>
                  <a:gd name="T5" fmla="*/ 97 h 138"/>
                  <a:gd name="T6" fmla="*/ 41 w 161"/>
                  <a:gd name="T7" fmla="*/ 127 h 138"/>
                  <a:gd name="T8" fmla="*/ 84 w 161"/>
                  <a:gd name="T9" fmla="*/ 136 h 138"/>
                  <a:gd name="T10" fmla="*/ 125 w 161"/>
                  <a:gd name="T11" fmla="*/ 132 h 138"/>
                  <a:gd name="T12" fmla="*/ 156 w 161"/>
                  <a:gd name="T13" fmla="*/ 97 h 138"/>
                  <a:gd name="T14" fmla="*/ 155 w 161"/>
                  <a:gd name="T15" fmla="*/ 46 h 138"/>
                  <a:gd name="T16" fmla="*/ 146 w 161"/>
                  <a:gd name="T17" fmla="*/ 22 h 138"/>
                  <a:gd name="T18" fmla="*/ 102 w 161"/>
                  <a:gd name="T19" fmla="*/ 0 h 1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61"/>
                  <a:gd name="T31" fmla="*/ 0 h 138"/>
                  <a:gd name="T32" fmla="*/ 161 w 161"/>
                  <a:gd name="T33" fmla="*/ 138 h 13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61" h="138">
                    <a:moveTo>
                      <a:pt x="102" y="0"/>
                    </a:moveTo>
                    <a:cubicBezTo>
                      <a:pt x="82" y="1"/>
                      <a:pt x="32" y="17"/>
                      <a:pt x="16" y="33"/>
                    </a:cubicBezTo>
                    <a:cubicBezTo>
                      <a:pt x="0" y="49"/>
                      <a:pt x="2" y="81"/>
                      <a:pt x="6" y="97"/>
                    </a:cubicBezTo>
                    <a:cubicBezTo>
                      <a:pt x="10" y="113"/>
                      <a:pt x="28" y="121"/>
                      <a:pt x="41" y="127"/>
                    </a:cubicBezTo>
                    <a:cubicBezTo>
                      <a:pt x="54" y="133"/>
                      <a:pt x="70" y="135"/>
                      <a:pt x="84" y="136"/>
                    </a:cubicBezTo>
                    <a:cubicBezTo>
                      <a:pt x="98" y="137"/>
                      <a:pt x="113" y="138"/>
                      <a:pt x="125" y="132"/>
                    </a:cubicBezTo>
                    <a:cubicBezTo>
                      <a:pt x="137" y="126"/>
                      <a:pt x="151" y="111"/>
                      <a:pt x="156" y="97"/>
                    </a:cubicBezTo>
                    <a:cubicBezTo>
                      <a:pt x="161" y="83"/>
                      <a:pt x="157" y="58"/>
                      <a:pt x="155" y="46"/>
                    </a:cubicBezTo>
                    <a:cubicBezTo>
                      <a:pt x="153" y="34"/>
                      <a:pt x="155" y="30"/>
                      <a:pt x="146" y="22"/>
                    </a:cubicBezTo>
                    <a:cubicBezTo>
                      <a:pt x="137" y="14"/>
                      <a:pt x="111" y="5"/>
                      <a:pt x="102" y="0"/>
                    </a:cubicBezTo>
                    <a:close/>
                  </a:path>
                </a:pathLst>
              </a:custGeom>
              <a:solidFill>
                <a:srgbClr val="014B7D"/>
              </a:solidFill>
              <a:ln w="3175" cap="flat" cmpd="sng">
                <a:solidFill>
                  <a:srgbClr val="000000"/>
                </a:solidFill>
                <a:prstDash val="solid"/>
                <a:round/>
                <a:headEnd/>
                <a:tailEnd/>
              </a:ln>
            </p:spPr>
            <p:txBody>
              <a:bodyPr/>
              <a:lstStyle/>
              <a:p>
                <a:endParaRPr lang="en-GB" dirty="0"/>
              </a:p>
            </p:txBody>
          </p:sp>
          <p:sp>
            <p:nvSpPr>
              <p:cNvPr id="38" name="Freeform 376"/>
              <p:cNvSpPr>
                <a:spLocks/>
              </p:cNvSpPr>
              <p:nvPr/>
            </p:nvSpPr>
            <p:spPr bwMode="auto">
              <a:xfrm rot="21479509" flipH="1">
                <a:off x="3747" y="2503"/>
                <a:ext cx="55" cy="44"/>
              </a:xfrm>
              <a:custGeom>
                <a:avLst/>
                <a:gdLst>
                  <a:gd name="T0" fmla="*/ 115 w 201"/>
                  <a:gd name="T1" fmla="*/ 5 h 155"/>
                  <a:gd name="T2" fmla="*/ 29 w 201"/>
                  <a:gd name="T3" fmla="*/ 16 h 155"/>
                  <a:gd name="T4" fmla="*/ 7 w 201"/>
                  <a:gd name="T5" fmla="*/ 102 h 155"/>
                  <a:gd name="T6" fmla="*/ 72 w 201"/>
                  <a:gd name="T7" fmla="*/ 145 h 155"/>
                  <a:gd name="T8" fmla="*/ 134 w 201"/>
                  <a:gd name="T9" fmla="*/ 153 h 155"/>
                  <a:gd name="T10" fmla="*/ 172 w 201"/>
                  <a:gd name="T11" fmla="*/ 131 h 155"/>
                  <a:gd name="T12" fmla="*/ 198 w 201"/>
                  <a:gd name="T13" fmla="*/ 93 h 155"/>
                  <a:gd name="T14" fmla="*/ 187 w 201"/>
                  <a:gd name="T15" fmla="*/ 44 h 155"/>
                  <a:gd name="T16" fmla="*/ 115 w 201"/>
                  <a:gd name="T17" fmla="*/ 5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1"/>
                  <a:gd name="T28" fmla="*/ 0 h 155"/>
                  <a:gd name="T29" fmla="*/ 201 w 20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1" h="155">
                    <a:moveTo>
                      <a:pt x="115" y="5"/>
                    </a:moveTo>
                    <a:cubicBezTo>
                      <a:pt x="96" y="1"/>
                      <a:pt x="47" y="0"/>
                      <a:pt x="29" y="16"/>
                    </a:cubicBezTo>
                    <a:cubicBezTo>
                      <a:pt x="11" y="32"/>
                      <a:pt x="0" y="81"/>
                      <a:pt x="7" y="102"/>
                    </a:cubicBezTo>
                    <a:cubicBezTo>
                      <a:pt x="14" y="123"/>
                      <a:pt x="51" y="137"/>
                      <a:pt x="72" y="145"/>
                    </a:cubicBezTo>
                    <a:cubicBezTo>
                      <a:pt x="93" y="153"/>
                      <a:pt x="117" y="155"/>
                      <a:pt x="134" y="153"/>
                    </a:cubicBezTo>
                    <a:cubicBezTo>
                      <a:pt x="151" y="151"/>
                      <a:pt x="161" y="141"/>
                      <a:pt x="172" y="131"/>
                    </a:cubicBezTo>
                    <a:cubicBezTo>
                      <a:pt x="183" y="121"/>
                      <a:pt x="196" y="107"/>
                      <a:pt x="198" y="93"/>
                    </a:cubicBezTo>
                    <a:cubicBezTo>
                      <a:pt x="200" y="79"/>
                      <a:pt x="201" y="59"/>
                      <a:pt x="187" y="44"/>
                    </a:cubicBezTo>
                    <a:cubicBezTo>
                      <a:pt x="173" y="29"/>
                      <a:pt x="130" y="13"/>
                      <a:pt x="115" y="5"/>
                    </a:cubicBezTo>
                    <a:close/>
                  </a:path>
                </a:pathLst>
              </a:custGeom>
              <a:solidFill>
                <a:srgbClr val="014B7D"/>
              </a:solidFill>
              <a:ln w="3175" cap="flat" cmpd="sng">
                <a:solidFill>
                  <a:srgbClr val="000000"/>
                </a:solidFill>
                <a:prstDash val="solid"/>
                <a:round/>
                <a:headEnd/>
                <a:tailEnd/>
              </a:ln>
            </p:spPr>
            <p:txBody>
              <a:bodyPr/>
              <a:lstStyle/>
              <a:p>
                <a:endParaRPr lang="en-GB" dirty="0"/>
              </a:p>
            </p:txBody>
          </p:sp>
          <p:sp>
            <p:nvSpPr>
              <p:cNvPr id="39" name="Freeform 377"/>
              <p:cNvSpPr>
                <a:spLocks/>
              </p:cNvSpPr>
              <p:nvPr/>
            </p:nvSpPr>
            <p:spPr bwMode="auto">
              <a:xfrm rot="21479509" flipH="1">
                <a:off x="3758" y="2555"/>
                <a:ext cx="58" cy="46"/>
              </a:xfrm>
              <a:custGeom>
                <a:avLst/>
                <a:gdLst>
                  <a:gd name="T0" fmla="*/ 122 w 212"/>
                  <a:gd name="T1" fmla="*/ 3 h 161"/>
                  <a:gd name="T2" fmla="*/ 46 w 212"/>
                  <a:gd name="T3" fmla="*/ 13 h 161"/>
                  <a:gd name="T4" fmla="*/ 4 w 212"/>
                  <a:gd name="T5" fmla="*/ 46 h 161"/>
                  <a:gd name="T6" fmla="*/ 20 w 212"/>
                  <a:gd name="T7" fmla="*/ 107 h 161"/>
                  <a:gd name="T8" fmla="*/ 54 w 212"/>
                  <a:gd name="T9" fmla="*/ 141 h 161"/>
                  <a:gd name="T10" fmla="*/ 133 w 212"/>
                  <a:gd name="T11" fmla="*/ 153 h 161"/>
                  <a:gd name="T12" fmla="*/ 204 w 212"/>
                  <a:gd name="T13" fmla="*/ 92 h 161"/>
                  <a:gd name="T14" fmla="*/ 181 w 212"/>
                  <a:gd name="T15" fmla="*/ 32 h 161"/>
                  <a:gd name="T16" fmla="*/ 122 w 212"/>
                  <a:gd name="T17" fmla="*/ 3 h 16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2"/>
                  <a:gd name="T28" fmla="*/ 0 h 161"/>
                  <a:gd name="T29" fmla="*/ 212 w 212"/>
                  <a:gd name="T30" fmla="*/ 161 h 16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2" h="161">
                    <a:moveTo>
                      <a:pt x="122" y="3"/>
                    </a:moveTo>
                    <a:cubicBezTo>
                      <a:pt x="100" y="0"/>
                      <a:pt x="66" y="6"/>
                      <a:pt x="46" y="13"/>
                    </a:cubicBezTo>
                    <a:cubicBezTo>
                      <a:pt x="26" y="20"/>
                      <a:pt x="8" y="30"/>
                      <a:pt x="4" y="46"/>
                    </a:cubicBezTo>
                    <a:cubicBezTo>
                      <a:pt x="0" y="62"/>
                      <a:pt x="12" y="91"/>
                      <a:pt x="20" y="107"/>
                    </a:cubicBezTo>
                    <a:cubicBezTo>
                      <a:pt x="28" y="123"/>
                      <a:pt x="35" y="133"/>
                      <a:pt x="54" y="141"/>
                    </a:cubicBezTo>
                    <a:cubicBezTo>
                      <a:pt x="73" y="149"/>
                      <a:pt x="108" y="161"/>
                      <a:pt x="133" y="153"/>
                    </a:cubicBezTo>
                    <a:cubicBezTo>
                      <a:pt x="158" y="145"/>
                      <a:pt x="196" y="112"/>
                      <a:pt x="204" y="92"/>
                    </a:cubicBezTo>
                    <a:cubicBezTo>
                      <a:pt x="212" y="72"/>
                      <a:pt x="195" y="47"/>
                      <a:pt x="181" y="32"/>
                    </a:cubicBezTo>
                    <a:cubicBezTo>
                      <a:pt x="167" y="17"/>
                      <a:pt x="143" y="5"/>
                      <a:pt x="122" y="3"/>
                    </a:cubicBezTo>
                    <a:close/>
                  </a:path>
                </a:pathLst>
              </a:custGeom>
              <a:solidFill>
                <a:srgbClr val="014B7D"/>
              </a:solidFill>
              <a:ln w="3175" cap="flat" cmpd="sng">
                <a:solidFill>
                  <a:srgbClr val="000000"/>
                </a:solidFill>
                <a:prstDash val="solid"/>
                <a:round/>
                <a:headEnd/>
                <a:tailEnd/>
              </a:ln>
            </p:spPr>
            <p:txBody>
              <a:bodyPr/>
              <a:lstStyle/>
              <a:p>
                <a:endParaRPr lang="en-GB" dirty="0"/>
              </a:p>
            </p:txBody>
          </p:sp>
          <p:sp>
            <p:nvSpPr>
              <p:cNvPr id="40" name="Freeform 378"/>
              <p:cNvSpPr>
                <a:spLocks/>
              </p:cNvSpPr>
              <p:nvPr/>
            </p:nvSpPr>
            <p:spPr bwMode="auto">
              <a:xfrm rot="21479509" flipH="1">
                <a:off x="3771" y="2623"/>
                <a:ext cx="62" cy="50"/>
              </a:xfrm>
              <a:custGeom>
                <a:avLst/>
                <a:gdLst>
                  <a:gd name="T0" fmla="*/ 123 w 232"/>
                  <a:gd name="T1" fmla="*/ 0 h 176"/>
                  <a:gd name="T2" fmla="*/ 37 w 232"/>
                  <a:gd name="T3" fmla="*/ 43 h 176"/>
                  <a:gd name="T4" fmla="*/ 5 w 232"/>
                  <a:gd name="T5" fmla="*/ 118 h 176"/>
                  <a:gd name="T6" fmla="*/ 69 w 232"/>
                  <a:gd name="T7" fmla="*/ 161 h 176"/>
                  <a:gd name="T8" fmla="*/ 155 w 232"/>
                  <a:gd name="T9" fmla="*/ 172 h 176"/>
                  <a:gd name="T10" fmla="*/ 221 w 232"/>
                  <a:gd name="T11" fmla="*/ 136 h 176"/>
                  <a:gd name="T12" fmla="*/ 221 w 232"/>
                  <a:gd name="T13" fmla="*/ 84 h 176"/>
                  <a:gd name="T14" fmla="*/ 206 w 232"/>
                  <a:gd name="T15" fmla="*/ 42 h 176"/>
                  <a:gd name="T16" fmla="*/ 123 w 232"/>
                  <a:gd name="T17" fmla="*/ 0 h 1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2"/>
                  <a:gd name="T28" fmla="*/ 0 h 176"/>
                  <a:gd name="T29" fmla="*/ 232 w 232"/>
                  <a:gd name="T30" fmla="*/ 176 h 1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2" h="176">
                    <a:moveTo>
                      <a:pt x="123" y="0"/>
                    </a:moveTo>
                    <a:cubicBezTo>
                      <a:pt x="99" y="0"/>
                      <a:pt x="57" y="23"/>
                      <a:pt x="37" y="43"/>
                    </a:cubicBezTo>
                    <a:cubicBezTo>
                      <a:pt x="17" y="63"/>
                      <a:pt x="0" y="98"/>
                      <a:pt x="5" y="118"/>
                    </a:cubicBezTo>
                    <a:cubicBezTo>
                      <a:pt x="10" y="138"/>
                      <a:pt x="44" y="152"/>
                      <a:pt x="69" y="161"/>
                    </a:cubicBezTo>
                    <a:cubicBezTo>
                      <a:pt x="94" y="170"/>
                      <a:pt x="130" y="176"/>
                      <a:pt x="155" y="172"/>
                    </a:cubicBezTo>
                    <a:cubicBezTo>
                      <a:pt x="180" y="168"/>
                      <a:pt x="210" y="151"/>
                      <a:pt x="221" y="136"/>
                    </a:cubicBezTo>
                    <a:cubicBezTo>
                      <a:pt x="232" y="121"/>
                      <a:pt x="223" y="100"/>
                      <a:pt x="221" y="84"/>
                    </a:cubicBezTo>
                    <a:cubicBezTo>
                      <a:pt x="219" y="68"/>
                      <a:pt x="222" y="56"/>
                      <a:pt x="206" y="42"/>
                    </a:cubicBezTo>
                    <a:cubicBezTo>
                      <a:pt x="190" y="28"/>
                      <a:pt x="140" y="9"/>
                      <a:pt x="123" y="0"/>
                    </a:cubicBezTo>
                    <a:close/>
                  </a:path>
                </a:pathLst>
              </a:custGeom>
              <a:solidFill>
                <a:srgbClr val="014B7D"/>
              </a:solidFill>
              <a:ln w="3175" cap="flat" cmpd="sng">
                <a:solidFill>
                  <a:srgbClr val="000000"/>
                </a:solidFill>
                <a:prstDash val="solid"/>
                <a:round/>
                <a:headEnd/>
                <a:tailEnd/>
              </a:ln>
            </p:spPr>
            <p:txBody>
              <a:bodyPr/>
              <a:lstStyle/>
              <a:p>
                <a:endParaRPr lang="en-GB" dirty="0"/>
              </a:p>
            </p:txBody>
          </p:sp>
          <p:sp>
            <p:nvSpPr>
              <p:cNvPr id="41" name="Freeform 379"/>
              <p:cNvSpPr>
                <a:spLocks/>
              </p:cNvSpPr>
              <p:nvPr/>
            </p:nvSpPr>
            <p:spPr bwMode="auto">
              <a:xfrm rot="21479509" flipH="1">
                <a:off x="3786" y="2697"/>
                <a:ext cx="57" cy="59"/>
              </a:xfrm>
              <a:custGeom>
                <a:avLst/>
                <a:gdLst>
                  <a:gd name="T0" fmla="*/ 43 w 210"/>
                  <a:gd name="T1" fmla="*/ 0 h 202"/>
                  <a:gd name="T2" fmla="*/ 0 w 210"/>
                  <a:gd name="T3" fmla="*/ 54 h 202"/>
                  <a:gd name="T4" fmla="*/ 42 w 210"/>
                  <a:gd name="T5" fmla="*/ 146 h 202"/>
                  <a:gd name="T6" fmla="*/ 90 w 210"/>
                  <a:gd name="T7" fmla="*/ 187 h 202"/>
                  <a:gd name="T8" fmla="*/ 154 w 210"/>
                  <a:gd name="T9" fmla="*/ 198 h 202"/>
                  <a:gd name="T10" fmla="*/ 203 w 210"/>
                  <a:gd name="T11" fmla="*/ 165 h 202"/>
                  <a:gd name="T12" fmla="*/ 195 w 210"/>
                  <a:gd name="T13" fmla="*/ 75 h 202"/>
                  <a:gd name="T14" fmla="*/ 128 w 210"/>
                  <a:gd name="T15" fmla="*/ 41 h 202"/>
                  <a:gd name="T16" fmla="*/ 43 w 210"/>
                  <a:gd name="T17" fmla="*/ 0 h 20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0"/>
                  <a:gd name="T28" fmla="*/ 0 h 202"/>
                  <a:gd name="T29" fmla="*/ 210 w 210"/>
                  <a:gd name="T30" fmla="*/ 202 h 20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0" h="202">
                    <a:moveTo>
                      <a:pt x="43" y="0"/>
                    </a:moveTo>
                    <a:cubicBezTo>
                      <a:pt x="23" y="2"/>
                      <a:pt x="0" y="30"/>
                      <a:pt x="0" y="54"/>
                    </a:cubicBezTo>
                    <a:cubicBezTo>
                      <a:pt x="0" y="78"/>
                      <a:pt x="27" y="124"/>
                      <a:pt x="42" y="146"/>
                    </a:cubicBezTo>
                    <a:cubicBezTo>
                      <a:pt x="57" y="168"/>
                      <a:pt x="71" y="178"/>
                      <a:pt x="90" y="187"/>
                    </a:cubicBezTo>
                    <a:cubicBezTo>
                      <a:pt x="109" y="196"/>
                      <a:pt x="135" y="202"/>
                      <a:pt x="154" y="198"/>
                    </a:cubicBezTo>
                    <a:cubicBezTo>
                      <a:pt x="173" y="194"/>
                      <a:pt x="196" y="185"/>
                      <a:pt x="203" y="165"/>
                    </a:cubicBezTo>
                    <a:cubicBezTo>
                      <a:pt x="210" y="145"/>
                      <a:pt x="207" y="96"/>
                      <a:pt x="195" y="75"/>
                    </a:cubicBezTo>
                    <a:cubicBezTo>
                      <a:pt x="183" y="54"/>
                      <a:pt x="153" y="53"/>
                      <a:pt x="128" y="41"/>
                    </a:cubicBezTo>
                    <a:cubicBezTo>
                      <a:pt x="103" y="29"/>
                      <a:pt x="61" y="9"/>
                      <a:pt x="43" y="0"/>
                    </a:cubicBezTo>
                    <a:close/>
                  </a:path>
                </a:pathLst>
              </a:custGeom>
              <a:solidFill>
                <a:srgbClr val="014B7D"/>
              </a:solidFill>
              <a:ln w="3175" cap="flat" cmpd="sng">
                <a:solidFill>
                  <a:srgbClr val="000000"/>
                </a:solidFill>
                <a:prstDash val="solid"/>
                <a:round/>
                <a:headEnd/>
                <a:tailEnd/>
              </a:ln>
            </p:spPr>
            <p:txBody>
              <a:bodyPr/>
              <a:lstStyle/>
              <a:p>
                <a:endParaRPr lang="en-GB" dirty="0"/>
              </a:p>
            </p:txBody>
          </p:sp>
          <p:sp>
            <p:nvSpPr>
              <p:cNvPr id="42" name="Freeform 380"/>
              <p:cNvSpPr>
                <a:spLocks/>
              </p:cNvSpPr>
              <p:nvPr/>
            </p:nvSpPr>
            <p:spPr bwMode="auto">
              <a:xfrm rot="21479509" flipH="1">
                <a:off x="3794" y="2759"/>
                <a:ext cx="63" cy="57"/>
              </a:xfrm>
              <a:custGeom>
                <a:avLst/>
                <a:gdLst>
                  <a:gd name="T0" fmla="*/ 65 w 237"/>
                  <a:gd name="T1" fmla="*/ 0 h 200"/>
                  <a:gd name="T2" fmla="*/ 1 w 237"/>
                  <a:gd name="T3" fmla="*/ 65 h 200"/>
                  <a:gd name="T4" fmla="*/ 71 w 237"/>
                  <a:gd name="T5" fmla="*/ 137 h 200"/>
                  <a:gd name="T6" fmla="*/ 140 w 237"/>
                  <a:gd name="T7" fmla="*/ 194 h 200"/>
                  <a:gd name="T8" fmla="*/ 206 w 237"/>
                  <a:gd name="T9" fmla="*/ 175 h 200"/>
                  <a:gd name="T10" fmla="*/ 232 w 237"/>
                  <a:gd name="T11" fmla="*/ 130 h 200"/>
                  <a:gd name="T12" fmla="*/ 209 w 237"/>
                  <a:gd name="T13" fmla="*/ 32 h 200"/>
                  <a:gd name="T14" fmla="*/ 65 w 237"/>
                  <a:gd name="T15" fmla="*/ 0 h 200"/>
                  <a:gd name="T16" fmla="*/ 0 60000 65536"/>
                  <a:gd name="T17" fmla="*/ 0 60000 65536"/>
                  <a:gd name="T18" fmla="*/ 0 60000 65536"/>
                  <a:gd name="T19" fmla="*/ 0 60000 65536"/>
                  <a:gd name="T20" fmla="*/ 0 60000 65536"/>
                  <a:gd name="T21" fmla="*/ 0 60000 65536"/>
                  <a:gd name="T22" fmla="*/ 0 60000 65536"/>
                  <a:gd name="T23" fmla="*/ 0 60000 65536"/>
                  <a:gd name="T24" fmla="*/ 0 w 237"/>
                  <a:gd name="T25" fmla="*/ 0 h 200"/>
                  <a:gd name="T26" fmla="*/ 237 w 237"/>
                  <a:gd name="T27" fmla="*/ 200 h 2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37" h="200">
                    <a:moveTo>
                      <a:pt x="65" y="0"/>
                    </a:moveTo>
                    <a:cubicBezTo>
                      <a:pt x="33" y="6"/>
                      <a:pt x="0" y="42"/>
                      <a:pt x="1" y="65"/>
                    </a:cubicBezTo>
                    <a:cubicBezTo>
                      <a:pt x="2" y="88"/>
                      <a:pt x="48" y="115"/>
                      <a:pt x="71" y="137"/>
                    </a:cubicBezTo>
                    <a:cubicBezTo>
                      <a:pt x="94" y="159"/>
                      <a:pt x="118" y="188"/>
                      <a:pt x="140" y="194"/>
                    </a:cubicBezTo>
                    <a:cubicBezTo>
                      <a:pt x="162" y="200"/>
                      <a:pt x="191" y="186"/>
                      <a:pt x="206" y="175"/>
                    </a:cubicBezTo>
                    <a:cubicBezTo>
                      <a:pt x="221" y="164"/>
                      <a:pt x="232" y="154"/>
                      <a:pt x="232" y="130"/>
                    </a:cubicBezTo>
                    <a:cubicBezTo>
                      <a:pt x="232" y="106"/>
                      <a:pt x="237" y="54"/>
                      <a:pt x="209" y="32"/>
                    </a:cubicBezTo>
                    <a:cubicBezTo>
                      <a:pt x="181" y="10"/>
                      <a:pt x="95" y="7"/>
                      <a:pt x="65" y="0"/>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43" name="Freeform 381"/>
              <p:cNvSpPr>
                <a:spLocks/>
              </p:cNvSpPr>
              <p:nvPr/>
            </p:nvSpPr>
            <p:spPr bwMode="auto">
              <a:xfrm rot="21479509" flipH="1">
                <a:off x="3798" y="3217"/>
                <a:ext cx="36" cy="32"/>
              </a:xfrm>
              <a:custGeom>
                <a:avLst/>
                <a:gdLst>
                  <a:gd name="T0" fmla="*/ 111 w 135"/>
                  <a:gd name="T1" fmla="*/ 6 h 110"/>
                  <a:gd name="T2" fmla="*/ 55 w 135"/>
                  <a:gd name="T3" fmla="*/ 6 h 110"/>
                  <a:gd name="T4" fmla="*/ 6 w 135"/>
                  <a:gd name="T5" fmla="*/ 41 h 110"/>
                  <a:gd name="T6" fmla="*/ 16 w 135"/>
                  <a:gd name="T7" fmla="*/ 100 h 110"/>
                  <a:gd name="T8" fmla="*/ 76 w 135"/>
                  <a:gd name="T9" fmla="*/ 100 h 110"/>
                  <a:gd name="T10" fmla="*/ 128 w 135"/>
                  <a:gd name="T11" fmla="*/ 74 h 110"/>
                  <a:gd name="T12" fmla="*/ 121 w 135"/>
                  <a:gd name="T13" fmla="*/ 10 h 110"/>
                  <a:gd name="T14" fmla="*/ 0 60000 65536"/>
                  <a:gd name="T15" fmla="*/ 0 60000 65536"/>
                  <a:gd name="T16" fmla="*/ 0 60000 65536"/>
                  <a:gd name="T17" fmla="*/ 0 60000 65536"/>
                  <a:gd name="T18" fmla="*/ 0 60000 65536"/>
                  <a:gd name="T19" fmla="*/ 0 60000 65536"/>
                  <a:gd name="T20" fmla="*/ 0 60000 65536"/>
                  <a:gd name="T21" fmla="*/ 0 w 135"/>
                  <a:gd name="T22" fmla="*/ 0 h 110"/>
                  <a:gd name="T23" fmla="*/ 135 w 135"/>
                  <a:gd name="T24" fmla="*/ 110 h 1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5" h="110">
                    <a:moveTo>
                      <a:pt x="111" y="6"/>
                    </a:moveTo>
                    <a:cubicBezTo>
                      <a:pt x="102" y="6"/>
                      <a:pt x="72" y="0"/>
                      <a:pt x="55" y="6"/>
                    </a:cubicBezTo>
                    <a:cubicBezTo>
                      <a:pt x="38" y="12"/>
                      <a:pt x="12" y="25"/>
                      <a:pt x="6" y="41"/>
                    </a:cubicBezTo>
                    <a:cubicBezTo>
                      <a:pt x="0" y="57"/>
                      <a:pt x="4" y="90"/>
                      <a:pt x="16" y="100"/>
                    </a:cubicBezTo>
                    <a:cubicBezTo>
                      <a:pt x="28" y="110"/>
                      <a:pt x="57" y="104"/>
                      <a:pt x="76" y="100"/>
                    </a:cubicBezTo>
                    <a:cubicBezTo>
                      <a:pt x="95" y="96"/>
                      <a:pt x="121" y="89"/>
                      <a:pt x="128" y="74"/>
                    </a:cubicBezTo>
                    <a:cubicBezTo>
                      <a:pt x="135" y="59"/>
                      <a:pt x="122" y="23"/>
                      <a:pt x="121" y="10"/>
                    </a:cubicBezTo>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44" name="AutoShape 382"/>
              <p:cNvSpPr>
                <a:spLocks noChangeArrowheads="1"/>
              </p:cNvSpPr>
              <p:nvPr/>
            </p:nvSpPr>
            <p:spPr bwMode="auto">
              <a:xfrm rot="21587863" flipH="1">
                <a:off x="3766" y="3181"/>
                <a:ext cx="80" cy="28"/>
              </a:xfrm>
              <a:prstGeom prst="roundRect">
                <a:avLst>
                  <a:gd name="adj" fmla="val 16667"/>
                </a:avLst>
              </a:prstGeom>
              <a:solidFill>
                <a:srgbClr val="C0C0C0"/>
              </a:solidFill>
              <a:ln w="3175">
                <a:solidFill>
                  <a:srgbClr val="000000"/>
                </a:solidFill>
                <a:round/>
                <a:headEnd/>
                <a:tailEnd/>
              </a:ln>
            </p:spPr>
            <p:txBody>
              <a:bodyPr/>
              <a:lstStyle/>
              <a:p>
                <a:endParaRPr lang="en-US" dirty="0"/>
              </a:p>
            </p:txBody>
          </p:sp>
          <p:sp>
            <p:nvSpPr>
              <p:cNvPr id="45" name="Freeform 383"/>
              <p:cNvSpPr>
                <a:spLocks/>
              </p:cNvSpPr>
              <p:nvPr/>
            </p:nvSpPr>
            <p:spPr bwMode="auto">
              <a:xfrm rot="21479509" flipH="1">
                <a:off x="3778" y="3252"/>
                <a:ext cx="51" cy="48"/>
              </a:xfrm>
              <a:custGeom>
                <a:avLst/>
                <a:gdLst>
                  <a:gd name="T0" fmla="*/ 165 w 192"/>
                  <a:gd name="T1" fmla="*/ 9 h 164"/>
                  <a:gd name="T2" fmla="*/ 99 w 192"/>
                  <a:gd name="T3" fmla="*/ 16 h 164"/>
                  <a:gd name="T4" fmla="*/ 42 w 192"/>
                  <a:gd name="T5" fmla="*/ 39 h 164"/>
                  <a:gd name="T6" fmla="*/ 9 w 192"/>
                  <a:gd name="T7" fmla="*/ 136 h 164"/>
                  <a:gd name="T8" fmla="*/ 95 w 192"/>
                  <a:gd name="T9" fmla="*/ 162 h 164"/>
                  <a:gd name="T10" fmla="*/ 166 w 192"/>
                  <a:gd name="T11" fmla="*/ 125 h 164"/>
                  <a:gd name="T12" fmla="*/ 192 w 192"/>
                  <a:gd name="T13" fmla="*/ 69 h 164"/>
                  <a:gd name="T14" fmla="*/ 165 w 192"/>
                  <a:gd name="T15" fmla="*/ 9 h 164"/>
                  <a:gd name="T16" fmla="*/ 0 60000 65536"/>
                  <a:gd name="T17" fmla="*/ 0 60000 65536"/>
                  <a:gd name="T18" fmla="*/ 0 60000 65536"/>
                  <a:gd name="T19" fmla="*/ 0 60000 65536"/>
                  <a:gd name="T20" fmla="*/ 0 60000 65536"/>
                  <a:gd name="T21" fmla="*/ 0 60000 65536"/>
                  <a:gd name="T22" fmla="*/ 0 60000 65536"/>
                  <a:gd name="T23" fmla="*/ 0 60000 65536"/>
                  <a:gd name="T24" fmla="*/ 0 w 192"/>
                  <a:gd name="T25" fmla="*/ 0 h 164"/>
                  <a:gd name="T26" fmla="*/ 192 w 192"/>
                  <a:gd name="T27" fmla="*/ 164 h 16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2" h="164">
                    <a:moveTo>
                      <a:pt x="165" y="9"/>
                    </a:moveTo>
                    <a:cubicBezTo>
                      <a:pt x="150" y="0"/>
                      <a:pt x="119" y="11"/>
                      <a:pt x="99" y="16"/>
                    </a:cubicBezTo>
                    <a:cubicBezTo>
                      <a:pt x="79" y="21"/>
                      <a:pt x="57" y="19"/>
                      <a:pt x="42" y="39"/>
                    </a:cubicBezTo>
                    <a:cubicBezTo>
                      <a:pt x="27" y="59"/>
                      <a:pt x="0" y="116"/>
                      <a:pt x="9" y="136"/>
                    </a:cubicBezTo>
                    <a:cubicBezTo>
                      <a:pt x="18" y="156"/>
                      <a:pt x="69" y="164"/>
                      <a:pt x="95" y="162"/>
                    </a:cubicBezTo>
                    <a:cubicBezTo>
                      <a:pt x="121" y="160"/>
                      <a:pt x="150" y="141"/>
                      <a:pt x="166" y="125"/>
                    </a:cubicBezTo>
                    <a:cubicBezTo>
                      <a:pt x="182" y="109"/>
                      <a:pt x="192" y="88"/>
                      <a:pt x="192" y="69"/>
                    </a:cubicBezTo>
                    <a:cubicBezTo>
                      <a:pt x="192" y="50"/>
                      <a:pt x="180" y="18"/>
                      <a:pt x="165" y="9"/>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46" name="Freeform 384"/>
              <p:cNvSpPr>
                <a:spLocks/>
              </p:cNvSpPr>
              <p:nvPr/>
            </p:nvSpPr>
            <p:spPr bwMode="auto">
              <a:xfrm rot="21479509" flipH="1">
                <a:off x="3778" y="3307"/>
                <a:ext cx="49" cy="44"/>
              </a:xfrm>
              <a:custGeom>
                <a:avLst/>
                <a:gdLst>
                  <a:gd name="T0" fmla="*/ 38 w 180"/>
                  <a:gd name="T1" fmla="*/ 38 h 154"/>
                  <a:gd name="T2" fmla="*/ 5 w 180"/>
                  <a:gd name="T3" fmla="*/ 111 h 154"/>
                  <a:gd name="T4" fmla="*/ 70 w 180"/>
                  <a:gd name="T5" fmla="*/ 154 h 154"/>
                  <a:gd name="T6" fmla="*/ 162 w 180"/>
                  <a:gd name="T7" fmla="*/ 113 h 154"/>
                  <a:gd name="T8" fmla="*/ 177 w 180"/>
                  <a:gd name="T9" fmla="*/ 36 h 154"/>
                  <a:gd name="T10" fmla="*/ 147 w 180"/>
                  <a:gd name="T11" fmla="*/ 4 h 154"/>
                  <a:gd name="T12" fmla="*/ 98 w 180"/>
                  <a:gd name="T13" fmla="*/ 12 h 154"/>
                  <a:gd name="T14" fmla="*/ 38 w 180"/>
                  <a:gd name="T15" fmla="*/ 38 h 154"/>
                  <a:gd name="T16" fmla="*/ 0 60000 65536"/>
                  <a:gd name="T17" fmla="*/ 0 60000 65536"/>
                  <a:gd name="T18" fmla="*/ 0 60000 65536"/>
                  <a:gd name="T19" fmla="*/ 0 60000 65536"/>
                  <a:gd name="T20" fmla="*/ 0 60000 65536"/>
                  <a:gd name="T21" fmla="*/ 0 60000 65536"/>
                  <a:gd name="T22" fmla="*/ 0 60000 65536"/>
                  <a:gd name="T23" fmla="*/ 0 60000 65536"/>
                  <a:gd name="T24" fmla="*/ 0 w 180"/>
                  <a:gd name="T25" fmla="*/ 0 h 154"/>
                  <a:gd name="T26" fmla="*/ 180 w 180"/>
                  <a:gd name="T27" fmla="*/ 154 h 15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0" h="154">
                    <a:moveTo>
                      <a:pt x="38" y="38"/>
                    </a:moveTo>
                    <a:cubicBezTo>
                      <a:pt x="23" y="54"/>
                      <a:pt x="0" y="92"/>
                      <a:pt x="5" y="111"/>
                    </a:cubicBezTo>
                    <a:cubicBezTo>
                      <a:pt x="10" y="130"/>
                      <a:pt x="44" y="154"/>
                      <a:pt x="70" y="154"/>
                    </a:cubicBezTo>
                    <a:cubicBezTo>
                      <a:pt x="96" y="154"/>
                      <a:pt x="144" y="133"/>
                      <a:pt x="162" y="113"/>
                    </a:cubicBezTo>
                    <a:cubicBezTo>
                      <a:pt x="180" y="93"/>
                      <a:pt x="179" y="54"/>
                      <a:pt x="177" y="36"/>
                    </a:cubicBezTo>
                    <a:cubicBezTo>
                      <a:pt x="175" y="18"/>
                      <a:pt x="160" y="8"/>
                      <a:pt x="147" y="4"/>
                    </a:cubicBezTo>
                    <a:cubicBezTo>
                      <a:pt x="134" y="0"/>
                      <a:pt x="116" y="6"/>
                      <a:pt x="98" y="12"/>
                    </a:cubicBezTo>
                    <a:cubicBezTo>
                      <a:pt x="80" y="18"/>
                      <a:pt x="53" y="22"/>
                      <a:pt x="38" y="38"/>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47" name="Freeform 385"/>
              <p:cNvSpPr>
                <a:spLocks/>
              </p:cNvSpPr>
              <p:nvPr/>
            </p:nvSpPr>
            <p:spPr bwMode="auto">
              <a:xfrm rot="21479509" flipH="1">
                <a:off x="3769" y="3355"/>
                <a:ext cx="34" cy="37"/>
              </a:xfrm>
              <a:custGeom>
                <a:avLst/>
                <a:gdLst>
                  <a:gd name="T0" fmla="*/ 100 w 122"/>
                  <a:gd name="T1" fmla="*/ 8 h 128"/>
                  <a:gd name="T2" fmla="*/ 32 w 122"/>
                  <a:gd name="T3" fmla="*/ 8 h 128"/>
                  <a:gd name="T4" fmla="*/ 0 w 122"/>
                  <a:gd name="T5" fmla="*/ 57 h 128"/>
                  <a:gd name="T6" fmla="*/ 32 w 122"/>
                  <a:gd name="T7" fmla="*/ 121 h 128"/>
                  <a:gd name="T8" fmla="*/ 109 w 122"/>
                  <a:gd name="T9" fmla="*/ 99 h 128"/>
                  <a:gd name="T10" fmla="*/ 113 w 122"/>
                  <a:gd name="T11" fmla="*/ 34 h 128"/>
                  <a:gd name="T12" fmla="*/ 0 60000 65536"/>
                  <a:gd name="T13" fmla="*/ 0 60000 65536"/>
                  <a:gd name="T14" fmla="*/ 0 60000 65536"/>
                  <a:gd name="T15" fmla="*/ 0 60000 65536"/>
                  <a:gd name="T16" fmla="*/ 0 60000 65536"/>
                  <a:gd name="T17" fmla="*/ 0 60000 65536"/>
                  <a:gd name="T18" fmla="*/ 0 w 122"/>
                  <a:gd name="T19" fmla="*/ 0 h 128"/>
                  <a:gd name="T20" fmla="*/ 122 w 122"/>
                  <a:gd name="T21" fmla="*/ 128 h 128"/>
                </a:gdLst>
                <a:ahLst/>
                <a:cxnLst>
                  <a:cxn ang="T12">
                    <a:pos x="T0" y="T1"/>
                  </a:cxn>
                  <a:cxn ang="T13">
                    <a:pos x="T2" y="T3"/>
                  </a:cxn>
                  <a:cxn ang="T14">
                    <a:pos x="T4" y="T5"/>
                  </a:cxn>
                  <a:cxn ang="T15">
                    <a:pos x="T6" y="T7"/>
                  </a:cxn>
                  <a:cxn ang="T16">
                    <a:pos x="T8" y="T9"/>
                  </a:cxn>
                  <a:cxn ang="T17">
                    <a:pos x="T10" y="T11"/>
                  </a:cxn>
                </a:cxnLst>
                <a:rect l="T18" t="T19" r="T20" b="T21"/>
                <a:pathLst>
                  <a:path w="122" h="128">
                    <a:moveTo>
                      <a:pt x="100" y="8"/>
                    </a:moveTo>
                    <a:cubicBezTo>
                      <a:pt x="89" y="8"/>
                      <a:pt x="49" y="0"/>
                      <a:pt x="32" y="8"/>
                    </a:cubicBezTo>
                    <a:cubicBezTo>
                      <a:pt x="15" y="16"/>
                      <a:pt x="0" y="38"/>
                      <a:pt x="0" y="57"/>
                    </a:cubicBezTo>
                    <a:cubicBezTo>
                      <a:pt x="0" y="76"/>
                      <a:pt x="14" y="114"/>
                      <a:pt x="32" y="121"/>
                    </a:cubicBezTo>
                    <a:cubicBezTo>
                      <a:pt x="50" y="128"/>
                      <a:pt x="96" y="113"/>
                      <a:pt x="109" y="99"/>
                    </a:cubicBezTo>
                    <a:cubicBezTo>
                      <a:pt x="122" y="85"/>
                      <a:pt x="112" y="48"/>
                      <a:pt x="113" y="34"/>
                    </a:cubicBezTo>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48" name="Freeform 386"/>
              <p:cNvSpPr>
                <a:spLocks/>
              </p:cNvSpPr>
              <p:nvPr/>
            </p:nvSpPr>
            <p:spPr bwMode="auto">
              <a:xfrm rot="21479509" flipH="1">
                <a:off x="3763" y="3403"/>
                <a:ext cx="45" cy="44"/>
              </a:xfrm>
              <a:custGeom>
                <a:avLst/>
                <a:gdLst>
                  <a:gd name="T0" fmla="*/ 123 w 165"/>
                  <a:gd name="T1" fmla="*/ 9 h 153"/>
                  <a:gd name="T2" fmla="*/ 25 w 165"/>
                  <a:gd name="T3" fmla="*/ 25 h 153"/>
                  <a:gd name="T4" fmla="*/ 3 w 165"/>
                  <a:gd name="T5" fmla="*/ 100 h 153"/>
                  <a:gd name="T6" fmla="*/ 41 w 165"/>
                  <a:gd name="T7" fmla="*/ 140 h 153"/>
                  <a:gd name="T8" fmla="*/ 100 w 165"/>
                  <a:gd name="T9" fmla="*/ 143 h 153"/>
                  <a:gd name="T10" fmla="*/ 161 w 165"/>
                  <a:gd name="T11" fmla="*/ 80 h 153"/>
                  <a:gd name="T12" fmla="*/ 123 w 165"/>
                  <a:gd name="T13" fmla="*/ 9 h 153"/>
                  <a:gd name="T14" fmla="*/ 0 60000 65536"/>
                  <a:gd name="T15" fmla="*/ 0 60000 65536"/>
                  <a:gd name="T16" fmla="*/ 0 60000 65536"/>
                  <a:gd name="T17" fmla="*/ 0 60000 65536"/>
                  <a:gd name="T18" fmla="*/ 0 60000 65536"/>
                  <a:gd name="T19" fmla="*/ 0 60000 65536"/>
                  <a:gd name="T20" fmla="*/ 0 60000 65536"/>
                  <a:gd name="T21" fmla="*/ 0 w 165"/>
                  <a:gd name="T22" fmla="*/ 0 h 153"/>
                  <a:gd name="T23" fmla="*/ 165 w 165"/>
                  <a:gd name="T24" fmla="*/ 153 h 15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5" h="153">
                    <a:moveTo>
                      <a:pt x="123" y="9"/>
                    </a:moveTo>
                    <a:cubicBezTo>
                      <a:pt x="100" y="0"/>
                      <a:pt x="45" y="10"/>
                      <a:pt x="25" y="25"/>
                    </a:cubicBezTo>
                    <a:cubicBezTo>
                      <a:pt x="5" y="40"/>
                      <a:pt x="0" y="81"/>
                      <a:pt x="3" y="100"/>
                    </a:cubicBezTo>
                    <a:cubicBezTo>
                      <a:pt x="6" y="119"/>
                      <a:pt x="25" y="133"/>
                      <a:pt x="41" y="140"/>
                    </a:cubicBezTo>
                    <a:cubicBezTo>
                      <a:pt x="57" y="147"/>
                      <a:pt x="80" y="153"/>
                      <a:pt x="100" y="143"/>
                    </a:cubicBezTo>
                    <a:cubicBezTo>
                      <a:pt x="120" y="133"/>
                      <a:pt x="157" y="102"/>
                      <a:pt x="161" y="80"/>
                    </a:cubicBezTo>
                    <a:cubicBezTo>
                      <a:pt x="165" y="58"/>
                      <a:pt x="146" y="18"/>
                      <a:pt x="123" y="9"/>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49" name="Freeform 387"/>
              <p:cNvSpPr>
                <a:spLocks/>
              </p:cNvSpPr>
              <p:nvPr/>
            </p:nvSpPr>
            <p:spPr bwMode="auto">
              <a:xfrm rot="21479509" flipH="1">
                <a:off x="3761" y="3452"/>
                <a:ext cx="35" cy="41"/>
              </a:xfrm>
              <a:custGeom>
                <a:avLst/>
                <a:gdLst>
                  <a:gd name="T0" fmla="*/ 56 w 132"/>
                  <a:gd name="T1" fmla="*/ 0 h 142"/>
                  <a:gd name="T2" fmla="*/ 2 w 132"/>
                  <a:gd name="T3" fmla="*/ 65 h 142"/>
                  <a:gd name="T4" fmla="*/ 46 w 132"/>
                  <a:gd name="T5" fmla="*/ 134 h 142"/>
                  <a:gd name="T6" fmla="*/ 106 w 132"/>
                  <a:gd name="T7" fmla="*/ 115 h 142"/>
                  <a:gd name="T8" fmla="*/ 131 w 132"/>
                  <a:gd name="T9" fmla="*/ 54 h 142"/>
                  <a:gd name="T10" fmla="*/ 113 w 132"/>
                  <a:gd name="T11" fmla="*/ 21 h 142"/>
                  <a:gd name="T12" fmla="*/ 56 w 132"/>
                  <a:gd name="T13" fmla="*/ 0 h 142"/>
                  <a:gd name="T14" fmla="*/ 0 60000 65536"/>
                  <a:gd name="T15" fmla="*/ 0 60000 65536"/>
                  <a:gd name="T16" fmla="*/ 0 60000 65536"/>
                  <a:gd name="T17" fmla="*/ 0 60000 65536"/>
                  <a:gd name="T18" fmla="*/ 0 60000 65536"/>
                  <a:gd name="T19" fmla="*/ 0 60000 65536"/>
                  <a:gd name="T20" fmla="*/ 0 60000 65536"/>
                  <a:gd name="T21" fmla="*/ 0 w 132"/>
                  <a:gd name="T22" fmla="*/ 0 h 142"/>
                  <a:gd name="T23" fmla="*/ 132 w 132"/>
                  <a:gd name="T24" fmla="*/ 142 h 14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2" h="142">
                    <a:moveTo>
                      <a:pt x="56" y="0"/>
                    </a:moveTo>
                    <a:cubicBezTo>
                      <a:pt x="39" y="7"/>
                      <a:pt x="4" y="43"/>
                      <a:pt x="2" y="65"/>
                    </a:cubicBezTo>
                    <a:cubicBezTo>
                      <a:pt x="0" y="87"/>
                      <a:pt x="29" y="126"/>
                      <a:pt x="46" y="134"/>
                    </a:cubicBezTo>
                    <a:cubicBezTo>
                      <a:pt x="63" y="142"/>
                      <a:pt x="92" y="128"/>
                      <a:pt x="106" y="115"/>
                    </a:cubicBezTo>
                    <a:cubicBezTo>
                      <a:pt x="120" y="102"/>
                      <a:pt x="130" y="70"/>
                      <a:pt x="131" y="54"/>
                    </a:cubicBezTo>
                    <a:cubicBezTo>
                      <a:pt x="132" y="38"/>
                      <a:pt x="125" y="30"/>
                      <a:pt x="113" y="21"/>
                    </a:cubicBezTo>
                    <a:cubicBezTo>
                      <a:pt x="101" y="12"/>
                      <a:pt x="68" y="4"/>
                      <a:pt x="56" y="0"/>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sp>
            <p:nvSpPr>
              <p:cNvPr id="50" name="Freeform 388"/>
              <p:cNvSpPr>
                <a:spLocks/>
              </p:cNvSpPr>
              <p:nvPr/>
            </p:nvSpPr>
            <p:spPr bwMode="auto">
              <a:xfrm rot="21479509" flipH="1">
                <a:off x="3821" y="2810"/>
                <a:ext cx="39" cy="37"/>
              </a:xfrm>
              <a:custGeom>
                <a:avLst/>
                <a:gdLst>
                  <a:gd name="T0" fmla="*/ 60 w 145"/>
                  <a:gd name="T1" fmla="*/ 1 h 129"/>
                  <a:gd name="T2" fmla="*/ 2 w 145"/>
                  <a:gd name="T3" fmla="*/ 53 h 129"/>
                  <a:gd name="T4" fmla="*/ 72 w 145"/>
                  <a:gd name="T5" fmla="*/ 125 h 129"/>
                  <a:gd name="T6" fmla="*/ 135 w 145"/>
                  <a:gd name="T7" fmla="*/ 76 h 129"/>
                  <a:gd name="T8" fmla="*/ 131 w 145"/>
                  <a:gd name="T9" fmla="*/ 46 h 129"/>
                  <a:gd name="T10" fmla="*/ 60 w 145"/>
                  <a:gd name="T11" fmla="*/ 1 h 129"/>
                  <a:gd name="T12" fmla="*/ 0 60000 65536"/>
                  <a:gd name="T13" fmla="*/ 0 60000 65536"/>
                  <a:gd name="T14" fmla="*/ 0 60000 65536"/>
                  <a:gd name="T15" fmla="*/ 0 60000 65536"/>
                  <a:gd name="T16" fmla="*/ 0 60000 65536"/>
                  <a:gd name="T17" fmla="*/ 0 60000 65536"/>
                  <a:gd name="T18" fmla="*/ 0 w 145"/>
                  <a:gd name="T19" fmla="*/ 0 h 129"/>
                  <a:gd name="T20" fmla="*/ 145 w 145"/>
                  <a:gd name="T21" fmla="*/ 129 h 129"/>
                </a:gdLst>
                <a:ahLst/>
                <a:cxnLst>
                  <a:cxn ang="T12">
                    <a:pos x="T0" y="T1"/>
                  </a:cxn>
                  <a:cxn ang="T13">
                    <a:pos x="T2" y="T3"/>
                  </a:cxn>
                  <a:cxn ang="T14">
                    <a:pos x="T4" y="T5"/>
                  </a:cxn>
                  <a:cxn ang="T15">
                    <a:pos x="T6" y="T7"/>
                  </a:cxn>
                  <a:cxn ang="T16">
                    <a:pos x="T8" y="T9"/>
                  </a:cxn>
                  <a:cxn ang="T17">
                    <a:pos x="T10" y="T11"/>
                  </a:cxn>
                </a:cxnLst>
                <a:rect l="T18" t="T19" r="T20" b="T21"/>
                <a:pathLst>
                  <a:path w="145" h="129">
                    <a:moveTo>
                      <a:pt x="60" y="1"/>
                    </a:moveTo>
                    <a:cubicBezTo>
                      <a:pt x="39" y="2"/>
                      <a:pt x="0" y="32"/>
                      <a:pt x="2" y="53"/>
                    </a:cubicBezTo>
                    <a:cubicBezTo>
                      <a:pt x="4" y="74"/>
                      <a:pt x="50" y="121"/>
                      <a:pt x="72" y="125"/>
                    </a:cubicBezTo>
                    <a:cubicBezTo>
                      <a:pt x="94" y="129"/>
                      <a:pt x="125" y="89"/>
                      <a:pt x="135" y="76"/>
                    </a:cubicBezTo>
                    <a:cubicBezTo>
                      <a:pt x="145" y="63"/>
                      <a:pt x="143" y="58"/>
                      <a:pt x="131" y="46"/>
                    </a:cubicBezTo>
                    <a:cubicBezTo>
                      <a:pt x="119" y="34"/>
                      <a:pt x="81" y="0"/>
                      <a:pt x="60" y="1"/>
                    </a:cubicBezTo>
                    <a:close/>
                  </a:path>
                </a:pathLst>
              </a:custGeom>
              <a:solidFill>
                <a:srgbClr val="0168AC"/>
              </a:solidFill>
              <a:ln w="3175" cap="flat" cmpd="sng">
                <a:solidFill>
                  <a:srgbClr val="000000"/>
                </a:solidFill>
                <a:prstDash val="solid"/>
                <a:round/>
                <a:headEnd/>
                <a:tailEnd/>
              </a:ln>
            </p:spPr>
            <p:txBody>
              <a:bodyPr/>
              <a:lstStyle/>
              <a:p>
                <a:endParaRPr lang="en-GB" dirty="0"/>
              </a:p>
            </p:txBody>
          </p:sp>
          <p:grpSp>
            <p:nvGrpSpPr>
              <p:cNvPr id="51" name="Group 390"/>
              <p:cNvGrpSpPr>
                <a:grpSpLocks/>
              </p:cNvGrpSpPr>
              <p:nvPr/>
            </p:nvGrpSpPr>
            <p:grpSpPr bwMode="auto">
              <a:xfrm rot="-52592">
                <a:off x="3624" y="3555"/>
                <a:ext cx="190" cy="441"/>
                <a:chOff x="3721" y="3825"/>
                <a:chExt cx="236" cy="502"/>
              </a:xfrm>
            </p:grpSpPr>
            <p:sp>
              <p:nvSpPr>
                <p:cNvPr id="98" name="Freeform 391"/>
                <p:cNvSpPr>
                  <a:spLocks/>
                </p:cNvSpPr>
                <p:nvPr/>
              </p:nvSpPr>
              <p:spPr bwMode="auto">
                <a:xfrm>
                  <a:off x="3721" y="3825"/>
                  <a:ext cx="236" cy="502"/>
                </a:xfrm>
                <a:custGeom>
                  <a:avLst/>
                  <a:gdLst>
                    <a:gd name="T0" fmla="*/ 137 w 236"/>
                    <a:gd name="T1" fmla="*/ 201 h 502"/>
                    <a:gd name="T2" fmla="*/ 215 w 236"/>
                    <a:gd name="T3" fmla="*/ 0 h 502"/>
                    <a:gd name="T4" fmla="*/ 236 w 236"/>
                    <a:gd name="T5" fmla="*/ 0 h 502"/>
                    <a:gd name="T6" fmla="*/ 224 w 236"/>
                    <a:gd name="T7" fmla="*/ 60 h 502"/>
                    <a:gd name="T8" fmla="*/ 152 w 236"/>
                    <a:gd name="T9" fmla="*/ 240 h 502"/>
                    <a:gd name="T10" fmla="*/ 104 w 236"/>
                    <a:gd name="T11" fmla="*/ 345 h 502"/>
                    <a:gd name="T12" fmla="*/ 35 w 236"/>
                    <a:gd name="T13" fmla="*/ 492 h 502"/>
                    <a:gd name="T14" fmla="*/ 0 w 236"/>
                    <a:gd name="T15" fmla="*/ 489 h 502"/>
                    <a:gd name="T16" fmla="*/ 38 w 236"/>
                    <a:gd name="T17" fmla="*/ 396 h 502"/>
                    <a:gd name="T18" fmla="*/ 73 w 236"/>
                    <a:gd name="T19" fmla="*/ 300 h 502"/>
                    <a:gd name="T20" fmla="*/ 106 w 236"/>
                    <a:gd name="T21" fmla="*/ 208 h 502"/>
                    <a:gd name="T22" fmla="*/ 131 w 236"/>
                    <a:gd name="T23" fmla="*/ 210 h 502"/>
                    <a:gd name="T24" fmla="*/ 98 w 236"/>
                    <a:gd name="T25" fmla="*/ 290 h 502"/>
                    <a:gd name="T26" fmla="*/ 56 w 236"/>
                    <a:gd name="T27" fmla="*/ 399 h 502"/>
                    <a:gd name="T28" fmla="*/ 9 w 236"/>
                    <a:gd name="T29" fmla="*/ 502 h 50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36"/>
                    <a:gd name="T46" fmla="*/ 0 h 502"/>
                    <a:gd name="T47" fmla="*/ 236 w 236"/>
                    <a:gd name="T48" fmla="*/ 502 h 50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36" h="502">
                      <a:moveTo>
                        <a:pt x="137" y="201"/>
                      </a:moveTo>
                      <a:lnTo>
                        <a:pt x="215" y="0"/>
                      </a:lnTo>
                      <a:lnTo>
                        <a:pt x="236" y="0"/>
                      </a:lnTo>
                      <a:lnTo>
                        <a:pt x="224" y="60"/>
                      </a:lnTo>
                      <a:lnTo>
                        <a:pt x="152" y="240"/>
                      </a:lnTo>
                      <a:lnTo>
                        <a:pt x="104" y="345"/>
                      </a:lnTo>
                      <a:lnTo>
                        <a:pt x="35" y="492"/>
                      </a:lnTo>
                      <a:lnTo>
                        <a:pt x="0" y="489"/>
                      </a:lnTo>
                      <a:lnTo>
                        <a:pt x="38" y="396"/>
                      </a:lnTo>
                      <a:lnTo>
                        <a:pt x="73" y="300"/>
                      </a:lnTo>
                      <a:lnTo>
                        <a:pt x="106" y="208"/>
                      </a:lnTo>
                      <a:lnTo>
                        <a:pt x="131" y="210"/>
                      </a:lnTo>
                      <a:lnTo>
                        <a:pt x="98" y="290"/>
                      </a:lnTo>
                      <a:lnTo>
                        <a:pt x="56" y="399"/>
                      </a:lnTo>
                      <a:cubicBezTo>
                        <a:pt x="41" y="434"/>
                        <a:pt x="19" y="481"/>
                        <a:pt x="9" y="502"/>
                      </a:cubicBezTo>
                    </a:path>
                  </a:pathLst>
                </a:custGeom>
                <a:solidFill>
                  <a:srgbClr val="C0C0C0"/>
                </a:solidFill>
                <a:ln w="3175" cap="flat" cmpd="sng">
                  <a:solidFill>
                    <a:srgbClr val="000000"/>
                  </a:solidFill>
                  <a:prstDash val="solid"/>
                  <a:round/>
                  <a:headEnd/>
                  <a:tailEnd/>
                </a:ln>
              </p:spPr>
              <p:txBody>
                <a:bodyPr/>
                <a:lstStyle/>
                <a:p>
                  <a:endParaRPr lang="en-GB" dirty="0"/>
                </a:p>
              </p:txBody>
            </p:sp>
            <p:sp>
              <p:nvSpPr>
                <p:cNvPr id="99" name="Oval 392"/>
                <p:cNvSpPr>
                  <a:spLocks noChangeArrowheads="1"/>
                </p:cNvSpPr>
                <p:nvPr/>
              </p:nvSpPr>
              <p:spPr bwMode="auto">
                <a:xfrm rot="578412" flipH="1">
                  <a:off x="3880" y="3975"/>
                  <a:ext cx="22" cy="33"/>
                </a:xfrm>
                <a:prstGeom prst="ellipse">
                  <a:avLst/>
                </a:prstGeom>
                <a:solidFill>
                  <a:srgbClr val="FFFFFF"/>
                </a:solidFill>
                <a:ln w="3175">
                  <a:solidFill>
                    <a:srgbClr val="000000"/>
                  </a:solidFill>
                  <a:round/>
                  <a:headEnd/>
                  <a:tailEnd/>
                </a:ln>
              </p:spPr>
              <p:txBody>
                <a:bodyPr/>
                <a:lstStyle/>
                <a:p>
                  <a:endParaRPr lang="en-US" dirty="0"/>
                </a:p>
              </p:txBody>
            </p:sp>
          </p:grpSp>
          <p:sp>
            <p:nvSpPr>
              <p:cNvPr id="52" name="Line 393"/>
              <p:cNvSpPr>
                <a:spLocks noChangeShapeType="1"/>
              </p:cNvSpPr>
              <p:nvPr/>
            </p:nvSpPr>
            <p:spPr bwMode="auto">
              <a:xfrm rot="21479509" flipH="1">
                <a:off x="3752" y="2912"/>
                <a:ext cx="151" cy="0"/>
              </a:xfrm>
              <a:prstGeom prst="line">
                <a:avLst/>
              </a:prstGeom>
              <a:noFill/>
              <a:ln w="3175">
                <a:solidFill>
                  <a:srgbClr val="000000"/>
                </a:solidFill>
                <a:round/>
                <a:headEnd/>
                <a:tailEnd/>
              </a:ln>
            </p:spPr>
            <p:txBody>
              <a:bodyPr/>
              <a:lstStyle/>
              <a:p>
                <a:endParaRPr lang="en-GB" dirty="0"/>
              </a:p>
            </p:txBody>
          </p:sp>
          <p:sp>
            <p:nvSpPr>
              <p:cNvPr id="53" name="Freeform 394"/>
              <p:cNvSpPr>
                <a:spLocks/>
              </p:cNvSpPr>
              <p:nvPr/>
            </p:nvSpPr>
            <p:spPr bwMode="auto">
              <a:xfrm rot="-52592">
                <a:off x="3741" y="2405"/>
                <a:ext cx="66" cy="115"/>
              </a:xfrm>
              <a:custGeom>
                <a:avLst/>
                <a:gdLst>
                  <a:gd name="T0" fmla="*/ 0 w 83"/>
                  <a:gd name="T1" fmla="*/ 0 h 130"/>
                  <a:gd name="T2" fmla="*/ 36 w 83"/>
                  <a:gd name="T3" fmla="*/ 33 h 130"/>
                  <a:gd name="T4" fmla="*/ 62 w 83"/>
                  <a:gd name="T5" fmla="*/ 73 h 130"/>
                  <a:gd name="T6" fmla="*/ 83 w 83"/>
                  <a:gd name="T7" fmla="*/ 130 h 130"/>
                  <a:gd name="T8" fmla="*/ 0 60000 65536"/>
                  <a:gd name="T9" fmla="*/ 0 60000 65536"/>
                  <a:gd name="T10" fmla="*/ 0 60000 65536"/>
                  <a:gd name="T11" fmla="*/ 0 60000 65536"/>
                  <a:gd name="T12" fmla="*/ 0 w 83"/>
                  <a:gd name="T13" fmla="*/ 0 h 130"/>
                  <a:gd name="T14" fmla="*/ 83 w 83"/>
                  <a:gd name="T15" fmla="*/ 130 h 130"/>
                </a:gdLst>
                <a:ahLst/>
                <a:cxnLst>
                  <a:cxn ang="T8">
                    <a:pos x="T0" y="T1"/>
                  </a:cxn>
                  <a:cxn ang="T9">
                    <a:pos x="T2" y="T3"/>
                  </a:cxn>
                  <a:cxn ang="T10">
                    <a:pos x="T4" y="T5"/>
                  </a:cxn>
                  <a:cxn ang="T11">
                    <a:pos x="T6" y="T7"/>
                  </a:cxn>
                </a:cxnLst>
                <a:rect l="T12" t="T13" r="T14" b="T15"/>
                <a:pathLst>
                  <a:path w="83" h="130">
                    <a:moveTo>
                      <a:pt x="0" y="0"/>
                    </a:moveTo>
                    <a:lnTo>
                      <a:pt x="36" y="33"/>
                    </a:lnTo>
                    <a:lnTo>
                      <a:pt x="62" y="73"/>
                    </a:lnTo>
                    <a:lnTo>
                      <a:pt x="83" y="130"/>
                    </a:lnTo>
                  </a:path>
                </a:pathLst>
              </a:custGeom>
              <a:noFill/>
              <a:ln w="3175" cmpd="sng">
                <a:solidFill>
                  <a:srgbClr val="000000"/>
                </a:solidFill>
                <a:round/>
                <a:headEnd/>
                <a:tailEnd/>
              </a:ln>
            </p:spPr>
            <p:txBody>
              <a:bodyPr/>
              <a:lstStyle/>
              <a:p>
                <a:endParaRPr lang="en-GB" dirty="0"/>
              </a:p>
            </p:txBody>
          </p:sp>
          <p:sp>
            <p:nvSpPr>
              <p:cNvPr id="54" name="Freeform 395"/>
              <p:cNvSpPr>
                <a:spLocks/>
              </p:cNvSpPr>
              <p:nvPr/>
            </p:nvSpPr>
            <p:spPr bwMode="auto">
              <a:xfrm rot="21479509" flipH="1">
                <a:off x="3781" y="3420"/>
                <a:ext cx="39" cy="101"/>
              </a:xfrm>
              <a:custGeom>
                <a:avLst/>
                <a:gdLst>
                  <a:gd name="T0" fmla="*/ 0 w 72"/>
                  <a:gd name="T1" fmla="*/ 0 h 171"/>
                  <a:gd name="T2" fmla="*/ 24 w 72"/>
                  <a:gd name="T3" fmla="*/ 108 h 171"/>
                  <a:gd name="T4" fmla="*/ 72 w 72"/>
                  <a:gd name="T5" fmla="*/ 171 h 171"/>
                  <a:gd name="T6" fmla="*/ 0 60000 65536"/>
                  <a:gd name="T7" fmla="*/ 0 60000 65536"/>
                  <a:gd name="T8" fmla="*/ 0 60000 65536"/>
                  <a:gd name="T9" fmla="*/ 0 w 72"/>
                  <a:gd name="T10" fmla="*/ 0 h 171"/>
                  <a:gd name="T11" fmla="*/ 72 w 72"/>
                  <a:gd name="T12" fmla="*/ 171 h 171"/>
                </a:gdLst>
                <a:ahLst/>
                <a:cxnLst>
                  <a:cxn ang="T6">
                    <a:pos x="T0" y="T1"/>
                  </a:cxn>
                  <a:cxn ang="T7">
                    <a:pos x="T2" y="T3"/>
                  </a:cxn>
                  <a:cxn ang="T8">
                    <a:pos x="T4" y="T5"/>
                  </a:cxn>
                </a:cxnLst>
                <a:rect l="T9" t="T10" r="T11" b="T12"/>
                <a:pathLst>
                  <a:path w="72" h="171">
                    <a:moveTo>
                      <a:pt x="0" y="0"/>
                    </a:moveTo>
                    <a:lnTo>
                      <a:pt x="24" y="108"/>
                    </a:lnTo>
                    <a:lnTo>
                      <a:pt x="72" y="171"/>
                    </a:lnTo>
                  </a:path>
                </a:pathLst>
              </a:custGeom>
              <a:noFill/>
              <a:ln w="3175" cmpd="sng">
                <a:solidFill>
                  <a:srgbClr val="000000"/>
                </a:solidFill>
                <a:round/>
                <a:headEnd/>
                <a:tailEnd/>
              </a:ln>
            </p:spPr>
            <p:txBody>
              <a:bodyPr/>
              <a:lstStyle/>
              <a:p>
                <a:endParaRPr lang="en-GB" dirty="0"/>
              </a:p>
            </p:txBody>
          </p:sp>
          <p:sp>
            <p:nvSpPr>
              <p:cNvPr id="55" name="Rectangle 396"/>
              <p:cNvSpPr>
                <a:spLocks noChangeArrowheads="1"/>
              </p:cNvSpPr>
              <p:nvPr/>
            </p:nvSpPr>
            <p:spPr bwMode="auto">
              <a:xfrm rot="19798" flipH="1">
                <a:off x="3863" y="3175"/>
                <a:ext cx="142" cy="43"/>
              </a:xfrm>
              <a:prstGeom prst="rect">
                <a:avLst/>
              </a:prstGeom>
              <a:solidFill>
                <a:srgbClr val="CCFFFF"/>
              </a:solidFill>
              <a:ln w="3175">
                <a:solidFill>
                  <a:srgbClr val="000000"/>
                </a:solidFill>
                <a:miter lim="800000"/>
                <a:headEnd/>
                <a:tailEnd/>
              </a:ln>
            </p:spPr>
            <p:txBody>
              <a:bodyPr/>
              <a:lstStyle/>
              <a:p>
                <a:endParaRPr lang="en-US" dirty="0"/>
              </a:p>
            </p:txBody>
          </p:sp>
          <p:sp>
            <p:nvSpPr>
              <p:cNvPr id="56" name="Line 397"/>
              <p:cNvSpPr>
                <a:spLocks noChangeShapeType="1"/>
              </p:cNvSpPr>
              <p:nvPr/>
            </p:nvSpPr>
            <p:spPr bwMode="auto">
              <a:xfrm rot="21479509" flipH="1">
                <a:off x="4008" y="3213"/>
                <a:ext cx="2" cy="30"/>
              </a:xfrm>
              <a:prstGeom prst="line">
                <a:avLst/>
              </a:prstGeom>
              <a:noFill/>
              <a:ln w="3175">
                <a:solidFill>
                  <a:srgbClr val="000000"/>
                </a:solidFill>
                <a:round/>
                <a:headEnd/>
                <a:tailEnd/>
              </a:ln>
            </p:spPr>
            <p:txBody>
              <a:bodyPr/>
              <a:lstStyle/>
              <a:p>
                <a:endParaRPr lang="en-GB" dirty="0"/>
              </a:p>
            </p:txBody>
          </p:sp>
          <p:sp>
            <p:nvSpPr>
              <p:cNvPr id="57" name="Line 398"/>
              <p:cNvSpPr>
                <a:spLocks noChangeShapeType="1"/>
              </p:cNvSpPr>
              <p:nvPr/>
            </p:nvSpPr>
            <p:spPr bwMode="auto">
              <a:xfrm rot="-120491" flipH="1" flipV="1">
                <a:off x="3870" y="3182"/>
                <a:ext cx="125" cy="6"/>
              </a:xfrm>
              <a:prstGeom prst="line">
                <a:avLst/>
              </a:prstGeom>
              <a:noFill/>
              <a:ln w="3175">
                <a:solidFill>
                  <a:srgbClr val="000000"/>
                </a:solidFill>
                <a:round/>
                <a:headEnd/>
                <a:tailEnd/>
              </a:ln>
            </p:spPr>
            <p:txBody>
              <a:bodyPr/>
              <a:lstStyle/>
              <a:p>
                <a:endParaRPr lang="en-GB" dirty="0"/>
              </a:p>
            </p:txBody>
          </p:sp>
          <p:sp>
            <p:nvSpPr>
              <p:cNvPr id="58" name="Line 399"/>
              <p:cNvSpPr>
                <a:spLocks noChangeShapeType="1"/>
              </p:cNvSpPr>
              <p:nvPr/>
            </p:nvSpPr>
            <p:spPr bwMode="auto">
              <a:xfrm rot="-120491" flipH="1" flipV="1">
                <a:off x="3866" y="3199"/>
                <a:ext cx="122" cy="8"/>
              </a:xfrm>
              <a:prstGeom prst="line">
                <a:avLst/>
              </a:prstGeom>
              <a:noFill/>
              <a:ln w="3175">
                <a:solidFill>
                  <a:srgbClr val="000000"/>
                </a:solidFill>
                <a:round/>
                <a:headEnd/>
                <a:tailEnd/>
              </a:ln>
            </p:spPr>
            <p:txBody>
              <a:bodyPr/>
              <a:lstStyle/>
              <a:p>
                <a:endParaRPr lang="en-GB" dirty="0"/>
              </a:p>
            </p:txBody>
          </p:sp>
          <p:sp>
            <p:nvSpPr>
              <p:cNvPr id="59" name="Rectangle 400"/>
              <p:cNvSpPr>
                <a:spLocks noChangeArrowheads="1"/>
              </p:cNvSpPr>
              <p:nvPr/>
            </p:nvSpPr>
            <p:spPr bwMode="auto">
              <a:xfrm rot="20410272" flipH="1">
                <a:off x="3546" y="3297"/>
                <a:ext cx="452" cy="43"/>
              </a:xfrm>
              <a:prstGeom prst="rect">
                <a:avLst/>
              </a:prstGeom>
              <a:solidFill>
                <a:srgbClr val="CCFFFF"/>
              </a:solidFill>
              <a:ln w="3175">
                <a:solidFill>
                  <a:srgbClr val="000000"/>
                </a:solidFill>
                <a:miter lim="800000"/>
                <a:headEnd/>
                <a:tailEnd/>
              </a:ln>
            </p:spPr>
            <p:txBody>
              <a:bodyPr/>
              <a:lstStyle/>
              <a:p>
                <a:endParaRPr lang="en-US" dirty="0"/>
              </a:p>
            </p:txBody>
          </p:sp>
          <p:sp>
            <p:nvSpPr>
              <p:cNvPr id="60" name="Line 401"/>
              <p:cNvSpPr>
                <a:spLocks noChangeShapeType="1"/>
              </p:cNvSpPr>
              <p:nvPr/>
            </p:nvSpPr>
            <p:spPr bwMode="auto">
              <a:xfrm rot="21479509" flipH="1">
                <a:off x="3561" y="3259"/>
                <a:ext cx="417" cy="134"/>
              </a:xfrm>
              <a:prstGeom prst="line">
                <a:avLst/>
              </a:prstGeom>
              <a:noFill/>
              <a:ln w="3175">
                <a:solidFill>
                  <a:srgbClr val="000000"/>
                </a:solidFill>
                <a:round/>
                <a:headEnd/>
                <a:tailEnd/>
              </a:ln>
            </p:spPr>
            <p:txBody>
              <a:bodyPr/>
              <a:lstStyle/>
              <a:p>
                <a:endParaRPr lang="en-GB" dirty="0"/>
              </a:p>
            </p:txBody>
          </p:sp>
          <p:sp>
            <p:nvSpPr>
              <p:cNvPr id="61" name="Rectangle 402"/>
              <p:cNvSpPr>
                <a:spLocks noChangeArrowheads="1"/>
              </p:cNvSpPr>
              <p:nvPr/>
            </p:nvSpPr>
            <p:spPr bwMode="auto">
              <a:xfrm rot="10304495" flipH="1">
                <a:off x="3780" y="2365"/>
                <a:ext cx="453" cy="42"/>
              </a:xfrm>
              <a:prstGeom prst="rect">
                <a:avLst/>
              </a:prstGeom>
              <a:solidFill>
                <a:srgbClr val="CCFFFF"/>
              </a:solidFill>
              <a:ln w="3175">
                <a:solidFill>
                  <a:srgbClr val="000000"/>
                </a:solidFill>
                <a:miter lim="800000"/>
                <a:headEnd/>
                <a:tailEnd/>
              </a:ln>
            </p:spPr>
            <p:txBody>
              <a:bodyPr/>
              <a:lstStyle/>
              <a:p>
                <a:endParaRPr lang="en-US" dirty="0"/>
              </a:p>
            </p:txBody>
          </p:sp>
          <p:sp>
            <p:nvSpPr>
              <p:cNvPr id="62" name="Line 403"/>
              <p:cNvSpPr>
                <a:spLocks noChangeShapeType="1"/>
              </p:cNvSpPr>
              <p:nvPr/>
            </p:nvSpPr>
            <p:spPr bwMode="auto">
              <a:xfrm rot="11373731" flipH="1">
                <a:off x="3796" y="2322"/>
                <a:ext cx="417" cy="137"/>
              </a:xfrm>
              <a:prstGeom prst="line">
                <a:avLst/>
              </a:prstGeom>
              <a:noFill/>
              <a:ln w="3175">
                <a:solidFill>
                  <a:srgbClr val="000000"/>
                </a:solidFill>
                <a:round/>
                <a:headEnd/>
                <a:tailEnd/>
              </a:ln>
            </p:spPr>
            <p:txBody>
              <a:bodyPr/>
              <a:lstStyle/>
              <a:p>
                <a:endParaRPr lang="en-GB" dirty="0"/>
              </a:p>
            </p:txBody>
          </p:sp>
          <p:sp>
            <p:nvSpPr>
              <p:cNvPr id="63" name="Line 404"/>
              <p:cNvSpPr>
                <a:spLocks noChangeShapeType="1"/>
              </p:cNvSpPr>
              <p:nvPr/>
            </p:nvSpPr>
            <p:spPr bwMode="auto">
              <a:xfrm rot="11373731" flipH="1">
                <a:off x="3797" y="2306"/>
                <a:ext cx="417" cy="136"/>
              </a:xfrm>
              <a:prstGeom prst="line">
                <a:avLst/>
              </a:prstGeom>
              <a:noFill/>
              <a:ln w="3175">
                <a:solidFill>
                  <a:srgbClr val="000000"/>
                </a:solidFill>
                <a:round/>
                <a:headEnd/>
                <a:tailEnd/>
              </a:ln>
            </p:spPr>
            <p:txBody>
              <a:bodyPr/>
              <a:lstStyle/>
              <a:p>
                <a:endParaRPr lang="en-GB" dirty="0"/>
              </a:p>
            </p:txBody>
          </p:sp>
          <p:sp>
            <p:nvSpPr>
              <p:cNvPr id="64" name="Rectangle 405"/>
              <p:cNvSpPr>
                <a:spLocks noChangeArrowheads="1"/>
              </p:cNvSpPr>
              <p:nvPr/>
            </p:nvSpPr>
            <p:spPr bwMode="auto">
              <a:xfrm rot="10306167" flipH="1">
                <a:off x="4232" y="2321"/>
                <a:ext cx="50" cy="53"/>
              </a:xfrm>
              <a:prstGeom prst="rect">
                <a:avLst/>
              </a:prstGeom>
              <a:gradFill rotWithShape="1">
                <a:gsLst>
                  <a:gs pos="0">
                    <a:srgbClr val="595959"/>
                  </a:gs>
                  <a:gs pos="50000">
                    <a:srgbClr val="C0C0C0"/>
                  </a:gs>
                  <a:gs pos="100000">
                    <a:srgbClr val="595959"/>
                  </a:gs>
                </a:gsLst>
                <a:lin ang="5400000" scaled="1"/>
              </a:gradFill>
              <a:ln w="3175">
                <a:solidFill>
                  <a:srgbClr val="000000"/>
                </a:solidFill>
                <a:miter lim="800000"/>
                <a:headEnd/>
                <a:tailEnd/>
              </a:ln>
            </p:spPr>
            <p:txBody>
              <a:bodyPr/>
              <a:lstStyle/>
              <a:p>
                <a:endParaRPr lang="en-US" dirty="0"/>
              </a:p>
            </p:txBody>
          </p:sp>
          <p:sp>
            <p:nvSpPr>
              <p:cNvPr id="65" name="Freeform 406"/>
              <p:cNvSpPr>
                <a:spLocks/>
              </p:cNvSpPr>
              <p:nvPr/>
            </p:nvSpPr>
            <p:spPr bwMode="auto">
              <a:xfrm rot="21479509" flipH="1">
                <a:off x="3715" y="2924"/>
                <a:ext cx="153" cy="231"/>
              </a:xfrm>
              <a:custGeom>
                <a:avLst/>
                <a:gdLst>
                  <a:gd name="T0" fmla="*/ 210 w 285"/>
                  <a:gd name="T1" fmla="*/ 0 h 387"/>
                  <a:gd name="T2" fmla="*/ 171 w 285"/>
                  <a:gd name="T3" fmla="*/ 0 h 387"/>
                  <a:gd name="T4" fmla="*/ 129 w 285"/>
                  <a:gd name="T5" fmla="*/ 3 h 387"/>
                  <a:gd name="T6" fmla="*/ 81 w 285"/>
                  <a:gd name="T7" fmla="*/ 3 h 387"/>
                  <a:gd name="T8" fmla="*/ 48 w 285"/>
                  <a:gd name="T9" fmla="*/ 6 h 387"/>
                  <a:gd name="T10" fmla="*/ 9 w 285"/>
                  <a:gd name="T11" fmla="*/ 9 h 387"/>
                  <a:gd name="T12" fmla="*/ 0 w 285"/>
                  <a:gd name="T13" fmla="*/ 39 h 387"/>
                  <a:gd name="T14" fmla="*/ 9 w 285"/>
                  <a:gd name="T15" fmla="*/ 90 h 387"/>
                  <a:gd name="T16" fmla="*/ 33 w 285"/>
                  <a:gd name="T17" fmla="*/ 186 h 387"/>
                  <a:gd name="T18" fmla="*/ 63 w 285"/>
                  <a:gd name="T19" fmla="*/ 273 h 387"/>
                  <a:gd name="T20" fmla="*/ 87 w 285"/>
                  <a:gd name="T21" fmla="*/ 330 h 387"/>
                  <a:gd name="T22" fmla="*/ 114 w 285"/>
                  <a:gd name="T23" fmla="*/ 357 h 387"/>
                  <a:gd name="T24" fmla="*/ 138 w 285"/>
                  <a:gd name="T25" fmla="*/ 369 h 387"/>
                  <a:gd name="T26" fmla="*/ 156 w 285"/>
                  <a:gd name="T27" fmla="*/ 378 h 387"/>
                  <a:gd name="T28" fmla="*/ 195 w 285"/>
                  <a:gd name="T29" fmla="*/ 387 h 387"/>
                  <a:gd name="T30" fmla="*/ 225 w 285"/>
                  <a:gd name="T31" fmla="*/ 387 h 387"/>
                  <a:gd name="T32" fmla="*/ 285 w 285"/>
                  <a:gd name="T33" fmla="*/ 381 h 387"/>
                  <a:gd name="T34" fmla="*/ 276 w 285"/>
                  <a:gd name="T35" fmla="*/ 321 h 387"/>
                  <a:gd name="T36" fmla="*/ 258 w 285"/>
                  <a:gd name="T37" fmla="*/ 273 h 387"/>
                  <a:gd name="T38" fmla="*/ 210 w 285"/>
                  <a:gd name="T39" fmla="*/ 210 h 387"/>
                  <a:gd name="T40" fmla="*/ 177 w 285"/>
                  <a:gd name="T41" fmla="*/ 165 h 387"/>
                  <a:gd name="T42" fmla="*/ 150 w 285"/>
                  <a:gd name="T43" fmla="*/ 129 h 387"/>
                  <a:gd name="T44" fmla="*/ 138 w 285"/>
                  <a:gd name="T45" fmla="*/ 99 h 387"/>
                  <a:gd name="T46" fmla="*/ 144 w 285"/>
                  <a:gd name="T47" fmla="*/ 78 h 387"/>
                  <a:gd name="T48" fmla="*/ 177 w 285"/>
                  <a:gd name="T49" fmla="*/ 45 h 387"/>
                  <a:gd name="T50" fmla="*/ 219 w 285"/>
                  <a:gd name="T51" fmla="*/ 21 h 387"/>
                  <a:gd name="T52" fmla="*/ 210 w 285"/>
                  <a:gd name="T53" fmla="*/ 0 h 38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285"/>
                  <a:gd name="T82" fmla="*/ 0 h 387"/>
                  <a:gd name="T83" fmla="*/ 285 w 285"/>
                  <a:gd name="T84" fmla="*/ 387 h 38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285" h="387">
                    <a:moveTo>
                      <a:pt x="210" y="0"/>
                    </a:moveTo>
                    <a:lnTo>
                      <a:pt x="171" y="0"/>
                    </a:lnTo>
                    <a:lnTo>
                      <a:pt x="129" y="3"/>
                    </a:lnTo>
                    <a:lnTo>
                      <a:pt x="81" y="3"/>
                    </a:lnTo>
                    <a:lnTo>
                      <a:pt x="48" y="6"/>
                    </a:lnTo>
                    <a:lnTo>
                      <a:pt x="9" y="9"/>
                    </a:lnTo>
                    <a:lnTo>
                      <a:pt x="0" y="39"/>
                    </a:lnTo>
                    <a:lnTo>
                      <a:pt x="9" y="90"/>
                    </a:lnTo>
                    <a:lnTo>
                      <a:pt x="33" y="186"/>
                    </a:lnTo>
                    <a:lnTo>
                      <a:pt x="63" y="273"/>
                    </a:lnTo>
                    <a:lnTo>
                      <a:pt x="87" y="330"/>
                    </a:lnTo>
                    <a:lnTo>
                      <a:pt x="114" y="357"/>
                    </a:lnTo>
                    <a:lnTo>
                      <a:pt x="138" y="369"/>
                    </a:lnTo>
                    <a:lnTo>
                      <a:pt x="156" y="378"/>
                    </a:lnTo>
                    <a:lnTo>
                      <a:pt x="195" y="387"/>
                    </a:lnTo>
                    <a:lnTo>
                      <a:pt x="225" y="387"/>
                    </a:lnTo>
                    <a:lnTo>
                      <a:pt x="285" y="381"/>
                    </a:lnTo>
                    <a:lnTo>
                      <a:pt x="276" y="321"/>
                    </a:lnTo>
                    <a:lnTo>
                      <a:pt x="258" y="273"/>
                    </a:lnTo>
                    <a:lnTo>
                      <a:pt x="210" y="210"/>
                    </a:lnTo>
                    <a:lnTo>
                      <a:pt x="177" y="165"/>
                    </a:lnTo>
                    <a:lnTo>
                      <a:pt x="150" y="129"/>
                    </a:lnTo>
                    <a:lnTo>
                      <a:pt x="138" y="99"/>
                    </a:lnTo>
                    <a:lnTo>
                      <a:pt x="144" y="78"/>
                    </a:lnTo>
                    <a:lnTo>
                      <a:pt x="177" y="45"/>
                    </a:lnTo>
                    <a:lnTo>
                      <a:pt x="219" y="21"/>
                    </a:lnTo>
                    <a:lnTo>
                      <a:pt x="210" y="0"/>
                    </a:lnTo>
                    <a:close/>
                  </a:path>
                </a:pathLst>
              </a:custGeom>
              <a:gradFill rotWithShape="1">
                <a:gsLst>
                  <a:gs pos="0">
                    <a:srgbClr val="FFD8B1"/>
                  </a:gs>
                  <a:gs pos="100000">
                    <a:srgbClr val="C2A487"/>
                  </a:gs>
                </a:gsLst>
                <a:lin ang="0" scaled="1"/>
              </a:gradFill>
              <a:ln w="3175" cap="flat" cmpd="sng">
                <a:solidFill>
                  <a:srgbClr val="000000"/>
                </a:solidFill>
                <a:prstDash val="solid"/>
                <a:round/>
                <a:headEnd/>
                <a:tailEnd/>
              </a:ln>
            </p:spPr>
            <p:txBody>
              <a:bodyPr/>
              <a:lstStyle/>
              <a:p>
                <a:endParaRPr lang="en-GB" dirty="0"/>
              </a:p>
            </p:txBody>
          </p:sp>
          <p:sp>
            <p:nvSpPr>
              <p:cNvPr id="66" name="Oval 407"/>
              <p:cNvSpPr>
                <a:spLocks noChangeArrowheads="1"/>
              </p:cNvSpPr>
              <p:nvPr/>
            </p:nvSpPr>
            <p:spPr bwMode="auto">
              <a:xfrm rot="21425327" flipH="1">
                <a:off x="3830" y="2868"/>
                <a:ext cx="10" cy="10"/>
              </a:xfrm>
              <a:prstGeom prst="ellipse">
                <a:avLst/>
              </a:prstGeom>
              <a:solidFill>
                <a:srgbClr val="FFFFFF"/>
              </a:solidFill>
              <a:ln w="3175">
                <a:solidFill>
                  <a:srgbClr val="000000"/>
                </a:solidFill>
                <a:round/>
                <a:headEnd/>
                <a:tailEnd/>
              </a:ln>
            </p:spPr>
            <p:txBody>
              <a:bodyPr/>
              <a:lstStyle/>
              <a:p>
                <a:endParaRPr lang="en-US" dirty="0"/>
              </a:p>
            </p:txBody>
          </p:sp>
          <p:sp>
            <p:nvSpPr>
              <p:cNvPr id="67" name="Oval 408"/>
              <p:cNvSpPr>
                <a:spLocks noChangeArrowheads="1"/>
              </p:cNvSpPr>
              <p:nvPr/>
            </p:nvSpPr>
            <p:spPr bwMode="auto">
              <a:xfrm rot="21425327">
                <a:off x="3782" y="2861"/>
                <a:ext cx="20" cy="18"/>
              </a:xfrm>
              <a:prstGeom prst="ellipse">
                <a:avLst/>
              </a:prstGeom>
              <a:solidFill>
                <a:srgbClr val="FFFFFF"/>
              </a:solidFill>
              <a:ln w="9525">
                <a:solidFill>
                  <a:srgbClr val="000000"/>
                </a:solidFill>
                <a:round/>
                <a:headEnd/>
                <a:tailEnd/>
              </a:ln>
            </p:spPr>
            <p:txBody>
              <a:bodyPr/>
              <a:lstStyle/>
              <a:p>
                <a:endParaRPr lang="en-US" dirty="0"/>
              </a:p>
            </p:txBody>
          </p:sp>
          <p:sp>
            <p:nvSpPr>
              <p:cNvPr id="68" name="Oval 409"/>
              <p:cNvSpPr>
                <a:spLocks noChangeArrowheads="1"/>
              </p:cNvSpPr>
              <p:nvPr/>
            </p:nvSpPr>
            <p:spPr bwMode="auto">
              <a:xfrm rot="255183" flipH="1">
                <a:off x="3798" y="3505"/>
                <a:ext cx="9" cy="29"/>
              </a:xfrm>
              <a:prstGeom prst="ellipse">
                <a:avLst/>
              </a:prstGeom>
              <a:solidFill>
                <a:srgbClr val="FFFFFF"/>
              </a:solidFill>
              <a:ln w="3175">
                <a:solidFill>
                  <a:srgbClr val="000000"/>
                </a:solidFill>
                <a:round/>
                <a:headEnd/>
                <a:tailEnd/>
              </a:ln>
            </p:spPr>
            <p:txBody>
              <a:bodyPr/>
              <a:lstStyle/>
              <a:p>
                <a:endParaRPr lang="en-US" dirty="0"/>
              </a:p>
            </p:txBody>
          </p:sp>
          <p:grpSp>
            <p:nvGrpSpPr>
              <p:cNvPr id="69" name="Group 410"/>
              <p:cNvGrpSpPr>
                <a:grpSpLocks/>
              </p:cNvGrpSpPr>
              <p:nvPr/>
            </p:nvGrpSpPr>
            <p:grpSpPr bwMode="auto">
              <a:xfrm rot="21547408" flipV="1">
                <a:off x="3590" y="1962"/>
                <a:ext cx="191" cy="441"/>
                <a:chOff x="3721" y="3825"/>
                <a:chExt cx="236" cy="502"/>
              </a:xfrm>
            </p:grpSpPr>
            <p:sp>
              <p:nvSpPr>
                <p:cNvPr id="96" name="Freeform 411"/>
                <p:cNvSpPr>
                  <a:spLocks/>
                </p:cNvSpPr>
                <p:nvPr/>
              </p:nvSpPr>
              <p:spPr bwMode="auto">
                <a:xfrm>
                  <a:off x="3721" y="3825"/>
                  <a:ext cx="236" cy="502"/>
                </a:xfrm>
                <a:custGeom>
                  <a:avLst/>
                  <a:gdLst>
                    <a:gd name="T0" fmla="*/ 137 w 236"/>
                    <a:gd name="T1" fmla="*/ 201 h 502"/>
                    <a:gd name="T2" fmla="*/ 215 w 236"/>
                    <a:gd name="T3" fmla="*/ 0 h 502"/>
                    <a:gd name="T4" fmla="*/ 236 w 236"/>
                    <a:gd name="T5" fmla="*/ 0 h 502"/>
                    <a:gd name="T6" fmla="*/ 224 w 236"/>
                    <a:gd name="T7" fmla="*/ 60 h 502"/>
                    <a:gd name="T8" fmla="*/ 152 w 236"/>
                    <a:gd name="T9" fmla="*/ 240 h 502"/>
                    <a:gd name="T10" fmla="*/ 104 w 236"/>
                    <a:gd name="T11" fmla="*/ 345 h 502"/>
                    <a:gd name="T12" fmla="*/ 35 w 236"/>
                    <a:gd name="T13" fmla="*/ 492 h 502"/>
                    <a:gd name="T14" fmla="*/ 0 w 236"/>
                    <a:gd name="T15" fmla="*/ 489 h 502"/>
                    <a:gd name="T16" fmla="*/ 38 w 236"/>
                    <a:gd name="T17" fmla="*/ 396 h 502"/>
                    <a:gd name="T18" fmla="*/ 73 w 236"/>
                    <a:gd name="T19" fmla="*/ 300 h 502"/>
                    <a:gd name="T20" fmla="*/ 106 w 236"/>
                    <a:gd name="T21" fmla="*/ 208 h 502"/>
                    <a:gd name="T22" fmla="*/ 131 w 236"/>
                    <a:gd name="T23" fmla="*/ 210 h 502"/>
                    <a:gd name="T24" fmla="*/ 98 w 236"/>
                    <a:gd name="T25" fmla="*/ 290 h 502"/>
                    <a:gd name="T26" fmla="*/ 56 w 236"/>
                    <a:gd name="T27" fmla="*/ 399 h 502"/>
                    <a:gd name="T28" fmla="*/ 9 w 236"/>
                    <a:gd name="T29" fmla="*/ 502 h 50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36"/>
                    <a:gd name="T46" fmla="*/ 0 h 502"/>
                    <a:gd name="T47" fmla="*/ 236 w 236"/>
                    <a:gd name="T48" fmla="*/ 502 h 50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36" h="502">
                      <a:moveTo>
                        <a:pt x="137" y="201"/>
                      </a:moveTo>
                      <a:lnTo>
                        <a:pt x="215" y="0"/>
                      </a:lnTo>
                      <a:lnTo>
                        <a:pt x="236" y="0"/>
                      </a:lnTo>
                      <a:lnTo>
                        <a:pt x="224" y="60"/>
                      </a:lnTo>
                      <a:lnTo>
                        <a:pt x="152" y="240"/>
                      </a:lnTo>
                      <a:lnTo>
                        <a:pt x="104" y="345"/>
                      </a:lnTo>
                      <a:lnTo>
                        <a:pt x="35" y="492"/>
                      </a:lnTo>
                      <a:lnTo>
                        <a:pt x="0" y="489"/>
                      </a:lnTo>
                      <a:lnTo>
                        <a:pt x="38" y="396"/>
                      </a:lnTo>
                      <a:lnTo>
                        <a:pt x="73" y="300"/>
                      </a:lnTo>
                      <a:lnTo>
                        <a:pt x="106" y="208"/>
                      </a:lnTo>
                      <a:lnTo>
                        <a:pt x="131" y="210"/>
                      </a:lnTo>
                      <a:lnTo>
                        <a:pt x="98" y="290"/>
                      </a:lnTo>
                      <a:lnTo>
                        <a:pt x="56" y="399"/>
                      </a:lnTo>
                      <a:cubicBezTo>
                        <a:pt x="41" y="434"/>
                        <a:pt x="19" y="481"/>
                        <a:pt x="9" y="502"/>
                      </a:cubicBezTo>
                    </a:path>
                  </a:pathLst>
                </a:custGeom>
                <a:solidFill>
                  <a:srgbClr val="C0C0C0"/>
                </a:solidFill>
                <a:ln w="3175" cap="flat" cmpd="sng">
                  <a:solidFill>
                    <a:srgbClr val="000000"/>
                  </a:solidFill>
                  <a:prstDash val="solid"/>
                  <a:round/>
                  <a:headEnd/>
                  <a:tailEnd/>
                </a:ln>
              </p:spPr>
              <p:txBody>
                <a:bodyPr/>
                <a:lstStyle/>
                <a:p>
                  <a:endParaRPr lang="en-GB" dirty="0"/>
                </a:p>
              </p:txBody>
            </p:sp>
            <p:sp>
              <p:nvSpPr>
                <p:cNvPr id="97" name="Oval 412"/>
                <p:cNvSpPr>
                  <a:spLocks noChangeArrowheads="1"/>
                </p:cNvSpPr>
                <p:nvPr/>
              </p:nvSpPr>
              <p:spPr bwMode="auto">
                <a:xfrm rot="578412" flipH="1">
                  <a:off x="3880" y="3975"/>
                  <a:ext cx="22" cy="33"/>
                </a:xfrm>
                <a:prstGeom prst="ellipse">
                  <a:avLst/>
                </a:prstGeom>
                <a:solidFill>
                  <a:srgbClr val="FFFFFF"/>
                </a:solidFill>
                <a:ln w="3175">
                  <a:solidFill>
                    <a:srgbClr val="000000"/>
                  </a:solidFill>
                  <a:round/>
                  <a:headEnd/>
                  <a:tailEnd/>
                </a:ln>
              </p:spPr>
              <p:txBody>
                <a:bodyPr/>
                <a:lstStyle/>
                <a:p>
                  <a:endParaRPr lang="en-US" dirty="0"/>
                </a:p>
              </p:txBody>
            </p:sp>
          </p:grpSp>
          <p:grpSp>
            <p:nvGrpSpPr>
              <p:cNvPr id="70" name="Group 413"/>
              <p:cNvGrpSpPr>
                <a:grpSpLocks/>
              </p:cNvGrpSpPr>
              <p:nvPr/>
            </p:nvGrpSpPr>
            <p:grpSpPr bwMode="auto">
              <a:xfrm>
                <a:off x="3969" y="3147"/>
                <a:ext cx="703" cy="104"/>
                <a:chOff x="4756" y="1553"/>
                <a:chExt cx="890" cy="110"/>
              </a:xfrm>
            </p:grpSpPr>
            <p:grpSp>
              <p:nvGrpSpPr>
                <p:cNvPr id="89" name="Group 414"/>
                <p:cNvGrpSpPr>
                  <a:grpSpLocks/>
                </p:cNvGrpSpPr>
                <p:nvPr/>
              </p:nvGrpSpPr>
              <p:grpSpPr bwMode="auto">
                <a:xfrm rot="148624">
                  <a:off x="4834" y="1553"/>
                  <a:ext cx="812" cy="95"/>
                  <a:chOff x="4160" y="3615"/>
                  <a:chExt cx="796" cy="102"/>
                </a:xfrm>
              </p:grpSpPr>
              <p:sp>
                <p:nvSpPr>
                  <p:cNvPr id="93" name="Freeform 415"/>
                  <p:cNvSpPr>
                    <a:spLocks/>
                  </p:cNvSpPr>
                  <p:nvPr/>
                </p:nvSpPr>
                <p:spPr bwMode="auto">
                  <a:xfrm>
                    <a:off x="4161" y="3615"/>
                    <a:ext cx="795" cy="102"/>
                  </a:xfrm>
                  <a:custGeom>
                    <a:avLst/>
                    <a:gdLst>
                      <a:gd name="T0" fmla="*/ 795 w 795"/>
                      <a:gd name="T1" fmla="*/ 0 h 102"/>
                      <a:gd name="T2" fmla="*/ 0 w 795"/>
                      <a:gd name="T3" fmla="*/ 36 h 102"/>
                      <a:gd name="T4" fmla="*/ 3 w 795"/>
                      <a:gd name="T5" fmla="*/ 102 h 102"/>
                      <a:gd name="T6" fmla="*/ 717 w 795"/>
                      <a:gd name="T7" fmla="*/ 72 h 102"/>
                      <a:gd name="T8" fmla="*/ 0 60000 65536"/>
                      <a:gd name="T9" fmla="*/ 0 60000 65536"/>
                      <a:gd name="T10" fmla="*/ 0 60000 65536"/>
                      <a:gd name="T11" fmla="*/ 0 60000 65536"/>
                      <a:gd name="T12" fmla="*/ 0 w 795"/>
                      <a:gd name="T13" fmla="*/ 0 h 102"/>
                      <a:gd name="T14" fmla="*/ 795 w 795"/>
                      <a:gd name="T15" fmla="*/ 102 h 102"/>
                    </a:gdLst>
                    <a:ahLst/>
                    <a:cxnLst>
                      <a:cxn ang="T8">
                        <a:pos x="T0" y="T1"/>
                      </a:cxn>
                      <a:cxn ang="T9">
                        <a:pos x="T2" y="T3"/>
                      </a:cxn>
                      <a:cxn ang="T10">
                        <a:pos x="T4" y="T5"/>
                      </a:cxn>
                      <a:cxn ang="T11">
                        <a:pos x="T6" y="T7"/>
                      </a:cxn>
                    </a:cxnLst>
                    <a:rect l="T12" t="T13" r="T14" b="T15"/>
                    <a:pathLst>
                      <a:path w="795" h="102">
                        <a:moveTo>
                          <a:pt x="795" y="0"/>
                        </a:moveTo>
                        <a:lnTo>
                          <a:pt x="0" y="36"/>
                        </a:lnTo>
                        <a:lnTo>
                          <a:pt x="3" y="102"/>
                        </a:lnTo>
                        <a:lnTo>
                          <a:pt x="717" y="72"/>
                        </a:lnTo>
                      </a:path>
                    </a:pathLst>
                  </a:custGeom>
                  <a:solidFill>
                    <a:srgbClr val="CCFFFF"/>
                  </a:solidFill>
                  <a:ln w="3175" cmpd="sng">
                    <a:solidFill>
                      <a:srgbClr val="000000"/>
                    </a:solidFill>
                    <a:round/>
                    <a:headEnd/>
                    <a:tailEnd/>
                  </a:ln>
                </p:spPr>
                <p:txBody>
                  <a:bodyPr/>
                  <a:lstStyle/>
                  <a:p>
                    <a:endParaRPr lang="en-GB" dirty="0"/>
                  </a:p>
                </p:txBody>
              </p:sp>
              <p:sp>
                <p:nvSpPr>
                  <p:cNvPr id="94" name="Line 416"/>
                  <p:cNvSpPr>
                    <a:spLocks noChangeShapeType="1"/>
                  </p:cNvSpPr>
                  <p:nvPr/>
                </p:nvSpPr>
                <p:spPr bwMode="auto">
                  <a:xfrm rot="-295919" flipH="1" flipV="1">
                    <a:off x="4162" y="3644"/>
                    <a:ext cx="725" cy="30"/>
                  </a:xfrm>
                  <a:prstGeom prst="line">
                    <a:avLst/>
                  </a:prstGeom>
                  <a:noFill/>
                  <a:ln w="3175">
                    <a:solidFill>
                      <a:srgbClr val="000000"/>
                    </a:solidFill>
                    <a:round/>
                    <a:headEnd/>
                    <a:tailEnd/>
                  </a:ln>
                </p:spPr>
                <p:txBody>
                  <a:bodyPr/>
                  <a:lstStyle/>
                  <a:p>
                    <a:endParaRPr lang="en-GB" dirty="0"/>
                  </a:p>
                </p:txBody>
              </p:sp>
              <p:sp>
                <p:nvSpPr>
                  <p:cNvPr id="95" name="Line 417"/>
                  <p:cNvSpPr>
                    <a:spLocks noChangeShapeType="1"/>
                  </p:cNvSpPr>
                  <p:nvPr/>
                </p:nvSpPr>
                <p:spPr bwMode="auto">
                  <a:xfrm rot="-295919" flipH="1" flipV="1">
                    <a:off x="4160" y="3663"/>
                    <a:ext cx="688" cy="30"/>
                  </a:xfrm>
                  <a:prstGeom prst="line">
                    <a:avLst/>
                  </a:prstGeom>
                  <a:noFill/>
                  <a:ln w="3175">
                    <a:solidFill>
                      <a:srgbClr val="000000"/>
                    </a:solidFill>
                    <a:round/>
                    <a:headEnd/>
                    <a:tailEnd/>
                  </a:ln>
                </p:spPr>
                <p:txBody>
                  <a:bodyPr/>
                  <a:lstStyle/>
                  <a:p>
                    <a:endParaRPr lang="en-GB" dirty="0"/>
                  </a:p>
                </p:txBody>
              </p:sp>
            </p:grpSp>
            <p:sp>
              <p:nvSpPr>
                <p:cNvPr id="90" name="Freeform 418"/>
                <p:cNvSpPr>
                  <a:spLocks/>
                </p:cNvSpPr>
                <p:nvPr/>
              </p:nvSpPr>
              <p:spPr bwMode="auto">
                <a:xfrm rot="21547408" flipH="1">
                  <a:off x="4756" y="1561"/>
                  <a:ext cx="121" cy="64"/>
                </a:xfrm>
                <a:custGeom>
                  <a:avLst/>
                  <a:gdLst>
                    <a:gd name="T0" fmla="*/ 0 w 165"/>
                    <a:gd name="T1" fmla="*/ 3 h 102"/>
                    <a:gd name="T2" fmla="*/ 27 w 165"/>
                    <a:gd name="T3" fmla="*/ 24 h 102"/>
                    <a:gd name="T4" fmla="*/ 60 w 165"/>
                    <a:gd name="T5" fmla="*/ 54 h 102"/>
                    <a:gd name="T6" fmla="*/ 69 w 165"/>
                    <a:gd name="T7" fmla="*/ 60 h 102"/>
                    <a:gd name="T8" fmla="*/ 99 w 165"/>
                    <a:gd name="T9" fmla="*/ 87 h 102"/>
                    <a:gd name="T10" fmla="*/ 114 w 165"/>
                    <a:gd name="T11" fmla="*/ 102 h 102"/>
                    <a:gd name="T12" fmla="*/ 165 w 165"/>
                    <a:gd name="T13" fmla="*/ 99 h 102"/>
                    <a:gd name="T14" fmla="*/ 51 w 165"/>
                    <a:gd name="T15" fmla="*/ 0 h 102"/>
                    <a:gd name="T16" fmla="*/ 0 w 165"/>
                    <a:gd name="T17" fmla="*/ 3 h 10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5"/>
                    <a:gd name="T28" fmla="*/ 0 h 102"/>
                    <a:gd name="T29" fmla="*/ 165 w 165"/>
                    <a:gd name="T30" fmla="*/ 102 h 10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5" h="102">
                      <a:moveTo>
                        <a:pt x="0" y="3"/>
                      </a:moveTo>
                      <a:cubicBezTo>
                        <a:pt x="10" y="9"/>
                        <a:pt x="17" y="18"/>
                        <a:pt x="27" y="24"/>
                      </a:cubicBezTo>
                      <a:cubicBezTo>
                        <a:pt x="36" y="38"/>
                        <a:pt x="45" y="44"/>
                        <a:pt x="60" y="54"/>
                      </a:cubicBezTo>
                      <a:cubicBezTo>
                        <a:pt x="63" y="56"/>
                        <a:pt x="69" y="60"/>
                        <a:pt x="69" y="60"/>
                      </a:cubicBezTo>
                      <a:cubicBezTo>
                        <a:pt x="75" y="69"/>
                        <a:pt x="90" y="81"/>
                        <a:pt x="99" y="87"/>
                      </a:cubicBezTo>
                      <a:cubicBezTo>
                        <a:pt x="103" y="93"/>
                        <a:pt x="114" y="102"/>
                        <a:pt x="114" y="102"/>
                      </a:cubicBezTo>
                      <a:lnTo>
                        <a:pt x="165" y="99"/>
                      </a:lnTo>
                      <a:lnTo>
                        <a:pt x="51" y="0"/>
                      </a:lnTo>
                      <a:lnTo>
                        <a:pt x="0" y="3"/>
                      </a:lnTo>
                      <a:close/>
                    </a:path>
                  </a:pathLst>
                </a:custGeom>
                <a:solidFill>
                  <a:srgbClr val="CCFFFF"/>
                </a:solidFill>
                <a:ln w="3175" cmpd="sng">
                  <a:solidFill>
                    <a:srgbClr val="000000"/>
                  </a:solidFill>
                  <a:round/>
                  <a:headEnd/>
                  <a:tailEnd/>
                </a:ln>
              </p:spPr>
              <p:txBody>
                <a:bodyPr/>
                <a:lstStyle/>
                <a:p>
                  <a:endParaRPr lang="en-GB" dirty="0"/>
                </a:p>
              </p:txBody>
            </p:sp>
            <p:sp>
              <p:nvSpPr>
                <p:cNvPr id="91" name="Freeform 419"/>
                <p:cNvSpPr>
                  <a:spLocks/>
                </p:cNvSpPr>
                <p:nvPr/>
              </p:nvSpPr>
              <p:spPr bwMode="auto">
                <a:xfrm rot="21547408" flipH="1">
                  <a:off x="4756" y="1628"/>
                  <a:ext cx="91" cy="35"/>
                </a:xfrm>
                <a:custGeom>
                  <a:avLst/>
                  <a:gdLst>
                    <a:gd name="T0" fmla="*/ 123 w 123"/>
                    <a:gd name="T1" fmla="*/ 0 h 57"/>
                    <a:gd name="T2" fmla="*/ 123 w 123"/>
                    <a:gd name="T3" fmla="*/ 57 h 57"/>
                    <a:gd name="T4" fmla="*/ 72 w 123"/>
                    <a:gd name="T5" fmla="*/ 57 h 57"/>
                    <a:gd name="T6" fmla="*/ 0 w 123"/>
                    <a:gd name="T7" fmla="*/ 0 h 57"/>
                    <a:gd name="T8" fmla="*/ 0 60000 65536"/>
                    <a:gd name="T9" fmla="*/ 0 60000 65536"/>
                    <a:gd name="T10" fmla="*/ 0 60000 65536"/>
                    <a:gd name="T11" fmla="*/ 0 60000 65536"/>
                    <a:gd name="T12" fmla="*/ 0 w 123"/>
                    <a:gd name="T13" fmla="*/ 0 h 57"/>
                    <a:gd name="T14" fmla="*/ 123 w 123"/>
                    <a:gd name="T15" fmla="*/ 57 h 57"/>
                  </a:gdLst>
                  <a:ahLst/>
                  <a:cxnLst>
                    <a:cxn ang="T8">
                      <a:pos x="T0" y="T1"/>
                    </a:cxn>
                    <a:cxn ang="T9">
                      <a:pos x="T2" y="T3"/>
                    </a:cxn>
                    <a:cxn ang="T10">
                      <a:pos x="T4" y="T5"/>
                    </a:cxn>
                    <a:cxn ang="T11">
                      <a:pos x="T6" y="T7"/>
                    </a:cxn>
                  </a:cxnLst>
                  <a:rect l="T12" t="T13" r="T14" b="T15"/>
                  <a:pathLst>
                    <a:path w="123" h="57">
                      <a:moveTo>
                        <a:pt x="123" y="0"/>
                      </a:moveTo>
                      <a:lnTo>
                        <a:pt x="123" y="57"/>
                      </a:lnTo>
                      <a:lnTo>
                        <a:pt x="72" y="57"/>
                      </a:lnTo>
                      <a:lnTo>
                        <a:pt x="0" y="0"/>
                      </a:lnTo>
                    </a:path>
                  </a:pathLst>
                </a:custGeom>
                <a:solidFill>
                  <a:srgbClr val="CCFFFF"/>
                </a:solidFill>
                <a:ln w="3175" cmpd="sng">
                  <a:solidFill>
                    <a:srgbClr val="000000"/>
                  </a:solidFill>
                  <a:round/>
                  <a:headEnd/>
                  <a:tailEnd/>
                </a:ln>
              </p:spPr>
              <p:txBody>
                <a:bodyPr/>
                <a:lstStyle/>
                <a:p>
                  <a:endParaRPr lang="en-GB" dirty="0"/>
                </a:p>
              </p:txBody>
            </p:sp>
            <p:sp>
              <p:nvSpPr>
                <p:cNvPr id="92" name="Line 420"/>
                <p:cNvSpPr>
                  <a:spLocks noChangeShapeType="1"/>
                </p:cNvSpPr>
                <p:nvPr/>
              </p:nvSpPr>
              <p:spPr bwMode="auto">
                <a:xfrm rot="21547408" flipH="1">
                  <a:off x="4799" y="1628"/>
                  <a:ext cx="2" cy="29"/>
                </a:xfrm>
                <a:prstGeom prst="line">
                  <a:avLst/>
                </a:prstGeom>
                <a:noFill/>
                <a:ln w="3175">
                  <a:solidFill>
                    <a:srgbClr val="000000"/>
                  </a:solidFill>
                  <a:round/>
                  <a:headEnd/>
                  <a:tailEnd/>
                </a:ln>
              </p:spPr>
              <p:txBody>
                <a:bodyPr/>
                <a:lstStyle/>
                <a:p>
                  <a:endParaRPr lang="en-GB" dirty="0"/>
                </a:p>
              </p:txBody>
            </p:sp>
          </p:grpSp>
          <p:sp>
            <p:nvSpPr>
              <p:cNvPr id="71" name="Line 421"/>
              <p:cNvSpPr>
                <a:spLocks noChangeShapeType="1"/>
              </p:cNvSpPr>
              <p:nvPr/>
            </p:nvSpPr>
            <p:spPr bwMode="auto">
              <a:xfrm rot="21479509" flipH="1">
                <a:off x="3555" y="3244"/>
                <a:ext cx="414" cy="132"/>
              </a:xfrm>
              <a:prstGeom prst="line">
                <a:avLst/>
              </a:prstGeom>
              <a:noFill/>
              <a:ln w="3175">
                <a:solidFill>
                  <a:srgbClr val="000000"/>
                </a:solidFill>
                <a:round/>
                <a:headEnd/>
                <a:tailEnd/>
              </a:ln>
            </p:spPr>
            <p:txBody>
              <a:bodyPr/>
              <a:lstStyle/>
              <a:p>
                <a:endParaRPr lang="en-GB" dirty="0"/>
              </a:p>
            </p:txBody>
          </p:sp>
          <p:sp>
            <p:nvSpPr>
              <p:cNvPr id="72" name="Oval 422"/>
              <p:cNvSpPr>
                <a:spLocks noChangeArrowheads="1"/>
              </p:cNvSpPr>
              <p:nvPr/>
            </p:nvSpPr>
            <p:spPr bwMode="auto">
              <a:xfrm rot="991010">
                <a:off x="3790" y="3543"/>
                <a:ext cx="19" cy="54"/>
              </a:xfrm>
              <a:prstGeom prst="ellipse">
                <a:avLst/>
              </a:prstGeom>
              <a:solidFill>
                <a:srgbClr val="FFFFFF"/>
              </a:solidFill>
              <a:ln w="3175">
                <a:solidFill>
                  <a:srgbClr val="000000"/>
                </a:solidFill>
                <a:round/>
                <a:headEnd/>
                <a:tailEnd/>
              </a:ln>
            </p:spPr>
            <p:txBody>
              <a:bodyPr/>
              <a:lstStyle/>
              <a:p>
                <a:endParaRPr lang="en-US" dirty="0"/>
              </a:p>
            </p:txBody>
          </p:sp>
          <p:sp>
            <p:nvSpPr>
              <p:cNvPr id="73" name="Oval 423"/>
              <p:cNvSpPr>
                <a:spLocks noChangeArrowheads="1"/>
              </p:cNvSpPr>
              <p:nvPr/>
            </p:nvSpPr>
            <p:spPr bwMode="auto">
              <a:xfrm rot="20608990" flipH="1">
                <a:off x="3764" y="2349"/>
                <a:ext cx="18" cy="55"/>
              </a:xfrm>
              <a:prstGeom prst="ellipse">
                <a:avLst/>
              </a:prstGeom>
              <a:solidFill>
                <a:srgbClr val="FFFFFF"/>
              </a:solidFill>
              <a:ln w="3175">
                <a:solidFill>
                  <a:srgbClr val="000000"/>
                </a:solidFill>
                <a:round/>
                <a:headEnd/>
                <a:tailEnd/>
              </a:ln>
            </p:spPr>
            <p:txBody>
              <a:bodyPr/>
              <a:lstStyle/>
              <a:p>
                <a:endParaRPr lang="en-US" dirty="0"/>
              </a:p>
            </p:txBody>
          </p:sp>
          <p:grpSp>
            <p:nvGrpSpPr>
              <p:cNvPr id="74" name="Group 424"/>
              <p:cNvGrpSpPr>
                <a:grpSpLocks/>
              </p:cNvGrpSpPr>
              <p:nvPr/>
            </p:nvGrpSpPr>
            <p:grpSpPr bwMode="auto">
              <a:xfrm>
                <a:off x="3786" y="2523"/>
                <a:ext cx="437" cy="348"/>
                <a:chOff x="4428" y="2148"/>
                <a:chExt cx="616" cy="453"/>
              </a:xfrm>
            </p:grpSpPr>
            <p:sp>
              <p:nvSpPr>
                <p:cNvPr id="75" name="Rectangle 425"/>
                <p:cNvSpPr>
                  <a:spLocks noChangeArrowheads="1"/>
                </p:cNvSpPr>
                <p:nvPr/>
              </p:nvSpPr>
              <p:spPr bwMode="auto">
                <a:xfrm>
                  <a:off x="4444" y="2299"/>
                  <a:ext cx="64" cy="132"/>
                </a:xfrm>
                <a:prstGeom prst="rect">
                  <a:avLst/>
                </a:prstGeom>
                <a:solidFill>
                  <a:srgbClr val="B2B2B2"/>
                </a:solidFill>
                <a:ln w="3175">
                  <a:solidFill>
                    <a:srgbClr val="000000"/>
                  </a:solidFill>
                  <a:miter lim="800000"/>
                  <a:headEnd/>
                  <a:tailEnd/>
                </a:ln>
              </p:spPr>
              <p:txBody>
                <a:bodyPr/>
                <a:lstStyle/>
                <a:p>
                  <a:endParaRPr lang="en-US" dirty="0"/>
                </a:p>
              </p:txBody>
            </p:sp>
            <p:sp>
              <p:nvSpPr>
                <p:cNvPr id="76" name="Rectangle 426"/>
                <p:cNvSpPr>
                  <a:spLocks noChangeArrowheads="1"/>
                </p:cNvSpPr>
                <p:nvPr/>
              </p:nvSpPr>
              <p:spPr bwMode="auto">
                <a:xfrm rot="6889" flipH="1">
                  <a:off x="4951" y="2148"/>
                  <a:ext cx="31" cy="453"/>
                </a:xfrm>
                <a:prstGeom prst="rect">
                  <a:avLst/>
                </a:prstGeom>
                <a:solidFill>
                  <a:schemeClr val="bg2"/>
                </a:solidFill>
                <a:ln w="3175">
                  <a:solidFill>
                    <a:srgbClr val="000000"/>
                  </a:solidFill>
                  <a:miter lim="800000"/>
                  <a:headEnd/>
                  <a:tailEnd/>
                </a:ln>
              </p:spPr>
              <p:txBody>
                <a:bodyPr/>
                <a:lstStyle/>
                <a:p>
                  <a:endParaRPr lang="en-US" dirty="0"/>
                </a:p>
              </p:txBody>
            </p:sp>
            <p:sp>
              <p:nvSpPr>
                <p:cNvPr id="77" name="Rectangle 427"/>
                <p:cNvSpPr>
                  <a:spLocks noChangeArrowheads="1"/>
                </p:cNvSpPr>
                <p:nvPr/>
              </p:nvSpPr>
              <p:spPr bwMode="auto">
                <a:xfrm rot="6889" flipH="1">
                  <a:off x="4966" y="2227"/>
                  <a:ext cx="48" cy="61"/>
                </a:xfrm>
                <a:prstGeom prst="rect">
                  <a:avLst/>
                </a:prstGeom>
                <a:solidFill>
                  <a:schemeClr val="bg2"/>
                </a:solidFill>
                <a:ln w="3175">
                  <a:solidFill>
                    <a:srgbClr val="000000"/>
                  </a:solidFill>
                  <a:miter lim="800000"/>
                  <a:headEnd/>
                  <a:tailEnd/>
                </a:ln>
              </p:spPr>
              <p:txBody>
                <a:bodyPr/>
                <a:lstStyle/>
                <a:p>
                  <a:endParaRPr lang="en-US" dirty="0"/>
                </a:p>
              </p:txBody>
            </p:sp>
            <p:sp>
              <p:nvSpPr>
                <p:cNvPr id="78" name="Rectangle 428"/>
                <p:cNvSpPr>
                  <a:spLocks noChangeArrowheads="1"/>
                </p:cNvSpPr>
                <p:nvPr/>
              </p:nvSpPr>
              <p:spPr bwMode="auto">
                <a:xfrm rot="6889">
                  <a:off x="5027" y="2235"/>
                  <a:ext cx="17" cy="40"/>
                </a:xfrm>
                <a:prstGeom prst="rect">
                  <a:avLst/>
                </a:prstGeom>
                <a:gradFill rotWithShape="1">
                  <a:gsLst>
                    <a:gs pos="0">
                      <a:schemeClr val="bg2">
                        <a:gamma/>
                        <a:shade val="46275"/>
                        <a:invGamma/>
                      </a:schemeClr>
                    </a:gs>
                    <a:gs pos="50000">
                      <a:schemeClr val="bg2"/>
                    </a:gs>
                    <a:gs pos="100000">
                      <a:schemeClr val="bg2">
                        <a:gamma/>
                        <a:shade val="46275"/>
                        <a:invGamma/>
                      </a:schemeClr>
                    </a:gs>
                  </a:gsLst>
                  <a:lin ang="5400000" scaled="1"/>
                </a:gradFill>
                <a:ln w="3175">
                  <a:solidFill>
                    <a:srgbClr val="000000"/>
                  </a:solidFill>
                  <a:miter lim="800000"/>
                  <a:headEnd/>
                  <a:tailEnd/>
                </a:ln>
              </p:spPr>
              <p:txBody>
                <a:bodyPr/>
                <a:lstStyle/>
                <a:p>
                  <a:pPr>
                    <a:defRPr/>
                  </a:pPr>
                  <a:endParaRPr lang="en-GB" dirty="0"/>
                </a:p>
              </p:txBody>
            </p:sp>
            <p:sp>
              <p:nvSpPr>
                <p:cNvPr id="79" name="Line 429"/>
                <p:cNvSpPr>
                  <a:spLocks noChangeShapeType="1"/>
                </p:cNvSpPr>
                <p:nvPr/>
              </p:nvSpPr>
              <p:spPr bwMode="auto">
                <a:xfrm rot="6889" flipH="1">
                  <a:off x="5015" y="2257"/>
                  <a:ext cx="11" cy="0"/>
                </a:xfrm>
                <a:prstGeom prst="line">
                  <a:avLst/>
                </a:prstGeom>
                <a:noFill/>
                <a:ln w="28575">
                  <a:solidFill>
                    <a:schemeClr val="bg2"/>
                  </a:solidFill>
                  <a:round/>
                  <a:headEnd/>
                  <a:tailEnd/>
                </a:ln>
              </p:spPr>
              <p:txBody>
                <a:bodyPr/>
                <a:lstStyle/>
                <a:p>
                  <a:endParaRPr lang="en-GB" dirty="0"/>
                </a:p>
              </p:txBody>
            </p:sp>
            <p:sp>
              <p:nvSpPr>
                <p:cNvPr id="80" name="Rectangle 430"/>
                <p:cNvSpPr>
                  <a:spLocks noChangeArrowheads="1"/>
                </p:cNvSpPr>
                <p:nvPr/>
              </p:nvSpPr>
              <p:spPr bwMode="auto">
                <a:xfrm rot="6889" flipH="1">
                  <a:off x="4509" y="2341"/>
                  <a:ext cx="442" cy="52"/>
                </a:xfrm>
                <a:prstGeom prst="rect">
                  <a:avLst/>
                </a:prstGeom>
                <a:solidFill>
                  <a:srgbClr val="B2B2B2"/>
                </a:solidFill>
                <a:ln w="3175">
                  <a:solidFill>
                    <a:srgbClr val="000000"/>
                  </a:solidFill>
                  <a:miter lim="800000"/>
                  <a:headEnd/>
                  <a:tailEnd/>
                </a:ln>
              </p:spPr>
              <p:txBody>
                <a:bodyPr/>
                <a:lstStyle/>
                <a:p>
                  <a:endParaRPr lang="en-US" dirty="0"/>
                </a:p>
              </p:txBody>
            </p:sp>
            <p:sp>
              <p:nvSpPr>
                <p:cNvPr id="81" name="Oval 431"/>
                <p:cNvSpPr>
                  <a:spLocks noChangeArrowheads="1"/>
                </p:cNvSpPr>
                <p:nvPr/>
              </p:nvSpPr>
              <p:spPr bwMode="auto">
                <a:xfrm rot="6889">
                  <a:off x="4428" y="2316"/>
                  <a:ext cx="93" cy="91"/>
                </a:xfrm>
                <a:prstGeom prst="ellipse">
                  <a:avLst/>
                </a:prstGeom>
                <a:solidFill>
                  <a:srgbClr val="808080"/>
                </a:solidFill>
                <a:ln w="9525">
                  <a:solidFill>
                    <a:srgbClr val="000000"/>
                  </a:solidFill>
                  <a:round/>
                  <a:headEnd/>
                  <a:tailEnd/>
                </a:ln>
              </p:spPr>
              <p:txBody>
                <a:bodyPr/>
                <a:lstStyle/>
                <a:p>
                  <a:endParaRPr lang="en-US" dirty="0"/>
                </a:p>
              </p:txBody>
            </p:sp>
            <p:sp>
              <p:nvSpPr>
                <p:cNvPr id="82" name="Oval 432"/>
                <p:cNvSpPr>
                  <a:spLocks noChangeArrowheads="1"/>
                </p:cNvSpPr>
                <p:nvPr/>
              </p:nvSpPr>
              <p:spPr bwMode="auto">
                <a:xfrm>
                  <a:off x="4967" y="2235"/>
                  <a:ext cx="45" cy="47"/>
                </a:xfrm>
                <a:prstGeom prst="ellipse">
                  <a:avLst/>
                </a:prstGeom>
                <a:gradFill rotWithShape="1">
                  <a:gsLst>
                    <a:gs pos="0">
                      <a:srgbClr val="DDDDDD"/>
                    </a:gs>
                    <a:gs pos="100000">
                      <a:srgbClr val="666666"/>
                    </a:gs>
                  </a:gsLst>
                  <a:path path="shape">
                    <a:fillToRect l="50000" t="50000" r="50000" b="50000"/>
                  </a:path>
                </a:gradFill>
                <a:ln w="3175" algn="ctr">
                  <a:solidFill>
                    <a:srgbClr val="000000"/>
                  </a:solidFill>
                  <a:round/>
                  <a:headEnd/>
                  <a:tailEnd/>
                </a:ln>
              </p:spPr>
              <p:txBody>
                <a:bodyPr wrap="none" anchor="ctr"/>
                <a:lstStyle/>
                <a:p>
                  <a:endParaRPr lang="en-US" dirty="0"/>
                </a:p>
              </p:txBody>
            </p:sp>
            <p:sp>
              <p:nvSpPr>
                <p:cNvPr id="83" name="Oval 433"/>
                <p:cNvSpPr>
                  <a:spLocks noChangeArrowheads="1"/>
                </p:cNvSpPr>
                <p:nvPr/>
              </p:nvSpPr>
              <p:spPr bwMode="auto">
                <a:xfrm>
                  <a:off x="4541" y="2355"/>
                  <a:ext cx="27" cy="27"/>
                </a:xfrm>
                <a:prstGeom prst="ellipse">
                  <a:avLst/>
                </a:prstGeom>
                <a:solidFill>
                  <a:srgbClr val="014B7D"/>
                </a:solidFill>
                <a:ln w="3175" algn="ctr">
                  <a:solidFill>
                    <a:srgbClr val="000000"/>
                  </a:solidFill>
                  <a:round/>
                  <a:headEnd/>
                  <a:tailEnd/>
                </a:ln>
              </p:spPr>
              <p:txBody>
                <a:bodyPr wrap="none" anchor="ctr"/>
                <a:lstStyle/>
                <a:p>
                  <a:endParaRPr lang="en-US" dirty="0"/>
                </a:p>
              </p:txBody>
            </p:sp>
            <p:sp>
              <p:nvSpPr>
                <p:cNvPr id="84" name="Oval 434"/>
                <p:cNvSpPr>
                  <a:spLocks noChangeArrowheads="1"/>
                </p:cNvSpPr>
                <p:nvPr/>
              </p:nvSpPr>
              <p:spPr bwMode="auto">
                <a:xfrm>
                  <a:off x="4607" y="2355"/>
                  <a:ext cx="27" cy="27"/>
                </a:xfrm>
                <a:prstGeom prst="ellipse">
                  <a:avLst/>
                </a:prstGeom>
                <a:solidFill>
                  <a:srgbClr val="014B7D"/>
                </a:solidFill>
                <a:ln w="3175" algn="ctr">
                  <a:solidFill>
                    <a:srgbClr val="000000"/>
                  </a:solidFill>
                  <a:round/>
                  <a:headEnd/>
                  <a:tailEnd/>
                </a:ln>
              </p:spPr>
              <p:txBody>
                <a:bodyPr wrap="none" anchor="ctr"/>
                <a:lstStyle/>
                <a:p>
                  <a:endParaRPr lang="en-US" dirty="0"/>
                </a:p>
              </p:txBody>
            </p:sp>
            <p:sp>
              <p:nvSpPr>
                <p:cNvPr id="85" name="Oval 435"/>
                <p:cNvSpPr>
                  <a:spLocks noChangeArrowheads="1"/>
                </p:cNvSpPr>
                <p:nvPr/>
              </p:nvSpPr>
              <p:spPr bwMode="auto">
                <a:xfrm>
                  <a:off x="4674" y="2355"/>
                  <a:ext cx="27" cy="27"/>
                </a:xfrm>
                <a:prstGeom prst="ellipse">
                  <a:avLst/>
                </a:prstGeom>
                <a:solidFill>
                  <a:srgbClr val="014B7D"/>
                </a:solidFill>
                <a:ln w="3175" algn="ctr">
                  <a:solidFill>
                    <a:srgbClr val="000000"/>
                  </a:solidFill>
                  <a:round/>
                  <a:headEnd/>
                  <a:tailEnd/>
                </a:ln>
              </p:spPr>
              <p:txBody>
                <a:bodyPr wrap="none" anchor="ctr"/>
                <a:lstStyle/>
                <a:p>
                  <a:endParaRPr lang="en-US" dirty="0"/>
                </a:p>
              </p:txBody>
            </p:sp>
            <p:sp>
              <p:nvSpPr>
                <p:cNvPr id="86" name="Oval 436"/>
                <p:cNvSpPr>
                  <a:spLocks noChangeArrowheads="1"/>
                </p:cNvSpPr>
                <p:nvPr/>
              </p:nvSpPr>
              <p:spPr bwMode="auto">
                <a:xfrm>
                  <a:off x="4740" y="2355"/>
                  <a:ext cx="27" cy="27"/>
                </a:xfrm>
                <a:prstGeom prst="ellipse">
                  <a:avLst/>
                </a:prstGeom>
                <a:solidFill>
                  <a:srgbClr val="014B7D"/>
                </a:solidFill>
                <a:ln w="3175" algn="ctr">
                  <a:solidFill>
                    <a:srgbClr val="000000"/>
                  </a:solidFill>
                  <a:round/>
                  <a:headEnd/>
                  <a:tailEnd/>
                </a:ln>
              </p:spPr>
              <p:txBody>
                <a:bodyPr wrap="none" anchor="ctr"/>
                <a:lstStyle/>
                <a:p>
                  <a:endParaRPr lang="en-US" dirty="0"/>
                </a:p>
              </p:txBody>
            </p:sp>
            <p:sp>
              <p:nvSpPr>
                <p:cNvPr id="87" name="Oval 437"/>
                <p:cNvSpPr>
                  <a:spLocks noChangeArrowheads="1"/>
                </p:cNvSpPr>
                <p:nvPr/>
              </p:nvSpPr>
              <p:spPr bwMode="auto">
                <a:xfrm>
                  <a:off x="4807" y="2355"/>
                  <a:ext cx="27" cy="27"/>
                </a:xfrm>
                <a:prstGeom prst="ellipse">
                  <a:avLst/>
                </a:prstGeom>
                <a:solidFill>
                  <a:srgbClr val="014B7D"/>
                </a:solidFill>
                <a:ln w="3175" algn="ctr">
                  <a:solidFill>
                    <a:srgbClr val="000000"/>
                  </a:solidFill>
                  <a:round/>
                  <a:headEnd/>
                  <a:tailEnd/>
                </a:ln>
              </p:spPr>
              <p:txBody>
                <a:bodyPr wrap="none" anchor="ctr"/>
                <a:lstStyle/>
                <a:p>
                  <a:endParaRPr lang="en-US" dirty="0"/>
                </a:p>
              </p:txBody>
            </p:sp>
            <p:sp>
              <p:nvSpPr>
                <p:cNvPr id="88" name="Oval 438"/>
                <p:cNvSpPr>
                  <a:spLocks noChangeArrowheads="1"/>
                </p:cNvSpPr>
                <p:nvPr/>
              </p:nvSpPr>
              <p:spPr bwMode="auto">
                <a:xfrm>
                  <a:off x="4874" y="2355"/>
                  <a:ext cx="27" cy="27"/>
                </a:xfrm>
                <a:prstGeom prst="ellipse">
                  <a:avLst/>
                </a:prstGeom>
                <a:solidFill>
                  <a:srgbClr val="014B7D"/>
                </a:solidFill>
                <a:ln w="3175" algn="ctr">
                  <a:solidFill>
                    <a:srgbClr val="000000"/>
                  </a:solidFill>
                  <a:round/>
                  <a:headEnd/>
                  <a:tailEnd/>
                </a:ln>
              </p:spPr>
              <p:txBody>
                <a:bodyPr wrap="none" anchor="ctr"/>
                <a:lstStyle/>
                <a:p>
                  <a:endParaRPr lang="en-US" dirty="0"/>
                </a:p>
              </p:txBody>
            </p:sp>
          </p:grpSp>
        </p:grpSp>
      </p:grpSp>
      <p:sp>
        <p:nvSpPr>
          <p:cNvPr id="100" name="Freeform 189"/>
          <p:cNvSpPr>
            <a:spLocks/>
          </p:cNvSpPr>
          <p:nvPr/>
        </p:nvSpPr>
        <p:spPr bwMode="auto">
          <a:xfrm>
            <a:off x="4233383" y="4121942"/>
            <a:ext cx="1971675" cy="593725"/>
          </a:xfrm>
          <a:custGeom>
            <a:avLst/>
            <a:gdLst>
              <a:gd name="T0" fmla="*/ 0 w 1242"/>
              <a:gd name="T1" fmla="*/ 91 h 374"/>
              <a:gd name="T2" fmla="*/ 164 w 1242"/>
              <a:gd name="T3" fmla="*/ 83 h 374"/>
              <a:gd name="T4" fmla="*/ 332 w 1242"/>
              <a:gd name="T5" fmla="*/ 87 h 374"/>
              <a:gd name="T6" fmla="*/ 416 w 1242"/>
              <a:gd name="T7" fmla="*/ 64 h 374"/>
              <a:gd name="T8" fmla="*/ 554 w 1242"/>
              <a:gd name="T9" fmla="*/ 56 h 374"/>
              <a:gd name="T10" fmla="*/ 666 w 1242"/>
              <a:gd name="T11" fmla="*/ 59 h 374"/>
              <a:gd name="T12" fmla="*/ 855 w 1242"/>
              <a:gd name="T13" fmla="*/ 64 h 374"/>
              <a:gd name="T14" fmla="*/ 943 w 1242"/>
              <a:gd name="T15" fmla="*/ 58 h 374"/>
              <a:gd name="T16" fmla="*/ 1043 w 1242"/>
              <a:gd name="T17" fmla="*/ 25 h 374"/>
              <a:gd name="T18" fmla="*/ 1093 w 1242"/>
              <a:gd name="T19" fmla="*/ 0 h 374"/>
              <a:gd name="T20" fmla="*/ 1184 w 1242"/>
              <a:gd name="T21" fmla="*/ 2 h 374"/>
              <a:gd name="T22" fmla="*/ 1228 w 1242"/>
              <a:gd name="T23" fmla="*/ 23 h 374"/>
              <a:gd name="T24" fmla="*/ 1242 w 1242"/>
              <a:gd name="T25" fmla="*/ 55 h 374"/>
              <a:gd name="T26" fmla="*/ 1225 w 1242"/>
              <a:gd name="T27" fmla="*/ 71 h 374"/>
              <a:gd name="T28" fmla="*/ 1200 w 1242"/>
              <a:gd name="T29" fmla="*/ 79 h 374"/>
              <a:gd name="T30" fmla="*/ 1166 w 1242"/>
              <a:gd name="T31" fmla="*/ 64 h 374"/>
              <a:gd name="T32" fmla="*/ 1128 w 1242"/>
              <a:gd name="T33" fmla="*/ 64 h 374"/>
              <a:gd name="T34" fmla="*/ 1096 w 1242"/>
              <a:gd name="T35" fmla="*/ 102 h 374"/>
              <a:gd name="T36" fmla="*/ 1086 w 1242"/>
              <a:gd name="T37" fmla="*/ 134 h 374"/>
              <a:gd name="T38" fmla="*/ 1026 w 1242"/>
              <a:gd name="T39" fmla="*/ 160 h 374"/>
              <a:gd name="T40" fmla="*/ 1084 w 1242"/>
              <a:gd name="T41" fmla="*/ 134 h 374"/>
              <a:gd name="T42" fmla="*/ 1064 w 1242"/>
              <a:gd name="T43" fmla="*/ 176 h 374"/>
              <a:gd name="T44" fmla="*/ 1056 w 1242"/>
              <a:gd name="T45" fmla="*/ 208 h 374"/>
              <a:gd name="T46" fmla="*/ 956 w 1242"/>
              <a:gd name="T47" fmla="*/ 198 h 374"/>
              <a:gd name="T48" fmla="*/ 889 w 1242"/>
              <a:gd name="T49" fmla="*/ 203 h 374"/>
              <a:gd name="T50" fmla="*/ 792 w 1242"/>
              <a:gd name="T51" fmla="*/ 230 h 374"/>
              <a:gd name="T52" fmla="*/ 680 w 1242"/>
              <a:gd name="T53" fmla="*/ 258 h 374"/>
              <a:gd name="T54" fmla="*/ 536 w 1242"/>
              <a:gd name="T55" fmla="*/ 287 h 374"/>
              <a:gd name="T56" fmla="*/ 430 w 1242"/>
              <a:gd name="T57" fmla="*/ 297 h 374"/>
              <a:gd name="T58" fmla="*/ 366 w 1242"/>
              <a:gd name="T59" fmla="*/ 287 h 374"/>
              <a:gd name="T60" fmla="*/ 286 w 1242"/>
              <a:gd name="T61" fmla="*/ 305 h 374"/>
              <a:gd name="T62" fmla="*/ 175 w 1242"/>
              <a:gd name="T63" fmla="*/ 324 h 374"/>
              <a:gd name="T64" fmla="*/ 100 w 1242"/>
              <a:gd name="T65" fmla="*/ 340 h 374"/>
              <a:gd name="T66" fmla="*/ 40 w 1242"/>
              <a:gd name="T67" fmla="*/ 348 h 374"/>
              <a:gd name="T68" fmla="*/ 28 w 1242"/>
              <a:gd name="T69" fmla="*/ 184 h 374"/>
              <a:gd name="T70" fmla="*/ 0 w 1242"/>
              <a:gd name="T71" fmla="*/ 91 h 37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242"/>
              <a:gd name="T109" fmla="*/ 0 h 374"/>
              <a:gd name="T110" fmla="*/ 1242 w 1242"/>
              <a:gd name="T111" fmla="*/ 374 h 37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242" h="374">
                <a:moveTo>
                  <a:pt x="0" y="91"/>
                </a:moveTo>
                <a:lnTo>
                  <a:pt x="164" y="83"/>
                </a:lnTo>
                <a:lnTo>
                  <a:pt x="332" y="87"/>
                </a:lnTo>
                <a:lnTo>
                  <a:pt x="416" y="64"/>
                </a:lnTo>
                <a:lnTo>
                  <a:pt x="554" y="56"/>
                </a:lnTo>
                <a:lnTo>
                  <a:pt x="666" y="59"/>
                </a:lnTo>
                <a:lnTo>
                  <a:pt x="855" y="64"/>
                </a:lnTo>
                <a:lnTo>
                  <a:pt x="943" y="58"/>
                </a:lnTo>
                <a:lnTo>
                  <a:pt x="1043" y="25"/>
                </a:lnTo>
                <a:lnTo>
                  <a:pt x="1093" y="0"/>
                </a:lnTo>
                <a:lnTo>
                  <a:pt x="1184" y="2"/>
                </a:lnTo>
                <a:lnTo>
                  <a:pt x="1228" y="23"/>
                </a:lnTo>
                <a:lnTo>
                  <a:pt x="1242" y="55"/>
                </a:lnTo>
                <a:lnTo>
                  <a:pt x="1225" y="71"/>
                </a:lnTo>
                <a:lnTo>
                  <a:pt x="1200" y="79"/>
                </a:lnTo>
                <a:lnTo>
                  <a:pt x="1166" y="64"/>
                </a:lnTo>
                <a:lnTo>
                  <a:pt x="1128" y="64"/>
                </a:lnTo>
                <a:lnTo>
                  <a:pt x="1096" y="102"/>
                </a:lnTo>
                <a:lnTo>
                  <a:pt x="1086" y="134"/>
                </a:lnTo>
                <a:lnTo>
                  <a:pt x="1026" y="160"/>
                </a:lnTo>
                <a:lnTo>
                  <a:pt x="1084" y="134"/>
                </a:lnTo>
                <a:lnTo>
                  <a:pt x="1064" y="176"/>
                </a:lnTo>
                <a:lnTo>
                  <a:pt x="1056" y="208"/>
                </a:lnTo>
                <a:lnTo>
                  <a:pt x="956" y="198"/>
                </a:lnTo>
                <a:lnTo>
                  <a:pt x="889" y="203"/>
                </a:lnTo>
                <a:lnTo>
                  <a:pt x="792" y="230"/>
                </a:lnTo>
                <a:lnTo>
                  <a:pt x="680" y="258"/>
                </a:lnTo>
                <a:lnTo>
                  <a:pt x="536" y="287"/>
                </a:lnTo>
                <a:lnTo>
                  <a:pt x="430" y="297"/>
                </a:lnTo>
                <a:lnTo>
                  <a:pt x="366" y="287"/>
                </a:lnTo>
                <a:lnTo>
                  <a:pt x="286" y="305"/>
                </a:lnTo>
                <a:cubicBezTo>
                  <a:pt x="255" y="313"/>
                  <a:pt x="206" y="320"/>
                  <a:pt x="175" y="324"/>
                </a:cubicBezTo>
                <a:cubicBezTo>
                  <a:pt x="144" y="329"/>
                  <a:pt x="122" y="336"/>
                  <a:pt x="100" y="340"/>
                </a:cubicBezTo>
                <a:cubicBezTo>
                  <a:pt x="78" y="344"/>
                  <a:pt x="52" y="374"/>
                  <a:pt x="40" y="348"/>
                </a:cubicBezTo>
                <a:lnTo>
                  <a:pt x="28" y="184"/>
                </a:lnTo>
                <a:lnTo>
                  <a:pt x="0" y="91"/>
                </a:lnTo>
                <a:close/>
              </a:path>
            </a:pathLst>
          </a:custGeom>
          <a:solidFill>
            <a:srgbClr val="FFD9B3"/>
          </a:solidFill>
          <a:ln w="9525">
            <a:solidFill>
              <a:srgbClr val="000000"/>
            </a:solidFill>
            <a:round/>
            <a:headEnd/>
            <a:tailEnd/>
          </a:ln>
        </p:spPr>
        <p:txBody>
          <a:bodyPr/>
          <a:lstStyle/>
          <a:p>
            <a:endParaRPr lang="en-GB" dirty="0"/>
          </a:p>
        </p:txBody>
      </p:sp>
      <p:sp>
        <p:nvSpPr>
          <p:cNvPr id="101" name="Freeform 359"/>
          <p:cNvSpPr>
            <a:spLocks/>
          </p:cNvSpPr>
          <p:nvPr/>
        </p:nvSpPr>
        <p:spPr bwMode="auto">
          <a:xfrm>
            <a:off x="6092825" y="4166393"/>
            <a:ext cx="60325" cy="39688"/>
          </a:xfrm>
          <a:custGeom>
            <a:avLst/>
            <a:gdLst>
              <a:gd name="T0" fmla="*/ 38 w 38"/>
              <a:gd name="T1" fmla="*/ 1 h 25"/>
              <a:gd name="T2" fmla="*/ 5 w 38"/>
              <a:gd name="T3" fmla="*/ 4 h 25"/>
              <a:gd name="T4" fmla="*/ 5 w 38"/>
              <a:gd name="T5" fmla="*/ 25 h 25"/>
              <a:gd name="T6" fmla="*/ 0 60000 65536"/>
              <a:gd name="T7" fmla="*/ 0 60000 65536"/>
              <a:gd name="T8" fmla="*/ 0 60000 65536"/>
              <a:gd name="T9" fmla="*/ 0 w 38"/>
              <a:gd name="T10" fmla="*/ 0 h 25"/>
              <a:gd name="T11" fmla="*/ 38 w 38"/>
              <a:gd name="T12" fmla="*/ 25 h 25"/>
            </a:gdLst>
            <a:ahLst/>
            <a:cxnLst>
              <a:cxn ang="T6">
                <a:pos x="T0" y="T1"/>
              </a:cxn>
              <a:cxn ang="T7">
                <a:pos x="T2" y="T3"/>
              </a:cxn>
              <a:cxn ang="T8">
                <a:pos x="T4" y="T5"/>
              </a:cxn>
            </a:cxnLst>
            <a:rect l="T9" t="T10" r="T11" b="T12"/>
            <a:pathLst>
              <a:path w="38" h="25">
                <a:moveTo>
                  <a:pt x="38" y="1"/>
                </a:moveTo>
                <a:cubicBezTo>
                  <a:pt x="24" y="0"/>
                  <a:pt x="10" y="0"/>
                  <a:pt x="5" y="4"/>
                </a:cubicBezTo>
                <a:cubicBezTo>
                  <a:pt x="0" y="8"/>
                  <a:pt x="2" y="16"/>
                  <a:pt x="5" y="25"/>
                </a:cubicBezTo>
              </a:path>
            </a:pathLst>
          </a:custGeom>
          <a:noFill/>
          <a:ln w="3175" cap="flat" cmpd="sng">
            <a:solidFill>
              <a:srgbClr val="000000"/>
            </a:solidFill>
            <a:prstDash val="solid"/>
            <a:round/>
            <a:headEnd/>
            <a:tailEnd/>
          </a:ln>
        </p:spPr>
        <p:txBody>
          <a:bodyPr/>
          <a:lstStyle/>
          <a:p>
            <a:endParaRPr lang="en-GB" dirty="0"/>
          </a:p>
        </p:txBody>
      </p:sp>
      <p:sp>
        <p:nvSpPr>
          <p:cNvPr id="102" name="Line 208"/>
          <p:cNvSpPr>
            <a:spLocks noChangeShapeType="1"/>
          </p:cNvSpPr>
          <p:nvPr/>
        </p:nvSpPr>
        <p:spPr bwMode="auto">
          <a:xfrm>
            <a:off x="3387577" y="4093996"/>
            <a:ext cx="3652838" cy="295275"/>
          </a:xfrm>
          <a:prstGeom prst="line">
            <a:avLst/>
          </a:prstGeom>
          <a:noFill/>
          <a:ln w="28575" cap="rnd">
            <a:solidFill>
              <a:srgbClr val="FF3300"/>
            </a:solidFill>
            <a:prstDash val="sysDot"/>
            <a:round/>
            <a:headEnd/>
            <a:tailEnd/>
          </a:ln>
        </p:spPr>
        <p:txBody>
          <a:bodyPr/>
          <a:lstStyle/>
          <a:p>
            <a:endParaRPr lang="en-GB" dirty="0"/>
          </a:p>
        </p:txBody>
      </p:sp>
      <p:sp>
        <p:nvSpPr>
          <p:cNvPr id="103" name="Line 202"/>
          <p:cNvSpPr>
            <a:spLocks noChangeShapeType="1"/>
          </p:cNvSpPr>
          <p:nvPr/>
        </p:nvSpPr>
        <p:spPr bwMode="auto">
          <a:xfrm flipV="1">
            <a:off x="3832446" y="4283942"/>
            <a:ext cx="2270642" cy="173257"/>
          </a:xfrm>
          <a:prstGeom prst="line">
            <a:avLst/>
          </a:prstGeom>
          <a:noFill/>
          <a:ln w="28575" cap="rnd">
            <a:solidFill>
              <a:srgbClr val="FF3300"/>
            </a:solidFill>
            <a:prstDash val="sysDot"/>
            <a:round/>
            <a:headEnd type="oval"/>
            <a:tailEnd/>
          </a:ln>
        </p:spPr>
        <p:txBody>
          <a:bodyPr/>
          <a:lstStyle/>
          <a:p>
            <a:endParaRPr lang="en-GB" dirty="0"/>
          </a:p>
        </p:txBody>
      </p:sp>
      <p:sp>
        <p:nvSpPr>
          <p:cNvPr id="105" name="AutoShape 185"/>
          <p:cNvSpPr>
            <a:spLocks noChangeArrowheads="1"/>
          </p:cNvSpPr>
          <p:nvPr/>
        </p:nvSpPr>
        <p:spPr bwMode="auto">
          <a:xfrm>
            <a:off x="3459799" y="4062160"/>
            <a:ext cx="63500" cy="33337"/>
          </a:xfrm>
          <a:prstGeom prst="roundRect">
            <a:avLst>
              <a:gd name="adj" fmla="val 16667"/>
            </a:avLst>
          </a:prstGeom>
          <a:solidFill>
            <a:srgbClr val="FF3300"/>
          </a:solidFill>
          <a:ln w="3175">
            <a:solidFill>
              <a:schemeClr val="tx1"/>
            </a:solidFill>
            <a:round/>
            <a:headEnd/>
            <a:tailEnd/>
          </a:ln>
        </p:spPr>
        <p:txBody>
          <a:bodyPr wrap="none" anchor="ctr"/>
          <a:lstStyle/>
          <a:p>
            <a:endParaRPr lang="en-US" dirty="0"/>
          </a:p>
        </p:txBody>
      </p:sp>
      <p:sp>
        <p:nvSpPr>
          <p:cNvPr id="106" name="Freeform 3"/>
          <p:cNvSpPr>
            <a:spLocks/>
          </p:cNvSpPr>
          <p:nvPr/>
        </p:nvSpPr>
        <p:spPr bwMode="auto">
          <a:xfrm rot="20591385">
            <a:off x="1865656" y="3853940"/>
            <a:ext cx="1706563" cy="759037"/>
          </a:xfrm>
          <a:custGeom>
            <a:avLst/>
            <a:gdLst>
              <a:gd name="connsiteX0" fmla="*/ 2282 w 10000"/>
              <a:gd name="connsiteY0" fmla="*/ 7808 h 10000"/>
              <a:gd name="connsiteX1" fmla="*/ 1693 w 10000"/>
              <a:gd name="connsiteY1" fmla="*/ 6456 h 10000"/>
              <a:gd name="connsiteX2" fmla="*/ 1182 w 10000"/>
              <a:gd name="connsiteY2" fmla="*/ 5110 h 10000"/>
              <a:gd name="connsiteX3" fmla="*/ 921 w 10000"/>
              <a:gd name="connsiteY3" fmla="*/ 4434 h 10000"/>
              <a:gd name="connsiteX4" fmla="*/ 463 w 10000"/>
              <a:gd name="connsiteY4" fmla="*/ 2986 h 10000"/>
              <a:gd name="connsiteX5" fmla="*/ 233 w 10000"/>
              <a:gd name="connsiteY5" fmla="*/ 1831 h 10000"/>
              <a:gd name="connsiteX6" fmla="*/ 0 w 10000"/>
              <a:gd name="connsiteY6" fmla="*/ 879 h 10000"/>
              <a:gd name="connsiteX7" fmla="*/ 50 w 10000"/>
              <a:gd name="connsiteY7" fmla="*/ 45 h 10000"/>
              <a:gd name="connsiteX8" fmla="*/ 309 w 10000"/>
              <a:gd name="connsiteY8" fmla="*/ 0 h 10000"/>
              <a:gd name="connsiteX9" fmla="*/ 820 w 10000"/>
              <a:gd name="connsiteY9" fmla="*/ 0 h 10000"/>
              <a:gd name="connsiteX10" fmla="*/ 1576 w 10000"/>
              <a:gd name="connsiteY10" fmla="*/ 113 h 10000"/>
              <a:gd name="connsiteX11" fmla="*/ 2355 w 10000"/>
              <a:gd name="connsiteY11" fmla="*/ 361 h 10000"/>
              <a:gd name="connsiteX12" fmla="*/ 3058 w 10000"/>
              <a:gd name="connsiteY12" fmla="*/ 625 h 10000"/>
              <a:gd name="connsiteX13" fmla="*/ 3941 w 10000"/>
              <a:gd name="connsiteY13" fmla="*/ 1104 h 10000"/>
              <a:gd name="connsiteX14" fmla="*/ 4994 w 10000"/>
              <a:gd name="connsiteY14" fmla="*/ 1899 h 10000"/>
              <a:gd name="connsiteX15" fmla="*/ 5555 w 10000"/>
              <a:gd name="connsiteY15" fmla="*/ 2310 h 10000"/>
              <a:gd name="connsiteX16" fmla="*/ 6299 w 10000"/>
              <a:gd name="connsiteY16" fmla="*/ 2710 h 10000"/>
              <a:gd name="connsiteX17" fmla="*/ 6649 w 10000"/>
              <a:gd name="connsiteY17" fmla="*/ 2856 h 10000"/>
              <a:gd name="connsiteX18" fmla="*/ 6860 w 10000"/>
              <a:gd name="connsiteY18" fmla="*/ 2924 h 10000"/>
              <a:gd name="connsiteX19" fmla="*/ 7182 w 10000"/>
              <a:gd name="connsiteY19" fmla="*/ 3025 h 10000"/>
              <a:gd name="connsiteX20" fmla="*/ 7415 w 10000"/>
              <a:gd name="connsiteY20" fmla="*/ 3065 h 10000"/>
              <a:gd name="connsiteX21" fmla="*/ 7689 w 10000"/>
              <a:gd name="connsiteY21" fmla="*/ 3025 h 10000"/>
              <a:gd name="connsiteX22" fmla="*/ 7970 w 10000"/>
              <a:gd name="connsiteY22" fmla="*/ 2980 h 10000"/>
              <a:gd name="connsiteX23" fmla="*/ 8291 w 10000"/>
              <a:gd name="connsiteY23" fmla="*/ 3020 h 10000"/>
              <a:gd name="connsiteX24" fmla="*/ 8430 w 10000"/>
              <a:gd name="connsiteY24" fmla="*/ 3127 h 10000"/>
              <a:gd name="connsiteX25" fmla="*/ 8496 w 10000"/>
              <a:gd name="connsiteY25" fmla="*/ 3352 h 10000"/>
              <a:gd name="connsiteX26" fmla="*/ 8307 w 10000"/>
              <a:gd name="connsiteY26" fmla="*/ 3256 h 10000"/>
              <a:gd name="connsiteX27" fmla="*/ 8496 w 10000"/>
              <a:gd name="connsiteY27" fmla="*/ 3352 h 10000"/>
              <a:gd name="connsiteX28" fmla="*/ 8591 w 10000"/>
              <a:gd name="connsiteY28" fmla="*/ 3346 h 10000"/>
              <a:gd name="connsiteX29" fmla="*/ 8745 w 10000"/>
              <a:gd name="connsiteY29" fmla="*/ 3431 h 10000"/>
              <a:gd name="connsiteX30" fmla="*/ 8919 w 10000"/>
              <a:gd name="connsiteY30" fmla="*/ 3515 h 10000"/>
              <a:gd name="connsiteX31" fmla="*/ 9095 w 10000"/>
              <a:gd name="connsiteY31" fmla="*/ 3572 h 10000"/>
              <a:gd name="connsiteX32" fmla="*/ 9376 w 10000"/>
              <a:gd name="connsiteY32" fmla="*/ 3696 h 10000"/>
              <a:gd name="connsiteX33" fmla="*/ 9546 w 10000"/>
              <a:gd name="connsiteY33" fmla="*/ 3814 h 10000"/>
              <a:gd name="connsiteX34" fmla="*/ 9678 w 10000"/>
              <a:gd name="connsiteY34" fmla="*/ 3842 h 10000"/>
              <a:gd name="connsiteX35" fmla="*/ 9745 w 10000"/>
              <a:gd name="connsiteY35" fmla="*/ 3848 h 10000"/>
              <a:gd name="connsiteX36" fmla="*/ 9871 w 10000"/>
              <a:gd name="connsiteY36" fmla="*/ 3882 h 10000"/>
              <a:gd name="connsiteX37" fmla="*/ 9943 w 10000"/>
              <a:gd name="connsiteY37" fmla="*/ 4000 h 10000"/>
              <a:gd name="connsiteX38" fmla="*/ 9968 w 10000"/>
              <a:gd name="connsiteY38" fmla="*/ 4152 h 10000"/>
              <a:gd name="connsiteX39" fmla="*/ 10000 w 10000"/>
              <a:gd name="connsiteY39" fmla="*/ 4389 h 10000"/>
              <a:gd name="connsiteX40" fmla="*/ 9915 w 10000"/>
              <a:gd name="connsiteY40" fmla="*/ 4569 h 10000"/>
              <a:gd name="connsiteX41" fmla="*/ 9817 w 10000"/>
              <a:gd name="connsiteY41" fmla="*/ 4648 h 10000"/>
              <a:gd name="connsiteX42" fmla="*/ 9663 w 10000"/>
              <a:gd name="connsiteY42" fmla="*/ 4648 h 10000"/>
              <a:gd name="connsiteX43" fmla="*/ 9499 w 10000"/>
              <a:gd name="connsiteY43" fmla="*/ 4654 h 10000"/>
              <a:gd name="connsiteX44" fmla="*/ 9303 w 10000"/>
              <a:gd name="connsiteY44" fmla="*/ 4592 h 10000"/>
              <a:gd name="connsiteX45" fmla="*/ 9247 w 10000"/>
              <a:gd name="connsiteY45" fmla="*/ 4597 h 10000"/>
              <a:gd name="connsiteX46" fmla="*/ 9215 w 10000"/>
              <a:gd name="connsiteY46" fmla="*/ 4394 h 10000"/>
              <a:gd name="connsiteX47" fmla="*/ 9228 w 10000"/>
              <a:gd name="connsiteY47" fmla="*/ 4265 h 10000"/>
              <a:gd name="connsiteX48" fmla="*/ 9234 w 10000"/>
              <a:gd name="connsiteY48" fmla="*/ 4400 h 10000"/>
              <a:gd name="connsiteX49" fmla="*/ 9253 w 10000"/>
              <a:gd name="connsiteY49" fmla="*/ 4541 h 10000"/>
              <a:gd name="connsiteX50" fmla="*/ 9281 w 10000"/>
              <a:gd name="connsiteY50" fmla="*/ 4608 h 10000"/>
              <a:gd name="connsiteX51" fmla="*/ 9199 w 10000"/>
              <a:gd name="connsiteY51" fmla="*/ 4749 h 10000"/>
              <a:gd name="connsiteX52" fmla="*/ 9183 w 10000"/>
              <a:gd name="connsiteY52" fmla="*/ 4879 h 10000"/>
              <a:gd name="connsiteX53" fmla="*/ 9202 w 10000"/>
              <a:gd name="connsiteY53" fmla="*/ 4715 h 10000"/>
              <a:gd name="connsiteX54" fmla="*/ 9269 w 10000"/>
              <a:gd name="connsiteY54" fmla="*/ 4580 h 10000"/>
              <a:gd name="connsiteX55" fmla="*/ 9354 w 10000"/>
              <a:gd name="connsiteY55" fmla="*/ 4631 h 10000"/>
              <a:gd name="connsiteX56" fmla="*/ 9433 w 10000"/>
              <a:gd name="connsiteY56" fmla="*/ 4727 h 10000"/>
              <a:gd name="connsiteX57" fmla="*/ 9521 w 10000"/>
              <a:gd name="connsiteY57" fmla="*/ 4766 h 10000"/>
              <a:gd name="connsiteX58" fmla="*/ 9641 w 10000"/>
              <a:gd name="connsiteY58" fmla="*/ 4783 h 10000"/>
              <a:gd name="connsiteX59" fmla="*/ 9694 w 10000"/>
              <a:gd name="connsiteY59" fmla="*/ 4823 h 10000"/>
              <a:gd name="connsiteX60" fmla="*/ 9738 w 10000"/>
              <a:gd name="connsiteY60" fmla="*/ 4845 h 10000"/>
              <a:gd name="connsiteX61" fmla="*/ 9839 w 10000"/>
              <a:gd name="connsiteY61" fmla="*/ 4885 h 10000"/>
              <a:gd name="connsiteX62" fmla="*/ 9883 w 10000"/>
              <a:gd name="connsiteY62" fmla="*/ 4963 h 10000"/>
              <a:gd name="connsiteX63" fmla="*/ 9918 w 10000"/>
              <a:gd name="connsiteY63" fmla="*/ 5014 h 10000"/>
              <a:gd name="connsiteX64" fmla="*/ 9927 w 10000"/>
              <a:gd name="connsiteY64" fmla="*/ 5115 h 10000"/>
              <a:gd name="connsiteX65" fmla="*/ 9887 w 10000"/>
              <a:gd name="connsiteY65" fmla="*/ 5324 h 10000"/>
              <a:gd name="connsiteX66" fmla="*/ 9798 w 10000"/>
              <a:gd name="connsiteY66" fmla="*/ 5499 h 10000"/>
              <a:gd name="connsiteX67" fmla="*/ 9697 w 10000"/>
              <a:gd name="connsiteY67" fmla="*/ 5561 h 10000"/>
              <a:gd name="connsiteX68" fmla="*/ 9574 w 10000"/>
              <a:gd name="connsiteY68" fmla="*/ 5521 h 10000"/>
              <a:gd name="connsiteX69" fmla="*/ 9351 w 10000"/>
              <a:gd name="connsiteY69" fmla="*/ 5380 h 10000"/>
              <a:gd name="connsiteX70" fmla="*/ 9209 w 10000"/>
              <a:gd name="connsiteY70" fmla="*/ 5335 h 10000"/>
              <a:gd name="connsiteX71" fmla="*/ 9158 w 10000"/>
              <a:gd name="connsiteY71" fmla="*/ 5290 h 10000"/>
              <a:gd name="connsiteX72" fmla="*/ 9224 w 10000"/>
              <a:gd name="connsiteY72" fmla="*/ 5183 h 10000"/>
              <a:gd name="connsiteX73" fmla="*/ 9142 w 10000"/>
              <a:gd name="connsiteY73" fmla="*/ 5290 h 10000"/>
              <a:gd name="connsiteX74" fmla="*/ 9035 w 10000"/>
              <a:gd name="connsiteY74" fmla="*/ 5448 h 10000"/>
              <a:gd name="connsiteX75" fmla="*/ 9161 w 10000"/>
              <a:gd name="connsiteY75" fmla="*/ 5256 h 10000"/>
              <a:gd name="connsiteX76" fmla="*/ 9281 w 10000"/>
              <a:gd name="connsiteY76" fmla="*/ 5358 h 10000"/>
              <a:gd name="connsiteX77" fmla="*/ 9474 w 10000"/>
              <a:gd name="connsiteY77" fmla="*/ 5454 h 10000"/>
              <a:gd name="connsiteX78" fmla="*/ 9596 w 10000"/>
              <a:gd name="connsiteY78" fmla="*/ 5499 h 10000"/>
              <a:gd name="connsiteX79" fmla="*/ 9650 w 10000"/>
              <a:gd name="connsiteY79" fmla="*/ 5515 h 10000"/>
              <a:gd name="connsiteX80" fmla="*/ 9707 w 10000"/>
              <a:gd name="connsiteY80" fmla="*/ 5741 h 10000"/>
              <a:gd name="connsiteX81" fmla="*/ 9678 w 10000"/>
              <a:gd name="connsiteY81" fmla="*/ 5949 h 10000"/>
              <a:gd name="connsiteX82" fmla="*/ 9546 w 10000"/>
              <a:gd name="connsiteY82" fmla="*/ 6006 h 10000"/>
              <a:gd name="connsiteX83" fmla="*/ 9436 w 10000"/>
              <a:gd name="connsiteY83" fmla="*/ 6000 h 10000"/>
              <a:gd name="connsiteX84" fmla="*/ 9310 w 10000"/>
              <a:gd name="connsiteY84" fmla="*/ 6000 h 10000"/>
              <a:gd name="connsiteX85" fmla="*/ 9187 w 10000"/>
              <a:gd name="connsiteY85" fmla="*/ 5955 h 10000"/>
              <a:gd name="connsiteX86" fmla="*/ 9086 w 10000"/>
              <a:gd name="connsiteY86" fmla="*/ 5854 h 10000"/>
              <a:gd name="connsiteX87" fmla="*/ 8979 w 10000"/>
              <a:gd name="connsiteY87" fmla="*/ 5820 h 10000"/>
              <a:gd name="connsiteX88" fmla="*/ 8906 w 10000"/>
              <a:gd name="connsiteY88" fmla="*/ 5831 h 10000"/>
              <a:gd name="connsiteX89" fmla="*/ 8824 w 10000"/>
              <a:gd name="connsiteY89" fmla="*/ 5741 h 10000"/>
              <a:gd name="connsiteX90" fmla="*/ 8944 w 10000"/>
              <a:gd name="connsiteY90" fmla="*/ 5611 h 10000"/>
              <a:gd name="connsiteX91" fmla="*/ 8802 w 10000"/>
              <a:gd name="connsiteY91" fmla="*/ 5763 h 10000"/>
              <a:gd name="connsiteX92" fmla="*/ 8748 w 10000"/>
              <a:gd name="connsiteY92" fmla="*/ 5746 h 10000"/>
              <a:gd name="connsiteX93" fmla="*/ 8679 w 10000"/>
              <a:gd name="connsiteY93" fmla="*/ 5887 h 10000"/>
              <a:gd name="connsiteX94" fmla="*/ 8588 w 10000"/>
              <a:gd name="connsiteY94" fmla="*/ 5921 h 10000"/>
              <a:gd name="connsiteX95" fmla="*/ 8452 w 10000"/>
              <a:gd name="connsiteY95" fmla="*/ 5977 h 10000"/>
              <a:gd name="connsiteX96" fmla="*/ 8641 w 10000"/>
              <a:gd name="connsiteY96" fmla="*/ 5904 h 10000"/>
              <a:gd name="connsiteX97" fmla="*/ 8723 w 10000"/>
              <a:gd name="connsiteY97" fmla="*/ 5831 h 10000"/>
              <a:gd name="connsiteX98" fmla="*/ 8767 w 10000"/>
              <a:gd name="connsiteY98" fmla="*/ 5752 h 10000"/>
              <a:gd name="connsiteX99" fmla="*/ 8840 w 10000"/>
              <a:gd name="connsiteY99" fmla="*/ 5746 h 10000"/>
              <a:gd name="connsiteX100" fmla="*/ 8944 w 10000"/>
              <a:gd name="connsiteY100" fmla="*/ 5808 h 10000"/>
              <a:gd name="connsiteX101" fmla="*/ 9086 w 10000"/>
              <a:gd name="connsiteY101" fmla="*/ 5854 h 10000"/>
              <a:gd name="connsiteX102" fmla="*/ 9001 w 10000"/>
              <a:gd name="connsiteY102" fmla="*/ 5989 h 10000"/>
              <a:gd name="connsiteX103" fmla="*/ 8897 w 10000"/>
              <a:gd name="connsiteY103" fmla="*/ 6090 h 10000"/>
              <a:gd name="connsiteX104" fmla="*/ 8840 w 10000"/>
              <a:gd name="connsiteY104" fmla="*/ 6101 h 10000"/>
              <a:gd name="connsiteX105" fmla="*/ 8679 w 10000"/>
              <a:gd name="connsiteY105" fmla="*/ 6085 h 10000"/>
              <a:gd name="connsiteX106" fmla="*/ 8446 w 10000"/>
              <a:gd name="connsiteY106" fmla="*/ 6039 h 10000"/>
              <a:gd name="connsiteX107" fmla="*/ 8162 w 10000"/>
              <a:gd name="connsiteY107" fmla="*/ 5977 h 10000"/>
              <a:gd name="connsiteX108" fmla="*/ 7935 w 10000"/>
              <a:gd name="connsiteY108" fmla="*/ 5876 h 10000"/>
              <a:gd name="connsiteX109" fmla="*/ 7765 w 10000"/>
              <a:gd name="connsiteY109" fmla="*/ 5752 h 10000"/>
              <a:gd name="connsiteX110" fmla="*/ 7538 w 10000"/>
              <a:gd name="connsiteY110" fmla="*/ 5617 h 10000"/>
              <a:gd name="connsiteX111" fmla="*/ 7301 w 10000"/>
              <a:gd name="connsiteY111" fmla="*/ 5448 h 10000"/>
              <a:gd name="connsiteX112" fmla="*/ 7141 w 10000"/>
              <a:gd name="connsiteY112" fmla="*/ 5228 h 10000"/>
              <a:gd name="connsiteX113" fmla="*/ 6885 w 10000"/>
              <a:gd name="connsiteY113" fmla="*/ 5048 h 10000"/>
              <a:gd name="connsiteX114" fmla="*/ 6453 w 10000"/>
              <a:gd name="connsiteY114" fmla="*/ 4811 h 10000"/>
              <a:gd name="connsiteX115" fmla="*/ 5523 w 10000"/>
              <a:gd name="connsiteY115" fmla="*/ 4766 h 10000"/>
              <a:gd name="connsiteX116" fmla="*/ 4562 w 10000"/>
              <a:gd name="connsiteY116" fmla="*/ 4715 h 10000"/>
              <a:gd name="connsiteX117" fmla="*/ 3742 w 10000"/>
              <a:gd name="connsiteY117" fmla="*/ 4530 h 10000"/>
              <a:gd name="connsiteX118" fmla="*/ 2601 w 10000"/>
              <a:gd name="connsiteY118" fmla="*/ 3899 h 10000"/>
              <a:gd name="connsiteX119" fmla="*/ 1980 w 10000"/>
              <a:gd name="connsiteY119" fmla="*/ 3177 h 10000"/>
              <a:gd name="connsiteX120" fmla="*/ 1277 w 10000"/>
              <a:gd name="connsiteY120" fmla="*/ 2558 h 10000"/>
              <a:gd name="connsiteX121" fmla="*/ 2926 w 10000"/>
              <a:gd name="connsiteY121" fmla="*/ 4101 h 10000"/>
              <a:gd name="connsiteX122" fmla="*/ 3662 w 10000"/>
              <a:gd name="connsiteY122" fmla="*/ 4541 h 10000"/>
              <a:gd name="connsiteX123" fmla="*/ 3953 w 10000"/>
              <a:gd name="connsiteY123" fmla="*/ 5138 h 10000"/>
              <a:gd name="connsiteX124" fmla="*/ 3793 w 10000"/>
              <a:gd name="connsiteY124" fmla="*/ 6248 h 10000"/>
              <a:gd name="connsiteX125" fmla="*/ 3613 w 10000"/>
              <a:gd name="connsiteY125" fmla="*/ 7330 h 10000"/>
              <a:gd name="connsiteX126" fmla="*/ 3216 w 10000"/>
              <a:gd name="connsiteY126" fmla="*/ 10000 h 10000"/>
              <a:gd name="connsiteX127" fmla="*/ 2282 w 10000"/>
              <a:gd name="connsiteY127" fmla="*/ 7808 h 10000"/>
              <a:gd name="connsiteX0" fmla="*/ 2282 w 10000"/>
              <a:gd name="connsiteY0" fmla="*/ 7808 h 10000"/>
              <a:gd name="connsiteX1" fmla="*/ 1693 w 10000"/>
              <a:gd name="connsiteY1" fmla="*/ 6456 h 10000"/>
              <a:gd name="connsiteX2" fmla="*/ 1182 w 10000"/>
              <a:gd name="connsiteY2" fmla="*/ 5110 h 10000"/>
              <a:gd name="connsiteX3" fmla="*/ 921 w 10000"/>
              <a:gd name="connsiteY3" fmla="*/ 4434 h 10000"/>
              <a:gd name="connsiteX4" fmla="*/ 463 w 10000"/>
              <a:gd name="connsiteY4" fmla="*/ 2986 h 10000"/>
              <a:gd name="connsiteX5" fmla="*/ 233 w 10000"/>
              <a:gd name="connsiteY5" fmla="*/ 1831 h 10000"/>
              <a:gd name="connsiteX6" fmla="*/ 0 w 10000"/>
              <a:gd name="connsiteY6" fmla="*/ 879 h 10000"/>
              <a:gd name="connsiteX7" fmla="*/ 50 w 10000"/>
              <a:gd name="connsiteY7" fmla="*/ 45 h 10000"/>
              <a:gd name="connsiteX8" fmla="*/ 309 w 10000"/>
              <a:gd name="connsiteY8" fmla="*/ 0 h 10000"/>
              <a:gd name="connsiteX9" fmla="*/ 820 w 10000"/>
              <a:gd name="connsiteY9" fmla="*/ 0 h 10000"/>
              <a:gd name="connsiteX10" fmla="*/ 1576 w 10000"/>
              <a:gd name="connsiteY10" fmla="*/ 113 h 10000"/>
              <a:gd name="connsiteX11" fmla="*/ 2355 w 10000"/>
              <a:gd name="connsiteY11" fmla="*/ 361 h 10000"/>
              <a:gd name="connsiteX12" fmla="*/ 3058 w 10000"/>
              <a:gd name="connsiteY12" fmla="*/ 625 h 10000"/>
              <a:gd name="connsiteX13" fmla="*/ 3941 w 10000"/>
              <a:gd name="connsiteY13" fmla="*/ 1104 h 10000"/>
              <a:gd name="connsiteX14" fmla="*/ 4994 w 10000"/>
              <a:gd name="connsiteY14" fmla="*/ 1899 h 10000"/>
              <a:gd name="connsiteX15" fmla="*/ 5555 w 10000"/>
              <a:gd name="connsiteY15" fmla="*/ 2310 h 10000"/>
              <a:gd name="connsiteX16" fmla="*/ 6299 w 10000"/>
              <a:gd name="connsiteY16" fmla="*/ 2710 h 10000"/>
              <a:gd name="connsiteX17" fmla="*/ 6649 w 10000"/>
              <a:gd name="connsiteY17" fmla="*/ 2856 h 10000"/>
              <a:gd name="connsiteX18" fmla="*/ 6860 w 10000"/>
              <a:gd name="connsiteY18" fmla="*/ 2924 h 10000"/>
              <a:gd name="connsiteX19" fmla="*/ 7182 w 10000"/>
              <a:gd name="connsiteY19" fmla="*/ 3025 h 10000"/>
              <a:gd name="connsiteX20" fmla="*/ 7415 w 10000"/>
              <a:gd name="connsiteY20" fmla="*/ 3065 h 10000"/>
              <a:gd name="connsiteX21" fmla="*/ 7689 w 10000"/>
              <a:gd name="connsiteY21" fmla="*/ 3025 h 10000"/>
              <a:gd name="connsiteX22" fmla="*/ 7970 w 10000"/>
              <a:gd name="connsiteY22" fmla="*/ 2980 h 10000"/>
              <a:gd name="connsiteX23" fmla="*/ 8291 w 10000"/>
              <a:gd name="connsiteY23" fmla="*/ 3020 h 10000"/>
              <a:gd name="connsiteX24" fmla="*/ 8430 w 10000"/>
              <a:gd name="connsiteY24" fmla="*/ 3127 h 10000"/>
              <a:gd name="connsiteX25" fmla="*/ 8496 w 10000"/>
              <a:gd name="connsiteY25" fmla="*/ 3352 h 10000"/>
              <a:gd name="connsiteX26" fmla="*/ 8307 w 10000"/>
              <a:gd name="connsiteY26" fmla="*/ 3256 h 10000"/>
              <a:gd name="connsiteX27" fmla="*/ 8496 w 10000"/>
              <a:gd name="connsiteY27" fmla="*/ 3352 h 10000"/>
              <a:gd name="connsiteX28" fmla="*/ 8591 w 10000"/>
              <a:gd name="connsiteY28" fmla="*/ 3346 h 10000"/>
              <a:gd name="connsiteX29" fmla="*/ 8745 w 10000"/>
              <a:gd name="connsiteY29" fmla="*/ 3431 h 10000"/>
              <a:gd name="connsiteX30" fmla="*/ 8919 w 10000"/>
              <a:gd name="connsiteY30" fmla="*/ 3515 h 10000"/>
              <a:gd name="connsiteX31" fmla="*/ 9095 w 10000"/>
              <a:gd name="connsiteY31" fmla="*/ 3572 h 10000"/>
              <a:gd name="connsiteX32" fmla="*/ 9376 w 10000"/>
              <a:gd name="connsiteY32" fmla="*/ 3696 h 10000"/>
              <a:gd name="connsiteX33" fmla="*/ 9546 w 10000"/>
              <a:gd name="connsiteY33" fmla="*/ 3814 h 10000"/>
              <a:gd name="connsiteX34" fmla="*/ 9678 w 10000"/>
              <a:gd name="connsiteY34" fmla="*/ 3842 h 10000"/>
              <a:gd name="connsiteX35" fmla="*/ 9745 w 10000"/>
              <a:gd name="connsiteY35" fmla="*/ 3848 h 10000"/>
              <a:gd name="connsiteX36" fmla="*/ 9871 w 10000"/>
              <a:gd name="connsiteY36" fmla="*/ 3882 h 10000"/>
              <a:gd name="connsiteX37" fmla="*/ 9943 w 10000"/>
              <a:gd name="connsiteY37" fmla="*/ 4000 h 10000"/>
              <a:gd name="connsiteX38" fmla="*/ 9968 w 10000"/>
              <a:gd name="connsiteY38" fmla="*/ 4152 h 10000"/>
              <a:gd name="connsiteX39" fmla="*/ 10000 w 10000"/>
              <a:gd name="connsiteY39" fmla="*/ 4389 h 10000"/>
              <a:gd name="connsiteX40" fmla="*/ 9915 w 10000"/>
              <a:gd name="connsiteY40" fmla="*/ 4569 h 10000"/>
              <a:gd name="connsiteX41" fmla="*/ 9817 w 10000"/>
              <a:gd name="connsiteY41" fmla="*/ 4648 h 10000"/>
              <a:gd name="connsiteX42" fmla="*/ 9663 w 10000"/>
              <a:gd name="connsiteY42" fmla="*/ 4648 h 10000"/>
              <a:gd name="connsiteX43" fmla="*/ 9499 w 10000"/>
              <a:gd name="connsiteY43" fmla="*/ 4654 h 10000"/>
              <a:gd name="connsiteX44" fmla="*/ 9303 w 10000"/>
              <a:gd name="connsiteY44" fmla="*/ 4592 h 10000"/>
              <a:gd name="connsiteX45" fmla="*/ 9247 w 10000"/>
              <a:gd name="connsiteY45" fmla="*/ 4597 h 10000"/>
              <a:gd name="connsiteX46" fmla="*/ 9215 w 10000"/>
              <a:gd name="connsiteY46" fmla="*/ 4394 h 10000"/>
              <a:gd name="connsiteX47" fmla="*/ 9228 w 10000"/>
              <a:gd name="connsiteY47" fmla="*/ 4265 h 10000"/>
              <a:gd name="connsiteX48" fmla="*/ 9234 w 10000"/>
              <a:gd name="connsiteY48" fmla="*/ 4400 h 10000"/>
              <a:gd name="connsiteX49" fmla="*/ 9253 w 10000"/>
              <a:gd name="connsiteY49" fmla="*/ 4541 h 10000"/>
              <a:gd name="connsiteX50" fmla="*/ 9281 w 10000"/>
              <a:gd name="connsiteY50" fmla="*/ 4608 h 10000"/>
              <a:gd name="connsiteX51" fmla="*/ 9199 w 10000"/>
              <a:gd name="connsiteY51" fmla="*/ 4749 h 10000"/>
              <a:gd name="connsiteX52" fmla="*/ 9183 w 10000"/>
              <a:gd name="connsiteY52" fmla="*/ 4879 h 10000"/>
              <a:gd name="connsiteX53" fmla="*/ 9202 w 10000"/>
              <a:gd name="connsiteY53" fmla="*/ 4715 h 10000"/>
              <a:gd name="connsiteX54" fmla="*/ 9269 w 10000"/>
              <a:gd name="connsiteY54" fmla="*/ 4580 h 10000"/>
              <a:gd name="connsiteX55" fmla="*/ 9354 w 10000"/>
              <a:gd name="connsiteY55" fmla="*/ 4631 h 10000"/>
              <a:gd name="connsiteX56" fmla="*/ 9433 w 10000"/>
              <a:gd name="connsiteY56" fmla="*/ 4727 h 10000"/>
              <a:gd name="connsiteX57" fmla="*/ 9521 w 10000"/>
              <a:gd name="connsiteY57" fmla="*/ 4766 h 10000"/>
              <a:gd name="connsiteX58" fmla="*/ 9641 w 10000"/>
              <a:gd name="connsiteY58" fmla="*/ 4783 h 10000"/>
              <a:gd name="connsiteX59" fmla="*/ 9694 w 10000"/>
              <a:gd name="connsiteY59" fmla="*/ 4823 h 10000"/>
              <a:gd name="connsiteX60" fmla="*/ 9738 w 10000"/>
              <a:gd name="connsiteY60" fmla="*/ 4845 h 10000"/>
              <a:gd name="connsiteX61" fmla="*/ 9839 w 10000"/>
              <a:gd name="connsiteY61" fmla="*/ 4885 h 10000"/>
              <a:gd name="connsiteX62" fmla="*/ 9883 w 10000"/>
              <a:gd name="connsiteY62" fmla="*/ 4963 h 10000"/>
              <a:gd name="connsiteX63" fmla="*/ 9918 w 10000"/>
              <a:gd name="connsiteY63" fmla="*/ 5014 h 10000"/>
              <a:gd name="connsiteX64" fmla="*/ 9927 w 10000"/>
              <a:gd name="connsiteY64" fmla="*/ 5115 h 10000"/>
              <a:gd name="connsiteX65" fmla="*/ 9887 w 10000"/>
              <a:gd name="connsiteY65" fmla="*/ 5324 h 10000"/>
              <a:gd name="connsiteX66" fmla="*/ 9798 w 10000"/>
              <a:gd name="connsiteY66" fmla="*/ 5499 h 10000"/>
              <a:gd name="connsiteX67" fmla="*/ 9697 w 10000"/>
              <a:gd name="connsiteY67" fmla="*/ 5561 h 10000"/>
              <a:gd name="connsiteX68" fmla="*/ 9574 w 10000"/>
              <a:gd name="connsiteY68" fmla="*/ 5521 h 10000"/>
              <a:gd name="connsiteX69" fmla="*/ 9351 w 10000"/>
              <a:gd name="connsiteY69" fmla="*/ 5380 h 10000"/>
              <a:gd name="connsiteX70" fmla="*/ 9209 w 10000"/>
              <a:gd name="connsiteY70" fmla="*/ 5335 h 10000"/>
              <a:gd name="connsiteX71" fmla="*/ 9158 w 10000"/>
              <a:gd name="connsiteY71" fmla="*/ 5290 h 10000"/>
              <a:gd name="connsiteX72" fmla="*/ 9224 w 10000"/>
              <a:gd name="connsiteY72" fmla="*/ 5183 h 10000"/>
              <a:gd name="connsiteX73" fmla="*/ 9142 w 10000"/>
              <a:gd name="connsiteY73" fmla="*/ 5290 h 10000"/>
              <a:gd name="connsiteX74" fmla="*/ 9035 w 10000"/>
              <a:gd name="connsiteY74" fmla="*/ 5448 h 10000"/>
              <a:gd name="connsiteX75" fmla="*/ 9161 w 10000"/>
              <a:gd name="connsiteY75" fmla="*/ 5256 h 10000"/>
              <a:gd name="connsiteX76" fmla="*/ 9281 w 10000"/>
              <a:gd name="connsiteY76" fmla="*/ 5358 h 10000"/>
              <a:gd name="connsiteX77" fmla="*/ 9474 w 10000"/>
              <a:gd name="connsiteY77" fmla="*/ 5454 h 10000"/>
              <a:gd name="connsiteX78" fmla="*/ 9596 w 10000"/>
              <a:gd name="connsiteY78" fmla="*/ 5499 h 10000"/>
              <a:gd name="connsiteX79" fmla="*/ 9650 w 10000"/>
              <a:gd name="connsiteY79" fmla="*/ 5515 h 10000"/>
              <a:gd name="connsiteX80" fmla="*/ 9707 w 10000"/>
              <a:gd name="connsiteY80" fmla="*/ 5741 h 10000"/>
              <a:gd name="connsiteX81" fmla="*/ 9678 w 10000"/>
              <a:gd name="connsiteY81" fmla="*/ 5949 h 10000"/>
              <a:gd name="connsiteX82" fmla="*/ 9546 w 10000"/>
              <a:gd name="connsiteY82" fmla="*/ 6006 h 10000"/>
              <a:gd name="connsiteX83" fmla="*/ 9436 w 10000"/>
              <a:gd name="connsiteY83" fmla="*/ 6000 h 10000"/>
              <a:gd name="connsiteX84" fmla="*/ 9310 w 10000"/>
              <a:gd name="connsiteY84" fmla="*/ 6000 h 10000"/>
              <a:gd name="connsiteX85" fmla="*/ 9187 w 10000"/>
              <a:gd name="connsiteY85" fmla="*/ 5955 h 10000"/>
              <a:gd name="connsiteX86" fmla="*/ 9086 w 10000"/>
              <a:gd name="connsiteY86" fmla="*/ 5854 h 10000"/>
              <a:gd name="connsiteX87" fmla="*/ 8979 w 10000"/>
              <a:gd name="connsiteY87" fmla="*/ 5820 h 10000"/>
              <a:gd name="connsiteX88" fmla="*/ 8906 w 10000"/>
              <a:gd name="connsiteY88" fmla="*/ 5831 h 10000"/>
              <a:gd name="connsiteX89" fmla="*/ 8824 w 10000"/>
              <a:gd name="connsiteY89" fmla="*/ 5741 h 10000"/>
              <a:gd name="connsiteX90" fmla="*/ 8944 w 10000"/>
              <a:gd name="connsiteY90" fmla="*/ 5611 h 10000"/>
              <a:gd name="connsiteX91" fmla="*/ 8802 w 10000"/>
              <a:gd name="connsiteY91" fmla="*/ 5763 h 10000"/>
              <a:gd name="connsiteX92" fmla="*/ 8748 w 10000"/>
              <a:gd name="connsiteY92" fmla="*/ 5746 h 10000"/>
              <a:gd name="connsiteX93" fmla="*/ 8679 w 10000"/>
              <a:gd name="connsiteY93" fmla="*/ 5887 h 10000"/>
              <a:gd name="connsiteX94" fmla="*/ 8588 w 10000"/>
              <a:gd name="connsiteY94" fmla="*/ 5921 h 10000"/>
              <a:gd name="connsiteX95" fmla="*/ 8452 w 10000"/>
              <a:gd name="connsiteY95" fmla="*/ 5977 h 10000"/>
              <a:gd name="connsiteX96" fmla="*/ 8641 w 10000"/>
              <a:gd name="connsiteY96" fmla="*/ 5904 h 10000"/>
              <a:gd name="connsiteX97" fmla="*/ 8723 w 10000"/>
              <a:gd name="connsiteY97" fmla="*/ 5831 h 10000"/>
              <a:gd name="connsiteX98" fmla="*/ 8767 w 10000"/>
              <a:gd name="connsiteY98" fmla="*/ 5752 h 10000"/>
              <a:gd name="connsiteX99" fmla="*/ 8840 w 10000"/>
              <a:gd name="connsiteY99" fmla="*/ 5746 h 10000"/>
              <a:gd name="connsiteX100" fmla="*/ 8944 w 10000"/>
              <a:gd name="connsiteY100" fmla="*/ 5808 h 10000"/>
              <a:gd name="connsiteX101" fmla="*/ 9086 w 10000"/>
              <a:gd name="connsiteY101" fmla="*/ 5854 h 10000"/>
              <a:gd name="connsiteX102" fmla="*/ 9001 w 10000"/>
              <a:gd name="connsiteY102" fmla="*/ 5989 h 10000"/>
              <a:gd name="connsiteX103" fmla="*/ 8897 w 10000"/>
              <a:gd name="connsiteY103" fmla="*/ 6090 h 10000"/>
              <a:gd name="connsiteX104" fmla="*/ 8840 w 10000"/>
              <a:gd name="connsiteY104" fmla="*/ 6101 h 10000"/>
              <a:gd name="connsiteX105" fmla="*/ 8679 w 10000"/>
              <a:gd name="connsiteY105" fmla="*/ 6085 h 10000"/>
              <a:gd name="connsiteX106" fmla="*/ 8446 w 10000"/>
              <a:gd name="connsiteY106" fmla="*/ 6039 h 10000"/>
              <a:gd name="connsiteX107" fmla="*/ 8162 w 10000"/>
              <a:gd name="connsiteY107" fmla="*/ 5977 h 10000"/>
              <a:gd name="connsiteX108" fmla="*/ 7935 w 10000"/>
              <a:gd name="connsiteY108" fmla="*/ 5876 h 10000"/>
              <a:gd name="connsiteX109" fmla="*/ 7765 w 10000"/>
              <a:gd name="connsiteY109" fmla="*/ 5752 h 10000"/>
              <a:gd name="connsiteX110" fmla="*/ 7538 w 10000"/>
              <a:gd name="connsiteY110" fmla="*/ 5617 h 10000"/>
              <a:gd name="connsiteX111" fmla="*/ 7301 w 10000"/>
              <a:gd name="connsiteY111" fmla="*/ 5448 h 10000"/>
              <a:gd name="connsiteX112" fmla="*/ 7141 w 10000"/>
              <a:gd name="connsiteY112" fmla="*/ 5228 h 10000"/>
              <a:gd name="connsiteX113" fmla="*/ 6885 w 10000"/>
              <a:gd name="connsiteY113" fmla="*/ 5048 h 10000"/>
              <a:gd name="connsiteX114" fmla="*/ 6453 w 10000"/>
              <a:gd name="connsiteY114" fmla="*/ 4811 h 10000"/>
              <a:gd name="connsiteX115" fmla="*/ 5523 w 10000"/>
              <a:gd name="connsiteY115" fmla="*/ 4766 h 10000"/>
              <a:gd name="connsiteX116" fmla="*/ 4562 w 10000"/>
              <a:gd name="connsiteY116" fmla="*/ 4715 h 10000"/>
              <a:gd name="connsiteX117" fmla="*/ 3742 w 10000"/>
              <a:gd name="connsiteY117" fmla="*/ 4530 h 10000"/>
              <a:gd name="connsiteX118" fmla="*/ 2601 w 10000"/>
              <a:gd name="connsiteY118" fmla="*/ 3899 h 10000"/>
              <a:gd name="connsiteX119" fmla="*/ 1980 w 10000"/>
              <a:gd name="connsiteY119" fmla="*/ 3177 h 10000"/>
              <a:gd name="connsiteX120" fmla="*/ 1277 w 10000"/>
              <a:gd name="connsiteY120" fmla="*/ 2558 h 10000"/>
              <a:gd name="connsiteX121" fmla="*/ 2926 w 10000"/>
              <a:gd name="connsiteY121" fmla="*/ 4101 h 10000"/>
              <a:gd name="connsiteX122" fmla="*/ 3662 w 10000"/>
              <a:gd name="connsiteY122" fmla="*/ 4541 h 10000"/>
              <a:gd name="connsiteX123" fmla="*/ 3967 w 10000"/>
              <a:gd name="connsiteY123" fmla="*/ 4640 h 10000"/>
              <a:gd name="connsiteX124" fmla="*/ 3793 w 10000"/>
              <a:gd name="connsiteY124" fmla="*/ 6248 h 10000"/>
              <a:gd name="connsiteX125" fmla="*/ 3613 w 10000"/>
              <a:gd name="connsiteY125" fmla="*/ 7330 h 10000"/>
              <a:gd name="connsiteX126" fmla="*/ 3216 w 10000"/>
              <a:gd name="connsiteY126" fmla="*/ 10000 h 10000"/>
              <a:gd name="connsiteX127" fmla="*/ 2282 w 10000"/>
              <a:gd name="connsiteY127" fmla="*/ 7808 h 10000"/>
              <a:gd name="connsiteX0" fmla="*/ 2282 w 10000"/>
              <a:gd name="connsiteY0" fmla="*/ 7808 h 8752"/>
              <a:gd name="connsiteX1" fmla="*/ 1693 w 10000"/>
              <a:gd name="connsiteY1" fmla="*/ 6456 h 8752"/>
              <a:gd name="connsiteX2" fmla="*/ 1182 w 10000"/>
              <a:gd name="connsiteY2" fmla="*/ 5110 h 8752"/>
              <a:gd name="connsiteX3" fmla="*/ 921 w 10000"/>
              <a:gd name="connsiteY3" fmla="*/ 4434 h 8752"/>
              <a:gd name="connsiteX4" fmla="*/ 463 w 10000"/>
              <a:gd name="connsiteY4" fmla="*/ 2986 h 8752"/>
              <a:gd name="connsiteX5" fmla="*/ 233 w 10000"/>
              <a:gd name="connsiteY5" fmla="*/ 1831 h 8752"/>
              <a:gd name="connsiteX6" fmla="*/ 0 w 10000"/>
              <a:gd name="connsiteY6" fmla="*/ 879 h 8752"/>
              <a:gd name="connsiteX7" fmla="*/ 50 w 10000"/>
              <a:gd name="connsiteY7" fmla="*/ 45 h 8752"/>
              <a:gd name="connsiteX8" fmla="*/ 309 w 10000"/>
              <a:gd name="connsiteY8" fmla="*/ 0 h 8752"/>
              <a:gd name="connsiteX9" fmla="*/ 820 w 10000"/>
              <a:gd name="connsiteY9" fmla="*/ 0 h 8752"/>
              <a:gd name="connsiteX10" fmla="*/ 1576 w 10000"/>
              <a:gd name="connsiteY10" fmla="*/ 113 h 8752"/>
              <a:gd name="connsiteX11" fmla="*/ 2355 w 10000"/>
              <a:gd name="connsiteY11" fmla="*/ 361 h 8752"/>
              <a:gd name="connsiteX12" fmla="*/ 3058 w 10000"/>
              <a:gd name="connsiteY12" fmla="*/ 625 h 8752"/>
              <a:gd name="connsiteX13" fmla="*/ 3941 w 10000"/>
              <a:gd name="connsiteY13" fmla="*/ 1104 h 8752"/>
              <a:gd name="connsiteX14" fmla="*/ 4994 w 10000"/>
              <a:gd name="connsiteY14" fmla="*/ 1899 h 8752"/>
              <a:gd name="connsiteX15" fmla="*/ 5555 w 10000"/>
              <a:gd name="connsiteY15" fmla="*/ 2310 h 8752"/>
              <a:gd name="connsiteX16" fmla="*/ 6299 w 10000"/>
              <a:gd name="connsiteY16" fmla="*/ 2710 h 8752"/>
              <a:gd name="connsiteX17" fmla="*/ 6649 w 10000"/>
              <a:gd name="connsiteY17" fmla="*/ 2856 h 8752"/>
              <a:gd name="connsiteX18" fmla="*/ 6860 w 10000"/>
              <a:gd name="connsiteY18" fmla="*/ 2924 h 8752"/>
              <a:gd name="connsiteX19" fmla="*/ 7182 w 10000"/>
              <a:gd name="connsiteY19" fmla="*/ 3025 h 8752"/>
              <a:gd name="connsiteX20" fmla="*/ 7415 w 10000"/>
              <a:gd name="connsiteY20" fmla="*/ 3065 h 8752"/>
              <a:gd name="connsiteX21" fmla="*/ 7689 w 10000"/>
              <a:gd name="connsiteY21" fmla="*/ 3025 h 8752"/>
              <a:gd name="connsiteX22" fmla="*/ 7970 w 10000"/>
              <a:gd name="connsiteY22" fmla="*/ 2980 h 8752"/>
              <a:gd name="connsiteX23" fmla="*/ 8291 w 10000"/>
              <a:gd name="connsiteY23" fmla="*/ 3020 h 8752"/>
              <a:gd name="connsiteX24" fmla="*/ 8430 w 10000"/>
              <a:gd name="connsiteY24" fmla="*/ 3127 h 8752"/>
              <a:gd name="connsiteX25" fmla="*/ 8496 w 10000"/>
              <a:gd name="connsiteY25" fmla="*/ 3352 h 8752"/>
              <a:gd name="connsiteX26" fmla="*/ 8307 w 10000"/>
              <a:gd name="connsiteY26" fmla="*/ 3256 h 8752"/>
              <a:gd name="connsiteX27" fmla="*/ 8496 w 10000"/>
              <a:gd name="connsiteY27" fmla="*/ 3352 h 8752"/>
              <a:gd name="connsiteX28" fmla="*/ 8591 w 10000"/>
              <a:gd name="connsiteY28" fmla="*/ 3346 h 8752"/>
              <a:gd name="connsiteX29" fmla="*/ 8745 w 10000"/>
              <a:gd name="connsiteY29" fmla="*/ 3431 h 8752"/>
              <a:gd name="connsiteX30" fmla="*/ 8919 w 10000"/>
              <a:gd name="connsiteY30" fmla="*/ 3515 h 8752"/>
              <a:gd name="connsiteX31" fmla="*/ 9095 w 10000"/>
              <a:gd name="connsiteY31" fmla="*/ 3572 h 8752"/>
              <a:gd name="connsiteX32" fmla="*/ 9376 w 10000"/>
              <a:gd name="connsiteY32" fmla="*/ 3696 h 8752"/>
              <a:gd name="connsiteX33" fmla="*/ 9546 w 10000"/>
              <a:gd name="connsiteY33" fmla="*/ 3814 h 8752"/>
              <a:gd name="connsiteX34" fmla="*/ 9678 w 10000"/>
              <a:gd name="connsiteY34" fmla="*/ 3842 h 8752"/>
              <a:gd name="connsiteX35" fmla="*/ 9745 w 10000"/>
              <a:gd name="connsiteY35" fmla="*/ 3848 h 8752"/>
              <a:gd name="connsiteX36" fmla="*/ 9871 w 10000"/>
              <a:gd name="connsiteY36" fmla="*/ 3882 h 8752"/>
              <a:gd name="connsiteX37" fmla="*/ 9943 w 10000"/>
              <a:gd name="connsiteY37" fmla="*/ 4000 h 8752"/>
              <a:gd name="connsiteX38" fmla="*/ 9968 w 10000"/>
              <a:gd name="connsiteY38" fmla="*/ 4152 h 8752"/>
              <a:gd name="connsiteX39" fmla="*/ 10000 w 10000"/>
              <a:gd name="connsiteY39" fmla="*/ 4389 h 8752"/>
              <a:gd name="connsiteX40" fmla="*/ 9915 w 10000"/>
              <a:gd name="connsiteY40" fmla="*/ 4569 h 8752"/>
              <a:gd name="connsiteX41" fmla="*/ 9817 w 10000"/>
              <a:gd name="connsiteY41" fmla="*/ 4648 h 8752"/>
              <a:gd name="connsiteX42" fmla="*/ 9663 w 10000"/>
              <a:gd name="connsiteY42" fmla="*/ 4648 h 8752"/>
              <a:gd name="connsiteX43" fmla="*/ 9499 w 10000"/>
              <a:gd name="connsiteY43" fmla="*/ 4654 h 8752"/>
              <a:gd name="connsiteX44" fmla="*/ 9303 w 10000"/>
              <a:gd name="connsiteY44" fmla="*/ 4592 h 8752"/>
              <a:gd name="connsiteX45" fmla="*/ 9247 w 10000"/>
              <a:gd name="connsiteY45" fmla="*/ 4597 h 8752"/>
              <a:gd name="connsiteX46" fmla="*/ 9215 w 10000"/>
              <a:gd name="connsiteY46" fmla="*/ 4394 h 8752"/>
              <a:gd name="connsiteX47" fmla="*/ 9228 w 10000"/>
              <a:gd name="connsiteY47" fmla="*/ 4265 h 8752"/>
              <a:gd name="connsiteX48" fmla="*/ 9234 w 10000"/>
              <a:gd name="connsiteY48" fmla="*/ 4400 h 8752"/>
              <a:gd name="connsiteX49" fmla="*/ 9253 w 10000"/>
              <a:gd name="connsiteY49" fmla="*/ 4541 h 8752"/>
              <a:gd name="connsiteX50" fmla="*/ 9281 w 10000"/>
              <a:gd name="connsiteY50" fmla="*/ 4608 h 8752"/>
              <a:gd name="connsiteX51" fmla="*/ 9199 w 10000"/>
              <a:gd name="connsiteY51" fmla="*/ 4749 h 8752"/>
              <a:gd name="connsiteX52" fmla="*/ 9183 w 10000"/>
              <a:gd name="connsiteY52" fmla="*/ 4879 h 8752"/>
              <a:gd name="connsiteX53" fmla="*/ 9202 w 10000"/>
              <a:gd name="connsiteY53" fmla="*/ 4715 h 8752"/>
              <a:gd name="connsiteX54" fmla="*/ 9269 w 10000"/>
              <a:gd name="connsiteY54" fmla="*/ 4580 h 8752"/>
              <a:gd name="connsiteX55" fmla="*/ 9354 w 10000"/>
              <a:gd name="connsiteY55" fmla="*/ 4631 h 8752"/>
              <a:gd name="connsiteX56" fmla="*/ 9433 w 10000"/>
              <a:gd name="connsiteY56" fmla="*/ 4727 h 8752"/>
              <a:gd name="connsiteX57" fmla="*/ 9521 w 10000"/>
              <a:gd name="connsiteY57" fmla="*/ 4766 h 8752"/>
              <a:gd name="connsiteX58" fmla="*/ 9641 w 10000"/>
              <a:gd name="connsiteY58" fmla="*/ 4783 h 8752"/>
              <a:gd name="connsiteX59" fmla="*/ 9694 w 10000"/>
              <a:gd name="connsiteY59" fmla="*/ 4823 h 8752"/>
              <a:gd name="connsiteX60" fmla="*/ 9738 w 10000"/>
              <a:gd name="connsiteY60" fmla="*/ 4845 h 8752"/>
              <a:gd name="connsiteX61" fmla="*/ 9839 w 10000"/>
              <a:gd name="connsiteY61" fmla="*/ 4885 h 8752"/>
              <a:gd name="connsiteX62" fmla="*/ 9883 w 10000"/>
              <a:gd name="connsiteY62" fmla="*/ 4963 h 8752"/>
              <a:gd name="connsiteX63" fmla="*/ 9918 w 10000"/>
              <a:gd name="connsiteY63" fmla="*/ 5014 h 8752"/>
              <a:gd name="connsiteX64" fmla="*/ 9927 w 10000"/>
              <a:gd name="connsiteY64" fmla="*/ 5115 h 8752"/>
              <a:gd name="connsiteX65" fmla="*/ 9887 w 10000"/>
              <a:gd name="connsiteY65" fmla="*/ 5324 h 8752"/>
              <a:gd name="connsiteX66" fmla="*/ 9798 w 10000"/>
              <a:gd name="connsiteY66" fmla="*/ 5499 h 8752"/>
              <a:gd name="connsiteX67" fmla="*/ 9697 w 10000"/>
              <a:gd name="connsiteY67" fmla="*/ 5561 h 8752"/>
              <a:gd name="connsiteX68" fmla="*/ 9574 w 10000"/>
              <a:gd name="connsiteY68" fmla="*/ 5521 h 8752"/>
              <a:gd name="connsiteX69" fmla="*/ 9351 w 10000"/>
              <a:gd name="connsiteY69" fmla="*/ 5380 h 8752"/>
              <a:gd name="connsiteX70" fmla="*/ 9209 w 10000"/>
              <a:gd name="connsiteY70" fmla="*/ 5335 h 8752"/>
              <a:gd name="connsiteX71" fmla="*/ 9158 w 10000"/>
              <a:gd name="connsiteY71" fmla="*/ 5290 h 8752"/>
              <a:gd name="connsiteX72" fmla="*/ 9224 w 10000"/>
              <a:gd name="connsiteY72" fmla="*/ 5183 h 8752"/>
              <a:gd name="connsiteX73" fmla="*/ 9142 w 10000"/>
              <a:gd name="connsiteY73" fmla="*/ 5290 h 8752"/>
              <a:gd name="connsiteX74" fmla="*/ 9035 w 10000"/>
              <a:gd name="connsiteY74" fmla="*/ 5448 h 8752"/>
              <a:gd name="connsiteX75" fmla="*/ 9161 w 10000"/>
              <a:gd name="connsiteY75" fmla="*/ 5256 h 8752"/>
              <a:gd name="connsiteX76" fmla="*/ 9281 w 10000"/>
              <a:gd name="connsiteY76" fmla="*/ 5358 h 8752"/>
              <a:gd name="connsiteX77" fmla="*/ 9474 w 10000"/>
              <a:gd name="connsiteY77" fmla="*/ 5454 h 8752"/>
              <a:gd name="connsiteX78" fmla="*/ 9596 w 10000"/>
              <a:gd name="connsiteY78" fmla="*/ 5499 h 8752"/>
              <a:gd name="connsiteX79" fmla="*/ 9650 w 10000"/>
              <a:gd name="connsiteY79" fmla="*/ 5515 h 8752"/>
              <a:gd name="connsiteX80" fmla="*/ 9707 w 10000"/>
              <a:gd name="connsiteY80" fmla="*/ 5741 h 8752"/>
              <a:gd name="connsiteX81" fmla="*/ 9678 w 10000"/>
              <a:gd name="connsiteY81" fmla="*/ 5949 h 8752"/>
              <a:gd name="connsiteX82" fmla="*/ 9546 w 10000"/>
              <a:gd name="connsiteY82" fmla="*/ 6006 h 8752"/>
              <a:gd name="connsiteX83" fmla="*/ 9436 w 10000"/>
              <a:gd name="connsiteY83" fmla="*/ 6000 h 8752"/>
              <a:gd name="connsiteX84" fmla="*/ 9310 w 10000"/>
              <a:gd name="connsiteY84" fmla="*/ 6000 h 8752"/>
              <a:gd name="connsiteX85" fmla="*/ 9187 w 10000"/>
              <a:gd name="connsiteY85" fmla="*/ 5955 h 8752"/>
              <a:gd name="connsiteX86" fmla="*/ 9086 w 10000"/>
              <a:gd name="connsiteY86" fmla="*/ 5854 h 8752"/>
              <a:gd name="connsiteX87" fmla="*/ 8979 w 10000"/>
              <a:gd name="connsiteY87" fmla="*/ 5820 h 8752"/>
              <a:gd name="connsiteX88" fmla="*/ 8906 w 10000"/>
              <a:gd name="connsiteY88" fmla="*/ 5831 h 8752"/>
              <a:gd name="connsiteX89" fmla="*/ 8824 w 10000"/>
              <a:gd name="connsiteY89" fmla="*/ 5741 h 8752"/>
              <a:gd name="connsiteX90" fmla="*/ 8944 w 10000"/>
              <a:gd name="connsiteY90" fmla="*/ 5611 h 8752"/>
              <a:gd name="connsiteX91" fmla="*/ 8802 w 10000"/>
              <a:gd name="connsiteY91" fmla="*/ 5763 h 8752"/>
              <a:gd name="connsiteX92" fmla="*/ 8748 w 10000"/>
              <a:gd name="connsiteY92" fmla="*/ 5746 h 8752"/>
              <a:gd name="connsiteX93" fmla="*/ 8679 w 10000"/>
              <a:gd name="connsiteY93" fmla="*/ 5887 h 8752"/>
              <a:gd name="connsiteX94" fmla="*/ 8588 w 10000"/>
              <a:gd name="connsiteY94" fmla="*/ 5921 h 8752"/>
              <a:gd name="connsiteX95" fmla="*/ 8452 w 10000"/>
              <a:gd name="connsiteY95" fmla="*/ 5977 h 8752"/>
              <a:gd name="connsiteX96" fmla="*/ 8641 w 10000"/>
              <a:gd name="connsiteY96" fmla="*/ 5904 h 8752"/>
              <a:gd name="connsiteX97" fmla="*/ 8723 w 10000"/>
              <a:gd name="connsiteY97" fmla="*/ 5831 h 8752"/>
              <a:gd name="connsiteX98" fmla="*/ 8767 w 10000"/>
              <a:gd name="connsiteY98" fmla="*/ 5752 h 8752"/>
              <a:gd name="connsiteX99" fmla="*/ 8840 w 10000"/>
              <a:gd name="connsiteY99" fmla="*/ 5746 h 8752"/>
              <a:gd name="connsiteX100" fmla="*/ 8944 w 10000"/>
              <a:gd name="connsiteY100" fmla="*/ 5808 h 8752"/>
              <a:gd name="connsiteX101" fmla="*/ 9086 w 10000"/>
              <a:gd name="connsiteY101" fmla="*/ 5854 h 8752"/>
              <a:gd name="connsiteX102" fmla="*/ 9001 w 10000"/>
              <a:gd name="connsiteY102" fmla="*/ 5989 h 8752"/>
              <a:gd name="connsiteX103" fmla="*/ 8897 w 10000"/>
              <a:gd name="connsiteY103" fmla="*/ 6090 h 8752"/>
              <a:gd name="connsiteX104" fmla="*/ 8840 w 10000"/>
              <a:gd name="connsiteY104" fmla="*/ 6101 h 8752"/>
              <a:gd name="connsiteX105" fmla="*/ 8679 w 10000"/>
              <a:gd name="connsiteY105" fmla="*/ 6085 h 8752"/>
              <a:gd name="connsiteX106" fmla="*/ 8446 w 10000"/>
              <a:gd name="connsiteY106" fmla="*/ 6039 h 8752"/>
              <a:gd name="connsiteX107" fmla="*/ 8162 w 10000"/>
              <a:gd name="connsiteY107" fmla="*/ 5977 h 8752"/>
              <a:gd name="connsiteX108" fmla="*/ 7935 w 10000"/>
              <a:gd name="connsiteY108" fmla="*/ 5876 h 8752"/>
              <a:gd name="connsiteX109" fmla="*/ 7765 w 10000"/>
              <a:gd name="connsiteY109" fmla="*/ 5752 h 8752"/>
              <a:gd name="connsiteX110" fmla="*/ 7538 w 10000"/>
              <a:gd name="connsiteY110" fmla="*/ 5617 h 8752"/>
              <a:gd name="connsiteX111" fmla="*/ 7301 w 10000"/>
              <a:gd name="connsiteY111" fmla="*/ 5448 h 8752"/>
              <a:gd name="connsiteX112" fmla="*/ 7141 w 10000"/>
              <a:gd name="connsiteY112" fmla="*/ 5228 h 8752"/>
              <a:gd name="connsiteX113" fmla="*/ 6885 w 10000"/>
              <a:gd name="connsiteY113" fmla="*/ 5048 h 8752"/>
              <a:gd name="connsiteX114" fmla="*/ 6453 w 10000"/>
              <a:gd name="connsiteY114" fmla="*/ 4811 h 8752"/>
              <a:gd name="connsiteX115" fmla="*/ 5523 w 10000"/>
              <a:gd name="connsiteY115" fmla="*/ 4766 h 8752"/>
              <a:gd name="connsiteX116" fmla="*/ 4562 w 10000"/>
              <a:gd name="connsiteY116" fmla="*/ 4715 h 8752"/>
              <a:gd name="connsiteX117" fmla="*/ 3742 w 10000"/>
              <a:gd name="connsiteY117" fmla="*/ 4530 h 8752"/>
              <a:gd name="connsiteX118" fmla="*/ 2601 w 10000"/>
              <a:gd name="connsiteY118" fmla="*/ 3899 h 8752"/>
              <a:gd name="connsiteX119" fmla="*/ 1980 w 10000"/>
              <a:gd name="connsiteY119" fmla="*/ 3177 h 8752"/>
              <a:gd name="connsiteX120" fmla="*/ 1277 w 10000"/>
              <a:gd name="connsiteY120" fmla="*/ 2558 h 8752"/>
              <a:gd name="connsiteX121" fmla="*/ 2926 w 10000"/>
              <a:gd name="connsiteY121" fmla="*/ 4101 h 8752"/>
              <a:gd name="connsiteX122" fmla="*/ 3662 w 10000"/>
              <a:gd name="connsiteY122" fmla="*/ 4541 h 8752"/>
              <a:gd name="connsiteX123" fmla="*/ 3967 w 10000"/>
              <a:gd name="connsiteY123" fmla="*/ 4640 h 8752"/>
              <a:gd name="connsiteX124" fmla="*/ 3793 w 10000"/>
              <a:gd name="connsiteY124" fmla="*/ 6248 h 8752"/>
              <a:gd name="connsiteX125" fmla="*/ 3613 w 10000"/>
              <a:gd name="connsiteY125" fmla="*/ 7330 h 8752"/>
              <a:gd name="connsiteX126" fmla="*/ 3428 w 10000"/>
              <a:gd name="connsiteY126" fmla="*/ 8752 h 8752"/>
              <a:gd name="connsiteX127" fmla="*/ 2282 w 10000"/>
              <a:gd name="connsiteY127" fmla="*/ 7808 h 8752"/>
              <a:gd name="connsiteX0" fmla="*/ 2399 w 10000"/>
              <a:gd name="connsiteY0" fmla="*/ 8636 h 10000"/>
              <a:gd name="connsiteX1" fmla="*/ 1693 w 10000"/>
              <a:gd name="connsiteY1" fmla="*/ 7377 h 10000"/>
              <a:gd name="connsiteX2" fmla="*/ 1182 w 10000"/>
              <a:gd name="connsiteY2" fmla="*/ 5839 h 10000"/>
              <a:gd name="connsiteX3" fmla="*/ 921 w 10000"/>
              <a:gd name="connsiteY3" fmla="*/ 5066 h 10000"/>
              <a:gd name="connsiteX4" fmla="*/ 463 w 10000"/>
              <a:gd name="connsiteY4" fmla="*/ 3412 h 10000"/>
              <a:gd name="connsiteX5" fmla="*/ 233 w 10000"/>
              <a:gd name="connsiteY5" fmla="*/ 2092 h 10000"/>
              <a:gd name="connsiteX6" fmla="*/ 0 w 10000"/>
              <a:gd name="connsiteY6" fmla="*/ 1004 h 10000"/>
              <a:gd name="connsiteX7" fmla="*/ 50 w 10000"/>
              <a:gd name="connsiteY7" fmla="*/ 51 h 10000"/>
              <a:gd name="connsiteX8" fmla="*/ 309 w 10000"/>
              <a:gd name="connsiteY8" fmla="*/ 0 h 10000"/>
              <a:gd name="connsiteX9" fmla="*/ 820 w 10000"/>
              <a:gd name="connsiteY9" fmla="*/ 0 h 10000"/>
              <a:gd name="connsiteX10" fmla="*/ 1576 w 10000"/>
              <a:gd name="connsiteY10" fmla="*/ 129 h 10000"/>
              <a:gd name="connsiteX11" fmla="*/ 2355 w 10000"/>
              <a:gd name="connsiteY11" fmla="*/ 412 h 10000"/>
              <a:gd name="connsiteX12" fmla="*/ 3058 w 10000"/>
              <a:gd name="connsiteY12" fmla="*/ 714 h 10000"/>
              <a:gd name="connsiteX13" fmla="*/ 3941 w 10000"/>
              <a:gd name="connsiteY13" fmla="*/ 1261 h 10000"/>
              <a:gd name="connsiteX14" fmla="*/ 4994 w 10000"/>
              <a:gd name="connsiteY14" fmla="*/ 2170 h 10000"/>
              <a:gd name="connsiteX15" fmla="*/ 5555 w 10000"/>
              <a:gd name="connsiteY15" fmla="*/ 2639 h 10000"/>
              <a:gd name="connsiteX16" fmla="*/ 6299 w 10000"/>
              <a:gd name="connsiteY16" fmla="*/ 3096 h 10000"/>
              <a:gd name="connsiteX17" fmla="*/ 6649 w 10000"/>
              <a:gd name="connsiteY17" fmla="*/ 3263 h 10000"/>
              <a:gd name="connsiteX18" fmla="*/ 6860 w 10000"/>
              <a:gd name="connsiteY18" fmla="*/ 3341 h 10000"/>
              <a:gd name="connsiteX19" fmla="*/ 7182 w 10000"/>
              <a:gd name="connsiteY19" fmla="*/ 3456 h 10000"/>
              <a:gd name="connsiteX20" fmla="*/ 7415 w 10000"/>
              <a:gd name="connsiteY20" fmla="*/ 3502 h 10000"/>
              <a:gd name="connsiteX21" fmla="*/ 7689 w 10000"/>
              <a:gd name="connsiteY21" fmla="*/ 3456 h 10000"/>
              <a:gd name="connsiteX22" fmla="*/ 7970 w 10000"/>
              <a:gd name="connsiteY22" fmla="*/ 3405 h 10000"/>
              <a:gd name="connsiteX23" fmla="*/ 8291 w 10000"/>
              <a:gd name="connsiteY23" fmla="*/ 3451 h 10000"/>
              <a:gd name="connsiteX24" fmla="*/ 8430 w 10000"/>
              <a:gd name="connsiteY24" fmla="*/ 3573 h 10000"/>
              <a:gd name="connsiteX25" fmla="*/ 8496 w 10000"/>
              <a:gd name="connsiteY25" fmla="*/ 3830 h 10000"/>
              <a:gd name="connsiteX26" fmla="*/ 8307 w 10000"/>
              <a:gd name="connsiteY26" fmla="*/ 3720 h 10000"/>
              <a:gd name="connsiteX27" fmla="*/ 8496 w 10000"/>
              <a:gd name="connsiteY27" fmla="*/ 3830 h 10000"/>
              <a:gd name="connsiteX28" fmla="*/ 8591 w 10000"/>
              <a:gd name="connsiteY28" fmla="*/ 3823 h 10000"/>
              <a:gd name="connsiteX29" fmla="*/ 8745 w 10000"/>
              <a:gd name="connsiteY29" fmla="*/ 3920 h 10000"/>
              <a:gd name="connsiteX30" fmla="*/ 8919 w 10000"/>
              <a:gd name="connsiteY30" fmla="*/ 4016 h 10000"/>
              <a:gd name="connsiteX31" fmla="*/ 9095 w 10000"/>
              <a:gd name="connsiteY31" fmla="*/ 4081 h 10000"/>
              <a:gd name="connsiteX32" fmla="*/ 9376 w 10000"/>
              <a:gd name="connsiteY32" fmla="*/ 4223 h 10000"/>
              <a:gd name="connsiteX33" fmla="*/ 9546 w 10000"/>
              <a:gd name="connsiteY33" fmla="*/ 4358 h 10000"/>
              <a:gd name="connsiteX34" fmla="*/ 9678 w 10000"/>
              <a:gd name="connsiteY34" fmla="*/ 4390 h 10000"/>
              <a:gd name="connsiteX35" fmla="*/ 9745 w 10000"/>
              <a:gd name="connsiteY35" fmla="*/ 4397 h 10000"/>
              <a:gd name="connsiteX36" fmla="*/ 9871 w 10000"/>
              <a:gd name="connsiteY36" fmla="*/ 4436 h 10000"/>
              <a:gd name="connsiteX37" fmla="*/ 9943 w 10000"/>
              <a:gd name="connsiteY37" fmla="*/ 4570 h 10000"/>
              <a:gd name="connsiteX38" fmla="*/ 9968 w 10000"/>
              <a:gd name="connsiteY38" fmla="*/ 4744 h 10000"/>
              <a:gd name="connsiteX39" fmla="*/ 10000 w 10000"/>
              <a:gd name="connsiteY39" fmla="*/ 5015 h 10000"/>
              <a:gd name="connsiteX40" fmla="*/ 9915 w 10000"/>
              <a:gd name="connsiteY40" fmla="*/ 5221 h 10000"/>
              <a:gd name="connsiteX41" fmla="*/ 9817 w 10000"/>
              <a:gd name="connsiteY41" fmla="*/ 5311 h 10000"/>
              <a:gd name="connsiteX42" fmla="*/ 9663 w 10000"/>
              <a:gd name="connsiteY42" fmla="*/ 5311 h 10000"/>
              <a:gd name="connsiteX43" fmla="*/ 9499 w 10000"/>
              <a:gd name="connsiteY43" fmla="*/ 5318 h 10000"/>
              <a:gd name="connsiteX44" fmla="*/ 9303 w 10000"/>
              <a:gd name="connsiteY44" fmla="*/ 5247 h 10000"/>
              <a:gd name="connsiteX45" fmla="*/ 9247 w 10000"/>
              <a:gd name="connsiteY45" fmla="*/ 5253 h 10000"/>
              <a:gd name="connsiteX46" fmla="*/ 9215 w 10000"/>
              <a:gd name="connsiteY46" fmla="*/ 5021 h 10000"/>
              <a:gd name="connsiteX47" fmla="*/ 9228 w 10000"/>
              <a:gd name="connsiteY47" fmla="*/ 4873 h 10000"/>
              <a:gd name="connsiteX48" fmla="*/ 9234 w 10000"/>
              <a:gd name="connsiteY48" fmla="*/ 5027 h 10000"/>
              <a:gd name="connsiteX49" fmla="*/ 9253 w 10000"/>
              <a:gd name="connsiteY49" fmla="*/ 5189 h 10000"/>
              <a:gd name="connsiteX50" fmla="*/ 9281 w 10000"/>
              <a:gd name="connsiteY50" fmla="*/ 5265 h 10000"/>
              <a:gd name="connsiteX51" fmla="*/ 9199 w 10000"/>
              <a:gd name="connsiteY51" fmla="*/ 5426 h 10000"/>
              <a:gd name="connsiteX52" fmla="*/ 9183 w 10000"/>
              <a:gd name="connsiteY52" fmla="*/ 5575 h 10000"/>
              <a:gd name="connsiteX53" fmla="*/ 9202 w 10000"/>
              <a:gd name="connsiteY53" fmla="*/ 5387 h 10000"/>
              <a:gd name="connsiteX54" fmla="*/ 9269 w 10000"/>
              <a:gd name="connsiteY54" fmla="*/ 5233 h 10000"/>
              <a:gd name="connsiteX55" fmla="*/ 9354 w 10000"/>
              <a:gd name="connsiteY55" fmla="*/ 5291 h 10000"/>
              <a:gd name="connsiteX56" fmla="*/ 9433 w 10000"/>
              <a:gd name="connsiteY56" fmla="*/ 5401 h 10000"/>
              <a:gd name="connsiteX57" fmla="*/ 9521 w 10000"/>
              <a:gd name="connsiteY57" fmla="*/ 5446 h 10000"/>
              <a:gd name="connsiteX58" fmla="*/ 9641 w 10000"/>
              <a:gd name="connsiteY58" fmla="*/ 5465 h 10000"/>
              <a:gd name="connsiteX59" fmla="*/ 9694 w 10000"/>
              <a:gd name="connsiteY59" fmla="*/ 5511 h 10000"/>
              <a:gd name="connsiteX60" fmla="*/ 9738 w 10000"/>
              <a:gd name="connsiteY60" fmla="*/ 5536 h 10000"/>
              <a:gd name="connsiteX61" fmla="*/ 9839 w 10000"/>
              <a:gd name="connsiteY61" fmla="*/ 5582 h 10000"/>
              <a:gd name="connsiteX62" fmla="*/ 9883 w 10000"/>
              <a:gd name="connsiteY62" fmla="*/ 5671 h 10000"/>
              <a:gd name="connsiteX63" fmla="*/ 9918 w 10000"/>
              <a:gd name="connsiteY63" fmla="*/ 5729 h 10000"/>
              <a:gd name="connsiteX64" fmla="*/ 9927 w 10000"/>
              <a:gd name="connsiteY64" fmla="*/ 5844 h 10000"/>
              <a:gd name="connsiteX65" fmla="*/ 9887 w 10000"/>
              <a:gd name="connsiteY65" fmla="*/ 6083 h 10000"/>
              <a:gd name="connsiteX66" fmla="*/ 9798 w 10000"/>
              <a:gd name="connsiteY66" fmla="*/ 6283 h 10000"/>
              <a:gd name="connsiteX67" fmla="*/ 9697 w 10000"/>
              <a:gd name="connsiteY67" fmla="*/ 6354 h 10000"/>
              <a:gd name="connsiteX68" fmla="*/ 9574 w 10000"/>
              <a:gd name="connsiteY68" fmla="*/ 6308 h 10000"/>
              <a:gd name="connsiteX69" fmla="*/ 9351 w 10000"/>
              <a:gd name="connsiteY69" fmla="*/ 6147 h 10000"/>
              <a:gd name="connsiteX70" fmla="*/ 9209 w 10000"/>
              <a:gd name="connsiteY70" fmla="*/ 6096 h 10000"/>
              <a:gd name="connsiteX71" fmla="*/ 9158 w 10000"/>
              <a:gd name="connsiteY71" fmla="*/ 6044 h 10000"/>
              <a:gd name="connsiteX72" fmla="*/ 9224 w 10000"/>
              <a:gd name="connsiteY72" fmla="*/ 5922 h 10000"/>
              <a:gd name="connsiteX73" fmla="*/ 9142 w 10000"/>
              <a:gd name="connsiteY73" fmla="*/ 6044 h 10000"/>
              <a:gd name="connsiteX74" fmla="*/ 9035 w 10000"/>
              <a:gd name="connsiteY74" fmla="*/ 6225 h 10000"/>
              <a:gd name="connsiteX75" fmla="*/ 9161 w 10000"/>
              <a:gd name="connsiteY75" fmla="*/ 6005 h 10000"/>
              <a:gd name="connsiteX76" fmla="*/ 9281 w 10000"/>
              <a:gd name="connsiteY76" fmla="*/ 6122 h 10000"/>
              <a:gd name="connsiteX77" fmla="*/ 9474 w 10000"/>
              <a:gd name="connsiteY77" fmla="*/ 6232 h 10000"/>
              <a:gd name="connsiteX78" fmla="*/ 9596 w 10000"/>
              <a:gd name="connsiteY78" fmla="*/ 6283 h 10000"/>
              <a:gd name="connsiteX79" fmla="*/ 9650 w 10000"/>
              <a:gd name="connsiteY79" fmla="*/ 6301 h 10000"/>
              <a:gd name="connsiteX80" fmla="*/ 9707 w 10000"/>
              <a:gd name="connsiteY80" fmla="*/ 6560 h 10000"/>
              <a:gd name="connsiteX81" fmla="*/ 9678 w 10000"/>
              <a:gd name="connsiteY81" fmla="*/ 6797 h 10000"/>
              <a:gd name="connsiteX82" fmla="*/ 9546 w 10000"/>
              <a:gd name="connsiteY82" fmla="*/ 6862 h 10000"/>
              <a:gd name="connsiteX83" fmla="*/ 9436 w 10000"/>
              <a:gd name="connsiteY83" fmla="*/ 6856 h 10000"/>
              <a:gd name="connsiteX84" fmla="*/ 9310 w 10000"/>
              <a:gd name="connsiteY84" fmla="*/ 6856 h 10000"/>
              <a:gd name="connsiteX85" fmla="*/ 9187 w 10000"/>
              <a:gd name="connsiteY85" fmla="*/ 6804 h 10000"/>
              <a:gd name="connsiteX86" fmla="*/ 9086 w 10000"/>
              <a:gd name="connsiteY86" fmla="*/ 6689 h 10000"/>
              <a:gd name="connsiteX87" fmla="*/ 8979 w 10000"/>
              <a:gd name="connsiteY87" fmla="*/ 6650 h 10000"/>
              <a:gd name="connsiteX88" fmla="*/ 8906 w 10000"/>
              <a:gd name="connsiteY88" fmla="*/ 6662 h 10000"/>
              <a:gd name="connsiteX89" fmla="*/ 8824 w 10000"/>
              <a:gd name="connsiteY89" fmla="*/ 6560 h 10000"/>
              <a:gd name="connsiteX90" fmla="*/ 8944 w 10000"/>
              <a:gd name="connsiteY90" fmla="*/ 6411 h 10000"/>
              <a:gd name="connsiteX91" fmla="*/ 8802 w 10000"/>
              <a:gd name="connsiteY91" fmla="*/ 6585 h 10000"/>
              <a:gd name="connsiteX92" fmla="*/ 8748 w 10000"/>
              <a:gd name="connsiteY92" fmla="*/ 6565 h 10000"/>
              <a:gd name="connsiteX93" fmla="*/ 8679 w 10000"/>
              <a:gd name="connsiteY93" fmla="*/ 6726 h 10000"/>
              <a:gd name="connsiteX94" fmla="*/ 8588 w 10000"/>
              <a:gd name="connsiteY94" fmla="*/ 6765 h 10000"/>
              <a:gd name="connsiteX95" fmla="*/ 8452 w 10000"/>
              <a:gd name="connsiteY95" fmla="*/ 6829 h 10000"/>
              <a:gd name="connsiteX96" fmla="*/ 8641 w 10000"/>
              <a:gd name="connsiteY96" fmla="*/ 6746 h 10000"/>
              <a:gd name="connsiteX97" fmla="*/ 8723 w 10000"/>
              <a:gd name="connsiteY97" fmla="*/ 6662 h 10000"/>
              <a:gd name="connsiteX98" fmla="*/ 8767 w 10000"/>
              <a:gd name="connsiteY98" fmla="*/ 6572 h 10000"/>
              <a:gd name="connsiteX99" fmla="*/ 8840 w 10000"/>
              <a:gd name="connsiteY99" fmla="*/ 6565 h 10000"/>
              <a:gd name="connsiteX100" fmla="*/ 8944 w 10000"/>
              <a:gd name="connsiteY100" fmla="*/ 6636 h 10000"/>
              <a:gd name="connsiteX101" fmla="*/ 9086 w 10000"/>
              <a:gd name="connsiteY101" fmla="*/ 6689 h 10000"/>
              <a:gd name="connsiteX102" fmla="*/ 9001 w 10000"/>
              <a:gd name="connsiteY102" fmla="*/ 6843 h 10000"/>
              <a:gd name="connsiteX103" fmla="*/ 8897 w 10000"/>
              <a:gd name="connsiteY103" fmla="*/ 6958 h 10000"/>
              <a:gd name="connsiteX104" fmla="*/ 8840 w 10000"/>
              <a:gd name="connsiteY104" fmla="*/ 6971 h 10000"/>
              <a:gd name="connsiteX105" fmla="*/ 8679 w 10000"/>
              <a:gd name="connsiteY105" fmla="*/ 6953 h 10000"/>
              <a:gd name="connsiteX106" fmla="*/ 8446 w 10000"/>
              <a:gd name="connsiteY106" fmla="*/ 6900 h 10000"/>
              <a:gd name="connsiteX107" fmla="*/ 8162 w 10000"/>
              <a:gd name="connsiteY107" fmla="*/ 6829 h 10000"/>
              <a:gd name="connsiteX108" fmla="*/ 7935 w 10000"/>
              <a:gd name="connsiteY108" fmla="*/ 6714 h 10000"/>
              <a:gd name="connsiteX109" fmla="*/ 7765 w 10000"/>
              <a:gd name="connsiteY109" fmla="*/ 6572 h 10000"/>
              <a:gd name="connsiteX110" fmla="*/ 7538 w 10000"/>
              <a:gd name="connsiteY110" fmla="*/ 6418 h 10000"/>
              <a:gd name="connsiteX111" fmla="*/ 7301 w 10000"/>
              <a:gd name="connsiteY111" fmla="*/ 6225 h 10000"/>
              <a:gd name="connsiteX112" fmla="*/ 7141 w 10000"/>
              <a:gd name="connsiteY112" fmla="*/ 5973 h 10000"/>
              <a:gd name="connsiteX113" fmla="*/ 6885 w 10000"/>
              <a:gd name="connsiteY113" fmla="*/ 5768 h 10000"/>
              <a:gd name="connsiteX114" fmla="*/ 6453 w 10000"/>
              <a:gd name="connsiteY114" fmla="*/ 5497 h 10000"/>
              <a:gd name="connsiteX115" fmla="*/ 5523 w 10000"/>
              <a:gd name="connsiteY115" fmla="*/ 5446 h 10000"/>
              <a:gd name="connsiteX116" fmla="*/ 4562 w 10000"/>
              <a:gd name="connsiteY116" fmla="*/ 5387 h 10000"/>
              <a:gd name="connsiteX117" fmla="*/ 3742 w 10000"/>
              <a:gd name="connsiteY117" fmla="*/ 5176 h 10000"/>
              <a:gd name="connsiteX118" fmla="*/ 2601 w 10000"/>
              <a:gd name="connsiteY118" fmla="*/ 4455 h 10000"/>
              <a:gd name="connsiteX119" fmla="*/ 1980 w 10000"/>
              <a:gd name="connsiteY119" fmla="*/ 3630 h 10000"/>
              <a:gd name="connsiteX120" fmla="*/ 1277 w 10000"/>
              <a:gd name="connsiteY120" fmla="*/ 2923 h 10000"/>
              <a:gd name="connsiteX121" fmla="*/ 2926 w 10000"/>
              <a:gd name="connsiteY121" fmla="*/ 4686 h 10000"/>
              <a:gd name="connsiteX122" fmla="*/ 3662 w 10000"/>
              <a:gd name="connsiteY122" fmla="*/ 5189 h 10000"/>
              <a:gd name="connsiteX123" fmla="*/ 3967 w 10000"/>
              <a:gd name="connsiteY123" fmla="*/ 5302 h 10000"/>
              <a:gd name="connsiteX124" fmla="*/ 3793 w 10000"/>
              <a:gd name="connsiteY124" fmla="*/ 7139 h 10000"/>
              <a:gd name="connsiteX125" fmla="*/ 3613 w 10000"/>
              <a:gd name="connsiteY125" fmla="*/ 8375 h 10000"/>
              <a:gd name="connsiteX126" fmla="*/ 3428 w 10000"/>
              <a:gd name="connsiteY126" fmla="*/ 10000 h 10000"/>
              <a:gd name="connsiteX127" fmla="*/ 2399 w 10000"/>
              <a:gd name="connsiteY127" fmla="*/ 8636 h 10000"/>
              <a:gd name="connsiteX0" fmla="*/ 2399 w 10000"/>
              <a:gd name="connsiteY0" fmla="*/ 8636 h 10000"/>
              <a:gd name="connsiteX1" fmla="*/ 1743 w 10000"/>
              <a:gd name="connsiteY1" fmla="*/ 7231 h 10000"/>
              <a:gd name="connsiteX2" fmla="*/ 1182 w 10000"/>
              <a:gd name="connsiteY2" fmla="*/ 5839 h 10000"/>
              <a:gd name="connsiteX3" fmla="*/ 921 w 10000"/>
              <a:gd name="connsiteY3" fmla="*/ 5066 h 10000"/>
              <a:gd name="connsiteX4" fmla="*/ 463 w 10000"/>
              <a:gd name="connsiteY4" fmla="*/ 3412 h 10000"/>
              <a:gd name="connsiteX5" fmla="*/ 233 w 10000"/>
              <a:gd name="connsiteY5" fmla="*/ 2092 h 10000"/>
              <a:gd name="connsiteX6" fmla="*/ 0 w 10000"/>
              <a:gd name="connsiteY6" fmla="*/ 1004 h 10000"/>
              <a:gd name="connsiteX7" fmla="*/ 50 w 10000"/>
              <a:gd name="connsiteY7" fmla="*/ 51 h 10000"/>
              <a:gd name="connsiteX8" fmla="*/ 309 w 10000"/>
              <a:gd name="connsiteY8" fmla="*/ 0 h 10000"/>
              <a:gd name="connsiteX9" fmla="*/ 820 w 10000"/>
              <a:gd name="connsiteY9" fmla="*/ 0 h 10000"/>
              <a:gd name="connsiteX10" fmla="*/ 1576 w 10000"/>
              <a:gd name="connsiteY10" fmla="*/ 129 h 10000"/>
              <a:gd name="connsiteX11" fmla="*/ 2355 w 10000"/>
              <a:gd name="connsiteY11" fmla="*/ 412 h 10000"/>
              <a:gd name="connsiteX12" fmla="*/ 3058 w 10000"/>
              <a:gd name="connsiteY12" fmla="*/ 714 h 10000"/>
              <a:gd name="connsiteX13" fmla="*/ 3941 w 10000"/>
              <a:gd name="connsiteY13" fmla="*/ 1261 h 10000"/>
              <a:gd name="connsiteX14" fmla="*/ 4994 w 10000"/>
              <a:gd name="connsiteY14" fmla="*/ 2170 h 10000"/>
              <a:gd name="connsiteX15" fmla="*/ 5555 w 10000"/>
              <a:gd name="connsiteY15" fmla="*/ 2639 h 10000"/>
              <a:gd name="connsiteX16" fmla="*/ 6299 w 10000"/>
              <a:gd name="connsiteY16" fmla="*/ 3096 h 10000"/>
              <a:gd name="connsiteX17" fmla="*/ 6649 w 10000"/>
              <a:gd name="connsiteY17" fmla="*/ 3263 h 10000"/>
              <a:gd name="connsiteX18" fmla="*/ 6860 w 10000"/>
              <a:gd name="connsiteY18" fmla="*/ 3341 h 10000"/>
              <a:gd name="connsiteX19" fmla="*/ 7182 w 10000"/>
              <a:gd name="connsiteY19" fmla="*/ 3456 h 10000"/>
              <a:gd name="connsiteX20" fmla="*/ 7415 w 10000"/>
              <a:gd name="connsiteY20" fmla="*/ 3502 h 10000"/>
              <a:gd name="connsiteX21" fmla="*/ 7689 w 10000"/>
              <a:gd name="connsiteY21" fmla="*/ 3456 h 10000"/>
              <a:gd name="connsiteX22" fmla="*/ 7970 w 10000"/>
              <a:gd name="connsiteY22" fmla="*/ 3405 h 10000"/>
              <a:gd name="connsiteX23" fmla="*/ 8291 w 10000"/>
              <a:gd name="connsiteY23" fmla="*/ 3451 h 10000"/>
              <a:gd name="connsiteX24" fmla="*/ 8430 w 10000"/>
              <a:gd name="connsiteY24" fmla="*/ 3573 h 10000"/>
              <a:gd name="connsiteX25" fmla="*/ 8496 w 10000"/>
              <a:gd name="connsiteY25" fmla="*/ 3830 h 10000"/>
              <a:gd name="connsiteX26" fmla="*/ 8307 w 10000"/>
              <a:gd name="connsiteY26" fmla="*/ 3720 h 10000"/>
              <a:gd name="connsiteX27" fmla="*/ 8496 w 10000"/>
              <a:gd name="connsiteY27" fmla="*/ 3830 h 10000"/>
              <a:gd name="connsiteX28" fmla="*/ 8591 w 10000"/>
              <a:gd name="connsiteY28" fmla="*/ 3823 h 10000"/>
              <a:gd name="connsiteX29" fmla="*/ 8745 w 10000"/>
              <a:gd name="connsiteY29" fmla="*/ 3920 h 10000"/>
              <a:gd name="connsiteX30" fmla="*/ 8919 w 10000"/>
              <a:gd name="connsiteY30" fmla="*/ 4016 h 10000"/>
              <a:gd name="connsiteX31" fmla="*/ 9095 w 10000"/>
              <a:gd name="connsiteY31" fmla="*/ 4081 h 10000"/>
              <a:gd name="connsiteX32" fmla="*/ 9376 w 10000"/>
              <a:gd name="connsiteY32" fmla="*/ 4223 h 10000"/>
              <a:gd name="connsiteX33" fmla="*/ 9546 w 10000"/>
              <a:gd name="connsiteY33" fmla="*/ 4358 h 10000"/>
              <a:gd name="connsiteX34" fmla="*/ 9678 w 10000"/>
              <a:gd name="connsiteY34" fmla="*/ 4390 h 10000"/>
              <a:gd name="connsiteX35" fmla="*/ 9745 w 10000"/>
              <a:gd name="connsiteY35" fmla="*/ 4397 h 10000"/>
              <a:gd name="connsiteX36" fmla="*/ 9871 w 10000"/>
              <a:gd name="connsiteY36" fmla="*/ 4436 h 10000"/>
              <a:gd name="connsiteX37" fmla="*/ 9943 w 10000"/>
              <a:gd name="connsiteY37" fmla="*/ 4570 h 10000"/>
              <a:gd name="connsiteX38" fmla="*/ 9968 w 10000"/>
              <a:gd name="connsiteY38" fmla="*/ 4744 h 10000"/>
              <a:gd name="connsiteX39" fmla="*/ 10000 w 10000"/>
              <a:gd name="connsiteY39" fmla="*/ 5015 h 10000"/>
              <a:gd name="connsiteX40" fmla="*/ 9915 w 10000"/>
              <a:gd name="connsiteY40" fmla="*/ 5221 h 10000"/>
              <a:gd name="connsiteX41" fmla="*/ 9817 w 10000"/>
              <a:gd name="connsiteY41" fmla="*/ 5311 h 10000"/>
              <a:gd name="connsiteX42" fmla="*/ 9663 w 10000"/>
              <a:gd name="connsiteY42" fmla="*/ 5311 h 10000"/>
              <a:gd name="connsiteX43" fmla="*/ 9499 w 10000"/>
              <a:gd name="connsiteY43" fmla="*/ 5318 h 10000"/>
              <a:gd name="connsiteX44" fmla="*/ 9303 w 10000"/>
              <a:gd name="connsiteY44" fmla="*/ 5247 h 10000"/>
              <a:gd name="connsiteX45" fmla="*/ 9247 w 10000"/>
              <a:gd name="connsiteY45" fmla="*/ 5253 h 10000"/>
              <a:gd name="connsiteX46" fmla="*/ 9215 w 10000"/>
              <a:gd name="connsiteY46" fmla="*/ 5021 h 10000"/>
              <a:gd name="connsiteX47" fmla="*/ 9228 w 10000"/>
              <a:gd name="connsiteY47" fmla="*/ 4873 h 10000"/>
              <a:gd name="connsiteX48" fmla="*/ 9234 w 10000"/>
              <a:gd name="connsiteY48" fmla="*/ 5027 h 10000"/>
              <a:gd name="connsiteX49" fmla="*/ 9253 w 10000"/>
              <a:gd name="connsiteY49" fmla="*/ 5189 h 10000"/>
              <a:gd name="connsiteX50" fmla="*/ 9281 w 10000"/>
              <a:gd name="connsiteY50" fmla="*/ 5265 h 10000"/>
              <a:gd name="connsiteX51" fmla="*/ 9199 w 10000"/>
              <a:gd name="connsiteY51" fmla="*/ 5426 h 10000"/>
              <a:gd name="connsiteX52" fmla="*/ 9183 w 10000"/>
              <a:gd name="connsiteY52" fmla="*/ 5575 h 10000"/>
              <a:gd name="connsiteX53" fmla="*/ 9202 w 10000"/>
              <a:gd name="connsiteY53" fmla="*/ 5387 h 10000"/>
              <a:gd name="connsiteX54" fmla="*/ 9269 w 10000"/>
              <a:gd name="connsiteY54" fmla="*/ 5233 h 10000"/>
              <a:gd name="connsiteX55" fmla="*/ 9354 w 10000"/>
              <a:gd name="connsiteY55" fmla="*/ 5291 h 10000"/>
              <a:gd name="connsiteX56" fmla="*/ 9433 w 10000"/>
              <a:gd name="connsiteY56" fmla="*/ 5401 h 10000"/>
              <a:gd name="connsiteX57" fmla="*/ 9521 w 10000"/>
              <a:gd name="connsiteY57" fmla="*/ 5446 h 10000"/>
              <a:gd name="connsiteX58" fmla="*/ 9641 w 10000"/>
              <a:gd name="connsiteY58" fmla="*/ 5465 h 10000"/>
              <a:gd name="connsiteX59" fmla="*/ 9694 w 10000"/>
              <a:gd name="connsiteY59" fmla="*/ 5511 h 10000"/>
              <a:gd name="connsiteX60" fmla="*/ 9738 w 10000"/>
              <a:gd name="connsiteY60" fmla="*/ 5536 h 10000"/>
              <a:gd name="connsiteX61" fmla="*/ 9839 w 10000"/>
              <a:gd name="connsiteY61" fmla="*/ 5582 h 10000"/>
              <a:gd name="connsiteX62" fmla="*/ 9883 w 10000"/>
              <a:gd name="connsiteY62" fmla="*/ 5671 h 10000"/>
              <a:gd name="connsiteX63" fmla="*/ 9918 w 10000"/>
              <a:gd name="connsiteY63" fmla="*/ 5729 h 10000"/>
              <a:gd name="connsiteX64" fmla="*/ 9927 w 10000"/>
              <a:gd name="connsiteY64" fmla="*/ 5844 h 10000"/>
              <a:gd name="connsiteX65" fmla="*/ 9887 w 10000"/>
              <a:gd name="connsiteY65" fmla="*/ 6083 h 10000"/>
              <a:gd name="connsiteX66" fmla="*/ 9798 w 10000"/>
              <a:gd name="connsiteY66" fmla="*/ 6283 h 10000"/>
              <a:gd name="connsiteX67" fmla="*/ 9697 w 10000"/>
              <a:gd name="connsiteY67" fmla="*/ 6354 h 10000"/>
              <a:gd name="connsiteX68" fmla="*/ 9574 w 10000"/>
              <a:gd name="connsiteY68" fmla="*/ 6308 h 10000"/>
              <a:gd name="connsiteX69" fmla="*/ 9351 w 10000"/>
              <a:gd name="connsiteY69" fmla="*/ 6147 h 10000"/>
              <a:gd name="connsiteX70" fmla="*/ 9209 w 10000"/>
              <a:gd name="connsiteY70" fmla="*/ 6096 h 10000"/>
              <a:gd name="connsiteX71" fmla="*/ 9158 w 10000"/>
              <a:gd name="connsiteY71" fmla="*/ 6044 h 10000"/>
              <a:gd name="connsiteX72" fmla="*/ 9224 w 10000"/>
              <a:gd name="connsiteY72" fmla="*/ 5922 h 10000"/>
              <a:gd name="connsiteX73" fmla="*/ 9142 w 10000"/>
              <a:gd name="connsiteY73" fmla="*/ 6044 h 10000"/>
              <a:gd name="connsiteX74" fmla="*/ 9035 w 10000"/>
              <a:gd name="connsiteY74" fmla="*/ 6225 h 10000"/>
              <a:gd name="connsiteX75" fmla="*/ 9161 w 10000"/>
              <a:gd name="connsiteY75" fmla="*/ 6005 h 10000"/>
              <a:gd name="connsiteX76" fmla="*/ 9281 w 10000"/>
              <a:gd name="connsiteY76" fmla="*/ 6122 h 10000"/>
              <a:gd name="connsiteX77" fmla="*/ 9474 w 10000"/>
              <a:gd name="connsiteY77" fmla="*/ 6232 h 10000"/>
              <a:gd name="connsiteX78" fmla="*/ 9596 w 10000"/>
              <a:gd name="connsiteY78" fmla="*/ 6283 h 10000"/>
              <a:gd name="connsiteX79" fmla="*/ 9650 w 10000"/>
              <a:gd name="connsiteY79" fmla="*/ 6301 h 10000"/>
              <a:gd name="connsiteX80" fmla="*/ 9707 w 10000"/>
              <a:gd name="connsiteY80" fmla="*/ 6560 h 10000"/>
              <a:gd name="connsiteX81" fmla="*/ 9678 w 10000"/>
              <a:gd name="connsiteY81" fmla="*/ 6797 h 10000"/>
              <a:gd name="connsiteX82" fmla="*/ 9546 w 10000"/>
              <a:gd name="connsiteY82" fmla="*/ 6862 h 10000"/>
              <a:gd name="connsiteX83" fmla="*/ 9436 w 10000"/>
              <a:gd name="connsiteY83" fmla="*/ 6856 h 10000"/>
              <a:gd name="connsiteX84" fmla="*/ 9310 w 10000"/>
              <a:gd name="connsiteY84" fmla="*/ 6856 h 10000"/>
              <a:gd name="connsiteX85" fmla="*/ 9187 w 10000"/>
              <a:gd name="connsiteY85" fmla="*/ 6804 h 10000"/>
              <a:gd name="connsiteX86" fmla="*/ 9086 w 10000"/>
              <a:gd name="connsiteY86" fmla="*/ 6689 h 10000"/>
              <a:gd name="connsiteX87" fmla="*/ 8979 w 10000"/>
              <a:gd name="connsiteY87" fmla="*/ 6650 h 10000"/>
              <a:gd name="connsiteX88" fmla="*/ 8906 w 10000"/>
              <a:gd name="connsiteY88" fmla="*/ 6662 h 10000"/>
              <a:gd name="connsiteX89" fmla="*/ 8824 w 10000"/>
              <a:gd name="connsiteY89" fmla="*/ 6560 h 10000"/>
              <a:gd name="connsiteX90" fmla="*/ 8944 w 10000"/>
              <a:gd name="connsiteY90" fmla="*/ 6411 h 10000"/>
              <a:gd name="connsiteX91" fmla="*/ 8802 w 10000"/>
              <a:gd name="connsiteY91" fmla="*/ 6585 h 10000"/>
              <a:gd name="connsiteX92" fmla="*/ 8748 w 10000"/>
              <a:gd name="connsiteY92" fmla="*/ 6565 h 10000"/>
              <a:gd name="connsiteX93" fmla="*/ 8679 w 10000"/>
              <a:gd name="connsiteY93" fmla="*/ 6726 h 10000"/>
              <a:gd name="connsiteX94" fmla="*/ 8588 w 10000"/>
              <a:gd name="connsiteY94" fmla="*/ 6765 h 10000"/>
              <a:gd name="connsiteX95" fmla="*/ 8452 w 10000"/>
              <a:gd name="connsiteY95" fmla="*/ 6829 h 10000"/>
              <a:gd name="connsiteX96" fmla="*/ 8641 w 10000"/>
              <a:gd name="connsiteY96" fmla="*/ 6746 h 10000"/>
              <a:gd name="connsiteX97" fmla="*/ 8723 w 10000"/>
              <a:gd name="connsiteY97" fmla="*/ 6662 h 10000"/>
              <a:gd name="connsiteX98" fmla="*/ 8767 w 10000"/>
              <a:gd name="connsiteY98" fmla="*/ 6572 h 10000"/>
              <a:gd name="connsiteX99" fmla="*/ 8840 w 10000"/>
              <a:gd name="connsiteY99" fmla="*/ 6565 h 10000"/>
              <a:gd name="connsiteX100" fmla="*/ 8944 w 10000"/>
              <a:gd name="connsiteY100" fmla="*/ 6636 h 10000"/>
              <a:gd name="connsiteX101" fmla="*/ 9086 w 10000"/>
              <a:gd name="connsiteY101" fmla="*/ 6689 h 10000"/>
              <a:gd name="connsiteX102" fmla="*/ 9001 w 10000"/>
              <a:gd name="connsiteY102" fmla="*/ 6843 h 10000"/>
              <a:gd name="connsiteX103" fmla="*/ 8897 w 10000"/>
              <a:gd name="connsiteY103" fmla="*/ 6958 h 10000"/>
              <a:gd name="connsiteX104" fmla="*/ 8840 w 10000"/>
              <a:gd name="connsiteY104" fmla="*/ 6971 h 10000"/>
              <a:gd name="connsiteX105" fmla="*/ 8679 w 10000"/>
              <a:gd name="connsiteY105" fmla="*/ 6953 h 10000"/>
              <a:gd name="connsiteX106" fmla="*/ 8446 w 10000"/>
              <a:gd name="connsiteY106" fmla="*/ 6900 h 10000"/>
              <a:gd name="connsiteX107" fmla="*/ 8162 w 10000"/>
              <a:gd name="connsiteY107" fmla="*/ 6829 h 10000"/>
              <a:gd name="connsiteX108" fmla="*/ 7935 w 10000"/>
              <a:gd name="connsiteY108" fmla="*/ 6714 h 10000"/>
              <a:gd name="connsiteX109" fmla="*/ 7765 w 10000"/>
              <a:gd name="connsiteY109" fmla="*/ 6572 h 10000"/>
              <a:gd name="connsiteX110" fmla="*/ 7538 w 10000"/>
              <a:gd name="connsiteY110" fmla="*/ 6418 h 10000"/>
              <a:gd name="connsiteX111" fmla="*/ 7301 w 10000"/>
              <a:gd name="connsiteY111" fmla="*/ 6225 h 10000"/>
              <a:gd name="connsiteX112" fmla="*/ 7141 w 10000"/>
              <a:gd name="connsiteY112" fmla="*/ 5973 h 10000"/>
              <a:gd name="connsiteX113" fmla="*/ 6885 w 10000"/>
              <a:gd name="connsiteY113" fmla="*/ 5768 h 10000"/>
              <a:gd name="connsiteX114" fmla="*/ 6453 w 10000"/>
              <a:gd name="connsiteY114" fmla="*/ 5497 h 10000"/>
              <a:gd name="connsiteX115" fmla="*/ 5523 w 10000"/>
              <a:gd name="connsiteY115" fmla="*/ 5446 h 10000"/>
              <a:gd name="connsiteX116" fmla="*/ 4562 w 10000"/>
              <a:gd name="connsiteY116" fmla="*/ 5387 h 10000"/>
              <a:gd name="connsiteX117" fmla="*/ 3742 w 10000"/>
              <a:gd name="connsiteY117" fmla="*/ 5176 h 10000"/>
              <a:gd name="connsiteX118" fmla="*/ 2601 w 10000"/>
              <a:gd name="connsiteY118" fmla="*/ 4455 h 10000"/>
              <a:gd name="connsiteX119" fmla="*/ 1980 w 10000"/>
              <a:gd name="connsiteY119" fmla="*/ 3630 h 10000"/>
              <a:gd name="connsiteX120" fmla="*/ 1277 w 10000"/>
              <a:gd name="connsiteY120" fmla="*/ 2923 h 10000"/>
              <a:gd name="connsiteX121" fmla="*/ 2926 w 10000"/>
              <a:gd name="connsiteY121" fmla="*/ 4686 h 10000"/>
              <a:gd name="connsiteX122" fmla="*/ 3662 w 10000"/>
              <a:gd name="connsiteY122" fmla="*/ 5189 h 10000"/>
              <a:gd name="connsiteX123" fmla="*/ 3967 w 10000"/>
              <a:gd name="connsiteY123" fmla="*/ 5302 h 10000"/>
              <a:gd name="connsiteX124" fmla="*/ 3793 w 10000"/>
              <a:gd name="connsiteY124" fmla="*/ 7139 h 10000"/>
              <a:gd name="connsiteX125" fmla="*/ 3613 w 10000"/>
              <a:gd name="connsiteY125" fmla="*/ 8375 h 10000"/>
              <a:gd name="connsiteX126" fmla="*/ 3428 w 10000"/>
              <a:gd name="connsiteY126" fmla="*/ 10000 h 10000"/>
              <a:gd name="connsiteX127" fmla="*/ 2399 w 10000"/>
              <a:gd name="connsiteY127" fmla="*/ 8636 h 10000"/>
              <a:gd name="connsiteX0" fmla="*/ 2399 w 10000"/>
              <a:gd name="connsiteY0" fmla="*/ 8636 h 10000"/>
              <a:gd name="connsiteX1" fmla="*/ 1743 w 10000"/>
              <a:gd name="connsiteY1" fmla="*/ 7231 h 10000"/>
              <a:gd name="connsiteX2" fmla="*/ 1182 w 10000"/>
              <a:gd name="connsiteY2" fmla="*/ 5839 h 10000"/>
              <a:gd name="connsiteX3" fmla="*/ 921 w 10000"/>
              <a:gd name="connsiteY3" fmla="*/ 5066 h 10000"/>
              <a:gd name="connsiteX4" fmla="*/ 463 w 10000"/>
              <a:gd name="connsiteY4" fmla="*/ 3412 h 10000"/>
              <a:gd name="connsiteX5" fmla="*/ 233 w 10000"/>
              <a:gd name="connsiteY5" fmla="*/ 2092 h 10000"/>
              <a:gd name="connsiteX6" fmla="*/ 0 w 10000"/>
              <a:gd name="connsiteY6" fmla="*/ 1004 h 10000"/>
              <a:gd name="connsiteX7" fmla="*/ 50 w 10000"/>
              <a:gd name="connsiteY7" fmla="*/ 51 h 10000"/>
              <a:gd name="connsiteX8" fmla="*/ 309 w 10000"/>
              <a:gd name="connsiteY8" fmla="*/ 0 h 10000"/>
              <a:gd name="connsiteX9" fmla="*/ 820 w 10000"/>
              <a:gd name="connsiteY9" fmla="*/ 0 h 10000"/>
              <a:gd name="connsiteX10" fmla="*/ 1576 w 10000"/>
              <a:gd name="connsiteY10" fmla="*/ 129 h 10000"/>
              <a:gd name="connsiteX11" fmla="*/ 2355 w 10000"/>
              <a:gd name="connsiteY11" fmla="*/ 412 h 10000"/>
              <a:gd name="connsiteX12" fmla="*/ 3058 w 10000"/>
              <a:gd name="connsiteY12" fmla="*/ 714 h 10000"/>
              <a:gd name="connsiteX13" fmla="*/ 3941 w 10000"/>
              <a:gd name="connsiteY13" fmla="*/ 1261 h 10000"/>
              <a:gd name="connsiteX14" fmla="*/ 4994 w 10000"/>
              <a:gd name="connsiteY14" fmla="*/ 2170 h 10000"/>
              <a:gd name="connsiteX15" fmla="*/ 5555 w 10000"/>
              <a:gd name="connsiteY15" fmla="*/ 2639 h 10000"/>
              <a:gd name="connsiteX16" fmla="*/ 6299 w 10000"/>
              <a:gd name="connsiteY16" fmla="*/ 3096 h 10000"/>
              <a:gd name="connsiteX17" fmla="*/ 6649 w 10000"/>
              <a:gd name="connsiteY17" fmla="*/ 3263 h 10000"/>
              <a:gd name="connsiteX18" fmla="*/ 6860 w 10000"/>
              <a:gd name="connsiteY18" fmla="*/ 3341 h 10000"/>
              <a:gd name="connsiteX19" fmla="*/ 7182 w 10000"/>
              <a:gd name="connsiteY19" fmla="*/ 3456 h 10000"/>
              <a:gd name="connsiteX20" fmla="*/ 7415 w 10000"/>
              <a:gd name="connsiteY20" fmla="*/ 3502 h 10000"/>
              <a:gd name="connsiteX21" fmla="*/ 7689 w 10000"/>
              <a:gd name="connsiteY21" fmla="*/ 3456 h 10000"/>
              <a:gd name="connsiteX22" fmla="*/ 7970 w 10000"/>
              <a:gd name="connsiteY22" fmla="*/ 3405 h 10000"/>
              <a:gd name="connsiteX23" fmla="*/ 8291 w 10000"/>
              <a:gd name="connsiteY23" fmla="*/ 3451 h 10000"/>
              <a:gd name="connsiteX24" fmla="*/ 8430 w 10000"/>
              <a:gd name="connsiteY24" fmla="*/ 3573 h 10000"/>
              <a:gd name="connsiteX25" fmla="*/ 8496 w 10000"/>
              <a:gd name="connsiteY25" fmla="*/ 3830 h 10000"/>
              <a:gd name="connsiteX26" fmla="*/ 8307 w 10000"/>
              <a:gd name="connsiteY26" fmla="*/ 3720 h 10000"/>
              <a:gd name="connsiteX27" fmla="*/ 8496 w 10000"/>
              <a:gd name="connsiteY27" fmla="*/ 3830 h 10000"/>
              <a:gd name="connsiteX28" fmla="*/ 8591 w 10000"/>
              <a:gd name="connsiteY28" fmla="*/ 3823 h 10000"/>
              <a:gd name="connsiteX29" fmla="*/ 8745 w 10000"/>
              <a:gd name="connsiteY29" fmla="*/ 3920 h 10000"/>
              <a:gd name="connsiteX30" fmla="*/ 8919 w 10000"/>
              <a:gd name="connsiteY30" fmla="*/ 4016 h 10000"/>
              <a:gd name="connsiteX31" fmla="*/ 9095 w 10000"/>
              <a:gd name="connsiteY31" fmla="*/ 4081 h 10000"/>
              <a:gd name="connsiteX32" fmla="*/ 9376 w 10000"/>
              <a:gd name="connsiteY32" fmla="*/ 4223 h 10000"/>
              <a:gd name="connsiteX33" fmla="*/ 9546 w 10000"/>
              <a:gd name="connsiteY33" fmla="*/ 4358 h 10000"/>
              <a:gd name="connsiteX34" fmla="*/ 9678 w 10000"/>
              <a:gd name="connsiteY34" fmla="*/ 4390 h 10000"/>
              <a:gd name="connsiteX35" fmla="*/ 9745 w 10000"/>
              <a:gd name="connsiteY35" fmla="*/ 4397 h 10000"/>
              <a:gd name="connsiteX36" fmla="*/ 9871 w 10000"/>
              <a:gd name="connsiteY36" fmla="*/ 4436 h 10000"/>
              <a:gd name="connsiteX37" fmla="*/ 9943 w 10000"/>
              <a:gd name="connsiteY37" fmla="*/ 4570 h 10000"/>
              <a:gd name="connsiteX38" fmla="*/ 9968 w 10000"/>
              <a:gd name="connsiteY38" fmla="*/ 4744 h 10000"/>
              <a:gd name="connsiteX39" fmla="*/ 10000 w 10000"/>
              <a:gd name="connsiteY39" fmla="*/ 5015 h 10000"/>
              <a:gd name="connsiteX40" fmla="*/ 9915 w 10000"/>
              <a:gd name="connsiteY40" fmla="*/ 5221 h 10000"/>
              <a:gd name="connsiteX41" fmla="*/ 9817 w 10000"/>
              <a:gd name="connsiteY41" fmla="*/ 5311 h 10000"/>
              <a:gd name="connsiteX42" fmla="*/ 9663 w 10000"/>
              <a:gd name="connsiteY42" fmla="*/ 5311 h 10000"/>
              <a:gd name="connsiteX43" fmla="*/ 9499 w 10000"/>
              <a:gd name="connsiteY43" fmla="*/ 5318 h 10000"/>
              <a:gd name="connsiteX44" fmla="*/ 9303 w 10000"/>
              <a:gd name="connsiteY44" fmla="*/ 5247 h 10000"/>
              <a:gd name="connsiteX45" fmla="*/ 9247 w 10000"/>
              <a:gd name="connsiteY45" fmla="*/ 5253 h 10000"/>
              <a:gd name="connsiteX46" fmla="*/ 9215 w 10000"/>
              <a:gd name="connsiteY46" fmla="*/ 5021 h 10000"/>
              <a:gd name="connsiteX47" fmla="*/ 9228 w 10000"/>
              <a:gd name="connsiteY47" fmla="*/ 4873 h 10000"/>
              <a:gd name="connsiteX48" fmla="*/ 9234 w 10000"/>
              <a:gd name="connsiteY48" fmla="*/ 5027 h 10000"/>
              <a:gd name="connsiteX49" fmla="*/ 9253 w 10000"/>
              <a:gd name="connsiteY49" fmla="*/ 5189 h 10000"/>
              <a:gd name="connsiteX50" fmla="*/ 9281 w 10000"/>
              <a:gd name="connsiteY50" fmla="*/ 5265 h 10000"/>
              <a:gd name="connsiteX51" fmla="*/ 9199 w 10000"/>
              <a:gd name="connsiteY51" fmla="*/ 5426 h 10000"/>
              <a:gd name="connsiteX52" fmla="*/ 9183 w 10000"/>
              <a:gd name="connsiteY52" fmla="*/ 5575 h 10000"/>
              <a:gd name="connsiteX53" fmla="*/ 9202 w 10000"/>
              <a:gd name="connsiteY53" fmla="*/ 5387 h 10000"/>
              <a:gd name="connsiteX54" fmla="*/ 9269 w 10000"/>
              <a:gd name="connsiteY54" fmla="*/ 5233 h 10000"/>
              <a:gd name="connsiteX55" fmla="*/ 9354 w 10000"/>
              <a:gd name="connsiteY55" fmla="*/ 5291 h 10000"/>
              <a:gd name="connsiteX56" fmla="*/ 9433 w 10000"/>
              <a:gd name="connsiteY56" fmla="*/ 5401 h 10000"/>
              <a:gd name="connsiteX57" fmla="*/ 9521 w 10000"/>
              <a:gd name="connsiteY57" fmla="*/ 5446 h 10000"/>
              <a:gd name="connsiteX58" fmla="*/ 9641 w 10000"/>
              <a:gd name="connsiteY58" fmla="*/ 5465 h 10000"/>
              <a:gd name="connsiteX59" fmla="*/ 9694 w 10000"/>
              <a:gd name="connsiteY59" fmla="*/ 5511 h 10000"/>
              <a:gd name="connsiteX60" fmla="*/ 9738 w 10000"/>
              <a:gd name="connsiteY60" fmla="*/ 5536 h 10000"/>
              <a:gd name="connsiteX61" fmla="*/ 9839 w 10000"/>
              <a:gd name="connsiteY61" fmla="*/ 5582 h 10000"/>
              <a:gd name="connsiteX62" fmla="*/ 9883 w 10000"/>
              <a:gd name="connsiteY62" fmla="*/ 5671 h 10000"/>
              <a:gd name="connsiteX63" fmla="*/ 9918 w 10000"/>
              <a:gd name="connsiteY63" fmla="*/ 5729 h 10000"/>
              <a:gd name="connsiteX64" fmla="*/ 9927 w 10000"/>
              <a:gd name="connsiteY64" fmla="*/ 5844 h 10000"/>
              <a:gd name="connsiteX65" fmla="*/ 9887 w 10000"/>
              <a:gd name="connsiteY65" fmla="*/ 6083 h 10000"/>
              <a:gd name="connsiteX66" fmla="*/ 9798 w 10000"/>
              <a:gd name="connsiteY66" fmla="*/ 6283 h 10000"/>
              <a:gd name="connsiteX67" fmla="*/ 9697 w 10000"/>
              <a:gd name="connsiteY67" fmla="*/ 6354 h 10000"/>
              <a:gd name="connsiteX68" fmla="*/ 9574 w 10000"/>
              <a:gd name="connsiteY68" fmla="*/ 6308 h 10000"/>
              <a:gd name="connsiteX69" fmla="*/ 9351 w 10000"/>
              <a:gd name="connsiteY69" fmla="*/ 6147 h 10000"/>
              <a:gd name="connsiteX70" fmla="*/ 9209 w 10000"/>
              <a:gd name="connsiteY70" fmla="*/ 6096 h 10000"/>
              <a:gd name="connsiteX71" fmla="*/ 9158 w 10000"/>
              <a:gd name="connsiteY71" fmla="*/ 6044 h 10000"/>
              <a:gd name="connsiteX72" fmla="*/ 9224 w 10000"/>
              <a:gd name="connsiteY72" fmla="*/ 5922 h 10000"/>
              <a:gd name="connsiteX73" fmla="*/ 9142 w 10000"/>
              <a:gd name="connsiteY73" fmla="*/ 6044 h 10000"/>
              <a:gd name="connsiteX74" fmla="*/ 9035 w 10000"/>
              <a:gd name="connsiteY74" fmla="*/ 6225 h 10000"/>
              <a:gd name="connsiteX75" fmla="*/ 9161 w 10000"/>
              <a:gd name="connsiteY75" fmla="*/ 6005 h 10000"/>
              <a:gd name="connsiteX76" fmla="*/ 9281 w 10000"/>
              <a:gd name="connsiteY76" fmla="*/ 6122 h 10000"/>
              <a:gd name="connsiteX77" fmla="*/ 9474 w 10000"/>
              <a:gd name="connsiteY77" fmla="*/ 6232 h 10000"/>
              <a:gd name="connsiteX78" fmla="*/ 9596 w 10000"/>
              <a:gd name="connsiteY78" fmla="*/ 6283 h 10000"/>
              <a:gd name="connsiteX79" fmla="*/ 9650 w 10000"/>
              <a:gd name="connsiteY79" fmla="*/ 6301 h 10000"/>
              <a:gd name="connsiteX80" fmla="*/ 9707 w 10000"/>
              <a:gd name="connsiteY80" fmla="*/ 6560 h 10000"/>
              <a:gd name="connsiteX81" fmla="*/ 9678 w 10000"/>
              <a:gd name="connsiteY81" fmla="*/ 6797 h 10000"/>
              <a:gd name="connsiteX82" fmla="*/ 9546 w 10000"/>
              <a:gd name="connsiteY82" fmla="*/ 6862 h 10000"/>
              <a:gd name="connsiteX83" fmla="*/ 9436 w 10000"/>
              <a:gd name="connsiteY83" fmla="*/ 6856 h 10000"/>
              <a:gd name="connsiteX84" fmla="*/ 9310 w 10000"/>
              <a:gd name="connsiteY84" fmla="*/ 6856 h 10000"/>
              <a:gd name="connsiteX85" fmla="*/ 9187 w 10000"/>
              <a:gd name="connsiteY85" fmla="*/ 6804 h 10000"/>
              <a:gd name="connsiteX86" fmla="*/ 9086 w 10000"/>
              <a:gd name="connsiteY86" fmla="*/ 6689 h 10000"/>
              <a:gd name="connsiteX87" fmla="*/ 8979 w 10000"/>
              <a:gd name="connsiteY87" fmla="*/ 6650 h 10000"/>
              <a:gd name="connsiteX88" fmla="*/ 8906 w 10000"/>
              <a:gd name="connsiteY88" fmla="*/ 6662 h 10000"/>
              <a:gd name="connsiteX89" fmla="*/ 8824 w 10000"/>
              <a:gd name="connsiteY89" fmla="*/ 6560 h 10000"/>
              <a:gd name="connsiteX90" fmla="*/ 8944 w 10000"/>
              <a:gd name="connsiteY90" fmla="*/ 6411 h 10000"/>
              <a:gd name="connsiteX91" fmla="*/ 8802 w 10000"/>
              <a:gd name="connsiteY91" fmla="*/ 6585 h 10000"/>
              <a:gd name="connsiteX92" fmla="*/ 8748 w 10000"/>
              <a:gd name="connsiteY92" fmla="*/ 6565 h 10000"/>
              <a:gd name="connsiteX93" fmla="*/ 8679 w 10000"/>
              <a:gd name="connsiteY93" fmla="*/ 6726 h 10000"/>
              <a:gd name="connsiteX94" fmla="*/ 8588 w 10000"/>
              <a:gd name="connsiteY94" fmla="*/ 6765 h 10000"/>
              <a:gd name="connsiteX95" fmla="*/ 8452 w 10000"/>
              <a:gd name="connsiteY95" fmla="*/ 6829 h 10000"/>
              <a:gd name="connsiteX96" fmla="*/ 8641 w 10000"/>
              <a:gd name="connsiteY96" fmla="*/ 6746 h 10000"/>
              <a:gd name="connsiteX97" fmla="*/ 8723 w 10000"/>
              <a:gd name="connsiteY97" fmla="*/ 6662 h 10000"/>
              <a:gd name="connsiteX98" fmla="*/ 8767 w 10000"/>
              <a:gd name="connsiteY98" fmla="*/ 6572 h 10000"/>
              <a:gd name="connsiteX99" fmla="*/ 8840 w 10000"/>
              <a:gd name="connsiteY99" fmla="*/ 6565 h 10000"/>
              <a:gd name="connsiteX100" fmla="*/ 8944 w 10000"/>
              <a:gd name="connsiteY100" fmla="*/ 6636 h 10000"/>
              <a:gd name="connsiteX101" fmla="*/ 9086 w 10000"/>
              <a:gd name="connsiteY101" fmla="*/ 6689 h 10000"/>
              <a:gd name="connsiteX102" fmla="*/ 9001 w 10000"/>
              <a:gd name="connsiteY102" fmla="*/ 6843 h 10000"/>
              <a:gd name="connsiteX103" fmla="*/ 8897 w 10000"/>
              <a:gd name="connsiteY103" fmla="*/ 6958 h 10000"/>
              <a:gd name="connsiteX104" fmla="*/ 8840 w 10000"/>
              <a:gd name="connsiteY104" fmla="*/ 6971 h 10000"/>
              <a:gd name="connsiteX105" fmla="*/ 8679 w 10000"/>
              <a:gd name="connsiteY105" fmla="*/ 6953 h 10000"/>
              <a:gd name="connsiteX106" fmla="*/ 8446 w 10000"/>
              <a:gd name="connsiteY106" fmla="*/ 6900 h 10000"/>
              <a:gd name="connsiteX107" fmla="*/ 8162 w 10000"/>
              <a:gd name="connsiteY107" fmla="*/ 6829 h 10000"/>
              <a:gd name="connsiteX108" fmla="*/ 7935 w 10000"/>
              <a:gd name="connsiteY108" fmla="*/ 6714 h 10000"/>
              <a:gd name="connsiteX109" fmla="*/ 7765 w 10000"/>
              <a:gd name="connsiteY109" fmla="*/ 6572 h 10000"/>
              <a:gd name="connsiteX110" fmla="*/ 7538 w 10000"/>
              <a:gd name="connsiteY110" fmla="*/ 6418 h 10000"/>
              <a:gd name="connsiteX111" fmla="*/ 7301 w 10000"/>
              <a:gd name="connsiteY111" fmla="*/ 6225 h 10000"/>
              <a:gd name="connsiteX112" fmla="*/ 7141 w 10000"/>
              <a:gd name="connsiteY112" fmla="*/ 5973 h 10000"/>
              <a:gd name="connsiteX113" fmla="*/ 6885 w 10000"/>
              <a:gd name="connsiteY113" fmla="*/ 5768 h 10000"/>
              <a:gd name="connsiteX114" fmla="*/ 6453 w 10000"/>
              <a:gd name="connsiteY114" fmla="*/ 5497 h 10000"/>
              <a:gd name="connsiteX115" fmla="*/ 5523 w 10000"/>
              <a:gd name="connsiteY115" fmla="*/ 5446 h 10000"/>
              <a:gd name="connsiteX116" fmla="*/ 4562 w 10000"/>
              <a:gd name="connsiteY116" fmla="*/ 5387 h 10000"/>
              <a:gd name="connsiteX117" fmla="*/ 3742 w 10000"/>
              <a:gd name="connsiteY117" fmla="*/ 5176 h 10000"/>
              <a:gd name="connsiteX118" fmla="*/ 2601 w 10000"/>
              <a:gd name="connsiteY118" fmla="*/ 4455 h 10000"/>
              <a:gd name="connsiteX119" fmla="*/ 1980 w 10000"/>
              <a:gd name="connsiteY119" fmla="*/ 3630 h 10000"/>
              <a:gd name="connsiteX120" fmla="*/ 1277 w 10000"/>
              <a:gd name="connsiteY120" fmla="*/ 2923 h 10000"/>
              <a:gd name="connsiteX121" fmla="*/ 2926 w 10000"/>
              <a:gd name="connsiteY121" fmla="*/ 4686 h 10000"/>
              <a:gd name="connsiteX122" fmla="*/ 3662 w 10000"/>
              <a:gd name="connsiteY122" fmla="*/ 5189 h 10000"/>
              <a:gd name="connsiteX123" fmla="*/ 3967 w 10000"/>
              <a:gd name="connsiteY123" fmla="*/ 5302 h 10000"/>
              <a:gd name="connsiteX124" fmla="*/ 3793 w 10000"/>
              <a:gd name="connsiteY124" fmla="*/ 7139 h 10000"/>
              <a:gd name="connsiteX125" fmla="*/ 3613 w 10000"/>
              <a:gd name="connsiteY125" fmla="*/ 8375 h 10000"/>
              <a:gd name="connsiteX126" fmla="*/ 3428 w 10000"/>
              <a:gd name="connsiteY126" fmla="*/ 10000 h 10000"/>
              <a:gd name="connsiteX127" fmla="*/ 2399 w 10000"/>
              <a:gd name="connsiteY127" fmla="*/ 8636 h 10000"/>
              <a:gd name="connsiteX0" fmla="*/ 2453 w 10000"/>
              <a:gd name="connsiteY0" fmla="*/ 8458 h 10000"/>
              <a:gd name="connsiteX1" fmla="*/ 1743 w 10000"/>
              <a:gd name="connsiteY1" fmla="*/ 7231 h 10000"/>
              <a:gd name="connsiteX2" fmla="*/ 1182 w 10000"/>
              <a:gd name="connsiteY2" fmla="*/ 5839 h 10000"/>
              <a:gd name="connsiteX3" fmla="*/ 921 w 10000"/>
              <a:gd name="connsiteY3" fmla="*/ 5066 h 10000"/>
              <a:gd name="connsiteX4" fmla="*/ 463 w 10000"/>
              <a:gd name="connsiteY4" fmla="*/ 3412 h 10000"/>
              <a:gd name="connsiteX5" fmla="*/ 233 w 10000"/>
              <a:gd name="connsiteY5" fmla="*/ 2092 h 10000"/>
              <a:gd name="connsiteX6" fmla="*/ 0 w 10000"/>
              <a:gd name="connsiteY6" fmla="*/ 1004 h 10000"/>
              <a:gd name="connsiteX7" fmla="*/ 50 w 10000"/>
              <a:gd name="connsiteY7" fmla="*/ 51 h 10000"/>
              <a:gd name="connsiteX8" fmla="*/ 309 w 10000"/>
              <a:gd name="connsiteY8" fmla="*/ 0 h 10000"/>
              <a:gd name="connsiteX9" fmla="*/ 820 w 10000"/>
              <a:gd name="connsiteY9" fmla="*/ 0 h 10000"/>
              <a:gd name="connsiteX10" fmla="*/ 1576 w 10000"/>
              <a:gd name="connsiteY10" fmla="*/ 129 h 10000"/>
              <a:gd name="connsiteX11" fmla="*/ 2355 w 10000"/>
              <a:gd name="connsiteY11" fmla="*/ 412 h 10000"/>
              <a:gd name="connsiteX12" fmla="*/ 3058 w 10000"/>
              <a:gd name="connsiteY12" fmla="*/ 714 h 10000"/>
              <a:gd name="connsiteX13" fmla="*/ 3941 w 10000"/>
              <a:gd name="connsiteY13" fmla="*/ 1261 h 10000"/>
              <a:gd name="connsiteX14" fmla="*/ 4994 w 10000"/>
              <a:gd name="connsiteY14" fmla="*/ 2170 h 10000"/>
              <a:gd name="connsiteX15" fmla="*/ 5555 w 10000"/>
              <a:gd name="connsiteY15" fmla="*/ 2639 h 10000"/>
              <a:gd name="connsiteX16" fmla="*/ 6299 w 10000"/>
              <a:gd name="connsiteY16" fmla="*/ 3096 h 10000"/>
              <a:gd name="connsiteX17" fmla="*/ 6649 w 10000"/>
              <a:gd name="connsiteY17" fmla="*/ 3263 h 10000"/>
              <a:gd name="connsiteX18" fmla="*/ 6860 w 10000"/>
              <a:gd name="connsiteY18" fmla="*/ 3341 h 10000"/>
              <a:gd name="connsiteX19" fmla="*/ 7182 w 10000"/>
              <a:gd name="connsiteY19" fmla="*/ 3456 h 10000"/>
              <a:gd name="connsiteX20" fmla="*/ 7415 w 10000"/>
              <a:gd name="connsiteY20" fmla="*/ 3502 h 10000"/>
              <a:gd name="connsiteX21" fmla="*/ 7689 w 10000"/>
              <a:gd name="connsiteY21" fmla="*/ 3456 h 10000"/>
              <a:gd name="connsiteX22" fmla="*/ 7970 w 10000"/>
              <a:gd name="connsiteY22" fmla="*/ 3405 h 10000"/>
              <a:gd name="connsiteX23" fmla="*/ 8291 w 10000"/>
              <a:gd name="connsiteY23" fmla="*/ 3451 h 10000"/>
              <a:gd name="connsiteX24" fmla="*/ 8430 w 10000"/>
              <a:gd name="connsiteY24" fmla="*/ 3573 h 10000"/>
              <a:gd name="connsiteX25" fmla="*/ 8496 w 10000"/>
              <a:gd name="connsiteY25" fmla="*/ 3830 h 10000"/>
              <a:gd name="connsiteX26" fmla="*/ 8307 w 10000"/>
              <a:gd name="connsiteY26" fmla="*/ 3720 h 10000"/>
              <a:gd name="connsiteX27" fmla="*/ 8496 w 10000"/>
              <a:gd name="connsiteY27" fmla="*/ 3830 h 10000"/>
              <a:gd name="connsiteX28" fmla="*/ 8591 w 10000"/>
              <a:gd name="connsiteY28" fmla="*/ 3823 h 10000"/>
              <a:gd name="connsiteX29" fmla="*/ 8745 w 10000"/>
              <a:gd name="connsiteY29" fmla="*/ 3920 h 10000"/>
              <a:gd name="connsiteX30" fmla="*/ 8919 w 10000"/>
              <a:gd name="connsiteY30" fmla="*/ 4016 h 10000"/>
              <a:gd name="connsiteX31" fmla="*/ 9095 w 10000"/>
              <a:gd name="connsiteY31" fmla="*/ 4081 h 10000"/>
              <a:gd name="connsiteX32" fmla="*/ 9376 w 10000"/>
              <a:gd name="connsiteY32" fmla="*/ 4223 h 10000"/>
              <a:gd name="connsiteX33" fmla="*/ 9546 w 10000"/>
              <a:gd name="connsiteY33" fmla="*/ 4358 h 10000"/>
              <a:gd name="connsiteX34" fmla="*/ 9678 w 10000"/>
              <a:gd name="connsiteY34" fmla="*/ 4390 h 10000"/>
              <a:gd name="connsiteX35" fmla="*/ 9745 w 10000"/>
              <a:gd name="connsiteY35" fmla="*/ 4397 h 10000"/>
              <a:gd name="connsiteX36" fmla="*/ 9871 w 10000"/>
              <a:gd name="connsiteY36" fmla="*/ 4436 h 10000"/>
              <a:gd name="connsiteX37" fmla="*/ 9943 w 10000"/>
              <a:gd name="connsiteY37" fmla="*/ 4570 h 10000"/>
              <a:gd name="connsiteX38" fmla="*/ 9968 w 10000"/>
              <a:gd name="connsiteY38" fmla="*/ 4744 h 10000"/>
              <a:gd name="connsiteX39" fmla="*/ 10000 w 10000"/>
              <a:gd name="connsiteY39" fmla="*/ 5015 h 10000"/>
              <a:gd name="connsiteX40" fmla="*/ 9915 w 10000"/>
              <a:gd name="connsiteY40" fmla="*/ 5221 h 10000"/>
              <a:gd name="connsiteX41" fmla="*/ 9817 w 10000"/>
              <a:gd name="connsiteY41" fmla="*/ 5311 h 10000"/>
              <a:gd name="connsiteX42" fmla="*/ 9663 w 10000"/>
              <a:gd name="connsiteY42" fmla="*/ 5311 h 10000"/>
              <a:gd name="connsiteX43" fmla="*/ 9499 w 10000"/>
              <a:gd name="connsiteY43" fmla="*/ 5318 h 10000"/>
              <a:gd name="connsiteX44" fmla="*/ 9303 w 10000"/>
              <a:gd name="connsiteY44" fmla="*/ 5247 h 10000"/>
              <a:gd name="connsiteX45" fmla="*/ 9247 w 10000"/>
              <a:gd name="connsiteY45" fmla="*/ 5253 h 10000"/>
              <a:gd name="connsiteX46" fmla="*/ 9215 w 10000"/>
              <a:gd name="connsiteY46" fmla="*/ 5021 h 10000"/>
              <a:gd name="connsiteX47" fmla="*/ 9228 w 10000"/>
              <a:gd name="connsiteY47" fmla="*/ 4873 h 10000"/>
              <a:gd name="connsiteX48" fmla="*/ 9234 w 10000"/>
              <a:gd name="connsiteY48" fmla="*/ 5027 h 10000"/>
              <a:gd name="connsiteX49" fmla="*/ 9253 w 10000"/>
              <a:gd name="connsiteY49" fmla="*/ 5189 h 10000"/>
              <a:gd name="connsiteX50" fmla="*/ 9281 w 10000"/>
              <a:gd name="connsiteY50" fmla="*/ 5265 h 10000"/>
              <a:gd name="connsiteX51" fmla="*/ 9199 w 10000"/>
              <a:gd name="connsiteY51" fmla="*/ 5426 h 10000"/>
              <a:gd name="connsiteX52" fmla="*/ 9183 w 10000"/>
              <a:gd name="connsiteY52" fmla="*/ 5575 h 10000"/>
              <a:gd name="connsiteX53" fmla="*/ 9202 w 10000"/>
              <a:gd name="connsiteY53" fmla="*/ 5387 h 10000"/>
              <a:gd name="connsiteX54" fmla="*/ 9269 w 10000"/>
              <a:gd name="connsiteY54" fmla="*/ 5233 h 10000"/>
              <a:gd name="connsiteX55" fmla="*/ 9354 w 10000"/>
              <a:gd name="connsiteY55" fmla="*/ 5291 h 10000"/>
              <a:gd name="connsiteX56" fmla="*/ 9433 w 10000"/>
              <a:gd name="connsiteY56" fmla="*/ 5401 h 10000"/>
              <a:gd name="connsiteX57" fmla="*/ 9521 w 10000"/>
              <a:gd name="connsiteY57" fmla="*/ 5446 h 10000"/>
              <a:gd name="connsiteX58" fmla="*/ 9641 w 10000"/>
              <a:gd name="connsiteY58" fmla="*/ 5465 h 10000"/>
              <a:gd name="connsiteX59" fmla="*/ 9694 w 10000"/>
              <a:gd name="connsiteY59" fmla="*/ 5511 h 10000"/>
              <a:gd name="connsiteX60" fmla="*/ 9738 w 10000"/>
              <a:gd name="connsiteY60" fmla="*/ 5536 h 10000"/>
              <a:gd name="connsiteX61" fmla="*/ 9839 w 10000"/>
              <a:gd name="connsiteY61" fmla="*/ 5582 h 10000"/>
              <a:gd name="connsiteX62" fmla="*/ 9883 w 10000"/>
              <a:gd name="connsiteY62" fmla="*/ 5671 h 10000"/>
              <a:gd name="connsiteX63" fmla="*/ 9918 w 10000"/>
              <a:gd name="connsiteY63" fmla="*/ 5729 h 10000"/>
              <a:gd name="connsiteX64" fmla="*/ 9927 w 10000"/>
              <a:gd name="connsiteY64" fmla="*/ 5844 h 10000"/>
              <a:gd name="connsiteX65" fmla="*/ 9887 w 10000"/>
              <a:gd name="connsiteY65" fmla="*/ 6083 h 10000"/>
              <a:gd name="connsiteX66" fmla="*/ 9798 w 10000"/>
              <a:gd name="connsiteY66" fmla="*/ 6283 h 10000"/>
              <a:gd name="connsiteX67" fmla="*/ 9697 w 10000"/>
              <a:gd name="connsiteY67" fmla="*/ 6354 h 10000"/>
              <a:gd name="connsiteX68" fmla="*/ 9574 w 10000"/>
              <a:gd name="connsiteY68" fmla="*/ 6308 h 10000"/>
              <a:gd name="connsiteX69" fmla="*/ 9351 w 10000"/>
              <a:gd name="connsiteY69" fmla="*/ 6147 h 10000"/>
              <a:gd name="connsiteX70" fmla="*/ 9209 w 10000"/>
              <a:gd name="connsiteY70" fmla="*/ 6096 h 10000"/>
              <a:gd name="connsiteX71" fmla="*/ 9158 w 10000"/>
              <a:gd name="connsiteY71" fmla="*/ 6044 h 10000"/>
              <a:gd name="connsiteX72" fmla="*/ 9224 w 10000"/>
              <a:gd name="connsiteY72" fmla="*/ 5922 h 10000"/>
              <a:gd name="connsiteX73" fmla="*/ 9142 w 10000"/>
              <a:gd name="connsiteY73" fmla="*/ 6044 h 10000"/>
              <a:gd name="connsiteX74" fmla="*/ 9035 w 10000"/>
              <a:gd name="connsiteY74" fmla="*/ 6225 h 10000"/>
              <a:gd name="connsiteX75" fmla="*/ 9161 w 10000"/>
              <a:gd name="connsiteY75" fmla="*/ 6005 h 10000"/>
              <a:gd name="connsiteX76" fmla="*/ 9281 w 10000"/>
              <a:gd name="connsiteY76" fmla="*/ 6122 h 10000"/>
              <a:gd name="connsiteX77" fmla="*/ 9474 w 10000"/>
              <a:gd name="connsiteY77" fmla="*/ 6232 h 10000"/>
              <a:gd name="connsiteX78" fmla="*/ 9596 w 10000"/>
              <a:gd name="connsiteY78" fmla="*/ 6283 h 10000"/>
              <a:gd name="connsiteX79" fmla="*/ 9650 w 10000"/>
              <a:gd name="connsiteY79" fmla="*/ 6301 h 10000"/>
              <a:gd name="connsiteX80" fmla="*/ 9707 w 10000"/>
              <a:gd name="connsiteY80" fmla="*/ 6560 h 10000"/>
              <a:gd name="connsiteX81" fmla="*/ 9678 w 10000"/>
              <a:gd name="connsiteY81" fmla="*/ 6797 h 10000"/>
              <a:gd name="connsiteX82" fmla="*/ 9546 w 10000"/>
              <a:gd name="connsiteY82" fmla="*/ 6862 h 10000"/>
              <a:gd name="connsiteX83" fmla="*/ 9436 w 10000"/>
              <a:gd name="connsiteY83" fmla="*/ 6856 h 10000"/>
              <a:gd name="connsiteX84" fmla="*/ 9310 w 10000"/>
              <a:gd name="connsiteY84" fmla="*/ 6856 h 10000"/>
              <a:gd name="connsiteX85" fmla="*/ 9187 w 10000"/>
              <a:gd name="connsiteY85" fmla="*/ 6804 h 10000"/>
              <a:gd name="connsiteX86" fmla="*/ 9086 w 10000"/>
              <a:gd name="connsiteY86" fmla="*/ 6689 h 10000"/>
              <a:gd name="connsiteX87" fmla="*/ 8979 w 10000"/>
              <a:gd name="connsiteY87" fmla="*/ 6650 h 10000"/>
              <a:gd name="connsiteX88" fmla="*/ 8906 w 10000"/>
              <a:gd name="connsiteY88" fmla="*/ 6662 h 10000"/>
              <a:gd name="connsiteX89" fmla="*/ 8824 w 10000"/>
              <a:gd name="connsiteY89" fmla="*/ 6560 h 10000"/>
              <a:gd name="connsiteX90" fmla="*/ 8944 w 10000"/>
              <a:gd name="connsiteY90" fmla="*/ 6411 h 10000"/>
              <a:gd name="connsiteX91" fmla="*/ 8802 w 10000"/>
              <a:gd name="connsiteY91" fmla="*/ 6585 h 10000"/>
              <a:gd name="connsiteX92" fmla="*/ 8748 w 10000"/>
              <a:gd name="connsiteY92" fmla="*/ 6565 h 10000"/>
              <a:gd name="connsiteX93" fmla="*/ 8679 w 10000"/>
              <a:gd name="connsiteY93" fmla="*/ 6726 h 10000"/>
              <a:gd name="connsiteX94" fmla="*/ 8588 w 10000"/>
              <a:gd name="connsiteY94" fmla="*/ 6765 h 10000"/>
              <a:gd name="connsiteX95" fmla="*/ 8452 w 10000"/>
              <a:gd name="connsiteY95" fmla="*/ 6829 h 10000"/>
              <a:gd name="connsiteX96" fmla="*/ 8641 w 10000"/>
              <a:gd name="connsiteY96" fmla="*/ 6746 h 10000"/>
              <a:gd name="connsiteX97" fmla="*/ 8723 w 10000"/>
              <a:gd name="connsiteY97" fmla="*/ 6662 h 10000"/>
              <a:gd name="connsiteX98" fmla="*/ 8767 w 10000"/>
              <a:gd name="connsiteY98" fmla="*/ 6572 h 10000"/>
              <a:gd name="connsiteX99" fmla="*/ 8840 w 10000"/>
              <a:gd name="connsiteY99" fmla="*/ 6565 h 10000"/>
              <a:gd name="connsiteX100" fmla="*/ 8944 w 10000"/>
              <a:gd name="connsiteY100" fmla="*/ 6636 h 10000"/>
              <a:gd name="connsiteX101" fmla="*/ 9086 w 10000"/>
              <a:gd name="connsiteY101" fmla="*/ 6689 h 10000"/>
              <a:gd name="connsiteX102" fmla="*/ 9001 w 10000"/>
              <a:gd name="connsiteY102" fmla="*/ 6843 h 10000"/>
              <a:gd name="connsiteX103" fmla="*/ 8897 w 10000"/>
              <a:gd name="connsiteY103" fmla="*/ 6958 h 10000"/>
              <a:gd name="connsiteX104" fmla="*/ 8840 w 10000"/>
              <a:gd name="connsiteY104" fmla="*/ 6971 h 10000"/>
              <a:gd name="connsiteX105" fmla="*/ 8679 w 10000"/>
              <a:gd name="connsiteY105" fmla="*/ 6953 h 10000"/>
              <a:gd name="connsiteX106" fmla="*/ 8446 w 10000"/>
              <a:gd name="connsiteY106" fmla="*/ 6900 h 10000"/>
              <a:gd name="connsiteX107" fmla="*/ 8162 w 10000"/>
              <a:gd name="connsiteY107" fmla="*/ 6829 h 10000"/>
              <a:gd name="connsiteX108" fmla="*/ 7935 w 10000"/>
              <a:gd name="connsiteY108" fmla="*/ 6714 h 10000"/>
              <a:gd name="connsiteX109" fmla="*/ 7765 w 10000"/>
              <a:gd name="connsiteY109" fmla="*/ 6572 h 10000"/>
              <a:gd name="connsiteX110" fmla="*/ 7538 w 10000"/>
              <a:gd name="connsiteY110" fmla="*/ 6418 h 10000"/>
              <a:gd name="connsiteX111" fmla="*/ 7301 w 10000"/>
              <a:gd name="connsiteY111" fmla="*/ 6225 h 10000"/>
              <a:gd name="connsiteX112" fmla="*/ 7141 w 10000"/>
              <a:gd name="connsiteY112" fmla="*/ 5973 h 10000"/>
              <a:gd name="connsiteX113" fmla="*/ 6885 w 10000"/>
              <a:gd name="connsiteY113" fmla="*/ 5768 h 10000"/>
              <a:gd name="connsiteX114" fmla="*/ 6453 w 10000"/>
              <a:gd name="connsiteY114" fmla="*/ 5497 h 10000"/>
              <a:gd name="connsiteX115" fmla="*/ 5523 w 10000"/>
              <a:gd name="connsiteY115" fmla="*/ 5446 h 10000"/>
              <a:gd name="connsiteX116" fmla="*/ 4562 w 10000"/>
              <a:gd name="connsiteY116" fmla="*/ 5387 h 10000"/>
              <a:gd name="connsiteX117" fmla="*/ 3742 w 10000"/>
              <a:gd name="connsiteY117" fmla="*/ 5176 h 10000"/>
              <a:gd name="connsiteX118" fmla="*/ 2601 w 10000"/>
              <a:gd name="connsiteY118" fmla="*/ 4455 h 10000"/>
              <a:gd name="connsiteX119" fmla="*/ 1980 w 10000"/>
              <a:gd name="connsiteY119" fmla="*/ 3630 h 10000"/>
              <a:gd name="connsiteX120" fmla="*/ 1277 w 10000"/>
              <a:gd name="connsiteY120" fmla="*/ 2923 h 10000"/>
              <a:gd name="connsiteX121" fmla="*/ 2926 w 10000"/>
              <a:gd name="connsiteY121" fmla="*/ 4686 h 10000"/>
              <a:gd name="connsiteX122" fmla="*/ 3662 w 10000"/>
              <a:gd name="connsiteY122" fmla="*/ 5189 h 10000"/>
              <a:gd name="connsiteX123" fmla="*/ 3967 w 10000"/>
              <a:gd name="connsiteY123" fmla="*/ 5302 h 10000"/>
              <a:gd name="connsiteX124" fmla="*/ 3793 w 10000"/>
              <a:gd name="connsiteY124" fmla="*/ 7139 h 10000"/>
              <a:gd name="connsiteX125" fmla="*/ 3613 w 10000"/>
              <a:gd name="connsiteY125" fmla="*/ 8375 h 10000"/>
              <a:gd name="connsiteX126" fmla="*/ 3428 w 10000"/>
              <a:gd name="connsiteY126" fmla="*/ 10000 h 10000"/>
              <a:gd name="connsiteX127" fmla="*/ 2453 w 10000"/>
              <a:gd name="connsiteY127" fmla="*/ 8458 h 10000"/>
              <a:gd name="connsiteX0" fmla="*/ 2453 w 10000"/>
              <a:gd name="connsiteY0" fmla="*/ 8458 h 10000"/>
              <a:gd name="connsiteX1" fmla="*/ 1743 w 10000"/>
              <a:gd name="connsiteY1" fmla="*/ 7231 h 10000"/>
              <a:gd name="connsiteX2" fmla="*/ 1182 w 10000"/>
              <a:gd name="connsiteY2" fmla="*/ 5839 h 10000"/>
              <a:gd name="connsiteX3" fmla="*/ 921 w 10000"/>
              <a:gd name="connsiteY3" fmla="*/ 5066 h 10000"/>
              <a:gd name="connsiteX4" fmla="*/ 463 w 10000"/>
              <a:gd name="connsiteY4" fmla="*/ 3412 h 10000"/>
              <a:gd name="connsiteX5" fmla="*/ 233 w 10000"/>
              <a:gd name="connsiteY5" fmla="*/ 2092 h 10000"/>
              <a:gd name="connsiteX6" fmla="*/ 0 w 10000"/>
              <a:gd name="connsiteY6" fmla="*/ 1004 h 10000"/>
              <a:gd name="connsiteX7" fmla="*/ 50 w 10000"/>
              <a:gd name="connsiteY7" fmla="*/ 51 h 10000"/>
              <a:gd name="connsiteX8" fmla="*/ 309 w 10000"/>
              <a:gd name="connsiteY8" fmla="*/ 0 h 10000"/>
              <a:gd name="connsiteX9" fmla="*/ 820 w 10000"/>
              <a:gd name="connsiteY9" fmla="*/ 0 h 10000"/>
              <a:gd name="connsiteX10" fmla="*/ 1576 w 10000"/>
              <a:gd name="connsiteY10" fmla="*/ 129 h 10000"/>
              <a:gd name="connsiteX11" fmla="*/ 2355 w 10000"/>
              <a:gd name="connsiteY11" fmla="*/ 412 h 10000"/>
              <a:gd name="connsiteX12" fmla="*/ 3058 w 10000"/>
              <a:gd name="connsiteY12" fmla="*/ 714 h 10000"/>
              <a:gd name="connsiteX13" fmla="*/ 3941 w 10000"/>
              <a:gd name="connsiteY13" fmla="*/ 1261 h 10000"/>
              <a:gd name="connsiteX14" fmla="*/ 4994 w 10000"/>
              <a:gd name="connsiteY14" fmla="*/ 2170 h 10000"/>
              <a:gd name="connsiteX15" fmla="*/ 5555 w 10000"/>
              <a:gd name="connsiteY15" fmla="*/ 2639 h 10000"/>
              <a:gd name="connsiteX16" fmla="*/ 6299 w 10000"/>
              <a:gd name="connsiteY16" fmla="*/ 3096 h 10000"/>
              <a:gd name="connsiteX17" fmla="*/ 6649 w 10000"/>
              <a:gd name="connsiteY17" fmla="*/ 3263 h 10000"/>
              <a:gd name="connsiteX18" fmla="*/ 6860 w 10000"/>
              <a:gd name="connsiteY18" fmla="*/ 3341 h 10000"/>
              <a:gd name="connsiteX19" fmla="*/ 7182 w 10000"/>
              <a:gd name="connsiteY19" fmla="*/ 3456 h 10000"/>
              <a:gd name="connsiteX20" fmla="*/ 7415 w 10000"/>
              <a:gd name="connsiteY20" fmla="*/ 3502 h 10000"/>
              <a:gd name="connsiteX21" fmla="*/ 7689 w 10000"/>
              <a:gd name="connsiteY21" fmla="*/ 3456 h 10000"/>
              <a:gd name="connsiteX22" fmla="*/ 7970 w 10000"/>
              <a:gd name="connsiteY22" fmla="*/ 3405 h 10000"/>
              <a:gd name="connsiteX23" fmla="*/ 8291 w 10000"/>
              <a:gd name="connsiteY23" fmla="*/ 3451 h 10000"/>
              <a:gd name="connsiteX24" fmla="*/ 8430 w 10000"/>
              <a:gd name="connsiteY24" fmla="*/ 3573 h 10000"/>
              <a:gd name="connsiteX25" fmla="*/ 8496 w 10000"/>
              <a:gd name="connsiteY25" fmla="*/ 3830 h 10000"/>
              <a:gd name="connsiteX26" fmla="*/ 8307 w 10000"/>
              <a:gd name="connsiteY26" fmla="*/ 3720 h 10000"/>
              <a:gd name="connsiteX27" fmla="*/ 8496 w 10000"/>
              <a:gd name="connsiteY27" fmla="*/ 3830 h 10000"/>
              <a:gd name="connsiteX28" fmla="*/ 8591 w 10000"/>
              <a:gd name="connsiteY28" fmla="*/ 3823 h 10000"/>
              <a:gd name="connsiteX29" fmla="*/ 8745 w 10000"/>
              <a:gd name="connsiteY29" fmla="*/ 3920 h 10000"/>
              <a:gd name="connsiteX30" fmla="*/ 8919 w 10000"/>
              <a:gd name="connsiteY30" fmla="*/ 4016 h 10000"/>
              <a:gd name="connsiteX31" fmla="*/ 9095 w 10000"/>
              <a:gd name="connsiteY31" fmla="*/ 4081 h 10000"/>
              <a:gd name="connsiteX32" fmla="*/ 9376 w 10000"/>
              <a:gd name="connsiteY32" fmla="*/ 4223 h 10000"/>
              <a:gd name="connsiteX33" fmla="*/ 9546 w 10000"/>
              <a:gd name="connsiteY33" fmla="*/ 4358 h 10000"/>
              <a:gd name="connsiteX34" fmla="*/ 9678 w 10000"/>
              <a:gd name="connsiteY34" fmla="*/ 4390 h 10000"/>
              <a:gd name="connsiteX35" fmla="*/ 9745 w 10000"/>
              <a:gd name="connsiteY35" fmla="*/ 4397 h 10000"/>
              <a:gd name="connsiteX36" fmla="*/ 9871 w 10000"/>
              <a:gd name="connsiteY36" fmla="*/ 4436 h 10000"/>
              <a:gd name="connsiteX37" fmla="*/ 9943 w 10000"/>
              <a:gd name="connsiteY37" fmla="*/ 4570 h 10000"/>
              <a:gd name="connsiteX38" fmla="*/ 9968 w 10000"/>
              <a:gd name="connsiteY38" fmla="*/ 4744 h 10000"/>
              <a:gd name="connsiteX39" fmla="*/ 10000 w 10000"/>
              <a:gd name="connsiteY39" fmla="*/ 5015 h 10000"/>
              <a:gd name="connsiteX40" fmla="*/ 9915 w 10000"/>
              <a:gd name="connsiteY40" fmla="*/ 5221 h 10000"/>
              <a:gd name="connsiteX41" fmla="*/ 9817 w 10000"/>
              <a:gd name="connsiteY41" fmla="*/ 5311 h 10000"/>
              <a:gd name="connsiteX42" fmla="*/ 9663 w 10000"/>
              <a:gd name="connsiteY42" fmla="*/ 5311 h 10000"/>
              <a:gd name="connsiteX43" fmla="*/ 9499 w 10000"/>
              <a:gd name="connsiteY43" fmla="*/ 5318 h 10000"/>
              <a:gd name="connsiteX44" fmla="*/ 9303 w 10000"/>
              <a:gd name="connsiteY44" fmla="*/ 5247 h 10000"/>
              <a:gd name="connsiteX45" fmla="*/ 9247 w 10000"/>
              <a:gd name="connsiteY45" fmla="*/ 5253 h 10000"/>
              <a:gd name="connsiteX46" fmla="*/ 9215 w 10000"/>
              <a:gd name="connsiteY46" fmla="*/ 5021 h 10000"/>
              <a:gd name="connsiteX47" fmla="*/ 9228 w 10000"/>
              <a:gd name="connsiteY47" fmla="*/ 4873 h 10000"/>
              <a:gd name="connsiteX48" fmla="*/ 9234 w 10000"/>
              <a:gd name="connsiteY48" fmla="*/ 5027 h 10000"/>
              <a:gd name="connsiteX49" fmla="*/ 9253 w 10000"/>
              <a:gd name="connsiteY49" fmla="*/ 5189 h 10000"/>
              <a:gd name="connsiteX50" fmla="*/ 9281 w 10000"/>
              <a:gd name="connsiteY50" fmla="*/ 5265 h 10000"/>
              <a:gd name="connsiteX51" fmla="*/ 9199 w 10000"/>
              <a:gd name="connsiteY51" fmla="*/ 5426 h 10000"/>
              <a:gd name="connsiteX52" fmla="*/ 9183 w 10000"/>
              <a:gd name="connsiteY52" fmla="*/ 5575 h 10000"/>
              <a:gd name="connsiteX53" fmla="*/ 9202 w 10000"/>
              <a:gd name="connsiteY53" fmla="*/ 5387 h 10000"/>
              <a:gd name="connsiteX54" fmla="*/ 9269 w 10000"/>
              <a:gd name="connsiteY54" fmla="*/ 5233 h 10000"/>
              <a:gd name="connsiteX55" fmla="*/ 9354 w 10000"/>
              <a:gd name="connsiteY55" fmla="*/ 5291 h 10000"/>
              <a:gd name="connsiteX56" fmla="*/ 9433 w 10000"/>
              <a:gd name="connsiteY56" fmla="*/ 5401 h 10000"/>
              <a:gd name="connsiteX57" fmla="*/ 9521 w 10000"/>
              <a:gd name="connsiteY57" fmla="*/ 5446 h 10000"/>
              <a:gd name="connsiteX58" fmla="*/ 9641 w 10000"/>
              <a:gd name="connsiteY58" fmla="*/ 5465 h 10000"/>
              <a:gd name="connsiteX59" fmla="*/ 9694 w 10000"/>
              <a:gd name="connsiteY59" fmla="*/ 5511 h 10000"/>
              <a:gd name="connsiteX60" fmla="*/ 9738 w 10000"/>
              <a:gd name="connsiteY60" fmla="*/ 5536 h 10000"/>
              <a:gd name="connsiteX61" fmla="*/ 9839 w 10000"/>
              <a:gd name="connsiteY61" fmla="*/ 5582 h 10000"/>
              <a:gd name="connsiteX62" fmla="*/ 9883 w 10000"/>
              <a:gd name="connsiteY62" fmla="*/ 5671 h 10000"/>
              <a:gd name="connsiteX63" fmla="*/ 9918 w 10000"/>
              <a:gd name="connsiteY63" fmla="*/ 5729 h 10000"/>
              <a:gd name="connsiteX64" fmla="*/ 9927 w 10000"/>
              <a:gd name="connsiteY64" fmla="*/ 5844 h 10000"/>
              <a:gd name="connsiteX65" fmla="*/ 9887 w 10000"/>
              <a:gd name="connsiteY65" fmla="*/ 6083 h 10000"/>
              <a:gd name="connsiteX66" fmla="*/ 9798 w 10000"/>
              <a:gd name="connsiteY66" fmla="*/ 6283 h 10000"/>
              <a:gd name="connsiteX67" fmla="*/ 9697 w 10000"/>
              <a:gd name="connsiteY67" fmla="*/ 6354 h 10000"/>
              <a:gd name="connsiteX68" fmla="*/ 9574 w 10000"/>
              <a:gd name="connsiteY68" fmla="*/ 6308 h 10000"/>
              <a:gd name="connsiteX69" fmla="*/ 9351 w 10000"/>
              <a:gd name="connsiteY69" fmla="*/ 6147 h 10000"/>
              <a:gd name="connsiteX70" fmla="*/ 9209 w 10000"/>
              <a:gd name="connsiteY70" fmla="*/ 6096 h 10000"/>
              <a:gd name="connsiteX71" fmla="*/ 9158 w 10000"/>
              <a:gd name="connsiteY71" fmla="*/ 6044 h 10000"/>
              <a:gd name="connsiteX72" fmla="*/ 9224 w 10000"/>
              <a:gd name="connsiteY72" fmla="*/ 5922 h 10000"/>
              <a:gd name="connsiteX73" fmla="*/ 9142 w 10000"/>
              <a:gd name="connsiteY73" fmla="*/ 6044 h 10000"/>
              <a:gd name="connsiteX74" fmla="*/ 9035 w 10000"/>
              <a:gd name="connsiteY74" fmla="*/ 6225 h 10000"/>
              <a:gd name="connsiteX75" fmla="*/ 9161 w 10000"/>
              <a:gd name="connsiteY75" fmla="*/ 6005 h 10000"/>
              <a:gd name="connsiteX76" fmla="*/ 9281 w 10000"/>
              <a:gd name="connsiteY76" fmla="*/ 6122 h 10000"/>
              <a:gd name="connsiteX77" fmla="*/ 9474 w 10000"/>
              <a:gd name="connsiteY77" fmla="*/ 6232 h 10000"/>
              <a:gd name="connsiteX78" fmla="*/ 9596 w 10000"/>
              <a:gd name="connsiteY78" fmla="*/ 6283 h 10000"/>
              <a:gd name="connsiteX79" fmla="*/ 9650 w 10000"/>
              <a:gd name="connsiteY79" fmla="*/ 6301 h 10000"/>
              <a:gd name="connsiteX80" fmla="*/ 9707 w 10000"/>
              <a:gd name="connsiteY80" fmla="*/ 6560 h 10000"/>
              <a:gd name="connsiteX81" fmla="*/ 9678 w 10000"/>
              <a:gd name="connsiteY81" fmla="*/ 6797 h 10000"/>
              <a:gd name="connsiteX82" fmla="*/ 9546 w 10000"/>
              <a:gd name="connsiteY82" fmla="*/ 6862 h 10000"/>
              <a:gd name="connsiteX83" fmla="*/ 9436 w 10000"/>
              <a:gd name="connsiteY83" fmla="*/ 6856 h 10000"/>
              <a:gd name="connsiteX84" fmla="*/ 9310 w 10000"/>
              <a:gd name="connsiteY84" fmla="*/ 6856 h 10000"/>
              <a:gd name="connsiteX85" fmla="*/ 9187 w 10000"/>
              <a:gd name="connsiteY85" fmla="*/ 6804 h 10000"/>
              <a:gd name="connsiteX86" fmla="*/ 9086 w 10000"/>
              <a:gd name="connsiteY86" fmla="*/ 6689 h 10000"/>
              <a:gd name="connsiteX87" fmla="*/ 8979 w 10000"/>
              <a:gd name="connsiteY87" fmla="*/ 6650 h 10000"/>
              <a:gd name="connsiteX88" fmla="*/ 8906 w 10000"/>
              <a:gd name="connsiteY88" fmla="*/ 6662 h 10000"/>
              <a:gd name="connsiteX89" fmla="*/ 8824 w 10000"/>
              <a:gd name="connsiteY89" fmla="*/ 6560 h 10000"/>
              <a:gd name="connsiteX90" fmla="*/ 8944 w 10000"/>
              <a:gd name="connsiteY90" fmla="*/ 6411 h 10000"/>
              <a:gd name="connsiteX91" fmla="*/ 8802 w 10000"/>
              <a:gd name="connsiteY91" fmla="*/ 6585 h 10000"/>
              <a:gd name="connsiteX92" fmla="*/ 8748 w 10000"/>
              <a:gd name="connsiteY92" fmla="*/ 6565 h 10000"/>
              <a:gd name="connsiteX93" fmla="*/ 8679 w 10000"/>
              <a:gd name="connsiteY93" fmla="*/ 6726 h 10000"/>
              <a:gd name="connsiteX94" fmla="*/ 8588 w 10000"/>
              <a:gd name="connsiteY94" fmla="*/ 6765 h 10000"/>
              <a:gd name="connsiteX95" fmla="*/ 8452 w 10000"/>
              <a:gd name="connsiteY95" fmla="*/ 6829 h 10000"/>
              <a:gd name="connsiteX96" fmla="*/ 8641 w 10000"/>
              <a:gd name="connsiteY96" fmla="*/ 6746 h 10000"/>
              <a:gd name="connsiteX97" fmla="*/ 8723 w 10000"/>
              <a:gd name="connsiteY97" fmla="*/ 6662 h 10000"/>
              <a:gd name="connsiteX98" fmla="*/ 8767 w 10000"/>
              <a:gd name="connsiteY98" fmla="*/ 6572 h 10000"/>
              <a:gd name="connsiteX99" fmla="*/ 8840 w 10000"/>
              <a:gd name="connsiteY99" fmla="*/ 6565 h 10000"/>
              <a:gd name="connsiteX100" fmla="*/ 8944 w 10000"/>
              <a:gd name="connsiteY100" fmla="*/ 6636 h 10000"/>
              <a:gd name="connsiteX101" fmla="*/ 9086 w 10000"/>
              <a:gd name="connsiteY101" fmla="*/ 6689 h 10000"/>
              <a:gd name="connsiteX102" fmla="*/ 9001 w 10000"/>
              <a:gd name="connsiteY102" fmla="*/ 6843 h 10000"/>
              <a:gd name="connsiteX103" fmla="*/ 8897 w 10000"/>
              <a:gd name="connsiteY103" fmla="*/ 6958 h 10000"/>
              <a:gd name="connsiteX104" fmla="*/ 8840 w 10000"/>
              <a:gd name="connsiteY104" fmla="*/ 6971 h 10000"/>
              <a:gd name="connsiteX105" fmla="*/ 8679 w 10000"/>
              <a:gd name="connsiteY105" fmla="*/ 6953 h 10000"/>
              <a:gd name="connsiteX106" fmla="*/ 8446 w 10000"/>
              <a:gd name="connsiteY106" fmla="*/ 6900 h 10000"/>
              <a:gd name="connsiteX107" fmla="*/ 8162 w 10000"/>
              <a:gd name="connsiteY107" fmla="*/ 6829 h 10000"/>
              <a:gd name="connsiteX108" fmla="*/ 7935 w 10000"/>
              <a:gd name="connsiteY108" fmla="*/ 6714 h 10000"/>
              <a:gd name="connsiteX109" fmla="*/ 7765 w 10000"/>
              <a:gd name="connsiteY109" fmla="*/ 6572 h 10000"/>
              <a:gd name="connsiteX110" fmla="*/ 7538 w 10000"/>
              <a:gd name="connsiteY110" fmla="*/ 6418 h 10000"/>
              <a:gd name="connsiteX111" fmla="*/ 7301 w 10000"/>
              <a:gd name="connsiteY111" fmla="*/ 6225 h 10000"/>
              <a:gd name="connsiteX112" fmla="*/ 7141 w 10000"/>
              <a:gd name="connsiteY112" fmla="*/ 5973 h 10000"/>
              <a:gd name="connsiteX113" fmla="*/ 6885 w 10000"/>
              <a:gd name="connsiteY113" fmla="*/ 5768 h 10000"/>
              <a:gd name="connsiteX114" fmla="*/ 6453 w 10000"/>
              <a:gd name="connsiteY114" fmla="*/ 5497 h 10000"/>
              <a:gd name="connsiteX115" fmla="*/ 5523 w 10000"/>
              <a:gd name="connsiteY115" fmla="*/ 5446 h 10000"/>
              <a:gd name="connsiteX116" fmla="*/ 4562 w 10000"/>
              <a:gd name="connsiteY116" fmla="*/ 5387 h 10000"/>
              <a:gd name="connsiteX117" fmla="*/ 3742 w 10000"/>
              <a:gd name="connsiteY117" fmla="*/ 5176 h 10000"/>
              <a:gd name="connsiteX118" fmla="*/ 2601 w 10000"/>
              <a:gd name="connsiteY118" fmla="*/ 4455 h 10000"/>
              <a:gd name="connsiteX119" fmla="*/ 1980 w 10000"/>
              <a:gd name="connsiteY119" fmla="*/ 3630 h 10000"/>
              <a:gd name="connsiteX120" fmla="*/ 1277 w 10000"/>
              <a:gd name="connsiteY120" fmla="*/ 2923 h 10000"/>
              <a:gd name="connsiteX121" fmla="*/ 2926 w 10000"/>
              <a:gd name="connsiteY121" fmla="*/ 4686 h 10000"/>
              <a:gd name="connsiteX122" fmla="*/ 3662 w 10000"/>
              <a:gd name="connsiteY122" fmla="*/ 5189 h 10000"/>
              <a:gd name="connsiteX123" fmla="*/ 3967 w 10000"/>
              <a:gd name="connsiteY123" fmla="*/ 5302 h 10000"/>
              <a:gd name="connsiteX124" fmla="*/ 3793 w 10000"/>
              <a:gd name="connsiteY124" fmla="*/ 7139 h 10000"/>
              <a:gd name="connsiteX125" fmla="*/ 3613 w 10000"/>
              <a:gd name="connsiteY125" fmla="*/ 8375 h 10000"/>
              <a:gd name="connsiteX126" fmla="*/ 3428 w 10000"/>
              <a:gd name="connsiteY126" fmla="*/ 10000 h 10000"/>
              <a:gd name="connsiteX127" fmla="*/ 2453 w 10000"/>
              <a:gd name="connsiteY127" fmla="*/ 8458 h 10000"/>
              <a:gd name="connsiteX0" fmla="*/ 2453 w 10000"/>
              <a:gd name="connsiteY0" fmla="*/ 8458 h 10000"/>
              <a:gd name="connsiteX1" fmla="*/ 1743 w 10000"/>
              <a:gd name="connsiteY1" fmla="*/ 7231 h 10000"/>
              <a:gd name="connsiteX2" fmla="*/ 1257 w 10000"/>
              <a:gd name="connsiteY2" fmla="*/ 5772 h 10000"/>
              <a:gd name="connsiteX3" fmla="*/ 921 w 10000"/>
              <a:gd name="connsiteY3" fmla="*/ 5066 h 10000"/>
              <a:gd name="connsiteX4" fmla="*/ 463 w 10000"/>
              <a:gd name="connsiteY4" fmla="*/ 3412 h 10000"/>
              <a:gd name="connsiteX5" fmla="*/ 233 w 10000"/>
              <a:gd name="connsiteY5" fmla="*/ 2092 h 10000"/>
              <a:gd name="connsiteX6" fmla="*/ 0 w 10000"/>
              <a:gd name="connsiteY6" fmla="*/ 1004 h 10000"/>
              <a:gd name="connsiteX7" fmla="*/ 50 w 10000"/>
              <a:gd name="connsiteY7" fmla="*/ 51 h 10000"/>
              <a:gd name="connsiteX8" fmla="*/ 309 w 10000"/>
              <a:gd name="connsiteY8" fmla="*/ 0 h 10000"/>
              <a:gd name="connsiteX9" fmla="*/ 820 w 10000"/>
              <a:gd name="connsiteY9" fmla="*/ 0 h 10000"/>
              <a:gd name="connsiteX10" fmla="*/ 1576 w 10000"/>
              <a:gd name="connsiteY10" fmla="*/ 129 h 10000"/>
              <a:gd name="connsiteX11" fmla="*/ 2355 w 10000"/>
              <a:gd name="connsiteY11" fmla="*/ 412 h 10000"/>
              <a:gd name="connsiteX12" fmla="*/ 3058 w 10000"/>
              <a:gd name="connsiteY12" fmla="*/ 714 h 10000"/>
              <a:gd name="connsiteX13" fmla="*/ 3941 w 10000"/>
              <a:gd name="connsiteY13" fmla="*/ 1261 h 10000"/>
              <a:gd name="connsiteX14" fmla="*/ 4994 w 10000"/>
              <a:gd name="connsiteY14" fmla="*/ 2170 h 10000"/>
              <a:gd name="connsiteX15" fmla="*/ 5555 w 10000"/>
              <a:gd name="connsiteY15" fmla="*/ 2639 h 10000"/>
              <a:gd name="connsiteX16" fmla="*/ 6299 w 10000"/>
              <a:gd name="connsiteY16" fmla="*/ 3096 h 10000"/>
              <a:gd name="connsiteX17" fmla="*/ 6649 w 10000"/>
              <a:gd name="connsiteY17" fmla="*/ 3263 h 10000"/>
              <a:gd name="connsiteX18" fmla="*/ 6860 w 10000"/>
              <a:gd name="connsiteY18" fmla="*/ 3341 h 10000"/>
              <a:gd name="connsiteX19" fmla="*/ 7182 w 10000"/>
              <a:gd name="connsiteY19" fmla="*/ 3456 h 10000"/>
              <a:gd name="connsiteX20" fmla="*/ 7415 w 10000"/>
              <a:gd name="connsiteY20" fmla="*/ 3502 h 10000"/>
              <a:gd name="connsiteX21" fmla="*/ 7689 w 10000"/>
              <a:gd name="connsiteY21" fmla="*/ 3456 h 10000"/>
              <a:gd name="connsiteX22" fmla="*/ 7970 w 10000"/>
              <a:gd name="connsiteY22" fmla="*/ 3405 h 10000"/>
              <a:gd name="connsiteX23" fmla="*/ 8291 w 10000"/>
              <a:gd name="connsiteY23" fmla="*/ 3451 h 10000"/>
              <a:gd name="connsiteX24" fmla="*/ 8430 w 10000"/>
              <a:gd name="connsiteY24" fmla="*/ 3573 h 10000"/>
              <a:gd name="connsiteX25" fmla="*/ 8496 w 10000"/>
              <a:gd name="connsiteY25" fmla="*/ 3830 h 10000"/>
              <a:gd name="connsiteX26" fmla="*/ 8307 w 10000"/>
              <a:gd name="connsiteY26" fmla="*/ 3720 h 10000"/>
              <a:gd name="connsiteX27" fmla="*/ 8496 w 10000"/>
              <a:gd name="connsiteY27" fmla="*/ 3830 h 10000"/>
              <a:gd name="connsiteX28" fmla="*/ 8591 w 10000"/>
              <a:gd name="connsiteY28" fmla="*/ 3823 h 10000"/>
              <a:gd name="connsiteX29" fmla="*/ 8745 w 10000"/>
              <a:gd name="connsiteY29" fmla="*/ 3920 h 10000"/>
              <a:gd name="connsiteX30" fmla="*/ 8919 w 10000"/>
              <a:gd name="connsiteY30" fmla="*/ 4016 h 10000"/>
              <a:gd name="connsiteX31" fmla="*/ 9095 w 10000"/>
              <a:gd name="connsiteY31" fmla="*/ 4081 h 10000"/>
              <a:gd name="connsiteX32" fmla="*/ 9376 w 10000"/>
              <a:gd name="connsiteY32" fmla="*/ 4223 h 10000"/>
              <a:gd name="connsiteX33" fmla="*/ 9546 w 10000"/>
              <a:gd name="connsiteY33" fmla="*/ 4358 h 10000"/>
              <a:gd name="connsiteX34" fmla="*/ 9678 w 10000"/>
              <a:gd name="connsiteY34" fmla="*/ 4390 h 10000"/>
              <a:gd name="connsiteX35" fmla="*/ 9745 w 10000"/>
              <a:gd name="connsiteY35" fmla="*/ 4397 h 10000"/>
              <a:gd name="connsiteX36" fmla="*/ 9871 w 10000"/>
              <a:gd name="connsiteY36" fmla="*/ 4436 h 10000"/>
              <a:gd name="connsiteX37" fmla="*/ 9943 w 10000"/>
              <a:gd name="connsiteY37" fmla="*/ 4570 h 10000"/>
              <a:gd name="connsiteX38" fmla="*/ 9968 w 10000"/>
              <a:gd name="connsiteY38" fmla="*/ 4744 h 10000"/>
              <a:gd name="connsiteX39" fmla="*/ 10000 w 10000"/>
              <a:gd name="connsiteY39" fmla="*/ 5015 h 10000"/>
              <a:gd name="connsiteX40" fmla="*/ 9915 w 10000"/>
              <a:gd name="connsiteY40" fmla="*/ 5221 h 10000"/>
              <a:gd name="connsiteX41" fmla="*/ 9817 w 10000"/>
              <a:gd name="connsiteY41" fmla="*/ 5311 h 10000"/>
              <a:gd name="connsiteX42" fmla="*/ 9663 w 10000"/>
              <a:gd name="connsiteY42" fmla="*/ 5311 h 10000"/>
              <a:gd name="connsiteX43" fmla="*/ 9499 w 10000"/>
              <a:gd name="connsiteY43" fmla="*/ 5318 h 10000"/>
              <a:gd name="connsiteX44" fmla="*/ 9303 w 10000"/>
              <a:gd name="connsiteY44" fmla="*/ 5247 h 10000"/>
              <a:gd name="connsiteX45" fmla="*/ 9247 w 10000"/>
              <a:gd name="connsiteY45" fmla="*/ 5253 h 10000"/>
              <a:gd name="connsiteX46" fmla="*/ 9215 w 10000"/>
              <a:gd name="connsiteY46" fmla="*/ 5021 h 10000"/>
              <a:gd name="connsiteX47" fmla="*/ 9228 w 10000"/>
              <a:gd name="connsiteY47" fmla="*/ 4873 h 10000"/>
              <a:gd name="connsiteX48" fmla="*/ 9234 w 10000"/>
              <a:gd name="connsiteY48" fmla="*/ 5027 h 10000"/>
              <a:gd name="connsiteX49" fmla="*/ 9253 w 10000"/>
              <a:gd name="connsiteY49" fmla="*/ 5189 h 10000"/>
              <a:gd name="connsiteX50" fmla="*/ 9281 w 10000"/>
              <a:gd name="connsiteY50" fmla="*/ 5265 h 10000"/>
              <a:gd name="connsiteX51" fmla="*/ 9199 w 10000"/>
              <a:gd name="connsiteY51" fmla="*/ 5426 h 10000"/>
              <a:gd name="connsiteX52" fmla="*/ 9183 w 10000"/>
              <a:gd name="connsiteY52" fmla="*/ 5575 h 10000"/>
              <a:gd name="connsiteX53" fmla="*/ 9202 w 10000"/>
              <a:gd name="connsiteY53" fmla="*/ 5387 h 10000"/>
              <a:gd name="connsiteX54" fmla="*/ 9269 w 10000"/>
              <a:gd name="connsiteY54" fmla="*/ 5233 h 10000"/>
              <a:gd name="connsiteX55" fmla="*/ 9354 w 10000"/>
              <a:gd name="connsiteY55" fmla="*/ 5291 h 10000"/>
              <a:gd name="connsiteX56" fmla="*/ 9433 w 10000"/>
              <a:gd name="connsiteY56" fmla="*/ 5401 h 10000"/>
              <a:gd name="connsiteX57" fmla="*/ 9521 w 10000"/>
              <a:gd name="connsiteY57" fmla="*/ 5446 h 10000"/>
              <a:gd name="connsiteX58" fmla="*/ 9641 w 10000"/>
              <a:gd name="connsiteY58" fmla="*/ 5465 h 10000"/>
              <a:gd name="connsiteX59" fmla="*/ 9694 w 10000"/>
              <a:gd name="connsiteY59" fmla="*/ 5511 h 10000"/>
              <a:gd name="connsiteX60" fmla="*/ 9738 w 10000"/>
              <a:gd name="connsiteY60" fmla="*/ 5536 h 10000"/>
              <a:gd name="connsiteX61" fmla="*/ 9839 w 10000"/>
              <a:gd name="connsiteY61" fmla="*/ 5582 h 10000"/>
              <a:gd name="connsiteX62" fmla="*/ 9883 w 10000"/>
              <a:gd name="connsiteY62" fmla="*/ 5671 h 10000"/>
              <a:gd name="connsiteX63" fmla="*/ 9918 w 10000"/>
              <a:gd name="connsiteY63" fmla="*/ 5729 h 10000"/>
              <a:gd name="connsiteX64" fmla="*/ 9927 w 10000"/>
              <a:gd name="connsiteY64" fmla="*/ 5844 h 10000"/>
              <a:gd name="connsiteX65" fmla="*/ 9887 w 10000"/>
              <a:gd name="connsiteY65" fmla="*/ 6083 h 10000"/>
              <a:gd name="connsiteX66" fmla="*/ 9798 w 10000"/>
              <a:gd name="connsiteY66" fmla="*/ 6283 h 10000"/>
              <a:gd name="connsiteX67" fmla="*/ 9697 w 10000"/>
              <a:gd name="connsiteY67" fmla="*/ 6354 h 10000"/>
              <a:gd name="connsiteX68" fmla="*/ 9574 w 10000"/>
              <a:gd name="connsiteY68" fmla="*/ 6308 h 10000"/>
              <a:gd name="connsiteX69" fmla="*/ 9351 w 10000"/>
              <a:gd name="connsiteY69" fmla="*/ 6147 h 10000"/>
              <a:gd name="connsiteX70" fmla="*/ 9209 w 10000"/>
              <a:gd name="connsiteY70" fmla="*/ 6096 h 10000"/>
              <a:gd name="connsiteX71" fmla="*/ 9158 w 10000"/>
              <a:gd name="connsiteY71" fmla="*/ 6044 h 10000"/>
              <a:gd name="connsiteX72" fmla="*/ 9224 w 10000"/>
              <a:gd name="connsiteY72" fmla="*/ 5922 h 10000"/>
              <a:gd name="connsiteX73" fmla="*/ 9142 w 10000"/>
              <a:gd name="connsiteY73" fmla="*/ 6044 h 10000"/>
              <a:gd name="connsiteX74" fmla="*/ 9035 w 10000"/>
              <a:gd name="connsiteY74" fmla="*/ 6225 h 10000"/>
              <a:gd name="connsiteX75" fmla="*/ 9161 w 10000"/>
              <a:gd name="connsiteY75" fmla="*/ 6005 h 10000"/>
              <a:gd name="connsiteX76" fmla="*/ 9281 w 10000"/>
              <a:gd name="connsiteY76" fmla="*/ 6122 h 10000"/>
              <a:gd name="connsiteX77" fmla="*/ 9474 w 10000"/>
              <a:gd name="connsiteY77" fmla="*/ 6232 h 10000"/>
              <a:gd name="connsiteX78" fmla="*/ 9596 w 10000"/>
              <a:gd name="connsiteY78" fmla="*/ 6283 h 10000"/>
              <a:gd name="connsiteX79" fmla="*/ 9650 w 10000"/>
              <a:gd name="connsiteY79" fmla="*/ 6301 h 10000"/>
              <a:gd name="connsiteX80" fmla="*/ 9707 w 10000"/>
              <a:gd name="connsiteY80" fmla="*/ 6560 h 10000"/>
              <a:gd name="connsiteX81" fmla="*/ 9678 w 10000"/>
              <a:gd name="connsiteY81" fmla="*/ 6797 h 10000"/>
              <a:gd name="connsiteX82" fmla="*/ 9546 w 10000"/>
              <a:gd name="connsiteY82" fmla="*/ 6862 h 10000"/>
              <a:gd name="connsiteX83" fmla="*/ 9436 w 10000"/>
              <a:gd name="connsiteY83" fmla="*/ 6856 h 10000"/>
              <a:gd name="connsiteX84" fmla="*/ 9310 w 10000"/>
              <a:gd name="connsiteY84" fmla="*/ 6856 h 10000"/>
              <a:gd name="connsiteX85" fmla="*/ 9187 w 10000"/>
              <a:gd name="connsiteY85" fmla="*/ 6804 h 10000"/>
              <a:gd name="connsiteX86" fmla="*/ 9086 w 10000"/>
              <a:gd name="connsiteY86" fmla="*/ 6689 h 10000"/>
              <a:gd name="connsiteX87" fmla="*/ 8979 w 10000"/>
              <a:gd name="connsiteY87" fmla="*/ 6650 h 10000"/>
              <a:gd name="connsiteX88" fmla="*/ 8906 w 10000"/>
              <a:gd name="connsiteY88" fmla="*/ 6662 h 10000"/>
              <a:gd name="connsiteX89" fmla="*/ 8824 w 10000"/>
              <a:gd name="connsiteY89" fmla="*/ 6560 h 10000"/>
              <a:gd name="connsiteX90" fmla="*/ 8944 w 10000"/>
              <a:gd name="connsiteY90" fmla="*/ 6411 h 10000"/>
              <a:gd name="connsiteX91" fmla="*/ 8802 w 10000"/>
              <a:gd name="connsiteY91" fmla="*/ 6585 h 10000"/>
              <a:gd name="connsiteX92" fmla="*/ 8748 w 10000"/>
              <a:gd name="connsiteY92" fmla="*/ 6565 h 10000"/>
              <a:gd name="connsiteX93" fmla="*/ 8679 w 10000"/>
              <a:gd name="connsiteY93" fmla="*/ 6726 h 10000"/>
              <a:gd name="connsiteX94" fmla="*/ 8588 w 10000"/>
              <a:gd name="connsiteY94" fmla="*/ 6765 h 10000"/>
              <a:gd name="connsiteX95" fmla="*/ 8452 w 10000"/>
              <a:gd name="connsiteY95" fmla="*/ 6829 h 10000"/>
              <a:gd name="connsiteX96" fmla="*/ 8641 w 10000"/>
              <a:gd name="connsiteY96" fmla="*/ 6746 h 10000"/>
              <a:gd name="connsiteX97" fmla="*/ 8723 w 10000"/>
              <a:gd name="connsiteY97" fmla="*/ 6662 h 10000"/>
              <a:gd name="connsiteX98" fmla="*/ 8767 w 10000"/>
              <a:gd name="connsiteY98" fmla="*/ 6572 h 10000"/>
              <a:gd name="connsiteX99" fmla="*/ 8840 w 10000"/>
              <a:gd name="connsiteY99" fmla="*/ 6565 h 10000"/>
              <a:gd name="connsiteX100" fmla="*/ 8944 w 10000"/>
              <a:gd name="connsiteY100" fmla="*/ 6636 h 10000"/>
              <a:gd name="connsiteX101" fmla="*/ 9086 w 10000"/>
              <a:gd name="connsiteY101" fmla="*/ 6689 h 10000"/>
              <a:gd name="connsiteX102" fmla="*/ 9001 w 10000"/>
              <a:gd name="connsiteY102" fmla="*/ 6843 h 10000"/>
              <a:gd name="connsiteX103" fmla="*/ 8897 w 10000"/>
              <a:gd name="connsiteY103" fmla="*/ 6958 h 10000"/>
              <a:gd name="connsiteX104" fmla="*/ 8840 w 10000"/>
              <a:gd name="connsiteY104" fmla="*/ 6971 h 10000"/>
              <a:gd name="connsiteX105" fmla="*/ 8679 w 10000"/>
              <a:gd name="connsiteY105" fmla="*/ 6953 h 10000"/>
              <a:gd name="connsiteX106" fmla="*/ 8446 w 10000"/>
              <a:gd name="connsiteY106" fmla="*/ 6900 h 10000"/>
              <a:gd name="connsiteX107" fmla="*/ 8162 w 10000"/>
              <a:gd name="connsiteY107" fmla="*/ 6829 h 10000"/>
              <a:gd name="connsiteX108" fmla="*/ 7935 w 10000"/>
              <a:gd name="connsiteY108" fmla="*/ 6714 h 10000"/>
              <a:gd name="connsiteX109" fmla="*/ 7765 w 10000"/>
              <a:gd name="connsiteY109" fmla="*/ 6572 h 10000"/>
              <a:gd name="connsiteX110" fmla="*/ 7538 w 10000"/>
              <a:gd name="connsiteY110" fmla="*/ 6418 h 10000"/>
              <a:gd name="connsiteX111" fmla="*/ 7301 w 10000"/>
              <a:gd name="connsiteY111" fmla="*/ 6225 h 10000"/>
              <a:gd name="connsiteX112" fmla="*/ 7141 w 10000"/>
              <a:gd name="connsiteY112" fmla="*/ 5973 h 10000"/>
              <a:gd name="connsiteX113" fmla="*/ 6885 w 10000"/>
              <a:gd name="connsiteY113" fmla="*/ 5768 h 10000"/>
              <a:gd name="connsiteX114" fmla="*/ 6453 w 10000"/>
              <a:gd name="connsiteY114" fmla="*/ 5497 h 10000"/>
              <a:gd name="connsiteX115" fmla="*/ 5523 w 10000"/>
              <a:gd name="connsiteY115" fmla="*/ 5446 h 10000"/>
              <a:gd name="connsiteX116" fmla="*/ 4562 w 10000"/>
              <a:gd name="connsiteY116" fmla="*/ 5387 h 10000"/>
              <a:gd name="connsiteX117" fmla="*/ 3742 w 10000"/>
              <a:gd name="connsiteY117" fmla="*/ 5176 h 10000"/>
              <a:gd name="connsiteX118" fmla="*/ 2601 w 10000"/>
              <a:gd name="connsiteY118" fmla="*/ 4455 h 10000"/>
              <a:gd name="connsiteX119" fmla="*/ 1980 w 10000"/>
              <a:gd name="connsiteY119" fmla="*/ 3630 h 10000"/>
              <a:gd name="connsiteX120" fmla="*/ 1277 w 10000"/>
              <a:gd name="connsiteY120" fmla="*/ 2923 h 10000"/>
              <a:gd name="connsiteX121" fmla="*/ 2926 w 10000"/>
              <a:gd name="connsiteY121" fmla="*/ 4686 h 10000"/>
              <a:gd name="connsiteX122" fmla="*/ 3662 w 10000"/>
              <a:gd name="connsiteY122" fmla="*/ 5189 h 10000"/>
              <a:gd name="connsiteX123" fmla="*/ 3967 w 10000"/>
              <a:gd name="connsiteY123" fmla="*/ 5302 h 10000"/>
              <a:gd name="connsiteX124" fmla="*/ 3793 w 10000"/>
              <a:gd name="connsiteY124" fmla="*/ 7139 h 10000"/>
              <a:gd name="connsiteX125" fmla="*/ 3613 w 10000"/>
              <a:gd name="connsiteY125" fmla="*/ 8375 h 10000"/>
              <a:gd name="connsiteX126" fmla="*/ 3428 w 10000"/>
              <a:gd name="connsiteY126" fmla="*/ 10000 h 10000"/>
              <a:gd name="connsiteX127" fmla="*/ 2453 w 10000"/>
              <a:gd name="connsiteY127" fmla="*/ 8458 h 10000"/>
              <a:gd name="connsiteX0" fmla="*/ 2453 w 10000"/>
              <a:gd name="connsiteY0" fmla="*/ 8458 h 10000"/>
              <a:gd name="connsiteX1" fmla="*/ 1743 w 10000"/>
              <a:gd name="connsiteY1" fmla="*/ 7231 h 10000"/>
              <a:gd name="connsiteX2" fmla="*/ 1257 w 10000"/>
              <a:gd name="connsiteY2" fmla="*/ 5772 h 10000"/>
              <a:gd name="connsiteX3" fmla="*/ 968 w 10000"/>
              <a:gd name="connsiteY3" fmla="*/ 4952 h 10000"/>
              <a:gd name="connsiteX4" fmla="*/ 463 w 10000"/>
              <a:gd name="connsiteY4" fmla="*/ 3412 h 10000"/>
              <a:gd name="connsiteX5" fmla="*/ 233 w 10000"/>
              <a:gd name="connsiteY5" fmla="*/ 2092 h 10000"/>
              <a:gd name="connsiteX6" fmla="*/ 0 w 10000"/>
              <a:gd name="connsiteY6" fmla="*/ 1004 h 10000"/>
              <a:gd name="connsiteX7" fmla="*/ 50 w 10000"/>
              <a:gd name="connsiteY7" fmla="*/ 51 h 10000"/>
              <a:gd name="connsiteX8" fmla="*/ 309 w 10000"/>
              <a:gd name="connsiteY8" fmla="*/ 0 h 10000"/>
              <a:gd name="connsiteX9" fmla="*/ 820 w 10000"/>
              <a:gd name="connsiteY9" fmla="*/ 0 h 10000"/>
              <a:gd name="connsiteX10" fmla="*/ 1576 w 10000"/>
              <a:gd name="connsiteY10" fmla="*/ 129 h 10000"/>
              <a:gd name="connsiteX11" fmla="*/ 2355 w 10000"/>
              <a:gd name="connsiteY11" fmla="*/ 412 h 10000"/>
              <a:gd name="connsiteX12" fmla="*/ 3058 w 10000"/>
              <a:gd name="connsiteY12" fmla="*/ 714 h 10000"/>
              <a:gd name="connsiteX13" fmla="*/ 3941 w 10000"/>
              <a:gd name="connsiteY13" fmla="*/ 1261 h 10000"/>
              <a:gd name="connsiteX14" fmla="*/ 4994 w 10000"/>
              <a:gd name="connsiteY14" fmla="*/ 2170 h 10000"/>
              <a:gd name="connsiteX15" fmla="*/ 5555 w 10000"/>
              <a:gd name="connsiteY15" fmla="*/ 2639 h 10000"/>
              <a:gd name="connsiteX16" fmla="*/ 6299 w 10000"/>
              <a:gd name="connsiteY16" fmla="*/ 3096 h 10000"/>
              <a:gd name="connsiteX17" fmla="*/ 6649 w 10000"/>
              <a:gd name="connsiteY17" fmla="*/ 3263 h 10000"/>
              <a:gd name="connsiteX18" fmla="*/ 6860 w 10000"/>
              <a:gd name="connsiteY18" fmla="*/ 3341 h 10000"/>
              <a:gd name="connsiteX19" fmla="*/ 7182 w 10000"/>
              <a:gd name="connsiteY19" fmla="*/ 3456 h 10000"/>
              <a:gd name="connsiteX20" fmla="*/ 7415 w 10000"/>
              <a:gd name="connsiteY20" fmla="*/ 3502 h 10000"/>
              <a:gd name="connsiteX21" fmla="*/ 7689 w 10000"/>
              <a:gd name="connsiteY21" fmla="*/ 3456 h 10000"/>
              <a:gd name="connsiteX22" fmla="*/ 7970 w 10000"/>
              <a:gd name="connsiteY22" fmla="*/ 3405 h 10000"/>
              <a:gd name="connsiteX23" fmla="*/ 8291 w 10000"/>
              <a:gd name="connsiteY23" fmla="*/ 3451 h 10000"/>
              <a:gd name="connsiteX24" fmla="*/ 8430 w 10000"/>
              <a:gd name="connsiteY24" fmla="*/ 3573 h 10000"/>
              <a:gd name="connsiteX25" fmla="*/ 8496 w 10000"/>
              <a:gd name="connsiteY25" fmla="*/ 3830 h 10000"/>
              <a:gd name="connsiteX26" fmla="*/ 8307 w 10000"/>
              <a:gd name="connsiteY26" fmla="*/ 3720 h 10000"/>
              <a:gd name="connsiteX27" fmla="*/ 8496 w 10000"/>
              <a:gd name="connsiteY27" fmla="*/ 3830 h 10000"/>
              <a:gd name="connsiteX28" fmla="*/ 8591 w 10000"/>
              <a:gd name="connsiteY28" fmla="*/ 3823 h 10000"/>
              <a:gd name="connsiteX29" fmla="*/ 8745 w 10000"/>
              <a:gd name="connsiteY29" fmla="*/ 3920 h 10000"/>
              <a:gd name="connsiteX30" fmla="*/ 8919 w 10000"/>
              <a:gd name="connsiteY30" fmla="*/ 4016 h 10000"/>
              <a:gd name="connsiteX31" fmla="*/ 9095 w 10000"/>
              <a:gd name="connsiteY31" fmla="*/ 4081 h 10000"/>
              <a:gd name="connsiteX32" fmla="*/ 9376 w 10000"/>
              <a:gd name="connsiteY32" fmla="*/ 4223 h 10000"/>
              <a:gd name="connsiteX33" fmla="*/ 9546 w 10000"/>
              <a:gd name="connsiteY33" fmla="*/ 4358 h 10000"/>
              <a:gd name="connsiteX34" fmla="*/ 9678 w 10000"/>
              <a:gd name="connsiteY34" fmla="*/ 4390 h 10000"/>
              <a:gd name="connsiteX35" fmla="*/ 9745 w 10000"/>
              <a:gd name="connsiteY35" fmla="*/ 4397 h 10000"/>
              <a:gd name="connsiteX36" fmla="*/ 9871 w 10000"/>
              <a:gd name="connsiteY36" fmla="*/ 4436 h 10000"/>
              <a:gd name="connsiteX37" fmla="*/ 9943 w 10000"/>
              <a:gd name="connsiteY37" fmla="*/ 4570 h 10000"/>
              <a:gd name="connsiteX38" fmla="*/ 9968 w 10000"/>
              <a:gd name="connsiteY38" fmla="*/ 4744 h 10000"/>
              <a:gd name="connsiteX39" fmla="*/ 10000 w 10000"/>
              <a:gd name="connsiteY39" fmla="*/ 5015 h 10000"/>
              <a:gd name="connsiteX40" fmla="*/ 9915 w 10000"/>
              <a:gd name="connsiteY40" fmla="*/ 5221 h 10000"/>
              <a:gd name="connsiteX41" fmla="*/ 9817 w 10000"/>
              <a:gd name="connsiteY41" fmla="*/ 5311 h 10000"/>
              <a:gd name="connsiteX42" fmla="*/ 9663 w 10000"/>
              <a:gd name="connsiteY42" fmla="*/ 5311 h 10000"/>
              <a:gd name="connsiteX43" fmla="*/ 9499 w 10000"/>
              <a:gd name="connsiteY43" fmla="*/ 5318 h 10000"/>
              <a:gd name="connsiteX44" fmla="*/ 9303 w 10000"/>
              <a:gd name="connsiteY44" fmla="*/ 5247 h 10000"/>
              <a:gd name="connsiteX45" fmla="*/ 9247 w 10000"/>
              <a:gd name="connsiteY45" fmla="*/ 5253 h 10000"/>
              <a:gd name="connsiteX46" fmla="*/ 9215 w 10000"/>
              <a:gd name="connsiteY46" fmla="*/ 5021 h 10000"/>
              <a:gd name="connsiteX47" fmla="*/ 9228 w 10000"/>
              <a:gd name="connsiteY47" fmla="*/ 4873 h 10000"/>
              <a:gd name="connsiteX48" fmla="*/ 9234 w 10000"/>
              <a:gd name="connsiteY48" fmla="*/ 5027 h 10000"/>
              <a:gd name="connsiteX49" fmla="*/ 9253 w 10000"/>
              <a:gd name="connsiteY49" fmla="*/ 5189 h 10000"/>
              <a:gd name="connsiteX50" fmla="*/ 9281 w 10000"/>
              <a:gd name="connsiteY50" fmla="*/ 5265 h 10000"/>
              <a:gd name="connsiteX51" fmla="*/ 9199 w 10000"/>
              <a:gd name="connsiteY51" fmla="*/ 5426 h 10000"/>
              <a:gd name="connsiteX52" fmla="*/ 9183 w 10000"/>
              <a:gd name="connsiteY52" fmla="*/ 5575 h 10000"/>
              <a:gd name="connsiteX53" fmla="*/ 9202 w 10000"/>
              <a:gd name="connsiteY53" fmla="*/ 5387 h 10000"/>
              <a:gd name="connsiteX54" fmla="*/ 9269 w 10000"/>
              <a:gd name="connsiteY54" fmla="*/ 5233 h 10000"/>
              <a:gd name="connsiteX55" fmla="*/ 9354 w 10000"/>
              <a:gd name="connsiteY55" fmla="*/ 5291 h 10000"/>
              <a:gd name="connsiteX56" fmla="*/ 9433 w 10000"/>
              <a:gd name="connsiteY56" fmla="*/ 5401 h 10000"/>
              <a:gd name="connsiteX57" fmla="*/ 9521 w 10000"/>
              <a:gd name="connsiteY57" fmla="*/ 5446 h 10000"/>
              <a:gd name="connsiteX58" fmla="*/ 9641 w 10000"/>
              <a:gd name="connsiteY58" fmla="*/ 5465 h 10000"/>
              <a:gd name="connsiteX59" fmla="*/ 9694 w 10000"/>
              <a:gd name="connsiteY59" fmla="*/ 5511 h 10000"/>
              <a:gd name="connsiteX60" fmla="*/ 9738 w 10000"/>
              <a:gd name="connsiteY60" fmla="*/ 5536 h 10000"/>
              <a:gd name="connsiteX61" fmla="*/ 9839 w 10000"/>
              <a:gd name="connsiteY61" fmla="*/ 5582 h 10000"/>
              <a:gd name="connsiteX62" fmla="*/ 9883 w 10000"/>
              <a:gd name="connsiteY62" fmla="*/ 5671 h 10000"/>
              <a:gd name="connsiteX63" fmla="*/ 9918 w 10000"/>
              <a:gd name="connsiteY63" fmla="*/ 5729 h 10000"/>
              <a:gd name="connsiteX64" fmla="*/ 9927 w 10000"/>
              <a:gd name="connsiteY64" fmla="*/ 5844 h 10000"/>
              <a:gd name="connsiteX65" fmla="*/ 9887 w 10000"/>
              <a:gd name="connsiteY65" fmla="*/ 6083 h 10000"/>
              <a:gd name="connsiteX66" fmla="*/ 9798 w 10000"/>
              <a:gd name="connsiteY66" fmla="*/ 6283 h 10000"/>
              <a:gd name="connsiteX67" fmla="*/ 9697 w 10000"/>
              <a:gd name="connsiteY67" fmla="*/ 6354 h 10000"/>
              <a:gd name="connsiteX68" fmla="*/ 9574 w 10000"/>
              <a:gd name="connsiteY68" fmla="*/ 6308 h 10000"/>
              <a:gd name="connsiteX69" fmla="*/ 9351 w 10000"/>
              <a:gd name="connsiteY69" fmla="*/ 6147 h 10000"/>
              <a:gd name="connsiteX70" fmla="*/ 9209 w 10000"/>
              <a:gd name="connsiteY70" fmla="*/ 6096 h 10000"/>
              <a:gd name="connsiteX71" fmla="*/ 9158 w 10000"/>
              <a:gd name="connsiteY71" fmla="*/ 6044 h 10000"/>
              <a:gd name="connsiteX72" fmla="*/ 9224 w 10000"/>
              <a:gd name="connsiteY72" fmla="*/ 5922 h 10000"/>
              <a:gd name="connsiteX73" fmla="*/ 9142 w 10000"/>
              <a:gd name="connsiteY73" fmla="*/ 6044 h 10000"/>
              <a:gd name="connsiteX74" fmla="*/ 9035 w 10000"/>
              <a:gd name="connsiteY74" fmla="*/ 6225 h 10000"/>
              <a:gd name="connsiteX75" fmla="*/ 9161 w 10000"/>
              <a:gd name="connsiteY75" fmla="*/ 6005 h 10000"/>
              <a:gd name="connsiteX76" fmla="*/ 9281 w 10000"/>
              <a:gd name="connsiteY76" fmla="*/ 6122 h 10000"/>
              <a:gd name="connsiteX77" fmla="*/ 9474 w 10000"/>
              <a:gd name="connsiteY77" fmla="*/ 6232 h 10000"/>
              <a:gd name="connsiteX78" fmla="*/ 9596 w 10000"/>
              <a:gd name="connsiteY78" fmla="*/ 6283 h 10000"/>
              <a:gd name="connsiteX79" fmla="*/ 9650 w 10000"/>
              <a:gd name="connsiteY79" fmla="*/ 6301 h 10000"/>
              <a:gd name="connsiteX80" fmla="*/ 9707 w 10000"/>
              <a:gd name="connsiteY80" fmla="*/ 6560 h 10000"/>
              <a:gd name="connsiteX81" fmla="*/ 9678 w 10000"/>
              <a:gd name="connsiteY81" fmla="*/ 6797 h 10000"/>
              <a:gd name="connsiteX82" fmla="*/ 9546 w 10000"/>
              <a:gd name="connsiteY82" fmla="*/ 6862 h 10000"/>
              <a:gd name="connsiteX83" fmla="*/ 9436 w 10000"/>
              <a:gd name="connsiteY83" fmla="*/ 6856 h 10000"/>
              <a:gd name="connsiteX84" fmla="*/ 9310 w 10000"/>
              <a:gd name="connsiteY84" fmla="*/ 6856 h 10000"/>
              <a:gd name="connsiteX85" fmla="*/ 9187 w 10000"/>
              <a:gd name="connsiteY85" fmla="*/ 6804 h 10000"/>
              <a:gd name="connsiteX86" fmla="*/ 9086 w 10000"/>
              <a:gd name="connsiteY86" fmla="*/ 6689 h 10000"/>
              <a:gd name="connsiteX87" fmla="*/ 8979 w 10000"/>
              <a:gd name="connsiteY87" fmla="*/ 6650 h 10000"/>
              <a:gd name="connsiteX88" fmla="*/ 8906 w 10000"/>
              <a:gd name="connsiteY88" fmla="*/ 6662 h 10000"/>
              <a:gd name="connsiteX89" fmla="*/ 8824 w 10000"/>
              <a:gd name="connsiteY89" fmla="*/ 6560 h 10000"/>
              <a:gd name="connsiteX90" fmla="*/ 8944 w 10000"/>
              <a:gd name="connsiteY90" fmla="*/ 6411 h 10000"/>
              <a:gd name="connsiteX91" fmla="*/ 8802 w 10000"/>
              <a:gd name="connsiteY91" fmla="*/ 6585 h 10000"/>
              <a:gd name="connsiteX92" fmla="*/ 8748 w 10000"/>
              <a:gd name="connsiteY92" fmla="*/ 6565 h 10000"/>
              <a:gd name="connsiteX93" fmla="*/ 8679 w 10000"/>
              <a:gd name="connsiteY93" fmla="*/ 6726 h 10000"/>
              <a:gd name="connsiteX94" fmla="*/ 8588 w 10000"/>
              <a:gd name="connsiteY94" fmla="*/ 6765 h 10000"/>
              <a:gd name="connsiteX95" fmla="*/ 8452 w 10000"/>
              <a:gd name="connsiteY95" fmla="*/ 6829 h 10000"/>
              <a:gd name="connsiteX96" fmla="*/ 8641 w 10000"/>
              <a:gd name="connsiteY96" fmla="*/ 6746 h 10000"/>
              <a:gd name="connsiteX97" fmla="*/ 8723 w 10000"/>
              <a:gd name="connsiteY97" fmla="*/ 6662 h 10000"/>
              <a:gd name="connsiteX98" fmla="*/ 8767 w 10000"/>
              <a:gd name="connsiteY98" fmla="*/ 6572 h 10000"/>
              <a:gd name="connsiteX99" fmla="*/ 8840 w 10000"/>
              <a:gd name="connsiteY99" fmla="*/ 6565 h 10000"/>
              <a:gd name="connsiteX100" fmla="*/ 8944 w 10000"/>
              <a:gd name="connsiteY100" fmla="*/ 6636 h 10000"/>
              <a:gd name="connsiteX101" fmla="*/ 9086 w 10000"/>
              <a:gd name="connsiteY101" fmla="*/ 6689 h 10000"/>
              <a:gd name="connsiteX102" fmla="*/ 9001 w 10000"/>
              <a:gd name="connsiteY102" fmla="*/ 6843 h 10000"/>
              <a:gd name="connsiteX103" fmla="*/ 8897 w 10000"/>
              <a:gd name="connsiteY103" fmla="*/ 6958 h 10000"/>
              <a:gd name="connsiteX104" fmla="*/ 8840 w 10000"/>
              <a:gd name="connsiteY104" fmla="*/ 6971 h 10000"/>
              <a:gd name="connsiteX105" fmla="*/ 8679 w 10000"/>
              <a:gd name="connsiteY105" fmla="*/ 6953 h 10000"/>
              <a:gd name="connsiteX106" fmla="*/ 8446 w 10000"/>
              <a:gd name="connsiteY106" fmla="*/ 6900 h 10000"/>
              <a:gd name="connsiteX107" fmla="*/ 8162 w 10000"/>
              <a:gd name="connsiteY107" fmla="*/ 6829 h 10000"/>
              <a:gd name="connsiteX108" fmla="*/ 7935 w 10000"/>
              <a:gd name="connsiteY108" fmla="*/ 6714 h 10000"/>
              <a:gd name="connsiteX109" fmla="*/ 7765 w 10000"/>
              <a:gd name="connsiteY109" fmla="*/ 6572 h 10000"/>
              <a:gd name="connsiteX110" fmla="*/ 7538 w 10000"/>
              <a:gd name="connsiteY110" fmla="*/ 6418 h 10000"/>
              <a:gd name="connsiteX111" fmla="*/ 7301 w 10000"/>
              <a:gd name="connsiteY111" fmla="*/ 6225 h 10000"/>
              <a:gd name="connsiteX112" fmla="*/ 7141 w 10000"/>
              <a:gd name="connsiteY112" fmla="*/ 5973 h 10000"/>
              <a:gd name="connsiteX113" fmla="*/ 6885 w 10000"/>
              <a:gd name="connsiteY113" fmla="*/ 5768 h 10000"/>
              <a:gd name="connsiteX114" fmla="*/ 6453 w 10000"/>
              <a:gd name="connsiteY114" fmla="*/ 5497 h 10000"/>
              <a:gd name="connsiteX115" fmla="*/ 5523 w 10000"/>
              <a:gd name="connsiteY115" fmla="*/ 5446 h 10000"/>
              <a:gd name="connsiteX116" fmla="*/ 4562 w 10000"/>
              <a:gd name="connsiteY116" fmla="*/ 5387 h 10000"/>
              <a:gd name="connsiteX117" fmla="*/ 3742 w 10000"/>
              <a:gd name="connsiteY117" fmla="*/ 5176 h 10000"/>
              <a:gd name="connsiteX118" fmla="*/ 2601 w 10000"/>
              <a:gd name="connsiteY118" fmla="*/ 4455 h 10000"/>
              <a:gd name="connsiteX119" fmla="*/ 1980 w 10000"/>
              <a:gd name="connsiteY119" fmla="*/ 3630 h 10000"/>
              <a:gd name="connsiteX120" fmla="*/ 1277 w 10000"/>
              <a:gd name="connsiteY120" fmla="*/ 2923 h 10000"/>
              <a:gd name="connsiteX121" fmla="*/ 2926 w 10000"/>
              <a:gd name="connsiteY121" fmla="*/ 4686 h 10000"/>
              <a:gd name="connsiteX122" fmla="*/ 3662 w 10000"/>
              <a:gd name="connsiteY122" fmla="*/ 5189 h 10000"/>
              <a:gd name="connsiteX123" fmla="*/ 3967 w 10000"/>
              <a:gd name="connsiteY123" fmla="*/ 5302 h 10000"/>
              <a:gd name="connsiteX124" fmla="*/ 3793 w 10000"/>
              <a:gd name="connsiteY124" fmla="*/ 7139 h 10000"/>
              <a:gd name="connsiteX125" fmla="*/ 3613 w 10000"/>
              <a:gd name="connsiteY125" fmla="*/ 8375 h 10000"/>
              <a:gd name="connsiteX126" fmla="*/ 3428 w 10000"/>
              <a:gd name="connsiteY126" fmla="*/ 10000 h 10000"/>
              <a:gd name="connsiteX127" fmla="*/ 2453 w 10000"/>
              <a:gd name="connsiteY127" fmla="*/ 8458 h 10000"/>
              <a:gd name="connsiteX0" fmla="*/ 2453 w 10000"/>
              <a:gd name="connsiteY0" fmla="*/ 8458 h 10000"/>
              <a:gd name="connsiteX1" fmla="*/ 1770 w 10000"/>
              <a:gd name="connsiteY1" fmla="*/ 7142 h 10000"/>
              <a:gd name="connsiteX2" fmla="*/ 1257 w 10000"/>
              <a:gd name="connsiteY2" fmla="*/ 5772 h 10000"/>
              <a:gd name="connsiteX3" fmla="*/ 968 w 10000"/>
              <a:gd name="connsiteY3" fmla="*/ 4952 h 10000"/>
              <a:gd name="connsiteX4" fmla="*/ 463 w 10000"/>
              <a:gd name="connsiteY4" fmla="*/ 3412 h 10000"/>
              <a:gd name="connsiteX5" fmla="*/ 233 w 10000"/>
              <a:gd name="connsiteY5" fmla="*/ 2092 h 10000"/>
              <a:gd name="connsiteX6" fmla="*/ 0 w 10000"/>
              <a:gd name="connsiteY6" fmla="*/ 1004 h 10000"/>
              <a:gd name="connsiteX7" fmla="*/ 50 w 10000"/>
              <a:gd name="connsiteY7" fmla="*/ 51 h 10000"/>
              <a:gd name="connsiteX8" fmla="*/ 309 w 10000"/>
              <a:gd name="connsiteY8" fmla="*/ 0 h 10000"/>
              <a:gd name="connsiteX9" fmla="*/ 820 w 10000"/>
              <a:gd name="connsiteY9" fmla="*/ 0 h 10000"/>
              <a:gd name="connsiteX10" fmla="*/ 1576 w 10000"/>
              <a:gd name="connsiteY10" fmla="*/ 129 h 10000"/>
              <a:gd name="connsiteX11" fmla="*/ 2355 w 10000"/>
              <a:gd name="connsiteY11" fmla="*/ 412 h 10000"/>
              <a:gd name="connsiteX12" fmla="*/ 3058 w 10000"/>
              <a:gd name="connsiteY12" fmla="*/ 714 h 10000"/>
              <a:gd name="connsiteX13" fmla="*/ 3941 w 10000"/>
              <a:gd name="connsiteY13" fmla="*/ 1261 h 10000"/>
              <a:gd name="connsiteX14" fmla="*/ 4994 w 10000"/>
              <a:gd name="connsiteY14" fmla="*/ 2170 h 10000"/>
              <a:gd name="connsiteX15" fmla="*/ 5555 w 10000"/>
              <a:gd name="connsiteY15" fmla="*/ 2639 h 10000"/>
              <a:gd name="connsiteX16" fmla="*/ 6299 w 10000"/>
              <a:gd name="connsiteY16" fmla="*/ 3096 h 10000"/>
              <a:gd name="connsiteX17" fmla="*/ 6649 w 10000"/>
              <a:gd name="connsiteY17" fmla="*/ 3263 h 10000"/>
              <a:gd name="connsiteX18" fmla="*/ 6860 w 10000"/>
              <a:gd name="connsiteY18" fmla="*/ 3341 h 10000"/>
              <a:gd name="connsiteX19" fmla="*/ 7182 w 10000"/>
              <a:gd name="connsiteY19" fmla="*/ 3456 h 10000"/>
              <a:gd name="connsiteX20" fmla="*/ 7415 w 10000"/>
              <a:gd name="connsiteY20" fmla="*/ 3502 h 10000"/>
              <a:gd name="connsiteX21" fmla="*/ 7689 w 10000"/>
              <a:gd name="connsiteY21" fmla="*/ 3456 h 10000"/>
              <a:gd name="connsiteX22" fmla="*/ 7970 w 10000"/>
              <a:gd name="connsiteY22" fmla="*/ 3405 h 10000"/>
              <a:gd name="connsiteX23" fmla="*/ 8291 w 10000"/>
              <a:gd name="connsiteY23" fmla="*/ 3451 h 10000"/>
              <a:gd name="connsiteX24" fmla="*/ 8430 w 10000"/>
              <a:gd name="connsiteY24" fmla="*/ 3573 h 10000"/>
              <a:gd name="connsiteX25" fmla="*/ 8496 w 10000"/>
              <a:gd name="connsiteY25" fmla="*/ 3830 h 10000"/>
              <a:gd name="connsiteX26" fmla="*/ 8307 w 10000"/>
              <a:gd name="connsiteY26" fmla="*/ 3720 h 10000"/>
              <a:gd name="connsiteX27" fmla="*/ 8496 w 10000"/>
              <a:gd name="connsiteY27" fmla="*/ 3830 h 10000"/>
              <a:gd name="connsiteX28" fmla="*/ 8591 w 10000"/>
              <a:gd name="connsiteY28" fmla="*/ 3823 h 10000"/>
              <a:gd name="connsiteX29" fmla="*/ 8745 w 10000"/>
              <a:gd name="connsiteY29" fmla="*/ 3920 h 10000"/>
              <a:gd name="connsiteX30" fmla="*/ 8919 w 10000"/>
              <a:gd name="connsiteY30" fmla="*/ 4016 h 10000"/>
              <a:gd name="connsiteX31" fmla="*/ 9095 w 10000"/>
              <a:gd name="connsiteY31" fmla="*/ 4081 h 10000"/>
              <a:gd name="connsiteX32" fmla="*/ 9376 w 10000"/>
              <a:gd name="connsiteY32" fmla="*/ 4223 h 10000"/>
              <a:gd name="connsiteX33" fmla="*/ 9546 w 10000"/>
              <a:gd name="connsiteY33" fmla="*/ 4358 h 10000"/>
              <a:gd name="connsiteX34" fmla="*/ 9678 w 10000"/>
              <a:gd name="connsiteY34" fmla="*/ 4390 h 10000"/>
              <a:gd name="connsiteX35" fmla="*/ 9745 w 10000"/>
              <a:gd name="connsiteY35" fmla="*/ 4397 h 10000"/>
              <a:gd name="connsiteX36" fmla="*/ 9871 w 10000"/>
              <a:gd name="connsiteY36" fmla="*/ 4436 h 10000"/>
              <a:gd name="connsiteX37" fmla="*/ 9943 w 10000"/>
              <a:gd name="connsiteY37" fmla="*/ 4570 h 10000"/>
              <a:gd name="connsiteX38" fmla="*/ 9968 w 10000"/>
              <a:gd name="connsiteY38" fmla="*/ 4744 h 10000"/>
              <a:gd name="connsiteX39" fmla="*/ 10000 w 10000"/>
              <a:gd name="connsiteY39" fmla="*/ 5015 h 10000"/>
              <a:gd name="connsiteX40" fmla="*/ 9915 w 10000"/>
              <a:gd name="connsiteY40" fmla="*/ 5221 h 10000"/>
              <a:gd name="connsiteX41" fmla="*/ 9817 w 10000"/>
              <a:gd name="connsiteY41" fmla="*/ 5311 h 10000"/>
              <a:gd name="connsiteX42" fmla="*/ 9663 w 10000"/>
              <a:gd name="connsiteY42" fmla="*/ 5311 h 10000"/>
              <a:gd name="connsiteX43" fmla="*/ 9499 w 10000"/>
              <a:gd name="connsiteY43" fmla="*/ 5318 h 10000"/>
              <a:gd name="connsiteX44" fmla="*/ 9303 w 10000"/>
              <a:gd name="connsiteY44" fmla="*/ 5247 h 10000"/>
              <a:gd name="connsiteX45" fmla="*/ 9247 w 10000"/>
              <a:gd name="connsiteY45" fmla="*/ 5253 h 10000"/>
              <a:gd name="connsiteX46" fmla="*/ 9215 w 10000"/>
              <a:gd name="connsiteY46" fmla="*/ 5021 h 10000"/>
              <a:gd name="connsiteX47" fmla="*/ 9228 w 10000"/>
              <a:gd name="connsiteY47" fmla="*/ 4873 h 10000"/>
              <a:gd name="connsiteX48" fmla="*/ 9234 w 10000"/>
              <a:gd name="connsiteY48" fmla="*/ 5027 h 10000"/>
              <a:gd name="connsiteX49" fmla="*/ 9253 w 10000"/>
              <a:gd name="connsiteY49" fmla="*/ 5189 h 10000"/>
              <a:gd name="connsiteX50" fmla="*/ 9281 w 10000"/>
              <a:gd name="connsiteY50" fmla="*/ 5265 h 10000"/>
              <a:gd name="connsiteX51" fmla="*/ 9199 w 10000"/>
              <a:gd name="connsiteY51" fmla="*/ 5426 h 10000"/>
              <a:gd name="connsiteX52" fmla="*/ 9183 w 10000"/>
              <a:gd name="connsiteY52" fmla="*/ 5575 h 10000"/>
              <a:gd name="connsiteX53" fmla="*/ 9202 w 10000"/>
              <a:gd name="connsiteY53" fmla="*/ 5387 h 10000"/>
              <a:gd name="connsiteX54" fmla="*/ 9269 w 10000"/>
              <a:gd name="connsiteY54" fmla="*/ 5233 h 10000"/>
              <a:gd name="connsiteX55" fmla="*/ 9354 w 10000"/>
              <a:gd name="connsiteY55" fmla="*/ 5291 h 10000"/>
              <a:gd name="connsiteX56" fmla="*/ 9433 w 10000"/>
              <a:gd name="connsiteY56" fmla="*/ 5401 h 10000"/>
              <a:gd name="connsiteX57" fmla="*/ 9521 w 10000"/>
              <a:gd name="connsiteY57" fmla="*/ 5446 h 10000"/>
              <a:gd name="connsiteX58" fmla="*/ 9641 w 10000"/>
              <a:gd name="connsiteY58" fmla="*/ 5465 h 10000"/>
              <a:gd name="connsiteX59" fmla="*/ 9694 w 10000"/>
              <a:gd name="connsiteY59" fmla="*/ 5511 h 10000"/>
              <a:gd name="connsiteX60" fmla="*/ 9738 w 10000"/>
              <a:gd name="connsiteY60" fmla="*/ 5536 h 10000"/>
              <a:gd name="connsiteX61" fmla="*/ 9839 w 10000"/>
              <a:gd name="connsiteY61" fmla="*/ 5582 h 10000"/>
              <a:gd name="connsiteX62" fmla="*/ 9883 w 10000"/>
              <a:gd name="connsiteY62" fmla="*/ 5671 h 10000"/>
              <a:gd name="connsiteX63" fmla="*/ 9918 w 10000"/>
              <a:gd name="connsiteY63" fmla="*/ 5729 h 10000"/>
              <a:gd name="connsiteX64" fmla="*/ 9927 w 10000"/>
              <a:gd name="connsiteY64" fmla="*/ 5844 h 10000"/>
              <a:gd name="connsiteX65" fmla="*/ 9887 w 10000"/>
              <a:gd name="connsiteY65" fmla="*/ 6083 h 10000"/>
              <a:gd name="connsiteX66" fmla="*/ 9798 w 10000"/>
              <a:gd name="connsiteY66" fmla="*/ 6283 h 10000"/>
              <a:gd name="connsiteX67" fmla="*/ 9697 w 10000"/>
              <a:gd name="connsiteY67" fmla="*/ 6354 h 10000"/>
              <a:gd name="connsiteX68" fmla="*/ 9574 w 10000"/>
              <a:gd name="connsiteY68" fmla="*/ 6308 h 10000"/>
              <a:gd name="connsiteX69" fmla="*/ 9351 w 10000"/>
              <a:gd name="connsiteY69" fmla="*/ 6147 h 10000"/>
              <a:gd name="connsiteX70" fmla="*/ 9209 w 10000"/>
              <a:gd name="connsiteY70" fmla="*/ 6096 h 10000"/>
              <a:gd name="connsiteX71" fmla="*/ 9158 w 10000"/>
              <a:gd name="connsiteY71" fmla="*/ 6044 h 10000"/>
              <a:gd name="connsiteX72" fmla="*/ 9224 w 10000"/>
              <a:gd name="connsiteY72" fmla="*/ 5922 h 10000"/>
              <a:gd name="connsiteX73" fmla="*/ 9142 w 10000"/>
              <a:gd name="connsiteY73" fmla="*/ 6044 h 10000"/>
              <a:gd name="connsiteX74" fmla="*/ 9035 w 10000"/>
              <a:gd name="connsiteY74" fmla="*/ 6225 h 10000"/>
              <a:gd name="connsiteX75" fmla="*/ 9161 w 10000"/>
              <a:gd name="connsiteY75" fmla="*/ 6005 h 10000"/>
              <a:gd name="connsiteX76" fmla="*/ 9281 w 10000"/>
              <a:gd name="connsiteY76" fmla="*/ 6122 h 10000"/>
              <a:gd name="connsiteX77" fmla="*/ 9474 w 10000"/>
              <a:gd name="connsiteY77" fmla="*/ 6232 h 10000"/>
              <a:gd name="connsiteX78" fmla="*/ 9596 w 10000"/>
              <a:gd name="connsiteY78" fmla="*/ 6283 h 10000"/>
              <a:gd name="connsiteX79" fmla="*/ 9650 w 10000"/>
              <a:gd name="connsiteY79" fmla="*/ 6301 h 10000"/>
              <a:gd name="connsiteX80" fmla="*/ 9707 w 10000"/>
              <a:gd name="connsiteY80" fmla="*/ 6560 h 10000"/>
              <a:gd name="connsiteX81" fmla="*/ 9678 w 10000"/>
              <a:gd name="connsiteY81" fmla="*/ 6797 h 10000"/>
              <a:gd name="connsiteX82" fmla="*/ 9546 w 10000"/>
              <a:gd name="connsiteY82" fmla="*/ 6862 h 10000"/>
              <a:gd name="connsiteX83" fmla="*/ 9436 w 10000"/>
              <a:gd name="connsiteY83" fmla="*/ 6856 h 10000"/>
              <a:gd name="connsiteX84" fmla="*/ 9310 w 10000"/>
              <a:gd name="connsiteY84" fmla="*/ 6856 h 10000"/>
              <a:gd name="connsiteX85" fmla="*/ 9187 w 10000"/>
              <a:gd name="connsiteY85" fmla="*/ 6804 h 10000"/>
              <a:gd name="connsiteX86" fmla="*/ 9086 w 10000"/>
              <a:gd name="connsiteY86" fmla="*/ 6689 h 10000"/>
              <a:gd name="connsiteX87" fmla="*/ 8979 w 10000"/>
              <a:gd name="connsiteY87" fmla="*/ 6650 h 10000"/>
              <a:gd name="connsiteX88" fmla="*/ 8906 w 10000"/>
              <a:gd name="connsiteY88" fmla="*/ 6662 h 10000"/>
              <a:gd name="connsiteX89" fmla="*/ 8824 w 10000"/>
              <a:gd name="connsiteY89" fmla="*/ 6560 h 10000"/>
              <a:gd name="connsiteX90" fmla="*/ 8944 w 10000"/>
              <a:gd name="connsiteY90" fmla="*/ 6411 h 10000"/>
              <a:gd name="connsiteX91" fmla="*/ 8802 w 10000"/>
              <a:gd name="connsiteY91" fmla="*/ 6585 h 10000"/>
              <a:gd name="connsiteX92" fmla="*/ 8748 w 10000"/>
              <a:gd name="connsiteY92" fmla="*/ 6565 h 10000"/>
              <a:gd name="connsiteX93" fmla="*/ 8679 w 10000"/>
              <a:gd name="connsiteY93" fmla="*/ 6726 h 10000"/>
              <a:gd name="connsiteX94" fmla="*/ 8588 w 10000"/>
              <a:gd name="connsiteY94" fmla="*/ 6765 h 10000"/>
              <a:gd name="connsiteX95" fmla="*/ 8452 w 10000"/>
              <a:gd name="connsiteY95" fmla="*/ 6829 h 10000"/>
              <a:gd name="connsiteX96" fmla="*/ 8641 w 10000"/>
              <a:gd name="connsiteY96" fmla="*/ 6746 h 10000"/>
              <a:gd name="connsiteX97" fmla="*/ 8723 w 10000"/>
              <a:gd name="connsiteY97" fmla="*/ 6662 h 10000"/>
              <a:gd name="connsiteX98" fmla="*/ 8767 w 10000"/>
              <a:gd name="connsiteY98" fmla="*/ 6572 h 10000"/>
              <a:gd name="connsiteX99" fmla="*/ 8840 w 10000"/>
              <a:gd name="connsiteY99" fmla="*/ 6565 h 10000"/>
              <a:gd name="connsiteX100" fmla="*/ 8944 w 10000"/>
              <a:gd name="connsiteY100" fmla="*/ 6636 h 10000"/>
              <a:gd name="connsiteX101" fmla="*/ 9086 w 10000"/>
              <a:gd name="connsiteY101" fmla="*/ 6689 h 10000"/>
              <a:gd name="connsiteX102" fmla="*/ 9001 w 10000"/>
              <a:gd name="connsiteY102" fmla="*/ 6843 h 10000"/>
              <a:gd name="connsiteX103" fmla="*/ 8897 w 10000"/>
              <a:gd name="connsiteY103" fmla="*/ 6958 h 10000"/>
              <a:gd name="connsiteX104" fmla="*/ 8840 w 10000"/>
              <a:gd name="connsiteY104" fmla="*/ 6971 h 10000"/>
              <a:gd name="connsiteX105" fmla="*/ 8679 w 10000"/>
              <a:gd name="connsiteY105" fmla="*/ 6953 h 10000"/>
              <a:gd name="connsiteX106" fmla="*/ 8446 w 10000"/>
              <a:gd name="connsiteY106" fmla="*/ 6900 h 10000"/>
              <a:gd name="connsiteX107" fmla="*/ 8162 w 10000"/>
              <a:gd name="connsiteY107" fmla="*/ 6829 h 10000"/>
              <a:gd name="connsiteX108" fmla="*/ 7935 w 10000"/>
              <a:gd name="connsiteY108" fmla="*/ 6714 h 10000"/>
              <a:gd name="connsiteX109" fmla="*/ 7765 w 10000"/>
              <a:gd name="connsiteY109" fmla="*/ 6572 h 10000"/>
              <a:gd name="connsiteX110" fmla="*/ 7538 w 10000"/>
              <a:gd name="connsiteY110" fmla="*/ 6418 h 10000"/>
              <a:gd name="connsiteX111" fmla="*/ 7301 w 10000"/>
              <a:gd name="connsiteY111" fmla="*/ 6225 h 10000"/>
              <a:gd name="connsiteX112" fmla="*/ 7141 w 10000"/>
              <a:gd name="connsiteY112" fmla="*/ 5973 h 10000"/>
              <a:gd name="connsiteX113" fmla="*/ 6885 w 10000"/>
              <a:gd name="connsiteY113" fmla="*/ 5768 h 10000"/>
              <a:gd name="connsiteX114" fmla="*/ 6453 w 10000"/>
              <a:gd name="connsiteY114" fmla="*/ 5497 h 10000"/>
              <a:gd name="connsiteX115" fmla="*/ 5523 w 10000"/>
              <a:gd name="connsiteY115" fmla="*/ 5446 h 10000"/>
              <a:gd name="connsiteX116" fmla="*/ 4562 w 10000"/>
              <a:gd name="connsiteY116" fmla="*/ 5387 h 10000"/>
              <a:gd name="connsiteX117" fmla="*/ 3742 w 10000"/>
              <a:gd name="connsiteY117" fmla="*/ 5176 h 10000"/>
              <a:gd name="connsiteX118" fmla="*/ 2601 w 10000"/>
              <a:gd name="connsiteY118" fmla="*/ 4455 h 10000"/>
              <a:gd name="connsiteX119" fmla="*/ 1980 w 10000"/>
              <a:gd name="connsiteY119" fmla="*/ 3630 h 10000"/>
              <a:gd name="connsiteX120" fmla="*/ 1277 w 10000"/>
              <a:gd name="connsiteY120" fmla="*/ 2923 h 10000"/>
              <a:gd name="connsiteX121" fmla="*/ 2926 w 10000"/>
              <a:gd name="connsiteY121" fmla="*/ 4686 h 10000"/>
              <a:gd name="connsiteX122" fmla="*/ 3662 w 10000"/>
              <a:gd name="connsiteY122" fmla="*/ 5189 h 10000"/>
              <a:gd name="connsiteX123" fmla="*/ 3967 w 10000"/>
              <a:gd name="connsiteY123" fmla="*/ 5302 h 10000"/>
              <a:gd name="connsiteX124" fmla="*/ 3793 w 10000"/>
              <a:gd name="connsiteY124" fmla="*/ 7139 h 10000"/>
              <a:gd name="connsiteX125" fmla="*/ 3613 w 10000"/>
              <a:gd name="connsiteY125" fmla="*/ 8375 h 10000"/>
              <a:gd name="connsiteX126" fmla="*/ 3428 w 10000"/>
              <a:gd name="connsiteY126" fmla="*/ 10000 h 10000"/>
              <a:gd name="connsiteX127" fmla="*/ 2453 w 10000"/>
              <a:gd name="connsiteY127" fmla="*/ 8458 h 10000"/>
              <a:gd name="connsiteX0" fmla="*/ 2453 w 10000"/>
              <a:gd name="connsiteY0" fmla="*/ 8458 h 10000"/>
              <a:gd name="connsiteX1" fmla="*/ 1770 w 10000"/>
              <a:gd name="connsiteY1" fmla="*/ 7142 h 10000"/>
              <a:gd name="connsiteX2" fmla="*/ 1257 w 10000"/>
              <a:gd name="connsiteY2" fmla="*/ 5772 h 10000"/>
              <a:gd name="connsiteX3" fmla="*/ 968 w 10000"/>
              <a:gd name="connsiteY3" fmla="*/ 4952 h 10000"/>
              <a:gd name="connsiteX4" fmla="*/ 463 w 10000"/>
              <a:gd name="connsiteY4" fmla="*/ 3412 h 10000"/>
              <a:gd name="connsiteX5" fmla="*/ 181 w 10000"/>
              <a:gd name="connsiteY5" fmla="*/ 2102 h 10000"/>
              <a:gd name="connsiteX6" fmla="*/ 0 w 10000"/>
              <a:gd name="connsiteY6" fmla="*/ 1004 h 10000"/>
              <a:gd name="connsiteX7" fmla="*/ 50 w 10000"/>
              <a:gd name="connsiteY7" fmla="*/ 51 h 10000"/>
              <a:gd name="connsiteX8" fmla="*/ 309 w 10000"/>
              <a:gd name="connsiteY8" fmla="*/ 0 h 10000"/>
              <a:gd name="connsiteX9" fmla="*/ 820 w 10000"/>
              <a:gd name="connsiteY9" fmla="*/ 0 h 10000"/>
              <a:gd name="connsiteX10" fmla="*/ 1576 w 10000"/>
              <a:gd name="connsiteY10" fmla="*/ 129 h 10000"/>
              <a:gd name="connsiteX11" fmla="*/ 2355 w 10000"/>
              <a:gd name="connsiteY11" fmla="*/ 412 h 10000"/>
              <a:gd name="connsiteX12" fmla="*/ 3058 w 10000"/>
              <a:gd name="connsiteY12" fmla="*/ 714 h 10000"/>
              <a:gd name="connsiteX13" fmla="*/ 3941 w 10000"/>
              <a:gd name="connsiteY13" fmla="*/ 1261 h 10000"/>
              <a:gd name="connsiteX14" fmla="*/ 4994 w 10000"/>
              <a:gd name="connsiteY14" fmla="*/ 2170 h 10000"/>
              <a:gd name="connsiteX15" fmla="*/ 5555 w 10000"/>
              <a:gd name="connsiteY15" fmla="*/ 2639 h 10000"/>
              <a:gd name="connsiteX16" fmla="*/ 6299 w 10000"/>
              <a:gd name="connsiteY16" fmla="*/ 3096 h 10000"/>
              <a:gd name="connsiteX17" fmla="*/ 6649 w 10000"/>
              <a:gd name="connsiteY17" fmla="*/ 3263 h 10000"/>
              <a:gd name="connsiteX18" fmla="*/ 6860 w 10000"/>
              <a:gd name="connsiteY18" fmla="*/ 3341 h 10000"/>
              <a:gd name="connsiteX19" fmla="*/ 7182 w 10000"/>
              <a:gd name="connsiteY19" fmla="*/ 3456 h 10000"/>
              <a:gd name="connsiteX20" fmla="*/ 7415 w 10000"/>
              <a:gd name="connsiteY20" fmla="*/ 3502 h 10000"/>
              <a:gd name="connsiteX21" fmla="*/ 7689 w 10000"/>
              <a:gd name="connsiteY21" fmla="*/ 3456 h 10000"/>
              <a:gd name="connsiteX22" fmla="*/ 7970 w 10000"/>
              <a:gd name="connsiteY22" fmla="*/ 3405 h 10000"/>
              <a:gd name="connsiteX23" fmla="*/ 8291 w 10000"/>
              <a:gd name="connsiteY23" fmla="*/ 3451 h 10000"/>
              <a:gd name="connsiteX24" fmla="*/ 8430 w 10000"/>
              <a:gd name="connsiteY24" fmla="*/ 3573 h 10000"/>
              <a:gd name="connsiteX25" fmla="*/ 8496 w 10000"/>
              <a:gd name="connsiteY25" fmla="*/ 3830 h 10000"/>
              <a:gd name="connsiteX26" fmla="*/ 8307 w 10000"/>
              <a:gd name="connsiteY26" fmla="*/ 3720 h 10000"/>
              <a:gd name="connsiteX27" fmla="*/ 8496 w 10000"/>
              <a:gd name="connsiteY27" fmla="*/ 3830 h 10000"/>
              <a:gd name="connsiteX28" fmla="*/ 8591 w 10000"/>
              <a:gd name="connsiteY28" fmla="*/ 3823 h 10000"/>
              <a:gd name="connsiteX29" fmla="*/ 8745 w 10000"/>
              <a:gd name="connsiteY29" fmla="*/ 3920 h 10000"/>
              <a:gd name="connsiteX30" fmla="*/ 8919 w 10000"/>
              <a:gd name="connsiteY30" fmla="*/ 4016 h 10000"/>
              <a:gd name="connsiteX31" fmla="*/ 9095 w 10000"/>
              <a:gd name="connsiteY31" fmla="*/ 4081 h 10000"/>
              <a:gd name="connsiteX32" fmla="*/ 9376 w 10000"/>
              <a:gd name="connsiteY32" fmla="*/ 4223 h 10000"/>
              <a:gd name="connsiteX33" fmla="*/ 9546 w 10000"/>
              <a:gd name="connsiteY33" fmla="*/ 4358 h 10000"/>
              <a:gd name="connsiteX34" fmla="*/ 9678 w 10000"/>
              <a:gd name="connsiteY34" fmla="*/ 4390 h 10000"/>
              <a:gd name="connsiteX35" fmla="*/ 9745 w 10000"/>
              <a:gd name="connsiteY35" fmla="*/ 4397 h 10000"/>
              <a:gd name="connsiteX36" fmla="*/ 9871 w 10000"/>
              <a:gd name="connsiteY36" fmla="*/ 4436 h 10000"/>
              <a:gd name="connsiteX37" fmla="*/ 9943 w 10000"/>
              <a:gd name="connsiteY37" fmla="*/ 4570 h 10000"/>
              <a:gd name="connsiteX38" fmla="*/ 9968 w 10000"/>
              <a:gd name="connsiteY38" fmla="*/ 4744 h 10000"/>
              <a:gd name="connsiteX39" fmla="*/ 10000 w 10000"/>
              <a:gd name="connsiteY39" fmla="*/ 5015 h 10000"/>
              <a:gd name="connsiteX40" fmla="*/ 9915 w 10000"/>
              <a:gd name="connsiteY40" fmla="*/ 5221 h 10000"/>
              <a:gd name="connsiteX41" fmla="*/ 9817 w 10000"/>
              <a:gd name="connsiteY41" fmla="*/ 5311 h 10000"/>
              <a:gd name="connsiteX42" fmla="*/ 9663 w 10000"/>
              <a:gd name="connsiteY42" fmla="*/ 5311 h 10000"/>
              <a:gd name="connsiteX43" fmla="*/ 9499 w 10000"/>
              <a:gd name="connsiteY43" fmla="*/ 5318 h 10000"/>
              <a:gd name="connsiteX44" fmla="*/ 9303 w 10000"/>
              <a:gd name="connsiteY44" fmla="*/ 5247 h 10000"/>
              <a:gd name="connsiteX45" fmla="*/ 9247 w 10000"/>
              <a:gd name="connsiteY45" fmla="*/ 5253 h 10000"/>
              <a:gd name="connsiteX46" fmla="*/ 9215 w 10000"/>
              <a:gd name="connsiteY46" fmla="*/ 5021 h 10000"/>
              <a:gd name="connsiteX47" fmla="*/ 9228 w 10000"/>
              <a:gd name="connsiteY47" fmla="*/ 4873 h 10000"/>
              <a:gd name="connsiteX48" fmla="*/ 9234 w 10000"/>
              <a:gd name="connsiteY48" fmla="*/ 5027 h 10000"/>
              <a:gd name="connsiteX49" fmla="*/ 9253 w 10000"/>
              <a:gd name="connsiteY49" fmla="*/ 5189 h 10000"/>
              <a:gd name="connsiteX50" fmla="*/ 9281 w 10000"/>
              <a:gd name="connsiteY50" fmla="*/ 5265 h 10000"/>
              <a:gd name="connsiteX51" fmla="*/ 9199 w 10000"/>
              <a:gd name="connsiteY51" fmla="*/ 5426 h 10000"/>
              <a:gd name="connsiteX52" fmla="*/ 9183 w 10000"/>
              <a:gd name="connsiteY52" fmla="*/ 5575 h 10000"/>
              <a:gd name="connsiteX53" fmla="*/ 9202 w 10000"/>
              <a:gd name="connsiteY53" fmla="*/ 5387 h 10000"/>
              <a:gd name="connsiteX54" fmla="*/ 9269 w 10000"/>
              <a:gd name="connsiteY54" fmla="*/ 5233 h 10000"/>
              <a:gd name="connsiteX55" fmla="*/ 9354 w 10000"/>
              <a:gd name="connsiteY55" fmla="*/ 5291 h 10000"/>
              <a:gd name="connsiteX56" fmla="*/ 9433 w 10000"/>
              <a:gd name="connsiteY56" fmla="*/ 5401 h 10000"/>
              <a:gd name="connsiteX57" fmla="*/ 9521 w 10000"/>
              <a:gd name="connsiteY57" fmla="*/ 5446 h 10000"/>
              <a:gd name="connsiteX58" fmla="*/ 9641 w 10000"/>
              <a:gd name="connsiteY58" fmla="*/ 5465 h 10000"/>
              <a:gd name="connsiteX59" fmla="*/ 9694 w 10000"/>
              <a:gd name="connsiteY59" fmla="*/ 5511 h 10000"/>
              <a:gd name="connsiteX60" fmla="*/ 9738 w 10000"/>
              <a:gd name="connsiteY60" fmla="*/ 5536 h 10000"/>
              <a:gd name="connsiteX61" fmla="*/ 9839 w 10000"/>
              <a:gd name="connsiteY61" fmla="*/ 5582 h 10000"/>
              <a:gd name="connsiteX62" fmla="*/ 9883 w 10000"/>
              <a:gd name="connsiteY62" fmla="*/ 5671 h 10000"/>
              <a:gd name="connsiteX63" fmla="*/ 9918 w 10000"/>
              <a:gd name="connsiteY63" fmla="*/ 5729 h 10000"/>
              <a:gd name="connsiteX64" fmla="*/ 9927 w 10000"/>
              <a:gd name="connsiteY64" fmla="*/ 5844 h 10000"/>
              <a:gd name="connsiteX65" fmla="*/ 9887 w 10000"/>
              <a:gd name="connsiteY65" fmla="*/ 6083 h 10000"/>
              <a:gd name="connsiteX66" fmla="*/ 9798 w 10000"/>
              <a:gd name="connsiteY66" fmla="*/ 6283 h 10000"/>
              <a:gd name="connsiteX67" fmla="*/ 9697 w 10000"/>
              <a:gd name="connsiteY67" fmla="*/ 6354 h 10000"/>
              <a:gd name="connsiteX68" fmla="*/ 9574 w 10000"/>
              <a:gd name="connsiteY68" fmla="*/ 6308 h 10000"/>
              <a:gd name="connsiteX69" fmla="*/ 9351 w 10000"/>
              <a:gd name="connsiteY69" fmla="*/ 6147 h 10000"/>
              <a:gd name="connsiteX70" fmla="*/ 9209 w 10000"/>
              <a:gd name="connsiteY70" fmla="*/ 6096 h 10000"/>
              <a:gd name="connsiteX71" fmla="*/ 9158 w 10000"/>
              <a:gd name="connsiteY71" fmla="*/ 6044 h 10000"/>
              <a:gd name="connsiteX72" fmla="*/ 9224 w 10000"/>
              <a:gd name="connsiteY72" fmla="*/ 5922 h 10000"/>
              <a:gd name="connsiteX73" fmla="*/ 9142 w 10000"/>
              <a:gd name="connsiteY73" fmla="*/ 6044 h 10000"/>
              <a:gd name="connsiteX74" fmla="*/ 9035 w 10000"/>
              <a:gd name="connsiteY74" fmla="*/ 6225 h 10000"/>
              <a:gd name="connsiteX75" fmla="*/ 9161 w 10000"/>
              <a:gd name="connsiteY75" fmla="*/ 6005 h 10000"/>
              <a:gd name="connsiteX76" fmla="*/ 9281 w 10000"/>
              <a:gd name="connsiteY76" fmla="*/ 6122 h 10000"/>
              <a:gd name="connsiteX77" fmla="*/ 9474 w 10000"/>
              <a:gd name="connsiteY77" fmla="*/ 6232 h 10000"/>
              <a:gd name="connsiteX78" fmla="*/ 9596 w 10000"/>
              <a:gd name="connsiteY78" fmla="*/ 6283 h 10000"/>
              <a:gd name="connsiteX79" fmla="*/ 9650 w 10000"/>
              <a:gd name="connsiteY79" fmla="*/ 6301 h 10000"/>
              <a:gd name="connsiteX80" fmla="*/ 9707 w 10000"/>
              <a:gd name="connsiteY80" fmla="*/ 6560 h 10000"/>
              <a:gd name="connsiteX81" fmla="*/ 9678 w 10000"/>
              <a:gd name="connsiteY81" fmla="*/ 6797 h 10000"/>
              <a:gd name="connsiteX82" fmla="*/ 9546 w 10000"/>
              <a:gd name="connsiteY82" fmla="*/ 6862 h 10000"/>
              <a:gd name="connsiteX83" fmla="*/ 9436 w 10000"/>
              <a:gd name="connsiteY83" fmla="*/ 6856 h 10000"/>
              <a:gd name="connsiteX84" fmla="*/ 9310 w 10000"/>
              <a:gd name="connsiteY84" fmla="*/ 6856 h 10000"/>
              <a:gd name="connsiteX85" fmla="*/ 9187 w 10000"/>
              <a:gd name="connsiteY85" fmla="*/ 6804 h 10000"/>
              <a:gd name="connsiteX86" fmla="*/ 9086 w 10000"/>
              <a:gd name="connsiteY86" fmla="*/ 6689 h 10000"/>
              <a:gd name="connsiteX87" fmla="*/ 8979 w 10000"/>
              <a:gd name="connsiteY87" fmla="*/ 6650 h 10000"/>
              <a:gd name="connsiteX88" fmla="*/ 8906 w 10000"/>
              <a:gd name="connsiteY88" fmla="*/ 6662 h 10000"/>
              <a:gd name="connsiteX89" fmla="*/ 8824 w 10000"/>
              <a:gd name="connsiteY89" fmla="*/ 6560 h 10000"/>
              <a:gd name="connsiteX90" fmla="*/ 8944 w 10000"/>
              <a:gd name="connsiteY90" fmla="*/ 6411 h 10000"/>
              <a:gd name="connsiteX91" fmla="*/ 8802 w 10000"/>
              <a:gd name="connsiteY91" fmla="*/ 6585 h 10000"/>
              <a:gd name="connsiteX92" fmla="*/ 8748 w 10000"/>
              <a:gd name="connsiteY92" fmla="*/ 6565 h 10000"/>
              <a:gd name="connsiteX93" fmla="*/ 8679 w 10000"/>
              <a:gd name="connsiteY93" fmla="*/ 6726 h 10000"/>
              <a:gd name="connsiteX94" fmla="*/ 8588 w 10000"/>
              <a:gd name="connsiteY94" fmla="*/ 6765 h 10000"/>
              <a:gd name="connsiteX95" fmla="*/ 8452 w 10000"/>
              <a:gd name="connsiteY95" fmla="*/ 6829 h 10000"/>
              <a:gd name="connsiteX96" fmla="*/ 8641 w 10000"/>
              <a:gd name="connsiteY96" fmla="*/ 6746 h 10000"/>
              <a:gd name="connsiteX97" fmla="*/ 8723 w 10000"/>
              <a:gd name="connsiteY97" fmla="*/ 6662 h 10000"/>
              <a:gd name="connsiteX98" fmla="*/ 8767 w 10000"/>
              <a:gd name="connsiteY98" fmla="*/ 6572 h 10000"/>
              <a:gd name="connsiteX99" fmla="*/ 8840 w 10000"/>
              <a:gd name="connsiteY99" fmla="*/ 6565 h 10000"/>
              <a:gd name="connsiteX100" fmla="*/ 8944 w 10000"/>
              <a:gd name="connsiteY100" fmla="*/ 6636 h 10000"/>
              <a:gd name="connsiteX101" fmla="*/ 9086 w 10000"/>
              <a:gd name="connsiteY101" fmla="*/ 6689 h 10000"/>
              <a:gd name="connsiteX102" fmla="*/ 9001 w 10000"/>
              <a:gd name="connsiteY102" fmla="*/ 6843 h 10000"/>
              <a:gd name="connsiteX103" fmla="*/ 8897 w 10000"/>
              <a:gd name="connsiteY103" fmla="*/ 6958 h 10000"/>
              <a:gd name="connsiteX104" fmla="*/ 8840 w 10000"/>
              <a:gd name="connsiteY104" fmla="*/ 6971 h 10000"/>
              <a:gd name="connsiteX105" fmla="*/ 8679 w 10000"/>
              <a:gd name="connsiteY105" fmla="*/ 6953 h 10000"/>
              <a:gd name="connsiteX106" fmla="*/ 8446 w 10000"/>
              <a:gd name="connsiteY106" fmla="*/ 6900 h 10000"/>
              <a:gd name="connsiteX107" fmla="*/ 8162 w 10000"/>
              <a:gd name="connsiteY107" fmla="*/ 6829 h 10000"/>
              <a:gd name="connsiteX108" fmla="*/ 7935 w 10000"/>
              <a:gd name="connsiteY108" fmla="*/ 6714 h 10000"/>
              <a:gd name="connsiteX109" fmla="*/ 7765 w 10000"/>
              <a:gd name="connsiteY109" fmla="*/ 6572 h 10000"/>
              <a:gd name="connsiteX110" fmla="*/ 7538 w 10000"/>
              <a:gd name="connsiteY110" fmla="*/ 6418 h 10000"/>
              <a:gd name="connsiteX111" fmla="*/ 7301 w 10000"/>
              <a:gd name="connsiteY111" fmla="*/ 6225 h 10000"/>
              <a:gd name="connsiteX112" fmla="*/ 7141 w 10000"/>
              <a:gd name="connsiteY112" fmla="*/ 5973 h 10000"/>
              <a:gd name="connsiteX113" fmla="*/ 6885 w 10000"/>
              <a:gd name="connsiteY113" fmla="*/ 5768 h 10000"/>
              <a:gd name="connsiteX114" fmla="*/ 6453 w 10000"/>
              <a:gd name="connsiteY114" fmla="*/ 5497 h 10000"/>
              <a:gd name="connsiteX115" fmla="*/ 5523 w 10000"/>
              <a:gd name="connsiteY115" fmla="*/ 5446 h 10000"/>
              <a:gd name="connsiteX116" fmla="*/ 4562 w 10000"/>
              <a:gd name="connsiteY116" fmla="*/ 5387 h 10000"/>
              <a:gd name="connsiteX117" fmla="*/ 3742 w 10000"/>
              <a:gd name="connsiteY117" fmla="*/ 5176 h 10000"/>
              <a:gd name="connsiteX118" fmla="*/ 2601 w 10000"/>
              <a:gd name="connsiteY118" fmla="*/ 4455 h 10000"/>
              <a:gd name="connsiteX119" fmla="*/ 1980 w 10000"/>
              <a:gd name="connsiteY119" fmla="*/ 3630 h 10000"/>
              <a:gd name="connsiteX120" fmla="*/ 1277 w 10000"/>
              <a:gd name="connsiteY120" fmla="*/ 2923 h 10000"/>
              <a:gd name="connsiteX121" fmla="*/ 2926 w 10000"/>
              <a:gd name="connsiteY121" fmla="*/ 4686 h 10000"/>
              <a:gd name="connsiteX122" fmla="*/ 3662 w 10000"/>
              <a:gd name="connsiteY122" fmla="*/ 5189 h 10000"/>
              <a:gd name="connsiteX123" fmla="*/ 3967 w 10000"/>
              <a:gd name="connsiteY123" fmla="*/ 5302 h 10000"/>
              <a:gd name="connsiteX124" fmla="*/ 3793 w 10000"/>
              <a:gd name="connsiteY124" fmla="*/ 7139 h 10000"/>
              <a:gd name="connsiteX125" fmla="*/ 3613 w 10000"/>
              <a:gd name="connsiteY125" fmla="*/ 8375 h 10000"/>
              <a:gd name="connsiteX126" fmla="*/ 3428 w 10000"/>
              <a:gd name="connsiteY126" fmla="*/ 10000 h 10000"/>
              <a:gd name="connsiteX127" fmla="*/ 2453 w 10000"/>
              <a:gd name="connsiteY127" fmla="*/ 8458 h 10000"/>
              <a:gd name="connsiteX0" fmla="*/ 2453 w 10000"/>
              <a:gd name="connsiteY0" fmla="*/ 8458 h 9576"/>
              <a:gd name="connsiteX1" fmla="*/ 1770 w 10000"/>
              <a:gd name="connsiteY1" fmla="*/ 7142 h 9576"/>
              <a:gd name="connsiteX2" fmla="*/ 1257 w 10000"/>
              <a:gd name="connsiteY2" fmla="*/ 5772 h 9576"/>
              <a:gd name="connsiteX3" fmla="*/ 968 w 10000"/>
              <a:gd name="connsiteY3" fmla="*/ 4952 h 9576"/>
              <a:gd name="connsiteX4" fmla="*/ 463 w 10000"/>
              <a:gd name="connsiteY4" fmla="*/ 3412 h 9576"/>
              <a:gd name="connsiteX5" fmla="*/ 181 w 10000"/>
              <a:gd name="connsiteY5" fmla="*/ 2102 h 9576"/>
              <a:gd name="connsiteX6" fmla="*/ 0 w 10000"/>
              <a:gd name="connsiteY6" fmla="*/ 1004 h 9576"/>
              <a:gd name="connsiteX7" fmla="*/ 50 w 10000"/>
              <a:gd name="connsiteY7" fmla="*/ 51 h 9576"/>
              <a:gd name="connsiteX8" fmla="*/ 309 w 10000"/>
              <a:gd name="connsiteY8" fmla="*/ 0 h 9576"/>
              <a:gd name="connsiteX9" fmla="*/ 820 w 10000"/>
              <a:gd name="connsiteY9" fmla="*/ 0 h 9576"/>
              <a:gd name="connsiteX10" fmla="*/ 1576 w 10000"/>
              <a:gd name="connsiteY10" fmla="*/ 129 h 9576"/>
              <a:gd name="connsiteX11" fmla="*/ 2355 w 10000"/>
              <a:gd name="connsiteY11" fmla="*/ 412 h 9576"/>
              <a:gd name="connsiteX12" fmla="*/ 3058 w 10000"/>
              <a:gd name="connsiteY12" fmla="*/ 714 h 9576"/>
              <a:gd name="connsiteX13" fmla="*/ 3941 w 10000"/>
              <a:gd name="connsiteY13" fmla="*/ 1261 h 9576"/>
              <a:gd name="connsiteX14" fmla="*/ 4994 w 10000"/>
              <a:gd name="connsiteY14" fmla="*/ 2170 h 9576"/>
              <a:gd name="connsiteX15" fmla="*/ 5555 w 10000"/>
              <a:gd name="connsiteY15" fmla="*/ 2639 h 9576"/>
              <a:gd name="connsiteX16" fmla="*/ 6299 w 10000"/>
              <a:gd name="connsiteY16" fmla="*/ 3096 h 9576"/>
              <a:gd name="connsiteX17" fmla="*/ 6649 w 10000"/>
              <a:gd name="connsiteY17" fmla="*/ 3263 h 9576"/>
              <a:gd name="connsiteX18" fmla="*/ 6860 w 10000"/>
              <a:gd name="connsiteY18" fmla="*/ 3341 h 9576"/>
              <a:gd name="connsiteX19" fmla="*/ 7182 w 10000"/>
              <a:gd name="connsiteY19" fmla="*/ 3456 h 9576"/>
              <a:gd name="connsiteX20" fmla="*/ 7415 w 10000"/>
              <a:gd name="connsiteY20" fmla="*/ 3502 h 9576"/>
              <a:gd name="connsiteX21" fmla="*/ 7689 w 10000"/>
              <a:gd name="connsiteY21" fmla="*/ 3456 h 9576"/>
              <a:gd name="connsiteX22" fmla="*/ 7970 w 10000"/>
              <a:gd name="connsiteY22" fmla="*/ 3405 h 9576"/>
              <a:gd name="connsiteX23" fmla="*/ 8291 w 10000"/>
              <a:gd name="connsiteY23" fmla="*/ 3451 h 9576"/>
              <a:gd name="connsiteX24" fmla="*/ 8430 w 10000"/>
              <a:gd name="connsiteY24" fmla="*/ 3573 h 9576"/>
              <a:gd name="connsiteX25" fmla="*/ 8496 w 10000"/>
              <a:gd name="connsiteY25" fmla="*/ 3830 h 9576"/>
              <a:gd name="connsiteX26" fmla="*/ 8307 w 10000"/>
              <a:gd name="connsiteY26" fmla="*/ 3720 h 9576"/>
              <a:gd name="connsiteX27" fmla="*/ 8496 w 10000"/>
              <a:gd name="connsiteY27" fmla="*/ 3830 h 9576"/>
              <a:gd name="connsiteX28" fmla="*/ 8591 w 10000"/>
              <a:gd name="connsiteY28" fmla="*/ 3823 h 9576"/>
              <a:gd name="connsiteX29" fmla="*/ 8745 w 10000"/>
              <a:gd name="connsiteY29" fmla="*/ 3920 h 9576"/>
              <a:gd name="connsiteX30" fmla="*/ 8919 w 10000"/>
              <a:gd name="connsiteY30" fmla="*/ 4016 h 9576"/>
              <a:gd name="connsiteX31" fmla="*/ 9095 w 10000"/>
              <a:gd name="connsiteY31" fmla="*/ 4081 h 9576"/>
              <a:gd name="connsiteX32" fmla="*/ 9376 w 10000"/>
              <a:gd name="connsiteY32" fmla="*/ 4223 h 9576"/>
              <a:gd name="connsiteX33" fmla="*/ 9546 w 10000"/>
              <a:gd name="connsiteY33" fmla="*/ 4358 h 9576"/>
              <a:gd name="connsiteX34" fmla="*/ 9678 w 10000"/>
              <a:gd name="connsiteY34" fmla="*/ 4390 h 9576"/>
              <a:gd name="connsiteX35" fmla="*/ 9745 w 10000"/>
              <a:gd name="connsiteY35" fmla="*/ 4397 h 9576"/>
              <a:gd name="connsiteX36" fmla="*/ 9871 w 10000"/>
              <a:gd name="connsiteY36" fmla="*/ 4436 h 9576"/>
              <a:gd name="connsiteX37" fmla="*/ 9943 w 10000"/>
              <a:gd name="connsiteY37" fmla="*/ 4570 h 9576"/>
              <a:gd name="connsiteX38" fmla="*/ 9968 w 10000"/>
              <a:gd name="connsiteY38" fmla="*/ 4744 h 9576"/>
              <a:gd name="connsiteX39" fmla="*/ 10000 w 10000"/>
              <a:gd name="connsiteY39" fmla="*/ 5015 h 9576"/>
              <a:gd name="connsiteX40" fmla="*/ 9915 w 10000"/>
              <a:gd name="connsiteY40" fmla="*/ 5221 h 9576"/>
              <a:gd name="connsiteX41" fmla="*/ 9817 w 10000"/>
              <a:gd name="connsiteY41" fmla="*/ 5311 h 9576"/>
              <a:gd name="connsiteX42" fmla="*/ 9663 w 10000"/>
              <a:gd name="connsiteY42" fmla="*/ 5311 h 9576"/>
              <a:gd name="connsiteX43" fmla="*/ 9499 w 10000"/>
              <a:gd name="connsiteY43" fmla="*/ 5318 h 9576"/>
              <a:gd name="connsiteX44" fmla="*/ 9303 w 10000"/>
              <a:gd name="connsiteY44" fmla="*/ 5247 h 9576"/>
              <a:gd name="connsiteX45" fmla="*/ 9247 w 10000"/>
              <a:gd name="connsiteY45" fmla="*/ 5253 h 9576"/>
              <a:gd name="connsiteX46" fmla="*/ 9215 w 10000"/>
              <a:gd name="connsiteY46" fmla="*/ 5021 h 9576"/>
              <a:gd name="connsiteX47" fmla="*/ 9228 w 10000"/>
              <a:gd name="connsiteY47" fmla="*/ 4873 h 9576"/>
              <a:gd name="connsiteX48" fmla="*/ 9234 w 10000"/>
              <a:gd name="connsiteY48" fmla="*/ 5027 h 9576"/>
              <a:gd name="connsiteX49" fmla="*/ 9253 w 10000"/>
              <a:gd name="connsiteY49" fmla="*/ 5189 h 9576"/>
              <a:gd name="connsiteX50" fmla="*/ 9281 w 10000"/>
              <a:gd name="connsiteY50" fmla="*/ 5265 h 9576"/>
              <a:gd name="connsiteX51" fmla="*/ 9199 w 10000"/>
              <a:gd name="connsiteY51" fmla="*/ 5426 h 9576"/>
              <a:gd name="connsiteX52" fmla="*/ 9183 w 10000"/>
              <a:gd name="connsiteY52" fmla="*/ 5575 h 9576"/>
              <a:gd name="connsiteX53" fmla="*/ 9202 w 10000"/>
              <a:gd name="connsiteY53" fmla="*/ 5387 h 9576"/>
              <a:gd name="connsiteX54" fmla="*/ 9269 w 10000"/>
              <a:gd name="connsiteY54" fmla="*/ 5233 h 9576"/>
              <a:gd name="connsiteX55" fmla="*/ 9354 w 10000"/>
              <a:gd name="connsiteY55" fmla="*/ 5291 h 9576"/>
              <a:gd name="connsiteX56" fmla="*/ 9433 w 10000"/>
              <a:gd name="connsiteY56" fmla="*/ 5401 h 9576"/>
              <a:gd name="connsiteX57" fmla="*/ 9521 w 10000"/>
              <a:gd name="connsiteY57" fmla="*/ 5446 h 9576"/>
              <a:gd name="connsiteX58" fmla="*/ 9641 w 10000"/>
              <a:gd name="connsiteY58" fmla="*/ 5465 h 9576"/>
              <a:gd name="connsiteX59" fmla="*/ 9694 w 10000"/>
              <a:gd name="connsiteY59" fmla="*/ 5511 h 9576"/>
              <a:gd name="connsiteX60" fmla="*/ 9738 w 10000"/>
              <a:gd name="connsiteY60" fmla="*/ 5536 h 9576"/>
              <a:gd name="connsiteX61" fmla="*/ 9839 w 10000"/>
              <a:gd name="connsiteY61" fmla="*/ 5582 h 9576"/>
              <a:gd name="connsiteX62" fmla="*/ 9883 w 10000"/>
              <a:gd name="connsiteY62" fmla="*/ 5671 h 9576"/>
              <a:gd name="connsiteX63" fmla="*/ 9918 w 10000"/>
              <a:gd name="connsiteY63" fmla="*/ 5729 h 9576"/>
              <a:gd name="connsiteX64" fmla="*/ 9927 w 10000"/>
              <a:gd name="connsiteY64" fmla="*/ 5844 h 9576"/>
              <a:gd name="connsiteX65" fmla="*/ 9887 w 10000"/>
              <a:gd name="connsiteY65" fmla="*/ 6083 h 9576"/>
              <a:gd name="connsiteX66" fmla="*/ 9798 w 10000"/>
              <a:gd name="connsiteY66" fmla="*/ 6283 h 9576"/>
              <a:gd name="connsiteX67" fmla="*/ 9697 w 10000"/>
              <a:gd name="connsiteY67" fmla="*/ 6354 h 9576"/>
              <a:gd name="connsiteX68" fmla="*/ 9574 w 10000"/>
              <a:gd name="connsiteY68" fmla="*/ 6308 h 9576"/>
              <a:gd name="connsiteX69" fmla="*/ 9351 w 10000"/>
              <a:gd name="connsiteY69" fmla="*/ 6147 h 9576"/>
              <a:gd name="connsiteX70" fmla="*/ 9209 w 10000"/>
              <a:gd name="connsiteY70" fmla="*/ 6096 h 9576"/>
              <a:gd name="connsiteX71" fmla="*/ 9158 w 10000"/>
              <a:gd name="connsiteY71" fmla="*/ 6044 h 9576"/>
              <a:gd name="connsiteX72" fmla="*/ 9224 w 10000"/>
              <a:gd name="connsiteY72" fmla="*/ 5922 h 9576"/>
              <a:gd name="connsiteX73" fmla="*/ 9142 w 10000"/>
              <a:gd name="connsiteY73" fmla="*/ 6044 h 9576"/>
              <a:gd name="connsiteX74" fmla="*/ 9035 w 10000"/>
              <a:gd name="connsiteY74" fmla="*/ 6225 h 9576"/>
              <a:gd name="connsiteX75" fmla="*/ 9161 w 10000"/>
              <a:gd name="connsiteY75" fmla="*/ 6005 h 9576"/>
              <a:gd name="connsiteX76" fmla="*/ 9281 w 10000"/>
              <a:gd name="connsiteY76" fmla="*/ 6122 h 9576"/>
              <a:gd name="connsiteX77" fmla="*/ 9474 w 10000"/>
              <a:gd name="connsiteY77" fmla="*/ 6232 h 9576"/>
              <a:gd name="connsiteX78" fmla="*/ 9596 w 10000"/>
              <a:gd name="connsiteY78" fmla="*/ 6283 h 9576"/>
              <a:gd name="connsiteX79" fmla="*/ 9650 w 10000"/>
              <a:gd name="connsiteY79" fmla="*/ 6301 h 9576"/>
              <a:gd name="connsiteX80" fmla="*/ 9707 w 10000"/>
              <a:gd name="connsiteY80" fmla="*/ 6560 h 9576"/>
              <a:gd name="connsiteX81" fmla="*/ 9678 w 10000"/>
              <a:gd name="connsiteY81" fmla="*/ 6797 h 9576"/>
              <a:gd name="connsiteX82" fmla="*/ 9546 w 10000"/>
              <a:gd name="connsiteY82" fmla="*/ 6862 h 9576"/>
              <a:gd name="connsiteX83" fmla="*/ 9436 w 10000"/>
              <a:gd name="connsiteY83" fmla="*/ 6856 h 9576"/>
              <a:gd name="connsiteX84" fmla="*/ 9310 w 10000"/>
              <a:gd name="connsiteY84" fmla="*/ 6856 h 9576"/>
              <a:gd name="connsiteX85" fmla="*/ 9187 w 10000"/>
              <a:gd name="connsiteY85" fmla="*/ 6804 h 9576"/>
              <a:gd name="connsiteX86" fmla="*/ 9086 w 10000"/>
              <a:gd name="connsiteY86" fmla="*/ 6689 h 9576"/>
              <a:gd name="connsiteX87" fmla="*/ 8979 w 10000"/>
              <a:gd name="connsiteY87" fmla="*/ 6650 h 9576"/>
              <a:gd name="connsiteX88" fmla="*/ 8906 w 10000"/>
              <a:gd name="connsiteY88" fmla="*/ 6662 h 9576"/>
              <a:gd name="connsiteX89" fmla="*/ 8824 w 10000"/>
              <a:gd name="connsiteY89" fmla="*/ 6560 h 9576"/>
              <a:gd name="connsiteX90" fmla="*/ 8944 w 10000"/>
              <a:gd name="connsiteY90" fmla="*/ 6411 h 9576"/>
              <a:gd name="connsiteX91" fmla="*/ 8802 w 10000"/>
              <a:gd name="connsiteY91" fmla="*/ 6585 h 9576"/>
              <a:gd name="connsiteX92" fmla="*/ 8748 w 10000"/>
              <a:gd name="connsiteY92" fmla="*/ 6565 h 9576"/>
              <a:gd name="connsiteX93" fmla="*/ 8679 w 10000"/>
              <a:gd name="connsiteY93" fmla="*/ 6726 h 9576"/>
              <a:gd name="connsiteX94" fmla="*/ 8588 w 10000"/>
              <a:gd name="connsiteY94" fmla="*/ 6765 h 9576"/>
              <a:gd name="connsiteX95" fmla="*/ 8452 w 10000"/>
              <a:gd name="connsiteY95" fmla="*/ 6829 h 9576"/>
              <a:gd name="connsiteX96" fmla="*/ 8641 w 10000"/>
              <a:gd name="connsiteY96" fmla="*/ 6746 h 9576"/>
              <a:gd name="connsiteX97" fmla="*/ 8723 w 10000"/>
              <a:gd name="connsiteY97" fmla="*/ 6662 h 9576"/>
              <a:gd name="connsiteX98" fmla="*/ 8767 w 10000"/>
              <a:gd name="connsiteY98" fmla="*/ 6572 h 9576"/>
              <a:gd name="connsiteX99" fmla="*/ 8840 w 10000"/>
              <a:gd name="connsiteY99" fmla="*/ 6565 h 9576"/>
              <a:gd name="connsiteX100" fmla="*/ 8944 w 10000"/>
              <a:gd name="connsiteY100" fmla="*/ 6636 h 9576"/>
              <a:gd name="connsiteX101" fmla="*/ 9086 w 10000"/>
              <a:gd name="connsiteY101" fmla="*/ 6689 h 9576"/>
              <a:gd name="connsiteX102" fmla="*/ 9001 w 10000"/>
              <a:gd name="connsiteY102" fmla="*/ 6843 h 9576"/>
              <a:gd name="connsiteX103" fmla="*/ 8897 w 10000"/>
              <a:gd name="connsiteY103" fmla="*/ 6958 h 9576"/>
              <a:gd name="connsiteX104" fmla="*/ 8840 w 10000"/>
              <a:gd name="connsiteY104" fmla="*/ 6971 h 9576"/>
              <a:gd name="connsiteX105" fmla="*/ 8679 w 10000"/>
              <a:gd name="connsiteY105" fmla="*/ 6953 h 9576"/>
              <a:gd name="connsiteX106" fmla="*/ 8446 w 10000"/>
              <a:gd name="connsiteY106" fmla="*/ 6900 h 9576"/>
              <a:gd name="connsiteX107" fmla="*/ 8162 w 10000"/>
              <a:gd name="connsiteY107" fmla="*/ 6829 h 9576"/>
              <a:gd name="connsiteX108" fmla="*/ 7935 w 10000"/>
              <a:gd name="connsiteY108" fmla="*/ 6714 h 9576"/>
              <a:gd name="connsiteX109" fmla="*/ 7765 w 10000"/>
              <a:gd name="connsiteY109" fmla="*/ 6572 h 9576"/>
              <a:gd name="connsiteX110" fmla="*/ 7538 w 10000"/>
              <a:gd name="connsiteY110" fmla="*/ 6418 h 9576"/>
              <a:gd name="connsiteX111" fmla="*/ 7301 w 10000"/>
              <a:gd name="connsiteY111" fmla="*/ 6225 h 9576"/>
              <a:gd name="connsiteX112" fmla="*/ 7141 w 10000"/>
              <a:gd name="connsiteY112" fmla="*/ 5973 h 9576"/>
              <a:gd name="connsiteX113" fmla="*/ 6885 w 10000"/>
              <a:gd name="connsiteY113" fmla="*/ 5768 h 9576"/>
              <a:gd name="connsiteX114" fmla="*/ 6453 w 10000"/>
              <a:gd name="connsiteY114" fmla="*/ 5497 h 9576"/>
              <a:gd name="connsiteX115" fmla="*/ 5523 w 10000"/>
              <a:gd name="connsiteY115" fmla="*/ 5446 h 9576"/>
              <a:gd name="connsiteX116" fmla="*/ 4562 w 10000"/>
              <a:gd name="connsiteY116" fmla="*/ 5387 h 9576"/>
              <a:gd name="connsiteX117" fmla="*/ 3742 w 10000"/>
              <a:gd name="connsiteY117" fmla="*/ 5176 h 9576"/>
              <a:gd name="connsiteX118" fmla="*/ 2601 w 10000"/>
              <a:gd name="connsiteY118" fmla="*/ 4455 h 9576"/>
              <a:gd name="connsiteX119" fmla="*/ 1980 w 10000"/>
              <a:gd name="connsiteY119" fmla="*/ 3630 h 9576"/>
              <a:gd name="connsiteX120" fmla="*/ 1277 w 10000"/>
              <a:gd name="connsiteY120" fmla="*/ 2923 h 9576"/>
              <a:gd name="connsiteX121" fmla="*/ 2926 w 10000"/>
              <a:gd name="connsiteY121" fmla="*/ 4686 h 9576"/>
              <a:gd name="connsiteX122" fmla="*/ 3662 w 10000"/>
              <a:gd name="connsiteY122" fmla="*/ 5189 h 9576"/>
              <a:gd name="connsiteX123" fmla="*/ 3967 w 10000"/>
              <a:gd name="connsiteY123" fmla="*/ 5302 h 9576"/>
              <a:gd name="connsiteX124" fmla="*/ 3793 w 10000"/>
              <a:gd name="connsiteY124" fmla="*/ 7139 h 9576"/>
              <a:gd name="connsiteX125" fmla="*/ 3613 w 10000"/>
              <a:gd name="connsiteY125" fmla="*/ 8375 h 9576"/>
              <a:gd name="connsiteX126" fmla="*/ 3452 w 10000"/>
              <a:gd name="connsiteY126" fmla="*/ 9576 h 9576"/>
              <a:gd name="connsiteX127" fmla="*/ 2453 w 10000"/>
              <a:gd name="connsiteY127" fmla="*/ 8458 h 9576"/>
              <a:gd name="connsiteX0" fmla="*/ 2530 w 10000"/>
              <a:gd name="connsiteY0" fmla="*/ 8714 h 10000"/>
              <a:gd name="connsiteX1" fmla="*/ 1770 w 10000"/>
              <a:gd name="connsiteY1" fmla="*/ 7458 h 10000"/>
              <a:gd name="connsiteX2" fmla="*/ 1257 w 10000"/>
              <a:gd name="connsiteY2" fmla="*/ 6028 h 10000"/>
              <a:gd name="connsiteX3" fmla="*/ 968 w 10000"/>
              <a:gd name="connsiteY3" fmla="*/ 5171 h 10000"/>
              <a:gd name="connsiteX4" fmla="*/ 463 w 10000"/>
              <a:gd name="connsiteY4" fmla="*/ 3563 h 10000"/>
              <a:gd name="connsiteX5" fmla="*/ 181 w 10000"/>
              <a:gd name="connsiteY5" fmla="*/ 2195 h 10000"/>
              <a:gd name="connsiteX6" fmla="*/ 0 w 10000"/>
              <a:gd name="connsiteY6" fmla="*/ 1048 h 10000"/>
              <a:gd name="connsiteX7" fmla="*/ 50 w 10000"/>
              <a:gd name="connsiteY7" fmla="*/ 53 h 10000"/>
              <a:gd name="connsiteX8" fmla="*/ 309 w 10000"/>
              <a:gd name="connsiteY8" fmla="*/ 0 h 10000"/>
              <a:gd name="connsiteX9" fmla="*/ 820 w 10000"/>
              <a:gd name="connsiteY9" fmla="*/ 0 h 10000"/>
              <a:gd name="connsiteX10" fmla="*/ 1576 w 10000"/>
              <a:gd name="connsiteY10" fmla="*/ 135 h 10000"/>
              <a:gd name="connsiteX11" fmla="*/ 2355 w 10000"/>
              <a:gd name="connsiteY11" fmla="*/ 430 h 10000"/>
              <a:gd name="connsiteX12" fmla="*/ 3058 w 10000"/>
              <a:gd name="connsiteY12" fmla="*/ 746 h 10000"/>
              <a:gd name="connsiteX13" fmla="*/ 3941 w 10000"/>
              <a:gd name="connsiteY13" fmla="*/ 1317 h 10000"/>
              <a:gd name="connsiteX14" fmla="*/ 4994 w 10000"/>
              <a:gd name="connsiteY14" fmla="*/ 2266 h 10000"/>
              <a:gd name="connsiteX15" fmla="*/ 5555 w 10000"/>
              <a:gd name="connsiteY15" fmla="*/ 2756 h 10000"/>
              <a:gd name="connsiteX16" fmla="*/ 6299 w 10000"/>
              <a:gd name="connsiteY16" fmla="*/ 3233 h 10000"/>
              <a:gd name="connsiteX17" fmla="*/ 6649 w 10000"/>
              <a:gd name="connsiteY17" fmla="*/ 3407 h 10000"/>
              <a:gd name="connsiteX18" fmla="*/ 6860 w 10000"/>
              <a:gd name="connsiteY18" fmla="*/ 3489 h 10000"/>
              <a:gd name="connsiteX19" fmla="*/ 7182 w 10000"/>
              <a:gd name="connsiteY19" fmla="*/ 3609 h 10000"/>
              <a:gd name="connsiteX20" fmla="*/ 7415 w 10000"/>
              <a:gd name="connsiteY20" fmla="*/ 3657 h 10000"/>
              <a:gd name="connsiteX21" fmla="*/ 7689 w 10000"/>
              <a:gd name="connsiteY21" fmla="*/ 3609 h 10000"/>
              <a:gd name="connsiteX22" fmla="*/ 7970 w 10000"/>
              <a:gd name="connsiteY22" fmla="*/ 3556 h 10000"/>
              <a:gd name="connsiteX23" fmla="*/ 8291 w 10000"/>
              <a:gd name="connsiteY23" fmla="*/ 3604 h 10000"/>
              <a:gd name="connsiteX24" fmla="*/ 8430 w 10000"/>
              <a:gd name="connsiteY24" fmla="*/ 3731 h 10000"/>
              <a:gd name="connsiteX25" fmla="*/ 8496 w 10000"/>
              <a:gd name="connsiteY25" fmla="*/ 4000 h 10000"/>
              <a:gd name="connsiteX26" fmla="*/ 8307 w 10000"/>
              <a:gd name="connsiteY26" fmla="*/ 3885 h 10000"/>
              <a:gd name="connsiteX27" fmla="*/ 8496 w 10000"/>
              <a:gd name="connsiteY27" fmla="*/ 4000 h 10000"/>
              <a:gd name="connsiteX28" fmla="*/ 8591 w 10000"/>
              <a:gd name="connsiteY28" fmla="*/ 3992 h 10000"/>
              <a:gd name="connsiteX29" fmla="*/ 8745 w 10000"/>
              <a:gd name="connsiteY29" fmla="*/ 4094 h 10000"/>
              <a:gd name="connsiteX30" fmla="*/ 8919 w 10000"/>
              <a:gd name="connsiteY30" fmla="*/ 4194 h 10000"/>
              <a:gd name="connsiteX31" fmla="*/ 9095 w 10000"/>
              <a:gd name="connsiteY31" fmla="*/ 4262 h 10000"/>
              <a:gd name="connsiteX32" fmla="*/ 9376 w 10000"/>
              <a:gd name="connsiteY32" fmla="*/ 4410 h 10000"/>
              <a:gd name="connsiteX33" fmla="*/ 9546 w 10000"/>
              <a:gd name="connsiteY33" fmla="*/ 4551 h 10000"/>
              <a:gd name="connsiteX34" fmla="*/ 9678 w 10000"/>
              <a:gd name="connsiteY34" fmla="*/ 4584 h 10000"/>
              <a:gd name="connsiteX35" fmla="*/ 9745 w 10000"/>
              <a:gd name="connsiteY35" fmla="*/ 4592 h 10000"/>
              <a:gd name="connsiteX36" fmla="*/ 9871 w 10000"/>
              <a:gd name="connsiteY36" fmla="*/ 4632 h 10000"/>
              <a:gd name="connsiteX37" fmla="*/ 9943 w 10000"/>
              <a:gd name="connsiteY37" fmla="*/ 4772 h 10000"/>
              <a:gd name="connsiteX38" fmla="*/ 9968 w 10000"/>
              <a:gd name="connsiteY38" fmla="*/ 4954 h 10000"/>
              <a:gd name="connsiteX39" fmla="*/ 10000 w 10000"/>
              <a:gd name="connsiteY39" fmla="*/ 5237 h 10000"/>
              <a:gd name="connsiteX40" fmla="*/ 9915 w 10000"/>
              <a:gd name="connsiteY40" fmla="*/ 5452 h 10000"/>
              <a:gd name="connsiteX41" fmla="*/ 9817 w 10000"/>
              <a:gd name="connsiteY41" fmla="*/ 5546 h 10000"/>
              <a:gd name="connsiteX42" fmla="*/ 9663 w 10000"/>
              <a:gd name="connsiteY42" fmla="*/ 5546 h 10000"/>
              <a:gd name="connsiteX43" fmla="*/ 9499 w 10000"/>
              <a:gd name="connsiteY43" fmla="*/ 5553 h 10000"/>
              <a:gd name="connsiteX44" fmla="*/ 9303 w 10000"/>
              <a:gd name="connsiteY44" fmla="*/ 5479 h 10000"/>
              <a:gd name="connsiteX45" fmla="*/ 9247 w 10000"/>
              <a:gd name="connsiteY45" fmla="*/ 5486 h 10000"/>
              <a:gd name="connsiteX46" fmla="*/ 9215 w 10000"/>
              <a:gd name="connsiteY46" fmla="*/ 5243 h 10000"/>
              <a:gd name="connsiteX47" fmla="*/ 9228 w 10000"/>
              <a:gd name="connsiteY47" fmla="*/ 5089 h 10000"/>
              <a:gd name="connsiteX48" fmla="*/ 9234 w 10000"/>
              <a:gd name="connsiteY48" fmla="*/ 5250 h 10000"/>
              <a:gd name="connsiteX49" fmla="*/ 9253 w 10000"/>
              <a:gd name="connsiteY49" fmla="*/ 5419 h 10000"/>
              <a:gd name="connsiteX50" fmla="*/ 9281 w 10000"/>
              <a:gd name="connsiteY50" fmla="*/ 5498 h 10000"/>
              <a:gd name="connsiteX51" fmla="*/ 9199 w 10000"/>
              <a:gd name="connsiteY51" fmla="*/ 5666 h 10000"/>
              <a:gd name="connsiteX52" fmla="*/ 9183 w 10000"/>
              <a:gd name="connsiteY52" fmla="*/ 5822 h 10000"/>
              <a:gd name="connsiteX53" fmla="*/ 9202 w 10000"/>
              <a:gd name="connsiteY53" fmla="*/ 5626 h 10000"/>
              <a:gd name="connsiteX54" fmla="*/ 9269 w 10000"/>
              <a:gd name="connsiteY54" fmla="*/ 5465 h 10000"/>
              <a:gd name="connsiteX55" fmla="*/ 9354 w 10000"/>
              <a:gd name="connsiteY55" fmla="*/ 5525 h 10000"/>
              <a:gd name="connsiteX56" fmla="*/ 9433 w 10000"/>
              <a:gd name="connsiteY56" fmla="*/ 5640 h 10000"/>
              <a:gd name="connsiteX57" fmla="*/ 9521 w 10000"/>
              <a:gd name="connsiteY57" fmla="*/ 5687 h 10000"/>
              <a:gd name="connsiteX58" fmla="*/ 9641 w 10000"/>
              <a:gd name="connsiteY58" fmla="*/ 5707 h 10000"/>
              <a:gd name="connsiteX59" fmla="*/ 9694 w 10000"/>
              <a:gd name="connsiteY59" fmla="*/ 5755 h 10000"/>
              <a:gd name="connsiteX60" fmla="*/ 9738 w 10000"/>
              <a:gd name="connsiteY60" fmla="*/ 5781 h 10000"/>
              <a:gd name="connsiteX61" fmla="*/ 9839 w 10000"/>
              <a:gd name="connsiteY61" fmla="*/ 5829 h 10000"/>
              <a:gd name="connsiteX62" fmla="*/ 9883 w 10000"/>
              <a:gd name="connsiteY62" fmla="*/ 5922 h 10000"/>
              <a:gd name="connsiteX63" fmla="*/ 9918 w 10000"/>
              <a:gd name="connsiteY63" fmla="*/ 5983 h 10000"/>
              <a:gd name="connsiteX64" fmla="*/ 9927 w 10000"/>
              <a:gd name="connsiteY64" fmla="*/ 6103 h 10000"/>
              <a:gd name="connsiteX65" fmla="*/ 9887 w 10000"/>
              <a:gd name="connsiteY65" fmla="*/ 6352 h 10000"/>
              <a:gd name="connsiteX66" fmla="*/ 9798 w 10000"/>
              <a:gd name="connsiteY66" fmla="*/ 6561 h 10000"/>
              <a:gd name="connsiteX67" fmla="*/ 9697 w 10000"/>
              <a:gd name="connsiteY67" fmla="*/ 6635 h 10000"/>
              <a:gd name="connsiteX68" fmla="*/ 9574 w 10000"/>
              <a:gd name="connsiteY68" fmla="*/ 6587 h 10000"/>
              <a:gd name="connsiteX69" fmla="*/ 9351 w 10000"/>
              <a:gd name="connsiteY69" fmla="*/ 6419 h 10000"/>
              <a:gd name="connsiteX70" fmla="*/ 9209 w 10000"/>
              <a:gd name="connsiteY70" fmla="*/ 6366 h 10000"/>
              <a:gd name="connsiteX71" fmla="*/ 9158 w 10000"/>
              <a:gd name="connsiteY71" fmla="*/ 6312 h 10000"/>
              <a:gd name="connsiteX72" fmla="*/ 9224 w 10000"/>
              <a:gd name="connsiteY72" fmla="*/ 6184 h 10000"/>
              <a:gd name="connsiteX73" fmla="*/ 9142 w 10000"/>
              <a:gd name="connsiteY73" fmla="*/ 6312 h 10000"/>
              <a:gd name="connsiteX74" fmla="*/ 9035 w 10000"/>
              <a:gd name="connsiteY74" fmla="*/ 6501 h 10000"/>
              <a:gd name="connsiteX75" fmla="*/ 9161 w 10000"/>
              <a:gd name="connsiteY75" fmla="*/ 6271 h 10000"/>
              <a:gd name="connsiteX76" fmla="*/ 9281 w 10000"/>
              <a:gd name="connsiteY76" fmla="*/ 6393 h 10000"/>
              <a:gd name="connsiteX77" fmla="*/ 9474 w 10000"/>
              <a:gd name="connsiteY77" fmla="*/ 6508 h 10000"/>
              <a:gd name="connsiteX78" fmla="*/ 9596 w 10000"/>
              <a:gd name="connsiteY78" fmla="*/ 6561 h 10000"/>
              <a:gd name="connsiteX79" fmla="*/ 9650 w 10000"/>
              <a:gd name="connsiteY79" fmla="*/ 6580 h 10000"/>
              <a:gd name="connsiteX80" fmla="*/ 9707 w 10000"/>
              <a:gd name="connsiteY80" fmla="*/ 6850 h 10000"/>
              <a:gd name="connsiteX81" fmla="*/ 9678 w 10000"/>
              <a:gd name="connsiteY81" fmla="*/ 7098 h 10000"/>
              <a:gd name="connsiteX82" fmla="*/ 9546 w 10000"/>
              <a:gd name="connsiteY82" fmla="*/ 7166 h 10000"/>
              <a:gd name="connsiteX83" fmla="*/ 9436 w 10000"/>
              <a:gd name="connsiteY83" fmla="*/ 7160 h 10000"/>
              <a:gd name="connsiteX84" fmla="*/ 9310 w 10000"/>
              <a:gd name="connsiteY84" fmla="*/ 7160 h 10000"/>
              <a:gd name="connsiteX85" fmla="*/ 9187 w 10000"/>
              <a:gd name="connsiteY85" fmla="*/ 7105 h 10000"/>
              <a:gd name="connsiteX86" fmla="*/ 9086 w 10000"/>
              <a:gd name="connsiteY86" fmla="*/ 6985 h 10000"/>
              <a:gd name="connsiteX87" fmla="*/ 8979 w 10000"/>
              <a:gd name="connsiteY87" fmla="*/ 6944 h 10000"/>
              <a:gd name="connsiteX88" fmla="*/ 8906 w 10000"/>
              <a:gd name="connsiteY88" fmla="*/ 6957 h 10000"/>
              <a:gd name="connsiteX89" fmla="*/ 8824 w 10000"/>
              <a:gd name="connsiteY89" fmla="*/ 6850 h 10000"/>
              <a:gd name="connsiteX90" fmla="*/ 8944 w 10000"/>
              <a:gd name="connsiteY90" fmla="*/ 6695 h 10000"/>
              <a:gd name="connsiteX91" fmla="*/ 8802 w 10000"/>
              <a:gd name="connsiteY91" fmla="*/ 6877 h 10000"/>
              <a:gd name="connsiteX92" fmla="*/ 8748 w 10000"/>
              <a:gd name="connsiteY92" fmla="*/ 6856 h 10000"/>
              <a:gd name="connsiteX93" fmla="*/ 8679 w 10000"/>
              <a:gd name="connsiteY93" fmla="*/ 7024 h 10000"/>
              <a:gd name="connsiteX94" fmla="*/ 8588 w 10000"/>
              <a:gd name="connsiteY94" fmla="*/ 7065 h 10000"/>
              <a:gd name="connsiteX95" fmla="*/ 8452 w 10000"/>
              <a:gd name="connsiteY95" fmla="*/ 7131 h 10000"/>
              <a:gd name="connsiteX96" fmla="*/ 8641 w 10000"/>
              <a:gd name="connsiteY96" fmla="*/ 7045 h 10000"/>
              <a:gd name="connsiteX97" fmla="*/ 8723 w 10000"/>
              <a:gd name="connsiteY97" fmla="*/ 6957 h 10000"/>
              <a:gd name="connsiteX98" fmla="*/ 8767 w 10000"/>
              <a:gd name="connsiteY98" fmla="*/ 6863 h 10000"/>
              <a:gd name="connsiteX99" fmla="*/ 8840 w 10000"/>
              <a:gd name="connsiteY99" fmla="*/ 6856 h 10000"/>
              <a:gd name="connsiteX100" fmla="*/ 8944 w 10000"/>
              <a:gd name="connsiteY100" fmla="*/ 6930 h 10000"/>
              <a:gd name="connsiteX101" fmla="*/ 9086 w 10000"/>
              <a:gd name="connsiteY101" fmla="*/ 6985 h 10000"/>
              <a:gd name="connsiteX102" fmla="*/ 9001 w 10000"/>
              <a:gd name="connsiteY102" fmla="*/ 7146 h 10000"/>
              <a:gd name="connsiteX103" fmla="*/ 8897 w 10000"/>
              <a:gd name="connsiteY103" fmla="*/ 7266 h 10000"/>
              <a:gd name="connsiteX104" fmla="*/ 8840 w 10000"/>
              <a:gd name="connsiteY104" fmla="*/ 7280 h 10000"/>
              <a:gd name="connsiteX105" fmla="*/ 8679 w 10000"/>
              <a:gd name="connsiteY105" fmla="*/ 7261 h 10000"/>
              <a:gd name="connsiteX106" fmla="*/ 8446 w 10000"/>
              <a:gd name="connsiteY106" fmla="*/ 7206 h 10000"/>
              <a:gd name="connsiteX107" fmla="*/ 8162 w 10000"/>
              <a:gd name="connsiteY107" fmla="*/ 7131 h 10000"/>
              <a:gd name="connsiteX108" fmla="*/ 7935 w 10000"/>
              <a:gd name="connsiteY108" fmla="*/ 7011 h 10000"/>
              <a:gd name="connsiteX109" fmla="*/ 7765 w 10000"/>
              <a:gd name="connsiteY109" fmla="*/ 6863 h 10000"/>
              <a:gd name="connsiteX110" fmla="*/ 7538 w 10000"/>
              <a:gd name="connsiteY110" fmla="*/ 6702 h 10000"/>
              <a:gd name="connsiteX111" fmla="*/ 7301 w 10000"/>
              <a:gd name="connsiteY111" fmla="*/ 6501 h 10000"/>
              <a:gd name="connsiteX112" fmla="*/ 7141 w 10000"/>
              <a:gd name="connsiteY112" fmla="*/ 6237 h 10000"/>
              <a:gd name="connsiteX113" fmla="*/ 6885 w 10000"/>
              <a:gd name="connsiteY113" fmla="*/ 6023 h 10000"/>
              <a:gd name="connsiteX114" fmla="*/ 6453 w 10000"/>
              <a:gd name="connsiteY114" fmla="*/ 5740 h 10000"/>
              <a:gd name="connsiteX115" fmla="*/ 5523 w 10000"/>
              <a:gd name="connsiteY115" fmla="*/ 5687 h 10000"/>
              <a:gd name="connsiteX116" fmla="*/ 4562 w 10000"/>
              <a:gd name="connsiteY116" fmla="*/ 5626 h 10000"/>
              <a:gd name="connsiteX117" fmla="*/ 3742 w 10000"/>
              <a:gd name="connsiteY117" fmla="*/ 5405 h 10000"/>
              <a:gd name="connsiteX118" fmla="*/ 2601 w 10000"/>
              <a:gd name="connsiteY118" fmla="*/ 4652 h 10000"/>
              <a:gd name="connsiteX119" fmla="*/ 1980 w 10000"/>
              <a:gd name="connsiteY119" fmla="*/ 3791 h 10000"/>
              <a:gd name="connsiteX120" fmla="*/ 1277 w 10000"/>
              <a:gd name="connsiteY120" fmla="*/ 3052 h 10000"/>
              <a:gd name="connsiteX121" fmla="*/ 2926 w 10000"/>
              <a:gd name="connsiteY121" fmla="*/ 4893 h 10000"/>
              <a:gd name="connsiteX122" fmla="*/ 3662 w 10000"/>
              <a:gd name="connsiteY122" fmla="*/ 5419 h 10000"/>
              <a:gd name="connsiteX123" fmla="*/ 3967 w 10000"/>
              <a:gd name="connsiteY123" fmla="*/ 5537 h 10000"/>
              <a:gd name="connsiteX124" fmla="*/ 3793 w 10000"/>
              <a:gd name="connsiteY124" fmla="*/ 7455 h 10000"/>
              <a:gd name="connsiteX125" fmla="*/ 3613 w 10000"/>
              <a:gd name="connsiteY125" fmla="*/ 8746 h 10000"/>
              <a:gd name="connsiteX126" fmla="*/ 3452 w 10000"/>
              <a:gd name="connsiteY126" fmla="*/ 10000 h 10000"/>
              <a:gd name="connsiteX127" fmla="*/ 2530 w 10000"/>
              <a:gd name="connsiteY127" fmla="*/ 8714 h 10000"/>
              <a:gd name="connsiteX0" fmla="*/ 2530 w 10000"/>
              <a:gd name="connsiteY0" fmla="*/ 8714 h 10000"/>
              <a:gd name="connsiteX1" fmla="*/ 1828 w 10000"/>
              <a:gd name="connsiteY1" fmla="*/ 7329 h 10000"/>
              <a:gd name="connsiteX2" fmla="*/ 1257 w 10000"/>
              <a:gd name="connsiteY2" fmla="*/ 6028 h 10000"/>
              <a:gd name="connsiteX3" fmla="*/ 968 w 10000"/>
              <a:gd name="connsiteY3" fmla="*/ 5171 h 10000"/>
              <a:gd name="connsiteX4" fmla="*/ 463 w 10000"/>
              <a:gd name="connsiteY4" fmla="*/ 3563 h 10000"/>
              <a:gd name="connsiteX5" fmla="*/ 181 w 10000"/>
              <a:gd name="connsiteY5" fmla="*/ 2195 h 10000"/>
              <a:gd name="connsiteX6" fmla="*/ 0 w 10000"/>
              <a:gd name="connsiteY6" fmla="*/ 1048 h 10000"/>
              <a:gd name="connsiteX7" fmla="*/ 50 w 10000"/>
              <a:gd name="connsiteY7" fmla="*/ 53 h 10000"/>
              <a:gd name="connsiteX8" fmla="*/ 309 w 10000"/>
              <a:gd name="connsiteY8" fmla="*/ 0 h 10000"/>
              <a:gd name="connsiteX9" fmla="*/ 820 w 10000"/>
              <a:gd name="connsiteY9" fmla="*/ 0 h 10000"/>
              <a:gd name="connsiteX10" fmla="*/ 1576 w 10000"/>
              <a:gd name="connsiteY10" fmla="*/ 135 h 10000"/>
              <a:gd name="connsiteX11" fmla="*/ 2355 w 10000"/>
              <a:gd name="connsiteY11" fmla="*/ 430 h 10000"/>
              <a:gd name="connsiteX12" fmla="*/ 3058 w 10000"/>
              <a:gd name="connsiteY12" fmla="*/ 746 h 10000"/>
              <a:gd name="connsiteX13" fmla="*/ 3941 w 10000"/>
              <a:gd name="connsiteY13" fmla="*/ 1317 h 10000"/>
              <a:gd name="connsiteX14" fmla="*/ 4994 w 10000"/>
              <a:gd name="connsiteY14" fmla="*/ 2266 h 10000"/>
              <a:gd name="connsiteX15" fmla="*/ 5555 w 10000"/>
              <a:gd name="connsiteY15" fmla="*/ 2756 h 10000"/>
              <a:gd name="connsiteX16" fmla="*/ 6299 w 10000"/>
              <a:gd name="connsiteY16" fmla="*/ 3233 h 10000"/>
              <a:gd name="connsiteX17" fmla="*/ 6649 w 10000"/>
              <a:gd name="connsiteY17" fmla="*/ 3407 h 10000"/>
              <a:gd name="connsiteX18" fmla="*/ 6860 w 10000"/>
              <a:gd name="connsiteY18" fmla="*/ 3489 h 10000"/>
              <a:gd name="connsiteX19" fmla="*/ 7182 w 10000"/>
              <a:gd name="connsiteY19" fmla="*/ 3609 h 10000"/>
              <a:gd name="connsiteX20" fmla="*/ 7415 w 10000"/>
              <a:gd name="connsiteY20" fmla="*/ 3657 h 10000"/>
              <a:gd name="connsiteX21" fmla="*/ 7689 w 10000"/>
              <a:gd name="connsiteY21" fmla="*/ 3609 h 10000"/>
              <a:gd name="connsiteX22" fmla="*/ 7970 w 10000"/>
              <a:gd name="connsiteY22" fmla="*/ 3556 h 10000"/>
              <a:gd name="connsiteX23" fmla="*/ 8291 w 10000"/>
              <a:gd name="connsiteY23" fmla="*/ 3604 h 10000"/>
              <a:gd name="connsiteX24" fmla="*/ 8430 w 10000"/>
              <a:gd name="connsiteY24" fmla="*/ 3731 h 10000"/>
              <a:gd name="connsiteX25" fmla="*/ 8496 w 10000"/>
              <a:gd name="connsiteY25" fmla="*/ 4000 h 10000"/>
              <a:gd name="connsiteX26" fmla="*/ 8307 w 10000"/>
              <a:gd name="connsiteY26" fmla="*/ 3885 h 10000"/>
              <a:gd name="connsiteX27" fmla="*/ 8496 w 10000"/>
              <a:gd name="connsiteY27" fmla="*/ 4000 h 10000"/>
              <a:gd name="connsiteX28" fmla="*/ 8591 w 10000"/>
              <a:gd name="connsiteY28" fmla="*/ 3992 h 10000"/>
              <a:gd name="connsiteX29" fmla="*/ 8745 w 10000"/>
              <a:gd name="connsiteY29" fmla="*/ 4094 h 10000"/>
              <a:gd name="connsiteX30" fmla="*/ 8919 w 10000"/>
              <a:gd name="connsiteY30" fmla="*/ 4194 h 10000"/>
              <a:gd name="connsiteX31" fmla="*/ 9095 w 10000"/>
              <a:gd name="connsiteY31" fmla="*/ 4262 h 10000"/>
              <a:gd name="connsiteX32" fmla="*/ 9376 w 10000"/>
              <a:gd name="connsiteY32" fmla="*/ 4410 h 10000"/>
              <a:gd name="connsiteX33" fmla="*/ 9546 w 10000"/>
              <a:gd name="connsiteY33" fmla="*/ 4551 h 10000"/>
              <a:gd name="connsiteX34" fmla="*/ 9678 w 10000"/>
              <a:gd name="connsiteY34" fmla="*/ 4584 h 10000"/>
              <a:gd name="connsiteX35" fmla="*/ 9745 w 10000"/>
              <a:gd name="connsiteY35" fmla="*/ 4592 h 10000"/>
              <a:gd name="connsiteX36" fmla="*/ 9871 w 10000"/>
              <a:gd name="connsiteY36" fmla="*/ 4632 h 10000"/>
              <a:gd name="connsiteX37" fmla="*/ 9943 w 10000"/>
              <a:gd name="connsiteY37" fmla="*/ 4772 h 10000"/>
              <a:gd name="connsiteX38" fmla="*/ 9968 w 10000"/>
              <a:gd name="connsiteY38" fmla="*/ 4954 h 10000"/>
              <a:gd name="connsiteX39" fmla="*/ 10000 w 10000"/>
              <a:gd name="connsiteY39" fmla="*/ 5237 h 10000"/>
              <a:gd name="connsiteX40" fmla="*/ 9915 w 10000"/>
              <a:gd name="connsiteY40" fmla="*/ 5452 h 10000"/>
              <a:gd name="connsiteX41" fmla="*/ 9817 w 10000"/>
              <a:gd name="connsiteY41" fmla="*/ 5546 h 10000"/>
              <a:gd name="connsiteX42" fmla="*/ 9663 w 10000"/>
              <a:gd name="connsiteY42" fmla="*/ 5546 h 10000"/>
              <a:gd name="connsiteX43" fmla="*/ 9499 w 10000"/>
              <a:gd name="connsiteY43" fmla="*/ 5553 h 10000"/>
              <a:gd name="connsiteX44" fmla="*/ 9303 w 10000"/>
              <a:gd name="connsiteY44" fmla="*/ 5479 h 10000"/>
              <a:gd name="connsiteX45" fmla="*/ 9247 w 10000"/>
              <a:gd name="connsiteY45" fmla="*/ 5486 h 10000"/>
              <a:gd name="connsiteX46" fmla="*/ 9215 w 10000"/>
              <a:gd name="connsiteY46" fmla="*/ 5243 h 10000"/>
              <a:gd name="connsiteX47" fmla="*/ 9228 w 10000"/>
              <a:gd name="connsiteY47" fmla="*/ 5089 h 10000"/>
              <a:gd name="connsiteX48" fmla="*/ 9234 w 10000"/>
              <a:gd name="connsiteY48" fmla="*/ 5250 h 10000"/>
              <a:gd name="connsiteX49" fmla="*/ 9253 w 10000"/>
              <a:gd name="connsiteY49" fmla="*/ 5419 h 10000"/>
              <a:gd name="connsiteX50" fmla="*/ 9281 w 10000"/>
              <a:gd name="connsiteY50" fmla="*/ 5498 h 10000"/>
              <a:gd name="connsiteX51" fmla="*/ 9199 w 10000"/>
              <a:gd name="connsiteY51" fmla="*/ 5666 h 10000"/>
              <a:gd name="connsiteX52" fmla="*/ 9183 w 10000"/>
              <a:gd name="connsiteY52" fmla="*/ 5822 h 10000"/>
              <a:gd name="connsiteX53" fmla="*/ 9202 w 10000"/>
              <a:gd name="connsiteY53" fmla="*/ 5626 h 10000"/>
              <a:gd name="connsiteX54" fmla="*/ 9269 w 10000"/>
              <a:gd name="connsiteY54" fmla="*/ 5465 h 10000"/>
              <a:gd name="connsiteX55" fmla="*/ 9354 w 10000"/>
              <a:gd name="connsiteY55" fmla="*/ 5525 h 10000"/>
              <a:gd name="connsiteX56" fmla="*/ 9433 w 10000"/>
              <a:gd name="connsiteY56" fmla="*/ 5640 h 10000"/>
              <a:gd name="connsiteX57" fmla="*/ 9521 w 10000"/>
              <a:gd name="connsiteY57" fmla="*/ 5687 h 10000"/>
              <a:gd name="connsiteX58" fmla="*/ 9641 w 10000"/>
              <a:gd name="connsiteY58" fmla="*/ 5707 h 10000"/>
              <a:gd name="connsiteX59" fmla="*/ 9694 w 10000"/>
              <a:gd name="connsiteY59" fmla="*/ 5755 h 10000"/>
              <a:gd name="connsiteX60" fmla="*/ 9738 w 10000"/>
              <a:gd name="connsiteY60" fmla="*/ 5781 h 10000"/>
              <a:gd name="connsiteX61" fmla="*/ 9839 w 10000"/>
              <a:gd name="connsiteY61" fmla="*/ 5829 h 10000"/>
              <a:gd name="connsiteX62" fmla="*/ 9883 w 10000"/>
              <a:gd name="connsiteY62" fmla="*/ 5922 h 10000"/>
              <a:gd name="connsiteX63" fmla="*/ 9918 w 10000"/>
              <a:gd name="connsiteY63" fmla="*/ 5983 h 10000"/>
              <a:gd name="connsiteX64" fmla="*/ 9927 w 10000"/>
              <a:gd name="connsiteY64" fmla="*/ 6103 h 10000"/>
              <a:gd name="connsiteX65" fmla="*/ 9887 w 10000"/>
              <a:gd name="connsiteY65" fmla="*/ 6352 h 10000"/>
              <a:gd name="connsiteX66" fmla="*/ 9798 w 10000"/>
              <a:gd name="connsiteY66" fmla="*/ 6561 h 10000"/>
              <a:gd name="connsiteX67" fmla="*/ 9697 w 10000"/>
              <a:gd name="connsiteY67" fmla="*/ 6635 h 10000"/>
              <a:gd name="connsiteX68" fmla="*/ 9574 w 10000"/>
              <a:gd name="connsiteY68" fmla="*/ 6587 h 10000"/>
              <a:gd name="connsiteX69" fmla="*/ 9351 w 10000"/>
              <a:gd name="connsiteY69" fmla="*/ 6419 h 10000"/>
              <a:gd name="connsiteX70" fmla="*/ 9209 w 10000"/>
              <a:gd name="connsiteY70" fmla="*/ 6366 h 10000"/>
              <a:gd name="connsiteX71" fmla="*/ 9158 w 10000"/>
              <a:gd name="connsiteY71" fmla="*/ 6312 h 10000"/>
              <a:gd name="connsiteX72" fmla="*/ 9224 w 10000"/>
              <a:gd name="connsiteY72" fmla="*/ 6184 h 10000"/>
              <a:gd name="connsiteX73" fmla="*/ 9142 w 10000"/>
              <a:gd name="connsiteY73" fmla="*/ 6312 h 10000"/>
              <a:gd name="connsiteX74" fmla="*/ 9035 w 10000"/>
              <a:gd name="connsiteY74" fmla="*/ 6501 h 10000"/>
              <a:gd name="connsiteX75" fmla="*/ 9161 w 10000"/>
              <a:gd name="connsiteY75" fmla="*/ 6271 h 10000"/>
              <a:gd name="connsiteX76" fmla="*/ 9281 w 10000"/>
              <a:gd name="connsiteY76" fmla="*/ 6393 h 10000"/>
              <a:gd name="connsiteX77" fmla="*/ 9474 w 10000"/>
              <a:gd name="connsiteY77" fmla="*/ 6508 h 10000"/>
              <a:gd name="connsiteX78" fmla="*/ 9596 w 10000"/>
              <a:gd name="connsiteY78" fmla="*/ 6561 h 10000"/>
              <a:gd name="connsiteX79" fmla="*/ 9650 w 10000"/>
              <a:gd name="connsiteY79" fmla="*/ 6580 h 10000"/>
              <a:gd name="connsiteX80" fmla="*/ 9707 w 10000"/>
              <a:gd name="connsiteY80" fmla="*/ 6850 h 10000"/>
              <a:gd name="connsiteX81" fmla="*/ 9678 w 10000"/>
              <a:gd name="connsiteY81" fmla="*/ 7098 h 10000"/>
              <a:gd name="connsiteX82" fmla="*/ 9546 w 10000"/>
              <a:gd name="connsiteY82" fmla="*/ 7166 h 10000"/>
              <a:gd name="connsiteX83" fmla="*/ 9436 w 10000"/>
              <a:gd name="connsiteY83" fmla="*/ 7160 h 10000"/>
              <a:gd name="connsiteX84" fmla="*/ 9310 w 10000"/>
              <a:gd name="connsiteY84" fmla="*/ 7160 h 10000"/>
              <a:gd name="connsiteX85" fmla="*/ 9187 w 10000"/>
              <a:gd name="connsiteY85" fmla="*/ 7105 h 10000"/>
              <a:gd name="connsiteX86" fmla="*/ 9086 w 10000"/>
              <a:gd name="connsiteY86" fmla="*/ 6985 h 10000"/>
              <a:gd name="connsiteX87" fmla="*/ 8979 w 10000"/>
              <a:gd name="connsiteY87" fmla="*/ 6944 h 10000"/>
              <a:gd name="connsiteX88" fmla="*/ 8906 w 10000"/>
              <a:gd name="connsiteY88" fmla="*/ 6957 h 10000"/>
              <a:gd name="connsiteX89" fmla="*/ 8824 w 10000"/>
              <a:gd name="connsiteY89" fmla="*/ 6850 h 10000"/>
              <a:gd name="connsiteX90" fmla="*/ 8944 w 10000"/>
              <a:gd name="connsiteY90" fmla="*/ 6695 h 10000"/>
              <a:gd name="connsiteX91" fmla="*/ 8802 w 10000"/>
              <a:gd name="connsiteY91" fmla="*/ 6877 h 10000"/>
              <a:gd name="connsiteX92" fmla="*/ 8748 w 10000"/>
              <a:gd name="connsiteY92" fmla="*/ 6856 h 10000"/>
              <a:gd name="connsiteX93" fmla="*/ 8679 w 10000"/>
              <a:gd name="connsiteY93" fmla="*/ 7024 h 10000"/>
              <a:gd name="connsiteX94" fmla="*/ 8588 w 10000"/>
              <a:gd name="connsiteY94" fmla="*/ 7065 h 10000"/>
              <a:gd name="connsiteX95" fmla="*/ 8452 w 10000"/>
              <a:gd name="connsiteY95" fmla="*/ 7131 h 10000"/>
              <a:gd name="connsiteX96" fmla="*/ 8641 w 10000"/>
              <a:gd name="connsiteY96" fmla="*/ 7045 h 10000"/>
              <a:gd name="connsiteX97" fmla="*/ 8723 w 10000"/>
              <a:gd name="connsiteY97" fmla="*/ 6957 h 10000"/>
              <a:gd name="connsiteX98" fmla="*/ 8767 w 10000"/>
              <a:gd name="connsiteY98" fmla="*/ 6863 h 10000"/>
              <a:gd name="connsiteX99" fmla="*/ 8840 w 10000"/>
              <a:gd name="connsiteY99" fmla="*/ 6856 h 10000"/>
              <a:gd name="connsiteX100" fmla="*/ 8944 w 10000"/>
              <a:gd name="connsiteY100" fmla="*/ 6930 h 10000"/>
              <a:gd name="connsiteX101" fmla="*/ 9086 w 10000"/>
              <a:gd name="connsiteY101" fmla="*/ 6985 h 10000"/>
              <a:gd name="connsiteX102" fmla="*/ 9001 w 10000"/>
              <a:gd name="connsiteY102" fmla="*/ 7146 h 10000"/>
              <a:gd name="connsiteX103" fmla="*/ 8897 w 10000"/>
              <a:gd name="connsiteY103" fmla="*/ 7266 h 10000"/>
              <a:gd name="connsiteX104" fmla="*/ 8840 w 10000"/>
              <a:gd name="connsiteY104" fmla="*/ 7280 h 10000"/>
              <a:gd name="connsiteX105" fmla="*/ 8679 w 10000"/>
              <a:gd name="connsiteY105" fmla="*/ 7261 h 10000"/>
              <a:gd name="connsiteX106" fmla="*/ 8446 w 10000"/>
              <a:gd name="connsiteY106" fmla="*/ 7206 h 10000"/>
              <a:gd name="connsiteX107" fmla="*/ 8162 w 10000"/>
              <a:gd name="connsiteY107" fmla="*/ 7131 h 10000"/>
              <a:gd name="connsiteX108" fmla="*/ 7935 w 10000"/>
              <a:gd name="connsiteY108" fmla="*/ 7011 h 10000"/>
              <a:gd name="connsiteX109" fmla="*/ 7765 w 10000"/>
              <a:gd name="connsiteY109" fmla="*/ 6863 h 10000"/>
              <a:gd name="connsiteX110" fmla="*/ 7538 w 10000"/>
              <a:gd name="connsiteY110" fmla="*/ 6702 h 10000"/>
              <a:gd name="connsiteX111" fmla="*/ 7301 w 10000"/>
              <a:gd name="connsiteY111" fmla="*/ 6501 h 10000"/>
              <a:gd name="connsiteX112" fmla="*/ 7141 w 10000"/>
              <a:gd name="connsiteY112" fmla="*/ 6237 h 10000"/>
              <a:gd name="connsiteX113" fmla="*/ 6885 w 10000"/>
              <a:gd name="connsiteY113" fmla="*/ 6023 h 10000"/>
              <a:gd name="connsiteX114" fmla="*/ 6453 w 10000"/>
              <a:gd name="connsiteY114" fmla="*/ 5740 h 10000"/>
              <a:gd name="connsiteX115" fmla="*/ 5523 w 10000"/>
              <a:gd name="connsiteY115" fmla="*/ 5687 h 10000"/>
              <a:gd name="connsiteX116" fmla="*/ 4562 w 10000"/>
              <a:gd name="connsiteY116" fmla="*/ 5626 h 10000"/>
              <a:gd name="connsiteX117" fmla="*/ 3742 w 10000"/>
              <a:gd name="connsiteY117" fmla="*/ 5405 h 10000"/>
              <a:gd name="connsiteX118" fmla="*/ 2601 w 10000"/>
              <a:gd name="connsiteY118" fmla="*/ 4652 h 10000"/>
              <a:gd name="connsiteX119" fmla="*/ 1980 w 10000"/>
              <a:gd name="connsiteY119" fmla="*/ 3791 h 10000"/>
              <a:gd name="connsiteX120" fmla="*/ 1277 w 10000"/>
              <a:gd name="connsiteY120" fmla="*/ 3052 h 10000"/>
              <a:gd name="connsiteX121" fmla="*/ 2926 w 10000"/>
              <a:gd name="connsiteY121" fmla="*/ 4893 h 10000"/>
              <a:gd name="connsiteX122" fmla="*/ 3662 w 10000"/>
              <a:gd name="connsiteY122" fmla="*/ 5419 h 10000"/>
              <a:gd name="connsiteX123" fmla="*/ 3967 w 10000"/>
              <a:gd name="connsiteY123" fmla="*/ 5537 h 10000"/>
              <a:gd name="connsiteX124" fmla="*/ 3793 w 10000"/>
              <a:gd name="connsiteY124" fmla="*/ 7455 h 10000"/>
              <a:gd name="connsiteX125" fmla="*/ 3613 w 10000"/>
              <a:gd name="connsiteY125" fmla="*/ 8746 h 10000"/>
              <a:gd name="connsiteX126" fmla="*/ 3452 w 10000"/>
              <a:gd name="connsiteY126" fmla="*/ 10000 h 10000"/>
              <a:gd name="connsiteX127" fmla="*/ 2530 w 10000"/>
              <a:gd name="connsiteY127" fmla="*/ 8714 h 10000"/>
              <a:gd name="connsiteX0" fmla="*/ 2565 w 10000"/>
              <a:gd name="connsiteY0" fmla="*/ 8611 h 10000"/>
              <a:gd name="connsiteX1" fmla="*/ 1828 w 10000"/>
              <a:gd name="connsiteY1" fmla="*/ 7329 h 10000"/>
              <a:gd name="connsiteX2" fmla="*/ 1257 w 10000"/>
              <a:gd name="connsiteY2" fmla="*/ 6028 h 10000"/>
              <a:gd name="connsiteX3" fmla="*/ 968 w 10000"/>
              <a:gd name="connsiteY3" fmla="*/ 5171 h 10000"/>
              <a:gd name="connsiteX4" fmla="*/ 463 w 10000"/>
              <a:gd name="connsiteY4" fmla="*/ 3563 h 10000"/>
              <a:gd name="connsiteX5" fmla="*/ 181 w 10000"/>
              <a:gd name="connsiteY5" fmla="*/ 2195 h 10000"/>
              <a:gd name="connsiteX6" fmla="*/ 0 w 10000"/>
              <a:gd name="connsiteY6" fmla="*/ 1048 h 10000"/>
              <a:gd name="connsiteX7" fmla="*/ 50 w 10000"/>
              <a:gd name="connsiteY7" fmla="*/ 53 h 10000"/>
              <a:gd name="connsiteX8" fmla="*/ 309 w 10000"/>
              <a:gd name="connsiteY8" fmla="*/ 0 h 10000"/>
              <a:gd name="connsiteX9" fmla="*/ 820 w 10000"/>
              <a:gd name="connsiteY9" fmla="*/ 0 h 10000"/>
              <a:gd name="connsiteX10" fmla="*/ 1576 w 10000"/>
              <a:gd name="connsiteY10" fmla="*/ 135 h 10000"/>
              <a:gd name="connsiteX11" fmla="*/ 2355 w 10000"/>
              <a:gd name="connsiteY11" fmla="*/ 430 h 10000"/>
              <a:gd name="connsiteX12" fmla="*/ 3058 w 10000"/>
              <a:gd name="connsiteY12" fmla="*/ 746 h 10000"/>
              <a:gd name="connsiteX13" fmla="*/ 3941 w 10000"/>
              <a:gd name="connsiteY13" fmla="*/ 1317 h 10000"/>
              <a:gd name="connsiteX14" fmla="*/ 4994 w 10000"/>
              <a:gd name="connsiteY14" fmla="*/ 2266 h 10000"/>
              <a:gd name="connsiteX15" fmla="*/ 5555 w 10000"/>
              <a:gd name="connsiteY15" fmla="*/ 2756 h 10000"/>
              <a:gd name="connsiteX16" fmla="*/ 6299 w 10000"/>
              <a:gd name="connsiteY16" fmla="*/ 3233 h 10000"/>
              <a:gd name="connsiteX17" fmla="*/ 6649 w 10000"/>
              <a:gd name="connsiteY17" fmla="*/ 3407 h 10000"/>
              <a:gd name="connsiteX18" fmla="*/ 6860 w 10000"/>
              <a:gd name="connsiteY18" fmla="*/ 3489 h 10000"/>
              <a:gd name="connsiteX19" fmla="*/ 7182 w 10000"/>
              <a:gd name="connsiteY19" fmla="*/ 3609 h 10000"/>
              <a:gd name="connsiteX20" fmla="*/ 7415 w 10000"/>
              <a:gd name="connsiteY20" fmla="*/ 3657 h 10000"/>
              <a:gd name="connsiteX21" fmla="*/ 7689 w 10000"/>
              <a:gd name="connsiteY21" fmla="*/ 3609 h 10000"/>
              <a:gd name="connsiteX22" fmla="*/ 7970 w 10000"/>
              <a:gd name="connsiteY22" fmla="*/ 3556 h 10000"/>
              <a:gd name="connsiteX23" fmla="*/ 8291 w 10000"/>
              <a:gd name="connsiteY23" fmla="*/ 3604 h 10000"/>
              <a:gd name="connsiteX24" fmla="*/ 8430 w 10000"/>
              <a:gd name="connsiteY24" fmla="*/ 3731 h 10000"/>
              <a:gd name="connsiteX25" fmla="*/ 8496 w 10000"/>
              <a:gd name="connsiteY25" fmla="*/ 4000 h 10000"/>
              <a:gd name="connsiteX26" fmla="*/ 8307 w 10000"/>
              <a:gd name="connsiteY26" fmla="*/ 3885 h 10000"/>
              <a:gd name="connsiteX27" fmla="*/ 8496 w 10000"/>
              <a:gd name="connsiteY27" fmla="*/ 4000 h 10000"/>
              <a:gd name="connsiteX28" fmla="*/ 8591 w 10000"/>
              <a:gd name="connsiteY28" fmla="*/ 3992 h 10000"/>
              <a:gd name="connsiteX29" fmla="*/ 8745 w 10000"/>
              <a:gd name="connsiteY29" fmla="*/ 4094 h 10000"/>
              <a:gd name="connsiteX30" fmla="*/ 8919 w 10000"/>
              <a:gd name="connsiteY30" fmla="*/ 4194 h 10000"/>
              <a:gd name="connsiteX31" fmla="*/ 9095 w 10000"/>
              <a:gd name="connsiteY31" fmla="*/ 4262 h 10000"/>
              <a:gd name="connsiteX32" fmla="*/ 9376 w 10000"/>
              <a:gd name="connsiteY32" fmla="*/ 4410 h 10000"/>
              <a:gd name="connsiteX33" fmla="*/ 9546 w 10000"/>
              <a:gd name="connsiteY33" fmla="*/ 4551 h 10000"/>
              <a:gd name="connsiteX34" fmla="*/ 9678 w 10000"/>
              <a:gd name="connsiteY34" fmla="*/ 4584 h 10000"/>
              <a:gd name="connsiteX35" fmla="*/ 9745 w 10000"/>
              <a:gd name="connsiteY35" fmla="*/ 4592 h 10000"/>
              <a:gd name="connsiteX36" fmla="*/ 9871 w 10000"/>
              <a:gd name="connsiteY36" fmla="*/ 4632 h 10000"/>
              <a:gd name="connsiteX37" fmla="*/ 9943 w 10000"/>
              <a:gd name="connsiteY37" fmla="*/ 4772 h 10000"/>
              <a:gd name="connsiteX38" fmla="*/ 9968 w 10000"/>
              <a:gd name="connsiteY38" fmla="*/ 4954 h 10000"/>
              <a:gd name="connsiteX39" fmla="*/ 10000 w 10000"/>
              <a:gd name="connsiteY39" fmla="*/ 5237 h 10000"/>
              <a:gd name="connsiteX40" fmla="*/ 9915 w 10000"/>
              <a:gd name="connsiteY40" fmla="*/ 5452 h 10000"/>
              <a:gd name="connsiteX41" fmla="*/ 9817 w 10000"/>
              <a:gd name="connsiteY41" fmla="*/ 5546 h 10000"/>
              <a:gd name="connsiteX42" fmla="*/ 9663 w 10000"/>
              <a:gd name="connsiteY42" fmla="*/ 5546 h 10000"/>
              <a:gd name="connsiteX43" fmla="*/ 9499 w 10000"/>
              <a:gd name="connsiteY43" fmla="*/ 5553 h 10000"/>
              <a:gd name="connsiteX44" fmla="*/ 9303 w 10000"/>
              <a:gd name="connsiteY44" fmla="*/ 5479 h 10000"/>
              <a:gd name="connsiteX45" fmla="*/ 9247 w 10000"/>
              <a:gd name="connsiteY45" fmla="*/ 5486 h 10000"/>
              <a:gd name="connsiteX46" fmla="*/ 9215 w 10000"/>
              <a:gd name="connsiteY46" fmla="*/ 5243 h 10000"/>
              <a:gd name="connsiteX47" fmla="*/ 9228 w 10000"/>
              <a:gd name="connsiteY47" fmla="*/ 5089 h 10000"/>
              <a:gd name="connsiteX48" fmla="*/ 9234 w 10000"/>
              <a:gd name="connsiteY48" fmla="*/ 5250 h 10000"/>
              <a:gd name="connsiteX49" fmla="*/ 9253 w 10000"/>
              <a:gd name="connsiteY49" fmla="*/ 5419 h 10000"/>
              <a:gd name="connsiteX50" fmla="*/ 9281 w 10000"/>
              <a:gd name="connsiteY50" fmla="*/ 5498 h 10000"/>
              <a:gd name="connsiteX51" fmla="*/ 9199 w 10000"/>
              <a:gd name="connsiteY51" fmla="*/ 5666 h 10000"/>
              <a:gd name="connsiteX52" fmla="*/ 9183 w 10000"/>
              <a:gd name="connsiteY52" fmla="*/ 5822 h 10000"/>
              <a:gd name="connsiteX53" fmla="*/ 9202 w 10000"/>
              <a:gd name="connsiteY53" fmla="*/ 5626 h 10000"/>
              <a:gd name="connsiteX54" fmla="*/ 9269 w 10000"/>
              <a:gd name="connsiteY54" fmla="*/ 5465 h 10000"/>
              <a:gd name="connsiteX55" fmla="*/ 9354 w 10000"/>
              <a:gd name="connsiteY55" fmla="*/ 5525 h 10000"/>
              <a:gd name="connsiteX56" fmla="*/ 9433 w 10000"/>
              <a:gd name="connsiteY56" fmla="*/ 5640 h 10000"/>
              <a:gd name="connsiteX57" fmla="*/ 9521 w 10000"/>
              <a:gd name="connsiteY57" fmla="*/ 5687 h 10000"/>
              <a:gd name="connsiteX58" fmla="*/ 9641 w 10000"/>
              <a:gd name="connsiteY58" fmla="*/ 5707 h 10000"/>
              <a:gd name="connsiteX59" fmla="*/ 9694 w 10000"/>
              <a:gd name="connsiteY59" fmla="*/ 5755 h 10000"/>
              <a:gd name="connsiteX60" fmla="*/ 9738 w 10000"/>
              <a:gd name="connsiteY60" fmla="*/ 5781 h 10000"/>
              <a:gd name="connsiteX61" fmla="*/ 9839 w 10000"/>
              <a:gd name="connsiteY61" fmla="*/ 5829 h 10000"/>
              <a:gd name="connsiteX62" fmla="*/ 9883 w 10000"/>
              <a:gd name="connsiteY62" fmla="*/ 5922 h 10000"/>
              <a:gd name="connsiteX63" fmla="*/ 9918 w 10000"/>
              <a:gd name="connsiteY63" fmla="*/ 5983 h 10000"/>
              <a:gd name="connsiteX64" fmla="*/ 9927 w 10000"/>
              <a:gd name="connsiteY64" fmla="*/ 6103 h 10000"/>
              <a:gd name="connsiteX65" fmla="*/ 9887 w 10000"/>
              <a:gd name="connsiteY65" fmla="*/ 6352 h 10000"/>
              <a:gd name="connsiteX66" fmla="*/ 9798 w 10000"/>
              <a:gd name="connsiteY66" fmla="*/ 6561 h 10000"/>
              <a:gd name="connsiteX67" fmla="*/ 9697 w 10000"/>
              <a:gd name="connsiteY67" fmla="*/ 6635 h 10000"/>
              <a:gd name="connsiteX68" fmla="*/ 9574 w 10000"/>
              <a:gd name="connsiteY68" fmla="*/ 6587 h 10000"/>
              <a:gd name="connsiteX69" fmla="*/ 9351 w 10000"/>
              <a:gd name="connsiteY69" fmla="*/ 6419 h 10000"/>
              <a:gd name="connsiteX70" fmla="*/ 9209 w 10000"/>
              <a:gd name="connsiteY70" fmla="*/ 6366 h 10000"/>
              <a:gd name="connsiteX71" fmla="*/ 9158 w 10000"/>
              <a:gd name="connsiteY71" fmla="*/ 6312 h 10000"/>
              <a:gd name="connsiteX72" fmla="*/ 9224 w 10000"/>
              <a:gd name="connsiteY72" fmla="*/ 6184 h 10000"/>
              <a:gd name="connsiteX73" fmla="*/ 9142 w 10000"/>
              <a:gd name="connsiteY73" fmla="*/ 6312 h 10000"/>
              <a:gd name="connsiteX74" fmla="*/ 9035 w 10000"/>
              <a:gd name="connsiteY74" fmla="*/ 6501 h 10000"/>
              <a:gd name="connsiteX75" fmla="*/ 9161 w 10000"/>
              <a:gd name="connsiteY75" fmla="*/ 6271 h 10000"/>
              <a:gd name="connsiteX76" fmla="*/ 9281 w 10000"/>
              <a:gd name="connsiteY76" fmla="*/ 6393 h 10000"/>
              <a:gd name="connsiteX77" fmla="*/ 9474 w 10000"/>
              <a:gd name="connsiteY77" fmla="*/ 6508 h 10000"/>
              <a:gd name="connsiteX78" fmla="*/ 9596 w 10000"/>
              <a:gd name="connsiteY78" fmla="*/ 6561 h 10000"/>
              <a:gd name="connsiteX79" fmla="*/ 9650 w 10000"/>
              <a:gd name="connsiteY79" fmla="*/ 6580 h 10000"/>
              <a:gd name="connsiteX80" fmla="*/ 9707 w 10000"/>
              <a:gd name="connsiteY80" fmla="*/ 6850 h 10000"/>
              <a:gd name="connsiteX81" fmla="*/ 9678 w 10000"/>
              <a:gd name="connsiteY81" fmla="*/ 7098 h 10000"/>
              <a:gd name="connsiteX82" fmla="*/ 9546 w 10000"/>
              <a:gd name="connsiteY82" fmla="*/ 7166 h 10000"/>
              <a:gd name="connsiteX83" fmla="*/ 9436 w 10000"/>
              <a:gd name="connsiteY83" fmla="*/ 7160 h 10000"/>
              <a:gd name="connsiteX84" fmla="*/ 9310 w 10000"/>
              <a:gd name="connsiteY84" fmla="*/ 7160 h 10000"/>
              <a:gd name="connsiteX85" fmla="*/ 9187 w 10000"/>
              <a:gd name="connsiteY85" fmla="*/ 7105 h 10000"/>
              <a:gd name="connsiteX86" fmla="*/ 9086 w 10000"/>
              <a:gd name="connsiteY86" fmla="*/ 6985 h 10000"/>
              <a:gd name="connsiteX87" fmla="*/ 8979 w 10000"/>
              <a:gd name="connsiteY87" fmla="*/ 6944 h 10000"/>
              <a:gd name="connsiteX88" fmla="*/ 8906 w 10000"/>
              <a:gd name="connsiteY88" fmla="*/ 6957 h 10000"/>
              <a:gd name="connsiteX89" fmla="*/ 8824 w 10000"/>
              <a:gd name="connsiteY89" fmla="*/ 6850 h 10000"/>
              <a:gd name="connsiteX90" fmla="*/ 8944 w 10000"/>
              <a:gd name="connsiteY90" fmla="*/ 6695 h 10000"/>
              <a:gd name="connsiteX91" fmla="*/ 8802 w 10000"/>
              <a:gd name="connsiteY91" fmla="*/ 6877 h 10000"/>
              <a:gd name="connsiteX92" fmla="*/ 8748 w 10000"/>
              <a:gd name="connsiteY92" fmla="*/ 6856 h 10000"/>
              <a:gd name="connsiteX93" fmla="*/ 8679 w 10000"/>
              <a:gd name="connsiteY93" fmla="*/ 7024 h 10000"/>
              <a:gd name="connsiteX94" fmla="*/ 8588 w 10000"/>
              <a:gd name="connsiteY94" fmla="*/ 7065 h 10000"/>
              <a:gd name="connsiteX95" fmla="*/ 8452 w 10000"/>
              <a:gd name="connsiteY95" fmla="*/ 7131 h 10000"/>
              <a:gd name="connsiteX96" fmla="*/ 8641 w 10000"/>
              <a:gd name="connsiteY96" fmla="*/ 7045 h 10000"/>
              <a:gd name="connsiteX97" fmla="*/ 8723 w 10000"/>
              <a:gd name="connsiteY97" fmla="*/ 6957 h 10000"/>
              <a:gd name="connsiteX98" fmla="*/ 8767 w 10000"/>
              <a:gd name="connsiteY98" fmla="*/ 6863 h 10000"/>
              <a:gd name="connsiteX99" fmla="*/ 8840 w 10000"/>
              <a:gd name="connsiteY99" fmla="*/ 6856 h 10000"/>
              <a:gd name="connsiteX100" fmla="*/ 8944 w 10000"/>
              <a:gd name="connsiteY100" fmla="*/ 6930 h 10000"/>
              <a:gd name="connsiteX101" fmla="*/ 9086 w 10000"/>
              <a:gd name="connsiteY101" fmla="*/ 6985 h 10000"/>
              <a:gd name="connsiteX102" fmla="*/ 9001 w 10000"/>
              <a:gd name="connsiteY102" fmla="*/ 7146 h 10000"/>
              <a:gd name="connsiteX103" fmla="*/ 8897 w 10000"/>
              <a:gd name="connsiteY103" fmla="*/ 7266 h 10000"/>
              <a:gd name="connsiteX104" fmla="*/ 8840 w 10000"/>
              <a:gd name="connsiteY104" fmla="*/ 7280 h 10000"/>
              <a:gd name="connsiteX105" fmla="*/ 8679 w 10000"/>
              <a:gd name="connsiteY105" fmla="*/ 7261 h 10000"/>
              <a:gd name="connsiteX106" fmla="*/ 8446 w 10000"/>
              <a:gd name="connsiteY106" fmla="*/ 7206 h 10000"/>
              <a:gd name="connsiteX107" fmla="*/ 8162 w 10000"/>
              <a:gd name="connsiteY107" fmla="*/ 7131 h 10000"/>
              <a:gd name="connsiteX108" fmla="*/ 7935 w 10000"/>
              <a:gd name="connsiteY108" fmla="*/ 7011 h 10000"/>
              <a:gd name="connsiteX109" fmla="*/ 7765 w 10000"/>
              <a:gd name="connsiteY109" fmla="*/ 6863 h 10000"/>
              <a:gd name="connsiteX110" fmla="*/ 7538 w 10000"/>
              <a:gd name="connsiteY110" fmla="*/ 6702 h 10000"/>
              <a:gd name="connsiteX111" fmla="*/ 7301 w 10000"/>
              <a:gd name="connsiteY111" fmla="*/ 6501 h 10000"/>
              <a:gd name="connsiteX112" fmla="*/ 7141 w 10000"/>
              <a:gd name="connsiteY112" fmla="*/ 6237 h 10000"/>
              <a:gd name="connsiteX113" fmla="*/ 6885 w 10000"/>
              <a:gd name="connsiteY113" fmla="*/ 6023 h 10000"/>
              <a:gd name="connsiteX114" fmla="*/ 6453 w 10000"/>
              <a:gd name="connsiteY114" fmla="*/ 5740 h 10000"/>
              <a:gd name="connsiteX115" fmla="*/ 5523 w 10000"/>
              <a:gd name="connsiteY115" fmla="*/ 5687 h 10000"/>
              <a:gd name="connsiteX116" fmla="*/ 4562 w 10000"/>
              <a:gd name="connsiteY116" fmla="*/ 5626 h 10000"/>
              <a:gd name="connsiteX117" fmla="*/ 3742 w 10000"/>
              <a:gd name="connsiteY117" fmla="*/ 5405 h 10000"/>
              <a:gd name="connsiteX118" fmla="*/ 2601 w 10000"/>
              <a:gd name="connsiteY118" fmla="*/ 4652 h 10000"/>
              <a:gd name="connsiteX119" fmla="*/ 1980 w 10000"/>
              <a:gd name="connsiteY119" fmla="*/ 3791 h 10000"/>
              <a:gd name="connsiteX120" fmla="*/ 1277 w 10000"/>
              <a:gd name="connsiteY120" fmla="*/ 3052 h 10000"/>
              <a:gd name="connsiteX121" fmla="*/ 2926 w 10000"/>
              <a:gd name="connsiteY121" fmla="*/ 4893 h 10000"/>
              <a:gd name="connsiteX122" fmla="*/ 3662 w 10000"/>
              <a:gd name="connsiteY122" fmla="*/ 5419 h 10000"/>
              <a:gd name="connsiteX123" fmla="*/ 3967 w 10000"/>
              <a:gd name="connsiteY123" fmla="*/ 5537 h 10000"/>
              <a:gd name="connsiteX124" fmla="*/ 3793 w 10000"/>
              <a:gd name="connsiteY124" fmla="*/ 7455 h 10000"/>
              <a:gd name="connsiteX125" fmla="*/ 3613 w 10000"/>
              <a:gd name="connsiteY125" fmla="*/ 8746 h 10000"/>
              <a:gd name="connsiteX126" fmla="*/ 3452 w 10000"/>
              <a:gd name="connsiteY126" fmla="*/ 10000 h 10000"/>
              <a:gd name="connsiteX127" fmla="*/ 2565 w 10000"/>
              <a:gd name="connsiteY127" fmla="*/ 8611 h 10000"/>
              <a:gd name="connsiteX0" fmla="*/ 2565 w 10000"/>
              <a:gd name="connsiteY0" fmla="*/ 8611 h 9821"/>
              <a:gd name="connsiteX1" fmla="*/ 1828 w 10000"/>
              <a:gd name="connsiteY1" fmla="*/ 7329 h 9821"/>
              <a:gd name="connsiteX2" fmla="*/ 1257 w 10000"/>
              <a:gd name="connsiteY2" fmla="*/ 6028 h 9821"/>
              <a:gd name="connsiteX3" fmla="*/ 968 w 10000"/>
              <a:gd name="connsiteY3" fmla="*/ 5171 h 9821"/>
              <a:gd name="connsiteX4" fmla="*/ 463 w 10000"/>
              <a:gd name="connsiteY4" fmla="*/ 3563 h 9821"/>
              <a:gd name="connsiteX5" fmla="*/ 181 w 10000"/>
              <a:gd name="connsiteY5" fmla="*/ 2195 h 9821"/>
              <a:gd name="connsiteX6" fmla="*/ 0 w 10000"/>
              <a:gd name="connsiteY6" fmla="*/ 1048 h 9821"/>
              <a:gd name="connsiteX7" fmla="*/ 50 w 10000"/>
              <a:gd name="connsiteY7" fmla="*/ 53 h 9821"/>
              <a:gd name="connsiteX8" fmla="*/ 309 w 10000"/>
              <a:gd name="connsiteY8" fmla="*/ 0 h 9821"/>
              <a:gd name="connsiteX9" fmla="*/ 820 w 10000"/>
              <a:gd name="connsiteY9" fmla="*/ 0 h 9821"/>
              <a:gd name="connsiteX10" fmla="*/ 1576 w 10000"/>
              <a:gd name="connsiteY10" fmla="*/ 135 h 9821"/>
              <a:gd name="connsiteX11" fmla="*/ 2355 w 10000"/>
              <a:gd name="connsiteY11" fmla="*/ 430 h 9821"/>
              <a:gd name="connsiteX12" fmla="*/ 3058 w 10000"/>
              <a:gd name="connsiteY12" fmla="*/ 746 h 9821"/>
              <a:gd name="connsiteX13" fmla="*/ 3941 w 10000"/>
              <a:gd name="connsiteY13" fmla="*/ 1317 h 9821"/>
              <a:gd name="connsiteX14" fmla="*/ 4994 w 10000"/>
              <a:gd name="connsiteY14" fmla="*/ 2266 h 9821"/>
              <a:gd name="connsiteX15" fmla="*/ 5555 w 10000"/>
              <a:gd name="connsiteY15" fmla="*/ 2756 h 9821"/>
              <a:gd name="connsiteX16" fmla="*/ 6299 w 10000"/>
              <a:gd name="connsiteY16" fmla="*/ 3233 h 9821"/>
              <a:gd name="connsiteX17" fmla="*/ 6649 w 10000"/>
              <a:gd name="connsiteY17" fmla="*/ 3407 h 9821"/>
              <a:gd name="connsiteX18" fmla="*/ 6860 w 10000"/>
              <a:gd name="connsiteY18" fmla="*/ 3489 h 9821"/>
              <a:gd name="connsiteX19" fmla="*/ 7182 w 10000"/>
              <a:gd name="connsiteY19" fmla="*/ 3609 h 9821"/>
              <a:gd name="connsiteX20" fmla="*/ 7415 w 10000"/>
              <a:gd name="connsiteY20" fmla="*/ 3657 h 9821"/>
              <a:gd name="connsiteX21" fmla="*/ 7689 w 10000"/>
              <a:gd name="connsiteY21" fmla="*/ 3609 h 9821"/>
              <a:gd name="connsiteX22" fmla="*/ 7970 w 10000"/>
              <a:gd name="connsiteY22" fmla="*/ 3556 h 9821"/>
              <a:gd name="connsiteX23" fmla="*/ 8291 w 10000"/>
              <a:gd name="connsiteY23" fmla="*/ 3604 h 9821"/>
              <a:gd name="connsiteX24" fmla="*/ 8430 w 10000"/>
              <a:gd name="connsiteY24" fmla="*/ 3731 h 9821"/>
              <a:gd name="connsiteX25" fmla="*/ 8496 w 10000"/>
              <a:gd name="connsiteY25" fmla="*/ 4000 h 9821"/>
              <a:gd name="connsiteX26" fmla="*/ 8307 w 10000"/>
              <a:gd name="connsiteY26" fmla="*/ 3885 h 9821"/>
              <a:gd name="connsiteX27" fmla="*/ 8496 w 10000"/>
              <a:gd name="connsiteY27" fmla="*/ 4000 h 9821"/>
              <a:gd name="connsiteX28" fmla="*/ 8591 w 10000"/>
              <a:gd name="connsiteY28" fmla="*/ 3992 h 9821"/>
              <a:gd name="connsiteX29" fmla="*/ 8745 w 10000"/>
              <a:gd name="connsiteY29" fmla="*/ 4094 h 9821"/>
              <a:gd name="connsiteX30" fmla="*/ 8919 w 10000"/>
              <a:gd name="connsiteY30" fmla="*/ 4194 h 9821"/>
              <a:gd name="connsiteX31" fmla="*/ 9095 w 10000"/>
              <a:gd name="connsiteY31" fmla="*/ 4262 h 9821"/>
              <a:gd name="connsiteX32" fmla="*/ 9376 w 10000"/>
              <a:gd name="connsiteY32" fmla="*/ 4410 h 9821"/>
              <a:gd name="connsiteX33" fmla="*/ 9546 w 10000"/>
              <a:gd name="connsiteY33" fmla="*/ 4551 h 9821"/>
              <a:gd name="connsiteX34" fmla="*/ 9678 w 10000"/>
              <a:gd name="connsiteY34" fmla="*/ 4584 h 9821"/>
              <a:gd name="connsiteX35" fmla="*/ 9745 w 10000"/>
              <a:gd name="connsiteY35" fmla="*/ 4592 h 9821"/>
              <a:gd name="connsiteX36" fmla="*/ 9871 w 10000"/>
              <a:gd name="connsiteY36" fmla="*/ 4632 h 9821"/>
              <a:gd name="connsiteX37" fmla="*/ 9943 w 10000"/>
              <a:gd name="connsiteY37" fmla="*/ 4772 h 9821"/>
              <a:gd name="connsiteX38" fmla="*/ 9968 w 10000"/>
              <a:gd name="connsiteY38" fmla="*/ 4954 h 9821"/>
              <a:gd name="connsiteX39" fmla="*/ 10000 w 10000"/>
              <a:gd name="connsiteY39" fmla="*/ 5237 h 9821"/>
              <a:gd name="connsiteX40" fmla="*/ 9915 w 10000"/>
              <a:gd name="connsiteY40" fmla="*/ 5452 h 9821"/>
              <a:gd name="connsiteX41" fmla="*/ 9817 w 10000"/>
              <a:gd name="connsiteY41" fmla="*/ 5546 h 9821"/>
              <a:gd name="connsiteX42" fmla="*/ 9663 w 10000"/>
              <a:gd name="connsiteY42" fmla="*/ 5546 h 9821"/>
              <a:gd name="connsiteX43" fmla="*/ 9499 w 10000"/>
              <a:gd name="connsiteY43" fmla="*/ 5553 h 9821"/>
              <a:gd name="connsiteX44" fmla="*/ 9303 w 10000"/>
              <a:gd name="connsiteY44" fmla="*/ 5479 h 9821"/>
              <a:gd name="connsiteX45" fmla="*/ 9247 w 10000"/>
              <a:gd name="connsiteY45" fmla="*/ 5486 h 9821"/>
              <a:gd name="connsiteX46" fmla="*/ 9215 w 10000"/>
              <a:gd name="connsiteY46" fmla="*/ 5243 h 9821"/>
              <a:gd name="connsiteX47" fmla="*/ 9228 w 10000"/>
              <a:gd name="connsiteY47" fmla="*/ 5089 h 9821"/>
              <a:gd name="connsiteX48" fmla="*/ 9234 w 10000"/>
              <a:gd name="connsiteY48" fmla="*/ 5250 h 9821"/>
              <a:gd name="connsiteX49" fmla="*/ 9253 w 10000"/>
              <a:gd name="connsiteY49" fmla="*/ 5419 h 9821"/>
              <a:gd name="connsiteX50" fmla="*/ 9281 w 10000"/>
              <a:gd name="connsiteY50" fmla="*/ 5498 h 9821"/>
              <a:gd name="connsiteX51" fmla="*/ 9199 w 10000"/>
              <a:gd name="connsiteY51" fmla="*/ 5666 h 9821"/>
              <a:gd name="connsiteX52" fmla="*/ 9183 w 10000"/>
              <a:gd name="connsiteY52" fmla="*/ 5822 h 9821"/>
              <a:gd name="connsiteX53" fmla="*/ 9202 w 10000"/>
              <a:gd name="connsiteY53" fmla="*/ 5626 h 9821"/>
              <a:gd name="connsiteX54" fmla="*/ 9269 w 10000"/>
              <a:gd name="connsiteY54" fmla="*/ 5465 h 9821"/>
              <a:gd name="connsiteX55" fmla="*/ 9354 w 10000"/>
              <a:gd name="connsiteY55" fmla="*/ 5525 h 9821"/>
              <a:gd name="connsiteX56" fmla="*/ 9433 w 10000"/>
              <a:gd name="connsiteY56" fmla="*/ 5640 h 9821"/>
              <a:gd name="connsiteX57" fmla="*/ 9521 w 10000"/>
              <a:gd name="connsiteY57" fmla="*/ 5687 h 9821"/>
              <a:gd name="connsiteX58" fmla="*/ 9641 w 10000"/>
              <a:gd name="connsiteY58" fmla="*/ 5707 h 9821"/>
              <a:gd name="connsiteX59" fmla="*/ 9694 w 10000"/>
              <a:gd name="connsiteY59" fmla="*/ 5755 h 9821"/>
              <a:gd name="connsiteX60" fmla="*/ 9738 w 10000"/>
              <a:gd name="connsiteY60" fmla="*/ 5781 h 9821"/>
              <a:gd name="connsiteX61" fmla="*/ 9839 w 10000"/>
              <a:gd name="connsiteY61" fmla="*/ 5829 h 9821"/>
              <a:gd name="connsiteX62" fmla="*/ 9883 w 10000"/>
              <a:gd name="connsiteY62" fmla="*/ 5922 h 9821"/>
              <a:gd name="connsiteX63" fmla="*/ 9918 w 10000"/>
              <a:gd name="connsiteY63" fmla="*/ 5983 h 9821"/>
              <a:gd name="connsiteX64" fmla="*/ 9927 w 10000"/>
              <a:gd name="connsiteY64" fmla="*/ 6103 h 9821"/>
              <a:gd name="connsiteX65" fmla="*/ 9887 w 10000"/>
              <a:gd name="connsiteY65" fmla="*/ 6352 h 9821"/>
              <a:gd name="connsiteX66" fmla="*/ 9798 w 10000"/>
              <a:gd name="connsiteY66" fmla="*/ 6561 h 9821"/>
              <a:gd name="connsiteX67" fmla="*/ 9697 w 10000"/>
              <a:gd name="connsiteY67" fmla="*/ 6635 h 9821"/>
              <a:gd name="connsiteX68" fmla="*/ 9574 w 10000"/>
              <a:gd name="connsiteY68" fmla="*/ 6587 h 9821"/>
              <a:gd name="connsiteX69" fmla="*/ 9351 w 10000"/>
              <a:gd name="connsiteY69" fmla="*/ 6419 h 9821"/>
              <a:gd name="connsiteX70" fmla="*/ 9209 w 10000"/>
              <a:gd name="connsiteY70" fmla="*/ 6366 h 9821"/>
              <a:gd name="connsiteX71" fmla="*/ 9158 w 10000"/>
              <a:gd name="connsiteY71" fmla="*/ 6312 h 9821"/>
              <a:gd name="connsiteX72" fmla="*/ 9224 w 10000"/>
              <a:gd name="connsiteY72" fmla="*/ 6184 h 9821"/>
              <a:gd name="connsiteX73" fmla="*/ 9142 w 10000"/>
              <a:gd name="connsiteY73" fmla="*/ 6312 h 9821"/>
              <a:gd name="connsiteX74" fmla="*/ 9035 w 10000"/>
              <a:gd name="connsiteY74" fmla="*/ 6501 h 9821"/>
              <a:gd name="connsiteX75" fmla="*/ 9161 w 10000"/>
              <a:gd name="connsiteY75" fmla="*/ 6271 h 9821"/>
              <a:gd name="connsiteX76" fmla="*/ 9281 w 10000"/>
              <a:gd name="connsiteY76" fmla="*/ 6393 h 9821"/>
              <a:gd name="connsiteX77" fmla="*/ 9474 w 10000"/>
              <a:gd name="connsiteY77" fmla="*/ 6508 h 9821"/>
              <a:gd name="connsiteX78" fmla="*/ 9596 w 10000"/>
              <a:gd name="connsiteY78" fmla="*/ 6561 h 9821"/>
              <a:gd name="connsiteX79" fmla="*/ 9650 w 10000"/>
              <a:gd name="connsiteY79" fmla="*/ 6580 h 9821"/>
              <a:gd name="connsiteX80" fmla="*/ 9707 w 10000"/>
              <a:gd name="connsiteY80" fmla="*/ 6850 h 9821"/>
              <a:gd name="connsiteX81" fmla="*/ 9678 w 10000"/>
              <a:gd name="connsiteY81" fmla="*/ 7098 h 9821"/>
              <a:gd name="connsiteX82" fmla="*/ 9546 w 10000"/>
              <a:gd name="connsiteY82" fmla="*/ 7166 h 9821"/>
              <a:gd name="connsiteX83" fmla="*/ 9436 w 10000"/>
              <a:gd name="connsiteY83" fmla="*/ 7160 h 9821"/>
              <a:gd name="connsiteX84" fmla="*/ 9310 w 10000"/>
              <a:gd name="connsiteY84" fmla="*/ 7160 h 9821"/>
              <a:gd name="connsiteX85" fmla="*/ 9187 w 10000"/>
              <a:gd name="connsiteY85" fmla="*/ 7105 h 9821"/>
              <a:gd name="connsiteX86" fmla="*/ 9086 w 10000"/>
              <a:gd name="connsiteY86" fmla="*/ 6985 h 9821"/>
              <a:gd name="connsiteX87" fmla="*/ 8979 w 10000"/>
              <a:gd name="connsiteY87" fmla="*/ 6944 h 9821"/>
              <a:gd name="connsiteX88" fmla="*/ 8906 w 10000"/>
              <a:gd name="connsiteY88" fmla="*/ 6957 h 9821"/>
              <a:gd name="connsiteX89" fmla="*/ 8824 w 10000"/>
              <a:gd name="connsiteY89" fmla="*/ 6850 h 9821"/>
              <a:gd name="connsiteX90" fmla="*/ 8944 w 10000"/>
              <a:gd name="connsiteY90" fmla="*/ 6695 h 9821"/>
              <a:gd name="connsiteX91" fmla="*/ 8802 w 10000"/>
              <a:gd name="connsiteY91" fmla="*/ 6877 h 9821"/>
              <a:gd name="connsiteX92" fmla="*/ 8748 w 10000"/>
              <a:gd name="connsiteY92" fmla="*/ 6856 h 9821"/>
              <a:gd name="connsiteX93" fmla="*/ 8679 w 10000"/>
              <a:gd name="connsiteY93" fmla="*/ 7024 h 9821"/>
              <a:gd name="connsiteX94" fmla="*/ 8588 w 10000"/>
              <a:gd name="connsiteY94" fmla="*/ 7065 h 9821"/>
              <a:gd name="connsiteX95" fmla="*/ 8452 w 10000"/>
              <a:gd name="connsiteY95" fmla="*/ 7131 h 9821"/>
              <a:gd name="connsiteX96" fmla="*/ 8641 w 10000"/>
              <a:gd name="connsiteY96" fmla="*/ 7045 h 9821"/>
              <a:gd name="connsiteX97" fmla="*/ 8723 w 10000"/>
              <a:gd name="connsiteY97" fmla="*/ 6957 h 9821"/>
              <a:gd name="connsiteX98" fmla="*/ 8767 w 10000"/>
              <a:gd name="connsiteY98" fmla="*/ 6863 h 9821"/>
              <a:gd name="connsiteX99" fmla="*/ 8840 w 10000"/>
              <a:gd name="connsiteY99" fmla="*/ 6856 h 9821"/>
              <a:gd name="connsiteX100" fmla="*/ 8944 w 10000"/>
              <a:gd name="connsiteY100" fmla="*/ 6930 h 9821"/>
              <a:gd name="connsiteX101" fmla="*/ 9086 w 10000"/>
              <a:gd name="connsiteY101" fmla="*/ 6985 h 9821"/>
              <a:gd name="connsiteX102" fmla="*/ 9001 w 10000"/>
              <a:gd name="connsiteY102" fmla="*/ 7146 h 9821"/>
              <a:gd name="connsiteX103" fmla="*/ 8897 w 10000"/>
              <a:gd name="connsiteY103" fmla="*/ 7266 h 9821"/>
              <a:gd name="connsiteX104" fmla="*/ 8840 w 10000"/>
              <a:gd name="connsiteY104" fmla="*/ 7280 h 9821"/>
              <a:gd name="connsiteX105" fmla="*/ 8679 w 10000"/>
              <a:gd name="connsiteY105" fmla="*/ 7261 h 9821"/>
              <a:gd name="connsiteX106" fmla="*/ 8446 w 10000"/>
              <a:gd name="connsiteY106" fmla="*/ 7206 h 9821"/>
              <a:gd name="connsiteX107" fmla="*/ 8162 w 10000"/>
              <a:gd name="connsiteY107" fmla="*/ 7131 h 9821"/>
              <a:gd name="connsiteX108" fmla="*/ 7935 w 10000"/>
              <a:gd name="connsiteY108" fmla="*/ 7011 h 9821"/>
              <a:gd name="connsiteX109" fmla="*/ 7765 w 10000"/>
              <a:gd name="connsiteY109" fmla="*/ 6863 h 9821"/>
              <a:gd name="connsiteX110" fmla="*/ 7538 w 10000"/>
              <a:gd name="connsiteY110" fmla="*/ 6702 h 9821"/>
              <a:gd name="connsiteX111" fmla="*/ 7301 w 10000"/>
              <a:gd name="connsiteY111" fmla="*/ 6501 h 9821"/>
              <a:gd name="connsiteX112" fmla="*/ 7141 w 10000"/>
              <a:gd name="connsiteY112" fmla="*/ 6237 h 9821"/>
              <a:gd name="connsiteX113" fmla="*/ 6885 w 10000"/>
              <a:gd name="connsiteY113" fmla="*/ 6023 h 9821"/>
              <a:gd name="connsiteX114" fmla="*/ 6453 w 10000"/>
              <a:gd name="connsiteY114" fmla="*/ 5740 h 9821"/>
              <a:gd name="connsiteX115" fmla="*/ 5523 w 10000"/>
              <a:gd name="connsiteY115" fmla="*/ 5687 h 9821"/>
              <a:gd name="connsiteX116" fmla="*/ 4562 w 10000"/>
              <a:gd name="connsiteY116" fmla="*/ 5626 h 9821"/>
              <a:gd name="connsiteX117" fmla="*/ 3742 w 10000"/>
              <a:gd name="connsiteY117" fmla="*/ 5405 h 9821"/>
              <a:gd name="connsiteX118" fmla="*/ 2601 w 10000"/>
              <a:gd name="connsiteY118" fmla="*/ 4652 h 9821"/>
              <a:gd name="connsiteX119" fmla="*/ 1980 w 10000"/>
              <a:gd name="connsiteY119" fmla="*/ 3791 h 9821"/>
              <a:gd name="connsiteX120" fmla="*/ 1277 w 10000"/>
              <a:gd name="connsiteY120" fmla="*/ 3052 h 9821"/>
              <a:gd name="connsiteX121" fmla="*/ 2926 w 10000"/>
              <a:gd name="connsiteY121" fmla="*/ 4893 h 9821"/>
              <a:gd name="connsiteX122" fmla="*/ 3662 w 10000"/>
              <a:gd name="connsiteY122" fmla="*/ 5419 h 9821"/>
              <a:gd name="connsiteX123" fmla="*/ 3967 w 10000"/>
              <a:gd name="connsiteY123" fmla="*/ 5537 h 9821"/>
              <a:gd name="connsiteX124" fmla="*/ 3793 w 10000"/>
              <a:gd name="connsiteY124" fmla="*/ 7455 h 9821"/>
              <a:gd name="connsiteX125" fmla="*/ 3613 w 10000"/>
              <a:gd name="connsiteY125" fmla="*/ 8746 h 9821"/>
              <a:gd name="connsiteX126" fmla="*/ 3498 w 10000"/>
              <a:gd name="connsiteY126" fmla="*/ 9821 h 9821"/>
              <a:gd name="connsiteX127" fmla="*/ 2565 w 10000"/>
              <a:gd name="connsiteY127" fmla="*/ 8611 h 9821"/>
              <a:gd name="connsiteX0" fmla="*/ 2565 w 10000"/>
              <a:gd name="connsiteY0" fmla="*/ 8768 h 10000"/>
              <a:gd name="connsiteX1" fmla="*/ 1828 w 10000"/>
              <a:gd name="connsiteY1" fmla="*/ 7463 h 10000"/>
              <a:gd name="connsiteX2" fmla="*/ 1257 w 10000"/>
              <a:gd name="connsiteY2" fmla="*/ 6138 h 10000"/>
              <a:gd name="connsiteX3" fmla="*/ 968 w 10000"/>
              <a:gd name="connsiteY3" fmla="*/ 5265 h 10000"/>
              <a:gd name="connsiteX4" fmla="*/ 463 w 10000"/>
              <a:gd name="connsiteY4" fmla="*/ 3628 h 10000"/>
              <a:gd name="connsiteX5" fmla="*/ 181 w 10000"/>
              <a:gd name="connsiteY5" fmla="*/ 2235 h 10000"/>
              <a:gd name="connsiteX6" fmla="*/ 0 w 10000"/>
              <a:gd name="connsiteY6" fmla="*/ 1067 h 10000"/>
              <a:gd name="connsiteX7" fmla="*/ 50 w 10000"/>
              <a:gd name="connsiteY7" fmla="*/ 54 h 10000"/>
              <a:gd name="connsiteX8" fmla="*/ 309 w 10000"/>
              <a:gd name="connsiteY8" fmla="*/ 0 h 10000"/>
              <a:gd name="connsiteX9" fmla="*/ 820 w 10000"/>
              <a:gd name="connsiteY9" fmla="*/ 0 h 10000"/>
              <a:gd name="connsiteX10" fmla="*/ 1576 w 10000"/>
              <a:gd name="connsiteY10" fmla="*/ 137 h 10000"/>
              <a:gd name="connsiteX11" fmla="*/ 2355 w 10000"/>
              <a:gd name="connsiteY11" fmla="*/ 438 h 10000"/>
              <a:gd name="connsiteX12" fmla="*/ 3058 w 10000"/>
              <a:gd name="connsiteY12" fmla="*/ 760 h 10000"/>
              <a:gd name="connsiteX13" fmla="*/ 3941 w 10000"/>
              <a:gd name="connsiteY13" fmla="*/ 1341 h 10000"/>
              <a:gd name="connsiteX14" fmla="*/ 4994 w 10000"/>
              <a:gd name="connsiteY14" fmla="*/ 2307 h 10000"/>
              <a:gd name="connsiteX15" fmla="*/ 5555 w 10000"/>
              <a:gd name="connsiteY15" fmla="*/ 2806 h 10000"/>
              <a:gd name="connsiteX16" fmla="*/ 6299 w 10000"/>
              <a:gd name="connsiteY16" fmla="*/ 3292 h 10000"/>
              <a:gd name="connsiteX17" fmla="*/ 6649 w 10000"/>
              <a:gd name="connsiteY17" fmla="*/ 3469 h 10000"/>
              <a:gd name="connsiteX18" fmla="*/ 6860 w 10000"/>
              <a:gd name="connsiteY18" fmla="*/ 3553 h 10000"/>
              <a:gd name="connsiteX19" fmla="*/ 7182 w 10000"/>
              <a:gd name="connsiteY19" fmla="*/ 3675 h 10000"/>
              <a:gd name="connsiteX20" fmla="*/ 7415 w 10000"/>
              <a:gd name="connsiteY20" fmla="*/ 3724 h 10000"/>
              <a:gd name="connsiteX21" fmla="*/ 7689 w 10000"/>
              <a:gd name="connsiteY21" fmla="*/ 3675 h 10000"/>
              <a:gd name="connsiteX22" fmla="*/ 7970 w 10000"/>
              <a:gd name="connsiteY22" fmla="*/ 3621 h 10000"/>
              <a:gd name="connsiteX23" fmla="*/ 8291 w 10000"/>
              <a:gd name="connsiteY23" fmla="*/ 3670 h 10000"/>
              <a:gd name="connsiteX24" fmla="*/ 8430 w 10000"/>
              <a:gd name="connsiteY24" fmla="*/ 3799 h 10000"/>
              <a:gd name="connsiteX25" fmla="*/ 8496 w 10000"/>
              <a:gd name="connsiteY25" fmla="*/ 4073 h 10000"/>
              <a:gd name="connsiteX26" fmla="*/ 8307 w 10000"/>
              <a:gd name="connsiteY26" fmla="*/ 3956 h 10000"/>
              <a:gd name="connsiteX27" fmla="*/ 8496 w 10000"/>
              <a:gd name="connsiteY27" fmla="*/ 4073 h 10000"/>
              <a:gd name="connsiteX28" fmla="*/ 8591 w 10000"/>
              <a:gd name="connsiteY28" fmla="*/ 4065 h 10000"/>
              <a:gd name="connsiteX29" fmla="*/ 8745 w 10000"/>
              <a:gd name="connsiteY29" fmla="*/ 4169 h 10000"/>
              <a:gd name="connsiteX30" fmla="*/ 8919 w 10000"/>
              <a:gd name="connsiteY30" fmla="*/ 4270 h 10000"/>
              <a:gd name="connsiteX31" fmla="*/ 9095 w 10000"/>
              <a:gd name="connsiteY31" fmla="*/ 4340 h 10000"/>
              <a:gd name="connsiteX32" fmla="*/ 9376 w 10000"/>
              <a:gd name="connsiteY32" fmla="*/ 4490 h 10000"/>
              <a:gd name="connsiteX33" fmla="*/ 9546 w 10000"/>
              <a:gd name="connsiteY33" fmla="*/ 4634 h 10000"/>
              <a:gd name="connsiteX34" fmla="*/ 9678 w 10000"/>
              <a:gd name="connsiteY34" fmla="*/ 4668 h 10000"/>
              <a:gd name="connsiteX35" fmla="*/ 9745 w 10000"/>
              <a:gd name="connsiteY35" fmla="*/ 4676 h 10000"/>
              <a:gd name="connsiteX36" fmla="*/ 9871 w 10000"/>
              <a:gd name="connsiteY36" fmla="*/ 4716 h 10000"/>
              <a:gd name="connsiteX37" fmla="*/ 9943 w 10000"/>
              <a:gd name="connsiteY37" fmla="*/ 4859 h 10000"/>
              <a:gd name="connsiteX38" fmla="*/ 9968 w 10000"/>
              <a:gd name="connsiteY38" fmla="*/ 5044 h 10000"/>
              <a:gd name="connsiteX39" fmla="*/ 10000 w 10000"/>
              <a:gd name="connsiteY39" fmla="*/ 5332 h 10000"/>
              <a:gd name="connsiteX40" fmla="*/ 9915 w 10000"/>
              <a:gd name="connsiteY40" fmla="*/ 5551 h 10000"/>
              <a:gd name="connsiteX41" fmla="*/ 9817 w 10000"/>
              <a:gd name="connsiteY41" fmla="*/ 5647 h 10000"/>
              <a:gd name="connsiteX42" fmla="*/ 9663 w 10000"/>
              <a:gd name="connsiteY42" fmla="*/ 5647 h 10000"/>
              <a:gd name="connsiteX43" fmla="*/ 9499 w 10000"/>
              <a:gd name="connsiteY43" fmla="*/ 5654 h 10000"/>
              <a:gd name="connsiteX44" fmla="*/ 9303 w 10000"/>
              <a:gd name="connsiteY44" fmla="*/ 5579 h 10000"/>
              <a:gd name="connsiteX45" fmla="*/ 9247 w 10000"/>
              <a:gd name="connsiteY45" fmla="*/ 5586 h 10000"/>
              <a:gd name="connsiteX46" fmla="*/ 9215 w 10000"/>
              <a:gd name="connsiteY46" fmla="*/ 5339 h 10000"/>
              <a:gd name="connsiteX47" fmla="*/ 9228 w 10000"/>
              <a:gd name="connsiteY47" fmla="*/ 5182 h 10000"/>
              <a:gd name="connsiteX48" fmla="*/ 9234 w 10000"/>
              <a:gd name="connsiteY48" fmla="*/ 5346 h 10000"/>
              <a:gd name="connsiteX49" fmla="*/ 9253 w 10000"/>
              <a:gd name="connsiteY49" fmla="*/ 5518 h 10000"/>
              <a:gd name="connsiteX50" fmla="*/ 9281 w 10000"/>
              <a:gd name="connsiteY50" fmla="*/ 5598 h 10000"/>
              <a:gd name="connsiteX51" fmla="*/ 9199 w 10000"/>
              <a:gd name="connsiteY51" fmla="*/ 5769 h 10000"/>
              <a:gd name="connsiteX52" fmla="*/ 9183 w 10000"/>
              <a:gd name="connsiteY52" fmla="*/ 5928 h 10000"/>
              <a:gd name="connsiteX53" fmla="*/ 9202 w 10000"/>
              <a:gd name="connsiteY53" fmla="*/ 5729 h 10000"/>
              <a:gd name="connsiteX54" fmla="*/ 9269 w 10000"/>
              <a:gd name="connsiteY54" fmla="*/ 5565 h 10000"/>
              <a:gd name="connsiteX55" fmla="*/ 9354 w 10000"/>
              <a:gd name="connsiteY55" fmla="*/ 5626 h 10000"/>
              <a:gd name="connsiteX56" fmla="*/ 9433 w 10000"/>
              <a:gd name="connsiteY56" fmla="*/ 5743 h 10000"/>
              <a:gd name="connsiteX57" fmla="*/ 9521 w 10000"/>
              <a:gd name="connsiteY57" fmla="*/ 5791 h 10000"/>
              <a:gd name="connsiteX58" fmla="*/ 9641 w 10000"/>
              <a:gd name="connsiteY58" fmla="*/ 5811 h 10000"/>
              <a:gd name="connsiteX59" fmla="*/ 9694 w 10000"/>
              <a:gd name="connsiteY59" fmla="*/ 5860 h 10000"/>
              <a:gd name="connsiteX60" fmla="*/ 9738 w 10000"/>
              <a:gd name="connsiteY60" fmla="*/ 5886 h 10000"/>
              <a:gd name="connsiteX61" fmla="*/ 9839 w 10000"/>
              <a:gd name="connsiteY61" fmla="*/ 5935 h 10000"/>
              <a:gd name="connsiteX62" fmla="*/ 9883 w 10000"/>
              <a:gd name="connsiteY62" fmla="*/ 6030 h 10000"/>
              <a:gd name="connsiteX63" fmla="*/ 9918 w 10000"/>
              <a:gd name="connsiteY63" fmla="*/ 6092 h 10000"/>
              <a:gd name="connsiteX64" fmla="*/ 9927 w 10000"/>
              <a:gd name="connsiteY64" fmla="*/ 6214 h 10000"/>
              <a:gd name="connsiteX65" fmla="*/ 9887 w 10000"/>
              <a:gd name="connsiteY65" fmla="*/ 6468 h 10000"/>
              <a:gd name="connsiteX66" fmla="*/ 9798 w 10000"/>
              <a:gd name="connsiteY66" fmla="*/ 6681 h 10000"/>
              <a:gd name="connsiteX67" fmla="*/ 9697 w 10000"/>
              <a:gd name="connsiteY67" fmla="*/ 6756 h 10000"/>
              <a:gd name="connsiteX68" fmla="*/ 9574 w 10000"/>
              <a:gd name="connsiteY68" fmla="*/ 6707 h 10000"/>
              <a:gd name="connsiteX69" fmla="*/ 9351 w 10000"/>
              <a:gd name="connsiteY69" fmla="*/ 6536 h 10000"/>
              <a:gd name="connsiteX70" fmla="*/ 9209 w 10000"/>
              <a:gd name="connsiteY70" fmla="*/ 6482 h 10000"/>
              <a:gd name="connsiteX71" fmla="*/ 9158 w 10000"/>
              <a:gd name="connsiteY71" fmla="*/ 6427 h 10000"/>
              <a:gd name="connsiteX72" fmla="*/ 9224 w 10000"/>
              <a:gd name="connsiteY72" fmla="*/ 6297 h 10000"/>
              <a:gd name="connsiteX73" fmla="*/ 9142 w 10000"/>
              <a:gd name="connsiteY73" fmla="*/ 6427 h 10000"/>
              <a:gd name="connsiteX74" fmla="*/ 9035 w 10000"/>
              <a:gd name="connsiteY74" fmla="*/ 6619 h 10000"/>
              <a:gd name="connsiteX75" fmla="*/ 9161 w 10000"/>
              <a:gd name="connsiteY75" fmla="*/ 6385 h 10000"/>
              <a:gd name="connsiteX76" fmla="*/ 9281 w 10000"/>
              <a:gd name="connsiteY76" fmla="*/ 6510 h 10000"/>
              <a:gd name="connsiteX77" fmla="*/ 9474 w 10000"/>
              <a:gd name="connsiteY77" fmla="*/ 6627 h 10000"/>
              <a:gd name="connsiteX78" fmla="*/ 9596 w 10000"/>
              <a:gd name="connsiteY78" fmla="*/ 6681 h 10000"/>
              <a:gd name="connsiteX79" fmla="*/ 9650 w 10000"/>
              <a:gd name="connsiteY79" fmla="*/ 6700 h 10000"/>
              <a:gd name="connsiteX80" fmla="*/ 9707 w 10000"/>
              <a:gd name="connsiteY80" fmla="*/ 6975 h 10000"/>
              <a:gd name="connsiteX81" fmla="*/ 9678 w 10000"/>
              <a:gd name="connsiteY81" fmla="*/ 7227 h 10000"/>
              <a:gd name="connsiteX82" fmla="*/ 9546 w 10000"/>
              <a:gd name="connsiteY82" fmla="*/ 7297 h 10000"/>
              <a:gd name="connsiteX83" fmla="*/ 9436 w 10000"/>
              <a:gd name="connsiteY83" fmla="*/ 7290 h 10000"/>
              <a:gd name="connsiteX84" fmla="*/ 9310 w 10000"/>
              <a:gd name="connsiteY84" fmla="*/ 7290 h 10000"/>
              <a:gd name="connsiteX85" fmla="*/ 9187 w 10000"/>
              <a:gd name="connsiteY85" fmla="*/ 7234 h 10000"/>
              <a:gd name="connsiteX86" fmla="*/ 9086 w 10000"/>
              <a:gd name="connsiteY86" fmla="*/ 7112 h 10000"/>
              <a:gd name="connsiteX87" fmla="*/ 8979 w 10000"/>
              <a:gd name="connsiteY87" fmla="*/ 7071 h 10000"/>
              <a:gd name="connsiteX88" fmla="*/ 8906 w 10000"/>
              <a:gd name="connsiteY88" fmla="*/ 7084 h 10000"/>
              <a:gd name="connsiteX89" fmla="*/ 8824 w 10000"/>
              <a:gd name="connsiteY89" fmla="*/ 6975 h 10000"/>
              <a:gd name="connsiteX90" fmla="*/ 8944 w 10000"/>
              <a:gd name="connsiteY90" fmla="*/ 6817 h 10000"/>
              <a:gd name="connsiteX91" fmla="*/ 8802 w 10000"/>
              <a:gd name="connsiteY91" fmla="*/ 7002 h 10000"/>
              <a:gd name="connsiteX92" fmla="*/ 8748 w 10000"/>
              <a:gd name="connsiteY92" fmla="*/ 6981 h 10000"/>
              <a:gd name="connsiteX93" fmla="*/ 8679 w 10000"/>
              <a:gd name="connsiteY93" fmla="*/ 7152 h 10000"/>
              <a:gd name="connsiteX94" fmla="*/ 8588 w 10000"/>
              <a:gd name="connsiteY94" fmla="*/ 7194 h 10000"/>
              <a:gd name="connsiteX95" fmla="*/ 8452 w 10000"/>
              <a:gd name="connsiteY95" fmla="*/ 7261 h 10000"/>
              <a:gd name="connsiteX96" fmla="*/ 8641 w 10000"/>
              <a:gd name="connsiteY96" fmla="*/ 7173 h 10000"/>
              <a:gd name="connsiteX97" fmla="*/ 8723 w 10000"/>
              <a:gd name="connsiteY97" fmla="*/ 7084 h 10000"/>
              <a:gd name="connsiteX98" fmla="*/ 8767 w 10000"/>
              <a:gd name="connsiteY98" fmla="*/ 6988 h 10000"/>
              <a:gd name="connsiteX99" fmla="*/ 8840 w 10000"/>
              <a:gd name="connsiteY99" fmla="*/ 6981 h 10000"/>
              <a:gd name="connsiteX100" fmla="*/ 8944 w 10000"/>
              <a:gd name="connsiteY100" fmla="*/ 7056 h 10000"/>
              <a:gd name="connsiteX101" fmla="*/ 9086 w 10000"/>
              <a:gd name="connsiteY101" fmla="*/ 7112 h 10000"/>
              <a:gd name="connsiteX102" fmla="*/ 9001 w 10000"/>
              <a:gd name="connsiteY102" fmla="*/ 7276 h 10000"/>
              <a:gd name="connsiteX103" fmla="*/ 8897 w 10000"/>
              <a:gd name="connsiteY103" fmla="*/ 7398 h 10000"/>
              <a:gd name="connsiteX104" fmla="*/ 8840 w 10000"/>
              <a:gd name="connsiteY104" fmla="*/ 7413 h 10000"/>
              <a:gd name="connsiteX105" fmla="*/ 8679 w 10000"/>
              <a:gd name="connsiteY105" fmla="*/ 7393 h 10000"/>
              <a:gd name="connsiteX106" fmla="*/ 8446 w 10000"/>
              <a:gd name="connsiteY106" fmla="*/ 7337 h 10000"/>
              <a:gd name="connsiteX107" fmla="*/ 8162 w 10000"/>
              <a:gd name="connsiteY107" fmla="*/ 7261 h 10000"/>
              <a:gd name="connsiteX108" fmla="*/ 7935 w 10000"/>
              <a:gd name="connsiteY108" fmla="*/ 7139 h 10000"/>
              <a:gd name="connsiteX109" fmla="*/ 7765 w 10000"/>
              <a:gd name="connsiteY109" fmla="*/ 6988 h 10000"/>
              <a:gd name="connsiteX110" fmla="*/ 7538 w 10000"/>
              <a:gd name="connsiteY110" fmla="*/ 6824 h 10000"/>
              <a:gd name="connsiteX111" fmla="*/ 7301 w 10000"/>
              <a:gd name="connsiteY111" fmla="*/ 6619 h 10000"/>
              <a:gd name="connsiteX112" fmla="*/ 7141 w 10000"/>
              <a:gd name="connsiteY112" fmla="*/ 6351 h 10000"/>
              <a:gd name="connsiteX113" fmla="*/ 6885 w 10000"/>
              <a:gd name="connsiteY113" fmla="*/ 6133 h 10000"/>
              <a:gd name="connsiteX114" fmla="*/ 6453 w 10000"/>
              <a:gd name="connsiteY114" fmla="*/ 5845 h 10000"/>
              <a:gd name="connsiteX115" fmla="*/ 5523 w 10000"/>
              <a:gd name="connsiteY115" fmla="*/ 5791 h 10000"/>
              <a:gd name="connsiteX116" fmla="*/ 4562 w 10000"/>
              <a:gd name="connsiteY116" fmla="*/ 5729 h 10000"/>
              <a:gd name="connsiteX117" fmla="*/ 3742 w 10000"/>
              <a:gd name="connsiteY117" fmla="*/ 5504 h 10000"/>
              <a:gd name="connsiteX118" fmla="*/ 2601 w 10000"/>
              <a:gd name="connsiteY118" fmla="*/ 4737 h 10000"/>
              <a:gd name="connsiteX119" fmla="*/ 1980 w 10000"/>
              <a:gd name="connsiteY119" fmla="*/ 3860 h 10000"/>
              <a:gd name="connsiteX120" fmla="*/ 1277 w 10000"/>
              <a:gd name="connsiteY120" fmla="*/ 3108 h 10000"/>
              <a:gd name="connsiteX121" fmla="*/ 2926 w 10000"/>
              <a:gd name="connsiteY121" fmla="*/ 4982 h 10000"/>
              <a:gd name="connsiteX122" fmla="*/ 3662 w 10000"/>
              <a:gd name="connsiteY122" fmla="*/ 5518 h 10000"/>
              <a:gd name="connsiteX123" fmla="*/ 3967 w 10000"/>
              <a:gd name="connsiteY123" fmla="*/ 5638 h 10000"/>
              <a:gd name="connsiteX124" fmla="*/ 3599 w 10000"/>
              <a:gd name="connsiteY124" fmla="*/ 7466 h 10000"/>
              <a:gd name="connsiteX125" fmla="*/ 3613 w 10000"/>
              <a:gd name="connsiteY125" fmla="*/ 8905 h 10000"/>
              <a:gd name="connsiteX126" fmla="*/ 3498 w 10000"/>
              <a:gd name="connsiteY126" fmla="*/ 10000 h 10000"/>
              <a:gd name="connsiteX127" fmla="*/ 2565 w 10000"/>
              <a:gd name="connsiteY127" fmla="*/ 8768 h 10000"/>
              <a:gd name="connsiteX0" fmla="*/ 2565 w 10000"/>
              <a:gd name="connsiteY0" fmla="*/ 8768 h 10000"/>
              <a:gd name="connsiteX1" fmla="*/ 1828 w 10000"/>
              <a:gd name="connsiteY1" fmla="*/ 7463 h 10000"/>
              <a:gd name="connsiteX2" fmla="*/ 1257 w 10000"/>
              <a:gd name="connsiteY2" fmla="*/ 6138 h 10000"/>
              <a:gd name="connsiteX3" fmla="*/ 968 w 10000"/>
              <a:gd name="connsiteY3" fmla="*/ 5265 h 10000"/>
              <a:gd name="connsiteX4" fmla="*/ 463 w 10000"/>
              <a:gd name="connsiteY4" fmla="*/ 3628 h 10000"/>
              <a:gd name="connsiteX5" fmla="*/ 181 w 10000"/>
              <a:gd name="connsiteY5" fmla="*/ 2235 h 10000"/>
              <a:gd name="connsiteX6" fmla="*/ 0 w 10000"/>
              <a:gd name="connsiteY6" fmla="*/ 1067 h 10000"/>
              <a:gd name="connsiteX7" fmla="*/ 50 w 10000"/>
              <a:gd name="connsiteY7" fmla="*/ 54 h 10000"/>
              <a:gd name="connsiteX8" fmla="*/ 309 w 10000"/>
              <a:gd name="connsiteY8" fmla="*/ 0 h 10000"/>
              <a:gd name="connsiteX9" fmla="*/ 820 w 10000"/>
              <a:gd name="connsiteY9" fmla="*/ 0 h 10000"/>
              <a:gd name="connsiteX10" fmla="*/ 1576 w 10000"/>
              <a:gd name="connsiteY10" fmla="*/ 137 h 10000"/>
              <a:gd name="connsiteX11" fmla="*/ 2355 w 10000"/>
              <a:gd name="connsiteY11" fmla="*/ 438 h 10000"/>
              <a:gd name="connsiteX12" fmla="*/ 3058 w 10000"/>
              <a:gd name="connsiteY12" fmla="*/ 760 h 10000"/>
              <a:gd name="connsiteX13" fmla="*/ 3941 w 10000"/>
              <a:gd name="connsiteY13" fmla="*/ 1341 h 10000"/>
              <a:gd name="connsiteX14" fmla="*/ 4994 w 10000"/>
              <a:gd name="connsiteY14" fmla="*/ 2307 h 10000"/>
              <a:gd name="connsiteX15" fmla="*/ 5555 w 10000"/>
              <a:gd name="connsiteY15" fmla="*/ 2806 h 10000"/>
              <a:gd name="connsiteX16" fmla="*/ 6299 w 10000"/>
              <a:gd name="connsiteY16" fmla="*/ 3292 h 10000"/>
              <a:gd name="connsiteX17" fmla="*/ 6649 w 10000"/>
              <a:gd name="connsiteY17" fmla="*/ 3469 h 10000"/>
              <a:gd name="connsiteX18" fmla="*/ 6860 w 10000"/>
              <a:gd name="connsiteY18" fmla="*/ 3553 h 10000"/>
              <a:gd name="connsiteX19" fmla="*/ 7182 w 10000"/>
              <a:gd name="connsiteY19" fmla="*/ 3675 h 10000"/>
              <a:gd name="connsiteX20" fmla="*/ 7415 w 10000"/>
              <a:gd name="connsiteY20" fmla="*/ 3724 h 10000"/>
              <a:gd name="connsiteX21" fmla="*/ 7689 w 10000"/>
              <a:gd name="connsiteY21" fmla="*/ 3675 h 10000"/>
              <a:gd name="connsiteX22" fmla="*/ 7970 w 10000"/>
              <a:gd name="connsiteY22" fmla="*/ 3621 h 10000"/>
              <a:gd name="connsiteX23" fmla="*/ 8291 w 10000"/>
              <a:gd name="connsiteY23" fmla="*/ 3670 h 10000"/>
              <a:gd name="connsiteX24" fmla="*/ 8430 w 10000"/>
              <a:gd name="connsiteY24" fmla="*/ 3799 h 10000"/>
              <a:gd name="connsiteX25" fmla="*/ 8496 w 10000"/>
              <a:gd name="connsiteY25" fmla="*/ 4073 h 10000"/>
              <a:gd name="connsiteX26" fmla="*/ 8307 w 10000"/>
              <a:gd name="connsiteY26" fmla="*/ 3956 h 10000"/>
              <a:gd name="connsiteX27" fmla="*/ 8496 w 10000"/>
              <a:gd name="connsiteY27" fmla="*/ 4073 h 10000"/>
              <a:gd name="connsiteX28" fmla="*/ 8591 w 10000"/>
              <a:gd name="connsiteY28" fmla="*/ 4065 h 10000"/>
              <a:gd name="connsiteX29" fmla="*/ 8745 w 10000"/>
              <a:gd name="connsiteY29" fmla="*/ 4169 h 10000"/>
              <a:gd name="connsiteX30" fmla="*/ 8919 w 10000"/>
              <a:gd name="connsiteY30" fmla="*/ 4270 h 10000"/>
              <a:gd name="connsiteX31" fmla="*/ 9095 w 10000"/>
              <a:gd name="connsiteY31" fmla="*/ 4340 h 10000"/>
              <a:gd name="connsiteX32" fmla="*/ 9376 w 10000"/>
              <a:gd name="connsiteY32" fmla="*/ 4490 h 10000"/>
              <a:gd name="connsiteX33" fmla="*/ 9546 w 10000"/>
              <a:gd name="connsiteY33" fmla="*/ 4634 h 10000"/>
              <a:gd name="connsiteX34" fmla="*/ 9678 w 10000"/>
              <a:gd name="connsiteY34" fmla="*/ 4668 h 10000"/>
              <a:gd name="connsiteX35" fmla="*/ 9745 w 10000"/>
              <a:gd name="connsiteY35" fmla="*/ 4676 h 10000"/>
              <a:gd name="connsiteX36" fmla="*/ 9871 w 10000"/>
              <a:gd name="connsiteY36" fmla="*/ 4716 h 10000"/>
              <a:gd name="connsiteX37" fmla="*/ 9943 w 10000"/>
              <a:gd name="connsiteY37" fmla="*/ 4859 h 10000"/>
              <a:gd name="connsiteX38" fmla="*/ 9968 w 10000"/>
              <a:gd name="connsiteY38" fmla="*/ 5044 h 10000"/>
              <a:gd name="connsiteX39" fmla="*/ 10000 w 10000"/>
              <a:gd name="connsiteY39" fmla="*/ 5332 h 10000"/>
              <a:gd name="connsiteX40" fmla="*/ 9915 w 10000"/>
              <a:gd name="connsiteY40" fmla="*/ 5551 h 10000"/>
              <a:gd name="connsiteX41" fmla="*/ 9817 w 10000"/>
              <a:gd name="connsiteY41" fmla="*/ 5647 h 10000"/>
              <a:gd name="connsiteX42" fmla="*/ 9663 w 10000"/>
              <a:gd name="connsiteY42" fmla="*/ 5647 h 10000"/>
              <a:gd name="connsiteX43" fmla="*/ 9499 w 10000"/>
              <a:gd name="connsiteY43" fmla="*/ 5654 h 10000"/>
              <a:gd name="connsiteX44" fmla="*/ 9303 w 10000"/>
              <a:gd name="connsiteY44" fmla="*/ 5579 h 10000"/>
              <a:gd name="connsiteX45" fmla="*/ 9247 w 10000"/>
              <a:gd name="connsiteY45" fmla="*/ 5586 h 10000"/>
              <a:gd name="connsiteX46" fmla="*/ 9215 w 10000"/>
              <a:gd name="connsiteY46" fmla="*/ 5339 h 10000"/>
              <a:gd name="connsiteX47" fmla="*/ 9228 w 10000"/>
              <a:gd name="connsiteY47" fmla="*/ 5182 h 10000"/>
              <a:gd name="connsiteX48" fmla="*/ 9234 w 10000"/>
              <a:gd name="connsiteY48" fmla="*/ 5346 h 10000"/>
              <a:gd name="connsiteX49" fmla="*/ 9253 w 10000"/>
              <a:gd name="connsiteY49" fmla="*/ 5518 h 10000"/>
              <a:gd name="connsiteX50" fmla="*/ 9281 w 10000"/>
              <a:gd name="connsiteY50" fmla="*/ 5598 h 10000"/>
              <a:gd name="connsiteX51" fmla="*/ 9199 w 10000"/>
              <a:gd name="connsiteY51" fmla="*/ 5769 h 10000"/>
              <a:gd name="connsiteX52" fmla="*/ 9183 w 10000"/>
              <a:gd name="connsiteY52" fmla="*/ 5928 h 10000"/>
              <a:gd name="connsiteX53" fmla="*/ 9202 w 10000"/>
              <a:gd name="connsiteY53" fmla="*/ 5729 h 10000"/>
              <a:gd name="connsiteX54" fmla="*/ 9269 w 10000"/>
              <a:gd name="connsiteY54" fmla="*/ 5565 h 10000"/>
              <a:gd name="connsiteX55" fmla="*/ 9354 w 10000"/>
              <a:gd name="connsiteY55" fmla="*/ 5626 h 10000"/>
              <a:gd name="connsiteX56" fmla="*/ 9433 w 10000"/>
              <a:gd name="connsiteY56" fmla="*/ 5743 h 10000"/>
              <a:gd name="connsiteX57" fmla="*/ 9521 w 10000"/>
              <a:gd name="connsiteY57" fmla="*/ 5791 h 10000"/>
              <a:gd name="connsiteX58" fmla="*/ 9641 w 10000"/>
              <a:gd name="connsiteY58" fmla="*/ 5811 h 10000"/>
              <a:gd name="connsiteX59" fmla="*/ 9694 w 10000"/>
              <a:gd name="connsiteY59" fmla="*/ 5860 h 10000"/>
              <a:gd name="connsiteX60" fmla="*/ 9738 w 10000"/>
              <a:gd name="connsiteY60" fmla="*/ 5886 h 10000"/>
              <a:gd name="connsiteX61" fmla="*/ 9839 w 10000"/>
              <a:gd name="connsiteY61" fmla="*/ 5935 h 10000"/>
              <a:gd name="connsiteX62" fmla="*/ 9883 w 10000"/>
              <a:gd name="connsiteY62" fmla="*/ 6030 h 10000"/>
              <a:gd name="connsiteX63" fmla="*/ 9918 w 10000"/>
              <a:gd name="connsiteY63" fmla="*/ 6092 h 10000"/>
              <a:gd name="connsiteX64" fmla="*/ 9927 w 10000"/>
              <a:gd name="connsiteY64" fmla="*/ 6214 h 10000"/>
              <a:gd name="connsiteX65" fmla="*/ 9887 w 10000"/>
              <a:gd name="connsiteY65" fmla="*/ 6468 h 10000"/>
              <a:gd name="connsiteX66" fmla="*/ 9798 w 10000"/>
              <a:gd name="connsiteY66" fmla="*/ 6681 h 10000"/>
              <a:gd name="connsiteX67" fmla="*/ 9697 w 10000"/>
              <a:gd name="connsiteY67" fmla="*/ 6756 h 10000"/>
              <a:gd name="connsiteX68" fmla="*/ 9574 w 10000"/>
              <a:gd name="connsiteY68" fmla="*/ 6707 h 10000"/>
              <a:gd name="connsiteX69" fmla="*/ 9351 w 10000"/>
              <a:gd name="connsiteY69" fmla="*/ 6536 h 10000"/>
              <a:gd name="connsiteX70" fmla="*/ 9209 w 10000"/>
              <a:gd name="connsiteY70" fmla="*/ 6482 h 10000"/>
              <a:gd name="connsiteX71" fmla="*/ 9158 w 10000"/>
              <a:gd name="connsiteY71" fmla="*/ 6427 h 10000"/>
              <a:gd name="connsiteX72" fmla="*/ 9224 w 10000"/>
              <a:gd name="connsiteY72" fmla="*/ 6297 h 10000"/>
              <a:gd name="connsiteX73" fmla="*/ 9142 w 10000"/>
              <a:gd name="connsiteY73" fmla="*/ 6427 h 10000"/>
              <a:gd name="connsiteX74" fmla="*/ 9035 w 10000"/>
              <a:gd name="connsiteY74" fmla="*/ 6619 h 10000"/>
              <a:gd name="connsiteX75" fmla="*/ 9161 w 10000"/>
              <a:gd name="connsiteY75" fmla="*/ 6385 h 10000"/>
              <a:gd name="connsiteX76" fmla="*/ 9281 w 10000"/>
              <a:gd name="connsiteY76" fmla="*/ 6510 h 10000"/>
              <a:gd name="connsiteX77" fmla="*/ 9474 w 10000"/>
              <a:gd name="connsiteY77" fmla="*/ 6627 h 10000"/>
              <a:gd name="connsiteX78" fmla="*/ 9596 w 10000"/>
              <a:gd name="connsiteY78" fmla="*/ 6681 h 10000"/>
              <a:gd name="connsiteX79" fmla="*/ 9650 w 10000"/>
              <a:gd name="connsiteY79" fmla="*/ 6700 h 10000"/>
              <a:gd name="connsiteX80" fmla="*/ 9707 w 10000"/>
              <a:gd name="connsiteY80" fmla="*/ 6975 h 10000"/>
              <a:gd name="connsiteX81" fmla="*/ 9678 w 10000"/>
              <a:gd name="connsiteY81" fmla="*/ 7227 h 10000"/>
              <a:gd name="connsiteX82" fmla="*/ 9546 w 10000"/>
              <a:gd name="connsiteY82" fmla="*/ 7297 h 10000"/>
              <a:gd name="connsiteX83" fmla="*/ 9436 w 10000"/>
              <a:gd name="connsiteY83" fmla="*/ 7290 h 10000"/>
              <a:gd name="connsiteX84" fmla="*/ 9310 w 10000"/>
              <a:gd name="connsiteY84" fmla="*/ 7290 h 10000"/>
              <a:gd name="connsiteX85" fmla="*/ 9187 w 10000"/>
              <a:gd name="connsiteY85" fmla="*/ 7234 h 10000"/>
              <a:gd name="connsiteX86" fmla="*/ 9086 w 10000"/>
              <a:gd name="connsiteY86" fmla="*/ 7112 h 10000"/>
              <a:gd name="connsiteX87" fmla="*/ 8979 w 10000"/>
              <a:gd name="connsiteY87" fmla="*/ 7071 h 10000"/>
              <a:gd name="connsiteX88" fmla="*/ 8906 w 10000"/>
              <a:gd name="connsiteY88" fmla="*/ 7084 h 10000"/>
              <a:gd name="connsiteX89" fmla="*/ 8824 w 10000"/>
              <a:gd name="connsiteY89" fmla="*/ 6975 h 10000"/>
              <a:gd name="connsiteX90" fmla="*/ 8944 w 10000"/>
              <a:gd name="connsiteY90" fmla="*/ 6817 h 10000"/>
              <a:gd name="connsiteX91" fmla="*/ 8802 w 10000"/>
              <a:gd name="connsiteY91" fmla="*/ 7002 h 10000"/>
              <a:gd name="connsiteX92" fmla="*/ 8748 w 10000"/>
              <a:gd name="connsiteY92" fmla="*/ 6981 h 10000"/>
              <a:gd name="connsiteX93" fmla="*/ 8679 w 10000"/>
              <a:gd name="connsiteY93" fmla="*/ 7152 h 10000"/>
              <a:gd name="connsiteX94" fmla="*/ 8588 w 10000"/>
              <a:gd name="connsiteY94" fmla="*/ 7194 h 10000"/>
              <a:gd name="connsiteX95" fmla="*/ 8452 w 10000"/>
              <a:gd name="connsiteY95" fmla="*/ 7261 h 10000"/>
              <a:gd name="connsiteX96" fmla="*/ 8641 w 10000"/>
              <a:gd name="connsiteY96" fmla="*/ 7173 h 10000"/>
              <a:gd name="connsiteX97" fmla="*/ 8723 w 10000"/>
              <a:gd name="connsiteY97" fmla="*/ 7084 h 10000"/>
              <a:gd name="connsiteX98" fmla="*/ 8767 w 10000"/>
              <a:gd name="connsiteY98" fmla="*/ 6988 h 10000"/>
              <a:gd name="connsiteX99" fmla="*/ 8840 w 10000"/>
              <a:gd name="connsiteY99" fmla="*/ 6981 h 10000"/>
              <a:gd name="connsiteX100" fmla="*/ 8944 w 10000"/>
              <a:gd name="connsiteY100" fmla="*/ 7056 h 10000"/>
              <a:gd name="connsiteX101" fmla="*/ 9086 w 10000"/>
              <a:gd name="connsiteY101" fmla="*/ 7112 h 10000"/>
              <a:gd name="connsiteX102" fmla="*/ 9001 w 10000"/>
              <a:gd name="connsiteY102" fmla="*/ 7276 h 10000"/>
              <a:gd name="connsiteX103" fmla="*/ 8897 w 10000"/>
              <a:gd name="connsiteY103" fmla="*/ 7398 h 10000"/>
              <a:gd name="connsiteX104" fmla="*/ 8840 w 10000"/>
              <a:gd name="connsiteY104" fmla="*/ 7413 h 10000"/>
              <a:gd name="connsiteX105" fmla="*/ 8679 w 10000"/>
              <a:gd name="connsiteY105" fmla="*/ 7393 h 10000"/>
              <a:gd name="connsiteX106" fmla="*/ 8446 w 10000"/>
              <a:gd name="connsiteY106" fmla="*/ 7337 h 10000"/>
              <a:gd name="connsiteX107" fmla="*/ 8162 w 10000"/>
              <a:gd name="connsiteY107" fmla="*/ 7261 h 10000"/>
              <a:gd name="connsiteX108" fmla="*/ 7935 w 10000"/>
              <a:gd name="connsiteY108" fmla="*/ 7139 h 10000"/>
              <a:gd name="connsiteX109" fmla="*/ 7765 w 10000"/>
              <a:gd name="connsiteY109" fmla="*/ 6988 h 10000"/>
              <a:gd name="connsiteX110" fmla="*/ 7538 w 10000"/>
              <a:gd name="connsiteY110" fmla="*/ 6824 h 10000"/>
              <a:gd name="connsiteX111" fmla="*/ 7301 w 10000"/>
              <a:gd name="connsiteY111" fmla="*/ 6619 h 10000"/>
              <a:gd name="connsiteX112" fmla="*/ 7141 w 10000"/>
              <a:gd name="connsiteY112" fmla="*/ 6351 h 10000"/>
              <a:gd name="connsiteX113" fmla="*/ 6885 w 10000"/>
              <a:gd name="connsiteY113" fmla="*/ 6133 h 10000"/>
              <a:gd name="connsiteX114" fmla="*/ 6453 w 10000"/>
              <a:gd name="connsiteY114" fmla="*/ 5845 h 10000"/>
              <a:gd name="connsiteX115" fmla="*/ 5523 w 10000"/>
              <a:gd name="connsiteY115" fmla="*/ 5791 h 10000"/>
              <a:gd name="connsiteX116" fmla="*/ 4562 w 10000"/>
              <a:gd name="connsiteY116" fmla="*/ 5729 h 10000"/>
              <a:gd name="connsiteX117" fmla="*/ 3742 w 10000"/>
              <a:gd name="connsiteY117" fmla="*/ 5504 h 10000"/>
              <a:gd name="connsiteX118" fmla="*/ 2601 w 10000"/>
              <a:gd name="connsiteY118" fmla="*/ 4737 h 10000"/>
              <a:gd name="connsiteX119" fmla="*/ 1980 w 10000"/>
              <a:gd name="connsiteY119" fmla="*/ 3860 h 10000"/>
              <a:gd name="connsiteX120" fmla="*/ 1277 w 10000"/>
              <a:gd name="connsiteY120" fmla="*/ 3108 h 10000"/>
              <a:gd name="connsiteX121" fmla="*/ 2926 w 10000"/>
              <a:gd name="connsiteY121" fmla="*/ 4982 h 10000"/>
              <a:gd name="connsiteX122" fmla="*/ 3662 w 10000"/>
              <a:gd name="connsiteY122" fmla="*/ 5518 h 10000"/>
              <a:gd name="connsiteX123" fmla="*/ 3967 w 10000"/>
              <a:gd name="connsiteY123" fmla="*/ 5638 h 10000"/>
              <a:gd name="connsiteX124" fmla="*/ 3599 w 10000"/>
              <a:gd name="connsiteY124" fmla="*/ 7466 h 10000"/>
              <a:gd name="connsiteX125" fmla="*/ 3360 w 10000"/>
              <a:gd name="connsiteY125" fmla="*/ 8629 h 10000"/>
              <a:gd name="connsiteX126" fmla="*/ 3498 w 10000"/>
              <a:gd name="connsiteY126" fmla="*/ 10000 h 10000"/>
              <a:gd name="connsiteX127" fmla="*/ 2565 w 10000"/>
              <a:gd name="connsiteY127" fmla="*/ 8768 h 10000"/>
              <a:gd name="connsiteX0" fmla="*/ 2565 w 10000"/>
              <a:gd name="connsiteY0" fmla="*/ 8768 h 9656"/>
              <a:gd name="connsiteX1" fmla="*/ 1828 w 10000"/>
              <a:gd name="connsiteY1" fmla="*/ 7463 h 9656"/>
              <a:gd name="connsiteX2" fmla="*/ 1257 w 10000"/>
              <a:gd name="connsiteY2" fmla="*/ 6138 h 9656"/>
              <a:gd name="connsiteX3" fmla="*/ 968 w 10000"/>
              <a:gd name="connsiteY3" fmla="*/ 5265 h 9656"/>
              <a:gd name="connsiteX4" fmla="*/ 463 w 10000"/>
              <a:gd name="connsiteY4" fmla="*/ 3628 h 9656"/>
              <a:gd name="connsiteX5" fmla="*/ 181 w 10000"/>
              <a:gd name="connsiteY5" fmla="*/ 2235 h 9656"/>
              <a:gd name="connsiteX6" fmla="*/ 0 w 10000"/>
              <a:gd name="connsiteY6" fmla="*/ 1067 h 9656"/>
              <a:gd name="connsiteX7" fmla="*/ 50 w 10000"/>
              <a:gd name="connsiteY7" fmla="*/ 54 h 9656"/>
              <a:gd name="connsiteX8" fmla="*/ 309 w 10000"/>
              <a:gd name="connsiteY8" fmla="*/ 0 h 9656"/>
              <a:gd name="connsiteX9" fmla="*/ 820 w 10000"/>
              <a:gd name="connsiteY9" fmla="*/ 0 h 9656"/>
              <a:gd name="connsiteX10" fmla="*/ 1576 w 10000"/>
              <a:gd name="connsiteY10" fmla="*/ 137 h 9656"/>
              <a:gd name="connsiteX11" fmla="*/ 2355 w 10000"/>
              <a:gd name="connsiteY11" fmla="*/ 438 h 9656"/>
              <a:gd name="connsiteX12" fmla="*/ 3058 w 10000"/>
              <a:gd name="connsiteY12" fmla="*/ 760 h 9656"/>
              <a:gd name="connsiteX13" fmla="*/ 3941 w 10000"/>
              <a:gd name="connsiteY13" fmla="*/ 1341 h 9656"/>
              <a:gd name="connsiteX14" fmla="*/ 4994 w 10000"/>
              <a:gd name="connsiteY14" fmla="*/ 2307 h 9656"/>
              <a:gd name="connsiteX15" fmla="*/ 5555 w 10000"/>
              <a:gd name="connsiteY15" fmla="*/ 2806 h 9656"/>
              <a:gd name="connsiteX16" fmla="*/ 6299 w 10000"/>
              <a:gd name="connsiteY16" fmla="*/ 3292 h 9656"/>
              <a:gd name="connsiteX17" fmla="*/ 6649 w 10000"/>
              <a:gd name="connsiteY17" fmla="*/ 3469 h 9656"/>
              <a:gd name="connsiteX18" fmla="*/ 6860 w 10000"/>
              <a:gd name="connsiteY18" fmla="*/ 3553 h 9656"/>
              <a:gd name="connsiteX19" fmla="*/ 7182 w 10000"/>
              <a:gd name="connsiteY19" fmla="*/ 3675 h 9656"/>
              <a:gd name="connsiteX20" fmla="*/ 7415 w 10000"/>
              <a:gd name="connsiteY20" fmla="*/ 3724 h 9656"/>
              <a:gd name="connsiteX21" fmla="*/ 7689 w 10000"/>
              <a:gd name="connsiteY21" fmla="*/ 3675 h 9656"/>
              <a:gd name="connsiteX22" fmla="*/ 7970 w 10000"/>
              <a:gd name="connsiteY22" fmla="*/ 3621 h 9656"/>
              <a:gd name="connsiteX23" fmla="*/ 8291 w 10000"/>
              <a:gd name="connsiteY23" fmla="*/ 3670 h 9656"/>
              <a:gd name="connsiteX24" fmla="*/ 8430 w 10000"/>
              <a:gd name="connsiteY24" fmla="*/ 3799 h 9656"/>
              <a:gd name="connsiteX25" fmla="*/ 8496 w 10000"/>
              <a:gd name="connsiteY25" fmla="*/ 4073 h 9656"/>
              <a:gd name="connsiteX26" fmla="*/ 8307 w 10000"/>
              <a:gd name="connsiteY26" fmla="*/ 3956 h 9656"/>
              <a:gd name="connsiteX27" fmla="*/ 8496 w 10000"/>
              <a:gd name="connsiteY27" fmla="*/ 4073 h 9656"/>
              <a:gd name="connsiteX28" fmla="*/ 8591 w 10000"/>
              <a:gd name="connsiteY28" fmla="*/ 4065 h 9656"/>
              <a:gd name="connsiteX29" fmla="*/ 8745 w 10000"/>
              <a:gd name="connsiteY29" fmla="*/ 4169 h 9656"/>
              <a:gd name="connsiteX30" fmla="*/ 8919 w 10000"/>
              <a:gd name="connsiteY30" fmla="*/ 4270 h 9656"/>
              <a:gd name="connsiteX31" fmla="*/ 9095 w 10000"/>
              <a:gd name="connsiteY31" fmla="*/ 4340 h 9656"/>
              <a:gd name="connsiteX32" fmla="*/ 9376 w 10000"/>
              <a:gd name="connsiteY32" fmla="*/ 4490 h 9656"/>
              <a:gd name="connsiteX33" fmla="*/ 9546 w 10000"/>
              <a:gd name="connsiteY33" fmla="*/ 4634 h 9656"/>
              <a:gd name="connsiteX34" fmla="*/ 9678 w 10000"/>
              <a:gd name="connsiteY34" fmla="*/ 4668 h 9656"/>
              <a:gd name="connsiteX35" fmla="*/ 9745 w 10000"/>
              <a:gd name="connsiteY35" fmla="*/ 4676 h 9656"/>
              <a:gd name="connsiteX36" fmla="*/ 9871 w 10000"/>
              <a:gd name="connsiteY36" fmla="*/ 4716 h 9656"/>
              <a:gd name="connsiteX37" fmla="*/ 9943 w 10000"/>
              <a:gd name="connsiteY37" fmla="*/ 4859 h 9656"/>
              <a:gd name="connsiteX38" fmla="*/ 9968 w 10000"/>
              <a:gd name="connsiteY38" fmla="*/ 5044 h 9656"/>
              <a:gd name="connsiteX39" fmla="*/ 10000 w 10000"/>
              <a:gd name="connsiteY39" fmla="*/ 5332 h 9656"/>
              <a:gd name="connsiteX40" fmla="*/ 9915 w 10000"/>
              <a:gd name="connsiteY40" fmla="*/ 5551 h 9656"/>
              <a:gd name="connsiteX41" fmla="*/ 9817 w 10000"/>
              <a:gd name="connsiteY41" fmla="*/ 5647 h 9656"/>
              <a:gd name="connsiteX42" fmla="*/ 9663 w 10000"/>
              <a:gd name="connsiteY42" fmla="*/ 5647 h 9656"/>
              <a:gd name="connsiteX43" fmla="*/ 9499 w 10000"/>
              <a:gd name="connsiteY43" fmla="*/ 5654 h 9656"/>
              <a:gd name="connsiteX44" fmla="*/ 9303 w 10000"/>
              <a:gd name="connsiteY44" fmla="*/ 5579 h 9656"/>
              <a:gd name="connsiteX45" fmla="*/ 9247 w 10000"/>
              <a:gd name="connsiteY45" fmla="*/ 5586 h 9656"/>
              <a:gd name="connsiteX46" fmla="*/ 9215 w 10000"/>
              <a:gd name="connsiteY46" fmla="*/ 5339 h 9656"/>
              <a:gd name="connsiteX47" fmla="*/ 9228 w 10000"/>
              <a:gd name="connsiteY47" fmla="*/ 5182 h 9656"/>
              <a:gd name="connsiteX48" fmla="*/ 9234 w 10000"/>
              <a:gd name="connsiteY48" fmla="*/ 5346 h 9656"/>
              <a:gd name="connsiteX49" fmla="*/ 9253 w 10000"/>
              <a:gd name="connsiteY49" fmla="*/ 5518 h 9656"/>
              <a:gd name="connsiteX50" fmla="*/ 9281 w 10000"/>
              <a:gd name="connsiteY50" fmla="*/ 5598 h 9656"/>
              <a:gd name="connsiteX51" fmla="*/ 9199 w 10000"/>
              <a:gd name="connsiteY51" fmla="*/ 5769 h 9656"/>
              <a:gd name="connsiteX52" fmla="*/ 9183 w 10000"/>
              <a:gd name="connsiteY52" fmla="*/ 5928 h 9656"/>
              <a:gd name="connsiteX53" fmla="*/ 9202 w 10000"/>
              <a:gd name="connsiteY53" fmla="*/ 5729 h 9656"/>
              <a:gd name="connsiteX54" fmla="*/ 9269 w 10000"/>
              <a:gd name="connsiteY54" fmla="*/ 5565 h 9656"/>
              <a:gd name="connsiteX55" fmla="*/ 9354 w 10000"/>
              <a:gd name="connsiteY55" fmla="*/ 5626 h 9656"/>
              <a:gd name="connsiteX56" fmla="*/ 9433 w 10000"/>
              <a:gd name="connsiteY56" fmla="*/ 5743 h 9656"/>
              <a:gd name="connsiteX57" fmla="*/ 9521 w 10000"/>
              <a:gd name="connsiteY57" fmla="*/ 5791 h 9656"/>
              <a:gd name="connsiteX58" fmla="*/ 9641 w 10000"/>
              <a:gd name="connsiteY58" fmla="*/ 5811 h 9656"/>
              <a:gd name="connsiteX59" fmla="*/ 9694 w 10000"/>
              <a:gd name="connsiteY59" fmla="*/ 5860 h 9656"/>
              <a:gd name="connsiteX60" fmla="*/ 9738 w 10000"/>
              <a:gd name="connsiteY60" fmla="*/ 5886 h 9656"/>
              <a:gd name="connsiteX61" fmla="*/ 9839 w 10000"/>
              <a:gd name="connsiteY61" fmla="*/ 5935 h 9656"/>
              <a:gd name="connsiteX62" fmla="*/ 9883 w 10000"/>
              <a:gd name="connsiteY62" fmla="*/ 6030 h 9656"/>
              <a:gd name="connsiteX63" fmla="*/ 9918 w 10000"/>
              <a:gd name="connsiteY63" fmla="*/ 6092 h 9656"/>
              <a:gd name="connsiteX64" fmla="*/ 9927 w 10000"/>
              <a:gd name="connsiteY64" fmla="*/ 6214 h 9656"/>
              <a:gd name="connsiteX65" fmla="*/ 9887 w 10000"/>
              <a:gd name="connsiteY65" fmla="*/ 6468 h 9656"/>
              <a:gd name="connsiteX66" fmla="*/ 9798 w 10000"/>
              <a:gd name="connsiteY66" fmla="*/ 6681 h 9656"/>
              <a:gd name="connsiteX67" fmla="*/ 9697 w 10000"/>
              <a:gd name="connsiteY67" fmla="*/ 6756 h 9656"/>
              <a:gd name="connsiteX68" fmla="*/ 9574 w 10000"/>
              <a:gd name="connsiteY68" fmla="*/ 6707 h 9656"/>
              <a:gd name="connsiteX69" fmla="*/ 9351 w 10000"/>
              <a:gd name="connsiteY69" fmla="*/ 6536 h 9656"/>
              <a:gd name="connsiteX70" fmla="*/ 9209 w 10000"/>
              <a:gd name="connsiteY70" fmla="*/ 6482 h 9656"/>
              <a:gd name="connsiteX71" fmla="*/ 9158 w 10000"/>
              <a:gd name="connsiteY71" fmla="*/ 6427 h 9656"/>
              <a:gd name="connsiteX72" fmla="*/ 9224 w 10000"/>
              <a:gd name="connsiteY72" fmla="*/ 6297 h 9656"/>
              <a:gd name="connsiteX73" fmla="*/ 9142 w 10000"/>
              <a:gd name="connsiteY73" fmla="*/ 6427 h 9656"/>
              <a:gd name="connsiteX74" fmla="*/ 9035 w 10000"/>
              <a:gd name="connsiteY74" fmla="*/ 6619 h 9656"/>
              <a:gd name="connsiteX75" fmla="*/ 9161 w 10000"/>
              <a:gd name="connsiteY75" fmla="*/ 6385 h 9656"/>
              <a:gd name="connsiteX76" fmla="*/ 9281 w 10000"/>
              <a:gd name="connsiteY76" fmla="*/ 6510 h 9656"/>
              <a:gd name="connsiteX77" fmla="*/ 9474 w 10000"/>
              <a:gd name="connsiteY77" fmla="*/ 6627 h 9656"/>
              <a:gd name="connsiteX78" fmla="*/ 9596 w 10000"/>
              <a:gd name="connsiteY78" fmla="*/ 6681 h 9656"/>
              <a:gd name="connsiteX79" fmla="*/ 9650 w 10000"/>
              <a:gd name="connsiteY79" fmla="*/ 6700 h 9656"/>
              <a:gd name="connsiteX80" fmla="*/ 9707 w 10000"/>
              <a:gd name="connsiteY80" fmla="*/ 6975 h 9656"/>
              <a:gd name="connsiteX81" fmla="*/ 9678 w 10000"/>
              <a:gd name="connsiteY81" fmla="*/ 7227 h 9656"/>
              <a:gd name="connsiteX82" fmla="*/ 9546 w 10000"/>
              <a:gd name="connsiteY82" fmla="*/ 7297 h 9656"/>
              <a:gd name="connsiteX83" fmla="*/ 9436 w 10000"/>
              <a:gd name="connsiteY83" fmla="*/ 7290 h 9656"/>
              <a:gd name="connsiteX84" fmla="*/ 9310 w 10000"/>
              <a:gd name="connsiteY84" fmla="*/ 7290 h 9656"/>
              <a:gd name="connsiteX85" fmla="*/ 9187 w 10000"/>
              <a:gd name="connsiteY85" fmla="*/ 7234 h 9656"/>
              <a:gd name="connsiteX86" fmla="*/ 9086 w 10000"/>
              <a:gd name="connsiteY86" fmla="*/ 7112 h 9656"/>
              <a:gd name="connsiteX87" fmla="*/ 8979 w 10000"/>
              <a:gd name="connsiteY87" fmla="*/ 7071 h 9656"/>
              <a:gd name="connsiteX88" fmla="*/ 8906 w 10000"/>
              <a:gd name="connsiteY88" fmla="*/ 7084 h 9656"/>
              <a:gd name="connsiteX89" fmla="*/ 8824 w 10000"/>
              <a:gd name="connsiteY89" fmla="*/ 6975 h 9656"/>
              <a:gd name="connsiteX90" fmla="*/ 8944 w 10000"/>
              <a:gd name="connsiteY90" fmla="*/ 6817 h 9656"/>
              <a:gd name="connsiteX91" fmla="*/ 8802 w 10000"/>
              <a:gd name="connsiteY91" fmla="*/ 7002 h 9656"/>
              <a:gd name="connsiteX92" fmla="*/ 8748 w 10000"/>
              <a:gd name="connsiteY92" fmla="*/ 6981 h 9656"/>
              <a:gd name="connsiteX93" fmla="*/ 8679 w 10000"/>
              <a:gd name="connsiteY93" fmla="*/ 7152 h 9656"/>
              <a:gd name="connsiteX94" fmla="*/ 8588 w 10000"/>
              <a:gd name="connsiteY94" fmla="*/ 7194 h 9656"/>
              <a:gd name="connsiteX95" fmla="*/ 8452 w 10000"/>
              <a:gd name="connsiteY95" fmla="*/ 7261 h 9656"/>
              <a:gd name="connsiteX96" fmla="*/ 8641 w 10000"/>
              <a:gd name="connsiteY96" fmla="*/ 7173 h 9656"/>
              <a:gd name="connsiteX97" fmla="*/ 8723 w 10000"/>
              <a:gd name="connsiteY97" fmla="*/ 7084 h 9656"/>
              <a:gd name="connsiteX98" fmla="*/ 8767 w 10000"/>
              <a:gd name="connsiteY98" fmla="*/ 6988 h 9656"/>
              <a:gd name="connsiteX99" fmla="*/ 8840 w 10000"/>
              <a:gd name="connsiteY99" fmla="*/ 6981 h 9656"/>
              <a:gd name="connsiteX100" fmla="*/ 8944 w 10000"/>
              <a:gd name="connsiteY100" fmla="*/ 7056 h 9656"/>
              <a:gd name="connsiteX101" fmla="*/ 9086 w 10000"/>
              <a:gd name="connsiteY101" fmla="*/ 7112 h 9656"/>
              <a:gd name="connsiteX102" fmla="*/ 9001 w 10000"/>
              <a:gd name="connsiteY102" fmla="*/ 7276 h 9656"/>
              <a:gd name="connsiteX103" fmla="*/ 8897 w 10000"/>
              <a:gd name="connsiteY103" fmla="*/ 7398 h 9656"/>
              <a:gd name="connsiteX104" fmla="*/ 8840 w 10000"/>
              <a:gd name="connsiteY104" fmla="*/ 7413 h 9656"/>
              <a:gd name="connsiteX105" fmla="*/ 8679 w 10000"/>
              <a:gd name="connsiteY105" fmla="*/ 7393 h 9656"/>
              <a:gd name="connsiteX106" fmla="*/ 8446 w 10000"/>
              <a:gd name="connsiteY106" fmla="*/ 7337 h 9656"/>
              <a:gd name="connsiteX107" fmla="*/ 8162 w 10000"/>
              <a:gd name="connsiteY107" fmla="*/ 7261 h 9656"/>
              <a:gd name="connsiteX108" fmla="*/ 7935 w 10000"/>
              <a:gd name="connsiteY108" fmla="*/ 7139 h 9656"/>
              <a:gd name="connsiteX109" fmla="*/ 7765 w 10000"/>
              <a:gd name="connsiteY109" fmla="*/ 6988 h 9656"/>
              <a:gd name="connsiteX110" fmla="*/ 7538 w 10000"/>
              <a:gd name="connsiteY110" fmla="*/ 6824 h 9656"/>
              <a:gd name="connsiteX111" fmla="*/ 7301 w 10000"/>
              <a:gd name="connsiteY111" fmla="*/ 6619 h 9656"/>
              <a:gd name="connsiteX112" fmla="*/ 7141 w 10000"/>
              <a:gd name="connsiteY112" fmla="*/ 6351 h 9656"/>
              <a:gd name="connsiteX113" fmla="*/ 6885 w 10000"/>
              <a:gd name="connsiteY113" fmla="*/ 6133 h 9656"/>
              <a:gd name="connsiteX114" fmla="*/ 6453 w 10000"/>
              <a:gd name="connsiteY114" fmla="*/ 5845 h 9656"/>
              <a:gd name="connsiteX115" fmla="*/ 5523 w 10000"/>
              <a:gd name="connsiteY115" fmla="*/ 5791 h 9656"/>
              <a:gd name="connsiteX116" fmla="*/ 4562 w 10000"/>
              <a:gd name="connsiteY116" fmla="*/ 5729 h 9656"/>
              <a:gd name="connsiteX117" fmla="*/ 3742 w 10000"/>
              <a:gd name="connsiteY117" fmla="*/ 5504 h 9656"/>
              <a:gd name="connsiteX118" fmla="*/ 2601 w 10000"/>
              <a:gd name="connsiteY118" fmla="*/ 4737 h 9656"/>
              <a:gd name="connsiteX119" fmla="*/ 1980 w 10000"/>
              <a:gd name="connsiteY119" fmla="*/ 3860 h 9656"/>
              <a:gd name="connsiteX120" fmla="*/ 1277 w 10000"/>
              <a:gd name="connsiteY120" fmla="*/ 3108 h 9656"/>
              <a:gd name="connsiteX121" fmla="*/ 2926 w 10000"/>
              <a:gd name="connsiteY121" fmla="*/ 4982 h 9656"/>
              <a:gd name="connsiteX122" fmla="*/ 3662 w 10000"/>
              <a:gd name="connsiteY122" fmla="*/ 5518 h 9656"/>
              <a:gd name="connsiteX123" fmla="*/ 3967 w 10000"/>
              <a:gd name="connsiteY123" fmla="*/ 5638 h 9656"/>
              <a:gd name="connsiteX124" fmla="*/ 3599 w 10000"/>
              <a:gd name="connsiteY124" fmla="*/ 7466 h 9656"/>
              <a:gd name="connsiteX125" fmla="*/ 3360 w 10000"/>
              <a:gd name="connsiteY125" fmla="*/ 8629 h 9656"/>
              <a:gd name="connsiteX126" fmla="*/ 3228 w 10000"/>
              <a:gd name="connsiteY126" fmla="*/ 9656 h 9656"/>
              <a:gd name="connsiteX127" fmla="*/ 2565 w 10000"/>
              <a:gd name="connsiteY127" fmla="*/ 8768 h 9656"/>
              <a:gd name="connsiteX0" fmla="*/ 2565 w 10000"/>
              <a:gd name="connsiteY0" fmla="*/ 9080 h 9830"/>
              <a:gd name="connsiteX1" fmla="*/ 1828 w 10000"/>
              <a:gd name="connsiteY1" fmla="*/ 7729 h 9830"/>
              <a:gd name="connsiteX2" fmla="*/ 1257 w 10000"/>
              <a:gd name="connsiteY2" fmla="*/ 6357 h 9830"/>
              <a:gd name="connsiteX3" fmla="*/ 968 w 10000"/>
              <a:gd name="connsiteY3" fmla="*/ 5453 h 9830"/>
              <a:gd name="connsiteX4" fmla="*/ 463 w 10000"/>
              <a:gd name="connsiteY4" fmla="*/ 3757 h 9830"/>
              <a:gd name="connsiteX5" fmla="*/ 181 w 10000"/>
              <a:gd name="connsiteY5" fmla="*/ 2315 h 9830"/>
              <a:gd name="connsiteX6" fmla="*/ 0 w 10000"/>
              <a:gd name="connsiteY6" fmla="*/ 1105 h 9830"/>
              <a:gd name="connsiteX7" fmla="*/ 50 w 10000"/>
              <a:gd name="connsiteY7" fmla="*/ 56 h 9830"/>
              <a:gd name="connsiteX8" fmla="*/ 309 w 10000"/>
              <a:gd name="connsiteY8" fmla="*/ 0 h 9830"/>
              <a:gd name="connsiteX9" fmla="*/ 820 w 10000"/>
              <a:gd name="connsiteY9" fmla="*/ 0 h 9830"/>
              <a:gd name="connsiteX10" fmla="*/ 1576 w 10000"/>
              <a:gd name="connsiteY10" fmla="*/ 142 h 9830"/>
              <a:gd name="connsiteX11" fmla="*/ 2355 w 10000"/>
              <a:gd name="connsiteY11" fmla="*/ 454 h 9830"/>
              <a:gd name="connsiteX12" fmla="*/ 3058 w 10000"/>
              <a:gd name="connsiteY12" fmla="*/ 787 h 9830"/>
              <a:gd name="connsiteX13" fmla="*/ 3941 w 10000"/>
              <a:gd name="connsiteY13" fmla="*/ 1389 h 9830"/>
              <a:gd name="connsiteX14" fmla="*/ 4994 w 10000"/>
              <a:gd name="connsiteY14" fmla="*/ 2389 h 9830"/>
              <a:gd name="connsiteX15" fmla="*/ 5555 w 10000"/>
              <a:gd name="connsiteY15" fmla="*/ 2906 h 9830"/>
              <a:gd name="connsiteX16" fmla="*/ 6299 w 10000"/>
              <a:gd name="connsiteY16" fmla="*/ 3409 h 9830"/>
              <a:gd name="connsiteX17" fmla="*/ 6649 w 10000"/>
              <a:gd name="connsiteY17" fmla="*/ 3593 h 9830"/>
              <a:gd name="connsiteX18" fmla="*/ 6860 w 10000"/>
              <a:gd name="connsiteY18" fmla="*/ 3680 h 9830"/>
              <a:gd name="connsiteX19" fmla="*/ 7182 w 10000"/>
              <a:gd name="connsiteY19" fmla="*/ 3806 h 9830"/>
              <a:gd name="connsiteX20" fmla="*/ 7415 w 10000"/>
              <a:gd name="connsiteY20" fmla="*/ 3857 h 9830"/>
              <a:gd name="connsiteX21" fmla="*/ 7689 w 10000"/>
              <a:gd name="connsiteY21" fmla="*/ 3806 h 9830"/>
              <a:gd name="connsiteX22" fmla="*/ 7970 w 10000"/>
              <a:gd name="connsiteY22" fmla="*/ 3750 h 9830"/>
              <a:gd name="connsiteX23" fmla="*/ 8291 w 10000"/>
              <a:gd name="connsiteY23" fmla="*/ 3801 h 9830"/>
              <a:gd name="connsiteX24" fmla="*/ 8430 w 10000"/>
              <a:gd name="connsiteY24" fmla="*/ 3934 h 9830"/>
              <a:gd name="connsiteX25" fmla="*/ 8496 w 10000"/>
              <a:gd name="connsiteY25" fmla="*/ 4218 h 9830"/>
              <a:gd name="connsiteX26" fmla="*/ 8307 w 10000"/>
              <a:gd name="connsiteY26" fmla="*/ 4097 h 9830"/>
              <a:gd name="connsiteX27" fmla="*/ 8496 w 10000"/>
              <a:gd name="connsiteY27" fmla="*/ 4218 h 9830"/>
              <a:gd name="connsiteX28" fmla="*/ 8591 w 10000"/>
              <a:gd name="connsiteY28" fmla="*/ 4210 h 9830"/>
              <a:gd name="connsiteX29" fmla="*/ 8745 w 10000"/>
              <a:gd name="connsiteY29" fmla="*/ 4318 h 9830"/>
              <a:gd name="connsiteX30" fmla="*/ 8919 w 10000"/>
              <a:gd name="connsiteY30" fmla="*/ 4422 h 9830"/>
              <a:gd name="connsiteX31" fmla="*/ 9095 w 10000"/>
              <a:gd name="connsiteY31" fmla="*/ 4495 h 9830"/>
              <a:gd name="connsiteX32" fmla="*/ 9376 w 10000"/>
              <a:gd name="connsiteY32" fmla="*/ 4650 h 9830"/>
              <a:gd name="connsiteX33" fmla="*/ 9546 w 10000"/>
              <a:gd name="connsiteY33" fmla="*/ 4799 h 9830"/>
              <a:gd name="connsiteX34" fmla="*/ 9678 w 10000"/>
              <a:gd name="connsiteY34" fmla="*/ 4834 h 9830"/>
              <a:gd name="connsiteX35" fmla="*/ 9745 w 10000"/>
              <a:gd name="connsiteY35" fmla="*/ 4843 h 9830"/>
              <a:gd name="connsiteX36" fmla="*/ 9871 w 10000"/>
              <a:gd name="connsiteY36" fmla="*/ 4884 h 9830"/>
              <a:gd name="connsiteX37" fmla="*/ 9943 w 10000"/>
              <a:gd name="connsiteY37" fmla="*/ 5032 h 9830"/>
              <a:gd name="connsiteX38" fmla="*/ 9968 w 10000"/>
              <a:gd name="connsiteY38" fmla="*/ 5224 h 9830"/>
              <a:gd name="connsiteX39" fmla="*/ 10000 w 10000"/>
              <a:gd name="connsiteY39" fmla="*/ 5522 h 9830"/>
              <a:gd name="connsiteX40" fmla="*/ 9915 w 10000"/>
              <a:gd name="connsiteY40" fmla="*/ 5749 h 9830"/>
              <a:gd name="connsiteX41" fmla="*/ 9817 w 10000"/>
              <a:gd name="connsiteY41" fmla="*/ 5848 h 9830"/>
              <a:gd name="connsiteX42" fmla="*/ 9663 w 10000"/>
              <a:gd name="connsiteY42" fmla="*/ 5848 h 9830"/>
              <a:gd name="connsiteX43" fmla="*/ 9499 w 10000"/>
              <a:gd name="connsiteY43" fmla="*/ 5855 h 9830"/>
              <a:gd name="connsiteX44" fmla="*/ 9303 w 10000"/>
              <a:gd name="connsiteY44" fmla="*/ 5778 h 9830"/>
              <a:gd name="connsiteX45" fmla="*/ 9247 w 10000"/>
              <a:gd name="connsiteY45" fmla="*/ 5785 h 9830"/>
              <a:gd name="connsiteX46" fmla="*/ 9215 w 10000"/>
              <a:gd name="connsiteY46" fmla="*/ 5529 h 9830"/>
              <a:gd name="connsiteX47" fmla="*/ 9228 w 10000"/>
              <a:gd name="connsiteY47" fmla="*/ 5367 h 9830"/>
              <a:gd name="connsiteX48" fmla="*/ 9234 w 10000"/>
              <a:gd name="connsiteY48" fmla="*/ 5536 h 9830"/>
              <a:gd name="connsiteX49" fmla="*/ 9253 w 10000"/>
              <a:gd name="connsiteY49" fmla="*/ 5715 h 9830"/>
              <a:gd name="connsiteX50" fmla="*/ 9281 w 10000"/>
              <a:gd name="connsiteY50" fmla="*/ 5797 h 9830"/>
              <a:gd name="connsiteX51" fmla="*/ 9199 w 10000"/>
              <a:gd name="connsiteY51" fmla="*/ 5975 h 9830"/>
              <a:gd name="connsiteX52" fmla="*/ 9183 w 10000"/>
              <a:gd name="connsiteY52" fmla="*/ 6139 h 9830"/>
              <a:gd name="connsiteX53" fmla="*/ 9202 w 10000"/>
              <a:gd name="connsiteY53" fmla="*/ 5933 h 9830"/>
              <a:gd name="connsiteX54" fmla="*/ 9269 w 10000"/>
              <a:gd name="connsiteY54" fmla="*/ 5763 h 9830"/>
              <a:gd name="connsiteX55" fmla="*/ 9354 w 10000"/>
              <a:gd name="connsiteY55" fmla="*/ 5826 h 9830"/>
              <a:gd name="connsiteX56" fmla="*/ 9433 w 10000"/>
              <a:gd name="connsiteY56" fmla="*/ 5948 h 9830"/>
              <a:gd name="connsiteX57" fmla="*/ 9521 w 10000"/>
              <a:gd name="connsiteY57" fmla="*/ 5997 h 9830"/>
              <a:gd name="connsiteX58" fmla="*/ 9641 w 10000"/>
              <a:gd name="connsiteY58" fmla="*/ 6018 h 9830"/>
              <a:gd name="connsiteX59" fmla="*/ 9694 w 10000"/>
              <a:gd name="connsiteY59" fmla="*/ 6069 h 9830"/>
              <a:gd name="connsiteX60" fmla="*/ 9738 w 10000"/>
              <a:gd name="connsiteY60" fmla="*/ 6096 h 9830"/>
              <a:gd name="connsiteX61" fmla="*/ 9839 w 10000"/>
              <a:gd name="connsiteY61" fmla="*/ 6146 h 9830"/>
              <a:gd name="connsiteX62" fmla="*/ 9883 w 10000"/>
              <a:gd name="connsiteY62" fmla="*/ 6245 h 9830"/>
              <a:gd name="connsiteX63" fmla="*/ 9918 w 10000"/>
              <a:gd name="connsiteY63" fmla="*/ 6309 h 9830"/>
              <a:gd name="connsiteX64" fmla="*/ 9927 w 10000"/>
              <a:gd name="connsiteY64" fmla="*/ 6435 h 9830"/>
              <a:gd name="connsiteX65" fmla="*/ 9887 w 10000"/>
              <a:gd name="connsiteY65" fmla="*/ 6698 h 9830"/>
              <a:gd name="connsiteX66" fmla="*/ 9798 w 10000"/>
              <a:gd name="connsiteY66" fmla="*/ 6919 h 9830"/>
              <a:gd name="connsiteX67" fmla="*/ 9697 w 10000"/>
              <a:gd name="connsiteY67" fmla="*/ 6997 h 9830"/>
              <a:gd name="connsiteX68" fmla="*/ 9574 w 10000"/>
              <a:gd name="connsiteY68" fmla="*/ 6946 h 9830"/>
              <a:gd name="connsiteX69" fmla="*/ 9351 w 10000"/>
              <a:gd name="connsiteY69" fmla="*/ 6769 h 9830"/>
              <a:gd name="connsiteX70" fmla="*/ 9209 w 10000"/>
              <a:gd name="connsiteY70" fmla="*/ 6713 h 9830"/>
              <a:gd name="connsiteX71" fmla="*/ 9158 w 10000"/>
              <a:gd name="connsiteY71" fmla="*/ 6656 h 9830"/>
              <a:gd name="connsiteX72" fmla="*/ 9224 w 10000"/>
              <a:gd name="connsiteY72" fmla="*/ 6521 h 9830"/>
              <a:gd name="connsiteX73" fmla="*/ 9142 w 10000"/>
              <a:gd name="connsiteY73" fmla="*/ 6656 h 9830"/>
              <a:gd name="connsiteX74" fmla="*/ 9035 w 10000"/>
              <a:gd name="connsiteY74" fmla="*/ 6855 h 9830"/>
              <a:gd name="connsiteX75" fmla="*/ 9161 w 10000"/>
              <a:gd name="connsiteY75" fmla="*/ 6612 h 9830"/>
              <a:gd name="connsiteX76" fmla="*/ 9281 w 10000"/>
              <a:gd name="connsiteY76" fmla="*/ 6742 h 9830"/>
              <a:gd name="connsiteX77" fmla="*/ 9474 w 10000"/>
              <a:gd name="connsiteY77" fmla="*/ 6863 h 9830"/>
              <a:gd name="connsiteX78" fmla="*/ 9596 w 10000"/>
              <a:gd name="connsiteY78" fmla="*/ 6919 h 9830"/>
              <a:gd name="connsiteX79" fmla="*/ 9650 w 10000"/>
              <a:gd name="connsiteY79" fmla="*/ 6939 h 9830"/>
              <a:gd name="connsiteX80" fmla="*/ 9707 w 10000"/>
              <a:gd name="connsiteY80" fmla="*/ 7223 h 9830"/>
              <a:gd name="connsiteX81" fmla="*/ 9678 w 10000"/>
              <a:gd name="connsiteY81" fmla="*/ 7484 h 9830"/>
              <a:gd name="connsiteX82" fmla="*/ 9546 w 10000"/>
              <a:gd name="connsiteY82" fmla="*/ 7557 h 9830"/>
              <a:gd name="connsiteX83" fmla="*/ 9436 w 10000"/>
              <a:gd name="connsiteY83" fmla="*/ 7550 h 9830"/>
              <a:gd name="connsiteX84" fmla="*/ 9310 w 10000"/>
              <a:gd name="connsiteY84" fmla="*/ 7550 h 9830"/>
              <a:gd name="connsiteX85" fmla="*/ 9187 w 10000"/>
              <a:gd name="connsiteY85" fmla="*/ 7492 h 9830"/>
              <a:gd name="connsiteX86" fmla="*/ 9086 w 10000"/>
              <a:gd name="connsiteY86" fmla="*/ 7365 h 9830"/>
              <a:gd name="connsiteX87" fmla="*/ 8979 w 10000"/>
              <a:gd name="connsiteY87" fmla="*/ 7323 h 9830"/>
              <a:gd name="connsiteX88" fmla="*/ 8906 w 10000"/>
              <a:gd name="connsiteY88" fmla="*/ 7336 h 9830"/>
              <a:gd name="connsiteX89" fmla="*/ 8824 w 10000"/>
              <a:gd name="connsiteY89" fmla="*/ 7223 h 9830"/>
              <a:gd name="connsiteX90" fmla="*/ 8944 w 10000"/>
              <a:gd name="connsiteY90" fmla="*/ 7060 h 9830"/>
              <a:gd name="connsiteX91" fmla="*/ 8802 w 10000"/>
              <a:gd name="connsiteY91" fmla="*/ 7251 h 9830"/>
              <a:gd name="connsiteX92" fmla="*/ 8748 w 10000"/>
              <a:gd name="connsiteY92" fmla="*/ 7230 h 9830"/>
              <a:gd name="connsiteX93" fmla="*/ 8679 w 10000"/>
              <a:gd name="connsiteY93" fmla="*/ 7407 h 9830"/>
              <a:gd name="connsiteX94" fmla="*/ 8588 w 10000"/>
              <a:gd name="connsiteY94" fmla="*/ 7450 h 9830"/>
              <a:gd name="connsiteX95" fmla="*/ 8452 w 10000"/>
              <a:gd name="connsiteY95" fmla="*/ 7520 h 9830"/>
              <a:gd name="connsiteX96" fmla="*/ 8641 w 10000"/>
              <a:gd name="connsiteY96" fmla="*/ 7429 h 9830"/>
              <a:gd name="connsiteX97" fmla="*/ 8723 w 10000"/>
              <a:gd name="connsiteY97" fmla="*/ 7336 h 9830"/>
              <a:gd name="connsiteX98" fmla="*/ 8767 w 10000"/>
              <a:gd name="connsiteY98" fmla="*/ 7237 h 9830"/>
              <a:gd name="connsiteX99" fmla="*/ 8840 w 10000"/>
              <a:gd name="connsiteY99" fmla="*/ 7230 h 9830"/>
              <a:gd name="connsiteX100" fmla="*/ 8944 w 10000"/>
              <a:gd name="connsiteY100" fmla="*/ 7307 h 9830"/>
              <a:gd name="connsiteX101" fmla="*/ 9086 w 10000"/>
              <a:gd name="connsiteY101" fmla="*/ 7365 h 9830"/>
              <a:gd name="connsiteX102" fmla="*/ 9001 w 10000"/>
              <a:gd name="connsiteY102" fmla="*/ 7535 h 9830"/>
              <a:gd name="connsiteX103" fmla="*/ 8897 w 10000"/>
              <a:gd name="connsiteY103" fmla="*/ 7662 h 9830"/>
              <a:gd name="connsiteX104" fmla="*/ 8840 w 10000"/>
              <a:gd name="connsiteY104" fmla="*/ 7677 h 9830"/>
              <a:gd name="connsiteX105" fmla="*/ 8679 w 10000"/>
              <a:gd name="connsiteY105" fmla="*/ 7656 h 9830"/>
              <a:gd name="connsiteX106" fmla="*/ 8446 w 10000"/>
              <a:gd name="connsiteY106" fmla="*/ 7598 h 9830"/>
              <a:gd name="connsiteX107" fmla="*/ 8162 w 10000"/>
              <a:gd name="connsiteY107" fmla="*/ 7520 h 9830"/>
              <a:gd name="connsiteX108" fmla="*/ 7935 w 10000"/>
              <a:gd name="connsiteY108" fmla="*/ 7393 h 9830"/>
              <a:gd name="connsiteX109" fmla="*/ 7765 w 10000"/>
              <a:gd name="connsiteY109" fmla="*/ 7237 h 9830"/>
              <a:gd name="connsiteX110" fmla="*/ 7538 w 10000"/>
              <a:gd name="connsiteY110" fmla="*/ 7067 h 9830"/>
              <a:gd name="connsiteX111" fmla="*/ 7301 w 10000"/>
              <a:gd name="connsiteY111" fmla="*/ 6855 h 9830"/>
              <a:gd name="connsiteX112" fmla="*/ 7141 w 10000"/>
              <a:gd name="connsiteY112" fmla="*/ 6577 h 9830"/>
              <a:gd name="connsiteX113" fmla="*/ 6885 w 10000"/>
              <a:gd name="connsiteY113" fmla="*/ 6351 h 9830"/>
              <a:gd name="connsiteX114" fmla="*/ 6453 w 10000"/>
              <a:gd name="connsiteY114" fmla="*/ 6053 h 9830"/>
              <a:gd name="connsiteX115" fmla="*/ 5523 w 10000"/>
              <a:gd name="connsiteY115" fmla="*/ 5997 h 9830"/>
              <a:gd name="connsiteX116" fmla="*/ 4562 w 10000"/>
              <a:gd name="connsiteY116" fmla="*/ 5933 h 9830"/>
              <a:gd name="connsiteX117" fmla="*/ 3742 w 10000"/>
              <a:gd name="connsiteY117" fmla="*/ 5700 h 9830"/>
              <a:gd name="connsiteX118" fmla="*/ 2601 w 10000"/>
              <a:gd name="connsiteY118" fmla="*/ 4906 h 9830"/>
              <a:gd name="connsiteX119" fmla="*/ 1980 w 10000"/>
              <a:gd name="connsiteY119" fmla="*/ 3998 h 9830"/>
              <a:gd name="connsiteX120" fmla="*/ 1277 w 10000"/>
              <a:gd name="connsiteY120" fmla="*/ 3219 h 9830"/>
              <a:gd name="connsiteX121" fmla="*/ 2926 w 10000"/>
              <a:gd name="connsiteY121" fmla="*/ 5159 h 9830"/>
              <a:gd name="connsiteX122" fmla="*/ 3662 w 10000"/>
              <a:gd name="connsiteY122" fmla="*/ 5715 h 9830"/>
              <a:gd name="connsiteX123" fmla="*/ 3967 w 10000"/>
              <a:gd name="connsiteY123" fmla="*/ 5839 h 9830"/>
              <a:gd name="connsiteX124" fmla="*/ 3599 w 10000"/>
              <a:gd name="connsiteY124" fmla="*/ 7732 h 9830"/>
              <a:gd name="connsiteX125" fmla="*/ 3360 w 10000"/>
              <a:gd name="connsiteY125" fmla="*/ 8936 h 9830"/>
              <a:gd name="connsiteX126" fmla="*/ 3055 w 10000"/>
              <a:gd name="connsiteY126" fmla="*/ 9830 h 9830"/>
              <a:gd name="connsiteX127" fmla="*/ 2565 w 10000"/>
              <a:gd name="connsiteY127" fmla="*/ 9080 h 9830"/>
              <a:gd name="connsiteX0" fmla="*/ 2565 w 10000"/>
              <a:gd name="connsiteY0" fmla="*/ 9237 h 10000"/>
              <a:gd name="connsiteX1" fmla="*/ 1828 w 10000"/>
              <a:gd name="connsiteY1" fmla="*/ 7863 h 10000"/>
              <a:gd name="connsiteX2" fmla="*/ 1257 w 10000"/>
              <a:gd name="connsiteY2" fmla="*/ 6467 h 10000"/>
              <a:gd name="connsiteX3" fmla="*/ 968 w 10000"/>
              <a:gd name="connsiteY3" fmla="*/ 5547 h 10000"/>
              <a:gd name="connsiteX4" fmla="*/ 463 w 10000"/>
              <a:gd name="connsiteY4" fmla="*/ 3822 h 10000"/>
              <a:gd name="connsiteX5" fmla="*/ 181 w 10000"/>
              <a:gd name="connsiteY5" fmla="*/ 2355 h 10000"/>
              <a:gd name="connsiteX6" fmla="*/ 0 w 10000"/>
              <a:gd name="connsiteY6" fmla="*/ 1124 h 10000"/>
              <a:gd name="connsiteX7" fmla="*/ 50 w 10000"/>
              <a:gd name="connsiteY7" fmla="*/ 57 h 10000"/>
              <a:gd name="connsiteX8" fmla="*/ 309 w 10000"/>
              <a:gd name="connsiteY8" fmla="*/ 0 h 10000"/>
              <a:gd name="connsiteX9" fmla="*/ 820 w 10000"/>
              <a:gd name="connsiteY9" fmla="*/ 0 h 10000"/>
              <a:gd name="connsiteX10" fmla="*/ 1576 w 10000"/>
              <a:gd name="connsiteY10" fmla="*/ 144 h 10000"/>
              <a:gd name="connsiteX11" fmla="*/ 2355 w 10000"/>
              <a:gd name="connsiteY11" fmla="*/ 462 h 10000"/>
              <a:gd name="connsiteX12" fmla="*/ 3058 w 10000"/>
              <a:gd name="connsiteY12" fmla="*/ 801 h 10000"/>
              <a:gd name="connsiteX13" fmla="*/ 3941 w 10000"/>
              <a:gd name="connsiteY13" fmla="*/ 1413 h 10000"/>
              <a:gd name="connsiteX14" fmla="*/ 4994 w 10000"/>
              <a:gd name="connsiteY14" fmla="*/ 2430 h 10000"/>
              <a:gd name="connsiteX15" fmla="*/ 5555 w 10000"/>
              <a:gd name="connsiteY15" fmla="*/ 2956 h 10000"/>
              <a:gd name="connsiteX16" fmla="*/ 6299 w 10000"/>
              <a:gd name="connsiteY16" fmla="*/ 3468 h 10000"/>
              <a:gd name="connsiteX17" fmla="*/ 6649 w 10000"/>
              <a:gd name="connsiteY17" fmla="*/ 3655 h 10000"/>
              <a:gd name="connsiteX18" fmla="*/ 6860 w 10000"/>
              <a:gd name="connsiteY18" fmla="*/ 3744 h 10000"/>
              <a:gd name="connsiteX19" fmla="*/ 7182 w 10000"/>
              <a:gd name="connsiteY19" fmla="*/ 3872 h 10000"/>
              <a:gd name="connsiteX20" fmla="*/ 7415 w 10000"/>
              <a:gd name="connsiteY20" fmla="*/ 3924 h 10000"/>
              <a:gd name="connsiteX21" fmla="*/ 7689 w 10000"/>
              <a:gd name="connsiteY21" fmla="*/ 3872 h 10000"/>
              <a:gd name="connsiteX22" fmla="*/ 7970 w 10000"/>
              <a:gd name="connsiteY22" fmla="*/ 3815 h 10000"/>
              <a:gd name="connsiteX23" fmla="*/ 8291 w 10000"/>
              <a:gd name="connsiteY23" fmla="*/ 3867 h 10000"/>
              <a:gd name="connsiteX24" fmla="*/ 8430 w 10000"/>
              <a:gd name="connsiteY24" fmla="*/ 4002 h 10000"/>
              <a:gd name="connsiteX25" fmla="*/ 8496 w 10000"/>
              <a:gd name="connsiteY25" fmla="*/ 4291 h 10000"/>
              <a:gd name="connsiteX26" fmla="*/ 8307 w 10000"/>
              <a:gd name="connsiteY26" fmla="*/ 4168 h 10000"/>
              <a:gd name="connsiteX27" fmla="*/ 8496 w 10000"/>
              <a:gd name="connsiteY27" fmla="*/ 4291 h 10000"/>
              <a:gd name="connsiteX28" fmla="*/ 8591 w 10000"/>
              <a:gd name="connsiteY28" fmla="*/ 4283 h 10000"/>
              <a:gd name="connsiteX29" fmla="*/ 8745 w 10000"/>
              <a:gd name="connsiteY29" fmla="*/ 4393 h 10000"/>
              <a:gd name="connsiteX30" fmla="*/ 8919 w 10000"/>
              <a:gd name="connsiteY30" fmla="*/ 4498 h 10000"/>
              <a:gd name="connsiteX31" fmla="*/ 9095 w 10000"/>
              <a:gd name="connsiteY31" fmla="*/ 4573 h 10000"/>
              <a:gd name="connsiteX32" fmla="*/ 9376 w 10000"/>
              <a:gd name="connsiteY32" fmla="*/ 4730 h 10000"/>
              <a:gd name="connsiteX33" fmla="*/ 9546 w 10000"/>
              <a:gd name="connsiteY33" fmla="*/ 4882 h 10000"/>
              <a:gd name="connsiteX34" fmla="*/ 9678 w 10000"/>
              <a:gd name="connsiteY34" fmla="*/ 4918 h 10000"/>
              <a:gd name="connsiteX35" fmla="*/ 9745 w 10000"/>
              <a:gd name="connsiteY35" fmla="*/ 4927 h 10000"/>
              <a:gd name="connsiteX36" fmla="*/ 9871 w 10000"/>
              <a:gd name="connsiteY36" fmla="*/ 4968 h 10000"/>
              <a:gd name="connsiteX37" fmla="*/ 9943 w 10000"/>
              <a:gd name="connsiteY37" fmla="*/ 5119 h 10000"/>
              <a:gd name="connsiteX38" fmla="*/ 9968 w 10000"/>
              <a:gd name="connsiteY38" fmla="*/ 5314 h 10000"/>
              <a:gd name="connsiteX39" fmla="*/ 10000 w 10000"/>
              <a:gd name="connsiteY39" fmla="*/ 5617 h 10000"/>
              <a:gd name="connsiteX40" fmla="*/ 9915 w 10000"/>
              <a:gd name="connsiteY40" fmla="*/ 5848 h 10000"/>
              <a:gd name="connsiteX41" fmla="*/ 9817 w 10000"/>
              <a:gd name="connsiteY41" fmla="*/ 5949 h 10000"/>
              <a:gd name="connsiteX42" fmla="*/ 9663 w 10000"/>
              <a:gd name="connsiteY42" fmla="*/ 5949 h 10000"/>
              <a:gd name="connsiteX43" fmla="*/ 9499 w 10000"/>
              <a:gd name="connsiteY43" fmla="*/ 5956 h 10000"/>
              <a:gd name="connsiteX44" fmla="*/ 9303 w 10000"/>
              <a:gd name="connsiteY44" fmla="*/ 5878 h 10000"/>
              <a:gd name="connsiteX45" fmla="*/ 9247 w 10000"/>
              <a:gd name="connsiteY45" fmla="*/ 5885 h 10000"/>
              <a:gd name="connsiteX46" fmla="*/ 9215 w 10000"/>
              <a:gd name="connsiteY46" fmla="*/ 5625 h 10000"/>
              <a:gd name="connsiteX47" fmla="*/ 9228 w 10000"/>
              <a:gd name="connsiteY47" fmla="*/ 5460 h 10000"/>
              <a:gd name="connsiteX48" fmla="*/ 9234 w 10000"/>
              <a:gd name="connsiteY48" fmla="*/ 5632 h 10000"/>
              <a:gd name="connsiteX49" fmla="*/ 9253 w 10000"/>
              <a:gd name="connsiteY49" fmla="*/ 5814 h 10000"/>
              <a:gd name="connsiteX50" fmla="*/ 9281 w 10000"/>
              <a:gd name="connsiteY50" fmla="*/ 5897 h 10000"/>
              <a:gd name="connsiteX51" fmla="*/ 9199 w 10000"/>
              <a:gd name="connsiteY51" fmla="*/ 6078 h 10000"/>
              <a:gd name="connsiteX52" fmla="*/ 9183 w 10000"/>
              <a:gd name="connsiteY52" fmla="*/ 6245 h 10000"/>
              <a:gd name="connsiteX53" fmla="*/ 9202 w 10000"/>
              <a:gd name="connsiteY53" fmla="*/ 6036 h 10000"/>
              <a:gd name="connsiteX54" fmla="*/ 9269 w 10000"/>
              <a:gd name="connsiteY54" fmla="*/ 5863 h 10000"/>
              <a:gd name="connsiteX55" fmla="*/ 9354 w 10000"/>
              <a:gd name="connsiteY55" fmla="*/ 5927 h 10000"/>
              <a:gd name="connsiteX56" fmla="*/ 9433 w 10000"/>
              <a:gd name="connsiteY56" fmla="*/ 6051 h 10000"/>
              <a:gd name="connsiteX57" fmla="*/ 9521 w 10000"/>
              <a:gd name="connsiteY57" fmla="*/ 6101 h 10000"/>
              <a:gd name="connsiteX58" fmla="*/ 9641 w 10000"/>
              <a:gd name="connsiteY58" fmla="*/ 6122 h 10000"/>
              <a:gd name="connsiteX59" fmla="*/ 9694 w 10000"/>
              <a:gd name="connsiteY59" fmla="*/ 6174 h 10000"/>
              <a:gd name="connsiteX60" fmla="*/ 9738 w 10000"/>
              <a:gd name="connsiteY60" fmla="*/ 6201 h 10000"/>
              <a:gd name="connsiteX61" fmla="*/ 9839 w 10000"/>
              <a:gd name="connsiteY61" fmla="*/ 6252 h 10000"/>
              <a:gd name="connsiteX62" fmla="*/ 9883 w 10000"/>
              <a:gd name="connsiteY62" fmla="*/ 6353 h 10000"/>
              <a:gd name="connsiteX63" fmla="*/ 9918 w 10000"/>
              <a:gd name="connsiteY63" fmla="*/ 6418 h 10000"/>
              <a:gd name="connsiteX64" fmla="*/ 9927 w 10000"/>
              <a:gd name="connsiteY64" fmla="*/ 6546 h 10000"/>
              <a:gd name="connsiteX65" fmla="*/ 9887 w 10000"/>
              <a:gd name="connsiteY65" fmla="*/ 6814 h 10000"/>
              <a:gd name="connsiteX66" fmla="*/ 9798 w 10000"/>
              <a:gd name="connsiteY66" fmla="*/ 7039 h 10000"/>
              <a:gd name="connsiteX67" fmla="*/ 9697 w 10000"/>
              <a:gd name="connsiteY67" fmla="*/ 7118 h 10000"/>
              <a:gd name="connsiteX68" fmla="*/ 9574 w 10000"/>
              <a:gd name="connsiteY68" fmla="*/ 7066 h 10000"/>
              <a:gd name="connsiteX69" fmla="*/ 9351 w 10000"/>
              <a:gd name="connsiteY69" fmla="*/ 6886 h 10000"/>
              <a:gd name="connsiteX70" fmla="*/ 9209 w 10000"/>
              <a:gd name="connsiteY70" fmla="*/ 6829 h 10000"/>
              <a:gd name="connsiteX71" fmla="*/ 9158 w 10000"/>
              <a:gd name="connsiteY71" fmla="*/ 6771 h 10000"/>
              <a:gd name="connsiteX72" fmla="*/ 9224 w 10000"/>
              <a:gd name="connsiteY72" fmla="*/ 6634 h 10000"/>
              <a:gd name="connsiteX73" fmla="*/ 9142 w 10000"/>
              <a:gd name="connsiteY73" fmla="*/ 6771 h 10000"/>
              <a:gd name="connsiteX74" fmla="*/ 9035 w 10000"/>
              <a:gd name="connsiteY74" fmla="*/ 6974 h 10000"/>
              <a:gd name="connsiteX75" fmla="*/ 9161 w 10000"/>
              <a:gd name="connsiteY75" fmla="*/ 6726 h 10000"/>
              <a:gd name="connsiteX76" fmla="*/ 9281 w 10000"/>
              <a:gd name="connsiteY76" fmla="*/ 6859 h 10000"/>
              <a:gd name="connsiteX77" fmla="*/ 9474 w 10000"/>
              <a:gd name="connsiteY77" fmla="*/ 6982 h 10000"/>
              <a:gd name="connsiteX78" fmla="*/ 9596 w 10000"/>
              <a:gd name="connsiteY78" fmla="*/ 7039 h 10000"/>
              <a:gd name="connsiteX79" fmla="*/ 9650 w 10000"/>
              <a:gd name="connsiteY79" fmla="*/ 7059 h 10000"/>
              <a:gd name="connsiteX80" fmla="*/ 9707 w 10000"/>
              <a:gd name="connsiteY80" fmla="*/ 7348 h 10000"/>
              <a:gd name="connsiteX81" fmla="*/ 9678 w 10000"/>
              <a:gd name="connsiteY81" fmla="*/ 7613 h 10000"/>
              <a:gd name="connsiteX82" fmla="*/ 9546 w 10000"/>
              <a:gd name="connsiteY82" fmla="*/ 7688 h 10000"/>
              <a:gd name="connsiteX83" fmla="*/ 9436 w 10000"/>
              <a:gd name="connsiteY83" fmla="*/ 7681 h 10000"/>
              <a:gd name="connsiteX84" fmla="*/ 9310 w 10000"/>
              <a:gd name="connsiteY84" fmla="*/ 7681 h 10000"/>
              <a:gd name="connsiteX85" fmla="*/ 9187 w 10000"/>
              <a:gd name="connsiteY85" fmla="*/ 7622 h 10000"/>
              <a:gd name="connsiteX86" fmla="*/ 9086 w 10000"/>
              <a:gd name="connsiteY86" fmla="*/ 7492 h 10000"/>
              <a:gd name="connsiteX87" fmla="*/ 8979 w 10000"/>
              <a:gd name="connsiteY87" fmla="*/ 7450 h 10000"/>
              <a:gd name="connsiteX88" fmla="*/ 8906 w 10000"/>
              <a:gd name="connsiteY88" fmla="*/ 7463 h 10000"/>
              <a:gd name="connsiteX89" fmla="*/ 8824 w 10000"/>
              <a:gd name="connsiteY89" fmla="*/ 7348 h 10000"/>
              <a:gd name="connsiteX90" fmla="*/ 8944 w 10000"/>
              <a:gd name="connsiteY90" fmla="*/ 7182 h 10000"/>
              <a:gd name="connsiteX91" fmla="*/ 8802 w 10000"/>
              <a:gd name="connsiteY91" fmla="*/ 7376 h 10000"/>
              <a:gd name="connsiteX92" fmla="*/ 8748 w 10000"/>
              <a:gd name="connsiteY92" fmla="*/ 7355 h 10000"/>
              <a:gd name="connsiteX93" fmla="*/ 8679 w 10000"/>
              <a:gd name="connsiteY93" fmla="*/ 7535 h 10000"/>
              <a:gd name="connsiteX94" fmla="*/ 8588 w 10000"/>
              <a:gd name="connsiteY94" fmla="*/ 7579 h 10000"/>
              <a:gd name="connsiteX95" fmla="*/ 8452 w 10000"/>
              <a:gd name="connsiteY95" fmla="*/ 7650 h 10000"/>
              <a:gd name="connsiteX96" fmla="*/ 8641 w 10000"/>
              <a:gd name="connsiteY96" fmla="*/ 7557 h 10000"/>
              <a:gd name="connsiteX97" fmla="*/ 8723 w 10000"/>
              <a:gd name="connsiteY97" fmla="*/ 7463 h 10000"/>
              <a:gd name="connsiteX98" fmla="*/ 8767 w 10000"/>
              <a:gd name="connsiteY98" fmla="*/ 7362 h 10000"/>
              <a:gd name="connsiteX99" fmla="*/ 8840 w 10000"/>
              <a:gd name="connsiteY99" fmla="*/ 7355 h 10000"/>
              <a:gd name="connsiteX100" fmla="*/ 8944 w 10000"/>
              <a:gd name="connsiteY100" fmla="*/ 7433 h 10000"/>
              <a:gd name="connsiteX101" fmla="*/ 9086 w 10000"/>
              <a:gd name="connsiteY101" fmla="*/ 7492 h 10000"/>
              <a:gd name="connsiteX102" fmla="*/ 9001 w 10000"/>
              <a:gd name="connsiteY102" fmla="*/ 7665 h 10000"/>
              <a:gd name="connsiteX103" fmla="*/ 8897 w 10000"/>
              <a:gd name="connsiteY103" fmla="*/ 7795 h 10000"/>
              <a:gd name="connsiteX104" fmla="*/ 8840 w 10000"/>
              <a:gd name="connsiteY104" fmla="*/ 7810 h 10000"/>
              <a:gd name="connsiteX105" fmla="*/ 8679 w 10000"/>
              <a:gd name="connsiteY105" fmla="*/ 7788 h 10000"/>
              <a:gd name="connsiteX106" fmla="*/ 8446 w 10000"/>
              <a:gd name="connsiteY106" fmla="*/ 7729 h 10000"/>
              <a:gd name="connsiteX107" fmla="*/ 8162 w 10000"/>
              <a:gd name="connsiteY107" fmla="*/ 7650 h 10000"/>
              <a:gd name="connsiteX108" fmla="*/ 7935 w 10000"/>
              <a:gd name="connsiteY108" fmla="*/ 7521 h 10000"/>
              <a:gd name="connsiteX109" fmla="*/ 7765 w 10000"/>
              <a:gd name="connsiteY109" fmla="*/ 7362 h 10000"/>
              <a:gd name="connsiteX110" fmla="*/ 7538 w 10000"/>
              <a:gd name="connsiteY110" fmla="*/ 7189 h 10000"/>
              <a:gd name="connsiteX111" fmla="*/ 7301 w 10000"/>
              <a:gd name="connsiteY111" fmla="*/ 6974 h 10000"/>
              <a:gd name="connsiteX112" fmla="*/ 7141 w 10000"/>
              <a:gd name="connsiteY112" fmla="*/ 6691 h 10000"/>
              <a:gd name="connsiteX113" fmla="*/ 6885 w 10000"/>
              <a:gd name="connsiteY113" fmla="*/ 6461 h 10000"/>
              <a:gd name="connsiteX114" fmla="*/ 6453 w 10000"/>
              <a:gd name="connsiteY114" fmla="*/ 6158 h 10000"/>
              <a:gd name="connsiteX115" fmla="*/ 5523 w 10000"/>
              <a:gd name="connsiteY115" fmla="*/ 6101 h 10000"/>
              <a:gd name="connsiteX116" fmla="*/ 4562 w 10000"/>
              <a:gd name="connsiteY116" fmla="*/ 6036 h 10000"/>
              <a:gd name="connsiteX117" fmla="*/ 3742 w 10000"/>
              <a:gd name="connsiteY117" fmla="*/ 5799 h 10000"/>
              <a:gd name="connsiteX118" fmla="*/ 2601 w 10000"/>
              <a:gd name="connsiteY118" fmla="*/ 4991 h 10000"/>
              <a:gd name="connsiteX119" fmla="*/ 1980 w 10000"/>
              <a:gd name="connsiteY119" fmla="*/ 4067 h 10000"/>
              <a:gd name="connsiteX120" fmla="*/ 1277 w 10000"/>
              <a:gd name="connsiteY120" fmla="*/ 3275 h 10000"/>
              <a:gd name="connsiteX121" fmla="*/ 2926 w 10000"/>
              <a:gd name="connsiteY121" fmla="*/ 5248 h 10000"/>
              <a:gd name="connsiteX122" fmla="*/ 3662 w 10000"/>
              <a:gd name="connsiteY122" fmla="*/ 5814 h 10000"/>
              <a:gd name="connsiteX123" fmla="*/ 3967 w 10000"/>
              <a:gd name="connsiteY123" fmla="*/ 5940 h 10000"/>
              <a:gd name="connsiteX124" fmla="*/ 3599 w 10000"/>
              <a:gd name="connsiteY124" fmla="*/ 7866 h 10000"/>
              <a:gd name="connsiteX125" fmla="*/ 3180 w 10000"/>
              <a:gd name="connsiteY125" fmla="*/ 8969 h 10000"/>
              <a:gd name="connsiteX126" fmla="*/ 3055 w 10000"/>
              <a:gd name="connsiteY126" fmla="*/ 10000 h 10000"/>
              <a:gd name="connsiteX127" fmla="*/ 2565 w 10000"/>
              <a:gd name="connsiteY127" fmla="*/ 9237 h 10000"/>
              <a:gd name="connsiteX0" fmla="*/ 2565 w 10000"/>
              <a:gd name="connsiteY0" fmla="*/ 9237 h 10000"/>
              <a:gd name="connsiteX1" fmla="*/ 1828 w 10000"/>
              <a:gd name="connsiteY1" fmla="*/ 7863 h 10000"/>
              <a:gd name="connsiteX2" fmla="*/ 1257 w 10000"/>
              <a:gd name="connsiteY2" fmla="*/ 6467 h 10000"/>
              <a:gd name="connsiteX3" fmla="*/ 968 w 10000"/>
              <a:gd name="connsiteY3" fmla="*/ 5547 h 10000"/>
              <a:gd name="connsiteX4" fmla="*/ 463 w 10000"/>
              <a:gd name="connsiteY4" fmla="*/ 3822 h 10000"/>
              <a:gd name="connsiteX5" fmla="*/ 181 w 10000"/>
              <a:gd name="connsiteY5" fmla="*/ 2355 h 10000"/>
              <a:gd name="connsiteX6" fmla="*/ 0 w 10000"/>
              <a:gd name="connsiteY6" fmla="*/ 1124 h 10000"/>
              <a:gd name="connsiteX7" fmla="*/ 50 w 10000"/>
              <a:gd name="connsiteY7" fmla="*/ 57 h 10000"/>
              <a:gd name="connsiteX8" fmla="*/ 309 w 10000"/>
              <a:gd name="connsiteY8" fmla="*/ 0 h 10000"/>
              <a:gd name="connsiteX9" fmla="*/ 820 w 10000"/>
              <a:gd name="connsiteY9" fmla="*/ 0 h 10000"/>
              <a:gd name="connsiteX10" fmla="*/ 1576 w 10000"/>
              <a:gd name="connsiteY10" fmla="*/ 144 h 10000"/>
              <a:gd name="connsiteX11" fmla="*/ 2355 w 10000"/>
              <a:gd name="connsiteY11" fmla="*/ 462 h 10000"/>
              <a:gd name="connsiteX12" fmla="*/ 3058 w 10000"/>
              <a:gd name="connsiteY12" fmla="*/ 801 h 10000"/>
              <a:gd name="connsiteX13" fmla="*/ 3941 w 10000"/>
              <a:gd name="connsiteY13" fmla="*/ 1413 h 10000"/>
              <a:gd name="connsiteX14" fmla="*/ 4994 w 10000"/>
              <a:gd name="connsiteY14" fmla="*/ 2430 h 10000"/>
              <a:gd name="connsiteX15" fmla="*/ 5555 w 10000"/>
              <a:gd name="connsiteY15" fmla="*/ 2956 h 10000"/>
              <a:gd name="connsiteX16" fmla="*/ 6299 w 10000"/>
              <a:gd name="connsiteY16" fmla="*/ 3468 h 10000"/>
              <a:gd name="connsiteX17" fmla="*/ 6649 w 10000"/>
              <a:gd name="connsiteY17" fmla="*/ 3655 h 10000"/>
              <a:gd name="connsiteX18" fmla="*/ 6860 w 10000"/>
              <a:gd name="connsiteY18" fmla="*/ 3744 h 10000"/>
              <a:gd name="connsiteX19" fmla="*/ 7182 w 10000"/>
              <a:gd name="connsiteY19" fmla="*/ 3872 h 10000"/>
              <a:gd name="connsiteX20" fmla="*/ 7415 w 10000"/>
              <a:gd name="connsiteY20" fmla="*/ 3924 h 10000"/>
              <a:gd name="connsiteX21" fmla="*/ 7689 w 10000"/>
              <a:gd name="connsiteY21" fmla="*/ 3872 h 10000"/>
              <a:gd name="connsiteX22" fmla="*/ 7970 w 10000"/>
              <a:gd name="connsiteY22" fmla="*/ 3815 h 10000"/>
              <a:gd name="connsiteX23" fmla="*/ 8291 w 10000"/>
              <a:gd name="connsiteY23" fmla="*/ 3867 h 10000"/>
              <a:gd name="connsiteX24" fmla="*/ 8430 w 10000"/>
              <a:gd name="connsiteY24" fmla="*/ 4002 h 10000"/>
              <a:gd name="connsiteX25" fmla="*/ 8496 w 10000"/>
              <a:gd name="connsiteY25" fmla="*/ 4291 h 10000"/>
              <a:gd name="connsiteX26" fmla="*/ 8307 w 10000"/>
              <a:gd name="connsiteY26" fmla="*/ 4168 h 10000"/>
              <a:gd name="connsiteX27" fmla="*/ 8496 w 10000"/>
              <a:gd name="connsiteY27" fmla="*/ 4291 h 10000"/>
              <a:gd name="connsiteX28" fmla="*/ 8591 w 10000"/>
              <a:gd name="connsiteY28" fmla="*/ 4283 h 10000"/>
              <a:gd name="connsiteX29" fmla="*/ 8745 w 10000"/>
              <a:gd name="connsiteY29" fmla="*/ 4393 h 10000"/>
              <a:gd name="connsiteX30" fmla="*/ 8919 w 10000"/>
              <a:gd name="connsiteY30" fmla="*/ 4498 h 10000"/>
              <a:gd name="connsiteX31" fmla="*/ 9095 w 10000"/>
              <a:gd name="connsiteY31" fmla="*/ 4573 h 10000"/>
              <a:gd name="connsiteX32" fmla="*/ 9376 w 10000"/>
              <a:gd name="connsiteY32" fmla="*/ 4730 h 10000"/>
              <a:gd name="connsiteX33" fmla="*/ 9546 w 10000"/>
              <a:gd name="connsiteY33" fmla="*/ 4882 h 10000"/>
              <a:gd name="connsiteX34" fmla="*/ 9678 w 10000"/>
              <a:gd name="connsiteY34" fmla="*/ 4918 h 10000"/>
              <a:gd name="connsiteX35" fmla="*/ 9745 w 10000"/>
              <a:gd name="connsiteY35" fmla="*/ 4927 h 10000"/>
              <a:gd name="connsiteX36" fmla="*/ 9871 w 10000"/>
              <a:gd name="connsiteY36" fmla="*/ 4968 h 10000"/>
              <a:gd name="connsiteX37" fmla="*/ 9943 w 10000"/>
              <a:gd name="connsiteY37" fmla="*/ 5119 h 10000"/>
              <a:gd name="connsiteX38" fmla="*/ 9968 w 10000"/>
              <a:gd name="connsiteY38" fmla="*/ 5314 h 10000"/>
              <a:gd name="connsiteX39" fmla="*/ 10000 w 10000"/>
              <a:gd name="connsiteY39" fmla="*/ 5617 h 10000"/>
              <a:gd name="connsiteX40" fmla="*/ 9915 w 10000"/>
              <a:gd name="connsiteY40" fmla="*/ 5848 h 10000"/>
              <a:gd name="connsiteX41" fmla="*/ 9817 w 10000"/>
              <a:gd name="connsiteY41" fmla="*/ 5949 h 10000"/>
              <a:gd name="connsiteX42" fmla="*/ 9663 w 10000"/>
              <a:gd name="connsiteY42" fmla="*/ 5949 h 10000"/>
              <a:gd name="connsiteX43" fmla="*/ 9499 w 10000"/>
              <a:gd name="connsiteY43" fmla="*/ 5956 h 10000"/>
              <a:gd name="connsiteX44" fmla="*/ 9303 w 10000"/>
              <a:gd name="connsiteY44" fmla="*/ 5878 h 10000"/>
              <a:gd name="connsiteX45" fmla="*/ 9247 w 10000"/>
              <a:gd name="connsiteY45" fmla="*/ 5885 h 10000"/>
              <a:gd name="connsiteX46" fmla="*/ 9215 w 10000"/>
              <a:gd name="connsiteY46" fmla="*/ 5625 h 10000"/>
              <a:gd name="connsiteX47" fmla="*/ 9228 w 10000"/>
              <a:gd name="connsiteY47" fmla="*/ 5460 h 10000"/>
              <a:gd name="connsiteX48" fmla="*/ 9234 w 10000"/>
              <a:gd name="connsiteY48" fmla="*/ 5632 h 10000"/>
              <a:gd name="connsiteX49" fmla="*/ 9253 w 10000"/>
              <a:gd name="connsiteY49" fmla="*/ 5814 h 10000"/>
              <a:gd name="connsiteX50" fmla="*/ 9281 w 10000"/>
              <a:gd name="connsiteY50" fmla="*/ 5897 h 10000"/>
              <a:gd name="connsiteX51" fmla="*/ 9199 w 10000"/>
              <a:gd name="connsiteY51" fmla="*/ 6078 h 10000"/>
              <a:gd name="connsiteX52" fmla="*/ 9183 w 10000"/>
              <a:gd name="connsiteY52" fmla="*/ 6245 h 10000"/>
              <a:gd name="connsiteX53" fmla="*/ 9202 w 10000"/>
              <a:gd name="connsiteY53" fmla="*/ 6036 h 10000"/>
              <a:gd name="connsiteX54" fmla="*/ 9269 w 10000"/>
              <a:gd name="connsiteY54" fmla="*/ 5863 h 10000"/>
              <a:gd name="connsiteX55" fmla="*/ 9354 w 10000"/>
              <a:gd name="connsiteY55" fmla="*/ 5927 h 10000"/>
              <a:gd name="connsiteX56" fmla="*/ 9433 w 10000"/>
              <a:gd name="connsiteY56" fmla="*/ 6051 h 10000"/>
              <a:gd name="connsiteX57" fmla="*/ 9521 w 10000"/>
              <a:gd name="connsiteY57" fmla="*/ 6101 h 10000"/>
              <a:gd name="connsiteX58" fmla="*/ 9641 w 10000"/>
              <a:gd name="connsiteY58" fmla="*/ 6122 h 10000"/>
              <a:gd name="connsiteX59" fmla="*/ 9694 w 10000"/>
              <a:gd name="connsiteY59" fmla="*/ 6174 h 10000"/>
              <a:gd name="connsiteX60" fmla="*/ 9738 w 10000"/>
              <a:gd name="connsiteY60" fmla="*/ 6201 h 10000"/>
              <a:gd name="connsiteX61" fmla="*/ 9839 w 10000"/>
              <a:gd name="connsiteY61" fmla="*/ 6252 h 10000"/>
              <a:gd name="connsiteX62" fmla="*/ 9883 w 10000"/>
              <a:gd name="connsiteY62" fmla="*/ 6353 h 10000"/>
              <a:gd name="connsiteX63" fmla="*/ 9918 w 10000"/>
              <a:gd name="connsiteY63" fmla="*/ 6418 h 10000"/>
              <a:gd name="connsiteX64" fmla="*/ 9927 w 10000"/>
              <a:gd name="connsiteY64" fmla="*/ 6546 h 10000"/>
              <a:gd name="connsiteX65" fmla="*/ 9887 w 10000"/>
              <a:gd name="connsiteY65" fmla="*/ 6814 h 10000"/>
              <a:gd name="connsiteX66" fmla="*/ 9798 w 10000"/>
              <a:gd name="connsiteY66" fmla="*/ 7039 h 10000"/>
              <a:gd name="connsiteX67" fmla="*/ 9697 w 10000"/>
              <a:gd name="connsiteY67" fmla="*/ 7118 h 10000"/>
              <a:gd name="connsiteX68" fmla="*/ 9574 w 10000"/>
              <a:gd name="connsiteY68" fmla="*/ 7066 h 10000"/>
              <a:gd name="connsiteX69" fmla="*/ 9351 w 10000"/>
              <a:gd name="connsiteY69" fmla="*/ 6886 h 10000"/>
              <a:gd name="connsiteX70" fmla="*/ 9209 w 10000"/>
              <a:gd name="connsiteY70" fmla="*/ 6829 h 10000"/>
              <a:gd name="connsiteX71" fmla="*/ 9158 w 10000"/>
              <a:gd name="connsiteY71" fmla="*/ 6771 h 10000"/>
              <a:gd name="connsiteX72" fmla="*/ 9224 w 10000"/>
              <a:gd name="connsiteY72" fmla="*/ 6634 h 10000"/>
              <a:gd name="connsiteX73" fmla="*/ 9142 w 10000"/>
              <a:gd name="connsiteY73" fmla="*/ 6771 h 10000"/>
              <a:gd name="connsiteX74" fmla="*/ 9035 w 10000"/>
              <a:gd name="connsiteY74" fmla="*/ 6974 h 10000"/>
              <a:gd name="connsiteX75" fmla="*/ 9161 w 10000"/>
              <a:gd name="connsiteY75" fmla="*/ 6726 h 10000"/>
              <a:gd name="connsiteX76" fmla="*/ 9281 w 10000"/>
              <a:gd name="connsiteY76" fmla="*/ 6859 h 10000"/>
              <a:gd name="connsiteX77" fmla="*/ 9474 w 10000"/>
              <a:gd name="connsiteY77" fmla="*/ 6982 h 10000"/>
              <a:gd name="connsiteX78" fmla="*/ 9596 w 10000"/>
              <a:gd name="connsiteY78" fmla="*/ 7039 h 10000"/>
              <a:gd name="connsiteX79" fmla="*/ 9650 w 10000"/>
              <a:gd name="connsiteY79" fmla="*/ 7059 h 10000"/>
              <a:gd name="connsiteX80" fmla="*/ 9707 w 10000"/>
              <a:gd name="connsiteY80" fmla="*/ 7348 h 10000"/>
              <a:gd name="connsiteX81" fmla="*/ 9678 w 10000"/>
              <a:gd name="connsiteY81" fmla="*/ 7613 h 10000"/>
              <a:gd name="connsiteX82" fmla="*/ 9546 w 10000"/>
              <a:gd name="connsiteY82" fmla="*/ 7688 h 10000"/>
              <a:gd name="connsiteX83" fmla="*/ 9436 w 10000"/>
              <a:gd name="connsiteY83" fmla="*/ 7681 h 10000"/>
              <a:gd name="connsiteX84" fmla="*/ 9310 w 10000"/>
              <a:gd name="connsiteY84" fmla="*/ 7681 h 10000"/>
              <a:gd name="connsiteX85" fmla="*/ 9187 w 10000"/>
              <a:gd name="connsiteY85" fmla="*/ 7622 h 10000"/>
              <a:gd name="connsiteX86" fmla="*/ 9086 w 10000"/>
              <a:gd name="connsiteY86" fmla="*/ 7492 h 10000"/>
              <a:gd name="connsiteX87" fmla="*/ 8979 w 10000"/>
              <a:gd name="connsiteY87" fmla="*/ 7450 h 10000"/>
              <a:gd name="connsiteX88" fmla="*/ 8906 w 10000"/>
              <a:gd name="connsiteY88" fmla="*/ 7463 h 10000"/>
              <a:gd name="connsiteX89" fmla="*/ 8824 w 10000"/>
              <a:gd name="connsiteY89" fmla="*/ 7348 h 10000"/>
              <a:gd name="connsiteX90" fmla="*/ 8944 w 10000"/>
              <a:gd name="connsiteY90" fmla="*/ 7182 h 10000"/>
              <a:gd name="connsiteX91" fmla="*/ 8802 w 10000"/>
              <a:gd name="connsiteY91" fmla="*/ 7376 h 10000"/>
              <a:gd name="connsiteX92" fmla="*/ 8748 w 10000"/>
              <a:gd name="connsiteY92" fmla="*/ 7355 h 10000"/>
              <a:gd name="connsiteX93" fmla="*/ 8679 w 10000"/>
              <a:gd name="connsiteY93" fmla="*/ 7535 h 10000"/>
              <a:gd name="connsiteX94" fmla="*/ 8588 w 10000"/>
              <a:gd name="connsiteY94" fmla="*/ 7579 h 10000"/>
              <a:gd name="connsiteX95" fmla="*/ 8452 w 10000"/>
              <a:gd name="connsiteY95" fmla="*/ 7650 h 10000"/>
              <a:gd name="connsiteX96" fmla="*/ 8641 w 10000"/>
              <a:gd name="connsiteY96" fmla="*/ 7557 h 10000"/>
              <a:gd name="connsiteX97" fmla="*/ 8723 w 10000"/>
              <a:gd name="connsiteY97" fmla="*/ 7463 h 10000"/>
              <a:gd name="connsiteX98" fmla="*/ 8767 w 10000"/>
              <a:gd name="connsiteY98" fmla="*/ 7362 h 10000"/>
              <a:gd name="connsiteX99" fmla="*/ 8840 w 10000"/>
              <a:gd name="connsiteY99" fmla="*/ 7355 h 10000"/>
              <a:gd name="connsiteX100" fmla="*/ 8944 w 10000"/>
              <a:gd name="connsiteY100" fmla="*/ 7433 h 10000"/>
              <a:gd name="connsiteX101" fmla="*/ 9086 w 10000"/>
              <a:gd name="connsiteY101" fmla="*/ 7492 h 10000"/>
              <a:gd name="connsiteX102" fmla="*/ 9001 w 10000"/>
              <a:gd name="connsiteY102" fmla="*/ 7665 h 10000"/>
              <a:gd name="connsiteX103" fmla="*/ 8897 w 10000"/>
              <a:gd name="connsiteY103" fmla="*/ 7795 h 10000"/>
              <a:gd name="connsiteX104" fmla="*/ 8840 w 10000"/>
              <a:gd name="connsiteY104" fmla="*/ 7810 h 10000"/>
              <a:gd name="connsiteX105" fmla="*/ 8679 w 10000"/>
              <a:gd name="connsiteY105" fmla="*/ 7788 h 10000"/>
              <a:gd name="connsiteX106" fmla="*/ 8446 w 10000"/>
              <a:gd name="connsiteY106" fmla="*/ 7729 h 10000"/>
              <a:gd name="connsiteX107" fmla="*/ 8162 w 10000"/>
              <a:gd name="connsiteY107" fmla="*/ 7650 h 10000"/>
              <a:gd name="connsiteX108" fmla="*/ 7935 w 10000"/>
              <a:gd name="connsiteY108" fmla="*/ 7521 h 10000"/>
              <a:gd name="connsiteX109" fmla="*/ 7765 w 10000"/>
              <a:gd name="connsiteY109" fmla="*/ 7362 h 10000"/>
              <a:gd name="connsiteX110" fmla="*/ 7538 w 10000"/>
              <a:gd name="connsiteY110" fmla="*/ 7189 h 10000"/>
              <a:gd name="connsiteX111" fmla="*/ 7301 w 10000"/>
              <a:gd name="connsiteY111" fmla="*/ 6974 h 10000"/>
              <a:gd name="connsiteX112" fmla="*/ 7141 w 10000"/>
              <a:gd name="connsiteY112" fmla="*/ 6691 h 10000"/>
              <a:gd name="connsiteX113" fmla="*/ 6885 w 10000"/>
              <a:gd name="connsiteY113" fmla="*/ 6461 h 10000"/>
              <a:gd name="connsiteX114" fmla="*/ 6453 w 10000"/>
              <a:gd name="connsiteY114" fmla="*/ 6158 h 10000"/>
              <a:gd name="connsiteX115" fmla="*/ 5523 w 10000"/>
              <a:gd name="connsiteY115" fmla="*/ 6101 h 10000"/>
              <a:gd name="connsiteX116" fmla="*/ 4562 w 10000"/>
              <a:gd name="connsiteY116" fmla="*/ 6036 h 10000"/>
              <a:gd name="connsiteX117" fmla="*/ 3742 w 10000"/>
              <a:gd name="connsiteY117" fmla="*/ 5799 h 10000"/>
              <a:gd name="connsiteX118" fmla="*/ 2601 w 10000"/>
              <a:gd name="connsiteY118" fmla="*/ 4991 h 10000"/>
              <a:gd name="connsiteX119" fmla="*/ 1980 w 10000"/>
              <a:gd name="connsiteY119" fmla="*/ 4067 h 10000"/>
              <a:gd name="connsiteX120" fmla="*/ 1277 w 10000"/>
              <a:gd name="connsiteY120" fmla="*/ 3275 h 10000"/>
              <a:gd name="connsiteX121" fmla="*/ 2926 w 10000"/>
              <a:gd name="connsiteY121" fmla="*/ 5248 h 10000"/>
              <a:gd name="connsiteX122" fmla="*/ 3662 w 10000"/>
              <a:gd name="connsiteY122" fmla="*/ 5814 h 10000"/>
              <a:gd name="connsiteX123" fmla="*/ 3967 w 10000"/>
              <a:gd name="connsiteY123" fmla="*/ 5940 h 10000"/>
              <a:gd name="connsiteX124" fmla="*/ 3455 w 10000"/>
              <a:gd name="connsiteY124" fmla="*/ 7658 h 10000"/>
              <a:gd name="connsiteX125" fmla="*/ 3180 w 10000"/>
              <a:gd name="connsiteY125" fmla="*/ 8969 h 10000"/>
              <a:gd name="connsiteX126" fmla="*/ 3055 w 10000"/>
              <a:gd name="connsiteY126" fmla="*/ 10000 h 10000"/>
              <a:gd name="connsiteX127" fmla="*/ 2565 w 10000"/>
              <a:gd name="connsiteY127" fmla="*/ 9237 h 10000"/>
              <a:gd name="connsiteX0" fmla="*/ 2565 w 10000"/>
              <a:gd name="connsiteY0" fmla="*/ 9237 h 10000"/>
              <a:gd name="connsiteX1" fmla="*/ 1828 w 10000"/>
              <a:gd name="connsiteY1" fmla="*/ 7863 h 10000"/>
              <a:gd name="connsiteX2" fmla="*/ 1257 w 10000"/>
              <a:gd name="connsiteY2" fmla="*/ 6467 h 10000"/>
              <a:gd name="connsiteX3" fmla="*/ 968 w 10000"/>
              <a:gd name="connsiteY3" fmla="*/ 5547 h 10000"/>
              <a:gd name="connsiteX4" fmla="*/ 463 w 10000"/>
              <a:gd name="connsiteY4" fmla="*/ 3822 h 10000"/>
              <a:gd name="connsiteX5" fmla="*/ 181 w 10000"/>
              <a:gd name="connsiteY5" fmla="*/ 2355 h 10000"/>
              <a:gd name="connsiteX6" fmla="*/ 0 w 10000"/>
              <a:gd name="connsiteY6" fmla="*/ 1124 h 10000"/>
              <a:gd name="connsiteX7" fmla="*/ 50 w 10000"/>
              <a:gd name="connsiteY7" fmla="*/ 57 h 10000"/>
              <a:gd name="connsiteX8" fmla="*/ 309 w 10000"/>
              <a:gd name="connsiteY8" fmla="*/ 0 h 10000"/>
              <a:gd name="connsiteX9" fmla="*/ 820 w 10000"/>
              <a:gd name="connsiteY9" fmla="*/ 0 h 10000"/>
              <a:gd name="connsiteX10" fmla="*/ 1576 w 10000"/>
              <a:gd name="connsiteY10" fmla="*/ 144 h 10000"/>
              <a:gd name="connsiteX11" fmla="*/ 2355 w 10000"/>
              <a:gd name="connsiteY11" fmla="*/ 462 h 10000"/>
              <a:gd name="connsiteX12" fmla="*/ 3058 w 10000"/>
              <a:gd name="connsiteY12" fmla="*/ 801 h 10000"/>
              <a:gd name="connsiteX13" fmla="*/ 3941 w 10000"/>
              <a:gd name="connsiteY13" fmla="*/ 1413 h 10000"/>
              <a:gd name="connsiteX14" fmla="*/ 4994 w 10000"/>
              <a:gd name="connsiteY14" fmla="*/ 2430 h 10000"/>
              <a:gd name="connsiteX15" fmla="*/ 5555 w 10000"/>
              <a:gd name="connsiteY15" fmla="*/ 2956 h 10000"/>
              <a:gd name="connsiteX16" fmla="*/ 6299 w 10000"/>
              <a:gd name="connsiteY16" fmla="*/ 3468 h 10000"/>
              <a:gd name="connsiteX17" fmla="*/ 6649 w 10000"/>
              <a:gd name="connsiteY17" fmla="*/ 3655 h 10000"/>
              <a:gd name="connsiteX18" fmla="*/ 6860 w 10000"/>
              <a:gd name="connsiteY18" fmla="*/ 3744 h 10000"/>
              <a:gd name="connsiteX19" fmla="*/ 7182 w 10000"/>
              <a:gd name="connsiteY19" fmla="*/ 3872 h 10000"/>
              <a:gd name="connsiteX20" fmla="*/ 7415 w 10000"/>
              <a:gd name="connsiteY20" fmla="*/ 3924 h 10000"/>
              <a:gd name="connsiteX21" fmla="*/ 7689 w 10000"/>
              <a:gd name="connsiteY21" fmla="*/ 3872 h 10000"/>
              <a:gd name="connsiteX22" fmla="*/ 7970 w 10000"/>
              <a:gd name="connsiteY22" fmla="*/ 3815 h 10000"/>
              <a:gd name="connsiteX23" fmla="*/ 8291 w 10000"/>
              <a:gd name="connsiteY23" fmla="*/ 3867 h 10000"/>
              <a:gd name="connsiteX24" fmla="*/ 8430 w 10000"/>
              <a:gd name="connsiteY24" fmla="*/ 4002 h 10000"/>
              <a:gd name="connsiteX25" fmla="*/ 8496 w 10000"/>
              <a:gd name="connsiteY25" fmla="*/ 4291 h 10000"/>
              <a:gd name="connsiteX26" fmla="*/ 8307 w 10000"/>
              <a:gd name="connsiteY26" fmla="*/ 4168 h 10000"/>
              <a:gd name="connsiteX27" fmla="*/ 8496 w 10000"/>
              <a:gd name="connsiteY27" fmla="*/ 4291 h 10000"/>
              <a:gd name="connsiteX28" fmla="*/ 8591 w 10000"/>
              <a:gd name="connsiteY28" fmla="*/ 4283 h 10000"/>
              <a:gd name="connsiteX29" fmla="*/ 8745 w 10000"/>
              <a:gd name="connsiteY29" fmla="*/ 4393 h 10000"/>
              <a:gd name="connsiteX30" fmla="*/ 8919 w 10000"/>
              <a:gd name="connsiteY30" fmla="*/ 4498 h 10000"/>
              <a:gd name="connsiteX31" fmla="*/ 9095 w 10000"/>
              <a:gd name="connsiteY31" fmla="*/ 4573 h 10000"/>
              <a:gd name="connsiteX32" fmla="*/ 9376 w 10000"/>
              <a:gd name="connsiteY32" fmla="*/ 4730 h 10000"/>
              <a:gd name="connsiteX33" fmla="*/ 9546 w 10000"/>
              <a:gd name="connsiteY33" fmla="*/ 4882 h 10000"/>
              <a:gd name="connsiteX34" fmla="*/ 9678 w 10000"/>
              <a:gd name="connsiteY34" fmla="*/ 4918 h 10000"/>
              <a:gd name="connsiteX35" fmla="*/ 9745 w 10000"/>
              <a:gd name="connsiteY35" fmla="*/ 4927 h 10000"/>
              <a:gd name="connsiteX36" fmla="*/ 9871 w 10000"/>
              <a:gd name="connsiteY36" fmla="*/ 4968 h 10000"/>
              <a:gd name="connsiteX37" fmla="*/ 9943 w 10000"/>
              <a:gd name="connsiteY37" fmla="*/ 5119 h 10000"/>
              <a:gd name="connsiteX38" fmla="*/ 9968 w 10000"/>
              <a:gd name="connsiteY38" fmla="*/ 5314 h 10000"/>
              <a:gd name="connsiteX39" fmla="*/ 10000 w 10000"/>
              <a:gd name="connsiteY39" fmla="*/ 5617 h 10000"/>
              <a:gd name="connsiteX40" fmla="*/ 9915 w 10000"/>
              <a:gd name="connsiteY40" fmla="*/ 5848 h 10000"/>
              <a:gd name="connsiteX41" fmla="*/ 9817 w 10000"/>
              <a:gd name="connsiteY41" fmla="*/ 5949 h 10000"/>
              <a:gd name="connsiteX42" fmla="*/ 9663 w 10000"/>
              <a:gd name="connsiteY42" fmla="*/ 5949 h 10000"/>
              <a:gd name="connsiteX43" fmla="*/ 9499 w 10000"/>
              <a:gd name="connsiteY43" fmla="*/ 5956 h 10000"/>
              <a:gd name="connsiteX44" fmla="*/ 9303 w 10000"/>
              <a:gd name="connsiteY44" fmla="*/ 5878 h 10000"/>
              <a:gd name="connsiteX45" fmla="*/ 9247 w 10000"/>
              <a:gd name="connsiteY45" fmla="*/ 5885 h 10000"/>
              <a:gd name="connsiteX46" fmla="*/ 9215 w 10000"/>
              <a:gd name="connsiteY46" fmla="*/ 5625 h 10000"/>
              <a:gd name="connsiteX47" fmla="*/ 9228 w 10000"/>
              <a:gd name="connsiteY47" fmla="*/ 5460 h 10000"/>
              <a:gd name="connsiteX48" fmla="*/ 9234 w 10000"/>
              <a:gd name="connsiteY48" fmla="*/ 5632 h 10000"/>
              <a:gd name="connsiteX49" fmla="*/ 9253 w 10000"/>
              <a:gd name="connsiteY49" fmla="*/ 5814 h 10000"/>
              <a:gd name="connsiteX50" fmla="*/ 9281 w 10000"/>
              <a:gd name="connsiteY50" fmla="*/ 5897 h 10000"/>
              <a:gd name="connsiteX51" fmla="*/ 9199 w 10000"/>
              <a:gd name="connsiteY51" fmla="*/ 6078 h 10000"/>
              <a:gd name="connsiteX52" fmla="*/ 9183 w 10000"/>
              <a:gd name="connsiteY52" fmla="*/ 6245 h 10000"/>
              <a:gd name="connsiteX53" fmla="*/ 9202 w 10000"/>
              <a:gd name="connsiteY53" fmla="*/ 6036 h 10000"/>
              <a:gd name="connsiteX54" fmla="*/ 9269 w 10000"/>
              <a:gd name="connsiteY54" fmla="*/ 5863 h 10000"/>
              <a:gd name="connsiteX55" fmla="*/ 9354 w 10000"/>
              <a:gd name="connsiteY55" fmla="*/ 5927 h 10000"/>
              <a:gd name="connsiteX56" fmla="*/ 9433 w 10000"/>
              <a:gd name="connsiteY56" fmla="*/ 6051 h 10000"/>
              <a:gd name="connsiteX57" fmla="*/ 9521 w 10000"/>
              <a:gd name="connsiteY57" fmla="*/ 6101 h 10000"/>
              <a:gd name="connsiteX58" fmla="*/ 9641 w 10000"/>
              <a:gd name="connsiteY58" fmla="*/ 6122 h 10000"/>
              <a:gd name="connsiteX59" fmla="*/ 9694 w 10000"/>
              <a:gd name="connsiteY59" fmla="*/ 6174 h 10000"/>
              <a:gd name="connsiteX60" fmla="*/ 9738 w 10000"/>
              <a:gd name="connsiteY60" fmla="*/ 6201 h 10000"/>
              <a:gd name="connsiteX61" fmla="*/ 9839 w 10000"/>
              <a:gd name="connsiteY61" fmla="*/ 6252 h 10000"/>
              <a:gd name="connsiteX62" fmla="*/ 9883 w 10000"/>
              <a:gd name="connsiteY62" fmla="*/ 6353 h 10000"/>
              <a:gd name="connsiteX63" fmla="*/ 9918 w 10000"/>
              <a:gd name="connsiteY63" fmla="*/ 6418 h 10000"/>
              <a:gd name="connsiteX64" fmla="*/ 9927 w 10000"/>
              <a:gd name="connsiteY64" fmla="*/ 6546 h 10000"/>
              <a:gd name="connsiteX65" fmla="*/ 9887 w 10000"/>
              <a:gd name="connsiteY65" fmla="*/ 6814 h 10000"/>
              <a:gd name="connsiteX66" fmla="*/ 9798 w 10000"/>
              <a:gd name="connsiteY66" fmla="*/ 7039 h 10000"/>
              <a:gd name="connsiteX67" fmla="*/ 9697 w 10000"/>
              <a:gd name="connsiteY67" fmla="*/ 7118 h 10000"/>
              <a:gd name="connsiteX68" fmla="*/ 9574 w 10000"/>
              <a:gd name="connsiteY68" fmla="*/ 7066 h 10000"/>
              <a:gd name="connsiteX69" fmla="*/ 9351 w 10000"/>
              <a:gd name="connsiteY69" fmla="*/ 6886 h 10000"/>
              <a:gd name="connsiteX70" fmla="*/ 9209 w 10000"/>
              <a:gd name="connsiteY70" fmla="*/ 6829 h 10000"/>
              <a:gd name="connsiteX71" fmla="*/ 9158 w 10000"/>
              <a:gd name="connsiteY71" fmla="*/ 6771 h 10000"/>
              <a:gd name="connsiteX72" fmla="*/ 9224 w 10000"/>
              <a:gd name="connsiteY72" fmla="*/ 6634 h 10000"/>
              <a:gd name="connsiteX73" fmla="*/ 9142 w 10000"/>
              <a:gd name="connsiteY73" fmla="*/ 6771 h 10000"/>
              <a:gd name="connsiteX74" fmla="*/ 9035 w 10000"/>
              <a:gd name="connsiteY74" fmla="*/ 6974 h 10000"/>
              <a:gd name="connsiteX75" fmla="*/ 9161 w 10000"/>
              <a:gd name="connsiteY75" fmla="*/ 6726 h 10000"/>
              <a:gd name="connsiteX76" fmla="*/ 9281 w 10000"/>
              <a:gd name="connsiteY76" fmla="*/ 6859 h 10000"/>
              <a:gd name="connsiteX77" fmla="*/ 9474 w 10000"/>
              <a:gd name="connsiteY77" fmla="*/ 6982 h 10000"/>
              <a:gd name="connsiteX78" fmla="*/ 9596 w 10000"/>
              <a:gd name="connsiteY78" fmla="*/ 7039 h 10000"/>
              <a:gd name="connsiteX79" fmla="*/ 9650 w 10000"/>
              <a:gd name="connsiteY79" fmla="*/ 7059 h 10000"/>
              <a:gd name="connsiteX80" fmla="*/ 9707 w 10000"/>
              <a:gd name="connsiteY80" fmla="*/ 7348 h 10000"/>
              <a:gd name="connsiteX81" fmla="*/ 9678 w 10000"/>
              <a:gd name="connsiteY81" fmla="*/ 7613 h 10000"/>
              <a:gd name="connsiteX82" fmla="*/ 9546 w 10000"/>
              <a:gd name="connsiteY82" fmla="*/ 7688 h 10000"/>
              <a:gd name="connsiteX83" fmla="*/ 9436 w 10000"/>
              <a:gd name="connsiteY83" fmla="*/ 7681 h 10000"/>
              <a:gd name="connsiteX84" fmla="*/ 9310 w 10000"/>
              <a:gd name="connsiteY84" fmla="*/ 7681 h 10000"/>
              <a:gd name="connsiteX85" fmla="*/ 9187 w 10000"/>
              <a:gd name="connsiteY85" fmla="*/ 7622 h 10000"/>
              <a:gd name="connsiteX86" fmla="*/ 9086 w 10000"/>
              <a:gd name="connsiteY86" fmla="*/ 7492 h 10000"/>
              <a:gd name="connsiteX87" fmla="*/ 8979 w 10000"/>
              <a:gd name="connsiteY87" fmla="*/ 7450 h 10000"/>
              <a:gd name="connsiteX88" fmla="*/ 8906 w 10000"/>
              <a:gd name="connsiteY88" fmla="*/ 7463 h 10000"/>
              <a:gd name="connsiteX89" fmla="*/ 8824 w 10000"/>
              <a:gd name="connsiteY89" fmla="*/ 7348 h 10000"/>
              <a:gd name="connsiteX90" fmla="*/ 8944 w 10000"/>
              <a:gd name="connsiteY90" fmla="*/ 7182 h 10000"/>
              <a:gd name="connsiteX91" fmla="*/ 8802 w 10000"/>
              <a:gd name="connsiteY91" fmla="*/ 7376 h 10000"/>
              <a:gd name="connsiteX92" fmla="*/ 8748 w 10000"/>
              <a:gd name="connsiteY92" fmla="*/ 7355 h 10000"/>
              <a:gd name="connsiteX93" fmla="*/ 8679 w 10000"/>
              <a:gd name="connsiteY93" fmla="*/ 7535 h 10000"/>
              <a:gd name="connsiteX94" fmla="*/ 8588 w 10000"/>
              <a:gd name="connsiteY94" fmla="*/ 7579 h 10000"/>
              <a:gd name="connsiteX95" fmla="*/ 8452 w 10000"/>
              <a:gd name="connsiteY95" fmla="*/ 7650 h 10000"/>
              <a:gd name="connsiteX96" fmla="*/ 8641 w 10000"/>
              <a:gd name="connsiteY96" fmla="*/ 7557 h 10000"/>
              <a:gd name="connsiteX97" fmla="*/ 8723 w 10000"/>
              <a:gd name="connsiteY97" fmla="*/ 7463 h 10000"/>
              <a:gd name="connsiteX98" fmla="*/ 8767 w 10000"/>
              <a:gd name="connsiteY98" fmla="*/ 7362 h 10000"/>
              <a:gd name="connsiteX99" fmla="*/ 8840 w 10000"/>
              <a:gd name="connsiteY99" fmla="*/ 7355 h 10000"/>
              <a:gd name="connsiteX100" fmla="*/ 8944 w 10000"/>
              <a:gd name="connsiteY100" fmla="*/ 7433 h 10000"/>
              <a:gd name="connsiteX101" fmla="*/ 9086 w 10000"/>
              <a:gd name="connsiteY101" fmla="*/ 7492 h 10000"/>
              <a:gd name="connsiteX102" fmla="*/ 9001 w 10000"/>
              <a:gd name="connsiteY102" fmla="*/ 7665 h 10000"/>
              <a:gd name="connsiteX103" fmla="*/ 8897 w 10000"/>
              <a:gd name="connsiteY103" fmla="*/ 7795 h 10000"/>
              <a:gd name="connsiteX104" fmla="*/ 8840 w 10000"/>
              <a:gd name="connsiteY104" fmla="*/ 7810 h 10000"/>
              <a:gd name="connsiteX105" fmla="*/ 8679 w 10000"/>
              <a:gd name="connsiteY105" fmla="*/ 7788 h 10000"/>
              <a:gd name="connsiteX106" fmla="*/ 8446 w 10000"/>
              <a:gd name="connsiteY106" fmla="*/ 7729 h 10000"/>
              <a:gd name="connsiteX107" fmla="*/ 8162 w 10000"/>
              <a:gd name="connsiteY107" fmla="*/ 7650 h 10000"/>
              <a:gd name="connsiteX108" fmla="*/ 7935 w 10000"/>
              <a:gd name="connsiteY108" fmla="*/ 7521 h 10000"/>
              <a:gd name="connsiteX109" fmla="*/ 7765 w 10000"/>
              <a:gd name="connsiteY109" fmla="*/ 7362 h 10000"/>
              <a:gd name="connsiteX110" fmla="*/ 7538 w 10000"/>
              <a:gd name="connsiteY110" fmla="*/ 7189 h 10000"/>
              <a:gd name="connsiteX111" fmla="*/ 7301 w 10000"/>
              <a:gd name="connsiteY111" fmla="*/ 6974 h 10000"/>
              <a:gd name="connsiteX112" fmla="*/ 7141 w 10000"/>
              <a:gd name="connsiteY112" fmla="*/ 6691 h 10000"/>
              <a:gd name="connsiteX113" fmla="*/ 6885 w 10000"/>
              <a:gd name="connsiteY113" fmla="*/ 6461 h 10000"/>
              <a:gd name="connsiteX114" fmla="*/ 6453 w 10000"/>
              <a:gd name="connsiteY114" fmla="*/ 6158 h 10000"/>
              <a:gd name="connsiteX115" fmla="*/ 5523 w 10000"/>
              <a:gd name="connsiteY115" fmla="*/ 6101 h 10000"/>
              <a:gd name="connsiteX116" fmla="*/ 4562 w 10000"/>
              <a:gd name="connsiteY116" fmla="*/ 6036 h 10000"/>
              <a:gd name="connsiteX117" fmla="*/ 3742 w 10000"/>
              <a:gd name="connsiteY117" fmla="*/ 5799 h 10000"/>
              <a:gd name="connsiteX118" fmla="*/ 2601 w 10000"/>
              <a:gd name="connsiteY118" fmla="*/ 4991 h 10000"/>
              <a:gd name="connsiteX119" fmla="*/ 1980 w 10000"/>
              <a:gd name="connsiteY119" fmla="*/ 4067 h 10000"/>
              <a:gd name="connsiteX120" fmla="*/ 1277 w 10000"/>
              <a:gd name="connsiteY120" fmla="*/ 3275 h 10000"/>
              <a:gd name="connsiteX121" fmla="*/ 2926 w 10000"/>
              <a:gd name="connsiteY121" fmla="*/ 5248 h 10000"/>
              <a:gd name="connsiteX122" fmla="*/ 3662 w 10000"/>
              <a:gd name="connsiteY122" fmla="*/ 5814 h 10000"/>
              <a:gd name="connsiteX123" fmla="*/ 3967 w 10000"/>
              <a:gd name="connsiteY123" fmla="*/ 5940 h 10000"/>
              <a:gd name="connsiteX124" fmla="*/ 3742 w 10000"/>
              <a:gd name="connsiteY124" fmla="*/ 6332 h 10000"/>
              <a:gd name="connsiteX125" fmla="*/ 3455 w 10000"/>
              <a:gd name="connsiteY125" fmla="*/ 7658 h 10000"/>
              <a:gd name="connsiteX126" fmla="*/ 3180 w 10000"/>
              <a:gd name="connsiteY126" fmla="*/ 8969 h 10000"/>
              <a:gd name="connsiteX127" fmla="*/ 3055 w 10000"/>
              <a:gd name="connsiteY127" fmla="*/ 10000 h 10000"/>
              <a:gd name="connsiteX128" fmla="*/ 2565 w 10000"/>
              <a:gd name="connsiteY128" fmla="*/ 9237 h 10000"/>
              <a:gd name="connsiteX0" fmla="*/ 2565 w 10000"/>
              <a:gd name="connsiteY0" fmla="*/ 9237 h 10000"/>
              <a:gd name="connsiteX1" fmla="*/ 1828 w 10000"/>
              <a:gd name="connsiteY1" fmla="*/ 7863 h 10000"/>
              <a:gd name="connsiteX2" fmla="*/ 1257 w 10000"/>
              <a:gd name="connsiteY2" fmla="*/ 6467 h 10000"/>
              <a:gd name="connsiteX3" fmla="*/ 968 w 10000"/>
              <a:gd name="connsiteY3" fmla="*/ 5547 h 10000"/>
              <a:gd name="connsiteX4" fmla="*/ 463 w 10000"/>
              <a:gd name="connsiteY4" fmla="*/ 3822 h 10000"/>
              <a:gd name="connsiteX5" fmla="*/ 181 w 10000"/>
              <a:gd name="connsiteY5" fmla="*/ 2355 h 10000"/>
              <a:gd name="connsiteX6" fmla="*/ 0 w 10000"/>
              <a:gd name="connsiteY6" fmla="*/ 1124 h 10000"/>
              <a:gd name="connsiteX7" fmla="*/ 50 w 10000"/>
              <a:gd name="connsiteY7" fmla="*/ 57 h 10000"/>
              <a:gd name="connsiteX8" fmla="*/ 309 w 10000"/>
              <a:gd name="connsiteY8" fmla="*/ 0 h 10000"/>
              <a:gd name="connsiteX9" fmla="*/ 820 w 10000"/>
              <a:gd name="connsiteY9" fmla="*/ 0 h 10000"/>
              <a:gd name="connsiteX10" fmla="*/ 1576 w 10000"/>
              <a:gd name="connsiteY10" fmla="*/ 144 h 10000"/>
              <a:gd name="connsiteX11" fmla="*/ 2355 w 10000"/>
              <a:gd name="connsiteY11" fmla="*/ 462 h 10000"/>
              <a:gd name="connsiteX12" fmla="*/ 3058 w 10000"/>
              <a:gd name="connsiteY12" fmla="*/ 801 h 10000"/>
              <a:gd name="connsiteX13" fmla="*/ 3941 w 10000"/>
              <a:gd name="connsiteY13" fmla="*/ 1413 h 10000"/>
              <a:gd name="connsiteX14" fmla="*/ 4994 w 10000"/>
              <a:gd name="connsiteY14" fmla="*/ 2430 h 10000"/>
              <a:gd name="connsiteX15" fmla="*/ 5555 w 10000"/>
              <a:gd name="connsiteY15" fmla="*/ 2956 h 10000"/>
              <a:gd name="connsiteX16" fmla="*/ 6299 w 10000"/>
              <a:gd name="connsiteY16" fmla="*/ 3468 h 10000"/>
              <a:gd name="connsiteX17" fmla="*/ 6649 w 10000"/>
              <a:gd name="connsiteY17" fmla="*/ 3655 h 10000"/>
              <a:gd name="connsiteX18" fmla="*/ 6860 w 10000"/>
              <a:gd name="connsiteY18" fmla="*/ 3744 h 10000"/>
              <a:gd name="connsiteX19" fmla="*/ 7182 w 10000"/>
              <a:gd name="connsiteY19" fmla="*/ 3872 h 10000"/>
              <a:gd name="connsiteX20" fmla="*/ 7415 w 10000"/>
              <a:gd name="connsiteY20" fmla="*/ 3924 h 10000"/>
              <a:gd name="connsiteX21" fmla="*/ 7689 w 10000"/>
              <a:gd name="connsiteY21" fmla="*/ 3872 h 10000"/>
              <a:gd name="connsiteX22" fmla="*/ 7970 w 10000"/>
              <a:gd name="connsiteY22" fmla="*/ 3815 h 10000"/>
              <a:gd name="connsiteX23" fmla="*/ 8291 w 10000"/>
              <a:gd name="connsiteY23" fmla="*/ 3867 h 10000"/>
              <a:gd name="connsiteX24" fmla="*/ 8430 w 10000"/>
              <a:gd name="connsiteY24" fmla="*/ 4002 h 10000"/>
              <a:gd name="connsiteX25" fmla="*/ 8496 w 10000"/>
              <a:gd name="connsiteY25" fmla="*/ 4291 h 10000"/>
              <a:gd name="connsiteX26" fmla="*/ 8307 w 10000"/>
              <a:gd name="connsiteY26" fmla="*/ 4168 h 10000"/>
              <a:gd name="connsiteX27" fmla="*/ 8496 w 10000"/>
              <a:gd name="connsiteY27" fmla="*/ 4291 h 10000"/>
              <a:gd name="connsiteX28" fmla="*/ 8591 w 10000"/>
              <a:gd name="connsiteY28" fmla="*/ 4283 h 10000"/>
              <a:gd name="connsiteX29" fmla="*/ 8745 w 10000"/>
              <a:gd name="connsiteY29" fmla="*/ 4393 h 10000"/>
              <a:gd name="connsiteX30" fmla="*/ 8919 w 10000"/>
              <a:gd name="connsiteY30" fmla="*/ 4498 h 10000"/>
              <a:gd name="connsiteX31" fmla="*/ 9095 w 10000"/>
              <a:gd name="connsiteY31" fmla="*/ 4573 h 10000"/>
              <a:gd name="connsiteX32" fmla="*/ 9376 w 10000"/>
              <a:gd name="connsiteY32" fmla="*/ 4730 h 10000"/>
              <a:gd name="connsiteX33" fmla="*/ 9546 w 10000"/>
              <a:gd name="connsiteY33" fmla="*/ 4882 h 10000"/>
              <a:gd name="connsiteX34" fmla="*/ 9678 w 10000"/>
              <a:gd name="connsiteY34" fmla="*/ 4918 h 10000"/>
              <a:gd name="connsiteX35" fmla="*/ 9745 w 10000"/>
              <a:gd name="connsiteY35" fmla="*/ 4927 h 10000"/>
              <a:gd name="connsiteX36" fmla="*/ 9871 w 10000"/>
              <a:gd name="connsiteY36" fmla="*/ 4968 h 10000"/>
              <a:gd name="connsiteX37" fmla="*/ 9943 w 10000"/>
              <a:gd name="connsiteY37" fmla="*/ 5119 h 10000"/>
              <a:gd name="connsiteX38" fmla="*/ 9968 w 10000"/>
              <a:gd name="connsiteY38" fmla="*/ 5314 h 10000"/>
              <a:gd name="connsiteX39" fmla="*/ 10000 w 10000"/>
              <a:gd name="connsiteY39" fmla="*/ 5617 h 10000"/>
              <a:gd name="connsiteX40" fmla="*/ 9915 w 10000"/>
              <a:gd name="connsiteY40" fmla="*/ 5848 h 10000"/>
              <a:gd name="connsiteX41" fmla="*/ 9817 w 10000"/>
              <a:gd name="connsiteY41" fmla="*/ 5949 h 10000"/>
              <a:gd name="connsiteX42" fmla="*/ 9663 w 10000"/>
              <a:gd name="connsiteY42" fmla="*/ 5949 h 10000"/>
              <a:gd name="connsiteX43" fmla="*/ 9499 w 10000"/>
              <a:gd name="connsiteY43" fmla="*/ 5956 h 10000"/>
              <a:gd name="connsiteX44" fmla="*/ 9303 w 10000"/>
              <a:gd name="connsiteY44" fmla="*/ 5878 h 10000"/>
              <a:gd name="connsiteX45" fmla="*/ 9247 w 10000"/>
              <a:gd name="connsiteY45" fmla="*/ 5885 h 10000"/>
              <a:gd name="connsiteX46" fmla="*/ 9215 w 10000"/>
              <a:gd name="connsiteY46" fmla="*/ 5625 h 10000"/>
              <a:gd name="connsiteX47" fmla="*/ 9228 w 10000"/>
              <a:gd name="connsiteY47" fmla="*/ 5460 h 10000"/>
              <a:gd name="connsiteX48" fmla="*/ 9234 w 10000"/>
              <a:gd name="connsiteY48" fmla="*/ 5632 h 10000"/>
              <a:gd name="connsiteX49" fmla="*/ 9253 w 10000"/>
              <a:gd name="connsiteY49" fmla="*/ 5814 h 10000"/>
              <a:gd name="connsiteX50" fmla="*/ 9281 w 10000"/>
              <a:gd name="connsiteY50" fmla="*/ 5897 h 10000"/>
              <a:gd name="connsiteX51" fmla="*/ 9199 w 10000"/>
              <a:gd name="connsiteY51" fmla="*/ 6078 h 10000"/>
              <a:gd name="connsiteX52" fmla="*/ 9183 w 10000"/>
              <a:gd name="connsiteY52" fmla="*/ 6245 h 10000"/>
              <a:gd name="connsiteX53" fmla="*/ 9202 w 10000"/>
              <a:gd name="connsiteY53" fmla="*/ 6036 h 10000"/>
              <a:gd name="connsiteX54" fmla="*/ 9269 w 10000"/>
              <a:gd name="connsiteY54" fmla="*/ 5863 h 10000"/>
              <a:gd name="connsiteX55" fmla="*/ 9354 w 10000"/>
              <a:gd name="connsiteY55" fmla="*/ 5927 h 10000"/>
              <a:gd name="connsiteX56" fmla="*/ 9433 w 10000"/>
              <a:gd name="connsiteY56" fmla="*/ 6051 h 10000"/>
              <a:gd name="connsiteX57" fmla="*/ 9521 w 10000"/>
              <a:gd name="connsiteY57" fmla="*/ 6101 h 10000"/>
              <a:gd name="connsiteX58" fmla="*/ 9641 w 10000"/>
              <a:gd name="connsiteY58" fmla="*/ 6122 h 10000"/>
              <a:gd name="connsiteX59" fmla="*/ 9694 w 10000"/>
              <a:gd name="connsiteY59" fmla="*/ 6174 h 10000"/>
              <a:gd name="connsiteX60" fmla="*/ 9738 w 10000"/>
              <a:gd name="connsiteY60" fmla="*/ 6201 h 10000"/>
              <a:gd name="connsiteX61" fmla="*/ 9839 w 10000"/>
              <a:gd name="connsiteY61" fmla="*/ 6252 h 10000"/>
              <a:gd name="connsiteX62" fmla="*/ 9883 w 10000"/>
              <a:gd name="connsiteY62" fmla="*/ 6353 h 10000"/>
              <a:gd name="connsiteX63" fmla="*/ 9918 w 10000"/>
              <a:gd name="connsiteY63" fmla="*/ 6418 h 10000"/>
              <a:gd name="connsiteX64" fmla="*/ 9927 w 10000"/>
              <a:gd name="connsiteY64" fmla="*/ 6546 h 10000"/>
              <a:gd name="connsiteX65" fmla="*/ 9887 w 10000"/>
              <a:gd name="connsiteY65" fmla="*/ 6814 h 10000"/>
              <a:gd name="connsiteX66" fmla="*/ 9798 w 10000"/>
              <a:gd name="connsiteY66" fmla="*/ 7039 h 10000"/>
              <a:gd name="connsiteX67" fmla="*/ 9697 w 10000"/>
              <a:gd name="connsiteY67" fmla="*/ 7118 h 10000"/>
              <a:gd name="connsiteX68" fmla="*/ 9574 w 10000"/>
              <a:gd name="connsiteY68" fmla="*/ 7066 h 10000"/>
              <a:gd name="connsiteX69" fmla="*/ 9351 w 10000"/>
              <a:gd name="connsiteY69" fmla="*/ 6886 h 10000"/>
              <a:gd name="connsiteX70" fmla="*/ 9209 w 10000"/>
              <a:gd name="connsiteY70" fmla="*/ 6829 h 10000"/>
              <a:gd name="connsiteX71" fmla="*/ 9158 w 10000"/>
              <a:gd name="connsiteY71" fmla="*/ 6771 h 10000"/>
              <a:gd name="connsiteX72" fmla="*/ 9224 w 10000"/>
              <a:gd name="connsiteY72" fmla="*/ 6634 h 10000"/>
              <a:gd name="connsiteX73" fmla="*/ 9142 w 10000"/>
              <a:gd name="connsiteY73" fmla="*/ 6771 h 10000"/>
              <a:gd name="connsiteX74" fmla="*/ 9035 w 10000"/>
              <a:gd name="connsiteY74" fmla="*/ 6974 h 10000"/>
              <a:gd name="connsiteX75" fmla="*/ 9161 w 10000"/>
              <a:gd name="connsiteY75" fmla="*/ 6726 h 10000"/>
              <a:gd name="connsiteX76" fmla="*/ 9281 w 10000"/>
              <a:gd name="connsiteY76" fmla="*/ 6859 h 10000"/>
              <a:gd name="connsiteX77" fmla="*/ 9474 w 10000"/>
              <a:gd name="connsiteY77" fmla="*/ 6982 h 10000"/>
              <a:gd name="connsiteX78" fmla="*/ 9596 w 10000"/>
              <a:gd name="connsiteY78" fmla="*/ 7039 h 10000"/>
              <a:gd name="connsiteX79" fmla="*/ 9650 w 10000"/>
              <a:gd name="connsiteY79" fmla="*/ 7059 h 10000"/>
              <a:gd name="connsiteX80" fmla="*/ 9707 w 10000"/>
              <a:gd name="connsiteY80" fmla="*/ 7348 h 10000"/>
              <a:gd name="connsiteX81" fmla="*/ 9678 w 10000"/>
              <a:gd name="connsiteY81" fmla="*/ 7613 h 10000"/>
              <a:gd name="connsiteX82" fmla="*/ 9546 w 10000"/>
              <a:gd name="connsiteY82" fmla="*/ 7688 h 10000"/>
              <a:gd name="connsiteX83" fmla="*/ 9436 w 10000"/>
              <a:gd name="connsiteY83" fmla="*/ 7681 h 10000"/>
              <a:gd name="connsiteX84" fmla="*/ 9310 w 10000"/>
              <a:gd name="connsiteY84" fmla="*/ 7681 h 10000"/>
              <a:gd name="connsiteX85" fmla="*/ 9187 w 10000"/>
              <a:gd name="connsiteY85" fmla="*/ 7622 h 10000"/>
              <a:gd name="connsiteX86" fmla="*/ 9086 w 10000"/>
              <a:gd name="connsiteY86" fmla="*/ 7492 h 10000"/>
              <a:gd name="connsiteX87" fmla="*/ 8979 w 10000"/>
              <a:gd name="connsiteY87" fmla="*/ 7450 h 10000"/>
              <a:gd name="connsiteX88" fmla="*/ 8906 w 10000"/>
              <a:gd name="connsiteY88" fmla="*/ 7463 h 10000"/>
              <a:gd name="connsiteX89" fmla="*/ 8824 w 10000"/>
              <a:gd name="connsiteY89" fmla="*/ 7348 h 10000"/>
              <a:gd name="connsiteX90" fmla="*/ 8944 w 10000"/>
              <a:gd name="connsiteY90" fmla="*/ 7182 h 10000"/>
              <a:gd name="connsiteX91" fmla="*/ 8802 w 10000"/>
              <a:gd name="connsiteY91" fmla="*/ 7376 h 10000"/>
              <a:gd name="connsiteX92" fmla="*/ 8748 w 10000"/>
              <a:gd name="connsiteY92" fmla="*/ 7355 h 10000"/>
              <a:gd name="connsiteX93" fmla="*/ 8679 w 10000"/>
              <a:gd name="connsiteY93" fmla="*/ 7535 h 10000"/>
              <a:gd name="connsiteX94" fmla="*/ 8588 w 10000"/>
              <a:gd name="connsiteY94" fmla="*/ 7579 h 10000"/>
              <a:gd name="connsiteX95" fmla="*/ 8452 w 10000"/>
              <a:gd name="connsiteY95" fmla="*/ 7650 h 10000"/>
              <a:gd name="connsiteX96" fmla="*/ 8641 w 10000"/>
              <a:gd name="connsiteY96" fmla="*/ 7557 h 10000"/>
              <a:gd name="connsiteX97" fmla="*/ 8723 w 10000"/>
              <a:gd name="connsiteY97" fmla="*/ 7463 h 10000"/>
              <a:gd name="connsiteX98" fmla="*/ 8767 w 10000"/>
              <a:gd name="connsiteY98" fmla="*/ 7362 h 10000"/>
              <a:gd name="connsiteX99" fmla="*/ 8840 w 10000"/>
              <a:gd name="connsiteY99" fmla="*/ 7355 h 10000"/>
              <a:gd name="connsiteX100" fmla="*/ 8944 w 10000"/>
              <a:gd name="connsiteY100" fmla="*/ 7433 h 10000"/>
              <a:gd name="connsiteX101" fmla="*/ 9086 w 10000"/>
              <a:gd name="connsiteY101" fmla="*/ 7492 h 10000"/>
              <a:gd name="connsiteX102" fmla="*/ 9001 w 10000"/>
              <a:gd name="connsiteY102" fmla="*/ 7665 h 10000"/>
              <a:gd name="connsiteX103" fmla="*/ 8897 w 10000"/>
              <a:gd name="connsiteY103" fmla="*/ 7795 h 10000"/>
              <a:gd name="connsiteX104" fmla="*/ 8840 w 10000"/>
              <a:gd name="connsiteY104" fmla="*/ 7810 h 10000"/>
              <a:gd name="connsiteX105" fmla="*/ 8679 w 10000"/>
              <a:gd name="connsiteY105" fmla="*/ 7788 h 10000"/>
              <a:gd name="connsiteX106" fmla="*/ 8446 w 10000"/>
              <a:gd name="connsiteY106" fmla="*/ 7729 h 10000"/>
              <a:gd name="connsiteX107" fmla="*/ 8162 w 10000"/>
              <a:gd name="connsiteY107" fmla="*/ 7650 h 10000"/>
              <a:gd name="connsiteX108" fmla="*/ 7935 w 10000"/>
              <a:gd name="connsiteY108" fmla="*/ 7521 h 10000"/>
              <a:gd name="connsiteX109" fmla="*/ 7765 w 10000"/>
              <a:gd name="connsiteY109" fmla="*/ 7362 h 10000"/>
              <a:gd name="connsiteX110" fmla="*/ 7538 w 10000"/>
              <a:gd name="connsiteY110" fmla="*/ 7189 h 10000"/>
              <a:gd name="connsiteX111" fmla="*/ 7301 w 10000"/>
              <a:gd name="connsiteY111" fmla="*/ 6974 h 10000"/>
              <a:gd name="connsiteX112" fmla="*/ 7141 w 10000"/>
              <a:gd name="connsiteY112" fmla="*/ 6691 h 10000"/>
              <a:gd name="connsiteX113" fmla="*/ 6885 w 10000"/>
              <a:gd name="connsiteY113" fmla="*/ 6461 h 10000"/>
              <a:gd name="connsiteX114" fmla="*/ 6453 w 10000"/>
              <a:gd name="connsiteY114" fmla="*/ 6158 h 10000"/>
              <a:gd name="connsiteX115" fmla="*/ 5523 w 10000"/>
              <a:gd name="connsiteY115" fmla="*/ 6101 h 10000"/>
              <a:gd name="connsiteX116" fmla="*/ 4562 w 10000"/>
              <a:gd name="connsiteY116" fmla="*/ 6036 h 10000"/>
              <a:gd name="connsiteX117" fmla="*/ 3742 w 10000"/>
              <a:gd name="connsiteY117" fmla="*/ 5799 h 10000"/>
              <a:gd name="connsiteX118" fmla="*/ 2601 w 10000"/>
              <a:gd name="connsiteY118" fmla="*/ 4991 h 10000"/>
              <a:gd name="connsiteX119" fmla="*/ 1980 w 10000"/>
              <a:gd name="connsiteY119" fmla="*/ 4067 h 10000"/>
              <a:gd name="connsiteX120" fmla="*/ 1277 w 10000"/>
              <a:gd name="connsiteY120" fmla="*/ 3275 h 10000"/>
              <a:gd name="connsiteX121" fmla="*/ 2926 w 10000"/>
              <a:gd name="connsiteY121" fmla="*/ 5248 h 10000"/>
              <a:gd name="connsiteX122" fmla="*/ 3662 w 10000"/>
              <a:gd name="connsiteY122" fmla="*/ 5814 h 10000"/>
              <a:gd name="connsiteX123" fmla="*/ 3967 w 10000"/>
              <a:gd name="connsiteY123" fmla="*/ 5940 h 10000"/>
              <a:gd name="connsiteX124" fmla="*/ 3742 w 10000"/>
              <a:gd name="connsiteY124" fmla="*/ 6332 h 10000"/>
              <a:gd name="connsiteX125" fmla="*/ 3410 w 10000"/>
              <a:gd name="connsiteY125" fmla="*/ 7627 h 10000"/>
              <a:gd name="connsiteX126" fmla="*/ 3180 w 10000"/>
              <a:gd name="connsiteY126" fmla="*/ 8969 h 10000"/>
              <a:gd name="connsiteX127" fmla="*/ 3055 w 10000"/>
              <a:gd name="connsiteY127" fmla="*/ 10000 h 10000"/>
              <a:gd name="connsiteX128" fmla="*/ 2565 w 10000"/>
              <a:gd name="connsiteY128" fmla="*/ 9237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Lst>
            <a:rect l="l" t="t" r="r" b="b"/>
            <a:pathLst>
              <a:path w="10000" h="10000">
                <a:moveTo>
                  <a:pt x="2565" y="9237"/>
                </a:moveTo>
                <a:cubicBezTo>
                  <a:pt x="2278" y="8717"/>
                  <a:pt x="2094" y="8258"/>
                  <a:pt x="1828" y="7863"/>
                </a:cubicBezTo>
                <a:lnTo>
                  <a:pt x="1257" y="6467"/>
                </a:lnTo>
                <a:cubicBezTo>
                  <a:pt x="1161" y="6160"/>
                  <a:pt x="1064" y="5854"/>
                  <a:pt x="968" y="5547"/>
                </a:cubicBezTo>
                <a:cubicBezTo>
                  <a:pt x="815" y="4931"/>
                  <a:pt x="616" y="4438"/>
                  <a:pt x="463" y="3822"/>
                </a:cubicBezTo>
                <a:cubicBezTo>
                  <a:pt x="386" y="3331"/>
                  <a:pt x="258" y="2847"/>
                  <a:pt x="181" y="2355"/>
                </a:cubicBezTo>
                <a:cubicBezTo>
                  <a:pt x="103" y="1949"/>
                  <a:pt x="78" y="1532"/>
                  <a:pt x="0" y="1124"/>
                </a:cubicBezTo>
                <a:cubicBezTo>
                  <a:pt x="17" y="769"/>
                  <a:pt x="33" y="413"/>
                  <a:pt x="50" y="57"/>
                </a:cubicBezTo>
                <a:lnTo>
                  <a:pt x="309" y="0"/>
                </a:lnTo>
                <a:lnTo>
                  <a:pt x="820" y="0"/>
                </a:lnTo>
                <a:lnTo>
                  <a:pt x="1576" y="144"/>
                </a:lnTo>
                <a:lnTo>
                  <a:pt x="2355" y="462"/>
                </a:lnTo>
                <a:lnTo>
                  <a:pt x="3058" y="801"/>
                </a:lnTo>
                <a:lnTo>
                  <a:pt x="3941" y="1413"/>
                </a:lnTo>
                <a:lnTo>
                  <a:pt x="4994" y="2430"/>
                </a:lnTo>
                <a:lnTo>
                  <a:pt x="5555" y="2956"/>
                </a:lnTo>
                <a:lnTo>
                  <a:pt x="6299" y="3468"/>
                </a:lnTo>
                <a:lnTo>
                  <a:pt x="6649" y="3655"/>
                </a:lnTo>
                <a:lnTo>
                  <a:pt x="6860" y="3744"/>
                </a:lnTo>
                <a:lnTo>
                  <a:pt x="7182" y="3872"/>
                </a:lnTo>
                <a:lnTo>
                  <a:pt x="7415" y="3924"/>
                </a:lnTo>
                <a:lnTo>
                  <a:pt x="7689" y="3872"/>
                </a:lnTo>
                <a:lnTo>
                  <a:pt x="7970" y="3815"/>
                </a:lnTo>
                <a:lnTo>
                  <a:pt x="8291" y="3867"/>
                </a:lnTo>
                <a:cubicBezTo>
                  <a:pt x="8337" y="3911"/>
                  <a:pt x="8384" y="3956"/>
                  <a:pt x="8430" y="4002"/>
                </a:cubicBezTo>
                <a:cubicBezTo>
                  <a:pt x="8452" y="4100"/>
                  <a:pt x="8474" y="4194"/>
                  <a:pt x="8496" y="4291"/>
                </a:cubicBezTo>
                <a:lnTo>
                  <a:pt x="8307" y="4168"/>
                </a:lnTo>
                <a:lnTo>
                  <a:pt x="8496" y="4291"/>
                </a:lnTo>
                <a:cubicBezTo>
                  <a:pt x="8528" y="4288"/>
                  <a:pt x="8559" y="4285"/>
                  <a:pt x="8591" y="4283"/>
                </a:cubicBezTo>
                <a:cubicBezTo>
                  <a:pt x="8642" y="4319"/>
                  <a:pt x="8694" y="4355"/>
                  <a:pt x="8745" y="4393"/>
                </a:cubicBezTo>
                <a:lnTo>
                  <a:pt x="8919" y="4498"/>
                </a:lnTo>
                <a:lnTo>
                  <a:pt x="9095" y="4573"/>
                </a:lnTo>
                <a:lnTo>
                  <a:pt x="9376" y="4730"/>
                </a:lnTo>
                <a:lnTo>
                  <a:pt x="9546" y="4882"/>
                </a:lnTo>
                <a:lnTo>
                  <a:pt x="9678" y="4918"/>
                </a:lnTo>
                <a:cubicBezTo>
                  <a:pt x="9700" y="4920"/>
                  <a:pt x="9723" y="4925"/>
                  <a:pt x="9745" y="4927"/>
                </a:cubicBezTo>
                <a:lnTo>
                  <a:pt x="9871" y="4968"/>
                </a:lnTo>
                <a:cubicBezTo>
                  <a:pt x="9895" y="5018"/>
                  <a:pt x="9919" y="5069"/>
                  <a:pt x="9943" y="5119"/>
                </a:cubicBezTo>
                <a:cubicBezTo>
                  <a:pt x="9951" y="5185"/>
                  <a:pt x="9960" y="5248"/>
                  <a:pt x="9968" y="5314"/>
                </a:cubicBezTo>
                <a:cubicBezTo>
                  <a:pt x="9979" y="5415"/>
                  <a:pt x="9989" y="5518"/>
                  <a:pt x="10000" y="5617"/>
                </a:cubicBezTo>
                <a:cubicBezTo>
                  <a:pt x="9972" y="5695"/>
                  <a:pt x="9943" y="5771"/>
                  <a:pt x="9915" y="5848"/>
                </a:cubicBezTo>
                <a:cubicBezTo>
                  <a:pt x="9882" y="5881"/>
                  <a:pt x="9850" y="5917"/>
                  <a:pt x="9817" y="5949"/>
                </a:cubicBezTo>
                <a:lnTo>
                  <a:pt x="9663" y="5949"/>
                </a:lnTo>
                <a:lnTo>
                  <a:pt x="9499" y="5956"/>
                </a:lnTo>
                <a:lnTo>
                  <a:pt x="9303" y="5878"/>
                </a:lnTo>
                <a:cubicBezTo>
                  <a:pt x="9284" y="5880"/>
                  <a:pt x="9266" y="5881"/>
                  <a:pt x="9247" y="5885"/>
                </a:cubicBezTo>
                <a:cubicBezTo>
                  <a:pt x="9236" y="5797"/>
                  <a:pt x="9226" y="5711"/>
                  <a:pt x="9215" y="5625"/>
                </a:cubicBezTo>
                <a:cubicBezTo>
                  <a:pt x="9219" y="5569"/>
                  <a:pt x="9224" y="5514"/>
                  <a:pt x="9228" y="5460"/>
                </a:cubicBezTo>
                <a:cubicBezTo>
                  <a:pt x="9230" y="5517"/>
                  <a:pt x="9232" y="5574"/>
                  <a:pt x="9234" y="5632"/>
                </a:cubicBezTo>
                <a:cubicBezTo>
                  <a:pt x="9240" y="5692"/>
                  <a:pt x="9247" y="5753"/>
                  <a:pt x="9253" y="5814"/>
                </a:cubicBezTo>
                <a:cubicBezTo>
                  <a:pt x="9262" y="5841"/>
                  <a:pt x="9272" y="5871"/>
                  <a:pt x="9281" y="5897"/>
                </a:cubicBezTo>
                <a:cubicBezTo>
                  <a:pt x="9254" y="5958"/>
                  <a:pt x="9226" y="6017"/>
                  <a:pt x="9199" y="6078"/>
                </a:cubicBezTo>
                <a:cubicBezTo>
                  <a:pt x="9194" y="6132"/>
                  <a:pt x="9188" y="6190"/>
                  <a:pt x="9183" y="6245"/>
                </a:cubicBezTo>
                <a:cubicBezTo>
                  <a:pt x="9189" y="6175"/>
                  <a:pt x="9196" y="6105"/>
                  <a:pt x="9202" y="6036"/>
                </a:cubicBezTo>
                <a:cubicBezTo>
                  <a:pt x="9224" y="5978"/>
                  <a:pt x="9247" y="5921"/>
                  <a:pt x="9269" y="5863"/>
                </a:cubicBezTo>
                <a:lnTo>
                  <a:pt x="9354" y="5927"/>
                </a:lnTo>
                <a:cubicBezTo>
                  <a:pt x="9380" y="5968"/>
                  <a:pt x="9407" y="6009"/>
                  <a:pt x="9433" y="6051"/>
                </a:cubicBezTo>
                <a:cubicBezTo>
                  <a:pt x="9462" y="6067"/>
                  <a:pt x="9492" y="6083"/>
                  <a:pt x="9521" y="6101"/>
                </a:cubicBezTo>
                <a:lnTo>
                  <a:pt x="9641" y="6122"/>
                </a:lnTo>
                <a:cubicBezTo>
                  <a:pt x="9659" y="6139"/>
                  <a:pt x="9676" y="6157"/>
                  <a:pt x="9694" y="6174"/>
                </a:cubicBezTo>
                <a:cubicBezTo>
                  <a:pt x="9709" y="6182"/>
                  <a:pt x="9723" y="6192"/>
                  <a:pt x="9738" y="6201"/>
                </a:cubicBezTo>
                <a:cubicBezTo>
                  <a:pt x="9772" y="6218"/>
                  <a:pt x="9805" y="6236"/>
                  <a:pt x="9839" y="6252"/>
                </a:cubicBezTo>
                <a:cubicBezTo>
                  <a:pt x="9854" y="6286"/>
                  <a:pt x="9868" y="6319"/>
                  <a:pt x="9883" y="6353"/>
                </a:cubicBezTo>
                <a:cubicBezTo>
                  <a:pt x="9895" y="6374"/>
                  <a:pt x="9906" y="6397"/>
                  <a:pt x="9918" y="6418"/>
                </a:cubicBezTo>
                <a:cubicBezTo>
                  <a:pt x="9921" y="6461"/>
                  <a:pt x="9924" y="6503"/>
                  <a:pt x="9927" y="6546"/>
                </a:cubicBezTo>
                <a:cubicBezTo>
                  <a:pt x="9914" y="6636"/>
                  <a:pt x="9900" y="6724"/>
                  <a:pt x="9887" y="6814"/>
                </a:cubicBezTo>
                <a:cubicBezTo>
                  <a:pt x="9857" y="6888"/>
                  <a:pt x="9828" y="6963"/>
                  <a:pt x="9798" y="7039"/>
                </a:cubicBezTo>
                <a:cubicBezTo>
                  <a:pt x="9764" y="7065"/>
                  <a:pt x="9731" y="7092"/>
                  <a:pt x="9697" y="7118"/>
                </a:cubicBezTo>
                <a:lnTo>
                  <a:pt x="9574" y="7066"/>
                </a:lnTo>
                <a:lnTo>
                  <a:pt x="9351" y="6886"/>
                </a:lnTo>
                <a:lnTo>
                  <a:pt x="9209" y="6829"/>
                </a:lnTo>
                <a:cubicBezTo>
                  <a:pt x="9192" y="6810"/>
                  <a:pt x="9175" y="6789"/>
                  <a:pt x="9158" y="6771"/>
                </a:cubicBezTo>
                <a:cubicBezTo>
                  <a:pt x="9180" y="6724"/>
                  <a:pt x="9202" y="6680"/>
                  <a:pt x="9224" y="6634"/>
                </a:cubicBezTo>
                <a:cubicBezTo>
                  <a:pt x="9197" y="6680"/>
                  <a:pt x="9169" y="6724"/>
                  <a:pt x="9142" y="6771"/>
                </a:cubicBezTo>
                <a:cubicBezTo>
                  <a:pt x="9106" y="6837"/>
                  <a:pt x="9071" y="6906"/>
                  <a:pt x="9035" y="6974"/>
                </a:cubicBezTo>
                <a:lnTo>
                  <a:pt x="9161" y="6726"/>
                </a:lnTo>
                <a:lnTo>
                  <a:pt x="9281" y="6859"/>
                </a:lnTo>
                <a:lnTo>
                  <a:pt x="9474" y="6982"/>
                </a:lnTo>
                <a:lnTo>
                  <a:pt x="9596" y="7039"/>
                </a:lnTo>
                <a:cubicBezTo>
                  <a:pt x="9614" y="7045"/>
                  <a:pt x="9632" y="7054"/>
                  <a:pt x="9650" y="7059"/>
                </a:cubicBezTo>
                <a:cubicBezTo>
                  <a:pt x="9669" y="7156"/>
                  <a:pt x="9688" y="7252"/>
                  <a:pt x="9707" y="7348"/>
                </a:cubicBezTo>
                <a:cubicBezTo>
                  <a:pt x="9697" y="7435"/>
                  <a:pt x="9688" y="7525"/>
                  <a:pt x="9678" y="7613"/>
                </a:cubicBezTo>
                <a:cubicBezTo>
                  <a:pt x="9631" y="7716"/>
                  <a:pt x="9587" y="7681"/>
                  <a:pt x="9546" y="7688"/>
                </a:cubicBezTo>
                <a:cubicBezTo>
                  <a:pt x="9505" y="7694"/>
                  <a:pt x="9474" y="7681"/>
                  <a:pt x="9436" y="7681"/>
                </a:cubicBezTo>
                <a:lnTo>
                  <a:pt x="9310" y="7681"/>
                </a:lnTo>
                <a:lnTo>
                  <a:pt x="9187" y="7622"/>
                </a:lnTo>
                <a:cubicBezTo>
                  <a:pt x="9153" y="7580"/>
                  <a:pt x="9120" y="7536"/>
                  <a:pt x="9086" y="7492"/>
                </a:cubicBezTo>
                <a:cubicBezTo>
                  <a:pt x="9050" y="7479"/>
                  <a:pt x="9015" y="7463"/>
                  <a:pt x="8979" y="7450"/>
                </a:cubicBezTo>
                <a:cubicBezTo>
                  <a:pt x="8955" y="7454"/>
                  <a:pt x="8930" y="7459"/>
                  <a:pt x="8906" y="7463"/>
                </a:cubicBezTo>
                <a:cubicBezTo>
                  <a:pt x="8879" y="7424"/>
                  <a:pt x="8851" y="7388"/>
                  <a:pt x="8824" y="7348"/>
                </a:cubicBezTo>
                <a:lnTo>
                  <a:pt x="8944" y="7182"/>
                </a:lnTo>
                <a:cubicBezTo>
                  <a:pt x="8897" y="7247"/>
                  <a:pt x="8849" y="7311"/>
                  <a:pt x="8802" y="7376"/>
                </a:cubicBezTo>
                <a:cubicBezTo>
                  <a:pt x="8784" y="7368"/>
                  <a:pt x="8766" y="7362"/>
                  <a:pt x="8748" y="7355"/>
                </a:cubicBezTo>
                <a:cubicBezTo>
                  <a:pt x="8725" y="7415"/>
                  <a:pt x="8702" y="7474"/>
                  <a:pt x="8679" y="7535"/>
                </a:cubicBezTo>
                <a:cubicBezTo>
                  <a:pt x="8649" y="7550"/>
                  <a:pt x="8618" y="7564"/>
                  <a:pt x="8588" y="7579"/>
                </a:cubicBezTo>
                <a:cubicBezTo>
                  <a:pt x="8543" y="7603"/>
                  <a:pt x="8497" y="7627"/>
                  <a:pt x="8452" y="7650"/>
                </a:cubicBezTo>
                <a:lnTo>
                  <a:pt x="8641" y="7557"/>
                </a:lnTo>
                <a:cubicBezTo>
                  <a:pt x="8668" y="7525"/>
                  <a:pt x="8696" y="7493"/>
                  <a:pt x="8723" y="7463"/>
                </a:cubicBezTo>
                <a:cubicBezTo>
                  <a:pt x="8738" y="7430"/>
                  <a:pt x="8752" y="7396"/>
                  <a:pt x="8767" y="7362"/>
                </a:cubicBezTo>
                <a:cubicBezTo>
                  <a:pt x="8791" y="7360"/>
                  <a:pt x="8816" y="7357"/>
                  <a:pt x="8840" y="7355"/>
                </a:cubicBezTo>
                <a:lnTo>
                  <a:pt x="8944" y="7433"/>
                </a:lnTo>
                <a:cubicBezTo>
                  <a:pt x="8991" y="7453"/>
                  <a:pt x="9039" y="7472"/>
                  <a:pt x="9086" y="7492"/>
                </a:cubicBezTo>
                <a:cubicBezTo>
                  <a:pt x="9058" y="7550"/>
                  <a:pt x="9029" y="7607"/>
                  <a:pt x="9001" y="7665"/>
                </a:cubicBezTo>
                <a:cubicBezTo>
                  <a:pt x="8966" y="7709"/>
                  <a:pt x="8932" y="7752"/>
                  <a:pt x="8897" y="7795"/>
                </a:cubicBezTo>
                <a:cubicBezTo>
                  <a:pt x="8878" y="7801"/>
                  <a:pt x="8859" y="7804"/>
                  <a:pt x="8840" y="7810"/>
                </a:cubicBezTo>
                <a:lnTo>
                  <a:pt x="8679" y="7788"/>
                </a:lnTo>
                <a:lnTo>
                  <a:pt x="8446" y="7729"/>
                </a:lnTo>
                <a:cubicBezTo>
                  <a:pt x="8358" y="7694"/>
                  <a:pt x="8250" y="7650"/>
                  <a:pt x="8162" y="7650"/>
                </a:cubicBezTo>
                <a:cubicBezTo>
                  <a:pt x="8093" y="7587"/>
                  <a:pt x="8011" y="7463"/>
                  <a:pt x="7935" y="7521"/>
                </a:cubicBezTo>
                <a:cubicBezTo>
                  <a:pt x="7878" y="7469"/>
                  <a:pt x="7822" y="7415"/>
                  <a:pt x="7765" y="7362"/>
                </a:cubicBezTo>
                <a:lnTo>
                  <a:pt x="7538" y="7189"/>
                </a:lnTo>
                <a:lnTo>
                  <a:pt x="7301" y="6974"/>
                </a:lnTo>
                <a:cubicBezTo>
                  <a:pt x="7248" y="6879"/>
                  <a:pt x="7194" y="6785"/>
                  <a:pt x="7141" y="6691"/>
                </a:cubicBezTo>
                <a:lnTo>
                  <a:pt x="6885" y="6461"/>
                </a:lnTo>
                <a:lnTo>
                  <a:pt x="6453" y="6158"/>
                </a:lnTo>
                <a:lnTo>
                  <a:pt x="5523" y="6101"/>
                </a:lnTo>
                <a:lnTo>
                  <a:pt x="4562" y="6036"/>
                </a:lnTo>
                <a:lnTo>
                  <a:pt x="3742" y="5799"/>
                </a:lnTo>
                <a:lnTo>
                  <a:pt x="2601" y="4991"/>
                </a:lnTo>
                <a:lnTo>
                  <a:pt x="1980" y="4067"/>
                </a:lnTo>
                <a:lnTo>
                  <a:pt x="1277" y="3275"/>
                </a:lnTo>
                <a:lnTo>
                  <a:pt x="2926" y="5248"/>
                </a:lnTo>
                <a:lnTo>
                  <a:pt x="3662" y="5814"/>
                </a:lnTo>
                <a:lnTo>
                  <a:pt x="3967" y="5940"/>
                </a:lnTo>
                <a:cubicBezTo>
                  <a:pt x="3995" y="6036"/>
                  <a:pt x="3827" y="6046"/>
                  <a:pt x="3742" y="6332"/>
                </a:cubicBezTo>
                <a:cubicBezTo>
                  <a:pt x="3657" y="6618"/>
                  <a:pt x="3519" y="7198"/>
                  <a:pt x="3410" y="7627"/>
                </a:cubicBezTo>
                <a:cubicBezTo>
                  <a:pt x="3350" y="8089"/>
                  <a:pt x="3240" y="8508"/>
                  <a:pt x="3180" y="8969"/>
                </a:cubicBezTo>
                <a:cubicBezTo>
                  <a:pt x="3048" y="10109"/>
                  <a:pt x="3187" y="8861"/>
                  <a:pt x="3055" y="10000"/>
                </a:cubicBezTo>
                <a:lnTo>
                  <a:pt x="2565" y="9237"/>
                </a:lnTo>
                <a:close/>
              </a:path>
            </a:pathLst>
          </a:custGeom>
          <a:gradFill rotWithShape="1">
            <a:gsLst>
              <a:gs pos="0">
                <a:srgbClr val="F9CFAD">
                  <a:gamma/>
                  <a:shade val="86275"/>
                  <a:invGamma/>
                </a:srgbClr>
              </a:gs>
              <a:gs pos="50000">
                <a:srgbClr val="F9CFAD"/>
              </a:gs>
              <a:gs pos="100000">
                <a:srgbClr val="F9CFAD">
                  <a:gamma/>
                  <a:shade val="86275"/>
                  <a:invGamma/>
                </a:srgbClr>
              </a:gs>
            </a:gsLst>
            <a:lin ang="5400000" scaled="1"/>
          </a:gra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107" name="Line 207"/>
          <p:cNvSpPr>
            <a:spLocks noChangeShapeType="1"/>
          </p:cNvSpPr>
          <p:nvPr/>
        </p:nvSpPr>
        <p:spPr bwMode="auto">
          <a:xfrm flipV="1">
            <a:off x="669851" y="3962138"/>
            <a:ext cx="6677247" cy="223284"/>
          </a:xfrm>
          <a:prstGeom prst="line">
            <a:avLst/>
          </a:prstGeom>
          <a:noFill/>
          <a:ln w="28575" cap="rnd">
            <a:solidFill>
              <a:srgbClr val="FFD1A3"/>
            </a:solidFill>
            <a:prstDash val="sysDot"/>
            <a:round/>
            <a:headEnd/>
            <a:tailEnd/>
          </a:ln>
        </p:spPr>
        <p:txBody>
          <a:bodyPr/>
          <a:lstStyle/>
          <a:p>
            <a:endParaRPr lang="en-GB" dirty="0"/>
          </a:p>
        </p:txBody>
      </p:sp>
      <p:sp>
        <p:nvSpPr>
          <p:cNvPr id="108" name="Line 201"/>
          <p:cNvSpPr>
            <a:spLocks noChangeShapeType="1"/>
          </p:cNvSpPr>
          <p:nvPr/>
        </p:nvSpPr>
        <p:spPr bwMode="auto">
          <a:xfrm>
            <a:off x="1947051" y="4157975"/>
            <a:ext cx="4040187" cy="114300"/>
          </a:xfrm>
          <a:prstGeom prst="line">
            <a:avLst/>
          </a:prstGeom>
          <a:noFill/>
          <a:ln w="28575">
            <a:solidFill>
              <a:srgbClr val="6699FF"/>
            </a:solidFill>
            <a:round/>
            <a:headEnd type="oval" w="med" len="med"/>
            <a:tailEnd type="oval" w="med" len="med"/>
          </a:ln>
        </p:spPr>
        <p:txBody>
          <a:bodyPr/>
          <a:lstStyle/>
          <a:p>
            <a:endParaRPr lang="en-GB" dirty="0"/>
          </a:p>
        </p:txBody>
      </p:sp>
      <p:sp>
        <p:nvSpPr>
          <p:cNvPr id="104" name="Freeform 441"/>
          <p:cNvSpPr>
            <a:spLocks/>
          </p:cNvSpPr>
          <p:nvPr/>
        </p:nvSpPr>
        <p:spPr bwMode="auto">
          <a:xfrm>
            <a:off x="5188393" y="4236391"/>
            <a:ext cx="863600" cy="107950"/>
          </a:xfrm>
          <a:custGeom>
            <a:avLst/>
            <a:gdLst>
              <a:gd name="T0" fmla="*/ 0 w 544"/>
              <a:gd name="T1" fmla="*/ 0 h 68"/>
              <a:gd name="T2" fmla="*/ 544 w 544"/>
              <a:gd name="T3" fmla="*/ 38 h 68"/>
              <a:gd name="T4" fmla="*/ 0 w 544"/>
              <a:gd name="T5" fmla="*/ 68 h 68"/>
              <a:gd name="T6" fmla="*/ 0 60000 65536"/>
              <a:gd name="T7" fmla="*/ 0 60000 65536"/>
              <a:gd name="T8" fmla="*/ 0 60000 65536"/>
              <a:gd name="T9" fmla="*/ 0 w 544"/>
              <a:gd name="T10" fmla="*/ 0 h 68"/>
              <a:gd name="T11" fmla="*/ 544 w 544"/>
              <a:gd name="T12" fmla="*/ 68 h 68"/>
            </a:gdLst>
            <a:ahLst/>
            <a:cxnLst>
              <a:cxn ang="T6">
                <a:pos x="T0" y="T1"/>
              </a:cxn>
              <a:cxn ang="T7">
                <a:pos x="T2" y="T3"/>
              </a:cxn>
              <a:cxn ang="T8">
                <a:pos x="T4" y="T5"/>
              </a:cxn>
            </a:cxnLst>
            <a:rect l="T9" t="T10" r="T11" b="T12"/>
            <a:pathLst>
              <a:path w="544" h="68">
                <a:moveTo>
                  <a:pt x="0" y="0"/>
                </a:moveTo>
                <a:lnTo>
                  <a:pt x="544" y="38"/>
                </a:lnTo>
                <a:lnTo>
                  <a:pt x="0" y="68"/>
                </a:lnTo>
              </a:path>
            </a:pathLst>
          </a:custGeom>
          <a:noFill/>
          <a:ln w="28575" cmpd="sng">
            <a:solidFill>
              <a:srgbClr val="FF3300"/>
            </a:solidFill>
            <a:prstDash val="solid"/>
            <a:round/>
            <a:headEnd/>
            <a:tailEnd/>
          </a:ln>
        </p:spPr>
        <p:txBody>
          <a:bodyPr/>
          <a:lstStyle/>
          <a:p>
            <a:endParaRPr lang="en-GB" dirty="0"/>
          </a:p>
        </p:txBody>
      </p:sp>
      <p:sp>
        <p:nvSpPr>
          <p:cNvPr id="109" name="Line 202"/>
          <p:cNvSpPr>
            <a:spLocks noChangeShapeType="1"/>
          </p:cNvSpPr>
          <p:nvPr/>
        </p:nvSpPr>
        <p:spPr bwMode="auto">
          <a:xfrm flipH="1" flipV="1">
            <a:off x="1233376" y="3927201"/>
            <a:ext cx="1638412" cy="548869"/>
          </a:xfrm>
          <a:prstGeom prst="line">
            <a:avLst/>
          </a:prstGeom>
          <a:noFill/>
          <a:ln w="28575" cap="rnd">
            <a:solidFill>
              <a:srgbClr val="FF3300"/>
            </a:solidFill>
            <a:prstDash val="sysDot"/>
            <a:round/>
            <a:headEnd type="oval"/>
            <a:tailEnd/>
          </a:ln>
        </p:spPr>
        <p:txBody>
          <a:bodyPr/>
          <a:lstStyle/>
          <a:p>
            <a:endParaRPr lang="en-GB" dirty="0"/>
          </a:p>
        </p:txBody>
      </p:sp>
      <p:sp>
        <p:nvSpPr>
          <p:cNvPr id="110" name="Freeform 109"/>
          <p:cNvSpPr/>
          <p:nvPr/>
        </p:nvSpPr>
        <p:spPr bwMode="auto">
          <a:xfrm>
            <a:off x="1401288" y="3997829"/>
            <a:ext cx="546265" cy="166255"/>
          </a:xfrm>
          <a:custGeom>
            <a:avLst/>
            <a:gdLst>
              <a:gd name="connsiteX0" fmla="*/ 0 w 546265"/>
              <a:gd name="connsiteY0" fmla="*/ 166255 h 166255"/>
              <a:gd name="connsiteX1" fmla="*/ 546265 w 546265"/>
              <a:gd name="connsiteY1" fmla="*/ 160317 h 166255"/>
              <a:gd name="connsiteX2" fmla="*/ 41564 w 546265"/>
              <a:gd name="connsiteY2" fmla="*/ 0 h 166255"/>
            </a:gdLst>
            <a:ahLst/>
            <a:cxnLst>
              <a:cxn ang="0">
                <a:pos x="connsiteX0" y="connsiteY0"/>
              </a:cxn>
              <a:cxn ang="0">
                <a:pos x="connsiteX1" y="connsiteY1"/>
              </a:cxn>
              <a:cxn ang="0">
                <a:pos x="connsiteX2" y="connsiteY2"/>
              </a:cxn>
            </a:cxnLst>
            <a:rect l="l" t="t" r="r" b="b"/>
            <a:pathLst>
              <a:path w="546265" h="166255">
                <a:moveTo>
                  <a:pt x="0" y="166255"/>
                </a:moveTo>
                <a:lnTo>
                  <a:pt x="546265" y="160317"/>
                </a:lnTo>
                <a:lnTo>
                  <a:pt x="41564" y="0"/>
                </a:lnTo>
              </a:path>
            </a:pathLst>
          </a:custGeom>
          <a:noFill/>
          <a:ln w="28575"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Arial" charset="0"/>
            </a:endParaRPr>
          </a:p>
        </p:txBody>
      </p:sp>
      <p:sp>
        <p:nvSpPr>
          <p:cNvPr id="111" name="Freeform 110"/>
          <p:cNvSpPr/>
          <p:nvPr/>
        </p:nvSpPr>
        <p:spPr bwMode="auto">
          <a:xfrm>
            <a:off x="4156376" y="4314759"/>
            <a:ext cx="73477" cy="379240"/>
          </a:xfrm>
          <a:custGeom>
            <a:avLst/>
            <a:gdLst>
              <a:gd name="connsiteX0" fmla="*/ 0 w 76200"/>
              <a:gd name="connsiteY0" fmla="*/ 0 h 409575"/>
              <a:gd name="connsiteX1" fmla="*/ 76200 w 76200"/>
              <a:gd name="connsiteY1" fmla="*/ 114300 h 409575"/>
              <a:gd name="connsiteX2" fmla="*/ 76200 w 76200"/>
              <a:gd name="connsiteY2" fmla="*/ 409575 h 409575"/>
              <a:gd name="connsiteX0" fmla="*/ 0 w 76200"/>
              <a:gd name="connsiteY0" fmla="*/ 0 h 409575"/>
              <a:gd name="connsiteX1" fmla="*/ 58866 w 76200"/>
              <a:gd name="connsiteY1" fmla="*/ 114300 h 409575"/>
              <a:gd name="connsiteX2" fmla="*/ 76200 w 76200"/>
              <a:gd name="connsiteY2" fmla="*/ 409575 h 409575"/>
              <a:gd name="connsiteX0" fmla="*/ 0 w 58866"/>
              <a:gd name="connsiteY0" fmla="*/ 0 h 379240"/>
              <a:gd name="connsiteX1" fmla="*/ 58866 w 58866"/>
              <a:gd name="connsiteY1" fmla="*/ 114300 h 379240"/>
              <a:gd name="connsiteX2" fmla="*/ 54531 w 58866"/>
              <a:gd name="connsiteY2" fmla="*/ 379240 h 379240"/>
              <a:gd name="connsiteX0" fmla="*/ 0 w 64961"/>
              <a:gd name="connsiteY0" fmla="*/ 0 h 379240"/>
              <a:gd name="connsiteX1" fmla="*/ 58866 w 64961"/>
              <a:gd name="connsiteY1" fmla="*/ 114300 h 379240"/>
              <a:gd name="connsiteX2" fmla="*/ 64598 w 64961"/>
              <a:gd name="connsiteY2" fmla="*/ 257671 h 379240"/>
              <a:gd name="connsiteX3" fmla="*/ 54531 w 64961"/>
              <a:gd name="connsiteY3" fmla="*/ 379240 h 379240"/>
              <a:gd name="connsiteX0" fmla="*/ 0 w 73477"/>
              <a:gd name="connsiteY0" fmla="*/ 0 h 379240"/>
              <a:gd name="connsiteX1" fmla="*/ 58866 w 73477"/>
              <a:gd name="connsiteY1" fmla="*/ 114300 h 379240"/>
              <a:gd name="connsiteX2" fmla="*/ 73266 w 73477"/>
              <a:gd name="connsiteY2" fmla="*/ 257671 h 379240"/>
              <a:gd name="connsiteX3" fmla="*/ 54531 w 73477"/>
              <a:gd name="connsiteY3" fmla="*/ 379240 h 379240"/>
            </a:gdLst>
            <a:ahLst/>
            <a:cxnLst>
              <a:cxn ang="0">
                <a:pos x="connsiteX0" y="connsiteY0"/>
              </a:cxn>
              <a:cxn ang="0">
                <a:pos x="connsiteX1" y="connsiteY1"/>
              </a:cxn>
              <a:cxn ang="0">
                <a:pos x="connsiteX2" y="connsiteY2"/>
              </a:cxn>
              <a:cxn ang="0">
                <a:pos x="connsiteX3" y="connsiteY3"/>
              </a:cxn>
            </a:cxnLst>
            <a:rect l="l" t="t" r="r" b="b"/>
            <a:pathLst>
              <a:path w="73477" h="379240">
                <a:moveTo>
                  <a:pt x="0" y="0"/>
                </a:moveTo>
                <a:lnTo>
                  <a:pt x="58866" y="114300"/>
                </a:lnTo>
                <a:cubicBezTo>
                  <a:pt x="56443" y="162090"/>
                  <a:pt x="75689" y="209881"/>
                  <a:pt x="73266" y="257671"/>
                </a:cubicBezTo>
                <a:lnTo>
                  <a:pt x="54531" y="379240"/>
                </a:lnTo>
              </a:path>
            </a:pathLst>
          </a:cu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dirty="0" smtClean="0">
              <a:ln>
                <a:noFill/>
              </a:ln>
              <a:solidFill>
                <a:schemeClr val="tx1"/>
              </a:solidFill>
              <a:effectLst/>
              <a:latin typeface="Arial" charset="0"/>
              <a:cs typeface="Times New Roman" pitchFamily="18" charset="0"/>
            </a:endParaRPr>
          </a:p>
        </p:txBody>
      </p:sp>
      <p:sp>
        <p:nvSpPr>
          <p:cNvPr id="112" name="Freeform 111"/>
          <p:cNvSpPr/>
          <p:nvPr/>
        </p:nvSpPr>
        <p:spPr bwMode="auto">
          <a:xfrm>
            <a:off x="2583827" y="4353598"/>
            <a:ext cx="39002" cy="346692"/>
          </a:xfrm>
          <a:custGeom>
            <a:avLst/>
            <a:gdLst>
              <a:gd name="connsiteX0" fmla="*/ 138677 w 138677"/>
              <a:gd name="connsiteY0" fmla="*/ 0 h 455033"/>
              <a:gd name="connsiteX1" fmla="*/ 73672 w 138677"/>
              <a:gd name="connsiteY1" fmla="*/ 130009 h 455033"/>
              <a:gd name="connsiteX2" fmla="*/ 43337 w 138677"/>
              <a:gd name="connsiteY2" fmla="*/ 216682 h 455033"/>
              <a:gd name="connsiteX3" fmla="*/ 4334 w 138677"/>
              <a:gd name="connsiteY3" fmla="*/ 364026 h 455033"/>
              <a:gd name="connsiteX4" fmla="*/ 0 w 138677"/>
              <a:gd name="connsiteY4" fmla="*/ 455033 h 455033"/>
              <a:gd name="connsiteX0" fmla="*/ 138677 w 138677"/>
              <a:gd name="connsiteY0" fmla="*/ 0 h 455033"/>
              <a:gd name="connsiteX1" fmla="*/ 73672 w 138677"/>
              <a:gd name="connsiteY1" fmla="*/ 130009 h 455033"/>
              <a:gd name="connsiteX2" fmla="*/ 43337 w 138677"/>
              <a:gd name="connsiteY2" fmla="*/ 216682 h 455033"/>
              <a:gd name="connsiteX3" fmla="*/ 60671 w 138677"/>
              <a:gd name="connsiteY3" fmla="*/ 381361 h 455033"/>
              <a:gd name="connsiteX4" fmla="*/ 0 w 138677"/>
              <a:gd name="connsiteY4" fmla="*/ 455033 h 455033"/>
              <a:gd name="connsiteX0" fmla="*/ 95340 w 95340"/>
              <a:gd name="connsiteY0" fmla="*/ 0 h 472368"/>
              <a:gd name="connsiteX1" fmla="*/ 30335 w 95340"/>
              <a:gd name="connsiteY1" fmla="*/ 130009 h 472368"/>
              <a:gd name="connsiteX2" fmla="*/ 0 w 95340"/>
              <a:gd name="connsiteY2" fmla="*/ 216682 h 472368"/>
              <a:gd name="connsiteX3" fmla="*/ 17334 w 95340"/>
              <a:gd name="connsiteY3" fmla="*/ 381361 h 472368"/>
              <a:gd name="connsiteX4" fmla="*/ 34669 w 95340"/>
              <a:gd name="connsiteY4" fmla="*/ 472368 h 472368"/>
              <a:gd name="connsiteX0" fmla="*/ 78006 w 78006"/>
              <a:gd name="connsiteY0" fmla="*/ 0 h 472368"/>
              <a:gd name="connsiteX1" fmla="*/ 13001 w 78006"/>
              <a:gd name="connsiteY1" fmla="*/ 130009 h 472368"/>
              <a:gd name="connsiteX2" fmla="*/ 4335 w 78006"/>
              <a:gd name="connsiteY2" fmla="*/ 216682 h 472368"/>
              <a:gd name="connsiteX3" fmla="*/ 0 w 78006"/>
              <a:gd name="connsiteY3" fmla="*/ 381361 h 472368"/>
              <a:gd name="connsiteX4" fmla="*/ 17335 w 78006"/>
              <a:gd name="connsiteY4" fmla="*/ 472368 h 472368"/>
              <a:gd name="connsiteX0" fmla="*/ 78006 w 78006"/>
              <a:gd name="connsiteY0" fmla="*/ 0 h 472368"/>
              <a:gd name="connsiteX1" fmla="*/ 13001 w 78006"/>
              <a:gd name="connsiteY1" fmla="*/ 130009 h 472368"/>
              <a:gd name="connsiteX2" fmla="*/ 4335 w 78006"/>
              <a:gd name="connsiteY2" fmla="*/ 216682 h 472368"/>
              <a:gd name="connsiteX3" fmla="*/ 0 w 78006"/>
              <a:gd name="connsiteY3" fmla="*/ 381361 h 472368"/>
              <a:gd name="connsiteX4" fmla="*/ 17335 w 78006"/>
              <a:gd name="connsiteY4" fmla="*/ 472368 h 472368"/>
              <a:gd name="connsiteX0" fmla="*/ 13001 w 17335"/>
              <a:gd name="connsiteY0" fmla="*/ 0 h 342359"/>
              <a:gd name="connsiteX1" fmla="*/ 4335 w 17335"/>
              <a:gd name="connsiteY1" fmla="*/ 86673 h 342359"/>
              <a:gd name="connsiteX2" fmla="*/ 0 w 17335"/>
              <a:gd name="connsiteY2" fmla="*/ 251352 h 342359"/>
              <a:gd name="connsiteX3" fmla="*/ 17335 w 17335"/>
              <a:gd name="connsiteY3" fmla="*/ 342359 h 342359"/>
              <a:gd name="connsiteX0" fmla="*/ 39002 w 39002"/>
              <a:gd name="connsiteY0" fmla="*/ 0 h 346692"/>
              <a:gd name="connsiteX1" fmla="*/ 4335 w 39002"/>
              <a:gd name="connsiteY1" fmla="*/ 91006 h 346692"/>
              <a:gd name="connsiteX2" fmla="*/ 0 w 39002"/>
              <a:gd name="connsiteY2" fmla="*/ 255685 h 346692"/>
              <a:gd name="connsiteX3" fmla="*/ 17335 w 39002"/>
              <a:gd name="connsiteY3" fmla="*/ 346692 h 346692"/>
              <a:gd name="connsiteX0" fmla="*/ 39002 w 39002"/>
              <a:gd name="connsiteY0" fmla="*/ 0 h 346692"/>
              <a:gd name="connsiteX1" fmla="*/ 17336 w 39002"/>
              <a:gd name="connsiteY1" fmla="*/ 86672 h 346692"/>
              <a:gd name="connsiteX2" fmla="*/ 0 w 39002"/>
              <a:gd name="connsiteY2" fmla="*/ 255685 h 346692"/>
              <a:gd name="connsiteX3" fmla="*/ 17335 w 39002"/>
              <a:gd name="connsiteY3" fmla="*/ 346692 h 346692"/>
            </a:gdLst>
            <a:ahLst/>
            <a:cxnLst>
              <a:cxn ang="0">
                <a:pos x="connsiteX0" y="connsiteY0"/>
              </a:cxn>
              <a:cxn ang="0">
                <a:pos x="connsiteX1" y="connsiteY1"/>
              </a:cxn>
              <a:cxn ang="0">
                <a:pos x="connsiteX2" y="connsiteY2"/>
              </a:cxn>
              <a:cxn ang="0">
                <a:pos x="connsiteX3" y="connsiteY3"/>
              </a:cxn>
            </a:cxnLst>
            <a:rect l="l" t="t" r="r" b="b"/>
            <a:pathLst>
              <a:path w="39002" h="346692">
                <a:moveTo>
                  <a:pt x="39002" y="0"/>
                </a:moveTo>
                <a:lnTo>
                  <a:pt x="17336" y="86672"/>
                </a:lnTo>
                <a:lnTo>
                  <a:pt x="0" y="255685"/>
                </a:lnTo>
                <a:lnTo>
                  <a:pt x="17335" y="346692"/>
                </a:lnTo>
              </a:path>
            </a:pathLst>
          </a:cu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dirty="0" smtClean="0">
              <a:ln>
                <a:noFill/>
              </a:ln>
              <a:solidFill>
                <a:schemeClr val="tx1"/>
              </a:solidFill>
              <a:effectLst/>
              <a:latin typeface="Arial" charset="0"/>
              <a:cs typeface="Times New Roman" pitchFamily="18" charset="0"/>
            </a:endParaRPr>
          </a:p>
        </p:txBody>
      </p:sp>
      <p:sp>
        <p:nvSpPr>
          <p:cNvPr id="113" name="TextBox 112"/>
          <p:cNvSpPr txBox="1"/>
          <p:nvPr/>
        </p:nvSpPr>
        <p:spPr>
          <a:xfrm>
            <a:off x="5479971" y="3939759"/>
            <a:ext cx="256319" cy="372140"/>
          </a:xfrm>
          <a:prstGeom prst="rect">
            <a:avLst/>
          </a:prstGeom>
          <a:noFill/>
        </p:spPr>
        <p:txBody>
          <a:bodyPr wrap="square" rtlCol="0">
            <a:spAutoFit/>
          </a:bodyPr>
          <a:lstStyle/>
          <a:p>
            <a:r>
              <a:rPr lang="en-GB" dirty="0" smtClean="0">
                <a:solidFill>
                  <a:schemeClr val="bg1"/>
                </a:solidFill>
              </a:rPr>
              <a:t>6</a:t>
            </a:r>
            <a:endParaRPr lang="en-GB" dirty="0">
              <a:solidFill>
                <a:schemeClr val="bg1"/>
              </a:solidFill>
            </a:endParaRPr>
          </a:p>
        </p:txBody>
      </p:sp>
      <p:sp>
        <p:nvSpPr>
          <p:cNvPr id="114" name="TextBox 113"/>
          <p:cNvSpPr txBox="1"/>
          <p:nvPr/>
        </p:nvSpPr>
        <p:spPr>
          <a:xfrm>
            <a:off x="1530520" y="3631715"/>
            <a:ext cx="256319" cy="372140"/>
          </a:xfrm>
          <a:prstGeom prst="rect">
            <a:avLst/>
          </a:prstGeom>
          <a:noFill/>
        </p:spPr>
        <p:txBody>
          <a:bodyPr wrap="square" rtlCol="0">
            <a:spAutoFit/>
          </a:bodyPr>
          <a:lstStyle/>
          <a:p>
            <a:r>
              <a:rPr lang="en-GB" dirty="0" smtClean="0">
                <a:solidFill>
                  <a:schemeClr val="bg1"/>
                </a:solidFill>
              </a:rPr>
              <a:t>7</a:t>
            </a:r>
            <a:endParaRPr lang="en-GB" dirty="0">
              <a:solidFill>
                <a:schemeClr val="bg1"/>
              </a:solidFill>
            </a:endParaRPr>
          </a:p>
        </p:txBody>
      </p:sp>
      <p:sp>
        <p:nvSpPr>
          <p:cNvPr id="115" name="TextBox 114"/>
          <p:cNvSpPr txBox="1"/>
          <p:nvPr/>
        </p:nvSpPr>
        <p:spPr>
          <a:xfrm>
            <a:off x="3098800" y="4100973"/>
            <a:ext cx="256319" cy="372140"/>
          </a:xfrm>
          <a:prstGeom prst="rect">
            <a:avLst/>
          </a:prstGeom>
          <a:noFill/>
        </p:spPr>
        <p:txBody>
          <a:bodyPr wrap="square" rtlCol="0">
            <a:spAutoFit/>
          </a:bodyPr>
          <a:lstStyle/>
          <a:p>
            <a:r>
              <a:rPr lang="en-GB" dirty="0" smtClean="0">
                <a:solidFill>
                  <a:srgbClr val="000099"/>
                </a:solidFill>
              </a:rPr>
              <a:t>8</a:t>
            </a:r>
            <a:endParaRPr lang="en-GB" dirty="0">
              <a:solidFill>
                <a:srgbClr val="000099"/>
              </a:solidFill>
            </a:endParaRPr>
          </a:p>
        </p:txBody>
      </p:sp>
      <p:cxnSp>
        <p:nvCxnSpPr>
          <p:cNvPr id="117" name="Straight Connector 116"/>
          <p:cNvCxnSpPr/>
          <p:nvPr/>
        </p:nvCxnSpPr>
        <p:spPr bwMode="auto">
          <a:xfrm flipH="1">
            <a:off x="2783457" y="4090193"/>
            <a:ext cx="664593" cy="31749"/>
          </a:xfrm>
          <a:prstGeom prst="line">
            <a:avLst/>
          </a:prstGeom>
          <a:solidFill>
            <a:schemeClr val="accent1"/>
          </a:solidFill>
          <a:ln w="28575" cap="flat" cmpd="sng" algn="ctr">
            <a:solidFill>
              <a:srgbClr val="FF0000"/>
            </a:solidFill>
            <a:prstDash val="solid"/>
            <a:round/>
            <a:headEnd type="none" w="med" len="med"/>
            <a:tailEnd type="none" w="med" len="med"/>
          </a:ln>
          <a:effectLst/>
        </p:spPr>
      </p:cxnSp>
      <p:cxnSp>
        <p:nvCxnSpPr>
          <p:cNvPr id="118" name="Straight Connector 117"/>
          <p:cNvCxnSpPr/>
          <p:nvPr/>
        </p:nvCxnSpPr>
        <p:spPr bwMode="auto">
          <a:xfrm flipV="1">
            <a:off x="803275" y="4095497"/>
            <a:ext cx="2601913" cy="93610"/>
          </a:xfrm>
          <a:prstGeom prst="line">
            <a:avLst/>
          </a:prstGeom>
          <a:solidFill>
            <a:schemeClr val="accent1"/>
          </a:solidFill>
          <a:ln w="28575" cap="flat" cmpd="sng" algn="ctr">
            <a:solidFill>
              <a:srgbClr val="FF0000"/>
            </a:solidFill>
            <a:prstDash val="sysDot"/>
            <a:round/>
            <a:headEnd type="none" w="med" len="med"/>
            <a:tailEnd type="none" w="med" len="med"/>
          </a:ln>
          <a:effectLst/>
        </p:spPr>
      </p:cxnSp>
      <p:sp>
        <p:nvSpPr>
          <p:cNvPr id="119" name="TextBox 118"/>
          <p:cNvSpPr txBox="1"/>
          <p:nvPr/>
        </p:nvSpPr>
        <p:spPr>
          <a:xfrm>
            <a:off x="219075" y="5671229"/>
            <a:ext cx="8572500" cy="1107996"/>
          </a:xfrm>
          <a:prstGeom prst="rect">
            <a:avLst/>
          </a:prstGeom>
          <a:noFill/>
        </p:spPr>
        <p:txBody>
          <a:bodyPr wrap="square" rtlCol="0">
            <a:spAutoFit/>
          </a:bodyPr>
          <a:lstStyle/>
          <a:p>
            <a:pPr algn="ctr"/>
            <a:r>
              <a:rPr lang="en-GB" sz="2200" b="0" i="1" dirty="0">
                <a:solidFill>
                  <a:schemeClr val="bg1"/>
                </a:solidFill>
                <a:latin typeface="Arial" pitchFamily="34" charset="0"/>
                <a:cs typeface="Arial" pitchFamily="34" charset="0"/>
              </a:rPr>
              <a:t>There will be some strain put on the drawing arm wrist as </a:t>
            </a:r>
            <a:r>
              <a:rPr lang="en-GB" sz="2200" b="0" i="1" dirty="0">
                <a:solidFill>
                  <a:schemeClr val="bg1"/>
                </a:solidFill>
              </a:rPr>
              <a:t>a certain amount of upward force will be required to keep the string hand in contact with the chin.</a:t>
            </a:r>
          </a:p>
        </p:txBody>
      </p:sp>
      <p:sp>
        <p:nvSpPr>
          <p:cNvPr id="123" name="Text Box 39"/>
          <p:cNvSpPr txBox="1">
            <a:spLocks noChangeArrowheads="1"/>
          </p:cNvSpPr>
          <p:nvPr/>
        </p:nvSpPr>
        <p:spPr bwMode="auto">
          <a:xfrm>
            <a:off x="7347098" y="3804750"/>
            <a:ext cx="1292077" cy="276999"/>
          </a:xfrm>
          <a:prstGeom prst="rect">
            <a:avLst/>
          </a:prstGeom>
          <a:noFill/>
          <a:ln w="9525">
            <a:noFill/>
            <a:miter lim="800000"/>
            <a:headEnd/>
            <a:tailEnd/>
          </a:ln>
          <a:effectLst/>
        </p:spPr>
        <p:txBody>
          <a:bodyPr wrap="square">
            <a:spAutoFit/>
          </a:bodyPr>
          <a:lstStyle/>
          <a:p>
            <a:pPr algn="l">
              <a:spcBef>
                <a:spcPct val="50000"/>
              </a:spcBef>
            </a:pPr>
            <a:r>
              <a:rPr lang="en-GB" sz="1200" dirty="0">
                <a:solidFill>
                  <a:srgbClr val="FFC000"/>
                </a:solidFill>
              </a:rPr>
              <a:t>Arrow</a:t>
            </a:r>
            <a:r>
              <a:rPr lang="en-GB" sz="1200" dirty="0">
                <a:solidFill>
                  <a:srgbClr val="33CC33"/>
                </a:solidFill>
              </a:rPr>
              <a:t> </a:t>
            </a:r>
            <a:r>
              <a:rPr lang="en-GB" sz="1200" dirty="0">
                <a:solidFill>
                  <a:srgbClr val="FFC000"/>
                </a:solidFill>
              </a:rPr>
              <a:t>Line</a:t>
            </a:r>
          </a:p>
        </p:txBody>
      </p:sp>
      <p:sp>
        <p:nvSpPr>
          <p:cNvPr id="124" name="TextBox 123"/>
          <p:cNvSpPr txBox="1"/>
          <p:nvPr/>
        </p:nvSpPr>
        <p:spPr>
          <a:xfrm>
            <a:off x="7867015" y="6604084"/>
            <a:ext cx="1273175" cy="253916"/>
          </a:xfrm>
          <a:prstGeom prst="rect">
            <a:avLst/>
          </a:prstGeom>
          <a:noFill/>
        </p:spPr>
        <p:txBody>
          <a:bodyPr wrap="square" rtlCol="0">
            <a:spAutoFit/>
          </a:bodyPr>
          <a:lstStyle/>
          <a:p>
            <a:pPr algn="r"/>
            <a:r>
              <a:rPr lang="en-GB" sz="1050" b="0" dirty="0" smtClean="0">
                <a:solidFill>
                  <a:schemeClr val="bg1"/>
                </a:solidFill>
              </a:rPr>
              <a:t>Ken Bearman</a:t>
            </a:r>
            <a:endParaRPr lang="en-GB" sz="1050" b="0" dirty="0">
              <a:solidFill>
                <a:schemeClr val="bg1"/>
              </a:solidFill>
            </a:endParaRPr>
          </a:p>
        </p:txBody>
      </p:sp>
    </p:spTree>
    <p:extLst>
      <p:ext uri="{BB962C8B-B14F-4D97-AF65-F5344CB8AC3E}">
        <p14:creationId xmlns:p14="http://schemas.microsoft.com/office/powerpoint/2010/main" val="1079874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09"/>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1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14"/>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02"/>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0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04"/>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13"/>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117"/>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115"/>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animBg="1"/>
      <p:bldP spid="103" grpId="0" animBg="1"/>
      <p:bldP spid="107" grpId="0" animBg="1"/>
      <p:bldP spid="108" grpId="0" animBg="1"/>
      <p:bldP spid="104" grpId="0" animBg="1"/>
      <p:bldP spid="109" grpId="0" animBg="1"/>
      <p:bldP spid="110" grpId="0" animBg="1"/>
      <p:bldP spid="113" grpId="0"/>
      <p:bldP spid="114" grpId="0"/>
      <p:bldP spid="115" grpId="0"/>
      <p:bldP spid="119" grpId="0"/>
      <p:bldP spid="12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0" y="246063"/>
            <a:ext cx="9144000" cy="404812"/>
          </a:xfrm>
          <a:prstGeom prst="rect">
            <a:avLst/>
          </a:prstGeom>
          <a:solidFill>
            <a:schemeClr val="bg1"/>
          </a:solidFill>
          <a:ln w="9525">
            <a:solidFill>
              <a:schemeClr val="tx1"/>
            </a:solidFill>
            <a:miter lim="800000"/>
            <a:headEnd/>
            <a:tailEnd/>
          </a:ln>
        </p:spPr>
        <p:txBody>
          <a:bodyPr wrap="none" anchor="ctr"/>
          <a:lstStyle/>
          <a:p>
            <a:pPr algn="ctr"/>
            <a:r>
              <a:rPr lang="en-CA" altLang="ja-JP" dirty="0">
                <a:solidFill>
                  <a:srgbClr val="0168AC"/>
                </a:solidFill>
                <a:latin typeface="Verdana" pitchFamily="34" charset="0"/>
                <a:ea typeface="ＭＳ Ｐゴシック" charset="-128"/>
              </a:rPr>
              <a:t>2011 World Archery Coaching Seminar</a:t>
            </a:r>
            <a:endParaRPr lang="en-CA" dirty="0">
              <a:solidFill>
                <a:srgbClr val="0168AC"/>
              </a:solidFill>
              <a:latin typeface="Verdana" pitchFamily="34" charset="0"/>
            </a:endParaRPr>
          </a:p>
        </p:txBody>
      </p:sp>
      <p:pic>
        <p:nvPicPr>
          <p:cNvPr id="3" name="Picture 4" descr="Y:\06 Communication\Logo FITA\09 World Archery\00_WA1_RG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0327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Freeform 25"/>
          <p:cNvSpPr>
            <a:spLocks/>
          </p:cNvSpPr>
          <p:nvPr/>
        </p:nvSpPr>
        <p:spPr bwMode="auto">
          <a:xfrm>
            <a:off x="4227513" y="4197323"/>
            <a:ext cx="2305050" cy="377826"/>
          </a:xfrm>
          <a:custGeom>
            <a:avLst/>
            <a:gdLst/>
            <a:ahLst/>
            <a:cxnLst>
              <a:cxn ang="0">
                <a:pos x="2764" y="324"/>
              </a:cxn>
              <a:cxn ang="0">
                <a:pos x="2417" y="440"/>
              </a:cxn>
              <a:cxn ang="0">
                <a:pos x="2351" y="420"/>
              </a:cxn>
              <a:cxn ang="0">
                <a:pos x="2027" y="351"/>
              </a:cxn>
              <a:cxn ang="0">
                <a:pos x="1733" y="276"/>
              </a:cxn>
              <a:cxn ang="0">
                <a:pos x="1444" y="187"/>
              </a:cxn>
              <a:cxn ang="0">
                <a:pos x="1283" y="146"/>
              </a:cxn>
              <a:cxn ang="0">
                <a:pos x="1084" y="106"/>
              </a:cxn>
              <a:cxn ang="0">
                <a:pos x="871" y="78"/>
              </a:cxn>
              <a:cxn ang="0">
                <a:pos x="684" y="61"/>
              </a:cxn>
              <a:cxn ang="0">
                <a:pos x="520" y="61"/>
              </a:cxn>
              <a:cxn ang="0">
                <a:pos x="357" y="54"/>
              </a:cxn>
              <a:cxn ang="0">
                <a:pos x="203" y="27"/>
              </a:cxn>
              <a:cxn ang="0">
                <a:pos x="89" y="14"/>
              </a:cxn>
              <a:cxn ang="0">
                <a:pos x="9" y="0"/>
              </a:cxn>
              <a:cxn ang="0">
                <a:pos x="9" y="315"/>
              </a:cxn>
              <a:cxn ang="0">
                <a:pos x="0" y="526"/>
              </a:cxn>
              <a:cxn ang="0">
                <a:pos x="187" y="547"/>
              </a:cxn>
              <a:cxn ang="0">
                <a:pos x="342" y="574"/>
              </a:cxn>
              <a:cxn ang="0">
                <a:pos x="423" y="581"/>
              </a:cxn>
              <a:cxn ang="0">
                <a:pos x="505" y="595"/>
              </a:cxn>
              <a:cxn ang="0">
                <a:pos x="3147" y="561"/>
              </a:cxn>
              <a:cxn ang="0">
                <a:pos x="3162" y="522"/>
              </a:cxn>
              <a:cxn ang="0">
                <a:pos x="3140" y="479"/>
              </a:cxn>
              <a:cxn ang="0">
                <a:pos x="2997" y="404"/>
              </a:cxn>
              <a:cxn ang="0">
                <a:pos x="2922" y="344"/>
              </a:cxn>
              <a:cxn ang="0">
                <a:pos x="2822" y="317"/>
              </a:cxn>
              <a:cxn ang="0">
                <a:pos x="2748" y="324"/>
              </a:cxn>
            </a:cxnLst>
            <a:rect l="0" t="0" r="r" b="b"/>
            <a:pathLst>
              <a:path w="3162" h="595">
                <a:moveTo>
                  <a:pt x="2764" y="324"/>
                </a:moveTo>
                <a:lnTo>
                  <a:pt x="2417" y="440"/>
                </a:lnTo>
                <a:lnTo>
                  <a:pt x="2351" y="420"/>
                </a:lnTo>
                <a:lnTo>
                  <a:pt x="2027" y="351"/>
                </a:lnTo>
                <a:lnTo>
                  <a:pt x="1733" y="276"/>
                </a:lnTo>
                <a:lnTo>
                  <a:pt x="1444" y="187"/>
                </a:lnTo>
                <a:cubicBezTo>
                  <a:pt x="1384" y="174"/>
                  <a:pt x="1343" y="160"/>
                  <a:pt x="1283" y="146"/>
                </a:cubicBezTo>
                <a:cubicBezTo>
                  <a:pt x="1223" y="131"/>
                  <a:pt x="1152" y="117"/>
                  <a:pt x="1084" y="106"/>
                </a:cubicBezTo>
                <a:lnTo>
                  <a:pt x="871" y="78"/>
                </a:lnTo>
                <a:lnTo>
                  <a:pt x="684" y="61"/>
                </a:lnTo>
                <a:lnTo>
                  <a:pt x="520" y="61"/>
                </a:lnTo>
                <a:lnTo>
                  <a:pt x="357" y="54"/>
                </a:lnTo>
                <a:lnTo>
                  <a:pt x="203" y="27"/>
                </a:lnTo>
                <a:lnTo>
                  <a:pt x="89" y="14"/>
                </a:lnTo>
                <a:lnTo>
                  <a:pt x="9" y="0"/>
                </a:lnTo>
                <a:lnTo>
                  <a:pt x="9" y="315"/>
                </a:lnTo>
                <a:lnTo>
                  <a:pt x="0" y="526"/>
                </a:lnTo>
                <a:lnTo>
                  <a:pt x="187" y="547"/>
                </a:lnTo>
                <a:lnTo>
                  <a:pt x="342" y="574"/>
                </a:lnTo>
                <a:lnTo>
                  <a:pt x="423" y="581"/>
                </a:lnTo>
                <a:lnTo>
                  <a:pt x="505" y="595"/>
                </a:lnTo>
                <a:lnTo>
                  <a:pt x="3147" y="561"/>
                </a:lnTo>
                <a:lnTo>
                  <a:pt x="3162" y="522"/>
                </a:lnTo>
                <a:lnTo>
                  <a:pt x="3140" y="479"/>
                </a:lnTo>
                <a:lnTo>
                  <a:pt x="2997" y="404"/>
                </a:lnTo>
                <a:lnTo>
                  <a:pt x="2922" y="344"/>
                </a:lnTo>
                <a:lnTo>
                  <a:pt x="2822" y="317"/>
                </a:lnTo>
                <a:lnTo>
                  <a:pt x="2748" y="324"/>
                </a:lnTo>
              </a:path>
            </a:pathLst>
          </a:custGeom>
          <a:gradFill rotWithShape="1">
            <a:gsLst>
              <a:gs pos="0">
                <a:srgbClr val="FFD9B3">
                  <a:gamma/>
                  <a:shade val="85882"/>
                  <a:invGamma/>
                </a:srgbClr>
              </a:gs>
              <a:gs pos="50000">
                <a:srgbClr val="FFD9B3"/>
              </a:gs>
              <a:gs pos="100000">
                <a:srgbClr val="FFD9B3">
                  <a:gamma/>
                  <a:shade val="85882"/>
                  <a:invGamma/>
                </a:srgbClr>
              </a:gs>
            </a:gsLst>
            <a:lin ang="5400000" scaled="1"/>
          </a:gradFill>
          <a:ln w="9525">
            <a:solidFill>
              <a:srgbClr val="000000"/>
            </a:solidFill>
            <a:round/>
            <a:headEnd/>
            <a:tailEnd/>
          </a:ln>
        </p:spPr>
        <p:txBody>
          <a:bodyPr/>
          <a:lstStyle/>
          <a:p>
            <a:endParaRPr lang="en-GB" dirty="0"/>
          </a:p>
        </p:txBody>
      </p:sp>
      <p:sp>
        <p:nvSpPr>
          <p:cNvPr id="5" name="Freeform 31"/>
          <p:cNvSpPr>
            <a:spLocks/>
          </p:cNvSpPr>
          <p:nvPr/>
        </p:nvSpPr>
        <p:spPr bwMode="auto">
          <a:xfrm>
            <a:off x="6180138" y="4729137"/>
            <a:ext cx="282575" cy="57150"/>
          </a:xfrm>
          <a:custGeom>
            <a:avLst/>
            <a:gdLst/>
            <a:ahLst/>
            <a:cxnLst>
              <a:cxn ang="0">
                <a:pos x="0" y="6"/>
              </a:cxn>
              <a:cxn ang="0">
                <a:pos x="210" y="57"/>
              </a:cxn>
              <a:cxn ang="0">
                <a:pos x="237" y="45"/>
              </a:cxn>
              <a:cxn ang="0">
                <a:pos x="252" y="16"/>
              </a:cxn>
              <a:cxn ang="0">
                <a:pos x="225" y="0"/>
              </a:cxn>
              <a:cxn ang="0">
                <a:pos x="0" y="6"/>
              </a:cxn>
            </a:cxnLst>
            <a:rect l="0" t="0" r="r" b="b"/>
            <a:pathLst>
              <a:path w="252" h="57">
                <a:moveTo>
                  <a:pt x="0" y="6"/>
                </a:moveTo>
                <a:lnTo>
                  <a:pt x="210" y="57"/>
                </a:lnTo>
                <a:lnTo>
                  <a:pt x="237" y="45"/>
                </a:lnTo>
                <a:lnTo>
                  <a:pt x="252" y="16"/>
                </a:lnTo>
                <a:lnTo>
                  <a:pt x="225" y="0"/>
                </a:lnTo>
                <a:lnTo>
                  <a:pt x="0" y="6"/>
                </a:lnTo>
                <a:close/>
              </a:path>
            </a:pathLst>
          </a:custGeom>
          <a:solidFill>
            <a:srgbClr val="FFD9B3"/>
          </a:solidFill>
          <a:ln w="9525">
            <a:solidFill>
              <a:srgbClr val="000000"/>
            </a:solidFill>
            <a:round/>
            <a:headEnd/>
            <a:tailEnd/>
          </a:ln>
        </p:spPr>
        <p:txBody>
          <a:bodyPr/>
          <a:lstStyle/>
          <a:p>
            <a:endParaRPr lang="en-GB" dirty="0"/>
          </a:p>
        </p:txBody>
      </p:sp>
      <p:grpSp>
        <p:nvGrpSpPr>
          <p:cNvPr id="6" name="Group 107"/>
          <p:cNvGrpSpPr>
            <a:grpSpLocks/>
          </p:cNvGrpSpPr>
          <p:nvPr/>
        </p:nvGrpSpPr>
        <p:grpSpPr bwMode="auto">
          <a:xfrm>
            <a:off x="3389313" y="4051273"/>
            <a:ext cx="4711700" cy="1177927"/>
            <a:chOff x="2135" y="2522"/>
            <a:chExt cx="2968" cy="742"/>
          </a:xfrm>
        </p:grpSpPr>
        <p:sp>
          <p:nvSpPr>
            <p:cNvPr id="7" name="Line 56"/>
            <p:cNvSpPr>
              <a:spLocks noChangeShapeType="1"/>
            </p:cNvSpPr>
            <p:nvPr/>
          </p:nvSpPr>
          <p:spPr bwMode="auto">
            <a:xfrm rot="21600000">
              <a:off x="2135" y="2911"/>
              <a:ext cx="382" cy="0"/>
            </a:xfrm>
            <a:prstGeom prst="line">
              <a:avLst/>
            </a:prstGeom>
            <a:noFill/>
            <a:ln w="12700">
              <a:solidFill>
                <a:schemeClr val="bg1"/>
              </a:solidFill>
              <a:round/>
              <a:headEnd/>
              <a:tailEnd/>
            </a:ln>
          </p:spPr>
          <p:txBody>
            <a:bodyPr/>
            <a:lstStyle/>
            <a:p>
              <a:endParaRPr lang="en-GB" dirty="0"/>
            </a:p>
          </p:txBody>
        </p:sp>
        <p:sp>
          <p:nvSpPr>
            <p:cNvPr id="8" name="Freeform 57"/>
            <p:cNvSpPr>
              <a:spLocks/>
            </p:cNvSpPr>
            <p:nvPr/>
          </p:nvSpPr>
          <p:spPr bwMode="auto">
            <a:xfrm>
              <a:off x="2491" y="2839"/>
              <a:ext cx="1498" cy="112"/>
            </a:xfrm>
            <a:custGeom>
              <a:avLst/>
              <a:gdLst/>
              <a:ahLst/>
              <a:cxnLst>
                <a:cxn ang="0">
                  <a:pos x="1492" y="0"/>
                </a:cxn>
                <a:cxn ang="0">
                  <a:pos x="411" y="16"/>
                </a:cxn>
                <a:cxn ang="0">
                  <a:pos x="131" y="35"/>
                </a:cxn>
                <a:cxn ang="0">
                  <a:pos x="50" y="47"/>
                </a:cxn>
                <a:cxn ang="0">
                  <a:pos x="0" y="69"/>
                </a:cxn>
                <a:cxn ang="0">
                  <a:pos x="54" y="93"/>
                </a:cxn>
                <a:cxn ang="0">
                  <a:pos x="134" y="98"/>
                </a:cxn>
                <a:cxn ang="0">
                  <a:pos x="1498" y="112"/>
                </a:cxn>
              </a:cxnLst>
              <a:rect l="0" t="0" r="r" b="b"/>
              <a:pathLst>
                <a:path w="1498" h="112">
                  <a:moveTo>
                    <a:pt x="1492" y="0"/>
                  </a:moveTo>
                  <a:lnTo>
                    <a:pt x="411" y="16"/>
                  </a:lnTo>
                  <a:lnTo>
                    <a:pt x="131" y="35"/>
                  </a:lnTo>
                  <a:lnTo>
                    <a:pt x="50" y="47"/>
                  </a:lnTo>
                  <a:lnTo>
                    <a:pt x="0" y="69"/>
                  </a:lnTo>
                  <a:lnTo>
                    <a:pt x="54" y="93"/>
                  </a:lnTo>
                  <a:lnTo>
                    <a:pt x="134" y="98"/>
                  </a:lnTo>
                  <a:lnTo>
                    <a:pt x="1498" y="112"/>
                  </a:lnTo>
                </a:path>
              </a:pathLst>
            </a:custGeom>
            <a:gradFill rotWithShape="1">
              <a:gsLst>
                <a:gs pos="0">
                  <a:srgbClr val="C0C0C0"/>
                </a:gs>
                <a:gs pos="100000">
                  <a:srgbClr val="C0C0C0">
                    <a:gamma/>
                    <a:shade val="76078"/>
                    <a:invGamma/>
                  </a:srgbClr>
                </a:gs>
              </a:gsLst>
              <a:lin ang="0" scaled="1"/>
            </a:gradFill>
            <a:ln w="9525">
              <a:solidFill>
                <a:srgbClr val="000000"/>
              </a:solidFill>
              <a:round/>
              <a:headEnd/>
              <a:tailEnd/>
            </a:ln>
          </p:spPr>
          <p:txBody>
            <a:bodyPr/>
            <a:lstStyle/>
            <a:p>
              <a:endParaRPr lang="en-GB" dirty="0"/>
            </a:p>
          </p:txBody>
        </p:sp>
        <p:sp>
          <p:nvSpPr>
            <p:cNvPr id="9" name="Freeform 58"/>
            <p:cNvSpPr>
              <a:spLocks/>
            </p:cNvSpPr>
            <p:nvPr/>
          </p:nvSpPr>
          <p:spPr bwMode="auto">
            <a:xfrm rot="21600000">
              <a:off x="2575" y="2879"/>
              <a:ext cx="17" cy="52"/>
            </a:xfrm>
            <a:custGeom>
              <a:avLst/>
              <a:gdLst/>
              <a:ahLst/>
              <a:cxnLst>
                <a:cxn ang="0">
                  <a:pos x="0" y="0"/>
                </a:cxn>
                <a:cxn ang="0">
                  <a:pos x="15" y="30"/>
                </a:cxn>
                <a:cxn ang="0">
                  <a:pos x="0" y="60"/>
                </a:cxn>
              </a:cxnLst>
              <a:rect l="0" t="0" r="r" b="b"/>
              <a:pathLst>
                <a:path w="15" h="60">
                  <a:moveTo>
                    <a:pt x="0" y="0"/>
                  </a:moveTo>
                  <a:cubicBezTo>
                    <a:pt x="7" y="10"/>
                    <a:pt x="15" y="20"/>
                    <a:pt x="15" y="30"/>
                  </a:cubicBezTo>
                  <a:cubicBezTo>
                    <a:pt x="15" y="40"/>
                    <a:pt x="7" y="50"/>
                    <a:pt x="0" y="60"/>
                  </a:cubicBezTo>
                </a:path>
              </a:pathLst>
            </a:custGeom>
            <a:noFill/>
            <a:ln w="9525">
              <a:solidFill>
                <a:srgbClr val="000000"/>
              </a:solidFill>
              <a:round/>
              <a:headEnd/>
              <a:tailEnd/>
            </a:ln>
          </p:spPr>
          <p:txBody>
            <a:bodyPr/>
            <a:lstStyle/>
            <a:p>
              <a:endParaRPr lang="en-GB" dirty="0"/>
            </a:p>
          </p:txBody>
        </p:sp>
        <p:sp>
          <p:nvSpPr>
            <p:cNvPr id="10" name="Freeform 59"/>
            <p:cNvSpPr>
              <a:spLocks/>
            </p:cNvSpPr>
            <p:nvPr/>
          </p:nvSpPr>
          <p:spPr bwMode="auto">
            <a:xfrm rot="21600000">
              <a:off x="3986" y="2834"/>
              <a:ext cx="182" cy="129"/>
            </a:xfrm>
            <a:custGeom>
              <a:avLst/>
              <a:gdLst/>
              <a:ahLst/>
              <a:cxnLst>
                <a:cxn ang="0">
                  <a:pos x="0" y="0"/>
                </a:cxn>
                <a:cxn ang="0">
                  <a:pos x="4" y="210"/>
                </a:cxn>
                <a:cxn ang="0">
                  <a:pos x="107" y="210"/>
                </a:cxn>
                <a:cxn ang="0">
                  <a:pos x="201" y="193"/>
                </a:cxn>
                <a:cxn ang="0">
                  <a:pos x="253" y="150"/>
                </a:cxn>
                <a:cxn ang="0">
                  <a:pos x="257" y="65"/>
                </a:cxn>
                <a:cxn ang="0">
                  <a:pos x="205" y="17"/>
                </a:cxn>
                <a:cxn ang="0">
                  <a:pos x="120" y="0"/>
                </a:cxn>
                <a:cxn ang="0">
                  <a:pos x="0" y="0"/>
                </a:cxn>
              </a:cxnLst>
              <a:rect l="0" t="0" r="r" b="b"/>
              <a:pathLst>
                <a:path w="257" h="210">
                  <a:moveTo>
                    <a:pt x="0" y="0"/>
                  </a:moveTo>
                  <a:lnTo>
                    <a:pt x="4" y="210"/>
                  </a:lnTo>
                  <a:lnTo>
                    <a:pt x="107" y="210"/>
                  </a:lnTo>
                  <a:lnTo>
                    <a:pt x="201" y="193"/>
                  </a:lnTo>
                  <a:lnTo>
                    <a:pt x="253" y="150"/>
                  </a:lnTo>
                  <a:lnTo>
                    <a:pt x="257" y="65"/>
                  </a:lnTo>
                  <a:lnTo>
                    <a:pt x="205" y="17"/>
                  </a:lnTo>
                  <a:lnTo>
                    <a:pt x="120" y="0"/>
                  </a:lnTo>
                  <a:lnTo>
                    <a:pt x="0" y="0"/>
                  </a:lnTo>
                  <a:close/>
                </a:path>
              </a:pathLst>
            </a:custGeom>
            <a:solidFill>
              <a:srgbClr val="CCFFFF"/>
            </a:solidFill>
            <a:ln w="9525">
              <a:solidFill>
                <a:srgbClr val="000000"/>
              </a:solidFill>
              <a:round/>
              <a:headEnd/>
              <a:tailEnd/>
            </a:ln>
          </p:spPr>
          <p:txBody>
            <a:bodyPr/>
            <a:lstStyle/>
            <a:p>
              <a:endParaRPr lang="en-GB" dirty="0"/>
            </a:p>
          </p:txBody>
        </p:sp>
        <p:sp>
          <p:nvSpPr>
            <p:cNvPr id="11" name="Oval 60"/>
            <p:cNvSpPr>
              <a:spLocks noChangeArrowheads="1"/>
            </p:cNvSpPr>
            <p:nvPr/>
          </p:nvSpPr>
          <p:spPr bwMode="auto">
            <a:xfrm rot="21600000">
              <a:off x="4039" y="2863"/>
              <a:ext cx="50" cy="72"/>
            </a:xfrm>
            <a:prstGeom prst="ellipse">
              <a:avLst/>
            </a:prstGeom>
            <a:solidFill>
              <a:srgbClr val="FFFFFF"/>
            </a:solidFill>
            <a:ln w="6350">
              <a:solidFill>
                <a:srgbClr val="000000"/>
              </a:solidFill>
              <a:round/>
              <a:headEnd/>
              <a:tailEnd/>
            </a:ln>
          </p:spPr>
          <p:txBody>
            <a:bodyPr/>
            <a:lstStyle/>
            <a:p>
              <a:endParaRPr lang="en-GB" dirty="0"/>
            </a:p>
          </p:txBody>
        </p:sp>
        <p:sp>
          <p:nvSpPr>
            <p:cNvPr id="12" name="Rectangle 61"/>
            <p:cNvSpPr>
              <a:spLocks noChangeArrowheads="1"/>
            </p:cNvSpPr>
            <p:nvPr/>
          </p:nvSpPr>
          <p:spPr bwMode="auto">
            <a:xfrm rot="21495540" flipH="1">
              <a:off x="4168" y="2880"/>
              <a:ext cx="173" cy="42"/>
            </a:xfrm>
            <a:prstGeom prst="rect">
              <a:avLst/>
            </a:prstGeom>
            <a:solidFill>
              <a:srgbClr val="CCFFFF"/>
            </a:solidFill>
            <a:ln w="9525">
              <a:solidFill>
                <a:srgbClr val="000000"/>
              </a:solidFill>
              <a:miter lim="800000"/>
              <a:headEnd/>
              <a:tailEnd/>
            </a:ln>
          </p:spPr>
          <p:txBody>
            <a:bodyPr/>
            <a:lstStyle/>
            <a:p>
              <a:endParaRPr lang="en-GB" dirty="0"/>
            </a:p>
          </p:txBody>
        </p:sp>
        <p:sp>
          <p:nvSpPr>
            <p:cNvPr id="13" name="Line 62"/>
            <p:cNvSpPr>
              <a:spLocks noChangeShapeType="1"/>
            </p:cNvSpPr>
            <p:nvPr/>
          </p:nvSpPr>
          <p:spPr bwMode="auto">
            <a:xfrm rot="-678596" flipH="1" flipV="1">
              <a:off x="4169" y="2894"/>
              <a:ext cx="162" cy="28"/>
            </a:xfrm>
            <a:prstGeom prst="line">
              <a:avLst/>
            </a:prstGeom>
            <a:noFill/>
            <a:ln w="9525">
              <a:solidFill>
                <a:srgbClr val="000000"/>
              </a:solidFill>
              <a:round/>
              <a:headEnd/>
              <a:tailEnd/>
            </a:ln>
          </p:spPr>
          <p:txBody>
            <a:bodyPr/>
            <a:lstStyle/>
            <a:p>
              <a:endParaRPr lang="en-GB" dirty="0"/>
            </a:p>
          </p:txBody>
        </p:sp>
        <p:sp>
          <p:nvSpPr>
            <p:cNvPr id="14" name="Line 63"/>
            <p:cNvSpPr>
              <a:spLocks noChangeShapeType="1"/>
            </p:cNvSpPr>
            <p:nvPr/>
          </p:nvSpPr>
          <p:spPr bwMode="auto">
            <a:xfrm rot="-567740" flipH="1" flipV="1">
              <a:off x="4169" y="2881"/>
              <a:ext cx="164" cy="24"/>
            </a:xfrm>
            <a:prstGeom prst="line">
              <a:avLst/>
            </a:prstGeom>
            <a:noFill/>
            <a:ln w="9525">
              <a:solidFill>
                <a:srgbClr val="000000"/>
              </a:solidFill>
              <a:round/>
              <a:headEnd/>
              <a:tailEnd/>
            </a:ln>
          </p:spPr>
          <p:txBody>
            <a:bodyPr/>
            <a:lstStyle/>
            <a:p>
              <a:endParaRPr lang="en-GB" dirty="0"/>
            </a:p>
          </p:txBody>
        </p:sp>
        <p:sp>
          <p:nvSpPr>
            <p:cNvPr id="15" name="Rectangle 64"/>
            <p:cNvSpPr>
              <a:spLocks noChangeArrowheads="1"/>
            </p:cNvSpPr>
            <p:nvPr/>
          </p:nvSpPr>
          <p:spPr bwMode="auto">
            <a:xfrm>
              <a:off x="4340" y="2828"/>
              <a:ext cx="49" cy="136"/>
            </a:xfrm>
            <a:prstGeom prst="rect">
              <a:avLst/>
            </a:prstGeom>
            <a:solidFill>
              <a:srgbClr val="CCFFFF"/>
            </a:solidFill>
            <a:ln w="9525">
              <a:solidFill>
                <a:srgbClr val="000000"/>
              </a:solidFill>
              <a:miter lim="800000"/>
              <a:headEnd/>
              <a:tailEnd/>
            </a:ln>
          </p:spPr>
          <p:txBody>
            <a:bodyPr/>
            <a:lstStyle/>
            <a:p>
              <a:endParaRPr lang="en-GB" dirty="0"/>
            </a:p>
          </p:txBody>
        </p:sp>
        <p:sp>
          <p:nvSpPr>
            <p:cNvPr id="16" name="Rectangle 65"/>
            <p:cNvSpPr>
              <a:spLocks noChangeArrowheads="1"/>
            </p:cNvSpPr>
            <p:nvPr/>
          </p:nvSpPr>
          <p:spPr bwMode="auto">
            <a:xfrm rot="-19774900" flipH="1" flipV="1">
              <a:off x="3837" y="2683"/>
              <a:ext cx="557" cy="43"/>
            </a:xfrm>
            <a:prstGeom prst="rect">
              <a:avLst/>
            </a:prstGeom>
            <a:solidFill>
              <a:srgbClr val="CCFFFF"/>
            </a:solidFill>
            <a:ln w="9525">
              <a:solidFill>
                <a:srgbClr val="000000"/>
              </a:solidFill>
              <a:miter lim="800000"/>
              <a:headEnd/>
              <a:tailEnd/>
            </a:ln>
          </p:spPr>
          <p:txBody>
            <a:bodyPr/>
            <a:lstStyle/>
            <a:p>
              <a:endParaRPr lang="en-GB" dirty="0"/>
            </a:p>
          </p:txBody>
        </p:sp>
        <p:sp>
          <p:nvSpPr>
            <p:cNvPr id="17" name="Line 66"/>
            <p:cNvSpPr>
              <a:spLocks noChangeShapeType="1"/>
            </p:cNvSpPr>
            <p:nvPr/>
          </p:nvSpPr>
          <p:spPr bwMode="auto">
            <a:xfrm rot="755864" flipH="1" flipV="1">
              <a:off x="3846" y="2624"/>
              <a:ext cx="529" cy="171"/>
            </a:xfrm>
            <a:prstGeom prst="line">
              <a:avLst/>
            </a:prstGeom>
            <a:noFill/>
            <a:ln w="9525">
              <a:solidFill>
                <a:srgbClr val="000000"/>
              </a:solidFill>
              <a:round/>
              <a:headEnd/>
              <a:tailEnd/>
            </a:ln>
          </p:spPr>
          <p:txBody>
            <a:bodyPr/>
            <a:lstStyle/>
            <a:p>
              <a:endParaRPr lang="en-GB" dirty="0"/>
            </a:p>
          </p:txBody>
        </p:sp>
        <p:sp>
          <p:nvSpPr>
            <p:cNvPr id="18" name="Line 67"/>
            <p:cNvSpPr>
              <a:spLocks noChangeShapeType="1"/>
            </p:cNvSpPr>
            <p:nvPr/>
          </p:nvSpPr>
          <p:spPr bwMode="auto">
            <a:xfrm rot="755864" flipH="1" flipV="1">
              <a:off x="3855" y="2612"/>
              <a:ext cx="525" cy="169"/>
            </a:xfrm>
            <a:prstGeom prst="line">
              <a:avLst/>
            </a:prstGeom>
            <a:noFill/>
            <a:ln w="9525">
              <a:solidFill>
                <a:srgbClr val="000000"/>
              </a:solidFill>
              <a:round/>
              <a:headEnd/>
              <a:tailEnd/>
            </a:ln>
          </p:spPr>
          <p:txBody>
            <a:bodyPr/>
            <a:lstStyle/>
            <a:p>
              <a:endParaRPr lang="en-GB" dirty="0"/>
            </a:p>
          </p:txBody>
        </p:sp>
        <p:sp>
          <p:nvSpPr>
            <p:cNvPr id="19" name="Rectangle 68"/>
            <p:cNvSpPr>
              <a:spLocks noChangeArrowheads="1"/>
            </p:cNvSpPr>
            <p:nvPr/>
          </p:nvSpPr>
          <p:spPr bwMode="auto">
            <a:xfrm rot="1823427" flipH="1" flipV="1">
              <a:off x="3820" y="2522"/>
              <a:ext cx="60" cy="53"/>
            </a:xfrm>
            <a:prstGeom prst="rect">
              <a:avLst/>
            </a:prstGeom>
            <a:gradFill rotWithShape="1">
              <a:gsLst>
                <a:gs pos="0">
                  <a:srgbClr val="C0C0C0">
                    <a:gamma/>
                    <a:shade val="76078"/>
                    <a:invGamma/>
                  </a:srgbClr>
                </a:gs>
                <a:gs pos="50000">
                  <a:srgbClr val="C0C0C0"/>
                </a:gs>
                <a:gs pos="100000">
                  <a:srgbClr val="C0C0C0">
                    <a:gamma/>
                    <a:shade val="76078"/>
                    <a:invGamma/>
                  </a:srgbClr>
                </a:gs>
              </a:gsLst>
              <a:lin ang="5400000" scaled="1"/>
            </a:gradFill>
            <a:ln w="9525">
              <a:solidFill>
                <a:srgbClr val="000000"/>
              </a:solidFill>
              <a:miter lim="800000"/>
              <a:headEnd/>
              <a:tailEnd/>
            </a:ln>
          </p:spPr>
          <p:txBody>
            <a:bodyPr/>
            <a:lstStyle/>
            <a:p>
              <a:endParaRPr lang="en-GB" dirty="0"/>
            </a:p>
          </p:txBody>
        </p:sp>
        <p:sp>
          <p:nvSpPr>
            <p:cNvPr id="20" name="Rectangle 69"/>
            <p:cNvSpPr>
              <a:spLocks noChangeArrowheads="1"/>
            </p:cNvSpPr>
            <p:nvPr/>
          </p:nvSpPr>
          <p:spPr bwMode="auto">
            <a:xfrm rot="19774900" flipH="1">
              <a:off x="3837" y="3058"/>
              <a:ext cx="557" cy="43"/>
            </a:xfrm>
            <a:prstGeom prst="rect">
              <a:avLst/>
            </a:prstGeom>
            <a:solidFill>
              <a:srgbClr val="CCFFFF"/>
            </a:solidFill>
            <a:ln w="9525">
              <a:solidFill>
                <a:srgbClr val="000000"/>
              </a:solidFill>
              <a:miter lim="800000"/>
              <a:headEnd/>
              <a:tailEnd/>
            </a:ln>
          </p:spPr>
          <p:txBody>
            <a:bodyPr/>
            <a:lstStyle/>
            <a:p>
              <a:endParaRPr lang="en-GB" dirty="0"/>
            </a:p>
          </p:txBody>
        </p:sp>
        <p:sp>
          <p:nvSpPr>
            <p:cNvPr id="21" name="Line 70"/>
            <p:cNvSpPr>
              <a:spLocks noChangeShapeType="1"/>
            </p:cNvSpPr>
            <p:nvPr/>
          </p:nvSpPr>
          <p:spPr bwMode="auto">
            <a:xfrm rot="20844136" flipH="1">
              <a:off x="3845" y="2989"/>
              <a:ext cx="525" cy="171"/>
            </a:xfrm>
            <a:prstGeom prst="line">
              <a:avLst/>
            </a:prstGeom>
            <a:noFill/>
            <a:ln w="9525">
              <a:solidFill>
                <a:srgbClr val="000000"/>
              </a:solidFill>
              <a:round/>
              <a:headEnd/>
              <a:tailEnd/>
            </a:ln>
          </p:spPr>
          <p:txBody>
            <a:bodyPr/>
            <a:lstStyle/>
            <a:p>
              <a:endParaRPr lang="en-GB" dirty="0"/>
            </a:p>
          </p:txBody>
        </p:sp>
        <p:sp>
          <p:nvSpPr>
            <p:cNvPr id="22" name="Line 71"/>
            <p:cNvSpPr>
              <a:spLocks noChangeShapeType="1"/>
            </p:cNvSpPr>
            <p:nvPr/>
          </p:nvSpPr>
          <p:spPr bwMode="auto">
            <a:xfrm rot="20844136" flipH="1">
              <a:off x="3855" y="3002"/>
              <a:ext cx="523" cy="169"/>
            </a:xfrm>
            <a:prstGeom prst="line">
              <a:avLst/>
            </a:prstGeom>
            <a:noFill/>
            <a:ln w="9525">
              <a:solidFill>
                <a:srgbClr val="000000"/>
              </a:solidFill>
              <a:round/>
              <a:headEnd/>
              <a:tailEnd/>
            </a:ln>
          </p:spPr>
          <p:txBody>
            <a:bodyPr/>
            <a:lstStyle/>
            <a:p>
              <a:endParaRPr lang="en-GB" dirty="0"/>
            </a:p>
          </p:txBody>
        </p:sp>
        <p:sp>
          <p:nvSpPr>
            <p:cNvPr id="23" name="Rectangle 72"/>
            <p:cNvSpPr>
              <a:spLocks noChangeArrowheads="1"/>
            </p:cNvSpPr>
            <p:nvPr/>
          </p:nvSpPr>
          <p:spPr bwMode="auto">
            <a:xfrm rot="19776573" flipH="1">
              <a:off x="3820" y="3211"/>
              <a:ext cx="60" cy="53"/>
            </a:xfrm>
            <a:prstGeom prst="rect">
              <a:avLst/>
            </a:prstGeom>
            <a:gradFill rotWithShape="1">
              <a:gsLst>
                <a:gs pos="0">
                  <a:srgbClr val="C0C0C0">
                    <a:gamma/>
                    <a:shade val="76078"/>
                    <a:invGamma/>
                  </a:srgbClr>
                </a:gs>
                <a:gs pos="50000">
                  <a:srgbClr val="C0C0C0"/>
                </a:gs>
                <a:gs pos="100000">
                  <a:srgbClr val="C0C0C0">
                    <a:gamma/>
                    <a:shade val="76078"/>
                    <a:invGamma/>
                  </a:srgbClr>
                </a:gs>
              </a:gsLst>
              <a:lin ang="5400000" scaled="1"/>
            </a:gradFill>
            <a:ln w="9525">
              <a:solidFill>
                <a:srgbClr val="000000"/>
              </a:solidFill>
              <a:miter lim="800000"/>
              <a:headEnd/>
              <a:tailEnd/>
            </a:ln>
          </p:spPr>
          <p:txBody>
            <a:bodyPr/>
            <a:lstStyle/>
            <a:p>
              <a:endParaRPr lang="en-GB" dirty="0"/>
            </a:p>
          </p:txBody>
        </p:sp>
        <p:grpSp>
          <p:nvGrpSpPr>
            <p:cNvPr id="24" name="Group 73"/>
            <p:cNvGrpSpPr>
              <a:grpSpLocks/>
            </p:cNvGrpSpPr>
            <p:nvPr/>
          </p:nvGrpSpPr>
          <p:grpSpPr bwMode="auto">
            <a:xfrm>
              <a:off x="4389" y="2877"/>
              <a:ext cx="714" cy="41"/>
              <a:chOff x="6966" y="3765"/>
              <a:chExt cx="1787" cy="159"/>
            </a:xfrm>
          </p:grpSpPr>
          <p:sp>
            <p:nvSpPr>
              <p:cNvPr id="25" name="Freeform 74"/>
              <p:cNvSpPr>
                <a:spLocks/>
              </p:cNvSpPr>
              <p:nvPr/>
            </p:nvSpPr>
            <p:spPr bwMode="auto">
              <a:xfrm>
                <a:off x="6966" y="3765"/>
                <a:ext cx="1787" cy="159"/>
              </a:xfrm>
              <a:custGeom>
                <a:avLst/>
                <a:gdLst/>
                <a:ahLst/>
                <a:cxnLst>
                  <a:cxn ang="0">
                    <a:pos x="1787" y="0"/>
                  </a:cxn>
                  <a:cxn ang="0">
                    <a:pos x="2" y="0"/>
                  </a:cxn>
                  <a:cxn ang="0">
                    <a:pos x="0" y="159"/>
                  </a:cxn>
                  <a:cxn ang="0">
                    <a:pos x="1674" y="158"/>
                  </a:cxn>
                </a:cxnLst>
                <a:rect l="0" t="0" r="r" b="b"/>
                <a:pathLst>
                  <a:path w="1787" h="159">
                    <a:moveTo>
                      <a:pt x="1787" y="0"/>
                    </a:moveTo>
                    <a:lnTo>
                      <a:pt x="2" y="0"/>
                    </a:lnTo>
                    <a:lnTo>
                      <a:pt x="0" y="159"/>
                    </a:lnTo>
                    <a:lnTo>
                      <a:pt x="1674" y="158"/>
                    </a:lnTo>
                  </a:path>
                </a:pathLst>
              </a:custGeom>
              <a:solidFill>
                <a:srgbClr val="CCFFFF"/>
              </a:solidFill>
              <a:ln w="9525" cmpd="sng">
                <a:solidFill>
                  <a:srgbClr val="000000"/>
                </a:solidFill>
                <a:round/>
                <a:headEnd/>
                <a:tailEnd/>
              </a:ln>
            </p:spPr>
            <p:txBody>
              <a:bodyPr/>
              <a:lstStyle/>
              <a:p>
                <a:endParaRPr lang="en-GB" dirty="0"/>
              </a:p>
            </p:txBody>
          </p:sp>
          <p:sp>
            <p:nvSpPr>
              <p:cNvPr id="26" name="Line 75"/>
              <p:cNvSpPr>
                <a:spLocks noChangeShapeType="1"/>
              </p:cNvSpPr>
              <p:nvPr/>
            </p:nvSpPr>
            <p:spPr bwMode="auto">
              <a:xfrm>
                <a:off x="6968" y="3818"/>
                <a:ext cx="1665" cy="0"/>
              </a:xfrm>
              <a:prstGeom prst="line">
                <a:avLst/>
              </a:prstGeom>
              <a:noFill/>
              <a:ln w="9525">
                <a:solidFill>
                  <a:srgbClr val="000000"/>
                </a:solidFill>
                <a:round/>
                <a:headEnd/>
                <a:tailEnd/>
              </a:ln>
            </p:spPr>
            <p:txBody>
              <a:bodyPr/>
              <a:lstStyle/>
              <a:p>
                <a:endParaRPr lang="en-GB" dirty="0"/>
              </a:p>
            </p:txBody>
          </p:sp>
          <p:sp>
            <p:nvSpPr>
              <p:cNvPr id="27" name="Line 76"/>
              <p:cNvSpPr>
                <a:spLocks noChangeShapeType="1"/>
              </p:cNvSpPr>
              <p:nvPr/>
            </p:nvSpPr>
            <p:spPr bwMode="auto">
              <a:xfrm>
                <a:off x="6968" y="3870"/>
                <a:ext cx="1612" cy="0"/>
              </a:xfrm>
              <a:prstGeom prst="line">
                <a:avLst/>
              </a:prstGeom>
              <a:noFill/>
              <a:ln w="9525">
                <a:solidFill>
                  <a:srgbClr val="000000"/>
                </a:solidFill>
                <a:round/>
                <a:headEnd/>
                <a:tailEnd/>
              </a:ln>
            </p:spPr>
            <p:txBody>
              <a:bodyPr/>
              <a:lstStyle/>
              <a:p>
                <a:endParaRPr lang="en-GB" dirty="0"/>
              </a:p>
            </p:txBody>
          </p:sp>
        </p:grpSp>
      </p:grpSp>
      <p:sp>
        <p:nvSpPr>
          <p:cNvPr id="28" name="Freeform 20"/>
          <p:cNvSpPr>
            <a:spLocks/>
          </p:cNvSpPr>
          <p:nvPr/>
        </p:nvSpPr>
        <p:spPr bwMode="auto">
          <a:xfrm rot="173995">
            <a:off x="1476375" y="3852835"/>
            <a:ext cx="2762250" cy="755651"/>
          </a:xfrm>
          <a:custGeom>
            <a:avLst/>
            <a:gdLst>
              <a:gd name="connsiteX0" fmla="*/ 9983 w 10000"/>
              <a:gd name="connsiteY0" fmla="*/ 3820 h 10174"/>
              <a:gd name="connsiteX1" fmla="*/ 9405 w 10000"/>
              <a:gd name="connsiteY1" fmla="*/ 3047 h 10174"/>
              <a:gd name="connsiteX2" fmla="*/ 8809 w 10000"/>
              <a:gd name="connsiteY2" fmla="*/ 2532 h 10174"/>
              <a:gd name="connsiteX3" fmla="*/ 8351 w 10000"/>
              <a:gd name="connsiteY3" fmla="*/ 2167 h 10174"/>
              <a:gd name="connsiteX4" fmla="*/ 7894 w 10000"/>
              <a:gd name="connsiteY4" fmla="*/ 1588 h 10174"/>
              <a:gd name="connsiteX5" fmla="*/ 7241 w 10000"/>
              <a:gd name="connsiteY5" fmla="*/ 644 h 10174"/>
              <a:gd name="connsiteX6" fmla="*/ 6497 w 10000"/>
              <a:gd name="connsiteY6" fmla="*/ 129 h 10174"/>
              <a:gd name="connsiteX7" fmla="*/ 5764 w 10000"/>
              <a:gd name="connsiteY7" fmla="*/ 129 h 10174"/>
              <a:gd name="connsiteX8" fmla="*/ 5306 w 10000"/>
              <a:gd name="connsiteY8" fmla="*/ 129 h 10174"/>
              <a:gd name="connsiteX9" fmla="*/ 4768 w 10000"/>
              <a:gd name="connsiteY9" fmla="*/ 408 h 10174"/>
              <a:gd name="connsiteX10" fmla="*/ 4058 w 10000"/>
              <a:gd name="connsiteY10" fmla="*/ 172 h 10174"/>
              <a:gd name="connsiteX11" fmla="*/ 3503 w 10000"/>
              <a:gd name="connsiteY11" fmla="*/ 0 h 10174"/>
              <a:gd name="connsiteX12" fmla="*/ 2851 w 10000"/>
              <a:gd name="connsiteY12" fmla="*/ 472 h 10174"/>
              <a:gd name="connsiteX13" fmla="*/ 2049 w 10000"/>
              <a:gd name="connsiteY13" fmla="*/ 1524 h 10174"/>
              <a:gd name="connsiteX14" fmla="*/ 1282 w 10000"/>
              <a:gd name="connsiteY14" fmla="*/ 2661 h 10174"/>
              <a:gd name="connsiteX15" fmla="*/ 847 w 10000"/>
              <a:gd name="connsiteY15" fmla="*/ 3305 h 10174"/>
              <a:gd name="connsiteX16" fmla="*/ 395 w 10000"/>
              <a:gd name="connsiteY16" fmla="*/ 4163 h 10174"/>
              <a:gd name="connsiteX17" fmla="*/ 0 w 10000"/>
              <a:gd name="connsiteY17" fmla="*/ 4721 h 10174"/>
              <a:gd name="connsiteX18" fmla="*/ 246 w 10000"/>
              <a:gd name="connsiteY18" fmla="*/ 5622 h 10174"/>
              <a:gd name="connsiteX19" fmla="*/ 412 w 10000"/>
              <a:gd name="connsiteY19" fmla="*/ 6524 h 10174"/>
              <a:gd name="connsiteX20" fmla="*/ 504 w 10000"/>
              <a:gd name="connsiteY20" fmla="*/ 7425 h 10174"/>
              <a:gd name="connsiteX21" fmla="*/ 504 w 10000"/>
              <a:gd name="connsiteY21" fmla="*/ 8197 h 10174"/>
              <a:gd name="connsiteX22" fmla="*/ 1603 w 10000"/>
              <a:gd name="connsiteY22" fmla="*/ 8391 h 10174"/>
              <a:gd name="connsiteX23" fmla="*/ 2238 w 10000"/>
              <a:gd name="connsiteY23" fmla="*/ 8541 h 10174"/>
              <a:gd name="connsiteX24" fmla="*/ 3157 w 10000"/>
              <a:gd name="connsiteY24" fmla="*/ 10174 h 10174"/>
              <a:gd name="connsiteX25" fmla="*/ 3623 w 10000"/>
              <a:gd name="connsiteY25" fmla="*/ 9013 h 10174"/>
              <a:gd name="connsiteX26" fmla="*/ 3371 w 10000"/>
              <a:gd name="connsiteY26" fmla="*/ 7876 h 10174"/>
              <a:gd name="connsiteX27" fmla="*/ 3349 w 10000"/>
              <a:gd name="connsiteY27" fmla="*/ 6824 h 10174"/>
              <a:gd name="connsiteX28" fmla="*/ 3429 w 10000"/>
              <a:gd name="connsiteY28" fmla="*/ 5236 h 10174"/>
              <a:gd name="connsiteX29" fmla="*/ 3732 w 10000"/>
              <a:gd name="connsiteY29" fmla="*/ 3519 h 10174"/>
              <a:gd name="connsiteX30" fmla="*/ 4139 w 10000"/>
              <a:gd name="connsiteY30" fmla="*/ 2468 h 10174"/>
              <a:gd name="connsiteX31" fmla="*/ 4654 w 10000"/>
              <a:gd name="connsiteY31" fmla="*/ 1996 h 10174"/>
              <a:gd name="connsiteX32" fmla="*/ 5432 w 10000"/>
              <a:gd name="connsiteY32" fmla="*/ 1803 h 10174"/>
              <a:gd name="connsiteX33" fmla="*/ 6050 w 10000"/>
              <a:gd name="connsiteY33" fmla="*/ 2918 h 10174"/>
              <a:gd name="connsiteX34" fmla="*/ 6508 w 10000"/>
              <a:gd name="connsiteY34" fmla="*/ 3948 h 10174"/>
              <a:gd name="connsiteX35" fmla="*/ 6783 w 10000"/>
              <a:gd name="connsiteY35" fmla="*/ 4807 h 10174"/>
              <a:gd name="connsiteX36" fmla="*/ 6898 w 10000"/>
              <a:gd name="connsiteY36" fmla="*/ 5751 h 10174"/>
              <a:gd name="connsiteX37" fmla="*/ 6989 w 10000"/>
              <a:gd name="connsiteY37" fmla="*/ 6116 h 10174"/>
              <a:gd name="connsiteX38" fmla="*/ 6972 w 10000"/>
              <a:gd name="connsiteY38" fmla="*/ 7361 h 10174"/>
              <a:gd name="connsiteX39" fmla="*/ 6915 w 10000"/>
              <a:gd name="connsiteY39" fmla="*/ 8584 h 10174"/>
              <a:gd name="connsiteX40" fmla="*/ 6743 w 10000"/>
              <a:gd name="connsiteY40" fmla="*/ 9292 h 10174"/>
              <a:gd name="connsiteX41" fmla="*/ 6548 w 10000"/>
              <a:gd name="connsiteY41" fmla="*/ 9936 h 10174"/>
              <a:gd name="connsiteX42" fmla="*/ 6800 w 10000"/>
              <a:gd name="connsiteY42" fmla="*/ 10000 h 10174"/>
              <a:gd name="connsiteX43" fmla="*/ 7281 w 10000"/>
              <a:gd name="connsiteY43" fmla="*/ 9399 h 10174"/>
              <a:gd name="connsiteX44" fmla="*/ 7911 w 10000"/>
              <a:gd name="connsiteY44" fmla="*/ 9292 h 10174"/>
              <a:gd name="connsiteX45" fmla="*/ 8277 w 10000"/>
              <a:gd name="connsiteY45" fmla="*/ 8884 h 10174"/>
              <a:gd name="connsiteX46" fmla="*/ 8809 w 10000"/>
              <a:gd name="connsiteY46" fmla="*/ 8691 h 10174"/>
              <a:gd name="connsiteX47" fmla="*/ 9307 w 10000"/>
              <a:gd name="connsiteY47" fmla="*/ 8820 h 10174"/>
              <a:gd name="connsiteX48" fmla="*/ 9771 w 10000"/>
              <a:gd name="connsiteY48" fmla="*/ 8691 h 10174"/>
              <a:gd name="connsiteX49" fmla="*/ 9960 w 10000"/>
              <a:gd name="connsiteY49" fmla="*/ 8455 h 10174"/>
              <a:gd name="connsiteX50" fmla="*/ 9983 w 10000"/>
              <a:gd name="connsiteY50" fmla="*/ 7296 h 10174"/>
              <a:gd name="connsiteX51" fmla="*/ 10000 w 10000"/>
              <a:gd name="connsiteY51" fmla="*/ 6116 h 10174"/>
              <a:gd name="connsiteX52" fmla="*/ 10000 w 10000"/>
              <a:gd name="connsiteY52" fmla="*/ 4399 h 10174"/>
              <a:gd name="connsiteX53" fmla="*/ 9983 w 10000"/>
              <a:gd name="connsiteY53" fmla="*/ 3820 h 10174"/>
              <a:gd name="connsiteX0" fmla="*/ 9983 w 10000"/>
              <a:gd name="connsiteY0" fmla="*/ 3820 h 10174"/>
              <a:gd name="connsiteX1" fmla="*/ 9405 w 10000"/>
              <a:gd name="connsiteY1" fmla="*/ 3047 h 10174"/>
              <a:gd name="connsiteX2" fmla="*/ 8809 w 10000"/>
              <a:gd name="connsiteY2" fmla="*/ 2532 h 10174"/>
              <a:gd name="connsiteX3" fmla="*/ 8351 w 10000"/>
              <a:gd name="connsiteY3" fmla="*/ 2167 h 10174"/>
              <a:gd name="connsiteX4" fmla="*/ 7894 w 10000"/>
              <a:gd name="connsiteY4" fmla="*/ 1588 h 10174"/>
              <a:gd name="connsiteX5" fmla="*/ 7241 w 10000"/>
              <a:gd name="connsiteY5" fmla="*/ 644 h 10174"/>
              <a:gd name="connsiteX6" fmla="*/ 6497 w 10000"/>
              <a:gd name="connsiteY6" fmla="*/ 129 h 10174"/>
              <a:gd name="connsiteX7" fmla="*/ 5764 w 10000"/>
              <a:gd name="connsiteY7" fmla="*/ 129 h 10174"/>
              <a:gd name="connsiteX8" fmla="*/ 5306 w 10000"/>
              <a:gd name="connsiteY8" fmla="*/ 129 h 10174"/>
              <a:gd name="connsiteX9" fmla="*/ 4768 w 10000"/>
              <a:gd name="connsiteY9" fmla="*/ 408 h 10174"/>
              <a:gd name="connsiteX10" fmla="*/ 4058 w 10000"/>
              <a:gd name="connsiteY10" fmla="*/ 172 h 10174"/>
              <a:gd name="connsiteX11" fmla="*/ 3503 w 10000"/>
              <a:gd name="connsiteY11" fmla="*/ 0 h 10174"/>
              <a:gd name="connsiteX12" fmla="*/ 2851 w 10000"/>
              <a:gd name="connsiteY12" fmla="*/ 472 h 10174"/>
              <a:gd name="connsiteX13" fmla="*/ 2049 w 10000"/>
              <a:gd name="connsiteY13" fmla="*/ 1524 h 10174"/>
              <a:gd name="connsiteX14" fmla="*/ 1282 w 10000"/>
              <a:gd name="connsiteY14" fmla="*/ 2661 h 10174"/>
              <a:gd name="connsiteX15" fmla="*/ 847 w 10000"/>
              <a:gd name="connsiteY15" fmla="*/ 3305 h 10174"/>
              <a:gd name="connsiteX16" fmla="*/ 395 w 10000"/>
              <a:gd name="connsiteY16" fmla="*/ 4163 h 10174"/>
              <a:gd name="connsiteX17" fmla="*/ 0 w 10000"/>
              <a:gd name="connsiteY17" fmla="*/ 4721 h 10174"/>
              <a:gd name="connsiteX18" fmla="*/ 246 w 10000"/>
              <a:gd name="connsiteY18" fmla="*/ 5622 h 10174"/>
              <a:gd name="connsiteX19" fmla="*/ 412 w 10000"/>
              <a:gd name="connsiteY19" fmla="*/ 6524 h 10174"/>
              <a:gd name="connsiteX20" fmla="*/ 504 w 10000"/>
              <a:gd name="connsiteY20" fmla="*/ 7425 h 10174"/>
              <a:gd name="connsiteX21" fmla="*/ 504 w 10000"/>
              <a:gd name="connsiteY21" fmla="*/ 8197 h 10174"/>
              <a:gd name="connsiteX22" fmla="*/ 1603 w 10000"/>
              <a:gd name="connsiteY22" fmla="*/ 8391 h 10174"/>
              <a:gd name="connsiteX23" fmla="*/ 2238 w 10000"/>
              <a:gd name="connsiteY23" fmla="*/ 8541 h 10174"/>
              <a:gd name="connsiteX24" fmla="*/ 3157 w 10000"/>
              <a:gd name="connsiteY24" fmla="*/ 10174 h 10174"/>
              <a:gd name="connsiteX25" fmla="*/ 3798 w 10000"/>
              <a:gd name="connsiteY25" fmla="*/ 9897 h 10174"/>
              <a:gd name="connsiteX26" fmla="*/ 3371 w 10000"/>
              <a:gd name="connsiteY26" fmla="*/ 7876 h 10174"/>
              <a:gd name="connsiteX27" fmla="*/ 3349 w 10000"/>
              <a:gd name="connsiteY27" fmla="*/ 6824 h 10174"/>
              <a:gd name="connsiteX28" fmla="*/ 3429 w 10000"/>
              <a:gd name="connsiteY28" fmla="*/ 5236 h 10174"/>
              <a:gd name="connsiteX29" fmla="*/ 3732 w 10000"/>
              <a:gd name="connsiteY29" fmla="*/ 3519 h 10174"/>
              <a:gd name="connsiteX30" fmla="*/ 4139 w 10000"/>
              <a:gd name="connsiteY30" fmla="*/ 2468 h 10174"/>
              <a:gd name="connsiteX31" fmla="*/ 4654 w 10000"/>
              <a:gd name="connsiteY31" fmla="*/ 1996 h 10174"/>
              <a:gd name="connsiteX32" fmla="*/ 5432 w 10000"/>
              <a:gd name="connsiteY32" fmla="*/ 1803 h 10174"/>
              <a:gd name="connsiteX33" fmla="*/ 6050 w 10000"/>
              <a:gd name="connsiteY33" fmla="*/ 2918 h 10174"/>
              <a:gd name="connsiteX34" fmla="*/ 6508 w 10000"/>
              <a:gd name="connsiteY34" fmla="*/ 3948 h 10174"/>
              <a:gd name="connsiteX35" fmla="*/ 6783 w 10000"/>
              <a:gd name="connsiteY35" fmla="*/ 4807 h 10174"/>
              <a:gd name="connsiteX36" fmla="*/ 6898 w 10000"/>
              <a:gd name="connsiteY36" fmla="*/ 5751 h 10174"/>
              <a:gd name="connsiteX37" fmla="*/ 6989 w 10000"/>
              <a:gd name="connsiteY37" fmla="*/ 6116 h 10174"/>
              <a:gd name="connsiteX38" fmla="*/ 6972 w 10000"/>
              <a:gd name="connsiteY38" fmla="*/ 7361 h 10174"/>
              <a:gd name="connsiteX39" fmla="*/ 6915 w 10000"/>
              <a:gd name="connsiteY39" fmla="*/ 8584 h 10174"/>
              <a:gd name="connsiteX40" fmla="*/ 6743 w 10000"/>
              <a:gd name="connsiteY40" fmla="*/ 9292 h 10174"/>
              <a:gd name="connsiteX41" fmla="*/ 6548 w 10000"/>
              <a:gd name="connsiteY41" fmla="*/ 9936 h 10174"/>
              <a:gd name="connsiteX42" fmla="*/ 6800 w 10000"/>
              <a:gd name="connsiteY42" fmla="*/ 10000 h 10174"/>
              <a:gd name="connsiteX43" fmla="*/ 7281 w 10000"/>
              <a:gd name="connsiteY43" fmla="*/ 9399 h 10174"/>
              <a:gd name="connsiteX44" fmla="*/ 7911 w 10000"/>
              <a:gd name="connsiteY44" fmla="*/ 9292 h 10174"/>
              <a:gd name="connsiteX45" fmla="*/ 8277 w 10000"/>
              <a:gd name="connsiteY45" fmla="*/ 8884 h 10174"/>
              <a:gd name="connsiteX46" fmla="*/ 8809 w 10000"/>
              <a:gd name="connsiteY46" fmla="*/ 8691 h 10174"/>
              <a:gd name="connsiteX47" fmla="*/ 9307 w 10000"/>
              <a:gd name="connsiteY47" fmla="*/ 8820 h 10174"/>
              <a:gd name="connsiteX48" fmla="*/ 9771 w 10000"/>
              <a:gd name="connsiteY48" fmla="*/ 8691 h 10174"/>
              <a:gd name="connsiteX49" fmla="*/ 9960 w 10000"/>
              <a:gd name="connsiteY49" fmla="*/ 8455 h 10174"/>
              <a:gd name="connsiteX50" fmla="*/ 9983 w 10000"/>
              <a:gd name="connsiteY50" fmla="*/ 7296 h 10174"/>
              <a:gd name="connsiteX51" fmla="*/ 10000 w 10000"/>
              <a:gd name="connsiteY51" fmla="*/ 6116 h 10174"/>
              <a:gd name="connsiteX52" fmla="*/ 10000 w 10000"/>
              <a:gd name="connsiteY52" fmla="*/ 4399 h 10174"/>
              <a:gd name="connsiteX53" fmla="*/ 9983 w 10000"/>
              <a:gd name="connsiteY53" fmla="*/ 3820 h 10174"/>
              <a:gd name="connsiteX0" fmla="*/ 9983 w 10000"/>
              <a:gd name="connsiteY0" fmla="*/ 3820 h 10226"/>
              <a:gd name="connsiteX1" fmla="*/ 9405 w 10000"/>
              <a:gd name="connsiteY1" fmla="*/ 3047 h 10226"/>
              <a:gd name="connsiteX2" fmla="*/ 8809 w 10000"/>
              <a:gd name="connsiteY2" fmla="*/ 2532 h 10226"/>
              <a:gd name="connsiteX3" fmla="*/ 8351 w 10000"/>
              <a:gd name="connsiteY3" fmla="*/ 2167 h 10226"/>
              <a:gd name="connsiteX4" fmla="*/ 7894 w 10000"/>
              <a:gd name="connsiteY4" fmla="*/ 1588 h 10226"/>
              <a:gd name="connsiteX5" fmla="*/ 7241 w 10000"/>
              <a:gd name="connsiteY5" fmla="*/ 644 h 10226"/>
              <a:gd name="connsiteX6" fmla="*/ 6497 w 10000"/>
              <a:gd name="connsiteY6" fmla="*/ 129 h 10226"/>
              <a:gd name="connsiteX7" fmla="*/ 5764 w 10000"/>
              <a:gd name="connsiteY7" fmla="*/ 129 h 10226"/>
              <a:gd name="connsiteX8" fmla="*/ 5306 w 10000"/>
              <a:gd name="connsiteY8" fmla="*/ 129 h 10226"/>
              <a:gd name="connsiteX9" fmla="*/ 4768 w 10000"/>
              <a:gd name="connsiteY9" fmla="*/ 408 h 10226"/>
              <a:gd name="connsiteX10" fmla="*/ 4058 w 10000"/>
              <a:gd name="connsiteY10" fmla="*/ 172 h 10226"/>
              <a:gd name="connsiteX11" fmla="*/ 3503 w 10000"/>
              <a:gd name="connsiteY11" fmla="*/ 0 h 10226"/>
              <a:gd name="connsiteX12" fmla="*/ 2851 w 10000"/>
              <a:gd name="connsiteY12" fmla="*/ 472 h 10226"/>
              <a:gd name="connsiteX13" fmla="*/ 2049 w 10000"/>
              <a:gd name="connsiteY13" fmla="*/ 1524 h 10226"/>
              <a:gd name="connsiteX14" fmla="*/ 1282 w 10000"/>
              <a:gd name="connsiteY14" fmla="*/ 2661 h 10226"/>
              <a:gd name="connsiteX15" fmla="*/ 847 w 10000"/>
              <a:gd name="connsiteY15" fmla="*/ 3305 h 10226"/>
              <a:gd name="connsiteX16" fmla="*/ 395 w 10000"/>
              <a:gd name="connsiteY16" fmla="*/ 4163 h 10226"/>
              <a:gd name="connsiteX17" fmla="*/ 0 w 10000"/>
              <a:gd name="connsiteY17" fmla="*/ 4721 h 10226"/>
              <a:gd name="connsiteX18" fmla="*/ 246 w 10000"/>
              <a:gd name="connsiteY18" fmla="*/ 5622 h 10226"/>
              <a:gd name="connsiteX19" fmla="*/ 412 w 10000"/>
              <a:gd name="connsiteY19" fmla="*/ 6524 h 10226"/>
              <a:gd name="connsiteX20" fmla="*/ 504 w 10000"/>
              <a:gd name="connsiteY20" fmla="*/ 7425 h 10226"/>
              <a:gd name="connsiteX21" fmla="*/ 504 w 10000"/>
              <a:gd name="connsiteY21" fmla="*/ 8197 h 10226"/>
              <a:gd name="connsiteX22" fmla="*/ 1603 w 10000"/>
              <a:gd name="connsiteY22" fmla="*/ 8391 h 10226"/>
              <a:gd name="connsiteX23" fmla="*/ 2220 w 10000"/>
              <a:gd name="connsiteY23" fmla="*/ 10226 h 10226"/>
              <a:gd name="connsiteX24" fmla="*/ 3157 w 10000"/>
              <a:gd name="connsiteY24" fmla="*/ 10174 h 10226"/>
              <a:gd name="connsiteX25" fmla="*/ 3798 w 10000"/>
              <a:gd name="connsiteY25" fmla="*/ 9897 h 10226"/>
              <a:gd name="connsiteX26" fmla="*/ 3371 w 10000"/>
              <a:gd name="connsiteY26" fmla="*/ 7876 h 10226"/>
              <a:gd name="connsiteX27" fmla="*/ 3349 w 10000"/>
              <a:gd name="connsiteY27" fmla="*/ 6824 h 10226"/>
              <a:gd name="connsiteX28" fmla="*/ 3429 w 10000"/>
              <a:gd name="connsiteY28" fmla="*/ 5236 h 10226"/>
              <a:gd name="connsiteX29" fmla="*/ 3732 w 10000"/>
              <a:gd name="connsiteY29" fmla="*/ 3519 h 10226"/>
              <a:gd name="connsiteX30" fmla="*/ 4139 w 10000"/>
              <a:gd name="connsiteY30" fmla="*/ 2468 h 10226"/>
              <a:gd name="connsiteX31" fmla="*/ 4654 w 10000"/>
              <a:gd name="connsiteY31" fmla="*/ 1996 h 10226"/>
              <a:gd name="connsiteX32" fmla="*/ 5432 w 10000"/>
              <a:gd name="connsiteY32" fmla="*/ 1803 h 10226"/>
              <a:gd name="connsiteX33" fmla="*/ 6050 w 10000"/>
              <a:gd name="connsiteY33" fmla="*/ 2918 h 10226"/>
              <a:gd name="connsiteX34" fmla="*/ 6508 w 10000"/>
              <a:gd name="connsiteY34" fmla="*/ 3948 h 10226"/>
              <a:gd name="connsiteX35" fmla="*/ 6783 w 10000"/>
              <a:gd name="connsiteY35" fmla="*/ 4807 h 10226"/>
              <a:gd name="connsiteX36" fmla="*/ 6898 w 10000"/>
              <a:gd name="connsiteY36" fmla="*/ 5751 h 10226"/>
              <a:gd name="connsiteX37" fmla="*/ 6989 w 10000"/>
              <a:gd name="connsiteY37" fmla="*/ 6116 h 10226"/>
              <a:gd name="connsiteX38" fmla="*/ 6972 w 10000"/>
              <a:gd name="connsiteY38" fmla="*/ 7361 h 10226"/>
              <a:gd name="connsiteX39" fmla="*/ 6915 w 10000"/>
              <a:gd name="connsiteY39" fmla="*/ 8584 h 10226"/>
              <a:gd name="connsiteX40" fmla="*/ 6743 w 10000"/>
              <a:gd name="connsiteY40" fmla="*/ 9292 h 10226"/>
              <a:gd name="connsiteX41" fmla="*/ 6548 w 10000"/>
              <a:gd name="connsiteY41" fmla="*/ 9936 h 10226"/>
              <a:gd name="connsiteX42" fmla="*/ 6800 w 10000"/>
              <a:gd name="connsiteY42" fmla="*/ 10000 h 10226"/>
              <a:gd name="connsiteX43" fmla="*/ 7281 w 10000"/>
              <a:gd name="connsiteY43" fmla="*/ 9399 h 10226"/>
              <a:gd name="connsiteX44" fmla="*/ 7911 w 10000"/>
              <a:gd name="connsiteY44" fmla="*/ 9292 h 10226"/>
              <a:gd name="connsiteX45" fmla="*/ 8277 w 10000"/>
              <a:gd name="connsiteY45" fmla="*/ 8884 h 10226"/>
              <a:gd name="connsiteX46" fmla="*/ 8809 w 10000"/>
              <a:gd name="connsiteY46" fmla="*/ 8691 h 10226"/>
              <a:gd name="connsiteX47" fmla="*/ 9307 w 10000"/>
              <a:gd name="connsiteY47" fmla="*/ 8820 h 10226"/>
              <a:gd name="connsiteX48" fmla="*/ 9771 w 10000"/>
              <a:gd name="connsiteY48" fmla="*/ 8691 h 10226"/>
              <a:gd name="connsiteX49" fmla="*/ 9960 w 10000"/>
              <a:gd name="connsiteY49" fmla="*/ 8455 h 10226"/>
              <a:gd name="connsiteX50" fmla="*/ 9983 w 10000"/>
              <a:gd name="connsiteY50" fmla="*/ 7296 h 10226"/>
              <a:gd name="connsiteX51" fmla="*/ 10000 w 10000"/>
              <a:gd name="connsiteY51" fmla="*/ 6116 h 10226"/>
              <a:gd name="connsiteX52" fmla="*/ 10000 w 10000"/>
              <a:gd name="connsiteY52" fmla="*/ 4399 h 10226"/>
              <a:gd name="connsiteX53" fmla="*/ 9983 w 10000"/>
              <a:gd name="connsiteY53" fmla="*/ 3820 h 10226"/>
              <a:gd name="connsiteX0" fmla="*/ 9983 w 10000"/>
              <a:gd name="connsiteY0" fmla="*/ 3820 h 10226"/>
              <a:gd name="connsiteX1" fmla="*/ 9405 w 10000"/>
              <a:gd name="connsiteY1" fmla="*/ 3047 h 10226"/>
              <a:gd name="connsiteX2" fmla="*/ 8809 w 10000"/>
              <a:gd name="connsiteY2" fmla="*/ 2532 h 10226"/>
              <a:gd name="connsiteX3" fmla="*/ 8351 w 10000"/>
              <a:gd name="connsiteY3" fmla="*/ 2167 h 10226"/>
              <a:gd name="connsiteX4" fmla="*/ 7894 w 10000"/>
              <a:gd name="connsiteY4" fmla="*/ 1588 h 10226"/>
              <a:gd name="connsiteX5" fmla="*/ 7241 w 10000"/>
              <a:gd name="connsiteY5" fmla="*/ 644 h 10226"/>
              <a:gd name="connsiteX6" fmla="*/ 6497 w 10000"/>
              <a:gd name="connsiteY6" fmla="*/ 129 h 10226"/>
              <a:gd name="connsiteX7" fmla="*/ 5764 w 10000"/>
              <a:gd name="connsiteY7" fmla="*/ 129 h 10226"/>
              <a:gd name="connsiteX8" fmla="*/ 5306 w 10000"/>
              <a:gd name="connsiteY8" fmla="*/ 129 h 10226"/>
              <a:gd name="connsiteX9" fmla="*/ 4768 w 10000"/>
              <a:gd name="connsiteY9" fmla="*/ 408 h 10226"/>
              <a:gd name="connsiteX10" fmla="*/ 4058 w 10000"/>
              <a:gd name="connsiteY10" fmla="*/ 172 h 10226"/>
              <a:gd name="connsiteX11" fmla="*/ 3503 w 10000"/>
              <a:gd name="connsiteY11" fmla="*/ 0 h 10226"/>
              <a:gd name="connsiteX12" fmla="*/ 2851 w 10000"/>
              <a:gd name="connsiteY12" fmla="*/ 472 h 10226"/>
              <a:gd name="connsiteX13" fmla="*/ 2049 w 10000"/>
              <a:gd name="connsiteY13" fmla="*/ 1524 h 10226"/>
              <a:gd name="connsiteX14" fmla="*/ 1282 w 10000"/>
              <a:gd name="connsiteY14" fmla="*/ 2661 h 10226"/>
              <a:gd name="connsiteX15" fmla="*/ 847 w 10000"/>
              <a:gd name="connsiteY15" fmla="*/ 3305 h 10226"/>
              <a:gd name="connsiteX16" fmla="*/ 395 w 10000"/>
              <a:gd name="connsiteY16" fmla="*/ 4163 h 10226"/>
              <a:gd name="connsiteX17" fmla="*/ 0 w 10000"/>
              <a:gd name="connsiteY17" fmla="*/ 4721 h 10226"/>
              <a:gd name="connsiteX18" fmla="*/ 246 w 10000"/>
              <a:gd name="connsiteY18" fmla="*/ 5622 h 10226"/>
              <a:gd name="connsiteX19" fmla="*/ 412 w 10000"/>
              <a:gd name="connsiteY19" fmla="*/ 6524 h 10226"/>
              <a:gd name="connsiteX20" fmla="*/ 504 w 10000"/>
              <a:gd name="connsiteY20" fmla="*/ 7425 h 10226"/>
              <a:gd name="connsiteX21" fmla="*/ 504 w 10000"/>
              <a:gd name="connsiteY21" fmla="*/ 8197 h 10226"/>
              <a:gd name="connsiteX22" fmla="*/ 1628 w 10000"/>
              <a:gd name="connsiteY22" fmla="*/ 10222 h 10226"/>
              <a:gd name="connsiteX23" fmla="*/ 2220 w 10000"/>
              <a:gd name="connsiteY23" fmla="*/ 10226 h 10226"/>
              <a:gd name="connsiteX24" fmla="*/ 3157 w 10000"/>
              <a:gd name="connsiteY24" fmla="*/ 10174 h 10226"/>
              <a:gd name="connsiteX25" fmla="*/ 3798 w 10000"/>
              <a:gd name="connsiteY25" fmla="*/ 9897 h 10226"/>
              <a:gd name="connsiteX26" fmla="*/ 3371 w 10000"/>
              <a:gd name="connsiteY26" fmla="*/ 7876 h 10226"/>
              <a:gd name="connsiteX27" fmla="*/ 3349 w 10000"/>
              <a:gd name="connsiteY27" fmla="*/ 6824 h 10226"/>
              <a:gd name="connsiteX28" fmla="*/ 3429 w 10000"/>
              <a:gd name="connsiteY28" fmla="*/ 5236 h 10226"/>
              <a:gd name="connsiteX29" fmla="*/ 3732 w 10000"/>
              <a:gd name="connsiteY29" fmla="*/ 3519 h 10226"/>
              <a:gd name="connsiteX30" fmla="*/ 4139 w 10000"/>
              <a:gd name="connsiteY30" fmla="*/ 2468 h 10226"/>
              <a:gd name="connsiteX31" fmla="*/ 4654 w 10000"/>
              <a:gd name="connsiteY31" fmla="*/ 1996 h 10226"/>
              <a:gd name="connsiteX32" fmla="*/ 5432 w 10000"/>
              <a:gd name="connsiteY32" fmla="*/ 1803 h 10226"/>
              <a:gd name="connsiteX33" fmla="*/ 6050 w 10000"/>
              <a:gd name="connsiteY33" fmla="*/ 2918 h 10226"/>
              <a:gd name="connsiteX34" fmla="*/ 6508 w 10000"/>
              <a:gd name="connsiteY34" fmla="*/ 3948 h 10226"/>
              <a:gd name="connsiteX35" fmla="*/ 6783 w 10000"/>
              <a:gd name="connsiteY35" fmla="*/ 4807 h 10226"/>
              <a:gd name="connsiteX36" fmla="*/ 6898 w 10000"/>
              <a:gd name="connsiteY36" fmla="*/ 5751 h 10226"/>
              <a:gd name="connsiteX37" fmla="*/ 6989 w 10000"/>
              <a:gd name="connsiteY37" fmla="*/ 6116 h 10226"/>
              <a:gd name="connsiteX38" fmla="*/ 6972 w 10000"/>
              <a:gd name="connsiteY38" fmla="*/ 7361 h 10226"/>
              <a:gd name="connsiteX39" fmla="*/ 6915 w 10000"/>
              <a:gd name="connsiteY39" fmla="*/ 8584 h 10226"/>
              <a:gd name="connsiteX40" fmla="*/ 6743 w 10000"/>
              <a:gd name="connsiteY40" fmla="*/ 9292 h 10226"/>
              <a:gd name="connsiteX41" fmla="*/ 6548 w 10000"/>
              <a:gd name="connsiteY41" fmla="*/ 9936 h 10226"/>
              <a:gd name="connsiteX42" fmla="*/ 6800 w 10000"/>
              <a:gd name="connsiteY42" fmla="*/ 10000 h 10226"/>
              <a:gd name="connsiteX43" fmla="*/ 7281 w 10000"/>
              <a:gd name="connsiteY43" fmla="*/ 9399 h 10226"/>
              <a:gd name="connsiteX44" fmla="*/ 7911 w 10000"/>
              <a:gd name="connsiteY44" fmla="*/ 9292 h 10226"/>
              <a:gd name="connsiteX45" fmla="*/ 8277 w 10000"/>
              <a:gd name="connsiteY45" fmla="*/ 8884 h 10226"/>
              <a:gd name="connsiteX46" fmla="*/ 8809 w 10000"/>
              <a:gd name="connsiteY46" fmla="*/ 8691 h 10226"/>
              <a:gd name="connsiteX47" fmla="*/ 9307 w 10000"/>
              <a:gd name="connsiteY47" fmla="*/ 8820 h 10226"/>
              <a:gd name="connsiteX48" fmla="*/ 9771 w 10000"/>
              <a:gd name="connsiteY48" fmla="*/ 8691 h 10226"/>
              <a:gd name="connsiteX49" fmla="*/ 9960 w 10000"/>
              <a:gd name="connsiteY49" fmla="*/ 8455 h 10226"/>
              <a:gd name="connsiteX50" fmla="*/ 9983 w 10000"/>
              <a:gd name="connsiteY50" fmla="*/ 7296 h 10226"/>
              <a:gd name="connsiteX51" fmla="*/ 10000 w 10000"/>
              <a:gd name="connsiteY51" fmla="*/ 6116 h 10226"/>
              <a:gd name="connsiteX52" fmla="*/ 10000 w 10000"/>
              <a:gd name="connsiteY52" fmla="*/ 4399 h 10226"/>
              <a:gd name="connsiteX53" fmla="*/ 9983 w 10000"/>
              <a:gd name="connsiteY53" fmla="*/ 3820 h 10226"/>
              <a:gd name="connsiteX0" fmla="*/ 9983 w 10000"/>
              <a:gd name="connsiteY0" fmla="*/ 3820 h 10226"/>
              <a:gd name="connsiteX1" fmla="*/ 9405 w 10000"/>
              <a:gd name="connsiteY1" fmla="*/ 3047 h 10226"/>
              <a:gd name="connsiteX2" fmla="*/ 8809 w 10000"/>
              <a:gd name="connsiteY2" fmla="*/ 2532 h 10226"/>
              <a:gd name="connsiteX3" fmla="*/ 8351 w 10000"/>
              <a:gd name="connsiteY3" fmla="*/ 2167 h 10226"/>
              <a:gd name="connsiteX4" fmla="*/ 7894 w 10000"/>
              <a:gd name="connsiteY4" fmla="*/ 1588 h 10226"/>
              <a:gd name="connsiteX5" fmla="*/ 7241 w 10000"/>
              <a:gd name="connsiteY5" fmla="*/ 644 h 10226"/>
              <a:gd name="connsiteX6" fmla="*/ 6497 w 10000"/>
              <a:gd name="connsiteY6" fmla="*/ 129 h 10226"/>
              <a:gd name="connsiteX7" fmla="*/ 5764 w 10000"/>
              <a:gd name="connsiteY7" fmla="*/ 129 h 10226"/>
              <a:gd name="connsiteX8" fmla="*/ 5306 w 10000"/>
              <a:gd name="connsiteY8" fmla="*/ 129 h 10226"/>
              <a:gd name="connsiteX9" fmla="*/ 4768 w 10000"/>
              <a:gd name="connsiteY9" fmla="*/ 408 h 10226"/>
              <a:gd name="connsiteX10" fmla="*/ 4058 w 10000"/>
              <a:gd name="connsiteY10" fmla="*/ 172 h 10226"/>
              <a:gd name="connsiteX11" fmla="*/ 3503 w 10000"/>
              <a:gd name="connsiteY11" fmla="*/ 0 h 10226"/>
              <a:gd name="connsiteX12" fmla="*/ 2851 w 10000"/>
              <a:gd name="connsiteY12" fmla="*/ 472 h 10226"/>
              <a:gd name="connsiteX13" fmla="*/ 2049 w 10000"/>
              <a:gd name="connsiteY13" fmla="*/ 1524 h 10226"/>
              <a:gd name="connsiteX14" fmla="*/ 1282 w 10000"/>
              <a:gd name="connsiteY14" fmla="*/ 2661 h 10226"/>
              <a:gd name="connsiteX15" fmla="*/ 847 w 10000"/>
              <a:gd name="connsiteY15" fmla="*/ 3305 h 10226"/>
              <a:gd name="connsiteX16" fmla="*/ 395 w 10000"/>
              <a:gd name="connsiteY16" fmla="*/ 4163 h 10226"/>
              <a:gd name="connsiteX17" fmla="*/ 0 w 10000"/>
              <a:gd name="connsiteY17" fmla="*/ 4721 h 10226"/>
              <a:gd name="connsiteX18" fmla="*/ 246 w 10000"/>
              <a:gd name="connsiteY18" fmla="*/ 5622 h 10226"/>
              <a:gd name="connsiteX19" fmla="*/ 412 w 10000"/>
              <a:gd name="connsiteY19" fmla="*/ 6524 h 10226"/>
              <a:gd name="connsiteX20" fmla="*/ 504 w 10000"/>
              <a:gd name="connsiteY20" fmla="*/ 7425 h 10226"/>
              <a:gd name="connsiteX21" fmla="*/ 693 w 10000"/>
              <a:gd name="connsiteY21" fmla="*/ 10150 h 10226"/>
              <a:gd name="connsiteX22" fmla="*/ 1628 w 10000"/>
              <a:gd name="connsiteY22" fmla="*/ 10222 h 10226"/>
              <a:gd name="connsiteX23" fmla="*/ 2220 w 10000"/>
              <a:gd name="connsiteY23" fmla="*/ 10226 h 10226"/>
              <a:gd name="connsiteX24" fmla="*/ 3157 w 10000"/>
              <a:gd name="connsiteY24" fmla="*/ 10174 h 10226"/>
              <a:gd name="connsiteX25" fmla="*/ 3798 w 10000"/>
              <a:gd name="connsiteY25" fmla="*/ 9897 h 10226"/>
              <a:gd name="connsiteX26" fmla="*/ 3371 w 10000"/>
              <a:gd name="connsiteY26" fmla="*/ 7876 h 10226"/>
              <a:gd name="connsiteX27" fmla="*/ 3349 w 10000"/>
              <a:gd name="connsiteY27" fmla="*/ 6824 h 10226"/>
              <a:gd name="connsiteX28" fmla="*/ 3429 w 10000"/>
              <a:gd name="connsiteY28" fmla="*/ 5236 h 10226"/>
              <a:gd name="connsiteX29" fmla="*/ 3732 w 10000"/>
              <a:gd name="connsiteY29" fmla="*/ 3519 h 10226"/>
              <a:gd name="connsiteX30" fmla="*/ 4139 w 10000"/>
              <a:gd name="connsiteY30" fmla="*/ 2468 h 10226"/>
              <a:gd name="connsiteX31" fmla="*/ 4654 w 10000"/>
              <a:gd name="connsiteY31" fmla="*/ 1996 h 10226"/>
              <a:gd name="connsiteX32" fmla="*/ 5432 w 10000"/>
              <a:gd name="connsiteY32" fmla="*/ 1803 h 10226"/>
              <a:gd name="connsiteX33" fmla="*/ 6050 w 10000"/>
              <a:gd name="connsiteY33" fmla="*/ 2918 h 10226"/>
              <a:gd name="connsiteX34" fmla="*/ 6508 w 10000"/>
              <a:gd name="connsiteY34" fmla="*/ 3948 h 10226"/>
              <a:gd name="connsiteX35" fmla="*/ 6783 w 10000"/>
              <a:gd name="connsiteY35" fmla="*/ 4807 h 10226"/>
              <a:gd name="connsiteX36" fmla="*/ 6898 w 10000"/>
              <a:gd name="connsiteY36" fmla="*/ 5751 h 10226"/>
              <a:gd name="connsiteX37" fmla="*/ 6989 w 10000"/>
              <a:gd name="connsiteY37" fmla="*/ 6116 h 10226"/>
              <a:gd name="connsiteX38" fmla="*/ 6972 w 10000"/>
              <a:gd name="connsiteY38" fmla="*/ 7361 h 10226"/>
              <a:gd name="connsiteX39" fmla="*/ 6915 w 10000"/>
              <a:gd name="connsiteY39" fmla="*/ 8584 h 10226"/>
              <a:gd name="connsiteX40" fmla="*/ 6743 w 10000"/>
              <a:gd name="connsiteY40" fmla="*/ 9292 h 10226"/>
              <a:gd name="connsiteX41" fmla="*/ 6548 w 10000"/>
              <a:gd name="connsiteY41" fmla="*/ 9936 h 10226"/>
              <a:gd name="connsiteX42" fmla="*/ 6800 w 10000"/>
              <a:gd name="connsiteY42" fmla="*/ 10000 h 10226"/>
              <a:gd name="connsiteX43" fmla="*/ 7281 w 10000"/>
              <a:gd name="connsiteY43" fmla="*/ 9399 h 10226"/>
              <a:gd name="connsiteX44" fmla="*/ 7911 w 10000"/>
              <a:gd name="connsiteY44" fmla="*/ 9292 h 10226"/>
              <a:gd name="connsiteX45" fmla="*/ 8277 w 10000"/>
              <a:gd name="connsiteY45" fmla="*/ 8884 h 10226"/>
              <a:gd name="connsiteX46" fmla="*/ 8809 w 10000"/>
              <a:gd name="connsiteY46" fmla="*/ 8691 h 10226"/>
              <a:gd name="connsiteX47" fmla="*/ 9307 w 10000"/>
              <a:gd name="connsiteY47" fmla="*/ 8820 h 10226"/>
              <a:gd name="connsiteX48" fmla="*/ 9771 w 10000"/>
              <a:gd name="connsiteY48" fmla="*/ 8691 h 10226"/>
              <a:gd name="connsiteX49" fmla="*/ 9960 w 10000"/>
              <a:gd name="connsiteY49" fmla="*/ 8455 h 10226"/>
              <a:gd name="connsiteX50" fmla="*/ 9983 w 10000"/>
              <a:gd name="connsiteY50" fmla="*/ 7296 h 10226"/>
              <a:gd name="connsiteX51" fmla="*/ 10000 w 10000"/>
              <a:gd name="connsiteY51" fmla="*/ 6116 h 10226"/>
              <a:gd name="connsiteX52" fmla="*/ 10000 w 10000"/>
              <a:gd name="connsiteY52" fmla="*/ 4399 h 10226"/>
              <a:gd name="connsiteX53" fmla="*/ 9983 w 10000"/>
              <a:gd name="connsiteY53" fmla="*/ 3820 h 10226"/>
              <a:gd name="connsiteX0" fmla="*/ 9983 w 10000"/>
              <a:gd name="connsiteY0" fmla="*/ 3820 h 10226"/>
              <a:gd name="connsiteX1" fmla="*/ 9405 w 10000"/>
              <a:gd name="connsiteY1" fmla="*/ 3047 h 10226"/>
              <a:gd name="connsiteX2" fmla="*/ 8809 w 10000"/>
              <a:gd name="connsiteY2" fmla="*/ 2532 h 10226"/>
              <a:gd name="connsiteX3" fmla="*/ 8351 w 10000"/>
              <a:gd name="connsiteY3" fmla="*/ 2167 h 10226"/>
              <a:gd name="connsiteX4" fmla="*/ 7894 w 10000"/>
              <a:gd name="connsiteY4" fmla="*/ 1588 h 10226"/>
              <a:gd name="connsiteX5" fmla="*/ 7241 w 10000"/>
              <a:gd name="connsiteY5" fmla="*/ 644 h 10226"/>
              <a:gd name="connsiteX6" fmla="*/ 6497 w 10000"/>
              <a:gd name="connsiteY6" fmla="*/ 129 h 10226"/>
              <a:gd name="connsiteX7" fmla="*/ 5764 w 10000"/>
              <a:gd name="connsiteY7" fmla="*/ 129 h 10226"/>
              <a:gd name="connsiteX8" fmla="*/ 5306 w 10000"/>
              <a:gd name="connsiteY8" fmla="*/ 129 h 10226"/>
              <a:gd name="connsiteX9" fmla="*/ 4768 w 10000"/>
              <a:gd name="connsiteY9" fmla="*/ 408 h 10226"/>
              <a:gd name="connsiteX10" fmla="*/ 4058 w 10000"/>
              <a:gd name="connsiteY10" fmla="*/ 172 h 10226"/>
              <a:gd name="connsiteX11" fmla="*/ 3503 w 10000"/>
              <a:gd name="connsiteY11" fmla="*/ 0 h 10226"/>
              <a:gd name="connsiteX12" fmla="*/ 2851 w 10000"/>
              <a:gd name="connsiteY12" fmla="*/ 472 h 10226"/>
              <a:gd name="connsiteX13" fmla="*/ 2049 w 10000"/>
              <a:gd name="connsiteY13" fmla="*/ 1524 h 10226"/>
              <a:gd name="connsiteX14" fmla="*/ 1282 w 10000"/>
              <a:gd name="connsiteY14" fmla="*/ 2661 h 10226"/>
              <a:gd name="connsiteX15" fmla="*/ 847 w 10000"/>
              <a:gd name="connsiteY15" fmla="*/ 3305 h 10226"/>
              <a:gd name="connsiteX16" fmla="*/ 395 w 10000"/>
              <a:gd name="connsiteY16" fmla="*/ 4163 h 10226"/>
              <a:gd name="connsiteX17" fmla="*/ 0 w 10000"/>
              <a:gd name="connsiteY17" fmla="*/ 4721 h 10226"/>
              <a:gd name="connsiteX18" fmla="*/ 246 w 10000"/>
              <a:gd name="connsiteY18" fmla="*/ 5622 h 10226"/>
              <a:gd name="connsiteX19" fmla="*/ 412 w 10000"/>
              <a:gd name="connsiteY19" fmla="*/ 6524 h 10226"/>
              <a:gd name="connsiteX20" fmla="*/ 472 w 10000"/>
              <a:gd name="connsiteY20" fmla="*/ 8043 h 10226"/>
              <a:gd name="connsiteX21" fmla="*/ 693 w 10000"/>
              <a:gd name="connsiteY21" fmla="*/ 10150 h 10226"/>
              <a:gd name="connsiteX22" fmla="*/ 1628 w 10000"/>
              <a:gd name="connsiteY22" fmla="*/ 10222 h 10226"/>
              <a:gd name="connsiteX23" fmla="*/ 2220 w 10000"/>
              <a:gd name="connsiteY23" fmla="*/ 10226 h 10226"/>
              <a:gd name="connsiteX24" fmla="*/ 3157 w 10000"/>
              <a:gd name="connsiteY24" fmla="*/ 10174 h 10226"/>
              <a:gd name="connsiteX25" fmla="*/ 3798 w 10000"/>
              <a:gd name="connsiteY25" fmla="*/ 9897 h 10226"/>
              <a:gd name="connsiteX26" fmla="*/ 3371 w 10000"/>
              <a:gd name="connsiteY26" fmla="*/ 7876 h 10226"/>
              <a:gd name="connsiteX27" fmla="*/ 3349 w 10000"/>
              <a:gd name="connsiteY27" fmla="*/ 6824 h 10226"/>
              <a:gd name="connsiteX28" fmla="*/ 3429 w 10000"/>
              <a:gd name="connsiteY28" fmla="*/ 5236 h 10226"/>
              <a:gd name="connsiteX29" fmla="*/ 3732 w 10000"/>
              <a:gd name="connsiteY29" fmla="*/ 3519 h 10226"/>
              <a:gd name="connsiteX30" fmla="*/ 4139 w 10000"/>
              <a:gd name="connsiteY30" fmla="*/ 2468 h 10226"/>
              <a:gd name="connsiteX31" fmla="*/ 4654 w 10000"/>
              <a:gd name="connsiteY31" fmla="*/ 1996 h 10226"/>
              <a:gd name="connsiteX32" fmla="*/ 5432 w 10000"/>
              <a:gd name="connsiteY32" fmla="*/ 1803 h 10226"/>
              <a:gd name="connsiteX33" fmla="*/ 6050 w 10000"/>
              <a:gd name="connsiteY33" fmla="*/ 2918 h 10226"/>
              <a:gd name="connsiteX34" fmla="*/ 6508 w 10000"/>
              <a:gd name="connsiteY34" fmla="*/ 3948 h 10226"/>
              <a:gd name="connsiteX35" fmla="*/ 6783 w 10000"/>
              <a:gd name="connsiteY35" fmla="*/ 4807 h 10226"/>
              <a:gd name="connsiteX36" fmla="*/ 6898 w 10000"/>
              <a:gd name="connsiteY36" fmla="*/ 5751 h 10226"/>
              <a:gd name="connsiteX37" fmla="*/ 6989 w 10000"/>
              <a:gd name="connsiteY37" fmla="*/ 6116 h 10226"/>
              <a:gd name="connsiteX38" fmla="*/ 6972 w 10000"/>
              <a:gd name="connsiteY38" fmla="*/ 7361 h 10226"/>
              <a:gd name="connsiteX39" fmla="*/ 6915 w 10000"/>
              <a:gd name="connsiteY39" fmla="*/ 8584 h 10226"/>
              <a:gd name="connsiteX40" fmla="*/ 6743 w 10000"/>
              <a:gd name="connsiteY40" fmla="*/ 9292 h 10226"/>
              <a:gd name="connsiteX41" fmla="*/ 6548 w 10000"/>
              <a:gd name="connsiteY41" fmla="*/ 9936 h 10226"/>
              <a:gd name="connsiteX42" fmla="*/ 6800 w 10000"/>
              <a:gd name="connsiteY42" fmla="*/ 10000 h 10226"/>
              <a:gd name="connsiteX43" fmla="*/ 7281 w 10000"/>
              <a:gd name="connsiteY43" fmla="*/ 9399 h 10226"/>
              <a:gd name="connsiteX44" fmla="*/ 7911 w 10000"/>
              <a:gd name="connsiteY44" fmla="*/ 9292 h 10226"/>
              <a:gd name="connsiteX45" fmla="*/ 8277 w 10000"/>
              <a:gd name="connsiteY45" fmla="*/ 8884 h 10226"/>
              <a:gd name="connsiteX46" fmla="*/ 8809 w 10000"/>
              <a:gd name="connsiteY46" fmla="*/ 8691 h 10226"/>
              <a:gd name="connsiteX47" fmla="*/ 9307 w 10000"/>
              <a:gd name="connsiteY47" fmla="*/ 8820 h 10226"/>
              <a:gd name="connsiteX48" fmla="*/ 9771 w 10000"/>
              <a:gd name="connsiteY48" fmla="*/ 8691 h 10226"/>
              <a:gd name="connsiteX49" fmla="*/ 9960 w 10000"/>
              <a:gd name="connsiteY49" fmla="*/ 8455 h 10226"/>
              <a:gd name="connsiteX50" fmla="*/ 9983 w 10000"/>
              <a:gd name="connsiteY50" fmla="*/ 7296 h 10226"/>
              <a:gd name="connsiteX51" fmla="*/ 10000 w 10000"/>
              <a:gd name="connsiteY51" fmla="*/ 6116 h 10226"/>
              <a:gd name="connsiteX52" fmla="*/ 10000 w 10000"/>
              <a:gd name="connsiteY52" fmla="*/ 4399 h 10226"/>
              <a:gd name="connsiteX53" fmla="*/ 9983 w 10000"/>
              <a:gd name="connsiteY53" fmla="*/ 3820 h 10226"/>
              <a:gd name="connsiteX0" fmla="*/ 9983 w 10000"/>
              <a:gd name="connsiteY0" fmla="*/ 3820 h 10226"/>
              <a:gd name="connsiteX1" fmla="*/ 9405 w 10000"/>
              <a:gd name="connsiteY1" fmla="*/ 3047 h 10226"/>
              <a:gd name="connsiteX2" fmla="*/ 8809 w 10000"/>
              <a:gd name="connsiteY2" fmla="*/ 2532 h 10226"/>
              <a:gd name="connsiteX3" fmla="*/ 8351 w 10000"/>
              <a:gd name="connsiteY3" fmla="*/ 2167 h 10226"/>
              <a:gd name="connsiteX4" fmla="*/ 7894 w 10000"/>
              <a:gd name="connsiteY4" fmla="*/ 1588 h 10226"/>
              <a:gd name="connsiteX5" fmla="*/ 7241 w 10000"/>
              <a:gd name="connsiteY5" fmla="*/ 644 h 10226"/>
              <a:gd name="connsiteX6" fmla="*/ 6497 w 10000"/>
              <a:gd name="connsiteY6" fmla="*/ 129 h 10226"/>
              <a:gd name="connsiteX7" fmla="*/ 5764 w 10000"/>
              <a:gd name="connsiteY7" fmla="*/ 129 h 10226"/>
              <a:gd name="connsiteX8" fmla="*/ 5306 w 10000"/>
              <a:gd name="connsiteY8" fmla="*/ 129 h 10226"/>
              <a:gd name="connsiteX9" fmla="*/ 4768 w 10000"/>
              <a:gd name="connsiteY9" fmla="*/ 408 h 10226"/>
              <a:gd name="connsiteX10" fmla="*/ 4058 w 10000"/>
              <a:gd name="connsiteY10" fmla="*/ 172 h 10226"/>
              <a:gd name="connsiteX11" fmla="*/ 3503 w 10000"/>
              <a:gd name="connsiteY11" fmla="*/ 0 h 10226"/>
              <a:gd name="connsiteX12" fmla="*/ 2851 w 10000"/>
              <a:gd name="connsiteY12" fmla="*/ 472 h 10226"/>
              <a:gd name="connsiteX13" fmla="*/ 2049 w 10000"/>
              <a:gd name="connsiteY13" fmla="*/ 1524 h 10226"/>
              <a:gd name="connsiteX14" fmla="*/ 1282 w 10000"/>
              <a:gd name="connsiteY14" fmla="*/ 2661 h 10226"/>
              <a:gd name="connsiteX15" fmla="*/ 847 w 10000"/>
              <a:gd name="connsiteY15" fmla="*/ 3305 h 10226"/>
              <a:gd name="connsiteX16" fmla="*/ 395 w 10000"/>
              <a:gd name="connsiteY16" fmla="*/ 4163 h 10226"/>
              <a:gd name="connsiteX17" fmla="*/ 0 w 10000"/>
              <a:gd name="connsiteY17" fmla="*/ 4721 h 10226"/>
              <a:gd name="connsiteX18" fmla="*/ 246 w 10000"/>
              <a:gd name="connsiteY18" fmla="*/ 5622 h 10226"/>
              <a:gd name="connsiteX19" fmla="*/ 176 w 10000"/>
              <a:gd name="connsiteY19" fmla="*/ 7181 h 10226"/>
              <a:gd name="connsiteX20" fmla="*/ 472 w 10000"/>
              <a:gd name="connsiteY20" fmla="*/ 8043 h 10226"/>
              <a:gd name="connsiteX21" fmla="*/ 693 w 10000"/>
              <a:gd name="connsiteY21" fmla="*/ 10150 h 10226"/>
              <a:gd name="connsiteX22" fmla="*/ 1628 w 10000"/>
              <a:gd name="connsiteY22" fmla="*/ 10222 h 10226"/>
              <a:gd name="connsiteX23" fmla="*/ 2220 w 10000"/>
              <a:gd name="connsiteY23" fmla="*/ 10226 h 10226"/>
              <a:gd name="connsiteX24" fmla="*/ 3157 w 10000"/>
              <a:gd name="connsiteY24" fmla="*/ 10174 h 10226"/>
              <a:gd name="connsiteX25" fmla="*/ 3798 w 10000"/>
              <a:gd name="connsiteY25" fmla="*/ 9897 h 10226"/>
              <a:gd name="connsiteX26" fmla="*/ 3371 w 10000"/>
              <a:gd name="connsiteY26" fmla="*/ 7876 h 10226"/>
              <a:gd name="connsiteX27" fmla="*/ 3349 w 10000"/>
              <a:gd name="connsiteY27" fmla="*/ 6824 h 10226"/>
              <a:gd name="connsiteX28" fmla="*/ 3429 w 10000"/>
              <a:gd name="connsiteY28" fmla="*/ 5236 h 10226"/>
              <a:gd name="connsiteX29" fmla="*/ 3732 w 10000"/>
              <a:gd name="connsiteY29" fmla="*/ 3519 h 10226"/>
              <a:gd name="connsiteX30" fmla="*/ 4139 w 10000"/>
              <a:gd name="connsiteY30" fmla="*/ 2468 h 10226"/>
              <a:gd name="connsiteX31" fmla="*/ 4654 w 10000"/>
              <a:gd name="connsiteY31" fmla="*/ 1996 h 10226"/>
              <a:gd name="connsiteX32" fmla="*/ 5432 w 10000"/>
              <a:gd name="connsiteY32" fmla="*/ 1803 h 10226"/>
              <a:gd name="connsiteX33" fmla="*/ 6050 w 10000"/>
              <a:gd name="connsiteY33" fmla="*/ 2918 h 10226"/>
              <a:gd name="connsiteX34" fmla="*/ 6508 w 10000"/>
              <a:gd name="connsiteY34" fmla="*/ 3948 h 10226"/>
              <a:gd name="connsiteX35" fmla="*/ 6783 w 10000"/>
              <a:gd name="connsiteY35" fmla="*/ 4807 h 10226"/>
              <a:gd name="connsiteX36" fmla="*/ 6898 w 10000"/>
              <a:gd name="connsiteY36" fmla="*/ 5751 h 10226"/>
              <a:gd name="connsiteX37" fmla="*/ 6989 w 10000"/>
              <a:gd name="connsiteY37" fmla="*/ 6116 h 10226"/>
              <a:gd name="connsiteX38" fmla="*/ 6972 w 10000"/>
              <a:gd name="connsiteY38" fmla="*/ 7361 h 10226"/>
              <a:gd name="connsiteX39" fmla="*/ 6915 w 10000"/>
              <a:gd name="connsiteY39" fmla="*/ 8584 h 10226"/>
              <a:gd name="connsiteX40" fmla="*/ 6743 w 10000"/>
              <a:gd name="connsiteY40" fmla="*/ 9292 h 10226"/>
              <a:gd name="connsiteX41" fmla="*/ 6548 w 10000"/>
              <a:gd name="connsiteY41" fmla="*/ 9936 h 10226"/>
              <a:gd name="connsiteX42" fmla="*/ 6800 w 10000"/>
              <a:gd name="connsiteY42" fmla="*/ 10000 h 10226"/>
              <a:gd name="connsiteX43" fmla="*/ 7281 w 10000"/>
              <a:gd name="connsiteY43" fmla="*/ 9399 h 10226"/>
              <a:gd name="connsiteX44" fmla="*/ 7911 w 10000"/>
              <a:gd name="connsiteY44" fmla="*/ 9292 h 10226"/>
              <a:gd name="connsiteX45" fmla="*/ 8277 w 10000"/>
              <a:gd name="connsiteY45" fmla="*/ 8884 h 10226"/>
              <a:gd name="connsiteX46" fmla="*/ 8809 w 10000"/>
              <a:gd name="connsiteY46" fmla="*/ 8691 h 10226"/>
              <a:gd name="connsiteX47" fmla="*/ 9307 w 10000"/>
              <a:gd name="connsiteY47" fmla="*/ 8820 h 10226"/>
              <a:gd name="connsiteX48" fmla="*/ 9771 w 10000"/>
              <a:gd name="connsiteY48" fmla="*/ 8691 h 10226"/>
              <a:gd name="connsiteX49" fmla="*/ 9960 w 10000"/>
              <a:gd name="connsiteY49" fmla="*/ 8455 h 10226"/>
              <a:gd name="connsiteX50" fmla="*/ 9983 w 10000"/>
              <a:gd name="connsiteY50" fmla="*/ 7296 h 10226"/>
              <a:gd name="connsiteX51" fmla="*/ 10000 w 10000"/>
              <a:gd name="connsiteY51" fmla="*/ 6116 h 10226"/>
              <a:gd name="connsiteX52" fmla="*/ 10000 w 10000"/>
              <a:gd name="connsiteY52" fmla="*/ 4399 h 10226"/>
              <a:gd name="connsiteX53" fmla="*/ 9983 w 10000"/>
              <a:gd name="connsiteY53" fmla="*/ 3820 h 10226"/>
              <a:gd name="connsiteX0" fmla="*/ 9818 w 9835"/>
              <a:gd name="connsiteY0" fmla="*/ 3820 h 10226"/>
              <a:gd name="connsiteX1" fmla="*/ 9240 w 9835"/>
              <a:gd name="connsiteY1" fmla="*/ 3047 h 10226"/>
              <a:gd name="connsiteX2" fmla="*/ 8644 w 9835"/>
              <a:gd name="connsiteY2" fmla="*/ 2532 h 10226"/>
              <a:gd name="connsiteX3" fmla="*/ 8186 w 9835"/>
              <a:gd name="connsiteY3" fmla="*/ 2167 h 10226"/>
              <a:gd name="connsiteX4" fmla="*/ 7729 w 9835"/>
              <a:gd name="connsiteY4" fmla="*/ 1588 h 10226"/>
              <a:gd name="connsiteX5" fmla="*/ 7076 w 9835"/>
              <a:gd name="connsiteY5" fmla="*/ 644 h 10226"/>
              <a:gd name="connsiteX6" fmla="*/ 6332 w 9835"/>
              <a:gd name="connsiteY6" fmla="*/ 129 h 10226"/>
              <a:gd name="connsiteX7" fmla="*/ 5599 w 9835"/>
              <a:gd name="connsiteY7" fmla="*/ 129 h 10226"/>
              <a:gd name="connsiteX8" fmla="*/ 5141 w 9835"/>
              <a:gd name="connsiteY8" fmla="*/ 129 h 10226"/>
              <a:gd name="connsiteX9" fmla="*/ 4603 w 9835"/>
              <a:gd name="connsiteY9" fmla="*/ 408 h 10226"/>
              <a:gd name="connsiteX10" fmla="*/ 3893 w 9835"/>
              <a:gd name="connsiteY10" fmla="*/ 172 h 10226"/>
              <a:gd name="connsiteX11" fmla="*/ 3338 w 9835"/>
              <a:gd name="connsiteY11" fmla="*/ 0 h 10226"/>
              <a:gd name="connsiteX12" fmla="*/ 2686 w 9835"/>
              <a:gd name="connsiteY12" fmla="*/ 472 h 10226"/>
              <a:gd name="connsiteX13" fmla="*/ 1884 w 9835"/>
              <a:gd name="connsiteY13" fmla="*/ 1524 h 10226"/>
              <a:gd name="connsiteX14" fmla="*/ 1117 w 9835"/>
              <a:gd name="connsiteY14" fmla="*/ 2661 h 10226"/>
              <a:gd name="connsiteX15" fmla="*/ 682 w 9835"/>
              <a:gd name="connsiteY15" fmla="*/ 3305 h 10226"/>
              <a:gd name="connsiteX16" fmla="*/ 230 w 9835"/>
              <a:gd name="connsiteY16" fmla="*/ 4163 h 10226"/>
              <a:gd name="connsiteX17" fmla="*/ 81 w 9835"/>
              <a:gd name="connsiteY17" fmla="*/ 5622 h 10226"/>
              <a:gd name="connsiteX18" fmla="*/ 11 w 9835"/>
              <a:gd name="connsiteY18" fmla="*/ 7181 h 10226"/>
              <a:gd name="connsiteX19" fmla="*/ 307 w 9835"/>
              <a:gd name="connsiteY19" fmla="*/ 8043 h 10226"/>
              <a:gd name="connsiteX20" fmla="*/ 528 w 9835"/>
              <a:gd name="connsiteY20" fmla="*/ 10150 h 10226"/>
              <a:gd name="connsiteX21" fmla="*/ 1463 w 9835"/>
              <a:gd name="connsiteY21" fmla="*/ 10222 h 10226"/>
              <a:gd name="connsiteX22" fmla="*/ 2055 w 9835"/>
              <a:gd name="connsiteY22" fmla="*/ 10226 h 10226"/>
              <a:gd name="connsiteX23" fmla="*/ 2992 w 9835"/>
              <a:gd name="connsiteY23" fmla="*/ 10174 h 10226"/>
              <a:gd name="connsiteX24" fmla="*/ 3633 w 9835"/>
              <a:gd name="connsiteY24" fmla="*/ 9897 h 10226"/>
              <a:gd name="connsiteX25" fmla="*/ 3206 w 9835"/>
              <a:gd name="connsiteY25" fmla="*/ 7876 h 10226"/>
              <a:gd name="connsiteX26" fmla="*/ 3184 w 9835"/>
              <a:gd name="connsiteY26" fmla="*/ 6824 h 10226"/>
              <a:gd name="connsiteX27" fmla="*/ 3264 w 9835"/>
              <a:gd name="connsiteY27" fmla="*/ 5236 h 10226"/>
              <a:gd name="connsiteX28" fmla="*/ 3567 w 9835"/>
              <a:gd name="connsiteY28" fmla="*/ 3519 h 10226"/>
              <a:gd name="connsiteX29" fmla="*/ 3974 w 9835"/>
              <a:gd name="connsiteY29" fmla="*/ 2468 h 10226"/>
              <a:gd name="connsiteX30" fmla="*/ 4489 w 9835"/>
              <a:gd name="connsiteY30" fmla="*/ 1996 h 10226"/>
              <a:gd name="connsiteX31" fmla="*/ 5267 w 9835"/>
              <a:gd name="connsiteY31" fmla="*/ 1803 h 10226"/>
              <a:gd name="connsiteX32" fmla="*/ 5885 w 9835"/>
              <a:gd name="connsiteY32" fmla="*/ 2918 h 10226"/>
              <a:gd name="connsiteX33" fmla="*/ 6343 w 9835"/>
              <a:gd name="connsiteY33" fmla="*/ 3948 h 10226"/>
              <a:gd name="connsiteX34" fmla="*/ 6618 w 9835"/>
              <a:gd name="connsiteY34" fmla="*/ 4807 h 10226"/>
              <a:gd name="connsiteX35" fmla="*/ 6733 w 9835"/>
              <a:gd name="connsiteY35" fmla="*/ 5751 h 10226"/>
              <a:gd name="connsiteX36" fmla="*/ 6824 w 9835"/>
              <a:gd name="connsiteY36" fmla="*/ 6116 h 10226"/>
              <a:gd name="connsiteX37" fmla="*/ 6807 w 9835"/>
              <a:gd name="connsiteY37" fmla="*/ 7361 h 10226"/>
              <a:gd name="connsiteX38" fmla="*/ 6750 w 9835"/>
              <a:gd name="connsiteY38" fmla="*/ 8584 h 10226"/>
              <a:gd name="connsiteX39" fmla="*/ 6578 w 9835"/>
              <a:gd name="connsiteY39" fmla="*/ 9292 h 10226"/>
              <a:gd name="connsiteX40" fmla="*/ 6383 w 9835"/>
              <a:gd name="connsiteY40" fmla="*/ 9936 h 10226"/>
              <a:gd name="connsiteX41" fmla="*/ 6635 w 9835"/>
              <a:gd name="connsiteY41" fmla="*/ 10000 h 10226"/>
              <a:gd name="connsiteX42" fmla="*/ 7116 w 9835"/>
              <a:gd name="connsiteY42" fmla="*/ 9399 h 10226"/>
              <a:gd name="connsiteX43" fmla="*/ 7746 w 9835"/>
              <a:gd name="connsiteY43" fmla="*/ 9292 h 10226"/>
              <a:gd name="connsiteX44" fmla="*/ 8112 w 9835"/>
              <a:gd name="connsiteY44" fmla="*/ 8884 h 10226"/>
              <a:gd name="connsiteX45" fmla="*/ 8644 w 9835"/>
              <a:gd name="connsiteY45" fmla="*/ 8691 h 10226"/>
              <a:gd name="connsiteX46" fmla="*/ 9142 w 9835"/>
              <a:gd name="connsiteY46" fmla="*/ 8820 h 10226"/>
              <a:gd name="connsiteX47" fmla="*/ 9606 w 9835"/>
              <a:gd name="connsiteY47" fmla="*/ 8691 h 10226"/>
              <a:gd name="connsiteX48" fmla="*/ 9795 w 9835"/>
              <a:gd name="connsiteY48" fmla="*/ 8455 h 10226"/>
              <a:gd name="connsiteX49" fmla="*/ 9818 w 9835"/>
              <a:gd name="connsiteY49" fmla="*/ 7296 h 10226"/>
              <a:gd name="connsiteX50" fmla="*/ 9835 w 9835"/>
              <a:gd name="connsiteY50" fmla="*/ 6116 h 10226"/>
              <a:gd name="connsiteX51" fmla="*/ 9835 w 9835"/>
              <a:gd name="connsiteY51" fmla="*/ 4399 h 10226"/>
              <a:gd name="connsiteX52" fmla="*/ 9818 w 9835"/>
              <a:gd name="connsiteY52" fmla="*/ 3820 h 10226"/>
              <a:gd name="connsiteX0" fmla="*/ 9983 w 10000"/>
              <a:gd name="connsiteY0" fmla="*/ 3736 h 10000"/>
              <a:gd name="connsiteX1" fmla="*/ 9395 w 10000"/>
              <a:gd name="connsiteY1" fmla="*/ 2980 h 10000"/>
              <a:gd name="connsiteX2" fmla="*/ 8789 w 10000"/>
              <a:gd name="connsiteY2" fmla="*/ 2476 h 10000"/>
              <a:gd name="connsiteX3" fmla="*/ 8323 w 10000"/>
              <a:gd name="connsiteY3" fmla="*/ 2119 h 10000"/>
              <a:gd name="connsiteX4" fmla="*/ 7859 w 10000"/>
              <a:gd name="connsiteY4" fmla="*/ 1553 h 10000"/>
              <a:gd name="connsiteX5" fmla="*/ 7195 w 10000"/>
              <a:gd name="connsiteY5" fmla="*/ 630 h 10000"/>
              <a:gd name="connsiteX6" fmla="*/ 6438 w 10000"/>
              <a:gd name="connsiteY6" fmla="*/ 126 h 10000"/>
              <a:gd name="connsiteX7" fmla="*/ 5693 w 10000"/>
              <a:gd name="connsiteY7" fmla="*/ 126 h 10000"/>
              <a:gd name="connsiteX8" fmla="*/ 5227 w 10000"/>
              <a:gd name="connsiteY8" fmla="*/ 126 h 10000"/>
              <a:gd name="connsiteX9" fmla="*/ 4680 w 10000"/>
              <a:gd name="connsiteY9" fmla="*/ 399 h 10000"/>
              <a:gd name="connsiteX10" fmla="*/ 3958 w 10000"/>
              <a:gd name="connsiteY10" fmla="*/ 168 h 10000"/>
              <a:gd name="connsiteX11" fmla="*/ 3394 w 10000"/>
              <a:gd name="connsiteY11" fmla="*/ 0 h 10000"/>
              <a:gd name="connsiteX12" fmla="*/ 2731 w 10000"/>
              <a:gd name="connsiteY12" fmla="*/ 462 h 10000"/>
              <a:gd name="connsiteX13" fmla="*/ 1916 w 10000"/>
              <a:gd name="connsiteY13" fmla="*/ 1490 h 10000"/>
              <a:gd name="connsiteX14" fmla="*/ 1136 w 10000"/>
              <a:gd name="connsiteY14" fmla="*/ 2602 h 10000"/>
              <a:gd name="connsiteX15" fmla="*/ 693 w 10000"/>
              <a:gd name="connsiteY15" fmla="*/ 3232 h 10000"/>
              <a:gd name="connsiteX16" fmla="*/ 82 w 10000"/>
              <a:gd name="connsiteY16" fmla="*/ 5498 h 10000"/>
              <a:gd name="connsiteX17" fmla="*/ 11 w 10000"/>
              <a:gd name="connsiteY17" fmla="*/ 7022 h 10000"/>
              <a:gd name="connsiteX18" fmla="*/ 312 w 10000"/>
              <a:gd name="connsiteY18" fmla="*/ 7865 h 10000"/>
              <a:gd name="connsiteX19" fmla="*/ 537 w 10000"/>
              <a:gd name="connsiteY19" fmla="*/ 9926 h 10000"/>
              <a:gd name="connsiteX20" fmla="*/ 1488 w 10000"/>
              <a:gd name="connsiteY20" fmla="*/ 9996 h 10000"/>
              <a:gd name="connsiteX21" fmla="*/ 2089 w 10000"/>
              <a:gd name="connsiteY21" fmla="*/ 10000 h 10000"/>
              <a:gd name="connsiteX22" fmla="*/ 3042 w 10000"/>
              <a:gd name="connsiteY22" fmla="*/ 9949 h 10000"/>
              <a:gd name="connsiteX23" fmla="*/ 3694 w 10000"/>
              <a:gd name="connsiteY23" fmla="*/ 9678 h 10000"/>
              <a:gd name="connsiteX24" fmla="*/ 3260 w 10000"/>
              <a:gd name="connsiteY24" fmla="*/ 7702 h 10000"/>
              <a:gd name="connsiteX25" fmla="*/ 3237 w 10000"/>
              <a:gd name="connsiteY25" fmla="*/ 6673 h 10000"/>
              <a:gd name="connsiteX26" fmla="*/ 3319 w 10000"/>
              <a:gd name="connsiteY26" fmla="*/ 5120 h 10000"/>
              <a:gd name="connsiteX27" fmla="*/ 3627 w 10000"/>
              <a:gd name="connsiteY27" fmla="*/ 3441 h 10000"/>
              <a:gd name="connsiteX28" fmla="*/ 4041 w 10000"/>
              <a:gd name="connsiteY28" fmla="*/ 2413 h 10000"/>
              <a:gd name="connsiteX29" fmla="*/ 4564 w 10000"/>
              <a:gd name="connsiteY29" fmla="*/ 1952 h 10000"/>
              <a:gd name="connsiteX30" fmla="*/ 5355 w 10000"/>
              <a:gd name="connsiteY30" fmla="*/ 1763 h 10000"/>
              <a:gd name="connsiteX31" fmla="*/ 5984 w 10000"/>
              <a:gd name="connsiteY31" fmla="*/ 2854 h 10000"/>
              <a:gd name="connsiteX32" fmla="*/ 6449 w 10000"/>
              <a:gd name="connsiteY32" fmla="*/ 3861 h 10000"/>
              <a:gd name="connsiteX33" fmla="*/ 6729 w 10000"/>
              <a:gd name="connsiteY33" fmla="*/ 4701 h 10000"/>
              <a:gd name="connsiteX34" fmla="*/ 6846 w 10000"/>
              <a:gd name="connsiteY34" fmla="*/ 5624 h 10000"/>
              <a:gd name="connsiteX35" fmla="*/ 6938 w 10000"/>
              <a:gd name="connsiteY35" fmla="*/ 5981 h 10000"/>
              <a:gd name="connsiteX36" fmla="*/ 6921 w 10000"/>
              <a:gd name="connsiteY36" fmla="*/ 7198 h 10000"/>
              <a:gd name="connsiteX37" fmla="*/ 6863 w 10000"/>
              <a:gd name="connsiteY37" fmla="*/ 8394 h 10000"/>
              <a:gd name="connsiteX38" fmla="*/ 6688 w 10000"/>
              <a:gd name="connsiteY38" fmla="*/ 9087 h 10000"/>
              <a:gd name="connsiteX39" fmla="*/ 6490 w 10000"/>
              <a:gd name="connsiteY39" fmla="*/ 9716 h 10000"/>
              <a:gd name="connsiteX40" fmla="*/ 6746 w 10000"/>
              <a:gd name="connsiteY40" fmla="*/ 9779 h 10000"/>
              <a:gd name="connsiteX41" fmla="*/ 7235 w 10000"/>
              <a:gd name="connsiteY41" fmla="*/ 9191 h 10000"/>
              <a:gd name="connsiteX42" fmla="*/ 7876 w 10000"/>
              <a:gd name="connsiteY42" fmla="*/ 9087 h 10000"/>
              <a:gd name="connsiteX43" fmla="*/ 8248 w 10000"/>
              <a:gd name="connsiteY43" fmla="*/ 8688 h 10000"/>
              <a:gd name="connsiteX44" fmla="*/ 8789 w 10000"/>
              <a:gd name="connsiteY44" fmla="*/ 8499 h 10000"/>
              <a:gd name="connsiteX45" fmla="*/ 9295 w 10000"/>
              <a:gd name="connsiteY45" fmla="*/ 8625 h 10000"/>
              <a:gd name="connsiteX46" fmla="*/ 9767 w 10000"/>
              <a:gd name="connsiteY46" fmla="*/ 8499 h 10000"/>
              <a:gd name="connsiteX47" fmla="*/ 9959 w 10000"/>
              <a:gd name="connsiteY47" fmla="*/ 8268 h 10000"/>
              <a:gd name="connsiteX48" fmla="*/ 9983 w 10000"/>
              <a:gd name="connsiteY48" fmla="*/ 7135 h 10000"/>
              <a:gd name="connsiteX49" fmla="*/ 10000 w 10000"/>
              <a:gd name="connsiteY49" fmla="*/ 5981 h 10000"/>
              <a:gd name="connsiteX50" fmla="*/ 10000 w 10000"/>
              <a:gd name="connsiteY50" fmla="*/ 4302 h 10000"/>
              <a:gd name="connsiteX51" fmla="*/ 9983 w 10000"/>
              <a:gd name="connsiteY51" fmla="*/ 3736 h 10000"/>
              <a:gd name="connsiteX0" fmla="*/ 9983 w 10000"/>
              <a:gd name="connsiteY0" fmla="*/ 3736 h 10000"/>
              <a:gd name="connsiteX1" fmla="*/ 9395 w 10000"/>
              <a:gd name="connsiteY1" fmla="*/ 2980 h 10000"/>
              <a:gd name="connsiteX2" fmla="*/ 8789 w 10000"/>
              <a:gd name="connsiteY2" fmla="*/ 2476 h 10000"/>
              <a:gd name="connsiteX3" fmla="*/ 8323 w 10000"/>
              <a:gd name="connsiteY3" fmla="*/ 2119 h 10000"/>
              <a:gd name="connsiteX4" fmla="*/ 7859 w 10000"/>
              <a:gd name="connsiteY4" fmla="*/ 1553 h 10000"/>
              <a:gd name="connsiteX5" fmla="*/ 7195 w 10000"/>
              <a:gd name="connsiteY5" fmla="*/ 630 h 10000"/>
              <a:gd name="connsiteX6" fmla="*/ 6438 w 10000"/>
              <a:gd name="connsiteY6" fmla="*/ 126 h 10000"/>
              <a:gd name="connsiteX7" fmla="*/ 5693 w 10000"/>
              <a:gd name="connsiteY7" fmla="*/ 126 h 10000"/>
              <a:gd name="connsiteX8" fmla="*/ 5227 w 10000"/>
              <a:gd name="connsiteY8" fmla="*/ 126 h 10000"/>
              <a:gd name="connsiteX9" fmla="*/ 4680 w 10000"/>
              <a:gd name="connsiteY9" fmla="*/ 399 h 10000"/>
              <a:gd name="connsiteX10" fmla="*/ 3958 w 10000"/>
              <a:gd name="connsiteY10" fmla="*/ 168 h 10000"/>
              <a:gd name="connsiteX11" fmla="*/ 3394 w 10000"/>
              <a:gd name="connsiteY11" fmla="*/ 0 h 10000"/>
              <a:gd name="connsiteX12" fmla="*/ 2731 w 10000"/>
              <a:gd name="connsiteY12" fmla="*/ 462 h 10000"/>
              <a:gd name="connsiteX13" fmla="*/ 1916 w 10000"/>
              <a:gd name="connsiteY13" fmla="*/ 1490 h 10000"/>
              <a:gd name="connsiteX14" fmla="*/ 1303 w 10000"/>
              <a:gd name="connsiteY14" fmla="*/ 2721 h 10000"/>
              <a:gd name="connsiteX15" fmla="*/ 693 w 10000"/>
              <a:gd name="connsiteY15" fmla="*/ 3232 h 10000"/>
              <a:gd name="connsiteX16" fmla="*/ 82 w 10000"/>
              <a:gd name="connsiteY16" fmla="*/ 5498 h 10000"/>
              <a:gd name="connsiteX17" fmla="*/ 11 w 10000"/>
              <a:gd name="connsiteY17" fmla="*/ 7022 h 10000"/>
              <a:gd name="connsiteX18" fmla="*/ 312 w 10000"/>
              <a:gd name="connsiteY18" fmla="*/ 7865 h 10000"/>
              <a:gd name="connsiteX19" fmla="*/ 537 w 10000"/>
              <a:gd name="connsiteY19" fmla="*/ 9926 h 10000"/>
              <a:gd name="connsiteX20" fmla="*/ 1488 w 10000"/>
              <a:gd name="connsiteY20" fmla="*/ 9996 h 10000"/>
              <a:gd name="connsiteX21" fmla="*/ 2089 w 10000"/>
              <a:gd name="connsiteY21" fmla="*/ 10000 h 10000"/>
              <a:gd name="connsiteX22" fmla="*/ 3042 w 10000"/>
              <a:gd name="connsiteY22" fmla="*/ 9949 h 10000"/>
              <a:gd name="connsiteX23" fmla="*/ 3694 w 10000"/>
              <a:gd name="connsiteY23" fmla="*/ 9678 h 10000"/>
              <a:gd name="connsiteX24" fmla="*/ 3260 w 10000"/>
              <a:gd name="connsiteY24" fmla="*/ 7702 h 10000"/>
              <a:gd name="connsiteX25" fmla="*/ 3237 w 10000"/>
              <a:gd name="connsiteY25" fmla="*/ 6673 h 10000"/>
              <a:gd name="connsiteX26" fmla="*/ 3319 w 10000"/>
              <a:gd name="connsiteY26" fmla="*/ 5120 h 10000"/>
              <a:gd name="connsiteX27" fmla="*/ 3627 w 10000"/>
              <a:gd name="connsiteY27" fmla="*/ 3441 h 10000"/>
              <a:gd name="connsiteX28" fmla="*/ 4041 w 10000"/>
              <a:gd name="connsiteY28" fmla="*/ 2413 h 10000"/>
              <a:gd name="connsiteX29" fmla="*/ 4564 w 10000"/>
              <a:gd name="connsiteY29" fmla="*/ 1952 h 10000"/>
              <a:gd name="connsiteX30" fmla="*/ 5355 w 10000"/>
              <a:gd name="connsiteY30" fmla="*/ 1763 h 10000"/>
              <a:gd name="connsiteX31" fmla="*/ 5984 w 10000"/>
              <a:gd name="connsiteY31" fmla="*/ 2854 h 10000"/>
              <a:gd name="connsiteX32" fmla="*/ 6449 w 10000"/>
              <a:gd name="connsiteY32" fmla="*/ 3861 h 10000"/>
              <a:gd name="connsiteX33" fmla="*/ 6729 w 10000"/>
              <a:gd name="connsiteY33" fmla="*/ 4701 h 10000"/>
              <a:gd name="connsiteX34" fmla="*/ 6846 w 10000"/>
              <a:gd name="connsiteY34" fmla="*/ 5624 h 10000"/>
              <a:gd name="connsiteX35" fmla="*/ 6938 w 10000"/>
              <a:gd name="connsiteY35" fmla="*/ 5981 h 10000"/>
              <a:gd name="connsiteX36" fmla="*/ 6921 w 10000"/>
              <a:gd name="connsiteY36" fmla="*/ 7198 h 10000"/>
              <a:gd name="connsiteX37" fmla="*/ 6863 w 10000"/>
              <a:gd name="connsiteY37" fmla="*/ 8394 h 10000"/>
              <a:gd name="connsiteX38" fmla="*/ 6688 w 10000"/>
              <a:gd name="connsiteY38" fmla="*/ 9087 h 10000"/>
              <a:gd name="connsiteX39" fmla="*/ 6490 w 10000"/>
              <a:gd name="connsiteY39" fmla="*/ 9716 h 10000"/>
              <a:gd name="connsiteX40" fmla="*/ 6746 w 10000"/>
              <a:gd name="connsiteY40" fmla="*/ 9779 h 10000"/>
              <a:gd name="connsiteX41" fmla="*/ 7235 w 10000"/>
              <a:gd name="connsiteY41" fmla="*/ 9191 h 10000"/>
              <a:gd name="connsiteX42" fmla="*/ 7876 w 10000"/>
              <a:gd name="connsiteY42" fmla="*/ 9087 h 10000"/>
              <a:gd name="connsiteX43" fmla="*/ 8248 w 10000"/>
              <a:gd name="connsiteY43" fmla="*/ 8688 h 10000"/>
              <a:gd name="connsiteX44" fmla="*/ 8789 w 10000"/>
              <a:gd name="connsiteY44" fmla="*/ 8499 h 10000"/>
              <a:gd name="connsiteX45" fmla="*/ 9295 w 10000"/>
              <a:gd name="connsiteY45" fmla="*/ 8625 h 10000"/>
              <a:gd name="connsiteX46" fmla="*/ 9767 w 10000"/>
              <a:gd name="connsiteY46" fmla="*/ 8499 h 10000"/>
              <a:gd name="connsiteX47" fmla="*/ 9959 w 10000"/>
              <a:gd name="connsiteY47" fmla="*/ 8268 h 10000"/>
              <a:gd name="connsiteX48" fmla="*/ 9983 w 10000"/>
              <a:gd name="connsiteY48" fmla="*/ 7135 h 10000"/>
              <a:gd name="connsiteX49" fmla="*/ 10000 w 10000"/>
              <a:gd name="connsiteY49" fmla="*/ 5981 h 10000"/>
              <a:gd name="connsiteX50" fmla="*/ 10000 w 10000"/>
              <a:gd name="connsiteY50" fmla="*/ 4302 h 10000"/>
              <a:gd name="connsiteX51" fmla="*/ 9983 w 10000"/>
              <a:gd name="connsiteY51" fmla="*/ 3736 h 10000"/>
              <a:gd name="connsiteX0" fmla="*/ 9983 w 10000"/>
              <a:gd name="connsiteY0" fmla="*/ 3736 h 10000"/>
              <a:gd name="connsiteX1" fmla="*/ 9395 w 10000"/>
              <a:gd name="connsiteY1" fmla="*/ 2980 h 10000"/>
              <a:gd name="connsiteX2" fmla="*/ 8789 w 10000"/>
              <a:gd name="connsiteY2" fmla="*/ 2476 h 10000"/>
              <a:gd name="connsiteX3" fmla="*/ 8323 w 10000"/>
              <a:gd name="connsiteY3" fmla="*/ 2119 h 10000"/>
              <a:gd name="connsiteX4" fmla="*/ 7859 w 10000"/>
              <a:gd name="connsiteY4" fmla="*/ 1553 h 10000"/>
              <a:gd name="connsiteX5" fmla="*/ 7195 w 10000"/>
              <a:gd name="connsiteY5" fmla="*/ 630 h 10000"/>
              <a:gd name="connsiteX6" fmla="*/ 6438 w 10000"/>
              <a:gd name="connsiteY6" fmla="*/ 126 h 10000"/>
              <a:gd name="connsiteX7" fmla="*/ 5693 w 10000"/>
              <a:gd name="connsiteY7" fmla="*/ 126 h 10000"/>
              <a:gd name="connsiteX8" fmla="*/ 5227 w 10000"/>
              <a:gd name="connsiteY8" fmla="*/ 126 h 10000"/>
              <a:gd name="connsiteX9" fmla="*/ 4680 w 10000"/>
              <a:gd name="connsiteY9" fmla="*/ 399 h 10000"/>
              <a:gd name="connsiteX10" fmla="*/ 3958 w 10000"/>
              <a:gd name="connsiteY10" fmla="*/ 168 h 10000"/>
              <a:gd name="connsiteX11" fmla="*/ 3394 w 10000"/>
              <a:gd name="connsiteY11" fmla="*/ 0 h 10000"/>
              <a:gd name="connsiteX12" fmla="*/ 2731 w 10000"/>
              <a:gd name="connsiteY12" fmla="*/ 462 h 10000"/>
              <a:gd name="connsiteX13" fmla="*/ 1916 w 10000"/>
              <a:gd name="connsiteY13" fmla="*/ 1490 h 10000"/>
              <a:gd name="connsiteX14" fmla="*/ 1303 w 10000"/>
              <a:gd name="connsiteY14" fmla="*/ 2721 h 10000"/>
              <a:gd name="connsiteX15" fmla="*/ 666 w 10000"/>
              <a:gd name="connsiteY15" fmla="*/ 4284 h 10000"/>
              <a:gd name="connsiteX16" fmla="*/ 82 w 10000"/>
              <a:gd name="connsiteY16" fmla="*/ 5498 h 10000"/>
              <a:gd name="connsiteX17" fmla="*/ 11 w 10000"/>
              <a:gd name="connsiteY17" fmla="*/ 7022 h 10000"/>
              <a:gd name="connsiteX18" fmla="*/ 312 w 10000"/>
              <a:gd name="connsiteY18" fmla="*/ 7865 h 10000"/>
              <a:gd name="connsiteX19" fmla="*/ 537 w 10000"/>
              <a:gd name="connsiteY19" fmla="*/ 9926 h 10000"/>
              <a:gd name="connsiteX20" fmla="*/ 1488 w 10000"/>
              <a:gd name="connsiteY20" fmla="*/ 9996 h 10000"/>
              <a:gd name="connsiteX21" fmla="*/ 2089 w 10000"/>
              <a:gd name="connsiteY21" fmla="*/ 10000 h 10000"/>
              <a:gd name="connsiteX22" fmla="*/ 3042 w 10000"/>
              <a:gd name="connsiteY22" fmla="*/ 9949 h 10000"/>
              <a:gd name="connsiteX23" fmla="*/ 3694 w 10000"/>
              <a:gd name="connsiteY23" fmla="*/ 9678 h 10000"/>
              <a:gd name="connsiteX24" fmla="*/ 3260 w 10000"/>
              <a:gd name="connsiteY24" fmla="*/ 7702 h 10000"/>
              <a:gd name="connsiteX25" fmla="*/ 3237 w 10000"/>
              <a:gd name="connsiteY25" fmla="*/ 6673 h 10000"/>
              <a:gd name="connsiteX26" fmla="*/ 3319 w 10000"/>
              <a:gd name="connsiteY26" fmla="*/ 5120 h 10000"/>
              <a:gd name="connsiteX27" fmla="*/ 3627 w 10000"/>
              <a:gd name="connsiteY27" fmla="*/ 3441 h 10000"/>
              <a:gd name="connsiteX28" fmla="*/ 4041 w 10000"/>
              <a:gd name="connsiteY28" fmla="*/ 2413 h 10000"/>
              <a:gd name="connsiteX29" fmla="*/ 4564 w 10000"/>
              <a:gd name="connsiteY29" fmla="*/ 1952 h 10000"/>
              <a:gd name="connsiteX30" fmla="*/ 5355 w 10000"/>
              <a:gd name="connsiteY30" fmla="*/ 1763 h 10000"/>
              <a:gd name="connsiteX31" fmla="*/ 5984 w 10000"/>
              <a:gd name="connsiteY31" fmla="*/ 2854 h 10000"/>
              <a:gd name="connsiteX32" fmla="*/ 6449 w 10000"/>
              <a:gd name="connsiteY32" fmla="*/ 3861 h 10000"/>
              <a:gd name="connsiteX33" fmla="*/ 6729 w 10000"/>
              <a:gd name="connsiteY33" fmla="*/ 4701 h 10000"/>
              <a:gd name="connsiteX34" fmla="*/ 6846 w 10000"/>
              <a:gd name="connsiteY34" fmla="*/ 5624 h 10000"/>
              <a:gd name="connsiteX35" fmla="*/ 6938 w 10000"/>
              <a:gd name="connsiteY35" fmla="*/ 5981 h 10000"/>
              <a:gd name="connsiteX36" fmla="*/ 6921 w 10000"/>
              <a:gd name="connsiteY36" fmla="*/ 7198 h 10000"/>
              <a:gd name="connsiteX37" fmla="*/ 6863 w 10000"/>
              <a:gd name="connsiteY37" fmla="*/ 8394 h 10000"/>
              <a:gd name="connsiteX38" fmla="*/ 6688 w 10000"/>
              <a:gd name="connsiteY38" fmla="*/ 9087 h 10000"/>
              <a:gd name="connsiteX39" fmla="*/ 6490 w 10000"/>
              <a:gd name="connsiteY39" fmla="*/ 9716 h 10000"/>
              <a:gd name="connsiteX40" fmla="*/ 6746 w 10000"/>
              <a:gd name="connsiteY40" fmla="*/ 9779 h 10000"/>
              <a:gd name="connsiteX41" fmla="*/ 7235 w 10000"/>
              <a:gd name="connsiteY41" fmla="*/ 9191 h 10000"/>
              <a:gd name="connsiteX42" fmla="*/ 7876 w 10000"/>
              <a:gd name="connsiteY42" fmla="*/ 9087 h 10000"/>
              <a:gd name="connsiteX43" fmla="*/ 8248 w 10000"/>
              <a:gd name="connsiteY43" fmla="*/ 8688 h 10000"/>
              <a:gd name="connsiteX44" fmla="*/ 8789 w 10000"/>
              <a:gd name="connsiteY44" fmla="*/ 8499 h 10000"/>
              <a:gd name="connsiteX45" fmla="*/ 9295 w 10000"/>
              <a:gd name="connsiteY45" fmla="*/ 8625 h 10000"/>
              <a:gd name="connsiteX46" fmla="*/ 9767 w 10000"/>
              <a:gd name="connsiteY46" fmla="*/ 8499 h 10000"/>
              <a:gd name="connsiteX47" fmla="*/ 9959 w 10000"/>
              <a:gd name="connsiteY47" fmla="*/ 8268 h 10000"/>
              <a:gd name="connsiteX48" fmla="*/ 9983 w 10000"/>
              <a:gd name="connsiteY48" fmla="*/ 7135 h 10000"/>
              <a:gd name="connsiteX49" fmla="*/ 10000 w 10000"/>
              <a:gd name="connsiteY49" fmla="*/ 5981 h 10000"/>
              <a:gd name="connsiteX50" fmla="*/ 10000 w 10000"/>
              <a:gd name="connsiteY50" fmla="*/ 4302 h 10000"/>
              <a:gd name="connsiteX51" fmla="*/ 9983 w 10000"/>
              <a:gd name="connsiteY51" fmla="*/ 3736 h 10000"/>
              <a:gd name="connsiteX0" fmla="*/ 10113 w 10130"/>
              <a:gd name="connsiteY0" fmla="*/ 3736 h 10000"/>
              <a:gd name="connsiteX1" fmla="*/ 9525 w 10130"/>
              <a:gd name="connsiteY1" fmla="*/ 2980 h 10000"/>
              <a:gd name="connsiteX2" fmla="*/ 8919 w 10130"/>
              <a:gd name="connsiteY2" fmla="*/ 2476 h 10000"/>
              <a:gd name="connsiteX3" fmla="*/ 8453 w 10130"/>
              <a:gd name="connsiteY3" fmla="*/ 2119 h 10000"/>
              <a:gd name="connsiteX4" fmla="*/ 7989 w 10130"/>
              <a:gd name="connsiteY4" fmla="*/ 1553 h 10000"/>
              <a:gd name="connsiteX5" fmla="*/ 7325 w 10130"/>
              <a:gd name="connsiteY5" fmla="*/ 630 h 10000"/>
              <a:gd name="connsiteX6" fmla="*/ 6568 w 10130"/>
              <a:gd name="connsiteY6" fmla="*/ 126 h 10000"/>
              <a:gd name="connsiteX7" fmla="*/ 5823 w 10130"/>
              <a:gd name="connsiteY7" fmla="*/ 126 h 10000"/>
              <a:gd name="connsiteX8" fmla="*/ 5357 w 10130"/>
              <a:gd name="connsiteY8" fmla="*/ 126 h 10000"/>
              <a:gd name="connsiteX9" fmla="*/ 4810 w 10130"/>
              <a:gd name="connsiteY9" fmla="*/ 399 h 10000"/>
              <a:gd name="connsiteX10" fmla="*/ 4088 w 10130"/>
              <a:gd name="connsiteY10" fmla="*/ 168 h 10000"/>
              <a:gd name="connsiteX11" fmla="*/ 3524 w 10130"/>
              <a:gd name="connsiteY11" fmla="*/ 0 h 10000"/>
              <a:gd name="connsiteX12" fmla="*/ 2861 w 10130"/>
              <a:gd name="connsiteY12" fmla="*/ 462 h 10000"/>
              <a:gd name="connsiteX13" fmla="*/ 2046 w 10130"/>
              <a:gd name="connsiteY13" fmla="*/ 1490 h 10000"/>
              <a:gd name="connsiteX14" fmla="*/ 1433 w 10130"/>
              <a:gd name="connsiteY14" fmla="*/ 2721 h 10000"/>
              <a:gd name="connsiteX15" fmla="*/ 796 w 10130"/>
              <a:gd name="connsiteY15" fmla="*/ 4284 h 10000"/>
              <a:gd name="connsiteX16" fmla="*/ 212 w 10130"/>
              <a:gd name="connsiteY16" fmla="*/ 5498 h 10000"/>
              <a:gd name="connsiteX17" fmla="*/ 6 w 10130"/>
              <a:gd name="connsiteY17" fmla="*/ 6581 h 10000"/>
              <a:gd name="connsiteX18" fmla="*/ 442 w 10130"/>
              <a:gd name="connsiteY18" fmla="*/ 7865 h 10000"/>
              <a:gd name="connsiteX19" fmla="*/ 667 w 10130"/>
              <a:gd name="connsiteY19" fmla="*/ 9926 h 10000"/>
              <a:gd name="connsiteX20" fmla="*/ 1618 w 10130"/>
              <a:gd name="connsiteY20" fmla="*/ 9996 h 10000"/>
              <a:gd name="connsiteX21" fmla="*/ 2219 w 10130"/>
              <a:gd name="connsiteY21" fmla="*/ 10000 h 10000"/>
              <a:gd name="connsiteX22" fmla="*/ 3172 w 10130"/>
              <a:gd name="connsiteY22" fmla="*/ 9949 h 10000"/>
              <a:gd name="connsiteX23" fmla="*/ 3824 w 10130"/>
              <a:gd name="connsiteY23" fmla="*/ 9678 h 10000"/>
              <a:gd name="connsiteX24" fmla="*/ 3390 w 10130"/>
              <a:gd name="connsiteY24" fmla="*/ 7702 h 10000"/>
              <a:gd name="connsiteX25" fmla="*/ 3367 w 10130"/>
              <a:gd name="connsiteY25" fmla="*/ 6673 h 10000"/>
              <a:gd name="connsiteX26" fmla="*/ 3449 w 10130"/>
              <a:gd name="connsiteY26" fmla="*/ 5120 h 10000"/>
              <a:gd name="connsiteX27" fmla="*/ 3757 w 10130"/>
              <a:gd name="connsiteY27" fmla="*/ 3441 h 10000"/>
              <a:gd name="connsiteX28" fmla="*/ 4171 w 10130"/>
              <a:gd name="connsiteY28" fmla="*/ 2413 h 10000"/>
              <a:gd name="connsiteX29" fmla="*/ 4694 w 10130"/>
              <a:gd name="connsiteY29" fmla="*/ 1952 h 10000"/>
              <a:gd name="connsiteX30" fmla="*/ 5485 w 10130"/>
              <a:gd name="connsiteY30" fmla="*/ 1763 h 10000"/>
              <a:gd name="connsiteX31" fmla="*/ 6114 w 10130"/>
              <a:gd name="connsiteY31" fmla="*/ 2854 h 10000"/>
              <a:gd name="connsiteX32" fmla="*/ 6579 w 10130"/>
              <a:gd name="connsiteY32" fmla="*/ 3861 h 10000"/>
              <a:gd name="connsiteX33" fmla="*/ 6859 w 10130"/>
              <a:gd name="connsiteY33" fmla="*/ 4701 h 10000"/>
              <a:gd name="connsiteX34" fmla="*/ 6976 w 10130"/>
              <a:gd name="connsiteY34" fmla="*/ 5624 h 10000"/>
              <a:gd name="connsiteX35" fmla="*/ 7068 w 10130"/>
              <a:gd name="connsiteY35" fmla="*/ 5981 h 10000"/>
              <a:gd name="connsiteX36" fmla="*/ 7051 w 10130"/>
              <a:gd name="connsiteY36" fmla="*/ 7198 h 10000"/>
              <a:gd name="connsiteX37" fmla="*/ 6993 w 10130"/>
              <a:gd name="connsiteY37" fmla="*/ 8394 h 10000"/>
              <a:gd name="connsiteX38" fmla="*/ 6818 w 10130"/>
              <a:gd name="connsiteY38" fmla="*/ 9087 h 10000"/>
              <a:gd name="connsiteX39" fmla="*/ 6620 w 10130"/>
              <a:gd name="connsiteY39" fmla="*/ 9716 h 10000"/>
              <a:gd name="connsiteX40" fmla="*/ 6876 w 10130"/>
              <a:gd name="connsiteY40" fmla="*/ 9779 h 10000"/>
              <a:gd name="connsiteX41" fmla="*/ 7365 w 10130"/>
              <a:gd name="connsiteY41" fmla="*/ 9191 h 10000"/>
              <a:gd name="connsiteX42" fmla="*/ 8006 w 10130"/>
              <a:gd name="connsiteY42" fmla="*/ 9087 h 10000"/>
              <a:gd name="connsiteX43" fmla="*/ 8378 w 10130"/>
              <a:gd name="connsiteY43" fmla="*/ 8688 h 10000"/>
              <a:gd name="connsiteX44" fmla="*/ 8919 w 10130"/>
              <a:gd name="connsiteY44" fmla="*/ 8499 h 10000"/>
              <a:gd name="connsiteX45" fmla="*/ 9425 w 10130"/>
              <a:gd name="connsiteY45" fmla="*/ 8625 h 10000"/>
              <a:gd name="connsiteX46" fmla="*/ 9897 w 10130"/>
              <a:gd name="connsiteY46" fmla="*/ 8499 h 10000"/>
              <a:gd name="connsiteX47" fmla="*/ 10089 w 10130"/>
              <a:gd name="connsiteY47" fmla="*/ 8268 h 10000"/>
              <a:gd name="connsiteX48" fmla="*/ 10113 w 10130"/>
              <a:gd name="connsiteY48" fmla="*/ 7135 h 10000"/>
              <a:gd name="connsiteX49" fmla="*/ 10130 w 10130"/>
              <a:gd name="connsiteY49" fmla="*/ 5981 h 10000"/>
              <a:gd name="connsiteX50" fmla="*/ 10130 w 10130"/>
              <a:gd name="connsiteY50" fmla="*/ 4302 h 10000"/>
              <a:gd name="connsiteX51" fmla="*/ 10113 w 10130"/>
              <a:gd name="connsiteY51" fmla="*/ 3736 h 10000"/>
              <a:gd name="connsiteX0" fmla="*/ 10113 w 10130"/>
              <a:gd name="connsiteY0" fmla="*/ 3736 h 10000"/>
              <a:gd name="connsiteX1" fmla="*/ 9525 w 10130"/>
              <a:gd name="connsiteY1" fmla="*/ 2980 h 10000"/>
              <a:gd name="connsiteX2" fmla="*/ 8919 w 10130"/>
              <a:gd name="connsiteY2" fmla="*/ 2476 h 10000"/>
              <a:gd name="connsiteX3" fmla="*/ 8453 w 10130"/>
              <a:gd name="connsiteY3" fmla="*/ 2119 h 10000"/>
              <a:gd name="connsiteX4" fmla="*/ 7989 w 10130"/>
              <a:gd name="connsiteY4" fmla="*/ 1553 h 10000"/>
              <a:gd name="connsiteX5" fmla="*/ 7325 w 10130"/>
              <a:gd name="connsiteY5" fmla="*/ 630 h 10000"/>
              <a:gd name="connsiteX6" fmla="*/ 6568 w 10130"/>
              <a:gd name="connsiteY6" fmla="*/ 126 h 10000"/>
              <a:gd name="connsiteX7" fmla="*/ 5823 w 10130"/>
              <a:gd name="connsiteY7" fmla="*/ 126 h 10000"/>
              <a:gd name="connsiteX8" fmla="*/ 5357 w 10130"/>
              <a:gd name="connsiteY8" fmla="*/ 126 h 10000"/>
              <a:gd name="connsiteX9" fmla="*/ 4810 w 10130"/>
              <a:gd name="connsiteY9" fmla="*/ 399 h 10000"/>
              <a:gd name="connsiteX10" fmla="*/ 4088 w 10130"/>
              <a:gd name="connsiteY10" fmla="*/ 168 h 10000"/>
              <a:gd name="connsiteX11" fmla="*/ 3524 w 10130"/>
              <a:gd name="connsiteY11" fmla="*/ 0 h 10000"/>
              <a:gd name="connsiteX12" fmla="*/ 2861 w 10130"/>
              <a:gd name="connsiteY12" fmla="*/ 462 h 10000"/>
              <a:gd name="connsiteX13" fmla="*/ 2046 w 10130"/>
              <a:gd name="connsiteY13" fmla="*/ 1490 h 10000"/>
              <a:gd name="connsiteX14" fmla="*/ 1433 w 10130"/>
              <a:gd name="connsiteY14" fmla="*/ 2721 h 10000"/>
              <a:gd name="connsiteX15" fmla="*/ 796 w 10130"/>
              <a:gd name="connsiteY15" fmla="*/ 4284 h 10000"/>
              <a:gd name="connsiteX16" fmla="*/ 212 w 10130"/>
              <a:gd name="connsiteY16" fmla="*/ 5498 h 10000"/>
              <a:gd name="connsiteX17" fmla="*/ 6 w 10130"/>
              <a:gd name="connsiteY17" fmla="*/ 6581 h 10000"/>
              <a:gd name="connsiteX18" fmla="*/ 442 w 10130"/>
              <a:gd name="connsiteY18" fmla="*/ 7865 h 10000"/>
              <a:gd name="connsiteX19" fmla="*/ 537 w 10130"/>
              <a:gd name="connsiteY19" fmla="*/ 9898 h 10000"/>
              <a:gd name="connsiteX20" fmla="*/ 1618 w 10130"/>
              <a:gd name="connsiteY20" fmla="*/ 9996 h 10000"/>
              <a:gd name="connsiteX21" fmla="*/ 2219 w 10130"/>
              <a:gd name="connsiteY21" fmla="*/ 10000 h 10000"/>
              <a:gd name="connsiteX22" fmla="*/ 3172 w 10130"/>
              <a:gd name="connsiteY22" fmla="*/ 9949 h 10000"/>
              <a:gd name="connsiteX23" fmla="*/ 3824 w 10130"/>
              <a:gd name="connsiteY23" fmla="*/ 9678 h 10000"/>
              <a:gd name="connsiteX24" fmla="*/ 3390 w 10130"/>
              <a:gd name="connsiteY24" fmla="*/ 7702 h 10000"/>
              <a:gd name="connsiteX25" fmla="*/ 3367 w 10130"/>
              <a:gd name="connsiteY25" fmla="*/ 6673 h 10000"/>
              <a:gd name="connsiteX26" fmla="*/ 3449 w 10130"/>
              <a:gd name="connsiteY26" fmla="*/ 5120 h 10000"/>
              <a:gd name="connsiteX27" fmla="*/ 3757 w 10130"/>
              <a:gd name="connsiteY27" fmla="*/ 3441 h 10000"/>
              <a:gd name="connsiteX28" fmla="*/ 4171 w 10130"/>
              <a:gd name="connsiteY28" fmla="*/ 2413 h 10000"/>
              <a:gd name="connsiteX29" fmla="*/ 4694 w 10130"/>
              <a:gd name="connsiteY29" fmla="*/ 1952 h 10000"/>
              <a:gd name="connsiteX30" fmla="*/ 5485 w 10130"/>
              <a:gd name="connsiteY30" fmla="*/ 1763 h 10000"/>
              <a:gd name="connsiteX31" fmla="*/ 6114 w 10130"/>
              <a:gd name="connsiteY31" fmla="*/ 2854 h 10000"/>
              <a:gd name="connsiteX32" fmla="*/ 6579 w 10130"/>
              <a:gd name="connsiteY32" fmla="*/ 3861 h 10000"/>
              <a:gd name="connsiteX33" fmla="*/ 6859 w 10130"/>
              <a:gd name="connsiteY33" fmla="*/ 4701 h 10000"/>
              <a:gd name="connsiteX34" fmla="*/ 6976 w 10130"/>
              <a:gd name="connsiteY34" fmla="*/ 5624 h 10000"/>
              <a:gd name="connsiteX35" fmla="*/ 7068 w 10130"/>
              <a:gd name="connsiteY35" fmla="*/ 5981 h 10000"/>
              <a:gd name="connsiteX36" fmla="*/ 7051 w 10130"/>
              <a:gd name="connsiteY36" fmla="*/ 7198 h 10000"/>
              <a:gd name="connsiteX37" fmla="*/ 6993 w 10130"/>
              <a:gd name="connsiteY37" fmla="*/ 8394 h 10000"/>
              <a:gd name="connsiteX38" fmla="*/ 6818 w 10130"/>
              <a:gd name="connsiteY38" fmla="*/ 9087 h 10000"/>
              <a:gd name="connsiteX39" fmla="*/ 6620 w 10130"/>
              <a:gd name="connsiteY39" fmla="*/ 9716 h 10000"/>
              <a:gd name="connsiteX40" fmla="*/ 6876 w 10130"/>
              <a:gd name="connsiteY40" fmla="*/ 9779 h 10000"/>
              <a:gd name="connsiteX41" fmla="*/ 7365 w 10130"/>
              <a:gd name="connsiteY41" fmla="*/ 9191 h 10000"/>
              <a:gd name="connsiteX42" fmla="*/ 8006 w 10130"/>
              <a:gd name="connsiteY42" fmla="*/ 9087 h 10000"/>
              <a:gd name="connsiteX43" fmla="*/ 8378 w 10130"/>
              <a:gd name="connsiteY43" fmla="*/ 8688 h 10000"/>
              <a:gd name="connsiteX44" fmla="*/ 8919 w 10130"/>
              <a:gd name="connsiteY44" fmla="*/ 8499 h 10000"/>
              <a:gd name="connsiteX45" fmla="*/ 9425 w 10130"/>
              <a:gd name="connsiteY45" fmla="*/ 8625 h 10000"/>
              <a:gd name="connsiteX46" fmla="*/ 9897 w 10130"/>
              <a:gd name="connsiteY46" fmla="*/ 8499 h 10000"/>
              <a:gd name="connsiteX47" fmla="*/ 10089 w 10130"/>
              <a:gd name="connsiteY47" fmla="*/ 8268 h 10000"/>
              <a:gd name="connsiteX48" fmla="*/ 10113 w 10130"/>
              <a:gd name="connsiteY48" fmla="*/ 7135 h 10000"/>
              <a:gd name="connsiteX49" fmla="*/ 10130 w 10130"/>
              <a:gd name="connsiteY49" fmla="*/ 5981 h 10000"/>
              <a:gd name="connsiteX50" fmla="*/ 10130 w 10130"/>
              <a:gd name="connsiteY50" fmla="*/ 4302 h 10000"/>
              <a:gd name="connsiteX51" fmla="*/ 10113 w 10130"/>
              <a:gd name="connsiteY51" fmla="*/ 3736 h 10000"/>
              <a:gd name="connsiteX0" fmla="*/ 10113 w 10130"/>
              <a:gd name="connsiteY0" fmla="*/ 3736 h 10000"/>
              <a:gd name="connsiteX1" fmla="*/ 9525 w 10130"/>
              <a:gd name="connsiteY1" fmla="*/ 2980 h 10000"/>
              <a:gd name="connsiteX2" fmla="*/ 8919 w 10130"/>
              <a:gd name="connsiteY2" fmla="*/ 2476 h 10000"/>
              <a:gd name="connsiteX3" fmla="*/ 8453 w 10130"/>
              <a:gd name="connsiteY3" fmla="*/ 2119 h 10000"/>
              <a:gd name="connsiteX4" fmla="*/ 7989 w 10130"/>
              <a:gd name="connsiteY4" fmla="*/ 1553 h 10000"/>
              <a:gd name="connsiteX5" fmla="*/ 7325 w 10130"/>
              <a:gd name="connsiteY5" fmla="*/ 630 h 10000"/>
              <a:gd name="connsiteX6" fmla="*/ 6568 w 10130"/>
              <a:gd name="connsiteY6" fmla="*/ 126 h 10000"/>
              <a:gd name="connsiteX7" fmla="*/ 5823 w 10130"/>
              <a:gd name="connsiteY7" fmla="*/ 126 h 10000"/>
              <a:gd name="connsiteX8" fmla="*/ 5357 w 10130"/>
              <a:gd name="connsiteY8" fmla="*/ 126 h 10000"/>
              <a:gd name="connsiteX9" fmla="*/ 4810 w 10130"/>
              <a:gd name="connsiteY9" fmla="*/ 399 h 10000"/>
              <a:gd name="connsiteX10" fmla="*/ 4088 w 10130"/>
              <a:gd name="connsiteY10" fmla="*/ 168 h 10000"/>
              <a:gd name="connsiteX11" fmla="*/ 3524 w 10130"/>
              <a:gd name="connsiteY11" fmla="*/ 0 h 10000"/>
              <a:gd name="connsiteX12" fmla="*/ 2861 w 10130"/>
              <a:gd name="connsiteY12" fmla="*/ 462 h 10000"/>
              <a:gd name="connsiteX13" fmla="*/ 2046 w 10130"/>
              <a:gd name="connsiteY13" fmla="*/ 1490 h 10000"/>
              <a:gd name="connsiteX14" fmla="*/ 1433 w 10130"/>
              <a:gd name="connsiteY14" fmla="*/ 2721 h 10000"/>
              <a:gd name="connsiteX15" fmla="*/ 796 w 10130"/>
              <a:gd name="connsiteY15" fmla="*/ 4284 h 10000"/>
              <a:gd name="connsiteX16" fmla="*/ 212 w 10130"/>
              <a:gd name="connsiteY16" fmla="*/ 5498 h 10000"/>
              <a:gd name="connsiteX17" fmla="*/ 6 w 10130"/>
              <a:gd name="connsiteY17" fmla="*/ 6581 h 10000"/>
              <a:gd name="connsiteX18" fmla="*/ 356 w 10130"/>
              <a:gd name="connsiteY18" fmla="*/ 7881 h 10000"/>
              <a:gd name="connsiteX19" fmla="*/ 537 w 10130"/>
              <a:gd name="connsiteY19" fmla="*/ 9898 h 10000"/>
              <a:gd name="connsiteX20" fmla="*/ 1618 w 10130"/>
              <a:gd name="connsiteY20" fmla="*/ 9996 h 10000"/>
              <a:gd name="connsiteX21" fmla="*/ 2219 w 10130"/>
              <a:gd name="connsiteY21" fmla="*/ 10000 h 10000"/>
              <a:gd name="connsiteX22" fmla="*/ 3172 w 10130"/>
              <a:gd name="connsiteY22" fmla="*/ 9949 h 10000"/>
              <a:gd name="connsiteX23" fmla="*/ 3824 w 10130"/>
              <a:gd name="connsiteY23" fmla="*/ 9678 h 10000"/>
              <a:gd name="connsiteX24" fmla="*/ 3390 w 10130"/>
              <a:gd name="connsiteY24" fmla="*/ 7702 h 10000"/>
              <a:gd name="connsiteX25" fmla="*/ 3367 w 10130"/>
              <a:gd name="connsiteY25" fmla="*/ 6673 h 10000"/>
              <a:gd name="connsiteX26" fmla="*/ 3449 w 10130"/>
              <a:gd name="connsiteY26" fmla="*/ 5120 h 10000"/>
              <a:gd name="connsiteX27" fmla="*/ 3757 w 10130"/>
              <a:gd name="connsiteY27" fmla="*/ 3441 h 10000"/>
              <a:gd name="connsiteX28" fmla="*/ 4171 w 10130"/>
              <a:gd name="connsiteY28" fmla="*/ 2413 h 10000"/>
              <a:gd name="connsiteX29" fmla="*/ 4694 w 10130"/>
              <a:gd name="connsiteY29" fmla="*/ 1952 h 10000"/>
              <a:gd name="connsiteX30" fmla="*/ 5485 w 10130"/>
              <a:gd name="connsiteY30" fmla="*/ 1763 h 10000"/>
              <a:gd name="connsiteX31" fmla="*/ 6114 w 10130"/>
              <a:gd name="connsiteY31" fmla="*/ 2854 h 10000"/>
              <a:gd name="connsiteX32" fmla="*/ 6579 w 10130"/>
              <a:gd name="connsiteY32" fmla="*/ 3861 h 10000"/>
              <a:gd name="connsiteX33" fmla="*/ 6859 w 10130"/>
              <a:gd name="connsiteY33" fmla="*/ 4701 h 10000"/>
              <a:gd name="connsiteX34" fmla="*/ 6976 w 10130"/>
              <a:gd name="connsiteY34" fmla="*/ 5624 h 10000"/>
              <a:gd name="connsiteX35" fmla="*/ 7068 w 10130"/>
              <a:gd name="connsiteY35" fmla="*/ 5981 h 10000"/>
              <a:gd name="connsiteX36" fmla="*/ 7051 w 10130"/>
              <a:gd name="connsiteY36" fmla="*/ 7198 h 10000"/>
              <a:gd name="connsiteX37" fmla="*/ 6993 w 10130"/>
              <a:gd name="connsiteY37" fmla="*/ 8394 h 10000"/>
              <a:gd name="connsiteX38" fmla="*/ 6818 w 10130"/>
              <a:gd name="connsiteY38" fmla="*/ 9087 h 10000"/>
              <a:gd name="connsiteX39" fmla="*/ 6620 w 10130"/>
              <a:gd name="connsiteY39" fmla="*/ 9716 h 10000"/>
              <a:gd name="connsiteX40" fmla="*/ 6876 w 10130"/>
              <a:gd name="connsiteY40" fmla="*/ 9779 h 10000"/>
              <a:gd name="connsiteX41" fmla="*/ 7365 w 10130"/>
              <a:gd name="connsiteY41" fmla="*/ 9191 h 10000"/>
              <a:gd name="connsiteX42" fmla="*/ 8006 w 10130"/>
              <a:gd name="connsiteY42" fmla="*/ 9087 h 10000"/>
              <a:gd name="connsiteX43" fmla="*/ 8378 w 10130"/>
              <a:gd name="connsiteY43" fmla="*/ 8688 h 10000"/>
              <a:gd name="connsiteX44" fmla="*/ 8919 w 10130"/>
              <a:gd name="connsiteY44" fmla="*/ 8499 h 10000"/>
              <a:gd name="connsiteX45" fmla="*/ 9425 w 10130"/>
              <a:gd name="connsiteY45" fmla="*/ 8625 h 10000"/>
              <a:gd name="connsiteX46" fmla="*/ 9897 w 10130"/>
              <a:gd name="connsiteY46" fmla="*/ 8499 h 10000"/>
              <a:gd name="connsiteX47" fmla="*/ 10089 w 10130"/>
              <a:gd name="connsiteY47" fmla="*/ 8268 h 10000"/>
              <a:gd name="connsiteX48" fmla="*/ 10113 w 10130"/>
              <a:gd name="connsiteY48" fmla="*/ 7135 h 10000"/>
              <a:gd name="connsiteX49" fmla="*/ 10130 w 10130"/>
              <a:gd name="connsiteY49" fmla="*/ 5981 h 10000"/>
              <a:gd name="connsiteX50" fmla="*/ 10130 w 10130"/>
              <a:gd name="connsiteY50" fmla="*/ 4302 h 10000"/>
              <a:gd name="connsiteX51" fmla="*/ 10113 w 10130"/>
              <a:gd name="connsiteY51" fmla="*/ 3736 h 10000"/>
              <a:gd name="connsiteX0" fmla="*/ 10113 w 10130"/>
              <a:gd name="connsiteY0" fmla="*/ 3736 h 10000"/>
              <a:gd name="connsiteX1" fmla="*/ 9525 w 10130"/>
              <a:gd name="connsiteY1" fmla="*/ 2980 h 10000"/>
              <a:gd name="connsiteX2" fmla="*/ 8919 w 10130"/>
              <a:gd name="connsiteY2" fmla="*/ 2476 h 10000"/>
              <a:gd name="connsiteX3" fmla="*/ 8453 w 10130"/>
              <a:gd name="connsiteY3" fmla="*/ 2119 h 10000"/>
              <a:gd name="connsiteX4" fmla="*/ 7989 w 10130"/>
              <a:gd name="connsiteY4" fmla="*/ 1553 h 10000"/>
              <a:gd name="connsiteX5" fmla="*/ 7325 w 10130"/>
              <a:gd name="connsiteY5" fmla="*/ 630 h 10000"/>
              <a:gd name="connsiteX6" fmla="*/ 6568 w 10130"/>
              <a:gd name="connsiteY6" fmla="*/ 126 h 10000"/>
              <a:gd name="connsiteX7" fmla="*/ 5823 w 10130"/>
              <a:gd name="connsiteY7" fmla="*/ 126 h 10000"/>
              <a:gd name="connsiteX8" fmla="*/ 5357 w 10130"/>
              <a:gd name="connsiteY8" fmla="*/ 126 h 10000"/>
              <a:gd name="connsiteX9" fmla="*/ 4810 w 10130"/>
              <a:gd name="connsiteY9" fmla="*/ 399 h 10000"/>
              <a:gd name="connsiteX10" fmla="*/ 4088 w 10130"/>
              <a:gd name="connsiteY10" fmla="*/ 168 h 10000"/>
              <a:gd name="connsiteX11" fmla="*/ 3524 w 10130"/>
              <a:gd name="connsiteY11" fmla="*/ 0 h 10000"/>
              <a:gd name="connsiteX12" fmla="*/ 2861 w 10130"/>
              <a:gd name="connsiteY12" fmla="*/ 462 h 10000"/>
              <a:gd name="connsiteX13" fmla="*/ 2046 w 10130"/>
              <a:gd name="connsiteY13" fmla="*/ 1490 h 10000"/>
              <a:gd name="connsiteX14" fmla="*/ 1433 w 10130"/>
              <a:gd name="connsiteY14" fmla="*/ 2721 h 10000"/>
              <a:gd name="connsiteX15" fmla="*/ 792 w 10130"/>
              <a:gd name="connsiteY15" fmla="*/ 4026 h 10000"/>
              <a:gd name="connsiteX16" fmla="*/ 212 w 10130"/>
              <a:gd name="connsiteY16" fmla="*/ 5498 h 10000"/>
              <a:gd name="connsiteX17" fmla="*/ 6 w 10130"/>
              <a:gd name="connsiteY17" fmla="*/ 6581 h 10000"/>
              <a:gd name="connsiteX18" fmla="*/ 356 w 10130"/>
              <a:gd name="connsiteY18" fmla="*/ 7881 h 10000"/>
              <a:gd name="connsiteX19" fmla="*/ 537 w 10130"/>
              <a:gd name="connsiteY19" fmla="*/ 9898 h 10000"/>
              <a:gd name="connsiteX20" fmla="*/ 1618 w 10130"/>
              <a:gd name="connsiteY20" fmla="*/ 9996 h 10000"/>
              <a:gd name="connsiteX21" fmla="*/ 2219 w 10130"/>
              <a:gd name="connsiteY21" fmla="*/ 10000 h 10000"/>
              <a:gd name="connsiteX22" fmla="*/ 3172 w 10130"/>
              <a:gd name="connsiteY22" fmla="*/ 9949 h 10000"/>
              <a:gd name="connsiteX23" fmla="*/ 3824 w 10130"/>
              <a:gd name="connsiteY23" fmla="*/ 9678 h 10000"/>
              <a:gd name="connsiteX24" fmla="*/ 3390 w 10130"/>
              <a:gd name="connsiteY24" fmla="*/ 7702 h 10000"/>
              <a:gd name="connsiteX25" fmla="*/ 3367 w 10130"/>
              <a:gd name="connsiteY25" fmla="*/ 6673 h 10000"/>
              <a:gd name="connsiteX26" fmla="*/ 3449 w 10130"/>
              <a:gd name="connsiteY26" fmla="*/ 5120 h 10000"/>
              <a:gd name="connsiteX27" fmla="*/ 3757 w 10130"/>
              <a:gd name="connsiteY27" fmla="*/ 3441 h 10000"/>
              <a:gd name="connsiteX28" fmla="*/ 4171 w 10130"/>
              <a:gd name="connsiteY28" fmla="*/ 2413 h 10000"/>
              <a:gd name="connsiteX29" fmla="*/ 4694 w 10130"/>
              <a:gd name="connsiteY29" fmla="*/ 1952 h 10000"/>
              <a:gd name="connsiteX30" fmla="*/ 5485 w 10130"/>
              <a:gd name="connsiteY30" fmla="*/ 1763 h 10000"/>
              <a:gd name="connsiteX31" fmla="*/ 6114 w 10130"/>
              <a:gd name="connsiteY31" fmla="*/ 2854 h 10000"/>
              <a:gd name="connsiteX32" fmla="*/ 6579 w 10130"/>
              <a:gd name="connsiteY32" fmla="*/ 3861 h 10000"/>
              <a:gd name="connsiteX33" fmla="*/ 6859 w 10130"/>
              <a:gd name="connsiteY33" fmla="*/ 4701 h 10000"/>
              <a:gd name="connsiteX34" fmla="*/ 6976 w 10130"/>
              <a:gd name="connsiteY34" fmla="*/ 5624 h 10000"/>
              <a:gd name="connsiteX35" fmla="*/ 7068 w 10130"/>
              <a:gd name="connsiteY35" fmla="*/ 5981 h 10000"/>
              <a:gd name="connsiteX36" fmla="*/ 7051 w 10130"/>
              <a:gd name="connsiteY36" fmla="*/ 7198 h 10000"/>
              <a:gd name="connsiteX37" fmla="*/ 6993 w 10130"/>
              <a:gd name="connsiteY37" fmla="*/ 8394 h 10000"/>
              <a:gd name="connsiteX38" fmla="*/ 6818 w 10130"/>
              <a:gd name="connsiteY38" fmla="*/ 9087 h 10000"/>
              <a:gd name="connsiteX39" fmla="*/ 6620 w 10130"/>
              <a:gd name="connsiteY39" fmla="*/ 9716 h 10000"/>
              <a:gd name="connsiteX40" fmla="*/ 6876 w 10130"/>
              <a:gd name="connsiteY40" fmla="*/ 9779 h 10000"/>
              <a:gd name="connsiteX41" fmla="*/ 7365 w 10130"/>
              <a:gd name="connsiteY41" fmla="*/ 9191 h 10000"/>
              <a:gd name="connsiteX42" fmla="*/ 8006 w 10130"/>
              <a:gd name="connsiteY42" fmla="*/ 9087 h 10000"/>
              <a:gd name="connsiteX43" fmla="*/ 8378 w 10130"/>
              <a:gd name="connsiteY43" fmla="*/ 8688 h 10000"/>
              <a:gd name="connsiteX44" fmla="*/ 8919 w 10130"/>
              <a:gd name="connsiteY44" fmla="*/ 8499 h 10000"/>
              <a:gd name="connsiteX45" fmla="*/ 9425 w 10130"/>
              <a:gd name="connsiteY45" fmla="*/ 8625 h 10000"/>
              <a:gd name="connsiteX46" fmla="*/ 9897 w 10130"/>
              <a:gd name="connsiteY46" fmla="*/ 8499 h 10000"/>
              <a:gd name="connsiteX47" fmla="*/ 10089 w 10130"/>
              <a:gd name="connsiteY47" fmla="*/ 8268 h 10000"/>
              <a:gd name="connsiteX48" fmla="*/ 10113 w 10130"/>
              <a:gd name="connsiteY48" fmla="*/ 7135 h 10000"/>
              <a:gd name="connsiteX49" fmla="*/ 10130 w 10130"/>
              <a:gd name="connsiteY49" fmla="*/ 5981 h 10000"/>
              <a:gd name="connsiteX50" fmla="*/ 10130 w 10130"/>
              <a:gd name="connsiteY50" fmla="*/ 4302 h 10000"/>
              <a:gd name="connsiteX51" fmla="*/ 10113 w 10130"/>
              <a:gd name="connsiteY51" fmla="*/ 3736 h 10000"/>
              <a:gd name="connsiteX0" fmla="*/ 10113 w 10130"/>
              <a:gd name="connsiteY0" fmla="*/ 3736 h 10000"/>
              <a:gd name="connsiteX1" fmla="*/ 9525 w 10130"/>
              <a:gd name="connsiteY1" fmla="*/ 2980 h 10000"/>
              <a:gd name="connsiteX2" fmla="*/ 8919 w 10130"/>
              <a:gd name="connsiteY2" fmla="*/ 2476 h 10000"/>
              <a:gd name="connsiteX3" fmla="*/ 8453 w 10130"/>
              <a:gd name="connsiteY3" fmla="*/ 2119 h 10000"/>
              <a:gd name="connsiteX4" fmla="*/ 7989 w 10130"/>
              <a:gd name="connsiteY4" fmla="*/ 1553 h 10000"/>
              <a:gd name="connsiteX5" fmla="*/ 7325 w 10130"/>
              <a:gd name="connsiteY5" fmla="*/ 630 h 10000"/>
              <a:gd name="connsiteX6" fmla="*/ 6568 w 10130"/>
              <a:gd name="connsiteY6" fmla="*/ 126 h 10000"/>
              <a:gd name="connsiteX7" fmla="*/ 5823 w 10130"/>
              <a:gd name="connsiteY7" fmla="*/ 126 h 10000"/>
              <a:gd name="connsiteX8" fmla="*/ 5357 w 10130"/>
              <a:gd name="connsiteY8" fmla="*/ 126 h 10000"/>
              <a:gd name="connsiteX9" fmla="*/ 4810 w 10130"/>
              <a:gd name="connsiteY9" fmla="*/ 399 h 10000"/>
              <a:gd name="connsiteX10" fmla="*/ 4088 w 10130"/>
              <a:gd name="connsiteY10" fmla="*/ 168 h 10000"/>
              <a:gd name="connsiteX11" fmla="*/ 3524 w 10130"/>
              <a:gd name="connsiteY11" fmla="*/ 0 h 10000"/>
              <a:gd name="connsiteX12" fmla="*/ 2861 w 10130"/>
              <a:gd name="connsiteY12" fmla="*/ 462 h 10000"/>
              <a:gd name="connsiteX13" fmla="*/ 2046 w 10130"/>
              <a:gd name="connsiteY13" fmla="*/ 1490 h 10000"/>
              <a:gd name="connsiteX14" fmla="*/ 1433 w 10130"/>
              <a:gd name="connsiteY14" fmla="*/ 2721 h 10000"/>
              <a:gd name="connsiteX15" fmla="*/ 792 w 10130"/>
              <a:gd name="connsiteY15" fmla="*/ 4026 h 10000"/>
              <a:gd name="connsiteX16" fmla="*/ 212 w 10130"/>
              <a:gd name="connsiteY16" fmla="*/ 5498 h 10000"/>
              <a:gd name="connsiteX17" fmla="*/ 6 w 10130"/>
              <a:gd name="connsiteY17" fmla="*/ 6581 h 10000"/>
              <a:gd name="connsiteX18" fmla="*/ 356 w 10130"/>
              <a:gd name="connsiteY18" fmla="*/ 7881 h 10000"/>
              <a:gd name="connsiteX19" fmla="*/ 537 w 10130"/>
              <a:gd name="connsiteY19" fmla="*/ 9898 h 10000"/>
              <a:gd name="connsiteX20" fmla="*/ 1618 w 10130"/>
              <a:gd name="connsiteY20" fmla="*/ 9996 h 10000"/>
              <a:gd name="connsiteX21" fmla="*/ 2219 w 10130"/>
              <a:gd name="connsiteY21" fmla="*/ 10000 h 10000"/>
              <a:gd name="connsiteX22" fmla="*/ 3172 w 10130"/>
              <a:gd name="connsiteY22" fmla="*/ 9949 h 10000"/>
              <a:gd name="connsiteX23" fmla="*/ 3824 w 10130"/>
              <a:gd name="connsiteY23" fmla="*/ 9678 h 10000"/>
              <a:gd name="connsiteX24" fmla="*/ 3390 w 10130"/>
              <a:gd name="connsiteY24" fmla="*/ 7702 h 10000"/>
              <a:gd name="connsiteX25" fmla="*/ 3367 w 10130"/>
              <a:gd name="connsiteY25" fmla="*/ 6673 h 10000"/>
              <a:gd name="connsiteX26" fmla="*/ 3523 w 10130"/>
              <a:gd name="connsiteY26" fmla="*/ 5262 h 10000"/>
              <a:gd name="connsiteX27" fmla="*/ 3757 w 10130"/>
              <a:gd name="connsiteY27" fmla="*/ 3441 h 10000"/>
              <a:gd name="connsiteX28" fmla="*/ 4171 w 10130"/>
              <a:gd name="connsiteY28" fmla="*/ 2413 h 10000"/>
              <a:gd name="connsiteX29" fmla="*/ 4694 w 10130"/>
              <a:gd name="connsiteY29" fmla="*/ 1952 h 10000"/>
              <a:gd name="connsiteX30" fmla="*/ 5485 w 10130"/>
              <a:gd name="connsiteY30" fmla="*/ 1763 h 10000"/>
              <a:gd name="connsiteX31" fmla="*/ 6114 w 10130"/>
              <a:gd name="connsiteY31" fmla="*/ 2854 h 10000"/>
              <a:gd name="connsiteX32" fmla="*/ 6579 w 10130"/>
              <a:gd name="connsiteY32" fmla="*/ 3861 h 10000"/>
              <a:gd name="connsiteX33" fmla="*/ 6859 w 10130"/>
              <a:gd name="connsiteY33" fmla="*/ 4701 h 10000"/>
              <a:gd name="connsiteX34" fmla="*/ 6976 w 10130"/>
              <a:gd name="connsiteY34" fmla="*/ 5624 h 10000"/>
              <a:gd name="connsiteX35" fmla="*/ 7068 w 10130"/>
              <a:gd name="connsiteY35" fmla="*/ 5981 h 10000"/>
              <a:gd name="connsiteX36" fmla="*/ 7051 w 10130"/>
              <a:gd name="connsiteY36" fmla="*/ 7198 h 10000"/>
              <a:gd name="connsiteX37" fmla="*/ 6993 w 10130"/>
              <a:gd name="connsiteY37" fmla="*/ 8394 h 10000"/>
              <a:gd name="connsiteX38" fmla="*/ 6818 w 10130"/>
              <a:gd name="connsiteY38" fmla="*/ 9087 h 10000"/>
              <a:gd name="connsiteX39" fmla="*/ 6620 w 10130"/>
              <a:gd name="connsiteY39" fmla="*/ 9716 h 10000"/>
              <a:gd name="connsiteX40" fmla="*/ 6876 w 10130"/>
              <a:gd name="connsiteY40" fmla="*/ 9779 h 10000"/>
              <a:gd name="connsiteX41" fmla="*/ 7365 w 10130"/>
              <a:gd name="connsiteY41" fmla="*/ 9191 h 10000"/>
              <a:gd name="connsiteX42" fmla="*/ 8006 w 10130"/>
              <a:gd name="connsiteY42" fmla="*/ 9087 h 10000"/>
              <a:gd name="connsiteX43" fmla="*/ 8378 w 10130"/>
              <a:gd name="connsiteY43" fmla="*/ 8688 h 10000"/>
              <a:gd name="connsiteX44" fmla="*/ 8919 w 10130"/>
              <a:gd name="connsiteY44" fmla="*/ 8499 h 10000"/>
              <a:gd name="connsiteX45" fmla="*/ 9425 w 10130"/>
              <a:gd name="connsiteY45" fmla="*/ 8625 h 10000"/>
              <a:gd name="connsiteX46" fmla="*/ 9897 w 10130"/>
              <a:gd name="connsiteY46" fmla="*/ 8499 h 10000"/>
              <a:gd name="connsiteX47" fmla="*/ 10089 w 10130"/>
              <a:gd name="connsiteY47" fmla="*/ 8268 h 10000"/>
              <a:gd name="connsiteX48" fmla="*/ 10113 w 10130"/>
              <a:gd name="connsiteY48" fmla="*/ 7135 h 10000"/>
              <a:gd name="connsiteX49" fmla="*/ 10130 w 10130"/>
              <a:gd name="connsiteY49" fmla="*/ 5981 h 10000"/>
              <a:gd name="connsiteX50" fmla="*/ 10130 w 10130"/>
              <a:gd name="connsiteY50" fmla="*/ 4302 h 10000"/>
              <a:gd name="connsiteX51" fmla="*/ 10113 w 10130"/>
              <a:gd name="connsiteY51" fmla="*/ 3736 h 10000"/>
              <a:gd name="connsiteX0" fmla="*/ 10113 w 10130"/>
              <a:gd name="connsiteY0" fmla="*/ 3736 h 10000"/>
              <a:gd name="connsiteX1" fmla="*/ 9525 w 10130"/>
              <a:gd name="connsiteY1" fmla="*/ 2980 h 10000"/>
              <a:gd name="connsiteX2" fmla="*/ 8919 w 10130"/>
              <a:gd name="connsiteY2" fmla="*/ 2476 h 10000"/>
              <a:gd name="connsiteX3" fmla="*/ 8453 w 10130"/>
              <a:gd name="connsiteY3" fmla="*/ 2119 h 10000"/>
              <a:gd name="connsiteX4" fmla="*/ 7989 w 10130"/>
              <a:gd name="connsiteY4" fmla="*/ 1553 h 10000"/>
              <a:gd name="connsiteX5" fmla="*/ 7325 w 10130"/>
              <a:gd name="connsiteY5" fmla="*/ 630 h 10000"/>
              <a:gd name="connsiteX6" fmla="*/ 6568 w 10130"/>
              <a:gd name="connsiteY6" fmla="*/ 126 h 10000"/>
              <a:gd name="connsiteX7" fmla="*/ 5823 w 10130"/>
              <a:gd name="connsiteY7" fmla="*/ 126 h 10000"/>
              <a:gd name="connsiteX8" fmla="*/ 5357 w 10130"/>
              <a:gd name="connsiteY8" fmla="*/ 126 h 10000"/>
              <a:gd name="connsiteX9" fmla="*/ 4810 w 10130"/>
              <a:gd name="connsiteY9" fmla="*/ 399 h 10000"/>
              <a:gd name="connsiteX10" fmla="*/ 4088 w 10130"/>
              <a:gd name="connsiteY10" fmla="*/ 168 h 10000"/>
              <a:gd name="connsiteX11" fmla="*/ 3524 w 10130"/>
              <a:gd name="connsiteY11" fmla="*/ 0 h 10000"/>
              <a:gd name="connsiteX12" fmla="*/ 2861 w 10130"/>
              <a:gd name="connsiteY12" fmla="*/ 462 h 10000"/>
              <a:gd name="connsiteX13" fmla="*/ 2046 w 10130"/>
              <a:gd name="connsiteY13" fmla="*/ 1490 h 10000"/>
              <a:gd name="connsiteX14" fmla="*/ 1433 w 10130"/>
              <a:gd name="connsiteY14" fmla="*/ 2721 h 10000"/>
              <a:gd name="connsiteX15" fmla="*/ 792 w 10130"/>
              <a:gd name="connsiteY15" fmla="*/ 4026 h 10000"/>
              <a:gd name="connsiteX16" fmla="*/ 212 w 10130"/>
              <a:gd name="connsiteY16" fmla="*/ 5498 h 10000"/>
              <a:gd name="connsiteX17" fmla="*/ 6 w 10130"/>
              <a:gd name="connsiteY17" fmla="*/ 6581 h 10000"/>
              <a:gd name="connsiteX18" fmla="*/ 356 w 10130"/>
              <a:gd name="connsiteY18" fmla="*/ 7881 h 10000"/>
              <a:gd name="connsiteX19" fmla="*/ 537 w 10130"/>
              <a:gd name="connsiteY19" fmla="*/ 9898 h 10000"/>
              <a:gd name="connsiteX20" fmla="*/ 1618 w 10130"/>
              <a:gd name="connsiteY20" fmla="*/ 9996 h 10000"/>
              <a:gd name="connsiteX21" fmla="*/ 2219 w 10130"/>
              <a:gd name="connsiteY21" fmla="*/ 10000 h 10000"/>
              <a:gd name="connsiteX22" fmla="*/ 3172 w 10130"/>
              <a:gd name="connsiteY22" fmla="*/ 9949 h 10000"/>
              <a:gd name="connsiteX23" fmla="*/ 3824 w 10130"/>
              <a:gd name="connsiteY23" fmla="*/ 9678 h 10000"/>
              <a:gd name="connsiteX24" fmla="*/ 3390 w 10130"/>
              <a:gd name="connsiteY24" fmla="*/ 7702 h 10000"/>
              <a:gd name="connsiteX25" fmla="*/ 3367 w 10130"/>
              <a:gd name="connsiteY25" fmla="*/ 6673 h 10000"/>
              <a:gd name="connsiteX26" fmla="*/ 3523 w 10130"/>
              <a:gd name="connsiteY26" fmla="*/ 5262 h 10000"/>
              <a:gd name="connsiteX27" fmla="*/ 3890 w 10130"/>
              <a:gd name="connsiteY27" fmla="*/ 3727 h 10000"/>
              <a:gd name="connsiteX28" fmla="*/ 4171 w 10130"/>
              <a:gd name="connsiteY28" fmla="*/ 2413 h 10000"/>
              <a:gd name="connsiteX29" fmla="*/ 4694 w 10130"/>
              <a:gd name="connsiteY29" fmla="*/ 1952 h 10000"/>
              <a:gd name="connsiteX30" fmla="*/ 5485 w 10130"/>
              <a:gd name="connsiteY30" fmla="*/ 1763 h 10000"/>
              <a:gd name="connsiteX31" fmla="*/ 6114 w 10130"/>
              <a:gd name="connsiteY31" fmla="*/ 2854 h 10000"/>
              <a:gd name="connsiteX32" fmla="*/ 6579 w 10130"/>
              <a:gd name="connsiteY32" fmla="*/ 3861 h 10000"/>
              <a:gd name="connsiteX33" fmla="*/ 6859 w 10130"/>
              <a:gd name="connsiteY33" fmla="*/ 4701 h 10000"/>
              <a:gd name="connsiteX34" fmla="*/ 6976 w 10130"/>
              <a:gd name="connsiteY34" fmla="*/ 5624 h 10000"/>
              <a:gd name="connsiteX35" fmla="*/ 7068 w 10130"/>
              <a:gd name="connsiteY35" fmla="*/ 5981 h 10000"/>
              <a:gd name="connsiteX36" fmla="*/ 7051 w 10130"/>
              <a:gd name="connsiteY36" fmla="*/ 7198 h 10000"/>
              <a:gd name="connsiteX37" fmla="*/ 6993 w 10130"/>
              <a:gd name="connsiteY37" fmla="*/ 8394 h 10000"/>
              <a:gd name="connsiteX38" fmla="*/ 6818 w 10130"/>
              <a:gd name="connsiteY38" fmla="*/ 9087 h 10000"/>
              <a:gd name="connsiteX39" fmla="*/ 6620 w 10130"/>
              <a:gd name="connsiteY39" fmla="*/ 9716 h 10000"/>
              <a:gd name="connsiteX40" fmla="*/ 6876 w 10130"/>
              <a:gd name="connsiteY40" fmla="*/ 9779 h 10000"/>
              <a:gd name="connsiteX41" fmla="*/ 7365 w 10130"/>
              <a:gd name="connsiteY41" fmla="*/ 9191 h 10000"/>
              <a:gd name="connsiteX42" fmla="*/ 8006 w 10130"/>
              <a:gd name="connsiteY42" fmla="*/ 9087 h 10000"/>
              <a:gd name="connsiteX43" fmla="*/ 8378 w 10130"/>
              <a:gd name="connsiteY43" fmla="*/ 8688 h 10000"/>
              <a:gd name="connsiteX44" fmla="*/ 8919 w 10130"/>
              <a:gd name="connsiteY44" fmla="*/ 8499 h 10000"/>
              <a:gd name="connsiteX45" fmla="*/ 9425 w 10130"/>
              <a:gd name="connsiteY45" fmla="*/ 8625 h 10000"/>
              <a:gd name="connsiteX46" fmla="*/ 9897 w 10130"/>
              <a:gd name="connsiteY46" fmla="*/ 8499 h 10000"/>
              <a:gd name="connsiteX47" fmla="*/ 10089 w 10130"/>
              <a:gd name="connsiteY47" fmla="*/ 8268 h 10000"/>
              <a:gd name="connsiteX48" fmla="*/ 10113 w 10130"/>
              <a:gd name="connsiteY48" fmla="*/ 7135 h 10000"/>
              <a:gd name="connsiteX49" fmla="*/ 10130 w 10130"/>
              <a:gd name="connsiteY49" fmla="*/ 5981 h 10000"/>
              <a:gd name="connsiteX50" fmla="*/ 10130 w 10130"/>
              <a:gd name="connsiteY50" fmla="*/ 4302 h 10000"/>
              <a:gd name="connsiteX51" fmla="*/ 10113 w 10130"/>
              <a:gd name="connsiteY51" fmla="*/ 3736 h 10000"/>
              <a:gd name="connsiteX0" fmla="*/ 10113 w 10130"/>
              <a:gd name="connsiteY0" fmla="*/ 3736 h 10000"/>
              <a:gd name="connsiteX1" fmla="*/ 9525 w 10130"/>
              <a:gd name="connsiteY1" fmla="*/ 2980 h 10000"/>
              <a:gd name="connsiteX2" fmla="*/ 8919 w 10130"/>
              <a:gd name="connsiteY2" fmla="*/ 2476 h 10000"/>
              <a:gd name="connsiteX3" fmla="*/ 8453 w 10130"/>
              <a:gd name="connsiteY3" fmla="*/ 2119 h 10000"/>
              <a:gd name="connsiteX4" fmla="*/ 7989 w 10130"/>
              <a:gd name="connsiteY4" fmla="*/ 1553 h 10000"/>
              <a:gd name="connsiteX5" fmla="*/ 7325 w 10130"/>
              <a:gd name="connsiteY5" fmla="*/ 630 h 10000"/>
              <a:gd name="connsiteX6" fmla="*/ 6568 w 10130"/>
              <a:gd name="connsiteY6" fmla="*/ 126 h 10000"/>
              <a:gd name="connsiteX7" fmla="*/ 5823 w 10130"/>
              <a:gd name="connsiteY7" fmla="*/ 126 h 10000"/>
              <a:gd name="connsiteX8" fmla="*/ 5357 w 10130"/>
              <a:gd name="connsiteY8" fmla="*/ 126 h 10000"/>
              <a:gd name="connsiteX9" fmla="*/ 4810 w 10130"/>
              <a:gd name="connsiteY9" fmla="*/ 399 h 10000"/>
              <a:gd name="connsiteX10" fmla="*/ 4088 w 10130"/>
              <a:gd name="connsiteY10" fmla="*/ 168 h 10000"/>
              <a:gd name="connsiteX11" fmla="*/ 3524 w 10130"/>
              <a:gd name="connsiteY11" fmla="*/ 0 h 10000"/>
              <a:gd name="connsiteX12" fmla="*/ 2861 w 10130"/>
              <a:gd name="connsiteY12" fmla="*/ 462 h 10000"/>
              <a:gd name="connsiteX13" fmla="*/ 2046 w 10130"/>
              <a:gd name="connsiteY13" fmla="*/ 1490 h 10000"/>
              <a:gd name="connsiteX14" fmla="*/ 1433 w 10130"/>
              <a:gd name="connsiteY14" fmla="*/ 2721 h 10000"/>
              <a:gd name="connsiteX15" fmla="*/ 792 w 10130"/>
              <a:gd name="connsiteY15" fmla="*/ 4026 h 10000"/>
              <a:gd name="connsiteX16" fmla="*/ 212 w 10130"/>
              <a:gd name="connsiteY16" fmla="*/ 5498 h 10000"/>
              <a:gd name="connsiteX17" fmla="*/ 6 w 10130"/>
              <a:gd name="connsiteY17" fmla="*/ 6581 h 10000"/>
              <a:gd name="connsiteX18" fmla="*/ 356 w 10130"/>
              <a:gd name="connsiteY18" fmla="*/ 7881 h 10000"/>
              <a:gd name="connsiteX19" fmla="*/ 537 w 10130"/>
              <a:gd name="connsiteY19" fmla="*/ 9898 h 10000"/>
              <a:gd name="connsiteX20" fmla="*/ 1618 w 10130"/>
              <a:gd name="connsiteY20" fmla="*/ 9996 h 10000"/>
              <a:gd name="connsiteX21" fmla="*/ 2219 w 10130"/>
              <a:gd name="connsiteY21" fmla="*/ 10000 h 10000"/>
              <a:gd name="connsiteX22" fmla="*/ 3172 w 10130"/>
              <a:gd name="connsiteY22" fmla="*/ 9949 h 10000"/>
              <a:gd name="connsiteX23" fmla="*/ 3824 w 10130"/>
              <a:gd name="connsiteY23" fmla="*/ 9678 h 10000"/>
              <a:gd name="connsiteX24" fmla="*/ 3390 w 10130"/>
              <a:gd name="connsiteY24" fmla="*/ 7702 h 10000"/>
              <a:gd name="connsiteX25" fmla="*/ 3367 w 10130"/>
              <a:gd name="connsiteY25" fmla="*/ 6673 h 10000"/>
              <a:gd name="connsiteX26" fmla="*/ 3523 w 10130"/>
              <a:gd name="connsiteY26" fmla="*/ 5262 h 10000"/>
              <a:gd name="connsiteX27" fmla="*/ 3890 w 10130"/>
              <a:gd name="connsiteY27" fmla="*/ 3727 h 10000"/>
              <a:gd name="connsiteX28" fmla="*/ 4277 w 10130"/>
              <a:gd name="connsiteY28" fmla="*/ 2808 h 10000"/>
              <a:gd name="connsiteX29" fmla="*/ 4694 w 10130"/>
              <a:gd name="connsiteY29" fmla="*/ 1952 h 10000"/>
              <a:gd name="connsiteX30" fmla="*/ 5485 w 10130"/>
              <a:gd name="connsiteY30" fmla="*/ 1763 h 10000"/>
              <a:gd name="connsiteX31" fmla="*/ 6114 w 10130"/>
              <a:gd name="connsiteY31" fmla="*/ 2854 h 10000"/>
              <a:gd name="connsiteX32" fmla="*/ 6579 w 10130"/>
              <a:gd name="connsiteY32" fmla="*/ 3861 h 10000"/>
              <a:gd name="connsiteX33" fmla="*/ 6859 w 10130"/>
              <a:gd name="connsiteY33" fmla="*/ 4701 h 10000"/>
              <a:gd name="connsiteX34" fmla="*/ 6976 w 10130"/>
              <a:gd name="connsiteY34" fmla="*/ 5624 h 10000"/>
              <a:gd name="connsiteX35" fmla="*/ 7068 w 10130"/>
              <a:gd name="connsiteY35" fmla="*/ 5981 h 10000"/>
              <a:gd name="connsiteX36" fmla="*/ 7051 w 10130"/>
              <a:gd name="connsiteY36" fmla="*/ 7198 h 10000"/>
              <a:gd name="connsiteX37" fmla="*/ 6993 w 10130"/>
              <a:gd name="connsiteY37" fmla="*/ 8394 h 10000"/>
              <a:gd name="connsiteX38" fmla="*/ 6818 w 10130"/>
              <a:gd name="connsiteY38" fmla="*/ 9087 h 10000"/>
              <a:gd name="connsiteX39" fmla="*/ 6620 w 10130"/>
              <a:gd name="connsiteY39" fmla="*/ 9716 h 10000"/>
              <a:gd name="connsiteX40" fmla="*/ 6876 w 10130"/>
              <a:gd name="connsiteY40" fmla="*/ 9779 h 10000"/>
              <a:gd name="connsiteX41" fmla="*/ 7365 w 10130"/>
              <a:gd name="connsiteY41" fmla="*/ 9191 h 10000"/>
              <a:gd name="connsiteX42" fmla="*/ 8006 w 10130"/>
              <a:gd name="connsiteY42" fmla="*/ 9087 h 10000"/>
              <a:gd name="connsiteX43" fmla="*/ 8378 w 10130"/>
              <a:gd name="connsiteY43" fmla="*/ 8688 h 10000"/>
              <a:gd name="connsiteX44" fmla="*/ 8919 w 10130"/>
              <a:gd name="connsiteY44" fmla="*/ 8499 h 10000"/>
              <a:gd name="connsiteX45" fmla="*/ 9425 w 10130"/>
              <a:gd name="connsiteY45" fmla="*/ 8625 h 10000"/>
              <a:gd name="connsiteX46" fmla="*/ 9897 w 10130"/>
              <a:gd name="connsiteY46" fmla="*/ 8499 h 10000"/>
              <a:gd name="connsiteX47" fmla="*/ 10089 w 10130"/>
              <a:gd name="connsiteY47" fmla="*/ 8268 h 10000"/>
              <a:gd name="connsiteX48" fmla="*/ 10113 w 10130"/>
              <a:gd name="connsiteY48" fmla="*/ 7135 h 10000"/>
              <a:gd name="connsiteX49" fmla="*/ 10130 w 10130"/>
              <a:gd name="connsiteY49" fmla="*/ 5981 h 10000"/>
              <a:gd name="connsiteX50" fmla="*/ 10130 w 10130"/>
              <a:gd name="connsiteY50" fmla="*/ 4302 h 10000"/>
              <a:gd name="connsiteX51" fmla="*/ 10113 w 10130"/>
              <a:gd name="connsiteY51" fmla="*/ 3736 h 10000"/>
              <a:gd name="connsiteX0" fmla="*/ 10113 w 10130"/>
              <a:gd name="connsiteY0" fmla="*/ 3736 h 10000"/>
              <a:gd name="connsiteX1" fmla="*/ 9525 w 10130"/>
              <a:gd name="connsiteY1" fmla="*/ 2980 h 10000"/>
              <a:gd name="connsiteX2" fmla="*/ 8919 w 10130"/>
              <a:gd name="connsiteY2" fmla="*/ 2476 h 10000"/>
              <a:gd name="connsiteX3" fmla="*/ 8453 w 10130"/>
              <a:gd name="connsiteY3" fmla="*/ 2119 h 10000"/>
              <a:gd name="connsiteX4" fmla="*/ 7989 w 10130"/>
              <a:gd name="connsiteY4" fmla="*/ 1553 h 10000"/>
              <a:gd name="connsiteX5" fmla="*/ 7325 w 10130"/>
              <a:gd name="connsiteY5" fmla="*/ 630 h 10000"/>
              <a:gd name="connsiteX6" fmla="*/ 6568 w 10130"/>
              <a:gd name="connsiteY6" fmla="*/ 126 h 10000"/>
              <a:gd name="connsiteX7" fmla="*/ 5823 w 10130"/>
              <a:gd name="connsiteY7" fmla="*/ 126 h 10000"/>
              <a:gd name="connsiteX8" fmla="*/ 5357 w 10130"/>
              <a:gd name="connsiteY8" fmla="*/ 126 h 10000"/>
              <a:gd name="connsiteX9" fmla="*/ 4810 w 10130"/>
              <a:gd name="connsiteY9" fmla="*/ 399 h 10000"/>
              <a:gd name="connsiteX10" fmla="*/ 4088 w 10130"/>
              <a:gd name="connsiteY10" fmla="*/ 168 h 10000"/>
              <a:gd name="connsiteX11" fmla="*/ 3524 w 10130"/>
              <a:gd name="connsiteY11" fmla="*/ 0 h 10000"/>
              <a:gd name="connsiteX12" fmla="*/ 2861 w 10130"/>
              <a:gd name="connsiteY12" fmla="*/ 462 h 10000"/>
              <a:gd name="connsiteX13" fmla="*/ 2046 w 10130"/>
              <a:gd name="connsiteY13" fmla="*/ 1490 h 10000"/>
              <a:gd name="connsiteX14" fmla="*/ 1433 w 10130"/>
              <a:gd name="connsiteY14" fmla="*/ 2721 h 10000"/>
              <a:gd name="connsiteX15" fmla="*/ 792 w 10130"/>
              <a:gd name="connsiteY15" fmla="*/ 4026 h 10000"/>
              <a:gd name="connsiteX16" fmla="*/ 212 w 10130"/>
              <a:gd name="connsiteY16" fmla="*/ 5498 h 10000"/>
              <a:gd name="connsiteX17" fmla="*/ 6 w 10130"/>
              <a:gd name="connsiteY17" fmla="*/ 6581 h 10000"/>
              <a:gd name="connsiteX18" fmla="*/ 356 w 10130"/>
              <a:gd name="connsiteY18" fmla="*/ 7881 h 10000"/>
              <a:gd name="connsiteX19" fmla="*/ 537 w 10130"/>
              <a:gd name="connsiteY19" fmla="*/ 9898 h 10000"/>
              <a:gd name="connsiteX20" fmla="*/ 1618 w 10130"/>
              <a:gd name="connsiteY20" fmla="*/ 9996 h 10000"/>
              <a:gd name="connsiteX21" fmla="*/ 2219 w 10130"/>
              <a:gd name="connsiteY21" fmla="*/ 10000 h 10000"/>
              <a:gd name="connsiteX22" fmla="*/ 3172 w 10130"/>
              <a:gd name="connsiteY22" fmla="*/ 9949 h 10000"/>
              <a:gd name="connsiteX23" fmla="*/ 3824 w 10130"/>
              <a:gd name="connsiteY23" fmla="*/ 9678 h 10000"/>
              <a:gd name="connsiteX24" fmla="*/ 3390 w 10130"/>
              <a:gd name="connsiteY24" fmla="*/ 7702 h 10000"/>
              <a:gd name="connsiteX25" fmla="*/ 3367 w 10130"/>
              <a:gd name="connsiteY25" fmla="*/ 6673 h 10000"/>
              <a:gd name="connsiteX26" fmla="*/ 3523 w 10130"/>
              <a:gd name="connsiteY26" fmla="*/ 5262 h 10000"/>
              <a:gd name="connsiteX27" fmla="*/ 3890 w 10130"/>
              <a:gd name="connsiteY27" fmla="*/ 3727 h 10000"/>
              <a:gd name="connsiteX28" fmla="*/ 4277 w 10130"/>
              <a:gd name="connsiteY28" fmla="*/ 2808 h 10000"/>
              <a:gd name="connsiteX29" fmla="*/ 4716 w 10130"/>
              <a:gd name="connsiteY29" fmla="*/ 2466 h 10000"/>
              <a:gd name="connsiteX30" fmla="*/ 5485 w 10130"/>
              <a:gd name="connsiteY30" fmla="*/ 1763 h 10000"/>
              <a:gd name="connsiteX31" fmla="*/ 6114 w 10130"/>
              <a:gd name="connsiteY31" fmla="*/ 2854 h 10000"/>
              <a:gd name="connsiteX32" fmla="*/ 6579 w 10130"/>
              <a:gd name="connsiteY32" fmla="*/ 3861 h 10000"/>
              <a:gd name="connsiteX33" fmla="*/ 6859 w 10130"/>
              <a:gd name="connsiteY33" fmla="*/ 4701 h 10000"/>
              <a:gd name="connsiteX34" fmla="*/ 6976 w 10130"/>
              <a:gd name="connsiteY34" fmla="*/ 5624 h 10000"/>
              <a:gd name="connsiteX35" fmla="*/ 7068 w 10130"/>
              <a:gd name="connsiteY35" fmla="*/ 5981 h 10000"/>
              <a:gd name="connsiteX36" fmla="*/ 7051 w 10130"/>
              <a:gd name="connsiteY36" fmla="*/ 7198 h 10000"/>
              <a:gd name="connsiteX37" fmla="*/ 6993 w 10130"/>
              <a:gd name="connsiteY37" fmla="*/ 8394 h 10000"/>
              <a:gd name="connsiteX38" fmla="*/ 6818 w 10130"/>
              <a:gd name="connsiteY38" fmla="*/ 9087 h 10000"/>
              <a:gd name="connsiteX39" fmla="*/ 6620 w 10130"/>
              <a:gd name="connsiteY39" fmla="*/ 9716 h 10000"/>
              <a:gd name="connsiteX40" fmla="*/ 6876 w 10130"/>
              <a:gd name="connsiteY40" fmla="*/ 9779 h 10000"/>
              <a:gd name="connsiteX41" fmla="*/ 7365 w 10130"/>
              <a:gd name="connsiteY41" fmla="*/ 9191 h 10000"/>
              <a:gd name="connsiteX42" fmla="*/ 8006 w 10130"/>
              <a:gd name="connsiteY42" fmla="*/ 9087 h 10000"/>
              <a:gd name="connsiteX43" fmla="*/ 8378 w 10130"/>
              <a:gd name="connsiteY43" fmla="*/ 8688 h 10000"/>
              <a:gd name="connsiteX44" fmla="*/ 8919 w 10130"/>
              <a:gd name="connsiteY44" fmla="*/ 8499 h 10000"/>
              <a:gd name="connsiteX45" fmla="*/ 9425 w 10130"/>
              <a:gd name="connsiteY45" fmla="*/ 8625 h 10000"/>
              <a:gd name="connsiteX46" fmla="*/ 9897 w 10130"/>
              <a:gd name="connsiteY46" fmla="*/ 8499 h 10000"/>
              <a:gd name="connsiteX47" fmla="*/ 10089 w 10130"/>
              <a:gd name="connsiteY47" fmla="*/ 8268 h 10000"/>
              <a:gd name="connsiteX48" fmla="*/ 10113 w 10130"/>
              <a:gd name="connsiteY48" fmla="*/ 7135 h 10000"/>
              <a:gd name="connsiteX49" fmla="*/ 10130 w 10130"/>
              <a:gd name="connsiteY49" fmla="*/ 5981 h 10000"/>
              <a:gd name="connsiteX50" fmla="*/ 10130 w 10130"/>
              <a:gd name="connsiteY50" fmla="*/ 4302 h 10000"/>
              <a:gd name="connsiteX51" fmla="*/ 10113 w 10130"/>
              <a:gd name="connsiteY51" fmla="*/ 3736 h 10000"/>
              <a:gd name="connsiteX0" fmla="*/ 10113 w 10130"/>
              <a:gd name="connsiteY0" fmla="*/ 3736 h 10000"/>
              <a:gd name="connsiteX1" fmla="*/ 9525 w 10130"/>
              <a:gd name="connsiteY1" fmla="*/ 2980 h 10000"/>
              <a:gd name="connsiteX2" fmla="*/ 8919 w 10130"/>
              <a:gd name="connsiteY2" fmla="*/ 2476 h 10000"/>
              <a:gd name="connsiteX3" fmla="*/ 8453 w 10130"/>
              <a:gd name="connsiteY3" fmla="*/ 2119 h 10000"/>
              <a:gd name="connsiteX4" fmla="*/ 7989 w 10130"/>
              <a:gd name="connsiteY4" fmla="*/ 1553 h 10000"/>
              <a:gd name="connsiteX5" fmla="*/ 7325 w 10130"/>
              <a:gd name="connsiteY5" fmla="*/ 630 h 10000"/>
              <a:gd name="connsiteX6" fmla="*/ 6568 w 10130"/>
              <a:gd name="connsiteY6" fmla="*/ 126 h 10000"/>
              <a:gd name="connsiteX7" fmla="*/ 5823 w 10130"/>
              <a:gd name="connsiteY7" fmla="*/ 126 h 10000"/>
              <a:gd name="connsiteX8" fmla="*/ 5357 w 10130"/>
              <a:gd name="connsiteY8" fmla="*/ 126 h 10000"/>
              <a:gd name="connsiteX9" fmla="*/ 4810 w 10130"/>
              <a:gd name="connsiteY9" fmla="*/ 399 h 10000"/>
              <a:gd name="connsiteX10" fmla="*/ 4088 w 10130"/>
              <a:gd name="connsiteY10" fmla="*/ 168 h 10000"/>
              <a:gd name="connsiteX11" fmla="*/ 3524 w 10130"/>
              <a:gd name="connsiteY11" fmla="*/ 0 h 10000"/>
              <a:gd name="connsiteX12" fmla="*/ 2861 w 10130"/>
              <a:gd name="connsiteY12" fmla="*/ 462 h 10000"/>
              <a:gd name="connsiteX13" fmla="*/ 2046 w 10130"/>
              <a:gd name="connsiteY13" fmla="*/ 1490 h 10000"/>
              <a:gd name="connsiteX14" fmla="*/ 1433 w 10130"/>
              <a:gd name="connsiteY14" fmla="*/ 2721 h 10000"/>
              <a:gd name="connsiteX15" fmla="*/ 792 w 10130"/>
              <a:gd name="connsiteY15" fmla="*/ 4026 h 10000"/>
              <a:gd name="connsiteX16" fmla="*/ 212 w 10130"/>
              <a:gd name="connsiteY16" fmla="*/ 5498 h 10000"/>
              <a:gd name="connsiteX17" fmla="*/ 6 w 10130"/>
              <a:gd name="connsiteY17" fmla="*/ 6581 h 10000"/>
              <a:gd name="connsiteX18" fmla="*/ 356 w 10130"/>
              <a:gd name="connsiteY18" fmla="*/ 7881 h 10000"/>
              <a:gd name="connsiteX19" fmla="*/ 537 w 10130"/>
              <a:gd name="connsiteY19" fmla="*/ 9898 h 10000"/>
              <a:gd name="connsiteX20" fmla="*/ 1618 w 10130"/>
              <a:gd name="connsiteY20" fmla="*/ 9996 h 10000"/>
              <a:gd name="connsiteX21" fmla="*/ 2219 w 10130"/>
              <a:gd name="connsiteY21" fmla="*/ 10000 h 10000"/>
              <a:gd name="connsiteX22" fmla="*/ 3172 w 10130"/>
              <a:gd name="connsiteY22" fmla="*/ 9949 h 10000"/>
              <a:gd name="connsiteX23" fmla="*/ 3824 w 10130"/>
              <a:gd name="connsiteY23" fmla="*/ 9678 h 10000"/>
              <a:gd name="connsiteX24" fmla="*/ 3390 w 10130"/>
              <a:gd name="connsiteY24" fmla="*/ 7702 h 10000"/>
              <a:gd name="connsiteX25" fmla="*/ 3367 w 10130"/>
              <a:gd name="connsiteY25" fmla="*/ 6673 h 10000"/>
              <a:gd name="connsiteX26" fmla="*/ 3523 w 10130"/>
              <a:gd name="connsiteY26" fmla="*/ 5262 h 10000"/>
              <a:gd name="connsiteX27" fmla="*/ 3890 w 10130"/>
              <a:gd name="connsiteY27" fmla="*/ 3727 h 10000"/>
              <a:gd name="connsiteX28" fmla="*/ 4277 w 10130"/>
              <a:gd name="connsiteY28" fmla="*/ 2808 h 10000"/>
              <a:gd name="connsiteX29" fmla="*/ 4716 w 10130"/>
              <a:gd name="connsiteY29" fmla="*/ 2466 h 10000"/>
              <a:gd name="connsiteX30" fmla="*/ 5497 w 10130"/>
              <a:gd name="connsiteY30" fmla="*/ 2589 h 10000"/>
              <a:gd name="connsiteX31" fmla="*/ 6114 w 10130"/>
              <a:gd name="connsiteY31" fmla="*/ 2854 h 10000"/>
              <a:gd name="connsiteX32" fmla="*/ 6579 w 10130"/>
              <a:gd name="connsiteY32" fmla="*/ 3861 h 10000"/>
              <a:gd name="connsiteX33" fmla="*/ 6859 w 10130"/>
              <a:gd name="connsiteY33" fmla="*/ 4701 h 10000"/>
              <a:gd name="connsiteX34" fmla="*/ 6976 w 10130"/>
              <a:gd name="connsiteY34" fmla="*/ 5624 h 10000"/>
              <a:gd name="connsiteX35" fmla="*/ 7068 w 10130"/>
              <a:gd name="connsiteY35" fmla="*/ 5981 h 10000"/>
              <a:gd name="connsiteX36" fmla="*/ 7051 w 10130"/>
              <a:gd name="connsiteY36" fmla="*/ 7198 h 10000"/>
              <a:gd name="connsiteX37" fmla="*/ 6993 w 10130"/>
              <a:gd name="connsiteY37" fmla="*/ 8394 h 10000"/>
              <a:gd name="connsiteX38" fmla="*/ 6818 w 10130"/>
              <a:gd name="connsiteY38" fmla="*/ 9087 h 10000"/>
              <a:gd name="connsiteX39" fmla="*/ 6620 w 10130"/>
              <a:gd name="connsiteY39" fmla="*/ 9716 h 10000"/>
              <a:gd name="connsiteX40" fmla="*/ 6876 w 10130"/>
              <a:gd name="connsiteY40" fmla="*/ 9779 h 10000"/>
              <a:gd name="connsiteX41" fmla="*/ 7365 w 10130"/>
              <a:gd name="connsiteY41" fmla="*/ 9191 h 10000"/>
              <a:gd name="connsiteX42" fmla="*/ 8006 w 10130"/>
              <a:gd name="connsiteY42" fmla="*/ 9087 h 10000"/>
              <a:gd name="connsiteX43" fmla="*/ 8378 w 10130"/>
              <a:gd name="connsiteY43" fmla="*/ 8688 h 10000"/>
              <a:gd name="connsiteX44" fmla="*/ 8919 w 10130"/>
              <a:gd name="connsiteY44" fmla="*/ 8499 h 10000"/>
              <a:gd name="connsiteX45" fmla="*/ 9425 w 10130"/>
              <a:gd name="connsiteY45" fmla="*/ 8625 h 10000"/>
              <a:gd name="connsiteX46" fmla="*/ 9897 w 10130"/>
              <a:gd name="connsiteY46" fmla="*/ 8499 h 10000"/>
              <a:gd name="connsiteX47" fmla="*/ 10089 w 10130"/>
              <a:gd name="connsiteY47" fmla="*/ 8268 h 10000"/>
              <a:gd name="connsiteX48" fmla="*/ 10113 w 10130"/>
              <a:gd name="connsiteY48" fmla="*/ 7135 h 10000"/>
              <a:gd name="connsiteX49" fmla="*/ 10130 w 10130"/>
              <a:gd name="connsiteY49" fmla="*/ 5981 h 10000"/>
              <a:gd name="connsiteX50" fmla="*/ 10130 w 10130"/>
              <a:gd name="connsiteY50" fmla="*/ 4302 h 10000"/>
              <a:gd name="connsiteX51" fmla="*/ 10113 w 10130"/>
              <a:gd name="connsiteY51" fmla="*/ 3736 h 10000"/>
              <a:gd name="connsiteX0" fmla="*/ 10113 w 10130"/>
              <a:gd name="connsiteY0" fmla="*/ 3736 h 10000"/>
              <a:gd name="connsiteX1" fmla="*/ 9525 w 10130"/>
              <a:gd name="connsiteY1" fmla="*/ 2980 h 10000"/>
              <a:gd name="connsiteX2" fmla="*/ 8919 w 10130"/>
              <a:gd name="connsiteY2" fmla="*/ 2476 h 10000"/>
              <a:gd name="connsiteX3" fmla="*/ 8453 w 10130"/>
              <a:gd name="connsiteY3" fmla="*/ 2119 h 10000"/>
              <a:gd name="connsiteX4" fmla="*/ 7989 w 10130"/>
              <a:gd name="connsiteY4" fmla="*/ 1553 h 10000"/>
              <a:gd name="connsiteX5" fmla="*/ 7325 w 10130"/>
              <a:gd name="connsiteY5" fmla="*/ 630 h 10000"/>
              <a:gd name="connsiteX6" fmla="*/ 6568 w 10130"/>
              <a:gd name="connsiteY6" fmla="*/ 126 h 10000"/>
              <a:gd name="connsiteX7" fmla="*/ 5823 w 10130"/>
              <a:gd name="connsiteY7" fmla="*/ 126 h 10000"/>
              <a:gd name="connsiteX8" fmla="*/ 5357 w 10130"/>
              <a:gd name="connsiteY8" fmla="*/ 126 h 10000"/>
              <a:gd name="connsiteX9" fmla="*/ 4810 w 10130"/>
              <a:gd name="connsiteY9" fmla="*/ 399 h 10000"/>
              <a:gd name="connsiteX10" fmla="*/ 4088 w 10130"/>
              <a:gd name="connsiteY10" fmla="*/ 168 h 10000"/>
              <a:gd name="connsiteX11" fmla="*/ 3524 w 10130"/>
              <a:gd name="connsiteY11" fmla="*/ 0 h 10000"/>
              <a:gd name="connsiteX12" fmla="*/ 2861 w 10130"/>
              <a:gd name="connsiteY12" fmla="*/ 462 h 10000"/>
              <a:gd name="connsiteX13" fmla="*/ 2046 w 10130"/>
              <a:gd name="connsiteY13" fmla="*/ 1490 h 10000"/>
              <a:gd name="connsiteX14" fmla="*/ 1433 w 10130"/>
              <a:gd name="connsiteY14" fmla="*/ 2721 h 10000"/>
              <a:gd name="connsiteX15" fmla="*/ 792 w 10130"/>
              <a:gd name="connsiteY15" fmla="*/ 4026 h 10000"/>
              <a:gd name="connsiteX16" fmla="*/ 212 w 10130"/>
              <a:gd name="connsiteY16" fmla="*/ 5498 h 10000"/>
              <a:gd name="connsiteX17" fmla="*/ 6 w 10130"/>
              <a:gd name="connsiteY17" fmla="*/ 6581 h 10000"/>
              <a:gd name="connsiteX18" fmla="*/ 356 w 10130"/>
              <a:gd name="connsiteY18" fmla="*/ 7881 h 10000"/>
              <a:gd name="connsiteX19" fmla="*/ 537 w 10130"/>
              <a:gd name="connsiteY19" fmla="*/ 9898 h 10000"/>
              <a:gd name="connsiteX20" fmla="*/ 1618 w 10130"/>
              <a:gd name="connsiteY20" fmla="*/ 9996 h 10000"/>
              <a:gd name="connsiteX21" fmla="*/ 2219 w 10130"/>
              <a:gd name="connsiteY21" fmla="*/ 10000 h 10000"/>
              <a:gd name="connsiteX22" fmla="*/ 3172 w 10130"/>
              <a:gd name="connsiteY22" fmla="*/ 9949 h 10000"/>
              <a:gd name="connsiteX23" fmla="*/ 3824 w 10130"/>
              <a:gd name="connsiteY23" fmla="*/ 9678 h 10000"/>
              <a:gd name="connsiteX24" fmla="*/ 3390 w 10130"/>
              <a:gd name="connsiteY24" fmla="*/ 7702 h 10000"/>
              <a:gd name="connsiteX25" fmla="*/ 3367 w 10130"/>
              <a:gd name="connsiteY25" fmla="*/ 6673 h 10000"/>
              <a:gd name="connsiteX26" fmla="*/ 3523 w 10130"/>
              <a:gd name="connsiteY26" fmla="*/ 5262 h 10000"/>
              <a:gd name="connsiteX27" fmla="*/ 3890 w 10130"/>
              <a:gd name="connsiteY27" fmla="*/ 3727 h 10000"/>
              <a:gd name="connsiteX28" fmla="*/ 4277 w 10130"/>
              <a:gd name="connsiteY28" fmla="*/ 2808 h 10000"/>
              <a:gd name="connsiteX29" fmla="*/ 4716 w 10130"/>
              <a:gd name="connsiteY29" fmla="*/ 2466 h 10000"/>
              <a:gd name="connsiteX30" fmla="*/ 5497 w 10130"/>
              <a:gd name="connsiteY30" fmla="*/ 2589 h 10000"/>
              <a:gd name="connsiteX31" fmla="*/ 6077 w 10130"/>
              <a:gd name="connsiteY31" fmla="*/ 3275 h 10000"/>
              <a:gd name="connsiteX32" fmla="*/ 6579 w 10130"/>
              <a:gd name="connsiteY32" fmla="*/ 3861 h 10000"/>
              <a:gd name="connsiteX33" fmla="*/ 6859 w 10130"/>
              <a:gd name="connsiteY33" fmla="*/ 4701 h 10000"/>
              <a:gd name="connsiteX34" fmla="*/ 6976 w 10130"/>
              <a:gd name="connsiteY34" fmla="*/ 5624 h 10000"/>
              <a:gd name="connsiteX35" fmla="*/ 7068 w 10130"/>
              <a:gd name="connsiteY35" fmla="*/ 5981 h 10000"/>
              <a:gd name="connsiteX36" fmla="*/ 7051 w 10130"/>
              <a:gd name="connsiteY36" fmla="*/ 7198 h 10000"/>
              <a:gd name="connsiteX37" fmla="*/ 6993 w 10130"/>
              <a:gd name="connsiteY37" fmla="*/ 8394 h 10000"/>
              <a:gd name="connsiteX38" fmla="*/ 6818 w 10130"/>
              <a:gd name="connsiteY38" fmla="*/ 9087 h 10000"/>
              <a:gd name="connsiteX39" fmla="*/ 6620 w 10130"/>
              <a:gd name="connsiteY39" fmla="*/ 9716 h 10000"/>
              <a:gd name="connsiteX40" fmla="*/ 6876 w 10130"/>
              <a:gd name="connsiteY40" fmla="*/ 9779 h 10000"/>
              <a:gd name="connsiteX41" fmla="*/ 7365 w 10130"/>
              <a:gd name="connsiteY41" fmla="*/ 9191 h 10000"/>
              <a:gd name="connsiteX42" fmla="*/ 8006 w 10130"/>
              <a:gd name="connsiteY42" fmla="*/ 9087 h 10000"/>
              <a:gd name="connsiteX43" fmla="*/ 8378 w 10130"/>
              <a:gd name="connsiteY43" fmla="*/ 8688 h 10000"/>
              <a:gd name="connsiteX44" fmla="*/ 8919 w 10130"/>
              <a:gd name="connsiteY44" fmla="*/ 8499 h 10000"/>
              <a:gd name="connsiteX45" fmla="*/ 9425 w 10130"/>
              <a:gd name="connsiteY45" fmla="*/ 8625 h 10000"/>
              <a:gd name="connsiteX46" fmla="*/ 9897 w 10130"/>
              <a:gd name="connsiteY46" fmla="*/ 8499 h 10000"/>
              <a:gd name="connsiteX47" fmla="*/ 10089 w 10130"/>
              <a:gd name="connsiteY47" fmla="*/ 8268 h 10000"/>
              <a:gd name="connsiteX48" fmla="*/ 10113 w 10130"/>
              <a:gd name="connsiteY48" fmla="*/ 7135 h 10000"/>
              <a:gd name="connsiteX49" fmla="*/ 10130 w 10130"/>
              <a:gd name="connsiteY49" fmla="*/ 5981 h 10000"/>
              <a:gd name="connsiteX50" fmla="*/ 10130 w 10130"/>
              <a:gd name="connsiteY50" fmla="*/ 4302 h 10000"/>
              <a:gd name="connsiteX51" fmla="*/ 10113 w 10130"/>
              <a:gd name="connsiteY51" fmla="*/ 3736 h 10000"/>
              <a:gd name="connsiteX0" fmla="*/ 10113 w 10130"/>
              <a:gd name="connsiteY0" fmla="*/ 3736 h 10000"/>
              <a:gd name="connsiteX1" fmla="*/ 9525 w 10130"/>
              <a:gd name="connsiteY1" fmla="*/ 2980 h 10000"/>
              <a:gd name="connsiteX2" fmla="*/ 8919 w 10130"/>
              <a:gd name="connsiteY2" fmla="*/ 2476 h 10000"/>
              <a:gd name="connsiteX3" fmla="*/ 8453 w 10130"/>
              <a:gd name="connsiteY3" fmla="*/ 2119 h 10000"/>
              <a:gd name="connsiteX4" fmla="*/ 7989 w 10130"/>
              <a:gd name="connsiteY4" fmla="*/ 1553 h 10000"/>
              <a:gd name="connsiteX5" fmla="*/ 7325 w 10130"/>
              <a:gd name="connsiteY5" fmla="*/ 630 h 10000"/>
              <a:gd name="connsiteX6" fmla="*/ 6568 w 10130"/>
              <a:gd name="connsiteY6" fmla="*/ 126 h 10000"/>
              <a:gd name="connsiteX7" fmla="*/ 5823 w 10130"/>
              <a:gd name="connsiteY7" fmla="*/ 126 h 10000"/>
              <a:gd name="connsiteX8" fmla="*/ 5357 w 10130"/>
              <a:gd name="connsiteY8" fmla="*/ 126 h 10000"/>
              <a:gd name="connsiteX9" fmla="*/ 4810 w 10130"/>
              <a:gd name="connsiteY9" fmla="*/ 399 h 10000"/>
              <a:gd name="connsiteX10" fmla="*/ 4088 w 10130"/>
              <a:gd name="connsiteY10" fmla="*/ 168 h 10000"/>
              <a:gd name="connsiteX11" fmla="*/ 3524 w 10130"/>
              <a:gd name="connsiteY11" fmla="*/ 0 h 10000"/>
              <a:gd name="connsiteX12" fmla="*/ 2861 w 10130"/>
              <a:gd name="connsiteY12" fmla="*/ 462 h 10000"/>
              <a:gd name="connsiteX13" fmla="*/ 2046 w 10130"/>
              <a:gd name="connsiteY13" fmla="*/ 1490 h 10000"/>
              <a:gd name="connsiteX14" fmla="*/ 1433 w 10130"/>
              <a:gd name="connsiteY14" fmla="*/ 2721 h 10000"/>
              <a:gd name="connsiteX15" fmla="*/ 792 w 10130"/>
              <a:gd name="connsiteY15" fmla="*/ 4026 h 10000"/>
              <a:gd name="connsiteX16" fmla="*/ 212 w 10130"/>
              <a:gd name="connsiteY16" fmla="*/ 5498 h 10000"/>
              <a:gd name="connsiteX17" fmla="*/ 6 w 10130"/>
              <a:gd name="connsiteY17" fmla="*/ 6581 h 10000"/>
              <a:gd name="connsiteX18" fmla="*/ 356 w 10130"/>
              <a:gd name="connsiteY18" fmla="*/ 7881 h 10000"/>
              <a:gd name="connsiteX19" fmla="*/ 537 w 10130"/>
              <a:gd name="connsiteY19" fmla="*/ 9898 h 10000"/>
              <a:gd name="connsiteX20" fmla="*/ 1618 w 10130"/>
              <a:gd name="connsiteY20" fmla="*/ 9996 h 10000"/>
              <a:gd name="connsiteX21" fmla="*/ 2219 w 10130"/>
              <a:gd name="connsiteY21" fmla="*/ 10000 h 10000"/>
              <a:gd name="connsiteX22" fmla="*/ 3172 w 10130"/>
              <a:gd name="connsiteY22" fmla="*/ 9949 h 10000"/>
              <a:gd name="connsiteX23" fmla="*/ 3824 w 10130"/>
              <a:gd name="connsiteY23" fmla="*/ 9678 h 10000"/>
              <a:gd name="connsiteX24" fmla="*/ 3390 w 10130"/>
              <a:gd name="connsiteY24" fmla="*/ 7702 h 10000"/>
              <a:gd name="connsiteX25" fmla="*/ 3367 w 10130"/>
              <a:gd name="connsiteY25" fmla="*/ 6673 h 10000"/>
              <a:gd name="connsiteX26" fmla="*/ 3523 w 10130"/>
              <a:gd name="connsiteY26" fmla="*/ 5262 h 10000"/>
              <a:gd name="connsiteX27" fmla="*/ 3890 w 10130"/>
              <a:gd name="connsiteY27" fmla="*/ 3727 h 10000"/>
              <a:gd name="connsiteX28" fmla="*/ 4277 w 10130"/>
              <a:gd name="connsiteY28" fmla="*/ 2808 h 10000"/>
              <a:gd name="connsiteX29" fmla="*/ 4716 w 10130"/>
              <a:gd name="connsiteY29" fmla="*/ 2466 h 10000"/>
              <a:gd name="connsiteX30" fmla="*/ 5497 w 10130"/>
              <a:gd name="connsiteY30" fmla="*/ 2589 h 10000"/>
              <a:gd name="connsiteX31" fmla="*/ 6077 w 10130"/>
              <a:gd name="connsiteY31" fmla="*/ 3275 h 10000"/>
              <a:gd name="connsiteX32" fmla="*/ 6527 w 10130"/>
              <a:gd name="connsiteY32" fmla="*/ 4233 h 10000"/>
              <a:gd name="connsiteX33" fmla="*/ 6859 w 10130"/>
              <a:gd name="connsiteY33" fmla="*/ 4701 h 10000"/>
              <a:gd name="connsiteX34" fmla="*/ 6976 w 10130"/>
              <a:gd name="connsiteY34" fmla="*/ 5624 h 10000"/>
              <a:gd name="connsiteX35" fmla="*/ 7068 w 10130"/>
              <a:gd name="connsiteY35" fmla="*/ 5981 h 10000"/>
              <a:gd name="connsiteX36" fmla="*/ 7051 w 10130"/>
              <a:gd name="connsiteY36" fmla="*/ 7198 h 10000"/>
              <a:gd name="connsiteX37" fmla="*/ 6993 w 10130"/>
              <a:gd name="connsiteY37" fmla="*/ 8394 h 10000"/>
              <a:gd name="connsiteX38" fmla="*/ 6818 w 10130"/>
              <a:gd name="connsiteY38" fmla="*/ 9087 h 10000"/>
              <a:gd name="connsiteX39" fmla="*/ 6620 w 10130"/>
              <a:gd name="connsiteY39" fmla="*/ 9716 h 10000"/>
              <a:gd name="connsiteX40" fmla="*/ 6876 w 10130"/>
              <a:gd name="connsiteY40" fmla="*/ 9779 h 10000"/>
              <a:gd name="connsiteX41" fmla="*/ 7365 w 10130"/>
              <a:gd name="connsiteY41" fmla="*/ 9191 h 10000"/>
              <a:gd name="connsiteX42" fmla="*/ 8006 w 10130"/>
              <a:gd name="connsiteY42" fmla="*/ 9087 h 10000"/>
              <a:gd name="connsiteX43" fmla="*/ 8378 w 10130"/>
              <a:gd name="connsiteY43" fmla="*/ 8688 h 10000"/>
              <a:gd name="connsiteX44" fmla="*/ 8919 w 10130"/>
              <a:gd name="connsiteY44" fmla="*/ 8499 h 10000"/>
              <a:gd name="connsiteX45" fmla="*/ 9425 w 10130"/>
              <a:gd name="connsiteY45" fmla="*/ 8625 h 10000"/>
              <a:gd name="connsiteX46" fmla="*/ 9897 w 10130"/>
              <a:gd name="connsiteY46" fmla="*/ 8499 h 10000"/>
              <a:gd name="connsiteX47" fmla="*/ 10089 w 10130"/>
              <a:gd name="connsiteY47" fmla="*/ 8268 h 10000"/>
              <a:gd name="connsiteX48" fmla="*/ 10113 w 10130"/>
              <a:gd name="connsiteY48" fmla="*/ 7135 h 10000"/>
              <a:gd name="connsiteX49" fmla="*/ 10130 w 10130"/>
              <a:gd name="connsiteY49" fmla="*/ 5981 h 10000"/>
              <a:gd name="connsiteX50" fmla="*/ 10130 w 10130"/>
              <a:gd name="connsiteY50" fmla="*/ 4302 h 10000"/>
              <a:gd name="connsiteX51" fmla="*/ 10113 w 10130"/>
              <a:gd name="connsiteY51" fmla="*/ 3736 h 10000"/>
              <a:gd name="connsiteX0" fmla="*/ 10113 w 10130"/>
              <a:gd name="connsiteY0" fmla="*/ 3736 h 10000"/>
              <a:gd name="connsiteX1" fmla="*/ 9525 w 10130"/>
              <a:gd name="connsiteY1" fmla="*/ 2980 h 10000"/>
              <a:gd name="connsiteX2" fmla="*/ 8919 w 10130"/>
              <a:gd name="connsiteY2" fmla="*/ 2476 h 10000"/>
              <a:gd name="connsiteX3" fmla="*/ 8453 w 10130"/>
              <a:gd name="connsiteY3" fmla="*/ 2119 h 10000"/>
              <a:gd name="connsiteX4" fmla="*/ 7989 w 10130"/>
              <a:gd name="connsiteY4" fmla="*/ 1553 h 10000"/>
              <a:gd name="connsiteX5" fmla="*/ 7325 w 10130"/>
              <a:gd name="connsiteY5" fmla="*/ 630 h 10000"/>
              <a:gd name="connsiteX6" fmla="*/ 6568 w 10130"/>
              <a:gd name="connsiteY6" fmla="*/ 126 h 10000"/>
              <a:gd name="connsiteX7" fmla="*/ 5823 w 10130"/>
              <a:gd name="connsiteY7" fmla="*/ 126 h 10000"/>
              <a:gd name="connsiteX8" fmla="*/ 5357 w 10130"/>
              <a:gd name="connsiteY8" fmla="*/ 126 h 10000"/>
              <a:gd name="connsiteX9" fmla="*/ 4810 w 10130"/>
              <a:gd name="connsiteY9" fmla="*/ 399 h 10000"/>
              <a:gd name="connsiteX10" fmla="*/ 4088 w 10130"/>
              <a:gd name="connsiteY10" fmla="*/ 168 h 10000"/>
              <a:gd name="connsiteX11" fmla="*/ 3524 w 10130"/>
              <a:gd name="connsiteY11" fmla="*/ 0 h 10000"/>
              <a:gd name="connsiteX12" fmla="*/ 2861 w 10130"/>
              <a:gd name="connsiteY12" fmla="*/ 462 h 10000"/>
              <a:gd name="connsiteX13" fmla="*/ 2046 w 10130"/>
              <a:gd name="connsiteY13" fmla="*/ 1490 h 10000"/>
              <a:gd name="connsiteX14" fmla="*/ 1433 w 10130"/>
              <a:gd name="connsiteY14" fmla="*/ 2721 h 10000"/>
              <a:gd name="connsiteX15" fmla="*/ 792 w 10130"/>
              <a:gd name="connsiteY15" fmla="*/ 4026 h 10000"/>
              <a:gd name="connsiteX16" fmla="*/ 212 w 10130"/>
              <a:gd name="connsiteY16" fmla="*/ 5498 h 10000"/>
              <a:gd name="connsiteX17" fmla="*/ 6 w 10130"/>
              <a:gd name="connsiteY17" fmla="*/ 6581 h 10000"/>
              <a:gd name="connsiteX18" fmla="*/ 356 w 10130"/>
              <a:gd name="connsiteY18" fmla="*/ 7881 h 10000"/>
              <a:gd name="connsiteX19" fmla="*/ 537 w 10130"/>
              <a:gd name="connsiteY19" fmla="*/ 9898 h 10000"/>
              <a:gd name="connsiteX20" fmla="*/ 1618 w 10130"/>
              <a:gd name="connsiteY20" fmla="*/ 9996 h 10000"/>
              <a:gd name="connsiteX21" fmla="*/ 2219 w 10130"/>
              <a:gd name="connsiteY21" fmla="*/ 10000 h 10000"/>
              <a:gd name="connsiteX22" fmla="*/ 3172 w 10130"/>
              <a:gd name="connsiteY22" fmla="*/ 9949 h 10000"/>
              <a:gd name="connsiteX23" fmla="*/ 3824 w 10130"/>
              <a:gd name="connsiteY23" fmla="*/ 9678 h 10000"/>
              <a:gd name="connsiteX24" fmla="*/ 3390 w 10130"/>
              <a:gd name="connsiteY24" fmla="*/ 7702 h 10000"/>
              <a:gd name="connsiteX25" fmla="*/ 3367 w 10130"/>
              <a:gd name="connsiteY25" fmla="*/ 6673 h 10000"/>
              <a:gd name="connsiteX26" fmla="*/ 3523 w 10130"/>
              <a:gd name="connsiteY26" fmla="*/ 5262 h 10000"/>
              <a:gd name="connsiteX27" fmla="*/ 3890 w 10130"/>
              <a:gd name="connsiteY27" fmla="*/ 3727 h 10000"/>
              <a:gd name="connsiteX28" fmla="*/ 4277 w 10130"/>
              <a:gd name="connsiteY28" fmla="*/ 2808 h 10000"/>
              <a:gd name="connsiteX29" fmla="*/ 4716 w 10130"/>
              <a:gd name="connsiteY29" fmla="*/ 2466 h 10000"/>
              <a:gd name="connsiteX30" fmla="*/ 5497 w 10130"/>
              <a:gd name="connsiteY30" fmla="*/ 2589 h 10000"/>
              <a:gd name="connsiteX31" fmla="*/ 6077 w 10130"/>
              <a:gd name="connsiteY31" fmla="*/ 3275 h 10000"/>
              <a:gd name="connsiteX32" fmla="*/ 6527 w 10130"/>
              <a:gd name="connsiteY32" fmla="*/ 4233 h 10000"/>
              <a:gd name="connsiteX33" fmla="*/ 6762 w 10130"/>
              <a:gd name="connsiteY33" fmla="*/ 4926 h 10000"/>
              <a:gd name="connsiteX34" fmla="*/ 6976 w 10130"/>
              <a:gd name="connsiteY34" fmla="*/ 5624 h 10000"/>
              <a:gd name="connsiteX35" fmla="*/ 7068 w 10130"/>
              <a:gd name="connsiteY35" fmla="*/ 5981 h 10000"/>
              <a:gd name="connsiteX36" fmla="*/ 7051 w 10130"/>
              <a:gd name="connsiteY36" fmla="*/ 7198 h 10000"/>
              <a:gd name="connsiteX37" fmla="*/ 6993 w 10130"/>
              <a:gd name="connsiteY37" fmla="*/ 8394 h 10000"/>
              <a:gd name="connsiteX38" fmla="*/ 6818 w 10130"/>
              <a:gd name="connsiteY38" fmla="*/ 9087 h 10000"/>
              <a:gd name="connsiteX39" fmla="*/ 6620 w 10130"/>
              <a:gd name="connsiteY39" fmla="*/ 9716 h 10000"/>
              <a:gd name="connsiteX40" fmla="*/ 6876 w 10130"/>
              <a:gd name="connsiteY40" fmla="*/ 9779 h 10000"/>
              <a:gd name="connsiteX41" fmla="*/ 7365 w 10130"/>
              <a:gd name="connsiteY41" fmla="*/ 9191 h 10000"/>
              <a:gd name="connsiteX42" fmla="*/ 8006 w 10130"/>
              <a:gd name="connsiteY42" fmla="*/ 9087 h 10000"/>
              <a:gd name="connsiteX43" fmla="*/ 8378 w 10130"/>
              <a:gd name="connsiteY43" fmla="*/ 8688 h 10000"/>
              <a:gd name="connsiteX44" fmla="*/ 8919 w 10130"/>
              <a:gd name="connsiteY44" fmla="*/ 8499 h 10000"/>
              <a:gd name="connsiteX45" fmla="*/ 9425 w 10130"/>
              <a:gd name="connsiteY45" fmla="*/ 8625 h 10000"/>
              <a:gd name="connsiteX46" fmla="*/ 9897 w 10130"/>
              <a:gd name="connsiteY46" fmla="*/ 8499 h 10000"/>
              <a:gd name="connsiteX47" fmla="*/ 10089 w 10130"/>
              <a:gd name="connsiteY47" fmla="*/ 8268 h 10000"/>
              <a:gd name="connsiteX48" fmla="*/ 10113 w 10130"/>
              <a:gd name="connsiteY48" fmla="*/ 7135 h 10000"/>
              <a:gd name="connsiteX49" fmla="*/ 10130 w 10130"/>
              <a:gd name="connsiteY49" fmla="*/ 5981 h 10000"/>
              <a:gd name="connsiteX50" fmla="*/ 10130 w 10130"/>
              <a:gd name="connsiteY50" fmla="*/ 4302 h 10000"/>
              <a:gd name="connsiteX51" fmla="*/ 10113 w 10130"/>
              <a:gd name="connsiteY51" fmla="*/ 3736 h 10000"/>
              <a:gd name="connsiteX0" fmla="*/ 10113 w 10130"/>
              <a:gd name="connsiteY0" fmla="*/ 3736 h 10000"/>
              <a:gd name="connsiteX1" fmla="*/ 9525 w 10130"/>
              <a:gd name="connsiteY1" fmla="*/ 2980 h 10000"/>
              <a:gd name="connsiteX2" fmla="*/ 8919 w 10130"/>
              <a:gd name="connsiteY2" fmla="*/ 2476 h 10000"/>
              <a:gd name="connsiteX3" fmla="*/ 8453 w 10130"/>
              <a:gd name="connsiteY3" fmla="*/ 2119 h 10000"/>
              <a:gd name="connsiteX4" fmla="*/ 7989 w 10130"/>
              <a:gd name="connsiteY4" fmla="*/ 1553 h 10000"/>
              <a:gd name="connsiteX5" fmla="*/ 7325 w 10130"/>
              <a:gd name="connsiteY5" fmla="*/ 630 h 10000"/>
              <a:gd name="connsiteX6" fmla="*/ 6568 w 10130"/>
              <a:gd name="connsiteY6" fmla="*/ 126 h 10000"/>
              <a:gd name="connsiteX7" fmla="*/ 5823 w 10130"/>
              <a:gd name="connsiteY7" fmla="*/ 126 h 10000"/>
              <a:gd name="connsiteX8" fmla="*/ 5357 w 10130"/>
              <a:gd name="connsiteY8" fmla="*/ 126 h 10000"/>
              <a:gd name="connsiteX9" fmla="*/ 4810 w 10130"/>
              <a:gd name="connsiteY9" fmla="*/ 399 h 10000"/>
              <a:gd name="connsiteX10" fmla="*/ 4088 w 10130"/>
              <a:gd name="connsiteY10" fmla="*/ 168 h 10000"/>
              <a:gd name="connsiteX11" fmla="*/ 3524 w 10130"/>
              <a:gd name="connsiteY11" fmla="*/ 0 h 10000"/>
              <a:gd name="connsiteX12" fmla="*/ 2861 w 10130"/>
              <a:gd name="connsiteY12" fmla="*/ 462 h 10000"/>
              <a:gd name="connsiteX13" fmla="*/ 2046 w 10130"/>
              <a:gd name="connsiteY13" fmla="*/ 1490 h 10000"/>
              <a:gd name="connsiteX14" fmla="*/ 1433 w 10130"/>
              <a:gd name="connsiteY14" fmla="*/ 2721 h 10000"/>
              <a:gd name="connsiteX15" fmla="*/ 792 w 10130"/>
              <a:gd name="connsiteY15" fmla="*/ 4026 h 10000"/>
              <a:gd name="connsiteX16" fmla="*/ 212 w 10130"/>
              <a:gd name="connsiteY16" fmla="*/ 5498 h 10000"/>
              <a:gd name="connsiteX17" fmla="*/ 6 w 10130"/>
              <a:gd name="connsiteY17" fmla="*/ 6581 h 10000"/>
              <a:gd name="connsiteX18" fmla="*/ 356 w 10130"/>
              <a:gd name="connsiteY18" fmla="*/ 7881 h 10000"/>
              <a:gd name="connsiteX19" fmla="*/ 537 w 10130"/>
              <a:gd name="connsiteY19" fmla="*/ 9898 h 10000"/>
              <a:gd name="connsiteX20" fmla="*/ 1618 w 10130"/>
              <a:gd name="connsiteY20" fmla="*/ 9996 h 10000"/>
              <a:gd name="connsiteX21" fmla="*/ 2219 w 10130"/>
              <a:gd name="connsiteY21" fmla="*/ 10000 h 10000"/>
              <a:gd name="connsiteX22" fmla="*/ 3172 w 10130"/>
              <a:gd name="connsiteY22" fmla="*/ 9949 h 10000"/>
              <a:gd name="connsiteX23" fmla="*/ 3824 w 10130"/>
              <a:gd name="connsiteY23" fmla="*/ 9678 h 10000"/>
              <a:gd name="connsiteX24" fmla="*/ 3390 w 10130"/>
              <a:gd name="connsiteY24" fmla="*/ 7702 h 10000"/>
              <a:gd name="connsiteX25" fmla="*/ 3367 w 10130"/>
              <a:gd name="connsiteY25" fmla="*/ 6673 h 10000"/>
              <a:gd name="connsiteX26" fmla="*/ 3523 w 10130"/>
              <a:gd name="connsiteY26" fmla="*/ 5262 h 10000"/>
              <a:gd name="connsiteX27" fmla="*/ 3890 w 10130"/>
              <a:gd name="connsiteY27" fmla="*/ 3727 h 10000"/>
              <a:gd name="connsiteX28" fmla="*/ 4277 w 10130"/>
              <a:gd name="connsiteY28" fmla="*/ 2808 h 10000"/>
              <a:gd name="connsiteX29" fmla="*/ 4716 w 10130"/>
              <a:gd name="connsiteY29" fmla="*/ 2466 h 10000"/>
              <a:gd name="connsiteX30" fmla="*/ 5497 w 10130"/>
              <a:gd name="connsiteY30" fmla="*/ 2589 h 10000"/>
              <a:gd name="connsiteX31" fmla="*/ 6077 w 10130"/>
              <a:gd name="connsiteY31" fmla="*/ 3275 h 10000"/>
              <a:gd name="connsiteX32" fmla="*/ 6527 w 10130"/>
              <a:gd name="connsiteY32" fmla="*/ 4233 h 10000"/>
              <a:gd name="connsiteX33" fmla="*/ 6762 w 10130"/>
              <a:gd name="connsiteY33" fmla="*/ 4926 h 10000"/>
              <a:gd name="connsiteX34" fmla="*/ 6976 w 10130"/>
              <a:gd name="connsiteY34" fmla="*/ 5624 h 10000"/>
              <a:gd name="connsiteX35" fmla="*/ 7068 w 10130"/>
              <a:gd name="connsiteY35" fmla="*/ 5981 h 10000"/>
              <a:gd name="connsiteX36" fmla="*/ 7051 w 10130"/>
              <a:gd name="connsiteY36" fmla="*/ 7198 h 10000"/>
              <a:gd name="connsiteX37" fmla="*/ 6993 w 10130"/>
              <a:gd name="connsiteY37" fmla="*/ 8394 h 10000"/>
              <a:gd name="connsiteX38" fmla="*/ 6818 w 10130"/>
              <a:gd name="connsiteY38" fmla="*/ 9087 h 10000"/>
              <a:gd name="connsiteX39" fmla="*/ 6620 w 10130"/>
              <a:gd name="connsiteY39" fmla="*/ 9716 h 10000"/>
              <a:gd name="connsiteX40" fmla="*/ 6876 w 10130"/>
              <a:gd name="connsiteY40" fmla="*/ 9779 h 10000"/>
              <a:gd name="connsiteX41" fmla="*/ 7365 w 10130"/>
              <a:gd name="connsiteY41" fmla="*/ 9191 h 10000"/>
              <a:gd name="connsiteX42" fmla="*/ 8006 w 10130"/>
              <a:gd name="connsiteY42" fmla="*/ 9087 h 10000"/>
              <a:gd name="connsiteX43" fmla="*/ 8378 w 10130"/>
              <a:gd name="connsiteY43" fmla="*/ 8688 h 10000"/>
              <a:gd name="connsiteX44" fmla="*/ 8919 w 10130"/>
              <a:gd name="connsiteY44" fmla="*/ 8499 h 10000"/>
              <a:gd name="connsiteX45" fmla="*/ 9425 w 10130"/>
              <a:gd name="connsiteY45" fmla="*/ 8625 h 10000"/>
              <a:gd name="connsiteX46" fmla="*/ 9897 w 10130"/>
              <a:gd name="connsiteY46" fmla="*/ 8499 h 10000"/>
              <a:gd name="connsiteX47" fmla="*/ 10089 w 10130"/>
              <a:gd name="connsiteY47" fmla="*/ 8268 h 10000"/>
              <a:gd name="connsiteX48" fmla="*/ 10113 w 10130"/>
              <a:gd name="connsiteY48" fmla="*/ 7135 h 10000"/>
              <a:gd name="connsiteX49" fmla="*/ 10130 w 10130"/>
              <a:gd name="connsiteY49" fmla="*/ 5981 h 10000"/>
              <a:gd name="connsiteX50" fmla="*/ 10130 w 10130"/>
              <a:gd name="connsiteY50" fmla="*/ 4302 h 10000"/>
              <a:gd name="connsiteX51" fmla="*/ 10113 w 10130"/>
              <a:gd name="connsiteY51" fmla="*/ 3736 h 10000"/>
              <a:gd name="connsiteX0" fmla="*/ 10113 w 10130"/>
              <a:gd name="connsiteY0" fmla="*/ 3736 h 10000"/>
              <a:gd name="connsiteX1" fmla="*/ 9525 w 10130"/>
              <a:gd name="connsiteY1" fmla="*/ 2980 h 10000"/>
              <a:gd name="connsiteX2" fmla="*/ 8919 w 10130"/>
              <a:gd name="connsiteY2" fmla="*/ 2476 h 10000"/>
              <a:gd name="connsiteX3" fmla="*/ 8453 w 10130"/>
              <a:gd name="connsiteY3" fmla="*/ 2119 h 10000"/>
              <a:gd name="connsiteX4" fmla="*/ 7989 w 10130"/>
              <a:gd name="connsiteY4" fmla="*/ 1553 h 10000"/>
              <a:gd name="connsiteX5" fmla="*/ 7325 w 10130"/>
              <a:gd name="connsiteY5" fmla="*/ 630 h 10000"/>
              <a:gd name="connsiteX6" fmla="*/ 6568 w 10130"/>
              <a:gd name="connsiteY6" fmla="*/ 126 h 10000"/>
              <a:gd name="connsiteX7" fmla="*/ 5823 w 10130"/>
              <a:gd name="connsiteY7" fmla="*/ 126 h 10000"/>
              <a:gd name="connsiteX8" fmla="*/ 5357 w 10130"/>
              <a:gd name="connsiteY8" fmla="*/ 126 h 10000"/>
              <a:gd name="connsiteX9" fmla="*/ 4810 w 10130"/>
              <a:gd name="connsiteY9" fmla="*/ 399 h 10000"/>
              <a:gd name="connsiteX10" fmla="*/ 4088 w 10130"/>
              <a:gd name="connsiteY10" fmla="*/ 168 h 10000"/>
              <a:gd name="connsiteX11" fmla="*/ 3524 w 10130"/>
              <a:gd name="connsiteY11" fmla="*/ 0 h 10000"/>
              <a:gd name="connsiteX12" fmla="*/ 2861 w 10130"/>
              <a:gd name="connsiteY12" fmla="*/ 462 h 10000"/>
              <a:gd name="connsiteX13" fmla="*/ 2046 w 10130"/>
              <a:gd name="connsiteY13" fmla="*/ 1490 h 10000"/>
              <a:gd name="connsiteX14" fmla="*/ 1433 w 10130"/>
              <a:gd name="connsiteY14" fmla="*/ 2721 h 10000"/>
              <a:gd name="connsiteX15" fmla="*/ 792 w 10130"/>
              <a:gd name="connsiteY15" fmla="*/ 4026 h 10000"/>
              <a:gd name="connsiteX16" fmla="*/ 212 w 10130"/>
              <a:gd name="connsiteY16" fmla="*/ 5498 h 10000"/>
              <a:gd name="connsiteX17" fmla="*/ 6 w 10130"/>
              <a:gd name="connsiteY17" fmla="*/ 6581 h 10000"/>
              <a:gd name="connsiteX18" fmla="*/ 356 w 10130"/>
              <a:gd name="connsiteY18" fmla="*/ 7881 h 10000"/>
              <a:gd name="connsiteX19" fmla="*/ 537 w 10130"/>
              <a:gd name="connsiteY19" fmla="*/ 9898 h 10000"/>
              <a:gd name="connsiteX20" fmla="*/ 1618 w 10130"/>
              <a:gd name="connsiteY20" fmla="*/ 9996 h 10000"/>
              <a:gd name="connsiteX21" fmla="*/ 2219 w 10130"/>
              <a:gd name="connsiteY21" fmla="*/ 10000 h 10000"/>
              <a:gd name="connsiteX22" fmla="*/ 3172 w 10130"/>
              <a:gd name="connsiteY22" fmla="*/ 9949 h 10000"/>
              <a:gd name="connsiteX23" fmla="*/ 3824 w 10130"/>
              <a:gd name="connsiteY23" fmla="*/ 9678 h 10000"/>
              <a:gd name="connsiteX24" fmla="*/ 3390 w 10130"/>
              <a:gd name="connsiteY24" fmla="*/ 7702 h 10000"/>
              <a:gd name="connsiteX25" fmla="*/ 3367 w 10130"/>
              <a:gd name="connsiteY25" fmla="*/ 6673 h 10000"/>
              <a:gd name="connsiteX26" fmla="*/ 3523 w 10130"/>
              <a:gd name="connsiteY26" fmla="*/ 5262 h 10000"/>
              <a:gd name="connsiteX27" fmla="*/ 3890 w 10130"/>
              <a:gd name="connsiteY27" fmla="*/ 3727 h 10000"/>
              <a:gd name="connsiteX28" fmla="*/ 4277 w 10130"/>
              <a:gd name="connsiteY28" fmla="*/ 2808 h 10000"/>
              <a:gd name="connsiteX29" fmla="*/ 4716 w 10130"/>
              <a:gd name="connsiteY29" fmla="*/ 2466 h 10000"/>
              <a:gd name="connsiteX30" fmla="*/ 5497 w 10130"/>
              <a:gd name="connsiteY30" fmla="*/ 2589 h 10000"/>
              <a:gd name="connsiteX31" fmla="*/ 6077 w 10130"/>
              <a:gd name="connsiteY31" fmla="*/ 3275 h 10000"/>
              <a:gd name="connsiteX32" fmla="*/ 6527 w 10130"/>
              <a:gd name="connsiteY32" fmla="*/ 4233 h 10000"/>
              <a:gd name="connsiteX33" fmla="*/ 6762 w 10130"/>
              <a:gd name="connsiteY33" fmla="*/ 4926 h 10000"/>
              <a:gd name="connsiteX34" fmla="*/ 6976 w 10130"/>
              <a:gd name="connsiteY34" fmla="*/ 5624 h 10000"/>
              <a:gd name="connsiteX35" fmla="*/ 7068 w 10130"/>
              <a:gd name="connsiteY35" fmla="*/ 5981 h 10000"/>
              <a:gd name="connsiteX36" fmla="*/ 7051 w 10130"/>
              <a:gd name="connsiteY36" fmla="*/ 7198 h 10000"/>
              <a:gd name="connsiteX37" fmla="*/ 6993 w 10130"/>
              <a:gd name="connsiteY37" fmla="*/ 8394 h 10000"/>
              <a:gd name="connsiteX38" fmla="*/ 6818 w 10130"/>
              <a:gd name="connsiteY38" fmla="*/ 9087 h 10000"/>
              <a:gd name="connsiteX39" fmla="*/ 6876 w 10130"/>
              <a:gd name="connsiteY39" fmla="*/ 9779 h 10000"/>
              <a:gd name="connsiteX40" fmla="*/ 7365 w 10130"/>
              <a:gd name="connsiteY40" fmla="*/ 9191 h 10000"/>
              <a:gd name="connsiteX41" fmla="*/ 8006 w 10130"/>
              <a:gd name="connsiteY41" fmla="*/ 9087 h 10000"/>
              <a:gd name="connsiteX42" fmla="*/ 8378 w 10130"/>
              <a:gd name="connsiteY42" fmla="*/ 8688 h 10000"/>
              <a:gd name="connsiteX43" fmla="*/ 8919 w 10130"/>
              <a:gd name="connsiteY43" fmla="*/ 8499 h 10000"/>
              <a:gd name="connsiteX44" fmla="*/ 9425 w 10130"/>
              <a:gd name="connsiteY44" fmla="*/ 8625 h 10000"/>
              <a:gd name="connsiteX45" fmla="*/ 9897 w 10130"/>
              <a:gd name="connsiteY45" fmla="*/ 8499 h 10000"/>
              <a:gd name="connsiteX46" fmla="*/ 10089 w 10130"/>
              <a:gd name="connsiteY46" fmla="*/ 8268 h 10000"/>
              <a:gd name="connsiteX47" fmla="*/ 10113 w 10130"/>
              <a:gd name="connsiteY47" fmla="*/ 7135 h 10000"/>
              <a:gd name="connsiteX48" fmla="*/ 10130 w 10130"/>
              <a:gd name="connsiteY48" fmla="*/ 5981 h 10000"/>
              <a:gd name="connsiteX49" fmla="*/ 10130 w 10130"/>
              <a:gd name="connsiteY49" fmla="*/ 4302 h 10000"/>
              <a:gd name="connsiteX50" fmla="*/ 10113 w 10130"/>
              <a:gd name="connsiteY50" fmla="*/ 3736 h 10000"/>
              <a:gd name="connsiteX0" fmla="*/ 10113 w 10130"/>
              <a:gd name="connsiteY0" fmla="*/ 3736 h 10000"/>
              <a:gd name="connsiteX1" fmla="*/ 9525 w 10130"/>
              <a:gd name="connsiteY1" fmla="*/ 2980 h 10000"/>
              <a:gd name="connsiteX2" fmla="*/ 8919 w 10130"/>
              <a:gd name="connsiteY2" fmla="*/ 2476 h 10000"/>
              <a:gd name="connsiteX3" fmla="*/ 8453 w 10130"/>
              <a:gd name="connsiteY3" fmla="*/ 2119 h 10000"/>
              <a:gd name="connsiteX4" fmla="*/ 7989 w 10130"/>
              <a:gd name="connsiteY4" fmla="*/ 1553 h 10000"/>
              <a:gd name="connsiteX5" fmla="*/ 7325 w 10130"/>
              <a:gd name="connsiteY5" fmla="*/ 630 h 10000"/>
              <a:gd name="connsiteX6" fmla="*/ 6568 w 10130"/>
              <a:gd name="connsiteY6" fmla="*/ 126 h 10000"/>
              <a:gd name="connsiteX7" fmla="*/ 5823 w 10130"/>
              <a:gd name="connsiteY7" fmla="*/ 126 h 10000"/>
              <a:gd name="connsiteX8" fmla="*/ 5357 w 10130"/>
              <a:gd name="connsiteY8" fmla="*/ 126 h 10000"/>
              <a:gd name="connsiteX9" fmla="*/ 4810 w 10130"/>
              <a:gd name="connsiteY9" fmla="*/ 399 h 10000"/>
              <a:gd name="connsiteX10" fmla="*/ 4088 w 10130"/>
              <a:gd name="connsiteY10" fmla="*/ 168 h 10000"/>
              <a:gd name="connsiteX11" fmla="*/ 3524 w 10130"/>
              <a:gd name="connsiteY11" fmla="*/ 0 h 10000"/>
              <a:gd name="connsiteX12" fmla="*/ 2861 w 10130"/>
              <a:gd name="connsiteY12" fmla="*/ 462 h 10000"/>
              <a:gd name="connsiteX13" fmla="*/ 2046 w 10130"/>
              <a:gd name="connsiteY13" fmla="*/ 1490 h 10000"/>
              <a:gd name="connsiteX14" fmla="*/ 1433 w 10130"/>
              <a:gd name="connsiteY14" fmla="*/ 2721 h 10000"/>
              <a:gd name="connsiteX15" fmla="*/ 792 w 10130"/>
              <a:gd name="connsiteY15" fmla="*/ 4026 h 10000"/>
              <a:gd name="connsiteX16" fmla="*/ 212 w 10130"/>
              <a:gd name="connsiteY16" fmla="*/ 5498 h 10000"/>
              <a:gd name="connsiteX17" fmla="*/ 6 w 10130"/>
              <a:gd name="connsiteY17" fmla="*/ 6581 h 10000"/>
              <a:gd name="connsiteX18" fmla="*/ 356 w 10130"/>
              <a:gd name="connsiteY18" fmla="*/ 7881 h 10000"/>
              <a:gd name="connsiteX19" fmla="*/ 537 w 10130"/>
              <a:gd name="connsiteY19" fmla="*/ 9898 h 10000"/>
              <a:gd name="connsiteX20" fmla="*/ 1618 w 10130"/>
              <a:gd name="connsiteY20" fmla="*/ 9996 h 10000"/>
              <a:gd name="connsiteX21" fmla="*/ 2219 w 10130"/>
              <a:gd name="connsiteY21" fmla="*/ 10000 h 10000"/>
              <a:gd name="connsiteX22" fmla="*/ 3172 w 10130"/>
              <a:gd name="connsiteY22" fmla="*/ 9949 h 10000"/>
              <a:gd name="connsiteX23" fmla="*/ 3824 w 10130"/>
              <a:gd name="connsiteY23" fmla="*/ 9678 h 10000"/>
              <a:gd name="connsiteX24" fmla="*/ 3390 w 10130"/>
              <a:gd name="connsiteY24" fmla="*/ 7702 h 10000"/>
              <a:gd name="connsiteX25" fmla="*/ 3367 w 10130"/>
              <a:gd name="connsiteY25" fmla="*/ 6673 h 10000"/>
              <a:gd name="connsiteX26" fmla="*/ 3523 w 10130"/>
              <a:gd name="connsiteY26" fmla="*/ 5262 h 10000"/>
              <a:gd name="connsiteX27" fmla="*/ 3890 w 10130"/>
              <a:gd name="connsiteY27" fmla="*/ 3727 h 10000"/>
              <a:gd name="connsiteX28" fmla="*/ 4277 w 10130"/>
              <a:gd name="connsiteY28" fmla="*/ 2808 h 10000"/>
              <a:gd name="connsiteX29" fmla="*/ 4716 w 10130"/>
              <a:gd name="connsiteY29" fmla="*/ 2466 h 10000"/>
              <a:gd name="connsiteX30" fmla="*/ 5497 w 10130"/>
              <a:gd name="connsiteY30" fmla="*/ 2589 h 10000"/>
              <a:gd name="connsiteX31" fmla="*/ 6077 w 10130"/>
              <a:gd name="connsiteY31" fmla="*/ 3275 h 10000"/>
              <a:gd name="connsiteX32" fmla="*/ 6527 w 10130"/>
              <a:gd name="connsiteY32" fmla="*/ 4233 h 10000"/>
              <a:gd name="connsiteX33" fmla="*/ 6762 w 10130"/>
              <a:gd name="connsiteY33" fmla="*/ 4926 h 10000"/>
              <a:gd name="connsiteX34" fmla="*/ 6976 w 10130"/>
              <a:gd name="connsiteY34" fmla="*/ 5624 h 10000"/>
              <a:gd name="connsiteX35" fmla="*/ 7068 w 10130"/>
              <a:gd name="connsiteY35" fmla="*/ 5981 h 10000"/>
              <a:gd name="connsiteX36" fmla="*/ 7051 w 10130"/>
              <a:gd name="connsiteY36" fmla="*/ 7198 h 10000"/>
              <a:gd name="connsiteX37" fmla="*/ 6993 w 10130"/>
              <a:gd name="connsiteY37" fmla="*/ 8394 h 10000"/>
              <a:gd name="connsiteX38" fmla="*/ 6818 w 10130"/>
              <a:gd name="connsiteY38" fmla="*/ 9087 h 10000"/>
              <a:gd name="connsiteX39" fmla="*/ 6876 w 10130"/>
              <a:gd name="connsiteY39" fmla="*/ 9779 h 10000"/>
              <a:gd name="connsiteX40" fmla="*/ 7365 w 10130"/>
              <a:gd name="connsiteY40" fmla="*/ 9191 h 10000"/>
              <a:gd name="connsiteX41" fmla="*/ 8006 w 10130"/>
              <a:gd name="connsiteY41" fmla="*/ 9087 h 10000"/>
              <a:gd name="connsiteX42" fmla="*/ 8378 w 10130"/>
              <a:gd name="connsiteY42" fmla="*/ 8688 h 10000"/>
              <a:gd name="connsiteX43" fmla="*/ 8919 w 10130"/>
              <a:gd name="connsiteY43" fmla="*/ 8499 h 10000"/>
              <a:gd name="connsiteX44" fmla="*/ 9425 w 10130"/>
              <a:gd name="connsiteY44" fmla="*/ 8625 h 10000"/>
              <a:gd name="connsiteX45" fmla="*/ 9897 w 10130"/>
              <a:gd name="connsiteY45" fmla="*/ 8499 h 10000"/>
              <a:gd name="connsiteX46" fmla="*/ 10089 w 10130"/>
              <a:gd name="connsiteY46" fmla="*/ 8268 h 10000"/>
              <a:gd name="connsiteX47" fmla="*/ 10113 w 10130"/>
              <a:gd name="connsiteY47" fmla="*/ 7135 h 10000"/>
              <a:gd name="connsiteX48" fmla="*/ 10130 w 10130"/>
              <a:gd name="connsiteY48" fmla="*/ 5981 h 10000"/>
              <a:gd name="connsiteX49" fmla="*/ 10130 w 10130"/>
              <a:gd name="connsiteY49" fmla="*/ 4302 h 10000"/>
              <a:gd name="connsiteX50" fmla="*/ 10113 w 10130"/>
              <a:gd name="connsiteY50" fmla="*/ 3736 h 10000"/>
              <a:gd name="connsiteX0" fmla="*/ 10113 w 10130"/>
              <a:gd name="connsiteY0" fmla="*/ 3736 h 10000"/>
              <a:gd name="connsiteX1" fmla="*/ 9525 w 10130"/>
              <a:gd name="connsiteY1" fmla="*/ 2980 h 10000"/>
              <a:gd name="connsiteX2" fmla="*/ 8919 w 10130"/>
              <a:gd name="connsiteY2" fmla="*/ 2476 h 10000"/>
              <a:gd name="connsiteX3" fmla="*/ 8453 w 10130"/>
              <a:gd name="connsiteY3" fmla="*/ 2119 h 10000"/>
              <a:gd name="connsiteX4" fmla="*/ 7989 w 10130"/>
              <a:gd name="connsiteY4" fmla="*/ 1553 h 10000"/>
              <a:gd name="connsiteX5" fmla="*/ 7325 w 10130"/>
              <a:gd name="connsiteY5" fmla="*/ 630 h 10000"/>
              <a:gd name="connsiteX6" fmla="*/ 6568 w 10130"/>
              <a:gd name="connsiteY6" fmla="*/ 126 h 10000"/>
              <a:gd name="connsiteX7" fmla="*/ 5823 w 10130"/>
              <a:gd name="connsiteY7" fmla="*/ 126 h 10000"/>
              <a:gd name="connsiteX8" fmla="*/ 5357 w 10130"/>
              <a:gd name="connsiteY8" fmla="*/ 126 h 10000"/>
              <a:gd name="connsiteX9" fmla="*/ 4810 w 10130"/>
              <a:gd name="connsiteY9" fmla="*/ 399 h 10000"/>
              <a:gd name="connsiteX10" fmla="*/ 4088 w 10130"/>
              <a:gd name="connsiteY10" fmla="*/ 168 h 10000"/>
              <a:gd name="connsiteX11" fmla="*/ 3524 w 10130"/>
              <a:gd name="connsiteY11" fmla="*/ 0 h 10000"/>
              <a:gd name="connsiteX12" fmla="*/ 2861 w 10130"/>
              <a:gd name="connsiteY12" fmla="*/ 462 h 10000"/>
              <a:gd name="connsiteX13" fmla="*/ 2046 w 10130"/>
              <a:gd name="connsiteY13" fmla="*/ 1490 h 10000"/>
              <a:gd name="connsiteX14" fmla="*/ 1433 w 10130"/>
              <a:gd name="connsiteY14" fmla="*/ 2721 h 10000"/>
              <a:gd name="connsiteX15" fmla="*/ 792 w 10130"/>
              <a:gd name="connsiteY15" fmla="*/ 4026 h 10000"/>
              <a:gd name="connsiteX16" fmla="*/ 212 w 10130"/>
              <a:gd name="connsiteY16" fmla="*/ 5498 h 10000"/>
              <a:gd name="connsiteX17" fmla="*/ 6 w 10130"/>
              <a:gd name="connsiteY17" fmla="*/ 6581 h 10000"/>
              <a:gd name="connsiteX18" fmla="*/ 356 w 10130"/>
              <a:gd name="connsiteY18" fmla="*/ 7881 h 10000"/>
              <a:gd name="connsiteX19" fmla="*/ 537 w 10130"/>
              <a:gd name="connsiteY19" fmla="*/ 9898 h 10000"/>
              <a:gd name="connsiteX20" fmla="*/ 1618 w 10130"/>
              <a:gd name="connsiteY20" fmla="*/ 9996 h 10000"/>
              <a:gd name="connsiteX21" fmla="*/ 2219 w 10130"/>
              <a:gd name="connsiteY21" fmla="*/ 10000 h 10000"/>
              <a:gd name="connsiteX22" fmla="*/ 3172 w 10130"/>
              <a:gd name="connsiteY22" fmla="*/ 9949 h 10000"/>
              <a:gd name="connsiteX23" fmla="*/ 3824 w 10130"/>
              <a:gd name="connsiteY23" fmla="*/ 9678 h 10000"/>
              <a:gd name="connsiteX24" fmla="*/ 3390 w 10130"/>
              <a:gd name="connsiteY24" fmla="*/ 7702 h 10000"/>
              <a:gd name="connsiteX25" fmla="*/ 3367 w 10130"/>
              <a:gd name="connsiteY25" fmla="*/ 6673 h 10000"/>
              <a:gd name="connsiteX26" fmla="*/ 3523 w 10130"/>
              <a:gd name="connsiteY26" fmla="*/ 5262 h 10000"/>
              <a:gd name="connsiteX27" fmla="*/ 3890 w 10130"/>
              <a:gd name="connsiteY27" fmla="*/ 3727 h 10000"/>
              <a:gd name="connsiteX28" fmla="*/ 4277 w 10130"/>
              <a:gd name="connsiteY28" fmla="*/ 2808 h 10000"/>
              <a:gd name="connsiteX29" fmla="*/ 4716 w 10130"/>
              <a:gd name="connsiteY29" fmla="*/ 2466 h 10000"/>
              <a:gd name="connsiteX30" fmla="*/ 5497 w 10130"/>
              <a:gd name="connsiteY30" fmla="*/ 2589 h 10000"/>
              <a:gd name="connsiteX31" fmla="*/ 6077 w 10130"/>
              <a:gd name="connsiteY31" fmla="*/ 3275 h 10000"/>
              <a:gd name="connsiteX32" fmla="*/ 6527 w 10130"/>
              <a:gd name="connsiteY32" fmla="*/ 4233 h 10000"/>
              <a:gd name="connsiteX33" fmla="*/ 6762 w 10130"/>
              <a:gd name="connsiteY33" fmla="*/ 4926 h 10000"/>
              <a:gd name="connsiteX34" fmla="*/ 6976 w 10130"/>
              <a:gd name="connsiteY34" fmla="*/ 5624 h 10000"/>
              <a:gd name="connsiteX35" fmla="*/ 7068 w 10130"/>
              <a:gd name="connsiteY35" fmla="*/ 5981 h 10000"/>
              <a:gd name="connsiteX36" fmla="*/ 7051 w 10130"/>
              <a:gd name="connsiteY36" fmla="*/ 7198 h 10000"/>
              <a:gd name="connsiteX37" fmla="*/ 6993 w 10130"/>
              <a:gd name="connsiteY37" fmla="*/ 8394 h 10000"/>
              <a:gd name="connsiteX38" fmla="*/ 6876 w 10130"/>
              <a:gd name="connsiteY38" fmla="*/ 9779 h 10000"/>
              <a:gd name="connsiteX39" fmla="*/ 7365 w 10130"/>
              <a:gd name="connsiteY39" fmla="*/ 9191 h 10000"/>
              <a:gd name="connsiteX40" fmla="*/ 8006 w 10130"/>
              <a:gd name="connsiteY40" fmla="*/ 9087 h 10000"/>
              <a:gd name="connsiteX41" fmla="*/ 8378 w 10130"/>
              <a:gd name="connsiteY41" fmla="*/ 8688 h 10000"/>
              <a:gd name="connsiteX42" fmla="*/ 8919 w 10130"/>
              <a:gd name="connsiteY42" fmla="*/ 8499 h 10000"/>
              <a:gd name="connsiteX43" fmla="*/ 9425 w 10130"/>
              <a:gd name="connsiteY43" fmla="*/ 8625 h 10000"/>
              <a:gd name="connsiteX44" fmla="*/ 9897 w 10130"/>
              <a:gd name="connsiteY44" fmla="*/ 8499 h 10000"/>
              <a:gd name="connsiteX45" fmla="*/ 10089 w 10130"/>
              <a:gd name="connsiteY45" fmla="*/ 8268 h 10000"/>
              <a:gd name="connsiteX46" fmla="*/ 10113 w 10130"/>
              <a:gd name="connsiteY46" fmla="*/ 7135 h 10000"/>
              <a:gd name="connsiteX47" fmla="*/ 10130 w 10130"/>
              <a:gd name="connsiteY47" fmla="*/ 5981 h 10000"/>
              <a:gd name="connsiteX48" fmla="*/ 10130 w 10130"/>
              <a:gd name="connsiteY48" fmla="*/ 4302 h 10000"/>
              <a:gd name="connsiteX49" fmla="*/ 10113 w 10130"/>
              <a:gd name="connsiteY49" fmla="*/ 3736 h 10000"/>
              <a:gd name="connsiteX0" fmla="*/ 10113 w 10130"/>
              <a:gd name="connsiteY0" fmla="*/ 3736 h 10000"/>
              <a:gd name="connsiteX1" fmla="*/ 9525 w 10130"/>
              <a:gd name="connsiteY1" fmla="*/ 2980 h 10000"/>
              <a:gd name="connsiteX2" fmla="*/ 8919 w 10130"/>
              <a:gd name="connsiteY2" fmla="*/ 2476 h 10000"/>
              <a:gd name="connsiteX3" fmla="*/ 8453 w 10130"/>
              <a:gd name="connsiteY3" fmla="*/ 2119 h 10000"/>
              <a:gd name="connsiteX4" fmla="*/ 7989 w 10130"/>
              <a:gd name="connsiteY4" fmla="*/ 1553 h 10000"/>
              <a:gd name="connsiteX5" fmla="*/ 7325 w 10130"/>
              <a:gd name="connsiteY5" fmla="*/ 630 h 10000"/>
              <a:gd name="connsiteX6" fmla="*/ 6568 w 10130"/>
              <a:gd name="connsiteY6" fmla="*/ 126 h 10000"/>
              <a:gd name="connsiteX7" fmla="*/ 5823 w 10130"/>
              <a:gd name="connsiteY7" fmla="*/ 126 h 10000"/>
              <a:gd name="connsiteX8" fmla="*/ 5357 w 10130"/>
              <a:gd name="connsiteY8" fmla="*/ 126 h 10000"/>
              <a:gd name="connsiteX9" fmla="*/ 4810 w 10130"/>
              <a:gd name="connsiteY9" fmla="*/ 399 h 10000"/>
              <a:gd name="connsiteX10" fmla="*/ 4088 w 10130"/>
              <a:gd name="connsiteY10" fmla="*/ 168 h 10000"/>
              <a:gd name="connsiteX11" fmla="*/ 3524 w 10130"/>
              <a:gd name="connsiteY11" fmla="*/ 0 h 10000"/>
              <a:gd name="connsiteX12" fmla="*/ 2861 w 10130"/>
              <a:gd name="connsiteY12" fmla="*/ 462 h 10000"/>
              <a:gd name="connsiteX13" fmla="*/ 2046 w 10130"/>
              <a:gd name="connsiteY13" fmla="*/ 1490 h 10000"/>
              <a:gd name="connsiteX14" fmla="*/ 1433 w 10130"/>
              <a:gd name="connsiteY14" fmla="*/ 2721 h 10000"/>
              <a:gd name="connsiteX15" fmla="*/ 792 w 10130"/>
              <a:gd name="connsiteY15" fmla="*/ 4026 h 10000"/>
              <a:gd name="connsiteX16" fmla="*/ 212 w 10130"/>
              <a:gd name="connsiteY16" fmla="*/ 5498 h 10000"/>
              <a:gd name="connsiteX17" fmla="*/ 6 w 10130"/>
              <a:gd name="connsiteY17" fmla="*/ 6581 h 10000"/>
              <a:gd name="connsiteX18" fmla="*/ 356 w 10130"/>
              <a:gd name="connsiteY18" fmla="*/ 7881 h 10000"/>
              <a:gd name="connsiteX19" fmla="*/ 537 w 10130"/>
              <a:gd name="connsiteY19" fmla="*/ 9898 h 10000"/>
              <a:gd name="connsiteX20" fmla="*/ 1618 w 10130"/>
              <a:gd name="connsiteY20" fmla="*/ 9996 h 10000"/>
              <a:gd name="connsiteX21" fmla="*/ 2219 w 10130"/>
              <a:gd name="connsiteY21" fmla="*/ 10000 h 10000"/>
              <a:gd name="connsiteX22" fmla="*/ 3172 w 10130"/>
              <a:gd name="connsiteY22" fmla="*/ 9949 h 10000"/>
              <a:gd name="connsiteX23" fmla="*/ 3824 w 10130"/>
              <a:gd name="connsiteY23" fmla="*/ 9678 h 10000"/>
              <a:gd name="connsiteX24" fmla="*/ 3390 w 10130"/>
              <a:gd name="connsiteY24" fmla="*/ 7702 h 10000"/>
              <a:gd name="connsiteX25" fmla="*/ 3367 w 10130"/>
              <a:gd name="connsiteY25" fmla="*/ 6673 h 10000"/>
              <a:gd name="connsiteX26" fmla="*/ 3523 w 10130"/>
              <a:gd name="connsiteY26" fmla="*/ 5262 h 10000"/>
              <a:gd name="connsiteX27" fmla="*/ 3890 w 10130"/>
              <a:gd name="connsiteY27" fmla="*/ 3727 h 10000"/>
              <a:gd name="connsiteX28" fmla="*/ 4277 w 10130"/>
              <a:gd name="connsiteY28" fmla="*/ 2808 h 10000"/>
              <a:gd name="connsiteX29" fmla="*/ 4716 w 10130"/>
              <a:gd name="connsiteY29" fmla="*/ 2466 h 10000"/>
              <a:gd name="connsiteX30" fmla="*/ 5497 w 10130"/>
              <a:gd name="connsiteY30" fmla="*/ 2589 h 10000"/>
              <a:gd name="connsiteX31" fmla="*/ 6077 w 10130"/>
              <a:gd name="connsiteY31" fmla="*/ 3275 h 10000"/>
              <a:gd name="connsiteX32" fmla="*/ 6527 w 10130"/>
              <a:gd name="connsiteY32" fmla="*/ 4233 h 10000"/>
              <a:gd name="connsiteX33" fmla="*/ 6762 w 10130"/>
              <a:gd name="connsiteY33" fmla="*/ 4926 h 10000"/>
              <a:gd name="connsiteX34" fmla="*/ 6976 w 10130"/>
              <a:gd name="connsiteY34" fmla="*/ 5624 h 10000"/>
              <a:gd name="connsiteX35" fmla="*/ 7068 w 10130"/>
              <a:gd name="connsiteY35" fmla="*/ 5981 h 10000"/>
              <a:gd name="connsiteX36" fmla="*/ 7051 w 10130"/>
              <a:gd name="connsiteY36" fmla="*/ 7198 h 10000"/>
              <a:gd name="connsiteX37" fmla="*/ 6993 w 10130"/>
              <a:gd name="connsiteY37" fmla="*/ 8394 h 10000"/>
              <a:gd name="connsiteX38" fmla="*/ 7155 w 10130"/>
              <a:gd name="connsiteY38" fmla="*/ 9210 h 10000"/>
              <a:gd name="connsiteX39" fmla="*/ 7365 w 10130"/>
              <a:gd name="connsiteY39" fmla="*/ 9191 h 10000"/>
              <a:gd name="connsiteX40" fmla="*/ 8006 w 10130"/>
              <a:gd name="connsiteY40" fmla="*/ 9087 h 10000"/>
              <a:gd name="connsiteX41" fmla="*/ 8378 w 10130"/>
              <a:gd name="connsiteY41" fmla="*/ 8688 h 10000"/>
              <a:gd name="connsiteX42" fmla="*/ 8919 w 10130"/>
              <a:gd name="connsiteY42" fmla="*/ 8499 h 10000"/>
              <a:gd name="connsiteX43" fmla="*/ 9425 w 10130"/>
              <a:gd name="connsiteY43" fmla="*/ 8625 h 10000"/>
              <a:gd name="connsiteX44" fmla="*/ 9897 w 10130"/>
              <a:gd name="connsiteY44" fmla="*/ 8499 h 10000"/>
              <a:gd name="connsiteX45" fmla="*/ 10089 w 10130"/>
              <a:gd name="connsiteY45" fmla="*/ 8268 h 10000"/>
              <a:gd name="connsiteX46" fmla="*/ 10113 w 10130"/>
              <a:gd name="connsiteY46" fmla="*/ 7135 h 10000"/>
              <a:gd name="connsiteX47" fmla="*/ 10130 w 10130"/>
              <a:gd name="connsiteY47" fmla="*/ 5981 h 10000"/>
              <a:gd name="connsiteX48" fmla="*/ 10130 w 10130"/>
              <a:gd name="connsiteY48" fmla="*/ 4302 h 10000"/>
              <a:gd name="connsiteX49" fmla="*/ 10113 w 10130"/>
              <a:gd name="connsiteY49" fmla="*/ 3736 h 10000"/>
              <a:gd name="connsiteX0" fmla="*/ 10113 w 10130"/>
              <a:gd name="connsiteY0" fmla="*/ 3736 h 10000"/>
              <a:gd name="connsiteX1" fmla="*/ 9525 w 10130"/>
              <a:gd name="connsiteY1" fmla="*/ 2980 h 10000"/>
              <a:gd name="connsiteX2" fmla="*/ 8919 w 10130"/>
              <a:gd name="connsiteY2" fmla="*/ 2476 h 10000"/>
              <a:gd name="connsiteX3" fmla="*/ 8453 w 10130"/>
              <a:gd name="connsiteY3" fmla="*/ 2119 h 10000"/>
              <a:gd name="connsiteX4" fmla="*/ 7989 w 10130"/>
              <a:gd name="connsiteY4" fmla="*/ 1553 h 10000"/>
              <a:gd name="connsiteX5" fmla="*/ 7325 w 10130"/>
              <a:gd name="connsiteY5" fmla="*/ 630 h 10000"/>
              <a:gd name="connsiteX6" fmla="*/ 6568 w 10130"/>
              <a:gd name="connsiteY6" fmla="*/ 126 h 10000"/>
              <a:gd name="connsiteX7" fmla="*/ 5823 w 10130"/>
              <a:gd name="connsiteY7" fmla="*/ 126 h 10000"/>
              <a:gd name="connsiteX8" fmla="*/ 5357 w 10130"/>
              <a:gd name="connsiteY8" fmla="*/ 126 h 10000"/>
              <a:gd name="connsiteX9" fmla="*/ 4810 w 10130"/>
              <a:gd name="connsiteY9" fmla="*/ 399 h 10000"/>
              <a:gd name="connsiteX10" fmla="*/ 4088 w 10130"/>
              <a:gd name="connsiteY10" fmla="*/ 168 h 10000"/>
              <a:gd name="connsiteX11" fmla="*/ 3524 w 10130"/>
              <a:gd name="connsiteY11" fmla="*/ 0 h 10000"/>
              <a:gd name="connsiteX12" fmla="*/ 2861 w 10130"/>
              <a:gd name="connsiteY12" fmla="*/ 462 h 10000"/>
              <a:gd name="connsiteX13" fmla="*/ 2046 w 10130"/>
              <a:gd name="connsiteY13" fmla="*/ 1490 h 10000"/>
              <a:gd name="connsiteX14" fmla="*/ 1433 w 10130"/>
              <a:gd name="connsiteY14" fmla="*/ 2721 h 10000"/>
              <a:gd name="connsiteX15" fmla="*/ 792 w 10130"/>
              <a:gd name="connsiteY15" fmla="*/ 4026 h 10000"/>
              <a:gd name="connsiteX16" fmla="*/ 212 w 10130"/>
              <a:gd name="connsiteY16" fmla="*/ 5498 h 10000"/>
              <a:gd name="connsiteX17" fmla="*/ 6 w 10130"/>
              <a:gd name="connsiteY17" fmla="*/ 6581 h 10000"/>
              <a:gd name="connsiteX18" fmla="*/ 356 w 10130"/>
              <a:gd name="connsiteY18" fmla="*/ 7881 h 10000"/>
              <a:gd name="connsiteX19" fmla="*/ 537 w 10130"/>
              <a:gd name="connsiteY19" fmla="*/ 9898 h 10000"/>
              <a:gd name="connsiteX20" fmla="*/ 1618 w 10130"/>
              <a:gd name="connsiteY20" fmla="*/ 9996 h 10000"/>
              <a:gd name="connsiteX21" fmla="*/ 2219 w 10130"/>
              <a:gd name="connsiteY21" fmla="*/ 10000 h 10000"/>
              <a:gd name="connsiteX22" fmla="*/ 3172 w 10130"/>
              <a:gd name="connsiteY22" fmla="*/ 9949 h 10000"/>
              <a:gd name="connsiteX23" fmla="*/ 3824 w 10130"/>
              <a:gd name="connsiteY23" fmla="*/ 9678 h 10000"/>
              <a:gd name="connsiteX24" fmla="*/ 3390 w 10130"/>
              <a:gd name="connsiteY24" fmla="*/ 7702 h 10000"/>
              <a:gd name="connsiteX25" fmla="*/ 3367 w 10130"/>
              <a:gd name="connsiteY25" fmla="*/ 6673 h 10000"/>
              <a:gd name="connsiteX26" fmla="*/ 3523 w 10130"/>
              <a:gd name="connsiteY26" fmla="*/ 5262 h 10000"/>
              <a:gd name="connsiteX27" fmla="*/ 3890 w 10130"/>
              <a:gd name="connsiteY27" fmla="*/ 3727 h 10000"/>
              <a:gd name="connsiteX28" fmla="*/ 4277 w 10130"/>
              <a:gd name="connsiteY28" fmla="*/ 2808 h 10000"/>
              <a:gd name="connsiteX29" fmla="*/ 4716 w 10130"/>
              <a:gd name="connsiteY29" fmla="*/ 2466 h 10000"/>
              <a:gd name="connsiteX30" fmla="*/ 5497 w 10130"/>
              <a:gd name="connsiteY30" fmla="*/ 2589 h 10000"/>
              <a:gd name="connsiteX31" fmla="*/ 6077 w 10130"/>
              <a:gd name="connsiteY31" fmla="*/ 3275 h 10000"/>
              <a:gd name="connsiteX32" fmla="*/ 6527 w 10130"/>
              <a:gd name="connsiteY32" fmla="*/ 4233 h 10000"/>
              <a:gd name="connsiteX33" fmla="*/ 6762 w 10130"/>
              <a:gd name="connsiteY33" fmla="*/ 4926 h 10000"/>
              <a:gd name="connsiteX34" fmla="*/ 6976 w 10130"/>
              <a:gd name="connsiteY34" fmla="*/ 5624 h 10000"/>
              <a:gd name="connsiteX35" fmla="*/ 7068 w 10130"/>
              <a:gd name="connsiteY35" fmla="*/ 5981 h 10000"/>
              <a:gd name="connsiteX36" fmla="*/ 7051 w 10130"/>
              <a:gd name="connsiteY36" fmla="*/ 7198 h 10000"/>
              <a:gd name="connsiteX37" fmla="*/ 7095 w 10130"/>
              <a:gd name="connsiteY37" fmla="*/ 8479 h 10000"/>
              <a:gd name="connsiteX38" fmla="*/ 7155 w 10130"/>
              <a:gd name="connsiteY38" fmla="*/ 9210 h 10000"/>
              <a:gd name="connsiteX39" fmla="*/ 7365 w 10130"/>
              <a:gd name="connsiteY39" fmla="*/ 9191 h 10000"/>
              <a:gd name="connsiteX40" fmla="*/ 8006 w 10130"/>
              <a:gd name="connsiteY40" fmla="*/ 9087 h 10000"/>
              <a:gd name="connsiteX41" fmla="*/ 8378 w 10130"/>
              <a:gd name="connsiteY41" fmla="*/ 8688 h 10000"/>
              <a:gd name="connsiteX42" fmla="*/ 8919 w 10130"/>
              <a:gd name="connsiteY42" fmla="*/ 8499 h 10000"/>
              <a:gd name="connsiteX43" fmla="*/ 9425 w 10130"/>
              <a:gd name="connsiteY43" fmla="*/ 8625 h 10000"/>
              <a:gd name="connsiteX44" fmla="*/ 9897 w 10130"/>
              <a:gd name="connsiteY44" fmla="*/ 8499 h 10000"/>
              <a:gd name="connsiteX45" fmla="*/ 10089 w 10130"/>
              <a:gd name="connsiteY45" fmla="*/ 8268 h 10000"/>
              <a:gd name="connsiteX46" fmla="*/ 10113 w 10130"/>
              <a:gd name="connsiteY46" fmla="*/ 7135 h 10000"/>
              <a:gd name="connsiteX47" fmla="*/ 10130 w 10130"/>
              <a:gd name="connsiteY47" fmla="*/ 5981 h 10000"/>
              <a:gd name="connsiteX48" fmla="*/ 10130 w 10130"/>
              <a:gd name="connsiteY48" fmla="*/ 4302 h 10000"/>
              <a:gd name="connsiteX49" fmla="*/ 10113 w 10130"/>
              <a:gd name="connsiteY49" fmla="*/ 3736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0130" h="10000">
                <a:moveTo>
                  <a:pt x="10113" y="3736"/>
                </a:moveTo>
                <a:lnTo>
                  <a:pt x="9525" y="2980"/>
                </a:lnTo>
                <a:lnTo>
                  <a:pt x="8919" y="2476"/>
                </a:lnTo>
                <a:lnTo>
                  <a:pt x="8453" y="2119"/>
                </a:lnTo>
                <a:lnTo>
                  <a:pt x="7989" y="1553"/>
                </a:lnTo>
                <a:lnTo>
                  <a:pt x="7325" y="630"/>
                </a:lnTo>
                <a:lnTo>
                  <a:pt x="6568" y="126"/>
                </a:lnTo>
                <a:lnTo>
                  <a:pt x="5823" y="126"/>
                </a:lnTo>
                <a:lnTo>
                  <a:pt x="5357" y="126"/>
                </a:lnTo>
                <a:lnTo>
                  <a:pt x="4810" y="399"/>
                </a:lnTo>
                <a:lnTo>
                  <a:pt x="4088" y="168"/>
                </a:lnTo>
                <a:lnTo>
                  <a:pt x="3524" y="0"/>
                </a:lnTo>
                <a:lnTo>
                  <a:pt x="2861" y="462"/>
                </a:lnTo>
                <a:lnTo>
                  <a:pt x="2046" y="1490"/>
                </a:lnTo>
                <a:lnTo>
                  <a:pt x="1433" y="2721"/>
                </a:lnTo>
                <a:lnTo>
                  <a:pt x="792" y="4026"/>
                </a:lnTo>
                <a:lnTo>
                  <a:pt x="212" y="5498"/>
                </a:lnTo>
                <a:cubicBezTo>
                  <a:pt x="268" y="5792"/>
                  <a:pt x="-50" y="6287"/>
                  <a:pt x="6" y="6581"/>
                </a:cubicBezTo>
                <a:cubicBezTo>
                  <a:pt x="38" y="6875"/>
                  <a:pt x="325" y="7588"/>
                  <a:pt x="356" y="7881"/>
                </a:cubicBezTo>
                <a:cubicBezTo>
                  <a:pt x="388" y="8559"/>
                  <a:pt x="505" y="9220"/>
                  <a:pt x="537" y="9898"/>
                </a:cubicBezTo>
                <a:lnTo>
                  <a:pt x="1618" y="9996"/>
                </a:lnTo>
                <a:lnTo>
                  <a:pt x="2219" y="10000"/>
                </a:lnTo>
                <a:lnTo>
                  <a:pt x="3172" y="9949"/>
                </a:lnTo>
                <a:lnTo>
                  <a:pt x="3824" y="9678"/>
                </a:lnTo>
                <a:cubicBezTo>
                  <a:pt x="3680" y="9019"/>
                  <a:pt x="3534" y="8361"/>
                  <a:pt x="3390" y="7702"/>
                </a:cubicBezTo>
                <a:cubicBezTo>
                  <a:pt x="3383" y="7359"/>
                  <a:pt x="3375" y="7016"/>
                  <a:pt x="3367" y="6673"/>
                </a:cubicBezTo>
                <a:cubicBezTo>
                  <a:pt x="3395" y="6156"/>
                  <a:pt x="3495" y="5780"/>
                  <a:pt x="3523" y="5262"/>
                </a:cubicBezTo>
                <a:cubicBezTo>
                  <a:pt x="3626" y="4702"/>
                  <a:pt x="3787" y="4287"/>
                  <a:pt x="3890" y="3727"/>
                </a:cubicBezTo>
                <a:cubicBezTo>
                  <a:pt x="3984" y="3289"/>
                  <a:pt x="4183" y="3246"/>
                  <a:pt x="4277" y="2808"/>
                </a:cubicBezTo>
                <a:lnTo>
                  <a:pt x="4716" y="2466"/>
                </a:lnTo>
                <a:lnTo>
                  <a:pt x="5497" y="2589"/>
                </a:lnTo>
                <a:lnTo>
                  <a:pt x="6077" y="3275"/>
                </a:lnTo>
                <a:lnTo>
                  <a:pt x="6527" y="4233"/>
                </a:lnTo>
                <a:cubicBezTo>
                  <a:pt x="6621" y="4512"/>
                  <a:pt x="6668" y="4646"/>
                  <a:pt x="6762" y="4926"/>
                </a:cubicBezTo>
                <a:cubicBezTo>
                  <a:pt x="6833" y="5159"/>
                  <a:pt x="6905" y="5391"/>
                  <a:pt x="6976" y="5624"/>
                </a:cubicBezTo>
                <a:cubicBezTo>
                  <a:pt x="7006" y="5743"/>
                  <a:pt x="7038" y="5862"/>
                  <a:pt x="7068" y="5981"/>
                </a:cubicBezTo>
                <a:cubicBezTo>
                  <a:pt x="7062" y="6387"/>
                  <a:pt x="7057" y="6792"/>
                  <a:pt x="7051" y="7198"/>
                </a:cubicBezTo>
                <a:cubicBezTo>
                  <a:pt x="7032" y="7597"/>
                  <a:pt x="7115" y="8080"/>
                  <a:pt x="7095" y="8479"/>
                </a:cubicBezTo>
                <a:cubicBezTo>
                  <a:pt x="7066" y="8909"/>
                  <a:pt x="7093" y="9077"/>
                  <a:pt x="7155" y="9210"/>
                </a:cubicBezTo>
                <a:lnTo>
                  <a:pt x="7365" y="9191"/>
                </a:lnTo>
                <a:lnTo>
                  <a:pt x="8006" y="9087"/>
                </a:lnTo>
                <a:lnTo>
                  <a:pt x="8378" y="8688"/>
                </a:lnTo>
                <a:lnTo>
                  <a:pt x="8919" y="8499"/>
                </a:lnTo>
                <a:lnTo>
                  <a:pt x="9425" y="8625"/>
                </a:lnTo>
                <a:lnTo>
                  <a:pt x="9897" y="8499"/>
                </a:lnTo>
                <a:lnTo>
                  <a:pt x="10089" y="8268"/>
                </a:lnTo>
                <a:cubicBezTo>
                  <a:pt x="10097" y="7891"/>
                  <a:pt x="10105" y="7512"/>
                  <a:pt x="10113" y="7135"/>
                </a:cubicBezTo>
                <a:cubicBezTo>
                  <a:pt x="10119" y="6750"/>
                  <a:pt x="10124" y="6365"/>
                  <a:pt x="10130" y="5981"/>
                </a:cubicBezTo>
                <a:lnTo>
                  <a:pt x="10130" y="4302"/>
                </a:lnTo>
                <a:cubicBezTo>
                  <a:pt x="10124" y="4113"/>
                  <a:pt x="10119" y="3924"/>
                  <a:pt x="10113" y="3736"/>
                </a:cubicBezTo>
                <a:close/>
              </a:path>
            </a:pathLst>
          </a:custGeom>
          <a:gradFill rotWithShape="1">
            <a:gsLst>
              <a:gs pos="0">
                <a:srgbClr val="00FFFF">
                  <a:alpha val="67000"/>
                </a:srgbClr>
              </a:gs>
              <a:gs pos="100000">
                <a:srgbClr val="00FFFF">
                  <a:gamma/>
                  <a:shade val="66275"/>
                  <a:invGamma/>
                  <a:alpha val="67999"/>
                </a:srgbClr>
              </a:gs>
            </a:gsLst>
            <a:path path="rect">
              <a:fillToRect l="50000" t="50000" r="50000" b="50000"/>
            </a:path>
          </a:gradFill>
          <a:ln w="9525">
            <a:solidFill>
              <a:srgbClr val="000000"/>
            </a:solidFill>
            <a:round/>
            <a:headEnd/>
            <a:tailEnd/>
          </a:ln>
        </p:spPr>
        <p:txBody>
          <a:bodyPr/>
          <a:lstStyle/>
          <a:p>
            <a:endParaRPr lang="en-GB" dirty="0"/>
          </a:p>
        </p:txBody>
      </p:sp>
      <p:sp>
        <p:nvSpPr>
          <p:cNvPr id="29" name="Freeform 21"/>
          <p:cNvSpPr>
            <a:spLocks/>
          </p:cNvSpPr>
          <p:nvPr/>
        </p:nvSpPr>
        <p:spPr bwMode="auto">
          <a:xfrm>
            <a:off x="1631950" y="4224311"/>
            <a:ext cx="165100" cy="255588"/>
          </a:xfrm>
          <a:custGeom>
            <a:avLst/>
            <a:gdLst/>
            <a:ahLst/>
            <a:cxnLst>
              <a:cxn ang="0">
                <a:pos x="0" y="0"/>
              </a:cxn>
              <a:cxn ang="0">
                <a:pos x="51" y="48"/>
              </a:cxn>
              <a:cxn ang="0">
                <a:pos x="78" y="96"/>
              </a:cxn>
              <a:cxn ang="0">
                <a:pos x="90" y="138"/>
              </a:cxn>
              <a:cxn ang="0">
                <a:pos x="93" y="177"/>
              </a:cxn>
            </a:cxnLst>
            <a:rect l="0" t="0" r="r" b="b"/>
            <a:pathLst>
              <a:path w="93" h="177">
                <a:moveTo>
                  <a:pt x="0" y="0"/>
                </a:moveTo>
                <a:cubicBezTo>
                  <a:pt x="19" y="16"/>
                  <a:pt x="38" y="32"/>
                  <a:pt x="51" y="48"/>
                </a:cubicBezTo>
                <a:cubicBezTo>
                  <a:pt x="64" y="64"/>
                  <a:pt x="71" y="81"/>
                  <a:pt x="78" y="96"/>
                </a:cubicBezTo>
                <a:cubicBezTo>
                  <a:pt x="85" y="111"/>
                  <a:pt x="88" y="125"/>
                  <a:pt x="90" y="138"/>
                </a:cubicBezTo>
                <a:cubicBezTo>
                  <a:pt x="92" y="151"/>
                  <a:pt x="92" y="164"/>
                  <a:pt x="93" y="177"/>
                </a:cubicBezTo>
              </a:path>
            </a:pathLst>
          </a:custGeom>
          <a:noFill/>
          <a:ln w="9525">
            <a:solidFill>
              <a:srgbClr val="000000"/>
            </a:solidFill>
            <a:round/>
            <a:headEnd/>
            <a:tailEnd/>
          </a:ln>
        </p:spPr>
        <p:txBody>
          <a:bodyPr/>
          <a:lstStyle/>
          <a:p>
            <a:endParaRPr lang="en-GB" dirty="0"/>
          </a:p>
        </p:txBody>
      </p:sp>
      <p:sp>
        <p:nvSpPr>
          <p:cNvPr id="30" name="Freeform 22"/>
          <p:cNvSpPr>
            <a:spLocks/>
          </p:cNvSpPr>
          <p:nvPr/>
        </p:nvSpPr>
        <p:spPr bwMode="auto">
          <a:xfrm>
            <a:off x="4078288" y="4151286"/>
            <a:ext cx="39688" cy="403226"/>
          </a:xfrm>
          <a:custGeom>
            <a:avLst/>
            <a:gdLst/>
            <a:ahLst/>
            <a:cxnLst>
              <a:cxn ang="0">
                <a:pos x="9" y="0"/>
              </a:cxn>
              <a:cxn ang="0">
                <a:pos x="21" y="87"/>
              </a:cxn>
              <a:cxn ang="0">
                <a:pos x="18" y="159"/>
              </a:cxn>
              <a:cxn ang="0">
                <a:pos x="12" y="219"/>
              </a:cxn>
              <a:cxn ang="0">
                <a:pos x="0" y="279"/>
              </a:cxn>
            </a:cxnLst>
            <a:rect l="0" t="0" r="r" b="b"/>
            <a:pathLst>
              <a:path w="22" h="279">
                <a:moveTo>
                  <a:pt x="9" y="0"/>
                </a:moveTo>
                <a:cubicBezTo>
                  <a:pt x="14" y="30"/>
                  <a:pt x="20" y="61"/>
                  <a:pt x="21" y="87"/>
                </a:cubicBezTo>
                <a:cubicBezTo>
                  <a:pt x="22" y="113"/>
                  <a:pt x="20" y="137"/>
                  <a:pt x="18" y="159"/>
                </a:cubicBezTo>
                <a:cubicBezTo>
                  <a:pt x="16" y="181"/>
                  <a:pt x="15" y="199"/>
                  <a:pt x="12" y="219"/>
                </a:cubicBezTo>
                <a:cubicBezTo>
                  <a:pt x="9" y="239"/>
                  <a:pt x="2" y="269"/>
                  <a:pt x="0" y="279"/>
                </a:cubicBezTo>
              </a:path>
            </a:pathLst>
          </a:custGeom>
          <a:noFill/>
          <a:ln w="9525">
            <a:solidFill>
              <a:srgbClr val="000000"/>
            </a:solidFill>
            <a:round/>
            <a:headEnd/>
            <a:tailEnd/>
          </a:ln>
        </p:spPr>
        <p:txBody>
          <a:bodyPr/>
          <a:lstStyle/>
          <a:p>
            <a:endParaRPr lang="en-GB" dirty="0"/>
          </a:p>
        </p:txBody>
      </p:sp>
      <p:sp>
        <p:nvSpPr>
          <p:cNvPr id="31" name="Freeform 23"/>
          <p:cNvSpPr>
            <a:spLocks/>
          </p:cNvSpPr>
          <p:nvPr/>
        </p:nvSpPr>
        <p:spPr bwMode="auto">
          <a:xfrm>
            <a:off x="793750" y="4276698"/>
            <a:ext cx="1871663" cy="571501"/>
          </a:xfrm>
          <a:custGeom>
            <a:avLst/>
            <a:gdLst/>
            <a:ahLst/>
            <a:cxnLst>
              <a:cxn ang="0">
                <a:pos x="427" y="0"/>
              </a:cxn>
              <a:cxn ang="0">
                <a:pos x="313" y="66"/>
              </a:cxn>
              <a:cxn ang="0">
                <a:pos x="223" y="103"/>
              </a:cxn>
              <a:cxn ang="0">
                <a:pos x="118" y="153"/>
              </a:cxn>
              <a:cxn ang="0">
                <a:pos x="61" y="189"/>
              </a:cxn>
              <a:cxn ang="0">
                <a:pos x="24" y="228"/>
              </a:cxn>
              <a:cxn ang="0">
                <a:pos x="0" y="250"/>
              </a:cxn>
              <a:cxn ang="0">
                <a:pos x="3" y="291"/>
              </a:cxn>
              <a:cxn ang="0">
                <a:pos x="47" y="305"/>
              </a:cxn>
              <a:cxn ang="0">
                <a:pos x="94" y="315"/>
              </a:cxn>
              <a:cxn ang="0">
                <a:pos x="144" y="332"/>
              </a:cxn>
              <a:cxn ang="0">
                <a:pos x="257" y="356"/>
              </a:cxn>
              <a:cxn ang="0">
                <a:pos x="421" y="360"/>
              </a:cxn>
              <a:cxn ang="0">
                <a:pos x="579" y="343"/>
              </a:cxn>
              <a:cxn ang="0">
                <a:pos x="679" y="329"/>
              </a:cxn>
              <a:cxn ang="0">
                <a:pos x="846" y="302"/>
              </a:cxn>
              <a:cxn ang="0">
                <a:pos x="1010" y="276"/>
              </a:cxn>
              <a:cxn ang="0">
                <a:pos x="1072" y="281"/>
              </a:cxn>
              <a:cxn ang="0">
                <a:pos x="1179" y="280"/>
              </a:cxn>
              <a:cxn ang="0">
                <a:pos x="1104" y="232"/>
              </a:cxn>
              <a:cxn ang="0">
                <a:pos x="1052" y="184"/>
              </a:cxn>
              <a:cxn ang="0">
                <a:pos x="804" y="169"/>
              </a:cxn>
              <a:cxn ang="0">
                <a:pos x="659" y="162"/>
              </a:cxn>
              <a:cxn ang="0">
                <a:pos x="553" y="159"/>
              </a:cxn>
              <a:cxn ang="0">
                <a:pos x="510" y="151"/>
              </a:cxn>
              <a:cxn ang="0">
                <a:pos x="499" y="81"/>
              </a:cxn>
              <a:cxn ang="0">
                <a:pos x="469" y="33"/>
              </a:cxn>
              <a:cxn ang="0">
                <a:pos x="427" y="0"/>
              </a:cxn>
            </a:cxnLst>
            <a:rect l="0" t="0" r="r" b="b"/>
            <a:pathLst>
              <a:path w="1179" h="360">
                <a:moveTo>
                  <a:pt x="427" y="0"/>
                </a:moveTo>
                <a:lnTo>
                  <a:pt x="313" y="66"/>
                </a:lnTo>
                <a:lnTo>
                  <a:pt x="223" y="103"/>
                </a:lnTo>
                <a:lnTo>
                  <a:pt x="118" y="153"/>
                </a:lnTo>
                <a:lnTo>
                  <a:pt x="61" y="189"/>
                </a:lnTo>
                <a:lnTo>
                  <a:pt x="24" y="228"/>
                </a:lnTo>
                <a:lnTo>
                  <a:pt x="0" y="250"/>
                </a:lnTo>
                <a:lnTo>
                  <a:pt x="3" y="291"/>
                </a:lnTo>
                <a:lnTo>
                  <a:pt x="47" y="305"/>
                </a:lnTo>
                <a:lnTo>
                  <a:pt x="94" y="315"/>
                </a:lnTo>
                <a:lnTo>
                  <a:pt x="144" y="332"/>
                </a:lnTo>
                <a:lnTo>
                  <a:pt x="257" y="356"/>
                </a:lnTo>
                <a:lnTo>
                  <a:pt x="421" y="360"/>
                </a:lnTo>
                <a:lnTo>
                  <a:pt x="579" y="343"/>
                </a:lnTo>
                <a:lnTo>
                  <a:pt x="679" y="329"/>
                </a:lnTo>
                <a:lnTo>
                  <a:pt x="846" y="302"/>
                </a:lnTo>
                <a:lnTo>
                  <a:pt x="1010" y="276"/>
                </a:lnTo>
                <a:lnTo>
                  <a:pt x="1072" y="281"/>
                </a:lnTo>
                <a:lnTo>
                  <a:pt x="1179" y="280"/>
                </a:lnTo>
                <a:lnTo>
                  <a:pt x="1104" y="232"/>
                </a:lnTo>
                <a:lnTo>
                  <a:pt x="1052" y="184"/>
                </a:lnTo>
                <a:lnTo>
                  <a:pt x="804" y="169"/>
                </a:lnTo>
                <a:lnTo>
                  <a:pt x="659" y="162"/>
                </a:lnTo>
                <a:lnTo>
                  <a:pt x="553" y="159"/>
                </a:lnTo>
                <a:lnTo>
                  <a:pt x="510" y="151"/>
                </a:lnTo>
                <a:lnTo>
                  <a:pt x="499" y="81"/>
                </a:lnTo>
                <a:lnTo>
                  <a:pt x="469" y="33"/>
                </a:lnTo>
                <a:lnTo>
                  <a:pt x="427" y="0"/>
                </a:lnTo>
                <a:close/>
              </a:path>
            </a:pathLst>
          </a:custGeom>
          <a:gradFill rotWithShape="1">
            <a:gsLst>
              <a:gs pos="0">
                <a:srgbClr val="FFD9B3">
                  <a:gamma/>
                  <a:shade val="85882"/>
                  <a:invGamma/>
                </a:srgbClr>
              </a:gs>
              <a:gs pos="50000">
                <a:srgbClr val="FFD9B3"/>
              </a:gs>
              <a:gs pos="100000">
                <a:srgbClr val="FFD9B3">
                  <a:gamma/>
                  <a:shade val="85882"/>
                  <a:invGamma/>
                </a:srgbClr>
              </a:gs>
            </a:gsLst>
            <a:lin ang="5400000" scaled="1"/>
          </a:gradFill>
          <a:ln w="9525">
            <a:solidFill>
              <a:srgbClr val="000000"/>
            </a:solidFill>
            <a:round/>
            <a:headEnd/>
            <a:tailEnd/>
          </a:ln>
        </p:spPr>
        <p:txBody>
          <a:bodyPr/>
          <a:lstStyle/>
          <a:p>
            <a:endParaRPr lang="en-GB" dirty="0"/>
          </a:p>
        </p:txBody>
      </p:sp>
      <p:sp>
        <p:nvSpPr>
          <p:cNvPr id="32" name="Freeform 24"/>
          <p:cNvSpPr>
            <a:spLocks/>
          </p:cNvSpPr>
          <p:nvPr/>
        </p:nvSpPr>
        <p:spPr bwMode="auto">
          <a:xfrm>
            <a:off x="1371600" y="4524349"/>
            <a:ext cx="346075" cy="34925"/>
          </a:xfrm>
          <a:custGeom>
            <a:avLst/>
            <a:gdLst/>
            <a:ahLst/>
            <a:cxnLst>
              <a:cxn ang="0">
                <a:pos x="195" y="3"/>
              </a:cxn>
              <a:cxn ang="0">
                <a:pos x="123" y="3"/>
              </a:cxn>
              <a:cxn ang="0">
                <a:pos x="63" y="3"/>
              </a:cxn>
              <a:cxn ang="0">
                <a:pos x="0" y="24"/>
              </a:cxn>
            </a:cxnLst>
            <a:rect l="0" t="0" r="r" b="b"/>
            <a:pathLst>
              <a:path w="195" h="24">
                <a:moveTo>
                  <a:pt x="195" y="3"/>
                </a:moveTo>
                <a:cubicBezTo>
                  <a:pt x="170" y="3"/>
                  <a:pt x="145" y="3"/>
                  <a:pt x="123" y="3"/>
                </a:cubicBezTo>
                <a:cubicBezTo>
                  <a:pt x="101" y="3"/>
                  <a:pt x="83" y="0"/>
                  <a:pt x="63" y="3"/>
                </a:cubicBezTo>
                <a:cubicBezTo>
                  <a:pt x="43" y="6"/>
                  <a:pt x="21" y="15"/>
                  <a:pt x="0" y="24"/>
                </a:cubicBezTo>
              </a:path>
            </a:pathLst>
          </a:custGeom>
          <a:noFill/>
          <a:ln w="9525">
            <a:solidFill>
              <a:srgbClr val="000000"/>
            </a:solidFill>
            <a:round/>
            <a:headEnd/>
            <a:tailEnd/>
          </a:ln>
        </p:spPr>
        <p:txBody>
          <a:bodyPr/>
          <a:lstStyle/>
          <a:p>
            <a:endParaRPr lang="en-GB" dirty="0"/>
          </a:p>
        </p:txBody>
      </p:sp>
      <p:sp>
        <p:nvSpPr>
          <p:cNvPr id="33" name="Freeform 27"/>
          <p:cNvSpPr>
            <a:spLocks/>
          </p:cNvSpPr>
          <p:nvPr/>
        </p:nvSpPr>
        <p:spPr bwMode="auto">
          <a:xfrm>
            <a:off x="2971800" y="4646586"/>
            <a:ext cx="319088" cy="98425"/>
          </a:xfrm>
          <a:custGeom>
            <a:avLst/>
            <a:gdLst/>
            <a:ahLst/>
            <a:cxnLst>
              <a:cxn ang="0">
                <a:pos x="138" y="0"/>
              </a:cxn>
              <a:cxn ang="0">
                <a:pos x="162" y="15"/>
              </a:cxn>
              <a:cxn ang="0">
                <a:pos x="180" y="45"/>
              </a:cxn>
              <a:cxn ang="0">
                <a:pos x="144" y="69"/>
              </a:cxn>
              <a:cxn ang="0">
                <a:pos x="81" y="57"/>
              </a:cxn>
              <a:cxn ang="0">
                <a:pos x="45" y="48"/>
              </a:cxn>
              <a:cxn ang="0">
                <a:pos x="0" y="48"/>
              </a:cxn>
              <a:cxn ang="0">
                <a:pos x="54" y="18"/>
              </a:cxn>
              <a:cxn ang="0">
                <a:pos x="99" y="12"/>
              </a:cxn>
              <a:cxn ang="0">
                <a:pos x="120" y="12"/>
              </a:cxn>
              <a:cxn ang="0">
                <a:pos x="138" y="0"/>
              </a:cxn>
            </a:cxnLst>
            <a:rect l="0" t="0" r="r" b="b"/>
            <a:pathLst>
              <a:path w="180" h="69">
                <a:moveTo>
                  <a:pt x="138" y="0"/>
                </a:moveTo>
                <a:lnTo>
                  <a:pt x="162" y="15"/>
                </a:lnTo>
                <a:lnTo>
                  <a:pt x="180" y="45"/>
                </a:lnTo>
                <a:lnTo>
                  <a:pt x="144" y="69"/>
                </a:lnTo>
                <a:lnTo>
                  <a:pt x="81" y="57"/>
                </a:lnTo>
                <a:lnTo>
                  <a:pt x="45" y="48"/>
                </a:lnTo>
                <a:lnTo>
                  <a:pt x="0" y="48"/>
                </a:lnTo>
                <a:lnTo>
                  <a:pt x="54" y="18"/>
                </a:lnTo>
                <a:cubicBezTo>
                  <a:pt x="91" y="11"/>
                  <a:pt x="76" y="12"/>
                  <a:pt x="99" y="12"/>
                </a:cubicBezTo>
                <a:lnTo>
                  <a:pt x="120" y="12"/>
                </a:lnTo>
                <a:lnTo>
                  <a:pt x="138" y="0"/>
                </a:lnTo>
                <a:close/>
              </a:path>
            </a:pathLst>
          </a:custGeom>
          <a:solidFill>
            <a:srgbClr val="FFCC99"/>
          </a:solidFill>
          <a:ln w="9525">
            <a:solidFill>
              <a:srgbClr val="000000"/>
            </a:solidFill>
            <a:round/>
            <a:headEnd/>
            <a:tailEnd/>
          </a:ln>
        </p:spPr>
        <p:txBody>
          <a:bodyPr/>
          <a:lstStyle/>
          <a:p>
            <a:endParaRPr lang="en-GB" dirty="0"/>
          </a:p>
        </p:txBody>
      </p:sp>
      <p:sp>
        <p:nvSpPr>
          <p:cNvPr id="34" name="Freeform 38"/>
          <p:cNvSpPr>
            <a:spLocks/>
          </p:cNvSpPr>
          <p:nvPr/>
        </p:nvSpPr>
        <p:spPr bwMode="auto">
          <a:xfrm>
            <a:off x="6324600" y="4454499"/>
            <a:ext cx="150813" cy="30163"/>
          </a:xfrm>
          <a:custGeom>
            <a:avLst/>
            <a:gdLst/>
            <a:ahLst/>
            <a:cxnLst>
              <a:cxn ang="0">
                <a:pos x="0" y="17"/>
              </a:cxn>
              <a:cxn ang="0">
                <a:pos x="96" y="5"/>
              </a:cxn>
              <a:cxn ang="0">
                <a:pos x="207" y="47"/>
              </a:cxn>
            </a:cxnLst>
            <a:rect l="0" t="0" r="r" b="b"/>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35" name="Freeform 39"/>
          <p:cNvSpPr>
            <a:spLocks/>
          </p:cNvSpPr>
          <p:nvPr/>
        </p:nvSpPr>
        <p:spPr bwMode="auto">
          <a:xfrm>
            <a:off x="6275388" y="4425924"/>
            <a:ext cx="150813" cy="30163"/>
          </a:xfrm>
          <a:custGeom>
            <a:avLst/>
            <a:gdLst/>
            <a:ahLst/>
            <a:cxnLst>
              <a:cxn ang="0">
                <a:pos x="0" y="17"/>
              </a:cxn>
              <a:cxn ang="0">
                <a:pos x="96" y="5"/>
              </a:cxn>
              <a:cxn ang="0">
                <a:pos x="207" y="47"/>
              </a:cxn>
            </a:cxnLst>
            <a:rect l="0" t="0" r="r" b="b"/>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36" name="Line 41"/>
          <p:cNvSpPr>
            <a:spLocks noChangeShapeType="1"/>
          </p:cNvSpPr>
          <p:nvPr/>
        </p:nvSpPr>
        <p:spPr bwMode="auto">
          <a:xfrm>
            <a:off x="1962150" y="4867249"/>
            <a:ext cx="3357563" cy="0"/>
          </a:xfrm>
          <a:prstGeom prst="line">
            <a:avLst/>
          </a:prstGeom>
          <a:noFill/>
          <a:ln w="19050">
            <a:solidFill>
              <a:srgbClr val="FF0000"/>
            </a:solidFill>
            <a:round/>
            <a:headEnd type="triangle" w="med" len="med"/>
            <a:tailEnd type="triangle" w="med" len="med"/>
          </a:ln>
        </p:spPr>
        <p:txBody>
          <a:bodyPr/>
          <a:lstStyle/>
          <a:p>
            <a:endParaRPr lang="en-GB" dirty="0"/>
          </a:p>
        </p:txBody>
      </p:sp>
      <p:sp>
        <p:nvSpPr>
          <p:cNvPr id="37" name="Freeform 28"/>
          <p:cNvSpPr>
            <a:spLocks/>
          </p:cNvSpPr>
          <p:nvPr/>
        </p:nvSpPr>
        <p:spPr bwMode="auto">
          <a:xfrm rot="863057">
            <a:off x="3082925" y="4302098"/>
            <a:ext cx="411163" cy="520701"/>
          </a:xfrm>
          <a:custGeom>
            <a:avLst/>
            <a:gdLst/>
            <a:ahLst/>
            <a:cxnLst>
              <a:cxn ang="0">
                <a:pos x="145" y="9"/>
              </a:cxn>
              <a:cxn ang="0">
                <a:pos x="166" y="57"/>
              </a:cxn>
              <a:cxn ang="0">
                <a:pos x="178" y="108"/>
              </a:cxn>
              <a:cxn ang="0">
                <a:pos x="184" y="138"/>
              </a:cxn>
              <a:cxn ang="0">
                <a:pos x="205" y="156"/>
              </a:cxn>
              <a:cxn ang="0">
                <a:pos x="229" y="177"/>
              </a:cxn>
              <a:cxn ang="0">
                <a:pos x="232" y="207"/>
              </a:cxn>
              <a:cxn ang="0">
                <a:pos x="202" y="234"/>
              </a:cxn>
              <a:cxn ang="0">
                <a:pos x="169" y="255"/>
              </a:cxn>
              <a:cxn ang="0">
                <a:pos x="136" y="297"/>
              </a:cxn>
              <a:cxn ang="0">
                <a:pos x="106" y="333"/>
              </a:cxn>
              <a:cxn ang="0">
                <a:pos x="73" y="354"/>
              </a:cxn>
              <a:cxn ang="0">
                <a:pos x="43" y="357"/>
              </a:cxn>
              <a:cxn ang="0">
                <a:pos x="37" y="360"/>
              </a:cxn>
              <a:cxn ang="0">
                <a:pos x="1" y="336"/>
              </a:cxn>
              <a:cxn ang="0">
                <a:pos x="1" y="162"/>
              </a:cxn>
              <a:cxn ang="0">
                <a:pos x="31" y="0"/>
              </a:cxn>
              <a:cxn ang="0">
                <a:pos x="145" y="9"/>
              </a:cxn>
            </a:cxnLst>
            <a:rect l="0" t="0" r="r" b="b"/>
            <a:pathLst>
              <a:path w="232" h="360">
                <a:moveTo>
                  <a:pt x="145" y="9"/>
                </a:moveTo>
                <a:lnTo>
                  <a:pt x="166" y="57"/>
                </a:lnTo>
                <a:lnTo>
                  <a:pt x="178" y="108"/>
                </a:lnTo>
                <a:lnTo>
                  <a:pt x="184" y="138"/>
                </a:lnTo>
                <a:lnTo>
                  <a:pt x="205" y="156"/>
                </a:lnTo>
                <a:lnTo>
                  <a:pt x="229" y="177"/>
                </a:lnTo>
                <a:lnTo>
                  <a:pt x="232" y="207"/>
                </a:lnTo>
                <a:lnTo>
                  <a:pt x="202" y="234"/>
                </a:lnTo>
                <a:lnTo>
                  <a:pt x="169" y="255"/>
                </a:lnTo>
                <a:lnTo>
                  <a:pt x="136" y="297"/>
                </a:lnTo>
                <a:lnTo>
                  <a:pt x="106" y="333"/>
                </a:lnTo>
                <a:cubicBezTo>
                  <a:pt x="95" y="340"/>
                  <a:pt x="85" y="349"/>
                  <a:pt x="73" y="354"/>
                </a:cubicBezTo>
                <a:cubicBezTo>
                  <a:pt x="64" y="358"/>
                  <a:pt x="53" y="355"/>
                  <a:pt x="43" y="357"/>
                </a:cubicBezTo>
                <a:cubicBezTo>
                  <a:pt x="41" y="357"/>
                  <a:pt x="39" y="359"/>
                  <a:pt x="37" y="360"/>
                </a:cubicBezTo>
                <a:cubicBezTo>
                  <a:pt x="0" y="338"/>
                  <a:pt x="1" y="353"/>
                  <a:pt x="1" y="336"/>
                </a:cubicBezTo>
                <a:lnTo>
                  <a:pt x="1" y="162"/>
                </a:lnTo>
                <a:lnTo>
                  <a:pt x="31" y="0"/>
                </a:lnTo>
                <a:lnTo>
                  <a:pt x="145" y="9"/>
                </a:lnTo>
                <a:close/>
              </a:path>
            </a:pathLst>
          </a:custGeom>
          <a:gradFill rotWithShape="1">
            <a:gsLst>
              <a:gs pos="0">
                <a:srgbClr val="FFD9B3">
                  <a:gamma/>
                  <a:shade val="85882"/>
                  <a:invGamma/>
                </a:srgbClr>
              </a:gs>
              <a:gs pos="50000">
                <a:srgbClr val="FFD9B3"/>
              </a:gs>
              <a:gs pos="100000">
                <a:srgbClr val="FFD9B3">
                  <a:gamma/>
                  <a:shade val="85882"/>
                  <a:invGamma/>
                </a:srgbClr>
              </a:gs>
            </a:gsLst>
            <a:lin ang="5400000" scaled="1"/>
          </a:gradFill>
          <a:ln w="9525">
            <a:solidFill>
              <a:srgbClr val="000000"/>
            </a:solidFill>
            <a:round/>
            <a:headEnd/>
            <a:tailEnd/>
          </a:ln>
        </p:spPr>
        <p:txBody>
          <a:bodyPr/>
          <a:lstStyle/>
          <a:p>
            <a:endParaRPr lang="en-GB" dirty="0"/>
          </a:p>
        </p:txBody>
      </p:sp>
      <p:sp>
        <p:nvSpPr>
          <p:cNvPr id="38" name="Freeform 29"/>
          <p:cNvSpPr>
            <a:spLocks/>
          </p:cNvSpPr>
          <p:nvPr/>
        </p:nvSpPr>
        <p:spPr bwMode="auto">
          <a:xfrm rot="753651">
            <a:off x="2387600" y="4041748"/>
            <a:ext cx="968375" cy="752476"/>
          </a:xfrm>
          <a:custGeom>
            <a:avLst/>
            <a:gdLst/>
            <a:ahLst/>
            <a:cxnLst>
              <a:cxn ang="0">
                <a:pos x="249" y="0"/>
              </a:cxn>
              <a:cxn ang="0">
                <a:pos x="186" y="9"/>
              </a:cxn>
              <a:cxn ang="0">
                <a:pos x="129" y="33"/>
              </a:cxn>
              <a:cxn ang="0">
                <a:pos x="84" y="63"/>
              </a:cxn>
              <a:cxn ang="0">
                <a:pos x="48" y="111"/>
              </a:cxn>
              <a:cxn ang="0">
                <a:pos x="21" y="162"/>
              </a:cxn>
              <a:cxn ang="0">
                <a:pos x="0" y="252"/>
              </a:cxn>
              <a:cxn ang="0">
                <a:pos x="3" y="309"/>
              </a:cxn>
              <a:cxn ang="0">
                <a:pos x="18" y="366"/>
              </a:cxn>
              <a:cxn ang="0">
                <a:pos x="72" y="426"/>
              </a:cxn>
              <a:cxn ang="0">
                <a:pos x="123" y="462"/>
              </a:cxn>
              <a:cxn ang="0">
                <a:pos x="183" y="498"/>
              </a:cxn>
              <a:cxn ang="0">
                <a:pos x="267" y="519"/>
              </a:cxn>
              <a:cxn ang="0">
                <a:pos x="327" y="516"/>
              </a:cxn>
              <a:cxn ang="0">
                <a:pos x="381" y="498"/>
              </a:cxn>
              <a:cxn ang="0">
                <a:pos x="429" y="471"/>
              </a:cxn>
              <a:cxn ang="0">
                <a:pos x="402" y="435"/>
              </a:cxn>
              <a:cxn ang="0">
                <a:pos x="420" y="384"/>
              </a:cxn>
              <a:cxn ang="0">
                <a:pos x="459" y="330"/>
              </a:cxn>
              <a:cxn ang="0">
                <a:pos x="447" y="273"/>
              </a:cxn>
              <a:cxn ang="0">
                <a:pos x="426" y="234"/>
              </a:cxn>
              <a:cxn ang="0">
                <a:pos x="432" y="162"/>
              </a:cxn>
              <a:cxn ang="0">
                <a:pos x="468" y="114"/>
              </a:cxn>
              <a:cxn ang="0">
                <a:pos x="492" y="111"/>
              </a:cxn>
              <a:cxn ang="0">
                <a:pos x="546" y="123"/>
              </a:cxn>
              <a:cxn ang="0">
                <a:pos x="483" y="57"/>
              </a:cxn>
              <a:cxn ang="0">
                <a:pos x="411" y="18"/>
              </a:cxn>
              <a:cxn ang="0">
                <a:pos x="312" y="0"/>
              </a:cxn>
              <a:cxn ang="0">
                <a:pos x="249" y="0"/>
              </a:cxn>
            </a:cxnLst>
            <a:rect l="0" t="0" r="r" b="b"/>
            <a:pathLst>
              <a:path w="546" h="519">
                <a:moveTo>
                  <a:pt x="249" y="0"/>
                </a:moveTo>
                <a:lnTo>
                  <a:pt x="186" y="9"/>
                </a:lnTo>
                <a:lnTo>
                  <a:pt x="129" y="33"/>
                </a:lnTo>
                <a:lnTo>
                  <a:pt x="84" y="63"/>
                </a:lnTo>
                <a:lnTo>
                  <a:pt x="48" y="111"/>
                </a:lnTo>
                <a:lnTo>
                  <a:pt x="21" y="162"/>
                </a:lnTo>
                <a:lnTo>
                  <a:pt x="0" y="252"/>
                </a:lnTo>
                <a:lnTo>
                  <a:pt x="3" y="309"/>
                </a:lnTo>
                <a:lnTo>
                  <a:pt x="18" y="366"/>
                </a:lnTo>
                <a:cubicBezTo>
                  <a:pt x="30" y="385"/>
                  <a:pt x="54" y="412"/>
                  <a:pt x="72" y="426"/>
                </a:cubicBezTo>
                <a:cubicBezTo>
                  <a:pt x="89" y="442"/>
                  <a:pt x="105" y="450"/>
                  <a:pt x="123" y="462"/>
                </a:cubicBezTo>
                <a:lnTo>
                  <a:pt x="183" y="498"/>
                </a:lnTo>
                <a:lnTo>
                  <a:pt x="267" y="519"/>
                </a:lnTo>
                <a:lnTo>
                  <a:pt x="327" y="516"/>
                </a:lnTo>
                <a:lnTo>
                  <a:pt x="381" y="498"/>
                </a:lnTo>
                <a:lnTo>
                  <a:pt x="429" y="471"/>
                </a:lnTo>
                <a:lnTo>
                  <a:pt x="402" y="435"/>
                </a:lnTo>
                <a:lnTo>
                  <a:pt x="420" y="384"/>
                </a:lnTo>
                <a:lnTo>
                  <a:pt x="459" y="330"/>
                </a:lnTo>
                <a:lnTo>
                  <a:pt x="447" y="273"/>
                </a:lnTo>
                <a:lnTo>
                  <a:pt x="426" y="234"/>
                </a:lnTo>
                <a:lnTo>
                  <a:pt x="432" y="162"/>
                </a:lnTo>
                <a:lnTo>
                  <a:pt x="468" y="114"/>
                </a:lnTo>
                <a:lnTo>
                  <a:pt x="492" y="111"/>
                </a:lnTo>
                <a:lnTo>
                  <a:pt x="546" y="123"/>
                </a:lnTo>
                <a:lnTo>
                  <a:pt x="483" y="57"/>
                </a:lnTo>
                <a:lnTo>
                  <a:pt x="411" y="18"/>
                </a:lnTo>
                <a:lnTo>
                  <a:pt x="312" y="0"/>
                </a:lnTo>
                <a:lnTo>
                  <a:pt x="249" y="0"/>
                </a:lnTo>
                <a:close/>
              </a:path>
            </a:pathLst>
          </a:custGeom>
          <a:gradFill rotWithShape="1">
            <a:gsLst>
              <a:gs pos="0">
                <a:srgbClr val="C0C0C0"/>
              </a:gs>
              <a:gs pos="100000">
                <a:srgbClr val="C0C0C0">
                  <a:gamma/>
                  <a:shade val="66275"/>
                  <a:invGamma/>
                </a:srgbClr>
              </a:gs>
            </a:gsLst>
            <a:path path="rect">
              <a:fillToRect l="50000" t="50000" r="50000" b="50000"/>
            </a:path>
          </a:gradFill>
          <a:ln w="9525">
            <a:solidFill>
              <a:srgbClr val="000000"/>
            </a:solidFill>
            <a:round/>
            <a:headEnd/>
            <a:tailEnd/>
          </a:ln>
        </p:spPr>
        <p:txBody>
          <a:bodyPr/>
          <a:lstStyle/>
          <a:p>
            <a:endParaRPr lang="en-GB" dirty="0"/>
          </a:p>
        </p:txBody>
      </p:sp>
      <p:grpSp>
        <p:nvGrpSpPr>
          <p:cNvPr id="39" name="Group 47"/>
          <p:cNvGrpSpPr>
            <a:grpSpLocks/>
          </p:cNvGrpSpPr>
          <p:nvPr/>
        </p:nvGrpSpPr>
        <p:grpSpPr bwMode="auto">
          <a:xfrm>
            <a:off x="3186113" y="4390998"/>
            <a:ext cx="177800" cy="336551"/>
            <a:chOff x="2126" y="1428"/>
            <a:chExt cx="112" cy="212"/>
          </a:xfrm>
        </p:grpSpPr>
        <p:sp>
          <p:nvSpPr>
            <p:cNvPr id="40" name="Freeform 48"/>
            <p:cNvSpPr>
              <a:spLocks/>
            </p:cNvSpPr>
            <p:nvPr/>
          </p:nvSpPr>
          <p:spPr bwMode="auto">
            <a:xfrm rot="274436">
              <a:off x="2130" y="1578"/>
              <a:ext cx="40" cy="49"/>
            </a:xfrm>
            <a:custGeom>
              <a:avLst/>
              <a:gdLst/>
              <a:ahLst/>
              <a:cxnLst>
                <a:cxn ang="0">
                  <a:pos x="30" y="0"/>
                </a:cxn>
                <a:cxn ang="0">
                  <a:pos x="36" y="30"/>
                </a:cxn>
                <a:cxn ang="0">
                  <a:pos x="0" y="42"/>
                </a:cxn>
              </a:cxnLst>
              <a:rect l="0" t="0" r="r" b="b"/>
              <a:pathLst>
                <a:path w="41" h="42">
                  <a:moveTo>
                    <a:pt x="30" y="0"/>
                  </a:moveTo>
                  <a:cubicBezTo>
                    <a:pt x="35" y="11"/>
                    <a:pt x="41" y="23"/>
                    <a:pt x="36" y="30"/>
                  </a:cubicBezTo>
                  <a:cubicBezTo>
                    <a:pt x="31" y="37"/>
                    <a:pt x="6" y="40"/>
                    <a:pt x="0" y="42"/>
                  </a:cubicBezTo>
                </a:path>
              </a:pathLst>
            </a:custGeom>
            <a:solidFill>
              <a:srgbClr val="FFFFFF"/>
            </a:solidFill>
            <a:ln w="9525" cmpd="sng">
              <a:solidFill>
                <a:srgbClr val="000000"/>
              </a:solidFill>
              <a:prstDash val="solid"/>
              <a:round/>
              <a:headEnd/>
              <a:tailEnd/>
            </a:ln>
            <a:effectLst/>
          </p:spPr>
          <p:txBody>
            <a:bodyPr/>
            <a:lstStyle/>
            <a:p>
              <a:endParaRPr lang="en-GB" dirty="0"/>
            </a:p>
          </p:txBody>
        </p:sp>
        <p:sp>
          <p:nvSpPr>
            <p:cNvPr id="41" name="Freeform 49"/>
            <p:cNvSpPr>
              <a:spLocks/>
            </p:cNvSpPr>
            <p:nvPr/>
          </p:nvSpPr>
          <p:spPr bwMode="auto">
            <a:xfrm rot="-949968">
              <a:off x="2203" y="1455"/>
              <a:ext cx="35" cy="39"/>
            </a:xfrm>
            <a:custGeom>
              <a:avLst/>
              <a:gdLst/>
              <a:ahLst/>
              <a:cxnLst>
                <a:cxn ang="0">
                  <a:pos x="30" y="0"/>
                </a:cxn>
                <a:cxn ang="0">
                  <a:pos x="36" y="30"/>
                </a:cxn>
                <a:cxn ang="0">
                  <a:pos x="0" y="42"/>
                </a:cxn>
              </a:cxnLst>
              <a:rect l="0" t="0" r="r" b="b"/>
              <a:pathLst>
                <a:path w="41" h="42">
                  <a:moveTo>
                    <a:pt x="30" y="0"/>
                  </a:moveTo>
                  <a:cubicBezTo>
                    <a:pt x="35" y="11"/>
                    <a:pt x="41" y="23"/>
                    <a:pt x="36" y="30"/>
                  </a:cubicBezTo>
                  <a:cubicBezTo>
                    <a:pt x="31" y="37"/>
                    <a:pt x="6" y="40"/>
                    <a:pt x="0" y="42"/>
                  </a:cubicBezTo>
                </a:path>
              </a:pathLst>
            </a:custGeom>
            <a:solidFill>
              <a:srgbClr val="FFFFFF"/>
            </a:solidFill>
            <a:ln w="9525" cmpd="sng">
              <a:solidFill>
                <a:srgbClr val="000000"/>
              </a:solidFill>
              <a:prstDash val="solid"/>
              <a:round/>
              <a:headEnd/>
              <a:tailEnd/>
            </a:ln>
            <a:effectLst/>
          </p:spPr>
          <p:txBody>
            <a:bodyPr/>
            <a:lstStyle/>
            <a:p>
              <a:endParaRPr lang="en-GB" dirty="0"/>
            </a:p>
          </p:txBody>
        </p:sp>
        <p:sp>
          <p:nvSpPr>
            <p:cNvPr id="42" name="Freeform 50"/>
            <p:cNvSpPr>
              <a:spLocks/>
            </p:cNvSpPr>
            <p:nvPr/>
          </p:nvSpPr>
          <p:spPr bwMode="auto">
            <a:xfrm rot="1632420">
              <a:off x="2126" y="1556"/>
              <a:ext cx="24" cy="84"/>
            </a:xfrm>
            <a:custGeom>
              <a:avLst/>
              <a:gdLst/>
              <a:ahLst/>
              <a:cxnLst>
                <a:cxn ang="0">
                  <a:pos x="21" y="0"/>
                </a:cxn>
                <a:cxn ang="0">
                  <a:pos x="21" y="45"/>
                </a:cxn>
                <a:cxn ang="0">
                  <a:pos x="0" y="84"/>
                </a:cxn>
              </a:cxnLst>
              <a:rect l="0" t="0" r="r" b="b"/>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a:effectLst/>
          </p:spPr>
          <p:txBody>
            <a:bodyPr/>
            <a:lstStyle/>
            <a:p>
              <a:endParaRPr lang="en-GB" dirty="0"/>
            </a:p>
          </p:txBody>
        </p:sp>
        <p:sp>
          <p:nvSpPr>
            <p:cNvPr id="43" name="Freeform 51"/>
            <p:cNvSpPr>
              <a:spLocks/>
            </p:cNvSpPr>
            <p:nvPr/>
          </p:nvSpPr>
          <p:spPr bwMode="auto">
            <a:xfrm>
              <a:off x="2199" y="1428"/>
              <a:ext cx="24" cy="84"/>
            </a:xfrm>
            <a:custGeom>
              <a:avLst/>
              <a:gdLst/>
              <a:ahLst/>
              <a:cxnLst>
                <a:cxn ang="0">
                  <a:pos x="21" y="0"/>
                </a:cxn>
                <a:cxn ang="0">
                  <a:pos x="21" y="45"/>
                </a:cxn>
                <a:cxn ang="0">
                  <a:pos x="0" y="84"/>
                </a:cxn>
              </a:cxnLst>
              <a:rect l="0" t="0" r="r" b="b"/>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a:effectLst/>
          </p:spPr>
          <p:txBody>
            <a:bodyPr/>
            <a:lstStyle/>
            <a:p>
              <a:endParaRPr lang="en-GB" dirty="0"/>
            </a:p>
          </p:txBody>
        </p:sp>
        <p:sp>
          <p:nvSpPr>
            <p:cNvPr id="44" name="Line 52"/>
            <p:cNvSpPr>
              <a:spLocks noChangeShapeType="1"/>
            </p:cNvSpPr>
            <p:nvPr/>
          </p:nvSpPr>
          <p:spPr bwMode="auto">
            <a:xfrm flipH="1">
              <a:off x="2150" y="1602"/>
              <a:ext cx="12" cy="14"/>
            </a:xfrm>
            <a:prstGeom prst="line">
              <a:avLst/>
            </a:prstGeom>
            <a:noFill/>
            <a:ln w="9525">
              <a:solidFill>
                <a:srgbClr val="000000"/>
              </a:solidFill>
              <a:round/>
              <a:headEnd/>
              <a:tailEnd/>
            </a:ln>
            <a:effectLst/>
          </p:spPr>
          <p:txBody>
            <a:bodyPr/>
            <a:lstStyle/>
            <a:p>
              <a:endParaRPr lang="en-GB" dirty="0"/>
            </a:p>
          </p:txBody>
        </p:sp>
        <p:sp>
          <p:nvSpPr>
            <p:cNvPr id="45" name="Line 53"/>
            <p:cNvSpPr>
              <a:spLocks noChangeShapeType="1"/>
            </p:cNvSpPr>
            <p:nvPr/>
          </p:nvSpPr>
          <p:spPr bwMode="auto">
            <a:xfrm flipH="1">
              <a:off x="2226" y="1471"/>
              <a:ext cx="4" cy="10"/>
            </a:xfrm>
            <a:prstGeom prst="line">
              <a:avLst/>
            </a:prstGeom>
            <a:noFill/>
            <a:ln w="9525">
              <a:solidFill>
                <a:srgbClr val="000000"/>
              </a:solidFill>
              <a:round/>
              <a:headEnd/>
              <a:tailEnd/>
            </a:ln>
            <a:effectLst/>
          </p:spPr>
          <p:txBody>
            <a:bodyPr/>
            <a:lstStyle/>
            <a:p>
              <a:endParaRPr lang="en-GB" dirty="0"/>
            </a:p>
          </p:txBody>
        </p:sp>
      </p:grpSp>
      <p:grpSp>
        <p:nvGrpSpPr>
          <p:cNvPr id="46" name="Group 45"/>
          <p:cNvGrpSpPr/>
          <p:nvPr/>
        </p:nvGrpSpPr>
        <p:grpSpPr>
          <a:xfrm>
            <a:off x="69850" y="4360042"/>
            <a:ext cx="8142287" cy="646331"/>
            <a:chOff x="69850" y="4300546"/>
            <a:chExt cx="8142287" cy="646331"/>
          </a:xfrm>
        </p:grpSpPr>
        <p:sp>
          <p:nvSpPr>
            <p:cNvPr id="47" name="Text Box 17"/>
            <p:cNvSpPr txBox="1">
              <a:spLocks noChangeArrowheads="1"/>
            </p:cNvSpPr>
            <p:nvPr/>
          </p:nvSpPr>
          <p:spPr bwMode="auto">
            <a:xfrm>
              <a:off x="69850" y="4300546"/>
              <a:ext cx="987425" cy="646331"/>
            </a:xfrm>
            <a:prstGeom prst="rect">
              <a:avLst/>
            </a:prstGeom>
            <a:noFill/>
            <a:ln w="9525">
              <a:noFill/>
              <a:miter lim="800000"/>
              <a:headEnd/>
              <a:tailEnd/>
            </a:ln>
            <a:effectLst/>
          </p:spPr>
          <p:txBody>
            <a:bodyPr>
              <a:spAutoFit/>
            </a:bodyPr>
            <a:lstStyle/>
            <a:p>
              <a:pPr algn="l">
                <a:spcBef>
                  <a:spcPct val="50000"/>
                </a:spcBef>
              </a:pPr>
              <a:r>
                <a:rPr lang="en-GB" sz="1200" dirty="0" smtClean="0">
                  <a:solidFill>
                    <a:srgbClr val="66FF33"/>
                  </a:solidFill>
                </a:rPr>
                <a:t>Draw Force  Line</a:t>
              </a:r>
              <a:endParaRPr lang="en-GB" sz="1200" dirty="0">
                <a:solidFill>
                  <a:srgbClr val="66FF33"/>
                </a:solidFill>
              </a:endParaRPr>
            </a:p>
          </p:txBody>
        </p:sp>
        <p:sp>
          <p:nvSpPr>
            <p:cNvPr id="48" name="Line 40"/>
            <p:cNvSpPr>
              <a:spLocks noChangeShapeType="1"/>
            </p:cNvSpPr>
            <p:nvPr/>
          </p:nvSpPr>
          <p:spPr bwMode="auto">
            <a:xfrm flipV="1">
              <a:off x="666750" y="4581534"/>
              <a:ext cx="7545387" cy="54768"/>
            </a:xfrm>
            <a:prstGeom prst="line">
              <a:avLst/>
            </a:prstGeom>
            <a:noFill/>
            <a:ln w="28575">
              <a:solidFill>
                <a:srgbClr val="66FF33"/>
              </a:solidFill>
              <a:prstDash val="solid"/>
              <a:round/>
              <a:headEnd/>
              <a:tailEnd/>
            </a:ln>
          </p:spPr>
          <p:txBody>
            <a:bodyPr/>
            <a:lstStyle/>
            <a:p>
              <a:endParaRPr lang="en-GB" dirty="0"/>
            </a:p>
          </p:txBody>
        </p:sp>
      </p:grpSp>
      <p:sp>
        <p:nvSpPr>
          <p:cNvPr id="49" name="Text Box 18"/>
          <p:cNvSpPr txBox="1">
            <a:spLocks noChangeArrowheads="1"/>
          </p:cNvSpPr>
          <p:nvPr/>
        </p:nvSpPr>
        <p:spPr bwMode="auto">
          <a:xfrm>
            <a:off x="458788" y="1607474"/>
            <a:ext cx="7961312" cy="1754326"/>
          </a:xfrm>
          <a:prstGeom prst="rect">
            <a:avLst/>
          </a:prstGeom>
          <a:noFill/>
          <a:ln w="9525">
            <a:noFill/>
            <a:miter lim="800000"/>
            <a:headEnd/>
            <a:tailEnd/>
          </a:ln>
          <a:effectLst/>
        </p:spPr>
        <p:txBody>
          <a:bodyPr wrap="square">
            <a:spAutoFit/>
          </a:bodyPr>
          <a:lstStyle/>
          <a:p>
            <a:pPr algn="l">
              <a:spcBef>
                <a:spcPct val="50000"/>
              </a:spcBef>
            </a:pPr>
            <a:r>
              <a:rPr lang="en-GB" sz="2400" b="0" dirty="0">
                <a:solidFill>
                  <a:schemeClr val="bg1"/>
                </a:solidFill>
              </a:rPr>
              <a:t>When an archer stands in line: the forces at the </a:t>
            </a:r>
            <a:r>
              <a:rPr lang="en-GB" sz="2400" b="0" dirty="0" smtClean="0">
                <a:solidFill>
                  <a:schemeClr val="bg1"/>
                </a:solidFill>
              </a:rPr>
              <a:t>string </a:t>
            </a:r>
            <a:r>
              <a:rPr lang="en-GB" sz="2400" b="0" dirty="0">
                <a:solidFill>
                  <a:schemeClr val="bg1"/>
                </a:solidFill>
              </a:rPr>
              <a:t>hand are in line with the arrow and the line of </a:t>
            </a:r>
            <a:r>
              <a:rPr lang="en-GB" sz="2400" b="0" dirty="0" smtClean="0">
                <a:solidFill>
                  <a:schemeClr val="bg1"/>
                </a:solidFill>
              </a:rPr>
              <a:t>force. </a:t>
            </a:r>
          </a:p>
          <a:p>
            <a:pPr algn="l">
              <a:spcBef>
                <a:spcPct val="50000"/>
              </a:spcBef>
            </a:pPr>
            <a:r>
              <a:rPr lang="en-GB" sz="2400" b="0" dirty="0" smtClean="0">
                <a:solidFill>
                  <a:schemeClr val="bg1"/>
                </a:solidFill>
              </a:rPr>
              <a:t>This allows the release to </a:t>
            </a:r>
            <a:r>
              <a:rPr lang="en-GB" sz="2400" b="0" dirty="0">
                <a:solidFill>
                  <a:schemeClr val="bg1"/>
                </a:solidFill>
              </a:rPr>
              <a:t>be </a:t>
            </a:r>
            <a:r>
              <a:rPr lang="en-GB" sz="2400" b="0" dirty="0" smtClean="0">
                <a:solidFill>
                  <a:schemeClr val="bg1"/>
                </a:solidFill>
              </a:rPr>
              <a:t>smooth and the backward movement of the string hand will be kept in line.</a:t>
            </a:r>
            <a:r>
              <a:rPr lang="en-GB" b="0" dirty="0" smtClean="0">
                <a:solidFill>
                  <a:schemeClr val="bg1"/>
                </a:solidFill>
              </a:rPr>
              <a:t> </a:t>
            </a:r>
            <a:endParaRPr lang="en-GB" b="0" dirty="0">
              <a:solidFill>
                <a:schemeClr val="bg1"/>
              </a:solidFill>
            </a:endParaRPr>
          </a:p>
        </p:txBody>
      </p:sp>
      <p:sp>
        <p:nvSpPr>
          <p:cNvPr id="50" name="Rectangle 2"/>
          <p:cNvSpPr txBox="1">
            <a:spLocks noChangeArrowheads="1"/>
          </p:cNvSpPr>
          <p:nvPr/>
        </p:nvSpPr>
        <p:spPr bwMode="auto">
          <a:xfrm>
            <a:off x="442913" y="832403"/>
            <a:ext cx="8229600" cy="5588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2800" b="1" i="0" u="none" strike="noStrike" kern="0" cap="none" spc="0" normalizeH="0" baseline="0" noProof="0" dirty="0" smtClean="0">
                <a:ln>
                  <a:noFill/>
                </a:ln>
                <a:solidFill>
                  <a:schemeClr val="bg1"/>
                </a:solidFill>
                <a:effectLst/>
                <a:uLnTx/>
                <a:uFillTx/>
                <a:latin typeface="+mj-lt"/>
                <a:ea typeface="+mj-ea"/>
                <a:cs typeface="+mj-cs"/>
              </a:rPr>
              <a:t>Analysing the Release </a:t>
            </a:r>
            <a:r>
              <a:rPr kumimoji="0" lang="en-GB" sz="2800" b="0" i="0" u="none" strike="noStrike" kern="0" cap="none" spc="0" normalizeH="0" baseline="0" noProof="0" dirty="0" smtClean="0">
                <a:ln>
                  <a:noFill/>
                </a:ln>
                <a:solidFill>
                  <a:schemeClr val="bg1"/>
                </a:solidFill>
                <a:effectLst/>
                <a:uLnTx/>
                <a:uFillTx/>
                <a:latin typeface="+mj-lt"/>
                <a:ea typeface="+mj-ea"/>
                <a:cs typeface="+mj-cs"/>
              </a:rPr>
              <a:t>(aerial view)</a:t>
            </a:r>
          </a:p>
        </p:txBody>
      </p:sp>
      <p:sp>
        <p:nvSpPr>
          <p:cNvPr id="51" name="TextBox 50"/>
          <p:cNvSpPr txBox="1"/>
          <p:nvPr/>
        </p:nvSpPr>
        <p:spPr>
          <a:xfrm>
            <a:off x="7867015" y="6604084"/>
            <a:ext cx="1273175" cy="253916"/>
          </a:xfrm>
          <a:prstGeom prst="rect">
            <a:avLst/>
          </a:prstGeom>
          <a:noFill/>
        </p:spPr>
        <p:txBody>
          <a:bodyPr wrap="square" rtlCol="0">
            <a:spAutoFit/>
          </a:bodyPr>
          <a:lstStyle/>
          <a:p>
            <a:pPr algn="r"/>
            <a:r>
              <a:rPr lang="en-GB" sz="1050" b="0" dirty="0" smtClean="0">
                <a:solidFill>
                  <a:schemeClr val="bg1"/>
                </a:solidFill>
              </a:rPr>
              <a:t>Ken Bearman</a:t>
            </a:r>
            <a:endParaRPr lang="en-GB" sz="1050" b="0" dirty="0">
              <a:solidFill>
                <a:schemeClr val="bg1"/>
              </a:solidFill>
            </a:endParaRPr>
          </a:p>
        </p:txBody>
      </p:sp>
    </p:spTree>
    <p:extLst>
      <p:ext uri="{BB962C8B-B14F-4D97-AF65-F5344CB8AC3E}">
        <p14:creationId xmlns:p14="http://schemas.microsoft.com/office/powerpoint/2010/main" val="1937092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395288" y="1052736"/>
            <a:ext cx="8229600" cy="2241434"/>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nSpc>
                <a:spcPct val="90000"/>
              </a:lnSpc>
              <a:buFontTx/>
              <a:buNone/>
            </a:pPr>
            <a:r>
              <a:rPr lang="en-GB" sz="2400" b="0" dirty="0" smtClean="0">
                <a:solidFill>
                  <a:schemeClr val="bg1"/>
                </a:solidFill>
              </a:rPr>
              <a:t>Unfortunately, few archers are so well aligned.</a:t>
            </a:r>
            <a:r>
              <a:rPr lang="en-GB" b="0" dirty="0" smtClean="0">
                <a:solidFill>
                  <a:schemeClr val="bg1"/>
                </a:solidFill>
              </a:rPr>
              <a:t> </a:t>
            </a:r>
            <a:r>
              <a:rPr lang="en-GB" sz="2400" b="0" dirty="0" smtClean="0">
                <a:solidFill>
                  <a:schemeClr val="bg1"/>
                </a:solidFill>
              </a:rPr>
              <a:t>Note the angle between the drawing forearm and the line of force i.e. “Power Line”. </a:t>
            </a:r>
          </a:p>
          <a:p>
            <a:pPr marL="0" indent="0">
              <a:lnSpc>
                <a:spcPct val="90000"/>
              </a:lnSpc>
              <a:buFontTx/>
              <a:buNone/>
            </a:pPr>
            <a:r>
              <a:rPr lang="en-GB" sz="2400" b="0" dirty="0" smtClean="0">
                <a:solidFill>
                  <a:schemeClr val="bg1"/>
                </a:solidFill>
              </a:rPr>
              <a:t>This angle can be very detrimental to an archer’s hold and release. </a:t>
            </a:r>
          </a:p>
          <a:p>
            <a:pPr marL="0" indent="0">
              <a:lnSpc>
                <a:spcPct val="90000"/>
              </a:lnSpc>
              <a:buFontTx/>
              <a:buNone/>
            </a:pPr>
            <a:r>
              <a:rPr lang="en-GB" sz="2400" b="0" dirty="0" smtClean="0">
                <a:solidFill>
                  <a:schemeClr val="bg1"/>
                </a:solidFill>
              </a:rPr>
              <a:t>The muscles in the arm must be used to counteract the force applied by the Power line. </a:t>
            </a:r>
            <a:endParaRPr lang="en-GB" sz="2400" b="0" dirty="0">
              <a:solidFill>
                <a:schemeClr val="bg1"/>
              </a:solidFill>
            </a:endParaRPr>
          </a:p>
        </p:txBody>
      </p:sp>
      <p:sp>
        <p:nvSpPr>
          <p:cNvPr id="3" name="Freeform 48"/>
          <p:cNvSpPr>
            <a:spLocks/>
          </p:cNvSpPr>
          <p:nvPr/>
        </p:nvSpPr>
        <p:spPr bwMode="auto">
          <a:xfrm>
            <a:off x="4259263" y="4304274"/>
            <a:ext cx="2305050" cy="377825"/>
          </a:xfrm>
          <a:custGeom>
            <a:avLst/>
            <a:gdLst/>
            <a:ahLst/>
            <a:cxnLst>
              <a:cxn ang="0">
                <a:pos x="2764" y="324"/>
              </a:cxn>
              <a:cxn ang="0">
                <a:pos x="2417" y="440"/>
              </a:cxn>
              <a:cxn ang="0">
                <a:pos x="2351" y="420"/>
              </a:cxn>
              <a:cxn ang="0">
                <a:pos x="2027" y="351"/>
              </a:cxn>
              <a:cxn ang="0">
                <a:pos x="1733" y="276"/>
              </a:cxn>
              <a:cxn ang="0">
                <a:pos x="1444" y="187"/>
              </a:cxn>
              <a:cxn ang="0">
                <a:pos x="1283" y="146"/>
              </a:cxn>
              <a:cxn ang="0">
                <a:pos x="1084" y="106"/>
              </a:cxn>
              <a:cxn ang="0">
                <a:pos x="871" y="78"/>
              </a:cxn>
              <a:cxn ang="0">
                <a:pos x="684" y="61"/>
              </a:cxn>
              <a:cxn ang="0">
                <a:pos x="520" y="61"/>
              </a:cxn>
              <a:cxn ang="0">
                <a:pos x="357" y="54"/>
              </a:cxn>
              <a:cxn ang="0">
                <a:pos x="203" y="27"/>
              </a:cxn>
              <a:cxn ang="0">
                <a:pos x="89" y="14"/>
              </a:cxn>
              <a:cxn ang="0">
                <a:pos x="9" y="0"/>
              </a:cxn>
              <a:cxn ang="0">
                <a:pos x="9" y="315"/>
              </a:cxn>
              <a:cxn ang="0">
                <a:pos x="0" y="526"/>
              </a:cxn>
              <a:cxn ang="0">
                <a:pos x="187" y="547"/>
              </a:cxn>
              <a:cxn ang="0">
                <a:pos x="342" y="574"/>
              </a:cxn>
              <a:cxn ang="0">
                <a:pos x="423" y="581"/>
              </a:cxn>
              <a:cxn ang="0">
                <a:pos x="505" y="595"/>
              </a:cxn>
              <a:cxn ang="0">
                <a:pos x="3147" y="561"/>
              </a:cxn>
              <a:cxn ang="0">
                <a:pos x="3162" y="522"/>
              </a:cxn>
              <a:cxn ang="0">
                <a:pos x="3140" y="479"/>
              </a:cxn>
              <a:cxn ang="0">
                <a:pos x="2997" y="404"/>
              </a:cxn>
              <a:cxn ang="0">
                <a:pos x="2922" y="344"/>
              </a:cxn>
              <a:cxn ang="0">
                <a:pos x="2822" y="317"/>
              </a:cxn>
              <a:cxn ang="0">
                <a:pos x="2748" y="324"/>
              </a:cxn>
            </a:cxnLst>
            <a:rect l="0" t="0" r="r" b="b"/>
            <a:pathLst>
              <a:path w="3162" h="595">
                <a:moveTo>
                  <a:pt x="2764" y="324"/>
                </a:moveTo>
                <a:lnTo>
                  <a:pt x="2417" y="440"/>
                </a:lnTo>
                <a:lnTo>
                  <a:pt x="2351" y="420"/>
                </a:lnTo>
                <a:lnTo>
                  <a:pt x="2027" y="351"/>
                </a:lnTo>
                <a:lnTo>
                  <a:pt x="1733" y="276"/>
                </a:lnTo>
                <a:lnTo>
                  <a:pt x="1444" y="187"/>
                </a:lnTo>
                <a:cubicBezTo>
                  <a:pt x="1384" y="174"/>
                  <a:pt x="1343" y="160"/>
                  <a:pt x="1283" y="146"/>
                </a:cubicBezTo>
                <a:cubicBezTo>
                  <a:pt x="1223" y="131"/>
                  <a:pt x="1152" y="117"/>
                  <a:pt x="1084" y="106"/>
                </a:cubicBezTo>
                <a:lnTo>
                  <a:pt x="871" y="78"/>
                </a:lnTo>
                <a:lnTo>
                  <a:pt x="684" y="61"/>
                </a:lnTo>
                <a:lnTo>
                  <a:pt x="520" y="61"/>
                </a:lnTo>
                <a:lnTo>
                  <a:pt x="357" y="54"/>
                </a:lnTo>
                <a:lnTo>
                  <a:pt x="203" y="27"/>
                </a:lnTo>
                <a:lnTo>
                  <a:pt x="89" y="14"/>
                </a:lnTo>
                <a:lnTo>
                  <a:pt x="9" y="0"/>
                </a:lnTo>
                <a:lnTo>
                  <a:pt x="9" y="315"/>
                </a:lnTo>
                <a:lnTo>
                  <a:pt x="0" y="526"/>
                </a:lnTo>
                <a:lnTo>
                  <a:pt x="187" y="547"/>
                </a:lnTo>
                <a:lnTo>
                  <a:pt x="342" y="574"/>
                </a:lnTo>
                <a:lnTo>
                  <a:pt x="423" y="581"/>
                </a:lnTo>
                <a:lnTo>
                  <a:pt x="505" y="595"/>
                </a:lnTo>
                <a:lnTo>
                  <a:pt x="3147" y="561"/>
                </a:lnTo>
                <a:lnTo>
                  <a:pt x="3162" y="522"/>
                </a:lnTo>
                <a:lnTo>
                  <a:pt x="3140" y="479"/>
                </a:lnTo>
                <a:lnTo>
                  <a:pt x="2997" y="404"/>
                </a:lnTo>
                <a:lnTo>
                  <a:pt x="2922" y="344"/>
                </a:lnTo>
                <a:lnTo>
                  <a:pt x="2822" y="317"/>
                </a:lnTo>
                <a:lnTo>
                  <a:pt x="2748" y="324"/>
                </a:lnTo>
              </a:path>
            </a:pathLst>
          </a:custGeom>
          <a:gradFill rotWithShape="1">
            <a:gsLst>
              <a:gs pos="0">
                <a:srgbClr val="FFD9B3">
                  <a:gamma/>
                  <a:shade val="85882"/>
                  <a:invGamma/>
                </a:srgbClr>
              </a:gs>
              <a:gs pos="50000">
                <a:srgbClr val="FFD9B3"/>
              </a:gs>
              <a:gs pos="100000">
                <a:srgbClr val="FFD9B3">
                  <a:gamma/>
                  <a:shade val="85882"/>
                  <a:invGamma/>
                </a:srgbClr>
              </a:gs>
            </a:gsLst>
            <a:lin ang="5400000" scaled="1"/>
          </a:gradFill>
          <a:ln w="9525">
            <a:solidFill>
              <a:srgbClr val="000000"/>
            </a:solidFill>
            <a:round/>
            <a:headEnd/>
            <a:tailEnd/>
          </a:ln>
        </p:spPr>
        <p:txBody>
          <a:bodyPr/>
          <a:lstStyle/>
          <a:p>
            <a:endParaRPr lang="en-GB" dirty="0"/>
          </a:p>
        </p:txBody>
      </p:sp>
      <p:sp>
        <p:nvSpPr>
          <p:cNvPr id="4" name="Freeform 54"/>
          <p:cNvSpPr>
            <a:spLocks/>
          </p:cNvSpPr>
          <p:nvPr/>
        </p:nvSpPr>
        <p:spPr bwMode="auto">
          <a:xfrm rot="21600000">
            <a:off x="6202363" y="4823386"/>
            <a:ext cx="282575" cy="57150"/>
          </a:xfrm>
          <a:custGeom>
            <a:avLst/>
            <a:gdLst/>
            <a:ahLst/>
            <a:cxnLst>
              <a:cxn ang="0">
                <a:pos x="0" y="6"/>
              </a:cxn>
              <a:cxn ang="0">
                <a:pos x="210" y="57"/>
              </a:cxn>
              <a:cxn ang="0">
                <a:pos x="237" y="45"/>
              </a:cxn>
              <a:cxn ang="0">
                <a:pos x="252" y="16"/>
              </a:cxn>
              <a:cxn ang="0">
                <a:pos x="225" y="0"/>
              </a:cxn>
              <a:cxn ang="0">
                <a:pos x="0" y="6"/>
              </a:cxn>
            </a:cxnLst>
            <a:rect l="0" t="0" r="r" b="b"/>
            <a:pathLst>
              <a:path w="252" h="57">
                <a:moveTo>
                  <a:pt x="0" y="6"/>
                </a:moveTo>
                <a:lnTo>
                  <a:pt x="210" y="57"/>
                </a:lnTo>
                <a:lnTo>
                  <a:pt x="237" y="45"/>
                </a:lnTo>
                <a:lnTo>
                  <a:pt x="252" y="16"/>
                </a:lnTo>
                <a:lnTo>
                  <a:pt x="225" y="0"/>
                </a:lnTo>
                <a:lnTo>
                  <a:pt x="0" y="6"/>
                </a:lnTo>
                <a:close/>
              </a:path>
            </a:pathLst>
          </a:custGeom>
          <a:solidFill>
            <a:srgbClr val="FFD9B3"/>
          </a:solidFill>
          <a:ln w="9525">
            <a:solidFill>
              <a:srgbClr val="000000"/>
            </a:solidFill>
            <a:round/>
            <a:headEnd/>
            <a:tailEnd/>
          </a:ln>
        </p:spPr>
        <p:txBody>
          <a:bodyPr/>
          <a:lstStyle/>
          <a:p>
            <a:endParaRPr lang="en-GB" dirty="0"/>
          </a:p>
        </p:txBody>
      </p:sp>
      <p:grpSp>
        <p:nvGrpSpPr>
          <p:cNvPr id="5" name="Group 109"/>
          <p:cNvGrpSpPr>
            <a:grpSpLocks/>
          </p:cNvGrpSpPr>
          <p:nvPr/>
        </p:nvGrpSpPr>
        <p:grpSpPr bwMode="auto">
          <a:xfrm>
            <a:off x="3452813" y="4147111"/>
            <a:ext cx="4711700" cy="1177925"/>
            <a:chOff x="2175" y="2040"/>
            <a:chExt cx="2968" cy="742"/>
          </a:xfrm>
        </p:grpSpPr>
        <p:sp>
          <p:nvSpPr>
            <p:cNvPr id="6" name="Line 83"/>
            <p:cNvSpPr>
              <a:spLocks noChangeShapeType="1"/>
            </p:cNvSpPr>
            <p:nvPr/>
          </p:nvSpPr>
          <p:spPr bwMode="auto">
            <a:xfrm rot="21600000">
              <a:off x="2175" y="2429"/>
              <a:ext cx="382" cy="0"/>
            </a:xfrm>
            <a:prstGeom prst="line">
              <a:avLst/>
            </a:prstGeom>
            <a:noFill/>
            <a:ln w="12700">
              <a:solidFill>
                <a:schemeClr val="bg1"/>
              </a:solidFill>
              <a:round/>
              <a:headEnd/>
              <a:tailEnd/>
            </a:ln>
          </p:spPr>
          <p:txBody>
            <a:bodyPr/>
            <a:lstStyle/>
            <a:p>
              <a:endParaRPr lang="en-GB" dirty="0"/>
            </a:p>
          </p:txBody>
        </p:sp>
        <p:sp>
          <p:nvSpPr>
            <p:cNvPr id="7" name="Freeform 84"/>
            <p:cNvSpPr>
              <a:spLocks/>
            </p:cNvSpPr>
            <p:nvPr/>
          </p:nvSpPr>
          <p:spPr bwMode="auto">
            <a:xfrm>
              <a:off x="2531" y="2357"/>
              <a:ext cx="1495" cy="111"/>
            </a:xfrm>
            <a:custGeom>
              <a:avLst/>
              <a:gdLst/>
              <a:ahLst/>
              <a:cxnLst>
                <a:cxn ang="0">
                  <a:pos x="1492" y="0"/>
                </a:cxn>
                <a:cxn ang="0">
                  <a:pos x="411" y="16"/>
                </a:cxn>
                <a:cxn ang="0">
                  <a:pos x="131" y="35"/>
                </a:cxn>
                <a:cxn ang="0">
                  <a:pos x="50" y="47"/>
                </a:cxn>
                <a:cxn ang="0">
                  <a:pos x="0" y="69"/>
                </a:cxn>
                <a:cxn ang="0">
                  <a:pos x="54" y="93"/>
                </a:cxn>
                <a:cxn ang="0">
                  <a:pos x="134" y="98"/>
                </a:cxn>
                <a:cxn ang="0">
                  <a:pos x="1495" y="111"/>
                </a:cxn>
              </a:cxnLst>
              <a:rect l="0" t="0" r="r" b="b"/>
              <a:pathLst>
                <a:path w="1495" h="111">
                  <a:moveTo>
                    <a:pt x="1492" y="0"/>
                  </a:moveTo>
                  <a:lnTo>
                    <a:pt x="411" y="16"/>
                  </a:lnTo>
                  <a:lnTo>
                    <a:pt x="131" y="35"/>
                  </a:lnTo>
                  <a:lnTo>
                    <a:pt x="50" y="47"/>
                  </a:lnTo>
                  <a:lnTo>
                    <a:pt x="0" y="69"/>
                  </a:lnTo>
                  <a:lnTo>
                    <a:pt x="54" y="93"/>
                  </a:lnTo>
                  <a:lnTo>
                    <a:pt x="134" y="98"/>
                  </a:lnTo>
                  <a:lnTo>
                    <a:pt x="1495" y="111"/>
                  </a:lnTo>
                </a:path>
              </a:pathLst>
            </a:custGeom>
            <a:gradFill rotWithShape="1">
              <a:gsLst>
                <a:gs pos="0">
                  <a:srgbClr val="C0C0C0"/>
                </a:gs>
                <a:gs pos="100000">
                  <a:srgbClr val="C0C0C0">
                    <a:gamma/>
                    <a:shade val="76078"/>
                    <a:invGamma/>
                  </a:srgbClr>
                </a:gs>
              </a:gsLst>
              <a:lin ang="0" scaled="1"/>
            </a:gradFill>
            <a:ln w="9525">
              <a:solidFill>
                <a:srgbClr val="000000"/>
              </a:solidFill>
              <a:round/>
              <a:headEnd/>
              <a:tailEnd/>
            </a:ln>
          </p:spPr>
          <p:txBody>
            <a:bodyPr/>
            <a:lstStyle/>
            <a:p>
              <a:endParaRPr lang="en-GB" dirty="0"/>
            </a:p>
          </p:txBody>
        </p:sp>
        <p:sp>
          <p:nvSpPr>
            <p:cNvPr id="8" name="Freeform 85"/>
            <p:cNvSpPr>
              <a:spLocks/>
            </p:cNvSpPr>
            <p:nvPr/>
          </p:nvSpPr>
          <p:spPr bwMode="auto">
            <a:xfrm rot="21600000">
              <a:off x="2615" y="2397"/>
              <a:ext cx="17" cy="52"/>
            </a:xfrm>
            <a:custGeom>
              <a:avLst/>
              <a:gdLst/>
              <a:ahLst/>
              <a:cxnLst>
                <a:cxn ang="0">
                  <a:pos x="0" y="0"/>
                </a:cxn>
                <a:cxn ang="0">
                  <a:pos x="15" y="30"/>
                </a:cxn>
                <a:cxn ang="0">
                  <a:pos x="0" y="60"/>
                </a:cxn>
              </a:cxnLst>
              <a:rect l="0" t="0" r="r" b="b"/>
              <a:pathLst>
                <a:path w="15" h="60">
                  <a:moveTo>
                    <a:pt x="0" y="0"/>
                  </a:moveTo>
                  <a:cubicBezTo>
                    <a:pt x="7" y="10"/>
                    <a:pt x="15" y="20"/>
                    <a:pt x="15" y="30"/>
                  </a:cubicBezTo>
                  <a:cubicBezTo>
                    <a:pt x="15" y="40"/>
                    <a:pt x="7" y="50"/>
                    <a:pt x="0" y="60"/>
                  </a:cubicBezTo>
                </a:path>
              </a:pathLst>
            </a:custGeom>
            <a:noFill/>
            <a:ln w="9525">
              <a:solidFill>
                <a:srgbClr val="000000"/>
              </a:solidFill>
              <a:round/>
              <a:headEnd/>
              <a:tailEnd/>
            </a:ln>
          </p:spPr>
          <p:txBody>
            <a:bodyPr/>
            <a:lstStyle/>
            <a:p>
              <a:endParaRPr lang="en-GB" dirty="0"/>
            </a:p>
          </p:txBody>
        </p:sp>
        <p:sp>
          <p:nvSpPr>
            <p:cNvPr id="9" name="Freeform 86"/>
            <p:cNvSpPr>
              <a:spLocks/>
            </p:cNvSpPr>
            <p:nvPr/>
          </p:nvSpPr>
          <p:spPr bwMode="auto">
            <a:xfrm rot="21600000">
              <a:off x="4026" y="2352"/>
              <a:ext cx="182" cy="129"/>
            </a:xfrm>
            <a:custGeom>
              <a:avLst/>
              <a:gdLst/>
              <a:ahLst/>
              <a:cxnLst>
                <a:cxn ang="0">
                  <a:pos x="0" y="0"/>
                </a:cxn>
                <a:cxn ang="0">
                  <a:pos x="4" y="210"/>
                </a:cxn>
                <a:cxn ang="0">
                  <a:pos x="107" y="210"/>
                </a:cxn>
                <a:cxn ang="0">
                  <a:pos x="201" y="193"/>
                </a:cxn>
                <a:cxn ang="0">
                  <a:pos x="253" y="150"/>
                </a:cxn>
                <a:cxn ang="0">
                  <a:pos x="257" y="65"/>
                </a:cxn>
                <a:cxn ang="0">
                  <a:pos x="205" y="17"/>
                </a:cxn>
                <a:cxn ang="0">
                  <a:pos x="120" y="0"/>
                </a:cxn>
                <a:cxn ang="0">
                  <a:pos x="0" y="0"/>
                </a:cxn>
              </a:cxnLst>
              <a:rect l="0" t="0" r="r" b="b"/>
              <a:pathLst>
                <a:path w="257" h="210">
                  <a:moveTo>
                    <a:pt x="0" y="0"/>
                  </a:moveTo>
                  <a:lnTo>
                    <a:pt x="4" y="210"/>
                  </a:lnTo>
                  <a:lnTo>
                    <a:pt x="107" y="210"/>
                  </a:lnTo>
                  <a:lnTo>
                    <a:pt x="201" y="193"/>
                  </a:lnTo>
                  <a:lnTo>
                    <a:pt x="253" y="150"/>
                  </a:lnTo>
                  <a:lnTo>
                    <a:pt x="257" y="65"/>
                  </a:lnTo>
                  <a:lnTo>
                    <a:pt x="205" y="17"/>
                  </a:lnTo>
                  <a:lnTo>
                    <a:pt x="120" y="0"/>
                  </a:lnTo>
                  <a:lnTo>
                    <a:pt x="0" y="0"/>
                  </a:lnTo>
                  <a:close/>
                </a:path>
              </a:pathLst>
            </a:custGeom>
            <a:solidFill>
              <a:srgbClr val="CCFFFF"/>
            </a:solidFill>
            <a:ln w="9525">
              <a:solidFill>
                <a:srgbClr val="000000"/>
              </a:solidFill>
              <a:round/>
              <a:headEnd/>
              <a:tailEnd/>
            </a:ln>
          </p:spPr>
          <p:txBody>
            <a:bodyPr/>
            <a:lstStyle/>
            <a:p>
              <a:endParaRPr lang="en-GB" dirty="0"/>
            </a:p>
          </p:txBody>
        </p:sp>
        <p:sp>
          <p:nvSpPr>
            <p:cNvPr id="10" name="Oval 87"/>
            <p:cNvSpPr>
              <a:spLocks noChangeArrowheads="1"/>
            </p:cNvSpPr>
            <p:nvPr/>
          </p:nvSpPr>
          <p:spPr bwMode="auto">
            <a:xfrm rot="21600000">
              <a:off x="4079" y="2381"/>
              <a:ext cx="50" cy="72"/>
            </a:xfrm>
            <a:prstGeom prst="ellipse">
              <a:avLst/>
            </a:prstGeom>
            <a:solidFill>
              <a:srgbClr val="FFFFFF"/>
            </a:solidFill>
            <a:ln w="6350">
              <a:solidFill>
                <a:srgbClr val="000000"/>
              </a:solidFill>
              <a:round/>
              <a:headEnd/>
              <a:tailEnd/>
            </a:ln>
          </p:spPr>
          <p:txBody>
            <a:bodyPr/>
            <a:lstStyle/>
            <a:p>
              <a:endParaRPr lang="en-GB" dirty="0"/>
            </a:p>
          </p:txBody>
        </p:sp>
        <p:sp>
          <p:nvSpPr>
            <p:cNvPr id="11" name="Rectangle 88"/>
            <p:cNvSpPr>
              <a:spLocks noChangeArrowheads="1"/>
            </p:cNvSpPr>
            <p:nvPr/>
          </p:nvSpPr>
          <p:spPr bwMode="auto">
            <a:xfrm rot="21495540" flipH="1">
              <a:off x="4208" y="2398"/>
              <a:ext cx="173" cy="42"/>
            </a:xfrm>
            <a:prstGeom prst="rect">
              <a:avLst/>
            </a:prstGeom>
            <a:solidFill>
              <a:srgbClr val="CCFFFF"/>
            </a:solidFill>
            <a:ln w="9525">
              <a:solidFill>
                <a:srgbClr val="000000"/>
              </a:solidFill>
              <a:miter lim="800000"/>
              <a:headEnd/>
              <a:tailEnd/>
            </a:ln>
          </p:spPr>
          <p:txBody>
            <a:bodyPr/>
            <a:lstStyle/>
            <a:p>
              <a:endParaRPr lang="en-GB" dirty="0"/>
            </a:p>
          </p:txBody>
        </p:sp>
        <p:sp>
          <p:nvSpPr>
            <p:cNvPr id="12" name="Line 89"/>
            <p:cNvSpPr>
              <a:spLocks noChangeShapeType="1"/>
            </p:cNvSpPr>
            <p:nvPr/>
          </p:nvSpPr>
          <p:spPr bwMode="auto">
            <a:xfrm rot="-678596" flipH="1" flipV="1">
              <a:off x="4209" y="2412"/>
              <a:ext cx="162" cy="28"/>
            </a:xfrm>
            <a:prstGeom prst="line">
              <a:avLst/>
            </a:prstGeom>
            <a:noFill/>
            <a:ln w="9525">
              <a:solidFill>
                <a:srgbClr val="000000"/>
              </a:solidFill>
              <a:round/>
              <a:headEnd/>
              <a:tailEnd/>
            </a:ln>
          </p:spPr>
          <p:txBody>
            <a:bodyPr/>
            <a:lstStyle/>
            <a:p>
              <a:endParaRPr lang="en-GB" dirty="0"/>
            </a:p>
          </p:txBody>
        </p:sp>
        <p:sp>
          <p:nvSpPr>
            <p:cNvPr id="13" name="Line 90"/>
            <p:cNvSpPr>
              <a:spLocks noChangeShapeType="1"/>
            </p:cNvSpPr>
            <p:nvPr/>
          </p:nvSpPr>
          <p:spPr bwMode="auto">
            <a:xfrm rot="-567740" flipH="1" flipV="1">
              <a:off x="4209" y="2399"/>
              <a:ext cx="164" cy="24"/>
            </a:xfrm>
            <a:prstGeom prst="line">
              <a:avLst/>
            </a:prstGeom>
            <a:noFill/>
            <a:ln w="9525">
              <a:solidFill>
                <a:srgbClr val="000000"/>
              </a:solidFill>
              <a:round/>
              <a:headEnd/>
              <a:tailEnd/>
            </a:ln>
          </p:spPr>
          <p:txBody>
            <a:bodyPr/>
            <a:lstStyle/>
            <a:p>
              <a:endParaRPr lang="en-GB" dirty="0"/>
            </a:p>
          </p:txBody>
        </p:sp>
        <p:sp>
          <p:nvSpPr>
            <p:cNvPr id="14" name="Rectangle 91"/>
            <p:cNvSpPr>
              <a:spLocks noChangeArrowheads="1"/>
            </p:cNvSpPr>
            <p:nvPr/>
          </p:nvSpPr>
          <p:spPr bwMode="auto">
            <a:xfrm>
              <a:off x="4380" y="2346"/>
              <a:ext cx="49" cy="136"/>
            </a:xfrm>
            <a:prstGeom prst="rect">
              <a:avLst/>
            </a:prstGeom>
            <a:solidFill>
              <a:srgbClr val="CCFFFF"/>
            </a:solidFill>
            <a:ln w="9525">
              <a:solidFill>
                <a:srgbClr val="000000"/>
              </a:solidFill>
              <a:miter lim="800000"/>
              <a:headEnd/>
              <a:tailEnd/>
            </a:ln>
          </p:spPr>
          <p:txBody>
            <a:bodyPr/>
            <a:lstStyle/>
            <a:p>
              <a:endParaRPr lang="en-GB" dirty="0"/>
            </a:p>
          </p:txBody>
        </p:sp>
        <p:sp>
          <p:nvSpPr>
            <p:cNvPr id="15" name="Rectangle 92"/>
            <p:cNvSpPr>
              <a:spLocks noChangeArrowheads="1"/>
            </p:cNvSpPr>
            <p:nvPr/>
          </p:nvSpPr>
          <p:spPr bwMode="auto">
            <a:xfrm rot="-19774900" flipH="1" flipV="1">
              <a:off x="3877" y="2201"/>
              <a:ext cx="557" cy="43"/>
            </a:xfrm>
            <a:prstGeom prst="rect">
              <a:avLst/>
            </a:prstGeom>
            <a:solidFill>
              <a:srgbClr val="CCFFFF"/>
            </a:solidFill>
            <a:ln w="9525">
              <a:solidFill>
                <a:srgbClr val="000000"/>
              </a:solidFill>
              <a:miter lim="800000"/>
              <a:headEnd/>
              <a:tailEnd/>
            </a:ln>
          </p:spPr>
          <p:txBody>
            <a:bodyPr/>
            <a:lstStyle/>
            <a:p>
              <a:endParaRPr lang="en-GB" dirty="0"/>
            </a:p>
          </p:txBody>
        </p:sp>
        <p:sp>
          <p:nvSpPr>
            <p:cNvPr id="16" name="Line 93"/>
            <p:cNvSpPr>
              <a:spLocks noChangeShapeType="1"/>
            </p:cNvSpPr>
            <p:nvPr/>
          </p:nvSpPr>
          <p:spPr bwMode="auto">
            <a:xfrm rot="755864" flipH="1" flipV="1">
              <a:off x="3885" y="2143"/>
              <a:ext cx="530" cy="169"/>
            </a:xfrm>
            <a:prstGeom prst="line">
              <a:avLst/>
            </a:prstGeom>
            <a:noFill/>
            <a:ln w="9525">
              <a:solidFill>
                <a:srgbClr val="000000"/>
              </a:solidFill>
              <a:round/>
              <a:headEnd/>
              <a:tailEnd/>
            </a:ln>
          </p:spPr>
          <p:txBody>
            <a:bodyPr/>
            <a:lstStyle/>
            <a:p>
              <a:endParaRPr lang="en-GB" dirty="0"/>
            </a:p>
          </p:txBody>
        </p:sp>
        <p:sp>
          <p:nvSpPr>
            <p:cNvPr id="17" name="Line 94"/>
            <p:cNvSpPr>
              <a:spLocks noChangeShapeType="1"/>
            </p:cNvSpPr>
            <p:nvPr/>
          </p:nvSpPr>
          <p:spPr bwMode="auto">
            <a:xfrm rot="755864" flipH="1" flipV="1">
              <a:off x="3890" y="2127"/>
              <a:ext cx="532" cy="172"/>
            </a:xfrm>
            <a:prstGeom prst="line">
              <a:avLst/>
            </a:prstGeom>
            <a:noFill/>
            <a:ln w="9525">
              <a:solidFill>
                <a:srgbClr val="000000"/>
              </a:solidFill>
              <a:round/>
              <a:headEnd/>
              <a:tailEnd/>
            </a:ln>
          </p:spPr>
          <p:txBody>
            <a:bodyPr/>
            <a:lstStyle/>
            <a:p>
              <a:endParaRPr lang="en-GB" dirty="0"/>
            </a:p>
          </p:txBody>
        </p:sp>
        <p:sp>
          <p:nvSpPr>
            <p:cNvPr id="18" name="Rectangle 95"/>
            <p:cNvSpPr>
              <a:spLocks noChangeArrowheads="1"/>
            </p:cNvSpPr>
            <p:nvPr/>
          </p:nvSpPr>
          <p:spPr bwMode="auto">
            <a:xfrm rot="1823427" flipH="1" flipV="1">
              <a:off x="3860" y="2040"/>
              <a:ext cx="60" cy="53"/>
            </a:xfrm>
            <a:prstGeom prst="rect">
              <a:avLst/>
            </a:prstGeom>
            <a:gradFill rotWithShape="1">
              <a:gsLst>
                <a:gs pos="0">
                  <a:srgbClr val="C0C0C0">
                    <a:gamma/>
                    <a:shade val="76078"/>
                    <a:invGamma/>
                  </a:srgbClr>
                </a:gs>
                <a:gs pos="50000">
                  <a:srgbClr val="C0C0C0"/>
                </a:gs>
                <a:gs pos="100000">
                  <a:srgbClr val="C0C0C0">
                    <a:gamma/>
                    <a:shade val="76078"/>
                    <a:invGamma/>
                  </a:srgbClr>
                </a:gs>
              </a:gsLst>
              <a:lin ang="5400000" scaled="1"/>
            </a:gradFill>
            <a:ln w="9525">
              <a:solidFill>
                <a:srgbClr val="000000"/>
              </a:solidFill>
              <a:miter lim="800000"/>
              <a:headEnd/>
              <a:tailEnd/>
            </a:ln>
          </p:spPr>
          <p:txBody>
            <a:bodyPr/>
            <a:lstStyle/>
            <a:p>
              <a:endParaRPr lang="en-GB" dirty="0"/>
            </a:p>
          </p:txBody>
        </p:sp>
        <p:sp>
          <p:nvSpPr>
            <p:cNvPr id="19" name="Rectangle 96"/>
            <p:cNvSpPr>
              <a:spLocks noChangeArrowheads="1"/>
            </p:cNvSpPr>
            <p:nvPr/>
          </p:nvSpPr>
          <p:spPr bwMode="auto">
            <a:xfrm rot="19774900" flipH="1">
              <a:off x="3877" y="2576"/>
              <a:ext cx="557" cy="43"/>
            </a:xfrm>
            <a:prstGeom prst="rect">
              <a:avLst/>
            </a:prstGeom>
            <a:solidFill>
              <a:srgbClr val="CCFFFF"/>
            </a:solidFill>
            <a:ln w="9525">
              <a:solidFill>
                <a:srgbClr val="000000"/>
              </a:solidFill>
              <a:miter lim="800000"/>
              <a:headEnd/>
              <a:tailEnd/>
            </a:ln>
          </p:spPr>
          <p:txBody>
            <a:bodyPr/>
            <a:lstStyle/>
            <a:p>
              <a:endParaRPr lang="en-GB" dirty="0"/>
            </a:p>
          </p:txBody>
        </p:sp>
        <p:sp>
          <p:nvSpPr>
            <p:cNvPr id="20" name="Line 97"/>
            <p:cNvSpPr>
              <a:spLocks noChangeShapeType="1"/>
            </p:cNvSpPr>
            <p:nvPr/>
          </p:nvSpPr>
          <p:spPr bwMode="auto">
            <a:xfrm rot="20844136" flipH="1">
              <a:off x="3887" y="2507"/>
              <a:ext cx="527" cy="171"/>
            </a:xfrm>
            <a:prstGeom prst="line">
              <a:avLst/>
            </a:prstGeom>
            <a:noFill/>
            <a:ln w="9525">
              <a:solidFill>
                <a:srgbClr val="000000"/>
              </a:solidFill>
              <a:round/>
              <a:headEnd/>
              <a:tailEnd/>
            </a:ln>
          </p:spPr>
          <p:txBody>
            <a:bodyPr/>
            <a:lstStyle/>
            <a:p>
              <a:endParaRPr lang="en-GB" dirty="0"/>
            </a:p>
          </p:txBody>
        </p:sp>
        <p:sp>
          <p:nvSpPr>
            <p:cNvPr id="21" name="Line 98"/>
            <p:cNvSpPr>
              <a:spLocks noChangeShapeType="1"/>
            </p:cNvSpPr>
            <p:nvPr/>
          </p:nvSpPr>
          <p:spPr bwMode="auto">
            <a:xfrm rot="20844136" flipH="1">
              <a:off x="3895" y="2520"/>
              <a:ext cx="526" cy="171"/>
            </a:xfrm>
            <a:prstGeom prst="line">
              <a:avLst/>
            </a:prstGeom>
            <a:noFill/>
            <a:ln w="9525">
              <a:solidFill>
                <a:srgbClr val="000000"/>
              </a:solidFill>
              <a:round/>
              <a:headEnd/>
              <a:tailEnd/>
            </a:ln>
          </p:spPr>
          <p:txBody>
            <a:bodyPr/>
            <a:lstStyle/>
            <a:p>
              <a:endParaRPr lang="en-GB" dirty="0"/>
            </a:p>
          </p:txBody>
        </p:sp>
        <p:sp>
          <p:nvSpPr>
            <p:cNvPr id="22" name="Rectangle 99"/>
            <p:cNvSpPr>
              <a:spLocks noChangeArrowheads="1"/>
            </p:cNvSpPr>
            <p:nvPr/>
          </p:nvSpPr>
          <p:spPr bwMode="auto">
            <a:xfrm rot="19776573" flipH="1">
              <a:off x="3860" y="2729"/>
              <a:ext cx="60" cy="53"/>
            </a:xfrm>
            <a:prstGeom prst="rect">
              <a:avLst/>
            </a:prstGeom>
            <a:gradFill rotWithShape="1">
              <a:gsLst>
                <a:gs pos="0">
                  <a:srgbClr val="C0C0C0">
                    <a:gamma/>
                    <a:shade val="76078"/>
                    <a:invGamma/>
                  </a:srgbClr>
                </a:gs>
                <a:gs pos="50000">
                  <a:srgbClr val="C0C0C0"/>
                </a:gs>
                <a:gs pos="100000">
                  <a:srgbClr val="C0C0C0">
                    <a:gamma/>
                    <a:shade val="76078"/>
                    <a:invGamma/>
                  </a:srgbClr>
                </a:gs>
              </a:gsLst>
              <a:lin ang="5400000" scaled="1"/>
            </a:gradFill>
            <a:ln w="9525">
              <a:solidFill>
                <a:srgbClr val="000000"/>
              </a:solidFill>
              <a:miter lim="800000"/>
              <a:headEnd/>
              <a:tailEnd/>
            </a:ln>
          </p:spPr>
          <p:txBody>
            <a:bodyPr/>
            <a:lstStyle/>
            <a:p>
              <a:endParaRPr lang="en-GB" dirty="0"/>
            </a:p>
          </p:txBody>
        </p:sp>
        <p:grpSp>
          <p:nvGrpSpPr>
            <p:cNvPr id="23" name="Group 100"/>
            <p:cNvGrpSpPr>
              <a:grpSpLocks/>
            </p:cNvGrpSpPr>
            <p:nvPr/>
          </p:nvGrpSpPr>
          <p:grpSpPr bwMode="auto">
            <a:xfrm>
              <a:off x="4429" y="2395"/>
              <a:ext cx="714" cy="41"/>
              <a:chOff x="6966" y="3765"/>
              <a:chExt cx="1787" cy="159"/>
            </a:xfrm>
          </p:grpSpPr>
          <p:sp>
            <p:nvSpPr>
              <p:cNvPr id="24" name="Freeform 101"/>
              <p:cNvSpPr>
                <a:spLocks/>
              </p:cNvSpPr>
              <p:nvPr/>
            </p:nvSpPr>
            <p:spPr bwMode="auto">
              <a:xfrm>
                <a:off x="6966" y="3765"/>
                <a:ext cx="1787" cy="159"/>
              </a:xfrm>
              <a:custGeom>
                <a:avLst/>
                <a:gdLst/>
                <a:ahLst/>
                <a:cxnLst>
                  <a:cxn ang="0">
                    <a:pos x="1787" y="0"/>
                  </a:cxn>
                  <a:cxn ang="0">
                    <a:pos x="2" y="0"/>
                  </a:cxn>
                  <a:cxn ang="0">
                    <a:pos x="0" y="159"/>
                  </a:cxn>
                  <a:cxn ang="0">
                    <a:pos x="1674" y="158"/>
                  </a:cxn>
                </a:cxnLst>
                <a:rect l="0" t="0" r="r" b="b"/>
                <a:pathLst>
                  <a:path w="1787" h="159">
                    <a:moveTo>
                      <a:pt x="1787" y="0"/>
                    </a:moveTo>
                    <a:lnTo>
                      <a:pt x="2" y="0"/>
                    </a:lnTo>
                    <a:lnTo>
                      <a:pt x="0" y="159"/>
                    </a:lnTo>
                    <a:lnTo>
                      <a:pt x="1674" y="158"/>
                    </a:lnTo>
                  </a:path>
                </a:pathLst>
              </a:custGeom>
              <a:solidFill>
                <a:srgbClr val="CCFFFF"/>
              </a:solidFill>
              <a:ln w="9525" cmpd="sng">
                <a:solidFill>
                  <a:srgbClr val="000000"/>
                </a:solidFill>
                <a:round/>
                <a:headEnd/>
                <a:tailEnd/>
              </a:ln>
            </p:spPr>
            <p:txBody>
              <a:bodyPr/>
              <a:lstStyle/>
              <a:p>
                <a:endParaRPr lang="en-GB" dirty="0"/>
              </a:p>
            </p:txBody>
          </p:sp>
          <p:sp>
            <p:nvSpPr>
              <p:cNvPr id="25" name="Line 102"/>
              <p:cNvSpPr>
                <a:spLocks noChangeShapeType="1"/>
              </p:cNvSpPr>
              <p:nvPr/>
            </p:nvSpPr>
            <p:spPr bwMode="auto">
              <a:xfrm>
                <a:off x="6968" y="3818"/>
                <a:ext cx="1665" cy="0"/>
              </a:xfrm>
              <a:prstGeom prst="line">
                <a:avLst/>
              </a:prstGeom>
              <a:noFill/>
              <a:ln w="9525">
                <a:solidFill>
                  <a:srgbClr val="000000"/>
                </a:solidFill>
                <a:round/>
                <a:headEnd/>
                <a:tailEnd/>
              </a:ln>
            </p:spPr>
            <p:txBody>
              <a:bodyPr/>
              <a:lstStyle/>
              <a:p>
                <a:endParaRPr lang="en-GB" dirty="0"/>
              </a:p>
            </p:txBody>
          </p:sp>
          <p:sp>
            <p:nvSpPr>
              <p:cNvPr id="26" name="Line 103"/>
              <p:cNvSpPr>
                <a:spLocks noChangeShapeType="1"/>
              </p:cNvSpPr>
              <p:nvPr/>
            </p:nvSpPr>
            <p:spPr bwMode="auto">
              <a:xfrm>
                <a:off x="6968" y="3870"/>
                <a:ext cx="1612" cy="0"/>
              </a:xfrm>
              <a:prstGeom prst="line">
                <a:avLst/>
              </a:prstGeom>
              <a:noFill/>
              <a:ln w="9525">
                <a:solidFill>
                  <a:srgbClr val="000000"/>
                </a:solidFill>
                <a:round/>
                <a:headEnd/>
                <a:tailEnd/>
              </a:ln>
            </p:spPr>
            <p:txBody>
              <a:bodyPr/>
              <a:lstStyle/>
              <a:p>
                <a:endParaRPr lang="en-GB" dirty="0"/>
              </a:p>
            </p:txBody>
          </p:sp>
        </p:grpSp>
      </p:grpSp>
      <p:sp>
        <p:nvSpPr>
          <p:cNvPr id="27" name="Text Box 39"/>
          <p:cNvSpPr txBox="1">
            <a:spLocks noChangeArrowheads="1"/>
          </p:cNvSpPr>
          <p:nvPr/>
        </p:nvSpPr>
        <p:spPr bwMode="auto">
          <a:xfrm>
            <a:off x="323850" y="4453577"/>
            <a:ext cx="942975" cy="646331"/>
          </a:xfrm>
          <a:prstGeom prst="rect">
            <a:avLst/>
          </a:prstGeom>
          <a:noFill/>
          <a:ln w="9525">
            <a:noFill/>
            <a:miter lim="800000"/>
            <a:headEnd/>
            <a:tailEnd/>
          </a:ln>
          <a:effectLst/>
        </p:spPr>
        <p:txBody>
          <a:bodyPr>
            <a:spAutoFit/>
          </a:bodyPr>
          <a:lstStyle/>
          <a:p>
            <a:pPr algn="l">
              <a:spcBef>
                <a:spcPct val="50000"/>
              </a:spcBef>
            </a:pPr>
            <a:r>
              <a:rPr lang="en-GB" sz="1200" dirty="0" smtClean="0">
                <a:solidFill>
                  <a:srgbClr val="66FF33"/>
                </a:solidFill>
              </a:rPr>
              <a:t>Draw Force Line</a:t>
            </a:r>
            <a:endParaRPr lang="en-GB" sz="1200" dirty="0">
              <a:solidFill>
                <a:srgbClr val="66FF33"/>
              </a:solidFill>
            </a:endParaRPr>
          </a:p>
        </p:txBody>
      </p:sp>
      <p:sp>
        <p:nvSpPr>
          <p:cNvPr id="28" name="Freeform 43"/>
          <p:cNvSpPr>
            <a:spLocks/>
          </p:cNvSpPr>
          <p:nvPr/>
        </p:nvSpPr>
        <p:spPr bwMode="auto">
          <a:xfrm>
            <a:off x="1492250" y="4024874"/>
            <a:ext cx="2778125" cy="819150"/>
          </a:xfrm>
          <a:custGeom>
            <a:avLst/>
            <a:gdLst/>
            <a:ahLst/>
            <a:cxnLst>
              <a:cxn ang="0">
                <a:pos x="1747" y="172"/>
              </a:cxn>
              <a:cxn ang="0">
                <a:pos x="1646" y="136"/>
              </a:cxn>
              <a:cxn ang="0">
                <a:pos x="1542" y="112"/>
              </a:cxn>
              <a:cxn ang="0">
                <a:pos x="1462" y="95"/>
              </a:cxn>
              <a:cxn ang="0">
                <a:pos x="1382" y="68"/>
              </a:cxn>
              <a:cxn ang="0">
                <a:pos x="1268" y="24"/>
              </a:cxn>
              <a:cxn ang="0">
                <a:pos x="1138" y="0"/>
              </a:cxn>
              <a:cxn ang="0">
                <a:pos x="1010" y="0"/>
              </a:cxn>
              <a:cxn ang="0">
                <a:pos x="930" y="0"/>
              </a:cxn>
              <a:cxn ang="0">
                <a:pos x="836" y="13"/>
              </a:cxn>
              <a:cxn ang="0">
                <a:pos x="712" y="2"/>
              </a:cxn>
              <a:cxn ang="0">
                <a:pos x="594" y="10"/>
              </a:cxn>
              <a:cxn ang="0">
                <a:pos x="468" y="28"/>
              </a:cxn>
              <a:cxn ang="0">
                <a:pos x="366" y="74"/>
              </a:cxn>
              <a:cxn ang="0">
                <a:pos x="262" y="138"/>
              </a:cxn>
              <a:cxn ang="0">
                <a:pos x="206" y="184"/>
              </a:cxn>
              <a:cxn ang="0">
                <a:pos x="122" y="252"/>
              </a:cxn>
              <a:cxn ang="0">
                <a:pos x="60" y="313"/>
              </a:cxn>
              <a:cxn ang="0">
                <a:pos x="0" y="364"/>
              </a:cxn>
              <a:cxn ang="0">
                <a:pos x="68" y="412"/>
              </a:cxn>
              <a:cxn ang="0">
                <a:pos x="86" y="428"/>
              </a:cxn>
              <a:cxn ang="0">
                <a:pos x="106" y="448"/>
              </a:cxn>
              <a:cxn ang="0">
                <a:pos x="136" y="516"/>
              </a:cxn>
              <a:cxn ang="0">
                <a:pos x="136" y="516"/>
              </a:cxn>
              <a:cxn ang="0">
                <a:pos x="274" y="494"/>
              </a:cxn>
              <a:cxn ang="0">
                <a:pos x="417" y="433"/>
              </a:cxn>
              <a:cxn ang="0">
                <a:pos x="498" y="451"/>
              </a:cxn>
              <a:cxn ang="0">
                <a:pos x="707" y="467"/>
              </a:cxn>
              <a:cxn ang="0">
                <a:pos x="602" y="368"/>
              </a:cxn>
              <a:cxn ang="0">
                <a:pos x="588" y="312"/>
              </a:cxn>
              <a:cxn ang="0">
                <a:pos x="602" y="238"/>
              </a:cxn>
              <a:cxn ang="0">
                <a:pos x="655" y="158"/>
              </a:cxn>
              <a:cxn ang="0">
                <a:pos x="726" y="109"/>
              </a:cxn>
              <a:cxn ang="0">
                <a:pos x="816" y="87"/>
              </a:cxn>
              <a:cxn ang="0">
                <a:pos x="950" y="74"/>
              </a:cxn>
              <a:cxn ang="0">
                <a:pos x="1070" y="113"/>
              </a:cxn>
              <a:cxn ang="0">
                <a:pos x="1136" y="170"/>
              </a:cxn>
              <a:cxn ang="0">
                <a:pos x="1190" y="215"/>
              </a:cxn>
              <a:cxn ang="0">
                <a:pos x="1211" y="248"/>
              </a:cxn>
              <a:cxn ang="0">
                <a:pos x="1224" y="279"/>
              </a:cxn>
              <a:cxn ang="0">
                <a:pos x="1221" y="337"/>
              </a:cxn>
              <a:cxn ang="0">
                <a:pos x="1211" y="394"/>
              </a:cxn>
              <a:cxn ang="0">
                <a:pos x="1181" y="427"/>
              </a:cxn>
              <a:cxn ang="0">
                <a:pos x="1147" y="457"/>
              </a:cxn>
              <a:cxn ang="0">
                <a:pos x="1191" y="460"/>
              </a:cxn>
              <a:cxn ang="0">
                <a:pos x="1275" y="432"/>
              </a:cxn>
              <a:cxn ang="0">
                <a:pos x="1385" y="427"/>
              </a:cxn>
              <a:cxn ang="0">
                <a:pos x="1449" y="408"/>
              </a:cxn>
              <a:cxn ang="0">
                <a:pos x="1542" y="399"/>
              </a:cxn>
              <a:cxn ang="0">
                <a:pos x="1629" y="405"/>
              </a:cxn>
              <a:cxn ang="0">
                <a:pos x="1710" y="399"/>
              </a:cxn>
              <a:cxn ang="0">
                <a:pos x="1743" y="388"/>
              </a:cxn>
              <a:cxn ang="0">
                <a:pos x="1747" y="334"/>
              </a:cxn>
              <a:cxn ang="0">
                <a:pos x="1750" y="279"/>
              </a:cxn>
              <a:cxn ang="0">
                <a:pos x="1750" y="199"/>
              </a:cxn>
              <a:cxn ang="0">
                <a:pos x="1747" y="172"/>
              </a:cxn>
            </a:cxnLst>
            <a:rect l="0" t="0" r="r" b="b"/>
            <a:pathLst>
              <a:path w="1750" h="516">
                <a:moveTo>
                  <a:pt x="1747" y="172"/>
                </a:moveTo>
                <a:lnTo>
                  <a:pt x="1646" y="136"/>
                </a:lnTo>
                <a:lnTo>
                  <a:pt x="1542" y="112"/>
                </a:lnTo>
                <a:lnTo>
                  <a:pt x="1462" y="95"/>
                </a:lnTo>
                <a:lnTo>
                  <a:pt x="1382" y="68"/>
                </a:lnTo>
                <a:lnTo>
                  <a:pt x="1268" y="24"/>
                </a:lnTo>
                <a:lnTo>
                  <a:pt x="1138" y="0"/>
                </a:lnTo>
                <a:lnTo>
                  <a:pt x="1010" y="0"/>
                </a:lnTo>
                <a:lnTo>
                  <a:pt x="930" y="0"/>
                </a:lnTo>
                <a:lnTo>
                  <a:pt x="836" y="13"/>
                </a:lnTo>
                <a:lnTo>
                  <a:pt x="712" y="2"/>
                </a:lnTo>
                <a:lnTo>
                  <a:pt x="594" y="10"/>
                </a:lnTo>
                <a:lnTo>
                  <a:pt x="468" y="28"/>
                </a:lnTo>
                <a:lnTo>
                  <a:pt x="366" y="74"/>
                </a:lnTo>
                <a:lnTo>
                  <a:pt x="262" y="138"/>
                </a:lnTo>
                <a:lnTo>
                  <a:pt x="206" y="184"/>
                </a:lnTo>
                <a:lnTo>
                  <a:pt x="122" y="252"/>
                </a:lnTo>
                <a:lnTo>
                  <a:pt x="60" y="313"/>
                </a:lnTo>
                <a:lnTo>
                  <a:pt x="0" y="364"/>
                </a:lnTo>
                <a:lnTo>
                  <a:pt x="68" y="412"/>
                </a:lnTo>
                <a:lnTo>
                  <a:pt x="86" y="428"/>
                </a:lnTo>
                <a:lnTo>
                  <a:pt x="106" y="448"/>
                </a:lnTo>
                <a:lnTo>
                  <a:pt x="136" y="516"/>
                </a:lnTo>
                <a:lnTo>
                  <a:pt x="136" y="516"/>
                </a:lnTo>
                <a:lnTo>
                  <a:pt x="274" y="494"/>
                </a:lnTo>
                <a:lnTo>
                  <a:pt x="417" y="433"/>
                </a:lnTo>
                <a:lnTo>
                  <a:pt x="498" y="451"/>
                </a:lnTo>
                <a:lnTo>
                  <a:pt x="707" y="467"/>
                </a:lnTo>
                <a:lnTo>
                  <a:pt x="602" y="368"/>
                </a:lnTo>
                <a:lnTo>
                  <a:pt x="588" y="312"/>
                </a:lnTo>
                <a:lnTo>
                  <a:pt x="602" y="238"/>
                </a:lnTo>
                <a:lnTo>
                  <a:pt x="655" y="158"/>
                </a:lnTo>
                <a:lnTo>
                  <a:pt x="726" y="109"/>
                </a:lnTo>
                <a:lnTo>
                  <a:pt x="816" y="87"/>
                </a:lnTo>
                <a:lnTo>
                  <a:pt x="950" y="74"/>
                </a:lnTo>
                <a:lnTo>
                  <a:pt x="1070" y="113"/>
                </a:lnTo>
                <a:lnTo>
                  <a:pt x="1136" y="170"/>
                </a:lnTo>
                <a:lnTo>
                  <a:pt x="1190" y="215"/>
                </a:lnTo>
                <a:lnTo>
                  <a:pt x="1211" y="248"/>
                </a:lnTo>
                <a:lnTo>
                  <a:pt x="1224" y="279"/>
                </a:lnTo>
                <a:lnTo>
                  <a:pt x="1221" y="337"/>
                </a:lnTo>
                <a:lnTo>
                  <a:pt x="1211" y="394"/>
                </a:lnTo>
                <a:lnTo>
                  <a:pt x="1181" y="427"/>
                </a:lnTo>
                <a:lnTo>
                  <a:pt x="1147" y="457"/>
                </a:lnTo>
                <a:lnTo>
                  <a:pt x="1191" y="460"/>
                </a:lnTo>
                <a:lnTo>
                  <a:pt x="1275" y="432"/>
                </a:lnTo>
                <a:lnTo>
                  <a:pt x="1385" y="427"/>
                </a:lnTo>
                <a:lnTo>
                  <a:pt x="1449" y="408"/>
                </a:lnTo>
                <a:lnTo>
                  <a:pt x="1542" y="399"/>
                </a:lnTo>
                <a:lnTo>
                  <a:pt x="1629" y="405"/>
                </a:lnTo>
                <a:lnTo>
                  <a:pt x="1710" y="399"/>
                </a:lnTo>
                <a:lnTo>
                  <a:pt x="1743" y="388"/>
                </a:lnTo>
                <a:lnTo>
                  <a:pt x="1747" y="334"/>
                </a:lnTo>
                <a:lnTo>
                  <a:pt x="1750" y="279"/>
                </a:lnTo>
                <a:lnTo>
                  <a:pt x="1750" y="199"/>
                </a:lnTo>
                <a:lnTo>
                  <a:pt x="1747" y="172"/>
                </a:lnTo>
                <a:close/>
              </a:path>
            </a:pathLst>
          </a:custGeom>
          <a:gradFill rotWithShape="1">
            <a:gsLst>
              <a:gs pos="0">
                <a:srgbClr val="00FFFF">
                  <a:alpha val="67000"/>
                </a:srgbClr>
              </a:gs>
              <a:gs pos="100000">
                <a:srgbClr val="00FFFF">
                  <a:gamma/>
                  <a:shade val="66275"/>
                  <a:invGamma/>
                  <a:alpha val="67999"/>
                </a:srgbClr>
              </a:gs>
            </a:gsLst>
            <a:path path="rect">
              <a:fillToRect l="50000" t="50000" r="50000" b="50000"/>
            </a:path>
          </a:gradFill>
          <a:ln w="9525">
            <a:solidFill>
              <a:srgbClr val="000000"/>
            </a:solidFill>
            <a:round/>
            <a:headEnd/>
            <a:tailEnd/>
          </a:ln>
        </p:spPr>
        <p:txBody>
          <a:bodyPr/>
          <a:lstStyle/>
          <a:p>
            <a:endParaRPr lang="en-GB" dirty="0"/>
          </a:p>
        </p:txBody>
      </p:sp>
      <p:sp>
        <p:nvSpPr>
          <p:cNvPr id="29" name="Freeform 44"/>
          <p:cNvSpPr>
            <a:spLocks/>
          </p:cNvSpPr>
          <p:nvPr/>
        </p:nvSpPr>
        <p:spPr bwMode="auto">
          <a:xfrm rot="21600000">
            <a:off x="1682750" y="4569386"/>
            <a:ext cx="165100" cy="255588"/>
          </a:xfrm>
          <a:custGeom>
            <a:avLst/>
            <a:gdLst/>
            <a:ahLst/>
            <a:cxnLst>
              <a:cxn ang="0">
                <a:pos x="0" y="0"/>
              </a:cxn>
              <a:cxn ang="0">
                <a:pos x="51" y="48"/>
              </a:cxn>
              <a:cxn ang="0">
                <a:pos x="78" y="96"/>
              </a:cxn>
              <a:cxn ang="0">
                <a:pos x="90" y="138"/>
              </a:cxn>
              <a:cxn ang="0">
                <a:pos x="93" y="177"/>
              </a:cxn>
            </a:cxnLst>
            <a:rect l="0" t="0" r="r" b="b"/>
            <a:pathLst>
              <a:path w="93" h="177">
                <a:moveTo>
                  <a:pt x="0" y="0"/>
                </a:moveTo>
                <a:cubicBezTo>
                  <a:pt x="19" y="16"/>
                  <a:pt x="38" y="32"/>
                  <a:pt x="51" y="48"/>
                </a:cubicBezTo>
                <a:cubicBezTo>
                  <a:pt x="64" y="64"/>
                  <a:pt x="71" y="81"/>
                  <a:pt x="78" y="96"/>
                </a:cubicBezTo>
                <a:cubicBezTo>
                  <a:pt x="85" y="111"/>
                  <a:pt x="88" y="125"/>
                  <a:pt x="90" y="138"/>
                </a:cubicBezTo>
                <a:cubicBezTo>
                  <a:pt x="92" y="151"/>
                  <a:pt x="92" y="164"/>
                  <a:pt x="93" y="177"/>
                </a:cubicBezTo>
              </a:path>
            </a:pathLst>
          </a:custGeom>
          <a:noFill/>
          <a:ln w="9525">
            <a:solidFill>
              <a:srgbClr val="000000"/>
            </a:solidFill>
            <a:round/>
            <a:headEnd/>
            <a:tailEnd/>
          </a:ln>
        </p:spPr>
        <p:txBody>
          <a:bodyPr/>
          <a:lstStyle/>
          <a:p>
            <a:endParaRPr lang="en-GB" dirty="0"/>
          </a:p>
        </p:txBody>
      </p:sp>
      <p:sp>
        <p:nvSpPr>
          <p:cNvPr id="30" name="Freeform 45"/>
          <p:cNvSpPr>
            <a:spLocks/>
          </p:cNvSpPr>
          <p:nvPr/>
        </p:nvSpPr>
        <p:spPr bwMode="auto">
          <a:xfrm rot="21600000">
            <a:off x="4110038" y="4258236"/>
            <a:ext cx="39687" cy="403225"/>
          </a:xfrm>
          <a:custGeom>
            <a:avLst/>
            <a:gdLst/>
            <a:ahLst/>
            <a:cxnLst>
              <a:cxn ang="0">
                <a:pos x="9" y="0"/>
              </a:cxn>
              <a:cxn ang="0">
                <a:pos x="21" y="87"/>
              </a:cxn>
              <a:cxn ang="0">
                <a:pos x="18" y="159"/>
              </a:cxn>
              <a:cxn ang="0">
                <a:pos x="12" y="219"/>
              </a:cxn>
              <a:cxn ang="0">
                <a:pos x="0" y="279"/>
              </a:cxn>
            </a:cxnLst>
            <a:rect l="0" t="0" r="r" b="b"/>
            <a:pathLst>
              <a:path w="22" h="279">
                <a:moveTo>
                  <a:pt x="9" y="0"/>
                </a:moveTo>
                <a:cubicBezTo>
                  <a:pt x="14" y="30"/>
                  <a:pt x="20" y="61"/>
                  <a:pt x="21" y="87"/>
                </a:cubicBezTo>
                <a:cubicBezTo>
                  <a:pt x="22" y="113"/>
                  <a:pt x="20" y="137"/>
                  <a:pt x="18" y="159"/>
                </a:cubicBezTo>
                <a:cubicBezTo>
                  <a:pt x="16" y="181"/>
                  <a:pt x="15" y="199"/>
                  <a:pt x="12" y="219"/>
                </a:cubicBezTo>
                <a:cubicBezTo>
                  <a:pt x="9" y="239"/>
                  <a:pt x="2" y="269"/>
                  <a:pt x="0" y="279"/>
                </a:cubicBezTo>
              </a:path>
            </a:pathLst>
          </a:custGeom>
          <a:noFill/>
          <a:ln w="9525">
            <a:solidFill>
              <a:srgbClr val="000000"/>
            </a:solidFill>
            <a:round/>
            <a:headEnd/>
            <a:tailEnd/>
          </a:ln>
        </p:spPr>
        <p:txBody>
          <a:bodyPr/>
          <a:lstStyle/>
          <a:p>
            <a:endParaRPr lang="en-GB" dirty="0"/>
          </a:p>
        </p:txBody>
      </p:sp>
      <p:sp>
        <p:nvSpPr>
          <p:cNvPr id="31" name="Freeform 46"/>
          <p:cNvSpPr>
            <a:spLocks/>
          </p:cNvSpPr>
          <p:nvPr/>
        </p:nvSpPr>
        <p:spPr bwMode="auto">
          <a:xfrm>
            <a:off x="936625" y="4597961"/>
            <a:ext cx="1954213" cy="658813"/>
          </a:xfrm>
          <a:custGeom>
            <a:avLst/>
            <a:gdLst/>
            <a:ahLst/>
            <a:cxnLst>
              <a:cxn ang="0">
                <a:pos x="362" y="0"/>
              </a:cxn>
              <a:cxn ang="0">
                <a:pos x="260" y="78"/>
              </a:cxn>
              <a:cxn ang="0">
                <a:pos x="185" y="147"/>
              </a:cxn>
              <a:cxn ang="0">
                <a:pos x="99" y="240"/>
              </a:cxn>
              <a:cxn ang="0">
                <a:pos x="49" y="286"/>
              </a:cxn>
              <a:cxn ang="0">
                <a:pos x="20" y="331"/>
              </a:cxn>
              <a:cxn ang="0">
                <a:pos x="0" y="357"/>
              </a:cxn>
              <a:cxn ang="0">
                <a:pos x="11" y="397"/>
              </a:cxn>
              <a:cxn ang="0">
                <a:pos x="57" y="403"/>
              </a:cxn>
              <a:cxn ang="0">
                <a:pos x="105" y="404"/>
              </a:cxn>
              <a:cxn ang="0">
                <a:pos x="157" y="412"/>
              </a:cxn>
              <a:cxn ang="0">
                <a:pos x="272" y="415"/>
              </a:cxn>
              <a:cxn ang="0">
                <a:pos x="434" y="399"/>
              </a:cxn>
              <a:cxn ang="0">
                <a:pos x="617" y="354"/>
              </a:cxn>
              <a:cxn ang="0">
                <a:pos x="770" y="313"/>
              </a:cxn>
              <a:cxn ang="0">
                <a:pos x="904" y="271"/>
              </a:cxn>
              <a:cxn ang="0">
                <a:pos x="1008" y="235"/>
              </a:cxn>
              <a:cxn ang="0">
                <a:pos x="1058" y="223"/>
              </a:cxn>
              <a:cxn ang="0">
                <a:pos x="1110" y="215"/>
              </a:cxn>
              <a:cxn ang="0">
                <a:pos x="1231" y="193"/>
              </a:cxn>
              <a:cxn ang="0">
                <a:pos x="1099" y="148"/>
              </a:cxn>
              <a:cxn ang="0">
                <a:pos x="1069" y="121"/>
              </a:cxn>
              <a:cxn ang="0">
                <a:pos x="808" y="127"/>
              </a:cxn>
              <a:cxn ang="0">
                <a:pos x="626" y="135"/>
              </a:cxn>
              <a:cxn ang="0">
                <a:pos x="528" y="149"/>
              </a:cxn>
              <a:cxn ang="0">
                <a:pos x="480" y="161"/>
              </a:cxn>
              <a:cxn ang="0">
                <a:pos x="460" y="100"/>
              </a:cxn>
              <a:cxn ang="0">
                <a:pos x="422" y="58"/>
              </a:cxn>
              <a:cxn ang="0">
                <a:pos x="362" y="0"/>
              </a:cxn>
            </a:cxnLst>
            <a:rect l="0" t="0" r="r" b="b"/>
            <a:pathLst>
              <a:path w="1231" h="415">
                <a:moveTo>
                  <a:pt x="362" y="0"/>
                </a:moveTo>
                <a:lnTo>
                  <a:pt x="260" y="78"/>
                </a:lnTo>
                <a:lnTo>
                  <a:pt x="185" y="147"/>
                </a:lnTo>
                <a:lnTo>
                  <a:pt x="99" y="240"/>
                </a:lnTo>
                <a:lnTo>
                  <a:pt x="49" y="286"/>
                </a:lnTo>
                <a:lnTo>
                  <a:pt x="20" y="331"/>
                </a:lnTo>
                <a:lnTo>
                  <a:pt x="0" y="357"/>
                </a:lnTo>
                <a:lnTo>
                  <a:pt x="11" y="397"/>
                </a:lnTo>
                <a:lnTo>
                  <a:pt x="57" y="403"/>
                </a:lnTo>
                <a:lnTo>
                  <a:pt x="105" y="404"/>
                </a:lnTo>
                <a:lnTo>
                  <a:pt x="157" y="412"/>
                </a:lnTo>
                <a:lnTo>
                  <a:pt x="272" y="415"/>
                </a:lnTo>
                <a:lnTo>
                  <a:pt x="434" y="399"/>
                </a:lnTo>
                <a:lnTo>
                  <a:pt x="617" y="354"/>
                </a:lnTo>
                <a:lnTo>
                  <a:pt x="770" y="313"/>
                </a:lnTo>
                <a:lnTo>
                  <a:pt x="904" y="271"/>
                </a:lnTo>
                <a:lnTo>
                  <a:pt x="1008" y="235"/>
                </a:lnTo>
                <a:lnTo>
                  <a:pt x="1058" y="223"/>
                </a:lnTo>
                <a:lnTo>
                  <a:pt x="1110" y="215"/>
                </a:lnTo>
                <a:lnTo>
                  <a:pt x="1231" y="193"/>
                </a:lnTo>
                <a:lnTo>
                  <a:pt x="1099" y="148"/>
                </a:lnTo>
                <a:lnTo>
                  <a:pt x="1069" y="121"/>
                </a:lnTo>
                <a:lnTo>
                  <a:pt x="808" y="127"/>
                </a:lnTo>
                <a:lnTo>
                  <a:pt x="626" y="135"/>
                </a:lnTo>
                <a:lnTo>
                  <a:pt x="528" y="149"/>
                </a:lnTo>
                <a:lnTo>
                  <a:pt x="480" y="161"/>
                </a:lnTo>
                <a:lnTo>
                  <a:pt x="460" y="100"/>
                </a:lnTo>
                <a:lnTo>
                  <a:pt x="422" y="58"/>
                </a:lnTo>
                <a:lnTo>
                  <a:pt x="362" y="0"/>
                </a:lnTo>
                <a:close/>
              </a:path>
            </a:pathLst>
          </a:custGeom>
          <a:gradFill rotWithShape="1">
            <a:gsLst>
              <a:gs pos="0">
                <a:srgbClr val="FFD9B3">
                  <a:gamma/>
                  <a:shade val="85882"/>
                  <a:invGamma/>
                </a:srgbClr>
              </a:gs>
              <a:gs pos="50000">
                <a:srgbClr val="FFD9B3"/>
              </a:gs>
              <a:gs pos="100000">
                <a:srgbClr val="FFD9B3">
                  <a:gamma/>
                  <a:shade val="85882"/>
                  <a:invGamma/>
                </a:srgbClr>
              </a:gs>
            </a:gsLst>
            <a:lin ang="5400000" scaled="1"/>
          </a:gradFill>
          <a:ln w="9525">
            <a:solidFill>
              <a:srgbClr val="000000"/>
            </a:solidFill>
            <a:round/>
            <a:headEnd/>
            <a:tailEnd/>
          </a:ln>
        </p:spPr>
        <p:txBody>
          <a:bodyPr/>
          <a:lstStyle/>
          <a:p>
            <a:endParaRPr lang="en-GB" dirty="0"/>
          </a:p>
        </p:txBody>
      </p:sp>
      <p:sp>
        <p:nvSpPr>
          <p:cNvPr id="32" name="Freeform 47"/>
          <p:cNvSpPr>
            <a:spLocks/>
          </p:cNvSpPr>
          <p:nvPr/>
        </p:nvSpPr>
        <p:spPr bwMode="auto">
          <a:xfrm rot="20684692">
            <a:off x="1393825" y="4888474"/>
            <a:ext cx="346075" cy="34925"/>
          </a:xfrm>
          <a:custGeom>
            <a:avLst/>
            <a:gdLst/>
            <a:ahLst/>
            <a:cxnLst>
              <a:cxn ang="0">
                <a:pos x="195" y="3"/>
              </a:cxn>
              <a:cxn ang="0">
                <a:pos x="123" y="3"/>
              </a:cxn>
              <a:cxn ang="0">
                <a:pos x="63" y="3"/>
              </a:cxn>
              <a:cxn ang="0">
                <a:pos x="0" y="24"/>
              </a:cxn>
            </a:cxnLst>
            <a:rect l="0" t="0" r="r" b="b"/>
            <a:pathLst>
              <a:path w="195" h="24">
                <a:moveTo>
                  <a:pt x="195" y="3"/>
                </a:moveTo>
                <a:cubicBezTo>
                  <a:pt x="170" y="3"/>
                  <a:pt x="145" y="3"/>
                  <a:pt x="123" y="3"/>
                </a:cubicBezTo>
                <a:cubicBezTo>
                  <a:pt x="101" y="3"/>
                  <a:pt x="83" y="0"/>
                  <a:pt x="63" y="3"/>
                </a:cubicBezTo>
                <a:cubicBezTo>
                  <a:pt x="43" y="6"/>
                  <a:pt x="21" y="15"/>
                  <a:pt x="0" y="24"/>
                </a:cubicBezTo>
              </a:path>
            </a:pathLst>
          </a:custGeom>
          <a:noFill/>
          <a:ln w="9525">
            <a:solidFill>
              <a:srgbClr val="000000"/>
            </a:solidFill>
            <a:round/>
            <a:headEnd/>
            <a:tailEnd/>
          </a:ln>
        </p:spPr>
        <p:txBody>
          <a:bodyPr/>
          <a:lstStyle/>
          <a:p>
            <a:endParaRPr lang="en-GB" dirty="0"/>
          </a:p>
        </p:txBody>
      </p:sp>
      <p:sp>
        <p:nvSpPr>
          <p:cNvPr id="33" name="Freeform 61"/>
          <p:cNvSpPr>
            <a:spLocks/>
          </p:cNvSpPr>
          <p:nvPr/>
        </p:nvSpPr>
        <p:spPr bwMode="auto">
          <a:xfrm>
            <a:off x="6356350" y="4561449"/>
            <a:ext cx="150813" cy="30162"/>
          </a:xfrm>
          <a:custGeom>
            <a:avLst/>
            <a:gdLst/>
            <a:ahLst/>
            <a:cxnLst>
              <a:cxn ang="0">
                <a:pos x="0" y="17"/>
              </a:cxn>
              <a:cxn ang="0">
                <a:pos x="96" y="5"/>
              </a:cxn>
              <a:cxn ang="0">
                <a:pos x="207" y="47"/>
              </a:cxn>
            </a:cxnLst>
            <a:rect l="0" t="0" r="r" b="b"/>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34" name="Freeform 62"/>
          <p:cNvSpPr>
            <a:spLocks/>
          </p:cNvSpPr>
          <p:nvPr/>
        </p:nvSpPr>
        <p:spPr bwMode="auto">
          <a:xfrm>
            <a:off x="6307138" y="4532874"/>
            <a:ext cx="150812" cy="30162"/>
          </a:xfrm>
          <a:custGeom>
            <a:avLst/>
            <a:gdLst/>
            <a:ahLst/>
            <a:cxnLst>
              <a:cxn ang="0">
                <a:pos x="0" y="17"/>
              </a:cxn>
              <a:cxn ang="0">
                <a:pos x="96" y="5"/>
              </a:cxn>
              <a:cxn ang="0">
                <a:pos x="207" y="47"/>
              </a:cxn>
            </a:cxnLst>
            <a:rect l="0" t="0" r="r" b="b"/>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36" name="Oval 36"/>
          <p:cNvSpPr>
            <a:spLocks noChangeArrowheads="1"/>
          </p:cNvSpPr>
          <p:nvPr/>
        </p:nvSpPr>
        <p:spPr bwMode="auto">
          <a:xfrm rot="4149266">
            <a:off x="1751012" y="4483662"/>
            <a:ext cx="138113" cy="538162"/>
          </a:xfrm>
          <a:prstGeom prst="ellipse">
            <a:avLst/>
          </a:prstGeom>
          <a:solidFill>
            <a:srgbClr val="FF0000"/>
          </a:solidFill>
          <a:ln w="9525" algn="ctr">
            <a:solidFill>
              <a:srgbClr val="FF0000"/>
            </a:solidFill>
            <a:round/>
            <a:headEnd/>
            <a:tailEnd/>
          </a:ln>
          <a:effectLst/>
        </p:spPr>
        <p:txBody>
          <a:bodyPr/>
          <a:lstStyle/>
          <a:p>
            <a:endParaRPr lang="en-GB" dirty="0"/>
          </a:p>
        </p:txBody>
      </p:sp>
      <p:sp>
        <p:nvSpPr>
          <p:cNvPr id="37" name="Oval 37"/>
          <p:cNvSpPr>
            <a:spLocks noChangeArrowheads="1"/>
          </p:cNvSpPr>
          <p:nvPr/>
        </p:nvSpPr>
        <p:spPr bwMode="auto">
          <a:xfrm rot="-16595354">
            <a:off x="2044700" y="4548749"/>
            <a:ext cx="73025" cy="612775"/>
          </a:xfrm>
          <a:prstGeom prst="ellipse">
            <a:avLst/>
          </a:prstGeom>
          <a:solidFill>
            <a:srgbClr val="FF0000"/>
          </a:solidFill>
          <a:ln w="9525" algn="ctr">
            <a:solidFill>
              <a:srgbClr val="FF0000"/>
            </a:solidFill>
            <a:round/>
            <a:headEnd/>
            <a:tailEnd/>
          </a:ln>
          <a:effectLst/>
        </p:spPr>
        <p:txBody>
          <a:bodyPr/>
          <a:lstStyle/>
          <a:p>
            <a:endParaRPr lang="en-GB" dirty="0"/>
          </a:p>
        </p:txBody>
      </p:sp>
      <p:sp>
        <p:nvSpPr>
          <p:cNvPr id="38" name="Line 40"/>
          <p:cNvSpPr>
            <a:spLocks noChangeShapeType="1"/>
          </p:cNvSpPr>
          <p:nvPr/>
        </p:nvSpPr>
        <p:spPr bwMode="auto">
          <a:xfrm flipV="1">
            <a:off x="992188" y="4739249"/>
            <a:ext cx="5500687" cy="452437"/>
          </a:xfrm>
          <a:prstGeom prst="line">
            <a:avLst/>
          </a:prstGeom>
          <a:noFill/>
          <a:ln w="28575">
            <a:solidFill>
              <a:srgbClr val="6699FF"/>
            </a:solidFill>
            <a:round/>
            <a:headEnd type="oval" w="med" len="med"/>
            <a:tailEnd type="oval" w="med" len="med"/>
          </a:ln>
          <a:effectLst/>
        </p:spPr>
        <p:txBody>
          <a:bodyPr/>
          <a:lstStyle/>
          <a:p>
            <a:endParaRPr lang="en-GB" dirty="0"/>
          </a:p>
        </p:txBody>
      </p:sp>
      <p:grpSp>
        <p:nvGrpSpPr>
          <p:cNvPr id="39" name="Group 64"/>
          <p:cNvGrpSpPr>
            <a:grpSpLocks/>
          </p:cNvGrpSpPr>
          <p:nvPr/>
        </p:nvGrpSpPr>
        <p:grpSpPr bwMode="auto">
          <a:xfrm rot="195475">
            <a:off x="2416175" y="4134411"/>
            <a:ext cx="1106488" cy="781050"/>
            <a:chOff x="1504" y="2516"/>
            <a:chExt cx="697" cy="492"/>
          </a:xfrm>
        </p:grpSpPr>
        <p:sp>
          <p:nvSpPr>
            <p:cNvPr id="40" name="Freeform 65"/>
            <p:cNvSpPr>
              <a:spLocks/>
            </p:cNvSpPr>
            <p:nvPr/>
          </p:nvSpPr>
          <p:spPr bwMode="auto">
            <a:xfrm rot="22463057">
              <a:off x="1942" y="2680"/>
              <a:ext cx="259" cy="328"/>
            </a:xfrm>
            <a:custGeom>
              <a:avLst/>
              <a:gdLst/>
              <a:ahLst/>
              <a:cxnLst>
                <a:cxn ang="0">
                  <a:pos x="145" y="9"/>
                </a:cxn>
                <a:cxn ang="0">
                  <a:pos x="166" y="57"/>
                </a:cxn>
                <a:cxn ang="0">
                  <a:pos x="178" y="108"/>
                </a:cxn>
                <a:cxn ang="0">
                  <a:pos x="184" y="138"/>
                </a:cxn>
                <a:cxn ang="0">
                  <a:pos x="205" y="156"/>
                </a:cxn>
                <a:cxn ang="0">
                  <a:pos x="229" y="177"/>
                </a:cxn>
                <a:cxn ang="0">
                  <a:pos x="232" y="207"/>
                </a:cxn>
                <a:cxn ang="0">
                  <a:pos x="202" y="234"/>
                </a:cxn>
                <a:cxn ang="0">
                  <a:pos x="169" y="255"/>
                </a:cxn>
                <a:cxn ang="0">
                  <a:pos x="136" y="297"/>
                </a:cxn>
                <a:cxn ang="0">
                  <a:pos x="106" y="333"/>
                </a:cxn>
                <a:cxn ang="0">
                  <a:pos x="73" y="354"/>
                </a:cxn>
                <a:cxn ang="0">
                  <a:pos x="43" y="357"/>
                </a:cxn>
                <a:cxn ang="0">
                  <a:pos x="37" y="360"/>
                </a:cxn>
                <a:cxn ang="0">
                  <a:pos x="1" y="336"/>
                </a:cxn>
                <a:cxn ang="0">
                  <a:pos x="1" y="162"/>
                </a:cxn>
                <a:cxn ang="0">
                  <a:pos x="31" y="0"/>
                </a:cxn>
                <a:cxn ang="0">
                  <a:pos x="145" y="9"/>
                </a:cxn>
              </a:cxnLst>
              <a:rect l="0" t="0" r="r" b="b"/>
              <a:pathLst>
                <a:path w="232" h="360">
                  <a:moveTo>
                    <a:pt x="145" y="9"/>
                  </a:moveTo>
                  <a:lnTo>
                    <a:pt x="166" y="57"/>
                  </a:lnTo>
                  <a:lnTo>
                    <a:pt x="178" y="108"/>
                  </a:lnTo>
                  <a:lnTo>
                    <a:pt x="184" y="138"/>
                  </a:lnTo>
                  <a:lnTo>
                    <a:pt x="205" y="156"/>
                  </a:lnTo>
                  <a:lnTo>
                    <a:pt x="229" y="177"/>
                  </a:lnTo>
                  <a:lnTo>
                    <a:pt x="232" y="207"/>
                  </a:lnTo>
                  <a:lnTo>
                    <a:pt x="202" y="234"/>
                  </a:lnTo>
                  <a:lnTo>
                    <a:pt x="169" y="255"/>
                  </a:lnTo>
                  <a:lnTo>
                    <a:pt x="136" y="297"/>
                  </a:lnTo>
                  <a:lnTo>
                    <a:pt x="106" y="333"/>
                  </a:lnTo>
                  <a:cubicBezTo>
                    <a:pt x="95" y="340"/>
                    <a:pt x="85" y="349"/>
                    <a:pt x="73" y="354"/>
                  </a:cubicBezTo>
                  <a:cubicBezTo>
                    <a:pt x="64" y="358"/>
                    <a:pt x="53" y="355"/>
                    <a:pt x="43" y="357"/>
                  </a:cubicBezTo>
                  <a:cubicBezTo>
                    <a:pt x="41" y="357"/>
                    <a:pt x="39" y="359"/>
                    <a:pt x="37" y="360"/>
                  </a:cubicBezTo>
                  <a:cubicBezTo>
                    <a:pt x="0" y="338"/>
                    <a:pt x="1" y="353"/>
                    <a:pt x="1" y="336"/>
                  </a:cubicBezTo>
                  <a:lnTo>
                    <a:pt x="1" y="162"/>
                  </a:lnTo>
                  <a:lnTo>
                    <a:pt x="31" y="0"/>
                  </a:lnTo>
                  <a:lnTo>
                    <a:pt x="145" y="9"/>
                  </a:lnTo>
                  <a:close/>
                </a:path>
              </a:pathLst>
            </a:custGeom>
            <a:gradFill rotWithShape="1">
              <a:gsLst>
                <a:gs pos="0">
                  <a:srgbClr val="FFD9B3">
                    <a:gamma/>
                    <a:shade val="85882"/>
                    <a:invGamma/>
                  </a:srgbClr>
                </a:gs>
                <a:gs pos="50000">
                  <a:srgbClr val="FFD9B3"/>
                </a:gs>
                <a:gs pos="100000">
                  <a:srgbClr val="FFD9B3">
                    <a:gamma/>
                    <a:shade val="85882"/>
                    <a:invGamma/>
                  </a:srgbClr>
                </a:gs>
              </a:gsLst>
              <a:lin ang="5400000" scaled="1"/>
            </a:gradFill>
            <a:ln w="9525">
              <a:solidFill>
                <a:srgbClr val="000000"/>
              </a:solidFill>
              <a:round/>
              <a:headEnd/>
              <a:tailEnd/>
            </a:ln>
          </p:spPr>
          <p:txBody>
            <a:bodyPr/>
            <a:lstStyle/>
            <a:p>
              <a:endParaRPr lang="en-GB" dirty="0"/>
            </a:p>
          </p:txBody>
        </p:sp>
        <p:sp>
          <p:nvSpPr>
            <p:cNvPr id="41" name="Freeform 66"/>
            <p:cNvSpPr>
              <a:spLocks/>
            </p:cNvSpPr>
            <p:nvPr/>
          </p:nvSpPr>
          <p:spPr bwMode="auto">
            <a:xfrm rot="22353651">
              <a:off x="1504" y="2516"/>
              <a:ext cx="610" cy="474"/>
            </a:xfrm>
            <a:custGeom>
              <a:avLst/>
              <a:gdLst/>
              <a:ahLst/>
              <a:cxnLst>
                <a:cxn ang="0">
                  <a:pos x="249" y="0"/>
                </a:cxn>
                <a:cxn ang="0">
                  <a:pos x="186" y="9"/>
                </a:cxn>
                <a:cxn ang="0">
                  <a:pos x="129" y="33"/>
                </a:cxn>
                <a:cxn ang="0">
                  <a:pos x="84" y="63"/>
                </a:cxn>
                <a:cxn ang="0">
                  <a:pos x="48" y="111"/>
                </a:cxn>
                <a:cxn ang="0">
                  <a:pos x="21" y="162"/>
                </a:cxn>
                <a:cxn ang="0">
                  <a:pos x="0" y="252"/>
                </a:cxn>
                <a:cxn ang="0">
                  <a:pos x="3" y="309"/>
                </a:cxn>
                <a:cxn ang="0">
                  <a:pos x="18" y="366"/>
                </a:cxn>
                <a:cxn ang="0">
                  <a:pos x="72" y="426"/>
                </a:cxn>
                <a:cxn ang="0">
                  <a:pos x="123" y="462"/>
                </a:cxn>
                <a:cxn ang="0">
                  <a:pos x="183" y="498"/>
                </a:cxn>
                <a:cxn ang="0">
                  <a:pos x="267" y="519"/>
                </a:cxn>
                <a:cxn ang="0">
                  <a:pos x="327" y="516"/>
                </a:cxn>
                <a:cxn ang="0">
                  <a:pos x="381" y="498"/>
                </a:cxn>
                <a:cxn ang="0">
                  <a:pos x="429" y="471"/>
                </a:cxn>
                <a:cxn ang="0">
                  <a:pos x="402" y="435"/>
                </a:cxn>
                <a:cxn ang="0">
                  <a:pos x="420" y="384"/>
                </a:cxn>
                <a:cxn ang="0">
                  <a:pos x="459" y="330"/>
                </a:cxn>
                <a:cxn ang="0">
                  <a:pos x="447" y="273"/>
                </a:cxn>
                <a:cxn ang="0">
                  <a:pos x="426" y="234"/>
                </a:cxn>
                <a:cxn ang="0">
                  <a:pos x="432" y="162"/>
                </a:cxn>
                <a:cxn ang="0">
                  <a:pos x="468" y="114"/>
                </a:cxn>
                <a:cxn ang="0">
                  <a:pos x="492" y="111"/>
                </a:cxn>
                <a:cxn ang="0">
                  <a:pos x="546" y="123"/>
                </a:cxn>
                <a:cxn ang="0">
                  <a:pos x="483" y="57"/>
                </a:cxn>
                <a:cxn ang="0">
                  <a:pos x="411" y="18"/>
                </a:cxn>
                <a:cxn ang="0">
                  <a:pos x="312" y="0"/>
                </a:cxn>
                <a:cxn ang="0">
                  <a:pos x="249" y="0"/>
                </a:cxn>
              </a:cxnLst>
              <a:rect l="0" t="0" r="r" b="b"/>
              <a:pathLst>
                <a:path w="546" h="519">
                  <a:moveTo>
                    <a:pt x="249" y="0"/>
                  </a:moveTo>
                  <a:lnTo>
                    <a:pt x="186" y="9"/>
                  </a:lnTo>
                  <a:lnTo>
                    <a:pt x="129" y="33"/>
                  </a:lnTo>
                  <a:lnTo>
                    <a:pt x="84" y="63"/>
                  </a:lnTo>
                  <a:lnTo>
                    <a:pt x="48" y="111"/>
                  </a:lnTo>
                  <a:lnTo>
                    <a:pt x="21" y="162"/>
                  </a:lnTo>
                  <a:lnTo>
                    <a:pt x="0" y="252"/>
                  </a:lnTo>
                  <a:lnTo>
                    <a:pt x="3" y="309"/>
                  </a:lnTo>
                  <a:lnTo>
                    <a:pt x="18" y="366"/>
                  </a:lnTo>
                  <a:cubicBezTo>
                    <a:pt x="30" y="385"/>
                    <a:pt x="54" y="412"/>
                    <a:pt x="72" y="426"/>
                  </a:cubicBezTo>
                  <a:cubicBezTo>
                    <a:pt x="89" y="442"/>
                    <a:pt x="105" y="450"/>
                    <a:pt x="123" y="462"/>
                  </a:cubicBezTo>
                  <a:lnTo>
                    <a:pt x="183" y="498"/>
                  </a:lnTo>
                  <a:lnTo>
                    <a:pt x="267" y="519"/>
                  </a:lnTo>
                  <a:lnTo>
                    <a:pt x="327" y="516"/>
                  </a:lnTo>
                  <a:lnTo>
                    <a:pt x="381" y="498"/>
                  </a:lnTo>
                  <a:lnTo>
                    <a:pt x="429" y="471"/>
                  </a:lnTo>
                  <a:lnTo>
                    <a:pt x="402" y="435"/>
                  </a:lnTo>
                  <a:lnTo>
                    <a:pt x="420" y="384"/>
                  </a:lnTo>
                  <a:lnTo>
                    <a:pt x="459" y="330"/>
                  </a:lnTo>
                  <a:lnTo>
                    <a:pt x="447" y="273"/>
                  </a:lnTo>
                  <a:lnTo>
                    <a:pt x="426" y="234"/>
                  </a:lnTo>
                  <a:lnTo>
                    <a:pt x="432" y="162"/>
                  </a:lnTo>
                  <a:lnTo>
                    <a:pt x="468" y="114"/>
                  </a:lnTo>
                  <a:lnTo>
                    <a:pt x="492" y="111"/>
                  </a:lnTo>
                  <a:lnTo>
                    <a:pt x="546" y="123"/>
                  </a:lnTo>
                  <a:lnTo>
                    <a:pt x="483" y="57"/>
                  </a:lnTo>
                  <a:lnTo>
                    <a:pt x="411" y="18"/>
                  </a:lnTo>
                  <a:lnTo>
                    <a:pt x="312" y="0"/>
                  </a:lnTo>
                  <a:lnTo>
                    <a:pt x="249" y="0"/>
                  </a:lnTo>
                  <a:close/>
                </a:path>
              </a:pathLst>
            </a:custGeom>
            <a:gradFill rotWithShape="1">
              <a:gsLst>
                <a:gs pos="0">
                  <a:srgbClr val="C0C0C0"/>
                </a:gs>
                <a:gs pos="100000">
                  <a:srgbClr val="C0C0C0">
                    <a:gamma/>
                    <a:shade val="66275"/>
                    <a:invGamma/>
                  </a:srgbClr>
                </a:gs>
              </a:gsLst>
              <a:path path="rect">
                <a:fillToRect l="50000" t="50000" r="50000" b="50000"/>
              </a:path>
            </a:gradFill>
            <a:ln w="9525">
              <a:solidFill>
                <a:srgbClr val="000000"/>
              </a:solidFill>
              <a:round/>
              <a:headEnd/>
              <a:tailEnd/>
            </a:ln>
          </p:spPr>
          <p:txBody>
            <a:bodyPr/>
            <a:lstStyle/>
            <a:p>
              <a:endParaRPr lang="en-GB" dirty="0"/>
            </a:p>
          </p:txBody>
        </p:sp>
      </p:grpSp>
      <p:sp>
        <p:nvSpPr>
          <p:cNvPr id="42" name="Freeform 50"/>
          <p:cNvSpPr>
            <a:spLocks/>
          </p:cNvSpPr>
          <p:nvPr/>
        </p:nvSpPr>
        <p:spPr bwMode="auto">
          <a:xfrm>
            <a:off x="2614613" y="4734486"/>
            <a:ext cx="708025" cy="177800"/>
          </a:xfrm>
          <a:custGeom>
            <a:avLst/>
            <a:gdLst/>
            <a:ahLst/>
            <a:cxnLst>
              <a:cxn ang="0">
                <a:pos x="389" y="0"/>
              </a:cxn>
              <a:cxn ang="0">
                <a:pos x="419" y="4"/>
              </a:cxn>
              <a:cxn ang="0">
                <a:pos x="446" y="24"/>
              </a:cxn>
              <a:cxn ang="0">
                <a:pos x="436" y="48"/>
              </a:cxn>
              <a:cxn ang="0">
                <a:pos x="415" y="57"/>
              </a:cxn>
              <a:cxn ang="0">
                <a:pos x="358" y="70"/>
              </a:cxn>
              <a:cxn ang="0">
                <a:pos x="298" y="84"/>
              </a:cxn>
              <a:cxn ang="0">
                <a:pos x="166" y="112"/>
              </a:cxn>
              <a:cxn ang="0">
                <a:pos x="72" y="84"/>
              </a:cxn>
              <a:cxn ang="0">
                <a:pos x="30" y="58"/>
              </a:cxn>
              <a:cxn ang="0">
                <a:pos x="0" y="42"/>
              </a:cxn>
              <a:cxn ang="0">
                <a:pos x="68" y="48"/>
              </a:cxn>
              <a:cxn ang="0">
                <a:pos x="104" y="40"/>
              </a:cxn>
              <a:cxn ang="0">
                <a:pos x="184" y="18"/>
              </a:cxn>
              <a:cxn ang="0">
                <a:pos x="290" y="20"/>
              </a:cxn>
              <a:cxn ang="0">
                <a:pos x="352" y="24"/>
              </a:cxn>
              <a:cxn ang="0">
                <a:pos x="374" y="17"/>
              </a:cxn>
              <a:cxn ang="0">
                <a:pos x="389" y="0"/>
              </a:cxn>
            </a:cxnLst>
            <a:rect l="0" t="0" r="r" b="b"/>
            <a:pathLst>
              <a:path w="446" h="112">
                <a:moveTo>
                  <a:pt x="389" y="0"/>
                </a:moveTo>
                <a:lnTo>
                  <a:pt x="419" y="4"/>
                </a:lnTo>
                <a:lnTo>
                  <a:pt x="446" y="24"/>
                </a:lnTo>
                <a:lnTo>
                  <a:pt x="436" y="48"/>
                </a:lnTo>
                <a:lnTo>
                  <a:pt x="415" y="57"/>
                </a:lnTo>
                <a:lnTo>
                  <a:pt x="358" y="70"/>
                </a:lnTo>
                <a:lnTo>
                  <a:pt x="298" y="84"/>
                </a:lnTo>
                <a:lnTo>
                  <a:pt x="166" y="112"/>
                </a:lnTo>
                <a:lnTo>
                  <a:pt x="72" y="84"/>
                </a:lnTo>
                <a:lnTo>
                  <a:pt x="30" y="58"/>
                </a:lnTo>
                <a:lnTo>
                  <a:pt x="0" y="42"/>
                </a:lnTo>
                <a:cubicBezTo>
                  <a:pt x="6" y="39"/>
                  <a:pt x="48" y="49"/>
                  <a:pt x="68" y="48"/>
                </a:cubicBezTo>
                <a:cubicBezTo>
                  <a:pt x="85" y="48"/>
                  <a:pt x="85" y="45"/>
                  <a:pt x="104" y="40"/>
                </a:cubicBezTo>
                <a:cubicBezTo>
                  <a:pt x="123" y="35"/>
                  <a:pt x="153" y="21"/>
                  <a:pt x="184" y="18"/>
                </a:cubicBezTo>
                <a:cubicBezTo>
                  <a:pt x="215" y="15"/>
                  <a:pt x="262" y="19"/>
                  <a:pt x="290" y="20"/>
                </a:cubicBezTo>
                <a:cubicBezTo>
                  <a:pt x="318" y="21"/>
                  <a:pt x="338" y="24"/>
                  <a:pt x="352" y="24"/>
                </a:cubicBezTo>
                <a:lnTo>
                  <a:pt x="374" y="17"/>
                </a:lnTo>
                <a:lnTo>
                  <a:pt x="389" y="0"/>
                </a:lnTo>
                <a:close/>
              </a:path>
            </a:pathLst>
          </a:custGeom>
          <a:gradFill rotWithShape="1">
            <a:gsLst>
              <a:gs pos="0">
                <a:srgbClr val="FFD1A3">
                  <a:alpha val="72000"/>
                </a:srgbClr>
              </a:gs>
              <a:gs pos="100000">
                <a:srgbClr val="FFD1A3">
                  <a:gamma/>
                  <a:tint val="95294"/>
                  <a:invGamma/>
                  <a:alpha val="64000"/>
                </a:srgbClr>
              </a:gs>
            </a:gsLst>
            <a:lin ang="5400000" scaled="1"/>
          </a:gradFill>
          <a:ln w="9525" cap="rnd">
            <a:solidFill>
              <a:srgbClr val="000000"/>
            </a:solidFill>
            <a:prstDash val="sysDot"/>
            <a:round/>
            <a:headEnd/>
            <a:tailEnd/>
          </a:ln>
        </p:spPr>
        <p:txBody>
          <a:bodyPr/>
          <a:lstStyle/>
          <a:p>
            <a:endParaRPr lang="en-GB" dirty="0"/>
          </a:p>
        </p:txBody>
      </p:sp>
      <p:sp>
        <p:nvSpPr>
          <p:cNvPr id="43" name="Line 34"/>
          <p:cNvSpPr>
            <a:spLocks noChangeShapeType="1"/>
          </p:cNvSpPr>
          <p:nvPr/>
        </p:nvSpPr>
        <p:spPr bwMode="auto">
          <a:xfrm flipV="1">
            <a:off x="301625" y="4782111"/>
            <a:ext cx="2974975" cy="541338"/>
          </a:xfrm>
          <a:prstGeom prst="line">
            <a:avLst/>
          </a:prstGeom>
          <a:noFill/>
          <a:ln w="28575">
            <a:solidFill>
              <a:srgbClr val="FF3300"/>
            </a:solidFill>
            <a:prstDash val="sysDot"/>
            <a:round/>
            <a:headEnd/>
            <a:tailEnd/>
          </a:ln>
          <a:effectLst/>
        </p:spPr>
        <p:txBody>
          <a:bodyPr/>
          <a:lstStyle/>
          <a:p>
            <a:endParaRPr lang="en-GB" dirty="0"/>
          </a:p>
        </p:txBody>
      </p:sp>
      <p:grpSp>
        <p:nvGrpSpPr>
          <p:cNvPr id="44" name="Group 71"/>
          <p:cNvGrpSpPr>
            <a:grpSpLocks/>
          </p:cNvGrpSpPr>
          <p:nvPr/>
        </p:nvGrpSpPr>
        <p:grpSpPr bwMode="auto">
          <a:xfrm>
            <a:off x="3214688" y="4499536"/>
            <a:ext cx="177800" cy="336550"/>
            <a:chOff x="2126" y="1428"/>
            <a:chExt cx="112" cy="212"/>
          </a:xfrm>
        </p:grpSpPr>
        <p:sp>
          <p:nvSpPr>
            <p:cNvPr id="45" name="Freeform 72"/>
            <p:cNvSpPr>
              <a:spLocks/>
            </p:cNvSpPr>
            <p:nvPr/>
          </p:nvSpPr>
          <p:spPr bwMode="auto">
            <a:xfrm rot="274436">
              <a:off x="2130" y="1578"/>
              <a:ext cx="40" cy="49"/>
            </a:xfrm>
            <a:custGeom>
              <a:avLst/>
              <a:gdLst/>
              <a:ahLst/>
              <a:cxnLst>
                <a:cxn ang="0">
                  <a:pos x="30" y="0"/>
                </a:cxn>
                <a:cxn ang="0">
                  <a:pos x="36" y="30"/>
                </a:cxn>
                <a:cxn ang="0">
                  <a:pos x="0" y="42"/>
                </a:cxn>
              </a:cxnLst>
              <a:rect l="0" t="0" r="r" b="b"/>
              <a:pathLst>
                <a:path w="41" h="42">
                  <a:moveTo>
                    <a:pt x="30" y="0"/>
                  </a:moveTo>
                  <a:cubicBezTo>
                    <a:pt x="35" y="11"/>
                    <a:pt x="41" y="23"/>
                    <a:pt x="36" y="30"/>
                  </a:cubicBezTo>
                  <a:cubicBezTo>
                    <a:pt x="31" y="37"/>
                    <a:pt x="6" y="40"/>
                    <a:pt x="0" y="42"/>
                  </a:cubicBezTo>
                </a:path>
              </a:pathLst>
            </a:custGeom>
            <a:solidFill>
              <a:srgbClr val="FFFFFF"/>
            </a:solidFill>
            <a:ln w="9525" cmpd="sng">
              <a:solidFill>
                <a:srgbClr val="000000"/>
              </a:solidFill>
              <a:prstDash val="solid"/>
              <a:round/>
              <a:headEnd/>
              <a:tailEnd/>
            </a:ln>
            <a:effectLst/>
          </p:spPr>
          <p:txBody>
            <a:bodyPr/>
            <a:lstStyle/>
            <a:p>
              <a:endParaRPr lang="en-GB" dirty="0"/>
            </a:p>
          </p:txBody>
        </p:sp>
        <p:sp>
          <p:nvSpPr>
            <p:cNvPr id="46" name="Freeform 73"/>
            <p:cNvSpPr>
              <a:spLocks/>
            </p:cNvSpPr>
            <p:nvPr/>
          </p:nvSpPr>
          <p:spPr bwMode="auto">
            <a:xfrm rot="-949968">
              <a:off x="2203" y="1455"/>
              <a:ext cx="35" cy="39"/>
            </a:xfrm>
            <a:custGeom>
              <a:avLst/>
              <a:gdLst/>
              <a:ahLst/>
              <a:cxnLst>
                <a:cxn ang="0">
                  <a:pos x="30" y="0"/>
                </a:cxn>
                <a:cxn ang="0">
                  <a:pos x="36" y="30"/>
                </a:cxn>
                <a:cxn ang="0">
                  <a:pos x="0" y="42"/>
                </a:cxn>
              </a:cxnLst>
              <a:rect l="0" t="0" r="r" b="b"/>
              <a:pathLst>
                <a:path w="41" h="42">
                  <a:moveTo>
                    <a:pt x="30" y="0"/>
                  </a:moveTo>
                  <a:cubicBezTo>
                    <a:pt x="35" y="11"/>
                    <a:pt x="41" y="23"/>
                    <a:pt x="36" y="30"/>
                  </a:cubicBezTo>
                  <a:cubicBezTo>
                    <a:pt x="31" y="37"/>
                    <a:pt x="6" y="40"/>
                    <a:pt x="0" y="42"/>
                  </a:cubicBezTo>
                </a:path>
              </a:pathLst>
            </a:custGeom>
            <a:solidFill>
              <a:srgbClr val="FFFFFF"/>
            </a:solidFill>
            <a:ln w="9525" cmpd="sng">
              <a:solidFill>
                <a:srgbClr val="000000"/>
              </a:solidFill>
              <a:prstDash val="solid"/>
              <a:round/>
              <a:headEnd/>
              <a:tailEnd/>
            </a:ln>
            <a:effectLst/>
          </p:spPr>
          <p:txBody>
            <a:bodyPr/>
            <a:lstStyle/>
            <a:p>
              <a:endParaRPr lang="en-GB" dirty="0"/>
            </a:p>
          </p:txBody>
        </p:sp>
        <p:sp>
          <p:nvSpPr>
            <p:cNvPr id="47" name="Freeform 74"/>
            <p:cNvSpPr>
              <a:spLocks/>
            </p:cNvSpPr>
            <p:nvPr/>
          </p:nvSpPr>
          <p:spPr bwMode="auto">
            <a:xfrm rot="1632420">
              <a:off x="2126" y="1556"/>
              <a:ext cx="24" cy="84"/>
            </a:xfrm>
            <a:custGeom>
              <a:avLst/>
              <a:gdLst/>
              <a:ahLst/>
              <a:cxnLst>
                <a:cxn ang="0">
                  <a:pos x="21" y="0"/>
                </a:cxn>
                <a:cxn ang="0">
                  <a:pos x="21" y="45"/>
                </a:cxn>
                <a:cxn ang="0">
                  <a:pos x="0" y="84"/>
                </a:cxn>
              </a:cxnLst>
              <a:rect l="0" t="0" r="r" b="b"/>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a:effectLst/>
          </p:spPr>
          <p:txBody>
            <a:bodyPr/>
            <a:lstStyle/>
            <a:p>
              <a:endParaRPr lang="en-GB" dirty="0"/>
            </a:p>
          </p:txBody>
        </p:sp>
        <p:sp>
          <p:nvSpPr>
            <p:cNvPr id="48" name="Freeform 75"/>
            <p:cNvSpPr>
              <a:spLocks/>
            </p:cNvSpPr>
            <p:nvPr/>
          </p:nvSpPr>
          <p:spPr bwMode="auto">
            <a:xfrm>
              <a:off x="2199" y="1428"/>
              <a:ext cx="24" cy="84"/>
            </a:xfrm>
            <a:custGeom>
              <a:avLst/>
              <a:gdLst/>
              <a:ahLst/>
              <a:cxnLst>
                <a:cxn ang="0">
                  <a:pos x="21" y="0"/>
                </a:cxn>
                <a:cxn ang="0">
                  <a:pos x="21" y="45"/>
                </a:cxn>
                <a:cxn ang="0">
                  <a:pos x="0" y="84"/>
                </a:cxn>
              </a:cxnLst>
              <a:rect l="0" t="0" r="r" b="b"/>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a:effectLst/>
          </p:spPr>
          <p:txBody>
            <a:bodyPr/>
            <a:lstStyle/>
            <a:p>
              <a:endParaRPr lang="en-GB" dirty="0"/>
            </a:p>
          </p:txBody>
        </p:sp>
        <p:sp>
          <p:nvSpPr>
            <p:cNvPr id="49" name="Line 76"/>
            <p:cNvSpPr>
              <a:spLocks noChangeShapeType="1"/>
            </p:cNvSpPr>
            <p:nvPr/>
          </p:nvSpPr>
          <p:spPr bwMode="auto">
            <a:xfrm flipH="1">
              <a:off x="2150" y="1602"/>
              <a:ext cx="12" cy="14"/>
            </a:xfrm>
            <a:prstGeom prst="line">
              <a:avLst/>
            </a:prstGeom>
            <a:noFill/>
            <a:ln w="9525">
              <a:solidFill>
                <a:srgbClr val="000000"/>
              </a:solidFill>
              <a:round/>
              <a:headEnd/>
              <a:tailEnd/>
            </a:ln>
            <a:effectLst/>
          </p:spPr>
          <p:txBody>
            <a:bodyPr/>
            <a:lstStyle/>
            <a:p>
              <a:endParaRPr lang="en-GB" dirty="0"/>
            </a:p>
          </p:txBody>
        </p:sp>
        <p:sp>
          <p:nvSpPr>
            <p:cNvPr id="50" name="Line 77"/>
            <p:cNvSpPr>
              <a:spLocks noChangeShapeType="1"/>
            </p:cNvSpPr>
            <p:nvPr/>
          </p:nvSpPr>
          <p:spPr bwMode="auto">
            <a:xfrm flipH="1">
              <a:off x="2226" y="1471"/>
              <a:ext cx="4" cy="10"/>
            </a:xfrm>
            <a:prstGeom prst="line">
              <a:avLst/>
            </a:prstGeom>
            <a:noFill/>
            <a:ln w="9525">
              <a:solidFill>
                <a:srgbClr val="000000"/>
              </a:solidFill>
              <a:round/>
              <a:headEnd/>
              <a:tailEnd/>
            </a:ln>
            <a:effectLst/>
          </p:spPr>
          <p:txBody>
            <a:bodyPr/>
            <a:lstStyle/>
            <a:p>
              <a:endParaRPr lang="en-GB" dirty="0"/>
            </a:p>
          </p:txBody>
        </p:sp>
      </p:grpSp>
      <p:sp>
        <p:nvSpPr>
          <p:cNvPr id="51" name="Line 63"/>
          <p:cNvSpPr>
            <a:spLocks noChangeShapeType="1"/>
          </p:cNvSpPr>
          <p:nvPr/>
        </p:nvSpPr>
        <p:spPr bwMode="auto">
          <a:xfrm flipV="1">
            <a:off x="936625" y="4744009"/>
            <a:ext cx="7167563" cy="38101"/>
          </a:xfrm>
          <a:prstGeom prst="line">
            <a:avLst/>
          </a:prstGeom>
          <a:noFill/>
          <a:ln w="28575">
            <a:solidFill>
              <a:srgbClr val="66FF33"/>
            </a:solidFill>
            <a:prstDash val="solid"/>
            <a:round/>
            <a:headEnd/>
            <a:tailEnd/>
          </a:ln>
        </p:spPr>
        <p:txBody>
          <a:bodyPr/>
          <a:lstStyle/>
          <a:p>
            <a:endParaRPr lang="en-GB" dirty="0"/>
          </a:p>
        </p:txBody>
      </p:sp>
      <p:sp>
        <p:nvSpPr>
          <p:cNvPr id="52" name="Freeform 51"/>
          <p:cNvSpPr/>
          <p:nvPr/>
        </p:nvSpPr>
        <p:spPr bwMode="auto">
          <a:xfrm>
            <a:off x="978195" y="5012778"/>
            <a:ext cx="1382233" cy="202019"/>
          </a:xfrm>
          <a:custGeom>
            <a:avLst/>
            <a:gdLst>
              <a:gd name="connsiteX0" fmla="*/ 925033 w 1382233"/>
              <a:gd name="connsiteY0" fmla="*/ 0 h 202019"/>
              <a:gd name="connsiteX1" fmla="*/ 0 w 1382233"/>
              <a:gd name="connsiteY1" fmla="*/ 202019 h 202019"/>
              <a:gd name="connsiteX2" fmla="*/ 1382233 w 1382233"/>
              <a:gd name="connsiteY2" fmla="*/ 63796 h 202019"/>
            </a:gdLst>
            <a:ahLst/>
            <a:cxnLst>
              <a:cxn ang="0">
                <a:pos x="connsiteX0" y="connsiteY0"/>
              </a:cxn>
              <a:cxn ang="0">
                <a:pos x="connsiteX1" y="connsiteY1"/>
              </a:cxn>
              <a:cxn ang="0">
                <a:pos x="connsiteX2" y="connsiteY2"/>
              </a:cxn>
            </a:cxnLst>
            <a:rect l="l" t="t" r="r" b="b"/>
            <a:pathLst>
              <a:path w="1382233" h="202019">
                <a:moveTo>
                  <a:pt x="925033" y="0"/>
                </a:moveTo>
                <a:lnTo>
                  <a:pt x="0" y="202019"/>
                </a:lnTo>
                <a:lnTo>
                  <a:pt x="1382233" y="63796"/>
                </a:lnTo>
              </a:path>
            </a:pathLst>
          </a:custGeom>
          <a:noFill/>
          <a:ln w="28575"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Arial" charset="0"/>
            </a:endParaRPr>
          </a:p>
        </p:txBody>
      </p:sp>
      <p:sp>
        <p:nvSpPr>
          <p:cNvPr id="53" name="Arc 38"/>
          <p:cNvSpPr>
            <a:spLocks/>
          </p:cNvSpPr>
          <p:nvPr/>
        </p:nvSpPr>
        <p:spPr bwMode="auto">
          <a:xfrm rot="9737244" flipH="1" flipV="1">
            <a:off x="2968352" y="4528257"/>
            <a:ext cx="136619" cy="494831"/>
          </a:xfrm>
          <a:custGeom>
            <a:avLst/>
            <a:gdLst>
              <a:gd name="G0" fmla="+- 5991 0 0"/>
              <a:gd name="G1" fmla="+- 21600 0 0"/>
              <a:gd name="G2" fmla="+- 21600 0 0"/>
              <a:gd name="T0" fmla="*/ 2611 w 27591"/>
              <a:gd name="T1" fmla="*/ 266 h 43200"/>
              <a:gd name="T2" fmla="*/ 0 w 27591"/>
              <a:gd name="T3" fmla="*/ 42352 h 43200"/>
              <a:gd name="T4" fmla="*/ 5991 w 27591"/>
              <a:gd name="T5" fmla="*/ 21600 h 43200"/>
            </a:gdLst>
            <a:ahLst/>
            <a:cxnLst>
              <a:cxn ang="0">
                <a:pos x="T0" y="T1"/>
              </a:cxn>
              <a:cxn ang="0">
                <a:pos x="T2" y="T3"/>
              </a:cxn>
              <a:cxn ang="0">
                <a:pos x="T4" y="T5"/>
              </a:cxn>
            </a:cxnLst>
            <a:rect l="0" t="0" r="r" b="b"/>
            <a:pathLst>
              <a:path w="27591" h="43200" fill="none" extrusionOk="0">
                <a:moveTo>
                  <a:pt x="2611" y="266"/>
                </a:moveTo>
                <a:cubicBezTo>
                  <a:pt x="3728" y="88"/>
                  <a:pt x="4859" y="-1"/>
                  <a:pt x="5991" y="0"/>
                </a:cubicBezTo>
                <a:cubicBezTo>
                  <a:pt x="17920" y="0"/>
                  <a:pt x="27591" y="9670"/>
                  <a:pt x="27591" y="21600"/>
                </a:cubicBezTo>
                <a:cubicBezTo>
                  <a:pt x="27591" y="33529"/>
                  <a:pt x="17920" y="43200"/>
                  <a:pt x="5991" y="43200"/>
                </a:cubicBezTo>
                <a:cubicBezTo>
                  <a:pt x="3964" y="43200"/>
                  <a:pt x="1947" y="42914"/>
                  <a:pt x="-1" y="42352"/>
                </a:cubicBezTo>
              </a:path>
              <a:path w="27591" h="43200" stroke="0" extrusionOk="0">
                <a:moveTo>
                  <a:pt x="2611" y="266"/>
                </a:moveTo>
                <a:cubicBezTo>
                  <a:pt x="3728" y="88"/>
                  <a:pt x="4859" y="-1"/>
                  <a:pt x="5991" y="0"/>
                </a:cubicBezTo>
                <a:cubicBezTo>
                  <a:pt x="17920" y="0"/>
                  <a:pt x="27591" y="9670"/>
                  <a:pt x="27591" y="21600"/>
                </a:cubicBezTo>
                <a:cubicBezTo>
                  <a:pt x="27591" y="33529"/>
                  <a:pt x="17920" y="43200"/>
                  <a:pt x="5991" y="43200"/>
                </a:cubicBezTo>
                <a:cubicBezTo>
                  <a:pt x="3964" y="43200"/>
                  <a:pt x="1947" y="42914"/>
                  <a:pt x="-1" y="42352"/>
                </a:cubicBezTo>
                <a:lnTo>
                  <a:pt x="5991" y="21600"/>
                </a:lnTo>
                <a:close/>
              </a:path>
            </a:pathLst>
          </a:custGeom>
          <a:noFill/>
          <a:ln w="28575">
            <a:solidFill>
              <a:srgbClr val="FF0000"/>
            </a:solidFill>
            <a:round/>
            <a:headEnd type="triangle" w="med" len="med"/>
            <a:tailEnd/>
          </a:ln>
          <a:effectLst/>
        </p:spPr>
        <p:txBody>
          <a:bodyPr/>
          <a:lstStyle/>
          <a:p>
            <a:endParaRPr lang="en-GB" dirty="0"/>
          </a:p>
        </p:txBody>
      </p:sp>
      <p:sp>
        <p:nvSpPr>
          <p:cNvPr id="54" name="Rectangle 7"/>
          <p:cNvSpPr>
            <a:spLocks noChangeArrowheads="1"/>
          </p:cNvSpPr>
          <p:nvPr/>
        </p:nvSpPr>
        <p:spPr bwMode="auto">
          <a:xfrm>
            <a:off x="0" y="246063"/>
            <a:ext cx="9144000" cy="404812"/>
          </a:xfrm>
          <a:prstGeom prst="rect">
            <a:avLst/>
          </a:prstGeom>
          <a:solidFill>
            <a:schemeClr val="bg1"/>
          </a:solidFill>
          <a:ln w="9525">
            <a:solidFill>
              <a:schemeClr val="tx1"/>
            </a:solidFill>
            <a:miter lim="800000"/>
            <a:headEnd/>
            <a:tailEnd/>
          </a:ln>
        </p:spPr>
        <p:txBody>
          <a:bodyPr wrap="none" anchor="ctr"/>
          <a:lstStyle/>
          <a:p>
            <a:pPr algn="ctr"/>
            <a:r>
              <a:rPr lang="en-CA" altLang="ja-JP" dirty="0">
                <a:solidFill>
                  <a:srgbClr val="0168AC"/>
                </a:solidFill>
                <a:latin typeface="Verdana" pitchFamily="34" charset="0"/>
                <a:ea typeface="ＭＳ Ｐゴシック" charset="-128"/>
              </a:rPr>
              <a:t>2011 World Archery Coaching Seminar</a:t>
            </a:r>
            <a:endParaRPr lang="en-CA" dirty="0">
              <a:solidFill>
                <a:srgbClr val="0168AC"/>
              </a:solidFill>
              <a:latin typeface="Verdana" pitchFamily="34" charset="0"/>
            </a:endParaRPr>
          </a:p>
        </p:txBody>
      </p:sp>
      <p:pic>
        <p:nvPicPr>
          <p:cNvPr id="55" name="Picture 4" descr="Y:\06 Communication\Logo FITA\09 World Archery\00_WA1_RG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0327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Arc 35"/>
          <p:cNvSpPr>
            <a:spLocks/>
          </p:cNvSpPr>
          <p:nvPr/>
        </p:nvSpPr>
        <p:spPr bwMode="auto">
          <a:xfrm rot="9748852" flipH="1">
            <a:off x="2369283" y="4525439"/>
            <a:ext cx="131710" cy="775186"/>
          </a:xfrm>
          <a:custGeom>
            <a:avLst/>
            <a:gdLst>
              <a:gd name="G0" fmla="+- 0 0 0"/>
              <a:gd name="G1" fmla="+- 21600 0 0"/>
              <a:gd name="G2" fmla="+- 21600 0 0"/>
              <a:gd name="T0" fmla="*/ 0 w 21600"/>
              <a:gd name="T1" fmla="*/ 0 h 43003"/>
              <a:gd name="T2" fmla="*/ 2909 w 21600"/>
              <a:gd name="T3" fmla="*/ 43003 h 43003"/>
              <a:gd name="T4" fmla="*/ 0 w 21600"/>
              <a:gd name="T5" fmla="*/ 21600 h 43003"/>
            </a:gdLst>
            <a:ahLst/>
            <a:cxnLst>
              <a:cxn ang="0">
                <a:pos x="T0" y="T1"/>
              </a:cxn>
              <a:cxn ang="0">
                <a:pos x="T2" y="T3"/>
              </a:cxn>
              <a:cxn ang="0">
                <a:pos x="T4" y="T5"/>
              </a:cxn>
            </a:cxnLst>
            <a:rect l="0" t="0" r="r" b="b"/>
            <a:pathLst>
              <a:path w="21600" h="43003" fill="none" extrusionOk="0">
                <a:moveTo>
                  <a:pt x="-1" y="0"/>
                </a:moveTo>
                <a:cubicBezTo>
                  <a:pt x="11929" y="0"/>
                  <a:pt x="21600" y="9670"/>
                  <a:pt x="21600" y="21600"/>
                </a:cubicBezTo>
                <a:cubicBezTo>
                  <a:pt x="21600" y="32405"/>
                  <a:pt x="13615" y="41548"/>
                  <a:pt x="2909" y="43003"/>
                </a:cubicBezTo>
              </a:path>
              <a:path w="21600" h="43003" stroke="0" extrusionOk="0">
                <a:moveTo>
                  <a:pt x="-1" y="0"/>
                </a:moveTo>
                <a:cubicBezTo>
                  <a:pt x="11929" y="0"/>
                  <a:pt x="21600" y="9670"/>
                  <a:pt x="21600" y="21600"/>
                </a:cubicBezTo>
                <a:cubicBezTo>
                  <a:pt x="21600" y="32405"/>
                  <a:pt x="13615" y="41548"/>
                  <a:pt x="2909" y="43003"/>
                </a:cubicBezTo>
                <a:lnTo>
                  <a:pt x="0" y="21600"/>
                </a:lnTo>
                <a:close/>
              </a:path>
            </a:pathLst>
          </a:custGeom>
          <a:noFill/>
          <a:ln w="28575">
            <a:solidFill>
              <a:srgbClr val="FF0000"/>
            </a:solidFill>
            <a:round/>
            <a:headEnd/>
            <a:tailEnd type="triangle" w="med" len="med"/>
          </a:ln>
          <a:effectLst/>
        </p:spPr>
        <p:txBody>
          <a:bodyPr/>
          <a:lstStyle/>
          <a:p>
            <a:endParaRPr lang="en-GB" dirty="0"/>
          </a:p>
        </p:txBody>
      </p:sp>
      <p:sp>
        <p:nvSpPr>
          <p:cNvPr id="57" name="TextBox 56"/>
          <p:cNvSpPr txBox="1"/>
          <p:nvPr/>
        </p:nvSpPr>
        <p:spPr>
          <a:xfrm>
            <a:off x="219075" y="5629275"/>
            <a:ext cx="8629649" cy="1107996"/>
          </a:xfrm>
          <a:prstGeom prst="rect">
            <a:avLst/>
          </a:prstGeom>
          <a:noFill/>
        </p:spPr>
        <p:txBody>
          <a:bodyPr wrap="square" rtlCol="0">
            <a:spAutoFit/>
          </a:bodyPr>
          <a:lstStyle/>
          <a:p>
            <a:pPr algn="ctr"/>
            <a:r>
              <a:rPr lang="en-GB" sz="2200" b="0" i="1" dirty="0" smtClean="0">
                <a:solidFill>
                  <a:schemeClr val="bg1"/>
                </a:solidFill>
              </a:rPr>
              <a:t>Usually when an archer uses their arm muscles as shown they stop extending correctly and curl their string fingers to activate the clicker.</a:t>
            </a:r>
            <a:endParaRPr lang="en-GB" sz="2200" b="0" i="1" dirty="0">
              <a:solidFill>
                <a:schemeClr val="bg1"/>
              </a:solidFill>
            </a:endParaRPr>
          </a:p>
        </p:txBody>
      </p:sp>
      <p:sp>
        <p:nvSpPr>
          <p:cNvPr id="58" name="TextBox 57"/>
          <p:cNvSpPr txBox="1"/>
          <p:nvPr/>
        </p:nvSpPr>
        <p:spPr>
          <a:xfrm>
            <a:off x="7867015" y="6604084"/>
            <a:ext cx="1273175" cy="253916"/>
          </a:xfrm>
          <a:prstGeom prst="rect">
            <a:avLst/>
          </a:prstGeom>
          <a:noFill/>
        </p:spPr>
        <p:txBody>
          <a:bodyPr wrap="square" rtlCol="0">
            <a:spAutoFit/>
          </a:bodyPr>
          <a:lstStyle/>
          <a:p>
            <a:pPr algn="r"/>
            <a:r>
              <a:rPr lang="en-GB" sz="1050" b="0" dirty="0" smtClean="0">
                <a:solidFill>
                  <a:schemeClr val="bg1"/>
                </a:solidFill>
              </a:rPr>
              <a:t>Ken Bearman</a:t>
            </a:r>
            <a:endParaRPr lang="en-GB" sz="1050" b="0" dirty="0">
              <a:solidFill>
                <a:schemeClr val="bg1"/>
              </a:solidFill>
            </a:endParaRPr>
          </a:p>
        </p:txBody>
      </p:sp>
      <p:sp>
        <p:nvSpPr>
          <p:cNvPr id="59" name="Text Box 150"/>
          <p:cNvSpPr txBox="1">
            <a:spLocks noChangeArrowheads="1"/>
          </p:cNvSpPr>
          <p:nvPr/>
        </p:nvSpPr>
        <p:spPr bwMode="auto">
          <a:xfrm>
            <a:off x="3208338" y="5044842"/>
            <a:ext cx="1363662" cy="338554"/>
          </a:xfrm>
          <a:prstGeom prst="rect">
            <a:avLst/>
          </a:prstGeom>
          <a:noFill/>
          <a:ln w="9525">
            <a:noFill/>
            <a:miter lim="800000"/>
            <a:headEnd/>
            <a:tailEnd/>
          </a:ln>
        </p:spPr>
        <p:txBody>
          <a:bodyPr wrap="square">
            <a:spAutoFit/>
          </a:bodyPr>
          <a:lstStyle/>
          <a:p>
            <a:pPr>
              <a:spcBef>
                <a:spcPct val="50000"/>
              </a:spcBef>
            </a:pPr>
            <a:r>
              <a:rPr lang="en-GB" sz="1600" dirty="0">
                <a:solidFill>
                  <a:srgbClr val="6699FF"/>
                </a:solidFill>
              </a:rPr>
              <a:t>Power Line</a:t>
            </a:r>
          </a:p>
        </p:txBody>
      </p:sp>
    </p:spTree>
    <p:extLst>
      <p:ext uri="{BB962C8B-B14F-4D97-AF65-F5344CB8AC3E}">
        <p14:creationId xmlns:p14="http://schemas.microsoft.com/office/powerpoint/2010/main" val="2915812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5"/>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53"/>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7"/>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3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36" grpId="0" animBg="1"/>
      <p:bldP spid="37" grpId="0" animBg="1"/>
      <p:bldP spid="38" grpId="0" animBg="1"/>
      <p:bldP spid="43" grpId="0" animBg="1"/>
      <p:bldP spid="51" grpId="0" animBg="1"/>
      <p:bldP spid="52" grpId="0" animBg="1"/>
      <p:bldP spid="53" grpId="0" animBg="1"/>
      <p:bldP spid="35" grpId="0" animBg="1"/>
      <p:bldP spid="57" grpId="0"/>
      <p:bldP spid="5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0" y="246063"/>
            <a:ext cx="9144000" cy="404812"/>
          </a:xfrm>
          <a:prstGeom prst="rect">
            <a:avLst/>
          </a:prstGeom>
          <a:solidFill>
            <a:schemeClr val="bg1"/>
          </a:solidFill>
          <a:ln w="9525">
            <a:solidFill>
              <a:schemeClr val="tx1"/>
            </a:solidFill>
            <a:miter lim="800000"/>
            <a:headEnd/>
            <a:tailEnd/>
          </a:ln>
        </p:spPr>
        <p:txBody>
          <a:bodyPr wrap="none" anchor="ctr"/>
          <a:lstStyle/>
          <a:p>
            <a:pPr algn="ctr"/>
            <a:r>
              <a:rPr lang="en-CA" altLang="ja-JP" dirty="0">
                <a:solidFill>
                  <a:srgbClr val="0168AC"/>
                </a:solidFill>
                <a:latin typeface="Verdana" pitchFamily="34" charset="0"/>
                <a:ea typeface="ＭＳ Ｐゴシック" charset="-128"/>
              </a:rPr>
              <a:t>2011 World Archery Coaching Seminar</a:t>
            </a:r>
            <a:endParaRPr lang="en-CA" dirty="0">
              <a:solidFill>
                <a:srgbClr val="0168AC"/>
              </a:solidFill>
              <a:latin typeface="Verdana" pitchFamily="34" charset="0"/>
            </a:endParaRPr>
          </a:p>
        </p:txBody>
      </p:sp>
      <p:pic>
        <p:nvPicPr>
          <p:cNvPr id="3" name="Picture 4" descr="Y:\06 Communication\Logo FITA\09 World Archery\00_WA1_RG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0327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txBox="1">
            <a:spLocks noChangeArrowheads="1"/>
          </p:cNvSpPr>
          <p:nvPr/>
        </p:nvSpPr>
        <p:spPr>
          <a:xfrm>
            <a:off x="476250" y="883567"/>
            <a:ext cx="8143876" cy="1187388"/>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pPr>
            <a:r>
              <a:rPr lang="en-GB" sz="2400" b="0" dirty="0" smtClean="0">
                <a:solidFill>
                  <a:schemeClr val="bg1"/>
                </a:solidFill>
              </a:rPr>
              <a:t>This pulling in force pulls the forearm inward. If the archer keeps the wrist relaxed then the hand will bend back awkwardly</a:t>
            </a:r>
            <a:r>
              <a:rPr lang="en-GB" b="0" dirty="0" smtClean="0">
                <a:solidFill>
                  <a:schemeClr val="bg1"/>
                </a:solidFill>
              </a:rPr>
              <a:t>.</a:t>
            </a:r>
            <a:endParaRPr lang="en-GB" b="0" dirty="0">
              <a:solidFill>
                <a:schemeClr val="bg1"/>
              </a:solidFill>
            </a:endParaRPr>
          </a:p>
        </p:txBody>
      </p:sp>
      <p:sp>
        <p:nvSpPr>
          <p:cNvPr id="5" name="Freeform 25"/>
          <p:cNvSpPr>
            <a:spLocks/>
          </p:cNvSpPr>
          <p:nvPr/>
        </p:nvSpPr>
        <p:spPr bwMode="auto">
          <a:xfrm>
            <a:off x="4208463" y="3825032"/>
            <a:ext cx="2305050" cy="377825"/>
          </a:xfrm>
          <a:custGeom>
            <a:avLst/>
            <a:gdLst/>
            <a:ahLst/>
            <a:cxnLst>
              <a:cxn ang="0">
                <a:pos x="2764" y="324"/>
              </a:cxn>
              <a:cxn ang="0">
                <a:pos x="2417" y="440"/>
              </a:cxn>
              <a:cxn ang="0">
                <a:pos x="2351" y="420"/>
              </a:cxn>
              <a:cxn ang="0">
                <a:pos x="2027" y="351"/>
              </a:cxn>
              <a:cxn ang="0">
                <a:pos x="1733" y="276"/>
              </a:cxn>
              <a:cxn ang="0">
                <a:pos x="1444" y="187"/>
              </a:cxn>
              <a:cxn ang="0">
                <a:pos x="1283" y="146"/>
              </a:cxn>
              <a:cxn ang="0">
                <a:pos x="1084" y="106"/>
              </a:cxn>
              <a:cxn ang="0">
                <a:pos x="871" y="78"/>
              </a:cxn>
              <a:cxn ang="0">
                <a:pos x="684" y="61"/>
              </a:cxn>
              <a:cxn ang="0">
                <a:pos x="520" y="61"/>
              </a:cxn>
              <a:cxn ang="0">
                <a:pos x="357" y="54"/>
              </a:cxn>
              <a:cxn ang="0">
                <a:pos x="203" y="27"/>
              </a:cxn>
              <a:cxn ang="0">
                <a:pos x="89" y="14"/>
              </a:cxn>
              <a:cxn ang="0">
                <a:pos x="9" y="0"/>
              </a:cxn>
              <a:cxn ang="0">
                <a:pos x="9" y="315"/>
              </a:cxn>
              <a:cxn ang="0">
                <a:pos x="0" y="526"/>
              </a:cxn>
              <a:cxn ang="0">
                <a:pos x="187" y="547"/>
              </a:cxn>
              <a:cxn ang="0">
                <a:pos x="342" y="574"/>
              </a:cxn>
              <a:cxn ang="0">
                <a:pos x="423" y="581"/>
              </a:cxn>
              <a:cxn ang="0">
                <a:pos x="505" y="595"/>
              </a:cxn>
              <a:cxn ang="0">
                <a:pos x="3147" y="561"/>
              </a:cxn>
              <a:cxn ang="0">
                <a:pos x="3162" y="522"/>
              </a:cxn>
              <a:cxn ang="0">
                <a:pos x="3140" y="479"/>
              </a:cxn>
              <a:cxn ang="0">
                <a:pos x="2997" y="404"/>
              </a:cxn>
              <a:cxn ang="0">
                <a:pos x="2922" y="344"/>
              </a:cxn>
              <a:cxn ang="0">
                <a:pos x="2822" y="317"/>
              </a:cxn>
              <a:cxn ang="0">
                <a:pos x="2748" y="324"/>
              </a:cxn>
            </a:cxnLst>
            <a:rect l="0" t="0" r="r" b="b"/>
            <a:pathLst>
              <a:path w="3162" h="595">
                <a:moveTo>
                  <a:pt x="2764" y="324"/>
                </a:moveTo>
                <a:lnTo>
                  <a:pt x="2417" y="440"/>
                </a:lnTo>
                <a:lnTo>
                  <a:pt x="2351" y="420"/>
                </a:lnTo>
                <a:lnTo>
                  <a:pt x="2027" y="351"/>
                </a:lnTo>
                <a:lnTo>
                  <a:pt x="1733" y="276"/>
                </a:lnTo>
                <a:lnTo>
                  <a:pt x="1444" y="187"/>
                </a:lnTo>
                <a:cubicBezTo>
                  <a:pt x="1384" y="174"/>
                  <a:pt x="1343" y="160"/>
                  <a:pt x="1283" y="146"/>
                </a:cubicBezTo>
                <a:cubicBezTo>
                  <a:pt x="1223" y="131"/>
                  <a:pt x="1152" y="117"/>
                  <a:pt x="1084" y="106"/>
                </a:cubicBezTo>
                <a:lnTo>
                  <a:pt x="871" y="78"/>
                </a:lnTo>
                <a:lnTo>
                  <a:pt x="684" y="61"/>
                </a:lnTo>
                <a:lnTo>
                  <a:pt x="520" y="61"/>
                </a:lnTo>
                <a:lnTo>
                  <a:pt x="357" y="54"/>
                </a:lnTo>
                <a:lnTo>
                  <a:pt x="203" y="27"/>
                </a:lnTo>
                <a:lnTo>
                  <a:pt x="89" y="14"/>
                </a:lnTo>
                <a:lnTo>
                  <a:pt x="9" y="0"/>
                </a:lnTo>
                <a:lnTo>
                  <a:pt x="9" y="315"/>
                </a:lnTo>
                <a:lnTo>
                  <a:pt x="0" y="526"/>
                </a:lnTo>
                <a:lnTo>
                  <a:pt x="187" y="547"/>
                </a:lnTo>
                <a:lnTo>
                  <a:pt x="342" y="574"/>
                </a:lnTo>
                <a:lnTo>
                  <a:pt x="423" y="581"/>
                </a:lnTo>
                <a:lnTo>
                  <a:pt x="505" y="595"/>
                </a:lnTo>
                <a:lnTo>
                  <a:pt x="3147" y="561"/>
                </a:lnTo>
                <a:lnTo>
                  <a:pt x="3162" y="522"/>
                </a:lnTo>
                <a:lnTo>
                  <a:pt x="3140" y="479"/>
                </a:lnTo>
                <a:lnTo>
                  <a:pt x="2997" y="404"/>
                </a:lnTo>
                <a:lnTo>
                  <a:pt x="2922" y="344"/>
                </a:lnTo>
                <a:lnTo>
                  <a:pt x="2822" y="317"/>
                </a:lnTo>
                <a:lnTo>
                  <a:pt x="2748" y="324"/>
                </a:lnTo>
              </a:path>
            </a:pathLst>
          </a:custGeom>
          <a:gradFill rotWithShape="1">
            <a:gsLst>
              <a:gs pos="0">
                <a:srgbClr val="FFD9B3">
                  <a:gamma/>
                  <a:shade val="85882"/>
                  <a:invGamma/>
                </a:srgbClr>
              </a:gs>
              <a:gs pos="50000">
                <a:srgbClr val="FFD9B3"/>
              </a:gs>
              <a:gs pos="100000">
                <a:srgbClr val="FFD9B3">
                  <a:gamma/>
                  <a:shade val="85882"/>
                  <a:invGamma/>
                </a:srgbClr>
              </a:gs>
            </a:gsLst>
            <a:lin ang="5400000" scaled="1"/>
          </a:gradFill>
          <a:ln w="9525">
            <a:solidFill>
              <a:srgbClr val="000000"/>
            </a:solidFill>
            <a:round/>
            <a:headEnd/>
            <a:tailEnd/>
          </a:ln>
        </p:spPr>
        <p:txBody>
          <a:bodyPr/>
          <a:lstStyle/>
          <a:p>
            <a:endParaRPr lang="en-GB" dirty="0"/>
          </a:p>
        </p:txBody>
      </p:sp>
      <p:sp>
        <p:nvSpPr>
          <p:cNvPr id="6" name="Freeform 30"/>
          <p:cNvSpPr>
            <a:spLocks/>
          </p:cNvSpPr>
          <p:nvPr/>
        </p:nvSpPr>
        <p:spPr bwMode="auto">
          <a:xfrm>
            <a:off x="6151563" y="4353669"/>
            <a:ext cx="282575" cy="57150"/>
          </a:xfrm>
          <a:custGeom>
            <a:avLst/>
            <a:gdLst/>
            <a:ahLst/>
            <a:cxnLst>
              <a:cxn ang="0">
                <a:pos x="0" y="6"/>
              </a:cxn>
              <a:cxn ang="0">
                <a:pos x="210" y="57"/>
              </a:cxn>
              <a:cxn ang="0">
                <a:pos x="237" y="45"/>
              </a:cxn>
              <a:cxn ang="0">
                <a:pos x="252" y="16"/>
              </a:cxn>
              <a:cxn ang="0">
                <a:pos x="225" y="0"/>
              </a:cxn>
              <a:cxn ang="0">
                <a:pos x="0" y="6"/>
              </a:cxn>
            </a:cxnLst>
            <a:rect l="0" t="0" r="r" b="b"/>
            <a:pathLst>
              <a:path w="252" h="57">
                <a:moveTo>
                  <a:pt x="0" y="6"/>
                </a:moveTo>
                <a:lnTo>
                  <a:pt x="210" y="57"/>
                </a:lnTo>
                <a:lnTo>
                  <a:pt x="237" y="45"/>
                </a:lnTo>
                <a:lnTo>
                  <a:pt x="252" y="16"/>
                </a:lnTo>
                <a:lnTo>
                  <a:pt x="225" y="0"/>
                </a:lnTo>
                <a:lnTo>
                  <a:pt x="0" y="6"/>
                </a:lnTo>
                <a:close/>
              </a:path>
            </a:pathLst>
          </a:custGeom>
          <a:solidFill>
            <a:srgbClr val="FFD9B3"/>
          </a:solidFill>
          <a:ln w="9525">
            <a:solidFill>
              <a:srgbClr val="000000"/>
            </a:solidFill>
            <a:round/>
            <a:headEnd/>
            <a:tailEnd/>
          </a:ln>
        </p:spPr>
        <p:txBody>
          <a:bodyPr/>
          <a:lstStyle/>
          <a:p>
            <a:endParaRPr lang="en-GB" dirty="0"/>
          </a:p>
        </p:txBody>
      </p:sp>
      <p:grpSp>
        <p:nvGrpSpPr>
          <p:cNvPr id="7" name="Group 91"/>
          <p:cNvGrpSpPr>
            <a:grpSpLocks/>
          </p:cNvGrpSpPr>
          <p:nvPr/>
        </p:nvGrpSpPr>
        <p:grpSpPr bwMode="auto">
          <a:xfrm>
            <a:off x="3376613" y="3680569"/>
            <a:ext cx="4711700" cy="1177925"/>
            <a:chOff x="2127" y="2052"/>
            <a:chExt cx="2968" cy="742"/>
          </a:xfrm>
        </p:grpSpPr>
        <p:sp>
          <p:nvSpPr>
            <p:cNvPr id="8" name="Line 66"/>
            <p:cNvSpPr>
              <a:spLocks noChangeShapeType="1"/>
            </p:cNvSpPr>
            <p:nvPr/>
          </p:nvSpPr>
          <p:spPr bwMode="auto">
            <a:xfrm rot="21600000">
              <a:off x="2127" y="2441"/>
              <a:ext cx="382" cy="0"/>
            </a:xfrm>
            <a:prstGeom prst="line">
              <a:avLst/>
            </a:prstGeom>
            <a:noFill/>
            <a:ln w="12700">
              <a:solidFill>
                <a:schemeClr val="bg1"/>
              </a:solidFill>
              <a:round/>
              <a:headEnd/>
              <a:tailEnd/>
            </a:ln>
          </p:spPr>
          <p:txBody>
            <a:bodyPr/>
            <a:lstStyle/>
            <a:p>
              <a:endParaRPr lang="en-GB" dirty="0"/>
            </a:p>
          </p:txBody>
        </p:sp>
        <p:sp>
          <p:nvSpPr>
            <p:cNvPr id="9" name="Freeform 67"/>
            <p:cNvSpPr>
              <a:spLocks/>
            </p:cNvSpPr>
            <p:nvPr/>
          </p:nvSpPr>
          <p:spPr bwMode="auto">
            <a:xfrm>
              <a:off x="2483" y="2369"/>
              <a:ext cx="1494" cy="109"/>
            </a:xfrm>
            <a:custGeom>
              <a:avLst/>
              <a:gdLst/>
              <a:ahLst/>
              <a:cxnLst>
                <a:cxn ang="0">
                  <a:pos x="1492" y="0"/>
                </a:cxn>
                <a:cxn ang="0">
                  <a:pos x="411" y="16"/>
                </a:cxn>
                <a:cxn ang="0">
                  <a:pos x="131" y="35"/>
                </a:cxn>
                <a:cxn ang="0">
                  <a:pos x="50" y="47"/>
                </a:cxn>
                <a:cxn ang="0">
                  <a:pos x="0" y="69"/>
                </a:cxn>
                <a:cxn ang="0">
                  <a:pos x="54" y="93"/>
                </a:cxn>
                <a:cxn ang="0">
                  <a:pos x="134" y="98"/>
                </a:cxn>
                <a:cxn ang="0">
                  <a:pos x="1494" y="109"/>
                </a:cxn>
              </a:cxnLst>
              <a:rect l="0" t="0" r="r" b="b"/>
              <a:pathLst>
                <a:path w="1494" h="109">
                  <a:moveTo>
                    <a:pt x="1492" y="0"/>
                  </a:moveTo>
                  <a:lnTo>
                    <a:pt x="411" y="16"/>
                  </a:lnTo>
                  <a:lnTo>
                    <a:pt x="131" y="35"/>
                  </a:lnTo>
                  <a:lnTo>
                    <a:pt x="50" y="47"/>
                  </a:lnTo>
                  <a:lnTo>
                    <a:pt x="0" y="69"/>
                  </a:lnTo>
                  <a:lnTo>
                    <a:pt x="54" y="93"/>
                  </a:lnTo>
                  <a:lnTo>
                    <a:pt x="134" y="98"/>
                  </a:lnTo>
                  <a:lnTo>
                    <a:pt x="1494" y="109"/>
                  </a:lnTo>
                </a:path>
              </a:pathLst>
            </a:custGeom>
            <a:gradFill rotWithShape="1">
              <a:gsLst>
                <a:gs pos="0">
                  <a:srgbClr val="C0C0C0"/>
                </a:gs>
                <a:gs pos="100000">
                  <a:srgbClr val="C0C0C0">
                    <a:gamma/>
                    <a:shade val="76078"/>
                    <a:invGamma/>
                  </a:srgbClr>
                </a:gs>
              </a:gsLst>
              <a:lin ang="0" scaled="1"/>
            </a:gradFill>
            <a:ln w="9525">
              <a:solidFill>
                <a:srgbClr val="000000"/>
              </a:solidFill>
              <a:round/>
              <a:headEnd/>
              <a:tailEnd/>
            </a:ln>
          </p:spPr>
          <p:txBody>
            <a:bodyPr/>
            <a:lstStyle/>
            <a:p>
              <a:endParaRPr lang="en-GB" dirty="0"/>
            </a:p>
          </p:txBody>
        </p:sp>
        <p:sp>
          <p:nvSpPr>
            <p:cNvPr id="10" name="Freeform 68"/>
            <p:cNvSpPr>
              <a:spLocks/>
            </p:cNvSpPr>
            <p:nvPr/>
          </p:nvSpPr>
          <p:spPr bwMode="auto">
            <a:xfrm rot="21600000">
              <a:off x="2567" y="2409"/>
              <a:ext cx="17" cy="52"/>
            </a:xfrm>
            <a:custGeom>
              <a:avLst/>
              <a:gdLst/>
              <a:ahLst/>
              <a:cxnLst>
                <a:cxn ang="0">
                  <a:pos x="0" y="0"/>
                </a:cxn>
                <a:cxn ang="0">
                  <a:pos x="15" y="30"/>
                </a:cxn>
                <a:cxn ang="0">
                  <a:pos x="0" y="60"/>
                </a:cxn>
              </a:cxnLst>
              <a:rect l="0" t="0" r="r" b="b"/>
              <a:pathLst>
                <a:path w="15" h="60">
                  <a:moveTo>
                    <a:pt x="0" y="0"/>
                  </a:moveTo>
                  <a:cubicBezTo>
                    <a:pt x="7" y="10"/>
                    <a:pt x="15" y="20"/>
                    <a:pt x="15" y="30"/>
                  </a:cubicBezTo>
                  <a:cubicBezTo>
                    <a:pt x="15" y="40"/>
                    <a:pt x="7" y="50"/>
                    <a:pt x="0" y="60"/>
                  </a:cubicBezTo>
                </a:path>
              </a:pathLst>
            </a:custGeom>
            <a:noFill/>
            <a:ln w="9525">
              <a:solidFill>
                <a:srgbClr val="000000"/>
              </a:solidFill>
              <a:round/>
              <a:headEnd/>
              <a:tailEnd/>
            </a:ln>
          </p:spPr>
          <p:txBody>
            <a:bodyPr/>
            <a:lstStyle/>
            <a:p>
              <a:endParaRPr lang="en-GB" dirty="0"/>
            </a:p>
          </p:txBody>
        </p:sp>
        <p:sp>
          <p:nvSpPr>
            <p:cNvPr id="11" name="Freeform 69"/>
            <p:cNvSpPr>
              <a:spLocks/>
            </p:cNvSpPr>
            <p:nvPr/>
          </p:nvSpPr>
          <p:spPr bwMode="auto">
            <a:xfrm rot="21600000">
              <a:off x="3978" y="2364"/>
              <a:ext cx="182" cy="129"/>
            </a:xfrm>
            <a:custGeom>
              <a:avLst/>
              <a:gdLst/>
              <a:ahLst/>
              <a:cxnLst>
                <a:cxn ang="0">
                  <a:pos x="0" y="0"/>
                </a:cxn>
                <a:cxn ang="0">
                  <a:pos x="4" y="210"/>
                </a:cxn>
                <a:cxn ang="0">
                  <a:pos x="107" y="210"/>
                </a:cxn>
                <a:cxn ang="0">
                  <a:pos x="201" y="193"/>
                </a:cxn>
                <a:cxn ang="0">
                  <a:pos x="253" y="150"/>
                </a:cxn>
                <a:cxn ang="0">
                  <a:pos x="257" y="65"/>
                </a:cxn>
                <a:cxn ang="0">
                  <a:pos x="205" y="17"/>
                </a:cxn>
                <a:cxn ang="0">
                  <a:pos x="120" y="0"/>
                </a:cxn>
                <a:cxn ang="0">
                  <a:pos x="0" y="0"/>
                </a:cxn>
              </a:cxnLst>
              <a:rect l="0" t="0" r="r" b="b"/>
              <a:pathLst>
                <a:path w="257" h="210">
                  <a:moveTo>
                    <a:pt x="0" y="0"/>
                  </a:moveTo>
                  <a:lnTo>
                    <a:pt x="4" y="210"/>
                  </a:lnTo>
                  <a:lnTo>
                    <a:pt x="107" y="210"/>
                  </a:lnTo>
                  <a:lnTo>
                    <a:pt x="201" y="193"/>
                  </a:lnTo>
                  <a:lnTo>
                    <a:pt x="253" y="150"/>
                  </a:lnTo>
                  <a:lnTo>
                    <a:pt x="257" y="65"/>
                  </a:lnTo>
                  <a:lnTo>
                    <a:pt x="205" y="17"/>
                  </a:lnTo>
                  <a:lnTo>
                    <a:pt x="120" y="0"/>
                  </a:lnTo>
                  <a:lnTo>
                    <a:pt x="0" y="0"/>
                  </a:lnTo>
                  <a:close/>
                </a:path>
              </a:pathLst>
            </a:custGeom>
            <a:solidFill>
              <a:srgbClr val="CCFFFF"/>
            </a:solidFill>
            <a:ln w="9525">
              <a:solidFill>
                <a:srgbClr val="000000"/>
              </a:solidFill>
              <a:round/>
              <a:headEnd/>
              <a:tailEnd/>
            </a:ln>
          </p:spPr>
          <p:txBody>
            <a:bodyPr/>
            <a:lstStyle/>
            <a:p>
              <a:endParaRPr lang="en-GB" dirty="0"/>
            </a:p>
          </p:txBody>
        </p:sp>
        <p:sp>
          <p:nvSpPr>
            <p:cNvPr id="12" name="Oval 70"/>
            <p:cNvSpPr>
              <a:spLocks noChangeArrowheads="1"/>
            </p:cNvSpPr>
            <p:nvPr/>
          </p:nvSpPr>
          <p:spPr bwMode="auto">
            <a:xfrm rot="21600000">
              <a:off x="4031" y="2393"/>
              <a:ext cx="50" cy="72"/>
            </a:xfrm>
            <a:prstGeom prst="ellipse">
              <a:avLst/>
            </a:prstGeom>
            <a:solidFill>
              <a:srgbClr val="FFFFFF"/>
            </a:solidFill>
            <a:ln w="6350">
              <a:solidFill>
                <a:srgbClr val="000000"/>
              </a:solidFill>
              <a:round/>
              <a:headEnd/>
              <a:tailEnd/>
            </a:ln>
          </p:spPr>
          <p:txBody>
            <a:bodyPr/>
            <a:lstStyle/>
            <a:p>
              <a:endParaRPr lang="en-GB" dirty="0"/>
            </a:p>
          </p:txBody>
        </p:sp>
        <p:sp>
          <p:nvSpPr>
            <p:cNvPr id="13" name="Rectangle 71"/>
            <p:cNvSpPr>
              <a:spLocks noChangeArrowheads="1"/>
            </p:cNvSpPr>
            <p:nvPr/>
          </p:nvSpPr>
          <p:spPr bwMode="auto">
            <a:xfrm rot="21495540" flipH="1">
              <a:off x="4160" y="2410"/>
              <a:ext cx="173" cy="42"/>
            </a:xfrm>
            <a:prstGeom prst="rect">
              <a:avLst/>
            </a:prstGeom>
            <a:solidFill>
              <a:srgbClr val="CCFFFF"/>
            </a:solidFill>
            <a:ln w="9525">
              <a:solidFill>
                <a:srgbClr val="000000"/>
              </a:solidFill>
              <a:miter lim="800000"/>
              <a:headEnd/>
              <a:tailEnd/>
            </a:ln>
          </p:spPr>
          <p:txBody>
            <a:bodyPr/>
            <a:lstStyle/>
            <a:p>
              <a:endParaRPr lang="en-GB" dirty="0"/>
            </a:p>
          </p:txBody>
        </p:sp>
        <p:sp>
          <p:nvSpPr>
            <p:cNvPr id="14" name="Line 72"/>
            <p:cNvSpPr>
              <a:spLocks noChangeShapeType="1"/>
            </p:cNvSpPr>
            <p:nvPr/>
          </p:nvSpPr>
          <p:spPr bwMode="auto">
            <a:xfrm rot="-678596" flipH="1" flipV="1">
              <a:off x="4161" y="2424"/>
              <a:ext cx="162" cy="28"/>
            </a:xfrm>
            <a:prstGeom prst="line">
              <a:avLst/>
            </a:prstGeom>
            <a:noFill/>
            <a:ln w="9525">
              <a:solidFill>
                <a:srgbClr val="000000"/>
              </a:solidFill>
              <a:round/>
              <a:headEnd/>
              <a:tailEnd/>
            </a:ln>
          </p:spPr>
          <p:txBody>
            <a:bodyPr/>
            <a:lstStyle/>
            <a:p>
              <a:endParaRPr lang="en-GB" dirty="0"/>
            </a:p>
          </p:txBody>
        </p:sp>
        <p:sp>
          <p:nvSpPr>
            <p:cNvPr id="15" name="Line 73"/>
            <p:cNvSpPr>
              <a:spLocks noChangeShapeType="1"/>
            </p:cNvSpPr>
            <p:nvPr/>
          </p:nvSpPr>
          <p:spPr bwMode="auto">
            <a:xfrm rot="-567740" flipH="1" flipV="1">
              <a:off x="4161" y="2411"/>
              <a:ext cx="164" cy="24"/>
            </a:xfrm>
            <a:prstGeom prst="line">
              <a:avLst/>
            </a:prstGeom>
            <a:noFill/>
            <a:ln w="9525">
              <a:solidFill>
                <a:srgbClr val="000000"/>
              </a:solidFill>
              <a:round/>
              <a:headEnd/>
              <a:tailEnd/>
            </a:ln>
          </p:spPr>
          <p:txBody>
            <a:bodyPr/>
            <a:lstStyle/>
            <a:p>
              <a:endParaRPr lang="en-GB" dirty="0"/>
            </a:p>
          </p:txBody>
        </p:sp>
        <p:sp>
          <p:nvSpPr>
            <p:cNvPr id="16" name="Rectangle 74"/>
            <p:cNvSpPr>
              <a:spLocks noChangeArrowheads="1"/>
            </p:cNvSpPr>
            <p:nvPr/>
          </p:nvSpPr>
          <p:spPr bwMode="auto">
            <a:xfrm>
              <a:off x="4332" y="2358"/>
              <a:ext cx="49" cy="136"/>
            </a:xfrm>
            <a:prstGeom prst="rect">
              <a:avLst/>
            </a:prstGeom>
            <a:solidFill>
              <a:srgbClr val="CCFFFF"/>
            </a:solidFill>
            <a:ln w="9525">
              <a:solidFill>
                <a:srgbClr val="000000"/>
              </a:solidFill>
              <a:miter lim="800000"/>
              <a:headEnd/>
              <a:tailEnd/>
            </a:ln>
          </p:spPr>
          <p:txBody>
            <a:bodyPr/>
            <a:lstStyle/>
            <a:p>
              <a:endParaRPr lang="en-GB" dirty="0"/>
            </a:p>
          </p:txBody>
        </p:sp>
        <p:sp>
          <p:nvSpPr>
            <p:cNvPr id="17" name="Rectangle 75"/>
            <p:cNvSpPr>
              <a:spLocks noChangeArrowheads="1"/>
            </p:cNvSpPr>
            <p:nvPr/>
          </p:nvSpPr>
          <p:spPr bwMode="auto">
            <a:xfrm rot="-19774900" flipH="1" flipV="1">
              <a:off x="3829" y="2213"/>
              <a:ext cx="557" cy="43"/>
            </a:xfrm>
            <a:prstGeom prst="rect">
              <a:avLst/>
            </a:prstGeom>
            <a:solidFill>
              <a:srgbClr val="CCFFFF"/>
            </a:solidFill>
            <a:ln w="9525">
              <a:solidFill>
                <a:srgbClr val="000000"/>
              </a:solidFill>
              <a:miter lim="800000"/>
              <a:headEnd/>
              <a:tailEnd/>
            </a:ln>
          </p:spPr>
          <p:txBody>
            <a:bodyPr/>
            <a:lstStyle/>
            <a:p>
              <a:endParaRPr lang="en-GB" dirty="0"/>
            </a:p>
          </p:txBody>
        </p:sp>
        <p:sp>
          <p:nvSpPr>
            <p:cNvPr id="18" name="Line 76"/>
            <p:cNvSpPr>
              <a:spLocks noChangeShapeType="1"/>
            </p:cNvSpPr>
            <p:nvPr/>
          </p:nvSpPr>
          <p:spPr bwMode="auto">
            <a:xfrm rot="755864" flipH="1" flipV="1">
              <a:off x="3834" y="2152"/>
              <a:ext cx="532" cy="173"/>
            </a:xfrm>
            <a:prstGeom prst="line">
              <a:avLst/>
            </a:prstGeom>
            <a:noFill/>
            <a:ln w="9525">
              <a:solidFill>
                <a:srgbClr val="000000"/>
              </a:solidFill>
              <a:round/>
              <a:headEnd/>
              <a:tailEnd/>
            </a:ln>
          </p:spPr>
          <p:txBody>
            <a:bodyPr/>
            <a:lstStyle/>
            <a:p>
              <a:endParaRPr lang="en-GB" dirty="0"/>
            </a:p>
          </p:txBody>
        </p:sp>
        <p:sp>
          <p:nvSpPr>
            <p:cNvPr id="19" name="Line 77"/>
            <p:cNvSpPr>
              <a:spLocks noChangeShapeType="1"/>
            </p:cNvSpPr>
            <p:nvPr/>
          </p:nvSpPr>
          <p:spPr bwMode="auto">
            <a:xfrm rot="755864" flipH="1" flipV="1">
              <a:off x="3845" y="2141"/>
              <a:ext cx="524" cy="172"/>
            </a:xfrm>
            <a:prstGeom prst="line">
              <a:avLst/>
            </a:prstGeom>
            <a:noFill/>
            <a:ln w="9525">
              <a:solidFill>
                <a:srgbClr val="000000"/>
              </a:solidFill>
              <a:round/>
              <a:headEnd/>
              <a:tailEnd/>
            </a:ln>
          </p:spPr>
          <p:txBody>
            <a:bodyPr/>
            <a:lstStyle/>
            <a:p>
              <a:endParaRPr lang="en-GB" dirty="0"/>
            </a:p>
          </p:txBody>
        </p:sp>
        <p:sp>
          <p:nvSpPr>
            <p:cNvPr id="20" name="Rectangle 78"/>
            <p:cNvSpPr>
              <a:spLocks noChangeArrowheads="1"/>
            </p:cNvSpPr>
            <p:nvPr/>
          </p:nvSpPr>
          <p:spPr bwMode="auto">
            <a:xfrm rot="1823427" flipH="1" flipV="1">
              <a:off x="3812" y="2052"/>
              <a:ext cx="60" cy="53"/>
            </a:xfrm>
            <a:prstGeom prst="rect">
              <a:avLst/>
            </a:prstGeom>
            <a:gradFill rotWithShape="1">
              <a:gsLst>
                <a:gs pos="0">
                  <a:srgbClr val="C0C0C0">
                    <a:gamma/>
                    <a:shade val="76078"/>
                    <a:invGamma/>
                  </a:srgbClr>
                </a:gs>
                <a:gs pos="50000">
                  <a:srgbClr val="C0C0C0"/>
                </a:gs>
                <a:gs pos="100000">
                  <a:srgbClr val="C0C0C0">
                    <a:gamma/>
                    <a:shade val="76078"/>
                    <a:invGamma/>
                  </a:srgbClr>
                </a:gs>
              </a:gsLst>
              <a:lin ang="5400000" scaled="1"/>
            </a:gradFill>
            <a:ln w="9525">
              <a:solidFill>
                <a:srgbClr val="000000"/>
              </a:solidFill>
              <a:miter lim="800000"/>
              <a:headEnd/>
              <a:tailEnd/>
            </a:ln>
          </p:spPr>
          <p:txBody>
            <a:bodyPr/>
            <a:lstStyle/>
            <a:p>
              <a:endParaRPr lang="en-GB" dirty="0"/>
            </a:p>
          </p:txBody>
        </p:sp>
        <p:sp>
          <p:nvSpPr>
            <p:cNvPr id="21" name="Rectangle 79"/>
            <p:cNvSpPr>
              <a:spLocks noChangeArrowheads="1"/>
            </p:cNvSpPr>
            <p:nvPr/>
          </p:nvSpPr>
          <p:spPr bwMode="auto">
            <a:xfrm rot="19774900" flipH="1">
              <a:off x="3829" y="2588"/>
              <a:ext cx="557" cy="43"/>
            </a:xfrm>
            <a:prstGeom prst="rect">
              <a:avLst/>
            </a:prstGeom>
            <a:solidFill>
              <a:srgbClr val="CCFFFF"/>
            </a:solidFill>
            <a:ln w="9525">
              <a:solidFill>
                <a:srgbClr val="000000"/>
              </a:solidFill>
              <a:miter lim="800000"/>
              <a:headEnd/>
              <a:tailEnd/>
            </a:ln>
          </p:spPr>
          <p:txBody>
            <a:bodyPr/>
            <a:lstStyle/>
            <a:p>
              <a:endParaRPr lang="en-GB" dirty="0"/>
            </a:p>
          </p:txBody>
        </p:sp>
        <p:sp>
          <p:nvSpPr>
            <p:cNvPr id="22" name="Line 80"/>
            <p:cNvSpPr>
              <a:spLocks noChangeShapeType="1"/>
            </p:cNvSpPr>
            <p:nvPr/>
          </p:nvSpPr>
          <p:spPr bwMode="auto">
            <a:xfrm rot="20844136" flipH="1">
              <a:off x="3836" y="2518"/>
              <a:ext cx="529" cy="172"/>
            </a:xfrm>
            <a:prstGeom prst="line">
              <a:avLst/>
            </a:prstGeom>
            <a:noFill/>
            <a:ln w="9525">
              <a:solidFill>
                <a:srgbClr val="000000"/>
              </a:solidFill>
              <a:round/>
              <a:headEnd/>
              <a:tailEnd/>
            </a:ln>
          </p:spPr>
          <p:txBody>
            <a:bodyPr/>
            <a:lstStyle/>
            <a:p>
              <a:endParaRPr lang="en-GB" dirty="0"/>
            </a:p>
          </p:txBody>
        </p:sp>
        <p:sp>
          <p:nvSpPr>
            <p:cNvPr id="23" name="Line 81"/>
            <p:cNvSpPr>
              <a:spLocks noChangeShapeType="1"/>
            </p:cNvSpPr>
            <p:nvPr/>
          </p:nvSpPr>
          <p:spPr bwMode="auto">
            <a:xfrm rot="20844136" flipH="1">
              <a:off x="3849" y="2531"/>
              <a:ext cx="524" cy="170"/>
            </a:xfrm>
            <a:prstGeom prst="line">
              <a:avLst/>
            </a:prstGeom>
            <a:noFill/>
            <a:ln w="9525">
              <a:solidFill>
                <a:srgbClr val="000000"/>
              </a:solidFill>
              <a:round/>
              <a:headEnd/>
              <a:tailEnd/>
            </a:ln>
          </p:spPr>
          <p:txBody>
            <a:bodyPr/>
            <a:lstStyle/>
            <a:p>
              <a:endParaRPr lang="en-GB" dirty="0"/>
            </a:p>
          </p:txBody>
        </p:sp>
        <p:sp>
          <p:nvSpPr>
            <p:cNvPr id="24" name="Rectangle 82"/>
            <p:cNvSpPr>
              <a:spLocks noChangeArrowheads="1"/>
            </p:cNvSpPr>
            <p:nvPr/>
          </p:nvSpPr>
          <p:spPr bwMode="auto">
            <a:xfrm rot="19776573" flipH="1">
              <a:off x="3812" y="2741"/>
              <a:ext cx="60" cy="53"/>
            </a:xfrm>
            <a:prstGeom prst="rect">
              <a:avLst/>
            </a:prstGeom>
            <a:gradFill rotWithShape="1">
              <a:gsLst>
                <a:gs pos="0">
                  <a:srgbClr val="C0C0C0">
                    <a:gamma/>
                    <a:shade val="76078"/>
                    <a:invGamma/>
                  </a:srgbClr>
                </a:gs>
                <a:gs pos="50000">
                  <a:srgbClr val="C0C0C0"/>
                </a:gs>
                <a:gs pos="100000">
                  <a:srgbClr val="C0C0C0">
                    <a:gamma/>
                    <a:shade val="76078"/>
                    <a:invGamma/>
                  </a:srgbClr>
                </a:gs>
              </a:gsLst>
              <a:lin ang="5400000" scaled="1"/>
            </a:gradFill>
            <a:ln w="9525">
              <a:solidFill>
                <a:srgbClr val="000000"/>
              </a:solidFill>
              <a:miter lim="800000"/>
              <a:headEnd/>
              <a:tailEnd/>
            </a:ln>
          </p:spPr>
          <p:txBody>
            <a:bodyPr/>
            <a:lstStyle/>
            <a:p>
              <a:endParaRPr lang="en-GB" dirty="0"/>
            </a:p>
          </p:txBody>
        </p:sp>
        <p:grpSp>
          <p:nvGrpSpPr>
            <p:cNvPr id="25" name="Group 83"/>
            <p:cNvGrpSpPr>
              <a:grpSpLocks/>
            </p:cNvGrpSpPr>
            <p:nvPr/>
          </p:nvGrpSpPr>
          <p:grpSpPr bwMode="auto">
            <a:xfrm>
              <a:off x="4381" y="2407"/>
              <a:ext cx="714" cy="41"/>
              <a:chOff x="6966" y="3765"/>
              <a:chExt cx="1787" cy="159"/>
            </a:xfrm>
          </p:grpSpPr>
          <p:sp>
            <p:nvSpPr>
              <p:cNvPr id="26" name="Freeform 84"/>
              <p:cNvSpPr>
                <a:spLocks/>
              </p:cNvSpPr>
              <p:nvPr/>
            </p:nvSpPr>
            <p:spPr bwMode="auto">
              <a:xfrm>
                <a:off x="6966" y="3765"/>
                <a:ext cx="1787" cy="159"/>
              </a:xfrm>
              <a:custGeom>
                <a:avLst/>
                <a:gdLst/>
                <a:ahLst/>
                <a:cxnLst>
                  <a:cxn ang="0">
                    <a:pos x="1787" y="0"/>
                  </a:cxn>
                  <a:cxn ang="0">
                    <a:pos x="2" y="0"/>
                  </a:cxn>
                  <a:cxn ang="0">
                    <a:pos x="0" y="159"/>
                  </a:cxn>
                  <a:cxn ang="0">
                    <a:pos x="1674" y="158"/>
                  </a:cxn>
                </a:cxnLst>
                <a:rect l="0" t="0" r="r" b="b"/>
                <a:pathLst>
                  <a:path w="1787" h="159">
                    <a:moveTo>
                      <a:pt x="1787" y="0"/>
                    </a:moveTo>
                    <a:lnTo>
                      <a:pt x="2" y="0"/>
                    </a:lnTo>
                    <a:lnTo>
                      <a:pt x="0" y="159"/>
                    </a:lnTo>
                    <a:lnTo>
                      <a:pt x="1674" y="158"/>
                    </a:lnTo>
                  </a:path>
                </a:pathLst>
              </a:custGeom>
              <a:solidFill>
                <a:srgbClr val="CCFFFF"/>
              </a:solidFill>
              <a:ln w="9525" cmpd="sng">
                <a:solidFill>
                  <a:srgbClr val="000000"/>
                </a:solidFill>
                <a:round/>
                <a:headEnd/>
                <a:tailEnd/>
              </a:ln>
            </p:spPr>
            <p:txBody>
              <a:bodyPr/>
              <a:lstStyle/>
              <a:p>
                <a:endParaRPr lang="en-GB" dirty="0"/>
              </a:p>
            </p:txBody>
          </p:sp>
          <p:sp>
            <p:nvSpPr>
              <p:cNvPr id="27" name="Line 85"/>
              <p:cNvSpPr>
                <a:spLocks noChangeShapeType="1"/>
              </p:cNvSpPr>
              <p:nvPr/>
            </p:nvSpPr>
            <p:spPr bwMode="auto">
              <a:xfrm>
                <a:off x="6968" y="3818"/>
                <a:ext cx="1665" cy="0"/>
              </a:xfrm>
              <a:prstGeom prst="line">
                <a:avLst/>
              </a:prstGeom>
              <a:noFill/>
              <a:ln w="9525">
                <a:solidFill>
                  <a:srgbClr val="000000"/>
                </a:solidFill>
                <a:round/>
                <a:headEnd/>
                <a:tailEnd/>
              </a:ln>
            </p:spPr>
            <p:txBody>
              <a:bodyPr/>
              <a:lstStyle/>
              <a:p>
                <a:endParaRPr lang="en-GB" dirty="0"/>
              </a:p>
            </p:txBody>
          </p:sp>
          <p:sp>
            <p:nvSpPr>
              <p:cNvPr id="28" name="Line 86"/>
              <p:cNvSpPr>
                <a:spLocks noChangeShapeType="1"/>
              </p:cNvSpPr>
              <p:nvPr/>
            </p:nvSpPr>
            <p:spPr bwMode="auto">
              <a:xfrm>
                <a:off x="6968" y="3870"/>
                <a:ext cx="1612" cy="0"/>
              </a:xfrm>
              <a:prstGeom prst="line">
                <a:avLst/>
              </a:prstGeom>
              <a:noFill/>
              <a:ln w="9525">
                <a:solidFill>
                  <a:srgbClr val="000000"/>
                </a:solidFill>
                <a:round/>
                <a:headEnd/>
                <a:tailEnd/>
              </a:ln>
            </p:spPr>
            <p:txBody>
              <a:bodyPr/>
              <a:lstStyle/>
              <a:p>
                <a:endParaRPr lang="en-GB" dirty="0"/>
              </a:p>
            </p:txBody>
          </p:sp>
        </p:grpSp>
      </p:grpSp>
      <p:sp>
        <p:nvSpPr>
          <p:cNvPr id="29" name="Text Box 19"/>
          <p:cNvSpPr txBox="1">
            <a:spLocks noChangeArrowheads="1"/>
          </p:cNvSpPr>
          <p:nvPr/>
        </p:nvSpPr>
        <p:spPr bwMode="auto">
          <a:xfrm>
            <a:off x="238124" y="3980557"/>
            <a:ext cx="841375" cy="646331"/>
          </a:xfrm>
          <a:prstGeom prst="rect">
            <a:avLst/>
          </a:prstGeom>
          <a:noFill/>
          <a:ln w="9525">
            <a:noFill/>
            <a:miter lim="800000"/>
            <a:headEnd/>
            <a:tailEnd/>
          </a:ln>
          <a:effectLst/>
        </p:spPr>
        <p:txBody>
          <a:bodyPr wrap="square">
            <a:spAutoFit/>
          </a:bodyPr>
          <a:lstStyle/>
          <a:p>
            <a:pPr algn="l">
              <a:spcBef>
                <a:spcPct val="50000"/>
              </a:spcBef>
            </a:pPr>
            <a:r>
              <a:rPr lang="en-GB" sz="1200" dirty="0" smtClean="0">
                <a:solidFill>
                  <a:srgbClr val="66FF33"/>
                </a:solidFill>
              </a:rPr>
              <a:t>Draw Force Line</a:t>
            </a:r>
            <a:endParaRPr lang="en-GB" sz="1200" dirty="0">
              <a:solidFill>
                <a:srgbClr val="66FF33"/>
              </a:solidFill>
            </a:endParaRPr>
          </a:p>
        </p:txBody>
      </p:sp>
      <p:sp>
        <p:nvSpPr>
          <p:cNvPr id="30" name="Freeform 20"/>
          <p:cNvSpPr>
            <a:spLocks/>
          </p:cNvSpPr>
          <p:nvPr/>
        </p:nvSpPr>
        <p:spPr bwMode="auto">
          <a:xfrm>
            <a:off x="1441450" y="3545632"/>
            <a:ext cx="2778125" cy="819150"/>
          </a:xfrm>
          <a:custGeom>
            <a:avLst/>
            <a:gdLst>
              <a:gd name="connsiteX0" fmla="*/ 9983 w 10000"/>
              <a:gd name="connsiteY0" fmla="*/ 3333 h 10000"/>
              <a:gd name="connsiteX1" fmla="*/ 9406 w 10000"/>
              <a:gd name="connsiteY1" fmla="*/ 2636 h 10000"/>
              <a:gd name="connsiteX2" fmla="*/ 8811 w 10000"/>
              <a:gd name="connsiteY2" fmla="*/ 2171 h 10000"/>
              <a:gd name="connsiteX3" fmla="*/ 8354 w 10000"/>
              <a:gd name="connsiteY3" fmla="*/ 1841 h 10000"/>
              <a:gd name="connsiteX4" fmla="*/ 7897 w 10000"/>
              <a:gd name="connsiteY4" fmla="*/ 1318 h 10000"/>
              <a:gd name="connsiteX5" fmla="*/ 7246 w 10000"/>
              <a:gd name="connsiteY5" fmla="*/ 465 h 10000"/>
              <a:gd name="connsiteX6" fmla="*/ 6503 w 10000"/>
              <a:gd name="connsiteY6" fmla="*/ 0 h 10000"/>
              <a:gd name="connsiteX7" fmla="*/ 5771 w 10000"/>
              <a:gd name="connsiteY7" fmla="*/ 0 h 10000"/>
              <a:gd name="connsiteX8" fmla="*/ 5314 w 10000"/>
              <a:gd name="connsiteY8" fmla="*/ 0 h 10000"/>
              <a:gd name="connsiteX9" fmla="*/ 4777 w 10000"/>
              <a:gd name="connsiteY9" fmla="*/ 252 h 10000"/>
              <a:gd name="connsiteX10" fmla="*/ 4069 w 10000"/>
              <a:gd name="connsiteY10" fmla="*/ 39 h 10000"/>
              <a:gd name="connsiteX11" fmla="*/ 3394 w 10000"/>
              <a:gd name="connsiteY11" fmla="*/ 194 h 10000"/>
              <a:gd name="connsiteX12" fmla="*/ 2674 w 10000"/>
              <a:gd name="connsiteY12" fmla="*/ 543 h 10000"/>
              <a:gd name="connsiteX13" fmla="*/ 2091 w 10000"/>
              <a:gd name="connsiteY13" fmla="*/ 1434 h 10000"/>
              <a:gd name="connsiteX14" fmla="*/ 1497 w 10000"/>
              <a:gd name="connsiteY14" fmla="*/ 2674 h 10000"/>
              <a:gd name="connsiteX15" fmla="*/ 1177 w 10000"/>
              <a:gd name="connsiteY15" fmla="*/ 3566 h 10000"/>
              <a:gd name="connsiteX16" fmla="*/ 697 w 10000"/>
              <a:gd name="connsiteY16" fmla="*/ 4884 h 10000"/>
              <a:gd name="connsiteX17" fmla="*/ 343 w 10000"/>
              <a:gd name="connsiteY17" fmla="*/ 6066 h 10000"/>
              <a:gd name="connsiteX18" fmla="*/ 0 w 10000"/>
              <a:gd name="connsiteY18" fmla="*/ 7054 h 10000"/>
              <a:gd name="connsiteX19" fmla="*/ 389 w 10000"/>
              <a:gd name="connsiteY19" fmla="*/ 7984 h 10000"/>
              <a:gd name="connsiteX20" fmla="*/ 491 w 10000"/>
              <a:gd name="connsiteY20" fmla="*/ 8295 h 10000"/>
              <a:gd name="connsiteX21" fmla="*/ 606 w 10000"/>
              <a:gd name="connsiteY21" fmla="*/ 8682 h 10000"/>
              <a:gd name="connsiteX22" fmla="*/ 777 w 10000"/>
              <a:gd name="connsiteY22" fmla="*/ 10000 h 10000"/>
              <a:gd name="connsiteX23" fmla="*/ 777 w 10000"/>
              <a:gd name="connsiteY23" fmla="*/ 10000 h 10000"/>
              <a:gd name="connsiteX24" fmla="*/ 1566 w 10000"/>
              <a:gd name="connsiteY24" fmla="*/ 9574 h 10000"/>
              <a:gd name="connsiteX25" fmla="*/ 2383 w 10000"/>
              <a:gd name="connsiteY25" fmla="*/ 8391 h 10000"/>
              <a:gd name="connsiteX26" fmla="*/ 2846 w 10000"/>
              <a:gd name="connsiteY26" fmla="*/ 8740 h 10000"/>
              <a:gd name="connsiteX27" fmla="*/ 3880 w 10000"/>
              <a:gd name="connsiteY27" fmla="*/ 8915 h 10000"/>
              <a:gd name="connsiteX28" fmla="*/ 3383 w 10000"/>
              <a:gd name="connsiteY28" fmla="*/ 6996 h 10000"/>
              <a:gd name="connsiteX29" fmla="*/ 3360 w 10000"/>
              <a:gd name="connsiteY29" fmla="*/ 6047 h 10000"/>
              <a:gd name="connsiteX30" fmla="*/ 3440 w 10000"/>
              <a:gd name="connsiteY30" fmla="*/ 4612 h 10000"/>
              <a:gd name="connsiteX31" fmla="*/ 3743 w 10000"/>
              <a:gd name="connsiteY31" fmla="*/ 3062 h 10000"/>
              <a:gd name="connsiteX32" fmla="*/ 4149 w 10000"/>
              <a:gd name="connsiteY32" fmla="*/ 2112 h 10000"/>
              <a:gd name="connsiteX33" fmla="*/ 4663 w 10000"/>
              <a:gd name="connsiteY33" fmla="*/ 1686 h 10000"/>
              <a:gd name="connsiteX34" fmla="*/ 5423 w 10000"/>
              <a:gd name="connsiteY34" fmla="*/ 1705 h 10000"/>
              <a:gd name="connsiteX35" fmla="*/ 6006 w 10000"/>
              <a:gd name="connsiteY35" fmla="*/ 2519 h 10000"/>
              <a:gd name="connsiteX36" fmla="*/ 6417 w 10000"/>
              <a:gd name="connsiteY36" fmla="*/ 3508 h 10000"/>
              <a:gd name="connsiteX37" fmla="*/ 6743 w 10000"/>
              <a:gd name="connsiteY37" fmla="*/ 4554 h 10000"/>
              <a:gd name="connsiteX38" fmla="*/ 6846 w 10000"/>
              <a:gd name="connsiteY38" fmla="*/ 5310 h 10000"/>
              <a:gd name="connsiteX39" fmla="*/ 6966 w 10000"/>
              <a:gd name="connsiteY39" fmla="*/ 5891 h 10000"/>
              <a:gd name="connsiteX40" fmla="*/ 6977 w 10000"/>
              <a:gd name="connsiteY40" fmla="*/ 6531 h 10000"/>
              <a:gd name="connsiteX41" fmla="*/ 6920 w 10000"/>
              <a:gd name="connsiteY41" fmla="*/ 7636 h 10000"/>
              <a:gd name="connsiteX42" fmla="*/ 6749 w 10000"/>
              <a:gd name="connsiteY42" fmla="*/ 8275 h 10000"/>
              <a:gd name="connsiteX43" fmla="*/ 6554 w 10000"/>
              <a:gd name="connsiteY43" fmla="*/ 8857 h 10000"/>
              <a:gd name="connsiteX44" fmla="*/ 6806 w 10000"/>
              <a:gd name="connsiteY44" fmla="*/ 8915 h 10000"/>
              <a:gd name="connsiteX45" fmla="*/ 7286 w 10000"/>
              <a:gd name="connsiteY45" fmla="*/ 8372 h 10000"/>
              <a:gd name="connsiteX46" fmla="*/ 7914 w 10000"/>
              <a:gd name="connsiteY46" fmla="*/ 8275 h 10000"/>
              <a:gd name="connsiteX47" fmla="*/ 8280 w 10000"/>
              <a:gd name="connsiteY47" fmla="*/ 7907 h 10000"/>
              <a:gd name="connsiteX48" fmla="*/ 8811 w 10000"/>
              <a:gd name="connsiteY48" fmla="*/ 7733 h 10000"/>
              <a:gd name="connsiteX49" fmla="*/ 9309 w 10000"/>
              <a:gd name="connsiteY49" fmla="*/ 7849 h 10000"/>
              <a:gd name="connsiteX50" fmla="*/ 9771 w 10000"/>
              <a:gd name="connsiteY50" fmla="*/ 7733 h 10000"/>
              <a:gd name="connsiteX51" fmla="*/ 9960 w 10000"/>
              <a:gd name="connsiteY51" fmla="*/ 7519 h 10000"/>
              <a:gd name="connsiteX52" fmla="*/ 9983 w 10000"/>
              <a:gd name="connsiteY52" fmla="*/ 6473 h 10000"/>
              <a:gd name="connsiteX53" fmla="*/ 10000 w 10000"/>
              <a:gd name="connsiteY53" fmla="*/ 5407 h 10000"/>
              <a:gd name="connsiteX54" fmla="*/ 10000 w 10000"/>
              <a:gd name="connsiteY54" fmla="*/ 3857 h 10000"/>
              <a:gd name="connsiteX55" fmla="*/ 9983 w 10000"/>
              <a:gd name="connsiteY55" fmla="*/ 3333 h 10000"/>
              <a:gd name="connsiteX0" fmla="*/ 9983 w 10000"/>
              <a:gd name="connsiteY0" fmla="*/ 3333 h 10000"/>
              <a:gd name="connsiteX1" fmla="*/ 9406 w 10000"/>
              <a:gd name="connsiteY1" fmla="*/ 2636 h 10000"/>
              <a:gd name="connsiteX2" fmla="*/ 8811 w 10000"/>
              <a:gd name="connsiteY2" fmla="*/ 2171 h 10000"/>
              <a:gd name="connsiteX3" fmla="*/ 8354 w 10000"/>
              <a:gd name="connsiteY3" fmla="*/ 1841 h 10000"/>
              <a:gd name="connsiteX4" fmla="*/ 7897 w 10000"/>
              <a:gd name="connsiteY4" fmla="*/ 1318 h 10000"/>
              <a:gd name="connsiteX5" fmla="*/ 7246 w 10000"/>
              <a:gd name="connsiteY5" fmla="*/ 465 h 10000"/>
              <a:gd name="connsiteX6" fmla="*/ 6503 w 10000"/>
              <a:gd name="connsiteY6" fmla="*/ 0 h 10000"/>
              <a:gd name="connsiteX7" fmla="*/ 5771 w 10000"/>
              <a:gd name="connsiteY7" fmla="*/ 0 h 10000"/>
              <a:gd name="connsiteX8" fmla="*/ 5314 w 10000"/>
              <a:gd name="connsiteY8" fmla="*/ 0 h 10000"/>
              <a:gd name="connsiteX9" fmla="*/ 4777 w 10000"/>
              <a:gd name="connsiteY9" fmla="*/ 252 h 10000"/>
              <a:gd name="connsiteX10" fmla="*/ 4069 w 10000"/>
              <a:gd name="connsiteY10" fmla="*/ 39 h 10000"/>
              <a:gd name="connsiteX11" fmla="*/ 3394 w 10000"/>
              <a:gd name="connsiteY11" fmla="*/ 194 h 10000"/>
              <a:gd name="connsiteX12" fmla="*/ 2674 w 10000"/>
              <a:gd name="connsiteY12" fmla="*/ 543 h 10000"/>
              <a:gd name="connsiteX13" fmla="*/ 2091 w 10000"/>
              <a:gd name="connsiteY13" fmla="*/ 1434 h 10000"/>
              <a:gd name="connsiteX14" fmla="*/ 1497 w 10000"/>
              <a:gd name="connsiteY14" fmla="*/ 2674 h 10000"/>
              <a:gd name="connsiteX15" fmla="*/ 1177 w 10000"/>
              <a:gd name="connsiteY15" fmla="*/ 3566 h 10000"/>
              <a:gd name="connsiteX16" fmla="*/ 697 w 10000"/>
              <a:gd name="connsiteY16" fmla="*/ 4884 h 10000"/>
              <a:gd name="connsiteX17" fmla="*/ 343 w 10000"/>
              <a:gd name="connsiteY17" fmla="*/ 6066 h 10000"/>
              <a:gd name="connsiteX18" fmla="*/ 0 w 10000"/>
              <a:gd name="connsiteY18" fmla="*/ 7054 h 10000"/>
              <a:gd name="connsiteX19" fmla="*/ 389 w 10000"/>
              <a:gd name="connsiteY19" fmla="*/ 7984 h 10000"/>
              <a:gd name="connsiteX20" fmla="*/ 491 w 10000"/>
              <a:gd name="connsiteY20" fmla="*/ 8295 h 10000"/>
              <a:gd name="connsiteX21" fmla="*/ 606 w 10000"/>
              <a:gd name="connsiteY21" fmla="*/ 8682 h 10000"/>
              <a:gd name="connsiteX22" fmla="*/ 777 w 10000"/>
              <a:gd name="connsiteY22" fmla="*/ 10000 h 10000"/>
              <a:gd name="connsiteX23" fmla="*/ 777 w 10000"/>
              <a:gd name="connsiteY23" fmla="*/ 10000 h 10000"/>
              <a:gd name="connsiteX24" fmla="*/ 1566 w 10000"/>
              <a:gd name="connsiteY24" fmla="*/ 9574 h 10000"/>
              <a:gd name="connsiteX25" fmla="*/ 2383 w 10000"/>
              <a:gd name="connsiteY25" fmla="*/ 8391 h 10000"/>
              <a:gd name="connsiteX26" fmla="*/ 2846 w 10000"/>
              <a:gd name="connsiteY26" fmla="*/ 8740 h 10000"/>
              <a:gd name="connsiteX27" fmla="*/ 3880 w 10000"/>
              <a:gd name="connsiteY27" fmla="*/ 8915 h 10000"/>
              <a:gd name="connsiteX28" fmla="*/ 3383 w 10000"/>
              <a:gd name="connsiteY28" fmla="*/ 6996 h 10000"/>
              <a:gd name="connsiteX29" fmla="*/ 3360 w 10000"/>
              <a:gd name="connsiteY29" fmla="*/ 6047 h 10000"/>
              <a:gd name="connsiteX30" fmla="*/ 3440 w 10000"/>
              <a:gd name="connsiteY30" fmla="*/ 4612 h 10000"/>
              <a:gd name="connsiteX31" fmla="*/ 3743 w 10000"/>
              <a:gd name="connsiteY31" fmla="*/ 3062 h 10000"/>
              <a:gd name="connsiteX32" fmla="*/ 4149 w 10000"/>
              <a:gd name="connsiteY32" fmla="*/ 2112 h 10000"/>
              <a:gd name="connsiteX33" fmla="*/ 4663 w 10000"/>
              <a:gd name="connsiteY33" fmla="*/ 1686 h 10000"/>
              <a:gd name="connsiteX34" fmla="*/ 5423 w 10000"/>
              <a:gd name="connsiteY34" fmla="*/ 1705 h 10000"/>
              <a:gd name="connsiteX35" fmla="*/ 6006 w 10000"/>
              <a:gd name="connsiteY35" fmla="*/ 2519 h 10000"/>
              <a:gd name="connsiteX36" fmla="*/ 6417 w 10000"/>
              <a:gd name="connsiteY36" fmla="*/ 3508 h 10000"/>
              <a:gd name="connsiteX37" fmla="*/ 6743 w 10000"/>
              <a:gd name="connsiteY37" fmla="*/ 4554 h 10000"/>
              <a:gd name="connsiteX38" fmla="*/ 6846 w 10000"/>
              <a:gd name="connsiteY38" fmla="*/ 5310 h 10000"/>
              <a:gd name="connsiteX39" fmla="*/ 6829 w 10000"/>
              <a:gd name="connsiteY39" fmla="*/ 6007 h 10000"/>
              <a:gd name="connsiteX40" fmla="*/ 6977 w 10000"/>
              <a:gd name="connsiteY40" fmla="*/ 6531 h 10000"/>
              <a:gd name="connsiteX41" fmla="*/ 6920 w 10000"/>
              <a:gd name="connsiteY41" fmla="*/ 7636 h 10000"/>
              <a:gd name="connsiteX42" fmla="*/ 6749 w 10000"/>
              <a:gd name="connsiteY42" fmla="*/ 8275 h 10000"/>
              <a:gd name="connsiteX43" fmla="*/ 6554 w 10000"/>
              <a:gd name="connsiteY43" fmla="*/ 8857 h 10000"/>
              <a:gd name="connsiteX44" fmla="*/ 6806 w 10000"/>
              <a:gd name="connsiteY44" fmla="*/ 8915 h 10000"/>
              <a:gd name="connsiteX45" fmla="*/ 7286 w 10000"/>
              <a:gd name="connsiteY45" fmla="*/ 8372 h 10000"/>
              <a:gd name="connsiteX46" fmla="*/ 7914 w 10000"/>
              <a:gd name="connsiteY46" fmla="*/ 8275 h 10000"/>
              <a:gd name="connsiteX47" fmla="*/ 8280 w 10000"/>
              <a:gd name="connsiteY47" fmla="*/ 7907 h 10000"/>
              <a:gd name="connsiteX48" fmla="*/ 8811 w 10000"/>
              <a:gd name="connsiteY48" fmla="*/ 7733 h 10000"/>
              <a:gd name="connsiteX49" fmla="*/ 9309 w 10000"/>
              <a:gd name="connsiteY49" fmla="*/ 7849 h 10000"/>
              <a:gd name="connsiteX50" fmla="*/ 9771 w 10000"/>
              <a:gd name="connsiteY50" fmla="*/ 7733 h 10000"/>
              <a:gd name="connsiteX51" fmla="*/ 9960 w 10000"/>
              <a:gd name="connsiteY51" fmla="*/ 7519 h 10000"/>
              <a:gd name="connsiteX52" fmla="*/ 9983 w 10000"/>
              <a:gd name="connsiteY52" fmla="*/ 6473 h 10000"/>
              <a:gd name="connsiteX53" fmla="*/ 10000 w 10000"/>
              <a:gd name="connsiteY53" fmla="*/ 5407 h 10000"/>
              <a:gd name="connsiteX54" fmla="*/ 10000 w 10000"/>
              <a:gd name="connsiteY54" fmla="*/ 3857 h 10000"/>
              <a:gd name="connsiteX55" fmla="*/ 9983 w 10000"/>
              <a:gd name="connsiteY55" fmla="*/ 3333 h 10000"/>
              <a:gd name="connsiteX0" fmla="*/ 9983 w 10000"/>
              <a:gd name="connsiteY0" fmla="*/ 3333 h 10000"/>
              <a:gd name="connsiteX1" fmla="*/ 9406 w 10000"/>
              <a:gd name="connsiteY1" fmla="*/ 2636 h 10000"/>
              <a:gd name="connsiteX2" fmla="*/ 8811 w 10000"/>
              <a:gd name="connsiteY2" fmla="*/ 2171 h 10000"/>
              <a:gd name="connsiteX3" fmla="*/ 8354 w 10000"/>
              <a:gd name="connsiteY3" fmla="*/ 1841 h 10000"/>
              <a:gd name="connsiteX4" fmla="*/ 7897 w 10000"/>
              <a:gd name="connsiteY4" fmla="*/ 1318 h 10000"/>
              <a:gd name="connsiteX5" fmla="*/ 7246 w 10000"/>
              <a:gd name="connsiteY5" fmla="*/ 465 h 10000"/>
              <a:gd name="connsiteX6" fmla="*/ 6503 w 10000"/>
              <a:gd name="connsiteY6" fmla="*/ 0 h 10000"/>
              <a:gd name="connsiteX7" fmla="*/ 5771 w 10000"/>
              <a:gd name="connsiteY7" fmla="*/ 0 h 10000"/>
              <a:gd name="connsiteX8" fmla="*/ 5314 w 10000"/>
              <a:gd name="connsiteY8" fmla="*/ 0 h 10000"/>
              <a:gd name="connsiteX9" fmla="*/ 4777 w 10000"/>
              <a:gd name="connsiteY9" fmla="*/ 252 h 10000"/>
              <a:gd name="connsiteX10" fmla="*/ 4069 w 10000"/>
              <a:gd name="connsiteY10" fmla="*/ 39 h 10000"/>
              <a:gd name="connsiteX11" fmla="*/ 3394 w 10000"/>
              <a:gd name="connsiteY11" fmla="*/ 194 h 10000"/>
              <a:gd name="connsiteX12" fmla="*/ 2674 w 10000"/>
              <a:gd name="connsiteY12" fmla="*/ 543 h 10000"/>
              <a:gd name="connsiteX13" fmla="*/ 2091 w 10000"/>
              <a:gd name="connsiteY13" fmla="*/ 1434 h 10000"/>
              <a:gd name="connsiteX14" fmla="*/ 1497 w 10000"/>
              <a:gd name="connsiteY14" fmla="*/ 2674 h 10000"/>
              <a:gd name="connsiteX15" fmla="*/ 1177 w 10000"/>
              <a:gd name="connsiteY15" fmla="*/ 3566 h 10000"/>
              <a:gd name="connsiteX16" fmla="*/ 697 w 10000"/>
              <a:gd name="connsiteY16" fmla="*/ 4884 h 10000"/>
              <a:gd name="connsiteX17" fmla="*/ 343 w 10000"/>
              <a:gd name="connsiteY17" fmla="*/ 6066 h 10000"/>
              <a:gd name="connsiteX18" fmla="*/ 0 w 10000"/>
              <a:gd name="connsiteY18" fmla="*/ 7054 h 10000"/>
              <a:gd name="connsiteX19" fmla="*/ 389 w 10000"/>
              <a:gd name="connsiteY19" fmla="*/ 7984 h 10000"/>
              <a:gd name="connsiteX20" fmla="*/ 491 w 10000"/>
              <a:gd name="connsiteY20" fmla="*/ 8295 h 10000"/>
              <a:gd name="connsiteX21" fmla="*/ 606 w 10000"/>
              <a:gd name="connsiteY21" fmla="*/ 8682 h 10000"/>
              <a:gd name="connsiteX22" fmla="*/ 777 w 10000"/>
              <a:gd name="connsiteY22" fmla="*/ 10000 h 10000"/>
              <a:gd name="connsiteX23" fmla="*/ 777 w 10000"/>
              <a:gd name="connsiteY23" fmla="*/ 10000 h 10000"/>
              <a:gd name="connsiteX24" fmla="*/ 1566 w 10000"/>
              <a:gd name="connsiteY24" fmla="*/ 9574 h 10000"/>
              <a:gd name="connsiteX25" fmla="*/ 2383 w 10000"/>
              <a:gd name="connsiteY25" fmla="*/ 8391 h 10000"/>
              <a:gd name="connsiteX26" fmla="*/ 2846 w 10000"/>
              <a:gd name="connsiteY26" fmla="*/ 8740 h 10000"/>
              <a:gd name="connsiteX27" fmla="*/ 3880 w 10000"/>
              <a:gd name="connsiteY27" fmla="*/ 8915 h 10000"/>
              <a:gd name="connsiteX28" fmla="*/ 3383 w 10000"/>
              <a:gd name="connsiteY28" fmla="*/ 6996 h 10000"/>
              <a:gd name="connsiteX29" fmla="*/ 3360 w 10000"/>
              <a:gd name="connsiteY29" fmla="*/ 6047 h 10000"/>
              <a:gd name="connsiteX30" fmla="*/ 3440 w 10000"/>
              <a:gd name="connsiteY30" fmla="*/ 4612 h 10000"/>
              <a:gd name="connsiteX31" fmla="*/ 3743 w 10000"/>
              <a:gd name="connsiteY31" fmla="*/ 3062 h 10000"/>
              <a:gd name="connsiteX32" fmla="*/ 4149 w 10000"/>
              <a:gd name="connsiteY32" fmla="*/ 2112 h 10000"/>
              <a:gd name="connsiteX33" fmla="*/ 4663 w 10000"/>
              <a:gd name="connsiteY33" fmla="*/ 1686 h 10000"/>
              <a:gd name="connsiteX34" fmla="*/ 5423 w 10000"/>
              <a:gd name="connsiteY34" fmla="*/ 1705 h 10000"/>
              <a:gd name="connsiteX35" fmla="*/ 6006 w 10000"/>
              <a:gd name="connsiteY35" fmla="*/ 2519 h 10000"/>
              <a:gd name="connsiteX36" fmla="*/ 6417 w 10000"/>
              <a:gd name="connsiteY36" fmla="*/ 3508 h 10000"/>
              <a:gd name="connsiteX37" fmla="*/ 6743 w 10000"/>
              <a:gd name="connsiteY37" fmla="*/ 4554 h 10000"/>
              <a:gd name="connsiteX38" fmla="*/ 6675 w 10000"/>
              <a:gd name="connsiteY38" fmla="*/ 5310 h 10000"/>
              <a:gd name="connsiteX39" fmla="*/ 6829 w 10000"/>
              <a:gd name="connsiteY39" fmla="*/ 6007 h 10000"/>
              <a:gd name="connsiteX40" fmla="*/ 6977 w 10000"/>
              <a:gd name="connsiteY40" fmla="*/ 6531 h 10000"/>
              <a:gd name="connsiteX41" fmla="*/ 6920 w 10000"/>
              <a:gd name="connsiteY41" fmla="*/ 7636 h 10000"/>
              <a:gd name="connsiteX42" fmla="*/ 6749 w 10000"/>
              <a:gd name="connsiteY42" fmla="*/ 8275 h 10000"/>
              <a:gd name="connsiteX43" fmla="*/ 6554 w 10000"/>
              <a:gd name="connsiteY43" fmla="*/ 8857 h 10000"/>
              <a:gd name="connsiteX44" fmla="*/ 6806 w 10000"/>
              <a:gd name="connsiteY44" fmla="*/ 8915 h 10000"/>
              <a:gd name="connsiteX45" fmla="*/ 7286 w 10000"/>
              <a:gd name="connsiteY45" fmla="*/ 8372 h 10000"/>
              <a:gd name="connsiteX46" fmla="*/ 7914 w 10000"/>
              <a:gd name="connsiteY46" fmla="*/ 8275 h 10000"/>
              <a:gd name="connsiteX47" fmla="*/ 8280 w 10000"/>
              <a:gd name="connsiteY47" fmla="*/ 7907 h 10000"/>
              <a:gd name="connsiteX48" fmla="*/ 8811 w 10000"/>
              <a:gd name="connsiteY48" fmla="*/ 7733 h 10000"/>
              <a:gd name="connsiteX49" fmla="*/ 9309 w 10000"/>
              <a:gd name="connsiteY49" fmla="*/ 7849 h 10000"/>
              <a:gd name="connsiteX50" fmla="*/ 9771 w 10000"/>
              <a:gd name="connsiteY50" fmla="*/ 7733 h 10000"/>
              <a:gd name="connsiteX51" fmla="*/ 9960 w 10000"/>
              <a:gd name="connsiteY51" fmla="*/ 7519 h 10000"/>
              <a:gd name="connsiteX52" fmla="*/ 9983 w 10000"/>
              <a:gd name="connsiteY52" fmla="*/ 6473 h 10000"/>
              <a:gd name="connsiteX53" fmla="*/ 10000 w 10000"/>
              <a:gd name="connsiteY53" fmla="*/ 5407 h 10000"/>
              <a:gd name="connsiteX54" fmla="*/ 10000 w 10000"/>
              <a:gd name="connsiteY54" fmla="*/ 3857 h 10000"/>
              <a:gd name="connsiteX55" fmla="*/ 9983 w 10000"/>
              <a:gd name="connsiteY55" fmla="*/ 3333 h 10000"/>
              <a:gd name="connsiteX0" fmla="*/ 9983 w 10000"/>
              <a:gd name="connsiteY0" fmla="*/ 3333 h 10000"/>
              <a:gd name="connsiteX1" fmla="*/ 9406 w 10000"/>
              <a:gd name="connsiteY1" fmla="*/ 2636 h 10000"/>
              <a:gd name="connsiteX2" fmla="*/ 8811 w 10000"/>
              <a:gd name="connsiteY2" fmla="*/ 2171 h 10000"/>
              <a:gd name="connsiteX3" fmla="*/ 8354 w 10000"/>
              <a:gd name="connsiteY3" fmla="*/ 1841 h 10000"/>
              <a:gd name="connsiteX4" fmla="*/ 7897 w 10000"/>
              <a:gd name="connsiteY4" fmla="*/ 1318 h 10000"/>
              <a:gd name="connsiteX5" fmla="*/ 7246 w 10000"/>
              <a:gd name="connsiteY5" fmla="*/ 465 h 10000"/>
              <a:gd name="connsiteX6" fmla="*/ 6503 w 10000"/>
              <a:gd name="connsiteY6" fmla="*/ 0 h 10000"/>
              <a:gd name="connsiteX7" fmla="*/ 5771 w 10000"/>
              <a:gd name="connsiteY7" fmla="*/ 0 h 10000"/>
              <a:gd name="connsiteX8" fmla="*/ 5314 w 10000"/>
              <a:gd name="connsiteY8" fmla="*/ 0 h 10000"/>
              <a:gd name="connsiteX9" fmla="*/ 4777 w 10000"/>
              <a:gd name="connsiteY9" fmla="*/ 252 h 10000"/>
              <a:gd name="connsiteX10" fmla="*/ 4069 w 10000"/>
              <a:gd name="connsiteY10" fmla="*/ 39 h 10000"/>
              <a:gd name="connsiteX11" fmla="*/ 3394 w 10000"/>
              <a:gd name="connsiteY11" fmla="*/ 194 h 10000"/>
              <a:gd name="connsiteX12" fmla="*/ 2674 w 10000"/>
              <a:gd name="connsiteY12" fmla="*/ 543 h 10000"/>
              <a:gd name="connsiteX13" fmla="*/ 2091 w 10000"/>
              <a:gd name="connsiteY13" fmla="*/ 1434 h 10000"/>
              <a:gd name="connsiteX14" fmla="*/ 1497 w 10000"/>
              <a:gd name="connsiteY14" fmla="*/ 2674 h 10000"/>
              <a:gd name="connsiteX15" fmla="*/ 1177 w 10000"/>
              <a:gd name="connsiteY15" fmla="*/ 3566 h 10000"/>
              <a:gd name="connsiteX16" fmla="*/ 697 w 10000"/>
              <a:gd name="connsiteY16" fmla="*/ 4884 h 10000"/>
              <a:gd name="connsiteX17" fmla="*/ 343 w 10000"/>
              <a:gd name="connsiteY17" fmla="*/ 6066 h 10000"/>
              <a:gd name="connsiteX18" fmla="*/ 0 w 10000"/>
              <a:gd name="connsiteY18" fmla="*/ 7054 h 10000"/>
              <a:gd name="connsiteX19" fmla="*/ 389 w 10000"/>
              <a:gd name="connsiteY19" fmla="*/ 7984 h 10000"/>
              <a:gd name="connsiteX20" fmla="*/ 491 w 10000"/>
              <a:gd name="connsiteY20" fmla="*/ 8295 h 10000"/>
              <a:gd name="connsiteX21" fmla="*/ 606 w 10000"/>
              <a:gd name="connsiteY21" fmla="*/ 8682 h 10000"/>
              <a:gd name="connsiteX22" fmla="*/ 777 w 10000"/>
              <a:gd name="connsiteY22" fmla="*/ 10000 h 10000"/>
              <a:gd name="connsiteX23" fmla="*/ 777 w 10000"/>
              <a:gd name="connsiteY23" fmla="*/ 10000 h 10000"/>
              <a:gd name="connsiteX24" fmla="*/ 1566 w 10000"/>
              <a:gd name="connsiteY24" fmla="*/ 9574 h 10000"/>
              <a:gd name="connsiteX25" fmla="*/ 2383 w 10000"/>
              <a:gd name="connsiteY25" fmla="*/ 8391 h 10000"/>
              <a:gd name="connsiteX26" fmla="*/ 2846 w 10000"/>
              <a:gd name="connsiteY26" fmla="*/ 8740 h 10000"/>
              <a:gd name="connsiteX27" fmla="*/ 3880 w 10000"/>
              <a:gd name="connsiteY27" fmla="*/ 8915 h 10000"/>
              <a:gd name="connsiteX28" fmla="*/ 3383 w 10000"/>
              <a:gd name="connsiteY28" fmla="*/ 6996 h 10000"/>
              <a:gd name="connsiteX29" fmla="*/ 3360 w 10000"/>
              <a:gd name="connsiteY29" fmla="*/ 6047 h 10000"/>
              <a:gd name="connsiteX30" fmla="*/ 3440 w 10000"/>
              <a:gd name="connsiteY30" fmla="*/ 4612 h 10000"/>
              <a:gd name="connsiteX31" fmla="*/ 3743 w 10000"/>
              <a:gd name="connsiteY31" fmla="*/ 3062 h 10000"/>
              <a:gd name="connsiteX32" fmla="*/ 4149 w 10000"/>
              <a:gd name="connsiteY32" fmla="*/ 2112 h 10000"/>
              <a:gd name="connsiteX33" fmla="*/ 4663 w 10000"/>
              <a:gd name="connsiteY33" fmla="*/ 1686 h 10000"/>
              <a:gd name="connsiteX34" fmla="*/ 5423 w 10000"/>
              <a:gd name="connsiteY34" fmla="*/ 1705 h 10000"/>
              <a:gd name="connsiteX35" fmla="*/ 6006 w 10000"/>
              <a:gd name="connsiteY35" fmla="*/ 2519 h 10000"/>
              <a:gd name="connsiteX36" fmla="*/ 6417 w 10000"/>
              <a:gd name="connsiteY36" fmla="*/ 3508 h 10000"/>
              <a:gd name="connsiteX37" fmla="*/ 6743 w 10000"/>
              <a:gd name="connsiteY37" fmla="*/ 4554 h 10000"/>
              <a:gd name="connsiteX38" fmla="*/ 6675 w 10000"/>
              <a:gd name="connsiteY38" fmla="*/ 5310 h 10000"/>
              <a:gd name="connsiteX39" fmla="*/ 6829 w 10000"/>
              <a:gd name="connsiteY39" fmla="*/ 6007 h 10000"/>
              <a:gd name="connsiteX40" fmla="*/ 6703 w 10000"/>
              <a:gd name="connsiteY40" fmla="*/ 6531 h 10000"/>
              <a:gd name="connsiteX41" fmla="*/ 6920 w 10000"/>
              <a:gd name="connsiteY41" fmla="*/ 7636 h 10000"/>
              <a:gd name="connsiteX42" fmla="*/ 6749 w 10000"/>
              <a:gd name="connsiteY42" fmla="*/ 8275 h 10000"/>
              <a:gd name="connsiteX43" fmla="*/ 6554 w 10000"/>
              <a:gd name="connsiteY43" fmla="*/ 8857 h 10000"/>
              <a:gd name="connsiteX44" fmla="*/ 6806 w 10000"/>
              <a:gd name="connsiteY44" fmla="*/ 8915 h 10000"/>
              <a:gd name="connsiteX45" fmla="*/ 7286 w 10000"/>
              <a:gd name="connsiteY45" fmla="*/ 8372 h 10000"/>
              <a:gd name="connsiteX46" fmla="*/ 7914 w 10000"/>
              <a:gd name="connsiteY46" fmla="*/ 8275 h 10000"/>
              <a:gd name="connsiteX47" fmla="*/ 8280 w 10000"/>
              <a:gd name="connsiteY47" fmla="*/ 7907 h 10000"/>
              <a:gd name="connsiteX48" fmla="*/ 8811 w 10000"/>
              <a:gd name="connsiteY48" fmla="*/ 7733 h 10000"/>
              <a:gd name="connsiteX49" fmla="*/ 9309 w 10000"/>
              <a:gd name="connsiteY49" fmla="*/ 7849 h 10000"/>
              <a:gd name="connsiteX50" fmla="*/ 9771 w 10000"/>
              <a:gd name="connsiteY50" fmla="*/ 7733 h 10000"/>
              <a:gd name="connsiteX51" fmla="*/ 9960 w 10000"/>
              <a:gd name="connsiteY51" fmla="*/ 7519 h 10000"/>
              <a:gd name="connsiteX52" fmla="*/ 9983 w 10000"/>
              <a:gd name="connsiteY52" fmla="*/ 6473 h 10000"/>
              <a:gd name="connsiteX53" fmla="*/ 10000 w 10000"/>
              <a:gd name="connsiteY53" fmla="*/ 5407 h 10000"/>
              <a:gd name="connsiteX54" fmla="*/ 10000 w 10000"/>
              <a:gd name="connsiteY54" fmla="*/ 3857 h 10000"/>
              <a:gd name="connsiteX55" fmla="*/ 9983 w 10000"/>
              <a:gd name="connsiteY55" fmla="*/ 3333 h 10000"/>
              <a:gd name="connsiteX0" fmla="*/ 9983 w 10000"/>
              <a:gd name="connsiteY0" fmla="*/ 3333 h 10000"/>
              <a:gd name="connsiteX1" fmla="*/ 9406 w 10000"/>
              <a:gd name="connsiteY1" fmla="*/ 2636 h 10000"/>
              <a:gd name="connsiteX2" fmla="*/ 8811 w 10000"/>
              <a:gd name="connsiteY2" fmla="*/ 2171 h 10000"/>
              <a:gd name="connsiteX3" fmla="*/ 8354 w 10000"/>
              <a:gd name="connsiteY3" fmla="*/ 1841 h 10000"/>
              <a:gd name="connsiteX4" fmla="*/ 7897 w 10000"/>
              <a:gd name="connsiteY4" fmla="*/ 1318 h 10000"/>
              <a:gd name="connsiteX5" fmla="*/ 7246 w 10000"/>
              <a:gd name="connsiteY5" fmla="*/ 465 h 10000"/>
              <a:gd name="connsiteX6" fmla="*/ 6503 w 10000"/>
              <a:gd name="connsiteY6" fmla="*/ 0 h 10000"/>
              <a:gd name="connsiteX7" fmla="*/ 5771 w 10000"/>
              <a:gd name="connsiteY7" fmla="*/ 0 h 10000"/>
              <a:gd name="connsiteX8" fmla="*/ 5314 w 10000"/>
              <a:gd name="connsiteY8" fmla="*/ 0 h 10000"/>
              <a:gd name="connsiteX9" fmla="*/ 4777 w 10000"/>
              <a:gd name="connsiteY9" fmla="*/ 252 h 10000"/>
              <a:gd name="connsiteX10" fmla="*/ 4069 w 10000"/>
              <a:gd name="connsiteY10" fmla="*/ 39 h 10000"/>
              <a:gd name="connsiteX11" fmla="*/ 3394 w 10000"/>
              <a:gd name="connsiteY11" fmla="*/ 194 h 10000"/>
              <a:gd name="connsiteX12" fmla="*/ 2674 w 10000"/>
              <a:gd name="connsiteY12" fmla="*/ 543 h 10000"/>
              <a:gd name="connsiteX13" fmla="*/ 2091 w 10000"/>
              <a:gd name="connsiteY13" fmla="*/ 1434 h 10000"/>
              <a:gd name="connsiteX14" fmla="*/ 1497 w 10000"/>
              <a:gd name="connsiteY14" fmla="*/ 2674 h 10000"/>
              <a:gd name="connsiteX15" fmla="*/ 1177 w 10000"/>
              <a:gd name="connsiteY15" fmla="*/ 3566 h 10000"/>
              <a:gd name="connsiteX16" fmla="*/ 697 w 10000"/>
              <a:gd name="connsiteY16" fmla="*/ 4884 h 10000"/>
              <a:gd name="connsiteX17" fmla="*/ 343 w 10000"/>
              <a:gd name="connsiteY17" fmla="*/ 6066 h 10000"/>
              <a:gd name="connsiteX18" fmla="*/ 0 w 10000"/>
              <a:gd name="connsiteY18" fmla="*/ 7054 h 10000"/>
              <a:gd name="connsiteX19" fmla="*/ 389 w 10000"/>
              <a:gd name="connsiteY19" fmla="*/ 7984 h 10000"/>
              <a:gd name="connsiteX20" fmla="*/ 491 w 10000"/>
              <a:gd name="connsiteY20" fmla="*/ 8295 h 10000"/>
              <a:gd name="connsiteX21" fmla="*/ 606 w 10000"/>
              <a:gd name="connsiteY21" fmla="*/ 8682 h 10000"/>
              <a:gd name="connsiteX22" fmla="*/ 777 w 10000"/>
              <a:gd name="connsiteY22" fmla="*/ 10000 h 10000"/>
              <a:gd name="connsiteX23" fmla="*/ 777 w 10000"/>
              <a:gd name="connsiteY23" fmla="*/ 10000 h 10000"/>
              <a:gd name="connsiteX24" fmla="*/ 1566 w 10000"/>
              <a:gd name="connsiteY24" fmla="*/ 9574 h 10000"/>
              <a:gd name="connsiteX25" fmla="*/ 2383 w 10000"/>
              <a:gd name="connsiteY25" fmla="*/ 8391 h 10000"/>
              <a:gd name="connsiteX26" fmla="*/ 2846 w 10000"/>
              <a:gd name="connsiteY26" fmla="*/ 8740 h 10000"/>
              <a:gd name="connsiteX27" fmla="*/ 3880 w 10000"/>
              <a:gd name="connsiteY27" fmla="*/ 8915 h 10000"/>
              <a:gd name="connsiteX28" fmla="*/ 3383 w 10000"/>
              <a:gd name="connsiteY28" fmla="*/ 6996 h 10000"/>
              <a:gd name="connsiteX29" fmla="*/ 3360 w 10000"/>
              <a:gd name="connsiteY29" fmla="*/ 6047 h 10000"/>
              <a:gd name="connsiteX30" fmla="*/ 3440 w 10000"/>
              <a:gd name="connsiteY30" fmla="*/ 4612 h 10000"/>
              <a:gd name="connsiteX31" fmla="*/ 3743 w 10000"/>
              <a:gd name="connsiteY31" fmla="*/ 3062 h 10000"/>
              <a:gd name="connsiteX32" fmla="*/ 4149 w 10000"/>
              <a:gd name="connsiteY32" fmla="*/ 2112 h 10000"/>
              <a:gd name="connsiteX33" fmla="*/ 4663 w 10000"/>
              <a:gd name="connsiteY33" fmla="*/ 1686 h 10000"/>
              <a:gd name="connsiteX34" fmla="*/ 5423 w 10000"/>
              <a:gd name="connsiteY34" fmla="*/ 1705 h 10000"/>
              <a:gd name="connsiteX35" fmla="*/ 6006 w 10000"/>
              <a:gd name="connsiteY35" fmla="*/ 2519 h 10000"/>
              <a:gd name="connsiteX36" fmla="*/ 6417 w 10000"/>
              <a:gd name="connsiteY36" fmla="*/ 3508 h 10000"/>
              <a:gd name="connsiteX37" fmla="*/ 6743 w 10000"/>
              <a:gd name="connsiteY37" fmla="*/ 4554 h 10000"/>
              <a:gd name="connsiteX38" fmla="*/ 6675 w 10000"/>
              <a:gd name="connsiteY38" fmla="*/ 5310 h 10000"/>
              <a:gd name="connsiteX39" fmla="*/ 6829 w 10000"/>
              <a:gd name="connsiteY39" fmla="*/ 6007 h 10000"/>
              <a:gd name="connsiteX40" fmla="*/ 6703 w 10000"/>
              <a:gd name="connsiteY40" fmla="*/ 6531 h 10000"/>
              <a:gd name="connsiteX41" fmla="*/ 6680 w 10000"/>
              <a:gd name="connsiteY41" fmla="*/ 7636 h 10000"/>
              <a:gd name="connsiteX42" fmla="*/ 6749 w 10000"/>
              <a:gd name="connsiteY42" fmla="*/ 8275 h 10000"/>
              <a:gd name="connsiteX43" fmla="*/ 6554 w 10000"/>
              <a:gd name="connsiteY43" fmla="*/ 8857 h 10000"/>
              <a:gd name="connsiteX44" fmla="*/ 6806 w 10000"/>
              <a:gd name="connsiteY44" fmla="*/ 8915 h 10000"/>
              <a:gd name="connsiteX45" fmla="*/ 7286 w 10000"/>
              <a:gd name="connsiteY45" fmla="*/ 8372 h 10000"/>
              <a:gd name="connsiteX46" fmla="*/ 7914 w 10000"/>
              <a:gd name="connsiteY46" fmla="*/ 8275 h 10000"/>
              <a:gd name="connsiteX47" fmla="*/ 8280 w 10000"/>
              <a:gd name="connsiteY47" fmla="*/ 7907 h 10000"/>
              <a:gd name="connsiteX48" fmla="*/ 8811 w 10000"/>
              <a:gd name="connsiteY48" fmla="*/ 7733 h 10000"/>
              <a:gd name="connsiteX49" fmla="*/ 9309 w 10000"/>
              <a:gd name="connsiteY49" fmla="*/ 7849 h 10000"/>
              <a:gd name="connsiteX50" fmla="*/ 9771 w 10000"/>
              <a:gd name="connsiteY50" fmla="*/ 7733 h 10000"/>
              <a:gd name="connsiteX51" fmla="*/ 9960 w 10000"/>
              <a:gd name="connsiteY51" fmla="*/ 7519 h 10000"/>
              <a:gd name="connsiteX52" fmla="*/ 9983 w 10000"/>
              <a:gd name="connsiteY52" fmla="*/ 6473 h 10000"/>
              <a:gd name="connsiteX53" fmla="*/ 10000 w 10000"/>
              <a:gd name="connsiteY53" fmla="*/ 5407 h 10000"/>
              <a:gd name="connsiteX54" fmla="*/ 10000 w 10000"/>
              <a:gd name="connsiteY54" fmla="*/ 3857 h 10000"/>
              <a:gd name="connsiteX55" fmla="*/ 9983 w 10000"/>
              <a:gd name="connsiteY55" fmla="*/ 3333 h 10000"/>
              <a:gd name="connsiteX0" fmla="*/ 9983 w 10000"/>
              <a:gd name="connsiteY0" fmla="*/ 3333 h 10000"/>
              <a:gd name="connsiteX1" fmla="*/ 9406 w 10000"/>
              <a:gd name="connsiteY1" fmla="*/ 2636 h 10000"/>
              <a:gd name="connsiteX2" fmla="*/ 8811 w 10000"/>
              <a:gd name="connsiteY2" fmla="*/ 2171 h 10000"/>
              <a:gd name="connsiteX3" fmla="*/ 8354 w 10000"/>
              <a:gd name="connsiteY3" fmla="*/ 1841 h 10000"/>
              <a:gd name="connsiteX4" fmla="*/ 7897 w 10000"/>
              <a:gd name="connsiteY4" fmla="*/ 1318 h 10000"/>
              <a:gd name="connsiteX5" fmla="*/ 7246 w 10000"/>
              <a:gd name="connsiteY5" fmla="*/ 465 h 10000"/>
              <a:gd name="connsiteX6" fmla="*/ 6503 w 10000"/>
              <a:gd name="connsiteY6" fmla="*/ 0 h 10000"/>
              <a:gd name="connsiteX7" fmla="*/ 5771 w 10000"/>
              <a:gd name="connsiteY7" fmla="*/ 0 h 10000"/>
              <a:gd name="connsiteX8" fmla="*/ 5314 w 10000"/>
              <a:gd name="connsiteY8" fmla="*/ 0 h 10000"/>
              <a:gd name="connsiteX9" fmla="*/ 4777 w 10000"/>
              <a:gd name="connsiteY9" fmla="*/ 252 h 10000"/>
              <a:gd name="connsiteX10" fmla="*/ 4069 w 10000"/>
              <a:gd name="connsiteY10" fmla="*/ 39 h 10000"/>
              <a:gd name="connsiteX11" fmla="*/ 3394 w 10000"/>
              <a:gd name="connsiteY11" fmla="*/ 194 h 10000"/>
              <a:gd name="connsiteX12" fmla="*/ 2674 w 10000"/>
              <a:gd name="connsiteY12" fmla="*/ 543 h 10000"/>
              <a:gd name="connsiteX13" fmla="*/ 2091 w 10000"/>
              <a:gd name="connsiteY13" fmla="*/ 1434 h 10000"/>
              <a:gd name="connsiteX14" fmla="*/ 1497 w 10000"/>
              <a:gd name="connsiteY14" fmla="*/ 2674 h 10000"/>
              <a:gd name="connsiteX15" fmla="*/ 1177 w 10000"/>
              <a:gd name="connsiteY15" fmla="*/ 3566 h 10000"/>
              <a:gd name="connsiteX16" fmla="*/ 697 w 10000"/>
              <a:gd name="connsiteY16" fmla="*/ 4884 h 10000"/>
              <a:gd name="connsiteX17" fmla="*/ 343 w 10000"/>
              <a:gd name="connsiteY17" fmla="*/ 6066 h 10000"/>
              <a:gd name="connsiteX18" fmla="*/ 0 w 10000"/>
              <a:gd name="connsiteY18" fmla="*/ 7054 h 10000"/>
              <a:gd name="connsiteX19" fmla="*/ 389 w 10000"/>
              <a:gd name="connsiteY19" fmla="*/ 7984 h 10000"/>
              <a:gd name="connsiteX20" fmla="*/ 491 w 10000"/>
              <a:gd name="connsiteY20" fmla="*/ 8295 h 10000"/>
              <a:gd name="connsiteX21" fmla="*/ 606 w 10000"/>
              <a:gd name="connsiteY21" fmla="*/ 8682 h 10000"/>
              <a:gd name="connsiteX22" fmla="*/ 777 w 10000"/>
              <a:gd name="connsiteY22" fmla="*/ 10000 h 10000"/>
              <a:gd name="connsiteX23" fmla="*/ 777 w 10000"/>
              <a:gd name="connsiteY23" fmla="*/ 10000 h 10000"/>
              <a:gd name="connsiteX24" fmla="*/ 1566 w 10000"/>
              <a:gd name="connsiteY24" fmla="*/ 9574 h 10000"/>
              <a:gd name="connsiteX25" fmla="*/ 2383 w 10000"/>
              <a:gd name="connsiteY25" fmla="*/ 8391 h 10000"/>
              <a:gd name="connsiteX26" fmla="*/ 2846 w 10000"/>
              <a:gd name="connsiteY26" fmla="*/ 8740 h 10000"/>
              <a:gd name="connsiteX27" fmla="*/ 3880 w 10000"/>
              <a:gd name="connsiteY27" fmla="*/ 8915 h 10000"/>
              <a:gd name="connsiteX28" fmla="*/ 3383 w 10000"/>
              <a:gd name="connsiteY28" fmla="*/ 6996 h 10000"/>
              <a:gd name="connsiteX29" fmla="*/ 3360 w 10000"/>
              <a:gd name="connsiteY29" fmla="*/ 6047 h 10000"/>
              <a:gd name="connsiteX30" fmla="*/ 3440 w 10000"/>
              <a:gd name="connsiteY30" fmla="*/ 4612 h 10000"/>
              <a:gd name="connsiteX31" fmla="*/ 3743 w 10000"/>
              <a:gd name="connsiteY31" fmla="*/ 3062 h 10000"/>
              <a:gd name="connsiteX32" fmla="*/ 4149 w 10000"/>
              <a:gd name="connsiteY32" fmla="*/ 2112 h 10000"/>
              <a:gd name="connsiteX33" fmla="*/ 4663 w 10000"/>
              <a:gd name="connsiteY33" fmla="*/ 1686 h 10000"/>
              <a:gd name="connsiteX34" fmla="*/ 5423 w 10000"/>
              <a:gd name="connsiteY34" fmla="*/ 1705 h 10000"/>
              <a:gd name="connsiteX35" fmla="*/ 6006 w 10000"/>
              <a:gd name="connsiteY35" fmla="*/ 2519 h 10000"/>
              <a:gd name="connsiteX36" fmla="*/ 6417 w 10000"/>
              <a:gd name="connsiteY36" fmla="*/ 3508 h 10000"/>
              <a:gd name="connsiteX37" fmla="*/ 6572 w 10000"/>
              <a:gd name="connsiteY37" fmla="*/ 4554 h 10000"/>
              <a:gd name="connsiteX38" fmla="*/ 6675 w 10000"/>
              <a:gd name="connsiteY38" fmla="*/ 5310 h 10000"/>
              <a:gd name="connsiteX39" fmla="*/ 6829 w 10000"/>
              <a:gd name="connsiteY39" fmla="*/ 6007 h 10000"/>
              <a:gd name="connsiteX40" fmla="*/ 6703 w 10000"/>
              <a:gd name="connsiteY40" fmla="*/ 6531 h 10000"/>
              <a:gd name="connsiteX41" fmla="*/ 6680 w 10000"/>
              <a:gd name="connsiteY41" fmla="*/ 7636 h 10000"/>
              <a:gd name="connsiteX42" fmla="*/ 6749 w 10000"/>
              <a:gd name="connsiteY42" fmla="*/ 8275 h 10000"/>
              <a:gd name="connsiteX43" fmla="*/ 6554 w 10000"/>
              <a:gd name="connsiteY43" fmla="*/ 8857 h 10000"/>
              <a:gd name="connsiteX44" fmla="*/ 6806 w 10000"/>
              <a:gd name="connsiteY44" fmla="*/ 8915 h 10000"/>
              <a:gd name="connsiteX45" fmla="*/ 7286 w 10000"/>
              <a:gd name="connsiteY45" fmla="*/ 8372 h 10000"/>
              <a:gd name="connsiteX46" fmla="*/ 7914 w 10000"/>
              <a:gd name="connsiteY46" fmla="*/ 8275 h 10000"/>
              <a:gd name="connsiteX47" fmla="*/ 8280 w 10000"/>
              <a:gd name="connsiteY47" fmla="*/ 7907 h 10000"/>
              <a:gd name="connsiteX48" fmla="*/ 8811 w 10000"/>
              <a:gd name="connsiteY48" fmla="*/ 7733 h 10000"/>
              <a:gd name="connsiteX49" fmla="*/ 9309 w 10000"/>
              <a:gd name="connsiteY49" fmla="*/ 7849 h 10000"/>
              <a:gd name="connsiteX50" fmla="*/ 9771 w 10000"/>
              <a:gd name="connsiteY50" fmla="*/ 7733 h 10000"/>
              <a:gd name="connsiteX51" fmla="*/ 9960 w 10000"/>
              <a:gd name="connsiteY51" fmla="*/ 7519 h 10000"/>
              <a:gd name="connsiteX52" fmla="*/ 9983 w 10000"/>
              <a:gd name="connsiteY52" fmla="*/ 6473 h 10000"/>
              <a:gd name="connsiteX53" fmla="*/ 10000 w 10000"/>
              <a:gd name="connsiteY53" fmla="*/ 5407 h 10000"/>
              <a:gd name="connsiteX54" fmla="*/ 10000 w 10000"/>
              <a:gd name="connsiteY54" fmla="*/ 3857 h 10000"/>
              <a:gd name="connsiteX55" fmla="*/ 9983 w 10000"/>
              <a:gd name="connsiteY55" fmla="*/ 3333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0000" h="10000">
                <a:moveTo>
                  <a:pt x="9983" y="3333"/>
                </a:moveTo>
                <a:lnTo>
                  <a:pt x="9406" y="2636"/>
                </a:lnTo>
                <a:lnTo>
                  <a:pt x="8811" y="2171"/>
                </a:lnTo>
                <a:lnTo>
                  <a:pt x="8354" y="1841"/>
                </a:lnTo>
                <a:lnTo>
                  <a:pt x="7897" y="1318"/>
                </a:lnTo>
                <a:lnTo>
                  <a:pt x="7246" y="465"/>
                </a:lnTo>
                <a:lnTo>
                  <a:pt x="6503" y="0"/>
                </a:lnTo>
                <a:lnTo>
                  <a:pt x="5771" y="0"/>
                </a:lnTo>
                <a:lnTo>
                  <a:pt x="5314" y="0"/>
                </a:lnTo>
                <a:lnTo>
                  <a:pt x="4777" y="252"/>
                </a:lnTo>
                <a:lnTo>
                  <a:pt x="4069" y="39"/>
                </a:lnTo>
                <a:lnTo>
                  <a:pt x="3394" y="194"/>
                </a:lnTo>
                <a:lnTo>
                  <a:pt x="2674" y="543"/>
                </a:lnTo>
                <a:lnTo>
                  <a:pt x="2091" y="1434"/>
                </a:lnTo>
                <a:lnTo>
                  <a:pt x="1497" y="2674"/>
                </a:lnTo>
                <a:cubicBezTo>
                  <a:pt x="1390" y="2971"/>
                  <a:pt x="1284" y="3269"/>
                  <a:pt x="1177" y="3566"/>
                </a:cubicBezTo>
                <a:lnTo>
                  <a:pt x="697" y="4884"/>
                </a:lnTo>
                <a:lnTo>
                  <a:pt x="343" y="6066"/>
                </a:lnTo>
                <a:lnTo>
                  <a:pt x="0" y="7054"/>
                </a:lnTo>
                <a:lnTo>
                  <a:pt x="389" y="7984"/>
                </a:lnTo>
                <a:lnTo>
                  <a:pt x="491" y="8295"/>
                </a:lnTo>
                <a:cubicBezTo>
                  <a:pt x="529" y="8424"/>
                  <a:pt x="568" y="8553"/>
                  <a:pt x="606" y="8682"/>
                </a:cubicBezTo>
                <a:lnTo>
                  <a:pt x="777" y="10000"/>
                </a:lnTo>
                <a:lnTo>
                  <a:pt x="777" y="10000"/>
                </a:lnTo>
                <a:lnTo>
                  <a:pt x="1566" y="9574"/>
                </a:lnTo>
                <a:lnTo>
                  <a:pt x="2383" y="8391"/>
                </a:lnTo>
                <a:lnTo>
                  <a:pt x="2846" y="8740"/>
                </a:lnTo>
                <a:lnTo>
                  <a:pt x="3880" y="8915"/>
                </a:lnTo>
                <a:lnTo>
                  <a:pt x="3383" y="6996"/>
                </a:lnTo>
                <a:cubicBezTo>
                  <a:pt x="3375" y="6680"/>
                  <a:pt x="3368" y="6363"/>
                  <a:pt x="3360" y="6047"/>
                </a:cubicBezTo>
                <a:cubicBezTo>
                  <a:pt x="3387" y="5569"/>
                  <a:pt x="3413" y="5090"/>
                  <a:pt x="3440" y="4612"/>
                </a:cubicBezTo>
                <a:lnTo>
                  <a:pt x="3743" y="3062"/>
                </a:lnTo>
                <a:lnTo>
                  <a:pt x="4149" y="2112"/>
                </a:lnTo>
                <a:lnTo>
                  <a:pt x="4663" y="1686"/>
                </a:lnTo>
                <a:lnTo>
                  <a:pt x="5423" y="1705"/>
                </a:lnTo>
                <a:lnTo>
                  <a:pt x="6006" y="2519"/>
                </a:lnTo>
                <a:lnTo>
                  <a:pt x="6417" y="3508"/>
                </a:lnTo>
                <a:cubicBezTo>
                  <a:pt x="6469" y="3857"/>
                  <a:pt x="6520" y="4205"/>
                  <a:pt x="6572" y="4554"/>
                </a:cubicBezTo>
                <a:cubicBezTo>
                  <a:pt x="6606" y="4806"/>
                  <a:pt x="6641" y="5058"/>
                  <a:pt x="6675" y="5310"/>
                </a:cubicBezTo>
                <a:cubicBezTo>
                  <a:pt x="6669" y="5542"/>
                  <a:pt x="6835" y="5775"/>
                  <a:pt x="6829" y="6007"/>
                </a:cubicBezTo>
                <a:cubicBezTo>
                  <a:pt x="6833" y="6220"/>
                  <a:pt x="6699" y="6318"/>
                  <a:pt x="6703" y="6531"/>
                </a:cubicBezTo>
                <a:cubicBezTo>
                  <a:pt x="6684" y="6899"/>
                  <a:pt x="6699" y="7268"/>
                  <a:pt x="6680" y="7636"/>
                </a:cubicBezTo>
                <a:lnTo>
                  <a:pt x="6749" y="8275"/>
                </a:lnTo>
                <a:lnTo>
                  <a:pt x="6554" y="8857"/>
                </a:lnTo>
                <a:lnTo>
                  <a:pt x="6806" y="8915"/>
                </a:lnTo>
                <a:lnTo>
                  <a:pt x="7286" y="8372"/>
                </a:lnTo>
                <a:lnTo>
                  <a:pt x="7914" y="8275"/>
                </a:lnTo>
                <a:lnTo>
                  <a:pt x="8280" y="7907"/>
                </a:lnTo>
                <a:lnTo>
                  <a:pt x="8811" y="7733"/>
                </a:lnTo>
                <a:lnTo>
                  <a:pt x="9309" y="7849"/>
                </a:lnTo>
                <a:lnTo>
                  <a:pt x="9771" y="7733"/>
                </a:lnTo>
                <a:lnTo>
                  <a:pt x="9960" y="7519"/>
                </a:lnTo>
                <a:cubicBezTo>
                  <a:pt x="9968" y="7170"/>
                  <a:pt x="9975" y="6822"/>
                  <a:pt x="9983" y="6473"/>
                </a:cubicBezTo>
                <a:cubicBezTo>
                  <a:pt x="9989" y="6118"/>
                  <a:pt x="9994" y="5762"/>
                  <a:pt x="10000" y="5407"/>
                </a:cubicBezTo>
                <a:lnTo>
                  <a:pt x="10000" y="3857"/>
                </a:lnTo>
                <a:cubicBezTo>
                  <a:pt x="9994" y="3682"/>
                  <a:pt x="9989" y="3508"/>
                  <a:pt x="9983" y="3333"/>
                </a:cubicBezTo>
                <a:close/>
              </a:path>
            </a:pathLst>
          </a:custGeom>
          <a:gradFill rotWithShape="1">
            <a:gsLst>
              <a:gs pos="0">
                <a:srgbClr val="00FFFF">
                  <a:alpha val="67000"/>
                </a:srgbClr>
              </a:gs>
              <a:gs pos="100000">
                <a:srgbClr val="00FFFF">
                  <a:gamma/>
                  <a:shade val="66275"/>
                  <a:invGamma/>
                  <a:alpha val="67999"/>
                </a:srgbClr>
              </a:gs>
            </a:gsLst>
            <a:path path="rect">
              <a:fillToRect l="50000" t="50000" r="50000" b="50000"/>
            </a:path>
          </a:gradFill>
          <a:ln w="9525">
            <a:solidFill>
              <a:srgbClr val="000000"/>
            </a:solidFill>
            <a:round/>
            <a:headEnd/>
            <a:tailEnd/>
          </a:ln>
        </p:spPr>
        <p:txBody>
          <a:bodyPr/>
          <a:lstStyle/>
          <a:p>
            <a:endParaRPr lang="en-GB" dirty="0"/>
          </a:p>
        </p:txBody>
      </p:sp>
      <p:sp>
        <p:nvSpPr>
          <p:cNvPr id="31" name="Freeform 21"/>
          <p:cNvSpPr>
            <a:spLocks/>
          </p:cNvSpPr>
          <p:nvPr/>
        </p:nvSpPr>
        <p:spPr bwMode="auto">
          <a:xfrm>
            <a:off x="1631950" y="4090144"/>
            <a:ext cx="165100" cy="255587"/>
          </a:xfrm>
          <a:custGeom>
            <a:avLst/>
            <a:gdLst/>
            <a:ahLst/>
            <a:cxnLst>
              <a:cxn ang="0">
                <a:pos x="0" y="0"/>
              </a:cxn>
              <a:cxn ang="0">
                <a:pos x="51" y="48"/>
              </a:cxn>
              <a:cxn ang="0">
                <a:pos x="78" y="96"/>
              </a:cxn>
              <a:cxn ang="0">
                <a:pos x="90" y="138"/>
              </a:cxn>
              <a:cxn ang="0">
                <a:pos x="93" y="177"/>
              </a:cxn>
            </a:cxnLst>
            <a:rect l="0" t="0" r="r" b="b"/>
            <a:pathLst>
              <a:path w="93" h="177">
                <a:moveTo>
                  <a:pt x="0" y="0"/>
                </a:moveTo>
                <a:cubicBezTo>
                  <a:pt x="19" y="16"/>
                  <a:pt x="38" y="32"/>
                  <a:pt x="51" y="48"/>
                </a:cubicBezTo>
                <a:cubicBezTo>
                  <a:pt x="64" y="64"/>
                  <a:pt x="71" y="81"/>
                  <a:pt x="78" y="96"/>
                </a:cubicBezTo>
                <a:cubicBezTo>
                  <a:pt x="85" y="111"/>
                  <a:pt x="88" y="125"/>
                  <a:pt x="90" y="138"/>
                </a:cubicBezTo>
                <a:cubicBezTo>
                  <a:pt x="92" y="151"/>
                  <a:pt x="92" y="164"/>
                  <a:pt x="93" y="177"/>
                </a:cubicBezTo>
              </a:path>
            </a:pathLst>
          </a:custGeom>
          <a:noFill/>
          <a:ln w="9525">
            <a:solidFill>
              <a:srgbClr val="000000"/>
            </a:solidFill>
            <a:round/>
            <a:headEnd/>
            <a:tailEnd/>
          </a:ln>
        </p:spPr>
        <p:txBody>
          <a:bodyPr/>
          <a:lstStyle/>
          <a:p>
            <a:endParaRPr lang="en-GB" dirty="0"/>
          </a:p>
        </p:txBody>
      </p:sp>
      <p:sp>
        <p:nvSpPr>
          <p:cNvPr id="32" name="Freeform 22"/>
          <p:cNvSpPr>
            <a:spLocks/>
          </p:cNvSpPr>
          <p:nvPr/>
        </p:nvSpPr>
        <p:spPr bwMode="auto">
          <a:xfrm>
            <a:off x="4059238" y="3778994"/>
            <a:ext cx="39688" cy="403225"/>
          </a:xfrm>
          <a:custGeom>
            <a:avLst/>
            <a:gdLst/>
            <a:ahLst/>
            <a:cxnLst>
              <a:cxn ang="0">
                <a:pos x="9" y="0"/>
              </a:cxn>
              <a:cxn ang="0">
                <a:pos x="21" y="87"/>
              </a:cxn>
              <a:cxn ang="0">
                <a:pos x="18" y="159"/>
              </a:cxn>
              <a:cxn ang="0">
                <a:pos x="12" y="219"/>
              </a:cxn>
              <a:cxn ang="0">
                <a:pos x="0" y="279"/>
              </a:cxn>
            </a:cxnLst>
            <a:rect l="0" t="0" r="r" b="b"/>
            <a:pathLst>
              <a:path w="22" h="279">
                <a:moveTo>
                  <a:pt x="9" y="0"/>
                </a:moveTo>
                <a:cubicBezTo>
                  <a:pt x="14" y="30"/>
                  <a:pt x="20" y="61"/>
                  <a:pt x="21" y="87"/>
                </a:cubicBezTo>
                <a:cubicBezTo>
                  <a:pt x="22" y="113"/>
                  <a:pt x="20" y="137"/>
                  <a:pt x="18" y="159"/>
                </a:cubicBezTo>
                <a:cubicBezTo>
                  <a:pt x="16" y="181"/>
                  <a:pt x="15" y="199"/>
                  <a:pt x="12" y="219"/>
                </a:cubicBezTo>
                <a:cubicBezTo>
                  <a:pt x="9" y="239"/>
                  <a:pt x="2" y="269"/>
                  <a:pt x="0" y="279"/>
                </a:cubicBezTo>
              </a:path>
            </a:pathLst>
          </a:custGeom>
          <a:noFill/>
          <a:ln w="9525">
            <a:solidFill>
              <a:srgbClr val="000000"/>
            </a:solidFill>
            <a:round/>
            <a:headEnd/>
            <a:tailEnd/>
          </a:ln>
        </p:spPr>
        <p:txBody>
          <a:bodyPr/>
          <a:lstStyle/>
          <a:p>
            <a:endParaRPr lang="en-GB" dirty="0"/>
          </a:p>
        </p:txBody>
      </p:sp>
      <p:sp>
        <p:nvSpPr>
          <p:cNvPr id="33" name="Freeform 23"/>
          <p:cNvSpPr>
            <a:spLocks/>
          </p:cNvSpPr>
          <p:nvPr/>
        </p:nvSpPr>
        <p:spPr bwMode="auto">
          <a:xfrm rot="21434851">
            <a:off x="895350" y="4109194"/>
            <a:ext cx="1936750" cy="658812"/>
          </a:xfrm>
          <a:custGeom>
            <a:avLst/>
            <a:gdLst/>
            <a:ahLst/>
            <a:cxnLst>
              <a:cxn ang="0">
                <a:pos x="362" y="0"/>
              </a:cxn>
              <a:cxn ang="0">
                <a:pos x="260" y="78"/>
              </a:cxn>
              <a:cxn ang="0">
                <a:pos x="185" y="147"/>
              </a:cxn>
              <a:cxn ang="0">
                <a:pos x="99" y="240"/>
              </a:cxn>
              <a:cxn ang="0">
                <a:pos x="49" y="286"/>
              </a:cxn>
              <a:cxn ang="0">
                <a:pos x="20" y="331"/>
              </a:cxn>
              <a:cxn ang="0">
                <a:pos x="0" y="357"/>
              </a:cxn>
              <a:cxn ang="0">
                <a:pos x="11" y="397"/>
              </a:cxn>
              <a:cxn ang="0">
                <a:pos x="57" y="403"/>
              </a:cxn>
              <a:cxn ang="0">
                <a:pos x="105" y="404"/>
              </a:cxn>
              <a:cxn ang="0">
                <a:pos x="157" y="412"/>
              </a:cxn>
              <a:cxn ang="0">
                <a:pos x="272" y="415"/>
              </a:cxn>
              <a:cxn ang="0">
                <a:pos x="434" y="399"/>
              </a:cxn>
              <a:cxn ang="0">
                <a:pos x="617" y="354"/>
              </a:cxn>
              <a:cxn ang="0">
                <a:pos x="770" y="313"/>
              </a:cxn>
              <a:cxn ang="0">
                <a:pos x="904" y="271"/>
              </a:cxn>
              <a:cxn ang="0">
                <a:pos x="1008" y="235"/>
              </a:cxn>
              <a:cxn ang="0">
                <a:pos x="1058" y="223"/>
              </a:cxn>
              <a:cxn ang="0">
                <a:pos x="1110" y="215"/>
              </a:cxn>
              <a:cxn ang="0">
                <a:pos x="1220" y="197"/>
              </a:cxn>
              <a:cxn ang="0">
                <a:pos x="1080" y="149"/>
              </a:cxn>
              <a:cxn ang="0">
                <a:pos x="1066" y="123"/>
              </a:cxn>
              <a:cxn ang="0">
                <a:pos x="808" y="127"/>
              </a:cxn>
              <a:cxn ang="0">
                <a:pos x="626" y="135"/>
              </a:cxn>
              <a:cxn ang="0">
                <a:pos x="528" y="149"/>
              </a:cxn>
              <a:cxn ang="0">
                <a:pos x="480" y="161"/>
              </a:cxn>
              <a:cxn ang="0">
                <a:pos x="460" y="100"/>
              </a:cxn>
              <a:cxn ang="0">
                <a:pos x="422" y="58"/>
              </a:cxn>
              <a:cxn ang="0">
                <a:pos x="362" y="0"/>
              </a:cxn>
            </a:cxnLst>
            <a:rect l="0" t="0" r="r" b="b"/>
            <a:pathLst>
              <a:path w="1220" h="415">
                <a:moveTo>
                  <a:pt x="362" y="0"/>
                </a:moveTo>
                <a:lnTo>
                  <a:pt x="260" y="78"/>
                </a:lnTo>
                <a:lnTo>
                  <a:pt x="185" y="147"/>
                </a:lnTo>
                <a:lnTo>
                  <a:pt x="99" y="240"/>
                </a:lnTo>
                <a:lnTo>
                  <a:pt x="49" y="286"/>
                </a:lnTo>
                <a:lnTo>
                  <a:pt x="20" y="331"/>
                </a:lnTo>
                <a:lnTo>
                  <a:pt x="0" y="357"/>
                </a:lnTo>
                <a:lnTo>
                  <a:pt x="11" y="397"/>
                </a:lnTo>
                <a:lnTo>
                  <a:pt x="57" y="403"/>
                </a:lnTo>
                <a:lnTo>
                  <a:pt x="105" y="404"/>
                </a:lnTo>
                <a:lnTo>
                  <a:pt x="157" y="412"/>
                </a:lnTo>
                <a:lnTo>
                  <a:pt x="272" y="415"/>
                </a:lnTo>
                <a:lnTo>
                  <a:pt x="434" y="399"/>
                </a:lnTo>
                <a:lnTo>
                  <a:pt x="617" y="354"/>
                </a:lnTo>
                <a:lnTo>
                  <a:pt x="770" y="313"/>
                </a:lnTo>
                <a:lnTo>
                  <a:pt x="904" y="271"/>
                </a:lnTo>
                <a:lnTo>
                  <a:pt x="1008" y="235"/>
                </a:lnTo>
                <a:lnTo>
                  <a:pt x="1058" y="223"/>
                </a:lnTo>
                <a:lnTo>
                  <a:pt x="1110" y="215"/>
                </a:lnTo>
                <a:lnTo>
                  <a:pt x="1220" y="197"/>
                </a:lnTo>
                <a:lnTo>
                  <a:pt x="1080" y="149"/>
                </a:lnTo>
                <a:lnTo>
                  <a:pt x="1066" y="123"/>
                </a:lnTo>
                <a:lnTo>
                  <a:pt x="808" y="127"/>
                </a:lnTo>
                <a:lnTo>
                  <a:pt x="626" y="135"/>
                </a:lnTo>
                <a:lnTo>
                  <a:pt x="528" y="149"/>
                </a:lnTo>
                <a:lnTo>
                  <a:pt x="480" y="161"/>
                </a:lnTo>
                <a:lnTo>
                  <a:pt x="460" y="100"/>
                </a:lnTo>
                <a:lnTo>
                  <a:pt x="422" y="58"/>
                </a:lnTo>
                <a:lnTo>
                  <a:pt x="362" y="0"/>
                </a:lnTo>
                <a:close/>
              </a:path>
            </a:pathLst>
          </a:custGeom>
          <a:gradFill rotWithShape="1">
            <a:gsLst>
              <a:gs pos="0">
                <a:srgbClr val="FFD9B3">
                  <a:gamma/>
                  <a:shade val="85882"/>
                  <a:invGamma/>
                </a:srgbClr>
              </a:gs>
              <a:gs pos="50000">
                <a:srgbClr val="FFD9B3"/>
              </a:gs>
              <a:gs pos="100000">
                <a:srgbClr val="FFD9B3">
                  <a:gamma/>
                  <a:shade val="85882"/>
                  <a:invGamma/>
                </a:srgbClr>
              </a:gs>
            </a:gsLst>
            <a:lin ang="5400000" scaled="1"/>
          </a:gradFill>
          <a:ln w="9525">
            <a:solidFill>
              <a:srgbClr val="000000"/>
            </a:solidFill>
            <a:round/>
            <a:headEnd/>
            <a:tailEnd/>
          </a:ln>
        </p:spPr>
        <p:txBody>
          <a:bodyPr/>
          <a:lstStyle/>
          <a:p>
            <a:endParaRPr lang="en-GB" dirty="0"/>
          </a:p>
        </p:txBody>
      </p:sp>
      <p:sp>
        <p:nvSpPr>
          <p:cNvPr id="34" name="Freeform 24"/>
          <p:cNvSpPr>
            <a:spLocks/>
          </p:cNvSpPr>
          <p:nvPr/>
        </p:nvSpPr>
        <p:spPr bwMode="auto">
          <a:xfrm rot="20684692">
            <a:off x="1343025" y="4409232"/>
            <a:ext cx="346075" cy="34925"/>
          </a:xfrm>
          <a:custGeom>
            <a:avLst/>
            <a:gdLst/>
            <a:ahLst/>
            <a:cxnLst>
              <a:cxn ang="0">
                <a:pos x="195" y="3"/>
              </a:cxn>
              <a:cxn ang="0">
                <a:pos x="123" y="3"/>
              </a:cxn>
              <a:cxn ang="0">
                <a:pos x="63" y="3"/>
              </a:cxn>
              <a:cxn ang="0">
                <a:pos x="0" y="24"/>
              </a:cxn>
            </a:cxnLst>
            <a:rect l="0" t="0" r="r" b="b"/>
            <a:pathLst>
              <a:path w="195" h="24">
                <a:moveTo>
                  <a:pt x="195" y="3"/>
                </a:moveTo>
                <a:cubicBezTo>
                  <a:pt x="170" y="3"/>
                  <a:pt x="145" y="3"/>
                  <a:pt x="123" y="3"/>
                </a:cubicBezTo>
                <a:cubicBezTo>
                  <a:pt x="101" y="3"/>
                  <a:pt x="83" y="0"/>
                  <a:pt x="63" y="3"/>
                </a:cubicBezTo>
                <a:cubicBezTo>
                  <a:pt x="43" y="6"/>
                  <a:pt x="21" y="15"/>
                  <a:pt x="0" y="24"/>
                </a:cubicBezTo>
              </a:path>
            </a:pathLst>
          </a:custGeom>
          <a:noFill/>
          <a:ln w="9525">
            <a:solidFill>
              <a:srgbClr val="000000"/>
            </a:solidFill>
            <a:round/>
            <a:headEnd/>
            <a:tailEnd/>
          </a:ln>
        </p:spPr>
        <p:txBody>
          <a:bodyPr/>
          <a:lstStyle/>
          <a:p>
            <a:endParaRPr lang="en-GB" dirty="0"/>
          </a:p>
        </p:txBody>
      </p:sp>
      <p:sp>
        <p:nvSpPr>
          <p:cNvPr id="35" name="Freeform 37"/>
          <p:cNvSpPr>
            <a:spLocks/>
          </p:cNvSpPr>
          <p:nvPr/>
        </p:nvSpPr>
        <p:spPr bwMode="auto">
          <a:xfrm>
            <a:off x="6305550" y="4082207"/>
            <a:ext cx="150813" cy="30162"/>
          </a:xfrm>
          <a:custGeom>
            <a:avLst/>
            <a:gdLst/>
            <a:ahLst/>
            <a:cxnLst>
              <a:cxn ang="0">
                <a:pos x="0" y="17"/>
              </a:cxn>
              <a:cxn ang="0">
                <a:pos x="96" y="5"/>
              </a:cxn>
              <a:cxn ang="0">
                <a:pos x="207" y="47"/>
              </a:cxn>
            </a:cxnLst>
            <a:rect l="0" t="0" r="r" b="b"/>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36" name="Freeform 38"/>
          <p:cNvSpPr>
            <a:spLocks/>
          </p:cNvSpPr>
          <p:nvPr/>
        </p:nvSpPr>
        <p:spPr bwMode="auto">
          <a:xfrm>
            <a:off x="6256338" y="4053632"/>
            <a:ext cx="150813" cy="30162"/>
          </a:xfrm>
          <a:custGeom>
            <a:avLst/>
            <a:gdLst/>
            <a:ahLst/>
            <a:cxnLst>
              <a:cxn ang="0">
                <a:pos x="0" y="17"/>
              </a:cxn>
              <a:cxn ang="0">
                <a:pos x="96" y="5"/>
              </a:cxn>
              <a:cxn ang="0">
                <a:pos x="207" y="47"/>
              </a:cxn>
            </a:cxnLst>
            <a:rect l="0" t="0" r="r" b="b"/>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38" name="Line 41"/>
          <p:cNvSpPr>
            <a:spLocks noChangeShapeType="1"/>
          </p:cNvSpPr>
          <p:nvPr/>
        </p:nvSpPr>
        <p:spPr bwMode="auto">
          <a:xfrm flipV="1">
            <a:off x="998538" y="4288582"/>
            <a:ext cx="5414963" cy="433387"/>
          </a:xfrm>
          <a:prstGeom prst="line">
            <a:avLst/>
          </a:prstGeom>
          <a:noFill/>
          <a:ln w="28575">
            <a:solidFill>
              <a:srgbClr val="6699FF"/>
            </a:solidFill>
            <a:round/>
            <a:headEnd type="oval" w="med" len="med"/>
            <a:tailEnd type="oval" w="med" len="med"/>
          </a:ln>
          <a:effectLst/>
        </p:spPr>
        <p:txBody>
          <a:bodyPr/>
          <a:lstStyle/>
          <a:p>
            <a:endParaRPr lang="en-GB" dirty="0"/>
          </a:p>
        </p:txBody>
      </p:sp>
      <p:sp>
        <p:nvSpPr>
          <p:cNvPr id="39" name="Line 45"/>
          <p:cNvSpPr>
            <a:spLocks noChangeShapeType="1"/>
          </p:cNvSpPr>
          <p:nvPr/>
        </p:nvSpPr>
        <p:spPr bwMode="auto">
          <a:xfrm>
            <a:off x="2633663" y="4445913"/>
            <a:ext cx="9525" cy="361950"/>
          </a:xfrm>
          <a:prstGeom prst="line">
            <a:avLst/>
          </a:prstGeom>
          <a:noFill/>
          <a:ln w="19050">
            <a:solidFill>
              <a:srgbClr val="FF3300"/>
            </a:solidFill>
            <a:round/>
            <a:headEnd type="triangle" w="med" len="med"/>
            <a:tailEnd/>
          </a:ln>
          <a:effectLst/>
        </p:spPr>
        <p:txBody>
          <a:bodyPr/>
          <a:lstStyle/>
          <a:p>
            <a:endParaRPr lang="en-GB" dirty="0"/>
          </a:p>
        </p:txBody>
      </p:sp>
      <p:grpSp>
        <p:nvGrpSpPr>
          <p:cNvPr id="40" name="Group 50"/>
          <p:cNvGrpSpPr>
            <a:grpSpLocks/>
          </p:cNvGrpSpPr>
          <p:nvPr/>
        </p:nvGrpSpPr>
        <p:grpSpPr bwMode="auto">
          <a:xfrm rot="195475">
            <a:off x="2338388" y="3675807"/>
            <a:ext cx="1106488" cy="781050"/>
            <a:chOff x="1504" y="2516"/>
            <a:chExt cx="697" cy="492"/>
          </a:xfrm>
        </p:grpSpPr>
        <p:sp>
          <p:nvSpPr>
            <p:cNvPr id="41" name="Freeform 51"/>
            <p:cNvSpPr>
              <a:spLocks/>
            </p:cNvSpPr>
            <p:nvPr/>
          </p:nvSpPr>
          <p:spPr bwMode="auto">
            <a:xfrm rot="22463057">
              <a:off x="1942" y="2680"/>
              <a:ext cx="259" cy="328"/>
            </a:xfrm>
            <a:custGeom>
              <a:avLst/>
              <a:gdLst/>
              <a:ahLst/>
              <a:cxnLst>
                <a:cxn ang="0">
                  <a:pos x="145" y="9"/>
                </a:cxn>
                <a:cxn ang="0">
                  <a:pos x="166" y="57"/>
                </a:cxn>
                <a:cxn ang="0">
                  <a:pos x="178" y="108"/>
                </a:cxn>
                <a:cxn ang="0">
                  <a:pos x="184" y="138"/>
                </a:cxn>
                <a:cxn ang="0">
                  <a:pos x="205" y="156"/>
                </a:cxn>
                <a:cxn ang="0">
                  <a:pos x="229" y="177"/>
                </a:cxn>
                <a:cxn ang="0">
                  <a:pos x="232" y="207"/>
                </a:cxn>
                <a:cxn ang="0">
                  <a:pos x="202" y="234"/>
                </a:cxn>
                <a:cxn ang="0">
                  <a:pos x="169" y="255"/>
                </a:cxn>
                <a:cxn ang="0">
                  <a:pos x="136" y="297"/>
                </a:cxn>
                <a:cxn ang="0">
                  <a:pos x="106" y="333"/>
                </a:cxn>
                <a:cxn ang="0">
                  <a:pos x="73" y="354"/>
                </a:cxn>
                <a:cxn ang="0">
                  <a:pos x="43" y="357"/>
                </a:cxn>
                <a:cxn ang="0">
                  <a:pos x="37" y="360"/>
                </a:cxn>
                <a:cxn ang="0">
                  <a:pos x="1" y="336"/>
                </a:cxn>
                <a:cxn ang="0">
                  <a:pos x="1" y="162"/>
                </a:cxn>
                <a:cxn ang="0">
                  <a:pos x="31" y="0"/>
                </a:cxn>
                <a:cxn ang="0">
                  <a:pos x="145" y="9"/>
                </a:cxn>
              </a:cxnLst>
              <a:rect l="0" t="0" r="r" b="b"/>
              <a:pathLst>
                <a:path w="232" h="360">
                  <a:moveTo>
                    <a:pt x="145" y="9"/>
                  </a:moveTo>
                  <a:lnTo>
                    <a:pt x="166" y="57"/>
                  </a:lnTo>
                  <a:lnTo>
                    <a:pt x="178" y="108"/>
                  </a:lnTo>
                  <a:lnTo>
                    <a:pt x="184" y="138"/>
                  </a:lnTo>
                  <a:lnTo>
                    <a:pt x="205" y="156"/>
                  </a:lnTo>
                  <a:lnTo>
                    <a:pt x="229" y="177"/>
                  </a:lnTo>
                  <a:lnTo>
                    <a:pt x="232" y="207"/>
                  </a:lnTo>
                  <a:lnTo>
                    <a:pt x="202" y="234"/>
                  </a:lnTo>
                  <a:lnTo>
                    <a:pt x="169" y="255"/>
                  </a:lnTo>
                  <a:lnTo>
                    <a:pt x="136" y="297"/>
                  </a:lnTo>
                  <a:lnTo>
                    <a:pt x="106" y="333"/>
                  </a:lnTo>
                  <a:cubicBezTo>
                    <a:pt x="95" y="340"/>
                    <a:pt x="85" y="349"/>
                    <a:pt x="73" y="354"/>
                  </a:cubicBezTo>
                  <a:cubicBezTo>
                    <a:pt x="64" y="358"/>
                    <a:pt x="53" y="355"/>
                    <a:pt x="43" y="357"/>
                  </a:cubicBezTo>
                  <a:cubicBezTo>
                    <a:pt x="41" y="357"/>
                    <a:pt x="39" y="359"/>
                    <a:pt x="37" y="360"/>
                  </a:cubicBezTo>
                  <a:cubicBezTo>
                    <a:pt x="0" y="338"/>
                    <a:pt x="1" y="353"/>
                    <a:pt x="1" y="336"/>
                  </a:cubicBezTo>
                  <a:lnTo>
                    <a:pt x="1" y="162"/>
                  </a:lnTo>
                  <a:lnTo>
                    <a:pt x="31" y="0"/>
                  </a:lnTo>
                  <a:lnTo>
                    <a:pt x="145" y="9"/>
                  </a:lnTo>
                  <a:close/>
                </a:path>
              </a:pathLst>
            </a:custGeom>
            <a:gradFill rotWithShape="1">
              <a:gsLst>
                <a:gs pos="0">
                  <a:srgbClr val="FFD9B3">
                    <a:gamma/>
                    <a:shade val="85882"/>
                    <a:invGamma/>
                  </a:srgbClr>
                </a:gs>
                <a:gs pos="50000">
                  <a:srgbClr val="FFD9B3"/>
                </a:gs>
                <a:gs pos="100000">
                  <a:srgbClr val="FFD9B3">
                    <a:gamma/>
                    <a:shade val="85882"/>
                    <a:invGamma/>
                  </a:srgbClr>
                </a:gs>
              </a:gsLst>
              <a:lin ang="5400000" scaled="1"/>
            </a:gradFill>
            <a:ln w="9525">
              <a:solidFill>
                <a:srgbClr val="000000"/>
              </a:solidFill>
              <a:round/>
              <a:headEnd/>
              <a:tailEnd/>
            </a:ln>
          </p:spPr>
          <p:txBody>
            <a:bodyPr/>
            <a:lstStyle/>
            <a:p>
              <a:endParaRPr lang="en-GB" dirty="0"/>
            </a:p>
          </p:txBody>
        </p:sp>
        <p:sp>
          <p:nvSpPr>
            <p:cNvPr id="42" name="Freeform 52"/>
            <p:cNvSpPr>
              <a:spLocks/>
            </p:cNvSpPr>
            <p:nvPr/>
          </p:nvSpPr>
          <p:spPr bwMode="auto">
            <a:xfrm rot="22353651">
              <a:off x="1504" y="2516"/>
              <a:ext cx="610" cy="474"/>
            </a:xfrm>
            <a:custGeom>
              <a:avLst/>
              <a:gdLst/>
              <a:ahLst/>
              <a:cxnLst>
                <a:cxn ang="0">
                  <a:pos x="249" y="0"/>
                </a:cxn>
                <a:cxn ang="0">
                  <a:pos x="186" y="9"/>
                </a:cxn>
                <a:cxn ang="0">
                  <a:pos x="129" y="33"/>
                </a:cxn>
                <a:cxn ang="0">
                  <a:pos x="84" y="63"/>
                </a:cxn>
                <a:cxn ang="0">
                  <a:pos x="48" y="111"/>
                </a:cxn>
                <a:cxn ang="0">
                  <a:pos x="21" y="162"/>
                </a:cxn>
                <a:cxn ang="0">
                  <a:pos x="0" y="252"/>
                </a:cxn>
                <a:cxn ang="0">
                  <a:pos x="3" y="309"/>
                </a:cxn>
                <a:cxn ang="0">
                  <a:pos x="18" y="366"/>
                </a:cxn>
                <a:cxn ang="0">
                  <a:pos x="72" y="426"/>
                </a:cxn>
                <a:cxn ang="0">
                  <a:pos x="123" y="462"/>
                </a:cxn>
                <a:cxn ang="0">
                  <a:pos x="183" y="498"/>
                </a:cxn>
                <a:cxn ang="0">
                  <a:pos x="267" y="519"/>
                </a:cxn>
                <a:cxn ang="0">
                  <a:pos x="327" y="516"/>
                </a:cxn>
                <a:cxn ang="0">
                  <a:pos x="381" y="498"/>
                </a:cxn>
                <a:cxn ang="0">
                  <a:pos x="429" y="471"/>
                </a:cxn>
                <a:cxn ang="0">
                  <a:pos x="402" y="435"/>
                </a:cxn>
                <a:cxn ang="0">
                  <a:pos x="420" y="384"/>
                </a:cxn>
                <a:cxn ang="0">
                  <a:pos x="459" y="330"/>
                </a:cxn>
                <a:cxn ang="0">
                  <a:pos x="447" y="273"/>
                </a:cxn>
                <a:cxn ang="0">
                  <a:pos x="426" y="234"/>
                </a:cxn>
                <a:cxn ang="0">
                  <a:pos x="432" y="162"/>
                </a:cxn>
                <a:cxn ang="0">
                  <a:pos x="468" y="114"/>
                </a:cxn>
                <a:cxn ang="0">
                  <a:pos x="492" y="111"/>
                </a:cxn>
                <a:cxn ang="0">
                  <a:pos x="546" y="123"/>
                </a:cxn>
                <a:cxn ang="0">
                  <a:pos x="483" y="57"/>
                </a:cxn>
                <a:cxn ang="0">
                  <a:pos x="411" y="18"/>
                </a:cxn>
                <a:cxn ang="0">
                  <a:pos x="312" y="0"/>
                </a:cxn>
                <a:cxn ang="0">
                  <a:pos x="249" y="0"/>
                </a:cxn>
              </a:cxnLst>
              <a:rect l="0" t="0" r="r" b="b"/>
              <a:pathLst>
                <a:path w="546" h="519">
                  <a:moveTo>
                    <a:pt x="249" y="0"/>
                  </a:moveTo>
                  <a:lnTo>
                    <a:pt x="186" y="9"/>
                  </a:lnTo>
                  <a:lnTo>
                    <a:pt x="129" y="33"/>
                  </a:lnTo>
                  <a:lnTo>
                    <a:pt x="84" y="63"/>
                  </a:lnTo>
                  <a:lnTo>
                    <a:pt x="48" y="111"/>
                  </a:lnTo>
                  <a:lnTo>
                    <a:pt x="21" y="162"/>
                  </a:lnTo>
                  <a:lnTo>
                    <a:pt x="0" y="252"/>
                  </a:lnTo>
                  <a:lnTo>
                    <a:pt x="3" y="309"/>
                  </a:lnTo>
                  <a:lnTo>
                    <a:pt x="18" y="366"/>
                  </a:lnTo>
                  <a:cubicBezTo>
                    <a:pt x="30" y="385"/>
                    <a:pt x="54" y="412"/>
                    <a:pt x="72" y="426"/>
                  </a:cubicBezTo>
                  <a:cubicBezTo>
                    <a:pt x="89" y="442"/>
                    <a:pt x="105" y="450"/>
                    <a:pt x="123" y="462"/>
                  </a:cubicBezTo>
                  <a:lnTo>
                    <a:pt x="183" y="498"/>
                  </a:lnTo>
                  <a:lnTo>
                    <a:pt x="267" y="519"/>
                  </a:lnTo>
                  <a:lnTo>
                    <a:pt x="327" y="516"/>
                  </a:lnTo>
                  <a:lnTo>
                    <a:pt x="381" y="498"/>
                  </a:lnTo>
                  <a:lnTo>
                    <a:pt x="429" y="471"/>
                  </a:lnTo>
                  <a:lnTo>
                    <a:pt x="402" y="435"/>
                  </a:lnTo>
                  <a:lnTo>
                    <a:pt x="420" y="384"/>
                  </a:lnTo>
                  <a:lnTo>
                    <a:pt x="459" y="330"/>
                  </a:lnTo>
                  <a:lnTo>
                    <a:pt x="447" y="273"/>
                  </a:lnTo>
                  <a:lnTo>
                    <a:pt x="426" y="234"/>
                  </a:lnTo>
                  <a:lnTo>
                    <a:pt x="432" y="162"/>
                  </a:lnTo>
                  <a:lnTo>
                    <a:pt x="468" y="114"/>
                  </a:lnTo>
                  <a:lnTo>
                    <a:pt x="492" y="111"/>
                  </a:lnTo>
                  <a:lnTo>
                    <a:pt x="546" y="123"/>
                  </a:lnTo>
                  <a:lnTo>
                    <a:pt x="483" y="57"/>
                  </a:lnTo>
                  <a:lnTo>
                    <a:pt x="411" y="18"/>
                  </a:lnTo>
                  <a:lnTo>
                    <a:pt x="312" y="0"/>
                  </a:lnTo>
                  <a:lnTo>
                    <a:pt x="249" y="0"/>
                  </a:lnTo>
                  <a:close/>
                </a:path>
              </a:pathLst>
            </a:custGeom>
            <a:gradFill rotWithShape="1">
              <a:gsLst>
                <a:gs pos="0">
                  <a:srgbClr val="C0C0C0"/>
                </a:gs>
                <a:gs pos="100000">
                  <a:srgbClr val="C0C0C0">
                    <a:gamma/>
                    <a:shade val="66275"/>
                    <a:invGamma/>
                  </a:srgbClr>
                </a:gs>
              </a:gsLst>
              <a:path path="rect">
                <a:fillToRect l="50000" t="50000" r="50000" b="50000"/>
              </a:path>
            </a:gradFill>
            <a:ln w="9525">
              <a:solidFill>
                <a:srgbClr val="000000"/>
              </a:solidFill>
              <a:round/>
              <a:headEnd/>
              <a:tailEnd/>
            </a:ln>
          </p:spPr>
          <p:txBody>
            <a:bodyPr/>
            <a:lstStyle/>
            <a:p>
              <a:endParaRPr lang="en-GB" dirty="0"/>
            </a:p>
          </p:txBody>
        </p:sp>
      </p:grpSp>
      <p:sp>
        <p:nvSpPr>
          <p:cNvPr id="43" name="Freeform 42"/>
          <p:cNvSpPr>
            <a:spLocks/>
          </p:cNvSpPr>
          <p:nvPr/>
        </p:nvSpPr>
        <p:spPr bwMode="auto">
          <a:xfrm>
            <a:off x="2492375" y="4237782"/>
            <a:ext cx="768350" cy="150812"/>
          </a:xfrm>
          <a:custGeom>
            <a:avLst/>
            <a:gdLst/>
            <a:ahLst/>
            <a:cxnLst>
              <a:cxn ang="0">
                <a:pos x="431" y="14"/>
              </a:cxn>
              <a:cxn ang="0">
                <a:pos x="460" y="22"/>
              </a:cxn>
              <a:cxn ang="0">
                <a:pos x="484" y="46"/>
              </a:cxn>
              <a:cxn ang="0">
                <a:pos x="470" y="68"/>
              </a:cxn>
              <a:cxn ang="0">
                <a:pos x="448" y="74"/>
              </a:cxn>
              <a:cxn ang="0">
                <a:pos x="390" y="79"/>
              </a:cxn>
              <a:cxn ang="0">
                <a:pos x="329" y="84"/>
              </a:cxn>
              <a:cxn ang="0">
                <a:pos x="194" y="93"/>
              </a:cxn>
              <a:cxn ang="0">
                <a:pos x="136" y="95"/>
              </a:cxn>
              <a:cxn ang="0">
                <a:pos x="84" y="79"/>
              </a:cxn>
              <a:cxn ang="0">
                <a:pos x="38" y="55"/>
              </a:cxn>
              <a:cxn ang="0">
                <a:pos x="0" y="27"/>
              </a:cxn>
              <a:cxn ang="0">
                <a:pos x="72" y="21"/>
              </a:cxn>
              <a:cxn ang="0">
                <a:pos x="124" y="9"/>
              </a:cxn>
              <a:cxn ang="0">
                <a:pos x="225" y="2"/>
              </a:cxn>
              <a:cxn ang="0">
                <a:pos x="330" y="19"/>
              </a:cxn>
              <a:cxn ang="0">
                <a:pos x="391" y="32"/>
              </a:cxn>
              <a:cxn ang="0">
                <a:pos x="414" y="28"/>
              </a:cxn>
              <a:cxn ang="0">
                <a:pos x="431" y="14"/>
              </a:cxn>
            </a:cxnLst>
            <a:rect l="0" t="0" r="r" b="b"/>
            <a:pathLst>
              <a:path w="484" h="95">
                <a:moveTo>
                  <a:pt x="431" y="14"/>
                </a:moveTo>
                <a:lnTo>
                  <a:pt x="460" y="22"/>
                </a:lnTo>
                <a:lnTo>
                  <a:pt x="484" y="46"/>
                </a:lnTo>
                <a:lnTo>
                  <a:pt x="470" y="68"/>
                </a:lnTo>
                <a:lnTo>
                  <a:pt x="448" y="74"/>
                </a:lnTo>
                <a:lnTo>
                  <a:pt x="390" y="79"/>
                </a:lnTo>
                <a:lnTo>
                  <a:pt x="329" y="84"/>
                </a:lnTo>
                <a:lnTo>
                  <a:pt x="194" y="93"/>
                </a:lnTo>
                <a:lnTo>
                  <a:pt x="136" y="95"/>
                </a:lnTo>
                <a:lnTo>
                  <a:pt x="84" y="79"/>
                </a:lnTo>
                <a:lnTo>
                  <a:pt x="38" y="55"/>
                </a:lnTo>
                <a:lnTo>
                  <a:pt x="0" y="27"/>
                </a:lnTo>
                <a:cubicBezTo>
                  <a:pt x="6" y="25"/>
                  <a:pt x="48" y="23"/>
                  <a:pt x="72" y="21"/>
                </a:cubicBezTo>
                <a:cubicBezTo>
                  <a:pt x="93" y="18"/>
                  <a:pt x="99" y="12"/>
                  <a:pt x="124" y="9"/>
                </a:cubicBezTo>
                <a:cubicBezTo>
                  <a:pt x="149" y="6"/>
                  <a:pt x="191" y="0"/>
                  <a:pt x="225" y="2"/>
                </a:cubicBezTo>
                <a:cubicBezTo>
                  <a:pt x="259" y="4"/>
                  <a:pt x="302" y="14"/>
                  <a:pt x="330" y="19"/>
                </a:cubicBezTo>
                <a:cubicBezTo>
                  <a:pt x="358" y="24"/>
                  <a:pt x="377" y="30"/>
                  <a:pt x="391" y="32"/>
                </a:cubicBezTo>
                <a:lnTo>
                  <a:pt x="414" y="28"/>
                </a:lnTo>
                <a:lnTo>
                  <a:pt x="431" y="14"/>
                </a:lnTo>
                <a:close/>
              </a:path>
            </a:pathLst>
          </a:custGeom>
          <a:gradFill rotWithShape="1">
            <a:gsLst>
              <a:gs pos="0">
                <a:srgbClr val="FFD1A3">
                  <a:alpha val="72000"/>
                </a:srgbClr>
              </a:gs>
              <a:gs pos="100000">
                <a:srgbClr val="FFD1A3">
                  <a:gamma/>
                  <a:tint val="95294"/>
                  <a:invGamma/>
                  <a:alpha val="64000"/>
                </a:srgbClr>
              </a:gs>
            </a:gsLst>
            <a:lin ang="5400000" scaled="1"/>
          </a:gradFill>
          <a:ln w="9525" cap="rnd">
            <a:solidFill>
              <a:srgbClr val="000000"/>
            </a:solidFill>
            <a:prstDash val="sysDot"/>
            <a:round/>
            <a:headEnd/>
            <a:tailEnd/>
          </a:ln>
        </p:spPr>
        <p:txBody>
          <a:bodyPr/>
          <a:lstStyle/>
          <a:p>
            <a:endParaRPr lang="en-GB" dirty="0"/>
          </a:p>
        </p:txBody>
      </p:sp>
      <p:sp>
        <p:nvSpPr>
          <p:cNvPr id="44" name="Line 39"/>
          <p:cNvSpPr>
            <a:spLocks noChangeShapeType="1"/>
          </p:cNvSpPr>
          <p:nvPr/>
        </p:nvSpPr>
        <p:spPr bwMode="auto">
          <a:xfrm flipV="1">
            <a:off x="880648" y="4275880"/>
            <a:ext cx="7034213" cy="37307"/>
          </a:xfrm>
          <a:prstGeom prst="line">
            <a:avLst/>
          </a:prstGeom>
          <a:noFill/>
          <a:ln w="28575">
            <a:solidFill>
              <a:srgbClr val="66FF33"/>
            </a:solidFill>
            <a:prstDash val="solid"/>
            <a:round/>
            <a:headEnd/>
            <a:tailEnd/>
          </a:ln>
        </p:spPr>
        <p:txBody>
          <a:bodyPr/>
          <a:lstStyle/>
          <a:p>
            <a:endParaRPr lang="en-GB" dirty="0"/>
          </a:p>
        </p:txBody>
      </p:sp>
      <p:sp>
        <p:nvSpPr>
          <p:cNvPr id="46" name="Line 43"/>
          <p:cNvSpPr>
            <a:spLocks noChangeShapeType="1"/>
          </p:cNvSpPr>
          <p:nvPr/>
        </p:nvSpPr>
        <p:spPr bwMode="auto">
          <a:xfrm flipV="1">
            <a:off x="988219" y="4438597"/>
            <a:ext cx="1295444" cy="283371"/>
          </a:xfrm>
          <a:prstGeom prst="line">
            <a:avLst/>
          </a:prstGeom>
          <a:noFill/>
          <a:ln w="28575">
            <a:solidFill>
              <a:srgbClr val="FF3300"/>
            </a:solidFill>
            <a:prstDash val="sysDot"/>
            <a:round/>
            <a:headEnd/>
            <a:tailEnd/>
          </a:ln>
          <a:effectLst/>
        </p:spPr>
        <p:txBody>
          <a:bodyPr/>
          <a:lstStyle/>
          <a:p>
            <a:endParaRPr lang="en-GB" dirty="0"/>
          </a:p>
        </p:txBody>
      </p:sp>
      <p:grpSp>
        <p:nvGrpSpPr>
          <p:cNvPr id="48" name="Group 57"/>
          <p:cNvGrpSpPr>
            <a:grpSpLocks/>
          </p:cNvGrpSpPr>
          <p:nvPr/>
        </p:nvGrpSpPr>
        <p:grpSpPr bwMode="auto">
          <a:xfrm>
            <a:off x="3119438" y="4042519"/>
            <a:ext cx="177800" cy="336550"/>
            <a:chOff x="2126" y="1428"/>
            <a:chExt cx="112" cy="212"/>
          </a:xfrm>
        </p:grpSpPr>
        <p:sp>
          <p:nvSpPr>
            <p:cNvPr id="49" name="Freeform 58"/>
            <p:cNvSpPr>
              <a:spLocks/>
            </p:cNvSpPr>
            <p:nvPr/>
          </p:nvSpPr>
          <p:spPr bwMode="auto">
            <a:xfrm rot="274436">
              <a:off x="2130" y="1578"/>
              <a:ext cx="40" cy="49"/>
            </a:xfrm>
            <a:custGeom>
              <a:avLst/>
              <a:gdLst/>
              <a:ahLst/>
              <a:cxnLst>
                <a:cxn ang="0">
                  <a:pos x="30" y="0"/>
                </a:cxn>
                <a:cxn ang="0">
                  <a:pos x="36" y="30"/>
                </a:cxn>
                <a:cxn ang="0">
                  <a:pos x="0" y="42"/>
                </a:cxn>
              </a:cxnLst>
              <a:rect l="0" t="0" r="r" b="b"/>
              <a:pathLst>
                <a:path w="41" h="42">
                  <a:moveTo>
                    <a:pt x="30" y="0"/>
                  </a:moveTo>
                  <a:cubicBezTo>
                    <a:pt x="35" y="11"/>
                    <a:pt x="41" y="23"/>
                    <a:pt x="36" y="30"/>
                  </a:cubicBezTo>
                  <a:cubicBezTo>
                    <a:pt x="31" y="37"/>
                    <a:pt x="6" y="40"/>
                    <a:pt x="0" y="42"/>
                  </a:cubicBezTo>
                </a:path>
              </a:pathLst>
            </a:custGeom>
            <a:solidFill>
              <a:srgbClr val="FFFFFF"/>
            </a:solidFill>
            <a:ln w="9525" cmpd="sng">
              <a:solidFill>
                <a:srgbClr val="000000"/>
              </a:solidFill>
              <a:prstDash val="solid"/>
              <a:round/>
              <a:headEnd/>
              <a:tailEnd/>
            </a:ln>
            <a:effectLst/>
          </p:spPr>
          <p:txBody>
            <a:bodyPr/>
            <a:lstStyle/>
            <a:p>
              <a:endParaRPr lang="en-GB" dirty="0"/>
            </a:p>
          </p:txBody>
        </p:sp>
        <p:sp>
          <p:nvSpPr>
            <p:cNvPr id="50" name="Freeform 59"/>
            <p:cNvSpPr>
              <a:spLocks/>
            </p:cNvSpPr>
            <p:nvPr/>
          </p:nvSpPr>
          <p:spPr bwMode="auto">
            <a:xfrm rot="-949968">
              <a:off x="2203" y="1455"/>
              <a:ext cx="35" cy="39"/>
            </a:xfrm>
            <a:custGeom>
              <a:avLst/>
              <a:gdLst/>
              <a:ahLst/>
              <a:cxnLst>
                <a:cxn ang="0">
                  <a:pos x="30" y="0"/>
                </a:cxn>
                <a:cxn ang="0">
                  <a:pos x="36" y="30"/>
                </a:cxn>
                <a:cxn ang="0">
                  <a:pos x="0" y="42"/>
                </a:cxn>
              </a:cxnLst>
              <a:rect l="0" t="0" r="r" b="b"/>
              <a:pathLst>
                <a:path w="41" h="42">
                  <a:moveTo>
                    <a:pt x="30" y="0"/>
                  </a:moveTo>
                  <a:cubicBezTo>
                    <a:pt x="35" y="11"/>
                    <a:pt x="41" y="23"/>
                    <a:pt x="36" y="30"/>
                  </a:cubicBezTo>
                  <a:cubicBezTo>
                    <a:pt x="31" y="37"/>
                    <a:pt x="6" y="40"/>
                    <a:pt x="0" y="42"/>
                  </a:cubicBezTo>
                </a:path>
              </a:pathLst>
            </a:custGeom>
            <a:solidFill>
              <a:srgbClr val="FFFFFF"/>
            </a:solidFill>
            <a:ln w="9525" cmpd="sng">
              <a:solidFill>
                <a:srgbClr val="000000"/>
              </a:solidFill>
              <a:prstDash val="solid"/>
              <a:round/>
              <a:headEnd/>
              <a:tailEnd/>
            </a:ln>
            <a:effectLst/>
          </p:spPr>
          <p:txBody>
            <a:bodyPr/>
            <a:lstStyle/>
            <a:p>
              <a:endParaRPr lang="en-GB" dirty="0"/>
            </a:p>
          </p:txBody>
        </p:sp>
        <p:sp>
          <p:nvSpPr>
            <p:cNvPr id="51" name="Freeform 60"/>
            <p:cNvSpPr>
              <a:spLocks/>
            </p:cNvSpPr>
            <p:nvPr/>
          </p:nvSpPr>
          <p:spPr bwMode="auto">
            <a:xfrm rot="1632420">
              <a:off x="2126" y="1556"/>
              <a:ext cx="24" cy="84"/>
            </a:xfrm>
            <a:custGeom>
              <a:avLst/>
              <a:gdLst/>
              <a:ahLst/>
              <a:cxnLst>
                <a:cxn ang="0">
                  <a:pos x="21" y="0"/>
                </a:cxn>
                <a:cxn ang="0">
                  <a:pos x="21" y="45"/>
                </a:cxn>
                <a:cxn ang="0">
                  <a:pos x="0" y="84"/>
                </a:cxn>
              </a:cxnLst>
              <a:rect l="0" t="0" r="r" b="b"/>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a:effectLst/>
          </p:spPr>
          <p:txBody>
            <a:bodyPr/>
            <a:lstStyle/>
            <a:p>
              <a:endParaRPr lang="en-GB" dirty="0"/>
            </a:p>
          </p:txBody>
        </p:sp>
        <p:sp>
          <p:nvSpPr>
            <p:cNvPr id="52" name="Freeform 61"/>
            <p:cNvSpPr>
              <a:spLocks/>
            </p:cNvSpPr>
            <p:nvPr/>
          </p:nvSpPr>
          <p:spPr bwMode="auto">
            <a:xfrm>
              <a:off x="2199" y="1428"/>
              <a:ext cx="24" cy="84"/>
            </a:xfrm>
            <a:custGeom>
              <a:avLst/>
              <a:gdLst/>
              <a:ahLst/>
              <a:cxnLst>
                <a:cxn ang="0">
                  <a:pos x="21" y="0"/>
                </a:cxn>
                <a:cxn ang="0">
                  <a:pos x="21" y="45"/>
                </a:cxn>
                <a:cxn ang="0">
                  <a:pos x="0" y="84"/>
                </a:cxn>
              </a:cxnLst>
              <a:rect l="0" t="0" r="r" b="b"/>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a:effectLst/>
          </p:spPr>
          <p:txBody>
            <a:bodyPr/>
            <a:lstStyle/>
            <a:p>
              <a:endParaRPr lang="en-GB" dirty="0"/>
            </a:p>
          </p:txBody>
        </p:sp>
        <p:sp>
          <p:nvSpPr>
            <p:cNvPr id="53" name="Line 62"/>
            <p:cNvSpPr>
              <a:spLocks noChangeShapeType="1"/>
            </p:cNvSpPr>
            <p:nvPr/>
          </p:nvSpPr>
          <p:spPr bwMode="auto">
            <a:xfrm flipH="1">
              <a:off x="2150" y="1602"/>
              <a:ext cx="12" cy="14"/>
            </a:xfrm>
            <a:prstGeom prst="line">
              <a:avLst/>
            </a:prstGeom>
            <a:noFill/>
            <a:ln w="9525">
              <a:solidFill>
                <a:srgbClr val="000000"/>
              </a:solidFill>
              <a:round/>
              <a:headEnd/>
              <a:tailEnd/>
            </a:ln>
            <a:effectLst/>
          </p:spPr>
          <p:txBody>
            <a:bodyPr/>
            <a:lstStyle/>
            <a:p>
              <a:endParaRPr lang="en-GB" dirty="0"/>
            </a:p>
          </p:txBody>
        </p:sp>
        <p:sp>
          <p:nvSpPr>
            <p:cNvPr id="54" name="Line 63"/>
            <p:cNvSpPr>
              <a:spLocks noChangeShapeType="1"/>
            </p:cNvSpPr>
            <p:nvPr/>
          </p:nvSpPr>
          <p:spPr bwMode="auto">
            <a:xfrm flipH="1">
              <a:off x="2226" y="1471"/>
              <a:ext cx="4" cy="10"/>
            </a:xfrm>
            <a:prstGeom prst="line">
              <a:avLst/>
            </a:prstGeom>
            <a:noFill/>
            <a:ln w="9525">
              <a:solidFill>
                <a:srgbClr val="000000"/>
              </a:solidFill>
              <a:round/>
              <a:headEnd/>
              <a:tailEnd/>
            </a:ln>
            <a:effectLst/>
          </p:spPr>
          <p:txBody>
            <a:bodyPr/>
            <a:lstStyle/>
            <a:p>
              <a:endParaRPr lang="en-GB" dirty="0"/>
            </a:p>
          </p:txBody>
        </p:sp>
      </p:grpSp>
      <p:cxnSp>
        <p:nvCxnSpPr>
          <p:cNvPr id="57" name="Straight Connector 56"/>
          <p:cNvCxnSpPr/>
          <p:nvPr/>
        </p:nvCxnSpPr>
        <p:spPr bwMode="auto">
          <a:xfrm flipV="1">
            <a:off x="2633663" y="4353669"/>
            <a:ext cx="485973" cy="1"/>
          </a:xfrm>
          <a:prstGeom prst="line">
            <a:avLst/>
          </a:prstGeom>
          <a:solidFill>
            <a:schemeClr val="accent1"/>
          </a:solidFill>
          <a:ln w="28575" cap="flat" cmpd="sng" algn="ctr">
            <a:solidFill>
              <a:srgbClr val="FF3300"/>
            </a:solidFill>
            <a:prstDash val="sysDot"/>
            <a:round/>
            <a:headEnd type="none" w="med" len="med"/>
            <a:tailEnd type="none" w="med" len="med"/>
          </a:ln>
          <a:effectLst/>
        </p:spPr>
      </p:cxnSp>
      <p:sp>
        <p:nvSpPr>
          <p:cNvPr id="58" name="TextBox 57"/>
          <p:cNvSpPr txBox="1"/>
          <p:nvPr/>
        </p:nvSpPr>
        <p:spPr>
          <a:xfrm>
            <a:off x="7867015" y="6604084"/>
            <a:ext cx="1273175" cy="253916"/>
          </a:xfrm>
          <a:prstGeom prst="rect">
            <a:avLst/>
          </a:prstGeom>
          <a:noFill/>
        </p:spPr>
        <p:txBody>
          <a:bodyPr wrap="square" rtlCol="0">
            <a:spAutoFit/>
          </a:bodyPr>
          <a:lstStyle/>
          <a:p>
            <a:pPr algn="r"/>
            <a:r>
              <a:rPr lang="en-GB" sz="1050" b="0" dirty="0" smtClean="0">
                <a:solidFill>
                  <a:schemeClr val="bg1"/>
                </a:solidFill>
              </a:rPr>
              <a:t>Ken Bearman</a:t>
            </a:r>
            <a:endParaRPr lang="en-GB" sz="1050" b="0" dirty="0">
              <a:solidFill>
                <a:schemeClr val="bg1"/>
              </a:solidFill>
            </a:endParaRPr>
          </a:p>
        </p:txBody>
      </p:sp>
      <p:sp>
        <p:nvSpPr>
          <p:cNvPr id="37" name="Arc 40"/>
          <p:cNvSpPr>
            <a:spLocks/>
          </p:cNvSpPr>
          <p:nvPr/>
        </p:nvSpPr>
        <p:spPr bwMode="auto">
          <a:xfrm rot="9314903" flipH="1" flipV="1">
            <a:off x="2098675" y="4126657"/>
            <a:ext cx="42863" cy="355600"/>
          </a:xfrm>
          <a:custGeom>
            <a:avLst/>
            <a:gdLst>
              <a:gd name="G0" fmla="+- 0 0 0"/>
              <a:gd name="G1" fmla="+- 21600 0 0"/>
              <a:gd name="G2" fmla="+- 21600 0 0"/>
              <a:gd name="T0" fmla="*/ 0 w 21600"/>
              <a:gd name="T1" fmla="*/ 0 h 43003"/>
              <a:gd name="T2" fmla="*/ 2909 w 21600"/>
              <a:gd name="T3" fmla="*/ 43003 h 43003"/>
              <a:gd name="T4" fmla="*/ 0 w 21600"/>
              <a:gd name="T5" fmla="*/ 21600 h 43003"/>
            </a:gdLst>
            <a:ahLst/>
            <a:cxnLst>
              <a:cxn ang="0">
                <a:pos x="T0" y="T1"/>
              </a:cxn>
              <a:cxn ang="0">
                <a:pos x="T2" y="T3"/>
              </a:cxn>
              <a:cxn ang="0">
                <a:pos x="T4" y="T5"/>
              </a:cxn>
            </a:cxnLst>
            <a:rect l="0" t="0" r="r" b="b"/>
            <a:pathLst>
              <a:path w="21600" h="43003" fill="none" extrusionOk="0">
                <a:moveTo>
                  <a:pt x="-1" y="0"/>
                </a:moveTo>
                <a:cubicBezTo>
                  <a:pt x="11929" y="0"/>
                  <a:pt x="21600" y="9670"/>
                  <a:pt x="21600" y="21600"/>
                </a:cubicBezTo>
                <a:cubicBezTo>
                  <a:pt x="21600" y="32405"/>
                  <a:pt x="13615" y="41548"/>
                  <a:pt x="2909" y="43003"/>
                </a:cubicBezTo>
              </a:path>
              <a:path w="21600" h="43003" stroke="0" extrusionOk="0">
                <a:moveTo>
                  <a:pt x="-1" y="0"/>
                </a:moveTo>
                <a:cubicBezTo>
                  <a:pt x="11929" y="0"/>
                  <a:pt x="21600" y="9670"/>
                  <a:pt x="21600" y="21600"/>
                </a:cubicBezTo>
                <a:cubicBezTo>
                  <a:pt x="21600" y="32405"/>
                  <a:pt x="13615" y="41548"/>
                  <a:pt x="2909" y="43003"/>
                </a:cubicBezTo>
                <a:lnTo>
                  <a:pt x="0" y="21600"/>
                </a:lnTo>
                <a:close/>
              </a:path>
            </a:pathLst>
          </a:custGeom>
          <a:noFill/>
          <a:ln w="19050">
            <a:solidFill>
              <a:srgbClr val="FF0000"/>
            </a:solidFill>
            <a:round/>
            <a:headEnd type="triangle" w="med" len="med"/>
            <a:tailEnd/>
          </a:ln>
          <a:effectLst/>
        </p:spPr>
        <p:txBody>
          <a:bodyPr/>
          <a:lstStyle/>
          <a:p>
            <a:endParaRPr lang="en-GB" dirty="0"/>
          </a:p>
        </p:txBody>
      </p:sp>
      <p:sp>
        <p:nvSpPr>
          <p:cNvPr id="55" name="Text Box 150"/>
          <p:cNvSpPr txBox="1">
            <a:spLocks noChangeArrowheads="1"/>
          </p:cNvSpPr>
          <p:nvPr/>
        </p:nvSpPr>
        <p:spPr bwMode="auto">
          <a:xfrm>
            <a:off x="3122787" y="4586188"/>
            <a:ext cx="1562100" cy="338554"/>
          </a:xfrm>
          <a:prstGeom prst="rect">
            <a:avLst/>
          </a:prstGeom>
          <a:noFill/>
          <a:ln w="9525">
            <a:noFill/>
            <a:miter lim="800000"/>
            <a:headEnd/>
            <a:tailEnd/>
          </a:ln>
        </p:spPr>
        <p:txBody>
          <a:bodyPr wrap="square">
            <a:spAutoFit/>
          </a:bodyPr>
          <a:lstStyle/>
          <a:p>
            <a:pPr>
              <a:spcBef>
                <a:spcPct val="50000"/>
              </a:spcBef>
            </a:pPr>
            <a:r>
              <a:rPr lang="en-GB" sz="1600" dirty="0">
                <a:solidFill>
                  <a:srgbClr val="6699FF"/>
                </a:solidFill>
              </a:rPr>
              <a:t>Power Line</a:t>
            </a:r>
          </a:p>
        </p:txBody>
      </p:sp>
    </p:spTree>
    <p:extLst>
      <p:ext uri="{BB962C8B-B14F-4D97-AF65-F5344CB8AC3E}">
        <p14:creationId xmlns:p14="http://schemas.microsoft.com/office/powerpoint/2010/main" val="2264383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6"/>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8" grpId="0" animBg="1"/>
      <p:bldP spid="39" grpId="0" animBg="1"/>
      <p:bldP spid="44" grpId="0" animBg="1"/>
      <p:bldP spid="46" grpId="0" animBg="1"/>
      <p:bldP spid="37" grpId="0" animBg="1"/>
      <p:bldP spid="5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0" y="246063"/>
            <a:ext cx="9144000" cy="404812"/>
          </a:xfrm>
          <a:prstGeom prst="rect">
            <a:avLst/>
          </a:prstGeom>
          <a:solidFill>
            <a:schemeClr val="bg1"/>
          </a:solidFill>
          <a:ln w="9525">
            <a:solidFill>
              <a:schemeClr val="tx1"/>
            </a:solidFill>
            <a:miter lim="800000"/>
            <a:headEnd/>
            <a:tailEnd/>
          </a:ln>
        </p:spPr>
        <p:txBody>
          <a:bodyPr wrap="none" anchor="ctr"/>
          <a:lstStyle/>
          <a:p>
            <a:pPr algn="ctr"/>
            <a:r>
              <a:rPr lang="en-CA" altLang="ja-JP" dirty="0">
                <a:solidFill>
                  <a:srgbClr val="0168AC"/>
                </a:solidFill>
                <a:latin typeface="Verdana" pitchFamily="34" charset="0"/>
                <a:ea typeface="ＭＳ Ｐゴシック" charset="-128"/>
              </a:rPr>
              <a:t>2011 World Archery Coaching Seminar</a:t>
            </a:r>
            <a:endParaRPr lang="en-CA" dirty="0">
              <a:solidFill>
                <a:srgbClr val="0168AC"/>
              </a:solidFill>
              <a:latin typeface="Verdana" pitchFamily="34" charset="0"/>
            </a:endParaRPr>
          </a:p>
        </p:txBody>
      </p:sp>
      <p:pic>
        <p:nvPicPr>
          <p:cNvPr id="3" name="Picture 4" descr="Y:\06 Communication\Logo FITA\09 World Archery\00_WA1_RG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0327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txBox="1">
            <a:spLocks noChangeArrowheads="1"/>
          </p:cNvSpPr>
          <p:nvPr/>
        </p:nvSpPr>
        <p:spPr>
          <a:xfrm>
            <a:off x="395288" y="1063278"/>
            <a:ext cx="8229600" cy="4525962"/>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pPr>
            <a:r>
              <a:rPr lang="en-GB" sz="2400" b="0" dirty="0" smtClean="0">
                <a:solidFill>
                  <a:schemeClr val="bg1"/>
                </a:solidFill>
              </a:rPr>
              <a:t>In order to support the angle of the forearm the archer must be pulling the arm in with a moment about the string elbow, and the natural pressure of the draw force line will be pulling the hand with a moment about the wrist.</a:t>
            </a:r>
            <a:endParaRPr lang="en-GB" sz="2400" b="0" dirty="0">
              <a:solidFill>
                <a:schemeClr val="bg1"/>
              </a:solidFill>
            </a:endParaRPr>
          </a:p>
        </p:txBody>
      </p:sp>
      <p:sp>
        <p:nvSpPr>
          <p:cNvPr id="5" name="Text Box 16"/>
          <p:cNvSpPr txBox="1">
            <a:spLocks noChangeArrowheads="1"/>
          </p:cNvSpPr>
          <p:nvPr/>
        </p:nvSpPr>
        <p:spPr bwMode="auto">
          <a:xfrm>
            <a:off x="309563" y="3994044"/>
            <a:ext cx="911225" cy="646331"/>
          </a:xfrm>
          <a:prstGeom prst="rect">
            <a:avLst/>
          </a:prstGeom>
          <a:noFill/>
          <a:ln w="9525">
            <a:noFill/>
            <a:miter lim="800000"/>
            <a:headEnd/>
            <a:tailEnd/>
          </a:ln>
          <a:effectLst/>
        </p:spPr>
        <p:txBody>
          <a:bodyPr>
            <a:spAutoFit/>
          </a:bodyPr>
          <a:lstStyle/>
          <a:p>
            <a:pPr algn="l">
              <a:spcBef>
                <a:spcPct val="50000"/>
              </a:spcBef>
            </a:pPr>
            <a:r>
              <a:rPr lang="en-GB" sz="1200" dirty="0" smtClean="0">
                <a:solidFill>
                  <a:srgbClr val="66FF33"/>
                </a:solidFill>
              </a:rPr>
              <a:t>Draw Force Line</a:t>
            </a:r>
            <a:endParaRPr lang="en-GB" sz="1200" dirty="0">
              <a:solidFill>
                <a:srgbClr val="66FF33"/>
              </a:solidFill>
            </a:endParaRPr>
          </a:p>
        </p:txBody>
      </p:sp>
      <p:sp>
        <p:nvSpPr>
          <p:cNvPr id="6" name="Freeform 22"/>
          <p:cNvSpPr>
            <a:spLocks/>
          </p:cNvSpPr>
          <p:nvPr/>
        </p:nvSpPr>
        <p:spPr bwMode="auto">
          <a:xfrm>
            <a:off x="1450975" y="3544540"/>
            <a:ext cx="2778125" cy="819150"/>
          </a:xfrm>
          <a:custGeom>
            <a:avLst/>
            <a:gdLst>
              <a:gd name="connsiteX0" fmla="*/ 9983 w 10000"/>
              <a:gd name="connsiteY0" fmla="*/ 3333 h 10000"/>
              <a:gd name="connsiteX1" fmla="*/ 9406 w 10000"/>
              <a:gd name="connsiteY1" fmla="*/ 2636 h 10000"/>
              <a:gd name="connsiteX2" fmla="*/ 8811 w 10000"/>
              <a:gd name="connsiteY2" fmla="*/ 2171 h 10000"/>
              <a:gd name="connsiteX3" fmla="*/ 8354 w 10000"/>
              <a:gd name="connsiteY3" fmla="*/ 1841 h 10000"/>
              <a:gd name="connsiteX4" fmla="*/ 7897 w 10000"/>
              <a:gd name="connsiteY4" fmla="*/ 1318 h 10000"/>
              <a:gd name="connsiteX5" fmla="*/ 7246 w 10000"/>
              <a:gd name="connsiteY5" fmla="*/ 465 h 10000"/>
              <a:gd name="connsiteX6" fmla="*/ 6503 w 10000"/>
              <a:gd name="connsiteY6" fmla="*/ 0 h 10000"/>
              <a:gd name="connsiteX7" fmla="*/ 5771 w 10000"/>
              <a:gd name="connsiteY7" fmla="*/ 0 h 10000"/>
              <a:gd name="connsiteX8" fmla="*/ 5314 w 10000"/>
              <a:gd name="connsiteY8" fmla="*/ 0 h 10000"/>
              <a:gd name="connsiteX9" fmla="*/ 4777 w 10000"/>
              <a:gd name="connsiteY9" fmla="*/ 252 h 10000"/>
              <a:gd name="connsiteX10" fmla="*/ 4069 w 10000"/>
              <a:gd name="connsiteY10" fmla="*/ 39 h 10000"/>
              <a:gd name="connsiteX11" fmla="*/ 3394 w 10000"/>
              <a:gd name="connsiteY11" fmla="*/ 194 h 10000"/>
              <a:gd name="connsiteX12" fmla="*/ 2674 w 10000"/>
              <a:gd name="connsiteY12" fmla="*/ 543 h 10000"/>
              <a:gd name="connsiteX13" fmla="*/ 2091 w 10000"/>
              <a:gd name="connsiteY13" fmla="*/ 1434 h 10000"/>
              <a:gd name="connsiteX14" fmla="*/ 1497 w 10000"/>
              <a:gd name="connsiteY14" fmla="*/ 2674 h 10000"/>
              <a:gd name="connsiteX15" fmla="*/ 1177 w 10000"/>
              <a:gd name="connsiteY15" fmla="*/ 3566 h 10000"/>
              <a:gd name="connsiteX16" fmla="*/ 697 w 10000"/>
              <a:gd name="connsiteY16" fmla="*/ 4884 h 10000"/>
              <a:gd name="connsiteX17" fmla="*/ 343 w 10000"/>
              <a:gd name="connsiteY17" fmla="*/ 6066 h 10000"/>
              <a:gd name="connsiteX18" fmla="*/ 0 w 10000"/>
              <a:gd name="connsiteY18" fmla="*/ 7054 h 10000"/>
              <a:gd name="connsiteX19" fmla="*/ 389 w 10000"/>
              <a:gd name="connsiteY19" fmla="*/ 7984 h 10000"/>
              <a:gd name="connsiteX20" fmla="*/ 491 w 10000"/>
              <a:gd name="connsiteY20" fmla="*/ 8295 h 10000"/>
              <a:gd name="connsiteX21" fmla="*/ 606 w 10000"/>
              <a:gd name="connsiteY21" fmla="*/ 8682 h 10000"/>
              <a:gd name="connsiteX22" fmla="*/ 777 w 10000"/>
              <a:gd name="connsiteY22" fmla="*/ 10000 h 10000"/>
              <a:gd name="connsiteX23" fmla="*/ 777 w 10000"/>
              <a:gd name="connsiteY23" fmla="*/ 10000 h 10000"/>
              <a:gd name="connsiteX24" fmla="*/ 1566 w 10000"/>
              <a:gd name="connsiteY24" fmla="*/ 9574 h 10000"/>
              <a:gd name="connsiteX25" fmla="*/ 2383 w 10000"/>
              <a:gd name="connsiteY25" fmla="*/ 8391 h 10000"/>
              <a:gd name="connsiteX26" fmla="*/ 2846 w 10000"/>
              <a:gd name="connsiteY26" fmla="*/ 8740 h 10000"/>
              <a:gd name="connsiteX27" fmla="*/ 3897 w 10000"/>
              <a:gd name="connsiteY27" fmla="*/ 9031 h 10000"/>
              <a:gd name="connsiteX28" fmla="*/ 3383 w 10000"/>
              <a:gd name="connsiteY28" fmla="*/ 6996 h 10000"/>
              <a:gd name="connsiteX29" fmla="*/ 3360 w 10000"/>
              <a:gd name="connsiteY29" fmla="*/ 6047 h 10000"/>
              <a:gd name="connsiteX30" fmla="*/ 3440 w 10000"/>
              <a:gd name="connsiteY30" fmla="*/ 4612 h 10000"/>
              <a:gd name="connsiteX31" fmla="*/ 3743 w 10000"/>
              <a:gd name="connsiteY31" fmla="*/ 3062 h 10000"/>
              <a:gd name="connsiteX32" fmla="*/ 4149 w 10000"/>
              <a:gd name="connsiteY32" fmla="*/ 2112 h 10000"/>
              <a:gd name="connsiteX33" fmla="*/ 4663 w 10000"/>
              <a:gd name="connsiteY33" fmla="*/ 1686 h 10000"/>
              <a:gd name="connsiteX34" fmla="*/ 5474 w 10000"/>
              <a:gd name="connsiteY34" fmla="*/ 1589 h 10000"/>
              <a:gd name="connsiteX35" fmla="*/ 5805 w 10000"/>
              <a:gd name="connsiteY35" fmla="*/ 2984 h 10000"/>
              <a:gd name="connsiteX36" fmla="*/ 6297 w 10000"/>
              <a:gd name="connsiteY36" fmla="*/ 3450 h 10000"/>
              <a:gd name="connsiteX37" fmla="*/ 6549 w 10000"/>
              <a:gd name="connsiteY37" fmla="*/ 3837 h 10000"/>
              <a:gd name="connsiteX38" fmla="*/ 6731 w 10000"/>
              <a:gd name="connsiteY38" fmla="*/ 5388 h 10000"/>
              <a:gd name="connsiteX39" fmla="*/ 6777 w 10000"/>
              <a:gd name="connsiteY39" fmla="*/ 6008 h 10000"/>
              <a:gd name="connsiteX40" fmla="*/ 6823 w 10000"/>
              <a:gd name="connsiteY40" fmla="*/ 6783 h 10000"/>
              <a:gd name="connsiteX41" fmla="*/ 6823 w 10000"/>
              <a:gd name="connsiteY41" fmla="*/ 7636 h 10000"/>
              <a:gd name="connsiteX42" fmla="*/ 6749 w 10000"/>
              <a:gd name="connsiteY42" fmla="*/ 8275 h 10000"/>
              <a:gd name="connsiteX43" fmla="*/ 6554 w 10000"/>
              <a:gd name="connsiteY43" fmla="*/ 8857 h 10000"/>
              <a:gd name="connsiteX44" fmla="*/ 6806 w 10000"/>
              <a:gd name="connsiteY44" fmla="*/ 8915 h 10000"/>
              <a:gd name="connsiteX45" fmla="*/ 7286 w 10000"/>
              <a:gd name="connsiteY45" fmla="*/ 8372 h 10000"/>
              <a:gd name="connsiteX46" fmla="*/ 7914 w 10000"/>
              <a:gd name="connsiteY46" fmla="*/ 8275 h 10000"/>
              <a:gd name="connsiteX47" fmla="*/ 8280 w 10000"/>
              <a:gd name="connsiteY47" fmla="*/ 7907 h 10000"/>
              <a:gd name="connsiteX48" fmla="*/ 8811 w 10000"/>
              <a:gd name="connsiteY48" fmla="*/ 7733 h 10000"/>
              <a:gd name="connsiteX49" fmla="*/ 9309 w 10000"/>
              <a:gd name="connsiteY49" fmla="*/ 7849 h 10000"/>
              <a:gd name="connsiteX50" fmla="*/ 9771 w 10000"/>
              <a:gd name="connsiteY50" fmla="*/ 7733 h 10000"/>
              <a:gd name="connsiteX51" fmla="*/ 9960 w 10000"/>
              <a:gd name="connsiteY51" fmla="*/ 7519 h 10000"/>
              <a:gd name="connsiteX52" fmla="*/ 9983 w 10000"/>
              <a:gd name="connsiteY52" fmla="*/ 6473 h 10000"/>
              <a:gd name="connsiteX53" fmla="*/ 10000 w 10000"/>
              <a:gd name="connsiteY53" fmla="*/ 5407 h 10000"/>
              <a:gd name="connsiteX54" fmla="*/ 10000 w 10000"/>
              <a:gd name="connsiteY54" fmla="*/ 3857 h 10000"/>
              <a:gd name="connsiteX55" fmla="*/ 9983 w 10000"/>
              <a:gd name="connsiteY55" fmla="*/ 3333 h 10000"/>
              <a:gd name="connsiteX0" fmla="*/ 9983 w 10000"/>
              <a:gd name="connsiteY0" fmla="*/ 3333 h 10000"/>
              <a:gd name="connsiteX1" fmla="*/ 9406 w 10000"/>
              <a:gd name="connsiteY1" fmla="*/ 2636 h 10000"/>
              <a:gd name="connsiteX2" fmla="*/ 8811 w 10000"/>
              <a:gd name="connsiteY2" fmla="*/ 2171 h 10000"/>
              <a:gd name="connsiteX3" fmla="*/ 8354 w 10000"/>
              <a:gd name="connsiteY3" fmla="*/ 1841 h 10000"/>
              <a:gd name="connsiteX4" fmla="*/ 7897 w 10000"/>
              <a:gd name="connsiteY4" fmla="*/ 1318 h 10000"/>
              <a:gd name="connsiteX5" fmla="*/ 7246 w 10000"/>
              <a:gd name="connsiteY5" fmla="*/ 465 h 10000"/>
              <a:gd name="connsiteX6" fmla="*/ 6503 w 10000"/>
              <a:gd name="connsiteY6" fmla="*/ 0 h 10000"/>
              <a:gd name="connsiteX7" fmla="*/ 5771 w 10000"/>
              <a:gd name="connsiteY7" fmla="*/ 0 h 10000"/>
              <a:gd name="connsiteX8" fmla="*/ 5314 w 10000"/>
              <a:gd name="connsiteY8" fmla="*/ 0 h 10000"/>
              <a:gd name="connsiteX9" fmla="*/ 4777 w 10000"/>
              <a:gd name="connsiteY9" fmla="*/ 252 h 10000"/>
              <a:gd name="connsiteX10" fmla="*/ 4069 w 10000"/>
              <a:gd name="connsiteY10" fmla="*/ 39 h 10000"/>
              <a:gd name="connsiteX11" fmla="*/ 3394 w 10000"/>
              <a:gd name="connsiteY11" fmla="*/ 194 h 10000"/>
              <a:gd name="connsiteX12" fmla="*/ 2674 w 10000"/>
              <a:gd name="connsiteY12" fmla="*/ 543 h 10000"/>
              <a:gd name="connsiteX13" fmla="*/ 2091 w 10000"/>
              <a:gd name="connsiteY13" fmla="*/ 1434 h 10000"/>
              <a:gd name="connsiteX14" fmla="*/ 1497 w 10000"/>
              <a:gd name="connsiteY14" fmla="*/ 2674 h 10000"/>
              <a:gd name="connsiteX15" fmla="*/ 1177 w 10000"/>
              <a:gd name="connsiteY15" fmla="*/ 3566 h 10000"/>
              <a:gd name="connsiteX16" fmla="*/ 697 w 10000"/>
              <a:gd name="connsiteY16" fmla="*/ 4884 h 10000"/>
              <a:gd name="connsiteX17" fmla="*/ 343 w 10000"/>
              <a:gd name="connsiteY17" fmla="*/ 6066 h 10000"/>
              <a:gd name="connsiteX18" fmla="*/ 0 w 10000"/>
              <a:gd name="connsiteY18" fmla="*/ 7054 h 10000"/>
              <a:gd name="connsiteX19" fmla="*/ 389 w 10000"/>
              <a:gd name="connsiteY19" fmla="*/ 7984 h 10000"/>
              <a:gd name="connsiteX20" fmla="*/ 491 w 10000"/>
              <a:gd name="connsiteY20" fmla="*/ 8295 h 10000"/>
              <a:gd name="connsiteX21" fmla="*/ 606 w 10000"/>
              <a:gd name="connsiteY21" fmla="*/ 8682 h 10000"/>
              <a:gd name="connsiteX22" fmla="*/ 777 w 10000"/>
              <a:gd name="connsiteY22" fmla="*/ 10000 h 10000"/>
              <a:gd name="connsiteX23" fmla="*/ 777 w 10000"/>
              <a:gd name="connsiteY23" fmla="*/ 10000 h 10000"/>
              <a:gd name="connsiteX24" fmla="*/ 1566 w 10000"/>
              <a:gd name="connsiteY24" fmla="*/ 9574 h 10000"/>
              <a:gd name="connsiteX25" fmla="*/ 2383 w 10000"/>
              <a:gd name="connsiteY25" fmla="*/ 8391 h 10000"/>
              <a:gd name="connsiteX26" fmla="*/ 2846 w 10000"/>
              <a:gd name="connsiteY26" fmla="*/ 8740 h 10000"/>
              <a:gd name="connsiteX27" fmla="*/ 3897 w 10000"/>
              <a:gd name="connsiteY27" fmla="*/ 9031 h 10000"/>
              <a:gd name="connsiteX28" fmla="*/ 3383 w 10000"/>
              <a:gd name="connsiteY28" fmla="*/ 6996 h 10000"/>
              <a:gd name="connsiteX29" fmla="*/ 3360 w 10000"/>
              <a:gd name="connsiteY29" fmla="*/ 6047 h 10000"/>
              <a:gd name="connsiteX30" fmla="*/ 3440 w 10000"/>
              <a:gd name="connsiteY30" fmla="*/ 4612 h 10000"/>
              <a:gd name="connsiteX31" fmla="*/ 3743 w 10000"/>
              <a:gd name="connsiteY31" fmla="*/ 3062 h 10000"/>
              <a:gd name="connsiteX32" fmla="*/ 4149 w 10000"/>
              <a:gd name="connsiteY32" fmla="*/ 2112 h 10000"/>
              <a:gd name="connsiteX33" fmla="*/ 4663 w 10000"/>
              <a:gd name="connsiteY33" fmla="*/ 1686 h 10000"/>
              <a:gd name="connsiteX34" fmla="*/ 5474 w 10000"/>
              <a:gd name="connsiteY34" fmla="*/ 1589 h 10000"/>
              <a:gd name="connsiteX35" fmla="*/ 5805 w 10000"/>
              <a:gd name="connsiteY35" fmla="*/ 2984 h 10000"/>
              <a:gd name="connsiteX36" fmla="*/ 6160 w 10000"/>
              <a:gd name="connsiteY36" fmla="*/ 4031 h 10000"/>
              <a:gd name="connsiteX37" fmla="*/ 6549 w 10000"/>
              <a:gd name="connsiteY37" fmla="*/ 3837 h 10000"/>
              <a:gd name="connsiteX38" fmla="*/ 6731 w 10000"/>
              <a:gd name="connsiteY38" fmla="*/ 5388 h 10000"/>
              <a:gd name="connsiteX39" fmla="*/ 6777 w 10000"/>
              <a:gd name="connsiteY39" fmla="*/ 6008 h 10000"/>
              <a:gd name="connsiteX40" fmla="*/ 6823 w 10000"/>
              <a:gd name="connsiteY40" fmla="*/ 6783 h 10000"/>
              <a:gd name="connsiteX41" fmla="*/ 6823 w 10000"/>
              <a:gd name="connsiteY41" fmla="*/ 7636 h 10000"/>
              <a:gd name="connsiteX42" fmla="*/ 6749 w 10000"/>
              <a:gd name="connsiteY42" fmla="*/ 8275 h 10000"/>
              <a:gd name="connsiteX43" fmla="*/ 6554 w 10000"/>
              <a:gd name="connsiteY43" fmla="*/ 8857 h 10000"/>
              <a:gd name="connsiteX44" fmla="*/ 6806 w 10000"/>
              <a:gd name="connsiteY44" fmla="*/ 8915 h 10000"/>
              <a:gd name="connsiteX45" fmla="*/ 7286 w 10000"/>
              <a:gd name="connsiteY45" fmla="*/ 8372 h 10000"/>
              <a:gd name="connsiteX46" fmla="*/ 7914 w 10000"/>
              <a:gd name="connsiteY46" fmla="*/ 8275 h 10000"/>
              <a:gd name="connsiteX47" fmla="*/ 8280 w 10000"/>
              <a:gd name="connsiteY47" fmla="*/ 7907 h 10000"/>
              <a:gd name="connsiteX48" fmla="*/ 8811 w 10000"/>
              <a:gd name="connsiteY48" fmla="*/ 7733 h 10000"/>
              <a:gd name="connsiteX49" fmla="*/ 9309 w 10000"/>
              <a:gd name="connsiteY49" fmla="*/ 7849 h 10000"/>
              <a:gd name="connsiteX50" fmla="*/ 9771 w 10000"/>
              <a:gd name="connsiteY50" fmla="*/ 7733 h 10000"/>
              <a:gd name="connsiteX51" fmla="*/ 9960 w 10000"/>
              <a:gd name="connsiteY51" fmla="*/ 7519 h 10000"/>
              <a:gd name="connsiteX52" fmla="*/ 9983 w 10000"/>
              <a:gd name="connsiteY52" fmla="*/ 6473 h 10000"/>
              <a:gd name="connsiteX53" fmla="*/ 10000 w 10000"/>
              <a:gd name="connsiteY53" fmla="*/ 5407 h 10000"/>
              <a:gd name="connsiteX54" fmla="*/ 10000 w 10000"/>
              <a:gd name="connsiteY54" fmla="*/ 3857 h 10000"/>
              <a:gd name="connsiteX55" fmla="*/ 9983 w 10000"/>
              <a:gd name="connsiteY55" fmla="*/ 3333 h 10000"/>
              <a:gd name="connsiteX0" fmla="*/ 9983 w 10000"/>
              <a:gd name="connsiteY0" fmla="*/ 3333 h 10000"/>
              <a:gd name="connsiteX1" fmla="*/ 9406 w 10000"/>
              <a:gd name="connsiteY1" fmla="*/ 2636 h 10000"/>
              <a:gd name="connsiteX2" fmla="*/ 8811 w 10000"/>
              <a:gd name="connsiteY2" fmla="*/ 2171 h 10000"/>
              <a:gd name="connsiteX3" fmla="*/ 8354 w 10000"/>
              <a:gd name="connsiteY3" fmla="*/ 1841 h 10000"/>
              <a:gd name="connsiteX4" fmla="*/ 7897 w 10000"/>
              <a:gd name="connsiteY4" fmla="*/ 1318 h 10000"/>
              <a:gd name="connsiteX5" fmla="*/ 7246 w 10000"/>
              <a:gd name="connsiteY5" fmla="*/ 465 h 10000"/>
              <a:gd name="connsiteX6" fmla="*/ 6503 w 10000"/>
              <a:gd name="connsiteY6" fmla="*/ 0 h 10000"/>
              <a:gd name="connsiteX7" fmla="*/ 5771 w 10000"/>
              <a:gd name="connsiteY7" fmla="*/ 0 h 10000"/>
              <a:gd name="connsiteX8" fmla="*/ 5314 w 10000"/>
              <a:gd name="connsiteY8" fmla="*/ 0 h 10000"/>
              <a:gd name="connsiteX9" fmla="*/ 4777 w 10000"/>
              <a:gd name="connsiteY9" fmla="*/ 252 h 10000"/>
              <a:gd name="connsiteX10" fmla="*/ 4069 w 10000"/>
              <a:gd name="connsiteY10" fmla="*/ 39 h 10000"/>
              <a:gd name="connsiteX11" fmla="*/ 3394 w 10000"/>
              <a:gd name="connsiteY11" fmla="*/ 194 h 10000"/>
              <a:gd name="connsiteX12" fmla="*/ 2674 w 10000"/>
              <a:gd name="connsiteY12" fmla="*/ 543 h 10000"/>
              <a:gd name="connsiteX13" fmla="*/ 2091 w 10000"/>
              <a:gd name="connsiteY13" fmla="*/ 1434 h 10000"/>
              <a:gd name="connsiteX14" fmla="*/ 1497 w 10000"/>
              <a:gd name="connsiteY14" fmla="*/ 2674 h 10000"/>
              <a:gd name="connsiteX15" fmla="*/ 1177 w 10000"/>
              <a:gd name="connsiteY15" fmla="*/ 3566 h 10000"/>
              <a:gd name="connsiteX16" fmla="*/ 697 w 10000"/>
              <a:gd name="connsiteY16" fmla="*/ 4884 h 10000"/>
              <a:gd name="connsiteX17" fmla="*/ 343 w 10000"/>
              <a:gd name="connsiteY17" fmla="*/ 6066 h 10000"/>
              <a:gd name="connsiteX18" fmla="*/ 0 w 10000"/>
              <a:gd name="connsiteY18" fmla="*/ 7054 h 10000"/>
              <a:gd name="connsiteX19" fmla="*/ 389 w 10000"/>
              <a:gd name="connsiteY19" fmla="*/ 7984 h 10000"/>
              <a:gd name="connsiteX20" fmla="*/ 491 w 10000"/>
              <a:gd name="connsiteY20" fmla="*/ 8295 h 10000"/>
              <a:gd name="connsiteX21" fmla="*/ 606 w 10000"/>
              <a:gd name="connsiteY21" fmla="*/ 8682 h 10000"/>
              <a:gd name="connsiteX22" fmla="*/ 777 w 10000"/>
              <a:gd name="connsiteY22" fmla="*/ 10000 h 10000"/>
              <a:gd name="connsiteX23" fmla="*/ 777 w 10000"/>
              <a:gd name="connsiteY23" fmla="*/ 10000 h 10000"/>
              <a:gd name="connsiteX24" fmla="*/ 1566 w 10000"/>
              <a:gd name="connsiteY24" fmla="*/ 9574 h 10000"/>
              <a:gd name="connsiteX25" fmla="*/ 2383 w 10000"/>
              <a:gd name="connsiteY25" fmla="*/ 8391 h 10000"/>
              <a:gd name="connsiteX26" fmla="*/ 2846 w 10000"/>
              <a:gd name="connsiteY26" fmla="*/ 8740 h 10000"/>
              <a:gd name="connsiteX27" fmla="*/ 3897 w 10000"/>
              <a:gd name="connsiteY27" fmla="*/ 9031 h 10000"/>
              <a:gd name="connsiteX28" fmla="*/ 3383 w 10000"/>
              <a:gd name="connsiteY28" fmla="*/ 6996 h 10000"/>
              <a:gd name="connsiteX29" fmla="*/ 3360 w 10000"/>
              <a:gd name="connsiteY29" fmla="*/ 6047 h 10000"/>
              <a:gd name="connsiteX30" fmla="*/ 3440 w 10000"/>
              <a:gd name="connsiteY30" fmla="*/ 4612 h 10000"/>
              <a:gd name="connsiteX31" fmla="*/ 3743 w 10000"/>
              <a:gd name="connsiteY31" fmla="*/ 3062 h 10000"/>
              <a:gd name="connsiteX32" fmla="*/ 4149 w 10000"/>
              <a:gd name="connsiteY32" fmla="*/ 2112 h 10000"/>
              <a:gd name="connsiteX33" fmla="*/ 4663 w 10000"/>
              <a:gd name="connsiteY33" fmla="*/ 1686 h 10000"/>
              <a:gd name="connsiteX34" fmla="*/ 5474 w 10000"/>
              <a:gd name="connsiteY34" fmla="*/ 1589 h 10000"/>
              <a:gd name="connsiteX35" fmla="*/ 5805 w 10000"/>
              <a:gd name="connsiteY35" fmla="*/ 2984 h 10000"/>
              <a:gd name="connsiteX36" fmla="*/ 6160 w 10000"/>
              <a:gd name="connsiteY36" fmla="*/ 4031 h 10000"/>
              <a:gd name="connsiteX37" fmla="*/ 6309 w 10000"/>
              <a:gd name="connsiteY37" fmla="*/ 4418 h 10000"/>
              <a:gd name="connsiteX38" fmla="*/ 6731 w 10000"/>
              <a:gd name="connsiteY38" fmla="*/ 5388 h 10000"/>
              <a:gd name="connsiteX39" fmla="*/ 6777 w 10000"/>
              <a:gd name="connsiteY39" fmla="*/ 6008 h 10000"/>
              <a:gd name="connsiteX40" fmla="*/ 6823 w 10000"/>
              <a:gd name="connsiteY40" fmla="*/ 6783 h 10000"/>
              <a:gd name="connsiteX41" fmla="*/ 6823 w 10000"/>
              <a:gd name="connsiteY41" fmla="*/ 7636 h 10000"/>
              <a:gd name="connsiteX42" fmla="*/ 6749 w 10000"/>
              <a:gd name="connsiteY42" fmla="*/ 8275 h 10000"/>
              <a:gd name="connsiteX43" fmla="*/ 6554 w 10000"/>
              <a:gd name="connsiteY43" fmla="*/ 8857 h 10000"/>
              <a:gd name="connsiteX44" fmla="*/ 6806 w 10000"/>
              <a:gd name="connsiteY44" fmla="*/ 8915 h 10000"/>
              <a:gd name="connsiteX45" fmla="*/ 7286 w 10000"/>
              <a:gd name="connsiteY45" fmla="*/ 8372 h 10000"/>
              <a:gd name="connsiteX46" fmla="*/ 7914 w 10000"/>
              <a:gd name="connsiteY46" fmla="*/ 8275 h 10000"/>
              <a:gd name="connsiteX47" fmla="*/ 8280 w 10000"/>
              <a:gd name="connsiteY47" fmla="*/ 7907 h 10000"/>
              <a:gd name="connsiteX48" fmla="*/ 8811 w 10000"/>
              <a:gd name="connsiteY48" fmla="*/ 7733 h 10000"/>
              <a:gd name="connsiteX49" fmla="*/ 9309 w 10000"/>
              <a:gd name="connsiteY49" fmla="*/ 7849 h 10000"/>
              <a:gd name="connsiteX50" fmla="*/ 9771 w 10000"/>
              <a:gd name="connsiteY50" fmla="*/ 7733 h 10000"/>
              <a:gd name="connsiteX51" fmla="*/ 9960 w 10000"/>
              <a:gd name="connsiteY51" fmla="*/ 7519 h 10000"/>
              <a:gd name="connsiteX52" fmla="*/ 9983 w 10000"/>
              <a:gd name="connsiteY52" fmla="*/ 6473 h 10000"/>
              <a:gd name="connsiteX53" fmla="*/ 10000 w 10000"/>
              <a:gd name="connsiteY53" fmla="*/ 5407 h 10000"/>
              <a:gd name="connsiteX54" fmla="*/ 10000 w 10000"/>
              <a:gd name="connsiteY54" fmla="*/ 3857 h 10000"/>
              <a:gd name="connsiteX55" fmla="*/ 9983 w 10000"/>
              <a:gd name="connsiteY55" fmla="*/ 3333 h 10000"/>
              <a:gd name="connsiteX0" fmla="*/ 9983 w 10000"/>
              <a:gd name="connsiteY0" fmla="*/ 3333 h 10000"/>
              <a:gd name="connsiteX1" fmla="*/ 9406 w 10000"/>
              <a:gd name="connsiteY1" fmla="*/ 2636 h 10000"/>
              <a:gd name="connsiteX2" fmla="*/ 8811 w 10000"/>
              <a:gd name="connsiteY2" fmla="*/ 2171 h 10000"/>
              <a:gd name="connsiteX3" fmla="*/ 8354 w 10000"/>
              <a:gd name="connsiteY3" fmla="*/ 1841 h 10000"/>
              <a:gd name="connsiteX4" fmla="*/ 7897 w 10000"/>
              <a:gd name="connsiteY4" fmla="*/ 1318 h 10000"/>
              <a:gd name="connsiteX5" fmla="*/ 7246 w 10000"/>
              <a:gd name="connsiteY5" fmla="*/ 465 h 10000"/>
              <a:gd name="connsiteX6" fmla="*/ 6503 w 10000"/>
              <a:gd name="connsiteY6" fmla="*/ 0 h 10000"/>
              <a:gd name="connsiteX7" fmla="*/ 5771 w 10000"/>
              <a:gd name="connsiteY7" fmla="*/ 0 h 10000"/>
              <a:gd name="connsiteX8" fmla="*/ 5314 w 10000"/>
              <a:gd name="connsiteY8" fmla="*/ 0 h 10000"/>
              <a:gd name="connsiteX9" fmla="*/ 4777 w 10000"/>
              <a:gd name="connsiteY9" fmla="*/ 252 h 10000"/>
              <a:gd name="connsiteX10" fmla="*/ 4069 w 10000"/>
              <a:gd name="connsiteY10" fmla="*/ 39 h 10000"/>
              <a:gd name="connsiteX11" fmla="*/ 3394 w 10000"/>
              <a:gd name="connsiteY11" fmla="*/ 194 h 10000"/>
              <a:gd name="connsiteX12" fmla="*/ 2674 w 10000"/>
              <a:gd name="connsiteY12" fmla="*/ 543 h 10000"/>
              <a:gd name="connsiteX13" fmla="*/ 2091 w 10000"/>
              <a:gd name="connsiteY13" fmla="*/ 1434 h 10000"/>
              <a:gd name="connsiteX14" fmla="*/ 1497 w 10000"/>
              <a:gd name="connsiteY14" fmla="*/ 2674 h 10000"/>
              <a:gd name="connsiteX15" fmla="*/ 1177 w 10000"/>
              <a:gd name="connsiteY15" fmla="*/ 3566 h 10000"/>
              <a:gd name="connsiteX16" fmla="*/ 697 w 10000"/>
              <a:gd name="connsiteY16" fmla="*/ 4884 h 10000"/>
              <a:gd name="connsiteX17" fmla="*/ 343 w 10000"/>
              <a:gd name="connsiteY17" fmla="*/ 6066 h 10000"/>
              <a:gd name="connsiteX18" fmla="*/ 0 w 10000"/>
              <a:gd name="connsiteY18" fmla="*/ 7054 h 10000"/>
              <a:gd name="connsiteX19" fmla="*/ 389 w 10000"/>
              <a:gd name="connsiteY19" fmla="*/ 7984 h 10000"/>
              <a:gd name="connsiteX20" fmla="*/ 491 w 10000"/>
              <a:gd name="connsiteY20" fmla="*/ 8295 h 10000"/>
              <a:gd name="connsiteX21" fmla="*/ 606 w 10000"/>
              <a:gd name="connsiteY21" fmla="*/ 8682 h 10000"/>
              <a:gd name="connsiteX22" fmla="*/ 777 w 10000"/>
              <a:gd name="connsiteY22" fmla="*/ 10000 h 10000"/>
              <a:gd name="connsiteX23" fmla="*/ 777 w 10000"/>
              <a:gd name="connsiteY23" fmla="*/ 10000 h 10000"/>
              <a:gd name="connsiteX24" fmla="*/ 1566 w 10000"/>
              <a:gd name="connsiteY24" fmla="*/ 9574 h 10000"/>
              <a:gd name="connsiteX25" fmla="*/ 2383 w 10000"/>
              <a:gd name="connsiteY25" fmla="*/ 8391 h 10000"/>
              <a:gd name="connsiteX26" fmla="*/ 2846 w 10000"/>
              <a:gd name="connsiteY26" fmla="*/ 8740 h 10000"/>
              <a:gd name="connsiteX27" fmla="*/ 3897 w 10000"/>
              <a:gd name="connsiteY27" fmla="*/ 9031 h 10000"/>
              <a:gd name="connsiteX28" fmla="*/ 3383 w 10000"/>
              <a:gd name="connsiteY28" fmla="*/ 6996 h 10000"/>
              <a:gd name="connsiteX29" fmla="*/ 3360 w 10000"/>
              <a:gd name="connsiteY29" fmla="*/ 6047 h 10000"/>
              <a:gd name="connsiteX30" fmla="*/ 3440 w 10000"/>
              <a:gd name="connsiteY30" fmla="*/ 4612 h 10000"/>
              <a:gd name="connsiteX31" fmla="*/ 3743 w 10000"/>
              <a:gd name="connsiteY31" fmla="*/ 3062 h 10000"/>
              <a:gd name="connsiteX32" fmla="*/ 4149 w 10000"/>
              <a:gd name="connsiteY32" fmla="*/ 2112 h 10000"/>
              <a:gd name="connsiteX33" fmla="*/ 4663 w 10000"/>
              <a:gd name="connsiteY33" fmla="*/ 1686 h 10000"/>
              <a:gd name="connsiteX34" fmla="*/ 5440 w 10000"/>
              <a:gd name="connsiteY34" fmla="*/ 2054 h 10000"/>
              <a:gd name="connsiteX35" fmla="*/ 5805 w 10000"/>
              <a:gd name="connsiteY35" fmla="*/ 2984 h 10000"/>
              <a:gd name="connsiteX36" fmla="*/ 6160 w 10000"/>
              <a:gd name="connsiteY36" fmla="*/ 4031 h 10000"/>
              <a:gd name="connsiteX37" fmla="*/ 6309 w 10000"/>
              <a:gd name="connsiteY37" fmla="*/ 4418 h 10000"/>
              <a:gd name="connsiteX38" fmla="*/ 6731 w 10000"/>
              <a:gd name="connsiteY38" fmla="*/ 5388 h 10000"/>
              <a:gd name="connsiteX39" fmla="*/ 6777 w 10000"/>
              <a:gd name="connsiteY39" fmla="*/ 6008 h 10000"/>
              <a:gd name="connsiteX40" fmla="*/ 6823 w 10000"/>
              <a:gd name="connsiteY40" fmla="*/ 6783 h 10000"/>
              <a:gd name="connsiteX41" fmla="*/ 6823 w 10000"/>
              <a:gd name="connsiteY41" fmla="*/ 7636 h 10000"/>
              <a:gd name="connsiteX42" fmla="*/ 6749 w 10000"/>
              <a:gd name="connsiteY42" fmla="*/ 8275 h 10000"/>
              <a:gd name="connsiteX43" fmla="*/ 6554 w 10000"/>
              <a:gd name="connsiteY43" fmla="*/ 8857 h 10000"/>
              <a:gd name="connsiteX44" fmla="*/ 6806 w 10000"/>
              <a:gd name="connsiteY44" fmla="*/ 8915 h 10000"/>
              <a:gd name="connsiteX45" fmla="*/ 7286 w 10000"/>
              <a:gd name="connsiteY45" fmla="*/ 8372 h 10000"/>
              <a:gd name="connsiteX46" fmla="*/ 7914 w 10000"/>
              <a:gd name="connsiteY46" fmla="*/ 8275 h 10000"/>
              <a:gd name="connsiteX47" fmla="*/ 8280 w 10000"/>
              <a:gd name="connsiteY47" fmla="*/ 7907 h 10000"/>
              <a:gd name="connsiteX48" fmla="*/ 8811 w 10000"/>
              <a:gd name="connsiteY48" fmla="*/ 7733 h 10000"/>
              <a:gd name="connsiteX49" fmla="*/ 9309 w 10000"/>
              <a:gd name="connsiteY49" fmla="*/ 7849 h 10000"/>
              <a:gd name="connsiteX50" fmla="*/ 9771 w 10000"/>
              <a:gd name="connsiteY50" fmla="*/ 7733 h 10000"/>
              <a:gd name="connsiteX51" fmla="*/ 9960 w 10000"/>
              <a:gd name="connsiteY51" fmla="*/ 7519 h 10000"/>
              <a:gd name="connsiteX52" fmla="*/ 9983 w 10000"/>
              <a:gd name="connsiteY52" fmla="*/ 6473 h 10000"/>
              <a:gd name="connsiteX53" fmla="*/ 10000 w 10000"/>
              <a:gd name="connsiteY53" fmla="*/ 5407 h 10000"/>
              <a:gd name="connsiteX54" fmla="*/ 10000 w 10000"/>
              <a:gd name="connsiteY54" fmla="*/ 3857 h 10000"/>
              <a:gd name="connsiteX55" fmla="*/ 9983 w 10000"/>
              <a:gd name="connsiteY55" fmla="*/ 3333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0000" h="10000">
                <a:moveTo>
                  <a:pt x="9983" y="3333"/>
                </a:moveTo>
                <a:lnTo>
                  <a:pt x="9406" y="2636"/>
                </a:lnTo>
                <a:lnTo>
                  <a:pt x="8811" y="2171"/>
                </a:lnTo>
                <a:lnTo>
                  <a:pt x="8354" y="1841"/>
                </a:lnTo>
                <a:lnTo>
                  <a:pt x="7897" y="1318"/>
                </a:lnTo>
                <a:lnTo>
                  <a:pt x="7246" y="465"/>
                </a:lnTo>
                <a:lnTo>
                  <a:pt x="6503" y="0"/>
                </a:lnTo>
                <a:lnTo>
                  <a:pt x="5771" y="0"/>
                </a:lnTo>
                <a:lnTo>
                  <a:pt x="5314" y="0"/>
                </a:lnTo>
                <a:lnTo>
                  <a:pt x="4777" y="252"/>
                </a:lnTo>
                <a:lnTo>
                  <a:pt x="4069" y="39"/>
                </a:lnTo>
                <a:lnTo>
                  <a:pt x="3394" y="194"/>
                </a:lnTo>
                <a:lnTo>
                  <a:pt x="2674" y="543"/>
                </a:lnTo>
                <a:lnTo>
                  <a:pt x="2091" y="1434"/>
                </a:lnTo>
                <a:lnTo>
                  <a:pt x="1497" y="2674"/>
                </a:lnTo>
                <a:cubicBezTo>
                  <a:pt x="1390" y="2971"/>
                  <a:pt x="1284" y="3269"/>
                  <a:pt x="1177" y="3566"/>
                </a:cubicBezTo>
                <a:lnTo>
                  <a:pt x="697" y="4884"/>
                </a:lnTo>
                <a:lnTo>
                  <a:pt x="343" y="6066"/>
                </a:lnTo>
                <a:lnTo>
                  <a:pt x="0" y="7054"/>
                </a:lnTo>
                <a:lnTo>
                  <a:pt x="389" y="7984"/>
                </a:lnTo>
                <a:lnTo>
                  <a:pt x="491" y="8295"/>
                </a:lnTo>
                <a:cubicBezTo>
                  <a:pt x="529" y="8424"/>
                  <a:pt x="568" y="8553"/>
                  <a:pt x="606" y="8682"/>
                </a:cubicBezTo>
                <a:lnTo>
                  <a:pt x="777" y="10000"/>
                </a:lnTo>
                <a:lnTo>
                  <a:pt x="777" y="10000"/>
                </a:lnTo>
                <a:lnTo>
                  <a:pt x="1566" y="9574"/>
                </a:lnTo>
                <a:lnTo>
                  <a:pt x="2383" y="8391"/>
                </a:lnTo>
                <a:lnTo>
                  <a:pt x="2846" y="8740"/>
                </a:lnTo>
                <a:lnTo>
                  <a:pt x="3897" y="9031"/>
                </a:lnTo>
                <a:lnTo>
                  <a:pt x="3383" y="6996"/>
                </a:lnTo>
                <a:cubicBezTo>
                  <a:pt x="3375" y="6680"/>
                  <a:pt x="3368" y="6363"/>
                  <a:pt x="3360" y="6047"/>
                </a:cubicBezTo>
                <a:cubicBezTo>
                  <a:pt x="3387" y="5569"/>
                  <a:pt x="3413" y="5090"/>
                  <a:pt x="3440" y="4612"/>
                </a:cubicBezTo>
                <a:lnTo>
                  <a:pt x="3743" y="3062"/>
                </a:lnTo>
                <a:lnTo>
                  <a:pt x="4149" y="2112"/>
                </a:lnTo>
                <a:lnTo>
                  <a:pt x="4663" y="1686"/>
                </a:lnTo>
                <a:lnTo>
                  <a:pt x="5440" y="2054"/>
                </a:lnTo>
                <a:cubicBezTo>
                  <a:pt x="5550" y="2519"/>
                  <a:pt x="5695" y="2519"/>
                  <a:pt x="5805" y="2984"/>
                </a:cubicBezTo>
                <a:lnTo>
                  <a:pt x="6160" y="4031"/>
                </a:lnTo>
                <a:cubicBezTo>
                  <a:pt x="6210" y="4160"/>
                  <a:pt x="6259" y="4289"/>
                  <a:pt x="6309" y="4418"/>
                </a:cubicBezTo>
                <a:cubicBezTo>
                  <a:pt x="6370" y="4935"/>
                  <a:pt x="6670" y="4871"/>
                  <a:pt x="6731" y="5388"/>
                </a:cubicBezTo>
                <a:cubicBezTo>
                  <a:pt x="6746" y="5595"/>
                  <a:pt x="6762" y="5801"/>
                  <a:pt x="6777" y="6008"/>
                </a:cubicBezTo>
                <a:cubicBezTo>
                  <a:pt x="6792" y="6266"/>
                  <a:pt x="6808" y="6525"/>
                  <a:pt x="6823" y="6783"/>
                </a:cubicBezTo>
                <a:lnTo>
                  <a:pt x="6823" y="7636"/>
                </a:lnTo>
                <a:cubicBezTo>
                  <a:pt x="6798" y="7849"/>
                  <a:pt x="6774" y="8062"/>
                  <a:pt x="6749" y="8275"/>
                </a:cubicBezTo>
                <a:lnTo>
                  <a:pt x="6554" y="8857"/>
                </a:lnTo>
                <a:lnTo>
                  <a:pt x="6806" y="8915"/>
                </a:lnTo>
                <a:lnTo>
                  <a:pt x="7286" y="8372"/>
                </a:lnTo>
                <a:lnTo>
                  <a:pt x="7914" y="8275"/>
                </a:lnTo>
                <a:lnTo>
                  <a:pt x="8280" y="7907"/>
                </a:lnTo>
                <a:lnTo>
                  <a:pt x="8811" y="7733"/>
                </a:lnTo>
                <a:lnTo>
                  <a:pt x="9309" y="7849"/>
                </a:lnTo>
                <a:lnTo>
                  <a:pt x="9771" y="7733"/>
                </a:lnTo>
                <a:lnTo>
                  <a:pt x="9960" y="7519"/>
                </a:lnTo>
                <a:cubicBezTo>
                  <a:pt x="9968" y="7170"/>
                  <a:pt x="9975" y="6822"/>
                  <a:pt x="9983" y="6473"/>
                </a:cubicBezTo>
                <a:cubicBezTo>
                  <a:pt x="9989" y="6118"/>
                  <a:pt x="9994" y="5762"/>
                  <a:pt x="10000" y="5407"/>
                </a:cubicBezTo>
                <a:lnTo>
                  <a:pt x="10000" y="3857"/>
                </a:lnTo>
                <a:cubicBezTo>
                  <a:pt x="9994" y="3682"/>
                  <a:pt x="9989" y="3508"/>
                  <a:pt x="9983" y="3333"/>
                </a:cubicBezTo>
                <a:close/>
              </a:path>
            </a:pathLst>
          </a:custGeom>
          <a:gradFill rotWithShape="1">
            <a:gsLst>
              <a:gs pos="0">
                <a:srgbClr val="00FFFF">
                  <a:alpha val="67000"/>
                </a:srgbClr>
              </a:gs>
              <a:gs pos="100000">
                <a:srgbClr val="00FFFF">
                  <a:gamma/>
                  <a:shade val="66275"/>
                  <a:invGamma/>
                  <a:alpha val="67999"/>
                </a:srgbClr>
              </a:gs>
            </a:gsLst>
            <a:path path="rect">
              <a:fillToRect l="50000" t="50000" r="50000" b="50000"/>
            </a:path>
          </a:gradFill>
          <a:ln w="9525">
            <a:solidFill>
              <a:srgbClr val="000000"/>
            </a:solidFill>
            <a:round/>
            <a:headEnd/>
            <a:tailEnd/>
          </a:ln>
        </p:spPr>
        <p:txBody>
          <a:bodyPr/>
          <a:lstStyle/>
          <a:p>
            <a:endParaRPr lang="en-GB" dirty="0"/>
          </a:p>
        </p:txBody>
      </p:sp>
      <p:sp>
        <p:nvSpPr>
          <p:cNvPr id="7" name="Freeform 23"/>
          <p:cNvSpPr>
            <a:spLocks/>
          </p:cNvSpPr>
          <p:nvPr/>
        </p:nvSpPr>
        <p:spPr bwMode="auto">
          <a:xfrm>
            <a:off x="1641475" y="4089053"/>
            <a:ext cx="165100" cy="255588"/>
          </a:xfrm>
          <a:custGeom>
            <a:avLst/>
            <a:gdLst/>
            <a:ahLst/>
            <a:cxnLst>
              <a:cxn ang="0">
                <a:pos x="0" y="0"/>
              </a:cxn>
              <a:cxn ang="0">
                <a:pos x="51" y="48"/>
              </a:cxn>
              <a:cxn ang="0">
                <a:pos x="78" y="96"/>
              </a:cxn>
              <a:cxn ang="0">
                <a:pos x="90" y="138"/>
              </a:cxn>
              <a:cxn ang="0">
                <a:pos x="93" y="177"/>
              </a:cxn>
            </a:cxnLst>
            <a:rect l="0" t="0" r="r" b="b"/>
            <a:pathLst>
              <a:path w="93" h="177">
                <a:moveTo>
                  <a:pt x="0" y="0"/>
                </a:moveTo>
                <a:cubicBezTo>
                  <a:pt x="19" y="16"/>
                  <a:pt x="38" y="32"/>
                  <a:pt x="51" y="48"/>
                </a:cubicBezTo>
                <a:cubicBezTo>
                  <a:pt x="64" y="64"/>
                  <a:pt x="71" y="81"/>
                  <a:pt x="78" y="96"/>
                </a:cubicBezTo>
                <a:cubicBezTo>
                  <a:pt x="85" y="111"/>
                  <a:pt x="88" y="125"/>
                  <a:pt x="90" y="138"/>
                </a:cubicBezTo>
                <a:cubicBezTo>
                  <a:pt x="92" y="151"/>
                  <a:pt x="92" y="164"/>
                  <a:pt x="93" y="177"/>
                </a:cubicBezTo>
              </a:path>
            </a:pathLst>
          </a:custGeom>
          <a:noFill/>
          <a:ln w="9525">
            <a:solidFill>
              <a:srgbClr val="000000"/>
            </a:solidFill>
            <a:round/>
            <a:headEnd/>
            <a:tailEnd/>
          </a:ln>
        </p:spPr>
        <p:txBody>
          <a:bodyPr/>
          <a:lstStyle/>
          <a:p>
            <a:endParaRPr lang="en-GB" dirty="0"/>
          </a:p>
        </p:txBody>
      </p:sp>
      <p:sp>
        <p:nvSpPr>
          <p:cNvPr id="8" name="Freeform 24"/>
          <p:cNvSpPr>
            <a:spLocks/>
          </p:cNvSpPr>
          <p:nvPr/>
        </p:nvSpPr>
        <p:spPr bwMode="auto">
          <a:xfrm>
            <a:off x="4068763" y="3777903"/>
            <a:ext cx="39688" cy="403225"/>
          </a:xfrm>
          <a:custGeom>
            <a:avLst/>
            <a:gdLst/>
            <a:ahLst/>
            <a:cxnLst>
              <a:cxn ang="0">
                <a:pos x="9" y="0"/>
              </a:cxn>
              <a:cxn ang="0">
                <a:pos x="21" y="87"/>
              </a:cxn>
              <a:cxn ang="0">
                <a:pos x="18" y="159"/>
              </a:cxn>
              <a:cxn ang="0">
                <a:pos x="12" y="219"/>
              </a:cxn>
              <a:cxn ang="0">
                <a:pos x="0" y="279"/>
              </a:cxn>
            </a:cxnLst>
            <a:rect l="0" t="0" r="r" b="b"/>
            <a:pathLst>
              <a:path w="22" h="279">
                <a:moveTo>
                  <a:pt x="9" y="0"/>
                </a:moveTo>
                <a:cubicBezTo>
                  <a:pt x="14" y="30"/>
                  <a:pt x="20" y="61"/>
                  <a:pt x="21" y="87"/>
                </a:cubicBezTo>
                <a:cubicBezTo>
                  <a:pt x="22" y="113"/>
                  <a:pt x="20" y="137"/>
                  <a:pt x="18" y="159"/>
                </a:cubicBezTo>
                <a:cubicBezTo>
                  <a:pt x="16" y="181"/>
                  <a:pt x="15" y="199"/>
                  <a:pt x="12" y="219"/>
                </a:cubicBezTo>
                <a:cubicBezTo>
                  <a:pt x="9" y="239"/>
                  <a:pt x="2" y="269"/>
                  <a:pt x="0" y="279"/>
                </a:cubicBezTo>
              </a:path>
            </a:pathLst>
          </a:custGeom>
          <a:noFill/>
          <a:ln w="9525">
            <a:solidFill>
              <a:srgbClr val="000000"/>
            </a:solidFill>
            <a:round/>
            <a:headEnd/>
            <a:tailEnd/>
          </a:ln>
        </p:spPr>
        <p:txBody>
          <a:bodyPr/>
          <a:lstStyle/>
          <a:p>
            <a:endParaRPr lang="en-GB" dirty="0"/>
          </a:p>
        </p:txBody>
      </p:sp>
      <p:sp>
        <p:nvSpPr>
          <p:cNvPr id="10" name="Freeform 26"/>
          <p:cNvSpPr>
            <a:spLocks/>
          </p:cNvSpPr>
          <p:nvPr/>
        </p:nvSpPr>
        <p:spPr bwMode="auto">
          <a:xfrm rot="20684692">
            <a:off x="1352550" y="4408140"/>
            <a:ext cx="346075" cy="34925"/>
          </a:xfrm>
          <a:custGeom>
            <a:avLst/>
            <a:gdLst/>
            <a:ahLst/>
            <a:cxnLst>
              <a:cxn ang="0">
                <a:pos x="195" y="3"/>
              </a:cxn>
              <a:cxn ang="0">
                <a:pos x="123" y="3"/>
              </a:cxn>
              <a:cxn ang="0">
                <a:pos x="63" y="3"/>
              </a:cxn>
              <a:cxn ang="0">
                <a:pos x="0" y="24"/>
              </a:cxn>
            </a:cxnLst>
            <a:rect l="0" t="0" r="r" b="b"/>
            <a:pathLst>
              <a:path w="195" h="24">
                <a:moveTo>
                  <a:pt x="195" y="3"/>
                </a:moveTo>
                <a:cubicBezTo>
                  <a:pt x="170" y="3"/>
                  <a:pt x="145" y="3"/>
                  <a:pt x="123" y="3"/>
                </a:cubicBezTo>
                <a:cubicBezTo>
                  <a:pt x="101" y="3"/>
                  <a:pt x="83" y="0"/>
                  <a:pt x="63" y="3"/>
                </a:cubicBezTo>
                <a:cubicBezTo>
                  <a:pt x="43" y="6"/>
                  <a:pt x="21" y="15"/>
                  <a:pt x="0" y="24"/>
                </a:cubicBezTo>
              </a:path>
            </a:pathLst>
          </a:custGeom>
          <a:noFill/>
          <a:ln w="9525">
            <a:solidFill>
              <a:srgbClr val="000000"/>
            </a:solidFill>
            <a:round/>
            <a:headEnd/>
            <a:tailEnd/>
          </a:ln>
        </p:spPr>
        <p:txBody>
          <a:bodyPr/>
          <a:lstStyle/>
          <a:p>
            <a:endParaRPr lang="en-GB" dirty="0"/>
          </a:p>
        </p:txBody>
      </p:sp>
      <p:sp>
        <p:nvSpPr>
          <p:cNvPr id="11" name="Freeform 27"/>
          <p:cNvSpPr>
            <a:spLocks/>
          </p:cNvSpPr>
          <p:nvPr/>
        </p:nvSpPr>
        <p:spPr bwMode="auto">
          <a:xfrm>
            <a:off x="4217988" y="3823940"/>
            <a:ext cx="2305050" cy="377825"/>
          </a:xfrm>
          <a:custGeom>
            <a:avLst/>
            <a:gdLst/>
            <a:ahLst/>
            <a:cxnLst>
              <a:cxn ang="0">
                <a:pos x="2764" y="324"/>
              </a:cxn>
              <a:cxn ang="0">
                <a:pos x="2417" y="440"/>
              </a:cxn>
              <a:cxn ang="0">
                <a:pos x="2351" y="420"/>
              </a:cxn>
              <a:cxn ang="0">
                <a:pos x="2027" y="351"/>
              </a:cxn>
              <a:cxn ang="0">
                <a:pos x="1733" y="276"/>
              </a:cxn>
              <a:cxn ang="0">
                <a:pos x="1444" y="187"/>
              </a:cxn>
              <a:cxn ang="0">
                <a:pos x="1283" y="146"/>
              </a:cxn>
              <a:cxn ang="0">
                <a:pos x="1084" y="106"/>
              </a:cxn>
              <a:cxn ang="0">
                <a:pos x="871" y="78"/>
              </a:cxn>
              <a:cxn ang="0">
                <a:pos x="684" y="61"/>
              </a:cxn>
              <a:cxn ang="0">
                <a:pos x="520" y="61"/>
              </a:cxn>
              <a:cxn ang="0">
                <a:pos x="357" y="54"/>
              </a:cxn>
              <a:cxn ang="0">
                <a:pos x="203" y="27"/>
              </a:cxn>
              <a:cxn ang="0">
                <a:pos x="89" y="14"/>
              </a:cxn>
              <a:cxn ang="0">
                <a:pos x="9" y="0"/>
              </a:cxn>
              <a:cxn ang="0">
                <a:pos x="9" y="315"/>
              </a:cxn>
              <a:cxn ang="0">
                <a:pos x="0" y="526"/>
              </a:cxn>
              <a:cxn ang="0">
                <a:pos x="187" y="547"/>
              </a:cxn>
              <a:cxn ang="0">
                <a:pos x="342" y="574"/>
              </a:cxn>
              <a:cxn ang="0">
                <a:pos x="423" y="581"/>
              </a:cxn>
              <a:cxn ang="0">
                <a:pos x="505" y="595"/>
              </a:cxn>
              <a:cxn ang="0">
                <a:pos x="3147" y="561"/>
              </a:cxn>
              <a:cxn ang="0">
                <a:pos x="3162" y="522"/>
              </a:cxn>
              <a:cxn ang="0">
                <a:pos x="3140" y="479"/>
              </a:cxn>
              <a:cxn ang="0">
                <a:pos x="2997" y="404"/>
              </a:cxn>
              <a:cxn ang="0">
                <a:pos x="2922" y="344"/>
              </a:cxn>
              <a:cxn ang="0">
                <a:pos x="2822" y="317"/>
              </a:cxn>
              <a:cxn ang="0">
                <a:pos x="2748" y="324"/>
              </a:cxn>
            </a:cxnLst>
            <a:rect l="0" t="0" r="r" b="b"/>
            <a:pathLst>
              <a:path w="3162" h="595">
                <a:moveTo>
                  <a:pt x="2764" y="324"/>
                </a:moveTo>
                <a:lnTo>
                  <a:pt x="2417" y="440"/>
                </a:lnTo>
                <a:lnTo>
                  <a:pt x="2351" y="420"/>
                </a:lnTo>
                <a:lnTo>
                  <a:pt x="2027" y="351"/>
                </a:lnTo>
                <a:lnTo>
                  <a:pt x="1733" y="276"/>
                </a:lnTo>
                <a:lnTo>
                  <a:pt x="1444" y="187"/>
                </a:lnTo>
                <a:cubicBezTo>
                  <a:pt x="1384" y="174"/>
                  <a:pt x="1343" y="160"/>
                  <a:pt x="1283" y="146"/>
                </a:cubicBezTo>
                <a:cubicBezTo>
                  <a:pt x="1223" y="131"/>
                  <a:pt x="1152" y="117"/>
                  <a:pt x="1084" y="106"/>
                </a:cubicBezTo>
                <a:lnTo>
                  <a:pt x="871" y="78"/>
                </a:lnTo>
                <a:lnTo>
                  <a:pt x="684" y="61"/>
                </a:lnTo>
                <a:lnTo>
                  <a:pt x="520" y="61"/>
                </a:lnTo>
                <a:lnTo>
                  <a:pt x="357" y="54"/>
                </a:lnTo>
                <a:lnTo>
                  <a:pt x="203" y="27"/>
                </a:lnTo>
                <a:lnTo>
                  <a:pt x="89" y="14"/>
                </a:lnTo>
                <a:lnTo>
                  <a:pt x="9" y="0"/>
                </a:lnTo>
                <a:lnTo>
                  <a:pt x="9" y="315"/>
                </a:lnTo>
                <a:lnTo>
                  <a:pt x="0" y="526"/>
                </a:lnTo>
                <a:lnTo>
                  <a:pt x="187" y="547"/>
                </a:lnTo>
                <a:lnTo>
                  <a:pt x="342" y="574"/>
                </a:lnTo>
                <a:lnTo>
                  <a:pt x="423" y="581"/>
                </a:lnTo>
                <a:lnTo>
                  <a:pt x="505" y="595"/>
                </a:lnTo>
                <a:lnTo>
                  <a:pt x="3147" y="561"/>
                </a:lnTo>
                <a:lnTo>
                  <a:pt x="3162" y="522"/>
                </a:lnTo>
                <a:lnTo>
                  <a:pt x="3140" y="479"/>
                </a:lnTo>
                <a:lnTo>
                  <a:pt x="2997" y="404"/>
                </a:lnTo>
                <a:lnTo>
                  <a:pt x="2922" y="344"/>
                </a:lnTo>
                <a:lnTo>
                  <a:pt x="2822" y="317"/>
                </a:lnTo>
                <a:lnTo>
                  <a:pt x="2748" y="324"/>
                </a:lnTo>
              </a:path>
            </a:pathLst>
          </a:custGeom>
          <a:gradFill rotWithShape="1">
            <a:gsLst>
              <a:gs pos="0">
                <a:srgbClr val="FFD9B3">
                  <a:gamma/>
                  <a:shade val="85882"/>
                  <a:invGamma/>
                </a:srgbClr>
              </a:gs>
              <a:gs pos="50000">
                <a:srgbClr val="FFD9B3"/>
              </a:gs>
              <a:gs pos="100000">
                <a:srgbClr val="FFD9B3">
                  <a:gamma/>
                  <a:shade val="85882"/>
                  <a:invGamma/>
                </a:srgbClr>
              </a:gs>
            </a:gsLst>
            <a:lin ang="5400000" scaled="1"/>
          </a:gradFill>
          <a:ln w="9525">
            <a:solidFill>
              <a:srgbClr val="000000"/>
            </a:solidFill>
            <a:round/>
            <a:headEnd/>
            <a:tailEnd/>
          </a:ln>
        </p:spPr>
        <p:txBody>
          <a:bodyPr/>
          <a:lstStyle/>
          <a:p>
            <a:endParaRPr lang="en-GB" dirty="0"/>
          </a:p>
        </p:txBody>
      </p:sp>
      <p:sp>
        <p:nvSpPr>
          <p:cNvPr id="60" name="Freeform 23"/>
          <p:cNvSpPr>
            <a:spLocks/>
          </p:cNvSpPr>
          <p:nvPr/>
        </p:nvSpPr>
        <p:spPr bwMode="auto">
          <a:xfrm rot="21434851">
            <a:off x="895350" y="4109194"/>
            <a:ext cx="1936750" cy="658812"/>
          </a:xfrm>
          <a:custGeom>
            <a:avLst/>
            <a:gdLst/>
            <a:ahLst/>
            <a:cxnLst>
              <a:cxn ang="0">
                <a:pos x="362" y="0"/>
              </a:cxn>
              <a:cxn ang="0">
                <a:pos x="260" y="78"/>
              </a:cxn>
              <a:cxn ang="0">
                <a:pos x="185" y="147"/>
              </a:cxn>
              <a:cxn ang="0">
                <a:pos x="99" y="240"/>
              </a:cxn>
              <a:cxn ang="0">
                <a:pos x="49" y="286"/>
              </a:cxn>
              <a:cxn ang="0">
                <a:pos x="20" y="331"/>
              </a:cxn>
              <a:cxn ang="0">
                <a:pos x="0" y="357"/>
              </a:cxn>
              <a:cxn ang="0">
                <a:pos x="11" y="397"/>
              </a:cxn>
              <a:cxn ang="0">
                <a:pos x="57" y="403"/>
              </a:cxn>
              <a:cxn ang="0">
                <a:pos x="105" y="404"/>
              </a:cxn>
              <a:cxn ang="0">
                <a:pos x="157" y="412"/>
              </a:cxn>
              <a:cxn ang="0">
                <a:pos x="272" y="415"/>
              </a:cxn>
              <a:cxn ang="0">
                <a:pos x="434" y="399"/>
              </a:cxn>
              <a:cxn ang="0">
                <a:pos x="617" y="354"/>
              </a:cxn>
              <a:cxn ang="0">
                <a:pos x="770" y="313"/>
              </a:cxn>
              <a:cxn ang="0">
                <a:pos x="904" y="271"/>
              </a:cxn>
              <a:cxn ang="0">
                <a:pos x="1008" y="235"/>
              </a:cxn>
              <a:cxn ang="0">
                <a:pos x="1058" y="223"/>
              </a:cxn>
              <a:cxn ang="0">
                <a:pos x="1110" y="215"/>
              </a:cxn>
              <a:cxn ang="0">
                <a:pos x="1220" y="197"/>
              </a:cxn>
              <a:cxn ang="0">
                <a:pos x="1080" y="149"/>
              </a:cxn>
              <a:cxn ang="0">
                <a:pos x="1066" y="123"/>
              </a:cxn>
              <a:cxn ang="0">
                <a:pos x="808" y="127"/>
              </a:cxn>
              <a:cxn ang="0">
                <a:pos x="626" y="135"/>
              </a:cxn>
              <a:cxn ang="0">
                <a:pos x="528" y="149"/>
              </a:cxn>
              <a:cxn ang="0">
                <a:pos x="480" y="161"/>
              </a:cxn>
              <a:cxn ang="0">
                <a:pos x="460" y="100"/>
              </a:cxn>
              <a:cxn ang="0">
                <a:pos x="422" y="58"/>
              </a:cxn>
              <a:cxn ang="0">
                <a:pos x="362" y="0"/>
              </a:cxn>
            </a:cxnLst>
            <a:rect l="0" t="0" r="r" b="b"/>
            <a:pathLst>
              <a:path w="1220" h="415">
                <a:moveTo>
                  <a:pt x="362" y="0"/>
                </a:moveTo>
                <a:lnTo>
                  <a:pt x="260" y="78"/>
                </a:lnTo>
                <a:lnTo>
                  <a:pt x="185" y="147"/>
                </a:lnTo>
                <a:lnTo>
                  <a:pt x="99" y="240"/>
                </a:lnTo>
                <a:lnTo>
                  <a:pt x="49" y="286"/>
                </a:lnTo>
                <a:lnTo>
                  <a:pt x="20" y="331"/>
                </a:lnTo>
                <a:lnTo>
                  <a:pt x="0" y="357"/>
                </a:lnTo>
                <a:lnTo>
                  <a:pt x="11" y="397"/>
                </a:lnTo>
                <a:lnTo>
                  <a:pt x="57" y="403"/>
                </a:lnTo>
                <a:lnTo>
                  <a:pt x="105" y="404"/>
                </a:lnTo>
                <a:lnTo>
                  <a:pt x="157" y="412"/>
                </a:lnTo>
                <a:lnTo>
                  <a:pt x="272" y="415"/>
                </a:lnTo>
                <a:lnTo>
                  <a:pt x="434" y="399"/>
                </a:lnTo>
                <a:lnTo>
                  <a:pt x="617" y="354"/>
                </a:lnTo>
                <a:lnTo>
                  <a:pt x="770" y="313"/>
                </a:lnTo>
                <a:lnTo>
                  <a:pt x="904" y="271"/>
                </a:lnTo>
                <a:lnTo>
                  <a:pt x="1008" y="235"/>
                </a:lnTo>
                <a:lnTo>
                  <a:pt x="1058" y="223"/>
                </a:lnTo>
                <a:lnTo>
                  <a:pt x="1110" y="215"/>
                </a:lnTo>
                <a:lnTo>
                  <a:pt x="1220" y="197"/>
                </a:lnTo>
                <a:lnTo>
                  <a:pt x="1080" y="149"/>
                </a:lnTo>
                <a:lnTo>
                  <a:pt x="1066" y="123"/>
                </a:lnTo>
                <a:lnTo>
                  <a:pt x="808" y="127"/>
                </a:lnTo>
                <a:lnTo>
                  <a:pt x="626" y="135"/>
                </a:lnTo>
                <a:lnTo>
                  <a:pt x="528" y="149"/>
                </a:lnTo>
                <a:lnTo>
                  <a:pt x="480" y="161"/>
                </a:lnTo>
                <a:lnTo>
                  <a:pt x="460" y="100"/>
                </a:lnTo>
                <a:lnTo>
                  <a:pt x="422" y="58"/>
                </a:lnTo>
                <a:lnTo>
                  <a:pt x="362" y="0"/>
                </a:lnTo>
                <a:close/>
              </a:path>
            </a:pathLst>
          </a:custGeom>
          <a:gradFill rotWithShape="1">
            <a:gsLst>
              <a:gs pos="0">
                <a:srgbClr val="FFD9B3">
                  <a:gamma/>
                  <a:shade val="85882"/>
                  <a:invGamma/>
                </a:srgbClr>
              </a:gs>
              <a:gs pos="50000">
                <a:srgbClr val="FFD9B3"/>
              </a:gs>
              <a:gs pos="100000">
                <a:srgbClr val="FFD9B3">
                  <a:gamma/>
                  <a:shade val="85882"/>
                  <a:invGamma/>
                </a:srgbClr>
              </a:gs>
            </a:gsLst>
            <a:lin ang="5400000" scaled="1"/>
          </a:gradFill>
          <a:ln w="9525">
            <a:solidFill>
              <a:srgbClr val="000000"/>
            </a:solidFill>
            <a:round/>
            <a:headEnd/>
            <a:tailEnd/>
          </a:ln>
        </p:spPr>
        <p:txBody>
          <a:bodyPr/>
          <a:lstStyle/>
          <a:p>
            <a:endParaRPr lang="en-GB" dirty="0"/>
          </a:p>
        </p:txBody>
      </p:sp>
      <p:sp>
        <p:nvSpPr>
          <p:cNvPr id="12" name="Freeform 32"/>
          <p:cNvSpPr>
            <a:spLocks/>
          </p:cNvSpPr>
          <p:nvPr/>
        </p:nvSpPr>
        <p:spPr bwMode="auto">
          <a:xfrm>
            <a:off x="6142038" y="4358928"/>
            <a:ext cx="282575" cy="57150"/>
          </a:xfrm>
          <a:custGeom>
            <a:avLst/>
            <a:gdLst/>
            <a:ahLst/>
            <a:cxnLst>
              <a:cxn ang="0">
                <a:pos x="0" y="6"/>
              </a:cxn>
              <a:cxn ang="0">
                <a:pos x="210" y="57"/>
              </a:cxn>
              <a:cxn ang="0">
                <a:pos x="237" y="45"/>
              </a:cxn>
              <a:cxn ang="0">
                <a:pos x="252" y="16"/>
              </a:cxn>
              <a:cxn ang="0">
                <a:pos x="225" y="0"/>
              </a:cxn>
              <a:cxn ang="0">
                <a:pos x="0" y="6"/>
              </a:cxn>
            </a:cxnLst>
            <a:rect l="0" t="0" r="r" b="b"/>
            <a:pathLst>
              <a:path w="252" h="57">
                <a:moveTo>
                  <a:pt x="0" y="6"/>
                </a:moveTo>
                <a:lnTo>
                  <a:pt x="210" y="57"/>
                </a:lnTo>
                <a:lnTo>
                  <a:pt x="237" y="45"/>
                </a:lnTo>
                <a:lnTo>
                  <a:pt x="252" y="16"/>
                </a:lnTo>
                <a:lnTo>
                  <a:pt x="225" y="0"/>
                </a:lnTo>
                <a:lnTo>
                  <a:pt x="0" y="6"/>
                </a:lnTo>
                <a:close/>
              </a:path>
            </a:pathLst>
          </a:custGeom>
          <a:solidFill>
            <a:srgbClr val="FFD9B3"/>
          </a:solidFill>
          <a:ln w="9525">
            <a:solidFill>
              <a:srgbClr val="000000"/>
            </a:solidFill>
            <a:round/>
            <a:headEnd/>
            <a:tailEnd/>
          </a:ln>
        </p:spPr>
        <p:txBody>
          <a:bodyPr/>
          <a:lstStyle/>
          <a:p>
            <a:endParaRPr lang="en-GB" dirty="0"/>
          </a:p>
        </p:txBody>
      </p:sp>
      <p:sp>
        <p:nvSpPr>
          <p:cNvPr id="13" name="Freeform 39"/>
          <p:cNvSpPr>
            <a:spLocks/>
          </p:cNvSpPr>
          <p:nvPr/>
        </p:nvSpPr>
        <p:spPr bwMode="auto">
          <a:xfrm>
            <a:off x="6315075" y="4081115"/>
            <a:ext cx="150813" cy="30163"/>
          </a:xfrm>
          <a:custGeom>
            <a:avLst/>
            <a:gdLst/>
            <a:ahLst/>
            <a:cxnLst>
              <a:cxn ang="0">
                <a:pos x="0" y="17"/>
              </a:cxn>
              <a:cxn ang="0">
                <a:pos x="96" y="5"/>
              </a:cxn>
              <a:cxn ang="0">
                <a:pos x="207" y="47"/>
              </a:cxn>
            </a:cxnLst>
            <a:rect l="0" t="0" r="r" b="b"/>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14" name="Freeform 40"/>
          <p:cNvSpPr>
            <a:spLocks/>
          </p:cNvSpPr>
          <p:nvPr/>
        </p:nvSpPr>
        <p:spPr bwMode="auto">
          <a:xfrm>
            <a:off x="6265863" y="4052540"/>
            <a:ext cx="150813" cy="30163"/>
          </a:xfrm>
          <a:custGeom>
            <a:avLst/>
            <a:gdLst/>
            <a:ahLst/>
            <a:cxnLst>
              <a:cxn ang="0">
                <a:pos x="0" y="17"/>
              </a:cxn>
              <a:cxn ang="0">
                <a:pos x="96" y="5"/>
              </a:cxn>
              <a:cxn ang="0">
                <a:pos x="207" y="47"/>
              </a:cxn>
            </a:cxnLst>
            <a:rect l="0" t="0" r="r" b="b"/>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grpSp>
        <p:nvGrpSpPr>
          <p:cNvPr id="15" name="Group 51"/>
          <p:cNvGrpSpPr>
            <a:grpSpLocks/>
          </p:cNvGrpSpPr>
          <p:nvPr/>
        </p:nvGrpSpPr>
        <p:grpSpPr bwMode="auto">
          <a:xfrm rot="195475">
            <a:off x="2343150" y="3671540"/>
            <a:ext cx="1106488" cy="781050"/>
            <a:chOff x="1504" y="2516"/>
            <a:chExt cx="697" cy="492"/>
          </a:xfrm>
        </p:grpSpPr>
        <p:sp>
          <p:nvSpPr>
            <p:cNvPr id="16" name="Freeform 52"/>
            <p:cNvSpPr>
              <a:spLocks/>
            </p:cNvSpPr>
            <p:nvPr/>
          </p:nvSpPr>
          <p:spPr bwMode="auto">
            <a:xfrm rot="22463057">
              <a:off x="1942" y="2680"/>
              <a:ext cx="259" cy="328"/>
            </a:xfrm>
            <a:custGeom>
              <a:avLst/>
              <a:gdLst/>
              <a:ahLst/>
              <a:cxnLst>
                <a:cxn ang="0">
                  <a:pos x="145" y="9"/>
                </a:cxn>
                <a:cxn ang="0">
                  <a:pos x="166" y="57"/>
                </a:cxn>
                <a:cxn ang="0">
                  <a:pos x="178" y="108"/>
                </a:cxn>
                <a:cxn ang="0">
                  <a:pos x="184" y="138"/>
                </a:cxn>
                <a:cxn ang="0">
                  <a:pos x="205" y="156"/>
                </a:cxn>
                <a:cxn ang="0">
                  <a:pos x="229" y="177"/>
                </a:cxn>
                <a:cxn ang="0">
                  <a:pos x="232" y="207"/>
                </a:cxn>
                <a:cxn ang="0">
                  <a:pos x="202" y="234"/>
                </a:cxn>
                <a:cxn ang="0">
                  <a:pos x="169" y="255"/>
                </a:cxn>
                <a:cxn ang="0">
                  <a:pos x="136" y="297"/>
                </a:cxn>
                <a:cxn ang="0">
                  <a:pos x="106" y="333"/>
                </a:cxn>
                <a:cxn ang="0">
                  <a:pos x="73" y="354"/>
                </a:cxn>
                <a:cxn ang="0">
                  <a:pos x="43" y="357"/>
                </a:cxn>
                <a:cxn ang="0">
                  <a:pos x="37" y="360"/>
                </a:cxn>
                <a:cxn ang="0">
                  <a:pos x="1" y="336"/>
                </a:cxn>
                <a:cxn ang="0">
                  <a:pos x="1" y="162"/>
                </a:cxn>
                <a:cxn ang="0">
                  <a:pos x="31" y="0"/>
                </a:cxn>
                <a:cxn ang="0">
                  <a:pos x="145" y="9"/>
                </a:cxn>
              </a:cxnLst>
              <a:rect l="0" t="0" r="r" b="b"/>
              <a:pathLst>
                <a:path w="232" h="360">
                  <a:moveTo>
                    <a:pt x="145" y="9"/>
                  </a:moveTo>
                  <a:lnTo>
                    <a:pt x="166" y="57"/>
                  </a:lnTo>
                  <a:lnTo>
                    <a:pt x="178" y="108"/>
                  </a:lnTo>
                  <a:lnTo>
                    <a:pt x="184" y="138"/>
                  </a:lnTo>
                  <a:lnTo>
                    <a:pt x="205" y="156"/>
                  </a:lnTo>
                  <a:lnTo>
                    <a:pt x="229" y="177"/>
                  </a:lnTo>
                  <a:lnTo>
                    <a:pt x="232" y="207"/>
                  </a:lnTo>
                  <a:lnTo>
                    <a:pt x="202" y="234"/>
                  </a:lnTo>
                  <a:lnTo>
                    <a:pt x="169" y="255"/>
                  </a:lnTo>
                  <a:lnTo>
                    <a:pt x="136" y="297"/>
                  </a:lnTo>
                  <a:lnTo>
                    <a:pt x="106" y="333"/>
                  </a:lnTo>
                  <a:cubicBezTo>
                    <a:pt x="95" y="340"/>
                    <a:pt x="85" y="349"/>
                    <a:pt x="73" y="354"/>
                  </a:cubicBezTo>
                  <a:cubicBezTo>
                    <a:pt x="64" y="358"/>
                    <a:pt x="53" y="355"/>
                    <a:pt x="43" y="357"/>
                  </a:cubicBezTo>
                  <a:cubicBezTo>
                    <a:pt x="41" y="357"/>
                    <a:pt x="39" y="359"/>
                    <a:pt x="37" y="360"/>
                  </a:cubicBezTo>
                  <a:cubicBezTo>
                    <a:pt x="0" y="338"/>
                    <a:pt x="1" y="353"/>
                    <a:pt x="1" y="336"/>
                  </a:cubicBezTo>
                  <a:lnTo>
                    <a:pt x="1" y="162"/>
                  </a:lnTo>
                  <a:lnTo>
                    <a:pt x="31" y="0"/>
                  </a:lnTo>
                  <a:lnTo>
                    <a:pt x="145" y="9"/>
                  </a:lnTo>
                  <a:close/>
                </a:path>
              </a:pathLst>
            </a:custGeom>
            <a:gradFill rotWithShape="1">
              <a:gsLst>
                <a:gs pos="0">
                  <a:srgbClr val="FFD9B3">
                    <a:gamma/>
                    <a:shade val="85882"/>
                    <a:invGamma/>
                  </a:srgbClr>
                </a:gs>
                <a:gs pos="50000">
                  <a:srgbClr val="FFD9B3"/>
                </a:gs>
                <a:gs pos="100000">
                  <a:srgbClr val="FFD9B3">
                    <a:gamma/>
                    <a:shade val="85882"/>
                    <a:invGamma/>
                  </a:srgbClr>
                </a:gs>
              </a:gsLst>
              <a:lin ang="5400000" scaled="1"/>
            </a:gradFill>
            <a:ln w="9525">
              <a:solidFill>
                <a:srgbClr val="000000"/>
              </a:solidFill>
              <a:round/>
              <a:headEnd/>
              <a:tailEnd/>
            </a:ln>
          </p:spPr>
          <p:txBody>
            <a:bodyPr/>
            <a:lstStyle/>
            <a:p>
              <a:endParaRPr lang="en-GB" dirty="0"/>
            </a:p>
          </p:txBody>
        </p:sp>
        <p:sp>
          <p:nvSpPr>
            <p:cNvPr id="17" name="Freeform 53"/>
            <p:cNvSpPr>
              <a:spLocks/>
            </p:cNvSpPr>
            <p:nvPr/>
          </p:nvSpPr>
          <p:spPr bwMode="auto">
            <a:xfrm rot="22353651">
              <a:off x="1504" y="2516"/>
              <a:ext cx="610" cy="474"/>
            </a:xfrm>
            <a:custGeom>
              <a:avLst/>
              <a:gdLst/>
              <a:ahLst/>
              <a:cxnLst>
                <a:cxn ang="0">
                  <a:pos x="249" y="0"/>
                </a:cxn>
                <a:cxn ang="0">
                  <a:pos x="186" y="9"/>
                </a:cxn>
                <a:cxn ang="0">
                  <a:pos x="129" y="33"/>
                </a:cxn>
                <a:cxn ang="0">
                  <a:pos x="84" y="63"/>
                </a:cxn>
                <a:cxn ang="0">
                  <a:pos x="48" y="111"/>
                </a:cxn>
                <a:cxn ang="0">
                  <a:pos x="21" y="162"/>
                </a:cxn>
                <a:cxn ang="0">
                  <a:pos x="0" y="252"/>
                </a:cxn>
                <a:cxn ang="0">
                  <a:pos x="3" y="309"/>
                </a:cxn>
                <a:cxn ang="0">
                  <a:pos x="18" y="366"/>
                </a:cxn>
                <a:cxn ang="0">
                  <a:pos x="72" y="426"/>
                </a:cxn>
                <a:cxn ang="0">
                  <a:pos x="123" y="462"/>
                </a:cxn>
                <a:cxn ang="0">
                  <a:pos x="183" y="498"/>
                </a:cxn>
                <a:cxn ang="0">
                  <a:pos x="267" y="519"/>
                </a:cxn>
                <a:cxn ang="0">
                  <a:pos x="327" y="516"/>
                </a:cxn>
                <a:cxn ang="0">
                  <a:pos x="381" y="498"/>
                </a:cxn>
                <a:cxn ang="0">
                  <a:pos x="429" y="471"/>
                </a:cxn>
                <a:cxn ang="0">
                  <a:pos x="402" y="435"/>
                </a:cxn>
                <a:cxn ang="0">
                  <a:pos x="420" y="384"/>
                </a:cxn>
                <a:cxn ang="0">
                  <a:pos x="459" y="330"/>
                </a:cxn>
                <a:cxn ang="0">
                  <a:pos x="447" y="273"/>
                </a:cxn>
                <a:cxn ang="0">
                  <a:pos x="426" y="234"/>
                </a:cxn>
                <a:cxn ang="0">
                  <a:pos x="432" y="162"/>
                </a:cxn>
                <a:cxn ang="0">
                  <a:pos x="468" y="114"/>
                </a:cxn>
                <a:cxn ang="0">
                  <a:pos x="492" y="111"/>
                </a:cxn>
                <a:cxn ang="0">
                  <a:pos x="546" y="123"/>
                </a:cxn>
                <a:cxn ang="0">
                  <a:pos x="483" y="57"/>
                </a:cxn>
                <a:cxn ang="0">
                  <a:pos x="411" y="18"/>
                </a:cxn>
                <a:cxn ang="0">
                  <a:pos x="312" y="0"/>
                </a:cxn>
                <a:cxn ang="0">
                  <a:pos x="249" y="0"/>
                </a:cxn>
              </a:cxnLst>
              <a:rect l="0" t="0" r="r" b="b"/>
              <a:pathLst>
                <a:path w="546" h="519">
                  <a:moveTo>
                    <a:pt x="249" y="0"/>
                  </a:moveTo>
                  <a:lnTo>
                    <a:pt x="186" y="9"/>
                  </a:lnTo>
                  <a:lnTo>
                    <a:pt x="129" y="33"/>
                  </a:lnTo>
                  <a:lnTo>
                    <a:pt x="84" y="63"/>
                  </a:lnTo>
                  <a:lnTo>
                    <a:pt x="48" y="111"/>
                  </a:lnTo>
                  <a:lnTo>
                    <a:pt x="21" y="162"/>
                  </a:lnTo>
                  <a:lnTo>
                    <a:pt x="0" y="252"/>
                  </a:lnTo>
                  <a:lnTo>
                    <a:pt x="3" y="309"/>
                  </a:lnTo>
                  <a:lnTo>
                    <a:pt x="18" y="366"/>
                  </a:lnTo>
                  <a:cubicBezTo>
                    <a:pt x="30" y="385"/>
                    <a:pt x="54" y="412"/>
                    <a:pt x="72" y="426"/>
                  </a:cubicBezTo>
                  <a:cubicBezTo>
                    <a:pt x="89" y="442"/>
                    <a:pt x="105" y="450"/>
                    <a:pt x="123" y="462"/>
                  </a:cubicBezTo>
                  <a:lnTo>
                    <a:pt x="183" y="498"/>
                  </a:lnTo>
                  <a:lnTo>
                    <a:pt x="267" y="519"/>
                  </a:lnTo>
                  <a:lnTo>
                    <a:pt x="327" y="516"/>
                  </a:lnTo>
                  <a:lnTo>
                    <a:pt x="381" y="498"/>
                  </a:lnTo>
                  <a:lnTo>
                    <a:pt x="429" y="471"/>
                  </a:lnTo>
                  <a:lnTo>
                    <a:pt x="402" y="435"/>
                  </a:lnTo>
                  <a:lnTo>
                    <a:pt x="420" y="384"/>
                  </a:lnTo>
                  <a:lnTo>
                    <a:pt x="459" y="330"/>
                  </a:lnTo>
                  <a:lnTo>
                    <a:pt x="447" y="273"/>
                  </a:lnTo>
                  <a:lnTo>
                    <a:pt x="426" y="234"/>
                  </a:lnTo>
                  <a:lnTo>
                    <a:pt x="432" y="162"/>
                  </a:lnTo>
                  <a:lnTo>
                    <a:pt x="468" y="114"/>
                  </a:lnTo>
                  <a:lnTo>
                    <a:pt x="492" y="111"/>
                  </a:lnTo>
                  <a:lnTo>
                    <a:pt x="546" y="123"/>
                  </a:lnTo>
                  <a:lnTo>
                    <a:pt x="483" y="57"/>
                  </a:lnTo>
                  <a:lnTo>
                    <a:pt x="411" y="18"/>
                  </a:lnTo>
                  <a:lnTo>
                    <a:pt x="312" y="0"/>
                  </a:lnTo>
                  <a:lnTo>
                    <a:pt x="249" y="0"/>
                  </a:lnTo>
                  <a:close/>
                </a:path>
              </a:pathLst>
            </a:custGeom>
            <a:gradFill rotWithShape="1">
              <a:gsLst>
                <a:gs pos="0">
                  <a:srgbClr val="C0C0C0"/>
                </a:gs>
                <a:gs pos="100000">
                  <a:srgbClr val="C0C0C0">
                    <a:gamma/>
                    <a:shade val="66275"/>
                    <a:invGamma/>
                  </a:srgbClr>
                </a:gs>
              </a:gsLst>
              <a:path path="rect">
                <a:fillToRect l="50000" t="50000" r="50000" b="50000"/>
              </a:path>
            </a:gradFill>
            <a:ln w="9525">
              <a:solidFill>
                <a:srgbClr val="000000"/>
              </a:solidFill>
              <a:round/>
              <a:headEnd/>
              <a:tailEnd/>
            </a:ln>
          </p:spPr>
          <p:txBody>
            <a:bodyPr/>
            <a:lstStyle/>
            <a:p>
              <a:endParaRPr lang="en-GB" dirty="0"/>
            </a:p>
          </p:txBody>
        </p:sp>
      </p:grpSp>
      <p:sp>
        <p:nvSpPr>
          <p:cNvPr id="18" name="Freeform 46"/>
          <p:cNvSpPr>
            <a:spLocks/>
          </p:cNvSpPr>
          <p:nvPr/>
        </p:nvSpPr>
        <p:spPr bwMode="auto">
          <a:xfrm>
            <a:off x="2559050" y="4249390"/>
            <a:ext cx="708025" cy="177800"/>
          </a:xfrm>
          <a:custGeom>
            <a:avLst/>
            <a:gdLst/>
            <a:ahLst/>
            <a:cxnLst>
              <a:cxn ang="0">
                <a:pos x="389" y="0"/>
              </a:cxn>
              <a:cxn ang="0">
                <a:pos x="419" y="4"/>
              </a:cxn>
              <a:cxn ang="0">
                <a:pos x="446" y="24"/>
              </a:cxn>
              <a:cxn ang="0">
                <a:pos x="436" y="48"/>
              </a:cxn>
              <a:cxn ang="0">
                <a:pos x="415" y="57"/>
              </a:cxn>
              <a:cxn ang="0">
                <a:pos x="358" y="70"/>
              </a:cxn>
              <a:cxn ang="0">
                <a:pos x="298" y="84"/>
              </a:cxn>
              <a:cxn ang="0">
                <a:pos x="166" y="112"/>
              </a:cxn>
              <a:cxn ang="0">
                <a:pos x="72" y="84"/>
              </a:cxn>
              <a:cxn ang="0">
                <a:pos x="30" y="58"/>
              </a:cxn>
              <a:cxn ang="0">
                <a:pos x="0" y="42"/>
              </a:cxn>
              <a:cxn ang="0">
                <a:pos x="68" y="48"/>
              </a:cxn>
              <a:cxn ang="0">
                <a:pos x="104" y="40"/>
              </a:cxn>
              <a:cxn ang="0">
                <a:pos x="184" y="18"/>
              </a:cxn>
              <a:cxn ang="0">
                <a:pos x="290" y="20"/>
              </a:cxn>
              <a:cxn ang="0">
                <a:pos x="352" y="24"/>
              </a:cxn>
              <a:cxn ang="0">
                <a:pos x="374" y="17"/>
              </a:cxn>
              <a:cxn ang="0">
                <a:pos x="389" y="0"/>
              </a:cxn>
            </a:cxnLst>
            <a:rect l="0" t="0" r="r" b="b"/>
            <a:pathLst>
              <a:path w="446" h="112">
                <a:moveTo>
                  <a:pt x="389" y="0"/>
                </a:moveTo>
                <a:lnTo>
                  <a:pt x="419" y="4"/>
                </a:lnTo>
                <a:lnTo>
                  <a:pt x="446" y="24"/>
                </a:lnTo>
                <a:lnTo>
                  <a:pt x="436" y="48"/>
                </a:lnTo>
                <a:lnTo>
                  <a:pt x="415" y="57"/>
                </a:lnTo>
                <a:lnTo>
                  <a:pt x="358" y="70"/>
                </a:lnTo>
                <a:lnTo>
                  <a:pt x="298" y="84"/>
                </a:lnTo>
                <a:lnTo>
                  <a:pt x="166" y="112"/>
                </a:lnTo>
                <a:lnTo>
                  <a:pt x="72" y="84"/>
                </a:lnTo>
                <a:lnTo>
                  <a:pt x="30" y="58"/>
                </a:lnTo>
                <a:lnTo>
                  <a:pt x="0" y="42"/>
                </a:lnTo>
                <a:cubicBezTo>
                  <a:pt x="6" y="39"/>
                  <a:pt x="48" y="49"/>
                  <a:pt x="68" y="48"/>
                </a:cubicBezTo>
                <a:cubicBezTo>
                  <a:pt x="85" y="48"/>
                  <a:pt x="85" y="45"/>
                  <a:pt x="104" y="40"/>
                </a:cubicBezTo>
                <a:cubicBezTo>
                  <a:pt x="123" y="35"/>
                  <a:pt x="153" y="21"/>
                  <a:pt x="184" y="18"/>
                </a:cubicBezTo>
                <a:cubicBezTo>
                  <a:pt x="215" y="15"/>
                  <a:pt x="262" y="19"/>
                  <a:pt x="290" y="20"/>
                </a:cubicBezTo>
                <a:cubicBezTo>
                  <a:pt x="318" y="21"/>
                  <a:pt x="338" y="24"/>
                  <a:pt x="352" y="24"/>
                </a:cubicBezTo>
                <a:lnTo>
                  <a:pt x="374" y="17"/>
                </a:lnTo>
                <a:lnTo>
                  <a:pt x="389" y="0"/>
                </a:lnTo>
                <a:close/>
              </a:path>
            </a:pathLst>
          </a:custGeom>
          <a:gradFill rotWithShape="1">
            <a:gsLst>
              <a:gs pos="0">
                <a:srgbClr val="FFD1A3">
                  <a:alpha val="72000"/>
                </a:srgbClr>
              </a:gs>
              <a:gs pos="100000">
                <a:srgbClr val="FFD1A3">
                  <a:gamma/>
                  <a:tint val="95294"/>
                  <a:invGamma/>
                  <a:alpha val="64000"/>
                </a:srgbClr>
              </a:gs>
            </a:gsLst>
            <a:lin ang="5400000" scaled="1"/>
          </a:gradFill>
          <a:ln w="9525" cap="rnd">
            <a:solidFill>
              <a:srgbClr val="000000"/>
            </a:solidFill>
            <a:prstDash val="sysDot"/>
            <a:round/>
            <a:headEnd/>
            <a:tailEnd/>
          </a:ln>
        </p:spPr>
        <p:txBody>
          <a:bodyPr/>
          <a:lstStyle/>
          <a:p>
            <a:endParaRPr lang="en-GB" dirty="0"/>
          </a:p>
        </p:txBody>
      </p:sp>
      <p:grpSp>
        <p:nvGrpSpPr>
          <p:cNvPr id="20" name="Group 58"/>
          <p:cNvGrpSpPr>
            <a:grpSpLocks/>
          </p:cNvGrpSpPr>
          <p:nvPr/>
        </p:nvGrpSpPr>
        <p:grpSpPr bwMode="auto">
          <a:xfrm rot="270801">
            <a:off x="3119438" y="4033490"/>
            <a:ext cx="177800" cy="336550"/>
            <a:chOff x="2126" y="1428"/>
            <a:chExt cx="112" cy="212"/>
          </a:xfrm>
        </p:grpSpPr>
        <p:sp>
          <p:nvSpPr>
            <p:cNvPr id="21" name="Freeform 59"/>
            <p:cNvSpPr>
              <a:spLocks/>
            </p:cNvSpPr>
            <p:nvPr/>
          </p:nvSpPr>
          <p:spPr bwMode="auto">
            <a:xfrm rot="274436">
              <a:off x="2130" y="1578"/>
              <a:ext cx="40" cy="49"/>
            </a:xfrm>
            <a:custGeom>
              <a:avLst/>
              <a:gdLst/>
              <a:ahLst/>
              <a:cxnLst>
                <a:cxn ang="0">
                  <a:pos x="30" y="0"/>
                </a:cxn>
                <a:cxn ang="0">
                  <a:pos x="36" y="30"/>
                </a:cxn>
                <a:cxn ang="0">
                  <a:pos x="0" y="42"/>
                </a:cxn>
              </a:cxnLst>
              <a:rect l="0" t="0" r="r" b="b"/>
              <a:pathLst>
                <a:path w="41" h="42">
                  <a:moveTo>
                    <a:pt x="30" y="0"/>
                  </a:moveTo>
                  <a:cubicBezTo>
                    <a:pt x="35" y="11"/>
                    <a:pt x="41" y="23"/>
                    <a:pt x="36" y="30"/>
                  </a:cubicBezTo>
                  <a:cubicBezTo>
                    <a:pt x="31" y="37"/>
                    <a:pt x="6" y="40"/>
                    <a:pt x="0" y="42"/>
                  </a:cubicBezTo>
                </a:path>
              </a:pathLst>
            </a:custGeom>
            <a:solidFill>
              <a:srgbClr val="FFFFFF"/>
            </a:solidFill>
            <a:ln w="9525" cmpd="sng">
              <a:solidFill>
                <a:srgbClr val="000000"/>
              </a:solidFill>
              <a:prstDash val="solid"/>
              <a:round/>
              <a:headEnd/>
              <a:tailEnd/>
            </a:ln>
            <a:effectLst/>
          </p:spPr>
          <p:txBody>
            <a:bodyPr/>
            <a:lstStyle/>
            <a:p>
              <a:endParaRPr lang="en-GB" dirty="0"/>
            </a:p>
          </p:txBody>
        </p:sp>
        <p:sp>
          <p:nvSpPr>
            <p:cNvPr id="22" name="Freeform 60"/>
            <p:cNvSpPr>
              <a:spLocks/>
            </p:cNvSpPr>
            <p:nvPr/>
          </p:nvSpPr>
          <p:spPr bwMode="auto">
            <a:xfrm rot="-949968">
              <a:off x="2203" y="1455"/>
              <a:ext cx="35" cy="39"/>
            </a:xfrm>
            <a:custGeom>
              <a:avLst/>
              <a:gdLst/>
              <a:ahLst/>
              <a:cxnLst>
                <a:cxn ang="0">
                  <a:pos x="30" y="0"/>
                </a:cxn>
                <a:cxn ang="0">
                  <a:pos x="36" y="30"/>
                </a:cxn>
                <a:cxn ang="0">
                  <a:pos x="0" y="42"/>
                </a:cxn>
              </a:cxnLst>
              <a:rect l="0" t="0" r="r" b="b"/>
              <a:pathLst>
                <a:path w="41" h="42">
                  <a:moveTo>
                    <a:pt x="30" y="0"/>
                  </a:moveTo>
                  <a:cubicBezTo>
                    <a:pt x="35" y="11"/>
                    <a:pt x="41" y="23"/>
                    <a:pt x="36" y="30"/>
                  </a:cubicBezTo>
                  <a:cubicBezTo>
                    <a:pt x="31" y="37"/>
                    <a:pt x="6" y="40"/>
                    <a:pt x="0" y="42"/>
                  </a:cubicBezTo>
                </a:path>
              </a:pathLst>
            </a:custGeom>
            <a:solidFill>
              <a:srgbClr val="FFFFFF"/>
            </a:solidFill>
            <a:ln w="9525" cmpd="sng">
              <a:solidFill>
                <a:srgbClr val="000000"/>
              </a:solidFill>
              <a:prstDash val="solid"/>
              <a:round/>
              <a:headEnd/>
              <a:tailEnd/>
            </a:ln>
            <a:effectLst/>
          </p:spPr>
          <p:txBody>
            <a:bodyPr/>
            <a:lstStyle/>
            <a:p>
              <a:endParaRPr lang="en-GB" dirty="0"/>
            </a:p>
          </p:txBody>
        </p:sp>
        <p:sp>
          <p:nvSpPr>
            <p:cNvPr id="23" name="Freeform 61"/>
            <p:cNvSpPr>
              <a:spLocks/>
            </p:cNvSpPr>
            <p:nvPr/>
          </p:nvSpPr>
          <p:spPr bwMode="auto">
            <a:xfrm rot="1632420">
              <a:off x="2126" y="1556"/>
              <a:ext cx="24" cy="84"/>
            </a:xfrm>
            <a:custGeom>
              <a:avLst/>
              <a:gdLst/>
              <a:ahLst/>
              <a:cxnLst>
                <a:cxn ang="0">
                  <a:pos x="21" y="0"/>
                </a:cxn>
                <a:cxn ang="0">
                  <a:pos x="21" y="45"/>
                </a:cxn>
                <a:cxn ang="0">
                  <a:pos x="0" y="84"/>
                </a:cxn>
              </a:cxnLst>
              <a:rect l="0" t="0" r="r" b="b"/>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a:effectLst/>
          </p:spPr>
          <p:txBody>
            <a:bodyPr/>
            <a:lstStyle/>
            <a:p>
              <a:endParaRPr lang="en-GB" dirty="0"/>
            </a:p>
          </p:txBody>
        </p:sp>
        <p:sp>
          <p:nvSpPr>
            <p:cNvPr id="24" name="Freeform 62"/>
            <p:cNvSpPr>
              <a:spLocks/>
            </p:cNvSpPr>
            <p:nvPr/>
          </p:nvSpPr>
          <p:spPr bwMode="auto">
            <a:xfrm>
              <a:off x="2199" y="1428"/>
              <a:ext cx="24" cy="84"/>
            </a:xfrm>
            <a:custGeom>
              <a:avLst/>
              <a:gdLst/>
              <a:ahLst/>
              <a:cxnLst>
                <a:cxn ang="0">
                  <a:pos x="21" y="0"/>
                </a:cxn>
                <a:cxn ang="0">
                  <a:pos x="21" y="45"/>
                </a:cxn>
                <a:cxn ang="0">
                  <a:pos x="0" y="84"/>
                </a:cxn>
              </a:cxnLst>
              <a:rect l="0" t="0" r="r" b="b"/>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a:effectLst/>
          </p:spPr>
          <p:txBody>
            <a:bodyPr/>
            <a:lstStyle/>
            <a:p>
              <a:endParaRPr lang="en-GB" dirty="0"/>
            </a:p>
          </p:txBody>
        </p:sp>
        <p:sp>
          <p:nvSpPr>
            <p:cNvPr id="25" name="Line 63"/>
            <p:cNvSpPr>
              <a:spLocks noChangeShapeType="1"/>
            </p:cNvSpPr>
            <p:nvPr/>
          </p:nvSpPr>
          <p:spPr bwMode="auto">
            <a:xfrm flipH="1">
              <a:off x="2150" y="1602"/>
              <a:ext cx="12" cy="14"/>
            </a:xfrm>
            <a:prstGeom prst="line">
              <a:avLst/>
            </a:prstGeom>
            <a:noFill/>
            <a:ln w="9525">
              <a:solidFill>
                <a:srgbClr val="000000"/>
              </a:solidFill>
              <a:round/>
              <a:headEnd/>
              <a:tailEnd/>
            </a:ln>
            <a:effectLst/>
          </p:spPr>
          <p:txBody>
            <a:bodyPr/>
            <a:lstStyle/>
            <a:p>
              <a:endParaRPr lang="en-GB" dirty="0"/>
            </a:p>
          </p:txBody>
        </p:sp>
        <p:sp>
          <p:nvSpPr>
            <p:cNvPr id="26" name="Line 64"/>
            <p:cNvSpPr>
              <a:spLocks noChangeShapeType="1"/>
            </p:cNvSpPr>
            <p:nvPr/>
          </p:nvSpPr>
          <p:spPr bwMode="auto">
            <a:xfrm flipH="1">
              <a:off x="2226" y="1471"/>
              <a:ext cx="4" cy="10"/>
            </a:xfrm>
            <a:prstGeom prst="line">
              <a:avLst/>
            </a:prstGeom>
            <a:noFill/>
            <a:ln w="9525">
              <a:solidFill>
                <a:srgbClr val="000000"/>
              </a:solidFill>
              <a:round/>
              <a:headEnd/>
              <a:tailEnd/>
            </a:ln>
            <a:effectLst/>
          </p:spPr>
          <p:txBody>
            <a:bodyPr/>
            <a:lstStyle/>
            <a:p>
              <a:endParaRPr lang="en-GB" dirty="0"/>
            </a:p>
          </p:txBody>
        </p:sp>
      </p:grpSp>
      <p:grpSp>
        <p:nvGrpSpPr>
          <p:cNvPr id="27" name="Group 89"/>
          <p:cNvGrpSpPr>
            <a:grpSpLocks/>
          </p:cNvGrpSpPr>
          <p:nvPr/>
        </p:nvGrpSpPr>
        <p:grpSpPr bwMode="auto">
          <a:xfrm>
            <a:off x="3367088" y="3677890"/>
            <a:ext cx="4711700" cy="1181100"/>
            <a:chOff x="2103" y="2038"/>
            <a:chExt cx="2968" cy="744"/>
          </a:xfrm>
        </p:grpSpPr>
        <p:sp>
          <p:nvSpPr>
            <p:cNvPr id="28" name="Line 67"/>
            <p:cNvSpPr>
              <a:spLocks noChangeShapeType="1"/>
            </p:cNvSpPr>
            <p:nvPr/>
          </p:nvSpPr>
          <p:spPr bwMode="auto">
            <a:xfrm rot="21600000">
              <a:off x="2103" y="2429"/>
              <a:ext cx="382" cy="0"/>
            </a:xfrm>
            <a:prstGeom prst="line">
              <a:avLst/>
            </a:prstGeom>
            <a:noFill/>
            <a:ln w="12700">
              <a:solidFill>
                <a:schemeClr val="bg1"/>
              </a:solidFill>
              <a:round/>
              <a:headEnd/>
              <a:tailEnd/>
            </a:ln>
          </p:spPr>
          <p:txBody>
            <a:bodyPr/>
            <a:lstStyle/>
            <a:p>
              <a:endParaRPr lang="en-GB" dirty="0"/>
            </a:p>
          </p:txBody>
        </p:sp>
        <p:sp>
          <p:nvSpPr>
            <p:cNvPr id="29" name="Freeform 68"/>
            <p:cNvSpPr>
              <a:spLocks/>
            </p:cNvSpPr>
            <p:nvPr/>
          </p:nvSpPr>
          <p:spPr bwMode="auto">
            <a:xfrm>
              <a:off x="2459" y="2357"/>
              <a:ext cx="1495" cy="111"/>
            </a:xfrm>
            <a:custGeom>
              <a:avLst/>
              <a:gdLst/>
              <a:ahLst/>
              <a:cxnLst>
                <a:cxn ang="0">
                  <a:pos x="1492" y="0"/>
                </a:cxn>
                <a:cxn ang="0">
                  <a:pos x="411" y="16"/>
                </a:cxn>
                <a:cxn ang="0">
                  <a:pos x="131" y="35"/>
                </a:cxn>
                <a:cxn ang="0">
                  <a:pos x="50" y="47"/>
                </a:cxn>
                <a:cxn ang="0">
                  <a:pos x="0" y="69"/>
                </a:cxn>
                <a:cxn ang="0">
                  <a:pos x="54" y="93"/>
                </a:cxn>
                <a:cxn ang="0">
                  <a:pos x="134" y="98"/>
                </a:cxn>
                <a:cxn ang="0">
                  <a:pos x="1495" y="111"/>
                </a:cxn>
              </a:cxnLst>
              <a:rect l="0" t="0" r="r" b="b"/>
              <a:pathLst>
                <a:path w="1495" h="111">
                  <a:moveTo>
                    <a:pt x="1492" y="0"/>
                  </a:moveTo>
                  <a:lnTo>
                    <a:pt x="411" y="16"/>
                  </a:lnTo>
                  <a:lnTo>
                    <a:pt x="131" y="35"/>
                  </a:lnTo>
                  <a:lnTo>
                    <a:pt x="50" y="47"/>
                  </a:lnTo>
                  <a:lnTo>
                    <a:pt x="0" y="69"/>
                  </a:lnTo>
                  <a:lnTo>
                    <a:pt x="54" y="93"/>
                  </a:lnTo>
                  <a:lnTo>
                    <a:pt x="134" y="98"/>
                  </a:lnTo>
                  <a:lnTo>
                    <a:pt x="1495" y="111"/>
                  </a:lnTo>
                </a:path>
              </a:pathLst>
            </a:custGeom>
            <a:gradFill rotWithShape="1">
              <a:gsLst>
                <a:gs pos="0">
                  <a:srgbClr val="C0C0C0"/>
                </a:gs>
                <a:gs pos="100000">
                  <a:srgbClr val="C0C0C0">
                    <a:gamma/>
                    <a:shade val="76078"/>
                    <a:invGamma/>
                  </a:srgbClr>
                </a:gs>
              </a:gsLst>
              <a:lin ang="0" scaled="1"/>
            </a:gradFill>
            <a:ln w="9525">
              <a:solidFill>
                <a:srgbClr val="000000"/>
              </a:solidFill>
              <a:round/>
              <a:headEnd/>
              <a:tailEnd/>
            </a:ln>
          </p:spPr>
          <p:txBody>
            <a:bodyPr/>
            <a:lstStyle/>
            <a:p>
              <a:endParaRPr lang="en-GB" dirty="0"/>
            </a:p>
          </p:txBody>
        </p:sp>
        <p:sp>
          <p:nvSpPr>
            <p:cNvPr id="30" name="Freeform 69"/>
            <p:cNvSpPr>
              <a:spLocks/>
            </p:cNvSpPr>
            <p:nvPr/>
          </p:nvSpPr>
          <p:spPr bwMode="auto">
            <a:xfrm rot="21600000">
              <a:off x="2543" y="2397"/>
              <a:ext cx="17" cy="52"/>
            </a:xfrm>
            <a:custGeom>
              <a:avLst/>
              <a:gdLst/>
              <a:ahLst/>
              <a:cxnLst>
                <a:cxn ang="0">
                  <a:pos x="0" y="0"/>
                </a:cxn>
                <a:cxn ang="0">
                  <a:pos x="15" y="30"/>
                </a:cxn>
                <a:cxn ang="0">
                  <a:pos x="0" y="60"/>
                </a:cxn>
              </a:cxnLst>
              <a:rect l="0" t="0" r="r" b="b"/>
              <a:pathLst>
                <a:path w="15" h="60">
                  <a:moveTo>
                    <a:pt x="0" y="0"/>
                  </a:moveTo>
                  <a:cubicBezTo>
                    <a:pt x="7" y="10"/>
                    <a:pt x="15" y="20"/>
                    <a:pt x="15" y="30"/>
                  </a:cubicBezTo>
                  <a:cubicBezTo>
                    <a:pt x="15" y="40"/>
                    <a:pt x="7" y="50"/>
                    <a:pt x="0" y="60"/>
                  </a:cubicBezTo>
                </a:path>
              </a:pathLst>
            </a:custGeom>
            <a:noFill/>
            <a:ln w="9525">
              <a:solidFill>
                <a:srgbClr val="000000"/>
              </a:solidFill>
              <a:round/>
              <a:headEnd/>
              <a:tailEnd/>
            </a:ln>
          </p:spPr>
          <p:txBody>
            <a:bodyPr/>
            <a:lstStyle/>
            <a:p>
              <a:endParaRPr lang="en-GB" dirty="0"/>
            </a:p>
          </p:txBody>
        </p:sp>
        <p:sp>
          <p:nvSpPr>
            <p:cNvPr id="31" name="Freeform 70"/>
            <p:cNvSpPr>
              <a:spLocks/>
            </p:cNvSpPr>
            <p:nvPr/>
          </p:nvSpPr>
          <p:spPr bwMode="auto">
            <a:xfrm rot="21600000">
              <a:off x="3954" y="2352"/>
              <a:ext cx="182" cy="129"/>
            </a:xfrm>
            <a:custGeom>
              <a:avLst/>
              <a:gdLst/>
              <a:ahLst/>
              <a:cxnLst>
                <a:cxn ang="0">
                  <a:pos x="0" y="0"/>
                </a:cxn>
                <a:cxn ang="0">
                  <a:pos x="4" y="210"/>
                </a:cxn>
                <a:cxn ang="0">
                  <a:pos x="107" y="210"/>
                </a:cxn>
                <a:cxn ang="0">
                  <a:pos x="201" y="193"/>
                </a:cxn>
                <a:cxn ang="0">
                  <a:pos x="253" y="150"/>
                </a:cxn>
                <a:cxn ang="0">
                  <a:pos x="257" y="65"/>
                </a:cxn>
                <a:cxn ang="0">
                  <a:pos x="205" y="17"/>
                </a:cxn>
                <a:cxn ang="0">
                  <a:pos x="120" y="0"/>
                </a:cxn>
                <a:cxn ang="0">
                  <a:pos x="0" y="0"/>
                </a:cxn>
              </a:cxnLst>
              <a:rect l="0" t="0" r="r" b="b"/>
              <a:pathLst>
                <a:path w="257" h="210">
                  <a:moveTo>
                    <a:pt x="0" y="0"/>
                  </a:moveTo>
                  <a:lnTo>
                    <a:pt x="4" y="210"/>
                  </a:lnTo>
                  <a:lnTo>
                    <a:pt x="107" y="210"/>
                  </a:lnTo>
                  <a:lnTo>
                    <a:pt x="201" y="193"/>
                  </a:lnTo>
                  <a:lnTo>
                    <a:pt x="253" y="150"/>
                  </a:lnTo>
                  <a:lnTo>
                    <a:pt x="257" y="65"/>
                  </a:lnTo>
                  <a:lnTo>
                    <a:pt x="205" y="17"/>
                  </a:lnTo>
                  <a:lnTo>
                    <a:pt x="120" y="0"/>
                  </a:lnTo>
                  <a:lnTo>
                    <a:pt x="0" y="0"/>
                  </a:lnTo>
                  <a:close/>
                </a:path>
              </a:pathLst>
            </a:custGeom>
            <a:solidFill>
              <a:srgbClr val="CCFFFF"/>
            </a:solidFill>
            <a:ln w="9525">
              <a:solidFill>
                <a:srgbClr val="000000"/>
              </a:solidFill>
              <a:round/>
              <a:headEnd/>
              <a:tailEnd/>
            </a:ln>
          </p:spPr>
          <p:txBody>
            <a:bodyPr/>
            <a:lstStyle/>
            <a:p>
              <a:endParaRPr lang="en-GB" dirty="0"/>
            </a:p>
          </p:txBody>
        </p:sp>
        <p:sp>
          <p:nvSpPr>
            <p:cNvPr id="32" name="Oval 71"/>
            <p:cNvSpPr>
              <a:spLocks noChangeArrowheads="1"/>
            </p:cNvSpPr>
            <p:nvPr/>
          </p:nvSpPr>
          <p:spPr bwMode="auto">
            <a:xfrm rot="21600000">
              <a:off x="4007" y="2381"/>
              <a:ext cx="50" cy="72"/>
            </a:xfrm>
            <a:prstGeom prst="ellipse">
              <a:avLst/>
            </a:prstGeom>
            <a:solidFill>
              <a:srgbClr val="FFFFFF"/>
            </a:solidFill>
            <a:ln w="6350">
              <a:solidFill>
                <a:srgbClr val="000000"/>
              </a:solidFill>
              <a:round/>
              <a:headEnd/>
              <a:tailEnd/>
            </a:ln>
          </p:spPr>
          <p:txBody>
            <a:bodyPr/>
            <a:lstStyle/>
            <a:p>
              <a:endParaRPr lang="en-GB" dirty="0"/>
            </a:p>
          </p:txBody>
        </p:sp>
        <p:sp>
          <p:nvSpPr>
            <p:cNvPr id="33" name="Rectangle 72"/>
            <p:cNvSpPr>
              <a:spLocks noChangeArrowheads="1"/>
            </p:cNvSpPr>
            <p:nvPr/>
          </p:nvSpPr>
          <p:spPr bwMode="auto">
            <a:xfrm rot="21495540" flipH="1">
              <a:off x="4136" y="2398"/>
              <a:ext cx="173" cy="42"/>
            </a:xfrm>
            <a:prstGeom prst="rect">
              <a:avLst/>
            </a:prstGeom>
            <a:solidFill>
              <a:srgbClr val="CCFFFF"/>
            </a:solidFill>
            <a:ln w="9525">
              <a:solidFill>
                <a:srgbClr val="000000"/>
              </a:solidFill>
              <a:miter lim="800000"/>
              <a:headEnd/>
              <a:tailEnd/>
            </a:ln>
          </p:spPr>
          <p:txBody>
            <a:bodyPr/>
            <a:lstStyle/>
            <a:p>
              <a:endParaRPr lang="en-GB" dirty="0"/>
            </a:p>
          </p:txBody>
        </p:sp>
        <p:sp>
          <p:nvSpPr>
            <p:cNvPr id="34" name="Line 73"/>
            <p:cNvSpPr>
              <a:spLocks noChangeShapeType="1"/>
            </p:cNvSpPr>
            <p:nvPr/>
          </p:nvSpPr>
          <p:spPr bwMode="auto">
            <a:xfrm rot="-678596" flipH="1" flipV="1">
              <a:off x="4137" y="2412"/>
              <a:ext cx="162" cy="28"/>
            </a:xfrm>
            <a:prstGeom prst="line">
              <a:avLst/>
            </a:prstGeom>
            <a:noFill/>
            <a:ln w="9525">
              <a:solidFill>
                <a:srgbClr val="000000"/>
              </a:solidFill>
              <a:round/>
              <a:headEnd/>
              <a:tailEnd/>
            </a:ln>
          </p:spPr>
          <p:txBody>
            <a:bodyPr/>
            <a:lstStyle/>
            <a:p>
              <a:endParaRPr lang="en-GB" dirty="0"/>
            </a:p>
          </p:txBody>
        </p:sp>
        <p:sp>
          <p:nvSpPr>
            <p:cNvPr id="35" name="Line 74"/>
            <p:cNvSpPr>
              <a:spLocks noChangeShapeType="1"/>
            </p:cNvSpPr>
            <p:nvPr/>
          </p:nvSpPr>
          <p:spPr bwMode="auto">
            <a:xfrm rot="-567740" flipH="1" flipV="1">
              <a:off x="4137" y="2399"/>
              <a:ext cx="164" cy="24"/>
            </a:xfrm>
            <a:prstGeom prst="line">
              <a:avLst/>
            </a:prstGeom>
            <a:noFill/>
            <a:ln w="9525">
              <a:solidFill>
                <a:srgbClr val="000000"/>
              </a:solidFill>
              <a:round/>
              <a:headEnd/>
              <a:tailEnd/>
            </a:ln>
          </p:spPr>
          <p:txBody>
            <a:bodyPr/>
            <a:lstStyle/>
            <a:p>
              <a:endParaRPr lang="en-GB" dirty="0"/>
            </a:p>
          </p:txBody>
        </p:sp>
        <p:sp>
          <p:nvSpPr>
            <p:cNvPr id="36" name="Rectangle 75"/>
            <p:cNvSpPr>
              <a:spLocks noChangeArrowheads="1"/>
            </p:cNvSpPr>
            <p:nvPr/>
          </p:nvSpPr>
          <p:spPr bwMode="auto">
            <a:xfrm>
              <a:off x="4308" y="2346"/>
              <a:ext cx="49" cy="136"/>
            </a:xfrm>
            <a:prstGeom prst="rect">
              <a:avLst/>
            </a:prstGeom>
            <a:solidFill>
              <a:srgbClr val="CCFFFF"/>
            </a:solidFill>
            <a:ln w="9525">
              <a:solidFill>
                <a:srgbClr val="000000"/>
              </a:solidFill>
              <a:miter lim="800000"/>
              <a:headEnd/>
              <a:tailEnd/>
            </a:ln>
          </p:spPr>
          <p:txBody>
            <a:bodyPr/>
            <a:lstStyle/>
            <a:p>
              <a:endParaRPr lang="en-GB" dirty="0"/>
            </a:p>
          </p:txBody>
        </p:sp>
        <p:sp>
          <p:nvSpPr>
            <p:cNvPr id="37" name="Rectangle 76"/>
            <p:cNvSpPr>
              <a:spLocks noChangeArrowheads="1"/>
            </p:cNvSpPr>
            <p:nvPr/>
          </p:nvSpPr>
          <p:spPr bwMode="auto">
            <a:xfrm rot="-19774900" flipH="1" flipV="1">
              <a:off x="3805" y="2201"/>
              <a:ext cx="557" cy="43"/>
            </a:xfrm>
            <a:prstGeom prst="rect">
              <a:avLst/>
            </a:prstGeom>
            <a:solidFill>
              <a:srgbClr val="CCFFFF"/>
            </a:solidFill>
            <a:ln w="9525">
              <a:solidFill>
                <a:srgbClr val="000000"/>
              </a:solidFill>
              <a:miter lim="800000"/>
              <a:headEnd/>
              <a:tailEnd/>
            </a:ln>
          </p:spPr>
          <p:txBody>
            <a:bodyPr/>
            <a:lstStyle/>
            <a:p>
              <a:endParaRPr lang="en-GB" dirty="0"/>
            </a:p>
          </p:txBody>
        </p:sp>
        <p:sp>
          <p:nvSpPr>
            <p:cNvPr id="38" name="Line 77"/>
            <p:cNvSpPr>
              <a:spLocks noChangeShapeType="1"/>
            </p:cNvSpPr>
            <p:nvPr/>
          </p:nvSpPr>
          <p:spPr bwMode="auto">
            <a:xfrm rot="755864" flipH="1" flipV="1">
              <a:off x="3813" y="2141"/>
              <a:ext cx="525" cy="171"/>
            </a:xfrm>
            <a:prstGeom prst="line">
              <a:avLst/>
            </a:prstGeom>
            <a:noFill/>
            <a:ln w="9525">
              <a:solidFill>
                <a:srgbClr val="000000"/>
              </a:solidFill>
              <a:round/>
              <a:headEnd/>
              <a:tailEnd/>
            </a:ln>
          </p:spPr>
          <p:txBody>
            <a:bodyPr/>
            <a:lstStyle/>
            <a:p>
              <a:endParaRPr lang="en-GB" dirty="0"/>
            </a:p>
          </p:txBody>
        </p:sp>
        <p:sp>
          <p:nvSpPr>
            <p:cNvPr id="39" name="Line 78"/>
            <p:cNvSpPr>
              <a:spLocks noChangeShapeType="1"/>
            </p:cNvSpPr>
            <p:nvPr/>
          </p:nvSpPr>
          <p:spPr bwMode="auto">
            <a:xfrm rot="755864" flipH="1" flipV="1">
              <a:off x="3818" y="2128"/>
              <a:ext cx="532" cy="173"/>
            </a:xfrm>
            <a:prstGeom prst="line">
              <a:avLst/>
            </a:prstGeom>
            <a:noFill/>
            <a:ln w="9525">
              <a:solidFill>
                <a:srgbClr val="000000"/>
              </a:solidFill>
              <a:round/>
              <a:headEnd/>
              <a:tailEnd/>
            </a:ln>
          </p:spPr>
          <p:txBody>
            <a:bodyPr/>
            <a:lstStyle/>
            <a:p>
              <a:endParaRPr lang="en-GB" dirty="0"/>
            </a:p>
          </p:txBody>
        </p:sp>
        <p:sp>
          <p:nvSpPr>
            <p:cNvPr id="40" name="Rectangle 79"/>
            <p:cNvSpPr>
              <a:spLocks noChangeArrowheads="1"/>
            </p:cNvSpPr>
            <p:nvPr/>
          </p:nvSpPr>
          <p:spPr bwMode="auto">
            <a:xfrm rot="1823427" flipH="1" flipV="1">
              <a:off x="3788" y="2038"/>
              <a:ext cx="60" cy="53"/>
            </a:xfrm>
            <a:prstGeom prst="rect">
              <a:avLst/>
            </a:prstGeom>
            <a:gradFill rotWithShape="1">
              <a:gsLst>
                <a:gs pos="0">
                  <a:srgbClr val="C0C0C0">
                    <a:gamma/>
                    <a:shade val="76078"/>
                    <a:invGamma/>
                  </a:srgbClr>
                </a:gs>
                <a:gs pos="50000">
                  <a:srgbClr val="C0C0C0"/>
                </a:gs>
                <a:gs pos="100000">
                  <a:srgbClr val="C0C0C0">
                    <a:gamma/>
                    <a:shade val="76078"/>
                    <a:invGamma/>
                  </a:srgbClr>
                </a:gs>
              </a:gsLst>
              <a:lin ang="5400000" scaled="1"/>
            </a:gradFill>
            <a:ln w="9525">
              <a:solidFill>
                <a:srgbClr val="000000"/>
              </a:solidFill>
              <a:miter lim="800000"/>
              <a:headEnd/>
              <a:tailEnd/>
            </a:ln>
          </p:spPr>
          <p:txBody>
            <a:bodyPr/>
            <a:lstStyle/>
            <a:p>
              <a:endParaRPr lang="en-GB" dirty="0"/>
            </a:p>
          </p:txBody>
        </p:sp>
        <p:sp>
          <p:nvSpPr>
            <p:cNvPr id="41" name="Rectangle 80"/>
            <p:cNvSpPr>
              <a:spLocks noChangeArrowheads="1"/>
            </p:cNvSpPr>
            <p:nvPr/>
          </p:nvSpPr>
          <p:spPr bwMode="auto">
            <a:xfrm rot="19774900" flipH="1">
              <a:off x="3805" y="2576"/>
              <a:ext cx="557" cy="43"/>
            </a:xfrm>
            <a:prstGeom prst="rect">
              <a:avLst/>
            </a:prstGeom>
            <a:solidFill>
              <a:srgbClr val="CCFFFF"/>
            </a:solidFill>
            <a:ln w="9525">
              <a:solidFill>
                <a:srgbClr val="000000"/>
              </a:solidFill>
              <a:miter lim="800000"/>
              <a:headEnd/>
              <a:tailEnd/>
            </a:ln>
          </p:spPr>
          <p:txBody>
            <a:bodyPr/>
            <a:lstStyle/>
            <a:p>
              <a:endParaRPr lang="en-GB" dirty="0"/>
            </a:p>
          </p:txBody>
        </p:sp>
        <p:sp>
          <p:nvSpPr>
            <p:cNvPr id="42" name="Line 81"/>
            <p:cNvSpPr>
              <a:spLocks noChangeShapeType="1"/>
            </p:cNvSpPr>
            <p:nvPr/>
          </p:nvSpPr>
          <p:spPr bwMode="auto">
            <a:xfrm rot="20844136" flipH="1">
              <a:off x="3812" y="2505"/>
              <a:ext cx="527" cy="173"/>
            </a:xfrm>
            <a:prstGeom prst="line">
              <a:avLst/>
            </a:prstGeom>
            <a:noFill/>
            <a:ln w="9525">
              <a:solidFill>
                <a:srgbClr val="000000"/>
              </a:solidFill>
              <a:round/>
              <a:headEnd/>
              <a:tailEnd/>
            </a:ln>
          </p:spPr>
          <p:txBody>
            <a:bodyPr/>
            <a:lstStyle/>
            <a:p>
              <a:endParaRPr lang="en-GB" dirty="0"/>
            </a:p>
          </p:txBody>
        </p:sp>
        <p:sp>
          <p:nvSpPr>
            <p:cNvPr id="43" name="Line 82"/>
            <p:cNvSpPr>
              <a:spLocks noChangeShapeType="1"/>
            </p:cNvSpPr>
            <p:nvPr/>
          </p:nvSpPr>
          <p:spPr bwMode="auto">
            <a:xfrm rot="20844136" flipH="1">
              <a:off x="3825" y="2520"/>
              <a:ext cx="521" cy="171"/>
            </a:xfrm>
            <a:prstGeom prst="line">
              <a:avLst/>
            </a:prstGeom>
            <a:noFill/>
            <a:ln w="9525">
              <a:solidFill>
                <a:srgbClr val="000000"/>
              </a:solidFill>
              <a:round/>
              <a:headEnd/>
              <a:tailEnd/>
            </a:ln>
          </p:spPr>
          <p:txBody>
            <a:bodyPr/>
            <a:lstStyle/>
            <a:p>
              <a:endParaRPr lang="en-GB" dirty="0"/>
            </a:p>
          </p:txBody>
        </p:sp>
        <p:sp>
          <p:nvSpPr>
            <p:cNvPr id="44" name="Rectangle 83"/>
            <p:cNvSpPr>
              <a:spLocks noChangeArrowheads="1"/>
            </p:cNvSpPr>
            <p:nvPr/>
          </p:nvSpPr>
          <p:spPr bwMode="auto">
            <a:xfrm rot="19776573" flipH="1">
              <a:off x="3786" y="2729"/>
              <a:ext cx="60" cy="53"/>
            </a:xfrm>
            <a:prstGeom prst="rect">
              <a:avLst/>
            </a:prstGeom>
            <a:gradFill rotWithShape="1">
              <a:gsLst>
                <a:gs pos="0">
                  <a:srgbClr val="C0C0C0">
                    <a:gamma/>
                    <a:shade val="76078"/>
                    <a:invGamma/>
                  </a:srgbClr>
                </a:gs>
                <a:gs pos="50000">
                  <a:srgbClr val="C0C0C0"/>
                </a:gs>
                <a:gs pos="100000">
                  <a:srgbClr val="C0C0C0">
                    <a:gamma/>
                    <a:shade val="76078"/>
                    <a:invGamma/>
                  </a:srgbClr>
                </a:gs>
              </a:gsLst>
              <a:lin ang="5400000" scaled="1"/>
            </a:gradFill>
            <a:ln w="9525">
              <a:solidFill>
                <a:srgbClr val="000000"/>
              </a:solidFill>
              <a:miter lim="800000"/>
              <a:headEnd/>
              <a:tailEnd/>
            </a:ln>
          </p:spPr>
          <p:txBody>
            <a:bodyPr/>
            <a:lstStyle/>
            <a:p>
              <a:endParaRPr lang="en-GB" dirty="0"/>
            </a:p>
          </p:txBody>
        </p:sp>
        <p:grpSp>
          <p:nvGrpSpPr>
            <p:cNvPr id="45" name="Group 84"/>
            <p:cNvGrpSpPr>
              <a:grpSpLocks/>
            </p:cNvGrpSpPr>
            <p:nvPr/>
          </p:nvGrpSpPr>
          <p:grpSpPr bwMode="auto">
            <a:xfrm>
              <a:off x="4357" y="2395"/>
              <a:ext cx="714" cy="41"/>
              <a:chOff x="6966" y="3765"/>
              <a:chExt cx="1787" cy="159"/>
            </a:xfrm>
          </p:grpSpPr>
          <p:sp>
            <p:nvSpPr>
              <p:cNvPr id="46" name="Freeform 85"/>
              <p:cNvSpPr>
                <a:spLocks/>
              </p:cNvSpPr>
              <p:nvPr/>
            </p:nvSpPr>
            <p:spPr bwMode="auto">
              <a:xfrm>
                <a:off x="6966" y="3765"/>
                <a:ext cx="1787" cy="159"/>
              </a:xfrm>
              <a:custGeom>
                <a:avLst/>
                <a:gdLst/>
                <a:ahLst/>
                <a:cxnLst>
                  <a:cxn ang="0">
                    <a:pos x="1787" y="0"/>
                  </a:cxn>
                  <a:cxn ang="0">
                    <a:pos x="2" y="0"/>
                  </a:cxn>
                  <a:cxn ang="0">
                    <a:pos x="0" y="159"/>
                  </a:cxn>
                  <a:cxn ang="0">
                    <a:pos x="1674" y="158"/>
                  </a:cxn>
                </a:cxnLst>
                <a:rect l="0" t="0" r="r" b="b"/>
                <a:pathLst>
                  <a:path w="1787" h="159">
                    <a:moveTo>
                      <a:pt x="1787" y="0"/>
                    </a:moveTo>
                    <a:lnTo>
                      <a:pt x="2" y="0"/>
                    </a:lnTo>
                    <a:lnTo>
                      <a:pt x="0" y="159"/>
                    </a:lnTo>
                    <a:lnTo>
                      <a:pt x="1674" y="158"/>
                    </a:lnTo>
                  </a:path>
                </a:pathLst>
              </a:custGeom>
              <a:solidFill>
                <a:srgbClr val="CCFFFF"/>
              </a:solidFill>
              <a:ln w="9525" cmpd="sng">
                <a:solidFill>
                  <a:srgbClr val="000000"/>
                </a:solidFill>
                <a:round/>
                <a:headEnd/>
                <a:tailEnd/>
              </a:ln>
            </p:spPr>
            <p:txBody>
              <a:bodyPr/>
              <a:lstStyle/>
              <a:p>
                <a:endParaRPr lang="en-GB" dirty="0"/>
              </a:p>
            </p:txBody>
          </p:sp>
          <p:sp>
            <p:nvSpPr>
              <p:cNvPr id="47" name="Line 86"/>
              <p:cNvSpPr>
                <a:spLocks noChangeShapeType="1"/>
              </p:cNvSpPr>
              <p:nvPr/>
            </p:nvSpPr>
            <p:spPr bwMode="auto">
              <a:xfrm>
                <a:off x="6968" y="3818"/>
                <a:ext cx="1665" cy="0"/>
              </a:xfrm>
              <a:prstGeom prst="line">
                <a:avLst/>
              </a:prstGeom>
              <a:noFill/>
              <a:ln w="9525">
                <a:solidFill>
                  <a:srgbClr val="000000"/>
                </a:solidFill>
                <a:round/>
                <a:headEnd/>
                <a:tailEnd/>
              </a:ln>
            </p:spPr>
            <p:txBody>
              <a:bodyPr/>
              <a:lstStyle/>
              <a:p>
                <a:endParaRPr lang="en-GB" dirty="0"/>
              </a:p>
            </p:txBody>
          </p:sp>
          <p:sp>
            <p:nvSpPr>
              <p:cNvPr id="48" name="Line 87"/>
              <p:cNvSpPr>
                <a:spLocks noChangeShapeType="1"/>
              </p:cNvSpPr>
              <p:nvPr/>
            </p:nvSpPr>
            <p:spPr bwMode="auto">
              <a:xfrm>
                <a:off x="6968" y="3870"/>
                <a:ext cx="1612" cy="0"/>
              </a:xfrm>
              <a:prstGeom prst="line">
                <a:avLst/>
              </a:prstGeom>
              <a:noFill/>
              <a:ln w="9525">
                <a:solidFill>
                  <a:srgbClr val="000000"/>
                </a:solidFill>
                <a:round/>
                <a:headEnd/>
                <a:tailEnd/>
              </a:ln>
            </p:spPr>
            <p:txBody>
              <a:bodyPr/>
              <a:lstStyle/>
              <a:p>
                <a:endParaRPr lang="en-GB" dirty="0"/>
              </a:p>
            </p:txBody>
          </p:sp>
        </p:grpSp>
      </p:grpSp>
      <p:sp>
        <p:nvSpPr>
          <p:cNvPr id="49" name="Line 41"/>
          <p:cNvSpPr>
            <a:spLocks noChangeShapeType="1"/>
          </p:cNvSpPr>
          <p:nvPr/>
        </p:nvSpPr>
        <p:spPr bwMode="auto">
          <a:xfrm flipV="1">
            <a:off x="936625" y="4271613"/>
            <a:ext cx="7164388" cy="48608"/>
          </a:xfrm>
          <a:prstGeom prst="line">
            <a:avLst/>
          </a:prstGeom>
          <a:noFill/>
          <a:ln w="28575">
            <a:solidFill>
              <a:srgbClr val="66FF33"/>
            </a:solidFill>
            <a:prstDash val="solid"/>
            <a:round/>
            <a:headEnd/>
            <a:tailEnd/>
          </a:ln>
        </p:spPr>
        <p:txBody>
          <a:bodyPr/>
          <a:lstStyle/>
          <a:p>
            <a:endParaRPr lang="en-GB" dirty="0"/>
          </a:p>
        </p:txBody>
      </p:sp>
      <p:sp>
        <p:nvSpPr>
          <p:cNvPr id="51" name="Line 45"/>
          <p:cNvSpPr>
            <a:spLocks noChangeShapeType="1"/>
          </p:cNvSpPr>
          <p:nvPr/>
        </p:nvSpPr>
        <p:spPr bwMode="auto">
          <a:xfrm flipV="1">
            <a:off x="997744" y="4287490"/>
            <a:ext cx="5415757" cy="430258"/>
          </a:xfrm>
          <a:prstGeom prst="line">
            <a:avLst/>
          </a:prstGeom>
          <a:noFill/>
          <a:ln w="28575">
            <a:solidFill>
              <a:srgbClr val="6699FF"/>
            </a:solidFill>
            <a:round/>
            <a:headEnd type="oval" w="med" len="med"/>
            <a:tailEnd type="oval" w="med" len="med"/>
          </a:ln>
          <a:effectLst/>
        </p:spPr>
        <p:txBody>
          <a:bodyPr/>
          <a:lstStyle/>
          <a:p>
            <a:endParaRPr lang="en-GB" dirty="0"/>
          </a:p>
        </p:txBody>
      </p:sp>
      <p:grpSp>
        <p:nvGrpSpPr>
          <p:cNvPr id="9" name="Group 8"/>
          <p:cNvGrpSpPr/>
          <p:nvPr/>
        </p:nvGrpSpPr>
        <p:grpSpPr>
          <a:xfrm>
            <a:off x="936625" y="4381152"/>
            <a:ext cx="1454035" cy="360363"/>
            <a:chOff x="936625" y="4381152"/>
            <a:chExt cx="1454035" cy="360363"/>
          </a:xfrm>
        </p:grpSpPr>
        <p:sp>
          <p:nvSpPr>
            <p:cNvPr id="19" name="Line 47"/>
            <p:cNvSpPr>
              <a:spLocks noChangeShapeType="1"/>
            </p:cNvSpPr>
            <p:nvPr/>
          </p:nvSpPr>
          <p:spPr bwMode="auto">
            <a:xfrm flipV="1">
              <a:off x="997744" y="4381152"/>
              <a:ext cx="1392916" cy="320675"/>
            </a:xfrm>
            <a:prstGeom prst="line">
              <a:avLst/>
            </a:prstGeom>
            <a:noFill/>
            <a:ln w="28575">
              <a:solidFill>
                <a:srgbClr val="FF3300"/>
              </a:solidFill>
              <a:prstDash val="sysDot"/>
              <a:round/>
              <a:headEnd/>
              <a:tailEnd/>
            </a:ln>
            <a:effectLst/>
          </p:spPr>
          <p:txBody>
            <a:bodyPr/>
            <a:lstStyle/>
            <a:p>
              <a:endParaRPr lang="en-GB" dirty="0"/>
            </a:p>
          </p:txBody>
        </p:sp>
        <p:sp>
          <p:nvSpPr>
            <p:cNvPr id="52" name="Oval 48"/>
            <p:cNvSpPr>
              <a:spLocks noChangeArrowheads="1"/>
            </p:cNvSpPr>
            <p:nvPr/>
          </p:nvSpPr>
          <p:spPr bwMode="auto">
            <a:xfrm>
              <a:off x="936625" y="4624040"/>
              <a:ext cx="122238" cy="117475"/>
            </a:xfrm>
            <a:prstGeom prst="ellipse">
              <a:avLst/>
            </a:prstGeom>
            <a:solidFill>
              <a:srgbClr val="FF3300"/>
            </a:solidFill>
            <a:ln w="9525">
              <a:solidFill>
                <a:schemeClr val="tx1"/>
              </a:solidFill>
              <a:round/>
              <a:headEnd/>
              <a:tailEnd/>
            </a:ln>
            <a:effectLst/>
          </p:spPr>
          <p:txBody>
            <a:bodyPr wrap="none" anchor="ctr"/>
            <a:lstStyle/>
            <a:p>
              <a:endParaRPr lang="en-GB" dirty="0"/>
            </a:p>
          </p:txBody>
        </p:sp>
      </p:grpSp>
      <p:sp>
        <p:nvSpPr>
          <p:cNvPr id="53" name="Arc 42"/>
          <p:cNvSpPr>
            <a:spLocks/>
          </p:cNvSpPr>
          <p:nvPr/>
        </p:nvSpPr>
        <p:spPr bwMode="auto">
          <a:xfrm rot="9314903" flipH="1" flipV="1">
            <a:off x="2108200" y="4125565"/>
            <a:ext cx="42863" cy="355600"/>
          </a:xfrm>
          <a:custGeom>
            <a:avLst/>
            <a:gdLst>
              <a:gd name="G0" fmla="+- 0 0 0"/>
              <a:gd name="G1" fmla="+- 21600 0 0"/>
              <a:gd name="G2" fmla="+- 21600 0 0"/>
              <a:gd name="T0" fmla="*/ 0 w 21600"/>
              <a:gd name="T1" fmla="*/ 0 h 43003"/>
              <a:gd name="T2" fmla="*/ 2909 w 21600"/>
              <a:gd name="T3" fmla="*/ 43003 h 43003"/>
              <a:gd name="T4" fmla="*/ 0 w 21600"/>
              <a:gd name="T5" fmla="*/ 21600 h 43003"/>
            </a:gdLst>
            <a:ahLst/>
            <a:cxnLst>
              <a:cxn ang="0">
                <a:pos x="T0" y="T1"/>
              </a:cxn>
              <a:cxn ang="0">
                <a:pos x="T2" y="T3"/>
              </a:cxn>
              <a:cxn ang="0">
                <a:pos x="T4" y="T5"/>
              </a:cxn>
            </a:cxnLst>
            <a:rect l="0" t="0" r="r" b="b"/>
            <a:pathLst>
              <a:path w="21600" h="43003" fill="none" extrusionOk="0">
                <a:moveTo>
                  <a:pt x="-1" y="0"/>
                </a:moveTo>
                <a:cubicBezTo>
                  <a:pt x="11929" y="0"/>
                  <a:pt x="21600" y="9670"/>
                  <a:pt x="21600" y="21600"/>
                </a:cubicBezTo>
                <a:cubicBezTo>
                  <a:pt x="21600" y="32405"/>
                  <a:pt x="13615" y="41548"/>
                  <a:pt x="2909" y="43003"/>
                </a:cubicBezTo>
              </a:path>
              <a:path w="21600" h="43003" stroke="0" extrusionOk="0">
                <a:moveTo>
                  <a:pt x="-1" y="0"/>
                </a:moveTo>
                <a:cubicBezTo>
                  <a:pt x="11929" y="0"/>
                  <a:pt x="21600" y="9670"/>
                  <a:pt x="21600" y="21600"/>
                </a:cubicBezTo>
                <a:cubicBezTo>
                  <a:pt x="21600" y="32405"/>
                  <a:pt x="13615" y="41548"/>
                  <a:pt x="2909" y="43003"/>
                </a:cubicBezTo>
                <a:lnTo>
                  <a:pt x="0" y="21600"/>
                </a:lnTo>
                <a:close/>
              </a:path>
            </a:pathLst>
          </a:custGeom>
          <a:noFill/>
          <a:ln w="28575">
            <a:solidFill>
              <a:srgbClr val="FF0000"/>
            </a:solidFill>
            <a:round/>
            <a:headEnd type="triangle" w="med" len="med"/>
            <a:tailEnd/>
          </a:ln>
          <a:effectLst/>
        </p:spPr>
        <p:txBody>
          <a:bodyPr/>
          <a:lstStyle/>
          <a:p>
            <a:endParaRPr lang="en-GB" dirty="0"/>
          </a:p>
        </p:txBody>
      </p:sp>
      <p:sp>
        <p:nvSpPr>
          <p:cNvPr id="54" name="Line 49"/>
          <p:cNvSpPr>
            <a:spLocks noChangeShapeType="1"/>
          </p:cNvSpPr>
          <p:nvPr/>
        </p:nvSpPr>
        <p:spPr bwMode="auto">
          <a:xfrm>
            <a:off x="2602927" y="4467152"/>
            <a:ext cx="9525" cy="361950"/>
          </a:xfrm>
          <a:prstGeom prst="line">
            <a:avLst/>
          </a:prstGeom>
          <a:noFill/>
          <a:ln w="28575">
            <a:solidFill>
              <a:srgbClr val="FF3300"/>
            </a:solidFill>
            <a:round/>
            <a:headEnd type="triangle" w="med" len="med"/>
            <a:tailEnd/>
          </a:ln>
          <a:effectLst/>
        </p:spPr>
        <p:txBody>
          <a:bodyPr/>
          <a:lstStyle/>
          <a:p>
            <a:endParaRPr lang="en-GB" dirty="0"/>
          </a:p>
        </p:txBody>
      </p:sp>
      <p:grpSp>
        <p:nvGrpSpPr>
          <p:cNvPr id="59" name="Group 58"/>
          <p:cNvGrpSpPr/>
          <p:nvPr/>
        </p:nvGrpSpPr>
        <p:grpSpPr>
          <a:xfrm>
            <a:off x="2524804" y="4291647"/>
            <a:ext cx="563475" cy="117475"/>
            <a:chOff x="2329541" y="4949208"/>
            <a:chExt cx="563475" cy="117475"/>
          </a:xfrm>
        </p:grpSpPr>
        <p:sp>
          <p:nvSpPr>
            <p:cNvPr id="56" name="Oval 46"/>
            <p:cNvSpPr>
              <a:spLocks noChangeArrowheads="1"/>
            </p:cNvSpPr>
            <p:nvPr/>
          </p:nvSpPr>
          <p:spPr bwMode="auto">
            <a:xfrm>
              <a:off x="2329541" y="4949208"/>
              <a:ext cx="122238" cy="117475"/>
            </a:xfrm>
            <a:prstGeom prst="ellipse">
              <a:avLst/>
            </a:prstGeom>
            <a:solidFill>
              <a:srgbClr val="FF3300"/>
            </a:solidFill>
            <a:ln w="3175">
              <a:solidFill>
                <a:schemeClr val="tx1"/>
              </a:solidFill>
              <a:round/>
              <a:headEnd/>
              <a:tailEnd/>
            </a:ln>
            <a:effectLst/>
          </p:spPr>
          <p:txBody>
            <a:bodyPr wrap="none" anchor="ctr"/>
            <a:lstStyle/>
            <a:p>
              <a:endParaRPr lang="en-GB" dirty="0"/>
            </a:p>
          </p:txBody>
        </p:sp>
        <p:cxnSp>
          <p:nvCxnSpPr>
            <p:cNvPr id="57" name="Straight Connector 56"/>
            <p:cNvCxnSpPr/>
            <p:nvPr/>
          </p:nvCxnSpPr>
          <p:spPr bwMode="auto">
            <a:xfrm flipV="1">
              <a:off x="2407043" y="5010853"/>
              <a:ext cx="485973" cy="1"/>
            </a:xfrm>
            <a:prstGeom prst="line">
              <a:avLst/>
            </a:prstGeom>
            <a:solidFill>
              <a:schemeClr val="accent1"/>
            </a:solidFill>
            <a:ln w="28575" cap="flat" cmpd="sng" algn="ctr">
              <a:solidFill>
                <a:srgbClr val="FF3300"/>
              </a:solidFill>
              <a:prstDash val="sysDot"/>
              <a:round/>
              <a:headEnd type="none" w="med" len="med"/>
              <a:tailEnd type="none" w="med" len="med"/>
            </a:ln>
            <a:effectLst/>
          </p:spPr>
        </p:cxnSp>
      </p:grpSp>
      <p:sp>
        <p:nvSpPr>
          <p:cNvPr id="58" name="TextBox 57"/>
          <p:cNvSpPr txBox="1"/>
          <p:nvPr/>
        </p:nvSpPr>
        <p:spPr>
          <a:xfrm>
            <a:off x="7867015" y="6604084"/>
            <a:ext cx="1273175" cy="253916"/>
          </a:xfrm>
          <a:prstGeom prst="rect">
            <a:avLst/>
          </a:prstGeom>
          <a:noFill/>
        </p:spPr>
        <p:txBody>
          <a:bodyPr wrap="square" rtlCol="0">
            <a:spAutoFit/>
          </a:bodyPr>
          <a:lstStyle/>
          <a:p>
            <a:pPr algn="r"/>
            <a:r>
              <a:rPr lang="en-GB" sz="1050" b="0" dirty="0" smtClean="0">
                <a:solidFill>
                  <a:schemeClr val="bg1"/>
                </a:solidFill>
              </a:rPr>
              <a:t>Ken Bearman</a:t>
            </a:r>
            <a:endParaRPr lang="en-GB" sz="1050" b="0" dirty="0">
              <a:solidFill>
                <a:schemeClr val="bg1"/>
              </a:solidFill>
            </a:endParaRPr>
          </a:p>
        </p:txBody>
      </p:sp>
      <p:sp>
        <p:nvSpPr>
          <p:cNvPr id="61" name="Text Box 150"/>
          <p:cNvSpPr txBox="1">
            <a:spLocks noChangeArrowheads="1"/>
          </p:cNvSpPr>
          <p:nvPr/>
        </p:nvSpPr>
        <p:spPr bwMode="auto">
          <a:xfrm>
            <a:off x="3327401" y="4548471"/>
            <a:ext cx="1562100" cy="338554"/>
          </a:xfrm>
          <a:prstGeom prst="rect">
            <a:avLst/>
          </a:prstGeom>
          <a:noFill/>
          <a:ln w="9525">
            <a:noFill/>
            <a:miter lim="800000"/>
            <a:headEnd/>
            <a:tailEnd/>
          </a:ln>
        </p:spPr>
        <p:txBody>
          <a:bodyPr wrap="square">
            <a:spAutoFit/>
          </a:bodyPr>
          <a:lstStyle/>
          <a:p>
            <a:pPr>
              <a:spcBef>
                <a:spcPct val="50000"/>
              </a:spcBef>
            </a:pPr>
            <a:r>
              <a:rPr lang="en-GB" sz="1600" dirty="0">
                <a:solidFill>
                  <a:srgbClr val="6699FF"/>
                </a:solidFill>
              </a:rPr>
              <a:t>Power Line</a:t>
            </a:r>
          </a:p>
        </p:txBody>
      </p:sp>
    </p:spTree>
    <p:extLst>
      <p:ext uri="{BB962C8B-B14F-4D97-AF65-F5344CB8AC3E}">
        <p14:creationId xmlns:p14="http://schemas.microsoft.com/office/powerpoint/2010/main" val="2664331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9" grpId="0" animBg="1"/>
      <p:bldP spid="53" grpId="0" animBg="1"/>
      <p:bldP spid="5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0" y="246063"/>
            <a:ext cx="9144000" cy="404812"/>
          </a:xfrm>
          <a:prstGeom prst="rect">
            <a:avLst/>
          </a:prstGeom>
          <a:solidFill>
            <a:schemeClr val="bg1"/>
          </a:solidFill>
          <a:ln w="9525">
            <a:solidFill>
              <a:schemeClr val="tx1"/>
            </a:solidFill>
            <a:miter lim="800000"/>
            <a:headEnd/>
            <a:tailEnd/>
          </a:ln>
        </p:spPr>
        <p:txBody>
          <a:bodyPr wrap="none" anchor="ctr"/>
          <a:lstStyle/>
          <a:p>
            <a:pPr algn="ctr"/>
            <a:r>
              <a:rPr lang="en-CA" altLang="ja-JP" dirty="0">
                <a:solidFill>
                  <a:srgbClr val="0168AC"/>
                </a:solidFill>
                <a:latin typeface="Verdana" pitchFamily="34" charset="0"/>
                <a:ea typeface="ＭＳ Ｐゴシック" charset="-128"/>
              </a:rPr>
              <a:t>2011 World Archery Coaching Seminar</a:t>
            </a:r>
            <a:endParaRPr lang="en-CA" dirty="0">
              <a:solidFill>
                <a:srgbClr val="0168AC"/>
              </a:solidFill>
              <a:latin typeface="Verdana" pitchFamily="34" charset="0"/>
            </a:endParaRPr>
          </a:p>
        </p:txBody>
      </p:sp>
      <p:pic>
        <p:nvPicPr>
          <p:cNvPr id="3" name="Picture 4" descr="Y:\06 Communication\Logo FITA\09 World Archery\00_WA1_RG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0327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 name="Rectangle 3"/>
          <p:cNvSpPr txBox="1">
            <a:spLocks noChangeArrowheads="1"/>
          </p:cNvSpPr>
          <p:nvPr/>
        </p:nvSpPr>
        <p:spPr>
          <a:xfrm>
            <a:off x="428625" y="1079797"/>
            <a:ext cx="8229600" cy="1260475"/>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pPr>
            <a:r>
              <a:rPr lang="en-GB" sz="2400" b="0" dirty="0" smtClean="0">
                <a:solidFill>
                  <a:schemeClr val="bg1"/>
                </a:solidFill>
              </a:rPr>
              <a:t>When the archer releases this wrist tension will cause the wrist and hand to snap inward.</a:t>
            </a:r>
            <a:endParaRPr lang="en-GB" sz="2400" b="0" dirty="0">
              <a:solidFill>
                <a:schemeClr val="bg1"/>
              </a:solidFill>
            </a:endParaRPr>
          </a:p>
        </p:txBody>
      </p:sp>
      <p:sp>
        <p:nvSpPr>
          <p:cNvPr id="58" name="Freeform 80"/>
          <p:cNvSpPr>
            <a:spLocks/>
          </p:cNvSpPr>
          <p:nvPr/>
        </p:nvSpPr>
        <p:spPr bwMode="auto">
          <a:xfrm>
            <a:off x="4217988" y="3848397"/>
            <a:ext cx="2305050" cy="377825"/>
          </a:xfrm>
          <a:custGeom>
            <a:avLst/>
            <a:gdLst/>
            <a:ahLst/>
            <a:cxnLst>
              <a:cxn ang="0">
                <a:pos x="2764" y="324"/>
              </a:cxn>
              <a:cxn ang="0">
                <a:pos x="2417" y="440"/>
              </a:cxn>
              <a:cxn ang="0">
                <a:pos x="2351" y="420"/>
              </a:cxn>
              <a:cxn ang="0">
                <a:pos x="2027" y="351"/>
              </a:cxn>
              <a:cxn ang="0">
                <a:pos x="1733" y="276"/>
              </a:cxn>
              <a:cxn ang="0">
                <a:pos x="1444" y="187"/>
              </a:cxn>
              <a:cxn ang="0">
                <a:pos x="1283" y="146"/>
              </a:cxn>
              <a:cxn ang="0">
                <a:pos x="1084" y="106"/>
              </a:cxn>
              <a:cxn ang="0">
                <a:pos x="871" y="78"/>
              </a:cxn>
              <a:cxn ang="0">
                <a:pos x="684" y="61"/>
              </a:cxn>
              <a:cxn ang="0">
                <a:pos x="520" y="61"/>
              </a:cxn>
              <a:cxn ang="0">
                <a:pos x="357" y="54"/>
              </a:cxn>
              <a:cxn ang="0">
                <a:pos x="203" y="27"/>
              </a:cxn>
              <a:cxn ang="0">
                <a:pos x="89" y="14"/>
              </a:cxn>
              <a:cxn ang="0">
                <a:pos x="9" y="0"/>
              </a:cxn>
              <a:cxn ang="0">
                <a:pos x="9" y="315"/>
              </a:cxn>
              <a:cxn ang="0">
                <a:pos x="0" y="526"/>
              </a:cxn>
              <a:cxn ang="0">
                <a:pos x="187" y="547"/>
              </a:cxn>
              <a:cxn ang="0">
                <a:pos x="342" y="574"/>
              </a:cxn>
              <a:cxn ang="0">
                <a:pos x="423" y="581"/>
              </a:cxn>
              <a:cxn ang="0">
                <a:pos x="505" y="595"/>
              </a:cxn>
              <a:cxn ang="0">
                <a:pos x="3147" y="561"/>
              </a:cxn>
              <a:cxn ang="0">
                <a:pos x="3162" y="522"/>
              </a:cxn>
              <a:cxn ang="0">
                <a:pos x="3140" y="479"/>
              </a:cxn>
              <a:cxn ang="0">
                <a:pos x="2997" y="404"/>
              </a:cxn>
              <a:cxn ang="0">
                <a:pos x="2922" y="344"/>
              </a:cxn>
              <a:cxn ang="0">
                <a:pos x="2822" y="317"/>
              </a:cxn>
              <a:cxn ang="0">
                <a:pos x="2748" y="324"/>
              </a:cxn>
            </a:cxnLst>
            <a:rect l="0" t="0" r="r" b="b"/>
            <a:pathLst>
              <a:path w="3162" h="595">
                <a:moveTo>
                  <a:pt x="2764" y="324"/>
                </a:moveTo>
                <a:lnTo>
                  <a:pt x="2417" y="440"/>
                </a:lnTo>
                <a:lnTo>
                  <a:pt x="2351" y="420"/>
                </a:lnTo>
                <a:lnTo>
                  <a:pt x="2027" y="351"/>
                </a:lnTo>
                <a:lnTo>
                  <a:pt x="1733" y="276"/>
                </a:lnTo>
                <a:lnTo>
                  <a:pt x="1444" y="187"/>
                </a:lnTo>
                <a:cubicBezTo>
                  <a:pt x="1384" y="174"/>
                  <a:pt x="1343" y="160"/>
                  <a:pt x="1283" y="146"/>
                </a:cubicBezTo>
                <a:cubicBezTo>
                  <a:pt x="1223" y="131"/>
                  <a:pt x="1152" y="117"/>
                  <a:pt x="1084" y="106"/>
                </a:cubicBezTo>
                <a:lnTo>
                  <a:pt x="871" y="78"/>
                </a:lnTo>
                <a:lnTo>
                  <a:pt x="684" y="61"/>
                </a:lnTo>
                <a:lnTo>
                  <a:pt x="520" y="61"/>
                </a:lnTo>
                <a:lnTo>
                  <a:pt x="357" y="54"/>
                </a:lnTo>
                <a:lnTo>
                  <a:pt x="203" y="27"/>
                </a:lnTo>
                <a:lnTo>
                  <a:pt x="89" y="14"/>
                </a:lnTo>
                <a:lnTo>
                  <a:pt x="9" y="0"/>
                </a:lnTo>
                <a:lnTo>
                  <a:pt x="9" y="315"/>
                </a:lnTo>
                <a:lnTo>
                  <a:pt x="0" y="526"/>
                </a:lnTo>
                <a:lnTo>
                  <a:pt x="187" y="547"/>
                </a:lnTo>
                <a:lnTo>
                  <a:pt x="342" y="574"/>
                </a:lnTo>
                <a:lnTo>
                  <a:pt x="423" y="581"/>
                </a:lnTo>
                <a:lnTo>
                  <a:pt x="505" y="595"/>
                </a:lnTo>
                <a:lnTo>
                  <a:pt x="3147" y="561"/>
                </a:lnTo>
                <a:lnTo>
                  <a:pt x="3162" y="522"/>
                </a:lnTo>
                <a:lnTo>
                  <a:pt x="3140" y="479"/>
                </a:lnTo>
                <a:lnTo>
                  <a:pt x="2997" y="404"/>
                </a:lnTo>
                <a:lnTo>
                  <a:pt x="2922" y="344"/>
                </a:lnTo>
                <a:lnTo>
                  <a:pt x="2822" y="317"/>
                </a:lnTo>
                <a:lnTo>
                  <a:pt x="2748" y="324"/>
                </a:lnTo>
              </a:path>
            </a:pathLst>
          </a:custGeom>
          <a:gradFill rotWithShape="1">
            <a:gsLst>
              <a:gs pos="0">
                <a:srgbClr val="FFD9B3">
                  <a:gamma/>
                  <a:shade val="85882"/>
                  <a:invGamma/>
                </a:srgbClr>
              </a:gs>
              <a:gs pos="50000">
                <a:srgbClr val="FFD9B3"/>
              </a:gs>
              <a:gs pos="100000">
                <a:srgbClr val="FFD9B3">
                  <a:gamma/>
                  <a:shade val="85882"/>
                  <a:invGamma/>
                </a:srgbClr>
              </a:gs>
            </a:gsLst>
            <a:lin ang="5400000" scaled="1"/>
          </a:gradFill>
          <a:ln w="9525">
            <a:solidFill>
              <a:srgbClr val="000000"/>
            </a:solidFill>
            <a:round/>
            <a:headEnd/>
            <a:tailEnd/>
          </a:ln>
        </p:spPr>
        <p:txBody>
          <a:bodyPr/>
          <a:lstStyle/>
          <a:p>
            <a:endParaRPr lang="en-GB" dirty="0"/>
          </a:p>
        </p:txBody>
      </p:sp>
      <p:sp>
        <p:nvSpPr>
          <p:cNvPr id="59" name="Freeform 85"/>
          <p:cNvSpPr>
            <a:spLocks/>
          </p:cNvSpPr>
          <p:nvPr/>
        </p:nvSpPr>
        <p:spPr bwMode="auto">
          <a:xfrm>
            <a:off x="6180138" y="4382560"/>
            <a:ext cx="282575" cy="57150"/>
          </a:xfrm>
          <a:custGeom>
            <a:avLst/>
            <a:gdLst/>
            <a:ahLst/>
            <a:cxnLst>
              <a:cxn ang="0">
                <a:pos x="0" y="6"/>
              </a:cxn>
              <a:cxn ang="0">
                <a:pos x="210" y="57"/>
              </a:cxn>
              <a:cxn ang="0">
                <a:pos x="237" y="45"/>
              </a:cxn>
              <a:cxn ang="0">
                <a:pos x="252" y="16"/>
              </a:cxn>
              <a:cxn ang="0">
                <a:pos x="225" y="0"/>
              </a:cxn>
              <a:cxn ang="0">
                <a:pos x="0" y="6"/>
              </a:cxn>
            </a:cxnLst>
            <a:rect l="0" t="0" r="r" b="b"/>
            <a:pathLst>
              <a:path w="252" h="57">
                <a:moveTo>
                  <a:pt x="0" y="6"/>
                </a:moveTo>
                <a:lnTo>
                  <a:pt x="210" y="57"/>
                </a:lnTo>
                <a:lnTo>
                  <a:pt x="237" y="45"/>
                </a:lnTo>
                <a:lnTo>
                  <a:pt x="252" y="16"/>
                </a:lnTo>
                <a:lnTo>
                  <a:pt x="225" y="0"/>
                </a:lnTo>
                <a:lnTo>
                  <a:pt x="0" y="6"/>
                </a:lnTo>
                <a:close/>
              </a:path>
            </a:pathLst>
          </a:custGeom>
          <a:solidFill>
            <a:srgbClr val="FFD9B3"/>
          </a:solidFill>
          <a:ln w="9525">
            <a:solidFill>
              <a:srgbClr val="000000"/>
            </a:solidFill>
            <a:round/>
            <a:headEnd/>
            <a:tailEnd/>
          </a:ln>
        </p:spPr>
        <p:txBody>
          <a:bodyPr/>
          <a:lstStyle/>
          <a:p>
            <a:endParaRPr lang="en-GB" dirty="0"/>
          </a:p>
        </p:txBody>
      </p:sp>
      <p:sp>
        <p:nvSpPr>
          <p:cNvPr id="60" name="Freeform 75"/>
          <p:cNvSpPr>
            <a:spLocks/>
          </p:cNvSpPr>
          <p:nvPr/>
        </p:nvSpPr>
        <p:spPr bwMode="auto">
          <a:xfrm>
            <a:off x="1457325" y="3580872"/>
            <a:ext cx="2771775" cy="819150"/>
          </a:xfrm>
          <a:custGeom>
            <a:avLst/>
            <a:gdLst>
              <a:gd name="connsiteX0" fmla="*/ 9983 w 10000"/>
              <a:gd name="connsiteY0" fmla="*/ 3333 h 10000"/>
              <a:gd name="connsiteX1" fmla="*/ 9404 w 10000"/>
              <a:gd name="connsiteY1" fmla="*/ 2636 h 10000"/>
              <a:gd name="connsiteX2" fmla="*/ 8809 w 10000"/>
              <a:gd name="connsiteY2" fmla="*/ 2171 h 10000"/>
              <a:gd name="connsiteX3" fmla="*/ 8351 w 10000"/>
              <a:gd name="connsiteY3" fmla="*/ 1841 h 10000"/>
              <a:gd name="connsiteX4" fmla="*/ 7892 w 10000"/>
              <a:gd name="connsiteY4" fmla="*/ 1318 h 10000"/>
              <a:gd name="connsiteX5" fmla="*/ 7239 w 10000"/>
              <a:gd name="connsiteY5" fmla="*/ 465 h 10000"/>
              <a:gd name="connsiteX6" fmla="*/ 6495 w 10000"/>
              <a:gd name="connsiteY6" fmla="*/ 0 h 10000"/>
              <a:gd name="connsiteX7" fmla="*/ 5762 w 10000"/>
              <a:gd name="connsiteY7" fmla="*/ 0 h 10000"/>
              <a:gd name="connsiteX8" fmla="*/ 5304 w 10000"/>
              <a:gd name="connsiteY8" fmla="*/ 0 h 10000"/>
              <a:gd name="connsiteX9" fmla="*/ 4765 w 10000"/>
              <a:gd name="connsiteY9" fmla="*/ 252 h 10000"/>
              <a:gd name="connsiteX10" fmla="*/ 4055 w 10000"/>
              <a:gd name="connsiteY10" fmla="*/ 39 h 10000"/>
              <a:gd name="connsiteX11" fmla="*/ 3379 w 10000"/>
              <a:gd name="connsiteY11" fmla="*/ 194 h 10000"/>
              <a:gd name="connsiteX12" fmla="*/ 2658 w 10000"/>
              <a:gd name="connsiteY12" fmla="*/ 543 h 10000"/>
              <a:gd name="connsiteX13" fmla="*/ 2073 w 10000"/>
              <a:gd name="connsiteY13" fmla="*/ 1434 h 10000"/>
              <a:gd name="connsiteX14" fmla="*/ 1478 w 10000"/>
              <a:gd name="connsiteY14" fmla="*/ 2674 h 10000"/>
              <a:gd name="connsiteX15" fmla="*/ 1157 w 10000"/>
              <a:gd name="connsiteY15" fmla="*/ 3566 h 10000"/>
              <a:gd name="connsiteX16" fmla="*/ 676 w 10000"/>
              <a:gd name="connsiteY16" fmla="*/ 4884 h 10000"/>
              <a:gd name="connsiteX17" fmla="*/ 309 w 10000"/>
              <a:gd name="connsiteY17" fmla="*/ 5969 h 10000"/>
              <a:gd name="connsiteX18" fmla="*/ 0 w 10000"/>
              <a:gd name="connsiteY18" fmla="*/ 6860 h 10000"/>
              <a:gd name="connsiteX19" fmla="*/ 367 w 10000"/>
              <a:gd name="connsiteY19" fmla="*/ 7984 h 10000"/>
              <a:gd name="connsiteX20" fmla="*/ 470 w 10000"/>
              <a:gd name="connsiteY20" fmla="*/ 8295 h 10000"/>
              <a:gd name="connsiteX21" fmla="*/ 584 w 10000"/>
              <a:gd name="connsiteY21" fmla="*/ 8682 h 10000"/>
              <a:gd name="connsiteX22" fmla="*/ 756 w 10000"/>
              <a:gd name="connsiteY22" fmla="*/ 10000 h 10000"/>
              <a:gd name="connsiteX23" fmla="*/ 756 w 10000"/>
              <a:gd name="connsiteY23" fmla="*/ 10000 h 10000"/>
              <a:gd name="connsiteX24" fmla="*/ 1546 w 10000"/>
              <a:gd name="connsiteY24" fmla="*/ 9574 h 10000"/>
              <a:gd name="connsiteX25" fmla="*/ 2365 w 10000"/>
              <a:gd name="connsiteY25" fmla="*/ 8391 h 10000"/>
              <a:gd name="connsiteX26" fmla="*/ 2829 w 10000"/>
              <a:gd name="connsiteY26" fmla="*/ 8740 h 10000"/>
              <a:gd name="connsiteX27" fmla="*/ 4210 w 10000"/>
              <a:gd name="connsiteY27" fmla="*/ 9341 h 10000"/>
              <a:gd name="connsiteX28" fmla="*/ 3522 w 10000"/>
              <a:gd name="connsiteY28" fmla="*/ 7248 h 10000"/>
              <a:gd name="connsiteX29" fmla="*/ 3345 w 10000"/>
              <a:gd name="connsiteY29" fmla="*/ 6047 h 10000"/>
              <a:gd name="connsiteX30" fmla="*/ 3425 w 10000"/>
              <a:gd name="connsiteY30" fmla="*/ 4612 h 10000"/>
              <a:gd name="connsiteX31" fmla="*/ 3729 w 10000"/>
              <a:gd name="connsiteY31" fmla="*/ 3062 h 10000"/>
              <a:gd name="connsiteX32" fmla="*/ 4135 w 10000"/>
              <a:gd name="connsiteY32" fmla="*/ 2112 h 10000"/>
              <a:gd name="connsiteX33" fmla="*/ 4651 w 10000"/>
              <a:gd name="connsiteY33" fmla="*/ 1686 h 10000"/>
              <a:gd name="connsiteX34" fmla="*/ 5418 w 10000"/>
              <a:gd name="connsiteY34" fmla="*/ 1434 h 10000"/>
              <a:gd name="connsiteX35" fmla="*/ 6014 w 10000"/>
              <a:gd name="connsiteY35" fmla="*/ 2481 h 10000"/>
              <a:gd name="connsiteX36" fmla="*/ 6392 w 10000"/>
              <a:gd name="connsiteY36" fmla="*/ 3236 h 10000"/>
              <a:gd name="connsiteX37" fmla="*/ 6667 w 10000"/>
              <a:gd name="connsiteY37" fmla="*/ 4167 h 10000"/>
              <a:gd name="connsiteX38" fmla="*/ 6838 w 10000"/>
              <a:gd name="connsiteY38" fmla="*/ 4922 h 10000"/>
              <a:gd name="connsiteX39" fmla="*/ 6781 w 10000"/>
              <a:gd name="connsiteY39" fmla="*/ 5523 h 10000"/>
              <a:gd name="connsiteX40" fmla="*/ 6970 w 10000"/>
              <a:gd name="connsiteY40" fmla="*/ 6531 h 10000"/>
              <a:gd name="connsiteX41" fmla="*/ 6913 w 10000"/>
              <a:gd name="connsiteY41" fmla="*/ 7636 h 10000"/>
              <a:gd name="connsiteX42" fmla="*/ 6741 w 10000"/>
              <a:gd name="connsiteY42" fmla="*/ 8275 h 10000"/>
              <a:gd name="connsiteX43" fmla="*/ 6546 w 10000"/>
              <a:gd name="connsiteY43" fmla="*/ 8857 h 10000"/>
              <a:gd name="connsiteX44" fmla="*/ 6798 w 10000"/>
              <a:gd name="connsiteY44" fmla="*/ 8915 h 10000"/>
              <a:gd name="connsiteX45" fmla="*/ 7279 w 10000"/>
              <a:gd name="connsiteY45" fmla="*/ 8372 h 10000"/>
              <a:gd name="connsiteX46" fmla="*/ 7910 w 10000"/>
              <a:gd name="connsiteY46" fmla="*/ 8275 h 10000"/>
              <a:gd name="connsiteX47" fmla="*/ 8276 w 10000"/>
              <a:gd name="connsiteY47" fmla="*/ 7907 h 10000"/>
              <a:gd name="connsiteX48" fmla="*/ 8809 w 10000"/>
              <a:gd name="connsiteY48" fmla="*/ 7733 h 10000"/>
              <a:gd name="connsiteX49" fmla="*/ 9307 w 10000"/>
              <a:gd name="connsiteY49" fmla="*/ 7849 h 10000"/>
              <a:gd name="connsiteX50" fmla="*/ 9771 w 10000"/>
              <a:gd name="connsiteY50" fmla="*/ 7733 h 10000"/>
              <a:gd name="connsiteX51" fmla="*/ 9960 w 10000"/>
              <a:gd name="connsiteY51" fmla="*/ 7519 h 10000"/>
              <a:gd name="connsiteX52" fmla="*/ 9983 w 10000"/>
              <a:gd name="connsiteY52" fmla="*/ 6473 h 10000"/>
              <a:gd name="connsiteX53" fmla="*/ 10000 w 10000"/>
              <a:gd name="connsiteY53" fmla="*/ 5407 h 10000"/>
              <a:gd name="connsiteX54" fmla="*/ 10000 w 10000"/>
              <a:gd name="connsiteY54" fmla="*/ 3857 h 10000"/>
              <a:gd name="connsiteX55" fmla="*/ 9983 w 10000"/>
              <a:gd name="connsiteY55" fmla="*/ 3333 h 10000"/>
              <a:gd name="connsiteX0" fmla="*/ 9983 w 10000"/>
              <a:gd name="connsiteY0" fmla="*/ 3333 h 10000"/>
              <a:gd name="connsiteX1" fmla="*/ 9404 w 10000"/>
              <a:gd name="connsiteY1" fmla="*/ 2636 h 10000"/>
              <a:gd name="connsiteX2" fmla="*/ 8809 w 10000"/>
              <a:gd name="connsiteY2" fmla="*/ 2171 h 10000"/>
              <a:gd name="connsiteX3" fmla="*/ 8351 w 10000"/>
              <a:gd name="connsiteY3" fmla="*/ 1841 h 10000"/>
              <a:gd name="connsiteX4" fmla="*/ 7892 w 10000"/>
              <a:gd name="connsiteY4" fmla="*/ 1318 h 10000"/>
              <a:gd name="connsiteX5" fmla="*/ 7239 w 10000"/>
              <a:gd name="connsiteY5" fmla="*/ 465 h 10000"/>
              <a:gd name="connsiteX6" fmla="*/ 6495 w 10000"/>
              <a:gd name="connsiteY6" fmla="*/ 0 h 10000"/>
              <a:gd name="connsiteX7" fmla="*/ 5762 w 10000"/>
              <a:gd name="connsiteY7" fmla="*/ 0 h 10000"/>
              <a:gd name="connsiteX8" fmla="*/ 5304 w 10000"/>
              <a:gd name="connsiteY8" fmla="*/ 0 h 10000"/>
              <a:gd name="connsiteX9" fmla="*/ 4765 w 10000"/>
              <a:gd name="connsiteY9" fmla="*/ 252 h 10000"/>
              <a:gd name="connsiteX10" fmla="*/ 4055 w 10000"/>
              <a:gd name="connsiteY10" fmla="*/ 39 h 10000"/>
              <a:gd name="connsiteX11" fmla="*/ 3379 w 10000"/>
              <a:gd name="connsiteY11" fmla="*/ 194 h 10000"/>
              <a:gd name="connsiteX12" fmla="*/ 2658 w 10000"/>
              <a:gd name="connsiteY12" fmla="*/ 543 h 10000"/>
              <a:gd name="connsiteX13" fmla="*/ 2073 w 10000"/>
              <a:gd name="connsiteY13" fmla="*/ 1434 h 10000"/>
              <a:gd name="connsiteX14" fmla="*/ 1478 w 10000"/>
              <a:gd name="connsiteY14" fmla="*/ 2674 h 10000"/>
              <a:gd name="connsiteX15" fmla="*/ 1157 w 10000"/>
              <a:gd name="connsiteY15" fmla="*/ 3566 h 10000"/>
              <a:gd name="connsiteX16" fmla="*/ 676 w 10000"/>
              <a:gd name="connsiteY16" fmla="*/ 4884 h 10000"/>
              <a:gd name="connsiteX17" fmla="*/ 309 w 10000"/>
              <a:gd name="connsiteY17" fmla="*/ 5969 h 10000"/>
              <a:gd name="connsiteX18" fmla="*/ 0 w 10000"/>
              <a:gd name="connsiteY18" fmla="*/ 6860 h 10000"/>
              <a:gd name="connsiteX19" fmla="*/ 367 w 10000"/>
              <a:gd name="connsiteY19" fmla="*/ 7984 h 10000"/>
              <a:gd name="connsiteX20" fmla="*/ 470 w 10000"/>
              <a:gd name="connsiteY20" fmla="*/ 8295 h 10000"/>
              <a:gd name="connsiteX21" fmla="*/ 584 w 10000"/>
              <a:gd name="connsiteY21" fmla="*/ 8682 h 10000"/>
              <a:gd name="connsiteX22" fmla="*/ 756 w 10000"/>
              <a:gd name="connsiteY22" fmla="*/ 10000 h 10000"/>
              <a:gd name="connsiteX23" fmla="*/ 756 w 10000"/>
              <a:gd name="connsiteY23" fmla="*/ 10000 h 10000"/>
              <a:gd name="connsiteX24" fmla="*/ 1546 w 10000"/>
              <a:gd name="connsiteY24" fmla="*/ 9574 h 10000"/>
              <a:gd name="connsiteX25" fmla="*/ 2365 w 10000"/>
              <a:gd name="connsiteY25" fmla="*/ 8391 h 10000"/>
              <a:gd name="connsiteX26" fmla="*/ 2829 w 10000"/>
              <a:gd name="connsiteY26" fmla="*/ 8740 h 10000"/>
              <a:gd name="connsiteX27" fmla="*/ 4210 w 10000"/>
              <a:gd name="connsiteY27" fmla="*/ 9341 h 10000"/>
              <a:gd name="connsiteX28" fmla="*/ 3522 w 10000"/>
              <a:gd name="connsiteY28" fmla="*/ 7248 h 10000"/>
              <a:gd name="connsiteX29" fmla="*/ 3345 w 10000"/>
              <a:gd name="connsiteY29" fmla="*/ 6047 h 10000"/>
              <a:gd name="connsiteX30" fmla="*/ 3425 w 10000"/>
              <a:gd name="connsiteY30" fmla="*/ 4612 h 10000"/>
              <a:gd name="connsiteX31" fmla="*/ 3729 w 10000"/>
              <a:gd name="connsiteY31" fmla="*/ 3062 h 10000"/>
              <a:gd name="connsiteX32" fmla="*/ 4135 w 10000"/>
              <a:gd name="connsiteY32" fmla="*/ 2112 h 10000"/>
              <a:gd name="connsiteX33" fmla="*/ 4651 w 10000"/>
              <a:gd name="connsiteY33" fmla="*/ 1686 h 10000"/>
              <a:gd name="connsiteX34" fmla="*/ 5418 w 10000"/>
              <a:gd name="connsiteY34" fmla="*/ 1434 h 10000"/>
              <a:gd name="connsiteX35" fmla="*/ 6014 w 10000"/>
              <a:gd name="connsiteY35" fmla="*/ 2481 h 10000"/>
              <a:gd name="connsiteX36" fmla="*/ 6392 w 10000"/>
              <a:gd name="connsiteY36" fmla="*/ 3236 h 10000"/>
              <a:gd name="connsiteX37" fmla="*/ 6667 w 10000"/>
              <a:gd name="connsiteY37" fmla="*/ 4167 h 10000"/>
              <a:gd name="connsiteX38" fmla="*/ 6666 w 10000"/>
              <a:gd name="connsiteY38" fmla="*/ 5038 h 10000"/>
              <a:gd name="connsiteX39" fmla="*/ 6781 w 10000"/>
              <a:gd name="connsiteY39" fmla="*/ 5523 h 10000"/>
              <a:gd name="connsiteX40" fmla="*/ 6970 w 10000"/>
              <a:gd name="connsiteY40" fmla="*/ 6531 h 10000"/>
              <a:gd name="connsiteX41" fmla="*/ 6913 w 10000"/>
              <a:gd name="connsiteY41" fmla="*/ 7636 h 10000"/>
              <a:gd name="connsiteX42" fmla="*/ 6741 w 10000"/>
              <a:gd name="connsiteY42" fmla="*/ 8275 h 10000"/>
              <a:gd name="connsiteX43" fmla="*/ 6546 w 10000"/>
              <a:gd name="connsiteY43" fmla="*/ 8857 h 10000"/>
              <a:gd name="connsiteX44" fmla="*/ 6798 w 10000"/>
              <a:gd name="connsiteY44" fmla="*/ 8915 h 10000"/>
              <a:gd name="connsiteX45" fmla="*/ 7279 w 10000"/>
              <a:gd name="connsiteY45" fmla="*/ 8372 h 10000"/>
              <a:gd name="connsiteX46" fmla="*/ 7910 w 10000"/>
              <a:gd name="connsiteY46" fmla="*/ 8275 h 10000"/>
              <a:gd name="connsiteX47" fmla="*/ 8276 w 10000"/>
              <a:gd name="connsiteY47" fmla="*/ 7907 h 10000"/>
              <a:gd name="connsiteX48" fmla="*/ 8809 w 10000"/>
              <a:gd name="connsiteY48" fmla="*/ 7733 h 10000"/>
              <a:gd name="connsiteX49" fmla="*/ 9307 w 10000"/>
              <a:gd name="connsiteY49" fmla="*/ 7849 h 10000"/>
              <a:gd name="connsiteX50" fmla="*/ 9771 w 10000"/>
              <a:gd name="connsiteY50" fmla="*/ 7733 h 10000"/>
              <a:gd name="connsiteX51" fmla="*/ 9960 w 10000"/>
              <a:gd name="connsiteY51" fmla="*/ 7519 h 10000"/>
              <a:gd name="connsiteX52" fmla="*/ 9983 w 10000"/>
              <a:gd name="connsiteY52" fmla="*/ 6473 h 10000"/>
              <a:gd name="connsiteX53" fmla="*/ 10000 w 10000"/>
              <a:gd name="connsiteY53" fmla="*/ 5407 h 10000"/>
              <a:gd name="connsiteX54" fmla="*/ 10000 w 10000"/>
              <a:gd name="connsiteY54" fmla="*/ 3857 h 10000"/>
              <a:gd name="connsiteX55" fmla="*/ 9983 w 10000"/>
              <a:gd name="connsiteY55" fmla="*/ 3333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0000" h="10000">
                <a:moveTo>
                  <a:pt x="9983" y="3333"/>
                </a:moveTo>
                <a:lnTo>
                  <a:pt x="9404" y="2636"/>
                </a:lnTo>
                <a:lnTo>
                  <a:pt x="8809" y="2171"/>
                </a:lnTo>
                <a:lnTo>
                  <a:pt x="8351" y="1841"/>
                </a:lnTo>
                <a:lnTo>
                  <a:pt x="7892" y="1318"/>
                </a:lnTo>
                <a:lnTo>
                  <a:pt x="7239" y="465"/>
                </a:lnTo>
                <a:lnTo>
                  <a:pt x="6495" y="0"/>
                </a:lnTo>
                <a:lnTo>
                  <a:pt x="5762" y="0"/>
                </a:lnTo>
                <a:lnTo>
                  <a:pt x="5304" y="0"/>
                </a:lnTo>
                <a:lnTo>
                  <a:pt x="4765" y="252"/>
                </a:lnTo>
                <a:lnTo>
                  <a:pt x="4055" y="39"/>
                </a:lnTo>
                <a:lnTo>
                  <a:pt x="3379" y="194"/>
                </a:lnTo>
                <a:lnTo>
                  <a:pt x="2658" y="543"/>
                </a:lnTo>
                <a:lnTo>
                  <a:pt x="2073" y="1434"/>
                </a:lnTo>
                <a:lnTo>
                  <a:pt x="1478" y="2674"/>
                </a:lnTo>
                <a:lnTo>
                  <a:pt x="1157" y="3566"/>
                </a:lnTo>
                <a:lnTo>
                  <a:pt x="676" y="4884"/>
                </a:lnTo>
                <a:cubicBezTo>
                  <a:pt x="554" y="5246"/>
                  <a:pt x="431" y="5607"/>
                  <a:pt x="309" y="5969"/>
                </a:cubicBezTo>
                <a:lnTo>
                  <a:pt x="0" y="6860"/>
                </a:lnTo>
                <a:cubicBezTo>
                  <a:pt x="122" y="7235"/>
                  <a:pt x="245" y="7609"/>
                  <a:pt x="367" y="7984"/>
                </a:cubicBezTo>
                <a:cubicBezTo>
                  <a:pt x="401" y="8088"/>
                  <a:pt x="436" y="8191"/>
                  <a:pt x="470" y="8295"/>
                </a:cubicBezTo>
                <a:lnTo>
                  <a:pt x="584" y="8682"/>
                </a:lnTo>
                <a:cubicBezTo>
                  <a:pt x="641" y="9121"/>
                  <a:pt x="699" y="9561"/>
                  <a:pt x="756" y="10000"/>
                </a:cubicBezTo>
                <a:lnTo>
                  <a:pt x="756" y="10000"/>
                </a:lnTo>
                <a:lnTo>
                  <a:pt x="1546" y="9574"/>
                </a:lnTo>
                <a:lnTo>
                  <a:pt x="2365" y="8391"/>
                </a:lnTo>
                <a:lnTo>
                  <a:pt x="2829" y="8740"/>
                </a:lnTo>
                <a:lnTo>
                  <a:pt x="4210" y="9341"/>
                </a:lnTo>
                <a:lnTo>
                  <a:pt x="3522" y="7248"/>
                </a:lnTo>
                <a:lnTo>
                  <a:pt x="3345" y="6047"/>
                </a:lnTo>
                <a:cubicBezTo>
                  <a:pt x="3372" y="5569"/>
                  <a:pt x="3398" y="5090"/>
                  <a:pt x="3425" y="4612"/>
                </a:cubicBezTo>
                <a:cubicBezTo>
                  <a:pt x="3526" y="4095"/>
                  <a:pt x="3628" y="3579"/>
                  <a:pt x="3729" y="3062"/>
                </a:cubicBezTo>
                <a:lnTo>
                  <a:pt x="4135" y="2112"/>
                </a:lnTo>
                <a:lnTo>
                  <a:pt x="4651" y="1686"/>
                </a:lnTo>
                <a:lnTo>
                  <a:pt x="5418" y="1434"/>
                </a:lnTo>
                <a:lnTo>
                  <a:pt x="6014" y="2481"/>
                </a:lnTo>
                <a:lnTo>
                  <a:pt x="6392" y="3236"/>
                </a:lnTo>
                <a:cubicBezTo>
                  <a:pt x="6484" y="3546"/>
                  <a:pt x="6575" y="3857"/>
                  <a:pt x="6667" y="4167"/>
                </a:cubicBezTo>
                <a:cubicBezTo>
                  <a:pt x="6667" y="4457"/>
                  <a:pt x="6666" y="4748"/>
                  <a:pt x="6666" y="5038"/>
                </a:cubicBezTo>
                <a:cubicBezTo>
                  <a:pt x="6647" y="5238"/>
                  <a:pt x="6800" y="5323"/>
                  <a:pt x="6781" y="5523"/>
                </a:cubicBezTo>
                <a:lnTo>
                  <a:pt x="6970" y="6531"/>
                </a:lnTo>
                <a:cubicBezTo>
                  <a:pt x="6951" y="6899"/>
                  <a:pt x="6932" y="7268"/>
                  <a:pt x="6913" y="7636"/>
                </a:cubicBezTo>
                <a:cubicBezTo>
                  <a:pt x="6856" y="7849"/>
                  <a:pt x="6798" y="8062"/>
                  <a:pt x="6741" y="8275"/>
                </a:cubicBezTo>
                <a:lnTo>
                  <a:pt x="6546" y="8857"/>
                </a:lnTo>
                <a:lnTo>
                  <a:pt x="6798" y="8915"/>
                </a:lnTo>
                <a:lnTo>
                  <a:pt x="7279" y="8372"/>
                </a:lnTo>
                <a:lnTo>
                  <a:pt x="7910" y="8275"/>
                </a:lnTo>
                <a:lnTo>
                  <a:pt x="8276" y="7907"/>
                </a:lnTo>
                <a:lnTo>
                  <a:pt x="8809" y="7733"/>
                </a:lnTo>
                <a:lnTo>
                  <a:pt x="9307" y="7849"/>
                </a:lnTo>
                <a:lnTo>
                  <a:pt x="9771" y="7733"/>
                </a:lnTo>
                <a:lnTo>
                  <a:pt x="9960" y="7519"/>
                </a:lnTo>
                <a:cubicBezTo>
                  <a:pt x="9968" y="7170"/>
                  <a:pt x="9975" y="6822"/>
                  <a:pt x="9983" y="6473"/>
                </a:cubicBezTo>
                <a:cubicBezTo>
                  <a:pt x="9989" y="6118"/>
                  <a:pt x="9994" y="5762"/>
                  <a:pt x="10000" y="5407"/>
                </a:cubicBezTo>
                <a:lnTo>
                  <a:pt x="10000" y="3857"/>
                </a:lnTo>
                <a:cubicBezTo>
                  <a:pt x="9994" y="3682"/>
                  <a:pt x="9989" y="3508"/>
                  <a:pt x="9983" y="3333"/>
                </a:cubicBezTo>
                <a:close/>
              </a:path>
            </a:pathLst>
          </a:custGeom>
          <a:gradFill rotWithShape="1">
            <a:gsLst>
              <a:gs pos="0">
                <a:srgbClr val="00FFFF">
                  <a:alpha val="67000"/>
                </a:srgbClr>
              </a:gs>
              <a:gs pos="100000">
                <a:srgbClr val="00FFFF">
                  <a:gamma/>
                  <a:shade val="66275"/>
                  <a:invGamma/>
                  <a:alpha val="67999"/>
                </a:srgbClr>
              </a:gs>
            </a:gsLst>
            <a:path path="rect">
              <a:fillToRect l="50000" t="50000" r="50000" b="50000"/>
            </a:path>
          </a:gradFill>
          <a:ln w="9525">
            <a:solidFill>
              <a:srgbClr val="000000"/>
            </a:solidFill>
            <a:round/>
            <a:headEnd/>
            <a:tailEnd/>
          </a:ln>
        </p:spPr>
        <p:txBody>
          <a:bodyPr/>
          <a:lstStyle/>
          <a:p>
            <a:endParaRPr lang="en-GB" dirty="0"/>
          </a:p>
        </p:txBody>
      </p:sp>
      <p:sp>
        <p:nvSpPr>
          <p:cNvPr id="61" name="Freeform 76"/>
          <p:cNvSpPr>
            <a:spLocks/>
          </p:cNvSpPr>
          <p:nvPr/>
        </p:nvSpPr>
        <p:spPr bwMode="auto">
          <a:xfrm>
            <a:off x="1641475" y="4125385"/>
            <a:ext cx="165100" cy="255588"/>
          </a:xfrm>
          <a:custGeom>
            <a:avLst/>
            <a:gdLst/>
            <a:ahLst/>
            <a:cxnLst>
              <a:cxn ang="0">
                <a:pos x="0" y="0"/>
              </a:cxn>
              <a:cxn ang="0">
                <a:pos x="51" y="48"/>
              </a:cxn>
              <a:cxn ang="0">
                <a:pos x="78" y="96"/>
              </a:cxn>
              <a:cxn ang="0">
                <a:pos x="90" y="138"/>
              </a:cxn>
              <a:cxn ang="0">
                <a:pos x="93" y="177"/>
              </a:cxn>
            </a:cxnLst>
            <a:rect l="0" t="0" r="r" b="b"/>
            <a:pathLst>
              <a:path w="93" h="177">
                <a:moveTo>
                  <a:pt x="0" y="0"/>
                </a:moveTo>
                <a:cubicBezTo>
                  <a:pt x="19" y="16"/>
                  <a:pt x="38" y="32"/>
                  <a:pt x="51" y="48"/>
                </a:cubicBezTo>
                <a:cubicBezTo>
                  <a:pt x="64" y="64"/>
                  <a:pt x="71" y="81"/>
                  <a:pt x="78" y="96"/>
                </a:cubicBezTo>
                <a:cubicBezTo>
                  <a:pt x="85" y="111"/>
                  <a:pt x="88" y="125"/>
                  <a:pt x="90" y="138"/>
                </a:cubicBezTo>
                <a:cubicBezTo>
                  <a:pt x="92" y="151"/>
                  <a:pt x="92" y="164"/>
                  <a:pt x="93" y="177"/>
                </a:cubicBezTo>
              </a:path>
            </a:pathLst>
          </a:custGeom>
          <a:noFill/>
          <a:ln w="9525">
            <a:solidFill>
              <a:srgbClr val="000000"/>
            </a:solidFill>
            <a:round/>
            <a:headEnd/>
            <a:tailEnd/>
          </a:ln>
        </p:spPr>
        <p:txBody>
          <a:bodyPr/>
          <a:lstStyle/>
          <a:p>
            <a:endParaRPr lang="en-GB" dirty="0"/>
          </a:p>
        </p:txBody>
      </p:sp>
      <p:sp>
        <p:nvSpPr>
          <p:cNvPr id="62" name="Freeform 77"/>
          <p:cNvSpPr>
            <a:spLocks/>
          </p:cNvSpPr>
          <p:nvPr/>
        </p:nvSpPr>
        <p:spPr bwMode="auto">
          <a:xfrm>
            <a:off x="4068763" y="3814235"/>
            <a:ext cx="39688" cy="403225"/>
          </a:xfrm>
          <a:custGeom>
            <a:avLst/>
            <a:gdLst/>
            <a:ahLst/>
            <a:cxnLst>
              <a:cxn ang="0">
                <a:pos x="9" y="0"/>
              </a:cxn>
              <a:cxn ang="0">
                <a:pos x="21" y="87"/>
              </a:cxn>
              <a:cxn ang="0">
                <a:pos x="18" y="159"/>
              </a:cxn>
              <a:cxn ang="0">
                <a:pos x="12" y="219"/>
              </a:cxn>
              <a:cxn ang="0">
                <a:pos x="0" y="279"/>
              </a:cxn>
            </a:cxnLst>
            <a:rect l="0" t="0" r="r" b="b"/>
            <a:pathLst>
              <a:path w="22" h="279">
                <a:moveTo>
                  <a:pt x="9" y="0"/>
                </a:moveTo>
                <a:cubicBezTo>
                  <a:pt x="14" y="30"/>
                  <a:pt x="20" y="61"/>
                  <a:pt x="21" y="87"/>
                </a:cubicBezTo>
                <a:cubicBezTo>
                  <a:pt x="22" y="113"/>
                  <a:pt x="20" y="137"/>
                  <a:pt x="18" y="159"/>
                </a:cubicBezTo>
                <a:cubicBezTo>
                  <a:pt x="16" y="181"/>
                  <a:pt x="15" y="199"/>
                  <a:pt x="12" y="219"/>
                </a:cubicBezTo>
                <a:cubicBezTo>
                  <a:pt x="9" y="239"/>
                  <a:pt x="2" y="269"/>
                  <a:pt x="0" y="279"/>
                </a:cubicBezTo>
              </a:path>
            </a:pathLst>
          </a:custGeom>
          <a:noFill/>
          <a:ln w="9525">
            <a:solidFill>
              <a:srgbClr val="000000"/>
            </a:solidFill>
            <a:round/>
            <a:headEnd/>
            <a:tailEnd/>
          </a:ln>
        </p:spPr>
        <p:txBody>
          <a:bodyPr/>
          <a:lstStyle/>
          <a:p>
            <a:endParaRPr lang="en-GB" dirty="0"/>
          </a:p>
        </p:txBody>
      </p:sp>
      <p:sp>
        <p:nvSpPr>
          <p:cNvPr id="63" name="Freeform 78"/>
          <p:cNvSpPr>
            <a:spLocks/>
          </p:cNvSpPr>
          <p:nvPr/>
        </p:nvSpPr>
        <p:spPr bwMode="auto">
          <a:xfrm>
            <a:off x="866775" y="4133322"/>
            <a:ext cx="2057400" cy="649288"/>
          </a:xfrm>
          <a:custGeom>
            <a:avLst/>
            <a:gdLst/>
            <a:ahLst/>
            <a:cxnLst>
              <a:cxn ang="0">
                <a:pos x="381" y="0"/>
              </a:cxn>
              <a:cxn ang="0">
                <a:pos x="275" y="72"/>
              </a:cxn>
              <a:cxn ang="0">
                <a:pos x="196" y="137"/>
              </a:cxn>
              <a:cxn ang="0">
                <a:pos x="106" y="225"/>
              </a:cxn>
              <a:cxn ang="0">
                <a:pos x="53" y="269"/>
              </a:cxn>
              <a:cxn ang="0">
                <a:pos x="22" y="312"/>
              </a:cxn>
              <a:cxn ang="0">
                <a:pos x="0" y="337"/>
              </a:cxn>
              <a:cxn ang="0">
                <a:pos x="9" y="378"/>
              </a:cxn>
              <a:cxn ang="0">
                <a:pos x="55" y="386"/>
              </a:cxn>
              <a:cxn ang="0">
                <a:pos x="103" y="390"/>
              </a:cxn>
              <a:cxn ang="0">
                <a:pos x="154" y="400"/>
              </a:cxn>
              <a:cxn ang="0">
                <a:pos x="269" y="409"/>
              </a:cxn>
              <a:cxn ang="0">
                <a:pos x="432" y="402"/>
              </a:cxn>
              <a:cxn ang="0">
                <a:pos x="617" y="367"/>
              </a:cxn>
              <a:cxn ang="0">
                <a:pos x="772" y="334"/>
              </a:cxn>
              <a:cxn ang="0">
                <a:pos x="908" y="299"/>
              </a:cxn>
              <a:cxn ang="0">
                <a:pos x="1014" y="268"/>
              </a:cxn>
              <a:cxn ang="0">
                <a:pos x="1064" y="259"/>
              </a:cxn>
              <a:cxn ang="0">
                <a:pos x="1116" y="254"/>
              </a:cxn>
              <a:cxn ang="0">
                <a:pos x="1236" y="236"/>
              </a:cxn>
              <a:cxn ang="0">
                <a:pos x="1296" y="206"/>
              </a:cxn>
              <a:cxn ang="0">
                <a:pos x="1138" y="180"/>
              </a:cxn>
              <a:cxn ang="0">
                <a:pos x="1100" y="158"/>
              </a:cxn>
              <a:cxn ang="0">
                <a:pos x="820" y="150"/>
              </a:cxn>
              <a:cxn ang="0">
                <a:pos x="637" y="148"/>
              </a:cxn>
              <a:cxn ang="0">
                <a:pos x="539" y="157"/>
              </a:cxn>
              <a:cxn ang="0">
                <a:pos x="490" y="167"/>
              </a:cxn>
              <a:cxn ang="0">
                <a:pos x="473" y="105"/>
              </a:cxn>
              <a:cxn ang="0">
                <a:pos x="438" y="61"/>
              </a:cxn>
              <a:cxn ang="0">
                <a:pos x="381" y="0"/>
              </a:cxn>
            </a:cxnLst>
            <a:rect l="0" t="0" r="r" b="b"/>
            <a:pathLst>
              <a:path w="1296" h="409">
                <a:moveTo>
                  <a:pt x="381" y="0"/>
                </a:moveTo>
                <a:lnTo>
                  <a:pt x="275" y="72"/>
                </a:lnTo>
                <a:lnTo>
                  <a:pt x="196" y="137"/>
                </a:lnTo>
                <a:lnTo>
                  <a:pt x="106" y="225"/>
                </a:lnTo>
                <a:lnTo>
                  <a:pt x="53" y="269"/>
                </a:lnTo>
                <a:lnTo>
                  <a:pt x="22" y="312"/>
                </a:lnTo>
                <a:lnTo>
                  <a:pt x="0" y="337"/>
                </a:lnTo>
                <a:lnTo>
                  <a:pt x="9" y="378"/>
                </a:lnTo>
                <a:lnTo>
                  <a:pt x="55" y="386"/>
                </a:lnTo>
                <a:lnTo>
                  <a:pt x="103" y="390"/>
                </a:lnTo>
                <a:lnTo>
                  <a:pt x="154" y="400"/>
                </a:lnTo>
                <a:lnTo>
                  <a:pt x="269" y="409"/>
                </a:lnTo>
                <a:lnTo>
                  <a:pt x="432" y="402"/>
                </a:lnTo>
                <a:lnTo>
                  <a:pt x="617" y="367"/>
                </a:lnTo>
                <a:lnTo>
                  <a:pt x="772" y="334"/>
                </a:lnTo>
                <a:lnTo>
                  <a:pt x="908" y="299"/>
                </a:lnTo>
                <a:lnTo>
                  <a:pt x="1014" y="268"/>
                </a:lnTo>
                <a:lnTo>
                  <a:pt x="1064" y="259"/>
                </a:lnTo>
                <a:lnTo>
                  <a:pt x="1116" y="254"/>
                </a:lnTo>
                <a:lnTo>
                  <a:pt x="1236" y="236"/>
                </a:lnTo>
                <a:lnTo>
                  <a:pt x="1296" y="206"/>
                </a:lnTo>
                <a:lnTo>
                  <a:pt x="1138" y="180"/>
                </a:lnTo>
                <a:lnTo>
                  <a:pt x="1100" y="158"/>
                </a:lnTo>
                <a:lnTo>
                  <a:pt x="820" y="150"/>
                </a:lnTo>
                <a:lnTo>
                  <a:pt x="637" y="148"/>
                </a:lnTo>
                <a:lnTo>
                  <a:pt x="539" y="157"/>
                </a:lnTo>
                <a:lnTo>
                  <a:pt x="490" y="167"/>
                </a:lnTo>
                <a:lnTo>
                  <a:pt x="473" y="105"/>
                </a:lnTo>
                <a:lnTo>
                  <a:pt x="438" y="61"/>
                </a:lnTo>
                <a:lnTo>
                  <a:pt x="381" y="0"/>
                </a:lnTo>
                <a:close/>
              </a:path>
            </a:pathLst>
          </a:custGeom>
          <a:gradFill rotWithShape="1">
            <a:gsLst>
              <a:gs pos="0">
                <a:srgbClr val="FFD9B3">
                  <a:gamma/>
                  <a:shade val="85882"/>
                  <a:invGamma/>
                </a:srgbClr>
              </a:gs>
              <a:gs pos="50000">
                <a:srgbClr val="FFD9B3"/>
              </a:gs>
              <a:gs pos="100000">
                <a:srgbClr val="FFD9B3">
                  <a:gamma/>
                  <a:shade val="85882"/>
                  <a:invGamma/>
                </a:srgbClr>
              </a:gs>
            </a:gsLst>
            <a:lin ang="5400000" scaled="1"/>
          </a:gradFill>
          <a:ln w="9525">
            <a:solidFill>
              <a:srgbClr val="000000"/>
            </a:solidFill>
            <a:round/>
            <a:headEnd/>
            <a:tailEnd/>
          </a:ln>
        </p:spPr>
        <p:txBody>
          <a:bodyPr/>
          <a:lstStyle/>
          <a:p>
            <a:endParaRPr lang="en-GB" dirty="0"/>
          </a:p>
        </p:txBody>
      </p:sp>
      <p:sp>
        <p:nvSpPr>
          <p:cNvPr id="64" name="Freeform 79"/>
          <p:cNvSpPr>
            <a:spLocks/>
          </p:cNvSpPr>
          <p:nvPr/>
        </p:nvSpPr>
        <p:spPr bwMode="auto">
          <a:xfrm rot="20684692">
            <a:off x="1330325" y="4428597"/>
            <a:ext cx="346075" cy="34925"/>
          </a:xfrm>
          <a:custGeom>
            <a:avLst/>
            <a:gdLst/>
            <a:ahLst/>
            <a:cxnLst>
              <a:cxn ang="0">
                <a:pos x="195" y="3"/>
              </a:cxn>
              <a:cxn ang="0">
                <a:pos x="123" y="3"/>
              </a:cxn>
              <a:cxn ang="0">
                <a:pos x="63" y="3"/>
              </a:cxn>
              <a:cxn ang="0">
                <a:pos x="0" y="24"/>
              </a:cxn>
            </a:cxnLst>
            <a:rect l="0" t="0" r="r" b="b"/>
            <a:pathLst>
              <a:path w="195" h="24">
                <a:moveTo>
                  <a:pt x="195" y="3"/>
                </a:moveTo>
                <a:cubicBezTo>
                  <a:pt x="170" y="3"/>
                  <a:pt x="145" y="3"/>
                  <a:pt x="123" y="3"/>
                </a:cubicBezTo>
                <a:cubicBezTo>
                  <a:pt x="101" y="3"/>
                  <a:pt x="83" y="0"/>
                  <a:pt x="63" y="3"/>
                </a:cubicBezTo>
                <a:cubicBezTo>
                  <a:pt x="43" y="6"/>
                  <a:pt x="21" y="15"/>
                  <a:pt x="0" y="24"/>
                </a:cubicBezTo>
              </a:path>
            </a:pathLst>
          </a:custGeom>
          <a:noFill/>
          <a:ln w="9525">
            <a:solidFill>
              <a:srgbClr val="000000"/>
            </a:solidFill>
            <a:round/>
            <a:headEnd/>
            <a:tailEnd/>
          </a:ln>
        </p:spPr>
        <p:txBody>
          <a:bodyPr/>
          <a:lstStyle/>
          <a:p>
            <a:endParaRPr lang="en-GB" dirty="0"/>
          </a:p>
        </p:txBody>
      </p:sp>
      <p:sp>
        <p:nvSpPr>
          <p:cNvPr id="65" name="Freeform 92"/>
          <p:cNvSpPr>
            <a:spLocks/>
          </p:cNvSpPr>
          <p:nvPr/>
        </p:nvSpPr>
        <p:spPr bwMode="auto">
          <a:xfrm>
            <a:off x="6315075" y="4117447"/>
            <a:ext cx="150813" cy="30163"/>
          </a:xfrm>
          <a:custGeom>
            <a:avLst/>
            <a:gdLst/>
            <a:ahLst/>
            <a:cxnLst>
              <a:cxn ang="0">
                <a:pos x="0" y="17"/>
              </a:cxn>
              <a:cxn ang="0">
                <a:pos x="96" y="5"/>
              </a:cxn>
              <a:cxn ang="0">
                <a:pos x="207" y="47"/>
              </a:cxn>
            </a:cxnLst>
            <a:rect l="0" t="0" r="r" b="b"/>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66" name="Freeform 93"/>
          <p:cNvSpPr>
            <a:spLocks/>
          </p:cNvSpPr>
          <p:nvPr/>
        </p:nvSpPr>
        <p:spPr bwMode="auto">
          <a:xfrm>
            <a:off x="6265863" y="4088872"/>
            <a:ext cx="150813" cy="30163"/>
          </a:xfrm>
          <a:custGeom>
            <a:avLst/>
            <a:gdLst/>
            <a:ahLst/>
            <a:cxnLst>
              <a:cxn ang="0">
                <a:pos x="0" y="17"/>
              </a:cxn>
              <a:cxn ang="0">
                <a:pos x="96" y="5"/>
              </a:cxn>
              <a:cxn ang="0">
                <a:pos x="207" y="47"/>
              </a:cxn>
            </a:cxnLst>
            <a:rect l="0" t="0" r="r" b="b"/>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grpSp>
        <p:nvGrpSpPr>
          <p:cNvPr id="67" name="Group 102"/>
          <p:cNvGrpSpPr>
            <a:grpSpLocks/>
          </p:cNvGrpSpPr>
          <p:nvPr/>
        </p:nvGrpSpPr>
        <p:grpSpPr bwMode="auto">
          <a:xfrm rot="195475">
            <a:off x="2386013" y="3695172"/>
            <a:ext cx="1106488" cy="781050"/>
            <a:chOff x="1504" y="2516"/>
            <a:chExt cx="697" cy="492"/>
          </a:xfrm>
        </p:grpSpPr>
        <p:sp>
          <p:nvSpPr>
            <p:cNvPr id="68" name="Freeform 103"/>
            <p:cNvSpPr>
              <a:spLocks/>
            </p:cNvSpPr>
            <p:nvPr/>
          </p:nvSpPr>
          <p:spPr bwMode="auto">
            <a:xfrm rot="22463057">
              <a:off x="1942" y="2680"/>
              <a:ext cx="259" cy="328"/>
            </a:xfrm>
            <a:custGeom>
              <a:avLst/>
              <a:gdLst/>
              <a:ahLst/>
              <a:cxnLst>
                <a:cxn ang="0">
                  <a:pos x="145" y="9"/>
                </a:cxn>
                <a:cxn ang="0">
                  <a:pos x="166" y="57"/>
                </a:cxn>
                <a:cxn ang="0">
                  <a:pos x="178" y="108"/>
                </a:cxn>
                <a:cxn ang="0">
                  <a:pos x="184" y="138"/>
                </a:cxn>
                <a:cxn ang="0">
                  <a:pos x="205" y="156"/>
                </a:cxn>
                <a:cxn ang="0">
                  <a:pos x="229" y="177"/>
                </a:cxn>
                <a:cxn ang="0">
                  <a:pos x="232" y="207"/>
                </a:cxn>
                <a:cxn ang="0">
                  <a:pos x="202" y="234"/>
                </a:cxn>
                <a:cxn ang="0">
                  <a:pos x="169" y="255"/>
                </a:cxn>
                <a:cxn ang="0">
                  <a:pos x="136" y="297"/>
                </a:cxn>
                <a:cxn ang="0">
                  <a:pos x="106" y="333"/>
                </a:cxn>
                <a:cxn ang="0">
                  <a:pos x="73" y="354"/>
                </a:cxn>
                <a:cxn ang="0">
                  <a:pos x="43" y="357"/>
                </a:cxn>
                <a:cxn ang="0">
                  <a:pos x="37" y="360"/>
                </a:cxn>
                <a:cxn ang="0">
                  <a:pos x="1" y="336"/>
                </a:cxn>
                <a:cxn ang="0">
                  <a:pos x="1" y="162"/>
                </a:cxn>
                <a:cxn ang="0">
                  <a:pos x="31" y="0"/>
                </a:cxn>
                <a:cxn ang="0">
                  <a:pos x="145" y="9"/>
                </a:cxn>
              </a:cxnLst>
              <a:rect l="0" t="0" r="r" b="b"/>
              <a:pathLst>
                <a:path w="232" h="360">
                  <a:moveTo>
                    <a:pt x="145" y="9"/>
                  </a:moveTo>
                  <a:lnTo>
                    <a:pt x="166" y="57"/>
                  </a:lnTo>
                  <a:lnTo>
                    <a:pt x="178" y="108"/>
                  </a:lnTo>
                  <a:lnTo>
                    <a:pt x="184" y="138"/>
                  </a:lnTo>
                  <a:lnTo>
                    <a:pt x="205" y="156"/>
                  </a:lnTo>
                  <a:lnTo>
                    <a:pt x="229" y="177"/>
                  </a:lnTo>
                  <a:lnTo>
                    <a:pt x="232" y="207"/>
                  </a:lnTo>
                  <a:lnTo>
                    <a:pt x="202" y="234"/>
                  </a:lnTo>
                  <a:lnTo>
                    <a:pt x="169" y="255"/>
                  </a:lnTo>
                  <a:lnTo>
                    <a:pt x="136" y="297"/>
                  </a:lnTo>
                  <a:lnTo>
                    <a:pt x="106" y="333"/>
                  </a:lnTo>
                  <a:cubicBezTo>
                    <a:pt x="95" y="340"/>
                    <a:pt x="85" y="349"/>
                    <a:pt x="73" y="354"/>
                  </a:cubicBezTo>
                  <a:cubicBezTo>
                    <a:pt x="64" y="358"/>
                    <a:pt x="53" y="355"/>
                    <a:pt x="43" y="357"/>
                  </a:cubicBezTo>
                  <a:cubicBezTo>
                    <a:pt x="41" y="357"/>
                    <a:pt x="39" y="359"/>
                    <a:pt x="37" y="360"/>
                  </a:cubicBezTo>
                  <a:cubicBezTo>
                    <a:pt x="0" y="338"/>
                    <a:pt x="1" y="353"/>
                    <a:pt x="1" y="336"/>
                  </a:cubicBezTo>
                  <a:lnTo>
                    <a:pt x="1" y="162"/>
                  </a:lnTo>
                  <a:lnTo>
                    <a:pt x="31" y="0"/>
                  </a:lnTo>
                  <a:lnTo>
                    <a:pt x="145" y="9"/>
                  </a:lnTo>
                  <a:close/>
                </a:path>
              </a:pathLst>
            </a:custGeom>
            <a:gradFill rotWithShape="1">
              <a:gsLst>
                <a:gs pos="0">
                  <a:srgbClr val="FFD9B3">
                    <a:gamma/>
                    <a:shade val="85882"/>
                    <a:invGamma/>
                  </a:srgbClr>
                </a:gs>
                <a:gs pos="50000">
                  <a:srgbClr val="FFD9B3"/>
                </a:gs>
                <a:gs pos="100000">
                  <a:srgbClr val="FFD9B3">
                    <a:gamma/>
                    <a:shade val="85882"/>
                    <a:invGamma/>
                  </a:srgbClr>
                </a:gs>
              </a:gsLst>
              <a:lin ang="5400000" scaled="1"/>
            </a:gradFill>
            <a:ln w="9525">
              <a:solidFill>
                <a:srgbClr val="000000"/>
              </a:solidFill>
              <a:round/>
              <a:headEnd/>
              <a:tailEnd/>
            </a:ln>
          </p:spPr>
          <p:txBody>
            <a:bodyPr/>
            <a:lstStyle/>
            <a:p>
              <a:endParaRPr lang="en-GB" dirty="0"/>
            </a:p>
          </p:txBody>
        </p:sp>
        <p:sp>
          <p:nvSpPr>
            <p:cNvPr id="69" name="Freeform 104"/>
            <p:cNvSpPr>
              <a:spLocks/>
            </p:cNvSpPr>
            <p:nvPr/>
          </p:nvSpPr>
          <p:spPr bwMode="auto">
            <a:xfrm rot="22353651">
              <a:off x="1504" y="2516"/>
              <a:ext cx="610" cy="474"/>
            </a:xfrm>
            <a:custGeom>
              <a:avLst/>
              <a:gdLst/>
              <a:ahLst/>
              <a:cxnLst>
                <a:cxn ang="0">
                  <a:pos x="249" y="0"/>
                </a:cxn>
                <a:cxn ang="0">
                  <a:pos x="186" y="9"/>
                </a:cxn>
                <a:cxn ang="0">
                  <a:pos x="129" y="33"/>
                </a:cxn>
                <a:cxn ang="0">
                  <a:pos x="84" y="63"/>
                </a:cxn>
                <a:cxn ang="0">
                  <a:pos x="48" y="111"/>
                </a:cxn>
                <a:cxn ang="0">
                  <a:pos x="21" y="162"/>
                </a:cxn>
                <a:cxn ang="0">
                  <a:pos x="0" y="252"/>
                </a:cxn>
                <a:cxn ang="0">
                  <a:pos x="3" y="309"/>
                </a:cxn>
                <a:cxn ang="0">
                  <a:pos x="18" y="366"/>
                </a:cxn>
                <a:cxn ang="0">
                  <a:pos x="72" y="426"/>
                </a:cxn>
                <a:cxn ang="0">
                  <a:pos x="123" y="462"/>
                </a:cxn>
                <a:cxn ang="0">
                  <a:pos x="183" y="498"/>
                </a:cxn>
                <a:cxn ang="0">
                  <a:pos x="267" y="519"/>
                </a:cxn>
                <a:cxn ang="0">
                  <a:pos x="327" y="516"/>
                </a:cxn>
                <a:cxn ang="0">
                  <a:pos x="381" y="498"/>
                </a:cxn>
                <a:cxn ang="0">
                  <a:pos x="429" y="471"/>
                </a:cxn>
                <a:cxn ang="0">
                  <a:pos x="402" y="435"/>
                </a:cxn>
                <a:cxn ang="0">
                  <a:pos x="420" y="384"/>
                </a:cxn>
                <a:cxn ang="0">
                  <a:pos x="459" y="330"/>
                </a:cxn>
                <a:cxn ang="0">
                  <a:pos x="447" y="273"/>
                </a:cxn>
                <a:cxn ang="0">
                  <a:pos x="426" y="234"/>
                </a:cxn>
                <a:cxn ang="0">
                  <a:pos x="432" y="162"/>
                </a:cxn>
                <a:cxn ang="0">
                  <a:pos x="468" y="114"/>
                </a:cxn>
                <a:cxn ang="0">
                  <a:pos x="492" y="111"/>
                </a:cxn>
                <a:cxn ang="0">
                  <a:pos x="546" y="123"/>
                </a:cxn>
                <a:cxn ang="0">
                  <a:pos x="483" y="57"/>
                </a:cxn>
                <a:cxn ang="0">
                  <a:pos x="411" y="18"/>
                </a:cxn>
                <a:cxn ang="0">
                  <a:pos x="312" y="0"/>
                </a:cxn>
                <a:cxn ang="0">
                  <a:pos x="249" y="0"/>
                </a:cxn>
              </a:cxnLst>
              <a:rect l="0" t="0" r="r" b="b"/>
              <a:pathLst>
                <a:path w="546" h="519">
                  <a:moveTo>
                    <a:pt x="249" y="0"/>
                  </a:moveTo>
                  <a:lnTo>
                    <a:pt x="186" y="9"/>
                  </a:lnTo>
                  <a:lnTo>
                    <a:pt x="129" y="33"/>
                  </a:lnTo>
                  <a:lnTo>
                    <a:pt x="84" y="63"/>
                  </a:lnTo>
                  <a:lnTo>
                    <a:pt x="48" y="111"/>
                  </a:lnTo>
                  <a:lnTo>
                    <a:pt x="21" y="162"/>
                  </a:lnTo>
                  <a:lnTo>
                    <a:pt x="0" y="252"/>
                  </a:lnTo>
                  <a:lnTo>
                    <a:pt x="3" y="309"/>
                  </a:lnTo>
                  <a:lnTo>
                    <a:pt x="18" y="366"/>
                  </a:lnTo>
                  <a:cubicBezTo>
                    <a:pt x="30" y="385"/>
                    <a:pt x="54" y="412"/>
                    <a:pt x="72" y="426"/>
                  </a:cubicBezTo>
                  <a:cubicBezTo>
                    <a:pt x="89" y="442"/>
                    <a:pt x="105" y="450"/>
                    <a:pt x="123" y="462"/>
                  </a:cubicBezTo>
                  <a:lnTo>
                    <a:pt x="183" y="498"/>
                  </a:lnTo>
                  <a:lnTo>
                    <a:pt x="267" y="519"/>
                  </a:lnTo>
                  <a:lnTo>
                    <a:pt x="327" y="516"/>
                  </a:lnTo>
                  <a:lnTo>
                    <a:pt x="381" y="498"/>
                  </a:lnTo>
                  <a:lnTo>
                    <a:pt x="429" y="471"/>
                  </a:lnTo>
                  <a:lnTo>
                    <a:pt x="402" y="435"/>
                  </a:lnTo>
                  <a:lnTo>
                    <a:pt x="420" y="384"/>
                  </a:lnTo>
                  <a:lnTo>
                    <a:pt x="459" y="330"/>
                  </a:lnTo>
                  <a:lnTo>
                    <a:pt x="447" y="273"/>
                  </a:lnTo>
                  <a:lnTo>
                    <a:pt x="426" y="234"/>
                  </a:lnTo>
                  <a:lnTo>
                    <a:pt x="432" y="162"/>
                  </a:lnTo>
                  <a:lnTo>
                    <a:pt x="468" y="114"/>
                  </a:lnTo>
                  <a:lnTo>
                    <a:pt x="492" y="111"/>
                  </a:lnTo>
                  <a:lnTo>
                    <a:pt x="546" y="123"/>
                  </a:lnTo>
                  <a:lnTo>
                    <a:pt x="483" y="57"/>
                  </a:lnTo>
                  <a:lnTo>
                    <a:pt x="411" y="18"/>
                  </a:lnTo>
                  <a:lnTo>
                    <a:pt x="312" y="0"/>
                  </a:lnTo>
                  <a:lnTo>
                    <a:pt x="249" y="0"/>
                  </a:lnTo>
                  <a:close/>
                </a:path>
              </a:pathLst>
            </a:custGeom>
            <a:gradFill rotWithShape="1">
              <a:gsLst>
                <a:gs pos="0">
                  <a:srgbClr val="C0C0C0"/>
                </a:gs>
                <a:gs pos="100000">
                  <a:srgbClr val="C0C0C0">
                    <a:gamma/>
                    <a:shade val="66275"/>
                    <a:invGamma/>
                  </a:srgbClr>
                </a:gs>
              </a:gsLst>
              <a:path path="rect">
                <a:fillToRect l="50000" t="50000" r="50000" b="50000"/>
              </a:path>
            </a:gradFill>
            <a:ln w="9525">
              <a:solidFill>
                <a:srgbClr val="000000"/>
              </a:solidFill>
              <a:round/>
              <a:headEnd/>
              <a:tailEnd/>
            </a:ln>
          </p:spPr>
          <p:txBody>
            <a:bodyPr/>
            <a:lstStyle/>
            <a:p>
              <a:endParaRPr lang="en-GB" dirty="0"/>
            </a:p>
          </p:txBody>
        </p:sp>
      </p:grpSp>
      <p:sp>
        <p:nvSpPr>
          <p:cNvPr id="70" name="Freeform 96"/>
          <p:cNvSpPr>
            <a:spLocks/>
          </p:cNvSpPr>
          <p:nvPr/>
        </p:nvSpPr>
        <p:spPr bwMode="auto">
          <a:xfrm>
            <a:off x="2601913" y="4268260"/>
            <a:ext cx="598488" cy="192088"/>
          </a:xfrm>
          <a:custGeom>
            <a:avLst/>
            <a:gdLst/>
            <a:ahLst/>
            <a:cxnLst>
              <a:cxn ang="0">
                <a:pos x="316" y="3"/>
              </a:cxn>
              <a:cxn ang="0">
                <a:pos x="346" y="0"/>
              </a:cxn>
              <a:cxn ang="0">
                <a:pos x="377" y="14"/>
              </a:cxn>
              <a:cxn ang="0">
                <a:pos x="372" y="40"/>
              </a:cxn>
              <a:cxn ang="0">
                <a:pos x="353" y="53"/>
              </a:cxn>
              <a:cxn ang="0">
                <a:pos x="300" y="78"/>
              </a:cxn>
              <a:cxn ang="0">
                <a:pos x="245" y="104"/>
              </a:cxn>
              <a:cxn ang="0">
                <a:pos x="199" y="121"/>
              </a:cxn>
              <a:cxn ang="0">
                <a:pos x="91" y="105"/>
              </a:cxn>
              <a:cxn ang="0">
                <a:pos x="47" y="93"/>
              </a:cxn>
              <a:cxn ang="0">
                <a:pos x="1" y="71"/>
              </a:cxn>
              <a:cxn ang="0">
                <a:pos x="43" y="77"/>
              </a:cxn>
              <a:cxn ang="0">
                <a:pos x="109" y="61"/>
              </a:cxn>
              <a:cxn ang="0">
                <a:pos x="223" y="43"/>
              </a:cxn>
              <a:cxn ang="0">
                <a:pos x="285" y="34"/>
              </a:cxn>
              <a:cxn ang="0">
                <a:pos x="305" y="22"/>
              </a:cxn>
              <a:cxn ang="0">
                <a:pos x="316" y="3"/>
              </a:cxn>
            </a:cxnLst>
            <a:rect l="0" t="0" r="r" b="b"/>
            <a:pathLst>
              <a:path w="377" h="121">
                <a:moveTo>
                  <a:pt x="316" y="3"/>
                </a:moveTo>
                <a:lnTo>
                  <a:pt x="346" y="0"/>
                </a:lnTo>
                <a:lnTo>
                  <a:pt x="377" y="14"/>
                </a:lnTo>
                <a:lnTo>
                  <a:pt x="372" y="40"/>
                </a:lnTo>
                <a:lnTo>
                  <a:pt x="353" y="53"/>
                </a:lnTo>
                <a:lnTo>
                  <a:pt x="300" y="78"/>
                </a:lnTo>
                <a:lnTo>
                  <a:pt x="245" y="104"/>
                </a:lnTo>
                <a:lnTo>
                  <a:pt x="199" y="121"/>
                </a:lnTo>
                <a:lnTo>
                  <a:pt x="91" y="105"/>
                </a:lnTo>
                <a:lnTo>
                  <a:pt x="47" y="93"/>
                </a:lnTo>
                <a:lnTo>
                  <a:pt x="1" y="71"/>
                </a:lnTo>
                <a:cubicBezTo>
                  <a:pt x="0" y="64"/>
                  <a:pt x="25" y="79"/>
                  <a:pt x="43" y="77"/>
                </a:cubicBezTo>
                <a:cubicBezTo>
                  <a:pt x="61" y="75"/>
                  <a:pt x="79" y="67"/>
                  <a:pt x="109" y="61"/>
                </a:cubicBezTo>
                <a:cubicBezTo>
                  <a:pt x="139" y="55"/>
                  <a:pt x="194" y="47"/>
                  <a:pt x="223" y="43"/>
                </a:cubicBezTo>
                <a:cubicBezTo>
                  <a:pt x="252" y="39"/>
                  <a:pt x="271" y="37"/>
                  <a:pt x="285" y="34"/>
                </a:cubicBezTo>
                <a:lnTo>
                  <a:pt x="305" y="22"/>
                </a:lnTo>
                <a:lnTo>
                  <a:pt x="316" y="3"/>
                </a:lnTo>
                <a:close/>
              </a:path>
            </a:pathLst>
          </a:custGeom>
          <a:gradFill rotWithShape="1">
            <a:gsLst>
              <a:gs pos="0">
                <a:srgbClr val="FFD1A3">
                  <a:alpha val="72000"/>
                </a:srgbClr>
              </a:gs>
              <a:gs pos="100000">
                <a:srgbClr val="FFD1A3">
                  <a:gamma/>
                  <a:tint val="95294"/>
                  <a:invGamma/>
                  <a:alpha val="64000"/>
                </a:srgbClr>
              </a:gs>
            </a:gsLst>
            <a:lin ang="5400000" scaled="1"/>
          </a:gradFill>
          <a:ln w="9525" cap="rnd">
            <a:solidFill>
              <a:srgbClr val="000000"/>
            </a:solidFill>
            <a:prstDash val="sysDot"/>
            <a:round/>
            <a:headEnd/>
            <a:tailEnd/>
          </a:ln>
        </p:spPr>
        <p:txBody>
          <a:bodyPr/>
          <a:lstStyle/>
          <a:p>
            <a:endParaRPr lang="en-GB" dirty="0"/>
          </a:p>
        </p:txBody>
      </p:sp>
      <p:grpSp>
        <p:nvGrpSpPr>
          <p:cNvPr id="71" name="Group 106"/>
          <p:cNvGrpSpPr>
            <a:grpSpLocks/>
          </p:cNvGrpSpPr>
          <p:nvPr/>
        </p:nvGrpSpPr>
        <p:grpSpPr bwMode="auto">
          <a:xfrm>
            <a:off x="3157538" y="4060297"/>
            <a:ext cx="177800" cy="336550"/>
            <a:chOff x="2126" y="1428"/>
            <a:chExt cx="112" cy="212"/>
          </a:xfrm>
        </p:grpSpPr>
        <p:sp>
          <p:nvSpPr>
            <p:cNvPr id="72" name="Freeform 107"/>
            <p:cNvSpPr>
              <a:spLocks/>
            </p:cNvSpPr>
            <p:nvPr/>
          </p:nvSpPr>
          <p:spPr bwMode="auto">
            <a:xfrm rot="274436">
              <a:off x="2130" y="1578"/>
              <a:ext cx="40" cy="49"/>
            </a:xfrm>
            <a:custGeom>
              <a:avLst/>
              <a:gdLst/>
              <a:ahLst/>
              <a:cxnLst>
                <a:cxn ang="0">
                  <a:pos x="30" y="0"/>
                </a:cxn>
                <a:cxn ang="0">
                  <a:pos x="36" y="30"/>
                </a:cxn>
                <a:cxn ang="0">
                  <a:pos x="0" y="42"/>
                </a:cxn>
              </a:cxnLst>
              <a:rect l="0" t="0" r="r" b="b"/>
              <a:pathLst>
                <a:path w="41" h="42">
                  <a:moveTo>
                    <a:pt x="30" y="0"/>
                  </a:moveTo>
                  <a:cubicBezTo>
                    <a:pt x="35" y="11"/>
                    <a:pt x="41" y="23"/>
                    <a:pt x="36" y="30"/>
                  </a:cubicBezTo>
                  <a:cubicBezTo>
                    <a:pt x="31" y="37"/>
                    <a:pt x="6" y="40"/>
                    <a:pt x="0" y="42"/>
                  </a:cubicBezTo>
                </a:path>
              </a:pathLst>
            </a:custGeom>
            <a:solidFill>
              <a:srgbClr val="FFFFFF"/>
            </a:solidFill>
            <a:ln w="9525" cmpd="sng">
              <a:solidFill>
                <a:srgbClr val="000000"/>
              </a:solidFill>
              <a:prstDash val="solid"/>
              <a:round/>
              <a:headEnd/>
              <a:tailEnd/>
            </a:ln>
            <a:effectLst/>
          </p:spPr>
          <p:txBody>
            <a:bodyPr/>
            <a:lstStyle/>
            <a:p>
              <a:endParaRPr lang="en-GB" dirty="0"/>
            </a:p>
          </p:txBody>
        </p:sp>
        <p:sp>
          <p:nvSpPr>
            <p:cNvPr id="73" name="Freeform 108"/>
            <p:cNvSpPr>
              <a:spLocks/>
            </p:cNvSpPr>
            <p:nvPr/>
          </p:nvSpPr>
          <p:spPr bwMode="auto">
            <a:xfrm rot="-949968">
              <a:off x="2203" y="1455"/>
              <a:ext cx="35" cy="39"/>
            </a:xfrm>
            <a:custGeom>
              <a:avLst/>
              <a:gdLst/>
              <a:ahLst/>
              <a:cxnLst>
                <a:cxn ang="0">
                  <a:pos x="30" y="0"/>
                </a:cxn>
                <a:cxn ang="0">
                  <a:pos x="36" y="30"/>
                </a:cxn>
                <a:cxn ang="0">
                  <a:pos x="0" y="42"/>
                </a:cxn>
              </a:cxnLst>
              <a:rect l="0" t="0" r="r" b="b"/>
              <a:pathLst>
                <a:path w="41" h="42">
                  <a:moveTo>
                    <a:pt x="30" y="0"/>
                  </a:moveTo>
                  <a:cubicBezTo>
                    <a:pt x="35" y="11"/>
                    <a:pt x="41" y="23"/>
                    <a:pt x="36" y="30"/>
                  </a:cubicBezTo>
                  <a:cubicBezTo>
                    <a:pt x="31" y="37"/>
                    <a:pt x="6" y="40"/>
                    <a:pt x="0" y="42"/>
                  </a:cubicBezTo>
                </a:path>
              </a:pathLst>
            </a:custGeom>
            <a:solidFill>
              <a:srgbClr val="FFFFFF"/>
            </a:solidFill>
            <a:ln w="9525" cmpd="sng">
              <a:solidFill>
                <a:srgbClr val="000000"/>
              </a:solidFill>
              <a:prstDash val="solid"/>
              <a:round/>
              <a:headEnd/>
              <a:tailEnd/>
            </a:ln>
            <a:effectLst/>
          </p:spPr>
          <p:txBody>
            <a:bodyPr/>
            <a:lstStyle/>
            <a:p>
              <a:endParaRPr lang="en-GB" dirty="0"/>
            </a:p>
          </p:txBody>
        </p:sp>
        <p:sp>
          <p:nvSpPr>
            <p:cNvPr id="74" name="Freeform 109"/>
            <p:cNvSpPr>
              <a:spLocks/>
            </p:cNvSpPr>
            <p:nvPr/>
          </p:nvSpPr>
          <p:spPr bwMode="auto">
            <a:xfrm rot="1632420">
              <a:off x="2126" y="1556"/>
              <a:ext cx="24" cy="84"/>
            </a:xfrm>
            <a:custGeom>
              <a:avLst/>
              <a:gdLst/>
              <a:ahLst/>
              <a:cxnLst>
                <a:cxn ang="0">
                  <a:pos x="21" y="0"/>
                </a:cxn>
                <a:cxn ang="0">
                  <a:pos x="21" y="45"/>
                </a:cxn>
                <a:cxn ang="0">
                  <a:pos x="0" y="84"/>
                </a:cxn>
              </a:cxnLst>
              <a:rect l="0" t="0" r="r" b="b"/>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a:effectLst/>
          </p:spPr>
          <p:txBody>
            <a:bodyPr/>
            <a:lstStyle/>
            <a:p>
              <a:endParaRPr lang="en-GB" dirty="0"/>
            </a:p>
          </p:txBody>
        </p:sp>
        <p:sp>
          <p:nvSpPr>
            <p:cNvPr id="75" name="Freeform 110"/>
            <p:cNvSpPr>
              <a:spLocks/>
            </p:cNvSpPr>
            <p:nvPr/>
          </p:nvSpPr>
          <p:spPr bwMode="auto">
            <a:xfrm>
              <a:off x="2199" y="1428"/>
              <a:ext cx="24" cy="84"/>
            </a:xfrm>
            <a:custGeom>
              <a:avLst/>
              <a:gdLst/>
              <a:ahLst/>
              <a:cxnLst>
                <a:cxn ang="0">
                  <a:pos x="21" y="0"/>
                </a:cxn>
                <a:cxn ang="0">
                  <a:pos x="21" y="45"/>
                </a:cxn>
                <a:cxn ang="0">
                  <a:pos x="0" y="84"/>
                </a:cxn>
              </a:cxnLst>
              <a:rect l="0" t="0" r="r" b="b"/>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a:effectLst/>
          </p:spPr>
          <p:txBody>
            <a:bodyPr/>
            <a:lstStyle/>
            <a:p>
              <a:endParaRPr lang="en-GB" dirty="0"/>
            </a:p>
          </p:txBody>
        </p:sp>
        <p:sp>
          <p:nvSpPr>
            <p:cNvPr id="76" name="Line 111"/>
            <p:cNvSpPr>
              <a:spLocks noChangeShapeType="1"/>
            </p:cNvSpPr>
            <p:nvPr/>
          </p:nvSpPr>
          <p:spPr bwMode="auto">
            <a:xfrm flipH="1">
              <a:off x="2150" y="1602"/>
              <a:ext cx="12" cy="14"/>
            </a:xfrm>
            <a:prstGeom prst="line">
              <a:avLst/>
            </a:prstGeom>
            <a:noFill/>
            <a:ln w="9525">
              <a:solidFill>
                <a:srgbClr val="000000"/>
              </a:solidFill>
              <a:round/>
              <a:headEnd/>
              <a:tailEnd/>
            </a:ln>
            <a:effectLst/>
          </p:spPr>
          <p:txBody>
            <a:bodyPr/>
            <a:lstStyle/>
            <a:p>
              <a:endParaRPr lang="en-GB" dirty="0"/>
            </a:p>
          </p:txBody>
        </p:sp>
        <p:sp>
          <p:nvSpPr>
            <p:cNvPr id="77" name="Line 112"/>
            <p:cNvSpPr>
              <a:spLocks noChangeShapeType="1"/>
            </p:cNvSpPr>
            <p:nvPr/>
          </p:nvSpPr>
          <p:spPr bwMode="auto">
            <a:xfrm flipH="1">
              <a:off x="2226" y="1471"/>
              <a:ext cx="4" cy="10"/>
            </a:xfrm>
            <a:prstGeom prst="line">
              <a:avLst/>
            </a:prstGeom>
            <a:noFill/>
            <a:ln w="9525">
              <a:solidFill>
                <a:srgbClr val="000000"/>
              </a:solidFill>
              <a:round/>
              <a:headEnd/>
              <a:tailEnd/>
            </a:ln>
            <a:effectLst/>
          </p:spPr>
          <p:txBody>
            <a:bodyPr/>
            <a:lstStyle/>
            <a:p>
              <a:endParaRPr lang="en-GB" dirty="0"/>
            </a:p>
          </p:txBody>
        </p:sp>
      </p:grpSp>
      <p:grpSp>
        <p:nvGrpSpPr>
          <p:cNvPr id="78" name="Group 161"/>
          <p:cNvGrpSpPr>
            <a:grpSpLocks/>
          </p:cNvGrpSpPr>
          <p:nvPr/>
        </p:nvGrpSpPr>
        <p:grpSpPr bwMode="auto">
          <a:xfrm>
            <a:off x="5357813" y="3688060"/>
            <a:ext cx="2782888" cy="1181100"/>
            <a:chOff x="3375" y="2029"/>
            <a:chExt cx="1753" cy="744"/>
          </a:xfrm>
        </p:grpSpPr>
        <p:sp>
          <p:nvSpPr>
            <p:cNvPr id="79" name="Freeform 140"/>
            <p:cNvSpPr>
              <a:spLocks/>
            </p:cNvSpPr>
            <p:nvPr/>
          </p:nvSpPr>
          <p:spPr bwMode="auto">
            <a:xfrm>
              <a:off x="3375" y="2348"/>
              <a:ext cx="637" cy="111"/>
            </a:xfrm>
            <a:custGeom>
              <a:avLst/>
              <a:gdLst/>
              <a:ahLst/>
              <a:cxnLst>
                <a:cxn ang="0">
                  <a:pos x="1593" y="0"/>
                </a:cxn>
                <a:cxn ang="0">
                  <a:pos x="439" y="40"/>
                </a:cxn>
                <a:cxn ang="0">
                  <a:pos x="139" y="86"/>
                </a:cxn>
                <a:cxn ang="0">
                  <a:pos x="54" y="118"/>
                </a:cxn>
                <a:cxn ang="0">
                  <a:pos x="0" y="172"/>
                </a:cxn>
                <a:cxn ang="0">
                  <a:pos x="57" y="231"/>
                </a:cxn>
                <a:cxn ang="0">
                  <a:pos x="143" y="245"/>
                </a:cxn>
                <a:cxn ang="0">
                  <a:pos x="418" y="269"/>
                </a:cxn>
                <a:cxn ang="0">
                  <a:pos x="1587" y="277"/>
                </a:cxn>
              </a:cxnLst>
              <a:rect l="0" t="0" r="r" b="b"/>
              <a:pathLst>
                <a:path w="1593" h="277">
                  <a:moveTo>
                    <a:pt x="1593" y="0"/>
                  </a:moveTo>
                  <a:lnTo>
                    <a:pt x="439" y="40"/>
                  </a:lnTo>
                  <a:lnTo>
                    <a:pt x="139" y="86"/>
                  </a:lnTo>
                  <a:lnTo>
                    <a:pt x="54" y="118"/>
                  </a:lnTo>
                  <a:lnTo>
                    <a:pt x="0" y="172"/>
                  </a:lnTo>
                  <a:lnTo>
                    <a:pt x="57" y="231"/>
                  </a:lnTo>
                  <a:lnTo>
                    <a:pt x="143" y="245"/>
                  </a:lnTo>
                  <a:lnTo>
                    <a:pt x="418" y="269"/>
                  </a:lnTo>
                  <a:lnTo>
                    <a:pt x="1587" y="277"/>
                  </a:lnTo>
                </a:path>
              </a:pathLst>
            </a:custGeom>
            <a:gradFill rotWithShape="1">
              <a:gsLst>
                <a:gs pos="0">
                  <a:srgbClr val="C0C0C0"/>
                </a:gs>
                <a:gs pos="100000">
                  <a:srgbClr val="C0C0C0">
                    <a:gamma/>
                    <a:shade val="76078"/>
                    <a:invGamma/>
                  </a:srgbClr>
                </a:gs>
              </a:gsLst>
              <a:lin ang="0" scaled="1"/>
            </a:gradFill>
            <a:ln w="9525">
              <a:solidFill>
                <a:srgbClr val="000000"/>
              </a:solidFill>
              <a:round/>
              <a:headEnd/>
              <a:tailEnd/>
            </a:ln>
          </p:spPr>
          <p:txBody>
            <a:bodyPr/>
            <a:lstStyle/>
            <a:p>
              <a:endParaRPr lang="en-GB" dirty="0"/>
            </a:p>
          </p:txBody>
        </p:sp>
        <p:sp>
          <p:nvSpPr>
            <p:cNvPr id="80" name="Freeform 141"/>
            <p:cNvSpPr>
              <a:spLocks/>
            </p:cNvSpPr>
            <p:nvPr/>
          </p:nvSpPr>
          <p:spPr bwMode="auto">
            <a:xfrm rot="21600000">
              <a:off x="3411" y="2392"/>
              <a:ext cx="16" cy="53"/>
            </a:xfrm>
            <a:custGeom>
              <a:avLst/>
              <a:gdLst/>
              <a:ahLst/>
              <a:cxnLst>
                <a:cxn ang="0">
                  <a:pos x="0" y="0"/>
                </a:cxn>
                <a:cxn ang="0">
                  <a:pos x="15" y="30"/>
                </a:cxn>
                <a:cxn ang="0">
                  <a:pos x="0" y="60"/>
                </a:cxn>
              </a:cxnLst>
              <a:rect l="0" t="0" r="r" b="b"/>
              <a:pathLst>
                <a:path w="15" h="60">
                  <a:moveTo>
                    <a:pt x="0" y="0"/>
                  </a:moveTo>
                  <a:cubicBezTo>
                    <a:pt x="7" y="10"/>
                    <a:pt x="15" y="20"/>
                    <a:pt x="15" y="30"/>
                  </a:cubicBezTo>
                  <a:cubicBezTo>
                    <a:pt x="15" y="40"/>
                    <a:pt x="7" y="50"/>
                    <a:pt x="0" y="60"/>
                  </a:cubicBezTo>
                </a:path>
              </a:pathLst>
            </a:custGeom>
            <a:noFill/>
            <a:ln w="9525">
              <a:solidFill>
                <a:srgbClr val="000000"/>
              </a:solidFill>
              <a:round/>
              <a:headEnd/>
              <a:tailEnd/>
            </a:ln>
          </p:spPr>
          <p:txBody>
            <a:bodyPr/>
            <a:lstStyle/>
            <a:p>
              <a:endParaRPr lang="en-GB" dirty="0"/>
            </a:p>
          </p:txBody>
        </p:sp>
        <p:sp>
          <p:nvSpPr>
            <p:cNvPr id="81" name="Freeform 142"/>
            <p:cNvSpPr>
              <a:spLocks/>
            </p:cNvSpPr>
            <p:nvPr/>
          </p:nvSpPr>
          <p:spPr bwMode="auto">
            <a:xfrm rot="21600000">
              <a:off x="4011" y="2343"/>
              <a:ext cx="181" cy="129"/>
            </a:xfrm>
            <a:custGeom>
              <a:avLst/>
              <a:gdLst/>
              <a:ahLst/>
              <a:cxnLst>
                <a:cxn ang="0">
                  <a:pos x="0" y="0"/>
                </a:cxn>
                <a:cxn ang="0">
                  <a:pos x="4" y="210"/>
                </a:cxn>
                <a:cxn ang="0">
                  <a:pos x="107" y="210"/>
                </a:cxn>
                <a:cxn ang="0">
                  <a:pos x="201" y="193"/>
                </a:cxn>
                <a:cxn ang="0">
                  <a:pos x="253" y="150"/>
                </a:cxn>
                <a:cxn ang="0">
                  <a:pos x="257" y="65"/>
                </a:cxn>
                <a:cxn ang="0">
                  <a:pos x="205" y="17"/>
                </a:cxn>
                <a:cxn ang="0">
                  <a:pos x="120" y="0"/>
                </a:cxn>
                <a:cxn ang="0">
                  <a:pos x="0" y="0"/>
                </a:cxn>
              </a:cxnLst>
              <a:rect l="0" t="0" r="r" b="b"/>
              <a:pathLst>
                <a:path w="257" h="210">
                  <a:moveTo>
                    <a:pt x="0" y="0"/>
                  </a:moveTo>
                  <a:lnTo>
                    <a:pt x="4" y="210"/>
                  </a:lnTo>
                  <a:lnTo>
                    <a:pt x="107" y="210"/>
                  </a:lnTo>
                  <a:lnTo>
                    <a:pt x="201" y="193"/>
                  </a:lnTo>
                  <a:lnTo>
                    <a:pt x="253" y="150"/>
                  </a:lnTo>
                  <a:lnTo>
                    <a:pt x="257" y="65"/>
                  </a:lnTo>
                  <a:lnTo>
                    <a:pt x="205" y="17"/>
                  </a:lnTo>
                  <a:lnTo>
                    <a:pt x="120" y="0"/>
                  </a:lnTo>
                  <a:lnTo>
                    <a:pt x="0" y="0"/>
                  </a:lnTo>
                  <a:close/>
                </a:path>
              </a:pathLst>
            </a:custGeom>
            <a:solidFill>
              <a:srgbClr val="CCFFFF"/>
            </a:solidFill>
            <a:ln w="9525">
              <a:solidFill>
                <a:srgbClr val="000000"/>
              </a:solidFill>
              <a:round/>
              <a:headEnd/>
              <a:tailEnd/>
            </a:ln>
          </p:spPr>
          <p:txBody>
            <a:bodyPr/>
            <a:lstStyle/>
            <a:p>
              <a:endParaRPr lang="en-GB" dirty="0"/>
            </a:p>
          </p:txBody>
        </p:sp>
        <p:sp>
          <p:nvSpPr>
            <p:cNvPr id="82" name="Oval 143"/>
            <p:cNvSpPr>
              <a:spLocks noChangeArrowheads="1"/>
            </p:cNvSpPr>
            <p:nvPr/>
          </p:nvSpPr>
          <p:spPr bwMode="auto">
            <a:xfrm rot="21600000">
              <a:off x="4063" y="2372"/>
              <a:ext cx="51" cy="72"/>
            </a:xfrm>
            <a:prstGeom prst="ellipse">
              <a:avLst/>
            </a:prstGeom>
            <a:solidFill>
              <a:srgbClr val="FFFFFF"/>
            </a:solidFill>
            <a:ln w="6350">
              <a:solidFill>
                <a:srgbClr val="000000"/>
              </a:solidFill>
              <a:round/>
              <a:headEnd/>
              <a:tailEnd/>
            </a:ln>
          </p:spPr>
          <p:txBody>
            <a:bodyPr/>
            <a:lstStyle/>
            <a:p>
              <a:endParaRPr lang="en-GB" dirty="0"/>
            </a:p>
          </p:txBody>
        </p:sp>
        <p:sp>
          <p:nvSpPr>
            <p:cNvPr id="83" name="Rectangle 144"/>
            <p:cNvSpPr>
              <a:spLocks noChangeArrowheads="1"/>
            </p:cNvSpPr>
            <p:nvPr/>
          </p:nvSpPr>
          <p:spPr bwMode="auto">
            <a:xfrm rot="21495540" flipH="1">
              <a:off x="4192" y="2389"/>
              <a:ext cx="174" cy="42"/>
            </a:xfrm>
            <a:prstGeom prst="rect">
              <a:avLst/>
            </a:prstGeom>
            <a:solidFill>
              <a:srgbClr val="CCFFFF"/>
            </a:solidFill>
            <a:ln w="9525">
              <a:solidFill>
                <a:srgbClr val="000000"/>
              </a:solidFill>
              <a:miter lim="800000"/>
              <a:headEnd/>
              <a:tailEnd/>
            </a:ln>
          </p:spPr>
          <p:txBody>
            <a:bodyPr/>
            <a:lstStyle/>
            <a:p>
              <a:endParaRPr lang="en-GB" dirty="0"/>
            </a:p>
          </p:txBody>
        </p:sp>
        <p:sp>
          <p:nvSpPr>
            <p:cNvPr id="84" name="Line 145"/>
            <p:cNvSpPr>
              <a:spLocks noChangeShapeType="1"/>
            </p:cNvSpPr>
            <p:nvPr/>
          </p:nvSpPr>
          <p:spPr bwMode="auto">
            <a:xfrm rot="-678596" flipH="1" flipV="1">
              <a:off x="4194" y="2403"/>
              <a:ext cx="162" cy="28"/>
            </a:xfrm>
            <a:prstGeom prst="line">
              <a:avLst/>
            </a:prstGeom>
            <a:noFill/>
            <a:ln w="9525">
              <a:solidFill>
                <a:srgbClr val="000000"/>
              </a:solidFill>
              <a:round/>
              <a:headEnd/>
              <a:tailEnd/>
            </a:ln>
          </p:spPr>
          <p:txBody>
            <a:bodyPr/>
            <a:lstStyle/>
            <a:p>
              <a:endParaRPr lang="en-GB" dirty="0"/>
            </a:p>
          </p:txBody>
        </p:sp>
        <p:sp>
          <p:nvSpPr>
            <p:cNvPr id="85" name="Line 146"/>
            <p:cNvSpPr>
              <a:spLocks noChangeShapeType="1"/>
            </p:cNvSpPr>
            <p:nvPr/>
          </p:nvSpPr>
          <p:spPr bwMode="auto">
            <a:xfrm rot="-567740" flipH="1" flipV="1">
              <a:off x="4193" y="2390"/>
              <a:ext cx="165" cy="24"/>
            </a:xfrm>
            <a:prstGeom prst="line">
              <a:avLst/>
            </a:prstGeom>
            <a:noFill/>
            <a:ln w="9525">
              <a:solidFill>
                <a:srgbClr val="000000"/>
              </a:solidFill>
              <a:round/>
              <a:headEnd/>
              <a:tailEnd/>
            </a:ln>
          </p:spPr>
          <p:txBody>
            <a:bodyPr/>
            <a:lstStyle/>
            <a:p>
              <a:endParaRPr lang="en-GB" dirty="0"/>
            </a:p>
          </p:txBody>
        </p:sp>
        <p:sp>
          <p:nvSpPr>
            <p:cNvPr id="86" name="Rectangle 147"/>
            <p:cNvSpPr>
              <a:spLocks noChangeArrowheads="1"/>
            </p:cNvSpPr>
            <p:nvPr/>
          </p:nvSpPr>
          <p:spPr bwMode="auto">
            <a:xfrm>
              <a:off x="4365" y="2337"/>
              <a:ext cx="49" cy="136"/>
            </a:xfrm>
            <a:prstGeom prst="rect">
              <a:avLst/>
            </a:prstGeom>
            <a:solidFill>
              <a:srgbClr val="CCFFFF"/>
            </a:solidFill>
            <a:ln w="9525">
              <a:solidFill>
                <a:srgbClr val="000000"/>
              </a:solidFill>
              <a:miter lim="800000"/>
              <a:headEnd/>
              <a:tailEnd/>
            </a:ln>
          </p:spPr>
          <p:txBody>
            <a:bodyPr/>
            <a:lstStyle/>
            <a:p>
              <a:endParaRPr lang="en-GB" dirty="0"/>
            </a:p>
          </p:txBody>
        </p:sp>
        <p:sp>
          <p:nvSpPr>
            <p:cNvPr id="87" name="Rectangle 148"/>
            <p:cNvSpPr>
              <a:spLocks noChangeArrowheads="1"/>
            </p:cNvSpPr>
            <p:nvPr/>
          </p:nvSpPr>
          <p:spPr bwMode="auto">
            <a:xfrm rot="-19774900" flipH="1" flipV="1">
              <a:off x="3861" y="2192"/>
              <a:ext cx="557" cy="43"/>
            </a:xfrm>
            <a:prstGeom prst="rect">
              <a:avLst/>
            </a:prstGeom>
            <a:solidFill>
              <a:srgbClr val="CCFFFF"/>
            </a:solidFill>
            <a:ln w="9525">
              <a:solidFill>
                <a:srgbClr val="000000"/>
              </a:solidFill>
              <a:miter lim="800000"/>
              <a:headEnd/>
              <a:tailEnd/>
            </a:ln>
          </p:spPr>
          <p:txBody>
            <a:bodyPr/>
            <a:lstStyle/>
            <a:p>
              <a:endParaRPr lang="en-GB" dirty="0"/>
            </a:p>
          </p:txBody>
        </p:sp>
        <p:sp>
          <p:nvSpPr>
            <p:cNvPr id="88" name="Line 149"/>
            <p:cNvSpPr>
              <a:spLocks noChangeShapeType="1"/>
            </p:cNvSpPr>
            <p:nvPr/>
          </p:nvSpPr>
          <p:spPr bwMode="auto">
            <a:xfrm rot="755864" flipH="1" flipV="1">
              <a:off x="3864" y="2132"/>
              <a:ext cx="531" cy="172"/>
            </a:xfrm>
            <a:prstGeom prst="line">
              <a:avLst/>
            </a:prstGeom>
            <a:noFill/>
            <a:ln w="9525">
              <a:solidFill>
                <a:srgbClr val="000000"/>
              </a:solidFill>
              <a:round/>
              <a:headEnd/>
              <a:tailEnd/>
            </a:ln>
          </p:spPr>
          <p:txBody>
            <a:bodyPr/>
            <a:lstStyle/>
            <a:p>
              <a:endParaRPr lang="en-GB" dirty="0"/>
            </a:p>
          </p:txBody>
        </p:sp>
        <p:sp>
          <p:nvSpPr>
            <p:cNvPr id="89" name="Line 150"/>
            <p:cNvSpPr>
              <a:spLocks noChangeShapeType="1"/>
            </p:cNvSpPr>
            <p:nvPr/>
          </p:nvSpPr>
          <p:spPr bwMode="auto">
            <a:xfrm rot="755864" flipH="1" flipV="1">
              <a:off x="3872" y="2119"/>
              <a:ext cx="532" cy="172"/>
            </a:xfrm>
            <a:prstGeom prst="line">
              <a:avLst/>
            </a:prstGeom>
            <a:noFill/>
            <a:ln w="9525">
              <a:solidFill>
                <a:srgbClr val="000000"/>
              </a:solidFill>
              <a:round/>
              <a:headEnd/>
              <a:tailEnd/>
            </a:ln>
          </p:spPr>
          <p:txBody>
            <a:bodyPr/>
            <a:lstStyle/>
            <a:p>
              <a:endParaRPr lang="en-GB" dirty="0"/>
            </a:p>
          </p:txBody>
        </p:sp>
        <p:sp>
          <p:nvSpPr>
            <p:cNvPr id="90" name="Rectangle 151"/>
            <p:cNvSpPr>
              <a:spLocks noChangeArrowheads="1"/>
            </p:cNvSpPr>
            <p:nvPr/>
          </p:nvSpPr>
          <p:spPr bwMode="auto">
            <a:xfrm rot="1823427" flipH="1" flipV="1">
              <a:off x="3843" y="2029"/>
              <a:ext cx="60" cy="53"/>
            </a:xfrm>
            <a:prstGeom prst="rect">
              <a:avLst/>
            </a:prstGeom>
            <a:gradFill rotWithShape="1">
              <a:gsLst>
                <a:gs pos="0">
                  <a:srgbClr val="C0C0C0">
                    <a:gamma/>
                    <a:shade val="76078"/>
                    <a:invGamma/>
                  </a:srgbClr>
                </a:gs>
                <a:gs pos="50000">
                  <a:srgbClr val="C0C0C0"/>
                </a:gs>
                <a:gs pos="100000">
                  <a:srgbClr val="C0C0C0">
                    <a:gamma/>
                    <a:shade val="76078"/>
                    <a:invGamma/>
                  </a:srgbClr>
                </a:gs>
              </a:gsLst>
              <a:lin ang="5400000" scaled="1"/>
            </a:gradFill>
            <a:ln w="9525">
              <a:solidFill>
                <a:srgbClr val="000000"/>
              </a:solidFill>
              <a:miter lim="800000"/>
              <a:headEnd/>
              <a:tailEnd/>
            </a:ln>
          </p:spPr>
          <p:txBody>
            <a:bodyPr/>
            <a:lstStyle/>
            <a:p>
              <a:endParaRPr lang="en-GB" dirty="0"/>
            </a:p>
          </p:txBody>
        </p:sp>
        <p:sp>
          <p:nvSpPr>
            <p:cNvPr id="91" name="Rectangle 152"/>
            <p:cNvSpPr>
              <a:spLocks noChangeArrowheads="1"/>
            </p:cNvSpPr>
            <p:nvPr/>
          </p:nvSpPr>
          <p:spPr bwMode="auto">
            <a:xfrm rot="19774900" flipH="1">
              <a:off x="3861" y="2567"/>
              <a:ext cx="557" cy="43"/>
            </a:xfrm>
            <a:prstGeom prst="rect">
              <a:avLst/>
            </a:prstGeom>
            <a:solidFill>
              <a:srgbClr val="CCFFFF"/>
            </a:solidFill>
            <a:ln w="9525">
              <a:solidFill>
                <a:srgbClr val="000000"/>
              </a:solidFill>
              <a:miter lim="800000"/>
              <a:headEnd/>
              <a:tailEnd/>
            </a:ln>
          </p:spPr>
          <p:txBody>
            <a:bodyPr/>
            <a:lstStyle/>
            <a:p>
              <a:endParaRPr lang="en-GB" dirty="0"/>
            </a:p>
          </p:txBody>
        </p:sp>
        <p:sp>
          <p:nvSpPr>
            <p:cNvPr id="92" name="Line 153"/>
            <p:cNvSpPr>
              <a:spLocks noChangeShapeType="1"/>
            </p:cNvSpPr>
            <p:nvPr/>
          </p:nvSpPr>
          <p:spPr bwMode="auto">
            <a:xfrm rot="20844136" flipH="1">
              <a:off x="3867" y="2497"/>
              <a:ext cx="530" cy="172"/>
            </a:xfrm>
            <a:prstGeom prst="line">
              <a:avLst/>
            </a:prstGeom>
            <a:noFill/>
            <a:ln w="9525">
              <a:solidFill>
                <a:srgbClr val="000000"/>
              </a:solidFill>
              <a:round/>
              <a:headEnd/>
              <a:tailEnd/>
            </a:ln>
          </p:spPr>
          <p:txBody>
            <a:bodyPr/>
            <a:lstStyle/>
            <a:p>
              <a:endParaRPr lang="en-GB" dirty="0"/>
            </a:p>
          </p:txBody>
        </p:sp>
        <p:sp>
          <p:nvSpPr>
            <p:cNvPr id="93" name="Line 154"/>
            <p:cNvSpPr>
              <a:spLocks noChangeShapeType="1"/>
            </p:cNvSpPr>
            <p:nvPr/>
          </p:nvSpPr>
          <p:spPr bwMode="auto">
            <a:xfrm rot="20844136" flipH="1">
              <a:off x="3880" y="2511"/>
              <a:ext cx="523" cy="171"/>
            </a:xfrm>
            <a:prstGeom prst="line">
              <a:avLst/>
            </a:prstGeom>
            <a:noFill/>
            <a:ln w="9525">
              <a:solidFill>
                <a:srgbClr val="000000"/>
              </a:solidFill>
              <a:round/>
              <a:headEnd/>
              <a:tailEnd/>
            </a:ln>
          </p:spPr>
          <p:txBody>
            <a:bodyPr/>
            <a:lstStyle/>
            <a:p>
              <a:endParaRPr lang="en-GB" dirty="0"/>
            </a:p>
          </p:txBody>
        </p:sp>
        <p:sp>
          <p:nvSpPr>
            <p:cNvPr id="94" name="Rectangle 155"/>
            <p:cNvSpPr>
              <a:spLocks noChangeArrowheads="1"/>
            </p:cNvSpPr>
            <p:nvPr/>
          </p:nvSpPr>
          <p:spPr bwMode="auto">
            <a:xfrm rot="19776573" flipH="1">
              <a:off x="3843" y="2720"/>
              <a:ext cx="60" cy="53"/>
            </a:xfrm>
            <a:prstGeom prst="rect">
              <a:avLst/>
            </a:prstGeom>
            <a:gradFill rotWithShape="1">
              <a:gsLst>
                <a:gs pos="0">
                  <a:srgbClr val="C0C0C0">
                    <a:gamma/>
                    <a:shade val="76078"/>
                    <a:invGamma/>
                  </a:srgbClr>
                </a:gs>
                <a:gs pos="50000">
                  <a:srgbClr val="C0C0C0"/>
                </a:gs>
                <a:gs pos="100000">
                  <a:srgbClr val="C0C0C0">
                    <a:gamma/>
                    <a:shade val="76078"/>
                    <a:invGamma/>
                  </a:srgbClr>
                </a:gs>
              </a:gsLst>
              <a:lin ang="5400000" scaled="1"/>
            </a:gradFill>
            <a:ln w="9525">
              <a:solidFill>
                <a:srgbClr val="000000"/>
              </a:solidFill>
              <a:miter lim="800000"/>
              <a:headEnd/>
              <a:tailEnd/>
            </a:ln>
          </p:spPr>
          <p:txBody>
            <a:bodyPr/>
            <a:lstStyle/>
            <a:p>
              <a:endParaRPr lang="en-GB" dirty="0"/>
            </a:p>
          </p:txBody>
        </p:sp>
        <p:grpSp>
          <p:nvGrpSpPr>
            <p:cNvPr id="95" name="Group 156"/>
            <p:cNvGrpSpPr>
              <a:grpSpLocks/>
            </p:cNvGrpSpPr>
            <p:nvPr/>
          </p:nvGrpSpPr>
          <p:grpSpPr bwMode="auto">
            <a:xfrm>
              <a:off x="4414" y="2386"/>
              <a:ext cx="714" cy="41"/>
              <a:chOff x="6966" y="3765"/>
              <a:chExt cx="1787" cy="159"/>
            </a:xfrm>
          </p:grpSpPr>
          <p:sp>
            <p:nvSpPr>
              <p:cNvPr id="96" name="Freeform 157"/>
              <p:cNvSpPr>
                <a:spLocks/>
              </p:cNvSpPr>
              <p:nvPr/>
            </p:nvSpPr>
            <p:spPr bwMode="auto">
              <a:xfrm>
                <a:off x="6966" y="3765"/>
                <a:ext cx="1787" cy="159"/>
              </a:xfrm>
              <a:custGeom>
                <a:avLst/>
                <a:gdLst/>
                <a:ahLst/>
                <a:cxnLst>
                  <a:cxn ang="0">
                    <a:pos x="1787" y="0"/>
                  </a:cxn>
                  <a:cxn ang="0">
                    <a:pos x="2" y="0"/>
                  </a:cxn>
                  <a:cxn ang="0">
                    <a:pos x="0" y="159"/>
                  </a:cxn>
                  <a:cxn ang="0">
                    <a:pos x="1674" y="158"/>
                  </a:cxn>
                </a:cxnLst>
                <a:rect l="0" t="0" r="r" b="b"/>
                <a:pathLst>
                  <a:path w="1787" h="159">
                    <a:moveTo>
                      <a:pt x="1787" y="0"/>
                    </a:moveTo>
                    <a:lnTo>
                      <a:pt x="2" y="0"/>
                    </a:lnTo>
                    <a:lnTo>
                      <a:pt x="0" y="159"/>
                    </a:lnTo>
                    <a:lnTo>
                      <a:pt x="1674" y="158"/>
                    </a:lnTo>
                  </a:path>
                </a:pathLst>
              </a:custGeom>
              <a:solidFill>
                <a:srgbClr val="CCFFFF"/>
              </a:solidFill>
              <a:ln w="9525" cmpd="sng">
                <a:solidFill>
                  <a:srgbClr val="000000"/>
                </a:solidFill>
                <a:round/>
                <a:headEnd/>
                <a:tailEnd/>
              </a:ln>
            </p:spPr>
            <p:txBody>
              <a:bodyPr/>
              <a:lstStyle/>
              <a:p>
                <a:endParaRPr lang="en-GB" dirty="0"/>
              </a:p>
            </p:txBody>
          </p:sp>
          <p:sp>
            <p:nvSpPr>
              <p:cNvPr id="97" name="Line 158"/>
              <p:cNvSpPr>
                <a:spLocks noChangeShapeType="1"/>
              </p:cNvSpPr>
              <p:nvPr/>
            </p:nvSpPr>
            <p:spPr bwMode="auto">
              <a:xfrm>
                <a:off x="6968" y="3818"/>
                <a:ext cx="1665" cy="0"/>
              </a:xfrm>
              <a:prstGeom prst="line">
                <a:avLst/>
              </a:prstGeom>
              <a:noFill/>
              <a:ln w="9525">
                <a:solidFill>
                  <a:srgbClr val="000000"/>
                </a:solidFill>
                <a:round/>
                <a:headEnd/>
                <a:tailEnd/>
              </a:ln>
            </p:spPr>
            <p:txBody>
              <a:bodyPr/>
              <a:lstStyle/>
              <a:p>
                <a:endParaRPr lang="en-GB" dirty="0"/>
              </a:p>
            </p:txBody>
          </p:sp>
          <p:sp>
            <p:nvSpPr>
              <p:cNvPr id="98" name="Line 159"/>
              <p:cNvSpPr>
                <a:spLocks noChangeShapeType="1"/>
              </p:cNvSpPr>
              <p:nvPr/>
            </p:nvSpPr>
            <p:spPr bwMode="auto">
              <a:xfrm>
                <a:off x="6968" y="3870"/>
                <a:ext cx="1612" cy="0"/>
              </a:xfrm>
              <a:prstGeom prst="line">
                <a:avLst/>
              </a:prstGeom>
              <a:noFill/>
              <a:ln w="9525">
                <a:solidFill>
                  <a:srgbClr val="000000"/>
                </a:solidFill>
                <a:round/>
                <a:headEnd/>
                <a:tailEnd/>
              </a:ln>
            </p:spPr>
            <p:txBody>
              <a:bodyPr/>
              <a:lstStyle/>
              <a:p>
                <a:endParaRPr lang="en-GB" dirty="0"/>
              </a:p>
            </p:txBody>
          </p:sp>
        </p:grpSp>
      </p:grpSp>
      <p:sp>
        <p:nvSpPr>
          <p:cNvPr id="101" name="Arc 94"/>
          <p:cNvSpPr>
            <a:spLocks/>
          </p:cNvSpPr>
          <p:nvPr/>
        </p:nvSpPr>
        <p:spPr bwMode="auto">
          <a:xfrm rot="9314903" flipH="1" flipV="1">
            <a:off x="2108200" y="4161897"/>
            <a:ext cx="42863" cy="355600"/>
          </a:xfrm>
          <a:custGeom>
            <a:avLst/>
            <a:gdLst>
              <a:gd name="G0" fmla="+- 0 0 0"/>
              <a:gd name="G1" fmla="+- 21600 0 0"/>
              <a:gd name="G2" fmla="+- 21600 0 0"/>
              <a:gd name="T0" fmla="*/ 0 w 21600"/>
              <a:gd name="T1" fmla="*/ 0 h 43003"/>
              <a:gd name="T2" fmla="*/ 2909 w 21600"/>
              <a:gd name="T3" fmla="*/ 43003 h 43003"/>
              <a:gd name="T4" fmla="*/ 0 w 21600"/>
              <a:gd name="T5" fmla="*/ 21600 h 43003"/>
            </a:gdLst>
            <a:ahLst/>
            <a:cxnLst>
              <a:cxn ang="0">
                <a:pos x="T0" y="T1"/>
              </a:cxn>
              <a:cxn ang="0">
                <a:pos x="T2" y="T3"/>
              </a:cxn>
              <a:cxn ang="0">
                <a:pos x="T4" y="T5"/>
              </a:cxn>
            </a:cxnLst>
            <a:rect l="0" t="0" r="r" b="b"/>
            <a:pathLst>
              <a:path w="21600" h="43003" fill="none" extrusionOk="0">
                <a:moveTo>
                  <a:pt x="-1" y="0"/>
                </a:moveTo>
                <a:cubicBezTo>
                  <a:pt x="11929" y="0"/>
                  <a:pt x="21600" y="9670"/>
                  <a:pt x="21600" y="21600"/>
                </a:cubicBezTo>
                <a:cubicBezTo>
                  <a:pt x="21600" y="32405"/>
                  <a:pt x="13615" y="41548"/>
                  <a:pt x="2909" y="43003"/>
                </a:cubicBezTo>
              </a:path>
              <a:path w="21600" h="43003" stroke="0" extrusionOk="0">
                <a:moveTo>
                  <a:pt x="-1" y="0"/>
                </a:moveTo>
                <a:cubicBezTo>
                  <a:pt x="11929" y="0"/>
                  <a:pt x="21600" y="9670"/>
                  <a:pt x="21600" y="21600"/>
                </a:cubicBezTo>
                <a:cubicBezTo>
                  <a:pt x="21600" y="32405"/>
                  <a:pt x="13615" y="41548"/>
                  <a:pt x="2909" y="43003"/>
                </a:cubicBezTo>
                <a:lnTo>
                  <a:pt x="0" y="21600"/>
                </a:lnTo>
                <a:close/>
              </a:path>
            </a:pathLst>
          </a:custGeom>
          <a:noFill/>
          <a:ln w="28575">
            <a:solidFill>
              <a:srgbClr val="FF0000"/>
            </a:solidFill>
            <a:round/>
            <a:headEnd type="triangle" w="med" len="med"/>
            <a:tailEnd/>
          </a:ln>
          <a:effectLst/>
        </p:spPr>
        <p:txBody>
          <a:bodyPr/>
          <a:lstStyle/>
          <a:p>
            <a:endParaRPr lang="en-GB" dirty="0"/>
          </a:p>
        </p:txBody>
      </p:sp>
      <p:sp>
        <p:nvSpPr>
          <p:cNvPr id="102" name="Arc 15"/>
          <p:cNvSpPr>
            <a:spLocks/>
          </p:cNvSpPr>
          <p:nvPr/>
        </p:nvSpPr>
        <p:spPr bwMode="auto">
          <a:xfrm>
            <a:off x="2887663" y="4252385"/>
            <a:ext cx="144463" cy="442913"/>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28575">
            <a:solidFill>
              <a:srgbClr val="FF0000"/>
            </a:solidFill>
            <a:round/>
            <a:headEnd type="triangle" w="med" len="med"/>
            <a:tailEnd/>
          </a:ln>
          <a:effectLst/>
        </p:spPr>
        <p:txBody>
          <a:bodyPr/>
          <a:lstStyle/>
          <a:p>
            <a:endParaRPr lang="en-GB" dirty="0"/>
          </a:p>
        </p:txBody>
      </p:sp>
      <p:grpSp>
        <p:nvGrpSpPr>
          <p:cNvPr id="103" name="Group 102"/>
          <p:cNvGrpSpPr/>
          <p:nvPr/>
        </p:nvGrpSpPr>
        <p:grpSpPr>
          <a:xfrm>
            <a:off x="911225" y="4460347"/>
            <a:ext cx="1391489" cy="266700"/>
            <a:chOff x="911225" y="3993325"/>
            <a:chExt cx="1391489" cy="266700"/>
          </a:xfrm>
        </p:grpSpPr>
        <p:sp>
          <p:nvSpPr>
            <p:cNvPr id="104" name="Oval 97"/>
            <p:cNvSpPr>
              <a:spLocks noChangeArrowheads="1"/>
            </p:cNvSpPr>
            <p:nvPr/>
          </p:nvSpPr>
          <p:spPr bwMode="auto">
            <a:xfrm>
              <a:off x="911225" y="4142550"/>
              <a:ext cx="122238" cy="117475"/>
            </a:xfrm>
            <a:prstGeom prst="ellipse">
              <a:avLst/>
            </a:prstGeom>
            <a:solidFill>
              <a:srgbClr val="FF3300"/>
            </a:solidFill>
            <a:ln w="28575">
              <a:solidFill>
                <a:srgbClr val="FF0000"/>
              </a:solidFill>
              <a:round/>
              <a:headEnd/>
              <a:tailEnd/>
            </a:ln>
            <a:effectLst/>
          </p:spPr>
          <p:txBody>
            <a:bodyPr wrap="none" anchor="ctr"/>
            <a:lstStyle/>
            <a:p>
              <a:endParaRPr lang="en-GB" dirty="0"/>
            </a:p>
          </p:txBody>
        </p:sp>
        <p:sp>
          <p:nvSpPr>
            <p:cNvPr id="105" name="Line 100"/>
            <p:cNvSpPr>
              <a:spLocks noChangeShapeType="1"/>
            </p:cNvSpPr>
            <p:nvPr/>
          </p:nvSpPr>
          <p:spPr bwMode="auto">
            <a:xfrm flipV="1">
              <a:off x="972344" y="3993325"/>
              <a:ext cx="1330370" cy="207961"/>
            </a:xfrm>
            <a:prstGeom prst="line">
              <a:avLst/>
            </a:prstGeom>
            <a:noFill/>
            <a:ln w="28575">
              <a:solidFill>
                <a:srgbClr val="FF3300"/>
              </a:solidFill>
              <a:prstDash val="sysDot"/>
              <a:round/>
              <a:headEnd/>
              <a:tailEnd/>
            </a:ln>
            <a:effectLst/>
          </p:spPr>
          <p:txBody>
            <a:bodyPr/>
            <a:lstStyle/>
            <a:p>
              <a:endParaRPr lang="en-GB" dirty="0"/>
            </a:p>
          </p:txBody>
        </p:sp>
      </p:grpSp>
      <p:grpSp>
        <p:nvGrpSpPr>
          <p:cNvPr id="106" name="Group 105"/>
          <p:cNvGrpSpPr/>
          <p:nvPr/>
        </p:nvGrpSpPr>
        <p:grpSpPr>
          <a:xfrm>
            <a:off x="2539106" y="4330172"/>
            <a:ext cx="577755" cy="193618"/>
            <a:chOff x="2539106" y="3863150"/>
            <a:chExt cx="577755" cy="193618"/>
          </a:xfrm>
        </p:grpSpPr>
        <p:sp>
          <p:nvSpPr>
            <p:cNvPr id="107" name="Oval 46"/>
            <p:cNvSpPr>
              <a:spLocks noChangeArrowheads="1"/>
            </p:cNvSpPr>
            <p:nvPr/>
          </p:nvSpPr>
          <p:spPr bwMode="auto">
            <a:xfrm>
              <a:off x="2539106" y="3939293"/>
              <a:ext cx="122238" cy="117475"/>
            </a:xfrm>
            <a:prstGeom prst="ellipse">
              <a:avLst/>
            </a:prstGeom>
            <a:solidFill>
              <a:srgbClr val="FF3300"/>
            </a:solidFill>
            <a:ln w="28575">
              <a:solidFill>
                <a:srgbClr val="FF0000"/>
              </a:solidFill>
              <a:round/>
              <a:headEnd/>
              <a:tailEnd/>
            </a:ln>
            <a:effectLst/>
          </p:spPr>
          <p:txBody>
            <a:bodyPr wrap="none" anchor="ctr"/>
            <a:lstStyle/>
            <a:p>
              <a:endParaRPr lang="en-GB" dirty="0"/>
            </a:p>
          </p:txBody>
        </p:sp>
        <p:cxnSp>
          <p:nvCxnSpPr>
            <p:cNvPr id="108" name="Straight Connector 107"/>
            <p:cNvCxnSpPr/>
            <p:nvPr/>
          </p:nvCxnSpPr>
          <p:spPr bwMode="auto">
            <a:xfrm flipV="1">
              <a:off x="2649044" y="3863150"/>
              <a:ext cx="467817" cy="126681"/>
            </a:xfrm>
            <a:prstGeom prst="line">
              <a:avLst/>
            </a:prstGeom>
            <a:solidFill>
              <a:schemeClr val="accent1"/>
            </a:solidFill>
            <a:ln w="28575" cap="flat" cmpd="sng" algn="ctr">
              <a:solidFill>
                <a:srgbClr val="FF3300"/>
              </a:solidFill>
              <a:prstDash val="sysDot"/>
              <a:round/>
              <a:headEnd type="none" w="med" len="med"/>
              <a:tailEnd type="none" w="med" len="med"/>
            </a:ln>
            <a:effectLst/>
          </p:spPr>
        </p:cxnSp>
      </p:grpSp>
      <p:sp>
        <p:nvSpPr>
          <p:cNvPr id="109" name="TextBox 108"/>
          <p:cNvSpPr txBox="1"/>
          <p:nvPr/>
        </p:nvSpPr>
        <p:spPr>
          <a:xfrm>
            <a:off x="7867015" y="6604084"/>
            <a:ext cx="1273175" cy="253916"/>
          </a:xfrm>
          <a:prstGeom prst="rect">
            <a:avLst/>
          </a:prstGeom>
          <a:noFill/>
        </p:spPr>
        <p:txBody>
          <a:bodyPr wrap="square" rtlCol="0">
            <a:spAutoFit/>
          </a:bodyPr>
          <a:lstStyle/>
          <a:p>
            <a:pPr algn="r"/>
            <a:r>
              <a:rPr lang="en-GB" sz="1050" b="0" dirty="0" smtClean="0">
                <a:solidFill>
                  <a:schemeClr val="bg1"/>
                </a:solidFill>
              </a:rPr>
              <a:t>Ken Bearman</a:t>
            </a:r>
            <a:endParaRPr lang="en-GB" sz="1050" b="0" dirty="0">
              <a:solidFill>
                <a:schemeClr val="bg1"/>
              </a:solidFill>
            </a:endParaRPr>
          </a:p>
        </p:txBody>
      </p:sp>
    </p:spTree>
    <p:extLst>
      <p:ext uri="{BB962C8B-B14F-4D97-AF65-F5344CB8AC3E}">
        <p14:creationId xmlns:p14="http://schemas.microsoft.com/office/powerpoint/2010/main" val="211421206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0" y="246063"/>
            <a:ext cx="9144000" cy="404812"/>
          </a:xfrm>
          <a:prstGeom prst="rect">
            <a:avLst/>
          </a:prstGeom>
          <a:solidFill>
            <a:schemeClr val="bg1"/>
          </a:solidFill>
          <a:ln w="9525">
            <a:solidFill>
              <a:schemeClr val="tx1"/>
            </a:solidFill>
            <a:miter lim="800000"/>
            <a:headEnd/>
            <a:tailEnd/>
          </a:ln>
        </p:spPr>
        <p:txBody>
          <a:bodyPr wrap="none" anchor="ctr"/>
          <a:lstStyle/>
          <a:p>
            <a:pPr algn="ctr"/>
            <a:r>
              <a:rPr lang="en-CA" altLang="ja-JP" dirty="0">
                <a:solidFill>
                  <a:srgbClr val="0168AC"/>
                </a:solidFill>
                <a:latin typeface="Verdana" pitchFamily="34" charset="0"/>
                <a:ea typeface="ＭＳ Ｐゴシック" charset="-128"/>
              </a:rPr>
              <a:t>2011 World Archery Coaching Seminar</a:t>
            </a:r>
            <a:endParaRPr lang="en-CA" dirty="0">
              <a:solidFill>
                <a:srgbClr val="0168AC"/>
              </a:solidFill>
              <a:latin typeface="Verdana" pitchFamily="34" charset="0"/>
            </a:endParaRPr>
          </a:p>
        </p:txBody>
      </p:sp>
      <p:pic>
        <p:nvPicPr>
          <p:cNvPr id="3" name="Picture 4" descr="Y:\06 Communication\Logo FITA\09 World Archery\00_WA1_RG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0327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txBox="1">
            <a:spLocks noChangeArrowheads="1"/>
          </p:cNvSpPr>
          <p:nvPr/>
        </p:nvSpPr>
        <p:spPr>
          <a:xfrm>
            <a:off x="457200" y="1015727"/>
            <a:ext cx="8229600" cy="1760537"/>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nSpc>
                <a:spcPct val="90000"/>
              </a:lnSpc>
              <a:buFontTx/>
              <a:buNone/>
            </a:pPr>
            <a:r>
              <a:rPr lang="en-GB" sz="2400" b="0" dirty="0" smtClean="0">
                <a:solidFill>
                  <a:schemeClr val="bg1"/>
                </a:solidFill>
              </a:rPr>
              <a:t>Other archers take the problem in the opposite direction. They stop extending in at the point of release and pivot the string arm about the shoulder. </a:t>
            </a:r>
          </a:p>
          <a:p>
            <a:pPr marL="0" indent="0">
              <a:lnSpc>
                <a:spcPct val="90000"/>
              </a:lnSpc>
              <a:buFontTx/>
              <a:buNone/>
            </a:pPr>
            <a:r>
              <a:rPr lang="en-GB" sz="2400" b="0" dirty="0" smtClean="0">
                <a:solidFill>
                  <a:schemeClr val="bg1"/>
                </a:solidFill>
              </a:rPr>
              <a:t>Their poor alignment causes this action to pull the hand out and as a result they end up ‘plucking’ the string.</a:t>
            </a:r>
            <a:endParaRPr lang="en-GB" sz="2400" b="0" dirty="0">
              <a:solidFill>
                <a:schemeClr val="bg1"/>
              </a:solidFill>
            </a:endParaRPr>
          </a:p>
        </p:txBody>
      </p:sp>
      <p:grpSp>
        <p:nvGrpSpPr>
          <p:cNvPr id="5" name="Group 109"/>
          <p:cNvGrpSpPr>
            <a:grpSpLocks/>
          </p:cNvGrpSpPr>
          <p:nvPr/>
        </p:nvGrpSpPr>
        <p:grpSpPr bwMode="auto">
          <a:xfrm>
            <a:off x="5367338" y="3711302"/>
            <a:ext cx="2782888" cy="1181100"/>
            <a:chOff x="3381" y="2035"/>
            <a:chExt cx="1753" cy="744"/>
          </a:xfrm>
        </p:grpSpPr>
        <p:sp>
          <p:nvSpPr>
            <p:cNvPr id="6" name="Freeform 87"/>
            <p:cNvSpPr>
              <a:spLocks/>
            </p:cNvSpPr>
            <p:nvPr/>
          </p:nvSpPr>
          <p:spPr bwMode="auto">
            <a:xfrm>
              <a:off x="3381" y="2354"/>
              <a:ext cx="637" cy="111"/>
            </a:xfrm>
            <a:custGeom>
              <a:avLst/>
              <a:gdLst/>
              <a:ahLst/>
              <a:cxnLst>
                <a:cxn ang="0">
                  <a:pos x="1593" y="0"/>
                </a:cxn>
                <a:cxn ang="0">
                  <a:pos x="439" y="40"/>
                </a:cxn>
                <a:cxn ang="0">
                  <a:pos x="139" y="86"/>
                </a:cxn>
                <a:cxn ang="0">
                  <a:pos x="54" y="118"/>
                </a:cxn>
                <a:cxn ang="0">
                  <a:pos x="0" y="172"/>
                </a:cxn>
                <a:cxn ang="0">
                  <a:pos x="57" y="231"/>
                </a:cxn>
                <a:cxn ang="0">
                  <a:pos x="143" y="245"/>
                </a:cxn>
                <a:cxn ang="0">
                  <a:pos x="418" y="269"/>
                </a:cxn>
                <a:cxn ang="0">
                  <a:pos x="1587" y="277"/>
                </a:cxn>
              </a:cxnLst>
              <a:rect l="0" t="0" r="r" b="b"/>
              <a:pathLst>
                <a:path w="1593" h="277">
                  <a:moveTo>
                    <a:pt x="1593" y="0"/>
                  </a:moveTo>
                  <a:lnTo>
                    <a:pt x="439" y="40"/>
                  </a:lnTo>
                  <a:lnTo>
                    <a:pt x="139" y="86"/>
                  </a:lnTo>
                  <a:lnTo>
                    <a:pt x="54" y="118"/>
                  </a:lnTo>
                  <a:lnTo>
                    <a:pt x="0" y="172"/>
                  </a:lnTo>
                  <a:lnTo>
                    <a:pt x="57" y="231"/>
                  </a:lnTo>
                  <a:lnTo>
                    <a:pt x="143" y="245"/>
                  </a:lnTo>
                  <a:lnTo>
                    <a:pt x="418" y="269"/>
                  </a:lnTo>
                  <a:lnTo>
                    <a:pt x="1587" y="277"/>
                  </a:lnTo>
                </a:path>
              </a:pathLst>
            </a:custGeom>
            <a:gradFill rotWithShape="1">
              <a:gsLst>
                <a:gs pos="0">
                  <a:srgbClr val="C0C0C0"/>
                </a:gs>
                <a:gs pos="100000">
                  <a:srgbClr val="C0C0C0">
                    <a:gamma/>
                    <a:shade val="76078"/>
                    <a:invGamma/>
                  </a:srgbClr>
                </a:gs>
              </a:gsLst>
              <a:lin ang="0" scaled="1"/>
            </a:gradFill>
            <a:ln w="9525">
              <a:solidFill>
                <a:srgbClr val="000000"/>
              </a:solidFill>
              <a:round/>
              <a:headEnd/>
              <a:tailEnd/>
            </a:ln>
          </p:spPr>
          <p:txBody>
            <a:bodyPr/>
            <a:lstStyle/>
            <a:p>
              <a:endParaRPr lang="en-GB" dirty="0"/>
            </a:p>
          </p:txBody>
        </p:sp>
        <p:sp>
          <p:nvSpPr>
            <p:cNvPr id="7" name="Freeform 88"/>
            <p:cNvSpPr>
              <a:spLocks/>
            </p:cNvSpPr>
            <p:nvPr/>
          </p:nvSpPr>
          <p:spPr bwMode="auto">
            <a:xfrm rot="21600000">
              <a:off x="3417" y="2398"/>
              <a:ext cx="16" cy="53"/>
            </a:xfrm>
            <a:custGeom>
              <a:avLst/>
              <a:gdLst/>
              <a:ahLst/>
              <a:cxnLst>
                <a:cxn ang="0">
                  <a:pos x="0" y="0"/>
                </a:cxn>
                <a:cxn ang="0">
                  <a:pos x="15" y="30"/>
                </a:cxn>
                <a:cxn ang="0">
                  <a:pos x="0" y="60"/>
                </a:cxn>
              </a:cxnLst>
              <a:rect l="0" t="0" r="r" b="b"/>
              <a:pathLst>
                <a:path w="15" h="60">
                  <a:moveTo>
                    <a:pt x="0" y="0"/>
                  </a:moveTo>
                  <a:cubicBezTo>
                    <a:pt x="7" y="10"/>
                    <a:pt x="15" y="20"/>
                    <a:pt x="15" y="30"/>
                  </a:cubicBezTo>
                  <a:cubicBezTo>
                    <a:pt x="15" y="40"/>
                    <a:pt x="7" y="50"/>
                    <a:pt x="0" y="60"/>
                  </a:cubicBezTo>
                </a:path>
              </a:pathLst>
            </a:custGeom>
            <a:noFill/>
            <a:ln w="9525">
              <a:solidFill>
                <a:srgbClr val="000000"/>
              </a:solidFill>
              <a:round/>
              <a:headEnd/>
              <a:tailEnd/>
            </a:ln>
          </p:spPr>
          <p:txBody>
            <a:bodyPr/>
            <a:lstStyle/>
            <a:p>
              <a:endParaRPr lang="en-GB" dirty="0"/>
            </a:p>
          </p:txBody>
        </p:sp>
        <p:sp>
          <p:nvSpPr>
            <p:cNvPr id="8" name="Freeform 89"/>
            <p:cNvSpPr>
              <a:spLocks/>
            </p:cNvSpPr>
            <p:nvPr/>
          </p:nvSpPr>
          <p:spPr bwMode="auto">
            <a:xfrm rot="21600000">
              <a:off x="4017" y="2349"/>
              <a:ext cx="181" cy="129"/>
            </a:xfrm>
            <a:custGeom>
              <a:avLst/>
              <a:gdLst/>
              <a:ahLst/>
              <a:cxnLst>
                <a:cxn ang="0">
                  <a:pos x="0" y="0"/>
                </a:cxn>
                <a:cxn ang="0">
                  <a:pos x="4" y="210"/>
                </a:cxn>
                <a:cxn ang="0">
                  <a:pos x="107" y="210"/>
                </a:cxn>
                <a:cxn ang="0">
                  <a:pos x="201" y="193"/>
                </a:cxn>
                <a:cxn ang="0">
                  <a:pos x="253" y="150"/>
                </a:cxn>
                <a:cxn ang="0">
                  <a:pos x="257" y="65"/>
                </a:cxn>
                <a:cxn ang="0">
                  <a:pos x="205" y="17"/>
                </a:cxn>
                <a:cxn ang="0">
                  <a:pos x="120" y="0"/>
                </a:cxn>
                <a:cxn ang="0">
                  <a:pos x="0" y="0"/>
                </a:cxn>
              </a:cxnLst>
              <a:rect l="0" t="0" r="r" b="b"/>
              <a:pathLst>
                <a:path w="257" h="210">
                  <a:moveTo>
                    <a:pt x="0" y="0"/>
                  </a:moveTo>
                  <a:lnTo>
                    <a:pt x="4" y="210"/>
                  </a:lnTo>
                  <a:lnTo>
                    <a:pt x="107" y="210"/>
                  </a:lnTo>
                  <a:lnTo>
                    <a:pt x="201" y="193"/>
                  </a:lnTo>
                  <a:lnTo>
                    <a:pt x="253" y="150"/>
                  </a:lnTo>
                  <a:lnTo>
                    <a:pt x="257" y="65"/>
                  </a:lnTo>
                  <a:lnTo>
                    <a:pt x="205" y="17"/>
                  </a:lnTo>
                  <a:lnTo>
                    <a:pt x="120" y="0"/>
                  </a:lnTo>
                  <a:lnTo>
                    <a:pt x="0" y="0"/>
                  </a:lnTo>
                  <a:close/>
                </a:path>
              </a:pathLst>
            </a:custGeom>
            <a:solidFill>
              <a:srgbClr val="CCFFFF"/>
            </a:solidFill>
            <a:ln w="9525">
              <a:solidFill>
                <a:srgbClr val="000000"/>
              </a:solidFill>
              <a:round/>
              <a:headEnd/>
              <a:tailEnd/>
            </a:ln>
          </p:spPr>
          <p:txBody>
            <a:bodyPr/>
            <a:lstStyle/>
            <a:p>
              <a:endParaRPr lang="en-GB" dirty="0"/>
            </a:p>
          </p:txBody>
        </p:sp>
        <p:sp>
          <p:nvSpPr>
            <p:cNvPr id="9" name="Oval 90"/>
            <p:cNvSpPr>
              <a:spLocks noChangeArrowheads="1"/>
            </p:cNvSpPr>
            <p:nvPr/>
          </p:nvSpPr>
          <p:spPr bwMode="auto">
            <a:xfrm rot="21600000">
              <a:off x="4069" y="2378"/>
              <a:ext cx="51" cy="72"/>
            </a:xfrm>
            <a:prstGeom prst="ellipse">
              <a:avLst/>
            </a:prstGeom>
            <a:solidFill>
              <a:srgbClr val="FFFFFF"/>
            </a:solidFill>
            <a:ln w="6350">
              <a:solidFill>
                <a:srgbClr val="000000"/>
              </a:solidFill>
              <a:round/>
              <a:headEnd/>
              <a:tailEnd/>
            </a:ln>
          </p:spPr>
          <p:txBody>
            <a:bodyPr/>
            <a:lstStyle/>
            <a:p>
              <a:endParaRPr lang="en-GB" dirty="0"/>
            </a:p>
          </p:txBody>
        </p:sp>
        <p:sp>
          <p:nvSpPr>
            <p:cNvPr id="10" name="Rectangle 91"/>
            <p:cNvSpPr>
              <a:spLocks noChangeArrowheads="1"/>
            </p:cNvSpPr>
            <p:nvPr/>
          </p:nvSpPr>
          <p:spPr bwMode="auto">
            <a:xfrm rot="21495540" flipH="1">
              <a:off x="4198" y="2395"/>
              <a:ext cx="174" cy="42"/>
            </a:xfrm>
            <a:prstGeom prst="rect">
              <a:avLst/>
            </a:prstGeom>
            <a:solidFill>
              <a:srgbClr val="CCFFFF"/>
            </a:solidFill>
            <a:ln w="9525">
              <a:solidFill>
                <a:srgbClr val="000000"/>
              </a:solidFill>
              <a:miter lim="800000"/>
              <a:headEnd/>
              <a:tailEnd/>
            </a:ln>
          </p:spPr>
          <p:txBody>
            <a:bodyPr/>
            <a:lstStyle/>
            <a:p>
              <a:endParaRPr lang="en-GB" dirty="0"/>
            </a:p>
          </p:txBody>
        </p:sp>
        <p:sp>
          <p:nvSpPr>
            <p:cNvPr id="11" name="Line 92"/>
            <p:cNvSpPr>
              <a:spLocks noChangeShapeType="1"/>
            </p:cNvSpPr>
            <p:nvPr/>
          </p:nvSpPr>
          <p:spPr bwMode="auto">
            <a:xfrm rot="-678596" flipH="1" flipV="1">
              <a:off x="4200" y="2409"/>
              <a:ext cx="162" cy="28"/>
            </a:xfrm>
            <a:prstGeom prst="line">
              <a:avLst/>
            </a:prstGeom>
            <a:noFill/>
            <a:ln w="9525">
              <a:solidFill>
                <a:srgbClr val="000000"/>
              </a:solidFill>
              <a:round/>
              <a:headEnd/>
              <a:tailEnd/>
            </a:ln>
          </p:spPr>
          <p:txBody>
            <a:bodyPr/>
            <a:lstStyle/>
            <a:p>
              <a:endParaRPr lang="en-GB" dirty="0"/>
            </a:p>
          </p:txBody>
        </p:sp>
        <p:sp>
          <p:nvSpPr>
            <p:cNvPr id="12" name="Line 93"/>
            <p:cNvSpPr>
              <a:spLocks noChangeShapeType="1"/>
            </p:cNvSpPr>
            <p:nvPr/>
          </p:nvSpPr>
          <p:spPr bwMode="auto">
            <a:xfrm rot="-567740" flipH="1" flipV="1">
              <a:off x="4199" y="2396"/>
              <a:ext cx="165" cy="24"/>
            </a:xfrm>
            <a:prstGeom prst="line">
              <a:avLst/>
            </a:prstGeom>
            <a:noFill/>
            <a:ln w="9525">
              <a:solidFill>
                <a:srgbClr val="000000"/>
              </a:solidFill>
              <a:round/>
              <a:headEnd/>
              <a:tailEnd/>
            </a:ln>
          </p:spPr>
          <p:txBody>
            <a:bodyPr/>
            <a:lstStyle/>
            <a:p>
              <a:endParaRPr lang="en-GB" dirty="0"/>
            </a:p>
          </p:txBody>
        </p:sp>
        <p:sp>
          <p:nvSpPr>
            <p:cNvPr id="13" name="Rectangle 94"/>
            <p:cNvSpPr>
              <a:spLocks noChangeArrowheads="1"/>
            </p:cNvSpPr>
            <p:nvPr/>
          </p:nvSpPr>
          <p:spPr bwMode="auto">
            <a:xfrm>
              <a:off x="4371" y="2343"/>
              <a:ext cx="49" cy="136"/>
            </a:xfrm>
            <a:prstGeom prst="rect">
              <a:avLst/>
            </a:prstGeom>
            <a:solidFill>
              <a:srgbClr val="CCFFFF"/>
            </a:solidFill>
            <a:ln w="9525">
              <a:solidFill>
                <a:srgbClr val="000000"/>
              </a:solidFill>
              <a:miter lim="800000"/>
              <a:headEnd/>
              <a:tailEnd/>
            </a:ln>
          </p:spPr>
          <p:txBody>
            <a:bodyPr/>
            <a:lstStyle/>
            <a:p>
              <a:endParaRPr lang="en-GB" dirty="0"/>
            </a:p>
          </p:txBody>
        </p:sp>
        <p:sp>
          <p:nvSpPr>
            <p:cNvPr id="14" name="Rectangle 95"/>
            <p:cNvSpPr>
              <a:spLocks noChangeArrowheads="1"/>
            </p:cNvSpPr>
            <p:nvPr/>
          </p:nvSpPr>
          <p:spPr bwMode="auto">
            <a:xfrm rot="-19774900" flipH="1" flipV="1">
              <a:off x="3867" y="2198"/>
              <a:ext cx="557" cy="43"/>
            </a:xfrm>
            <a:prstGeom prst="rect">
              <a:avLst/>
            </a:prstGeom>
            <a:solidFill>
              <a:srgbClr val="CCFFFF"/>
            </a:solidFill>
            <a:ln w="9525">
              <a:solidFill>
                <a:srgbClr val="000000"/>
              </a:solidFill>
              <a:miter lim="800000"/>
              <a:headEnd/>
              <a:tailEnd/>
            </a:ln>
          </p:spPr>
          <p:txBody>
            <a:bodyPr/>
            <a:lstStyle/>
            <a:p>
              <a:endParaRPr lang="en-GB" dirty="0"/>
            </a:p>
          </p:txBody>
        </p:sp>
        <p:sp>
          <p:nvSpPr>
            <p:cNvPr id="15" name="Line 96"/>
            <p:cNvSpPr>
              <a:spLocks noChangeShapeType="1"/>
            </p:cNvSpPr>
            <p:nvPr/>
          </p:nvSpPr>
          <p:spPr bwMode="auto">
            <a:xfrm rot="755864" flipH="1" flipV="1">
              <a:off x="3872" y="2140"/>
              <a:ext cx="529" cy="171"/>
            </a:xfrm>
            <a:prstGeom prst="line">
              <a:avLst/>
            </a:prstGeom>
            <a:noFill/>
            <a:ln w="9525">
              <a:solidFill>
                <a:srgbClr val="000000"/>
              </a:solidFill>
              <a:round/>
              <a:headEnd/>
              <a:tailEnd/>
            </a:ln>
          </p:spPr>
          <p:txBody>
            <a:bodyPr/>
            <a:lstStyle/>
            <a:p>
              <a:endParaRPr lang="en-GB" dirty="0"/>
            </a:p>
          </p:txBody>
        </p:sp>
        <p:sp>
          <p:nvSpPr>
            <p:cNvPr id="16" name="Line 97"/>
            <p:cNvSpPr>
              <a:spLocks noChangeShapeType="1"/>
            </p:cNvSpPr>
            <p:nvPr/>
          </p:nvSpPr>
          <p:spPr bwMode="auto">
            <a:xfrm rot="755864" flipH="1" flipV="1">
              <a:off x="3879" y="2124"/>
              <a:ext cx="531" cy="172"/>
            </a:xfrm>
            <a:prstGeom prst="line">
              <a:avLst/>
            </a:prstGeom>
            <a:noFill/>
            <a:ln w="9525">
              <a:solidFill>
                <a:srgbClr val="000000"/>
              </a:solidFill>
              <a:round/>
              <a:headEnd/>
              <a:tailEnd/>
            </a:ln>
          </p:spPr>
          <p:txBody>
            <a:bodyPr/>
            <a:lstStyle/>
            <a:p>
              <a:endParaRPr lang="en-GB" dirty="0"/>
            </a:p>
          </p:txBody>
        </p:sp>
        <p:sp>
          <p:nvSpPr>
            <p:cNvPr id="17" name="Rectangle 98"/>
            <p:cNvSpPr>
              <a:spLocks noChangeArrowheads="1"/>
            </p:cNvSpPr>
            <p:nvPr/>
          </p:nvSpPr>
          <p:spPr bwMode="auto">
            <a:xfrm rot="1823427" flipH="1" flipV="1">
              <a:off x="3849" y="2035"/>
              <a:ext cx="60" cy="53"/>
            </a:xfrm>
            <a:prstGeom prst="rect">
              <a:avLst/>
            </a:prstGeom>
            <a:gradFill rotWithShape="1">
              <a:gsLst>
                <a:gs pos="0">
                  <a:srgbClr val="C0C0C0">
                    <a:gamma/>
                    <a:shade val="76078"/>
                    <a:invGamma/>
                  </a:srgbClr>
                </a:gs>
                <a:gs pos="50000">
                  <a:srgbClr val="C0C0C0"/>
                </a:gs>
                <a:gs pos="100000">
                  <a:srgbClr val="C0C0C0">
                    <a:gamma/>
                    <a:shade val="76078"/>
                    <a:invGamma/>
                  </a:srgbClr>
                </a:gs>
              </a:gsLst>
              <a:lin ang="5400000" scaled="1"/>
            </a:gradFill>
            <a:ln w="9525">
              <a:solidFill>
                <a:srgbClr val="000000"/>
              </a:solidFill>
              <a:miter lim="800000"/>
              <a:headEnd/>
              <a:tailEnd/>
            </a:ln>
          </p:spPr>
          <p:txBody>
            <a:bodyPr/>
            <a:lstStyle/>
            <a:p>
              <a:endParaRPr lang="en-GB" dirty="0"/>
            </a:p>
          </p:txBody>
        </p:sp>
        <p:sp>
          <p:nvSpPr>
            <p:cNvPr id="18" name="Rectangle 99"/>
            <p:cNvSpPr>
              <a:spLocks noChangeArrowheads="1"/>
            </p:cNvSpPr>
            <p:nvPr/>
          </p:nvSpPr>
          <p:spPr bwMode="auto">
            <a:xfrm rot="19774900" flipH="1">
              <a:off x="3867" y="2573"/>
              <a:ext cx="557" cy="43"/>
            </a:xfrm>
            <a:prstGeom prst="rect">
              <a:avLst/>
            </a:prstGeom>
            <a:solidFill>
              <a:srgbClr val="CCFFFF"/>
            </a:solidFill>
            <a:ln w="9525">
              <a:solidFill>
                <a:srgbClr val="000000"/>
              </a:solidFill>
              <a:miter lim="800000"/>
              <a:headEnd/>
              <a:tailEnd/>
            </a:ln>
          </p:spPr>
          <p:txBody>
            <a:bodyPr/>
            <a:lstStyle/>
            <a:p>
              <a:endParaRPr lang="en-GB" dirty="0"/>
            </a:p>
          </p:txBody>
        </p:sp>
        <p:sp>
          <p:nvSpPr>
            <p:cNvPr id="19" name="Line 100"/>
            <p:cNvSpPr>
              <a:spLocks noChangeShapeType="1"/>
            </p:cNvSpPr>
            <p:nvPr/>
          </p:nvSpPr>
          <p:spPr bwMode="auto">
            <a:xfrm rot="20844136" flipH="1">
              <a:off x="3875" y="2502"/>
              <a:ext cx="526" cy="171"/>
            </a:xfrm>
            <a:prstGeom prst="line">
              <a:avLst/>
            </a:prstGeom>
            <a:noFill/>
            <a:ln w="9525">
              <a:solidFill>
                <a:srgbClr val="000000"/>
              </a:solidFill>
              <a:round/>
              <a:headEnd/>
              <a:tailEnd/>
            </a:ln>
          </p:spPr>
          <p:txBody>
            <a:bodyPr/>
            <a:lstStyle/>
            <a:p>
              <a:endParaRPr lang="en-GB" dirty="0"/>
            </a:p>
          </p:txBody>
        </p:sp>
        <p:sp>
          <p:nvSpPr>
            <p:cNvPr id="20" name="Line 101"/>
            <p:cNvSpPr>
              <a:spLocks noChangeShapeType="1"/>
            </p:cNvSpPr>
            <p:nvPr/>
          </p:nvSpPr>
          <p:spPr bwMode="auto">
            <a:xfrm rot="20844136" flipH="1">
              <a:off x="3884" y="2514"/>
              <a:ext cx="525" cy="172"/>
            </a:xfrm>
            <a:prstGeom prst="line">
              <a:avLst/>
            </a:prstGeom>
            <a:noFill/>
            <a:ln w="9525">
              <a:solidFill>
                <a:srgbClr val="000000"/>
              </a:solidFill>
              <a:round/>
              <a:headEnd/>
              <a:tailEnd/>
            </a:ln>
          </p:spPr>
          <p:txBody>
            <a:bodyPr/>
            <a:lstStyle/>
            <a:p>
              <a:endParaRPr lang="en-GB" dirty="0"/>
            </a:p>
          </p:txBody>
        </p:sp>
        <p:sp>
          <p:nvSpPr>
            <p:cNvPr id="21" name="Rectangle 102"/>
            <p:cNvSpPr>
              <a:spLocks noChangeArrowheads="1"/>
            </p:cNvSpPr>
            <p:nvPr/>
          </p:nvSpPr>
          <p:spPr bwMode="auto">
            <a:xfrm rot="19776573" flipH="1">
              <a:off x="3849" y="2726"/>
              <a:ext cx="60" cy="53"/>
            </a:xfrm>
            <a:prstGeom prst="rect">
              <a:avLst/>
            </a:prstGeom>
            <a:gradFill rotWithShape="1">
              <a:gsLst>
                <a:gs pos="0">
                  <a:srgbClr val="C0C0C0">
                    <a:gamma/>
                    <a:shade val="76078"/>
                    <a:invGamma/>
                  </a:srgbClr>
                </a:gs>
                <a:gs pos="50000">
                  <a:srgbClr val="C0C0C0"/>
                </a:gs>
                <a:gs pos="100000">
                  <a:srgbClr val="C0C0C0">
                    <a:gamma/>
                    <a:shade val="76078"/>
                    <a:invGamma/>
                  </a:srgbClr>
                </a:gs>
              </a:gsLst>
              <a:lin ang="5400000" scaled="1"/>
            </a:gradFill>
            <a:ln w="9525">
              <a:solidFill>
                <a:srgbClr val="000000"/>
              </a:solidFill>
              <a:miter lim="800000"/>
              <a:headEnd/>
              <a:tailEnd/>
            </a:ln>
          </p:spPr>
          <p:txBody>
            <a:bodyPr/>
            <a:lstStyle/>
            <a:p>
              <a:endParaRPr lang="en-GB" dirty="0"/>
            </a:p>
          </p:txBody>
        </p:sp>
        <p:grpSp>
          <p:nvGrpSpPr>
            <p:cNvPr id="22" name="Group 103"/>
            <p:cNvGrpSpPr>
              <a:grpSpLocks/>
            </p:cNvGrpSpPr>
            <p:nvPr/>
          </p:nvGrpSpPr>
          <p:grpSpPr bwMode="auto">
            <a:xfrm>
              <a:off x="4420" y="2392"/>
              <a:ext cx="714" cy="41"/>
              <a:chOff x="6966" y="3765"/>
              <a:chExt cx="1787" cy="159"/>
            </a:xfrm>
          </p:grpSpPr>
          <p:sp>
            <p:nvSpPr>
              <p:cNvPr id="23" name="Freeform 104"/>
              <p:cNvSpPr>
                <a:spLocks/>
              </p:cNvSpPr>
              <p:nvPr/>
            </p:nvSpPr>
            <p:spPr bwMode="auto">
              <a:xfrm>
                <a:off x="6966" y="3765"/>
                <a:ext cx="1787" cy="159"/>
              </a:xfrm>
              <a:custGeom>
                <a:avLst/>
                <a:gdLst/>
                <a:ahLst/>
                <a:cxnLst>
                  <a:cxn ang="0">
                    <a:pos x="1787" y="0"/>
                  </a:cxn>
                  <a:cxn ang="0">
                    <a:pos x="2" y="0"/>
                  </a:cxn>
                  <a:cxn ang="0">
                    <a:pos x="0" y="159"/>
                  </a:cxn>
                  <a:cxn ang="0">
                    <a:pos x="1674" y="158"/>
                  </a:cxn>
                </a:cxnLst>
                <a:rect l="0" t="0" r="r" b="b"/>
                <a:pathLst>
                  <a:path w="1787" h="159">
                    <a:moveTo>
                      <a:pt x="1787" y="0"/>
                    </a:moveTo>
                    <a:lnTo>
                      <a:pt x="2" y="0"/>
                    </a:lnTo>
                    <a:lnTo>
                      <a:pt x="0" y="159"/>
                    </a:lnTo>
                    <a:lnTo>
                      <a:pt x="1674" y="158"/>
                    </a:lnTo>
                  </a:path>
                </a:pathLst>
              </a:custGeom>
              <a:solidFill>
                <a:srgbClr val="CCFFFF"/>
              </a:solidFill>
              <a:ln w="9525" cmpd="sng">
                <a:solidFill>
                  <a:srgbClr val="000000"/>
                </a:solidFill>
                <a:round/>
                <a:headEnd/>
                <a:tailEnd/>
              </a:ln>
            </p:spPr>
            <p:txBody>
              <a:bodyPr/>
              <a:lstStyle/>
              <a:p>
                <a:endParaRPr lang="en-GB" dirty="0"/>
              </a:p>
            </p:txBody>
          </p:sp>
          <p:sp>
            <p:nvSpPr>
              <p:cNvPr id="24" name="Line 105"/>
              <p:cNvSpPr>
                <a:spLocks noChangeShapeType="1"/>
              </p:cNvSpPr>
              <p:nvPr/>
            </p:nvSpPr>
            <p:spPr bwMode="auto">
              <a:xfrm>
                <a:off x="6968" y="3818"/>
                <a:ext cx="1665" cy="0"/>
              </a:xfrm>
              <a:prstGeom prst="line">
                <a:avLst/>
              </a:prstGeom>
              <a:noFill/>
              <a:ln w="9525">
                <a:solidFill>
                  <a:srgbClr val="000000"/>
                </a:solidFill>
                <a:round/>
                <a:headEnd/>
                <a:tailEnd/>
              </a:ln>
            </p:spPr>
            <p:txBody>
              <a:bodyPr/>
              <a:lstStyle/>
              <a:p>
                <a:endParaRPr lang="en-GB" dirty="0"/>
              </a:p>
            </p:txBody>
          </p:sp>
          <p:sp>
            <p:nvSpPr>
              <p:cNvPr id="25" name="Line 106"/>
              <p:cNvSpPr>
                <a:spLocks noChangeShapeType="1"/>
              </p:cNvSpPr>
              <p:nvPr/>
            </p:nvSpPr>
            <p:spPr bwMode="auto">
              <a:xfrm>
                <a:off x="6968" y="3870"/>
                <a:ext cx="1612" cy="0"/>
              </a:xfrm>
              <a:prstGeom prst="line">
                <a:avLst/>
              </a:prstGeom>
              <a:noFill/>
              <a:ln w="9525">
                <a:solidFill>
                  <a:srgbClr val="000000"/>
                </a:solidFill>
                <a:round/>
                <a:headEnd/>
                <a:tailEnd/>
              </a:ln>
            </p:spPr>
            <p:txBody>
              <a:bodyPr/>
              <a:lstStyle/>
              <a:p>
                <a:endParaRPr lang="en-GB" dirty="0"/>
              </a:p>
            </p:txBody>
          </p:sp>
        </p:grpSp>
      </p:grpSp>
      <p:sp>
        <p:nvSpPr>
          <p:cNvPr id="26" name="Freeform 22"/>
          <p:cNvSpPr>
            <a:spLocks/>
          </p:cNvSpPr>
          <p:nvPr/>
        </p:nvSpPr>
        <p:spPr bwMode="auto">
          <a:xfrm>
            <a:off x="4217988" y="3873989"/>
            <a:ext cx="2305050" cy="377825"/>
          </a:xfrm>
          <a:custGeom>
            <a:avLst/>
            <a:gdLst/>
            <a:ahLst/>
            <a:cxnLst>
              <a:cxn ang="0">
                <a:pos x="2764" y="324"/>
              </a:cxn>
              <a:cxn ang="0">
                <a:pos x="2417" y="440"/>
              </a:cxn>
              <a:cxn ang="0">
                <a:pos x="2351" y="420"/>
              </a:cxn>
              <a:cxn ang="0">
                <a:pos x="2027" y="351"/>
              </a:cxn>
              <a:cxn ang="0">
                <a:pos x="1733" y="276"/>
              </a:cxn>
              <a:cxn ang="0">
                <a:pos x="1444" y="187"/>
              </a:cxn>
              <a:cxn ang="0">
                <a:pos x="1283" y="146"/>
              </a:cxn>
              <a:cxn ang="0">
                <a:pos x="1084" y="106"/>
              </a:cxn>
              <a:cxn ang="0">
                <a:pos x="871" y="78"/>
              </a:cxn>
              <a:cxn ang="0">
                <a:pos x="684" y="61"/>
              </a:cxn>
              <a:cxn ang="0">
                <a:pos x="520" y="61"/>
              </a:cxn>
              <a:cxn ang="0">
                <a:pos x="357" y="54"/>
              </a:cxn>
              <a:cxn ang="0">
                <a:pos x="203" y="27"/>
              </a:cxn>
              <a:cxn ang="0">
                <a:pos x="89" y="14"/>
              </a:cxn>
              <a:cxn ang="0">
                <a:pos x="9" y="0"/>
              </a:cxn>
              <a:cxn ang="0">
                <a:pos x="9" y="315"/>
              </a:cxn>
              <a:cxn ang="0">
                <a:pos x="0" y="526"/>
              </a:cxn>
              <a:cxn ang="0">
                <a:pos x="187" y="547"/>
              </a:cxn>
              <a:cxn ang="0">
                <a:pos x="342" y="574"/>
              </a:cxn>
              <a:cxn ang="0">
                <a:pos x="423" y="581"/>
              </a:cxn>
              <a:cxn ang="0">
                <a:pos x="505" y="595"/>
              </a:cxn>
              <a:cxn ang="0">
                <a:pos x="3147" y="561"/>
              </a:cxn>
              <a:cxn ang="0">
                <a:pos x="3162" y="522"/>
              </a:cxn>
              <a:cxn ang="0">
                <a:pos x="3140" y="479"/>
              </a:cxn>
              <a:cxn ang="0">
                <a:pos x="2997" y="404"/>
              </a:cxn>
              <a:cxn ang="0">
                <a:pos x="2922" y="344"/>
              </a:cxn>
              <a:cxn ang="0">
                <a:pos x="2822" y="317"/>
              </a:cxn>
              <a:cxn ang="0">
                <a:pos x="2748" y="324"/>
              </a:cxn>
            </a:cxnLst>
            <a:rect l="0" t="0" r="r" b="b"/>
            <a:pathLst>
              <a:path w="3162" h="595">
                <a:moveTo>
                  <a:pt x="2764" y="324"/>
                </a:moveTo>
                <a:lnTo>
                  <a:pt x="2417" y="440"/>
                </a:lnTo>
                <a:lnTo>
                  <a:pt x="2351" y="420"/>
                </a:lnTo>
                <a:lnTo>
                  <a:pt x="2027" y="351"/>
                </a:lnTo>
                <a:lnTo>
                  <a:pt x="1733" y="276"/>
                </a:lnTo>
                <a:lnTo>
                  <a:pt x="1444" y="187"/>
                </a:lnTo>
                <a:cubicBezTo>
                  <a:pt x="1384" y="174"/>
                  <a:pt x="1343" y="160"/>
                  <a:pt x="1283" y="146"/>
                </a:cubicBezTo>
                <a:cubicBezTo>
                  <a:pt x="1223" y="131"/>
                  <a:pt x="1152" y="117"/>
                  <a:pt x="1084" y="106"/>
                </a:cubicBezTo>
                <a:lnTo>
                  <a:pt x="871" y="78"/>
                </a:lnTo>
                <a:lnTo>
                  <a:pt x="684" y="61"/>
                </a:lnTo>
                <a:lnTo>
                  <a:pt x="520" y="61"/>
                </a:lnTo>
                <a:lnTo>
                  <a:pt x="357" y="54"/>
                </a:lnTo>
                <a:lnTo>
                  <a:pt x="203" y="27"/>
                </a:lnTo>
                <a:lnTo>
                  <a:pt x="89" y="14"/>
                </a:lnTo>
                <a:lnTo>
                  <a:pt x="9" y="0"/>
                </a:lnTo>
                <a:lnTo>
                  <a:pt x="9" y="315"/>
                </a:lnTo>
                <a:lnTo>
                  <a:pt x="0" y="526"/>
                </a:lnTo>
                <a:lnTo>
                  <a:pt x="187" y="547"/>
                </a:lnTo>
                <a:lnTo>
                  <a:pt x="342" y="574"/>
                </a:lnTo>
                <a:lnTo>
                  <a:pt x="423" y="581"/>
                </a:lnTo>
                <a:lnTo>
                  <a:pt x="505" y="595"/>
                </a:lnTo>
                <a:lnTo>
                  <a:pt x="3147" y="561"/>
                </a:lnTo>
                <a:lnTo>
                  <a:pt x="3162" y="522"/>
                </a:lnTo>
                <a:lnTo>
                  <a:pt x="3140" y="479"/>
                </a:lnTo>
                <a:lnTo>
                  <a:pt x="2997" y="404"/>
                </a:lnTo>
                <a:lnTo>
                  <a:pt x="2922" y="344"/>
                </a:lnTo>
                <a:lnTo>
                  <a:pt x="2822" y="317"/>
                </a:lnTo>
                <a:lnTo>
                  <a:pt x="2748" y="324"/>
                </a:lnTo>
              </a:path>
            </a:pathLst>
          </a:custGeom>
          <a:gradFill rotWithShape="1">
            <a:gsLst>
              <a:gs pos="0">
                <a:srgbClr val="FFD9B3">
                  <a:gamma/>
                  <a:shade val="85882"/>
                  <a:invGamma/>
                </a:srgbClr>
              </a:gs>
              <a:gs pos="50000">
                <a:srgbClr val="FFD9B3"/>
              </a:gs>
              <a:gs pos="100000">
                <a:srgbClr val="FFD9B3">
                  <a:gamma/>
                  <a:shade val="85882"/>
                  <a:invGamma/>
                </a:srgbClr>
              </a:gs>
            </a:gsLst>
            <a:lin ang="5400000" scaled="1"/>
          </a:gradFill>
          <a:ln w="9525">
            <a:solidFill>
              <a:srgbClr val="000000"/>
            </a:solidFill>
            <a:round/>
            <a:headEnd/>
            <a:tailEnd/>
          </a:ln>
        </p:spPr>
        <p:txBody>
          <a:bodyPr/>
          <a:lstStyle/>
          <a:p>
            <a:endParaRPr lang="en-GB" dirty="0"/>
          </a:p>
        </p:txBody>
      </p:sp>
      <p:sp>
        <p:nvSpPr>
          <p:cNvPr id="27" name="Freeform 27"/>
          <p:cNvSpPr>
            <a:spLocks/>
          </p:cNvSpPr>
          <p:nvPr/>
        </p:nvSpPr>
        <p:spPr bwMode="auto">
          <a:xfrm>
            <a:off x="6170613" y="4402627"/>
            <a:ext cx="282575" cy="57150"/>
          </a:xfrm>
          <a:custGeom>
            <a:avLst/>
            <a:gdLst/>
            <a:ahLst/>
            <a:cxnLst>
              <a:cxn ang="0">
                <a:pos x="0" y="6"/>
              </a:cxn>
              <a:cxn ang="0">
                <a:pos x="210" y="57"/>
              </a:cxn>
              <a:cxn ang="0">
                <a:pos x="237" y="45"/>
              </a:cxn>
              <a:cxn ang="0">
                <a:pos x="252" y="16"/>
              </a:cxn>
              <a:cxn ang="0">
                <a:pos x="225" y="0"/>
              </a:cxn>
              <a:cxn ang="0">
                <a:pos x="0" y="6"/>
              </a:cxn>
            </a:cxnLst>
            <a:rect l="0" t="0" r="r" b="b"/>
            <a:pathLst>
              <a:path w="252" h="57">
                <a:moveTo>
                  <a:pt x="0" y="6"/>
                </a:moveTo>
                <a:lnTo>
                  <a:pt x="210" y="57"/>
                </a:lnTo>
                <a:lnTo>
                  <a:pt x="237" y="45"/>
                </a:lnTo>
                <a:lnTo>
                  <a:pt x="252" y="16"/>
                </a:lnTo>
                <a:lnTo>
                  <a:pt x="225" y="0"/>
                </a:lnTo>
                <a:lnTo>
                  <a:pt x="0" y="6"/>
                </a:lnTo>
                <a:close/>
              </a:path>
            </a:pathLst>
          </a:custGeom>
          <a:solidFill>
            <a:srgbClr val="FFD9B3"/>
          </a:solidFill>
          <a:ln w="9525">
            <a:solidFill>
              <a:srgbClr val="000000"/>
            </a:solidFill>
            <a:round/>
            <a:headEnd/>
            <a:tailEnd/>
          </a:ln>
        </p:spPr>
        <p:txBody>
          <a:bodyPr/>
          <a:lstStyle/>
          <a:p>
            <a:endParaRPr lang="en-GB" dirty="0"/>
          </a:p>
        </p:txBody>
      </p:sp>
      <p:sp>
        <p:nvSpPr>
          <p:cNvPr id="29" name="Freeform 17"/>
          <p:cNvSpPr>
            <a:spLocks/>
          </p:cNvSpPr>
          <p:nvPr/>
        </p:nvSpPr>
        <p:spPr bwMode="auto">
          <a:xfrm>
            <a:off x="1450975" y="3594589"/>
            <a:ext cx="2778125" cy="819150"/>
          </a:xfrm>
          <a:custGeom>
            <a:avLst/>
            <a:gdLst/>
            <a:ahLst/>
            <a:cxnLst>
              <a:cxn ang="0">
                <a:pos x="1747" y="172"/>
              </a:cxn>
              <a:cxn ang="0">
                <a:pos x="1646" y="136"/>
              </a:cxn>
              <a:cxn ang="0">
                <a:pos x="1542" y="112"/>
              </a:cxn>
              <a:cxn ang="0">
                <a:pos x="1462" y="95"/>
              </a:cxn>
              <a:cxn ang="0">
                <a:pos x="1382" y="68"/>
              </a:cxn>
              <a:cxn ang="0">
                <a:pos x="1268" y="24"/>
              </a:cxn>
              <a:cxn ang="0">
                <a:pos x="1138" y="0"/>
              </a:cxn>
              <a:cxn ang="0">
                <a:pos x="1010" y="0"/>
              </a:cxn>
              <a:cxn ang="0">
                <a:pos x="930" y="0"/>
              </a:cxn>
              <a:cxn ang="0">
                <a:pos x="836" y="13"/>
              </a:cxn>
              <a:cxn ang="0">
                <a:pos x="712" y="2"/>
              </a:cxn>
              <a:cxn ang="0">
                <a:pos x="594" y="10"/>
              </a:cxn>
              <a:cxn ang="0">
                <a:pos x="468" y="28"/>
              </a:cxn>
              <a:cxn ang="0">
                <a:pos x="366" y="74"/>
              </a:cxn>
              <a:cxn ang="0">
                <a:pos x="262" y="138"/>
              </a:cxn>
              <a:cxn ang="0">
                <a:pos x="206" y="184"/>
              </a:cxn>
              <a:cxn ang="0">
                <a:pos x="122" y="252"/>
              </a:cxn>
              <a:cxn ang="0">
                <a:pos x="46" y="294"/>
              </a:cxn>
              <a:cxn ang="0">
                <a:pos x="0" y="364"/>
              </a:cxn>
              <a:cxn ang="0">
                <a:pos x="68" y="412"/>
              </a:cxn>
              <a:cxn ang="0">
                <a:pos x="86" y="428"/>
              </a:cxn>
              <a:cxn ang="0">
                <a:pos x="106" y="448"/>
              </a:cxn>
              <a:cxn ang="0">
                <a:pos x="136" y="516"/>
              </a:cxn>
              <a:cxn ang="0">
                <a:pos x="136" y="516"/>
              </a:cxn>
              <a:cxn ang="0">
                <a:pos x="274" y="494"/>
              </a:cxn>
              <a:cxn ang="0">
                <a:pos x="417" y="433"/>
              </a:cxn>
              <a:cxn ang="0">
                <a:pos x="498" y="451"/>
              </a:cxn>
              <a:cxn ang="0">
                <a:pos x="700" y="467"/>
              </a:cxn>
              <a:cxn ang="0">
                <a:pos x="610" y="374"/>
              </a:cxn>
              <a:cxn ang="0">
                <a:pos x="588" y="312"/>
              </a:cxn>
              <a:cxn ang="0">
                <a:pos x="602" y="238"/>
              </a:cxn>
              <a:cxn ang="0">
                <a:pos x="655" y="158"/>
              </a:cxn>
              <a:cxn ang="0">
                <a:pos x="726" y="109"/>
              </a:cxn>
              <a:cxn ang="0">
                <a:pos x="816" y="87"/>
              </a:cxn>
              <a:cxn ang="0">
                <a:pos x="950" y="74"/>
              </a:cxn>
              <a:cxn ang="0">
                <a:pos x="1063" y="131"/>
              </a:cxn>
              <a:cxn ang="0">
                <a:pos x="1135" y="185"/>
              </a:cxn>
              <a:cxn ang="0">
                <a:pos x="1159" y="209"/>
              </a:cxn>
              <a:cxn ang="0">
                <a:pos x="1192" y="257"/>
              </a:cxn>
              <a:cxn ang="0">
                <a:pos x="1210" y="287"/>
              </a:cxn>
              <a:cxn ang="0">
                <a:pos x="1221" y="337"/>
              </a:cxn>
              <a:cxn ang="0">
                <a:pos x="1211" y="394"/>
              </a:cxn>
              <a:cxn ang="0">
                <a:pos x="1181" y="427"/>
              </a:cxn>
              <a:cxn ang="0">
                <a:pos x="1147" y="457"/>
              </a:cxn>
              <a:cxn ang="0">
                <a:pos x="1191" y="460"/>
              </a:cxn>
              <a:cxn ang="0">
                <a:pos x="1275" y="432"/>
              </a:cxn>
              <a:cxn ang="0">
                <a:pos x="1385" y="427"/>
              </a:cxn>
              <a:cxn ang="0">
                <a:pos x="1449" y="408"/>
              </a:cxn>
              <a:cxn ang="0">
                <a:pos x="1542" y="399"/>
              </a:cxn>
              <a:cxn ang="0">
                <a:pos x="1629" y="405"/>
              </a:cxn>
              <a:cxn ang="0">
                <a:pos x="1710" y="399"/>
              </a:cxn>
              <a:cxn ang="0">
                <a:pos x="1743" y="388"/>
              </a:cxn>
              <a:cxn ang="0">
                <a:pos x="1747" y="334"/>
              </a:cxn>
              <a:cxn ang="0">
                <a:pos x="1750" y="279"/>
              </a:cxn>
              <a:cxn ang="0">
                <a:pos x="1750" y="199"/>
              </a:cxn>
              <a:cxn ang="0">
                <a:pos x="1747" y="172"/>
              </a:cxn>
            </a:cxnLst>
            <a:rect l="0" t="0" r="r" b="b"/>
            <a:pathLst>
              <a:path w="1750" h="516">
                <a:moveTo>
                  <a:pt x="1747" y="172"/>
                </a:moveTo>
                <a:lnTo>
                  <a:pt x="1646" y="136"/>
                </a:lnTo>
                <a:lnTo>
                  <a:pt x="1542" y="112"/>
                </a:lnTo>
                <a:lnTo>
                  <a:pt x="1462" y="95"/>
                </a:lnTo>
                <a:lnTo>
                  <a:pt x="1382" y="68"/>
                </a:lnTo>
                <a:lnTo>
                  <a:pt x="1268" y="24"/>
                </a:lnTo>
                <a:lnTo>
                  <a:pt x="1138" y="0"/>
                </a:lnTo>
                <a:lnTo>
                  <a:pt x="1010" y="0"/>
                </a:lnTo>
                <a:lnTo>
                  <a:pt x="930" y="0"/>
                </a:lnTo>
                <a:lnTo>
                  <a:pt x="836" y="13"/>
                </a:lnTo>
                <a:lnTo>
                  <a:pt x="712" y="2"/>
                </a:lnTo>
                <a:lnTo>
                  <a:pt x="594" y="10"/>
                </a:lnTo>
                <a:lnTo>
                  <a:pt x="468" y="28"/>
                </a:lnTo>
                <a:lnTo>
                  <a:pt x="366" y="74"/>
                </a:lnTo>
                <a:lnTo>
                  <a:pt x="262" y="138"/>
                </a:lnTo>
                <a:lnTo>
                  <a:pt x="206" y="184"/>
                </a:lnTo>
                <a:lnTo>
                  <a:pt x="122" y="252"/>
                </a:lnTo>
                <a:lnTo>
                  <a:pt x="46" y="294"/>
                </a:lnTo>
                <a:lnTo>
                  <a:pt x="0" y="364"/>
                </a:lnTo>
                <a:lnTo>
                  <a:pt x="68" y="412"/>
                </a:lnTo>
                <a:lnTo>
                  <a:pt x="86" y="428"/>
                </a:lnTo>
                <a:lnTo>
                  <a:pt x="106" y="448"/>
                </a:lnTo>
                <a:lnTo>
                  <a:pt x="136" y="516"/>
                </a:lnTo>
                <a:lnTo>
                  <a:pt x="136" y="516"/>
                </a:lnTo>
                <a:lnTo>
                  <a:pt x="274" y="494"/>
                </a:lnTo>
                <a:lnTo>
                  <a:pt x="417" y="433"/>
                </a:lnTo>
                <a:lnTo>
                  <a:pt x="498" y="451"/>
                </a:lnTo>
                <a:lnTo>
                  <a:pt x="700" y="467"/>
                </a:lnTo>
                <a:lnTo>
                  <a:pt x="610" y="374"/>
                </a:lnTo>
                <a:lnTo>
                  <a:pt x="588" y="312"/>
                </a:lnTo>
                <a:lnTo>
                  <a:pt x="602" y="238"/>
                </a:lnTo>
                <a:lnTo>
                  <a:pt x="655" y="158"/>
                </a:lnTo>
                <a:lnTo>
                  <a:pt x="726" y="109"/>
                </a:lnTo>
                <a:lnTo>
                  <a:pt x="816" y="87"/>
                </a:lnTo>
                <a:lnTo>
                  <a:pt x="950" y="74"/>
                </a:lnTo>
                <a:lnTo>
                  <a:pt x="1063" y="131"/>
                </a:lnTo>
                <a:lnTo>
                  <a:pt x="1135" y="185"/>
                </a:lnTo>
                <a:lnTo>
                  <a:pt x="1159" y="209"/>
                </a:lnTo>
                <a:lnTo>
                  <a:pt x="1192" y="257"/>
                </a:lnTo>
                <a:lnTo>
                  <a:pt x="1210" y="287"/>
                </a:lnTo>
                <a:lnTo>
                  <a:pt x="1221" y="337"/>
                </a:lnTo>
                <a:lnTo>
                  <a:pt x="1211" y="394"/>
                </a:lnTo>
                <a:lnTo>
                  <a:pt x="1181" y="427"/>
                </a:lnTo>
                <a:lnTo>
                  <a:pt x="1147" y="457"/>
                </a:lnTo>
                <a:lnTo>
                  <a:pt x="1191" y="460"/>
                </a:lnTo>
                <a:lnTo>
                  <a:pt x="1275" y="432"/>
                </a:lnTo>
                <a:lnTo>
                  <a:pt x="1385" y="427"/>
                </a:lnTo>
                <a:lnTo>
                  <a:pt x="1449" y="408"/>
                </a:lnTo>
                <a:lnTo>
                  <a:pt x="1542" y="399"/>
                </a:lnTo>
                <a:lnTo>
                  <a:pt x="1629" y="405"/>
                </a:lnTo>
                <a:lnTo>
                  <a:pt x="1710" y="399"/>
                </a:lnTo>
                <a:lnTo>
                  <a:pt x="1743" y="388"/>
                </a:lnTo>
                <a:lnTo>
                  <a:pt x="1747" y="334"/>
                </a:lnTo>
                <a:lnTo>
                  <a:pt x="1750" y="279"/>
                </a:lnTo>
                <a:lnTo>
                  <a:pt x="1750" y="199"/>
                </a:lnTo>
                <a:lnTo>
                  <a:pt x="1747" y="172"/>
                </a:lnTo>
                <a:close/>
              </a:path>
            </a:pathLst>
          </a:custGeom>
          <a:gradFill rotWithShape="1">
            <a:gsLst>
              <a:gs pos="0">
                <a:srgbClr val="00FFFF">
                  <a:alpha val="67000"/>
                </a:srgbClr>
              </a:gs>
              <a:gs pos="100000">
                <a:srgbClr val="00FFFF">
                  <a:gamma/>
                  <a:shade val="65882"/>
                  <a:invGamma/>
                  <a:alpha val="67999"/>
                </a:srgbClr>
              </a:gs>
            </a:gsLst>
            <a:path path="rect">
              <a:fillToRect l="50000" t="50000" r="50000" b="50000"/>
            </a:path>
          </a:gradFill>
          <a:ln w="9525">
            <a:solidFill>
              <a:srgbClr val="000000"/>
            </a:solidFill>
            <a:round/>
            <a:headEnd/>
            <a:tailEnd/>
          </a:ln>
        </p:spPr>
        <p:txBody>
          <a:bodyPr/>
          <a:lstStyle/>
          <a:p>
            <a:endParaRPr lang="en-GB" dirty="0"/>
          </a:p>
        </p:txBody>
      </p:sp>
      <p:sp>
        <p:nvSpPr>
          <p:cNvPr id="30" name="Freeform 18"/>
          <p:cNvSpPr>
            <a:spLocks/>
          </p:cNvSpPr>
          <p:nvPr/>
        </p:nvSpPr>
        <p:spPr bwMode="auto">
          <a:xfrm rot="550371">
            <a:off x="1597025" y="4081952"/>
            <a:ext cx="165100" cy="255588"/>
          </a:xfrm>
          <a:custGeom>
            <a:avLst/>
            <a:gdLst/>
            <a:ahLst/>
            <a:cxnLst>
              <a:cxn ang="0">
                <a:pos x="0" y="0"/>
              </a:cxn>
              <a:cxn ang="0">
                <a:pos x="51" y="48"/>
              </a:cxn>
              <a:cxn ang="0">
                <a:pos x="78" y="96"/>
              </a:cxn>
              <a:cxn ang="0">
                <a:pos x="90" y="138"/>
              </a:cxn>
              <a:cxn ang="0">
                <a:pos x="93" y="177"/>
              </a:cxn>
            </a:cxnLst>
            <a:rect l="0" t="0" r="r" b="b"/>
            <a:pathLst>
              <a:path w="93" h="177">
                <a:moveTo>
                  <a:pt x="0" y="0"/>
                </a:moveTo>
                <a:cubicBezTo>
                  <a:pt x="19" y="16"/>
                  <a:pt x="38" y="32"/>
                  <a:pt x="51" y="48"/>
                </a:cubicBezTo>
                <a:cubicBezTo>
                  <a:pt x="64" y="64"/>
                  <a:pt x="71" y="81"/>
                  <a:pt x="78" y="96"/>
                </a:cubicBezTo>
                <a:cubicBezTo>
                  <a:pt x="85" y="111"/>
                  <a:pt x="88" y="125"/>
                  <a:pt x="90" y="138"/>
                </a:cubicBezTo>
                <a:cubicBezTo>
                  <a:pt x="92" y="151"/>
                  <a:pt x="92" y="164"/>
                  <a:pt x="93" y="177"/>
                </a:cubicBezTo>
              </a:path>
            </a:pathLst>
          </a:custGeom>
          <a:noFill/>
          <a:ln w="9525">
            <a:solidFill>
              <a:srgbClr val="000000"/>
            </a:solidFill>
            <a:round/>
            <a:headEnd/>
            <a:tailEnd/>
          </a:ln>
        </p:spPr>
        <p:txBody>
          <a:bodyPr/>
          <a:lstStyle/>
          <a:p>
            <a:endParaRPr lang="en-GB" dirty="0"/>
          </a:p>
        </p:txBody>
      </p:sp>
      <p:sp>
        <p:nvSpPr>
          <p:cNvPr id="31" name="Freeform 19"/>
          <p:cNvSpPr>
            <a:spLocks/>
          </p:cNvSpPr>
          <p:nvPr/>
        </p:nvSpPr>
        <p:spPr bwMode="auto">
          <a:xfrm>
            <a:off x="4068763" y="3827952"/>
            <a:ext cx="39688" cy="403225"/>
          </a:xfrm>
          <a:custGeom>
            <a:avLst/>
            <a:gdLst/>
            <a:ahLst/>
            <a:cxnLst>
              <a:cxn ang="0">
                <a:pos x="9" y="0"/>
              </a:cxn>
              <a:cxn ang="0">
                <a:pos x="21" y="87"/>
              </a:cxn>
              <a:cxn ang="0">
                <a:pos x="18" y="159"/>
              </a:cxn>
              <a:cxn ang="0">
                <a:pos x="12" y="219"/>
              </a:cxn>
              <a:cxn ang="0">
                <a:pos x="0" y="279"/>
              </a:cxn>
            </a:cxnLst>
            <a:rect l="0" t="0" r="r" b="b"/>
            <a:pathLst>
              <a:path w="22" h="279">
                <a:moveTo>
                  <a:pt x="9" y="0"/>
                </a:moveTo>
                <a:cubicBezTo>
                  <a:pt x="14" y="30"/>
                  <a:pt x="20" y="61"/>
                  <a:pt x="21" y="87"/>
                </a:cubicBezTo>
                <a:cubicBezTo>
                  <a:pt x="22" y="113"/>
                  <a:pt x="20" y="137"/>
                  <a:pt x="18" y="159"/>
                </a:cubicBezTo>
                <a:cubicBezTo>
                  <a:pt x="16" y="181"/>
                  <a:pt x="15" y="199"/>
                  <a:pt x="12" y="219"/>
                </a:cubicBezTo>
                <a:cubicBezTo>
                  <a:pt x="9" y="239"/>
                  <a:pt x="2" y="269"/>
                  <a:pt x="0" y="279"/>
                </a:cubicBezTo>
              </a:path>
            </a:pathLst>
          </a:custGeom>
          <a:noFill/>
          <a:ln w="9525">
            <a:solidFill>
              <a:srgbClr val="000000"/>
            </a:solidFill>
            <a:round/>
            <a:headEnd/>
            <a:tailEnd/>
          </a:ln>
        </p:spPr>
        <p:txBody>
          <a:bodyPr/>
          <a:lstStyle/>
          <a:p>
            <a:endParaRPr lang="en-GB" dirty="0"/>
          </a:p>
        </p:txBody>
      </p:sp>
      <p:sp>
        <p:nvSpPr>
          <p:cNvPr id="33" name="Freeform 34"/>
          <p:cNvSpPr>
            <a:spLocks/>
          </p:cNvSpPr>
          <p:nvPr/>
        </p:nvSpPr>
        <p:spPr bwMode="auto">
          <a:xfrm>
            <a:off x="6315075" y="4131164"/>
            <a:ext cx="150813" cy="30163"/>
          </a:xfrm>
          <a:custGeom>
            <a:avLst/>
            <a:gdLst/>
            <a:ahLst/>
            <a:cxnLst>
              <a:cxn ang="0">
                <a:pos x="0" y="17"/>
              </a:cxn>
              <a:cxn ang="0">
                <a:pos x="96" y="5"/>
              </a:cxn>
              <a:cxn ang="0">
                <a:pos x="207" y="47"/>
              </a:cxn>
            </a:cxnLst>
            <a:rect l="0" t="0" r="r" b="b"/>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34" name="Freeform 35"/>
          <p:cNvSpPr>
            <a:spLocks/>
          </p:cNvSpPr>
          <p:nvPr/>
        </p:nvSpPr>
        <p:spPr bwMode="auto">
          <a:xfrm>
            <a:off x="6265863" y="4102589"/>
            <a:ext cx="150813" cy="30163"/>
          </a:xfrm>
          <a:custGeom>
            <a:avLst/>
            <a:gdLst/>
            <a:ahLst/>
            <a:cxnLst>
              <a:cxn ang="0">
                <a:pos x="0" y="17"/>
              </a:cxn>
              <a:cxn ang="0">
                <a:pos x="96" y="5"/>
              </a:cxn>
              <a:cxn ang="0">
                <a:pos x="207" y="47"/>
              </a:cxn>
            </a:cxnLst>
            <a:rect l="0" t="0" r="r" b="b"/>
            <a:pathLst>
              <a:path w="207" h="47">
                <a:moveTo>
                  <a:pt x="0" y="17"/>
                </a:moveTo>
                <a:cubicBezTo>
                  <a:pt x="31" y="8"/>
                  <a:pt x="62" y="0"/>
                  <a:pt x="96" y="5"/>
                </a:cubicBezTo>
                <a:cubicBezTo>
                  <a:pt x="130" y="10"/>
                  <a:pt x="189" y="40"/>
                  <a:pt x="207" y="47"/>
                </a:cubicBezTo>
              </a:path>
            </a:pathLst>
          </a:custGeom>
          <a:noFill/>
          <a:ln w="9525">
            <a:solidFill>
              <a:srgbClr val="000000"/>
            </a:solidFill>
            <a:round/>
            <a:headEnd/>
            <a:tailEnd/>
          </a:ln>
        </p:spPr>
        <p:txBody>
          <a:bodyPr/>
          <a:lstStyle/>
          <a:p>
            <a:endParaRPr lang="en-GB" dirty="0"/>
          </a:p>
        </p:txBody>
      </p:sp>
      <p:sp>
        <p:nvSpPr>
          <p:cNvPr id="39" name="Line 45"/>
          <p:cNvSpPr>
            <a:spLocks noChangeShapeType="1"/>
          </p:cNvSpPr>
          <p:nvPr/>
        </p:nvSpPr>
        <p:spPr bwMode="auto">
          <a:xfrm>
            <a:off x="3367088" y="4412152"/>
            <a:ext cx="0" cy="347663"/>
          </a:xfrm>
          <a:prstGeom prst="line">
            <a:avLst/>
          </a:prstGeom>
          <a:noFill/>
          <a:ln w="28575">
            <a:solidFill>
              <a:srgbClr val="FF3300"/>
            </a:solidFill>
            <a:round/>
            <a:headEnd/>
            <a:tailEnd type="triangle" w="med" len="med"/>
          </a:ln>
          <a:effectLst/>
        </p:spPr>
        <p:txBody>
          <a:bodyPr/>
          <a:lstStyle/>
          <a:p>
            <a:endParaRPr lang="en-GB" dirty="0"/>
          </a:p>
        </p:txBody>
      </p:sp>
      <p:sp>
        <p:nvSpPr>
          <p:cNvPr id="40" name="Oval 46"/>
          <p:cNvSpPr>
            <a:spLocks noChangeArrowheads="1"/>
          </p:cNvSpPr>
          <p:nvPr/>
        </p:nvSpPr>
        <p:spPr bwMode="auto">
          <a:xfrm>
            <a:off x="1974852" y="3929778"/>
            <a:ext cx="122238" cy="117475"/>
          </a:xfrm>
          <a:prstGeom prst="ellipse">
            <a:avLst/>
          </a:prstGeom>
          <a:solidFill>
            <a:srgbClr val="FF3300"/>
          </a:solidFill>
          <a:ln w="9525">
            <a:solidFill>
              <a:srgbClr val="FF0000"/>
            </a:solidFill>
            <a:round/>
            <a:headEnd/>
            <a:tailEnd/>
          </a:ln>
          <a:effectLst/>
        </p:spPr>
        <p:txBody>
          <a:bodyPr wrap="none" anchor="ctr"/>
          <a:lstStyle/>
          <a:p>
            <a:endParaRPr lang="en-GB" dirty="0"/>
          </a:p>
        </p:txBody>
      </p:sp>
      <p:grpSp>
        <p:nvGrpSpPr>
          <p:cNvPr id="41" name="Group 48"/>
          <p:cNvGrpSpPr>
            <a:grpSpLocks/>
          </p:cNvGrpSpPr>
          <p:nvPr/>
        </p:nvGrpSpPr>
        <p:grpSpPr bwMode="auto">
          <a:xfrm rot="195475">
            <a:off x="2354263" y="3686664"/>
            <a:ext cx="1106488" cy="781050"/>
            <a:chOff x="1504" y="2516"/>
            <a:chExt cx="697" cy="492"/>
          </a:xfrm>
        </p:grpSpPr>
        <p:sp>
          <p:nvSpPr>
            <p:cNvPr id="42" name="Freeform 49"/>
            <p:cNvSpPr>
              <a:spLocks/>
            </p:cNvSpPr>
            <p:nvPr/>
          </p:nvSpPr>
          <p:spPr bwMode="auto">
            <a:xfrm rot="22463057">
              <a:off x="1942" y="2680"/>
              <a:ext cx="259" cy="328"/>
            </a:xfrm>
            <a:custGeom>
              <a:avLst/>
              <a:gdLst/>
              <a:ahLst/>
              <a:cxnLst>
                <a:cxn ang="0">
                  <a:pos x="145" y="9"/>
                </a:cxn>
                <a:cxn ang="0">
                  <a:pos x="166" y="57"/>
                </a:cxn>
                <a:cxn ang="0">
                  <a:pos x="178" y="108"/>
                </a:cxn>
                <a:cxn ang="0">
                  <a:pos x="184" y="138"/>
                </a:cxn>
                <a:cxn ang="0">
                  <a:pos x="205" y="156"/>
                </a:cxn>
                <a:cxn ang="0">
                  <a:pos x="229" y="177"/>
                </a:cxn>
                <a:cxn ang="0">
                  <a:pos x="232" y="207"/>
                </a:cxn>
                <a:cxn ang="0">
                  <a:pos x="202" y="234"/>
                </a:cxn>
                <a:cxn ang="0">
                  <a:pos x="169" y="255"/>
                </a:cxn>
                <a:cxn ang="0">
                  <a:pos x="136" y="297"/>
                </a:cxn>
                <a:cxn ang="0">
                  <a:pos x="106" y="333"/>
                </a:cxn>
                <a:cxn ang="0">
                  <a:pos x="73" y="354"/>
                </a:cxn>
                <a:cxn ang="0">
                  <a:pos x="43" y="357"/>
                </a:cxn>
                <a:cxn ang="0">
                  <a:pos x="37" y="360"/>
                </a:cxn>
                <a:cxn ang="0">
                  <a:pos x="1" y="336"/>
                </a:cxn>
                <a:cxn ang="0">
                  <a:pos x="1" y="162"/>
                </a:cxn>
                <a:cxn ang="0">
                  <a:pos x="31" y="0"/>
                </a:cxn>
                <a:cxn ang="0">
                  <a:pos x="145" y="9"/>
                </a:cxn>
              </a:cxnLst>
              <a:rect l="0" t="0" r="r" b="b"/>
              <a:pathLst>
                <a:path w="232" h="360">
                  <a:moveTo>
                    <a:pt x="145" y="9"/>
                  </a:moveTo>
                  <a:lnTo>
                    <a:pt x="166" y="57"/>
                  </a:lnTo>
                  <a:lnTo>
                    <a:pt x="178" y="108"/>
                  </a:lnTo>
                  <a:lnTo>
                    <a:pt x="184" y="138"/>
                  </a:lnTo>
                  <a:lnTo>
                    <a:pt x="205" y="156"/>
                  </a:lnTo>
                  <a:lnTo>
                    <a:pt x="229" y="177"/>
                  </a:lnTo>
                  <a:lnTo>
                    <a:pt x="232" y="207"/>
                  </a:lnTo>
                  <a:lnTo>
                    <a:pt x="202" y="234"/>
                  </a:lnTo>
                  <a:lnTo>
                    <a:pt x="169" y="255"/>
                  </a:lnTo>
                  <a:lnTo>
                    <a:pt x="136" y="297"/>
                  </a:lnTo>
                  <a:lnTo>
                    <a:pt x="106" y="333"/>
                  </a:lnTo>
                  <a:cubicBezTo>
                    <a:pt x="95" y="340"/>
                    <a:pt x="85" y="349"/>
                    <a:pt x="73" y="354"/>
                  </a:cubicBezTo>
                  <a:cubicBezTo>
                    <a:pt x="64" y="358"/>
                    <a:pt x="53" y="355"/>
                    <a:pt x="43" y="357"/>
                  </a:cubicBezTo>
                  <a:cubicBezTo>
                    <a:pt x="41" y="357"/>
                    <a:pt x="39" y="359"/>
                    <a:pt x="37" y="360"/>
                  </a:cubicBezTo>
                  <a:cubicBezTo>
                    <a:pt x="0" y="338"/>
                    <a:pt x="1" y="353"/>
                    <a:pt x="1" y="336"/>
                  </a:cubicBezTo>
                  <a:lnTo>
                    <a:pt x="1" y="162"/>
                  </a:lnTo>
                  <a:lnTo>
                    <a:pt x="31" y="0"/>
                  </a:lnTo>
                  <a:lnTo>
                    <a:pt x="145" y="9"/>
                  </a:lnTo>
                  <a:close/>
                </a:path>
              </a:pathLst>
            </a:custGeom>
            <a:gradFill rotWithShape="1">
              <a:gsLst>
                <a:gs pos="0">
                  <a:srgbClr val="FFD9B3">
                    <a:gamma/>
                    <a:shade val="85882"/>
                    <a:invGamma/>
                  </a:srgbClr>
                </a:gs>
                <a:gs pos="50000">
                  <a:srgbClr val="FFD9B3"/>
                </a:gs>
                <a:gs pos="100000">
                  <a:srgbClr val="FFD9B3">
                    <a:gamma/>
                    <a:shade val="85882"/>
                    <a:invGamma/>
                  </a:srgbClr>
                </a:gs>
              </a:gsLst>
              <a:lin ang="5400000" scaled="1"/>
            </a:gradFill>
            <a:ln w="9525">
              <a:solidFill>
                <a:srgbClr val="000000"/>
              </a:solidFill>
              <a:round/>
              <a:headEnd/>
              <a:tailEnd/>
            </a:ln>
          </p:spPr>
          <p:txBody>
            <a:bodyPr/>
            <a:lstStyle/>
            <a:p>
              <a:endParaRPr lang="en-GB" dirty="0"/>
            </a:p>
          </p:txBody>
        </p:sp>
        <p:sp>
          <p:nvSpPr>
            <p:cNvPr id="43" name="Freeform 50"/>
            <p:cNvSpPr>
              <a:spLocks/>
            </p:cNvSpPr>
            <p:nvPr/>
          </p:nvSpPr>
          <p:spPr bwMode="auto">
            <a:xfrm rot="22353651">
              <a:off x="1504" y="2516"/>
              <a:ext cx="610" cy="474"/>
            </a:xfrm>
            <a:custGeom>
              <a:avLst/>
              <a:gdLst/>
              <a:ahLst/>
              <a:cxnLst>
                <a:cxn ang="0">
                  <a:pos x="249" y="0"/>
                </a:cxn>
                <a:cxn ang="0">
                  <a:pos x="186" y="9"/>
                </a:cxn>
                <a:cxn ang="0">
                  <a:pos x="129" y="33"/>
                </a:cxn>
                <a:cxn ang="0">
                  <a:pos x="84" y="63"/>
                </a:cxn>
                <a:cxn ang="0">
                  <a:pos x="48" y="111"/>
                </a:cxn>
                <a:cxn ang="0">
                  <a:pos x="21" y="162"/>
                </a:cxn>
                <a:cxn ang="0">
                  <a:pos x="0" y="252"/>
                </a:cxn>
                <a:cxn ang="0">
                  <a:pos x="3" y="309"/>
                </a:cxn>
                <a:cxn ang="0">
                  <a:pos x="18" y="366"/>
                </a:cxn>
                <a:cxn ang="0">
                  <a:pos x="72" y="426"/>
                </a:cxn>
                <a:cxn ang="0">
                  <a:pos x="123" y="462"/>
                </a:cxn>
                <a:cxn ang="0">
                  <a:pos x="183" y="498"/>
                </a:cxn>
                <a:cxn ang="0">
                  <a:pos x="267" y="519"/>
                </a:cxn>
                <a:cxn ang="0">
                  <a:pos x="327" y="516"/>
                </a:cxn>
                <a:cxn ang="0">
                  <a:pos x="381" y="498"/>
                </a:cxn>
                <a:cxn ang="0">
                  <a:pos x="429" y="471"/>
                </a:cxn>
                <a:cxn ang="0">
                  <a:pos x="402" y="435"/>
                </a:cxn>
                <a:cxn ang="0">
                  <a:pos x="420" y="384"/>
                </a:cxn>
                <a:cxn ang="0">
                  <a:pos x="459" y="330"/>
                </a:cxn>
                <a:cxn ang="0">
                  <a:pos x="447" y="273"/>
                </a:cxn>
                <a:cxn ang="0">
                  <a:pos x="426" y="234"/>
                </a:cxn>
                <a:cxn ang="0">
                  <a:pos x="432" y="162"/>
                </a:cxn>
                <a:cxn ang="0">
                  <a:pos x="468" y="114"/>
                </a:cxn>
                <a:cxn ang="0">
                  <a:pos x="492" y="111"/>
                </a:cxn>
                <a:cxn ang="0">
                  <a:pos x="546" y="123"/>
                </a:cxn>
                <a:cxn ang="0">
                  <a:pos x="483" y="57"/>
                </a:cxn>
                <a:cxn ang="0">
                  <a:pos x="411" y="18"/>
                </a:cxn>
                <a:cxn ang="0">
                  <a:pos x="312" y="0"/>
                </a:cxn>
                <a:cxn ang="0">
                  <a:pos x="249" y="0"/>
                </a:cxn>
              </a:cxnLst>
              <a:rect l="0" t="0" r="r" b="b"/>
              <a:pathLst>
                <a:path w="546" h="519">
                  <a:moveTo>
                    <a:pt x="249" y="0"/>
                  </a:moveTo>
                  <a:lnTo>
                    <a:pt x="186" y="9"/>
                  </a:lnTo>
                  <a:lnTo>
                    <a:pt x="129" y="33"/>
                  </a:lnTo>
                  <a:lnTo>
                    <a:pt x="84" y="63"/>
                  </a:lnTo>
                  <a:lnTo>
                    <a:pt x="48" y="111"/>
                  </a:lnTo>
                  <a:lnTo>
                    <a:pt x="21" y="162"/>
                  </a:lnTo>
                  <a:lnTo>
                    <a:pt x="0" y="252"/>
                  </a:lnTo>
                  <a:lnTo>
                    <a:pt x="3" y="309"/>
                  </a:lnTo>
                  <a:lnTo>
                    <a:pt x="18" y="366"/>
                  </a:lnTo>
                  <a:cubicBezTo>
                    <a:pt x="30" y="385"/>
                    <a:pt x="54" y="412"/>
                    <a:pt x="72" y="426"/>
                  </a:cubicBezTo>
                  <a:cubicBezTo>
                    <a:pt x="89" y="442"/>
                    <a:pt x="105" y="450"/>
                    <a:pt x="123" y="462"/>
                  </a:cubicBezTo>
                  <a:lnTo>
                    <a:pt x="183" y="498"/>
                  </a:lnTo>
                  <a:lnTo>
                    <a:pt x="267" y="519"/>
                  </a:lnTo>
                  <a:lnTo>
                    <a:pt x="327" y="516"/>
                  </a:lnTo>
                  <a:lnTo>
                    <a:pt x="381" y="498"/>
                  </a:lnTo>
                  <a:lnTo>
                    <a:pt x="429" y="471"/>
                  </a:lnTo>
                  <a:lnTo>
                    <a:pt x="402" y="435"/>
                  </a:lnTo>
                  <a:lnTo>
                    <a:pt x="420" y="384"/>
                  </a:lnTo>
                  <a:lnTo>
                    <a:pt x="459" y="330"/>
                  </a:lnTo>
                  <a:lnTo>
                    <a:pt x="447" y="273"/>
                  </a:lnTo>
                  <a:lnTo>
                    <a:pt x="426" y="234"/>
                  </a:lnTo>
                  <a:lnTo>
                    <a:pt x="432" y="162"/>
                  </a:lnTo>
                  <a:lnTo>
                    <a:pt x="468" y="114"/>
                  </a:lnTo>
                  <a:lnTo>
                    <a:pt x="492" y="111"/>
                  </a:lnTo>
                  <a:lnTo>
                    <a:pt x="546" y="123"/>
                  </a:lnTo>
                  <a:lnTo>
                    <a:pt x="483" y="57"/>
                  </a:lnTo>
                  <a:lnTo>
                    <a:pt x="411" y="18"/>
                  </a:lnTo>
                  <a:lnTo>
                    <a:pt x="312" y="0"/>
                  </a:lnTo>
                  <a:lnTo>
                    <a:pt x="249" y="0"/>
                  </a:lnTo>
                  <a:close/>
                </a:path>
              </a:pathLst>
            </a:custGeom>
            <a:gradFill rotWithShape="1">
              <a:gsLst>
                <a:gs pos="0">
                  <a:srgbClr val="C0C0C0"/>
                </a:gs>
                <a:gs pos="100000">
                  <a:srgbClr val="C0C0C0">
                    <a:gamma/>
                    <a:shade val="66275"/>
                    <a:invGamma/>
                  </a:srgbClr>
                </a:gs>
              </a:gsLst>
              <a:path path="rect">
                <a:fillToRect l="50000" t="50000" r="50000" b="50000"/>
              </a:path>
            </a:gradFill>
            <a:ln w="9525">
              <a:solidFill>
                <a:srgbClr val="000000"/>
              </a:solidFill>
              <a:round/>
              <a:headEnd/>
              <a:tailEnd/>
            </a:ln>
          </p:spPr>
          <p:txBody>
            <a:bodyPr/>
            <a:lstStyle/>
            <a:p>
              <a:endParaRPr lang="en-GB" dirty="0"/>
            </a:p>
          </p:txBody>
        </p:sp>
      </p:grpSp>
      <p:grpSp>
        <p:nvGrpSpPr>
          <p:cNvPr id="44" name="Group 52"/>
          <p:cNvGrpSpPr>
            <a:grpSpLocks/>
          </p:cNvGrpSpPr>
          <p:nvPr/>
        </p:nvGrpSpPr>
        <p:grpSpPr bwMode="auto">
          <a:xfrm>
            <a:off x="3148013" y="4064489"/>
            <a:ext cx="177800" cy="336550"/>
            <a:chOff x="2126" y="1428"/>
            <a:chExt cx="112" cy="212"/>
          </a:xfrm>
        </p:grpSpPr>
        <p:sp>
          <p:nvSpPr>
            <p:cNvPr id="45" name="Freeform 53"/>
            <p:cNvSpPr>
              <a:spLocks/>
            </p:cNvSpPr>
            <p:nvPr/>
          </p:nvSpPr>
          <p:spPr bwMode="auto">
            <a:xfrm rot="274436">
              <a:off x="2130" y="1578"/>
              <a:ext cx="40" cy="49"/>
            </a:xfrm>
            <a:custGeom>
              <a:avLst/>
              <a:gdLst/>
              <a:ahLst/>
              <a:cxnLst>
                <a:cxn ang="0">
                  <a:pos x="30" y="0"/>
                </a:cxn>
                <a:cxn ang="0">
                  <a:pos x="36" y="30"/>
                </a:cxn>
                <a:cxn ang="0">
                  <a:pos x="0" y="42"/>
                </a:cxn>
              </a:cxnLst>
              <a:rect l="0" t="0" r="r" b="b"/>
              <a:pathLst>
                <a:path w="41" h="42">
                  <a:moveTo>
                    <a:pt x="30" y="0"/>
                  </a:moveTo>
                  <a:cubicBezTo>
                    <a:pt x="35" y="11"/>
                    <a:pt x="41" y="23"/>
                    <a:pt x="36" y="30"/>
                  </a:cubicBezTo>
                  <a:cubicBezTo>
                    <a:pt x="31" y="37"/>
                    <a:pt x="6" y="40"/>
                    <a:pt x="0" y="42"/>
                  </a:cubicBezTo>
                </a:path>
              </a:pathLst>
            </a:custGeom>
            <a:solidFill>
              <a:srgbClr val="FFFFFF"/>
            </a:solidFill>
            <a:ln w="9525" cmpd="sng">
              <a:solidFill>
                <a:srgbClr val="000000"/>
              </a:solidFill>
              <a:prstDash val="solid"/>
              <a:round/>
              <a:headEnd/>
              <a:tailEnd/>
            </a:ln>
            <a:effectLst/>
          </p:spPr>
          <p:txBody>
            <a:bodyPr/>
            <a:lstStyle/>
            <a:p>
              <a:endParaRPr lang="en-GB" dirty="0"/>
            </a:p>
          </p:txBody>
        </p:sp>
        <p:sp>
          <p:nvSpPr>
            <p:cNvPr id="46" name="Freeform 54"/>
            <p:cNvSpPr>
              <a:spLocks/>
            </p:cNvSpPr>
            <p:nvPr/>
          </p:nvSpPr>
          <p:spPr bwMode="auto">
            <a:xfrm rot="-949968">
              <a:off x="2203" y="1455"/>
              <a:ext cx="35" cy="39"/>
            </a:xfrm>
            <a:custGeom>
              <a:avLst/>
              <a:gdLst/>
              <a:ahLst/>
              <a:cxnLst>
                <a:cxn ang="0">
                  <a:pos x="30" y="0"/>
                </a:cxn>
                <a:cxn ang="0">
                  <a:pos x="36" y="30"/>
                </a:cxn>
                <a:cxn ang="0">
                  <a:pos x="0" y="42"/>
                </a:cxn>
              </a:cxnLst>
              <a:rect l="0" t="0" r="r" b="b"/>
              <a:pathLst>
                <a:path w="41" h="42">
                  <a:moveTo>
                    <a:pt x="30" y="0"/>
                  </a:moveTo>
                  <a:cubicBezTo>
                    <a:pt x="35" y="11"/>
                    <a:pt x="41" y="23"/>
                    <a:pt x="36" y="30"/>
                  </a:cubicBezTo>
                  <a:cubicBezTo>
                    <a:pt x="31" y="37"/>
                    <a:pt x="6" y="40"/>
                    <a:pt x="0" y="42"/>
                  </a:cubicBezTo>
                </a:path>
              </a:pathLst>
            </a:custGeom>
            <a:solidFill>
              <a:srgbClr val="FFFFFF"/>
            </a:solidFill>
            <a:ln w="9525" cmpd="sng">
              <a:solidFill>
                <a:srgbClr val="000000"/>
              </a:solidFill>
              <a:prstDash val="solid"/>
              <a:round/>
              <a:headEnd/>
              <a:tailEnd/>
            </a:ln>
            <a:effectLst/>
          </p:spPr>
          <p:txBody>
            <a:bodyPr/>
            <a:lstStyle/>
            <a:p>
              <a:endParaRPr lang="en-GB" dirty="0"/>
            </a:p>
          </p:txBody>
        </p:sp>
        <p:sp>
          <p:nvSpPr>
            <p:cNvPr id="47" name="Freeform 55"/>
            <p:cNvSpPr>
              <a:spLocks/>
            </p:cNvSpPr>
            <p:nvPr/>
          </p:nvSpPr>
          <p:spPr bwMode="auto">
            <a:xfrm rot="1632420">
              <a:off x="2126" y="1556"/>
              <a:ext cx="24" cy="84"/>
            </a:xfrm>
            <a:custGeom>
              <a:avLst/>
              <a:gdLst/>
              <a:ahLst/>
              <a:cxnLst>
                <a:cxn ang="0">
                  <a:pos x="21" y="0"/>
                </a:cxn>
                <a:cxn ang="0">
                  <a:pos x="21" y="45"/>
                </a:cxn>
                <a:cxn ang="0">
                  <a:pos x="0" y="84"/>
                </a:cxn>
              </a:cxnLst>
              <a:rect l="0" t="0" r="r" b="b"/>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a:effectLst/>
          </p:spPr>
          <p:txBody>
            <a:bodyPr/>
            <a:lstStyle/>
            <a:p>
              <a:endParaRPr lang="en-GB" dirty="0"/>
            </a:p>
          </p:txBody>
        </p:sp>
        <p:sp>
          <p:nvSpPr>
            <p:cNvPr id="48" name="Freeform 56"/>
            <p:cNvSpPr>
              <a:spLocks/>
            </p:cNvSpPr>
            <p:nvPr/>
          </p:nvSpPr>
          <p:spPr bwMode="auto">
            <a:xfrm>
              <a:off x="2199" y="1428"/>
              <a:ext cx="24" cy="84"/>
            </a:xfrm>
            <a:custGeom>
              <a:avLst/>
              <a:gdLst/>
              <a:ahLst/>
              <a:cxnLst>
                <a:cxn ang="0">
                  <a:pos x="21" y="0"/>
                </a:cxn>
                <a:cxn ang="0">
                  <a:pos x="21" y="45"/>
                </a:cxn>
                <a:cxn ang="0">
                  <a:pos x="0" y="84"/>
                </a:cxn>
              </a:cxnLst>
              <a:rect l="0" t="0" r="r" b="b"/>
              <a:pathLst>
                <a:path w="24" h="84">
                  <a:moveTo>
                    <a:pt x="21" y="0"/>
                  </a:moveTo>
                  <a:cubicBezTo>
                    <a:pt x="22" y="15"/>
                    <a:pt x="24" y="31"/>
                    <a:pt x="21" y="45"/>
                  </a:cubicBezTo>
                  <a:cubicBezTo>
                    <a:pt x="18" y="59"/>
                    <a:pt x="9" y="71"/>
                    <a:pt x="0" y="84"/>
                  </a:cubicBezTo>
                </a:path>
              </a:pathLst>
            </a:custGeom>
            <a:noFill/>
            <a:ln w="9525" cmpd="sng">
              <a:solidFill>
                <a:srgbClr val="000000"/>
              </a:solidFill>
              <a:prstDash val="solid"/>
              <a:round/>
              <a:headEnd/>
              <a:tailEnd/>
            </a:ln>
            <a:effectLst/>
          </p:spPr>
          <p:txBody>
            <a:bodyPr/>
            <a:lstStyle/>
            <a:p>
              <a:endParaRPr lang="en-GB" dirty="0"/>
            </a:p>
          </p:txBody>
        </p:sp>
        <p:sp>
          <p:nvSpPr>
            <p:cNvPr id="49" name="Line 57"/>
            <p:cNvSpPr>
              <a:spLocks noChangeShapeType="1"/>
            </p:cNvSpPr>
            <p:nvPr/>
          </p:nvSpPr>
          <p:spPr bwMode="auto">
            <a:xfrm flipH="1">
              <a:off x="2150" y="1602"/>
              <a:ext cx="12" cy="14"/>
            </a:xfrm>
            <a:prstGeom prst="line">
              <a:avLst/>
            </a:prstGeom>
            <a:noFill/>
            <a:ln w="9525">
              <a:solidFill>
                <a:srgbClr val="000000"/>
              </a:solidFill>
              <a:round/>
              <a:headEnd/>
              <a:tailEnd/>
            </a:ln>
            <a:effectLst/>
          </p:spPr>
          <p:txBody>
            <a:bodyPr/>
            <a:lstStyle/>
            <a:p>
              <a:endParaRPr lang="en-GB" dirty="0"/>
            </a:p>
          </p:txBody>
        </p:sp>
        <p:sp>
          <p:nvSpPr>
            <p:cNvPr id="50" name="Line 58"/>
            <p:cNvSpPr>
              <a:spLocks noChangeShapeType="1"/>
            </p:cNvSpPr>
            <p:nvPr/>
          </p:nvSpPr>
          <p:spPr bwMode="auto">
            <a:xfrm flipH="1">
              <a:off x="2226" y="1471"/>
              <a:ext cx="4" cy="10"/>
            </a:xfrm>
            <a:prstGeom prst="line">
              <a:avLst/>
            </a:prstGeom>
            <a:noFill/>
            <a:ln w="9525">
              <a:solidFill>
                <a:srgbClr val="000000"/>
              </a:solidFill>
              <a:round/>
              <a:headEnd/>
              <a:tailEnd/>
            </a:ln>
            <a:effectLst/>
          </p:spPr>
          <p:txBody>
            <a:bodyPr/>
            <a:lstStyle/>
            <a:p>
              <a:endParaRPr lang="en-GB" dirty="0"/>
            </a:p>
          </p:txBody>
        </p:sp>
      </p:grpSp>
      <p:grpSp>
        <p:nvGrpSpPr>
          <p:cNvPr id="56" name="Group 55"/>
          <p:cNvGrpSpPr/>
          <p:nvPr/>
        </p:nvGrpSpPr>
        <p:grpSpPr>
          <a:xfrm>
            <a:off x="870245" y="4108709"/>
            <a:ext cx="2254250" cy="666750"/>
            <a:chOff x="870245" y="4108709"/>
            <a:chExt cx="2254250" cy="666750"/>
          </a:xfrm>
        </p:grpSpPr>
        <p:grpSp>
          <p:nvGrpSpPr>
            <p:cNvPr id="35" name="Group 44"/>
            <p:cNvGrpSpPr>
              <a:grpSpLocks/>
            </p:cNvGrpSpPr>
            <p:nvPr/>
          </p:nvGrpSpPr>
          <p:grpSpPr bwMode="auto">
            <a:xfrm rot="310190">
              <a:off x="870245" y="4108709"/>
              <a:ext cx="2254250" cy="666750"/>
              <a:chOff x="548" y="2264"/>
              <a:chExt cx="1420" cy="420"/>
            </a:xfrm>
          </p:grpSpPr>
          <p:sp>
            <p:nvSpPr>
              <p:cNvPr id="36" name="Freeform 20"/>
              <p:cNvSpPr>
                <a:spLocks/>
              </p:cNvSpPr>
              <p:nvPr/>
            </p:nvSpPr>
            <p:spPr bwMode="auto">
              <a:xfrm>
                <a:off x="548" y="2264"/>
                <a:ext cx="1118" cy="420"/>
              </a:xfrm>
              <a:custGeom>
                <a:avLst/>
                <a:gdLst/>
                <a:ahLst/>
                <a:cxnLst>
                  <a:cxn ang="0">
                    <a:pos x="408" y="0"/>
                  </a:cxn>
                  <a:cxn ang="0">
                    <a:pos x="300" y="76"/>
                  </a:cxn>
                  <a:cxn ang="0">
                    <a:pos x="215" y="133"/>
                  </a:cxn>
                  <a:cxn ang="0">
                    <a:pos x="116" y="212"/>
                  </a:cxn>
                  <a:cxn ang="0">
                    <a:pos x="59" y="249"/>
                  </a:cxn>
                  <a:cxn ang="0">
                    <a:pos x="24" y="289"/>
                  </a:cxn>
                  <a:cxn ang="0">
                    <a:pos x="0" y="312"/>
                  </a:cxn>
                  <a:cxn ang="0">
                    <a:pos x="5" y="353"/>
                  </a:cxn>
                  <a:cxn ang="0">
                    <a:pos x="49" y="366"/>
                  </a:cxn>
                  <a:cxn ang="0">
                    <a:pos x="96" y="375"/>
                  </a:cxn>
                  <a:cxn ang="0">
                    <a:pos x="147" y="391"/>
                  </a:cxn>
                  <a:cxn ang="0">
                    <a:pos x="260" y="411"/>
                  </a:cxn>
                  <a:cxn ang="0">
                    <a:pos x="422" y="420"/>
                  </a:cxn>
                  <a:cxn ang="0">
                    <a:pos x="610" y="404"/>
                  </a:cxn>
                  <a:cxn ang="0">
                    <a:pos x="767" y="387"/>
                  </a:cxn>
                  <a:cxn ang="0">
                    <a:pos x="906" y="366"/>
                  </a:cxn>
                  <a:cxn ang="0">
                    <a:pos x="1015" y="346"/>
                  </a:cxn>
                  <a:cxn ang="0">
                    <a:pos x="1066" y="342"/>
                  </a:cxn>
                  <a:cxn ang="0">
                    <a:pos x="1118" y="342"/>
                  </a:cxn>
                  <a:cxn ang="0">
                    <a:pos x="1104" y="288"/>
                  </a:cxn>
                  <a:cxn ang="0">
                    <a:pos x="1110" y="248"/>
                  </a:cxn>
                  <a:cxn ang="0">
                    <a:pos x="834" y="209"/>
                  </a:cxn>
                  <a:cxn ang="0">
                    <a:pos x="653" y="189"/>
                  </a:cxn>
                  <a:cxn ang="0">
                    <a:pos x="554" y="188"/>
                  </a:cxn>
                  <a:cxn ang="0">
                    <a:pos x="504" y="192"/>
                  </a:cxn>
                  <a:cxn ang="0">
                    <a:pos x="494" y="129"/>
                  </a:cxn>
                  <a:cxn ang="0">
                    <a:pos x="463" y="81"/>
                  </a:cxn>
                  <a:cxn ang="0">
                    <a:pos x="408" y="0"/>
                  </a:cxn>
                </a:cxnLst>
                <a:rect l="0" t="0" r="r" b="b"/>
                <a:pathLst>
                  <a:path w="1118" h="420">
                    <a:moveTo>
                      <a:pt x="408" y="0"/>
                    </a:moveTo>
                    <a:lnTo>
                      <a:pt x="300" y="76"/>
                    </a:lnTo>
                    <a:lnTo>
                      <a:pt x="215" y="133"/>
                    </a:lnTo>
                    <a:lnTo>
                      <a:pt x="116" y="212"/>
                    </a:lnTo>
                    <a:lnTo>
                      <a:pt x="59" y="249"/>
                    </a:lnTo>
                    <a:lnTo>
                      <a:pt x="24" y="289"/>
                    </a:lnTo>
                    <a:lnTo>
                      <a:pt x="0" y="312"/>
                    </a:lnTo>
                    <a:lnTo>
                      <a:pt x="5" y="353"/>
                    </a:lnTo>
                    <a:lnTo>
                      <a:pt x="49" y="366"/>
                    </a:lnTo>
                    <a:lnTo>
                      <a:pt x="96" y="375"/>
                    </a:lnTo>
                    <a:lnTo>
                      <a:pt x="147" y="391"/>
                    </a:lnTo>
                    <a:lnTo>
                      <a:pt x="260" y="411"/>
                    </a:lnTo>
                    <a:lnTo>
                      <a:pt x="422" y="420"/>
                    </a:lnTo>
                    <a:lnTo>
                      <a:pt x="610" y="404"/>
                    </a:lnTo>
                    <a:lnTo>
                      <a:pt x="767" y="387"/>
                    </a:lnTo>
                    <a:lnTo>
                      <a:pt x="906" y="366"/>
                    </a:lnTo>
                    <a:lnTo>
                      <a:pt x="1015" y="346"/>
                    </a:lnTo>
                    <a:lnTo>
                      <a:pt x="1066" y="342"/>
                    </a:lnTo>
                    <a:lnTo>
                      <a:pt x="1118" y="342"/>
                    </a:lnTo>
                    <a:lnTo>
                      <a:pt x="1104" y="288"/>
                    </a:lnTo>
                    <a:lnTo>
                      <a:pt x="1110" y="248"/>
                    </a:lnTo>
                    <a:lnTo>
                      <a:pt x="834" y="209"/>
                    </a:lnTo>
                    <a:lnTo>
                      <a:pt x="653" y="189"/>
                    </a:lnTo>
                    <a:lnTo>
                      <a:pt x="554" y="188"/>
                    </a:lnTo>
                    <a:lnTo>
                      <a:pt x="504" y="192"/>
                    </a:lnTo>
                    <a:lnTo>
                      <a:pt x="494" y="129"/>
                    </a:lnTo>
                    <a:lnTo>
                      <a:pt x="463" y="81"/>
                    </a:lnTo>
                    <a:lnTo>
                      <a:pt x="408" y="0"/>
                    </a:lnTo>
                    <a:close/>
                  </a:path>
                </a:pathLst>
              </a:custGeom>
              <a:gradFill rotWithShape="1">
                <a:gsLst>
                  <a:gs pos="0">
                    <a:srgbClr val="FFD9B3">
                      <a:gamma/>
                      <a:shade val="85882"/>
                      <a:invGamma/>
                    </a:srgbClr>
                  </a:gs>
                  <a:gs pos="50000">
                    <a:srgbClr val="FFD9B3"/>
                  </a:gs>
                  <a:gs pos="100000">
                    <a:srgbClr val="FFD9B3">
                      <a:gamma/>
                      <a:shade val="85882"/>
                      <a:invGamma/>
                    </a:srgbClr>
                  </a:gs>
                </a:gsLst>
                <a:lin ang="5400000" scaled="1"/>
              </a:gradFill>
              <a:ln w="9525">
                <a:solidFill>
                  <a:srgbClr val="000000"/>
                </a:solidFill>
                <a:round/>
                <a:headEnd/>
                <a:tailEnd/>
              </a:ln>
            </p:spPr>
            <p:txBody>
              <a:bodyPr/>
              <a:lstStyle/>
              <a:p>
                <a:endParaRPr lang="en-GB" dirty="0"/>
              </a:p>
            </p:txBody>
          </p:sp>
          <p:sp>
            <p:nvSpPr>
              <p:cNvPr id="37" name="Freeform 38"/>
              <p:cNvSpPr>
                <a:spLocks/>
              </p:cNvSpPr>
              <p:nvPr/>
            </p:nvSpPr>
            <p:spPr bwMode="auto">
              <a:xfrm>
                <a:off x="1652" y="2490"/>
                <a:ext cx="316" cy="114"/>
              </a:xfrm>
              <a:custGeom>
                <a:avLst/>
                <a:gdLst>
                  <a:gd name="connsiteX0" fmla="*/ 8676 w 10000"/>
                  <a:gd name="connsiteY0" fmla="*/ 824 h 9906"/>
                  <a:gd name="connsiteX1" fmla="*/ 9387 w 10000"/>
                  <a:gd name="connsiteY1" fmla="*/ 1539 h 9906"/>
                  <a:gd name="connsiteX2" fmla="*/ 10000 w 10000"/>
                  <a:gd name="connsiteY2" fmla="*/ 3886 h 9906"/>
                  <a:gd name="connsiteX3" fmla="*/ 9681 w 10000"/>
                  <a:gd name="connsiteY3" fmla="*/ 6233 h 9906"/>
                  <a:gd name="connsiteX4" fmla="*/ 9142 w 10000"/>
                  <a:gd name="connsiteY4" fmla="*/ 6845 h 9906"/>
                  <a:gd name="connsiteX5" fmla="*/ 7721 w 10000"/>
                  <a:gd name="connsiteY5" fmla="*/ 7457 h 9906"/>
                  <a:gd name="connsiteX6" fmla="*/ 6201 w 10000"/>
                  <a:gd name="connsiteY6" fmla="*/ 8171 h 9906"/>
                  <a:gd name="connsiteX7" fmla="*/ 2794 w 10000"/>
                  <a:gd name="connsiteY7" fmla="*/ 9906 h 9906"/>
                  <a:gd name="connsiteX8" fmla="*/ 392 w 10000"/>
                  <a:gd name="connsiteY8" fmla="*/ 9906 h 9906"/>
                  <a:gd name="connsiteX9" fmla="*/ 0 w 10000"/>
                  <a:gd name="connsiteY9" fmla="*/ 4396 h 9906"/>
                  <a:gd name="connsiteX10" fmla="*/ 196 w 10000"/>
                  <a:gd name="connsiteY10" fmla="*/ 722 h 9906"/>
                  <a:gd name="connsiteX11" fmla="*/ 735 w 10000"/>
                  <a:gd name="connsiteY11" fmla="*/ 1539 h 9906"/>
                  <a:gd name="connsiteX12" fmla="*/ 1618 w 10000"/>
                  <a:gd name="connsiteY12" fmla="*/ 1233 h 9906"/>
                  <a:gd name="connsiteX13" fmla="*/ 3652 w 10000"/>
                  <a:gd name="connsiteY13" fmla="*/ 8 h 9906"/>
                  <a:gd name="connsiteX14" fmla="*/ 6201 w 10000"/>
                  <a:gd name="connsiteY14" fmla="*/ 1539 h 9906"/>
                  <a:gd name="connsiteX15" fmla="*/ 6442 w 10000"/>
                  <a:gd name="connsiteY15" fmla="*/ 3265 h 9906"/>
                  <a:gd name="connsiteX16" fmla="*/ 7696 w 10000"/>
                  <a:gd name="connsiteY16" fmla="*/ 2763 h 9906"/>
                  <a:gd name="connsiteX17" fmla="*/ 8260 w 10000"/>
                  <a:gd name="connsiteY17" fmla="*/ 2355 h 9906"/>
                  <a:gd name="connsiteX18" fmla="*/ 8676 w 10000"/>
                  <a:gd name="connsiteY18" fmla="*/ 824 h 9906"/>
                  <a:gd name="connsiteX0" fmla="*/ 8676 w 10000"/>
                  <a:gd name="connsiteY0" fmla="*/ 828 h 9996"/>
                  <a:gd name="connsiteX1" fmla="*/ 9387 w 10000"/>
                  <a:gd name="connsiteY1" fmla="*/ 1550 h 9996"/>
                  <a:gd name="connsiteX2" fmla="*/ 10000 w 10000"/>
                  <a:gd name="connsiteY2" fmla="*/ 3919 h 9996"/>
                  <a:gd name="connsiteX3" fmla="*/ 9681 w 10000"/>
                  <a:gd name="connsiteY3" fmla="*/ 6288 h 9996"/>
                  <a:gd name="connsiteX4" fmla="*/ 9142 w 10000"/>
                  <a:gd name="connsiteY4" fmla="*/ 6906 h 9996"/>
                  <a:gd name="connsiteX5" fmla="*/ 7721 w 10000"/>
                  <a:gd name="connsiteY5" fmla="*/ 7524 h 9996"/>
                  <a:gd name="connsiteX6" fmla="*/ 6201 w 10000"/>
                  <a:gd name="connsiteY6" fmla="*/ 8245 h 9996"/>
                  <a:gd name="connsiteX7" fmla="*/ 2794 w 10000"/>
                  <a:gd name="connsiteY7" fmla="*/ 9996 h 9996"/>
                  <a:gd name="connsiteX8" fmla="*/ 392 w 10000"/>
                  <a:gd name="connsiteY8" fmla="*/ 9996 h 9996"/>
                  <a:gd name="connsiteX9" fmla="*/ 0 w 10000"/>
                  <a:gd name="connsiteY9" fmla="*/ 4434 h 9996"/>
                  <a:gd name="connsiteX10" fmla="*/ 196 w 10000"/>
                  <a:gd name="connsiteY10" fmla="*/ 725 h 9996"/>
                  <a:gd name="connsiteX11" fmla="*/ 735 w 10000"/>
                  <a:gd name="connsiteY11" fmla="*/ 1550 h 9996"/>
                  <a:gd name="connsiteX12" fmla="*/ 1618 w 10000"/>
                  <a:gd name="connsiteY12" fmla="*/ 1241 h 9996"/>
                  <a:gd name="connsiteX13" fmla="*/ 3652 w 10000"/>
                  <a:gd name="connsiteY13" fmla="*/ 4 h 9996"/>
                  <a:gd name="connsiteX14" fmla="*/ 5945 w 10000"/>
                  <a:gd name="connsiteY14" fmla="*/ 1648 h 9996"/>
                  <a:gd name="connsiteX15" fmla="*/ 6442 w 10000"/>
                  <a:gd name="connsiteY15" fmla="*/ 3292 h 9996"/>
                  <a:gd name="connsiteX16" fmla="*/ 7696 w 10000"/>
                  <a:gd name="connsiteY16" fmla="*/ 2785 h 9996"/>
                  <a:gd name="connsiteX17" fmla="*/ 8260 w 10000"/>
                  <a:gd name="connsiteY17" fmla="*/ 2373 h 9996"/>
                  <a:gd name="connsiteX18" fmla="*/ 8676 w 10000"/>
                  <a:gd name="connsiteY18" fmla="*/ 828 h 9996"/>
                  <a:gd name="connsiteX0" fmla="*/ 8676 w 10000"/>
                  <a:gd name="connsiteY0" fmla="*/ 828 h 10000"/>
                  <a:gd name="connsiteX1" fmla="*/ 9387 w 10000"/>
                  <a:gd name="connsiteY1" fmla="*/ 1551 h 10000"/>
                  <a:gd name="connsiteX2" fmla="*/ 10000 w 10000"/>
                  <a:gd name="connsiteY2" fmla="*/ 3921 h 10000"/>
                  <a:gd name="connsiteX3" fmla="*/ 9681 w 10000"/>
                  <a:gd name="connsiteY3" fmla="*/ 6291 h 10000"/>
                  <a:gd name="connsiteX4" fmla="*/ 9142 w 10000"/>
                  <a:gd name="connsiteY4" fmla="*/ 6909 h 10000"/>
                  <a:gd name="connsiteX5" fmla="*/ 7721 w 10000"/>
                  <a:gd name="connsiteY5" fmla="*/ 7527 h 10000"/>
                  <a:gd name="connsiteX6" fmla="*/ 6201 w 10000"/>
                  <a:gd name="connsiteY6" fmla="*/ 8248 h 10000"/>
                  <a:gd name="connsiteX7" fmla="*/ 2794 w 10000"/>
                  <a:gd name="connsiteY7" fmla="*/ 10000 h 10000"/>
                  <a:gd name="connsiteX8" fmla="*/ 392 w 10000"/>
                  <a:gd name="connsiteY8" fmla="*/ 10000 h 10000"/>
                  <a:gd name="connsiteX9" fmla="*/ 0 w 10000"/>
                  <a:gd name="connsiteY9" fmla="*/ 4436 h 10000"/>
                  <a:gd name="connsiteX10" fmla="*/ 196 w 10000"/>
                  <a:gd name="connsiteY10" fmla="*/ 725 h 10000"/>
                  <a:gd name="connsiteX11" fmla="*/ 735 w 10000"/>
                  <a:gd name="connsiteY11" fmla="*/ 1551 h 10000"/>
                  <a:gd name="connsiteX12" fmla="*/ 1618 w 10000"/>
                  <a:gd name="connsiteY12" fmla="*/ 1241 h 10000"/>
                  <a:gd name="connsiteX13" fmla="*/ 3652 w 10000"/>
                  <a:gd name="connsiteY13" fmla="*/ 4 h 10000"/>
                  <a:gd name="connsiteX14" fmla="*/ 5945 w 10000"/>
                  <a:gd name="connsiteY14" fmla="*/ 1649 h 10000"/>
                  <a:gd name="connsiteX15" fmla="*/ 6442 w 10000"/>
                  <a:gd name="connsiteY15" fmla="*/ 3293 h 10000"/>
                  <a:gd name="connsiteX16" fmla="*/ 6149 w 10000"/>
                  <a:gd name="connsiteY16" fmla="*/ 3402 h 10000"/>
                  <a:gd name="connsiteX17" fmla="*/ 7696 w 10000"/>
                  <a:gd name="connsiteY17" fmla="*/ 2786 h 10000"/>
                  <a:gd name="connsiteX18" fmla="*/ 8260 w 10000"/>
                  <a:gd name="connsiteY18" fmla="*/ 2374 h 10000"/>
                  <a:gd name="connsiteX19" fmla="*/ 8676 w 10000"/>
                  <a:gd name="connsiteY19" fmla="*/ 828 h 10000"/>
                  <a:gd name="connsiteX0" fmla="*/ 8676 w 10000"/>
                  <a:gd name="connsiteY0" fmla="*/ 828 h 10000"/>
                  <a:gd name="connsiteX1" fmla="*/ 9387 w 10000"/>
                  <a:gd name="connsiteY1" fmla="*/ 1551 h 10000"/>
                  <a:gd name="connsiteX2" fmla="*/ 10000 w 10000"/>
                  <a:gd name="connsiteY2" fmla="*/ 3921 h 10000"/>
                  <a:gd name="connsiteX3" fmla="*/ 9681 w 10000"/>
                  <a:gd name="connsiteY3" fmla="*/ 6291 h 10000"/>
                  <a:gd name="connsiteX4" fmla="*/ 9142 w 10000"/>
                  <a:gd name="connsiteY4" fmla="*/ 6909 h 10000"/>
                  <a:gd name="connsiteX5" fmla="*/ 7721 w 10000"/>
                  <a:gd name="connsiteY5" fmla="*/ 7527 h 10000"/>
                  <a:gd name="connsiteX6" fmla="*/ 6201 w 10000"/>
                  <a:gd name="connsiteY6" fmla="*/ 8248 h 10000"/>
                  <a:gd name="connsiteX7" fmla="*/ 2794 w 10000"/>
                  <a:gd name="connsiteY7" fmla="*/ 10000 h 10000"/>
                  <a:gd name="connsiteX8" fmla="*/ 392 w 10000"/>
                  <a:gd name="connsiteY8" fmla="*/ 10000 h 10000"/>
                  <a:gd name="connsiteX9" fmla="*/ 0 w 10000"/>
                  <a:gd name="connsiteY9" fmla="*/ 4436 h 10000"/>
                  <a:gd name="connsiteX10" fmla="*/ 196 w 10000"/>
                  <a:gd name="connsiteY10" fmla="*/ 725 h 10000"/>
                  <a:gd name="connsiteX11" fmla="*/ 735 w 10000"/>
                  <a:gd name="connsiteY11" fmla="*/ 1551 h 10000"/>
                  <a:gd name="connsiteX12" fmla="*/ 1618 w 10000"/>
                  <a:gd name="connsiteY12" fmla="*/ 1241 h 10000"/>
                  <a:gd name="connsiteX13" fmla="*/ 3652 w 10000"/>
                  <a:gd name="connsiteY13" fmla="*/ 4 h 10000"/>
                  <a:gd name="connsiteX14" fmla="*/ 5945 w 10000"/>
                  <a:gd name="connsiteY14" fmla="*/ 1649 h 10000"/>
                  <a:gd name="connsiteX15" fmla="*/ 6442 w 10000"/>
                  <a:gd name="connsiteY15" fmla="*/ 3293 h 10000"/>
                  <a:gd name="connsiteX16" fmla="*/ 6149 w 10000"/>
                  <a:gd name="connsiteY16" fmla="*/ 3402 h 10000"/>
                  <a:gd name="connsiteX17" fmla="*/ 7696 w 10000"/>
                  <a:gd name="connsiteY17" fmla="*/ 2786 h 10000"/>
                  <a:gd name="connsiteX18" fmla="*/ 8260 w 10000"/>
                  <a:gd name="connsiteY18" fmla="*/ 2374 h 10000"/>
                  <a:gd name="connsiteX19" fmla="*/ 8676 w 10000"/>
                  <a:gd name="connsiteY19" fmla="*/ 828 h 10000"/>
                  <a:gd name="connsiteX0" fmla="*/ 8676 w 10000"/>
                  <a:gd name="connsiteY0" fmla="*/ 828 h 10000"/>
                  <a:gd name="connsiteX1" fmla="*/ 9387 w 10000"/>
                  <a:gd name="connsiteY1" fmla="*/ 1551 h 10000"/>
                  <a:gd name="connsiteX2" fmla="*/ 10000 w 10000"/>
                  <a:gd name="connsiteY2" fmla="*/ 3921 h 10000"/>
                  <a:gd name="connsiteX3" fmla="*/ 9681 w 10000"/>
                  <a:gd name="connsiteY3" fmla="*/ 6291 h 10000"/>
                  <a:gd name="connsiteX4" fmla="*/ 9142 w 10000"/>
                  <a:gd name="connsiteY4" fmla="*/ 6909 h 10000"/>
                  <a:gd name="connsiteX5" fmla="*/ 7721 w 10000"/>
                  <a:gd name="connsiteY5" fmla="*/ 7527 h 10000"/>
                  <a:gd name="connsiteX6" fmla="*/ 6201 w 10000"/>
                  <a:gd name="connsiteY6" fmla="*/ 8248 h 10000"/>
                  <a:gd name="connsiteX7" fmla="*/ 2794 w 10000"/>
                  <a:gd name="connsiteY7" fmla="*/ 10000 h 10000"/>
                  <a:gd name="connsiteX8" fmla="*/ 392 w 10000"/>
                  <a:gd name="connsiteY8" fmla="*/ 10000 h 10000"/>
                  <a:gd name="connsiteX9" fmla="*/ 0 w 10000"/>
                  <a:gd name="connsiteY9" fmla="*/ 4436 h 10000"/>
                  <a:gd name="connsiteX10" fmla="*/ 196 w 10000"/>
                  <a:gd name="connsiteY10" fmla="*/ 725 h 10000"/>
                  <a:gd name="connsiteX11" fmla="*/ 735 w 10000"/>
                  <a:gd name="connsiteY11" fmla="*/ 1551 h 10000"/>
                  <a:gd name="connsiteX12" fmla="*/ 1618 w 10000"/>
                  <a:gd name="connsiteY12" fmla="*/ 1241 h 10000"/>
                  <a:gd name="connsiteX13" fmla="*/ 3652 w 10000"/>
                  <a:gd name="connsiteY13" fmla="*/ 4 h 10000"/>
                  <a:gd name="connsiteX14" fmla="*/ 5945 w 10000"/>
                  <a:gd name="connsiteY14" fmla="*/ 1649 h 10000"/>
                  <a:gd name="connsiteX15" fmla="*/ 6439 w 10000"/>
                  <a:gd name="connsiteY15" fmla="*/ 3139 h 10000"/>
                  <a:gd name="connsiteX16" fmla="*/ 6149 w 10000"/>
                  <a:gd name="connsiteY16" fmla="*/ 3402 h 10000"/>
                  <a:gd name="connsiteX17" fmla="*/ 7696 w 10000"/>
                  <a:gd name="connsiteY17" fmla="*/ 2786 h 10000"/>
                  <a:gd name="connsiteX18" fmla="*/ 8260 w 10000"/>
                  <a:gd name="connsiteY18" fmla="*/ 2374 h 10000"/>
                  <a:gd name="connsiteX19" fmla="*/ 8676 w 10000"/>
                  <a:gd name="connsiteY19" fmla="*/ 828 h 10000"/>
                  <a:gd name="connsiteX0" fmla="*/ 8676 w 10000"/>
                  <a:gd name="connsiteY0" fmla="*/ 828 h 10000"/>
                  <a:gd name="connsiteX1" fmla="*/ 9387 w 10000"/>
                  <a:gd name="connsiteY1" fmla="*/ 1551 h 10000"/>
                  <a:gd name="connsiteX2" fmla="*/ 10000 w 10000"/>
                  <a:gd name="connsiteY2" fmla="*/ 3921 h 10000"/>
                  <a:gd name="connsiteX3" fmla="*/ 9681 w 10000"/>
                  <a:gd name="connsiteY3" fmla="*/ 6291 h 10000"/>
                  <a:gd name="connsiteX4" fmla="*/ 9142 w 10000"/>
                  <a:gd name="connsiteY4" fmla="*/ 6909 h 10000"/>
                  <a:gd name="connsiteX5" fmla="*/ 7721 w 10000"/>
                  <a:gd name="connsiteY5" fmla="*/ 7527 h 10000"/>
                  <a:gd name="connsiteX6" fmla="*/ 6201 w 10000"/>
                  <a:gd name="connsiteY6" fmla="*/ 8248 h 10000"/>
                  <a:gd name="connsiteX7" fmla="*/ 2794 w 10000"/>
                  <a:gd name="connsiteY7" fmla="*/ 10000 h 10000"/>
                  <a:gd name="connsiteX8" fmla="*/ 392 w 10000"/>
                  <a:gd name="connsiteY8" fmla="*/ 10000 h 10000"/>
                  <a:gd name="connsiteX9" fmla="*/ 0 w 10000"/>
                  <a:gd name="connsiteY9" fmla="*/ 4436 h 10000"/>
                  <a:gd name="connsiteX10" fmla="*/ 196 w 10000"/>
                  <a:gd name="connsiteY10" fmla="*/ 725 h 10000"/>
                  <a:gd name="connsiteX11" fmla="*/ 735 w 10000"/>
                  <a:gd name="connsiteY11" fmla="*/ 1551 h 10000"/>
                  <a:gd name="connsiteX12" fmla="*/ 1618 w 10000"/>
                  <a:gd name="connsiteY12" fmla="*/ 1241 h 10000"/>
                  <a:gd name="connsiteX13" fmla="*/ 3652 w 10000"/>
                  <a:gd name="connsiteY13" fmla="*/ 4 h 10000"/>
                  <a:gd name="connsiteX14" fmla="*/ 5945 w 10000"/>
                  <a:gd name="connsiteY14" fmla="*/ 1649 h 10000"/>
                  <a:gd name="connsiteX15" fmla="*/ 6439 w 10000"/>
                  <a:gd name="connsiteY15" fmla="*/ 3139 h 10000"/>
                  <a:gd name="connsiteX16" fmla="*/ 6149 w 10000"/>
                  <a:gd name="connsiteY16" fmla="*/ 3402 h 10000"/>
                  <a:gd name="connsiteX17" fmla="*/ 7696 w 10000"/>
                  <a:gd name="connsiteY17" fmla="*/ 2786 h 10000"/>
                  <a:gd name="connsiteX18" fmla="*/ 8260 w 10000"/>
                  <a:gd name="connsiteY18" fmla="*/ 2374 h 10000"/>
                  <a:gd name="connsiteX19" fmla="*/ 8676 w 10000"/>
                  <a:gd name="connsiteY19" fmla="*/ 828 h 10000"/>
                  <a:gd name="connsiteX0" fmla="*/ 8676 w 10000"/>
                  <a:gd name="connsiteY0" fmla="*/ 828 h 10000"/>
                  <a:gd name="connsiteX1" fmla="*/ 9387 w 10000"/>
                  <a:gd name="connsiteY1" fmla="*/ 1551 h 10000"/>
                  <a:gd name="connsiteX2" fmla="*/ 10000 w 10000"/>
                  <a:gd name="connsiteY2" fmla="*/ 3921 h 10000"/>
                  <a:gd name="connsiteX3" fmla="*/ 9681 w 10000"/>
                  <a:gd name="connsiteY3" fmla="*/ 6291 h 10000"/>
                  <a:gd name="connsiteX4" fmla="*/ 9142 w 10000"/>
                  <a:gd name="connsiteY4" fmla="*/ 6909 h 10000"/>
                  <a:gd name="connsiteX5" fmla="*/ 7721 w 10000"/>
                  <a:gd name="connsiteY5" fmla="*/ 7527 h 10000"/>
                  <a:gd name="connsiteX6" fmla="*/ 6201 w 10000"/>
                  <a:gd name="connsiteY6" fmla="*/ 8248 h 10000"/>
                  <a:gd name="connsiteX7" fmla="*/ 2794 w 10000"/>
                  <a:gd name="connsiteY7" fmla="*/ 10000 h 10000"/>
                  <a:gd name="connsiteX8" fmla="*/ 392 w 10000"/>
                  <a:gd name="connsiteY8" fmla="*/ 10000 h 10000"/>
                  <a:gd name="connsiteX9" fmla="*/ 0 w 10000"/>
                  <a:gd name="connsiteY9" fmla="*/ 4436 h 10000"/>
                  <a:gd name="connsiteX10" fmla="*/ 196 w 10000"/>
                  <a:gd name="connsiteY10" fmla="*/ 725 h 10000"/>
                  <a:gd name="connsiteX11" fmla="*/ 735 w 10000"/>
                  <a:gd name="connsiteY11" fmla="*/ 1551 h 10000"/>
                  <a:gd name="connsiteX12" fmla="*/ 1618 w 10000"/>
                  <a:gd name="connsiteY12" fmla="*/ 1241 h 10000"/>
                  <a:gd name="connsiteX13" fmla="*/ 3652 w 10000"/>
                  <a:gd name="connsiteY13" fmla="*/ 4 h 10000"/>
                  <a:gd name="connsiteX14" fmla="*/ 5945 w 10000"/>
                  <a:gd name="connsiteY14" fmla="*/ 1649 h 10000"/>
                  <a:gd name="connsiteX15" fmla="*/ 6439 w 10000"/>
                  <a:gd name="connsiteY15" fmla="*/ 3139 h 10000"/>
                  <a:gd name="connsiteX16" fmla="*/ 6149 w 10000"/>
                  <a:gd name="connsiteY16" fmla="*/ 3402 h 10000"/>
                  <a:gd name="connsiteX17" fmla="*/ 7696 w 10000"/>
                  <a:gd name="connsiteY17" fmla="*/ 2786 h 10000"/>
                  <a:gd name="connsiteX18" fmla="*/ 8260 w 10000"/>
                  <a:gd name="connsiteY18" fmla="*/ 2374 h 10000"/>
                  <a:gd name="connsiteX19" fmla="*/ 8676 w 10000"/>
                  <a:gd name="connsiteY19" fmla="*/ 828 h 10000"/>
                  <a:gd name="connsiteX0" fmla="*/ 8676 w 10000"/>
                  <a:gd name="connsiteY0" fmla="*/ 828 h 10000"/>
                  <a:gd name="connsiteX1" fmla="*/ 9387 w 10000"/>
                  <a:gd name="connsiteY1" fmla="*/ 1551 h 10000"/>
                  <a:gd name="connsiteX2" fmla="*/ 10000 w 10000"/>
                  <a:gd name="connsiteY2" fmla="*/ 3921 h 10000"/>
                  <a:gd name="connsiteX3" fmla="*/ 9681 w 10000"/>
                  <a:gd name="connsiteY3" fmla="*/ 6291 h 10000"/>
                  <a:gd name="connsiteX4" fmla="*/ 9142 w 10000"/>
                  <a:gd name="connsiteY4" fmla="*/ 6909 h 10000"/>
                  <a:gd name="connsiteX5" fmla="*/ 7721 w 10000"/>
                  <a:gd name="connsiteY5" fmla="*/ 7527 h 10000"/>
                  <a:gd name="connsiteX6" fmla="*/ 6201 w 10000"/>
                  <a:gd name="connsiteY6" fmla="*/ 8248 h 10000"/>
                  <a:gd name="connsiteX7" fmla="*/ 2794 w 10000"/>
                  <a:gd name="connsiteY7" fmla="*/ 10000 h 10000"/>
                  <a:gd name="connsiteX8" fmla="*/ 392 w 10000"/>
                  <a:gd name="connsiteY8" fmla="*/ 10000 h 10000"/>
                  <a:gd name="connsiteX9" fmla="*/ 0 w 10000"/>
                  <a:gd name="connsiteY9" fmla="*/ 4436 h 10000"/>
                  <a:gd name="connsiteX10" fmla="*/ 196 w 10000"/>
                  <a:gd name="connsiteY10" fmla="*/ 725 h 10000"/>
                  <a:gd name="connsiteX11" fmla="*/ 735 w 10000"/>
                  <a:gd name="connsiteY11" fmla="*/ 1551 h 10000"/>
                  <a:gd name="connsiteX12" fmla="*/ 1618 w 10000"/>
                  <a:gd name="connsiteY12" fmla="*/ 1241 h 10000"/>
                  <a:gd name="connsiteX13" fmla="*/ 3652 w 10000"/>
                  <a:gd name="connsiteY13" fmla="*/ 4 h 10000"/>
                  <a:gd name="connsiteX14" fmla="*/ 5945 w 10000"/>
                  <a:gd name="connsiteY14" fmla="*/ 1649 h 10000"/>
                  <a:gd name="connsiteX15" fmla="*/ 6179 w 10000"/>
                  <a:gd name="connsiteY15" fmla="*/ 3082 h 10000"/>
                  <a:gd name="connsiteX16" fmla="*/ 6149 w 10000"/>
                  <a:gd name="connsiteY16" fmla="*/ 3402 h 10000"/>
                  <a:gd name="connsiteX17" fmla="*/ 7696 w 10000"/>
                  <a:gd name="connsiteY17" fmla="*/ 2786 h 10000"/>
                  <a:gd name="connsiteX18" fmla="*/ 8260 w 10000"/>
                  <a:gd name="connsiteY18" fmla="*/ 2374 h 10000"/>
                  <a:gd name="connsiteX19" fmla="*/ 8676 w 10000"/>
                  <a:gd name="connsiteY19" fmla="*/ 828 h 10000"/>
                  <a:gd name="connsiteX0" fmla="*/ 8117 w 10000"/>
                  <a:gd name="connsiteY0" fmla="*/ 0 h 11133"/>
                  <a:gd name="connsiteX1" fmla="*/ 9387 w 10000"/>
                  <a:gd name="connsiteY1" fmla="*/ 2684 h 11133"/>
                  <a:gd name="connsiteX2" fmla="*/ 10000 w 10000"/>
                  <a:gd name="connsiteY2" fmla="*/ 5054 h 11133"/>
                  <a:gd name="connsiteX3" fmla="*/ 9681 w 10000"/>
                  <a:gd name="connsiteY3" fmla="*/ 7424 h 11133"/>
                  <a:gd name="connsiteX4" fmla="*/ 9142 w 10000"/>
                  <a:gd name="connsiteY4" fmla="*/ 8042 h 11133"/>
                  <a:gd name="connsiteX5" fmla="*/ 7721 w 10000"/>
                  <a:gd name="connsiteY5" fmla="*/ 8660 h 11133"/>
                  <a:gd name="connsiteX6" fmla="*/ 6201 w 10000"/>
                  <a:gd name="connsiteY6" fmla="*/ 9381 h 11133"/>
                  <a:gd name="connsiteX7" fmla="*/ 2794 w 10000"/>
                  <a:gd name="connsiteY7" fmla="*/ 11133 h 11133"/>
                  <a:gd name="connsiteX8" fmla="*/ 392 w 10000"/>
                  <a:gd name="connsiteY8" fmla="*/ 11133 h 11133"/>
                  <a:gd name="connsiteX9" fmla="*/ 0 w 10000"/>
                  <a:gd name="connsiteY9" fmla="*/ 5569 h 11133"/>
                  <a:gd name="connsiteX10" fmla="*/ 196 w 10000"/>
                  <a:gd name="connsiteY10" fmla="*/ 1858 h 11133"/>
                  <a:gd name="connsiteX11" fmla="*/ 735 w 10000"/>
                  <a:gd name="connsiteY11" fmla="*/ 2684 h 11133"/>
                  <a:gd name="connsiteX12" fmla="*/ 1618 w 10000"/>
                  <a:gd name="connsiteY12" fmla="*/ 2374 h 11133"/>
                  <a:gd name="connsiteX13" fmla="*/ 3652 w 10000"/>
                  <a:gd name="connsiteY13" fmla="*/ 1137 h 11133"/>
                  <a:gd name="connsiteX14" fmla="*/ 5945 w 10000"/>
                  <a:gd name="connsiteY14" fmla="*/ 2782 h 11133"/>
                  <a:gd name="connsiteX15" fmla="*/ 6179 w 10000"/>
                  <a:gd name="connsiteY15" fmla="*/ 4215 h 11133"/>
                  <a:gd name="connsiteX16" fmla="*/ 6149 w 10000"/>
                  <a:gd name="connsiteY16" fmla="*/ 4535 h 11133"/>
                  <a:gd name="connsiteX17" fmla="*/ 7696 w 10000"/>
                  <a:gd name="connsiteY17" fmla="*/ 3919 h 11133"/>
                  <a:gd name="connsiteX18" fmla="*/ 8260 w 10000"/>
                  <a:gd name="connsiteY18" fmla="*/ 3507 h 11133"/>
                  <a:gd name="connsiteX19" fmla="*/ 8117 w 10000"/>
                  <a:gd name="connsiteY19" fmla="*/ 0 h 11133"/>
                  <a:gd name="connsiteX0" fmla="*/ 8117 w 10000"/>
                  <a:gd name="connsiteY0" fmla="*/ 2 h 11135"/>
                  <a:gd name="connsiteX1" fmla="*/ 9387 w 10000"/>
                  <a:gd name="connsiteY1" fmla="*/ 2686 h 11135"/>
                  <a:gd name="connsiteX2" fmla="*/ 10000 w 10000"/>
                  <a:gd name="connsiteY2" fmla="*/ 5056 h 11135"/>
                  <a:gd name="connsiteX3" fmla="*/ 9681 w 10000"/>
                  <a:gd name="connsiteY3" fmla="*/ 7426 h 11135"/>
                  <a:gd name="connsiteX4" fmla="*/ 9142 w 10000"/>
                  <a:gd name="connsiteY4" fmla="*/ 8044 h 11135"/>
                  <a:gd name="connsiteX5" fmla="*/ 7721 w 10000"/>
                  <a:gd name="connsiteY5" fmla="*/ 8662 h 11135"/>
                  <a:gd name="connsiteX6" fmla="*/ 6201 w 10000"/>
                  <a:gd name="connsiteY6" fmla="*/ 9383 h 11135"/>
                  <a:gd name="connsiteX7" fmla="*/ 2794 w 10000"/>
                  <a:gd name="connsiteY7" fmla="*/ 11135 h 11135"/>
                  <a:gd name="connsiteX8" fmla="*/ 392 w 10000"/>
                  <a:gd name="connsiteY8" fmla="*/ 11135 h 11135"/>
                  <a:gd name="connsiteX9" fmla="*/ 0 w 10000"/>
                  <a:gd name="connsiteY9" fmla="*/ 5571 h 11135"/>
                  <a:gd name="connsiteX10" fmla="*/ 196 w 10000"/>
                  <a:gd name="connsiteY10" fmla="*/ 1860 h 11135"/>
                  <a:gd name="connsiteX11" fmla="*/ 735 w 10000"/>
                  <a:gd name="connsiteY11" fmla="*/ 2686 h 11135"/>
                  <a:gd name="connsiteX12" fmla="*/ 1618 w 10000"/>
                  <a:gd name="connsiteY12" fmla="*/ 2376 h 11135"/>
                  <a:gd name="connsiteX13" fmla="*/ 3652 w 10000"/>
                  <a:gd name="connsiteY13" fmla="*/ 1139 h 11135"/>
                  <a:gd name="connsiteX14" fmla="*/ 5945 w 10000"/>
                  <a:gd name="connsiteY14" fmla="*/ 2784 h 11135"/>
                  <a:gd name="connsiteX15" fmla="*/ 6179 w 10000"/>
                  <a:gd name="connsiteY15" fmla="*/ 4217 h 11135"/>
                  <a:gd name="connsiteX16" fmla="*/ 6149 w 10000"/>
                  <a:gd name="connsiteY16" fmla="*/ 4537 h 11135"/>
                  <a:gd name="connsiteX17" fmla="*/ 7696 w 10000"/>
                  <a:gd name="connsiteY17" fmla="*/ 3921 h 11135"/>
                  <a:gd name="connsiteX18" fmla="*/ 8260 w 10000"/>
                  <a:gd name="connsiteY18" fmla="*/ 3509 h 11135"/>
                  <a:gd name="connsiteX19" fmla="*/ 8117 w 10000"/>
                  <a:gd name="connsiteY19" fmla="*/ 2 h 11135"/>
                  <a:gd name="connsiteX0" fmla="*/ 8117 w 10000"/>
                  <a:gd name="connsiteY0" fmla="*/ 5 h 11138"/>
                  <a:gd name="connsiteX1" fmla="*/ 9144 w 10000"/>
                  <a:gd name="connsiteY1" fmla="*/ 1694 h 11138"/>
                  <a:gd name="connsiteX2" fmla="*/ 10000 w 10000"/>
                  <a:gd name="connsiteY2" fmla="*/ 5059 h 11138"/>
                  <a:gd name="connsiteX3" fmla="*/ 9681 w 10000"/>
                  <a:gd name="connsiteY3" fmla="*/ 7429 h 11138"/>
                  <a:gd name="connsiteX4" fmla="*/ 9142 w 10000"/>
                  <a:gd name="connsiteY4" fmla="*/ 8047 h 11138"/>
                  <a:gd name="connsiteX5" fmla="*/ 7721 w 10000"/>
                  <a:gd name="connsiteY5" fmla="*/ 8665 h 11138"/>
                  <a:gd name="connsiteX6" fmla="*/ 6201 w 10000"/>
                  <a:gd name="connsiteY6" fmla="*/ 9386 h 11138"/>
                  <a:gd name="connsiteX7" fmla="*/ 2794 w 10000"/>
                  <a:gd name="connsiteY7" fmla="*/ 11138 h 11138"/>
                  <a:gd name="connsiteX8" fmla="*/ 392 w 10000"/>
                  <a:gd name="connsiteY8" fmla="*/ 11138 h 11138"/>
                  <a:gd name="connsiteX9" fmla="*/ 0 w 10000"/>
                  <a:gd name="connsiteY9" fmla="*/ 5574 h 11138"/>
                  <a:gd name="connsiteX10" fmla="*/ 196 w 10000"/>
                  <a:gd name="connsiteY10" fmla="*/ 1863 h 11138"/>
                  <a:gd name="connsiteX11" fmla="*/ 735 w 10000"/>
                  <a:gd name="connsiteY11" fmla="*/ 2689 h 11138"/>
                  <a:gd name="connsiteX12" fmla="*/ 1618 w 10000"/>
                  <a:gd name="connsiteY12" fmla="*/ 2379 h 11138"/>
                  <a:gd name="connsiteX13" fmla="*/ 3652 w 10000"/>
                  <a:gd name="connsiteY13" fmla="*/ 1142 h 11138"/>
                  <a:gd name="connsiteX14" fmla="*/ 5945 w 10000"/>
                  <a:gd name="connsiteY14" fmla="*/ 2787 h 11138"/>
                  <a:gd name="connsiteX15" fmla="*/ 6179 w 10000"/>
                  <a:gd name="connsiteY15" fmla="*/ 4220 h 11138"/>
                  <a:gd name="connsiteX16" fmla="*/ 6149 w 10000"/>
                  <a:gd name="connsiteY16" fmla="*/ 4540 h 11138"/>
                  <a:gd name="connsiteX17" fmla="*/ 7696 w 10000"/>
                  <a:gd name="connsiteY17" fmla="*/ 3924 h 11138"/>
                  <a:gd name="connsiteX18" fmla="*/ 8260 w 10000"/>
                  <a:gd name="connsiteY18" fmla="*/ 3512 h 11138"/>
                  <a:gd name="connsiteX19" fmla="*/ 8117 w 10000"/>
                  <a:gd name="connsiteY19" fmla="*/ 5 h 11138"/>
                  <a:gd name="connsiteX0" fmla="*/ 8117 w 9705"/>
                  <a:gd name="connsiteY0" fmla="*/ 5 h 11138"/>
                  <a:gd name="connsiteX1" fmla="*/ 9144 w 9705"/>
                  <a:gd name="connsiteY1" fmla="*/ 1694 h 11138"/>
                  <a:gd name="connsiteX2" fmla="*/ 9611 w 9705"/>
                  <a:gd name="connsiteY2" fmla="*/ 4120 h 11138"/>
                  <a:gd name="connsiteX3" fmla="*/ 9681 w 9705"/>
                  <a:gd name="connsiteY3" fmla="*/ 7429 h 11138"/>
                  <a:gd name="connsiteX4" fmla="*/ 9142 w 9705"/>
                  <a:gd name="connsiteY4" fmla="*/ 8047 h 11138"/>
                  <a:gd name="connsiteX5" fmla="*/ 7721 w 9705"/>
                  <a:gd name="connsiteY5" fmla="*/ 8665 h 11138"/>
                  <a:gd name="connsiteX6" fmla="*/ 6201 w 9705"/>
                  <a:gd name="connsiteY6" fmla="*/ 9386 h 11138"/>
                  <a:gd name="connsiteX7" fmla="*/ 2794 w 9705"/>
                  <a:gd name="connsiteY7" fmla="*/ 11138 h 11138"/>
                  <a:gd name="connsiteX8" fmla="*/ 392 w 9705"/>
                  <a:gd name="connsiteY8" fmla="*/ 11138 h 11138"/>
                  <a:gd name="connsiteX9" fmla="*/ 0 w 9705"/>
                  <a:gd name="connsiteY9" fmla="*/ 5574 h 11138"/>
                  <a:gd name="connsiteX10" fmla="*/ 196 w 9705"/>
                  <a:gd name="connsiteY10" fmla="*/ 1863 h 11138"/>
                  <a:gd name="connsiteX11" fmla="*/ 735 w 9705"/>
                  <a:gd name="connsiteY11" fmla="*/ 2689 h 11138"/>
                  <a:gd name="connsiteX12" fmla="*/ 1618 w 9705"/>
                  <a:gd name="connsiteY12" fmla="*/ 2379 h 11138"/>
                  <a:gd name="connsiteX13" fmla="*/ 3652 w 9705"/>
                  <a:gd name="connsiteY13" fmla="*/ 1142 h 11138"/>
                  <a:gd name="connsiteX14" fmla="*/ 5945 w 9705"/>
                  <a:gd name="connsiteY14" fmla="*/ 2787 h 11138"/>
                  <a:gd name="connsiteX15" fmla="*/ 6179 w 9705"/>
                  <a:gd name="connsiteY15" fmla="*/ 4220 h 11138"/>
                  <a:gd name="connsiteX16" fmla="*/ 6149 w 9705"/>
                  <a:gd name="connsiteY16" fmla="*/ 4540 h 11138"/>
                  <a:gd name="connsiteX17" fmla="*/ 7696 w 9705"/>
                  <a:gd name="connsiteY17" fmla="*/ 3924 h 11138"/>
                  <a:gd name="connsiteX18" fmla="*/ 8260 w 9705"/>
                  <a:gd name="connsiteY18" fmla="*/ 3512 h 11138"/>
                  <a:gd name="connsiteX19" fmla="*/ 8117 w 9705"/>
                  <a:gd name="connsiteY19" fmla="*/ 5 h 11138"/>
                  <a:gd name="connsiteX0" fmla="*/ 8364 w 9903"/>
                  <a:gd name="connsiteY0" fmla="*/ 5 h 10001"/>
                  <a:gd name="connsiteX1" fmla="*/ 9422 w 9903"/>
                  <a:gd name="connsiteY1" fmla="*/ 1522 h 10001"/>
                  <a:gd name="connsiteX2" fmla="*/ 9903 w 9903"/>
                  <a:gd name="connsiteY2" fmla="*/ 3700 h 10001"/>
                  <a:gd name="connsiteX3" fmla="*/ 9687 w 9903"/>
                  <a:gd name="connsiteY3" fmla="*/ 5790 h 10001"/>
                  <a:gd name="connsiteX4" fmla="*/ 9420 w 9903"/>
                  <a:gd name="connsiteY4" fmla="*/ 7226 h 10001"/>
                  <a:gd name="connsiteX5" fmla="*/ 7956 w 9903"/>
                  <a:gd name="connsiteY5" fmla="*/ 7781 h 10001"/>
                  <a:gd name="connsiteX6" fmla="*/ 6389 w 9903"/>
                  <a:gd name="connsiteY6" fmla="*/ 8428 h 10001"/>
                  <a:gd name="connsiteX7" fmla="*/ 2879 w 9903"/>
                  <a:gd name="connsiteY7" fmla="*/ 10001 h 10001"/>
                  <a:gd name="connsiteX8" fmla="*/ 404 w 9903"/>
                  <a:gd name="connsiteY8" fmla="*/ 10001 h 10001"/>
                  <a:gd name="connsiteX9" fmla="*/ 0 w 9903"/>
                  <a:gd name="connsiteY9" fmla="*/ 5005 h 10001"/>
                  <a:gd name="connsiteX10" fmla="*/ 202 w 9903"/>
                  <a:gd name="connsiteY10" fmla="*/ 1674 h 10001"/>
                  <a:gd name="connsiteX11" fmla="*/ 757 w 9903"/>
                  <a:gd name="connsiteY11" fmla="*/ 2415 h 10001"/>
                  <a:gd name="connsiteX12" fmla="*/ 1667 w 9903"/>
                  <a:gd name="connsiteY12" fmla="*/ 2137 h 10001"/>
                  <a:gd name="connsiteX13" fmla="*/ 3763 w 9903"/>
                  <a:gd name="connsiteY13" fmla="*/ 1026 h 10001"/>
                  <a:gd name="connsiteX14" fmla="*/ 6126 w 9903"/>
                  <a:gd name="connsiteY14" fmla="*/ 2503 h 10001"/>
                  <a:gd name="connsiteX15" fmla="*/ 6367 w 9903"/>
                  <a:gd name="connsiteY15" fmla="*/ 3790 h 10001"/>
                  <a:gd name="connsiteX16" fmla="*/ 6336 w 9903"/>
                  <a:gd name="connsiteY16" fmla="*/ 4077 h 10001"/>
                  <a:gd name="connsiteX17" fmla="*/ 7930 w 9903"/>
                  <a:gd name="connsiteY17" fmla="*/ 3524 h 10001"/>
                  <a:gd name="connsiteX18" fmla="*/ 8511 w 9903"/>
                  <a:gd name="connsiteY18" fmla="*/ 3154 h 10001"/>
                  <a:gd name="connsiteX19" fmla="*/ 8364 w 9903"/>
                  <a:gd name="connsiteY19" fmla="*/ 5 h 10001"/>
                  <a:gd name="connsiteX0" fmla="*/ 8446 w 10000"/>
                  <a:gd name="connsiteY0" fmla="*/ 5 h 10000"/>
                  <a:gd name="connsiteX1" fmla="*/ 9514 w 10000"/>
                  <a:gd name="connsiteY1" fmla="*/ 1522 h 10000"/>
                  <a:gd name="connsiteX2" fmla="*/ 10000 w 10000"/>
                  <a:gd name="connsiteY2" fmla="*/ 3700 h 10000"/>
                  <a:gd name="connsiteX3" fmla="*/ 9782 w 10000"/>
                  <a:gd name="connsiteY3" fmla="*/ 5789 h 10000"/>
                  <a:gd name="connsiteX4" fmla="*/ 9141 w 10000"/>
                  <a:gd name="connsiteY4" fmla="*/ 6231 h 10000"/>
                  <a:gd name="connsiteX5" fmla="*/ 8034 w 10000"/>
                  <a:gd name="connsiteY5" fmla="*/ 7780 h 10000"/>
                  <a:gd name="connsiteX6" fmla="*/ 6452 w 10000"/>
                  <a:gd name="connsiteY6" fmla="*/ 8427 h 10000"/>
                  <a:gd name="connsiteX7" fmla="*/ 2907 w 10000"/>
                  <a:gd name="connsiteY7" fmla="*/ 10000 h 10000"/>
                  <a:gd name="connsiteX8" fmla="*/ 408 w 10000"/>
                  <a:gd name="connsiteY8" fmla="*/ 10000 h 10000"/>
                  <a:gd name="connsiteX9" fmla="*/ 0 w 10000"/>
                  <a:gd name="connsiteY9" fmla="*/ 5004 h 10000"/>
                  <a:gd name="connsiteX10" fmla="*/ 204 w 10000"/>
                  <a:gd name="connsiteY10" fmla="*/ 1674 h 10000"/>
                  <a:gd name="connsiteX11" fmla="*/ 764 w 10000"/>
                  <a:gd name="connsiteY11" fmla="*/ 2415 h 10000"/>
                  <a:gd name="connsiteX12" fmla="*/ 1683 w 10000"/>
                  <a:gd name="connsiteY12" fmla="*/ 2137 h 10000"/>
                  <a:gd name="connsiteX13" fmla="*/ 3800 w 10000"/>
                  <a:gd name="connsiteY13" fmla="*/ 1026 h 10000"/>
                  <a:gd name="connsiteX14" fmla="*/ 6186 w 10000"/>
                  <a:gd name="connsiteY14" fmla="*/ 2503 h 10000"/>
                  <a:gd name="connsiteX15" fmla="*/ 6429 w 10000"/>
                  <a:gd name="connsiteY15" fmla="*/ 3790 h 10000"/>
                  <a:gd name="connsiteX16" fmla="*/ 6398 w 10000"/>
                  <a:gd name="connsiteY16" fmla="*/ 4077 h 10000"/>
                  <a:gd name="connsiteX17" fmla="*/ 8008 w 10000"/>
                  <a:gd name="connsiteY17" fmla="*/ 3524 h 10000"/>
                  <a:gd name="connsiteX18" fmla="*/ 8594 w 10000"/>
                  <a:gd name="connsiteY18" fmla="*/ 3154 h 10000"/>
                  <a:gd name="connsiteX19" fmla="*/ 8446 w 10000"/>
                  <a:gd name="connsiteY19" fmla="*/ 5 h 10000"/>
                  <a:gd name="connsiteX0" fmla="*/ 8446 w 10000"/>
                  <a:gd name="connsiteY0" fmla="*/ 5 h 10000"/>
                  <a:gd name="connsiteX1" fmla="*/ 9514 w 10000"/>
                  <a:gd name="connsiteY1" fmla="*/ 1522 h 10000"/>
                  <a:gd name="connsiteX2" fmla="*/ 10000 w 10000"/>
                  <a:gd name="connsiteY2" fmla="*/ 3700 h 10000"/>
                  <a:gd name="connsiteX3" fmla="*/ 9782 w 10000"/>
                  <a:gd name="connsiteY3" fmla="*/ 5789 h 10000"/>
                  <a:gd name="connsiteX4" fmla="*/ 9141 w 10000"/>
                  <a:gd name="connsiteY4" fmla="*/ 6231 h 10000"/>
                  <a:gd name="connsiteX5" fmla="*/ 7986 w 10000"/>
                  <a:gd name="connsiteY5" fmla="*/ 7378 h 10000"/>
                  <a:gd name="connsiteX6" fmla="*/ 6452 w 10000"/>
                  <a:gd name="connsiteY6" fmla="*/ 8427 h 10000"/>
                  <a:gd name="connsiteX7" fmla="*/ 2907 w 10000"/>
                  <a:gd name="connsiteY7" fmla="*/ 10000 h 10000"/>
                  <a:gd name="connsiteX8" fmla="*/ 408 w 10000"/>
                  <a:gd name="connsiteY8" fmla="*/ 10000 h 10000"/>
                  <a:gd name="connsiteX9" fmla="*/ 0 w 10000"/>
                  <a:gd name="connsiteY9" fmla="*/ 5004 h 10000"/>
                  <a:gd name="connsiteX10" fmla="*/ 204 w 10000"/>
                  <a:gd name="connsiteY10" fmla="*/ 1674 h 10000"/>
                  <a:gd name="connsiteX11" fmla="*/ 764 w 10000"/>
                  <a:gd name="connsiteY11" fmla="*/ 2415 h 10000"/>
                  <a:gd name="connsiteX12" fmla="*/ 1683 w 10000"/>
                  <a:gd name="connsiteY12" fmla="*/ 2137 h 10000"/>
                  <a:gd name="connsiteX13" fmla="*/ 3800 w 10000"/>
                  <a:gd name="connsiteY13" fmla="*/ 1026 h 10000"/>
                  <a:gd name="connsiteX14" fmla="*/ 6186 w 10000"/>
                  <a:gd name="connsiteY14" fmla="*/ 2503 h 10000"/>
                  <a:gd name="connsiteX15" fmla="*/ 6429 w 10000"/>
                  <a:gd name="connsiteY15" fmla="*/ 3790 h 10000"/>
                  <a:gd name="connsiteX16" fmla="*/ 6398 w 10000"/>
                  <a:gd name="connsiteY16" fmla="*/ 4077 h 10000"/>
                  <a:gd name="connsiteX17" fmla="*/ 8008 w 10000"/>
                  <a:gd name="connsiteY17" fmla="*/ 3524 h 10000"/>
                  <a:gd name="connsiteX18" fmla="*/ 8594 w 10000"/>
                  <a:gd name="connsiteY18" fmla="*/ 3154 h 10000"/>
                  <a:gd name="connsiteX19" fmla="*/ 8446 w 10000"/>
                  <a:gd name="connsiteY19" fmla="*/ 5 h 10000"/>
                  <a:gd name="connsiteX0" fmla="*/ 8446 w 10000"/>
                  <a:gd name="connsiteY0" fmla="*/ 5 h 10000"/>
                  <a:gd name="connsiteX1" fmla="*/ 9514 w 10000"/>
                  <a:gd name="connsiteY1" fmla="*/ 1522 h 10000"/>
                  <a:gd name="connsiteX2" fmla="*/ 10000 w 10000"/>
                  <a:gd name="connsiteY2" fmla="*/ 3700 h 10000"/>
                  <a:gd name="connsiteX3" fmla="*/ 9782 w 10000"/>
                  <a:gd name="connsiteY3" fmla="*/ 5789 h 10000"/>
                  <a:gd name="connsiteX4" fmla="*/ 9141 w 10000"/>
                  <a:gd name="connsiteY4" fmla="*/ 6231 h 10000"/>
                  <a:gd name="connsiteX5" fmla="*/ 7986 w 10000"/>
                  <a:gd name="connsiteY5" fmla="*/ 7378 h 10000"/>
                  <a:gd name="connsiteX6" fmla="*/ 6452 w 10000"/>
                  <a:gd name="connsiteY6" fmla="*/ 8427 h 10000"/>
                  <a:gd name="connsiteX7" fmla="*/ 2907 w 10000"/>
                  <a:gd name="connsiteY7" fmla="*/ 10000 h 10000"/>
                  <a:gd name="connsiteX8" fmla="*/ 408 w 10000"/>
                  <a:gd name="connsiteY8" fmla="*/ 10000 h 10000"/>
                  <a:gd name="connsiteX9" fmla="*/ 0 w 10000"/>
                  <a:gd name="connsiteY9" fmla="*/ 5004 h 10000"/>
                  <a:gd name="connsiteX10" fmla="*/ 204 w 10000"/>
                  <a:gd name="connsiteY10" fmla="*/ 1674 h 10000"/>
                  <a:gd name="connsiteX11" fmla="*/ 764 w 10000"/>
                  <a:gd name="connsiteY11" fmla="*/ 2415 h 10000"/>
                  <a:gd name="connsiteX12" fmla="*/ 1683 w 10000"/>
                  <a:gd name="connsiteY12" fmla="*/ 2137 h 10000"/>
                  <a:gd name="connsiteX13" fmla="*/ 3800 w 10000"/>
                  <a:gd name="connsiteY13" fmla="*/ 1026 h 10000"/>
                  <a:gd name="connsiteX14" fmla="*/ 6186 w 10000"/>
                  <a:gd name="connsiteY14" fmla="*/ 2503 h 10000"/>
                  <a:gd name="connsiteX15" fmla="*/ 6429 w 10000"/>
                  <a:gd name="connsiteY15" fmla="*/ 3790 h 10000"/>
                  <a:gd name="connsiteX16" fmla="*/ 6398 w 10000"/>
                  <a:gd name="connsiteY16" fmla="*/ 4077 h 10000"/>
                  <a:gd name="connsiteX17" fmla="*/ 8018 w 10000"/>
                  <a:gd name="connsiteY17" fmla="*/ 3939 h 10000"/>
                  <a:gd name="connsiteX18" fmla="*/ 8594 w 10000"/>
                  <a:gd name="connsiteY18" fmla="*/ 3154 h 10000"/>
                  <a:gd name="connsiteX19" fmla="*/ 8446 w 10000"/>
                  <a:gd name="connsiteY19" fmla="*/ 5 h 10000"/>
                  <a:gd name="connsiteX0" fmla="*/ 8446 w 10000"/>
                  <a:gd name="connsiteY0" fmla="*/ 5 h 10000"/>
                  <a:gd name="connsiteX1" fmla="*/ 9514 w 10000"/>
                  <a:gd name="connsiteY1" fmla="*/ 1522 h 10000"/>
                  <a:gd name="connsiteX2" fmla="*/ 10000 w 10000"/>
                  <a:gd name="connsiteY2" fmla="*/ 3700 h 10000"/>
                  <a:gd name="connsiteX3" fmla="*/ 9782 w 10000"/>
                  <a:gd name="connsiteY3" fmla="*/ 5789 h 10000"/>
                  <a:gd name="connsiteX4" fmla="*/ 9141 w 10000"/>
                  <a:gd name="connsiteY4" fmla="*/ 6231 h 10000"/>
                  <a:gd name="connsiteX5" fmla="*/ 7986 w 10000"/>
                  <a:gd name="connsiteY5" fmla="*/ 7378 h 10000"/>
                  <a:gd name="connsiteX6" fmla="*/ 6452 w 10000"/>
                  <a:gd name="connsiteY6" fmla="*/ 8427 h 10000"/>
                  <a:gd name="connsiteX7" fmla="*/ 2907 w 10000"/>
                  <a:gd name="connsiteY7" fmla="*/ 10000 h 10000"/>
                  <a:gd name="connsiteX8" fmla="*/ 408 w 10000"/>
                  <a:gd name="connsiteY8" fmla="*/ 10000 h 10000"/>
                  <a:gd name="connsiteX9" fmla="*/ 0 w 10000"/>
                  <a:gd name="connsiteY9" fmla="*/ 5004 h 10000"/>
                  <a:gd name="connsiteX10" fmla="*/ 204 w 10000"/>
                  <a:gd name="connsiteY10" fmla="*/ 1674 h 10000"/>
                  <a:gd name="connsiteX11" fmla="*/ 764 w 10000"/>
                  <a:gd name="connsiteY11" fmla="*/ 2415 h 10000"/>
                  <a:gd name="connsiteX12" fmla="*/ 1683 w 10000"/>
                  <a:gd name="connsiteY12" fmla="*/ 2137 h 10000"/>
                  <a:gd name="connsiteX13" fmla="*/ 3800 w 10000"/>
                  <a:gd name="connsiteY13" fmla="*/ 1026 h 10000"/>
                  <a:gd name="connsiteX14" fmla="*/ 6186 w 10000"/>
                  <a:gd name="connsiteY14" fmla="*/ 2503 h 10000"/>
                  <a:gd name="connsiteX15" fmla="*/ 6429 w 10000"/>
                  <a:gd name="connsiteY15" fmla="*/ 3790 h 10000"/>
                  <a:gd name="connsiteX16" fmla="*/ 6398 w 10000"/>
                  <a:gd name="connsiteY16" fmla="*/ 4077 h 10000"/>
                  <a:gd name="connsiteX17" fmla="*/ 8018 w 10000"/>
                  <a:gd name="connsiteY17" fmla="*/ 3939 h 10000"/>
                  <a:gd name="connsiteX18" fmla="*/ 8594 w 10000"/>
                  <a:gd name="connsiteY18" fmla="*/ 3154 h 10000"/>
                  <a:gd name="connsiteX19" fmla="*/ 8011 w 10000"/>
                  <a:gd name="connsiteY19" fmla="*/ 895 h 10000"/>
                  <a:gd name="connsiteX20" fmla="*/ 8446 w 10000"/>
                  <a:gd name="connsiteY20" fmla="*/ 5 h 10000"/>
                  <a:gd name="connsiteX0" fmla="*/ 8446 w 10000"/>
                  <a:gd name="connsiteY0" fmla="*/ 5 h 10000"/>
                  <a:gd name="connsiteX1" fmla="*/ 9514 w 10000"/>
                  <a:gd name="connsiteY1" fmla="*/ 1522 h 10000"/>
                  <a:gd name="connsiteX2" fmla="*/ 10000 w 10000"/>
                  <a:gd name="connsiteY2" fmla="*/ 3700 h 10000"/>
                  <a:gd name="connsiteX3" fmla="*/ 9782 w 10000"/>
                  <a:gd name="connsiteY3" fmla="*/ 5789 h 10000"/>
                  <a:gd name="connsiteX4" fmla="*/ 9075 w 10000"/>
                  <a:gd name="connsiteY4" fmla="*/ 6671 h 10000"/>
                  <a:gd name="connsiteX5" fmla="*/ 7986 w 10000"/>
                  <a:gd name="connsiteY5" fmla="*/ 7378 h 10000"/>
                  <a:gd name="connsiteX6" fmla="*/ 6452 w 10000"/>
                  <a:gd name="connsiteY6" fmla="*/ 8427 h 10000"/>
                  <a:gd name="connsiteX7" fmla="*/ 2907 w 10000"/>
                  <a:gd name="connsiteY7" fmla="*/ 10000 h 10000"/>
                  <a:gd name="connsiteX8" fmla="*/ 408 w 10000"/>
                  <a:gd name="connsiteY8" fmla="*/ 10000 h 10000"/>
                  <a:gd name="connsiteX9" fmla="*/ 0 w 10000"/>
                  <a:gd name="connsiteY9" fmla="*/ 5004 h 10000"/>
                  <a:gd name="connsiteX10" fmla="*/ 204 w 10000"/>
                  <a:gd name="connsiteY10" fmla="*/ 1674 h 10000"/>
                  <a:gd name="connsiteX11" fmla="*/ 764 w 10000"/>
                  <a:gd name="connsiteY11" fmla="*/ 2415 h 10000"/>
                  <a:gd name="connsiteX12" fmla="*/ 1683 w 10000"/>
                  <a:gd name="connsiteY12" fmla="*/ 2137 h 10000"/>
                  <a:gd name="connsiteX13" fmla="*/ 3800 w 10000"/>
                  <a:gd name="connsiteY13" fmla="*/ 1026 h 10000"/>
                  <a:gd name="connsiteX14" fmla="*/ 6186 w 10000"/>
                  <a:gd name="connsiteY14" fmla="*/ 2503 h 10000"/>
                  <a:gd name="connsiteX15" fmla="*/ 6429 w 10000"/>
                  <a:gd name="connsiteY15" fmla="*/ 3790 h 10000"/>
                  <a:gd name="connsiteX16" fmla="*/ 6398 w 10000"/>
                  <a:gd name="connsiteY16" fmla="*/ 4077 h 10000"/>
                  <a:gd name="connsiteX17" fmla="*/ 8018 w 10000"/>
                  <a:gd name="connsiteY17" fmla="*/ 3939 h 10000"/>
                  <a:gd name="connsiteX18" fmla="*/ 8594 w 10000"/>
                  <a:gd name="connsiteY18" fmla="*/ 3154 h 10000"/>
                  <a:gd name="connsiteX19" fmla="*/ 8011 w 10000"/>
                  <a:gd name="connsiteY19" fmla="*/ 895 h 10000"/>
                  <a:gd name="connsiteX20" fmla="*/ 8446 w 10000"/>
                  <a:gd name="connsiteY20" fmla="*/ 5 h 10000"/>
                  <a:gd name="connsiteX0" fmla="*/ 8446 w 10000"/>
                  <a:gd name="connsiteY0" fmla="*/ 5 h 10000"/>
                  <a:gd name="connsiteX1" fmla="*/ 9514 w 10000"/>
                  <a:gd name="connsiteY1" fmla="*/ 1522 h 10000"/>
                  <a:gd name="connsiteX2" fmla="*/ 10000 w 10000"/>
                  <a:gd name="connsiteY2" fmla="*/ 3700 h 10000"/>
                  <a:gd name="connsiteX3" fmla="*/ 9782 w 10000"/>
                  <a:gd name="connsiteY3" fmla="*/ 5789 h 10000"/>
                  <a:gd name="connsiteX4" fmla="*/ 9075 w 10000"/>
                  <a:gd name="connsiteY4" fmla="*/ 6671 h 10000"/>
                  <a:gd name="connsiteX5" fmla="*/ 7754 w 10000"/>
                  <a:gd name="connsiteY5" fmla="*/ 7315 h 10000"/>
                  <a:gd name="connsiteX6" fmla="*/ 6452 w 10000"/>
                  <a:gd name="connsiteY6" fmla="*/ 8427 h 10000"/>
                  <a:gd name="connsiteX7" fmla="*/ 2907 w 10000"/>
                  <a:gd name="connsiteY7" fmla="*/ 10000 h 10000"/>
                  <a:gd name="connsiteX8" fmla="*/ 408 w 10000"/>
                  <a:gd name="connsiteY8" fmla="*/ 10000 h 10000"/>
                  <a:gd name="connsiteX9" fmla="*/ 0 w 10000"/>
                  <a:gd name="connsiteY9" fmla="*/ 5004 h 10000"/>
                  <a:gd name="connsiteX10" fmla="*/ 204 w 10000"/>
                  <a:gd name="connsiteY10" fmla="*/ 1674 h 10000"/>
                  <a:gd name="connsiteX11" fmla="*/ 764 w 10000"/>
                  <a:gd name="connsiteY11" fmla="*/ 2415 h 10000"/>
                  <a:gd name="connsiteX12" fmla="*/ 1683 w 10000"/>
                  <a:gd name="connsiteY12" fmla="*/ 2137 h 10000"/>
                  <a:gd name="connsiteX13" fmla="*/ 3800 w 10000"/>
                  <a:gd name="connsiteY13" fmla="*/ 1026 h 10000"/>
                  <a:gd name="connsiteX14" fmla="*/ 6186 w 10000"/>
                  <a:gd name="connsiteY14" fmla="*/ 2503 h 10000"/>
                  <a:gd name="connsiteX15" fmla="*/ 6429 w 10000"/>
                  <a:gd name="connsiteY15" fmla="*/ 3790 h 10000"/>
                  <a:gd name="connsiteX16" fmla="*/ 6398 w 10000"/>
                  <a:gd name="connsiteY16" fmla="*/ 4077 h 10000"/>
                  <a:gd name="connsiteX17" fmla="*/ 8018 w 10000"/>
                  <a:gd name="connsiteY17" fmla="*/ 3939 h 10000"/>
                  <a:gd name="connsiteX18" fmla="*/ 8594 w 10000"/>
                  <a:gd name="connsiteY18" fmla="*/ 3154 h 10000"/>
                  <a:gd name="connsiteX19" fmla="*/ 8011 w 10000"/>
                  <a:gd name="connsiteY19" fmla="*/ 895 h 10000"/>
                  <a:gd name="connsiteX20" fmla="*/ 8446 w 10000"/>
                  <a:gd name="connsiteY20" fmla="*/ 5 h 10000"/>
                  <a:gd name="connsiteX0" fmla="*/ 8446 w 10000"/>
                  <a:gd name="connsiteY0" fmla="*/ 5 h 10000"/>
                  <a:gd name="connsiteX1" fmla="*/ 9514 w 10000"/>
                  <a:gd name="connsiteY1" fmla="*/ 1522 h 10000"/>
                  <a:gd name="connsiteX2" fmla="*/ 10000 w 10000"/>
                  <a:gd name="connsiteY2" fmla="*/ 3700 h 10000"/>
                  <a:gd name="connsiteX3" fmla="*/ 9373 w 10000"/>
                  <a:gd name="connsiteY3" fmla="*/ 6342 h 10000"/>
                  <a:gd name="connsiteX4" fmla="*/ 9075 w 10000"/>
                  <a:gd name="connsiteY4" fmla="*/ 6671 h 10000"/>
                  <a:gd name="connsiteX5" fmla="*/ 7754 w 10000"/>
                  <a:gd name="connsiteY5" fmla="*/ 7315 h 10000"/>
                  <a:gd name="connsiteX6" fmla="*/ 6452 w 10000"/>
                  <a:gd name="connsiteY6" fmla="*/ 8427 h 10000"/>
                  <a:gd name="connsiteX7" fmla="*/ 2907 w 10000"/>
                  <a:gd name="connsiteY7" fmla="*/ 10000 h 10000"/>
                  <a:gd name="connsiteX8" fmla="*/ 408 w 10000"/>
                  <a:gd name="connsiteY8" fmla="*/ 10000 h 10000"/>
                  <a:gd name="connsiteX9" fmla="*/ 0 w 10000"/>
                  <a:gd name="connsiteY9" fmla="*/ 5004 h 10000"/>
                  <a:gd name="connsiteX10" fmla="*/ 204 w 10000"/>
                  <a:gd name="connsiteY10" fmla="*/ 1674 h 10000"/>
                  <a:gd name="connsiteX11" fmla="*/ 764 w 10000"/>
                  <a:gd name="connsiteY11" fmla="*/ 2415 h 10000"/>
                  <a:gd name="connsiteX12" fmla="*/ 1683 w 10000"/>
                  <a:gd name="connsiteY12" fmla="*/ 2137 h 10000"/>
                  <a:gd name="connsiteX13" fmla="*/ 3800 w 10000"/>
                  <a:gd name="connsiteY13" fmla="*/ 1026 h 10000"/>
                  <a:gd name="connsiteX14" fmla="*/ 6186 w 10000"/>
                  <a:gd name="connsiteY14" fmla="*/ 2503 h 10000"/>
                  <a:gd name="connsiteX15" fmla="*/ 6429 w 10000"/>
                  <a:gd name="connsiteY15" fmla="*/ 3790 h 10000"/>
                  <a:gd name="connsiteX16" fmla="*/ 6398 w 10000"/>
                  <a:gd name="connsiteY16" fmla="*/ 4077 h 10000"/>
                  <a:gd name="connsiteX17" fmla="*/ 8018 w 10000"/>
                  <a:gd name="connsiteY17" fmla="*/ 3939 h 10000"/>
                  <a:gd name="connsiteX18" fmla="*/ 8594 w 10000"/>
                  <a:gd name="connsiteY18" fmla="*/ 3154 h 10000"/>
                  <a:gd name="connsiteX19" fmla="*/ 8011 w 10000"/>
                  <a:gd name="connsiteY19" fmla="*/ 895 h 10000"/>
                  <a:gd name="connsiteX20" fmla="*/ 8446 w 10000"/>
                  <a:gd name="connsiteY20" fmla="*/ 5 h 10000"/>
                  <a:gd name="connsiteX0" fmla="*/ 8446 w 9771"/>
                  <a:gd name="connsiteY0" fmla="*/ 5 h 10000"/>
                  <a:gd name="connsiteX1" fmla="*/ 9514 w 9771"/>
                  <a:gd name="connsiteY1" fmla="*/ 1522 h 10000"/>
                  <a:gd name="connsiteX2" fmla="*/ 9771 w 9771"/>
                  <a:gd name="connsiteY2" fmla="*/ 3775 h 10000"/>
                  <a:gd name="connsiteX3" fmla="*/ 9373 w 9771"/>
                  <a:gd name="connsiteY3" fmla="*/ 6342 h 10000"/>
                  <a:gd name="connsiteX4" fmla="*/ 9075 w 9771"/>
                  <a:gd name="connsiteY4" fmla="*/ 6671 h 10000"/>
                  <a:gd name="connsiteX5" fmla="*/ 7754 w 9771"/>
                  <a:gd name="connsiteY5" fmla="*/ 7315 h 10000"/>
                  <a:gd name="connsiteX6" fmla="*/ 6452 w 9771"/>
                  <a:gd name="connsiteY6" fmla="*/ 8427 h 10000"/>
                  <a:gd name="connsiteX7" fmla="*/ 2907 w 9771"/>
                  <a:gd name="connsiteY7" fmla="*/ 10000 h 10000"/>
                  <a:gd name="connsiteX8" fmla="*/ 408 w 9771"/>
                  <a:gd name="connsiteY8" fmla="*/ 10000 h 10000"/>
                  <a:gd name="connsiteX9" fmla="*/ 0 w 9771"/>
                  <a:gd name="connsiteY9" fmla="*/ 5004 h 10000"/>
                  <a:gd name="connsiteX10" fmla="*/ 204 w 9771"/>
                  <a:gd name="connsiteY10" fmla="*/ 1674 h 10000"/>
                  <a:gd name="connsiteX11" fmla="*/ 764 w 9771"/>
                  <a:gd name="connsiteY11" fmla="*/ 2415 h 10000"/>
                  <a:gd name="connsiteX12" fmla="*/ 1683 w 9771"/>
                  <a:gd name="connsiteY12" fmla="*/ 2137 h 10000"/>
                  <a:gd name="connsiteX13" fmla="*/ 3800 w 9771"/>
                  <a:gd name="connsiteY13" fmla="*/ 1026 h 10000"/>
                  <a:gd name="connsiteX14" fmla="*/ 6186 w 9771"/>
                  <a:gd name="connsiteY14" fmla="*/ 2503 h 10000"/>
                  <a:gd name="connsiteX15" fmla="*/ 6429 w 9771"/>
                  <a:gd name="connsiteY15" fmla="*/ 3790 h 10000"/>
                  <a:gd name="connsiteX16" fmla="*/ 6398 w 9771"/>
                  <a:gd name="connsiteY16" fmla="*/ 4077 h 10000"/>
                  <a:gd name="connsiteX17" fmla="*/ 8018 w 9771"/>
                  <a:gd name="connsiteY17" fmla="*/ 3939 h 10000"/>
                  <a:gd name="connsiteX18" fmla="*/ 8594 w 9771"/>
                  <a:gd name="connsiteY18" fmla="*/ 3154 h 10000"/>
                  <a:gd name="connsiteX19" fmla="*/ 8011 w 9771"/>
                  <a:gd name="connsiteY19" fmla="*/ 895 h 10000"/>
                  <a:gd name="connsiteX20" fmla="*/ 8446 w 9771"/>
                  <a:gd name="connsiteY20" fmla="*/ 5 h 10000"/>
                  <a:gd name="connsiteX0" fmla="*/ 8644 w 10000"/>
                  <a:gd name="connsiteY0" fmla="*/ 5 h 10000"/>
                  <a:gd name="connsiteX1" fmla="*/ 9581 w 10000"/>
                  <a:gd name="connsiteY1" fmla="*/ 1572 h 10000"/>
                  <a:gd name="connsiteX2" fmla="*/ 10000 w 10000"/>
                  <a:gd name="connsiteY2" fmla="*/ 3775 h 10000"/>
                  <a:gd name="connsiteX3" fmla="*/ 9593 w 10000"/>
                  <a:gd name="connsiteY3" fmla="*/ 6342 h 10000"/>
                  <a:gd name="connsiteX4" fmla="*/ 9288 w 10000"/>
                  <a:gd name="connsiteY4" fmla="*/ 6671 h 10000"/>
                  <a:gd name="connsiteX5" fmla="*/ 7936 w 10000"/>
                  <a:gd name="connsiteY5" fmla="*/ 7315 h 10000"/>
                  <a:gd name="connsiteX6" fmla="*/ 6603 w 10000"/>
                  <a:gd name="connsiteY6" fmla="*/ 8427 h 10000"/>
                  <a:gd name="connsiteX7" fmla="*/ 2975 w 10000"/>
                  <a:gd name="connsiteY7" fmla="*/ 10000 h 10000"/>
                  <a:gd name="connsiteX8" fmla="*/ 418 w 10000"/>
                  <a:gd name="connsiteY8" fmla="*/ 10000 h 10000"/>
                  <a:gd name="connsiteX9" fmla="*/ 0 w 10000"/>
                  <a:gd name="connsiteY9" fmla="*/ 5004 h 10000"/>
                  <a:gd name="connsiteX10" fmla="*/ 209 w 10000"/>
                  <a:gd name="connsiteY10" fmla="*/ 1674 h 10000"/>
                  <a:gd name="connsiteX11" fmla="*/ 782 w 10000"/>
                  <a:gd name="connsiteY11" fmla="*/ 2415 h 10000"/>
                  <a:gd name="connsiteX12" fmla="*/ 1722 w 10000"/>
                  <a:gd name="connsiteY12" fmla="*/ 2137 h 10000"/>
                  <a:gd name="connsiteX13" fmla="*/ 3889 w 10000"/>
                  <a:gd name="connsiteY13" fmla="*/ 1026 h 10000"/>
                  <a:gd name="connsiteX14" fmla="*/ 6331 w 10000"/>
                  <a:gd name="connsiteY14" fmla="*/ 2503 h 10000"/>
                  <a:gd name="connsiteX15" fmla="*/ 6580 w 10000"/>
                  <a:gd name="connsiteY15" fmla="*/ 3790 h 10000"/>
                  <a:gd name="connsiteX16" fmla="*/ 6548 w 10000"/>
                  <a:gd name="connsiteY16" fmla="*/ 4077 h 10000"/>
                  <a:gd name="connsiteX17" fmla="*/ 8206 w 10000"/>
                  <a:gd name="connsiteY17" fmla="*/ 3939 h 10000"/>
                  <a:gd name="connsiteX18" fmla="*/ 8795 w 10000"/>
                  <a:gd name="connsiteY18" fmla="*/ 3154 h 10000"/>
                  <a:gd name="connsiteX19" fmla="*/ 8199 w 10000"/>
                  <a:gd name="connsiteY19" fmla="*/ 895 h 10000"/>
                  <a:gd name="connsiteX20" fmla="*/ 8644 w 10000"/>
                  <a:gd name="connsiteY20" fmla="*/ 5 h 10000"/>
                  <a:gd name="connsiteX0" fmla="*/ 8644 w 10000"/>
                  <a:gd name="connsiteY0" fmla="*/ 5 h 10000"/>
                  <a:gd name="connsiteX1" fmla="*/ 9581 w 10000"/>
                  <a:gd name="connsiteY1" fmla="*/ 1572 h 10000"/>
                  <a:gd name="connsiteX2" fmla="*/ 10000 w 10000"/>
                  <a:gd name="connsiteY2" fmla="*/ 3775 h 10000"/>
                  <a:gd name="connsiteX3" fmla="*/ 9593 w 10000"/>
                  <a:gd name="connsiteY3" fmla="*/ 6342 h 10000"/>
                  <a:gd name="connsiteX4" fmla="*/ 9288 w 10000"/>
                  <a:gd name="connsiteY4" fmla="*/ 6671 h 10000"/>
                  <a:gd name="connsiteX5" fmla="*/ 7936 w 10000"/>
                  <a:gd name="connsiteY5" fmla="*/ 7315 h 10000"/>
                  <a:gd name="connsiteX6" fmla="*/ 6603 w 10000"/>
                  <a:gd name="connsiteY6" fmla="*/ 8427 h 10000"/>
                  <a:gd name="connsiteX7" fmla="*/ 2975 w 10000"/>
                  <a:gd name="connsiteY7" fmla="*/ 10000 h 10000"/>
                  <a:gd name="connsiteX8" fmla="*/ 418 w 10000"/>
                  <a:gd name="connsiteY8" fmla="*/ 10000 h 10000"/>
                  <a:gd name="connsiteX9" fmla="*/ 0 w 10000"/>
                  <a:gd name="connsiteY9" fmla="*/ 5004 h 10000"/>
                  <a:gd name="connsiteX10" fmla="*/ 209 w 10000"/>
                  <a:gd name="connsiteY10" fmla="*/ 1674 h 10000"/>
                  <a:gd name="connsiteX11" fmla="*/ 782 w 10000"/>
                  <a:gd name="connsiteY11" fmla="*/ 2415 h 10000"/>
                  <a:gd name="connsiteX12" fmla="*/ 1722 w 10000"/>
                  <a:gd name="connsiteY12" fmla="*/ 2137 h 10000"/>
                  <a:gd name="connsiteX13" fmla="*/ 3889 w 10000"/>
                  <a:gd name="connsiteY13" fmla="*/ 1026 h 10000"/>
                  <a:gd name="connsiteX14" fmla="*/ 6331 w 10000"/>
                  <a:gd name="connsiteY14" fmla="*/ 2503 h 10000"/>
                  <a:gd name="connsiteX15" fmla="*/ 6580 w 10000"/>
                  <a:gd name="connsiteY15" fmla="*/ 3790 h 10000"/>
                  <a:gd name="connsiteX16" fmla="*/ 6548 w 10000"/>
                  <a:gd name="connsiteY16" fmla="*/ 4077 h 10000"/>
                  <a:gd name="connsiteX17" fmla="*/ 7719 w 10000"/>
                  <a:gd name="connsiteY17" fmla="*/ 3951 h 10000"/>
                  <a:gd name="connsiteX18" fmla="*/ 8795 w 10000"/>
                  <a:gd name="connsiteY18" fmla="*/ 3154 h 10000"/>
                  <a:gd name="connsiteX19" fmla="*/ 8199 w 10000"/>
                  <a:gd name="connsiteY19" fmla="*/ 895 h 10000"/>
                  <a:gd name="connsiteX20" fmla="*/ 8644 w 10000"/>
                  <a:gd name="connsiteY20" fmla="*/ 5 h 10000"/>
                  <a:gd name="connsiteX0" fmla="*/ 8644 w 10000"/>
                  <a:gd name="connsiteY0" fmla="*/ 5 h 10000"/>
                  <a:gd name="connsiteX1" fmla="*/ 9581 w 10000"/>
                  <a:gd name="connsiteY1" fmla="*/ 1572 h 10000"/>
                  <a:gd name="connsiteX2" fmla="*/ 10000 w 10000"/>
                  <a:gd name="connsiteY2" fmla="*/ 3775 h 10000"/>
                  <a:gd name="connsiteX3" fmla="*/ 9593 w 10000"/>
                  <a:gd name="connsiteY3" fmla="*/ 6342 h 10000"/>
                  <a:gd name="connsiteX4" fmla="*/ 9288 w 10000"/>
                  <a:gd name="connsiteY4" fmla="*/ 6671 h 10000"/>
                  <a:gd name="connsiteX5" fmla="*/ 7936 w 10000"/>
                  <a:gd name="connsiteY5" fmla="*/ 7315 h 10000"/>
                  <a:gd name="connsiteX6" fmla="*/ 6603 w 10000"/>
                  <a:gd name="connsiteY6" fmla="*/ 8427 h 10000"/>
                  <a:gd name="connsiteX7" fmla="*/ 2975 w 10000"/>
                  <a:gd name="connsiteY7" fmla="*/ 10000 h 10000"/>
                  <a:gd name="connsiteX8" fmla="*/ 418 w 10000"/>
                  <a:gd name="connsiteY8" fmla="*/ 10000 h 10000"/>
                  <a:gd name="connsiteX9" fmla="*/ 0 w 10000"/>
                  <a:gd name="connsiteY9" fmla="*/ 5004 h 10000"/>
                  <a:gd name="connsiteX10" fmla="*/ 209 w 10000"/>
                  <a:gd name="connsiteY10" fmla="*/ 1674 h 10000"/>
                  <a:gd name="connsiteX11" fmla="*/ 782 w 10000"/>
                  <a:gd name="connsiteY11" fmla="*/ 2415 h 10000"/>
                  <a:gd name="connsiteX12" fmla="*/ 1722 w 10000"/>
                  <a:gd name="connsiteY12" fmla="*/ 2137 h 10000"/>
                  <a:gd name="connsiteX13" fmla="*/ 3889 w 10000"/>
                  <a:gd name="connsiteY13" fmla="*/ 1026 h 10000"/>
                  <a:gd name="connsiteX14" fmla="*/ 6331 w 10000"/>
                  <a:gd name="connsiteY14" fmla="*/ 2503 h 10000"/>
                  <a:gd name="connsiteX15" fmla="*/ 6580 w 10000"/>
                  <a:gd name="connsiteY15" fmla="*/ 3790 h 10000"/>
                  <a:gd name="connsiteX16" fmla="*/ 6548 w 10000"/>
                  <a:gd name="connsiteY16" fmla="*/ 4077 h 10000"/>
                  <a:gd name="connsiteX17" fmla="*/ 7719 w 10000"/>
                  <a:gd name="connsiteY17" fmla="*/ 3951 h 10000"/>
                  <a:gd name="connsiteX18" fmla="*/ 7942 w 10000"/>
                  <a:gd name="connsiteY18" fmla="*/ 3140 h 10000"/>
                  <a:gd name="connsiteX19" fmla="*/ 8199 w 10000"/>
                  <a:gd name="connsiteY19" fmla="*/ 895 h 10000"/>
                  <a:gd name="connsiteX20" fmla="*/ 8644 w 10000"/>
                  <a:gd name="connsiteY20" fmla="*/ 5 h 10000"/>
                  <a:gd name="connsiteX0" fmla="*/ 8644 w 10000"/>
                  <a:gd name="connsiteY0" fmla="*/ 62 h 10057"/>
                  <a:gd name="connsiteX1" fmla="*/ 9581 w 10000"/>
                  <a:gd name="connsiteY1" fmla="*/ 1629 h 10057"/>
                  <a:gd name="connsiteX2" fmla="*/ 10000 w 10000"/>
                  <a:gd name="connsiteY2" fmla="*/ 3832 h 10057"/>
                  <a:gd name="connsiteX3" fmla="*/ 9593 w 10000"/>
                  <a:gd name="connsiteY3" fmla="*/ 6399 h 10057"/>
                  <a:gd name="connsiteX4" fmla="*/ 9288 w 10000"/>
                  <a:gd name="connsiteY4" fmla="*/ 6728 h 10057"/>
                  <a:gd name="connsiteX5" fmla="*/ 7936 w 10000"/>
                  <a:gd name="connsiteY5" fmla="*/ 7372 h 10057"/>
                  <a:gd name="connsiteX6" fmla="*/ 6603 w 10000"/>
                  <a:gd name="connsiteY6" fmla="*/ 8484 h 10057"/>
                  <a:gd name="connsiteX7" fmla="*/ 2975 w 10000"/>
                  <a:gd name="connsiteY7" fmla="*/ 10057 h 10057"/>
                  <a:gd name="connsiteX8" fmla="*/ 418 w 10000"/>
                  <a:gd name="connsiteY8" fmla="*/ 10057 h 10057"/>
                  <a:gd name="connsiteX9" fmla="*/ 0 w 10000"/>
                  <a:gd name="connsiteY9" fmla="*/ 5061 h 10057"/>
                  <a:gd name="connsiteX10" fmla="*/ 209 w 10000"/>
                  <a:gd name="connsiteY10" fmla="*/ 1731 h 10057"/>
                  <a:gd name="connsiteX11" fmla="*/ 782 w 10000"/>
                  <a:gd name="connsiteY11" fmla="*/ 2472 h 10057"/>
                  <a:gd name="connsiteX12" fmla="*/ 1722 w 10000"/>
                  <a:gd name="connsiteY12" fmla="*/ 2194 h 10057"/>
                  <a:gd name="connsiteX13" fmla="*/ 3889 w 10000"/>
                  <a:gd name="connsiteY13" fmla="*/ 1083 h 10057"/>
                  <a:gd name="connsiteX14" fmla="*/ 6331 w 10000"/>
                  <a:gd name="connsiteY14" fmla="*/ 2560 h 10057"/>
                  <a:gd name="connsiteX15" fmla="*/ 6580 w 10000"/>
                  <a:gd name="connsiteY15" fmla="*/ 3847 h 10057"/>
                  <a:gd name="connsiteX16" fmla="*/ 6548 w 10000"/>
                  <a:gd name="connsiteY16" fmla="*/ 4134 h 10057"/>
                  <a:gd name="connsiteX17" fmla="*/ 7719 w 10000"/>
                  <a:gd name="connsiteY17" fmla="*/ 4008 h 10057"/>
                  <a:gd name="connsiteX18" fmla="*/ 7942 w 10000"/>
                  <a:gd name="connsiteY18" fmla="*/ 3197 h 10057"/>
                  <a:gd name="connsiteX19" fmla="*/ 7452 w 10000"/>
                  <a:gd name="connsiteY19" fmla="*/ 328 h 10057"/>
                  <a:gd name="connsiteX20" fmla="*/ 8644 w 10000"/>
                  <a:gd name="connsiteY20" fmla="*/ 62 h 10057"/>
                  <a:gd name="connsiteX0" fmla="*/ 8644 w 10000"/>
                  <a:gd name="connsiteY0" fmla="*/ 62 h 10057"/>
                  <a:gd name="connsiteX1" fmla="*/ 9581 w 10000"/>
                  <a:gd name="connsiteY1" fmla="*/ 1629 h 10057"/>
                  <a:gd name="connsiteX2" fmla="*/ 10000 w 10000"/>
                  <a:gd name="connsiteY2" fmla="*/ 3832 h 10057"/>
                  <a:gd name="connsiteX3" fmla="*/ 9593 w 10000"/>
                  <a:gd name="connsiteY3" fmla="*/ 6399 h 10057"/>
                  <a:gd name="connsiteX4" fmla="*/ 9288 w 10000"/>
                  <a:gd name="connsiteY4" fmla="*/ 6728 h 10057"/>
                  <a:gd name="connsiteX5" fmla="*/ 7936 w 10000"/>
                  <a:gd name="connsiteY5" fmla="*/ 7372 h 10057"/>
                  <a:gd name="connsiteX6" fmla="*/ 6603 w 10000"/>
                  <a:gd name="connsiteY6" fmla="*/ 8484 h 10057"/>
                  <a:gd name="connsiteX7" fmla="*/ 2975 w 10000"/>
                  <a:gd name="connsiteY7" fmla="*/ 10057 h 10057"/>
                  <a:gd name="connsiteX8" fmla="*/ 418 w 10000"/>
                  <a:gd name="connsiteY8" fmla="*/ 10057 h 10057"/>
                  <a:gd name="connsiteX9" fmla="*/ 0 w 10000"/>
                  <a:gd name="connsiteY9" fmla="*/ 5061 h 10057"/>
                  <a:gd name="connsiteX10" fmla="*/ 209 w 10000"/>
                  <a:gd name="connsiteY10" fmla="*/ 1731 h 10057"/>
                  <a:gd name="connsiteX11" fmla="*/ 782 w 10000"/>
                  <a:gd name="connsiteY11" fmla="*/ 2472 h 10057"/>
                  <a:gd name="connsiteX12" fmla="*/ 1722 w 10000"/>
                  <a:gd name="connsiteY12" fmla="*/ 2194 h 10057"/>
                  <a:gd name="connsiteX13" fmla="*/ 3889 w 10000"/>
                  <a:gd name="connsiteY13" fmla="*/ 1083 h 10057"/>
                  <a:gd name="connsiteX14" fmla="*/ 6331 w 10000"/>
                  <a:gd name="connsiteY14" fmla="*/ 2560 h 10057"/>
                  <a:gd name="connsiteX15" fmla="*/ 6580 w 10000"/>
                  <a:gd name="connsiteY15" fmla="*/ 3847 h 10057"/>
                  <a:gd name="connsiteX16" fmla="*/ 6548 w 10000"/>
                  <a:gd name="connsiteY16" fmla="*/ 4134 h 10057"/>
                  <a:gd name="connsiteX17" fmla="*/ 7719 w 10000"/>
                  <a:gd name="connsiteY17" fmla="*/ 4008 h 10057"/>
                  <a:gd name="connsiteX18" fmla="*/ 7690 w 10000"/>
                  <a:gd name="connsiteY18" fmla="*/ 2847 h 10057"/>
                  <a:gd name="connsiteX19" fmla="*/ 7452 w 10000"/>
                  <a:gd name="connsiteY19" fmla="*/ 328 h 10057"/>
                  <a:gd name="connsiteX20" fmla="*/ 8644 w 10000"/>
                  <a:gd name="connsiteY20" fmla="*/ 62 h 10057"/>
                  <a:gd name="connsiteX0" fmla="*/ 8644 w 10000"/>
                  <a:gd name="connsiteY0" fmla="*/ 62 h 10057"/>
                  <a:gd name="connsiteX1" fmla="*/ 9581 w 10000"/>
                  <a:gd name="connsiteY1" fmla="*/ 1629 h 10057"/>
                  <a:gd name="connsiteX2" fmla="*/ 10000 w 10000"/>
                  <a:gd name="connsiteY2" fmla="*/ 3832 h 10057"/>
                  <a:gd name="connsiteX3" fmla="*/ 9593 w 10000"/>
                  <a:gd name="connsiteY3" fmla="*/ 6399 h 10057"/>
                  <a:gd name="connsiteX4" fmla="*/ 9288 w 10000"/>
                  <a:gd name="connsiteY4" fmla="*/ 6728 h 10057"/>
                  <a:gd name="connsiteX5" fmla="*/ 7936 w 10000"/>
                  <a:gd name="connsiteY5" fmla="*/ 7372 h 10057"/>
                  <a:gd name="connsiteX6" fmla="*/ 6603 w 10000"/>
                  <a:gd name="connsiteY6" fmla="*/ 8484 h 10057"/>
                  <a:gd name="connsiteX7" fmla="*/ 2975 w 10000"/>
                  <a:gd name="connsiteY7" fmla="*/ 10057 h 10057"/>
                  <a:gd name="connsiteX8" fmla="*/ 418 w 10000"/>
                  <a:gd name="connsiteY8" fmla="*/ 10057 h 10057"/>
                  <a:gd name="connsiteX9" fmla="*/ 0 w 10000"/>
                  <a:gd name="connsiteY9" fmla="*/ 5061 h 10057"/>
                  <a:gd name="connsiteX10" fmla="*/ 209 w 10000"/>
                  <a:gd name="connsiteY10" fmla="*/ 1731 h 10057"/>
                  <a:gd name="connsiteX11" fmla="*/ 782 w 10000"/>
                  <a:gd name="connsiteY11" fmla="*/ 2472 h 10057"/>
                  <a:gd name="connsiteX12" fmla="*/ 1722 w 10000"/>
                  <a:gd name="connsiteY12" fmla="*/ 2194 h 10057"/>
                  <a:gd name="connsiteX13" fmla="*/ 3889 w 10000"/>
                  <a:gd name="connsiteY13" fmla="*/ 1083 h 10057"/>
                  <a:gd name="connsiteX14" fmla="*/ 6331 w 10000"/>
                  <a:gd name="connsiteY14" fmla="*/ 2560 h 10057"/>
                  <a:gd name="connsiteX15" fmla="*/ 6580 w 10000"/>
                  <a:gd name="connsiteY15" fmla="*/ 3847 h 10057"/>
                  <a:gd name="connsiteX16" fmla="*/ 6548 w 10000"/>
                  <a:gd name="connsiteY16" fmla="*/ 4134 h 10057"/>
                  <a:gd name="connsiteX17" fmla="*/ 7518 w 10000"/>
                  <a:gd name="connsiteY17" fmla="*/ 4072 h 10057"/>
                  <a:gd name="connsiteX18" fmla="*/ 7690 w 10000"/>
                  <a:gd name="connsiteY18" fmla="*/ 2847 h 10057"/>
                  <a:gd name="connsiteX19" fmla="*/ 7452 w 10000"/>
                  <a:gd name="connsiteY19" fmla="*/ 328 h 10057"/>
                  <a:gd name="connsiteX20" fmla="*/ 8644 w 10000"/>
                  <a:gd name="connsiteY20" fmla="*/ 62 h 10057"/>
                  <a:gd name="connsiteX0" fmla="*/ 8644 w 10000"/>
                  <a:gd name="connsiteY0" fmla="*/ 62 h 10057"/>
                  <a:gd name="connsiteX1" fmla="*/ 9581 w 10000"/>
                  <a:gd name="connsiteY1" fmla="*/ 1629 h 10057"/>
                  <a:gd name="connsiteX2" fmla="*/ 10000 w 10000"/>
                  <a:gd name="connsiteY2" fmla="*/ 3832 h 10057"/>
                  <a:gd name="connsiteX3" fmla="*/ 9593 w 10000"/>
                  <a:gd name="connsiteY3" fmla="*/ 6399 h 10057"/>
                  <a:gd name="connsiteX4" fmla="*/ 9288 w 10000"/>
                  <a:gd name="connsiteY4" fmla="*/ 6728 h 10057"/>
                  <a:gd name="connsiteX5" fmla="*/ 7936 w 10000"/>
                  <a:gd name="connsiteY5" fmla="*/ 7372 h 10057"/>
                  <a:gd name="connsiteX6" fmla="*/ 6603 w 10000"/>
                  <a:gd name="connsiteY6" fmla="*/ 8484 h 10057"/>
                  <a:gd name="connsiteX7" fmla="*/ 2975 w 10000"/>
                  <a:gd name="connsiteY7" fmla="*/ 10057 h 10057"/>
                  <a:gd name="connsiteX8" fmla="*/ 418 w 10000"/>
                  <a:gd name="connsiteY8" fmla="*/ 10057 h 10057"/>
                  <a:gd name="connsiteX9" fmla="*/ 0 w 10000"/>
                  <a:gd name="connsiteY9" fmla="*/ 5061 h 10057"/>
                  <a:gd name="connsiteX10" fmla="*/ 209 w 10000"/>
                  <a:gd name="connsiteY10" fmla="*/ 1731 h 10057"/>
                  <a:gd name="connsiteX11" fmla="*/ 782 w 10000"/>
                  <a:gd name="connsiteY11" fmla="*/ 2472 h 10057"/>
                  <a:gd name="connsiteX12" fmla="*/ 1722 w 10000"/>
                  <a:gd name="connsiteY12" fmla="*/ 2194 h 10057"/>
                  <a:gd name="connsiteX13" fmla="*/ 3889 w 10000"/>
                  <a:gd name="connsiteY13" fmla="*/ 1083 h 10057"/>
                  <a:gd name="connsiteX14" fmla="*/ 6331 w 10000"/>
                  <a:gd name="connsiteY14" fmla="*/ 2560 h 10057"/>
                  <a:gd name="connsiteX15" fmla="*/ 6580 w 10000"/>
                  <a:gd name="connsiteY15" fmla="*/ 3847 h 10057"/>
                  <a:gd name="connsiteX16" fmla="*/ 6548 w 10000"/>
                  <a:gd name="connsiteY16" fmla="*/ 4134 h 10057"/>
                  <a:gd name="connsiteX17" fmla="*/ 7518 w 10000"/>
                  <a:gd name="connsiteY17" fmla="*/ 4072 h 10057"/>
                  <a:gd name="connsiteX18" fmla="*/ 7690 w 10000"/>
                  <a:gd name="connsiteY18" fmla="*/ 2847 h 10057"/>
                  <a:gd name="connsiteX19" fmla="*/ 7452 w 10000"/>
                  <a:gd name="connsiteY19" fmla="*/ 328 h 10057"/>
                  <a:gd name="connsiteX20" fmla="*/ 8644 w 10000"/>
                  <a:gd name="connsiteY20" fmla="*/ 62 h 10057"/>
                  <a:gd name="connsiteX0" fmla="*/ 8644 w 10000"/>
                  <a:gd name="connsiteY0" fmla="*/ 62 h 10057"/>
                  <a:gd name="connsiteX1" fmla="*/ 9581 w 10000"/>
                  <a:gd name="connsiteY1" fmla="*/ 1629 h 10057"/>
                  <a:gd name="connsiteX2" fmla="*/ 10000 w 10000"/>
                  <a:gd name="connsiteY2" fmla="*/ 3832 h 10057"/>
                  <a:gd name="connsiteX3" fmla="*/ 9593 w 10000"/>
                  <a:gd name="connsiteY3" fmla="*/ 6399 h 10057"/>
                  <a:gd name="connsiteX4" fmla="*/ 9284 w 10000"/>
                  <a:gd name="connsiteY4" fmla="*/ 6586 h 10057"/>
                  <a:gd name="connsiteX5" fmla="*/ 7936 w 10000"/>
                  <a:gd name="connsiteY5" fmla="*/ 7372 h 10057"/>
                  <a:gd name="connsiteX6" fmla="*/ 6603 w 10000"/>
                  <a:gd name="connsiteY6" fmla="*/ 8484 h 10057"/>
                  <a:gd name="connsiteX7" fmla="*/ 2975 w 10000"/>
                  <a:gd name="connsiteY7" fmla="*/ 10057 h 10057"/>
                  <a:gd name="connsiteX8" fmla="*/ 418 w 10000"/>
                  <a:gd name="connsiteY8" fmla="*/ 10057 h 10057"/>
                  <a:gd name="connsiteX9" fmla="*/ 0 w 10000"/>
                  <a:gd name="connsiteY9" fmla="*/ 5061 h 10057"/>
                  <a:gd name="connsiteX10" fmla="*/ 209 w 10000"/>
                  <a:gd name="connsiteY10" fmla="*/ 1731 h 10057"/>
                  <a:gd name="connsiteX11" fmla="*/ 782 w 10000"/>
                  <a:gd name="connsiteY11" fmla="*/ 2472 h 10057"/>
                  <a:gd name="connsiteX12" fmla="*/ 1722 w 10000"/>
                  <a:gd name="connsiteY12" fmla="*/ 2194 h 10057"/>
                  <a:gd name="connsiteX13" fmla="*/ 3889 w 10000"/>
                  <a:gd name="connsiteY13" fmla="*/ 1083 h 10057"/>
                  <a:gd name="connsiteX14" fmla="*/ 6331 w 10000"/>
                  <a:gd name="connsiteY14" fmla="*/ 2560 h 10057"/>
                  <a:gd name="connsiteX15" fmla="*/ 6580 w 10000"/>
                  <a:gd name="connsiteY15" fmla="*/ 3847 h 10057"/>
                  <a:gd name="connsiteX16" fmla="*/ 6548 w 10000"/>
                  <a:gd name="connsiteY16" fmla="*/ 4134 h 10057"/>
                  <a:gd name="connsiteX17" fmla="*/ 7518 w 10000"/>
                  <a:gd name="connsiteY17" fmla="*/ 4072 h 10057"/>
                  <a:gd name="connsiteX18" fmla="*/ 7690 w 10000"/>
                  <a:gd name="connsiteY18" fmla="*/ 2847 h 10057"/>
                  <a:gd name="connsiteX19" fmla="*/ 7452 w 10000"/>
                  <a:gd name="connsiteY19" fmla="*/ 328 h 10057"/>
                  <a:gd name="connsiteX20" fmla="*/ 8644 w 10000"/>
                  <a:gd name="connsiteY20" fmla="*/ 62 h 10057"/>
                  <a:gd name="connsiteX0" fmla="*/ 8644 w 10000"/>
                  <a:gd name="connsiteY0" fmla="*/ 62 h 10057"/>
                  <a:gd name="connsiteX1" fmla="*/ 9581 w 10000"/>
                  <a:gd name="connsiteY1" fmla="*/ 1629 h 10057"/>
                  <a:gd name="connsiteX2" fmla="*/ 10000 w 10000"/>
                  <a:gd name="connsiteY2" fmla="*/ 3832 h 10057"/>
                  <a:gd name="connsiteX3" fmla="*/ 9593 w 10000"/>
                  <a:gd name="connsiteY3" fmla="*/ 6399 h 10057"/>
                  <a:gd name="connsiteX4" fmla="*/ 8600 w 10000"/>
                  <a:gd name="connsiteY4" fmla="*/ 6805 h 10057"/>
                  <a:gd name="connsiteX5" fmla="*/ 7936 w 10000"/>
                  <a:gd name="connsiteY5" fmla="*/ 7372 h 10057"/>
                  <a:gd name="connsiteX6" fmla="*/ 6603 w 10000"/>
                  <a:gd name="connsiteY6" fmla="*/ 8484 h 10057"/>
                  <a:gd name="connsiteX7" fmla="*/ 2975 w 10000"/>
                  <a:gd name="connsiteY7" fmla="*/ 10057 h 10057"/>
                  <a:gd name="connsiteX8" fmla="*/ 418 w 10000"/>
                  <a:gd name="connsiteY8" fmla="*/ 10057 h 10057"/>
                  <a:gd name="connsiteX9" fmla="*/ 0 w 10000"/>
                  <a:gd name="connsiteY9" fmla="*/ 5061 h 10057"/>
                  <a:gd name="connsiteX10" fmla="*/ 209 w 10000"/>
                  <a:gd name="connsiteY10" fmla="*/ 1731 h 10057"/>
                  <a:gd name="connsiteX11" fmla="*/ 782 w 10000"/>
                  <a:gd name="connsiteY11" fmla="*/ 2472 h 10057"/>
                  <a:gd name="connsiteX12" fmla="*/ 1722 w 10000"/>
                  <a:gd name="connsiteY12" fmla="*/ 2194 h 10057"/>
                  <a:gd name="connsiteX13" fmla="*/ 3889 w 10000"/>
                  <a:gd name="connsiteY13" fmla="*/ 1083 h 10057"/>
                  <a:gd name="connsiteX14" fmla="*/ 6331 w 10000"/>
                  <a:gd name="connsiteY14" fmla="*/ 2560 h 10057"/>
                  <a:gd name="connsiteX15" fmla="*/ 6580 w 10000"/>
                  <a:gd name="connsiteY15" fmla="*/ 3847 h 10057"/>
                  <a:gd name="connsiteX16" fmla="*/ 6548 w 10000"/>
                  <a:gd name="connsiteY16" fmla="*/ 4134 h 10057"/>
                  <a:gd name="connsiteX17" fmla="*/ 7518 w 10000"/>
                  <a:gd name="connsiteY17" fmla="*/ 4072 h 10057"/>
                  <a:gd name="connsiteX18" fmla="*/ 7690 w 10000"/>
                  <a:gd name="connsiteY18" fmla="*/ 2847 h 10057"/>
                  <a:gd name="connsiteX19" fmla="*/ 7452 w 10000"/>
                  <a:gd name="connsiteY19" fmla="*/ 328 h 10057"/>
                  <a:gd name="connsiteX20" fmla="*/ 8644 w 10000"/>
                  <a:gd name="connsiteY20" fmla="*/ 62 h 10057"/>
                  <a:gd name="connsiteX0" fmla="*/ 8644 w 10000"/>
                  <a:gd name="connsiteY0" fmla="*/ 62 h 10057"/>
                  <a:gd name="connsiteX1" fmla="*/ 9581 w 10000"/>
                  <a:gd name="connsiteY1" fmla="*/ 1629 h 10057"/>
                  <a:gd name="connsiteX2" fmla="*/ 10000 w 10000"/>
                  <a:gd name="connsiteY2" fmla="*/ 3832 h 10057"/>
                  <a:gd name="connsiteX3" fmla="*/ 9593 w 10000"/>
                  <a:gd name="connsiteY3" fmla="*/ 6399 h 10057"/>
                  <a:gd name="connsiteX4" fmla="*/ 8600 w 10000"/>
                  <a:gd name="connsiteY4" fmla="*/ 6805 h 10057"/>
                  <a:gd name="connsiteX5" fmla="*/ 7746 w 10000"/>
                  <a:gd name="connsiteY5" fmla="*/ 7863 h 10057"/>
                  <a:gd name="connsiteX6" fmla="*/ 6603 w 10000"/>
                  <a:gd name="connsiteY6" fmla="*/ 8484 h 10057"/>
                  <a:gd name="connsiteX7" fmla="*/ 2975 w 10000"/>
                  <a:gd name="connsiteY7" fmla="*/ 10057 h 10057"/>
                  <a:gd name="connsiteX8" fmla="*/ 418 w 10000"/>
                  <a:gd name="connsiteY8" fmla="*/ 10057 h 10057"/>
                  <a:gd name="connsiteX9" fmla="*/ 0 w 10000"/>
                  <a:gd name="connsiteY9" fmla="*/ 5061 h 10057"/>
                  <a:gd name="connsiteX10" fmla="*/ 209 w 10000"/>
                  <a:gd name="connsiteY10" fmla="*/ 1731 h 10057"/>
                  <a:gd name="connsiteX11" fmla="*/ 782 w 10000"/>
                  <a:gd name="connsiteY11" fmla="*/ 2472 h 10057"/>
                  <a:gd name="connsiteX12" fmla="*/ 1722 w 10000"/>
                  <a:gd name="connsiteY12" fmla="*/ 2194 h 10057"/>
                  <a:gd name="connsiteX13" fmla="*/ 3889 w 10000"/>
                  <a:gd name="connsiteY13" fmla="*/ 1083 h 10057"/>
                  <a:gd name="connsiteX14" fmla="*/ 6331 w 10000"/>
                  <a:gd name="connsiteY14" fmla="*/ 2560 h 10057"/>
                  <a:gd name="connsiteX15" fmla="*/ 6580 w 10000"/>
                  <a:gd name="connsiteY15" fmla="*/ 3847 h 10057"/>
                  <a:gd name="connsiteX16" fmla="*/ 6548 w 10000"/>
                  <a:gd name="connsiteY16" fmla="*/ 4134 h 10057"/>
                  <a:gd name="connsiteX17" fmla="*/ 7518 w 10000"/>
                  <a:gd name="connsiteY17" fmla="*/ 4072 h 10057"/>
                  <a:gd name="connsiteX18" fmla="*/ 7690 w 10000"/>
                  <a:gd name="connsiteY18" fmla="*/ 2847 h 10057"/>
                  <a:gd name="connsiteX19" fmla="*/ 7452 w 10000"/>
                  <a:gd name="connsiteY19" fmla="*/ 328 h 10057"/>
                  <a:gd name="connsiteX20" fmla="*/ 8644 w 10000"/>
                  <a:gd name="connsiteY20" fmla="*/ 62 h 10057"/>
                  <a:gd name="connsiteX0" fmla="*/ 8644 w 10000"/>
                  <a:gd name="connsiteY0" fmla="*/ 62 h 10057"/>
                  <a:gd name="connsiteX1" fmla="*/ 9581 w 10000"/>
                  <a:gd name="connsiteY1" fmla="*/ 1629 h 10057"/>
                  <a:gd name="connsiteX2" fmla="*/ 10000 w 10000"/>
                  <a:gd name="connsiteY2" fmla="*/ 3832 h 10057"/>
                  <a:gd name="connsiteX3" fmla="*/ 9022 w 10000"/>
                  <a:gd name="connsiteY3" fmla="*/ 6295 h 10057"/>
                  <a:gd name="connsiteX4" fmla="*/ 8600 w 10000"/>
                  <a:gd name="connsiteY4" fmla="*/ 6805 h 10057"/>
                  <a:gd name="connsiteX5" fmla="*/ 7746 w 10000"/>
                  <a:gd name="connsiteY5" fmla="*/ 7863 h 10057"/>
                  <a:gd name="connsiteX6" fmla="*/ 6603 w 10000"/>
                  <a:gd name="connsiteY6" fmla="*/ 8484 h 10057"/>
                  <a:gd name="connsiteX7" fmla="*/ 2975 w 10000"/>
                  <a:gd name="connsiteY7" fmla="*/ 10057 h 10057"/>
                  <a:gd name="connsiteX8" fmla="*/ 418 w 10000"/>
                  <a:gd name="connsiteY8" fmla="*/ 10057 h 10057"/>
                  <a:gd name="connsiteX9" fmla="*/ 0 w 10000"/>
                  <a:gd name="connsiteY9" fmla="*/ 5061 h 10057"/>
                  <a:gd name="connsiteX10" fmla="*/ 209 w 10000"/>
                  <a:gd name="connsiteY10" fmla="*/ 1731 h 10057"/>
                  <a:gd name="connsiteX11" fmla="*/ 782 w 10000"/>
                  <a:gd name="connsiteY11" fmla="*/ 2472 h 10057"/>
                  <a:gd name="connsiteX12" fmla="*/ 1722 w 10000"/>
                  <a:gd name="connsiteY12" fmla="*/ 2194 h 10057"/>
                  <a:gd name="connsiteX13" fmla="*/ 3889 w 10000"/>
                  <a:gd name="connsiteY13" fmla="*/ 1083 h 10057"/>
                  <a:gd name="connsiteX14" fmla="*/ 6331 w 10000"/>
                  <a:gd name="connsiteY14" fmla="*/ 2560 h 10057"/>
                  <a:gd name="connsiteX15" fmla="*/ 6580 w 10000"/>
                  <a:gd name="connsiteY15" fmla="*/ 3847 h 10057"/>
                  <a:gd name="connsiteX16" fmla="*/ 6548 w 10000"/>
                  <a:gd name="connsiteY16" fmla="*/ 4134 h 10057"/>
                  <a:gd name="connsiteX17" fmla="*/ 7518 w 10000"/>
                  <a:gd name="connsiteY17" fmla="*/ 4072 h 10057"/>
                  <a:gd name="connsiteX18" fmla="*/ 7690 w 10000"/>
                  <a:gd name="connsiteY18" fmla="*/ 2847 h 10057"/>
                  <a:gd name="connsiteX19" fmla="*/ 7452 w 10000"/>
                  <a:gd name="connsiteY19" fmla="*/ 328 h 10057"/>
                  <a:gd name="connsiteX20" fmla="*/ 8644 w 10000"/>
                  <a:gd name="connsiteY20" fmla="*/ 62 h 10057"/>
                  <a:gd name="connsiteX0" fmla="*/ 8644 w 9591"/>
                  <a:gd name="connsiteY0" fmla="*/ 62 h 10057"/>
                  <a:gd name="connsiteX1" fmla="*/ 9581 w 9591"/>
                  <a:gd name="connsiteY1" fmla="*/ 1629 h 10057"/>
                  <a:gd name="connsiteX2" fmla="*/ 9235 w 9591"/>
                  <a:gd name="connsiteY2" fmla="*/ 4077 h 10057"/>
                  <a:gd name="connsiteX3" fmla="*/ 9022 w 9591"/>
                  <a:gd name="connsiteY3" fmla="*/ 6295 h 10057"/>
                  <a:gd name="connsiteX4" fmla="*/ 8600 w 9591"/>
                  <a:gd name="connsiteY4" fmla="*/ 6805 h 10057"/>
                  <a:gd name="connsiteX5" fmla="*/ 7746 w 9591"/>
                  <a:gd name="connsiteY5" fmla="*/ 7863 h 10057"/>
                  <a:gd name="connsiteX6" fmla="*/ 6603 w 9591"/>
                  <a:gd name="connsiteY6" fmla="*/ 8484 h 10057"/>
                  <a:gd name="connsiteX7" fmla="*/ 2975 w 9591"/>
                  <a:gd name="connsiteY7" fmla="*/ 10057 h 10057"/>
                  <a:gd name="connsiteX8" fmla="*/ 418 w 9591"/>
                  <a:gd name="connsiteY8" fmla="*/ 10057 h 10057"/>
                  <a:gd name="connsiteX9" fmla="*/ 0 w 9591"/>
                  <a:gd name="connsiteY9" fmla="*/ 5061 h 10057"/>
                  <a:gd name="connsiteX10" fmla="*/ 209 w 9591"/>
                  <a:gd name="connsiteY10" fmla="*/ 1731 h 10057"/>
                  <a:gd name="connsiteX11" fmla="*/ 782 w 9591"/>
                  <a:gd name="connsiteY11" fmla="*/ 2472 h 10057"/>
                  <a:gd name="connsiteX12" fmla="*/ 1722 w 9591"/>
                  <a:gd name="connsiteY12" fmla="*/ 2194 h 10057"/>
                  <a:gd name="connsiteX13" fmla="*/ 3889 w 9591"/>
                  <a:gd name="connsiteY13" fmla="*/ 1083 h 10057"/>
                  <a:gd name="connsiteX14" fmla="*/ 6331 w 9591"/>
                  <a:gd name="connsiteY14" fmla="*/ 2560 h 10057"/>
                  <a:gd name="connsiteX15" fmla="*/ 6580 w 9591"/>
                  <a:gd name="connsiteY15" fmla="*/ 3847 h 10057"/>
                  <a:gd name="connsiteX16" fmla="*/ 6548 w 9591"/>
                  <a:gd name="connsiteY16" fmla="*/ 4134 h 10057"/>
                  <a:gd name="connsiteX17" fmla="*/ 7518 w 9591"/>
                  <a:gd name="connsiteY17" fmla="*/ 4072 h 10057"/>
                  <a:gd name="connsiteX18" fmla="*/ 7690 w 9591"/>
                  <a:gd name="connsiteY18" fmla="*/ 2847 h 10057"/>
                  <a:gd name="connsiteX19" fmla="*/ 7452 w 9591"/>
                  <a:gd name="connsiteY19" fmla="*/ 328 h 10057"/>
                  <a:gd name="connsiteX20" fmla="*/ 8644 w 9591"/>
                  <a:gd name="connsiteY20" fmla="*/ 62 h 10057"/>
                  <a:gd name="connsiteX0" fmla="*/ 9013 w 9629"/>
                  <a:gd name="connsiteY0" fmla="*/ 62 h 10000"/>
                  <a:gd name="connsiteX1" fmla="*/ 9402 w 9629"/>
                  <a:gd name="connsiteY1" fmla="*/ 1799 h 10000"/>
                  <a:gd name="connsiteX2" fmla="*/ 9629 w 9629"/>
                  <a:gd name="connsiteY2" fmla="*/ 4054 h 10000"/>
                  <a:gd name="connsiteX3" fmla="*/ 9407 w 9629"/>
                  <a:gd name="connsiteY3" fmla="*/ 6259 h 10000"/>
                  <a:gd name="connsiteX4" fmla="*/ 8967 w 9629"/>
                  <a:gd name="connsiteY4" fmla="*/ 6766 h 10000"/>
                  <a:gd name="connsiteX5" fmla="*/ 8076 w 9629"/>
                  <a:gd name="connsiteY5" fmla="*/ 7818 h 10000"/>
                  <a:gd name="connsiteX6" fmla="*/ 6885 w 9629"/>
                  <a:gd name="connsiteY6" fmla="*/ 8436 h 10000"/>
                  <a:gd name="connsiteX7" fmla="*/ 3102 w 9629"/>
                  <a:gd name="connsiteY7" fmla="*/ 10000 h 10000"/>
                  <a:gd name="connsiteX8" fmla="*/ 436 w 9629"/>
                  <a:gd name="connsiteY8" fmla="*/ 10000 h 10000"/>
                  <a:gd name="connsiteX9" fmla="*/ 0 w 9629"/>
                  <a:gd name="connsiteY9" fmla="*/ 5032 h 10000"/>
                  <a:gd name="connsiteX10" fmla="*/ 218 w 9629"/>
                  <a:gd name="connsiteY10" fmla="*/ 1721 h 10000"/>
                  <a:gd name="connsiteX11" fmla="*/ 815 w 9629"/>
                  <a:gd name="connsiteY11" fmla="*/ 2458 h 10000"/>
                  <a:gd name="connsiteX12" fmla="*/ 1795 w 9629"/>
                  <a:gd name="connsiteY12" fmla="*/ 2182 h 10000"/>
                  <a:gd name="connsiteX13" fmla="*/ 4055 w 9629"/>
                  <a:gd name="connsiteY13" fmla="*/ 1077 h 10000"/>
                  <a:gd name="connsiteX14" fmla="*/ 6601 w 9629"/>
                  <a:gd name="connsiteY14" fmla="*/ 2545 h 10000"/>
                  <a:gd name="connsiteX15" fmla="*/ 6861 w 9629"/>
                  <a:gd name="connsiteY15" fmla="*/ 3825 h 10000"/>
                  <a:gd name="connsiteX16" fmla="*/ 6827 w 9629"/>
                  <a:gd name="connsiteY16" fmla="*/ 4111 h 10000"/>
                  <a:gd name="connsiteX17" fmla="*/ 7839 w 9629"/>
                  <a:gd name="connsiteY17" fmla="*/ 4049 h 10000"/>
                  <a:gd name="connsiteX18" fmla="*/ 8018 w 9629"/>
                  <a:gd name="connsiteY18" fmla="*/ 2831 h 10000"/>
                  <a:gd name="connsiteX19" fmla="*/ 7770 w 9629"/>
                  <a:gd name="connsiteY19" fmla="*/ 326 h 10000"/>
                  <a:gd name="connsiteX20" fmla="*/ 9013 w 9629"/>
                  <a:gd name="connsiteY20" fmla="*/ 62 h 10000"/>
                  <a:gd name="connsiteX0" fmla="*/ 9058 w 10000"/>
                  <a:gd name="connsiteY0" fmla="*/ 207 h 9914"/>
                  <a:gd name="connsiteX1" fmla="*/ 9764 w 10000"/>
                  <a:gd name="connsiteY1" fmla="*/ 1713 h 9914"/>
                  <a:gd name="connsiteX2" fmla="*/ 10000 w 10000"/>
                  <a:gd name="connsiteY2" fmla="*/ 3968 h 9914"/>
                  <a:gd name="connsiteX3" fmla="*/ 9769 w 10000"/>
                  <a:gd name="connsiteY3" fmla="*/ 6173 h 9914"/>
                  <a:gd name="connsiteX4" fmla="*/ 9312 w 10000"/>
                  <a:gd name="connsiteY4" fmla="*/ 6680 h 9914"/>
                  <a:gd name="connsiteX5" fmla="*/ 8387 w 10000"/>
                  <a:gd name="connsiteY5" fmla="*/ 7732 h 9914"/>
                  <a:gd name="connsiteX6" fmla="*/ 7150 w 10000"/>
                  <a:gd name="connsiteY6" fmla="*/ 8350 h 9914"/>
                  <a:gd name="connsiteX7" fmla="*/ 3222 w 10000"/>
                  <a:gd name="connsiteY7" fmla="*/ 9914 h 9914"/>
                  <a:gd name="connsiteX8" fmla="*/ 453 w 10000"/>
                  <a:gd name="connsiteY8" fmla="*/ 9914 h 9914"/>
                  <a:gd name="connsiteX9" fmla="*/ 0 w 10000"/>
                  <a:gd name="connsiteY9" fmla="*/ 4946 h 9914"/>
                  <a:gd name="connsiteX10" fmla="*/ 226 w 10000"/>
                  <a:gd name="connsiteY10" fmla="*/ 1635 h 9914"/>
                  <a:gd name="connsiteX11" fmla="*/ 846 w 10000"/>
                  <a:gd name="connsiteY11" fmla="*/ 2372 h 9914"/>
                  <a:gd name="connsiteX12" fmla="*/ 1864 w 10000"/>
                  <a:gd name="connsiteY12" fmla="*/ 2096 h 9914"/>
                  <a:gd name="connsiteX13" fmla="*/ 4211 w 10000"/>
                  <a:gd name="connsiteY13" fmla="*/ 991 h 9914"/>
                  <a:gd name="connsiteX14" fmla="*/ 6855 w 10000"/>
                  <a:gd name="connsiteY14" fmla="*/ 2459 h 9914"/>
                  <a:gd name="connsiteX15" fmla="*/ 7125 w 10000"/>
                  <a:gd name="connsiteY15" fmla="*/ 3739 h 9914"/>
                  <a:gd name="connsiteX16" fmla="*/ 7090 w 10000"/>
                  <a:gd name="connsiteY16" fmla="*/ 4025 h 9914"/>
                  <a:gd name="connsiteX17" fmla="*/ 8141 w 10000"/>
                  <a:gd name="connsiteY17" fmla="*/ 3963 h 9914"/>
                  <a:gd name="connsiteX18" fmla="*/ 8327 w 10000"/>
                  <a:gd name="connsiteY18" fmla="*/ 2745 h 9914"/>
                  <a:gd name="connsiteX19" fmla="*/ 8069 w 10000"/>
                  <a:gd name="connsiteY19" fmla="*/ 240 h 9914"/>
                  <a:gd name="connsiteX20" fmla="*/ 9058 w 10000"/>
                  <a:gd name="connsiteY20" fmla="*/ 207 h 9914"/>
                  <a:gd name="connsiteX0" fmla="*/ 8649 w 10000"/>
                  <a:gd name="connsiteY0" fmla="*/ 3 h 10249"/>
                  <a:gd name="connsiteX1" fmla="*/ 9764 w 10000"/>
                  <a:gd name="connsiteY1" fmla="*/ 1977 h 10249"/>
                  <a:gd name="connsiteX2" fmla="*/ 10000 w 10000"/>
                  <a:gd name="connsiteY2" fmla="*/ 4251 h 10249"/>
                  <a:gd name="connsiteX3" fmla="*/ 9769 w 10000"/>
                  <a:gd name="connsiteY3" fmla="*/ 6476 h 10249"/>
                  <a:gd name="connsiteX4" fmla="*/ 9312 w 10000"/>
                  <a:gd name="connsiteY4" fmla="*/ 6987 h 10249"/>
                  <a:gd name="connsiteX5" fmla="*/ 8387 w 10000"/>
                  <a:gd name="connsiteY5" fmla="*/ 8048 h 10249"/>
                  <a:gd name="connsiteX6" fmla="*/ 7150 w 10000"/>
                  <a:gd name="connsiteY6" fmla="*/ 8671 h 10249"/>
                  <a:gd name="connsiteX7" fmla="*/ 3222 w 10000"/>
                  <a:gd name="connsiteY7" fmla="*/ 10249 h 10249"/>
                  <a:gd name="connsiteX8" fmla="*/ 453 w 10000"/>
                  <a:gd name="connsiteY8" fmla="*/ 10249 h 10249"/>
                  <a:gd name="connsiteX9" fmla="*/ 0 w 10000"/>
                  <a:gd name="connsiteY9" fmla="*/ 5238 h 10249"/>
                  <a:gd name="connsiteX10" fmla="*/ 226 w 10000"/>
                  <a:gd name="connsiteY10" fmla="*/ 1898 h 10249"/>
                  <a:gd name="connsiteX11" fmla="*/ 846 w 10000"/>
                  <a:gd name="connsiteY11" fmla="*/ 2642 h 10249"/>
                  <a:gd name="connsiteX12" fmla="*/ 1864 w 10000"/>
                  <a:gd name="connsiteY12" fmla="*/ 2363 h 10249"/>
                  <a:gd name="connsiteX13" fmla="*/ 4211 w 10000"/>
                  <a:gd name="connsiteY13" fmla="*/ 1249 h 10249"/>
                  <a:gd name="connsiteX14" fmla="*/ 6855 w 10000"/>
                  <a:gd name="connsiteY14" fmla="*/ 2729 h 10249"/>
                  <a:gd name="connsiteX15" fmla="*/ 7125 w 10000"/>
                  <a:gd name="connsiteY15" fmla="*/ 4020 h 10249"/>
                  <a:gd name="connsiteX16" fmla="*/ 7090 w 10000"/>
                  <a:gd name="connsiteY16" fmla="*/ 4309 h 10249"/>
                  <a:gd name="connsiteX17" fmla="*/ 8141 w 10000"/>
                  <a:gd name="connsiteY17" fmla="*/ 4246 h 10249"/>
                  <a:gd name="connsiteX18" fmla="*/ 8327 w 10000"/>
                  <a:gd name="connsiteY18" fmla="*/ 3018 h 10249"/>
                  <a:gd name="connsiteX19" fmla="*/ 8069 w 10000"/>
                  <a:gd name="connsiteY19" fmla="*/ 491 h 10249"/>
                  <a:gd name="connsiteX20" fmla="*/ 8649 w 10000"/>
                  <a:gd name="connsiteY20" fmla="*/ 3 h 10249"/>
                  <a:gd name="connsiteX0" fmla="*/ 8649 w 9800"/>
                  <a:gd name="connsiteY0" fmla="*/ 3 h 10249"/>
                  <a:gd name="connsiteX1" fmla="*/ 9764 w 9800"/>
                  <a:gd name="connsiteY1" fmla="*/ 1977 h 10249"/>
                  <a:gd name="connsiteX2" fmla="*/ 9738 w 9800"/>
                  <a:gd name="connsiteY2" fmla="*/ 4328 h 10249"/>
                  <a:gd name="connsiteX3" fmla="*/ 9769 w 9800"/>
                  <a:gd name="connsiteY3" fmla="*/ 6476 h 10249"/>
                  <a:gd name="connsiteX4" fmla="*/ 9312 w 9800"/>
                  <a:gd name="connsiteY4" fmla="*/ 6987 h 10249"/>
                  <a:gd name="connsiteX5" fmla="*/ 8387 w 9800"/>
                  <a:gd name="connsiteY5" fmla="*/ 8048 h 10249"/>
                  <a:gd name="connsiteX6" fmla="*/ 7150 w 9800"/>
                  <a:gd name="connsiteY6" fmla="*/ 8671 h 10249"/>
                  <a:gd name="connsiteX7" fmla="*/ 3222 w 9800"/>
                  <a:gd name="connsiteY7" fmla="*/ 10249 h 10249"/>
                  <a:gd name="connsiteX8" fmla="*/ 453 w 9800"/>
                  <a:gd name="connsiteY8" fmla="*/ 10249 h 10249"/>
                  <a:gd name="connsiteX9" fmla="*/ 0 w 9800"/>
                  <a:gd name="connsiteY9" fmla="*/ 5238 h 10249"/>
                  <a:gd name="connsiteX10" fmla="*/ 226 w 9800"/>
                  <a:gd name="connsiteY10" fmla="*/ 1898 h 10249"/>
                  <a:gd name="connsiteX11" fmla="*/ 846 w 9800"/>
                  <a:gd name="connsiteY11" fmla="*/ 2642 h 10249"/>
                  <a:gd name="connsiteX12" fmla="*/ 1864 w 9800"/>
                  <a:gd name="connsiteY12" fmla="*/ 2363 h 10249"/>
                  <a:gd name="connsiteX13" fmla="*/ 4211 w 9800"/>
                  <a:gd name="connsiteY13" fmla="*/ 1249 h 10249"/>
                  <a:gd name="connsiteX14" fmla="*/ 6855 w 9800"/>
                  <a:gd name="connsiteY14" fmla="*/ 2729 h 10249"/>
                  <a:gd name="connsiteX15" fmla="*/ 7125 w 9800"/>
                  <a:gd name="connsiteY15" fmla="*/ 4020 h 10249"/>
                  <a:gd name="connsiteX16" fmla="*/ 7090 w 9800"/>
                  <a:gd name="connsiteY16" fmla="*/ 4309 h 10249"/>
                  <a:gd name="connsiteX17" fmla="*/ 8141 w 9800"/>
                  <a:gd name="connsiteY17" fmla="*/ 4246 h 10249"/>
                  <a:gd name="connsiteX18" fmla="*/ 8327 w 9800"/>
                  <a:gd name="connsiteY18" fmla="*/ 3018 h 10249"/>
                  <a:gd name="connsiteX19" fmla="*/ 8069 w 9800"/>
                  <a:gd name="connsiteY19" fmla="*/ 491 h 10249"/>
                  <a:gd name="connsiteX20" fmla="*/ 8649 w 9800"/>
                  <a:gd name="connsiteY20" fmla="*/ 3 h 10249"/>
                  <a:gd name="connsiteX0" fmla="*/ 8826 w 9988"/>
                  <a:gd name="connsiteY0" fmla="*/ 3 h 10000"/>
                  <a:gd name="connsiteX1" fmla="*/ 9963 w 9988"/>
                  <a:gd name="connsiteY1" fmla="*/ 1929 h 10000"/>
                  <a:gd name="connsiteX2" fmla="*/ 9937 w 9988"/>
                  <a:gd name="connsiteY2" fmla="*/ 4223 h 10000"/>
                  <a:gd name="connsiteX3" fmla="*/ 9680 w 9988"/>
                  <a:gd name="connsiteY3" fmla="*/ 5700 h 10000"/>
                  <a:gd name="connsiteX4" fmla="*/ 9502 w 9988"/>
                  <a:gd name="connsiteY4" fmla="*/ 6817 h 10000"/>
                  <a:gd name="connsiteX5" fmla="*/ 8558 w 9988"/>
                  <a:gd name="connsiteY5" fmla="*/ 7852 h 10000"/>
                  <a:gd name="connsiteX6" fmla="*/ 7296 w 9988"/>
                  <a:gd name="connsiteY6" fmla="*/ 8460 h 10000"/>
                  <a:gd name="connsiteX7" fmla="*/ 3288 w 9988"/>
                  <a:gd name="connsiteY7" fmla="*/ 10000 h 10000"/>
                  <a:gd name="connsiteX8" fmla="*/ 462 w 9988"/>
                  <a:gd name="connsiteY8" fmla="*/ 10000 h 10000"/>
                  <a:gd name="connsiteX9" fmla="*/ 0 w 9988"/>
                  <a:gd name="connsiteY9" fmla="*/ 5111 h 10000"/>
                  <a:gd name="connsiteX10" fmla="*/ 231 w 9988"/>
                  <a:gd name="connsiteY10" fmla="*/ 1852 h 10000"/>
                  <a:gd name="connsiteX11" fmla="*/ 863 w 9988"/>
                  <a:gd name="connsiteY11" fmla="*/ 2578 h 10000"/>
                  <a:gd name="connsiteX12" fmla="*/ 1902 w 9988"/>
                  <a:gd name="connsiteY12" fmla="*/ 2306 h 10000"/>
                  <a:gd name="connsiteX13" fmla="*/ 4297 w 9988"/>
                  <a:gd name="connsiteY13" fmla="*/ 1219 h 10000"/>
                  <a:gd name="connsiteX14" fmla="*/ 6995 w 9988"/>
                  <a:gd name="connsiteY14" fmla="*/ 2663 h 10000"/>
                  <a:gd name="connsiteX15" fmla="*/ 7270 w 9988"/>
                  <a:gd name="connsiteY15" fmla="*/ 3922 h 10000"/>
                  <a:gd name="connsiteX16" fmla="*/ 7235 w 9988"/>
                  <a:gd name="connsiteY16" fmla="*/ 4204 h 10000"/>
                  <a:gd name="connsiteX17" fmla="*/ 8307 w 9988"/>
                  <a:gd name="connsiteY17" fmla="*/ 4143 h 10000"/>
                  <a:gd name="connsiteX18" fmla="*/ 8497 w 9988"/>
                  <a:gd name="connsiteY18" fmla="*/ 2945 h 10000"/>
                  <a:gd name="connsiteX19" fmla="*/ 8234 w 9988"/>
                  <a:gd name="connsiteY19" fmla="*/ 479 h 10000"/>
                  <a:gd name="connsiteX20" fmla="*/ 8826 w 9988"/>
                  <a:gd name="connsiteY20" fmla="*/ 3 h 10000"/>
                  <a:gd name="connsiteX0" fmla="*/ 8837 w 10000"/>
                  <a:gd name="connsiteY0" fmla="*/ 3 h 10000"/>
                  <a:gd name="connsiteX1" fmla="*/ 9975 w 10000"/>
                  <a:gd name="connsiteY1" fmla="*/ 1929 h 10000"/>
                  <a:gd name="connsiteX2" fmla="*/ 9949 w 10000"/>
                  <a:gd name="connsiteY2" fmla="*/ 4223 h 10000"/>
                  <a:gd name="connsiteX3" fmla="*/ 9692 w 10000"/>
                  <a:gd name="connsiteY3" fmla="*/ 5700 h 10000"/>
                  <a:gd name="connsiteX4" fmla="*/ 9286 w 10000"/>
                  <a:gd name="connsiteY4" fmla="*/ 6741 h 10000"/>
                  <a:gd name="connsiteX5" fmla="*/ 8568 w 10000"/>
                  <a:gd name="connsiteY5" fmla="*/ 7852 h 10000"/>
                  <a:gd name="connsiteX6" fmla="*/ 7305 w 10000"/>
                  <a:gd name="connsiteY6" fmla="*/ 8460 h 10000"/>
                  <a:gd name="connsiteX7" fmla="*/ 3292 w 10000"/>
                  <a:gd name="connsiteY7" fmla="*/ 10000 h 10000"/>
                  <a:gd name="connsiteX8" fmla="*/ 463 w 10000"/>
                  <a:gd name="connsiteY8" fmla="*/ 10000 h 10000"/>
                  <a:gd name="connsiteX9" fmla="*/ 0 w 10000"/>
                  <a:gd name="connsiteY9" fmla="*/ 5111 h 10000"/>
                  <a:gd name="connsiteX10" fmla="*/ 231 w 10000"/>
                  <a:gd name="connsiteY10" fmla="*/ 1852 h 10000"/>
                  <a:gd name="connsiteX11" fmla="*/ 864 w 10000"/>
                  <a:gd name="connsiteY11" fmla="*/ 2578 h 10000"/>
                  <a:gd name="connsiteX12" fmla="*/ 1904 w 10000"/>
                  <a:gd name="connsiteY12" fmla="*/ 2306 h 10000"/>
                  <a:gd name="connsiteX13" fmla="*/ 4302 w 10000"/>
                  <a:gd name="connsiteY13" fmla="*/ 1219 h 10000"/>
                  <a:gd name="connsiteX14" fmla="*/ 7003 w 10000"/>
                  <a:gd name="connsiteY14" fmla="*/ 2663 h 10000"/>
                  <a:gd name="connsiteX15" fmla="*/ 7279 w 10000"/>
                  <a:gd name="connsiteY15" fmla="*/ 3922 h 10000"/>
                  <a:gd name="connsiteX16" fmla="*/ 7244 w 10000"/>
                  <a:gd name="connsiteY16" fmla="*/ 4204 h 10000"/>
                  <a:gd name="connsiteX17" fmla="*/ 8317 w 10000"/>
                  <a:gd name="connsiteY17" fmla="*/ 4143 h 10000"/>
                  <a:gd name="connsiteX18" fmla="*/ 8507 w 10000"/>
                  <a:gd name="connsiteY18" fmla="*/ 2945 h 10000"/>
                  <a:gd name="connsiteX19" fmla="*/ 8244 w 10000"/>
                  <a:gd name="connsiteY19" fmla="*/ 479 h 10000"/>
                  <a:gd name="connsiteX20" fmla="*/ 8837 w 10000"/>
                  <a:gd name="connsiteY20" fmla="*/ 3 h 10000"/>
                  <a:gd name="connsiteX0" fmla="*/ 8837 w 9949"/>
                  <a:gd name="connsiteY0" fmla="*/ 3 h 10000"/>
                  <a:gd name="connsiteX1" fmla="*/ 9797 w 9949"/>
                  <a:gd name="connsiteY1" fmla="*/ 1979 h 10000"/>
                  <a:gd name="connsiteX2" fmla="*/ 9949 w 9949"/>
                  <a:gd name="connsiteY2" fmla="*/ 4223 h 10000"/>
                  <a:gd name="connsiteX3" fmla="*/ 9692 w 9949"/>
                  <a:gd name="connsiteY3" fmla="*/ 5700 h 10000"/>
                  <a:gd name="connsiteX4" fmla="*/ 9286 w 9949"/>
                  <a:gd name="connsiteY4" fmla="*/ 6741 h 10000"/>
                  <a:gd name="connsiteX5" fmla="*/ 8568 w 9949"/>
                  <a:gd name="connsiteY5" fmla="*/ 7852 h 10000"/>
                  <a:gd name="connsiteX6" fmla="*/ 7305 w 9949"/>
                  <a:gd name="connsiteY6" fmla="*/ 8460 h 10000"/>
                  <a:gd name="connsiteX7" fmla="*/ 3292 w 9949"/>
                  <a:gd name="connsiteY7" fmla="*/ 10000 h 10000"/>
                  <a:gd name="connsiteX8" fmla="*/ 463 w 9949"/>
                  <a:gd name="connsiteY8" fmla="*/ 10000 h 10000"/>
                  <a:gd name="connsiteX9" fmla="*/ 0 w 9949"/>
                  <a:gd name="connsiteY9" fmla="*/ 5111 h 10000"/>
                  <a:gd name="connsiteX10" fmla="*/ 231 w 9949"/>
                  <a:gd name="connsiteY10" fmla="*/ 1852 h 10000"/>
                  <a:gd name="connsiteX11" fmla="*/ 864 w 9949"/>
                  <a:gd name="connsiteY11" fmla="*/ 2578 h 10000"/>
                  <a:gd name="connsiteX12" fmla="*/ 1904 w 9949"/>
                  <a:gd name="connsiteY12" fmla="*/ 2306 h 10000"/>
                  <a:gd name="connsiteX13" fmla="*/ 4302 w 9949"/>
                  <a:gd name="connsiteY13" fmla="*/ 1219 h 10000"/>
                  <a:gd name="connsiteX14" fmla="*/ 7003 w 9949"/>
                  <a:gd name="connsiteY14" fmla="*/ 2663 h 10000"/>
                  <a:gd name="connsiteX15" fmla="*/ 7279 w 9949"/>
                  <a:gd name="connsiteY15" fmla="*/ 3922 h 10000"/>
                  <a:gd name="connsiteX16" fmla="*/ 7244 w 9949"/>
                  <a:gd name="connsiteY16" fmla="*/ 4204 h 10000"/>
                  <a:gd name="connsiteX17" fmla="*/ 8317 w 9949"/>
                  <a:gd name="connsiteY17" fmla="*/ 4143 h 10000"/>
                  <a:gd name="connsiteX18" fmla="*/ 8507 w 9949"/>
                  <a:gd name="connsiteY18" fmla="*/ 2945 h 10000"/>
                  <a:gd name="connsiteX19" fmla="*/ 8244 w 9949"/>
                  <a:gd name="connsiteY19" fmla="*/ 479 h 10000"/>
                  <a:gd name="connsiteX20" fmla="*/ 8837 w 9949"/>
                  <a:gd name="connsiteY20" fmla="*/ 3 h 10000"/>
                  <a:gd name="connsiteX0" fmla="*/ 8882 w 9956"/>
                  <a:gd name="connsiteY0" fmla="*/ 3 h 10000"/>
                  <a:gd name="connsiteX1" fmla="*/ 9847 w 9956"/>
                  <a:gd name="connsiteY1" fmla="*/ 1979 h 10000"/>
                  <a:gd name="connsiteX2" fmla="*/ 9956 w 9956"/>
                  <a:gd name="connsiteY2" fmla="*/ 4235 h 10000"/>
                  <a:gd name="connsiteX3" fmla="*/ 9742 w 9956"/>
                  <a:gd name="connsiteY3" fmla="*/ 5700 h 10000"/>
                  <a:gd name="connsiteX4" fmla="*/ 9334 w 9956"/>
                  <a:gd name="connsiteY4" fmla="*/ 6741 h 10000"/>
                  <a:gd name="connsiteX5" fmla="*/ 8612 w 9956"/>
                  <a:gd name="connsiteY5" fmla="*/ 7852 h 10000"/>
                  <a:gd name="connsiteX6" fmla="*/ 7342 w 9956"/>
                  <a:gd name="connsiteY6" fmla="*/ 8460 h 10000"/>
                  <a:gd name="connsiteX7" fmla="*/ 3309 w 9956"/>
                  <a:gd name="connsiteY7" fmla="*/ 10000 h 10000"/>
                  <a:gd name="connsiteX8" fmla="*/ 465 w 9956"/>
                  <a:gd name="connsiteY8" fmla="*/ 10000 h 10000"/>
                  <a:gd name="connsiteX9" fmla="*/ 0 w 9956"/>
                  <a:gd name="connsiteY9" fmla="*/ 5111 h 10000"/>
                  <a:gd name="connsiteX10" fmla="*/ 232 w 9956"/>
                  <a:gd name="connsiteY10" fmla="*/ 1852 h 10000"/>
                  <a:gd name="connsiteX11" fmla="*/ 868 w 9956"/>
                  <a:gd name="connsiteY11" fmla="*/ 2578 h 10000"/>
                  <a:gd name="connsiteX12" fmla="*/ 1914 w 9956"/>
                  <a:gd name="connsiteY12" fmla="*/ 2306 h 10000"/>
                  <a:gd name="connsiteX13" fmla="*/ 4324 w 9956"/>
                  <a:gd name="connsiteY13" fmla="*/ 1219 h 10000"/>
                  <a:gd name="connsiteX14" fmla="*/ 7039 w 9956"/>
                  <a:gd name="connsiteY14" fmla="*/ 2663 h 10000"/>
                  <a:gd name="connsiteX15" fmla="*/ 7316 w 9956"/>
                  <a:gd name="connsiteY15" fmla="*/ 3922 h 10000"/>
                  <a:gd name="connsiteX16" fmla="*/ 7281 w 9956"/>
                  <a:gd name="connsiteY16" fmla="*/ 4204 h 10000"/>
                  <a:gd name="connsiteX17" fmla="*/ 8360 w 9956"/>
                  <a:gd name="connsiteY17" fmla="*/ 4143 h 10000"/>
                  <a:gd name="connsiteX18" fmla="*/ 8551 w 9956"/>
                  <a:gd name="connsiteY18" fmla="*/ 2945 h 10000"/>
                  <a:gd name="connsiteX19" fmla="*/ 8286 w 9956"/>
                  <a:gd name="connsiteY19" fmla="*/ 479 h 10000"/>
                  <a:gd name="connsiteX20" fmla="*/ 8882 w 9956"/>
                  <a:gd name="connsiteY20" fmla="*/ 3 h 10000"/>
                  <a:gd name="connsiteX0" fmla="*/ 8921 w 9948"/>
                  <a:gd name="connsiteY0" fmla="*/ 3 h 10000"/>
                  <a:gd name="connsiteX1" fmla="*/ 9891 w 9948"/>
                  <a:gd name="connsiteY1" fmla="*/ 1979 h 10000"/>
                  <a:gd name="connsiteX2" fmla="*/ 9785 w 9948"/>
                  <a:gd name="connsiteY2" fmla="*/ 5700 h 10000"/>
                  <a:gd name="connsiteX3" fmla="*/ 9375 w 9948"/>
                  <a:gd name="connsiteY3" fmla="*/ 6741 h 10000"/>
                  <a:gd name="connsiteX4" fmla="*/ 8650 w 9948"/>
                  <a:gd name="connsiteY4" fmla="*/ 7852 h 10000"/>
                  <a:gd name="connsiteX5" fmla="*/ 7374 w 9948"/>
                  <a:gd name="connsiteY5" fmla="*/ 8460 h 10000"/>
                  <a:gd name="connsiteX6" fmla="*/ 3324 w 9948"/>
                  <a:gd name="connsiteY6" fmla="*/ 10000 h 10000"/>
                  <a:gd name="connsiteX7" fmla="*/ 467 w 9948"/>
                  <a:gd name="connsiteY7" fmla="*/ 10000 h 10000"/>
                  <a:gd name="connsiteX8" fmla="*/ 0 w 9948"/>
                  <a:gd name="connsiteY8" fmla="*/ 5111 h 10000"/>
                  <a:gd name="connsiteX9" fmla="*/ 233 w 9948"/>
                  <a:gd name="connsiteY9" fmla="*/ 1852 h 10000"/>
                  <a:gd name="connsiteX10" fmla="*/ 872 w 9948"/>
                  <a:gd name="connsiteY10" fmla="*/ 2578 h 10000"/>
                  <a:gd name="connsiteX11" fmla="*/ 1922 w 9948"/>
                  <a:gd name="connsiteY11" fmla="*/ 2306 h 10000"/>
                  <a:gd name="connsiteX12" fmla="*/ 4343 w 9948"/>
                  <a:gd name="connsiteY12" fmla="*/ 1219 h 10000"/>
                  <a:gd name="connsiteX13" fmla="*/ 7070 w 9948"/>
                  <a:gd name="connsiteY13" fmla="*/ 2663 h 10000"/>
                  <a:gd name="connsiteX14" fmla="*/ 7348 w 9948"/>
                  <a:gd name="connsiteY14" fmla="*/ 3922 h 10000"/>
                  <a:gd name="connsiteX15" fmla="*/ 7313 w 9948"/>
                  <a:gd name="connsiteY15" fmla="*/ 4204 h 10000"/>
                  <a:gd name="connsiteX16" fmla="*/ 8397 w 9948"/>
                  <a:gd name="connsiteY16" fmla="*/ 4143 h 10000"/>
                  <a:gd name="connsiteX17" fmla="*/ 8589 w 9948"/>
                  <a:gd name="connsiteY17" fmla="*/ 2945 h 10000"/>
                  <a:gd name="connsiteX18" fmla="*/ 8323 w 9948"/>
                  <a:gd name="connsiteY18" fmla="*/ 479 h 10000"/>
                  <a:gd name="connsiteX19" fmla="*/ 8921 w 9948"/>
                  <a:gd name="connsiteY19" fmla="*/ 3 h 10000"/>
                  <a:gd name="connsiteX0" fmla="*/ 8968 w 9999"/>
                  <a:gd name="connsiteY0" fmla="*/ 3 h 10000"/>
                  <a:gd name="connsiteX1" fmla="*/ 9943 w 9999"/>
                  <a:gd name="connsiteY1" fmla="*/ 1979 h 10000"/>
                  <a:gd name="connsiteX2" fmla="*/ 9836 w 9999"/>
                  <a:gd name="connsiteY2" fmla="*/ 5700 h 10000"/>
                  <a:gd name="connsiteX3" fmla="*/ 9424 w 9999"/>
                  <a:gd name="connsiteY3" fmla="*/ 6741 h 10000"/>
                  <a:gd name="connsiteX4" fmla="*/ 8695 w 9999"/>
                  <a:gd name="connsiteY4" fmla="*/ 7852 h 10000"/>
                  <a:gd name="connsiteX5" fmla="*/ 7413 w 9999"/>
                  <a:gd name="connsiteY5" fmla="*/ 8460 h 10000"/>
                  <a:gd name="connsiteX6" fmla="*/ 3341 w 9999"/>
                  <a:gd name="connsiteY6" fmla="*/ 10000 h 10000"/>
                  <a:gd name="connsiteX7" fmla="*/ 469 w 9999"/>
                  <a:gd name="connsiteY7" fmla="*/ 10000 h 10000"/>
                  <a:gd name="connsiteX8" fmla="*/ 0 w 9999"/>
                  <a:gd name="connsiteY8" fmla="*/ 5111 h 10000"/>
                  <a:gd name="connsiteX9" fmla="*/ 234 w 9999"/>
                  <a:gd name="connsiteY9" fmla="*/ 1852 h 10000"/>
                  <a:gd name="connsiteX10" fmla="*/ 877 w 9999"/>
                  <a:gd name="connsiteY10" fmla="*/ 2578 h 10000"/>
                  <a:gd name="connsiteX11" fmla="*/ 1932 w 9999"/>
                  <a:gd name="connsiteY11" fmla="*/ 2306 h 10000"/>
                  <a:gd name="connsiteX12" fmla="*/ 4366 w 9999"/>
                  <a:gd name="connsiteY12" fmla="*/ 1219 h 10000"/>
                  <a:gd name="connsiteX13" fmla="*/ 7107 w 9999"/>
                  <a:gd name="connsiteY13" fmla="*/ 2663 h 10000"/>
                  <a:gd name="connsiteX14" fmla="*/ 7386 w 9999"/>
                  <a:gd name="connsiteY14" fmla="*/ 3922 h 10000"/>
                  <a:gd name="connsiteX15" fmla="*/ 7351 w 9999"/>
                  <a:gd name="connsiteY15" fmla="*/ 4204 h 10000"/>
                  <a:gd name="connsiteX16" fmla="*/ 7995 w 9999"/>
                  <a:gd name="connsiteY16" fmla="*/ 4267 h 10000"/>
                  <a:gd name="connsiteX17" fmla="*/ 8634 w 9999"/>
                  <a:gd name="connsiteY17" fmla="*/ 2945 h 10000"/>
                  <a:gd name="connsiteX18" fmla="*/ 8367 w 9999"/>
                  <a:gd name="connsiteY18" fmla="*/ 479 h 10000"/>
                  <a:gd name="connsiteX19" fmla="*/ 8968 w 9999"/>
                  <a:gd name="connsiteY19" fmla="*/ 3 h 10000"/>
                  <a:gd name="connsiteX0" fmla="*/ 8969 w 10000"/>
                  <a:gd name="connsiteY0" fmla="*/ 3 h 10000"/>
                  <a:gd name="connsiteX1" fmla="*/ 9944 w 10000"/>
                  <a:gd name="connsiteY1" fmla="*/ 1979 h 10000"/>
                  <a:gd name="connsiteX2" fmla="*/ 9837 w 10000"/>
                  <a:gd name="connsiteY2" fmla="*/ 5700 h 10000"/>
                  <a:gd name="connsiteX3" fmla="*/ 9425 w 10000"/>
                  <a:gd name="connsiteY3" fmla="*/ 6741 h 10000"/>
                  <a:gd name="connsiteX4" fmla="*/ 8696 w 10000"/>
                  <a:gd name="connsiteY4" fmla="*/ 7852 h 10000"/>
                  <a:gd name="connsiteX5" fmla="*/ 7414 w 10000"/>
                  <a:gd name="connsiteY5" fmla="*/ 8460 h 10000"/>
                  <a:gd name="connsiteX6" fmla="*/ 3341 w 10000"/>
                  <a:gd name="connsiteY6" fmla="*/ 10000 h 10000"/>
                  <a:gd name="connsiteX7" fmla="*/ 469 w 10000"/>
                  <a:gd name="connsiteY7" fmla="*/ 10000 h 10000"/>
                  <a:gd name="connsiteX8" fmla="*/ 0 w 10000"/>
                  <a:gd name="connsiteY8" fmla="*/ 5111 h 10000"/>
                  <a:gd name="connsiteX9" fmla="*/ 234 w 10000"/>
                  <a:gd name="connsiteY9" fmla="*/ 1852 h 10000"/>
                  <a:gd name="connsiteX10" fmla="*/ 877 w 10000"/>
                  <a:gd name="connsiteY10" fmla="*/ 2578 h 10000"/>
                  <a:gd name="connsiteX11" fmla="*/ 1932 w 10000"/>
                  <a:gd name="connsiteY11" fmla="*/ 2306 h 10000"/>
                  <a:gd name="connsiteX12" fmla="*/ 4366 w 10000"/>
                  <a:gd name="connsiteY12" fmla="*/ 1219 h 10000"/>
                  <a:gd name="connsiteX13" fmla="*/ 7108 w 10000"/>
                  <a:gd name="connsiteY13" fmla="*/ 2663 h 10000"/>
                  <a:gd name="connsiteX14" fmla="*/ 7387 w 10000"/>
                  <a:gd name="connsiteY14" fmla="*/ 3922 h 10000"/>
                  <a:gd name="connsiteX15" fmla="*/ 7352 w 10000"/>
                  <a:gd name="connsiteY15" fmla="*/ 4204 h 10000"/>
                  <a:gd name="connsiteX16" fmla="*/ 7996 w 10000"/>
                  <a:gd name="connsiteY16" fmla="*/ 4267 h 10000"/>
                  <a:gd name="connsiteX17" fmla="*/ 8010 w 10000"/>
                  <a:gd name="connsiteY17" fmla="*/ 3118 h 10000"/>
                  <a:gd name="connsiteX18" fmla="*/ 8368 w 10000"/>
                  <a:gd name="connsiteY18" fmla="*/ 479 h 10000"/>
                  <a:gd name="connsiteX19" fmla="*/ 8969 w 10000"/>
                  <a:gd name="connsiteY19" fmla="*/ 3 h 10000"/>
                  <a:gd name="connsiteX0" fmla="*/ 8969 w 10000"/>
                  <a:gd name="connsiteY0" fmla="*/ 3 h 10000"/>
                  <a:gd name="connsiteX1" fmla="*/ 9944 w 10000"/>
                  <a:gd name="connsiteY1" fmla="*/ 1979 h 10000"/>
                  <a:gd name="connsiteX2" fmla="*/ 9837 w 10000"/>
                  <a:gd name="connsiteY2" fmla="*/ 5700 h 10000"/>
                  <a:gd name="connsiteX3" fmla="*/ 9425 w 10000"/>
                  <a:gd name="connsiteY3" fmla="*/ 6741 h 10000"/>
                  <a:gd name="connsiteX4" fmla="*/ 8696 w 10000"/>
                  <a:gd name="connsiteY4" fmla="*/ 7852 h 10000"/>
                  <a:gd name="connsiteX5" fmla="*/ 7414 w 10000"/>
                  <a:gd name="connsiteY5" fmla="*/ 8460 h 10000"/>
                  <a:gd name="connsiteX6" fmla="*/ 3341 w 10000"/>
                  <a:gd name="connsiteY6" fmla="*/ 10000 h 10000"/>
                  <a:gd name="connsiteX7" fmla="*/ 469 w 10000"/>
                  <a:gd name="connsiteY7" fmla="*/ 10000 h 10000"/>
                  <a:gd name="connsiteX8" fmla="*/ 0 w 10000"/>
                  <a:gd name="connsiteY8" fmla="*/ 5111 h 10000"/>
                  <a:gd name="connsiteX9" fmla="*/ 234 w 10000"/>
                  <a:gd name="connsiteY9" fmla="*/ 1852 h 10000"/>
                  <a:gd name="connsiteX10" fmla="*/ 877 w 10000"/>
                  <a:gd name="connsiteY10" fmla="*/ 2578 h 10000"/>
                  <a:gd name="connsiteX11" fmla="*/ 1932 w 10000"/>
                  <a:gd name="connsiteY11" fmla="*/ 2306 h 10000"/>
                  <a:gd name="connsiteX12" fmla="*/ 4366 w 10000"/>
                  <a:gd name="connsiteY12" fmla="*/ 1219 h 10000"/>
                  <a:gd name="connsiteX13" fmla="*/ 7108 w 10000"/>
                  <a:gd name="connsiteY13" fmla="*/ 2663 h 10000"/>
                  <a:gd name="connsiteX14" fmla="*/ 7387 w 10000"/>
                  <a:gd name="connsiteY14" fmla="*/ 3922 h 10000"/>
                  <a:gd name="connsiteX15" fmla="*/ 7352 w 10000"/>
                  <a:gd name="connsiteY15" fmla="*/ 4204 h 10000"/>
                  <a:gd name="connsiteX16" fmla="*/ 7996 w 10000"/>
                  <a:gd name="connsiteY16" fmla="*/ 4267 h 10000"/>
                  <a:gd name="connsiteX17" fmla="*/ 8010 w 10000"/>
                  <a:gd name="connsiteY17" fmla="*/ 3118 h 10000"/>
                  <a:gd name="connsiteX18" fmla="*/ 7743 w 10000"/>
                  <a:gd name="connsiteY18" fmla="*/ 652 h 10000"/>
                  <a:gd name="connsiteX19" fmla="*/ 8969 w 10000"/>
                  <a:gd name="connsiteY19" fmla="*/ 3 h 10000"/>
                  <a:gd name="connsiteX0" fmla="*/ 8969 w 10000"/>
                  <a:gd name="connsiteY0" fmla="*/ 265 h 10262"/>
                  <a:gd name="connsiteX1" fmla="*/ 9944 w 10000"/>
                  <a:gd name="connsiteY1" fmla="*/ 2241 h 10262"/>
                  <a:gd name="connsiteX2" fmla="*/ 9837 w 10000"/>
                  <a:gd name="connsiteY2" fmla="*/ 5962 h 10262"/>
                  <a:gd name="connsiteX3" fmla="*/ 9425 w 10000"/>
                  <a:gd name="connsiteY3" fmla="*/ 7003 h 10262"/>
                  <a:gd name="connsiteX4" fmla="*/ 8696 w 10000"/>
                  <a:gd name="connsiteY4" fmla="*/ 8114 h 10262"/>
                  <a:gd name="connsiteX5" fmla="*/ 7414 w 10000"/>
                  <a:gd name="connsiteY5" fmla="*/ 8722 h 10262"/>
                  <a:gd name="connsiteX6" fmla="*/ 3341 w 10000"/>
                  <a:gd name="connsiteY6" fmla="*/ 10262 h 10262"/>
                  <a:gd name="connsiteX7" fmla="*/ 469 w 10000"/>
                  <a:gd name="connsiteY7" fmla="*/ 10262 h 10262"/>
                  <a:gd name="connsiteX8" fmla="*/ 0 w 10000"/>
                  <a:gd name="connsiteY8" fmla="*/ 5373 h 10262"/>
                  <a:gd name="connsiteX9" fmla="*/ 234 w 10000"/>
                  <a:gd name="connsiteY9" fmla="*/ 2114 h 10262"/>
                  <a:gd name="connsiteX10" fmla="*/ 877 w 10000"/>
                  <a:gd name="connsiteY10" fmla="*/ 2840 h 10262"/>
                  <a:gd name="connsiteX11" fmla="*/ 1932 w 10000"/>
                  <a:gd name="connsiteY11" fmla="*/ 2568 h 10262"/>
                  <a:gd name="connsiteX12" fmla="*/ 4366 w 10000"/>
                  <a:gd name="connsiteY12" fmla="*/ 1481 h 10262"/>
                  <a:gd name="connsiteX13" fmla="*/ 7108 w 10000"/>
                  <a:gd name="connsiteY13" fmla="*/ 2925 h 10262"/>
                  <a:gd name="connsiteX14" fmla="*/ 7387 w 10000"/>
                  <a:gd name="connsiteY14" fmla="*/ 4184 h 10262"/>
                  <a:gd name="connsiteX15" fmla="*/ 7352 w 10000"/>
                  <a:gd name="connsiteY15" fmla="*/ 4466 h 10262"/>
                  <a:gd name="connsiteX16" fmla="*/ 7996 w 10000"/>
                  <a:gd name="connsiteY16" fmla="*/ 4529 h 10262"/>
                  <a:gd name="connsiteX17" fmla="*/ 8010 w 10000"/>
                  <a:gd name="connsiteY17" fmla="*/ 3380 h 10262"/>
                  <a:gd name="connsiteX18" fmla="*/ 7743 w 10000"/>
                  <a:gd name="connsiteY18" fmla="*/ 914 h 10262"/>
                  <a:gd name="connsiteX19" fmla="*/ 8181 w 10000"/>
                  <a:gd name="connsiteY19" fmla="*/ 61 h 10262"/>
                  <a:gd name="connsiteX20" fmla="*/ 8969 w 10000"/>
                  <a:gd name="connsiteY20" fmla="*/ 265 h 10262"/>
                  <a:gd name="connsiteX0" fmla="*/ 8969 w 9853"/>
                  <a:gd name="connsiteY0" fmla="*/ 265 h 10262"/>
                  <a:gd name="connsiteX1" fmla="*/ 9498 w 9853"/>
                  <a:gd name="connsiteY1" fmla="*/ 2365 h 10262"/>
                  <a:gd name="connsiteX2" fmla="*/ 9837 w 9853"/>
                  <a:gd name="connsiteY2" fmla="*/ 5962 h 10262"/>
                  <a:gd name="connsiteX3" fmla="*/ 9425 w 9853"/>
                  <a:gd name="connsiteY3" fmla="*/ 7003 h 10262"/>
                  <a:gd name="connsiteX4" fmla="*/ 8696 w 9853"/>
                  <a:gd name="connsiteY4" fmla="*/ 8114 h 10262"/>
                  <a:gd name="connsiteX5" fmla="*/ 7414 w 9853"/>
                  <a:gd name="connsiteY5" fmla="*/ 8722 h 10262"/>
                  <a:gd name="connsiteX6" fmla="*/ 3341 w 9853"/>
                  <a:gd name="connsiteY6" fmla="*/ 10262 h 10262"/>
                  <a:gd name="connsiteX7" fmla="*/ 469 w 9853"/>
                  <a:gd name="connsiteY7" fmla="*/ 10262 h 10262"/>
                  <a:gd name="connsiteX8" fmla="*/ 0 w 9853"/>
                  <a:gd name="connsiteY8" fmla="*/ 5373 h 10262"/>
                  <a:gd name="connsiteX9" fmla="*/ 234 w 9853"/>
                  <a:gd name="connsiteY9" fmla="*/ 2114 h 10262"/>
                  <a:gd name="connsiteX10" fmla="*/ 877 w 9853"/>
                  <a:gd name="connsiteY10" fmla="*/ 2840 h 10262"/>
                  <a:gd name="connsiteX11" fmla="*/ 1932 w 9853"/>
                  <a:gd name="connsiteY11" fmla="*/ 2568 h 10262"/>
                  <a:gd name="connsiteX12" fmla="*/ 4366 w 9853"/>
                  <a:gd name="connsiteY12" fmla="*/ 1481 h 10262"/>
                  <a:gd name="connsiteX13" fmla="*/ 7108 w 9853"/>
                  <a:gd name="connsiteY13" fmla="*/ 2925 h 10262"/>
                  <a:gd name="connsiteX14" fmla="*/ 7387 w 9853"/>
                  <a:gd name="connsiteY14" fmla="*/ 4184 h 10262"/>
                  <a:gd name="connsiteX15" fmla="*/ 7352 w 9853"/>
                  <a:gd name="connsiteY15" fmla="*/ 4466 h 10262"/>
                  <a:gd name="connsiteX16" fmla="*/ 7996 w 9853"/>
                  <a:gd name="connsiteY16" fmla="*/ 4529 h 10262"/>
                  <a:gd name="connsiteX17" fmla="*/ 8010 w 9853"/>
                  <a:gd name="connsiteY17" fmla="*/ 3380 h 10262"/>
                  <a:gd name="connsiteX18" fmla="*/ 7743 w 9853"/>
                  <a:gd name="connsiteY18" fmla="*/ 914 h 10262"/>
                  <a:gd name="connsiteX19" fmla="*/ 8181 w 9853"/>
                  <a:gd name="connsiteY19" fmla="*/ 61 h 10262"/>
                  <a:gd name="connsiteX20" fmla="*/ 8969 w 9853"/>
                  <a:gd name="connsiteY20" fmla="*/ 265 h 10262"/>
                  <a:gd name="connsiteX0" fmla="*/ 8876 w 10000"/>
                  <a:gd name="connsiteY0" fmla="*/ 305 h 9987"/>
                  <a:gd name="connsiteX1" fmla="*/ 9640 w 10000"/>
                  <a:gd name="connsiteY1" fmla="*/ 2292 h 9987"/>
                  <a:gd name="connsiteX2" fmla="*/ 9984 w 10000"/>
                  <a:gd name="connsiteY2" fmla="*/ 5797 h 9987"/>
                  <a:gd name="connsiteX3" fmla="*/ 9566 w 10000"/>
                  <a:gd name="connsiteY3" fmla="*/ 6811 h 9987"/>
                  <a:gd name="connsiteX4" fmla="*/ 8826 w 10000"/>
                  <a:gd name="connsiteY4" fmla="*/ 7894 h 9987"/>
                  <a:gd name="connsiteX5" fmla="*/ 7525 w 10000"/>
                  <a:gd name="connsiteY5" fmla="*/ 8486 h 9987"/>
                  <a:gd name="connsiteX6" fmla="*/ 3391 w 10000"/>
                  <a:gd name="connsiteY6" fmla="*/ 9987 h 9987"/>
                  <a:gd name="connsiteX7" fmla="*/ 476 w 10000"/>
                  <a:gd name="connsiteY7" fmla="*/ 9987 h 9987"/>
                  <a:gd name="connsiteX8" fmla="*/ 0 w 10000"/>
                  <a:gd name="connsiteY8" fmla="*/ 5223 h 9987"/>
                  <a:gd name="connsiteX9" fmla="*/ 237 w 10000"/>
                  <a:gd name="connsiteY9" fmla="*/ 2047 h 9987"/>
                  <a:gd name="connsiteX10" fmla="*/ 890 w 10000"/>
                  <a:gd name="connsiteY10" fmla="*/ 2754 h 9987"/>
                  <a:gd name="connsiteX11" fmla="*/ 1961 w 10000"/>
                  <a:gd name="connsiteY11" fmla="*/ 2489 h 9987"/>
                  <a:gd name="connsiteX12" fmla="*/ 4431 w 10000"/>
                  <a:gd name="connsiteY12" fmla="*/ 1430 h 9987"/>
                  <a:gd name="connsiteX13" fmla="*/ 7214 w 10000"/>
                  <a:gd name="connsiteY13" fmla="*/ 2837 h 9987"/>
                  <a:gd name="connsiteX14" fmla="*/ 7497 w 10000"/>
                  <a:gd name="connsiteY14" fmla="*/ 4064 h 9987"/>
                  <a:gd name="connsiteX15" fmla="*/ 7462 w 10000"/>
                  <a:gd name="connsiteY15" fmla="*/ 4339 h 9987"/>
                  <a:gd name="connsiteX16" fmla="*/ 8115 w 10000"/>
                  <a:gd name="connsiteY16" fmla="*/ 4400 h 9987"/>
                  <a:gd name="connsiteX17" fmla="*/ 8130 w 10000"/>
                  <a:gd name="connsiteY17" fmla="*/ 3281 h 9987"/>
                  <a:gd name="connsiteX18" fmla="*/ 7859 w 10000"/>
                  <a:gd name="connsiteY18" fmla="*/ 878 h 9987"/>
                  <a:gd name="connsiteX19" fmla="*/ 8303 w 10000"/>
                  <a:gd name="connsiteY19" fmla="*/ 46 h 9987"/>
                  <a:gd name="connsiteX20" fmla="*/ 8876 w 10000"/>
                  <a:gd name="connsiteY20" fmla="*/ 305 h 9987"/>
                  <a:gd name="connsiteX0" fmla="*/ 8876 w 9682"/>
                  <a:gd name="connsiteY0" fmla="*/ 305 h 10000"/>
                  <a:gd name="connsiteX1" fmla="*/ 9640 w 9682"/>
                  <a:gd name="connsiteY1" fmla="*/ 2295 h 10000"/>
                  <a:gd name="connsiteX2" fmla="*/ 9428 w 9682"/>
                  <a:gd name="connsiteY2" fmla="*/ 5550 h 10000"/>
                  <a:gd name="connsiteX3" fmla="*/ 9566 w 9682"/>
                  <a:gd name="connsiteY3" fmla="*/ 6820 h 10000"/>
                  <a:gd name="connsiteX4" fmla="*/ 8826 w 9682"/>
                  <a:gd name="connsiteY4" fmla="*/ 7904 h 10000"/>
                  <a:gd name="connsiteX5" fmla="*/ 7525 w 9682"/>
                  <a:gd name="connsiteY5" fmla="*/ 8497 h 10000"/>
                  <a:gd name="connsiteX6" fmla="*/ 3391 w 9682"/>
                  <a:gd name="connsiteY6" fmla="*/ 10000 h 10000"/>
                  <a:gd name="connsiteX7" fmla="*/ 476 w 9682"/>
                  <a:gd name="connsiteY7" fmla="*/ 10000 h 10000"/>
                  <a:gd name="connsiteX8" fmla="*/ 0 w 9682"/>
                  <a:gd name="connsiteY8" fmla="*/ 5230 h 10000"/>
                  <a:gd name="connsiteX9" fmla="*/ 237 w 9682"/>
                  <a:gd name="connsiteY9" fmla="*/ 2050 h 10000"/>
                  <a:gd name="connsiteX10" fmla="*/ 890 w 9682"/>
                  <a:gd name="connsiteY10" fmla="*/ 2758 h 10000"/>
                  <a:gd name="connsiteX11" fmla="*/ 1961 w 9682"/>
                  <a:gd name="connsiteY11" fmla="*/ 2492 h 10000"/>
                  <a:gd name="connsiteX12" fmla="*/ 4431 w 9682"/>
                  <a:gd name="connsiteY12" fmla="*/ 1432 h 10000"/>
                  <a:gd name="connsiteX13" fmla="*/ 7214 w 9682"/>
                  <a:gd name="connsiteY13" fmla="*/ 2841 h 10000"/>
                  <a:gd name="connsiteX14" fmla="*/ 7497 w 9682"/>
                  <a:gd name="connsiteY14" fmla="*/ 4069 h 10000"/>
                  <a:gd name="connsiteX15" fmla="*/ 7462 w 9682"/>
                  <a:gd name="connsiteY15" fmla="*/ 4345 h 10000"/>
                  <a:gd name="connsiteX16" fmla="*/ 8115 w 9682"/>
                  <a:gd name="connsiteY16" fmla="*/ 4406 h 10000"/>
                  <a:gd name="connsiteX17" fmla="*/ 8130 w 9682"/>
                  <a:gd name="connsiteY17" fmla="*/ 3285 h 10000"/>
                  <a:gd name="connsiteX18" fmla="*/ 7859 w 9682"/>
                  <a:gd name="connsiteY18" fmla="*/ 879 h 10000"/>
                  <a:gd name="connsiteX19" fmla="*/ 8303 w 9682"/>
                  <a:gd name="connsiteY19" fmla="*/ 46 h 10000"/>
                  <a:gd name="connsiteX20" fmla="*/ 8876 w 9682"/>
                  <a:gd name="connsiteY20" fmla="*/ 305 h 10000"/>
                  <a:gd name="connsiteX0" fmla="*/ 9168 w 10000"/>
                  <a:gd name="connsiteY0" fmla="*/ 305 h 10000"/>
                  <a:gd name="connsiteX1" fmla="*/ 9957 w 10000"/>
                  <a:gd name="connsiteY1" fmla="*/ 2295 h 10000"/>
                  <a:gd name="connsiteX2" fmla="*/ 9738 w 10000"/>
                  <a:gd name="connsiteY2" fmla="*/ 5550 h 10000"/>
                  <a:gd name="connsiteX3" fmla="*/ 9880 w 10000"/>
                  <a:gd name="connsiteY3" fmla="*/ 6820 h 10000"/>
                  <a:gd name="connsiteX4" fmla="*/ 9116 w 10000"/>
                  <a:gd name="connsiteY4" fmla="*/ 7904 h 10000"/>
                  <a:gd name="connsiteX5" fmla="*/ 7772 w 10000"/>
                  <a:gd name="connsiteY5" fmla="*/ 8497 h 10000"/>
                  <a:gd name="connsiteX6" fmla="*/ 3502 w 10000"/>
                  <a:gd name="connsiteY6" fmla="*/ 10000 h 10000"/>
                  <a:gd name="connsiteX7" fmla="*/ 492 w 10000"/>
                  <a:gd name="connsiteY7" fmla="*/ 10000 h 10000"/>
                  <a:gd name="connsiteX8" fmla="*/ 0 w 10000"/>
                  <a:gd name="connsiteY8" fmla="*/ 5230 h 10000"/>
                  <a:gd name="connsiteX9" fmla="*/ 245 w 10000"/>
                  <a:gd name="connsiteY9" fmla="*/ 2050 h 10000"/>
                  <a:gd name="connsiteX10" fmla="*/ 919 w 10000"/>
                  <a:gd name="connsiteY10" fmla="*/ 2758 h 10000"/>
                  <a:gd name="connsiteX11" fmla="*/ 2025 w 10000"/>
                  <a:gd name="connsiteY11" fmla="*/ 2492 h 10000"/>
                  <a:gd name="connsiteX12" fmla="*/ 4577 w 10000"/>
                  <a:gd name="connsiteY12" fmla="*/ 1432 h 10000"/>
                  <a:gd name="connsiteX13" fmla="*/ 7451 w 10000"/>
                  <a:gd name="connsiteY13" fmla="*/ 2841 h 10000"/>
                  <a:gd name="connsiteX14" fmla="*/ 7743 w 10000"/>
                  <a:gd name="connsiteY14" fmla="*/ 4069 h 10000"/>
                  <a:gd name="connsiteX15" fmla="*/ 7707 w 10000"/>
                  <a:gd name="connsiteY15" fmla="*/ 4345 h 10000"/>
                  <a:gd name="connsiteX16" fmla="*/ 8382 w 10000"/>
                  <a:gd name="connsiteY16" fmla="*/ 4406 h 10000"/>
                  <a:gd name="connsiteX17" fmla="*/ 8397 w 10000"/>
                  <a:gd name="connsiteY17" fmla="*/ 3285 h 10000"/>
                  <a:gd name="connsiteX18" fmla="*/ 8117 w 10000"/>
                  <a:gd name="connsiteY18" fmla="*/ 879 h 10000"/>
                  <a:gd name="connsiteX19" fmla="*/ 8576 w 10000"/>
                  <a:gd name="connsiteY19" fmla="*/ 46 h 10000"/>
                  <a:gd name="connsiteX20" fmla="*/ 9168 w 10000"/>
                  <a:gd name="connsiteY20" fmla="*/ 305 h 10000"/>
                  <a:gd name="connsiteX0" fmla="*/ 9168 w 10000"/>
                  <a:gd name="connsiteY0" fmla="*/ 305 h 10000"/>
                  <a:gd name="connsiteX1" fmla="*/ 9957 w 10000"/>
                  <a:gd name="connsiteY1" fmla="*/ 2295 h 10000"/>
                  <a:gd name="connsiteX2" fmla="*/ 9738 w 10000"/>
                  <a:gd name="connsiteY2" fmla="*/ 5550 h 10000"/>
                  <a:gd name="connsiteX3" fmla="*/ 9116 w 10000"/>
                  <a:gd name="connsiteY3" fmla="*/ 7904 h 10000"/>
                  <a:gd name="connsiteX4" fmla="*/ 7772 w 10000"/>
                  <a:gd name="connsiteY4" fmla="*/ 8497 h 10000"/>
                  <a:gd name="connsiteX5" fmla="*/ 3502 w 10000"/>
                  <a:gd name="connsiteY5" fmla="*/ 10000 h 10000"/>
                  <a:gd name="connsiteX6" fmla="*/ 492 w 10000"/>
                  <a:gd name="connsiteY6" fmla="*/ 10000 h 10000"/>
                  <a:gd name="connsiteX7" fmla="*/ 0 w 10000"/>
                  <a:gd name="connsiteY7" fmla="*/ 5230 h 10000"/>
                  <a:gd name="connsiteX8" fmla="*/ 245 w 10000"/>
                  <a:gd name="connsiteY8" fmla="*/ 2050 h 10000"/>
                  <a:gd name="connsiteX9" fmla="*/ 919 w 10000"/>
                  <a:gd name="connsiteY9" fmla="*/ 2758 h 10000"/>
                  <a:gd name="connsiteX10" fmla="*/ 2025 w 10000"/>
                  <a:gd name="connsiteY10" fmla="*/ 2492 h 10000"/>
                  <a:gd name="connsiteX11" fmla="*/ 4577 w 10000"/>
                  <a:gd name="connsiteY11" fmla="*/ 1432 h 10000"/>
                  <a:gd name="connsiteX12" fmla="*/ 7451 w 10000"/>
                  <a:gd name="connsiteY12" fmla="*/ 2841 h 10000"/>
                  <a:gd name="connsiteX13" fmla="*/ 7743 w 10000"/>
                  <a:gd name="connsiteY13" fmla="*/ 4069 h 10000"/>
                  <a:gd name="connsiteX14" fmla="*/ 7707 w 10000"/>
                  <a:gd name="connsiteY14" fmla="*/ 4345 h 10000"/>
                  <a:gd name="connsiteX15" fmla="*/ 8382 w 10000"/>
                  <a:gd name="connsiteY15" fmla="*/ 4406 h 10000"/>
                  <a:gd name="connsiteX16" fmla="*/ 8397 w 10000"/>
                  <a:gd name="connsiteY16" fmla="*/ 3285 h 10000"/>
                  <a:gd name="connsiteX17" fmla="*/ 8117 w 10000"/>
                  <a:gd name="connsiteY17" fmla="*/ 879 h 10000"/>
                  <a:gd name="connsiteX18" fmla="*/ 8576 w 10000"/>
                  <a:gd name="connsiteY18" fmla="*/ 46 h 10000"/>
                  <a:gd name="connsiteX19" fmla="*/ 9168 w 10000"/>
                  <a:gd name="connsiteY19" fmla="*/ 305 h 10000"/>
                  <a:gd name="connsiteX0" fmla="*/ 9168 w 10000"/>
                  <a:gd name="connsiteY0" fmla="*/ 305 h 10000"/>
                  <a:gd name="connsiteX1" fmla="*/ 9957 w 10000"/>
                  <a:gd name="connsiteY1" fmla="*/ 2295 h 10000"/>
                  <a:gd name="connsiteX2" fmla="*/ 9738 w 10000"/>
                  <a:gd name="connsiteY2" fmla="*/ 5550 h 10000"/>
                  <a:gd name="connsiteX3" fmla="*/ 8929 w 10000"/>
                  <a:gd name="connsiteY3" fmla="*/ 7952 h 10000"/>
                  <a:gd name="connsiteX4" fmla="*/ 7772 w 10000"/>
                  <a:gd name="connsiteY4" fmla="*/ 8497 h 10000"/>
                  <a:gd name="connsiteX5" fmla="*/ 3502 w 10000"/>
                  <a:gd name="connsiteY5" fmla="*/ 10000 h 10000"/>
                  <a:gd name="connsiteX6" fmla="*/ 492 w 10000"/>
                  <a:gd name="connsiteY6" fmla="*/ 10000 h 10000"/>
                  <a:gd name="connsiteX7" fmla="*/ 0 w 10000"/>
                  <a:gd name="connsiteY7" fmla="*/ 5230 h 10000"/>
                  <a:gd name="connsiteX8" fmla="*/ 245 w 10000"/>
                  <a:gd name="connsiteY8" fmla="*/ 2050 h 10000"/>
                  <a:gd name="connsiteX9" fmla="*/ 919 w 10000"/>
                  <a:gd name="connsiteY9" fmla="*/ 2758 h 10000"/>
                  <a:gd name="connsiteX10" fmla="*/ 2025 w 10000"/>
                  <a:gd name="connsiteY10" fmla="*/ 2492 h 10000"/>
                  <a:gd name="connsiteX11" fmla="*/ 4577 w 10000"/>
                  <a:gd name="connsiteY11" fmla="*/ 1432 h 10000"/>
                  <a:gd name="connsiteX12" fmla="*/ 7451 w 10000"/>
                  <a:gd name="connsiteY12" fmla="*/ 2841 h 10000"/>
                  <a:gd name="connsiteX13" fmla="*/ 7743 w 10000"/>
                  <a:gd name="connsiteY13" fmla="*/ 4069 h 10000"/>
                  <a:gd name="connsiteX14" fmla="*/ 7707 w 10000"/>
                  <a:gd name="connsiteY14" fmla="*/ 4345 h 10000"/>
                  <a:gd name="connsiteX15" fmla="*/ 8382 w 10000"/>
                  <a:gd name="connsiteY15" fmla="*/ 4406 h 10000"/>
                  <a:gd name="connsiteX16" fmla="*/ 8397 w 10000"/>
                  <a:gd name="connsiteY16" fmla="*/ 3285 h 10000"/>
                  <a:gd name="connsiteX17" fmla="*/ 8117 w 10000"/>
                  <a:gd name="connsiteY17" fmla="*/ 879 h 10000"/>
                  <a:gd name="connsiteX18" fmla="*/ 8576 w 10000"/>
                  <a:gd name="connsiteY18" fmla="*/ 46 h 10000"/>
                  <a:gd name="connsiteX19" fmla="*/ 9168 w 10000"/>
                  <a:gd name="connsiteY19" fmla="*/ 305 h 10000"/>
                  <a:gd name="connsiteX0" fmla="*/ 9168 w 10027"/>
                  <a:gd name="connsiteY0" fmla="*/ 305 h 10000"/>
                  <a:gd name="connsiteX1" fmla="*/ 9987 w 10027"/>
                  <a:gd name="connsiteY1" fmla="*/ 3227 h 10000"/>
                  <a:gd name="connsiteX2" fmla="*/ 9738 w 10027"/>
                  <a:gd name="connsiteY2" fmla="*/ 5550 h 10000"/>
                  <a:gd name="connsiteX3" fmla="*/ 8929 w 10027"/>
                  <a:gd name="connsiteY3" fmla="*/ 7952 h 10000"/>
                  <a:gd name="connsiteX4" fmla="*/ 7772 w 10027"/>
                  <a:gd name="connsiteY4" fmla="*/ 8497 h 10000"/>
                  <a:gd name="connsiteX5" fmla="*/ 3502 w 10027"/>
                  <a:gd name="connsiteY5" fmla="*/ 10000 h 10000"/>
                  <a:gd name="connsiteX6" fmla="*/ 492 w 10027"/>
                  <a:gd name="connsiteY6" fmla="*/ 10000 h 10000"/>
                  <a:gd name="connsiteX7" fmla="*/ 0 w 10027"/>
                  <a:gd name="connsiteY7" fmla="*/ 5230 h 10000"/>
                  <a:gd name="connsiteX8" fmla="*/ 245 w 10027"/>
                  <a:gd name="connsiteY8" fmla="*/ 2050 h 10000"/>
                  <a:gd name="connsiteX9" fmla="*/ 919 w 10027"/>
                  <a:gd name="connsiteY9" fmla="*/ 2758 h 10000"/>
                  <a:gd name="connsiteX10" fmla="*/ 2025 w 10027"/>
                  <a:gd name="connsiteY10" fmla="*/ 2492 h 10000"/>
                  <a:gd name="connsiteX11" fmla="*/ 4577 w 10027"/>
                  <a:gd name="connsiteY11" fmla="*/ 1432 h 10000"/>
                  <a:gd name="connsiteX12" fmla="*/ 7451 w 10027"/>
                  <a:gd name="connsiteY12" fmla="*/ 2841 h 10000"/>
                  <a:gd name="connsiteX13" fmla="*/ 7743 w 10027"/>
                  <a:gd name="connsiteY13" fmla="*/ 4069 h 10000"/>
                  <a:gd name="connsiteX14" fmla="*/ 7707 w 10027"/>
                  <a:gd name="connsiteY14" fmla="*/ 4345 h 10000"/>
                  <a:gd name="connsiteX15" fmla="*/ 8382 w 10027"/>
                  <a:gd name="connsiteY15" fmla="*/ 4406 h 10000"/>
                  <a:gd name="connsiteX16" fmla="*/ 8397 w 10027"/>
                  <a:gd name="connsiteY16" fmla="*/ 3285 h 10000"/>
                  <a:gd name="connsiteX17" fmla="*/ 8117 w 10027"/>
                  <a:gd name="connsiteY17" fmla="*/ 879 h 10000"/>
                  <a:gd name="connsiteX18" fmla="*/ 8576 w 10027"/>
                  <a:gd name="connsiteY18" fmla="*/ 46 h 10000"/>
                  <a:gd name="connsiteX19" fmla="*/ 9168 w 10027"/>
                  <a:gd name="connsiteY19" fmla="*/ 305 h 10000"/>
                  <a:gd name="connsiteX0" fmla="*/ 9168 w 10027"/>
                  <a:gd name="connsiteY0" fmla="*/ 305 h 10000"/>
                  <a:gd name="connsiteX1" fmla="*/ 9987 w 10027"/>
                  <a:gd name="connsiteY1" fmla="*/ 3227 h 10000"/>
                  <a:gd name="connsiteX2" fmla="*/ 9738 w 10027"/>
                  <a:gd name="connsiteY2" fmla="*/ 5550 h 10000"/>
                  <a:gd name="connsiteX3" fmla="*/ 8929 w 10027"/>
                  <a:gd name="connsiteY3" fmla="*/ 7952 h 10000"/>
                  <a:gd name="connsiteX4" fmla="*/ 7772 w 10027"/>
                  <a:gd name="connsiteY4" fmla="*/ 8497 h 10000"/>
                  <a:gd name="connsiteX5" fmla="*/ 3502 w 10027"/>
                  <a:gd name="connsiteY5" fmla="*/ 10000 h 10000"/>
                  <a:gd name="connsiteX6" fmla="*/ 492 w 10027"/>
                  <a:gd name="connsiteY6" fmla="*/ 10000 h 10000"/>
                  <a:gd name="connsiteX7" fmla="*/ 0 w 10027"/>
                  <a:gd name="connsiteY7" fmla="*/ 5230 h 10000"/>
                  <a:gd name="connsiteX8" fmla="*/ 245 w 10027"/>
                  <a:gd name="connsiteY8" fmla="*/ 2050 h 10000"/>
                  <a:gd name="connsiteX9" fmla="*/ 919 w 10027"/>
                  <a:gd name="connsiteY9" fmla="*/ 2758 h 10000"/>
                  <a:gd name="connsiteX10" fmla="*/ 2025 w 10027"/>
                  <a:gd name="connsiteY10" fmla="*/ 2492 h 10000"/>
                  <a:gd name="connsiteX11" fmla="*/ 4577 w 10027"/>
                  <a:gd name="connsiteY11" fmla="*/ 1432 h 10000"/>
                  <a:gd name="connsiteX12" fmla="*/ 7451 w 10027"/>
                  <a:gd name="connsiteY12" fmla="*/ 2841 h 10000"/>
                  <a:gd name="connsiteX13" fmla="*/ 7743 w 10027"/>
                  <a:gd name="connsiteY13" fmla="*/ 4069 h 10000"/>
                  <a:gd name="connsiteX14" fmla="*/ 7707 w 10027"/>
                  <a:gd name="connsiteY14" fmla="*/ 4345 h 10000"/>
                  <a:gd name="connsiteX15" fmla="*/ 8382 w 10027"/>
                  <a:gd name="connsiteY15" fmla="*/ 4406 h 10000"/>
                  <a:gd name="connsiteX16" fmla="*/ 8397 w 10027"/>
                  <a:gd name="connsiteY16" fmla="*/ 3285 h 10000"/>
                  <a:gd name="connsiteX17" fmla="*/ 8117 w 10027"/>
                  <a:gd name="connsiteY17" fmla="*/ 879 h 10000"/>
                  <a:gd name="connsiteX18" fmla="*/ 8576 w 10027"/>
                  <a:gd name="connsiteY18" fmla="*/ 46 h 10000"/>
                  <a:gd name="connsiteX19" fmla="*/ 9168 w 10027"/>
                  <a:gd name="connsiteY19" fmla="*/ 305 h 10000"/>
                  <a:gd name="connsiteX0" fmla="*/ 9168 w 10023"/>
                  <a:gd name="connsiteY0" fmla="*/ 305 h 10000"/>
                  <a:gd name="connsiteX1" fmla="*/ 9983 w 10023"/>
                  <a:gd name="connsiteY1" fmla="*/ 3094 h 10000"/>
                  <a:gd name="connsiteX2" fmla="*/ 9738 w 10023"/>
                  <a:gd name="connsiteY2" fmla="*/ 5550 h 10000"/>
                  <a:gd name="connsiteX3" fmla="*/ 8929 w 10023"/>
                  <a:gd name="connsiteY3" fmla="*/ 7952 h 10000"/>
                  <a:gd name="connsiteX4" fmla="*/ 7772 w 10023"/>
                  <a:gd name="connsiteY4" fmla="*/ 8497 h 10000"/>
                  <a:gd name="connsiteX5" fmla="*/ 3502 w 10023"/>
                  <a:gd name="connsiteY5" fmla="*/ 10000 h 10000"/>
                  <a:gd name="connsiteX6" fmla="*/ 492 w 10023"/>
                  <a:gd name="connsiteY6" fmla="*/ 10000 h 10000"/>
                  <a:gd name="connsiteX7" fmla="*/ 0 w 10023"/>
                  <a:gd name="connsiteY7" fmla="*/ 5230 h 10000"/>
                  <a:gd name="connsiteX8" fmla="*/ 245 w 10023"/>
                  <a:gd name="connsiteY8" fmla="*/ 2050 h 10000"/>
                  <a:gd name="connsiteX9" fmla="*/ 919 w 10023"/>
                  <a:gd name="connsiteY9" fmla="*/ 2758 h 10000"/>
                  <a:gd name="connsiteX10" fmla="*/ 2025 w 10023"/>
                  <a:gd name="connsiteY10" fmla="*/ 2492 h 10000"/>
                  <a:gd name="connsiteX11" fmla="*/ 4577 w 10023"/>
                  <a:gd name="connsiteY11" fmla="*/ 1432 h 10000"/>
                  <a:gd name="connsiteX12" fmla="*/ 7451 w 10023"/>
                  <a:gd name="connsiteY12" fmla="*/ 2841 h 10000"/>
                  <a:gd name="connsiteX13" fmla="*/ 7743 w 10023"/>
                  <a:gd name="connsiteY13" fmla="*/ 4069 h 10000"/>
                  <a:gd name="connsiteX14" fmla="*/ 7707 w 10023"/>
                  <a:gd name="connsiteY14" fmla="*/ 4345 h 10000"/>
                  <a:gd name="connsiteX15" fmla="*/ 8382 w 10023"/>
                  <a:gd name="connsiteY15" fmla="*/ 4406 h 10000"/>
                  <a:gd name="connsiteX16" fmla="*/ 8397 w 10023"/>
                  <a:gd name="connsiteY16" fmla="*/ 3285 h 10000"/>
                  <a:gd name="connsiteX17" fmla="*/ 8117 w 10023"/>
                  <a:gd name="connsiteY17" fmla="*/ 879 h 10000"/>
                  <a:gd name="connsiteX18" fmla="*/ 8576 w 10023"/>
                  <a:gd name="connsiteY18" fmla="*/ 46 h 10000"/>
                  <a:gd name="connsiteX19" fmla="*/ 9168 w 10023"/>
                  <a:gd name="connsiteY19" fmla="*/ 305 h 10000"/>
                  <a:gd name="connsiteX0" fmla="*/ 9168 w 9740"/>
                  <a:gd name="connsiteY0" fmla="*/ 305 h 10000"/>
                  <a:gd name="connsiteX1" fmla="*/ 9738 w 9740"/>
                  <a:gd name="connsiteY1" fmla="*/ 5550 h 10000"/>
                  <a:gd name="connsiteX2" fmla="*/ 8929 w 9740"/>
                  <a:gd name="connsiteY2" fmla="*/ 7952 h 10000"/>
                  <a:gd name="connsiteX3" fmla="*/ 7772 w 9740"/>
                  <a:gd name="connsiteY3" fmla="*/ 8497 h 10000"/>
                  <a:gd name="connsiteX4" fmla="*/ 3502 w 9740"/>
                  <a:gd name="connsiteY4" fmla="*/ 10000 h 10000"/>
                  <a:gd name="connsiteX5" fmla="*/ 492 w 9740"/>
                  <a:gd name="connsiteY5" fmla="*/ 10000 h 10000"/>
                  <a:gd name="connsiteX6" fmla="*/ 0 w 9740"/>
                  <a:gd name="connsiteY6" fmla="*/ 5230 h 10000"/>
                  <a:gd name="connsiteX7" fmla="*/ 245 w 9740"/>
                  <a:gd name="connsiteY7" fmla="*/ 2050 h 10000"/>
                  <a:gd name="connsiteX8" fmla="*/ 919 w 9740"/>
                  <a:gd name="connsiteY8" fmla="*/ 2758 h 10000"/>
                  <a:gd name="connsiteX9" fmla="*/ 2025 w 9740"/>
                  <a:gd name="connsiteY9" fmla="*/ 2492 h 10000"/>
                  <a:gd name="connsiteX10" fmla="*/ 4577 w 9740"/>
                  <a:gd name="connsiteY10" fmla="*/ 1432 h 10000"/>
                  <a:gd name="connsiteX11" fmla="*/ 7451 w 9740"/>
                  <a:gd name="connsiteY11" fmla="*/ 2841 h 10000"/>
                  <a:gd name="connsiteX12" fmla="*/ 7743 w 9740"/>
                  <a:gd name="connsiteY12" fmla="*/ 4069 h 10000"/>
                  <a:gd name="connsiteX13" fmla="*/ 7707 w 9740"/>
                  <a:gd name="connsiteY13" fmla="*/ 4345 h 10000"/>
                  <a:gd name="connsiteX14" fmla="*/ 8382 w 9740"/>
                  <a:gd name="connsiteY14" fmla="*/ 4406 h 10000"/>
                  <a:gd name="connsiteX15" fmla="*/ 8397 w 9740"/>
                  <a:gd name="connsiteY15" fmla="*/ 3285 h 10000"/>
                  <a:gd name="connsiteX16" fmla="*/ 8117 w 9740"/>
                  <a:gd name="connsiteY16" fmla="*/ 879 h 10000"/>
                  <a:gd name="connsiteX17" fmla="*/ 8576 w 9740"/>
                  <a:gd name="connsiteY17" fmla="*/ 46 h 10000"/>
                  <a:gd name="connsiteX18" fmla="*/ 9168 w 9740"/>
                  <a:gd name="connsiteY18" fmla="*/ 305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740" h="10000">
                    <a:moveTo>
                      <a:pt x="9168" y="305"/>
                    </a:moveTo>
                    <a:cubicBezTo>
                      <a:pt x="9362" y="1222"/>
                      <a:pt x="9778" y="4276"/>
                      <a:pt x="9738" y="5550"/>
                    </a:cubicBezTo>
                    <a:cubicBezTo>
                      <a:pt x="9598" y="6485"/>
                      <a:pt x="9257" y="7461"/>
                      <a:pt x="8929" y="7952"/>
                    </a:cubicBezTo>
                    <a:lnTo>
                      <a:pt x="7772" y="8497"/>
                    </a:lnTo>
                    <a:lnTo>
                      <a:pt x="3502" y="10000"/>
                    </a:lnTo>
                    <a:lnTo>
                      <a:pt x="492" y="10000"/>
                    </a:lnTo>
                    <a:cubicBezTo>
                      <a:pt x="329" y="8410"/>
                      <a:pt x="164" y="6820"/>
                      <a:pt x="0" y="5230"/>
                    </a:cubicBezTo>
                    <a:cubicBezTo>
                      <a:pt x="82" y="4170"/>
                      <a:pt x="164" y="3110"/>
                      <a:pt x="245" y="2050"/>
                    </a:cubicBezTo>
                    <a:cubicBezTo>
                      <a:pt x="429" y="1873"/>
                      <a:pt x="616" y="2670"/>
                      <a:pt x="919" y="2758"/>
                    </a:cubicBezTo>
                    <a:cubicBezTo>
                      <a:pt x="1228" y="2846"/>
                      <a:pt x="1444" y="2670"/>
                      <a:pt x="2025" y="2492"/>
                    </a:cubicBezTo>
                    <a:cubicBezTo>
                      <a:pt x="2642" y="2226"/>
                      <a:pt x="3672" y="1373"/>
                      <a:pt x="4577" y="1432"/>
                    </a:cubicBezTo>
                    <a:cubicBezTo>
                      <a:pt x="5481" y="1490"/>
                      <a:pt x="6622" y="2488"/>
                      <a:pt x="7451" y="2841"/>
                    </a:cubicBezTo>
                    <a:cubicBezTo>
                      <a:pt x="8077" y="3145"/>
                      <a:pt x="7433" y="3894"/>
                      <a:pt x="7743" y="4069"/>
                    </a:cubicBezTo>
                    <a:cubicBezTo>
                      <a:pt x="7871" y="4299"/>
                      <a:pt x="7446" y="4417"/>
                      <a:pt x="7707" y="4345"/>
                    </a:cubicBezTo>
                    <a:cubicBezTo>
                      <a:pt x="7968" y="4272"/>
                      <a:pt x="8023" y="4532"/>
                      <a:pt x="8382" y="4406"/>
                    </a:cubicBezTo>
                    <a:cubicBezTo>
                      <a:pt x="8468" y="4147"/>
                      <a:pt x="8307" y="3542"/>
                      <a:pt x="8397" y="3285"/>
                    </a:cubicBezTo>
                    <a:cubicBezTo>
                      <a:pt x="8505" y="2904"/>
                      <a:pt x="8145" y="1381"/>
                      <a:pt x="8117" y="879"/>
                    </a:cubicBezTo>
                    <a:cubicBezTo>
                      <a:pt x="8164" y="402"/>
                      <a:pt x="8362" y="152"/>
                      <a:pt x="8576" y="46"/>
                    </a:cubicBezTo>
                    <a:cubicBezTo>
                      <a:pt x="8790" y="-59"/>
                      <a:pt x="8877" y="14"/>
                      <a:pt x="9168" y="305"/>
                    </a:cubicBezTo>
                    <a:close/>
                  </a:path>
                </a:pathLst>
              </a:custGeom>
              <a:solidFill>
                <a:srgbClr val="FFD1A3"/>
              </a:solidFill>
              <a:ln w="9525" cap="flat" cmpd="sng">
                <a:solidFill>
                  <a:srgbClr val="000000"/>
                </a:solidFill>
                <a:prstDash val="solid"/>
                <a:round/>
                <a:headEnd/>
                <a:tailEnd/>
              </a:ln>
            </p:spPr>
            <p:txBody>
              <a:bodyPr/>
              <a:lstStyle/>
              <a:p>
                <a:endParaRPr lang="en-GB" dirty="0"/>
              </a:p>
            </p:txBody>
          </p:sp>
        </p:grpSp>
        <p:sp>
          <p:nvSpPr>
            <p:cNvPr id="55" name="Freeform 54"/>
            <p:cNvSpPr/>
            <p:nvPr/>
          </p:nvSpPr>
          <p:spPr bwMode="auto">
            <a:xfrm>
              <a:off x="2750344" y="4591050"/>
              <a:ext cx="254794" cy="54769"/>
            </a:xfrm>
            <a:custGeom>
              <a:avLst/>
              <a:gdLst>
                <a:gd name="connsiteX0" fmla="*/ 0 w 254794"/>
                <a:gd name="connsiteY0" fmla="*/ 54769 h 54769"/>
                <a:gd name="connsiteX1" fmla="*/ 104775 w 254794"/>
                <a:gd name="connsiteY1" fmla="*/ 54769 h 54769"/>
                <a:gd name="connsiteX2" fmla="*/ 154781 w 254794"/>
                <a:gd name="connsiteY2" fmla="*/ 45244 h 54769"/>
                <a:gd name="connsiteX3" fmla="*/ 235744 w 254794"/>
                <a:gd name="connsiteY3" fmla="*/ 52388 h 54769"/>
                <a:gd name="connsiteX4" fmla="*/ 254794 w 254794"/>
                <a:gd name="connsiteY4" fmla="*/ 42863 h 54769"/>
                <a:gd name="connsiteX5" fmla="*/ 250031 w 254794"/>
                <a:gd name="connsiteY5" fmla="*/ 21431 h 54769"/>
                <a:gd name="connsiteX6" fmla="*/ 180975 w 254794"/>
                <a:gd name="connsiteY6" fmla="*/ 0 h 54769"/>
                <a:gd name="connsiteX7" fmla="*/ 209550 w 254794"/>
                <a:gd name="connsiteY7" fmla="*/ 16669 h 54769"/>
                <a:gd name="connsiteX8" fmla="*/ 209550 w 254794"/>
                <a:gd name="connsiteY8" fmla="*/ 16669 h 54769"/>
                <a:gd name="connsiteX9" fmla="*/ 202406 w 254794"/>
                <a:gd name="connsiteY9" fmla="*/ 45244 h 54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4794" h="54769">
                  <a:moveTo>
                    <a:pt x="0" y="54769"/>
                  </a:moveTo>
                  <a:lnTo>
                    <a:pt x="104775" y="54769"/>
                  </a:lnTo>
                  <a:lnTo>
                    <a:pt x="154781" y="45244"/>
                  </a:lnTo>
                  <a:lnTo>
                    <a:pt x="235744" y="52388"/>
                  </a:lnTo>
                  <a:lnTo>
                    <a:pt x="254794" y="42863"/>
                  </a:lnTo>
                  <a:lnTo>
                    <a:pt x="250031" y="21431"/>
                  </a:lnTo>
                  <a:lnTo>
                    <a:pt x="180975" y="0"/>
                  </a:lnTo>
                  <a:lnTo>
                    <a:pt x="209550" y="16669"/>
                  </a:lnTo>
                  <a:lnTo>
                    <a:pt x="209550" y="16669"/>
                  </a:lnTo>
                  <a:lnTo>
                    <a:pt x="202406" y="45244"/>
                  </a:lnTo>
                </a:path>
              </a:pathLst>
            </a:cu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smtClean="0">
                <a:ln>
                  <a:noFill/>
                </a:ln>
                <a:solidFill>
                  <a:schemeClr val="tx1"/>
                </a:solidFill>
                <a:effectLst/>
                <a:latin typeface="Arial" charset="0"/>
                <a:cs typeface="Times New Roman" pitchFamily="18" charset="0"/>
              </a:endParaRPr>
            </a:p>
          </p:txBody>
        </p:sp>
      </p:grpSp>
      <p:sp>
        <p:nvSpPr>
          <p:cNvPr id="38" name="Line 42"/>
          <p:cNvSpPr>
            <a:spLocks noChangeShapeType="1"/>
          </p:cNvSpPr>
          <p:nvPr/>
        </p:nvSpPr>
        <p:spPr bwMode="auto">
          <a:xfrm>
            <a:off x="935847" y="3925818"/>
            <a:ext cx="2547128" cy="759383"/>
          </a:xfrm>
          <a:custGeom>
            <a:avLst/>
            <a:gdLst>
              <a:gd name="connsiteX0" fmla="*/ 0 w 10000"/>
              <a:gd name="connsiteY0" fmla="*/ 0 h 10000"/>
              <a:gd name="connsiteX1" fmla="*/ 10000 w 10000"/>
              <a:gd name="connsiteY1" fmla="*/ 10000 h 10000"/>
              <a:gd name="connsiteX0" fmla="*/ 0 w 10000"/>
              <a:gd name="connsiteY0" fmla="*/ 0 h 10000"/>
              <a:gd name="connsiteX1" fmla="*/ 1997 w 10000"/>
              <a:gd name="connsiteY1" fmla="*/ 3345 h 10000"/>
              <a:gd name="connsiteX2" fmla="*/ 10000 w 10000"/>
              <a:gd name="connsiteY2" fmla="*/ 10000 h 10000"/>
              <a:gd name="connsiteX0" fmla="*/ 0 w 10000"/>
              <a:gd name="connsiteY0" fmla="*/ 28268 h 38268"/>
              <a:gd name="connsiteX1" fmla="*/ 5695 w 10000"/>
              <a:gd name="connsiteY1" fmla="*/ 0 h 38268"/>
              <a:gd name="connsiteX2" fmla="*/ 1997 w 10000"/>
              <a:gd name="connsiteY2" fmla="*/ 31613 h 38268"/>
              <a:gd name="connsiteX3" fmla="*/ 10000 w 10000"/>
              <a:gd name="connsiteY3" fmla="*/ 38268 h 38268"/>
              <a:gd name="connsiteX0" fmla="*/ 3698 w 8003"/>
              <a:gd name="connsiteY0" fmla="*/ 0 h 38268"/>
              <a:gd name="connsiteX1" fmla="*/ 0 w 8003"/>
              <a:gd name="connsiteY1" fmla="*/ 31613 h 38268"/>
              <a:gd name="connsiteX2" fmla="*/ 8003 w 8003"/>
              <a:gd name="connsiteY2" fmla="*/ 38268 h 38268"/>
              <a:gd name="connsiteX0" fmla="*/ 4966 w 10345"/>
              <a:gd name="connsiteY0" fmla="*/ 0 h 10000"/>
              <a:gd name="connsiteX1" fmla="*/ 0 w 10345"/>
              <a:gd name="connsiteY1" fmla="*/ 7841 h 10000"/>
              <a:gd name="connsiteX2" fmla="*/ 10345 w 10345"/>
              <a:gd name="connsiteY2" fmla="*/ 10000 h 10000"/>
            </a:gdLst>
            <a:ahLst/>
            <a:cxnLst>
              <a:cxn ang="0">
                <a:pos x="connsiteX0" y="connsiteY0"/>
              </a:cxn>
              <a:cxn ang="0">
                <a:pos x="connsiteX1" y="connsiteY1"/>
              </a:cxn>
              <a:cxn ang="0">
                <a:pos x="connsiteX2" y="connsiteY2"/>
              </a:cxn>
            </a:cxnLst>
            <a:rect l="l" t="t" r="r" b="b"/>
            <a:pathLst>
              <a:path w="10345" h="10000">
                <a:moveTo>
                  <a:pt x="4966" y="0"/>
                </a:moveTo>
                <a:lnTo>
                  <a:pt x="0" y="7841"/>
                </a:lnTo>
                <a:cubicBezTo>
                  <a:pt x="1627" y="8258"/>
                  <a:pt x="6180" y="9129"/>
                  <a:pt x="10345" y="10000"/>
                </a:cubicBezTo>
              </a:path>
            </a:pathLst>
          </a:custGeom>
          <a:noFill/>
          <a:ln w="28575">
            <a:solidFill>
              <a:srgbClr val="FF3300"/>
            </a:solidFill>
            <a:prstDash val="sysDot"/>
            <a:round/>
            <a:headEnd/>
            <a:tailEnd/>
          </a:ln>
          <a:effectLst/>
        </p:spPr>
        <p:txBody>
          <a:bodyPr/>
          <a:lstStyle/>
          <a:p>
            <a:endParaRPr lang="en-GB" dirty="0"/>
          </a:p>
        </p:txBody>
      </p:sp>
      <p:sp>
        <p:nvSpPr>
          <p:cNvPr id="32" name="Freeform 21"/>
          <p:cNvSpPr>
            <a:spLocks/>
          </p:cNvSpPr>
          <p:nvPr/>
        </p:nvSpPr>
        <p:spPr bwMode="auto">
          <a:xfrm rot="20684692">
            <a:off x="1333500" y="4432789"/>
            <a:ext cx="346075" cy="34925"/>
          </a:xfrm>
          <a:custGeom>
            <a:avLst/>
            <a:gdLst/>
            <a:ahLst/>
            <a:cxnLst>
              <a:cxn ang="0">
                <a:pos x="195" y="3"/>
              </a:cxn>
              <a:cxn ang="0">
                <a:pos x="123" y="3"/>
              </a:cxn>
              <a:cxn ang="0">
                <a:pos x="63" y="3"/>
              </a:cxn>
              <a:cxn ang="0">
                <a:pos x="0" y="24"/>
              </a:cxn>
            </a:cxnLst>
            <a:rect l="0" t="0" r="r" b="b"/>
            <a:pathLst>
              <a:path w="195" h="24">
                <a:moveTo>
                  <a:pt x="195" y="3"/>
                </a:moveTo>
                <a:cubicBezTo>
                  <a:pt x="170" y="3"/>
                  <a:pt x="145" y="3"/>
                  <a:pt x="123" y="3"/>
                </a:cubicBezTo>
                <a:cubicBezTo>
                  <a:pt x="101" y="3"/>
                  <a:pt x="83" y="0"/>
                  <a:pt x="63" y="3"/>
                </a:cubicBezTo>
                <a:cubicBezTo>
                  <a:pt x="43" y="6"/>
                  <a:pt x="21" y="15"/>
                  <a:pt x="0" y="24"/>
                </a:cubicBezTo>
              </a:path>
            </a:pathLst>
          </a:custGeom>
          <a:noFill/>
          <a:ln w="9525">
            <a:solidFill>
              <a:srgbClr val="000000"/>
            </a:solidFill>
            <a:round/>
            <a:headEnd/>
            <a:tailEnd/>
          </a:ln>
        </p:spPr>
        <p:txBody>
          <a:bodyPr/>
          <a:lstStyle/>
          <a:p>
            <a:endParaRPr lang="en-GB" dirty="0"/>
          </a:p>
        </p:txBody>
      </p:sp>
      <p:sp>
        <p:nvSpPr>
          <p:cNvPr id="58" name="TextBox 57"/>
          <p:cNvSpPr txBox="1"/>
          <p:nvPr/>
        </p:nvSpPr>
        <p:spPr>
          <a:xfrm>
            <a:off x="7867015" y="6604084"/>
            <a:ext cx="1273175" cy="253916"/>
          </a:xfrm>
          <a:prstGeom prst="rect">
            <a:avLst/>
          </a:prstGeom>
          <a:noFill/>
        </p:spPr>
        <p:txBody>
          <a:bodyPr wrap="square" rtlCol="0">
            <a:spAutoFit/>
          </a:bodyPr>
          <a:lstStyle/>
          <a:p>
            <a:pPr algn="r"/>
            <a:r>
              <a:rPr lang="en-GB" sz="1050" b="0" dirty="0" smtClean="0">
                <a:solidFill>
                  <a:schemeClr val="bg1"/>
                </a:solidFill>
              </a:rPr>
              <a:t>Ken Bearman</a:t>
            </a:r>
            <a:endParaRPr lang="en-GB" sz="1050" b="0" dirty="0">
              <a:solidFill>
                <a:schemeClr val="bg1"/>
              </a:solidFill>
            </a:endParaRPr>
          </a:p>
        </p:txBody>
      </p:sp>
      <p:sp>
        <p:nvSpPr>
          <p:cNvPr id="52" name="Arc 47"/>
          <p:cNvSpPr>
            <a:spLocks/>
          </p:cNvSpPr>
          <p:nvPr/>
        </p:nvSpPr>
        <p:spPr bwMode="auto">
          <a:xfrm rot="12285097" flipV="1">
            <a:off x="758825" y="4234352"/>
            <a:ext cx="42863" cy="355600"/>
          </a:xfrm>
          <a:custGeom>
            <a:avLst/>
            <a:gdLst>
              <a:gd name="G0" fmla="+- 0 0 0"/>
              <a:gd name="G1" fmla="+- 21600 0 0"/>
              <a:gd name="G2" fmla="+- 21600 0 0"/>
              <a:gd name="T0" fmla="*/ 0 w 21600"/>
              <a:gd name="T1" fmla="*/ 0 h 43003"/>
              <a:gd name="T2" fmla="*/ 2909 w 21600"/>
              <a:gd name="T3" fmla="*/ 43003 h 43003"/>
              <a:gd name="T4" fmla="*/ 0 w 21600"/>
              <a:gd name="T5" fmla="*/ 21600 h 43003"/>
            </a:gdLst>
            <a:ahLst/>
            <a:cxnLst>
              <a:cxn ang="0">
                <a:pos x="T0" y="T1"/>
              </a:cxn>
              <a:cxn ang="0">
                <a:pos x="T2" y="T3"/>
              </a:cxn>
              <a:cxn ang="0">
                <a:pos x="T4" y="T5"/>
              </a:cxn>
            </a:cxnLst>
            <a:rect l="0" t="0" r="r" b="b"/>
            <a:pathLst>
              <a:path w="21600" h="43003" fill="none" extrusionOk="0">
                <a:moveTo>
                  <a:pt x="-1" y="0"/>
                </a:moveTo>
                <a:cubicBezTo>
                  <a:pt x="11929" y="0"/>
                  <a:pt x="21600" y="9670"/>
                  <a:pt x="21600" y="21600"/>
                </a:cubicBezTo>
                <a:cubicBezTo>
                  <a:pt x="21600" y="32405"/>
                  <a:pt x="13615" y="41548"/>
                  <a:pt x="2909" y="43003"/>
                </a:cubicBezTo>
              </a:path>
              <a:path w="21600" h="43003" stroke="0" extrusionOk="0">
                <a:moveTo>
                  <a:pt x="-1" y="0"/>
                </a:moveTo>
                <a:cubicBezTo>
                  <a:pt x="11929" y="0"/>
                  <a:pt x="21600" y="9670"/>
                  <a:pt x="21600" y="21600"/>
                </a:cubicBezTo>
                <a:cubicBezTo>
                  <a:pt x="21600" y="32405"/>
                  <a:pt x="13615" y="41548"/>
                  <a:pt x="2909" y="43003"/>
                </a:cubicBezTo>
                <a:lnTo>
                  <a:pt x="0" y="21600"/>
                </a:lnTo>
                <a:close/>
              </a:path>
            </a:pathLst>
          </a:custGeom>
          <a:noFill/>
          <a:ln w="28575">
            <a:solidFill>
              <a:srgbClr val="FF0000"/>
            </a:solidFill>
            <a:round/>
            <a:headEnd type="triangle" w="med" len="med"/>
            <a:tailEnd/>
          </a:ln>
          <a:effectLst/>
        </p:spPr>
        <p:txBody>
          <a:bodyPr/>
          <a:lstStyle/>
          <a:p>
            <a:endParaRPr lang="en-GB" dirty="0"/>
          </a:p>
        </p:txBody>
      </p:sp>
    </p:spTree>
    <p:extLst>
      <p:ext uri="{BB962C8B-B14F-4D97-AF65-F5344CB8AC3E}">
        <p14:creationId xmlns:p14="http://schemas.microsoft.com/office/powerpoint/2010/main" val="1069489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38" grpId="0" animBg="1"/>
      <p:bldP spid="5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0" y="246063"/>
            <a:ext cx="9144000" cy="404812"/>
          </a:xfrm>
          <a:prstGeom prst="rect">
            <a:avLst/>
          </a:prstGeom>
          <a:solidFill>
            <a:schemeClr val="bg1"/>
          </a:solidFill>
          <a:ln w="9525">
            <a:solidFill>
              <a:schemeClr val="tx1"/>
            </a:solidFill>
            <a:miter lim="800000"/>
            <a:headEnd/>
            <a:tailEnd/>
          </a:ln>
        </p:spPr>
        <p:txBody>
          <a:bodyPr wrap="none" anchor="ctr"/>
          <a:lstStyle/>
          <a:p>
            <a:pPr algn="ctr"/>
            <a:r>
              <a:rPr lang="en-CA" altLang="ja-JP" dirty="0">
                <a:solidFill>
                  <a:srgbClr val="0168AC"/>
                </a:solidFill>
                <a:latin typeface="Verdana" pitchFamily="34" charset="0"/>
                <a:ea typeface="ＭＳ Ｐゴシック" charset="-128"/>
              </a:rPr>
              <a:t>2011 World Archery Coaching Seminar</a:t>
            </a:r>
            <a:endParaRPr lang="en-CA" dirty="0">
              <a:solidFill>
                <a:srgbClr val="0168AC"/>
              </a:solidFill>
              <a:latin typeface="Verdana" pitchFamily="34" charset="0"/>
            </a:endParaRPr>
          </a:p>
        </p:txBody>
      </p:sp>
      <p:pic>
        <p:nvPicPr>
          <p:cNvPr id="3" name="Picture 4" descr="Y:\06 Communication\Logo FITA\09 World Archery\00_WA1_RG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80327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txBox="1">
            <a:spLocks noChangeArrowheads="1"/>
          </p:cNvSpPr>
          <p:nvPr/>
        </p:nvSpPr>
        <p:spPr>
          <a:xfrm>
            <a:off x="395288" y="1447158"/>
            <a:ext cx="8229600" cy="1909763"/>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nSpc>
                <a:spcPct val="90000"/>
              </a:lnSpc>
              <a:buFontTx/>
              <a:buNone/>
            </a:pPr>
            <a:r>
              <a:rPr lang="en-GB" sz="2400" b="0" dirty="0" smtClean="0">
                <a:solidFill>
                  <a:schemeClr val="bg1"/>
                </a:solidFill>
              </a:rPr>
              <a:t>If the archer is out of line then they must be applying an out of line force to support that angle. This out of line force will cause adverse problems at the point of release. Depending upon how the archer applies this force the response will be different.</a:t>
            </a:r>
            <a:endParaRPr lang="en-GB" sz="2400" b="0" dirty="0">
              <a:solidFill>
                <a:schemeClr val="bg1"/>
              </a:solidFill>
            </a:endParaRPr>
          </a:p>
        </p:txBody>
      </p:sp>
      <p:sp>
        <p:nvSpPr>
          <p:cNvPr id="5" name="Text Box 378"/>
          <p:cNvSpPr txBox="1">
            <a:spLocks noChangeArrowheads="1"/>
          </p:cNvSpPr>
          <p:nvPr/>
        </p:nvSpPr>
        <p:spPr bwMode="auto">
          <a:xfrm>
            <a:off x="7270750" y="4505350"/>
            <a:ext cx="1495425" cy="274637"/>
          </a:xfrm>
          <a:prstGeom prst="rect">
            <a:avLst/>
          </a:prstGeom>
          <a:noFill/>
          <a:ln w="9525">
            <a:noFill/>
            <a:miter lim="800000"/>
            <a:headEnd/>
            <a:tailEnd/>
          </a:ln>
        </p:spPr>
        <p:txBody>
          <a:bodyPr/>
          <a:lstStyle/>
          <a:p>
            <a:pPr algn="l"/>
            <a:r>
              <a:rPr lang="en-GB" sz="1200" dirty="0">
                <a:solidFill>
                  <a:srgbClr val="66FF33"/>
                </a:solidFill>
              </a:rPr>
              <a:t>Draw Force Line</a:t>
            </a:r>
            <a:endParaRPr lang="en-GB" dirty="0">
              <a:solidFill>
                <a:srgbClr val="66FF33"/>
              </a:solidFill>
            </a:endParaRPr>
          </a:p>
        </p:txBody>
      </p:sp>
      <p:grpSp>
        <p:nvGrpSpPr>
          <p:cNvPr id="6" name="Group 379"/>
          <p:cNvGrpSpPr>
            <a:grpSpLocks/>
          </p:cNvGrpSpPr>
          <p:nvPr/>
        </p:nvGrpSpPr>
        <p:grpSpPr bwMode="auto">
          <a:xfrm rot="210200">
            <a:off x="3163888" y="4186262"/>
            <a:ext cx="3487738" cy="341312"/>
            <a:chOff x="2223" y="3511"/>
            <a:chExt cx="1722" cy="269"/>
          </a:xfrm>
        </p:grpSpPr>
        <p:sp>
          <p:nvSpPr>
            <p:cNvPr id="7" name="Freeform 380"/>
            <p:cNvSpPr>
              <a:spLocks/>
            </p:cNvSpPr>
            <p:nvPr/>
          </p:nvSpPr>
          <p:spPr bwMode="auto">
            <a:xfrm>
              <a:off x="2310" y="3681"/>
              <a:ext cx="225" cy="99"/>
            </a:xfrm>
            <a:custGeom>
              <a:avLst/>
              <a:gdLst/>
              <a:ahLst/>
              <a:cxnLst>
                <a:cxn ang="0">
                  <a:pos x="0" y="54"/>
                </a:cxn>
                <a:cxn ang="0">
                  <a:pos x="6" y="21"/>
                </a:cxn>
                <a:cxn ang="0">
                  <a:pos x="36" y="0"/>
                </a:cxn>
                <a:cxn ang="0">
                  <a:pos x="126" y="9"/>
                </a:cxn>
                <a:cxn ang="0">
                  <a:pos x="225" y="24"/>
                </a:cxn>
                <a:cxn ang="0">
                  <a:pos x="150" y="66"/>
                </a:cxn>
                <a:cxn ang="0">
                  <a:pos x="60" y="99"/>
                </a:cxn>
                <a:cxn ang="0">
                  <a:pos x="21" y="87"/>
                </a:cxn>
                <a:cxn ang="0">
                  <a:pos x="0" y="54"/>
                </a:cxn>
              </a:cxnLst>
              <a:rect l="0" t="0" r="r" b="b"/>
              <a:pathLst>
                <a:path w="225" h="99">
                  <a:moveTo>
                    <a:pt x="0" y="54"/>
                  </a:moveTo>
                  <a:lnTo>
                    <a:pt x="6" y="21"/>
                  </a:lnTo>
                  <a:lnTo>
                    <a:pt x="36" y="0"/>
                  </a:lnTo>
                  <a:lnTo>
                    <a:pt x="126" y="9"/>
                  </a:lnTo>
                  <a:lnTo>
                    <a:pt x="225" y="24"/>
                  </a:lnTo>
                  <a:lnTo>
                    <a:pt x="150" y="66"/>
                  </a:lnTo>
                  <a:lnTo>
                    <a:pt x="60" y="99"/>
                  </a:lnTo>
                  <a:lnTo>
                    <a:pt x="21" y="87"/>
                  </a:lnTo>
                  <a:lnTo>
                    <a:pt x="0" y="54"/>
                  </a:lnTo>
                  <a:close/>
                </a:path>
              </a:pathLst>
            </a:custGeom>
            <a:solidFill>
              <a:srgbClr val="FF0000"/>
            </a:solidFill>
            <a:ln w="9525" cap="flat" cmpd="sng">
              <a:solidFill>
                <a:srgbClr val="000000"/>
              </a:solidFill>
              <a:prstDash val="solid"/>
              <a:round/>
              <a:headEnd type="none" w="med" len="med"/>
              <a:tailEnd type="none" w="med" len="med"/>
            </a:ln>
            <a:effectLst/>
          </p:spPr>
          <p:txBody>
            <a:bodyPr/>
            <a:lstStyle/>
            <a:p>
              <a:endParaRPr lang="en-GB" dirty="0"/>
            </a:p>
          </p:txBody>
        </p:sp>
        <p:sp>
          <p:nvSpPr>
            <p:cNvPr id="8" name="Freeform 381"/>
            <p:cNvSpPr>
              <a:spLocks/>
            </p:cNvSpPr>
            <p:nvPr/>
          </p:nvSpPr>
          <p:spPr bwMode="auto">
            <a:xfrm>
              <a:off x="2223" y="3511"/>
              <a:ext cx="1722" cy="251"/>
            </a:xfrm>
            <a:custGeom>
              <a:avLst/>
              <a:gdLst/>
              <a:ahLst/>
              <a:cxnLst>
                <a:cxn ang="0">
                  <a:pos x="3" y="251"/>
                </a:cxn>
                <a:cxn ang="0">
                  <a:pos x="0" y="227"/>
                </a:cxn>
                <a:cxn ang="0">
                  <a:pos x="1687" y="0"/>
                </a:cxn>
                <a:cxn ang="0">
                  <a:pos x="1722" y="10"/>
                </a:cxn>
                <a:cxn ang="0">
                  <a:pos x="1689" y="23"/>
                </a:cxn>
                <a:cxn ang="0">
                  <a:pos x="3" y="251"/>
                </a:cxn>
              </a:cxnLst>
              <a:rect l="0" t="0" r="r" b="b"/>
              <a:pathLst>
                <a:path w="1722" h="251">
                  <a:moveTo>
                    <a:pt x="3" y="251"/>
                  </a:moveTo>
                  <a:lnTo>
                    <a:pt x="0" y="227"/>
                  </a:lnTo>
                  <a:lnTo>
                    <a:pt x="1687" y="0"/>
                  </a:lnTo>
                  <a:lnTo>
                    <a:pt x="1722" y="10"/>
                  </a:lnTo>
                  <a:lnTo>
                    <a:pt x="1689" y="23"/>
                  </a:lnTo>
                  <a:lnTo>
                    <a:pt x="3" y="251"/>
                  </a:lnTo>
                  <a:close/>
                </a:path>
              </a:pathLst>
            </a:custGeom>
            <a:solidFill>
              <a:srgbClr val="C0C0C0"/>
            </a:solidFill>
            <a:ln w="6350" cap="flat" cmpd="sng">
              <a:solidFill>
                <a:srgbClr val="000000"/>
              </a:solidFill>
              <a:prstDash val="solid"/>
              <a:round/>
              <a:headEnd type="none" w="med" len="med"/>
              <a:tailEnd type="none" w="med" len="med"/>
            </a:ln>
            <a:effectLst/>
          </p:spPr>
          <p:txBody>
            <a:bodyPr/>
            <a:lstStyle/>
            <a:p>
              <a:endParaRPr lang="en-GB" dirty="0"/>
            </a:p>
          </p:txBody>
        </p:sp>
      </p:grpSp>
      <p:grpSp>
        <p:nvGrpSpPr>
          <p:cNvPr id="9" name="Group 383"/>
          <p:cNvGrpSpPr>
            <a:grpSpLocks/>
          </p:cNvGrpSpPr>
          <p:nvPr/>
        </p:nvGrpSpPr>
        <p:grpSpPr bwMode="auto">
          <a:xfrm>
            <a:off x="5780088" y="4867300"/>
            <a:ext cx="1195388" cy="192087"/>
            <a:chOff x="8413" y="7460"/>
            <a:chExt cx="1882" cy="303"/>
          </a:xfrm>
        </p:grpSpPr>
        <p:grpSp>
          <p:nvGrpSpPr>
            <p:cNvPr id="10" name="Group 384"/>
            <p:cNvGrpSpPr>
              <a:grpSpLocks/>
            </p:cNvGrpSpPr>
            <p:nvPr/>
          </p:nvGrpSpPr>
          <p:grpSpPr bwMode="auto">
            <a:xfrm>
              <a:off x="8600" y="7460"/>
              <a:ext cx="1695" cy="225"/>
              <a:chOff x="8600" y="7460"/>
              <a:chExt cx="1695" cy="225"/>
            </a:xfrm>
          </p:grpSpPr>
          <p:sp>
            <p:nvSpPr>
              <p:cNvPr id="12" name="Rectangle 385"/>
              <p:cNvSpPr>
                <a:spLocks noChangeArrowheads="1"/>
              </p:cNvSpPr>
              <p:nvPr/>
            </p:nvSpPr>
            <p:spPr bwMode="auto">
              <a:xfrm rot="21182932" flipH="1">
                <a:off x="8600" y="7505"/>
                <a:ext cx="1695" cy="125"/>
              </a:xfrm>
              <a:prstGeom prst="rect">
                <a:avLst/>
              </a:prstGeom>
              <a:solidFill>
                <a:srgbClr val="CCFFFF"/>
              </a:solidFill>
              <a:ln w="3175">
                <a:solidFill>
                  <a:srgbClr val="000000"/>
                </a:solidFill>
                <a:miter lim="800000"/>
                <a:headEnd/>
                <a:tailEnd/>
              </a:ln>
            </p:spPr>
            <p:txBody>
              <a:bodyPr/>
              <a:lstStyle/>
              <a:p>
                <a:endParaRPr lang="en-GB" dirty="0"/>
              </a:p>
            </p:txBody>
          </p:sp>
          <p:sp>
            <p:nvSpPr>
              <p:cNvPr id="13" name="Line 386"/>
              <p:cNvSpPr>
                <a:spLocks noChangeShapeType="1"/>
              </p:cNvSpPr>
              <p:nvPr/>
            </p:nvSpPr>
            <p:spPr bwMode="auto">
              <a:xfrm flipH="1">
                <a:off x="8630" y="7503"/>
                <a:ext cx="1608" cy="182"/>
              </a:xfrm>
              <a:prstGeom prst="line">
                <a:avLst/>
              </a:prstGeom>
              <a:noFill/>
              <a:ln w="3175">
                <a:solidFill>
                  <a:srgbClr val="000000"/>
                </a:solidFill>
                <a:round/>
                <a:headEnd/>
                <a:tailEnd/>
              </a:ln>
            </p:spPr>
            <p:txBody>
              <a:bodyPr/>
              <a:lstStyle/>
              <a:p>
                <a:endParaRPr lang="en-GB" dirty="0"/>
              </a:p>
            </p:txBody>
          </p:sp>
          <p:sp>
            <p:nvSpPr>
              <p:cNvPr id="14" name="Line 387"/>
              <p:cNvSpPr>
                <a:spLocks noChangeShapeType="1"/>
              </p:cNvSpPr>
              <p:nvPr/>
            </p:nvSpPr>
            <p:spPr bwMode="auto">
              <a:xfrm flipH="1">
                <a:off x="8623" y="7460"/>
                <a:ext cx="1610" cy="178"/>
              </a:xfrm>
              <a:prstGeom prst="line">
                <a:avLst/>
              </a:prstGeom>
              <a:noFill/>
              <a:ln w="3175">
                <a:solidFill>
                  <a:srgbClr val="000000"/>
                </a:solidFill>
                <a:round/>
                <a:headEnd/>
                <a:tailEnd/>
              </a:ln>
            </p:spPr>
            <p:txBody>
              <a:bodyPr/>
              <a:lstStyle/>
              <a:p>
                <a:endParaRPr lang="en-GB" dirty="0"/>
              </a:p>
            </p:txBody>
          </p:sp>
        </p:grpSp>
        <p:sp>
          <p:nvSpPr>
            <p:cNvPr id="11" name="Rectangle 388"/>
            <p:cNvSpPr>
              <a:spLocks noChangeArrowheads="1"/>
            </p:cNvSpPr>
            <p:nvPr/>
          </p:nvSpPr>
          <p:spPr bwMode="auto">
            <a:xfrm rot="21090634" flipH="1">
              <a:off x="8413" y="7605"/>
              <a:ext cx="190" cy="158"/>
            </a:xfrm>
            <a:prstGeom prst="rect">
              <a:avLst/>
            </a:prstGeom>
            <a:gradFill rotWithShape="1">
              <a:gsLst>
                <a:gs pos="0">
                  <a:srgbClr val="DDDDDD">
                    <a:gamma/>
                    <a:shade val="46275"/>
                    <a:invGamma/>
                  </a:srgbClr>
                </a:gs>
                <a:gs pos="50000">
                  <a:srgbClr val="DDDDDD"/>
                </a:gs>
                <a:gs pos="100000">
                  <a:srgbClr val="DDDDDD">
                    <a:gamma/>
                    <a:shade val="46275"/>
                    <a:invGamma/>
                  </a:srgbClr>
                </a:gs>
              </a:gsLst>
              <a:lin ang="5400000" scaled="1"/>
            </a:gradFill>
            <a:ln w="3175">
              <a:solidFill>
                <a:srgbClr val="000000"/>
              </a:solidFill>
              <a:miter lim="800000"/>
              <a:headEnd/>
              <a:tailEnd/>
            </a:ln>
          </p:spPr>
          <p:txBody>
            <a:bodyPr/>
            <a:lstStyle/>
            <a:p>
              <a:endParaRPr lang="en-GB" dirty="0"/>
            </a:p>
          </p:txBody>
        </p:sp>
      </p:grpSp>
      <p:sp>
        <p:nvSpPr>
          <p:cNvPr id="15" name="Freeform 389"/>
          <p:cNvSpPr>
            <a:spLocks/>
          </p:cNvSpPr>
          <p:nvPr/>
        </p:nvSpPr>
        <p:spPr bwMode="auto">
          <a:xfrm>
            <a:off x="6370638" y="4425975"/>
            <a:ext cx="371475" cy="379412"/>
          </a:xfrm>
          <a:custGeom>
            <a:avLst/>
            <a:gdLst/>
            <a:ahLst/>
            <a:cxnLst>
              <a:cxn ang="0">
                <a:pos x="25" y="0"/>
              </a:cxn>
              <a:cxn ang="0">
                <a:pos x="90" y="6"/>
              </a:cxn>
              <a:cxn ang="0">
                <a:pos x="145" y="9"/>
              </a:cxn>
              <a:cxn ang="0">
                <a:pos x="173" y="38"/>
              </a:cxn>
              <a:cxn ang="0">
                <a:pos x="204" y="62"/>
              </a:cxn>
              <a:cxn ang="0">
                <a:pos x="234" y="86"/>
              </a:cxn>
              <a:cxn ang="0">
                <a:pos x="234" y="114"/>
              </a:cxn>
              <a:cxn ang="0">
                <a:pos x="198" y="131"/>
              </a:cxn>
              <a:cxn ang="0">
                <a:pos x="164" y="122"/>
              </a:cxn>
              <a:cxn ang="0">
                <a:pos x="139" y="99"/>
              </a:cxn>
              <a:cxn ang="0">
                <a:pos x="161" y="159"/>
              </a:cxn>
              <a:cxn ang="0">
                <a:pos x="153" y="190"/>
              </a:cxn>
              <a:cxn ang="0">
                <a:pos x="127" y="192"/>
              </a:cxn>
              <a:cxn ang="0">
                <a:pos x="36" y="161"/>
              </a:cxn>
              <a:cxn ang="0">
                <a:pos x="97" y="193"/>
              </a:cxn>
              <a:cxn ang="0">
                <a:pos x="73" y="232"/>
              </a:cxn>
              <a:cxn ang="0">
                <a:pos x="51" y="226"/>
              </a:cxn>
              <a:cxn ang="0">
                <a:pos x="22" y="215"/>
              </a:cxn>
              <a:cxn ang="0">
                <a:pos x="35" y="235"/>
              </a:cxn>
              <a:cxn ang="0">
                <a:pos x="0" y="193"/>
              </a:cxn>
              <a:cxn ang="0">
                <a:pos x="7" y="146"/>
              </a:cxn>
              <a:cxn ang="0">
                <a:pos x="5" y="104"/>
              </a:cxn>
            </a:cxnLst>
            <a:rect l="0" t="0" r="r" b="b"/>
            <a:pathLst>
              <a:path w="234" h="239">
                <a:moveTo>
                  <a:pt x="25" y="0"/>
                </a:moveTo>
                <a:lnTo>
                  <a:pt x="90" y="6"/>
                </a:lnTo>
                <a:lnTo>
                  <a:pt x="145" y="9"/>
                </a:lnTo>
                <a:lnTo>
                  <a:pt x="173" y="38"/>
                </a:lnTo>
                <a:lnTo>
                  <a:pt x="204" y="62"/>
                </a:lnTo>
                <a:lnTo>
                  <a:pt x="234" y="86"/>
                </a:lnTo>
                <a:lnTo>
                  <a:pt x="234" y="114"/>
                </a:lnTo>
                <a:lnTo>
                  <a:pt x="198" y="131"/>
                </a:lnTo>
                <a:lnTo>
                  <a:pt x="164" y="122"/>
                </a:lnTo>
                <a:lnTo>
                  <a:pt x="139" y="99"/>
                </a:lnTo>
                <a:lnTo>
                  <a:pt x="161" y="159"/>
                </a:lnTo>
                <a:lnTo>
                  <a:pt x="153" y="190"/>
                </a:lnTo>
                <a:lnTo>
                  <a:pt x="127" y="192"/>
                </a:lnTo>
                <a:lnTo>
                  <a:pt x="36" y="161"/>
                </a:lnTo>
                <a:lnTo>
                  <a:pt x="97" y="193"/>
                </a:lnTo>
                <a:lnTo>
                  <a:pt x="73" y="232"/>
                </a:lnTo>
                <a:lnTo>
                  <a:pt x="51" y="226"/>
                </a:lnTo>
                <a:lnTo>
                  <a:pt x="22" y="215"/>
                </a:lnTo>
                <a:cubicBezTo>
                  <a:pt x="6" y="220"/>
                  <a:pt x="39" y="239"/>
                  <a:pt x="35" y="235"/>
                </a:cubicBezTo>
                <a:cubicBezTo>
                  <a:pt x="31" y="231"/>
                  <a:pt x="5" y="208"/>
                  <a:pt x="0" y="193"/>
                </a:cubicBezTo>
                <a:lnTo>
                  <a:pt x="7" y="146"/>
                </a:lnTo>
                <a:lnTo>
                  <a:pt x="5" y="104"/>
                </a:lnTo>
              </a:path>
            </a:pathLst>
          </a:custGeom>
          <a:solidFill>
            <a:srgbClr val="FFCC99"/>
          </a:solidFill>
          <a:ln w="9525">
            <a:solidFill>
              <a:srgbClr val="000000"/>
            </a:solidFill>
            <a:round/>
            <a:headEnd/>
            <a:tailEnd/>
          </a:ln>
        </p:spPr>
        <p:txBody>
          <a:bodyPr/>
          <a:lstStyle/>
          <a:p>
            <a:endParaRPr lang="en-GB" dirty="0"/>
          </a:p>
        </p:txBody>
      </p:sp>
      <p:grpSp>
        <p:nvGrpSpPr>
          <p:cNvPr id="16" name="Group 390"/>
          <p:cNvGrpSpPr>
            <a:grpSpLocks/>
          </p:cNvGrpSpPr>
          <p:nvPr/>
        </p:nvGrpSpPr>
        <p:grpSpPr bwMode="auto">
          <a:xfrm rot="21406388" flipH="1" flipV="1">
            <a:off x="6167438" y="5470550"/>
            <a:ext cx="244475" cy="641350"/>
            <a:chOff x="1569" y="1453"/>
            <a:chExt cx="249" cy="677"/>
          </a:xfrm>
        </p:grpSpPr>
        <p:sp>
          <p:nvSpPr>
            <p:cNvPr id="17" name="Freeform 391"/>
            <p:cNvSpPr>
              <a:spLocks/>
            </p:cNvSpPr>
            <p:nvPr/>
          </p:nvSpPr>
          <p:spPr bwMode="auto">
            <a:xfrm rot="298663">
              <a:off x="1611" y="1510"/>
              <a:ext cx="194" cy="620"/>
            </a:xfrm>
            <a:custGeom>
              <a:avLst/>
              <a:gdLst/>
              <a:ahLst/>
              <a:cxnLst>
                <a:cxn ang="0">
                  <a:pos x="141" y="73"/>
                </a:cxn>
                <a:cxn ang="0">
                  <a:pos x="88" y="252"/>
                </a:cxn>
                <a:cxn ang="0">
                  <a:pos x="16" y="516"/>
                </a:cxn>
                <a:cxn ang="0">
                  <a:pos x="2" y="564"/>
                </a:cxn>
                <a:cxn ang="0">
                  <a:pos x="29" y="561"/>
                </a:cxn>
                <a:cxn ang="0">
                  <a:pos x="130" y="212"/>
                </a:cxn>
                <a:cxn ang="0">
                  <a:pos x="194" y="0"/>
                </a:cxn>
              </a:cxnLst>
              <a:rect l="0" t="0" r="r" b="b"/>
              <a:pathLst>
                <a:path w="194" h="620">
                  <a:moveTo>
                    <a:pt x="141" y="73"/>
                  </a:moveTo>
                  <a:cubicBezTo>
                    <a:pt x="132" y="103"/>
                    <a:pt x="109" y="178"/>
                    <a:pt x="88" y="252"/>
                  </a:cubicBezTo>
                  <a:cubicBezTo>
                    <a:pt x="67" y="326"/>
                    <a:pt x="30" y="464"/>
                    <a:pt x="16" y="516"/>
                  </a:cubicBezTo>
                  <a:cubicBezTo>
                    <a:pt x="2" y="568"/>
                    <a:pt x="0" y="557"/>
                    <a:pt x="2" y="564"/>
                  </a:cubicBezTo>
                  <a:cubicBezTo>
                    <a:pt x="4" y="571"/>
                    <a:pt x="8" y="620"/>
                    <a:pt x="29" y="561"/>
                  </a:cubicBezTo>
                  <a:cubicBezTo>
                    <a:pt x="50" y="502"/>
                    <a:pt x="102" y="305"/>
                    <a:pt x="130" y="212"/>
                  </a:cubicBezTo>
                  <a:cubicBezTo>
                    <a:pt x="157" y="118"/>
                    <a:pt x="183" y="35"/>
                    <a:pt x="194" y="0"/>
                  </a:cubicBezTo>
                </a:path>
              </a:pathLst>
            </a:custGeom>
            <a:gradFill rotWithShape="1">
              <a:gsLst>
                <a:gs pos="0">
                  <a:srgbClr val="DDDDDD"/>
                </a:gs>
                <a:gs pos="100000">
                  <a:srgbClr val="DDDDDD">
                    <a:gamma/>
                    <a:shade val="0"/>
                    <a:invGamma/>
                  </a:srgbClr>
                </a:gs>
              </a:gsLst>
              <a:lin ang="5400000" scaled="1"/>
            </a:gradFill>
            <a:ln w="6350" cmpd="sng">
              <a:solidFill>
                <a:srgbClr val="000000"/>
              </a:solidFill>
              <a:round/>
              <a:headEnd/>
              <a:tailEnd/>
            </a:ln>
          </p:spPr>
          <p:txBody>
            <a:bodyPr/>
            <a:lstStyle/>
            <a:p>
              <a:endParaRPr lang="en-GB" dirty="0"/>
            </a:p>
          </p:txBody>
        </p:sp>
        <p:sp>
          <p:nvSpPr>
            <p:cNvPr id="18" name="Freeform 392"/>
            <p:cNvSpPr>
              <a:spLocks/>
            </p:cNvSpPr>
            <p:nvPr/>
          </p:nvSpPr>
          <p:spPr bwMode="auto">
            <a:xfrm>
              <a:off x="1569" y="1453"/>
              <a:ext cx="249" cy="637"/>
            </a:xfrm>
            <a:custGeom>
              <a:avLst/>
              <a:gdLst/>
              <a:ahLst/>
              <a:cxnLst>
                <a:cxn ang="0">
                  <a:pos x="3" y="618"/>
                </a:cxn>
                <a:cxn ang="0">
                  <a:pos x="120" y="353"/>
                </a:cxn>
                <a:cxn ang="0">
                  <a:pos x="135" y="308"/>
                </a:cxn>
                <a:cxn ang="0">
                  <a:pos x="248" y="11"/>
                </a:cxn>
                <a:cxn ang="0">
                  <a:pos x="140" y="241"/>
                </a:cxn>
                <a:cxn ang="0">
                  <a:pos x="3" y="618"/>
                </a:cxn>
              </a:cxnLst>
              <a:rect l="0" t="0" r="r" b="b"/>
              <a:pathLst>
                <a:path w="249" h="637">
                  <a:moveTo>
                    <a:pt x="3" y="618"/>
                  </a:moveTo>
                  <a:cubicBezTo>
                    <a:pt x="0" y="637"/>
                    <a:pt x="98" y="405"/>
                    <a:pt x="120" y="353"/>
                  </a:cubicBezTo>
                  <a:cubicBezTo>
                    <a:pt x="142" y="301"/>
                    <a:pt x="114" y="365"/>
                    <a:pt x="135" y="308"/>
                  </a:cubicBezTo>
                  <a:cubicBezTo>
                    <a:pt x="156" y="251"/>
                    <a:pt x="247" y="22"/>
                    <a:pt x="248" y="11"/>
                  </a:cubicBezTo>
                  <a:cubicBezTo>
                    <a:pt x="249" y="0"/>
                    <a:pt x="181" y="139"/>
                    <a:pt x="140" y="241"/>
                  </a:cubicBezTo>
                  <a:cubicBezTo>
                    <a:pt x="100" y="341"/>
                    <a:pt x="5" y="602"/>
                    <a:pt x="3" y="618"/>
                  </a:cubicBezTo>
                  <a:close/>
                </a:path>
              </a:pathLst>
            </a:custGeom>
            <a:gradFill rotWithShape="1">
              <a:gsLst>
                <a:gs pos="0">
                  <a:srgbClr val="808080"/>
                </a:gs>
                <a:gs pos="100000">
                  <a:srgbClr val="808080">
                    <a:gamma/>
                    <a:shade val="46275"/>
                    <a:invGamma/>
                  </a:srgbClr>
                </a:gs>
              </a:gsLst>
              <a:lin ang="5400000" scaled="1"/>
            </a:gradFill>
            <a:ln w="9525">
              <a:solidFill>
                <a:srgbClr val="000000"/>
              </a:solidFill>
              <a:round/>
              <a:headEnd/>
              <a:tailEnd/>
            </a:ln>
          </p:spPr>
          <p:txBody>
            <a:bodyPr/>
            <a:lstStyle/>
            <a:p>
              <a:endParaRPr lang="en-GB" dirty="0"/>
            </a:p>
          </p:txBody>
        </p:sp>
      </p:grpSp>
      <p:grpSp>
        <p:nvGrpSpPr>
          <p:cNvPr id="19" name="Group 393"/>
          <p:cNvGrpSpPr>
            <a:grpSpLocks/>
          </p:cNvGrpSpPr>
          <p:nvPr/>
        </p:nvGrpSpPr>
        <p:grpSpPr bwMode="auto">
          <a:xfrm flipH="1">
            <a:off x="6148388" y="2900387"/>
            <a:ext cx="246063" cy="641350"/>
            <a:chOff x="1569" y="1453"/>
            <a:chExt cx="249" cy="677"/>
          </a:xfrm>
        </p:grpSpPr>
        <p:sp>
          <p:nvSpPr>
            <p:cNvPr id="20" name="Freeform 394"/>
            <p:cNvSpPr>
              <a:spLocks/>
            </p:cNvSpPr>
            <p:nvPr/>
          </p:nvSpPr>
          <p:spPr bwMode="auto">
            <a:xfrm rot="298663">
              <a:off x="1611" y="1510"/>
              <a:ext cx="194" cy="620"/>
            </a:xfrm>
            <a:custGeom>
              <a:avLst/>
              <a:gdLst/>
              <a:ahLst/>
              <a:cxnLst>
                <a:cxn ang="0">
                  <a:pos x="141" y="73"/>
                </a:cxn>
                <a:cxn ang="0">
                  <a:pos x="88" y="252"/>
                </a:cxn>
                <a:cxn ang="0">
                  <a:pos x="16" y="516"/>
                </a:cxn>
                <a:cxn ang="0">
                  <a:pos x="2" y="564"/>
                </a:cxn>
                <a:cxn ang="0">
                  <a:pos x="29" y="561"/>
                </a:cxn>
                <a:cxn ang="0">
                  <a:pos x="130" y="212"/>
                </a:cxn>
                <a:cxn ang="0">
                  <a:pos x="194" y="0"/>
                </a:cxn>
              </a:cxnLst>
              <a:rect l="0" t="0" r="r" b="b"/>
              <a:pathLst>
                <a:path w="194" h="620">
                  <a:moveTo>
                    <a:pt x="141" y="73"/>
                  </a:moveTo>
                  <a:cubicBezTo>
                    <a:pt x="132" y="103"/>
                    <a:pt x="109" y="178"/>
                    <a:pt x="88" y="252"/>
                  </a:cubicBezTo>
                  <a:cubicBezTo>
                    <a:pt x="67" y="326"/>
                    <a:pt x="30" y="464"/>
                    <a:pt x="16" y="516"/>
                  </a:cubicBezTo>
                  <a:cubicBezTo>
                    <a:pt x="2" y="568"/>
                    <a:pt x="0" y="557"/>
                    <a:pt x="2" y="564"/>
                  </a:cubicBezTo>
                  <a:cubicBezTo>
                    <a:pt x="4" y="571"/>
                    <a:pt x="8" y="620"/>
                    <a:pt x="29" y="561"/>
                  </a:cubicBezTo>
                  <a:cubicBezTo>
                    <a:pt x="50" y="502"/>
                    <a:pt x="102" y="305"/>
                    <a:pt x="130" y="212"/>
                  </a:cubicBezTo>
                  <a:cubicBezTo>
                    <a:pt x="157" y="118"/>
                    <a:pt x="183" y="35"/>
                    <a:pt x="194" y="0"/>
                  </a:cubicBezTo>
                </a:path>
              </a:pathLst>
            </a:custGeom>
            <a:gradFill rotWithShape="1">
              <a:gsLst>
                <a:gs pos="0">
                  <a:srgbClr val="DDDDDD"/>
                </a:gs>
                <a:gs pos="100000">
                  <a:srgbClr val="DDDDDD">
                    <a:gamma/>
                    <a:shade val="16078"/>
                    <a:invGamma/>
                  </a:srgbClr>
                </a:gs>
              </a:gsLst>
              <a:lin ang="5400000" scaled="1"/>
            </a:gradFill>
            <a:ln w="6350" cmpd="sng">
              <a:solidFill>
                <a:srgbClr val="000000"/>
              </a:solidFill>
              <a:round/>
              <a:headEnd/>
              <a:tailEnd/>
            </a:ln>
          </p:spPr>
          <p:txBody>
            <a:bodyPr/>
            <a:lstStyle/>
            <a:p>
              <a:endParaRPr lang="en-GB" dirty="0"/>
            </a:p>
          </p:txBody>
        </p:sp>
        <p:sp>
          <p:nvSpPr>
            <p:cNvPr id="21" name="Freeform 395"/>
            <p:cNvSpPr>
              <a:spLocks/>
            </p:cNvSpPr>
            <p:nvPr/>
          </p:nvSpPr>
          <p:spPr bwMode="auto">
            <a:xfrm>
              <a:off x="1569" y="1453"/>
              <a:ext cx="249" cy="637"/>
            </a:xfrm>
            <a:custGeom>
              <a:avLst/>
              <a:gdLst/>
              <a:ahLst/>
              <a:cxnLst>
                <a:cxn ang="0">
                  <a:pos x="3" y="618"/>
                </a:cxn>
                <a:cxn ang="0">
                  <a:pos x="120" y="353"/>
                </a:cxn>
                <a:cxn ang="0">
                  <a:pos x="135" y="308"/>
                </a:cxn>
                <a:cxn ang="0">
                  <a:pos x="248" y="11"/>
                </a:cxn>
                <a:cxn ang="0">
                  <a:pos x="140" y="241"/>
                </a:cxn>
                <a:cxn ang="0">
                  <a:pos x="3" y="618"/>
                </a:cxn>
              </a:cxnLst>
              <a:rect l="0" t="0" r="r" b="b"/>
              <a:pathLst>
                <a:path w="249" h="637">
                  <a:moveTo>
                    <a:pt x="3" y="618"/>
                  </a:moveTo>
                  <a:cubicBezTo>
                    <a:pt x="0" y="637"/>
                    <a:pt x="98" y="405"/>
                    <a:pt x="120" y="353"/>
                  </a:cubicBezTo>
                  <a:cubicBezTo>
                    <a:pt x="142" y="301"/>
                    <a:pt x="114" y="365"/>
                    <a:pt x="135" y="308"/>
                  </a:cubicBezTo>
                  <a:cubicBezTo>
                    <a:pt x="156" y="251"/>
                    <a:pt x="247" y="22"/>
                    <a:pt x="248" y="11"/>
                  </a:cubicBezTo>
                  <a:cubicBezTo>
                    <a:pt x="249" y="0"/>
                    <a:pt x="181" y="139"/>
                    <a:pt x="140" y="241"/>
                  </a:cubicBezTo>
                  <a:cubicBezTo>
                    <a:pt x="100" y="341"/>
                    <a:pt x="5" y="602"/>
                    <a:pt x="3" y="618"/>
                  </a:cubicBezTo>
                  <a:close/>
                </a:path>
              </a:pathLst>
            </a:custGeom>
            <a:gradFill rotWithShape="1">
              <a:gsLst>
                <a:gs pos="0">
                  <a:srgbClr val="808080"/>
                </a:gs>
                <a:gs pos="100000">
                  <a:srgbClr val="808080">
                    <a:gamma/>
                    <a:shade val="46275"/>
                    <a:invGamma/>
                  </a:srgbClr>
                </a:gs>
              </a:gsLst>
              <a:lin ang="5400000" scaled="1"/>
            </a:gradFill>
            <a:ln w="9525">
              <a:solidFill>
                <a:srgbClr val="000000"/>
              </a:solidFill>
              <a:round/>
              <a:headEnd/>
              <a:tailEnd/>
            </a:ln>
          </p:spPr>
          <p:txBody>
            <a:bodyPr/>
            <a:lstStyle/>
            <a:p>
              <a:endParaRPr lang="en-GB" dirty="0"/>
            </a:p>
          </p:txBody>
        </p:sp>
      </p:grpSp>
      <p:sp>
        <p:nvSpPr>
          <p:cNvPr id="22" name="Freeform 396"/>
          <p:cNvSpPr>
            <a:spLocks/>
          </p:cNvSpPr>
          <p:nvPr/>
        </p:nvSpPr>
        <p:spPr bwMode="auto">
          <a:xfrm flipH="1">
            <a:off x="6172200" y="3163912"/>
            <a:ext cx="457200" cy="2667000"/>
          </a:xfrm>
          <a:custGeom>
            <a:avLst/>
            <a:gdLst/>
            <a:ahLst/>
            <a:cxnLst>
              <a:cxn ang="0">
                <a:pos x="453" y="126"/>
              </a:cxn>
              <a:cxn ang="0">
                <a:pos x="417" y="405"/>
              </a:cxn>
              <a:cxn ang="0">
                <a:pos x="354" y="626"/>
              </a:cxn>
              <a:cxn ang="0">
                <a:pos x="296" y="906"/>
              </a:cxn>
              <a:cxn ang="0">
                <a:pos x="276" y="1117"/>
              </a:cxn>
              <a:cxn ang="0">
                <a:pos x="309" y="1220"/>
              </a:cxn>
              <a:cxn ang="0">
                <a:pos x="318" y="1338"/>
              </a:cxn>
              <a:cxn ang="0">
                <a:pos x="279" y="1350"/>
              </a:cxn>
              <a:cxn ang="0">
                <a:pos x="231" y="1410"/>
              </a:cxn>
              <a:cxn ang="0">
                <a:pos x="255" y="1488"/>
              </a:cxn>
              <a:cxn ang="0">
                <a:pos x="321" y="1608"/>
              </a:cxn>
              <a:cxn ang="0">
                <a:pos x="369" y="1701"/>
              </a:cxn>
              <a:cxn ang="0">
                <a:pos x="341" y="1853"/>
              </a:cxn>
              <a:cxn ang="0">
                <a:pos x="373" y="2162"/>
              </a:cxn>
              <a:cxn ang="0">
                <a:pos x="414" y="2346"/>
              </a:cxn>
              <a:cxn ang="0">
                <a:pos x="426" y="2601"/>
              </a:cxn>
              <a:cxn ang="0">
                <a:pos x="414" y="2769"/>
              </a:cxn>
              <a:cxn ang="0">
                <a:pos x="351" y="2808"/>
              </a:cxn>
              <a:cxn ang="0">
                <a:pos x="297" y="2604"/>
              </a:cxn>
              <a:cxn ang="0">
                <a:pos x="245" y="2482"/>
              </a:cxn>
              <a:cxn ang="0">
                <a:pos x="270" y="2607"/>
              </a:cxn>
              <a:cxn ang="0">
                <a:pos x="216" y="2457"/>
              </a:cxn>
              <a:cxn ang="0">
                <a:pos x="167" y="2185"/>
              </a:cxn>
              <a:cxn ang="0">
                <a:pos x="84" y="1888"/>
              </a:cxn>
              <a:cxn ang="0">
                <a:pos x="128" y="1768"/>
              </a:cxn>
              <a:cxn ang="0">
                <a:pos x="97" y="1596"/>
              </a:cxn>
              <a:cxn ang="0">
                <a:pos x="45" y="1454"/>
              </a:cxn>
              <a:cxn ang="0">
                <a:pos x="0" y="1351"/>
              </a:cxn>
              <a:cxn ang="0">
                <a:pos x="65" y="912"/>
              </a:cxn>
              <a:cxn ang="0">
                <a:pos x="161" y="507"/>
              </a:cxn>
              <a:cxn ang="0">
                <a:pos x="255" y="252"/>
              </a:cxn>
              <a:cxn ang="0">
                <a:pos x="354" y="0"/>
              </a:cxn>
              <a:cxn ang="0">
                <a:pos x="234" y="375"/>
              </a:cxn>
              <a:cxn ang="0">
                <a:pos x="276" y="324"/>
              </a:cxn>
              <a:cxn ang="0">
                <a:pos x="393" y="54"/>
              </a:cxn>
              <a:cxn ang="0">
                <a:pos x="465" y="12"/>
              </a:cxn>
            </a:cxnLst>
            <a:rect l="0" t="0" r="r" b="b"/>
            <a:pathLst>
              <a:path w="465" h="2817">
                <a:moveTo>
                  <a:pt x="465" y="12"/>
                </a:moveTo>
                <a:lnTo>
                  <a:pt x="453" y="126"/>
                </a:lnTo>
                <a:lnTo>
                  <a:pt x="438" y="327"/>
                </a:lnTo>
                <a:lnTo>
                  <a:pt x="417" y="405"/>
                </a:lnTo>
                <a:lnTo>
                  <a:pt x="392" y="507"/>
                </a:lnTo>
                <a:lnTo>
                  <a:pt x="354" y="626"/>
                </a:lnTo>
                <a:lnTo>
                  <a:pt x="309" y="792"/>
                </a:lnTo>
                <a:lnTo>
                  <a:pt x="296" y="906"/>
                </a:lnTo>
                <a:lnTo>
                  <a:pt x="276" y="1026"/>
                </a:lnTo>
                <a:lnTo>
                  <a:pt x="276" y="1117"/>
                </a:lnTo>
                <a:lnTo>
                  <a:pt x="296" y="1180"/>
                </a:lnTo>
                <a:lnTo>
                  <a:pt x="309" y="1220"/>
                </a:lnTo>
                <a:lnTo>
                  <a:pt x="319" y="1279"/>
                </a:lnTo>
                <a:lnTo>
                  <a:pt x="318" y="1338"/>
                </a:lnTo>
                <a:lnTo>
                  <a:pt x="300" y="1350"/>
                </a:lnTo>
                <a:lnTo>
                  <a:pt x="279" y="1350"/>
                </a:lnTo>
                <a:lnTo>
                  <a:pt x="243" y="1377"/>
                </a:lnTo>
                <a:lnTo>
                  <a:pt x="231" y="1410"/>
                </a:lnTo>
                <a:lnTo>
                  <a:pt x="231" y="1446"/>
                </a:lnTo>
                <a:lnTo>
                  <a:pt x="255" y="1488"/>
                </a:lnTo>
                <a:lnTo>
                  <a:pt x="294" y="1548"/>
                </a:lnTo>
                <a:lnTo>
                  <a:pt x="321" y="1608"/>
                </a:lnTo>
                <a:lnTo>
                  <a:pt x="357" y="1665"/>
                </a:lnTo>
                <a:lnTo>
                  <a:pt x="369" y="1701"/>
                </a:lnTo>
                <a:lnTo>
                  <a:pt x="359" y="1743"/>
                </a:lnTo>
                <a:lnTo>
                  <a:pt x="341" y="1853"/>
                </a:lnTo>
                <a:lnTo>
                  <a:pt x="348" y="2013"/>
                </a:lnTo>
                <a:lnTo>
                  <a:pt x="373" y="2162"/>
                </a:lnTo>
                <a:lnTo>
                  <a:pt x="399" y="2285"/>
                </a:lnTo>
                <a:lnTo>
                  <a:pt x="414" y="2346"/>
                </a:lnTo>
                <a:lnTo>
                  <a:pt x="438" y="2388"/>
                </a:lnTo>
                <a:lnTo>
                  <a:pt x="426" y="2601"/>
                </a:lnTo>
                <a:lnTo>
                  <a:pt x="423" y="2703"/>
                </a:lnTo>
                <a:lnTo>
                  <a:pt x="414" y="2769"/>
                </a:lnTo>
                <a:lnTo>
                  <a:pt x="399" y="2817"/>
                </a:lnTo>
                <a:lnTo>
                  <a:pt x="351" y="2808"/>
                </a:lnTo>
                <a:lnTo>
                  <a:pt x="315" y="2691"/>
                </a:lnTo>
                <a:lnTo>
                  <a:pt x="297" y="2604"/>
                </a:lnTo>
                <a:lnTo>
                  <a:pt x="267" y="2490"/>
                </a:lnTo>
                <a:lnTo>
                  <a:pt x="245" y="2482"/>
                </a:lnTo>
                <a:lnTo>
                  <a:pt x="240" y="2481"/>
                </a:lnTo>
                <a:lnTo>
                  <a:pt x="270" y="2607"/>
                </a:lnTo>
                <a:lnTo>
                  <a:pt x="296" y="2733"/>
                </a:lnTo>
                <a:lnTo>
                  <a:pt x="216" y="2457"/>
                </a:lnTo>
                <a:lnTo>
                  <a:pt x="199" y="2344"/>
                </a:lnTo>
                <a:lnTo>
                  <a:pt x="167" y="2185"/>
                </a:lnTo>
                <a:lnTo>
                  <a:pt x="116" y="2008"/>
                </a:lnTo>
                <a:lnTo>
                  <a:pt x="84" y="1888"/>
                </a:lnTo>
                <a:lnTo>
                  <a:pt x="84" y="1796"/>
                </a:lnTo>
                <a:lnTo>
                  <a:pt x="128" y="1768"/>
                </a:lnTo>
                <a:lnTo>
                  <a:pt x="142" y="1717"/>
                </a:lnTo>
                <a:lnTo>
                  <a:pt x="97" y="1596"/>
                </a:lnTo>
                <a:lnTo>
                  <a:pt x="65" y="1523"/>
                </a:lnTo>
                <a:lnTo>
                  <a:pt x="45" y="1454"/>
                </a:lnTo>
                <a:lnTo>
                  <a:pt x="33" y="1404"/>
                </a:lnTo>
                <a:lnTo>
                  <a:pt x="0" y="1351"/>
                </a:lnTo>
                <a:lnTo>
                  <a:pt x="6" y="1174"/>
                </a:lnTo>
                <a:lnTo>
                  <a:pt x="65" y="912"/>
                </a:lnTo>
                <a:lnTo>
                  <a:pt x="116" y="638"/>
                </a:lnTo>
                <a:lnTo>
                  <a:pt x="161" y="507"/>
                </a:lnTo>
                <a:lnTo>
                  <a:pt x="195" y="441"/>
                </a:lnTo>
                <a:lnTo>
                  <a:pt x="255" y="252"/>
                </a:lnTo>
                <a:lnTo>
                  <a:pt x="306" y="99"/>
                </a:lnTo>
                <a:lnTo>
                  <a:pt x="354" y="0"/>
                </a:lnTo>
                <a:lnTo>
                  <a:pt x="243" y="318"/>
                </a:lnTo>
                <a:lnTo>
                  <a:pt x="234" y="375"/>
                </a:lnTo>
                <a:lnTo>
                  <a:pt x="246" y="369"/>
                </a:lnTo>
                <a:lnTo>
                  <a:pt x="276" y="324"/>
                </a:lnTo>
                <a:lnTo>
                  <a:pt x="336" y="159"/>
                </a:lnTo>
                <a:lnTo>
                  <a:pt x="393" y="54"/>
                </a:lnTo>
                <a:lnTo>
                  <a:pt x="423" y="12"/>
                </a:lnTo>
                <a:lnTo>
                  <a:pt x="465" y="12"/>
                </a:lnTo>
                <a:close/>
              </a:path>
            </a:pathLst>
          </a:custGeom>
          <a:gradFill rotWithShape="1">
            <a:gsLst>
              <a:gs pos="0">
                <a:srgbClr val="00FFFF">
                  <a:gamma/>
                  <a:shade val="65882"/>
                  <a:invGamma/>
                </a:srgbClr>
              </a:gs>
              <a:gs pos="50000">
                <a:srgbClr val="00FFFF"/>
              </a:gs>
              <a:gs pos="100000">
                <a:srgbClr val="00FFFF">
                  <a:gamma/>
                  <a:shade val="65882"/>
                  <a:invGamma/>
                </a:srgbClr>
              </a:gs>
            </a:gsLst>
            <a:lin ang="5400000" scaled="1"/>
          </a:gradFill>
          <a:ln w="6350" cap="flat" cmpd="sng">
            <a:solidFill>
              <a:srgbClr val="000000"/>
            </a:solidFill>
            <a:prstDash val="solid"/>
            <a:round/>
            <a:headEnd/>
            <a:tailEnd/>
          </a:ln>
          <a:effectLst/>
        </p:spPr>
        <p:txBody>
          <a:bodyPr/>
          <a:lstStyle/>
          <a:p>
            <a:endParaRPr lang="en-GB" dirty="0"/>
          </a:p>
        </p:txBody>
      </p:sp>
      <p:sp>
        <p:nvSpPr>
          <p:cNvPr id="23" name="Oval 397"/>
          <p:cNvSpPr>
            <a:spLocks noChangeArrowheads="1"/>
          </p:cNvSpPr>
          <p:nvPr/>
        </p:nvSpPr>
        <p:spPr bwMode="auto">
          <a:xfrm flipH="1">
            <a:off x="6470650" y="4308500"/>
            <a:ext cx="28575" cy="22225"/>
          </a:xfrm>
          <a:prstGeom prst="ellipse">
            <a:avLst/>
          </a:prstGeom>
          <a:solidFill>
            <a:srgbClr val="FFFFFF"/>
          </a:solidFill>
          <a:ln w="6350">
            <a:solidFill>
              <a:srgbClr val="000000"/>
            </a:solidFill>
            <a:round/>
            <a:headEnd/>
            <a:tailEnd/>
          </a:ln>
          <a:effectLst/>
        </p:spPr>
        <p:txBody>
          <a:bodyPr/>
          <a:lstStyle/>
          <a:p>
            <a:endParaRPr lang="en-GB" dirty="0"/>
          </a:p>
        </p:txBody>
      </p:sp>
      <p:sp>
        <p:nvSpPr>
          <p:cNvPr id="24" name="AutoShape 398"/>
          <p:cNvSpPr>
            <a:spLocks noChangeArrowheads="1"/>
          </p:cNvSpPr>
          <p:nvPr/>
        </p:nvSpPr>
        <p:spPr bwMode="auto">
          <a:xfrm flipH="1">
            <a:off x="6315075" y="4868887"/>
            <a:ext cx="173038" cy="50800"/>
          </a:xfrm>
          <a:prstGeom prst="roundRect">
            <a:avLst>
              <a:gd name="adj" fmla="val 16667"/>
            </a:avLst>
          </a:prstGeom>
          <a:solidFill>
            <a:srgbClr val="C0C0C0"/>
          </a:solidFill>
          <a:ln w="6350">
            <a:solidFill>
              <a:srgbClr val="000000"/>
            </a:solidFill>
            <a:round/>
            <a:headEnd/>
            <a:tailEnd/>
          </a:ln>
          <a:effectLst/>
        </p:spPr>
        <p:txBody>
          <a:bodyPr/>
          <a:lstStyle/>
          <a:p>
            <a:endParaRPr lang="en-GB" dirty="0"/>
          </a:p>
        </p:txBody>
      </p:sp>
      <p:sp>
        <p:nvSpPr>
          <p:cNvPr id="25" name="Freeform 399"/>
          <p:cNvSpPr>
            <a:spLocks/>
          </p:cNvSpPr>
          <p:nvPr/>
        </p:nvSpPr>
        <p:spPr bwMode="auto">
          <a:xfrm flipH="1">
            <a:off x="6321425" y="4391050"/>
            <a:ext cx="312738" cy="4762"/>
          </a:xfrm>
          <a:custGeom>
            <a:avLst/>
            <a:gdLst/>
            <a:ahLst/>
            <a:cxnLst>
              <a:cxn ang="0">
                <a:pos x="0" y="0"/>
              </a:cxn>
              <a:cxn ang="0">
                <a:pos x="61" y="6"/>
              </a:cxn>
              <a:cxn ang="0">
                <a:pos x="318" y="6"/>
              </a:cxn>
            </a:cxnLst>
            <a:rect l="0" t="0" r="r" b="b"/>
            <a:pathLst>
              <a:path w="318" h="6">
                <a:moveTo>
                  <a:pt x="0" y="0"/>
                </a:moveTo>
                <a:lnTo>
                  <a:pt x="61" y="6"/>
                </a:lnTo>
                <a:lnTo>
                  <a:pt x="318" y="6"/>
                </a:lnTo>
              </a:path>
            </a:pathLst>
          </a:custGeom>
          <a:noFill/>
          <a:ln w="6350" cmpd="sng">
            <a:solidFill>
              <a:srgbClr val="000000"/>
            </a:solidFill>
            <a:round/>
            <a:headEnd/>
            <a:tailEnd/>
          </a:ln>
          <a:effectLst/>
        </p:spPr>
        <p:txBody>
          <a:bodyPr/>
          <a:lstStyle/>
          <a:p>
            <a:endParaRPr lang="en-GB" dirty="0"/>
          </a:p>
        </p:txBody>
      </p:sp>
      <p:sp>
        <p:nvSpPr>
          <p:cNvPr id="26" name="Freeform 400"/>
          <p:cNvSpPr>
            <a:spLocks/>
          </p:cNvSpPr>
          <p:nvPr/>
        </p:nvSpPr>
        <p:spPr bwMode="auto">
          <a:xfrm flipH="1">
            <a:off x="6211888" y="4411687"/>
            <a:ext cx="355600" cy="406400"/>
          </a:xfrm>
          <a:custGeom>
            <a:avLst/>
            <a:gdLst/>
            <a:ahLst/>
            <a:cxnLst>
              <a:cxn ang="0">
                <a:pos x="352" y="6"/>
              </a:cxn>
              <a:cxn ang="0">
                <a:pos x="357" y="49"/>
              </a:cxn>
              <a:cxn ang="0">
                <a:pos x="298" y="75"/>
              </a:cxn>
              <a:cxn ang="0">
                <a:pos x="243" y="115"/>
              </a:cxn>
              <a:cxn ang="0">
                <a:pos x="243" y="177"/>
              </a:cxn>
              <a:cxn ang="0">
                <a:pos x="342" y="295"/>
              </a:cxn>
              <a:cxn ang="0">
                <a:pos x="417" y="394"/>
              </a:cxn>
              <a:cxn ang="0">
                <a:pos x="463" y="465"/>
              </a:cxn>
              <a:cxn ang="0">
                <a:pos x="492" y="564"/>
              </a:cxn>
              <a:cxn ang="0">
                <a:pos x="497" y="588"/>
              </a:cxn>
              <a:cxn ang="0">
                <a:pos x="437" y="593"/>
              </a:cxn>
              <a:cxn ang="0">
                <a:pos x="292" y="602"/>
              </a:cxn>
              <a:cxn ang="0">
                <a:pos x="168" y="541"/>
              </a:cxn>
              <a:cxn ang="0">
                <a:pos x="98" y="389"/>
              </a:cxn>
              <a:cxn ang="0">
                <a:pos x="48" y="238"/>
              </a:cxn>
              <a:cxn ang="0">
                <a:pos x="18" y="77"/>
              </a:cxn>
              <a:cxn ang="0">
                <a:pos x="13" y="16"/>
              </a:cxn>
              <a:cxn ang="0">
                <a:pos x="98" y="6"/>
              </a:cxn>
              <a:cxn ang="0">
                <a:pos x="228" y="6"/>
              </a:cxn>
              <a:cxn ang="0">
                <a:pos x="352" y="6"/>
              </a:cxn>
            </a:cxnLst>
            <a:rect l="0" t="0" r="r" b="b"/>
            <a:pathLst>
              <a:path w="505" h="610">
                <a:moveTo>
                  <a:pt x="352" y="6"/>
                </a:moveTo>
                <a:cubicBezTo>
                  <a:pt x="374" y="13"/>
                  <a:pt x="366" y="38"/>
                  <a:pt x="357" y="49"/>
                </a:cubicBezTo>
                <a:cubicBezTo>
                  <a:pt x="348" y="60"/>
                  <a:pt x="317" y="64"/>
                  <a:pt x="298" y="75"/>
                </a:cubicBezTo>
                <a:cubicBezTo>
                  <a:pt x="279" y="86"/>
                  <a:pt x="252" y="98"/>
                  <a:pt x="243" y="115"/>
                </a:cubicBezTo>
                <a:cubicBezTo>
                  <a:pt x="234" y="132"/>
                  <a:pt x="226" y="147"/>
                  <a:pt x="243" y="177"/>
                </a:cubicBezTo>
                <a:cubicBezTo>
                  <a:pt x="259" y="206"/>
                  <a:pt x="314" y="259"/>
                  <a:pt x="342" y="295"/>
                </a:cubicBezTo>
                <a:cubicBezTo>
                  <a:pt x="370" y="331"/>
                  <a:pt x="397" y="366"/>
                  <a:pt x="417" y="394"/>
                </a:cubicBezTo>
                <a:cubicBezTo>
                  <a:pt x="437" y="422"/>
                  <a:pt x="451" y="437"/>
                  <a:pt x="463" y="465"/>
                </a:cubicBezTo>
                <a:cubicBezTo>
                  <a:pt x="475" y="493"/>
                  <a:pt x="486" y="544"/>
                  <a:pt x="492" y="564"/>
                </a:cubicBezTo>
                <a:cubicBezTo>
                  <a:pt x="498" y="584"/>
                  <a:pt x="505" y="583"/>
                  <a:pt x="497" y="588"/>
                </a:cubicBezTo>
                <a:cubicBezTo>
                  <a:pt x="488" y="593"/>
                  <a:pt x="470" y="591"/>
                  <a:pt x="437" y="593"/>
                </a:cubicBezTo>
                <a:cubicBezTo>
                  <a:pt x="404" y="594"/>
                  <a:pt x="337" y="610"/>
                  <a:pt x="292" y="602"/>
                </a:cubicBezTo>
                <a:cubicBezTo>
                  <a:pt x="248" y="594"/>
                  <a:pt x="199" y="575"/>
                  <a:pt x="168" y="541"/>
                </a:cubicBezTo>
                <a:cubicBezTo>
                  <a:pt x="136" y="506"/>
                  <a:pt x="118" y="440"/>
                  <a:pt x="98" y="389"/>
                </a:cubicBezTo>
                <a:cubicBezTo>
                  <a:pt x="78" y="339"/>
                  <a:pt x="61" y="290"/>
                  <a:pt x="48" y="238"/>
                </a:cubicBezTo>
                <a:cubicBezTo>
                  <a:pt x="35" y="186"/>
                  <a:pt x="23" y="113"/>
                  <a:pt x="18" y="77"/>
                </a:cubicBezTo>
                <a:cubicBezTo>
                  <a:pt x="13" y="41"/>
                  <a:pt x="0" y="27"/>
                  <a:pt x="13" y="16"/>
                </a:cubicBezTo>
                <a:cubicBezTo>
                  <a:pt x="27" y="5"/>
                  <a:pt x="63" y="8"/>
                  <a:pt x="98" y="6"/>
                </a:cubicBezTo>
                <a:cubicBezTo>
                  <a:pt x="133" y="5"/>
                  <a:pt x="186" y="6"/>
                  <a:pt x="228" y="6"/>
                </a:cubicBezTo>
                <a:cubicBezTo>
                  <a:pt x="269" y="6"/>
                  <a:pt x="331" y="0"/>
                  <a:pt x="352" y="6"/>
                </a:cubicBezTo>
                <a:close/>
              </a:path>
            </a:pathLst>
          </a:custGeom>
          <a:gradFill rotWithShape="1">
            <a:gsLst>
              <a:gs pos="0">
                <a:srgbClr val="D9C09B">
                  <a:gamma/>
                  <a:shade val="76078"/>
                  <a:invGamma/>
                </a:srgbClr>
              </a:gs>
              <a:gs pos="50000">
                <a:srgbClr val="D9C09B"/>
              </a:gs>
              <a:gs pos="100000">
                <a:srgbClr val="D9C09B">
                  <a:gamma/>
                  <a:shade val="76078"/>
                  <a:invGamma/>
                </a:srgbClr>
              </a:gs>
            </a:gsLst>
            <a:lin ang="0" scaled="1"/>
          </a:gradFill>
          <a:ln w="6350" cmpd="sng">
            <a:solidFill>
              <a:srgbClr val="000000"/>
            </a:solidFill>
            <a:round/>
            <a:headEnd/>
            <a:tailEnd/>
          </a:ln>
        </p:spPr>
        <p:txBody>
          <a:bodyPr/>
          <a:lstStyle/>
          <a:p>
            <a:endParaRPr lang="en-GB" dirty="0"/>
          </a:p>
        </p:txBody>
      </p:sp>
      <p:sp>
        <p:nvSpPr>
          <p:cNvPr id="27" name="Freeform 401"/>
          <p:cNvSpPr>
            <a:spLocks/>
          </p:cNvSpPr>
          <p:nvPr/>
        </p:nvSpPr>
        <p:spPr bwMode="auto">
          <a:xfrm flipH="1">
            <a:off x="6384925" y="4459312"/>
            <a:ext cx="50800" cy="119062"/>
          </a:xfrm>
          <a:custGeom>
            <a:avLst/>
            <a:gdLst/>
            <a:ahLst/>
            <a:cxnLst>
              <a:cxn ang="0">
                <a:pos x="65" y="0"/>
              </a:cxn>
              <a:cxn ang="0">
                <a:pos x="9" y="34"/>
              </a:cxn>
              <a:cxn ang="0">
                <a:pos x="13" y="94"/>
              </a:cxn>
              <a:cxn ang="0">
                <a:pos x="58" y="154"/>
              </a:cxn>
              <a:cxn ang="0">
                <a:pos x="69" y="176"/>
              </a:cxn>
            </a:cxnLst>
            <a:rect l="0" t="0" r="r" b="b"/>
            <a:pathLst>
              <a:path w="69" h="176">
                <a:moveTo>
                  <a:pt x="65" y="0"/>
                </a:moveTo>
                <a:cubicBezTo>
                  <a:pt x="41" y="9"/>
                  <a:pt x="18" y="18"/>
                  <a:pt x="9" y="34"/>
                </a:cubicBezTo>
                <a:cubicBezTo>
                  <a:pt x="0" y="50"/>
                  <a:pt x="5" y="74"/>
                  <a:pt x="13" y="94"/>
                </a:cubicBezTo>
                <a:cubicBezTo>
                  <a:pt x="21" y="114"/>
                  <a:pt x="49" y="140"/>
                  <a:pt x="58" y="154"/>
                </a:cubicBezTo>
                <a:cubicBezTo>
                  <a:pt x="67" y="168"/>
                  <a:pt x="68" y="172"/>
                  <a:pt x="69" y="176"/>
                </a:cubicBezTo>
              </a:path>
            </a:pathLst>
          </a:custGeom>
          <a:noFill/>
          <a:ln w="6350" cmpd="sng">
            <a:solidFill>
              <a:srgbClr val="000000"/>
            </a:solidFill>
            <a:round/>
            <a:headEnd/>
            <a:tailEnd/>
          </a:ln>
        </p:spPr>
        <p:txBody>
          <a:bodyPr/>
          <a:lstStyle/>
          <a:p>
            <a:endParaRPr lang="en-GB" dirty="0"/>
          </a:p>
        </p:txBody>
      </p:sp>
      <p:sp>
        <p:nvSpPr>
          <p:cNvPr id="28" name="Freeform 402"/>
          <p:cNvSpPr>
            <a:spLocks/>
          </p:cNvSpPr>
          <p:nvPr/>
        </p:nvSpPr>
        <p:spPr bwMode="auto">
          <a:xfrm flipH="1">
            <a:off x="6356350" y="3768750"/>
            <a:ext cx="123825" cy="79375"/>
          </a:xfrm>
          <a:custGeom>
            <a:avLst/>
            <a:gdLst/>
            <a:ahLst/>
            <a:cxnLst>
              <a:cxn ang="0">
                <a:pos x="122" y="3"/>
              </a:cxn>
              <a:cxn ang="0">
                <a:pos x="46" y="13"/>
              </a:cxn>
              <a:cxn ang="0">
                <a:pos x="4" y="46"/>
              </a:cxn>
              <a:cxn ang="0">
                <a:pos x="20" y="107"/>
              </a:cxn>
              <a:cxn ang="0">
                <a:pos x="54" y="141"/>
              </a:cxn>
              <a:cxn ang="0">
                <a:pos x="133" y="153"/>
              </a:cxn>
              <a:cxn ang="0">
                <a:pos x="204" y="92"/>
              </a:cxn>
              <a:cxn ang="0">
                <a:pos x="181" y="32"/>
              </a:cxn>
              <a:cxn ang="0">
                <a:pos x="122" y="3"/>
              </a:cxn>
            </a:cxnLst>
            <a:rect l="0" t="0" r="r" b="b"/>
            <a:pathLst>
              <a:path w="212" h="161">
                <a:moveTo>
                  <a:pt x="122" y="3"/>
                </a:moveTo>
                <a:cubicBezTo>
                  <a:pt x="100" y="0"/>
                  <a:pt x="66" y="6"/>
                  <a:pt x="46" y="13"/>
                </a:cubicBezTo>
                <a:cubicBezTo>
                  <a:pt x="26" y="20"/>
                  <a:pt x="8" y="30"/>
                  <a:pt x="4" y="46"/>
                </a:cubicBezTo>
                <a:cubicBezTo>
                  <a:pt x="0" y="62"/>
                  <a:pt x="12" y="91"/>
                  <a:pt x="20" y="107"/>
                </a:cubicBezTo>
                <a:cubicBezTo>
                  <a:pt x="28" y="123"/>
                  <a:pt x="35" y="133"/>
                  <a:pt x="54" y="141"/>
                </a:cubicBezTo>
                <a:cubicBezTo>
                  <a:pt x="73" y="149"/>
                  <a:pt x="108" y="161"/>
                  <a:pt x="133" y="153"/>
                </a:cubicBezTo>
                <a:cubicBezTo>
                  <a:pt x="158" y="145"/>
                  <a:pt x="196" y="112"/>
                  <a:pt x="204" y="92"/>
                </a:cubicBezTo>
                <a:cubicBezTo>
                  <a:pt x="212" y="72"/>
                  <a:pt x="195" y="47"/>
                  <a:pt x="181" y="32"/>
                </a:cubicBezTo>
                <a:cubicBezTo>
                  <a:pt x="167" y="17"/>
                  <a:pt x="143" y="5"/>
                  <a:pt x="122" y="3"/>
                </a:cubicBezTo>
                <a:close/>
              </a:path>
            </a:pathLst>
          </a:custGeom>
          <a:solidFill>
            <a:srgbClr val="014B7D"/>
          </a:solidFill>
          <a:ln w="3175" cap="flat" cmpd="sng">
            <a:solidFill>
              <a:srgbClr val="000000"/>
            </a:solidFill>
            <a:prstDash val="solid"/>
            <a:round/>
            <a:headEnd/>
            <a:tailEnd/>
          </a:ln>
          <a:effectLst/>
        </p:spPr>
        <p:txBody>
          <a:bodyPr/>
          <a:lstStyle/>
          <a:p>
            <a:endParaRPr lang="en-GB" dirty="0"/>
          </a:p>
        </p:txBody>
      </p:sp>
      <p:sp>
        <p:nvSpPr>
          <p:cNvPr id="29" name="Freeform 403"/>
          <p:cNvSpPr>
            <a:spLocks/>
          </p:cNvSpPr>
          <p:nvPr/>
        </p:nvSpPr>
        <p:spPr bwMode="auto">
          <a:xfrm flipH="1">
            <a:off x="6335713" y="3676675"/>
            <a:ext cx="120650" cy="77787"/>
          </a:xfrm>
          <a:custGeom>
            <a:avLst/>
            <a:gdLst/>
            <a:ahLst/>
            <a:cxnLst>
              <a:cxn ang="0">
                <a:pos x="97" y="4"/>
              </a:cxn>
              <a:cxn ang="0">
                <a:pos x="25" y="12"/>
              </a:cxn>
              <a:cxn ang="0">
                <a:pos x="6" y="77"/>
              </a:cxn>
              <a:cxn ang="0">
                <a:pos x="61" y="109"/>
              </a:cxn>
              <a:cxn ang="0">
                <a:pos x="113" y="115"/>
              </a:cxn>
              <a:cxn ang="0">
                <a:pos x="145" y="99"/>
              </a:cxn>
              <a:cxn ang="0">
                <a:pos x="164" y="67"/>
              </a:cxn>
              <a:cxn ang="0">
                <a:pos x="158" y="33"/>
              </a:cxn>
              <a:cxn ang="0">
                <a:pos x="97" y="4"/>
              </a:cxn>
            </a:cxnLst>
            <a:rect l="0" t="0" r="r" b="b"/>
            <a:pathLst>
              <a:path w="169" h="117">
                <a:moveTo>
                  <a:pt x="97" y="4"/>
                </a:moveTo>
                <a:cubicBezTo>
                  <a:pt x="81" y="1"/>
                  <a:pt x="40" y="0"/>
                  <a:pt x="25" y="12"/>
                </a:cubicBezTo>
                <a:cubicBezTo>
                  <a:pt x="9" y="24"/>
                  <a:pt x="0" y="61"/>
                  <a:pt x="6" y="77"/>
                </a:cubicBezTo>
                <a:cubicBezTo>
                  <a:pt x="12" y="93"/>
                  <a:pt x="43" y="103"/>
                  <a:pt x="61" y="109"/>
                </a:cubicBezTo>
                <a:cubicBezTo>
                  <a:pt x="79" y="115"/>
                  <a:pt x="99" y="117"/>
                  <a:pt x="113" y="115"/>
                </a:cubicBezTo>
                <a:cubicBezTo>
                  <a:pt x="128" y="114"/>
                  <a:pt x="136" y="107"/>
                  <a:pt x="145" y="99"/>
                </a:cubicBezTo>
                <a:cubicBezTo>
                  <a:pt x="154" y="91"/>
                  <a:pt x="162" y="78"/>
                  <a:pt x="164" y="67"/>
                </a:cubicBezTo>
                <a:cubicBezTo>
                  <a:pt x="166" y="56"/>
                  <a:pt x="169" y="43"/>
                  <a:pt x="158" y="33"/>
                </a:cubicBezTo>
                <a:cubicBezTo>
                  <a:pt x="147" y="23"/>
                  <a:pt x="110" y="10"/>
                  <a:pt x="97" y="4"/>
                </a:cubicBezTo>
                <a:close/>
              </a:path>
            </a:pathLst>
          </a:custGeom>
          <a:solidFill>
            <a:srgbClr val="014B7D"/>
          </a:solidFill>
          <a:ln w="3175" cap="flat" cmpd="sng">
            <a:solidFill>
              <a:srgbClr val="000000"/>
            </a:solidFill>
            <a:prstDash val="solid"/>
            <a:round/>
            <a:headEnd/>
            <a:tailEnd/>
          </a:ln>
          <a:effectLst/>
        </p:spPr>
        <p:txBody>
          <a:bodyPr/>
          <a:lstStyle/>
          <a:p>
            <a:endParaRPr lang="en-GB" dirty="0"/>
          </a:p>
        </p:txBody>
      </p:sp>
      <p:sp>
        <p:nvSpPr>
          <p:cNvPr id="30" name="Freeform 404"/>
          <p:cNvSpPr>
            <a:spLocks/>
          </p:cNvSpPr>
          <p:nvPr/>
        </p:nvSpPr>
        <p:spPr bwMode="auto">
          <a:xfrm flipH="1">
            <a:off x="6316663" y="3594125"/>
            <a:ext cx="95250" cy="69850"/>
          </a:xfrm>
          <a:custGeom>
            <a:avLst/>
            <a:gdLst/>
            <a:ahLst/>
            <a:cxnLst>
              <a:cxn ang="0">
                <a:pos x="102" y="0"/>
              </a:cxn>
              <a:cxn ang="0">
                <a:pos x="16" y="33"/>
              </a:cxn>
              <a:cxn ang="0">
                <a:pos x="6" y="97"/>
              </a:cxn>
              <a:cxn ang="0">
                <a:pos x="41" y="127"/>
              </a:cxn>
              <a:cxn ang="0">
                <a:pos x="84" y="136"/>
              </a:cxn>
              <a:cxn ang="0">
                <a:pos x="125" y="132"/>
              </a:cxn>
              <a:cxn ang="0">
                <a:pos x="156" y="97"/>
              </a:cxn>
              <a:cxn ang="0">
                <a:pos x="155" y="46"/>
              </a:cxn>
              <a:cxn ang="0">
                <a:pos x="146" y="22"/>
              </a:cxn>
              <a:cxn ang="0">
                <a:pos x="102" y="0"/>
              </a:cxn>
            </a:cxnLst>
            <a:rect l="0" t="0" r="r" b="b"/>
            <a:pathLst>
              <a:path w="161" h="138">
                <a:moveTo>
                  <a:pt x="102" y="0"/>
                </a:moveTo>
                <a:cubicBezTo>
                  <a:pt x="82" y="1"/>
                  <a:pt x="32" y="17"/>
                  <a:pt x="16" y="33"/>
                </a:cubicBezTo>
                <a:cubicBezTo>
                  <a:pt x="0" y="49"/>
                  <a:pt x="2" y="81"/>
                  <a:pt x="6" y="97"/>
                </a:cubicBezTo>
                <a:cubicBezTo>
                  <a:pt x="10" y="113"/>
                  <a:pt x="28" y="121"/>
                  <a:pt x="41" y="127"/>
                </a:cubicBezTo>
                <a:cubicBezTo>
                  <a:pt x="54" y="133"/>
                  <a:pt x="70" y="135"/>
                  <a:pt x="84" y="136"/>
                </a:cubicBezTo>
                <a:cubicBezTo>
                  <a:pt x="98" y="137"/>
                  <a:pt x="113" y="138"/>
                  <a:pt x="125" y="132"/>
                </a:cubicBezTo>
                <a:cubicBezTo>
                  <a:pt x="137" y="126"/>
                  <a:pt x="151" y="111"/>
                  <a:pt x="156" y="97"/>
                </a:cubicBezTo>
                <a:cubicBezTo>
                  <a:pt x="161" y="83"/>
                  <a:pt x="157" y="58"/>
                  <a:pt x="155" y="46"/>
                </a:cubicBezTo>
                <a:cubicBezTo>
                  <a:pt x="153" y="34"/>
                  <a:pt x="155" y="30"/>
                  <a:pt x="146" y="22"/>
                </a:cubicBezTo>
                <a:cubicBezTo>
                  <a:pt x="137" y="14"/>
                  <a:pt x="111" y="5"/>
                  <a:pt x="102" y="0"/>
                </a:cubicBezTo>
                <a:close/>
              </a:path>
            </a:pathLst>
          </a:custGeom>
          <a:solidFill>
            <a:srgbClr val="014B7D"/>
          </a:solidFill>
          <a:ln w="3175" cap="flat" cmpd="sng">
            <a:solidFill>
              <a:srgbClr val="000000"/>
            </a:solidFill>
            <a:prstDash val="solid"/>
            <a:round/>
            <a:headEnd/>
            <a:tailEnd/>
          </a:ln>
          <a:effectLst/>
        </p:spPr>
        <p:txBody>
          <a:bodyPr/>
          <a:lstStyle/>
          <a:p>
            <a:endParaRPr lang="en-GB" dirty="0"/>
          </a:p>
        </p:txBody>
      </p:sp>
      <p:sp>
        <p:nvSpPr>
          <p:cNvPr id="31" name="Freeform 405"/>
          <p:cNvSpPr>
            <a:spLocks/>
          </p:cNvSpPr>
          <p:nvPr/>
        </p:nvSpPr>
        <p:spPr bwMode="auto">
          <a:xfrm flipH="1">
            <a:off x="6380163" y="3889400"/>
            <a:ext cx="136525" cy="88900"/>
          </a:xfrm>
          <a:custGeom>
            <a:avLst/>
            <a:gdLst/>
            <a:ahLst/>
            <a:cxnLst>
              <a:cxn ang="0">
                <a:pos x="123" y="0"/>
              </a:cxn>
              <a:cxn ang="0">
                <a:pos x="37" y="43"/>
              </a:cxn>
              <a:cxn ang="0">
                <a:pos x="5" y="118"/>
              </a:cxn>
              <a:cxn ang="0">
                <a:pos x="69" y="161"/>
              </a:cxn>
              <a:cxn ang="0">
                <a:pos x="155" y="172"/>
              </a:cxn>
              <a:cxn ang="0">
                <a:pos x="221" y="136"/>
              </a:cxn>
              <a:cxn ang="0">
                <a:pos x="221" y="84"/>
              </a:cxn>
              <a:cxn ang="0">
                <a:pos x="206" y="42"/>
              </a:cxn>
              <a:cxn ang="0">
                <a:pos x="123" y="0"/>
              </a:cxn>
            </a:cxnLst>
            <a:rect l="0" t="0" r="r" b="b"/>
            <a:pathLst>
              <a:path w="232" h="176">
                <a:moveTo>
                  <a:pt x="123" y="0"/>
                </a:moveTo>
                <a:cubicBezTo>
                  <a:pt x="99" y="0"/>
                  <a:pt x="57" y="23"/>
                  <a:pt x="37" y="43"/>
                </a:cubicBezTo>
                <a:cubicBezTo>
                  <a:pt x="17" y="63"/>
                  <a:pt x="0" y="98"/>
                  <a:pt x="5" y="118"/>
                </a:cubicBezTo>
                <a:cubicBezTo>
                  <a:pt x="10" y="138"/>
                  <a:pt x="44" y="152"/>
                  <a:pt x="69" y="161"/>
                </a:cubicBezTo>
                <a:cubicBezTo>
                  <a:pt x="94" y="170"/>
                  <a:pt x="130" y="176"/>
                  <a:pt x="155" y="172"/>
                </a:cubicBezTo>
                <a:cubicBezTo>
                  <a:pt x="180" y="168"/>
                  <a:pt x="210" y="151"/>
                  <a:pt x="221" y="136"/>
                </a:cubicBezTo>
                <a:cubicBezTo>
                  <a:pt x="232" y="121"/>
                  <a:pt x="223" y="100"/>
                  <a:pt x="221" y="84"/>
                </a:cubicBezTo>
                <a:cubicBezTo>
                  <a:pt x="219" y="68"/>
                  <a:pt x="222" y="56"/>
                  <a:pt x="206" y="42"/>
                </a:cubicBezTo>
                <a:cubicBezTo>
                  <a:pt x="190" y="28"/>
                  <a:pt x="140" y="9"/>
                  <a:pt x="123" y="0"/>
                </a:cubicBezTo>
                <a:close/>
              </a:path>
            </a:pathLst>
          </a:custGeom>
          <a:solidFill>
            <a:srgbClr val="014B7D"/>
          </a:solidFill>
          <a:ln w="3175" cap="flat" cmpd="sng">
            <a:solidFill>
              <a:srgbClr val="000000"/>
            </a:solidFill>
            <a:prstDash val="solid"/>
            <a:round/>
            <a:headEnd/>
            <a:tailEnd/>
          </a:ln>
          <a:effectLst/>
        </p:spPr>
        <p:txBody>
          <a:bodyPr/>
          <a:lstStyle/>
          <a:p>
            <a:endParaRPr lang="en-GB" dirty="0"/>
          </a:p>
        </p:txBody>
      </p:sp>
      <p:sp>
        <p:nvSpPr>
          <p:cNvPr id="32" name="Freeform 406"/>
          <p:cNvSpPr>
            <a:spLocks/>
          </p:cNvSpPr>
          <p:nvPr/>
        </p:nvSpPr>
        <p:spPr bwMode="auto">
          <a:xfrm flipH="1">
            <a:off x="6411913" y="4021162"/>
            <a:ext cx="122238" cy="101600"/>
          </a:xfrm>
          <a:custGeom>
            <a:avLst/>
            <a:gdLst/>
            <a:ahLst/>
            <a:cxnLst>
              <a:cxn ang="0">
                <a:pos x="43" y="0"/>
              </a:cxn>
              <a:cxn ang="0">
                <a:pos x="0" y="54"/>
              </a:cxn>
              <a:cxn ang="0">
                <a:pos x="42" y="146"/>
              </a:cxn>
              <a:cxn ang="0">
                <a:pos x="90" y="187"/>
              </a:cxn>
              <a:cxn ang="0">
                <a:pos x="154" y="198"/>
              </a:cxn>
              <a:cxn ang="0">
                <a:pos x="203" y="165"/>
              </a:cxn>
              <a:cxn ang="0">
                <a:pos x="195" y="75"/>
              </a:cxn>
              <a:cxn ang="0">
                <a:pos x="128" y="41"/>
              </a:cxn>
              <a:cxn ang="0">
                <a:pos x="43" y="0"/>
              </a:cxn>
            </a:cxnLst>
            <a:rect l="0" t="0" r="r" b="b"/>
            <a:pathLst>
              <a:path w="210" h="202">
                <a:moveTo>
                  <a:pt x="43" y="0"/>
                </a:moveTo>
                <a:cubicBezTo>
                  <a:pt x="23" y="2"/>
                  <a:pt x="0" y="30"/>
                  <a:pt x="0" y="54"/>
                </a:cubicBezTo>
                <a:cubicBezTo>
                  <a:pt x="0" y="78"/>
                  <a:pt x="27" y="124"/>
                  <a:pt x="42" y="146"/>
                </a:cubicBezTo>
                <a:cubicBezTo>
                  <a:pt x="57" y="168"/>
                  <a:pt x="71" y="178"/>
                  <a:pt x="90" y="187"/>
                </a:cubicBezTo>
                <a:cubicBezTo>
                  <a:pt x="109" y="196"/>
                  <a:pt x="135" y="202"/>
                  <a:pt x="154" y="198"/>
                </a:cubicBezTo>
                <a:cubicBezTo>
                  <a:pt x="173" y="194"/>
                  <a:pt x="196" y="185"/>
                  <a:pt x="203" y="165"/>
                </a:cubicBezTo>
                <a:cubicBezTo>
                  <a:pt x="210" y="145"/>
                  <a:pt x="207" y="96"/>
                  <a:pt x="195" y="75"/>
                </a:cubicBezTo>
                <a:cubicBezTo>
                  <a:pt x="183" y="54"/>
                  <a:pt x="153" y="53"/>
                  <a:pt x="128" y="41"/>
                </a:cubicBezTo>
                <a:cubicBezTo>
                  <a:pt x="103" y="29"/>
                  <a:pt x="61" y="9"/>
                  <a:pt x="43" y="0"/>
                </a:cubicBezTo>
                <a:close/>
              </a:path>
            </a:pathLst>
          </a:custGeom>
          <a:solidFill>
            <a:srgbClr val="0466A8"/>
          </a:solidFill>
          <a:ln w="3175" cap="flat" cmpd="sng">
            <a:solidFill>
              <a:srgbClr val="000000"/>
            </a:solidFill>
            <a:prstDash val="solid"/>
            <a:round/>
            <a:headEnd/>
            <a:tailEnd/>
          </a:ln>
          <a:effectLst/>
        </p:spPr>
        <p:txBody>
          <a:bodyPr/>
          <a:lstStyle/>
          <a:p>
            <a:endParaRPr lang="en-GB" dirty="0"/>
          </a:p>
        </p:txBody>
      </p:sp>
      <p:sp>
        <p:nvSpPr>
          <p:cNvPr id="33" name="Freeform 407"/>
          <p:cNvSpPr>
            <a:spLocks/>
          </p:cNvSpPr>
          <p:nvPr/>
        </p:nvSpPr>
        <p:spPr bwMode="auto">
          <a:xfrm flipH="1">
            <a:off x="6423025" y="4129112"/>
            <a:ext cx="139700" cy="100012"/>
          </a:xfrm>
          <a:custGeom>
            <a:avLst/>
            <a:gdLst/>
            <a:ahLst/>
            <a:cxnLst>
              <a:cxn ang="0">
                <a:pos x="65" y="0"/>
              </a:cxn>
              <a:cxn ang="0">
                <a:pos x="1" y="65"/>
              </a:cxn>
              <a:cxn ang="0">
                <a:pos x="71" y="137"/>
              </a:cxn>
              <a:cxn ang="0">
                <a:pos x="140" y="194"/>
              </a:cxn>
              <a:cxn ang="0">
                <a:pos x="206" y="175"/>
              </a:cxn>
              <a:cxn ang="0">
                <a:pos x="232" y="130"/>
              </a:cxn>
              <a:cxn ang="0">
                <a:pos x="209" y="32"/>
              </a:cxn>
              <a:cxn ang="0">
                <a:pos x="65" y="0"/>
              </a:cxn>
            </a:cxnLst>
            <a:rect l="0" t="0" r="r" b="b"/>
            <a:pathLst>
              <a:path w="237" h="200">
                <a:moveTo>
                  <a:pt x="65" y="0"/>
                </a:moveTo>
                <a:cubicBezTo>
                  <a:pt x="33" y="6"/>
                  <a:pt x="0" y="42"/>
                  <a:pt x="1" y="65"/>
                </a:cubicBezTo>
                <a:cubicBezTo>
                  <a:pt x="2" y="88"/>
                  <a:pt x="48" y="115"/>
                  <a:pt x="71" y="137"/>
                </a:cubicBezTo>
                <a:cubicBezTo>
                  <a:pt x="94" y="159"/>
                  <a:pt x="118" y="188"/>
                  <a:pt x="140" y="194"/>
                </a:cubicBezTo>
                <a:cubicBezTo>
                  <a:pt x="162" y="200"/>
                  <a:pt x="191" y="186"/>
                  <a:pt x="206" y="175"/>
                </a:cubicBezTo>
                <a:cubicBezTo>
                  <a:pt x="221" y="164"/>
                  <a:pt x="232" y="154"/>
                  <a:pt x="232" y="130"/>
                </a:cubicBezTo>
                <a:cubicBezTo>
                  <a:pt x="232" y="106"/>
                  <a:pt x="237" y="54"/>
                  <a:pt x="209" y="32"/>
                </a:cubicBezTo>
                <a:cubicBezTo>
                  <a:pt x="181" y="10"/>
                  <a:pt x="95" y="7"/>
                  <a:pt x="65" y="0"/>
                </a:cubicBezTo>
                <a:close/>
              </a:path>
            </a:pathLst>
          </a:custGeom>
          <a:solidFill>
            <a:srgbClr val="014B7D"/>
          </a:solidFill>
          <a:ln w="3175" cap="flat" cmpd="sng">
            <a:solidFill>
              <a:srgbClr val="000000"/>
            </a:solidFill>
            <a:prstDash val="solid"/>
            <a:round/>
            <a:headEnd/>
            <a:tailEnd/>
          </a:ln>
          <a:effectLst/>
        </p:spPr>
        <p:txBody>
          <a:bodyPr/>
          <a:lstStyle/>
          <a:p>
            <a:endParaRPr lang="en-GB" dirty="0"/>
          </a:p>
        </p:txBody>
      </p:sp>
      <p:sp>
        <p:nvSpPr>
          <p:cNvPr id="34" name="Freeform 408"/>
          <p:cNvSpPr>
            <a:spLocks/>
          </p:cNvSpPr>
          <p:nvPr/>
        </p:nvSpPr>
        <p:spPr bwMode="auto">
          <a:xfrm flipH="1">
            <a:off x="6480175" y="4221187"/>
            <a:ext cx="85725" cy="65087"/>
          </a:xfrm>
          <a:custGeom>
            <a:avLst/>
            <a:gdLst/>
            <a:ahLst/>
            <a:cxnLst>
              <a:cxn ang="0">
                <a:pos x="60" y="1"/>
              </a:cxn>
              <a:cxn ang="0">
                <a:pos x="2" y="53"/>
              </a:cxn>
              <a:cxn ang="0">
                <a:pos x="72" y="125"/>
              </a:cxn>
              <a:cxn ang="0">
                <a:pos x="135" y="76"/>
              </a:cxn>
              <a:cxn ang="0">
                <a:pos x="131" y="46"/>
              </a:cxn>
              <a:cxn ang="0">
                <a:pos x="60" y="1"/>
              </a:cxn>
            </a:cxnLst>
            <a:rect l="0" t="0" r="r" b="b"/>
            <a:pathLst>
              <a:path w="145" h="129">
                <a:moveTo>
                  <a:pt x="60" y="1"/>
                </a:moveTo>
                <a:cubicBezTo>
                  <a:pt x="39" y="2"/>
                  <a:pt x="0" y="32"/>
                  <a:pt x="2" y="53"/>
                </a:cubicBezTo>
                <a:cubicBezTo>
                  <a:pt x="4" y="74"/>
                  <a:pt x="50" y="121"/>
                  <a:pt x="72" y="125"/>
                </a:cubicBezTo>
                <a:cubicBezTo>
                  <a:pt x="94" y="129"/>
                  <a:pt x="125" y="89"/>
                  <a:pt x="135" y="76"/>
                </a:cubicBezTo>
                <a:cubicBezTo>
                  <a:pt x="145" y="63"/>
                  <a:pt x="143" y="58"/>
                  <a:pt x="131" y="46"/>
                </a:cubicBezTo>
                <a:cubicBezTo>
                  <a:pt x="119" y="34"/>
                  <a:pt x="81" y="0"/>
                  <a:pt x="60" y="1"/>
                </a:cubicBezTo>
                <a:close/>
              </a:path>
            </a:pathLst>
          </a:custGeom>
          <a:solidFill>
            <a:srgbClr val="014B7D"/>
          </a:solidFill>
          <a:ln w="3175" cap="flat" cmpd="sng">
            <a:solidFill>
              <a:srgbClr val="000000"/>
            </a:solidFill>
            <a:prstDash val="solid"/>
            <a:round/>
            <a:headEnd/>
            <a:tailEnd/>
          </a:ln>
          <a:effectLst/>
        </p:spPr>
        <p:txBody>
          <a:bodyPr/>
          <a:lstStyle/>
          <a:p>
            <a:endParaRPr lang="en-GB" dirty="0"/>
          </a:p>
        </p:txBody>
      </p:sp>
      <p:sp>
        <p:nvSpPr>
          <p:cNvPr id="35" name="Freeform 409"/>
          <p:cNvSpPr>
            <a:spLocks/>
          </p:cNvSpPr>
          <p:nvPr/>
        </p:nvSpPr>
        <p:spPr bwMode="auto">
          <a:xfrm flipH="1">
            <a:off x="6394450" y="4929212"/>
            <a:ext cx="80963" cy="57150"/>
          </a:xfrm>
          <a:custGeom>
            <a:avLst/>
            <a:gdLst/>
            <a:ahLst/>
            <a:cxnLst>
              <a:cxn ang="0">
                <a:pos x="111" y="6"/>
              </a:cxn>
              <a:cxn ang="0">
                <a:pos x="55" y="6"/>
              </a:cxn>
              <a:cxn ang="0">
                <a:pos x="6" y="41"/>
              </a:cxn>
              <a:cxn ang="0">
                <a:pos x="16" y="100"/>
              </a:cxn>
              <a:cxn ang="0">
                <a:pos x="76" y="100"/>
              </a:cxn>
              <a:cxn ang="0">
                <a:pos x="128" y="74"/>
              </a:cxn>
              <a:cxn ang="0">
                <a:pos x="121" y="10"/>
              </a:cxn>
            </a:cxnLst>
            <a:rect l="0" t="0" r="r" b="b"/>
            <a:pathLst>
              <a:path w="135" h="110">
                <a:moveTo>
                  <a:pt x="111" y="6"/>
                </a:moveTo>
                <a:cubicBezTo>
                  <a:pt x="102" y="6"/>
                  <a:pt x="72" y="0"/>
                  <a:pt x="55" y="6"/>
                </a:cubicBezTo>
                <a:cubicBezTo>
                  <a:pt x="38" y="12"/>
                  <a:pt x="12" y="25"/>
                  <a:pt x="6" y="41"/>
                </a:cubicBezTo>
                <a:cubicBezTo>
                  <a:pt x="0" y="57"/>
                  <a:pt x="4" y="90"/>
                  <a:pt x="16" y="100"/>
                </a:cubicBezTo>
                <a:cubicBezTo>
                  <a:pt x="28" y="110"/>
                  <a:pt x="57" y="104"/>
                  <a:pt x="76" y="100"/>
                </a:cubicBezTo>
                <a:cubicBezTo>
                  <a:pt x="95" y="96"/>
                  <a:pt x="121" y="89"/>
                  <a:pt x="128" y="74"/>
                </a:cubicBezTo>
                <a:cubicBezTo>
                  <a:pt x="135" y="59"/>
                  <a:pt x="122" y="23"/>
                  <a:pt x="121" y="10"/>
                </a:cubicBezTo>
              </a:path>
            </a:pathLst>
          </a:custGeom>
          <a:solidFill>
            <a:srgbClr val="0466A8"/>
          </a:solidFill>
          <a:ln w="3175" cap="flat" cmpd="sng">
            <a:solidFill>
              <a:srgbClr val="000000"/>
            </a:solidFill>
            <a:prstDash val="solid"/>
            <a:round/>
            <a:headEnd/>
            <a:tailEnd/>
          </a:ln>
          <a:effectLst/>
        </p:spPr>
        <p:txBody>
          <a:bodyPr/>
          <a:lstStyle/>
          <a:p>
            <a:endParaRPr lang="en-GB" dirty="0"/>
          </a:p>
        </p:txBody>
      </p:sp>
      <p:sp>
        <p:nvSpPr>
          <p:cNvPr id="36" name="Freeform 410"/>
          <p:cNvSpPr>
            <a:spLocks/>
          </p:cNvSpPr>
          <p:nvPr/>
        </p:nvSpPr>
        <p:spPr bwMode="auto">
          <a:xfrm flipH="1">
            <a:off x="6350000" y="4989537"/>
            <a:ext cx="112713" cy="82550"/>
          </a:xfrm>
          <a:custGeom>
            <a:avLst/>
            <a:gdLst/>
            <a:ahLst/>
            <a:cxnLst>
              <a:cxn ang="0">
                <a:pos x="165" y="9"/>
              </a:cxn>
              <a:cxn ang="0">
                <a:pos x="99" y="16"/>
              </a:cxn>
              <a:cxn ang="0">
                <a:pos x="42" y="39"/>
              </a:cxn>
              <a:cxn ang="0">
                <a:pos x="9" y="136"/>
              </a:cxn>
              <a:cxn ang="0">
                <a:pos x="95" y="162"/>
              </a:cxn>
              <a:cxn ang="0">
                <a:pos x="166" y="125"/>
              </a:cxn>
              <a:cxn ang="0">
                <a:pos x="192" y="69"/>
              </a:cxn>
              <a:cxn ang="0">
                <a:pos x="165" y="9"/>
              </a:cxn>
            </a:cxnLst>
            <a:rect l="0" t="0" r="r" b="b"/>
            <a:pathLst>
              <a:path w="192" h="164">
                <a:moveTo>
                  <a:pt x="165" y="9"/>
                </a:moveTo>
                <a:cubicBezTo>
                  <a:pt x="150" y="0"/>
                  <a:pt x="119" y="11"/>
                  <a:pt x="99" y="16"/>
                </a:cubicBezTo>
                <a:cubicBezTo>
                  <a:pt x="79" y="21"/>
                  <a:pt x="57" y="19"/>
                  <a:pt x="42" y="39"/>
                </a:cubicBezTo>
                <a:cubicBezTo>
                  <a:pt x="27" y="59"/>
                  <a:pt x="0" y="116"/>
                  <a:pt x="9" y="136"/>
                </a:cubicBezTo>
                <a:cubicBezTo>
                  <a:pt x="18" y="156"/>
                  <a:pt x="69" y="164"/>
                  <a:pt x="95" y="162"/>
                </a:cubicBezTo>
                <a:cubicBezTo>
                  <a:pt x="121" y="160"/>
                  <a:pt x="150" y="141"/>
                  <a:pt x="166" y="125"/>
                </a:cubicBezTo>
                <a:cubicBezTo>
                  <a:pt x="182" y="109"/>
                  <a:pt x="192" y="88"/>
                  <a:pt x="192" y="69"/>
                </a:cubicBezTo>
                <a:cubicBezTo>
                  <a:pt x="192" y="50"/>
                  <a:pt x="180" y="18"/>
                  <a:pt x="165" y="9"/>
                </a:cubicBezTo>
                <a:close/>
              </a:path>
            </a:pathLst>
          </a:custGeom>
          <a:solidFill>
            <a:srgbClr val="005CB8"/>
          </a:solidFill>
          <a:ln w="3175" cap="flat" cmpd="sng">
            <a:solidFill>
              <a:srgbClr val="000000"/>
            </a:solidFill>
            <a:prstDash val="solid"/>
            <a:round/>
            <a:headEnd/>
            <a:tailEnd/>
          </a:ln>
          <a:effectLst/>
        </p:spPr>
        <p:txBody>
          <a:bodyPr/>
          <a:lstStyle/>
          <a:p>
            <a:endParaRPr lang="en-GB" dirty="0"/>
          </a:p>
        </p:txBody>
      </p:sp>
      <p:sp>
        <p:nvSpPr>
          <p:cNvPr id="37" name="Freeform 411"/>
          <p:cNvSpPr>
            <a:spLocks/>
          </p:cNvSpPr>
          <p:nvPr/>
        </p:nvSpPr>
        <p:spPr bwMode="auto">
          <a:xfrm flipH="1">
            <a:off x="6345238" y="5086375"/>
            <a:ext cx="106363" cy="77787"/>
          </a:xfrm>
          <a:custGeom>
            <a:avLst/>
            <a:gdLst/>
            <a:ahLst/>
            <a:cxnLst>
              <a:cxn ang="0">
                <a:pos x="38" y="38"/>
              </a:cxn>
              <a:cxn ang="0">
                <a:pos x="5" y="111"/>
              </a:cxn>
              <a:cxn ang="0">
                <a:pos x="70" y="154"/>
              </a:cxn>
              <a:cxn ang="0">
                <a:pos x="162" y="113"/>
              </a:cxn>
              <a:cxn ang="0">
                <a:pos x="177" y="36"/>
              </a:cxn>
              <a:cxn ang="0">
                <a:pos x="147" y="4"/>
              </a:cxn>
              <a:cxn ang="0">
                <a:pos x="98" y="12"/>
              </a:cxn>
              <a:cxn ang="0">
                <a:pos x="38" y="38"/>
              </a:cxn>
            </a:cxnLst>
            <a:rect l="0" t="0" r="r" b="b"/>
            <a:pathLst>
              <a:path w="180" h="154">
                <a:moveTo>
                  <a:pt x="38" y="38"/>
                </a:moveTo>
                <a:cubicBezTo>
                  <a:pt x="23" y="54"/>
                  <a:pt x="0" y="92"/>
                  <a:pt x="5" y="111"/>
                </a:cubicBezTo>
                <a:cubicBezTo>
                  <a:pt x="10" y="130"/>
                  <a:pt x="44" y="154"/>
                  <a:pt x="70" y="154"/>
                </a:cubicBezTo>
                <a:cubicBezTo>
                  <a:pt x="96" y="154"/>
                  <a:pt x="144" y="133"/>
                  <a:pt x="162" y="113"/>
                </a:cubicBezTo>
                <a:cubicBezTo>
                  <a:pt x="180" y="93"/>
                  <a:pt x="179" y="54"/>
                  <a:pt x="177" y="36"/>
                </a:cubicBezTo>
                <a:cubicBezTo>
                  <a:pt x="175" y="18"/>
                  <a:pt x="160" y="8"/>
                  <a:pt x="147" y="4"/>
                </a:cubicBezTo>
                <a:cubicBezTo>
                  <a:pt x="134" y="0"/>
                  <a:pt x="116" y="6"/>
                  <a:pt x="98" y="12"/>
                </a:cubicBezTo>
                <a:cubicBezTo>
                  <a:pt x="80" y="18"/>
                  <a:pt x="53" y="22"/>
                  <a:pt x="38" y="38"/>
                </a:cubicBezTo>
                <a:close/>
              </a:path>
            </a:pathLst>
          </a:custGeom>
          <a:solidFill>
            <a:srgbClr val="0168AC"/>
          </a:solidFill>
          <a:ln w="3175" cap="flat" cmpd="sng">
            <a:solidFill>
              <a:srgbClr val="000000"/>
            </a:solidFill>
            <a:prstDash val="solid"/>
            <a:round/>
            <a:headEnd/>
            <a:tailEnd/>
          </a:ln>
          <a:effectLst/>
        </p:spPr>
        <p:txBody>
          <a:bodyPr/>
          <a:lstStyle/>
          <a:p>
            <a:endParaRPr lang="en-GB" dirty="0"/>
          </a:p>
        </p:txBody>
      </p:sp>
      <p:sp>
        <p:nvSpPr>
          <p:cNvPr id="38" name="Freeform 412"/>
          <p:cNvSpPr>
            <a:spLocks/>
          </p:cNvSpPr>
          <p:nvPr/>
        </p:nvSpPr>
        <p:spPr bwMode="auto">
          <a:xfrm flipH="1">
            <a:off x="6335713" y="5175275"/>
            <a:ext cx="74613" cy="65087"/>
          </a:xfrm>
          <a:custGeom>
            <a:avLst/>
            <a:gdLst/>
            <a:ahLst/>
            <a:cxnLst>
              <a:cxn ang="0">
                <a:pos x="50" y="4"/>
              </a:cxn>
              <a:cxn ang="0">
                <a:pos x="16" y="4"/>
              </a:cxn>
              <a:cxn ang="0">
                <a:pos x="0" y="27"/>
              </a:cxn>
              <a:cxn ang="0">
                <a:pos x="16" y="58"/>
              </a:cxn>
              <a:cxn ang="0">
                <a:pos x="55" y="47"/>
              </a:cxn>
              <a:cxn ang="0">
                <a:pos x="55" y="10"/>
              </a:cxn>
            </a:cxnLst>
            <a:rect l="0" t="0" r="r" b="b"/>
            <a:pathLst>
              <a:path w="62" h="61">
                <a:moveTo>
                  <a:pt x="50" y="4"/>
                </a:moveTo>
                <a:cubicBezTo>
                  <a:pt x="45" y="4"/>
                  <a:pt x="25" y="0"/>
                  <a:pt x="16" y="4"/>
                </a:cubicBezTo>
                <a:cubicBezTo>
                  <a:pt x="8" y="8"/>
                  <a:pt x="0" y="18"/>
                  <a:pt x="0" y="27"/>
                </a:cubicBezTo>
                <a:cubicBezTo>
                  <a:pt x="0" y="36"/>
                  <a:pt x="7" y="54"/>
                  <a:pt x="16" y="58"/>
                </a:cubicBezTo>
                <a:cubicBezTo>
                  <a:pt x="25" y="61"/>
                  <a:pt x="48" y="55"/>
                  <a:pt x="55" y="47"/>
                </a:cubicBezTo>
                <a:cubicBezTo>
                  <a:pt x="62" y="39"/>
                  <a:pt x="55" y="18"/>
                  <a:pt x="55" y="10"/>
                </a:cubicBezTo>
              </a:path>
            </a:pathLst>
          </a:custGeom>
          <a:solidFill>
            <a:srgbClr val="0168AC"/>
          </a:solidFill>
          <a:ln w="3175" cap="flat" cmpd="sng">
            <a:solidFill>
              <a:srgbClr val="000000"/>
            </a:solidFill>
            <a:prstDash val="solid"/>
            <a:round/>
            <a:headEnd/>
            <a:tailEnd/>
          </a:ln>
          <a:effectLst/>
        </p:spPr>
        <p:txBody>
          <a:bodyPr/>
          <a:lstStyle/>
          <a:p>
            <a:endParaRPr lang="en-GB" dirty="0"/>
          </a:p>
        </p:txBody>
      </p:sp>
      <p:sp>
        <p:nvSpPr>
          <p:cNvPr id="39" name="Freeform 413"/>
          <p:cNvSpPr>
            <a:spLocks/>
          </p:cNvSpPr>
          <p:nvPr/>
        </p:nvSpPr>
        <p:spPr bwMode="auto">
          <a:xfrm flipH="1">
            <a:off x="6305550" y="5253062"/>
            <a:ext cx="98425" cy="76200"/>
          </a:xfrm>
          <a:custGeom>
            <a:avLst/>
            <a:gdLst/>
            <a:ahLst/>
            <a:cxnLst>
              <a:cxn ang="0">
                <a:pos x="123" y="9"/>
              </a:cxn>
              <a:cxn ang="0">
                <a:pos x="25" y="25"/>
              </a:cxn>
              <a:cxn ang="0">
                <a:pos x="3" y="100"/>
              </a:cxn>
              <a:cxn ang="0">
                <a:pos x="41" y="140"/>
              </a:cxn>
              <a:cxn ang="0">
                <a:pos x="100" y="143"/>
              </a:cxn>
              <a:cxn ang="0">
                <a:pos x="161" y="80"/>
              </a:cxn>
              <a:cxn ang="0">
                <a:pos x="123" y="9"/>
              </a:cxn>
            </a:cxnLst>
            <a:rect l="0" t="0" r="r" b="b"/>
            <a:pathLst>
              <a:path w="165" h="153">
                <a:moveTo>
                  <a:pt x="123" y="9"/>
                </a:moveTo>
                <a:cubicBezTo>
                  <a:pt x="100" y="0"/>
                  <a:pt x="45" y="10"/>
                  <a:pt x="25" y="25"/>
                </a:cubicBezTo>
                <a:cubicBezTo>
                  <a:pt x="5" y="40"/>
                  <a:pt x="0" y="81"/>
                  <a:pt x="3" y="100"/>
                </a:cubicBezTo>
                <a:cubicBezTo>
                  <a:pt x="6" y="119"/>
                  <a:pt x="25" y="133"/>
                  <a:pt x="41" y="140"/>
                </a:cubicBezTo>
                <a:cubicBezTo>
                  <a:pt x="57" y="147"/>
                  <a:pt x="80" y="153"/>
                  <a:pt x="100" y="143"/>
                </a:cubicBezTo>
                <a:cubicBezTo>
                  <a:pt x="120" y="133"/>
                  <a:pt x="157" y="102"/>
                  <a:pt x="161" y="80"/>
                </a:cubicBezTo>
                <a:cubicBezTo>
                  <a:pt x="165" y="58"/>
                  <a:pt x="146" y="18"/>
                  <a:pt x="123" y="9"/>
                </a:cubicBezTo>
                <a:close/>
              </a:path>
            </a:pathLst>
          </a:custGeom>
          <a:solidFill>
            <a:srgbClr val="0168AC"/>
          </a:solidFill>
          <a:ln w="3175" cap="flat" cmpd="sng">
            <a:solidFill>
              <a:srgbClr val="000000"/>
            </a:solidFill>
            <a:prstDash val="solid"/>
            <a:round/>
            <a:headEnd/>
            <a:tailEnd/>
          </a:ln>
          <a:effectLst/>
        </p:spPr>
        <p:txBody>
          <a:bodyPr/>
          <a:lstStyle/>
          <a:p>
            <a:endParaRPr lang="en-GB" dirty="0"/>
          </a:p>
        </p:txBody>
      </p:sp>
      <p:sp>
        <p:nvSpPr>
          <p:cNvPr id="40" name="Freeform 414"/>
          <p:cNvSpPr>
            <a:spLocks/>
          </p:cNvSpPr>
          <p:nvPr/>
        </p:nvSpPr>
        <p:spPr bwMode="auto">
          <a:xfrm flipH="1">
            <a:off x="6300788" y="5338787"/>
            <a:ext cx="77788" cy="73025"/>
          </a:xfrm>
          <a:custGeom>
            <a:avLst/>
            <a:gdLst/>
            <a:ahLst/>
            <a:cxnLst>
              <a:cxn ang="0">
                <a:pos x="56" y="0"/>
              </a:cxn>
              <a:cxn ang="0">
                <a:pos x="2" y="65"/>
              </a:cxn>
              <a:cxn ang="0">
                <a:pos x="46" y="134"/>
              </a:cxn>
              <a:cxn ang="0">
                <a:pos x="106" y="115"/>
              </a:cxn>
              <a:cxn ang="0">
                <a:pos x="131" y="54"/>
              </a:cxn>
              <a:cxn ang="0">
                <a:pos x="113" y="21"/>
              </a:cxn>
              <a:cxn ang="0">
                <a:pos x="56" y="0"/>
              </a:cxn>
            </a:cxnLst>
            <a:rect l="0" t="0" r="r" b="b"/>
            <a:pathLst>
              <a:path w="132" h="142">
                <a:moveTo>
                  <a:pt x="56" y="0"/>
                </a:moveTo>
                <a:cubicBezTo>
                  <a:pt x="39" y="7"/>
                  <a:pt x="4" y="43"/>
                  <a:pt x="2" y="65"/>
                </a:cubicBezTo>
                <a:cubicBezTo>
                  <a:pt x="0" y="87"/>
                  <a:pt x="29" y="126"/>
                  <a:pt x="46" y="134"/>
                </a:cubicBezTo>
                <a:cubicBezTo>
                  <a:pt x="63" y="142"/>
                  <a:pt x="92" y="128"/>
                  <a:pt x="106" y="115"/>
                </a:cubicBezTo>
                <a:cubicBezTo>
                  <a:pt x="120" y="102"/>
                  <a:pt x="130" y="70"/>
                  <a:pt x="131" y="54"/>
                </a:cubicBezTo>
                <a:cubicBezTo>
                  <a:pt x="132" y="38"/>
                  <a:pt x="125" y="30"/>
                  <a:pt x="113" y="21"/>
                </a:cubicBezTo>
                <a:cubicBezTo>
                  <a:pt x="101" y="12"/>
                  <a:pt x="68" y="4"/>
                  <a:pt x="56" y="0"/>
                </a:cubicBezTo>
                <a:close/>
              </a:path>
            </a:pathLst>
          </a:custGeom>
          <a:solidFill>
            <a:srgbClr val="0168AC"/>
          </a:solidFill>
          <a:ln w="3175" cap="flat" cmpd="sng">
            <a:solidFill>
              <a:srgbClr val="000000"/>
            </a:solidFill>
            <a:prstDash val="solid"/>
            <a:round/>
            <a:headEnd/>
            <a:tailEnd/>
          </a:ln>
          <a:effectLst/>
        </p:spPr>
        <p:txBody>
          <a:bodyPr/>
          <a:lstStyle/>
          <a:p>
            <a:endParaRPr lang="en-GB" dirty="0"/>
          </a:p>
        </p:txBody>
      </p:sp>
      <p:sp>
        <p:nvSpPr>
          <p:cNvPr id="41" name="AutoShape 415"/>
          <p:cNvSpPr>
            <a:spLocks noChangeArrowheads="1"/>
          </p:cNvSpPr>
          <p:nvPr/>
        </p:nvSpPr>
        <p:spPr bwMode="auto">
          <a:xfrm rot="5400000" flipH="1">
            <a:off x="6513513" y="4899050"/>
            <a:ext cx="71437" cy="20638"/>
          </a:xfrm>
          <a:prstGeom prst="can">
            <a:avLst>
              <a:gd name="adj" fmla="val 25000"/>
            </a:avLst>
          </a:prstGeom>
          <a:gradFill rotWithShape="1">
            <a:gsLst>
              <a:gs pos="0">
                <a:srgbClr val="C0C0C0">
                  <a:gamma/>
                  <a:shade val="76078"/>
                  <a:invGamma/>
                </a:srgbClr>
              </a:gs>
              <a:gs pos="50000">
                <a:srgbClr val="C0C0C0"/>
              </a:gs>
              <a:gs pos="100000">
                <a:srgbClr val="C0C0C0">
                  <a:gamma/>
                  <a:shade val="76078"/>
                  <a:invGamma/>
                </a:srgbClr>
              </a:gs>
            </a:gsLst>
            <a:lin ang="0" scaled="1"/>
          </a:gradFill>
          <a:ln w="3175">
            <a:solidFill>
              <a:srgbClr val="000000"/>
            </a:solidFill>
            <a:round/>
            <a:headEnd/>
            <a:tailEnd/>
          </a:ln>
          <a:effectLst/>
        </p:spPr>
        <p:txBody>
          <a:bodyPr/>
          <a:lstStyle/>
          <a:p>
            <a:endParaRPr lang="en-GB" dirty="0"/>
          </a:p>
        </p:txBody>
      </p:sp>
      <p:sp>
        <p:nvSpPr>
          <p:cNvPr id="42" name="Freeform 416"/>
          <p:cNvSpPr>
            <a:spLocks/>
          </p:cNvSpPr>
          <p:nvPr/>
        </p:nvSpPr>
        <p:spPr bwMode="auto">
          <a:xfrm>
            <a:off x="2357438" y="3200425"/>
            <a:ext cx="981075" cy="890587"/>
          </a:xfrm>
          <a:custGeom>
            <a:avLst/>
            <a:gdLst/>
            <a:ahLst/>
            <a:cxnLst>
              <a:cxn ang="0">
                <a:pos x="143" y="561"/>
              </a:cxn>
              <a:cxn ang="0">
                <a:pos x="98" y="498"/>
              </a:cxn>
              <a:cxn ang="0">
                <a:pos x="35" y="440"/>
              </a:cxn>
              <a:cxn ang="0">
                <a:pos x="20" y="375"/>
              </a:cxn>
              <a:cxn ang="0">
                <a:pos x="3" y="301"/>
              </a:cxn>
              <a:cxn ang="0">
                <a:pos x="0" y="180"/>
              </a:cxn>
              <a:cxn ang="0">
                <a:pos x="21" y="116"/>
              </a:cxn>
              <a:cxn ang="0">
                <a:pos x="62" y="74"/>
              </a:cxn>
              <a:cxn ang="0">
                <a:pos x="94" y="51"/>
              </a:cxn>
              <a:cxn ang="0">
                <a:pos x="132" y="26"/>
              </a:cxn>
              <a:cxn ang="0">
                <a:pos x="205" y="23"/>
              </a:cxn>
              <a:cxn ang="0">
                <a:pos x="285" y="4"/>
              </a:cxn>
              <a:cxn ang="0">
                <a:pos x="373" y="0"/>
              </a:cxn>
              <a:cxn ang="0">
                <a:pos x="423" y="15"/>
              </a:cxn>
              <a:cxn ang="0">
                <a:pos x="476" y="15"/>
              </a:cxn>
              <a:cxn ang="0">
                <a:pos x="536" y="32"/>
              </a:cxn>
              <a:cxn ang="0">
                <a:pos x="598" y="38"/>
              </a:cxn>
              <a:cxn ang="0">
                <a:pos x="618" y="54"/>
              </a:cxn>
              <a:cxn ang="0">
                <a:pos x="618" y="76"/>
              </a:cxn>
              <a:cxn ang="0">
                <a:pos x="595" y="128"/>
              </a:cxn>
              <a:cxn ang="0">
                <a:pos x="549" y="150"/>
              </a:cxn>
              <a:cxn ang="0">
                <a:pos x="430" y="153"/>
              </a:cxn>
              <a:cxn ang="0">
                <a:pos x="364" y="144"/>
              </a:cxn>
              <a:cxn ang="0">
                <a:pos x="315" y="147"/>
              </a:cxn>
              <a:cxn ang="0">
                <a:pos x="282" y="156"/>
              </a:cxn>
              <a:cxn ang="0">
                <a:pos x="275" y="194"/>
              </a:cxn>
              <a:cxn ang="0">
                <a:pos x="279" y="218"/>
              </a:cxn>
              <a:cxn ang="0">
                <a:pos x="307" y="249"/>
              </a:cxn>
              <a:cxn ang="0">
                <a:pos x="311" y="283"/>
              </a:cxn>
              <a:cxn ang="0">
                <a:pos x="282" y="301"/>
              </a:cxn>
              <a:cxn ang="0">
                <a:pos x="277" y="389"/>
              </a:cxn>
              <a:cxn ang="0">
                <a:pos x="227" y="389"/>
              </a:cxn>
              <a:cxn ang="0">
                <a:pos x="213" y="342"/>
              </a:cxn>
              <a:cxn ang="0">
                <a:pos x="167" y="302"/>
              </a:cxn>
              <a:cxn ang="0">
                <a:pos x="127" y="293"/>
              </a:cxn>
              <a:cxn ang="0">
                <a:pos x="113" y="299"/>
              </a:cxn>
              <a:cxn ang="0">
                <a:pos x="90" y="405"/>
              </a:cxn>
              <a:cxn ang="0">
                <a:pos x="102" y="437"/>
              </a:cxn>
              <a:cxn ang="0">
                <a:pos x="143" y="482"/>
              </a:cxn>
              <a:cxn ang="0">
                <a:pos x="179" y="501"/>
              </a:cxn>
            </a:cxnLst>
            <a:rect l="0" t="0" r="r" b="b"/>
            <a:pathLst>
              <a:path w="618" h="561">
                <a:moveTo>
                  <a:pt x="143" y="561"/>
                </a:moveTo>
                <a:lnTo>
                  <a:pt x="98" y="498"/>
                </a:lnTo>
                <a:lnTo>
                  <a:pt x="35" y="440"/>
                </a:lnTo>
                <a:lnTo>
                  <a:pt x="20" y="375"/>
                </a:lnTo>
                <a:lnTo>
                  <a:pt x="3" y="301"/>
                </a:lnTo>
                <a:lnTo>
                  <a:pt x="0" y="180"/>
                </a:lnTo>
                <a:lnTo>
                  <a:pt x="21" y="116"/>
                </a:lnTo>
                <a:lnTo>
                  <a:pt x="62" y="74"/>
                </a:lnTo>
                <a:lnTo>
                  <a:pt x="94" y="51"/>
                </a:lnTo>
                <a:lnTo>
                  <a:pt x="132" y="26"/>
                </a:lnTo>
                <a:lnTo>
                  <a:pt x="205" y="23"/>
                </a:lnTo>
                <a:lnTo>
                  <a:pt x="285" y="4"/>
                </a:lnTo>
                <a:lnTo>
                  <a:pt x="373" y="0"/>
                </a:lnTo>
                <a:lnTo>
                  <a:pt x="423" y="15"/>
                </a:lnTo>
                <a:lnTo>
                  <a:pt x="476" y="15"/>
                </a:lnTo>
                <a:lnTo>
                  <a:pt x="536" y="32"/>
                </a:lnTo>
                <a:lnTo>
                  <a:pt x="598" y="38"/>
                </a:lnTo>
                <a:lnTo>
                  <a:pt x="618" y="54"/>
                </a:lnTo>
                <a:lnTo>
                  <a:pt x="618" y="76"/>
                </a:lnTo>
                <a:lnTo>
                  <a:pt x="595" y="128"/>
                </a:lnTo>
                <a:lnTo>
                  <a:pt x="549" y="150"/>
                </a:lnTo>
                <a:lnTo>
                  <a:pt x="430" y="153"/>
                </a:lnTo>
                <a:lnTo>
                  <a:pt x="364" y="144"/>
                </a:lnTo>
                <a:lnTo>
                  <a:pt x="315" y="147"/>
                </a:lnTo>
                <a:lnTo>
                  <a:pt x="282" y="156"/>
                </a:lnTo>
                <a:lnTo>
                  <a:pt x="275" y="194"/>
                </a:lnTo>
                <a:lnTo>
                  <a:pt x="279" y="218"/>
                </a:lnTo>
                <a:lnTo>
                  <a:pt x="307" y="249"/>
                </a:lnTo>
                <a:lnTo>
                  <a:pt x="311" y="283"/>
                </a:lnTo>
                <a:lnTo>
                  <a:pt x="282" y="301"/>
                </a:lnTo>
                <a:lnTo>
                  <a:pt x="277" y="389"/>
                </a:lnTo>
                <a:lnTo>
                  <a:pt x="227" y="389"/>
                </a:lnTo>
                <a:lnTo>
                  <a:pt x="213" y="342"/>
                </a:lnTo>
                <a:lnTo>
                  <a:pt x="167" y="302"/>
                </a:lnTo>
                <a:lnTo>
                  <a:pt x="127" y="293"/>
                </a:lnTo>
                <a:lnTo>
                  <a:pt x="113" y="299"/>
                </a:lnTo>
                <a:cubicBezTo>
                  <a:pt x="82" y="365"/>
                  <a:pt x="90" y="330"/>
                  <a:pt x="90" y="405"/>
                </a:cubicBezTo>
                <a:lnTo>
                  <a:pt x="102" y="437"/>
                </a:lnTo>
                <a:lnTo>
                  <a:pt x="143" y="482"/>
                </a:lnTo>
                <a:lnTo>
                  <a:pt x="179" y="501"/>
                </a:lnTo>
              </a:path>
            </a:pathLst>
          </a:custGeom>
          <a:gradFill rotWithShape="1">
            <a:gsLst>
              <a:gs pos="0">
                <a:srgbClr val="C0C0C0">
                  <a:gamma/>
                  <a:shade val="46275"/>
                  <a:invGamma/>
                </a:srgbClr>
              </a:gs>
              <a:gs pos="100000">
                <a:srgbClr val="C0C0C0"/>
              </a:gs>
            </a:gsLst>
            <a:lin ang="5400000" scaled="1"/>
          </a:gradFill>
          <a:ln w="9525">
            <a:solidFill>
              <a:srgbClr val="000000"/>
            </a:solidFill>
            <a:round/>
            <a:headEnd/>
            <a:tailEnd/>
          </a:ln>
        </p:spPr>
        <p:txBody>
          <a:bodyPr/>
          <a:lstStyle/>
          <a:p>
            <a:endParaRPr lang="en-GB" dirty="0"/>
          </a:p>
        </p:txBody>
      </p:sp>
      <p:sp>
        <p:nvSpPr>
          <p:cNvPr id="43" name="Freeform 417"/>
          <p:cNvSpPr>
            <a:spLocks/>
          </p:cNvSpPr>
          <p:nvPr/>
        </p:nvSpPr>
        <p:spPr bwMode="auto">
          <a:xfrm>
            <a:off x="2581275" y="3925912"/>
            <a:ext cx="536575" cy="715962"/>
          </a:xfrm>
          <a:custGeom>
            <a:avLst/>
            <a:gdLst/>
            <a:ahLst/>
            <a:cxnLst>
              <a:cxn ang="0">
                <a:pos x="70" y="0"/>
              </a:cxn>
              <a:cxn ang="0">
                <a:pos x="25" y="55"/>
              </a:cxn>
              <a:cxn ang="0">
                <a:pos x="0" y="103"/>
              </a:cxn>
              <a:cxn ang="0">
                <a:pos x="11" y="167"/>
              </a:cxn>
              <a:cxn ang="0">
                <a:pos x="34" y="343"/>
              </a:cxn>
              <a:cxn ang="0">
                <a:pos x="72" y="393"/>
              </a:cxn>
              <a:cxn ang="0">
                <a:pos x="138" y="425"/>
              </a:cxn>
              <a:cxn ang="0">
                <a:pos x="214" y="443"/>
              </a:cxn>
              <a:cxn ang="0">
                <a:pos x="262" y="451"/>
              </a:cxn>
              <a:cxn ang="0">
                <a:pos x="330" y="443"/>
              </a:cxn>
              <a:cxn ang="0">
                <a:pos x="338" y="261"/>
              </a:cxn>
            </a:cxnLst>
            <a:rect l="0" t="0" r="r" b="b"/>
            <a:pathLst>
              <a:path w="338" h="451">
                <a:moveTo>
                  <a:pt x="70" y="0"/>
                </a:moveTo>
                <a:lnTo>
                  <a:pt x="25" y="55"/>
                </a:lnTo>
                <a:lnTo>
                  <a:pt x="0" y="103"/>
                </a:lnTo>
                <a:lnTo>
                  <a:pt x="11" y="167"/>
                </a:lnTo>
                <a:lnTo>
                  <a:pt x="34" y="343"/>
                </a:lnTo>
                <a:lnTo>
                  <a:pt x="72" y="393"/>
                </a:lnTo>
                <a:lnTo>
                  <a:pt x="138" y="425"/>
                </a:lnTo>
                <a:lnTo>
                  <a:pt x="214" y="443"/>
                </a:lnTo>
                <a:lnTo>
                  <a:pt x="262" y="451"/>
                </a:lnTo>
                <a:lnTo>
                  <a:pt x="330" y="443"/>
                </a:lnTo>
                <a:lnTo>
                  <a:pt x="338" y="261"/>
                </a:lnTo>
              </a:path>
            </a:pathLst>
          </a:custGeom>
          <a:gradFill rotWithShape="1">
            <a:gsLst>
              <a:gs pos="0">
                <a:srgbClr val="F9D7B1">
                  <a:gamma/>
                  <a:shade val="96078"/>
                  <a:invGamma/>
                </a:srgbClr>
              </a:gs>
              <a:gs pos="100000">
                <a:srgbClr val="F9D7B1"/>
              </a:gs>
            </a:gsLst>
            <a:lin ang="0" scaled="1"/>
          </a:gradFill>
          <a:ln w="9525">
            <a:solidFill>
              <a:srgbClr val="000000"/>
            </a:solidFill>
            <a:round/>
            <a:headEnd/>
            <a:tailEnd/>
          </a:ln>
        </p:spPr>
        <p:txBody>
          <a:bodyPr/>
          <a:lstStyle/>
          <a:p>
            <a:endParaRPr lang="en-GB" dirty="0"/>
          </a:p>
        </p:txBody>
      </p:sp>
      <p:sp>
        <p:nvSpPr>
          <p:cNvPr id="44" name="Freeform 418"/>
          <p:cNvSpPr>
            <a:spLocks/>
          </p:cNvSpPr>
          <p:nvPr/>
        </p:nvSpPr>
        <p:spPr bwMode="auto">
          <a:xfrm>
            <a:off x="3324225" y="3710012"/>
            <a:ext cx="46038" cy="77787"/>
          </a:xfrm>
          <a:custGeom>
            <a:avLst/>
            <a:gdLst/>
            <a:ahLst/>
            <a:cxnLst>
              <a:cxn ang="0">
                <a:pos x="0" y="45"/>
              </a:cxn>
              <a:cxn ang="0">
                <a:pos x="35" y="35"/>
              </a:cxn>
              <a:cxn ang="0">
                <a:pos x="55" y="0"/>
              </a:cxn>
              <a:cxn ang="0">
                <a:pos x="50" y="40"/>
              </a:cxn>
              <a:cxn ang="0">
                <a:pos x="15" y="95"/>
              </a:cxn>
            </a:cxnLst>
            <a:rect l="0" t="0" r="r" b="b"/>
            <a:pathLst>
              <a:path w="55" h="95">
                <a:moveTo>
                  <a:pt x="0" y="45"/>
                </a:moveTo>
                <a:lnTo>
                  <a:pt x="35" y="35"/>
                </a:lnTo>
                <a:lnTo>
                  <a:pt x="55" y="0"/>
                </a:lnTo>
                <a:lnTo>
                  <a:pt x="50" y="40"/>
                </a:lnTo>
                <a:lnTo>
                  <a:pt x="15" y="95"/>
                </a:lnTo>
              </a:path>
            </a:pathLst>
          </a:custGeom>
          <a:noFill/>
          <a:ln w="9525">
            <a:solidFill>
              <a:srgbClr val="000000"/>
            </a:solidFill>
            <a:round/>
            <a:headEnd/>
            <a:tailEnd/>
          </a:ln>
        </p:spPr>
        <p:txBody>
          <a:bodyPr/>
          <a:lstStyle/>
          <a:p>
            <a:endParaRPr lang="en-GB" dirty="0"/>
          </a:p>
        </p:txBody>
      </p:sp>
      <p:sp>
        <p:nvSpPr>
          <p:cNvPr id="45" name="Freeform 419"/>
          <p:cNvSpPr>
            <a:spLocks/>
          </p:cNvSpPr>
          <p:nvPr/>
        </p:nvSpPr>
        <p:spPr bwMode="auto">
          <a:xfrm>
            <a:off x="2505075" y="3417912"/>
            <a:ext cx="904875" cy="898525"/>
          </a:xfrm>
          <a:custGeom>
            <a:avLst/>
            <a:gdLst/>
            <a:ahLst/>
            <a:cxnLst>
              <a:cxn ang="0">
                <a:pos x="99" y="367"/>
              </a:cxn>
              <a:cxn ang="0">
                <a:pos x="72" y="357"/>
              </a:cxn>
              <a:cxn ang="0">
                <a:pos x="26" y="327"/>
              </a:cxn>
              <a:cxn ang="0">
                <a:pos x="0" y="274"/>
              </a:cxn>
              <a:cxn ang="0">
                <a:pos x="0" y="212"/>
              </a:cxn>
              <a:cxn ang="0">
                <a:pos x="9" y="171"/>
              </a:cxn>
              <a:cxn ang="0">
                <a:pos x="42" y="154"/>
              </a:cxn>
              <a:cxn ang="0">
                <a:pos x="69" y="168"/>
              </a:cxn>
              <a:cxn ang="0">
                <a:pos x="106" y="187"/>
              </a:cxn>
              <a:cxn ang="0">
                <a:pos x="138" y="258"/>
              </a:cxn>
              <a:cxn ang="0">
                <a:pos x="188" y="255"/>
              </a:cxn>
              <a:cxn ang="0">
                <a:pos x="184" y="183"/>
              </a:cxn>
              <a:cxn ang="0">
                <a:pos x="204" y="158"/>
              </a:cxn>
              <a:cxn ang="0">
                <a:pos x="216" y="107"/>
              </a:cxn>
              <a:cxn ang="0">
                <a:pos x="183" y="84"/>
              </a:cxn>
              <a:cxn ang="0">
                <a:pos x="184" y="62"/>
              </a:cxn>
              <a:cxn ang="0">
                <a:pos x="190" y="19"/>
              </a:cxn>
              <a:cxn ang="0">
                <a:pos x="228" y="2"/>
              </a:cxn>
              <a:cxn ang="0">
                <a:pos x="277" y="8"/>
              </a:cxn>
              <a:cxn ang="0">
                <a:pos x="426" y="18"/>
              </a:cxn>
              <a:cxn ang="0">
                <a:pos x="468" y="9"/>
              </a:cxn>
              <a:cxn ang="0">
                <a:pos x="493" y="0"/>
              </a:cxn>
              <a:cxn ang="0">
                <a:pos x="511" y="51"/>
              </a:cxn>
              <a:cxn ang="0">
                <a:pos x="520" y="92"/>
              </a:cxn>
              <a:cxn ang="0">
                <a:pos x="527" y="118"/>
              </a:cxn>
              <a:cxn ang="0">
                <a:pos x="529" y="156"/>
              </a:cxn>
              <a:cxn ang="0">
                <a:pos x="522" y="182"/>
              </a:cxn>
              <a:cxn ang="0">
                <a:pos x="514" y="218"/>
              </a:cxn>
              <a:cxn ang="0">
                <a:pos x="524" y="248"/>
              </a:cxn>
              <a:cxn ang="0">
                <a:pos x="540" y="279"/>
              </a:cxn>
              <a:cxn ang="0">
                <a:pos x="570" y="317"/>
              </a:cxn>
              <a:cxn ang="0">
                <a:pos x="563" y="339"/>
              </a:cxn>
              <a:cxn ang="0">
                <a:pos x="542" y="342"/>
              </a:cxn>
              <a:cxn ang="0">
                <a:pos x="521" y="348"/>
              </a:cxn>
              <a:cxn ang="0">
                <a:pos x="517" y="376"/>
              </a:cxn>
              <a:cxn ang="0">
                <a:pos x="511" y="408"/>
              </a:cxn>
              <a:cxn ang="0">
                <a:pos x="507" y="417"/>
              </a:cxn>
              <a:cxn ang="0">
                <a:pos x="517" y="441"/>
              </a:cxn>
              <a:cxn ang="0">
                <a:pos x="500" y="455"/>
              </a:cxn>
              <a:cxn ang="0">
                <a:pos x="497" y="479"/>
              </a:cxn>
              <a:cxn ang="0">
                <a:pos x="484" y="531"/>
              </a:cxn>
              <a:cxn ang="0">
                <a:pos x="456" y="556"/>
              </a:cxn>
              <a:cxn ang="0">
                <a:pos x="422" y="566"/>
              </a:cxn>
              <a:cxn ang="0">
                <a:pos x="330" y="550"/>
              </a:cxn>
              <a:cxn ang="0">
                <a:pos x="251" y="528"/>
              </a:cxn>
              <a:cxn ang="0">
                <a:pos x="191" y="488"/>
              </a:cxn>
              <a:cxn ang="0">
                <a:pos x="158" y="448"/>
              </a:cxn>
              <a:cxn ang="0">
                <a:pos x="135" y="395"/>
              </a:cxn>
              <a:cxn ang="0">
                <a:pos x="129" y="354"/>
              </a:cxn>
              <a:cxn ang="0">
                <a:pos x="99" y="367"/>
              </a:cxn>
            </a:cxnLst>
            <a:rect l="0" t="0" r="r" b="b"/>
            <a:pathLst>
              <a:path w="570" h="566">
                <a:moveTo>
                  <a:pt x="99" y="367"/>
                </a:moveTo>
                <a:lnTo>
                  <a:pt x="72" y="357"/>
                </a:lnTo>
                <a:lnTo>
                  <a:pt x="26" y="327"/>
                </a:lnTo>
                <a:lnTo>
                  <a:pt x="0" y="274"/>
                </a:lnTo>
                <a:lnTo>
                  <a:pt x="0" y="212"/>
                </a:lnTo>
                <a:lnTo>
                  <a:pt x="9" y="171"/>
                </a:lnTo>
                <a:lnTo>
                  <a:pt x="42" y="154"/>
                </a:lnTo>
                <a:lnTo>
                  <a:pt x="69" y="168"/>
                </a:lnTo>
                <a:lnTo>
                  <a:pt x="106" y="187"/>
                </a:lnTo>
                <a:lnTo>
                  <a:pt x="138" y="258"/>
                </a:lnTo>
                <a:lnTo>
                  <a:pt x="188" y="255"/>
                </a:lnTo>
                <a:lnTo>
                  <a:pt x="184" y="183"/>
                </a:lnTo>
                <a:lnTo>
                  <a:pt x="204" y="158"/>
                </a:lnTo>
                <a:lnTo>
                  <a:pt x="216" y="107"/>
                </a:lnTo>
                <a:lnTo>
                  <a:pt x="183" y="84"/>
                </a:lnTo>
                <a:lnTo>
                  <a:pt x="184" y="62"/>
                </a:lnTo>
                <a:lnTo>
                  <a:pt x="190" y="19"/>
                </a:lnTo>
                <a:lnTo>
                  <a:pt x="228" y="2"/>
                </a:lnTo>
                <a:lnTo>
                  <a:pt x="277" y="8"/>
                </a:lnTo>
                <a:lnTo>
                  <a:pt x="426" y="18"/>
                </a:lnTo>
                <a:lnTo>
                  <a:pt x="468" y="9"/>
                </a:lnTo>
                <a:lnTo>
                  <a:pt x="493" y="0"/>
                </a:lnTo>
                <a:lnTo>
                  <a:pt x="511" y="51"/>
                </a:lnTo>
                <a:lnTo>
                  <a:pt x="520" y="92"/>
                </a:lnTo>
                <a:lnTo>
                  <a:pt x="527" y="118"/>
                </a:lnTo>
                <a:lnTo>
                  <a:pt x="529" y="156"/>
                </a:lnTo>
                <a:lnTo>
                  <a:pt x="522" y="182"/>
                </a:lnTo>
                <a:lnTo>
                  <a:pt x="514" y="218"/>
                </a:lnTo>
                <a:lnTo>
                  <a:pt x="524" y="248"/>
                </a:lnTo>
                <a:lnTo>
                  <a:pt x="540" y="279"/>
                </a:lnTo>
                <a:cubicBezTo>
                  <a:pt x="554" y="307"/>
                  <a:pt x="566" y="307"/>
                  <a:pt x="570" y="317"/>
                </a:cubicBezTo>
                <a:lnTo>
                  <a:pt x="563" y="339"/>
                </a:lnTo>
                <a:lnTo>
                  <a:pt x="542" y="342"/>
                </a:lnTo>
                <a:lnTo>
                  <a:pt x="521" y="348"/>
                </a:lnTo>
                <a:lnTo>
                  <a:pt x="517" y="376"/>
                </a:lnTo>
                <a:lnTo>
                  <a:pt x="511" y="408"/>
                </a:lnTo>
                <a:lnTo>
                  <a:pt x="507" y="417"/>
                </a:lnTo>
                <a:lnTo>
                  <a:pt x="517" y="441"/>
                </a:lnTo>
                <a:lnTo>
                  <a:pt x="500" y="455"/>
                </a:lnTo>
                <a:lnTo>
                  <a:pt x="497" y="479"/>
                </a:lnTo>
                <a:lnTo>
                  <a:pt x="484" y="531"/>
                </a:lnTo>
                <a:lnTo>
                  <a:pt x="456" y="556"/>
                </a:lnTo>
                <a:lnTo>
                  <a:pt x="422" y="566"/>
                </a:lnTo>
                <a:lnTo>
                  <a:pt x="330" y="550"/>
                </a:lnTo>
                <a:lnTo>
                  <a:pt x="251" y="528"/>
                </a:lnTo>
                <a:lnTo>
                  <a:pt x="191" y="488"/>
                </a:lnTo>
                <a:lnTo>
                  <a:pt x="158" y="448"/>
                </a:lnTo>
                <a:lnTo>
                  <a:pt x="135" y="395"/>
                </a:lnTo>
                <a:lnTo>
                  <a:pt x="129" y="354"/>
                </a:lnTo>
                <a:lnTo>
                  <a:pt x="99" y="367"/>
                </a:lnTo>
                <a:close/>
              </a:path>
            </a:pathLst>
          </a:custGeom>
          <a:gradFill rotWithShape="1">
            <a:gsLst>
              <a:gs pos="0">
                <a:srgbClr val="FFD9B3">
                  <a:gamma/>
                  <a:shade val="85882"/>
                  <a:invGamma/>
                </a:srgbClr>
              </a:gs>
              <a:gs pos="100000">
                <a:srgbClr val="FFD9B3"/>
              </a:gs>
            </a:gsLst>
            <a:lin ang="0" scaled="1"/>
          </a:gradFill>
          <a:ln w="9525" cmpd="sng">
            <a:solidFill>
              <a:srgbClr val="000000"/>
            </a:solidFill>
            <a:round/>
            <a:headEnd/>
            <a:tailEnd/>
          </a:ln>
        </p:spPr>
        <p:txBody>
          <a:bodyPr/>
          <a:lstStyle/>
          <a:p>
            <a:endParaRPr lang="en-GB" dirty="0"/>
          </a:p>
        </p:txBody>
      </p:sp>
      <p:sp>
        <p:nvSpPr>
          <p:cNvPr id="46" name="Freeform 420"/>
          <p:cNvSpPr>
            <a:spLocks/>
          </p:cNvSpPr>
          <p:nvPr/>
        </p:nvSpPr>
        <p:spPr bwMode="auto">
          <a:xfrm>
            <a:off x="3114675" y="3733825"/>
            <a:ext cx="157163" cy="74612"/>
          </a:xfrm>
          <a:custGeom>
            <a:avLst/>
            <a:gdLst/>
            <a:ahLst/>
            <a:cxnLst>
              <a:cxn ang="0">
                <a:pos x="195" y="0"/>
              </a:cxn>
              <a:cxn ang="0">
                <a:pos x="145" y="5"/>
              </a:cxn>
              <a:cxn ang="0">
                <a:pos x="100" y="10"/>
              </a:cxn>
              <a:cxn ang="0">
                <a:pos x="50" y="40"/>
              </a:cxn>
              <a:cxn ang="0">
                <a:pos x="0" y="65"/>
              </a:cxn>
              <a:cxn ang="0">
                <a:pos x="75" y="80"/>
              </a:cxn>
              <a:cxn ang="0">
                <a:pos x="180" y="90"/>
              </a:cxn>
            </a:cxnLst>
            <a:rect l="0" t="0" r="r" b="b"/>
            <a:pathLst>
              <a:path w="195" h="90">
                <a:moveTo>
                  <a:pt x="195" y="0"/>
                </a:moveTo>
                <a:lnTo>
                  <a:pt x="145" y="5"/>
                </a:lnTo>
                <a:lnTo>
                  <a:pt x="100" y="10"/>
                </a:lnTo>
                <a:lnTo>
                  <a:pt x="50" y="40"/>
                </a:lnTo>
                <a:lnTo>
                  <a:pt x="0" y="65"/>
                </a:lnTo>
                <a:lnTo>
                  <a:pt x="75" y="80"/>
                </a:lnTo>
                <a:lnTo>
                  <a:pt x="180" y="90"/>
                </a:lnTo>
              </a:path>
            </a:pathLst>
          </a:custGeom>
          <a:solidFill>
            <a:srgbClr val="FFFFFF"/>
          </a:solidFill>
          <a:ln w="9525">
            <a:solidFill>
              <a:srgbClr val="000000"/>
            </a:solidFill>
            <a:round/>
            <a:headEnd/>
            <a:tailEnd/>
          </a:ln>
        </p:spPr>
        <p:txBody>
          <a:bodyPr/>
          <a:lstStyle/>
          <a:p>
            <a:endParaRPr lang="en-GB" dirty="0"/>
          </a:p>
        </p:txBody>
      </p:sp>
      <p:sp>
        <p:nvSpPr>
          <p:cNvPr id="47" name="Freeform 421"/>
          <p:cNvSpPr>
            <a:spLocks/>
          </p:cNvSpPr>
          <p:nvPr/>
        </p:nvSpPr>
        <p:spPr bwMode="auto">
          <a:xfrm>
            <a:off x="3198813" y="3743350"/>
            <a:ext cx="41275" cy="61912"/>
          </a:xfrm>
          <a:custGeom>
            <a:avLst/>
            <a:gdLst/>
            <a:ahLst/>
            <a:cxnLst>
              <a:cxn ang="0">
                <a:pos x="0" y="10"/>
              </a:cxn>
              <a:cxn ang="0">
                <a:pos x="15" y="40"/>
              </a:cxn>
              <a:cxn ang="0">
                <a:pos x="20" y="75"/>
              </a:cxn>
              <a:cxn ang="0">
                <a:pos x="50" y="30"/>
              </a:cxn>
              <a:cxn ang="0">
                <a:pos x="50" y="0"/>
              </a:cxn>
            </a:cxnLst>
            <a:rect l="0" t="0" r="r" b="b"/>
            <a:pathLst>
              <a:path w="50" h="75">
                <a:moveTo>
                  <a:pt x="0" y="10"/>
                </a:moveTo>
                <a:lnTo>
                  <a:pt x="15" y="40"/>
                </a:lnTo>
                <a:lnTo>
                  <a:pt x="20" y="75"/>
                </a:lnTo>
                <a:lnTo>
                  <a:pt x="50" y="30"/>
                </a:lnTo>
                <a:lnTo>
                  <a:pt x="50" y="0"/>
                </a:lnTo>
              </a:path>
            </a:pathLst>
          </a:custGeom>
          <a:solidFill>
            <a:srgbClr val="993366"/>
          </a:solidFill>
          <a:ln w="9525">
            <a:solidFill>
              <a:srgbClr val="000000"/>
            </a:solidFill>
            <a:round/>
            <a:headEnd/>
            <a:tailEnd/>
          </a:ln>
        </p:spPr>
        <p:txBody>
          <a:bodyPr/>
          <a:lstStyle/>
          <a:p>
            <a:endParaRPr lang="en-GB" dirty="0"/>
          </a:p>
        </p:txBody>
      </p:sp>
      <p:sp>
        <p:nvSpPr>
          <p:cNvPr id="48" name="Freeform 422"/>
          <p:cNvSpPr>
            <a:spLocks/>
          </p:cNvSpPr>
          <p:nvPr/>
        </p:nvSpPr>
        <p:spPr bwMode="auto">
          <a:xfrm>
            <a:off x="3033713" y="3651275"/>
            <a:ext cx="250825" cy="66675"/>
          </a:xfrm>
          <a:custGeom>
            <a:avLst/>
            <a:gdLst/>
            <a:ahLst/>
            <a:cxnLst>
              <a:cxn ang="0">
                <a:pos x="0" y="131"/>
              </a:cxn>
              <a:cxn ang="0">
                <a:pos x="116" y="74"/>
              </a:cxn>
              <a:cxn ang="0">
                <a:pos x="215" y="31"/>
              </a:cxn>
              <a:cxn ang="0">
                <a:pos x="317" y="0"/>
              </a:cxn>
              <a:cxn ang="0">
                <a:pos x="386" y="33"/>
              </a:cxn>
              <a:cxn ang="0">
                <a:pos x="479" y="33"/>
              </a:cxn>
            </a:cxnLst>
            <a:rect l="0" t="0" r="r" b="b"/>
            <a:pathLst>
              <a:path w="479" h="131">
                <a:moveTo>
                  <a:pt x="0" y="131"/>
                </a:moveTo>
                <a:cubicBezTo>
                  <a:pt x="19" y="121"/>
                  <a:pt x="80" y="91"/>
                  <a:pt x="116" y="74"/>
                </a:cubicBezTo>
                <a:cubicBezTo>
                  <a:pt x="152" y="57"/>
                  <a:pt x="181" y="43"/>
                  <a:pt x="215" y="31"/>
                </a:cubicBezTo>
                <a:cubicBezTo>
                  <a:pt x="249" y="19"/>
                  <a:pt x="289" y="0"/>
                  <a:pt x="317" y="0"/>
                </a:cubicBezTo>
                <a:cubicBezTo>
                  <a:pt x="345" y="0"/>
                  <a:pt x="360" y="28"/>
                  <a:pt x="386" y="33"/>
                </a:cubicBezTo>
                <a:cubicBezTo>
                  <a:pt x="413" y="37"/>
                  <a:pt x="460" y="33"/>
                  <a:pt x="479" y="33"/>
                </a:cubicBezTo>
              </a:path>
            </a:pathLst>
          </a:custGeom>
          <a:noFill/>
          <a:ln w="12700" cmpd="sng">
            <a:solidFill>
              <a:srgbClr val="000000"/>
            </a:solidFill>
            <a:round/>
            <a:headEnd/>
            <a:tailEnd/>
          </a:ln>
        </p:spPr>
        <p:txBody>
          <a:bodyPr/>
          <a:lstStyle/>
          <a:p>
            <a:endParaRPr lang="en-GB" dirty="0"/>
          </a:p>
        </p:txBody>
      </p:sp>
      <p:sp>
        <p:nvSpPr>
          <p:cNvPr id="49" name="Freeform 423"/>
          <p:cNvSpPr>
            <a:spLocks/>
          </p:cNvSpPr>
          <p:nvPr/>
        </p:nvSpPr>
        <p:spPr bwMode="auto">
          <a:xfrm>
            <a:off x="2527300" y="3705250"/>
            <a:ext cx="53975" cy="187325"/>
          </a:xfrm>
          <a:custGeom>
            <a:avLst/>
            <a:gdLst/>
            <a:ahLst/>
            <a:cxnLst>
              <a:cxn ang="0">
                <a:pos x="40" y="7"/>
              </a:cxn>
              <a:cxn ang="0">
                <a:pos x="20" y="5"/>
              </a:cxn>
              <a:cxn ang="0">
                <a:pos x="3" y="36"/>
              </a:cxn>
              <a:cxn ang="0">
                <a:pos x="3" y="67"/>
              </a:cxn>
              <a:cxn ang="0">
                <a:pos x="24" y="119"/>
              </a:cxn>
            </a:cxnLst>
            <a:rect l="0" t="0" r="r" b="b"/>
            <a:pathLst>
              <a:path w="40" h="119">
                <a:moveTo>
                  <a:pt x="40" y="7"/>
                </a:moveTo>
                <a:cubicBezTo>
                  <a:pt x="33" y="4"/>
                  <a:pt x="26" y="0"/>
                  <a:pt x="20" y="5"/>
                </a:cubicBezTo>
                <a:cubicBezTo>
                  <a:pt x="14" y="9"/>
                  <a:pt x="5" y="26"/>
                  <a:pt x="3" y="36"/>
                </a:cubicBezTo>
                <a:cubicBezTo>
                  <a:pt x="0" y="47"/>
                  <a:pt x="0" y="53"/>
                  <a:pt x="3" y="67"/>
                </a:cubicBezTo>
                <a:cubicBezTo>
                  <a:pt x="6" y="81"/>
                  <a:pt x="20" y="110"/>
                  <a:pt x="24" y="119"/>
                </a:cubicBezTo>
              </a:path>
            </a:pathLst>
          </a:custGeom>
          <a:noFill/>
          <a:ln w="9525">
            <a:solidFill>
              <a:srgbClr val="000000"/>
            </a:solidFill>
            <a:round/>
            <a:headEnd/>
            <a:tailEnd/>
          </a:ln>
        </p:spPr>
        <p:txBody>
          <a:bodyPr/>
          <a:lstStyle/>
          <a:p>
            <a:endParaRPr lang="en-GB" dirty="0"/>
          </a:p>
        </p:txBody>
      </p:sp>
      <p:sp>
        <p:nvSpPr>
          <p:cNvPr id="50" name="Freeform 424"/>
          <p:cNvSpPr>
            <a:spLocks/>
          </p:cNvSpPr>
          <p:nvPr/>
        </p:nvSpPr>
        <p:spPr bwMode="auto">
          <a:xfrm>
            <a:off x="2581275" y="3887812"/>
            <a:ext cx="80963" cy="42862"/>
          </a:xfrm>
          <a:custGeom>
            <a:avLst/>
            <a:gdLst/>
            <a:ahLst/>
            <a:cxnLst>
              <a:cxn ang="0">
                <a:pos x="0" y="6"/>
              </a:cxn>
              <a:cxn ang="0">
                <a:pos x="24" y="24"/>
              </a:cxn>
              <a:cxn ang="0">
                <a:pos x="51" y="24"/>
              </a:cxn>
              <a:cxn ang="0">
                <a:pos x="59" y="0"/>
              </a:cxn>
            </a:cxnLst>
            <a:rect l="0" t="0" r="r" b="b"/>
            <a:pathLst>
              <a:path w="59" h="28">
                <a:moveTo>
                  <a:pt x="0" y="6"/>
                </a:moveTo>
                <a:cubicBezTo>
                  <a:pt x="4" y="9"/>
                  <a:pt x="16" y="21"/>
                  <a:pt x="24" y="24"/>
                </a:cubicBezTo>
                <a:cubicBezTo>
                  <a:pt x="32" y="27"/>
                  <a:pt x="45" y="28"/>
                  <a:pt x="51" y="24"/>
                </a:cubicBezTo>
                <a:cubicBezTo>
                  <a:pt x="57" y="20"/>
                  <a:pt x="58" y="10"/>
                  <a:pt x="59" y="0"/>
                </a:cubicBezTo>
              </a:path>
            </a:pathLst>
          </a:custGeom>
          <a:noFill/>
          <a:ln w="9525" cap="flat" cmpd="sng">
            <a:solidFill>
              <a:srgbClr val="000000"/>
            </a:solidFill>
            <a:prstDash val="solid"/>
            <a:round/>
            <a:headEnd type="none" w="med" len="med"/>
            <a:tailEnd type="none" w="med" len="med"/>
          </a:ln>
          <a:effectLst/>
        </p:spPr>
        <p:txBody>
          <a:bodyPr/>
          <a:lstStyle/>
          <a:p>
            <a:endParaRPr lang="en-GB" dirty="0"/>
          </a:p>
        </p:txBody>
      </p:sp>
      <p:sp>
        <p:nvSpPr>
          <p:cNvPr id="51" name="Freeform 425"/>
          <p:cNvSpPr>
            <a:spLocks/>
          </p:cNvSpPr>
          <p:nvPr/>
        </p:nvSpPr>
        <p:spPr bwMode="auto">
          <a:xfrm>
            <a:off x="2576513" y="3687787"/>
            <a:ext cx="130175" cy="192087"/>
          </a:xfrm>
          <a:custGeom>
            <a:avLst/>
            <a:gdLst/>
            <a:ahLst/>
            <a:cxnLst>
              <a:cxn ang="0">
                <a:pos x="0" y="23"/>
              </a:cxn>
              <a:cxn ang="0">
                <a:pos x="45" y="1"/>
              </a:cxn>
              <a:cxn ang="0">
                <a:pos x="128" y="31"/>
              </a:cxn>
              <a:cxn ang="0">
                <a:pos x="128" y="136"/>
              </a:cxn>
              <a:cxn ang="0">
                <a:pos x="105" y="241"/>
              </a:cxn>
              <a:cxn ang="0">
                <a:pos x="143" y="301"/>
              </a:cxn>
              <a:cxn ang="0">
                <a:pos x="210" y="308"/>
              </a:cxn>
              <a:cxn ang="0">
                <a:pos x="248" y="338"/>
              </a:cxn>
              <a:cxn ang="0">
                <a:pos x="233" y="391"/>
              </a:cxn>
            </a:cxnLst>
            <a:rect l="0" t="0" r="r" b="b"/>
            <a:pathLst>
              <a:path w="252" h="391">
                <a:moveTo>
                  <a:pt x="0" y="23"/>
                </a:moveTo>
                <a:cubicBezTo>
                  <a:pt x="12" y="11"/>
                  <a:pt x="24" y="0"/>
                  <a:pt x="45" y="1"/>
                </a:cubicBezTo>
                <a:cubicBezTo>
                  <a:pt x="66" y="2"/>
                  <a:pt x="114" y="9"/>
                  <a:pt x="128" y="31"/>
                </a:cubicBezTo>
                <a:cubicBezTo>
                  <a:pt x="142" y="53"/>
                  <a:pt x="132" y="101"/>
                  <a:pt x="128" y="136"/>
                </a:cubicBezTo>
                <a:cubicBezTo>
                  <a:pt x="124" y="171"/>
                  <a:pt x="103" y="214"/>
                  <a:pt x="105" y="241"/>
                </a:cubicBezTo>
                <a:cubicBezTo>
                  <a:pt x="107" y="268"/>
                  <a:pt x="125" y="290"/>
                  <a:pt x="143" y="301"/>
                </a:cubicBezTo>
                <a:cubicBezTo>
                  <a:pt x="161" y="312"/>
                  <a:pt x="193" y="302"/>
                  <a:pt x="210" y="308"/>
                </a:cubicBezTo>
                <a:cubicBezTo>
                  <a:pt x="227" y="314"/>
                  <a:pt x="244" y="324"/>
                  <a:pt x="248" y="338"/>
                </a:cubicBezTo>
                <a:cubicBezTo>
                  <a:pt x="252" y="352"/>
                  <a:pt x="242" y="371"/>
                  <a:pt x="233" y="391"/>
                </a:cubicBezTo>
              </a:path>
            </a:pathLst>
          </a:custGeom>
          <a:noFill/>
          <a:ln w="9525">
            <a:solidFill>
              <a:srgbClr val="000000"/>
            </a:solidFill>
            <a:round/>
            <a:headEnd/>
            <a:tailEnd/>
          </a:ln>
        </p:spPr>
        <p:txBody>
          <a:bodyPr/>
          <a:lstStyle/>
          <a:p>
            <a:endParaRPr lang="en-GB" dirty="0"/>
          </a:p>
        </p:txBody>
      </p:sp>
      <p:sp>
        <p:nvSpPr>
          <p:cNvPr id="52" name="Freeform 426"/>
          <p:cNvSpPr>
            <a:spLocks/>
          </p:cNvSpPr>
          <p:nvPr/>
        </p:nvSpPr>
        <p:spPr bwMode="auto">
          <a:xfrm>
            <a:off x="3171825" y="4046562"/>
            <a:ext cx="152400" cy="92075"/>
          </a:xfrm>
          <a:custGeom>
            <a:avLst/>
            <a:gdLst/>
            <a:ahLst/>
            <a:cxnLst>
              <a:cxn ang="0">
                <a:pos x="29" y="112"/>
              </a:cxn>
              <a:cxn ang="0">
                <a:pos x="104" y="52"/>
              </a:cxn>
              <a:cxn ang="0">
                <a:pos x="225" y="0"/>
              </a:cxn>
              <a:cxn ang="0">
                <a:pos x="285" y="7"/>
              </a:cxn>
              <a:cxn ang="0">
                <a:pos x="299" y="37"/>
              </a:cxn>
              <a:cxn ang="0">
                <a:pos x="285" y="60"/>
              </a:cxn>
              <a:cxn ang="0">
                <a:pos x="164" y="97"/>
              </a:cxn>
              <a:cxn ang="0">
                <a:pos x="14" y="112"/>
              </a:cxn>
              <a:cxn ang="0">
                <a:pos x="269" y="82"/>
              </a:cxn>
              <a:cxn ang="0">
                <a:pos x="300" y="127"/>
              </a:cxn>
              <a:cxn ang="0">
                <a:pos x="284" y="187"/>
              </a:cxn>
              <a:cxn ang="0">
                <a:pos x="194" y="187"/>
              </a:cxn>
              <a:cxn ang="0">
                <a:pos x="112" y="157"/>
              </a:cxn>
              <a:cxn ang="0">
                <a:pos x="0" y="127"/>
              </a:cxn>
            </a:cxnLst>
            <a:rect l="0" t="0" r="r" b="b"/>
            <a:pathLst>
              <a:path w="300" h="187">
                <a:moveTo>
                  <a:pt x="29" y="112"/>
                </a:moveTo>
                <a:lnTo>
                  <a:pt x="104" y="52"/>
                </a:lnTo>
                <a:lnTo>
                  <a:pt x="225" y="0"/>
                </a:lnTo>
                <a:lnTo>
                  <a:pt x="285" y="7"/>
                </a:lnTo>
                <a:lnTo>
                  <a:pt x="299" y="37"/>
                </a:lnTo>
                <a:lnTo>
                  <a:pt x="285" y="60"/>
                </a:lnTo>
                <a:lnTo>
                  <a:pt x="164" y="97"/>
                </a:lnTo>
                <a:lnTo>
                  <a:pt x="14" y="112"/>
                </a:lnTo>
                <a:lnTo>
                  <a:pt x="269" y="82"/>
                </a:lnTo>
                <a:lnTo>
                  <a:pt x="300" y="127"/>
                </a:lnTo>
                <a:lnTo>
                  <a:pt x="284" y="187"/>
                </a:lnTo>
                <a:lnTo>
                  <a:pt x="194" y="187"/>
                </a:lnTo>
                <a:lnTo>
                  <a:pt x="112" y="157"/>
                </a:lnTo>
                <a:lnTo>
                  <a:pt x="0" y="127"/>
                </a:lnTo>
              </a:path>
            </a:pathLst>
          </a:custGeom>
          <a:solidFill>
            <a:srgbClr val="FCC1AE"/>
          </a:solidFill>
          <a:ln w="9525">
            <a:solidFill>
              <a:srgbClr val="000000"/>
            </a:solidFill>
            <a:round/>
            <a:headEnd/>
            <a:tailEnd/>
          </a:ln>
        </p:spPr>
        <p:txBody>
          <a:bodyPr/>
          <a:lstStyle/>
          <a:p>
            <a:endParaRPr lang="en-GB" dirty="0"/>
          </a:p>
        </p:txBody>
      </p:sp>
      <p:sp>
        <p:nvSpPr>
          <p:cNvPr id="53" name="Freeform 427"/>
          <p:cNvSpPr>
            <a:spLocks/>
          </p:cNvSpPr>
          <p:nvPr/>
        </p:nvSpPr>
        <p:spPr bwMode="auto">
          <a:xfrm>
            <a:off x="1847850" y="4445025"/>
            <a:ext cx="2365375" cy="1792287"/>
          </a:xfrm>
          <a:custGeom>
            <a:avLst/>
            <a:gdLst/>
            <a:ahLst/>
            <a:cxnLst>
              <a:cxn ang="0">
                <a:pos x="105" y="0"/>
              </a:cxn>
              <a:cxn ang="0">
                <a:pos x="201" y="12"/>
              </a:cxn>
              <a:cxn ang="0">
                <a:pos x="352" y="40"/>
              </a:cxn>
              <a:cxn ang="0">
                <a:pos x="430" y="18"/>
              </a:cxn>
              <a:cxn ang="0">
                <a:pos x="508" y="36"/>
              </a:cxn>
              <a:cxn ang="0">
                <a:pos x="538" y="71"/>
              </a:cxn>
              <a:cxn ang="0">
                <a:pos x="615" y="102"/>
              </a:cxn>
              <a:cxn ang="0">
                <a:pos x="677" y="120"/>
              </a:cxn>
              <a:cxn ang="0">
                <a:pos x="760" y="120"/>
              </a:cxn>
              <a:cxn ang="0">
                <a:pos x="795" y="111"/>
              </a:cxn>
              <a:cxn ang="0">
                <a:pos x="787" y="58"/>
              </a:cxn>
              <a:cxn ang="0">
                <a:pos x="806" y="33"/>
              </a:cxn>
              <a:cxn ang="0">
                <a:pos x="887" y="52"/>
              </a:cxn>
              <a:cxn ang="0">
                <a:pos x="1009" y="64"/>
              </a:cxn>
              <a:cxn ang="0">
                <a:pos x="1085" y="89"/>
              </a:cxn>
              <a:cxn ang="0">
                <a:pos x="1160" y="86"/>
              </a:cxn>
              <a:cxn ang="0">
                <a:pos x="1270" y="79"/>
              </a:cxn>
              <a:cxn ang="0">
                <a:pos x="1371" y="87"/>
              </a:cxn>
              <a:cxn ang="0">
                <a:pos x="1456" y="92"/>
              </a:cxn>
              <a:cxn ang="0">
                <a:pos x="1457" y="146"/>
              </a:cxn>
              <a:cxn ang="0">
                <a:pos x="1473" y="252"/>
              </a:cxn>
              <a:cxn ang="0">
                <a:pos x="1490" y="373"/>
              </a:cxn>
              <a:cxn ang="0">
                <a:pos x="1480" y="430"/>
              </a:cxn>
              <a:cxn ang="0">
                <a:pos x="1318" y="463"/>
              </a:cxn>
              <a:cxn ang="0">
                <a:pos x="1211" y="490"/>
              </a:cxn>
              <a:cxn ang="0">
                <a:pos x="1196" y="630"/>
              </a:cxn>
              <a:cxn ang="0">
                <a:pos x="1171" y="755"/>
              </a:cxn>
              <a:cxn ang="0">
                <a:pos x="1140" y="825"/>
              </a:cxn>
              <a:cxn ang="0">
                <a:pos x="1128" y="948"/>
              </a:cxn>
              <a:cxn ang="0">
                <a:pos x="1120" y="1045"/>
              </a:cxn>
              <a:cxn ang="0">
                <a:pos x="1107" y="1112"/>
              </a:cxn>
              <a:cxn ang="0">
                <a:pos x="287" y="1129"/>
              </a:cxn>
              <a:cxn ang="0">
                <a:pos x="244" y="984"/>
              </a:cxn>
              <a:cxn ang="0">
                <a:pos x="215" y="863"/>
              </a:cxn>
              <a:cxn ang="0">
                <a:pos x="208" y="794"/>
              </a:cxn>
              <a:cxn ang="0">
                <a:pos x="177" y="666"/>
              </a:cxn>
              <a:cxn ang="0">
                <a:pos x="156" y="525"/>
              </a:cxn>
              <a:cxn ang="0">
                <a:pos x="0" y="336"/>
              </a:cxn>
              <a:cxn ang="0">
                <a:pos x="75" y="131"/>
              </a:cxn>
              <a:cxn ang="0">
                <a:pos x="105" y="0"/>
              </a:cxn>
            </a:cxnLst>
            <a:rect l="0" t="0" r="r" b="b"/>
            <a:pathLst>
              <a:path w="1490" h="1129">
                <a:moveTo>
                  <a:pt x="105" y="0"/>
                </a:moveTo>
                <a:lnTo>
                  <a:pt x="201" y="12"/>
                </a:lnTo>
                <a:lnTo>
                  <a:pt x="352" y="40"/>
                </a:lnTo>
                <a:lnTo>
                  <a:pt x="430" y="18"/>
                </a:lnTo>
                <a:lnTo>
                  <a:pt x="508" y="36"/>
                </a:lnTo>
                <a:cubicBezTo>
                  <a:pt x="518" y="64"/>
                  <a:pt x="520" y="54"/>
                  <a:pt x="538" y="71"/>
                </a:cubicBezTo>
                <a:lnTo>
                  <a:pt x="615" y="102"/>
                </a:lnTo>
                <a:lnTo>
                  <a:pt x="677" y="120"/>
                </a:lnTo>
                <a:lnTo>
                  <a:pt x="760" y="120"/>
                </a:lnTo>
                <a:lnTo>
                  <a:pt x="795" y="111"/>
                </a:lnTo>
                <a:lnTo>
                  <a:pt x="787" y="58"/>
                </a:lnTo>
                <a:lnTo>
                  <a:pt x="806" y="33"/>
                </a:lnTo>
                <a:lnTo>
                  <a:pt x="887" y="52"/>
                </a:lnTo>
                <a:lnTo>
                  <a:pt x="1009" y="64"/>
                </a:lnTo>
                <a:lnTo>
                  <a:pt x="1085" y="89"/>
                </a:lnTo>
                <a:lnTo>
                  <a:pt x="1160" y="86"/>
                </a:lnTo>
                <a:lnTo>
                  <a:pt x="1270" y="79"/>
                </a:lnTo>
                <a:lnTo>
                  <a:pt x="1371" y="87"/>
                </a:lnTo>
                <a:lnTo>
                  <a:pt x="1456" y="92"/>
                </a:lnTo>
                <a:lnTo>
                  <a:pt x="1457" y="146"/>
                </a:lnTo>
                <a:lnTo>
                  <a:pt x="1473" y="252"/>
                </a:lnTo>
                <a:lnTo>
                  <a:pt x="1490" y="373"/>
                </a:lnTo>
                <a:lnTo>
                  <a:pt x="1480" y="430"/>
                </a:lnTo>
                <a:lnTo>
                  <a:pt x="1318" y="463"/>
                </a:lnTo>
                <a:lnTo>
                  <a:pt x="1211" y="490"/>
                </a:lnTo>
                <a:lnTo>
                  <a:pt x="1196" y="630"/>
                </a:lnTo>
                <a:cubicBezTo>
                  <a:pt x="1192" y="655"/>
                  <a:pt x="1182" y="729"/>
                  <a:pt x="1171" y="755"/>
                </a:cubicBezTo>
                <a:cubicBezTo>
                  <a:pt x="1156" y="786"/>
                  <a:pt x="1147" y="793"/>
                  <a:pt x="1140" y="825"/>
                </a:cubicBezTo>
                <a:lnTo>
                  <a:pt x="1128" y="948"/>
                </a:lnTo>
                <a:lnTo>
                  <a:pt x="1120" y="1045"/>
                </a:lnTo>
                <a:lnTo>
                  <a:pt x="1107" y="1112"/>
                </a:lnTo>
                <a:lnTo>
                  <a:pt x="287" y="1129"/>
                </a:lnTo>
                <a:lnTo>
                  <a:pt x="244" y="984"/>
                </a:lnTo>
                <a:lnTo>
                  <a:pt x="215" y="863"/>
                </a:lnTo>
                <a:lnTo>
                  <a:pt x="208" y="794"/>
                </a:lnTo>
                <a:lnTo>
                  <a:pt x="177" y="666"/>
                </a:lnTo>
                <a:lnTo>
                  <a:pt x="156" y="525"/>
                </a:lnTo>
                <a:lnTo>
                  <a:pt x="0" y="336"/>
                </a:lnTo>
                <a:lnTo>
                  <a:pt x="75" y="131"/>
                </a:lnTo>
                <a:lnTo>
                  <a:pt x="105" y="0"/>
                </a:lnTo>
                <a:close/>
              </a:path>
            </a:pathLst>
          </a:custGeom>
          <a:gradFill rotWithShape="1">
            <a:gsLst>
              <a:gs pos="0">
                <a:srgbClr val="00FFFF">
                  <a:gamma/>
                  <a:shade val="46275"/>
                  <a:invGamma/>
                </a:srgbClr>
              </a:gs>
              <a:gs pos="50000">
                <a:srgbClr val="00FFFF"/>
              </a:gs>
              <a:gs pos="100000">
                <a:srgbClr val="00FFFF">
                  <a:gamma/>
                  <a:shade val="46275"/>
                  <a:invGamma/>
                </a:srgbClr>
              </a:gs>
            </a:gsLst>
            <a:lin ang="0" scaled="1"/>
          </a:gradFill>
          <a:ln w="9525">
            <a:solidFill>
              <a:srgbClr val="000000"/>
            </a:solidFill>
            <a:round/>
            <a:headEnd/>
            <a:tailEnd/>
          </a:ln>
        </p:spPr>
        <p:txBody>
          <a:bodyPr/>
          <a:lstStyle/>
          <a:p>
            <a:endParaRPr lang="en-GB" dirty="0"/>
          </a:p>
        </p:txBody>
      </p:sp>
      <p:sp>
        <p:nvSpPr>
          <p:cNvPr id="54" name="Freeform 428"/>
          <p:cNvSpPr>
            <a:spLocks/>
          </p:cNvSpPr>
          <p:nvPr/>
        </p:nvSpPr>
        <p:spPr bwMode="auto">
          <a:xfrm>
            <a:off x="2506663" y="4483125"/>
            <a:ext cx="744538" cy="576262"/>
          </a:xfrm>
          <a:custGeom>
            <a:avLst/>
            <a:gdLst/>
            <a:ahLst/>
            <a:cxnLst>
              <a:cxn ang="0">
                <a:pos x="463" y="50"/>
              </a:cxn>
              <a:cxn ang="0">
                <a:pos x="469" y="119"/>
              </a:cxn>
              <a:cxn ang="0">
                <a:pos x="393" y="166"/>
              </a:cxn>
              <a:cxn ang="0">
                <a:pos x="304" y="176"/>
              </a:cxn>
              <a:cxn ang="0">
                <a:pos x="222" y="161"/>
              </a:cxn>
              <a:cxn ang="0">
                <a:pos x="161" y="150"/>
              </a:cxn>
              <a:cxn ang="0">
                <a:pos x="110" y="120"/>
              </a:cxn>
              <a:cxn ang="0">
                <a:pos x="17" y="0"/>
              </a:cxn>
              <a:cxn ang="0">
                <a:pos x="134" y="176"/>
              </a:cxn>
              <a:cxn ang="0">
                <a:pos x="116" y="259"/>
              </a:cxn>
              <a:cxn ang="0">
                <a:pos x="88" y="297"/>
              </a:cxn>
              <a:cxn ang="0">
                <a:pos x="46" y="338"/>
              </a:cxn>
              <a:cxn ang="0">
                <a:pos x="0" y="363"/>
              </a:cxn>
            </a:cxnLst>
            <a:rect l="0" t="0" r="r" b="b"/>
            <a:pathLst>
              <a:path w="469" h="363">
                <a:moveTo>
                  <a:pt x="463" y="50"/>
                </a:moveTo>
                <a:lnTo>
                  <a:pt x="469" y="119"/>
                </a:lnTo>
                <a:lnTo>
                  <a:pt x="393" y="166"/>
                </a:lnTo>
                <a:lnTo>
                  <a:pt x="304" y="176"/>
                </a:lnTo>
                <a:lnTo>
                  <a:pt x="222" y="161"/>
                </a:lnTo>
                <a:lnTo>
                  <a:pt x="161" y="150"/>
                </a:lnTo>
                <a:lnTo>
                  <a:pt x="110" y="120"/>
                </a:lnTo>
                <a:lnTo>
                  <a:pt x="17" y="0"/>
                </a:lnTo>
                <a:lnTo>
                  <a:pt x="134" y="176"/>
                </a:lnTo>
                <a:lnTo>
                  <a:pt x="116" y="259"/>
                </a:lnTo>
                <a:cubicBezTo>
                  <a:pt x="110" y="282"/>
                  <a:pt x="96" y="275"/>
                  <a:pt x="88" y="297"/>
                </a:cubicBezTo>
                <a:cubicBezTo>
                  <a:pt x="86" y="303"/>
                  <a:pt x="48" y="332"/>
                  <a:pt x="46" y="338"/>
                </a:cubicBezTo>
                <a:cubicBezTo>
                  <a:pt x="42" y="346"/>
                  <a:pt x="9" y="358"/>
                  <a:pt x="0" y="363"/>
                </a:cubicBezTo>
              </a:path>
            </a:pathLst>
          </a:custGeom>
          <a:noFill/>
          <a:ln w="9525">
            <a:solidFill>
              <a:srgbClr val="000000"/>
            </a:solidFill>
            <a:round/>
            <a:headEnd/>
            <a:tailEnd/>
          </a:ln>
        </p:spPr>
        <p:txBody>
          <a:bodyPr/>
          <a:lstStyle/>
          <a:p>
            <a:endParaRPr lang="en-GB" dirty="0"/>
          </a:p>
        </p:txBody>
      </p:sp>
      <p:sp>
        <p:nvSpPr>
          <p:cNvPr id="55" name="Freeform 429"/>
          <p:cNvSpPr>
            <a:spLocks/>
          </p:cNvSpPr>
          <p:nvPr/>
        </p:nvSpPr>
        <p:spPr bwMode="auto">
          <a:xfrm>
            <a:off x="3055938" y="4765700"/>
            <a:ext cx="63500" cy="355600"/>
          </a:xfrm>
          <a:custGeom>
            <a:avLst/>
            <a:gdLst/>
            <a:ahLst/>
            <a:cxnLst>
              <a:cxn ang="0">
                <a:pos x="0" y="0"/>
              </a:cxn>
              <a:cxn ang="0">
                <a:pos x="29" y="63"/>
              </a:cxn>
              <a:cxn ang="0">
                <a:pos x="40" y="116"/>
              </a:cxn>
              <a:cxn ang="0">
                <a:pos x="31" y="224"/>
              </a:cxn>
            </a:cxnLst>
            <a:rect l="0" t="0" r="r" b="b"/>
            <a:pathLst>
              <a:path w="40" h="224">
                <a:moveTo>
                  <a:pt x="0" y="0"/>
                </a:moveTo>
                <a:lnTo>
                  <a:pt x="29" y="63"/>
                </a:lnTo>
                <a:lnTo>
                  <a:pt x="40" y="116"/>
                </a:lnTo>
                <a:lnTo>
                  <a:pt x="31" y="224"/>
                </a:lnTo>
              </a:path>
            </a:pathLst>
          </a:custGeom>
          <a:noFill/>
          <a:ln w="9525">
            <a:solidFill>
              <a:srgbClr val="000000"/>
            </a:solidFill>
            <a:round/>
            <a:headEnd/>
            <a:tailEnd/>
          </a:ln>
        </p:spPr>
        <p:txBody>
          <a:bodyPr/>
          <a:lstStyle/>
          <a:p>
            <a:endParaRPr lang="en-GB" dirty="0"/>
          </a:p>
        </p:txBody>
      </p:sp>
      <p:sp>
        <p:nvSpPr>
          <p:cNvPr id="56" name="Freeform 430"/>
          <p:cNvSpPr>
            <a:spLocks/>
          </p:cNvSpPr>
          <p:nvPr/>
        </p:nvSpPr>
        <p:spPr bwMode="auto">
          <a:xfrm flipH="1">
            <a:off x="6865938" y="4954612"/>
            <a:ext cx="157163" cy="61912"/>
          </a:xfrm>
          <a:custGeom>
            <a:avLst/>
            <a:gdLst/>
            <a:ahLst/>
            <a:cxnLst>
              <a:cxn ang="0">
                <a:pos x="123" y="0"/>
              </a:cxn>
              <a:cxn ang="0">
                <a:pos x="123" y="57"/>
              </a:cxn>
              <a:cxn ang="0">
                <a:pos x="72" y="57"/>
              </a:cxn>
              <a:cxn ang="0">
                <a:pos x="0" y="0"/>
              </a:cxn>
            </a:cxnLst>
            <a:rect l="0" t="0" r="r" b="b"/>
            <a:pathLst>
              <a:path w="123" h="57">
                <a:moveTo>
                  <a:pt x="123" y="0"/>
                </a:moveTo>
                <a:lnTo>
                  <a:pt x="123" y="57"/>
                </a:lnTo>
                <a:lnTo>
                  <a:pt x="72" y="57"/>
                </a:lnTo>
                <a:lnTo>
                  <a:pt x="0" y="0"/>
                </a:lnTo>
              </a:path>
            </a:pathLst>
          </a:custGeom>
          <a:solidFill>
            <a:srgbClr val="CCFFFF"/>
          </a:solidFill>
          <a:ln w="3175" cmpd="sng">
            <a:solidFill>
              <a:srgbClr val="000000"/>
            </a:solidFill>
            <a:round/>
            <a:headEnd/>
            <a:tailEnd/>
          </a:ln>
        </p:spPr>
        <p:txBody>
          <a:bodyPr/>
          <a:lstStyle/>
          <a:p>
            <a:endParaRPr lang="en-GB" dirty="0"/>
          </a:p>
        </p:txBody>
      </p:sp>
      <p:sp>
        <p:nvSpPr>
          <p:cNvPr id="57" name="Line 431"/>
          <p:cNvSpPr>
            <a:spLocks noChangeShapeType="1"/>
          </p:cNvSpPr>
          <p:nvPr/>
        </p:nvSpPr>
        <p:spPr bwMode="auto">
          <a:xfrm flipH="1">
            <a:off x="7794625" y="4741887"/>
            <a:ext cx="4763" cy="4762"/>
          </a:xfrm>
          <a:prstGeom prst="line">
            <a:avLst/>
          </a:prstGeom>
          <a:noFill/>
          <a:ln w="3175">
            <a:solidFill>
              <a:srgbClr val="000000"/>
            </a:solidFill>
            <a:round/>
            <a:headEnd/>
            <a:tailEnd/>
          </a:ln>
        </p:spPr>
        <p:txBody>
          <a:bodyPr/>
          <a:lstStyle/>
          <a:p>
            <a:endParaRPr lang="en-GB" dirty="0"/>
          </a:p>
        </p:txBody>
      </p:sp>
      <p:grpSp>
        <p:nvGrpSpPr>
          <p:cNvPr id="58" name="Group 432"/>
          <p:cNvGrpSpPr>
            <a:grpSpLocks/>
          </p:cNvGrpSpPr>
          <p:nvPr/>
        </p:nvGrpSpPr>
        <p:grpSpPr bwMode="auto">
          <a:xfrm>
            <a:off x="6538913" y="4846662"/>
            <a:ext cx="1843088" cy="174625"/>
            <a:chOff x="9638" y="7408"/>
            <a:chExt cx="2902" cy="275"/>
          </a:xfrm>
        </p:grpSpPr>
        <p:grpSp>
          <p:nvGrpSpPr>
            <p:cNvPr id="59" name="Group 433"/>
            <p:cNvGrpSpPr>
              <a:grpSpLocks/>
            </p:cNvGrpSpPr>
            <p:nvPr/>
          </p:nvGrpSpPr>
          <p:grpSpPr bwMode="auto">
            <a:xfrm rot="201216">
              <a:off x="10295" y="7408"/>
              <a:ext cx="2245" cy="262"/>
              <a:chOff x="4160" y="3615"/>
              <a:chExt cx="796" cy="102"/>
            </a:xfrm>
          </p:grpSpPr>
          <p:sp>
            <p:nvSpPr>
              <p:cNvPr id="65" name="Freeform 434"/>
              <p:cNvSpPr>
                <a:spLocks/>
              </p:cNvSpPr>
              <p:nvPr/>
            </p:nvSpPr>
            <p:spPr bwMode="auto">
              <a:xfrm>
                <a:off x="4161" y="3615"/>
                <a:ext cx="795" cy="102"/>
              </a:xfrm>
              <a:custGeom>
                <a:avLst/>
                <a:gdLst/>
                <a:ahLst/>
                <a:cxnLst>
                  <a:cxn ang="0">
                    <a:pos x="795" y="0"/>
                  </a:cxn>
                  <a:cxn ang="0">
                    <a:pos x="0" y="36"/>
                  </a:cxn>
                  <a:cxn ang="0">
                    <a:pos x="3" y="102"/>
                  </a:cxn>
                  <a:cxn ang="0">
                    <a:pos x="717" y="72"/>
                  </a:cxn>
                </a:cxnLst>
                <a:rect l="0" t="0" r="r" b="b"/>
                <a:pathLst>
                  <a:path w="795" h="102">
                    <a:moveTo>
                      <a:pt x="795" y="0"/>
                    </a:moveTo>
                    <a:lnTo>
                      <a:pt x="0" y="36"/>
                    </a:lnTo>
                    <a:lnTo>
                      <a:pt x="3" y="102"/>
                    </a:lnTo>
                    <a:lnTo>
                      <a:pt x="717" y="72"/>
                    </a:lnTo>
                  </a:path>
                </a:pathLst>
              </a:custGeom>
              <a:solidFill>
                <a:srgbClr val="CCFFFF"/>
              </a:solidFill>
              <a:ln w="3175" cmpd="sng">
                <a:solidFill>
                  <a:srgbClr val="000000"/>
                </a:solidFill>
                <a:round/>
                <a:headEnd/>
                <a:tailEnd/>
              </a:ln>
            </p:spPr>
            <p:txBody>
              <a:bodyPr/>
              <a:lstStyle/>
              <a:p>
                <a:endParaRPr lang="en-GB" dirty="0"/>
              </a:p>
            </p:txBody>
          </p:sp>
          <p:sp>
            <p:nvSpPr>
              <p:cNvPr id="66" name="Line 435"/>
              <p:cNvSpPr>
                <a:spLocks noChangeShapeType="1"/>
              </p:cNvSpPr>
              <p:nvPr/>
            </p:nvSpPr>
            <p:spPr bwMode="auto">
              <a:xfrm rot="-295919" flipH="1" flipV="1">
                <a:off x="4162" y="3644"/>
                <a:ext cx="725" cy="30"/>
              </a:xfrm>
              <a:prstGeom prst="line">
                <a:avLst/>
              </a:prstGeom>
              <a:noFill/>
              <a:ln w="3175">
                <a:solidFill>
                  <a:srgbClr val="000000"/>
                </a:solidFill>
                <a:round/>
                <a:headEnd/>
                <a:tailEnd/>
              </a:ln>
            </p:spPr>
            <p:txBody>
              <a:bodyPr/>
              <a:lstStyle/>
              <a:p>
                <a:endParaRPr lang="en-GB" dirty="0"/>
              </a:p>
            </p:txBody>
          </p:sp>
          <p:sp>
            <p:nvSpPr>
              <p:cNvPr id="67" name="Line 436"/>
              <p:cNvSpPr>
                <a:spLocks noChangeShapeType="1"/>
              </p:cNvSpPr>
              <p:nvPr/>
            </p:nvSpPr>
            <p:spPr bwMode="auto">
              <a:xfrm rot="-295919" flipH="1" flipV="1">
                <a:off x="4160" y="3663"/>
                <a:ext cx="688" cy="30"/>
              </a:xfrm>
              <a:prstGeom prst="line">
                <a:avLst/>
              </a:prstGeom>
              <a:noFill/>
              <a:ln w="3175">
                <a:solidFill>
                  <a:srgbClr val="000000"/>
                </a:solidFill>
                <a:round/>
                <a:headEnd/>
                <a:tailEnd/>
              </a:ln>
            </p:spPr>
            <p:txBody>
              <a:bodyPr/>
              <a:lstStyle/>
              <a:p>
                <a:endParaRPr lang="en-GB" dirty="0"/>
              </a:p>
            </p:txBody>
          </p:sp>
        </p:grpSp>
        <p:sp>
          <p:nvSpPr>
            <p:cNvPr id="60" name="Rectangle 437"/>
            <p:cNvSpPr>
              <a:spLocks noChangeArrowheads="1"/>
            </p:cNvSpPr>
            <p:nvPr/>
          </p:nvSpPr>
          <p:spPr bwMode="auto">
            <a:xfrm rot="140289" flipH="1">
              <a:off x="9668" y="7465"/>
              <a:ext cx="527" cy="125"/>
            </a:xfrm>
            <a:prstGeom prst="rect">
              <a:avLst/>
            </a:prstGeom>
            <a:solidFill>
              <a:srgbClr val="CCFFFF"/>
            </a:solidFill>
            <a:ln w="3175">
              <a:solidFill>
                <a:srgbClr val="000000"/>
              </a:solidFill>
              <a:miter lim="800000"/>
              <a:headEnd/>
              <a:tailEnd/>
            </a:ln>
          </p:spPr>
          <p:txBody>
            <a:bodyPr/>
            <a:lstStyle/>
            <a:p>
              <a:endParaRPr lang="en-GB" dirty="0"/>
            </a:p>
          </p:txBody>
        </p:sp>
        <p:sp>
          <p:nvSpPr>
            <p:cNvPr id="61" name="Freeform 438"/>
            <p:cNvSpPr>
              <a:spLocks/>
            </p:cNvSpPr>
            <p:nvPr/>
          </p:nvSpPr>
          <p:spPr bwMode="auto">
            <a:xfrm flipH="1">
              <a:off x="10083" y="7408"/>
              <a:ext cx="332" cy="182"/>
            </a:xfrm>
            <a:custGeom>
              <a:avLst/>
              <a:gdLst/>
              <a:ahLst/>
              <a:cxnLst>
                <a:cxn ang="0">
                  <a:pos x="0" y="3"/>
                </a:cxn>
                <a:cxn ang="0">
                  <a:pos x="27" y="24"/>
                </a:cxn>
                <a:cxn ang="0">
                  <a:pos x="60" y="54"/>
                </a:cxn>
                <a:cxn ang="0">
                  <a:pos x="69" y="60"/>
                </a:cxn>
                <a:cxn ang="0">
                  <a:pos x="99" y="87"/>
                </a:cxn>
                <a:cxn ang="0">
                  <a:pos x="114" y="102"/>
                </a:cxn>
                <a:cxn ang="0">
                  <a:pos x="165" y="99"/>
                </a:cxn>
                <a:cxn ang="0">
                  <a:pos x="51" y="0"/>
                </a:cxn>
                <a:cxn ang="0">
                  <a:pos x="0" y="3"/>
                </a:cxn>
              </a:cxnLst>
              <a:rect l="0" t="0" r="r" b="b"/>
              <a:pathLst>
                <a:path w="165" h="102">
                  <a:moveTo>
                    <a:pt x="0" y="3"/>
                  </a:moveTo>
                  <a:cubicBezTo>
                    <a:pt x="10" y="9"/>
                    <a:pt x="17" y="18"/>
                    <a:pt x="27" y="24"/>
                  </a:cubicBezTo>
                  <a:cubicBezTo>
                    <a:pt x="36" y="38"/>
                    <a:pt x="45" y="44"/>
                    <a:pt x="60" y="54"/>
                  </a:cubicBezTo>
                  <a:cubicBezTo>
                    <a:pt x="63" y="56"/>
                    <a:pt x="69" y="60"/>
                    <a:pt x="69" y="60"/>
                  </a:cubicBezTo>
                  <a:cubicBezTo>
                    <a:pt x="75" y="69"/>
                    <a:pt x="90" y="81"/>
                    <a:pt x="99" y="87"/>
                  </a:cubicBezTo>
                  <a:cubicBezTo>
                    <a:pt x="103" y="93"/>
                    <a:pt x="114" y="102"/>
                    <a:pt x="114" y="102"/>
                  </a:cubicBezTo>
                  <a:lnTo>
                    <a:pt x="165" y="99"/>
                  </a:lnTo>
                  <a:lnTo>
                    <a:pt x="51" y="0"/>
                  </a:lnTo>
                  <a:lnTo>
                    <a:pt x="0" y="3"/>
                  </a:lnTo>
                  <a:close/>
                </a:path>
              </a:pathLst>
            </a:custGeom>
            <a:solidFill>
              <a:srgbClr val="CCFFFF"/>
            </a:solidFill>
            <a:ln w="3175" cmpd="sng">
              <a:solidFill>
                <a:srgbClr val="000000"/>
              </a:solidFill>
              <a:round/>
              <a:headEnd/>
              <a:tailEnd/>
            </a:ln>
          </p:spPr>
          <p:txBody>
            <a:bodyPr/>
            <a:lstStyle/>
            <a:p>
              <a:endParaRPr lang="en-GB" dirty="0"/>
            </a:p>
          </p:txBody>
        </p:sp>
        <p:sp>
          <p:nvSpPr>
            <p:cNvPr id="62" name="Line 439"/>
            <p:cNvSpPr>
              <a:spLocks noChangeShapeType="1"/>
            </p:cNvSpPr>
            <p:nvPr/>
          </p:nvSpPr>
          <p:spPr bwMode="auto">
            <a:xfrm flipH="1">
              <a:off x="10195" y="7598"/>
              <a:ext cx="8" cy="85"/>
            </a:xfrm>
            <a:prstGeom prst="line">
              <a:avLst/>
            </a:prstGeom>
            <a:noFill/>
            <a:ln w="3175">
              <a:solidFill>
                <a:srgbClr val="000000"/>
              </a:solidFill>
              <a:round/>
              <a:headEnd/>
              <a:tailEnd/>
            </a:ln>
          </p:spPr>
          <p:txBody>
            <a:bodyPr/>
            <a:lstStyle/>
            <a:p>
              <a:endParaRPr lang="en-GB" dirty="0"/>
            </a:p>
          </p:txBody>
        </p:sp>
        <p:sp>
          <p:nvSpPr>
            <p:cNvPr id="63" name="Line 440"/>
            <p:cNvSpPr>
              <a:spLocks noChangeShapeType="1"/>
            </p:cNvSpPr>
            <p:nvPr/>
          </p:nvSpPr>
          <p:spPr bwMode="auto">
            <a:xfrm flipH="1" flipV="1">
              <a:off x="9680" y="7493"/>
              <a:ext cx="475" cy="12"/>
            </a:xfrm>
            <a:prstGeom prst="line">
              <a:avLst/>
            </a:prstGeom>
            <a:noFill/>
            <a:ln w="3175">
              <a:solidFill>
                <a:srgbClr val="000000"/>
              </a:solidFill>
              <a:round/>
              <a:headEnd/>
              <a:tailEnd/>
            </a:ln>
          </p:spPr>
          <p:txBody>
            <a:bodyPr/>
            <a:lstStyle/>
            <a:p>
              <a:endParaRPr lang="en-GB" dirty="0"/>
            </a:p>
          </p:txBody>
        </p:sp>
        <p:sp>
          <p:nvSpPr>
            <p:cNvPr id="64" name="Line 441"/>
            <p:cNvSpPr>
              <a:spLocks noChangeShapeType="1"/>
            </p:cNvSpPr>
            <p:nvPr/>
          </p:nvSpPr>
          <p:spPr bwMode="auto">
            <a:xfrm flipH="1" flipV="1">
              <a:off x="9638" y="7538"/>
              <a:ext cx="475" cy="12"/>
            </a:xfrm>
            <a:prstGeom prst="line">
              <a:avLst/>
            </a:prstGeom>
            <a:noFill/>
            <a:ln w="3175">
              <a:solidFill>
                <a:srgbClr val="000000"/>
              </a:solidFill>
              <a:round/>
              <a:headEnd/>
              <a:tailEnd/>
            </a:ln>
          </p:spPr>
          <p:txBody>
            <a:bodyPr/>
            <a:lstStyle/>
            <a:p>
              <a:endParaRPr lang="en-GB" dirty="0"/>
            </a:p>
          </p:txBody>
        </p:sp>
      </p:grpSp>
      <p:grpSp>
        <p:nvGrpSpPr>
          <p:cNvPr id="68" name="Group 442"/>
          <p:cNvGrpSpPr>
            <a:grpSpLocks/>
          </p:cNvGrpSpPr>
          <p:nvPr/>
        </p:nvGrpSpPr>
        <p:grpSpPr bwMode="auto">
          <a:xfrm>
            <a:off x="5719763" y="4959375"/>
            <a:ext cx="1157288" cy="404812"/>
            <a:chOff x="8318" y="7605"/>
            <a:chExt cx="1822" cy="638"/>
          </a:xfrm>
        </p:grpSpPr>
        <p:sp>
          <p:nvSpPr>
            <p:cNvPr id="69" name="Rectangle 443"/>
            <p:cNvSpPr>
              <a:spLocks noChangeArrowheads="1"/>
            </p:cNvSpPr>
            <p:nvPr/>
          </p:nvSpPr>
          <p:spPr bwMode="auto">
            <a:xfrm rot="20530763" flipH="1">
              <a:off x="8453" y="7813"/>
              <a:ext cx="1687" cy="125"/>
            </a:xfrm>
            <a:prstGeom prst="rect">
              <a:avLst/>
            </a:prstGeom>
            <a:solidFill>
              <a:srgbClr val="CCFFFF"/>
            </a:solidFill>
            <a:ln w="3175">
              <a:solidFill>
                <a:srgbClr val="000000"/>
              </a:solidFill>
              <a:miter lim="800000"/>
              <a:headEnd/>
              <a:tailEnd/>
            </a:ln>
          </p:spPr>
          <p:txBody>
            <a:bodyPr/>
            <a:lstStyle/>
            <a:p>
              <a:endParaRPr lang="en-GB" dirty="0"/>
            </a:p>
          </p:txBody>
        </p:sp>
        <p:sp>
          <p:nvSpPr>
            <p:cNvPr id="70" name="Line 444"/>
            <p:cNvSpPr>
              <a:spLocks noChangeShapeType="1"/>
            </p:cNvSpPr>
            <p:nvPr/>
          </p:nvSpPr>
          <p:spPr bwMode="auto">
            <a:xfrm flipH="1">
              <a:off x="8505" y="7605"/>
              <a:ext cx="1560" cy="495"/>
            </a:xfrm>
            <a:prstGeom prst="line">
              <a:avLst/>
            </a:prstGeom>
            <a:noFill/>
            <a:ln w="3175">
              <a:solidFill>
                <a:srgbClr val="000000"/>
              </a:solidFill>
              <a:round/>
              <a:headEnd/>
              <a:tailEnd/>
            </a:ln>
          </p:spPr>
          <p:txBody>
            <a:bodyPr/>
            <a:lstStyle/>
            <a:p>
              <a:endParaRPr lang="en-GB" dirty="0"/>
            </a:p>
          </p:txBody>
        </p:sp>
        <p:sp>
          <p:nvSpPr>
            <p:cNvPr id="71" name="Line 445"/>
            <p:cNvSpPr>
              <a:spLocks noChangeShapeType="1"/>
            </p:cNvSpPr>
            <p:nvPr/>
          </p:nvSpPr>
          <p:spPr bwMode="auto">
            <a:xfrm flipH="1">
              <a:off x="8525" y="7645"/>
              <a:ext cx="1565" cy="495"/>
            </a:xfrm>
            <a:prstGeom prst="line">
              <a:avLst/>
            </a:prstGeom>
            <a:noFill/>
            <a:ln w="3175">
              <a:solidFill>
                <a:srgbClr val="000000"/>
              </a:solidFill>
              <a:round/>
              <a:headEnd/>
              <a:tailEnd/>
            </a:ln>
          </p:spPr>
          <p:txBody>
            <a:bodyPr/>
            <a:lstStyle/>
            <a:p>
              <a:endParaRPr lang="en-GB" dirty="0"/>
            </a:p>
          </p:txBody>
        </p:sp>
        <p:sp>
          <p:nvSpPr>
            <p:cNvPr id="72" name="Rectangle 446"/>
            <p:cNvSpPr>
              <a:spLocks noChangeArrowheads="1"/>
            </p:cNvSpPr>
            <p:nvPr/>
          </p:nvSpPr>
          <p:spPr bwMode="auto">
            <a:xfrm rot="20532437" flipH="1">
              <a:off x="8318" y="8085"/>
              <a:ext cx="182" cy="158"/>
            </a:xfrm>
            <a:prstGeom prst="rect">
              <a:avLst/>
            </a:prstGeom>
            <a:gradFill rotWithShape="1">
              <a:gsLst>
                <a:gs pos="0">
                  <a:srgbClr val="DDDDDD">
                    <a:gamma/>
                    <a:shade val="46275"/>
                    <a:invGamma/>
                  </a:srgbClr>
                </a:gs>
                <a:gs pos="50000">
                  <a:srgbClr val="DDDDDD"/>
                </a:gs>
                <a:gs pos="100000">
                  <a:srgbClr val="DDDDDD">
                    <a:gamma/>
                    <a:shade val="46275"/>
                    <a:invGamma/>
                  </a:srgbClr>
                </a:gs>
              </a:gsLst>
              <a:lin ang="5400000" scaled="1"/>
            </a:gradFill>
            <a:ln w="3175">
              <a:solidFill>
                <a:srgbClr val="000000"/>
              </a:solidFill>
              <a:miter lim="800000"/>
              <a:headEnd/>
              <a:tailEnd/>
            </a:ln>
          </p:spPr>
          <p:txBody>
            <a:bodyPr/>
            <a:lstStyle/>
            <a:p>
              <a:endParaRPr lang="en-GB" dirty="0"/>
            </a:p>
          </p:txBody>
        </p:sp>
      </p:grpSp>
      <p:sp>
        <p:nvSpPr>
          <p:cNvPr id="73" name="Rectangle 447"/>
          <p:cNvSpPr>
            <a:spLocks noChangeArrowheads="1"/>
          </p:cNvSpPr>
          <p:nvPr/>
        </p:nvSpPr>
        <p:spPr bwMode="auto">
          <a:xfrm rot="10424985" flipH="1">
            <a:off x="6400800" y="3425850"/>
            <a:ext cx="1074738" cy="79375"/>
          </a:xfrm>
          <a:prstGeom prst="rect">
            <a:avLst/>
          </a:prstGeom>
          <a:solidFill>
            <a:srgbClr val="CCFFFF"/>
          </a:solidFill>
          <a:ln w="3175">
            <a:solidFill>
              <a:srgbClr val="000000"/>
            </a:solidFill>
            <a:miter lim="800000"/>
            <a:headEnd/>
            <a:tailEnd/>
          </a:ln>
        </p:spPr>
        <p:txBody>
          <a:bodyPr/>
          <a:lstStyle/>
          <a:p>
            <a:endParaRPr lang="en-GB" dirty="0"/>
          </a:p>
        </p:txBody>
      </p:sp>
      <p:sp>
        <p:nvSpPr>
          <p:cNvPr id="74" name="Line 448"/>
          <p:cNvSpPr>
            <a:spLocks noChangeShapeType="1"/>
          </p:cNvSpPr>
          <p:nvPr/>
        </p:nvSpPr>
        <p:spPr bwMode="auto">
          <a:xfrm rot="11494221" flipH="1">
            <a:off x="6432550" y="3317900"/>
            <a:ext cx="1016000" cy="322262"/>
          </a:xfrm>
          <a:prstGeom prst="line">
            <a:avLst/>
          </a:prstGeom>
          <a:noFill/>
          <a:ln w="3175">
            <a:solidFill>
              <a:srgbClr val="000000"/>
            </a:solidFill>
            <a:round/>
            <a:headEnd/>
            <a:tailEnd/>
          </a:ln>
        </p:spPr>
        <p:txBody>
          <a:bodyPr/>
          <a:lstStyle/>
          <a:p>
            <a:endParaRPr lang="en-GB" dirty="0"/>
          </a:p>
        </p:txBody>
      </p:sp>
      <p:sp>
        <p:nvSpPr>
          <p:cNvPr id="75" name="Line 449"/>
          <p:cNvSpPr>
            <a:spLocks noChangeShapeType="1"/>
          </p:cNvSpPr>
          <p:nvPr/>
        </p:nvSpPr>
        <p:spPr bwMode="auto">
          <a:xfrm rot="11494221" flipH="1">
            <a:off x="6430963" y="3292500"/>
            <a:ext cx="1014413" cy="320675"/>
          </a:xfrm>
          <a:prstGeom prst="line">
            <a:avLst/>
          </a:prstGeom>
          <a:noFill/>
          <a:ln w="3175">
            <a:solidFill>
              <a:srgbClr val="000000"/>
            </a:solidFill>
            <a:round/>
            <a:headEnd/>
            <a:tailEnd/>
          </a:ln>
        </p:spPr>
        <p:txBody>
          <a:bodyPr/>
          <a:lstStyle/>
          <a:p>
            <a:endParaRPr lang="en-GB" dirty="0"/>
          </a:p>
        </p:txBody>
      </p:sp>
      <p:sp>
        <p:nvSpPr>
          <p:cNvPr id="76" name="Rectangle 450"/>
          <p:cNvSpPr>
            <a:spLocks noChangeArrowheads="1"/>
          </p:cNvSpPr>
          <p:nvPr/>
        </p:nvSpPr>
        <p:spPr bwMode="auto">
          <a:xfrm rot="10426658" flipH="1">
            <a:off x="7469188" y="3348062"/>
            <a:ext cx="117475" cy="100012"/>
          </a:xfrm>
          <a:prstGeom prst="rect">
            <a:avLst/>
          </a:prstGeom>
          <a:gradFill rotWithShape="1">
            <a:gsLst>
              <a:gs pos="0">
                <a:srgbClr val="DDDDDD">
                  <a:gamma/>
                  <a:shade val="46275"/>
                  <a:invGamma/>
                </a:srgbClr>
              </a:gs>
              <a:gs pos="50000">
                <a:srgbClr val="DDDDDD"/>
              </a:gs>
              <a:gs pos="100000">
                <a:srgbClr val="DDDDDD">
                  <a:gamma/>
                  <a:shade val="46275"/>
                  <a:invGamma/>
                </a:srgbClr>
              </a:gs>
            </a:gsLst>
            <a:lin ang="5400000" scaled="1"/>
          </a:gradFill>
          <a:ln w="3175">
            <a:solidFill>
              <a:srgbClr val="000000"/>
            </a:solidFill>
            <a:miter lim="800000"/>
            <a:headEnd/>
            <a:tailEnd/>
          </a:ln>
        </p:spPr>
        <p:txBody>
          <a:bodyPr/>
          <a:lstStyle/>
          <a:p>
            <a:endParaRPr lang="en-GB" dirty="0"/>
          </a:p>
        </p:txBody>
      </p:sp>
      <p:sp>
        <p:nvSpPr>
          <p:cNvPr id="77" name="Freeform 459"/>
          <p:cNvSpPr>
            <a:spLocks/>
          </p:cNvSpPr>
          <p:nvPr/>
        </p:nvSpPr>
        <p:spPr bwMode="auto">
          <a:xfrm>
            <a:off x="4113213" y="4421212"/>
            <a:ext cx="2543175" cy="695325"/>
          </a:xfrm>
          <a:custGeom>
            <a:avLst/>
            <a:gdLst/>
            <a:ahLst/>
            <a:cxnLst>
              <a:cxn ang="0">
                <a:pos x="0" y="108"/>
              </a:cxn>
              <a:cxn ang="0">
                <a:pos x="211" y="98"/>
              </a:cxn>
              <a:cxn ang="0">
                <a:pos x="429" y="104"/>
              </a:cxn>
              <a:cxn ang="0">
                <a:pos x="536" y="75"/>
              </a:cxn>
              <a:cxn ang="0">
                <a:pos x="715" y="67"/>
              </a:cxn>
              <a:cxn ang="0">
                <a:pos x="859" y="70"/>
              </a:cxn>
              <a:cxn ang="0">
                <a:pos x="1103" y="75"/>
              </a:cxn>
              <a:cxn ang="0">
                <a:pos x="1216" y="69"/>
              </a:cxn>
              <a:cxn ang="0">
                <a:pos x="1345" y="29"/>
              </a:cxn>
              <a:cxn ang="0">
                <a:pos x="1410" y="0"/>
              </a:cxn>
              <a:cxn ang="0">
                <a:pos x="1527" y="2"/>
              </a:cxn>
              <a:cxn ang="0">
                <a:pos x="1584" y="27"/>
              </a:cxn>
              <a:cxn ang="0">
                <a:pos x="1602" y="65"/>
              </a:cxn>
              <a:cxn ang="0">
                <a:pos x="1583" y="87"/>
              </a:cxn>
              <a:cxn ang="0">
                <a:pos x="1548" y="93"/>
              </a:cxn>
              <a:cxn ang="0">
                <a:pos x="1504" y="76"/>
              </a:cxn>
              <a:cxn ang="0">
                <a:pos x="1455" y="75"/>
              </a:cxn>
              <a:cxn ang="0">
                <a:pos x="1401" y="117"/>
              </a:cxn>
              <a:cxn ang="0">
                <a:pos x="1369" y="147"/>
              </a:cxn>
              <a:cxn ang="0">
                <a:pos x="1282" y="160"/>
              </a:cxn>
              <a:cxn ang="0">
                <a:pos x="1357" y="157"/>
              </a:cxn>
              <a:cxn ang="0">
                <a:pos x="1329" y="207"/>
              </a:cxn>
              <a:cxn ang="0">
                <a:pos x="1317" y="237"/>
              </a:cxn>
              <a:cxn ang="0">
                <a:pos x="1233" y="235"/>
              </a:cxn>
              <a:cxn ang="0">
                <a:pos x="1147" y="241"/>
              </a:cxn>
              <a:cxn ang="0">
                <a:pos x="1022" y="272"/>
              </a:cxn>
              <a:cxn ang="0">
                <a:pos x="877" y="306"/>
              </a:cxn>
              <a:cxn ang="0">
                <a:pos x="691" y="341"/>
              </a:cxn>
              <a:cxn ang="0">
                <a:pos x="555" y="353"/>
              </a:cxn>
              <a:cxn ang="0">
                <a:pos x="473" y="341"/>
              </a:cxn>
              <a:cxn ang="0">
                <a:pos x="369" y="363"/>
              </a:cxn>
              <a:cxn ang="0">
                <a:pos x="226" y="385"/>
              </a:cxn>
              <a:cxn ang="0">
                <a:pos x="129" y="403"/>
              </a:cxn>
              <a:cxn ang="0">
                <a:pos x="58" y="408"/>
              </a:cxn>
              <a:cxn ang="0">
                <a:pos x="36" y="218"/>
              </a:cxn>
              <a:cxn ang="0">
                <a:pos x="0" y="108"/>
              </a:cxn>
            </a:cxnLst>
            <a:rect l="0" t="0" r="r" b="b"/>
            <a:pathLst>
              <a:path w="1602" h="438">
                <a:moveTo>
                  <a:pt x="0" y="108"/>
                </a:moveTo>
                <a:lnTo>
                  <a:pt x="211" y="98"/>
                </a:lnTo>
                <a:lnTo>
                  <a:pt x="429" y="104"/>
                </a:lnTo>
                <a:lnTo>
                  <a:pt x="536" y="75"/>
                </a:lnTo>
                <a:lnTo>
                  <a:pt x="715" y="67"/>
                </a:lnTo>
                <a:lnTo>
                  <a:pt x="859" y="70"/>
                </a:lnTo>
                <a:lnTo>
                  <a:pt x="1103" y="75"/>
                </a:lnTo>
                <a:lnTo>
                  <a:pt x="1216" y="69"/>
                </a:lnTo>
                <a:lnTo>
                  <a:pt x="1345" y="29"/>
                </a:lnTo>
                <a:lnTo>
                  <a:pt x="1410" y="0"/>
                </a:lnTo>
                <a:lnTo>
                  <a:pt x="1527" y="2"/>
                </a:lnTo>
                <a:lnTo>
                  <a:pt x="1584" y="27"/>
                </a:lnTo>
                <a:lnTo>
                  <a:pt x="1602" y="65"/>
                </a:lnTo>
                <a:lnTo>
                  <a:pt x="1583" y="87"/>
                </a:lnTo>
                <a:lnTo>
                  <a:pt x="1548" y="93"/>
                </a:lnTo>
                <a:lnTo>
                  <a:pt x="1504" y="76"/>
                </a:lnTo>
                <a:lnTo>
                  <a:pt x="1455" y="75"/>
                </a:lnTo>
                <a:lnTo>
                  <a:pt x="1401" y="117"/>
                </a:lnTo>
                <a:lnTo>
                  <a:pt x="1369" y="147"/>
                </a:lnTo>
                <a:lnTo>
                  <a:pt x="1282" y="160"/>
                </a:lnTo>
                <a:lnTo>
                  <a:pt x="1357" y="157"/>
                </a:lnTo>
                <a:lnTo>
                  <a:pt x="1329" y="207"/>
                </a:lnTo>
                <a:lnTo>
                  <a:pt x="1317" y="237"/>
                </a:lnTo>
                <a:lnTo>
                  <a:pt x="1233" y="235"/>
                </a:lnTo>
                <a:lnTo>
                  <a:pt x="1147" y="241"/>
                </a:lnTo>
                <a:lnTo>
                  <a:pt x="1022" y="272"/>
                </a:lnTo>
                <a:lnTo>
                  <a:pt x="877" y="306"/>
                </a:lnTo>
                <a:lnTo>
                  <a:pt x="691" y="341"/>
                </a:lnTo>
                <a:lnTo>
                  <a:pt x="555" y="353"/>
                </a:lnTo>
                <a:lnTo>
                  <a:pt x="473" y="341"/>
                </a:lnTo>
                <a:lnTo>
                  <a:pt x="369" y="363"/>
                </a:lnTo>
                <a:cubicBezTo>
                  <a:pt x="329" y="372"/>
                  <a:pt x="266" y="379"/>
                  <a:pt x="226" y="385"/>
                </a:cubicBezTo>
                <a:cubicBezTo>
                  <a:pt x="186" y="391"/>
                  <a:pt x="156" y="399"/>
                  <a:pt x="129" y="403"/>
                </a:cubicBezTo>
                <a:cubicBezTo>
                  <a:pt x="101" y="408"/>
                  <a:pt x="74" y="438"/>
                  <a:pt x="58" y="408"/>
                </a:cubicBezTo>
                <a:lnTo>
                  <a:pt x="36" y="218"/>
                </a:lnTo>
                <a:lnTo>
                  <a:pt x="0" y="108"/>
                </a:lnTo>
                <a:close/>
              </a:path>
            </a:pathLst>
          </a:custGeom>
          <a:gradFill rotWithShape="1">
            <a:gsLst>
              <a:gs pos="0">
                <a:srgbClr val="FFD9B3">
                  <a:gamma/>
                  <a:shade val="85882"/>
                  <a:invGamma/>
                </a:srgbClr>
              </a:gs>
              <a:gs pos="50000">
                <a:srgbClr val="FFD9B3"/>
              </a:gs>
              <a:gs pos="100000">
                <a:srgbClr val="FFD9B3">
                  <a:gamma/>
                  <a:shade val="85882"/>
                  <a:invGamma/>
                </a:srgbClr>
              </a:gs>
            </a:gsLst>
            <a:lin ang="5400000" scaled="1"/>
          </a:gradFill>
          <a:ln w="9525">
            <a:solidFill>
              <a:srgbClr val="000000"/>
            </a:solidFill>
            <a:round/>
            <a:headEnd/>
            <a:tailEnd/>
          </a:ln>
        </p:spPr>
        <p:txBody>
          <a:bodyPr/>
          <a:lstStyle/>
          <a:p>
            <a:endParaRPr lang="en-GB" dirty="0"/>
          </a:p>
        </p:txBody>
      </p:sp>
      <p:sp>
        <p:nvSpPr>
          <p:cNvPr id="78" name="Freeform 460"/>
          <p:cNvSpPr>
            <a:spLocks/>
          </p:cNvSpPr>
          <p:nvPr/>
        </p:nvSpPr>
        <p:spPr bwMode="auto">
          <a:xfrm>
            <a:off x="3267075" y="3959250"/>
            <a:ext cx="57150" cy="15875"/>
          </a:xfrm>
          <a:custGeom>
            <a:avLst/>
            <a:gdLst/>
            <a:ahLst/>
            <a:cxnLst>
              <a:cxn ang="0">
                <a:pos x="0" y="0"/>
              </a:cxn>
              <a:cxn ang="0">
                <a:pos x="33" y="9"/>
              </a:cxn>
            </a:cxnLst>
            <a:rect l="0" t="0" r="r" b="b"/>
            <a:pathLst>
              <a:path w="33" h="9">
                <a:moveTo>
                  <a:pt x="0" y="0"/>
                </a:moveTo>
                <a:cubicBezTo>
                  <a:pt x="0" y="0"/>
                  <a:pt x="16" y="4"/>
                  <a:pt x="33" y="9"/>
                </a:cubicBezTo>
              </a:path>
            </a:pathLst>
          </a:custGeom>
          <a:noFill/>
          <a:ln w="9525">
            <a:solidFill>
              <a:srgbClr val="000000"/>
            </a:solidFill>
            <a:round/>
            <a:headEnd/>
            <a:tailEnd/>
          </a:ln>
        </p:spPr>
        <p:txBody>
          <a:bodyPr/>
          <a:lstStyle/>
          <a:p>
            <a:endParaRPr lang="en-GB" dirty="0"/>
          </a:p>
        </p:txBody>
      </p:sp>
      <p:sp>
        <p:nvSpPr>
          <p:cNvPr id="79" name="AutoShape 461"/>
          <p:cNvSpPr>
            <a:spLocks noChangeArrowheads="1"/>
          </p:cNvSpPr>
          <p:nvPr/>
        </p:nvSpPr>
        <p:spPr bwMode="auto">
          <a:xfrm>
            <a:off x="3159125" y="4365650"/>
            <a:ext cx="66675" cy="31750"/>
          </a:xfrm>
          <a:prstGeom prst="roundRect">
            <a:avLst>
              <a:gd name="adj" fmla="val 16667"/>
            </a:avLst>
          </a:prstGeom>
          <a:solidFill>
            <a:srgbClr val="FF3300"/>
          </a:solidFill>
          <a:ln w="3175">
            <a:solidFill>
              <a:srgbClr val="000000"/>
            </a:solidFill>
            <a:round/>
            <a:headEnd/>
            <a:tailEnd/>
          </a:ln>
        </p:spPr>
        <p:txBody>
          <a:bodyPr anchor="ctr"/>
          <a:lstStyle/>
          <a:p>
            <a:endParaRPr lang="en-GB" dirty="0"/>
          </a:p>
        </p:txBody>
      </p:sp>
      <p:sp>
        <p:nvSpPr>
          <p:cNvPr id="80" name="Oval 464"/>
          <p:cNvSpPr>
            <a:spLocks noChangeArrowheads="1"/>
          </p:cNvSpPr>
          <p:nvPr/>
        </p:nvSpPr>
        <p:spPr bwMode="auto">
          <a:xfrm>
            <a:off x="1247775" y="3913212"/>
            <a:ext cx="122238" cy="117475"/>
          </a:xfrm>
          <a:prstGeom prst="ellipse">
            <a:avLst/>
          </a:prstGeom>
          <a:solidFill>
            <a:srgbClr val="FF3300"/>
          </a:solidFill>
          <a:ln w="9525">
            <a:solidFill>
              <a:srgbClr val="000000"/>
            </a:solidFill>
            <a:round/>
            <a:headEnd/>
            <a:tailEnd/>
          </a:ln>
        </p:spPr>
        <p:txBody>
          <a:bodyPr anchor="ctr"/>
          <a:lstStyle/>
          <a:p>
            <a:endParaRPr lang="en-GB" dirty="0"/>
          </a:p>
        </p:txBody>
      </p:sp>
      <p:sp>
        <p:nvSpPr>
          <p:cNvPr id="81" name="Freeform 465"/>
          <p:cNvSpPr>
            <a:spLocks/>
          </p:cNvSpPr>
          <p:nvPr/>
        </p:nvSpPr>
        <p:spPr bwMode="auto">
          <a:xfrm>
            <a:off x="6546850" y="4479950"/>
            <a:ext cx="66675" cy="66675"/>
          </a:xfrm>
          <a:custGeom>
            <a:avLst/>
            <a:gdLst/>
            <a:ahLst/>
            <a:cxnLst>
              <a:cxn ang="0">
                <a:pos x="42" y="0"/>
              </a:cxn>
              <a:cxn ang="0">
                <a:pos x="6" y="10"/>
              </a:cxn>
              <a:cxn ang="0">
                <a:pos x="6" y="42"/>
              </a:cxn>
            </a:cxnLst>
            <a:rect l="0" t="0" r="r" b="b"/>
            <a:pathLst>
              <a:path w="42" h="42">
                <a:moveTo>
                  <a:pt x="42" y="0"/>
                </a:moveTo>
                <a:cubicBezTo>
                  <a:pt x="27" y="1"/>
                  <a:pt x="12" y="3"/>
                  <a:pt x="6" y="10"/>
                </a:cubicBezTo>
                <a:cubicBezTo>
                  <a:pt x="0" y="17"/>
                  <a:pt x="3" y="29"/>
                  <a:pt x="6" y="42"/>
                </a:cubicBezTo>
              </a:path>
            </a:pathLst>
          </a:custGeom>
          <a:solidFill>
            <a:srgbClr val="FFCC99"/>
          </a:solidFill>
          <a:ln w="6350" cap="flat" cmpd="sng">
            <a:solidFill>
              <a:srgbClr val="000000"/>
            </a:solidFill>
            <a:prstDash val="solid"/>
            <a:round/>
            <a:headEnd/>
            <a:tailEnd/>
          </a:ln>
          <a:effectLst/>
        </p:spPr>
        <p:txBody>
          <a:bodyPr/>
          <a:lstStyle/>
          <a:p>
            <a:endParaRPr lang="en-GB" dirty="0"/>
          </a:p>
        </p:txBody>
      </p:sp>
      <p:sp>
        <p:nvSpPr>
          <p:cNvPr id="82" name="Oval 466"/>
          <p:cNvSpPr>
            <a:spLocks noChangeArrowheads="1"/>
          </p:cNvSpPr>
          <p:nvPr/>
        </p:nvSpPr>
        <p:spPr bwMode="auto">
          <a:xfrm>
            <a:off x="6364288" y="4283100"/>
            <a:ext cx="52388" cy="57150"/>
          </a:xfrm>
          <a:prstGeom prst="ellipse">
            <a:avLst/>
          </a:prstGeom>
          <a:solidFill>
            <a:srgbClr val="969696"/>
          </a:solidFill>
          <a:ln w="9525">
            <a:solidFill>
              <a:srgbClr val="000000"/>
            </a:solidFill>
            <a:round/>
            <a:headEnd/>
            <a:tailEnd/>
          </a:ln>
        </p:spPr>
        <p:txBody>
          <a:bodyPr/>
          <a:lstStyle/>
          <a:p>
            <a:endParaRPr lang="en-GB" dirty="0"/>
          </a:p>
        </p:txBody>
      </p:sp>
      <p:sp>
        <p:nvSpPr>
          <p:cNvPr id="83" name="Freeform 467"/>
          <p:cNvSpPr>
            <a:spLocks/>
          </p:cNvSpPr>
          <p:nvPr/>
        </p:nvSpPr>
        <p:spPr bwMode="auto">
          <a:xfrm>
            <a:off x="3157838" y="2350542"/>
            <a:ext cx="1066499" cy="3797300"/>
          </a:xfrm>
          <a:custGeom>
            <a:avLst/>
            <a:gdLst>
              <a:gd name="connsiteX0" fmla="*/ 9881 w 10042"/>
              <a:gd name="connsiteY0" fmla="*/ 0 h 10000"/>
              <a:gd name="connsiteX1" fmla="*/ 42 w 10042"/>
              <a:gd name="connsiteY1" fmla="*/ 5105 h 10000"/>
              <a:gd name="connsiteX2" fmla="*/ 0 w 10042"/>
              <a:gd name="connsiteY2" fmla="*/ 5646 h 10000"/>
              <a:gd name="connsiteX3" fmla="*/ 10042 w 10042"/>
              <a:gd name="connsiteY3" fmla="*/ 10000 h 10000"/>
            </a:gdLst>
            <a:ahLst/>
            <a:cxnLst>
              <a:cxn ang="0">
                <a:pos x="connsiteX0" y="connsiteY0"/>
              </a:cxn>
              <a:cxn ang="0">
                <a:pos x="connsiteX1" y="connsiteY1"/>
              </a:cxn>
              <a:cxn ang="0">
                <a:pos x="connsiteX2" y="connsiteY2"/>
              </a:cxn>
              <a:cxn ang="0">
                <a:pos x="connsiteX3" y="connsiteY3"/>
              </a:cxn>
            </a:cxnLst>
            <a:rect l="l" t="t" r="r" b="b"/>
            <a:pathLst>
              <a:path w="10042" h="10000">
                <a:moveTo>
                  <a:pt x="9881" y="0"/>
                </a:moveTo>
                <a:lnTo>
                  <a:pt x="42" y="5105"/>
                </a:lnTo>
                <a:cubicBezTo>
                  <a:pt x="28" y="5285"/>
                  <a:pt x="14" y="5466"/>
                  <a:pt x="0" y="5646"/>
                </a:cubicBezTo>
                <a:lnTo>
                  <a:pt x="10042" y="10000"/>
                </a:lnTo>
              </a:path>
            </a:pathLst>
          </a:custGeom>
          <a:noFill/>
          <a:ln w="9525" cap="flat" cmpd="sng">
            <a:solidFill>
              <a:schemeClr val="bg1"/>
            </a:solidFill>
            <a:prstDash val="solid"/>
            <a:round/>
            <a:headEnd type="none" w="med" len="med"/>
            <a:tailEnd type="none" w="med" len="med"/>
          </a:ln>
          <a:effectLst/>
        </p:spPr>
        <p:txBody>
          <a:bodyPr/>
          <a:lstStyle/>
          <a:p>
            <a:endParaRPr lang="en-GB" dirty="0"/>
          </a:p>
        </p:txBody>
      </p:sp>
      <p:grpSp>
        <p:nvGrpSpPr>
          <p:cNvPr id="84" name="Group 476"/>
          <p:cNvGrpSpPr>
            <a:grpSpLocks/>
          </p:cNvGrpSpPr>
          <p:nvPr/>
        </p:nvGrpSpPr>
        <p:grpSpPr bwMode="auto">
          <a:xfrm>
            <a:off x="6410325" y="3675087"/>
            <a:ext cx="1047750" cy="728662"/>
            <a:chOff x="6795" y="2840"/>
            <a:chExt cx="1920" cy="1177"/>
          </a:xfrm>
        </p:grpSpPr>
        <p:sp>
          <p:nvSpPr>
            <p:cNvPr id="85" name="Rectangle 477"/>
            <p:cNvSpPr>
              <a:spLocks noChangeArrowheads="1"/>
            </p:cNvSpPr>
            <p:nvPr/>
          </p:nvSpPr>
          <p:spPr bwMode="auto">
            <a:xfrm flipH="1">
              <a:off x="7035" y="3338"/>
              <a:ext cx="1398" cy="124"/>
            </a:xfrm>
            <a:prstGeom prst="rect">
              <a:avLst/>
            </a:prstGeom>
            <a:solidFill>
              <a:srgbClr val="969696"/>
            </a:solidFill>
            <a:ln w="3175">
              <a:solidFill>
                <a:srgbClr val="000000"/>
              </a:solidFill>
              <a:miter lim="800000"/>
              <a:headEnd/>
              <a:tailEnd/>
            </a:ln>
          </p:spPr>
          <p:txBody>
            <a:bodyPr/>
            <a:lstStyle/>
            <a:p>
              <a:endParaRPr lang="en-GB" dirty="0"/>
            </a:p>
          </p:txBody>
        </p:sp>
        <p:grpSp>
          <p:nvGrpSpPr>
            <p:cNvPr id="86" name="Group 478"/>
            <p:cNvGrpSpPr>
              <a:grpSpLocks/>
            </p:cNvGrpSpPr>
            <p:nvPr/>
          </p:nvGrpSpPr>
          <p:grpSpPr bwMode="auto">
            <a:xfrm>
              <a:off x="6795" y="2840"/>
              <a:ext cx="1920" cy="1177"/>
              <a:chOff x="6795" y="2840"/>
              <a:chExt cx="1920" cy="1177"/>
            </a:xfrm>
          </p:grpSpPr>
          <p:sp>
            <p:nvSpPr>
              <p:cNvPr id="87" name="Rectangle 479"/>
              <p:cNvSpPr>
                <a:spLocks noChangeArrowheads="1"/>
              </p:cNvSpPr>
              <p:nvPr/>
            </p:nvSpPr>
            <p:spPr bwMode="auto">
              <a:xfrm flipH="1">
                <a:off x="8430" y="2840"/>
                <a:ext cx="71" cy="1177"/>
              </a:xfrm>
              <a:prstGeom prst="rect">
                <a:avLst/>
              </a:prstGeom>
              <a:solidFill>
                <a:srgbClr val="808080"/>
              </a:solidFill>
              <a:ln w="3175">
                <a:solidFill>
                  <a:srgbClr val="000000"/>
                </a:solidFill>
                <a:miter lim="800000"/>
                <a:headEnd/>
                <a:tailEnd/>
              </a:ln>
            </p:spPr>
            <p:txBody>
              <a:bodyPr/>
              <a:lstStyle/>
              <a:p>
                <a:endParaRPr lang="en-GB" dirty="0"/>
              </a:p>
            </p:txBody>
          </p:sp>
          <p:sp>
            <p:nvSpPr>
              <p:cNvPr id="88" name="Rectangle 480"/>
              <p:cNvSpPr>
                <a:spLocks noChangeArrowheads="1"/>
              </p:cNvSpPr>
              <p:nvPr/>
            </p:nvSpPr>
            <p:spPr bwMode="auto">
              <a:xfrm>
                <a:off x="6830" y="3215"/>
                <a:ext cx="205" cy="347"/>
              </a:xfrm>
              <a:prstGeom prst="rect">
                <a:avLst/>
              </a:prstGeom>
              <a:solidFill>
                <a:srgbClr val="969696"/>
              </a:solidFill>
              <a:ln w="3175">
                <a:solidFill>
                  <a:srgbClr val="000000"/>
                </a:solidFill>
                <a:miter lim="800000"/>
                <a:headEnd/>
                <a:tailEnd/>
              </a:ln>
            </p:spPr>
            <p:txBody>
              <a:bodyPr/>
              <a:lstStyle/>
              <a:p>
                <a:endParaRPr lang="en-GB" dirty="0"/>
              </a:p>
            </p:txBody>
          </p:sp>
          <p:sp>
            <p:nvSpPr>
              <p:cNvPr id="89" name="Oval 481"/>
              <p:cNvSpPr>
                <a:spLocks noChangeArrowheads="1"/>
              </p:cNvSpPr>
              <p:nvPr/>
            </p:nvSpPr>
            <p:spPr bwMode="auto">
              <a:xfrm>
                <a:off x="6795" y="3273"/>
                <a:ext cx="260" cy="236"/>
              </a:xfrm>
              <a:prstGeom prst="ellipse">
                <a:avLst/>
              </a:prstGeom>
              <a:solidFill>
                <a:srgbClr val="808080"/>
              </a:solidFill>
              <a:ln w="9525">
                <a:solidFill>
                  <a:srgbClr val="000000"/>
                </a:solidFill>
                <a:round/>
                <a:headEnd/>
                <a:tailEnd/>
              </a:ln>
            </p:spPr>
            <p:txBody>
              <a:bodyPr/>
              <a:lstStyle/>
              <a:p>
                <a:endParaRPr lang="en-GB" dirty="0"/>
              </a:p>
            </p:txBody>
          </p:sp>
          <p:sp>
            <p:nvSpPr>
              <p:cNvPr id="90" name="Oval 482"/>
              <p:cNvSpPr>
                <a:spLocks noChangeArrowheads="1"/>
              </p:cNvSpPr>
              <p:nvPr/>
            </p:nvSpPr>
            <p:spPr bwMode="auto">
              <a:xfrm>
                <a:off x="7155" y="3360"/>
                <a:ext cx="71" cy="80"/>
              </a:xfrm>
              <a:prstGeom prst="ellipse">
                <a:avLst/>
              </a:prstGeom>
              <a:solidFill>
                <a:srgbClr val="014B7D"/>
              </a:solidFill>
              <a:ln w="3175">
                <a:solidFill>
                  <a:srgbClr val="000000"/>
                </a:solidFill>
                <a:round/>
                <a:headEnd/>
                <a:tailEnd/>
              </a:ln>
            </p:spPr>
            <p:txBody>
              <a:bodyPr/>
              <a:lstStyle/>
              <a:p>
                <a:endParaRPr lang="en-GB" dirty="0"/>
              </a:p>
            </p:txBody>
          </p:sp>
          <p:sp>
            <p:nvSpPr>
              <p:cNvPr id="91" name="Oval 483"/>
              <p:cNvSpPr>
                <a:spLocks noChangeArrowheads="1"/>
              </p:cNvSpPr>
              <p:nvPr/>
            </p:nvSpPr>
            <p:spPr bwMode="auto">
              <a:xfrm>
                <a:off x="7395" y="3360"/>
                <a:ext cx="71" cy="80"/>
              </a:xfrm>
              <a:prstGeom prst="ellipse">
                <a:avLst/>
              </a:prstGeom>
              <a:solidFill>
                <a:srgbClr val="0168AC"/>
              </a:solidFill>
              <a:ln w="3175">
                <a:solidFill>
                  <a:srgbClr val="000000"/>
                </a:solidFill>
                <a:round/>
                <a:headEnd/>
                <a:tailEnd/>
              </a:ln>
            </p:spPr>
            <p:txBody>
              <a:bodyPr/>
              <a:lstStyle/>
              <a:p>
                <a:endParaRPr lang="en-GB" dirty="0"/>
              </a:p>
            </p:txBody>
          </p:sp>
          <p:sp>
            <p:nvSpPr>
              <p:cNvPr id="92" name="Oval 484"/>
              <p:cNvSpPr>
                <a:spLocks noChangeArrowheads="1"/>
              </p:cNvSpPr>
              <p:nvPr/>
            </p:nvSpPr>
            <p:spPr bwMode="auto">
              <a:xfrm>
                <a:off x="7635" y="3360"/>
                <a:ext cx="71" cy="80"/>
              </a:xfrm>
              <a:prstGeom prst="ellipse">
                <a:avLst/>
              </a:prstGeom>
              <a:solidFill>
                <a:srgbClr val="0168AC"/>
              </a:solidFill>
              <a:ln w="3175">
                <a:solidFill>
                  <a:srgbClr val="000000"/>
                </a:solidFill>
                <a:round/>
                <a:headEnd/>
                <a:tailEnd/>
              </a:ln>
            </p:spPr>
            <p:txBody>
              <a:bodyPr/>
              <a:lstStyle/>
              <a:p>
                <a:endParaRPr lang="en-GB" dirty="0"/>
              </a:p>
            </p:txBody>
          </p:sp>
          <p:sp>
            <p:nvSpPr>
              <p:cNvPr id="93" name="Oval 485"/>
              <p:cNvSpPr>
                <a:spLocks noChangeArrowheads="1"/>
              </p:cNvSpPr>
              <p:nvPr/>
            </p:nvSpPr>
            <p:spPr bwMode="auto">
              <a:xfrm>
                <a:off x="7875" y="3360"/>
                <a:ext cx="71" cy="80"/>
              </a:xfrm>
              <a:prstGeom prst="ellipse">
                <a:avLst/>
              </a:prstGeom>
              <a:solidFill>
                <a:srgbClr val="0168AC"/>
              </a:solidFill>
              <a:ln w="3175">
                <a:solidFill>
                  <a:srgbClr val="000000"/>
                </a:solidFill>
                <a:round/>
                <a:headEnd/>
                <a:tailEnd/>
              </a:ln>
            </p:spPr>
            <p:txBody>
              <a:bodyPr/>
              <a:lstStyle/>
              <a:p>
                <a:endParaRPr lang="en-GB" dirty="0"/>
              </a:p>
            </p:txBody>
          </p:sp>
          <p:sp>
            <p:nvSpPr>
              <p:cNvPr id="94" name="Oval 486"/>
              <p:cNvSpPr>
                <a:spLocks noChangeArrowheads="1"/>
              </p:cNvSpPr>
              <p:nvPr/>
            </p:nvSpPr>
            <p:spPr bwMode="auto">
              <a:xfrm>
                <a:off x="8115" y="3360"/>
                <a:ext cx="71" cy="80"/>
              </a:xfrm>
              <a:prstGeom prst="ellipse">
                <a:avLst/>
              </a:prstGeom>
              <a:solidFill>
                <a:srgbClr val="0168AC"/>
              </a:solidFill>
              <a:ln w="3175">
                <a:solidFill>
                  <a:srgbClr val="000000"/>
                </a:solidFill>
                <a:round/>
                <a:headEnd/>
                <a:tailEnd/>
              </a:ln>
            </p:spPr>
            <p:txBody>
              <a:bodyPr/>
              <a:lstStyle/>
              <a:p>
                <a:endParaRPr lang="en-GB" dirty="0"/>
              </a:p>
            </p:txBody>
          </p:sp>
          <p:grpSp>
            <p:nvGrpSpPr>
              <p:cNvPr id="95" name="Group 487"/>
              <p:cNvGrpSpPr>
                <a:grpSpLocks/>
              </p:cNvGrpSpPr>
              <p:nvPr/>
            </p:nvGrpSpPr>
            <p:grpSpPr bwMode="auto">
              <a:xfrm>
                <a:off x="8473" y="3043"/>
                <a:ext cx="242" cy="147"/>
                <a:chOff x="8473" y="3043"/>
                <a:chExt cx="252" cy="157"/>
              </a:xfrm>
            </p:grpSpPr>
            <p:sp>
              <p:nvSpPr>
                <p:cNvPr id="96" name="Rectangle 488"/>
                <p:cNvSpPr>
                  <a:spLocks noChangeArrowheads="1"/>
                </p:cNvSpPr>
                <p:nvPr/>
              </p:nvSpPr>
              <p:spPr bwMode="auto">
                <a:xfrm flipH="1">
                  <a:off x="8473" y="3043"/>
                  <a:ext cx="147" cy="157"/>
                </a:xfrm>
                <a:prstGeom prst="rect">
                  <a:avLst/>
                </a:prstGeom>
                <a:solidFill>
                  <a:srgbClr val="808080"/>
                </a:solidFill>
                <a:ln w="3175">
                  <a:solidFill>
                    <a:srgbClr val="000000"/>
                  </a:solidFill>
                  <a:miter lim="800000"/>
                  <a:headEnd/>
                  <a:tailEnd/>
                </a:ln>
              </p:spPr>
              <p:txBody>
                <a:bodyPr/>
                <a:lstStyle/>
                <a:p>
                  <a:endParaRPr lang="en-GB" dirty="0"/>
                </a:p>
              </p:txBody>
            </p:sp>
            <p:sp>
              <p:nvSpPr>
                <p:cNvPr id="97" name="Rectangle 489"/>
                <p:cNvSpPr>
                  <a:spLocks noChangeArrowheads="1"/>
                </p:cNvSpPr>
                <p:nvPr/>
              </p:nvSpPr>
              <p:spPr bwMode="auto">
                <a:xfrm>
                  <a:off x="8668" y="3070"/>
                  <a:ext cx="57" cy="105"/>
                </a:xfrm>
                <a:prstGeom prst="rect">
                  <a:avLst/>
                </a:prstGeom>
                <a:gradFill rotWithShape="1">
                  <a:gsLst>
                    <a:gs pos="0">
                      <a:srgbClr val="C0C0C0">
                        <a:gamma/>
                        <a:shade val="46275"/>
                        <a:invGamma/>
                      </a:srgbClr>
                    </a:gs>
                    <a:gs pos="50000">
                      <a:srgbClr val="C0C0C0"/>
                    </a:gs>
                    <a:gs pos="100000">
                      <a:srgbClr val="C0C0C0">
                        <a:gamma/>
                        <a:shade val="46275"/>
                        <a:invGamma/>
                      </a:srgbClr>
                    </a:gs>
                  </a:gsLst>
                  <a:lin ang="5400000" scaled="1"/>
                </a:gradFill>
                <a:ln w="3175">
                  <a:solidFill>
                    <a:srgbClr val="000000"/>
                  </a:solidFill>
                  <a:miter lim="800000"/>
                  <a:headEnd/>
                  <a:tailEnd/>
                </a:ln>
              </p:spPr>
              <p:txBody>
                <a:bodyPr/>
                <a:lstStyle/>
                <a:p>
                  <a:endParaRPr lang="en-GB" dirty="0"/>
                </a:p>
              </p:txBody>
            </p:sp>
            <p:sp>
              <p:nvSpPr>
                <p:cNvPr id="98" name="Line 490"/>
                <p:cNvSpPr>
                  <a:spLocks noChangeShapeType="1"/>
                </p:cNvSpPr>
                <p:nvPr/>
              </p:nvSpPr>
              <p:spPr bwMode="auto">
                <a:xfrm flipH="1">
                  <a:off x="8625" y="3123"/>
                  <a:ext cx="43" cy="0"/>
                </a:xfrm>
                <a:prstGeom prst="line">
                  <a:avLst/>
                </a:prstGeom>
                <a:noFill/>
                <a:ln w="28575">
                  <a:solidFill>
                    <a:srgbClr val="000000"/>
                  </a:solidFill>
                  <a:round/>
                  <a:headEnd/>
                  <a:tailEnd/>
                </a:ln>
              </p:spPr>
              <p:txBody>
                <a:bodyPr/>
                <a:lstStyle/>
                <a:p>
                  <a:endParaRPr lang="en-GB" dirty="0"/>
                </a:p>
              </p:txBody>
            </p:sp>
            <p:sp>
              <p:nvSpPr>
                <p:cNvPr id="99" name="Oval 491"/>
                <p:cNvSpPr>
                  <a:spLocks noChangeArrowheads="1"/>
                </p:cNvSpPr>
                <p:nvPr/>
              </p:nvSpPr>
              <p:spPr bwMode="auto">
                <a:xfrm>
                  <a:off x="8495" y="3065"/>
                  <a:ext cx="103" cy="108"/>
                </a:xfrm>
                <a:prstGeom prst="ellipse">
                  <a:avLst/>
                </a:prstGeom>
                <a:gradFill rotWithShape="1">
                  <a:gsLst>
                    <a:gs pos="0">
                      <a:srgbClr val="C0C0C0"/>
                    </a:gs>
                    <a:gs pos="100000">
                      <a:srgbClr val="C0C0C0">
                        <a:gamma/>
                        <a:shade val="46275"/>
                        <a:invGamma/>
                      </a:srgbClr>
                    </a:gs>
                  </a:gsLst>
                  <a:path path="shape">
                    <a:fillToRect l="50000" t="50000" r="50000" b="50000"/>
                  </a:path>
                </a:gradFill>
                <a:ln w="3175">
                  <a:solidFill>
                    <a:srgbClr val="000000"/>
                  </a:solidFill>
                  <a:round/>
                  <a:headEnd/>
                  <a:tailEnd/>
                </a:ln>
              </p:spPr>
              <p:txBody>
                <a:bodyPr/>
                <a:lstStyle/>
                <a:p>
                  <a:endParaRPr lang="en-GB" dirty="0"/>
                </a:p>
              </p:txBody>
            </p:sp>
          </p:grpSp>
        </p:grpSp>
      </p:grpSp>
      <p:sp>
        <p:nvSpPr>
          <p:cNvPr id="100" name="Line 462"/>
          <p:cNvSpPr>
            <a:spLocks noChangeShapeType="1"/>
          </p:cNvSpPr>
          <p:nvPr/>
        </p:nvSpPr>
        <p:spPr bwMode="auto">
          <a:xfrm flipV="1">
            <a:off x="3013075" y="3675087"/>
            <a:ext cx="0" cy="555625"/>
          </a:xfrm>
          <a:prstGeom prst="line">
            <a:avLst/>
          </a:prstGeom>
          <a:noFill/>
          <a:ln w="28575">
            <a:solidFill>
              <a:srgbClr val="FF0000"/>
            </a:solidFill>
            <a:round/>
            <a:headEnd type="triangle" w="med" len="med"/>
            <a:tailEnd/>
          </a:ln>
          <a:effectLst/>
        </p:spPr>
        <p:txBody>
          <a:bodyPr/>
          <a:lstStyle/>
          <a:p>
            <a:endParaRPr lang="en-GB" dirty="0"/>
          </a:p>
        </p:txBody>
      </p:sp>
      <p:sp>
        <p:nvSpPr>
          <p:cNvPr id="102" name="Freeform 101"/>
          <p:cNvSpPr/>
          <p:nvPr/>
        </p:nvSpPr>
        <p:spPr bwMode="auto">
          <a:xfrm>
            <a:off x="3242930" y="4396329"/>
            <a:ext cx="3189768" cy="414670"/>
          </a:xfrm>
          <a:custGeom>
            <a:avLst/>
            <a:gdLst>
              <a:gd name="connsiteX0" fmla="*/ 361507 w 3189768"/>
              <a:gd name="connsiteY0" fmla="*/ 414670 h 414670"/>
              <a:gd name="connsiteX1" fmla="*/ 3189768 w 3189768"/>
              <a:gd name="connsiteY1" fmla="*/ 233916 h 414670"/>
              <a:gd name="connsiteX2" fmla="*/ 0 w 3189768"/>
              <a:gd name="connsiteY2" fmla="*/ 0 h 414670"/>
            </a:gdLst>
            <a:ahLst/>
            <a:cxnLst>
              <a:cxn ang="0">
                <a:pos x="connsiteX0" y="connsiteY0"/>
              </a:cxn>
              <a:cxn ang="0">
                <a:pos x="connsiteX1" y="connsiteY1"/>
              </a:cxn>
              <a:cxn ang="0">
                <a:pos x="connsiteX2" y="connsiteY2"/>
              </a:cxn>
            </a:cxnLst>
            <a:rect l="l" t="t" r="r" b="b"/>
            <a:pathLst>
              <a:path w="3189768" h="414670">
                <a:moveTo>
                  <a:pt x="361507" y="414670"/>
                </a:moveTo>
                <a:lnTo>
                  <a:pt x="3189768" y="233916"/>
                </a:lnTo>
                <a:lnTo>
                  <a:pt x="0" y="0"/>
                </a:lnTo>
              </a:path>
            </a:pathLst>
          </a:custGeom>
          <a:noFill/>
          <a:ln w="28575" cap="flat" cmpd="sng" algn="ctr">
            <a:solidFill>
              <a:srgbClr val="FF3300"/>
            </a:solidFill>
            <a:prstDash val="sysDot"/>
            <a:round/>
            <a:headEnd type="oval"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Arial" charset="0"/>
            </a:endParaRPr>
          </a:p>
        </p:txBody>
      </p:sp>
      <p:sp>
        <p:nvSpPr>
          <p:cNvPr id="103" name="Freeform 2"/>
          <p:cNvSpPr>
            <a:spLocks/>
          </p:cNvSpPr>
          <p:nvPr/>
        </p:nvSpPr>
        <p:spPr bwMode="auto">
          <a:xfrm>
            <a:off x="1217354" y="3874817"/>
            <a:ext cx="2014538" cy="1127125"/>
          </a:xfrm>
          <a:custGeom>
            <a:avLst/>
            <a:gdLst/>
            <a:ahLst/>
            <a:cxnLst>
              <a:cxn ang="0">
                <a:pos x="375" y="907"/>
              </a:cxn>
              <a:cxn ang="0">
                <a:pos x="74" y="325"/>
              </a:cxn>
              <a:cxn ang="0">
                <a:pos x="98" y="0"/>
              </a:cxn>
              <a:cxn ang="0">
                <a:pos x="747" y="64"/>
              </a:cxn>
              <a:cxn ang="0">
                <a:pos x="1584" y="337"/>
              </a:cxn>
              <a:cxn ang="0">
                <a:pos x="2109" y="507"/>
              </a:cxn>
              <a:cxn ang="0">
                <a:pos x="2352" y="544"/>
              </a:cxn>
              <a:cxn ang="0">
                <a:pos x="2630" y="536"/>
              </a:cxn>
              <a:cxn ang="0">
                <a:pos x="2635" y="578"/>
              </a:cxn>
              <a:cxn ang="0">
                <a:pos x="2774" y="609"/>
              </a:cxn>
              <a:cxn ang="0">
                <a:pos x="2974" y="656"/>
              </a:cxn>
              <a:cxn ang="0">
                <a:pos x="3091" y="683"/>
              </a:cxn>
              <a:cxn ang="0">
                <a:pos x="3162" y="737"/>
              </a:cxn>
              <a:cxn ang="0">
                <a:pos x="3114" y="825"/>
              </a:cxn>
              <a:cxn ang="0">
                <a:pos x="2951" y="815"/>
              </a:cxn>
              <a:cxn ang="0">
                <a:pos x="2927" y="757"/>
              </a:cxn>
              <a:cxn ang="0">
                <a:pos x="2944" y="818"/>
              </a:cxn>
              <a:cxn ang="0">
                <a:pos x="2919" y="837"/>
              </a:cxn>
              <a:cxn ang="0">
                <a:pos x="2992" y="839"/>
              </a:cxn>
              <a:cxn ang="0">
                <a:pos x="3075" y="856"/>
              </a:cxn>
              <a:cxn ang="0">
                <a:pos x="3135" y="881"/>
              </a:cxn>
              <a:cxn ang="0">
                <a:pos x="3136" y="945"/>
              </a:cxn>
              <a:cxn ang="0">
                <a:pos x="3037" y="980"/>
              </a:cxn>
              <a:cxn ang="0">
                <a:pos x="2905" y="939"/>
              </a:cxn>
              <a:cxn ang="0">
                <a:pos x="2866" y="967"/>
              </a:cxn>
              <a:cxn ang="0">
                <a:pos x="3005" y="968"/>
              </a:cxn>
              <a:cxn ang="0">
                <a:pos x="3079" y="1019"/>
              </a:cxn>
              <a:cxn ang="0">
                <a:pos x="2993" y="1065"/>
              </a:cxn>
              <a:cxn ang="0">
                <a:pos x="2882" y="1039"/>
              </a:cxn>
              <a:cxn ang="0">
                <a:pos x="2799" y="1019"/>
              </a:cxn>
              <a:cxn ang="0">
                <a:pos x="2775" y="1020"/>
              </a:cxn>
              <a:cxn ang="0">
                <a:pos x="2681" y="1061"/>
              </a:cxn>
              <a:cxn ang="0">
                <a:pos x="2781" y="1021"/>
              </a:cxn>
              <a:cxn ang="0">
                <a:pos x="2882" y="1039"/>
              </a:cxn>
              <a:cxn ang="0">
                <a:pos x="2804" y="1083"/>
              </a:cxn>
              <a:cxn ang="0">
                <a:pos x="2589" y="1061"/>
              </a:cxn>
              <a:cxn ang="0">
                <a:pos x="2391" y="997"/>
              </a:cxn>
              <a:cxn ang="0">
                <a:pos x="2184" y="896"/>
              </a:cxn>
              <a:cxn ang="0">
                <a:pos x="1447" y="837"/>
              </a:cxn>
              <a:cxn ang="0">
                <a:pos x="628" y="564"/>
              </a:cxn>
              <a:cxn ang="0">
                <a:pos x="1151" y="851"/>
              </a:cxn>
              <a:cxn ang="0">
                <a:pos x="1146" y="1301"/>
              </a:cxn>
            </a:cxnLst>
            <a:rect l="0" t="0" r="r" b="b"/>
            <a:pathLst>
              <a:path w="3172" h="1775">
                <a:moveTo>
                  <a:pt x="724" y="1386"/>
                </a:moveTo>
                <a:lnTo>
                  <a:pt x="537" y="1146"/>
                </a:lnTo>
                <a:lnTo>
                  <a:pt x="375" y="907"/>
                </a:lnTo>
                <a:lnTo>
                  <a:pt x="292" y="787"/>
                </a:lnTo>
                <a:lnTo>
                  <a:pt x="147" y="530"/>
                </a:lnTo>
                <a:lnTo>
                  <a:pt x="74" y="325"/>
                </a:lnTo>
                <a:lnTo>
                  <a:pt x="0" y="156"/>
                </a:lnTo>
                <a:lnTo>
                  <a:pt x="16" y="8"/>
                </a:lnTo>
                <a:lnTo>
                  <a:pt x="98" y="0"/>
                </a:lnTo>
                <a:lnTo>
                  <a:pt x="260" y="0"/>
                </a:lnTo>
                <a:lnTo>
                  <a:pt x="500" y="20"/>
                </a:lnTo>
                <a:lnTo>
                  <a:pt x="747" y="64"/>
                </a:lnTo>
                <a:lnTo>
                  <a:pt x="970" y="111"/>
                </a:lnTo>
                <a:lnTo>
                  <a:pt x="1250" y="196"/>
                </a:lnTo>
                <a:lnTo>
                  <a:pt x="1584" y="337"/>
                </a:lnTo>
                <a:lnTo>
                  <a:pt x="1762" y="410"/>
                </a:lnTo>
                <a:lnTo>
                  <a:pt x="1998" y="481"/>
                </a:lnTo>
                <a:lnTo>
                  <a:pt x="2109" y="507"/>
                </a:lnTo>
                <a:lnTo>
                  <a:pt x="2176" y="519"/>
                </a:lnTo>
                <a:lnTo>
                  <a:pt x="2278" y="537"/>
                </a:lnTo>
                <a:lnTo>
                  <a:pt x="2352" y="544"/>
                </a:lnTo>
                <a:lnTo>
                  <a:pt x="2439" y="537"/>
                </a:lnTo>
                <a:lnTo>
                  <a:pt x="2528" y="529"/>
                </a:lnTo>
                <a:lnTo>
                  <a:pt x="2630" y="536"/>
                </a:lnTo>
                <a:lnTo>
                  <a:pt x="2674" y="555"/>
                </a:lnTo>
                <a:lnTo>
                  <a:pt x="2695" y="595"/>
                </a:lnTo>
                <a:lnTo>
                  <a:pt x="2635" y="578"/>
                </a:lnTo>
                <a:lnTo>
                  <a:pt x="2695" y="595"/>
                </a:lnTo>
                <a:lnTo>
                  <a:pt x="2725" y="594"/>
                </a:lnTo>
                <a:lnTo>
                  <a:pt x="2774" y="609"/>
                </a:lnTo>
                <a:lnTo>
                  <a:pt x="2829" y="624"/>
                </a:lnTo>
                <a:lnTo>
                  <a:pt x="2885" y="634"/>
                </a:lnTo>
                <a:lnTo>
                  <a:pt x="2974" y="656"/>
                </a:lnTo>
                <a:lnTo>
                  <a:pt x="3028" y="677"/>
                </a:lnTo>
                <a:lnTo>
                  <a:pt x="3070" y="682"/>
                </a:lnTo>
                <a:lnTo>
                  <a:pt x="3091" y="683"/>
                </a:lnTo>
                <a:lnTo>
                  <a:pt x="3131" y="689"/>
                </a:lnTo>
                <a:lnTo>
                  <a:pt x="3154" y="710"/>
                </a:lnTo>
                <a:lnTo>
                  <a:pt x="3162" y="737"/>
                </a:lnTo>
                <a:lnTo>
                  <a:pt x="3172" y="779"/>
                </a:lnTo>
                <a:lnTo>
                  <a:pt x="3145" y="811"/>
                </a:lnTo>
                <a:lnTo>
                  <a:pt x="3114" y="825"/>
                </a:lnTo>
                <a:lnTo>
                  <a:pt x="3065" y="825"/>
                </a:lnTo>
                <a:lnTo>
                  <a:pt x="3013" y="826"/>
                </a:lnTo>
                <a:lnTo>
                  <a:pt x="2951" y="815"/>
                </a:lnTo>
                <a:lnTo>
                  <a:pt x="2933" y="816"/>
                </a:lnTo>
                <a:lnTo>
                  <a:pt x="2923" y="780"/>
                </a:lnTo>
                <a:lnTo>
                  <a:pt x="2927" y="757"/>
                </a:lnTo>
                <a:lnTo>
                  <a:pt x="2929" y="781"/>
                </a:lnTo>
                <a:lnTo>
                  <a:pt x="2935" y="806"/>
                </a:lnTo>
                <a:lnTo>
                  <a:pt x="2944" y="818"/>
                </a:lnTo>
                <a:lnTo>
                  <a:pt x="2918" y="843"/>
                </a:lnTo>
                <a:lnTo>
                  <a:pt x="2913" y="866"/>
                </a:lnTo>
                <a:lnTo>
                  <a:pt x="2919" y="837"/>
                </a:lnTo>
                <a:lnTo>
                  <a:pt x="2940" y="813"/>
                </a:lnTo>
                <a:lnTo>
                  <a:pt x="2967" y="822"/>
                </a:lnTo>
                <a:lnTo>
                  <a:pt x="2992" y="839"/>
                </a:lnTo>
                <a:lnTo>
                  <a:pt x="3020" y="846"/>
                </a:lnTo>
                <a:lnTo>
                  <a:pt x="3058" y="849"/>
                </a:lnTo>
                <a:lnTo>
                  <a:pt x="3075" y="856"/>
                </a:lnTo>
                <a:lnTo>
                  <a:pt x="3089" y="860"/>
                </a:lnTo>
                <a:lnTo>
                  <a:pt x="3121" y="867"/>
                </a:lnTo>
                <a:lnTo>
                  <a:pt x="3135" y="881"/>
                </a:lnTo>
                <a:lnTo>
                  <a:pt x="3146" y="890"/>
                </a:lnTo>
                <a:lnTo>
                  <a:pt x="3149" y="908"/>
                </a:lnTo>
                <a:lnTo>
                  <a:pt x="3136" y="945"/>
                </a:lnTo>
                <a:lnTo>
                  <a:pt x="3108" y="976"/>
                </a:lnTo>
                <a:lnTo>
                  <a:pt x="3076" y="987"/>
                </a:lnTo>
                <a:lnTo>
                  <a:pt x="3037" y="980"/>
                </a:lnTo>
                <a:lnTo>
                  <a:pt x="2966" y="955"/>
                </a:lnTo>
                <a:lnTo>
                  <a:pt x="2921" y="947"/>
                </a:lnTo>
                <a:lnTo>
                  <a:pt x="2905" y="939"/>
                </a:lnTo>
                <a:lnTo>
                  <a:pt x="2926" y="920"/>
                </a:lnTo>
                <a:lnTo>
                  <a:pt x="2900" y="939"/>
                </a:lnTo>
                <a:lnTo>
                  <a:pt x="2866" y="967"/>
                </a:lnTo>
                <a:lnTo>
                  <a:pt x="2906" y="933"/>
                </a:lnTo>
                <a:lnTo>
                  <a:pt x="2944" y="951"/>
                </a:lnTo>
                <a:lnTo>
                  <a:pt x="3005" y="968"/>
                </a:lnTo>
                <a:lnTo>
                  <a:pt x="3044" y="976"/>
                </a:lnTo>
                <a:lnTo>
                  <a:pt x="3061" y="979"/>
                </a:lnTo>
                <a:lnTo>
                  <a:pt x="3079" y="1019"/>
                </a:lnTo>
                <a:lnTo>
                  <a:pt x="3070" y="1056"/>
                </a:lnTo>
                <a:cubicBezTo>
                  <a:pt x="3055" y="1070"/>
                  <a:pt x="3041" y="1065"/>
                  <a:pt x="3028" y="1066"/>
                </a:cubicBezTo>
                <a:cubicBezTo>
                  <a:pt x="3015" y="1067"/>
                  <a:pt x="3005" y="1065"/>
                  <a:pt x="2993" y="1065"/>
                </a:cubicBezTo>
                <a:lnTo>
                  <a:pt x="2953" y="1065"/>
                </a:lnTo>
                <a:lnTo>
                  <a:pt x="2914" y="1057"/>
                </a:lnTo>
                <a:lnTo>
                  <a:pt x="2882" y="1039"/>
                </a:lnTo>
                <a:lnTo>
                  <a:pt x="2848" y="1033"/>
                </a:lnTo>
                <a:lnTo>
                  <a:pt x="2825" y="1035"/>
                </a:lnTo>
                <a:lnTo>
                  <a:pt x="2799" y="1019"/>
                </a:lnTo>
                <a:lnTo>
                  <a:pt x="2837" y="996"/>
                </a:lnTo>
                <a:lnTo>
                  <a:pt x="2792" y="1023"/>
                </a:lnTo>
                <a:lnTo>
                  <a:pt x="2775" y="1020"/>
                </a:lnTo>
                <a:lnTo>
                  <a:pt x="2753" y="1045"/>
                </a:lnTo>
                <a:lnTo>
                  <a:pt x="2724" y="1051"/>
                </a:lnTo>
                <a:lnTo>
                  <a:pt x="2681" y="1061"/>
                </a:lnTo>
                <a:lnTo>
                  <a:pt x="2741" y="1048"/>
                </a:lnTo>
                <a:lnTo>
                  <a:pt x="2767" y="1035"/>
                </a:lnTo>
                <a:lnTo>
                  <a:pt x="2781" y="1021"/>
                </a:lnTo>
                <a:lnTo>
                  <a:pt x="2804" y="1020"/>
                </a:lnTo>
                <a:lnTo>
                  <a:pt x="2837" y="1031"/>
                </a:lnTo>
                <a:lnTo>
                  <a:pt x="2882" y="1039"/>
                </a:lnTo>
                <a:lnTo>
                  <a:pt x="2855" y="1063"/>
                </a:lnTo>
                <a:lnTo>
                  <a:pt x="2822" y="1081"/>
                </a:lnTo>
                <a:lnTo>
                  <a:pt x="2804" y="1083"/>
                </a:lnTo>
                <a:lnTo>
                  <a:pt x="2753" y="1080"/>
                </a:lnTo>
                <a:lnTo>
                  <a:pt x="2679" y="1072"/>
                </a:lnTo>
                <a:cubicBezTo>
                  <a:pt x="2651" y="1067"/>
                  <a:pt x="2617" y="1061"/>
                  <a:pt x="2589" y="1061"/>
                </a:cubicBezTo>
                <a:cubicBezTo>
                  <a:pt x="2567" y="1052"/>
                  <a:pt x="2541" y="1035"/>
                  <a:pt x="2517" y="1043"/>
                </a:cubicBezTo>
                <a:lnTo>
                  <a:pt x="2463" y="1021"/>
                </a:lnTo>
                <a:lnTo>
                  <a:pt x="2391" y="997"/>
                </a:lnTo>
                <a:lnTo>
                  <a:pt x="2316" y="967"/>
                </a:lnTo>
                <a:lnTo>
                  <a:pt x="2265" y="928"/>
                </a:lnTo>
                <a:lnTo>
                  <a:pt x="2184" y="896"/>
                </a:lnTo>
                <a:lnTo>
                  <a:pt x="2047" y="854"/>
                </a:lnTo>
                <a:lnTo>
                  <a:pt x="1752" y="846"/>
                </a:lnTo>
                <a:lnTo>
                  <a:pt x="1447" y="837"/>
                </a:lnTo>
                <a:lnTo>
                  <a:pt x="1187" y="804"/>
                </a:lnTo>
                <a:lnTo>
                  <a:pt x="825" y="692"/>
                </a:lnTo>
                <a:lnTo>
                  <a:pt x="628" y="564"/>
                </a:lnTo>
                <a:lnTo>
                  <a:pt x="405" y="454"/>
                </a:lnTo>
                <a:lnTo>
                  <a:pt x="928" y="728"/>
                </a:lnTo>
                <a:lnTo>
                  <a:pt x="1151" y="851"/>
                </a:lnTo>
                <a:lnTo>
                  <a:pt x="1254" y="912"/>
                </a:lnTo>
                <a:lnTo>
                  <a:pt x="1203" y="1109"/>
                </a:lnTo>
                <a:lnTo>
                  <a:pt x="1146" y="1301"/>
                </a:lnTo>
                <a:lnTo>
                  <a:pt x="1020" y="1775"/>
                </a:lnTo>
                <a:lnTo>
                  <a:pt x="724" y="1386"/>
                </a:lnTo>
                <a:close/>
              </a:path>
            </a:pathLst>
          </a:custGeom>
          <a:gradFill rotWithShape="1">
            <a:gsLst>
              <a:gs pos="0">
                <a:srgbClr val="F9CFAD">
                  <a:gamma/>
                  <a:shade val="86275"/>
                  <a:invGamma/>
                </a:srgbClr>
              </a:gs>
              <a:gs pos="50000">
                <a:srgbClr val="F9CFAD"/>
              </a:gs>
              <a:gs pos="100000">
                <a:srgbClr val="F9CFAD">
                  <a:gamma/>
                  <a:shade val="86275"/>
                  <a:invGamma/>
                </a:srgbClr>
              </a:gs>
            </a:gsLst>
            <a:lin ang="5400000" scaled="1"/>
          </a:gra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104" name="Line 469"/>
          <p:cNvSpPr>
            <a:spLocks noChangeShapeType="1"/>
          </p:cNvSpPr>
          <p:nvPr/>
        </p:nvSpPr>
        <p:spPr bwMode="auto">
          <a:xfrm flipH="1" flipV="1">
            <a:off x="812800" y="4248175"/>
            <a:ext cx="6457950" cy="412750"/>
          </a:xfrm>
          <a:prstGeom prst="line">
            <a:avLst/>
          </a:prstGeom>
          <a:noFill/>
          <a:ln w="28575">
            <a:solidFill>
              <a:srgbClr val="66FF33"/>
            </a:solidFill>
            <a:round/>
            <a:headEnd/>
            <a:tailEnd/>
          </a:ln>
        </p:spPr>
        <p:txBody>
          <a:bodyPr/>
          <a:lstStyle/>
          <a:p>
            <a:endParaRPr lang="en-GB" dirty="0"/>
          </a:p>
        </p:txBody>
      </p:sp>
      <p:sp>
        <p:nvSpPr>
          <p:cNvPr id="105" name="Line 471"/>
          <p:cNvSpPr>
            <a:spLocks noChangeShapeType="1"/>
          </p:cNvSpPr>
          <p:nvPr/>
        </p:nvSpPr>
        <p:spPr bwMode="auto">
          <a:xfrm>
            <a:off x="1265238" y="3944962"/>
            <a:ext cx="5180013" cy="657225"/>
          </a:xfrm>
          <a:prstGeom prst="line">
            <a:avLst/>
          </a:prstGeom>
          <a:noFill/>
          <a:ln w="28575">
            <a:solidFill>
              <a:srgbClr val="6699FF"/>
            </a:solidFill>
            <a:round/>
            <a:headEnd type="oval" w="med" len="med"/>
            <a:tailEnd type="oval" w="med" len="med"/>
          </a:ln>
        </p:spPr>
        <p:txBody>
          <a:bodyPr/>
          <a:lstStyle/>
          <a:p>
            <a:endParaRPr lang="en-GB" dirty="0"/>
          </a:p>
        </p:txBody>
      </p:sp>
      <p:sp>
        <p:nvSpPr>
          <p:cNvPr id="106" name="Rectangle 2"/>
          <p:cNvSpPr txBox="1">
            <a:spLocks noChangeArrowheads="1"/>
          </p:cNvSpPr>
          <p:nvPr/>
        </p:nvSpPr>
        <p:spPr bwMode="auto">
          <a:xfrm>
            <a:off x="442913" y="832403"/>
            <a:ext cx="8229600" cy="5588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2800" b="1" i="0" u="none" strike="noStrike" kern="0" cap="none" spc="0" normalizeH="0" baseline="0" noProof="0" dirty="0" smtClean="0">
                <a:ln>
                  <a:noFill/>
                </a:ln>
                <a:solidFill>
                  <a:schemeClr val="bg1"/>
                </a:solidFill>
                <a:effectLst/>
                <a:uLnTx/>
                <a:uFillTx/>
                <a:latin typeface="+mj-lt"/>
                <a:ea typeface="+mj-ea"/>
                <a:cs typeface="+mj-cs"/>
              </a:rPr>
              <a:t>Analysing the Release </a:t>
            </a:r>
            <a:r>
              <a:rPr kumimoji="0" lang="en-GB" sz="2800" b="0" i="0" u="none" strike="noStrike" kern="0" cap="none" spc="0" normalizeH="0" baseline="0" noProof="0" dirty="0" smtClean="0">
                <a:ln>
                  <a:noFill/>
                </a:ln>
                <a:solidFill>
                  <a:schemeClr val="bg1"/>
                </a:solidFill>
                <a:effectLst/>
                <a:uLnTx/>
                <a:uFillTx/>
                <a:latin typeface="+mj-lt"/>
                <a:ea typeface="+mj-ea"/>
                <a:cs typeface="+mj-cs"/>
              </a:rPr>
              <a:t>(frontal view)</a:t>
            </a:r>
          </a:p>
        </p:txBody>
      </p:sp>
      <p:sp>
        <p:nvSpPr>
          <p:cNvPr id="107" name="Freeform 106"/>
          <p:cNvSpPr/>
          <p:nvPr/>
        </p:nvSpPr>
        <p:spPr bwMode="auto">
          <a:xfrm>
            <a:off x="1967345" y="4527665"/>
            <a:ext cx="144088" cy="526473"/>
          </a:xfrm>
          <a:custGeom>
            <a:avLst/>
            <a:gdLst>
              <a:gd name="connsiteX0" fmla="*/ 144088 w 144088"/>
              <a:gd name="connsiteY0" fmla="*/ 0 h 526473"/>
              <a:gd name="connsiteX1" fmla="*/ 44335 w 144088"/>
              <a:gd name="connsiteY1" fmla="*/ 171797 h 526473"/>
              <a:gd name="connsiteX2" fmla="*/ 5542 w 144088"/>
              <a:gd name="connsiteY2" fmla="*/ 376844 h 526473"/>
              <a:gd name="connsiteX3" fmla="*/ 0 w 144088"/>
              <a:gd name="connsiteY3" fmla="*/ 526473 h 526473"/>
            </a:gdLst>
            <a:ahLst/>
            <a:cxnLst>
              <a:cxn ang="0">
                <a:pos x="connsiteX0" y="connsiteY0"/>
              </a:cxn>
              <a:cxn ang="0">
                <a:pos x="connsiteX1" y="connsiteY1"/>
              </a:cxn>
              <a:cxn ang="0">
                <a:pos x="connsiteX2" y="connsiteY2"/>
              </a:cxn>
              <a:cxn ang="0">
                <a:pos x="connsiteX3" y="connsiteY3"/>
              </a:cxn>
            </a:cxnLst>
            <a:rect l="l" t="t" r="r" b="b"/>
            <a:pathLst>
              <a:path w="144088" h="526473">
                <a:moveTo>
                  <a:pt x="144088" y="0"/>
                </a:moveTo>
                <a:lnTo>
                  <a:pt x="44335" y="171797"/>
                </a:lnTo>
                <a:lnTo>
                  <a:pt x="5542" y="376844"/>
                </a:lnTo>
                <a:lnTo>
                  <a:pt x="0" y="526473"/>
                </a:lnTo>
              </a:path>
            </a:pathLst>
          </a:cu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dirty="0" smtClean="0">
              <a:ln>
                <a:noFill/>
              </a:ln>
              <a:solidFill>
                <a:schemeClr val="tx1"/>
              </a:solidFill>
              <a:effectLst/>
              <a:latin typeface="Arial" charset="0"/>
              <a:cs typeface="Times New Roman" pitchFamily="18" charset="0"/>
            </a:endParaRPr>
          </a:p>
        </p:txBody>
      </p:sp>
      <p:sp>
        <p:nvSpPr>
          <p:cNvPr id="101" name="Line 463"/>
          <p:cNvSpPr>
            <a:spLocks noChangeShapeType="1"/>
          </p:cNvSpPr>
          <p:nvPr/>
        </p:nvSpPr>
        <p:spPr bwMode="auto">
          <a:xfrm flipH="1">
            <a:off x="6762750" y="4238650"/>
            <a:ext cx="11113" cy="582612"/>
          </a:xfrm>
          <a:prstGeom prst="line">
            <a:avLst/>
          </a:prstGeom>
          <a:noFill/>
          <a:ln w="28575">
            <a:solidFill>
              <a:srgbClr val="FF0000"/>
            </a:solidFill>
            <a:round/>
            <a:headEnd type="triangle" w="med" len="med"/>
            <a:tailEnd/>
          </a:ln>
          <a:effectLst/>
        </p:spPr>
        <p:txBody>
          <a:bodyPr/>
          <a:lstStyle/>
          <a:p>
            <a:endParaRPr lang="en-GB" dirty="0"/>
          </a:p>
        </p:txBody>
      </p:sp>
      <p:sp>
        <p:nvSpPr>
          <p:cNvPr id="108" name="Freeform 107"/>
          <p:cNvSpPr/>
          <p:nvPr/>
        </p:nvSpPr>
        <p:spPr bwMode="auto">
          <a:xfrm>
            <a:off x="4001193" y="4616335"/>
            <a:ext cx="77585" cy="493221"/>
          </a:xfrm>
          <a:custGeom>
            <a:avLst/>
            <a:gdLst>
              <a:gd name="connsiteX0" fmla="*/ 0 w 77585"/>
              <a:gd name="connsiteY0" fmla="*/ 0 h 493221"/>
              <a:gd name="connsiteX1" fmla="*/ 49876 w 77585"/>
              <a:gd name="connsiteY1" fmla="*/ 144087 h 493221"/>
              <a:gd name="connsiteX2" fmla="*/ 77585 w 77585"/>
              <a:gd name="connsiteY2" fmla="*/ 282632 h 493221"/>
              <a:gd name="connsiteX3" fmla="*/ 72043 w 77585"/>
              <a:gd name="connsiteY3" fmla="*/ 426720 h 493221"/>
              <a:gd name="connsiteX4" fmla="*/ 72043 w 77585"/>
              <a:gd name="connsiteY4" fmla="*/ 493221 h 4932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85" h="493221">
                <a:moveTo>
                  <a:pt x="0" y="0"/>
                </a:moveTo>
                <a:lnTo>
                  <a:pt x="49876" y="144087"/>
                </a:lnTo>
                <a:lnTo>
                  <a:pt x="77585" y="282632"/>
                </a:lnTo>
                <a:lnTo>
                  <a:pt x="72043" y="426720"/>
                </a:lnTo>
                <a:lnTo>
                  <a:pt x="72043" y="493221"/>
                </a:lnTo>
              </a:path>
            </a:pathLst>
          </a:cu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dirty="0" smtClean="0">
              <a:ln>
                <a:noFill/>
              </a:ln>
              <a:solidFill>
                <a:schemeClr val="tx1"/>
              </a:solidFill>
              <a:effectLst/>
              <a:latin typeface="Arial" charset="0"/>
              <a:cs typeface="Times New Roman" pitchFamily="18" charset="0"/>
            </a:endParaRPr>
          </a:p>
        </p:txBody>
      </p:sp>
      <p:sp>
        <p:nvSpPr>
          <p:cNvPr id="109" name="Text Box 272"/>
          <p:cNvSpPr txBox="1">
            <a:spLocks noChangeArrowheads="1"/>
          </p:cNvSpPr>
          <p:nvPr/>
        </p:nvSpPr>
        <p:spPr bwMode="auto">
          <a:xfrm>
            <a:off x="107504" y="3771187"/>
            <a:ext cx="1160463" cy="274638"/>
          </a:xfrm>
          <a:prstGeom prst="rect">
            <a:avLst/>
          </a:prstGeom>
          <a:noFill/>
          <a:ln w="9525">
            <a:noFill/>
            <a:miter lim="800000"/>
            <a:headEnd/>
            <a:tailEnd/>
          </a:ln>
        </p:spPr>
        <p:txBody>
          <a:bodyPr/>
          <a:lstStyle/>
          <a:p>
            <a:pPr algn="l"/>
            <a:r>
              <a:rPr lang="en-GB" sz="1200" dirty="0">
                <a:solidFill>
                  <a:srgbClr val="6699FF"/>
                </a:solidFill>
              </a:rPr>
              <a:t>Power line</a:t>
            </a:r>
            <a:endParaRPr lang="en-GB" dirty="0">
              <a:solidFill>
                <a:srgbClr val="6699FF"/>
              </a:solidFill>
            </a:endParaRPr>
          </a:p>
        </p:txBody>
      </p:sp>
      <p:sp>
        <p:nvSpPr>
          <p:cNvPr id="110" name="TextBox 109"/>
          <p:cNvSpPr txBox="1"/>
          <p:nvPr/>
        </p:nvSpPr>
        <p:spPr>
          <a:xfrm>
            <a:off x="7867015" y="6604084"/>
            <a:ext cx="1273175" cy="253916"/>
          </a:xfrm>
          <a:prstGeom prst="rect">
            <a:avLst/>
          </a:prstGeom>
          <a:noFill/>
        </p:spPr>
        <p:txBody>
          <a:bodyPr wrap="square" rtlCol="0">
            <a:spAutoFit/>
          </a:bodyPr>
          <a:lstStyle/>
          <a:p>
            <a:pPr algn="r"/>
            <a:r>
              <a:rPr lang="en-GB" sz="1050" b="0" dirty="0" smtClean="0">
                <a:solidFill>
                  <a:schemeClr val="bg1"/>
                </a:solidFill>
              </a:rPr>
              <a:t>Ken Bearman</a:t>
            </a:r>
            <a:endParaRPr lang="en-GB" sz="1050" b="0" dirty="0">
              <a:solidFill>
                <a:schemeClr val="bg1"/>
              </a:solidFill>
            </a:endParaRPr>
          </a:p>
        </p:txBody>
      </p:sp>
    </p:spTree>
    <p:extLst>
      <p:ext uri="{BB962C8B-B14F-4D97-AF65-F5344CB8AC3E}">
        <p14:creationId xmlns:p14="http://schemas.microsoft.com/office/powerpoint/2010/main" val="2926920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0" grpId="0" animBg="1"/>
      <p:bldP spid="102" grpId="0" animBg="1"/>
      <p:bldP spid="104" grpId="0" animBg="1"/>
      <p:bldP spid="105" grpId="0" animBg="1"/>
      <p:bldP spid="101" grpId="0" animBg="1"/>
      <p:bldP spid="10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0" y="246063"/>
            <a:ext cx="9144000" cy="404812"/>
          </a:xfrm>
          <a:prstGeom prst="rect">
            <a:avLst/>
          </a:prstGeom>
          <a:solidFill>
            <a:schemeClr val="bg1"/>
          </a:solidFill>
          <a:ln w="9525">
            <a:solidFill>
              <a:schemeClr val="tx1"/>
            </a:solidFill>
            <a:miter lim="800000"/>
            <a:headEnd/>
            <a:tailEnd/>
          </a:ln>
        </p:spPr>
        <p:txBody>
          <a:bodyPr wrap="none" anchor="ctr"/>
          <a:lstStyle/>
          <a:p>
            <a:pPr algn="ctr"/>
            <a:r>
              <a:rPr lang="en-CA" altLang="ja-JP" dirty="0">
                <a:solidFill>
                  <a:srgbClr val="0168AC"/>
                </a:solidFill>
                <a:latin typeface="Verdana" pitchFamily="34" charset="0"/>
                <a:ea typeface="ＭＳ Ｐゴシック" charset="-128"/>
              </a:rPr>
              <a:t>2011 World Archery Coaching Seminar</a:t>
            </a:r>
            <a:endParaRPr lang="en-CA" dirty="0">
              <a:solidFill>
                <a:srgbClr val="0168AC"/>
              </a:solidFill>
              <a:latin typeface="Verdana" pitchFamily="34" charset="0"/>
            </a:endParaRPr>
          </a:p>
        </p:txBody>
      </p:sp>
      <p:pic>
        <p:nvPicPr>
          <p:cNvPr id="3" name="Picture 4" descr="Y:\06 Communication\Logo FITA\09 World Archery\00_WA1_RG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0327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txBox="1">
            <a:spLocks noChangeArrowheads="1"/>
          </p:cNvSpPr>
          <p:nvPr/>
        </p:nvSpPr>
        <p:spPr>
          <a:xfrm>
            <a:off x="390525" y="850902"/>
            <a:ext cx="8229600" cy="1588201"/>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pPr>
            <a:r>
              <a:rPr lang="en-GB" sz="2400" b="0" dirty="0" smtClean="0">
                <a:solidFill>
                  <a:schemeClr val="bg1"/>
                </a:solidFill>
              </a:rPr>
              <a:t>If the archer holds this angle by letting the hand push up against the chin, the downward force is applied by the chin. In this case, at release the hand will travel away from the chin and will result in an upward movement, </a:t>
            </a:r>
          </a:p>
          <a:p>
            <a:pPr marL="0" indent="0">
              <a:buFontTx/>
              <a:buNone/>
            </a:pPr>
            <a:endParaRPr lang="en-GB" sz="2400" b="0" dirty="0">
              <a:solidFill>
                <a:schemeClr val="bg1"/>
              </a:solidFill>
            </a:endParaRPr>
          </a:p>
        </p:txBody>
      </p:sp>
      <p:sp>
        <p:nvSpPr>
          <p:cNvPr id="5" name="Freeform 265"/>
          <p:cNvSpPr>
            <a:spLocks/>
          </p:cNvSpPr>
          <p:nvPr/>
        </p:nvSpPr>
        <p:spPr bwMode="auto">
          <a:xfrm>
            <a:off x="6348413" y="4632647"/>
            <a:ext cx="371475" cy="379413"/>
          </a:xfrm>
          <a:custGeom>
            <a:avLst/>
            <a:gdLst/>
            <a:ahLst/>
            <a:cxnLst>
              <a:cxn ang="0">
                <a:pos x="25" y="0"/>
              </a:cxn>
              <a:cxn ang="0">
                <a:pos x="90" y="6"/>
              </a:cxn>
              <a:cxn ang="0">
                <a:pos x="145" y="9"/>
              </a:cxn>
              <a:cxn ang="0">
                <a:pos x="173" y="38"/>
              </a:cxn>
              <a:cxn ang="0">
                <a:pos x="204" y="62"/>
              </a:cxn>
              <a:cxn ang="0">
                <a:pos x="234" y="86"/>
              </a:cxn>
              <a:cxn ang="0">
                <a:pos x="234" y="114"/>
              </a:cxn>
              <a:cxn ang="0">
                <a:pos x="198" y="131"/>
              </a:cxn>
              <a:cxn ang="0">
                <a:pos x="164" y="122"/>
              </a:cxn>
              <a:cxn ang="0">
                <a:pos x="139" y="99"/>
              </a:cxn>
              <a:cxn ang="0">
                <a:pos x="161" y="159"/>
              </a:cxn>
              <a:cxn ang="0">
                <a:pos x="153" y="190"/>
              </a:cxn>
              <a:cxn ang="0">
                <a:pos x="127" y="192"/>
              </a:cxn>
              <a:cxn ang="0">
                <a:pos x="36" y="161"/>
              </a:cxn>
              <a:cxn ang="0">
                <a:pos x="97" y="193"/>
              </a:cxn>
              <a:cxn ang="0">
                <a:pos x="73" y="232"/>
              </a:cxn>
              <a:cxn ang="0">
                <a:pos x="51" y="226"/>
              </a:cxn>
              <a:cxn ang="0">
                <a:pos x="22" y="215"/>
              </a:cxn>
              <a:cxn ang="0">
                <a:pos x="35" y="235"/>
              </a:cxn>
              <a:cxn ang="0">
                <a:pos x="0" y="193"/>
              </a:cxn>
              <a:cxn ang="0">
                <a:pos x="7" y="146"/>
              </a:cxn>
              <a:cxn ang="0">
                <a:pos x="5" y="104"/>
              </a:cxn>
            </a:cxnLst>
            <a:rect l="0" t="0" r="r" b="b"/>
            <a:pathLst>
              <a:path w="234" h="239">
                <a:moveTo>
                  <a:pt x="25" y="0"/>
                </a:moveTo>
                <a:lnTo>
                  <a:pt x="90" y="6"/>
                </a:lnTo>
                <a:lnTo>
                  <a:pt x="145" y="9"/>
                </a:lnTo>
                <a:lnTo>
                  <a:pt x="173" y="38"/>
                </a:lnTo>
                <a:lnTo>
                  <a:pt x="204" y="62"/>
                </a:lnTo>
                <a:lnTo>
                  <a:pt x="234" y="86"/>
                </a:lnTo>
                <a:lnTo>
                  <a:pt x="234" y="114"/>
                </a:lnTo>
                <a:lnTo>
                  <a:pt x="198" y="131"/>
                </a:lnTo>
                <a:lnTo>
                  <a:pt x="164" y="122"/>
                </a:lnTo>
                <a:lnTo>
                  <a:pt x="139" y="99"/>
                </a:lnTo>
                <a:lnTo>
                  <a:pt x="161" y="159"/>
                </a:lnTo>
                <a:lnTo>
                  <a:pt x="153" y="190"/>
                </a:lnTo>
                <a:lnTo>
                  <a:pt x="127" y="192"/>
                </a:lnTo>
                <a:lnTo>
                  <a:pt x="36" y="161"/>
                </a:lnTo>
                <a:lnTo>
                  <a:pt x="97" y="193"/>
                </a:lnTo>
                <a:lnTo>
                  <a:pt x="73" y="232"/>
                </a:lnTo>
                <a:lnTo>
                  <a:pt x="51" y="226"/>
                </a:lnTo>
                <a:lnTo>
                  <a:pt x="22" y="215"/>
                </a:lnTo>
                <a:cubicBezTo>
                  <a:pt x="6" y="220"/>
                  <a:pt x="39" y="239"/>
                  <a:pt x="35" y="235"/>
                </a:cubicBezTo>
                <a:cubicBezTo>
                  <a:pt x="31" y="231"/>
                  <a:pt x="5" y="208"/>
                  <a:pt x="0" y="193"/>
                </a:cubicBezTo>
                <a:lnTo>
                  <a:pt x="7" y="146"/>
                </a:lnTo>
                <a:lnTo>
                  <a:pt x="5" y="104"/>
                </a:lnTo>
              </a:path>
            </a:pathLst>
          </a:custGeom>
          <a:solidFill>
            <a:srgbClr val="FFCC99"/>
          </a:solidFill>
          <a:ln w="9525">
            <a:solidFill>
              <a:srgbClr val="000000"/>
            </a:solidFill>
            <a:round/>
            <a:headEnd/>
            <a:tailEnd/>
          </a:ln>
        </p:spPr>
        <p:txBody>
          <a:bodyPr/>
          <a:lstStyle/>
          <a:p>
            <a:endParaRPr lang="en-GB" dirty="0"/>
          </a:p>
        </p:txBody>
      </p:sp>
      <p:sp>
        <p:nvSpPr>
          <p:cNvPr id="6" name="Text Box 267"/>
          <p:cNvSpPr txBox="1">
            <a:spLocks noChangeArrowheads="1"/>
          </p:cNvSpPr>
          <p:nvPr/>
        </p:nvSpPr>
        <p:spPr bwMode="auto">
          <a:xfrm>
            <a:off x="7313712" y="4347691"/>
            <a:ext cx="1381125" cy="465138"/>
          </a:xfrm>
          <a:prstGeom prst="rect">
            <a:avLst/>
          </a:prstGeom>
          <a:noFill/>
          <a:ln w="9525">
            <a:noFill/>
            <a:miter lim="800000"/>
            <a:headEnd/>
            <a:tailEnd/>
          </a:ln>
        </p:spPr>
        <p:txBody>
          <a:bodyPr/>
          <a:lstStyle/>
          <a:p>
            <a:r>
              <a:rPr lang="en-GB" sz="1200" dirty="0">
                <a:solidFill>
                  <a:srgbClr val="66FF33"/>
                </a:solidFill>
              </a:rPr>
              <a:t>Original</a:t>
            </a:r>
          </a:p>
          <a:p>
            <a:r>
              <a:rPr lang="en-GB" sz="1200" dirty="0">
                <a:solidFill>
                  <a:srgbClr val="66FF33"/>
                </a:solidFill>
              </a:rPr>
              <a:t>Draw Force Line</a:t>
            </a:r>
            <a:endParaRPr lang="en-GB" dirty="0">
              <a:solidFill>
                <a:srgbClr val="66FF33"/>
              </a:solidFill>
            </a:endParaRPr>
          </a:p>
        </p:txBody>
      </p:sp>
      <p:grpSp>
        <p:nvGrpSpPr>
          <p:cNvPr id="7" name="Group 268"/>
          <p:cNvGrpSpPr>
            <a:grpSpLocks/>
          </p:cNvGrpSpPr>
          <p:nvPr/>
        </p:nvGrpSpPr>
        <p:grpSpPr bwMode="auto">
          <a:xfrm>
            <a:off x="5786438" y="5035872"/>
            <a:ext cx="1195388" cy="192088"/>
            <a:chOff x="8413" y="7460"/>
            <a:chExt cx="1882" cy="303"/>
          </a:xfrm>
        </p:grpSpPr>
        <p:grpSp>
          <p:nvGrpSpPr>
            <p:cNvPr id="8" name="Group 269"/>
            <p:cNvGrpSpPr>
              <a:grpSpLocks/>
            </p:cNvGrpSpPr>
            <p:nvPr/>
          </p:nvGrpSpPr>
          <p:grpSpPr bwMode="auto">
            <a:xfrm>
              <a:off x="8600" y="7460"/>
              <a:ext cx="1695" cy="225"/>
              <a:chOff x="8600" y="7460"/>
              <a:chExt cx="1695" cy="225"/>
            </a:xfrm>
          </p:grpSpPr>
          <p:sp>
            <p:nvSpPr>
              <p:cNvPr id="10" name="Rectangle 270"/>
              <p:cNvSpPr>
                <a:spLocks noChangeArrowheads="1"/>
              </p:cNvSpPr>
              <p:nvPr/>
            </p:nvSpPr>
            <p:spPr bwMode="auto">
              <a:xfrm rot="21182932" flipH="1">
                <a:off x="8600" y="7505"/>
                <a:ext cx="1695" cy="125"/>
              </a:xfrm>
              <a:prstGeom prst="rect">
                <a:avLst/>
              </a:prstGeom>
              <a:solidFill>
                <a:srgbClr val="CCFFFF"/>
              </a:solidFill>
              <a:ln w="3175">
                <a:solidFill>
                  <a:srgbClr val="000000"/>
                </a:solidFill>
                <a:miter lim="800000"/>
                <a:headEnd/>
                <a:tailEnd/>
              </a:ln>
            </p:spPr>
            <p:txBody>
              <a:bodyPr/>
              <a:lstStyle/>
              <a:p>
                <a:endParaRPr lang="en-GB" dirty="0"/>
              </a:p>
            </p:txBody>
          </p:sp>
          <p:sp>
            <p:nvSpPr>
              <p:cNvPr id="11" name="Line 271"/>
              <p:cNvSpPr>
                <a:spLocks noChangeShapeType="1"/>
              </p:cNvSpPr>
              <p:nvPr/>
            </p:nvSpPr>
            <p:spPr bwMode="auto">
              <a:xfrm flipH="1">
                <a:off x="8630" y="7503"/>
                <a:ext cx="1608" cy="182"/>
              </a:xfrm>
              <a:prstGeom prst="line">
                <a:avLst/>
              </a:prstGeom>
              <a:noFill/>
              <a:ln w="3175">
                <a:solidFill>
                  <a:srgbClr val="000000"/>
                </a:solidFill>
                <a:round/>
                <a:headEnd/>
                <a:tailEnd/>
              </a:ln>
            </p:spPr>
            <p:txBody>
              <a:bodyPr/>
              <a:lstStyle/>
              <a:p>
                <a:endParaRPr lang="en-GB" dirty="0"/>
              </a:p>
            </p:txBody>
          </p:sp>
          <p:sp>
            <p:nvSpPr>
              <p:cNvPr id="12" name="Line 272"/>
              <p:cNvSpPr>
                <a:spLocks noChangeShapeType="1"/>
              </p:cNvSpPr>
              <p:nvPr/>
            </p:nvSpPr>
            <p:spPr bwMode="auto">
              <a:xfrm flipH="1">
                <a:off x="8623" y="7460"/>
                <a:ext cx="1610" cy="178"/>
              </a:xfrm>
              <a:prstGeom prst="line">
                <a:avLst/>
              </a:prstGeom>
              <a:noFill/>
              <a:ln w="3175">
                <a:solidFill>
                  <a:srgbClr val="000000"/>
                </a:solidFill>
                <a:round/>
                <a:headEnd/>
                <a:tailEnd/>
              </a:ln>
            </p:spPr>
            <p:txBody>
              <a:bodyPr/>
              <a:lstStyle/>
              <a:p>
                <a:endParaRPr lang="en-GB" dirty="0"/>
              </a:p>
            </p:txBody>
          </p:sp>
        </p:grpSp>
        <p:sp>
          <p:nvSpPr>
            <p:cNvPr id="9" name="Rectangle 273"/>
            <p:cNvSpPr>
              <a:spLocks noChangeArrowheads="1"/>
            </p:cNvSpPr>
            <p:nvPr/>
          </p:nvSpPr>
          <p:spPr bwMode="auto">
            <a:xfrm rot="21090634" flipH="1">
              <a:off x="8413" y="7605"/>
              <a:ext cx="190" cy="158"/>
            </a:xfrm>
            <a:prstGeom prst="rect">
              <a:avLst/>
            </a:prstGeom>
            <a:gradFill rotWithShape="1">
              <a:gsLst>
                <a:gs pos="0">
                  <a:srgbClr val="DDDDDD">
                    <a:gamma/>
                    <a:shade val="46275"/>
                    <a:invGamma/>
                  </a:srgbClr>
                </a:gs>
                <a:gs pos="50000">
                  <a:srgbClr val="DDDDDD"/>
                </a:gs>
                <a:gs pos="100000">
                  <a:srgbClr val="DDDDDD">
                    <a:gamma/>
                    <a:shade val="46275"/>
                    <a:invGamma/>
                  </a:srgbClr>
                </a:gs>
              </a:gsLst>
              <a:lin ang="5400000" scaled="1"/>
            </a:gradFill>
            <a:ln w="3175">
              <a:solidFill>
                <a:srgbClr val="000000"/>
              </a:solidFill>
              <a:miter lim="800000"/>
              <a:headEnd/>
              <a:tailEnd/>
            </a:ln>
          </p:spPr>
          <p:txBody>
            <a:bodyPr/>
            <a:lstStyle/>
            <a:p>
              <a:endParaRPr lang="en-GB" dirty="0"/>
            </a:p>
          </p:txBody>
        </p:sp>
      </p:grpSp>
      <p:grpSp>
        <p:nvGrpSpPr>
          <p:cNvPr id="13" name="Group 274"/>
          <p:cNvGrpSpPr>
            <a:grpSpLocks/>
          </p:cNvGrpSpPr>
          <p:nvPr/>
        </p:nvGrpSpPr>
        <p:grpSpPr bwMode="auto">
          <a:xfrm rot="21406388" flipH="1" flipV="1">
            <a:off x="6173788" y="5639122"/>
            <a:ext cx="244475" cy="641350"/>
            <a:chOff x="1569" y="1453"/>
            <a:chExt cx="249" cy="677"/>
          </a:xfrm>
        </p:grpSpPr>
        <p:sp>
          <p:nvSpPr>
            <p:cNvPr id="14" name="Freeform 275"/>
            <p:cNvSpPr>
              <a:spLocks/>
            </p:cNvSpPr>
            <p:nvPr/>
          </p:nvSpPr>
          <p:spPr bwMode="auto">
            <a:xfrm rot="298663">
              <a:off x="1611" y="1510"/>
              <a:ext cx="194" cy="620"/>
            </a:xfrm>
            <a:custGeom>
              <a:avLst/>
              <a:gdLst/>
              <a:ahLst/>
              <a:cxnLst>
                <a:cxn ang="0">
                  <a:pos x="141" y="73"/>
                </a:cxn>
                <a:cxn ang="0">
                  <a:pos x="88" y="252"/>
                </a:cxn>
                <a:cxn ang="0">
                  <a:pos x="16" y="516"/>
                </a:cxn>
                <a:cxn ang="0">
                  <a:pos x="2" y="564"/>
                </a:cxn>
                <a:cxn ang="0">
                  <a:pos x="29" y="561"/>
                </a:cxn>
                <a:cxn ang="0">
                  <a:pos x="130" y="212"/>
                </a:cxn>
                <a:cxn ang="0">
                  <a:pos x="194" y="0"/>
                </a:cxn>
              </a:cxnLst>
              <a:rect l="0" t="0" r="r" b="b"/>
              <a:pathLst>
                <a:path w="194" h="620">
                  <a:moveTo>
                    <a:pt x="141" y="73"/>
                  </a:moveTo>
                  <a:cubicBezTo>
                    <a:pt x="132" y="103"/>
                    <a:pt x="109" y="178"/>
                    <a:pt x="88" y="252"/>
                  </a:cubicBezTo>
                  <a:cubicBezTo>
                    <a:pt x="67" y="326"/>
                    <a:pt x="30" y="464"/>
                    <a:pt x="16" y="516"/>
                  </a:cubicBezTo>
                  <a:cubicBezTo>
                    <a:pt x="2" y="568"/>
                    <a:pt x="0" y="557"/>
                    <a:pt x="2" y="564"/>
                  </a:cubicBezTo>
                  <a:cubicBezTo>
                    <a:pt x="4" y="571"/>
                    <a:pt x="8" y="620"/>
                    <a:pt x="29" y="561"/>
                  </a:cubicBezTo>
                  <a:cubicBezTo>
                    <a:pt x="50" y="502"/>
                    <a:pt x="102" y="305"/>
                    <a:pt x="130" y="212"/>
                  </a:cubicBezTo>
                  <a:cubicBezTo>
                    <a:pt x="157" y="118"/>
                    <a:pt x="183" y="35"/>
                    <a:pt x="194" y="0"/>
                  </a:cubicBezTo>
                </a:path>
              </a:pathLst>
            </a:custGeom>
            <a:gradFill rotWithShape="1">
              <a:gsLst>
                <a:gs pos="0">
                  <a:srgbClr val="DDDDDD"/>
                </a:gs>
                <a:gs pos="100000">
                  <a:srgbClr val="DDDDDD">
                    <a:gamma/>
                    <a:shade val="0"/>
                    <a:invGamma/>
                  </a:srgbClr>
                </a:gs>
              </a:gsLst>
              <a:lin ang="5400000" scaled="1"/>
            </a:gradFill>
            <a:ln w="6350" cmpd="sng">
              <a:solidFill>
                <a:srgbClr val="000000"/>
              </a:solidFill>
              <a:round/>
              <a:headEnd/>
              <a:tailEnd/>
            </a:ln>
          </p:spPr>
          <p:txBody>
            <a:bodyPr/>
            <a:lstStyle/>
            <a:p>
              <a:endParaRPr lang="en-GB" dirty="0"/>
            </a:p>
          </p:txBody>
        </p:sp>
        <p:sp>
          <p:nvSpPr>
            <p:cNvPr id="15" name="Freeform 276"/>
            <p:cNvSpPr>
              <a:spLocks/>
            </p:cNvSpPr>
            <p:nvPr/>
          </p:nvSpPr>
          <p:spPr bwMode="auto">
            <a:xfrm>
              <a:off x="1569" y="1453"/>
              <a:ext cx="249" cy="637"/>
            </a:xfrm>
            <a:custGeom>
              <a:avLst/>
              <a:gdLst/>
              <a:ahLst/>
              <a:cxnLst>
                <a:cxn ang="0">
                  <a:pos x="3" y="618"/>
                </a:cxn>
                <a:cxn ang="0">
                  <a:pos x="120" y="353"/>
                </a:cxn>
                <a:cxn ang="0">
                  <a:pos x="135" y="308"/>
                </a:cxn>
                <a:cxn ang="0">
                  <a:pos x="248" y="11"/>
                </a:cxn>
                <a:cxn ang="0">
                  <a:pos x="140" y="241"/>
                </a:cxn>
                <a:cxn ang="0">
                  <a:pos x="3" y="618"/>
                </a:cxn>
              </a:cxnLst>
              <a:rect l="0" t="0" r="r" b="b"/>
              <a:pathLst>
                <a:path w="249" h="637">
                  <a:moveTo>
                    <a:pt x="3" y="618"/>
                  </a:moveTo>
                  <a:cubicBezTo>
                    <a:pt x="0" y="637"/>
                    <a:pt x="98" y="405"/>
                    <a:pt x="120" y="353"/>
                  </a:cubicBezTo>
                  <a:cubicBezTo>
                    <a:pt x="142" y="301"/>
                    <a:pt x="114" y="365"/>
                    <a:pt x="135" y="308"/>
                  </a:cubicBezTo>
                  <a:cubicBezTo>
                    <a:pt x="156" y="251"/>
                    <a:pt x="247" y="22"/>
                    <a:pt x="248" y="11"/>
                  </a:cubicBezTo>
                  <a:cubicBezTo>
                    <a:pt x="249" y="0"/>
                    <a:pt x="181" y="139"/>
                    <a:pt x="140" y="241"/>
                  </a:cubicBezTo>
                  <a:cubicBezTo>
                    <a:pt x="100" y="341"/>
                    <a:pt x="5" y="602"/>
                    <a:pt x="3" y="618"/>
                  </a:cubicBezTo>
                  <a:close/>
                </a:path>
              </a:pathLst>
            </a:custGeom>
            <a:gradFill rotWithShape="1">
              <a:gsLst>
                <a:gs pos="0">
                  <a:srgbClr val="808080"/>
                </a:gs>
                <a:gs pos="100000">
                  <a:srgbClr val="808080">
                    <a:gamma/>
                    <a:shade val="46275"/>
                    <a:invGamma/>
                  </a:srgbClr>
                </a:gs>
              </a:gsLst>
              <a:lin ang="5400000" scaled="1"/>
            </a:gradFill>
            <a:ln w="9525">
              <a:solidFill>
                <a:srgbClr val="000000"/>
              </a:solidFill>
              <a:round/>
              <a:headEnd/>
              <a:tailEnd/>
            </a:ln>
          </p:spPr>
          <p:txBody>
            <a:bodyPr/>
            <a:lstStyle/>
            <a:p>
              <a:endParaRPr lang="en-GB" dirty="0"/>
            </a:p>
          </p:txBody>
        </p:sp>
      </p:grpSp>
      <p:grpSp>
        <p:nvGrpSpPr>
          <p:cNvPr id="16" name="Group 277"/>
          <p:cNvGrpSpPr>
            <a:grpSpLocks/>
          </p:cNvGrpSpPr>
          <p:nvPr/>
        </p:nvGrpSpPr>
        <p:grpSpPr bwMode="auto">
          <a:xfrm flipH="1">
            <a:off x="6154738" y="3068960"/>
            <a:ext cx="246063" cy="641350"/>
            <a:chOff x="1569" y="1453"/>
            <a:chExt cx="249" cy="677"/>
          </a:xfrm>
        </p:grpSpPr>
        <p:sp>
          <p:nvSpPr>
            <p:cNvPr id="17" name="Freeform 278"/>
            <p:cNvSpPr>
              <a:spLocks/>
            </p:cNvSpPr>
            <p:nvPr/>
          </p:nvSpPr>
          <p:spPr bwMode="auto">
            <a:xfrm rot="298663">
              <a:off x="1611" y="1510"/>
              <a:ext cx="194" cy="620"/>
            </a:xfrm>
            <a:custGeom>
              <a:avLst/>
              <a:gdLst/>
              <a:ahLst/>
              <a:cxnLst>
                <a:cxn ang="0">
                  <a:pos x="141" y="73"/>
                </a:cxn>
                <a:cxn ang="0">
                  <a:pos x="88" y="252"/>
                </a:cxn>
                <a:cxn ang="0">
                  <a:pos x="16" y="516"/>
                </a:cxn>
                <a:cxn ang="0">
                  <a:pos x="2" y="564"/>
                </a:cxn>
                <a:cxn ang="0">
                  <a:pos x="29" y="561"/>
                </a:cxn>
                <a:cxn ang="0">
                  <a:pos x="130" y="212"/>
                </a:cxn>
                <a:cxn ang="0">
                  <a:pos x="194" y="0"/>
                </a:cxn>
              </a:cxnLst>
              <a:rect l="0" t="0" r="r" b="b"/>
              <a:pathLst>
                <a:path w="194" h="620">
                  <a:moveTo>
                    <a:pt x="141" y="73"/>
                  </a:moveTo>
                  <a:cubicBezTo>
                    <a:pt x="132" y="103"/>
                    <a:pt x="109" y="178"/>
                    <a:pt x="88" y="252"/>
                  </a:cubicBezTo>
                  <a:cubicBezTo>
                    <a:pt x="67" y="326"/>
                    <a:pt x="30" y="464"/>
                    <a:pt x="16" y="516"/>
                  </a:cubicBezTo>
                  <a:cubicBezTo>
                    <a:pt x="2" y="568"/>
                    <a:pt x="0" y="557"/>
                    <a:pt x="2" y="564"/>
                  </a:cubicBezTo>
                  <a:cubicBezTo>
                    <a:pt x="4" y="571"/>
                    <a:pt x="8" y="620"/>
                    <a:pt x="29" y="561"/>
                  </a:cubicBezTo>
                  <a:cubicBezTo>
                    <a:pt x="50" y="502"/>
                    <a:pt x="102" y="305"/>
                    <a:pt x="130" y="212"/>
                  </a:cubicBezTo>
                  <a:cubicBezTo>
                    <a:pt x="157" y="118"/>
                    <a:pt x="183" y="35"/>
                    <a:pt x="194" y="0"/>
                  </a:cubicBezTo>
                </a:path>
              </a:pathLst>
            </a:custGeom>
            <a:gradFill rotWithShape="1">
              <a:gsLst>
                <a:gs pos="0">
                  <a:srgbClr val="DDDDDD"/>
                </a:gs>
                <a:gs pos="100000">
                  <a:srgbClr val="DDDDDD">
                    <a:gamma/>
                    <a:shade val="16078"/>
                    <a:invGamma/>
                  </a:srgbClr>
                </a:gs>
              </a:gsLst>
              <a:lin ang="5400000" scaled="1"/>
            </a:gradFill>
            <a:ln w="6350" cmpd="sng">
              <a:solidFill>
                <a:srgbClr val="000000"/>
              </a:solidFill>
              <a:round/>
              <a:headEnd/>
              <a:tailEnd/>
            </a:ln>
          </p:spPr>
          <p:txBody>
            <a:bodyPr/>
            <a:lstStyle/>
            <a:p>
              <a:endParaRPr lang="en-GB" dirty="0"/>
            </a:p>
          </p:txBody>
        </p:sp>
        <p:sp>
          <p:nvSpPr>
            <p:cNvPr id="18" name="Freeform 279"/>
            <p:cNvSpPr>
              <a:spLocks/>
            </p:cNvSpPr>
            <p:nvPr/>
          </p:nvSpPr>
          <p:spPr bwMode="auto">
            <a:xfrm>
              <a:off x="1569" y="1453"/>
              <a:ext cx="249" cy="637"/>
            </a:xfrm>
            <a:custGeom>
              <a:avLst/>
              <a:gdLst/>
              <a:ahLst/>
              <a:cxnLst>
                <a:cxn ang="0">
                  <a:pos x="3" y="618"/>
                </a:cxn>
                <a:cxn ang="0">
                  <a:pos x="120" y="353"/>
                </a:cxn>
                <a:cxn ang="0">
                  <a:pos x="135" y="308"/>
                </a:cxn>
                <a:cxn ang="0">
                  <a:pos x="248" y="11"/>
                </a:cxn>
                <a:cxn ang="0">
                  <a:pos x="140" y="241"/>
                </a:cxn>
                <a:cxn ang="0">
                  <a:pos x="3" y="618"/>
                </a:cxn>
              </a:cxnLst>
              <a:rect l="0" t="0" r="r" b="b"/>
              <a:pathLst>
                <a:path w="249" h="637">
                  <a:moveTo>
                    <a:pt x="3" y="618"/>
                  </a:moveTo>
                  <a:cubicBezTo>
                    <a:pt x="0" y="637"/>
                    <a:pt x="98" y="405"/>
                    <a:pt x="120" y="353"/>
                  </a:cubicBezTo>
                  <a:cubicBezTo>
                    <a:pt x="142" y="301"/>
                    <a:pt x="114" y="365"/>
                    <a:pt x="135" y="308"/>
                  </a:cubicBezTo>
                  <a:cubicBezTo>
                    <a:pt x="156" y="251"/>
                    <a:pt x="247" y="22"/>
                    <a:pt x="248" y="11"/>
                  </a:cubicBezTo>
                  <a:cubicBezTo>
                    <a:pt x="249" y="0"/>
                    <a:pt x="181" y="139"/>
                    <a:pt x="140" y="241"/>
                  </a:cubicBezTo>
                  <a:cubicBezTo>
                    <a:pt x="100" y="341"/>
                    <a:pt x="5" y="602"/>
                    <a:pt x="3" y="618"/>
                  </a:cubicBezTo>
                  <a:close/>
                </a:path>
              </a:pathLst>
            </a:custGeom>
            <a:gradFill rotWithShape="1">
              <a:gsLst>
                <a:gs pos="0">
                  <a:srgbClr val="808080"/>
                </a:gs>
                <a:gs pos="100000">
                  <a:srgbClr val="808080">
                    <a:gamma/>
                    <a:shade val="46275"/>
                    <a:invGamma/>
                  </a:srgbClr>
                </a:gs>
              </a:gsLst>
              <a:lin ang="5400000" scaled="1"/>
            </a:gradFill>
            <a:ln w="9525">
              <a:solidFill>
                <a:srgbClr val="000000"/>
              </a:solidFill>
              <a:round/>
              <a:headEnd/>
              <a:tailEnd/>
            </a:ln>
          </p:spPr>
          <p:txBody>
            <a:bodyPr/>
            <a:lstStyle/>
            <a:p>
              <a:endParaRPr lang="en-GB" dirty="0"/>
            </a:p>
          </p:txBody>
        </p:sp>
      </p:grpSp>
      <p:sp>
        <p:nvSpPr>
          <p:cNvPr id="19" name="Freeform 280"/>
          <p:cNvSpPr>
            <a:spLocks/>
          </p:cNvSpPr>
          <p:nvPr/>
        </p:nvSpPr>
        <p:spPr bwMode="auto">
          <a:xfrm flipH="1">
            <a:off x="6178550" y="3332485"/>
            <a:ext cx="457200" cy="2667000"/>
          </a:xfrm>
          <a:custGeom>
            <a:avLst/>
            <a:gdLst/>
            <a:ahLst/>
            <a:cxnLst>
              <a:cxn ang="0">
                <a:pos x="453" y="126"/>
              </a:cxn>
              <a:cxn ang="0">
                <a:pos x="417" y="405"/>
              </a:cxn>
              <a:cxn ang="0">
                <a:pos x="354" y="626"/>
              </a:cxn>
              <a:cxn ang="0">
                <a:pos x="296" y="906"/>
              </a:cxn>
              <a:cxn ang="0">
                <a:pos x="276" y="1117"/>
              </a:cxn>
              <a:cxn ang="0">
                <a:pos x="309" y="1220"/>
              </a:cxn>
              <a:cxn ang="0">
                <a:pos x="318" y="1338"/>
              </a:cxn>
              <a:cxn ang="0">
                <a:pos x="279" y="1350"/>
              </a:cxn>
              <a:cxn ang="0">
                <a:pos x="231" y="1410"/>
              </a:cxn>
              <a:cxn ang="0">
                <a:pos x="255" y="1488"/>
              </a:cxn>
              <a:cxn ang="0">
                <a:pos x="321" y="1608"/>
              </a:cxn>
              <a:cxn ang="0">
                <a:pos x="369" y="1701"/>
              </a:cxn>
              <a:cxn ang="0">
                <a:pos x="341" y="1853"/>
              </a:cxn>
              <a:cxn ang="0">
                <a:pos x="373" y="2162"/>
              </a:cxn>
              <a:cxn ang="0">
                <a:pos x="414" y="2346"/>
              </a:cxn>
              <a:cxn ang="0">
                <a:pos x="426" y="2601"/>
              </a:cxn>
              <a:cxn ang="0">
                <a:pos x="414" y="2769"/>
              </a:cxn>
              <a:cxn ang="0">
                <a:pos x="351" y="2808"/>
              </a:cxn>
              <a:cxn ang="0">
                <a:pos x="297" y="2604"/>
              </a:cxn>
              <a:cxn ang="0">
                <a:pos x="245" y="2482"/>
              </a:cxn>
              <a:cxn ang="0">
                <a:pos x="270" y="2607"/>
              </a:cxn>
              <a:cxn ang="0">
                <a:pos x="216" y="2457"/>
              </a:cxn>
              <a:cxn ang="0">
                <a:pos x="167" y="2185"/>
              </a:cxn>
              <a:cxn ang="0">
                <a:pos x="84" y="1888"/>
              </a:cxn>
              <a:cxn ang="0">
                <a:pos x="128" y="1768"/>
              </a:cxn>
              <a:cxn ang="0">
                <a:pos x="97" y="1596"/>
              </a:cxn>
              <a:cxn ang="0">
                <a:pos x="45" y="1454"/>
              </a:cxn>
              <a:cxn ang="0">
                <a:pos x="0" y="1351"/>
              </a:cxn>
              <a:cxn ang="0">
                <a:pos x="65" y="912"/>
              </a:cxn>
              <a:cxn ang="0">
                <a:pos x="161" y="507"/>
              </a:cxn>
              <a:cxn ang="0">
                <a:pos x="255" y="252"/>
              </a:cxn>
              <a:cxn ang="0">
                <a:pos x="354" y="0"/>
              </a:cxn>
              <a:cxn ang="0">
                <a:pos x="234" y="375"/>
              </a:cxn>
              <a:cxn ang="0">
                <a:pos x="276" y="324"/>
              </a:cxn>
              <a:cxn ang="0">
                <a:pos x="393" y="54"/>
              </a:cxn>
              <a:cxn ang="0">
                <a:pos x="465" y="12"/>
              </a:cxn>
            </a:cxnLst>
            <a:rect l="0" t="0" r="r" b="b"/>
            <a:pathLst>
              <a:path w="465" h="2817">
                <a:moveTo>
                  <a:pt x="465" y="12"/>
                </a:moveTo>
                <a:lnTo>
                  <a:pt x="453" y="126"/>
                </a:lnTo>
                <a:lnTo>
                  <a:pt x="438" y="327"/>
                </a:lnTo>
                <a:lnTo>
                  <a:pt x="417" y="405"/>
                </a:lnTo>
                <a:lnTo>
                  <a:pt x="392" y="507"/>
                </a:lnTo>
                <a:lnTo>
                  <a:pt x="354" y="626"/>
                </a:lnTo>
                <a:lnTo>
                  <a:pt x="309" y="792"/>
                </a:lnTo>
                <a:lnTo>
                  <a:pt x="296" y="906"/>
                </a:lnTo>
                <a:lnTo>
                  <a:pt x="276" y="1026"/>
                </a:lnTo>
                <a:lnTo>
                  <a:pt x="276" y="1117"/>
                </a:lnTo>
                <a:lnTo>
                  <a:pt x="296" y="1180"/>
                </a:lnTo>
                <a:lnTo>
                  <a:pt x="309" y="1220"/>
                </a:lnTo>
                <a:lnTo>
                  <a:pt x="319" y="1279"/>
                </a:lnTo>
                <a:lnTo>
                  <a:pt x="318" y="1338"/>
                </a:lnTo>
                <a:lnTo>
                  <a:pt x="300" y="1350"/>
                </a:lnTo>
                <a:lnTo>
                  <a:pt x="279" y="1350"/>
                </a:lnTo>
                <a:lnTo>
                  <a:pt x="243" y="1377"/>
                </a:lnTo>
                <a:lnTo>
                  <a:pt x="231" y="1410"/>
                </a:lnTo>
                <a:lnTo>
                  <a:pt x="231" y="1446"/>
                </a:lnTo>
                <a:lnTo>
                  <a:pt x="255" y="1488"/>
                </a:lnTo>
                <a:lnTo>
                  <a:pt x="294" y="1548"/>
                </a:lnTo>
                <a:lnTo>
                  <a:pt x="321" y="1608"/>
                </a:lnTo>
                <a:lnTo>
                  <a:pt x="357" y="1665"/>
                </a:lnTo>
                <a:lnTo>
                  <a:pt x="369" y="1701"/>
                </a:lnTo>
                <a:lnTo>
                  <a:pt x="359" y="1743"/>
                </a:lnTo>
                <a:lnTo>
                  <a:pt x="341" y="1853"/>
                </a:lnTo>
                <a:lnTo>
                  <a:pt x="348" y="2013"/>
                </a:lnTo>
                <a:lnTo>
                  <a:pt x="373" y="2162"/>
                </a:lnTo>
                <a:lnTo>
                  <a:pt x="399" y="2285"/>
                </a:lnTo>
                <a:lnTo>
                  <a:pt x="414" y="2346"/>
                </a:lnTo>
                <a:lnTo>
                  <a:pt x="438" y="2388"/>
                </a:lnTo>
                <a:lnTo>
                  <a:pt x="426" y="2601"/>
                </a:lnTo>
                <a:lnTo>
                  <a:pt x="423" y="2703"/>
                </a:lnTo>
                <a:lnTo>
                  <a:pt x="414" y="2769"/>
                </a:lnTo>
                <a:lnTo>
                  <a:pt x="399" y="2817"/>
                </a:lnTo>
                <a:lnTo>
                  <a:pt x="351" y="2808"/>
                </a:lnTo>
                <a:lnTo>
                  <a:pt x="315" y="2691"/>
                </a:lnTo>
                <a:lnTo>
                  <a:pt x="297" y="2604"/>
                </a:lnTo>
                <a:lnTo>
                  <a:pt x="267" y="2490"/>
                </a:lnTo>
                <a:lnTo>
                  <a:pt x="245" y="2482"/>
                </a:lnTo>
                <a:lnTo>
                  <a:pt x="240" y="2481"/>
                </a:lnTo>
                <a:lnTo>
                  <a:pt x="270" y="2607"/>
                </a:lnTo>
                <a:lnTo>
                  <a:pt x="296" y="2733"/>
                </a:lnTo>
                <a:lnTo>
                  <a:pt x="216" y="2457"/>
                </a:lnTo>
                <a:lnTo>
                  <a:pt x="199" y="2344"/>
                </a:lnTo>
                <a:lnTo>
                  <a:pt x="167" y="2185"/>
                </a:lnTo>
                <a:lnTo>
                  <a:pt x="116" y="2008"/>
                </a:lnTo>
                <a:lnTo>
                  <a:pt x="84" y="1888"/>
                </a:lnTo>
                <a:lnTo>
                  <a:pt x="84" y="1796"/>
                </a:lnTo>
                <a:lnTo>
                  <a:pt x="128" y="1768"/>
                </a:lnTo>
                <a:lnTo>
                  <a:pt x="142" y="1717"/>
                </a:lnTo>
                <a:lnTo>
                  <a:pt x="97" y="1596"/>
                </a:lnTo>
                <a:lnTo>
                  <a:pt x="65" y="1523"/>
                </a:lnTo>
                <a:lnTo>
                  <a:pt x="45" y="1454"/>
                </a:lnTo>
                <a:lnTo>
                  <a:pt x="33" y="1404"/>
                </a:lnTo>
                <a:lnTo>
                  <a:pt x="0" y="1351"/>
                </a:lnTo>
                <a:lnTo>
                  <a:pt x="6" y="1174"/>
                </a:lnTo>
                <a:lnTo>
                  <a:pt x="65" y="912"/>
                </a:lnTo>
                <a:lnTo>
                  <a:pt x="116" y="638"/>
                </a:lnTo>
                <a:lnTo>
                  <a:pt x="161" y="507"/>
                </a:lnTo>
                <a:lnTo>
                  <a:pt x="195" y="441"/>
                </a:lnTo>
                <a:lnTo>
                  <a:pt x="255" y="252"/>
                </a:lnTo>
                <a:lnTo>
                  <a:pt x="306" y="99"/>
                </a:lnTo>
                <a:lnTo>
                  <a:pt x="354" y="0"/>
                </a:lnTo>
                <a:lnTo>
                  <a:pt x="243" y="318"/>
                </a:lnTo>
                <a:lnTo>
                  <a:pt x="234" y="375"/>
                </a:lnTo>
                <a:lnTo>
                  <a:pt x="246" y="369"/>
                </a:lnTo>
                <a:lnTo>
                  <a:pt x="276" y="324"/>
                </a:lnTo>
                <a:lnTo>
                  <a:pt x="336" y="159"/>
                </a:lnTo>
                <a:lnTo>
                  <a:pt x="393" y="54"/>
                </a:lnTo>
                <a:lnTo>
                  <a:pt x="423" y="12"/>
                </a:lnTo>
                <a:lnTo>
                  <a:pt x="465" y="12"/>
                </a:lnTo>
                <a:close/>
              </a:path>
            </a:pathLst>
          </a:custGeom>
          <a:gradFill rotWithShape="1">
            <a:gsLst>
              <a:gs pos="0">
                <a:srgbClr val="00FFFF">
                  <a:gamma/>
                  <a:shade val="65882"/>
                  <a:invGamma/>
                </a:srgbClr>
              </a:gs>
              <a:gs pos="50000">
                <a:srgbClr val="00FFFF"/>
              </a:gs>
              <a:gs pos="100000">
                <a:srgbClr val="00FFFF">
                  <a:gamma/>
                  <a:shade val="65882"/>
                  <a:invGamma/>
                </a:srgbClr>
              </a:gs>
            </a:gsLst>
            <a:lin ang="5400000" scaled="1"/>
          </a:gradFill>
          <a:ln w="6350" cap="flat" cmpd="sng">
            <a:solidFill>
              <a:srgbClr val="000000"/>
            </a:solidFill>
            <a:prstDash val="solid"/>
            <a:round/>
            <a:headEnd/>
            <a:tailEnd/>
          </a:ln>
          <a:effectLst/>
        </p:spPr>
        <p:txBody>
          <a:bodyPr/>
          <a:lstStyle/>
          <a:p>
            <a:endParaRPr lang="en-GB" dirty="0"/>
          </a:p>
        </p:txBody>
      </p:sp>
      <p:sp>
        <p:nvSpPr>
          <p:cNvPr id="20" name="Oval 281"/>
          <p:cNvSpPr>
            <a:spLocks noChangeArrowheads="1"/>
          </p:cNvSpPr>
          <p:nvPr/>
        </p:nvSpPr>
        <p:spPr bwMode="auto">
          <a:xfrm flipH="1">
            <a:off x="6477000" y="4477072"/>
            <a:ext cx="28575" cy="22225"/>
          </a:xfrm>
          <a:prstGeom prst="ellipse">
            <a:avLst/>
          </a:prstGeom>
          <a:solidFill>
            <a:srgbClr val="FFFFFF"/>
          </a:solidFill>
          <a:ln w="6350">
            <a:solidFill>
              <a:srgbClr val="000000"/>
            </a:solidFill>
            <a:round/>
            <a:headEnd/>
            <a:tailEnd/>
          </a:ln>
          <a:effectLst/>
        </p:spPr>
        <p:txBody>
          <a:bodyPr/>
          <a:lstStyle/>
          <a:p>
            <a:endParaRPr lang="en-GB" dirty="0"/>
          </a:p>
        </p:txBody>
      </p:sp>
      <p:sp>
        <p:nvSpPr>
          <p:cNvPr id="21" name="AutoShape 282"/>
          <p:cNvSpPr>
            <a:spLocks noChangeArrowheads="1"/>
          </p:cNvSpPr>
          <p:nvPr/>
        </p:nvSpPr>
        <p:spPr bwMode="auto">
          <a:xfrm flipH="1">
            <a:off x="6321425" y="5039047"/>
            <a:ext cx="173038" cy="49213"/>
          </a:xfrm>
          <a:prstGeom prst="roundRect">
            <a:avLst>
              <a:gd name="adj" fmla="val 16667"/>
            </a:avLst>
          </a:prstGeom>
          <a:solidFill>
            <a:srgbClr val="C0C0C0"/>
          </a:solidFill>
          <a:ln w="6350">
            <a:solidFill>
              <a:srgbClr val="000000"/>
            </a:solidFill>
            <a:round/>
            <a:headEnd/>
            <a:tailEnd/>
          </a:ln>
          <a:effectLst/>
        </p:spPr>
        <p:txBody>
          <a:bodyPr/>
          <a:lstStyle/>
          <a:p>
            <a:endParaRPr lang="en-GB" dirty="0"/>
          </a:p>
        </p:txBody>
      </p:sp>
      <p:sp>
        <p:nvSpPr>
          <p:cNvPr id="22" name="Freeform 283"/>
          <p:cNvSpPr>
            <a:spLocks/>
          </p:cNvSpPr>
          <p:nvPr/>
        </p:nvSpPr>
        <p:spPr bwMode="auto">
          <a:xfrm flipH="1">
            <a:off x="6326188" y="4559622"/>
            <a:ext cx="314325" cy="4763"/>
          </a:xfrm>
          <a:custGeom>
            <a:avLst/>
            <a:gdLst/>
            <a:ahLst/>
            <a:cxnLst>
              <a:cxn ang="0">
                <a:pos x="0" y="0"/>
              </a:cxn>
              <a:cxn ang="0">
                <a:pos x="61" y="6"/>
              </a:cxn>
              <a:cxn ang="0">
                <a:pos x="318" y="6"/>
              </a:cxn>
            </a:cxnLst>
            <a:rect l="0" t="0" r="r" b="b"/>
            <a:pathLst>
              <a:path w="318" h="6">
                <a:moveTo>
                  <a:pt x="0" y="0"/>
                </a:moveTo>
                <a:lnTo>
                  <a:pt x="61" y="6"/>
                </a:lnTo>
                <a:lnTo>
                  <a:pt x="318" y="6"/>
                </a:lnTo>
              </a:path>
            </a:pathLst>
          </a:custGeom>
          <a:noFill/>
          <a:ln w="6350" cmpd="sng">
            <a:solidFill>
              <a:srgbClr val="000000"/>
            </a:solidFill>
            <a:round/>
            <a:headEnd/>
            <a:tailEnd/>
          </a:ln>
          <a:effectLst/>
        </p:spPr>
        <p:txBody>
          <a:bodyPr/>
          <a:lstStyle/>
          <a:p>
            <a:endParaRPr lang="en-GB" dirty="0"/>
          </a:p>
        </p:txBody>
      </p:sp>
      <p:sp>
        <p:nvSpPr>
          <p:cNvPr id="23" name="Freeform 284"/>
          <p:cNvSpPr>
            <a:spLocks/>
          </p:cNvSpPr>
          <p:nvPr/>
        </p:nvSpPr>
        <p:spPr bwMode="auto">
          <a:xfrm flipH="1">
            <a:off x="6218238" y="4580260"/>
            <a:ext cx="355600" cy="406400"/>
          </a:xfrm>
          <a:custGeom>
            <a:avLst/>
            <a:gdLst/>
            <a:ahLst/>
            <a:cxnLst>
              <a:cxn ang="0">
                <a:pos x="352" y="6"/>
              </a:cxn>
              <a:cxn ang="0">
                <a:pos x="357" y="49"/>
              </a:cxn>
              <a:cxn ang="0">
                <a:pos x="298" y="75"/>
              </a:cxn>
              <a:cxn ang="0">
                <a:pos x="243" y="115"/>
              </a:cxn>
              <a:cxn ang="0">
                <a:pos x="243" y="177"/>
              </a:cxn>
              <a:cxn ang="0">
                <a:pos x="342" y="295"/>
              </a:cxn>
              <a:cxn ang="0">
                <a:pos x="417" y="394"/>
              </a:cxn>
              <a:cxn ang="0">
                <a:pos x="463" y="465"/>
              </a:cxn>
              <a:cxn ang="0">
                <a:pos x="492" y="564"/>
              </a:cxn>
              <a:cxn ang="0">
                <a:pos x="497" y="588"/>
              </a:cxn>
              <a:cxn ang="0">
                <a:pos x="437" y="593"/>
              </a:cxn>
              <a:cxn ang="0">
                <a:pos x="292" y="602"/>
              </a:cxn>
              <a:cxn ang="0">
                <a:pos x="168" y="541"/>
              </a:cxn>
              <a:cxn ang="0">
                <a:pos x="98" y="389"/>
              </a:cxn>
              <a:cxn ang="0">
                <a:pos x="48" y="238"/>
              </a:cxn>
              <a:cxn ang="0">
                <a:pos x="18" y="77"/>
              </a:cxn>
              <a:cxn ang="0">
                <a:pos x="13" y="16"/>
              </a:cxn>
              <a:cxn ang="0">
                <a:pos x="98" y="6"/>
              </a:cxn>
              <a:cxn ang="0">
                <a:pos x="228" y="6"/>
              </a:cxn>
              <a:cxn ang="0">
                <a:pos x="352" y="6"/>
              </a:cxn>
            </a:cxnLst>
            <a:rect l="0" t="0" r="r" b="b"/>
            <a:pathLst>
              <a:path w="505" h="610">
                <a:moveTo>
                  <a:pt x="352" y="6"/>
                </a:moveTo>
                <a:cubicBezTo>
                  <a:pt x="374" y="13"/>
                  <a:pt x="366" y="38"/>
                  <a:pt x="357" y="49"/>
                </a:cubicBezTo>
                <a:cubicBezTo>
                  <a:pt x="348" y="60"/>
                  <a:pt x="317" y="64"/>
                  <a:pt x="298" y="75"/>
                </a:cubicBezTo>
                <a:cubicBezTo>
                  <a:pt x="279" y="86"/>
                  <a:pt x="252" y="98"/>
                  <a:pt x="243" y="115"/>
                </a:cubicBezTo>
                <a:cubicBezTo>
                  <a:pt x="234" y="132"/>
                  <a:pt x="226" y="147"/>
                  <a:pt x="243" y="177"/>
                </a:cubicBezTo>
                <a:cubicBezTo>
                  <a:pt x="259" y="206"/>
                  <a:pt x="314" y="259"/>
                  <a:pt x="342" y="295"/>
                </a:cubicBezTo>
                <a:cubicBezTo>
                  <a:pt x="370" y="331"/>
                  <a:pt x="397" y="366"/>
                  <a:pt x="417" y="394"/>
                </a:cubicBezTo>
                <a:cubicBezTo>
                  <a:pt x="437" y="422"/>
                  <a:pt x="451" y="437"/>
                  <a:pt x="463" y="465"/>
                </a:cubicBezTo>
                <a:cubicBezTo>
                  <a:pt x="475" y="493"/>
                  <a:pt x="486" y="544"/>
                  <a:pt x="492" y="564"/>
                </a:cubicBezTo>
                <a:cubicBezTo>
                  <a:pt x="498" y="584"/>
                  <a:pt x="505" y="583"/>
                  <a:pt x="497" y="588"/>
                </a:cubicBezTo>
                <a:cubicBezTo>
                  <a:pt x="488" y="593"/>
                  <a:pt x="470" y="591"/>
                  <a:pt x="437" y="593"/>
                </a:cubicBezTo>
                <a:cubicBezTo>
                  <a:pt x="404" y="594"/>
                  <a:pt x="337" y="610"/>
                  <a:pt x="292" y="602"/>
                </a:cubicBezTo>
                <a:cubicBezTo>
                  <a:pt x="248" y="594"/>
                  <a:pt x="199" y="575"/>
                  <a:pt x="168" y="541"/>
                </a:cubicBezTo>
                <a:cubicBezTo>
                  <a:pt x="136" y="506"/>
                  <a:pt x="118" y="440"/>
                  <a:pt x="98" y="389"/>
                </a:cubicBezTo>
                <a:cubicBezTo>
                  <a:pt x="78" y="339"/>
                  <a:pt x="61" y="290"/>
                  <a:pt x="48" y="238"/>
                </a:cubicBezTo>
                <a:cubicBezTo>
                  <a:pt x="35" y="186"/>
                  <a:pt x="23" y="113"/>
                  <a:pt x="18" y="77"/>
                </a:cubicBezTo>
                <a:cubicBezTo>
                  <a:pt x="13" y="41"/>
                  <a:pt x="0" y="27"/>
                  <a:pt x="13" y="16"/>
                </a:cubicBezTo>
                <a:cubicBezTo>
                  <a:pt x="27" y="5"/>
                  <a:pt x="63" y="8"/>
                  <a:pt x="98" y="6"/>
                </a:cubicBezTo>
                <a:cubicBezTo>
                  <a:pt x="133" y="5"/>
                  <a:pt x="186" y="6"/>
                  <a:pt x="228" y="6"/>
                </a:cubicBezTo>
                <a:cubicBezTo>
                  <a:pt x="269" y="6"/>
                  <a:pt x="331" y="0"/>
                  <a:pt x="352" y="6"/>
                </a:cubicBezTo>
                <a:close/>
              </a:path>
            </a:pathLst>
          </a:custGeom>
          <a:gradFill rotWithShape="1">
            <a:gsLst>
              <a:gs pos="0">
                <a:srgbClr val="D9C09B">
                  <a:gamma/>
                  <a:shade val="76078"/>
                  <a:invGamma/>
                </a:srgbClr>
              </a:gs>
              <a:gs pos="50000">
                <a:srgbClr val="D9C09B"/>
              </a:gs>
              <a:gs pos="100000">
                <a:srgbClr val="D9C09B">
                  <a:gamma/>
                  <a:shade val="76078"/>
                  <a:invGamma/>
                </a:srgbClr>
              </a:gs>
            </a:gsLst>
            <a:lin ang="0" scaled="1"/>
          </a:gradFill>
          <a:ln w="6350" cmpd="sng">
            <a:solidFill>
              <a:srgbClr val="000000"/>
            </a:solidFill>
            <a:round/>
            <a:headEnd/>
            <a:tailEnd/>
          </a:ln>
        </p:spPr>
        <p:txBody>
          <a:bodyPr/>
          <a:lstStyle/>
          <a:p>
            <a:endParaRPr lang="en-GB" dirty="0"/>
          </a:p>
        </p:txBody>
      </p:sp>
      <p:sp>
        <p:nvSpPr>
          <p:cNvPr id="24" name="Freeform 285"/>
          <p:cNvSpPr>
            <a:spLocks/>
          </p:cNvSpPr>
          <p:nvPr/>
        </p:nvSpPr>
        <p:spPr bwMode="auto">
          <a:xfrm flipH="1">
            <a:off x="6391275" y="4627885"/>
            <a:ext cx="49213" cy="119063"/>
          </a:xfrm>
          <a:custGeom>
            <a:avLst/>
            <a:gdLst/>
            <a:ahLst/>
            <a:cxnLst>
              <a:cxn ang="0">
                <a:pos x="65" y="0"/>
              </a:cxn>
              <a:cxn ang="0">
                <a:pos x="9" y="34"/>
              </a:cxn>
              <a:cxn ang="0">
                <a:pos x="13" y="94"/>
              </a:cxn>
              <a:cxn ang="0">
                <a:pos x="58" y="154"/>
              </a:cxn>
              <a:cxn ang="0">
                <a:pos x="69" y="176"/>
              </a:cxn>
            </a:cxnLst>
            <a:rect l="0" t="0" r="r" b="b"/>
            <a:pathLst>
              <a:path w="69" h="176">
                <a:moveTo>
                  <a:pt x="65" y="0"/>
                </a:moveTo>
                <a:cubicBezTo>
                  <a:pt x="41" y="9"/>
                  <a:pt x="18" y="18"/>
                  <a:pt x="9" y="34"/>
                </a:cubicBezTo>
                <a:cubicBezTo>
                  <a:pt x="0" y="50"/>
                  <a:pt x="5" y="74"/>
                  <a:pt x="13" y="94"/>
                </a:cubicBezTo>
                <a:cubicBezTo>
                  <a:pt x="21" y="114"/>
                  <a:pt x="49" y="140"/>
                  <a:pt x="58" y="154"/>
                </a:cubicBezTo>
                <a:cubicBezTo>
                  <a:pt x="67" y="168"/>
                  <a:pt x="68" y="172"/>
                  <a:pt x="69" y="176"/>
                </a:cubicBezTo>
              </a:path>
            </a:pathLst>
          </a:custGeom>
          <a:noFill/>
          <a:ln w="6350" cmpd="sng">
            <a:solidFill>
              <a:srgbClr val="000000"/>
            </a:solidFill>
            <a:round/>
            <a:headEnd/>
            <a:tailEnd/>
          </a:ln>
        </p:spPr>
        <p:txBody>
          <a:bodyPr/>
          <a:lstStyle/>
          <a:p>
            <a:endParaRPr lang="en-GB" dirty="0"/>
          </a:p>
        </p:txBody>
      </p:sp>
      <p:sp>
        <p:nvSpPr>
          <p:cNvPr id="25" name="Freeform 286"/>
          <p:cNvSpPr>
            <a:spLocks/>
          </p:cNvSpPr>
          <p:nvPr/>
        </p:nvSpPr>
        <p:spPr bwMode="auto">
          <a:xfrm flipH="1">
            <a:off x="6362700" y="3937322"/>
            <a:ext cx="123825" cy="79375"/>
          </a:xfrm>
          <a:custGeom>
            <a:avLst/>
            <a:gdLst/>
            <a:ahLst/>
            <a:cxnLst>
              <a:cxn ang="0">
                <a:pos x="122" y="3"/>
              </a:cxn>
              <a:cxn ang="0">
                <a:pos x="46" y="13"/>
              </a:cxn>
              <a:cxn ang="0">
                <a:pos x="4" y="46"/>
              </a:cxn>
              <a:cxn ang="0">
                <a:pos x="20" y="107"/>
              </a:cxn>
              <a:cxn ang="0">
                <a:pos x="54" y="141"/>
              </a:cxn>
              <a:cxn ang="0">
                <a:pos x="133" y="153"/>
              </a:cxn>
              <a:cxn ang="0">
                <a:pos x="204" y="92"/>
              </a:cxn>
              <a:cxn ang="0">
                <a:pos x="181" y="32"/>
              </a:cxn>
              <a:cxn ang="0">
                <a:pos x="122" y="3"/>
              </a:cxn>
            </a:cxnLst>
            <a:rect l="0" t="0" r="r" b="b"/>
            <a:pathLst>
              <a:path w="212" h="161">
                <a:moveTo>
                  <a:pt x="122" y="3"/>
                </a:moveTo>
                <a:cubicBezTo>
                  <a:pt x="100" y="0"/>
                  <a:pt x="66" y="6"/>
                  <a:pt x="46" y="13"/>
                </a:cubicBezTo>
                <a:cubicBezTo>
                  <a:pt x="26" y="20"/>
                  <a:pt x="8" y="30"/>
                  <a:pt x="4" y="46"/>
                </a:cubicBezTo>
                <a:cubicBezTo>
                  <a:pt x="0" y="62"/>
                  <a:pt x="12" y="91"/>
                  <a:pt x="20" y="107"/>
                </a:cubicBezTo>
                <a:cubicBezTo>
                  <a:pt x="28" y="123"/>
                  <a:pt x="35" y="133"/>
                  <a:pt x="54" y="141"/>
                </a:cubicBezTo>
                <a:cubicBezTo>
                  <a:pt x="73" y="149"/>
                  <a:pt x="108" y="161"/>
                  <a:pt x="133" y="153"/>
                </a:cubicBezTo>
                <a:cubicBezTo>
                  <a:pt x="158" y="145"/>
                  <a:pt x="196" y="112"/>
                  <a:pt x="204" y="92"/>
                </a:cubicBezTo>
                <a:cubicBezTo>
                  <a:pt x="212" y="72"/>
                  <a:pt x="195" y="47"/>
                  <a:pt x="181" y="32"/>
                </a:cubicBezTo>
                <a:cubicBezTo>
                  <a:pt x="167" y="17"/>
                  <a:pt x="143" y="5"/>
                  <a:pt x="122" y="3"/>
                </a:cubicBezTo>
                <a:close/>
              </a:path>
            </a:pathLst>
          </a:custGeom>
          <a:solidFill>
            <a:srgbClr val="014B7D"/>
          </a:solidFill>
          <a:ln w="3175" cap="flat" cmpd="sng">
            <a:solidFill>
              <a:srgbClr val="000000"/>
            </a:solidFill>
            <a:prstDash val="solid"/>
            <a:round/>
            <a:headEnd/>
            <a:tailEnd/>
          </a:ln>
          <a:effectLst/>
        </p:spPr>
        <p:txBody>
          <a:bodyPr/>
          <a:lstStyle/>
          <a:p>
            <a:endParaRPr lang="en-GB" dirty="0"/>
          </a:p>
        </p:txBody>
      </p:sp>
      <p:sp>
        <p:nvSpPr>
          <p:cNvPr id="26" name="Freeform 287"/>
          <p:cNvSpPr>
            <a:spLocks/>
          </p:cNvSpPr>
          <p:nvPr/>
        </p:nvSpPr>
        <p:spPr bwMode="auto">
          <a:xfrm flipH="1">
            <a:off x="6342063" y="3845247"/>
            <a:ext cx="120650" cy="77788"/>
          </a:xfrm>
          <a:custGeom>
            <a:avLst/>
            <a:gdLst/>
            <a:ahLst/>
            <a:cxnLst>
              <a:cxn ang="0">
                <a:pos x="97" y="4"/>
              </a:cxn>
              <a:cxn ang="0">
                <a:pos x="25" y="12"/>
              </a:cxn>
              <a:cxn ang="0">
                <a:pos x="6" y="77"/>
              </a:cxn>
              <a:cxn ang="0">
                <a:pos x="61" y="109"/>
              </a:cxn>
              <a:cxn ang="0">
                <a:pos x="113" y="115"/>
              </a:cxn>
              <a:cxn ang="0">
                <a:pos x="145" y="99"/>
              </a:cxn>
              <a:cxn ang="0">
                <a:pos x="164" y="67"/>
              </a:cxn>
              <a:cxn ang="0">
                <a:pos x="158" y="33"/>
              </a:cxn>
              <a:cxn ang="0">
                <a:pos x="97" y="4"/>
              </a:cxn>
            </a:cxnLst>
            <a:rect l="0" t="0" r="r" b="b"/>
            <a:pathLst>
              <a:path w="169" h="117">
                <a:moveTo>
                  <a:pt x="97" y="4"/>
                </a:moveTo>
                <a:cubicBezTo>
                  <a:pt x="81" y="1"/>
                  <a:pt x="40" y="0"/>
                  <a:pt x="25" y="12"/>
                </a:cubicBezTo>
                <a:cubicBezTo>
                  <a:pt x="9" y="24"/>
                  <a:pt x="0" y="61"/>
                  <a:pt x="6" y="77"/>
                </a:cubicBezTo>
                <a:cubicBezTo>
                  <a:pt x="12" y="93"/>
                  <a:pt x="43" y="103"/>
                  <a:pt x="61" y="109"/>
                </a:cubicBezTo>
                <a:cubicBezTo>
                  <a:pt x="79" y="115"/>
                  <a:pt x="99" y="117"/>
                  <a:pt x="113" y="115"/>
                </a:cubicBezTo>
                <a:cubicBezTo>
                  <a:pt x="128" y="114"/>
                  <a:pt x="136" y="107"/>
                  <a:pt x="145" y="99"/>
                </a:cubicBezTo>
                <a:cubicBezTo>
                  <a:pt x="154" y="91"/>
                  <a:pt x="162" y="78"/>
                  <a:pt x="164" y="67"/>
                </a:cubicBezTo>
                <a:cubicBezTo>
                  <a:pt x="166" y="56"/>
                  <a:pt x="169" y="43"/>
                  <a:pt x="158" y="33"/>
                </a:cubicBezTo>
                <a:cubicBezTo>
                  <a:pt x="147" y="23"/>
                  <a:pt x="110" y="10"/>
                  <a:pt x="97" y="4"/>
                </a:cubicBezTo>
                <a:close/>
              </a:path>
            </a:pathLst>
          </a:custGeom>
          <a:solidFill>
            <a:srgbClr val="014B7D"/>
          </a:solidFill>
          <a:ln w="3175" cap="flat" cmpd="sng">
            <a:solidFill>
              <a:srgbClr val="000000"/>
            </a:solidFill>
            <a:prstDash val="solid"/>
            <a:round/>
            <a:headEnd/>
            <a:tailEnd/>
          </a:ln>
          <a:effectLst/>
        </p:spPr>
        <p:txBody>
          <a:bodyPr/>
          <a:lstStyle/>
          <a:p>
            <a:endParaRPr lang="en-GB" dirty="0"/>
          </a:p>
        </p:txBody>
      </p:sp>
      <p:sp>
        <p:nvSpPr>
          <p:cNvPr id="27" name="Freeform 288"/>
          <p:cNvSpPr>
            <a:spLocks/>
          </p:cNvSpPr>
          <p:nvPr/>
        </p:nvSpPr>
        <p:spPr bwMode="auto">
          <a:xfrm flipH="1">
            <a:off x="6323013" y="3761110"/>
            <a:ext cx="95250" cy="71438"/>
          </a:xfrm>
          <a:custGeom>
            <a:avLst/>
            <a:gdLst/>
            <a:ahLst/>
            <a:cxnLst>
              <a:cxn ang="0">
                <a:pos x="102" y="0"/>
              </a:cxn>
              <a:cxn ang="0">
                <a:pos x="16" y="33"/>
              </a:cxn>
              <a:cxn ang="0">
                <a:pos x="6" y="97"/>
              </a:cxn>
              <a:cxn ang="0">
                <a:pos x="41" y="127"/>
              </a:cxn>
              <a:cxn ang="0">
                <a:pos x="84" y="136"/>
              </a:cxn>
              <a:cxn ang="0">
                <a:pos x="125" y="132"/>
              </a:cxn>
              <a:cxn ang="0">
                <a:pos x="156" y="97"/>
              </a:cxn>
              <a:cxn ang="0">
                <a:pos x="155" y="46"/>
              </a:cxn>
              <a:cxn ang="0">
                <a:pos x="146" y="22"/>
              </a:cxn>
              <a:cxn ang="0">
                <a:pos x="102" y="0"/>
              </a:cxn>
            </a:cxnLst>
            <a:rect l="0" t="0" r="r" b="b"/>
            <a:pathLst>
              <a:path w="161" h="138">
                <a:moveTo>
                  <a:pt x="102" y="0"/>
                </a:moveTo>
                <a:cubicBezTo>
                  <a:pt x="82" y="1"/>
                  <a:pt x="32" y="17"/>
                  <a:pt x="16" y="33"/>
                </a:cubicBezTo>
                <a:cubicBezTo>
                  <a:pt x="0" y="49"/>
                  <a:pt x="2" y="81"/>
                  <a:pt x="6" y="97"/>
                </a:cubicBezTo>
                <a:cubicBezTo>
                  <a:pt x="10" y="113"/>
                  <a:pt x="28" y="121"/>
                  <a:pt x="41" y="127"/>
                </a:cubicBezTo>
                <a:cubicBezTo>
                  <a:pt x="54" y="133"/>
                  <a:pt x="70" y="135"/>
                  <a:pt x="84" y="136"/>
                </a:cubicBezTo>
                <a:cubicBezTo>
                  <a:pt x="98" y="137"/>
                  <a:pt x="113" y="138"/>
                  <a:pt x="125" y="132"/>
                </a:cubicBezTo>
                <a:cubicBezTo>
                  <a:pt x="137" y="126"/>
                  <a:pt x="151" y="111"/>
                  <a:pt x="156" y="97"/>
                </a:cubicBezTo>
                <a:cubicBezTo>
                  <a:pt x="161" y="83"/>
                  <a:pt x="157" y="58"/>
                  <a:pt x="155" y="46"/>
                </a:cubicBezTo>
                <a:cubicBezTo>
                  <a:pt x="153" y="34"/>
                  <a:pt x="155" y="30"/>
                  <a:pt x="146" y="22"/>
                </a:cubicBezTo>
                <a:cubicBezTo>
                  <a:pt x="137" y="14"/>
                  <a:pt x="111" y="5"/>
                  <a:pt x="102" y="0"/>
                </a:cubicBezTo>
                <a:close/>
              </a:path>
            </a:pathLst>
          </a:custGeom>
          <a:solidFill>
            <a:srgbClr val="014B7D"/>
          </a:solidFill>
          <a:ln w="3175" cap="flat" cmpd="sng">
            <a:solidFill>
              <a:srgbClr val="000000"/>
            </a:solidFill>
            <a:prstDash val="solid"/>
            <a:round/>
            <a:headEnd/>
            <a:tailEnd/>
          </a:ln>
          <a:effectLst/>
        </p:spPr>
        <p:txBody>
          <a:bodyPr/>
          <a:lstStyle/>
          <a:p>
            <a:endParaRPr lang="en-GB" dirty="0"/>
          </a:p>
        </p:txBody>
      </p:sp>
      <p:sp>
        <p:nvSpPr>
          <p:cNvPr id="28" name="Freeform 289"/>
          <p:cNvSpPr>
            <a:spLocks/>
          </p:cNvSpPr>
          <p:nvPr/>
        </p:nvSpPr>
        <p:spPr bwMode="auto">
          <a:xfrm flipH="1">
            <a:off x="6386513" y="4056385"/>
            <a:ext cx="136525" cy="88900"/>
          </a:xfrm>
          <a:custGeom>
            <a:avLst/>
            <a:gdLst/>
            <a:ahLst/>
            <a:cxnLst>
              <a:cxn ang="0">
                <a:pos x="123" y="0"/>
              </a:cxn>
              <a:cxn ang="0">
                <a:pos x="37" y="43"/>
              </a:cxn>
              <a:cxn ang="0">
                <a:pos x="5" y="118"/>
              </a:cxn>
              <a:cxn ang="0">
                <a:pos x="69" y="161"/>
              </a:cxn>
              <a:cxn ang="0">
                <a:pos x="155" y="172"/>
              </a:cxn>
              <a:cxn ang="0">
                <a:pos x="221" y="136"/>
              </a:cxn>
              <a:cxn ang="0">
                <a:pos x="221" y="84"/>
              </a:cxn>
              <a:cxn ang="0">
                <a:pos x="206" y="42"/>
              </a:cxn>
              <a:cxn ang="0">
                <a:pos x="123" y="0"/>
              </a:cxn>
            </a:cxnLst>
            <a:rect l="0" t="0" r="r" b="b"/>
            <a:pathLst>
              <a:path w="232" h="176">
                <a:moveTo>
                  <a:pt x="123" y="0"/>
                </a:moveTo>
                <a:cubicBezTo>
                  <a:pt x="99" y="0"/>
                  <a:pt x="57" y="23"/>
                  <a:pt x="37" y="43"/>
                </a:cubicBezTo>
                <a:cubicBezTo>
                  <a:pt x="17" y="63"/>
                  <a:pt x="0" y="98"/>
                  <a:pt x="5" y="118"/>
                </a:cubicBezTo>
                <a:cubicBezTo>
                  <a:pt x="10" y="138"/>
                  <a:pt x="44" y="152"/>
                  <a:pt x="69" y="161"/>
                </a:cubicBezTo>
                <a:cubicBezTo>
                  <a:pt x="94" y="170"/>
                  <a:pt x="130" y="176"/>
                  <a:pt x="155" y="172"/>
                </a:cubicBezTo>
                <a:cubicBezTo>
                  <a:pt x="180" y="168"/>
                  <a:pt x="210" y="151"/>
                  <a:pt x="221" y="136"/>
                </a:cubicBezTo>
                <a:cubicBezTo>
                  <a:pt x="232" y="121"/>
                  <a:pt x="223" y="100"/>
                  <a:pt x="221" y="84"/>
                </a:cubicBezTo>
                <a:cubicBezTo>
                  <a:pt x="219" y="68"/>
                  <a:pt x="222" y="56"/>
                  <a:pt x="206" y="42"/>
                </a:cubicBezTo>
                <a:cubicBezTo>
                  <a:pt x="190" y="28"/>
                  <a:pt x="140" y="9"/>
                  <a:pt x="123" y="0"/>
                </a:cubicBezTo>
                <a:close/>
              </a:path>
            </a:pathLst>
          </a:custGeom>
          <a:solidFill>
            <a:srgbClr val="014B7D"/>
          </a:solidFill>
          <a:ln w="3175" cap="flat" cmpd="sng">
            <a:solidFill>
              <a:srgbClr val="000000"/>
            </a:solidFill>
            <a:prstDash val="solid"/>
            <a:round/>
            <a:headEnd/>
            <a:tailEnd/>
          </a:ln>
          <a:effectLst/>
        </p:spPr>
        <p:txBody>
          <a:bodyPr/>
          <a:lstStyle/>
          <a:p>
            <a:endParaRPr lang="en-GB" dirty="0"/>
          </a:p>
        </p:txBody>
      </p:sp>
      <p:sp>
        <p:nvSpPr>
          <p:cNvPr id="29" name="Freeform 290"/>
          <p:cNvSpPr>
            <a:spLocks/>
          </p:cNvSpPr>
          <p:nvPr/>
        </p:nvSpPr>
        <p:spPr bwMode="auto">
          <a:xfrm flipH="1">
            <a:off x="6418263" y="4189735"/>
            <a:ext cx="122238" cy="101600"/>
          </a:xfrm>
          <a:custGeom>
            <a:avLst/>
            <a:gdLst/>
            <a:ahLst/>
            <a:cxnLst>
              <a:cxn ang="0">
                <a:pos x="43" y="0"/>
              </a:cxn>
              <a:cxn ang="0">
                <a:pos x="0" y="54"/>
              </a:cxn>
              <a:cxn ang="0">
                <a:pos x="42" y="146"/>
              </a:cxn>
              <a:cxn ang="0">
                <a:pos x="90" y="187"/>
              </a:cxn>
              <a:cxn ang="0">
                <a:pos x="154" y="198"/>
              </a:cxn>
              <a:cxn ang="0">
                <a:pos x="203" y="165"/>
              </a:cxn>
              <a:cxn ang="0">
                <a:pos x="195" y="75"/>
              </a:cxn>
              <a:cxn ang="0">
                <a:pos x="128" y="41"/>
              </a:cxn>
              <a:cxn ang="0">
                <a:pos x="43" y="0"/>
              </a:cxn>
            </a:cxnLst>
            <a:rect l="0" t="0" r="r" b="b"/>
            <a:pathLst>
              <a:path w="210" h="202">
                <a:moveTo>
                  <a:pt x="43" y="0"/>
                </a:moveTo>
                <a:cubicBezTo>
                  <a:pt x="23" y="2"/>
                  <a:pt x="0" y="30"/>
                  <a:pt x="0" y="54"/>
                </a:cubicBezTo>
                <a:cubicBezTo>
                  <a:pt x="0" y="78"/>
                  <a:pt x="27" y="124"/>
                  <a:pt x="42" y="146"/>
                </a:cubicBezTo>
                <a:cubicBezTo>
                  <a:pt x="57" y="168"/>
                  <a:pt x="71" y="178"/>
                  <a:pt x="90" y="187"/>
                </a:cubicBezTo>
                <a:cubicBezTo>
                  <a:pt x="109" y="196"/>
                  <a:pt x="135" y="202"/>
                  <a:pt x="154" y="198"/>
                </a:cubicBezTo>
                <a:cubicBezTo>
                  <a:pt x="173" y="194"/>
                  <a:pt x="196" y="185"/>
                  <a:pt x="203" y="165"/>
                </a:cubicBezTo>
                <a:cubicBezTo>
                  <a:pt x="210" y="145"/>
                  <a:pt x="207" y="96"/>
                  <a:pt x="195" y="75"/>
                </a:cubicBezTo>
                <a:cubicBezTo>
                  <a:pt x="183" y="54"/>
                  <a:pt x="153" y="53"/>
                  <a:pt x="128" y="41"/>
                </a:cubicBezTo>
                <a:cubicBezTo>
                  <a:pt x="103" y="29"/>
                  <a:pt x="61" y="9"/>
                  <a:pt x="43" y="0"/>
                </a:cubicBezTo>
                <a:close/>
              </a:path>
            </a:pathLst>
          </a:custGeom>
          <a:solidFill>
            <a:srgbClr val="014B7D"/>
          </a:solidFill>
          <a:ln w="3175" cap="flat" cmpd="sng">
            <a:solidFill>
              <a:srgbClr val="000000"/>
            </a:solidFill>
            <a:prstDash val="solid"/>
            <a:round/>
            <a:headEnd/>
            <a:tailEnd/>
          </a:ln>
          <a:effectLst/>
        </p:spPr>
        <p:txBody>
          <a:bodyPr/>
          <a:lstStyle/>
          <a:p>
            <a:endParaRPr lang="en-GB" dirty="0"/>
          </a:p>
        </p:txBody>
      </p:sp>
      <p:sp>
        <p:nvSpPr>
          <p:cNvPr id="30" name="Freeform 291"/>
          <p:cNvSpPr>
            <a:spLocks/>
          </p:cNvSpPr>
          <p:nvPr/>
        </p:nvSpPr>
        <p:spPr bwMode="auto">
          <a:xfrm flipH="1">
            <a:off x="6429375" y="4297685"/>
            <a:ext cx="138113" cy="100013"/>
          </a:xfrm>
          <a:custGeom>
            <a:avLst/>
            <a:gdLst/>
            <a:ahLst/>
            <a:cxnLst>
              <a:cxn ang="0">
                <a:pos x="65" y="0"/>
              </a:cxn>
              <a:cxn ang="0">
                <a:pos x="1" y="65"/>
              </a:cxn>
              <a:cxn ang="0">
                <a:pos x="71" y="137"/>
              </a:cxn>
              <a:cxn ang="0">
                <a:pos x="140" y="194"/>
              </a:cxn>
              <a:cxn ang="0">
                <a:pos x="206" y="175"/>
              </a:cxn>
              <a:cxn ang="0">
                <a:pos x="232" y="130"/>
              </a:cxn>
              <a:cxn ang="0">
                <a:pos x="209" y="32"/>
              </a:cxn>
              <a:cxn ang="0">
                <a:pos x="65" y="0"/>
              </a:cxn>
            </a:cxnLst>
            <a:rect l="0" t="0" r="r" b="b"/>
            <a:pathLst>
              <a:path w="237" h="200">
                <a:moveTo>
                  <a:pt x="65" y="0"/>
                </a:moveTo>
                <a:cubicBezTo>
                  <a:pt x="33" y="6"/>
                  <a:pt x="0" y="42"/>
                  <a:pt x="1" y="65"/>
                </a:cubicBezTo>
                <a:cubicBezTo>
                  <a:pt x="2" y="88"/>
                  <a:pt x="48" y="115"/>
                  <a:pt x="71" y="137"/>
                </a:cubicBezTo>
                <a:cubicBezTo>
                  <a:pt x="94" y="159"/>
                  <a:pt x="118" y="188"/>
                  <a:pt x="140" y="194"/>
                </a:cubicBezTo>
                <a:cubicBezTo>
                  <a:pt x="162" y="200"/>
                  <a:pt x="191" y="186"/>
                  <a:pt x="206" y="175"/>
                </a:cubicBezTo>
                <a:cubicBezTo>
                  <a:pt x="221" y="164"/>
                  <a:pt x="232" y="154"/>
                  <a:pt x="232" y="130"/>
                </a:cubicBezTo>
                <a:cubicBezTo>
                  <a:pt x="232" y="106"/>
                  <a:pt x="237" y="54"/>
                  <a:pt x="209" y="32"/>
                </a:cubicBezTo>
                <a:cubicBezTo>
                  <a:pt x="181" y="10"/>
                  <a:pt x="95" y="7"/>
                  <a:pt x="65" y="0"/>
                </a:cubicBezTo>
                <a:close/>
              </a:path>
            </a:pathLst>
          </a:custGeom>
          <a:solidFill>
            <a:srgbClr val="014B7D"/>
          </a:solidFill>
          <a:ln w="3175" cap="flat" cmpd="sng">
            <a:solidFill>
              <a:srgbClr val="000000"/>
            </a:solidFill>
            <a:prstDash val="solid"/>
            <a:round/>
            <a:headEnd/>
            <a:tailEnd/>
          </a:ln>
          <a:effectLst/>
        </p:spPr>
        <p:txBody>
          <a:bodyPr/>
          <a:lstStyle/>
          <a:p>
            <a:endParaRPr lang="en-GB" dirty="0"/>
          </a:p>
        </p:txBody>
      </p:sp>
      <p:sp>
        <p:nvSpPr>
          <p:cNvPr id="31" name="Freeform 292"/>
          <p:cNvSpPr>
            <a:spLocks/>
          </p:cNvSpPr>
          <p:nvPr/>
        </p:nvSpPr>
        <p:spPr bwMode="auto">
          <a:xfrm flipH="1">
            <a:off x="6486525" y="4389760"/>
            <a:ext cx="84138" cy="63500"/>
          </a:xfrm>
          <a:custGeom>
            <a:avLst/>
            <a:gdLst/>
            <a:ahLst/>
            <a:cxnLst>
              <a:cxn ang="0">
                <a:pos x="60" y="1"/>
              </a:cxn>
              <a:cxn ang="0">
                <a:pos x="2" y="53"/>
              </a:cxn>
              <a:cxn ang="0">
                <a:pos x="72" y="125"/>
              </a:cxn>
              <a:cxn ang="0">
                <a:pos x="135" y="76"/>
              </a:cxn>
              <a:cxn ang="0">
                <a:pos x="131" y="46"/>
              </a:cxn>
              <a:cxn ang="0">
                <a:pos x="60" y="1"/>
              </a:cxn>
            </a:cxnLst>
            <a:rect l="0" t="0" r="r" b="b"/>
            <a:pathLst>
              <a:path w="145" h="129">
                <a:moveTo>
                  <a:pt x="60" y="1"/>
                </a:moveTo>
                <a:cubicBezTo>
                  <a:pt x="39" y="2"/>
                  <a:pt x="0" y="32"/>
                  <a:pt x="2" y="53"/>
                </a:cubicBezTo>
                <a:cubicBezTo>
                  <a:pt x="4" y="74"/>
                  <a:pt x="50" y="121"/>
                  <a:pt x="72" y="125"/>
                </a:cubicBezTo>
                <a:cubicBezTo>
                  <a:pt x="94" y="129"/>
                  <a:pt x="125" y="89"/>
                  <a:pt x="135" y="76"/>
                </a:cubicBezTo>
                <a:cubicBezTo>
                  <a:pt x="145" y="63"/>
                  <a:pt x="143" y="58"/>
                  <a:pt x="131" y="46"/>
                </a:cubicBezTo>
                <a:cubicBezTo>
                  <a:pt x="119" y="34"/>
                  <a:pt x="81" y="0"/>
                  <a:pt x="60" y="1"/>
                </a:cubicBezTo>
                <a:close/>
              </a:path>
            </a:pathLst>
          </a:custGeom>
          <a:solidFill>
            <a:srgbClr val="014B7D"/>
          </a:solidFill>
          <a:ln w="3175" cap="flat" cmpd="sng">
            <a:solidFill>
              <a:srgbClr val="000000"/>
            </a:solidFill>
            <a:prstDash val="solid"/>
            <a:round/>
            <a:headEnd/>
            <a:tailEnd/>
          </a:ln>
          <a:effectLst/>
        </p:spPr>
        <p:txBody>
          <a:bodyPr/>
          <a:lstStyle/>
          <a:p>
            <a:endParaRPr lang="en-GB" dirty="0"/>
          </a:p>
        </p:txBody>
      </p:sp>
      <p:sp>
        <p:nvSpPr>
          <p:cNvPr id="32" name="Freeform 293"/>
          <p:cNvSpPr>
            <a:spLocks/>
          </p:cNvSpPr>
          <p:nvPr/>
        </p:nvSpPr>
        <p:spPr bwMode="auto">
          <a:xfrm flipH="1">
            <a:off x="6400800" y="5099372"/>
            <a:ext cx="80963" cy="55563"/>
          </a:xfrm>
          <a:custGeom>
            <a:avLst/>
            <a:gdLst/>
            <a:ahLst/>
            <a:cxnLst>
              <a:cxn ang="0">
                <a:pos x="111" y="6"/>
              </a:cxn>
              <a:cxn ang="0">
                <a:pos x="55" y="6"/>
              </a:cxn>
              <a:cxn ang="0">
                <a:pos x="6" y="41"/>
              </a:cxn>
              <a:cxn ang="0">
                <a:pos x="16" y="100"/>
              </a:cxn>
              <a:cxn ang="0">
                <a:pos x="76" y="100"/>
              </a:cxn>
              <a:cxn ang="0">
                <a:pos x="128" y="74"/>
              </a:cxn>
              <a:cxn ang="0">
                <a:pos x="121" y="10"/>
              </a:cxn>
            </a:cxnLst>
            <a:rect l="0" t="0" r="r" b="b"/>
            <a:pathLst>
              <a:path w="135" h="110">
                <a:moveTo>
                  <a:pt x="111" y="6"/>
                </a:moveTo>
                <a:cubicBezTo>
                  <a:pt x="102" y="6"/>
                  <a:pt x="72" y="0"/>
                  <a:pt x="55" y="6"/>
                </a:cubicBezTo>
                <a:cubicBezTo>
                  <a:pt x="38" y="12"/>
                  <a:pt x="12" y="25"/>
                  <a:pt x="6" y="41"/>
                </a:cubicBezTo>
                <a:cubicBezTo>
                  <a:pt x="0" y="57"/>
                  <a:pt x="4" y="90"/>
                  <a:pt x="16" y="100"/>
                </a:cubicBezTo>
                <a:cubicBezTo>
                  <a:pt x="28" y="110"/>
                  <a:pt x="57" y="104"/>
                  <a:pt x="76" y="100"/>
                </a:cubicBezTo>
                <a:cubicBezTo>
                  <a:pt x="95" y="96"/>
                  <a:pt x="121" y="89"/>
                  <a:pt x="128" y="74"/>
                </a:cubicBezTo>
                <a:cubicBezTo>
                  <a:pt x="135" y="59"/>
                  <a:pt x="122" y="23"/>
                  <a:pt x="121" y="10"/>
                </a:cubicBezTo>
              </a:path>
            </a:pathLst>
          </a:custGeom>
          <a:solidFill>
            <a:srgbClr val="0168AC"/>
          </a:solidFill>
          <a:ln w="3175" cap="flat" cmpd="sng">
            <a:solidFill>
              <a:srgbClr val="000000"/>
            </a:solidFill>
            <a:prstDash val="solid"/>
            <a:round/>
            <a:headEnd/>
            <a:tailEnd/>
          </a:ln>
          <a:effectLst/>
        </p:spPr>
        <p:txBody>
          <a:bodyPr/>
          <a:lstStyle/>
          <a:p>
            <a:endParaRPr lang="en-GB" dirty="0"/>
          </a:p>
        </p:txBody>
      </p:sp>
      <p:sp>
        <p:nvSpPr>
          <p:cNvPr id="33" name="Freeform 294"/>
          <p:cNvSpPr>
            <a:spLocks/>
          </p:cNvSpPr>
          <p:nvPr/>
        </p:nvSpPr>
        <p:spPr bwMode="auto">
          <a:xfrm flipH="1">
            <a:off x="6356350" y="5158110"/>
            <a:ext cx="112713" cy="82550"/>
          </a:xfrm>
          <a:custGeom>
            <a:avLst/>
            <a:gdLst/>
            <a:ahLst/>
            <a:cxnLst>
              <a:cxn ang="0">
                <a:pos x="165" y="9"/>
              </a:cxn>
              <a:cxn ang="0">
                <a:pos x="99" y="16"/>
              </a:cxn>
              <a:cxn ang="0">
                <a:pos x="42" y="39"/>
              </a:cxn>
              <a:cxn ang="0">
                <a:pos x="9" y="136"/>
              </a:cxn>
              <a:cxn ang="0">
                <a:pos x="95" y="162"/>
              </a:cxn>
              <a:cxn ang="0">
                <a:pos x="166" y="125"/>
              </a:cxn>
              <a:cxn ang="0">
                <a:pos x="192" y="69"/>
              </a:cxn>
              <a:cxn ang="0">
                <a:pos x="165" y="9"/>
              </a:cxn>
            </a:cxnLst>
            <a:rect l="0" t="0" r="r" b="b"/>
            <a:pathLst>
              <a:path w="192" h="164">
                <a:moveTo>
                  <a:pt x="165" y="9"/>
                </a:moveTo>
                <a:cubicBezTo>
                  <a:pt x="150" y="0"/>
                  <a:pt x="119" y="11"/>
                  <a:pt x="99" y="16"/>
                </a:cubicBezTo>
                <a:cubicBezTo>
                  <a:pt x="79" y="21"/>
                  <a:pt x="57" y="19"/>
                  <a:pt x="42" y="39"/>
                </a:cubicBezTo>
                <a:cubicBezTo>
                  <a:pt x="27" y="59"/>
                  <a:pt x="0" y="116"/>
                  <a:pt x="9" y="136"/>
                </a:cubicBezTo>
                <a:cubicBezTo>
                  <a:pt x="18" y="156"/>
                  <a:pt x="69" y="164"/>
                  <a:pt x="95" y="162"/>
                </a:cubicBezTo>
                <a:cubicBezTo>
                  <a:pt x="121" y="160"/>
                  <a:pt x="150" y="141"/>
                  <a:pt x="166" y="125"/>
                </a:cubicBezTo>
                <a:cubicBezTo>
                  <a:pt x="182" y="109"/>
                  <a:pt x="192" y="88"/>
                  <a:pt x="192" y="69"/>
                </a:cubicBezTo>
                <a:cubicBezTo>
                  <a:pt x="192" y="50"/>
                  <a:pt x="180" y="18"/>
                  <a:pt x="165" y="9"/>
                </a:cubicBezTo>
                <a:close/>
              </a:path>
            </a:pathLst>
          </a:custGeom>
          <a:solidFill>
            <a:srgbClr val="0168AC"/>
          </a:solidFill>
          <a:ln w="3175" cap="flat" cmpd="sng">
            <a:solidFill>
              <a:srgbClr val="000000"/>
            </a:solidFill>
            <a:prstDash val="solid"/>
            <a:round/>
            <a:headEnd/>
            <a:tailEnd/>
          </a:ln>
          <a:effectLst/>
        </p:spPr>
        <p:txBody>
          <a:bodyPr/>
          <a:lstStyle/>
          <a:p>
            <a:endParaRPr lang="en-GB" dirty="0"/>
          </a:p>
        </p:txBody>
      </p:sp>
      <p:sp>
        <p:nvSpPr>
          <p:cNvPr id="34" name="Freeform 295"/>
          <p:cNvSpPr>
            <a:spLocks/>
          </p:cNvSpPr>
          <p:nvPr/>
        </p:nvSpPr>
        <p:spPr bwMode="auto">
          <a:xfrm flipH="1">
            <a:off x="6351588" y="5254947"/>
            <a:ext cx="106363" cy="77788"/>
          </a:xfrm>
          <a:custGeom>
            <a:avLst/>
            <a:gdLst/>
            <a:ahLst/>
            <a:cxnLst>
              <a:cxn ang="0">
                <a:pos x="38" y="38"/>
              </a:cxn>
              <a:cxn ang="0">
                <a:pos x="5" y="111"/>
              </a:cxn>
              <a:cxn ang="0">
                <a:pos x="70" y="154"/>
              </a:cxn>
              <a:cxn ang="0">
                <a:pos x="162" y="113"/>
              </a:cxn>
              <a:cxn ang="0">
                <a:pos x="177" y="36"/>
              </a:cxn>
              <a:cxn ang="0">
                <a:pos x="147" y="4"/>
              </a:cxn>
              <a:cxn ang="0">
                <a:pos x="98" y="12"/>
              </a:cxn>
              <a:cxn ang="0">
                <a:pos x="38" y="38"/>
              </a:cxn>
            </a:cxnLst>
            <a:rect l="0" t="0" r="r" b="b"/>
            <a:pathLst>
              <a:path w="180" h="154">
                <a:moveTo>
                  <a:pt x="38" y="38"/>
                </a:moveTo>
                <a:cubicBezTo>
                  <a:pt x="23" y="54"/>
                  <a:pt x="0" y="92"/>
                  <a:pt x="5" y="111"/>
                </a:cubicBezTo>
                <a:cubicBezTo>
                  <a:pt x="10" y="130"/>
                  <a:pt x="44" y="154"/>
                  <a:pt x="70" y="154"/>
                </a:cubicBezTo>
                <a:cubicBezTo>
                  <a:pt x="96" y="154"/>
                  <a:pt x="144" y="133"/>
                  <a:pt x="162" y="113"/>
                </a:cubicBezTo>
                <a:cubicBezTo>
                  <a:pt x="180" y="93"/>
                  <a:pt x="179" y="54"/>
                  <a:pt x="177" y="36"/>
                </a:cubicBezTo>
                <a:cubicBezTo>
                  <a:pt x="175" y="18"/>
                  <a:pt x="160" y="8"/>
                  <a:pt x="147" y="4"/>
                </a:cubicBezTo>
                <a:cubicBezTo>
                  <a:pt x="134" y="0"/>
                  <a:pt x="116" y="6"/>
                  <a:pt x="98" y="12"/>
                </a:cubicBezTo>
                <a:cubicBezTo>
                  <a:pt x="80" y="18"/>
                  <a:pt x="53" y="22"/>
                  <a:pt x="38" y="38"/>
                </a:cubicBezTo>
                <a:close/>
              </a:path>
            </a:pathLst>
          </a:custGeom>
          <a:solidFill>
            <a:srgbClr val="0168AC"/>
          </a:solidFill>
          <a:ln w="3175" cap="flat" cmpd="sng">
            <a:solidFill>
              <a:srgbClr val="000000"/>
            </a:solidFill>
            <a:prstDash val="solid"/>
            <a:round/>
            <a:headEnd/>
            <a:tailEnd/>
          </a:ln>
          <a:effectLst/>
        </p:spPr>
        <p:txBody>
          <a:bodyPr/>
          <a:lstStyle/>
          <a:p>
            <a:endParaRPr lang="en-GB" dirty="0"/>
          </a:p>
        </p:txBody>
      </p:sp>
      <p:sp>
        <p:nvSpPr>
          <p:cNvPr id="35" name="Freeform 296"/>
          <p:cNvSpPr>
            <a:spLocks/>
          </p:cNvSpPr>
          <p:nvPr/>
        </p:nvSpPr>
        <p:spPr bwMode="auto">
          <a:xfrm flipH="1">
            <a:off x="6342063" y="5343847"/>
            <a:ext cx="73025" cy="65088"/>
          </a:xfrm>
          <a:custGeom>
            <a:avLst/>
            <a:gdLst/>
            <a:ahLst/>
            <a:cxnLst>
              <a:cxn ang="0">
                <a:pos x="50" y="4"/>
              </a:cxn>
              <a:cxn ang="0">
                <a:pos x="16" y="4"/>
              </a:cxn>
              <a:cxn ang="0">
                <a:pos x="0" y="27"/>
              </a:cxn>
              <a:cxn ang="0">
                <a:pos x="16" y="58"/>
              </a:cxn>
              <a:cxn ang="0">
                <a:pos x="55" y="47"/>
              </a:cxn>
              <a:cxn ang="0">
                <a:pos x="55" y="10"/>
              </a:cxn>
            </a:cxnLst>
            <a:rect l="0" t="0" r="r" b="b"/>
            <a:pathLst>
              <a:path w="62" h="61">
                <a:moveTo>
                  <a:pt x="50" y="4"/>
                </a:moveTo>
                <a:cubicBezTo>
                  <a:pt x="45" y="4"/>
                  <a:pt x="25" y="0"/>
                  <a:pt x="16" y="4"/>
                </a:cubicBezTo>
                <a:cubicBezTo>
                  <a:pt x="8" y="8"/>
                  <a:pt x="0" y="18"/>
                  <a:pt x="0" y="27"/>
                </a:cubicBezTo>
                <a:cubicBezTo>
                  <a:pt x="0" y="36"/>
                  <a:pt x="7" y="54"/>
                  <a:pt x="16" y="58"/>
                </a:cubicBezTo>
                <a:cubicBezTo>
                  <a:pt x="25" y="61"/>
                  <a:pt x="48" y="55"/>
                  <a:pt x="55" y="47"/>
                </a:cubicBezTo>
                <a:cubicBezTo>
                  <a:pt x="62" y="39"/>
                  <a:pt x="55" y="18"/>
                  <a:pt x="55" y="10"/>
                </a:cubicBezTo>
              </a:path>
            </a:pathLst>
          </a:custGeom>
          <a:solidFill>
            <a:srgbClr val="0168AC"/>
          </a:solidFill>
          <a:ln w="3175" cap="flat" cmpd="sng">
            <a:solidFill>
              <a:srgbClr val="000000"/>
            </a:solidFill>
            <a:prstDash val="solid"/>
            <a:round/>
            <a:headEnd/>
            <a:tailEnd/>
          </a:ln>
          <a:effectLst/>
        </p:spPr>
        <p:txBody>
          <a:bodyPr/>
          <a:lstStyle/>
          <a:p>
            <a:endParaRPr lang="en-GB" dirty="0"/>
          </a:p>
        </p:txBody>
      </p:sp>
      <p:sp>
        <p:nvSpPr>
          <p:cNvPr id="36" name="Freeform 297"/>
          <p:cNvSpPr>
            <a:spLocks/>
          </p:cNvSpPr>
          <p:nvPr/>
        </p:nvSpPr>
        <p:spPr bwMode="auto">
          <a:xfrm flipH="1">
            <a:off x="6311900" y="5421635"/>
            <a:ext cx="98425" cy="76200"/>
          </a:xfrm>
          <a:custGeom>
            <a:avLst/>
            <a:gdLst/>
            <a:ahLst/>
            <a:cxnLst>
              <a:cxn ang="0">
                <a:pos x="123" y="9"/>
              </a:cxn>
              <a:cxn ang="0">
                <a:pos x="25" y="25"/>
              </a:cxn>
              <a:cxn ang="0">
                <a:pos x="3" y="100"/>
              </a:cxn>
              <a:cxn ang="0">
                <a:pos x="41" y="140"/>
              </a:cxn>
              <a:cxn ang="0">
                <a:pos x="100" y="143"/>
              </a:cxn>
              <a:cxn ang="0">
                <a:pos x="161" y="80"/>
              </a:cxn>
              <a:cxn ang="0">
                <a:pos x="123" y="9"/>
              </a:cxn>
            </a:cxnLst>
            <a:rect l="0" t="0" r="r" b="b"/>
            <a:pathLst>
              <a:path w="165" h="153">
                <a:moveTo>
                  <a:pt x="123" y="9"/>
                </a:moveTo>
                <a:cubicBezTo>
                  <a:pt x="100" y="0"/>
                  <a:pt x="45" y="10"/>
                  <a:pt x="25" y="25"/>
                </a:cubicBezTo>
                <a:cubicBezTo>
                  <a:pt x="5" y="40"/>
                  <a:pt x="0" y="81"/>
                  <a:pt x="3" y="100"/>
                </a:cubicBezTo>
                <a:cubicBezTo>
                  <a:pt x="6" y="119"/>
                  <a:pt x="25" y="133"/>
                  <a:pt x="41" y="140"/>
                </a:cubicBezTo>
                <a:cubicBezTo>
                  <a:pt x="57" y="147"/>
                  <a:pt x="80" y="153"/>
                  <a:pt x="100" y="143"/>
                </a:cubicBezTo>
                <a:cubicBezTo>
                  <a:pt x="120" y="133"/>
                  <a:pt x="157" y="102"/>
                  <a:pt x="161" y="80"/>
                </a:cubicBezTo>
                <a:cubicBezTo>
                  <a:pt x="165" y="58"/>
                  <a:pt x="146" y="18"/>
                  <a:pt x="123" y="9"/>
                </a:cubicBezTo>
                <a:close/>
              </a:path>
            </a:pathLst>
          </a:custGeom>
          <a:solidFill>
            <a:srgbClr val="0168AC"/>
          </a:solidFill>
          <a:ln w="3175" cap="flat" cmpd="sng">
            <a:solidFill>
              <a:srgbClr val="000000"/>
            </a:solidFill>
            <a:prstDash val="solid"/>
            <a:round/>
            <a:headEnd/>
            <a:tailEnd/>
          </a:ln>
          <a:effectLst/>
        </p:spPr>
        <p:txBody>
          <a:bodyPr/>
          <a:lstStyle/>
          <a:p>
            <a:endParaRPr lang="en-GB" dirty="0"/>
          </a:p>
        </p:txBody>
      </p:sp>
      <p:sp>
        <p:nvSpPr>
          <p:cNvPr id="37" name="Freeform 298"/>
          <p:cNvSpPr>
            <a:spLocks/>
          </p:cNvSpPr>
          <p:nvPr/>
        </p:nvSpPr>
        <p:spPr bwMode="auto">
          <a:xfrm flipH="1">
            <a:off x="6307138" y="5508947"/>
            <a:ext cx="77788" cy="71438"/>
          </a:xfrm>
          <a:custGeom>
            <a:avLst/>
            <a:gdLst/>
            <a:ahLst/>
            <a:cxnLst>
              <a:cxn ang="0">
                <a:pos x="56" y="0"/>
              </a:cxn>
              <a:cxn ang="0">
                <a:pos x="2" y="65"/>
              </a:cxn>
              <a:cxn ang="0">
                <a:pos x="46" y="134"/>
              </a:cxn>
              <a:cxn ang="0">
                <a:pos x="106" y="115"/>
              </a:cxn>
              <a:cxn ang="0">
                <a:pos x="131" y="54"/>
              </a:cxn>
              <a:cxn ang="0">
                <a:pos x="113" y="21"/>
              </a:cxn>
              <a:cxn ang="0">
                <a:pos x="56" y="0"/>
              </a:cxn>
            </a:cxnLst>
            <a:rect l="0" t="0" r="r" b="b"/>
            <a:pathLst>
              <a:path w="132" h="142">
                <a:moveTo>
                  <a:pt x="56" y="0"/>
                </a:moveTo>
                <a:cubicBezTo>
                  <a:pt x="39" y="7"/>
                  <a:pt x="4" y="43"/>
                  <a:pt x="2" y="65"/>
                </a:cubicBezTo>
                <a:cubicBezTo>
                  <a:pt x="0" y="87"/>
                  <a:pt x="29" y="126"/>
                  <a:pt x="46" y="134"/>
                </a:cubicBezTo>
                <a:cubicBezTo>
                  <a:pt x="63" y="142"/>
                  <a:pt x="92" y="128"/>
                  <a:pt x="106" y="115"/>
                </a:cubicBezTo>
                <a:cubicBezTo>
                  <a:pt x="120" y="102"/>
                  <a:pt x="130" y="70"/>
                  <a:pt x="131" y="54"/>
                </a:cubicBezTo>
                <a:cubicBezTo>
                  <a:pt x="132" y="38"/>
                  <a:pt x="125" y="30"/>
                  <a:pt x="113" y="21"/>
                </a:cubicBezTo>
                <a:cubicBezTo>
                  <a:pt x="101" y="12"/>
                  <a:pt x="68" y="4"/>
                  <a:pt x="56" y="0"/>
                </a:cubicBezTo>
                <a:close/>
              </a:path>
            </a:pathLst>
          </a:custGeom>
          <a:solidFill>
            <a:srgbClr val="0168AC"/>
          </a:solidFill>
          <a:ln w="3175" cap="flat" cmpd="sng">
            <a:solidFill>
              <a:srgbClr val="000000"/>
            </a:solidFill>
            <a:prstDash val="solid"/>
            <a:round/>
            <a:headEnd/>
            <a:tailEnd/>
          </a:ln>
          <a:effectLst/>
        </p:spPr>
        <p:txBody>
          <a:bodyPr/>
          <a:lstStyle/>
          <a:p>
            <a:endParaRPr lang="en-GB" dirty="0"/>
          </a:p>
        </p:txBody>
      </p:sp>
      <p:sp>
        <p:nvSpPr>
          <p:cNvPr id="38" name="AutoShape 299"/>
          <p:cNvSpPr>
            <a:spLocks noChangeArrowheads="1"/>
          </p:cNvSpPr>
          <p:nvPr/>
        </p:nvSpPr>
        <p:spPr bwMode="auto">
          <a:xfrm rot="5400000" flipH="1">
            <a:off x="6519863" y="5067622"/>
            <a:ext cx="71438" cy="20638"/>
          </a:xfrm>
          <a:prstGeom prst="can">
            <a:avLst>
              <a:gd name="adj" fmla="val 25000"/>
            </a:avLst>
          </a:prstGeom>
          <a:gradFill rotWithShape="1">
            <a:gsLst>
              <a:gs pos="0">
                <a:srgbClr val="C0C0C0">
                  <a:gamma/>
                  <a:shade val="76078"/>
                  <a:invGamma/>
                </a:srgbClr>
              </a:gs>
              <a:gs pos="50000">
                <a:srgbClr val="C0C0C0"/>
              </a:gs>
              <a:gs pos="100000">
                <a:srgbClr val="C0C0C0">
                  <a:gamma/>
                  <a:shade val="76078"/>
                  <a:invGamma/>
                </a:srgbClr>
              </a:gs>
            </a:gsLst>
            <a:lin ang="0" scaled="1"/>
          </a:gradFill>
          <a:ln w="3175">
            <a:solidFill>
              <a:srgbClr val="000000"/>
            </a:solidFill>
            <a:round/>
            <a:headEnd/>
            <a:tailEnd/>
          </a:ln>
          <a:effectLst/>
        </p:spPr>
        <p:txBody>
          <a:bodyPr/>
          <a:lstStyle/>
          <a:p>
            <a:endParaRPr lang="en-GB" dirty="0"/>
          </a:p>
        </p:txBody>
      </p:sp>
      <p:sp>
        <p:nvSpPr>
          <p:cNvPr id="39" name="Freeform 300"/>
          <p:cNvSpPr>
            <a:spLocks/>
          </p:cNvSpPr>
          <p:nvPr/>
        </p:nvSpPr>
        <p:spPr bwMode="auto">
          <a:xfrm flipH="1">
            <a:off x="6872288" y="5123185"/>
            <a:ext cx="157163" cy="61913"/>
          </a:xfrm>
          <a:custGeom>
            <a:avLst/>
            <a:gdLst/>
            <a:ahLst/>
            <a:cxnLst>
              <a:cxn ang="0">
                <a:pos x="123" y="0"/>
              </a:cxn>
              <a:cxn ang="0">
                <a:pos x="123" y="57"/>
              </a:cxn>
              <a:cxn ang="0">
                <a:pos x="72" y="57"/>
              </a:cxn>
              <a:cxn ang="0">
                <a:pos x="0" y="0"/>
              </a:cxn>
            </a:cxnLst>
            <a:rect l="0" t="0" r="r" b="b"/>
            <a:pathLst>
              <a:path w="123" h="57">
                <a:moveTo>
                  <a:pt x="123" y="0"/>
                </a:moveTo>
                <a:lnTo>
                  <a:pt x="123" y="57"/>
                </a:lnTo>
                <a:lnTo>
                  <a:pt x="72" y="57"/>
                </a:lnTo>
                <a:lnTo>
                  <a:pt x="0" y="0"/>
                </a:lnTo>
              </a:path>
            </a:pathLst>
          </a:custGeom>
          <a:solidFill>
            <a:srgbClr val="CCFFFF"/>
          </a:solidFill>
          <a:ln w="3175" cmpd="sng">
            <a:solidFill>
              <a:srgbClr val="000000"/>
            </a:solidFill>
            <a:round/>
            <a:headEnd/>
            <a:tailEnd/>
          </a:ln>
        </p:spPr>
        <p:txBody>
          <a:bodyPr/>
          <a:lstStyle/>
          <a:p>
            <a:endParaRPr lang="en-GB" dirty="0"/>
          </a:p>
        </p:txBody>
      </p:sp>
      <p:grpSp>
        <p:nvGrpSpPr>
          <p:cNvPr id="40" name="Group 301"/>
          <p:cNvGrpSpPr>
            <a:grpSpLocks/>
          </p:cNvGrpSpPr>
          <p:nvPr/>
        </p:nvGrpSpPr>
        <p:grpSpPr bwMode="auto">
          <a:xfrm>
            <a:off x="6545263" y="5015235"/>
            <a:ext cx="1843088" cy="174625"/>
            <a:chOff x="9638" y="7408"/>
            <a:chExt cx="2902" cy="275"/>
          </a:xfrm>
        </p:grpSpPr>
        <p:grpSp>
          <p:nvGrpSpPr>
            <p:cNvPr id="41" name="Group 302"/>
            <p:cNvGrpSpPr>
              <a:grpSpLocks/>
            </p:cNvGrpSpPr>
            <p:nvPr/>
          </p:nvGrpSpPr>
          <p:grpSpPr bwMode="auto">
            <a:xfrm rot="201216">
              <a:off x="10295" y="7408"/>
              <a:ext cx="2245" cy="262"/>
              <a:chOff x="4160" y="3615"/>
              <a:chExt cx="796" cy="102"/>
            </a:xfrm>
          </p:grpSpPr>
          <p:sp>
            <p:nvSpPr>
              <p:cNvPr id="47" name="Freeform 303"/>
              <p:cNvSpPr>
                <a:spLocks/>
              </p:cNvSpPr>
              <p:nvPr/>
            </p:nvSpPr>
            <p:spPr bwMode="auto">
              <a:xfrm>
                <a:off x="4161" y="3615"/>
                <a:ext cx="795" cy="102"/>
              </a:xfrm>
              <a:custGeom>
                <a:avLst/>
                <a:gdLst/>
                <a:ahLst/>
                <a:cxnLst>
                  <a:cxn ang="0">
                    <a:pos x="795" y="0"/>
                  </a:cxn>
                  <a:cxn ang="0">
                    <a:pos x="0" y="36"/>
                  </a:cxn>
                  <a:cxn ang="0">
                    <a:pos x="3" y="102"/>
                  </a:cxn>
                  <a:cxn ang="0">
                    <a:pos x="717" y="72"/>
                  </a:cxn>
                </a:cxnLst>
                <a:rect l="0" t="0" r="r" b="b"/>
                <a:pathLst>
                  <a:path w="795" h="102">
                    <a:moveTo>
                      <a:pt x="795" y="0"/>
                    </a:moveTo>
                    <a:lnTo>
                      <a:pt x="0" y="36"/>
                    </a:lnTo>
                    <a:lnTo>
                      <a:pt x="3" y="102"/>
                    </a:lnTo>
                    <a:lnTo>
                      <a:pt x="717" y="72"/>
                    </a:lnTo>
                  </a:path>
                </a:pathLst>
              </a:custGeom>
              <a:solidFill>
                <a:srgbClr val="CCFFFF"/>
              </a:solidFill>
              <a:ln w="3175" cmpd="sng">
                <a:solidFill>
                  <a:srgbClr val="000000"/>
                </a:solidFill>
                <a:round/>
                <a:headEnd/>
                <a:tailEnd/>
              </a:ln>
            </p:spPr>
            <p:txBody>
              <a:bodyPr/>
              <a:lstStyle/>
              <a:p>
                <a:endParaRPr lang="en-GB" dirty="0"/>
              </a:p>
            </p:txBody>
          </p:sp>
          <p:sp>
            <p:nvSpPr>
              <p:cNvPr id="48" name="Line 304"/>
              <p:cNvSpPr>
                <a:spLocks noChangeShapeType="1"/>
              </p:cNvSpPr>
              <p:nvPr/>
            </p:nvSpPr>
            <p:spPr bwMode="auto">
              <a:xfrm rot="-295919" flipH="1" flipV="1">
                <a:off x="4162" y="3644"/>
                <a:ext cx="725" cy="30"/>
              </a:xfrm>
              <a:prstGeom prst="line">
                <a:avLst/>
              </a:prstGeom>
              <a:noFill/>
              <a:ln w="3175">
                <a:solidFill>
                  <a:srgbClr val="000000"/>
                </a:solidFill>
                <a:round/>
                <a:headEnd/>
                <a:tailEnd/>
              </a:ln>
            </p:spPr>
            <p:txBody>
              <a:bodyPr/>
              <a:lstStyle/>
              <a:p>
                <a:endParaRPr lang="en-GB" dirty="0"/>
              </a:p>
            </p:txBody>
          </p:sp>
          <p:sp>
            <p:nvSpPr>
              <p:cNvPr id="49" name="Line 305"/>
              <p:cNvSpPr>
                <a:spLocks noChangeShapeType="1"/>
              </p:cNvSpPr>
              <p:nvPr/>
            </p:nvSpPr>
            <p:spPr bwMode="auto">
              <a:xfrm rot="-295919" flipH="1" flipV="1">
                <a:off x="4160" y="3663"/>
                <a:ext cx="688" cy="30"/>
              </a:xfrm>
              <a:prstGeom prst="line">
                <a:avLst/>
              </a:prstGeom>
              <a:noFill/>
              <a:ln w="3175">
                <a:solidFill>
                  <a:srgbClr val="000000"/>
                </a:solidFill>
                <a:round/>
                <a:headEnd/>
                <a:tailEnd/>
              </a:ln>
            </p:spPr>
            <p:txBody>
              <a:bodyPr/>
              <a:lstStyle/>
              <a:p>
                <a:endParaRPr lang="en-GB" dirty="0"/>
              </a:p>
            </p:txBody>
          </p:sp>
        </p:grpSp>
        <p:sp>
          <p:nvSpPr>
            <p:cNvPr id="42" name="Rectangle 306"/>
            <p:cNvSpPr>
              <a:spLocks noChangeArrowheads="1"/>
            </p:cNvSpPr>
            <p:nvPr/>
          </p:nvSpPr>
          <p:spPr bwMode="auto">
            <a:xfrm rot="140289" flipH="1">
              <a:off x="9668" y="7465"/>
              <a:ext cx="527" cy="125"/>
            </a:xfrm>
            <a:prstGeom prst="rect">
              <a:avLst/>
            </a:prstGeom>
            <a:solidFill>
              <a:srgbClr val="CCFFFF"/>
            </a:solidFill>
            <a:ln w="3175">
              <a:solidFill>
                <a:srgbClr val="000000"/>
              </a:solidFill>
              <a:miter lim="800000"/>
              <a:headEnd/>
              <a:tailEnd/>
            </a:ln>
          </p:spPr>
          <p:txBody>
            <a:bodyPr/>
            <a:lstStyle/>
            <a:p>
              <a:endParaRPr lang="en-GB" dirty="0"/>
            </a:p>
          </p:txBody>
        </p:sp>
        <p:sp>
          <p:nvSpPr>
            <p:cNvPr id="43" name="Freeform 307"/>
            <p:cNvSpPr>
              <a:spLocks/>
            </p:cNvSpPr>
            <p:nvPr/>
          </p:nvSpPr>
          <p:spPr bwMode="auto">
            <a:xfrm flipH="1">
              <a:off x="10083" y="7408"/>
              <a:ext cx="332" cy="182"/>
            </a:xfrm>
            <a:custGeom>
              <a:avLst/>
              <a:gdLst/>
              <a:ahLst/>
              <a:cxnLst>
                <a:cxn ang="0">
                  <a:pos x="0" y="3"/>
                </a:cxn>
                <a:cxn ang="0">
                  <a:pos x="27" y="24"/>
                </a:cxn>
                <a:cxn ang="0">
                  <a:pos x="60" y="54"/>
                </a:cxn>
                <a:cxn ang="0">
                  <a:pos x="69" y="60"/>
                </a:cxn>
                <a:cxn ang="0">
                  <a:pos x="99" y="87"/>
                </a:cxn>
                <a:cxn ang="0">
                  <a:pos x="114" y="102"/>
                </a:cxn>
                <a:cxn ang="0">
                  <a:pos x="165" y="99"/>
                </a:cxn>
                <a:cxn ang="0">
                  <a:pos x="51" y="0"/>
                </a:cxn>
                <a:cxn ang="0">
                  <a:pos x="0" y="3"/>
                </a:cxn>
              </a:cxnLst>
              <a:rect l="0" t="0" r="r" b="b"/>
              <a:pathLst>
                <a:path w="165" h="102">
                  <a:moveTo>
                    <a:pt x="0" y="3"/>
                  </a:moveTo>
                  <a:cubicBezTo>
                    <a:pt x="10" y="9"/>
                    <a:pt x="17" y="18"/>
                    <a:pt x="27" y="24"/>
                  </a:cubicBezTo>
                  <a:cubicBezTo>
                    <a:pt x="36" y="38"/>
                    <a:pt x="45" y="44"/>
                    <a:pt x="60" y="54"/>
                  </a:cubicBezTo>
                  <a:cubicBezTo>
                    <a:pt x="63" y="56"/>
                    <a:pt x="69" y="60"/>
                    <a:pt x="69" y="60"/>
                  </a:cubicBezTo>
                  <a:cubicBezTo>
                    <a:pt x="75" y="69"/>
                    <a:pt x="90" y="81"/>
                    <a:pt x="99" y="87"/>
                  </a:cubicBezTo>
                  <a:cubicBezTo>
                    <a:pt x="103" y="93"/>
                    <a:pt x="114" y="102"/>
                    <a:pt x="114" y="102"/>
                  </a:cubicBezTo>
                  <a:lnTo>
                    <a:pt x="165" y="99"/>
                  </a:lnTo>
                  <a:lnTo>
                    <a:pt x="51" y="0"/>
                  </a:lnTo>
                  <a:lnTo>
                    <a:pt x="0" y="3"/>
                  </a:lnTo>
                  <a:close/>
                </a:path>
              </a:pathLst>
            </a:custGeom>
            <a:solidFill>
              <a:srgbClr val="CCFFFF"/>
            </a:solidFill>
            <a:ln w="3175" cmpd="sng">
              <a:solidFill>
                <a:srgbClr val="000000"/>
              </a:solidFill>
              <a:round/>
              <a:headEnd/>
              <a:tailEnd/>
            </a:ln>
          </p:spPr>
          <p:txBody>
            <a:bodyPr/>
            <a:lstStyle/>
            <a:p>
              <a:endParaRPr lang="en-GB" dirty="0"/>
            </a:p>
          </p:txBody>
        </p:sp>
        <p:sp>
          <p:nvSpPr>
            <p:cNvPr id="44" name="Line 308"/>
            <p:cNvSpPr>
              <a:spLocks noChangeShapeType="1"/>
            </p:cNvSpPr>
            <p:nvPr/>
          </p:nvSpPr>
          <p:spPr bwMode="auto">
            <a:xfrm flipH="1">
              <a:off x="10195" y="7598"/>
              <a:ext cx="8" cy="85"/>
            </a:xfrm>
            <a:prstGeom prst="line">
              <a:avLst/>
            </a:prstGeom>
            <a:noFill/>
            <a:ln w="3175">
              <a:solidFill>
                <a:srgbClr val="000000"/>
              </a:solidFill>
              <a:round/>
              <a:headEnd/>
              <a:tailEnd/>
            </a:ln>
          </p:spPr>
          <p:txBody>
            <a:bodyPr/>
            <a:lstStyle/>
            <a:p>
              <a:endParaRPr lang="en-GB" dirty="0"/>
            </a:p>
          </p:txBody>
        </p:sp>
        <p:sp>
          <p:nvSpPr>
            <p:cNvPr id="45" name="Line 309"/>
            <p:cNvSpPr>
              <a:spLocks noChangeShapeType="1"/>
            </p:cNvSpPr>
            <p:nvPr/>
          </p:nvSpPr>
          <p:spPr bwMode="auto">
            <a:xfrm flipH="1" flipV="1">
              <a:off x="9680" y="7493"/>
              <a:ext cx="475" cy="12"/>
            </a:xfrm>
            <a:prstGeom prst="line">
              <a:avLst/>
            </a:prstGeom>
            <a:noFill/>
            <a:ln w="3175">
              <a:solidFill>
                <a:srgbClr val="000000"/>
              </a:solidFill>
              <a:round/>
              <a:headEnd/>
              <a:tailEnd/>
            </a:ln>
          </p:spPr>
          <p:txBody>
            <a:bodyPr/>
            <a:lstStyle/>
            <a:p>
              <a:endParaRPr lang="en-GB" dirty="0"/>
            </a:p>
          </p:txBody>
        </p:sp>
        <p:sp>
          <p:nvSpPr>
            <p:cNvPr id="46" name="Line 310"/>
            <p:cNvSpPr>
              <a:spLocks noChangeShapeType="1"/>
            </p:cNvSpPr>
            <p:nvPr/>
          </p:nvSpPr>
          <p:spPr bwMode="auto">
            <a:xfrm flipH="1" flipV="1">
              <a:off x="9638" y="7538"/>
              <a:ext cx="475" cy="12"/>
            </a:xfrm>
            <a:prstGeom prst="line">
              <a:avLst/>
            </a:prstGeom>
            <a:noFill/>
            <a:ln w="3175">
              <a:solidFill>
                <a:srgbClr val="000000"/>
              </a:solidFill>
              <a:round/>
              <a:headEnd/>
              <a:tailEnd/>
            </a:ln>
          </p:spPr>
          <p:txBody>
            <a:bodyPr/>
            <a:lstStyle/>
            <a:p>
              <a:endParaRPr lang="en-GB" dirty="0"/>
            </a:p>
          </p:txBody>
        </p:sp>
      </p:grpSp>
      <p:grpSp>
        <p:nvGrpSpPr>
          <p:cNvPr id="50" name="Group 311"/>
          <p:cNvGrpSpPr>
            <a:grpSpLocks/>
          </p:cNvGrpSpPr>
          <p:nvPr/>
        </p:nvGrpSpPr>
        <p:grpSpPr bwMode="auto">
          <a:xfrm>
            <a:off x="5726113" y="5127947"/>
            <a:ext cx="1157288" cy="404813"/>
            <a:chOff x="8318" y="7605"/>
            <a:chExt cx="1822" cy="638"/>
          </a:xfrm>
        </p:grpSpPr>
        <p:sp>
          <p:nvSpPr>
            <p:cNvPr id="51" name="Rectangle 312"/>
            <p:cNvSpPr>
              <a:spLocks noChangeArrowheads="1"/>
            </p:cNvSpPr>
            <p:nvPr/>
          </p:nvSpPr>
          <p:spPr bwMode="auto">
            <a:xfrm rot="20530763" flipH="1">
              <a:off x="8453" y="7813"/>
              <a:ext cx="1687" cy="125"/>
            </a:xfrm>
            <a:prstGeom prst="rect">
              <a:avLst/>
            </a:prstGeom>
            <a:solidFill>
              <a:srgbClr val="CCFFFF"/>
            </a:solidFill>
            <a:ln w="3175">
              <a:solidFill>
                <a:srgbClr val="000000"/>
              </a:solidFill>
              <a:miter lim="800000"/>
              <a:headEnd/>
              <a:tailEnd/>
            </a:ln>
          </p:spPr>
          <p:txBody>
            <a:bodyPr/>
            <a:lstStyle/>
            <a:p>
              <a:endParaRPr lang="en-GB" dirty="0"/>
            </a:p>
          </p:txBody>
        </p:sp>
        <p:sp>
          <p:nvSpPr>
            <p:cNvPr id="52" name="Line 313"/>
            <p:cNvSpPr>
              <a:spLocks noChangeShapeType="1"/>
            </p:cNvSpPr>
            <p:nvPr/>
          </p:nvSpPr>
          <p:spPr bwMode="auto">
            <a:xfrm flipH="1">
              <a:off x="8505" y="7605"/>
              <a:ext cx="1560" cy="495"/>
            </a:xfrm>
            <a:prstGeom prst="line">
              <a:avLst/>
            </a:prstGeom>
            <a:noFill/>
            <a:ln w="3175">
              <a:solidFill>
                <a:srgbClr val="000000"/>
              </a:solidFill>
              <a:round/>
              <a:headEnd/>
              <a:tailEnd/>
            </a:ln>
          </p:spPr>
          <p:txBody>
            <a:bodyPr/>
            <a:lstStyle/>
            <a:p>
              <a:endParaRPr lang="en-GB" dirty="0"/>
            </a:p>
          </p:txBody>
        </p:sp>
        <p:sp>
          <p:nvSpPr>
            <p:cNvPr id="53" name="Line 314"/>
            <p:cNvSpPr>
              <a:spLocks noChangeShapeType="1"/>
            </p:cNvSpPr>
            <p:nvPr/>
          </p:nvSpPr>
          <p:spPr bwMode="auto">
            <a:xfrm flipH="1">
              <a:off x="8525" y="7645"/>
              <a:ext cx="1565" cy="495"/>
            </a:xfrm>
            <a:prstGeom prst="line">
              <a:avLst/>
            </a:prstGeom>
            <a:noFill/>
            <a:ln w="3175">
              <a:solidFill>
                <a:srgbClr val="000000"/>
              </a:solidFill>
              <a:round/>
              <a:headEnd/>
              <a:tailEnd/>
            </a:ln>
          </p:spPr>
          <p:txBody>
            <a:bodyPr/>
            <a:lstStyle/>
            <a:p>
              <a:endParaRPr lang="en-GB" dirty="0"/>
            </a:p>
          </p:txBody>
        </p:sp>
        <p:sp>
          <p:nvSpPr>
            <p:cNvPr id="54" name="Rectangle 315"/>
            <p:cNvSpPr>
              <a:spLocks noChangeArrowheads="1"/>
            </p:cNvSpPr>
            <p:nvPr/>
          </p:nvSpPr>
          <p:spPr bwMode="auto">
            <a:xfrm rot="20532437" flipH="1">
              <a:off x="8318" y="8085"/>
              <a:ext cx="182" cy="158"/>
            </a:xfrm>
            <a:prstGeom prst="rect">
              <a:avLst/>
            </a:prstGeom>
            <a:gradFill rotWithShape="1">
              <a:gsLst>
                <a:gs pos="0">
                  <a:srgbClr val="DDDDDD">
                    <a:gamma/>
                    <a:shade val="46275"/>
                    <a:invGamma/>
                  </a:srgbClr>
                </a:gs>
                <a:gs pos="50000">
                  <a:srgbClr val="DDDDDD"/>
                </a:gs>
                <a:gs pos="100000">
                  <a:srgbClr val="DDDDDD">
                    <a:gamma/>
                    <a:shade val="46275"/>
                    <a:invGamma/>
                  </a:srgbClr>
                </a:gs>
              </a:gsLst>
              <a:lin ang="5400000" scaled="1"/>
            </a:gradFill>
            <a:ln w="3175">
              <a:solidFill>
                <a:srgbClr val="000000"/>
              </a:solidFill>
              <a:miter lim="800000"/>
              <a:headEnd/>
              <a:tailEnd/>
            </a:ln>
          </p:spPr>
          <p:txBody>
            <a:bodyPr/>
            <a:lstStyle/>
            <a:p>
              <a:endParaRPr lang="en-GB" dirty="0"/>
            </a:p>
          </p:txBody>
        </p:sp>
      </p:grpSp>
      <p:sp>
        <p:nvSpPr>
          <p:cNvPr id="55" name="Rectangle 316"/>
          <p:cNvSpPr>
            <a:spLocks noChangeArrowheads="1"/>
          </p:cNvSpPr>
          <p:nvPr/>
        </p:nvSpPr>
        <p:spPr bwMode="auto">
          <a:xfrm rot="10424985" flipH="1">
            <a:off x="6407150" y="3594422"/>
            <a:ext cx="1074738" cy="79375"/>
          </a:xfrm>
          <a:prstGeom prst="rect">
            <a:avLst/>
          </a:prstGeom>
          <a:solidFill>
            <a:srgbClr val="CCFFFF"/>
          </a:solidFill>
          <a:ln w="3175">
            <a:solidFill>
              <a:srgbClr val="000000"/>
            </a:solidFill>
            <a:miter lim="800000"/>
            <a:headEnd/>
            <a:tailEnd/>
          </a:ln>
        </p:spPr>
        <p:txBody>
          <a:bodyPr/>
          <a:lstStyle/>
          <a:p>
            <a:endParaRPr lang="en-GB" dirty="0"/>
          </a:p>
        </p:txBody>
      </p:sp>
      <p:sp>
        <p:nvSpPr>
          <p:cNvPr id="56" name="Line 317"/>
          <p:cNvSpPr>
            <a:spLocks noChangeShapeType="1"/>
          </p:cNvSpPr>
          <p:nvPr/>
        </p:nvSpPr>
        <p:spPr bwMode="auto">
          <a:xfrm rot="11494221" flipH="1">
            <a:off x="6437313" y="3484885"/>
            <a:ext cx="1017588" cy="323850"/>
          </a:xfrm>
          <a:prstGeom prst="line">
            <a:avLst/>
          </a:prstGeom>
          <a:noFill/>
          <a:ln w="3175">
            <a:solidFill>
              <a:srgbClr val="000000"/>
            </a:solidFill>
            <a:round/>
            <a:headEnd/>
            <a:tailEnd/>
          </a:ln>
        </p:spPr>
        <p:txBody>
          <a:bodyPr/>
          <a:lstStyle/>
          <a:p>
            <a:endParaRPr lang="en-GB" dirty="0"/>
          </a:p>
        </p:txBody>
      </p:sp>
      <p:sp>
        <p:nvSpPr>
          <p:cNvPr id="57" name="Line 318"/>
          <p:cNvSpPr>
            <a:spLocks noChangeShapeType="1"/>
          </p:cNvSpPr>
          <p:nvPr/>
        </p:nvSpPr>
        <p:spPr bwMode="auto">
          <a:xfrm rot="11494221" flipH="1">
            <a:off x="6437313" y="3461072"/>
            <a:ext cx="1014413" cy="320675"/>
          </a:xfrm>
          <a:prstGeom prst="line">
            <a:avLst/>
          </a:prstGeom>
          <a:noFill/>
          <a:ln w="3175">
            <a:solidFill>
              <a:srgbClr val="000000"/>
            </a:solidFill>
            <a:round/>
            <a:headEnd/>
            <a:tailEnd/>
          </a:ln>
        </p:spPr>
        <p:txBody>
          <a:bodyPr/>
          <a:lstStyle/>
          <a:p>
            <a:endParaRPr lang="en-GB" dirty="0"/>
          </a:p>
        </p:txBody>
      </p:sp>
      <p:sp>
        <p:nvSpPr>
          <p:cNvPr id="58" name="Rectangle 319"/>
          <p:cNvSpPr>
            <a:spLocks noChangeArrowheads="1"/>
          </p:cNvSpPr>
          <p:nvPr/>
        </p:nvSpPr>
        <p:spPr bwMode="auto">
          <a:xfrm rot="10426658" flipH="1">
            <a:off x="7475538" y="3516635"/>
            <a:ext cx="117475" cy="100013"/>
          </a:xfrm>
          <a:prstGeom prst="rect">
            <a:avLst/>
          </a:prstGeom>
          <a:gradFill rotWithShape="1">
            <a:gsLst>
              <a:gs pos="0">
                <a:srgbClr val="DDDDDD">
                  <a:gamma/>
                  <a:shade val="46275"/>
                  <a:invGamma/>
                </a:srgbClr>
              </a:gs>
              <a:gs pos="50000">
                <a:srgbClr val="DDDDDD"/>
              </a:gs>
              <a:gs pos="100000">
                <a:srgbClr val="DDDDDD">
                  <a:gamma/>
                  <a:shade val="46275"/>
                  <a:invGamma/>
                </a:srgbClr>
              </a:gs>
            </a:gsLst>
            <a:lin ang="5400000" scaled="1"/>
          </a:gradFill>
          <a:ln w="3175">
            <a:solidFill>
              <a:srgbClr val="000000"/>
            </a:solidFill>
            <a:miter lim="800000"/>
            <a:headEnd/>
            <a:tailEnd/>
          </a:ln>
        </p:spPr>
        <p:txBody>
          <a:bodyPr/>
          <a:lstStyle/>
          <a:p>
            <a:endParaRPr lang="en-GB" dirty="0"/>
          </a:p>
        </p:txBody>
      </p:sp>
      <p:sp>
        <p:nvSpPr>
          <p:cNvPr id="59" name="Freeform 328"/>
          <p:cNvSpPr>
            <a:spLocks/>
          </p:cNvSpPr>
          <p:nvPr/>
        </p:nvSpPr>
        <p:spPr bwMode="auto">
          <a:xfrm>
            <a:off x="6553200" y="4648522"/>
            <a:ext cx="66675" cy="66675"/>
          </a:xfrm>
          <a:custGeom>
            <a:avLst/>
            <a:gdLst/>
            <a:ahLst/>
            <a:cxnLst>
              <a:cxn ang="0">
                <a:pos x="42" y="0"/>
              </a:cxn>
              <a:cxn ang="0">
                <a:pos x="6" y="10"/>
              </a:cxn>
              <a:cxn ang="0">
                <a:pos x="6" y="42"/>
              </a:cxn>
            </a:cxnLst>
            <a:rect l="0" t="0" r="r" b="b"/>
            <a:pathLst>
              <a:path w="42" h="42">
                <a:moveTo>
                  <a:pt x="42" y="0"/>
                </a:moveTo>
                <a:cubicBezTo>
                  <a:pt x="27" y="1"/>
                  <a:pt x="12" y="3"/>
                  <a:pt x="6" y="10"/>
                </a:cubicBezTo>
                <a:cubicBezTo>
                  <a:pt x="0" y="17"/>
                  <a:pt x="3" y="29"/>
                  <a:pt x="6" y="42"/>
                </a:cubicBezTo>
              </a:path>
            </a:pathLst>
          </a:custGeom>
          <a:solidFill>
            <a:srgbClr val="FFCC99"/>
          </a:solidFill>
          <a:ln w="6350" cap="flat" cmpd="sng">
            <a:solidFill>
              <a:srgbClr val="000000"/>
            </a:solidFill>
            <a:prstDash val="solid"/>
            <a:round/>
            <a:headEnd/>
            <a:tailEnd/>
          </a:ln>
          <a:effectLst/>
        </p:spPr>
        <p:txBody>
          <a:bodyPr/>
          <a:lstStyle/>
          <a:p>
            <a:endParaRPr lang="en-GB" dirty="0"/>
          </a:p>
        </p:txBody>
      </p:sp>
      <p:sp>
        <p:nvSpPr>
          <p:cNvPr id="60" name="Oval 329"/>
          <p:cNvSpPr>
            <a:spLocks noChangeArrowheads="1"/>
          </p:cNvSpPr>
          <p:nvPr/>
        </p:nvSpPr>
        <p:spPr bwMode="auto">
          <a:xfrm>
            <a:off x="6370638" y="4451672"/>
            <a:ext cx="52388" cy="57150"/>
          </a:xfrm>
          <a:prstGeom prst="ellipse">
            <a:avLst/>
          </a:prstGeom>
          <a:solidFill>
            <a:srgbClr val="969696"/>
          </a:solidFill>
          <a:ln w="9525">
            <a:solidFill>
              <a:srgbClr val="000000"/>
            </a:solidFill>
            <a:round/>
            <a:headEnd/>
            <a:tailEnd/>
          </a:ln>
        </p:spPr>
        <p:txBody>
          <a:bodyPr/>
          <a:lstStyle/>
          <a:p>
            <a:endParaRPr lang="en-GB" dirty="0"/>
          </a:p>
        </p:txBody>
      </p:sp>
      <p:sp>
        <p:nvSpPr>
          <p:cNvPr id="61" name="Freeform 330"/>
          <p:cNvSpPr>
            <a:spLocks/>
          </p:cNvSpPr>
          <p:nvPr/>
        </p:nvSpPr>
        <p:spPr bwMode="auto">
          <a:xfrm>
            <a:off x="2360613" y="3192785"/>
            <a:ext cx="981075" cy="909638"/>
          </a:xfrm>
          <a:custGeom>
            <a:avLst/>
            <a:gdLst/>
            <a:ahLst/>
            <a:cxnLst>
              <a:cxn ang="0">
                <a:pos x="143" y="561"/>
              </a:cxn>
              <a:cxn ang="0">
                <a:pos x="98" y="498"/>
              </a:cxn>
              <a:cxn ang="0">
                <a:pos x="35" y="440"/>
              </a:cxn>
              <a:cxn ang="0">
                <a:pos x="20" y="375"/>
              </a:cxn>
              <a:cxn ang="0">
                <a:pos x="3" y="301"/>
              </a:cxn>
              <a:cxn ang="0">
                <a:pos x="0" y="180"/>
              </a:cxn>
              <a:cxn ang="0">
                <a:pos x="21" y="116"/>
              </a:cxn>
              <a:cxn ang="0">
                <a:pos x="62" y="74"/>
              </a:cxn>
              <a:cxn ang="0">
                <a:pos x="94" y="51"/>
              </a:cxn>
              <a:cxn ang="0">
                <a:pos x="132" y="26"/>
              </a:cxn>
              <a:cxn ang="0">
                <a:pos x="205" y="23"/>
              </a:cxn>
              <a:cxn ang="0">
                <a:pos x="285" y="4"/>
              </a:cxn>
              <a:cxn ang="0">
                <a:pos x="373" y="0"/>
              </a:cxn>
              <a:cxn ang="0">
                <a:pos x="423" y="15"/>
              </a:cxn>
              <a:cxn ang="0">
                <a:pos x="476" y="15"/>
              </a:cxn>
              <a:cxn ang="0">
                <a:pos x="536" y="32"/>
              </a:cxn>
              <a:cxn ang="0">
                <a:pos x="598" y="38"/>
              </a:cxn>
              <a:cxn ang="0">
                <a:pos x="618" y="54"/>
              </a:cxn>
              <a:cxn ang="0">
                <a:pos x="618" y="76"/>
              </a:cxn>
              <a:cxn ang="0">
                <a:pos x="595" y="128"/>
              </a:cxn>
              <a:cxn ang="0">
                <a:pos x="549" y="150"/>
              </a:cxn>
              <a:cxn ang="0">
                <a:pos x="430" y="153"/>
              </a:cxn>
              <a:cxn ang="0">
                <a:pos x="364" y="144"/>
              </a:cxn>
              <a:cxn ang="0">
                <a:pos x="315" y="147"/>
              </a:cxn>
              <a:cxn ang="0">
                <a:pos x="282" y="156"/>
              </a:cxn>
              <a:cxn ang="0">
                <a:pos x="275" y="194"/>
              </a:cxn>
              <a:cxn ang="0">
                <a:pos x="279" y="218"/>
              </a:cxn>
              <a:cxn ang="0">
                <a:pos x="307" y="249"/>
              </a:cxn>
              <a:cxn ang="0">
                <a:pos x="311" y="283"/>
              </a:cxn>
              <a:cxn ang="0">
                <a:pos x="282" y="301"/>
              </a:cxn>
              <a:cxn ang="0">
                <a:pos x="277" y="389"/>
              </a:cxn>
              <a:cxn ang="0">
                <a:pos x="227" y="389"/>
              </a:cxn>
              <a:cxn ang="0">
                <a:pos x="213" y="342"/>
              </a:cxn>
              <a:cxn ang="0">
                <a:pos x="167" y="302"/>
              </a:cxn>
              <a:cxn ang="0">
                <a:pos x="127" y="293"/>
              </a:cxn>
              <a:cxn ang="0">
                <a:pos x="113" y="299"/>
              </a:cxn>
              <a:cxn ang="0">
                <a:pos x="90" y="405"/>
              </a:cxn>
              <a:cxn ang="0">
                <a:pos x="102" y="437"/>
              </a:cxn>
              <a:cxn ang="0">
                <a:pos x="143" y="482"/>
              </a:cxn>
              <a:cxn ang="0">
                <a:pos x="179" y="501"/>
              </a:cxn>
            </a:cxnLst>
            <a:rect l="0" t="0" r="r" b="b"/>
            <a:pathLst>
              <a:path w="618" h="561">
                <a:moveTo>
                  <a:pt x="143" y="561"/>
                </a:moveTo>
                <a:lnTo>
                  <a:pt x="98" y="498"/>
                </a:lnTo>
                <a:lnTo>
                  <a:pt x="35" y="440"/>
                </a:lnTo>
                <a:lnTo>
                  <a:pt x="20" y="375"/>
                </a:lnTo>
                <a:lnTo>
                  <a:pt x="3" y="301"/>
                </a:lnTo>
                <a:lnTo>
                  <a:pt x="0" y="180"/>
                </a:lnTo>
                <a:lnTo>
                  <a:pt x="21" y="116"/>
                </a:lnTo>
                <a:lnTo>
                  <a:pt x="62" y="74"/>
                </a:lnTo>
                <a:lnTo>
                  <a:pt x="94" y="51"/>
                </a:lnTo>
                <a:lnTo>
                  <a:pt x="132" y="26"/>
                </a:lnTo>
                <a:lnTo>
                  <a:pt x="205" y="23"/>
                </a:lnTo>
                <a:lnTo>
                  <a:pt x="285" y="4"/>
                </a:lnTo>
                <a:lnTo>
                  <a:pt x="373" y="0"/>
                </a:lnTo>
                <a:lnTo>
                  <a:pt x="423" y="15"/>
                </a:lnTo>
                <a:lnTo>
                  <a:pt x="476" y="15"/>
                </a:lnTo>
                <a:lnTo>
                  <a:pt x="536" y="32"/>
                </a:lnTo>
                <a:lnTo>
                  <a:pt x="598" y="38"/>
                </a:lnTo>
                <a:lnTo>
                  <a:pt x="618" y="54"/>
                </a:lnTo>
                <a:lnTo>
                  <a:pt x="618" y="76"/>
                </a:lnTo>
                <a:lnTo>
                  <a:pt x="595" y="128"/>
                </a:lnTo>
                <a:lnTo>
                  <a:pt x="549" y="150"/>
                </a:lnTo>
                <a:lnTo>
                  <a:pt x="430" y="153"/>
                </a:lnTo>
                <a:lnTo>
                  <a:pt x="364" y="144"/>
                </a:lnTo>
                <a:lnTo>
                  <a:pt x="315" y="147"/>
                </a:lnTo>
                <a:lnTo>
                  <a:pt x="282" y="156"/>
                </a:lnTo>
                <a:lnTo>
                  <a:pt x="275" y="194"/>
                </a:lnTo>
                <a:lnTo>
                  <a:pt x="279" y="218"/>
                </a:lnTo>
                <a:lnTo>
                  <a:pt x="307" y="249"/>
                </a:lnTo>
                <a:lnTo>
                  <a:pt x="311" y="283"/>
                </a:lnTo>
                <a:lnTo>
                  <a:pt x="282" y="301"/>
                </a:lnTo>
                <a:lnTo>
                  <a:pt x="277" y="389"/>
                </a:lnTo>
                <a:lnTo>
                  <a:pt x="227" y="389"/>
                </a:lnTo>
                <a:lnTo>
                  <a:pt x="213" y="342"/>
                </a:lnTo>
                <a:lnTo>
                  <a:pt x="167" y="302"/>
                </a:lnTo>
                <a:lnTo>
                  <a:pt x="127" y="293"/>
                </a:lnTo>
                <a:lnTo>
                  <a:pt x="113" y="299"/>
                </a:lnTo>
                <a:cubicBezTo>
                  <a:pt x="82" y="365"/>
                  <a:pt x="90" y="330"/>
                  <a:pt x="90" y="405"/>
                </a:cubicBezTo>
                <a:lnTo>
                  <a:pt x="102" y="437"/>
                </a:lnTo>
                <a:lnTo>
                  <a:pt x="143" y="482"/>
                </a:lnTo>
                <a:lnTo>
                  <a:pt x="179" y="501"/>
                </a:lnTo>
              </a:path>
            </a:pathLst>
          </a:custGeom>
          <a:gradFill rotWithShape="1">
            <a:gsLst>
              <a:gs pos="0">
                <a:srgbClr val="C0C0C0">
                  <a:gamma/>
                  <a:shade val="46275"/>
                  <a:invGamma/>
                </a:srgbClr>
              </a:gs>
              <a:gs pos="100000">
                <a:srgbClr val="C0C0C0"/>
              </a:gs>
            </a:gsLst>
            <a:lin ang="5400000" scaled="1"/>
          </a:gradFill>
          <a:ln w="9525">
            <a:solidFill>
              <a:srgbClr val="000000"/>
            </a:solidFill>
            <a:round/>
            <a:headEnd/>
            <a:tailEnd/>
          </a:ln>
        </p:spPr>
        <p:txBody>
          <a:bodyPr/>
          <a:lstStyle/>
          <a:p>
            <a:endParaRPr lang="en-GB" dirty="0"/>
          </a:p>
        </p:txBody>
      </p:sp>
      <p:sp>
        <p:nvSpPr>
          <p:cNvPr id="62" name="Freeform 331"/>
          <p:cNvSpPr>
            <a:spLocks/>
          </p:cNvSpPr>
          <p:nvPr/>
        </p:nvSpPr>
        <p:spPr bwMode="auto">
          <a:xfrm>
            <a:off x="2584450" y="3923035"/>
            <a:ext cx="536575" cy="715963"/>
          </a:xfrm>
          <a:custGeom>
            <a:avLst/>
            <a:gdLst/>
            <a:ahLst/>
            <a:cxnLst>
              <a:cxn ang="0">
                <a:pos x="70" y="0"/>
              </a:cxn>
              <a:cxn ang="0">
                <a:pos x="25" y="55"/>
              </a:cxn>
              <a:cxn ang="0">
                <a:pos x="0" y="103"/>
              </a:cxn>
              <a:cxn ang="0">
                <a:pos x="11" y="167"/>
              </a:cxn>
              <a:cxn ang="0">
                <a:pos x="34" y="343"/>
              </a:cxn>
              <a:cxn ang="0">
                <a:pos x="72" y="393"/>
              </a:cxn>
              <a:cxn ang="0">
                <a:pos x="138" y="425"/>
              </a:cxn>
              <a:cxn ang="0">
                <a:pos x="214" y="443"/>
              </a:cxn>
              <a:cxn ang="0">
                <a:pos x="262" y="451"/>
              </a:cxn>
              <a:cxn ang="0">
                <a:pos x="330" y="443"/>
              </a:cxn>
              <a:cxn ang="0">
                <a:pos x="338" y="261"/>
              </a:cxn>
            </a:cxnLst>
            <a:rect l="0" t="0" r="r" b="b"/>
            <a:pathLst>
              <a:path w="338" h="451">
                <a:moveTo>
                  <a:pt x="70" y="0"/>
                </a:moveTo>
                <a:lnTo>
                  <a:pt x="25" y="55"/>
                </a:lnTo>
                <a:lnTo>
                  <a:pt x="0" y="103"/>
                </a:lnTo>
                <a:lnTo>
                  <a:pt x="11" y="167"/>
                </a:lnTo>
                <a:lnTo>
                  <a:pt x="34" y="343"/>
                </a:lnTo>
                <a:lnTo>
                  <a:pt x="72" y="393"/>
                </a:lnTo>
                <a:lnTo>
                  <a:pt x="138" y="425"/>
                </a:lnTo>
                <a:lnTo>
                  <a:pt x="214" y="443"/>
                </a:lnTo>
                <a:lnTo>
                  <a:pt x="262" y="451"/>
                </a:lnTo>
                <a:lnTo>
                  <a:pt x="330" y="443"/>
                </a:lnTo>
                <a:lnTo>
                  <a:pt x="338" y="261"/>
                </a:lnTo>
              </a:path>
            </a:pathLst>
          </a:custGeom>
          <a:gradFill rotWithShape="1">
            <a:gsLst>
              <a:gs pos="0">
                <a:srgbClr val="F9D7B1">
                  <a:gamma/>
                  <a:shade val="96078"/>
                  <a:invGamma/>
                </a:srgbClr>
              </a:gs>
              <a:gs pos="100000">
                <a:srgbClr val="F9D7B1"/>
              </a:gs>
            </a:gsLst>
            <a:lin ang="0" scaled="1"/>
          </a:gradFill>
          <a:ln w="9525">
            <a:solidFill>
              <a:srgbClr val="000000"/>
            </a:solidFill>
            <a:round/>
            <a:headEnd/>
            <a:tailEnd/>
          </a:ln>
        </p:spPr>
        <p:txBody>
          <a:bodyPr/>
          <a:lstStyle/>
          <a:p>
            <a:endParaRPr lang="en-GB" dirty="0"/>
          </a:p>
        </p:txBody>
      </p:sp>
      <p:sp>
        <p:nvSpPr>
          <p:cNvPr id="63" name="Freeform 332"/>
          <p:cNvSpPr>
            <a:spLocks/>
          </p:cNvSpPr>
          <p:nvPr/>
        </p:nvSpPr>
        <p:spPr bwMode="auto">
          <a:xfrm>
            <a:off x="3327400" y="3707135"/>
            <a:ext cx="46038" cy="77788"/>
          </a:xfrm>
          <a:custGeom>
            <a:avLst/>
            <a:gdLst/>
            <a:ahLst/>
            <a:cxnLst>
              <a:cxn ang="0">
                <a:pos x="0" y="45"/>
              </a:cxn>
              <a:cxn ang="0">
                <a:pos x="35" y="35"/>
              </a:cxn>
              <a:cxn ang="0">
                <a:pos x="55" y="0"/>
              </a:cxn>
              <a:cxn ang="0">
                <a:pos x="50" y="40"/>
              </a:cxn>
              <a:cxn ang="0">
                <a:pos x="15" y="95"/>
              </a:cxn>
            </a:cxnLst>
            <a:rect l="0" t="0" r="r" b="b"/>
            <a:pathLst>
              <a:path w="55" h="95">
                <a:moveTo>
                  <a:pt x="0" y="45"/>
                </a:moveTo>
                <a:lnTo>
                  <a:pt x="35" y="35"/>
                </a:lnTo>
                <a:lnTo>
                  <a:pt x="55" y="0"/>
                </a:lnTo>
                <a:lnTo>
                  <a:pt x="50" y="40"/>
                </a:lnTo>
                <a:lnTo>
                  <a:pt x="15" y="95"/>
                </a:lnTo>
              </a:path>
            </a:pathLst>
          </a:custGeom>
          <a:noFill/>
          <a:ln w="9525">
            <a:solidFill>
              <a:srgbClr val="000000"/>
            </a:solidFill>
            <a:round/>
            <a:headEnd/>
            <a:tailEnd/>
          </a:ln>
        </p:spPr>
        <p:txBody>
          <a:bodyPr/>
          <a:lstStyle/>
          <a:p>
            <a:endParaRPr lang="en-GB" dirty="0"/>
          </a:p>
        </p:txBody>
      </p:sp>
      <p:sp>
        <p:nvSpPr>
          <p:cNvPr id="64" name="Freeform 333"/>
          <p:cNvSpPr>
            <a:spLocks/>
          </p:cNvSpPr>
          <p:nvPr/>
        </p:nvSpPr>
        <p:spPr bwMode="auto">
          <a:xfrm>
            <a:off x="2508250" y="3424560"/>
            <a:ext cx="904875" cy="898525"/>
          </a:xfrm>
          <a:custGeom>
            <a:avLst/>
            <a:gdLst/>
            <a:ahLst/>
            <a:cxnLst>
              <a:cxn ang="0">
                <a:pos x="99" y="367"/>
              </a:cxn>
              <a:cxn ang="0">
                <a:pos x="72" y="357"/>
              </a:cxn>
              <a:cxn ang="0">
                <a:pos x="26" y="327"/>
              </a:cxn>
              <a:cxn ang="0">
                <a:pos x="0" y="274"/>
              </a:cxn>
              <a:cxn ang="0">
                <a:pos x="0" y="212"/>
              </a:cxn>
              <a:cxn ang="0">
                <a:pos x="9" y="171"/>
              </a:cxn>
              <a:cxn ang="0">
                <a:pos x="42" y="154"/>
              </a:cxn>
              <a:cxn ang="0">
                <a:pos x="69" y="168"/>
              </a:cxn>
              <a:cxn ang="0">
                <a:pos x="106" y="187"/>
              </a:cxn>
              <a:cxn ang="0">
                <a:pos x="138" y="258"/>
              </a:cxn>
              <a:cxn ang="0">
                <a:pos x="188" y="255"/>
              </a:cxn>
              <a:cxn ang="0">
                <a:pos x="184" y="183"/>
              </a:cxn>
              <a:cxn ang="0">
                <a:pos x="204" y="158"/>
              </a:cxn>
              <a:cxn ang="0">
                <a:pos x="216" y="107"/>
              </a:cxn>
              <a:cxn ang="0">
                <a:pos x="183" y="84"/>
              </a:cxn>
              <a:cxn ang="0">
                <a:pos x="184" y="62"/>
              </a:cxn>
              <a:cxn ang="0">
                <a:pos x="190" y="19"/>
              </a:cxn>
              <a:cxn ang="0">
                <a:pos x="228" y="2"/>
              </a:cxn>
              <a:cxn ang="0">
                <a:pos x="277" y="8"/>
              </a:cxn>
              <a:cxn ang="0">
                <a:pos x="426" y="18"/>
              </a:cxn>
              <a:cxn ang="0">
                <a:pos x="468" y="9"/>
              </a:cxn>
              <a:cxn ang="0">
                <a:pos x="493" y="0"/>
              </a:cxn>
              <a:cxn ang="0">
                <a:pos x="511" y="51"/>
              </a:cxn>
              <a:cxn ang="0">
                <a:pos x="520" y="92"/>
              </a:cxn>
              <a:cxn ang="0">
                <a:pos x="527" y="118"/>
              </a:cxn>
              <a:cxn ang="0">
                <a:pos x="529" y="156"/>
              </a:cxn>
              <a:cxn ang="0">
                <a:pos x="522" y="182"/>
              </a:cxn>
              <a:cxn ang="0">
                <a:pos x="514" y="218"/>
              </a:cxn>
              <a:cxn ang="0">
                <a:pos x="524" y="248"/>
              </a:cxn>
              <a:cxn ang="0">
                <a:pos x="540" y="279"/>
              </a:cxn>
              <a:cxn ang="0">
                <a:pos x="570" y="317"/>
              </a:cxn>
              <a:cxn ang="0">
                <a:pos x="563" y="339"/>
              </a:cxn>
              <a:cxn ang="0">
                <a:pos x="542" y="342"/>
              </a:cxn>
              <a:cxn ang="0">
                <a:pos x="521" y="348"/>
              </a:cxn>
              <a:cxn ang="0">
                <a:pos x="517" y="376"/>
              </a:cxn>
              <a:cxn ang="0">
                <a:pos x="511" y="408"/>
              </a:cxn>
              <a:cxn ang="0">
                <a:pos x="507" y="417"/>
              </a:cxn>
              <a:cxn ang="0">
                <a:pos x="517" y="441"/>
              </a:cxn>
              <a:cxn ang="0">
                <a:pos x="500" y="455"/>
              </a:cxn>
              <a:cxn ang="0">
                <a:pos x="497" y="479"/>
              </a:cxn>
              <a:cxn ang="0">
                <a:pos x="484" y="531"/>
              </a:cxn>
              <a:cxn ang="0">
                <a:pos x="456" y="556"/>
              </a:cxn>
              <a:cxn ang="0">
                <a:pos x="422" y="566"/>
              </a:cxn>
              <a:cxn ang="0">
                <a:pos x="330" y="550"/>
              </a:cxn>
              <a:cxn ang="0">
                <a:pos x="251" y="528"/>
              </a:cxn>
              <a:cxn ang="0">
                <a:pos x="191" y="488"/>
              </a:cxn>
              <a:cxn ang="0">
                <a:pos x="158" y="448"/>
              </a:cxn>
              <a:cxn ang="0">
                <a:pos x="135" y="395"/>
              </a:cxn>
              <a:cxn ang="0">
                <a:pos x="129" y="354"/>
              </a:cxn>
              <a:cxn ang="0">
                <a:pos x="99" y="367"/>
              </a:cxn>
            </a:cxnLst>
            <a:rect l="0" t="0" r="r" b="b"/>
            <a:pathLst>
              <a:path w="570" h="566">
                <a:moveTo>
                  <a:pt x="99" y="367"/>
                </a:moveTo>
                <a:lnTo>
                  <a:pt x="72" y="357"/>
                </a:lnTo>
                <a:lnTo>
                  <a:pt x="26" y="327"/>
                </a:lnTo>
                <a:lnTo>
                  <a:pt x="0" y="274"/>
                </a:lnTo>
                <a:lnTo>
                  <a:pt x="0" y="212"/>
                </a:lnTo>
                <a:lnTo>
                  <a:pt x="9" y="171"/>
                </a:lnTo>
                <a:lnTo>
                  <a:pt x="42" y="154"/>
                </a:lnTo>
                <a:lnTo>
                  <a:pt x="69" y="168"/>
                </a:lnTo>
                <a:lnTo>
                  <a:pt x="106" y="187"/>
                </a:lnTo>
                <a:lnTo>
                  <a:pt x="138" y="258"/>
                </a:lnTo>
                <a:lnTo>
                  <a:pt x="188" y="255"/>
                </a:lnTo>
                <a:lnTo>
                  <a:pt x="184" y="183"/>
                </a:lnTo>
                <a:lnTo>
                  <a:pt x="204" y="158"/>
                </a:lnTo>
                <a:lnTo>
                  <a:pt x="216" y="107"/>
                </a:lnTo>
                <a:lnTo>
                  <a:pt x="183" y="84"/>
                </a:lnTo>
                <a:lnTo>
                  <a:pt x="184" y="62"/>
                </a:lnTo>
                <a:lnTo>
                  <a:pt x="190" y="19"/>
                </a:lnTo>
                <a:lnTo>
                  <a:pt x="228" y="2"/>
                </a:lnTo>
                <a:lnTo>
                  <a:pt x="277" y="8"/>
                </a:lnTo>
                <a:lnTo>
                  <a:pt x="426" y="18"/>
                </a:lnTo>
                <a:lnTo>
                  <a:pt x="468" y="9"/>
                </a:lnTo>
                <a:lnTo>
                  <a:pt x="493" y="0"/>
                </a:lnTo>
                <a:lnTo>
                  <a:pt x="511" y="51"/>
                </a:lnTo>
                <a:lnTo>
                  <a:pt x="520" y="92"/>
                </a:lnTo>
                <a:lnTo>
                  <a:pt x="527" y="118"/>
                </a:lnTo>
                <a:lnTo>
                  <a:pt x="529" y="156"/>
                </a:lnTo>
                <a:lnTo>
                  <a:pt x="522" y="182"/>
                </a:lnTo>
                <a:lnTo>
                  <a:pt x="514" y="218"/>
                </a:lnTo>
                <a:lnTo>
                  <a:pt x="524" y="248"/>
                </a:lnTo>
                <a:lnTo>
                  <a:pt x="540" y="279"/>
                </a:lnTo>
                <a:cubicBezTo>
                  <a:pt x="554" y="307"/>
                  <a:pt x="566" y="307"/>
                  <a:pt x="570" y="317"/>
                </a:cubicBezTo>
                <a:lnTo>
                  <a:pt x="563" y="339"/>
                </a:lnTo>
                <a:lnTo>
                  <a:pt x="542" y="342"/>
                </a:lnTo>
                <a:lnTo>
                  <a:pt x="521" y="348"/>
                </a:lnTo>
                <a:lnTo>
                  <a:pt x="517" y="376"/>
                </a:lnTo>
                <a:lnTo>
                  <a:pt x="511" y="408"/>
                </a:lnTo>
                <a:lnTo>
                  <a:pt x="507" y="417"/>
                </a:lnTo>
                <a:lnTo>
                  <a:pt x="517" y="441"/>
                </a:lnTo>
                <a:lnTo>
                  <a:pt x="500" y="455"/>
                </a:lnTo>
                <a:lnTo>
                  <a:pt x="497" y="479"/>
                </a:lnTo>
                <a:lnTo>
                  <a:pt x="484" y="531"/>
                </a:lnTo>
                <a:lnTo>
                  <a:pt x="456" y="556"/>
                </a:lnTo>
                <a:lnTo>
                  <a:pt x="422" y="566"/>
                </a:lnTo>
                <a:lnTo>
                  <a:pt x="330" y="550"/>
                </a:lnTo>
                <a:lnTo>
                  <a:pt x="251" y="528"/>
                </a:lnTo>
                <a:lnTo>
                  <a:pt x="191" y="488"/>
                </a:lnTo>
                <a:lnTo>
                  <a:pt x="158" y="448"/>
                </a:lnTo>
                <a:lnTo>
                  <a:pt x="135" y="395"/>
                </a:lnTo>
                <a:lnTo>
                  <a:pt x="129" y="354"/>
                </a:lnTo>
                <a:lnTo>
                  <a:pt x="99" y="367"/>
                </a:lnTo>
                <a:close/>
              </a:path>
            </a:pathLst>
          </a:custGeom>
          <a:gradFill rotWithShape="1">
            <a:gsLst>
              <a:gs pos="0">
                <a:srgbClr val="FFD9B3">
                  <a:gamma/>
                  <a:shade val="86275"/>
                  <a:invGamma/>
                </a:srgbClr>
              </a:gs>
              <a:gs pos="100000">
                <a:srgbClr val="FFD9B3"/>
              </a:gs>
            </a:gsLst>
            <a:lin ang="0" scaled="1"/>
          </a:gradFill>
          <a:ln w="9525" cmpd="sng">
            <a:solidFill>
              <a:srgbClr val="000000"/>
            </a:solidFill>
            <a:round/>
            <a:headEnd/>
            <a:tailEnd/>
          </a:ln>
        </p:spPr>
        <p:txBody>
          <a:bodyPr/>
          <a:lstStyle/>
          <a:p>
            <a:endParaRPr lang="en-GB" dirty="0"/>
          </a:p>
        </p:txBody>
      </p:sp>
      <p:sp>
        <p:nvSpPr>
          <p:cNvPr id="65" name="Freeform 334"/>
          <p:cNvSpPr>
            <a:spLocks/>
          </p:cNvSpPr>
          <p:nvPr/>
        </p:nvSpPr>
        <p:spPr bwMode="auto">
          <a:xfrm>
            <a:off x="3117850" y="3730947"/>
            <a:ext cx="157163" cy="74613"/>
          </a:xfrm>
          <a:custGeom>
            <a:avLst/>
            <a:gdLst/>
            <a:ahLst/>
            <a:cxnLst>
              <a:cxn ang="0">
                <a:pos x="195" y="0"/>
              </a:cxn>
              <a:cxn ang="0">
                <a:pos x="145" y="5"/>
              </a:cxn>
              <a:cxn ang="0">
                <a:pos x="100" y="10"/>
              </a:cxn>
              <a:cxn ang="0">
                <a:pos x="50" y="40"/>
              </a:cxn>
              <a:cxn ang="0">
                <a:pos x="0" y="65"/>
              </a:cxn>
              <a:cxn ang="0">
                <a:pos x="75" y="80"/>
              </a:cxn>
              <a:cxn ang="0">
                <a:pos x="180" y="90"/>
              </a:cxn>
            </a:cxnLst>
            <a:rect l="0" t="0" r="r" b="b"/>
            <a:pathLst>
              <a:path w="195" h="90">
                <a:moveTo>
                  <a:pt x="195" y="0"/>
                </a:moveTo>
                <a:lnTo>
                  <a:pt x="145" y="5"/>
                </a:lnTo>
                <a:lnTo>
                  <a:pt x="100" y="10"/>
                </a:lnTo>
                <a:lnTo>
                  <a:pt x="50" y="40"/>
                </a:lnTo>
                <a:lnTo>
                  <a:pt x="0" y="65"/>
                </a:lnTo>
                <a:lnTo>
                  <a:pt x="75" y="80"/>
                </a:lnTo>
                <a:lnTo>
                  <a:pt x="180" y="90"/>
                </a:lnTo>
              </a:path>
            </a:pathLst>
          </a:custGeom>
          <a:solidFill>
            <a:srgbClr val="FFFFFF"/>
          </a:solidFill>
          <a:ln w="9525">
            <a:solidFill>
              <a:srgbClr val="000000"/>
            </a:solidFill>
            <a:round/>
            <a:headEnd/>
            <a:tailEnd/>
          </a:ln>
        </p:spPr>
        <p:txBody>
          <a:bodyPr/>
          <a:lstStyle/>
          <a:p>
            <a:endParaRPr lang="en-GB" dirty="0"/>
          </a:p>
        </p:txBody>
      </p:sp>
      <p:sp>
        <p:nvSpPr>
          <p:cNvPr id="66" name="Freeform 335"/>
          <p:cNvSpPr>
            <a:spLocks/>
          </p:cNvSpPr>
          <p:nvPr/>
        </p:nvSpPr>
        <p:spPr bwMode="auto">
          <a:xfrm>
            <a:off x="3201988" y="3740472"/>
            <a:ext cx="41275" cy="61913"/>
          </a:xfrm>
          <a:custGeom>
            <a:avLst/>
            <a:gdLst/>
            <a:ahLst/>
            <a:cxnLst>
              <a:cxn ang="0">
                <a:pos x="0" y="10"/>
              </a:cxn>
              <a:cxn ang="0">
                <a:pos x="15" y="40"/>
              </a:cxn>
              <a:cxn ang="0">
                <a:pos x="20" y="75"/>
              </a:cxn>
              <a:cxn ang="0">
                <a:pos x="50" y="30"/>
              </a:cxn>
              <a:cxn ang="0">
                <a:pos x="50" y="0"/>
              </a:cxn>
            </a:cxnLst>
            <a:rect l="0" t="0" r="r" b="b"/>
            <a:pathLst>
              <a:path w="50" h="75">
                <a:moveTo>
                  <a:pt x="0" y="10"/>
                </a:moveTo>
                <a:lnTo>
                  <a:pt x="15" y="40"/>
                </a:lnTo>
                <a:lnTo>
                  <a:pt x="20" y="75"/>
                </a:lnTo>
                <a:lnTo>
                  <a:pt x="50" y="30"/>
                </a:lnTo>
                <a:lnTo>
                  <a:pt x="50" y="0"/>
                </a:lnTo>
              </a:path>
            </a:pathLst>
          </a:custGeom>
          <a:solidFill>
            <a:srgbClr val="993366"/>
          </a:solidFill>
          <a:ln w="9525">
            <a:solidFill>
              <a:srgbClr val="000000"/>
            </a:solidFill>
            <a:round/>
            <a:headEnd/>
            <a:tailEnd/>
          </a:ln>
        </p:spPr>
        <p:txBody>
          <a:bodyPr/>
          <a:lstStyle/>
          <a:p>
            <a:endParaRPr lang="en-GB" dirty="0"/>
          </a:p>
        </p:txBody>
      </p:sp>
      <p:sp>
        <p:nvSpPr>
          <p:cNvPr id="67" name="Freeform 336"/>
          <p:cNvSpPr>
            <a:spLocks/>
          </p:cNvSpPr>
          <p:nvPr/>
        </p:nvSpPr>
        <p:spPr bwMode="auto">
          <a:xfrm>
            <a:off x="3036888" y="3648397"/>
            <a:ext cx="250825" cy="66675"/>
          </a:xfrm>
          <a:custGeom>
            <a:avLst/>
            <a:gdLst/>
            <a:ahLst/>
            <a:cxnLst>
              <a:cxn ang="0">
                <a:pos x="0" y="131"/>
              </a:cxn>
              <a:cxn ang="0">
                <a:pos x="116" y="74"/>
              </a:cxn>
              <a:cxn ang="0">
                <a:pos x="215" y="31"/>
              </a:cxn>
              <a:cxn ang="0">
                <a:pos x="317" y="0"/>
              </a:cxn>
              <a:cxn ang="0">
                <a:pos x="386" y="33"/>
              </a:cxn>
              <a:cxn ang="0">
                <a:pos x="479" y="33"/>
              </a:cxn>
            </a:cxnLst>
            <a:rect l="0" t="0" r="r" b="b"/>
            <a:pathLst>
              <a:path w="479" h="131">
                <a:moveTo>
                  <a:pt x="0" y="131"/>
                </a:moveTo>
                <a:cubicBezTo>
                  <a:pt x="19" y="121"/>
                  <a:pt x="80" y="91"/>
                  <a:pt x="116" y="74"/>
                </a:cubicBezTo>
                <a:cubicBezTo>
                  <a:pt x="152" y="57"/>
                  <a:pt x="181" y="43"/>
                  <a:pt x="215" y="31"/>
                </a:cubicBezTo>
                <a:cubicBezTo>
                  <a:pt x="249" y="19"/>
                  <a:pt x="289" y="0"/>
                  <a:pt x="317" y="0"/>
                </a:cubicBezTo>
                <a:cubicBezTo>
                  <a:pt x="345" y="0"/>
                  <a:pt x="360" y="28"/>
                  <a:pt x="386" y="33"/>
                </a:cubicBezTo>
                <a:cubicBezTo>
                  <a:pt x="413" y="37"/>
                  <a:pt x="460" y="33"/>
                  <a:pt x="479" y="33"/>
                </a:cubicBezTo>
              </a:path>
            </a:pathLst>
          </a:custGeom>
          <a:noFill/>
          <a:ln w="12700" cmpd="sng">
            <a:solidFill>
              <a:srgbClr val="000000"/>
            </a:solidFill>
            <a:round/>
            <a:headEnd/>
            <a:tailEnd/>
          </a:ln>
        </p:spPr>
        <p:txBody>
          <a:bodyPr/>
          <a:lstStyle/>
          <a:p>
            <a:endParaRPr lang="en-GB" dirty="0"/>
          </a:p>
        </p:txBody>
      </p:sp>
      <p:sp>
        <p:nvSpPr>
          <p:cNvPr id="68" name="Freeform 337"/>
          <p:cNvSpPr>
            <a:spLocks/>
          </p:cNvSpPr>
          <p:nvPr/>
        </p:nvSpPr>
        <p:spPr bwMode="auto">
          <a:xfrm>
            <a:off x="2530475" y="3740472"/>
            <a:ext cx="53975" cy="187325"/>
          </a:xfrm>
          <a:custGeom>
            <a:avLst/>
            <a:gdLst/>
            <a:ahLst/>
            <a:cxnLst>
              <a:cxn ang="0">
                <a:pos x="40" y="7"/>
              </a:cxn>
              <a:cxn ang="0">
                <a:pos x="20" y="5"/>
              </a:cxn>
              <a:cxn ang="0">
                <a:pos x="3" y="36"/>
              </a:cxn>
              <a:cxn ang="0">
                <a:pos x="3" y="67"/>
              </a:cxn>
              <a:cxn ang="0">
                <a:pos x="24" y="119"/>
              </a:cxn>
            </a:cxnLst>
            <a:rect l="0" t="0" r="r" b="b"/>
            <a:pathLst>
              <a:path w="40" h="119">
                <a:moveTo>
                  <a:pt x="40" y="7"/>
                </a:moveTo>
                <a:cubicBezTo>
                  <a:pt x="33" y="4"/>
                  <a:pt x="26" y="0"/>
                  <a:pt x="20" y="5"/>
                </a:cubicBezTo>
                <a:cubicBezTo>
                  <a:pt x="14" y="9"/>
                  <a:pt x="5" y="26"/>
                  <a:pt x="3" y="36"/>
                </a:cubicBezTo>
                <a:cubicBezTo>
                  <a:pt x="0" y="47"/>
                  <a:pt x="0" y="53"/>
                  <a:pt x="3" y="67"/>
                </a:cubicBezTo>
                <a:cubicBezTo>
                  <a:pt x="6" y="81"/>
                  <a:pt x="20" y="110"/>
                  <a:pt x="24" y="119"/>
                </a:cubicBezTo>
              </a:path>
            </a:pathLst>
          </a:custGeom>
          <a:noFill/>
          <a:ln w="9525">
            <a:solidFill>
              <a:srgbClr val="000000"/>
            </a:solidFill>
            <a:round/>
            <a:headEnd/>
            <a:tailEnd/>
          </a:ln>
        </p:spPr>
        <p:txBody>
          <a:bodyPr/>
          <a:lstStyle/>
          <a:p>
            <a:endParaRPr lang="en-GB" dirty="0"/>
          </a:p>
        </p:txBody>
      </p:sp>
      <p:sp>
        <p:nvSpPr>
          <p:cNvPr id="69" name="Freeform 338"/>
          <p:cNvSpPr>
            <a:spLocks/>
          </p:cNvSpPr>
          <p:nvPr/>
        </p:nvSpPr>
        <p:spPr bwMode="auto">
          <a:xfrm>
            <a:off x="2584450" y="3923035"/>
            <a:ext cx="80963" cy="42863"/>
          </a:xfrm>
          <a:custGeom>
            <a:avLst/>
            <a:gdLst/>
            <a:ahLst/>
            <a:cxnLst>
              <a:cxn ang="0">
                <a:pos x="0" y="6"/>
              </a:cxn>
              <a:cxn ang="0">
                <a:pos x="24" y="24"/>
              </a:cxn>
              <a:cxn ang="0">
                <a:pos x="51" y="24"/>
              </a:cxn>
              <a:cxn ang="0">
                <a:pos x="59" y="0"/>
              </a:cxn>
            </a:cxnLst>
            <a:rect l="0" t="0" r="r" b="b"/>
            <a:pathLst>
              <a:path w="59" h="28">
                <a:moveTo>
                  <a:pt x="0" y="6"/>
                </a:moveTo>
                <a:cubicBezTo>
                  <a:pt x="4" y="9"/>
                  <a:pt x="16" y="21"/>
                  <a:pt x="24" y="24"/>
                </a:cubicBezTo>
                <a:cubicBezTo>
                  <a:pt x="32" y="27"/>
                  <a:pt x="45" y="28"/>
                  <a:pt x="51" y="24"/>
                </a:cubicBezTo>
                <a:cubicBezTo>
                  <a:pt x="57" y="20"/>
                  <a:pt x="58" y="10"/>
                  <a:pt x="59" y="0"/>
                </a:cubicBezTo>
              </a:path>
            </a:pathLst>
          </a:custGeom>
          <a:noFill/>
          <a:ln w="9525" cap="flat" cmpd="sng">
            <a:solidFill>
              <a:srgbClr val="000000"/>
            </a:solidFill>
            <a:prstDash val="solid"/>
            <a:round/>
            <a:headEnd type="none" w="med" len="med"/>
            <a:tailEnd type="none" w="med" len="med"/>
          </a:ln>
          <a:effectLst/>
        </p:spPr>
        <p:txBody>
          <a:bodyPr/>
          <a:lstStyle/>
          <a:p>
            <a:endParaRPr lang="en-GB" dirty="0"/>
          </a:p>
        </p:txBody>
      </p:sp>
      <p:sp>
        <p:nvSpPr>
          <p:cNvPr id="70" name="Freeform 339"/>
          <p:cNvSpPr>
            <a:spLocks/>
          </p:cNvSpPr>
          <p:nvPr/>
        </p:nvSpPr>
        <p:spPr bwMode="auto">
          <a:xfrm>
            <a:off x="2579688" y="3723010"/>
            <a:ext cx="130175" cy="192088"/>
          </a:xfrm>
          <a:custGeom>
            <a:avLst/>
            <a:gdLst/>
            <a:ahLst/>
            <a:cxnLst>
              <a:cxn ang="0">
                <a:pos x="0" y="23"/>
              </a:cxn>
              <a:cxn ang="0">
                <a:pos x="45" y="1"/>
              </a:cxn>
              <a:cxn ang="0">
                <a:pos x="128" y="31"/>
              </a:cxn>
              <a:cxn ang="0">
                <a:pos x="128" y="136"/>
              </a:cxn>
              <a:cxn ang="0">
                <a:pos x="105" y="241"/>
              </a:cxn>
              <a:cxn ang="0">
                <a:pos x="143" y="301"/>
              </a:cxn>
              <a:cxn ang="0">
                <a:pos x="210" y="308"/>
              </a:cxn>
              <a:cxn ang="0">
                <a:pos x="248" y="338"/>
              </a:cxn>
              <a:cxn ang="0">
                <a:pos x="233" y="391"/>
              </a:cxn>
            </a:cxnLst>
            <a:rect l="0" t="0" r="r" b="b"/>
            <a:pathLst>
              <a:path w="252" h="391">
                <a:moveTo>
                  <a:pt x="0" y="23"/>
                </a:moveTo>
                <a:cubicBezTo>
                  <a:pt x="12" y="11"/>
                  <a:pt x="24" y="0"/>
                  <a:pt x="45" y="1"/>
                </a:cubicBezTo>
                <a:cubicBezTo>
                  <a:pt x="66" y="2"/>
                  <a:pt x="114" y="9"/>
                  <a:pt x="128" y="31"/>
                </a:cubicBezTo>
                <a:cubicBezTo>
                  <a:pt x="142" y="53"/>
                  <a:pt x="132" y="101"/>
                  <a:pt x="128" y="136"/>
                </a:cubicBezTo>
                <a:cubicBezTo>
                  <a:pt x="124" y="171"/>
                  <a:pt x="103" y="214"/>
                  <a:pt x="105" y="241"/>
                </a:cubicBezTo>
                <a:cubicBezTo>
                  <a:pt x="107" y="268"/>
                  <a:pt x="125" y="290"/>
                  <a:pt x="143" y="301"/>
                </a:cubicBezTo>
                <a:cubicBezTo>
                  <a:pt x="161" y="312"/>
                  <a:pt x="193" y="302"/>
                  <a:pt x="210" y="308"/>
                </a:cubicBezTo>
                <a:cubicBezTo>
                  <a:pt x="227" y="314"/>
                  <a:pt x="244" y="324"/>
                  <a:pt x="248" y="338"/>
                </a:cubicBezTo>
                <a:cubicBezTo>
                  <a:pt x="252" y="352"/>
                  <a:pt x="242" y="371"/>
                  <a:pt x="233" y="391"/>
                </a:cubicBezTo>
              </a:path>
            </a:pathLst>
          </a:custGeom>
          <a:noFill/>
          <a:ln w="9525">
            <a:solidFill>
              <a:srgbClr val="000000"/>
            </a:solidFill>
            <a:round/>
            <a:headEnd/>
            <a:tailEnd/>
          </a:ln>
        </p:spPr>
        <p:txBody>
          <a:bodyPr/>
          <a:lstStyle/>
          <a:p>
            <a:endParaRPr lang="en-GB" dirty="0"/>
          </a:p>
        </p:txBody>
      </p:sp>
      <p:sp>
        <p:nvSpPr>
          <p:cNvPr id="71" name="Freeform 340"/>
          <p:cNvSpPr>
            <a:spLocks/>
          </p:cNvSpPr>
          <p:nvPr/>
        </p:nvSpPr>
        <p:spPr bwMode="auto">
          <a:xfrm>
            <a:off x="3175000" y="4043685"/>
            <a:ext cx="152400" cy="92075"/>
          </a:xfrm>
          <a:custGeom>
            <a:avLst/>
            <a:gdLst/>
            <a:ahLst/>
            <a:cxnLst>
              <a:cxn ang="0">
                <a:pos x="29" y="112"/>
              </a:cxn>
              <a:cxn ang="0">
                <a:pos x="104" y="52"/>
              </a:cxn>
              <a:cxn ang="0">
                <a:pos x="225" y="0"/>
              </a:cxn>
              <a:cxn ang="0">
                <a:pos x="285" y="7"/>
              </a:cxn>
              <a:cxn ang="0">
                <a:pos x="299" y="37"/>
              </a:cxn>
              <a:cxn ang="0">
                <a:pos x="285" y="60"/>
              </a:cxn>
              <a:cxn ang="0">
                <a:pos x="164" y="97"/>
              </a:cxn>
              <a:cxn ang="0">
                <a:pos x="14" y="112"/>
              </a:cxn>
              <a:cxn ang="0">
                <a:pos x="269" y="82"/>
              </a:cxn>
              <a:cxn ang="0">
                <a:pos x="300" y="127"/>
              </a:cxn>
              <a:cxn ang="0">
                <a:pos x="284" y="187"/>
              </a:cxn>
              <a:cxn ang="0">
                <a:pos x="194" y="187"/>
              </a:cxn>
              <a:cxn ang="0">
                <a:pos x="112" y="157"/>
              </a:cxn>
              <a:cxn ang="0">
                <a:pos x="0" y="127"/>
              </a:cxn>
            </a:cxnLst>
            <a:rect l="0" t="0" r="r" b="b"/>
            <a:pathLst>
              <a:path w="300" h="187">
                <a:moveTo>
                  <a:pt x="29" y="112"/>
                </a:moveTo>
                <a:lnTo>
                  <a:pt x="104" y="52"/>
                </a:lnTo>
                <a:lnTo>
                  <a:pt x="225" y="0"/>
                </a:lnTo>
                <a:lnTo>
                  <a:pt x="285" y="7"/>
                </a:lnTo>
                <a:lnTo>
                  <a:pt x="299" y="37"/>
                </a:lnTo>
                <a:lnTo>
                  <a:pt x="285" y="60"/>
                </a:lnTo>
                <a:lnTo>
                  <a:pt x="164" y="97"/>
                </a:lnTo>
                <a:lnTo>
                  <a:pt x="14" y="112"/>
                </a:lnTo>
                <a:lnTo>
                  <a:pt x="269" y="82"/>
                </a:lnTo>
                <a:lnTo>
                  <a:pt x="300" y="127"/>
                </a:lnTo>
                <a:lnTo>
                  <a:pt x="284" y="187"/>
                </a:lnTo>
                <a:lnTo>
                  <a:pt x="194" y="187"/>
                </a:lnTo>
                <a:lnTo>
                  <a:pt x="112" y="157"/>
                </a:lnTo>
                <a:lnTo>
                  <a:pt x="0" y="127"/>
                </a:lnTo>
              </a:path>
            </a:pathLst>
          </a:custGeom>
          <a:solidFill>
            <a:srgbClr val="FCC1AE"/>
          </a:solidFill>
          <a:ln w="9525">
            <a:solidFill>
              <a:srgbClr val="000000"/>
            </a:solidFill>
            <a:round/>
            <a:headEnd/>
            <a:tailEnd/>
          </a:ln>
        </p:spPr>
        <p:txBody>
          <a:bodyPr/>
          <a:lstStyle/>
          <a:p>
            <a:endParaRPr lang="en-GB" dirty="0"/>
          </a:p>
        </p:txBody>
      </p:sp>
      <p:sp>
        <p:nvSpPr>
          <p:cNvPr id="72" name="Freeform 341"/>
          <p:cNvSpPr>
            <a:spLocks/>
          </p:cNvSpPr>
          <p:nvPr/>
        </p:nvSpPr>
        <p:spPr bwMode="auto">
          <a:xfrm>
            <a:off x="1822154" y="4443811"/>
            <a:ext cx="2404877" cy="1790624"/>
          </a:xfrm>
          <a:custGeom>
            <a:avLst/>
            <a:gdLst>
              <a:gd name="connsiteX0" fmla="*/ 584 w 10000"/>
              <a:gd name="connsiteY0" fmla="*/ 0 h 10000"/>
              <a:gd name="connsiteX1" fmla="*/ 1349 w 10000"/>
              <a:gd name="connsiteY1" fmla="*/ 27 h 10000"/>
              <a:gd name="connsiteX2" fmla="*/ 2362 w 10000"/>
              <a:gd name="connsiteY2" fmla="*/ 277 h 10000"/>
              <a:gd name="connsiteX3" fmla="*/ 2886 w 10000"/>
              <a:gd name="connsiteY3" fmla="*/ 80 h 10000"/>
              <a:gd name="connsiteX4" fmla="*/ 3409 w 10000"/>
              <a:gd name="connsiteY4" fmla="*/ 241 h 10000"/>
              <a:gd name="connsiteX5" fmla="*/ 3611 w 10000"/>
              <a:gd name="connsiteY5" fmla="*/ 554 h 10000"/>
              <a:gd name="connsiteX6" fmla="*/ 4128 w 10000"/>
              <a:gd name="connsiteY6" fmla="*/ 830 h 10000"/>
              <a:gd name="connsiteX7" fmla="*/ 4544 w 10000"/>
              <a:gd name="connsiteY7" fmla="*/ 991 h 10000"/>
              <a:gd name="connsiteX8" fmla="*/ 5101 w 10000"/>
              <a:gd name="connsiteY8" fmla="*/ 991 h 10000"/>
              <a:gd name="connsiteX9" fmla="*/ 5336 w 10000"/>
              <a:gd name="connsiteY9" fmla="*/ 911 h 10000"/>
              <a:gd name="connsiteX10" fmla="*/ 5282 w 10000"/>
              <a:gd name="connsiteY10" fmla="*/ 438 h 10000"/>
              <a:gd name="connsiteX11" fmla="*/ 5409 w 10000"/>
              <a:gd name="connsiteY11" fmla="*/ 214 h 10000"/>
              <a:gd name="connsiteX12" fmla="*/ 5953 w 10000"/>
              <a:gd name="connsiteY12" fmla="*/ 384 h 10000"/>
              <a:gd name="connsiteX13" fmla="*/ 6772 w 10000"/>
              <a:gd name="connsiteY13" fmla="*/ 491 h 10000"/>
              <a:gd name="connsiteX14" fmla="*/ 7282 w 10000"/>
              <a:gd name="connsiteY14" fmla="*/ 714 h 10000"/>
              <a:gd name="connsiteX15" fmla="*/ 7785 w 10000"/>
              <a:gd name="connsiteY15" fmla="*/ 688 h 10000"/>
              <a:gd name="connsiteX16" fmla="*/ 8523 w 10000"/>
              <a:gd name="connsiteY16" fmla="*/ 625 h 10000"/>
              <a:gd name="connsiteX17" fmla="*/ 9201 w 10000"/>
              <a:gd name="connsiteY17" fmla="*/ 696 h 10000"/>
              <a:gd name="connsiteX18" fmla="*/ 9772 w 10000"/>
              <a:gd name="connsiteY18" fmla="*/ 741 h 10000"/>
              <a:gd name="connsiteX19" fmla="*/ 9779 w 10000"/>
              <a:gd name="connsiteY19" fmla="*/ 1223 h 10000"/>
              <a:gd name="connsiteX20" fmla="*/ 9886 w 10000"/>
              <a:gd name="connsiteY20" fmla="*/ 2170 h 10000"/>
              <a:gd name="connsiteX21" fmla="*/ 10000 w 10000"/>
              <a:gd name="connsiteY21" fmla="*/ 3250 h 10000"/>
              <a:gd name="connsiteX22" fmla="*/ 9933 w 10000"/>
              <a:gd name="connsiteY22" fmla="*/ 3759 h 10000"/>
              <a:gd name="connsiteX23" fmla="*/ 8846 w 10000"/>
              <a:gd name="connsiteY23" fmla="*/ 4054 h 10000"/>
              <a:gd name="connsiteX24" fmla="*/ 8128 w 10000"/>
              <a:gd name="connsiteY24" fmla="*/ 4295 h 10000"/>
              <a:gd name="connsiteX25" fmla="*/ 8027 w 10000"/>
              <a:gd name="connsiteY25" fmla="*/ 5545 h 10000"/>
              <a:gd name="connsiteX26" fmla="*/ 7859 w 10000"/>
              <a:gd name="connsiteY26" fmla="*/ 6661 h 10000"/>
              <a:gd name="connsiteX27" fmla="*/ 7651 w 10000"/>
              <a:gd name="connsiteY27" fmla="*/ 7286 h 10000"/>
              <a:gd name="connsiteX28" fmla="*/ 7570 w 10000"/>
              <a:gd name="connsiteY28" fmla="*/ 8384 h 10000"/>
              <a:gd name="connsiteX29" fmla="*/ 7517 w 10000"/>
              <a:gd name="connsiteY29" fmla="*/ 9250 h 10000"/>
              <a:gd name="connsiteX30" fmla="*/ 7430 w 10000"/>
              <a:gd name="connsiteY30" fmla="*/ 9848 h 10000"/>
              <a:gd name="connsiteX31" fmla="*/ 1926 w 10000"/>
              <a:gd name="connsiteY31" fmla="*/ 10000 h 10000"/>
              <a:gd name="connsiteX32" fmla="*/ 1638 w 10000"/>
              <a:gd name="connsiteY32" fmla="*/ 8705 h 10000"/>
              <a:gd name="connsiteX33" fmla="*/ 1443 w 10000"/>
              <a:gd name="connsiteY33" fmla="*/ 7625 h 10000"/>
              <a:gd name="connsiteX34" fmla="*/ 1396 w 10000"/>
              <a:gd name="connsiteY34" fmla="*/ 7009 h 10000"/>
              <a:gd name="connsiteX35" fmla="*/ 1188 w 10000"/>
              <a:gd name="connsiteY35" fmla="*/ 5866 h 10000"/>
              <a:gd name="connsiteX36" fmla="*/ 1047 w 10000"/>
              <a:gd name="connsiteY36" fmla="*/ 4607 h 10000"/>
              <a:gd name="connsiteX37" fmla="*/ 0 w 10000"/>
              <a:gd name="connsiteY37" fmla="*/ 2920 h 10000"/>
              <a:gd name="connsiteX38" fmla="*/ 81 w 10000"/>
              <a:gd name="connsiteY38" fmla="*/ 995 h 10000"/>
              <a:gd name="connsiteX39" fmla="*/ 584 w 10000"/>
              <a:gd name="connsiteY39" fmla="*/ 0 h 10000"/>
              <a:gd name="connsiteX0" fmla="*/ 688 w 10104"/>
              <a:gd name="connsiteY0" fmla="*/ 0 h 10000"/>
              <a:gd name="connsiteX1" fmla="*/ 1453 w 10104"/>
              <a:gd name="connsiteY1" fmla="*/ 27 h 10000"/>
              <a:gd name="connsiteX2" fmla="*/ 2466 w 10104"/>
              <a:gd name="connsiteY2" fmla="*/ 277 h 10000"/>
              <a:gd name="connsiteX3" fmla="*/ 2990 w 10104"/>
              <a:gd name="connsiteY3" fmla="*/ 80 h 10000"/>
              <a:gd name="connsiteX4" fmla="*/ 3513 w 10104"/>
              <a:gd name="connsiteY4" fmla="*/ 241 h 10000"/>
              <a:gd name="connsiteX5" fmla="*/ 3715 w 10104"/>
              <a:gd name="connsiteY5" fmla="*/ 554 h 10000"/>
              <a:gd name="connsiteX6" fmla="*/ 4232 w 10104"/>
              <a:gd name="connsiteY6" fmla="*/ 830 h 10000"/>
              <a:gd name="connsiteX7" fmla="*/ 4648 w 10104"/>
              <a:gd name="connsiteY7" fmla="*/ 991 h 10000"/>
              <a:gd name="connsiteX8" fmla="*/ 5205 w 10104"/>
              <a:gd name="connsiteY8" fmla="*/ 991 h 10000"/>
              <a:gd name="connsiteX9" fmla="*/ 5440 w 10104"/>
              <a:gd name="connsiteY9" fmla="*/ 911 h 10000"/>
              <a:gd name="connsiteX10" fmla="*/ 5386 w 10104"/>
              <a:gd name="connsiteY10" fmla="*/ 438 h 10000"/>
              <a:gd name="connsiteX11" fmla="*/ 5513 w 10104"/>
              <a:gd name="connsiteY11" fmla="*/ 214 h 10000"/>
              <a:gd name="connsiteX12" fmla="*/ 6057 w 10104"/>
              <a:gd name="connsiteY12" fmla="*/ 384 h 10000"/>
              <a:gd name="connsiteX13" fmla="*/ 6876 w 10104"/>
              <a:gd name="connsiteY13" fmla="*/ 491 h 10000"/>
              <a:gd name="connsiteX14" fmla="*/ 7386 w 10104"/>
              <a:gd name="connsiteY14" fmla="*/ 714 h 10000"/>
              <a:gd name="connsiteX15" fmla="*/ 7889 w 10104"/>
              <a:gd name="connsiteY15" fmla="*/ 688 h 10000"/>
              <a:gd name="connsiteX16" fmla="*/ 8627 w 10104"/>
              <a:gd name="connsiteY16" fmla="*/ 625 h 10000"/>
              <a:gd name="connsiteX17" fmla="*/ 9305 w 10104"/>
              <a:gd name="connsiteY17" fmla="*/ 696 h 10000"/>
              <a:gd name="connsiteX18" fmla="*/ 9876 w 10104"/>
              <a:gd name="connsiteY18" fmla="*/ 741 h 10000"/>
              <a:gd name="connsiteX19" fmla="*/ 9883 w 10104"/>
              <a:gd name="connsiteY19" fmla="*/ 1223 h 10000"/>
              <a:gd name="connsiteX20" fmla="*/ 9990 w 10104"/>
              <a:gd name="connsiteY20" fmla="*/ 2170 h 10000"/>
              <a:gd name="connsiteX21" fmla="*/ 10104 w 10104"/>
              <a:gd name="connsiteY21" fmla="*/ 3250 h 10000"/>
              <a:gd name="connsiteX22" fmla="*/ 10037 w 10104"/>
              <a:gd name="connsiteY22" fmla="*/ 3759 h 10000"/>
              <a:gd name="connsiteX23" fmla="*/ 8950 w 10104"/>
              <a:gd name="connsiteY23" fmla="*/ 4054 h 10000"/>
              <a:gd name="connsiteX24" fmla="*/ 8232 w 10104"/>
              <a:gd name="connsiteY24" fmla="*/ 4295 h 10000"/>
              <a:gd name="connsiteX25" fmla="*/ 8131 w 10104"/>
              <a:gd name="connsiteY25" fmla="*/ 5545 h 10000"/>
              <a:gd name="connsiteX26" fmla="*/ 7963 w 10104"/>
              <a:gd name="connsiteY26" fmla="*/ 6661 h 10000"/>
              <a:gd name="connsiteX27" fmla="*/ 7755 w 10104"/>
              <a:gd name="connsiteY27" fmla="*/ 7286 h 10000"/>
              <a:gd name="connsiteX28" fmla="*/ 7674 w 10104"/>
              <a:gd name="connsiteY28" fmla="*/ 8384 h 10000"/>
              <a:gd name="connsiteX29" fmla="*/ 7621 w 10104"/>
              <a:gd name="connsiteY29" fmla="*/ 9250 h 10000"/>
              <a:gd name="connsiteX30" fmla="*/ 7534 w 10104"/>
              <a:gd name="connsiteY30" fmla="*/ 9848 h 10000"/>
              <a:gd name="connsiteX31" fmla="*/ 2030 w 10104"/>
              <a:gd name="connsiteY31" fmla="*/ 10000 h 10000"/>
              <a:gd name="connsiteX32" fmla="*/ 1742 w 10104"/>
              <a:gd name="connsiteY32" fmla="*/ 8705 h 10000"/>
              <a:gd name="connsiteX33" fmla="*/ 1547 w 10104"/>
              <a:gd name="connsiteY33" fmla="*/ 7625 h 10000"/>
              <a:gd name="connsiteX34" fmla="*/ 1500 w 10104"/>
              <a:gd name="connsiteY34" fmla="*/ 7009 h 10000"/>
              <a:gd name="connsiteX35" fmla="*/ 1292 w 10104"/>
              <a:gd name="connsiteY35" fmla="*/ 5866 h 10000"/>
              <a:gd name="connsiteX36" fmla="*/ 1151 w 10104"/>
              <a:gd name="connsiteY36" fmla="*/ 4607 h 10000"/>
              <a:gd name="connsiteX37" fmla="*/ 104 w 10104"/>
              <a:gd name="connsiteY37" fmla="*/ 2920 h 10000"/>
              <a:gd name="connsiteX38" fmla="*/ 35 w 10104"/>
              <a:gd name="connsiteY38" fmla="*/ 2208 h 10000"/>
              <a:gd name="connsiteX39" fmla="*/ 185 w 10104"/>
              <a:gd name="connsiteY39" fmla="*/ 995 h 10000"/>
              <a:gd name="connsiteX40" fmla="*/ 688 w 10104"/>
              <a:gd name="connsiteY40" fmla="*/ 0 h 10000"/>
              <a:gd name="connsiteX0" fmla="*/ 751 w 10167"/>
              <a:gd name="connsiteY0" fmla="*/ 0 h 10000"/>
              <a:gd name="connsiteX1" fmla="*/ 1516 w 10167"/>
              <a:gd name="connsiteY1" fmla="*/ 27 h 10000"/>
              <a:gd name="connsiteX2" fmla="*/ 2529 w 10167"/>
              <a:gd name="connsiteY2" fmla="*/ 277 h 10000"/>
              <a:gd name="connsiteX3" fmla="*/ 3053 w 10167"/>
              <a:gd name="connsiteY3" fmla="*/ 80 h 10000"/>
              <a:gd name="connsiteX4" fmla="*/ 3576 w 10167"/>
              <a:gd name="connsiteY4" fmla="*/ 241 h 10000"/>
              <a:gd name="connsiteX5" fmla="*/ 3778 w 10167"/>
              <a:gd name="connsiteY5" fmla="*/ 554 h 10000"/>
              <a:gd name="connsiteX6" fmla="*/ 4295 w 10167"/>
              <a:gd name="connsiteY6" fmla="*/ 830 h 10000"/>
              <a:gd name="connsiteX7" fmla="*/ 4711 w 10167"/>
              <a:gd name="connsiteY7" fmla="*/ 991 h 10000"/>
              <a:gd name="connsiteX8" fmla="*/ 5268 w 10167"/>
              <a:gd name="connsiteY8" fmla="*/ 991 h 10000"/>
              <a:gd name="connsiteX9" fmla="*/ 5503 w 10167"/>
              <a:gd name="connsiteY9" fmla="*/ 911 h 10000"/>
              <a:gd name="connsiteX10" fmla="*/ 5449 w 10167"/>
              <a:gd name="connsiteY10" fmla="*/ 438 h 10000"/>
              <a:gd name="connsiteX11" fmla="*/ 5576 w 10167"/>
              <a:gd name="connsiteY11" fmla="*/ 214 h 10000"/>
              <a:gd name="connsiteX12" fmla="*/ 6120 w 10167"/>
              <a:gd name="connsiteY12" fmla="*/ 384 h 10000"/>
              <a:gd name="connsiteX13" fmla="*/ 6939 w 10167"/>
              <a:gd name="connsiteY13" fmla="*/ 491 h 10000"/>
              <a:gd name="connsiteX14" fmla="*/ 7449 w 10167"/>
              <a:gd name="connsiteY14" fmla="*/ 714 h 10000"/>
              <a:gd name="connsiteX15" fmla="*/ 7952 w 10167"/>
              <a:gd name="connsiteY15" fmla="*/ 688 h 10000"/>
              <a:gd name="connsiteX16" fmla="*/ 8690 w 10167"/>
              <a:gd name="connsiteY16" fmla="*/ 625 h 10000"/>
              <a:gd name="connsiteX17" fmla="*/ 9368 w 10167"/>
              <a:gd name="connsiteY17" fmla="*/ 696 h 10000"/>
              <a:gd name="connsiteX18" fmla="*/ 9939 w 10167"/>
              <a:gd name="connsiteY18" fmla="*/ 741 h 10000"/>
              <a:gd name="connsiteX19" fmla="*/ 9946 w 10167"/>
              <a:gd name="connsiteY19" fmla="*/ 1223 h 10000"/>
              <a:gd name="connsiteX20" fmla="*/ 10053 w 10167"/>
              <a:gd name="connsiteY20" fmla="*/ 2170 h 10000"/>
              <a:gd name="connsiteX21" fmla="*/ 10167 w 10167"/>
              <a:gd name="connsiteY21" fmla="*/ 3250 h 10000"/>
              <a:gd name="connsiteX22" fmla="*/ 10100 w 10167"/>
              <a:gd name="connsiteY22" fmla="*/ 3759 h 10000"/>
              <a:gd name="connsiteX23" fmla="*/ 9013 w 10167"/>
              <a:gd name="connsiteY23" fmla="*/ 4054 h 10000"/>
              <a:gd name="connsiteX24" fmla="*/ 8295 w 10167"/>
              <a:gd name="connsiteY24" fmla="*/ 4295 h 10000"/>
              <a:gd name="connsiteX25" fmla="*/ 8194 w 10167"/>
              <a:gd name="connsiteY25" fmla="*/ 5545 h 10000"/>
              <a:gd name="connsiteX26" fmla="*/ 8026 w 10167"/>
              <a:gd name="connsiteY26" fmla="*/ 6661 h 10000"/>
              <a:gd name="connsiteX27" fmla="*/ 7818 w 10167"/>
              <a:gd name="connsiteY27" fmla="*/ 7286 h 10000"/>
              <a:gd name="connsiteX28" fmla="*/ 7737 w 10167"/>
              <a:gd name="connsiteY28" fmla="*/ 8384 h 10000"/>
              <a:gd name="connsiteX29" fmla="*/ 7684 w 10167"/>
              <a:gd name="connsiteY29" fmla="*/ 9250 h 10000"/>
              <a:gd name="connsiteX30" fmla="*/ 7597 w 10167"/>
              <a:gd name="connsiteY30" fmla="*/ 9848 h 10000"/>
              <a:gd name="connsiteX31" fmla="*/ 2093 w 10167"/>
              <a:gd name="connsiteY31" fmla="*/ 10000 h 10000"/>
              <a:gd name="connsiteX32" fmla="*/ 1805 w 10167"/>
              <a:gd name="connsiteY32" fmla="*/ 8705 h 10000"/>
              <a:gd name="connsiteX33" fmla="*/ 1610 w 10167"/>
              <a:gd name="connsiteY33" fmla="*/ 7625 h 10000"/>
              <a:gd name="connsiteX34" fmla="*/ 1563 w 10167"/>
              <a:gd name="connsiteY34" fmla="*/ 7009 h 10000"/>
              <a:gd name="connsiteX35" fmla="*/ 1355 w 10167"/>
              <a:gd name="connsiteY35" fmla="*/ 5866 h 10000"/>
              <a:gd name="connsiteX36" fmla="*/ 1214 w 10167"/>
              <a:gd name="connsiteY36" fmla="*/ 4607 h 10000"/>
              <a:gd name="connsiteX37" fmla="*/ 73 w 10167"/>
              <a:gd name="connsiteY37" fmla="*/ 2858 h 10000"/>
              <a:gd name="connsiteX38" fmla="*/ 98 w 10167"/>
              <a:gd name="connsiteY38" fmla="*/ 2208 h 10000"/>
              <a:gd name="connsiteX39" fmla="*/ 248 w 10167"/>
              <a:gd name="connsiteY39" fmla="*/ 995 h 10000"/>
              <a:gd name="connsiteX40" fmla="*/ 751 w 10167"/>
              <a:gd name="connsiteY40" fmla="*/ 0 h 10000"/>
              <a:gd name="connsiteX0" fmla="*/ 751 w 10167"/>
              <a:gd name="connsiteY0" fmla="*/ 0 h 10000"/>
              <a:gd name="connsiteX1" fmla="*/ 1516 w 10167"/>
              <a:gd name="connsiteY1" fmla="*/ 27 h 10000"/>
              <a:gd name="connsiteX2" fmla="*/ 2529 w 10167"/>
              <a:gd name="connsiteY2" fmla="*/ 277 h 10000"/>
              <a:gd name="connsiteX3" fmla="*/ 3053 w 10167"/>
              <a:gd name="connsiteY3" fmla="*/ 80 h 10000"/>
              <a:gd name="connsiteX4" fmla="*/ 3576 w 10167"/>
              <a:gd name="connsiteY4" fmla="*/ 241 h 10000"/>
              <a:gd name="connsiteX5" fmla="*/ 3778 w 10167"/>
              <a:gd name="connsiteY5" fmla="*/ 554 h 10000"/>
              <a:gd name="connsiteX6" fmla="*/ 4295 w 10167"/>
              <a:gd name="connsiteY6" fmla="*/ 830 h 10000"/>
              <a:gd name="connsiteX7" fmla="*/ 4711 w 10167"/>
              <a:gd name="connsiteY7" fmla="*/ 991 h 10000"/>
              <a:gd name="connsiteX8" fmla="*/ 5268 w 10167"/>
              <a:gd name="connsiteY8" fmla="*/ 991 h 10000"/>
              <a:gd name="connsiteX9" fmla="*/ 5409 w 10167"/>
              <a:gd name="connsiteY9" fmla="*/ 849 h 10000"/>
              <a:gd name="connsiteX10" fmla="*/ 5449 w 10167"/>
              <a:gd name="connsiteY10" fmla="*/ 438 h 10000"/>
              <a:gd name="connsiteX11" fmla="*/ 5576 w 10167"/>
              <a:gd name="connsiteY11" fmla="*/ 214 h 10000"/>
              <a:gd name="connsiteX12" fmla="*/ 6120 w 10167"/>
              <a:gd name="connsiteY12" fmla="*/ 384 h 10000"/>
              <a:gd name="connsiteX13" fmla="*/ 6939 w 10167"/>
              <a:gd name="connsiteY13" fmla="*/ 491 h 10000"/>
              <a:gd name="connsiteX14" fmla="*/ 7449 w 10167"/>
              <a:gd name="connsiteY14" fmla="*/ 714 h 10000"/>
              <a:gd name="connsiteX15" fmla="*/ 7952 w 10167"/>
              <a:gd name="connsiteY15" fmla="*/ 688 h 10000"/>
              <a:gd name="connsiteX16" fmla="*/ 8690 w 10167"/>
              <a:gd name="connsiteY16" fmla="*/ 625 h 10000"/>
              <a:gd name="connsiteX17" fmla="*/ 9368 w 10167"/>
              <a:gd name="connsiteY17" fmla="*/ 696 h 10000"/>
              <a:gd name="connsiteX18" fmla="*/ 9939 w 10167"/>
              <a:gd name="connsiteY18" fmla="*/ 741 h 10000"/>
              <a:gd name="connsiteX19" fmla="*/ 9946 w 10167"/>
              <a:gd name="connsiteY19" fmla="*/ 1223 h 10000"/>
              <a:gd name="connsiteX20" fmla="*/ 10053 w 10167"/>
              <a:gd name="connsiteY20" fmla="*/ 2170 h 10000"/>
              <a:gd name="connsiteX21" fmla="*/ 10167 w 10167"/>
              <a:gd name="connsiteY21" fmla="*/ 3250 h 10000"/>
              <a:gd name="connsiteX22" fmla="*/ 10100 w 10167"/>
              <a:gd name="connsiteY22" fmla="*/ 3759 h 10000"/>
              <a:gd name="connsiteX23" fmla="*/ 9013 w 10167"/>
              <a:gd name="connsiteY23" fmla="*/ 4054 h 10000"/>
              <a:gd name="connsiteX24" fmla="*/ 8295 w 10167"/>
              <a:gd name="connsiteY24" fmla="*/ 4295 h 10000"/>
              <a:gd name="connsiteX25" fmla="*/ 8194 w 10167"/>
              <a:gd name="connsiteY25" fmla="*/ 5545 h 10000"/>
              <a:gd name="connsiteX26" fmla="*/ 8026 w 10167"/>
              <a:gd name="connsiteY26" fmla="*/ 6661 h 10000"/>
              <a:gd name="connsiteX27" fmla="*/ 7818 w 10167"/>
              <a:gd name="connsiteY27" fmla="*/ 7286 h 10000"/>
              <a:gd name="connsiteX28" fmla="*/ 7737 w 10167"/>
              <a:gd name="connsiteY28" fmla="*/ 8384 h 10000"/>
              <a:gd name="connsiteX29" fmla="*/ 7684 w 10167"/>
              <a:gd name="connsiteY29" fmla="*/ 9250 h 10000"/>
              <a:gd name="connsiteX30" fmla="*/ 7597 w 10167"/>
              <a:gd name="connsiteY30" fmla="*/ 9848 h 10000"/>
              <a:gd name="connsiteX31" fmla="*/ 2093 w 10167"/>
              <a:gd name="connsiteY31" fmla="*/ 10000 h 10000"/>
              <a:gd name="connsiteX32" fmla="*/ 1805 w 10167"/>
              <a:gd name="connsiteY32" fmla="*/ 8705 h 10000"/>
              <a:gd name="connsiteX33" fmla="*/ 1610 w 10167"/>
              <a:gd name="connsiteY33" fmla="*/ 7625 h 10000"/>
              <a:gd name="connsiteX34" fmla="*/ 1563 w 10167"/>
              <a:gd name="connsiteY34" fmla="*/ 7009 h 10000"/>
              <a:gd name="connsiteX35" fmla="*/ 1355 w 10167"/>
              <a:gd name="connsiteY35" fmla="*/ 5866 h 10000"/>
              <a:gd name="connsiteX36" fmla="*/ 1214 w 10167"/>
              <a:gd name="connsiteY36" fmla="*/ 4607 h 10000"/>
              <a:gd name="connsiteX37" fmla="*/ 73 w 10167"/>
              <a:gd name="connsiteY37" fmla="*/ 2858 h 10000"/>
              <a:gd name="connsiteX38" fmla="*/ 98 w 10167"/>
              <a:gd name="connsiteY38" fmla="*/ 2208 h 10000"/>
              <a:gd name="connsiteX39" fmla="*/ 248 w 10167"/>
              <a:gd name="connsiteY39" fmla="*/ 995 h 10000"/>
              <a:gd name="connsiteX40" fmla="*/ 751 w 10167"/>
              <a:gd name="connsiteY40" fmla="*/ 0 h 10000"/>
              <a:gd name="connsiteX0" fmla="*/ 751 w 10167"/>
              <a:gd name="connsiteY0" fmla="*/ 0 h 10000"/>
              <a:gd name="connsiteX1" fmla="*/ 1516 w 10167"/>
              <a:gd name="connsiteY1" fmla="*/ 27 h 10000"/>
              <a:gd name="connsiteX2" fmla="*/ 2529 w 10167"/>
              <a:gd name="connsiteY2" fmla="*/ 277 h 10000"/>
              <a:gd name="connsiteX3" fmla="*/ 3053 w 10167"/>
              <a:gd name="connsiteY3" fmla="*/ 80 h 10000"/>
              <a:gd name="connsiteX4" fmla="*/ 3576 w 10167"/>
              <a:gd name="connsiteY4" fmla="*/ 241 h 10000"/>
              <a:gd name="connsiteX5" fmla="*/ 3778 w 10167"/>
              <a:gd name="connsiteY5" fmla="*/ 554 h 10000"/>
              <a:gd name="connsiteX6" fmla="*/ 4295 w 10167"/>
              <a:gd name="connsiteY6" fmla="*/ 830 h 10000"/>
              <a:gd name="connsiteX7" fmla="*/ 4711 w 10167"/>
              <a:gd name="connsiteY7" fmla="*/ 991 h 10000"/>
              <a:gd name="connsiteX8" fmla="*/ 5151 w 10167"/>
              <a:gd name="connsiteY8" fmla="*/ 991 h 10000"/>
              <a:gd name="connsiteX9" fmla="*/ 5409 w 10167"/>
              <a:gd name="connsiteY9" fmla="*/ 849 h 10000"/>
              <a:gd name="connsiteX10" fmla="*/ 5449 w 10167"/>
              <a:gd name="connsiteY10" fmla="*/ 438 h 10000"/>
              <a:gd name="connsiteX11" fmla="*/ 5576 w 10167"/>
              <a:gd name="connsiteY11" fmla="*/ 214 h 10000"/>
              <a:gd name="connsiteX12" fmla="*/ 6120 w 10167"/>
              <a:gd name="connsiteY12" fmla="*/ 384 h 10000"/>
              <a:gd name="connsiteX13" fmla="*/ 6939 w 10167"/>
              <a:gd name="connsiteY13" fmla="*/ 491 h 10000"/>
              <a:gd name="connsiteX14" fmla="*/ 7449 w 10167"/>
              <a:gd name="connsiteY14" fmla="*/ 714 h 10000"/>
              <a:gd name="connsiteX15" fmla="*/ 7952 w 10167"/>
              <a:gd name="connsiteY15" fmla="*/ 688 h 10000"/>
              <a:gd name="connsiteX16" fmla="*/ 8690 w 10167"/>
              <a:gd name="connsiteY16" fmla="*/ 625 h 10000"/>
              <a:gd name="connsiteX17" fmla="*/ 9368 w 10167"/>
              <a:gd name="connsiteY17" fmla="*/ 696 h 10000"/>
              <a:gd name="connsiteX18" fmla="*/ 9939 w 10167"/>
              <a:gd name="connsiteY18" fmla="*/ 741 h 10000"/>
              <a:gd name="connsiteX19" fmla="*/ 9946 w 10167"/>
              <a:gd name="connsiteY19" fmla="*/ 1223 h 10000"/>
              <a:gd name="connsiteX20" fmla="*/ 10053 w 10167"/>
              <a:gd name="connsiteY20" fmla="*/ 2170 h 10000"/>
              <a:gd name="connsiteX21" fmla="*/ 10167 w 10167"/>
              <a:gd name="connsiteY21" fmla="*/ 3250 h 10000"/>
              <a:gd name="connsiteX22" fmla="*/ 10100 w 10167"/>
              <a:gd name="connsiteY22" fmla="*/ 3759 h 10000"/>
              <a:gd name="connsiteX23" fmla="*/ 9013 w 10167"/>
              <a:gd name="connsiteY23" fmla="*/ 4054 h 10000"/>
              <a:gd name="connsiteX24" fmla="*/ 8295 w 10167"/>
              <a:gd name="connsiteY24" fmla="*/ 4295 h 10000"/>
              <a:gd name="connsiteX25" fmla="*/ 8194 w 10167"/>
              <a:gd name="connsiteY25" fmla="*/ 5545 h 10000"/>
              <a:gd name="connsiteX26" fmla="*/ 8026 w 10167"/>
              <a:gd name="connsiteY26" fmla="*/ 6661 h 10000"/>
              <a:gd name="connsiteX27" fmla="*/ 7818 w 10167"/>
              <a:gd name="connsiteY27" fmla="*/ 7286 h 10000"/>
              <a:gd name="connsiteX28" fmla="*/ 7737 w 10167"/>
              <a:gd name="connsiteY28" fmla="*/ 8384 h 10000"/>
              <a:gd name="connsiteX29" fmla="*/ 7684 w 10167"/>
              <a:gd name="connsiteY29" fmla="*/ 9250 h 10000"/>
              <a:gd name="connsiteX30" fmla="*/ 7597 w 10167"/>
              <a:gd name="connsiteY30" fmla="*/ 9848 h 10000"/>
              <a:gd name="connsiteX31" fmla="*/ 2093 w 10167"/>
              <a:gd name="connsiteY31" fmla="*/ 10000 h 10000"/>
              <a:gd name="connsiteX32" fmla="*/ 1805 w 10167"/>
              <a:gd name="connsiteY32" fmla="*/ 8705 h 10000"/>
              <a:gd name="connsiteX33" fmla="*/ 1610 w 10167"/>
              <a:gd name="connsiteY33" fmla="*/ 7625 h 10000"/>
              <a:gd name="connsiteX34" fmla="*/ 1563 w 10167"/>
              <a:gd name="connsiteY34" fmla="*/ 7009 h 10000"/>
              <a:gd name="connsiteX35" fmla="*/ 1355 w 10167"/>
              <a:gd name="connsiteY35" fmla="*/ 5866 h 10000"/>
              <a:gd name="connsiteX36" fmla="*/ 1214 w 10167"/>
              <a:gd name="connsiteY36" fmla="*/ 4607 h 10000"/>
              <a:gd name="connsiteX37" fmla="*/ 73 w 10167"/>
              <a:gd name="connsiteY37" fmla="*/ 2858 h 10000"/>
              <a:gd name="connsiteX38" fmla="*/ 98 w 10167"/>
              <a:gd name="connsiteY38" fmla="*/ 2208 h 10000"/>
              <a:gd name="connsiteX39" fmla="*/ 248 w 10167"/>
              <a:gd name="connsiteY39" fmla="*/ 995 h 10000"/>
              <a:gd name="connsiteX40" fmla="*/ 751 w 10167"/>
              <a:gd name="connsiteY40" fmla="*/ 0 h 10000"/>
              <a:gd name="connsiteX0" fmla="*/ 751 w 10167"/>
              <a:gd name="connsiteY0" fmla="*/ 0 h 10000"/>
              <a:gd name="connsiteX1" fmla="*/ 1516 w 10167"/>
              <a:gd name="connsiteY1" fmla="*/ 27 h 10000"/>
              <a:gd name="connsiteX2" fmla="*/ 2529 w 10167"/>
              <a:gd name="connsiteY2" fmla="*/ 277 h 10000"/>
              <a:gd name="connsiteX3" fmla="*/ 3053 w 10167"/>
              <a:gd name="connsiteY3" fmla="*/ 80 h 10000"/>
              <a:gd name="connsiteX4" fmla="*/ 3459 w 10167"/>
              <a:gd name="connsiteY4" fmla="*/ 85 h 10000"/>
              <a:gd name="connsiteX5" fmla="*/ 3778 w 10167"/>
              <a:gd name="connsiteY5" fmla="*/ 554 h 10000"/>
              <a:gd name="connsiteX6" fmla="*/ 4295 w 10167"/>
              <a:gd name="connsiteY6" fmla="*/ 830 h 10000"/>
              <a:gd name="connsiteX7" fmla="*/ 4711 w 10167"/>
              <a:gd name="connsiteY7" fmla="*/ 991 h 10000"/>
              <a:gd name="connsiteX8" fmla="*/ 5151 w 10167"/>
              <a:gd name="connsiteY8" fmla="*/ 991 h 10000"/>
              <a:gd name="connsiteX9" fmla="*/ 5409 w 10167"/>
              <a:gd name="connsiteY9" fmla="*/ 849 h 10000"/>
              <a:gd name="connsiteX10" fmla="*/ 5449 w 10167"/>
              <a:gd name="connsiteY10" fmla="*/ 438 h 10000"/>
              <a:gd name="connsiteX11" fmla="*/ 5576 w 10167"/>
              <a:gd name="connsiteY11" fmla="*/ 214 h 10000"/>
              <a:gd name="connsiteX12" fmla="*/ 6120 w 10167"/>
              <a:gd name="connsiteY12" fmla="*/ 384 h 10000"/>
              <a:gd name="connsiteX13" fmla="*/ 6939 w 10167"/>
              <a:gd name="connsiteY13" fmla="*/ 491 h 10000"/>
              <a:gd name="connsiteX14" fmla="*/ 7449 w 10167"/>
              <a:gd name="connsiteY14" fmla="*/ 714 h 10000"/>
              <a:gd name="connsiteX15" fmla="*/ 7952 w 10167"/>
              <a:gd name="connsiteY15" fmla="*/ 688 h 10000"/>
              <a:gd name="connsiteX16" fmla="*/ 8690 w 10167"/>
              <a:gd name="connsiteY16" fmla="*/ 625 h 10000"/>
              <a:gd name="connsiteX17" fmla="*/ 9368 w 10167"/>
              <a:gd name="connsiteY17" fmla="*/ 696 h 10000"/>
              <a:gd name="connsiteX18" fmla="*/ 9939 w 10167"/>
              <a:gd name="connsiteY18" fmla="*/ 741 h 10000"/>
              <a:gd name="connsiteX19" fmla="*/ 9946 w 10167"/>
              <a:gd name="connsiteY19" fmla="*/ 1223 h 10000"/>
              <a:gd name="connsiteX20" fmla="*/ 10053 w 10167"/>
              <a:gd name="connsiteY20" fmla="*/ 2170 h 10000"/>
              <a:gd name="connsiteX21" fmla="*/ 10167 w 10167"/>
              <a:gd name="connsiteY21" fmla="*/ 3250 h 10000"/>
              <a:gd name="connsiteX22" fmla="*/ 10100 w 10167"/>
              <a:gd name="connsiteY22" fmla="*/ 3759 h 10000"/>
              <a:gd name="connsiteX23" fmla="*/ 9013 w 10167"/>
              <a:gd name="connsiteY23" fmla="*/ 4054 h 10000"/>
              <a:gd name="connsiteX24" fmla="*/ 8295 w 10167"/>
              <a:gd name="connsiteY24" fmla="*/ 4295 h 10000"/>
              <a:gd name="connsiteX25" fmla="*/ 8194 w 10167"/>
              <a:gd name="connsiteY25" fmla="*/ 5545 h 10000"/>
              <a:gd name="connsiteX26" fmla="*/ 8026 w 10167"/>
              <a:gd name="connsiteY26" fmla="*/ 6661 h 10000"/>
              <a:gd name="connsiteX27" fmla="*/ 7818 w 10167"/>
              <a:gd name="connsiteY27" fmla="*/ 7286 h 10000"/>
              <a:gd name="connsiteX28" fmla="*/ 7737 w 10167"/>
              <a:gd name="connsiteY28" fmla="*/ 8384 h 10000"/>
              <a:gd name="connsiteX29" fmla="*/ 7684 w 10167"/>
              <a:gd name="connsiteY29" fmla="*/ 9250 h 10000"/>
              <a:gd name="connsiteX30" fmla="*/ 7597 w 10167"/>
              <a:gd name="connsiteY30" fmla="*/ 9848 h 10000"/>
              <a:gd name="connsiteX31" fmla="*/ 2093 w 10167"/>
              <a:gd name="connsiteY31" fmla="*/ 10000 h 10000"/>
              <a:gd name="connsiteX32" fmla="*/ 1805 w 10167"/>
              <a:gd name="connsiteY32" fmla="*/ 8705 h 10000"/>
              <a:gd name="connsiteX33" fmla="*/ 1610 w 10167"/>
              <a:gd name="connsiteY33" fmla="*/ 7625 h 10000"/>
              <a:gd name="connsiteX34" fmla="*/ 1563 w 10167"/>
              <a:gd name="connsiteY34" fmla="*/ 7009 h 10000"/>
              <a:gd name="connsiteX35" fmla="*/ 1355 w 10167"/>
              <a:gd name="connsiteY35" fmla="*/ 5866 h 10000"/>
              <a:gd name="connsiteX36" fmla="*/ 1214 w 10167"/>
              <a:gd name="connsiteY36" fmla="*/ 4607 h 10000"/>
              <a:gd name="connsiteX37" fmla="*/ 73 w 10167"/>
              <a:gd name="connsiteY37" fmla="*/ 2858 h 10000"/>
              <a:gd name="connsiteX38" fmla="*/ 98 w 10167"/>
              <a:gd name="connsiteY38" fmla="*/ 2208 h 10000"/>
              <a:gd name="connsiteX39" fmla="*/ 248 w 10167"/>
              <a:gd name="connsiteY39" fmla="*/ 995 h 10000"/>
              <a:gd name="connsiteX40" fmla="*/ 751 w 10167"/>
              <a:gd name="connsiteY40" fmla="*/ 0 h 10000"/>
              <a:gd name="connsiteX0" fmla="*/ 751 w 10167"/>
              <a:gd name="connsiteY0" fmla="*/ 71 h 10071"/>
              <a:gd name="connsiteX1" fmla="*/ 1516 w 10167"/>
              <a:gd name="connsiteY1" fmla="*/ 98 h 10071"/>
              <a:gd name="connsiteX2" fmla="*/ 2529 w 10167"/>
              <a:gd name="connsiteY2" fmla="*/ 348 h 10071"/>
              <a:gd name="connsiteX3" fmla="*/ 3053 w 10167"/>
              <a:gd name="connsiteY3" fmla="*/ 151 h 10071"/>
              <a:gd name="connsiteX4" fmla="*/ 3436 w 10167"/>
              <a:gd name="connsiteY4" fmla="*/ 0 h 10071"/>
              <a:gd name="connsiteX5" fmla="*/ 3778 w 10167"/>
              <a:gd name="connsiteY5" fmla="*/ 625 h 10071"/>
              <a:gd name="connsiteX6" fmla="*/ 4295 w 10167"/>
              <a:gd name="connsiteY6" fmla="*/ 901 h 10071"/>
              <a:gd name="connsiteX7" fmla="*/ 4711 w 10167"/>
              <a:gd name="connsiteY7" fmla="*/ 1062 h 10071"/>
              <a:gd name="connsiteX8" fmla="*/ 5151 w 10167"/>
              <a:gd name="connsiteY8" fmla="*/ 1062 h 10071"/>
              <a:gd name="connsiteX9" fmla="*/ 5409 w 10167"/>
              <a:gd name="connsiteY9" fmla="*/ 920 h 10071"/>
              <a:gd name="connsiteX10" fmla="*/ 5449 w 10167"/>
              <a:gd name="connsiteY10" fmla="*/ 509 h 10071"/>
              <a:gd name="connsiteX11" fmla="*/ 5576 w 10167"/>
              <a:gd name="connsiteY11" fmla="*/ 285 h 10071"/>
              <a:gd name="connsiteX12" fmla="*/ 6120 w 10167"/>
              <a:gd name="connsiteY12" fmla="*/ 455 h 10071"/>
              <a:gd name="connsiteX13" fmla="*/ 6939 w 10167"/>
              <a:gd name="connsiteY13" fmla="*/ 562 h 10071"/>
              <a:gd name="connsiteX14" fmla="*/ 7449 w 10167"/>
              <a:gd name="connsiteY14" fmla="*/ 785 h 10071"/>
              <a:gd name="connsiteX15" fmla="*/ 7952 w 10167"/>
              <a:gd name="connsiteY15" fmla="*/ 759 h 10071"/>
              <a:gd name="connsiteX16" fmla="*/ 8690 w 10167"/>
              <a:gd name="connsiteY16" fmla="*/ 696 h 10071"/>
              <a:gd name="connsiteX17" fmla="*/ 9368 w 10167"/>
              <a:gd name="connsiteY17" fmla="*/ 767 h 10071"/>
              <a:gd name="connsiteX18" fmla="*/ 9939 w 10167"/>
              <a:gd name="connsiteY18" fmla="*/ 812 h 10071"/>
              <a:gd name="connsiteX19" fmla="*/ 9946 w 10167"/>
              <a:gd name="connsiteY19" fmla="*/ 1294 h 10071"/>
              <a:gd name="connsiteX20" fmla="*/ 10053 w 10167"/>
              <a:gd name="connsiteY20" fmla="*/ 2241 h 10071"/>
              <a:gd name="connsiteX21" fmla="*/ 10167 w 10167"/>
              <a:gd name="connsiteY21" fmla="*/ 3321 h 10071"/>
              <a:gd name="connsiteX22" fmla="*/ 10100 w 10167"/>
              <a:gd name="connsiteY22" fmla="*/ 3830 h 10071"/>
              <a:gd name="connsiteX23" fmla="*/ 9013 w 10167"/>
              <a:gd name="connsiteY23" fmla="*/ 4125 h 10071"/>
              <a:gd name="connsiteX24" fmla="*/ 8295 w 10167"/>
              <a:gd name="connsiteY24" fmla="*/ 4366 h 10071"/>
              <a:gd name="connsiteX25" fmla="*/ 8194 w 10167"/>
              <a:gd name="connsiteY25" fmla="*/ 5616 h 10071"/>
              <a:gd name="connsiteX26" fmla="*/ 8026 w 10167"/>
              <a:gd name="connsiteY26" fmla="*/ 6732 h 10071"/>
              <a:gd name="connsiteX27" fmla="*/ 7818 w 10167"/>
              <a:gd name="connsiteY27" fmla="*/ 7357 h 10071"/>
              <a:gd name="connsiteX28" fmla="*/ 7737 w 10167"/>
              <a:gd name="connsiteY28" fmla="*/ 8455 h 10071"/>
              <a:gd name="connsiteX29" fmla="*/ 7684 w 10167"/>
              <a:gd name="connsiteY29" fmla="*/ 9321 h 10071"/>
              <a:gd name="connsiteX30" fmla="*/ 7597 w 10167"/>
              <a:gd name="connsiteY30" fmla="*/ 9919 h 10071"/>
              <a:gd name="connsiteX31" fmla="*/ 2093 w 10167"/>
              <a:gd name="connsiteY31" fmla="*/ 10071 h 10071"/>
              <a:gd name="connsiteX32" fmla="*/ 1805 w 10167"/>
              <a:gd name="connsiteY32" fmla="*/ 8776 h 10071"/>
              <a:gd name="connsiteX33" fmla="*/ 1610 w 10167"/>
              <a:gd name="connsiteY33" fmla="*/ 7696 h 10071"/>
              <a:gd name="connsiteX34" fmla="*/ 1563 w 10167"/>
              <a:gd name="connsiteY34" fmla="*/ 7080 h 10071"/>
              <a:gd name="connsiteX35" fmla="*/ 1355 w 10167"/>
              <a:gd name="connsiteY35" fmla="*/ 5937 h 10071"/>
              <a:gd name="connsiteX36" fmla="*/ 1214 w 10167"/>
              <a:gd name="connsiteY36" fmla="*/ 4678 h 10071"/>
              <a:gd name="connsiteX37" fmla="*/ 73 w 10167"/>
              <a:gd name="connsiteY37" fmla="*/ 2929 h 10071"/>
              <a:gd name="connsiteX38" fmla="*/ 98 w 10167"/>
              <a:gd name="connsiteY38" fmla="*/ 2279 h 10071"/>
              <a:gd name="connsiteX39" fmla="*/ 248 w 10167"/>
              <a:gd name="connsiteY39" fmla="*/ 1066 h 10071"/>
              <a:gd name="connsiteX40" fmla="*/ 751 w 10167"/>
              <a:gd name="connsiteY40" fmla="*/ 71 h 100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0167" h="10071">
                <a:moveTo>
                  <a:pt x="751" y="71"/>
                </a:moveTo>
                <a:lnTo>
                  <a:pt x="1516" y="98"/>
                </a:lnTo>
                <a:lnTo>
                  <a:pt x="2529" y="348"/>
                </a:lnTo>
                <a:lnTo>
                  <a:pt x="3053" y="151"/>
                </a:lnTo>
                <a:lnTo>
                  <a:pt x="3436" y="0"/>
                </a:lnTo>
                <a:cubicBezTo>
                  <a:pt x="3504" y="250"/>
                  <a:pt x="3657" y="473"/>
                  <a:pt x="3778" y="625"/>
                </a:cubicBezTo>
                <a:lnTo>
                  <a:pt x="4295" y="901"/>
                </a:lnTo>
                <a:lnTo>
                  <a:pt x="4711" y="1062"/>
                </a:lnTo>
                <a:lnTo>
                  <a:pt x="5151" y="1062"/>
                </a:lnTo>
                <a:lnTo>
                  <a:pt x="5409" y="920"/>
                </a:lnTo>
                <a:cubicBezTo>
                  <a:pt x="5391" y="762"/>
                  <a:pt x="5467" y="667"/>
                  <a:pt x="5449" y="509"/>
                </a:cubicBezTo>
                <a:cubicBezTo>
                  <a:pt x="5491" y="434"/>
                  <a:pt x="5534" y="360"/>
                  <a:pt x="5576" y="285"/>
                </a:cubicBezTo>
                <a:lnTo>
                  <a:pt x="6120" y="455"/>
                </a:lnTo>
                <a:lnTo>
                  <a:pt x="6939" y="562"/>
                </a:lnTo>
                <a:lnTo>
                  <a:pt x="7449" y="785"/>
                </a:lnTo>
                <a:lnTo>
                  <a:pt x="7952" y="759"/>
                </a:lnTo>
                <a:lnTo>
                  <a:pt x="8690" y="696"/>
                </a:lnTo>
                <a:lnTo>
                  <a:pt x="9368" y="767"/>
                </a:lnTo>
                <a:lnTo>
                  <a:pt x="9939" y="812"/>
                </a:lnTo>
                <a:cubicBezTo>
                  <a:pt x="9941" y="973"/>
                  <a:pt x="9944" y="1133"/>
                  <a:pt x="9946" y="1294"/>
                </a:cubicBezTo>
                <a:cubicBezTo>
                  <a:pt x="9982" y="1610"/>
                  <a:pt x="10017" y="1925"/>
                  <a:pt x="10053" y="2241"/>
                </a:cubicBezTo>
                <a:lnTo>
                  <a:pt x="10167" y="3321"/>
                </a:lnTo>
                <a:cubicBezTo>
                  <a:pt x="10145" y="3491"/>
                  <a:pt x="10122" y="3660"/>
                  <a:pt x="10100" y="3830"/>
                </a:cubicBezTo>
                <a:lnTo>
                  <a:pt x="9013" y="4125"/>
                </a:lnTo>
                <a:lnTo>
                  <a:pt x="8295" y="4366"/>
                </a:lnTo>
                <a:cubicBezTo>
                  <a:pt x="8261" y="4783"/>
                  <a:pt x="8228" y="5199"/>
                  <a:pt x="8194" y="5616"/>
                </a:cubicBezTo>
                <a:cubicBezTo>
                  <a:pt x="8167" y="5839"/>
                  <a:pt x="8100" y="6500"/>
                  <a:pt x="8026" y="6732"/>
                </a:cubicBezTo>
                <a:cubicBezTo>
                  <a:pt x="7925" y="7009"/>
                  <a:pt x="7865" y="7071"/>
                  <a:pt x="7818" y="7357"/>
                </a:cubicBezTo>
                <a:lnTo>
                  <a:pt x="7737" y="8455"/>
                </a:lnTo>
                <a:cubicBezTo>
                  <a:pt x="7719" y="8744"/>
                  <a:pt x="7702" y="9032"/>
                  <a:pt x="7684" y="9321"/>
                </a:cubicBezTo>
                <a:cubicBezTo>
                  <a:pt x="7655" y="9520"/>
                  <a:pt x="7626" y="9720"/>
                  <a:pt x="7597" y="9919"/>
                </a:cubicBezTo>
                <a:lnTo>
                  <a:pt x="2093" y="10071"/>
                </a:lnTo>
                <a:lnTo>
                  <a:pt x="1805" y="8776"/>
                </a:lnTo>
                <a:lnTo>
                  <a:pt x="1610" y="7696"/>
                </a:lnTo>
                <a:cubicBezTo>
                  <a:pt x="1594" y="7491"/>
                  <a:pt x="1579" y="7285"/>
                  <a:pt x="1563" y="7080"/>
                </a:cubicBezTo>
                <a:cubicBezTo>
                  <a:pt x="1494" y="6699"/>
                  <a:pt x="1424" y="6318"/>
                  <a:pt x="1355" y="5937"/>
                </a:cubicBezTo>
                <a:lnTo>
                  <a:pt x="1214" y="4678"/>
                </a:lnTo>
                <a:lnTo>
                  <a:pt x="73" y="2929"/>
                </a:lnTo>
                <a:cubicBezTo>
                  <a:pt x="-101" y="2535"/>
                  <a:pt x="85" y="2600"/>
                  <a:pt x="98" y="2279"/>
                </a:cubicBezTo>
                <a:cubicBezTo>
                  <a:pt x="111" y="1958"/>
                  <a:pt x="151" y="1439"/>
                  <a:pt x="248" y="1066"/>
                </a:cubicBezTo>
                <a:lnTo>
                  <a:pt x="751" y="71"/>
                </a:lnTo>
                <a:close/>
              </a:path>
            </a:pathLst>
          </a:custGeom>
          <a:gradFill rotWithShape="1">
            <a:gsLst>
              <a:gs pos="0">
                <a:srgbClr val="00FFFF">
                  <a:gamma/>
                  <a:shade val="46275"/>
                  <a:invGamma/>
                </a:srgbClr>
              </a:gs>
              <a:gs pos="50000">
                <a:srgbClr val="00FFFF"/>
              </a:gs>
              <a:gs pos="100000">
                <a:srgbClr val="00FFFF">
                  <a:gamma/>
                  <a:shade val="46275"/>
                  <a:invGamma/>
                </a:srgbClr>
              </a:gs>
            </a:gsLst>
            <a:lin ang="0" scaled="1"/>
          </a:gradFill>
          <a:ln w="9525">
            <a:solidFill>
              <a:srgbClr val="000000"/>
            </a:solidFill>
            <a:round/>
            <a:headEnd/>
            <a:tailEnd/>
          </a:ln>
        </p:spPr>
        <p:txBody>
          <a:bodyPr/>
          <a:lstStyle/>
          <a:p>
            <a:endParaRPr lang="en-GB" dirty="0"/>
          </a:p>
        </p:txBody>
      </p:sp>
      <p:sp>
        <p:nvSpPr>
          <p:cNvPr id="73" name="Freeform 342"/>
          <p:cNvSpPr>
            <a:spLocks/>
          </p:cNvSpPr>
          <p:nvPr/>
        </p:nvSpPr>
        <p:spPr bwMode="auto">
          <a:xfrm>
            <a:off x="2509838" y="4480247"/>
            <a:ext cx="735008" cy="576263"/>
          </a:xfrm>
          <a:custGeom>
            <a:avLst/>
            <a:gdLst>
              <a:gd name="connsiteX0" fmla="*/ 9872 w 9872"/>
              <a:gd name="connsiteY0" fmla="*/ 1377 h 10000"/>
              <a:gd name="connsiteX1" fmla="*/ 9702 w 9872"/>
              <a:gd name="connsiteY1" fmla="*/ 3182 h 10000"/>
              <a:gd name="connsiteX2" fmla="*/ 8380 w 9872"/>
              <a:gd name="connsiteY2" fmla="*/ 4573 h 10000"/>
              <a:gd name="connsiteX3" fmla="*/ 6482 w 9872"/>
              <a:gd name="connsiteY3" fmla="*/ 4848 h 10000"/>
              <a:gd name="connsiteX4" fmla="*/ 4733 w 9872"/>
              <a:gd name="connsiteY4" fmla="*/ 4435 h 10000"/>
              <a:gd name="connsiteX5" fmla="*/ 3433 w 9872"/>
              <a:gd name="connsiteY5" fmla="*/ 4132 h 10000"/>
              <a:gd name="connsiteX6" fmla="*/ 2345 w 9872"/>
              <a:gd name="connsiteY6" fmla="*/ 3306 h 10000"/>
              <a:gd name="connsiteX7" fmla="*/ 362 w 9872"/>
              <a:gd name="connsiteY7" fmla="*/ 0 h 10000"/>
              <a:gd name="connsiteX8" fmla="*/ 2857 w 9872"/>
              <a:gd name="connsiteY8" fmla="*/ 4848 h 10000"/>
              <a:gd name="connsiteX9" fmla="*/ 2473 w 9872"/>
              <a:gd name="connsiteY9" fmla="*/ 7135 h 10000"/>
              <a:gd name="connsiteX10" fmla="*/ 1876 w 9872"/>
              <a:gd name="connsiteY10" fmla="*/ 8182 h 10000"/>
              <a:gd name="connsiteX11" fmla="*/ 981 w 9872"/>
              <a:gd name="connsiteY11" fmla="*/ 9311 h 10000"/>
              <a:gd name="connsiteX12" fmla="*/ 0 w 9872"/>
              <a:gd name="connsiteY12" fmla="*/ 1000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872" h="10000">
                <a:moveTo>
                  <a:pt x="9872" y="1377"/>
                </a:moveTo>
                <a:cubicBezTo>
                  <a:pt x="9815" y="1979"/>
                  <a:pt x="9759" y="2580"/>
                  <a:pt x="9702" y="3182"/>
                </a:cubicBezTo>
                <a:lnTo>
                  <a:pt x="8380" y="4573"/>
                </a:lnTo>
                <a:lnTo>
                  <a:pt x="6482" y="4848"/>
                </a:lnTo>
                <a:lnTo>
                  <a:pt x="4733" y="4435"/>
                </a:lnTo>
                <a:lnTo>
                  <a:pt x="3433" y="4132"/>
                </a:lnTo>
                <a:lnTo>
                  <a:pt x="2345" y="3306"/>
                </a:lnTo>
                <a:lnTo>
                  <a:pt x="362" y="0"/>
                </a:lnTo>
                <a:lnTo>
                  <a:pt x="2857" y="4848"/>
                </a:lnTo>
                <a:lnTo>
                  <a:pt x="2473" y="7135"/>
                </a:lnTo>
                <a:cubicBezTo>
                  <a:pt x="2345" y="7769"/>
                  <a:pt x="2047" y="7576"/>
                  <a:pt x="1876" y="8182"/>
                </a:cubicBezTo>
                <a:cubicBezTo>
                  <a:pt x="1834" y="8347"/>
                  <a:pt x="1023" y="9146"/>
                  <a:pt x="981" y="9311"/>
                </a:cubicBezTo>
                <a:cubicBezTo>
                  <a:pt x="896" y="9532"/>
                  <a:pt x="192" y="9862"/>
                  <a:pt x="0" y="10000"/>
                </a:cubicBezTo>
              </a:path>
            </a:pathLst>
          </a:custGeom>
          <a:noFill/>
          <a:ln w="9525">
            <a:solidFill>
              <a:srgbClr val="000000"/>
            </a:solidFill>
            <a:round/>
            <a:headEnd/>
            <a:tailEnd/>
          </a:ln>
        </p:spPr>
        <p:txBody>
          <a:bodyPr/>
          <a:lstStyle/>
          <a:p>
            <a:endParaRPr lang="en-GB" dirty="0"/>
          </a:p>
        </p:txBody>
      </p:sp>
      <p:sp>
        <p:nvSpPr>
          <p:cNvPr id="74" name="Freeform 343"/>
          <p:cNvSpPr>
            <a:spLocks/>
          </p:cNvSpPr>
          <p:nvPr/>
        </p:nvSpPr>
        <p:spPr bwMode="auto">
          <a:xfrm>
            <a:off x="3059113" y="4762822"/>
            <a:ext cx="63500" cy="355600"/>
          </a:xfrm>
          <a:custGeom>
            <a:avLst/>
            <a:gdLst/>
            <a:ahLst/>
            <a:cxnLst>
              <a:cxn ang="0">
                <a:pos x="0" y="0"/>
              </a:cxn>
              <a:cxn ang="0">
                <a:pos x="29" y="63"/>
              </a:cxn>
              <a:cxn ang="0">
                <a:pos x="40" y="116"/>
              </a:cxn>
              <a:cxn ang="0">
                <a:pos x="31" y="224"/>
              </a:cxn>
            </a:cxnLst>
            <a:rect l="0" t="0" r="r" b="b"/>
            <a:pathLst>
              <a:path w="40" h="224">
                <a:moveTo>
                  <a:pt x="0" y="0"/>
                </a:moveTo>
                <a:lnTo>
                  <a:pt x="29" y="63"/>
                </a:lnTo>
                <a:lnTo>
                  <a:pt x="40" y="116"/>
                </a:lnTo>
                <a:lnTo>
                  <a:pt x="31" y="224"/>
                </a:lnTo>
              </a:path>
            </a:pathLst>
          </a:custGeom>
          <a:noFill/>
          <a:ln w="9525">
            <a:solidFill>
              <a:srgbClr val="000000"/>
            </a:solidFill>
            <a:round/>
            <a:headEnd/>
            <a:tailEnd/>
          </a:ln>
        </p:spPr>
        <p:txBody>
          <a:bodyPr/>
          <a:lstStyle/>
          <a:p>
            <a:endParaRPr lang="en-GB" dirty="0"/>
          </a:p>
        </p:txBody>
      </p:sp>
      <p:sp>
        <p:nvSpPr>
          <p:cNvPr id="75" name="Freeform 345"/>
          <p:cNvSpPr>
            <a:spLocks/>
          </p:cNvSpPr>
          <p:nvPr/>
        </p:nvSpPr>
        <p:spPr bwMode="auto">
          <a:xfrm>
            <a:off x="3270250" y="3956372"/>
            <a:ext cx="57150" cy="15875"/>
          </a:xfrm>
          <a:custGeom>
            <a:avLst/>
            <a:gdLst/>
            <a:ahLst/>
            <a:cxnLst>
              <a:cxn ang="0">
                <a:pos x="0" y="0"/>
              </a:cxn>
              <a:cxn ang="0">
                <a:pos x="33" y="9"/>
              </a:cxn>
            </a:cxnLst>
            <a:rect l="0" t="0" r="r" b="b"/>
            <a:pathLst>
              <a:path w="33" h="9">
                <a:moveTo>
                  <a:pt x="0" y="0"/>
                </a:moveTo>
                <a:cubicBezTo>
                  <a:pt x="0" y="0"/>
                  <a:pt x="16" y="4"/>
                  <a:pt x="33" y="9"/>
                </a:cubicBezTo>
              </a:path>
            </a:pathLst>
          </a:custGeom>
          <a:noFill/>
          <a:ln w="9525">
            <a:solidFill>
              <a:srgbClr val="000000"/>
            </a:solidFill>
            <a:round/>
            <a:headEnd/>
            <a:tailEnd/>
          </a:ln>
        </p:spPr>
        <p:txBody>
          <a:bodyPr/>
          <a:lstStyle/>
          <a:p>
            <a:endParaRPr lang="en-GB" dirty="0"/>
          </a:p>
        </p:txBody>
      </p:sp>
      <p:sp>
        <p:nvSpPr>
          <p:cNvPr id="76" name="Freeform 349"/>
          <p:cNvSpPr>
            <a:spLocks/>
          </p:cNvSpPr>
          <p:nvPr/>
        </p:nvSpPr>
        <p:spPr bwMode="auto">
          <a:xfrm>
            <a:off x="4144963" y="4592960"/>
            <a:ext cx="2541588" cy="531813"/>
          </a:xfrm>
          <a:custGeom>
            <a:avLst/>
            <a:gdLst/>
            <a:ahLst/>
            <a:cxnLst>
              <a:cxn ang="0">
                <a:pos x="0" y="0"/>
              </a:cxn>
              <a:cxn ang="0">
                <a:pos x="212" y="6"/>
              </a:cxn>
              <a:cxn ang="0">
                <a:pos x="429" y="29"/>
              </a:cxn>
              <a:cxn ang="0">
                <a:pos x="537" y="8"/>
              </a:cxn>
              <a:cxn ang="0">
                <a:pos x="717" y="14"/>
              </a:cxn>
              <a:cxn ang="0">
                <a:pos x="860" y="28"/>
              </a:cxn>
              <a:cxn ang="0">
                <a:pos x="1103" y="52"/>
              </a:cxn>
              <a:cxn ang="0">
                <a:pos x="1216" y="55"/>
              </a:cxn>
              <a:cxn ang="0">
                <a:pos x="1348" y="25"/>
              </a:cxn>
              <a:cxn ang="0">
                <a:pos x="1415" y="1"/>
              </a:cxn>
              <a:cxn ang="0">
                <a:pos x="1531" y="12"/>
              </a:cxn>
              <a:cxn ang="0">
                <a:pos x="1586" y="42"/>
              </a:cxn>
              <a:cxn ang="0">
                <a:pos x="1601" y="81"/>
              </a:cxn>
              <a:cxn ang="0">
                <a:pos x="1579" y="103"/>
              </a:cxn>
              <a:cxn ang="0">
                <a:pos x="1545" y="105"/>
              </a:cxn>
              <a:cxn ang="0">
                <a:pos x="1502" y="84"/>
              </a:cxn>
              <a:cxn ang="0">
                <a:pos x="1454" y="80"/>
              </a:cxn>
              <a:cxn ang="0">
                <a:pos x="1389" y="119"/>
              </a:cxn>
              <a:cxn ang="0">
                <a:pos x="1349" y="151"/>
              </a:cxn>
              <a:cxn ang="0">
                <a:pos x="1283" y="165"/>
              </a:cxn>
              <a:cxn ang="0">
                <a:pos x="1343" y="157"/>
              </a:cxn>
              <a:cxn ang="0">
                <a:pos x="1305" y="203"/>
              </a:cxn>
              <a:cxn ang="0">
                <a:pos x="1301" y="231"/>
              </a:cxn>
              <a:cxn ang="0">
                <a:pos x="1220" y="222"/>
              </a:cxn>
              <a:cxn ang="0">
                <a:pos x="1134" y="221"/>
              </a:cxn>
              <a:cxn ang="0">
                <a:pos x="1007" y="242"/>
              </a:cxn>
              <a:cxn ang="0">
                <a:pos x="860" y="265"/>
              </a:cxn>
              <a:cxn ang="0">
                <a:pos x="671" y="286"/>
              </a:cxn>
              <a:cxn ang="0">
                <a:pos x="535" y="287"/>
              </a:cxn>
              <a:cxn ang="0">
                <a:pos x="454" y="269"/>
              </a:cxn>
              <a:cxn ang="0">
                <a:pos x="349" y="283"/>
              </a:cxn>
              <a:cxn ang="0">
                <a:pos x="204" y="294"/>
              </a:cxn>
              <a:cxn ang="0">
                <a:pos x="106" y="304"/>
              </a:cxn>
              <a:cxn ang="0">
                <a:pos x="35" y="303"/>
              </a:cxn>
              <a:cxn ang="0">
                <a:pos x="28" y="112"/>
              </a:cxn>
              <a:cxn ang="0">
                <a:pos x="0" y="0"/>
              </a:cxn>
            </a:cxnLst>
            <a:rect l="0" t="0" r="r" b="b"/>
            <a:pathLst>
              <a:path w="1601" h="335">
                <a:moveTo>
                  <a:pt x="0" y="0"/>
                </a:moveTo>
                <a:lnTo>
                  <a:pt x="212" y="6"/>
                </a:lnTo>
                <a:lnTo>
                  <a:pt x="429" y="29"/>
                </a:lnTo>
                <a:lnTo>
                  <a:pt x="537" y="8"/>
                </a:lnTo>
                <a:lnTo>
                  <a:pt x="717" y="14"/>
                </a:lnTo>
                <a:lnTo>
                  <a:pt x="860" y="28"/>
                </a:lnTo>
                <a:lnTo>
                  <a:pt x="1103" y="52"/>
                </a:lnTo>
                <a:lnTo>
                  <a:pt x="1216" y="55"/>
                </a:lnTo>
                <a:lnTo>
                  <a:pt x="1348" y="25"/>
                </a:lnTo>
                <a:lnTo>
                  <a:pt x="1415" y="1"/>
                </a:lnTo>
                <a:lnTo>
                  <a:pt x="1531" y="12"/>
                </a:lnTo>
                <a:lnTo>
                  <a:pt x="1586" y="42"/>
                </a:lnTo>
                <a:lnTo>
                  <a:pt x="1601" y="81"/>
                </a:lnTo>
                <a:lnTo>
                  <a:pt x="1579" y="103"/>
                </a:lnTo>
                <a:lnTo>
                  <a:pt x="1545" y="105"/>
                </a:lnTo>
                <a:lnTo>
                  <a:pt x="1502" y="84"/>
                </a:lnTo>
                <a:lnTo>
                  <a:pt x="1454" y="80"/>
                </a:lnTo>
                <a:lnTo>
                  <a:pt x="1389" y="119"/>
                </a:lnTo>
                <a:lnTo>
                  <a:pt x="1349" y="151"/>
                </a:lnTo>
                <a:lnTo>
                  <a:pt x="1283" y="165"/>
                </a:lnTo>
                <a:lnTo>
                  <a:pt x="1343" y="157"/>
                </a:lnTo>
                <a:lnTo>
                  <a:pt x="1305" y="203"/>
                </a:lnTo>
                <a:lnTo>
                  <a:pt x="1301" y="231"/>
                </a:lnTo>
                <a:lnTo>
                  <a:pt x="1220" y="222"/>
                </a:lnTo>
                <a:lnTo>
                  <a:pt x="1134" y="221"/>
                </a:lnTo>
                <a:lnTo>
                  <a:pt x="1007" y="242"/>
                </a:lnTo>
                <a:lnTo>
                  <a:pt x="860" y="265"/>
                </a:lnTo>
                <a:lnTo>
                  <a:pt x="671" y="286"/>
                </a:lnTo>
                <a:lnTo>
                  <a:pt x="535" y="287"/>
                </a:lnTo>
                <a:lnTo>
                  <a:pt x="454" y="269"/>
                </a:lnTo>
                <a:lnTo>
                  <a:pt x="349" y="283"/>
                </a:lnTo>
                <a:cubicBezTo>
                  <a:pt x="308" y="289"/>
                  <a:pt x="245" y="291"/>
                  <a:pt x="204" y="294"/>
                </a:cubicBezTo>
                <a:cubicBezTo>
                  <a:pt x="164" y="296"/>
                  <a:pt x="134" y="302"/>
                  <a:pt x="106" y="304"/>
                </a:cubicBezTo>
                <a:cubicBezTo>
                  <a:pt x="78" y="307"/>
                  <a:pt x="49" y="335"/>
                  <a:pt x="35" y="303"/>
                </a:cubicBezTo>
                <a:lnTo>
                  <a:pt x="28" y="112"/>
                </a:lnTo>
                <a:lnTo>
                  <a:pt x="0" y="0"/>
                </a:lnTo>
                <a:close/>
              </a:path>
            </a:pathLst>
          </a:custGeom>
          <a:gradFill rotWithShape="1">
            <a:gsLst>
              <a:gs pos="0">
                <a:srgbClr val="FFD9B3">
                  <a:gamma/>
                  <a:shade val="86275"/>
                  <a:invGamma/>
                </a:srgbClr>
              </a:gs>
              <a:gs pos="50000">
                <a:srgbClr val="FFD9B3"/>
              </a:gs>
              <a:gs pos="100000">
                <a:srgbClr val="FFD9B3">
                  <a:gamma/>
                  <a:shade val="86275"/>
                  <a:invGamma/>
                </a:srgbClr>
              </a:gs>
            </a:gsLst>
            <a:lin ang="5400000" scaled="1"/>
          </a:gradFill>
          <a:ln w="9525">
            <a:solidFill>
              <a:srgbClr val="000000"/>
            </a:solidFill>
            <a:round/>
            <a:headEnd/>
            <a:tailEnd/>
          </a:ln>
        </p:spPr>
        <p:txBody>
          <a:bodyPr/>
          <a:lstStyle/>
          <a:p>
            <a:endParaRPr lang="en-GB" dirty="0"/>
          </a:p>
        </p:txBody>
      </p:sp>
      <p:sp>
        <p:nvSpPr>
          <p:cNvPr id="77" name="Line 351"/>
          <p:cNvSpPr>
            <a:spLocks noChangeShapeType="1"/>
          </p:cNvSpPr>
          <p:nvPr/>
        </p:nvSpPr>
        <p:spPr bwMode="auto">
          <a:xfrm>
            <a:off x="5370513" y="2865439"/>
            <a:ext cx="0" cy="3352800"/>
          </a:xfrm>
          <a:prstGeom prst="line">
            <a:avLst/>
          </a:prstGeom>
          <a:noFill/>
          <a:ln w="9525">
            <a:solidFill>
              <a:schemeClr val="bg1"/>
            </a:solidFill>
            <a:round/>
            <a:headEnd/>
            <a:tailEnd/>
          </a:ln>
        </p:spPr>
        <p:txBody>
          <a:bodyPr/>
          <a:lstStyle/>
          <a:p>
            <a:endParaRPr lang="en-GB" dirty="0"/>
          </a:p>
        </p:txBody>
      </p:sp>
      <p:sp>
        <p:nvSpPr>
          <p:cNvPr id="78" name="Freeform 352"/>
          <p:cNvSpPr>
            <a:spLocks/>
          </p:cNvSpPr>
          <p:nvPr/>
        </p:nvSpPr>
        <p:spPr bwMode="auto">
          <a:xfrm>
            <a:off x="6588125" y="4667572"/>
            <a:ext cx="50800" cy="57150"/>
          </a:xfrm>
          <a:custGeom>
            <a:avLst/>
            <a:gdLst/>
            <a:ahLst/>
            <a:cxnLst>
              <a:cxn ang="0">
                <a:pos x="92" y="3"/>
              </a:cxn>
              <a:cxn ang="0">
                <a:pos x="26" y="12"/>
              </a:cxn>
              <a:cxn ang="0">
                <a:pos x="2" y="78"/>
              </a:cxn>
              <a:cxn ang="0">
                <a:pos x="14" y="120"/>
              </a:cxn>
            </a:cxnLst>
            <a:rect l="0" t="0" r="r" b="b"/>
            <a:pathLst>
              <a:path w="92" h="120">
                <a:moveTo>
                  <a:pt x="92" y="3"/>
                </a:moveTo>
                <a:cubicBezTo>
                  <a:pt x="66" y="1"/>
                  <a:pt x="41" y="0"/>
                  <a:pt x="26" y="12"/>
                </a:cubicBezTo>
                <a:cubicBezTo>
                  <a:pt x="11" y="24"/>
                  <a:pt x="4" y="60"/>
                  <a:pt x="2" y="78"/>
                </a:cubicBezTo>
                <a:cubicBezTo>
                  <a:pt x="0" y="96"/>
                  <a:pt x="7" y="108"/>
                  <a:pt x="14" y="120"/>
                </a:cubicBezTo>
              </a:path>
            </a:pathLst>
          </a:custGeom>
          <a:noFill/>
          <a:ln w="3175" cmpd="sng">
            <a:solidFill>
              <a:srgbClr val="000000"/>
            </a:solidFill>
            <a:round/>
            <a:headEnd/>
            <a:tailEnd/>
          </a:ln>
        </p:spPr>
        <p:txBody>
          <a:bodyPr/>
          <a:lstStyle/>
          <a:p>
            <a:endParaRPr lang="en-GB" dirty="0"/>
          </a:p>
        </p:txBody>
      </p:sp>
      <p:grpSp>
        <p:nvGrpSpPr>
          <p:cNvPr id="79" name="Group 409"/>
          <p:cNvGrpSpPr>
            <a:grpSpLocks/>
          </p:cNvGrpSpPr>
          <p:nvPr/>
        </p:nvGrpSpPr>
        <p:grpSpPr bwMode="auto">
          <a:xfrm>
            <a:off x="6419850" y="3823022"/>
            <a:ext cx="1047750" cy="728663"/>
            <a:chOff x="6795" y="2840"/>
            <a:chExt cx="1920" cy="1177"/>
          </a:xfrm>
        </p:grpSpPr>
        <p:sp>
          <p:nvSpPr>
            <p:cNvPr id="80" name="Rectangle 410"/>
            <p:cNvSpPr>
              <a:spLocks noChangeArrowheads="1"/>
            </p:cNvSpPr>
            <p:nvPr/>
          </p:nvSpPr>
          <p:spPr bwMode="auto">
            <a:xfrm flipH="1">
              <a:off x="7035" y="3338"/>
              <a:ext cx="1398" cy="124"/>
            </a:xfrm>
            <a:prstGeom prst="rect">
              <a:avLst/>
            </a:prstGeom>
            <a:solidFill>
              <a:srgbClr val="969696"/>
            </a:solidFill>
            <a:ln w="3175">
              <a:solidFill>
                <a:srgbClr val="000000"/>
              </a:solidFill>
              <a:miter lim="800000"/>
              <a:headEnd/>
              <a:tailEnd/>
            </a:ln>
          </p:spPr>
          <p:txBody>
            <a:bodyPr/>
            <a:lstStyle/>
            <a:p>
              <a:endParaRPr lang="en-GB" dirty="0"/>
            </a:p>
          </p:txBody>
        </p:sp>
        <p:grpSp>
          <p:nvGrpSpPr>
            <p:cNvPr id="81" name="Group 411"/>
            <p:cNvGrpSpPr>
              <a:grpSpLocks/>
            </p:cNvGrpSpPr>
            <p:nvPr/>
          </p:nvGrpSpPr>
          <p:grpSpPr bwMode="auto">
            <a:xfrm>
              <a:off x="6795" y="2840"/>
              <a:ext cx="1920" cy="1177"/>
              <a:chOff x="6795" y="2840"/>
              <a:chExt cx="1920" cy="1177"/>
            </a:xfrm>
          </p:grpSpPr>
          <p:sp>
            <p:nvSpPr>
              <p:cNvPr id="82" name="Rectangle 412"/>
              <p:cNvSpPr>
                <a:spLocks noChangeArrowheads="1"/>
              </p:cNvSpPr>
              <p:nvPr/>
            </p:nvSpPr>
            <p:spPr bwMode="auto">
              <a:xfrm flipH="1">
                <a:off x="8430" y="2840"/>
                <a:ext cx="71" cy="1177"/>
              </a:xfrm>
              <a:prstGeom prst="rect">
                <a:avLst/>
              </a:prstGeom>
              <a:solidFill>
                <a:srgbClr val="808080"/>
              </a:solidFill>
              <a:ln w="3175">
                <a:solidFill>
                  <a:srgbClr val="000000"/>
                </a:solidFill>
                <a:miter lim="800000"/>
                <a:headEnd/>
                <a:tailEnd/>
              </a:ln>
            </p:spPr>
            <p:txBody>
              <a:bodyPr/>
              <a:lstStyle/>
              <a:p>
                <a:endParaRPr lang="en-GB" dirty="0"/>
              </a:p>
            </p:txBody>
          </p:sp>
          <p:sp>
            <p:nvSpPr>
              <p:cNvPr id="83" name="Rectangle 413"/>
              <p:cNvSpPr>
                <a:spLocks noChangeArrowheads="1"/>
              </p:cNvSpPr>
              <p:nvPr/>
            </p:nvSpPr>
            <p:spPr bwMode="auto">
              <a:xfrm>
                <a:off x="6830" y="3215"/>
                <a:ext cx="205" cy="347"/>
              </a:xfrm>
              <a:prstGeom prst="rect">
                <a:avLst/>
              </a:prstGeom>
              <a:solidFill>
                <a:srgbClr val="969696"/>
              </a:solidFill>
              <a:ln w="3175">
                <a:solidFill>
                  <a:srgbClr val="000000"/>
                </a:solidFill>
                <a:miter lim="800000"/>
                <a:headEnd/>
                <a:tailEnd/>
              </a:ln>
            </p:spPr>
            <p:txBody>
              <a:bodyPr/>
              <a:lstStyle/>
              <a:p>
                <a:endParaRPr lang="en-GB" dirty="0"/>
              </a:p>
            </p:txBody>
          </p:sp>
          <p:sp>
            <p:nvSpPr>
              <p:cNvPr id="84" name="Oval 414"/>
              <p:cNvSpPr>
                <a:spLocks noChangeArrowheads="1"/>
              </p:cNvSpPr>
              <p:nvPr/>
            </p:nvSpPr>
            <p:spPr bwMode="auto">
              <a:xfrm>
                <a:off x="6795" y="3273"/>
                <a:ext cx="260" cy="236"/>
              </a:xfrm>
              <a:prstGeom prst="ellipse">
                <a:avLst/>
              </a:prstGeom>
              <a:solidFill>
                <a:srgbClr val="808080"/>
              </a:solidFill>
              <a:ln w="9525">
                <a:solidFill>
                  <a:srgbClr val="000000"/>
                </a:solidFill>
                <a:round/>
                <a:headEnd/>
                <a:tailEnd/>
              </a:ln>
            </p:spPr>
            <p:txBody>
              <a:bodyPr/>
              <a:lstStyle/>
              <a:p>
                <a:endParaRPr lang="en-GB" dirty="0"/>
              </a:p>
            </p:txBody>
          </p:sp>
          <p:sp>
            <p:nvSpPr>
              <p:cNvPr id="85" name="Oval 415"/>
              <p:cNvSpPr>
                <a:spLocks noChangeArrowheads="1"/>
              </p:cNvSpPr>
              <p:nvPr/>
            </p:nvSpPr>
            <p:spPr bwMode="auto">
              <a:xfrm>
                <a:off x="7155" y="3360"/>
                <a:ext cx="71" cy="80"/>
              </a:xfrm>
              <a:prstGeom prst="ellipse">
                <a:avLst/>
              </a:prstGeom>
              <a:solidFill>
                <a:srgbClr val="0168AC"/>
              </a:solidFill>
              <a:ln w="3175">
                <a:solidFill>
                  <a:srgbClr val="000000"/>
                </a:solidFill>
                <a:round/>
                <a:headEnd/>
                <a:tailEnd/>
              </a:ln>
            </p:spPr>
            <p:txBody>
              <a:bodyPr/>
              <a:lstStyle/>
              <a:p>
                <a:endParaRPr lang="en-GB" dirty="0"/>
              </a:p>
            </p:txBody>
          </p:sp>
          <p:sp>
            <p:nvSpPr>
              <p:cNvPr id="86" name="Oval 416"/>
              <p:cNvSpPr>
                <a:spLocks noChangeArrowheads="1"/>
              </p:cNvSpPr>
              <p:nvPr/>
            </p:nvSpPr>
            <p:spPr bwMode="auto">
              <a:xfrm>
                <a:off x="7395" y="3360"/>
                <a:ext cx="71" cy="80"/>
              </a:xfrm>
              <a:prstGeom prst="ellipse">
                <a:avLst/>
              </a:prstGeom>
              <a:solidFill>
                <a:srgbClr val="0168AC"/>
              </a:solidFill>
              <a:ln w="3175">
                <a:solidFill>
                  <a:srgbClr val="000000"/>
                </a:solidFill>
                <a:round/>
                <a:headEnd/>
                <a:tailEnd/>
              </a:ln>
            </p:spPr>
            <p:txBody>
              <a:bodyPr/>
              <a:lstStyle/>
              <a:p>
                <a:endParaRPr lang="en-GB" dirty="0"/>
              </a:p>
            </p:txBody>
          </p:sp>
          <p:sp>
            <p:nvSpPr>
              <p:cNvPr id="87" name="Oval 417"/>
              <p:cNvSpPr>
                <a:spLocks noChangeArrowheads="1"/>
              </p:cNvSpPr>
              <p:nvPr/>
            </p:nvSpPr>
            <p:spPr bwMode="auto">
              <a:xfrm>
                <a:off x="7635" y="3360"/>
                <a:ext cx="71" cy="80"/>
              </a:xfrm>
              <a:prstGeom prst="ellipse">
                <a:avLst/>
              </a:prstGeom>
              <a:solidFill>
                <a:srgbClr val="0168AC"/>
              </a:solidFill>
              <a:ln w="3175">
                <a:solidFill>
                  <a:srgbClr val="000000"/>
                </a:solidFill>
                <a:round/>
                <a:headEnd/>
                <a:tailEnd/>
              </a:ln>
            </p:spPr>
            <p:txBody>
              <a:bodyPr/>
              <a:lstStyle/>
              <a:p>
                <a:endParaRPr lang="en-GB" dirty="0"/>
              </a:p>
            </p:txBody>
          </p:sp>
          <p:sp>
            <p:nvSpPr>
              <p:cNvPr id="88" name="Oval 418"/>
              <p:cNvSpPr>
                <a:spLocks noChangeArrowheads="1"/>
              </p:cNvSpPr>
              <p:nvPr/>
            </p:nvSpPr>
            <p:spPr bwMode="auto">
              <a:xfrm>
                <a:off x="7875" y="3360"/>
                <a:ext cx="71" cy="80"/>
              </a:xfrm>
              <a:prstGeom prst="ellipse">
                <a:avLst/>
              </a:prstGeom>
              <a:solidFill>
                <a:srgbClr val="0168AC"/>
              </a:solidFill>
              <a:ln w="3175">
                <a:solidFill>
                  <a:srgbClr val="000000"/>
                </a:solidFill>
                <a:round/>
                <a:headEnd/>
                <a:tailEnd/>
              </a:ln>
            </p:spPr>
            <p:txBody>
              <a:bodyPr/>
              <a:lstStyle/>
              <a:p>
                <a:endParaRPr lang="en-GB" dirty="0"/>
              </a:p>
            </p:txBody>
          </p:sp>
          <p:sp>
            <p:nvSpPr>
              <p:cNvPr id="89" name="Oval 419"/>
              <p:cNvSpPr>
                <a:spLocks noChangeArrowheads="1"/>
              </p:cNvSpPr>
              <p:nvPr/>
            </p:nvSpPr>
            <p:spPr bwMode="auto">
              <a:xfrm>
                <a:off x="8115" y="3360"/>
                <a:ext cx="71" cy="80"/>
              </a:xfrm>
              <a:prstGeom prst="ellipse">
                <a:avLst/>
              </a:prstGeom>
              <a:solidFill>
                <a:srgbClr val="0168AC"/>
              </a:solidFill>
              <a:ln w="3175">
                <a:solidFill>
                  <a:srgbClr val="000000"/>
                </a:solidFill>
                <a:round/>
                <a:headEnd/>
                <a:tailEnd/>
              </a:ln>
            </p:spPr>
            <p:txBody>
              <a:bodyPr/>
              <a:lstStyle/>
              <a:p>
                <a:endParaRPr lang="en-GB" dirty="0"/>
              </a:p>
            </p:txBody>
          </p:sp>
          <p:grpSp>
            <p:nvGrpSpPr>
              <p:cNvPr id="90" name="Group 420"/>
              <p:cNvGrpSpPr>
                <a:grpSpLocks/>
              </p:cNvGrpSpPr>
              <p:nvPr/>
            </p:nvGrpSpPr>
            <p:grpSpPr bwMode="auto">
              <a:xfrm>
                <a:off x="8473" y="3043"/>
                <a:ext cx="242" cy="147"/>
                <a:chOff x="8473" y="3043"/>
                <a:chExt cx="252" cy="157"/>
              </a:xfrm>
            </p:grpSpPr>
            <p:sp>
              <p:nvSpPr>
                <p:cNvPr id="91" name="Rectangle 421"/>
                <p:cNvSpPr>
                  <a:spLocks noChangeArrowheads="1"/>
                </p:cNvSpPr>
                <p:nvPr/>
              </p:nvSpPr>
              <p:spPr bwMode="auto">
                <a:xfrm flipH="1">
                  <a:off x="8473" y="3043"/>
                  <a:ext cx="147" cy="157"/>
                </a:xfrm>
                <a:prstGeom prst="rect">
                  <a:avLst/>
                </a:prstGeom>
                <a:solidFill>
                  <a:srgbClr val="808080"/>
                </a:solidFill>
                <a:ln w="3175">
                  <a:solidFill>
                    <a:srgbClr val="000000"/>
                  </a:solidFill>
                  <a:miter lim="800000"/>
                  <a:headEnd/>
                  <a:tailEnd/>
                </a:ln>
              </p:spPr>
              <p:txBody>
                <a:bodyPr/>
                <a:lstStyle/>
                <a:p>
                  <a:endParaRPr lang="en-GB" dirty="0"/>
                </a:p>
              </p:txBody>
            </p:sp>
            <p:sp>
              <p:nvSpPr>
                <p:cNvPr id="92" name="Rectangle 422"/>
                <p:cNvSpPr>
                  <a:spLocks noChangeArrowheads="1"/>
                </p:cNvSpPr>
                <p:nvPr/>
              </p:nvSpPr>
              <p:spPr bwMode="auto">
                <a:xfrm>
                  <a:off x="8668" y="3070"/>
                  <a:ext cx="57" cy="105"/>
                </a:xfrm>
                <a:prstGeom prst="rect">
                  <a:avLst/>
                </a:prstGeom>
                <a:gradFill rotWithShape="1">
                  <a:gsLst>
                    <a:gs pos="0">
                      <a:srgbClr val="C0C0C0">
                        <a:gamma/>
                        <a:shade val="46275"/>
                        <a:invGamma/>
                      </a:srgbClr>
                    </a:gs>
                    <a:gs pos="50000">
                      <a:srgbClr val="C0C0C0"/>
                    </a:gs>
                    <a:gs pos="100000">
                      <a:srgbClr val="C0C0C0">
                        <a:gamma/>
                        <a:shade val="46275"/>
                        <a:invGamma/>
                      </a:srgbClr>
                    </a:gs>
                  </a:gsLst>
                  <a:lin ang="5400000" scaled="1"/>
                </a:gradFill>
                <a:ln w="3175">
                  <a:solidFill>
                    <a:srgbClr val="000000"/>
                  </a:solidFill>
                  <a:miter lim="800000"/>
                  <a:headEnd/>
                  <a:tailEnd/>
                </a:ln>
              </p:spPr>
              <p:txBody>
                <a:bodyPr/>
                <a:lstStyle/>
                <a:p>
                  <a:endParaRPr lang="en-GB" dirty="0"/>
                </a:p>
              </p:txBody>
            </p:sp>
            <p:sp>
              <p:nvSpPr>
                <p:cNvPr id="93" name="Line 423"/>
                <p:cNvSpPr>
                  <a:spLocks noChangeShapeType="1"/>
                </p:cNvSpPr>
                <p:nvPr/>
              </p:nvSpPr>
              <p:spPr bwMode="auto">
                <a:xfrm flipH="1">
                  <a:off x="8625" y="3123"/>
                  <a:ext cx="43" cy="0"/>
                </a:xfrm>
                <a:prstGeom prst="line">
                  <a:avLst/>
                </a:prstGeom>
                <a:noFill/>
                <a:ln w="28575">
                  <a:solidFill>
                    <a:srgbClr val="000000"/>
                  </a:solidFill>
                  <a:round/>
                  <a:headEnd/>
                  <a:tailEnd/>
                </a:ln>
              </p:spPr>
              <p:txBody>
                <a:bodyPr/>
                <a:lstStyle/>
                <a:p>
                  <a:endParaRPr lang="en-GB" dirty="0"/>
                </a:p>
              </p:txBody>
            </p:sp>
            <p:sp>
              <p:nvSpPr>
                <p:cNvPr id="94" name="Oval 424"/>
                <p:cNvSpPr>
                  <a:spLocks noChangeArrowheads="1"/>
                </p:cNvSpPr>
                <p:nvPr/>
              </p:nvSpPr>
              <p:spPr bwMode="auto">
                <a:xfrm>
                  <a:off x="8495" y="3065"/>
                  <a:ext cx="103" cy="108"/>
                </a:xfrm>
                <a:prstGeom prst="ellipse">
                  <a:avLst/>
                </a:prstGeom>
                <a:gradFill rotWithShape="1">
                  <a:gsLst>
                    <a:gs pos="0">
                      <a:srgbClr val="C0C0C0"/>
                    </a:gs>
                    <a:gs pos="100000">
                      <a:srgbClr val="C0C0C0">
                        <a:gamma/>
                        <a:shade val="46275"/>
                        <a:invGamma/>
                      </a:srgbClr>
                    </a:gs>
                  </a:gsLst>
                  <a:path path="shape">
                    <a:fillToRect l="50000" t="50000" r="50000" b="50000"/>
                  </a:path>
                </a:gradFill>
                <a:ln w="3175">
                  <a:solidFill>
                    <a:srgbClr val="000000"/>
                  </a:solidFill>
                  <a:round/>
                  <a:headEnd/>
                  <a:tailEnd/>
                </a:ln>
              </p:spPr>
              <p:txBody>
                <a:bodyPr/>
                <a:lstStyle/>
                <a:p>
                  <a:endParaRPr lang="en-GB" dirty="0"/>
                </a:p>
              </p:txBody>
            </p:sp>
          </p:grpSp>
        </p:grpSp>
      </p:grpSp>
      <p:sp>
        <p:nvSpPr>
          <p:cNvPr id="96" name="TextBox 95"/>
          <p:cNvSpPr txBox="1"/>
          <p:nvPr/>
        </p:nvSpPr>
        <p:spPr>
          <a:xfrm>
            <a:off x="383444" y="1950001"/>
            <a:ext cx="8026905" cy="830997"/>
          </a:xfrm>
          <a:prstGeom prst="rect">
            <a:avLst/>
          </a:prstGeom>
          <a:noFill/>
        </p:spPr>
        <p:txBody>
          <a:bodyPr wrap="square" rtlCol="0">
            <a:spAutoFit/>
          </a:bodyPr>
          <a:lstStyle/>
          <a:p>
            <a:pPr algn="l">
              <a:tabLst>
                <a:tab pos="6007100" algn="l"/>
              </a:tabLst>
            </a:pPr>
            <a:r>
              <a:rPr lang="en-GB" sz="2400" b="0" dirty="0" smtClean="0">
                <a:solidFill>
                  <a:schemeClr val="bg1"/>
                </a:solidFill>
              </a:rPr>
              <a:t>	and more likely the bow hand will have a downward movement.</a:t>
            </a:r>
            <a:endParaRPr lang="en-GB" sz="2400" b="0" dirty="0">
              <a:solidFill>
                <a:schemeClr val="bg1"/>
              </a:solidFill>
            </a:endParaRPr>
          </a:p>
        </p:txBody>
      </p:sp>
      <p:sp>
        <p:nvSpPr>
          <p:cNvPr id="97" name="Freeform 2"/>
          <p:cNvSpPr>
            <a:spLocks/>
          </p:cNvSpPr>
          <p:nvPr/>
        </p:nvSpPr>
        <p:spPr bwMode="auto">
          <a:xfrm rot="-768942">
            <a:off x="1176030" y="3854251"/>
            <a:ext cx="2018586" cy="1025349"/>
          </a:xfrm>
          <a:custGeom>
            <a:avLst/>
            <a:gdLst>
              <a:gd name="connsiteX0" fmla="*/ 2282 w 10000"/>
              <a:gd name="connsiteY0" fmla="*/ 7808 h 10000"/>
              <a:gd name="connsiteX1" fmla="*/ 1693 w 10000"/>
              <a:gd name="connsiteY1" fmla="*/ 6456 h 10000"/>
              <a:gd name="connsiteX2" fmla="*/ 1182 w 10000"/>
              <a:gd name="connsiteY2" fmla="*/ 5110 h 10000"/>
              <a:gd name="connsiteX3" fmla="*/ 911 w 10000"/>
              <a:gd name="connsiteY3" fmla="*/ 4512 h 10000"/>
              <a:gd name="connsiteX4" fmla="*/ 463 w 10000"/>
              <a:gd name="connsiteY4" fmla="*/ 2986 h 10000"/>
              <a:gd name="connsiteX5" fmla="*/ 233 w 10000"/>
              <a:gd name="connsiteY5" fmla="*/ 1831 h 10000"/>
              <a:gd name="connsiteX6" fmla="*/ 0 w 10000"/>
              <a:gd name="connsiteY6" fmla="*/ 879 h 10000"/>
              <a:gd name="connsiteX7" fmla="*/ 50 w 10000"/>
              <a:gd name="connsiteY7" fmla="*/ 45 h 10000"/>
              <a:gd name="connsiteX8" fmla="*/ 309 w 10000"/>
              <a:gd name="connsiteY8" fmla="*/ 0 h 10000"/>
              <a:gd name="connsiteX9" fmla="*/ 820 w 10000"/>
              <a:gd name="connsiteY9" fmla="*/ 0 h 10000"/>
              <a:gd name="connsiteX10" fmla="*/ 1576 w 10000"/>
              <a:gd name="connsiteY10" fmla="*/ 113 h 10000"/>
              <a:gd name="connsiteX11" fmla="*/ 2355 w 10000"/>
              <a:gd name="connsiteY11" fmla="*/ 361 h 10000"/>
              <a:gd name="connsiteX12" fmla="*/ 3058 w 10000"/>
              <a:gd name="connsiteY12" fmla="*/ 625 h 10000"/>
              <a:gd name="connsiteX13" fmla="*/ 3941 w 10000"/>
              <a:gd name="connsiteY13" fmla="*/ 1104 h 10000"/>
              <a:gd name="connsiteX14" fmla="*/ 4994 w 10000"/>
              <a:gd name="connsiteY14" fmla="*/ 1899 h 10000"/>
              <a:gd name="connsiteX15" fmla="*/ 5555 w 10000"/>
              <a:gd name="connsiteY15" fmla="*/ 2310 h 10000"/>
              <a:gd name="connsiteX16" fmla="*/ 6299 w 10000"/>
              <a:gd name="connsiteY16" fmla="*/ 2710 h 10000"/>
              <a:gd name="connsiteX17" fmla="*/ 6649 w 10000"/>
              <a:gd name="connsiteY17" fmla="*/ 2856 h 10000"/>
              <a:gd name="connsiteX18" fmla="*/ 6860 w 10000"/>
              <a:gd name="connsiteY18" fmla="*/ 2924 h 10000"/>
              <a:gd name="connsiteX19" fmla="*/ 7182 w 10000"/>
              <a:gd name="connsiteY19" fmla="*/ 3025 h 10000"/>
              <a:gd name="connsiteX20" fmla="*/ 7415 w 10000"/>
              <a:gd name="connsiteY20" fmla="*/ 3065 h 10000"/>
              <a:gd name="connsiteX21" fmla="*/ 7689 w 10000"/>
              <a:gd name="connsiteY21" fmla="*/ 3025 h 10000"/>
              <a:gd name="connsiteX22" fmla="*/ 7970 w 10000"/>
              <a:gd name="connsiteY22" fmla="*/ 2980 h 10000"/>
              <a:gd name="connsiteX23" fmla="*/ 8291 w 10000"/>
              <a:gd name="connsiteY23" fmla="*/ 3020 h 10000"/>
              <a:gd name="connsiteX24" fmla="*/ 8430 w 10000"/>
              <a:gd name="connsiteY24" fmla="*/ 3127 h 10000"/>
              <a:gd name="connsiteX25" fmla="*/ 8496 w 10000"/>
              <a:gd name="connsiteY25" fmla="*/ 3352 h 10000"/>
              <a:gd name="connsiteX26" fmla="*/ 8307 w 10000"/>
              <a:gd name="connsiteY26" fmla="*/ 3256 h 10000"/>
              <a:gd name="connsiteX27" fmla="*/ 8496 w 10000"/>
              <a:gd name="connsiteY27" fmla="*/ 3352 h 10000"/>
              <a:gd name="connsiteX28" fmla="*/ 8591 w 10000"/>
              <a:gd name="connsiteY28" fmla="*/ 3346 h 10000"/>
              <a:gd name="connsiteX29" fmla="*/ 8745 w 10000"/>
              <a:gd name="connsiteY29" fmla="*/ 3431 h 10000"/>
              <a:gd name="connsiteX30" fmla="*/ 8919 w 10000"/>
              <a:gd name="connsiteY30" fmla="*/ 3515 h 10000"/>
              <a:gd name="connsiteX31" fmla="*/ 9095 w 10000"/>
              <a:gd name="connsiteY31" fmla="*/ 3572 h 10000"/>
              <a:gd name="connsiteX32" fmla="*/ 9376 w 10000"/>
              <a:gd name="connsiteY32" fmla="*/ 3696 h 10000"/>
              <a:gd name="connsiteX33" fmla="*/ 9546 w 10000"/>
              <a:gd name="connsiteY33" fmla="*/ 3814 h 10000"/>
              <a:gd name="connsiteX34" fmla="*/ 9678 w 10000"/>
              <a:gd name="connsiteY34" fmla="*/ 3842 h 10000"/>
              <a:gd name="connsiteX35" fmla="*/ 9745 w 10000"/>
              <a:gd name="connsiteY35" fmla="*/ 3848 h 10000"/>
              <a:gd name="connsiteX36" fmla="*/ 9871 w 10000"/>
              <a:gd name="connsiteY36" fmla="*/ 3882 h 10000"/>
              <a:gd name="connsiteX37" fmla="*/ 9943 w 10000"/>
              <a:gd name="connsiteY37" fmla="*/ 4000 h 10000"/>
              <a:gd name="connsiteX38" fmla="*/ 9968 w 10000"/>
              <a:gd name="connsiteY38" fmla="*/ 4152 h 10000"/>
              <a:gd name="connsiteX39" fmla="*/ 10000 w 10000"/>
              <a:gd name="connsiteY39" fmla="*/ 4389 h 10000"/>
              <a:gd name="connsiteX40" fmla="*/ 9915 w 10000"/>
              <a:gd name="connsiteY40" fmla="*/ 4569 h 10000"/>
              <a:gd name="connsiteX41" fmla="*/ 9817 w 10000"/>
              <a:gd name="connsiteY41" fmla="*/ 4648 h 10000"/>
              <a:gd name="connsiteX42" fmla="*/ 9663 w 10000"/>
              <a:gd name="connsiteY42" fmla="*/ 4648 h 10000"/>
              <a:gd name="connsiteX43" fmla="*/ 9499 w 10000"/>
              <a:gd name="connsiteY43" fmla="*/ 4654 h 10000"/>
              <a:gd name="connsiteX44" fmla="*/ 9303 w 10000"/>
              <a:gd name="connsiteY44" fmla="*/ 4592 h 10000"/>
              <a:gd name="connsiteX45" fmla="*/ 9247 w 10000"/>
              <a:gd name="connsiteY45" fmla="*/ 4597 h 10000"/>
              <a:gd name="connsiteX46" fmla="*/ 9215 w 10000"/>
              <a:gd name="connsiteY46" fmla="*/ 4394 h 10000"/>
              <a:gd name="connsiteX47" fmla="*/ 9228 w 10000"/>
              <a:gd name="connsiteY47" fmla="*/ 4265 h 10000"/>
              <a:gd name="connsiteX48" fmla="*/ 9234 w 10000"/>
              <a:gd name="connsiteY48" fmla="*/ 4400 h 10000"/>
              <a:gd name="connsiteX49" fmla="*/ 9253 w 10000"/>
              <a:gd name="connsiteY49" fmla="*/ 4541 h 10000"/>
              <a:gd name="connsiteX50" fmla="*/ 9281 w 10000"/>
              <a:gd name="connsiteY50" fmla="*/ 4608 h 10000"/>
              <a:gd name="connsiteX51" fmla="*/ 9199 w 10000"/>
              <a:gd name="connsiteY51" fmla="*/ 4749 h 10000"/>
              <a:gd name="connsiteX52" fmla="*/ 9183 w 10000"/>
              <a:gd name="connsiteY52" fmla="*/ 4879 h 10000"/>
              <a:gd name="connsiteX53" fmla="*/ 9202 w 10000"/>
              <a:gd name="connsiteY53" fmla="*/ 4715 h 10000"/>
              <a:gd name="connsiteX54" fmla="*/ 9269 w 10000"/>
              <a:gd name="connsiteY54" fmla="*/ 4580 h 10000"/>
              <a:gd name="connsiteX55" fmla="*/ 9354 w 10000"/>
              <a:gd name="connsiteY55" fmla="*/ 4631 h 10000"/>
              <a:gd name="connsiteX56" fmla="*/ 9433 w 10000"/>
              <a:gd name="connsiteY56" fmla="*/ 4727 h 10000"/>
              <a:gd name="connsiteX57" fmla="*/ 9521 w 10000"/>
              <a:gd name="connsiteY57" fmla="*/ 4766 h 10000"/>
              <a:gd name="connsiteX58" fmla="*/ 9641 w 10000"/>
              <a:gd name="connsiteY58" fmla="*/ 4783 h 10000"/>
              <a:gd name="connsiteX59" fmla="*/ 9694 w 10000"/>
              <a:gd name="connsiteY59" fmla="*/ 4823 h 10000"/>
              <a:gd name="connsiteX60" fmla="*/ 9738 w 10000"/>
              <a:gd name="connsiteY60" fmla="*/ 4845 h 10000"/>
              <a:gd name="connsiteX61" fmla="*/ 9839 w 10000"/>
              <a:gd name="connsiteY61" fmla="*/ 4885 h 10000"/>
              <a:gd name="connsiteX62" fmla="*/ 9883 w 10000"/>
              <a:gd name="connsiteY62" fmla="*/ 4963 h 10000"/>
              <a:gd name="connsiteX63" fmla="*/ 9918 w 10000"/>
              <a:gd name="connsiteY63" fmla="*/ 5014 h 10000"/>
              <a:gd name="connsiteX64" fmla="*/ 9927 w 10000"/>
              <a:gd name="connsiteY64" fmla="*/ 5115 h 10000"/>
              <a:gd name="connsiteX65" fmla="*/ 9887 w 10000"/>
              <a:gd name="connsiteY65" fmla="*/ 5324 h 10000"/>
              <a:gd name="connsiteX66" fmla="*/ 9798 w 10000"/>
              <a:gd name="connsiteY66" fmla="*/ 5499 h 10000"/>
              <a:gd name="connsiteX67" fmla="*/ 9697 w 10000"/>
              <a:gd name="connsiteY67" fmla="*/ 5561 h 10000"/>
              <a:gd name="connsiteX68" fmla="*/ 9574 w 10000"/>
              <a:gd name="connsiteY68" fmla="*/ 5521 h 10000"/>
              <a:gd name="connsiteX69" fmla="*/ 9351 w 10000"/>
              <a:gd name="connsiteY69" fmla="*/ 5380 h 10000"/>
              <a:gd name="connsiteX70" fmla="*/ 9209 w 10000"/>
              <a:gd name="connsiteY70" fmla="*/ 5335 h 10000"/>
              <a:gd name="connsiteX71" fmla="*/ 9158 w 10000"/>
              <a:gd name="connsiteY71" fmla="*/ 5290 h 10000"/>
              <a:gd name="connsiteX72" fmla="*/ 9224 w 10000"/>
              <a:gd name="connsiteY72" fmla="*/ 5183 h 10000"/>
              <a:gd name="connsiteX73" fmla="*/ 9142 w 10000"/>
              <a:gd name="connsiteY73" fmla="*/ 5290 h 10000"/>
              <a:gd name="connsiteX74" fmla="*/ 9035 w 10000"/>
              <a:gd name="connsiteY74" fmla="*/ 5448 h 10000"/>
              <a:gd name="connsiteX75" fmla="*/ 9161 w 10000"/>
              <a:gd name="connsiteY75" fmla="*/ 5256 h 10000"/>
              <a:gd name="connsiteX76" fmla="*/ 9281 w 10000"/>
              <a:gd name="connsiteY76" fmla="*/ 5358 h 10000"/>
              <a:gd name="connsiteX77" fmla="*/ 9474 w 10000"/>
              <a:gd name="connsiteY77" fmla="*/ 5454 h 10000"/>
              <a:gd name="connsiteX78" fmla="*/ 9596 w 10000"/>
              <a:gd name="connsiteY78" fmla="*/ 5499 h 10000"/>
              <a:gd name="connsiteX79" fmla="*/ 9650 w 10000"/>
              <a:gd name="connsiteY79" fmla="*/ 5515 h 10000"/>
              <a:gd name="connsiteX80" fmla="*/ 9707 w 10000"/>
              <a:gd name="connsiteY80" fmla="*/ 5741 h 10000"/>
              <a:gd name="connsiteX81" fmla="*/ 9678 w 10000"/>
              <a:gd name="connsiteY81" fmla="*/ 5949 h 10000"/>
              <a:gd name="connsiteX82" fmla="*/ 9546 w 10000"/>
              <a:gd name="connsiteY82" fmla="*/ 6006 h 10000"/>
              <a:gd name="connsiteX83" fmla="*/ 9436 w 10000"/>
              <a:gd name="connsiteY83" fmla="*/ 6000 h 10000"/>
              <a:gd name="connsiteX84" fmla="*/ 9310 w 10000"/>
              <a:gd name="connsiteY84" fmla="*/ 6000 h 10000"/>
              <a:gd name="connsiteX85" fmla="*/ 9187 w 10000"/>
              <a:gd name="connsiteY85" fmla="*/ 5955 h 10000"/>
              <a:gd name="connsiteX86" fmla="*/ 9086 w 10000"/>
              <a:gd name="connsiteY86" fmla="*/ 5854 h 10000"/>
              <a:gd name="connsiteX87" fmla="*/ 8979 w 10000"/>
              <a:gd name="connsiteY87" fmla="*/ 5820 h 10000"/>
              <a:gd name="connsiteX88" fmla="*/ 8906 w 10000"/>
              <a:gd name="connsiteY88" fmla="*/ 5831 h 10000"/>
              <a:gd name="connsiteX89" fmla="*/ 8824 w 10000"/>
              <a:gd name="connsiteY89" fmla="*/ 5741 h 10000"/>
              <a:gd name="connsiteX90" fmla="*/ 8944 w 10000"/>
              <a:gd name="connsiteY90" fmla="*/ 5611 h 10000"/>
              <a:gd name="connsiteX91" fmla="*/ 8802 w 10000"/>
              <a:gd name="connsiteY91" fmla="*/ 5763 h 10000"/>
              <a:gd name="connsiteX92" fmla="*/ 8748 w 10000"/>
              <a:gd name="connsiteY92" fmla="*/ 5746 h 10000"/>
              <a:gd name="connsiteX93" fmla="*/ 8679 w 10000"/>
              <a:gd name="connsiteY93" fmla="*/ 5887 h 10000"/>
              <a:gd name="connsiteX94" fmla="*/ 8588 w 10000"/>
              <a:gd name="connsiteY94" fmla="*/ 5921 h 10000"/>
              <a:gd name="connsiteX95" fmla="*/ 8452 w 10000"/>
              <a:gd name="connsiteY95" fmla="*/ 5977 h 10000"/>
              <a:gd name="connsiteX96" fmla="*/ 8641 w 10000"/>
              <a:gd name="connsiteY96" fmla="*/ 5904 h 10000"/>
              <a:gd name="connsiteX97" fmla="*/ 8723 w 10000"/>
              <a:gd name="connsiteY97" fmla="*/ 5831 h 10000"/>
              <a:gd name="connsiteX98" fmla="*/ 8767 w 10000"/>
              <a:gd name="connsiteY98" fmla="*/ 5752 h 10000"/>
              <a:gd name="connsiteX99" fmla="*/ 8840 w 10000"/>
              <a:gd name="connsiteY99" fmla="*/ 5746 h 10000"/>
              <a:gd name="connsiteX100" fmla="*/ 8944 w 10000"/>
              <a:gd name="connsiteY100" fmla="*/ 5808 h 10000"/>
              <a:gd name="connsiteX101" fmla="*/ 9086 w 10000"/>
              <a:gd name="connsiteY101" fmla="*/ 5854 h 10000"/>
              <a:gd name="connsiteX102" fmla="*/ 9001 w 10000"/>
              <a:gd name="connsiteY102" fmla="*/ 5989 h 10000"/>
              <a:gd name="connsiteX103" fmla="*/ 8897 w 10000"/>
              <a:gd name="connsiteY103" fmla="*/ 6090 h 10000"/>
              <a:gd name="connsiteX104" fmla="*/ 8840 w 10000"/>
              <a:gd name="connsiteY104" fmla="*/ 6101 h 10000"/>
              <a:gd name="connsiteX105" fmla="*/ 8679 w 10000"/>
              <a:gd name="connsiteY105" fmla="*/ 6085 h 10000"/>
              <a:gd name="connsiteX106" fmla="*/ 8446 w 10000"/>
              <a:gd name="connsiteY106" fmla="*/ 6039 h 10000"/>
              <a:gd name="connsiteX107" fmla="*/ 8162 w 10000"/>
              <a:gd name="connsiteY107" fmla="*/ 5977 h 10000"/>
              <a:gd name="connsiteX108" fmla="*/ 7935 w 10000"/>
              <a:gd name="connsiteY108" fmla="*/ 5876 h 10000"/>
              <a:gd name="connsiteX109" fmla="*/ 7765 w 10000"/>
              <a:gd name="connsiteY109" fmla="*/ 5752 h 10000"/>
              <a:gd name="connsiteX110" fmla="*/ 7538 w 10000"/>
              <a:gd name="connsiteY110" fmla="*/ 5617 h 10000"/>
              <a:gd name="connsiteX111" fmla="*/ 7301 w 10000"/>
              <a:gd name="connsiteY111" fmla="*/ 5448 h 10000"/>
              <a:gd name="connsiteX112" fmla="*/ 7141 w 10000"/>
              <a:gd name="connsiteY112" fmla="*/ 5228 h 10000"/>
              <a:gd name="connsiteX113" fmla="*/ 6885 w 10000"/>
              <a:gd name="connsiteY113" fmla="*/ 5048 h 10000"/>
              <a:gd name="connsiteX114" fmla="*/ 6453 w 10000"/>
              <a:gd name="connsiteY114" fmla="*/ 4811 h 10000"/>
              <a:gd name="connsiteX115" fmla="*/ 5523 w 10000"/>
              <a:gd name="connsiteY115" fmla="*/ 4766 h 10000"/>
              <a:gd name="connsiteX116" fmla="*/ 4562 w 10000"/>
              <a:gd name="connsiteY116" fmla="*/ 4715 h 10000"/>
              <a:gd name="connsiteX117" fmla="*/ 3742 w 10000"/>
              <a:gd name="connsiteY117" fmla="*/ 4530 h 10000"/>
              <a:gd name="connsiteX118" fmla="*/ 2601 w 10000"/>
              <a:gd name="connsiteY118" fmla="*/ 3899 h 10000"/>
              <a:gd name="connsiteX119" fmla="*/ 1980 w 10000"/>
              <a:gd name="connsiteY119" fmla="*/ 3177 h 10000"/>
              <a:gd name="connsiteX120" fmla="*/ 1277 w 10000"/>
              <a:gd name="connsiteY120" fmla="*/ 2558 h 10000"/>
              <a:gd name="connsiteX121" fmla="*/ 2926 w 10000"/>
              <a:gd name="connsiteY121" fmla="*/ 4101 h 10000"/>
              <a:gd name="connsiteX122" fmla="*/ 3629 w 10000"/>
              <a:gd name="connsiteY122" fmla="*/ 4794 h 10000"/>
              <a:gd name="connsiteX123" fmla="*/ 3953 w 10000"/>
              <a:gd name="connsiteY123" fmla="*/ 5138 h 10000"/>
              <a:gd name="connsiteX124" fmla="*/ 3793 w 10000"/>
              <a:gd name="connsiteY124" fmla="*/ 6248 h 10000"/>
              <a:gd name="connsiteX125" fmla="*/ 3613 w 10000"/>
              <a:gd name="connsiteY125" fmla="*/ 7330 h 10000"/>
              <a:gd name="connsiteX126" fmla="*/ 3216 w 10000"/>
              <a:gd name="connsiteY126" fmla="*/ 10000 h 10000"/>
              <a:gd name="connsiteX127" fmla="*/ 2282 w 10000"/>
              <a:gd name="connsiteY127" fmla="*/ 7808 h 10000"/>
              <a:gd name="connsiteX0" fmla="*/ 2282 w 10000"/>
              <a:gd name="connsiteY0" fmla="*/ 7808 h 9480"/>
              <a:gd name="connsiteX1" fmla="*/ 1693 w 10000"/>
              <a:gd name="connsiteY1" fmla="*/ 6456 h 9480"/>
              <a:gd name="connsiteX2" fmla="*/ 1182 w 10000"/>
              <a:gd name="connsiteY2" fmla="*/ 5110 h 9480"/>
              <a:gd name="connsiteX3" fmla="*/ 911 w 10000"/>
              <a:gd name="connsiteY3" fmla="*/ 4512 h 9480"/>
              <a:gd name="connsiteX4" fmla="*/ 463 w 10000"/>
              <a:gd name="connsiteY4" fmla="*/ 2986 h 9480"/>
              <a:gd name="connsiteX5" fmla="*/ 233 w 10000"/>
              <a:gd name="connsiteY5" fmla="*/ 1831 h 9480"/>
              <a:gd name="connsiteX6" fmla="*/ 0 w 10000"/>
              <a:gd name="connsiteY6" fmla="*/ 879 h 9480"/>
              <a:gd name="connsiteX7" fmla="*/ 50 w 10000"/>
              <a:gd name="connsiteY7" fmla="*/ 45 h 9480"/>
              <a:gd name="connsiteX8" fmla="*/ 309 w 10000"/>
              <a:gd name="connsiteY8" fmla="*/ 0 h 9480"/>
              <a:gd name="connsiteX9" fmla="*/ 820 w 10000"/>
              <a:gd name="connsiteY9" fmla="*/ 0 h 9480"/>
              <a:gd name="connsiteX10" fmla="*/ 1576 w 10000"/>
              <a:gd name="connsiteY10" fmla="*/ 113 h 9480"/>
              <a:gd name="connsiteX11" fmla="*/ 2355 w 10000"/>
              <a:gd name="connsiteY11" fmla="*/ 361 h 9480"/>
              <a:gd name="connsiteX12" fmla="*/ 3058 w 10000"/>
              <a:gd name="connsiteY12" fmla="*/ 625 h 9480"/>
              <a:gd name="connsiteX13" fmla="*/ 3941 w 10000"/>
              <a:gd name="connsiteY13" fmla="*/ 1104 h 9480"/>
              <a:gd name="connsiteX14" fmla="*/ 4994 w 10000"/>
              <a:gd name="connsiteY14" fmla="*/ 1899 h 9480"/>
              <a:gd name="connsiteX15" fmla="*/ 5555 w 10000"/>
              <a:gd name="connsiteY15" fmla="*/ 2310 h 9480"/>
              <a:gd name="connsiteX16" fmla="*/ 6299 w 10000"/>
              <a:gd name="connsiteY16" fmla="*/ 2710 h 9480"/>
              <a:gd name="connsiteX17" fmla="*/ 6649 w 10000"/>
              <a:gd name="connsiteY17" fmla="*/ 2856 h 9480"/>
              <a:gd name="connsiteX18" fmla="*/ 6860 w 10000"/>
              <a:gd name="connsiteY18" fmla="*/ 2924 h 9480"/>
              <a:gd name="connsiteX19" fmla="*/ 7182 w 10000"/>
              <a:gd name="connsiteY19" fmla="*/ 3025 h 9480"/>
              <a:gd name="connsiteX20" fmla="*/ 7415 w 10000"/>
              <a:gd name="connsiteY20" fmla="*/ 3065 h 9480"/>
              <a:gd name="connsiteX21" fmla="*/ 7689 w 10000"/>
              <a:gd name="connsiteY21" fmla="*/ 3025 h 9480"/>
              <a:gd name="connsiteX22" fmla="*/ 7970 w 10000"/>
              <a:gd name="connsiteY22" fmla="*/ 2980 h 9480"/>
              <a:gd name="connsiteX23" fmla="*/ 8291 w 10000"/>
              <a:gd name="connsiteY23" fmla="*/ 3020 h 9480"/>
              <a:gd name="connsiteX24" fmla="*/ 8430 w 10000"/>
              <a:gd name="connsiteY24" fmla="*/ 3127 h 9480"/>
              <a:gd name="connsiteX25" fmla="*/ 8496 w 10000"/>
              <a:gd name="connsiteY25" fmla="*/ 3352 h 9480"/>
              <a:gd name="connsiteX26" fmla="*/ 8307 w 10000"/>
              <a:gd name="connsiteY26" fmla="*/ 3256 h 9480"/>
              <a:gd name="connsiteX27" fmla="*/ 8496 w 10000"/>
              <a:gd name="connsiteY27" fmla="*/ 3352 h 9480"/>
              <a:gd name="connsiteX28" fmla="*/ 8591 w 10000"/>
              <a:gd name="connsiteY28" fmla="*/ 3346 h 9480"/>
              <a:gd name="connsiteX29" fmla="*/ 8745 w 10000"/>
              <a:gd name="connsiteY29" fmla="*/ 3431 h 9480"/>
              <a:gd name="connsiteX30" fmla="*/ 8919 w 10000"/>
              <a:gd name="connsiteY30" fmla="*/ 3515 h 9480"/>
              <a:gd name="connsiteX31" fmla="*/ 9095 w 10000"/>
              <a:gd name="connsiteY31" fmla="*/ 3572 h 9480"/>
              <a:gd name="connsiteX32" fmla="*/ 9376 w 10000"/>
              <a:gd name="connsiteY32" fmla="*/ 3696 h 9480"/>
              <a:gd name="connsiteX33" fmla="*/ 9546 w 10000"/>
              <a:gd name="connsiteY33" fmla="*/ 3814 h 9480"/>
              <a:gd name="connsiteX34" fmla="*/ 9678 w 10000"/>
              <a:gd name="connsiteY34" fmla="*/ 3842 h 9480"/>
              <a:gd name="connsiteX35" fmla="*/ 9745 w 10000"/>
              <a:gd name="connsiteY35" fmla="*/ 3848 h 9480"/>
              <a:gd name="connsiteX36" fmla="*/ 9871 w 10000"/>
              <a:gd name="connsiteY36" fmla="*/ 3882 h 9480"/>
              <a:gd name="connsiteX37" fmla="*/ 9943 w 10000"/>
              <a:gd name="connsiteY37" fmla="*/ 4000 h 9480"/>
              <a:gd name="connsiteX38" fmla="*/ 9968 w 10000"/>
              <a:gd name="connsiteY38" fmla="*/ 4152 h 9480"/>
              <a:gd name="connsiteX39" fmla="*/ 10000 w 10000"/>
              <a:gd name="connsiteY39" fmla="*/ 4389 h 9480"/>
              <a:gd name="connsiteX40" fmla="*/ 9915 w 10000"/>
              <a:gd name="connsiteY40" fmla="*/ 4569 h 9480"/>
              <a:gd name="connsiteX41" fmla="*/ 9817 w 10000"/>
              <a:gd name="connsiteY41" fmla="*/ 4648 h 9480"/>
              <a:gd name="connsiteX42" fmla="*/ 9663 w 10000"/>
              <a:gd name="connsiteY42" fmla="*/ 4648 h 9480"/>
              <a:gd name="connsiteX43" fmla="*/ 9499 w 10000"/>
              <a:gd name="connsiteY43" fmla="*/ 4654 h 9480"/>
              <a:gd name="connsiteX44" fmla="*/ 9303 w 10000"/>
              <a:gd name="connsiteY44" fmla="*/ 4592 h 9480"/>
              <a:gd name="connsiteX45" fmla="*/ 9247 w 10000"/>
              <a:gd name="connsiteY45" fmla="*/ 4597 h 9480"/>
              <a:gd name="connsiteX46" fmla="*/ 9215 w 10000"/>
              <a:gd name="connsiteY46" fmla="*/ 4394 h 9480"/>
              <a:gd name="connsiteX47" fmla="*/ 9228 w 10000"/>
              <a:gd name="connsiteY47" fmla="*/ 4265 h 9480"/>
              <a:gd name="connsiteX48" fmla="*/ 9234 w 10000"/>
              <a:gd name="connsiteY48" fmla="*/ 4400 h 9480"/>
              <a:gd name="connsiteX49" fmla="*/ 9253 w 10000"/>
              <a:gd name="connsiteY49" fmla="*/ 4541 h 9480"/>
              <a:gd name="connsiteX50" fmla="*/ 9281 w 10000"/>
              <a:gd name="connsiteY50" fmla="*/ 4608 h 9480"/>
              <a:gd name="connsiteX51" fmla="*/ 9199 w 10000"/>
              <a:gd name="connsiteY51" fmla="*/ 4749 h 9480"/>
              <a:gd name="connsiteX52" fmla="*/ 9183 w 10000"/>
              <a:gd name="connsiteY52" fmla="*/ 4879 h 9480"/>
              <a:gd name="connsiteX53" fmla="*/ 9202 w 10000"/>
              <a:gd name="connsiteY53" fmla="*/ 4715 h 9480"/>
              <a:gd name="connsiteX54" fmla="*/ 9269 w 10000"/>
              <a:gd name="connsiteY54" fmla="*/ 4580 h 9480"/>
              <a:gd name="connsiteX55" fmla="*/ 9354 w 10000"/>
              <a:gd name="connsiteY55" fmla="*/ 4631 h 9480"/>
              <a:gd name="connsiteX56" fmla="*/ 9433 w 10000"/>
              <a:gd name="connsiteY56" fmla="*/ 4727 h 9480"/>
              <a:gd name="connsiteX57" fmla="*/ 9521 w 10000"/>
              <a:gd name="connsiteY57" fmla="*/ 4766 h 9480"/>
              <a:gd name="connsiteX58" fmla="*/ 9641 w 10000"/>
              <a:gd name="connsiteY58" fmla="*/ 4783 h 9480"/>
              <a:gd name="connsiteX59" fmla="*/ 9694 w 10000"/>
              <a:gd name="connsiteY59" fmla="*/ 4823 h 9480"/>
              <a:gd name="connsiteX60" fmla="*/ 9738 w 10000"/>
              <a:gd name="connsiteY60" fmla="*/ 4845 h 9480"/>
              <a:gd name="connsiteX61" fmla="*/ 9839 w 10000"/>
              <a:gd name="connsiteY61" fmla="*/ 4885 h 9480"/>
              <a:gd name="connsiteX62" fmla="*/ 9883 w 10000"/>
              <a:gd name="connsiteY62" fmla="*/ 4963 h 9480"/>
              <a:gd name="connsiteX63" fmla="*/ 9918 w 10000"/>
              <a:gd name="connsiteY63" fmla="*/ 5014 h 9480"/>
              <a:gd name="connsiteX64" fmla="*/ 9927 w 10000"/>
              <a:gd name="connsiteY64" fmla="*/ 5115 h 9480"/>
              <a:gd name="connsiteX65" fmla="*/ 9887 w 10000"/>
              <a:gd name="connsiteY65" fmla="*/ 5324 h 9480"/>
              <a:gd name="connsiteX66" fmla="*/ 9798 w 10000"/>
              <a:gd name="connsiteY66" fmla="*/ 5499 h 9480"/>
              <a:gd name="connsiteX67" fmla="*/ 9697 w 10000"/>
              <a:gd name="connsiteY67" fmla="*/ 5561 h 9480"/>
              <a:gd name="connsiteX68" fmla="*/ 9574 w 10000"/>
              <a:gd name="connsiteY68" fmla="*/ 5521 h 9480"/>
              <a:gd name="connsiteX69" fmla="*/ 9351 w 10000"/>
              <a:gd name="connsiteY69" fmla="*/ 5380 h 9480"/>
              <a:gd name="connsiteX70" fmla="*/ 9209 w 10000"/>
              <a:gd name="connsiteY70" fmla="*/ 5335 h 9480"/>
              <a:gd name="connsiteX71" fmla="*/ 9158 w 10000"/>
              <a:gd name="connsiteY71" fmla="*/ 5290 h 9480"/>
              <a:gd name="connsiteX72" fmla="*/ 9224 w 10000"/>
              <a:gd name="connsiteY72" fmla="*/ 5183 h 9480"/>
              <a:gd name="connsiteX73" fmla="*/ 9142 w 10000"/>
              <a:gd name="connsiteY73" fmla="*/ 5290 h 9480"/>
              <a:gd name="connsiteX74" fmla="*/ 9035 w 10000"/>
              <a:gd name="connsiteY74" fmla="*/ 5448 h 9480"/>
              <a:gd name="connsiteX75" fmla="*/ 9161 w 10000"/>
              <a:gd name="connsiteY75" fmla="*/ 5256 h 9480"/>
              <a:gd name="connsiteX76" fmla="*/ 9281 w 10000"/>
              <a:gd name="connsiteY76" fmla="*/ 5358 h 9480"/>
              <a:gd name="connsiteX77" fmla="*/ 9474 w 10000"/>
              <a:gd name="connsiteY77" fmla="*/ 5454 h 9480"/>
              <a:gd name="connsiteX78" fmla="*/ 9596 w 10000"/>
              <a:gd name="connsiteY78" fmla="*/ 5499 h 9480"/>
              <a:gd name="connsiteX79" fmla="*/ 9650 w 10000"/>
              <a:gd name="connsiteY79" fmla="*/ 5515 h 9480"/>
              <a:gd name="connsiteX80" fmla="*/ 9707 w 10000"/>
              <a:gd name="connsiteY80" fmla="*/ 5741 h 9480"/>
              <a:gd name="connsiteX81" fmla="*/ 9678 w 10000"/>
              <a:gd name="connsiteY81" fmla="*/ 5949 h 9480"/>
              <a:gd name="connsiteX82" fmla="*/ 9546 w 10000"/>
              <a:gd name="connsiteY82" fmla="*/ 6006 h 9480"/>
              <a:gd name="connsiteX83" fmla="*/ 9436 w 10000"/>
              <a:gd name="connsiteY83" fmla="*/ 6000 h 9480"/>
              <a:gd name="connsiteX84" fmla="*/ 9310 w 10000"/>
              <a:gd name="connsiteY84" fmla="*/ 6000 h 9480"/>
              <a:gd name="connsiteX85" fmla="*/ 9187 w 10000"/>
              <a:gd name="connsiteY85" fmla="*/ 5955 h 9480"/>
              <a:gd name="connsiteX86" fmla="*/ 9086 w 10000"/>
              <a:gd name="connsiteY86" fmla="*/ 5854 h 9480"/>
              <a:gd name="connsiteX87" fmla="*/ 8979 w 10000"/>
              <a:gd name="connsiteY87" fmla="*/ 5820 h 9480"/>
              <a:gd name="connsiteX88" fmla="*/ 8906 w 10000"/>
              <a:gd name="connsiteY88" fmla="*/ 5831 h 9480"/>
              <a:gd name="connsiteX89" fmla="*/ 8824 w 10000"/>
              <a:gd name="connsiteY89" fmla="*/ 5741 h 9480"/>
              <a:gd name="connsiteX90" fmla="*/ 8944 w 10000"/>
              <a:gd name="connsiteY90" fmla="*/ 5611 h 9480"/>
              <a:gd name="connsiteX91" fmla="*/ 8802 w 10000"/>
              <a:gd name="connsiteY91" fmla="*/ 5763 h 9480"/>
              <a:gd name="connsiteX92" fmla="*/ 8748 w 10000"/>
              <a:gd name="connsiteY92" fmla="*/ 5746 h 9480"/>
              <a:gd name="connsiteX93" fmla="*/ 8679 w 10000"/>
              <a:gd name="connsiteY93" fmla="*/ 5887 h 9480"/>
              <a:gd name="connsiteX94" fmla="*/ 8588 w 10000"/>
              <a:gd name="connsiteY94" fmla="*/ 5921 h 9480"/>
              <a:gd name="connsiteX95" fmla="*/ 8452 w 10000"/>
              <a:gd name="connsiteY95" fmla="*/ 5977 h 9480"/>
              <a:gd name="connsiteX96" fmla="*/ 8641 w 10000"/>
              <a:gd name="connsiteY96" fmla="*/ 5904 h 9480"/>
              <a:gd name="connsiteX97" fmla="*/ 8723 w 10000"/>
              <a:gd name="connsiteY97" fmla="*/ 5831 h 9480"/>
              <a:gd name="connsiteX98" fmla="*/ 8767 w 10000"/>
              <a:gd name="connsiteY98" fmla="*/ 5752 h 9480"/>
              <a:gd name="connsiteX99" fmla="*/ 8840 w 10000"/>
              <a:gd name="connsiteY99" fmla="*/ 5746 h 9480"/>
              <a:gd name="connsiteX100" fmla="*/ 8944 w 10000"/>
              <a:gd name="connsiteY100" fmla="*/ 5808 h 9480"/>
              <a:gd name="connsiteX101" fmla="*/ 9086 w 10000"/>
              <a:gd name="connsiteY101" fmla="*/ 5854 h 9480"/>
              <a:gd name="connsiteX102" fmla="*/ 9001 w 10000"/>
              <a:gd name="connsiteY102" fmla="*/ 5989 h 9480"/>
              <a:gd name="connsiteX103" fmla="*/ 8897 w 10000"/>
              <a:gd name="connsiteY103" fmla="*/ 6090 h 9480"/>
              <a:gd name="connsiteX104" fmla="*/ 8840 w 10000"/>
              <a:gd name="connsiteY104" fmla="*/ 6101 h 9480"/>
              <a:gd name="connsiteX105" fmla="*/ 8679 w 10000"/>
              <a:gd name="connsiteY105" fmla="*/ 6085 h 9480"/>
              <a:gd name="connsiteX106" fmla="*/ 8446 w 10000"/>
              <a:gd name="connsiteY106" fmla="*/ 6039 h 9480"/>
              <a:gd name="connsiteX107" fmla="*/ 8162 w 10000"/>
              <a:gd name="connsiteY107" fmla="*/ 5977 h 9480"/>
              <a:gd name="connsiteX108" fmla="*/ 7935 w 10000"/>
              <a:gd name="connsiteY108" fmla="*/ 5876 h 9480"/>
              <a:gd name="connsiteX109" fmla="*/ 7765 w 10000"/>
              <a:gd name="connsiteY109" fmla="*/ 5752 h 9480"/>
              <a:gd name="connsiteX110" fmla="*/ 7538 w 10000"/>
              <a:gd name="connsiteY110" fmla="*/ 5617 h 9480"/>
              <a:gd name="connsiteX111" fmla="*/ 7301 w 10000"/>
              <a:gd name="connsiteY111" fmla="*/ 5448 h 9480"/>
              <a:gd name="connsiteX112" fmla="*/ 7141 w 10000"/>
              <a:gd name="connsiteY112" fmla="*/ 5228 h 9480"/>
              <a:gd name="connsiteX113" fmla="*/ 6885 w 10000"/>
              <a:gd name="connsiteY113" fmla="*/ 5048 h 9480"/>
              <a:gd name="connsiteX114" fmla="*/ 6453 w 10000"/>
              <a:gd name="connsiteY114" fmla="*/ 4811 h 9480"/>
              <a:gd name="connsiteX115" fmla="*/ 5523 w 10000"/>
              <a:gd name="connsiteY115" fmla="*/ 4766 h 9480"/>
              <a:gd name="connsiteX116" fmla="*/ 4562 w 10000"/>
              <a:gd name="connsiteY116" fmla="*/ 4715 h 9480"/>
              <a:gd name="connsiteX117" fmla="*/ 3742 w 10000"/>
              <a:gd name="connsiteY117" fmla="*/ 4530 h 9480"/>
              <a:gd name="connsiteX118" fmla="*/ 2601 w 10000"/>
              <a:gd name="connsiteY118" fmla="*/ 3899 h 9480"/>
              <a:gd name="connsiteX119" fmla="*/ 1980 w 10000"/>
              <a:gd name="connsiteY119" fmla="*/ 3177 h 9480"/>
              <a:gd name="connsiteX120" fmla="*/ 1277 w 10000"/>
              <a:gd name="connsiteY120" fmla="*/ 2558 h 9480"/>
              <a:gd name="connsiteX121" fmla="*/ 2926 w 10000"/>
              <a:gd name="connsiteY121" fmla="*/ 4101 h 9480"/>
              <a:gd name="connsiteX122" fmla="*/ 3629 w 10000"/>
              <a:gd name="connsiteY122" fmla="*/ 4794 h 9480"/>
              <a:gd name="connsiteX123" fmla="*/ 3953 w 10000"/>
              <a:gd name="connsiteY123" fmla="*/ 5138 h 9480"/>
              <a:gd name="connsiteX124" fmla="*/ 3793 w 10000"/>
              <a:gd name="connsiteY124" fmla="*/ 6248 h 9480"/>
              <a:gd name="connsiteX125" fmla="*/ 3613 w 10000"/>
              <a:gd name="connsiteY125" fmla="*/ 7330 h 9480"/>
              <a:gd name="connsiteX126" fmla="*/ 2753 w 10000"/>
              <a:gd name="connsiteY126" fmla="*/ 9480 h 9480"/>
              <a:gd name="connsiteX127" fmla="*/ 2282 w 10000"/>
              <a:gd name="connsiteY127" fmla="*/ 7808 h 9480"/>
              <a:gd name="connsiteX0" fmla="*/ 2282 w 10000"/>
              <a:gd name="connsiteY0" fmla="*/ 8236 h 10000"/>
              <a:gd name="connsiteX1" fmla="*/ 1693 w 10000"/>
              <a:gd name="connsiteY1" fmla="*/ 6810 h 10000"/>
              <a:gd name="connsiteX2" fmla="*/ 1182 w 10000"/>
              <a:gd name="connsiteY2" fmla="*/ 5390 h 10000"/>
              <a:gd name="connsiteX3" fmla="*/ 911 w 10000"/>
              <a:gd name="connsiteY3" fmla="*/ 4759 h 10000"/>
              <a:gd name="connsiteX4" fmla="*/ 463 w 10000"/>
              <a:gd name="connsiteY4" fmla="*/ 3150 h 10000"/>
              <a:gd name="connsiteX5" fmla="*/ 233 w 10000"/>
              <a:gd name="connsiteY5" fmla="*/ 1931 h 10000"/>
              <a:gd name="connsiteX6" fmla="*/ 0 w 10000"/>
              <a:gd name="connsiteY6" fmla="*/ 927 h 10000"/>
              <a:gd name="connsiteX7" fmla="*/ 50 w 10000"/>
              <a:gd name="connsiteY7" fmla="*/ 47 h 10000"/>
              <a:gd name="connsiteX8" fmla="*/ 309 w 10000"/>
              <a:gd name="connsiteY8" fmla="*/ 0 h 10000"/>
              <a:gd name="connsiteX9" fmla="*/ 820 w 10000"/>
              <a:gd name="connsiteY9" fmla="*/ 0 h 10000"/>
              <a:gd name="connsiteX10" fmla="*/ 1576 w 10000"/>
              <a:gd name="connsiteY10" fmla="*/ 119 h 10000"/>
              <a:gd name="connsiteX11" fmla="*/ 2355 w 10000"/>
              <a:gd name="connsiteY11" fmla="*/ 381 h 10000"/>
              <a:gd name="connsiteX12" fmla="*/ 3058 w 10000"/>
              <a:gd name="connsiteY12" fmla="*/ 659 h 10000"/>
              <a:gd name="connsiteX13" fmla="*/ 3941 w 10000"/>
              <a:gd name="connsiteY13" fmla="*/ 1165 h 10000"/>
              <a:gd name="connsiteX14" fmla="*/ 4994 w 10000"/>
              <a:gd name="connsiteY14" fmla="*/ 2003 h 10000"/>
              <a:gd name="connsiteX15" fmla="*/ 5555 w 10000"/>
              <a:gd name="connsiteY15" fmla="*/ 2437 h 10000"/>
              <a:gd name="connsiteX16" fmla="*/ 6299 w 10000"/>
              <a:gd name="connsiteY16" fmla="*/ 2859 h 10000"/>
              <a:gd name="connsiteX17" fmla="*/ 6649 w 10000"/>
              <a:gd name="connsiteY17" fmla="*/ 3013 h 10000"/>
              <a:gd name="connsiteX18" fmla="*/ 6860 w 10000"/>
              <a:gd name="connsiteY18" fmla="*/ 3084 h 10000"/>
              <a:gd name="connsiteX19" fmla="*/ 7182 w 10000"/>
              <a:gd name="connsiteY19" fmla="*/ 3191 h 10000"/>
              <a:gd name="connsiteX20" fmla="*/ 7415 w 10000"/>
              <a:gd name="connsiteY20" fmla="*/ 3233 h 10000"/>
              <a:gd name="connsiteX21" fmla="*/ 7689 w 10000"/>
              <a:gd name="connsiteY21" fmla="*/ 3191 h 10000"/>
              <a:gd name="connsiteX22" fmla="*/ 7970 w 10000"/>
              <a:gd name="connsiteY22" fmla="*/ 3143 h 10000"/>
              <a:gd name="connsiteX23" fmla="*/ 8291 w 10000"/>
              <a:gd name="connsiteY23" fmla="*/ 3186 h 10000"/>
              <a:gd name="connsiteX24" fmla="*/ 8430 w 10000"/>
              <a:gd name="connsiteY24" fmla="*/ 3299 h 10000"/>
              <a:gd name="connsiteX25" fmla="*/ 8496 w 10000"/>
              <a:gd name="connsiteY25" fmla="*/ 3536 h 10000"/>
              <a:gd name="connsiteX26" fmla="*/ 8307 w 10000"/>
              <a:gd name="connsiteY26" fmla="*/ 3435 h 10000"/>
              <a:gd name="connsiteX27" fmla="*/ 8496 w 10000"/>
              <a:gd name="connsiteY27" fmla="*/ 3536 h 10000"/>
              <a:gd name="connsiteX28" fmla="*/ 8591 w 10000"/>
              <a:gd name="connsiteY28" fmla="*/ 3530 h 10000"/>
              <a:gd name="connsiteX29" fmla="*/ 8745 w 10000"/>
              <a:gd name="connsiteY29" fmla="*/ 3619 h 10000"/>
              <a:gd name="connsiteX30" fmla="*/ 8919 w 10000"/>
              <a:gd name="connsiteY30" fmla="*/ 3708 h 10000"/>
              <a:gd name="connsiteX31" fmla="*/ 9095 w 10000"/>
              <a:gd name="connsiteY31" fmla="*/ 3768 h 10000"/>
              <a:gd name="connsiteX32" fmla="*/ 9376 w 10000"/>
              <a:gd name="connsiteY32" fmla="*/ 3899 h 10000"/>
              <a:gd name="connsiteX33" fmla="*/ 9546 w 10000"/>
              <a:gd name="connsiteY33" fmla="*/ 4023 h 10000"/>
              <a:gd name="connsiteX34" fmla="*/ 9678 w 10000"/>
              <a:gd name="connsiteY34" fmla="*/ 4053 h 10000"/>
              <a:gd name="connsiteX35" fmla="*/ 9745 w 10000"/>
              <a:gd name="connsiteY35" fmla="*/ 4059 h 10000"/>
              <a:gd name="connsiteX36" fmla="*/ 9871 w 10000"/>
              <a:gd name="connsiteY36" fmla="*/ 4095 h 10000"/>
              <a:gd name="connsiteX37" fmla="*/ 9943 w 10000"/>
              <a:gd name="connsiteY37" fmla="*/ 4219 h 10000"/>
              <a:gd name="connsiteX38" fmla="*/ 9968 w 10000"/>
              <a:gd name="connsiteY38" fmla="*/ 4380 h 10000"/>
              <a:gd name="connsiteX39" fmla="*/ 10000 w 10000"/>
              <a:gd name="connsiteY39" fmla="*/ 4630 h 10000"/>
              <a:gd name="connsiteX40" fmla="*/ 9915 w 10000"/>
              <a:gd name="connsiteY40" fmla="*/ 4820 h 10000"/>
              <a:gd name="connsiteX41" fmla="*/ 9817 w 10000"/>
              <a:gd name="connsiteY41" fmla="*/ 4903 h 10000"/>
              <a:gd name="connsiteX42" fmla="*/ 9663 w 10000"/>
              <a:gd name="connsiteY42" fmla="*/ 4903 h 10000"/>
              <a:gd name="connsiteX43" fmla="*/ 9499 w 10000"/>
              <a:gd name="connsiteY43" fmla="*/ 4909 h 10000"/>
              <a:gd name="connsiteX44" fmla="*/ 9303 w 10000"/>
              <a:gd name="connsiteY44" fmla="*/ 4844 h 10000"/>
              <a:gd name="connsiteX45" fmla="*/ 9247 w 10000"/>
              <a:gd name="connsiteY45" fmla="*/ 4849 h 10000"/>
              <a:gd name="connsiteX46" fmla="*/ 9215 w 10000"/>
              <a:gd name="connsiteY46" fmla="*/ 4635 h 10000"/>
              <a:gd name="connsiteX47" fmla="*/ 9228 w 10000"/>
              <a:gd name="connsiteY47" fmla="*/ 4499 h 10000"/>
              <a:gd name="connsiteX48" fmla="*/ 9234 w 10000"/>
              <a:gd name="connsiteY48" fmla="*/ 4641 h 10000"/>
              <a:gd name="connsiteX49" fmla="*/ 9253 w 10000"/>
              <a:gd name="connsiteY49" fmla="*/ 4790 h 10000"/>
              <a:gd name="connsiteX50" fmla="*/ 9281 w 10000"/>
              <a:gd name="connsiteY50" fmla="*/ 4861 h 10000"/>
              <a:gd name="connsiteX51" fmla="*/ 9199 w 10000"/>
              <a:gd name="connsiteY51" fmla="*/ 5009 h 10000"/>
              <a:gd name="connsiteX52" fmla="*/ 9183 w 10000"/>
              <a:gd name="connsiteY52" fmla="*/ 5147 h 10000"/>
              <a:gd name="connsiteX53" fmla="*/ 9202 w 10000"/>
              <a:gd name="connsiteY53" fmla="*/ 4974 h 10000"/>
              <a:gd name="connsiteX54" fmla="*/ 9269 w 10000"/>
              <a:gd name="connsiteY54" fmla="*/ 4831 h 10000"/>
              <a:gd name="connsiteX55" fmla="*/ 9354 w 10000"/>
              <a:gd name="connsiteY55" fmla="*/ 4885 h 10000"/>
              <a:gd name="connsiteX56" fmla="*/ 9433 w 10000"/>
              <a:gd name="connsiteY56" fmla="*/ 4986 h 10000"/>
              <a:gd name="connsiteX57" fmla="*/ 9521 w 10000"/>
              <a:gd name="connsiteY57" fmla="*/ 5027 h 10000"/>
              <a:gd name="connsiteX58" fmla="*/ 9641 w 10000"/>
              <a:gd name="connsiteY58" fmla="*/ 5045 h 10000"/>
              <a:gd name="connsiteX59" fmla="*/ 9694 w 10000"/>
              <a:gd name="connsiteY59" fmla="*/ 5088 h 10000"/>
              <a:gd name="connsiteX60" fmla="*/ 9738 w 10000"/>
              <a:gd name="connsiteY60" fmla="*/ 5111 h 10000"/>
              <a:gd name="connsiteX61" fmla="*/ 9839 w 10000"/>
              <a:gd name="connsiteY61" fmla="*/ 5153 h 10000"/>
              <a:gd name="connsiteX62" fmla="*/ 9883 w 10000"/>
              <a:gd name="connsiteY62" fmla="*/ 5235 h 10000"/>
              <a:gd name="connsiteX63" fmla="*/ 9918 w 10000"/>
              <a:gd name="connsiteY63" fmla="*/ 5289 h 10000"/>
              <a:gd name="connsiteX64" fmla="*/ 9927 w 10000"/>
              <a:gd name="connsiteY64" fmla="*/ 5396 h 10000"/>
              <a:gd name="connsiteX65" fmla="*/ 9887 w 10000"/>
              <a:gd name="connsiteY65" fmla="*/ 5616 h 10000"/>
              <a:gd name="connsiteX66" fmla="*/ 9798 w 10000"/>
              <a:gd name="connsiteY66" fmla="*/ 5801 h 10000"/>
              <a:gd name="connsiteX67" fmla="*/ 9697 w 10000"/>
              <a:gd name="connsiteY67" fmla="*/ 5866 h 10000"/>
              <a:gd name="connsiteX68" fmla="*/ 9574 w 10000"/>
              <a:gd name="connsiteY68" fmla="*/ 5824 h 10000"/>
              <a:gd name="connsiteX69" fmla="*/ 9351 w 10000"/>
              <a:gd name="connsiteY69" fmla="*/ 5675 h 10000"/>
              <a:gd name="connsiteX70" fmla="*/ 9209 w 10000"/>
              <a:gd name="connsiteY70" fmla="*/ 5628 h 10000"/>
              <a:gd name="connsiteX71" fmla="*/ 9158 w 10000"/>
              <a:gd name="connsiteY71" fmla="*/ 5580 h 10000"/>
              <a:gd name="connsiteX72" fmla="*/ 9224 w 10000"/>
              <a:gd name="connsiteY72" fmla="*/ 5467 h 10000"/>
              <a:gd name="connsiteX73" fmla="*/ 9142 w 10000"/>
              <a:gd name="connsiteY73" fmla="*/ 5580 h 10000"/>
              <a:gd name="connsiteX74" fmla="*/ 9035 w 10000"/>
              <a:gd name="connsiteY74" fmla="*/ 5747 h 10000"/>
              <a:gd name="connsiteX75" fmla="*/ 9161 w 10000"/>
              <a:gd name="connsiteY75" fmla="*/ 5544 h 10000"/>
              <a:gd name="connsiteX76" fmla="*/ 9281 w 10000"/>
              <a:gd name="connsiteY76" fmla="*/ 5652 h 10000"/>
              <a:gd name="connsiteX77" fmla="*/ 9474 w 10000"/>
              <a:gd name="connsiteY77" fmla="*/ 5753 h 10000"/>
              <a:gd name="connsiteX78" fmla="*/ 9596 w 10000"/>
              <a:gd name="connsiteY78" fmla="*/ 5801 h 10000"/>
              <a:gd name="connsiteX79" fmla="*/ 9650 w 10000"/>
              <a:gd name="connsiteY79" fmla="*/ 5818 h 10000"/>
              <a:gd name="connsiteX80" fmla="*/ 9707 w 10000"/>
              <a:gd name="connsiteY80" fmla="*/ 6056 h 10000"/>
              <a:gd name="connsiteX81" fmla="*/ 9678 w 10000"/>
              <a:gd name="connsiteY81" fmla="*/ 6275 h 10000"/>
              <a:gd name="connsiteX82" fmla="*/ 9546 w 10000"/>
              <a:gd name="connsiteY82" fmla="*/ 6335 h 10000"/>
              <a:gd name="connsiteX83" fmla="*/ 9436 w 10000"/>
              <a:gd name="connsiteY83" fmla="*/ 6329 h 10000"/>
              <a:gd name="connsiteX84" fmla="*/ 9310 w 10000"/>
              <a:gd name="connsiteY84" fmla="*/ 6329 h 10000"/>
              <a:gd name="connsiteX85" fmla="*/ 9187 w 10000"/>
              <a:gd name="connsiteY85" fmla="*/ 6282 h 10000"/>
              <a:gd name="connsiteX86" fmla="*/ 9086 w 10000"/>
              <a:gd name="connsiteY86" fmla="*/ 6175 h 10000"/>
              <a:gd name="connsiteX87" fmla="*/ 8979 w 10000"/>
              <a:gd name="connsiteY87" fmla="*/ 6139 h 10000"/>
              <a:gd name="connsiteX88" fmla="*/ 8906 w 10000"/>
              <a:gd name="connsiteY88" fmla="*/ 6151 h 10000"/>
              <a:gd name="connsiteX89" fmla="*/ 8824 w 10000"/>
              <a:gd name="connsiteY89" fmla="*/ 6056 h 10000"/>
              <a:gd name="connsiteX90" fmla="*/ 8944 w 10000"/>
              <a:gd name="connsiteY90" fmla="*/ 5919 h 10000"/>
              <a:gd name="connsiteX91" fmla="*/ 8802 w 10000"/>
              <a:gd name="connsiteY91" fmla="*/ 6079 h 10000"/>
              <a:gd name="connsiteX92" fmla="*/ 8748 w 10000"/>
              <a:gd name="connsiteY92" fmla="*/ 6061 h 10000"/>
              <a:gd name="connsiteX93" fmla="*/ 8679 w 10000"/>
              <a:gd name="connsiteY93" fmla="*/ 6210 h 10000"/>
              <a:gd name="connsiteX94" fmla="*/ 8588 w 10000"/>
              <a:gd name="connsiteY94" fmla="*/ 6246 h 10000"/>
              <a:gd name="connsiteX95" fmla="*/ 8452 w 10000"/>
              <a:gd name="connsiteY95" fmla="*/ 6305 h 10000"/>
              <a:gd name="connsiteX96" fmla="*/ 8641 w 10000"/>
              <a:gd name="connsiteY96" fmla="*/ 6228 h 10000"/>
              <a:gd name="connsiteX97" fmla="*/ 8723 w 10000"/>
              <a:gd name="connsiteY97" fmla="*/ 6151 h 10000"/>
              <a:gd name="connsiteX98" fmla="*/ 8767 w 10000"/>
              <a:gd name="connsiteY98" fmla="*/ 6068 h 10000"/>
              <a:gd name="connsiteX99" fmla="*/ 8840 w 10000"/>
              <a:gd name="connsiteY99" fmla="*/ 6061 h 10000"/>
              <a:gd name="connsiteX100" fmla="*/ 8944 w 10000"/>
              <a:gd name="connsiteY100" fmla="*/ 6127 h 10000"/>
              <a:gd name="connsiteX101" fmla="*/ 9086 w 10000"/>
              <a:gd name="connsiteY101" fmla="*/ 6175 h 10000"/>
              <a:gd name="connsiteX102" fmla="*/ 9001 w 10000"/>
              <a:gd name="connsiteY102" fmla="*/ 6318 h 10000"/>
              <a:gd name="connsiteX103" fmla="*/ 8897 w 10000"/>
              <a:gd name="connsiteY103" fmla="*/ 6424 h 10000"/>
              <a:gd name="connsiteX104" fmla="*/ 8840 w 10000"/>
              <a:gd name="connsiteY104" fmla="*/ 6436 h 10000"/>
              <a:gd name="connsiteX105" fmla="*/ 8679 w 10000"/>
              <a:gd name="connsiteY105" fmla="*/ 6419 h 10000"/>
              <a:gd name="connsiteX106" fmla="*/ 8446 w 10000"/>
              <a:gd name="connsiteY106" fmla="*/ 6370 h 10000"/>
              <a:gd name="connsiteX107" fmla="*/ 8162 w 10000"/>
              <a:gd name="connsiteY107" fmla="*/ 6305 h 10000"/>
              <a:gd name="connsiteX108" fmla="*/ 7935 w 10000"/>
              <a:gd name="connsiteY108" fmla="*/ 6198 h 10000"/>
              <a:gd name="connsiteX109" fmla="*/ 7765 w 10000"/>
              <a:gd name="connsiteY109" fmla="*/ 6068 h 10000"/>
              <a:gd name="connsiteX110" fmla="*/ 7538 w 10000"/>
              <a:gd name="connsiteY110" fmla="*/ 5925 h 10000"/>
              <a:gd name="connsiteX111" fmla="*/ 7301 w 10000"/>
              <a:gd name="connsiteY111" fmla="*/ 5747 h 10000"/>
              <a:gd name="connsiteX112" fmla="*/ 7141 w 10000"/>
              <a:gd name="connsiteY112" fmla="*/ 5515 h 10000"/>
              <a:gd name="connsiteX113" fmla="*/ 6885 w 10000"/>
              <a:gd name="connsiteY113" fmla="*/ 5325 h 10000"/>
              <a:gd name="connsiteX114" fmla="*/ 6453 w 10000"/>
              <a:gd name="connsiteY114" fmla="*/ 5075 h 10000"/>
              <a:gd name="connsiteX115" fmla="*/ 5523 w 10000"/>
              <a:gd name="connsiteY115" fmla="*/ 5027 h 10000"/>
              <a:gd name="connsiteX116" fmla="*/ 4562 w 10000"/>
              <a:gd name="connsiteY116" fmla="*/ 4974 h 10000"/>
              <a:gd name="connsiteX117" fmla="*/ 3742 w 10000"/>
              <a:gd name="connsiteY117" fmla="*/ 4778 h 10000"/>
              <a:gd name="connsiteX118" fmla="*/ 2601 w 10000"/>
              <a:gd name="connsiteY118" fmla="*/ 4113 h 10000"/>
              <a:gd name="connsiteX119" fmla="*/ 1980 w 10000"/>
              <a:gd name="connsiteY119" fmla="*/ 3351 h 10000"/>
              <a:gd name="connsiteX120" fmla="*/ 1277 w 10000"/>
              <a:gd name="connsiteY120" fmla="*/ 2698 h 10000"/>
              <a:gd name="connsiteX121" fmla="*/ 2926 w 10000"/>
              <a:gd name="connsiteY121" fmla="*/ 4326 h 10000"/>
              <a:gd name="connsiteX122" fmla="*/ 3629 w 10000"/>
              <a:gd name="connsiteY122" fmla="*/ 5057 h 10000"/>
              <a:gd name="connsiteX123" fmla="*/ 3953 w 10000"/>
              <a:gd name="connsiteY123" fmla="*/ 5420 h 10000"/>
              <a:gd name="connsiteX124" fmla="*/ 3793 w 10000"/>
              <a:gd name="connsiteY124" fmla="*/ 6591 h 10000"/>
              <a:gd name="connsiteX125" fmla="*/ 3520 w 10000"/>
              <a:gd name="connsiteY125" fmla="*/ 7749 h 10000"/>
              <a:gd name="connsiteX126" fmla="*/ 2753 w 10000"/>
              <a:gd name="connsiteY126" fmla="*/ 10000 h 10000"/>
              <a:gd name="connsiteX127" fmla="*/ 2282 w 10000"/>
              <a:gd name="connsiteY127" fmla="*/ 8236 h 10000"/>
              <a:gd name="connsiteX0" fmla="*/ 2282 w 10000"/>
              <a:gd name="connsiteY0" fmla="*/ 8236 h 10143"/>
              <a:gd name="connsiteX1" fmla="*/ 1693 w 10000"/>
              <a:gd name="connsiteY1" fmla="*/ 6810 h 10143"/>
              <a:gd name="connsiteX2" fmla="*/ 1182 w 10000"/>
              <a:gd name="connsiteY2" fmla="*/ 5390 h 10143"/>
              <a:gd name="connsiteX3" fmla="*/ 911 w 10000"/>
              <a:gd name="connsiteY3" fmla="*/ 4759 h 10143"/>
              <a:gd name="connsiteX4" fmla="*/ 463 w 10000"/>
              <a:gd name="connsiteY4" fmla="*/ 3150 h 10143"/>
              <a:gd name="connsiteX5" fmla="*/ 233 w 10000"/>
              <a:gd name="connsiteY5" fmla="*/ 1931 h 10143"/>
              <a:gd name="connsiteX6" fmla="*/ 0 w 10000"/>
              <a:gd name="connsiteY6" fmla="*/ 927 h 10143"/>
              <a:gd name="connsiteX7" fmla="*/ 50 w 10000"/>
              <a:gd name="connsiteY7" fmla="*/ 47 h 10143"/>
              <a:gd name="connsiteX8" fmla="*/ 309 w 10000"/>
              <a:gd name="connsiteY8" fmla="*/ 0 h 10143"/>
              <a:gd name="connsiteX9" fmla="*/ 820 w 10000"/>
              <a:gd name="connsiteY9" fmla="*/ 0 h 10143"/>
              <a:gd name="connsiteX10" fmla="*/ 1576 w 10000"/>
              <a:gd name="connsiteY10" fmla="*/ 119 h 10143"/>
              <a:gd name="connsiteX11" fmla="*/ 2355 w 10000"/>
              <a:gd name="connsiteY11" fmla="*/ 381 h 10143"/>
              <a:gd name="connsiteX12" fmla="*/ 3058 w 10000"/>
              <a:gd name="connsiteY12" fmla="*/ 659 h 10143"/>
              <a:gd name="connsiteX13" fmla="*/ 3941 w 10000"/>
              <a:gd name="connsiteY13" fmla="*/ 1165 h 10143"/>
              <a:gd name="connsiteX14" fmla="*/ 4994 w 10000"/>
              <a:gd name="connsiteY14" fmla="*/ 2003 h 10143"/>
              <a:gd name="connsiteX15" fmla="*/ 5555 w 10000"/>
              <a:gd name="connsiteY15" fmla="*/ 2437 h 10143"/>
              <a:gd name="connsiteX16" fmla="*/ 6299 w 10000"/>
              <a:gd name="connsiteY16" fmla="*/ 2859 h 10143"/>
              <a:gd name="connsiteX17" fmla="*/ 6649 w 10000"/>
              <a:gd name="connsiteY17" fmla="*/ 3013 h 10143"/>
              <a:gd name="connsiteX18" fmla="*/ 6860 w 10000"/>
              <a:gd name="connsiteY18" fmla="*/ 3084 h 10143"/>
              <a:gd name="connsiteX19" fmla="*/ 7182 w 10000"/>
              <a:gd name="connsiteY19" fmla="*/ 3191 h 10143"/>
              <a:gd name="connsiteX20" fmla="*/ 7415 w 10000"/>
              <a:gd name="connsiteY20" fmla="*/ 3233 h 10143"/>
              <a:gd name="connsiteX21" fmla="*/ 7689 w 10000"/>
              <a:gd name="connsiteY21" fmla="*/ 3191 h 10143"/>
              <a:gd name="connsiteX22" fmla="*/ 7970 w 10000"/>
              <a:gd name="connsiteY22" fmla="*/ 3143 h 10143"/>
              <a:gd name="connsiteX23" fmla="*/ 8291 w 10000"/>
              <a:gd name="connsiteY23" fmla="*/ 3186 h 10143"/>
              <a:gd name="connsiteX24" fmla="*/ 8430 w 10000"/>
              <a:gd name="connsiteY24" fmla="*/ 3299 h 10143"/>
              <a:gd name="connsiteX25" fmla="*/ 8496 w 10000"/>
              <a:gd name="connsiteY25" fmla="*/ 3536 h 10143"/>
              <a:gd name="connsiteX26" fmla="*/ 8307 w 10000"/>
              <a:gd name="connsiteY26" fmla="*/ 3435 h 10143"/>
              <a:gd name="connsiteX27" fmla="*/ 8496 w 10000"/>
              <a:gd name="connsiteY27" fmla="*/ 3536 h 10143"/>
              <a:gd name="connsiteX28" fmla="*/ 8591 w 10000"/>
              <a:gd name="connsiteY28" fmla="*/ 3530 h 10143"/>
              <a:gd name="connsiteX29" fmla="*/ 8745 w 10000"/>
              <a:gd name="connsiteY29" fmla="*/ 3619 h 10143"/>
              <a:gd name="connsiteX30" fmla="*/ 8919 w 10000"/>
              <a:gd name="connsiteY30" fmla="*/ 3708 h 10143"/>
              <a:gd name="connsiteX31" fmla="*/ 9095 w 10000"/>
              <a:gd name="connsiteY31" fmla="*/ 3768 h 10143"/>
              <a:gd name="connsiteX32" fmla="*/ 9376 w 10000"/>
              <a:gd name="connsiteY32" fmla="*/ 3899 h 10143"/>
              <a:gd name="connsiteX33" fmla="*/ 9546 w 10000"/>
              <a:gd name="connsiteY33" fmla="*/ 4023 h 10143"/>
              <a:gd name="connsiteX34" fmla="*/ 9678 w 10000"/>
              <a:gd name="connsiteY34" fmla="*/ 4053 h 10143"/>
              <a:gd name="connsiteX35" fmla="*/ 9745 w 10000"/>
              <a:gd name="connsiteY35" fmla="*/ 4059 h 10143"/>
              <a:gd name="connsiteX36" fmla="*/ 9871 w 10000"/>
              <a:gd name="connsiteY36" fmla="*/ 4095 h 10143"/>
              <a:gd name="connsiteX37" fmla="*/ 9943 w 10000"/>
              <a:gd name="connsiteY37" fmla="*/ 4219 h 10143"/>
              <a:gd name="connsiteX38" fmla="*/ 9968 w 10000"/>
              <a:gd name="connsiteY38" fmla="*/ 4380 h 10143"/>
              <a:gd name="connsiteX39" fmla="*/ 10000 w 10000"/>
              <a:gd name="connsiteY39" fmla="*/ 4630 h 10143"/>
              <a:gd name="connsiteX40" fmla="*/ 9915 w 10000"/>
              <a:gd name="connsiteY40" fmla="*/ 4820 h 10143"/>
              <a:gd name="connsiteX41" fmla="*/ 9817 w 10000"/>
              <a:gd name="connsiteY41" fmla="*/ 4903 h 10143"/>
              <a:gd name="connsiteX42" fmla="*/ 9663 w 10000"/>
              <a:gd name="connsiteY42" fmla="*/ 4903 h 10143"/>
              <a:gd name="connsiteX43" fmla="*/ 9499 w 10000"/>
              <a:gd name="connsiteY43" fmla="*/ 4909 h 10143"/>
              <a:gd name="connsiteX44" fmla="*/ 9303 w 10000"/>
              <a:gd name="connsiteY44" fmla="*/ 4844 h 10143"/>
              <a:gd name="connsiteX45" fmla="*/ 9247 w 10000"/>
              <a:gd name="connsiteY45" fmla="*/ 4849 h 10143"/>
              <a:gd name="connsiteX46" fmla="*/ 9215 w 10000"/>
              <a:gd name="connsiteY46" fmla="*/ 4635 h 10143"/>
              <a:gd name="connsiteX47" fmla="*/ 9228 w 10000"/>
              <a:gd name="connsiteY47" fmla="*/ 4499 h 10143"/>
              <a:gd name="connsiteX48" fmla="*/ 9234 w 10000"/>
              <a:gd name="connsiteY48" fmla="*/ 4641 h 10143"/>
              <a:gd name="connsiteX49" fmla="*/ 9253 w 10000"/>
              <a:gd name="connsiteY49" fmla="*/ 4790 h 10143"/>
              <a:gd name="connsiteX50" fmla="*/ 9281 w 10000"/>
              <a:gd name="connsiteY50" fmla="*/ 4861 h 10143"/>
              <a:gd name="connsiteX51" fmla="*/ 9199 w 10000"/>
              <a:gd name="connsiteY51" fmla="*/ 5009 h 10143"/>
              <a:gd name="connsiteX52" fmla="*/ 9183 w 10000"/>
              <a:gd name="connsiteY52" fmla="*/ 5147 h 10143"/>
              <a:gd name="connsiteX53" fmla="*/ 9202 w 10000"/>
              <a:gd name="connsiteY53" fmla="*/ 4974 h 10143"/>
              <a:gd name="connsiteX54" fmla="*/ 9269 w 10000"/>
              <a:gd name="connsiteY54" fmla="*/ 4831 h 10143"/>
              <a:gd name="connsiteX55" fmla="*/ 9354 w 10000"/>
              <a:gd name="connsiteY55" fmla="*/ 4885 h 10143"/>
              <a:gd name="connsiteX56" fmla="*/ 9433 w 10000"/>
              <a:gd name="connsiteY56" fmla="*/ 4986 h 10143"/>
              <a:gd name="connsiteX57" fmla="*/ 9521 w 10000"/>
              <a:gd name="connsiteY57" fmla="*/ 5027 h 10143"/>
              <a:gd name="connsiteX58" fmla="*/ 9641 w 10000"/>
              <a:gd name="connsiteY58" fmla="*/ 5045 h 10143"/>
              <a:gd name="connsiteX59" fmla="*/ 9694 w 10000"/>
              <a:gd name="connsiteY59" fmla="*/ 5088 h 10143"/>
              <a:gd name="connsiteX60" fmla="*/ 9738 w 10000"/>
              <a:gd name="connsiteY60" fmla="*/ 5111 h 10143"/>
              <a:gd name="connsiteX61" fmla="*/ 9839 w 10000"/>
              <a:gd name="connsiteY61" fmla="*/ 5153 h 10143"/>
              <a:gd name="connsiteX62" fmla="*/ 9883 w 10000"/>
              <a:gd name="connsiteY62" fmla="*/ 5235 h 10143"/>
              <a:gd name="connsiteX63" fmla="*/ 9918 w 10000"/>
              <a:gd name="connsiteY63" fmla="*/ 5289 h 10143"/>
              <a:gd name="connsiteX64" fmla="*/ 9927 w 10000"/>
              <a:gd name="connsiteY64" fmla="*/ 5396 h 10143"/>
              <a:gd name="connsiteX65" fmla="*/ 9887 w 10000"/>
              <a:gd name="connsiteY65" fmla="*/ 5616 h 10143"/>
              <a:gd name="connsiteX66" fmla="*/ 9798 w 10000"/>
              <a:gd name="connsiteY66" fmla="*/ 5801 h 10143"/>
              <a:gd name="connsiteX67" fmla="*/ 9697 w 10000"/>
              <a:gd name="connsiteY67" fmla="*/ 5866 h 10143"/>
              <a:gd name="connsiteX68" fmla="*/ 9574 w 10000"/>
              <a:gd name="connsiteY68" fmla="*/ 5824 h 10143"/>
              <a:gd name="connsiteX69" fmla="*/ 9351 w 10000"/>
              <a:gd name="connsiteY69" fmla="*/ 5675 h 10143"/>
              <a:gd name="connsiteX70" fmla="*/ 9209 w 10000"/>
              <a:gd name="connsiteY70" fmla="*/ 5628 h 10143"/>
              <a:gd name="connsiteX71" fmla="*/ 9158 w 10000"/>
              <a:gd name="connsiteY71" fmla="*/ 5580 h 10143"/>
              <a:gd name="connsiteX72" fmla="*/ 9224 w 10000"/>
              <a:gd name="connsiteY72" fmla="*/ 5467 h 10143"/>
              <a:gd name="connsiteX73" fmla="*/ 9142 w 10000"/>
              <a:gd name="connsiteY73" fmla="*/ 5580 h 10143"/>
              <a:gd name="connsiteX74" fmla="*/ 9035 w 10000"/>
              <a:gd name="connsiteY74" fmla="*/ 5747 h 10143"/>
              <a:gd name="connsiteX75" fmla="*/ 9161 w 10000"/>
              <a:gd name="connsiteY75" fmla="*/ 5544 h 10143"/>
              <a:gd name="connsiteX76" fmla="*/ 9281 w 10000"/>
              <a:gd name="connsiteY76" fmla="*/ 5652 h 10143"/>
              <a:gd name="connsiteX77" fmla="*/ 9474 w 10000"/>
              <a:gd name="connsiteY77" fmla="*/ 5753 h 10143"/>
              <a:gd name="connsiteX78" fmla="*/ 9596 w 10000"/>
              <a:gd name="connsiteY78" fmla="*/ 5801 h 10143"/>
              <a:gd name="connsiteX79" fmla="*/ 9650 w 10000"/>
              <a:gd name="connsiteY79" fmla="*/ 5818 h 10143"/>
              <a:gd name="connsiteX80" fmla="*/ 9707 w 10000"/>
              <a:gd name="connsiteY80" fmla="*/ 6056 h 10143"/>
              <a:gd name="connsiteX81" fmla="*/ 9678 w 10000"/>
              <a:gd name="connsiteY81" fmla="*/ 6275 h 10143"/>
              <a:gd name="connsiteX82" fmla="*/ 9546 w 10000"/>
              <a:gd name="connsiteY82" fmla="*/ 6335 h 10143"/>
              <a:gd name="connsiteX83" fmla="*/ 9436 w 10000"/>
              <a:gd name="connsiteY83" fmla="*/ 6329 h 10143"/>
              <a:gd name="connsiteX84" fmla="*/ 9310 w 10000"/>
              <a:gd name="connsiteY84" fmla="*/ 6329 h 10143"/>
              <a:gd name="connsiteX85" fmla="*/ 9187 w 10000"/>
              <a:gd name="connsiteY85" fmla="*/ 6282 h 10143"/>
              <a:gd name="connsiteX86" fmla="*/ 9086 w 10000"/>
              <a:gd name="connsiteY86" fmla="*/ 6175 h 10143"/>
              <a:gd name="connsiteX87" fmla="*/ 8979 w 10000"/>
              <a:gd name="connsiteY87" fmla="*/ 6139 h 10143"/>
              <a:gd name="connsiteX88" fmla="*/ 8906 w 10000"/>
              <a:gd name="connsiteY88" fmla="*/ 6151 h 10143"/>
              <a:gd name="connsiteX89" fmla="*/ 8824 w 10000"/>
              <a:gd name="connsiteY89" fmla="*/ 6056 h 10143"/>
              <a:gd name="connsiteX90" fmla="*/ 8944 w 10000"/>
              <a:gd name="connsiteY90" fmla="*/ 5919 h 10143"/>
              <a:gd name="connsiteX91" fmla="*/ 8802 w 10000"/>
              <a:gd name="connsiteY91" fmla="*/ 6079 h 10143"/>
              <a:gd name="connsiteX92" fmla="*/ 8748 w 10000"/>
              <a:gd name="connsiteY92" fmla="*/ 6061 h 10143"/>
              <a:gd name="connsiteX93" fmla="*/ 8679 w 10000"/>
              <a:gd name="connsiteY93" fmla="*/ 6210 h 10143"/>
              <a:gd name="connsiteX94" fmla="*/ 8588 w 10000"/>
              <a:gd name="connsiteY94" fmla="*/ 6246 h 10143"/>
              <a:gd name="connsiteX95" fmla="*/ 8452 w 10000"/>
              <a:gd name="connsiteY95" fmla="*/ 6305 h 10143"/>
              <a:gd name="connsiteX96" fmla="*/ 8641 w 10000"/>
              <a:gd name="connsiteY96" fmla="*/ 6228 h 10143"/>
              <a:gd name="connsiteX97" fmla="*/ 8723 w 10000"/>
              <a:gd name="connsiteY97" fmla="*/ 6151 h 10143"/>
              <a:gd name="connsiteX98" fmla="*/ 8767 w 10000"/>
              <a:gd name="connsiteY98" fmla="*/ 6068 h 10143"/>
              <a:gd name="connsiteX99" fmla="*/ 8840 w 10000"/>
              <a:gd name="connsiteY99" fmla="*/ 6061 h 10143"/>
              <a:gd name="connsiteX100" fmla="*/ 8944 w 10000"/>
              <a:gd name="connsiteY100" fmla="*/ 6127 h 10143"/>
              <a:gd name="connsiteX101" fmla="*/ 9086 w 10000"/>
              <a:gd name="connsiteY101" fmla="*/ 6175 h 10143"/>
              <a:gd name="connsiteX102" fmla="*/ 9001 w 10000"/>
              <a:gd name="connsiteY102" fmla="*/ 6318 h 10143"/>
              <a:gd name="connsiteX103" fmla="*/ 8897 w 10000"/>
              <a:gd name="connsiteY103" fmla="*/ 6424 h 10143"/>
              <a:gd name="connsiteX104" fmla="*/ 8840 w 10000"/>
              <a:gd name="connsiteY104" fmla="*/ 6436 h 10143"/>
              <a:gd name="connsiteX105" fmla="*/ 8679 w 10000"/>
              <a:gd name="connsiteY105" fmla="*/ 6419 h 10143"/>
              <a:gd name="connsiteX106" fmla="*/ 8446 w 10000"/>
              <a:gd name="connsiteY106" fmla="*/ 6370 h 10143"/>
              <a:gd name="connsiteX107" fmla="*/ 8162 w 10000"/>
              <a:gd name="connsiteY107" fmla="*/ 6305 h 10143"/>
              <a:gd name="connsiteX108" fmla="*/ 7935 w 10000"/>
              <a:gd name="connsiteY108" fmla="*/ 6198 h 10143"/>
              <a:gd name="connsiteX109" fmla="*/ 7765 w 10000"/>
              <a:gd name="connsiteY109" fmla="*/ 6068 h 10143"/>
              <a:gd name="connsiteX110" fmla="*/ 7538 w 10000"/>
              <a:gd name="connsiteY110" fmla="*/ 5925 h 10143"/>
              <a:gd name="connsiteX111" fmla="*/ 7301 w 10000"/>
              <a:gd name="connsiteY111" fmla="*/ 5747 h 10143"/>
              <a:gd name="connsiteX112" fmla="*/ 7141 w 10000"/>
              <a:gd name="connsiteY112" fmla="*/ 5515 h 10143"/>
              <a:gd name="connsiteX113" fmla="*/ 6885 w 10000"/>
              <a:gd name="connsiteY113" fmla="*/ 5325 h 10143"/>
              <a:gd name="connsiteX114" fmla="*/ 6453 w 10000"/>
              <a:gd name="connsiteY114" fmla="*/ 5075 h 10143"/>
              <a:gd name="connsiteX115" fmla="*/ 5523 w 10000"/>
              <a:gd name="connsiteY115" fmla="*/ 5027 h 10143"/>
              <a:gd name="connsiteX116" fmla="*/ 4562 w 10000"/>
              <a:gd name="connsiteY116" fmla="*/ 4974 h 10143"/>
              <a:gd name="connsiteX117" fmla="*/ 3742 w 10000"/>
              <a:gd name="connsiteY117" fmla="*/ 4778 h 10143"/>
              <a:gd name="connsiteX118" fmla="*/ 2601 w 10000"/>
              <a:gd name="connsiteY118" fmla="*/ 4113 h 10143"/>
              <a:gd name="connsiteX119" fmla="*/ 1980 w 10000"/>
              <a:gd name="connsiteY119" fmla="*/ 3351 h 10143"/>
              <a:gd name="connsiteX120" fmla="*/ 1277 w 10000"/>
              <a:gd name="connsiteY120" fmla="*/ 2698 h 10143"/>
              <a:gd name="connsiteX121" fmla="*/ 2926 w 10000"/>
              <a:gd name="connsiteY121" fmla="*/ 4326 h 10143"/>
              <a:gd name="connsiteX122" fmla="*/ 3629 w 10000"/>
              <a:gd name="connsiteY122" fmla="*/ 5057 h 10143"/>
              <a:gd name="connsiteX123" fmla="*/ 3953 w 10000"/>
              <a:gd name="connsiteY123" fmla="*/ 5420 h 10143"/>
              <a:gd name="connsiteX124" fmla="*/ 3793 w 10000"/>
              <a:gd name="connsiteY124" fmla="*/ 6591 h 10143"/>
              <a:gd name="connsiteX125" fmla="*/ 3520 w 10000"/>
              <a:gd name="connsiteY125" fmla="*/ 7749 h 10143"/>
              <a:gd name="connsiteX126" fmla="*/ 3074 w 10000"/>
              <a:gd name="connsiteY126" fmla="*/ 9116 h 10143"/>
              <a:gd name="connsiteX127" fmla="*/ 2753 w 10000"/>
              <a:gd name="connsiteY127" fmla="*/ 10000 h 10143"/>
              <a:gd name="connsiteX128" fmla="*/ 2282 w 10000"/>
              <a:gd name="connsiteY128" fmla="*/ 8236 h 10143"/>
              <a:gd name="connsiteX0" fmla="*/ 2176 w 10000"/>
              <a:gd name="connsiteY0" fmla="*/ 8363 h 10143"/>
              <a:gd name="connsiteX1" fmla="*/ 1693 w 10000"/>
              <a:gd name="connsiteY1" fmla="*/ 6810 h 10143"/>
              <a:gd name="connsiteX2" fmla="*/ 1182 w 10000"/>
              <a:gd name="connsiteY2" fmla="*/ 5390 h 10143"/>
              <a:gd name="connsiteX3" fmla="*/ 911 w 10000"/>
              <a:gd name="connsiteY3" fmla="*/ 4759 h 10143"/>
              <a:gd name="connsiteX4" fmla="*/ 463 w 10000"/>
              <a:gd name="connsiteY4" fmla="*/ 3150 h 10143"/>
              <a:gd name="connsiteX5" fmla="*/ 233 w 10000"/>
              <a:gd name="connsiteY5" fmla="*/ 1931 h 10143"/>
              <a:gd name="connsiteX6" fmla="*/ 0 w 10000"/>
              <a:gd name="connsiteY6" fmla="*/ 927 h 10143"/>
              <a:gd name="connsiteX7" fmla="*/ 50 w 10000"/>
              <a:gd name="connsiteY7" fmla="*/ 47 h 10143"/>
              <a:gd name="connsiteX8" fmla="*/ 309 w 10000"/>
              <a:gd name="connsiteY8" fmla="*/ 0 h 10143"/>
              <a:gd name="connsiteX9" fmla="*/ 820 w 10000"/>
              <a:gd name="connsiteY9" fmla="*/ 0 h 10143"/>
              <a:gd name="connsiteX10" fmla="*/ 1576 w 10000"/>
              <a:gd name="connsiteY10" fmla="*/ 119 h 10143"/>
              <a:gd name="connsiteX11" fmla="*/ 2355 w 10000"/>
              <a:gd name="connsiteY11" fmla="*/ 381 h 10143"/>
              <a:gd name="connsiteX12" fmla="*/ 3058 w 10000"/>
              <a:gd name="connsiteY12" fmla="*/ 659 h 10143"/>
              <a:gd name="connsiteX13" fmla="*/ 3941 w 10000"/>
              <a:gd name="connsiteY13" fmla="*/ 1165 h 10143"/>
              <a:gd name="connsiteX14" fmla="*/ 4994 w 10000"/>
              <a:gd name="connsiteY14" fmla="*/ 2003 h 10143"/>
              <a:gd name="connsiteX15" fmla="*/ 5555 w 10000"/>
              <a:gd name="connsiteY15" fmla="*/ 2437 h 10143"/>
              <a:gd name="connsiteX16" fmla="*/ 6299 w 10000"/>
              <a:gd name="connsiteY16" fmla="*/ 2859 h 10143"/>
              <a:gd name="connsiteX17" fmla="*/ 6649 w 10000"/>
              <a:gd name="connsiteY17" fmla="*/ 3013 h 10143"/>
              <a:gd name="connsiteX18" fmla="*/ 6860 w 10000"/>
              <a:gd name="connsiteY18" fmla="*/ 3084 h 10143"/>
              <a:gd name="connsiteX19" fmla="*/ 7182 w 10000"/>
              <a:gd name="connsiteY19" fmla="*/ 3191 h 10143"/>
              <a:gd name="connsiteX20" fmla="*/ 7415 w 10000"/>
              <a:gd name="connsiteY20" fmla="*/ 3233 h 10143"/>
              <a:gd name="connsiteX21" fmla="*/ 7689 w 10000"/>
              <a:gd name="connsiteY21" fmla="*/ 3191 h 10143"/>
              <a:gd name="connsiteX22" fmla="*/ 7970 w 10000"/>
              <a:gd name="connsiteY22" fmla="*/ 3143 h 10143"/>
              <a:gd name="connsiteX23" fmla="*/ 8291 w 10000"/>
              <a:gd name="connsiteY23" fmla="*/ 3186 h 10143"/>
              <a:gd name="connsiteX24" fmla="*/ 8430 w 10000"/>
              <a:gd name="connsiteY24" fmla="*/ 3299 h 10143"/>
              <a:gd name="connsiteX25" fmla="*/ 8496 w 10000"/>
              <a:gd name="connsiteY25" fmla="*/ 3536 h 10143"/>
              <a:gd name="connsiteX26" fmla="*/ 8307 w 10000"/>
              <a:gd name="connsiteY26" fmla="*/ 3435 h 10143"/>
              <a:gd name="connsiteX27" fmla="*/ 8496 w 10000"/>
              <a:gd name="connsiteY27" fmla="*/ 3536 h 10143"/>
              <a:gd name="connsiteX28" fmla="*/ 8591 w 10000"/>
              <a:gd name="connsiteY28" fmla="*/ 3530 h 10143"/>
              <a:gd name="connsiteX29" fmla="*/ 8745 w 10000"/>
              <a:gd name="connsiteY29" fmla="*/ 3619 h 10143"/>
              <a:gd name="connsiteX30" fmla="*/ 8919 w 10000"/>
              <a:gd name="connsiteY30" fmla="*/ 3708 h 10143"/>
              <a:gd name="connsiteX31" fmla="*/ 9095 w 10000"/>
              <a:gd name="connsiteY31" fmla="*/ 3768 h 10143"/>
              <a:gd name="connsiteX32" fmla="*/ 9376 w 10000"/>
              <a:gd name="connsiteY32" fmla="*/ 3899 h 10143"/>
              <a:gd name="connsiteX33" fmla="*/ 9546 w 10000"/>
              <a:gd name="connsiteY33" fmla="*/ 4023 h 10143"/>
              <a:gd name="connsiteX34" fmla="*/ 9678 w 10000"/>
              <a:gd name="connsiteY34" fmla="*/ 4053 h 10143"/>
              <a:gd name="connsiteX35" fmla="*/ 9745 w 10000"/>
              <a:gd name="connsiteY35" fmla="*/ 4059 h 10143"/>
              <a:gd name="connsiteX36" fmla="*/ 9871 w 10000"/>
              <a:gd name="connsiteY36" fmla="*/ 4095 h 10143"/>
              <a:gd name="connsiteX37" fmla="*/ 9943 w 10000"/>
              <a:gd name="connsiteY37" fmla="*/ 4219 h 10143"/>
              <a:gd name="connsiteX38" fmla="*/ 9968 w 10000"/>
              <a:gd name="connsiteY38" fmla="*/ 4380 h 10143"/>
              <a:gd name="connsiteX39" fmla="*/ 10000 w 10000"/>
              <a:gd name="connsiteY39" fmla="*/ 4630 h 10143"/>
              <a:gd name="connsiteX40" fmla="*/ 9915 w 10000"/>
              <a:gd name="connsiteY40" fmla="*/ 4820 h 10143"/>
              <a:gd name="connsiteX41" fmla="*/ 9817 w 10000"/>
              <a:gd name="connsiteY41" fmla="*/ 4903 h 10143"/>
              <a:gd name="connsiteX42" fmla="*/ 9663 w 10000"/>
              <a:gd name="connsiteY42" fmla="*/ 4903 h 10143"/>
              <a:gd name="connsiteX43" fmla="*/ 9499 w 10000"/>
              <a:gd name="connsiteY43" fmla="*/ 4909 h 10143"/>
              <a:gd name="connsiteX44" fmla="*/ 9303 w 10000"/>
              <a:gd name="connsiteY44" fmla="*/ 4844 h 10143"/>
              <a:gd name="connsiteX45" fmla="*/ 9247 w 10000"/>
              <a:gd name="connsiteY45" fmla="*/ 4849 h 10143"/>
              <a:gd name="connsiteX46" fmla="*/ 9215 w 10000"/>
              <a:gd name="connsiteY46" fmla="*/ 4635 h 10143"/>
              <a:gd name="connsiteX47" fmla="*/ 9228 w 10000"/>
              <a:gd name="connsiteY47" fmla="*/ 4499 h 10143"/>
              <a:gd name="connsiteX48" fmla="*/ 9234 w 10000"/>
              <a:gd name="connsiteY48" fmla="*/ 4641 h 10143"/>
              <a:gd name="connsiteX49" fmla="*/ 9253 w 10000"/>
              <a:gd name="connsiteY49" fmla="*/ 4790 h 10143"/>
              <a:gd name="connsiteX50" fmla="*/ 9281 w 10000"/>
              <a:gd name="connsiteY50" fmla="*/ 4861 h 10143"/>
              <a:gd name="connsiteX51" fmla="*/ 9199 w 10000"/>
              <a:gd name="connsiteY51" fmla="*/ 5009 h 10143"/>
              <a:gd name="connsiteX52" fmla="*/ 9183 w 10000"/>
              <a:gd name="connsiteY52" fmla="*/ 5147 h 10143"/>
              <a:gd name="connsiteX53" fmla="*/ 9202 w 10000"/>
              <a:gd name="connsiteY53" fmla="*/ 4974 h 10143"/>
              <a:gd name="connsiteX54" fmla="*/ 9269 w 10000"/>
              <a:gd name="connsiteY54" fmla="*/ 4831 h 10143"/>
              <a:gd name="connsiteX55" fmla="*/ 9354 w 10000"/>
              <a:gd name="connsiteY55" fmla="*/ 4885 h 10143"/>
              <a:gd name="connsiteX56" fmla="*/ 9433 w 10000"/>
              <a:gd name="connsiteY56" fmla="*/ 4986 h 10143"/>
              <a:gd name="connsiteX57" fmla="*/ 9521 w 10000"/>
              <a:gd name="connsiteY57" fmla="*/ 5027 h 10143"/>
              <a:gd name="connsiteX58" fmla="*/ 9641 w 10000"/>
              <a:gd name="connsiteY58" fmla="*/ 5045 h 10143"/>
              <a:gd name="connsiteX59" fmla="*/ 9694 w 10000"/>
              <a:gd name="connsiteY59" fmla="*/ 5088 h 10143"/>
              <a:gd name="connsiteX60" fmla="*/ 9738 w 10000"/>
              <a:gd name="connsiteY60" fmla="*/ 5111 h 10143"/>
              <a:gd name="connsiteX61" fmla="*/ 9839 w 10000"/>
              <a:gd name="connsiteY61" fmla="*/ 5153 h 10143"/>
              <a:gd name="connsiteX62" fmla="*/ 9883 w 10000"/>
              <a:gd name="connsiteY62" fmla="*/ 5235 h 10143"/>
              <a:gd name="connsiteX63" fmla="*/ 9918 w 10000"/>
              <a:gd name="connsiteY63" fmla="*/ 5289 h 10143"/>
              <a:gd name="connsiteX64" fmla="*/ 9927 w 10000"/>
              <a:gd name="connsiteY64" fmla="*/ 5396 h 10143"/>
              <a:gd name="connsiteX65" fmla="*/ 9887 w 10000"/>
              <a:gd name="connsiteY65" fmla="*/ 5616 h 10143"/>
              <a:gd name="connsiteX66" fmla="*/ 9798 w 10000"/>
              <a:gd name="connsiteY66" fmla="*/ 5801 h 10143"/>
              <a:gd name="connsiteX67" fmla="*/ 9697 w 10000"/>
              <a:gd name="connsiteY67" fmla="*/ 5866 h 10143"/>
              <a:gd name="connsiteX68" fmla="*/ 9574 w 10000"/>
              <a:gd name="connsiteY68" fmla="*/ 5824 h 10143"/>
              <a:gd name="connsiteX69" fmla="*/ 9351 w 10000"/>
              <a:gd name="connsiteY69" fmla="*/ 5675 h 10143"/>
              <a:gd name="connsiteX70" fmla="*/ 9209 w 10000"/>
              <a:gd name="connsiteY70" fmla="*/ 5628 h 10143"/>
              <a:gd name="connsiteX71" fmla="*/ 9158 w 10000"/>
              <a:gd name="connsiteY71" fmla="*/ 5580 h 10143"/>
              <a:gd name="connsiteX72" fmla="*/ 9224 w 10000"/>
              <a:gd name="connsiteY72" fmla="*/ 5467 h 10143"/>
              <a:gd name="connsiteX73" fmla="*/ 9142 w 10000"/>
              <a:gd name="connsiteY73" fmla="*/ 5580 h 10143"/>
              <a:gd name="connsiteX74" fmla="*/ 9035 w 10000"/>
              <a:gd name="connsiteY74" fmla="*/ 5747 h 10143"/>
              <a:gd name="connsiteX75" fmla="*/ 9161 w 10000"/>
              <a:gd name="connsiteY75" fmla="*/ 5544 h 10143"/>
              <a:gd name="connsiteX76" fmla="*/ 9281 w 10000"/>
              <a:gd name="connsiteY76" fmla="*/ 5652 h 10143"/>
              <a:gd name="connsiteX77" fmla="*/ 9474 w 10000"/>
              <a:gd name="connsiteY77" fmla="*/ 5753 h 10143"/>
              <a:gd name="connsiteX78" fmla="*/ 9596 w 10000"/>
              <a:gd name="connsiteY78" fmla="*/ 5801 h 10143"/>
              <a:gd name="connsiteX79" fmla="*/ 9650 w 10000"/>
              <a:gd name="connsiteY79" fmla="*/ 5818 h 10143"/>
              <a:gd name="connsiteX80" fmla="*/ 9707 w 10000"/>
              <a:gd name="connsiteY80" fmla="*/ 6056 h 10143"/>
              <a:gd name="connsiteX81" fmla="*/ 9678 w 10000"/>
              <a:gd name="connsiteY81" fmla="*/ 6275 h 10143"/>
              <a:gd name="connsiteX82" fmla="*/ 9546 w 10000"/>
              <a:gd name="connsiteY82" fmla="*/ 6335 h 10143"/>
              <a:gd name="connsiteX83" fmla="*/ 9436 w 10000"/>
              <a:gd name="connsiteY83" fmla="*/ 6329 h 10143"/>
              <a:gd name="connsiteX84" fmla="*/ 9310 w 10000"/>
              <a:gd name="connsiteY84" fmla="*/ 6329 h 10143"/>
              <a:gd name="connsiteX85" fmla="*/ 9187 w 10000"/>
              <a:gd name="connsiteY85" fmla="*/ 6282 h 10143"/>
              <a:gd name="connsiteX86" fmla="*/ 9086 w 10000"/>
              <a:gd name="connsiteY86" fmla="*/ 6175 h 10143"/>
              <a:gd name="connsiteX87" fmla="*/ 8979 w 10000"/>
              <a:gd name="connsiteY87" fmla="*/ 6139 h 10143"/>
              <a:gd name="connsiteX88" fmla="*/ 8906 w 10000"/>
              <a:gd name="connsiteY88" fmla="*/ 6151 h 10143"/>
              <a:gd name="connsiteX89" fmla="*/ 8824 w 10000"/>
              <a:gd name="connsiteY89" fmla="*/ 6056 h 10143"/>
              <a:gd name="connsiteX90" fmla="*/ 8944 w 10000"/>
              <a:gd name="connsiteY90" fmla="*/ 5919 h 10143"/>
              <a:gd name="connsiteX91" fmla="*/ 8802 w 10000"/>
              <a:gd name="connsiteY91" fmla="*/ 6079 h 10143"/>
              <a:gd name="connsiteX92" fmla="*/ 8748 w 10000"/>
              <a:gd name="connsiteY92" fmla="*/ 6061 h 10143"/>
              <a:gd name="connsiteX93" fmla="*/ 8679 w 10000"/>
              <a:gd name="connsiteY93" fmla="*/ 6210 h 10143"/>
              <a:gd name="connsiteX94" fmla="*/ 8588 w 10000"/>
              <a:gd name="connsiteY94" fmla="*/ 6246 h 10143"/>
              <a:gd name="connsiteX95" fmla="*/ 8452 w 10000"/>
              <a:gd name="connsiteY95" fmla="*/ 6305 h 10143"/>
              <a:gd name="connsiteX96" fmla="*/ 8641 w 10000"/>
              <a:gd name="connsiteY96" fmla="*/ 6228 h 10143"/>
              <a:gd name="connsiteX97" fmla="*/ 8723 w 10000"/>
              <a:gd name="connsiteY97" fmla="*/ 6151 h 10143"/>
              <a:gd name="connsiteX98" fmla="*/ 8767 w 10000"/>
              <a:gd name="connsiteY98" fmla="*/ 6068 h 10143"/>
              <a:gd name="connsiteX99" fmla="*/ 8840 w 10000"/>
              <a:gd name="connsiteY99" fmla="*/ 6061 h 10143"/>
              <a:gd name="connsiteX100" fmla="*/ 8944 w 10000"/>
              <a:gd name="connsiteY100" fmla="*/ 6127 h 10143"/>
              <a:gd name="connsiteX101" fmla="*/ 9086 w 10000"/>
              <a:gd name="connsiteY101" fmla="*/ 6175 h 10143"/>
              <a:gd name="connsiteX102" fmla="*/ 9001 w 10000"/>
              <a:gd name="connsiteY102" fmla="*/ 6318 h 10143"/>
              <a:gd name="connsiteX103" fmla="*/ 8897 w 10000"/>
              <a:gd name="connsiteY103" fmla="*/ 6424 h 10143"/>
              <a:gd name="connsiteX104" fmla="*/ 8840 w 10000"/>
              <a:gd name="connsiteY104" fmla="*/ 6436 h 10143"/>
              <a:gd name="connsiteX105" fmla="*/ 8679 w 10000"/>
              <a:gd name="connsiteY105" fmla="*/ 6419 h 10143"/>
              <a:gd name="connsiteX106" fmla="*/ 8446 w 10000"/>
              <a:gd name="connsiteY106" fmla="*/ 6370 h 10143"/>
              <a:gd name="connsiteX107" fmla="*/ 8162 w 10000"/>
              <a:gd name="connsiteY107" fmla="*/ 6305 h 10143"/>
              <a:gd name="connsiteX108" fmla="*/ 7935 w 10000"/>
              <a:gd name="connsiteY108" fmla="*/ 6198 h 10143"/>
              <a:gd name="connsiteX109" fmla="*/ 7765 w 10000"/>
              <a:gd name="connsiteY109" fmla="*/ 6068 h 10143"/>
              <a:gd name="connsiteX110" fmla="*/ 7538 w 10000"/>
              <a:gd name="connsiteY110" fmla="*/ 5925 h 10143"/>
              <a:gd name="connsiteX111" fmla="*/ 7301 w 10000"/>
              <a:gd name="connsiteY111" fmla="*/ 5747 h 10143"/>
              <a:gd name="connsiteX112" fmla="*/ 7141 w 10000"/>
              <a:gd name="connsiteY112" fmla="*/ 5515 h 10143"/>
              <a:gd name="connsiteX113" fmla="*/ 6885 w 10000"/>
              <a:gd name="connsiteY113" fmla="*/ 5325 h 10143"/>
              <a:gd name="connsiteX114" fmla="*/ 6453 w 10000"/>
              <a:gd name="connsiteY114" fmla="*/ 5075 h 10143"/>
              <a:gd name="connsiteX115" fmla="*/ 5523 w 10000"/>
              <a:gd name="connsiteY115" fmla="*/ 5027 h 10143"/>
              <a:gd name="connsiteX116" fmla="*/ 4562 w 10000"/>
              <a:gd name="connsiteY116" fmla="*/ 4974 h 10143"/>
              <a:gd name="connsiteX117" fmla="*/ 3742 w 10000"/>
              <a:gd name="connsiteY117" fmla="*/ 4778 h 10143"/>
              <a:gd name="connsiteX118" fmla="*/ 2601 w 10000"/>
              <a:gd name="connsiteY118" fmla="*/ 4113 h 10143"/>
              <a:gd name="connsiteX119" fmla="*/ 1980 w 10000"/>
              <a:gd name="connsiteY119" fmla="*/ 3351 h 10143"/>
              <a:gd name="connsiteX120" fmla="*/ 1277 w 10000"/>
              <a:gd name="connsiteY120" fmla="*/ 2698 h 10143"/>
              <a:gd name="connsiteX121" fmla="*/ 2926 w 10000"/>
              <a:gd name="connsiteY121" fmla="*/ 4326 h 10143"/>
              <a:gd name="connsiteX122" fmla="*/ 3629 w 10000"/>
              <a:gd name="connsiteY122" fmla="*/ 5057 h 10143"/>
              <a:gd name="connsiteX123" fmla="*/ 3953 w 10000"/>
              <a:gd name="connsiteY123" fmla="*/ 5420 h 10143"/>
              <a:gd name="connsiteX124" fmla="*/ 3793 w 10000"/>
              <a:gd name="connsiteY124" fmla="*/ 6591 h 10143"/>
              <a:gd name="connsiteX125" fmla="*/ 3520 w 10000"/>
              <a:gd name="connsiteY125" fmla="*/ 7749 h 10143"/>
              <a:gd name="connsiteX126" fmla="*/ 3074 w 10000"/>
              <a:gd name="connsiteY126" fmla="*/ 9116 h 10143"/>
              <a:gd name="connsiteX127" fmla="*/ 2753 w 10000"/>
              <a:gd name="connsiteY127" fmla="*/ 10000 h 10143"/>
              <a:gd name="connsiteX128" fmla="*/ 2176 w 10000"/>
              <a:gd name="connsiteY128" fmla="*/ 8363 h 10143"/>
              <a:gd name="connsiteX0" fmla="*/ 2176 w 10000"/>
              <a:gd name="connsiteY0" fmla="*/ 8363 h 10143"/>
              <a:gd name="connsiteX1" fmla="*/ 1669 w 10000"/>
              <a:gd name="connsiteY1" fmla="*/ 6886 h 10143"/>
              <a:gd name="connsiteX2" fmla="*/ 1182 w 10000"/>
              <a:gd name="connsiteY2" fmla="*/ 5390 h 10143"/>
              <a:gd name="connsiteX3" fmla="*/ 911 w 10000"/>
              <a:gd name="connsiteY3" fmla="*/ 4759 h 10143"/>
              <a:gd name="connsiteX4" fmla="*/ 463 w 10000"/>
              <a:gd name="connsiteY4" fmla="*/ 3150 h 10143"/>
              <a:gd name="connsiteX5" fmla="*/ 233 w 10000"/>
              <a:gd name="connsiteY5" fmla="*/ 1931 h 10143"/>
              <a:gd name="connsiteX6" fmla="*/ 0 w 10000"/>
              <a:gd name="connsiteY6" fmla="*/ 927 h 10143"/>
              <a:gd name="connsiteX7" fmla="*/ 50 w 10000"/>
              <a:gd name="connsiteY7" fmla="*/ 47 h 10143"/>
              <a:gd name="connsiteX8" fmla="*/ 309 w 10000"/>
              <a:gd name="connsiteY8" fmla="*/ 0 h 10143"/>
              <a:gd name="connsiteX9" fmla="*/ 820 w 10000"/>
              <a:gd name="connsiteY9" fmla="*/ 0 h 10143"/>
              <a:gd name="connsiteX10" fmla="*/ 1576 w 10000"/>
              <a:gd name="connsiteY10" fmla="*/ 119 h 10143"/>
              <a:gd name="connsiteX11" fmla="*/ 2355 w 10000"/>
              <a:gd name="connsiteY11" fmla="*/ 381 h 10143"/>
              <a:gd name="connsiteX12" fmla="*/ 3058 w 10000"/>
              <a:gd name="connsiteY12" fmla="*/ 659 h 10143"/>
              <a:gd name="connsiteX13" fmla="*/ 3941 w 10000"/>
              <a:gd name="connsiteY13" fmla="*/ 1165 h 10143"/>
              <a:gd name="connsiteX14" fmla="*/ 4994 w 10000"/>
              <a:gd name="connsiteY14" fmla="*/ 2003 h 10143"/>
              <a:gd name="connsiteX15" fmla="*/ 5555 w 10000"/>
              <a:gd name="connsiteY15" fmla="*/ 2437 h 10143"/>
              <a:gd name="connsiteX16" fmla="*/ 6299 w 10000"/>
              <a:gd name="connsiteY16" fmla="*/ 2859 h 10143"/>
              <a:gd name="connsiteX17" fmla="*/ 6649 w 10000"/>
              <a:gd name="connsiteY17" fmla="*/ 3013 h 10143"/>
              <a:gd name="connsiteX18" fmla="*/ 6860 w 10000"/>
              <a:gd name="connsiteY18" fmla="*/ 3084 h 10143"/>
              <a:gd name="connsiteX19" fmla="*/ 7182 w 10000"/>
              <a:gd name="connsiteY19" fmla="*/ 3191 h 10143"/>
              <a:gd name="connsiteX20" fmla="*/ 7415 w 10000"/>
              <a:gd name="connsiteY20" fmla="*/ 3233 h 10143"/>
              <a:gd name="connsiteX21" fmla="*/ 7689 w 10000"/>
              <a:gd name="connsiteY21" fmla="*/ 3191 h 10143"/>
              <a:gd name="connsiteX22" fmla="*/ 7970 w 10000"/>
              <a:gd name="connsiteY22" fmla="*/ 3143 h 10143"/>
              <a:gd name="connsiteX23" fmla="*/ 8291 w 10000"/>
              <a:gd name="connsiteY23" fmla="*/ 3186 h 10143"/>
              <a:gd name="connsiteX24" fmla="*/ 8430 w 10000"/>
              <a:gd name="connsiteY24" fmla="*/ 3299 h 10143"/>
              <a:gd name="connsiteX25" fmla="*/ 8496 w 10000"/>
              <a:gd name="connsiteY25" fmla="*/ 3536 h 10143"/>
              <a:gd name="connsiteX26" fmla="*/ 8307 w 10000"/>
              <a:gd name="connsiteY26" fmla="*/ 3435 h 10143"/>
              <a:gd name="connsiteX27" fmla="*/ 8496 w 10000"/>
              <a:gd name="connsiteY27" fmla="*/ 3536 h 10143"/>
              <a:gd name="connsiteX28" fmla="*/ 8591 w 10000"/>
              <a:gd name="connsiteY28" fmla="*/ 3530 h 10143"/>
              <a:gd name="connsiteX29" fmla="*/ 8745 w 10000"/>
              <a:gd name="connsiteY29" fmla="*/ 3619 h 10143"/>
              <a:gd name="connsiteX30" fmla="*/ 8919 w 10000"/>
              <a:gd name="connsiteY30" fmla="*/ 3708 h 10143"/>
              <a:gd name="connsiteX31" fmla="*/ 9095 w 10000"/>
              <a:gd name="connsiteY31" fmla="*/ 3768 h 10143"/>
              <a:gd name="connsiteX32" fmla="*/ 9376 w 10000"/>
              <a:gd name="connsiteY32" fmla="*/ 3899 h 10143"/>
              <a:gd name="connsiteX33" fmla="*/ 9546 w 10000"/>
              <a:gd name="connsiteY33" fmla="*/ 4023 h 10143"/>
              <a:gd name="connsiteX34" fmla="*/ 9678 w 10000"/>
              <a:gd name="connsiteY34" fmla="*/ 4053 h 10143"/>
              <a:gd name="connsiteX35" fmla="*/ 9745 w 10000"/>
              <a:gd name="connsiteY35" fmla="*/ 4059 h 10143"/>
              <a:gd name="connsiteX36" fmla="*/ 9871 w 10000"/>
              <a:gd name="connsiteY36" fmla="*/ 4095 h 10143"/>
              <a:gd name="connsiteX37" fmla="*/ 9943 w 10000"/>
              <a:gd name="connsiteY37" fmla="*/ 4219 h 10143"/>
              <a:gd name="connsiteX38" fmla="*/ 9968 w 10000"/>
              <a:gd name="connsiteY38" fmla="*/ 4380 h 10143"/>
              <a:gd name="connsiteX39" fmla="*/ 10000 w 10000"/>
              <a:gd name="connsiteY39" fmla="*/ 4630 h 10143"/>
              <a:gd name="connsiteX40" fmla="*/ 9915 w 10000"/>
              <a:gd name="connsiteY40" fmla="*/ 4820 h 10143"/>
              <a:gd name="connsiteX41" fmla="*/ 9817 w 10000"/>
              <a:gd name="connsiteY41" fmla="*/ 4903 h 10143"/>
              <a:gd name="connsiteX42" fmla="*/ 9663 w 10000"/>
              <a:gd name="connsiteY42" fmla="*/ 4903 h 10143"/>
              <a:gd name="connsiteX43" fmla="*/ 9499 w 10000"/>
              <a:gd name="connsiteY43" fmla="*/ 4909 h 10143"/>
              <a:gd name="connsiteX44" fmla="*/ 9303 w 10000"/>
              <a:gd name="connsiteY44" fmla="*/ 4844 h 10143"/>
              <a:gd name="connsiteX45" fmla="*/ 9247 w 10000"/>
              <a:gd name="connsiteY45" fmla="*/ 4849 h 10143"/>
              <a:gd name="connsiteX46" fmla="*/ 9215 w 10000"/>
              <a:gd name="connsiteY46" fmla="*/ 4635 h 10143"/>
              <a:gd name="connsiteX47" fmla="*/ 9228 w 10000"/>
              <a:gd name="connsiteY47" fmla="*/ 4499 h 10143"/>
              <a:gd name="connsiteX48" fmla="*/ 9234 w 10000"/>
              <a:gd name="connsiteY48" fmla="*/ 4641 h 10143"/>
              <a:gd name="connsiteX49" fmla="*/ 9253 w 10000"/>
              <a:gd name="connsiteY49" fmla="*/ 4790 h 10143"/>
              <a:gd name="connsiteX50" fmla="*/ 9281 w 10000"/>
              <a:gd name="connsiteY50" fmla="*/ 4861 h 10143"/>
              <a:gd name="connsiteX51" fmla="*/ 9199 w 10000"/>
              <a:gd name="connsiteY51" fmla="*/ 5009 h 10143"/>
              <a:gd name="connsiteX52" fmla="*/ 9183 w 10000"/>
              <a:gd name="connsiteY52" fmla="*/ 5147 h 10143"/>
              <a:gd name="connsiteX53" fmla="*/ 9202 w 10000"/>
              <a:gd name="connsiteY53" fmla="*/ 4974 h 10143"/>
              <a:gd name="connsiteX54" fmla="*/ 9269 w 10000"/>
              <a:gd name="connsiteY54" fmla="*/ 4831 h 10143"/>
              <a:gd name="connsiteX55" fmla="*/ 9354 w 10000"/>
              <a:gd name="connsiteY55" fmla="*/ 4885 h 10143"/>
              <a:gd name="connsiteX56" fmla="*/ 9433 w 10000"/>
              <a:gd name="connsiteY56" fmla="*/ 4986 h 10143"/>
              <a:gd name="connsiteX57" fmla="*/ 9521 w 10000"/>
              <a:gd name="connsiteY57" fmla="*/ 5027 h 10143"/>
              <a:gd name="connsiteX58" fmla="*/ 9641 w 10000"/>
              <a:gd name="connsiteY58" fmla="*/ 5045 h 10143"/>
              <a:gd name="connsiteX59" fmla="*/ 9694 w 10000"/>
              <a:gd name="connsiteY59" fmla="*/ 5088 h 10143"/>
              <a:gd name="connsiteX60" fmla="*/ 9738 w 10000"/>
              <a:gd name="connsiteY60" fmla="*/ 5111 h 10143"/>
              <a:gd name="connsiteX61" fmla="*/ 9839 w 10000"/>
              <a:gd name="connsiteY61" fmla="*/ 5153 h 10143"/>
              <a:gd name="connsiteX62" fmla="*/ 9883 w 10000"/>
              <a:gd name="connsiteY62" fmla="*/ 5235 h 10143"/>
              <a:gd name="connsiteX63" fmla="*/ 9918 w 10000"/>
              <a:gd name="connsiteY63" fmla="*/ 5289 h 10143"/>
              <a:gd name="connsiteX64" fmla="*/ 9927 w 10000"/>
              <a:gd name="connsiteY64" fmla="*/ 5396 h 10143"/>
              <a:gd name="connsiteX65" fmla="*/ 9887 w 10000"/>
              <a:gd name="connsiteY65" fmla="*/ 5616 h 10143"/>
              <a:gd name="connsiteX66" fmla="*/ 9798 w 10000"/>
              <a:gd name="connsiteY66" fmla="*/ 5801 h 10143"/>
              <a:gd name="connsiteX67" fmla="*/ 9697 w 10000"/>
              <a:gd name="connsiteY67" fmla="*/ 5866 h 10143"/>
              <a:gd name="connsiteX68" fmla="*/ 9574 w 10000"/>
              <a:gd name="connsiteY68" fmla="*/ 5824 h 10143"/>
              <a:gd name="connsiteX69" fmla="*/ 9351 w 10000"/>
              <a:gd name="connsiteY69" fmla="*/ 5675 h 10143"/>
              <a:gd name="connsiteX70" fmla="*/ 9209 w 10000"/>
              <a:gd name="connsiteY70" fmla="*/ 5628 h 10143"/>
              <a:gd name="connsiteX71" fmla="*/ 9158 w 10000"/>
              <a:gd name="connsiteY71" fmla="*/ 5580 h 10143"/>
              <a:gd name="connsiteX72" fmla="*/ 9224 w 10000"/>
              <a:gd name="connsiteY72" fmla="*/ 5467 h 10143"/>
              <a:gd name="connsiteX73" fmla="*/ 9142 w 10000"/>
              <a:gd name="connsiteY73" fmla="*/ 5580 h 10143"/>
              <a:gd name="connsiteX74" fmla="*/ 9035 w 10000"/>
              <a:gd name="connsiteY74" fmla="*/ 5747 h 10143"/>
              <a:gd name="connsiteX75" fmla="*/ 9161 w 10000"/>
              <a:gd name="connsiteY75" fmla="*/ 5544 h 10143"/>
              <a:gd name="connsiteX76" fmla="*/ 9281 w 10000"/>
              <a:gd name="connsiteY76" fmla="*/ 5652 h 10143"/>
              <a:gd name="connsiteX77" fmla="*/ 9474 w 10000"/>
              <a:gd name="connsiteY77" fmla="*/ 5753 h 10143"/>
              <a:gd name="connsiteX78" fmla="*/ 9596 w 10000"/>
              <a:gd name="connsiteY78" fmla="*/ 5801 h 10143"/>
              <a:gd name="connsiteX79" fmla="*/ 9650 w 10000"/>
              <a:gd name="connsiteY79" fmla="*/ 5818 h 10143"/>
              <a:gd name="connsiteX80" fmla="*/ 9707 w 10000"/>
              <a:gd name="connsiteY80" fmla="*/ 6056 h 10143"/>
              <a:gd name="connsiteX81" fmla="*/ 9678 w 10000"/>
              <a:gd name="connsiteY81" fmla="*/ 6275 h 10143"/>
              <a:gd name="connsiteX82" fmla="*/ 9546 w 10000"/>
              <a:gd name="connsiteY82" fmla="*/ 6335 h 10143"/>
              <a:gd name="connsiteX83" fmla="*/ 9436 w 10000"/>
              <a:gd name="connsiteY83" fmla="*/ 6329 h 10143"/>
              <a:gd name="connsiteX84" fmla="*/ 9310 w 10000"/>
              <a:gd name="connsiteY84" fmla="*/ 6329 h 10143"/>
              <a:gd name="connsiteX85" fmla="*/ 9187 w 10000"/>
              <a:gd name="connsiteY85" fmla="*/ 6282 h 10143"/>
              <a:gd name="connsiteX86" fmla="*/ 9086 w 10000"/>
              <a:gd name="connsiteY86" fmla="*/ 6175 h 10143"/>
              <a:gd name="connsiteX87" fmla="*/ 8979 w 10000"/>
              <a:gd name="connsiteY87" fmla="*/ 6139 h 10143"/>
              <a:gd name="connsiteX88" fmla="*/ 8906 w 10000"/>
              <a:gd name="connsiteY88" fmla="*/ 6151 h 10143"/>
              <a:gd name="connsiteX89" fmla="*/ 8824 w 10000"/>
              <a:gd name="connsiteY89" fmla="*/ 6056 h 10143"/>
              <a:gd name="connsiteX90" fmla="*/ 8944 w 10000"/>
              <a:gd name="connsiteY90" fmla="*/ 5919 h 10143"/>
              <a:gd name="connsiteX91" fmla="*/ 8802 w 10000"/>
              <a:gd name="connsiteY91" fmla="*/ 6079 h 10143"/>
              <a:gd name="connsiteX92" fmla="*/ 8748 w 10000"/>
              <a:gd name="connsiteY92" fmla="*/ 6061 h 10143"/>
              <a:gd name="connsiteX93" fmla="*/ 8679 w 10000"/>
              <a:gd name="connsiteY93" fmla="*/ 6210 h 10143"/>
              <a:gd name="connsiteX94" fmla="*/ 8588 w 10000"/>
              <a:gd name="connsiteY94" fmla="*/ 6246 h 10143"/>
              <a:gd name="connsiteX95" fmla="*/ 8452 w 10000"/>
              <a:gd name="connsiteY95" fmla="*/ 6305 h 10143"/>
              <a:gd name="connsiteX96" fmla="*/ 8641 w 10000"/>
              <a:gd name="connsiteY96" fmla="*/ 6228 h 10143"/>
              <a:gd name="connsiteX97" fmla="*/ 8723 w 10000"/>
              <a:gd name="connsiteY97" fmla="*/ 6151 h 10143"/>
              <a:gd name="connsiteX98" fmla="*/ 8767 w 10000"/>
              <a:gd name="connsiteY98" fmla="*/ 6068 h 10143"/>
              <a:gd name="connsiteX99" fmla="*/ 8840 w 10000"/>
              <a:gd name="connsiteY99" fmla="*/ 6061 h 10143"/>
              <a:gd name="connsiteX100" fmla="*/ 8944 w 10000"/>
              <a:gd name="connsiteY100" fmla="*/ 6127 h 10143"/>
              <a:gd name="connsiteX101" fmla="*/ 9086 w 10000"/>
              <a:gd name="connsiteY101" fmla="*/ 6175 h 10143"/>
              <a:gd name="connsiteX102" fmla="*/ 9001 w 10000"/>
              <a:gd name="connsiteY102" fmla="*/ 6318 h 10143"/>
              <a:gd name="connsiteX103" fmla="*/ 8897 w 10000"/>
              <a:gd name="connsiteY103" fmla="*/ 6424 h 10143"/>
              <a:gd name="connsiteX104" fmla="*/ 8840 w 10000"/>
              <a:gd name="connsiteY104" fmla="*/ 6436 h 10143"/>
              <a:gd name="connsiteX105" fmla="*/ 8679 w 10000"/>
              <a:gd name="connsiteY105" fmla="*/ 6419 h 10143"/>
              <a:gd name="connsiteX106" fmla="*/ 8446 w 10000"/>
              <a:gd name="connsiteY106" fmla="*/ 6370 h 10143"/>
              <a:gd name="connsiteX107" fmla="*/ 8162 w 10000"/>
              <a:gd name="connsiteY107" fmla="*/ 6305 h 10143"/>
              <a:gd name="connsiteX108" fmla="*/ 7935 w 10000"/>
              <a:gd name="connsiteY108" fmla="*/ 6198 h 10143"/>
              <a:gd name="connsiteX109" fmla="*/ 7765 w 10000"/>
              <a:gd name="connsiteY109" fmla="*/ 6068 h 10143"/>
              <a:gd name="connsiteX110" fmla="*/ 7538 w 10000"/>
              <a:gd name="connsiteY110" fmla="*/ 5925 h 10143"/>
              <a:gd name="connsiteX111" fmla="*/ 7301 w 10000"/>
              <a:gd name="connsiteY111" fmla="*/ 5747 h 10143"/>
              <a:gd name="connsiteX112" fmla="*/ 7141 w 10000"/>
              <a:gd name="connsiteY112" fmla="*/ 5515 h 10143"/>
              <a:gd name="connsiteX113" fmla="*/ 6885 w 10000"/>
              <a:gd name="connsiteY113" fmla="*/ 5325 h 10143"/>
              <a:gd name="connsiteX114" fmla="*/ 6453 w 10000"/>
              <a:gd name="connsiteY114" fmla="*/ 5075 h 10143"/>
              <a:gd name="connsiteX115" fmla="*/ 5523 w 10000"/>
              <a:gd name="connsiteY115" fmla="*/ 5027 h 10143"/>
              <a:gd name="connsiteX116" fmla="*/ 4562 w 10000"/>
              <a:gd name="connsiteY116" fmla="*/ 4974 h 10143"/>
              <a:gd name="connsiteX117" fmla="*/ 3742 w 10000"/>
              <a:gd name="connsiteY117" fmla="*/ 4778 h 10143"/>
              <a:gd name="connsiteX118" fmla="*/ 2601 w 10000"/>
              <a:gd name="connsiteY118" fmla="*/ 4113 h 10143"/>
              <a:gd name="connsiteX119" fmla="*/ 1980 w 10000"/>
              <a:gd name="connsiteY119" fmla="*/ 3351 h 10143"/>
              <a:gd name="connsiteX120" fmla="*/ 1277 w 10000"/>
              <a:gd name="connsiteY120" fmla="*/ 2698 h 10143"/>
              <a:gd name="connsiteX121" fmla="*/ 2926 w 10000"/>
              <a:gd name="connsiteY121" fmla="*/ 4326 h 10143"/>
              <a:gd name="connsiteX122" fmla="*/ 3629 w 10000"/>
              <a:gd name="connsiteY122" fmla="*/ 5057 h 10143"/>
              <a:gd name="connsiteX123" fmla="*/ 3953 w 10000"/>
              <a:gd name="connsiteY123" fmla="*/ 5420 h 10143"/>
              <a:gd name="connsiteX124" fmla="*/ 3793 w 10000"/>
              <a:gd name="connsiteY124" fmla="*/ 6591 h 10143"/>
              <a:gd name="connsiteX125" fmla="*/ 3520 w 10000"/>
              <a:gd name="connsiteY125" fmla="*/ 7749 h 10143"/>
              <a:gd name="connsiteX126" fmla="*/ 3074 w 10000"/>
              <a:gd name="connsiteY126" fmla="*/ 9116 h 10143"/>
              <a:gd name="connsiteX127" fmla="*/ 2753 w 10000"/>
              <a:gd name="connsiteY127" fmla="*/ 10000 h 10143"/>
              <a:gd name="connsiteX128" fmla="*/ 2176 w 10000"/>
              <a:gd name="connsiteY128" fmla="*/ 8363 h 10143"/>
              <a:gd name="connsiteX0" fmla="*/ 2176 w 10000"/>
              <a:gd name="connsiteY0" fmla="*/ 8363 h 10143"/>
              <a:gd name="connsiteX1" fmla="*/ 1669 w 10000"/>
              <a:gd name="connsiteY1" fmla="*/ 6886 h 10143"/>
              <a:gd name="connsiteX2" fmla="*/ 1182 w 10000"/>
              <a:gd name="connsiteY2" fmla="*/ 5390 h 10143"/>
              <a:gd name="connsiteX3" fmla="*/ 911 w 10000"/>
              <a:gd name="connsiteY3" fmla="*/ 4759 h 10143"/>
              <a:gd name="connsiteX4" fmla="*/ 463 w 10000"/>
              <a:gd name="connsiteY4" fmla="*/ 3150 h 10143"/>
              <a:gd name="connsiteX5" fmla="*/ 233 w 10000"/>
              <a:gd name="connsiteY5" fmla="*/ 1931 h 10143"/>
              <a:gd name="connsiteX6" fmla="*/ 0 w 10000"/>
              <a:gd name="connsiteY6" fmla="*/ 927 h 10143"/>
              <a:gd name="connsiteX7" fmla="*/ 50 w 10000"/>
              <a:gd name="connsiteY7" fmla="*/ 47 h 10143"/>
              <a:gd name="connsiteX8" fmla="*/ 309 w 10000"/>
              <a:gd name="connsiteY8" fmla="*/ 0 h 10143"/>
              <a:gd name="connsiteX9" fmla="*/ 820 w 10000"/>
              <a:gd name="connsiteY9" fmla="*/ 0 h 10143"/>
              <a:gd name="connsiteX10" fmla="*/ 1576 w 10000"/>
              <a:gd name="connsiteY10" fmla="*/ 119 h 10143"/>
              <a:gd name="connsiteX11" fmla="*/ 2355 w 10000"/>
              <a:gd name="connsiteY11" fmla="*/ 381 h 10143"/>
              <a:gd name="connsiteX12" fmla="*/ 3058 w 10000"/>
              <a:gd name="connsiteY12" fmla="*/ 659 h 10143"/>
              <a:gd name="connsiteX13" fmla="*/ 3941 w 10000"/>
              <a:gd name="connsiteY13" fmla="*/ 1165 h 10143"/>
              <a:gd name="connsiteX14" fmla="*/ 4994 w 10000"/>
              <a:gd name="connsiteY14" fmla="*/ 2003 h 10143"/>
              <a:gd name="connsiteX15" fmla="*/ 5555 w 10000"/>
              <a:gd name="connsiteY15" fmla="*/ 2437 h 10143"/>
              <a:gd name="connsiteX16" fmla="*/ 6299 w 10000"/>
              <a:gd name="connsiteY16" fmla="*/ 2859 h 10143"/>
              <a:gd name="connsiteX17" fmla="*/ 6649 w 10000"/>
              <a:gd name="connsiteY17" fmla="*/ 3013 h 10143"/>
              <a:gd name="connsiteX18" fmla="*/ 6860 w 10000"/>
              <a:gd name="connsiteY18" fmla="*/ 3084 h 10143"/>
              <a:gd name="connsiteX19" fmla="*/ 7182 w 10000"/>
              <a:gd name="connsiteY19" fmla="*/ 3191 h 10143"/>
              <a:gd name="connsiteX20" fmla="*/ 7415 w 10000"/>
              <a:gd name="connsiteY20" fmla="*/ 3233 h 10143"/>
              <a:gd name="connsiteX21" fmla="*/ 7689 w 10000"/>
              <a:gd name="connsiteY21" fmla="*/ 3191 h 10143"/>
              <a:gd name="connsiteX22" fmla="*/ 7970 w 10000"/>
              <a:gd name="connsiteY22" fmla="*/ 3143 h 10143"/>
              <a:gd name="connsiteX23" fmla="*/ 8291 w 10000"/>
              <a:gd name="connsiteY23" fmla="*/ 3186 h 10143"/>
              <a:gd name="connsiteX24" fmla="*/ 8430 w 10000"/>
              <a:gd name="connsiteY24" fmla="*/ 3299 h 10143"/>
              <a:gd name="connsiteX25" fmla="*/ 8496 w 10000"/>
              <a:gd name="connsiteY25" fmla="*/ 3536 h 10143"/>
              <a:gd name="connsiteX26" fmla="*/ 8307 w 10000"/>
              <a:gd name="connsiteY26" fmla="*/ 3435 h 10143"/>
              <a:gd name="connsiteX27" fmla="*/ 8496 w 10000"/>
              <a:gd name="connsiteY27" fmla="*/ 3536 h 10143"/>
              <a:gd name="connsiteX28" fmla="*/ 8591 w 10000"/>
              <a:gd name="connsiteY28" fmla="*/ 3530 h 10143"/>
              <a:gd name="connsiteX29" fmla="*/ 8745 w 10000"/>
              <a:gd name="connsiteY29" fmla="*/ 3619 h 10143"/>
              <a:gd name="connsiteX30" fmla="*/ 8919 w 10000"/>
              <a:gd name="connsiteY30" fmla="*/ 3708 h 10143"/>
              <a:gd name="connsiteX31" fmla="*/ 9095 w 10000"/>
              <a:gd name="connsiteY31" fmla="*/ 3768 h 10143"/>
              <a:gd name="connsiteX32" fmla="*/ 9376 w 10000"/>
              <a:gd name="connsiteY32" fmla="*/ 3899 h 10143"/>
              <a:gd name="connsiteX33" fmla="*/ 9546 w 10000"/>
              <a:gd name="connsiteY33" fmla="*/ 4023 h 10143"/>
              <a:gd name="connsiteX34" fmla="*/ 9678 w 10000"/>
              <a:gd name="connsiteY34" fmla="*/ 4053 h 10143"/>
              <a:gd name="connsiteX35" fmla="*/ 9745 w 10000"/>
              <a:gd name="connsiteY35" fmla="*/ 4059 h 10143"/>
              <a:gd name="connsiteX36" fmla="*/ 9871 w 10000"/>
              <a:gd name="connsiteY36" fmla="*/ 4095 h 10143"/>
              <a:gd name="connsiteX37" fmla="*/ 9943 w 10000"/>
              <a:gd name="connsiteY37" fmla="*/ 4219 h 10143"/>
              <a:gd name="connsiteX38" fmla="*/ 9968 w 10000"/>
              <a:gd name="connsiteY38" fmla="*/ 4380 h 10143"/>
              <a:gd name="connsiteX39" fmla="*/ 10000 w 10000"/>
              <a:gd name="connsiteY39" fmla="*/ 4630 h 10143"/>
              <a:gd name="connsiteX40" fmla="*/ 9915 w 10000"/>
              <a:gd name="connsiteY40" fmla="*/ 4820 h 10143"/>
              <a:gd name="connsiteX41" fmla="*/ 9817 w 10000"/>
              <a:gd name="connsiteY41" fmla="*/ 4903 h 10143"/>
              <a:gd name="connsiteX42" fmla="*/ 9663 w 10000"/>
              <a:gd name="connsiteY42" fmla="*/ 4903 h 10143"/>
              <a:gd name="connsiteX43" fmla="*/ 9499 w 10000"/>
              <a:gd name="connsiteY43" fmla="*/ 4909 h 10143"/>
              <a:gd name="connsiteX44" fmla="*/ 9303 w 10000"/>
              <a:gd name="connsiteY44" fmla="*/ 4844 h 10143"/>
              <a:gd name="connsiteX45" fmla="*/ 9247 w 10000"/>
              <a:gd name="connsiteY45" fmla="*/ 4849 h 10143"/>
              <a:gd name="connsiteX46" fmla="*/ 9215 w 10000"/>
              <a:gd name="connsiteY46" fmla="*/ 4635 h 10143"/>
              <a:gd name="connsiteX47" fmla="*/ 9228 w 10000"/>
              <a:gd name="connsiteY47" fmla="*/ 4499 h 10143"/>
              <a:gd name="connsiteX48" fmla="*/ 9234 w 10000"/>
              <a:gd name="connsiteY48" fmla="*/ 4641 h 10143"/>
              <a:gd name="connsiteX49" fmla="*/ 9253 w 10000"/>
              <a:gd name="connsiteY49" fmla="*/ 4790 h 10143"/>
              <a:gd name="connsiteX50" fmla="*/ 9281 w 10000"/>
              <a:gd name="connsiteY50" fmla="*/ 4861 h 10143"/>
              <a:gd name="connsiteX51" fmla="*/ 9199 w 10000"/>
              <a:gd name="connsiteY51" fmla="*/ 5009 h 10143"/>
              <a:gd name="connsiteX52" fmla="*/ 9183 w 10000"/>
              <a:gd name="connsiteY52" fmla="*/ 5147 h 10143"/>
              <a:gd name="connsiteX53" fmla="*/ 9202 w 10000"/>
              <a:gd name="connsiteY53" fmla="*/ 4974 h 10143"/>
              <a:gd name="connsiteX54" fmla="*/ 9269 w 10000"/>
              <a:gd name="connsiteY54" fmla="*/ 4831 h 10143"/>
              <a:gd name="connsiteX55" fmla="*/ 9354 w 10000"/>
              <a:gd name="connsiteY55" fmla="*/ 4885 h 10143"/>
              <a:gd name="connsiteX56" fmla="*/ 9433 w 10000"/>
              <a:gd name="connsiteY56" fmla="*/ 4986 h 10143"/>
              <a:gd name="connsiteX57" fmla="*/ 9521 w 10000"/>
              <a:gd name="connsiteY57" fmla="*/ 5027 h 10143"/>
              <a:gd name="connsiteX58" fmla="*/ 9641 w 10000"/>
              <a:gd name="connsiteY58" fmla="*/ 5045 h 10143"/>
              <a:gd name="connsiteX59" fmla="*/ 9694 w 10000"/>
              <a:gd name="connsiteY59" fmla="*/ 5088 h 10143"/>
              <a:gd name="connsiteX60" fmla="*/ 9738 w 10000"/>
              <a:gd name="connsiteY60" fmla="*/ 5111 h 10143"/>
              <a:gd name="connsiteX61" fmla="*/ 9839 w 10000"/>
              <a:gd name="connsiteY61" fmla="*/ 5153 h 10143"/>
              <a:gd name="connsiteX62" fmla="*/ 9883 w 10000"/>
              <a:gd name="connsiteY62" fmla="*/ 5235 h 10143"/>
              <a:gd name="connsiteX63" fmla="*/ 9918 w 10000"/>
              <a:gd name="connsiteY63" fmla="*/ 5289 h 10143"/>
              <a:gd name="connsiteX64" fmla="*/ 9927 w 10000"/>
              <a:gd name="connsiteY64" fmla="*/ 5396 h 10143"/>
              <a:gd name="connsiteX65" fmla="*/ 9887 w 10000"/>
              <a:gd name="connsiteY65" fmla="*/ 5616 h 10143"/>
              <a:gd name="connsiteX66" fmla="*/ 9798 w 10000"/>
              <a:gd name="connsiteY66" fmla="*/ 5801 h 10143"/>
              <a:gd name="connsiteX67" fmla="*/ 9697 w 10000"/>
              <a:gd name="connsiteY67" fmla="*/ 5866 h 10143"/>
              <a:gd name="connsiteX68" fmla="*/ 9574 w 10000"/>
              <a:gd name="connsiteY68" fmla="*/ 5824 h 10143"/>
              <a:gd name="connsiteX69" fmla="*/ 9351 w 10000"/>
              <a:gd name="connsiteY69" fmla="*/ 5675 h 10143"/>
              <a:gd name="connsiteX70" fmla="*/ 9209 w 10000"/>
              <a:gd name="connsiteY70" fmla="*/ 5628 h 10143"/>
              <a:gd name="connsiteX71" fmla="*/ 9158 w 10000"/>
              <a:gd name="connsiteY71" fmla="*/ 5580 h 10143"/>
              <a:gd name="connsiteX72" fmla="*/ 9224 w 10000"/>
              <a:gd name="connsiteY72" fmla="*/ 5467 h 10143"/>
              <a:gd name="connsiteX73" fmla="*/ 9142 w 10000"/>
              <a:gd name="connsiteY73" fmla="*/ 5580 h 10143"/>
              <a:gd name="connsiteX74" fmla="*/ 9035 w 10000"/>
              <a:gd name="connsiteY74" fmla="*/ 5747 h 10143"/>
              <a:gd name="connsiteX75" fmla="*/ 9161 w 10000"/>
              <a:gd name="connsiteY75" fmla="*/ 5544 h 10143"/>
              <a:gd name="connsiteX76" fmla="*/ 9281 w 10000"/>
              <a:gd name="connsiteY76" fmla="*/ 5652 h 10143"/>
              <a:gd name="connsiteX77" fmla="*/ 9474 w 10000"/>
              <a:gd name="connsiteY77" fmla="*/ 5753 h 10143"/>
              <a:gd name="connsiteX78" fmla="*/ 9596 w 10000"/>
              <a:gd name="connsiteY78" fmla="*/ 5801 h 10143"/>
              <a:gd name="connsiteX79" fmla="*/ 9650 w 10000"/>
              <a:gd name="connsiteY79" fmla="*/ 5818 h 10143"/>
              <a:gd name="connsiteX80" fmla="*/ 9707 w 10000"/>
              <a:gd name="connsiteY80" fmla="*/ 6056 h 10143"/>
              <a:gd name="connsiteX81" fmla="*/ 9678 w 10000"/>
              <a:gd name="connsiteY81" fmla="*/ 6275 h 10143"/>
              <a:gd name="connsiteX82" fmla="*/ 9546 w 10000"/>
              <a:gd name="connsiteY82" fmla="*/ 6335 h 10143"/>
              <a:gd name="connsiteX83" fmla="*/ 9436 w 10000"/>
              <a:gd name="connsiteY83" fmla="*/ 6329 h 10143"/>
              <a:gd name="connsiteX84" fmla="*/ 9310 w 10000"/>
              <a:gd name="connsiteY84" fmla="*/ 6329 h 10143"/>
              <a:gd name="connsiteX85" fmla="*/ 9187 w 10000"/>
              <a:gd name="connsiteY85" fmla="*/ 6282 h 10143"/>
              <a:gd name="connsiteX86" fmla="*/ 9086 w 10000"/>
              <a:gd name="connsiteY86" fmla="*/ 6175 h 10143"/>
              <a:gd name="connsiteX87" fmla="*/ 8979 w 10000"/>
              <a:gd name="connsiteY87" fmla="*/ 6139 h 10143"/>
              <a:gd name="connsiteX88" fmla="*/ 8906 w 10000"/>
              <a:gd name="connsiteY88" fmla="*/ 6151 h 10143"/>
              <a:gd name="connsiteX89" fmla="*/ 8824 w 10000"/>
              <a:gd name="connsiteY89" fmla="*/ 6056 h 10143"/>
              <a:gd name="connsiteX90" fmla="*/ 8944 w 10000"/>
              <a:gd name="connsiteY90" fmla="*/ 5919 h 10143"/>
              <a:gd name="connsiteX91" fmla="*/ 8802 w 10000"/>
              <a:gd name="connsiteY91" fmla="*/ 6079 h 10143"/>
              <a:gd name="connsiteX92" fmla="*/ 8748 w 10000"/>
              <a:gd name="connsiteY92" fmla="*/ 6061 h 10143"/>
              <a:gd name="connsiteX93" fmla="*/ 8679 w 10000"/>
              <a:gd name="connsiteY93" fmla="*/ 6210 h 10143"/>
              <a:gd name="connsiteX94" fmla="*/ 8588 w 10000"/>
              <a:gd name="connsiteY94" fmla="*/ 6246 h 10143"/>
              <a:gd name="connsiteX95" fmla="*/ 8452 w 10000"/>
              <a:gd name="connsiteY95" fmla="*/ 6305 h 10143"/>
              <a:gd name="connsiteX96" fmla="*/ 8641 w 10000"/>
              <a:gd name="connsiteY96" fmla="*/ 6228 h 10143"/>
              <a:gd name="connsiteX97" fmla="*/ 8723 w 10000"/>
              <a:gd name="connsiteY97" fmla="*/ 6151 h 10143"/>
              <a:gd name="connsiteX98" fmla="*/ 8767 w 10000"/>
              <a:gd name="connsiteY98" fmla="*/ 6068 h 10143"/>
              <a:gd name="connsiteX99" fmla="*/ 8840 w 10000"/>
              <a:gd name="connsiteY99" fmla="*/ 6061 h 10143"/>
              <a:gd name="connsiteX100" fmla="*/ 8944 w 10000"/>
              <a:gd name="connsiteY100" fmla="*/ 6127 h 10143"/>
              <a:gd name="connsiteX101" fmla="*/ 9086 w 10000"/>
              <a:gd name="connsiteY101" fmla="*/ 6175 h 10143"/>
              <a:gd name="connsiteX102" fmla="*/ 9001 w 10000"/>
              <a:gd name="connsiteY102" fmla="*/ 6318 h 10143"/>
              <a:gd name="connsiteX103" fmla="*/ 8897 w 10000"/>
              <a:gd name="connsiteY103" fmla="*/ 6424 h 10143"/>
              <a:gd name="connsiteX104" fmla="*/ 8840 w 10000"/>
              <a:gd name="connsiteY104" fmla="*/ 6436 h 10143"/>
              <a:gd name="connsiteX105" fmla="*/ 8679 w 10000"/>
              <a:gd name="connsiteY105" fmla="*/ 6419 h 10143"/>
              <a:gd name="connsiteX106" fmla="*/ 8446 w 10000"/>
              <a:gd name="connsiteY106" fmla="*/ 6370 h 10143"/>
              <a:gd name="connsiteX107" fmla="*/ 8162 w 10000"/>
              <a:gd name="connsiteY107" fmla="*/ 6305 h 10143"/>
              <a:gd name="connsiteX108" fmla="*/ 7935 w 10000"/>
              <a:gd name="connsiteY108" fmla="*/ 6198 h 10143"/>
              <a:gd name="connsiteX109" fmla="*/ 7765 w 10000"/>
              <a:gd name="connsiteY109" fmla="*/ 6068 h 10143"/>
              <a:gd name="connsiteX110" fmla="*/ 7538 w 10000"/>
              <a:gd name="connsiteY110" fmla="*/ 5925 h 10143"/>
              <a:gd name="connsiteX111" fmla="*/ 7301 w 10000"/>
              <a:gd name="connsiteY111" fmla="*/ 5747 h 10143"/>
              <a:gd name="connsiteX112" fmla="*/ 7141 w 10000"/>
              <a:gd name="connsiteY112" fmla="*/ 5515 h 10143"/>
              <a:gd name="connsiteX113" fmla="*/ 6885 w 10000"/>
              <a:gd name="connsiteY113" fmla="*/ 5325 h 10143"/>
              <a:gd name="connsiteX114" fmla="*/ 6453 w 10000"/>
              <a:gd name="connsiteY114" fmla="*/ 5075 h 10143"/>
              <a:gd name="connsiteX115" fmla="*/ 5523 w 10000"/>
              <a:gd name="connsiteY115" fmla="*/ 5027 h 10143"/>
              <a:gd name="connsiteX116" fmla="*/ 4562 w 10000"/>
              <a:gd name="connsiteY116" fmla="*/ 4974 h 10143"/>
              <a:gd name="connsiteX117" fmla="*/ 3742 w 10000"/>
              <a:gd name="connsiteY117" fmla="*/ 4778 h 10143"/>
              <a:gd name="connsiteX118" fmla="*/ 2601 w 10000"/>
              <a:gd name="connsiteY118" fmla="*/ 4113 h 10143"/>
              <a:gd name="connsiteX119" fmla="*/ 1980 w 10000"/>
              <a:gd name="connsiteY119" fmla="*/ 3351 h 10143"/>
              <a:gd name="connsiteX120" fmla="*/ 1277 w 10000"/>
              <a:gd name="connsiteY120" fmla="*/ 2698 h 10143"/>
              <a:gd name="connsiteX121" fmla="*/ 2926 w 10000"/>
              <a:gd name="connsiteY121" fmla="*/ 4326 h 10143"/>
              <a:gd name="connsiteX122" fmla="*/ 3629 w 10000"/>
              <a:gd name="connsiteY122" fmla="*/ 5057 h 10143"/>
              <a:gd name="connsiteX123" fmla="*/ 3953 w 10000"/>
              <a:gd name="connsiteY123" fmla="*/ 5420 h 10143"/>
              <a:gd name="connsiteX124" fmla="*/ 3793 w 10000"/>
              <a:gd name="connsiteY124" fmla="*/ 6591 h 10143"/>
              <a:gd name="connsiteX125" fmla="*/ 3520 w 10000"/>
              <a:gd name="connsiteY125" fmla="*/ 7749 h 10143"/>
              <a:gd name="connsiteX126" fmla="*/ 3074 w 10000"/>
              <a:gd name="connsiteY126" fmla="*/ 9116 h 10143"/>
              <a:gd name="connsiteX127" fmla="*/ 2753 w 10000"/>
              <a:gd name="connsiteY127" fmla="*/ 10000 h 10143"/>
              <a:gd name="connsiteX128" fmla="*/ 2176 w 10000"/>
              <a:gd name="connsiteY128" fmla="*/ 8363 h 10143"/>
              <a:gd name="connsiteX0" fmla="*/ 2176 w 10000"/>
              <a:gd name="connsiteY0" fmla="*/ 8363 h 10143"/>
              <a:gd name="connsiteX1" fmla="*/ 1669 w 10000"/>
              <a:gd name="connsiteY1" fmla="*/ 6886 h 10143"/>
              <a:gd name="connsiteX2" fmla="*/ 1151 w 10000"/>
              <a:gd name="connsiteY2" fmla="*/ 5521 h 10143"/>
              <a:gd name="connsiteX3" fmla="*/ 911 w 10000"/>
              <a:gd name="connsiteY3" fmla="*/ 4759 h 10143"/>
              <a:gd name="connsiteX4" fmla="*/ 463 w 10000"/>
              <a:gd name="connsiteY4" fmla="*/ 3150 h 10143"/>
              <a:gd name="connsiteX5" fmla="*/ 233 w 10000"/>
              <a:gd name="connsiteY5" fmla="*/ 1931 h 10143"/>
              <a:gd name="connsiteX6" fmla="*/ 0 w 10000"/>
              <a:gd name="connsiteY6" fmla="*/ 927 h 10143"/>
              <a:gd name="connsiteX7" fmla="*/ 50 w 10000"/>
              <a:gd name="connsiteY7" fmla="*/ 47 h 10143"/>
              <a:gd name="connsiteX8" fmla="*/ 309 w 10000"/>
              <a:gd name="connsiteY8" fmla="*/ 0 h 10143"/>
              <a:gd name="connsiteX9" fmla="*/ 820 w 10000"/>
              <a:gd name="connsiteY9" fmla="*/ 0 h 10143"/>
              <a:gd name="connsiteX10" fmla="*/ 1576 w 10000"/>
              <a:gd name="connsiteY10" fmla="*/ 119 h 10143"/>
              <a:gd name="connsiteX11" fmla="*/ 2355 w 10000"/>
              <a:gd name="connsiteY11" fmla="*/ 381 h 10143"/>
              <a:gd name="connsiteX12" fmla="*/ 3058 w 10000"/>
              <a:gd name="connsiteY12" fmla="*/ 659 h 10143"/>
              <a:gd name="connsiteX13" fmla="*/ 3941 w 10000"/>
              <a:gd name="connsiteY13" fmla="*/ 1165 h 10143"/>
              <a:gd name="connsiteX14" fmla="*/ 4994 w 10000"/>
              <a:gd name="connsiteY14" fmla="*/ 2003 h 10143"/>
              <a:gd name="connsiteX15" fmla="*/ 5555 w 10000"/>
              <a:gd name="connsiteY15" fmla="*/ 2437 h 10143"/>
              <a:gd name="connsiteX16" fmla="*/ 6299 w 10000"/>
              <a:gd name="connsiteY16" fmla="*/ 2859 h 10143"/>
              <a:gd name="connsiteX17" fmla="*/ 6649 w 10000"/>
              <a:gd name="connsiteY17" fmla="*/ 3013 h 10143"/>
              <a:gd name="connsiteX18" fmla="*/ 6860 w 10000"/>
              <a:gd name="connsiteY18" fmla="*/ 3084 h 10143"/>
              <a:gd name="connsiteX19" fmla="*/ 7182 w 10000"/>
              <a:gd name="connsiteY19" fmla="*/ 3191 h 10143"/>
              <a:gd name="connsiteX20" fmla="*/ 7415 w 10000"/>
              <a:gd name="connsiteY20" fmla="*/ 3233 h 10143"/>
              <a:gd name="connsiteX21" fmla="*/ 7689 w 10000"/>
              <a:gd name="connsiteY21" fmla="*/ 3191 h 10143"/>
              <a:gd name="connsiteX22" fmla="*/ 7970 w 10000"/>
              <a:gd name="connsiteY22" fmla="*/ 3143 h 10143"/>
              <a:gd name="connsiteX23" fmla="*/ 8291 w 10000"/>
              <a:gd name="connsiteY23" fmla="*/ 3186 h 10143"/>
              <a:gd name="connsiteX24" fmla="*/ 8430 w 10000"/>
              <a:gd name="connsiteY24" fmla="*/ 3299 h 10143"/>
              <a:gd name="connsiteX25" fmla="*/ 8496 w 10000"/>
              <a:gd name="connsiteY25" fmla="*/ 3536 h 10143"/>
              <a:gd name="connsiteX26" fmla="*/ 8307 w 10000"/>
              <a:gd name="connsiteY26" fmla="*/ 3435 h 10143"/>
              <a:gd name="connsiteX27" fmla="*/ 8496 w 10000"/>
              <a:gd name="connsiteY27" fmla="*/ 3536 h 10143"/>
              <a:gd name="connsiteX28" fmla="*/ 8591 w 10000"/>
              <a:gd name="connsiteY28" fmla="*/ 3530 h 10143"/>
              <a:gd name="connsiteX29" fmla="*/ 8745 w 10000"/>
              <a:gd name="connsiteY29" fmla="*/ 3619 h 10143"/>
              <a:gd name="connsiteX30" fmla="*/ 8919 w 10000"/>
              <a:gd name="connsiteY30" fmla="*/ 3708 h 10143"/>
              <a:gd name="connsiteX31" fmla="*/ 9095 w 10000"/>
              <a:gd name="connsiteY31" fmla="*/ 3768 h 10143"/>
              <a:gd name="connsiteX32" fmla="*/ 9376 w 10000"/>
              <a:gd name="connsiteY32" fmla="*/ 3899 h 10143"/>
              <a:gd name="connsiteX33" fmla="*/ 9546 w 10000"/>
              <a:gd name="connsiteY33" fmla="*/ 4023 h 10143"/>
              <a:gd name="connsiteX34" fmla="*/ 9678 w 10000"/>
              <a:gd name="connsiteY34" fmla="*/ 4053 h 10143"/>
              <a:gd name="connsiteX35" fmla="*/ 9745 w 10000"/>
              <a:gd name="connsiteY35" fmla="*/ 4059 h 10143"/>
              <a:gd name="connsiteX36" fmla="*/ 9871 w 10000"/>
              <a:gd name="connsiteY36" fmla="*/ 4095 h 10143"/>
              <a:gd name="connsiteX37" fmla="*/ 9943 w 10000"/>
              <a:gd name="connsiteY37" fmla="*/ 4219 h 10143"/>
              <a:gd name="connsiteX38" fmla="*/ 9968 w 10000"/>
              <a:gd name="connsiteY38" fmla="*/ 4380 h 10143"/>
              <a:gd name="connsiteX39" fmla="*/ 10000 w 10000"/>
              <a:gd name="connsiteY39" fmla="*/ 4630 h 10143"/>
              <a:gd name="connsiteX40" fmla="*/ 9915 w 10000"/>
              <a:gd name="connsiteY40" fmla="*/ 4820 h 10143"/>
              <a:gd name="connsiteX41" fmla="*/ 9817 w 10000"/>
              <a:gd name="connsiteY41" fmla="*/ 4903 h 10143"/>
              <a:gd name="connsiteX42" fmla="*/ 9663 w 10000"/>
              <a:gd name="connsiteY42" fmla="*/ 4903 h 10143"/>
              <a:gd name="connsiteX43" fmla="*/ 9499 w 10000"/>
              <a:gd name="connsiteY43" fmla="*/ 4909 h 10143"/>
              <a:gd name="connsiteX44" fmla="*/ 9303 w 10000"/>
              <a:gd name="connsiteY44" fmla="*/ 4844 h 10143"/>
              <a:gd name="connsiteX45" fmla="*/ 9247 w 10000"/>
              <a:gd name="connsiteY45" fmla="*/ 4849 h 10143"/>
              <a:gd name="connsiteX46" fmla="*/ 9215 w 10000"/>
              <a:gd name="connsiteY46" fmla="*/ 4635 h 10143"/>
              <a:gd name="connsiteX47" fmla="*/ 9228 w 10000"/>
              <a:gd name="connsiteY47" fmla="*/ 4499 h 10143"/>
              <a:gd name="connsiteX48" fmla="*/ 9234 w 10000"/>
              <a:gd name="connsiteY48" fmla="*/ 4641 h 10143"/>
              <a:gd name="connsiteX49" fmla="*/ 9253 w 10000"/>
              <a:gd name="connsiteY49" fmla="*/ 4790 h 10143"/>
              <a:gd name="connsiteX50" fmla="*/ 9281 w 10000"/>
              <a:gd name="connsiteY50" fmla="*/ 4861 h 10143"/>
              <a:gd name="connsiteX51" fmla="*/ 9199 w 10000"/>
              <a:gd name="connsiteY51" fmla="*/ 5009 h 10143"/>
              <a:gd name="connsiteX52" fmla="*/ 9183 w 10000"/>
              <a:gd name="connsiteY52" fmla="*/ 5147 h 10143"/>
              <a:gd name="connsiteX53" fmla="*/ 9202 w 10000"/>
              <a:gd name="connsiteY53" fmla="*/ 4974 h 10143"/>
              <a:gd name="connsiteX54" fmla="*/ 9269 w 10000"/>
              <a:gd name="connsiteY54" fmla="*/ 4831 h 10143"/>
              <a:gd name="connsiteX55" fmla="*/ 9354 w 10000"/>
              <a:gd name="connsiteY55" fmla="*/ 4885 h 10143"/>
              <a:gd name="connsiteX56" fmla="*/ 9433 w 10000"/>
              <a:gd name="connsiteY56" fmla="*/ 4986 h 10143"/>
              <a:gd name="connsiteX57" fmla="*/ 9521 w 10000"/>
              <a:gd name="connsiteY57" fmla="*/ 5027 h 10143"/>
              <a:gd name="connsiteX58" fmla="*/ 9641 w 10000"/>
              <a:gd name="connsiteY58" fmla="*/ 5045 h 10143"/>
              <a:gd name="connsiteX59" fmla="*/ 9694 w 10000"/>
              <a:gd name="connsiteY59" fmla="*/ 5088 h 10143"/>
              <a:gd name="connsiteX60" fmla="*/ 9738 w 10000"/>
              <a:gd name="connsiteY60" fmla="*/ 5111 h 10143"/>
              <a:gd name="connsiteX61" fmla="*/ 9839 w 10000"/>
              <a:gd name="connsiteY61" fmla="*/ 5153 h 10143"/>
              <a:gd name="connsiteX62" fmla="*/ 9883 w 10000"/>
              <a:gd name="connsiteY62" fmla="*/ 5235 h 10143"/>
              <a:gd name="connsiteX63" fmla="*/ 9918 w 10000"/>
              <a:gd name="connsiteY63" fmla="*/ 5289 h 10143"/>
              <a:gd name="connsiteX64" fmla="*/ 9927 w 10000"/>
              <a:gd name="connsiteY64" fmla="*/ 5396 h 10143"/>
              <a:gd name="connsiteX65" fmla="*/ 9887 w 10000"/>
              <a:gd name="connsiteY65" fmla="*/ 5616 h 10143"/>
              <a:gd name="connsiteX66" fmla="*/ 9798 w 10000"/>
              <a:gd name="connsiteY66" fmla="*/ 5801 h 10143"/>
              <a:gd name="connsiteX67" fmla="*/ 9697 w 10000"/>
              <a:gd name="connsiteY67" fmla="*/ 5866 h 10143"/>
              <a:gd name="connsiteX68" fmla="*/ 9574 w 10000"/>
              <a:gd name="connsiteY68" fmla="*/ 5824 h 10143"/>
              <a:gd name="connsiteX69" fmla="*/ 9351 w 10000"/>
              <a:gd name="connsiteY69" fmla="*/ 5675 h 10143"/>
              <a:gd name="connsiteX70" fmla="*/ 9209 w 10000"/>
              <a:gd name="connsiteY70" fmla="*/ 5628 h 10143"/>
              <a:gd name="connsiteX71" fmla="*/ 9158 w 10000"/>
              <a:gd name="connsiteY71" fmla="*/ 5580 h 10143"/>
              <a:gd name="connsiteX72" fmla="*/ 9224 w 10000"/>
              <a:gd name="connsiteY72" fmla="*/ 5467 h 10143"/>
              <a:gd name="connsiteX73" fmla="*/ 9142 w 10000"/>
              <a:gd name="connsiteY73" fmla="*/ 5580 h 10143"/>
              <a:gd name="connsiteX74" fmla="*/ 9035 w 10000"/>
              <a:gd name="connsiteY74" fmla="*/ 5747 h 10143"/>
              <a:gd name="connsiteX75" fmla="*/ 9161 w 10000"/>
              <a:gd name="connsiteY75" fmla="*/ 5544 h 10143"/>
              <a:gd name="connsiteX76" fmla="*/ 9281 w 10000"/>
              <a:gd name="connsiteY76" fmla="*/ 5652 h 10143"/>
              <a:gd name="connsiteX77" fmla="*/ 9474 w 10000"/>
              <a:gd name="connsiteY77" fmla="*/ 5753 h 10143"/>
              <a:gd name="connsiteX78" fmla="*/ 9596 w 10000"/>
              <a:gd name="connsiteY78" fmla="*/ 5801 h 10143"/>
              <a:gd name="connsiteX79" fmla="*/ 9650 w 10000"/>
              <a:gd name="connsiteY79" fmla="*/ 5818 h 10143"/>
              <a:gd name="connsiteX80" fmla="*/ 9707 w 10000"/>
              <a:gd name="connsiteY80" fmla="*/ 6056 h 10143"/>
              <a:gd name="connsiteX81" fmla="*/ 9678 w 10000"/>
              <a:gd name="connsiteY81" fmla="*/ 6275 h 10143"/>
              <a:gd name="connsiteX82" fmla="*/ 9546 w 10000"/>
              <a:gd name="connsiteY82" fmla="*/ 6335 h 10143"/>
              <a:gd name="connsiteX83" fmla="*/ 9436 w 10000"/>
              <a:gd name="connsiteY83" fmla="*/ 6329 h 10143"/>
              <a:gd name="connsiteX84" fmla="*/ 9310 w 10000"/>
              <a:gd name="connsiteY84" fmla="*/ 6329 h 10143"/>
              <a:gd name="connsiteX85" fmla="*/ 9187 w 10000"/>
              <a:gd name="connsiteY85" fmla="*/ 6282 h 10143"/>
              <a:gd name="connsiteX86" fmla="*/ 9086 w 10000"/>
              <a:gd name="connsiteY86" fmla="*/ 6175 h 10143"/>
              <a:gd name="connsiteX87" fmla="*/ 8979 w 10000"/>
              <a:gd name="connsiteY87" fmla="*/ 6139 h 10143"/>
              <a:gd name="connsiteX88" fmla="*/ 8906 w 10000"/>
              <a:gd name="connsiteY88" fmla="*/ 6151 h 10143"/>
              <a:gd name="connsiteX89" fmla="*/ 8824 w 10000"/>
              <a:gd name="connsiteY89" fmla="*/ 6056 h 10143"/>
              <a:gd name="connsiteX90" fmla="*/ 8944 w 10000"/>
              <a:gd name="connsiteY90" fmla="*/ 5919 h 10143"/>
              <a:gd name="connsiteX91" fmla="*/ 8802 w 10000"/>
              <a:gd name="connsiteY91" fmla="*/ 6079 h 10143"/>
              <a:gd name="connsiteX92" fmla="*/ 8748 w 10000"/>
              <a:gd name="connsiteY92" fmla="*/ 6061 h 10143"/>
              <a:gd name="connsiteX93" fmla="*/ 8679 w 10000"/>
              <a:gd name="connsiteY93" fmla="*/ 6210 h 10143"/>
              <a:gd name="connsiteX94" fmla="*/ 8588 w 10000"/>
              <a:gd name="connsiteY94" fmla="*/ 6246 h 10143"/>
              <a:gd name="connsiteX95" fmla="*/ 8452 w 10000"/>
              <a:gd name="connsiteY95" fmla="*/ 6305 h 10143"/>
              <a:gd name="connsiteX96" fmla="*/ 8641 w 10000"/>
              <a:gd name="connsiteY96" fmla="*/ 6228 h 10143"/>
              <a:gd name="connsiteX97" fmla="*/ 8723 w 10000"/>
              <a:gd name="connsiteY97" fmla="*/ 6151 h 10143"/>
              <a:gd name="connsiteX98" fmla="*/ 8767 w 10000"/>
              <a:gd name="connsiteY98" fmla="*/ 6068 h 10143"/>
              <a:gd name="connsiteX99" fmla="*/ 8840 w 10000"/>
              <a:gd name="connsiteY99" fmla="*/ 6061 h 10143"/>
              <a:gd name="connsiteX100" fmla="*/ 8944 w 10000"/>
              <a:gd name="connsiteY100" fmla="*/ 6127 h 10143"/>
              <a:gd name="connsiteX101" fmla="*/ 9086 w 10000"/>
              <a:gd name="connsiteY101" fmla="*/ 6175 h 10143"/>
              <a:gd name="connsiteX102" fmla="*/ 9001 w 10000"/>
              <a:gd name="connsiteY102" fmla="*/ 6318 h 10143"/>
              <a:gd name="connsiteX103" fmla="*/ 8897 w 10000"/>
              <a:gd name="connsiteY103" fmla="*/ 6424 h 10143"/>
              <a:gd name="connsiteX104" fmla="*/ 8840 w 10000"/>
              <a:gd name="connsiteY104" fmla="*/ 6436 h 10143"/>
              <a:gd name="connsiteX105" fmla="*/ 8679 w 10000"/>
              <a:gd name="connsiteY105" fmla="*/ 6419 h 10143"/>
              <a:gd name="connsiteX106" fmla="*/ 8446 w 10000"/>
              <a:gd name="connsiteY106" fmla="*/ 6370 h 10143"/>
              <a:gd name="connsiteX107" fmla="*/ 8162 w 10000"/>
              <a:gd name="connsiteY107" fmla="*/ 6305 h 10143"/>
              <a:gd name="connsiteX108" fmla="*/ 7935 w 10000"/>
              <a:gd name="connsiteY108" fmla="*/ 6198 h 10143"/>
              <a:gd name="connsiteX109" fmla="*/ 7765 w 10000"/>
              <a:gd name="connsiteY109" fmla="*/ 6068 h 10143"/>
              <a:gd name="connsiteX110" fmla="*/ 7538 w 10000"/>
              <a:gd name="connsiteY110" fmla="*/ 5925 h 10143"/>
              <a:gd name="connsiteX111" fmla="*/ 7301 w 10000"/>
              <a:gd name="connsiteY111" fmla="*/ 5747 h 10143"/>
              <a:gd name="connsiteX112" fmla="*/ 7141 w 10000"/>
              <a:gd name="connsiteY112" fmla="*/ 5515 h 10143"/>
              <a:gd name="connsiteX113" fmla="*/ 6885 w 10000"/>
              <a:gd name="connsiteY113" fmla="*/ 5325 h 10143"/>
              <a:gd name="connsiteX114" fmla="*/ 6453 w 10000"/>
              <a:gd name="connsiteY114" fmla="*/ 5075 h 10143"/>
              <a:gd name="connsiteX115" fmla="*/ 5523 w 10000"/>
              <a:gd name="connsiteY115" fmla="*/ 5027 h 10143"/>
              <a:gd name="connsiteX116" fmla="*/ 4562 w 10000"/>
              <a:gd name="connsiteY116" fmla="*/ 4974 h 10143"/>
              <a:gd name="connsiteX117" fmla="*/ 3742 w 10000"/>
              <a:gd name="connsiteY117" fmla="*/ 4778 h 10143"/>
              <a:gd name="connsiteX118" fmla="*/ 2601 w 10000"/>
              <a:gd name="connsiteY118" fmla="*/ 4113 h 10143"/>
              <a:gd name="connsiteX119" fmla="*/ 1980 w 10000"/>
              <a:gd name="connsiteY119" fmla="*/ 3351 h 10143"/>
              <a:gd name="connsiteX120" fmla="*/ 1277 w 10000"/>
              <a:gd name="connsiteY120" fmla="*/ 2698 h 10143"/>
              <a:gd name="connsiteX121" fmla="*/ 2926 w 10000"/>
              <a:gd name="connsiteY121" fmla="*/ 4326 h 10143"/>
              <a:gd name="connsiteX122" fmla="*/ 3629 w 10000"/>
              <a:gd name="connsiteY122" fmla="*/ 5057 h 10143"/>
              <a:gd name="connsiteX123" fmla="*/ 3953 w 10000"/>
              <a:gd name="connsiteY123" fmla="*/ 5420 h 10143"/>
              <a:gd name="connsiteX124" fmla="*/ 3793 w 10000"/>
              <a:gd name="connsiteY124" fmla="*/ 6591 h 10143"/>
              <a:gd name="connsiteX125" fmla="*/ 3520 w 10000"/>
              <a:gd name="connsiteY125" fmla="*/ 7749 h 10143"/>
              <a:gd name="connsiteX126" fmla="*/ 3074 w 10000"/>
              <a:gd name="connsiteY126" fmla="*/ 9116 h 10143"/>
              <a:gd name="connsiteX127" fmla="*/ 2753 w 10000"/>
              <a:gd name="connsiteY127" fmla="*/ 10000 h 10143"/>
              <a:gd name="connsiteX128" fmla="*/ 2176 w 10000"/>
              <a:gd name="connsiteY128" fmla="*/ 8363 h 10143"/>
              <a:gd name="connsiteX0" fmla="*/ 2211 w 10035"/>
              <a:gd name="connsiteY0" fmla="*/ 8363 h 10143"/>
              <a:gd name="connsiteX1" fmla="*/ 1704 w 10035"/>
              <a:gd name="connsiteY1" fmla="*/ 6886 h 10143"/>
              <a:gd name="connsiteX2" fmla="*/ 1186 w 10035"/>
              <a:gd name="connsiteY2" fmla="*/ 5521 h 10143"/>
              <a:gd name="connsiteX3" fmla="*/ 946 w 10035"/>
              <a:gd name="connsiteY3" fmla="*/ 4759 h 10143"/>
              <a:gd name="connsiteX4" fmla="*/ 498 w 10035"/>
              <a:gd name="connsiteY4" fmla="*/ 3150 h 10143"/>
              <a:gd name="connsiteX5" fmla="*/ 268 w 10035"/>
              <a:gd name="connsiteY5" fmla="*/ 1931 h 10143"/>
              <a:gd name="connsiteX6" fmla="*/ 35 w 10035"/>
              <a:gd name="connsiteY6" fmla="*/ 927 h 10143"/>
              <a:gd name="connsiteX7" fmla="*/ 14 w 10035"/>
              <a:gd name="connsiteY7" fmla="*/ 515 h 10143"/>
              <a:gd name="connsiteX8" fmla="*/ 85 w 10035"/>
              <a:gd name="connsiteY8" fmla="*/ 47 h 10143"/>
              <a:gd name="connsiteX9" fmla="*/ 344 w 10035"/>
              <a:gd name="connsiteY9" fmla="*/ 0 h 10143"/>
              <a:gd name="connsiteX10" fmla="*/ 855 w 10035"/>
              <a:gd name="connsiteY10" fmla="*/ 0 h 10143"/>
              <a:gd name="connsiteX11" fmla="*/ 1611 w 10035"/>
              <a:gd name="connsiteY11" fmla="*/ 119 h 10143"/>
              <a:gd name="connsiteX12" fmla="*/ 2390 w 10035"/>
              <a:gd name="connsiteY12" fmla="*/ 381 h 10143"/>
              <a:gd name="connsiteX13" fmla="*/ 3093 w 10035"/>
              <a:gd name="connsiteY13" fmla="*/ 659 h 10143"/>
              <a:gd name="connsiteX14" fmla="*/ 3976 w 10035"/>
              <a:gd name="connsiteY14" fmla="*/ 1165 h 10143"/>
              <a:gd name="connsiteX15" fmla="*/ 5029 w 10035"/>
              <a:gd name="connsiteY15" fmla="*/ 2003 h 10143"/>
              <a:gd name="connsiteX16" fmla="*/ 5590 w 10035"/>
              <a:gd name="connsiteY16" fmla="*/ 2437 h 10143"/>
              <a:gd name="connsiteX17" fmla="*/ 6334 w 10035"/>
              <a:gd name="connsiteY17" fmla="*/ 2859 h 10143"/>
              <a:gd name="connsiteX18" fmla="*/ 6684 w 10035"/>
              <a:gd name="connsiteY18" fmla="*/ 3013 h 10143"/>
              <a:gd name="connsiteX19" fmla="*/ 6895 w 10035"/>
              <a:gd name="connsiteY19" fmla="*/ 3084 h 10143"/>
              <a:gd name="connsiteX20" fmla="*/ 7217 w 10035"/>
              <a:gd name="connsiteY20" fmla="*/ 3191 h 10143"/>
              <a:gd name="connsiteX21" fmla="*/ 7450 w 10035"/>
              <a:gd name="connsiteY21" fmla="*/ 3233 h 10143"/>
              <a:gd name="connsiteX22" fmla="*/ 7724 w 10035"/>
              <a:gd name="connsiteY22" fmla="*/ 3191 h 10143"/>
              <a:gd name="connsiteX23" fmla="*/ 8005 w 10035"/>
              <a:gd name="connsiteY23" fmla="*/ 3143 h 10143"/>
              <a:gd name="connsiteX24" fmla="*/ 8326 w 10035"/>
              <a:gd name="connsiteY24" fmla="*/ 3186 h 10143"/>
              <a:gd name="connsiteX25" fmla="*/ 8465 w 10035"/>
              <a:gd name="connsiteY25" fmla="*/ 3299 h 10143"/>
              <a:gd name="connsiteX26" fmla="*/ 8531 w 10035"/>
              <a:gd name="connsiteY26" fmla="*/ 3536 h 10143"/>
              <a:gd name="connsiteX27" fmla="*/ 8342 w 10035"/>
              <a:gd name="connsiteY27" fmla="*/ 3435 h 10143"/>
              <a:gd name="connsiteX28" fmla="*/ 8531 w 10035"/>
              <a:gd name="connsiteY28" fmla="*/ 3536 h 10143"/>
              <a:gd name="connsiteX29" fmla="*/ 8626 w 10035"/>
              <a:gd name="connsiteY29" fmla="*/ 3530 h 10143"/>
              <a:gd name="connsiteX30" fmla="*/ 8780 w 10035"/>
              <a:gd name="connsiteY30" fmla="*/ 3619 h 10143"/>
              <a:gd name="connsiteX31" fmla="*/ 8954 w 10035"/>
              <a:gd name="connsiteY31" fmla="*/ 3708 h 10143"/>
              <a:gd name="connsiteX32" fmla="*/ 9130 w 10035"/>
              <a:gd name="connsiteY32" fmla="*/ 3768 h 10143"/>
              <a:gd name="connsiteX33" fmla="*/ 9411 w 10035"/>
              <a:gd name="connsiteY33" fmla="*/ 3899 h 10143"/>
              <a:gd name="connsiteX34" fmla="*/ 9581 w 10035"/>
              <a:gd name="connsiteY34" fmla="*/ 4023 h 10143"/>
              <a:gd name="connsiteX35" fmla="*/ 9713 w 10035"/>
              <a:gd name="connsiteY35" fmla="*/ 4053 h 10143"/>
              <a:gd name="connsiteX36" fmla="*/ 9780 w 10035"/>
              <a:gd name="connsiteY36" fmla="*/ 4059 h 10143"/>
              <a:gd name="connsiteX37" fmla="*/ 9906 w 10035"/>
              <a:gd name="connsiteY37" fmla="*/ 4095 h 10143"/>
              <a:gd name="connsiteX38" fmla="*/ 9978 w 10035"/>
              <a:gd name="connsiteY38" fmla="*/ 4219 h 10143"/>
              <a:gd name="connsiteX39" fmla="*/ 10003 w 10035"/>
              <a:gd name="connsiteY39" fmla="*/ 4380 h 10143"/>
              <a:gd name="connsiteX40" fmla="*/ 10035 w 10035"/>
              <a:gd name="connsiteY40" fmla="*/ 4630 h 10143"/>
              <a:gd name="connsiteX41" fmla="*/ 9950 w 10035"/>
              <a:gd name="connsiteY41" fmla="*/ 4820 h 10143"/>
              <a:gd name="connsiteX42" fmla="*/ 9852 w 10035"/>
              <a:gd name="connsiteY42" fmla="*/ 4903 h 10143"/>
              <a:gd name="connsiteX43" fmla="*/ 9698 w 10035"/>
              <a:gd name="connsiteY43" fmla="*/ 4903 h 10143"/>
              <a:gd name="connsiteX44" fmla="*/ 9534 w 10035"/>
              <a:gd name="connsiteY44" fmla="*/ 4909 h 10143"/>
              <a:gd name="connsiteX45" fmla="*/ 9338 w 10035"/>
              <a:gd name="connsiteY45" fmla="*/ 4844 h 10143"/>
              <a:gd name="connsiteX46" fmla="*/ 9282 w 10035"/>
              <a:gd name="connsiteY46" fmla="*/ 4849 h 10143"/>
              <a:gd name="connsiteX47" fmla="*/ 9250 w 10035"/>
              <a:gd name="connsiteY47" fmla="*/ 4635 h 10143"/>
              <a:gd name="connsiteX48" fmla="*/ 9263 w 10035"/>
              <a:gd name="connsiteY48" fmla="*/ 4499 h 10143"/>
              <a:gd name="connsiteX49" fmla="*/ 9269 w 10035"/>
              <a:gd name="connsiteY49" fmla="*/ 4641 h 10143"/>
              <a:gd name="connsiteX50" fmla="*/ 9288 w 10035"/>
              <a:gd name="connsiteY50" fmla="*/ 4790 h 10143"/>
              <a:gd name="connsiteX51" fmla="*/ 9316 w 10035"/>
              <a:gd name="connsiteY51" fmla="*/ 4861 h 10143"/>
              <a:gd name="connsiteX52" fmla="*/ 9234 w 10035"/>
              <a:gd name="connsiteY52" fmla="*/ 5009 h 10143"/>
              <a:gd name="connsiteX53" fmla="*/ 9218 w 10035"/>
              <a:gd name="connsiteY53" fmla="*/ 5147 h 10143"/>
              <a:gd name="connsiteX54" fmla="*/ 9237 w 10035"/>
              <a:gd name="connsiteY54" fmla="*/ 4974 h 10143"/>
              <a:gd name="connsiteX55" fmla="*/ 9304 w 10035"/>
              <a:gd name="connsiteY55" fmla="*/ 4831 h 10143"/>
              <a:gd name="connsiteX56" fmla="*/ 9389 w 10035"/>
              <a:gd name="connsiteY56" fmla="*/ 4885 h 10143"/>
              <a:gd name="connsiteX57" fmla="*/ 9468 w 10035"/>
              <a:gd name="connsiteY57" fmla="*/ 4986 h 10143"/>
              <a:gd name="connsiteX58" fmla="*/ 9556 w 10035"/>
              <a:gd name="connsiteY58" fmla="*/ 5027 h 10143"/>
              <a:gd name="connsiteX59" fmla="*/ 9676 w 10035"/>
              <a:gd name="connsiteY59" fmla="*/ 5045 h 10143"/>
              <a:gd name="connsiteX60" fmla="*/ 9729 w 10035"/>
              <a:gd name="connsiteY60" fmla="*/ 5088 h 10143"/>
              <a:gd name="connsiteX61" fmla="*/ 9773 w 10035"/>
              <a:gd name="connsiteY61" fmla="*/ 5111 h 10143"/>
              <a:gd name="connsiteX62" fmla="*/ 9874 w 10035"/>
              <a:gd name="connsiteY62" fmla="*/ 5153 h 10143"/>
              <a:gd name="connsiteX63" fmla="*/ 9918 w 10035"/>
              <a:gd name="connsiteY63" fmla="*/ 5235 h 10143"/>
              <a:gd name="connsiteX64" fmla="*/ 9953 w 10035"/>
              <a:gd name="connsiteY64" fmla="*/ 5289 h 10143"/>
              <a:gd name="connsiteX65" fmla="*/ 9962 w 10035"/>
              <a:gd name="connsiteY65" fmla="*/ 5396 h 10143"/>
              <a:gd name="connsiteX66" fmla="*/ 9922 w 10035"/>
              <a:gd name="connsiteY66" fmla="*/ 5616 h 10143"/>
              <a:gd name="connsiteX67" fmla="*/ 9833 w 10035"/>
              <a:gd name="connsiteY67" fmla="*/ 5801 h 10143"/>
              <a:gd name="connsiteX68" fmla="*/ 9732 w 10035"/>
              <a:gd name="connsiteY68" fmla="*/ 5866 h 10143"/>
              <a:gd name="connsiteX69" fmla="*/ 9609 w 10035"/>
              <a:gd name="connsiteY69" fmla="*/ 5824 h 10143"/>
              <a:gd name="connsiteX70" fmla="*/ 9386 w 10035"/>
              <a:gd name="connsiteY70" fmla="*/ 5675 h 10143"/>
              <a:gd name="connsiteX71" fmla="*/ 9244 w 10035"/>
              <a:gd name="connsiteY71" fmla="*/ 5628 h 10143"/>
              <a:gd name="connsiteX72" fmla="*/ 9193 w 10035"/>
              <a:gd name="connsiteY72" fmla="*/ 5580 h 10143"/>
              <a:gd name="connsiteX73" fmla="*/ 9259 w 10035"/>
              <a:gd name="connsiteY73" fmla="*/ 5467 h 10143"/>
              <a:gd name="connsiteX74" fmla="*/ 9177 w 10035"/>
              <a:gd name="connsiteY74" fmla="*/ 5580 h 10143"/>
              <a:gd name="connsiteX75" fmla="*/ 9070 w 10035"/>
              <a:gd name="connsiteY75" fmla="*/ 5747 h 10143"/>
              <a:gd name="connsiteX76" fmla="*/ 9196 w 10035"/>
              <a:gd name="connsiteY76" fmla="*/ 5544 h 10143"/>
              <a:gd name="connsiteX77" fmla="*/ 9316 w 10035"/>
              <a:gd name="connsiteY77" fmla="*/ 5652 h 10143"/>
              <a:gd name="connsiteX78" fmla="*/ 9509 w 10035"/>
              <a:gd name="connsiteY78" fmla="*/ 5753 h 10143"/>
              <a:gd name="connsiteX79" fmla="*/ 9631 w 10035"/>
              <a:gd name="connsiteY79" fmla="*/ 5801 h 10143"/>
              <a:gd name="connsiteX80" fmla="*/ 9685 w 10035"/>
              <a:gd name="connsiteY80" fmla="*/ 5818 h 10143"/>
              <a:gd name="connsiteX81" fmla="*/ 9742 w 10035"/>
              <a:gd name="connsiteY81" fmla="*/ 6056 h 10143"/>
              <a:gd name="connsiteX82" fmla="*/ 9713 w 10035"/>
              <a:gd name="connsiteY82" fmla="*/ 6275 h 10143"/>
              <a:gd name="connsiteX83" fmla="*/ 9581 w 10035"/>
              <a:gd name="connsiteY83" fmla="*/ 6335 h 10143"/>
              <a:gd name="connsiteX84" fmla="*/ 9471 w 10035"/>
              <a:gd name="connsiteY84" fmla="*/ 6329 h 10143"/>
              <a:gd name="connsiteX85" fmla="*/ 9345 w 10035"/>
              <a:gd name="connsiteY85" fmla="*/ 6329 h 10143"/>
              <a:gd name="connsiteX86" fmla="*/ 9222 w 10035"/>
              <a:gd name="connsiteY86" fmla="*/ 6282 h 10143"/>
              <a:gd name="connsiteX87" fmla="*/ 9121 w 10035"/>
              <a:gd name="connsiteY87" fmla="*/ 6175 h 10143"/>
              <a:gd name="connsiteX88" fmla="*/ 9014 w 10035"/>
              <a:gd name="connsiteY88" fmla="*/ 6139 h 10143"/>
              <a:gd name="connsiteX89" fmla="*/ 8941 w 10035"/>
              <a:gd name="connsiteY89" fmla="*/ 6151 h 10143"/>
              <a:gd name="connsiteX90" fmla="*/ 8859 w 10035"/>
              <a:gd name="connsiteY90" fmla="*/ 6056 h 10143"/>
              <a:gd name="connsiteX91" fmla="*/ 8979 w 10035"/>
              <a:gd name="connsiteY91" fmla="*/ 5919 h 10143"/>
              <a:gd name="connsiteX92" fmla="*/ 8837 w 10035"/>
              <a:gd name="connsiteY92" fmla="*/ 6079 h 10143"/>
              <a:gd name="connsiteX93" fmla="*/ 8783 w 10035"/>
              <a:gd name="connsiteY93" fmla="*/ 6061 h 10143"/>
              <a:gd name="connsiteX94" fmla="*/ 8714 w 10035"/>
              <a:gd name="connsiteY94" fmla="*/ 6210 h 10143"/>
              <a:gd name="connsiteX95" fmla="*/ 8623 w 10035"/>
              <a:gd name="connsiteY95" fmla="*/ 6246 h 10143"/>
              <a:gd name="connsiteX96" fmla="*/ 8487 w 10035"/>
              <a:gd name="connsiteY96" fmla="*/ 6305 h 10143"/>
              <a:gd name="connsiteX97" fmla="*/ 8676 w 10035"/>
              <a:gd name="connsiteY97" fmla="*/ 6228 h 10143"/>
              <a:gd name="connsiteX98" fmla="*/ 8758 w 10035"/>
              <a:gd name="connsiteY98" fmla="*/ 6151 h 10143"/>
              <a:gd name="connsiteX99" fmla="*/ 8802 w 10035"/>
              <a:gd name="connsiteY99" fmla="*/ 6068 h 10143"/>
              <a:gd name="connsiteX100" fmla="*/ 8875 w 10035"/>
              <a:gd name="connsiteY100" fmla="*/ 6061 h 10143"/>
              <a:gd name="connsiteX101" fmla="*/ 8979 w 10035"/>
              <a:gd name="connsiteY101" fmla="*/ 6127 h 10143"/>
              <a:gd name="connsiteX102" fmla="*/ 9121 w 10035"/>
              <a:gd name="connsiteY102" fmla="*/ 6175 h 10143"/>
              <a:gd name="connsiteX103" fmla="*/ 9036 w 10035"/>
              <a:gd name="connsiteY103" fmla="*/ 6318 h 10143"/>
              <a:gd name="connsiteX104" fmla="*/ 8932 w 10035"/>
              <a:gd name="connsiteY104" fmla="*/ 6424 h 10143"/>
              <a:gd name="connsiteX105" fmla="*/ 8875 w 10035"/>
              <a:gd name="connsiteY105" fmla="*/ 6436 h 10143"/>
              <a:gd name="connsiteX106" fmla="*/ 8714 w 10035"/>
              <a:gd name="connsiteY106" fmla="*/ 6419 h 10143"/>
              <a:gd name="connsiteX107" fmla="*/ 8481 w 10035"/>
              <a:gd name="connsiteY107" fmla="*/ 6370 h 10143"/>
              <a:gd name="connsiteX108" fmla="*/ 8197 w 10035"/>
              <a:gd name="connsiteY108" fmla="*/ 6305 h 10143"/>
              <a:gd name="connsiteX109" fmla="*/ 7970 w 10035"/>
              <a:gd name="connsiteY109" fmla="*/ 6198 h 10143"/>
              <a:gd name="connsiteX110" fmla="*/ 7800 w 10035"/>
              <a:gd name="connsiteY110" fmla="*/ 6068 h 10143"/>
              <a:gd name="connsiteX111" fmla="*/ 7573 w 10035"/>
              <a:gd name="connsiteY111" fmla="*/ 5925 h 10143"/>
              <a:gd name="connsiteX112" fmla="*/ 7336 w 10035"/>
              <a:gd name="connsiteY112" fmla="*/ 5747 h 10143"/>
              <a:gd name="connsiteX113" fmla="*/ 7176 w 10035"/>
              <a:gd name="connsiteY113" fmla="*/ 5515 h 10143"/>
              <a:gd name="connsiteX114" fmla="*/ 6920 w 10035"/>
              <a:gd name="connsiteY114" fmla="*/ 5325 h 10143"/>
              <a:gd name="connsiteX115" fmla="*/ 6488 w 10035"/>
              <a:gd name="connsiteY115" fmla="*/ 5075 h 10143"/>
              <a:gd name="connsiteX116" fmla="*/ 5558 w 10035"/>
              <a:gd name="connsiteY116" fmla="*/ 5027 h 10143"/>
              <a:gd name="connsiteX117" fmla="*/ 4597 w 10035"/>
              <a:gd name="connsiteY117" fmla="*/ 4974 h 10143"/>
              <a:gd name="connsiteX118" fmla="*/ 3777 w 10035"/>
              <a:gd name="connsiteY118" fmla="*/ 4778 h 10143"/>
              <a:gd name="connsiteX119" fmla="*/ 2636 w 10035"/>
              <a:gd name="connsiteY119" fmla="*/ 4113 h 10143"/>
              <a:gd name="connsiteX120" fmla="*/ 2015 w 10035"/>
              <a:gd name="connsiteY120" fmla="*/ 3351 h 10143"/>
              <a:gd name="connsiteX121" fmla="*/ 1312 w 10035"/>
              <a:gd name="connsiteY121" fmla="*/ 2698 h 10143"/>
              <a:gd name="connsiteX122" fmla="*/ 2961 w 10035"/>
              <a:gd name="connsiteY122" fmla="*/ 4326 h 10143"/>
              <a:gd name="connsiteX123" fmla="*/ 3664 w 10035"/>
              <a:gd name="connsiteY123" fmla="*/ 5057 h 10143"/>
              <a:gd name="connsiteX124" fmla="*/ 3988 w 10035"/>
              <a:gd name="connsiteY124" fmla="*/ 5420 h 10143"/>
              <a:gd name="connsiteX125" fmla="*/ 3828 w 10035"/>
              <a:gd name="connsiteY125" fmla="*/ 6591 h 10143"/>
              <a:gd name="connsiteX126" fmla="*/ 3555 w 10035"/>
              <a:gd name="connsiteY126" fmla="*/ 7749 h 10143"/>
              <a:gd name="connsiteX127" fmla="*/ 3109 w 10035"/>
              <a:gd name="connsiteY127" fmla="*/ 9116 h 10143"/>
              <a:gd name="connsiteX128" fmla="*/ 2788 w 10035"/>
              <a:gd name="connsiteY128" fmla="*/ 10000 h 10143"/>
              <a:gd name="connsiteX129" fmla="*/ 2211 w 10035"/>
              <a:gd name="connsiteY129" fmla="*/ 8363 h 10143"/>
              <a:gd name="connsiteX0" fmla="*/ 2211 w 10035"/>
              <a:gd name="connsiteY0" fmla="*/ 8363 h 10143"/>
              <a:gd name="connsiteX1" fmla="*/ 1681 w 10035"/>
              <a:gd name="connsiteY1" fmla="*/ 7078 h 10143"/>
              <a:gd name="connsiteX2" fmla="*/ 1186 w 10035"/>
              <a:gd name="connsiteY2" fmla="*/ 5521 h 10143"/>
              <a:gd name="connsiteX3" fmla="*/ 946 w 10035"/>
              <a:gd name="connsiteY3" fmla="*/ 4759 h 10143"/>
              <a:gd name="connsiteX4" fmla="*/ 498 w 10035"/>
              <a:gd name="connsiteY4" fmla="*/ 3150 h 10143"/>
              <a:gd name="connsiteX5" fmla="*/ 268 w 10035"/>
              <a:gd name="connsiteY5" fmla="*/ 1931 h 10143"/>
              <a:gd name="connsiteX6" fmla="*/ 35 w 10035"/>
              <a:gd name="connsiteY6" fmla="*/ 927 h 10143"/>
              <a:gd name="connsiteX7" fmla="*/ 14 w 10035"/>
              <a:gd name="connsiteY7" fmla="*/ 515 h 10143"/>
              <a:gd name="connsiteX8" fmla="*/ 85 w 10035"/>
              <a:gd name="connsiteY8" fmla="*/ 47 h 10143"/>
              <a:gd name="connsiteX9" fmla="*/ 344 w 10035"/>
              <a:gd name="connsiteY9" fmla="*/ 0 h 10143"/>
              <a:gd name="connsiteX10" fmla="*/ 855 w 10035"/>
              <a:gd name="connsiteY10" fmla="*/ 0 h 10143"/>
              <a:gd name="connsiteX11" fmla="*/ 1611 w 10035"/>
              <a:gd name="connsiteY11" fmla="*/ 119 h 10143"/>
              <a:gd name="connsiteX12" fmla="*/ 2390 w 10035"/>
              <a:gd name="connsiteY12" fmla="*/ 381 h 10143"/>
              <a:gd name="connsiteX13" fmla="*/ 3093 w 10035"/>
              <a:gd name="connsiteY13" fmla="*/ 659 h 10143"/>
              <a:gd name="connsiteX14" fmla="*/ 3976 w 10035"/>
              <a:gd name="connsiteY14" fmla="*/ 1165 h 10143"/>
              <a:gd name="connsiteX15" fmla="*/ 5029 w 10035"/>
              <a:gd name="connsiteY15" fmla="*/ 2003 h 10143"/>
              <a:gd name="connsiteX16" fmla="*/ 5590 w 10035"/>
              <a:gd name="connsiteY16" fmla="*/ 2437 h 10143"/>
              <a:gd name="connsiteX17" fmla="*/ 6334 w 10035"/>
              <a:gd name="connsiteY17" fmla="*/ 2859 h 10143"/>
              <a:gd name="connsiteX18" fmla="*/ 6684 w 10035"/>
              <a:gd name="connsiteY18" fmla="*/ 3013 h 10143"/>
              <a:gd name="connsiteX19" fmla="*/ 6895 w 10035"/>
              <a:gd name="connsiteY19" fmla="*/ 3084 h 10143"/>
              <a:gd name="connsiteX20" fmla="*/ 7217 w 10035"/>
              <a:gd name="connsiteY20" fmla="*/ 3191 h 10143"/>
              <a:gd name="connsiteX21" fmla="*/ 7450 w 10035"/>
              <a:gd name="connsiteY21" fmla="*/ 3233 h 10143"/>
              <a:gd name="connsiteX22" fmla="*/ 7724 w 10035"/>
              <a:gd name="connsiteY22" fmla="*/ 3191 h 10143"/>
              <a:gd name="connsiteX23" fmla="*/ 8005 w 10035"/>
              <a:gd name="connsiteY23" fmla="*/ 3143 h 10143"/>
              <a:gd name="connsiteX24" fmla="*/ 8326 w 10035"/>
              <a:gd name="connsiteY24" fmla="*/ 3186 h 10143"/>
              <a:gd name="connsiteX25" fmla="*/ 8465 w 10035"/>
              <a:gd name="connsiteY25" fmla="*/ 3299 h 10143"/>
              <a:gd name="connsiteX26" fmla="*/ 8531 w 10035"/>
              <a:gd name="connsiteY26" fmla="*/ 3536 h 10143"/>
              <a:gd name="connsiteX27" fmla="*/ 8342 w 10035"/>
              <a:gd name="connsiteY27" fmla="*/ 3435 h 10143"/>
              <a:gd name="connsiteX28" fmla="*/ 8531 w 10035"/>
              <a:gd name="connsiteY28" fmla="*/ 3536 h 10143"/>
              <a:gd name="connsiteX29" fmla="*/ 8626 w 10035"/>
              <a:gd name="connsiteY29" fmla="*/ 3530 h 10143"/>
              <a:gd name="connsiteX30" fmla="*/ 8780 w 10035"/>
              <a:gd name="connsiteY30" fmla="*/ 3619 h 10143"/>
              <a:gd name="connsiteX31" fmla="*/ 8954 w 10035"/>
              <a:gd name="connsiteY31" fmla="*/ 3708 h 10143"/>
              <a:gd name="connsiteX32" fmla="*/ 9130 w 10035"/>
              <a:gd name="connsiteY32" fmla="*/ 3768 h 10143"/>
              <a:gd name="connsiteX33" fmla="*/ 9411 w 10035"/>
              <a:gd name="connsiteY33" fmla="*/ 3899 h 10143"/>
              <a:gd name="connsiteX34" fmla="*/ 9581 w 10035"/>
              <a:gd name="connsiteY34" fmla="*/ 4023 h 10143"/>
              <a:gd name="connsiteX35" fmla="*/ 9713 w 10035"/>
              <a:gd name="connsiteY35" fmla="*/ 4053 h 10143"/>
              <a:gd name="connsiteX36" fmla="*/ 9780 w 10035"/>
              <a:gd name="connsiteY36" fmla="*/ 4059 h 10143"/>
              <a:gd name="connsiteX37" fmla="*/ 9906 w 10035"/>
              <a:gd name="connsiteY37" fmla="*/ 4095 h 10143"/>
              <a:gd name="connsiteX38" fmla="*/ 9978 w 10035"/>
              <a:gd name="connsiteY38" fmla="*/ 4219 h 10143"/>
              <a:gd name="connsiteX39" fmla="*/ 10003 w 10035"/>
              <a:gd name="connsiteY39" fmla="*/ 4380 h 10143"/>
              <a:gd name="connsiteX40" fmla="*/ 10035 w 10035"/>
              <a:gd name="connsiteY40" fmla="*/ 4630 h 10143"/>
              <a:gd name="connsiteX41" fmla="*/ 9950 w 10035"/>
              <a:gd name="connsiteY41" fmla="*/ 4820 h 10143"/>
              <a:gd name="connsiteX42" fmla="*/ 9852 w 10035"/>
              <a:gd name="connsiteY42" fmla="*/ 4903 h 10143"/>
              <a:gd name="connsiteX43" fmla="*/ 9698 w 10035"/>
              <a:gd name="connsiteY43" fmla="*/ 4903 h 10143"/>
              <a:gd name="connsiteX44" fmla="*/ 9534 w 10035"/>
              <a:gd name="connsiteY44" fmla="*/ 4909 h 10143"/>
              <a:gd name="connsiteX45" fmla="*/ 9338 w 10035"/>
              <a:gd name="connsiteY45" fmla="*/ 4844 h 10143"/>
              <a:gd name="connsiteX46" fmla="*/ 9282 w 10035"/>
              <a:gd name="connsiteY46" fmla="*/ 4849 h 10143"/>
              <a:gd name="connsiteX47" fmla="*/ 9250 w 10035"/>
              <a:gd name="connsiteY47" fmla="*/ 4635 h 10143"/>
              <a:gd name="connsiteX48" fmla="*/ 9263 w 10035"/>
              <a:gd name="connsiteY48" fmla="*/ 4499 h 10143"/>
              <a:gd name="connsiteX49" fmla="*/ 9269 w 10035"/>
              <a:gd name="connsiteY49" fmla="*/ 4641 h 10143"/>
              <a:gd name="connsiteX50" fmla="*/ 9288 w 10035"/>
              <a:gd name="connsiteY50" fmla="*/ 4790 h 10143"/>
              <a:gd name="connsiteX51" fmla="*/ 9316 w 10035"/>
              <a:gd name="connsiteY51" fmla="*/ 4861 h 10143"/>
              <a:gd name="connsiteX52" fmla="*/ 9234 w 10035"/>
              <a:gd name="connsiteY52" fmla="*/ 5009 h 10143"/>
              <a:gd name="connsiteX53" fmla="*/ 9218 w 10035"/>
              <a:gd name="connsiteY53" fmla="*/ 5147 h 10143"/>
              <a:gd name="connsiteX54" fmla="*/ 9237 w 10035"/>
              <a:gd name="connsiteY54" fmla="*/ 4974 h 10143"/>
              <a:gd name="connsiteX55" fmla="*/ 9304 w 10035"/>
              <a:gd name="connsiteY55" fmla="*/ 4831 h 10143"/>
              <a:gd name="connsiteX56" fmla="*/ 9389 w 10035"/>
              <a:gd name="connsiteY56" fmla="*/ 4885 h 10143"/>
              <a:gd name="connsiteX57" fmla="*/ 9468 w 10035"/>
              <a:gd name="connsiteY57" fmla="*/ 4986 h 10143"/>
              <a:gd name="connsiteX58" fmla="*/ 9556 w 10035"/>
              <a:gd name="connsiteY58" fmla="*/ 5027 h 10143"/>
              <a:gd name="connsiteX59" fmla="*/ 9676 w 10035"/>
              <a:gd name="connsiteY59" fmla="*/ 5045 h 10143"/>
              <a:gd name="connsiteX60" fmla="*/ 9729 w 10035"/>
              <a:gd name="connsiteY60" fmla="*/ 5088 h 10143"/>
              <a:gd name="connsiteX61" fmla="*/ 9773 w 10035"/>
              <a:gd name="connsiteY61" fmla="*/ 5111 h 10143"/>
              <a:gd name="connsiteX62" fmla="*/ 9874 w 10035"/>
              <a:gd name="connsiteY62" fmla="*/ 5153 h 10143"/>
              <a:gd name="connsiteX63" fmla="*/ 9918 w 10035"/>
              <a:gd name="connsiteY63" fmla="*/ 5235 h 10143"/>
              <a:gd name="connsiteX64" fmla="*/ 9953 w 10035"/>
              <a:gd name="connsiteY64" fmla="*/ 5289 h 10143"/>
              <a:gd name="connsiteX65" fmla="*/ 9962 w 10035"/>
              <a:gd name="connsiteY65" fmla="*/ 5396 h 10143"/>
              <a:gd name="connsiteX66" fmla="*/ 9922 w 10035"/>
              <a:gd name="connsiteY66" fmla="*/ 5616 h 10143"/>
              <a:gd name="connsiteX67" fmla="*/ 9833 w 10035"/>
              <a:gd name="connsiteY67" fmla="*/ 5801 h 10143"/>
              <a:gd name="connsiteX68" fmla="*/ 9732 w 10035"/>
              <a:gd name="connsiteY68" fmla="*/ 5866 h 10143"/>
              <a:gd name="connsiteX69" fmla="*/ 9609 w 10035"/>
              <a:gd name="connsiteY69" fmla="*/ 5824 h 10143"/>
              <a:gd name="connsiteX70" fmla="*/ 9386 w 10035"/>
              <a:gd name="connsiteY70" fmla="*/ 5675 h 10143"/>
              <a:gd name="connsiteX71" fmla="*/ 9244 w 10035"/>
              <a:gd name="connsiteY71" fmla="*/ 5628 h 10143"/>
              <a:gd name="connsiteX72" fmla="*/ 9193 w 10035"/>
              <a:gd name="connsiteY72" fmla="*/ 5580 h 10143"/>
              <a:gd name="connsiteX73" fmla="*/ 9259 w 10035"/>
              <a:gd name="connsiteY73" fmla="*/ 5467 h 10143"/>
              <a:gd name="connsiteX74" fmla="*/ 9177 w 10035"/>
              <a:gd name="connsiteY74" fmla="*/ 5580 h 10143"/>
              <a:gd name="connsiteX75" fmla="*/ 9070 w 10035"/>
              <a:gd name="connsiteY75" fmla="*/ 5747 h 10143"/>
              <a:gd name="connsiteX76" fmla="*/ 9196 w 10035"/>
              <a:gd name="connsiteY76" fmla="*/ 5544 h 10143"/>
              <a:gd name="connsiteX77" fmla="*/ 9316 w 10035"/>
              <a:gd name="connsiteY77" fmla="*/ 5652 h 10143"/>
              <a:gd name="connsiteX78" fmla="*/ 9509 w 10035"/>
              <a:gd name="connsiteY78" fmla="*/ 5753 h 10143"/>
              <a:gd name="connsiteX79" fmla="*/ 9631 w 10035"/>
              <a:gd name="connsiteY79" fmla="*/ 5801 h 10143"/>
              <a:gd name="connsiteX80" fmla="*/ 9685 w 10035"/>
              <a:gd name="connsiteY80" fmla="*/ 5818 h 10143"/>
              <a:gd name="connsiteX81" fmla="*/ 9742 w 10035"/>
              <a:gd name="connsiteY81" fmla="*/ 6056 h 10143"/>
              <a:gd name="connsiteX82" fmla="*/ 9713 w 10035"/>
              <a:gd name="connsiteY82" fmla="*/ 6275 h 10143"/>
              <a:gd name="connsiteX83" fmla="*/ 9581 w 10035"/>
              <a:gd name="connsiteY83" fmla="*/ 6335 h 10143"/>
              <a:gd name="connsiteX84" fmla="*/ 9471 w 10035"/>
              <a:gd name="connsiteY84" fmla="*/ 6329 h 10143"/>
              <a:gd name="connsiteX85" fmla="*/ 9345 w 10035"/>
              <a:gd name="connsiteY85" fmla="*/ 6329 h 10143"/>
              <a:gd name="connsiteX86" fmla="*/ 9222 w 10035"/>
              <a:gd name="connsiteY86" fmla="*/ 6282 h 10143"/>
              <a:gd name="connsiteX87" fmla="*/ 9121 w 10035"/>
              <a:gd name="connsiteY87" fmla="*/ 6175 h 10143"/>
              <a:gd name="connsiteX88" fmla="*/ 9014 w 10035"/>
              <a:gd name="connsiteY88" fmla="*/ 6139 h 10143"/>
              <a:gd name="connsiteX89" fmla="*/ 8941 w 10035"/>
              <a:gd name="connsiteY89" fmla="*/ 6151 h 10143"/>
              <a:gd name="connsiteX90" fmla="*/ 8859 w 10035"/>
              <a:gd name="connsiteY90" fmla="*/ 6056 h 10143"/>
              <a:gd name="connsiteX91" fmla="*/ 8979 w 10035"/>
              <a:gd name="connsiteY91" fmla="*/ 5919 h 10143"/>
              <a:gd name="connsiteX92" fmla="*/ 8837 w 10035"/>
              <a:gd name="connsiteY92" fmla="*/ 6079 h 10143"/>
              <a:gd name="connsiteX93" fmla="*/ 8783 w 10035"/>
              <a:gd name="connsiteY93" fmla="*/ 6061 h 10143"/>
              <a:gd name="connsiteX94" fmla="*/ 8714 w 10035"/>
              <a:gd name="connsiteY94" fmla="*/ 6210 h 10143"/>
              <a:gd name="connsiteX95" fmla="*/ 8623 w 10035"/>
              <a:gd name="connsiteY95" fmla="*/ 6246 h 10143"/>
              <a:gd name="connsiteX96" fmla="*/ 8487 w 10035"/>
              <a:gd name="connsiteY96" fmla="*/ 6305 h 10143"/>
              <a:gd name="connsiteX97" fmla="*/ 8676 w 10035"/>
              <a:gd name="connsiteY97" fmla="*/ 6228 h 10143"/>
              <a:gd name="connsiteX98" fmla="*/ 8758 w 10035"/>
              <a:gd name="connsiteY98" fmla="*/ 6151 h 10143"/>
              <a:gd name="connsiteX99" fmla="*/ 8802 w 10035"/>
              <a:gd name="connsiteY99" fmla="*/ 6068 h 10143"/>
              <a:gd name="connsiteX100" fmla="*/ 8875 w 10035"/>
              <a:gd name="connsiteY100" fmla="*/ 6061 h 10143"/>
              <a:gd name="connsiteX101" fmla="*/ 8979 w 10035"/>
              <a:gd name="connsiteY101" fmla="*/ 6127 h 10143"/>
              <a:gd name="connsiteX102" fmla="*/ 9121 w 10035"/>
              <a:gd name="connsiteY102" fmla="*/ 6175 h 10143"/>
              <a:gd name="connsiteX103" fmla="*/ 9036 w 10035"/>
              <a:gd name="connsiteY103" fmla="*/ 6318 h 10143"/>
              <a:gd name="connsiteX104" fmla="*/ 8932 w 10035"/>
              <a:gd name="connsiteY104" fmla="*/ 6424 h 10143"/>
              <a:gd name="connsiteX105" fmla="*/ 8875 w 10035"/>
              <a:gd name="connsiteY105" fmla="*/ 6436 h 10143"/>
              <a:gd name="connsiteX106" fmla="*/ 8714 w 10035"/>
              <a:gd name="connsiteY106" fmla="*/ 6419 h 10143"/>
              <a:gd name="connsiteX107" fmla="*/ 8481 w 10035"/>
              <a:gd name="connsiteY107" fmla="*/ 6370 h 10143"/>
              <a:gd name="connsiteX108" fmla="*/ 8197 w 10035"/>
              <a:gd name="connsiteY108" fmla="*/ 6305 h 10143"/>
              <a:gd name="connsiteX109" fmla="*/ 7970 w 10035"/>
              <a:gd name="connsiteY109" fmla="*/ 6198 h 10143"/>
              <a:gd name="connsiteX110" fmla="*/ 7800 w 10035"/>
              <a:gd name="connsiteY110" fmla="*/ 6068 h 10143"/>
              <a:gd name="connsiteX111" fmla="*/ 7573 w 10035"/>
              <a:gd name="connsiteY111" fmla="*/ 5925 h 10143"/>
              <a:gd name="connsiteX112" fmla="*/ 7336 w 10035"/>
              <a:gd name="connsiteY112" fmla="*/ 5747 h 10143"/>
              <a:gd name="connsiteX113" fmla="*/ 7176 w 10035"/>
              <a:gd name="connsiteY113" fmla="*/ 5515 h 10143"/>
              <a:gd name="connsiteX114" fmla="*/ 6920 w 10035"/>
              <a:gd name="connsiteY114" fmla="*/ 5325 h 10143"/>
              <a:gd name="connsiteX115" fmla="*/ 6488 w 10035"/>
              <a:gd name="connsiteY115" fmla="*/ 5075 h 10143"/>
              <a:gd name="connsiteX116" fmla="*/ 5558 w 10035"/>
              <a:gd name="connsiteY116" fmla="*/ 5027 h 10143"/>
              <a:gd name="connsiteX117" fmla="*/ 4597 w 10035"/>
              <a:gd name="connsiteY117" fmla="*/ 4974 h 10143"/>
              <a:gd name="connsiteX118" fmla="*/ 3777 w 10035"/>
              <a:gd name="connsiteY118" fmla="*/ 4778 h 10143"/>
              <a:gd name="connsiteX119" fmla="*/ 2636 w 10035"/>
              <a:gd name="connsiteY119" fmla="*/ 4113 h 10143"/>
              <a:gd name="connsiteX120" fmla="*/ 2015 w 10035"/>
              <a:gd name="connsiteY120" fmla="*/ 3351 h 10143"/>
              <a:gd name="connsiteX121" fmla="*/ 1312 w 10035"/>
              <a:gd name="connsiteY121" fmla="*/ 2698 h 10143"/>
              <a:gd name="connsiteX122" fmla="*/ 2961 w 10035"/>
              <a:gd name="connsiteY122" fmla="*/ 4326 h 10143"/>
              <a:gd name="connsiteX123" fmla="*/ 3664 w 10035"/>
              <a:gd name="connsiteY123" fmla="*/ 5057 h 10143"/>
              <a:gd name="connsiteX124" fmla="*/ 3988 w 10035"/>
              <a:gd name="connsiteY124" fmla="*/ 5420 h 10143"/>
              <a:gd name="connsiteX125" fmla="*/ 3828 w 10035"/>
              <a:gd name="connsiteY125" fmla="*/ 6591 h 10143"/>
              <a:gd name="connsiteX126" fmla="*/ 3555 w 10035"/>
              <a:gd name="connsiteY126" fmla="*/ 7749 h 10143"/>
              <a:gd name="connsiteX127" fmla="*/ 3109 w 10035"/>
              <a:gd name="connsiteY127" fmla="*/ 9116 h 10143"/>
              <a:gd name="connsiteX128" fmla="*/ 2788 w 10035"/>
              <a:gd name="connsiteY128" fmla="*/ 10000 h 10143"/>
              <a:gd name="connsiteX129" fmla="*/ 2211 w 10035"/>
              <a:gd name="connsiteY129" fmla="*/ 8363 h 10143"/>
              <a:gd name="connsiteX0" fmla="*/ 2211 w 10035"/>
              <a:gd name="connsiteY0" fmla="*/ 8363 h 10143"/>
              <a:gd name="connsiteX1" fmla="*/ 1681 w 10035"/>
              <a:gd name="connsiteY1" fmla="*/ 7078 h 10143"/>
              <a:gd name="connsiteX2" fmla="*/ 1122 w 10035"/>
              <a:gd name="connsiteY2" fmla="*/ 5551 h 10143"/>
              <a:gd name="connsiteX3" fmla="*/ 946 w 10035"/>
              <a:gd name="connsiteY3" fmla="*/ 4759 h 10143"/>
              <a:gd name="connsiteX4" fmla="*/ 498 w 10035"/>
              <a:gd name="connsiteY4" fmla="*/ 3150 h 10143"/>
              <a:gd name="connsiteX5" fmla="*/ 268 w 10035"/>
              <a:gd name="connsiteY5" fmla="*/ 1931 h 10143"/>
              <a:gd name="connsiteX6" fmla="*/ 35 w 10035"/>
              <a:gd name="connsiteY6" fmla="*/ 927 h 10143"/>
              <a:gd name="connsiteX7" fmla="*/ 14 w 10035"/>
              <a:gd name="connsiteY7" fmla="*/ 515 h 10143"/>
              <a:gd name="connsiteX8" fmla="*/ 85 w 10035"/>
              <a:gd name="connsiteY8" fmla="*/ 47 h 10143"/>
              <a:gd name="connsiteX9" fmla="*/ 344 w 10035"/>
              <a:gd name="connsiteY9" fmla="*/ 0 h 10143"/>
              <a:gd name="connsiteX10" fmla="*/ 855 w 10035"/>
              <a:gd name="connsiteY10" fmla="*/ 0 h 10143"/>
              <a:gd name="connsiteX11" fmla="*/ 1611 w 10035"/>
              <a:gd name="connsiteY11" fmla="*/ 119 h 10143"/>
              <a:gd name="connsiteX12" fmla="*/ 2390 w 10035"/>
              <a:gd name="connsiteY12" fmla="*/ 381 h 10143"/>
              <a:gd name="connsiteX13" fmla="*/ 3093 w 10035"/>
              <a:gd name="connsiteY13" fmla="*/ 659 h 10143"/>
              <a:gd name="connsiteX14" fmla="*/ 3976 w 10035"/>
              <a:gd name="connsiteY14" fmla="*/ 1165 h 10143"/>
              <a:gd name="connsiteX15" fmla="*/ 5029 w 10035"/>
              <a:gd name="connsiteY15" fmla="*/ 2003 h 10143"/>
              <a:gd name="connsiteX16" fmla="*/ 5590 w 10035"/>
              <a:gd name="connsiteY16" fmla="*/ 2437 h 10143"/>
              <a:gd name="connsiteX17" fmla="*/ 6334 w 10035"/>
              <a:gd name="connsiteY17" fmla="*/ 2859 h 10143"/>
              <a:gd name="connsiteX18" fmla="*/ 6684 w 10035"/>
              <a:gd name="connsiteY18" fmla="*/ 3013 h 10143"/>
              <a:gd name="connsiteX19" fmla="*/ 6895 w 10035"/>
              <a:gd name="connsiteY19" fmla="*/ 3084 h 10143"/>
              <a:gd name="connsiteX20" fmla="*/ 7217 w 10035"/>
              <a:gd name="connsiteY20" fmla="*/ 3191 h 10143"/>
              <a:gd name="connsiteX21" fmla="*/ 7450 w 10035"/>
              <a:gd name="connsiteY21" fmla="*/ 3233 h 10143"/>
              <a:gd name="connsiteX22" fmla="*/ 7724 w 10035"/>
              <a:gd name="connsiteY22" fmla="*/ 3191 h 10143"/>
              <a:gd name="connsiteX23" fmla="*/ 8005 w 10035"/>
              <a:gd name="connsiteY23" fmla="*/ 3143 h 10143"/>
              <a:gd name="connsiteX24" fmla="*/ 8326 w 10035"/>
              <a:gd name="connsiteY24" fmla="*/ 3186 h 10143"/>
              <a:gd name="connsiteX25" fmla="*/ 8465 w 10035"/>
              <a:gd name="connsiteY25" fmla="*/ 3299 h 10143"/>
              <a:gd name="connsiteX26" fmla="*/ 8531 w 10035"/>
              <a:gd name="connsiteY26" fmla="*/ 3536 h 10143"/>
              <a:gd name="connsiteX27" fmla="*/ 8342 w 10035"/>
              <a:gd name="connsiteY27" fmla="*/ 3435 h 10143"/>
              <a:gd name="connsiteX28" fmla="*/ 8531 w 10035"/>
              <a:gd name="connsiteY28" fmla="*/ 3536 h 10143"/>
              <a:gd name="connsiteX29" fmla="*/ 8626 w 10035"/>
              <a:gd name="connsiteY29" fmla="*/ 3530 h 10143"/>
              <a:gd name="connsiteX30" fmla="*/ 8780 w 10035"/>
              <a:gd name="connsiteY30" fmla="*/ 3619 h 10143"/>
              <a:gd name="connsiteX31" fmla="*/ 8954 w 10035"/>
              <a:gd name="connsiteY31" fmla="*/ 3708 h 10143"/>
              <a:gd name="connsiteX32" fmla="*/ 9130 w 10035"/>
              <a:gd name="connsiteY32" fmla="*/ 3768 h 10143"/>
              <a:gd name="connsiteX33" fmla="*/ 9411 w 10035"/>
              <a:gd name="connsiteY33" fmla="*/ 3899 h 10143"/>
              <a:gd name="connsiteX34" fmla="*/ 9581 w 10035"/>
              <a:gd name="connsiteY34" fmla="*/ 4023 h 10143"/>
              <a:gd name="connsiteX35" fmla="*/ 9713 w 10035"/>
              <a:gd name="connsiteY35" fmla="*/ 4053 h 10143"/>
              <a:gd name="connsiteX36" fmla="*/ 9780 w 10035"/>
              <a:gd name="connsiteY36" fmla="*/ 4059 h 10143"/>
              <a:gd name="connsiteX37" fmla="*/ 9906 w 10035"/>
              <a:gd name="connsiteY37" fmla="*/ 4095 h 10143"/>
              <a:gd name="connsiteX38" fmla="*/ 9978 w 10035"/>
              <a:gd name="connsiteY38" fmla="*/ 4219 h 10143"/>
              <a:gd name="connsiteX39" fmla="*/ 10003 w 10035"/>
              <a:gd name="connsiteY39" fmla="*/ 4380 h 10143"/>
              <a:gd name="connsiteX40" fmla="*/ 10035 w 10035"/>
              <a:gd name="connsiteY40" fmla="*/ 4630 h 10143"/>
              <a:gd name="connsiteX41" fmla="*/ 9950 w 10035"/>
              <a:gd name="connsiteY41" fmla="*/ 4820 h 10143"/>
              <a:gd name="connsiteX42" fmla="*/ 9852 w 10035"/>
              <a:gd name="connsiteY42" fmla="*/ 4903 h 10143"/>
              <a:gd name="connsiteX43" fmla="*/ 9698 w 10035"/>
              <a:gd name="connsiteY43" fmla="*/ 4903 h 10143"/>
              <a:gd name="connsiteX44" fmla="*/ 9534 w 10035"/>
              <a:gd name="connsiteY44" fmla="*/ 4909 h 10143"/>
              <a:gd name="connsiteX45" fmla="*/ 9338 w 10035"/>
              <a:gd name="connsiteY45" fmla="*/ 4844 h 10143"/>
              <a:gd name="connsiteX46" fmla="*/ 9282 w 10035"/>
              <a:gd name="connsiteY46" fmla="*/ 4849 h 10143"/>
              <a:gd name="connsiteX47" fmla="*/ 9250 w 10035"/>
              <a:gd name="connsiteY47" fmla="*/ 4635 h 10143"/>
              <a:gd name="connsiteX48" fmla="*/ 9263 w 10035"/>
              <a:gd name="connsiteY48" fmla="*/ 4499 h 10143"/>
              <a:gd name="connsiteX49" fmla="*/ 9269 w 10035"/>
              <a:gd name="connsiteY49" fmla="*/ 4641 h 10143"/>
              <a:gd name="connsiteX50" fmla="*/ 9288 w 10035"/>
              <a:gd name="connsiteY50" fmla="*/ 4790 h 10143"/>
              <a:gd name="connsiteX51" fmla="*/ 9316 w 10035"/>
              <a:gd name="connsiteY51" fmla="*/ 4861 h 10143"/>
              <a:gd name="connsiteX52" fmla="*/ 9234 w 10035"/>
              <a:gd name="connsiteY52" fmla="*/ 5009 h 10143"/>
              <a:gd name="connsiteX53" fmla="*/ 9218 w 10035"/>
              <a:gd name="connsiteY53" fmla="*/ 5147 h 10143"/>
              <a:gd name="connsiteX54" fmla="*/ 9237 w 10035"/>
              <a:gd name="connsiteY54" fmla="*/ 4974 h 10143"/>
              <a:gd name="connsiteX55" fmla="*/ 9304 w 10035"/>
              <a:gd name="connsiteY55" fmla="*/ 4831 h 10143"/>
              <a:gd name="connsiteX56" fmla="*/ 9389 w 10035"/>
              <a:gd name="connsiteY56" fmla="*/ 4885 h 10143"/>
              <a:gd name="connsiteX57" fmla="*/ 9468 w 10035"/>
              <a:gd name="connsiteY57" fmla="*/ 4986 h 10143"/>
              <a:gd name="connsiteX58" fmla="*/ 9556 w 10035"/>
              <a:gd name="connsiteY58" fmla="*/ 5027 h 10143"/>
              <a:gd name="connsiteX59" fmla="*/ 9676 w 10035"/>
              <a:gd name="connsiteY59" fmla="*/ 5045 h 10143"/>
              <a:gd name="connsiteX60" fmla="*/ 9729 w 10035"/>
              <a:gd name="connsiteY60" fmla="*/ 5088 h 10143"/>
              <a:gd name="connsiteX61" fmla="*/ 9773 w 10035"/>
              <a:gd name="connsiteY61" fmla="*/ 5111 h 10143"/>
              <a:gd name="connsiteX62" fmla="*/ 9874 w 10035"/>
              <a:gd name="connsiteY62" fmla="*/ 5153 h 10143"/>
              <a:gd name="connsiteX63" fmla="*/ 9918 w 10035"/>
              <a:gd name="connsiteY63" fmla="*/ 5235 h 10143"/>
              <a:gd name="connsiteX64" fmla="*/ 9953 w 10035"/>
              <a:gd name="connsiteY64" fmla="*/ 5289 h 10143"/>
              <a:gd name="connsiteX65" fmla="*/ 9962 w 10035"/>
              <a:gd name="connsiteY65" fmla="*/ 5396 h 10143"/>
              <a:gd name="connsiteX66" fmla="*/ 9922 w 10035"/>
              <a:gd name="connsiteY66" fmla="*/ 5616 h 10143"/>
              <a:gd name="connsiteX67" fmla="*/ 9833 w 10035"/>
              <a:gd name="connsiteY67" fmla="*/ 5801 h 10143"/>
              <a:gd name="connsiteX68" fmla="*/ 9732 w 10035"/>
              <a:gd name="connsiteY68" fmla="*/ 5866 h 10143"/>
              <a:gd name="connsiteX69" fmla="*/ 9609 w 10035"/>
              <a:gd name="connsiteY69" fmla="*/ 5824 h 10143"/>
              <a:gd name="connsiteX70" fmla="*/ 9386 w 10035"/>
              <a:gd name="connsiteY70" fmla="*/ 5675 h 10143"/>
              <a:gd name="connsiteX71" fmla="*/ 9244 w 10035"/>
              <a:gd name="connsiteY71" fmla="*/ 5628 h 10143"/>
              <a:gd name="connsiteX72" fmla="*/ 9193 w 10035"/>
              <a:gd name="connsiteY72" fmla="*/ 5580 h 10143"/>
              <a:gd name="connsiteX73" fmla="*/ 9259 w 10035"/>
              <a:gd name="connsiteY73" fmla="*/ 5467 h 10143"/>
              <a:gd name="connsiteX74" fmla="*/ 9177 w 10035"/>
              <a:gd name="connsiteY74" fmla="*/ 5580 h 10143"/>
              <a:gd name="connsiteX75" fmla="*/ 9070 w 10035"/>
              <a:gd name="connsiteY75" fmla="*/ 5747 h 10143"/>
              <a:gd name="connsiteX76" fmla="*/ 9196 w 10035"/>
              <a:gd name="connsiteY76" fmla="*/ 5544 h 10143"/>
              <a:gd name="connsiteX77" fmla="*/ 9316 w 10035"/>
              <a:gd name="connsiteY77" fmla="*/ 5652 h 10143"/>
              <a:gd name="connsiteX78" fmla="*/ 9509 w 10035"/>
              <a:gd name="connsiteY78" fmla="*/ 5753 h 10143"/>
              <a:gd name="connsiteX79" fmla="*/ 9631 w 10035"/>
              <a:gd name="connsiteY79" fmla="*/ 5801 h 10143"/>
              <a:gd name="connsiteX80" fmla="*/ 9685 w 10035"/>
              <a:gd name="connsiteY80" fmla="*/ 5818 h 10143"/>
              <a:gd name="connsiteX81" fmla="*/ 9742 w 10035"/>
              <a:gd name="connsiteY81" fmla="*/ 6056 h 10143"/>
              <a:gd name="connsiteX82" fmla="*/ 9713 w 10035"/>
              <a:gd name="connsiteY82" fmla="*/ 6275 h 10143"/>
              <a:gd name="connsiteX83" fmla="*/ 9581 w 10035"/>
              <a:gd name="connsiteY83" fmla="*/ 6335 h 10143"/>
              <a:gd name="connsiteX84" fmla="*/ 9471 w 10035"/>
              <a:gd name="connsiteY84" fmla="*/ 6329 h 10143"/>
              <a:gd name="connsiteX85" fmla="*/ 9345 w 10035"/>
              <a:gd name="connsiteY85" fmla="*/ 6329 h 10143"/>
              <a:gd name="connsiteX86" fmla="*/ 9222 w 10035"/>
              <a:gd name="connsiteY86" fmla="*/ 6282 h 10143"/>
              <a:gd name="connsiteX87" fmla="*/ 9121 w 10035"/>
              <a:gd name="connsiteY87" fmla="*/ 6175 h 10143"/>
              <a:gd name="connsiteX88" fmla="*/ 9014 w 10035"/>
              <a:gd name="connsiteY88" fmla="*/ 6139 h 10143"/>
              <a:gd name="connsiteX89" fmla="*/ 8941 w 10035"/>
              <a:gd name="connsiteY89" fmla="*/ 6151 h 10143"/>
              <a:gd name="connsiteX90" fmla="*/ 8859 w 10035"/>
              <a:gd name="connsiteY90" fmla="*/ 6056 h 10143"/>
              <a:gd name="connsiteX91" fmla="*/ 8979 w 10035"/>
              <a:gd name="connsiteY91" fmla="*/ 5919 h 10143"/>
              <a:gd name="connsiteX92" fmla="*/ 8837 w 10035"/>
              <a:gd name="connsiteY92" fmla="*/ 6079 h 10143"/>
              <a:gd name="connsiteX93" fmla="*/ 8783 w 10035"/>
              <a:gd name="connsiteY93" fmla="*/ 6061 h 10143"/>
              <a:gd name="connsiteX94" fmla="*/ 8714 w 10035"/>
              <a:gd name="connsiteY94" fmla="*/ 6210 h 10143"/>
              <a:gd name="connsiteX95" fmla="*/ 8623 w 10035"/>
              <a:gd name="connsiteY95" fmla="*/ 6246 h 10143"/>
              <a:gd name="connsiteX96" fmla="*/ 8487 w 10035"/>
              <a:gd name="connsiteY96" fmla="*/ 6305 h 10143"/>
              <a:gd name="connsiteX97" fmla="*/ 8676 w 10035"/>
              <a:gd name="connsiteY97" fmla="*/ 6228 h 10143"/>
              <a:gd name="connsiteX98" fmla="*/ 8758 w 10035"/>
              <a:gd name="connsiteY98" fmla="*/ 6151 h 10143"/>
              <a:gd name="connsiteX99" fmla="*/ 8802 w 10035"/>
              <a:gd name="connsiteY99" fmla="*/ 6068 h 10143"/>
              <a:gd name="connsiteX100" fmla="*/ 8875 w 10035"/>
              <a:gd name="connsiteY100" fmla="*/ 6061 h 10143"/>
              <a:gd name="connsiteX101" fmla="*/ 8979 w 10035"/>
              <a:gd name="connsiteY101" fmla="*/ 6127 h 10143"/>
              <a:gd name="connsiteX102" fmla="*/ 9121 w 10035"/>
              <a:gd name="connsiteY102" fmla="*/ 6175 h 10143"/>
              <a:gd name="connsiteX103" fmla="*/ 9036 w 10035"/>
              <a:gd name="connsiteY103" fmla="*/ 6318 h 10143"/>
              <a:gd name="connsiteX104" fmla="*/ 8932 w 10035"/>
              <a:gd name="connsiteY104" fmla="*/ 6424 h 10143"/>
              <a:gd name="connsiteX105" fmla="*/ 8875 w 10035"/>
              <a:gd name="connsiteY105" fmla="*/ 6436 h 10143"/>
              <a:gd name="connsiteX106" fmla="*/ 8714 w 10035"/>
              <a:gd name="connsiteY106" fmla="*/ 6419 h 10143"/>
              <a:gd name="connsiteX107" fmla="*/ 8481 w 10035"/>
              <a:gd name="connsiteY107" fmla="*/ 6370 h 10143"/>
              <a:gd name="connsiteX108" fmla="*/ 8197 w 10035"/>
              <a:gd name="connsiteY108" fmla="*/ 6305 h 10143"/>
              <a:gd name="connsiteX109" fmla="*/ 7970 w 10035"/>
              <a:gd name="connsiteY109" fmla="*/ 6198 h 10143"/>
              <a:gd name="connsiteX110" fmla="*/ 7800 w 10035"/>
              <a:gd name="connsiteY110" fmla="*/ 6068 h 10143"/>
              <a:gd name="connsiteX111" fmla="*/ 7573 w 10035"/>
              <a:gd name="connsiteY111" fmla="*/ 5925 h 10143"/>
              <a:gd name="connsiteX112" fmla="*/ 7336 w 10035"/>
              <a:gd name="connsiteY112" fmla="*/ 5747 h 10143"/>
              <a:gd name="connsiteX113" fmla="*/ 7176 w 10035"/>
              <a:gd name="connsiteY113" fmla="*/ 5515 h 10143"/>
              <a:gd name="connsiteX114" fmla="*/ 6920 w 10035"/>
              <a:gd name="connsiteY114" fmla="*/ 5325 h 10143"/>
              <a:gd name="connsiteX115" fmla="*/ 6488 w 10035"/>
              <a:gd name="connsiteY115" fmla="*/ 5075 h 10143"/>
              <a:gd name="connsiteX116" fmla="*/ 5558 w 10035"/>
              <a:gd name="connsiteY116" fmla="*/ 5027 h 10143"/>
              <a:gd name="connsiteX117" fmla="*/ 4597 w 10035"/>
              <a:gd name="connsiteY117" fmla="*/ 4974 h 10143"/>
              <a:gd name="connsiteX118" fmla="*/ 3777 w 10035"/>
              <a:gd name="connsiteY118" fmla="*/ 4778 h 10143"/>
              <a:gd name="connsiteX119" fmla="*/ 2636 w 10035"/>
              <a:gd name="connsiteY119" fmla="*/ 4113 h 10143"/>
              <a:gd name="connsiteX120" fmla="*/ 2015 w 10035"/>
              <a:gd name="connsiteY120" fmla="*/ 3351 h 10143"/>
              <a:gd name="connsiteX121" fmla="*/ 1312 w 10035"/>
              <a:gd name="connsiteY121" fmla="*/ 2698 h 10143"/>
              <a:gd name="connsiteX122" fmla="*/ 2961 w 10035"/>
              <a:gd name="connsiteY122" fmla="*/ 4326 h 10143"/>
              <a:gd name="connsiteX123" fmla="*/ 3664 w 10035"/>
              <a:gd name="connsiteY123" fmla="*/ 5057 h 10143"/>
              <a:gd name="connsiteX124" fmla="*/ 3988 w 10035"/>
              <a:gd name="connsiteY124" fmla="*/ 5420 h 10143"/>
              <a:gd name="connsiteX125" fmla="*/ 3828 w 10035"/>
              <a:gd name="connsiteY125" fmla="*/ 6591 h 10143"/>
              <a:gd name="connsiteX126" fmla="*/ 3555 w 10035"/>
              <a:gd name="connsiteY126" fmla="*/ 7749 h 10143"/>
              <a:gd name="connsiteX127" fmla="*/ 3109 w 10035"/>
              <a:gd name="connsiteY127" fmla="*/ 9116 h 10143"/>
              <a:gd name="connsiteX128" fmla="*/ 2788 w 10035"/>
              <a:gd name="connsiteY128" fmla="*/ 10000 h 10143"/>
              <a:gd name="connsiteX129" fmla="*/ 2211 w 10035"/>
              <a:gd name="connsiteY129" fmla="*/ 8363 h 10143"/>
              <a:gd name="connsiteX0" fmla="*/ 2211 w 10035"/>
              <a:gd name="connsiteY0" fmla="*/ 8363 h 10143"/>
              <a:gd name="connsiteX1" fmla="*/ 1681 w 10035"/>
              <a:gd name="connsiteY1" fmla="*/ 7078 h 10143"/>
              <a:gd name="connsiteX2" fmla="*/ 1122 w 10035"/>
              <a:gd name="connsiteY2" fmla="*/ 5551 h 10143"/>
              <a:gd name="connsiteX3" fmla="*/ 900 w 10035"/>
              <a:gd name="connsiteY3" fmla="*/ 4768 h 10143"/>
              <a:gd name="connsiteX4" fmla="*/ 498 w 10035"/>
              <a:gd name="connsiteY4" fmla="*/ 3150 h 10143"/>
              <a:gd name="connsiteX5" fmla="*/ 268 w 10035"/>
              <a:gd name="connsiteY5" fmla="*/ 1931 h 10143"/>
              <a:gd name="connsiteX6" fmla="*/ 35 w 10035"/>
              <a:gd name="connsiteY6" fmla="*/ 927 h 10143"/>
              <a:gd name="connsiteX7" fmla="*/ 14 w 10035"/>
              <a:gd name="connsiteY7" fmla="*/ 515 h 10143"/>
              <a:gd name="connsiteX8" fmla="*/ 85 w 10035"/>
              <a:gd name="connsiteY8" fmla="*/ 47 h 10143"/>
              <a:gd name="connsiteX9" fmla="*/ 344 w 10035"/>
              <a:gd name="connsiteY9" fmla="*/ 0 h 10143"/>
              <a:gd name="connsiteX10" fmla="*/ 855 w 10035"/>
              <a:gd name="connsiteY10" fmla="*/ 0 h 10143"/>
              <a:gd name="connsiteX11" fmla="*/ 1611 w 10035"/>
              <a:gd name="connsiteY11" fmla="*/ 119 h 10143"/>
              <a:gd name="connsiteX12" fmla="*/ 2390 w 10035"/>
              <a:gd name="connsiteY12" fmla="*/ 381 h 10143"/>
              <a:gd name="connsiteX13" fmla="*/ 3093 w 10035"/>
              <a:gd name="connsiteY13" fmla="*/ 659 h 10143"/>
              <a:gd name="connsiteX14" fmla="*/ 3976 w 10035"/>
              <a:gd name="connsiteY14" fmla="*/ 1165 h 10143"/>
              <a:gd name="connsiteX15" fmla="*/ 5029 w 10035"/>
              <a:gd name="connsiteY15" fmla="*/ 2003 h 10143"/>
              <a:gd name="connsiteX16" fmla="*/ 5590 w 10035"/>
              <a:gd name="connsiteY16" fmla="*/ 2437 h 10143"/>
              <a:gd name="connsiteX17" fmla="*/ 6334 w 10035"/>
              <a:gd name="connsiteY17" fmla="*/ 2859 h 10143"/>
              <a:gd name="connsiteX18" fmla="*/ 6684 w 10035"/>
              <a:gd name="connsiteY18" fmla="*/ 3013 h 10143"/>
              <a:gd name="connsiteX19" fmla="*/ 6895 w 10035"/>
              <a:gd name="connsiteY19" fmla="*/ 3084 h 10143"/>
              <a:gd name="connsiteX20" fmla="*/ 7217 w 10035"/>
              <a:gd name="connsiteY20" fmla="*/ 3191 h 10143"/>
              <a:gd name="connsiteX21" fmla="*/ 7450 w 10035"/>
              <a:gd name="connsiteY21" fmla="*/ 3233 h 10143"/>
              <a:gd name="connsiteX22" fmla="*/ 7724 w 10035"/>
              <a:gd name="connsiteY22" fmla="*/ 3191 h 10143"/>
              <a:gd name="connsiteX23" fmla="*/ 8005 w 10035"/>
              <a:gd name="connsiteY23" fmla="*/ 3143 h 10143"/>
              <a:gd name="connsiteX24" fmla="*/ 8326 w 10035"/>
              <a:gd name="connsiteY24" fmla="*/ 3186 h 10143"/>
              <a:gd name="connsiteX25" fmla="*/ 8465 w 10035"/>
              <a:gd name="connsiteY25" fmla="*/ 3299 h 10143"/>
              <a:gd name="connsiteX26" fmla="*/ 8531 w 10035"/>
              <a:gd name="connsiteY26" fmla="*/ 3536 h 10143"/>
              <a:gd name="connsiteX27" fmla="*/ 8342 w 10035"/>
              <a:gd name="connsiteY27" fmla="*/ 3435 h 10143"/>
              <a:gd name="connsiteX28" fmla="*/ 8531 w 10035"/>
              <a:gd name="connsiteY28" fmla="*/ 3536 h 10143"/>
              <a:gd name="connsiteX29" fmla="*/ 8626 w 10035"/>
              <a:gd name="connsiteY29" fmla="*/ 3530 h 10143"/>
              <a:gd name="connsiteX30" fmla="*/ 8780 w 10035"/>
              <a:gd name="connsiteY30" fmla="*/ 3619 h 10143"/>
              <a:gd name="connsiteX31" fmla="*/ 8954 w 10035"/>
              <a:gd name="connsiteY31" fmla="*/ 3708 h 10143"/>
              <a:gd name="connsiteX32" fmla="*/ 9130 w 10035"/>
              <a:gd name="connsiteY32" fmla="*/ 3768 h 10143"/>
              <a:gd name="connsiteX33" fmla="*/ 9411 w 10035"/>
              <a:gd name="connsiteY33" fmla="*/ 3899 h 10143"/>
              <a:gd name="connsiteX34" fmla="*/ 9581 w 10035"/>
              <a:gd name="connsiteY34" fmla="*/ 4023 h 10143"/>
              <a:gd name="connsiteX35" fmla="*/ 9713 w 10035"/>
              <a:gd name="connsiteY35" fmla="*/ 4053 h 10143"/>
              <a:gd name="connsiteX36" fmla="*/ 9780 w 10035"/>
              <a:gd name="connsiteY36" fmla="*/ 4059 h 10143"/>
              <a:gd name="connsiteX37" fmla="*/ 9906 w 10035"/>
              <a:gd name="connsiteY37" fmla="*/ 4095 h 10143"/>
              <a:gd name="connsiteX38" fmla="*/ 9978 w 10035"/>
              <a:gd name="connsiteY38" fmla="*/ 4219 h 10143"/>
              <a:gd name="connsiteX39" fmla="*/ 10003 w 10035"/>
              <a:gd name="connsiteY39" fmla="*/ 4380 h 10143"/>
              <a:gd name="connsiteX40" fmla="*/ 10035 w 10035"/>
              <a:gd name="connsiteY40" fmla="*/ 4630 h 10143"/>
              <a:gd name="connsiteX41" fmla="*/ 9950 w 10035"/>
              <a:gd name="connsiteY41" fmla="*/ 4820 h 10143"/>
              <a:gd name="connsiteX42" fmla="*/ 9852 w 10035"/>
              <a:gd name="connsiteY42" fmla="*/ 4903 h 10143"/>
              <a:gd name="connsiteX43" fmla="*/ 9698 w 10035"/>
              <a:gd name="connsiteY43" fmla="*/ 4903 h 10143"/>
              <a:gd name="connsiteX44" fmla="*/ 9534 w 10035"/>
              <a:gd name="connsiteY44" fmla="*/ 4909 h 10143"/>
              <a:gd name="connsiteX45" fmla="*/ 9338 w 10035"/>
              <a:gd name="connsiteY45" fmla="*/ 4844 h 10143"/>
              <a:gd name="connsiteX46" fmla="*/ 9282 w 10035"/>
              <a:gd name="connsiteY46" fmla="*/ 4849 h 10143"/>
              <a:gd name="connsiteX47" fmla="*/ 9250 w 10035"/>
              <a:gd name="connsiteY47" fmla="*/ 4635 h 10143"/>
              <a:gd name="connsiteX48" fmla="*/ 9263 w 10035"/>
              <a:gd name="connsiteY48" fmla="*/ 4499 h 10143"/>
              <a:gd name="connsiteX49" fmla="*/ 9269 w 10035"/>
              <a:gd name="connsiteY49" fmla="*/ 4641 h 10143"/>
              <a:gd name="connsiteX50" fmla="*/ 9288 w 10035"/>
              <a:gd name="connsiteY50" fmla="*/ 4790 h 10143"/>
              <a:gd name="connsiteX51" fmla="*/ 9316 w 10035"/>
              <a:gd name="connsiteY51" fmla="*/ 4861 h 10143"/>
              <a:gd name="connsiteX52" fmla="*/ 9234 w 10035"/>
              <a:gd name="connsiteY52" fmla="*/ 5009 h 10143"/>
              <a:gd name="connsiteX53" fmla="*/ 9218 w 10035"/>
              <a:gd name="connsiteY53" fmla="*/ 5147 h 10143"/>
              <a:gd name="connsiteX54" fmla="*/ 9237 w 10035"/>
              <a:gd name="connsiteY54" fmla="*/ 4974 h 10143"/>
              <a:gd name="connsiteX55" fmla="*/ 9304 w 10035"/>
              <a:gd name="connsiteY55" fmla="*/ 4831 h 10143"/>
              <a:gd name="connsiteX56" fmla="*/ 9389 w 10035"/>
              <a:gd name="connsiteY56" fmla="*/ 4885 h 10143"/>
              <a:gd name="connsiteX57" fmla="*/ 9468 w 10035"/>
              <a:gd name="connsiteY57" fmla="*/ 4986 h 10143"/>
              <a:gd name="connsiteX58" fmla="*/ 9556 w 10035"/>
              <a:gd name="connsiteY58" fmla="*/ 5027 h 10143"/>
              <a:gd name="connsiteX59" fmla="*/ 9676 w 10035"/>
              <a:gd name="connsiteY59" fmla="*/ 5045 h 10143"/>
              <a:gd name="connsiteX60" fmla="*/ 9729 w 10035"/>
              <a:gd name="connsiteY60" fmla="*/ 5088 h 10143"/>
              <a:gd name="connsiteX61" fmla="*/ 9773 w 10035"/>
              <a:gd name="connsiteY61" fmla="*/ 5111 h 10143"/>
              <a:gd name="connsiteX62" fmla="*/ 9874 w 10035"/>
              <a:gd name="connsiteY62" fmla="*/ 5153 h 10143"/>
              <a:gd name="connsiteX63" fmla="*/ 9918 w 10035"/>
              <a:gd name="connsiteY63" fmla="*/ 5235 h 10143"/>
              <a:gd name="connsiteX64" fmla="*/ 9953 w 10035"/>
              <a:gd name="connsiteY64" fmla="*/ 5289 h 10143"/>
              <a:gd name="connsiteX65" fmla="*/ 9962 w 10035"/>
              <a:gd name="connsiteY65" fmla="*/ 5396 h 10143"/>
              <a:gd name="connsiteX66" fmla="*/ 9922 w 10035"/>
              <a:gd name="connsiteY66" fmla="*/ 5616 h 10143"/>
              <a:gd name="connsiteX67" fmla="*/ 9833 w 10035"/>
              <a:gd name="connsiteY67" fmla="*/ 5801 h 10143"/>
              <a:gd name="connsiteX68" fmla="*/ 9732 w 10035"/>
              <a:gd name="connsiteY68" fmla="*/ 5866 h 10143"/>
              <a:gd name="connsiteX69" fmla="*/ 9609 w 10035"/>
              <a:gd name="connsiteY69" fmla="*/ 5824 h 10143"/>
              <a:gd name="connsiteX70" fmla="*/ 9386 w 10035"/>
              <a:gd name="connsiteY70" fmla="*/ 5675 h 10143"/>
              <a:gd name="connsiteX71" fmla="*/ 9244 w 10035"/>
              <a:gd name="connsiteY71" fmla="*/ 5628 h 10143"/>
              <a:gd name="connsiteX72" fmla="*/ 9193 w 10035"/>
              <a:gd name="connsiteY72" fmla="*/ 5580 h 10143"/>
              <a:gd name="connsiteX73" fmla="*/ 9259 w 10035"/>
              <a:gd name="connsiteY73" fmla="*/ 5467 h 10143"/>
              <a:gd name="connsiteX74" fmla="*/ 9177 w 10035"/>
              <a:gd name="connsiteY74" fmla="*/ 5580 h 10143"/>
              <a:gd name="connsiteX75" fmla="*/ 9070 w 10035"/>
              <a:gd name="connsiteY75" fmla="*/ 5747 h 10143"/>
              <a:gd name="connsiteX76" fmla="*/ 9196 w 10035"/>
              <a:gd name="connsiteY76" fmla="*/ 5544 h 10143"/>
              <a:gd name="connsiteX77" fmla="*/ 9316 w 10035"/>
              <a:gd name="connsiteY77" fmla="*/ 5652 h 10143"/>
              <a:gd name="connsiteX78" fmla="*/ 9509 w 10035"/>
              <a:gd name="connsiteY78" fmla="*/ 5753 h 10143"/>
              <a:gd name="connsiteX79" fmla="*/ 9631 w 10035"/>
              <a:gd name="connsiteY79" fmla="*/ 5801 h 10143"/>
              <a:gd name="connsiteX80" fmla="*/ 9685 w 10035"/>
              <a:gd name="connsiteY80" fmla="*/ 5818 h 10143"/>
              <a:gd name="connsiteX81" fmla="*/ 9742 w 10035"/>
              <a:gd name="connsiteY81" fmla="*/ 6056 h 10143"/>
              <a:gd name="connsiteX82" fmla="*/ 9713 w 10035"/>
              <a:gd name="connsiteY82" fmla="*/ 6275 h 10143"/>
              <a:gd name="connsiteX83" fmla="*/ 9581 w 10035"/>
              <a:gd name="connsiteY83" fmla="*/ 6335 h 10143"/>
              <a:gd name="connsiteX84" fmla="*/ 9471 w 10035"/>
              <a:gd name="connsiteY84" fmla="*/ 6329 h 10143"/>
              <a:gd name="connsiteX85" fmla="*/ 9345 w 10035"/>
              <a:gd name="connsiteY85" fmla="*/ 6329 h 10143"/>
              <a:gd name="connsiteX86" fmla="*/ 9222 w 10035"/>
              <a:gd name="connsiteY86" fmla="*/ 6282 h 10143"/>
              <a:gd name="connsiteX87" fmla="*/ 9121 w 10035"/>
              <a:gd name="connsiteY87" fmla="*/ 6175 h 10143"/>
              <a:gd name="connsiteX88" fmla="*/ 9014 w 10035"/>
              <a:gd name="connsiteY88" fmla="*/ 6139 h 10143"/>
              <a:gd name="connsiteX89" fmla="*/ 8941 w 10035"/>
              <a:gd name="connsiteY89" fmla="*/ 6151 h 10143"/>
              <a:gd name="connsiteX90" fmla="*/ 8859 w 10035"/>
              <a:gd name="connsiteY90" fmla="*/ 6056 h 10143"/>
              <a:gd name="connsiteX91" fmla="*/ 8979 w 10035"/>
              <a:gd name="connsiteY91" fmla="*/ 5919 h 10143"/>
              <a:gd name="connsiteX92" fmla="*/ 8837 w 10035"/>
              <a:gd name="connsiteY92" fmla="*/ 6079 h 10143"/>
              <a:gd name="connsiteX93" fmla="*/ 8783 w 10035"/>
              <a:gd name="connsiteY93" fmla="*/ 6061 h 10143"/>
              <a:gd name="connsiteX94" fmla="*/ 8714 w 10035"/>
              <a:gd name="connsiteY94" fmla="*/ 6210 h 10143"/>
              <a:gd name="connsiteX95" fmla="*/ 8623 w 10035"/>
              <a:gd name="connsiteY95" fmla="*/ 6246 h 10143"/>
              <a:gd name="connsiteX96" fmla="*/ 8487 w 10035"/>
              <a:gd name="connsiteY96" fmla="*/ 6305 h 10143"/>
              <a:gd name="connsiteX97" fmla="*/ 8676 w 10035"/>
              <a:gd name="connsiteY97" fmla="*/ 6228 h 10143"/>
              <a:gd name="connsiteX98" fmla="*/ 8758 w 10035"/>
              <a:gd name="connsiteY98" fmla="*/ 6151 h 10143"/>
              <a:gd name="connsiteX99" fmla="*/ 8802 w 10035"/>
              <a:gd name="connsiteY99" fmla="*/ 6068 h 10143"/>
              <a:gd name="connsiteX100" fmla="*/ 8875 w 10035"/>
              <a:gd name="connsiteY100" fmla="*/ 6061 h 10143"/>
              <a:gd name="connsiteX101" fmla="*/ 8979 w 10035"/>
              <a:gd name="connsiteY101" fmla="*/ 6127 h 10143"/>
              <a:gd name="connsiteX102" fmla="*/ 9121 w 10035"/>
              <a:gd name="connsiteY102" fmla="*/ 6175 h 10143"/>
              <a:gd name="connsiteX103" fmla="*/ 9036 w 10035"/>
              <a:gd name="connsiteY103" fmla="*/ 6318 h 10143"/>
              <a:gd name="connsiteX104" fmla="*/ 8932 w 10035"/>
              <a:gd name="connsiteY104" fmla="*/ 6424 h 10143"/>
              <a:gd name="connsiteX105" fmla="*/ 8875 w 10035"/>
              <a:gd name="connsiteY105" fmla="*/ 6436 h 10143"/>
              <a:gd name="connsiteX106" fmla="*/ 8714 w 10035"/>
              <a:gd name="connsiteY106" fmla="*/ 6419 h 10143"/>
              <a:gd name="connsiteX107" fmla="*/ 8481 w 10035"/>
              <a:gd name="connsiteY107" fmla="*/ 6370 h 10143"/>
              <a:gd name="connsiteX108" fmla="*/ 8197 w 10035"/>
              <a:gd name="connsiteY108" fmla="*/ 6305 h 10143"/>
              <a:gd name="connsiteX109" fmla="*/ 7970 w 10035"/>
              <a:gd name="connsiteY109" fmla="*/ 6198 h 10143"/>
              <a:gd name="connsiteX110" fmla="*/ 7800 w 10035"/>
              <a:gd name="connsiteY110" fmla="*/ 6068 h 10143"/>
              <a:gd name="connsiteX111" fmla="*/ 7573 w 10035"/>
              <a:gd name="connsiteY111" fmla="*/ 5925 h 10143"/>
              <a:gd name="connsiteX112" fmla="*/ 7336 w 10035"/>
              <a:gd name="connsiteY112" fmla="*/ 5747 h 10143"/>
              <a:gd name="connsiteX113" fmla="*/ 7176 w 10035"/>
              <a:gd name="connsiteY113" fmla="*/ 5515 h 10143"/>
              <a:gd name="connsiteX114" fmla="*/ 6920 w 10035"/>
              <a:gd name="connsiteY114" fmla="*/ 5325 h 10143"/>
              <a:gd name="connsiteX115" fmla="*/ 6488 w 10035"/>
              <a:gd name="connsiteY115" fmla="*/ 5075 h 10143"/>
              <a:gd name="connsiteX116" fmla="*/ 5558 w 10035"/>
              <a:gd name="connsiteY116" fmla="*/ 5027 h 10143"/>
              <a:gd name="connsiteX117" fmla="*/ 4597 w 10035"/>
              <a:gd name="connsiteY117" fmla="*/ 4974 h 10143"/>
              <a:gd name="connsiteX118" fmla="*/ 3777 w 10035"/>
              <a:gd name="connsiteY118" fmla="*/ 4778 h 10143"/>
              <a:gd name="connsiteX119" fmla="*/ 2636 w 10035"/>
              <a:gd name="connsiteY119" fmla="*/ 4113 h 10143"/>
              <a:gd name="connsiteX120" fmla="*/ 2015 w 10035"/>
              <a:gd name="connsiteY120" fmla="*/ 3351 h 10143"/>
              <a:gd name="connsiteX121" fmla="*/ 1312 w 10035"/>
              <a:gd name="connsiteY121" fmla="*/ 2698 h 10143"/>
              <a:gd name="connsiteX122" fmla="*/ 2961 w 10035"/>
              <a:gd name="connsiteY122" fmla="*/ 4326 h 10143"/>
              <a:gd name="connsiteX123" fmla="*/ 3664 w 10035"/>
              <a:gd name="connsiteY123" fmla="*/ 5057 h 10143"/>
              <a:gd name="connsiteX124" fmla="*/ 3988 w 10035"/>
              <a:gd name="connsiteY124" fmla="*/ 5420 h 10143"/>
              <a:gd name="connsiteX125" fmla="*/ 3828 w 10035"/>
              <a:gd name="connsiteY125" fmla="*/ 6591 h 10143"/>
              <a:gd name="connsiteX126" fmla="*/ 3555 w 10035"/>
              <a:gd name="connsiteY126" fmla="*/ 7749 h 10143"/>
              <a:gd name="connsiteX127" fmla="*/ 3109 w 10035"/>
              <a:gd name="connsiteY127" fmla="*/ 9116 h 10143"/>
              <a:gd name="connsiteX128" fmla="*/ 2788 w 10035"/>
              <a:gd name="connsiteY128" fmla="*/ 10000 h 10143"/>
              <a:gd name="connsiteX129" fmla="*/ 2211 w 10035"/>
              <a:gd name="connsiteY129" fmla="*/ 8363 h 10143"/>
              <a:gd name="connsiteX0" fmla="*/ 2211 w 10035"/>
              <a:gd name="connsiteY0" fmla="*/ 8363 h 10143"/>
              <a:gd name="connsiteX1" fmla="*/ 1681 w 10035"/>
              <a:gd name="connsiteY1" fmla="*/ 7078 h 10143"/>
              <a:gd name="connsiteX2" fmla="*/ 1122 w 10035"/>
              <a:gd name="connsiteY2" fmla="*/ 5551 h 10143"/>
              <a:gd name="connsiteX3" fmla="*/ 900 w 10035"/>
              <a:gd name="connsiteY3" fmla="*/ 4768 h 10143"/>
              <a:gd name="connsiteX4" fmla="*/ 498 w 10035"/>
              <a:gd name="connsiteY4" fmla="*/ 3150 h 10143"/>
              <a:gd name="connsiteX5" fmla="*/ 268 w 10035"/>
              <a:gd name="connsiteY5" fmla="*/ 1931 h 10143"/>
              <a:gd name="connsiteX6" fmla="*/ 35 w 10035"/>
              <a:gd name="connsiteY6" fmla="*/ 927 h 10143"/>
              <a:gd name="connsiteX7" fmla="*/ 14 w 10035"/>
              <a:gd name="connsiteY7" fmla="*/ 515 h 10143"/>
              <a:gd name="connsiteX8" fmla="*/ 85 w 10035"/>
              <a:gd name="connsiteY8" fmla="*/ 47 h 10143"/>
              <a:gd name="connsiteX9" fmla="*/ 344 w 10035"/>
              <a:gd name="connsiteY9" fmla="*/ 0 h 10143"/>
              <a:gd name="connsiteX10" fmla="*/ 855 w 10035"/>
              <a:gd name="connsiteY10" fmla="*/ 0 h 10143"/>
              <a:gd name="connsiteX11" fmla="*/ 1611 w 10035"/>
              <a:gd name="connsiteY11" fmla="*/ 119 h 10143"/>
              <a:gd name="connsiteX12" fmla="*/ 2390 w 10035"/>
              <a:gd name="connsiteY12" fmla="*/ 381 h 10143"/>
              <a:gd name="connsiteX13" fmla="*/ 3093 w 10035"/>
              <a:gd name="connsiteY13" fmla="*/ 659 h 10143"/>
              <a:gd name="connsiteX14" fmla="*/ 3976 w 10035"/>
              <a:gd name="connsiteY14" fmla="*/ 1165 h 10143"/>
              <a:gd name="connsiteX15" fmla="*/ 5029 w 10035"/>
              <a:gd name="connsiteY15" fmla="*/ 2003 h 10143"/>
              <a:gd name="connsiteX16" fmla="*/ 5590 w 10035"/>
              <a:gd name="connsiteY16" fmla="*/ 2437 h 10143"/>
              <a:gd name="connsiteX17" fmla="*/ 6334 w 10035"/>
              <a:gd name="connsiteY17" fmla="*/ 2859 h 10143"/>
              <a:gd name="connsiteX18" fmla="*/ 6684 w 10035"/>
              <a:gd name="connsiteY18" fmla="*/ 3013 h 10143"/>
              <a:gd name="connsiteX19" fmla="*/ 6895 w 10035"/>
              <a:gd name="connsiteY19" fmla="*/ 3084 h 10143"/>
              <a:gd name="connsiteX20" fmla="*/ 7217 w 10035"/>
              <a:gd name="connsiteY20" fmla="*/ 3191 h 10143"/>
              <a:gd name="connsiteX21" fmla="*/ 7450 w 10035"/>
              <a:gd name="connsiteY21" fmla="*/ 3233 h 10143"/>
              <a:gd name="connsiteX22" fmla="*/ 7724 w 10035"/>
              <a:gd name="connsiteY22" fmla="*/ 3191 h 10143"/>
              <a:gd name="connsiteX23" fmla="*/ 8005 w 10035"/>
              <a:gd name="connsiteY23" fmla="*/ 3143 h 10143"/>
              <a:gd name="connsiteX24" fmla="*/ 8326 w 10035"/>
              <a:gd name="connsiteY24" fmla="*/ 3186 h 10143"/>
              <a:gd name="connsiteX25" fmla="*/ 8465 w 10035"/>
              <a:gd name="connsiteY25" fmla="*/ 3299 h 10143"/>
              <a:gd name="connsiteX26" fmla="*/ 8531 w 10035"/>
              <a:gd name="connsiteY26" fmla="*/ 3536 h 10143"/>
              <a:gd name="connsiteX27" fmla="*/ 8342 w 10035"/>
              <a:gd name="connsiteY27" fmla="*/ 3435 h 10143"/>
              <a:gd name="connsiteX28" fmla="*/ 8531 w 10035"/>
              <a:gd name="connsiteY28" fmla="*/ 3536 h 10143"/>
              <a:gd name="connsiteX29" fmla="*/ 8626 w 10035"/>
              <a:gd name="connsiteY29" fmla="*/ 3530 h 10143"/>
              <a:gd name="connsiteX30" fmla="*/ 8780 w 10035"/>
              <a:gd name="connsiteY30" fmla="*/ 3619 h 10143"/>
              <a:gd name="connsiteX31" fmla="*/ 8954 w 10035"/>
              <a:gd name="connsiteY31" fmla="*/ 3708 h 10143"/>
              <a:gd name="connsiteX32" fmla="*/ 9130 w 10035"/>
              <a:gd name="connsiteY32" fmla="*/ 3768 h 10143"/>
              <a:gd name="connsiteX33" fmla="*/ 9411 w 10035"/>
              <a:gd name="connsiteY33" fmla="*/ 3899 h 10143"/>
              <a:gd name="connsiteX34" fmla="*/ 9581 w 10035"/>
              <a:gd name="connsiteY34" fmla="*/ 4023 h 10143"/>
              <a:gd name="connsiteX35" fmla="*/ 9713 w 10035"/>
              <a:gd name="connsiteY35" fmla="*/ 4053 h 10143"/>
              <a:gd name="connsiteX36" fmla="*/ 9780 w 10035"/>
              <a:gd name="connsiteY36" fmla="*/ 4059 h 10143"/>
              <a:gd name="connsiteX37" fmla="*/ 9906 w 10035"/>
              <a:gd name="connsiteY37" fmla="*/ 4095 h 10143"/>
              <a:gd name="connsiteX38" fmla="*/ 9978 w 10035"/>
              <a:gd name="connsiteY38" fmla="*/ 4219 h 10143"/>
              <a:gd name="connsiteX39" fmla="*/ 10003 w 10035"/>
              <a:gd name="connsiteY39" fmla="*/ 4380 h 10143"/>
              <a:gd name="connsiteX40" fmla="*/ 10035 w 10035"/>
              <a:gd name="connsiteY40" fmla="*/ 4630 h 10143"/>
              <a:gd name="connsiteX41" fmla="*/ 9950 w 10035"/>
              <a:gd name="connsiteY41" fmla="*/ 4820 h 10143"/>
              <a:gd name="connsiteX42" fmla="*/ 9852 w 10035"/>
              <a:gd name="connsiteY42" fmla="*/ 4903 h 10143"/>
              <a:gd name="connsiteX43" fmla="*/ 9698 w 10035"/>
              <a:gd name="connsiteY43" fmla="*/ 4903 h 10143"/>
              <a:gd name="connsiteX44" fmla="*/ 9534 w 10035"/>
              <a:gd name="connsiteY44" fmla="*/ 4909 h 10143"/>
              <a:gd name="connsiteX45" fmla="*/ 9338 w 10035"/>
              <a:gd name="connsiteY45" fmla="*/ 4844 h 10143"/>
              <a:gd name="connsiteX46" fmla="*/ 9282 w 10035"/>
              <a:gd name="connsiteY46" fmla="*/ 4849 h 10143"/>
              <a:gd name="connsiteX47" fmla="*/ 9250 w 10035"/>
              <a:gd name="connsiteY47" fmla="*/ 4635 h 10143"/>
              <a:gd name="connsiteX48" fmla="*/ 9263 w 10035"/>
              <a:gd name="connsiteY48" fmla="*/ 4499 h 10143"/>
              <a:gd name="connsiteX49" fmla="*/ 9269 w 10035"/>
              <a:gd name="connsiteY49" fmla="*/ 4641 h 10143"/>
              <a:gd name="connsiteX50" fmla="*/ 9288 w 10035"/>
              <a:gd name="connsiteY50" fmla="*/ 4790 h 10143"/>
              <a:gd name="connsiteX51" fmla="*/ 9316 w 10035"/>
              <a:gd name="connsiteY51" fmla="*/ 4861 h 10143"/>
              <a:gd name="connsiteX52" fmla="*/ 9234 w 10035"/>
              <a:gd name="connsiteY52" fmla="*/ 5009 h 10143"/>
              <a:gd name="connsiteX53" fmla="*/ 9218 w 10035"/>
              <a:gd name="connsiteY53" fmla="*/ 5147 h 10143"/>
              <a:gd name="connsiteX54" fmla="*/ 9237 w 10035"/>
              <a:gd name="connsiteY54" fmla="*/ 4974 h 10143"/>
              <a:gd name="connsiteX55" fmla="*/ 9304 w 10035"/>
              <a:gd name="connsiteY55" fmla="*/ 4831 h 10143"/>
              <a:gd name="connsiteX56" fmla="*/ 9389 w 10035"/>
              <a:gd name="connsiteY56" fmla="*/ 4885 h 10143"/>
              <a:gd name="connsiteX57" fmla="*/ 9468 w 10035"/>
              <a:gd name="connsiteY57" fmla="*/ 4986 h 10143"/>
              <a:gd name="connsiteX58" fmla="*/ 9556 w 10035"/>
              <a:gd name="connsiteY58" fmla="*/ 5027 h 10143"/>
              <a:gd name="connsiteX59" fmla="*/ 9676 w 10035"/>
              <a:gd name="connsiteY59" fmla="*/ 5045 h 10143"/>
              <a:gd name="connsiteX60" fmla="*/ 9729 w 10035"/>
              <a:gd name="connsiteY60" fmla="*/ 5088 h 10143"/>
              <a:gd name="connsiteX61" fmla="*/ 9773 w 10035"/>
              <a:gd name="connsiteY61" fmla="*/ 5111 h 10143"/>
              <a:gd name="connsiteX62" fmla="*/ 9874 w 10035"/>
              <a:gd name="connsiteY62" fmla="*/ 5153 h 10143"/>
              <a:gd name="connsiteX63" fmla="*/ 9918 w 10035"/>
              <a:gd name="connsiteY63" fmla="*/ 5235 h 10143"/>
              <a:gd name="connsiteX64" fmla="*/ 9953 w 10035"/>
              <a:gd name="connsiteY64" fmla="*/ 5289 h 10143"/>
              <a:gd name="connsiteX65" fmla="*/ 9962 w 10035"/>
              <a:gd name="connsiteY65" fmla="*/ 5396 h 10143"/>
              <a:gd name="connsiteX66" fmla="*/ 9922 w 10035"/>
              <a:gd name="connsiteY66" fmla="*/ 5616 h 10143"/>
              <a:gd name="connsiteX67" fmla="*/ 9833 w 10035"/>
              <a:gd name="connsiteY67" fmla="*/ 5801 h 10143"/>
              <a:gd name="connsiteX68" fmla="*/ 9732 w 10035"/>
              <a:gd name="connsiteY68" fmla="*/ 5866 h 10143"/>
              <a:gd name="connsiteX69" fmla="*/ 9609 w 10035"/>
              <a:gd name="connsiteY69" fmla="*/ 5824 h 10143"/>
              <a:gd name="connsiteX70" fmla="*/ 9386 w 10035"/>
              <a:gd name="connsiteY70" fmla="*/ 5675 h 10143"/>
              <a:gd name="connsiteX71" fmla="*/ 9244 w 10035"/>
              <a:gd name="connsiteY71" fmla="*/ 5628 h 10143"/>
              <a:gd name="connsiteX72" fmla="*/ 9193 w 10035"/>
              <a:gd name="connsiteY72" fmla="*/ 5580 h 10143"/>
              <a:gd name="connsiteX73" fmla="*/ 9259 w 10035"/>
              <a:gd name="connsiteY73" fmla="*/ 5467 h 10143"/>
              <a:gd name="connsiteX74" fmla="*/ 9177 w 10035"/>
              <a:gd name="connsiteY74" fmla="*/ 5580 h 10143"/>
              <a:gd name="connsiteX75" fmla="*/ 9070 w 10035"/>
              <a:gd name="connsiteY75" fmla="*/ 5747 h 10143"/>
              <a:gd name="connsiteX76" fmla="*/ 9196 w 10035"/>
              <a:gd name="connsiteY76" fmla="*/ 5544 h 10143"/>
              <a:gd name="connsiteX77" fmla="*/ 9316 w 10035"/>
              <a:gd name="connsiteY77" fmla="*/ 5652 h 10143"/>
              <a:gd name="connsiteX78" fmla="*/ 9509 w 10035"/>
              <a:gd name="connsiteY78" fmla="*/ 5753 h 10143"/>
              <a:gd name="connsiteX79" fmla="*/ 9631 w 10035"/>
              <a:gd name="connsiteY79" fmla="*/ 5801 h 10143"/>
              <a:gd name="connsiteX80" fmla="*/ 9685 w 10035"/>
              <a:gd name="connsiteY80" fmla="*/ 5818 h 10143"/>
              <a:gd name="connsiteX81" fmla="*/ 9742 w 10035"/>
              <a:gd name="connsiteY81" fmla="*/ 6056 h 10143"/>
              <a:gd name="connsiteX82" fmla="*/ 9713 w 10035"/>
              <a:gd name="connsiteY82" fmla="*/ 6275 h 10143"/>
              <a:gd name="connsiteX83" fmla="*/ 9581 w 10035"/>
              <a:gd name="connsiteY83" fmla="*/ 6335 h 10143"/>
              <a:gd name="connsiteX84" fmla="*/ 9471 w 10035"/>
              <a:gd name="connsiteY84" fmla="*/ 6329 h 10143"/>
              <a:gd name="connsiteX85" fmla="*/ 9345 w 10035"/>
              <a:gd name="connsiteY85" fmla="*/ 6329 h 10143"/>
              <a:gd name="connsiteX86" fmla="*/ 9222 w 10035"/>
              <a:gd name="connsiteY86" fmla="*/ 6282 h 10143"/>
              <a:gd name="connsiteX87" fmla="*/ 9121 w 10035"/>
              <a:gd name="connsiteY87" fmla="*/ 6175 h 10143"/>
              <a:gd name="connsiteX88" fmla="*/ 9014 w 10035"/>
              <a:gd name="connsiteY88" fmla="*/ 6139 h 10143"/>
              <a:gd name="connsiteX89" fmla="*/ 8941 w 10035"/>
              <a:gd name="connsiteY89" fmla="*/ 6151 h 10143"/>
              <a:gd name="connsiteX90" fmla="*/ 8859 w 10035"/>
              <a:gd name="connsiteY90" fmla="*/ 6056 h 10143"/>
              <a:gd name="connsiteX91" fmla="*/ 8979 w 10035"/>
              <a:gd name="connsiteY91" fmla="*/ 5919 h 10143"/>
              <a:gd name="connsiteX92" fmla="*/ 8837 w 10035"/>
              <a:gd name="connsiteY92" fmla="*/ 6079 h 10143"/>
              <a:gd name="connsiteX93" fmla="*/ 8783 w 10035"/>
              <a:gd name="connsiteY93" fmla="*/ 6061 h 10143"/>
              <a:gd name="connsiteX94" fmla="*/ 8714 w 10035"/>
              <a:gd name="connsiteY94" fmla="*/ 6210 h 10143"/>
              <a:gd name="connsiteX95" fmla="*/ 8623 w 10035"/>
              <a:gd name="connsiteY95" fmla="*/ 6246 h 10143"/>
              <a:gd name="connsiteX96" fmla="*/ 8487 w 10035"/>
              <a:gd name="connsiteY96" fmla="*/ 6305 h 10143"/>
              <a:gd name="connsiteX97" fmla="*/ 8676 w 10035"/>
              <a:gd name="connsiteY97" fmla="*/ 6228 h 10143"/>
              <a:gd name="connsiteX98" fmla="*/ 8758 w 10035"/>
              <a:gd name="connsiteY98" fmla="*/ 6151 h 10143"/>
              <a:gd name="connsiteX99" fmla="*/ 8802 w 10035"/>
              <a:gd name="connsiteY99" fmla="*/ 6068 h 10143"/>
              <a:gd name="connsiteX100" fmla="*/ 8875 w 10035"/>
              <a:gd name="connsiteY100" fmla="*/ 6061 h 10143"/>
              <a:gd name="connsiteX101" fmla="*/ 8979 w 10035"/>
              <a:gd name="connsiteY101" fmla="*/ 6127 h 10143"/>
              <a:gd name="connsiteX102" fmla="*/ 9121 w 10035"/>
              <a:gd name="connsiteY102" fmla="*/ 6175 h 10143"/>
              <a:gd name="connsiteX103" fmla="*/ 9036 w 10035"/>
              <a:gd name="connsiteY103" fmla="*/ 6318 h 10143"/>
              <a:gd name="connsiteX104" fmla="*/ 8932 w 10035"/>
              <a:gd name="connsiteY104" fmla="*/ 6424 h 10143"/>
              <a:gd name="connsiteX105" fmla="*/ 8875 w 10035"/>
              <a:gd name="connsiteY105" fmla="*/ 6436 h 10143"/>
              <a:gd name="connsiteX106" fmla="*/ 8714 w 10035"/>
              <a:gd name="connsiteY106" fmla="*/ 6419 h 10143"/>
              <a:gd name="connsiteX107" fmla="*/ 8481 w 10035"/>
              <a:gd name="connsiteY107" fmla="*/ 6370 h 10143"/>
              <a:gd name="connsiteX108" fmla="*/ 8197 w 10035"/>
              <a:gd name="connsiteY108" fmla="*/ 6305 h 10143"/>
              <a:gd name="connsiteX109" fmla="*/ 7970 w 10035"/>
              <a:gd name="connsiteY109" fmla="*/ 6198 h 10143"/>
              <a:gd name="connsiteX110" fmla="*/ 7800 w 10035"/>
              <a:gd name="connsiteY110" fmla="*/ 6068 h 10143"/>
              <a:gd name="connsiteX111" fmla="*/ 7573 w 10035"/>
              <a:gd name="connsiteY111" fmla="*/ 5925 h 10143"/>
              <a:gd name="connsiteX112" fmla="*/ 7336 w 10035"/>
              <a:gd name="connsiteY112" fmla="*/ 5747 h 10143"/>
              <a:gd name="connsiteX113" fmla="*/ 7176 w 10035"/>
              <a:gd name="connsiteY113" fmla="*/ 5515 h 10143"/>
              <a:gd name="connsiteX114" fmla="*/ 6920 w 10035"/>
              <a:gd name="connsiteY114" fmla="*/ 5325 h 10143"/>
              <a:gd name="connsiteX115" fmla="*/ 6488 w 10035"/>
              <a:gd name="connsiteY115" fmla="*/ 5075 h 10143"/>
              <a:gd name="connsiteX116" fmla="*/ 5558 w 10035"/>
              <a:gd name="connsiteY116" fmla="*/ 5027 h 10143"/>
              <a:gd name="connsiteX117" fmla="*/ 4597 w 10035"/>
              <a:gd name="connsiteY117" fmla="*/ 4974 h 10143"/>
              <a:gd name="connsiteX118" fmla="*/ 3777 w 10035"/>
              <a:gd name="connsiteY118" fmla="*/ 4778 h 10143"/>
              <a:gd name="connsiteX119" fmla="*/ 2636 w 10035"/>
              <a:gd name="connsiteY119" fmla="*/ 4113 h 10143"/>
              <a:gd name="connsiteX120" fmla="*/ 2015 w 10035"/>
              <a:gd name="connsiteY120" fmla="*/ 3351 h 10143"/>
              <a:gd name="connsiteX121" fmla="*/ 1312 w 10035"/>
              <a:gd name="connsiteY121" fmla="*/ 2698 h 10143"/>
              <a:gd name="connsiteX122" fmla="*/ 2961 w 10035"/>
              <a:gd name="connsiteY122" fmla="*/ 4326 h 10143"/>
              <a:gd name="connsiteX123" fmla="*/ 3664 w 10035"/>
              <a:gd name="connsiteY123" fmla="*/ 5057 h 10143"/>
              <a:gd name="connsiteX124" fmla="*/ 3988 w 10035"/>
              <a:gd name="connsiteY124" fmla="*/ 5420 h 10143"/>
              <a:gd name="connsiteX125" fmla="*/ 3828 w 10035"/>
              <a:gd name="connsiteY125" fmla="*/ 6591 h 10143"/>
              <a:gd name="connsiteX126" fmla="*/ 3555 w 10035"/>
              <a:gd name="connsiteY126" fmla="*/ 7749 h 10143"/>
              <a:gd name="connsiteX127" fmla="*/ 3109 w 10035"/>
              <a:gd name="connsiteY127" fmla="*/ 9116 h 10143"/>
              <a:gd name="connsiteX128" fmla="*/ 2788 w 10035"/>
              <a:gd name="connsiteY128" fmla="*/ 10000 h 10143"/>
              <a:gd name="connsiteX129" fmla="*/ 2211 w 10035"/>
              <a:gd name="connsiteY129" fmla="*/ 8363 h 10143"/>
              <a:gd name="connsiteX0" fmla="*/ 2204 w 10028"/>
              <a:gd name="connsiteY0" fmla="*/ 8363 h 10020"/>
              <a:gd name="connsiteX1" fmla="*/ 1674 w 10028"/>
              <a:gd name="connsiteY1" fmla="*/ 7078 h 10020"/>
              <a:gd name="connsiteX2" fmla="*/ 1115 w 10028"/>
              <a:gd name="connsiteY2" fmla="*/ 5551 h 10020"/>
              <a:gd name="connsiteX3" fmla="*/ 893 w 10028"/>
              <a:gd name="connsiteY3" fmla="*/ 4768 h 10020"/>
              <a:gd name="connsiteX4" fmla="*/ 491 w 10028"/>
              <a:gd name="connsiteY4" fmla="*/ 3150 h 10020"/>
              <a:gd name="connsiteX5" fmla="*/ 261 w 10028"/>
              <a:gd name="connsiteY5" fmla="*/ 1931 h 10020"/>
              <a:gd name="connsiteX6" fmla="*/ 28 w 10028"/>
              <a:gd name="connsiteY6" fmla="*/ 927 h 10020"/>
              <a:gd name="connsiteX7" fmla="*/ 7 w 10028"/>
              <a:gd name="connsiteY7" fmla="*/ 515 h 10020"/>
              <a:gd name="connsiteX8" fmla="*/ 78 w 10028"/>
              <a:gd name="connsiteY8" fmla="*/ 47 h 10020"/>
              <a:gd name="connsiteX9" fmla="*/ 337 w 10028"/>
              <a:gd name="connsiteY9" fmla="*/ 0 h 10020"/>
              <a:gd name="connsiteX10" fmla="*/ 848 w 10028"/>
              <a:gd name="connsiteY10" fmla="*/ 0 h 10020"/>
              <a:gd name="connsiteX11" fmla="*/ 1604 w 10028"/>
              <a:gd name="connsiteY11" fmla="*/ 119 h 10020"/>
              <a:gd name="connsiteX12" fmla="*/ 2383 w 10028"/>
              <a:gd name="connsiteY12" fmla="*/ 381 h 10020"/>
              <a:gd name="connsiteX13" fmla="*/ 3086 w 10028"/>
              <a:gd name="connsiteY13" fmla="*/ 659 h 10020"/>
              <a:gd name="connsiteX14" fmla="*/ 3969 w 10028"/>
              <a:gd name="connsiteY14" fmla="*/ 1165 h 10020"/>
              <a:gd name="connsiteX15" fmla="*/ 5022 w 10028"/>
              <a:gd name="connsiteY15" fmla="*/ 2003 h 10020"/>
              <a:gd name="connsiteX16" fmla="*/ 5583 w 10028"/>
              <a:gd name="connsiteY16" fmla="*/ 2437 h 10020"/>
              <a:gd name="connsiteX17" fmla="*/ 6327 w 10028"/>
              <a:gd name="connsiteY17" fmla="*/ 2859 h 10020"/>
              <a:gd name="connsiteX18" fmla="*/ 6677 w 10028"/>
              <a:gd name="connsiteY18" fmla="*/ 3013 h 10020"/>
              <a:gd name="connsiteX19" fmla="*/ 6888 w 10028"/>
              <a:gd name="connsiteY19" fmla="*/ 3084 h 10020"/>
              <a:gd name="connsiteX20" fmla="*/ 7210 w 10028"/>
              <a:gd name="connsiteY20" fmla="*/ 3191 h 10020"/>
              <a:gd name="connsiteX21" fmla="*/ 7443 w 10028"/>
              <a:gd name="connsiteY21" fmla="*/ 3233 h 10020"/>
              <a:gd name="connsiteX22" fmla="*/ 7717 w 10028"/>
              <a:gd name="connsiteY22" fmla="*/ 3191 h 10020"/>
              <a:gd name="connsiteX23" fmla="*/ 7998 w 10028"/>
              <a:gd name="connsiteY23" fmla="*/ 3143 h 10020"/>
              <a:gd name="connsiteX24" fmla="*/ 8319 w 10028"/>
              <a:gd name="connsiteY24" fmla="*/ 3186 h 10020"/>
              <a:gd name="connsiteX25" fmla="*/ 8458 w 10028"/>
              <a:gd name="connsiteY25" fmla="*/ 3299 h 10020"/>
              <a:gd name="connsiteX26" fmla="*/ 8524 w 10028"/>
              <a:gd name="connsiteY26" fmla="*/ 3536 h 10020"/>
              <a:gd name="connsiteX27" fmla="*/ 8335 w 10028"/>
              <a:gd name="connsiteY27" fmla="*/ 3435 h 10020"/>
              <a:gd name="connsiteX28" fmla="*/ 8524 w 10028"/>
              <a:gd name="connsiteY28" fmla="*/ 3536 h 10020"/>
              <a:gd name="connsiteX29" fmla="*/ 8619 w 10028"/>
              <a:gd name="connsiteY29" fmla="*/ 3530 h 10020"/>
              <a:gd name="connsiteX30" fmla="*/ 8773 w 10028"/>
              <a:gd name="connsiteY30" fmla="*/ 3619 h 10020"/>
              <a:gd name="connsiteX31" fmla="*/ 8947 w 10028"/>
              <a:gd name="connsiteY31" fmla="*/ 3708 h 10020"/>
              <a:gd name="connsiteX32" fmla="*/ 9123 w 10028"/>
              <a:gd name="connsiteY32" fmla="*/ 3768 h 10020"/>
              <a:gd name="connsiteX33" fmla="*/ 9404 w 10028"/>
              <a:gd name="connsiteY33" fmla="*/ 3899 h 10020"/>
              <a:gd name="connsiteX34" fmla="*/ 9574 w 10028"/>
              <a:gd name="connsiteY34" fmla="*/ 4023 h 10020"/>
              <a:gd name="connsiteX35" fmla="*/ 9706 w 10028"/>
              <a:gd name="connsiteY35" fmla="*/ 4053 h 10020"/>
              <a:gd name="connsiteX36" fmla="*/ 9773 w 10028"/>
              <a:gd name="connsiteY36" fmla="*/ 4059 h 10020"/>
              <a:gd name="connsiteX37" fmla="*/ 9899 w 10028"/>
              <a:gd name="connsiteY37" fmla="*/ 4095 h 10020"/>
              <a:gd name="connsiteX38" fmla="*/ 9971 w 10028"/>
              <a:gd name="connsiteY38" fmla="*/ 4219 h 10020"/>
              <a:gd name="connsiteX39" fmla="*/ 9996 w 10028"/>
              <a:gd name="connsiteY39" fmla="*/ 4380 h 10020"/>
              <a:gd name="connsiteX40" fmla="*/ 10028 w 10028"/>
              <a:gd name="connsiteY40" fmla="*/ 4630 h 10020"/>
              <a:gd name="connsiteX41" fmla="*/ 9943 w 10028"/>
              <a:gd name="connsiteY41" fmla="*/ 4820 h 10020"/>
              <a:gd name="connsiteX42" fmla="*/ 9845 w 10028"/>
              <a:gd name="connsiteY42" fmla="*/ 4903 h 10020"/>
              <a:gd name="connsiteX43" fmla="*/ 9691 w 10028"/>
              <a:gd name="connsiteY43" fmla="*/ 4903 h 10020"/>
              <a:gd name="connsiteX44" fmla="*/ 9527 w 10028"/>
              <a:gd name="connsiteY44" fmla="*/ 4909 h 10020"/>
              <a:gd name="connsiteX45" fmla="*/ 9331 w 10028"/>
              <a:gd name="connsiteY45" fmla="*/ 4844 h 10020"/>
              <a:gd name="connsiteX46" fmla="*/ 9275 w 10028"/>
              <a:gd name="connsiteY46" fmla="*/ 4849 h 10020"/>
              <a:gd name="connsiteX47" fmla="*/ 9243 w 10028"/>
              <a:gd name="connsiteY47" fmla="*/ 4635 h 10020"/>
              <a:gd name="connsiteX48" fmla="*/ 9256 w 10028"/>
              <a:gd name="connsiteY48" fmla="*/ 4499 h 10020"/>
              <a:gd name="connsiteX49" fmla="*/ 9262 w 10028"/>
              <a:gd name="connsiteY49" fmla="*/ 4641 h 10020"/>
              <a:gd name="connsiteX50" fmla="*/ 9281 w 10028"/>
              <a:gd name="connsiteY50" fmla="*/ 4790 h 10020"/>
              <a:gd name="connsiteX51" fmla="*/ 9309 w 10028"/>
              <a:gd name="connsiteY51" fmla="*/ 4861 h 10020"/>
              <a:gd name="connsiteX52" fmla="*/ 9227 w 10028"/>
              <a:gd name="connsiteY52" fmla="*/ 5009 h 10020"/>
              <a:gd name="connsiteX53" fmla="*/ 9211 w 10028"/>
              <a:gd name="connsiteY53" fmla="*/ 5147 h 10020"/>
              <a:gd name="connsiteX54" fmla="*/ 9230 w 10028"/>
              <a:gd name="connsiteY54" fmla="*/ 4974 h 10020"/>
              <a:gd name="connsiteX55" fmla="*/ 9297 w 10028"/>
              <a:gd name="connsiteY55" fmla="*/ 4831 h 10020"/>
              <a:gd name="connsiteX56" fmla="*/ 9382 w 10028"/>
              <a:gd name="connsiteY56" fmla="*/ 4885 h 10020"/>
              <a:gd name="connsiteX57" fmla="*/ 9461 w 10028"/>
              <a:gd name="connsiteY57" fmla="*/ 4986 h 10020"/>
              <a:gd name="connsiteX58" fmla="*/ 9549 w 10028"/>
              <a:gd name="connsiteY58" fmla="*/ 5027 h 10020"/>
              <a:gd name="connsiteX59" fmla="*/ 9669 w 10028"/>
              <a:gd name="connsiteY59" fmla="*/ 5045 h 10020"/>
              <a:gd name="connsiteX60" fmla="*/ 9722 w 10028"/>
              <a:gd name="connsiteY60" fmla="*/ 5088 h 10020"/>
              <a:gd name="connsiteX61" fmla="*/ 9766 w 10028"/>
              <a:gd name="connsiteY61" fmla="*/ 5111 h 10020"/>
              <a:gd name="connsiteX62" fmla="*/ 9867 w 10028"/>
              <a:gd name="connsiteY62" fmla="*/ 5153 h 10020"/>
              <a:gd name="connsiteX63" fmla="*/ 9911 w 10028"/>
              <a:gd name="connsiteY63" fmla="*/ 5235 h 10020"/>
              <a:gd name="connsiteX64" fmla="*/ 9946 w 10028"/>
              <a:gd name="connsiteY64" fmla="*/ 5289 h 10020"/>
              <a:gd name="connsiteX65" fmla="*/ 9955 w 10028"/>
              <a:gd name="connsiteY65" fmla="*/ 5396 h 10020"/>
              <a:gd name="connsiteX66" fmla="*/ 9915 w 10028"/>
              <a:gd name="connsiteY66" fmla="*/ 5616 h 10020"/>
              <a:gd name="connsiteX67" fmla="*/ 9826 w 10028"/>
              <a:gd name="connsiteY67" fmla="*/ 5801 h 10020"/>
              <a:gd name="connsiteX68" fmla="*/ 9725 w 10028"/>
              <a:gd name="connsiteY68" fmla="*/ 5866 h 10020"/>
              <a:gd name="connsiteX69" fmla="*/ 9602 w 10028"/>
              <a:gd name="connsiteY69" fmla="*/ 5824 h 10020"/>
              <a:gd name="connsiteX70" fmla="*/ 9379 w 10028"/>
              <a:gd name="connsiteY70" fmla="*/ 5675 h 10020"/>
              <a:gd name="connsiteX71" fmla="*/ 9237 w 10028"/>
              <a:gd name="connsiteY71" fmla="*/ 5628 h 10020"/>
              <a:gd name="connsiteX72" fmla="*/ 9186 w 10028"/>
              <a:gd name="connsiteY72" fmla="*/ 5580 h 10020"/>
              <a:gd name="connsiteX73" fmla="*/ 9252 w 10028"/>
              <a:gd name="connsiteY73" fmla="*/ 5467 h 10020"/>
              <a:gd name="connsiteX74" fmla="*/ 9170 w 10028"/>
              <a:gd name="connsiteY74" fmla="*/ 5580 h 10020"/>
              <a:gd name="connsiteX75" fmla="*/ 9063 w 10028"/>
              <a:gd name="connsiteY75" fmla="*/ 5747 h 10020"/>
              <a:gd name="connsiteX76" fmla="*/ 9189 w 10028"/>
              <a:gd name="connsiteY76" fmla="*/ 5544 h 10020"/>
              <a:gd name="connsiteX77" fmla="*/ 9309 w 10028"/>
              <a:gd name="connsiteY77" fmla="*/ 5652 h 10020"/>
              <a:gd name="connsiteX78" fmla="*/ 9502 w 10028"/>
              <a:gd name="connsiteY78" fmla="*/ 5753 h 10020"/>
              <a:gd name="connsiteX79" fmla="*/ 9624 w 10028"/>
              <a:gd name="connsiteY79" fmla="*/ 5801 h 10020"/>
              <a:gd name="connsiteX80" fmla="*/ 9678 w 10028"/>
              <a:gd name="connsiteY80" fmla="*/ 5818 h 10020"/>
              <a:gd name="connsiteX81" fmla="*/ 9735 w 10028"/>
              <a:gd name="connsiteY81" fmla="*/ 6056 h 10020"/>
              <a:gd name="connsiteX82" fmla="*/ 9706 w 10028"/>
              <a:gd name="connsiteY82" fmla="*/ 6275 h 10020"/>
              <a:gd name="connsiteX83" fmla="*/ 9574 w 10028"/>
              <a:gd name="connsiteY83" fmla="*/ 6335 h 10020"/>
              <a:gd name="connsiteX84" fmla="*/ 9464 w 10028"/>
              <a:gd name="connsiteY84" fmla="*/ 6329 h 10020"/>
              <a:gd name="connsiteX85" fmla="*/ 9338 w 10028"/>
              <a:gd name="connsiteY85" fmla="*/ 6329 h 10020"/>
              <a:gd name="connsiteX86" fmla="*/ 9215 w 10028"/>
              <a:gd name="connsiteY86" fmla="*/ 6282 h 10020"/>
              <a:gd name="connsiteX87" fmla="*/ 9114 w 10028"/>
              <a:gd name="connsiteY87" fmla="*/ 6175 h 10020"/>
              <a:gd name="connsiteX88" fmla="*/ 9007 w 10028"/>
              <a:gd name="connsiteY88" fmla="*/ 6139 h 10020"/>
              <a:gd name="connsiteX89" fmla="*/ 8934 w 10028"/>
              <a:gd name="connsiteY89" fmla="*/ 6151 h 10020"/>
              <a:gd name="connsiteX90" fmla="*/ 8852 w 10028"/>
              <a:gd name="connsiteY90" fmla="*/ 6056 h 10020"/>
              <a:gd name="connsiteX91" fmla="*/ 8972 w 10028"/>
              <a:gd name="connsiteY91" fmla="*/ 5919 h 10020"/>
              <a:gd name="connsiteX92" fmla="*/ 8830 w 10028"/>
              <a:gd name="connsiteY92" fmla="*/ 6079 h 10020"/>
              <a:gd name="connsiteX93" fmla="*/ 8776 w 10028"/>
              <a:gd name="connsiteY93" fmla="*/ 6061 h 10020"/>
              <a:gd name="connsiteX94" fmla="*/ 8707 w 10028"/>
              <a:gd name="connsiteY94" fmla="*/ 6210 h 10020"/>
              <a:gd name="connsiteX95" fmla="*/ 8616 w 10028"/>
              <a:gd name="connsiteY95" fmla="*/ 6246 h 10020"/>
              <a:gd name="connsiteX96" fmla="*/ 8480 w 10028"/>
              <a:gd name="connsiteY96" fmla="*/ 6305 h 10020"/>
              <a:gd name="connsiteX97" fmla="*/ 8669 w 10028"/>
              <a:gd name="connsiteY97" fmla="*/ 6228 h 10020"/>
              <a:gd name="connsiteX98" fmla="*/ 8751 w 10028"/>
              <a:gd name="connsiteY98" fmla="*/ 6151 h 10020"/>
              <a:gd name="connsiteX99" fmla="*/ 8795 w 10028"/>
              <a:gd name="connsiteY99" fmla="*/ 6068 h 10020"/>
              <a:gd name="connsiteX100" fmla="*/ 8868 w 10028"/>
              <a:gd name="connsiteY100" fmla="*/ 6061 h 10020"/>
              <a:gd name="connsiteX101" fmla="*/ 8972 w 10028"/>
              <a:gd name="connsiteY101" fmla="*/ 6127 h 10020"/>
              <a:gd name="connsiteX102" fmla="*/ 9114 w 10028"/>
              <a:gd name="connsiteY102" fmla="*/ 6175 h 10020"/>
              <a:gd name="connsiteX103" fmla="*/ 9029 w 10028"/>
              <a:gd name="connsiteY103" fmla="*/ 6318 h 10020"/>
              <a:gd name="connsiteX104" fmla="*/ 8925 w 10028"/>
              <a:gd name="connsiteY104" fmla="*/ 6424 h 10020"/>
              <a:gd name="connsiteX105" fmla="*/ 8868 w 10028"/>
              <a:gd name="connsiteY105" fmla="*/ 6436 h 10020"/>
              <a:gd name="connsiteX106" fmla="*/ 8707 w 10028"/>
              <a:gd name="connsiteY106" fmla="*/ 6419 h 10020"/>
              <a:gd name="connsiteX107" fmla="*/ 8474 w 10028"/>
              <a:gd name="connsiteY107" fmla="*/ 6370 h 10020"/>
              <a:gd name="connsiteX108" fmla="*/ 8190 w 10028"/>
              <a:gd name="connsiteY108" fmla="*/ 6305 h 10020"/>
              <a:gd name="connsiteX109" fmla="*/ 7963 w 10028"/>
              <a:gd name="connsiteY109" fmla="*/ 6198 h 10020"/>
              <a:gd name="connsiteX110" fmla="*/ 7793 w 10028"/>
              <a:gd name="connsiteY110" fmla="*/ 6068 h 10020"/>
              <a:gd name="connsiteX111" fmla="*/ 7566 w 10028"/>
              <a:gd name="connsiteY111" fmla="*/ 5925 h 10020"/>
              <a:gd name="connsiteX112" fmla="*/ 7329 w 10028"/>
              <a:gd name="connsiteY112" fmla="*/ 5747 h 10020"/>
              <a:gd name="connsiteX113" fmla="*/ 7169 w 10028"/>
              <a:gd name="connsiteY113" fmla="*/ 5515 h 10020"/>
              <a:gd name="connsiteX114" fmla="*/ 6913 w 10028"/>
              <a:gd name="connsiteY114" fmla="*/ 5325 h 10020"/>
              <a:gd name="connsiteX115" fmla="*/ 6481 w 10028"/>
              <a:gd name="connsiteY115" fmla="*/ 5075 h 10020"/>
              <a:gd name="connsiteX116" fmla="*/ 5551 w 10028"/>
              <a:gd name="connsiteY116" fmla="*/ 5027 h 10020"/>
              <a:gd name="connsiteX117" fmla="*/ 4590 w 10028"/>
              <a:gd name="connsiteY117" fmla="*/ 4974 h 10020"/>
              <a:gd name="connsiteX118" fmla="*/ 3770 w 10028"/>
              <a:gd name="connsiteY118" fmla="*/ 4778 h 10020"/>
              <a:gd name="connsiteX119" fmla="*/ 2629 w 10028"/>
              <a:gd name="connsiteY119" fmla="*/ 4113 h 10020"/>
              <a:gd name="connsiteX120" fmla="*/ 2008 w 10028"/>
              <a:gd name="connsiteY120" fmla="*/ 3351 h 10020"/>
              <a:gd name="connsiteX121" fmla="*/ 1305 w 10028"/>
              <a:gd name="connsiteY121" fmla="*/ 2698 h 10020"/>
              <a:gd name="connsiteX122" fmla="*/ 2954 w 10028"/>
              <a:gd name="connsiteY122" fmla="*/ 4326 h 10020"/>
              <a:gd name="connsiteX123" fmla="*/ 3657 w 10028"/>
              <a:gd name="connsiteY123" fmla="*/ 5057 h 10020"/>
              <a:gd name="connsiteX124" fmla="*/ 3981 w 10028"/>
              <a:gd name="connsiteY124" fmla="*/ 5420 h 10020"/>
              <a:gd name="connsiteX125" fmla="*/ 3821 w 10028"/>
              <a:gd name="connsiteY125" fmla="*/ 6591 h 10020"/>
              <a:gd name="connsiteX126" fmla="*/ 3414 w 10028"/>
              <a:gd name="connsiteY126" fmla="*/ 7690 h 10020"/>
              <a:gd name="connsiteX127" fmla="*/ 3102 w 10028"/>
              <a:gd name="connsiteY127" fmla="*/ 9116 h 10020"/>
              <a:gd name="connsiteX128" fmla="*/ 2781 w 10028"/>
              <a:gd name="connsiteY128" fmla="*/ 10000 h 10020"/>
              <a:gd name="connsiteX129" fmla="*/ 2204 w 10028"/>
              <a:gd name="connsiteY129" fmla="*/ 8363 h 10020"/>
              <a:gd name="connsiteX0" fmla="*/ 2204 w 10028"/>
              <a:gd name="connsiteY0" fmla="*/ 8363 h 10018"/>
              <a:gd name="connsiteX1" fmla="*/ 1674 w 10028"/>
              <a:gd name="connsiteY1" fmla="*/ 7078 h 10018"/>
              <a:gd name="connsiteX2" fmla="*/ 1115 w 10028"/>
              <a:gd name="connsiteY2" fmla="*/ 5551 h 10018"/>
              <a:gd name="connsiteX3" fmla="*/ 893 w 10028"/>
              <a:gd name="connsiteY3" fmla="*/ 4768 h 10018"/>
              <a:gd name="connsiteX4" fmla="*/ 491 w 10028"/>
              <a:gd name="connsiteY4" fmla="*/ 3150 h 10018"/>
              <a:gd name="connsiteX5" fmla="*/ 261 w 10028"/>
              <a:gd name="connsiteY5" fmla="*/ 1931 h 10018"/>
              <a:gd name="connsiteX6" fmla="*/ 28 w 10028"/>
              <a:gd name="connsiteY6" fmla="*/ 927 h 10018"/>
              <a:gd name="connsiteX7" fmla="*/ 7 w 10028"/>
              <a:gd name="connsiteY7" fmla="*/ 515 h 10018"/>
              <a:gd name="connsiteX8" fmla="*/ 78 w 10028"/>
              <a:gd name="connsiteY8" fmla="*/ 47 h 10018"/>
              <a:gd name="connsiteX9" fmla="*/ 337 w 10028"/>
              <a:gd name="connsiteY9" fmla="*/ 0 h 10018"/>
              <a:gd name="connsiteX10" fmla="*/ 848 w 10028"/>
              <a:gd name="connsiteY10" fmla="*/ 0 h 10018"/>
              <a:gd name="connsiteX11" fmla="*/ 1604 w 10028"/>
              <a:gd name="connsiteY11" fmla="*/ 119 h 10018"/>
              <a:gd name="connsiteX12" fmla="*/ 2383 w 10028"/>
              <a:gd name="connsiteY12" fmla="*/ 381 h 10018"/>
              <a:gd name="connsiteX13" fmla="*/ 3086 w 10028"/>
              <a:gd name="connsiteY13" fmla="*/ 659 h 10018"/>
              <a:gd name="connsiteX14" fmla="*/ 3969 w 10028"/>
              <a:gd name="connsiteY14" fmla="*/ 1165 h 10018"/>
              <a:gd name="connsiteX15" fmla="*/ 5022 w 10028"/>
              <a:gd name="connsiteY15" fmla="*/ 2003 h 10018"/>
              <a:gd name="connsiteX16" fmla="*/ 5583 w 10028"/>
              <a:gd name="connsiteY16" fmla="*/ 2437 h 10018"/>
              <a:gd name="connsiteX17" fmla="*/ 6327 w 10028"/>
              <a:gd name="connsiteY17" fmla="*/ 2859 h 10018"/>
              <a:gd name="connsiteX18" fmla="*/ 6677 w 10028"/>
              <a:gd name="connsiteY18" fmla="*/ 3013 h 10018"/>
              <a:gd name="connsiteX19" fmla="*/ 6888 w 10028"/>
              <a:gd name="connsiteY19" fmla="*/ 3084 h 10018"/>
              <a:gd name="connsiteX20" fmla="*/ 7210 w 10028"/>
              <a:gd name="connsiteY20" fmla="*/ 3191 h 10018"/>
              <a:gd name="connsiteX21" fmla="*/ 7443 w 10028"/>
              <a:gd name="connsiteY21" fmla="*/ 3233 h 10018"/>
              <a:gd name="connsiteX22" fmla="*/ 7717 w 10028"/>
              <a:gd name="connsiteY22" fmla="*/ 3191 h 10018"/>
              <a:gd name="connsiteX23" fmla="*/ 7998 w 10028"/>
              <a:gd name="connsiteY23" fmla="*/ 3143 h 10018"/>
              <a:gd name="connsiteX24" fmla="*/ 8319 w 10028"/>
              <a:gd name="connsiteY24" fmla="*/ 3186 h 10018"/>
              <a:gd name="connsiteX25" fmla="*/ 8458 w 10028"/>
              <a:gd name="connsiteY25" fmla="*/ 3299 h 10018"/>
              <a:gd name="connsiteX26" fmla="*/ 8524 w 10028"/>
              <a:gd name="connsiteY26" fmla="*/ 3536 h 10018"/>
              <a:gd name="connsiteX27" fmla="*/ 8335 w 10028"/>
              <a:gd name="connsiteY27" fmla="*/ 3435 h 10018"/>
              <a:gd name="connsiteX28" fmla="*/ 8524 w 10028"/>
              <a:gd name="connsiteY28" fmla="*/ 3536 h 10018"/>
              <a:gd name="connsiteX29" fmla="*/ 8619 w 10028"/>
              <a:gd name="connsiteY29" fmla="*/ 3530 h 10018"/>
              <a:gd name="connsiteX30" fmla="*/ 8773 w 10028"/>
              <a:gd name="connsiteY30" fmla="*/ 3619 h 10018"/>
              <a:gd name="connsiteX31" fmla="*/ 8947 w 10028"/>
              <a:gd name="connsiteY31" fmla="*/ 3708 h 10018"/>
              <a:gd name="connsiteX32" fmla="*/ 9123 w 10028"/>
              <a:gd name="connsiteY32" fmla="*/ 3768 h 10018"/>
              <a:gd name="connsiteX33" fmla="*/ 9404 w 10028"/>
              <a:gd name="connsiteY33" fmla="*/ 3899 h 10018"/>
              <a:gd name="connsiteX34" fmla="*/ 9574 w 10028"/>
              <a:gd name="connsiteY34" fmla="*/ 4023 h 10018"/>
              <a:gd name="connsiteX35" fmla="*/ 9706 w 10028"/>
              <a:gd name="connsiteY35" fmla="*/ 4053 h 10018"/>
              <a:gd name="connsiteX36" fmla="*/ 9773 w 10028"/>
              <a:gd name="connsiteY36" fmla="*/ 4059 h 10018"/>
              <a:gd name="connsiteX37" fmla="*/ 9899 w 10028"/>
              <a:gd name="connsiteY37" fmla="*/ 4095 h 10018"/>
              <a:gd name="connsiteX38" fmla="*/ 9971 w 10028"/>
              <a:gd name="connsiteY38" fmla="*/ 4219 h 10018"/>
              <a:gd name="connsiteX39" fmla="*/ 9996 w 10028"/>
              <a:gd name="connsiteY39" fmla="*/ 4380 h 10018"/>
              <a:gd name="connsiteX40" fmla="*/ 10028 w 10028"/>
              <a:gd name="connsiteY40" fmla="*/ 4630 h 10018"/>
              <a:gd name="connsiteX41" fmla="*/ 9943 w 10028"/>
              <a:gd name="connsiteY41" fmla="*/ 4820 h 10018"/>
              <a:gd name="connsiteX42" fmla="*/ 9845 w 10028"/>
              <a:gd name="connsiteY42" fmla="*/ 4903 h 10018"/>
              <a:gd name="connsiteX43" fmla="*/ 9691 w 10028"/>
              <a:gd name="connsiteY43" fmla="*/ 4903 h 10018"/>
              <a:gd name="connsiteX44" fmla="*/ 9527 w 10028"/>
              <a:gd name="connsiteY44" fmla="*/ 4909 h 10018"/>
              <a:gd name="connsiteX45" fmla="*/ 9331 w 10028"/>
              <a:gd name="connsiteY45" fmla="*/ 4844 h 10018"/>
              <a:gd name="connsiteX46" fmla="*/ 9275 w 10028"/>
              <a:gd name="connsiteY46" fmla="*/ 4849 h 10018"/>
              <a:gd name="connsiteX47" fmla="*/ 9243 w 10028"/>
              <a:gd name="connsiteY47" fmla="*/ 4635 h 10018"/>
              <a:gd name="connsiteX48" fmla="*/ 9256 w 10028"/>
              <a:gd name="connsiteY48" fmla="*/ 4499 h 10018"/>
              <a:gd name="connsiteX49" fmla="*/ 9262 w 10028"/>
              <a:gd name="connsiteY49" fmla="*/ 4641 h 10018"/>
              <a:gd name="connsiteX50" fmla="*/ 9281 w 10028"/>
              <a:gd name="connsiteY50" fmla="*/ 4790 h 10018"/>
              <a:gd name="connsiteX51" fmla="*/ 9309 w 10028"/>
              <a:gd name="connsiteY51" fmla="*/ 4861 h 10018"/>
              <a:gd name="connsiteX52" fmla="*/ 9227 w 10028"/>
              <a:gd name="connsiteY52" fmla="*/ 5009 h 10018"/>
              <a:gd name="connsiteX53" fmla="*/ 9211 w 10028"/>
              <a:gd name="connsiteY53" fmla="*/ 5147 h 10018"/>
              <a:gd name="connsiteX54" fmla="*/ 9230 w 10028"/>
              <a:gd name="connsiteY54" fmla="*/ 4974 h 10018"/>
              <a:gd name="connsiteX55" fmla="*/ 9297 w 10028"/>
              <a:gd name="connsiteY55" fmla="*/ 4831 h 10018"/>
              <a:gd name="connsiteX56" fmla="*/ 9382 w 10028"/>
              <a:gd name="connsiteY56" fmla="*/ 4885 h 10018"/>
              <a:gd name="connsiteX57" fmla="*/ 9461 w 10028"/>
              <a:gd name="connsiteY57" fmla="*/ 4986 h 10018"/>
              <a:gd name="connsiteX58" fmla="*/ 9549 w 10028"/>
              <a:gd name="connsiteY58" fmla="*/ 5027 h 10018"/>
              <a:gd name="connsiteX59" fmla="*/ 9669 w 10028"/>
              <a:gd name="connsiteY59" fmla="*/ 5045 h 10018"/>
              <a:gd name="connsiteX60" fmla="*/ 9722 w 10028"/>
              <a:gd name="connsiteY60" fmla="*/ 5088 h 10018"/>
              <a:gd name="connsiteX61" fmla="*/ 9766 w 10028"/>
              <a:gd name="connsiteY61" fmla="*/ 5111 h 10018"/>
              <a:gd name="connsiteX62" fmla="*/ 9867 w 10028"/>
              <a:gd name="connsiteY62" fmla="*/ 5153 h 10018"/>
              <a:gd name="connsiteX63" fmla="*/ 9911 w 10028"/>
              <a:gd name="connsiteY63" fmla="*/ 5235 h 10018"/>
              <a:gd name="connsiteX64" fmla="*/ 9946 w 10028"/>
              <a:gd name="connsiteY64" fmla="*/ 5289 h 10018"/>
              <a:gd name="connsiteX65" fmla="*/ 9955 w 10028"/>
              <a:gd name="connsiteY65" fmla="*/ 5396 h 10018"/>
              <a:gd name="connsiteX66" fmla="*/ 9915 w 10028"/>
              <a:gd name="connsiteY66" fmla="*/ 5616 h 10018"/>
              <a:gd name="connsiteX67" fmla="*/ 9826 w 10028"/>
              <a:gd name="connsiteY67" fmla="*/ 5801 h 10018"/>
              <a:gd name="connsiteX68" fmla="*/ 9725 w 10028"/>
              <a:gd name="connsiteY68" fmla="*/ 5866 h 10018"/>
              <a:gd name="connsiteX69" fmla="*/ 9602 w 10028"/>
              <a:gd name="connsiteY69" fmla="*/ 5824 h 10018"/>
              <a:gd name="connsiteX70" fmla="*/ 9379 w 10028"/>
              <a:gd name="connsiteY70" fmla="*/ 5675 h 10018"/>
              <a:gd name="connsiteX71" fmla="*/ 9237 w 10028"/>
              <a:gd name="connsiteY71" fmla="*/ 5628 h 10018"/>
              <a:gd name="connsiteX72" fmla="*/ 9186 w 10028"/>
              <a:gd name="connsiteY72" fmla="*/ 5580 h 10018"/>
              <a:gd name="connsiteX73" fmla="*/ 9252 w 10028"/>
              <a:gd name="connsiteY73" fmla="*/ 5467 h 10018"/>
              <a:gd name="connsiteX74" fmla="*/ 9170 w 10028"/>
              <a:gd name="connsiteY74" fmla="*/ 5580 h 10018"/>
              <a:gd name="connsiteX75" fmla="*/ 9063 w 10028"/>
              <a:gd name="connsiteY75" fmla="*/ 5747 h 10018"/>
              <a:gd name="connsiteX76" fmla="*/ 9189 w 10028"/>
              <a:gd name="connsiteY76" fmla="*/ 5544 h 10018"/>
              <a:gd name="connsiteX77" fmla="*/ 9309 w 10028"/>
              <a:gd name="connsiteY77" fmla="*/ 5652 h 10018"/>
              <a:gd name="connsiteX78" fmla="*/ 9502 w 10028"/>
              <a:gd name="connsiteY78" fmla="*/ 5753 h 10018"/>
              <a:gd name="connsiteX79" fmla="*/ 9624 w 10028"/>
              <a:gd name="connsiteY79" fmla="*/ 5801 h 10018"/>
              <a:gd name="connsiteX80" fmla="*/ 9678 w 10028"/>
              <a:gd name="connsiteY80" fmla="*/ 5818 h 10018"/>
              <a:gd name="connsiteX81" fmla="*/ 9735 w 10028"/>
              <a:gd name="connsiteY81" fmla="*/ 6056 h 10018"/>
              <a:gd name="connsiteX82" fmla="*/ 9706 w 10028"/>
              <a:gd name="connsiteY82" fmla="*/ 6275 h 10018"/>
              <a:gd name="connsiteX83" fmla="*/ 9574 w 10028"/>
              <a:gd name="connsiteY83" fmla="*/ 6335 h 10018"/>
              <a:gd name="connsiteX84" fmla="*/ 9464 w 10028"/>
              <a:gd name="connsiteY84" fmla="*/ 6329 h 10018"/>
              <a:gd name="connsiteX85" fmla="*/ 9338 w 10028"/>
              <a:gd name="connsiteY85" fmla="*/ 6329 h 10018"/>
              <a:gd name="connsiteX86" fmla="*/ 9215 w 10028"/>
              <a:gd name="connsiteY86" fmla="*/ 6282 h 10018"/>
              <a:gd name="connsiteX87" fmla="*/ 9114 w 10028"/>
              <a:gd name="connsiteY87" fmla="*/ 6175 h 10018"/>
              <a:gd name="connsiteX88" fmla="*/ 9007 w 10028"/>
              <a:gd name="connsiteY88" fmla="*/ 6139 h 10018"/>
              <a:gd name="connsiteX89" fmla="*/ 8934 w 10028"/>
              <a:gd name="connsiteY89" fmla="*/ 6151 h 10018"/>
              <a:gd name="connsiteX90" fmla="*/ 8852 w 10028"/>
              <a:gd name="connsiteY90" fmla="*/ 6056 h 10018"/>
              <a:gd name="connsiteX91" fmla="*/ 8972 w 10028"/>
              <a:gd name="connsiteY91" fmla="*/ 5919 h 10018"/>
              <a:gd name="connsiteX92" fmla="*/ 8830 w 10028"/>
              <a:gd name="connsiteY92" fmla="*/ 6079 h 10018"/>
              <a:gd name="connsiteX93" fmla="*/ 8776 w 10028"/>
              <a:gd name="connsiteY93" fmla="*/ 6061 h 10018"/>
              <a:gd name="connsiteX94" fmla="*/ 8707 w 10028"/>
              <a:gd name="connsiteY94" fmla="*/ 6210 h 10018"/>
              <a:gd name="connsiteX95" fmla="*/ 8616 w 10028"/>
              <a:gd name="connsiteY95" fmla="*/ 6246 h 10018"/>
              <a:gd name="connsiteX96" fmla="*/ 8480 w 10028"/>
              <a:gd name="connsiteY96" fmla="*/ 6305 h 10018"/>
              <a:gd name="connsiteX97" fmla="*/ 8669 w 10028"/>
              <a:gd name="connsiteY97" fmla="*/ 6228 h 10018"/>
              <a:gd name="connsiteX98" fmla="*/ 8751 w 10028"/>
              <a:gd name="connsiteY98" fmla="*/ 6151 h 10018"/>
              <a:gd name="connsiteX99" fmla="*/ 8795 w 10028"/>
              <a:gd name="connsiteY99" fmla="*/ 6068 h 10018"/>
              <a:gd name="connsiteX100" fmla="*/ 8868 w 10028"/>
              <a:gd name="connsiteY100" fmla="*/ 6061 h 10018"/>
              <a:gd name="connsiteX101" fmla="*/ 8972 w 10028"/>
              <a:gd name="connsiteY101" fmla="*/ 6127 h 10018"/>
              <a:gd name="connsiteX102" fmla="*/ 9114 w 10028"/>
              <a:gd name="connsiteY102" fmla="*/ 6175 h 10018"/>
              <a:gd name="connsiteX103" fmla="*/ 9029 w 10028"/>
              <a:gd name="connsiteY103" fmla="*/ 6318 h 10018"/>
              <a:gd name="connsiteX104" fmla="*/ 8925 w 10028"/>
              <a:gd name="connsiteY104" fmla="*/ 6424 h 10018"/>
              <a:gd name="connsiteX105" fmla="*/ 8868 w 10028"/>
              <a:gd name="connsiteY105" fmla="*/ 6436 h 10018"/>
              <a:gd name="connsiteX106" fmla="*/ 8707 w 10028"/>
              <a:gd name="connsiteY106" fmla="*/ 6419 h 10018"/>
              <a:gd name="connsiteX107" fmla="*/ 8474 w 10028"/>
              <a:gd name="connsiteY107" fmla="*/ 6370 h 10018"/>
              <a:gd name="connsiteX108" fmla="*/ 8190 w 10028"/>
              <a:gd name="connsiteY108" fmla="*/ 6305 h 10018"/>
              <a:gd name="connsiteX109" fmla="*/ 7963 w 10028"/>
              <a:gd name="connsiteY109" fmla="*/ 6198 h 10018"/>
              <a:gd name="connsiteX110" fmla="*/ 7793 w 10028"/>
              <a:gd name="connsiteY110" fmla="*/ 6068 h 10018"/>
              <a:gd name="connsiteX111" fmla="*/ 7566 w 10028"/>
              <a:gd name="connsiteY111" fmla="*/ 5925 h 10018"/>
              <a:gd name="connsiteX112" fmla="*/ 7329 w 10028"/>
              <a:gd name="connsiteY112" fmla="*/ 5747 h 10018"/>
              <a:gd name="connsiteX113" fmla="*/ 7169 w 10028"/>
              <a:gd name="connsiteY113" fmla="*/ 5515 h 10018"/>
              <a:gd name="connsiteX114" fmla="*/ 6913 w 10028"/>
              <a:gd name="connsiteY114" fmla="*/ 5325 h 10018"/>
              <a:gd name="connsiteX115" fmla="*/ 6481 w 10028"/>
              <a:gd name="connsiteY115" fmla="*/ 5075 h 10018"/>
              <a:gd name="connsiteX116" fmla="*/ 5551 w 10028"/>
              <a:gd name="connsiteY116" fmla="*/ 5027 h 10018"/>
              <a:gd name="connsiteX117" fmla="*/ 4590 w 10028"/>
              <a:gd name="connsiteY117" fmla="*/ 4974 h 10018"/>
              <a:gd name="connsiteX118" fmla="*/ 3770 w 10028"/>
              <a:gd name="connsiteY118" fmla="*/ 4778 h 10018"/>
              <a:gd name="connsiteX119" fmla="*/ 2629 w 10028"/>
              <a:gd name="connsiteY119" fmla="*/ 4113 h 10018"/>
              <a:gd name="connsiteX120" fmla="*/ 2008 w 10028"/>
              <a:gd name="connsiteY120" fmla="*/ 3351 h 10018"/>
              <a:gd name="connsiteX121" fmla="*/ 1305 w 10028"/>
              <a:gd name="connsiteY121" fmla="*/ 2698 h 10018"/>
              <a:gd name="connsiteX122" fmla="*/ 2954 w 10028"/>
              <a:gd name="connsiteY122" fmla="*/ 4326 h 10018"/>
              <a:gd name="connsiteX123" fmla="*/ 3657 w 10028"/>
              <a:gd name="connsiteY123" fmla="*/ 5057 h 10018"/>
              <a:gd name="connsiteX124" fmla="*/ 3981 w 10028"/>
              <a:gd name="connsiteY124" fmla="*/ 5420 h 10018"/>
              <a:gd name="connsiteX125" fmla="*/ 3821 w 10028"/>
              <a:gd name="connsiteY125" fmla="*/ 6591 h 10018"/>
              <a:gd name="connsiteX126" fmla="*/ 3414 w 10028"/>
              <a:gd name="connsiteY126" fmla="*/ 7690 h 10018"/>
              <a:gd name="connsiteX127" fmla="*/ 2941 w 10028"/>
              <a:gd name="connsiteY127" fmla="*/ 9046 h 10018"/>
              <a:gd name="connsiteX128" fmla="*/ 2781 w 10028"/>
              <a:gd name="connsiteY128" fmla="*/ 10000 h 10018"/>
              <a:gd name="connsiteX129" fmla="*/ 2204 w 10028"/>
              <a:gd name="connsiteY129" fmla="*/ 8363 h 10018"/>
              <a:gd name="connsiteX0" fmla="*/ 2204 w 10028"/>
              <a:gd name="connsiteY0" fmla="*/ 8363 h 10018"/>
              <a:gd name="connsiteX1" fmla="*/ 1674 w 10028"/>
              <a:gd name="connsiteY1" fmla="*/ 7078 h 10018"/>
              <a:gd name="connsiteX2" fmla="*/ 1115 w 10028"/>
              <a:gd name="connsiteY2" fmla="*/ 5551 h 10018"/>
              <a:gd name="connsiteX3" fmla="*/ 893 w 10028"/>
              <a:gd name="connsiteY3" fmla="*/ 4768 h 10018"/>
              <a:gd name="connsiteX4" fmla="*/ 491 w 10028"/>
              <a:gd name="connsiteY4" fmla="*/ 3150 h 10018"/>
              <a:gd name="connsiteX5" fmla="*/ 261 w 10028"/>
              <a:gd name="connsiteY5" fmla="*/ 1931 h 10018"/>
              <a:gd name="connsiteX6" fmla="*/ 28 w 10028"/>
              <a:gd name="connsiteY6" fmla="*/ 927 h 10018"/>
              <a:gd name="connsiteX7" fmla="*/ 7 w 10028"/>
              <a:gd name="connsiteY7" fmla="*/ 515 h 10018"/>
              <a:gd name="connsiteX8" fmla="*/ 78 w 10028"/>
              <a:gd name="connsiteY8" fmla="*/ 47 h 10018"/>
              <a:gd name="connsiteX9" fmla="*/ 337 w 10028"/>
              <a:gd name="connsiteY9" fmla="*/ 0 h 10018"/>
              <a:gd name="connsiteX10" fmla="*/ 848 w 10028"/>
              <a:gd name="connsiteY10" fmla="*/ 0 h 10018"/>
              <a:gd name="connsiteX11" fmla="*/ 1604 w 10028"/>
              <a:gd name="connsiteY11" fmla="*/ 119 h 10018"/>
              <a:gd name="connsiteX12" fmla="*/ 2383 w 10028"/>
              <a:gd name="connsiteY12" fmla="*/ 381 h 10018"/>
              <a:gd name="connsiteX13" fmla="*/ 3086 w 10028"/>
              <a:gd name="connsiteY13" fmla="*/ 659 h 10018"/>
              <a:gd name="connsiteX14" fmla="*/ 3969 w 10028"/>
              <a:gd name="connsiteY14" fmla="*/ 1165 h 10018"/>
              <a:gd name="connsiteX15" fmla="*/ 5022 w 10028"/>
              <a:gd name="connsiteY15" fmla="*/ 2003 h 10018"/>
              <a:gd name="connsiteX16" fmla="*/ 5583 w 10028"/>
              <a:gd name="connsiteY16" fmla="*/ 2437 h 10018"/>
              <a:gd name="connsiteX17" fmla="*/ 6327 w 10028"/>
              <a:gd name="connsiteY17" fmla="*/ 2859 h 10018"/>
              <a:gd name="connsiteX18" fmla="*/ 6677 w 10028"/>
              <a:gd name="connsiteY18" fmla="*/ 3013 h 10018"/>
              <a:gd name="connsiteX19" fmla="*/ 6888 w 10028"/>
              <a:gd name="connsiteY19" fmla="*/ 3084 h 10018"/>
              <a:gd name="connsiteX20" fmla="*/ 7210 w 10028"/>
              <a:gd name="connsiteY20" fmla="*/ 3191 h 10018"/>
              <a:gd name="connsiteX21" fmla="*/ 7443 w 10028"/>
              <a:gd name="connsiteY21" fmla="*/ 3233 h 10018"/>
              <a:gd name="connsiteX22" fmla="*/ 7717 w 10028"/>
              <a:gd name="connsiteY22" fmla="*/ 3191 h 10018"/>
              <a:gd name="connsiteX23" fmla="*/ 7998 w 10028"/>
              <a:gd name="connsiteY23" fmla="*/ 3143 h 10018"/>
              <a:gd name="connsiteX24" fmla="*/ 8319 w 10028"/>
              <a:gd name="connsiteY24" fmla="*/ 3186 h 10018"/>
              <a:gd name="connsiteX25" fmla="*/ 8458 w 10028"/>
              <a:gd name="connsiteY25" fmla="*/ 3299 h 10018"/>
              <a:gd name="connsiteX26" fmla="*/ 8524 w 10028"/>
              <a:gd name="connsiteY26" fmla="*/ 3536 h 10018"/>
              <a:gd name="connsiteX27" fmla="*/ 8335 w 10028"/>
              <a:gd name="connsiteY27" fmla="*/ 3435 h 10018"/>
              <a:gd name="connsiteX28" fmla="*/ 8524 w 10028"/>
              <a:gd name="connsiteY28" fmla="*/ 3536 h 10018"/>
              <a:gd name="connsiteX29" fmla="*/ 8619 w 10028"/>
              <a:gd name="connsiteY29" fmla="*/ 3530 h 10018"/>
              <a:gd name="connsiteX30" fmla="*/ 8773 w 10028"/>
              <a:gd name="connsiteY30" fmla="*/ 3619 h 10018"/>
              <a:gd name="connsiteX31" fmla="*/ 8947 w 10028"/>
              <a:gd name="connsiteY31" fmla="*/ 3708 h 10018"/>
              <a:gd name="connsiteX32" fmla="*/ 9123 w 10028"/>
              <a:gd name="connsiteY32" fmla="*/ 3768 h 10018"/>
              <a:gd name="connsiteX33" fmla="*/ 9404 w 10028"/>
              <a:gd name="connsiteY33" fmla="*/ 3899 h 10018"/>
              <a:gd name="connsiteX34" fmla="*/ 9574 w 10028"/>
              <a:gd name="connsiteY34" fmla="*/ 4023 h 10018"/>
              <a:gd name="connsiteX35" fmla="*/ 9706 w 10028"/>
              <a:gd name="connsiteY35" fmla="*/ 4053 h 10018"/>
              <a:gd name="connsiteX36" fmla="*/ 9773 w 10028"/>
              <a:gd name="connsiteY36" fmla="*/ 4059 h 10018"/>
              <a:gd name="connsiteX37" fmla="*/ 9899 w 10028"/>
              <a:gd name="connsiteY37" fmla="*/ 4095 h 10018"/>
              <a:gd name="connsiteX38" fmla="*/ 9971 w 10028"/>
              <a:gd name="connsiteY38" fmla="*/ 4219 h 10018"/>
              <a:gd name="connsiteX39" fmla="*/ 9996 w 10028"/>
              <a:gd name="connsiteY39" fmla="*/ 4380 h 10018"/>
              <a:gd name="connsiteX40" fmla="*/ 10028 w 10028"/>
              <a:gd name="connsiteY40" fmla="*/ 4630 h 10018"/>
              <a:gd name="connsiteX41" fmla="*/ 9943 w 10028"/>
              <a:gd name="connsiteY41" fmla="*/ 4820 h 10018"/>
              <a:gd name="connsiteX42" fmla="*/ 9845 w 10028"/>
              <a:gd name="connsiteY42" fmla="*/ 4903 h 10018"/>
              <a:gd name="connsiteX43" fmla="*/ 9691 w 10028"/>
              <a:gd name="connsiteY43" fmla="*/ 4903 h 10018"/>
              <a:gd name="connsiteX44" fmla="*/ 9527 w 10028"/>
              <a:gd name="connsiteY44" fmla="*/ 4909 h 10018"/>
              <a:gd name="connsiteX45" fmla="*/ 9331 w 10028"/>
              <a:gd name="connsiteY45" fmla="*/ 4844 h 10018"/>
              <a:gd name="connsiteX46" fmla="*/ 9275 w 10028"/>
              <a:gd name="connsiteY46" fmla="*/ 4849 h 10018"/>
              <a:gd name="connsiteX47" fmla="*/ 9243 w 10028"/>
              <a:gd name="connsiteY47" fmla="*/ 4635 h 10018"/>
              <a:gd name="connsiteX48" fmla="*/ 9256 w 10028"/>
              <a:gd name="connsiteY48" fmla="*/ 4499 h 10018"/>
              <a:gd name="connsiteX49" fmla="*/ 9262 w 10028"/>
              <a:gd name="connsiteY49" fmla="*/ 4641 h 10018"/>
              <a:gd name="connsiteX50" fmla="*/ 9281 w 10028"/>
              <a:gd name="connsiteY50" fmla="*/ 4790 h 10018"/>
              <a:gd name="connsiteX51" fmla="*/ 9309 w 10028"/>
              <a:gd name="connsiteY51" fmla="*/ 4861 h 10018"/>
              <a:gd name="connsiteX52" fmla="*/ 9227 w 10028"/>
              <a:gd name="connsiteY52" fmla="*/ 5009 h 10018"/>
              <a:gd name="connsiteX53" fmla="*/ 9211 w 10028"/>
              <a:gd name="connsiteY53" fmla="*/ 5147 h 10018"/>
              <a:gd name="connsiteX54" fmla="*/ 9230 w 10028"/>
              <a:gd name="connsiteY54" fmla="*/ 4974 h 10018"/>
              <a:gd name="connsiteX55" fmla="*/ 9297 w 10028"/>
              <a:gd name="connsiteY55" fmla="*/ 4831 h 10018"/>
              <a:gd name="connsiteX56" fmla="*/ 9382 w 10028"/>
              <a:gd name="connsiteY56" fmla="*/ 4885 h 10018"/>
              <a:gd name="connsiteX57" fmla="*/ 9461 w 10028"/>
              <a:gd name="connsiteY57" fmla="*/ 4986 h 10018"/>
              <a:gd name="connsiteX58" fmla="*/ 9549 w 10028"/>
              <a:gd name="connsiteY58" fmla="*/ 5027 h 10018"/>
              <a:gd name="connsiteX59" fmla="*/ 9669 w 10028"/>
              <a:gd name="connsiteY59" fmla="*/ 5045 h 10018"/>
              <a:gd name="connsiteX60" fmla="*/ 9722 w 10028"/>
              <a:gd name="connsiteY60" fmla="*/ 5088 h 10018"/>
              <a:gd name="connsiteX61" fmla="*/ 9766 w 10028"/>
              <a:gd name="connsiteY61" fmla="*/ 5111 h 10018"/>
              <a:gd name="connsiteX62" fmla="*/ 9867 w 10028"/>
              <a:gd name="connsiteY62" fmla="*/ 5153 h 10018"/>
              <a:gd name="connsiteX63" fmla="*/ 9911 w 10028"/>
              <a:gd name="connsiteY63" fmla="*/ 5235 h 10018"/>
              <a:gd name="connsiteX64" fmla="*/ 9946 w 10028"/>
              <a:gd name="connsiteY64" fmla="*/ 5289 h 10018"/>
              <a:gd name="connsiteX65" fmla="*/ 9955 w 10028"/>
              <a:gd name="connsiteY65" fmla="*/ 5396 h 10018"/>
              <a:gd name="connsiteX66" fmla="*/ 9915 w 10028"/>
              <a:gd name="connsiteY66" fmla="*/ 5616 h 10018"/>
              <a:gd name="connsiteX67" fmla="*/ 9826 w 10028"/>
              <a:gd name="connsiteY67" fmla="*/ 5801 h 10018"/>
              <a:gd name="connsiteX68" fmla="*/ 9725 w 10028"/>
              <a:gd name="connsiteY68" fmla="*/ 5866 h 10018"/>
              <a:gd name="connsiteX69" fmla="*/ 9602 w 10028"/>
              <a:gd name="connsiteY69" fmla="*/ 5824 h 10018"/>
              <a:gd name="connsiteX70" fmla="*/ 9379 w 10028"/>
              <a:gd name="connsiteY70" fmla="*/ 5675 h 10018"/>
              <a:gd name="connsiteX71" fmla="*/ 9237 w 10028"/>
              <a:gd name="connsiteY71" fmla="*/ 5628 h 10018"/>
              <a:gd name="connsiteX72" fmla="*/ 9186 w 10028"/>
              <a:gd name="connsiteY72" fmla="*/ 5580 h 10018"/>
              <a:gd name="connsiteX73" fmla="*/ 9252 w 10028"/>
              <a:gd name="connsiteY73" fmla="*/ 5467 h 10018"/>
              <a:gd name="connsiteX74" fmla="*/ 9170 w 10028"/>
              <a:gd name="connsiteY74" fmla="*/ 5580 h 10018"/>
              <a:gd name="connsiteX75" fmla="*/ 9063 w 10028"/>
              <a:gd name="connsiteY75" fmla="*/ 5747 h 10018"/>
              <a:gd name="connsiteX76" fmla="*/ 9189 w 10028"/>
              <a:gd name="connsiteY76" fmla="*/ 5544 h 10018"/>
              <a:gd name="connsiteX77" fmla="*/ 9309 w 10028"/>
              <a:gd name="connsiteY77" fmla="*/ 5652 h 10018"/>
              <a:gd name="connsiteX78" fmla="*/ 9502 w 10028"/>
              <a:gd name="connsiteY78" fmla="*/ 5753 h 10018"/>
              <a:gd name="connsiteX79" fmla="*/ 9624 w 10028"/>
              <a:gd name="connsiteY79" fmla="*/ 5801 h 10018"/>
              <a:gd name="connsiteX80" fmla="*/ 9678 w 10028"/>
              <a:gd name="connsiteY80" fmla="*/ 5818 h 10018"/>
              <a:gd name="connsiteX81" fmla="*/ 9735 w 10028"/>
              <a:gd name="connsiteY81" fmla="*/ 6056 h 10018"/>
              <a:gd name="connsiteX82" fmla="*/ 9706 w 10028"/>
              <a:gd name="connsiteY82" fmla="*/ 6275 h 10018"/>
              <a:gd name="connsiteX83" fmla="*/ 9574 w 10028"/>
              <a:gd name="connsiteY83" fmla="*/ 6335 h 10018"/>
              <a:gd name="connsiteX84" fmla="*/ 9464 w 10028"/>
              <a:gd name="connsiteY84" fmla="*/ 6329 h 10018"/>
              <a:gd name="connsiteX85" fmla="*/ 9338 w 10028"/>
              <a:gd name="connsiteY85" fmla="*/ 6329 h 10018"/>
              <a:gd name="connsiteX86" fmla="*/ 9215 w 10028"/>
              <a:gd name="connsiteY86" fmla="*/ 6282 h 10018"/>
              <a:gd name="connsiteX87" fmla="*/ 9114 w 10028"/>
              <a:gd name="connsiteY87" fmla="*/ 6175 h 10018"/>
              <a:gd name="connsiteX88" fmla="*/ 9007 w 10028"/>
              <a:gd name="connsiteY88" fmla="*/ 6139 h 10018"/>
              <a:gd name="connsiteX89" fmla="*/ 8934 w 10028"/>
              <a:gd name="connsiteY89" fmla="*/ 6151 h 10018"/>
              <a:gd name="connsiteX90" fmla="*/ 8852 w 10028"/>
              <a:gd name="connsiteY90" fmla="*/ 6056 h 10018"/>
              <a:gd name="connsiteX91" fmla="*/ 8972 w 10028"/>
              <a:gd name="connsiteY91" fmla="*/ 5919 h 10018"/>
              <a:gd name="connsiteX92" fmla="*/ 8830 w 10028"/>
              <a:gd name="connsiteY92" fmla="*/ 6079 h 10018"/>
              <a:gd name="connsiteX93" fmla="*/ 8776 w 10028"/>
              <a:gd name="connsiteY93" fmla="*/ 6061 h 10018"/>
              <a:gd name="connsiteX94" fmla="*/ 8707 w 10028"/>
              <a:gd name="connsiteY94" fmla="*/ 6210 h 10018"/>
              <a:gd name="connsiteX95" fmla="*/ 8616 w 10028"/>
              <a:gd name="connsiteY95" fmla="*/ 6246 h 10018"/>
              <a:gd name="connsiteX96" fmla="*/ 8480 w 10028"/>
              <a:gd name="connsiteY96" fmla="*/ 6305 h 10018"/>
              <a:gd name="connsiteX97" fmla="*/ 8669 w 10028"/>
              <a:gd name="connsiteY97" fmla="*/ 6228 h 10018"/>
              <a:gd name="connsiteX98" fmla="*/ 8751 w 10028"/>
              <a:gd name="connsiteY98" fmla="*/ 6151 h 10018"/>
              <a:gd name="connsiteX99" fmla="*/ 8795 w 10028"/>
              <a:gd name="connsiteY99" fmla="*/ 6068 h 10018"/>
              <a:gd name="connsiteX100" fmla="*/ 8868 w 10028"/>
              <a:gd name="connsiteY100" fmla="*/ 6061 h 10018"/>
              <a:gd name="connsiteX101" fmla="*/ 8972 w 10028"/>
              <a:gd name="connsiteY101" fmla="*/ 6127 h 10018"/>
              <a:gd name="connsiteX102" fmla="*/ 9114 w 10028"/>
              <a:gd name="connsiteY102" fmla="*/ 6175 h 10018"/>
              <a:gd name="connsiteX103" fmla="*/ 9029 w 10028"/>
              <a:gd name="connsiteY103" fmla="*/ 6318 h 10018"/>
              <a:gd name="connsiteX104" fmla="*/ 8925 w 10028"/>
              <a:gd name="connsiteY104" fmla="*/ 6424 h 10018"/>
              <a:gd name="connsiteX105" fmla="*/ 8868 w 10028"/>
              <a:gd name="connsiteY105" fmla="*/ 6436 h 10018"/>
              <a:gd name="connsiteX106" fmla="*/ 8707 w 10028"/>
              <a:gd name="connsiteY106" fmla="*/ 6419 h 10018"/>
              <a:gd name="connsiteX107" fmla="*/ 8474 w 10028"/>
              <a:gd name="connsiteY107" fmla="*/ 6370 h 10018"/>
              <a:gd name="connsiteX108" fmla="*/ 8190 w 10028"/>
              <a:gd name="connsiteY108" fmla="*/ 6305 h 10018"/>
              <a:gd name="connsiteX109" fmla="*/ 7963 w 10028"/>
              <a:gd name="connsiteY109" fmla="*/ 6198 h 10018"/>
              <a:gd name="connsiteX110" fmla="*/ 7793 w 10028"/>
              <a:gd name="connsiteY110" fmla="*/ 6068 h 10018"/>
              <a:gd name="connsiteX111" fmla="*/ 7566 w 10028"/>
              <a:gd name="connsiteY111" fmla="*/ 5925 h 10018"/>
              <a:gd name="connsiteX112" fmla="*/ 7329 w 10028"/>
              <a:gd name="connsiteY112" fmla="*/ 5747 h 10018"/>
              <a:gd name="connsiteX113" fmla="*/ 7169 w 10028"/>
              <a:gd name="connsiteY113" fmla="*/ 5515 h 10018"/>
              <a:gd name="connsiteX114" fmla="*/ 6913 w 10028"/>
              <a:gd name="connsiteY114" fmla="*/ 5325 h 10018"/>
              <a:gd name="connsiteX115" fmla="*/ 6481 w 10028"/>
              <a:gd name="connsiteY115" fmla="*/ 5075 h 10018"/>
              <a:gd name="connsiteX116" fmla="*/ 5551 w 10028"/>
              <a:gd name="connsiteY116" fmla="*/ 5027 h 10018"/>
              <a:gd name="connsiteX117" fmla="*/ 4590 w 10028"/>
              <a:gd name="connsiteY117" fmla="*/ 4974 h 10018"/>
              <a:gd name="connsiteX118" fmla="*/ 3770 w 10028"/>
              <a:gd name="connsiteY118" fmla="*/ 4778 h 10018"/>
              <a:gd name="connsiteX119" fmla="*/ 2629 w 10028"/>
              <a:gd name="connsiteY119" fmla="*/ 4113 h 10018"/>
              <a:gd name="connsiteX120" fmla="*/ 2008 w 10028"/>
              <a:gd name="connsiteY120" fmla="*/ 3351 h 10018"/>
              <a:gd name="connsiteX121" fmla="*/ 1305 w 10028"/>
              <a:gd name="connsiteY121" fmla="*/ 2698 h 10018"/>
              <a:gd name="connsiteX122" fmla="*/ 2954 w 10028"/>
              <a:gd name="connsiteY122" fmla="*/ 4326 h 10018"/>
              <a:gd name="connsiteX123" fmla="*/ 3657 w 10028"/>
              <a:gd name="connsiteY123" fmla="*/ 5057 h 10018"/>
              <a:gd name="connsiteX124" fmla="*/ 3981 w 10028"/>
              <a:gd name="connsiteY124" fmla="*/ 5420 h 10018"/>
              <a:gd name="connsiteX125" fmla="*/ 3631 w 10028"/>
              <a:gd name="connsiteY125" fmla="*/ 6292 h 10018"/>
              <a:gd name="connsiteX126" fmla="*/ 3414 w 10028"/>
              <a:gd name="connsiteY126" fmla="*/ 7690 h 10018"/>
              <a:gd name="connsiteX127" fmla="*/ 2941 w 10028"/>
              <a:gd name="connsiteY127" fmla="*/ 9046 h 10018"/>
              <a:gd name="connsiteX128" fmla="*/ 2781 w 10028"/>
              <a:gd name="connsiteY128" fmla="*/ 10000 h 10018"/>
              <a:gd name="connsiteX129" fmla="*/ 2204 w 10028"/>
              <a:gd name="connsiteY129" fmla="*/ 8363 h 10018"/>
              <a:gd name="connsiteX0" fmla="*/ 2204 w 10028"/>
              <a:gd name="connsiteY0" fmla="*/ 8363 h 10018"/>
              <a:gd name="connsiteX1" fmla="*/ 1674 w 10028"/>
              <a:gd name="connsiteY1" fmla="*/ 7078 h 10018"/>
              <a:gd name="connsiteX2" fmla="*/ 1115 w 10028"/>
              <a:gd name="connsiteY2" fmla="*/ 5551 h 10018"/>
              <a:gd name="connsiteX3" fmla="*/ 893 w 10028"/>
              <a:gd name="connsiteY3" fmla="*/ 4768 h 10018"/>
              <a:gd name="connsiteX4" fmla="*/ 491 w 10028"/>
              <a:gd name="connsiteY4" fmla="*/ 3150 h 10018"/>
              <a:gd name="connsiteX5" fmla="*/ 261 w 10028"/>
              <a:gd name="connsiteY5" fmla="*/ 1931 h 10018"/>
              <a:gd name="connsiteX6" fmla="*/ 28 w 10028"/>
              <a:gd name="connsiteY6" fmla="*/ 927 h 10018"/>
              <a:gd name="connsiteX7" fmla="*/ 7 w 10028"/>
              <a:gd name="connsiteY7" fmla="*/ 515 h 10018"/>
              <a:gd name="connsiteX8" fmla="*/ 78 w 10028"/>
              <a:gd name="connsiteY8" fmla="*/ 47 h 10018"/>
              <a:gd name="connsiteX9" fmla="*/ 337 w 10028"/>
              <a:gd name="connsiteY9" fmla="*/ 0 h 10018"/>
              <a:gd name="connsiteX10" fmla="*/ 848 w 10028"/>
              <a:gd name="connsiteY10" fmla="*/ 0 h 10018"/>
              <a:gd name="connsiteX11" fmla="*/ 1604 w 10028"/>
              <a:gd name="connsiteY11" fmla="*/ 119 h 10018"/>
              <a:gd name="connsiteX12" fmla="*/ 2383 w 10028"/>
              <a:gd name="connsiteY12" fmla="*/ 381 h 10018"/>
              <a:gd name="connsiteX13" fmla="*/ 3086 w 10028"/>
              <a:gd name="connsiteY13" fmla="*/ 659 h 10018"/>
              <a:gd name="connsiteX14" fmla="*/ 3969 w 10028"/>
              <a:gd name="connsiteY14" fmla="*/ 1165 h 10018"/>
              <a:gd name="connsiteX15" fmla="*/ 5022 w 10028"/>
              <a:gd name="connsiteY15" fmla="*/ 2003 h 10018"/>
              <a:gd name="connsiteX16" fmla="*/ 5583 w 10028"/>
              <a:gd name="connsiteY16" fmla="*/ 2437 h 10018"/>
              <a:gd name="connsiteX17" fmla="*/ 6327 w 10028"/>
              <a:gd name="connsiteY17" fmla="*/ 2859 h 10018"/>
              <a:gd name="connsiteX18" fmla="*/ 6677 w 10028"/>
              <a:gd name="connsiteY18" fmla="*/ 3013 h 10018"/>
              <a:gd name="connsiteX19" fmla="*/ 6888 w 10028"/>
              <a:gd name="connsiteY19" fmla="*/ 3084 h 10018"/>
              <a:gd name="connsiteX20" fmla="*/ 7210 w 10028"/>
              <a:gd name="connsiteY20" fmla="*/ 3191 h 10018"/>
              <a:gd name="connsiteX21" fmla="*/ 7443 w 10028"/>
              <a:gd name="connsiteY21" fmla="*/ 3233 h 10018"/>
              <a:gd name="connsiteX22" fmla="*/ 7717 w 10028"/>
              <a:gd name="connsiteY22" fmla="*/ 3191 h 10018"/>
              <a:gd name="connsiteX23" fmla="*/ 7998 w 10028"/>
              <a:gd name="connsiteY23" fmla="*/ 3143 h 10018"/>
              <a:gd name="connsiteX24" fmla="*/ 8319 w 10028"/>
              <a:gd name="connsiteY24" fmla="*/ 3186 h 10018"/>
              <a:gd name="connsiteX25" fmla="*/ 8458 w 10028"/>
              <a:gd name="connsiteY25" fmla="*/ 3299 h 10018"/>
              <a:gd name="connsiteX26" fmla="*/ 8524 w 10028"/>
              <a:gd name="connsiteY26" fmla="*/ 3536 h 10018"/>
              <a:gd name="connsiteX27" fmla="*/ 8335 w 10028"/>
              <a:gd name="connsiteY27" fmla="*/ 3435 h 10018"/>
              <a:gd name="connsiteX28" fmla="*/ 8524 w 10028"/>
              <a:gd name="connsiteY28" fmla="*/ 3536 h 10018"/>
              <a:gd name="connsiteX29" fmla="*/ 8619 w 10028"/>
              <a:gd name="connsiteY29" fmla="*/ 3530 h 10018"/>
              <a:gd name="connsiteX30" fmla="*/ 8773 w 10028"/>
              <a:gd name="connsiteY30" fmla="*/ 3619 h 10018"/>
              <a:gd name="connsiteX31" fmla="*/ 8947 w 10028"/>
              <a:gd name="connsiteY31" fmla="*/ 3708 h 10018"/>
              <a:gd name="connsiteX32" fmla="*/ 9123 w 10028"/>
              <a:gd name="connsiteY32" fmla="*/ 3768 h 10018"/>
              <a:gd name="connsiteX33" fmla="*/ 9404 w 10028"/>
              <a:gd name="connsiteY33" fmla="*/ 3899 h 10018"/>
              <a:gd name="connsiteX34" fmla="*/ 9574 w 10028"/>
              <a:gd name="connsiteY34" fmla="*/ 4023 h 10018"/>
              <a:gd name="connsiteX35" fmla="*/ 9706 w 10028"/>
              <a:gd name="connsiteY35" fmla="*/ 4053 h 10018"/>
              <a:gd name="connsiteX36" fmla="*/ 9773 w 10028"/>
              <a:gd name="connsiteY36" fmla="*/ 4059 h 10018"/>
              <a:gd name="connsiteX37" fmla="*/ 9899 w 10028"/>
              <a:gd name="connsiteY37" fmla="*/ 4095 h 10018"/>
              <a:gd name="connsiteX38" fmla="*/ 9971 w 10028"/>
              <a:gd name="connsiteY38" fmla="*/ 4219 h 10018"/>
              <a:gd name="connsiteX39" fmla="*/ 9996 w 10028"/>
              <a:gd name="connsiteY39" fmla="*/ 4380 h 10018"/>
              <a:gd name="connsiteX40" fmla="*/ 10028 w 10028"/>
              <a:gd name="connsiteY40" fmla="*/ 4630 h 10018"/>
              <a:gd name="connsiteX41" fmla="*/ 9943 w 10028"/>
              <a:gd name="connsiteY41" fmla="*/ 4820 h 10018"/>
              <a:gd name="connsiteX42" fmla="*/ 9845 w 10028"/>
              <a:gd name="connsiteY42" fmla="*/ 4903 h 10018"/>
              <a:gd name="connsiteX43" fmla="*/ 9691 w 10028"/>
              <a:gd name="connsiteY43" fmla="*/ 4903 h 10018"/>
              <a:gd name="connsiteX44" fmla="*/ 9527 w 10028"/>
              <a:gd name="connsiteY44" fmla="*/ 4909 h 10018"/>
              <a:gd name="connsiteX45" fmla="*/ 9331 w 10028"/>
              <a:gd name="connsiteY45" fmla="*/ 4844 h 10018"/>
              <a:gd name="connsiteX46" fmla="*/ 9275 w 10028"/>
              <a:gd name="connsiteY46" fmla="*/ 4849 h 10018"/>
              <a:gd name="connsiteX47" fmla="*/ 9243 w 10028"/>
              <a:gd name="connsiteY47" fmla="*/ 4635 h 10018"/>
              <a:gd name="connsiteX48" fmla="*/ 9256 w 10028"/>
              <a:gd name="connsiteY48" fmla="*/ 4499 h 10018"/>
              <a:gd name="connsiteX49" fmla="*/ 9262 w 10028"/>
              <a:gd name="connsiteY49" fmla="*/ 4641 h 10018"/>
              <a:gd name="connsiteX50" fmla="*/ 9281 w 10028"/>
              <a:gd name="connsiteY50" fmla="*/ 4790 h 10018"/>
              <a:gd name="connsiteX51" fmla="*/ 9309 w 10028"/>
              <a:gd name="connsiteY51" fmla="*/ 4861 h 10018"/>
              <a:gd name="connsiteX52" fmla="*/ 9227 w 10028"/>
              <a:gd name="connsiteY52" fmla="*/ 5009 h 10018"/>
              <a:gd name="connsiteX53" fmla="*/ 9211 w 10028"/>
              <a:gd name="connsiteY53" fmla="*/ 5147 h 10018"/>
              <a:gd name="connsiteX54" fmla="*/ 9230 w 10028"/>
              <a:gd name="connsiteY54" fmla="*/ 4974 h 10018"/>
              <a:gd name="connsiteX55" fmla="*/ 9297 w 10028"/>
              <a:gd name="connsiteY55" fmla="*/ 4831 h 10018"/>
              <a:gd name="connsiteX56" fmla="*/ 9382 w 10028"/>
              <a:gd name="connsiteY56" fmla="*/ 4885 h 10018"/>
              <a:gd name="connsiteX57" fmla="*/ 9461 w 10028"/>
              <a:gd name="connsiteY57" fmla="*/ 4986 h 10018"/>
              <a:gd name="connsiteX58" fmla="*/ 9549 w 10028"/>
              <a:gd name="connsiteY58" fmla="*/ 5027 h 10018"/>
              <a:gd name="connsiteX59" fmla="*/ 9669 w 10028"/>
              <a:gd name="connsiteY59" fmla="*/ 5045 h 10018"/>
              <a:gd name="connsiteX60" fmla="*/ 9722 w 10028"/>
              <a:gd name="connsiteY60" fmla="*/ 5088 h 10018"/>
              <a:gd name="connsiteX61" fmla="*/ 9766 w 10028"/>
              <a:gd name="connsiteY61" fmla="*/ 5111 h 10018"/>
              <a:gd name="connsiteX62" fmla="*/ 9867 w 10028"/>
              <a:gd name="connsiteY62" fmla="*/ 5153 h 10018"/>
              <a:gd name="connsiteX63" fmla="*/ 9911 w 10028"/>
              <a:gd name="connsiteY63" fmla="*/ 5235 h 10018"/>
              <a:gd name="connsiteX64" fmla="*/ 9946 w 10028"/>
              <a:gd name="connsiteY64" fmla="*/ 5289 h 10018"/>
              <a:gd name="connsiteX65" fmla="*/ 9955 w 10028"/>
              <a:gd name="connsiteY65" fmla="*/ 5396 h 10018"/>
              <a:gd name="connsiteX66" fmla="*/ 9915 w 10028"/>
              <a:gd name="connsiteY66" fmla="*/ 5616 h 10018"/>
              <a:gd name="connsiteX67" fmla="*/ 9826 w 10028"/>
              <a:gd name="connsiteY67" fmla="*/ 5801 h 10018"/>
              <a:gd name="connsiteX68" fmla="*/ 9725 w 10028"/>
              <a:gd name="connsiteY68" fmla="*/ 5866 h 10018"/>
              <a:gd name="connsiteX69" fmla="*/ 9602 w 10028"/>
              <a:gd name="connsiteY69" fmla="*/ 5824 h 10018"/>
              <a:gd name="connsiteX70" fmla="*/ 9379 w 10028"/>
              <a:gd name="connsiteY70" fmla="*/ 5675 h 10018"/>
              <a:gd name="connsiteX71" fmla="*/ 9237 w 10028"/>
              <a:gd name="connsiteY71" fmla="*/ 5628 h 10018"/>
              <a:gd name="connsiteX72" fmla="*/ 9186 w 10028"/>
              <a:gd name="connsiteY72" fmla="*/ 5580 h 10018"/>
              <a:gd name="connsiteX73" fmla="*/ 9252 w 10028"/>
              <a:gd name="connsiteY73" fmla="*/ 5467 h 10018"/>
              <a:gd name="connsiteX74" fmla="*/ 9170 w 10028"/>
              <a:gd name="connsiteY74" fmla="*/ 5580 h 10018"/>
              <a:gd name="connsiteX75" fmla="*/ 9063 w 10028"/>
              <a:gd name="connsiteY75" fmla="*/ 5747 h 10018"/>
              <a:gd name="connsiteX76" fmla="*/ 9189 w 10028"/>
              <a:gd name="connsiteY76" fmla="*/ 5544 h 10018"/>
              <a:gd name="connsiteX77" fmla="*/ 9309 w 10028"/>
              <a:gd name="connsiteY77" fmla="*/ 5652 h 10018"/>
              <a:gd name="connsiteX78" fmla="*/ 9502 w 10028"/>
              <a:gd name="connsiteY78" fmla="*/ 5753 h 10018"/>
              <a:gd name="connsiteX79" fmla="*/ 9624 w 10028"/>
              <a:gd name="connsiteY79" fmla="*/ 5801 h 10018"/>
              <a:gd name="connsiteX80" fmla="*/ 9678 w 10028"/>
              <a:gd name="connsiteY80" fmla="*/ 5818 h 10018"/>
              <a:gd name="connsiteX81" fmla="*/ 9735 w 10028"/>
              <a:gd name="connsiteY81" fmla="*/ 6056 h 10018"/>
              <a:gd name="connsiteX82" fmla="*/ 9706 w 10028"/>
              <a:gd name="connsiteY82" fmla="*/ 6275 h 10018"/>
              <a:gd name="connsiteX83" fmla="*/ 9574 w 10028"/>
              <a:gd name="connsiteY83" fmla="*/ 6335 h 10018"/>
              <a:gd name="connsiteX84" fmla="*/ 9464 w 10028"/>
              <a:gd name="connsiteY84" fmla="*/ 6329 h 10018"/>
              <a:gd name="connsiteX85" fmla="*/ 9338 w 10028"/>
              <a:gd name="connsiteY85" fmla="*/ 6329 h 10018"/>
              <a:gd name="connsiteX86" fmla="*/ 9215 w 10028"/>
              <a:gd name="connsiteY86" fmla="*/ 6282 h 10018"/>
              <a:gd name="connsiteX87" fmla="*/ 9114 w 10028"/>
              <a:gd name="connsiteY87" fmla="*/ 6175 h 10018"/>
              <a:gd name="connsiteX88" fmla="*/ 9007 w 10028"/>
              <a:gd name="connsiteY88" fmla="*/ 6139 h 10018"/>
              <a:gd name="connsiteX89" fmla="*/ 8934 w 10028"/>
              <a:gd name="connsiteY89" fmla="*/ 6151 h 10018"/>
              <a:gd name="connsiteX90" fmla="*/ 8852 w 10028"/>
              <a:gd name="connsiteY90" fmla="*/ 6056 h 10018"/>
              <a:gd name="connsiteX91" fmla="*/ 8972 w 10028"/>
              <a:gd name="connsiteY91" fmla="*/ 5919 h 10018"/>
              <a:gd name="connsiteX92" fmla="*/ 8830 w 10028"/>
              <a:gd name="connsiteY92" fmla="*/ 6079 h 10018"/>
              <a:gd name="connsiteX93" fmla="*/ 8776 w 10028"/>
              <a:gd name="connsiteY93" fmla="*/ 6061 h 10018"/>
              <a:gd name="connsiteX94" fmla="*/ 8707 w 10028"/>
              <a:gd name="connsiteY94" fmla="*/ 6210 h 10018"/>
              <a:gd name="connsiteX95" fmla="*/ 8616 w 10028"/>
              <a:gd name="connsiteY95" fmla="*/ 6246 h 10018"/>
              <a:gd name="connsiteX96" fmla="*/ 8480 w 10028"/>
              <a:gd name="connsiteY96" fmla="*/ 6305 h 10018"/>
              <a:gd name="connsiteX97" fmla="*/ 8669 w 10028"/>
              <a:gd name="connsiteY97" fmla="*/ 6228 h 10018"/>
              <a:gd name="connsiteX98" fmla="*/ 8751 w 10028"/>
              <a:gd name="connsiteY98" fmla="*/ 6151 h 10018"/>
              <a:gd name="connsiteX99" fmla="*/ 8795 w 10028"/>
              <a:gd name="connsiteY99" fmla="*/ 6068 h 10018"/>
              <a:gd name="connsiteX100" fmla="*/ 8868 w 10028"/>
              <a:gd name="connsiteY100" fmla="*/ 6061 h 10018"/>
              <a:gd name="connsiteX101" fmla="*/ 8972 w 10028"/>
              <a:gd name="connsiteY101" fmla="*/ 6127 h 10018"/>
              <a:gd name="connsiteX102" fmla="*/ 9114 w 10028"/>
              <a:gd name="connsiteY102" fmla="*/ 6175 h 10018"/>
              <a:gd name="connsiteX103" fmla="*/ 9029 w 10028"/>
              <a:gd name="connsiteY103" fmla="*/ 6318 h 10018"/>
              <a:gd name="connsiteX104" fmla="*/ 8925 w 10028"/>
              <a:gd name="connsiteY104" fmla="*/ 6424 h 10018"/>
              <a:gd name="connsiteX105" fmla="*/ 8868 w 10028"/>
              <a:gd name="connsiteY105" fmla="*/ 6436 h 10018"/>
              <a:gd name="connsiteX106" fmla="*/ 8707 w 10028"/>
              <a:gd name="connsiteY106" fmla="*/ 6419 h 10018"/>
              <a:gd name="connsiteX107" fmla="*/ 8474 w 10028"/>
              <a:gd name="connsiteY107" fmla="*/ 6370 h 10018"/>
              <a:gd name="connsiteX108" fmla="*/ 8190 w 10028"/>
              <a:gd name="connsiteY108" fmla="*/ 6305 h 10018"/>
              <a:gd name="connsiteX109" fmla="*/ 7963 w 10028"/>
              <a:gd name="connsiteY109" fmla="*/ 6198 h 10018"/>
              <a:gd name="connsiteX110" fmla="*/ 7793 w 10028"/>
              <a:gd name="connsiteY110" fmla="*/ 6068 h 10018"/>
              <a:gd name="connsiteX111" fmla="*/ 7566 w 10028"/>
              <a:gd name="connsiteY111" fmla="*/ 5925 h 10018"/>
              <a:gd name="connsiteX112" fmla="*/ 7329 w 10028"/>
              <a:gd name="connsiteY112" fmla="*/ 5747 h 10018"/>
              <a:gd name="connsiteX113" fmla="*/ 7169 w 10028"/>
              <a:gd name="connsiteY113" fmla="*/ 5515 h 10018"/>
              <a:gd name="connsiteX114" fmla="*/ 6913 w 10028"/>
              <a:gd name="connsiteY114" fmla="*/ 5325 h 10018"/>
              <a:gd name="connsiteX115" fmla="*/ 6481 w 10028"/>
              <a:gd name="connsiteY115" fmla="*/ 5075 h 10018"/>
              <a:gd name="connsiteX116" fmla="*/ 5551 w 10028"/>
              <a:gd name="connsiteY116" fmla="*/ 5027 h 10018"/>
              <a:gd name="connsiteX117" fmla="*/ 4590 w 10028"/>
              <a:gd name="connsiteY117" fmla="*/ 4974 h 10018"/>
              <a:gd name="connsiteX118" fmla="*/ 3770 w 10028"/>
              <a:gd name="connsiteY118" fmla="*/ 4778 h 10018"/>
              <a:gd name="connsiteX119" fmla="*/ 2629 w 10028"/>
              <a:gd name="connsiteY119" fmla="*/ 4113 h 10018"/>
              <a:gd name="connsiteX120" fmla="*/ 2008 w 10028"/>
              <a:gd name="connsiteY120" fmla="*/ 3351 h 10018"/>
              <a:gd name="connsiteX121" fmla="*/ 1305 w 10028"/>
              <a:gd name="connsiteY121" fmla="*/ 2698 h 10018"/>
              <a:gd name="connsiteX122" fmla="*/ 2954 w 10028"/>
              <a:gd name="connsiteY122" fmla="*/ 4326 h 10018"/>
              <a:gd name="connsiteX123" fmla="*/ 3657 w 10028"/>
              <a:gd name="connsiteY123" fmla="*/ 5057 h 10018"/>
              <a:gd name="connsiteX124" fmla="*/ 3981 w 10028"/>
              <a:gd name="connsiteY124" fmla="*/ 5420 h 10018"/>
              <a:gd name="connsiteX125" fmla="*/ 3631 w 10028"/>
              <a:gd name="connsiteY125" fmla="*/ 6292 h 10018"/>
              <a:gd name="connsiteX126" fmla="*/ 3238 w 10028"/>
              <a:gd name="connsiteY126" fmla="*/ 7505 h 10018"/>
              <a:gd name="connsiteX127" fmla="*/ 2941 w 10028"/>
              <a:gd name="connsiteY127" fmla="*/ 9046 h 10018"/>
              <a:gd name="connsiteX128" fmla="*/ 2781 w 10028"/>
              <a:gd name="connsiteY128" fmla="*/ 10000 h 10018"/>
              <a:gd name="connsiteX129" fmla="*/ 2204 w 10028"/>
              <a:gd name="connsiteY129" fmla="*/ 8363 h 10018"/>
              <a:gd name="connsiteX0" fmla="*/ 2204 w 10028"/>
              <a:gd name="connsiteY0" fmla="*/ 8363 h 10017"/>
              <a:gd name="connsiteX1" fmla="*/ 1674 w 10028"/>
              <a:gd name="connsiteY1" fmla="*/ 7078 h 10017"/>
              <a:gd name="connsiteX2" fmla="*/ 1115 w 10028"/>
              <a:gd name="connsiteY2" fmla="*/ 5551 h 10017"/>
              <a:gd name="connsiteX3" fmla="*/ 893 w 10028"/>
              <a:gd name="connsiteY3" fmla="*/ 4768 h 10017"/>
              <a:gd name="connsiteX4" fmla="*/ 491 w 10028"/>
              <a:gd name="connsiteY4" fmla="*/ 3150 h 10017"/>
              <a:gd name="connsiteX5" fmla="*/ 261 w 10028"/>
              <a:gd name="connsiteY5" fmla="*/ 1931 h 10017"/>
              <a:gd name="connsiteX6" fmla="*/ 28 w 10028"/>
              <a:gd name="connsiteY6" fmla="*/ 927 h 10017"/>
              <a:gd name="connsiteX7" fmla="*/ 7 w 10028"/>
              <a:gd name="connsiteY7" fmla="*/ 515 h 10017"/>
              <a:gd name="connsiteX8" fmla="*/ 78 w 10028"/>
              <a:gd name="connsiteY8" fmla="*/ 47 h 10017"/>
              <a:gd name="connsiteX9" fmla="*/ 337 w 10028"/>
              <a:gd name="connsiteY9" fmla="*/ 0 h 10017"/>
              <a:gd name="connsiteX10" fmla="*/ 848 w 10028"/>
              <a:gd name="connsiteY10" fmla="*/ 0 h 10017"/>
              <a:gd name="connsiteX11" fmla="*/ 1604 w 10028"/>
              <a:gd name="connsiteY11" fmla="*/ 119 h 10017"/>
              <a:gd name="connsiteX12" fmla="*/ 2383 w 10028"/>
              <a:gd name="connsiteY12" fmla="*/ 381 h 10017"/>
              <a:gd name="connsiteX13" fmla="*/ 3086 w 10028"/>
              <a:gd name="connsiteY13" fmla="*/ 659 h 10017"/>
              <a:gd name="connsiteX14" fmla="*/ 3969 w 10028"/>
              <a:gd name="connsiteY14" fmla="*/ 1165 h 10017"/>
              <a:gd name="connsiteX15" fmla="*/ 5022 w 10028"/>
              <a:gd name="connsiteY15" fmla="*/ 2003 h 10017"/>
              <a:gd name="connsiteX16" fmla="*/ 5583 w 10028"/>
              <a:gd name="connsiteY16" fmla="*/ 2437 h 10017"/>
              <a:gd name="connsiteX17" fmla="*/ 6327 w 10028"/>
              <a:gd name="connsiteY17" fmla="*/ 2859 h 10017"/>
              <a:gd name="connsiteX18" fmla="*/ 6677 w 10028"/>
              <a:gd name="connsiteY18" fmla="*/ 3013 h 10017"/>
              <a:gd name="connsiteX19" fmla="*/ 6888 w 10028"/>
              <a:gd name="connsiteY19" fmla="*/ 3084 h 10017"/>
              <a:gd name="connsiteX20" fmla="*/ 7210 w 10028"/>
              <a:gd name="connsiteY20" fmla="*/ 3191 h 10017"/>
              <a:gd name="connsiteX21" fmla="*/ 7443 w 10028"/>
              <a:gd name="connsiteY21" fmla="*/ 3233 h 10017"/>
              <a:gd name="connsiteX22" fmla="*/ 7717 w 10028"/>
              <a:gd name="connsiteY22" fmla="*/ 3191 h 10017"/>
              <a:gd name="connsiteX23" fmla="*/ 7998 w 10028"/>
              <a:gd name="connsiteY23" fmla="*/ 3143 h 10017"/>
              <a:gd name="connsiteX24" fmla="*/ 8319 w 10028"/>
              <a:gd name="connsiteY24" fmla="*/ 3186 h 10017"/>
              <a:gd name="connsiteX25" fmla="*/ 8458 w 10028"/>
              <a:gd name="connsiteY25" fmla="*/ 3299 h 10017"/>
              <a:gd name="connsiteX26" fmla="*/ 8524 w 10028"/>
              <a:gd name="connsiteY26" fmla="*/ 3536 h 10017"/>
              <a:gd name="connsiteX27" fmla="*/ 8335 w 10028"/>
              <a:gd name="connsiteY27" fmla="*/ 3435 h 10017"/>
              <a:gd name="connsiteX28" fmla="*/ 8524 w 10028"/>
              <a:gd name="connsiteY28" fmla="*/ 3536 h 10017"/>
              <a:gd name="connsiteX29" fmla="*/ 8619 w 10028"/>
              <a:gd name="connsiteY29" fmla="*/ 3530 h 10017"/>
              <a:gd name="connsiteX30" fmla="*/ 8773 w 10028"/>
              <a:gd name="connsiteY30" fmla="*/ 3619 h 10017"/>
              <a:gd name="connsiteX31" fmla="*/ 8947 w 10028"/>
              <a:gd name="connsiteY31" fmla="*/ 3708 h 10017"/>
              <a:gd name="connsiteX32" fmla="*/ 9123 w 10028"/>
              <a:gd name="connsiteY32" fmla="*/ 3768 h 10017"/>
              <a:gd name="connsiteX33" fmla="*/ 9404 w 10028"/>
              <a:gd name="connsiteY33" fmla="*/ 3899 h 10017"/>
              <a:gd name="connsiteX34" fmla="*/ 9574 w 10028"/>
              <a:gd name="connsiteY34" fmla="*/ 4023 h 10017"/>
              <a:gd name="connsiteX35" fmla="*/ 9706 w 10028"/>
              <a:gd name="connsiteY35" fmla="*/ 4053 h 10017"/>
              <a:gd name="connsiteX36" fmla="*/ 9773 w 10028"/>
              <a:gd name="connsiteY36" fmla="*/ 4059 h 10017"/>
              <a:gd name="connsiteX37" fmla="*/ 9899 w 10028"/>
              <a:gd name="connsiteY37" fmla="*/ 4095 h 10017"/>
              <a:gd name="connsiteX38" fmla="*/ 9971 w 10028"/>
              <a:gd name="connsiteY38" fmla="*/ 4219 h 10017"/>
              <a:gd name="connsiteX39" fmla="*/ 9996 w 10028"/>
              <a:gd name="connsiteY39" fmla="*/ 4380 h 10017"/>
              <a:gd name="connsiteX40" fmla="*/ 10028 w 10028"/>
              <a:gd name="connsiteY40" fmla="*/ 4630 h 10017"/>
              <a:gd name="connsiteX41" fmla="*/ 9943 w 10028"/>
              <a:gd name="connsiteY41" fmla="*/ 4820 h 10017"/>
              <a:gd name="connsiteX42" fmla="*/ 9845 w 10028"/>
              <a:gd name="connsiteY42" fmla="*/ 4903 h 10017"/>
              <a:gd name="connsiteX43" fmla="*/ 9691 w 10028"/>
              <a:gd name="connsiteY43" fmla="*/ 4903 h 10017"/>
              <a:gd name="connsiteX44" fmla="*/ 9527 w 10028"/>
              <a:gd name="connsiteY44" fmla="*/ 4909 h 10017"/>
              <a:gd name="connsiteX45" fmla="*/ 9331 w 10028"/>
              <a:gd name="connsiteY45" fmla="*/ 4844 h 10017"/>
              <a:gd name="connsiteX46" fmla="*/ 9275 w 10028"/>
              <a:gd name="connsiteY46" fmla="*/ 4849 h 10017"/>
              <a:gd name="connsiteX47" fmla="*/ 9243 w 10028"/>
              <a:gd name="connsiteY47" fmla="*/ 4635 h 10017"/>
              <a:gd name="connsiteX48" fmla="*/ 9256 w 10028"/>
              <a:gd name="connsiteY48" fmla="*/ 4499 h 10017"/>
              <a:gd name="connsiteX49" fmla="*/ 9262 w 10028"/>
              <a:gd name="connsiteY49" fmla="*/ 4641 h 10017"/>
              <a:gd name="connsiteX50" fmla="*/ 9281 w 10028"/>
              <a:gd name="connsiteY50" fmla="*/ 4790 h 10017"/>
              <a:gd name="connsiteX51" fmla="*/ 9309 w 10028"/>
              <a:gd name="connsiteY51" fmla="*/ 4861 h 10017"/>
              <a:gd name="connsiteX52" fmla="*/ 9227 w 10028"/>
              <a:gd name="connsiteY52" fmla="*/ 5009 h 10017"/>
              <a:gd name="connsiteX53" fmla="*/ 9211 w 10028"/>
              <a:gd name="connsiteY53" fmla="*/ 5147 h 10017"/>
              <a:gd name="connsiteX54" fmla="*/ 9230 w 10028"/>
              <a:gd name="connsiteY54" fmla="*/ 4974 h 10017"/>
              <a:gd name="connsiteX55" fmla="*/ 9297 w 10028"/>
              <a:gd name="connsiteY55" fmla="*/ 4831 h 10017"/>
              <a:gd name="connsiteX56" fmla="*/ 9382 w 10028"/>
              <a:gd name="connsiteY56" fmla="*/ 4885 h 10017"/>
              <a:gd name="connsiteX57" fmla="*/ 9461 w 10028"/>
              <a:gd name="connsiteY57" fmla="*/ 4986 h 10017"/>
              <a:gd name="connsiteX58" fmla="*/ 9549 w 10028"/>
              <a:gd name="connsiteY58" fmla="*/ 5027 h 10017"/>
              <a:gd name="connsiteX59" fmla="*/ 9669 w 10028"/>
              <a:gd name="connsiteY59" fmla="*/ 5045 h 10017"/>
              <a:gd name="connsiteX60" fmla="*/ 9722 w 10028"/>
              <a:gd name="connsiteY60" fmla="*/ 5088 h 10017"/>
              <a:gd name="connsiteX61" fmla="*/ 9766 w 10028"/>
              <a:gd name="connsiteY61" fmla="*/ 5111 h 10017"/>
              <a:gd name="connsiteX62" fmla="*/ 9867 w 10028"/>
              <a:gd name="connsiteY62" fmla="*/ 5153 h 10017"/>
              <a:gd name="connsiteX63" fmla="*/ 9911 w 10028"/>
              <a:gd name="connsiteY63" fmla="*/ 5235 h 10017"/>
              <a:gd name="connsiteX64" fmla="*/ 9946 w 10028"/>
              <a:gd name="connsiteY64" fmla="*/ 5289 h 10017"/>
              <a:gd name="connsiteX65" fmla="*/ 9955 w 10028"/>
              <a:gd name="connsiteY65" fmla="*/ 5396 h 10017"/>
              <a:gd name="connsiteX66" fmla="*/ 9915 w 10028"/>
              <a:gd name="connsiteY66" fmla="*/ 5616 h 10017"/>
              <a:gd name="connsiteX67" fmla="*/ 9826 w 10028"/>
              <a:gd name="connsiteY67" fmla="*/ 5801 h 10017"/>
              <a:gd name="connsiteX68" fmla="*/ 9725 w 10028"/>
              <a:gd name="connsiteY68" fmla="*/ 5866 h 10017"/>
              <a:gd name="connsiteX69" fmla="*/ 9602 w 10028"/>
              <a:gd name="connsiteY69" fmla="*/ 5824 h 10017"/>
              <a:gd name="connsiteX70" fmla="*/ 9379 w 10028"/>
              <a:gd name="connsiteY70" fmla="*/ 5675 h 10017"/>
              <a:gd name="connsiteX71" fmla="*/ 9237 w 10028"/>
              <a:gd name="connsiteY71" fmla="*/ 5628 h 10017"/>
              <a:gd name="connsiteX72" fmla="*/ 9186 w 10028"/>
              <a:gd name="connsiteY72" fmla="*/ 5580 h 10017"/>
              <a:gd name="connsiteX73" fmla="*/ 9252 w 10028"/>
              <a:gd name="connsiteY73" fmla="*/ 5467 h 10017"/>
              <a:gd name="connsiteX74" fmla="*/ 9170 w 10028"/>
              <a:gd name="connsiteY74" fmla="*/ 5580 h 10017"/>
              <a:gd name="connsiteX75" fmla="*/ 9063 w 10028"/>
              <a:gd name="connsiteY75" fmla="*/ 5747 h 10017"/>
              <a:gd name="connsiteX76" fmla="*/ 9189 w 10028"/>
              <a:gd name="connsiteY76" fmla="*/ 5544 h 10017"/>
              <a:gd name="connsiteX77" fmla="*/ 9309 w 10028"/>
              <a:gd name="connsiteY77" fmla="*/ 5652 h 10017"/>
              <a:gd name="connsiteX78" fmla="*/ 9502 w 10028"/>
              <a:gd name="connsiteY78" fmla="*/ 5753 h 10017"/>
              <a:gd name="connsiteX79" fmla="*/ 9624 w 10028"/>
              <a:gd name="connsiteY79" fmla="*/ 5801 h 10017"/>
              <a:gd name="connsiteX80" fmla="*/ 9678 w 10028"/>
              <a:gd name="connsiteY80" fmla="*/ 5818 h 10017"/>
              <a:gd name="connsiteX81" fmla="*/ 9735 w 10028"/>
              <a:gd name="connsiteY81" fmla="*/ 6056 h 10017"/>
              <a:gd name="connsiteX82" fmla="*/ 9706 w 10028"/>
              <a:gd name="connsiteY82" fmla="*/ 6275 h 10017"/>
              <a:gd name="connsiteX83" fmla="*/ 9574 w 10028"/>
              <a:gd name="connsiteY83" fmla="*/ 6335 h 10017"/>
              <a:gd name="connsiteX84" fmla="*/ 9464 w 10028"/>
              <a:gd name="connsiteY84" fmla="*/ 6329 h 10017"/>
              <a:gd name="connsiteX85" fmla="*/ 9338 w 10028"/>
              <a:gd name="connsiteY85" fmla="*/ 6329 h 10017"/>
              <a:gd name="connsiteX86" fmla="*/ 9215 w 10028"/>
              <a:gd name="connsiteY86" fmla="*/ 6282 h 10017"/>
              <a:gd name="connsiteX87" fmla="*/ 9114 w 10028"/>
              <a:gd name="connsiteY87" fmla="*/ 6175 h 10017"/>
              <a:gd name="connsiteX88" fmla="*/ 9007 w 10028"/>
              <a:gd name="connsiteY88" fmla="*/ 6139 h 10017"/>
              <a:gd name="connsiteX89" fmla="*/ 8934 w 10028"/>
              <a:gd name="connsiteY89" fmla="*/ 6151 h 10017"/>
              <a:gd name="connsiteX90" fmla="*/ 8852 w 10028"/>
              <a:gd name="connsiteY90" fmla="*/ 6056 h 10017"/>
              <a:gd name="connsiteX91" fmla="*/ 8972 w 10028"/>
              <a:gd name="connsiteY91" fmla="*/ 5919 h 10017"/>
              <a:gd name="connsiteX92" fmla="*/ 8830 w 10028"/>
              <a:gd name="connsiteY92" fmla="*/ 6079 h 10017"/>
              <a:gd name="connsiteX93" fmla="*/ 8776 w 10028"/>
              <a:gd name="connsiteY93" fmla="*/ 6061 h 10017"/>
              <a:gd name="connsiteX94" fmla="*/ 8707 w 10028"/>
              <a:gd name="connsiteY94" fmla="*/ 6210 h 10017"/>
              <a:gd name="connsiteX95" fmla="*/ 8616 w 10028"/>
              <a:gd name="connsiteY95" fmla="*/ 6246 h 10017"/>
              <a:gd name="connsiteX96" fmla="*/ 8480 w 10028"/>
              <a:gd name="connsiteY96" fmla="*/ 6305 h 10017"/>
              <a:gd name="connsiteX97" fmla="*/ 8669 w 10028"/>
              <a:gd name="connsiteY97" fmla="*/ 6228 h 10017"/>
              <a:gd name="connsiteX98" fmla="*/ 8751 w 10028"/>
              <a:gd name="connsiteY98" fmla="*/ 6151 h 10017"/>
              <a:gd name="connsiteX99" fmla="*/ 8795 w 10028"/>
              <a:gd name="connsiteY99" fmla="*/ 6068 h 10017"/>
              <a:gd name="connsiteX100" fmla="*/ 8868 w 10028"/>
              <a:gd name="connsiteY100" fmla="*/ 6061 h 10017"/>
              <a:gd name="connsiteX101" fmla="*/ 8972 w 10028"/>
              <a:gd name="connsiteY101" fmla="*/ 6127 h 10017"/>
              <a:gd name="connsiteX102" fmla="*/ 9114 w 10028"/>
              <a:gd name="connsiteY102" fmla="*/ 6175 h 10017"/>
              <a:gd name="connsiteX103" fmla="*/ 9029 w 10028"/>
              <a:gd name="connsiteY103" fmla="*/ 6318 h 10017"/>
              <a:gd name="connsiteX104" fmla="*/ 8925 w 10028"/>
              <a:gd name="connsiteY104" fmla="*/ 6424 h 10017"/>
              <a:gd name="connsiteX105" fmla="*/ 8868 w 10028"/>
              <a:gd name="connsiteY105" fmla="*/ 6436 h 10017"/>
              <a:gd name="connsiteX106" fmla="*/ 8707 w 10028"/>
              <a:gd name="connsiteY106" fmla="*/ 6419 h 10017"/>
              <a:gd name="connsiteX107" fmla="*/ 8474 w 10028"/>
              <a:gd name="connsiteY107" fmla="*/ 6370 h 10017"/>
              <a:gd name="connsiteX108" fmla="*/ 8190 w 10028"/>
              <a:gd name="connsiteY108" fmla="*/ 6305 h 10017"/>
              <a:gd name="connsiteX109" fmla="*/ 7963 w 10028"/>
              <a:gd name="connsiteY109" fmla="*/ 6198 h 10017"/>
              <a:gd name="connsiteX110" fmla="*/ 7793 w 10028"/>
              <a:gd name="connsiteY110" fmla="*/ 6068 h 10017"/>
              <a:gd name="connsiteX111" fmla="*/ 7566 w 10028"/>
              <a:gd name="connsiteY111" fmla="*/ 5925 h 10017"/>
              <a:gd name="connsiteX112" fmla="*/ 7329 w 10028"/>
              <a:gd name="connsiteY112" fmla="*/ 5747 h 10017"/>
              <a:gd name="connsiteX113" fmla="*/ 7169 w 10028"/>
              <a:gd name="connsiteY113" fmla="*/ 5515 h 10017"/>
              <a:gd name="connsiteX114" fmla="*/ 6913 w 10028"/>
              <a:gd name="connsiteY114" fmla="*/ 5325 h 10017"/>
              <a:gd name="connsiteX115" fmla="*/ 6481 w 10028"/>
              <a:gd name="connsiteY115" fmla="*/ 5075 h 10017"/>
              <a:gd name="connsiteX116" fmla="*/ 5551 w 10028"/>
              <a:gd name="connsiteY116" fmla="*/ 5027 h 10017"/>
              <a:gd name="connsiteX117" fmla="*/ 4590 w 10028"/>
              <a:gd name="connsiteY117" fmla="*/ 4974 h 10017"/>
              <a:gd name="connsiteX118" fmla="*/ 3770 w 10028"/>
              <a:gd name="connsiteY118" fmla="*/ 4778 h 10017"/>
              <a:gd name="connsiteX119" fmla="*/ 2629 w 10028"/>
              <a:gd name="connsiteY119" fmla="*/ 4113 h 10017"/>
              <a:gd name="connsiteX120" fmla="*/ 2008 w 10028"/>
              <a:gd name="connsiteY120" fmla="*/ 3351 h 10017"/>
              <a:gd name="connsiteX121" fmla="*/ 1305 w 10028"/>
              <a:gd name="connsiteY121" fmla="*/ 2698 h 10017"/>
              <a:gd name="connsiteX122" fmla="*/ 2954 w 10028"/>
              <a:gd name="connsiteY122" fmla="*/ 4326 h 10017"/>
              <a:gd name="connsiteX123" fmla="*/ 3657 w 10028"/>
              <a:gd name="connsiteY123" fmla="*/ 5057 h 10017"/>
              <a:gd name="connsiteX124" fmla="*/ 3981 w 10028"/>
              <a:gd name="connsiteY124" fmla="*/ 5420 h 10017"/>
              <a:gd name="connsiteX125" fmla="*/ 3631 w 10028"/>
              <a:gd name="connsiteY125" fmla="*/ 6292 h 10017"/>
              <a:gd name="connsiteX126" fmla="*/ 3238 w 10028"/>
              <a:gd name="connsiteY126" fmla="*/ 7505 h 10017"/>
              <a:gd name="connsiteX127" fmla="*/ 2860 w 10028"/>
              <a:gd name="connsiteY127" fmla="*/ 9011 h 10017"/>
              <a:gd name="connsiteX128" fmla="*/ 2781 w 10028"/>
              <a:gd name="connsiteY128" fmla="*/ 10000 h 10017"/>
              <a:gd name="connsiteX129" fmla="*/ 2204 w 10028"/>
              <a:gd name="connsiteY129" fmla="*/ 8363 h 10017"/>
              <a:gd name="connsiteX0" fmla="*/ 2204 w 10028"/>
              <a:gd name="connsiteY0" fmla="*/ 8363 h 9761"/>
              <a:gd name="connsiteX1" fmla="*/ 1674 w 10028"/>
              <a:gd name="connsiteY1" fmla="*/ 7078 h 9761"/>
              <a:gd name="connsiteX2" fmla="*/ 1115 w 10028"/>
              <a:gd name="connsiteY2" fmla="*/ 5551 h 9761"/>
              <a:gd name="connsiteX3" fmla="*/ 893 w 10028"/>
              <a:gd name="connsiteY3" fmla="*/ 4768 h 9761"/>
              <a:gd name="connsiteX4" fmla="*/ 491 w 10028"/>
              <a:gd name="connsiteY4" fmla="*/ 3150 h 9761"/>
              <a:gd name="connsiteX5" fmla="*/ 261 w 10028"/>
              <a:gd name="connsiteY5" fmla="*/ 1931 h 9761"/>
              <a:gd name="connsiteX6" fmla="*/ 28 w 10028"/>
              <a:gd name="connsiteY6" fmla="*/ 927 h 9761"/>
              <a:gd name="connsiteX7" fmla="*/ 7 w 10028"/>
              <a:gd name="connsiteY7" fmla="*/ 515 h 9761"/>
              <a:gd name="connsiteX8" fmla="*/ 78 w 10028"/>
              <a:gd name="connsiteY8" fmla="*/ 47 h 9761"/>
              <a:gd name="connsiteX9" fmla="*/ 337 w 10028"/>
              <a:gd name="connsiteY9" fmla="*/ 0 h 9761"/>
              <a:gd name="connsiteX10" fmla="*/ 848 w 10028"/>
              <a:gd name="connsiteY10" fmla="*/ 0 h 9761"/>
              <a:gd name="connsiteX11" fmla="*/ 1604 w 10028"/>
              <a:gd name="connsiteY11" fmla="*/ 119 h 9761"/>
              <a:gd name="connsiteX12" fmla="*/ 2383 w 10028"/>
              <a:gd name="connsiteY12" fmla="*/ 381 h 9761"/>
              <a:gd name="connsiteX13" fmla="*/ 3086 w 10028"/>
              <a:gd name="connsiteY13" fmla="*/ 659 h 9761"/>
              <a:gd name="connsiteX14" fmla="*/ 3969 w 10028"/>
              <a:gd name="connsiteY14" fmla="*/ 1165 h 9761"/>
              <a:gd name="connsiteX15" fmla="*/ 5022 w 10028"/>
              <a:gd name="connsiteY15" fmla="*/ 2003 h 9761"/>
              <a:gd name="connsiteX16" fmla="*/ 5583 w 10028"/>
              <a:gd name="connsiteY16" fmla="*/ 2437 h 9761"/>
              <a:gd name="connsiteX17" fmla="*/ 6327 w 10028"/>
              <a:gd name="connsiteY17" fmla="*/ 2859 h 9761"/>
              <a:gd name="connsiteX18" fmla="*/ 6677 w 10028"/>
              <a:gd name="connsiteY18" fmla="*/ 3013 h 9761"/>
              <a:gd name="connsiteX19" fmla="*/ 6888 w 10028"/>
              <a:gd name="connsiteY19" fmla="*/ 3084 h 9761"/>
              <a:gd name="connsiteX20" fmla="*/ 7210 w 10028"/>
              <a:gd name="connsiteY20" fmla="*/ 3191 h 9761"/>
              <a:gd name="connsiteX21" fmla="*/ 7443 w 10028"/>
              <a:gd name="connsiteY21" fmla="*/ 3233 h 9761"/>
              <a:gd name="connsiteX22" fmla="*/ 7717 w 10028"/>
              <a:gd name="connsiteY22" fmla="*/ 3191 h 9761"/>
              <a:gd name="connsiteX23" fmla="*/ 7998 w 10028"/>
              <a:gd name="connsiteY23" fmla="*/ 3143 h 9761"/>
              <a:gd name="connsiteX24" fmla="*/ 8319 w 10028"/>
              <a:gd name="connsiteY24" fmla="*/ 3186 h 9761"/>
              <a:gd name="connsiteX25" fmla="*/ 8458 w 10028"/>
              <a:gd name="connsiteY25" fmla="*/ 3299 h 9761"/>
              <a:gd name="connsiteX26" fmla="*/ 8524 w 10028"/>
              <a:gd name="connsiteY26" fmla="*/ 3536 h 9761"/>
              <a:gd name="connsiteX27" fmla="*/ 8335 w 10028"/>
              <a:gd name="connsiteY27" fmla="*/ 3435 h 9761"/>
              <a:gd name="connsiteX28" fmla="*/ 8524 w 10028"/>
              <a:gd name="connsiteY28" fmla="*/ 3536 h 9761"/>
              <a:gd name="connsiteX29" fmla="*/ 8619 w 10028"/>
              <a:gd name="connsiteY29" fmla="*/ 3530 h 9761"/>
              <a:gd name="connsiteX30" fmla="*/ 8773 w 10028"/>
              <a:gd name="connsiteY30" fmla="*/ 3619 h 9761"/>
              <a:gd name="connsiteX31" fmla="*/ 8947 w 10028"/>
              <a:gd name="connsiteY31" fmla="*/ 3708 h 9761"/>
              <a:gd name="connsiteX32" fmla="*/ 9123 w 10028"/>
              <a:gd name="connsiteY32" fmla="*/ 3768 h 9761"/>
              <a:gd name="connsiteX33" fmla="*/ 9404 w 10028"/>
              <a:gd name="connsiteY33" fmla="*/ 3899 h 9761"/>
              <a:gd name="connsiteX34" fmla="*/ 9574 w 10028"/>
              <a:gd name="connsiteY34" fmla="*/ 4023 h 9761"/>
              <a:gd name="connsiteX35" fmla="*/ 9706 w 10028"/>
              <a:gd name="connsiteY35" fmla="*/ 4053 h 9761"/>
              <a:gd name="connsiteX36" fmla="*/ 9773 w 10028"/>
              <a:gd name="connsiteY36" fmla="*/ 4059 h 9761"/>
              <a:gd name="connsiteX37" fmla="*/ 9899 w 10028"/>
              <a:gd name="connsiteY37" fmla="*/ 4095 h 9761"/>
              <a:gd name="connsiteX38" fmla="*/ 9971 w 10028"/>
              <a:gd name="connsiteY38" fmla="*/ 4219 h 9761"/>
              <a:gd name="connsiteX39" fmla="*/ 9996 w 10028"/>
              <a:gd name="connsiteY39" fmla="*/ 4380 h 9761"/>
              <a:gd name="connsiteX40" fmla="*/ 10028 w 10028"/>
              <a:gd name="connsiteY40" fmla="*/ 4630 h 9761"/>
              <a:gd name="connsiteX41" fmla="*/ 9943 w 10028"/>
              <a:gd name="connsiteY41" fmla="*/ 4820 h 9761"/>
              <a:gd name="connsiteX42" fmla="*/ 9845 w 10028"/>
              <a:gd name="connsiteY42" fmla="*/ 4903 h 9761"/>
              <a:gd name="connsiteX43" fmla="*/ 9691 w 10028"/>
              <a:gd name="connsiteY43" fmla="*/ 4903 h 9761"/>
              <a:gd name="connsiteX44" fmla="*/ 9527 w 10028"/>
              <a:gd name="connsiteY44" fmla="*/ 4909 h 9761"/>
              <a:gd name="connsiteX45" fmla="*/ 9331 w 10028"/>
              <a:gd name="connsiteY45" fmla="*/ 4844 h 9761"/>
              <a:gd name="connsiteX46" fmla="*/ 9275 w 10028"/>
              <a:gd name="connsiteY46" fmla="*/ 4849 h 9761"/>
              <a:gd name="connsiteX47" fmla="*/ 9243 w 10028"/>
              <a:gd name="connsiteY47" fmla="*/ 4635 h 9761"/>
              <a:gd name="connsiteX48" fmla="*/ 9256 w 10028"/>
              <a:gd name="connsiteY48" fmla="*/ 4499 h 9761"/>
              <a:gd name="connsiteX49" fmla="*/ 9262 w 10028"/>
              <a:gd name="connsiteY49" fmla="*/ 4641 h 9761"/>
              <a:gd name="connsiteX50" fmla="*/ 9281 w 10028"/>
              <a:gd name="connsiteY50" fmla="*/ 4790 h 9761"/>
              <a:gd name="connsiteX51" fmla="*/ 9309 w 10028"/>
              <a:gd name="connsiteY51" fmla="*/ 4861 h 9761"/>
              <a:gd name="connsiteX52" fmla="*/ 9227 w 10028"/>
              <a:gd name="connsiteY52" fmla="*/ 5009 h 9761"/>
              <a:gd name="connsiteX53" fmla="*/ 9211 w 10028"/>
              <a:gd name="connsiteY53" fmla="*/ 5147 h 9761"/>
              <a:gd name="connsiteX54" fmla="*/ 9230 w 10028"/>
              <a:gd name="connsiteY54" fmla="*/ 4974 h 9761"/>
              <a:gd name="connsiteX55" fmla="*/ 9297 w 10028"/>
              <a:gd name="connsiteY55" fmla="*/ 4831 h 9761"/>
              <a:gd name="connsiteX56" fmla="*/ 9382 w 10028"/>
              <a:gd name="connsiteY56" fmla="*/ 4885 h 9761"/>
              <a:gd name="connsiteX57" fmla="*/ 9461 w 10028"/>
              <a:gd name="connsiteY57" fmla="*/ 4986 h 9761"/>
              <a:gd name="connsiteX58" fmla="*/ 9549 w 10028"/>
              <a:gd name="connsiteY58" fmla="*/ 5027 h 9761"/>
              <a:gd name="connsiteX59" fmla="*/ 9669 w 10028"/>
              <a:gd name="connsiteY59" fmla="*/ 5045 h 9761"/>
              <a:gd name="connsiteX60" fmla="*/ 9722 w 10028"/>
              <a:gd name="connsiteY60" fmla="*/ 5088 h 9761"/>
              <a:gd name="connsiteX61" fmla="*/ 9766 w 10028"/>
              <a:gd name="connsiteY61" fmla="*/ 5111 h 9761"/>
              <a:gd name="connsiteX62" fmla="*/ 9867 w 10028"/>
              <a:gd name="connsiteY62" fmla="*/ 5153 h 9761"/>
              <a:gd name="connsiteX63" fmla="*/ 9911 w 10028"/>
              <a:gd name="connsiteY63" fmla="*/ 5235 h 9761"/>
              <a:gd name="connsiteX64" fmla="*/ 9946 w 10028"/>
              <a:gd name="connsiteY64" fmla="*/ 5289 h 9761"/>
              <a:gd name="connsiteX65" fmla="*/ 9955 w 10028"/>
              <a:gd name="connsiteY65" fmla="*/ 5396 h 9761"/>
              <a:gd name="connsiteX66" fmla="*/ 9915 w 10028"/>
              <a:gd name="connsiteY66" fmla="*/ 5616 h 9761"/>
              <a:gd name="connsiteX67" fmla="*/ 9826 w 10028"/>
              <a:gd name="connsiteY67" fmla="*/ 5801 h 9761"/>
              <a:gd name="connsiteX68" fmla="*/ 9725 w 10028"/>
              <a:gd name="connsiteY68" fmla="*/ 5866 h 9761"/>
              <a:gd name="connsiteX69" fmla="*/ 9602 w 10028"/>
              <a:gd name="connsiteY69" fmla="*/ 5824 h 9761"/>
              <a:gd name="connsiteX70" fmla="*/ 9379 w 10028"/>
              <a:gd name="connsiteY70" fmla="*/ 5675 h 9761"/>
              <a:gd name="connsiteX71" fmla="*/ 9237 w 10028"/>
              <a:gd name="connsiteY71" fmla="*/ 5628 h 9761"/>
              <a:gd name="connsiteX72" fmla="*/ 9186 w 10028"/>
              <a:gd name="connsiteY72" fmla="*/ 5580 h 9761"/>
              <a:gd name="connsiteX73" fmla="*/ 9252 w 10028"/>
              <a:gd name="connsiteY73" fmla="*/ 5467 h 9761"/>
              <a:gd name="connsiteX74" fmla="*/ 9170 w 10028"/>
              <a:gd name="connsiteY74" fmla="*/ 5580 h 9761"/>
              <a:gd name="connsiteX75" fmla="*/ 9063 w 10028"/>
              <a:gd name="connsiteY75" fmla="*/ 5747 h 9761"/>
              <a:gd name="connsiteX76" fmla="*/ 9189 w 10028"/>
              <a:gd name="connsiteY76" fmla="*/ 5544 h 9761"/>
              <a:gd name="connsiteX77" fmla="*/ 9309 w 10028"/>
              <a:gd name="connsiteY77" fmla="*/ 5652 h 9761"/>
              <a:gd name="connsiteX78" fmla="*/ 9502 w 10028"/>
              <a:gd name="connsiteY78" fmla="*/ 5753 h 9761"/>
              <a:gd name="connsiteX79" fmla="*/ 9624 w 10028"/>
              <a:gd name="connsiteY79" fmla="*/ 5801 h 9761"/>
              <a:gd name="connsiteX80" fmla="*/ 9678 w 10028"/>
              <a:gd name="connsiteY80" fmla="*/ 5818 h 9761"/>
              <a:gd name="connsiteX81" fmla="*/ 9735 w 10028"/>
              <a:gd name="connsiteY81" fmla="*/ 6056 h 9761"/>
              <a:gd name="connsiteX82" fmla="*/ 9706 w 10028"/>
              <a:gd name="connsiteY82" fmla="*/ 6275 h 9761"/>
              <a:gd name="connsiteX83" fmla="*/ 9574 w 10028"/>
              <a:gd name="connsiteY83" fmla="*/ 6335 h 9761"/>
              <a:gd name="connsiteX84" fmla="*/ 9464 w 10028"/>
              <a:gd name="connsiteY84" fmla="*/ 6329 h 9761"/>
              <a:gd name="connsiteX85" fmla="*/ 9338 w 10028"/>
              <a:gd name="connsiteY85" fmla="*/ 6329 h 9761"/>
              <a:gd name="connsiteX86" fmla="*/ 9215 w 10028"/>
              <a:gd name="connsiteY86" fmla="*/ 6282 h 9761"/>
              <a:gd name="connsiteX87" fmla="*/ 9114 w 10028"/>
              <a:gd name="connsiteY87" fmla="*/ 6175 h 9761"/>
              <a:gd name="connsiteX88" fmla="*/ 9007 w 10028"/>
              <a:gd name="connsiteY88" fmla="*/ 6139 h 9761"/>
              <a:gd name="connsiteX89" fmla="*/ 8934 w 10028"/>
              <a:gd name="connsiteY89" fmla="*/ 6151 h 9761"/>
              <a:gd name="connsiteX90" fmla="*/ 8852 w 10028"/>
              <a:gd name="connsiteY90" fmla="*/ 6056 h 9761"/>
              <a:gd name="connsiteX91" fmla="*/ 8972 w 10028"/>
              <a:gd name="connsiteY91" fmla="*/ 5919 h 9761"/>
              <a:gd name="connsiteX92" fmla="*/ 8830 w 10028"/>
              <a:gd name="connsiteY92" fmla="*/ 6079 h 9761"/>
              <a:gd name="connsiteX93" fmla="*/ 8776 w 10028"/>
              <a:gd name="connsiteY93" fmla="*/ 6061 h 9761"/>
              <a:gd name="connsiteX94" fmla="*/ 8707 w 10028"/>
              <a:gd name="connsiteY94" fmla="*/ 6210 h 9761"/>
              <a:gd name="connsiteX95" fmla="*/ 8616 w 10028"/>
              <a:gd name="connsiteY95" fmla="*/ 6246 h 9761"/>
              <a:gd name="connsiteX96" fmla="*/ 8480 w 10028"/>
              <a:gd name="connsiteY96" fmla="*/ 6305 h 9761"/>
              <a:gd name="connsiteX97" fmla="*/ 8669 w 10028"/>
              <a:gd name="connsiteY97" fmla="*/ 6228 h 9761"/>
              <a:gd name="connsiteX98" fmla="*/ 8751 w 10028"/>
              <a:gd name="connsiteY98" fmla="*/ 6151 h 9761"/>
              <a:gd name="connsiteX99" fmla="*/ 8795 w 10028"/>
              <a:gd name="connsiteY99" fmla="*/ 6068 h 9761"/>
              <a:gd name="connsiteX100" fmla="*/ 8868 w 10028"/>
              <a:gd name="connsiteY100" fmla="*/ 6061 h 9761"/>
              <a:gd name="connsiteX101" fmla="*/ 8972 w 10028"/>
              <a:gd name="connsiteY101" fmla="*/ 6127 h 9761"/>
              <a:gd name="connsiteX102" fmla="*/ 9114 w 10028"/>
              <a:gd name="connsiteY102" fmla="*/ 6175 h 9761"/>
              <a:gd name="connsiteX103" fmla="*/ 9029 w 10028"/>
              <a:gd name="connsiteY103" fmla="*/ 6318 h 9761"/>
              <a:gd name="connsiteX104" fmla="*/ 8925 w 10028"/>
              <a:gd name="connsiteY104" fmla="*/ 6424 h 9761"/>
              <a:gd name="connsiteX105" fmla="*/ 8868 w 10028"/>
              <a:gd name="connsiteY105" fmla="*/ 6436 h 9761"/>
              <a:gd name="connsiteX106" fmla="*/ 8707 w 10028"/>
              <a:gd name="connsiteY106" fmla="*/ 6419 h 9761"/>
              <a:gd name="connsiteX107" fmla="*/ 8474 w 10028"/>
              <a:gd name="connsiteY107" fmla="*/ 6370 h 9761"/>
              <a:gd name="connsiteX108" fmla="*/ 8190 w 10028"/>
              <a:gd name="connsiteY108" fmla="*/ 6305 h 9761"/>
              <a:gd name="connsiteX109" fmla="*/ 7963 w 10028"/>
              <a:gd name="connsiteY109" fmla="*/ 6198 h 9761"/>
              <a:gd name="connsiteX110" fmla="*/ 7793 w 10028"/>
              <a:gd name="connsiteY110" fmla="*/ 6068 h 9761"/>
              <a:gd name="connsiteX111" fmla="*/ 7566 w 10028"/>
              <a:gd name="connsiteY111" fmla="*/ 5925 h 9761"/>
              <a:gd name="connsiteX112" fmla="*/ 7329 w 10028"/>
              <a:gd name="connsiteY112" fmla="*/ 5747 h 9761"/>
              <a:gd name="connsiteX113" fmla="*/ 7169 w 10028"/>
              <a:gd name="connsiteY113" fmla="*/ 5515 h 9761"/>
              <a:gd name="connsiteX114" fmla="*/ 6913 w 10028"/>
              <a:gd name="connsiteY114" fmla="*/ 5325 h 9761"/>
              <a:gd name="connsiteX115" fmla="*/ 6481 w 10028"/>
              <a:gd name="connsiteY115" fmla="*/ 5075 h 9761"/>
              <a:gd name="connsiteX116" fmla="*/ 5551 w 10028"/>
              <a:gd name="connsiteY116" fmla="*/ 5027 h 9761"/>
              <a:gd name="connsiteX117" fmla="*/ 4590 w 10028"/>
              <a:gd name="connsiteY117" fmla="*/ 4974 h 9761"/>
              <a:gd name="connsiteX118" fmla="*/ 3770 w 10028"/>
              <a:gd name="connsiteY118" fmla="*/ 4778 h 9761"/>
              <a:gd name="connsiteX119" fmla="*/ 2629 w 10028"/>
              <a:gd name="connsiteY119" fmla="*/ 4113 h 9761"/>
              <a:gd name="connsiteX120" fmla="*/ 2008 w 10028"/>
              <a:gd name="connsiteY120" fmla="*/ 3351 h 9761"/>
              <a:gd name="connsiteX121" fmla="*/ 1305 w 10028"/>
              <a:gd name="connsiteY121" fmla="*/ 2698 h 9761"/>
              <a:gd name="connsiteX122" fmla="*/ 2954 w 10028"/>
              <a:gd name="connsiteY122" fmla="*/ 4326 h 9761"/>
              <a:gd name="connsiteX123" fmla="*/ 3657 w 10028"/>
              <a:gd name="connsiteY123" fmla="*/ 5057 h 9761"/>
              <a:gd name="connsiteX124" fmla="*/ 3981 w 10028"/>
              <a:gd name="connsiteY124" fmla="*/ 5420 h 9761"/>
              <a:gd name="connsiteX125" fmla="*/ 3631 w 10028"/>
              <a:gd name="connsiteY125" fmla="*/ 6292 h 9761"/>
              <a:gd name="connsiteX126" fmla="*/ 3238 w 10028"/>
              <a:gd name="connsiteY126" fmla="*/ 7505 h 9761"/>
              <a:gd name="connsiteX127" fmla="*/ 2860 w 10028"/>
              <a:gd name="connsiteY127" fmla="*/ 9011 h 9761"/>
              <a:gd name="connsiteX128" fmla="*/ 2671 w 10028"/>
              <a:gd name="connsiteY128" fmla="*/ 9736 h 9761"/>
              <a:gd name="connsiteX129" fmla="*/ 2204 w 10028"/>
              <a:gd name="connsiteY129" fmla="*/ 8363 h 9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Lst>
            <a:rect l="l" t="t" r="r" b="b"/>
            <a:pathLst>
              <a:path w="10028" h="9761">
                <a:moveTo>
                  <a:pt x="2204" y="8363"/>
                </a:moveTo>
                <a:lnTo>
                  <a:pt x="1674" y="7078"/>
                </a:lnTo>
                <a:cubicBezTo>
                  <a:pt x="1445" y="6636"/>
                  <a:pt x="1277" y="6050"/>
                  <a:pt x="1115" y="5551"/>
                </a:cubicBezTo>
                <a:cubicBezTo>
                  <a:pt x="1056" y="5287"/>
                  <a:pt x="952" y="5032"/>
                  <a:pt x="893" y="4768"/>
                </a:cubicBezTo>
                <a:cubicBezTo>
                  <a:pt x="691" y="4170"/>
                  <a:pt x="625" y="3689"/>
                  <a:pt x="491" y="3150"/>
                </a:cubicBezTo>
                <a:cubicBezTo>
                  <a:pt x="414" y="2744"/>
                  <a:pt x="338" y="2338"/>
                  <a:pt x="261" y="1931"/>
                </a:cubicBezTo>
                <a:cubicBezTo>
                  <a:pt x="183" y="1597"/>
                  <a:pt x="106" y="1262"/>
                  <a:pt x="28" y="927"/>
                </a:cubicBezTo>
                <a:cubicBezTo>
                  <a:pt x="-7" y="694"/>
                  <a:pt x="-1" y="662"/>
                  <a:pt x="7" y="515"/>
                </a:cubicBezTo>
                <a:cubicBezTo>
                  <a:pt x="15" y="368"/>
                  <a:pt x="30" y="136"/>
                  <a:pt x="78" y="47"/>
                </a:cubicBezTo>
                <a:lnTo>
                  <a:pt x="337" y="0"/>
                </a:lnTo>
                <a:lnTo>
                  <a:pt x="848" y="0"/>
                </a:lnTo>
                <a:lnTo>
                  <a:pt x="1604" y="119"/>
                </a:lnTo>
                <a:lnTo>
                  <a:pt x="2383" y="381"/>
                </a:lnTo>
                <a:lnTo>
                  <a:pt x="3086" y="659"/>
                </a:lnTo>
                <a:lnTo>
                  <a:pt x="3969" y="1165"/>
                </a:lnTo>
                <a:lnTo>
                  <a:pt x="5022" y="2003"/>
                </a:lnTo>
                <a:lnTo>
                  <a:pt x="5583" y="2437"/>
                </a:lnTo>
                <a:lnTo>
                  <a:pt x="6327" y="2859"/>
                </a:lnTo>
                <a:lnTo>
                  <a:pt x="6677" y="3013"/>
                </a:lnTo>
                <a:lnTo>
                  <a:pt x="6888" y="3084"/>
                </a:lnTo>
                <a:lnTo>
                  <a:pt x="7210" y="3191"/>
                </a:lnTo>
                <a:lnTo>
                  <a:pt x="7443" y="3233"/>
                </a:lnTo>
                <a:lnTo>
                  <a:pt x="7717" y="3191"/>
                </a:lnTo>
                <a:lnTo>
                  <a:pt x="7998" y="3143"/>
                </a:lnTo>
                <a:lnTo>
                  <a:pt x="8319" y="3186"/>
                </a:lnTo>
                <a:cubicBezTo>
                  <a:pt x="8365" y="3224"/>
                  <a:pt x="8412" y="3261"/>
                  <a:pt x="8458" y="3299"/>
                </a:cubicBezTo>
                <a:lnTo>
                  <a:pt x="8524" y="3536"/>
                </a:lnTo>
                <a:lnTo>
                  <a:pt x="8335" y="3435"/>
                </a:lnTo>
                <a:lnTo>
                  <a:pt x="8524" y="3536"/>
                </a:lnTo>
                <a:lnTo>
                  <a:pt x="8619" y="3530"/>
                </a:lnTo>
                <a:cubicBezTo>
                  <a:pt x="8670" y="3560"/>
                  <a:pt x="8722" y="3589"/>
                  <a:pt x="8773" y="3619"/>
                </a:cubicBezTo>
                <a:lnTo>
                  <a:pt x="8947" y="3708"/>
                </a:lnTo>
                <a:lnTo>
                  <a:pt x="9123" y="3768"/>
                </a:lnTo>
                <a:lnTo>
                  <a:pt x="9404" y="3899"/>
                </a:lnTo>
                <a:cubicBezTo>
                  <a:pt x="9461" y="3940"/>
                  <a:pt x="9517" y="3982"/>
                  <a:pt x="9574" y="4023"/>
                </a:cubicBezTo>
                <a:lnTo>
                  <a:pt x="9706" y="4053"/>
                </a:lnTo>
                <a:lnTo>
                  <a:pt x="9773" y="4059"/>
                </a:lnTo>
                <a:lnTo>
                  <a:pt x="9899" y="4095"/>
                </a:lnTo>
                <a:cubicBezTo>
                  <a:pt x="9923" y="4136"/>
                  <a:pt x="9947" y="4178"/>
                  <a:pt x="9971" y="4219"/>
                </a:cubicBezTo>
                <a:cubicBezTo>
                  <a:pt x="9979" y="4273"/>
                  <a:pt x="9988" y="4326"/>
                  <a:pt x="9996" y="4380"/>
                </a:cubicBezTo>
                <a:cubicBezTo>
                  <a:pt x="10007" y="4463"/>
                  <a:pt x="10017" y="4546"/>
                  <a:pt x="10028" y="4630"/>
                </a:cubicBezTo>
                <a:cubicBezTo>
                  <a:pt x="10000" y="4693"/>
                  <a:pt x="9971" y="4756"/>
                  <a:pt x="9943" y="4820"/>
                </a:cubicBezTo>
                <a:cubicBezTo>
                  <a:pt x="9910" y="4847"/>
                  <a:pt x="9878" y="4876"/>
                  <a:pt x="9845" y="4903"/>
                </a:cubicBezTo>
                <a:lnTo>
                  <a:pt x="9691" y="4903"/>
                </a:lnTo>
                <a:lnTo>
                  <a:pt x="9527" y="4909"/>
                </a:lnTo>
                <a:lnTo>
                  <a:pt x="9331" y="4844"/>
                </a:lnTo>
                <a:cubicBezTo>
                  <a:pt x="9312" y="4846"/>
                  <a:pt x="9294" y="4847"/>
                  <a:pt x="9275" y="4849"/>
                </a:cubicBezTo>
                <a:cubicBezTo>
                  <a:pt x="9264" y="4777"/>
                  <a:pt x="9254" y="4707"/>
                  <a:pt x="9243" y="4635"/>
                </a:cubicBezTo>
                <a:cubicBezTo>
                  <a:pt x="9247" y="4590"/>
                  <a:pt x="9252" y="4544"/>
                  <a:pt x="9256" y="4499"/>
                </a:cubicBezTo>
                <a:cubicBezTo>
                  <a:pt x="9258" y="4546"/>
                  <a:pt x="9260" y="4594"/>
                  <a:pt x="9262" y="4641"/>
                </a:cubicBezTo>
                <a:cubicBezTo>
                  <a:pt x="9268" y="4691"/>
                  <a:pt x="9275" y="4741"/>
                  <a:pt x="9281" y="4790"/>
                </a:cubicBezTo>
                <a:cubicBezTo>
                  <a:pt x="9290" y="4813"/>
                  <a:pt x="9300" y="4838"/>
                  <a:pt x="9309" y="4861"/>
                </a:cubicBezTo>
                <a:lnTo>
                  <a:pt x="9227" y="5009"/>
                </a:lnTo>
                <a:cubicBezTo>
                  <a:pt x="9222" y="5055"/>
                  <a:pt x="9216" y="5101"/>
                  <a:pt x="9211" y="5147"/>
                </a:cubicBezTo>
                <a:cubicBezTo>
                  <a:pt x="9217" y="5089"/>
                  <a:pt x="9224" y="5032"/>
                  <a:pt x="9230" y="4974"/>
                </a:cubicBezTo>
                <a:cubicBezTo>
                  <a:pt x="9252" y="4926"/>
                  <a:pt x="9275" y="4879"/>
                  <a:pt x="9297" y="4831"/>
                </a:cubicBezTo>
                <a:lnTo>
                  <a:pt x="9382" y="4885"/>
                </a:lnTo>
                <a:cubicBezTo>
                  <a:pt x="9408" y="4919"/>
                  <a:pt x="9435" y="4953"/>
                  <a:pt x="9461" y="4986"/>
                </a:cubicBezTo>
                <a:cubicBezTo>
                  <a:pt x="9490" y="5000"/>
                  <a:pt x="9520" y="5013"/>
                  <a:pt x="9549" y="5027"/>
                </a:cubicBezTo>
                <a:lnTo>
                  <a:pt x="9669" y="5045"/>
                </a:lnTo>
                <a:cubicBezTo>
                  <a:pt x="9687" y="5059"/>
                  <a:pt x="9704" y="5074"/>
                  <a:pt x="9722" y="5088"/>
                </a:cubicBezTo>
                <a:cubicBezTo>
                  <a:pt x="9737" y="5095"/>
                  <a:pt x="9751" y="5103"/>
                  <a:pt x="9766" y="5111"/>
                </a:cubicBezTo>
                <a:cubicBezTo>
                  <a:pt x="9800" y="5124"/>
                  <a:pt x="9833" y="5139"/>
                  <a:pt x="9867" y="5153"/>
                </a:cubicBezTo>
                <a:cubicBezTo>
                  <a:pt x="9882" y="5180"/>
                  <a:pt x="9896" y="5208"/>
                  <a:pt x="9911" y="5235"/>
                </a:cubicBezTo>
                <a:cubicBezTo>
                  <a:pt x="9923" y="5253"/>
                  <a:pt x="9934" y="5271"/>
                  <a:pt x="9946" y="5289"/>
                </a:cubicBezTo>
                <a:cubicBezTo>
                  <a:pt x="9949" y="5325"/>
                  <a:pt x="9952" y="5360"/>
                  <a:pt x="9955" y="5396"/>
                </a:cubicBezTo>
                <a:cubicBezTo>
                  <a:pt x="9942" y="5469"/>
                  <a:pt x="9928" y="5542"/>
                  <a:pt x="9915" y="5616"/>
                </a:cubicBezTo>
                <a:cubicBezTo>
                  <a:pt x="9885" y="5677"/>
                  <a:pt x="9856" y="5739"/>
                  <a:pt x="9826" y="5801"/>
                </a:cubicBezTo>
                <a:lnTo>
                  <a:pt x="9725" y="5866"/>
                </a:lnTo>
                <a:lnTo>
                  <a:pt x="9602" y="5824"/>
                </a:lnTo>
                <a:lnTo>
                  <a:pt x="9379" y="5675"/>
                </a:lnTo>
                <a:lnTo>
                  <a:pt x="9237" y="5628"/>
                </a:lnTo>
                <a:lnTo>
                  <a:pt x="9186" y="5580"/>
                </a:lnTo>
                <a:cubicBezTo>
                  <a:pt x="9208" y="5542"/>
                  <a:pt x="9230" y="5505"/>
                  <a:pt x="9252" y="5467"/>
                </a:cubicBezTo>
                <a:cubicBezTo>
                  <a:pt x="9225" y="5505"/>
                  <a:pt x="9197" y="5542"/>
                  <a:pt x="9170" y="5580"/>
                </a:cubicBezTo>
                <a:lnTo>
                  <a:pt x="9063" y="5747"/>
                </a:lnTo>
                <a:lnTo>
                  <a:pt x="9189" y="5544"/>
                </a:lnTo>
                <a:lnTo>
                  <a:pt x="9309" y="5652"/>
                </a:lnTo>
                <a:lnTo>
                  <a:pt x="9502" y="5753"/>
                </a:lnTo>
                <a:lnTo>
                  <a:pt x="9624" y="5801"/>
                </a:lnTo>
                <a:cubicBezTo>
                  <a:pt x="9642" y="5806"/>
                  <a:pt x="9660" y="5812"/>
                  <a:pt x="9678" y="5818"/>
                </a:cubicBezTo>
                <a:cubicBezTo>
                  <a:pt x="9697" y="5897"/>
                  <a:pt x="9716" y="5977"/>
                  <a:pt x="9735" y="6056"/>
                </a:cubicBezTo>
                <a:cubicBezTo>
                  <a:pt x="9725" y="6129"/>
                  <a:pt x="9716" y="6203"/>
                  <a:pt x="9706" y="6275"/>
                </a:cubicBezTo>
                <a:cubicBezTo>
                  <a:pt x="9659" y="6359"/>
                  <a:pt x="9615" y="6329"/>
                  <a:pt x="9574" y="6335"/>
                </a:cubicBezTo>
                <a:cubicBezTo>
                  <a:pt x="9533" y="6341"/>
                  <a:pt x="9502" y="6329"/>
                  <a:pt x="9464" y="6329"/>
                </a:cubicBezTo>
                <a:lnTo>
                  <a:pt x="9338" y="6329"/>
                </a:lnTo>
                <a:lnTo>
                  <a:pt x="9215" y="6282"/>
                </a:lnTo>
                <a:lnTo>
                  <a:pt x="9114" y="6175"/>
                </a:lnTo>
                <a:cubicBezTo>
                  <a:pt x="9078" y="6164"/>
                  <a:pt x="9043" y="6151"/>
                  <a:pt x="9007" y="6139"/>
                </a:cubicBezTo>
                <a:lnTo>
                  <a:pt x="8934" y="6151"/>
                </a:lnTo>
                <a:cubicBezTo>
                  <a:pt x="8907" y="6119"/>
                  <a:pt x="8879" y="6088"/>
                  <a:pt x="8852" y="6056"/>
                </a:cubicBezTo>
                <a:lnTo>
                  <a:pt x="8972" y="5919"/>
                </a:lnTo>
                <a:cubicBezTo>
                  <a:pt x="8925" y="5973"/>
                  <a:pt x="8877" y="6025"/>
                  <a:pt x="8830" y="6079"/>
                </a:cubicBezTo>
                <a:cubicBezTo>
                  <a:pt x="8812" y="6073"/>
                  <a:pt x="8794" y="6068"/>
                  <a:pt x="8776" y="6061"/>
                </a:cubicBezTo>
                <a:cubicBezTo>
                  <a:pt x="8753" y="6111"/>
                  <a:pt x="8730" y="6160"/>
                  <a:pt x="8707" y="6210"/>
                </a:cubicBezTo>
                <a:lnTo>
                  <a:pt x="8616" y="6246"/>
                </a:lnTo>
                <a:cubicBezTo>
                  <a:pt x="8571" y="6266"/>
                  <a:pt x="8525" y="6285"/>
                  <a:pt x="8480" y="6305"/>
                </a:cubicBezTo>
                <a:lnTo>
                  <a:pt x="8669" y="6228"/>
                </a:lnTo>
                <a:cubicBezTo>
                  <a:pt x="8696" y="6202"/>
                  <a:pt x="8724" y="6177"/>
                  <a:pt x="8751" y="6151"/>
                </a:cubicBezTo>
                <a:cubicBezTo>
                  <a:pt x="8766" y="6123"/>
                  <a:pt x="8780" y="6095"/>
                  <a:pt x="8795" y="6068"/>
                </a:cubicBezTo>
                <a:cubicBezTo>
                  <a:pt x="8819" y="6066"/>
                  <a:pt x="8844" y="6063"/>
                  <a:pt x="8868" y="6061"/>
                </a:cubicBezTo>
                <a:lnTo>
                  <a:pt x="8972" y="6127"/>
                </a:lnTo>
                <a:lnTo>
                  <a:pt x="9114" y="6175"/>
                </a:lnTo>
                <a:cubicBezTo>
                  <a:pt x="9086" y="6223"/>
                  <a:pt x="9057" y="6270"/>
                  <a:pt x="9029" y="6318"/>
                </a:cubicBezTo>
                <a:cubicBezTo>
                  <a:pt x="8994" y="6353"/>
                  <a:pt x="8960" y="6389"/>
                  <a:pt x="8925" y="6424"/>
                </a:cubicBezTo>
                <a:cubicBezTo>
                  <a:pt x="8906" y="6428"/>
                  <a:pt x="8887" y="6431"/>
                  <a:pt x="8868" y="6436"/>
                </a:cubicBezTo>
                <a:lnTo>
                  <a:pt x="8707" y="6419"/>
                </a:lnTo>
                <a:lnTo>
                  <a:pt x="8474" y="6370"/>
                </a:lnTo>
                <a:cubicBezTo>
                  <a:pt x="8386" y="6341"/>
                  <a:pt x="8278" y="6305"/>
                  <a:pt x="8190" y="6305"/>
                </a:cubicBezTo>
                <a:cubicBezTo>
                  <a:pt x="8121" y="6252"/>
                  <a:pt x="8039" y="6151"/>
                  <a:pt x="7963" y="6198"/>
                </a:cubicBezTo>
                <a:cubicBezTo>
                  <a:pt x="7906" y="6155"/>
                  <a:pt x="7850" y="6111"/>
                  <a:pt x="7793" y="6068"/>
                </a:cubicBezTo>
                <a:lnTo>
                  <a:pt x="7566" y="5925"/>
                </a:lnTo>
                <a:lnTo>
                  <a:pt x="7329" y="5747"/>
                </a:lnTo>
                <a:lnTo>
                  <a:pt x="7169" y="5515"/>
                </a:lnTo>
                <a:lnTo>
                  <a:pt x="6913" y="5325"/>
                </a:lnTo>
                <a:lnTo>
                  <a:pt x="6481" y="5075"/>
                </a:lnTo>
                <a:lnTo>
                  <a:pt x="5551" y="5027"/>
                </a:lnTo>
                <a:lnTo>
                  <a:pt x="4590" y="4974"/>
                </a:lnTo>
                <a:lnTo>
                  <a:pt x="3770" y="4778"/>
                </a:lnTo>
                <a:lnTo>
                  <a:pt x="2629" y="4113"/>
                </a:lnTo>
                <a:lnTo>
                  <a:pt x="2008" y="3351"/>
                </a:lnTo>
                <a:lnTo>
                  <a:pt x="1305" y="2698"/>
                </a:lnTo>
                <a:lnTo>
                  <a:pt x="2954" y="4326"/>
                </a:lnTo>
                <a:lnTo>
                  <a:pt x="3657" y="5057"/>
                </a:lnTo>
                <a:lnTo>
                  <a:pt x="3981" y="5420"/>
                </a:lnTo>
                <a:cubicBezTo>
                  <a:pt x="3928" y="5810"/>
                  <a:pt x="3684" y="5901"/>
                  <a:pt x="3631" y="6292"/>
                </a:cubicBezTo>
                <a:cubicBezTo>
                  <a:pt x="3540" y="6678"/>
                  <a:pt x="3329" y="7119"/>
                  <a:pt x="3238" y="7505"/>
                </a:cubicBezTo>
                <a:cubicBezTo>
                  <a:pt x="3109" y="7922"/>
                  <a:pt x="2988" y="8636"/>
                  <a:pt x="2860" y="9011"/>
                </a:cubicBezTo>
                <a:cubicBezTo>
                  <a:pt x="2732" y="9386"/>
                  <a:pt x="2794" y="9879"/>
                  <a:pt x="2671" y="9736"/>
                </a:cubicBezTo>
                <a:lnTo>
                  <a:pt x="2204" y="8363"/>
                </a:lnTo>
                <a:close/>
              </a:path>
            </a:pathLst>
          </a:custGeom>
          <a:gradFill rotWithShape="1">
            <a:gsLst>
              <a:gs pos="0">
                <a:srgbClr val="F9CFAD">
                  <a:gamma/>
                  <a:shade val="86275"/>
                  <a:invGamma/>
                </a:srgbClr>
              </a:gs>
              <a:gs pos="50000">
                <a:srgbClr val="F9CFAD"/>
              </a:gs>
              <a:gs pos="100000">
                <a:srgbClr val="F9CFAD">
                  <a:gamma/>
                  <a:shade val="86275"/>
                  <a:invGamma/>
                </a:srgbClr>
              </a:gs>
            </a:gsLst>
            <a:lin ang="5400000" scaled="1"/>
          </a:gra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98" name="Line 347"/>
          <p:cNvSpPr>
            <a:spLocks noChangeShapeType="1"/>
          </p:cNvSpPr>
          <p:nvPr/>
        </p:nvSpPr>
        <p:spPr bwMode="auto">
          <a:xfrm>
            <a:off x="2887663" y="3615060"/>
            <a:ext cx="0" cy="555625"/>
          </a:xfrm>
          <a:prstGeom prst="line">
            <a:avLst/>
          </a:prstGeom>
          <a:noFill/>
          <a:ln w="28575">
            <a:solidFill>
              <a:srgbClr val="FF0000"/>
            </a:solidFill>
            <a:round/>
            <a:headEnd type="triangle" w="med" len="med"/>
            <a:tailEnd/>
          </a:ln>
          <a:effectLst/>
        </p:spPr>
        <p:txBody>
          <a:bodyPr/>
          <a:lstStyle/>
          <a:p>
            <a:endParaRPr lang="en-GB" dirty="0"/>
          </a:p>
        </p:txBody>
      </p:sp>
      <p:sp>
        <p:nvSpPr>
          <p:cNvPr id="99" name="Line 350"/>
          <p:cNvSpPr>
            <a:spLocks noChangeShapeType="1"/>
          </p:cNvSpPr>
          <p:nvPr/>
        </p:nvSpPr>
        <p:spPr bwMode="auto">
          <a:xfrm flipH="1" flipV="1">
            <a:off x="701675" y="4226247"/>
            <a:ext cx="6591300" cy="422275"/>
          </a:xfrm>
          <a:prstGeom prst="line">
            <a:avLst/>
          </a:prstGeom>
          <a:noFill/>
          <a:ln w="28575">
            <a:solidFill>
              <a:srgbClr val="66FF33"/>
            </a:solidFill>
            <a:round/>
            <a:headEnd/>
            <a:tailEnd/>
          </a:ln>
        </p:spPr>
        <p:txBody>
          <a:bodyPr/>
          <a:lstStyle/>
          <a:p>
            <a:endParaRPr lang="en-GB" dirty="0"/>
          </a:p>
        </p:txBody>
      </p:sp>
      <p:sp>
        <p:nvSpPr>
          <p:cNvPr id="100" name="Freeform 99"/>
          <p:cNvSpPr/>
          <p:nvPr/>
        </p:nvSpPr>
        <p:spPr bwMode="auto">
          <a:xfrm>
            <a:off x="1967345" y="4527665"/>
            <a:ext cx="144088" cy="526473"/>
          </a:xfrm>
          <a:custGeom>
            <a:avLst/>
            <a:gdLst>
              <a:gd name="connsiteX0" fmla="*/ 144088 w 144088"/>
              <a:gd name="connsiteY0" fmla="*/ 0 h 526473"/>
              <a:gd name="connsiteX1" fmla="*/ 44335 w 144088"/>
              <a:gd name="connsiteY1" fmla="*/ 171797 h 526473"/>
              <a:gd name="connsiteX2" fmla="*/ 5542 w 144088"/>
              <a:gd name="connsiteY2" fmla="*/ 376844 h 526473"/>
              <a:gd name="connsiteX3" fmla="*/ 0 w 144088"/>
              <a:gd name="connsiteY3" fmla="*/ 526473 h 526473"/>
            </a:gdLst>
            <a:ahLst/>
            <a:cxnLst>
              <a:cxn ang="0">
                <a:pos x="connsiteX0" y="connsiteY0"/>
              </a:cxn>
              <a:cxn ang="0">
                <a:pos x="connsiteX1" y="connsiteY1"/>
              </a:cxn>
              <a:cxn ang="0">
                <a:pos x="connsiteX2" y="connsiteY2"/>
              </a:cxn>
              <a:cxn ang="0">
                <a:pos x="connsiteX3" y="connsiteY3"/>
              </a:cxn>
            </a:cxnLst>
            <a:rect l="l" t="t" r="r" b="b"/>
            <a:pathLst>
              <a:path w="144088" h="526473">
                <a:moveTo>
                  <a:pt x="144088" y="0"/>
                </a:moveTo>
                <a:lnTo>
                  <a:pt x="44335" y="171797"/>
                </a:lnTo>
                <a:lnTo>
                  <a:pt x="5542" y="376844"/>
                </a:lnTo>
                <a:lnTo>
                  <a:pt x="0" y="526473"/>
                </a:lnTo>
              </a:path>
            </a:pathLst>
          </a:cu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dirty="0" smtClean="0">
              <a:ln>
                <a:noFill/>
              </a:ln>
              <a:solidFill>
                <a:schemeClr val="tx1"/>
              </a:solidFill>
              <a:effectLst/>
              <a:latin typeface="Arial" charset="0"/>
              <a:cs typeface="Times New Roman" pitchFamily="18" charset="0"/>
            </a:endParaRPr>
          </a:p>
        </p:txBody>
      </p:sp>
      <p:sp>
        <p:nvSpPr>
          <p:cNvPr id="101" name="Freeform 100"/>
          <p:cNvSpPr/>
          <p:nvPr/>
        </p:nvSpPr>
        <p:spPr bwMode="auto">
          <a:xfrm>
            <a:off x="4001193" y="4616335"/>
            <a:ext cx="77585" cy="493221"/>
          </a:xfrm>
          <a:custGeom>
            <a:avLst/>
            <a:gdLst>
              <a:gd name="connsiteX0" fmla="*/ 0 w 77585"/>
              <a:gd name="connsiteY0" fmla="*/ 0 h 493221"/>
              <a:gd name="connsiteX1" fmla="*/ 49876 w 77585"/>
              <a:gd name="connsiteY1" fmla="*/ 144087 h 493221"/>
              <a:gd name="connsiteX2" fmla="*/ 77585 w 77585"/>
              <a:gd name="connsiteY2" fmla="*/ 282632 h 493221"/>
              <a:gd name="connsiteX3" fmla="*/ 72043 w 77585"/>
              <a:gd name="connsiteY3" fmla="*/ 426720 h 493221"/>
              <a:gd name="connsiteX4" fmla="*/ 72043 w 77585"/>
              <a:gd name="connsiteY4" fmla="*/ 493221 h 4932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85" h="493221">
                <a:moveTo>
                  <a:pt x="0" y="0"/>
                </a:moveTo>
                <a:lnTo>
                  <a:pt x="49876" y="144087"/>
                </a:lnTo>
                <a:lnTo>
                  <a:pt x="77585" y="282632"/>
                </a:lnTo>
                <a:lnTo>
                  <a:pt x="72043" y="426720"/>
                </a:lnTo>
                <a:lnTo>
                  <a:pt x="72043" y="493221"/>
                </a:lnTo>
              </a:path>
            </a:pathLst>
          </a:cu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dirty="0" smtClean="0">
              <a:ln>
                <a:noFill/>
              </a:ln>
              <a:solidFill>
                <a:schemeClr val="tx1"/>
              </a:solidFill>
              <a:effectLst/>
              <a:latin typeface="Arial" charset="0"/>
              <a:cs typeface="Times New Roman" pitchFamily="18" charset="0"/>
            </a:endParaRPr>
          </a:p>
        </p:txBody>
      </p:sp>
      <p:sp>
        <p:nvSpPr>
          <p:cNvPr id="95" name="Line 348"/>
          <p:cNvSpPr>
            <a:spLocks noChangeShapeType="1"/>
          </p:cNvSpPr>
          <p:nvPr/>
        </p:nvSpPr>
        <p:spPr bwMode="auto">
          <a:xfrm flipH="1" flipV="1">
            <a:off x="6765925" y="4270697"/>
            <a:ext cx="11113" cy="582613"/>
          </a:xfrm>
          <a:prstGeom prst="line">
            <a:avLst/>
          </a:prstGeom>
          <a:noFill/>
          <a:ln w="28575">
            <a:solidFill>
              <a:srgbClr val="FF0000"/>
            </a:solidFill>
            <a:round/>
            <a:headEnd type="triangle" w="med" len="med"/>
            <a:tailEnd/>
          </a:ln>
          <a:effectLst/>
        </p:spPr>
        <p:txBody>
          <a:bodyPr/>
          <a:lstStyle/>
          <a:p>
            <a:endParaRPr lang="en-GB" dirty="0"/>
          </a:p>
        </p:txBody>
      </p:sp>
      <p:sp>
        <p:nvSpPr>
          <p:cNvPr id="102" name="TextBox 101"/>
          <p:cNvSpPr txBox="1"/>
          <p:nvPr/>
        </p:nvSpPr>
        <p:spPr>
          <a:xfrm>
            <a:off x="7867015" y="6604084"/>
            <a:ext cx="1273175" cy="253916"/>
          </a:xfrm>
          <a:prstGeom prst="rect">
            <a:avLst/>
          </a:prstGeom>
          <a:noFill/>
        </p:spPr>
        <p:txBody>
          <a:bodyPr wrap="square" rtlCol="0">
            <a:spAutoFit/>
          </a:bodyPr>
          <a:lstStyle/>
          <a:p>
            <a:pPr algn="r"/>
            <a:r>
              <a:rPr lang="en-GB" sz="1050" b="0" dirty="0" smtClean="0">
                <a:solidFill>
                  <a:schemeClr val="bg1"/>
                </a:solidFill>
              </a:rPr>
              <a:t>Ken Bearman</a:t>
            </a:r>
            <a:endParaRPr lang="en-GB" sz="1050" b="0" dirty="0">
              <a:solidFill>
                <a:schemeClr val="bg1"/>
              </a:solidFill>
            </a:endParaRPr>
          </a:p>
        </p:txBody>
      </p:sp>
    </p:spTree>
    <p:extLst>
      <p:ext uri="{BB962C8B-B14F-4D97-AF65-F5344CB8AC3E}">
        <p14:creationId xmlns:p14="http://schemas.microsoft.com/office/powerpoint/2010/main" val="69568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6" grpId="0"/>
      <p:bldP spid="98" grpId="0" animBg="1"/>
      <p:bldP spid="99" grpId="0" animBg="1"/>
      <p:bldP spid="9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0" y="246063"/>
            <a:ext cx="9144000" cy="404812"/>
          </a:xfrm>
          <a:prstGeom prst="rect">
            <a:avLst/>
          </a:prstGeom>
          <a:solidFill>
            <a:schemeClr val="bg1"/>
          </a:solidFill>
          <a:ln w="9525">
            <a:solidFill>
              <a:schemeClr val="tx1"/>
            </a:solidFill>
            <a:miter lim="800000"/>
            <a:headEnd/>
            <a:tailEnd/>
          </a:ln>
        </p:spPr>
        <p:txBody>
          <a:bodyPr wrap="none" anchor="ctr"/>
          <a:lstStyle/>
          <a:p>
            <a:pPr algn="ctr"/>
            <a:r>
              <a:rPr lang="en-CA" altLang="ja-JP" dirty="0">
                <a:solidFill>
                  <a:srgbClr val="0168AC"/>
                </a:solidFill>
                <a:latin typeface="Verdana" pitchFamily="34" charset="0"/>
                <a:ea typeface="ＭＳ Ｐゴシック" charset="-128"/>
              </a:rPr>
              <a:t>2011 World Archery Coaching Seminar</a:t>
            </a:r>
            <a:endParaRPr lang="en-CA" dirty="0">
              <a:solidFill>
                <a:srgbClr val="0168AC"/>
              </a:solidFill>
              <a:latin typeface="Verdana" pitchFamily="34" charset="0"/>
            </a:endParaRPr>
          </a:p>
        </p:txBody>
      </p:sp>
      <p:pic>
        <p:nvPicPr>
          <p:cNvPr id="3" name="Picture 4" descr="Y:\06 Communication\Logo FITA\09 World Archery\00_WA1_RG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0327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txBox="1">
            <a:spLocks noChangeArrowheads="1"/>
          </p:cNvSpPr>
          <p:nvPr/>
        </p:nvSpPr>
        <p:spPr>
          <a:xfrm>
            <a:off x="384655" y="878755"/>
            <a:ext cx="8229600" cy="905983"/>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pPr>
            <a:r>
              <a:rPr lang="en-GB" sz="2400" b="0" dirty="0" smtClean="0">
                <a:solidFill>
                  <a:schemeClr val="bg1"/>
                </a:solidFill>
              </a:rPr>
              <a:t>The other method of supporting this angle is to pull down with the string arm with a moment about the elbow.</a:t>
            </a:r>
            <a:endParaRPr lang="en-GB" b="0" dirty="0">
              <a:solidFill>
                <a:schemeClr val="bg1"/>
              </a:solidFill>
            </a:endParaRPr>
          </a:p>
        </p:txBody>
      </p:sp>
      <p:grpSp>
        <p:nvGrpSpPr>
          <p:cNvPr id="5" name="Group 269"/>
          <p:cNvGrpSpPr>
            <a:grpSpLocks/>
          </p:cNvGrpSpPr>
          <p:nvPr/>
        </p:nvGrpSpPr>
        <p:grpSpPr bwMode="auto">
          <a:xfrm rot="210200">
            <a:off x="3165099" y="4184605"/>
            <a:ext cx="3487773" cy="341313"/>
            <a:chOff x="2223" y="3511"/>
            <a:chExt cx="1722" cy="269"/>
          </a:xfrm>
        </p:grpSpPr>
        <p:sp>
          <p:nvSpPr>
            <p:cNvPr id="6" name="Freeform 270"/>
            <p:cNvSpPr>
              <a:spLocks/>
            </p:cNvSpPr>
            <p:nvPr/>
          </p:nvSpPr>
          <p:spPr bwMode="auto">
            <a:xfrm>
              <a:off x="2310" y="3681"/>
              <a:ext cx="225" cy="99"/>
            </a:xfrm>
            <a:custGeom>
              <a:avLst/>
              <a:gdLst/>
              <a:ahLst/>
              <a:cxnLst>
                <a:cxn ang="0">
                  <a:pos x="0" y="54"/>
                </a:cxn>
                <a:cxn ang="0">
                  <a:pos x="6" y="21"/>
                </a:cxn>
                <a:cxn ang="0">
                  <a:pos x="36" y="0"/>
                </a:cxn>
                <a:cxn ang="0">
                  <a:pos x="126" y="9"/>
                </a:cxn>
                <a:cxn ang="0">
                  <a:pos x="225" y="24"/>
                </a:cxn>
                <a:cxn ang="0">
                  <a:pos x="150" y="66"/>
                </a:cxn>
                <a:cxn ang="0">
                  <a:pos x="60" y="99"/>
                </a:cxn>
                <a:cxn ang="0">
                  <a:pos x="21" y="87"/>
                </a:cxn>
                <a:cxn ang="0">
                  <a:pos x="0" y="54"/>
                </a:cxn>
              </a:cxnLst>
              <a:rect l="0" t="0" r="r" b="b"/>
              <a:pathLst>
                <a:path w="225" h="99">
                  <a:moveTo>
                    <a:pt x="0" y="54"/>
                  </a:moveTo>
                  <a:lnTo>
                    <a:pt x="6" y="21"/>
                  </a:lnTo>
                  <a:lnTo>
                    <a:pt x="36" y="0"/>
                  </a:lnTo>
                  <a:lnTo>
                    <a:pt x="126" y="9"/>
                  </a:lnTo>
                  <a:lnTo>
                    <a:pt x="225" y="24"/>
                  </a:lnTo>
                  <a:lnTo>
                    <a:pt x="150" y="66"/>
                  </a:lnTo>
                  <a:lnTo>
                    <a:pt x="60" y="99"/>
                  </a:lnTo>
                  <a:lnTo>
                    <a:pt x="21" y="87"/>
                  </a:lnTo>
                  <a:lnTo>
                    <a:pt x="0" y="54"/>
                  </a:lnTo>
                  <a:close/>
                </a:path>
              </a:pathLst>
            </a:custGeom>
            <a:solidFill>
              <a:srgbClr val="FF0000"/>
            </a:solidFill>
            <a:ln w="9525" cap="flat" cmpd="sng">
              <a:solidFill>
                <a:srgbClr val="000000"/>
              </a:solidFill>
              <a:prstDash val="solid"/>
              <a:round/>
              <a:headEnd type="none" w="med" len="med"/>
              <a:tailEnd type="none" w="med" len="med"/>
            </a:ln>
            <a:effectLst/>
          </p:spPr>
          <p:txBody>
            <a:bodyPr/>
            <a:lstStyle/>
            <a:p>
              <a:endParaRPr lang="en-GB" dirty="0"/>
            </a:p>
          </p:txBody>
        </p:sp>
        <p:sp>
          <p:nvSpPr>
            <p:cNvPr id="7" name="Freeform 271"/>
            <p:cNvSpPr>
              <a:spLocks/>
            </p:cNvSpPr>
            <p:nvPr/>
          </p:nvSpPr>
          <p:spPr bwMode="auto">
            <a:xfrm>
              <a:off x="2223" y="3511"/>
              <a:ext cx="1722" cy="251"/>
            </a:xfrm>
            <a:custGeom>
              <a:avLst/>
              <a:gdLst/>
              <a:ahLst/>
              <a:cxnLst>
                <a:cxn ang="0">
                  <a:pos x="3" y="251"/>
                </a:cxn>
                <a:cxn ang="0">
                  <a:pos x="0" y="227"/>
                </a:cxn>
                <a:cxn ang="0">
                  <a:pos x="1687" y="0"/>
                </a:cxn>
                <a:cxn ang="0">
                  <a:pos x="1722" y="10"/>
                </a:cxn>
                <a:cxn ang="0">
                  <a:pos x="1689" y="23"/>
                </a:cxn>
                <a:cxn ang="0">
                  <a:pos x="3" y="251"/>
                </a:cxn>
              </a:cxnLst>
              <a:rect l="0" t="0" r="r" b="b"/>
              <a:pathLst>
                <a:path w="1722" h="251">
                  <a:moveTo>
                    <a:pt x="3" y="251"/>
                  </a:moveTo>
                  <a:lnTo>
                    <a:pt x="0" y="227"/>
                  </a:lnTo>
                  <a:lnTo>
                    <a:pt x="1687" y="0"/>
                  </a:lnTo>
                  <a:lnTo>
                    <a:pt x="1722" y="10"/>
                  </a:lnTo>
                  <a:lnTo>
                    <a:pt x="1689" y="23"/>
                  </a:lnTo>
                  <a:lnTo>
                    <a:pt x="3" y="251"/>
                  </a:lnTo>
                  <a:close/>
                </a:path>
              </a:pathLst>
            </a:custGeom>
            <a:solidFill>
              <a:srgbClr val="C0C0C0"/>
            </a:solidFill>
            <a:ln w="6350" cap="flat" cmpd="sng">
              <a:solidFill>
                <a:srgbClr val="000000"/>
              </a:solidFill>
              <a:prstDash val="solid"/>
              <a:round/>
              <a:headEnd type="none" w="med" len="med"/>
              <a:tailEnd type="none" w="med" len="med"/>
            </a:ln>
            <a:effectLst/>
          </p:spPr>
          <p:txBody>
            <a:bodyPr/>
            <a:lstStyle/>
            <a:p>
              <a:endParaRPr lang="en-GB" dirty="0"/>
            </a:p>
          </p:txBody>
        </p:sp>
      </p:grpSp>
      <p:sp>
        <p:nvSpPr>
          <p:cNvPr id="8" name="Text Box 272"/>
          <p:cNvSpPr txBox="1">
            <a:spLocks noChangeArrowheads="1"/>
          </p:cNvSpPr>
          <p:nvPr/>
        </p:nvSpPr>
        <p:spPr bwMode="auto">
          <a:xfrm>
            <a:off x="107504" y="3771187"/>
            <a:ext cx="1160463" cy="274638"/>
          </a:xfrm>
          <a:prstGeom prst="rect">
            <a:avLst/>
          </a:prstGeom>
          <a:noFill/>
          <a:ln w="9525">
            <a:noFill/>
            <a:miter lim="800000"/>
            <a:headEnd/>
            <a:tailEnd/>
          </a:ln>
        </p:spPr>
        <p:txBody>
          <a:bodyPr/>
          <a:lstStyle/>
          <a:p>
            <a:pPr algn="l"/>
            <a:r>
              <a:rPr lang="en-GB" sz="1200" dirty="0">
                <a:solidFill>
                  <a:srgbClr val="6699FF"/>
                </a:solidFill>
              </a:rPr>
              <a:t>Power line</a:t>
            </a:r>
            <a:endParaRPr lang="en-GB" dirty="0">
              <a:solidFill>
                <a:srgbClr val="6699FF"/>
              </a:solidFill>
            </a:endParaRPr>
          </a:p>
        </p:txBody>
      </p:sp>
      <p:grpSp>
        <p:nvGrpSpPr>
          <p:cNvPr id="9" name="Group 273"/>
          <p:cNvGrpSpPr>
            <a:grpSpLocks/>
          </p:cNvGrpSpPr>
          <p:nvPr/>
        </p:nvGrpSpPr>
        <p:grpSpPr bwMode="auto">
          <a:xfrm>
            <a:off x="5781325" y="4865643"/>
            <a:ext cx="1195400" cy="192088"/>
            <a:chOff x="8413" y="7460"/>
            <a:chExt cx="1882" cy="303"/>
          </a:xfrm>
        </p:grpSpPr>
        <p:grpSp>
          <p:nvGrpSpPr>
            <p:cNvPr id="10" name="Group 274"/>
            <p:cNvGrpSpPr>
              <a:grpSpLocks/>
            </p:cNvGrpSpPr>
            <p:nvPr/>
          </p:nvGrpSpPr>
          <p:grpSpPr bwMode="auto">
            <a:xfrm>
              <a:off x="8600" y="7460"/>
              <a:ext cx="1695" cy="225"/>
              <a:chOff x="8600" y="7460"/>
              <a:chExt cx="1695" cy="225"/>
            </a:xfrm>
          </p:grpSpPr>
          <p:sp>
            <p:nvSpPr>
              <p:cNvPr id="12" name="Rectangle 275"/>
              <p:cNvSpPr>
                <a:spLocks noChangeArrowheads="1"/>
              </p:cNvSpPr>
              <p:nvPr/>
            </p:nvSpPr>
            <p:spPr bwMode="auto">
              <a:xfrm rot="21182932" flipH="1">
                <a:off x="8600" y="7505"/>
                <a:ext cx="1695" cy="125"/>
              </a:xfrm>
              <a:prstGeom prst="rect">
                <a:avLst/>
              </a:prstGeom>
              <a:solidFill>
                <a:srgbClr val="CCFFFF"/>
              </a:solidFill>
              <a:ln w="3175">
                <a:solidFill>
                  <a:srgbClr val="000000"/>
                </a:solidFill>
                <a:miter lim="800000"/>
                <a:headEnd/>
                <a:tailEnd/>
              </a:ln>
            </p:spPr>
            <p:txBody>
              <a:bodyPr/>
              <a:lstStyle/>
              <a:p>
                <a:endParaRPr lang="en-GB" dirty="0"/>
              </a:p>
            </p:txBody>
          </p:sp>
          <p:sp>
            <p:nvSpPr>
              <p:cNvPr id="13" name="Line 276"/>
              <p:cNvSpPr>
                <a:spLocks noChangeShapeType="1"/>
              </p:cNvSpPr>
              <p:nvPr/>
            </p:nvSpPr>
            <p:spPr bwMode="auto">
              <a:xfrm flipH="1">
                <a:off x="8630" y="7503"/>
                <a:ext cx="1608" cy="182"/>
              </a:xfrm>
              <a:prstGeom prst="line">
                <a:avLst/>
              </a:prstGeom>
              <a:noFill/>
              <a:ln w="3175">
                <a:solidFill>
                  <a:srgbClr val="000000"/>
                </a:solidFill>
                <a:round/>
                <a:headEnd/>
                <a:tailEnd/>
              </a:ln>
            </p:spPr>
            <p:txBody>
              <a:bodyPr/>
              <a:lstStyle/>
              <a:p>
                <a:endParaRPr lang="en-GB" dirty="0"/>
              </a:p>
            </p:txBody>
          </p:sp>
          <p:sp>
            <p:nvSpPr>
              <p:cNvPr id="14" name="Line 277"/>
              <p:cNvSpPr>
                <a:spLocks noChangeShapeType="1"/>
              </p:cNvSpPr>
              <p:nvPr/>
            </p:nvSpPr>
            <p:spPr bwMode="auto">
              <a:xfrm flipH="1">
                <a:off x="8623" y="7460"/>
                <a:ext cx="1610" cy="178"/>
              </a:xfrm>
              <a:prstGeom prst="line">
                <a:avLst/>
              </a:prstGeom>
              <a:noFill/>
              <a:ln w="3175">
                <a:solidFill>
                  <a:srgbClr val="000000"/>
                </a:solidFill>
                <a:round/>
                <a:headEnd/>
                <a:tailEnd/>
              </a:ln>
            </p:spPr>
            <p:txBody>
              <a:bodyPr/>
              <a:lstStyle/>
              <a:p>
                <a:endParaRPr lang="en-GB" dirty="0"/>
              </a:p>
            </p:txBody>
          </p:sp>
        </p:grpSp>
        <p:sp>
          <p:nvSpPr>
            <p:cNvPr id="11" name="Rectangle 278"/>
            <p:cNvSpPr>
              <a:spLocks noChangeArrowheads="1"/>
            </p:cNvSpPr>
            <p:nvPr/>
          </p:nvSpPr>
          <p:spPr bwMode="auto">
            <a:xfrm rot="21090634" flipH="1">
              <a:off x="8413" y="7605"/>
              <a:ext cx="190" cy="158"/>
            </a:xfrm>
            <a:prstGeom prst="rect">
              <a:avLst/>
            </a:prstGeom>
            <a:gradFill rotWithShape="1">
              <a:gsLst>
                <a:gs pos="0">
                  <a:srgbClr val="DDDDDD">
                    <a:gamma/>
                    <a:shade val="46275"/>
                    <a:invGamma/>
                  </a:srgbClr>
                </a:gs>
                <a:gs pos="50000">
                  <a:srgbClr val="DDDDDD"/>
                </a:gs>
                <a:gs pos="100000">
                  <a:srgbClr val="DDDDDD">
                    <a:gamma/>
                    <a:shade val="46275"/>
                    <a:invGamma/>
                  </a:srgbClr>
                </a:gs>
              </a:gsLst>
              <a:lin ang="5400000" scaled="1"/>
            </a:gradFill>
            <a:ln w="3175">
              <a:solidFill>
                <a:srgbClr val="000000"/>
              </a:solidFill>
              <a:miter lim="800000"/>
              <a:headEnd/>
              <a:tailEnd/>
            </a:ln>
          </p:spPr>
          <p:txBody>
            <a:bodyPr/>
            <a:lstStyle/>
            <a:p>
              <a:endParaRPr lang="en-GB" dirty="0"/>
            </a:p>
          </p:txBody>
        </p:sp>
      </p:grpSp>
      <p:sp>
        <p:nvSpPr>
          <p:cNvPr id="15" name="Freeform 279"/>
          <p:cNvSpPr>
            <a:spLocks/>
          </p:cNvSpPr>
          <p:nvPr/>
        </p:nvSpPr>
        <p:spPr bwMode="auto">
          <a:xfrm>
            <a:off x="6371816" y="4424313"/>
            <a:ext cx="371475" cy="379413"/>
          </a:xfrm>
          <a:custGeom>
            <a:avLst/>
            <a:gdLst/>
            <a:ahLst/>
            <a:cxnLst>
              <a:cxn ang="0">
                <a:pos x="25" y="0"/>
              </a:cxn>
              <a:cxn ang="0">
                <a:pos x="90" y="6"/>
              </a:cxn>
              <a:cxn ang="0">
                <a:pos x="145" y="9"/>
              </a:cxn>
              <a:cxn ang="0">
                <a:pos x="173" y="38"/>
              </a:cxn>
              <a:cxn ang="0">
                <a:pos x="204" y="62"/>
              </a:cxn>
              <a:cxn ang="0">
                <a:pos x="234" y="86"/>
              </a:cxn>
              <a:cxn ang="0">
                <a:pos x="234" y="114"/>
              </a:cxn>
              <a:cxn ang="0">
                <a:pos x="198" y="131"/>
              </a:cxn>
              <a:cxn ang="0">
                <a:pos x="164" y="122"/>
              </a:cxn>
              <a:cxn ang="0">
                <a:pos x="139" y="99"/>
              </a:cxn>
              <a:cxn ang="0">
                <a:pos x="161" y="159"/>
              </a:cxn>
              <a:cxn ang="0">
                <a:pos x="153" y="190"/>
              </a:cxn>
              <a:cxn ang="0">
                <a:pos x="127" y="192"/>
              </a:cxn>
              <a:cxn ang="0">
                <a:pos x="36" y="161"/>
              </a:cxn>
              <a:cxn ang="0">
                <a:pos x="97" y="193"/>
              </a:cxn>
              <a:cxn ang="0">
                <a:pos x="73" y="232"/>
              </a:cxn>
              <a:cxn ang="0">
                <a:pos x="51" y="226"/>
              </a:cxn>
              <a:cxn ang="0">
                <a:pos x="22" y="215"/>
              </a:cxn>
              <a:cxn ang="0">
                <a:pos x="35" y="235"/>
              </a:cxn>
              <a:cxn ang="0">
                <a:pos x="0" y="193"/>
              </a:cxn>
              <a:cxn ang="0">
                <a:pos x="7" y="146"/>
              </a:cxn>
              <a:cxn ang="0">
                <a:pos x="5" y="104"/>
              </a:cxn>
            </a:cxnLst>
            <a:rect l="0" t="0" r="r" b="b"/>
            <a:pathLst>
              <a:path w="234" h="239">
                <a:moveTo>
                  <a:pt x="25" y="0"/>
                </a:moveTo>
                <a:lnTo>
                  <a:pt x="90" y="6"/>
                </a:lnTo>
                <a:lnTo>
                  <a:pt x="145" y="9"/>
                </a:lnTo>
                <a:lnTo>
                  <a:pt x="173" y="38"/>
                </a:lnTo>
                <a:lnTo>
                  <a:pt x="204" y="62"/>
                </a:lnTo>
                <a:lnTo>
                  <a:pt x="234" y="86"/>
                </a:lnTo>
                <a:lnTo>
                  <a:pt x="234" y="114"/>
                </a:lnTo>
                <a:lnTo>
                  <a:pt x="198" y="131"/>
                </a:lnTo>
                <a:lnTo>
                  <a:pt x="164" y="122"/>
                </a:lnTo>
                <a:lnTo>
                  <a:pt x="139" y="99"/>
                </a:lnTo>
                <a:lnTo>
                  <a:pt x="161" y="159"/>
                </a:lnTo>
                <a:lnTo>
                  <a:pt x="153" y="190"/>
                </a:lnTo>
                <a:lnTo>
                  <a:pt x="127" y="192"/>
                </a:lnTo>
                <a:lnTo>
                  <a:pt x="36" y="161"/>
                </a:lnTo>
                <a:lnTo>
                  <a:pt x="97" y="193"/>
                </a:lnTo>
                <a:lnTo>
                  <a:pt x="73" y="232"/>
                </a:lnTo>
                <a:lnTo>
                  <a:pt x="51" y="226"/>
                </a:lnTo>
                <a:lnTo>
                  <a:pt x="22" y="215"/>
                </a:lnTo>
                <a:cubicBezTo>
                  <a:pt x="6" y="220"/>
                  <a:pt x="39" y="239"/>
                  <a:pt x="35" y="235"/>
                </a:cubicBezTo>
                <a:cubicBezTo>
                  <a:pt x="31" y="231"/>
                  <a:pt x="5" y="208"/>
                  <a:pt x="0" y="193"/>
                </a:cubicBezTo>
                <a:lnTo>
                  <a:pt x="7" y="146"/>
                </a:lnTo>
                <a:lnTo>
                  <a:pt x="5" y="104"/>
                </a:lnTo>
              </a:path>
            </a:pathLst>
          </a:custGeom>
          <a:solidFill>
            <a:srgbClr val="FFCC99"/>
          </a:solidFill>
          <a:ln w="9525">
            <a:solidFill>
              <a:srgbClr val="000000"/>
            </a:solidFill>
            <a:round/>
            <a:headEnd/>
            <a:tailEnd/>
          </a:ln>
        </p:spPr>
        <p:txBody>
          <a:bodyPr/>
          <a:lstStyle/>
          <a:p>
            <a:endParaRPr lang="en-GB" dirty="0"/>
          </a:p>
        </p:txBody>
      </p:sp>
      <p:grpSp>
        <p:nvGrpSpPr>
          <p:cNvPr id="16" name="Group 280"/>
          <p:cNvGrpSpPr>
            <a:grpSpLocks/>
          </p:cNvGrpSpPr>
          <p:nvPr/>
        </p:nvGrpSpPr>
        <p:grpSpPr bwMode="auto">
          <a:xfrm rot="21406388" flipH="1" flipV="1">
            <a:off x="6168679" y="5468894"/>
            <a:ext cx="244477" cy="641351"/>
            <a:chOff x="1569" y="1453"/>
            <a:chExt cx="249" cy="677"/>
          </a:xfrm>
        </p:grpSpPr>
        <p:sp>
          <p:nvSpPr>
            <p:cNvPr id="17" name="Freeform 281"/>
            <p:cNvSpPr>
              <a:spLocks/>
            </p:cNvSpPr>
            <p:nvPr/>
          </p:nvSpPr>
          <p:spPr bwMode="auto">
            <a:xfrm rot="298663">
              <a:off x="1611" y="1510"/>
              <a:ext cx="194" cy="620"/>
            </a:xfrm>
            <a:custGeom>
              <a:avLst/>
              <a:gdLst/>
              <a:ahLst/>
              <a:cxnLst>
                <a:cxn ang="0">
                  <a:pos x="141" y="73"/>
                </a:cxn>
                <a:cxn ang="0">
                  <a:pos x="88" y="252"/>
                </a:cxn>
                <a:cxn ang="0">
                  <a:pos x="16" y="516"/>
                </a:cxn>
                <a:cxn ang="0">
                  <a:pos x="2" y="564"/>
                </a:cxn>
                <a:cxn ang="0">
                  <a:pos x="29" y="561"/>
                </a:cxn>
                <a:cxn ang="0">
                  <a:pos x="130" y="212"/>
                </a:cxn>
                <a:cxn ang="0">
                  <a:pos x="194" y="0"/>
                </a:cxn>
              </a:cxnLst>
              <a:rect l="0" t="0" r="r" b="b"/>
              <a:pathLst>
                <a:path w="194" h="620">
                  <a:moveTo>
                    <a:pt x="141" y="73"/>
                  </a:moveTo>
                  <a:cubicBezTo>
                    <a:pt x="132" y="103"/>
                    <a:pt x="109" y="178"/>
                    <a:pt x="88" y="252"/>
                  </a:cubicBezTo>
                  <a:cubicBezTo>
                    <a:pt x="67" y="326"/>
                    <a:pt x="30" y="464"/>
                    <a:pt x="16" y="516"/>
                  </a:cubicBezTo>
                  <a:cubicBezTo>
                    <a:pt x="2" y="568"/>
                    <a:pt x="0" y="557"/>
                    <a:pt x="2" y="564"/>
                  </a:cubicBezTo>
                  <a:cubicBezTo>
                    <a:pt x="4" y="571"/>
                    <a:pt x="8" y="620"/>
                    <a:pt x="29" y="561"/>
                  </a:cubicBezTo>
                  <a:cubicBezTo>
                    <a:pt x="50" y="502"/>
                    <a:pt x="102" y="305"/>
                    <a:pt x="130" y="212"/>
                  </a:cubicBezTo>
                  <a:cubicBezTo>
                    <a:pt x="157" y="118"/>
                    <a:pt x="183" y="35"/>
                    <a:pt x="194" y="0"/>
                  </a:cubicBezTo>
                </a:path>
              </a:pathLst>
            </a:custGeom>
            <a:gradFill rotWithShape="1">
              <a:gsLst>
                <a:gs pos="0">
                  <a:srgbClr val="DDDDDD"/>
                </a:gs>
                <a:gs pos="100000">
                  <a:srgbClr val="DDDDDD">
                    <a:gamma/>
                    <a:shade val="0"/>
                    <a:invGamma/>
                  </a:srgbClr>
                </a:gs>
              </a:gsLst>
              <a:lin ang="5400000" scaled="1"/>
            </a:gradFill>
            <a:ln w="6350" cmpd="sng">
              <a:solidFill>
                <a:srgbClr val="000000"/>
              </a:solidFill>
              <a:round/>
              <a:headEnd/>
              <a:tailEnd/>
            </a:ln>
          </p:spPr>
          <p:txBody>
            <a:bodyPr/>
            <a:lstStyle/>
            <a:p>
              <a:endParaRPr lang="en-GB" dirty="0"/>
            </a:p>
          </p:txBody>
        </p:sp>
        <p:sp>
          <p:nvSpPr>
            <p:cNvPr id="18" name="Freeform 282"/>
            <p:cNvSpPr>
              <a:spLocks/>
            </p:cNvSpPr>
            <p:nvPr/>
          </p:nvSpPr>
          <p:spPr bwMode="auto">
            <a:xfrm>
              <a:off x="1569" y="1453"/>
              <a:ext cx="249" cy="637"/>
            </a:xfrm>
            <a:custGeom>
              <a:avLst/>
              <a:gdLst/>
              <a:ahLst/>
              <a:cxnLst>
                <a:cxn ang="0">
                  <a:pos x="3" y="618"/>
                </a:cxn>
                <a:cxn ang="0">
                  <a:pos x="120" y="353"/>
                </a:cxn>
                <a:cxn ang="0">
                  <a:pos x="135" y="308"/>
                </a:cxn>
                <a:cxn ang="0">
                  <a:pos x="248" y="11"/>
                </a:cxn>
                <a:cxn ang="0">
                  <a:pos x="140" y="241"/>
                </a:cxn>
                <a:cxn ang="0">
                  <a:pos x="3" y="618"/>
                </a:cxn>
              </a:cxnLst>
              <a:rect l="0" t="0" r="r" b="b"/>
              <a:pathLst>
                <a:path w="249" h="637">
                  <a:moveTo>
                    <a:pt x="3" y="618"/>
                  </a:moveTo>
                  <a:cubicBezTo>
                    <a:pt x="0" y="637"/>
                    <a:pt x="98" y="405"/>
                    <a:pt x="120" y="353"/>
                  </a:cubicBezTo>
                  <a:cubicBezTo>
                    <a:pt x="142" y="301"/>
                    <a:pt x="114" y="365"/>
                    <a:pt x="135" y="308"/>
                  </a:cubicBezTo>
                  <a:cubicBezTo>
                    <a:pt x="156" y="251"/>
                    <a:pt x="247" y="22"/>
                    <a:pt x="248" y="11"/>
                  </a:cubicBezTo>
                  <a:cubicBezTo>
                    <a:pt x="249" y="0"/>
                    <a:pt x="181" y="139"/>
                    <a:pt x="140" y="241"/>
                  </a:cubicBezTo>
                  <a:cubicBezTo>
                    <a:pt x="100" y="341"/>
                    <a:pt x="5" y="602"/>
                    <a:pt x="3" y="618"/>
                  </a:cubicBezTo>
                  <a:close/>
                </a:path>
              </a:pathLst>
            </a:custGeom>
            <a:gradFill rotWithShape="1">
              <a:gsLst>
                <a:gs pos="0">
                  <a:srgbClr val="808080"/>
                </a:gs>
                <a:gs pos="100000">
                  <a:srgbClr val="808080">
                    <a:gamma/>
                    <a:shade val="46275"/>
                    <a:invGamma/>
                  </a:srgbClr>
                </a:gs>
              </a:gsLst>
              <a:lin ang="5400000" scaled="1"/>
            </a:gradFill>
            <a:ln w="9525">
              <a:solidFill>
                <a:srgbClr val="000000"/>
              </a:solidFill>
              <a:round/>
              <a:headEnd/>
              <a:tailEnd/>
            </a:ln>
          </p:spPr>
          <p:txBody>
            <a:bodyPr/>
            <a:lstStyle/>
            <a:p>
              <a:endParaRPr lang="en-GB" dirty="0"/>
            </a:p>
          </p:txBody>
        </p:sp>
      </p:grpSp>
      <p:grpSp>
        <p:nvGrpSpPr>
          <p:cNvPr id="19" name="Group 283"/>
          <p:cNvGrpSpPr>
            <a:grpSpLocks/>
          </p:cNvGrpSpPr>
          <p:nvPr/>
        </p:nvGrpSpPr>
        <p:grpSpPr bwMode="auto">
          <a:xfrm flipH="1">
            <a:off x="6149629" y="2898729"/>
            <a:ext cx="246065" cy="641351"/>
            <a:chOff x="1569" y="1453"/>
            <a:chExt cx="249" cy="677"/>
          </a:xfrm>
        </p:grpSpPr>
        <p:sp>
          <p:nvSpPr>
            <p:cNvPr id="20" name="Freeform 284"/>
            <p:cNvSpPr>
              <a:spLocks/>
            </p:cNvSpPr>
            <p:nvPr/>
          </p:nvSpPr>
          <p:spPr bwMode="auto">
            <a:xfrm rot="298663">
              <a:off x="1611" y="1510"/>
              <a:ext cx="194" cy="620"/>
            </a:xfrm>
            <a:custGeom>
              <a:avLst/>
              <a:gdLst/>
              <a:ahLst/>
              <a:cxnLst>
                <a:cxn ang="0">
                  <a:pos x="141" y="73"/>
                </a:cxn>
                <a:cxn ang="0">
                  <a:pos x="88" y="252"/>
                </a:cxn>
                <a:cxn ang="0">
                  <a:pos x="16" y="516"/>
                </a:cxn>
                <a:cxn ang="0">
                  <a:pos x="2" y="564"/>
                </a:cxn>
                <a:cxn ang="0">
                  <a:pos x="29" y="561"/>
                </a:cxn>
                <a:cxn ang="0">
                  <a:pos x="130" y="212"/>
                </a:cxn>
                <a:cxn ang="0">
                  <a:pos x="194" y="0"/>
                </a:cxn>
              </a:cxnLst>
              <a:rect l="0" t="0" r="r" b="b"/>
              <a:pathLst>
                <a:path w="194" h="620">
                  <a:moveTo>
                    <a:pt x="141" y="73"/>
                  </a:moveTo>
                  <a:cubicBezTo>
                    <a:pt x="132" y="103"/>
                    <a:pt x="109" y="178"/>
                    <a:pt x="88" y="252"/>
                  </a:cubicBezTo>
                  <a:cubicBezTo>
                    <a:pt x="67" y="326"/>
                    <a:pt x="30" y="464"/>
                    <a:pt x="16" y="516"/>
                  </a:cubicBezTo>
                  <a:cubicBezTo>
                    <a:pt x="2" y="568"/>
                    <a:pt x="0" y="557"/>
                    <a:pt x="2" y="564"/>
                  </a:cubicBezTo>
                  <a:cubicBezTo>
                    <a:pt x="4" y="571"/>
                    <a:pt x="8" y="620"/>
                    <a:pt x="29" y="561"/>
                  </a:cubicBezTo>
                  <a:cubicBezTo>
                    <a:pt x="50" y="502"/>
                    <a:pt x="102" y="305"/>
                    <a:pt x="130" y="212"/>
                  </a:cubicBezTo>
                  <a:cubicBezTo>
                    <a:pt x="157" y="118"/>
                    <a:pt x="183" y="35"/>
                    <a:pt x="194" y="0"/>
                  </a:cubicBezTo>
                </a:path>
              </a:pathLst>
            </a:custGeom>
            <a:gradFill rotWithShape="1">
              <a:gsLst>
                <a:gs pos="0">
                  <a:srgbClr val="DDDDDD"/>
                </a:gs>
                <a:gs pos="100000">
                  <a:srgbClr val="DDDDDD">
                    <a:gamma/>
                    <a:shade val="16078"/>
                    <a:invGamma/>
                  </a:srgbClr>
                </a:gs>
              </a:gsLst>
              <a:lin ang="5400000" scaled="1"/>
            </a:gradFill>
            <a:ln w="6350" cmpd="sng">
              <a:solidFill>
                <a:srgbClr val="000000"/>
              </a:solidFill>
              <a:round/>
              <a:headEnd/>
              <a:tailEnd/>
            </a:ln>
          </p:spPr>
          <p:txBody>
            <a:bodyPr/>
            <a:lstStyle/>
            <a:p>
              <a:endParaRPr lang="en-GB" dirty="0"/>
            </a:p>
          </p:txBody>
        </p:sp>
        <p:sp>
          <p:nvSpPr>
            <p:cNvPr id="21" name="Freeform 285"/>
            <p:cNvSpPr>
              <a:spLocks/>
            </p:cNvSpPr>
            <p:nvPr/>
          </p:nvSpPr>
          <p:spPr bwMode="auto">
            <a:xfrm>
              <a:off x="1569" y="1453"/>
              <a:ext cx="249" cy="637"/>
            </a:xfrm>
            <a:custGeom>
              <a:avLst/>
              <a:gdLst/>
              <a:ahLst/>
              <a:cxnLst>
                <a:cxn ang="0">
                  <a:pos x="3" y="618"/>
                </a:cxn>
                <a:cxn ang="0">
                  <a:pos x="120" y="353"/>
                </a:cxn>
                <a:cxn ang="0">
                  <a:pos x="135" y="308"/>
                </a:cxn>
                <a:cxn ang="0">
                  <a:pos x="248" y="11"/>
                </a:cxn>
                <a:cxn ang="0">
                  <a:pos x="140" y="241"/>
                </a:cxn>
                <a:cxn ang="0">
                  <a:pos x="3" y="618"/>
                </a:cxn>
              </a:cxnLst>
              <a:rect l="0" t="0" r="r" b="b"/>
              <a:pathLst>
                <a:path w="249" h="637">
                  <a:moveTo>
                    <a:pt x="3" y="618"/>
                  </a:moveTo>
                  <a:cubicBezTo>
                    <a:pt x="0" y="637"/>
                    <a:pt x="98" y="405"/>
                    <a:pt x="120" y="353"/>
                  </a:cubicBezTo>
                  <a:cubicBezTo>
                    <a:pt x="142" y="301"/>
                    <a:pt x="114" y="365"/>
                    <a:pt x="135" y="308"/>
                  </a:cubicBezTo>
                  <a:cubicBezTo>
                    <a:pt x="156" y="251"/>
                    <a:pt x="247" y="22"/>
                    <a:pt x="248" y="11"/>
                  </a:cubicBezTo>
                  <a:cubicBezTo>
                    <a:pt x="249" y="0"/>
                    <a:pt x="181" y="139"/>
                    <a:pt x="140" y="241"/>
                  </a:cubicBezTo>
                  <a:cubicBezTo>
                    <a:pt x="100" y="341"/>
                    <a:pt x="5" y="602"/>
                    <a:pt x="3" y="618"/>
                  </a:cubicBezTo>
                  <a:close/>
                </a:path>
              </a:pathLst>
            </a:custGeom>
            <a:gradFill rotWithShape="1">
              <a:gsLst>
                <a:gs pos="0">
                  <a:srgbClr val="808080"/>
                </a:gs>
                <a:gs pos="100000">
                  <a:srgbClr val="808080">
                    <a:gamma/>
                    <a:shade val="46275"/>
                    <a:invGamma/>
                  </a:srgbClr>
                </a:gs>
              </a:gsLst>
              <a:lin ang="5400000" scaled="1"/>
            </a:gradFill>
            <a:ln w="9525">
              <a:solidFill>
                <a:srgbClr val="000000"/>
              </a:solidFill>
              <a:round/>
              <a:headEnd/>
              <a:tailEnd/>
            </a:ln>
          </p:spPr>
          <p:txBody>
            <a:bodyPr/>
            <a:lstStyle/>
            <a:p>
              <a:endParaRPr lang="en-GB" dirty="0"/>
            </a:p>
          </p:txBody>
        </p:sp>
      </p:grpSp>
      <p:sp>
        <p:nvSpPr>
          <p:cNvPr id="22" name="Freeform 286"/>
          <p:cNvSpPr>
            <a:spLocks/>
          </p:cNvSpPr>
          <p:nvPr/>
        </p:nvSpPr>
        <p:spPr bwMode="auto">
          <a:xfrm flipH="1">
            <a:off x="6173378" y="3162251"/>
            <a:ext cx="457200" cy="2667000"/>
          </a:xfrm>
          <a:custGeom>
            <a:avLst/>
            <a:gdLst/>
            <a:ahLst/>
            <a:cxnLst>
              <a:cxn ang="0">
                <a:pos x="453" y="126"/>
              </a:cxn>
              <a:cxn ang="0">
                <a:pos x="417" y="405"/>
              </a:cxn>
              <a:cxn ang="0">
                <a:pos x="354" y="626"/>
              </a:cxn>
              <a:cxn ang="0">
                <a:pos x="296" y="906"/>
              </a:cxn>
              <a:cxn ang="0">
                <a:pos x="276" y="1117"/>
              </a:cxn>
              <a:cxn ang="0">
                <a:pos x="309" y="1220"/>
              </a:cxn>
              <a:cxn ang="0">
                <a:pos x="318" y="1338"/>
              </a:cxn>
              <a:cxn ang="0">
                <a:pos x="279" y="1350"/>
              </a:cxn>
              <a:cxn ang="0">
                <a:pos x="231" y="1410"/>
              </a:cxn>
              <a:cxn ang="0">
                <a:pos x="255" y="1488"/>
              </a:cxn>
              <a:cxn ang="0">
                <a:pos x="321" y="1608"/>
              </a:cxn>
              <a:cxn ang="0">
                <a:pos x="369" y="1701"/>
              </a:cxn>
              <a:cxn ang="0">
                <a:pos x="341" y="1853"/>
              </a:cxn>
              <a:cxn ang="0">
                <a:pos x="373" y="2162"/>
              </a:cxn>
              <a:cxn ang="0">
                <a:pos x="414" y="2346"/>
              </a:cxn>
              <a:cxn ang="0">
                <a:pos x="426" y="2601"/>
              </a:cxn>
              <a:cxn ang="0">
                <a:pos x="414" y="2769"/>
              </a:cxn>
              <a:cxn ang="0">
                <a:pos x="351" y="2808"/>
              </a:cxn>
              <a:cxn ang="0">
                <a:pos x="297" y="2604"/>
              </a:cxn>
              <a:cxn ang="0">
                <a:pos x="245" y="2482"/>
              </a:cxn>
              <a:cxn ang="0">
                <a:pos x="270" y="2607"/>
              </a:cxn>
              <a:cxn ang="0">
                <a:pos x="216" y="2457"/>
              </a:cxn>
              <a:cxn ang="0">
                <a:pos x="167" y="2185"/>
              </a:cxn>
              <a:cxn ang="0">
                <a:pos x="84" y="1888"/>
              </a:cxn>
              <a:cxn ang="0">
                <a:pos x="128" y="1768"/>
              </a:cxn>
              <a:cxn ang="0">
                <a:pos x="97" y="1596"/>
              </a:cxn>
              <a:cxn ang="0">
                <a:pos x="45" y="1454"/>
              </a:cxn>
              <a:cxn ang="0">
                <a:pos x="0" y="1351"/>
              </a:cxn>
              <a:cxn ang="0">
                <a:pos x="65" y="912"/>
              </a:cxn>
              <a:cxn ang="0">
                <a:pos x="161" y="507"/>
              </a:cxn>
              <a:cxn ang="0">
                <a:pos x="255" y="252"/>
              </a:cxn>
              <a:cxn ang="0">
                <a:pos x="354" y="0"/>
              </a:cxn>
              <a:cxn ang="0">
                <a:pos x="234" y="375"/>
              </a:cxn>
              <a:cxn ang="0">
                <a:pos x="276" y="324"/>
              </a:cxn>
              <a:cxn ang="0">
                <a:pos x="393" y="54"/>
              </a:cxn>
              <a:cxn ang="0">
                <a:pos x="465" y="12"/>
              </a:cxn>
            </a:cxnLst>
            <a:rect l="0" t="0" r="r" b="b"/>
            <a:pathLst>
              <a:path w="465" h="2817">
                <a:moveTo>
                  <a:pt x="465" y="12"/>
                </a:moveTo>
                <a:lnTo>
                  <a:pt x="453" y="126"/>
                </a:lnTo>
                <a:lnTo>
                  <a:pt x="438" y="327"/>
                </a:lnTo>
                <a:lnTo>
                  <a:pt x="417" y="405"/>
                </a:lnTo>
                <a:lnTo>
                  <a:pt x="392" y="507"/>
                </a:lnTo>
                <a:lnTo>
                  <a:pt x="354" y="626"/>
                </a:lnTo>
                <a:lnTo>
                  <a:pt x="309" y="792"/>
                </a:lnTo>
                <a:lnTo>
                  <a:pt x="296" y="906"/>
                </a:lnTo>
                <a:lnTo>
                  <a:pt x="276" y="1026"/>
                </a:lnTo>
                <a:lnTo>
                  <a:pt x="276" y="1117"/>
                </a:lnTo>
                <a:lnTo>
                  <a:pt x="296" y="1180"/>
                </a:lnTo>
                <a:lnTo>
                  <a:pt x="309" y="1220"/>
                </a:lnTo>
                <a:lnTo>
                  <a:pt x="319" y="1279"/>
                </a:lnTo>
                <a:lnTo>
                  <a:pt x="318" y="1338"/>
                </a:lnTo>
                <a:lnTo>
                  <a:pt x="300" y="1350"/>
                </a:lnTo>
                <a:lnTo>
                  <a:pt x="279" y="1350"/>
                </a:lnTo>
                <a:lnTo>
                  <a:pt x="243" y="1377"/>
                </a:lnTo>
                <a:lnTo>
                  <a:pt x="231" y="1410"/>
                </a:lnTo>
                <a:lnTo>
                  <a:pt x="231" y="1446"/>
                </a:lnTo>
                <a:lnTo>
                  <a:pt x="255" y="1488"/>
                </a:lnTo>
                <a:lnTo>
                  <a:pt x="294" y="1548"/>
                </a:lnTo>
                <a:lnTo>
                  <a:pt x="321" y="1608"/>
                </a:lnTo>
                <a:lnTo>
                  <a:pt x="357" y="1665"/>
                </a:lnTo>
                <a:lnTo>
                  <a:pt x="369" y="1701"/>
                </a:lnTo>
                <a:lnTo>
                  <a:pt x="359" y="1743"/>
                </a:lnTo>
                <a:lnTo>
                  <a:pt x="341" y="1853"/>
                </a:lnTo>
                <a:lnTo>
                  <a:pt x="348" y="2013"/>
                </a:lnTo>
                <a:lnTo>
                  <a:pt x="373" y="2162"/>
                </a:lnTo>
                <a:lnTo>
                  <a:pt x="399" y="2285"/>
                </a:lnTo>
                <a:lnTo>
                  <a:pt x="414" y="2346"/>
                </a:lnTo>
                <a:lnTo>
                  <a:pt x="438" y="2388"/>
                </a:lnTo>
                <a:lnTo>
                  <a:pt x="426" y="2601"/>
                </a:lnTo>
                <a:lnTo>
                  <a:pt x="423" y="2703"/>
                </a:lnTo>
                <a:lnTo>
                  <a:pt x="414" y="2769"/>
                </a:lnTo>
                <a:lnTo>
                  <a:pt x="399" y="2817"/>
                </a:lnTo>
                <a:lnTo>
                  <a:pt x="351" y="2808"/>
                </a:lnTo>
                <a:lnTo>
                  <a:pt x="315" y="2691"/>
                </a:lnTo>
                <a:lnTo>
                  <a:pt x="297" y="2604"/>
                </a:lnTo>
                <a:lnTo>
                  <a:pt x="267" y="2490"/>
                </a:lnTo>
                <a:lnTo>
                  <a:pt x="245" y="2482"/>
                </a:lnTo>
                <a:lnTo>
                  <a:pt x="240" y="2481"/>
                </a:lnTo>
                <a:lnTo>
                  <a:pt x="270" y="2607"/>
                </a:lnTo>
                <a:lnTo>
                  <a:pt x="296" y="2733"/>
                </a:lnTo>
                <a:lnTo>
                  <a:pt x="216" y="2457"/>
                </a:lnTo>
                <a:lnTo>
                  <a:pt x="199" y="2344"/>
                </a:lnTo>
                <a:lnTo>
                  <a:pt x="167" y="2185"/>
                </a:lnTo>
                <a:lnTo>
                  <a:pt x="116" y="2008"/>
                </a:lnTo>
                <a:lnTo>
                  <a:pt x="84" y="1888"/>
                </a:lnTo>
                <a:lnTo>
                  <a:pt x="84" y="1796"/>
                </a:lnTo>
                <a:lnTo>
                  <a:pt x="128" y="1768"/>
                </a:lnTo>
                <a:lnTo>
                  <a:pt x="142" y="1717"/>
                </a:lnTo>
                <a:lnTo>
                  <a:pt x="97" y="1596"/>
                </a:lnTo>
                <a:lnTo>
                  <a:pt x="65" y="1523"/>
                </a:lnTo>
                <a:lnTo>
                  <a:pt x="45" y="1454"/>
                </a:lnTo>
                <a:lnTo>
                  <a:pt x="33" y="1404"/>
                </a:lnTo>
                <a:lnTo>
                  <a:pt x="0" y="1351"/>
                </a:lnTo>
                <a:lnTo>
                  <a:pt x="6" y="1174"/>
                </a:lnTo>
                <a:lnTo>
                  <a:pt x="65" y="912"/>
                </a:lnTo>
                <a:lnTo>
                  <a:pt x="116" y="638"/>
                </a:lnTo>
                <a:lnTo>
                  <a:pt x="161" y="507"/>
                </a:lnTo>
                <a:lnTo>
                  <a:pt x="195" y="441"/>
                </a:lnTo>
                <a:lnTo>
                  <a:pt x="255" y="252"/>
                </a:lnTo>
                <a:lnTo>
                  <a:pt x="306" y="99"/>
                </a:lnTo>
                <a:lnTo>
                  <a:pt x="354" y="0"/>
                </a:lnTo>
                <a:lnTo>
                  <a:pt x="243" y="318"/>
                </a:lnTo>
                <a:lnTo>
                  <a:pt x="234" y="375"/>
                </a:lnTo>
                <a:lnTo>
                  <a:pt x="246" y="369"/>
                </a:lnTo>
                <a:lnTo>
                  <a:pt x="276" y="324"/>
                </a:lnTo>
                <a:lnTo>
                  <a:pt x="336" y="159"/>
                </a:lnTo>
                <a:lnTo>
                  <a:pt x="393" y="54"/>
                </a:lnTo>
                <a:lnTo>
                  <a:pt x="423" y="12"/>
                </a:lnTo>
                <a:lnTo>
                  <a:pt x="465" y="12"/>
                </a:lnTo>
                <a:close/>
              </a:path>
            </a:pathLst>
          </a:custGeom>
          <a:gradFill rotWithShape="1">
            <a:gsLst>
              <a:gs pos="0">
                <a:srgbClr val="00FFFF">
                  <a:gamma/>
                  <a:shade val="65882"/>
                  <a:invGamma/>
                </a:srgbClr>
              </a:gs>
              <a:gs pos="50000">
                <a:srgbClr val="00FFFF"/>
              </a:gs>
              <a:gs pos="100000">
                <a:srgbClr val="00FFFF">
                  <a:gamma/>
                  <a:shade val="65882"/>
                  <a:invGamma/>
                </a:srgbClr>
              </a:gs>
            </a:gsLst>
            <a:lin ang="5400000" scaled="1"/>
          </a:gradFill>
          <a:ln w="6350" cap="flat" cmpd="sng">
            <a:solidFill>
              <a:srgbClr val="000000"/>
            </a:solidFill>
            <a:prstDash val="solid"/>
            <a:round/>
            <a:headEnd/>
            <a:tailEnd/>
          </a:ln>
          <a:effectLst/>
        </p:spPr>
        <p:txBody>
          <a:bodyPr/>
          <a:lstStyle/>
          <a:p>
            <a:endParaRPr lang="en-GB" dirty="0"/>
          </a:p>
        </p:txBody>
      </p:sp>
      <p:sp>
        <p:nvSpPr>
          <p:cNvPr id="23" name="Oval 287"/>
          <p:cNvSpPr>
            <a:spLocks noChangeArrowheads="1"/>
          </p:cNvSpPr>
          <p:nvPr/>
        </p:nvSpPr>
        <p:spPr bwMode="auto">
          <a:xfrm flipH="1">
            <a:off x="6471828" y="4306838"/>
            <a:ext cx="28575" cy="22225"/>
          </a:xfrm>
          <a:prstGeom prst="ellipse">
            <a:avLst/>
          </a:prstGeom>
          <a:solidFill>
            <a:srgbClr val="FFFFFF"/>
          </a:solidFill>
          <a:ln w="6350">
            <a:solidFill>
              <a:srgbClr val="000000"/>
            </a:solidFill>
            <a:round/>
            <a:headEnd/>
            <a:tailEnd/>
          </a:ln>
          <a:effectLst/>
        </p:spPr>
        <p:txBody>
          <a:bodyPr/>
          <a:lstStyle/>
          <a:p>
            <a:endParaRPr lang="en-GB" dirty="0"/>
          </a:p>
        </p:txBody>
      </p:sp>
      <p:sp>
        <p:nvSpPr>
          <p:cNvPr id="24" name="AutoShape 288"/>
          <p:cNvSpPr>
            <a:spLocks noChangeArrowheads="1"/>
          </p:cNvSpPr>
          <p:nvPr/>
        </p:nvSpPr>
        <p:spPr bwMode="auto">
          <a:xfrm flipH="1">
            <a:off x="6316253" y="4867226"/>
            <a:ext cx="173038" cy="50800"/>
          </a:xfrm>
          <a:prstGeom prst="roundRect">
            <a:avLst>
              <a:gd name="adj" fmla="val 16667"/>
            </a:avLst>
          </a:prstGeom>
          <a:solidFill>
            <a:srgbClr val="C0C0C0"/>
          </a:solidFill>
          <a:ln w="6350">
            <a:solidFill>
              <a:srgbClr val="000000"/>
            </a:solidFill>
            <a:round/>
            <a:headEnd/>
            <a:tailEnd/>
          </a:ln>
          <a:effectLst/>
        </p:spPr>
        <p:txBody>
          <a:bodyPr/>
          <a:lstStyle/>
          <a:p>
            <a:endParaRPr lang="en-GB" dirty="0"/>
          </a:p>
        </p:txBody>
      </p:sp>
      <p:sp>
        <p:nvSpPr>
          <p:cNvPr id="25" name="Freeform 289"/>
          <p:cNvSpPr>
            <a:spLocks/>
          </p:cNvSpPr>
          <p:nvPr/>
        </p:nvSpPr>
        <p:spPr bwMode="auto">
          <a:xfrm flipH="1">
            <a:off x="6322603" y="4389388"/>
            <a:ext cx="312738" cy="4763"/>
          </a:xfrm>
          <a:custGeom>
            <a:avLst/>
            <a:gdLst/>
            <a:ahLst/>
            <a:cxnLst>
              <a:cxn ang="0">
                <a:pos x="0" y="0"/>
              </a:cxn>
              <a:cxn ang="0">
                <a:pos x="61" y="6"/>
              </a:cxn>
              <a:cxn ang="0">
                <a:pos x="318" y="6"/>
              </a:cxn>
            </a:cxnLst>
            <a:rect l="0" t="0" r="r" b="b"/>
            <a:pathLst>
              <a:path w="318" h="6">
                <a:moveTo>
                  <a:pt x="0" y="0"/>
                </a:moveTo>
                <a:lnTo>
                  <a:pt x="61" y="6"/>
                </a:lnTo>
                <a:lnTo>
                  <a:pt x="318" y="6"/>
                </a:lnTo>
              </a:path>
            </a:pathLst>
          </a:custGeom>
          <a:noFill/>
          <a:ln w="6350" cmpd="sng">
            <a:solidFill>
              <a:srgbClr val="000000"/>
            </a:solidFill>
            <a:round/>
            <a:headEnd/>
            <a:tailEnd/>
          </a:ln>
          <a:effectLst/>
        </p:spPr>
        <p:txBody>
          <a:bodyPr/>
          <a:lstStyle/>
          <a:p>
            <a:endParaRPr lang="en-GB" dirty="0"/>
          </a:p>
        </p:txBody>
      </p:sp>
      <p:sp>
        <p:nvSpPr>
          <p:cNvPr id="26" name="Freeform 290"/>
          <p:cNvSpPr>
            <a:spLocks/>
          </p:cNvSpPr>
          <p:nvPr/>
        </p:nvSpPr>
        <p:spPr bwMode="auto">
          <a:xfrm flipH="1">
            <a:off x="6213066" y="4410026"/>
            <a:ext cx="355600" cy="406400"/>
          </a:xfrm>
          <a:custGeom>
            <a:avLst/>
            <a:gdLst/>
            <a:ahLst/>
            <a:cxnLst>
              <a:cxn ang="0">
                <a:pos x="352" y="6"/>
              </a:cxn>
              <a:cxn ang="0">
                <a:pos x="357" y="49"/>
              </a:cxn>
              <a:cxn ang="0">
                <a:pos x="298" y="75"/>
              </a:cxn>
              <a:cxn ang="0">
                <a:pos x="243" y="115"/>
              </a:cxn>
              <a:cxn ang="0">
                <a:pos x="243" y="177"/>
              </a:cxn>
              <a:cxn ang="0">
                <a:pos x="342" y="295"/>
              </a:cxn>
              <a:cxn ang="0">
                <a:pos x="417" y="394"/>
              </a:cxn>
              <a:cxn ang="0">
                <a:pos x="463" y="465"/>
              </a:cxn>
              <a:cxn ang="0">
                <a:pos x="492" y="564"/>
              </a:cxn>
              <a:cxn ang="0">
                <a:pos x="497" y="588"/>
              </a:cxn>
              <a:cxn ang="0">
                <a:pos x="437" y="593"/>
              </a:cxn>
              <a:cxn ang="0">
                <a:pos x="292" y="602"/>
              </a:cxn>
              <a:cxn ang="0">
                <a:pos x="168" y="541"/>
              </a:cxn>
              <a:cxn ang="0">
                <a:pos x="98" y="389"/>
              </a:cxn>
              <a:cxn ang="0">
                <a:pos x="48" y="238"/>
              </a:cxn>
              <a:cxn ang="0">
                <a:pos x="18" y="77"/>
              </a:cxn>
              <a:cxn ang="0">
                <a:pos x="13" y="16"/>
              </a:cxn>
              <a:cxn ang="0">
                <a:pos x="98" y="6"/>
              </a:cxn>
              <a:cxn ang="0">
                <a:pos x="228" y="6"/>
              </a:cxn>
              <a:cxn ang="0">
                <a:pos x="352" y="6"/>
              </a:cxn>
            </a:cxnLst>
            <a:rect l="0" t="0" r="r" b="b"/>
            <a:pathLst>
              <a:path w="505" h="610">
                <a:moveTo>
                  <a:pt x="352" y="6"/>
                </a:moveTo>
                <a:cubicBezTo>
                  <a:pt x="374" y="13"/>
                  <a:pt x="366" y="38"/>
                  <a:pt x="357" y="49"/>
                </a:cubicBezTo>
                <a:cubicBezTo>
                  <a:pt x="348" y="60"/>
                  <a:pt x="317" y="64"/>
                  <a:pt x="298" y="75"/>
                </a:cubicBezTo>
                <a:cubicBezTo>
                  <a:pt x="279" y="86"/>
                  <a:pt x="252" y="98"/>
                  <a:pt x="243" y="115"/>
                </a:cubicBezTo>
                <a:cubicBezTo>
                  <a:pt x="234" y="132"/>
                  <a:pt x="226" y="147"/>
                  <a:pt x="243" y="177"/>
                </a:cubicBezTo>
                <a:cubicBezTo>
                  <a:pt x="259" y="206"/>
                  <a:pt x="314" y="259"/>
                  <a:pt x="342" y="295"/>
                </a:cubicBezTo>
                <a:cubicBezTo>
                  <a:pt x="370" y="331"/>
                  <a:pt x="397" y="366"/>
                  <a:pt x="417" y="394"/>
                </a:cubicBezTo>
                <a:cubicBezTo>
                  <a:pt x="437" y="422"/>
                  <a:pt x="451" y="437"/>
                  <a:pt x="463" y="465"/>
                </a:cubicBezTo>
                <a:cubicBezTo>
                  <a:pt x="475" y="493"/>
                  <a:pt x="486" y="544"/>
                  <a:pt x="492" y="564"/>
                </a:cubicBezTo>
                <a:cubicBezTo>
                  <a:pt x="498" y="584"/>
                  <a:pt x="505" y="583"/>
                  <a:pt x="497" y="588"/>
                </a:cubicBezTo>
                <a:cubicBezTo>
                  <a:pt x="488" y="593"/>
                  <a:pt x="470" y="591"/>
                  <a:pt x="437" y="593"/>
                </a:cubicBezTo>
                <a:cubicBezTo>
                  <a:pt x="404" y="594"/>
                  <a:pt x="337" y="610"/>
                  <a:pt x="292" y="602"/>
                </a:cubicBezTo>
                <a:cubicBezTo>
                  <a:pt x="248" y="594"/>
                  <a:pt x="199" y="575"/>
                  <a:pt x="168" y="541"/>
                </a:cubicBezTo>
                <a:cubicBezTo>
                  <a:pt x="136" y="506"/>
                  <a:pt x="118" y="440"/>
                  <a:pt x="98" y="389"/>
                </a:cubicBezTo>
                <a:cubicBezTo>
                  <a:pt x="78" y="339"/>
                  <a:pt x="61" y="290"/>
                  <a:pt x="48" y="238"/>
                </a:cubicBezTo>
                <a:cubicBezTo>
                  <a:pt x="35" y="186"/>
                  <a:pt x="23" y="113"/>
                  <a:pt x="18" y="77"/>
                </a:cubicBezTo>
                <a:cubicBezTo>
                  <a:pt x="13" y="41"/>
                  <a:pt x="0" y="27"/>
                  <a:pt x="13" y="16"/>
                </a:cubicBezTo>
                <a:cubicBezTo>
                  <a:pt x="27" y="5"/>
                  <a:pt x="63" y="8"/>
                  <a:pt x="98" y="6"/>
                </a:cubicBezTo>
                <a:cubicBezTo>
                  <a:pt x="133" y="5"/>
                  <a:pt x="186" y="6"/>
                  <a:pt x="228" y="6"/>
                </a:cubicBezTo>
                <a:cubicBezTo>
                  <a:pt x="269" y="6"/>
                  <a:pt x="331" y="0"/>
                  <a:pt x="352" y="6"/>
                </a:cubicBezTo>
                <a:close/>
              </a:path>
            </a:pathLst>
          </a:custGeom>
          <a:gradFill rotWithShape="1">
            <a:gsLst>
              <a:gs pos="0">
                <a:srgbClr val="D9C09B">
                  <a:gamma/>
                  <a:shade val="76078"/>
                  <a:invGamma/>
                </a:srgbClr>
              </a:gs>
              <a:gs pos="50000">
                <a:srgbClr val="D9C09B"/>
              </a:gs>
              <a:gs pos="100000">
                <a:srgbClr val="D9C09B">
                  <a:gamma/>
                  <a:shade val="76078"/>
                  <a:invGamma/>
                </a:srgbClr>
              </a:gs>
            </a:gsLst>
            <a:lin ang="0" scaled="1"/>
          </a:gradFill>
          <a:ln w="6350" cmpd="sng">
            <a:solidFill>
              <a:srgbClr val="000000"/>
            </a:solidFill>
            <a:round/>
            <a:headEnd/>
            <a:tailEnd/>
          </a:ln>
        </p:spPr>
        <p:txBody>
          <a:bodyPr/>
          <a:lstStyle/>
          <a:p>
            <a:endParaRPr lang="en-GB" dirty="0"/>
          </a:p>
        </p:txBody>
      </p:sp>
      <p:sp>
        <p:nvSpPr>
          <p:cNvPr id="27" name="Freeform 291"/>
          <p:cNvSpPr>
            <a:spLocks/>
          </p:cNvSpPr>
          <p:nvPr/>
        </p:nvSpPr>
        <p:spPr bwMode="auto">
          <a:xfrm flipH="1">
            <a:off x="6386103" y="4457651"/>
            <a:ext cx="50800" cy="119063"/>
          </a:xfrm>
          <a:custGeom>
            <a:avLst/>
            <a:gdLst/>
            <a:ahLst/>
            <a:cxnLst>
              <a:cxn ang="0">
                <a:pos x="65" y="0"/>
              </a:cxn>
              <a:cxn ang="0">
                <a:pos x="9" y="34"/>
              </a:cxn>
              <a:cxn ang="0">
                <a:pos x="13" y="94"/>
              </a:cxn>
              <a:cxn ang="0">
                <a:pos x="58" y="154"/>
              </a:cxn>
              <a:cxn ang="0">
                <a:pos x="69" y="176"/>
              </a:cxn>
            </a:cxnLst>
            <a:rect l="0" t="0" r="r" b="b"/>
            <a:pathLst>
              <a:path w="69" h="176">
                <a:moveTo>
                  <a:pt x="65" y="0"/>
                </a:moveTo>
                <a:cubicBezTo>
                  <a:pt x="41" y="9"/>
                  <a:pt x="18" y="18"/>
                  <a:pt x="9" y="34"/>
                </a:cubicBezTo>
                <a:cubicBezTo>
                  <a:pt x="0" y="50"/>
                  <a:pt x="5" y="74"/>
                  <a:pt x="13" y="94"/>
                </a:cubicBezTo>
                <a:cubicBezTo>
                  <a:pt x="21" y="114"/>
                  <a:pt x="49" y="140"/>
                  <a:pt x="58" y="154"/>
                </a:cubicBezTo>
                <a:cubicBezTo>
                  <a:pt x="67" y="168"/>
                  <a:pt x="68" y="172"/>
                  <a:pt x="69" y="176"/>
                </a:cubicBezTo>
              </a:path>
            </a:pathLst>
          </a:custGeom>
          <a:noFill/>
          <a:ln w="6350" cmpd="sng">
            <a:solidFill>
              <a:srgbClr val="000000"/>
            </a:solidFill>
            <a:round/>
            <a:headEnd/>
            <a:tailEnd/>
          </a:ln>
        </p:spPr>
        <p:txBody>
          <a:bodyPr/>
          <a:lstStyle/>
          <a:p>
            <a:endParaRPr lang="en-GB" dirty="0"/>
          </a:p>
        </p:txBody>
      </p:sp>
      <p:sp>
        <p:nvSpPr>
          <p:cNvPr id="28" name="Freeform 292"/>
          <p:cNvSpPr>
            <a:spLocks/>
          </p:cNvSpPr>
          <p:nvPr/>
        </p:nvSpPr>
        <p:spPr bwMode="auto">
          <a:xfrm flipH="1">
            <a:off x="6357528" y="3767088"/>
            <a:ext cx="123825" cy="79375"/>
          </a:xfrm>
          <a:custGeom>
            <a:avLst/>
            <a:gdLst/>
            <a:ahLst/>
            <a:cxnLst>
              <a:cxn ang="0">
                <a:pos x="122" y="3"/>
              </a:cxn>
              <a:cxn ang="0">
                <a:pos x="46" y="13"/>
              </a:cxn>
              <a:cxn ang="0">
                <a:pos x="4" y="46"/>
              </a:cxn>
              <a:cxn ang="0">
                <a:pos x="20" y="107"/>
              </a:cxn>
              <a:cxn ang="0">
                <a:pos x="54" y="141"/>
              </a:cxn>
              <a:cxn ang="0">
                <a:pos x="133" y="153"/>
              </a:cxn>
              <a:cxn ang="0">
                <a:pos x="204" y="92"/>
              </a:cxn>
              <a:cxn ang="0">
                <a:pos x="181" y="32"/>
              </a:cxn>
              <a:cxn ang="0">
                <a:pos x="122" y="3"/>
              </a:cxn>
            </a:cxnLst>
            <a:rect l="0" t="0" r="r" b="b"/>
            <a:pathLst>
              <a:path w="212" h="161">
                <a:moveTo>
                  <a:pt x="122" y="3"/>
                </a:moveTo>
                <a:cubicBezTo>
                  <a:pt x="100" y="0"/>
                  <a:pt x="66" y="6"/>
                  <a:pt x="46" y="13"/>
                </a:cubicBezTo>
                <a:cubicBezTo>
                  <a:pt x="26" y="20"/>
                  <a:pt x="8" y="30"/>
                  <a:pt x="4" y="46"/>
                </a:cubicBezTo>
                <a:cubicBezTo>
                  <a:pt x="0" y="62"/>
                  <a:pt x="12" y="91"/>
                  <a:pt x="20" y="107"/>
                </a:cubicBezTo>
                <a:cubicBezTo>
                  <a:pt x="28" y="123"/>
                  <a:pt x="35" y="133"/>
                  <a:pt x="54" y="141"/>
                </a:cubicBezTo>
                <a:cubicBezTo>
                  <a:pt x="73" y="149"/>
                  <a:pt x="108" y="161"/>
                  <a:pt x="133" y="153"/>
                </a:cubicBezTo>
                <a:cubicBezTo>
                  <a:pt x="158" y="145"/>
                  <a:pt x="196" y="112"/>
                  <a:pt x="204" y="92"/>
                </a:cubicBezTo>
                <a:cubicBezTo>
                  <a:pt x="212" y="72"/>
                  <a:pt x="195" y="47"/>
                  <a:pt x="181" y="32"/>
                </a:cubicBezTo>
                <a:cubicBezTo>
                  <a:pt x="167" y="17"/>
                  <a:pt x="143" y="5"/>
                  <a:pt x="122" y="3"/>
                </a:cubicBezTo>
                <a:close/>
              </a:path>
            </a:pathLst>
          </a:custGeom>
          <a:solidFill>
            <a:srgbClr val="014B7D"/>
          </a:solidFill>
          <a:ln w="3175" cap="flat" cmpd="sng">
            <a:solidFill>
              <a:srgbClr val="000000"/>
            </a:solidFill>
            <a:prstDash val="solid"/>
            <a:round/>
            <a:headEnd/>
            <a:tailEnd/>
          </a:ln>
          <a:effectLst/>
        </p:spPr>
        <p:txBody>
          <a:bodyPr/>
          <a:lstStyle/>
          <a:p>
            <a:endParaRPr lang="en-GB" dirty="0"/>
          </a:p>
        </p:txBody>
      </p:sp>
      <p:sp>
        <p:nvSpPr>
          <p:cNvPr id="29" name="Freeform 293"/>
          <p:cNvSpPr>
            <a:spLocks/>
          </p:cNvSpPr>
          <p:nvPr/>
        </p:nvSpPr>
        <p:spPr bwMode="auto">
          <a:xfrm flipH="1">
            <a:off x="6336891" y="3675013"/>
            <a:ext cx="120650" cy="77788"/>
          </a:xfrm>
          <a:custGeom>
            <a:avLst/>
            <a:gdLst/>
            <a:ahLst/>
            <a:cxnLst>
              <a:cxn ang="0">
                <a:pos x="97" y="4"/>
              </a:cxn>
              <a:cxn ang="0">
                <a:pos x="25" y="12"/>
              </a:cxn>
              <a:cxn ang="0">
                <a:pos x="6" y="77"/>
              </a:cxn>
              <a:cxn ang="0">
                <a:pos x="61" y="109"/>
              </a:cxn>
              <a:cxn ang="0">
                <a:pos x="113" y="115"/>
              </a:cxn>
              <a:cxn ang="0">
                <a:pos x="145" y="99"/>
              </a:cxn>
              <a:cxn ang="0">
                <a:pos x="164" y="67"/>
              </a:cxn>
              <a:cxn ang="0">
                <a:pos x="158" y="33"/>
              </a:cxn>
              <a:cxn ang="0">
                <a:pos x="97" y="4"/>
              </a:cxn>
            </a:cxnLst>
            <a:rect l="0" t="0" r="r" b="b"/>
            <a:pathLst>
              <a:path w="169" h="117">
                <a:moveTo>
                  <a:pt x="97" y="4"/>
                </a:moveTo>
                <a:cubicBezTo>
                  <a:pt x="81" y="1"/>
                  <a:pt x="40" y="0"/>
                  <a:pt x="25" y="12"/>
                </a:cubicBezTo>
                <a:cubicBezTo>
                  <a:pt x="9" y="24"/>
                  <a:pt x="0" y="61"/>
                  <a:pt x="6" y="77"/>
                </a:cubicBezTo>
                <a:cubicBezTo>
                  <a:pt x="12" y="93"/>
                  <a:pt x="43" y="103"/>
                  <a:pt x="61" y="109"/>
                </a:cubicBezTo>
                <a:cubicBezTo>
                  <a:pt x="79" y="115"/>
                  <a:pt x="99" y="117"/>
                  <a:pt x="113" y="115"/>
                </a:cubicBezTo>
                <a:cubicBezTo>
                  <a:pt x="128" y="114"/>
                  <a:pt x="136" y="107"/>
                  <a:pt x="145" y="99"/>
                </a:cubicBezTo>
                <a:cubicBezTo>
                  <a:pt x="154" y="91"/>
                  <a:pt x="162" y="78"/>
                  <a:pt x="164" y="67"/>
                </a:cubicBezTo>
                <a:cubicBezTo>
                  <a:pt x="166" y="56"/>
                  <a:pt x="169" y="43"/>
                  <a:pt x="158" y="33"/>
                </a:cubicBezTo>
                <a:cubicBezTo>
                  <a:pt x="147" y="23"/>
                  <a:pt x="110" y="10"/>
                  <a:pt x="97" y="4"/>
                </a:cubicBezTo>
                <a:close/>
              </a:path>
            </a:pathLst>
          </a:custGeom>
          <a:solidFill>
            <a:srgbClr val="014B7D"/>
          </a:solidFill>
          <a:ln w="3175" cap="flat" cmpd="sng">
            <a:solidFill>
              <a:srgbClr val="000000"/>
            </a:solidFill>
            <a:prstDash val="solid"/>
            <a:round/>
            <a:headEnd/>
            <a:tailEnd/>
          </a:ln>
          <a:effectLst/>
        </p:spPr>
        <p:txBody>
          <a:bodyPr/>
          <a:lstStyle/>
          <a:p>
            <a:endParaRPr lang="en-GB" dirty="0"/>
          </a:p>
        </p:txBody>
      </p:sp>
      <p:sp>
        <p:nvSpPr>
          <p:cNvPr id="30" name="Freeform 294"/>
          <p:cNvSpPr>
            <a:spLocks/>
          </p:cNvSpPr>
          <p:nvPr/>
        </p:nvSpPr>
        <p:spPr bwMode="auto">
          <a:xfrm flipH="1">
            <a:off x="6317841" y="3592463"/>
            <a:ext cx="95250" cy="69850"/>
          </a:xfrm>
          <a:custGeom>
            <a:avLst/>
            <a:gdLst/>
            <a:ahLst/>
            <a:cxnLst>
              <a:cxn ang="0">
                <a:pos x="102" y="0"/>
              </a:cxn>
              <a:cxn ang="0">
                <a:pos x="16" y="33"/>
              </a:cxn>
              <a:cxn ang="0">
                <a:pos x="6" y="97"/>
              </a:cxn>
              <a:cxn ang="0">
                <a:pos x="41" y="127"/>
              </a:cxn>
              <a:cxn ang="0">
                <a:pos x="84" y="136"/>
              </a:cxn>
              <a:cxn ang="0">
                <a:pos x="125" y="132"/>
              </a:cxn>
              <a:cxn ang="0">
                <a:pos x="156" y="97"/>
              </a:cxn>
              <a:cxn ang="0">
                <a:pos x="155" y="46"/>
              </a:cxn>
              <a:cxn ang="0">
                <a:pos x="146" y="22"/>
              </a:cxn>
              <a:cxn ang="0">
                <a:pos x="102" y="0"/>
              </a:cxn>
            </a:cxnLst>
            <a:rect l="0" t="0" r="r" b="b"/>
            <a:pathLst>
              <a:path w="161" h="138">
                <a:moveTo>
                  <a:pt x="102" y="0"/>
                </a:moveTo>
                <a:cubicBezTo>
                  <a:pt x="82" y="1"/>
                  <a:pt x="32" y="17"/>
                  <a:pt x="16" y="33"/>
                </a:cubicBezTo>
                <a:cubicBezTo>
                  <a:pt x="0" y="49"/>
                  <a:pt x="2" y="81"/>
                  <a:pt x="6" y="97"/>
                </a:cubicBezTo>
                <a:cubicBezTo>
                  <a:pt x="10" y="113"/>
                  <a:pt x="28" y="121"/>
                  <a:pt x="41" y="127"/>
                </a:cubicBezTo>
                <a:cubicBezTo>
                  <a:pt x="54" y="133"/>
                  <a:pt x="70" y="135"/>
                  <a:pt x="84" y="136"/>
                </a:cubicBezTo>
                <a:cubicBezTo>
                  <a:pt x="98" y="137"/>
                  <a:pt x="113" y="138"/>
                  <a:pt x="125" y="132"/>
                </a:cubicBezTo>
                <a:cubicBezTo>
                  <a:pt x="137" y="126"/>
                  <a:pt x="151" y="111"/>
                  <a:pt x="156" y="97"/>
                </a:cubicBezTo>
                <a:cubicBezTo>
                  <a:pt x="161" y="83"/>
                  <a:pt x="157" y="58"/>
                  <a:pt x="155" y="46"/>
                </a:cubicBezTo>
                <a:cubicBezTo>
                  <a:pt x="153" y="34"/>
                  <a:pt x="155" y="30"/>
                  <a:pt x="146" y="22"/>
                </a:cubicBezTo>
                <a:cubicBezTo>
                  <a:pt x="137" y="14"/>
                  <a:pt x="111" y="5"/>
                  <a:pt x="102" y="0"/>
                </a:cubicBezTo>
                <a:close/>
              </a:path>
            </a:pathLst>
          </a:custGeom>
          <a:solidFill>
            <a:srgbClr val="014B7D"/>
          </a:solidFill>
          <a:ln w="3175" cap="flat" cmpd="sng">
            <a:solidFill>
              <a:srgbClr val="000000"/>
            </a:solidFill>
            <a:prstDash val="solid"/>
            <a:round/>
            <a:headEnd/>
            <a:tailEnd/>
          </a:ln>
          <a:effectLst/>
        </p:spPr>
        <p:txBody>
          <a:bodyPr/>
          <a:lstStyle/>
          <a:p>
            <a:endParaRPr lang="en-GB" dirty="0"/>
          </a:p>
        </p:txBody>
      </p:sp>
      <p:sp>
        <p:nvSpPr>
          <p:cNvPr id="31" name="Freeform 295"/>
          <p:cNvSpPr>
            <a:spLocks/>
          </p:cNvSpPr>
          <p:nvPr/>
        </p:nvSpPr>
        <p:spPr bwMode="auto">
          <a:xfrm flipH="1">
            <a:off x="6381341" y="3887738"/>
            <a:ext cx="136525" cy="88900"/>
          </a:xfrm>
          <a:custGeom>
            <a:avLst/>
            <a:gdLst/>
            <a:ahLst/>
            <a:cxnLst>
              <a:cxn ang="0">
                <a:pos x="123" y="0"/>
              </a:cxn>
              <a:cxn ang="0">
                <a:pos x="37" y="43"/>
              </a:cxn>
              <a:cxn ang="0">
                <a:pos x="5" y="118"/>
              </a:cxn>
              <a:cxn ang="0">
                <a:pos x="69" y="161"/>
              </a:cxn>
              <a:cxn ang="0">
                <a:pos x="155" y="172"/>
              </a:cxn>
              <a:cxn ang="0">
                <a:pos x="221" y="136"/>
              </a:cxn>
              <a:cxn ang="0">
                <a:pos x="221" y="84"/>
              </a:cxn>
              <a:cxn ang="0">
                <a:pos x="206" y="42"/>
              </a:cxn>
              <a:cxn ang="0">
                <a:pos x="123" y="0"/>
              </a:cxn>
            </a:cxnLst>
            <a:rect l="0" t="0" r="r" b="b"/>
            <a:pathLst>
              <a:path w="232" h="176">
                <a:moveTo>
                  <a:pt x="123" y="0"/>
                </a:moveTo>
                <a:cubicBezTo>
                  <a:pt x="99" y="0"/>
                  <a:pt x="57" y="23"/>
                  <a:pt x="37" y="43"/>
                </a:cubicBezTo>
                <a:cubicBezTo>
                  <a:pt x="17" y="63"/>
                  <a:pt x="0" y="98"/>
                  <a:pt x="5" y="118"/>
                </a:cubicBezTo>
                <a:cubicBezTo>
                  <a:pt x="10" y="138"/>
                  <a:pt x="44" y="152"/>
                  <a:pt x="69" y="161"/>
                </a:cubicBezTo>
                <a:cubicBezTo>
                  <a:pt x="94" y="170"/>
                  <a:pt x="130" y="176"/>
                  <a:pt x="155" y="172"/>
                </a:cubicBezTo>
                <a:cubicBezTo>
                  <a:pt x="180" y="168"/>
                  <a:pt x="210" y="151"/>
                  <a:pt x="221" y="136"/>
                </a:cubicBezTo>
                <a:cubicBezTo>
                  <a:pt x="232" y="121"/>
                  <a:pt x="223" y="100"/>
                  <a:pt x="221" y="84"/>
                </a:cubicBezTo>
                <a:cubicBezTo>
                  <a:pt x="219" y="68"/>
                  <a:pt x="222" y="56"/>
                  <a:pt x="206" y="42"/>
                </a:cubicBezTo>
                <a:cubicBezTo>
                  <a:pt x="190" y="28"/>
                  <a:pt x="140" y="9"/>
                  <a:pt x="123" y="0"/>
                </a:cubicBezTo>
                <a:close/>
              </a:path>
            </a:pathLst>
          </a:custGeom>
          <a:solidFill>
            <a:srgbClr val="014B7D"/>
          </a:solidFill>
          <a:ln w="3175" cap="flat" cmpd="sng">
            <a:solidFill>
              <a:srgbClr val="000000"/>
            </a:solidFill>
            <a:prstDash val="solid"/>
            <a:round/>
            <a:headEnd/>
            <a:tailEnd/>
          </a:ln>
          <a:effectLst/>
        </p:spPr>
        <p:txBody>
          <a:bodyPr/>
          <a:lstStyle/>
          <a:p>
            <a:endParaRPr lang="en-GB" dirty="0"/>
          </a:p>
        </p:txBody>
      </p:sp>
      <p:sp>
        <p:nvSpPr>
          <p:cNvPr id="32" name="Freeform 296"/>
          <p:cNvSpPr>
            <a:spLocks/>
          </p:cNvSpPr>
          <p:nvPr/>
        </p:nvSpPr>
        <p:spPr bwMode="auto">
          <a:xfrm flipH="1">
            <a:off x="6413091" y="4019501"/>
            <a:ext cx="122238" cy="101600"/>
          </a:xfrm>
          <a:custGeom>
            <a:avLst/>
            <a:gdLst/>
            <a:ahLst/>
            <a:cxnLst>
              <a:cxn ang="0">
                <a:pos x="43" y="0"/>
              </a:cxn>
              <a:cxn ang="0">
                <a:pos x="0" y="54"/>
              </a:cxn>
              <a:cxn ang="0">
                <a:pos x="42" y="146"/>
              </a:cxn>
              <a:cxn ang="0">
                <a:pos x="90" y="187"/>
              </a:cxn>
              <a:cxn ang="0">
                <a:pos x="154" y="198"/>
              </a:cxn>
              <a:cxn ang="0">
                <a:pos x="203" y="165"/>
              </a:cxn>
              <a:cxn ang="0">
                <a:pos x="195" y="75"/>
              </a:cxn>
              <a:cxn ang="0">
                <a:pos x="128" y="41"/>
              </a:cxn>
              <a:cxn ang="0">
                <a:pos x="43" y="0"/>
              </a:cxn>
            </a:cxnLst>
            <a:rect l="0" t="0" r="r" b="b"/>
            <a:pathLst>
              <a:path w="210" h="202">
                <a:moveTo>
                  <a:pt x="43" y="0"/>
                </a:moveTo>
                <a:cubicBezTo>
                  <a:pt x="23" y="2"/>
                  <a:pt x="0" y="30"/>
                  <a:pt x="0" y="54"/>
                </a:cubicBezTo>
                <a:cubicBezTo>
                  <a:pt x="0" y="78"/>
                  <a:pt x="27" y="124"/>
                  <a:pt x="42" y="146"/>
                </a:cubicBezTo>
                <a:cubicBezTo>
                  <a:pt x="57" y="168"/>
                  <a:pt x="71" y="178"/>
                  <a:pt x="90" y="187"/>
                </a:cubicBezTo>
                <a:cubicBezTo>
                  <a:pt x="109" y="196"/>
                  <a:pt x="135" y="202"/>
                  <a:pt x="154" y="198"/>
                </a:cubicBezTo>
                <a:cubicBezTo>
                  <a:pt x="173" y="194"/>
                  <a:pt x="196" y="185"/>
                  <a:pt x="203" y="165"/>
                </a:cubicBezTo>
                <a:cubicBezTo>
                  <a:pt x="210" y="145"/>
                  <a:pt x="207" y="96"/>
                  <a:pt x="195" y="75"/>
                </a:cubicBezTo>
                <a:cubicBezTo>
                  <a:pt x="183" y="54"/>
                  <a:pt x="153" y="53"/>
                  <a:pt x="128" y="41"/>
                </a:cubicBezTo>
                <a:cubicBezTo>
                  <a:pt x="103" y="29"/>
                  <a:pt x="61" y="9"/>
                  <a:pt x="43" y="0"/>
                </a:cubicBezTo>
                <a:close/>
              </a:path>
            </a:pathLst>
          </a:custGeom>
          <a:solidFill>
            <a:srgbClr val="014B7D"/>
          </a:solidFill>
          <a:ln w="3175" cap="flat" cmpd="sng">
            <a:solidFill>
              <a:srgbClr val="000000"/>
            </a:solidFill>
            <a:prstDash val="solid"/>
            <a:round/>
            <a:headEnd/>
            <a:tailEnd/>
          </a:ln>
          <a:effectLst/>
        </p:spPr>
        <p:txBody>
          <a:bodyPr/>
          <a:lstStyle/>
          <a:p>
            <a:endParaRPr lang="en-GB" dirty="0"/>
          </a:p>
        </p:txBody>
      </p:sp>
      <p:sp>
        <p:nvSpPr>
          <p:cNvPr id="33" name="Freeform 297"/>
          <p:cNvSpPr>
            <a:spLocks/>
          </p:cNvSpPr>
          <p:nvPr/>
        </p:nvSpPr>
        <p:spPr bwMode="auto">
          <a:xfrm flipH="1">
            <a:off x="6424203" y="4127451"/>
            <a:ext cx="139700" cy="100013"/>
          </a:xfrm>
          <a:custGeom>
            <a:avLst/>
            <a:gdLst/>
            <a:ahLst/>
            <a:cxnLst>
              <a:cxn ang="0">
                <a:pos x="65" y="0"/>
              </a:cxn>
              <a:cxn ang="0">
                <a:pos x="1" y="65"/>
              </a:cxn>
              <a:cxn ang="0">
                <a:pos x="71" y="137"/>
              </a:cxn>
              <a:cxn ang="0">
                <a:pos x="140" y="194"/>
              </a:cxn>
              <a:cxn ang="0">
                <a:pos x="206" y="175"/>
              </a:cxn>
              <a:cxn ang="0">
                <a:pos x="232" y="130"/>
              </a:cxn>
              <a:cxn ang="0">
                <a:pos x="209" y="32"/>
              </a:cxn>
              <a:cxn ang="0">
                <a:pos x="65" y="0"/>
              </a:cxn>
            </a:cxnLst>
            <a:rect l="0" t="0" r="r" b="b"/>
            <a:pathLst>
              <a:path w="237" h="200">
                <a:moveTo>
                  <a:pt x="65" y="0"/>
                </a:moveTo>
                <a:cubicBezTo>
                  <a:pt x="33" y="6"/>
                  <a:pt x="0" y="42"/>
                  <a:pt x="1" y="65"/>
                </a:cubicBezTo>
                <a:cubicBezTo>
                  <a:pt x="2" y="88"/>
                  <a:pt x="48" y="115"/>
                  <a:pt x="71" y="137"/>
                </a:cubicBezTo>
                <a:cubicBezTo>
                  <a:pt x="94" y="159"/>
                  <a:pt x="118" y="188"/>
                  <a:pt x="140" y="194"/>
                </a:cubicBezTo>
                <a:cubicBezTo>
                  <a:pt x="162" y="200"/>
                  <a:pt x="191" y="186"/>
                  <a:pt x="206" y="175"/>
                </a:cubicBezTo>
                <a:cubicBezTo>
                  <a:pt x="221" y="164"/>
                  <a:pt x="232" y="154"/>
                  <a:pt x="232" y="130"/>
                </a:cubicBezTo>
                <a:cubicBezTo>
                  <a:pt x="232" y="106"/>
                  <a:pt x="237" y="54"/>
                  <a:pt x="209" y="32"/>
                </a:cubicBezTo>
                <a:cubicBezTo>
                  <a:pt x="181" y="10"/>
                  <a:pt x="95" y="7"/>
                  <a:pt x="65" y="0"/>
                </a:cubicBezTo>
                <a:close/>
              </a:path>
            </a:pathLst>
          </a:custGeom>
          <a:solidFill>
            <a:srgbClr val="014B7D"/>
          </a:solidFill>
          <a:ln w="3175" cap="flat" cmpd="sng">
            <a:solidFill>
              <a:srgbClr val="000000"/>
            </a:solidFill>
            <a:prstDash val="solid"/>
            <a:round/>
            <a:headEnd/>
            <a:tailEnd/>
          </a:ln>
          <a:effectLst/>
        </p:spPr>
        <p:txBody>
          <a:bodyPr/>
          <a:lstStyle/>
          <a:p>
            <a:endParaRPr lang="en-GB" dirty="0"/>
          </a:p>
        </p:txBody>
      </p:sp>
      <p:sp>
        <p:nvSpPr>
          <p:cNvPr id="34" name="Freeform 298"/>
          <p:cNvSpPr>
            <a:spLocks/>
          </p:cNvSpPr>
          <p:nvPr/>
        </p:nvSpPr>
        <p:spPr bwMode="auto">
          <a:xfrm flipH="1">
            <a:off x="6481353" y="4219526"/>
            <a:ext cx="85725" cy="65088"/>
          </a:xfrm>
          <a:custGeom>
            <a:avLst/>
            <a:gdLst/>
            <a:ahLst/>
            <a:cxnLst>
              <a:cxn ang="0">
                <a:pos x="60" y="1"/>
              </a:cxn>
              <a:cxn ang="0">
                <a:pos x="2" y="53"/>
              </a:cxn>
              <a:cxn ang="0">
                <a:pos x="72" y="125"/>
              </a:cxn>
              <a:cxn ang="0">
                <a:pos x="135" y="76"/>
              </a:cxn>
              <a:cxn ang="0">
                <a:pos x="131" y="46"/>
              </a:cxn>
              <a:cxn ang="0">
                <a:pos x="60" y="1"/>
              </a:cxn>
            </a:cxnLst>
            <a:rect l="0" t="0" r="r" b="b"/>
            <a:pathLst>
              <a:path w="145" h="129">
                <a:moveTo>
                  <a:pt x="60" y="1"/>
                </a:moveTo>
                <a:cubicBezTo>
                  <a:pt x="39" y="2"/>
                  <a:pt x="0" y="32"/>
                  <a:pt x="2" y="53"/>
                </a:cubicBezTo>
                <a:cubicBezTo>
                  <a:pt x="4" y="74"/>
                  <a:pt x="50" y="121"/>
                  <a:pt x="72" y="125"/>
                </a:cubicBezTo>
                <a:cubicBezTo>
                  <a:pt x="94" y="129"/>
                  <a:pt x="125" y="89"/>
                  <a:pt x="135" y="76"/>
                </a:cubicBezTo>
                <a:cubicBezTo>
                  <a:pt x="145" y="63"/>
                  <a:pt x="143" y="58"/>
                  <a:pt x="131" y="46"/>
                </a:cubicBezTo>
                <a:cubicBezTo>
                  <a:pt x="119" y="34"/>
                  <a:pt x="81" y="0"/>
                  <a:pt x="60" y="1"/>
                </a:cubicBezTo>
                <a:close/>
              </a:path>
            </a:pathLst>
          </a:custGeom>
          <a:solidFill>
            <a:srgbClr val="014B7D"/>
          </a:solidFill>
          <a:ln w="3175" cap="flat" cmpd="sng">
            <a:solidFill>
              <a:srgbClr val="000000"/>
            </a:solidFill>
            <a:prstDash val="solid"/>
            <a:round/>
            <a:headEnd/>
            <a:tailEnd/>
          </a:ln>
          <a:effectLst/>
        </p:spPr>
        <p:txBody>
          <a:bodyPr/>
          <a:lstStyle/>
          <a:p>
            <a:endParaRPr lang="en-GB" dirty="0"/>
          </a:p>
        </p:txBody>
      </p:sp>
      <p:sp>
        <p:nvSpPr>
          <p:cNvPr id="35" name="Freeform 299"/>
          <p:cNvSpPr>
            <a:spLocks/>
          </p:cNvSpPr>
          <p:nvPr/>
        </p:nvSpPr>
        <p:spPr bwMode="auto">
          <a:xfrm flipH="1">
            <a:off x="6395628" y="4927551"/>
            <a:ext cx="80963" cy="57150"/>
          </a:xfrm>
          <a:custGeom>
            <a:avLst/>
            <a:gdLst/>
            <a:ahLst/>
            <a:cxnLst>
              <a:cxn ang="0">
                <a:pos x="111" y="6"/>
              </a:cxn>
              <a:cxn ang="0">
                <a:pos x="55" y="6"/>
              </a:cxn>
              <a:cxn ang="0">
                <a:pos x="6" y="41"/>
              </a:cxn>
              <a:cxn ang="0">
                <a:pos x="16" y="100"/>
              </a:cxn>
              <a:cxn ang="0">
                <a:pos x="76" y="100"/>
              </a:cxn>
              <a:cxn ang="0">
                <a:pos x="128" y="74"/>
              </a:cxn>
              <a:cxn ang="0">
                <a:pos x="121" y="10"/>
              </a:cxn>
            </a:cxnLst>
            <a:rect l="0" t="0" r="r" b="b"/>
            <a:pathLst>
              <a:path w="135" h="110">
                <a:moveTo>
                  <a:pt x="111" y="6"/>
                </a:moveTo>
                <a:cubicBezTo>
                  <a:pt x="102" y="6"/>
                  <a:pt x="72" y="0"/>
                  <a:pt x="55" y="6"/>
                </a:cubicBezTo>
                <a:cubicBezTo>
                  <a:pt x="38" y="12"/>
                  <a:pt x="12" y="25"/>
                  <a:pt x="6" y="41"/>
                </a:cubicBezTo>
                <a:cubicBezTo>
                  <a:pt x="0" y="57"/>
                  <a:pt x="4" y="90"/>
                  <a:pt x="16" y="100"/>
                </a:cubicBezTo>
                <a:cubicBezTo>
                  <a:pt x="28" y="110"/>
                  <a:pt x="57" y="104"/>
                  <a:pt x="76" y="100"/>
                </a:cubicBezTo>
                <a:cubicBezTo>
                  <a:pt x="95" y="96"/>
                  <a:pt x="121" y="89"/>
                  <a:pt x="128" y="74"/>
                </a:cubicBezTo>
                <a:cubicBezTo>
                  <a:pt x="135" y="59"/>
                  <a:pt x="122" y="23"/>
                  <a:pt x="121" y="10"/>
                </a:cubicBezTo>
              </a:path>
            </a:pathLst>
          </a:custGeom>
          <a:solidFill>
            <a:srgbClr val="0168AC"/>
          </a:solidFill>
          <a:ln w="3175" cap="flat" cmpd="sng">
            <a:solidFill>
              <a:srgbClr val="000000"/>
            </a:solidFill>
            <a:prstDash val="solid"/>
            <a:round/>
            <a:headEnd/>
            <a:tailEnd/>
          </a:ln>
          <a:effectLst/>
        </p:spPr>
        <p:txBody>
          <a:bodyPr/>
          <a:lstStyle/>
          <a:p>
            <a:endParaRPr lang="en-GB" dirty="0"/>
          </a:p>
        </p:txBody>
      </p:sp>
      <p:sp>
        <p:nvSpPr>
          <p:cNvPr id="36" name="Freeform 300"/>
          <p:cNvSpPr>
            <a:spLocks/>
          </p:cNvSpPr>
          <p:nvPr/>
        </p:nvSpPr>
        <p:spPr bwMode="auto">
          <a:xfrm flipH="1">
            <a:off x="6351178" y="4987876"/>
            <a:ext cx="112713" cy="82550"/>
          </a:xfrm>
          <a:custGeom>
            <a:avLst/>
            <a:gdLst/>
            <a:ahLst/>
            <a:cxnLst>
              <a:cxn ang="0">
                <a:pos x="165" y="9"/>
              </a:cxn>
              <a:cxn ang="0">
                <a:pos x="99" y="16"/>
              </a:cxn>
              <a:cxn ang="0">
                <a:pos x="42" y="39"/>
              </a:cxn>
              <a:cxn ang="0">
                <a:pos x="9" y="136"/>
              </a:cxn>
              <a:cxn ang="0">
                <a:pos x="95" y="162"/>
              </a:cxn>
              <a:cxn ang="0">
                <a:pos x="166" y="125"/>
              </a:cxn>
              <a:cxn ang="0">
                <a:pos x="192" y="69"/>
              </a:cxn>
              <a:cxn ang="0">
                <a:pos x="165" y="9"/>
              </a:cxn>
            </a:cxnLst>
            <a:rect l="0" t="0" r="r" b="b"/>
            <a:pathLst>
              <a:path w="192" h="164">
                <a:moveTo>
                  <a:pt x="165" y="9"/>
                </a:moveTo>
                <a:cubicBezTo>
                  <a:pt x="150" y="0"/>
                  <a:pt x="119" y="11"/>
                  <a:pt x="99" y="16"/>
                </a:cubicBezTo>
                <a:cubicBezTo>
                  <a:pt x="79" y="21"/>
                  <a:pt x="57" y="19"/>
                  <a:pt x="42" y="39"/>
                </a:cubicBezTo>
                <a:cubicBezTo>
                  <a:pt x="27" y="59"/>
                  <a:pt x="0" y="116"/>
                  <a:pt x="9" y="136"/>
                </a:cubicBezTo>
                <a:cubicBezTo>
                  <a:pt x="18" y="156"/>
                  <a:pt x="69" y="164"/>
                  <a:pt x="95" y="162"/>
                </a:cubicBezTo>
                <a:cubicBezTo>
                  <a:pt x="121" y="160"/>
                  <a:pt x="150" y="141"/>
                  <a:pt x="166" y="125"/>
                </a:cubicBezTo>
                <a:cubicBezTo>
                  <a:pt x="182" y="109"/>
                  <a:pt x="192" y="88"/>
                  <a:pt x="192" y="69"/>
                </a:cubicBezTo>
                <a:cubicBezTo>
                  <a:pt x="192" y="50"/>
                  <a:pt x="180" y="18"/>
                  <a:pt x="165" y="9"/>
                </a:cubicBezTo>
                <a:close/>
              </a:path>
            </a:pathLst>
          </a:custGeom>
          <a:solidFill>
            <a:srgbClr val="0168AC"/>
          </a:solidFill>
          <a:ln w="3175" cap="flat" cmpd="sng">
            <a:solidFill>
              <a:srgbClr val="000000"/>
            </a:solidFill>
            <a:prstDash val="solid"/>
            <a:round/>
            <a:headEnd/>
            <a:tailEnd/>
          </a:ln>
          <a:effectLst/>
        </p:spPr>
        <p:txBody>
          <a:bodyPr/>
          <a:lstStyle/>
          <a:p>
            <a:endParaRPr lang="en-GB" dirty="0"/>
          </a:p>
        </p:txBody>
      </p:sp>
      <p:sp>
        <p:nvSpPr>
          <p:cNvPr id="37" name="Freeform 301"/>
          <p:cNvSpPr>
            <a:spLocks/>
          </p:cNvSpPr>
          <p:nvPr/>
        </p:nvSpPr>
        <p:spPr bwMode="auto">
          <a:xfrm flipH="1">
            <a:off x="6346416" y="5084713"/>
            <a:ext cx="106363" cy="77788"/>
          </a:xfrm>
          <a:custGeom>
            <a:avLst/>
            <a:gdLst/>
            <a:ahLst/>
            <a:cxnLst>
              <a:cxn ang="0">
                <a:pos x="38" y="38"/>
              </a:cxn>
              <a:cxn ang="0">
                <a:pos x="5" y="111"/>
              </a:cxn>
              <a:cxn ang="0">
                <a:pos x="70" y="154"/>
              </a:cxn>
              <a:cxn ang="0">
                <a:pos x="162" y="113"/>
              </a:cxn>
              <a:cxn ang="0">
                <a:pos x="177" y="36"/>
              </a:cxn>
              <a:cxn ang="0">
                <a:pos x="147" y="4"/>
              </a:cxn>
              <a:cxn ang="0">
                <a:pos x="98" y="12"/>
              </a:cxn>
              <a:cxn ang="0">
                <a:pos x="38" y="38"/>
              </a:cxn>
            </a:cxnLst>
            <a:rect l="0" t="0" r="r" b="b"/>
            <a:pathLst>
              <a:path w="180" h="154">
                <a:moveTo>
                  <a:pt x="38" y="38"/>
                </a:moveTo>
                <a:cubicBezTo>
                  <a:pt x="23" y="54"/>
                  <a:pt x="0" y="92"/>
                  <a:pt x="5" y="111"/>
                </a:cubicBezTo>
                <a:cubicBezTo>
                  <a:pt x="10" y="130"/>
                  <a:pt x="44" y="154"/>
                  <a:pt x="70" y="154"/>
                </a:cubicBezTo>
                <a:cubicBezTo>
                  <a:pt x="96" y="154"/>
                  <a:pt x="144" y="133"/>
                  <a:pt x="162" y="113"/>
                </a:cubicBezTo>
                <a:cubicBezTo>
                  <a:pt x="180" y="93"/>
                  <a:pt x="179" y="54"/>
                  <a:pt x="177" y="36"/>
                </a:cubicBezTo>
                <a:cubicBezTo>
                  <a:pt x="175" y="18"/>
                  <a:pt x="160" y="8"/>
                  <a:pt x="147" y="4"/>
                </a:cubicBezTo>
                <a:cubicBezTo>
                  <a:pt x="134" y="0"/>
                  <a:pt x="116" y="6"/>
                  <a:pt x="98" y="12"/>
                </a:cubicBezTo>
                <a:cubicBezTo>
                  <a:pt x="80" y="18"/>
                  <a:pt x="53" y="22"/>
                  <a:pt x="38" y="38"/>
                </a:cubicBezTo>
                <a:close/>
              </a:path>
            </a:pathLst>
          </a:custGeom>
          <a:solidFill>
            <a:srgbClr val="0168AC"/>
          </a:solidFill>
          <a:ln w="3175" cap="flat" cmpd="sng">
            <a:solidFill>
              <a:srgbClr val="000000"/>
            </a:solidFill>
            <a:prstDash val="solid"/>
            <a:round/>
            <a:headEnd/>
            <a:tailEnd/>
          </a:ln>
          <a:effectLst/>
        </p:spPr>
        <p:txBody>
          <a:bodyPr/>
          <a:lstStyle/>
          <a:p>
            <a:endParaRPr lang="en-GB" dirty="0"/>
          </a:p>
        </p:txBody>
      </p:sp>
      <p:sp>
        <p:nvSpPr>
          <p:cNvPr id="38" name="Freeform 302"/>
          <p:cNvSpPr>
            <a:spLocks/>
          </p:cNvSpPr>
          <p:nvPr/>
        </p:nvSpPr>
        <p:spPr bwMode="auto">
          <a:xfrm flipH="1">
            <a:off x="6336891" y="5173613"/>
            <a:ext cx="74613" cy="65088"/>
          </a:xfrm>
          <a:custGeom>
            <a:avLst/>
            <a:gdLst/>
            <a:ahLst/>
            <a:cxnLst>
              <a:cxn ang="0">
                <a:pos x="50" y="4"/>
              </a:cxn>
              <a:cxn ang="0">
                <a:pos x="16" y="4"/>
              </a:cxn>
              <a:cxn ang="0">
                <a:pos x="0" y="27"/>
              </a:cxn>
              <a:cxn ang="0">
                <a:pos x="16" y="58"/>
              </a:cxn>
              <a:cxn ang="0">
                <a:pos x="55" y="47"/>
              </a:cxn>
              <a:cxn ang="0">
                <a:pos x="55" y="10"/>
              </a:cxn>
            </a:cxnLst>
            <a:rect l="0" t="0" r="r" b="b"/>
            <a:pathLst>
              <a:path w="62" h="61">
                <a:moveTo>
                  <a:pt x="50" y="4"/>
                </a:moveTo>
                <a:cubicBezTo>
                  <a:pt x="45" y="4"/>
                  <a:pt x="25" y="0"/>
                  <a:pt x="16" y="4"/>
                </a:cubicBezTo>
                <a:cubicBezTo>
                  <a:pt x="8" y="8"/>
                  <a:pt x="0" y="18"/>
                  <a:pt x="0" y="27"/>
                </a:cubicBezTo>
                <a:cubicBezTo>
                  <a:pt x="0" y="36"/>
                  <a:pt x="7" y="54"/>
                  <a:pt x="16" y="58"/>
                </a:cubicBezTo>
                <a:cubicBezTo>
                  <a:pt x="25" y="61"/>
                  <a:pt x="48" y="55"/>
                  <a:pt x="55" y="47"/>
                </a:cubicBezTo>
                <a:cubicBezTo>
                  <a:pt x="62" y="39"/>
                  <a:pt x="55" y="18"/>
                  <a:pt x="55" y="10"/>
                </a:cubicBezTo>
              </a:path>
            </a:pathLst>
          </a:custGeom>
          <a:solidFill>
            <a:srgbClr val="0168AC"/>
          </a:solidFill>
          <a:ln w="3175" cap="flat" cmpd="sng">
            <a:solidFill>
              <a:srgbClr val="000000"/>
            </a:solidFill>
            <a:prstDash val="solid"/>
            <a:round/>
            <a:headEnd/>
            <a:tailEnd/>
          </a:ln>
          <a:effectLst/>
        </p:spPr>
        <p:txBody>
          <a:bodyPr/>
          <a:lstStyle/>
          <a:p>
            <a:endParaRPr lang="en-GB" dirty="0"/>
          </a:p>
        </p:txBody>
      </p:sp>
      <p:sp>
        <p:nvSpPr>
          <p:cNvPr id="39" name="Freeform 303"/>
          <p:cNvSpPr>
            <a:spLocks/>
          </p:cNvSpPr>
          <p:nvPr/>
        </p:nvSpPr>
        <p:spPr bwMode="auto">
          <a:xfrm flipH="1">
            <a:off x="6306728" y="5251401"/>
            <a:ext cx="98425" cy="76200"/>
          </a:xfrm>
          <a:custGeom>
            <a:avLst/>
            <a:gdLst/>
            <a:ahLst/>
            <a:cxnLst>
              <a:cxn ang="0">
                <a:pos x="123" y="9"/>
              </a:cxn>
              <a:cxn ang="0">
                <a:pos x="25" y="25"/>
              </a:cxn>
              <a:cxn ang="0">
                <a:pos x="3" y="100"/>
              </a:cxn>
              <a:cxn ang="0">
                <a:pos x="41" y="140"/>
              </a:cxn>
              <a:cxn ang="0">
                <a:pos x="100" y="143"/>
              </a:cxn>
              <a:cxn ang="0">
                <a:pos x="161" y="80"/>
              </a:cxn>
              <a:cxn ang="0">
                <a:pos x="123" y="9"/>
              </a:cxn>
            </a:cxnLst>
            <a:rect l="0" t="0" r="r" b="b"/>
            <a:pathLst>
              <a:path w="165" h="153">
                <a:moveTo>
                  <a:pt x="123" y="9"/>
                </a:moveTo>
                <a:cubicBezTo>
                  <a:pt x="100" y="0"/>
                  <a:pt x="45" y="10"/>
                  <a:pt x="25" y="25"/>
                </a:cubicBezTo>
                <a:cubicBezTo>
                  <a:pt x="5" y="40"/>
                  <a:pt x="0" y="81"/>
                  <a:pt x="3" y="100"/>
                </a:cubicBezTo>
                <a:cubicBezTo>
                  <a:pt x="6" y="119"/>
                  <a:pt x="25" y="133"/>
                  <a:pt x="41" y="140"/>
                </a:cubicBezTo>
                <a:cubicBezTo>
                  <a:pt x="57" y="147"/>
                  <a:pt x="80" y="153"/>
                  <a:pt x="100" y="143"/>
                </a:cubicBezTo>
                <a:cubicBezTo>
                  <a:pt x="120" y="133"/>
                  <a:pt x="157" y="102"/>
                  <a:pt x="161" y="80"/>
                </a:cubicBezTo>
                <a:cubicBezTo>
                  <a:pt x="165" y="58"/>
                  <a:pt x="146" y="18"/>
                  <a:pt x="123" y="9"/>
                </a:cubicBezTo>
                <a:close/>
              </a:path>
            </a:pathLst>
          </a:custGeom>
          <a:solidFill>
            <a:srgbClr val="0168AC"/>
          </a:solidFill>
          <a:ln w="3175" cap="flat" cmpd="sng">
            <a:solidFill>
              <a:srgbClr val="000000"/>
            </a:solidFill>
            <a:prstDash val="solid"/>
            <a:round/>
            <a:headEnd/>
            <a:tailEnd/>
          </a:ln>
          <a:effectLst/>
        </p:spPr>
        <p:txBody>
          <a:bodyPr/>
          <a:lstStyle/>
          <a:p>
            <a:endParaRPr lang="en-GB" dirty="0"/>
          </a:p>
        </p:txBody>
      </p:sp>
      <p:sp>
        <p:nvSpPr>
          <p:cNvPr id="40" name="Freeform 304"/>
          <p:cNvSpPr>
            <a:spLocks/>
          </p:cNvSpPr>
          <p:nvPr/>
        </p:nvSpPr>
        <p:spPr bwMode="auto">
          <a:xfrm flipH="1">
            <a:off x="6301966" y="5337126"/>
            <a:ext cx="77788" cy="73025"/>
          </a:xfrm>
          <a:custGeom>
            <a:avLst/>
            <a:gdLst/>
            <a:ahLst/>
            <a:cxnLst>
              <a:cxn ang="0">
                <a:pos x="56" y="0"/>
              </a:cxn>
              <a:cxn ang="0">
                <a:pos x="2" y="65"/>
              </a:cxn>
              <a:cxn ang="0">
                <a:pos x="46" y="134"/>
              </a:cxn>
              <a:cxn ang="0">
                <a:pos x="106" y="115"/>
              </a:cxn>
              <a:cxn ang="0">
                <a:pos x="131" y="54"/>
              </a:cxn>
              <a:cxn ang="0">
                <a:pos x="113" y="21"/>
              </a:cxn>
              <a:cxn ang="0">
                <a:pos x="56" y="0"/>
              </a:cxn>
            </a:cxnLst>
            <a:rect l="0" t="0" r="r" b="b"/>
            <a:pathLst>
              <a:path w="132" h="142">
                <a:moveTo>
                  <a:pt x="56" y="0"/>
                </a:moveTo>
                <a:cubicBezTo>
                  <a:pt x="39" y="7"/>
                  <a:pt x="4" y="43"/>
                  <a:pt x="2" y="65"/>
                </a:cubicBezTo>
                <a:cubicBezTo>
                  <a:pt x="0" y="87"/>
                  <a:pt x="29" y="126"/>
                  <a:pt x="46" y="134"/>
                </a:cubicBezTo>
                <a:cubicBezTo>
                  <a:pt x="63" y="142"/>
                  <a:pt x="92" y="128"/>
                  <a:pt x="106" y="115"/>
                </a:cubicBezTo>
                <a:cubicBezTo>
                  <a:pt x="120" y="102"/>
                  <a:pt x="130" y="70"/>
                  <a:pt x="131" y="54"/>
                </a:cubicBezTo>
                <a:cubicBezTo>
                  <a:pt x="132" y="38"/>
                  <a:pt x="125" y="30"/>
                  <a:pt x="113" y="21"/>
                </a:cubicBezTo>
                <a:cubicBezTo>
                  <a:pt x="101" y="12"/>
                  <a:pt x="68" y="4"/>
                  <a:pt x="56" y="0"/>
                </a:cubicBezTo>
                <a:close/>
              </a:path>
            </a:pathLst>
          </a:custGeom>
          <a:solidFill>
            <a:srgbClr val="0168AC"/>
          </a:solidFill>
          <a:ln w="3175" cap="flat" cmpd="sng">
            <a:solidFill>
              <a:srgbClr val="000000"/>
            </a:solidFill>
            <a:prstDash val="solid"/>
            <a:round/>
            <a:headEnd/>
            <a:tailEnd/>
          </a:ln>
          <a:effectLst/>
        </p:spPr>
        <p:txBody>
          <a:bodyPr/>
          <a:lstStyle/>
          <a:p>
            <a:endParaRPr lang="en-GB" dirty="0"/>
          </a:p>
        </p:txBody>
      </p:sp>
      <p:sp>
        <p:nvSpPr>
          <p:cNvPr id="41" name="AutoShape 305"/>
          <p:cNvSpPr>
            <a:spLocks noChangeArrowheads="1"/>
          </p:cNvSpPr>
          <p:nvPr/>
        </p:nvSpPr>
        <p:spPr bwMode="auto">
          <a:xfrm rot="5400000" flipH="1">
            <a:off x="6514690" y="4897388"/>
            <a:ext cx="71438" cy="20638"/>
          </a:xfrm>
          <a:prstGeom prst="can">
            <a:avLst>
              <a:gd name="adj" fmla="val 25000"/>
            </a:avLst>
          </a:prstGeom>
          <a:gradFill rotWithShape="1">
            <a:gsLst>
              <a:gs pos="0">
                <a:srgbClr val="C0C0C0">
                  <a:gamma/>
                  <a:shade val="76078"/>
                  <a:invGamma/>
                </a:srgbClr>
              </a:gs>
              <a:gs pos="50000">
                <a:srgbClr val="C0C0C0"/>
              </a:gs>
              <a:gs pos="100000">
                <a:srgbClr val="C0C0C0">
                  <a:gamma/>
                  <a:shade val="76078"/>
                  <a:invGamma/>
                </a:srgbClr>
              </a:gs>
            </a:gsLst>
            <a:lin ang="0" scaled="1"/>
          </a:gradFill>
          <a:ln w="3175">
            <a:solidFill>
              <a:srgbClr val="000000"/>
            </a:solidFill>
            <a:round/>
            <a:headEnd/>
            <a:tailEnd/>
          </a:ln>
          <a:effectLst/>
        </p:spPr>
        <p:txBody>
          <a:bodyPr/>
          <a:lstStyle/>
          <a:p>
            <a:endParaRPr lang="en-GB" dirty="0"/>
          </a:p>
        </p:txBody>
      </p:sp>
      <p:sp>
        <p:nvSpPr>
          <p:cNvPr id="42" name="Freeform 306"/>
          <p:cNvSpPr>
            <a:spLocks/>
          </p:cNvSpPr>
          <p:nvPr/>
        </p:nvSpPr>
        <p:spPr bwMode="auto">
          <a:xfrm>
            <a:off x="2368141" y="3189238"/>
            <a:ext cx="981075" cy="890588"/>
          </a:xfrm>
          <a:custGeom>
            <a:avLst/>
            <a:gdLst/>
            <a:ahLst/>
            <a:cxnLst>
              <a:cxn ang="0">
                <a:pos x="143" y="561"/>
              </a:cxn>
              <a:cxn ang="0">
                <a:pos x="98" y="498"/>
              </a:cxn>
              <a:cxn ang="0">
                <a:pos x="35" y="440"/>
              </a:cxn>
              <a:cxn ang="0">
                <a:pos x="20" y="375"/>
              </a:cxn>
              <a:cxn ang="0">
                <a:pos x="3" y="301"/>
              </a:cxn>
              <a:cxn ang="0">
                <a:pos x="0" y="180"/>
              </a:cxn>
              <a:cxn ang="0">
                <a:pos x="21" y="116"/>
              </a:cxn>
              <a:cxn ang="0">
                <a:pos x="62" y="74"/>
              </a:cxn>
              <a:cxn ang="0">
                <a:pos x="94" y="51"/>
              </a:cxn>
              <a:cxn ang="0">
                <a:pos x="132" y="26"/>
              </a:cxn>
              <a:cxn ang="0">
                <a:pos x="205" y="23"/>
              </a:cxn>
              <a:cxn ang="0">
                <a:pos x="285" y="4"/>
              </a:cxn>
              <a:cxn ang="0">
                <a:pos x="373" y="0"/>
              </a:cxn>
              <a:cxn ang="0">
                <a:pos x="423" y="15"/>
              </a:cxn>
              <a:cxn ang="0">
                <a:pos x="476" y="15"/>
              </a:cxn>
              <a:cxn ang="0">
                <a:pos x="536" y="32"/>
              </a:cxn>
              <a:cxn ang="0">
                <a:pos x="598" y="38"/>
              </a:cxn>
              <a:cxn ang="0">
                <a:pos x="618" y="54"/>
              </a:cxn>
              <a:cxn ang="0">
                <a:pos x="618" y="76"/>
              </a:cxn>
              <a:cxn ang="0">
                <a:pos x="595" y="128"/>
              </a:cxn>
              <a:cxn ang="0">
                <a:pos x="549" y="150"/>
              </a:cxn>
              <a:cxn ang="0">
                <a:pos x="430" y="153"/>
              </a:cxn>
              <a:cxn ang="0">
                <a:pos x="364" y="144"/>
              </a:cxn>
              <a:cxn ang="0">
                <a:pos x="315" y="147"/>
              </a:cxn>
              <a:cxn ang="0">
                <a:pos x="282" y="156"/>
              </a:cxn>
              <a:cxn ang="0">
                <a:pos x="275" y="194"/>
              </a:cxn>
              <a:cxn ang="0">
                <a:pos x="279" y="218"/>
              </a:cxn>
              <a:cxn ang="0">
                <a:pos x="307" y="249"/>
              </a:cxn>
              <a:cxn ang="0">
                <a:pos x="311" y="283"/>
              </a:cxn>
              <a:cxn ang="0">
                <a:pos x="282" y="301"/>
              </a:cxn>
              <a:cxn ang="0">
                <a:pos x="277" y="389"/>
              </a:cxn>
              <a:cxn ang="0">
                <a:pos x="227" y="389"/>
              </a:cxn>
              <a:cxn ang="0">
                <a:pos x="213" y="342"/>
              </a:cxn>
              <a:cxn ang="0">
                <a:pos x="167" y="302"/>
              </a:cxn>
              <a:cxn ang="0">
                <a:pos x="127" y="293"/>
              </a:cxn>
              <a:cxn ang="0">
                <a:pos x="113" y="299"/>
              </a:cxn>
              <a:cxn ang="0">
                <a:pos x="90" y="405"/>
              </a:cxn>
              <a:cxn ang="0">
                <a:pos x="102" y="437"/>
              </a:cxn>
              <a:cxn ang="0">
                <a:pos x="143" y="482"/>
              </a:cxn>
              <a:cxn ang="0">
                <a:pos x="179" y="501"/>
              </a:cxn>
            </a:cxnLst>
            <a:rect l="0" t="0" r="r" b="b"/>
            <a:pathLst>
              <a:path w="618" h="561">
                <a:moveTo>
                  <a:pt x="143" y="561"/>
                </a:moveTo>
                <a:lnTo>
                  <a:pt x="98" y="498"/>
                </a:lnTo>
                <a:lnTo>
                  <a:pt x="35" y="440"/>
                </a:lnTo>
                <a:lnTo>
                  <a:pt x="20" y="375"/>
                </a:lnTo>
                <a:lnTo>
                  <a:pt x="3" y="301"/>
                </a:lnTo>
                <a:lnTo>
                  <a:pt x="0" y="180"/>
                </a:lnTo>
                <a:lnTo>
                  <a:pt x="21" y="116"/>
                </a:lnTo>
                <a:lnTo>
                  <a:pt x="62" y="74"/>
                </a:lnTo>
                <a:lnTo>
                  <a:pt x="94" y="51"/>
                </a:lnTo>
                <a:lnTo>
                  <a:pt x="132" y="26"/>
                </a:lnTo>
                <a:lnTo>
                  <a:pt x="205" y="23"/>
                </a:lnTo>
                <a:lnTo>
                  <a:pt x="285" y="4"/>
                </a:lnTo>
                <a:lnTo>
                  <a:pt x="373" y="0"/>
                </a:lnTo>
                <a:lnTo>
                  <a:pt x="423" y="15"/>
                </a:lnTo>
                <a:lnTo>
                  <a:pt x="476" y="15"/>
                </a:lnTo>
                <a:lnTo>
                  <a:pt x="536" y="32"/>
                </a:lnTo>
                <a:lnTo>
                  <a:pt x="598" y="38"/>
                </a:lnTo>
                <a:lnTo>
                  <a:pt x="618" y="54"/>
                </a:lnTo>
                <a:lnTo>
                  <a:pt x="618" y="76"/>
                </a:lnTo>
                <a:lnTo>
                  <a:pt x="595" y="128"/>
                </a:lnTo>
                <a:lnTo>
                  <a:pt x="549" y="150"/>
                </a:lnTo>
                <a:lnTo>
                  <a:pt x="430" y="153"/>
                </a:lnTo>
                <a:lnTo>
                  <a:pt x="364" y="144"/>
                </a:lnTo>
                <a:lnTo>
                  <a:pt x="315" y="147"/>
                </a:lnTo>
                <a:lnTo>
                  <a:pt x="282" y="156"/>
                </a:lnTo>
                <a:lnTo>
                  <a:pt x="275" y="194"/>
                </a:lnTo>
                <a:lnTo>
                  <a:pt x="279" y="218"/>
                </a:lnTo>
                <a:lnTo>
                  <a:pt x="307" y="249"/>
                </a:lnTo>
                <a:lnTo>
                  <a:pt x="311" y="283"/>
                </a:lnTo>
                <a:lnTo>
                  <a:pt x="282" y="301"/>
                </a:lnTo>
                <a:lnTo>
                  <a:pt x="277" y="389"/>
                </a:lnTo>
                <a:lnTo>
                  <a:pt x="227" y="389"/>
                </a:lnTo>
                <a:lnTo>
                  <a:pt x="213" y="342"/>
                </a:lnTo>
                <a:lnTo>
                  <a:pt x="167" y="302"/>
                </a:lnTo>
                <a:lnTo>
                  <a:pt x="127" y="293"/>
                </a:lnTo>
                <a:lnTo>
                  <a:pt x="113" y="299"/>
                </a:lnTo>
                <a:cubicBezTo>
                  <a:pt x="82" y="365"/>
                  <a:pt x="90" y="330"/>
                  <a:pt x="90" y="405"/>
                </a:cubicBezTo>
                <a:lnTo>
                  <a:pt x="102" y="437"/>
                </a:lnTo>
                <a:lnTo>
                  <a:pt x="143" y="482"/>
                </a:lnTo>
                <a:lnTo>
                  <a:pt x="179" y="501"/>
                </a:lnTo>
              </a:path>
            </a:pathLst>
          </a:custGeom>
          <a:gradFill rotWithShape="1">
            <a:gsLst>
              <a:gs pos="0">
                <a:srgbClr val="C0C0C0">
                  <a:gamma/>
                  <a:shade val="46275"/>
                  <a:invGamma/>
                </a:srgbClr>
              </a:gs>
              <a:gs pos="100000">
                <a:srgbClr val="C0C0C0"/>
              </a:gs>
            </a:gsLst>
            <a:lin ang="5400000" scaled="1"/>
          </a:gradFill>
          <a:ln w="9525">
            <a:solidFill>
              <a:srgbClr val="000000"/>
            </a:solidFill>
            <a:round/>
            <a:headEnd/>
            <a:tailEnd/>
          </a:ln>
        </p:spPr>
        <p:txBody>
          <a:bodyPr/>
          <a:lstStyle/>
          <a:p>
            <a:endParaRPr lang="en-GB" dirty="0"/>
          </a:p>
        </p:txBody>
      </p:sp>
      <p:sp>
        <p:nvSpPr>
          <p:cNvPr id="43" name="Freeform 307"/>
          <p:cNvSpPr>
            <a:spLocks/>
          </p:cNvSpPr>
          <p:nvPr/>
        </p:nvSpPr>
        <p:spPr bwMode="auto">
          <a:xfrm>
            <a:off x="2591978" y="3914726"/>
            <a:ext cx="594579" cy="715963"/>
          </a:xfrm>
          <a:custGeom>
            <a:avLst/>
            <a:gdLst>
              <a:gd name="connsiteX0" fmla="*/ 2071 w 11081"/>
              <a:gd name="connsiteY0" fmla="*/ 0 h 10000"/>
              <a:gd name="connsiteX1" fmla="*/ 740 w 11081"/>
              <a:gd name="connsiteY1" fmla="*/ 1220 h 10000"/>
              <a:gd name="connsiteX2" fmla="*/ 0 w 11081"/>
              <a:gd name="connsiteY2" fmla="*/ 2284 h 10000"/>
              <a:gd name="connsiteX3" fmla="*/ 325 w 11081"/>
              <a:gd name="connsiteY3" fmla="*/ 3703 h 10000"/>
              <a:gd name="connsiteX4" fmla="*/ 1006 w 11081"/>
              <a:gd name="connsiteY4" fmla="*/ 7605 h 10000"/>
              <a:gd name="connsiteX5" fmla="*/ 2130 w 11081"/>
              <a:gd name="connsiteY5" fmla="*/ 8714 h 10000"/>
              <a:gd name="connsiteX6" fmla="*/ 4083 w 11081"/>
              <a:gd name="connsiteY6" fmla="*/ 9424 h 10000"/>
              <a:gd name="connsiteX7" fmla="*/ 6331 w 11081"/>
              <a:gd name="connsiteY7" fmla="*/ 9823 h 10000"/>
              <a:gd name="connsiteX8" fmla="*/ 7751 w 11081"/>
              <a:gd name="connsiteY8" fmla="*/ 10000 h 10000"/>
              <a:gd name="connsiteX9" fmla="*/ 9763 w 11081"/>
              <a:gd name="connsiteY9" fmla="*/ 9823 h 10000"/>
              <a:gd name="connsiteX10" fmla="*/ 11081 w 11081"/>
              <a:gd name="connsiteY10" fmla="*/ 8638 h 10000"/>
              <a:gd name="connsiteX11" fmla="*/ 10000 w 11081"/>
              <a:gd name="connsiteY11" fmla="*/ 5787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081" h="10000">
                <a:moveTo>
                  <a:pt x="2071" y="0"/>
                </a:moveTo>
                <a:lnTo>
                  <a:pt x="740" y="1220"/>
                </a:lnTo>
                <a:lnTo>
                  <a:pt x="0" y="2284"/>
                </a:lnTo>
                <a:cubicBezTo>
                  <a:pt x="108" y="2757"/>
                  <a:pt x="217" y="3230"/>
                  <a:pt x="325" y="3703"/>
                </a:cubicBezTo>
                <a:lnTo>
                  <a:pt x="1006" y="7605"/>
                </a:lnTo>
                <a:lnTo>
                  <a:pt x="2130" y="8714"/>
                </a:lnTo>
                <a:lnTo>
                  <a:pt x="4083" y="9424"/>
                </a:lnTo>
                <a:lnTo>
                  <a:pt x="6331" y="9823"/>
                </a:lnTo>
                <a:lnTo>
                  <a:pt x="7751" y="10000"/>
                </a:lnTo>
                <a:lnTo>
                  <a:pt x="9763" y="9823"/>
                </a:lnTo>
                <a:cubicBezTo>
                  <a:pt x="9824" y="9402"/>
                  <a:pt x="11020" y="9059"/>
                  <a:pt x="11081" y="8638"/>
                </a:cubicBezTo>
                <a:cubicBezTo>
                  <a:pt x="11099" y="7713"/>
                  <a:pt x="9982" y="6712"/>
                  <a:pt x="10000" y="5787"/>
                </a:cubicBezTo>
              </a:path>
            </a:pathLst>
          </a:custGeom>
          <a:gradFill rotWithShape="1">
            <a:gsLst>
              <a:gs pos="0">
                <a:srgbClr val="F9D7B1">
                  <a:gamma/>
                  <a:shade val="96078"/>
                  <a:invGamma/>
                </a:srgbClr>
              </a:gs>
              <a:gs pos="100000">
                <a:srgbClr val="F9D7B1"/>
              </a:gs>
            </a:gsLst>
            <a:lin ang="0" scaled="1"/>
          </a:gradFill>
          <a:ln w="9525">
            <a:solidFill>
              <a:srgbClr val="000000"/>
            </a:solidFill>
            <a:round/>
            <a:headEnd/>
            <a:tailEnd/>
          </a:ln>
        </p:spPr>
        <p:txBody>
          <a:bodyPr/>
          <a:lstStyle/>
          <a:p>
            <a:endParaRPr lang="en-GB" dirty="0"/>
          </a:p>
        </p:txBody>
      </p:sp>
      <p:sp>
        <p:nvSpPr>
          <p:cNvPr id="44" name="Freeform 308"/>
          <p:cNvSpPr>
            <a:spLocks/>
          </p:cNvSpPr>
          <p:nvPr/>
        </p:nvSpPr>
        <p:spPr bwMode="auto">
          <a:xfrm>
            <a:off x="3334928" y="3698826"/>
            <a:ext cx="46038" cy="77788"/>
          </a:xfrm>
          <a:custGeom>
            <a:avLst/>
            <a:gdLst/>
            <a:ahLst/>
            <a:cxnLst>
              <a:cxn ang="0">
                <a:pos x="0" y="45"/>
              </a:cxn>
              <a:cxn ang="0">
                <a:pos x="35" y="35"/>
              </a:cxn>
              <a:cxn ang="0">
                <a:pos x="55" y="0"/>
              </a:cxn>
              <a:cxn ang="0">
                <a:pos x="50" y="40"/>
              </a:cxn>
              <a:cxn ang="0">
                <a:pos x="15" y="95"/>
              </a:cxn>
            </a:cxnLst>
            <a:rect l="0" t="0" r="r" b="b"/>
            <a:pathLst>
              <a:path w="55" h="95">
                <a:moveTo>
                  <a:pt x="0" y="45"/>
                </a:moveTo>
                <a:lnTo>
                  <a:pt x="35" y="35"/>
                </a:lnTo>
                <a:lnTo>
                  <a:pt x="55" y="0"/>
                </a:lnTo>
                <a:lnTo>
                  <a:pt x="50" y="40"/>
                </a:lnTo>
                <a:lnTo>
                  <a:pt x="15" y="95"/>
                </a:lnTo>
              </a:path>
            </a:pathLst>
          </a:custGeom>
          <a:noFill/>
          <a:ln w="9525">
            <a:solidFill>
              <a:srgbClr val="000000"/>
            </a:solidFill>
            <a:round/>
            <a:headEnd/>
            <a:tailEnd/>
          </a:ln>
        </p:spPr>
        <p:txBody>
          <a:bodyPr/>
          <a:lstStyle/>
          <a:p>
            <a:endParaRPr lang="en-GB" dirty="0"/>
          </a:p>
        </p:txBody>
      </p:sp>
      <p:sp>
        <p:nvSpPr>
          <p:cNvPr id="45" name="Freeform 309"/>
          <p:cNvSpPr>
            <a:spLocks/>
          </p:cNvSpPr>
          <p:nvPr/>
        </p:nvSpPr>
        <p:spPr bwMode="auto">
          <a:xfrm>
            <a:off x="2515778" y="3406726"/>
            <a:ext cx="904875" cy="898525"/>
          </a:xfrm>
          <a:custGeom>
            <a:avLst/>
            <a:gdLst/>
            <a:ahLst/>
            <a:cxnLst>
              <a:cxn ang="0">
                <a:pos x="99" y="367"/>
              </a:cxn>
              <a:cxn ang="0">
                <a:pos x="72" y="357"/>
              </a:cxn>
              <a:cxn ang="0">
                <a:pos x="26" y="327"/>
              </a:cxn>
              <a:cxn ang="0">
                <a:pos x="0" y="274"/>
              </a:cxn>
              <a:cxn ang="0">
                <a:pos x="0" y="212"/>
              </a:cxn>
              <a:cxn ang="0">
                <a:pos x="9" y="171"/>
              </a:cxn>
              <a:cxn ang="0">
                <a:pos x="42" y="154"/>
              </a:cxn>
              <a:cxn ang="0">
                <a:pos x="69" y="168"/>
              </a:cxn>
              <a:cxn ang="0">
                <a:pos x="106" y="187"/>
              </a:cxn>
              <a:cxn ang="0">
                <a:pos x="138" y="258"/>
              </a:cxn>
              <a:cxn ang="0">
                <a:pos x="188" y="255"/>
              </a:cxn>
              <a:cxn ang="0">
                <a:pos x="184" y="183"/>
              </a:cxn>
              <a:cxn ang="0">
                <a:pos x="204" y="158"/>
              </a:cxn>
              <a:cxn ang="0">
                <a:pos x="216" y="107"/>
              </a:cxn>
              <a:cxn ang="0">
                <a:pos x="183" y="84"/>
              </a:cxn>
              <a:cxn ang="0">
                <a:pos x="184" y="62"/>
              </a:cxn>
              <a:cxn ang="0">
                <a:pos x="190" y="19"/>
              </a:cxn>
              <a:cxn ang="0">
                <a:pos x="228" y="2"/>
              </a:cxn>
              <a:cxn ang="0">
                <a:pos x="277" y="8"/>
              </a:cxn>
              <a:cxn ang="0">
                <a:pos x="426" y="18"/>
              </a:cxn>
              <a:cxn ang="0">
                <a:pos x="468" y="9"/>
              </a:cxn>
              <a:cxn ang="0">
                <a:pos x="493" y="0"/>
              </a:cxn>
              <a:cxn ang="0">
                <a:pos x="511" y="51"/>
              </a:cxn>
              <a:cxn ang="0">
                <a:pos x="520" y="92"/>
              </a:cxn>
              <a:cxn ang="0">
                <a:pos x="527" y="118"/>
              </a:cxn>
              <a:cxn ang="0">
                <a:pos x="529" y="156"/>
              </a:cxn>
              <a:cxn ang="0">
                <a:pos x="522" y="182"/>
              </a:cxn>
              <a:cxn ang="0">
                <a:pos x="514" y="218"/>
              </a:cxn>
              <a:cxn ang="0">
                <a:pos x="524" y="248"/>
              </a:cxn>
              <a:cxn ang="0">
                <a:pos x="540" y="279"/>
              </a:cxn>
              <a:cxn ang="0">
                <a:pos x="570" y="317"/>
              </a:cxn>
              <a:cxn ang="0">
                <a:pos x="563" y="339"/>
              </a:cxn>
              <a:cxn ang="0">
                <a:pos x="542" y="342"/>
              </a:cxn>
              <a:cxn ang="0">
                <a:pos x="521" y="348"/>
              </a:cxn>
              <a:cxn ang="0">
                <a:pos x="517" y="376"/>
              </a:cxn>
              <a:cxn ang="0">
                <a:pos x="511" y="408"/>
              </a:cxn>
              <a:cxn ang="0">
                <a:pos x="507" y="417"/>
              </a:cxn>
              <a:cxn ang="0">
                <a:pos x="517" y="441"/>
              </a:cxn>
              <a:cxn ang="0">
                <a:pos x="500" y="455"/>
              </a:cxn>
              <a:cxn ang="0">
                <a:pos x="497" y="479"/>
              </a:cxn>
              <a:cxn ang="0">
                <a:pos x="484" y="531"/>
              </a:cxn>
              <a:cxn ang="0">
                <a:pos x="456" y="556"/>
              </a:cxn>
              <a:cxn ang="0">
                <a:pos x="422" y="566"/>
              </a:cxn>
              <a:cxn ang="0">
                <a:pos x="330" y="550"/>
              </a:cxn>
              <a:cxn ang="0">
                <a:pos x="251" y="528"/>
              </a:cxn>
              <a:cxn ang="0">
                <a:pos x="191" y="488"/>
              </a:cxn>
              <a:cxn ang="0">
                <a:pos x="158" y="448"/>
              </a:cxn>
              <a:cxn ang="0">
                <a:pos x="135" y="395"/>
              </a:cxn>
              <a:cxn ang="0">
                <a:pos x="129" y="354"/>
              </a:cxn>
              <a:cxn ang="0">
                <a:pos x="99" y="367"/>
              </a:cxn>
            </a:cxnLst>
            <a:rect l="0" t="0" r="r" b="b"/>
            <a:pathLst>
              <a:path w="570" h="566">
                <a:moveTo>
                  <a:pt x="99" y="367"/>
                </a:moveTo>
                <a:lnTo>
                  <a:pt x="72" y="357"/>
                </a:lnTo>
                <a:lnTo>
                  <a:pt x="26" y="327"/>
                </a:lnTo>
                <a:lnTo>
                  <a:pt x="0" y="274"/>
                </a:lnTo>
                <a:lnTo>
                  <a:pt x="0" y="212"/>
                </a:lnTo>
                <a:lnTo>
                  <a:pt x="9" y="171"/>
                </a:lnTo>
                <a:lnTo>
                  <a:pt x="42" y="154"/>
                </a:lnTo>
                <a:lnTo>
                  <a:pt x="69" y="168"/>
                </a:lnTo>
                <a:lnTo>
                  <a:pt x="106" y="187"/>
                </a:lnTo>
                <a:lnTo>
                  <a:pt x="138" y="258"/>
                </a:lnTo>
                <a:lnTo>
                  <a:pt x="188" y="255"/>
                </a:lnTo>
                <a:lnTo>
                  <a:pt x="184" y="183"/>
                </a:lnTo>
                <a:lnTo>
                  <a:pt x="204" y="158"/>
                </a:lnTo>
                <a:lnTo>
                  <a:pt x="216" y="107"/>
                </a:lnTo>
                <a:lnTo>
                  <a:pt x="183" y="84"/>
                </a:lnTo>
                <a:lnTo>
                  <a:pt x="184" y="62"/>
                </a:lnTo>
                <a:lnTo>
                  <a:pt x="190" y="19"/>
                </a:lnTo>
                <a:lnTo>
                  <a:pt x="228" y="2"/>
                </a:lnTo>
                <a:lnTo>
                  <a:pt x="277" y="8"/>
                </a:lnTo>
                <a:lnTo>
                  <a:pt x="426" y="18"/>
                </a:lnTo>
                <a:lnTo>
                  <a:pt x="468" y="9"/>
                </a:lnTo>
                <a:lnTo>
                  <a:pt x="493" y="0"/>
                </a:lnTo>
                <a:lnTo>
                  <a:pt x="511" y="51"/>
                </a:lnTo>
                <a:lnTo>
                  <a:pt x="520" y="92"/>
                </a:lnTo>
                <a:lnTo>
                  <a:pt x="527" y="118"/>
                </a:lnTo>
                <a:lnTo>
                  <a:pt x="529" y="156"/>
                </a:lnTo>
                <a:lnTo>
                  <a:pt x="522" y="182"/>
                </a:lnTo>
                <a:lnTo>
                  <a:pt x="514" y="218"/>
                </a:lnTo>
                <a:lnTo>
                  <a:pt x="524" y="248"/>
                </a:lnTo>
                <a:lnTo>
                  <a:pt x="540" y="279"/>
                </a:lnTo>
                <a:cubicBezTo>
                  <a:pt x="554" y="307"/>
                  <a:pt x="566" y="307"/>
                  <a:pt x="570" y="317"/>
                </a:cubicBezTo>
                <a:lnTo>
                  <a:pt x="563" y="339"/>
                </a:lnTo>
                <a:lnTo>
                  <a:pt x="542" y="342"/>
                </a:lnTo>
                <a:lnTo>
                  <a:pt x="521" y="348"/>
                </a:lnTo>
                <a:lnTo>
                  <a:pt x="517" y="376"/>
                </a:lnTo>
                <a:lnTo>
                  <a:pt x="511" y="408"/>
                </a:lnTo>
                <a:lnTo>
                  <a:pt x="507" y="417"/>
                </a:lnTo>
                <a:lnTo>
                  <a:pt x="517" y="441"/>
                </a:lnTo>
                <a:lnTo>
                  <a:pt x="500" y="455"/>
                </a:lnTo>
                <a:lnTo>
                  <a:pt x="497" y="479"/>
                </a:lnTo>
                <a:lnTo>
                  <a:pt x="484" y="531"/>
                </a:lnTo>
                <a:lnTo>
                  <a:pt x="456" y="556"/>
                </a:lnTo>
                <a:lnTo>
                  <a:pt x="422" y="566"/>
                </a:lnTo>
                <a:lnTo>
                  <a:pt x="330" y="550"/>
                </a:lnTo>
                <a:lnTo>
                  <a:pt x="251" y="528"/>
                </a:lnTo>
                <a:lnTo>
                  <a:pt x="191" y="488"/>
                </a:lnTo>
                <a:lnTo>
                  <a:pt x="158" y="448"/>
                </a:lnTo>
                <a:lnTo>
                  <a:pt x="135" y="395"/>
                </a:lnTo>
                <a:lnTo>
                  <a:pt x="129" y="354"/>
                </a:lnTo>
                <a:lnTo>
                  <a:pt x="99" y="367"/>
                </a:lnTo>
                <a:close/>
              </a:path>
            </a:pathLst>
          </a:custGeom>
          <a:gradFill rotWithShape="1">
            <a:gsLst>
              <a:gs pos="0">
                <a:srgbClr val="FFD9B3">
                  <a:gamma/>
                  <a:shade val="85882"/>
                  <a:invGamma/>
                </a:srgbClr>
              </a:gs>
              <a:gs pos="100000">
                <a:srgbClr val="FFD9B3"/>
              </a:gs>
            </a:gsLst>
            <a:lin ang="0" scaled="1"/>
          </a:gradFill>
          <a:ln w="9525" cmpd="sng">
            <a:solidFill>
              <a:srgbClr val="000000"/>
            </a:solidFill>
            <a:round/>
            <a:headEnd/>
            <a:tailEnd/>
          </a:ln>
        </p:spPr>
        <p:txBody>
          <a:bodyPr/>
          <a:lstStyle/>
          <a:p>
            <a:endParaRPr lang="en-GB" dirty="0"/>
          </a:p>
        </p:txBody>
      </p:sp>
      <p:sp>
        <p:nvSpPr>
          <p:cNvPr id="46" name="Freeform 310"/>
          <p:cNvSpPr>
            <a:spLocks/>
          </p:cNvSpPr>
          <p:nvPr/>
        </p:nvSpPr>
        <p:spPr bwMode="auto">
          <a:xfrm>
            <a:off x="3125378" y="3722638"/>
            <a:ext cx="157163" cy="74613"/>
          </a:xfrm>
          <a:custGeom>
            <a:avLst/>
            <a:gdLst/>
            <a:ahLst/>
            <a:cxnLst>
              <a:cxn ang="0">
                <a:pos x="195" y="0"/>
              </a:cxn>
              <a:cxn ang="0">
                <a:pos x="145" y="5"/>
              </a:cxn>
              <a:cxn ang="0">
                <a:pos x="100" y="10"/>
              </a:cxn>
              <a:cxn ang="0">
                <a:pos x="50" y="40"/>
              </a:cxn>
              <a:cxn ang="0">
                <a:pos x="0" y="65"/>
              </a:cxn>
              <a:cxn ang="0">
                <a:pos x="75" y="80"/>
              </a:cxn>
              <a:cxn ang="0">
                <a:pos x="180" y="90"/>
              </a:cxn>
            </a:cxnLst>
            <a:rect l="0" t="0" r="r" b="b"/>
            <a:pathLst>
              <a:path w="195" h="90">
                <a:moveTo>
                  <a:pt x="195" y="0"/>
                </a:moveTo>
                <a:lnTo>
                  <a:pt x="145" y="5"/>
                </a:lnTo>
                <a:lnTo>
                  <a:pt x="100" y="10"/>
                </a:lnTo>
                <a:lnTo>
                  <a:pt x="50" y="40"/>
                </a:lnTo>
                <a:lnTo>
                  <a:pt x="0" y="65"/>
                </a:lnTo>
                <a:lnTo>
                  <a:pt x="75" y="80"/>
                </a:lnTo>
                <a:lnTo>
                  <a:pt x="180" y="90"/>
                </a:lnTo>
              </a:path>
            </a:pathLst>
          </a:custGeom>
          <a:solidFill>
            <a:srgbClr val="FFFFFF"/>
          </a:solidFill>
          <a:ln w="9525">
            <a:solidFill>
              <a:srgbClr val="000000"/>
            </a:solidFill>
            <a:round/>
            <a:headEnd/>
            <a:tailEnd/>
          </a:ln>
        </p:spPr>
        <p:txBody>
          <a:bodyPr/>
          <a:lstStyle/>
          <a:p>
            <a:endParaRPr lang="en-GB" dirty="0"/>
          </a:p>
        </p:txBody>
      </p:sp>
      <p:sp>
        <p:nvSpPr>
          <p:cNvPr id="47" name="Freeform 311"/>
          <p:cNvSpPr>
            <a:spLocks/>
          </p:cNvSpPr>
          <p:nvPr/>
        </p:nvSpPr>
        <p:spPr bwMode="auto">
          <a:xfrm>
            <a:off x="3209516" y="3732163"/>
            <a:ext cx="41275" cy="61913"/>
          </a:xfrm>
          <a:custGeom>
            <a:avLst/>
            <a:gdLst/>
            <a:ahLst/>
            <a:cxnLst>
              <a:cxn ang="0">
                <a:pos x="0" y="10"/>
              </a:cxn>
              <a:cxn ang="0">
                <a:pos x="15" y="40"/>
              </a:cxn>
              <a:cxn ang="0">
                <a:pos x="20" y="75"/>
              </a:cxn>
              <a:cxn ang="0">
                <a:pos x="50" y="30"/>
              </a:cxn>
              <a:cxn ang="0">
                <a:pos x="50" y="0"/>
              </a:cxn>
            </a:cxnLst>
            <a:rect l="0" t="0" r="r" b="b"/>
            <a:pathLst>
              <a:path w="50" h="75">
                <a:moveTo>
                  <a:pt x="0" y="10"/>
                </a:moveTo>
                <a:lnTo>
                  <a:pt x="15" y="40"/>
                </a:lnTo>
                <a:lnTo>
                  <a:pt x="20" y="75"/>
                </a:lnTo>
                <a:lnTo>
                  <a:pt x="50" y="30"/>
                </a:lnTo>
                <a:lnTo>
                  <a:pt x="50" y="0"/>
                </a:lnTo>
              </a:path>
            </a:pathLst>
          </a:custGeom>
          <a:solidFill>
            <a:srgbClr val="993366"/>
          </a:solidFill>
          <a:ln w="9525">
            <a:solidFill>
              <a:srgbClr val="000000"/>
            </a:solidFill>
            <a:round/>
            <a:headEnd/>
            <a:tailEnd/>
          </a:ln>
        </p:spPr>
        <p:txBody>
          <a:bodyPr/>
          <a:lstStyle/>
          <a:p>
            <a:endParaRPr lang="en-GB" dirty="0"/>
          </a:p>
        </p:txBody>
      </p:sp>
      <p:sp>
        <p:nvSpPr>
          <p:cNvPr id="48" name="Freeform 312"/>
          <p:cNvSpPr>
            <a:spLocks/>
          </p:cNvSpPr>
          <p:nvPr/>
        </p:nvSpPr>
        <p:spPr bwMode="auto">
          <a:xfrm>
            <a:off x="3044416" y="3640088"/>
            <a:ext cx="250825" cy="66675"/>
          </a:xfrm>
          <a:custGeom>
            <a:avLst/>
            <a:gdLst/>
            <a:ahLst/>
            <a:cxnLst>
              <a:cxn ang="0">
                <a:pos x="0" y="131"/>
              </a:cxn>
              <a:cxn ang="0">
                <a:pos x="116" y="74"/>
              </a:cxn>
              <a:cxn ang="0">
                <a:pos x="215" y="31"/>
              </a:cxn>
              <a:cxn ang="0">
                <a:pos x="317" y="0"/>
              </a:cxn>
              <a:cxn ang="0">
                <a:pos x="386" y="33"/>
              </a:cxn>
              <a:cxn ang="0">
                <a:pos x="479" y="33"/>
              </a:cxn>
            </a:cxnLst>
            <a:rect l="0" t="0" r="r" b="b"/>
            <a:pathLst>
              <a:path w="479" h="131">
                <a:moveTo>
                  <a:pt x="0" y="131"/>
                </a:moveTo>
                <a:cubicBezTo>
                  <a:pt x="19" y="121"/>
                  <a:pt x="80" y="91"/>
                  <a:pt x="116" y="74"/>
                </a:cubicBezTo>
                <a:cubicBezTo>
                  <a:pt x="152" y="57"/>
                  <a:pt x="181" y="43"/>
                  <a:pt x="215" y="31"/>
                </a:cubicBezTo>
                <a:cubicBezTo>
                  <a:pt x="249" y="19"/>
                  <a:pt x="289" y="0"/>
                  <a:pt x="317" y="0"/>
                </a:cubicBezTo>
                <a:cubicBezTo>
                  <a:pt x="345" y="0"/>
                  <a:pt x="360" y="28"/>
                  <a:pt x="386" y="33"/>
                </a:cubicBezTo>
                <a:cubicBezTo>
                  <a:pt x="413" y="37"/>
                  <a:pt x="460" y="33"/>
                  <a:pt x="479" y="33"/>
                </a:cubicBezTo>
              </a:path>
            </a:pathLst>
          </a:custGeom>
          <a:noFill/>
          <a:ln w="12700" cmpd="sng">
            <a:solidFill>
              <a:srgbClr val="000000"/>
            </a:solidFill>
            <a:round/>
            <a:headEnd/>
            <a:tailEnd/>
          </a:ln>
        </p:spPr>
        <p:txBody>
          <a:bodyPr/>
          <a:lstStyle/>
          <a:p>
            <a:endParaRPr lang="en-GB" dirty="0"/>
          </a:p>
        </p:txBody>
      </p:sp>
      <p:sp>
        <p:nvSpPr>
          <p:cNvPr id="49" name="Freeform 313"/>
          <p:cNvSpPr>
            <a:spLocks/>
          </p:cNvSpPr>
          <p:nvPr/>
        </p:nvSpPr>
        <p:spPr bwMode="auto">
          <a:xfrm>
            <a:off x="2538003" y="3694063"/>
            <a:ext cx="53975" cy="187325"/>
          </a:xfrm>
          <a:custGeom>
            <a:avLst/>
            <a:gdLst/>
            <a:ahLst/>
            <a:cxnLst>
              <a:cxn ang="0">
                <a:pos x="40" y="7"/>
              </a:cxn>
              <a:cxn ang="0">
                <a:pos x="20" y="5"/>
              </a:cxn>
              <a:cxn ang="0">
                <a:pos x="3" y="36"/>
              </a:cxn>
              <a:cxn ang="0">
                <a:pos x="3" y="67"/>
              </a:cxn>
              <a:cxn ang="0">
                <a:pos x="24" y="119"/>
              </a:cxn>
            </a:cxnLst>
            <a:rect l="0" t="0" r="r" b="b"/>
            <a:pathLst>
              <a:path w="40" h="119">
                <a:moveTo>
                  <a:pt x="40" y="7"/>
                </a:moveTo>
                <a:cubicBezTo>
                  <a:pt x="33" y="4"/>
                  <a:pt x="26" y="0"/>
                  <a:pt x="20" y="5"/>
                </a:cubicBezTo>
                <a:cubicBezTo>
                  <a:pt x="14" y="9"/>
                  <a:pt x="5" y="26"/>
                  <a:pt x="3" y="36"/>
                </a:cubicBezTo>
                <a:cubicBezTo>
                  <a:pt x="0" y="47"/>
                  <a:pt x="0" y="53"/>
                  <a:pt x="3" y="67"/>
                </a:cubicBezTo>
                <a:cubicBezTo>
                  <a:pt x="6" y="81"/>
                  <a:pt x="20" y="110"/>
                  <a:pt x="24" y="119"/>
                </a:cubicBezTo>
              </a:path>
            </a:pathLst>
          </a:custGeom>
          <a:noFill/>
          <a:ln w="9525">
            <a:solidFill>
              <a:srgbClr val="000000"/>
            </a:solidFill>
            <a:round/>
            <a:headEnd/>
            <a:tailEnd/>
          </a:ln>
        </p:spPr>
        <p:txBody>
          <a:bodyPr/>
          <a:lstStyle/>
          <a:p>
            <a:endParaRPr lang="en-GB" dirty="0"/>
          </a:p>
        </p:txBody>
      </p:sp>
      <p:sp>
        <p:nvSpPr>
          <p:cNvPr id="50" name="Freeform 314"/>
          <p:cNvSpPr>
            <a:spLocks/>
          </p:cNvSpPr>
          <p:nvPr/>
        </p:nvSpPr>
        <p:spPr bwMode="auto">
          <a:xfrm>
            <a:off x="2591978" y="3876626"/>
            <a:ext cx="80963" cy="42863"/>
          </a:xfrm>
          <a:custGeom>
            <a:avLst/>
            <a:gdLst/>
            <a:ahLst/>
            <a:cxnLst>
              <a:cxn ang="0">
                <a:pos x="0" y="6"/>
              </a:cxn>
              <a:cxn ang="0">
                <a:pos x="24" y="24"/>
              </a:cxn>
              <a:cxn ang="0">
                <a:pos x="51" y="24"/>
              </a:cxn>
              <a:cxn ang="0">
                <a:pos x="59" y="0"/>
              </a:cxn>
            </a:cxnLst>
            <a:rect l="0" t="0" r="r" b="b"/>
            <a:pathLst>
              <a:path w="59" h="28">
                <a:moveTo>
                  <a:pt x="0" y="6"/>
                </a:moveTo>
                <a:cubicBezTo>
                  <a:pt x="4" y="9"/>
                  <a:pt x="16" y="21"/>
                  <a:pt x="24" y="24"/>
                </a:cubicBezTo>
                <a:cubicBezTo>
                  <a:pt x="32" y="27"/>
                  <a:pt x="45" y="28"/>
                  <a:pt x="51" y="24"/>
                </a:cubicBezTo>
                <a:cubicBezTo>
                  <a:pt x="57" y="20"/>
                  <a:pt x="58" y="10"/>
                  <a:pt x="59" y="0"/>
                </a:cubicBezTo>
              </a:path>
            </a:pathLst>
          </a:custGeom>
          <a:noFill/>
          <a:ln w="9525" cap="flat" cmpd="sng">
            <a:solidFill>
              <a:srgbClr val="000000"/>
            </a:solidFill>
            <a:prstDash val="solid"/>
            <a:round/>
            <a:headEnd type="none" w="med" len="med"/>
            <a:tailEnd type="none" w="med" len="med"/>
          </a:ln>
          <a:effectLst/>
        </p:spPr>
        <p:txBody>
          <a:bodyPr/>
          <a:lstStyle/>
          <a:p>
            <a:endParaRPr lang="en-GB" dirty="0"/>
          </a:p>
        </p:txBody>
      </p:sp>
      <p:sp>
        <p:nvSpPr>
          <p:cNvPr id="51" name="Freeform 315"/>
          <p:cNvSpPr>
            <a:spLocks/>
          </p:cNvSpPr>
          <p:nvPr/>
        </p:nvSpPr>
        <p:spPr bwMode="auto">
          <a:xfrm>
            <a:off x="2587216" y="3676601"/>
            <a:ext cx="130175" cy="192088"/>
          </a:xfrm>
          <a:custGeom>
            <a:avLst/>
            <a:gdLst/>
            <a:ahLst/>
            <a:cxnLst>
              <a:cxn ang="0">
                <a:pos x="0" y="23"/>
              </a:cxn>
              <a:cxn ang="0">
                <a:pos x="45" y="1"/>
              </a:cxn>
              <a:cxn ang="0">
                <a:pos x="128" y="31"/>
              </a:cxn>
              <a:cxn ang="0">
                <a:pos x="128" y="136"/>
              </a:cxn>
              <a:cxn ang="0">
                <a:pos x="105" y="241"/>
              </a:cxn>
              <a:cxn ang="0">
                <a:pos x="143" y="301"/>
              </a:cxn>
              <a:cxn ang="0">
                <a:pos x="210" y="308"/>
              </a:cxn>
              <a:cxn ang="0">
                <a:pos x="248" y="338"/>
              </a:cxn>
              <a:cxn ang="0">
                <a:pos x="233" y="391"/>
              </a:cxn>
            </a:cxnLst>
            <a:rect l="0" t="0" r="r" b="b"/>
            <a:pathLst>
              <a:path w="252" h="391">
                <a:moveTo>
                  <a:pt x="0" y="23"/>
                </a:moveTo>
                <a:cubicBezTo>
                  <a:pt x="12" y="11"/>
                  <a:pt x="24" y="0"/>
                  <a:pt x="45" y="1"/>
                </a:cubicBezTo>
                <a:cubicBezTo>
                  <a:pt x="66" y="2"/>
                  <a:pt x="114" y="9"/>
                  <a:pt x="128" y="31"/>
                </a:cubicBezTo>
                <a:cubicBezTo>
                  <a:pt x="142" y="53"/>
                  <a:pt x="132" y="101"/>
                  <a:pt x="128" y="136"/>
                </a:cubicBezTo>
                <a:cubicBezTo>
                  <a:pt x="124" y="171"/>
                  <a:pt x="103" y="214"/>
                  <a:pt x="105" y="241"/>
                </a:cubicBezTo>
                <a:cubicBezTo>
                  <a:pt x="107" y="268"/>
                  <a:pt x="125" y="290"/>
                  <a:pt x="143" y="301"/>
                </a:cubicBezTo>
                <a:cubicBezTo>
                  <a:pt x="161" y="312"/>
                  <a:pt x="193" y="302"/>
                  <a:pt x="210" y="308"/>
                </a:cubicBezTo>
                <a:cubicBezTo>
                  <a:pt x="227" y="314"/>
                  <a:pt x="244" y="324"/>
                  <a:pt x="248" y="338"/>
                </a:cubicBezTo>
                <a:cubicBezTo>
                  <a:pt x="252" y="352"/>
                  <a:pt x="242" y="371"/>
                  <a:pt x="233" y="391"/>
                </a:cubicBezTo>
              </a:path>
            </a:pathLst>
          </a:custGeom>
          <a:noFill/>
          <a:ln w="9525">
            <a:solidFill>
              <a:srgbClr val="000000"/>
            </a:solidFill>
            <a:round/>
            <a:headEnd/>
            <a:tailEnd/>
          </a:ln>
        </p:spPr>
        <p:txBody>
          <a:bodyPr/>
          <a:lstStyle/>
          <a:p>
            <a:endParaRPr lang="en-GB" dirty="0"/>
          </a:p>
        </p:txBody>
      </p:sp>
      <p:sp>
        <p:nvSpPr>
          <p:cNvPr id="52" name="Freeform 316"/>
          <p:cNvSpPr>
            <a:spLocks/>
          </p:cNvSpPr>
          <p:nvPr/>
        </p:nvSpPr>
        <p:spPr bwMode="auto">
          <a:xfrm>
            <a:off x="3182528" y="4035376"/>
            <a:ext cx="152400" cy="92075"/>
          </a:xfrm>
          <a:custGeom>
            <a:avLst/>
            <a:gdLst/>
            <a:ahLst/>
            <a:cxnLst>
              <a:cxn ang="0">
                <a:pos x="29" y="112"/>
              </a:cxn>
              <a:cxn ang="0">
                <a:pos x="104" y="52"/>
              </a:cxn>
              <a:cxn ang="0">
                <a:pos x="225" y="0"/>
              </a:cxn>
              <a:cxn ang="0">
                <a:pos x="285" y="7"/>
              </a:cxn>
              <a:cxn ang="0">
                <a:pos x="299" y="37"/>
              </a:cxn>
              <a:cxn ang="0">
                <a:pos x="285" y="60"/>
              </a:cxn>
              <a:cxn ang="0">
                <a:pos x="164" y="97"/>
              </a:cxn>
              <a:cxn ang="0">
                <a:pos x="14" y="112"/>
              </a:cxn>
              <a:cxn ang="0">
                <a:pos x="269" y="82"/>
              </a:cxn>
              <a:cxn ang="0">
                <a:pos x="300" y="127"/>
              </a:cxn>
              <a:cxn ang="0">
                <a:pos x="284" y="187"/>
              </a:cxn>
              <a:cxn ang="0">
                <a:pos x="194" y="187"/>
              </a:cxn>
              <a:cxn ang="0">
                <a:pos x="112" y="157"/>
              </a:cxn>
              <a:cxn ang="0">
                <a:pos x="0" y="127"/>
              </a:cxn>
            </a:cxnLst>
            <a:rect l="0" t="0" r="r" b="b"/>
            <a:pathLst>
              <a:path w="300" h="187">
                <a:moveTo>
                  <a:pt x="29" y="112"/>
                </a:moveTo>
                <a:lnTo>
                  <a:pt x="104" y="52"/>
                </a:lnTo>
                <a:lnTo>
                  <a:pt x="225" y="0"/>
                </a:lnTo>
                <a:lnTo>
                  <a:pt x="285" y="7"/>
                </a:lnTo>
                <a:lnTo>
                  <a:pt x="299" y="37"/>
                </a:lnTo>
                <a:lnTo>
                  <a:pt x="285" y="60"/>
                </a:lnTo>
                <a:lnTo>
                  <a:pt x="164" y="97"/>
                </a:lnTo>
                <a:lnTo>
                  <a:pt x="14" y="112"/>
                </a:lnTo>
                <a:lnTo>
                  <a:pt x="269" y="82"/>
                </a:lnTo>
                <a:lnTo>
                  <a:pt x="300" y="127"/>
                </a:lnTo>
                <a:lnTo>
                  <a:pt x="284" y="187"/>
                </a:lnTo>
                <a:lnTo>
                  <a:pt x="194" y="187"/>
                </a:lnTo>
                <a:lnTo>
                  <a:pt x="112" y="157"/>
                </a:lnTo>
                <a:lnTo>
                  <a:pt x="0" y="127"/>
                </a:lnTo>
              </a:path>
            </a:pathLst>
          </a:custGeom>
          <a:solidFill>
            <a:srgbClr val="FCC1AE"/>
          </a:solidFill>
          <a:ln w="9525">
            <a:solidFill>
              <a:srgbClr val="000000"/>
            </a:solidFill>
            <a:round/>
            <a:headEnd/>
            <a:tailEnd/>
          </a:ln>
        </p:spPr>
        <p:txBody>
          <a:bodyPr/>
          <a:lstStyle/>
          <a:p>
            <a:endParaRPr lang="en-GB" dirty="0"/>
          </a:p>
        </p:txBody>
      </p:sp>
      <p:sp>
        <p:nvSpPr>
          <p:cNvPr id="53" name="Freeform 317"/>
          <p:cNvSpPr>
            <a:spLocks/>
          </p:cNvSpPr>
          <p:nvPr/>
        </p:nvSpPr>
        <p:spPr bwMode="auto">
          <a:xfrm>
            <a:off x="1839867" y="4433838"/>
            <a:ext cx="2384061" cy="1792288"/>
          </a:xfrm>
          <a:custGeom>
            <a:avLst/>
            <a:gdLst>
              <a:gd name="connsiteX0" fmla="*/ 705 w 10000"/>
              <a:gd name="connsiteY0" fmla="*/ 0 h 10000"/>
              <a:gd name="connsiteX1" fmla="*/ 1349 w 10000"/>
              <a:gd name="connsiteY1" fmla="*/ 106 h 10000"/>
              <a:gd name="connsiteX2" fmla="*/ 2362 w 10000"/>
              <a:gd name="connsiteY2" fmla="*/ 354 h 10000"/>
              <a:gd name="connsiteX3" fmla="*/ 2886 w 10000"/>
              <a:gd name="connsiteY3" fmla="*/ 159 h 10000"/>
              <a:gd name="connsiteX4" fmla="*/ 3409 w 10000"/>
              <a:gd name="connsiteY4" fmla="*/ 319 h 10000"/>
              <a:gd name="connsiteX5" fmla="*/ 3611 w 10000"/>
              <a:gd name="connsiteY5" fmla="*/ 629 h 10000"/>
              <a:gd name="connsiteX6" fmla="*/ 4128 w 10000"/>
              <a:gd name="connsiteY6" fmla="*/ 903 h 10000"/>
              <a:gd name="connsiteX7" fmla="*/ 4544 w 10000"/>
              <a:gd name="connsiteY7" fmla="*/ 1063 h 10000"/>
              <a:gd name="connsiteX8" fmla="*/ 5101 w 10000"/>
              <a:gd name="connsiteY8" fmla="*/ 1063 h 10000"/>
              <a:gd name="connsiteX9" fmla="*/ 5336 w 10000"/>
              <a:gd name="connsiteY9" fmla="*/ 983 h 10000"/>
              <a:gd name="connsiteX10" fmla="*/ 5282 w 10000"/>
              <a:gd name="connsiteY10" fmla="*/ 514 h 10000"/>
              <a:gd name="connsiteX11" fmla="*/ 5409 w 10000"/>
              <a:gd name="connsiteY11" fmla="*/ 292 h 10000"/>
              <a:gd name="connsiteX12" fmla="*/ 5953 w 10000"/>
              <a:gd name="connsiteY12" fmla="*/ 461 h 10000"/>
              <a:gd name="connsiteX13" fmla="*/ 6772 w 10000"/>
              <a:gd name="connsiteY13" fmla="*/ 567 h 10000"/>
              <a:gd name="connsiteX14" fmla="*/ 7282 w 10000"/>
              <a:gd name="connsiteY14" fmla="*/ 788 h 10000"/>
              <a:gd name="connsiteX15" fmla="*/ 7785 w 10000"/>
              <a:gd name="connsiteY15" fmla="*/ 762 h 10000"/>
              <a:gd name="connsiteX16" fmla="*/ 8523 w 10000"/>
              <a:gd name="connsiteY16" fmla="*/ 700 h 10000"/>
              <a:gd name="connsiteX17" fmla="*/ 9201 w 10000"/>
              <a:gd name="connsiteY17" fmla="*/ 771 h 10000"/>
              <a:gd name="connsiteX18" fmla="*/ 9772 w 10000"/>
              <a:gd name="connsiteY18" fmla="*/ 815 h 10000"/>
              <a:gd name="connsiteX19" fmla="*/ 9779 w 10000"/>
              <a:gd name="connsiteY19" fmla="*/ 1293 h 10000"/>
              <a:gd name="connsiteX20" fmla="*/ 9886 w 10000"/>
              <a:gd name="connsiteY20" fmla="*/ 2232 h 10000"/>
              <a:gd name="connsiteX21" fmla="*/ 10000 w 10000"/>
              <a:gd name="connsiteY21" fmla="*/ 3304 h 10000"/>
              <a:gd name="connsiteX22" fmla="*/ 9933 w 10000"/>
              <a:gd name="connsiteY22" fmla="*/ 3809 h 10000"/>
              <a:gd name="connsiteX23" fmla="*/ 8846 w 10000"/>
              <a:gd name="connsiteY23" fmla="*/ 4101 h 10000"/>
              <a:gd name="connsiteX24" fmla="*/ 8128 w 10000"/>
              <a:gd name="connsiteY24" fmla="*/ 4340 h 10000"/>
              <a:gd name="connsiteX25" fmla="*/ 8027 w 10000"/>
              <a:gd name="connsiteY25" fmla="*/ 5580 h 10000"/>
              <a:gd name="connsiteX26" fmla="*/ 7859 w 10000"/>
              <a:gd name="connsiteY26" fmla="*/ 6687 h 10000"/>
              <a:gd name="connsiteX27" fmla="*/ 7651 w 10000"/>
              <a:gd name="connsiteY27" fmla="*/ 7307 h 10000"/>
              <a:gd name="connsiteX28" fmla="*/ 7570 w 10000"/>
              <a:gd name="connsiteY28" fmla="*/ 8397 h 10000"/>
              <a:gd name="connsiteX29" fmla="*/ 7517 w 10000"/>
              <a:gd name="connsiteY29" fmla="*/ 9256 h 10000"/>
              <a:gd name="connsiteX30" fmla="*/ 7430 w 10000"/>
              <a:gd name="connsiteY30" fmla="*/ 9849 h 10000"/>
              <a:gd name="connsiteX31" fmla="*/ 1926 w 10000"/>
              <a:gd name="connsiteY31" fmla="*/ 10000 h 10000"/>
              <a:gd name="connsiteX32" fmla="*/ 1638 w 10000"/>
              <a:gd name="connsiteY32" fmla="*/ 8716 h 10000"/>
              <a:gd name="connsiteX33" fmla="*/ 1443 w 10000"/>
              <a:gd name="connsiteY33" fmla="*/ 7644 h 10000"/>
              <a:gd name="connsiteX34" fmla="*/ 1396 w 10000"/>
              <a:gd name="connsiteY34" fmla="*/ 7033 h 10000"/>
              <a:gd name="connsiteX35" fmla="*/ 1188 w 10000"/>
              <a:gd name="connsiteY35" fmla="*/ 5899 h 10000"/>
              <a:gd name="connsiteX36" fmla="*/ 1047 w 10000"/>
              <a:gd name="connsiteY36" fmla="*/ 4650 h 10000"/>
              <a:gd name="connsiteX37" fmla="*/ 0 w 10000"/>
              <a:gd name="connsiteY37" fmla="*/ 2976 h 10000"/>
              <a:gd name="connsiteX38" fmla="*/ 105 w 10000"/>
              <a:gd name="connsiteY38" fmla="*/ 1098 h 10000"/>
              <a:gd name="connsiteX39" fmla="*/ 705 w 10000"/>
              <a:gd name="connsiteY39" fmla="*/ 0 h 10000"/>
              <a:gd name="connsiteX0" fmla="*/ 784 w 10079"/>
              <a:gd name="connsiteY0" fmla="*/ 0 h 10000"/>
              <a:gd name="connsiteX1" fmla="*/ 1428 w 10079"/>
              <a:gd name="connsiteY1" fmla="*/ 106 h 10000"/>
              <a:gd name="connsiteX2" fmla="*/ 2441 w 10079"/>
              <a:gd name="connsiteY2" fmla="*/ 354 h 10000"/>
              <a:gd name="connsiteX3" fmla="*/ 2965 w 10079"/>
              <a:gd name="connsiteY3" fmla="*/ 159 h 10000"/>
              <a:gd name="connsiteX4" fmla="*/ 3488 w 10079"/>
              <a:gd name="connsiteY4" fmla="*/ 319 h 10000"/>
              <a:gd name="connsiteX5" fmla="*/ 3690 w 10079"/>
              <a:gd name="connsiteY5" fmla="*/ 629 h 10000"/>
              <a:gd name="connsiteX6" fmla="*/ 4207 w 10079"/>
              <a:gd name="connsiteY6" fmla="*/ 903 h 10000"/>
              <a:gd name="connsiteX7" fmla="*/ 4623 w 10079"/>
              <a:gd name="connsiteY7" fmla="*/ 1063 h 10000"/>
              <a:gd name="connsiteX8" fmla="*/ 5180 w 10079"/>
              <a:gd name="connsiteY8" fmla="*/ 1063 h 10000"/>
              <a:gd name="connsiteX9" fmla="*/ 5415 w 10079"/>
              <a:gd name="connsiteY9" fmla="*/ 983 h 10000"/>
              <a:gd name="connsiteX10" fmla="*/ 5361 w 10079"/>
              <a:gd name="connsiteY10" fmla="*/ 514 h 10000"/>
              <a:gd name="connsiteX11" fmla="*/ 5488 w 10079"/>
              <a:gd name="connsiteY11" fmla="*/ 292 h 10000"/>
              <a:gd name="connsiteX12" fmla="*/ 6032 w 10079"/>
              <a:gd name="connsiteY12" fmla="*/ 461 h 10000"/>
              <a:gd name="connsiteX13" fmla="*/ 6851 w 10079"/>
              <a:gd name="connsiteY13" fmla="*/ 567 h 10000"/>
              <a:gd name="connsiteX14" fmla="*/ 7361 w 10079"/>
              <a:gd name="connsiteY14" fmla="*/ 788 h 10000"/>
              <a:gd name="connsiteX15" fmla="*/ 7864 w 10079"/>
              <a:gd name="connsiteY15" fmla="*/ 762 h 10000"/>
              <a:gd name="connsiteX16" fmla="*/ 8602 w 10079"/>
              <a:gd name="connsiteY16" fmla="*/ 700 h 10000"/>
              <a:gd name="connsiteX17" fmla="*/ 9280 w 10079"/>
              <a:gd name="connsiteY17" fmla="*/ 771 h 10000"/>
              <a:gd name="connsiteX18" fmla="*/ 9851 w 10079"/>
              <a:gd name="connsiteY18" fmla="*/ 815 h 10000"/>
              <a:gd name="connsiteX19" fmla="*/ 9858 w 10079"/>
              <a:gd name="connsiteY19" fmla="*/ 1293 h 10000"/>
              <a:gd name="connsiteX20" fmla="*/ 9965 w 10079"/>
              <a:gd name="connsiteY20" fmla="*/ 2232 h 10000"/>
              <a:gd name="connsiteX21" fmla="*/ 10079 w 10079"/>
              <a:gd name="connsiteY21" fmla="*/ 3304 h 10000"/>
              <a:gd name="connsiteX22" fmla="*/ 10012 w 10079"/>
              <a:gd name="connsiteY22" fmla="*/ 3809 h 10000"/>
              <a:gd name="connsiteX23" fmla="*/ 8925 w 10079"/>
              <a:gd name="connsiteY23" fmla="*/ 4101 h 10000"/>
              <a:gd name="connsiteX24" fmla="*/ 8207 w 10079"/>
              <a:gd name="connsiteY24" fmla="*/ 4340 h 10000"/>
              <a:gd name="connsiteX25" fmla="*/ 8106 w 10079"/>
              <a:gd name="connsiteY25" fmla="*/ 5580 h 10000"/>
              <a:gd name="connsiteX26" fmla="*/ 7938 w 10079"/>
              <a:gd name="connsiteY26" fmla="*/ 6687 h 10000"/>
              <a:gd name="connsiteX27" fmla="*/ 7730 w 10079"/>
              <a:gd name="connsiteY27" fmla="*/ 7307 h 10000"/>
              <a:gd name="connsiteX28" fmla="*/ 7649 w 10079"/>
              <a:gd name="connsiteY28" fmla="*/ 8397 h 10000"/>
              <a:gd name="connsiteX29" fmla="*/ 7596 w 10079"/>
              <a:gd name="connsiteY29" fmla="*/ 9256 h 10000"/>
              <a:gd name="connsiteX30" fmla="*/ 7509 w 10079"/>
              <a:gd name="connsiteY30" fmla="*/ 9849 h 10000"/>
              <a:gd name="connsiteX31" fmla="*/ 2005 w 10079"/>
              <a:gd name="connsiteY31" fmla="*/ 10000 h 10000"/>
              <a:gd name="connsiteX32" fmla="*/ 1717 w 10079"/>
              <a:gd name="connsiteY32" fmla="*/ 8716 h 10000"/>
              <a:gd name="connsiteX33" fmla="*/ 1522 w 10079"/>
              <a:gd name="connsiteY33" fmla="*/ 7644 h 10000"/>
              <a:gd name="connsiteX34" fmla="*/ 1475 w 10079"/>
              <a:gd name="connsiteY34" fmla="*/ 7033 h 10000"/>
              <a:gd name="connsiteX35" fmla="*/ 1267 w 10079"/>
              <a:gd name="connsiteY35" fmla="*/ 5899 h 10000"/>
              <a:gd name="connsiteX36" fmla="*/ 1126 w 10079"/>
              <a:gd name="connsiteY36" fmla="*/ 4650 h 10000"/>
              <a:gd name="connsiteX37" fmla="*/ 79 w 10079"/>
              <a:gd name="connsiteY37" fmla="*/ 2976 h 10000"/>
              <a:gd name="connsiteX38" fmla="*/ 0 w 10079"/>
              <a:gd name="connsiteY38" fmla="*/ 2162 h 10000"/>
              <a:gd name="connsiteX39" fmla="*/ 184 w 10079"/>
              <a:gd name="connsiteY39" fmla="*/ 1098 h 10000"/>
              <a:gd name="connsiteX40" fmla="*/ 784 w 10079"/>
              <a:gd name="connsiteY40" fmla="*/ 0 h 10000"/>
              <a:gd name="connsiteX0" fmla="*/ 784 w 10079"/>
              <a:gd name="connsiteY0" fmla="*/ 0 h 10000"/>
              <a:gd name="connsiteX1" fmla="*/ 1428 w 10079"/>
              <a:gd name="connsiteY1" fmla="*/ 106 h 10000"/>
              <a:gd name="connsiteX2" fmla="*/ 2441 w 10079"/>
              <a:gd name="connsiteY2" fmla="*/ 354 h 10000"/>
              <a:gd name="connsiteX3" fmla="*/ 2965 w 10079"/>
              <a:gd name="connsiteY3" fmla="*/ 159 h 10000"/>
              <a:gd name="connsiteX4" fmla="*/ 3418 w 10079"/>
              <a:gd name="connsiteY4" fmla="*/ 103 h 10000"/>
              <a:gd name="connsiteX5" fmla="*/ 3690 w 10079"/>
              <a:gd name="connsiteY5" fmla="*/ 629 h 10000"/>
              <a:gd name="connsiteX6" fmla="*/ 4207 w 10079"/>
              <a:gd name="connsiteY6" fmla="*/ 903 h 10000"/>
              <a:gd name="connsiteX7" fmla="*/ 4623 w 10079"/>
              <a:gd name="connsiteY7" fmla="*/ 1063 h 10000"/>
              <a:gd name="connsiteX8" fmla="*/ 5180 w 10079"/>
              <a:gd name="connsiteY8" fmla="*/ 1063 h 10000"/>
              <a:gd name="connsiteX9" fmla="*/ 5415 w 10079"/>
              <a:gd name="connsiteY9" fmla="*/ 983 h 10000"/>
              <a:gd name="connsiteX10" fmla="*/ 5361 w 10079"/>
              <a:gd name="connsiteY10" fmla="*/ 514 h 10000"/>
              <a:gd name="connsiteX11" fmla="*/ 5488 w 10079"/>
              <a:gd name="connsiteY11" fmla="*/ 292 h 10000"/>
              <a:gd name="connsiteX12" fmla="*/ 6032 w 10079"/>
              <a:gd name="connsiteY12" fmla="*/ 461 h 10000"/>
              <a:gd name="connsiteX13" fmla="*/ 6851 w 10079"/>
              <a:gd name="connsiteY13" fmla="*/ 567 h 10000"/>
              <a:gd name="connsiteX14" fmla="*/ 7361 w 10079"/>
              <a:gd name="connsiteY14" fmla="*/ 788 h 10000"/>
              <a:gd name="connsiteX15" fmla="*/ 7864 w 10079"/>
              <a:gd name="connsiteY15" fmla="*/ 762 h 10000"/>
              <a:gd name="connsiteX16" fmla="*/ 8602 w 10079"/>
              <a:gd name="connsiteY16" fmla="*/ 700 h 10000"/>
              <a:gd name="connsiteX17" fmla="*/ 9280 w 10079"/>
              <a:gd name="connsiteY17" fmla="*/ 771 h 10000"/>
              <a:gd name="connsiteX18" fmla="*/ 9851 w 10079"/>
              <a:gd name="connsiteY18" fmla="*/ 815 h 10000"/>
              <a:gd name="connsiteX19" fmla="*/ 9858 w 10079"/>
              <a:gd name="connsiteY19" fmla="*/ 1293 h 10000"/>
              <a:gd name="connsiteX20" fmla="*/ 9965 w 10079"/>
              <a:gd name="connsiteY20" fmla="*/ 2232 h 10000"/>
              <a:gd name="connsiteX21" fmla="*/ 10079 w 10079"/>
              <a:gd name="connsiteY21" fmla="*/ 3304 h 10000"/>
              <a:gd name="connsiteX22" fmla="*/ 10012 w 10079"/>
              <a:gd name="connsiteY22" fmla="*/ 3809 h 10000"/>
              <a:gd name="connsiteX23" fmla="*/ 8925 w 10079"/>
              <a:gd name="connsiteY23" fmla="*/ 4101 h 10000"/>
              <a:gd name="connsiteX24" fmla="*/ 8207 w 10079"/>
              <a:gd name="connsiteY24" fmla="*/ 4340 h 10000"/>
              <a:gd name="connsiteX25" fmla="*/ 8106 w 10079"/>
              <a:gd name="connsiteY25" fmla="*/ 5580 h 10000"/>
              <a:gd name="connsiteX26" fmla="*/ 7938 w 10079"/>
              <a:gd name="connsiteY26" fmla="*/ 6687 h 10000"/>
              <a:gd name="connsiteX27" fmla="*/ 7730 w 10079"/>
              <a:gd name="connsiteY27" fmla="*/ 7307 h 10000"/>
              <a:gd name="connsiteX28" fmla="*/ 7649 w 10079"/>
              <a:gd name="connsiteY28" fmla="*/ 8397 h 10000"/>
              <a:gd name="connsiteX29" fmla="*/ 7596 w 10079"/>
              <a:gd name="connsiteY29" fmla="*/ 9256 h 10000"/>
              <a:gd name="connsiteX30" fmla="*/ 7509 w 10079"/>
              <a:gd name="connsiteY30" fmla="*/ 9849 h 10000"/>
              <a:gd name="connsiteX31" fmla="*/ 2005 w 10079"/>
              <a:gd name="connsiteY31" fmla="*/ 10000 h 10000"/>
              <a:gd name="connsiteX32" fmla="*/ 1717 w 10079"/>
              <a:gd name="connsiteY32" fmla="*/ 8716 h 10000"/>
              <a:gd name="connsiteX33" fmla="*/ 1522 w 10079"/>
              <a:gd name="connsiteY33" fmla="*/ 7644 h 10000"/>
              <a:gd name="connsiteX34" fmla="*/ 1475 w 10079"/>
              <a:gd name="connsiteY34" fmla="*/ 7033 h 10000"/>
              <a:gd name="connsiteX35" fmla="*/ 1267 w 10079"/>
              <a:gd name="connsiteY35" fmla="*/ 5899 h 10000"/>
              <a:gd name="connsiteX36" fmla="*/ 1126 w 10079"/>
              <a:gd name="connsiteY36" fmla="*/ 4650 h 10000"/>
              <a:gd name="connsiteX37" fmla="*/ 79 w 10079"/>
              <a:gd name="connsiteY37" fmla="*/ 2976 h 10000"/>
              <a:gd name="connsiteX38" fmla="*/ 0 w 10079"/>
              <a:gd name="connsiteY38" fmla="*/ 2162 h 10000"/>
              <a:gd name="connsiteX39" fmla="*/ 184 w 10079"/>
              <a:gd name="connsiteY39" fmla="*/ 1098 h 10000"/>
              <a:gd name="connsiteX40" fmla="*/ 784 w 10079"/>
              <a:gd name="connsiteY40" fmla="*/ 0 h 10000"/>
              <a:gd name="connsiteX0" fmla="*/ 784 w 10079"/>
              <a:gd name="connsiteY0" fmla="*/ 0 h 10000"/>
              <a:gd name="connsiteX1" fmla="*/ 1428 w 10079"/>
              <a:gd name="connsiteY1" fmla="*/ 106 h 10000"/>
              <a:gd name="connsiteX2" fmla="*/ 2441 w 10079"/>
              <a:gd name="connsiteY2" fmla="*/ 354 h 10000"/>
              <a:gd name="connsiteX3" fmla="*/ 2965 w 10079"/>
              <a:gd name="connsiteY3" fmla="*/ 159 h 10000"/>
              <a:gd name="connsiteX4" fmla="*/ 3418 w 10079"/>
              <a:gd name="connsiteY4" fmla="*/ 103 h 10000"/>
              <a:gd name="connsiteX5" fmla="*/ 3690 w 10079"/>
              <a:gd name="connsiteY5" fmla="*/ 629 h 10000"/>
              <a:gd name="connsiteX6" fmla="*/ 4207 w 10079"/>
              <a:gd name="connsiteY6" fmla="*/ 903 h 10000"/>
              <a:gd name="connsiteX7" fmla="*/ 4623 w 10079"/>
              <a:gd name="connsiteY7" fmla="*/ 1063 h 10000"/>
              <a:gd name="connsiteX8" fmla="*/ 5180 w 10079"/>
              <a:gd name="connsiteY8" fmla="*/ 1063 h 10000"/>
              <a:gd name="connsiteX9" fmla="*/ 5415 w 10079"/>
              <a:gd name="connsiteY9" fmla="*/ 983 h 10000"/>
              <a:gd name="connsiteX10" fmla="*/ 5525 w 10079"/>
              <a:gd name="connsiteY10" fmla="*/ 514 h 10000"/>
              <a:gd name="connsiteX11" fmla="*/ 5488 w 10079"/>
              <a:gd name="connsiteY11" fmla="*/ 292 h 10000"/>
              <a:gd name="connsiteX12" fmla="*/ 6032 w 10079"/>
              <a:gd name="connsiteY12" fmla="*/ 461 h 10000"/>
              <a:gd name="connsiteX13" fmla="*/ 6851 w 10079"/>
              <a:gd name="connsiteY13" fmla="*/ 567 h 10000"/>
              <a:gd name="connsiteX14" fmla="*/ 7361 w 10079"/>
              <a:gd name="connsiteY14" fmla="*/ 788 h 10000"/>
              <a:gd name="connsiteX15" fmla="*/ 7864 w 10079"/>
              <a:gd name="connsiteY15" fmla="*/ 762 h 10000"/>
              <a:gd name="connsiteX16" fmla="*/ 8602 w 10079"/>
              <a:gd name="connsiteY16" fmla="*/ 700 h 10000"/>
              <a:gd name="connsiteX17" fmla="*/ 9280 w 10079"/>
              <a:gd name="connsiteY17" fmla="*/ 771 h 10000"/>
              <a:gd name="connsiteX18" fmla="*/ 9851 w 10079"/>
              <a:gd name="connsiteY18" fmla="*/ 815 h 10000"/>
              <a:gd name="connsiteX19" fmla="*/ 9858 w 10079"/>
              <a:gd name="connsiteY19" fmla="*/ 1293 h 10000"/>
              <a:gd name="connsiteX20" fmla="*/ 9965 w 10079"/>
              <a:gd name="connsiteY20" fmla="*/ 2232 h 10000"/>
              <a:gd name="connsiteX21" fmla="*/ 10079 w 10079"/>
              <a:gd name="connsiteY21" fmla="*/ 3304 h 10000"/>
              <a:gd name="connsiteX22" fmla="*/ 10012 w 10079"/>
              <a:gd name="connsiteY22" fmla="*/ 3809 h 10000"/>
              <a:gd name="connsiteX23" fmla="*/ 8925 w 10079"/>
              <a:gd name="connsiteY23" fmla="*/ 4101 h 10000"/>
              <a:gd name="connsiteX24" fmla="*/ 8207 w 10079"/>
              <a:gd name="connsiteY24" fmla="*/ 4340 h 10000"/>
              <a:gd name="connsiteX25" fmla="*/ 8106 w 10079"/>
              <a:gd name="connsiteY25" fmla="*/ 5580 h 10000"/>
              <a:gd name="connsiteX26" fmla="*/ 7938 w 10079"/>
              <a:gd name="connsiteY26" fmla="*/ 6687 h 10000"/>
              <a:gd name="connsiteX27" fmla="*/ 7730 w 10079"/>
              <a:gd name="connsiteY27" fmla="*/ 7307 h 10000"/>
              <a:gd name="connsiteX28" fmla="*/ 7649 w 10079"/>
              <a:gd name="connsiteY28" fmla="*/ 8397 h 10000"/>
              <a:gd name="connsiteX29" fmla="*/ 7596 w 10079"/>
              <a:gd name="connsiteY29" fmla="*/ 9256 h 10000"/>
              <a:gd name="connsiteX30" fmla="*/ 7509 w 10079"/>
              <a:gd name="connsiteY30" fmla="*/ 9849 h 10000"/>
              <a:gd name="connsiteX31" fmla="*/ 2005 w 10079"/>
              <a:gd name="connsiteY31" fmla="*/ 10000 h 10000"/>
              <a:gd name="connsiteX32" fmla="*/ 1717 w 10079"/>
              <a:gd name="connsiteY32" fmla="*/ 8716 h 10000"/>
              <a:gd name="connsiteX33" fmla="*/ 1522 w 10079"/>
              <a:gd name="connsiteY33" fmla="*/ 7644 h 10000"/>
              <a:gd name="connsiteX34" fmla="*/ 1475 w 10079"/>
              <a:gd name="connsiteY34" fmla="*/ 7033 h 10000"/>
              <a:gd name="connsiteX35" fmla="*/ 1267 w 10079"/>
              <a:gd name="connsiteY35" fmla="*/ 5899 h 10000"/>
              <a:gd name="connsiteX36" fmla="*/ 1126 w 10079"/>
              <a:gd name="connsiteY36" fmla="*/ 4650 h 10000"/>
              <a:gd name="connsiteX37" fmla="*/ 79 w 10079"/>
              <a:gd name="connsiteY37" fmla="*/ 2976 h 10000"/>
              <a:gd name="connsiteX38" fmla="*/ 0 w 10079"/>
              <a:gd name="connsiteY38" fmla="*/ 2162 h 10000"/>
              <a:gd name="connsiteX39" fmla="*/ 184 w 10079"/>
              <a:gd name="connsiteY39" fmla="*/ 1098 h 10000"/>
              <a:gd name="connsiteX40" fmla="*/ 784 w 10079"/>
              <a:gd name="connsiteY40" fmla="*/ 0 h 10000"/>
              <a:gd name="connsiteX0" fmla="*/ 784 w 10079"/>
              <a:gd name="connsiteY0" fmla="*/ 0 h 10000"/>
              <a:gd name="connsiteX1" fmla="*/ 1428 w 10079"/>
              <a:gd name="connsiteY1" fmla="*/ 106 h 10000"/>
              <a:gd name="connsiteX2" fmla="*/ 2441 w 10079"/>
              <a:gd name="connsiteY2" fmla="*/ 354 h 10000"/>
              <a:gd name="connsiteX3" fmla="*/ 2965 w 10079"/>
              <a:gd name="connsiteY3" fmla="*/ 159 h 10000"/>
              <a:gd name="connsiteX4" fmla="*/ 3418 w 10079"/>
              <a:gd name="connsiteY4" fmla="*/ 103 h 10000"/>
              <a:gd name="connsiteX5" fmla="*/ 3690 w 10079"/>
              <a:gd name="connsiteY5" fmla="*/ 629 h 10000"/>
              <a:gd name="connsiteX6" fmla="*/ 4207 w 10079"/>
              <a:gd name="connsiteY6" fmla="*/ 903 h 10000"/>
              <a:gd name="connsiteX7" fmla="*/ 4623 w 10079"/>
              <a:gd name="connsiteY7" fmla="*/ 1063 h 10000"/>
              <a:gd name="connsiteX8" fmla="*/ 5180 w 10079"/>
              <a:gd name="connsiteY8" fmla="*/ 1063 h 10000"/>
              <a:gd name="connsiteX9" fmla="*/ 5415 w 10079"/>
              <a:gd name="connsiteY9" fmla="*/ 983 h 10000"/>
              <a:gd name="connsiteX10" fmla="*/ 5619 w 10079"/>
              <a:gd name="connsiteY10" fmla="*/ 514 h 10000"/>
              <a:gd name="connsiteX11" fmla="*/ 5488 w 10079"/>
              <a:gd name="connsiteY11" fmla="*/ 292 h 10000"/>
              <a:gd name="connsiteX12" fmla="*/ 6032 w 10079"/>
              <a:gd name="connsiteY12" fmla="*/ 461 h 10000"/>
              <a:gd name="connsiteX13" fmla="*/ 6851 w 10079"/>
              <a:gd name="connsiteY13" fmla="*/ 567 h 10000"/>
              <a:gd name="connsiteX14" fmla="*/ 7361 w 10079"/>
              <a:gd name="connsiteY14" fmla="*/ 788 h 10000"/>
              <a:gd name="connsiteX15" fmla="*/ 7864 w 10079"/>
              <a:gd name="connsiteY15" fmla="*/ 762 h 10000"/>
              <a:gd name="connsiteX16" fmla="*/ 8602 w 10079"/>
              <a:gd name="connsiteY16" fmla="*/ 700 h 10000"/>
              <a:gd name="connsiteX17" fmla="*/ 9280 w 10079"/>
              <a:gd name="connsiteY17" fmla="*/ 771 h 10000"/>
              <a:gd name="connsiteX18" fmla="*/ 9851 w 10079"/>
              <a:gd name="connsiteY18" fmla="*/ 815 h 10000"/>
              <a:gd name="connsiteX19" fmla="*/ 9858 w 10079"/>
              <a:gd name="connsiteY19" fmla="*/ 1293 h 10000"/>
              <a:gd name="connsiteX20" fmla="*/ 9965 w 10079"/>
              <a:gd name="connsiteY20" fmla="*/ 2232 h 10000"/>
              <a:gd name="connsiteX21" fmla="*/ 10079 w 10079"/>
              <a:gd name="connsiteY21" fmla="*/ 3304 h 10000"/>
              <a:gd name="connsiteX22" fmla="*/ 10012 w 10079"/>
              <a:gd name="connsiteY22" fmla="*/ 3809 h 10000"/>
              <a:gd name="connsiteX23" fmla="*/ 8925 w 10079"/>
              <a:gd name="connsiteY23" fmla="*/ 4101 h 10000"/>
              <a:gd name="connsiteX24" fmla="*/ 8207 w 10079"/>
              <a:gd name="connsiteY24" fmla="*/ 4340 h 10000"/>
              <a:gd name="connsiteX25" fmla="*/ 8106 w 10079"/>
              <a:gd name="connsiteY25" fmla="*/ 5580 h 10000"/>
              <a:gd name="connsiteX26" fmla="*/ 7938 w 10079"/>
              <a:gd name="connsiteY26" fmla="*/ 6687 h 10000"/>
              <a:gd name="connsiteX27" fmla="*/ 7730 w 10079"/>
              <a:gd name="connsiteY27" fmla="*/ 7307 h 10000"/>
              <a:gd name="connsiteX28" fmla="*/ 7649 w 10079"/>
              <a:gd name="connsiteY28" fmla="*/ 8397 h 10000"/>
              <a:gd name="connsiteX29" fmla="*/ 7596 w 10079"/>
              <a:gd name="connsiteY29" fmla="*/ 9256 h 10000"/>
              <a:gd name="connsiteX30" fmla="*/ 7509 w 10079"/>
              <a:gd name="connsiteY30" fmla="*/ 9849 h 10000"/>
              <a:gd name="connsiteX31" fmla="*/ 2005 w 10079"/>
              <a:gd name="connsiteY31" fmla="*/ 10000 h 10000"/>
              <a:gd name="connsiteX32" fmla="*/ 1717 w 10079"/>
              <a:gd name="connsiteY32" fmla="*/ 8716 h 10000"/>
              <a:gd name="connsiteX33" fmla="*/ 1522 w 10079"/>
              <a:gd name="connsiteY33" fmla="*/ 7644 h 10000"/>
              <a:gd name="connsiteX34" fmla="*/ 1475 w 10079"/>
              <a:gd name="connsiteY34" fmla="*/ 7033 h 10000"/>
              <a:gd name="connsiteX35" fmla="*/ 1267 w 10079"/>
              <a:gd name="connsiteY35" fmla="*/ 5899 h 10000"/>
              <a:gd name="connsiteX36" fmla="*/ 1126 w 10079"/>
              <a:gd name="connsiteY36" fmla="*/ 4650 h 10000"/>
              <a:gd name="connsiteX37" fmla="*/ 79 w 10079"/>
              <a:gd name="connsiteY37" fmla="*/ 2976 h 10000"/>
              <a:gd name="connsiteX38" fmla="*/ 0 w 10079"/>
              <a:gd name="connsiteY38" fmla="*/ 2162 h 10000"/>
              <a:gd name="connsiteX39" fmla="*/ 184 w 10079"/>
              <a:gd name="connsiteY39" fmla="*/ 1098 h 10000"/>
              <a:gd name="connsiteX40" fmla="*/ 784 w 10079"/>
              <a:gd name="connsiteY40"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0079" h="10000">
                <a:moveTo>
                  <a:pt x="784" y="0"/>
                </a:moveTo>
                <a:lnTo>
                  <a:pt x="1428" y="106"/>
                </a:lnTo>
                <a:lnTo>
                  <a:pt x="2441" y="354"/>
                </a:lnTo>
                <a:lnTo>
                  <a:pt x="2965" y="159"/>
                </a:lnTo>
                <a:lnTo>
                  <a:pt x="3418" y="103"/>
                </a:lnTo>
                <a:cubicBezTo>
                  <a:pt x="3486" y="351"/>
                  <a:pt x="3569" y="478"/>
                  <a:pt x="3690" y="629"/>
                </a:cubicBezTo>
                <a:lnTo>
                  <a:pt x="4207" y="903"/>
                </a:lnTo>
                <a:lnTo>
                  <a:pt x="4623" y="1063"/>
                </a:lnTo>
                <a:lnTo>
                  <a:pt x="5180" y="1063"/>
                </a:lnTo>
                <a:lnTo>
                  <a:pt x="5415" y="983"/>
                </a:lnTo>
                <a:cubicBezTo>
                  <a:pt x="5397" y="827"/>
                  <a:pt x="5637" y="670"/>
                  <a:pt x="5619" y="514"/>
                </a:cubicBezTo>
                <a:cubicBezTo>
                  <a:pt x="5661" y="440"/>
                  <a:pt x="5446" y="366"/>
                  <a:pt x="5488" y="292"/>
                </a:cubicBezTo>
                <a:lnTo>
                  <a:pt x="6032" y="461"/>
                </a:lnTo>
                <a:lnTo>
                  <a:pt x="6851" y="567"/>
                </a:lnTo>
                <a:lnTo>
                  <a:pt x="7361" y="788"/>
                </a:lnTo>
                <a:lnTo>
                  <a:pt x="7864" y="762"/>
                </a:lnTo>
                <a:lnTo>
                  <a:pt x="8602" y="700"/>
                </a:lnTo>
                <a:lnTo>
                  <a:pt x="9280" y="771"/>
                </a:lnTo>
                <a:lnTo>
                  <a:pt x="9851" y="815"/>
                </a:lnTo>
                <a:cubicBezTo>
                  <a:pt x="9853" y="974"/>
                  <a:pt x="9856" y="1134"/>
                  <a:pt x="9858" y="1293"/>
                </a:cubicBezTo>
                <a:cubicBezTo>
                  <a:pt x="9894" y="1606"/>
                  <a:pt x="9929" y="1919"/>
                  <a:pt x="9965" y="2232"/>
                </a:cubicBezTo>
                <a:lnTo>
                  <a:pt x="10079" y="3304"/>
                </a:lnTo>
                <a:cubicBezTo>
                  <a:pt x="10057" y="3472"/>
                  <a:pt x="10034" y="3641"/>
                  <a:pt x="10012" y="3809"/>
                </a:cubicBezTo>
                <a:lnTo>
                  <a:pt x="8925" y="4101"/>
                </a:lnTo>
                <a:lnTo>
                  <a:pt x="8207" y="4340"/>
                </a:lnTo>
                <a:cubicBezTo>
                  <a:pt x="8173" y="4753"/>
                  <a:pt x="8140" y="5167"/>
                  <a:pt x="8106" y="5580"/>
                </a:cubicBezTo>
                <a:cubicBezTo>
                  <a:pt x="8079" y="5802"/>
                  <a:pt x="8012" y="6457"/>
                  <a:pt x="7938" y="6687"/>
                </a:cubicBezTo>
                <a:cubicBezTo>
                  <a:pt x="7837" y="6962"/>
                  <a:pt x="7777" y="7024"/>
                  <a:pt x="7730" y="7307"/>
                </a:cubicBezTo>
                <a:cubicBezTo>
                  <a:pt x="7703" y="7670"/>
                  <a:pt x="7676" y="8034"/>
                  <a:pt x="7649" y="8397"/>
                </a:cubicBezTo>
                <a:cubicBezTo>
                  <a:pt x="7631" y="8683"/>
                  <a:pt x="7614" y="8970"/>
                  <a:pt x="7596" y="9256"/>
                </a:cubicBezTo>
                <a:cubicBezTo>
                  <a:pt x="7567" y="9454"/>
                  <a:pt x="7538" y="9651"/>
                  <a:pt x="7509" y="9849"/>
                </a:cubicBezTo>
                <a:lnTo>
                  <a:pt x="2005" y="10000"/>
                </a:lnTo>
                <a:lnTo>
                  <a:pt x="1717" y="8716"/>
                </a:lnTo>
                <a:lnTo>
                  <a:pt x="1522" y="7644"/>
                </a:lnTo>
                <a:cubicBezTo>
                  <a:pt x="1506" y="7440"/>
                  <a:pt x="1491" y="7237"/>
                  <a:pt x="1475" y="7033"/>
                </a:cubicBezTo>
                <a:cubicBezTo>
                  <a:pt x="1406" y="6655"/>
                  <a:pt x="1336" y="6277"/>
                  <a:pt x="1267" y="5899"/>
                </a:cubicBezTo>
                <a:lnTo>
                  <a:pt x="1126" y="4650"/>
                </a:lnTo>
                <a:lnTo>
                  <a:pt x="79" y="2976"/>
                </a:lnTo>
                <a:cubicBezTo>
                  <a:pt x="84" y="2705"/>
                  <a:pt x="-5" y="2433"/>
                  <a:pt x="0" y="2162"/>
                </a:cubicBezTo>
                <a:cubicBezTo>
                  <a:pt x="61" y="1807"/>
                  <a:pt x="123" y="1453"/>
                  <a:pt x="184" y="1098"/>
                </a:cubicBezTo>
                <a:lnTo>
                  <a:pt x="784" y="0"/>
                </a:lnTo>
                <a:close/>
              </a:path>
            </a:pathLst>
          </a:custGeom>
          <a:gradFill rotWithShape="1">
            <a:gsLst>
              <a:gs pos="0">
                <a:srgbClr val="00FFFF">
                  <a:gamma/>
                  <a:shade val="46275"/>
                  <a:invGamma/>
                </a:srgbClr>
              </a:gs>
              <a:gs pos="50000">
                <a:srgbClr val="00FFFF"/>
              </a:gs>
              <a:gs pos="100000">
                <a:srgbClr val="00FFFF">
                  <a:gamma/>
                  <a:shade val="46275"/>
                  <a:invGamma/>
                </a:srgbClr>
              </a:gs>
            </a:gsLst>
            <a:lin ang="0" scaled="1"/>
          </a:gradFill>
          <a:ln w="9525">
            <a:solidFill>
              <a:srgbClr val="000000"/>
            </a:solidFill>
            <a:round/>
            <a:headEnd/>
            <a:tailEnd/>
          </a:ln>
        </p:spPr>
        <p:txBody>
          <a:bodyPr/>
          <a:lstStyle/>
          <a:p>
            <a:endParaRPr lang="en-GB" dirty="0"/>
          </a:p>
        </p:txBody>
      </p:sp>
      <p:sp>
        <p:nvSpPr>
          <p:cNvPr id="54" name="Freeform 318"/>
          <p:cNvSpPr>
            <a:spLocks/>
          </p:cNvSpPr>
          <p:nvPr/>
        </p:nvSpPr>
        <p:spPr bwMode="auto">
          <a:xfrm>
            <a:off x="2517366" y="4471938"/>
            <a:ext cx="744538" cy="576263"/>
          </a:xfrm>
          <a:custGeom>
            <a:avLst/>
            <a:gdLst/>
            <a:ahLst/>
            <a:cxnLst>
              <a:cxn ang="0">
                <a:pos x="463" y="50"/>
              </a:cxn>
              <a:cxn ang="0">
                <a:pos x="469" y="119"/>
              </a:cxn>
              <a:cxn ang="0">
                <a:pos x="393" y="166"/>
              </a:cxn>
              <a:cxn ang="0">
                <a:pos x="304" y="176"/>
              </a:cxn>
              <a:cxn ang="0">
                <a:pos x="222" y="161"/>
              </a:cxn>
              <a:cxn ang="0">
                <a:pos x="161" y="150"/>
              </a:cxn>
              <a:cxn ang="0">
                <a:pos x="110" y="120"/>
              </a:cxn>
              <a:cxn ang="0">
                <a:pos x="17" y="0"/>
              </a:cxn>
              <a:cxn ang="0">
                <a:pos x="134" y="176"/>
              </a:cxn>
              <a:cxn ang="0">
                <a:pos x="116" y="259"/>
              </a:cxn>
              <a:cxn ang="0">
                <a:pos x="88" y="297"/>
              </a:cxn>
              <a:cxn ang="0">
                <a:pos x="46" y="338"/>
              </a:cxn>
              <a:cxn ang="0">
                <a:pos x="0" y="363"/>
              </a:cxn>
            </a:cxnLst>
            <a:rect l="0" t="0" r="r" b="b"/>
            <a:pathLst>
              <a:path w="469" h="363">
                <a:moveTo>
                  <a:pt x="463" y="50"/>
                </a:moveTo>
                <a:lnTo>
                  <a:pt x="469" y="119"/>
                </a:lnTo>
                <a:lnTo>
                  <a:pt x="393" y="166"/>
                </a:lnTo>
                <a:lnTo>
                  <a:pt x="304" y="176"/>
                </a:lnTo>
                <a:lnTo>
                  <a:pt x="222" y="161"/>
                </a:lnTo>
                <a:lnTo>
                  <a:pt x="161" y="150"/>
                </a:lnTo>
                <a:lnTo>
                  <a:pt x="110" y="120"/>
                </a:lnTo>
                <a:lnTo>
                  <a:pt x="17" y="0"/>
                </a:lnTo>
                <a:lnTo>
                  <a:pt x="134" y="176"/>
                </a:lnTo>
                <a:lnTo>
                  <a:pt x="116" y="259"/>
                </a:lnTo>
                <a:cubicBezTo>
                  <a:pt x="110" y="282"/>
                  <a:pt x="96" y="275"/>
                  <a:pt x="88" y="297"/>
                </a:cubicBezTo>
                <a:cubicBezTo>
                  <a:pt x="86" y="303"/>
                  <a:pt x="48" y="332"/>
                  <a:pt x="46" y="338"/>
                </a:cubicBezTo>
                <a:cubicBezTo>
                  <a:pt x="42" y="346"/>
                  <a:pt x="9" y="358"/>
                  <a:pt x="0" y="363"/>
                </a:cubicBezTo>
              </a:path>
            </a:pathLst>
          </a:custGeom>
          <a:noFill/>
          <a:ln w="9525">
            <a:solidFill>
              <a:srgbClr val="000000"/>
            </a:solidFill>
            <a:round/>
            <a:headEnd/>
            <a:tailEnd/>
          </a:ln>
        </p:spPr>
        <p:txBody>
          <a:bodyPr/>
          <a:lstStyle/>
          <a:p>
            <a:endParaRPr lang="en-GB" dirty="0"/>
          </a:p>
        </p:txBody>
      </p:sp>
      <p:sp>
        <p:nvSpPr>
          <p:cNvPr id="55" name="Freeform 319"/>
          <p:cNvSpPr>
            <a:spLocks/>
          </p:cNvSpPr>
          <p:nvPr/>
        </p:nvSpPr>
        <p:spPr bwMode="auto">
          <a:xfrm>
            <a:off x="3066641" y="4754513"/>
            <a:ext cx="63500" cy="355600"/>
          </a:xfrm>
          <a:custGeom>
            <a:avLst/>
            <a:gdLst/>
            <a:ahLst/>
            <a:cxnLst>
              <a:cxn ang="0">
                <a:pos x="0" y="0"/>
              </a:cxn>
              <a:cxn ang="0">
                <a:pos x="29" y="63"/>
              </a:cxn>
              <a:cxn ang="0">
                <a:pos x="40" y="116"/>
              </a:cxn>
              <a:cxn ang="0">
                <a:pos x="31" y="224"/>
              </a:cxn>
            </a:cxnLst>
            <a:rect l="0" t="0" r="r" b="b"/>
            <a:pathLst>
              <a:path w="40" h="224">
                <a:moveTo>
                  <a:pt x="0" y="0"/>
                </a:moveTo>
                <a:lnTo>
                  <a:pt x="29" y="63"/>
                </a:lnTo>
                <a:lnTo>
                  <a:pt x="40" y="116"/>
                </a:lnTo>
                <a:lnTo>
                  <a:pt x="31" y="224"/>
                </a:lnTo>
              </a:path>
            </a:pathLst>
          </a:custGeom>
          <a:noFill/>
          <a:ln w="9525">
            <a:solidFill>
              <a:srgbClr val="000000"/>
            </a:solidFill>
            <a:round/>
            <a:headEnd/>
            <a:tailEnd/>
          </a:ln>
        </p:spPr>
        <p:txBody>
          <a:bodyPr/>
          <a:lstStyle/>
          <a:p>
            <a:endParaRPr lang="en-GB" dirty="0"/>
          </a:p>
        </p:txBody>
      </p:sp>
      <p:sp>
        <p:nvSpPr>
          <p:cNvPr id="56" name="Freeform 320"/>
          <p:cNvSpPr>
            <a:spLocks/>
          </p:cNvSpPr>
          <p:nvPr/>
        </p:nvSpPr>
        <p:spPr bwMode="auto">
          <a:xfrm>
            <a:off x="3163478" y="2420888"/>
            <a:ext cx="1062038" cy="3797300"/>
          </a:xfrm>
          <a:custGeom>
            <a:avLst/>
            <a:gdLst>
              <a:gd name="connsiteX0" fmla="*/ 9839 w 10000"/>
              <a:gd name="connsiteY0" fmla="*/ 0 h 10000"/>
              <a:gd name="connsiteX1" fmla="*/ 0 w 10000"/>
              <a:gd name="connsiteY1" fmla="*/ 5105 h 10000"/>
              <a:gd name="connsiteX2" fmla="*/ 299 w 10000"/>
              <a:gd name="connsiteY2" fmla="*/ 5677 h 10000"/>
              <a:gd name="connsiteX3" fmla="*/ 10000 w 10000"/>
              <a:gd name="connsiteY3" fmla="*/ 10000 h 10000"/>
            </a:gdLst>
            <a:ahLst/>
            <a:cxnLst>
              <a:cxn ang="0">
                <a:pos x="connsiteX0" y="connsiteY0"/>
              </a:cxn>
              <a:cxn ang="0">
                <a:pos x="connsiteX1" y="connsiteY1"/>
              </a:cxn>
              <a:cxn ang="0">
                <a:pos x="connsiteX2" y="connsiteY2"/>
              </a:cxn>
              <a:cxn ang="0">
                <a:pos x="connsiteX3" y="connsiteY3"/>
              </a:cxn>
            </a:cxnLst>
            <a:rect l="l" t="t" r="r" b="b"/>
            <a:pathLst>
              <a:path w="10000" h="10000">
                <a:moveTo>
                  <a:pt x="9839" y="0"/>
                </a:moveTo>
                <a:lnTo>
                  <a:pt x="0" y="5105"/>
                </a:lnTo>
                <a:lnTo>
                  <a:pt x="299" y="5677"/>
                </a:lnTo>
                <a:lnTo>
                  <a:pt x="10000" y="10000"/>
                </a:lnTo>
              </a:path>
            </a:pathLst>
          </a:custGeom>
          <a:noFill/>
          <a:ln w="9525" cap="flat" cmpd="sng">
            <a:solidFill>
              <a:schemeClr val="bg1"/>
            </a:solidFill>
            <a:prstDash val="solid"/>
            <a:round/>
            <a:headEnd type="none" w="med" len="med"/>
            <a:tailEnd type="none" w="med" len="med"/>
          </a:ln>
          <a:effectLst/>
        </p:spPr>
        <p:txBody>
          <a:bodyPr/>
          <a:lstStyle/>
          <a:p>
            <a:endParaRPr lang="en-GB" dirty="0"/>
          </a:p>
        </p:txBody>
      </p:sp>
      <p:sp>
        <p:nvSpPr>
          <p:cNvPr id="57" name="Freeform 322"/>
          <p:cNvSpPr>
            <a:spLocks/>
          </p:cNvSpPr>
          <p:nvPr/>
        </p:nvSpPr>
        <p:spPr bwMode="auto">
          <a:xfrm flipH="1">
            <a:off x="6867116" y="4952951"/>
            <a:ext cx="157163" cy="61913"/>
          </a:xfrm>
          <a:custGeom>
            <a:avLst/>
            <a:gdLst/>
            <a:ahLst/>
            <a:cxnLst>
              <a:cxn ang="0">
                <a:pos x="123" y="0"/>
              </a:cxn>
              <a:cxn ang="0">
                <a:pos x="123" y="57"/>
              </a:cxn>
              <a:cxn ang="0">
                <a:pos x="72" y="57"/>
              </a:cxn>
              <a:cxn ang="0">
                <a:pos x="0" y="0"/>
              </a:cxn>
            </a:cxnLst>
            <a:rect l="0" t="0" r="r" b="b"/>
            <a:pathLst>
              <a:path w="123" h="57">
                <a:moveTo>
                  <a:pt x="123" y="0"/>
                </a:moveTo>
                <a:lnTo>
                  <a:pt x="123" y="57"/>
                </a:lnTo>
                <a:lnTo>
                  <a:pt x="72" y="57"/>
                </a:lnTo>
                <a:lnTo>
                  <a:pt x="0" y="0"/>
                </a:lnTo>
              </a:path>
            </a:pathLst>
          </a:custGeom>
          <a:solidFill>
            <a:srgbClr val="CCFFFF"/>
          </a:solidFill>
          <a:ln w="3175" cmpd="sng">
            <a:solidFill>
              <a:srgbClr val="000000"/>
            </a:solidFill>
            <a:round/>
            <a:headEnd/>
            <a:tailEnd/>
          </a:ln>
        </p:spPr>
        <p:txBody>
          <a:bodyPr/>
          <a:lstStyle/>
          <a:p>
            <a:endParaRPr lang="en-GB" dirty="0"/>
          </a:p>
        </p:txBody>
      </p:sp>
      <p:sp>
        <p:nvSpPr>
          <p:cNvPr id="58" name="Line 323"/>
          <p:cNvSpPr>
            <a:spLocks noChangeShapeType="1"/>
          </p:cNvSpPr>
          <p:nvPr/>
        </p:nvSpPr>
        <p:spPr bwMode="auto">
          <a:xfrm flipH="1">
            <a:off x="7795803" y="4740226"/>
            <a:ext cx="4763" cy="4763"/>
          </a:xfrm>
          <a:prstGeom prst="line">
            <a:avLst/>
          </a:prstGeom>
          <a:noFill/>
          <a:ln w="3175">
            <a:solidFill>
              <a:srgbClr val="000000"/>
            </a:solidFill>
            <a:round/>
            <a:headEnd/>
            <a:tailEnd/>
          </a:ln>
        </p:spPr>
        <p:txBody>
          <a:bodyPr/>
          <a:lstStyle/>
          <a:p>
            <a:endParaRPr lang="en-GB" dirty="0"/>
          </a:p>
        </p:txBody>
      </p:sp>
      <p:grpSp>
        <p:nvGrpSpPr>
          <p:cNvPr id="59" name="Group 324"/>
          <p:cNvGrpSpPr>
            <a:grpSpLocks/>
          </p:cNvGrpSpPr>
          <p:nvPr/>
        </p:nvGrpSpPr>
        <p:grpSpPr bwMode="auto">
          <a:xfrm>
            <a:off x="6540158" y="4845005"/>
            <a:ext cx="1843106" cy="174625"/>
            <a:chOff x="9638" y="7408"/>
            <a:chExt cx="2902" cy="275"/>
          </a:xfrm>
        </p:grpSpPr>
        <p:grpSp>
          <p:nvGrpSpPr>
            <p:cNvPr id="60" name="Group 325"/>
            <p:cNvGrpSpPr>
              <a:grpSpLocks/>
            </p:cNvGrpSpPr>
            <p:nvPr/>
          </p:nvGrpSpPr>
          <p:grpSpPr bwMode="auto">
            <a:xfrm rot="201216">
              <a:off x="10295" y="7408"/>
              <a:ext cx="2245" cy="262"/>
              <a:chOff x="4160" y="3615"/>
              <a:chExt cx="796" cy="102"/>
            </a:xfrm>
          </p:grpSpPr>
          <p:sp>
            <p:nvSpPr>
              <p:cNvPr id="66" name="Freeform 326"/>
              <p:cNvSpPr>
                <a:spLocks/>
              </p:cNvSpPr>
              <p:nvPr/>
            </p:nvSpPr>
            <p:spPr bwMode="auto">
              <a:xfrm>
                <a:off x="4161" y="3615"/>
                <a:ext cx="795" cy="102"/>
              </a:xfrm>
              <a:custGeom>
                <a:avLst/>
                <a:gdLst/>
                <a:ahLst/>
                <a:cxnLst>
                  <a:cxn ang="0">
                    <a:pos x="795" y="0"/>
                  </a:cxn>
                  <a:cxn ang="0">
                    <a:pos x="0" y="36"/>
                  </a:cxn>
                  <a:cxn ang="0">
                    <a:pos x="3" y="102"/>
                  </a:cxn>
                  <a:cxn ang="0">
                    <a:pos x="717" y="72"/>
                  </a:cxn>
                </a:cxnLst>
                <a:rect l="0" t="0" r="r" b="b"/>
                <a:pathLst>
                  <a:path w="795" h="102">
                    <a:moveTo>
                      <a:pt x="795" y="0"/>
                    </a:moveTo>
                    <a:lnTo>
                      <a:pt x="0" y="36"/>
                    </a:lnTo>
                    <a:lnTo>
                      <a:pt x="3" y="102"/>
                    </a:lnTo>
                    <a:lnTo>
                      <a:pt x="717" y="72"/>
                    </a:lnTo>
                  </a:path>
                </a:pathLst>
              </a:custGeom>
              <a:solidFill>
                <a:srgbClr val="CCFFFF"/>
              </a:solidFill>
              <a:ln w="3175" cmpd="sng">
                <a:solidFill>
                  <a:srgbClr val="000000"/>
                </a:solidFill>
                <a:round/>
                <a:headEnd/>
                <a:tailEnd/>
              </a:ln>
            </p:spPr>
            <p:txBody>
              <a:bodyPr/>
              <a:lstStyle/>
              <a:p>
                <a:endParaRPr lang="en-GB" dirty="0"/>
              </a:p>
            </p:txBody>
          </p:sp>
          <p:sp>
            <p:nvSpPr>
              <p:cNvPr id="67" name="Line 327"/>
              <p:cNvSpPr>
                <a:spLocks noChangeShapeType="1"/>
              </p:cNvSpPr>
              <p:nvPr/>
            </p:nvSpPr>
            <p:spPr bwMode="auto">
              <a:xfrm rot="-295919" flipH="1" flipV="1">
                <a:off x="4162" y="3644"/>
                <a:ext cx="725" cy="30"/>
              </a:xfrm>
              <a:prstGeom prst="line">
                <a:avLst/>
              </a:prstGeom>
              <a:noFill/>
              <a:ln w="3175">
                <a:solidFill>
                  <a:srgbClr val="000000"/>
                </a:solidFill>
                <a:round/>
                <a:headEnd/>
                <a:tailEnd/>
              </a:ln>
            </p:spPr>
            <p:txBody>
              <a:bodyPr/>
              <a:lstStyle/>
              <a:p>
                <a:endParaRPr lang="en-GB" dirty="0"/>
              </a:p>
            </p:txBody>
          </p:sp>
          <p:sp>
            <p:nvSpPr>
              <p:cNvPr id="68" name="Line 328"/>
              <p:cNvSpPr>
                <a:spLocks noChangeShapeType="1"/>
              </p:cNvSpPr>
              <p:nvPr/>
            </p:nvSpPr>
            <p:spPr bwMode="auto">
              <a:xfrm rot="-295919" flipH="1" flipV="1">
                <a:off x="4160" y="3663"/>
                <a:ext cx="688" cy="30"/>
              </a:xfrm>
              <a:prstGeom prst="line">
                <a:avLst/>
              </a:prstGeom>
              <a:noFill/>
              <a:ln w="3175">
                <a:solidFill>
                  <a:srgbClr val="000000"/>
                </a:solidFill>
                <a:round/>
                <a:headEnd/>
                <a:tailEnd/>
              </a:ln>
            </p:spPr>
            <p:txBody>
              <a:bodyPr/>
              <a:lstStyle/>
              <a:p>
                <a:endParaRPr lang="en-GB" dirty="0"/>
              </a:p>
            </p:txBody>
          </p:sp>
        </p:grpSp>
        <p:sp>
          <p:nvSpPr>
            <p:cNvPr id="61" name="Rectangle 329"/>
            <p:cNvSpPr>
              <a:spLocks noChangeArrowheads="1"/>
            </p:cNvSpPr>
            <p:nvPr/>
          </p:nvSpPr>
          <p:spPr bwMode="auto">
            <a:xfrm rot="140289" flipH="1">
              <a:off x="9668" y="7465"/>
              <a:ext cx="527" cy="125"/>
            </a:xfrm>
            <a:prstGeom prst="rect">
              <a:avLst/>
            </a:prstGeom>
            <a:solidFill>
              <a:srgbClr val="CCFFFF"/>
            </a:solidFill>
            <a:ln w="3175">
              <a:solidFill>
                <a:srgbClr val="000000"/>
              </a:solidFill>
              <a:miter lim="800000"/>
              <a:headEnd/>
              <a:tailEnd/>
            </a:ln>
          </p:spPr>
          <p:txBody>
            <a:bodyPr/>
            <a:lstStyle/>
            <a:p>
              <a:endParaRPr lang="en-GB" dirty="0"/>
            </a:p>
          </p:txBody>
        </p:sp>
        <p:sp>
          <p:nvSpPr>
            <p:cNvPr id="62" name="Freeform 330"/>
            <p:cNvSpPr>
              <a:spLocks/>
            </p:cNvSpPr>
            <p:nvPr/>
          </p:nvSpPr>
          <p:spPr bwMode="auto">
            <a:xfrm flipH="1">
              <a:off x="10083" y="7408"/>
              <a:ext cx="332" cy="182"/>
            </a:xfrm>
            <a:custGeom>
              <a:avLst/>
              <a:gdLst/>
              <a:ahLst/>
              <a:cxnLst>
                <a:cxn ang="0">
                  <a:pos x="0" y="3"/>
                </a:cxn>
                <a:cxn ang="0">
                  <a:pos x="27" y="24"/>
                </a:cxn>
                <a:cxn ang="0">
                  <a:pos x="60" y="54"/>
                </a:cxn>
                <a:cxn ang="0">
                  <a:pos x="69" y="60"/>
                </a:cxn>
                <a:cxn ang="0">
                  <a:pos x="99" y="87"/>
                </a:cxn>
                <a:cxn ang="0">
                  <a:pos x="114" y="102"/>
                </a:cxn>
                <a:cxn ang="0">
                  <a:pos x="165" y="99"/>
                </a:cxn>
                <a:cxn ang="0">
                  <a:pos x="51" y="0"/>
                </a:cxn>
                <a:cxn ang="0">
                  <a:pos x="0" y="3"/>
                </a:cxn>
              </a:cxnLst>
              <a:rect l="0" t="0" r="r" b="b"/>
              <a:pathLst>
                <a:path w="165" h="102">
                  <a:moveTo>
                    <a:pt x="0" y="3"/>
                  </a:moveTo>
                  <a:cubicBezTo>
                    <a:pt x="10" y="9"/>
                    <a:pt x="17" y="18"/>
                    <a:pt x="27" y="24"/>
                  </a:cubicBezTo>
                  <a:cubicBezTo>
                    <a:pt x="36" y="38"/>
                    <a:pt x="45" y="44"/>
                    <a:pt x="60" y="54"/>
                  </a:cubicBezTo>
                  <a:cubicBezTo>
                    <a:pt x="63" y="56"/>
                    <a:pt x="69" y="60"/>
                    <a:pt x="69" y="60"/>
                  </a:cubicBezTo>
                  <a:cubicBezTo>
                    <a:pt x="75" y="69"/>
                    <a:pt x="90" y="81"/>
                    <a:pt x="99" y="87"/>
                  </a:cubicBezTo>
                  <a:cubicBezTo>
                    <a:pt x="103" y="93"/>
                    <a:pt x="114" y="102"/>
                    <a:pt x="114" y="102"/>
                  </a:cubicBezTo>
                  <a:lnTo>
                    <a:pt x="165" y="99"/>
                  </a:lnTo>
                  <a:lnTo>
                    <a:pt x="51" y="0"/>
                  </a:lnTo>
                  <a:lnTo>
                    <a:pt x="0" y="3"/>
                  </a:lnTo>
                  <a:close/>
                </a:path>
              </a:pathLst>
            </a:custGeom>
            <a:solidFill>
              <a:srgbClr val="CCFFFF"/>
            </a:solidFill>
            <a:ln w="3175" cmpd="sng">
              <a:solidFill>
                <a:srgbClr val="000000"/>
              </a:solidFill>
              <a:round/>
              <a:headEnd/>
              <a:tailEnd/>
            </a:ln>
          </p:spPr>
          <p:txBody>
            <a:bodyPr/>
            <a:lstStyle/>
            <a:p>
              <a:endParaRPr lang="en-GB" dirty="0"/>
            </a:p>
          </p:txBody>
        </p:sp>
        <p:sp>
          <p:nvSpPr>
            <p:cNvPr id="63" name="Line 331"/>
            <p:cNvSpPr>
              <a:spLocks noChangeShapeType="1"/>
            </p:cNvSpPr>
            <p:nvPr/>
          </p:nvSpPr>
          <p:spPr bwMode="auto">
            <a:xfrm flipH="1">
              <a:off x="10195" y="7598"/>
              <a:ext cx="8" cy="85"/>
            </a:xfrm>
            <a:prstGeom prst="line">
              <a:avLst/>
            </a:prstGeom>
            <a:noFill/>
            <a:ln w="3175">
              <a:solidFill>
                <a:srgbClr val="000000"/>
              </a:solidFill>
              <a:round/>
              <a:headEnd/>
              <a:tailEnd/>
            </a:ln>
          </p:spPr>
          <p:txBody>
            <a:bodyPr/>
            <a:lstStyle/>
            <a:p>
              <a:endParaRPr lang="en-GB" dirty="0"/>
            </a:p>
          </p:txBody>
        </p:sp>
        <p:sp>
          <p:nvSpPr>
            <p:cNvPr id="64" name="Line 332"/>
            <p:cNvSpPr>
              <a:spLocks noChangeShapeType="1"/>
            </p:cNvSpPr>
            <p:nvPr/>
          </p:nvSpPr>
          <p:spPr bwMode="auto">
            <a:xfrm flipH="1" flipV="1">
              <a:off x="9680" y="7493"/>
              <a:ext cx="475" cy="12"/>
            </a:xfrm>
            <a:prstGeom prst="line">
              <a:avLst/>
            </a:prstGeom>
            <a:noFill/>
            <a:ln w="3175">
              <a:solidFill>
                <a:srgbClr val="000000"/>
              </a:solidFill>
              <a:round/>
              <a:headEnd/>
              <a:tailEnd/>
            </a:ln>
          </p:spPr>
          <p:txBody>
            <a:bodyPr/>
            <a:lstStyle/>
            <a:p>
              <a:endParaRPr lang="en-GB" dirty="0"/>
            </a:p>
          </p:txBody>
        </p:sp>
        <p:sp>
          <p:nvSpPr>
            <p:cNvPr id="65" name="Line 333"/>
            <p:cNvSpPr>
              <a:spLocks noChangeShapeType="1"/>
            </p:cNvSpPr>
            <p:nvPr/>
          </p:nvSpPr>
          <p:spPr bwMode="auto">
            <a:xfrm flipH="1" flipV="1">
              <a:off x="9638" y="7538"/>
              <a:ext cx="475" cy="12"/>
            </a:xfrm>
            <a:prstGeom prst="line">
              <a:avLst/>
            </a:prstGeom>
            <a:noFill/>
            <a:ln w="3175">
              <a:solidFill>
                <a:srgbClr val="000000"/>
              </a:solidFill>
              <a:round/>
              <a:headEnd/>
              <a:tailEnd/>
            </a:ln>
          </p:spPr>
          <p:txBody>
            <a:bodyPr/>
            <a:lstStyle/>
            <a:p>
              <a:endParaRPr lang="en-GB" dirty="0"/>
            </a:p>
          </p:txBody>
        </p:sp>
      </p:grpSp>
      <p:grpSp>
        <p:nvGrpSpPr>
          <p:cNvPr id="69" name="Group 334"/>
          <p:cNvGrpSpPr>
            <a:grpSpLocks/>
          </p:cNvGrpSpPr>
          <p:nvPr/>
        </p:nvGrpSpPr>
        <p:grpSpPr bwMode="auto">
          <a:xfrm>
            <a:off x="5721000" y="4957717"/>
            <a:ext cx="1157299" cy="404813"/>
            <a:chOff x="8318" y="7605"/>
            <a:chExt cx="1822" cy="638"/>
          </a:xfrm>
        </p:grpSpPr>
        <p:sp>
          <p:nvSpPr>
            <p:cNvPr id="70" name="Rectangle 335"/>
            <p:cNvSpPr>
              <a:spLocks noChangeArrowheads="1"/>
            </p:cNvSpPr>
            <p:nvPr/>
          </p:nvSpPr>
          <p:spPr bwMode="auto">
            <a:xfrm rot="20530763" flipH="1">
              <a:off x="8453" y="7813"/>
              <a:ext cx="1687" cy="125"/>
            </a:xfrm>
            <a:prstGeom prst="rect">
              <a:avLst/>
            </a:prstGeom>
            <a:solidFill>
              <a:srgbClr val="CCFFFF"/>
            </a:solidFill>
            <a:ln w="3175">
              <a:solidFill>
                <a:srgbClr val="000000"/>
              </a:solidFill>
              <a:miter lim="800000"/>
              <a:headEnd/>
              <a:tailEnd/>
            </a:ln>
          </p:spPr>
          <p:txBody>
            <a:bodyPr/>
            <a:lstStyle/>
            <a:p>
              <a:endParaRPr lang="en-GB" dirty="0"/>
            </a:p>
          </p:txBody>
        </p:sp>
        <p:sp>
          <p:nvSpPr>
            <p:cNvPr id="71" name="Line 336"/>
            <p:cNvSpPr>
              <a:spLocks noChangeShapeType="1"/>
            </p:cNvSpPr>
            <p:nvPr/>
          </p:nvSpPr>
          <p:spPr bwMode="auto">
            <a:xfrm flipH="1">
              <a:off x="8505" y="7605"/>
              <a:ext cx="1560" cy="495"/>
            </a:xfrm>
            <a:prstGeom prst="line">
              <a:avLst/>
            </a:prstGeom>
            <a:noFill/>
            <a:ln w="3175">
              <a:solidFill>
                <a:srgbClr val="000000"/>
              </a:solidFill>
              <a:round/>
              <a:headEnd/>
              <a:tailEnd/>
            </a:ln>
          </p:spPr>
          <p:txBody>
            <a:bodyPr/>
            <a:lstStyle/>
            <a:p>
              <a:endParaRPr lang="en-GB" dirty="0"/>
            </a:p>
          </p:txBody>
        </p:sp>
        <p:sp>
          <p:nvSpPr>
            <p:cNvPr id="72" name="Line 337"/>
            <p:cNvSpPr>
              <a:spLocks noChangeShapeType="1"/>
            </p:cNvSpPr>
            <p:nvPr/>
          </p:nvSpPr>
          <p:spPr bwMode="auto">
            <a:xfrm flipH="1">
              <a:off x="8525" y="7645"/>
              <a:ext cx="1565" cy="495"/>
            </a:xfrm>
            <a:prstGeom prst="line">
              <a:avLst/>
            </a:prstGeom>
            <a:noFill/>
            <a:ln w="3175">
              <a:solidFill>
                <a:srgbClr val="000000"/>
              </a:solidFill>
              <a:round/>
              <a:headEnd/>
              <a:tailEnd/>
            </a:ln>
          </p:spPr>
          <p:txBody>
            <a:bodyPr/>
            <a:lstStyle/>
            <a:p>
              <a:endParaRPr lang="en-GB" dirty="0"/>
            </a:p>
          </p:txBody>
        </p:sp>
        <p:sp>
          <p:nvSpPr>
            <p:cNvPr id="73" name="Rectangle 338"/>
            <p:cNvSpPr>
              <a:spLocks noChangeArrowheads="1"/>
            </p:cNvSpPr>
            <p:nvPr/>
          </p:nvSpPr>
          <p:spPr bwMode="auto">
            <a:xfrm rot="20532437" flipH="1">
              <a:off x="8318" y="8085"/>
              <a:ext cx="182" cy="158"/>
            </a:xfrm>
            <a:prstGeom prst="rect">
              <a:avLst/>
            </a:prstGeom>
            <a:gradFill rotWithShape="1">
              <a:gsLst>
                <a:gs pos="0">
                  <a:srgbClr val="DDDDDD">
                    <a:gamma/>
                    <a:shade val="46275"/>
                    <a:invGamma/>
                  </a:srgbClr>
                </a:gs>
                <a:gs pos="50000">
                  <a:srgbClr val="DDDDDD"/>
                </a:gs>
                <a:gs pos="100000">
                  <a:srgbClr val="DDDDDD">
                    <a:gamma/>
                    <a:shade val="46275"/>
                    <a:invGamma/>
                  </a:srgbClr>
                </a:gs>
              </a:gsLst>
              <a:lin ang="5400000" scaled="1"/>
            </a:gradFill>
            <a:ln w="3175">
              <a:solidFill>
                <a:srgbClr val="000000"/>
              </a:solidFill>
              <a:miter lim="800000"/>
              <a:headEnd/>
              <a:tailEnd/>
            </a:ln>
          </p:spPr>
          <p:txBody>
            <a:bodyPr/>
            <a:lstStyle/>
            <a:p>
              <a:endParaRPr lang="en-GB" dirty="0"/>
            </a:p>
          </p:txBody>
        </p:sp>
      </p:grpSp>
      <p:sp>
        <p:nvSpPr>
          <p:cNvPr id="74" name="Rectangle 339"/>
          <p:cNvSpPr>
            <a:spLocks noChangeArrowheads="1"/>
          </p:cNvSpPr>
          <p:nvPr/>
        </p:nvSpPr>
        <p:spPr bwMode="auto">
          <a:xfrm rot="10424985" flipH="1">
            <a:off x="6401978" y="3424188"/>
            <a:ext cx="1074738" cy="79375"/>
          </a:xfrm>
          <a:prstGeom prst="rect">
            <a:avLst/>
          </a:prstGeom>
          <a:solidFill>
            <a:srgbClr val="CCFFFF"/>
          </a:solidFill>
          <a:ln w="3175">
            <a:solidFill>
              <a:srgbClr val="000000"/>
            </a:solidFill>
            <a:miter lim="800000"/>
            <a:headEnd/>
            <a:tailEnd/>
          </a:ln>
        </p:spPr>
        <p:txBody>
          <a:bodyPr/>
          <a:lstStyle/>
          <a:p>
            <a:endParaRPr lang="en-GB" dirty="0"/>
          </a:p>
        </p:txBody>
      </p:sp>
      <p:sp>
        <p:nvSpPr>
          <p:cNvPr id="75" name="Line 340"/>
          <p:cNvSpPr>
            <a:spLocks noChangeShapeType="1"/>
          </p:cNvSpPr>
          <p:nvPr/>
        </p:nvSpPr>
        <p:spPr bwMode="auto">
          <a:xfrm rot="11494221" flipH="1">
            <a:off x="6433728" y="3316238"/>
            <a:ext cx="1016000" cy="322263"/>
          </a:xfrm>
          <a:prstGeom prst="line">
            <a:avLst/>
          </a:prstGeom>
          <a:noFill/>
          <a:ln w="3175">
            <a:solidFill>
              <a:srgbClr val="000000"/>
            </a:solidFill>
            <a:round/>
            <a:headEnd/>
            <a:tailEnd/>
          </a:ln>
        </p:spPr>
        <p:txBody>
          <a:bodyPr/>
          <a:lstStyle/>
          <a:p>
            <a:endParaRPr lang="en-GB" dirty="0"/>
          </a:p>
        </p:txBody>
      </p:sp>
      <p:sp>
        <p:nvSpPr>
          <p:cNvPr id="76" name="Line 341"/>
          <p:cNvSpPr>
            <a:spLocks noChangeShapeType="1"/>
          </p:cNvSpPr>
          <p:nvPr/>
        </p:nvSpPr>
        <p:spPr bwMode="auto">
          <a:xfrm rot="11494221" flipH="1">
            <a:off x="6432141" y="3290838"/>
            <a:ext cx="1014413" cy="320675"/>
          </a:xfrm>
          <a:prstGeom prst="line">
            <a:avLst/>
          </a:prstGeom>
          <a:noFill/>
          <a:ln w="3175">
            <a:solidFill>
              <a:srgbClr val="000000"/>
            </a:solidFill>
            <a:round/>
            <a:headEnd/>
            <a:tailEnd/>
          </a:ln>
        </p:spPr>
        <p:txBody>
          <a:bodyPr/>
          <a:lstStyle/>
          <a:p>
            <a:endParaRPr lang="en-GB" dirty="0"/>
          </a:p>
        </p:txBody>
      </p:sp>
      <p:sp>
        <p:nvSpPr>
          <p:cNvPr id="77" name="Rectangle 342"/>
          <p:cNvSpPr>
            <a:spLocks noChangeArrowheads="1"/>
          </p:cNvSpPr>
          <p:nvPr/>
        </p:nvSpPr>
        <p:spPr bwMode="auto">
          <a:xfrm rot="10426658" flipH="1">
            <a:off x="7470366" y="3346401"/>
            <a:ext cx="117475" cy="100013"/>
          </a:xfrm>
          <a:prstGeom prst="rect">
            <a:avLst/>
          </a:prstGeom>
          <a:gradFill rotWithShape="1">
            <a:gsLst>
              <a:gs pos="0">
                <a:srgbClr val="DDDDDD">
                  <a:gamma/>
                  <a:shade val="46275"/>
                  <a:invGamma/>
                </a:srgbClr>
              </a:gs>
              <a:gs pos="50000">
                <a:srgbClr val="DDDDDD"/>
              </a:gs>
              <a:gs pos="100000">
                <a:srgbClr val="DDDDDD">
                  <a:gamma/>
                  <a:shade val="46275"/>
                  <a:invGamma/>
                </a:srgbClr>
              </a:gs>
            </a:gsLst>
            <a:lin ang="5400000" scaled="1"/>
          </a:gradFill>
          <a:ln w="3175">
            <a:solidFill>
              <a:srgbClr val="000000"/>
            </a:solidFill>
            <a:miter lim="800000"/>
            <a:headEnd/>
            <a:tailEnd/>
          </a:ln>
        </p:spPr>
        <p:txBody>
          <a:bodyPr/>
          <a:lstStyle/>
          <a:p>
            <a:endParaRPr lang="en-GB" dirty="0"/>
          </a:p>
        </p:txBody>
      </p:sp>
      <p:sp>
        <p:nvSpPr>
          <p:cNvPr id="78" name="Freeform 351"/>
          <p:cNvSpPr>
            <a:spLocks/>
          </p:cNvSpPr>
          <p:nvPr/>
        </p:nvSpPr>
        <p:spPr bwMode="auto">
          <a:xfrm>
            <a:off x="4114391" y="4419551"/>
            <a:ext cx="2543175" cy="695325"/>
          </a:xfrm>
          <a:custGeom>
            <a:avLst/>
            <a:gdLst/>
            <a:ahLst/>
            <a:cxnLst>
              <a:cxn ang="0">
                <a:pos x="0" y="108"/>
              </a:cxn>
              <a:cxn ang="0">
                <a:pos x="211" y="98"/>
              </a:cxn>
              <a:cxn ang="0">
                <a:pos x="429" y="104"/>
              </a:cxn>
              <a:cxn ang="0">
                <a:pos x="536" y="75"/>
              </a:cxn>
              <a:cxn ang="0">
                <a:pos x="715" y="67"/>
              </a:cxn>
              <a:cxn ang="0">
                <a:pos x="859" y="70"/>
              </a:cxn>
              <a:cxn ang="0">
                <a:pos x="1103" y="75"/>
              </a:cxn>
              <a:cxn ang="0">
                <a:pos x="1216" y="69"/>
              </a:cxn>
              <a:cxn ang="0">
                <a:pos x="1345" y="29"/>
              </a:cxn>
              <a:cxn ang="0">
                <a:pos x="1410" y="0"/>
              </a:cxn>
              <a:cxn ang="0">
                <a:pos x="1527" y="2"/>
              </a:cxn>
              <a:cxn ang="0">
                <a:pos x="1584" y="27"/>
              </a:cxn>
              <a:cxn ang="0">
                <a:pos x="1602" y="65"/>
              </a:cxn>
              <a:cxn ang="0">
                <a:pos x="1583" y="87"/>
              </a:cxn>
              <a:cxn ang="0">
                <a:pos x="1548" y="93"/>
              </a:cxn>
              <a:cxn ang="0">
                <a:pos x="1504" y="76"/>
              </a:cxn>
              <a:cxn ang="0">
                <a:pos x="1455" y="75"/>
              </a:cxn>
              <a:cxn ang="0">
                <a:pos x="1401" y="117"/>
              </a:cxn>
              <a:cxn ang="0">
                <a:pos x="1369" y="147"/>
              </a:cxn>
              <a:cxn ang="0">
                <a:pos x="1282" y="160"/>
              </a:cxn>
              <a:cxn ang="0">
                <a:pos x="1357" y="157"/>
              </a:cxn>
              <a:cxn ang="0">
                <a:pos x="1329" y="207"/>
              </a:cxn>
              <a:cxn ang="0">
                <a:pos x="1317" y="237"/>
              </a:cxn>
              <a:cxn ang="0">
                <a:pos x="1233" y="235"/>
              </a:cxn>
              <a:cxn ang="0">
                <a:pos x="1147" y="241"/>
              </a:cxn>
              <a:cxn ang="0">
                <a:pos x="1022" y="272"/>
              </a:cxn>
              <a:cxn ang="0">
                <a:pos x="877" y="306"/>
              </a:cxn>
              <a:cxn ang="0">
                <a:pos x="691" y="341"/>
              </a:cxn>
              <a:cxn ang="0">
                <a:pos x="555" y="353"/>
              </a:cxn>
              <a:cxn ang="0">
                <a:pos x="473" y="341"/>
              </a:cxn>
              <a:cxn ang="0">
                <a:pos x="369" y="363"/>
              </a:cxn>
              <a:cxn ang="0">
                <a:pos x="226" y="385"/>
              </a:cxn>
              <a:cxn ang="0">
                <a:pos x="129" y="403"/>
              </a:cxn>
              <a:cxn ang="0">
                <a:pos x="58" y="408"/>
              </a:cxn>
              <a:cxn ang="0">
                <a:pos x="36" y="218"/>
              </a:cxn>
              <a:cxn ang="0">
                <a:pos x="0" y="108"/>
              </a:cxn>
            </a:cxnLst>
            <a:rect l="0" t="0" r="r" b="b"/>
            <a:pathLst>
              <a:path w="1602" h="438">
                <a:moveTo>
                  <a:pt x="0" y="108"/>
                </a:moveTo>
                <a:lnTo>
                  <a:pt x="211" y="98"/>
                </a:lnTo>
                <a:lnTo>
                  <a:pt x="429" y="104"/>
                </a:lnTo>
                <a:lnTo>
                  <a:pt x="536" y="75"/>
                </a:lnTo>
                <a:lnTo>
                  <a:pt x="715" y="67"/>
                </a:lnTo>
                <a:lnTo>
                  <a:pt x="859" y="70"/>
                </a:lnTo>
                <a:lnTo>
                  <a:pt x="1103" y="75"/>
                </a:lnTo>
                <a:lnTo>
                  <a:pt x="1216" y="69"/>
                </a:lnTo>
                <a:lnTo>
                  <a:pt x="1345" y="29"/>
                </a:lnTo>
                <a:lnTo>
                  <a:pt x="1410" y="0"/>
                </a:lnTo>
                <a:lnTo>
                  <a:pt x="1527" y="2"/>
                </a:lnTo>
                <a:lnTo>
                  <a:pt x="1584" y="27"/>
                </a:lnTo>
                <a:lnTo>
                  <a:pt x="1602" y="65"/>
                </a:lnTo>
                <a:lnTo>
                  <a:pt x="1583" y="87"/>
                </a:lnTo>
                <a:lnTo>
                  <a:pt x="1548" y="93"/>
                </a:lnTo>
                <a:lnTo>
                  <a:pt x="1504" y="76"/>
                </a:lnTo>
                <a:lnTo>
                  <a:pt x="1455" y="75"/>
                </a:lnTo>
                <a:lnTo>
                  <a:pt x="1401" y="117"/>
                </a:lnTo>
                <a:lnTo>
                  <a:pt x="1369" y="147"/>
                </a:lnTo>
                <a:lnTo>
                  <a:pt x="1282" y="160"/>
                </a:lnTo>
                <a:lnTo>
                  <a:pt x="1357" y="157"/>
                </a:lnTo>
                <a:lnTo>
                  <a:pt x="1329" y="207"/>
                </a:lnTo>
                <a:lnTo>
                  <a:pt x="1317" y="237"/>
                </a:lnTo>
                <a:lnTo>
                  <a:pt x="1233" y="235"/>
                </a:lnTo>
                <a:lnTo>
                  <a:pt x="1147" y="241"/>
                </a:lnTo>
                <a:lnTo>
                  <a:pt x="1022" y="272"/>
                </a:lnTo>
                <a:lnTo>
                  <a:pt x="877" y="306"/>
                </a:lnTo>
                <a:lnTo>
                  <a:pt x="691" y="341"/>
                </a:lnTo>
                <a:lnTo>
                  <a:pt x="555" y="353"/>
                </a:lnTo>
                <a:lnTo>
                  <a:pt x="473" y="341"/>
                </a:lnTo>
                <a:lnTo>
                  <a:pt x="369" y="363"/>
                </a:lnTo>
                <a:cubicBezTo>
                  <a:pt x="329" y="372"/>
                  <a:pt x="266" y="379"/>
                  <a:pt x="226" y="385"/>
                </a:cubicBezTo>
                <a:cubicBezTo>
                  <a:pt x="186" y="391"/>
                  <a:pt x="156" y="399"/>
                  <a:pt x="129" y="403"/>
                </a:cubicBezTo>
                <a:cubicBezTo>
                  <a:pt x="101" y="408"/>
                  <a:pt x="74" y="438"/>
                  <a:pt x="58" y="408"/>
                </a:cubicBezTo>
                <a:lnTo>
                  <a:pt x="36" y="218"/>
                </a:lnTo>
                <a:lnTo>
                  <a:pt x="0" y="108"/>
                </a:lnTo>
                <a:close/>
              </a:path>
            </a:pathLst>
          </a:custGeom>
          <a:gradFill rotWithShape="1">
            <a:gsLst>
              <a:gs pos="0">
                <a:srgbClr val="FFD9B3">
                  <a:gamma/>
                  <a:shade val="85882"/>
                  <a:invGamma/>
                </a:srgbClr>
              </a:gs>
              <a:gs pos="50000">
                <a:srgbClr val="FFD9B3"/>
              </a:gs>
              <a:gs pos="100000">
                <a:srgbClr val="FFD9B3">
                  <a:gamma/>
                  <a:shade val="85882"/>
                  <a:invGamma/>
                </a:srgbClr>
              </a:gs>
            </a:gsLst>
            <a:lin ang="5400000" scaled="1"/>
          </a:gradFill>
          <a:ln w="9525">
            <a:solidFill>
              <a:srgbClr val="000000"/>
            </a:solidFill>
            <a:round/>
            <a:headEnd/>
            <a:tailEnd/>
          </a:ln>
        </p:spPr>
        <p:txBody>
          <a:bodyPr/>
          <a:lstStyle/>
          <a:p>
            <a:endParaRPr lang="en-GB" dirty="0"/>
          </a:p>
        </p:txBody>
      </p:sp>
      <p:sp>
        <p:nvSpPr>
          <p:cNvPr id="79" name="Freeform 352"/>
          <p:cNvSpPr>
            <a:spLocks/>
          </p:cNvSpPr>
          <p:nvPr/>
        </p:nvSpPr>
        <p:spPr bwMode="auto">
          <a:xfrm>
            <a:off x="3277778" y="3948063"/>
            <a:ext cx="57150" cy="15875"/>
          </a:xfrm>
          <a:custGeom>
            <a:avLst/>
            <a:gdLst/>
            <a:ahLst/>
            <a:cxnLst>
              <a:cxn ang="0">
                <a:pos x="0" y="0"/>
              </a:cxn>
              <a:cxn ang="0">
                <a:pos x="33" y="9"/>
              </a:cxn>
            </a:cxnLst>
            <a:rect l="0" t="0" r="r" b="b"/>
            <a:pathLst>
              <a:path w="33" h="9">
                <a:moveTo>
                  <a:pt x="0" y="0"/>
                </a:moveTo>
                <a:cubicBezTo>
                  <a:pt x="0" y="0"/>
                  <a:pt x="16" y="4"/>
                  <a:pt x="33" y="9"/>
                </a:cubicBezTo>
              </a:path>
            </a:pathLst>
          </a:custGeom>
          <a:noFill/>
          <a:ln w="9525">
            <a:solidFill>
              <a:srgbClr val="000000"/>
            </a:solidFill>
            <a:round/>
            <a:headEnd/>
            <a:tailEnd/>
          </a:ln>
        </p:spPr>
        <p:txBody>
          <a:bodyPr/>
          <a:lstStyle/>
          <a:p>
            <a:endParaRPr lang="en-GB" dirty="0"/>
          </a:p>
        </p:txBody>
      </p:sp>
      <p:sp>
        <p:nvSpPr>
          <p:cNvPr id="80" name="AutoShape 353"/>
          <p:cNvSpPr>
            <a:spLocks noChangeArrowheads="1"/>
          </p:cNvSpPr>
          <p:nvPr/>
        </p:nvSpPr>
        <p:spPr bwMode="auto">
          <a:xfrm>
            <a:off x="3169828" y="4354463"/>
            <a:ext cx="66675" cy="31750"/>
          </a:xfrm>
          <a:prstGeom prst="roundRect">
            <a:avLst>
              <a:gd name="adj" fmla="val 16667"/>
            </a:avLst>
          </a:prstGeom>
          <a:solidFill>
            <a:srgbClr val="FF3300"/>
          </a:solidFill>
          <a:ln w="3175">
            <a:solidFill>
              <a:srgbClr val="000000"/>
            </a:solidFill>
            <a:round/>
            <a:headEnd/>
            <a:tailEnd/>
          </a:ln>
        </p:spPr>
        <p:txBody>
          <a:bodyPr anchor="ctr"/>
          <a:lstStyle/>
          <a:p>
            <a:endParaRPr lang="en-GB" dirty="0"/>
          </a:p>
        </p:txBody>
      </p:sp>
      <p:sp>
        <p:nvSpPr>
          <p:cNvPr id="81" name="Text Box 355"/>
          <p:cNvSpPr txBox="1">
            <a:spLocks noChangeArrowheads="1"/>
          </p:cNvSpPr>
          <p:nvPr/>
        </p:nvSpPr>
        <p:spPr bwMode="auto">
          <a:xfrm>
            <a:off x="7300503" y="4513213"/>
            <a:ext cx="1495425" cy="274638"/>
          </a:xfrm>
          <a:prstGeom prst="rect">
            <a:avLst/>
          </a:prstGeom>
          <a:noFill/>
          <a:ln w="9525">
            <a:noFill/>
            <a:miter lim="800000"/>
            <a:headEnd/>
            <a:tailEnd/>
          </a:ln>
        </p:spPr>
        <p:txBody>
          <a:bodyPr/>
          <a:lstStyle/>
          <a:p>
            <a:pPr algn="l"/>
            <a:r>
              <a:rPr lang="en-GB" sz="1200" dirty="0">
                <a:solidFill>
                  <a:srgbClr val="66FF33"/>
                </a:solidFill>
              </a:rPr>
              <a:t>Draw Force Line</a:t>
            </a:r>
            <a:endParaRPr lang="en-GB" dirty="0">
              <a:solidFill>
                <a:srgbClr val="66FF33"/>
              </a:solidFill>
            </a:endParaRPr>
          </a:p>
        </p:txBody>
      </p:sp>
      <p:sp>
        <p:nvSpPr>
          <p:cNvPr id="82" name="Line 358"/>
          <p:cNvSpPr>
            <a:spLocks noChangeShapeType="1"/>
          </p:cNvSpPr>
          <p:nvPr/>
        </p:nvSpPr>
        <p:spPr bwMode="auto">
          <a:xfrm flipV="1">
            <a:off x="2928528" y="4673551"/>
            <a:ext cx="0" cy="555625"/>
          </a:xfrm>
          <a:prstGeom prst="line">
            <a:avLst/>
          </a:prstGeom>
          <a:noFill/>
          <a:ln w="28575">
            <a:solidFill>
              <a:srgbClr val="FF0000"/>
            </a:solidFill>
            <a:round/>
            <a:headEnd type="triangle" w="med" len="med"/>
            <a:tailEnd/>
          </a:ln>
          <a:effectLst/>
        </p:spPr>
        <p:txBody>
          <a:bodyPr/>
          <a:lstStyle/>
          <a:p>
            <a:endParaRPr lang="en-GB" dirty="0"/>
          </a:p>
        </p:txBody>
      </p:sp>
      <p:sp>
        <p:nvSpPr>
          <p:cNvPr id="83" name="Line 359"/>
          <p:cNvSpPr>
            <a:spLocks noChangeShapeType="1"/>
          </p:cNvSpPr>
          <p:nvPr/>
        </p:nvSpPr>
        <p:spPr bwMode="auto">
          <a:xfrm flipH="1">
            <a:off x="6754403" y="4713238"/>
            <a:ext cx="11113" cy="582613"/>
          </a:xfrm>
          <a:prstGeom prst="line">
            <a:avLst/>
          </a:prstGeom>
          <a:noFill/>
          <a:ln w="28575">
            <a:solidFill>
              <a:srgbClr val="FF0000"/>
            </a:solidFill>
            <a:round/>
            <a:headEnd type="triangle" w="med" len="med"/>
            <a:tailEnd/>
          </a:ln>
          <a:effectLst/>
        </p:spPr>
        <p:txBody>
          <a:bodyPr/>
          <a:lstStyle/>
          <a:p>
            <a:endParaRPr lang="en-GB" dirty="0"/>
          </a:p>
        </p:txBody>
      </p:sp>
      <p:sp>
        <p:nvSpPr>
          <p:cNvPr id="84" name="Freeform 361"/>
          <p:cNvSpPr>
            <a:spLocks/>
          </p:cNvSpPr>
          <p:nvPr/>
        </p:nvSpPr>
        <p:spPr bwMode="auto">
          <a:xfrm>
            <a:off x="6548028" y="4478288"/>
            <a:ext cx="66675" cy="66675"/>
          </a:xfrm>
          <a:custGeom>
            <a:avLst/>
            <a:gdLst/>
            <a:ahLst/>
            <a:cxnLst>
              <a:cxn ang="0">
                <a:pos x="42" y="0"/>
              </a:cxn>
              <a:cxn ang="0">
                <a:pos x="6" y="10"/>
              </a:cxn>
              <a:cxn ang="0">
                <a:pos x="6" y="42"/>
              </a:cxn>
            </a:cxnLst>
            <a:rect l="0" t="0" r="r" b="b"/>
            <a:pathLst>
              <a:path w="42" h="42">
                <a:moveTo>
                  <a:pt x="42" y="0"/>
                </a:moveTo>
                <a:cubicBezTo>
                  <a:pt x="27" y="1"/>
                  <a:pt x="12" y="3"/>
                  <a:pt x="6" y="10"/>
                </a:cubicBezTo>
                <a:cubicBezTo>
                  <a:pt x="0" y="17"/>
                  <a:pt x="3" y="29"/>
                  <a:pt x="6" y="42"/>
                </a:cubicBezTo>
              </a:path>
            </a:pathLst>
          </a:custGeom>
          <a:solidFill>
            <a:srgbClr val="FFCC99"/>
          </a:solidFill>
          <a:ln w="6350" cap="flat" cmpd="sng">
            <a:solidFill>
              <a:srgbClr val="000000"/>
            </a:solidFill>
            <a:prstDash val="solid"/>
            <a:round/>
            <a:headEnd/>
            <a:tailEnd/>
          </a:ln>
          <a:effectLst/>
        </p:spPr>
        <p:txBody>
          <a:bodyPr/>
          <a:lstStyle/>
          <a:p>
            <a:endParaRPr lang="en-GB" dirty="0"/>
          </a:p>
        </p:txBody>
      </p:sp>
      <p:sp>
        <p:nvSpPr>
          <p:cNvPr id="85" name="Oval 362"/>
          <p:cNvSpPr>
            <a:spLocks noChangeArrowheads="1"/>
          </p:cNvSpPr>
          <p:nvPr/>
        </p:nvSpPr>
        <p:spPr bwMode="auto">
          <a:xfrm>
            <a:off x="6365466" y="4281438"/>
            <a:ext cx="52388" cy="57150"/>
          </a:xfrm>
          <a:prstGeom prst="ellipse">
            <a:avLst/>
          </a:prstGeom>
          <a:solidFill>
            <a:srgbClr val="969696"/>
          </a:solidFill>
          <a:ln w="9525">
            <a:solidFill>
              <a:srgbClr val="000000"/>
            </a:solidFill>
            <a:round/>
            <a:headEnd/>
            <a:tailEnd/>
          </a:ln>
        </p:spPr>
        <p:txBody>
          <a:bodyPr/>
          <a:lstStyle/>
          <a:p>
            <a:endParaRPr lang="en-GB" dirty="0"/>
          </a:p>
        </p:txBody>
      </p:sp>
      <p:grpSp>
        <p:nvGrpSpPr>
          <p:cNvPr id="86" name="Group 464"/>
          <p:cNvGrpSpPr>
            <a:grpSpLocks/>
          </p:cNvGrpSpPr>
          <p:nvPr/>
        </p:nvGrpSpPr>
        <p:grpSpPr bwMode="auto">
          <a:xfrm>
            <a:off x="6414678" y="3652788"/>
            <a:ext cx="1047750" cy="728663"/>
            <a:chOff x="6795" y="2840"/>
            <a:chExt cx="1920" cy="1177"/>
          </a:xfrm>
        </p:grpSpPr>
        <p:sp>
          <p:nvSpPr>
            <p:cNvPr id="87" name="Rectangle 465"/>
            <p:cNvSpPr>
              <a:spLocks noChangeArrowheads="1"/>
            </p:cNvSpPr>
            <p:nvPr/>
          </p:nvSpPr>
          <p:spPr bwMode="auto">
            <a:xfrm flipH="1">
              <a:off x="7035" y="3338"/>
              <a:ext cx="1398" cy="124"/>
            </a:xfrm>
            <a:prstGeom prst="rect">
              <a:avLst/>
            </a:prstGeom>
            <a:solidFill>
              <a:srgbClr val="969696"/>
            </a:solidFill>
            <a:ln w="3175">
              <a:solidFill>
                <a:srgbClr val="000000"/>
              </a:solidFill>
              <a:miter lim="800000"/>
              <a:headEnd/>
              <a:tailEnd/>
            </a:ln>
          </p:spPr>
          <p:txBody>
            <a:bodyPr/>
            <a:lstStyle/>
            <a:p>
              <a:endParaRPr lang="en-GB" dirty="0"/>
            </a:p>
          </p:txBody>
        </p:sp>
        <p:grpSp>
          <p:nvGrpSpPr>
            <p:cNvPr id="88" name="Group 466"/>
            <p:cNvGrpSpPr>
              <a:grpSpLocks/>
            </p:cNvGrpSpPr>
            <p:nvPr/>
          </p:nvGrpSpPr>
          <p:grpSpPr bwMode="auto">
            <a:xfrm>
              <a:off x="6795" y="2840"/>
              <a:ext cx="1920" cy="1177"/>
              <a:chOff x="6795" y="2840"/>
              <a:chExt cx="1920" cy="1177"/>
            </a:xfrm>
          </p:grpSpPr>
          <p:sp>
            <p:nvSpPr>
              <p:cNvPr id="89" name="Rectangle 467"/>
              <p:cNvSpPr>
                <a:spLocks noChangeArrowheads="1"/>
              </p:cNvSpPr>
              <p:nvPr/>
            </p:nvSpPr>
            <p:spPr bwMode="auto">
              <a:xfrm flipH="1">
                <a:off x="8430" y="2840"/>
                <a:ext cx="71" cy="1177"/>
              </a:xfrm>
              <a:prstGeom prst="rect">
                <a:avLst/>
              </a:prstGeom>
              <a:solidFill>
                <a:srgbClr val="808080"/>
              </a:solidFill>
              <a:ln w="3175">
                <a:solidFill>
                  <a:srgbClr val="000000"/>
                </a:solidFill>
                <a:miter lim="800000"/>
                <a:headEnd/>
                <a:tailEnd/>
              </a:ln>
            </p:spPr>
            <p:txBody>
              <a:bodyPr/>
              <a:lstStyle/>
              <a:p>
                <a:endParaRPr lang="en-GB" dirty="0"/>
              </a:p>
            </p:txBody>
          </p:sp>
          <p:sp>
            <p:nvSpPr>
              <p:cNvPr id="90" name="Rectangle 468"/>
              <p:cNvSpPr>
                <a:spLocks noChangeArrowheads="1"/>
              </p:cNvSpPr>
              <p:nvPr/>
            </p:nvSpPr>
            <p:spPr bwMode="auto">
              <a:xfrm>
                <a:off x="6830" y="3215"/>
                <a:ext cx="205" cy="347"/>
              </a:xfrm>
              <a:prstGeom prst="rect">
                <a:avLst/>
              </a:prstGeom>
              <a:solidFill>
                <a:srgbClr val="969696"/>
              </a:solidFill>
              <a:ln w="3175">
                <a:solidFill>
                  <a:srgbClr val="000000"/>
                </a:solidFill>
                <a:miter lim="800000"/>
                <a:headEnd/>
                <a:tailEnd/>
              </a:ln>
            </p:spPr>
            <p:txBody>
              <a:bodyPr/>
              <a:lstStyle/>
              <a:p>
                <a:endParaRPr lang="en-GB" dirty="0"/>
              </a:p>
            </p:txBody>
          </p:sp>
          <p:sp>
            <p:nvSpPr>
              <p:cNvPr id="91" name="Oval 469"/>
              <p:cNvSpPr>
                <a:spLocks noChangeArrowheads="1"/>
              </p:cNvSpPr>
              <p:nvPr/>
            </p:nvSpPr>
            <p:spPr bwMode="auto">
              <a:xfrm>
                <a:off x="6795" y="3273"/>
                <a:ext cx="260" cy="236"/>
              </a:xfrm>
              <a:prstGeom prst="ellipse">
                <a:avLst/>
              </a:prstGeom>
              <a:solidFill>
                <a:srgbClr val="808080"/>
              </a:solidFill>
              <a:ln w="9525">
                <a:solidFill>
                  <a:srgbClr val="000000"/>
                </a:solidFill>
                <a:round/>
                <a:headEnd/>
                <a:tailEnd/>
              </a:ln>
            </p:spPr>
            <p:txBody>
              <a:bodyPr/>
              <a:lstStyle/>
              <a:p>
                <a:endParaRPr lang="en-GB" dirty="0"/>
              </a:p>
            </p:txBody>
          </p:sp>
          <p:sp>
            <p:nvSpPr>
              <p:cNvPr id="92" name="Oval 470"/>
              <p:cNvSpPr>
                <a:spLocks noChangeArrowheads="1"/>
              </p:cNvSpPr>
              <p:nvPr/>
            </p:nvSpPr>
            <p:spPr bwMode="auto">
              <a:xfrm>
                <a:off x="7155" y="3360"/>
                <a:ext cx="71" cy="80"/>
              </a:xfrm>
              <a:prstGeom prst="ellipse">
                <a:avLst/>
              </a:prstGeom>
              <a:solidFill>
                <a:srgbClr val="014B7D"/>
              </a:solidFill>
              <a:ln w="3175">
                <a:solidFill>
                  <a:srgbClr val="000000"/>
                </a:solidFill>
                <a:round/>
                <a:headEnd/>
                <a:tailEnd/>
              </a:ln>
            </p:spPr>
            <p:txBody>
              <a:bodyPr/>
              <a:lstStyle/>
              <a:p>
                <a:endParaRPr lang="en-GB" dirty="0"/>
              </a:p>
            </p:txBody>
          </p:sp>
          <p:sp>
            <p:nvSpPr>
              <p:cNvPr id="93" name="Oval 471"/>
              <p:cNvSpPr>
                <a:spLocks noChangeArrowheads="1"/>
              </p:cNvSpPr>
              <p:nvPr/>
            </p:nvSpPr>
            <p:spPr bwMode="auto">
              <a:xfrm>
                <a:off x="7395" y="3360"/>
                <a:ext cx="71" cy="80"/>
              </a:xfrm>
              <a:prstGeom prst="ellipse">
                <a:avLst/>
              </a:prstGeom>
              <a:solidFill>
                <a:srgbClr val="0168AC"/>
              </a:solidFill>
              <a:ln w="3175">
                <a:solidFill>
                  <a:srgbClr val="000000"/>
                </a:solidFill>
                <a:round/>
                <a:headEnd/>
                <a:tailEnd/>
              </a:ln>
            </p:spPr>
            <p:txBody>
              <a:bodyPr/>
              <a:lstStyle/>
              <a:p>
                <a:endParaRPr lang="en-GB" dirty="0"/>
              </a:p>
            </p:txBody>
          </p:sp>
          <p:sp>
            <p:nvSpPr>
              <p:cNvPr id="94" name="Oval 472"/>
              <p:cNvSpPr>
                <a:spLocks noChangeArrowheads="1"/>
              </p:cNvSpPr>
              <p:nvPr/>
            </p:nvSpPr>
            <p:spPr bwMode="auto">
              <a:xfrm>
                <a:off x="7635" y="3360"/>
                <a:ext cx="71" cy="80"/>
              </a:xfrm>
              <a:prstGeom prst="ellipse">
                <a:avLst/>
              </a:prstGeom>
              <a:solidFill>
                <a:srgbClr val="0168AC"/>
              </a:solidFill>
              <a:ln w="3175">
                <a:solidFill>
                  <a:srgbClr val="000000"/>
                </a:solidFill>
                <a:round/>
                <a:headEnd/>
                <a:tailEnd/>
              </a:ln>
            </p:spPr>
            <p:txBody>
              <a:bodyPr/>
              <a:lstStyle/>
              <a:p>
                <a:endParaRPr lang="en-GB" dirty="0"/>
              </a:p>
            </p:txBody>
          </p:sp>
          <p:sp>
            <p:nvSpPr>
              <p:cNvPr id="95" name="Oval 473"/>
              <p:cNvSpPr>
                <a:spLocks noChangeArrowheads="1"/>
              </p:cNvSpPr>
              <p:nvPr/>
            </p:nvSpPr>
            <p:spPr bwMode="auto">
              <a:xfrm>
                <a:off x="7875" y="3360"/>
                <a:ext cx="71" cy="80"/>
              </a:xfrm>
              <a:prstGeom prst="ellipse">
                <a:avLst/>
              </a:prstGeom>
              <a:solidFill>
                <a:srgbClr val="0168AC"/>
              </a:solidFill>
              <a:ln w="3175">
                <a:solidFill>
                  <a:srgbClr val="000000"/>
                </a:solidFill>
                <a:round/>
                <a:headEnd/>
                <a:tailEnd/>
              </a:ln>
            </p:spPr>
            <p:txBody>
              <a:bodyPr/>
              <a:lstStyle/>
              <a:p>
                <a:endParaRPr lang="en-GB" dirty="0"/>
              </a:p>
            </p:txBody>
          </p:sp>
          <p:sp>
            <p:nvSpPr>
              <p:cNvPr id="96" name="Oval 474"/>
              <p:cNvSpPr>
                <a:spLocks noChangeArrowheads="1"/>
              </p:cNvSpPr>
              <p:nvPr/>
            </p:nvSpPr>
            <p:spPr bwMode="auto">
              <a:xfrm>
                <a:off x="8115" y="3360"/>
                <a:ext cx="71" cy="80"/>
              </a:xfrm>
              <a:prstGeom prst="ellipse">
                <a:avLst/>
              </a:prstGeom>
              <a:solidFill>
                <a:srgbClr val="0168AC"/>
              </a:solidFill>
              <a:ln w="3175">
                <a:solidFill>
                  <a:srgbClr val="000000"/>
                </a:solidFill>
                <a:round/>
                <a:headEnd/>
                <a:tailEnd/>
              </a:ln>
            </p:spPr>
            <p:txBody>
              <a:bodyPr/>
              <a:lstStyle/>
              <a:p>
                <a:endParaRPr lang="en-GB" dirty="0"/>
              </a:p>
            </p:txBody>
          </p:sp>
          <p:grpSp>
            <p:nvGrpSpPr>
              <p:cNvPr id="97" name="Group 475"/>
              <p:cNvGrpSpPr>
                <a:grpSpLocks/>
              </p:cNvGrpSpPr>
              <p:nvPr/>
            </p:nvGrpSpPr>
            <p:grpSpPr bwMode="auto">
              <a:xfrm>
                <a:off x="8473" y="3043"/>
                <a:ext cx="242" cy="147"/>
                <a:chOff x="8473" y="3043"/>
                <a:chExt cx="252" cy="157"/>
              </a:xfrm>
            </p:grpSpPr>
            <p:sp>
              <p:nvSpPr>
                <p:cNvPr id="98" name="Rectangle 476"/>
                <p:cNvSpPr>
                  <a:spLocks noChangeArrowheads="1"/>
                </p:cNvSpPr>
                <p:nvPr/>
              </p:nvSpPr>
              <p:spPr bwMode="auto">
                <a:xfrm flipH="1">
                  <a:off x="8473" y="3043"/>
                  <a:ext cx="147" cy="157"/>
                </a:xfrm>
                <a:prstGeom prst="rect">
                  <a:avLst/>
                </a:prstGeom>
                <a:solidFill>
                  <a:srgbClr val="808080"/>
                </a:solidFill>
                <a:ln w="3175">
                  <a:solidFill>
                    <a:srgbClr val="000000"/>
                  </a:solidFill>
                  <a:miter lim="800000"/>
                  <a:headEnd/>
                  <a:tailEnd/>
                </a:ln>
              </p:spPr>
              <p:txBody>
                <a:bodyPr/>
                <a:lstStyle/>
                <a:p>
                  <a:endParaRPr lang="en-GB" dirty="0"/>
                </a:p>
              </p:txBody>
            </p:sp>
            <p:sp>
              <p:nvSpPr>
                <p:cNvPr id="99" name="Rectangle 477"/>
                <p:cNvSpPr>
                  <a:spLocks noChangeArrowheads="1"/>
                </p:cNvSpPr>
                <p:nvPr/>
              </p:nvSpPr>
              <p:spPr bwMode="auto">
                <a:xfrm>
                  <a:off x="8668" y="3070"/>
                  <a:ext cx="57" cy="105"/>
                </a:xfrm>
                <a:prstGeom prst="rect">
                  <a:avLst/>
                </a:prstGeom>
                <a:gradFill rotWithShape="1">
                  <a:gsLst>
                    <a:gs pos="0">
                      <a:srgbClr val="C0C0C0">
                        <a:gamma/>
                        <a:shade val="46275"/>
                        <a:invGamma/>
                      </a:srgbClr>
                    </a:gs>
                    <a:gs pos="50000">
                      <a:srgbClr val="C0C0C0"/>
                    </a:gs>
                    <a:gs pos="100000">
                      <a:srgbClr val="C0C0C0">
                        <a:gamma/>
                        <a:shade val="46275"/>
                        <a:invGamma/>
                      </a:srgbClr>
                    </a:gs>
                  </a:gsLst>
                  <a:lin ang="5400000" scaled="1"/>
                </a:gradFill>
                <a:ln w="3175">
                  <a:solidFill>
                    <a:srgbClr val="000000"/>
                  </a:solidFill>
                  <a:miter lim="800000"/>
                  <a:headEnd/>
                  <a:tailEnd/>
                </a:ln>
              </p:spPr>
              <p:txBody>
                <a:bodyPr/>
                <a:lstStyle/>
                <a:p>
                  <a:endParaRPr lang="en-GB" dirty="0"/>
                </a:p>
              </p:txBody>
            </p:sp>
            <p:sp>
              <p:nvSpPr>
                <p:cNvPr id="100" name="Line 478"/>
                <p:cNvSpPr>
                  <a:spLocks noChangeShapeType="1"/>
                </p:cNvSpPr>
                <p:nvPr/>
              </p:nvSpPr>
              <p:spPr bwMode="auto">
                <a:xfrm flipH="1">
                  <a:off x="8625" y="3123"/>
                  <a:ext cx="43" cy="0"/>
                </a:xfrm>
                <a:prstGeom prst="line">
                  <a:avLst/>
                </a:prstGeom>
                <a:noFill/>
                <a:ln w="28575">
                  <a:solidFill>
                    <a:srgbClr val="000000"/>
                  </a:solidFill>
                  <a:round/>
                  <a:headEnd/>
                  <a:tailEnd/>
                </a:ln>
              </p:spPr>
              <p:txBody>
                <a:bodyPr/>
                <a:lstStyle/>
                <a:p>
                  <a:endParaRPr lang="en-GB" dirty="0"/>
                </a:p>
              </p:txBody>
            </p:sp>
            <p:sp>
              <p:nvSpPr>
                <p:cNvPr id="101" name="Oval 479"/>
                <p:cNvSpPr>
                  <a:spLocks noChangeArrowheads="1"/>
                </p:cNvSpPr>
                <p:nvPr/>
              </p:nvSpPr>
              <p:spPr bwMode="auto">
                <a:xfrm>
                  <a:off x="8495" y="3065"/>
                  <a:ext cx="103" cy="108"/>
                </a:xfrm>
                <a:prstGeom prst="ellipse">
                  <a:avLst/>
                </a:prstGeom>
                <a:gradFill rotWithShape="1">
                  <a:gsLst>
                    <a:gs pos="0">
                      <a:srgbClr val="C0C0C0"/>
                    </a:gs>
                    <a:gs pos="100000">
                      <a:srgbClr val="C0C0C0">
                        <a:gamma/>
                        <a:shade val="46275"/>
                        <a:invGamma/>
                      </a:srgbClr>
                    </a:gs>
                  </a:gsLst>
                  <a:path path="shape">
                    <a:fillToRect l="50000" t="50000" r="50000" b="50000"/>
                  </a:path>
                </a:gradFill>
                <a:ln w="3175">
                  <a:solidFill>
                    <a:srgbClr val="000000"/>
                  </a:solidFill>
                  <a:round/>
                  <a:headEnd/>
                  <a:tailEnd/>
                </a:ln>
              </p:spPr>
              <p:txBody>
                <a:bodyPr/>
                <a:lstStyle/>
                <a:p>
                  <a:endParaRPr lang="en-GB" dirty="0"/>
                </a:p>
              </p:txBody>
            </p:sp>
          </p:grpSp>
        </p:grpSp>
      </p:grpSp>
      <p:sp>
        <p:nvSpPr>
          <p:cNvPr id="102" name="Freeform 101"/>
          <p:cNvSpPr/>
          <p:nvPr/>
        </p:nvSpPr>
        <p:spPr bwMode="auto">
          <a:xfrm>
            <a:off x="3210734" y="4409471"/>
            <a:ext cx="3147237" cy="425303"/>
          </a:xfrm>
          <a:custGeom>
            <a:avLst/>
            <a:gdLst>
              <a:gd name="connsiteX0" fmla="*/ 467832 w 3147237"/>
              <a:gd name="connsiteY0" fmla="*/ 425303 h 425303"/>
              <a:gd name="connsiteX1" fmla="*/ 3147237 w 3147237"/>
              <a:gd name="connsiteY1" fmla="*/ 202019 h 425303"/>
              <a:gd name="connsiteX2" fmla="*/ 0 w 3147237"/>
              <a:gd name="connsiteY2" fmla="*/ 0 h 425303"/>
            </a:gdLst>
            <a:ahLst/>
            <a:cxnLst>
              <a:cxn ang="0">
                <a:pos x="connsiteX0" y="connsiteY0"/>
              </a:cxn>
              <a:cxn ang="0">
                <a:pos x="connsiteX1" y="connsiteY1"/>
              </a:cxn>
              <a:cxn ang="0">
                <a:pos x="connsiteX2" y="connsiteY2"/>
              </a:cxn>
            </a:cxnLst>
            <a:rect l="l" t="t" r="r" b="b"/>
            <a:pathLst>
              <a:path w="3147237" h="425303">
                <a:moveTo>
                  <a:pt x="467832" y="425303"/>
                </a:moveTo>
                <a:lnTo>
                  <a:pt x="3147237" y="202019"/>
                </a:lnTo>
                <a:lnTo>
                  <a:pt x="0" y="0"/>
                </a:lnTo>
              </a:path>
            </a:pathLst>
          </a:custGeom>
          <a:noFill/>
          <a:ln w="19050" cap="flat" cmpd="sng" algn="ctr">
            <a:solidFill>
              <a:srgbClr val="FF0000"/>
            </a:solidFill>
            <a:prstDash val="sysDot"/>
            <a:round/>
            <a:headEnd type="oval"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Arial" charset="0"/>
            </a:endParaRPr>
          </a:p>
        </p:txBody>
      </p:sp>
      <p:sp>
        <p:nvSpPr>
          <p:cNvPr id="103" name="Freeform 2"/>
          <p:cNvSpPr>
            <a:spLocks/>
          </p:cNvSpPr>
          <p:nvPr/>
        </p:nvSpPr>
        <p:spPr bwMode="auto">
          <a:xfrm>
            <a:off x="1210853" y="3849638"/>
            <a:ext cx="2070100" cy="1108942"/>
          </a:xfrm>
          <a:custGeom>
            <a:avLst/>
            <a:gdLst>
              <a:gd name="connsiteX0" fmla="*/ 2282 w 10000"/>
              <a:gd name="connsiteY0" fmla="*/ 7808 h 9755"/>
              <a:gd name="connsiteX1" fmla="*/ 1693 w 10000"/>
              <a:gd name="connsiteY1" fmla="*/ 6456 h 9755"/>
              <a:gd name="connsiteX2" fmla="*/ 1182 w 10000"/>
              <a:gd name="connsiteY2" fmla="*/ 5110 h 9755"/>
              <a:gd name="connsiteX3" fmla="*/ 921 w 10000"/>
              <a:gd name="connsiteY3" fmla="*/ 4434 h 9755"/>
              <a:gd name="connsiteX4" fmla="*/ 463 w 10000"/>
              <a:gd name="connsiteY4" fmla="*/ 2986 h 9755"/>
              <a:gd name="connsiteX5" fmla="*/ 233 w 10000"/>
              <a:gd name="connsiteY5" fmla="*/ 1831 h 9755"/>
              <a:gd name="connsiteX6" fmla="*/ 0 w 10000"/>
              <a:gd name="connsiteY6" fmla="*/ 879 h 9755"/>
              <a:gd name="connsiteX7" fmla="*/ 50 w 10000"/>
              <a:gd name="connsiteY7" fmla="*/ 45 h 9755"/>
              <a:gd name="connsiteX8" fmla="*/ 309 w 10000"/>
              <a:gd name="connsiteY8" fmla="*/ 0 h 9755"/>
              <a:gd name="connsiteX9" fmla="*/ 820 w 10000"/>
              <a:gd name="connsiteY9" fmla="*/ 0 h 9755"/>
              <a:gd name="connsiteX10" fmla="*/ 1576 w 10000"/>
              <a:gd name="connsiteY10" fmla="*/ 113 h 9755"/>
              <a:gd name="connsiteX11" fmla="*/ 2355 w 10000"/>
              <a:gd name="connsiteY11" fmla="*/ 361 h 9755"/>
              <a:gd name="connsiteX12" fmla="*/ 3058 w 10000"/>
              <a:gd name="connsiteY12" fmla="*/ 625 h 9755"/>
              <a:gd name="connsiteX13" fmla="*/ 3941 w 10000"/>
              <a:gd name="connsiteY13" fmla="*/ 1104 h 9755"/>
              <a:gd name="connsiteX14" fmla="*/ 4994 w 10000"/>
              <a:gd name="connsiteY14" fmla="*/ 1899 h 9755"/>
              <a:gd name="connsiteX15" fmla="*/ 5555 w 10000"/>
              <a:gd name="connsiteY15" fmla="*/ 2310 h 9755"/>
              <a:gd name="connsiteX16" fmla="*/ 6299 w 10000"/>
              <a:gd name="connsiteY16" fmla="*/ 2710 h 9755"/>
              <a:gd name="connsiteX17" fmla="*/ 6649 w 10000"/>
              <a:gd name="connsiteY17" fmla="*/ 2856 h 9755"/>
              <a:gd name="connsiteX18" fmla="*/ 6860 w 10000"/>
              <a:gd name="connsiteY18" fmla="*/ 2924 h 9755"/>
              <a:gd name="connsiteX19" fmla="*/ 7182 w 10000"/>
              <a:gd name="connsiteY19" fmla="*/ 3025 h 9755"/>
              <a:gd name="connsiteX20" fmla="*/ 7415 w 10000"/>
              <a:gd name="connsiteY20" fmla="*/ 3065 h 9755"/>
              <a:gd name="connsiteX21" fmla="*/ 7689 w 10000"/>
              <a:gd name="connsiteY21" fmla="*/ 3025 h 9755"/>
              <a:gd name="connsiteX22" fmla="*/ 7970 w 10000"/>
              <a:gd name="connsiteY22" fmla="*/ 2980 h 9755"/>
              <a:gd name="connsiteX23" fmla="*/ 8291 w 10000"/>
              <a:gd name="connsiteY23" fmla="*/ 3020 h 9755"/>
              <a:gd name="connsiteX24" fmla="*/ 8430 w 10000"/>
              <a:gd name="connsiteY24" fmla="*/ 3127 h 9755"/>
              <a:gd name="connsiteX25" fmla="*/ 8496 w 10000"/>
              <a:gd name="connsiteY25" fmla="*/ 3352 h 9755"/>
              <a:gd name="connsiteX26" fmla="*/ 8307 w 10000"/>
              <a:gd name="connsiteY26" fmla="*/ 3256 h 9755"/>
              <a:gd name="connsiteX27" fmla="*/ 8496 w 10000"/>
              <a:gd name="connsiteY27" fmla="*/ 3352 h 9755"/>
              <a:gd name="connsiteX28" fmla="*/ 8591 w 10000"/>
              <a:gd name="connsiteY28" fmla="*/ 3346 h 9755"/>
              <a:gd name="connsiteX29" fmla="*/ 8745 w 10000"/>
              <a:gd name="connsiteY29" fmla="*/ 3431 h 9755"/>
              <a:gd name="connsiteX30" fmla="*/ 8919 w 10000"/>
              <a:gd name="connsiteY30" fmla="*/ 3515 h 9755"/>
              <a:gd name="connsiteX31" fmla="*/ 9095 w 10000"/>
              <a:gd name="connsiteY31" fmla="*/ 3572 h 9755"/>
              <a:gd name="connsiteX32" fmla="*/ 9376 w 10000"/>
              <a:gd name="connsiteY32" fmla="*/ 3696 h 9755"/>
              <a:gd name="connsiteX33" fmla="*/ 9546 w 10000"/>
              <a:gd name="connsiteY33" fmla="*/ 3814 h 9755"/>
              <a:gd name="connsiteX34" fmla="*/ 9678 w 10000"/>
              <a:gd name="connsiteY34" fmla="*/ 3842 h 9755"/>
              <a:gd name="connsiteX35" fmla="*/ 9745 w 10000"/>
              <a:gd name="connsiteY35" fmla="*/ 3848 h 9755"/>
              <a:gd name="connsiteX36" fmla="*/ 9871 w 10000"/>
              <a:gd name="connsiteY36" fmla="*/ 3882 h 9755"/>
              <a:gd name="connsiteX37" fmla="*/ 9943 w 10000"/>
              <a:gd name="connsiteY37" fmla="*/ 4000 h 9755"/>
              <a:gd name="connsiteX38" fmla="*/ 9968 w 10000"/>
              <a:gd name="connsiteY38" fmla="*/ 4152 h 9755"/>
              <a:gd name="connsiteX39" fmla="*/ 10000 w 10000"/>
              <a:gd name="connsiteY39" fmla="*/ 4389 h 9755"/>
              <a:gd name="connsiteX40" fmla="*/ 9915 w 10000"/>
              <a:gd name="connsiteY40" fmla="*/ 4569 h 9755"/>
              <a:gd name="connsiteX41" fmla="*/ 9817 w 10000"/>
              <a:gd name="connsiteY41" fmla="*/ 4648 h 9755"/>
              <a:gd name="connsiteX42" fmla="*/ 9663 w 10000"/>
              <a:gd name="connsiteY42" fmla="*/ 4648 h 9755"/>
              <a:gd name="connsiteX43" fmla="*/ 9499 w 10000"/>
              <a:gd name="connsiteY43" fmla="*/ 4654 h 9755"/>
              <a:gd name="connsiteX44" fmla="*/ 9303 w 10000"/>
              <a:gd name="connsiteY44" fmla="*/ 4592 h 9755"/>
              <a:gd name="connsiteX45" fmla="*/ 9247 w 10000"/>
              <a:gd name="connsiteY45" fmla="*/ 4597 h 9755"/>
              <a:gd name="connsiteX46" fmla="*/ 9215 w 10000"/>
              <a:gd name="connsiteY46" fmla="*/ 4394 h 9755"/>
              <a:gd name="connsiteX47" fmla="*/ 9228 w 10000"/>
              <a:gd name="connsiteY47" fmla="*/ 4265 h 9755"/>
              <a:gd name="connsiteX48" fmla="*/ 9234 w 10000"/>
              <a:gd name="connsiteY48" fmla="*/ 4400 h 9755"/>
              <a:gd name="connsiteX49" fmla="*/ 9253 w 10000"/>
              <a:gd name="connsiteY49" fmla="*/ 4541 h 9755"/>
              <a:gd name="connsiteX50" fmla="*/ 9281 w 10000"/>
              <a:gd name="connsiteY50" fmla="*/ 4608 h 9755"/>
              <a:gd name="connsiteX51" fmla="*/ 9199 w 10000"/>
              <a:gd name="connsiteY51" fmla="*/ 4749 h 9755"/>
              <a:gd name="connsiteX52" fmla="*/ 9183 w 10000"/>
              <a:gd name="connsiteY52" fmla="*/ 4879 h 9755"/>
              <a:gd name="connsiteX53" fmla="*/ 9202 w 10000"/>
              <a:gd name="connsiteY53" fmla="*/ 4715 h 9755"/>
              <a:gd name="connsiteX54" fmla="*/ 9269 w 10000"/>
              <a:gd name="connsiteY54" fmla="*/ 4580 h 9755"/>
              <a:gd name="connsiteX55" fmla="*/ 9354 w 10000"/>
              <a:gd name="connsiteY55" fmla="*/ 4631 h 9755"/>
              <a:gd name="connsiteX56" fmla="*/ 9433 w 10000"/>
              <a:gd name="connsiteY56" fmla="*/ 4727 h 9755"/>
              <a:gd name="connsiteX57" fmla="*/ 9521 w 10000"/>
              <a:gd name="connsiteY57" fmla="*/ 4766 h 9755"/>
              <a:gd name="connsiteX58" fmla="*/ 9641 w 10000"/>
              <a:gd name="connsiteY58" fmla="*/ 4783 h 9755"/>
              <a:gd name="connsiteX59" fmla="*/ 9694 w 10000"/>
              <a:gd name="connsiteY59" fmla="*/ 4823 h 9755"/>
              <a:gd name="connsiteX60" fmla="*/ 9738 w 10000"/>
              <a:gd name="connsiteY60" fmla="*/ 4845 h 9755"/>
              <a:gd name="connsiteX61" fmla="*/ 9839 w 10000"/>
              <a:gd name="connsiteY61" fmla="*/ 4885 h 9755"/>
              <a:gd name="connsiteX62" fmla="*/ 9883 w 10000"/>
              <a:gd name="connsiteY62" fmla="*/ 4963 h 9755"/>
              <a:gd name="connsiteX63" fmla="*/ 9918 w 10000"/>
              <a:gd name="connsiteY63" fmla="*/ 5014 h 9755"/>
              <a:gd name="connsiteX64" fmla="*/ 9927 w 10000"/>
              <a:gd name="connsiteY64" fmla="*/ 5115 h 9755"/>
              <a:gd name="connsiteX65" fmla="*/ 9887 w 10000"/>
              <a:gd name="connsiteY65" fmla="*/ 5324 h 9755"/>
              <a:gd name="connsiteX66" fmla="*/ 9798 w 10000"/>
              <a:gd name="connsiteY66" fmla="*/ 5499 h 9755"/>
              <a:gd name="connsiteX67" fmla="*/ 9697 w 10000"/>
              <a:gd name="connsiteY67" fmla="*/ 5561 h 9755"/>
              <a:gd name="connsiteX68" fmla="*/ 9574 w 10000"/>
              <a:gd name="connsiteY68" fmla="*/ 5521 h 9755"/>
              <a:gd name="connsiteX69" fmla="*/ 9351 w 10000"/>
              <a:gd name="connsiteY69" fmla="*/ 5380 h 9755"/>
              <a:gd name="connsiteX70" fmla="*/ 9209 w 10000"/>
              <a:gd name="connsiteY70" fmla="*/ 5335 h 9755"/>
              <a:gd name="connsiteX71" fmla="*/ 9158 w 10000"/>
              <a:gd name="connsiteY71" fmla="*/ 5290 h 9755"/>
              <a:gd name="connsiteX72" fmla="*/ 9224 w 10000"/>
              <a:gd name="connsiteY72" fmla="*/ 5183 h 9755"/>
              <a:gd name="connsiteX73" fmla="*/ 9142 w 10000"/>
              <a:gd name="connsiteY73" fmla="*/ 5290 h 9755"/>
              <a:gd name="connsiteX74" fmla="*/ 9035 w 10000"/>
              <a:gd name="connsiteY74" fmla="*/ 5448 h 9755"/>
              <a:gd name="connsiteX75" fmla="*/ 9161 w 10000"/>
              <a:gd name="connsiteY75" fmla="*/ 5256 h 9755"/>
              <a:gd name="connsiteX76" fmla="*/ 9281 w 10000"/>
              <a:gd name="connsiteY76" fmla="*/ 5358 h 9755"/>
              <a:gd name="connsiteX77" fmla="*/ 9474 w 10000"/>
              <a:gd name="connsiteY77" fmla="*/ 5454 h 9755"/>
              <a:gd name="connsiteX78" fmla="*/ 9596 w 10000"/>
              <a:gd name="connsiteY78" fmla="*/ 5499 h 9755"/>
              <a:gd name="connsiteX79" fmla="*/ 9650 w 10000"/>
              <a:gd name="connsiteY79" fmla="*/ 5515 h 9755"/>
              <a:gd name="connsiteX80" fmla="*/ 9707 w 10000"/>
              <a:gd name="connsiteY80" fmla="*/ 5741 h 9755"/>
              <a:gd name="connsiteX81" fmla="*/ 9678 w 10000"/>
              <a:gd name="connsiteY81" fmla="*/ 5949 h 9755"/>
              <a:gd name="connsiteX82" fmla="*/ 9546 w 10000"/>
              <a:gd name="connsiteY82" fmla="*/ 6006 h 9755"/>
              <a:gd name="connsiteX83" fmla="*/ 9436 w 10000"/>
              <a:gd name="connsiteY83" fmla="*/ 6000 h 9755"/>
              <a:gd name="connsiteX84" fmla="*/ 9310 w 10000"/>
              <a:gd name="connsiteY84" fmla="*/ 6000 h 9755"/>
              <a:gd name="connsiteX85" fmla="*/ 9187 w 10000"/>
              <a:gd name="connsiteY85" fmla="*/ 5955 h 9755"/>
              <a:gd name="connsiteX86" fmla="*/ 9086 w 10000"/>
              <a:gd name="connsiteY86" fmla="*/ 5854 h 9755"/>
              <a:gd name="connsiteX87" fmla="*/ 8979 w 10000"/>
              <a:gd name="connsiteY87" fmla="*/ 5820 h 9755"/>
              <a:gd name="connsiteX88" fmla="*/ 8906 w 10000"/>
              <a:gd name="connsiteY88" fmla="*/ 5831 h 9755"/>
              <a:gd name="connsiteX89" fmla="*/ 8824 w 10000"/>
              <a:gd name="connsiteY89" fmla="*/ 5741 h 9755"/>
              <a:gd name="connsiteX90" fmla="*/ 8944 w 10000"/>
              <a:gd name="connsiteY90" fmla="*/ 5611 h 9755"/>
              <a:gd name="connsiteX91" fmla="*/ 8802 w 10000"/>
              <a:gd name="connsiteY91" fmla="*/ 5763 h 9755"/>
              <a:gd name="connsiteX92" fmla="*/ 8748 w 10000"/>
              <a:gd name="connsiteY92" fmla="*/ 5746 h 9755"/>
              <a:gd name="connsiteX93" fmla="*/ 8679 w 10000"/>
              <a:gd name="connsiteY93" fmla="*/ 5887 h 9755"/>
              <a:gd name="connsiteX94" fmla="*/ 8588 w 10000"/>
              <a:gd name="connsiteY94" fmla="*/ 5921 h 9755"/>
              <a:gd name="connsiteX95" fmla="*/ 8452 w 10000"/>
              <a:gd name="connsiteY95" fmla="*/ 5977 h 9755"/>
              <a:gd name="connsiteX96" fmla="*/ 8641 w 10000"/>
              <a:gd name="connsiteY96" fmla="*/ 5904 h 9755"/>
              <a:gd name="connsiteX97" fmla="*/ 8723 w 10000"/>
              <a:gd name="connsiteY97" fmla="*/ 5831 h 9755"/>
              <a:gd name="connsiteX98" fmla="*/ 8767 w 10000"/>
              <a:gd name="connsiteY98" fmla="*/ 5752 h 9755"/>
              <a:gd name="connsiteX99" fmla="*/ 8840 w 10000"/>
              <a:gd name="connsiteY99" fmla="*/ 5746 h 9755"/>
              <a:gd name="connsiteX100" fmla="*/ 8944 w 10000"/>
              <a:gd name="connsiteY100" fmla="*/ 5808 h 9755"/>
              <a:gd name="connsiteX101" fmla="*/ 9086 w 10000"/>
              <a:gd name="connsiteY101" fmla="*/ 5854 h 9755"/>
              <a:gd name="connsiteX102" fmla="*/ 9001 w 10000"/>
              <a:gd name="connsiteY102" fmla="*/ 5989 h 9755"/>
              <a:gd name="connsiteX103" fmla="*/ 8897 w 10000"/>
              <a:gd name="connsiteY103" fmla="*/ 6090 h 9755"/>
              <a:gd name="connsiteX104" fmla="*/ 8840 w 10000"/>
              <a:gd name="connsiteY104" fmla="*/ 6101 h 9755"/>
              <a:gd name="connsiteX105" fmla="*/ 8679 w 10000"/>
              <a:gd name="connsiteY105" fmla="*/ 6085 h 9755"/>
              <a:gd name="connsiteX106" fmla="*/ 8446 w 10000"/>
              <a:gd name="connsiteY106" fmla="*/ 6039 h 9755"/>
              <a:gd name="connsiteX107" fmla="*/ 8162 w 10000"/>
              <a:gd name="connsiteY107" fmla="*/ 5977 h 9755"/>
              <a:gd name="connsiteX108" fmla="*/ 7935 w 10000"/>
              <a:gd name="connsiteY108" fmla="*/ 5876 h 9755"/>
              <a:gd name="connsiteX109" fmla="*/ 7765 w 10000"/>
              <a:gd name="connsiteY109" fmla="*/ 5752 h 9755"/>
              <a:gd name="connsiteX110" fmla="*/ 7538 w 10000"/>
              <a:gd name="connsiteY110" fmla="*/ 5617 h 9755"/>
              <a:gd name="connsiteX111" fmla="*/ 7301 w 10000"/>
              <a:gd name="connsiteY111" fmla="*/ 5448 h 9755"/>
              <a:gd name="connsiteX112" fmla="*/ 7141 w 10000"/>
              <a:gd name="connsiteY112" fmla="*/ 5228 h 9755"/>
              <a:gd name="connsiteX113" fmla="*/ 6885 w 10000"/>
              <a:gd name="connsiteY113" fmla="*/ 5048 h 9755"/>
              <a:gd name="connsiteX114" fmla="*/ 6453 w 10000"/>
              <a:gd name="connsiteY114" fmla="*/ 4811 h 9755"/>
              <a:gd name="connsiteX115" fmla="*/ 5523 w 10000"/>
              <a:gd name="connsiteY115" fmla="*/ 4766 h 9755"/>
              <a:gd name="connsiteX116" fmla="*/ 4562 w 10000"/>
              <a:gd name="connsiteY116" fmla="*/ 4715 h 9755"/>
              <a:gd name="connsiteX117" fmla="*/ 3742 w 10000"/>
              <a:gd name="connsiteY117" fmla="*/ 4530 h 9755"/>
              <a:gd name="connsiteX118" fmla="*/ 2601 w 10000"/>
              <a:gd name="connsiteY118" fmla="*/ 3899 h 9755"/>
              <a:gd name="connsiteX119" fmla="*/ 1980 w 10000"/>
              <a:gd name="connsiteY119" fmla="*/ 3177 h 9755"/>
              <a:gd name="connsiteX120" fmla="*/ 1277 w 10000"/>
              <a:gd name="connsiteY120" fmla="*/ 2558 h 9755"/>
              <a:gd name="connsiteX121" fmla="*/ 2926 w 10000"/>
              <a:gd name="connsiteY121" fmla="*/ 4101 h 9755"/>
              <a:gd name="connsiteX122" fmla="*/ 3629 w 10000"/>
              <a:gd name="connsiteY122" fmla="*/ 4794 h 9755"/>
              <a:gd name="connsiteX123" fmla="*/ 3953 w 10000"/>
              <a:gd name="connsiteY123" fmla="*/ 5138 h 9755"/>
              <a:gd name="connsiteX124" fmla="*/ 3793 w 10000"/>
              <a:gd name="connsiteY124" fmla="*/ 6248 h 9755"/>
              <a:gd name="connsiteX125" fmla="*/ 3613 w 10000"/>
              <a:gd name="connsiteY125" fmla="*/ 7330 h 9755"/>
              <a:gd name="connsiteX126" fmla="*/ 3308 w 10000"/>
              <a:gd name="connsiteY126" fmla="*/ 9755 h 9755"/>
              <a:gd name="connsiteX127" fmla="*/ 2282 w 10000"/>
              <a:gd name="connsiteY127" fmla="*/ 7808 h 9755"/>
              <a:gd name="connsiteX0" fmla="*/ 2282 w 10000"/>
              <a:gd name="connsiteY0" fmla="*/ 8004 h 10000"/>
              <a:gd name="connsiteX1" fmla="*/ 1693 w 10000"/>
              <a:gd name="connsiteY1" fmla="*/ 6618 h 10000"/>
              <a:gd name="connsiteX2" fmla="*/ 1182 w 10000"/>
              <a:gd name="connsiteY2" fmla="*/ 5238 h 10000"/>
              <a:gd name="connsiteX3" fmla="*/ 921 w 10000"/>
              <a:gd name="connsiteY3" fmla="*/ 4545 h 10000"/>
              <a:gd name="connsiteX4" fmla="*/ 463 w 10000"/>
              <a:gd name="connsiteY4" fmla="*/ 3061 h 10000"/>
              <a:gd name="connsiteX5" fmla="*/ 233 w 10000"/>
              <a:gd name="connsiteY5" fmla="*/ 1877 h 10000"/>
              <a:gd name="connsiteX6" fmla="*/ 0 w 10000"/>
              <a:gd name="connsiteY6" fmla="*/ 901 h 10000"/>
              <a:gd name="connsiteX7" fmla="*/ 50 w 10000"/>
              <a:gd name="connsiteY7" fmla="*/ 46 h 10000"/>
              <a:gd name="connsiteX8" fmla="*/ 309 w 10000"/>
              <a:gd name="connsiteY8" fmla="*/ 0 h 10000"/>
              <a:gd name="connsiteX9" fmla="*/ 820 w 10000"/>
              <a:gd name="connsiteY9" fmla="*/ 0 h 10000"/>
              <a:gd name="connsiteX10" fmla="*/ 1576 w 10000"/>
              <a:gd name="connsiteY10" fmla="*/ 116 h 10000"/>
              <a:gd name="connsiteX11" fmla="*/ 2355 w 10000"/>
              <a:gd name="connsiteY11" fmla="*/ 370 h 10000"/>
              <a:gd name="connsiteX12" fmla="*/ 3058 w 10000"/>
              <a:gd name="connsiteY12" fmla="*/ 641 h 10000"/>
              <a:gd name="connsiteX13" fmla="*/ 3941 w 10000"/>
              <a:gd name="connsiteY13" fmla="*/ 1132 h 10000"/>
              <a:gd name="connsiteX14" fmla="*/ 4994 w 10000"/>
              <a:gd name="connsiteY14" fmla="*/ 1947 h 10000"/>
              <a:gd name="connsiteX15" fmla="*/ 5555 w 10000"/>
              <a:gd name="connsiteY15" fmla="*/ 2368 h 10000"/>
              <a:gd name="connsiteX16" fmla="*/ 6299 w 10000"/>
              <a:gd name="connsiteY16" fmla="*/ 2778 h 10000"/>
              <a:gd name="connsiteX17" fmla="*/ 6649 w 10000"/>
              <a:gd name="connsiteY17" fmla="*/ 2928 h 10000"/>
              <a:gd name="connsiteX18" fmla="*/ 6860 w 10000"/>
              <a:gd name="connsiteY18" fmla="*/ 2997 h 10000"/>
              <a:gd name="connsiteX19" fmla="*/ 7182 w 10000"/>
              <a:gd name="connsiteY19" fmla="*/ 3101 h 10000"/>
              <a:gd name="connsiteX20" fmla="*/ 7415 w 10000"/>
              <a:gd name="connsiteY20" fmla="*/ 3142 h 10000"/>
              <a:gd name="connsiteX21" fmla="*/ 7689 w 10000"/>
              <a:gd name="connsiteY21" fmla="*/ 3101 h 10000"/>
              <a:gd name="connsiteX22" fmla="*/ 7970 w 10000"/>
              <a:gd name="connsiteY22" fmla="*/ 3055 h 10000"/>
              <a:gd name="connsiteX23" fmla="*/ 8291 w 10000"/>
              <a:gd name="connsiteY23" fmla="*/ 3096 h 10000"/>
              <a:gd name="connsiteX24" fmla="*/ 8430 w 10000"/>
              <a:gd name="connsiteY24" fmla="*/ 3206 h 10000"/>
              <a:gd name="connsiteX25" fmla="*/ 8496 w 10000"/>
              <a:gd name="connsiteY25" fmla="*/ 3436 h 10000"/>
              <a:gd name="connsiteX26" fmla="*/ 8307 w 10000"/>
              <a:gd name="connsiteY26" fmla="*/ 3338 h 10000"/>
              <a:gd name="connsiteX27" fmla="*/ 8496 w 10000"/>
              <a:gd name="connsiteY27" fmla="*/ 3436 h 10000"/>
              <a:gd name="connsiteX28" fmla="*/ 8591 w 10000"/>
              <a:gd name="connsiteY28" fmla="*/ 3430 h 10000"/>
              <a:gd name="connsiteX29" fmla="*/ 8745 w 10000"/>
              <a:gd name="connsiteY29" fmla="*/ 3517 h 10000"/>
              <a:gd name="connsiteX30" fmla="*/ 8919 w 10000"/>
              <a:gd name="connsiteY30" fmla="*/ 3603 h 10000"/>
              <a:gd name="connsiteX31" fmla="*/ 9095 w 10000"/>
              <a:gd name="connsiteY31" fmla="*/ 3662 h 10000"/>
              <a:gd name="connsiteX32" fmla="*/ 9376 w 10000"/>
              <a:gd name="connsiteY32" fmla="*/ 3789 h 10000"/>
              <a:gd name="connsiteX33" fmla="*/ 9546 w 10000"/>
              <a:gd name="connsiteY33" fmla="*/ 3910 h 10000"/>
              <a:gd name="connsiteX34" fmla="*/ 9678 w 10000"/>
              <a:gd name="connsiteY34" fmla="*/ 3938 h 10000"/>
              <a:gd name="connsiteX35" fmla="*/ 9745 w 10000"/>
              <a:gd name="connsiteY35" fmla="*/ 3945 h 10000"/>
              <a:gd name="connsiteX36" fmla="*/ 9871 w 10000"/>
              <a:gd name="connsiteY36" fmla="*/ 3979 h 10000"/>
              <a:gd name="connsiteX37" fmla="*/ 9943 w 10000"/>
              <a:gd name="connsiteY37" fmla="*/ 4100 h 10000"/>
              <a:gd name="connsiteX38" fmla="*/ 9968 w 10000"/>
              <a:gd name="connsiteY38" fmla="*/ 4256 h 10000"/>
              <a:gd name="connsiteX39" fmla="*/ 10000 w 10000"/>
              <a:gd name="connsiteY39" fmla="*/ 4499 h 10000"/>
              <a:gd name="connsiteX40" fmla="*/ 9915 w 10000"/>
              <a:gd name="connsiteY40" fmla="*/ 4684 h 10000"/>
              <a:gd name="connsiteX41" fmla="*/ 9817 w 10000"/>
              <a:gd name="connsiteY41" fmla="*/ 4765 h 10000"/>
              <a:gd name="connsiteX42" fmla="*/ 9663 w 10000"/>
              <a:gd name="connsiteY42" fmla="*/ 4765 h 10000"/>
              <a:gd name="connsiteX43" fmla="*/ 9499 w 10000"/>
              <a:gd name="connsiteY43" fmla="*/ 4771 h 10000"/>
              <a:gd name="connsiteX44" fmla="*/ 9303 w 10000"/>
              <a:gd name="connsiteY44" fmla="*/ 4707 h 10000"/>
              <a:gd name="connsiteX45" fmla="*/ 9247 w 10000"/>
              <a:gd name="connsiteY45" fmla="*/ 4712 h 10000"/>
              <a:gd name="connsiteX46" fmla="*/ 9215 w 10000"/>
              <a:gd name="connsiteY46" fmla="*/ 4504 h 10000"/>
              <a:gd name="connsiteX47" fmla="*/ 9228 w 10000"/>
              <a:gd name="connsiteY47" fmla="*/ 4372 h 10000"/>
              <a:gd name="connsiteX48" fmla="*/ 9234 w 10000"/>
              <a:gd name="connsiteY48" fmla="*/ 4511 h 10000"/>
              <a:gd name="connsiteX49" fmla="*/ 9253 w 10000"/>
              <a:gd name="connsiteY49" fmla="*/ 4655 h 10000"/>
              <a:gd name="connsiteX50" fmla="*/ 9281 w 10000"/>
              <a:gd name="connsiteY50" fmla="*/ 4724 h 10000"/>
              <a:gd name="connsiteX51" fmla="*/ 9199 w 10000"/>
              <a:gd name="connsiteY51" fmla="*/ 4868 h 10000"/>
              <a:gd name="connsiteX52" fmla="*/ 9183 w 10000"/>
              <a:gd name="connsiteY52" fmla="*/ 5002 h 10000"/>
              <a:gd name="connsiteX53" fmla="*/ 9202 w 10000"/>
              <a:gd name="connsiteY53" fmla="*/ 4833 h 10000"/>
              <a:gd name="connsiteX54" fmla="*/ 9269 w 10000"/>
              <a:gd name="connsiteY54" fmla="*/ 4695 h 10000"/>
              <a:gd name="connsiteX55" fmla="*/ 9354 w 10000"/>
              <a:gd name="connsiteY55" fmla="*/ 4747 h 10000"/>
              <a:gd name="connsiteX56" fmla="*/ 9433 w 10000"/>
              <a:gd name="connsiteY56" fmla="*/ 4846 h 10000"/>
              <a:gd name="connsiteX57" fmla="*/ 9521 w 10000"/>
              <a:gd name="connsiteY57" fmla="*/ 4886 h 10000"/>
              <a:gd name="connsiteX58" fmla="*/ 9641 w 10000"/>
              <a:gd name="connsiteY58" fmla="*/ 4903 h 10000"/>
              <a:gd name="connsiteX59" fmla="*/ 9694 w 10000"/>
              <a:gd name="connsiteY59" fmla="*/ 4944 h 10000"/>
              <a:gd name="connsiteX60" fmla="*/ 9738 w 10000"/>
              <a:gd name="connsiteY60" fmla="*/ 4967 h 10000"/>
              <a:gd name="connsiteX61" fmla="*/ 9839 w 10000"/>
              <a:gd name="connsiteY61" fmla="*/ 5008 h 10000"/>
              <a:gd name="connsiteX62" fmla="*/ 9883 w 10000"/>
              <a:gd name="connsiteY62" fmla="*/ 5088 h 10000"/>
              <a:gd name="connsiteX63" fmla="*/ 9918 w 10000"/>
              <a:gd name="connsiteY63" fmla="*/ 5140 h 10000"/>
              <a:gd name="connsiteX64" fmla="*/ 9927 w 10000"/>
              <a:gd name="connsiteY64" fmla="*/ 5243 h 10000"/>
              <a:gd name="connsiteX65" fmla="*/ 9887 w 10000"/>
              <a:gd name="connsiteY65" fmla="*/ 5458 h 10000"/>
              <a:gd name="connsiteX66" fmla="*/ 9798 w 10000"/>
              <a:gd name="connsiteY66" fmla="*/ 5637 h 10000"/>
              <a:gd name="connsiteX67" fmla="*/ 9697 w 10000"/>
              <a:gd name="connsiteY67" fmla="*/ 5701 h 10000"/>
              <a:gd name="connsiteX68" fmla="*/ 9574 w 10000"/>
              <a:gd name="connsiteY68" fmla="*/ 5660 h 10000"/>
              <a:gd name="connsiteX69" fmla="*/ 9351 w 10000"/>
              <a:gd name="connsiteY69" fmla="*/ 5515 h 10000"/>
              <a:gd name="connsiteX70" fmla="*/ 9209 w 10000"/>
              <a:gd name="connsiteY70" fmla="*/ 5469 h 10000"/>
              <a:gd name="connsiteX71" fmla="*/ 9158 w 10000"/>
              <a:gd name="connsiteY71" fmla="*/ 5423 h 10000"/>
              <a:gd name="connsiteX72" fmla="*/ 9224 w 10000"/>
              <a:gd name="connsiteY72" fmla="*/ 5313 h 10000"/>
              <a:gd name="connsiteX73" fmla="*/ 9142 w 10000"/>
              <a:gd name="connsiteY73" fmla="*/ 5423 h 10000"/>
              <a:gd name="connsiteX74" fmla="*/ 9035 w 10000"/>
              <a:gd name="connsiteY74" fmla="*/ 5585 h 10000"/>
              <a:gd name="connsiteX75" fmla="*/ 9161 w 10000"/>
              <a:gd name="connsiteY75" fmla="*/ 5388 h 10000"/>
              <a:gd name="connsiteX76" fmla="*/ 9281 w 10000"/>
              <a:gd name="connsiteY76" fmla="*/ 5493 h 10000"/>
              <a:gd name="connsiteX77" fmla="*/ 9474 w 10000"/>
              <a:gd name="connsiteY77" fmla="*/ 5591 h 10000"/>
              <a:gd name="connsiteX78" fmla="*/ 9596 w 10000"/>
              <a:gd name="connsiteY78" fmla="*/ 5637 h 10000"/>
              <a:gd name="connsiteX79" fmla="*/ 9650 w 10000"/>
              <a:gd name="connsiteY79" fmla="*/ 5654 h 10000"/>
              <a:gd name="connsiteX80" fmla="*/ 9707 w 10000"/>
              <a:gd name="connsiteY80" fmla="*/ 5885 h 10000"/>
              <a:gd name="connsiteX81" fmla="*/ 9678 w 10000"/>
              <a:gd name="connsiteY81" fmla="*/ 6098 h 10000"/>
              <a:gd name="connsiteX82" fmla="*/ 9546 w 10000"/>
              <a:gd name="connsiteY82" fmla="*/ 6157 h 10000"/>
              <a:gd name="connsiteX83" fmla="*/ 9436 w 10000"/>
              <a:gd name="connsiteY83" fmla="*/ 6151 h 10000"/>
              <a:gd name="connsiteX84" fmla="*/ 9310 w 10000"/>
              <a:gd name="connsiteY84" fmla="*/ 6151 h 10000"/>
              <a:gd name="connsiteX85" fmla="*/ 9187 w 10000"/>
              <a:gd name="connsiteY85" fmla="*/ 6105 h 10000"/>
              <a:gd name="connsiteX86" fmla="*/ 9086 w 10000"/>
              <a:gd name="connsiteY86" fmla="*/ 6001 h 10000"/>
              <a:gd name="connsiteX87" fmla="*/ 8979 w 10000"/>
              <a:gd name="connsiteY87" fmla="*/ 5966 h 10000"/>
              <a:gd name="connsiteX88" fmla="*/ 8906 w 10000"/>
              <a:gd name="connsiteY88" fmla="*/ 5977 h 10000"/>
              <a:gd name="connsiteX89" fmla="*/ 8824 w 10000"/>
              <a:gd name="connsiteY89" fmla="*/ 5885 h 10000"/>
              <a:gd name="connsiteX90" fmla="*/ 8944 w 10000"/>
              <a:gd name="connsiteY90" fmla="*/ 5752 h 10000"/>
              <a:gd name="connsiteX91" fmla="*/ 8802 w 10000"/>
              <a:gd name="connsiteY91" fmla="*/ 5908 h 10000"/>
              <a:gd name="connsiteX92" fmla="*/ 8748 w 10000"/>
              <a:gd name="connsiteY92" fmla="*/ 5890 h 10000"/>
              <a:gd name="connsiteX93" fmla="*/ 8679 w 10000"/>
              <a:gd name="connsiteY93" fmla="*/ 6035 h 10000"/>
              <a:gd name="connsiteX94" fmla="*/ 8588 w 10000"/>
              <a:gd name="connsiteY94" fmla="*/ 6070 h 10000"/>
              <a:gd name="connsiteX95" fmla="*/ 8452 w 10000"/>
              <a:gd name="connsiteY95" fmla="*/ 6127 h 10000"/>
              <a:gd name="connsiteX96" fmla="*/ 8641 w 10000"/>
              <a:gd name="connsiteY96" fmla="*/ 6052 h 10000"/>
              <a:gd name="connsiteX97" fmla="*/ 8723 w 10000"/>
              <a:gd name="connsiteY97" fmla="*/ 5977 h 10000"/>
              <a:gd name="connsiteX98" fmla="*/ 8767 w 10000"/>
              <a:gd name="connsiteY98" fmla="*/ 5896 h 10000"/>
              <a:gd name="connsiteX99" fmla="*/ 8840 w 10000"/>
              <a:gd name="connsiteY99" fmla="*/ 5890 h 10000"/>
              <a:gd name="connsiteX100" fmla="*/ 8944 w 10000"/>
              <a:gd name="connsiteY100" fmla="*/ 5954 h 10000"/>
              <a:gd name="connsiteX101" fmla="*/ 9086 w 10000"/>
              <a:gd name="connsiteY101" fmla="*/ 6001 h 10000"/>
              <a:gd name="connsiteX102" fmla="*/ 9001 w 10000"/>
              <a:gd name="connsiteY102" fmla="*/ 6139 h 10000"/>
              <a:gd name="connsiteX103" fmla="*/ 8897 w 10000"/>
              <a:gd name="connsiteY103" fmla="*/ 6243 h 10000"/>
              <a:gd name="connsiteX104" fmla="*/ 8840 w 10000"/>
              <a:gd name="connsiteY104" fmla="*/ 6254 h 10000"/>
              <a:gd name="connsiteX105" fmla="*/ 8679 w 10000"/>
              <a:gd name="connsiteY105" fmla="*/ 6238 h 10000"/>
              <a:gd name="connsiteX106" fmla="*/ 8446 w 10000"/>
              <a:gd name="connsiteY106" fmla="*/ 6191 h 10000"/>
              <a:gd name="connsiteX107" fmla="*/ 8162 w 10000"/>
              <a:gd name="connsiteY107" fmla="*/ 6127 h 10000"/>
              <a:gd name="connsiteX108" fmla="*/ 7935 w 10000"/>
              <a:gd name="connsiteY108" fmla="*/ 6024 h 10000"/>
              <a:gd name="connsiteX109" fmla="*/ 7765 w 10000"/>
              <a:gd name="connsiteY109" fmla="*/ 5896 h 10000"/>
              <a:gd name="connsiteX110" fmla="*/ 7538 w 10000"/>
              <a:gd name="connsiteY110" fmla="*/ 5758 h 10000"/>
              <a:gd name="connsiteX111" fmla="*/ 7301 w 10000"/>
              <a:gd name="connsiteY111" fmla="*/ 5585 h 10000"/>
              <a:gd name="connsiteX112" fmla="*/ 7141 w 10000"/>
              <a:gd name="connsiteY112" fmla="*/ 5359 h 10000"/>
              <a:gd name="connsiteX113" fmla="*/ 6885 w 10000"/>
              <a:gd name="connsiteY113" fmla="*/ 5175 h 10000"/>
              <a:gd name="connsiteX114" fmla="*/ 6453 w 10000"/>
              <a:gd name="connsiteY114" fmla="*/ 4932 h 10000"/>
              <a:gd name="connsiteX115" fmla="*/ 5523 w 10000"/>
              <a:gd name="connsiteY115" fmla="*/ 4886 h 10000"/>
              <a:gd name="connsiteX116" fmla="*/ 4562 w 10000"/>
              <a:gd name="connsiteY116" fmla="*/ 4833 h 10000"/>
              <a:gd name="connsiteX117" fmla="*/ 3742 w 10000"/>
              <a:gd name="connsiteY117" fmla="*/ 4644 h 10000"/>
              <a:gd name="connsiteX118" fmla="*/ 2601 w 10000"/>
              <a:gd name="connsiteY118" fmla="*/ 3997 h 10000"/>
              <a:gd name="connsiteX119" fmla="*/ 1980 w 10000"/>
              <a:gd name="connsiteY119" fmla="*/ 3257 h 10000"/>
              <a:gd name="connsiteX120" fmla="*/ 1277 w 10000"/>
              <a:gd name="connsiteY120" fmla="*/ 2622 h 10000"/>
              <a:gd name="connsiteX121" fmla="*/ 2926 w 10000"/>
              <a:gd name="connsiteY121" fmla="*/ 4204 h 10000"/>
              <a:gd name="connsiteX122" fmla="*/ 3629 w 10000"/>
              <a:gd name="connsiteY122" fmla="*/ 4914 h 10000"/>
              <a:gd name="connsiteX123" fmla="*/ 3953 w 10000"/>
              <a:gd name="connsiteY123" fmla="*/ 5267 h 10000"/>
              <a:gd name="connsiteX124" fmla="*/ 3793 w 10000"/>
              <a:gd name="connsiteY124" fmla="*/ 6405 h 10000"/>
              <a:gd name="connsiteX125" fmla="*/ 3506 w 10000"/>
              <a:gd name="connsiteY125" fmla="*/ 7514 h 10000"/>
              <a:gd name="connsiteX126" fmla="*/ 3308 w 10000"/>
              <a:gd name="connsiteY126" fmla="*/ 10000 h 10000"/>
              <a:gd name="connsiteX127" fmla="*/ 2282 w 10000"/>
              <a:gd name="connsiteY127" fmla="*/ 8004 h 10000"/>
              <a:gd name="connsiteX0" fmla="*/ 2282 w 10000"/>
              <a:gd name="connsiteY0" fmla="*/ 8004 h 10000"/>
              <a:gd name="connsiteX1" fmla="*/ 1693 w 10000"/>
              <a:gd name="connsiteY1" fmla="*/ 6618 h 10000"/>
              <a:gd name="connsiteX2" fmla="*/ 1182 w 10000"/>
              <a:gd name="connsiteY2" fmla="*/ 5238 h 10000"/>
              <a:gd name="connsiteX3" fmla="*/ 921 w 10000"/>
              <a:gd name="connsiteY3" fmla="*/ 4545 h 10000"/>
              <a:gd name="connsiteX4" fmla="*/ 463 w 10000"/>
              <a:gd name="connsiteY4" fmla="*/ 3061 h 10000"/>
              <a:gd name="connsiteX5" fmla="*/ 233 w 10000"/>
              <a:gd name="connsiteY5" fmla="*/ 1877 h 10000"/>
              <a:gd name="connsiteX6" fmla="*/ 0 w 10000"/>
              <a:gd name="connsiteY6" fmla="*/ 901 h 10000"/>
              <a:gd name="connsiteX7" fmla="*/ 50 w 10000"/>
              <a:gd name="connsiteY7" fmla="*/ 46 h 10000"/>
              <a:gd name="connsiteX8" fmla="*/ 309 w 10000"/>
              <a:gd name="connsiteY8" fmla="*/ 0 h 10000"/>
              <a:gd name="connsiteX9" fmla="*/ 820 w 10000"/>
              <a:gd name="connsiteY9" fmla="*/ 0 h 10000"/>
              <a:gd name="connsiteX10" fmla="*/ 1576 w 10000"/>
              <a:gd name="connsiteY10" fmla="*/ 116 h 10000"/>
              <a:gd name="connsiteX11" fmla="*/ 2355 w 10000"/>
              <a:gd name="connsiteY11" fmla="*/ 370 h 10000"/>
              <a:gd name="connsiteX12" fmla="*/ 3058 w 10000"/>
              <a:gd name="connsiteY12" fmla="*/ 641 h 10000"/>
              <a:gd name="connsiteX13" fmla="*/ 3941 w 10000"/>
              <a:gd name="connsiteY13" fmla="*/ 1132 h 10000"/>
              <a:gd name="connsiteX14" fmla="*/ 4994 w 10000"/>
              <a:gd name="connsiteY14" fmla="*/ 1947 h 10000"/>
              <a:gd name="connsiteX15" fmla="*/ 5555 w 10000"/>
              <a:gd name="connsiteY15" fmla="*/ 2368 h 10000"/>
              <a:gd name="connsiteX16" fmla="*/ 6299 w 10000"/>
              <a:gd name="connsiteY16" fmla="*/ 2778 h 10000"/>
              <a:gd name="connsiteX17" fmla="*/ 6649 w 10000"/>
              <a:gd name="connsiteY17" fmla="*/ 2928 h 10000"/>
              <a:gd name="connsiteX18" fmla="*/ 6860 w 10000"/>
              <a:gd name="connsiteY18" fmla="*/ 2997 h 10000"/>
              <a:gd name="connsiteX19" fmla="*/ 7182 w 10000"/>
              <a:gd name="connsiteY19" fmla="*/ 3101 h 10000"/>
              <a:gd name="connsiteX20" fmla="*/ 7415 w 10000"/>
              <a:gd name="connsiteY20" fmla="*/ 3142 h 10000"/>
              <a:gd name="connsiteX21" fmla="*/ 7689 w 10000"/>
              <a:gd name="connsiteY21" fmla="*/ 3101 h 10000"/>
              <a:gd name="connsiteX22" fmla="*/ 7970 w 10000"/>
              <a:gd name="connsiteY22" fmla="*/ 3055 h 10000"/>
              <a:gd name="connsiteX23" fmla="*/ 8291 w 10000"/>
              <a:gd name="connsiteY23" fmla="*/ 3096 h 10000"/>
              <a:gd name="connsiteX24" fmla="*/ 8430 w 10000"/>
              <a:gd name="connsiteY24" fmla="*/ 3206 h 10000"/>
              <a:gd name="connsiteX25" fmla="*/ 8496 w 10000"/>
              <a:gd name="connsiteY25" fmla="*/ 3436 h 10000"/>
              <a:gd name="connsiteX26" fmla="*/ 8307 w 10000"/>
              <a:gd name="connsiteY26" fmla="*/ 3338 h 10000"/>
              <a:gd name="connsiteX27" fmla="*/ 8496 w 10000"/>
              <a:gd name="connsiteY27" fmla="*/ 3436 h 10000"/>
              <a:gd name="connsiteX28" fmla="*/ 8591 w 10000"/>
              <a:gd name="connsiteY28" fmla="*/ 3430 h 10000"/>
              <a:gd name="connsiteX29" fmla="*/ 8745 w 10000"/>
              <a:gd name="connsiteY29" fmla="*/ 3517 h 10000"/>
              <a:gd name="connsiteX30" fmla="*/ 8919 w 10000"/>
              <a:gd name="connsiteY30" fmla="*/ 3603 h 10000"/>
              <a:gd name="connsiteX31" fmla="*/ 9095 w 10000"/>
              <a:gd name="connsiteY31" fmla="*/ 3662 h 10000"/>
              <a:gd name="connsiteX32" fmla="*/ 9376 w 10000"/>
              <a:gd name="connsiteY32" fmla="*/ 3789 h 10000"/>
              <a:gd name="connsiteX33" fmla="*/ 9546 w 10000"/>
              <a:gd name="connsiteY33" fmla="*/ 3910 h 10000"/>
              <a:gd name="connsiteX34" fmla="*/ 9678 w 10000"/>
              <a:gd name="connsiteY34" fmla="*/ 3938 h 10000"/>
              <a:gd name="connsiteX35" fmla="*/ 9745 w 10000"/>
              <a:gd name="connsiteY35" fmla="*/ 3945 h 10000"/>
              <a:gd name="connsiteX36" fmla="*/ 9871 w 10000"/>
              <a:gd name="connsiteY36" fmla="*/ 3979 h 10000"/>
              <a:gd name="connsiteX37" fmla="*/ 9943 w 10000"/>
              <a:gd name="connsiteY37" fmla="*/ 4100 h 10000"/>
              <a:gd name="connsiteX38" fmla="*/ 9968 w 10000"/>
              <a:gd name="connsiteY38" fmla="*/ 4256 h 10000"/>
              <a:gd name="connsiteX39" fmla="*/ 10000 w 10000"/>
              <a:gd name="connsiteY39" fmla="*/ 4499 h 10000"/>
              <a:gd name="connsiteX40" fmla="*/ 9915 w 10000"/>
              <a:gd name="connsiteY40" fmla="*/ 4684 h 10000"/>
              <a:gd name="connsiteX41" fmla="*/ 9817 w 10000"/>
              <a:gd name="connsiteY41" fmla="*/ 4765 h 10000"/>
              <a:gd name="connsiteX42" fmla="*/ 9663 w 10000"/>
              <a:gd name="connsiteY42" fmla="*/ 4765 h 10000"/>
              <a:gd name="connsiteX43" fmla="*/ 9499 w 10000"/>
              <a:gd name="connsiteY43" fmla="*/ 4771 h 10000"/>
              <a:gd name="connsiteX44" fmla="*/ 9303 w 10000"/>
              <a:gd name="connsiteY44" fmla="*/ 4707 h 10000"/>
              <a:gd name="connsiteX45" fmla="*/ 9247 w 10000"/>
              <a:gd name="connsiteY45" fmla="*/ 4712 h 10000"/>
              <a:gd name="connsiteX46" fmla="*/ 9215 w 10000"/>
              <a:gd name="connsiteY46" fmla="*/ 4504 h 10000"/>
              <a:gd name="connsiteX47" fmla="*/ 9228 w 10000"/>
              <a:gd name="connsiteY47" fmla="*/ 4372 h 10000"/>
              <a:gd name="connsiteX48" fmla="*/ 9234 w 10000"/>
              <a:gd name="connsiteY48" fmla="*/ 4511 h 10000"/>
              <a:gd name="connsiteX49" fmla="*/ 9253 w 10000"/>
              <a:gd name="connsiteY49" fmla="*/ 4655 h 10000"/>
              <a:gd name="connsiteX50" fmla="*/ 9281 w 10000"/>
              <a:gd name="connsiteY50" fmla="*/ 4724 h 10000"/>
              <a:gd name="connsiteX51" fmla="*/ 9199 w 10000"/>
              <a:gd name="connsiteY51" fmla="*/ 4868 h 10000"/>
              <a:gd name="connsiteX52" fmla="*/ 9183 w 10000"/>
              <a:gd name="connsiteY52" fmla="*/ 5002 h 10000"/>
              <a:gd name="connsiteX53" fmla="*/ 9202 w 10000"/>
              <a:gd name="connsiteY53" fmla="*/ 4833 h 10000"/>
              <a:gd name="connsiteX54" fmla="*/ 9269 w 10000"/>
              <a:gd name="connsiteY54" fmla="*/ 4695 h 10000"/>
              <a:gd name="connsiteX55" fmla="*/ 9354 w 10000"/>
              <a:gd name="connsiteY55" fmla="*/ 4747 h 10000"/>
              <a:gd name="connsiteX56" fmla="*/ 9433 w 10000"/>
              <a:gd name="connsiteY56" fmla="*/ 4846 h 10000"/>
              <a:gd name="connsiteX57" fmla="*/ 9521 w 10000"/>
              <a:gd name="connsiteY57" fmla="*/ 4886 h 10000"/>
              <a:gd name="connsiteX58" fmla="*/ 9641 w 10000"/>
              <a:gd name="connsiteY58" fmla="*/ 4903 h 10000"/>
              <a:gd name="connsiteX59" fmla="*/ 9694 w 10000"/>
              <a:gd name="connsiteY59" fmla="*/ 4944 h 10000"/>
              <a:gd name="connsiteX60" fmla="*/ 9738 w 10000"/>
              <a:gd name="connsiteY60" fmla="*/ 4967 h 10000"/>
              <a:gd name="connsiteX61" fmla="*/ 9839 w 10000"/>
              <a:gd name="connsiteY61" fmla="*/ 5008 h 10000"/>
              <a:gd name="connsiteX62" fmla="*/ 9883 w 10000"/>
              <a:gd name="connsiteY62" fmla="*/ 5088 h 10000"/>
              <a:gd name="connsiteX63" fmla="*/ 9918 w 10000"/>
              <a:gd name="connsiteY63" fmla="*/ 5140 h 10000"/>
              <a:gd name="connsiteX64" fmla="*/ 9927 w 10000"/>
              <a:gd name="connsiteY64" fmla="*/ 5243 h 10000"/>
              <a:gd name="connsiteX65" fmla="*/ 9887 w 10000"/>
              <a:gd name="connsiteY65" fmla="*/ 5458 h 10000"/>
              <a:gd name="connsiteX66" fmla="*/ 9798 w 10000"/>
              <a:gd name="connsiteY66" fmla="*/ 5637 h 10000"/>
              <a:gd name="connsiteX67" fmla="*/ 9697 w 10000"/>
              <a:gd name="connsiteY67" fmla="*/ 5701 h 10000"/>
              <a:gd name="connsiteX68" fmla="*/ 9574 w 10000"/>
              <a:gd name="connsiteY68" fmla="*/ 5660 h 10000"/>
              <a:gd name="connsiteX69" fmla="*/ 9351 w 10000"/>
              <a:gd name="connsiteY69" fmla="*/ 5515 h 10000"/>
              <a:gd name="connsiteX70" fmla="*/ 9209 w 10000"/>
              <a:gd name="connsiteY70" fmla="*/ 5469 h 10000"/>
              <a:gd name="connsiteX71" fmla="*/ 9158 w 10000"/>
              <a:gd name="connsiteY71" fmla="*/ 5423 h 10000"/>
              <a:gd name="connsiteX72" fmla="*/ 9224 w 10000"/>
              <a:gd name="connsiteY72" fmla="*/ 5313 h 10000"/>
              <a:gd name="connsiteX73" fmla="*/ 9142 w 10000"/>
              <a:gd name="connsiteY73" fmla="*/ 5423 h 10000"/>
              <a:gd name="connsiteX74" fmla="*/ 9035 w 10000"/>
              <a:gd name="connsiteY74" fmla="*/ 5585 h 10000"/>
              <a:gd name="connsiteX75" fmla="*/ 9161 w 10000"/>
              <a:gd name="connsiteY75" fmla="*/ 5388 h 10000"/>
              <a:gd name="connsiteX76" fmla="*/ 9281 w 10000"/>
              <a:gd name="connsiteY76" fmla="*/ 5493 h 10000"/>
              <a:gd name="connsiteX77" fmla="*/ 9474 w 10000"/>
              <a:gd name="connsiteY77" fmla="*/ 5591 h 10000"/>
              <a:gd name="connsiteX78" fmla="*/ 9596 w 10000"/>
              <a:gd name="connsiteY78" fmla="*/ 5637 h 10000"/>
              <a:gd name="connsiteX79" fmla="*/ 9650 w 10000"/>
              <a:gd name="connsiteY79" fmla="*/ 5654 h 10000"/>
              <a:gd name="connsiteX80" fmla="*/ 9707 w 10000"/>
              <a:gd name="connsiteY80" fmla="*/ 5885 h 10000"/>
              <a:gd name="connsiteX81" fmla="*/ 9678 w 10000"/>
              <a:gd name="connsiteY81" fmla="*/ 6098 h 10000"/>
              <a:gd name="connsiteX82" fmla="*/ 9546 w 10000"/>
              <a:gd name="connsiteY82" fmla="*/ 6157 h 10000"/>
              <a:gd name="connsiteX83" fmla="*/ 9436 w 10000"/>
              <a:gd name="connsiteY83" fmla="*/ 6151 h 10000"/>
              <a:gd name="connsiteX84" fmla="*/ 9310 w 10000"/>
              <a:gd name="connsiteY84" fmla="*/ 6151 h 10000"/>
              <a:gd name="connsiteX85" fmla="*/ 9187 w 10000"/>
              <a:gd name="connsiteY85" fmla="*/ 6105 h 10000"/>
              <a:gd name="connsiteX86" fmla="*/ 9086 w 10000"/>
              <a:gd name="connsiteY86" fmla="*/ 6001 h 10000"/>
              <a:gd name="connsiteX87" fmla="*/ 8979 w 10000"/>
              <a:gd name="connsiteY87" fmla="*/ 5966 h 10000"/>
              <a:gd name="connsiteX88" fmla="*/ 8906 w 10000"/>
              <a:gd name="connsiteY88" fmla="*/ 5977 h 10000"/>
              <a:gd name="connsiteX89" fmla="*/ 8824 w 10000"/>
              <a:gd name="connsiteY89" fmla="*/ 5885 h 10000"/>
              <a:gd name="connsiteX90" fmla="*/ 8944 w 10000"/>
              <a:gd name="connsiteY90" fmla="*/ 5752 h 10000"/>
              <a:gd name="connsiteX91" fmla="*/ 8802 w 10000"/>
              <a:gd name="connsiteY91" fmla="*/ 5908 h 10000"/>
              <a:gd name="connsiteX92" fmla="*/ 8748 w 10000"/>
              <a:gd name="connsiteY92" fmla="*/ 5890 h 10000"/>
              <a:gd name="connsiteX93" fmla="*/ 8679 w 10000"/>
              <a:gd name="connsiteY93" fmla="*/ 6035 h 10000"/>
              <a:gd name="connsiteX94" fmla="*/ 8588 w 10000"/>
              <a:gd name="connsiteY94" fmla="*/ 6070 h 10000"/>
              <a:gd name="connsiteX95" fmla="*/ 8452 w 10000"/>
              <a:gd name="connsiteY95" fmla="*/ 6127 h 10000"/>
              <a:gd name="connsiteX96" fmla="*/ 8641 w 10000"/>
              <a:gd name="connsiteY96" fmla="*/ 6052 h 10000"/>
              <a:gd name="connsiteX97" fmla="*/ 8723 w 10000"/>
              <a:gd name="connsiteY97" fmla="*/ 5977 h 10000"/>
              <a:gd name="connsiteX98" fmla="*/ 8767 w 10000"/>
              <a:gd name="connsiteY98" fmla="*/ 5896 h 10000"/>
              <a:gd name="connsiteX99" fmla="*/ 8840 w 10000"/>
              <a:gd name="connsiteY99" fmla="*/ 5890 h 10000"/>
              <a:gd name="connsiteX100" fmla="*/ 8944 w 10000"/>
              <a:gd name="connsiteY100" fmla="*/ 5954 h 10000"/>
              <a:gd name="connsiteX101" fmla="*/ 9086 w 10000"/>
              <a:gd name="connsiteY101" fmla="*/ 6001 h 10000"/>
              <a:gd name="connsiteX102" fmla="*/ 9001 w 10000"/>
              <a:gd name="connsiteY102" fmla="*/ 6139 h 10000"/>
              <a:gd name="connsiteX103" fmla="*/ 8897 w 10000"/>
              <a:gd name="connsiteY103" fmla="*/ 6243 h 10000"/>
              <a:gd name="connsiteX104" fmla="*/ 8840 w 10000"/>
              <a:gd name="connsiteY104" fmla="*/ 6254 h 10000"/>
              <a:gd name="connsiteX105" fmla="*/ 8679 w 10000"/>
              <a:gd name="connsiteY105" fmla="*/ 6238 h 10000"/>
              <a:gd name="connsiteX106" fmla="*/ 8446 w 10000"/>
              <a:gd name="connsiteY106" fmla="*/ 6191 h 10000"/>
              <a:gd name="connsiteX107" fmla="*/ 8162 w 10000"/>
              <a:gd name="connsiteY107" fmla="*/ 6127 h 10000"/>
              <a:gd name="connsiteX108" fmla="*/ 7935 w 10000"/>
              <a:gd name="connsiteY108" fmla="*/ 6024 h 10000"/>
              <a:gd name="connsiteX109" fmla="*/ 7765 w 10000"/>
              <a:gd name="connsiteY109" fmla="*/ 5896 h 10000"/>
              <a:gd name="connsiteX110" fmla="*/ 7538 w 10000"/>
              <a:gd name="connsiteY110" fmla="*/ 5758 h 10000"/>
              <a:gd name="connsiteX111" fmla="*/ 7301 w 10000"/>
              <a:gd name="connsiteY111" fmla="*/ 5585 h 10000"/>
              <a:gd name="connsiteX112" fmla="*/ 7141 w 10000"/>
              <a:gd name="connsiteY112" fmla="*/ 5359 h 10000"/>
              <a:gd name="connsiteX113" fmla="*/ 6885 w 10000"/>
              <a:gd name="connsiteY113" fmla="*/ 5175 h 10000"/>
              <a:gd name="connsiteX114" fmla="*/ 6453 w 10000"/>
              <a:gd name="connsiteY114" fmla="*/ 4932 h 10000"/>
              <a:gd name="connsiteX115" fmla="*/ 5523 w 10000"/>
              <a:gd name="connsiteY115" fmla="*/ 4886 h 10000"/>
              <a:gd name="connsiteX116" fmla="*/ 4562 w 10000"/>
              <a:gd name="connsiteY116" fmla="*/ 4833 h 10000"/>
              <a:gd name="connsiteX117" fmla="*/ 3742 w 10000"/>
              <a:gd name="connsiteY117" fmla="*/ 4644 h 10000"/>
              <a:gd name="connsiteX118" fmla="*/ 2601 w 10000"/>
              <a:gd name="connsiteY118" fmla="*/ 3997 h 10000"/>
              <a:gd name="connsiteX119" fmla="*/ 1980 w 10000"/>
              <a:gd name="connsiteY119" fmla="*/ 3257 h 10000"/>
              <a:gd name="connsiteX120" fmla="*/ 1277 w 10000"/>
              <a:gd name="connsiteY120" fmla="*/ 2622 h 10000"/>
              <a:gd name="connsiteX121" fmla="*/ 2926 w 10000"/>
              <a:gd name="connsiteY121" fmla="*/ 4204 h 10000"/>
              <a:gd name="connsiteX122" fmla="*/ 3629 w 10000"/>
              <a:gd name="connsiteY122" fmla="*/ 4914 h 10000"/>
              <a:gd name="connsiteX123" fmla="*/ 3953 w 10000"/>
              <a:gd name="connsiteY123" fmla="*/ 5267 h 10000"/>
              <a:gd name="connsiteX124" fmla="*/ 3686 w 10000"/>
              <a:gd name="connsiteY124" fmla="*/ 6405 h 10000"/>
              <a:gd name="connsiteX125" fmla="*/ 3506 w 10000"/>
              <a:gd name="connsiteY125" fmla="*/ 7514 h 10000"/>
              <a:gd name="connsiteX126" fmla="*/ 3308 w 10000"/>
              <a:gd name="connsiteY126" fmla="*/ 10000 h 10000"/>
              <a:gd name="connsiteX127" fmla="*/ 2282 w 10000"/>
              <a:gd name="connsiteY127" fmla="*/ 8004 h 10000"/>
              <a:gd name="connsiteX0" fmla="*/ 2282 w 10000"/>
              <a:gd name="connsiteY0" fmla="*/ 8004 h 9756"/>
              <a:gd name="connsiteX1" fmla="*/ 1693 w 10000"/>
              <a:gd name="connsiteY1" fmla="*/ 6618 h 9756"/>
              <a:gd name="connsiteX2" fmla="*/ 1182 w 10000"/>
              <a:gd name="connsiteY2" fmla="*/ 5238 h 9756"/>
              <a:gd name="connsiteX3" fmla="*/ 921 w 10000"/>
              <a:gd name="connsiteY3" fmla="*/ 4545 h 9756"/>
              <a:gd name="connsiteX4" fmla="*/ 463 w 10000"/>
              <a:gd name="connsiteY4" fmla="*/ 3061 h 9756"/>
              <a:gd name="connsiteX5" fmla="*/ 233 w 10000"/>
              <a:gd name="connsiteY5" fmla="*/ 1877 h 9756"/>
              <a:gd name="connsiteX6" fmla="*/ 0 w 10000"/>
              <a:gd name="connsiteY6" fmla="*/ 901 h 9756"/>
              <a:gd name="connsiteX7" fmla="*/ 50 w 10000"/>
              <a:gd name="connsiteY7" fmla="*/ 46 h 9756"/>
              <a:gd name="connsiteX8" fmla="*/ 309 w 10000"/>
              <a:gd name="connsiteY8" fmla="*/ 0 h 9756"/>
              <a:gd name="connsiteX9" fmla="*/ 820 w 10000"/>
              <a:gd name="connsiteY9" fmla="*/ 0 h 9756"/>
              <a:gd name="connsiteX10" fmla="*/ 1576 w 10000"/>
              <a:gd name="connsiteY10" fmla="*/ 116 h 9756"/>
              <a:gd name="connsiteX11" fmla="*/ 2355 w 10000"/>
              <a:gd name="connsiteY11" fmla="*/ 370 h 9756"/>
              <a:gd name="connsiteX12" fmla="*/ 3058 w 10000"/>
              <a:gd name="connsiteY12" fmla="*/ 641 h 9756"/>
              <a:gd name="connsiteX13" fmla="*/ 3941 w 10000"/>
              <a:gd name="connsiteY13" fmla="*/ 1132 h 9756"/>
              <a:gd name="connsiteX14" fmla="*/ 4994 w 10000"/>
              <a:gd name="connsiteY14" fmla="*/ 1947 h 9756"/>
              <a:gd name="connsiteX15" fmla="*/ 5555 w 10000"/>
              <a:gd name="connsiteY15" fmla="*/ 2368 h 9756"/>
              <a:gd name="connsiteX16" fmla="*/ 6299 w 10000"/>
              <a:gd name="connsiteY16" fmla="*/ 2778 h 9756"/>
              <a:gd name="connsiteX17" fmla="*/ 6649 w 10000"/>
              <a:gd name="connsiteY17" fmla="*/ 2928 h 9756"/>
              <a:gd name="connsiteX18" fmla="*/ 6860 w 10000"/>
              <a:gd name="connsiteY18" fmla="*/ 2997 h 9756"/>
              <a:gd name="connsiteX19" fmla="*/ 7182 w 10000"/>
              <a:gd name="connsiteY19" fmla="*/ 3101 h 9756"/>
              <a:gd name="connsiteX20" fmla="*/ 7415 w 10000"/>
              <a:gd name="connsiteY20" fmla="*/ 3142 h 9756"/>
              <a:gd name="connsiteX21" fmla="*/ 7689 w 10000"/>
              <a:gd name="connsiteY21" fmla="*/ 3101 h 9756"/>
              <a:gd name="connsiteX22" fmla="*/ 7970 w 10000"/>
              <a:gd name="connsiteY22" fmla="*/ 3055 h 9756"/>
              <a:gd name="connsiteX23" fmla="*/ 8291 w 10000"/>
              <a:gd name="connsiteY23" fmla="*/ 3096 h 9756"/>
              <a:gd name="connsiteX24" fmla="*/ 8430 w 10000"/>
              <a:gd name="connsiteY24" fmla="*/ 3206 h 9756"/>
              <a:gd name="connsiteX25" fmla="*/ 8496 w 10000"/>
              <a:gd name="connsiteY25" fmla="*/ 3436 h 9756"/>
              <a:gd name="connsiteX26" fmla="*/ 8307 w 10000"/>
              <a:gd name="connsiteY26" fmla="*/ 3338 h 9756"/>
              <a:gd name="connsiteX27" fmla="*/ 8496 w 10000"/>
              <a:gd name="connsiteY27" fmla="*/ 3436 h 9756"/>
              <a:gd name="connsiteX28" fmla="*/ 8591 w 10000"/>
              <a:gd name="connsiteY28" fmla="*/ 3430 h 9756"/>
              <a:gd name="connsiteX29" fmla="*/ 8745 w 10000"/>
              <a:gd name="connsiteY29" fmla="*/ 3517 h 9756"/>
              <a:gd name="connsiteX30" fmla="*/ 8919 w 10000"/>
              <a:gd name="connsiteY30" fmla="*/ 3603 h 9756"/>
              <a:gd name="connsiteX31" fmla="*/ 9095 w 10000"/>
              <a:gd name="connsiteY31" fmla="*/ 3662 h 9756"/>
              <a:gd name="connsiteX32" fmla="*/ 9376 w 10000"/>
              <a:gd name="connsiteY32" fmla="*/ 3789 h 9756"/>
              <a:gd name="connsiteX33" fmla="*/ 9546 w 10000"/>
              <a:gd name="connsiteY33" fmla="*/ 3910 h 9756"/>
              <a:gd name="connsiteX34" fmla="*/ 9678 w 10000"/>
              <a:gd name="connsiteY34" fmla="*/ 3938 h 9756"/>
              <a:gd name="connsiteX35" fmla="*/ 9745 w 10000"/>
              <a:gd name="connsiteY35" fmla="*/ 3945 h 9756"/>
              <a:gd name="connsiteX36" fmla="*/ 9871 w 10000"/>
              <a:gd name="connsiteY36" fmla="*/ 3979 h 9756"/>
              <a:gd name="connsiteX37" fmla="*/ 9943 w 10000"/>
              <a:gd name="connsiteY37" fmla="*/ 4100 h 9756"/>
              <a:gd name="connsiteX38" fmla="*/ 9968 w 10000"/>
              <a:gd name="connsiteY38" fmla="*/ 4256 h 9756"/>
              <a:gd name="connsiteX39" fmla="*/ 10000 w 10000"/>
              <a:gd name="connsiteY39" fmla="*/ 4499 h 9756"/>
              <a:gd name="connsiteX40" fmla="*/ 9915 w 10000"/>
              <a:gd name="connsiteY40" fmla="*/ 4684 h 9756"/>
              <a:gd name="connsiteX41" fmla="*/ 9817 w 10000"/>
              <a:gd name="connsiteY41" fmla="*/ 4765 h 9756"/>
              <a:gd name="connsiteX42" fmla="*/ 9663 w 10000"/>
              <a:gd name="connsiteY42" fmla="*/ 4765 h 9756"/>
              <a:gd name="connsiteX43" fmla="*/ 9499 w 10000"/>
              <a:gd name="connsiteY43" fmla="*/ 4771 h 9756"/>
              <a:gd name="connsiteX44" fmla="*/ 9303 w 10000"/>
              <a:gd name="connsiteY44" fmla="*/ 4707 h 9756"/>
              <a:gd name="connsiteX45" fmla="*/ 9247 w 10000"/>
              <a:gd name="connsiteY45" fmla="*/ 4712 h 9756"/>
              <a:gd name="connsiteX46" fmla="*/ 9215 w 10000"/>
              <a:gd name="connsiteY46" fmla="*/ 4504 h 9756"/>
              <a:gd name="connsiteX47" fmla="*/ 9228 w 10000"/>
              <a:gd name="connsiteY47" fmla="*/ 4372 h 9756"/>
              <a:gd name="connsiteX48" fmla="*/ 9234 w 10000"/>
              <a:gd name="connsiteY48" fmla="*/ 4511 h 9756"/>
              <a:gd name="connsiteX49" fmla="*/ 9253 w 10000"/>
              <a:gd name="connsiteY49" fmla="*/ 4655 h 9756"/>
              <a:gd name="connsiteX50" fmla="*/ 9281 w 10000"/>
              <a:gd name="connsiteY50" fmla="*/ 4724 h 9756"/>
              <a:gd name="connsiteX51" fmla="*/ 9199 w 10000"/>
              <a:gd name="connsiteY51" fmla="*/ 4868 h 9756"/>
              <a:gd name="connsiteX52" fmla="*/ 9183 w 10000"/>
              <a:gd name="connsiteY52" fmla="*/ 5002 h 9756"/>
              <a:gd name="connsiteX53" fmla="*/ 9202 w 10000"/>
              <a:gd name="connsiteY53" fmla="*/ 4833 h 9756"/>
              <a:gd name="connsiteX54" fmla="*/ 9269 w 10000"/>
              <a:gd name="connsiteY54" fmla="*/ 4695 h 9756"/>
              <a:gd name="connsiteX55" fmla="*/ 9354 w 10000"/>
              <a:gd name="connsiteY55" fmla="*/ 4747 h 9756"/>
              <a:gd name="connsiteX56" fmla="*/ 9433 w 10000"/>
              <a:gd name="connsiteY56" fmla="*/ 4846 h 9756"/>
              <a:gd name="connsiteX57" fmla="*/ 9521 w 10000"/>
              <a:gd name="connsiteY57" fmla="*/ 4886 h 9756"/>
              <a:gd name="connsiteX58" fmla="*/ 9641 w 10000"/>
              <a:gd name="connsiteY58" fmla="*/ 4903 h 9756"/>
              <a:gd name="connsiteX59" fmla="*/ 9694 w 10000"/>
              <a:gd name="connsiteY59" fmla="*/ 4944 h 9756"/>
              <a:gd name="connsiteX60" fmla="*/ 9738 w 10000"/>
              <a:gd name="connsiteY60" fmla="*/ 4967 h 9756"/>
              <a:gd name="connsiteX61" fmla="*/ 9839 w 10000"/>
              <a:gd name="connsiteY61" fmla="*/ 5008 h 9756"/>
              <a:gd name="connsiteX62" fmla="*/ 9883 w 10000"/>
              <a:gd name="connsiteY62" fmla="*/ 5088 h 9756"/>
              <a:gd name="connsiteX63" fmla="*/ 9918 w 10000"/>
              <a:gd name="connsiteY63" fmla="*/ 5140 h 9756"/>
              <a:gd name="connsiteX64" fmla="*/ 9927 w 10000"/>
              <a:gd name="connsiteY64" fmla="*/ 5243 h 9756"/>
              <a:gd name="connsiteX65" fmla="*/ 9887 w 10000"/>
              <a:gd name="connsiteY65" fmla="*/ 5458 h 9756"/>
              <a:gd name="connsiteX66" fmla="*/ 9798 w 10000"/>
              <a:gd name="connsiteY66" fmla="*/ 5637 h 9756"/>
              <a:gd name="connsiteX67" fmla="*/ 9697 w 10000"/>
              <a:gd name="connsiteY67" fmla="*/ 5701 h 9756"/>
              <a:gd name="connsiteX68" fmla="*/ 9574 w 10000"/>
              <a:gd name="connsiteY68" fmla="*/ 5660 h 9756"/>
              <a:gd name="connsiteX69" fmla="*/ 9351 w 10000"/>
              <a:gd name="connsiteY69" fmla="*/ 5515 h 9756"/>
              <a:gd name="connsiteX70" fmla="*/ 9209 w 10000"/>
              <a:gd name="connsiteY70" fmla="*/ 5469 h 9756"/>
              <a:gd name="connsiteX71" fmla="*/ 9158 w 10000"/>
              <a:gd name="connsiteY71" fmla="*/ 5423 h 9756"/>
              <a:gd name="connsiteX72" fmla="*/ 9224 w 10000"/>
              <a:gd name="connsiteY72" fmla="*/ 5313 h 9756"/>
              <a:gd name="connsiteX73" fmla="*/ 9142 w 10000"/>
              <a:gd name="connsiteY73" fmla="*/ 5423 h 9756"/>
              <a:gd name="connsiteX74" fmla="*/ 9035 w 10000"/>
              <a:gd name="connsiteY74" fmla="*/ 5585 h 9756"/>
              <a:gd name="connsiteX75" fmla="*/ 9161 w 10000"/>
              <a:gd name="connsiteY75" fmla="*/ 5388 h 9756"/>
              <a:gd name="connsiteX76" fmla="*/ 9281 w 10000"/>
              <a:gd name="connsiteY76" fmla="*/ 5493 h 9756"/>
              <a:gd name="connsiteX77" fmla="*/ 9474 w 10000"/>
              <a:gd name="connsiteY77" fmla="*/ 5591 h 9756"/>
              <a:gd name="connsiteX78" fmla="*/ 9596 w 10000"/>
              <a:gd name="connsiteY78" fmla="*/ 5637 h 9756"/>
              <a:gd name="connsiteX79" fmla="*/ 9650 w 10000"/>
              <a:gd name="connsiteY79" fmla="*/ 5654 h 9756"/>
              <a:gd name="connsiteX80" fmla="*/ 9707 w 10000"/>
              <a:gd name="connsiteY80" fmla="*/ 5885 h 9756"/>
              <a:gd name="connsiteX81" fmla="*/ 9678 w 10000"/>
              <a:gd name="connsiteY81" fmla="*/ 6098 h 9756"/>
              <a:gd name="connsiteX82" fmla="*/ 9546 w 10000"/>
              <a:gd name="connsiteY82" fmla="*/ 6157 h 9756"/>
              <a:gd name="connsiteX83" fmla="*/ 9436 w 10000"/>
              <a:gd name="connsiteY83" fmla="*/ 6151 h 9756"/>
              <a:gd name="connsiteX84" fmla="*/ 9310 w 10000"/>
              <a:gd name="connsiteY84" fmla="*/ 6151 h 9756"/>
              <a:gd name="connsiteX85" fmla="*/ 9187 w 10000"/>
              <a:gd name="connsiteY85" fmla="*/ 6105 h 9756"/>
              <a:gd name="connsiteX86" fmla="*/ 9086 w 10000"/>
              <a:gd name="connsiteY86" fmla="*/ 6001 h 9756"/>
              <a:gd name="connsiteX87" fmla="*/ 8979 w 10000"/>
              <a:gd name="connsiteY87" fmla="*/ 5966 h 9756"/>
              <a:gd name="connsiteX88" fmla="*/ 8906 w 10000"/>
              <a:gd name="connsiteY88" fmla="*/ 5977 h 9756"/>
              <a:gd name="connsiteX89" fmla="*/ 8824 w 10000"/>
              <a:gd name="connsiteY89" fmla="*/ 5885 h 9756"/>
              <a:gd name="connsiteX90" fmla="*/ 8944 w 10000"/>
              <a:gd name="connsiteY90" fmla="*/ 5752 h 9756"/>
              <a:gd name="connsiteX91" fmla="*/ 8802 w 10000"/>
              <a:gd name="connsiteY91" fmla="*/ 5908 h 9756"/>
              <a:gd name="connsiteX92" fmla="*/ 8748 w 10000"/>
              <a:gd name="connsiteY92" fmla="*/ 5890 h 9756"/>
              <a:gd name="connsiteX93" fmla="*/ 8679 w 10000"/>
              <a:gd name="connsiteY93" fmla="*/ 6035 h 9756"/>
              <a:gd name="connsiteX94" fmla="*/ 8588 w 10000"/>
              <a:gd name="connsiteY94" fmla="*/ 6070 h 9756"/>
              <a:gd name="connsiteX95" fmla="*/ 8452 w 10000"/>
              <a:gd name="connsiteY95" fmla="*/ 6127 h 9756"/>
              <a:gd name="connsiteX96" fmla="*/ 8641 w 10000"/>
              <a:gd name="connsiteY96" fmla="*/ 6052 h 9756"/>
              <a:gd name="connsiteX97" fmla="*/ 8723 w 10000"/>
              <a:gd name="connsiteY97" fmla="*/ 5977 h 9756"/>
              <a:gd name="connsiteX98" fmla="*/ 8767 w 10000"/>
              <a:gd name="connsiteY98" fmla="*/ 5896 h 9756"/>
              <a:gd name="connsiteX99" fmla="*/ 8840 w 10000"/>
              <a:gd name="connsiteY99" fmla="*/ 5890 h 9756"/>
              <a:gd name="connsiteX100" fmla="*/ 8944 w 10000"/>
              <a:gd name="connsiteY100" fmla="*/ 5954 h 9756"/>
              <a:gd name="connsiteX101" fmla="*/ 9086 w 10000"/>
              <a:gd name="connsiteY101" fmla="*/ 6001 h 9756"/>
              <a:gd name="connsiteX102" fmla="*/ 9001 w 10000"/>
              <a:gd name="connsiteY102" fmla="*/ 6139 h 9756"/>
              <a:gd name="connsiteX103" fmla="*/ 8897 w 10000"/>
              <a:gd name="connsiteY103" fmla="*/ 6243 h 9756"/>
              <a:gd name="connsiteX104" fmla="*/ 8840 w 10000"/>
              <a:gd name="connsiteY104" fmla="*/ 6254 h 9756"/>
              <a:gd name="connsiteX105" fmla="*/ 8679 w 10000"/>
              <a:gd name="connsiteY105" fmla="*/ 6238 h 9756"/>
              <a:gd name="connsiteX106" fmla="*/ 8446 w 10000"/>
              <a:gd name="connsiteY106" fmla="*/ 6191 h 9756"/>
              <a:gd name="connsiteX107" fmla="*/ 8162 w 10000"/>
              <a:gd name="connsiteY107" fmla="*/ 6127 h 9756"/>
              <a:gd name="connsiteX108" fmla="*/ 7935 w 10000"/>
              <a:gd name="connsiteY108" fmla="*/ 6024 h 9756"/>
              <a:gd name="connsiteX109" fmla="*/ 7765 w 10000"/>
              <a:gd name="connsiteY109" fmla="*/ 5896 h 9756"/>
              <a:gd name="connsiteX110" fmla="*/ 7538 w 10000"/>
              <a:gd name="connsiteY110" fmla="*/ 5758 h 9756"/>
              <a:gd name="connsiteX111" fmla="*/ 7301 w 10000"/>
              <a:gd name="connsiteY111" fmla="*/ 5585 h 9756"/>
              <a:gd name="connsiteX112" fmla="*/ 7141 w 10000"/>
              <a:gd name="connsiteY112" fmla="*/ 5359 h 9756"/>
              <a:gd name="connsiteX113" fmla="*/ 6885 w 10000"/>
              <a:gd name="connsiteY113" fmla="*/ 5175 h 9756"/>
              <a:gd name="connsiteX114" fmla="*/ 6453 w 10000"/>
              <a:gd name="connsiteY114" fmla="*/ 4932 h 9756"/>
              <a:gd name="connsiteX115" fmla="*/ 5523 w 10000"/>
              <a:gd name="connsiteY115" fmla="*/ 4886 h 9756"/>
              <a:gd name="connsiteX116" fmla="*/ 4562 w 10000"/>
              <a:gd name="connsiteY116" fmla="*/ 4833 h 9756"/>
              <a:gd name="connsiteX117" fmla="*/ 3742 w 10000"/>
              <a:gd name="connsiteY117" fmla="*/ 4644 h 9756"/>
              <a:gd name="connsiteX118" fmla="*/ 2601 w 10000"/>
              <a:gd name="connsiteY118" fmla="*/ 3997 h 9756"/>
              <a:gd name="connsiteX119" fmla="*/ 1980 w 10000"/>
              <a:gd name="connsiteY119" fmla="*/ 3257 h 9756"/>
              <a:gd name="connsiteX120" fmla="*/ 1277 w 10000"/>
              <a:gd name="connsiteY120" fmla="*/ 2622 h 9756"/>
              <a:gd name="connsiteX121" fmla="*/ 2926 w 10000"/>
              <a:gd name="connsiteY121" fmla="*/ 4204 h 9756"/>
              <a:gd name="connsiteX122" fmla="*/ 3629 w 10000"/>
              <a:gd name="connsiteY122" fmla="*/ 4914 h 9756"/>
              <a:gd name="connsiteX123" fmla="*/ 3953 w 10000"/>
              <a:gd name="connsiteY123" fmla="*/ 5267 h 9756"/>
              <a:gd name="connsiteX124" fmla="*/ 3686 w 10000"/>
              <a:gd name="connsiteY124" fmla="*/ 6405 h 9756"/>
              <a:gd name="connsiteX125" fmla="*/ 3506 w 10000"/>
              <a:gd name="connsiteY125" fmla="*/ 7514 h 9756"/>
              <a:gd name="connsiteX126" fmla="*/ 3121 w 10000"/>
              <a:gd name="connsiteY126" fmla="*/ 9756 h 9756"/>
              <a:gd name="connsiteX127" fmla="*/ 2282 w 10000"/>
              <a:gd name="connsiteY127" fmla="*/ 8004 h 9756"/>
              <a:gd name="connsiteX0" fmla="*/ 2282 w 10000"/>
              <a:gd name="connsiteY0" fmla="*/ 8204 h 10000"/>
              <a:gd name="connsiteX1" fmla="*/ 1693 w 10000"/>
              <a:gd name="connsiteY1" fmla="*/ 6784 h 10000"/>
              <a:gd name="connsiteX2" fmla="*/ 1182 w 10000"/>
              <a:gd name="connsiteY2" fmla="*/ 5369 h 10000"/>
              <a:gd name="connsiteX3" fmla="*/ 921 w 10000"/>
              <a:gd name="connsiteY3" fmla="*/ 4659 h 10000"/>
              <a:gd name="connsiteX4" fmla="*/ 463 w 10000"/>
              <a:gd name="connsiteY4" fmla="*/ 3138 h 10000"/>
              <a:gd name="connsiteX5" fmla="*/ 233 w 10000"/>
              <a:gd name="connsiteY5" fmla="*/ 1924 h 10000"/>
              <a:gd name="connsiteX6" fmla="*/ 0 w 10000"/>
              <a:gd name="connsiteY6" fmla="*/ 924 h 10000"/>
              <a:gd name="connsiteX7" fmla="*/ 50 w 10000"/>
              <a:gd name="connsiteY7" fmla="*/ 47 h 10000"/>
              <a:gd name="connsiteX8" fmla="*/ 309 w 10000"/>
              <a:gd name="connsiteY8" fmla="*/ 0 h 10000"/>
              <a:gd name="connsiteX9" fmla="*/ 820 w 10000"/>
              <a:gd name="connsiteY9" fmla="*/ 0 h 10000"/>
              <a:gd name="connsiteX10" fmla="*/ 1576 w 10000"/>
              <a:gd name="connsiteY10" fmla="*/ 119 h 10000"/>
              <a:gd name="connsiteX11" fmla="*/ 2355 w 10000"/>
              <a:gd name="connsiteY11" fmla="*/ 379 h 10000"/>
              <a:gd name="connsiteX12" fmla="*/ 3058 w 10000"/>
              <a:gd name="connsiteY12" fmla="*/ 657 h 10000"/>
              <a:gd name="connsiteX13" fmla="*/ 3941 w 10000"/>
              <a:gd name="connsiteY13" fmla="*/ 1160 h 10000"/>
              <a:gd name="connsiteX14" fmla="*/ 4994 w 10000"/>
              <a:gd name="connsiteY14" fmla="*/ 1996 h 10000"/>
              <a:gd name="connsiteX15" fmla="*/ 5555 w 10000"/>
              <a:gd name="connsiteY15" fmla="*/ 2427 h 10000"/>
              <a:gd name="connsiteX16" fmla="*/ 6299 w 10000"/>
              <a:gd name="connsiteY16" fmla="*/ 2847 h 10000"/>
              <a:gd name="connsiteX17" fmla="*/ 6649 w 10000"/>
              <a:gd name="connsiteY17" fmla="*/ 3001 h 10000"/>
              <a:gd name="connsiteX18" fmla="*/ 6860 w 10000"/>
              <a:gd name="connsiteY18" fmla="*/ 3072 h 10000"/>
              <a:gd name="connsiteX19" fmla="*/ 7182 w 10000"/>
              <a:gd name="connsiteY19" fmla="*/ 3179 h 10000"/>
              <a:gd name="connsiteX20" fmla="*/ 7415 w 10000"/>
              <a:gd name="connsiteY20" fmla="*/ 3221 h 10000"/>
              <a:gd name="connsiteX21" fmla="*/ 7689 w 10000"/>
              <a:gd name="connsiteY21" fmla="*/ 3179 h 10000"/>
              <a:gd name="connsiteX22" fmla="*/ 7970 w 10000"/>
              <a:gd name="connsiteY22" fmla="*/ 3131 h 10000"/>
              <a:gd name="connsiteX23" fmla="*/ 8291 w 10000"/>
              <a:gd name="connsiteY23" fmla="*/ 3173 h 10000"/>
              <a:gd name="connsiteX24" fmla="*/ 8430 w 10000"/>
              <a:gd name="connsiteY24" fmla="*/ 3286 h 10000"/>
              <a:gd name="connsiteX25" fmla="*/ 8496 w 10000"/>
              <a:gd name="connsiteY25" fmla="*/ 3522 h 10000"/>
              <a:gd name="connsiteX26" fmla="*/ 8307 w 10000"/>
              <a:gd name="connsiteY26" fmla="*/ 3421 h 10000"/>
              <a:gd name="connsiteX27" fmla="*/ 8496 w 10000"/>
              <a:gd name="connsiteY27" fmla="*/ 3522 h 10000"/>
              <a:gd name="connsiteX28" fmla="*/ 8591 w 10000"/>
              <a:gd name="connsiteY28" fmla="*/ 3516 h 10000"/>
              <a:gd name="connsiteX29" fmla="*/ 8745 w 10000"/>
              <a:gd name="connsiteY29" fmla="*/ 3605 h 10000"/>
              <a:gd name="connsiteX30" fmla="*/ 8919 w 10000"/>
              <a:gd name="connsiteY30" fmla="*/ 3693 h 10000"/>
              <a:gd name="connsiteX31" fmla="*/ 9095 w 10000"/>
              <a:gd name="connsiteY31" fmla="*/ 3754 h 10000"/>
              <a:gd name="connsiteX32" fmla="*/ 9376 w 10000"/>
              <a:gd name="connsiteY32" fmla="*/ 3884 h 10000"/>
              <a:gd name="connsiteX33" fmla="*/ 9546 w 10000"/>
              <a:gd name="connsiteY33" fmla="*/ 4008 h 10000"/>
              <a:gd name="connsiteX34" fmla="*/ 9678 w 10000"/>
              <a:gd name="connsiteY34" fmla="*/ 4036 h 10000"/>
              <a:gd name="connsiteX35" fmla="*/ 9745 w 10000"/>
              <a:gd name="connsiteY35" fmla="*/ 4044 h 10000"/>
              <a:gd name="connsiteX36" fmla="*/ 9871 w 10000"/>
              <a:gd name="connsiteY36" fmla="*/ 4079 h 10000"/>
              <a:gd name="connsiteX37" fmla="*/ 9943 w 10000"/>
              <a:gd name="connsiteY37" fmla="*/ 4203 h 10000"/>
              <a:gd name="connsiteX38" fmla="*/ 9968 w 10000"/>
              <a:gd name="connsiteY38" fmla="*/ 4362 h 10000"/>
              <a:gd name="connsiteX39" fmla="*/ 10000 w 10000"/>
              <a:gd name="connsiteY39" fmla="*/ 4612 h 10000"/>
              <a:gd name="connsiteX40" fmla="*/ 9915 w 10000"/>
              <a:gd name="connsiteY40" fmla="*/ 4801 h 10000"/>
              <a:gd name="connsiteX41" fmla="*/ 9817 w 10000"/>
              <a:gd name="connsiteY41" fmla="*/ 4884 h 10000"/>
              <a:gd name="connsiteX42" fmla="*/ 9663 w 10000"/>
              <a:gd name="connsiteY42" fmla="*/ 4884 h 10000"/>
              <a:gd name="connsiteX43" fmla="*/ 9499 w 10000"/>
              <a:gd name="connsiteY43" fmla="*/ 4890 h 10000"/>
              <a:gd name="connsiteX44" fmla="*/ 9303 w 10000"/>
              <a:gd name="connsiteY44" fmla="*/ 4825 h 10000"/>
              <a:gd name="connsiteX45" fmla="*/ 9247 w 10000"/>
              <a:gd name="connsiteY45" fmla="*/ 4830 h 10000"/>
              <a:gd name="connsiteX46" fmla="*/ 9215 w 10000"/>
              <a:gd name="connsiteY46" fmla="*/ 4617 h 10000"/>
              <a:gd name="connsiteX47" fmla="*/ 9228 w 10000"/>
              <a:gd name="connsiteY47" fmla="*/ 4481 h 10000"/>
              <a:gd name="connsiteX48" fmla="*/ 9234 w 10000"/>
              <a:gd name="connsiteY48" fmla="*/ 4624 h 10000"/>
              <a:gd name="connsiteX49" fmla="*/ 9253 w 10000"/>
              <a:gd name="connsiteY49" fmla="*/ 4771 h 10000"/>
              <a:gd name="connsiteX50" fmla="*/ 9281 w 10000"/>
              <a:gd name="connsiteY50" fmla="*/ 4842 h 10000"/>
              <a:gd name="connsiteX51" fmla="*/ 9199 w 10000"/>
              <a:gd name="connsiteY51" fmla="*/ 4990 h 10000"/>
              <a:gd name="connsiteX52" fmla="*/ 9183 w 10000"/>
              <a:gd name="connsiteY52" fmla="*/ 5127 h 10000"/>
              <a:gd name="connsiteX53" fmla="*/ 9202 w 10000"/>
              <a:gd name="connsiteY53" fmla="*/ 4954 h 10000"/>
              <a:gd name="connsiteX54" fmla="*/ 9269 w 10000"/>
              <a:gd name="connsiteY54" fmla="*/ 4812 h 10000"/>
              <a:gd name="connsiteX55" fmla="*/ 9354 w 10000"/>
              <a:gd name="connsiteY55" fmla="*/ 4866 h 10000"/>
              <a:gd name="connsiteX56" fmla="*/ 9433 w 10000"/>
              <a:gd name="connsiteY56" fmla="*/ 4967 h 10000"/>
              <a:gd name="connsiteX57" fmla="*/ 9521 w 10000"/>
              <a:gd name="connsiteY57" fmla="*/ 5008 h 10000"/>
              <a:gd name="connsiteX58" fmla="*/ 9641 w 10000"/>
              <a:gd name="connsiteY58" fmla="*/ 5026 h 10000"/>
              <a:gd name="connsiteX59" fmla="*/ 9694 w 10000"/>
              <a:gd name="connsiteY59" fmla="*/ 5068 h 10000"/>
              <a:gd name="connsiteX60" fmla="*/ 9738 w 10000"/>
              <a:gd name="connsiteY60" fmla="*/ 5091 h 10000"/>
              <a:gd name="connsiteX61" fmla="*/ 9839 w 10000"/>
              <a:gd name="connsiteY61" fmla="*/ 5133 h 10000"/>
              <a:gd name="connsiteX62" fmla="*/ 9883 w 10000"/>
              <a:gd name="connsiteY62" fmla="*/ 5215 h 10000"/>
              <a:gd name="connsiteX63" fmla="*/ 9918 w 10000"/>
              <a:gd name="connsiteY63" fmla="*/ 5269 h 10000"/>
              <a:gd name="connsiteX64" fmla="*/ 9927 w 10000"/>
              <a:gd name="connsiteY64" fmla="*/ 5374 h 10000"/>
              <a:gd name="connsiteX65" fmla="*/ 9887 w 10000"/>
              <a:gd name="connsiteY65" fmla="*/ 5595 h 10000"/>
              <a:gd name="connsiteX66" fmla="*/ 9798 w 10000"/>
              <a:gd name="connsiteY66" fmla="*/ 5778 h 10000"/>
              <a:gd name="connsiteX67" fmla="*/ 9697 w 10000"/>
              <a:gd name="connsiteY67" fmla="*/ 5844 h 10000"/>
              <a:gd name="connsiteX68" fmla="*/ 9574 w 10000"/>
              <a:gd name="connsiteY68" fmla="*/ 5802 h 10000"/>
              <a:gd name="connsiteX69" fmla="*/ 9351 w 10000"/>
              <a:gd name="connsiteY69" fmla="*/ 5653 h 10000"/>
              <a:gd name="connsiteX70" fmla="*/ 9209 w 10000"/>
              <a:gd name="connsiteY70" fmla="*/ 5606 h 10000"/>
              <a:gd name="connsiteX71" fmla="*/ 9158 w 10000"/>
              <a:gd name="connsiteY71" fmla="*/ 5559 h 10000"/>
              <a:gd name="connsiteX72" fmla="*/ 9224 w 10000"/>
              <a:gd name="connsiteY72" fmla="*/ 5446 h 10000"/>
              <a:gd name="connsiteX73" fmla="*/ 9142 w 10000"/>
              <a:gd name="connsiteY73" fmla="*/ 5559 h 10000"/>
              <a:gd name="connsiteX74" fmla="*/ 9035 w 10000"/>
              <a:gd name="connsiteY74" fmla="*/ 5725 h 10000"/>
              <a:gd name="connsiteX75" fmla="*/ 9161 w 10000"/>
              <a:gd name="connsiteY75" fmla="*/ 5523 h 10000"/>
              <a:gd name="connsiteX76" fmla="*/ 9281 w 10000"/>
              <a:gd name="connsiteY76" fmla="*/ 5630 h 10000"/>
              <a:gd name="connsiteX77" fmla="*/ 9474 w 10000"/>
              <a:gd name="connsiteY77" fmla="*/ 5731 h 10000"/>
              <a:gd name="connsiteX78" fmla="*/ 9596 w 10000"/>
              <a:gd name="connsiteY78" fmla="*/ 5778 h 10000"/>
              <a:gd name="connsiteX79" fmla="*/ 9650 w 10000"/>
              <a:gd name="connsiteY79" fmla="*/ 5795 h 10000"/>
              <a:gd name="connsiteX80" fmla="*/ 9707 w 10000"/>
              <a:gd name="connsiteY80" fmla="*/ 6032 h 10000"/>
              <a:gd name="connsiteX81" fmla="*/ 9678 w 10000"/>
              <a:gd name="connsiteY81" fmla="*/ 6251 h 10000"/>
              <a:gd name="connsiteX82" fmla="*/ 9546 w 10000"/>
              <a:gd name="connsiteY82" fmla="*/ 6311 h 10000"/>
              <a:gd name="connsiteX83" fmla="*/ 9436 w 10000"/>
              <a:gd name="connsiteY83" fmla="*/ 6305 h 10000"/>
              <a:gd name="connsiteX84" fmla="*/ 9310 w 10000"/>
              <a:gd name="connsiteY84" fmla="*/ 6305 h 10000"/>
              <a:gd name="connsiteX85" fmla="*/ 9187 w 10000"/>
              <a:gd name="connsiteY85" fmla="*/ 6258 h 10000"/>
              <a:gd name="connsiteX86" fmla="*/ 9086 w 10000"/>
              <a:gd name="connsiteY86" fmla="*/ 6151 h 10000"/>
              <a:gd name="connsiteX87" fmla="*/ 8979 w 10000"/>
              <a:gd name="connsiteY87" fmla="*/ 6115 h 10000"/>
              <a:gd name="connsiteX88" fmla="*/ 8906 w 10000"/>
              <a:gd name="connsiteY88" fmla="*/ 6126 h 10000"/>
              <a:gd name="connsiteX89" fmla="*/ 8824 w 10000"/>
              <a:gd name="connsiteY89" fmla="*/ 6032 h 10000"/>
              <a:gd name="connsiteX90" fmla="*/ 8944 w 10000"/>
              <a:gd name="connsiteY90" fmla="*/ 5896 h 10000"/>
              <a:gd name="connsiteX91" fmla="*/ 8802 w 10000"/>
              <a:gd name="connsiteY91" fmla="*/ 6056 h 10000"/>
              <a:gd name="connsiteX92" fmla="*/ 8748 w 10000"/>
              <a:gd name="connsiteY92" fmla="*/ 6037 h 10000"/>
              <a:gd name="connsiteX93" fmla="*/ 8679 w 10000"/>
              <a:gd name="connsiteY93" fmla="*/ 6186 h 10000"/>
              <a:gd name="connsiteX94" fmla="*/ 8588 w 10000"/>
              <a:gd name="connsiteY94" fmla="*/ 6222 h 10000"/>
              <a:gd name="connsiteX95" fmla="*/ 8452 w 10000"/>
              <a:gd name="connsiteY95" fmla="*/ 6280 h 10000"/>
              <a:gd name="connsiteX96" fmla="*/ 8641 w 10000"/>
              <a:gd name="connsiteY96" fmla="*/ 6203 h 10000"/>
              <a:gd name="connsiteX97" fmla="*/ 8723 w 10000"/>
              <a:gd name="connsiteY97" fmla="*/ 6126 h 10000"/>
              <a:gd name="connsiteX98" fmla="*/ 8767 w 10000"/>
              <a:gd name="connsiteY98" fmla="*/ 6043 h 10000"/>
              <a:gd name="connsiteX99" fmla="*/ 8840 w 10000"/>
              <a:gd name="connsiteY99" fmla="*/ 6037 h 10000"/>
              <a:gd name="connsiteX100" fmla="*/ 8944 w 10000"/>
              <a:gd name="connsiteY100" fmla="*/ 6103 h 10000"/>
              <a:gd name="connsiteX101" fmla="*/ 9086 w 10000"/>
              <a:gd name="connsiteY101" fmla="*/ 6151 h 10000"/>
              <a:gd name="connsiteX102" fmla="*/ 9001 w 10000"/>
              <a:gd name="connsiteY102" fmla="*/ 6293 h 10000"/>
              <a:gd name="connsiteX103" fmla="*/ 8897 w 10000"/>
              <a:gd name="connsiteY103" fmla="*/ 6399 h 10000"/>
              <a:gd name="connsiteX104" fmla="*/ 8840 w 10000"/>
              <a:gd name="connsiteY104" fmla="*/ 6410 h 10000"/>
              <a:gd name="connsiteX105" fmla="*/ 8679 w 10000"/>
              <a:gd name="connsiteY105" fmla="*/ 6394 h 10000"/>
              <a:gd name="connsiteX106" fmla="*/ 8446 w 10000"/>
              <a:gd name="connsiteY106" fmla="*/ 6346 h 10000"/>
              <a:gd name="connsiteX107" fmla="*/ 8162 w 10000"/>
              <a:gd name="connsiteY107" fmla="*/ 6280 h 10000"/>
              <a:gd name="connsiteX108" fmla="*/ 7935 w 10000"/>
              <a:gd name="connsiteY108" fmla="*/ 6175 h 10000"/>
              <a:gd name="connsiteX109" fmla="*/ 7765 w 10000"/>
              <a:gd name="connsiteY109" fmla="*/ 6043 h 10000"/>
              <a:gd name="connsiteX110" fmla="*/ 7538 w 10000"/>
              <a:gd name="connsiteY110" fmla="*/ 5902 h 10000"/>
              <a:gd name="connsiteX111" fmla="*/ 7301 w 10000"/>
              <a:gd name="connsiteY111" fmla="*/ 5725 h 10000"/>
              <a:gd name="connsiteX112" fmla="*/ 7141 w 10000"/>
              <a:gd name="connsiteY112" fmla="*/ 5493 h 10000"/>
              <a:gd name="connsiteX113" fmla="*/ 6885 w 10000"/>
              <a:gd name="connsiteY113" fmla="*/ 5304 h 10000"/>
              <a:gd name="connsiteX114" fmla="*/ 6453 w 10000"/>
              <a:gd name="connsiteY114" fmla="*/ 5055 h 10000"/>
              <a:gd name="connsiteX115" fmla="*/ 5523 w 10000"/>
              <a:gd name="connsiteY115" fmla="*/ 5008 h 10000"/>
              <a:gd name="connsiteX116" fmla="*/ 4562 w 10000"/>
              <a:gd name="connsiteY116" fmla="*/ 4954 h 10000"/>
              <a:gd name="connsiteX117" fmla="*/ 3742 w 10000"/>
              <a:gd name="connsiteY117" fmla="*/ 4760 h 10000"/>
              <a:gd name="connsiteX118" fmla="*/ 2601 w 10000"/>
              <a:gd name="connsiteY118" fmla="*/ 4097 h 10000"/>
              <a:gd name="connsiteX119" fmla="*/ 1980 w 10000"/>
              <a:gd name="connsiteY119" fmla="*/ 3338 h 10000"/>
              <a:gd name="connsiteX120" fmla="*/ 1277 w 10000"/>
              <a:gd name="connsiteY120" fmla="*/ 2688 h 10000"/>
              <a:gd name="connsiteX121" fmla="*/ 2926 w 10000"/>
              <a:gd name="connsiteY121" fmla="*/ 4309 h 10000"/>
              <a:gd name="connsiteX122" fmla="*/ 3629 w 10000"/>
              <a:gd name="connsiteY122" fmla="*/ 5037 h 10000"/>
              <a:gd name="connsiteX123" fmla="*/ 3953 w 10000"/>
              <a:gd name="connsiteY123" fmla="*/ 5399 h 10000"/>
              <a:gd name="connsiteX124" fmla="*/ 3686 w 10000"/>
              <a:gd name="connsiteY124" fmla="*/ 6565 h 10000"/>
              <a:gd name="connsiteX125" fmla="*/ 3372 w 10000"/>
              <a:gd name="connsiteY125" fmla="*/ 7702 h 10000"/>
              <a:gd name="connsiteX126" fmla="*/ 3121 w 10000"/>
              <a:gd name="connsiteY126" fmla="*/ 10000 h 10000"/>
              <a:gd name="connsiteX127" fmla="*/ 2282 w 10000"/>
              <a:gd name="connsiteY127" fmla="*/ 8204 h 10000"/>
              <a:gd name="connsiteX0" fmla="*/ 2282 w 10000"/>
              <a:gd name="connsiteY0" fmla="*/ 8204 h 10000"/>
              <a:gd name="connsiteX1" fmla="*/ 1693 w 10000"/>
              <a:gd name="connsiteY1" fmla="*/ 6784 h 10000"/>
              <a:gd name="connsiteX2" fmla="*/ 1182 w 10000"/>
              <a:gd name="connsiteY2" fmla="*/ 5369 h 10000"/>
              <a:gd name="connsiteX3" fmla="*/ 921 w 10000"/>
              <a:gd name="connsiteY3" fmla="*/ 4659 h 10000"/>
              <a:gd name="connsiteX4" fmla="*/ 463 w 10000"/>
              <a:gd name="connsiteY4" fmla="*/ 3138 h 10000"/>
              <a:gd name="connsiteX5" fmla="*/ 233 w 10000"/>
              <a:gd name="connsiteY5" fmla="*/ 1924 h 10000"/>
              <a:gd name="connsiteX6" fmla="*/ 0 w 10000"/>
              <a:gd name="connsiteY6" fmla="*/ 924 h 10000"/>
              <a:gd name="connsiteX7" fmla="*/ 50 w 10000"/>
              <a:gd name="connsiteY7" fmla="*/ 47 h 10000"/>
              <a:gd name="connsiteX8" fmla="*/ 309 w 10000"/>
              <a:gd name="connsiteY8" fmla="*/ 0 h 10000"/>
              <a:gd name="connsiteX9" fmla="*/ 820 w 10000"/>
              <a:gd name="connsiteY9" fmla="*/ 0 h 10000"/>
              <a:gd name="connsiteX10" fmla="*/ 1576 w 10000"/>
              <a:gd name="connsiteY10" fmla="*/ 119 h 10000"/>
              <a:gd name="connsiteX11" fmla="*/ 2355 w 10000"/>
              <a:gd name="connsiteY11" fmla="*/ 379 h 10000"/>
              <a:gd name="connsiteX12" fmla="*/ 3058 w 10000"/>
              <a:gd name="connsiteY12" fmla="*/ 657 h 10000"/>
              <a:gd name="connsiteX13" fmla="*/ 3941 w 10000"/>
              <a:gd name="connsiteY13" fmla="*/ 1160 h 10000"/>
              <a:gd name="connsiteX14" fmla="*/ 4994 w 10000"/>
              <a:gd name="connsiteY14" fmla="*/ 1996 h 10000"/>
              <a:gd name="connsiteX15" fmla="*/ 5555 w 10000"/>
              <a:gd name="connsiteY15" fmla="*/ 2427 h 10000"/>
              <a:gd name="connsiteX16" fmla="*/ 6299 w 10000"/>
              <a:gd name="connsiteY16" fmla="*/ 2847 h 10000"/>
              <a:gd name="connsiteX17" fmla="*/ 6649 w 10000"/>
              <a:gd name="connsiteY17" fmla="*/ 3001 h 10000"/>
              <a:gd name="connsiteX18" fmla="*/ 6860 w 10000"/>
              <a:gd name="connsiteY18" fmla="*/ 3072 h 10000"/>
              <a:gd name="connsiteX19" fmla="*/ 7182 w 10000"/>
              <a:gd name="connsiteY19" fmla="*/ 3179 h 10000"/>
              <a:gd name="connsiteX20" fmla="*/ 7415 w 10000"/>
              <a:gd name="connsiteY20" fmla="*/ 3221 h 10000"/>
              <a:gd name="connsiteX21" fmla="*/ 7689 w 10000"/>
              <a:gd name="connsiteY21" fmla="*/ 3179 h 10000"/>
              <a:gd name="connsiteX22" fmla="*/ 7970 w 10000"/>
              <a:gd name="connsiteY22" fmla="*/ 3131 h 10000"/>
              <a:gd name="connsiteX23" fmla="*/ 8291 w 10000"/>
              <a:gd name="connsiteY23" fmla="*/ 3173 h 10000"/>
              <a:gd name="connsiteX24" fmla="*/ 8430 w 10000"/>
              <a:gd name="connsiteY24" fmla="*/ 3286 h 10000"/>
              <a:gd name="connsiteX25" fmla="*/ 8496 w 10000"/>
              <a:gd name="connsiteY25" fmla="*/ 3522 h 10000"/>
              <a:gd name="connsiteX26" fmla="*/ 8307 w 10000"/>
              <a:gd name="connsiteY26" fmla="*/ 3421 h 10000"/>
              <a:gd name="connsiteX27" fmla="*/ 8496 w 10000"/>
              <a:gd name="connsiteY27" fmla="*/ 3522 h 10000"/>
              <a:gd name="connsiteX28" fmla="*/ 8591 w 10000"/>
              <a:gd name="connsiteY28" fmla="*/ 3516 h 10000"/>
              <a:gd name="connsiteX29" fmla="*/ 8745 w 10000"/>
              <a:gd name="connsiteY29" fmla="*/ 3605 h 10000"/>
              <a:gd name="connsiteX30" fmla="*/ 8919 w 10000"/>
              <a:gd name="connsiteY30" fmla="*/ 3693 h 10000"/>
              <a:gd name="connsiteX31" fmla="*/ 9095 w 10000"/>
              <a:gd name="connsiteY31" fmla="*/ 3754 h 10000"/>
              <a:gd name="connsiteX32" fmla="*/ 9376 w 10000"/>
              <a:gd name="connsiteY32" fmla="*/ 3884 h 10000"/>
              <a:gd name="connsiteX33" fmla="*/ 9546 w 10000"/>
              <a:gd name="connsiteY33" fmla="*/ 4008 h 10000"/>
              <a:gd name="connsiteX34" fmla="*/ 9678 w 10000"/>
              <a:gd name="connsiteY34" fmla="*/ 4036 h 10000"/>
              <a:gd name="connsiteX35" fmla="*/ 9745 w 10000"/>
              <a:gd name="connsiteY35" fmla="*/ 4044 h 10000"/>
              <a:gd name="connsiteX36" fmla="*/ 9871 w 10000"/>
              <a:gd name="connsiteY36" fmla="*/ 4079 h 10000"/>
              <a:gd name="connsiteX37" fmla="*/ 9943 w 10000"/>
              <a:gd name="connsiteY37" fmla="*/ 4203 h 10000"/>
              <a:gd name="connsiteX38" fmla="*/ 9968 w 10000"/>
              <a:gd name="connsiteY38" fmla="*/ 4362 h 10000"/>
              <a:gd name="connsiteX39" fmla="*/ 10000 w 10000"/>
              <a:gd name="connsiteY39" fmla="*/ 4612 h 10000"/>
              <a:gd name="connsiteX40" fmla="*/ 9915 w 10000"/>
              <a:gd name="connsiteY40" fmla="*/ 4801 h 10000"/>
              <a:gd name="connsiteX41" fmla="*/ 9817 w 10000"/>
              <a:gd name="connsiteY41" fmla="*/ 4884 h 10000"/>
              <a:gd name="connsiteX42" fmla="*/ 9663 w 10000"/>
              <a:gd name="connsiteY42" fmla="*/ 4884 h 10000"/>
              <a:gd name="connsiteX43" fmla="*/ 9499 w 10000"/>
              <a:gd name="connsiteY43" fmla="*/ 4890 h 10000"/>
              <a:gd name="connsiteX44" fmla="*/ 9303 w 10000"/>
              <a:gd name="connsiteY44" fmla="*/ 4825 h 10000"/>
              <a:gd name="connsiteX45" fmla="*/ 9247 w 10000"/>
              <a:gd name="connsiteY45" fmla="*/ 4830 h 10000"/>
              <a:gd name="connsiteX46" fmla="*/ 9215 w 10000"/>
              <a:gd name="connsiteY46" fmla="*/ 4617 h 10000"/>
              <a:gd name="connsiteX47" fmla="*/ 9228 w 10000"/>
              <a:gd name="connsiteY47" fmla="*/ 4481 h 10000"/>
              <a:gd name="connsiteX48" fmla="*/ 9234 w 10000"/>
              <a:gd name="connsiteY48" fmla="*/ 4624 h 10000"/>
              <a:gd name="connsiteX49" fmla="*/ 9253 w 10000"/>
              <a:gd name="connsiteY49" fmla="*/ 4771 h 10000"/>
              <a:gd name="connsiteX50" fmla="*/ 9281 w 10000"/>
              <a:gd name="connsiteY50" fmla="*/ 4842 h 10000"/>
              <a:gd name="connsiteX51" fmla="*/ 9199 w 10000"/>
              <a:gd name="connsiteY51" fmla="*/ 4990 h 10000"/>
              <a:gd name="connsiteX52" fmla="*/ 9183 w 10000"/>
              <a:gd name="connsiteY52" fmla="*/ 5127 h 10000"/>
              <a:gd name="connsiteX53" fmla="*/ 9202 w 10000"/>
              <a:gd name="connsiteY53" fmla="*/ 4954 h 10000"/>
              <a:gd name="connsiteX54" fmla="*/ 9269 w 10000"/>
              <a:gd name="connsiteY54" fmla="*/ 4812 h 10000"/>
              <a:gd name="connsiteX55" fmla="*/ 9354 w 10000"/>
              <a:gd name="connsiteY55" fmla="*/ 4866 h 10000"/>
              <a:gd name="connsiteX56" fmla="*/ 9433 w 10000"/>
              <a:gd name="connsiteY56" fmla="*/ 4967 h 10000"/>
              <a:gd name="connsiteX57" fmla="*/ 9521 w 10000"/>
              <a:gd name="connsiteY57" fmla="*/ 5008 h 10000"/>
              <a:gd name="connsiteX58" fmla="*/ 9641 w 10000"/>
              <a:gd name="connsiteY58" fmla="*/ 5026 h 10000"/>
              <a:gd name="connsiteX59" fmla="*/ 9694 w 10000"/>
              <a:gd name="connsiteY59" fmla="*/ 5068 h 10000"/>
              <a:gd name="connsiteX60" fmla="*/ 9738 w 10000"/>
              <a:gd name="connsiteY60" fmla="*/ 5091 h 10000"/>
              <a:gd name="connsiteX61" fmla="*/ 9839 w 10000"/>
              <a:gd name="connsiteY61" fmla="*/ 5133 h 10000"/>
              <a:gd name="connsiteX62" fmla="*/ 9883 w 10000"/>
              <a:gd name="connsiteY62" fmla="*/ 5215 h 10000"/>
              <a:gd name="connsiteX63" fmla="*/ 9918 w 10000"/>
              <a:gd name="connsiteY63" fmla="*/ 5269 h 10000"/>
              <a:gd name="connsiteX64" fmla="*/ 9927 w 10000"/>
              <a:gd name="connsiteY64" fmla="*/ 5374 h 10000"/>
              <a:gd name="connsiteX65" fmla="*/ 9887 w 10000"/>
              <a:gd name="connsiteY65" fmla="*/ 5595 h 10000"/>
              <a:gd name="connsiteX66" fmla="*/ 9798 w 10000"/>
              <a:gd name="connsiteY66" fmla="*/ 5778 h 10000"/>
              <a:gd name="connsiteX67" fmla="*/ 9697 w 10000"/>
              <a:gd name="connsiteY67" fmla="*/ 5844 h 10000"/>
              <a:gd name="connsiteX68" fmla="*/ 9574 w 10000"/>
              <a:gd name="connsiteY68" fmla="*/ 5802 h 10000"/>
              <a:gd name="connsiteX69" fmla="*/ 9351 w 10000"/>
              <a:gd name="connsiteY69" fmla="*/ 5653 h 10000"/>
              <a:gd name="connsiteX70" fmla="*/ 9209 w 10000"/>
              <a:gd name="connsiteY70" fmla="*/ 5606 h 10000"/>
              <a:gd name="connsiteX71" fmla="*/ 9158 w 10000"/>
              <a:gd name="connsiteY71" fmla="*/ 5559 h 10000"/>
              <a:gd name="connsiteX72" fmla="*/ 9224 w 10000"/>
              <a:gd name="connsiteY72" fmla="*/ 5446 h 10000"/>
              <a:gd name="connsiteX73" fmla="*/ 9142 w 10000"/>
              <a:gd name="connsiteY73" fmla="*/ 5559 h 10000"/>
              <a:gd name="connsiteX74" fmla="*/ 9035 w 10000"/>
              <a:gd name="connsiteY74" fmla="*/ 5725 h 10000"/>
              <a:gd name="connsiteX75" fmla="*/ 9161 w 10000"/>
              <a:gd name="connsiteY75" fmla="*/ 5523 h 10000"/>
              <a:gd name="connsiteX76" fmla="*/ 9281 w 10000"/>
              <a:gd name="connsiteY76" fmla="*/ 5630 h 10000"/>
              <a:gd name="connsiteX77" fmla="*/ 9474 w 10000"/>
              <a:gd name="connsiteY77" fmla="*/ 5731 h 10000"/>
              <a:gd name="connsiteX78" fmla="*/ 9596 w 10000"/>
              <a:gd name="connsiteY78" fmla="*/ 5778 h 10000"/>
              <a:gd name="connsiteX79" fmla="*/ 9650 w 10000"/>
              <a:gd name="connsiteY79" fmla="*/ 5795 h 10000"/>
              <a:gd name="connsiteX80" fmla="*/ 9707 w 10000"/>
              <a:gd name="connsiteY80" fmla="*/ 6032 h 10000"/>
              <a:gd name="connsiteX81" fmla="*/ 9678 w 10000"/>
              <a:gd name="connsiteY81" fmla="*/ 6251 h 10000"/>
              <a:gd name="connsiteX82" fmla="*/ 9546 w 10000"/>
              <a:gd name="connsiteY82" fmla="*/ 6311 h 10000"/>
              <a:gd name="connsiteX83" fmla="*/ 9436 w 10000"/>
              <a:gd name="connsiteY83" fmla="*/ 6305 h 10000"/>
              <a:gd name="connsiteX84" fmla="*/ 9310 w 10000"/>
              <a:gd name="connsiteY84" fmla="*/ 6305 h 10000"/>
              <a:gd name="connsiteX85" fmla="*/ 9187 w 10000"/>
              <a:gd name="connsiteY85" fmla="*/ 6258 h 10000"/>
              <a:gd name="connsiteX86" fmla="*/ 9086 w 10000"/>
              <a:gd name="connsiteY86" fmla="*/ 6151 h 10000"/>
              <a:gd name="connsiteX87" fmla="*/ 8979 w 10000"/>
              <a:gd name="connsiteY87" fmla="*/ 6115 h 10000"/>
              <a:gd name="connsiteX88" fmla="*/ 8906 w 10000"/>
              <a:gd name="connsiteY88" fmla="*/ 6126 h 10000"/>
              <a:gd name="connsiteX89" fmla="*/ 8824 w 10000"/>
              <a:gd name="connsiteY89" fmla="*/ 6032 h 10000"/>
              <a:gd name="connsiteX90" fmla="*/ 8944 w 10000"/>
              <a:gd name="connsiteY90" fmla="*/ 5896 h 10000"/>
              <a:gd name="connsiteX91" fmla="*/ 8802 w 10000"/>
              <a:gd name="connsiteY91" fmla="*/ 6056 h 10000"/>
              <a:gd name="connsiteX92" fmla="*/ 8748 w 10000"/>
              <a:gd name="connsiteY92" fmla="*/ 6037 h 10000"/>
              <a:gd name="connsiteX93" fmla="*/ 8679 w 10000"/>
              <a:gd name="connsiteY93" fmla="*/ 6186 h 10000"/>
              <a:gd name="connsiteX94" fmla="*/ 8588 w 10000"/>
              <a:gd name="connsiteY94" fmla="*/ 6222 h 10000"/>
              <a:gd name="connsiteX95" fmla="*/ 8452 w 10000"/>
              <a:gd name="connsiteY95" fmla="*/ 6280 h 10000"/>
              <a:gd name="connsiteX96" fmla="*/ 8641 w 10000"/>
              <a:gd name="connsiteY96" fmla="*/ 6203 h 10000"/>
              <a:gd name="connsiteX97" fmla="*/ 8723 w 10000"/>
              <a:gd name="connsiteY97" fmla="*/ 6126 h 10000"/>
              <a:gd name="connsiteX98" fmla="*/ 8767 w 10000"/>
              <a:gd name="connsiteY98" fmla="*/ 6043 h 10000"/>
              <a:gd name="connsiteX99" fmla="*/ 8840 w 10000"/>
              <a:gd name="connsiteY99" fmla="*/ 6037 h 10000"/>
              <a:gd name="connsiteX100" fmla="*/ 8944 w 10000"/>
              <a:gd name="connsiteY100" fmla="*/ 6103 h 10000"/>
              <a:gd name="connsiteX101" fmla="*/ 9086 w 10000"/>
              <a:gd name="connsiteY101" fmla="*/ 6151 h 10000"/>
              <a:gd name="connsiteX102" fmla="*/ 9001 w 10000"/>
              <a:gd name="connsiteY102" fmla="*/ 6293 h 10000"/>
              <a:gd name="connsiteX103" fmla="*/ 8897 w 10000"/>
              <a:gd name="connsiteY103" fmla="*/ 6399 h 10000"/>
              <a:gd name="connsiteX104" fmla="*/ 8840 w 10000"/>
              <a:gd name="connsiteY104" fmla="*/ 6410 h 10000"/>
              <a:gd name="connsiteX105" fmla="*/ 8679 w 10000"/>
              <a:gd name="connsiteY105" fmla="*/ 6394 h 10000"/>
              <a:gd name="connsiteX106" fmla="*/ 8446 w 10000"/>
              <a:gd name="connsiteY106" fmla="*/ 6346 h 10000"/>
              <a:gd name="connsiteX107" fmla="*/ 8162 w 10000"/>
              <a:gd name="connsiteY107" fmla="*/ 6280 h 10000"/>
              <a:gd name="connsiteX108" fmla="*/ 7935 w 10000"/>
              <a:gd name="connsiteY108" fmla="*/ 6175 h 10000"/>
              <a:gd name="connsiteX109" fmla="*/ 7765 w 10000"/>
              <a:gd name="connsiteY109" fmla="*/ 6043 h 10000"/>
              <a:gd name="connsiteX110" fmla="*/ 7538 w 10000"/>
              <a:gd name="connsiteY110" fmla="*/ 5902 h 10000"/>
              <a:gd name="connsiteX111" fmla="*/ 7301 w 10000"/>
              <a:gd name="connsiteY111" fmla="*/ 5725 h 10000"/>
              <a:gd name="connsiteX112" fmla="*/ 7141 w 10000"/>
              <a:gd name="connsiteY112" fmla="*/ 5493 h 10000"/>
              <a:gd name="connsiteX113" fmla="*/ 6885 w 10000"/>
              <a:gd name="connsiteY113" fmla="*/ 5304 h 10000"/>
              <a:gd name="connsiteX114" fmla="*/ 6453 w 10000"/>
              <a:gd name="connsiteY114" fmla="*/ 5055 h 10000"/>
              <a:gd name="connsiteX115" fmla="*/ 5523 w 10000"/>
              <a:gd name="connsiteY115" fmla="*/ 5008 h 10000"/>
              <a:gd name="connsiteX116" fmla="*/ 4562 w 10000"/>
              <a:gd name="connsiteY116" fmla="*/ 4954 h 10000"/>
              <a:gd name="connsiteX117" fmla="*/ 3742 w 10000"/>
              <a:gd name="connsiteY117" fmla="*/ 4760 h 10000"/>
              <a:gd name="connsiteX118" fmla="*/ 2601 w 10000"/>
              <a:gd name="connsiteY118" fmla="*/ 4097 h 10000"/>
              <a:gd name="connsiteX119" fmla="*/ 1980 w 10000"/>
              <a:gd name="connsiteY119" fmla="*/ 3338 h 10000"/>
              <a:gd name="connsiteX120" fmla="*/ 1277 w 10000"/>
              <a:gd name="connsiteY120" fmla="*/ 2688 h 10000"/>
              <a:gd name="connsiteX121" fmla="*/ 2926 w 10000"/>
              <a:gd name="connsiteY121" fmla="*/ 4309 h 10000"/>
              <a:gd name="connsiteX122" fmla="*/ 3629 w 10000"/>
              <a:gd name="connsiteY122" fmla="*/ 5037 h 10000"/>
              <a:gd name="connsiteX123" fmla="*/ 3953 w 10000"/>
              <a:gd name="connsiteY123" fmla="*/ 5399 h 10000"/>
              <a:gd name="connsiteX124" fmla="*/ 3659 w 10000"/>
              <a:gd name="connsiteY124" fmla="*/ 6365 h 10000"/>
              <a:gd name="connsiteX125" fmla="*/ 3372 w 10000"/>
              <a:gd name="connsiteY125" fmla="*/ 7702 h 10000"/>
              <a:gd name="connsiteX126" fmla="*/ 3121 w 10000"/>
              <a:gd name="connsiteY126" fmla="*/ 10000 h 10000"/>
              <a:gd name="connsiteX127" fmla="*/ 2282 w 10000"/>
              <a:gd name="connsiteY127" fmla="*/ 8204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10000" h="10000">
                <a:moveTo>
                  <a:pt x="2282" y="8204"/>
                </a:moveTo>
                <a:lnTo>
                  <a:pt x="1693" y="6784"/>
                </a:lnTo>
                <a:lnTo>
                  <a:pt x="1182" y="5369"/>
                </a:lnTo>
                <a:lnTo>
                  <a:pt x="921" y="4659"/>
                </a:lnTo>
                <a:lnTo>
                  <a:pt x="463" y="3138"/>
                </a:lnTo>
                <a:cubicBezTo>
                  <a:pt x="386" y="2733"/>
                  <a:pt x="310" y="2329"/>
                  <a:pt x="233" y="1924"/>
                </a:cubicBezTo>
                <a:cubicBezTo>
                  <a:pt x="155" y="1591"/>
                  <a:pt x="78" y="1257"/>
                  <a:pt x="0" y="924"/>
                </a:cubicBezTo>
                <a:cubicBezTo>
                  <a:pt x="17" y="631"/>
                  <a:pt x="33" y="339"/>
                  <a:pt x="50" y="47"/>
                </a:cubicBezTo>
                <a:lnTo>
                  <a:pt x="309" y="0"/>
                </a:lnTo>
                <a:lnTo>
                  <a:pt x="820" y="0"/>
                </a:lnTo>
                <a:lnTo>
                  <a:pt x="1576" y="119"/>
                </a:lnTo>
                <a:lnTo>
                  <a:pt x="2355" y="379"/>
                </a:lnTo>
                <a:lnTo>
                  <a:pt x="3058" y="657"/>
                </a:lnTo>
                <a:lnTo>
                  <a:pt x="3941" y="1160"/>
                </a:lnTo>
                <a:lnTo>
                  <a:pt x="4994" y="1996"/>
                </a:lnTo>
                <a:lnTo>
                  <a:pt x="5555" y="2427"/>
                </a:lnTo>
                <a:lnTo>
                  <a:pt x="6299" y="2847"/>
                </a:lnTo>
                <a:lnTo>
                  <a:pt x="6649" y="3001"/>
                </a:lnTo>
                <a:lnTo>
                  <a:pt x="6860" y="3072"/>
                </a:lnTo>
                <a:lnTo>
                  <a:pt x="7182" y="3179"/>
                </a:lnTo>
                <a:lnTo>
                  <a:pt x="7415" y="3221"/>
                </a:lnTo>
                <a:lnTo>
                  <a:pt x="7689" y="3179"/>
                </a:lnTo>
                <a:lnTo>
                  <a:pt x="7970" y="3131"/>
                </a:lnTo>
                <a:lnTo>
                  <a:pt x="8291" y="3173"/>
                </a:lnTo>
                <a:cubicBezTo>
                  <a:pt x="8337" y="3211"/>
                  <a:pt x="8384" y="3248"/>
                  <a:pt x="8430" y="3286"/>
                </a:cubicBezTo>
                <a:cubicBezTo>
                  <a:pt x="8452" y="3365"/>
                  <a:pt x="8474" y="3443"/>
                  <a:pt x="8496" y="3522"/>
                </a:cubicBezTo>
                <a:lnTo>
                  <a:pt x="8307" y="3421"/>
                </a:lnTo>
                <a:lnTo>
                  <a:pt x="8496" y="3522"/>
                </a:lnTo>
                <a:lnTo>
                  <a:pt x="8591" y="3516"/>
                </a:lnTo>
                <a:cubicBezTo>
                  <a:pt x="8642" y="3546"/>
                  <a:pt x="8694" y="3575"/>
                  <a:pt x="8745" y="3605"/>
                </a:cubicBezTo>
                <a:lnTo>
                  <a:pt x="8919" y="3693"/>
                </a:lnTo>
                <a:lnTo>
                  <a:pt x="9095" y="3754"/>
                </a:lnTo>
                <a:lnTo>
                  <a:pt x="9376" y="3884"/>
                </a:lnTo>
                <a:cubicBezTo>
                  <a:pt x="9433" y="3925"/>
                  <a:pt x="9489" y="3967"/>
                  <a:pt x="9546" y="4008"/>
                </a:cubicBezTo>
                <a:lnTo>
                  <a:pt x="9678" y="4036"/>
                </a:lnTo>
                <a:cubicBezTo>
                  <a:pt x="9700" y="4039"/>
                  <a:pt x="9723" y="4042"/>
                  <a:pt x="9745" y="4044"/>
                </a:cubicBezTo>
                <a:lnTo>
                  <a:pt x="9871" y="4079"/>
                </a:lnTo>
                <a:cubicBezTo>
                  <a:pt x="9895" y="4120"/>
                  <a:pt x="9919" y="4162"/>
                  <a:pt x="9943" y="4203"/>
                </a:cubicBezTo>
                <a:cubicBezTo>
                  <a:pt x="9951" y="4257"/>
                  <a:pt x="9960" y="4309"/>
                  <a:pt x="9968" y="4362"/>
                </a:cubicBezTo>
                <a:cubicBezTo>
                  <a:pt x="9979" y="4445"/>
                  <a:pt x="9989" y="4528"/>
                  <a:pt x="10000" y="4612"/>
                </a:cubicBezTo>
                <a:cubicBezTo>
                  <a:pt x="9972" y="4675"/>
                  <a:pt x="9943" y="4738"/>
                  <a:pt x="9915" y="4801"/>
                </a:cubicBezTo>
                <a:cubicBezTo>
                  <a:pt x="9882" y="4828"/>
                  <a:pt x="9850" y="4856"/>
                  <a:pt x="9817" y="4884"/>
                </a:cubicBezTo>
                <a:lnTo>
                  <a:pt x="9663" y="4884"/>
                </a:lnTo>
                <a:lnTo>
                  <a:pt x="9499" y="4890"/>
                </a:lnTo>
                <a:lnTo>
                  <a:pt x="9303" y="4825"/>
                </a:lnTo>
                <a:cubicBezTo>
                  <a:pt x="9284" y="4827"/>
                  <a:pt x="9266" y="4828"/>
                  <a:pt x="9247" y="4830"/>
                </a:cubicBezTo>
                <a:cubicBezTo>
                  <a:pt x="9236" y="4759"/>
                  <a:pt x="9226" y="4688"/>
                  <a:pt x="9215" y="4617"/>
                </a:cubicBezTo>
                <a:cubicBezTo>
                  <a:pt x="9219" y="4572"/>
                  <a:pt x="9224" y="4526"/>
                  <a:pt x="9228" y="4481"/>
                </a:cubicBezTo>
                <a:cubicBezTo>
                  <a:pt x="9230" y="4528"/>
                  <a:pt x="9232" y="4577"/>
                  <a:pt x="9234" y="4624"/>
                </a:cubicBezTo>
                <a:cubicBezTo>
                  <a:pt x="9240" y="4673"/>
                  <a:pt x="9247" y="4722"/>
                  <a:pt x="9253" y="4771"/>
                </a:cubicBezTo>
                <a:cubicBezTo>
                  <a:pt x="9262" y="4795"/>
                  <a:pt x="9272" y="4819"/>
                  <a:pt x="9281" y="4842"/>
                </a:cubicBezTo>
                <a:lnTo>
                  <a:pt x="9199" y="4990"/>
                </a:lnTo>
                <a:cubicBezTo>
                  <a:pt x="9194" y="5035"/>
                  <a:pt x="9188" y="5081"/>
                  <a:pt x="9183" y="5127"/>
                </a:cubicBezTo>
                <a:cubicBezTo>
                  <a:pt x="9189" y="5069"/>
                  <a:pt x="9196" y="5012"/>
                  <a:pt x="9202" y="4954"/>
                </a:cubicBezTo>
                <a:cubicBezTo>
                  <a:pt x="9224" y="4907"/>
                  <a:pt x="9247" y="4860"/>
                  <a:pt x="9269" y="4812"/>
                </a:cubicBezTo>
                <a:lnTo>
                  <a:pt x="9354" y="4866"/>
                </a:lnTo>
                <a:cubicBezTo>
                  <a:pt x="9380" y="4900"/>
                  <a:pt x="9407" y="4933"/>
                  <a:pt x="9433" y="4967"/>
                </a:cubicBezTo>
                <a:cubicBezTo>
                  <a:pt x="9462" y="4981"/>
                  <a:pt x="9492" y="4994"/>
                  <a:pt x="9521" y="5008"/>
                </a:cubicBezTo>
                <a:lnTo>
                  <a:pt x="9641" y="5026"/>
                </a:lnTo>
                <a:cubicBezTo>
                  <a:pt x="9659" y="5039"/>
                  <a:pt x="9676" y="5054"/>
                  <a:pt x="9694" y="5068"/>
                </a:cubicBezTo>
                <a:cubicBezTo>
                  <a:pt x="9709" y="5075"/>
                  <a:pt x="9723" y="5084"/>
                  <a:pt x="9738" y="5091"/>
                </a:cubicBezTo>
                <a:lnTo>
                  <a:pt x="9839" y="5133"/>
                </a:lnTo>
                <a:cubicBezTo>
                  <a:pt x="9854" y="5160"/>
                  <a:pt x="9868" y="5188"/>
                  <a:pt x="9883" y="5215"/>
                </a:cubicBezTo>
                <a:cubicBezTo>
                  <a:pt x="9895" y="5233"/>
                  <a:pt x="9906" y="5251"/>
                  <a:pt x="9918" y="5269"/>
                </a:cubicBezTo>
                <a:lnTo>
                  <a:pt x="9927" y="5374"/>
                </a:lnTo>
                <a:cubicBezTo>
                  <a:pt x="9914" y="5448"/>
                  <a:pt x="9900" y="5521"/>
                  <a:pt x="9887" y="5595"/>
                </a:cubicBezTo>
                <a:cubicBezTo>
                  <a:pt x="9857" y="5655"/>
                  <a:pt x="9828" y="5718"/>
                  <a:pt x="9798" y="5778"/>
                </a:cubicBezTo>
                <a:lnTo>
                  <a:pt x="9697" y="5844"/>
                </a:lnTo>
                <a:lnTo>
                  <a:pt x="9574" y="5802"/>
                </a:lnTo>
                <a:lnTo>
                  <a:pt x="9351" y="5653"/>
                </a:lnTo>
                <a:lnTo>
                  <a:pt x="9209" y="5606"/>
                </a:lnTo>
                <a:cubicBezTo>
                  <a:pt x="9192" y="5590"/>
                  <a:pt x="9175" y="5574"/>
                  <a:pt x="9158" y="5559"/>
                </a:cubicBezTo>
                <a:cubicBezTo>
                  <a:pt x="9180" y="5521"/>
                  <a:pt x="9202" y="5484"/>
                  <a:pt x="9224" y="5446"/>
                </a:cubicBezTo>
                <a:cubicBezTo>
                  <a:pt x="9197" y="5484"/>
                  <a:pt x="9169" y="5521"/>
                  <a:pt x="9142" y="5559"/>
                </a:cubicBezTo>
                <a:cubicBezTo>
                  <a:pt x="9106" y="5614"/>
                  <a:pt x="9071" y="5669"/>
                  <a:pt x="9035" y="5725"/>
                </a:cubicBezTo>
                <a:lnTo>
                  <a:pt x="9161" y="5523"/>
                </a:lnTo>
                <a:lnTo>
                  <a:pt x="9281" y="5630"/>
                </a:lnTo>
                <a:lnTo>
                  <a:pt x="9474" y="5731"/>
                </a:lnTo>
                <a:cubicBezTo>
                  <a:pt x="9515" y="5746"/>
                  <a:pt x="9555" y="5763"/>
                  <a:pt x="9596" y="5778"/>
                </a:cubicBezTo>
                <a:cubicBezTo>
                  <a:pt x="9614" y="5783"/>
                  <a:pt x="9632" y="5789"/>
                  <a:pt x="9650" y="5795"/>
                </a:cubicBezTo>
                <a:cubicBezTo>
                  <a:pt x="9669" y="5873"/>
                  <a:pt x="9688" y="5953"/>
                  <a:pt x="9707" y="6032"/>
                </a:cubicBezTo>
                <a:cubicBezTo>
                  <a:pt x="9697" y="6105"/>
                  <a:pt x="9688" y="6179"/>
                  <a:pt x="9678" y="6251"/>
                </a:cubicBezTo>
                <a:cubicBezTo>
                  <a:pt x="9631" y="6334"/>
                  <a:pt x="9587" y="6305"/>
                  <a:pt x="9546" y="6311"/>
                </a:cubicBezTo>
                <a:cubicBezTo>
                  <a:pt x="9505" y="6316"/>
                  <a:pt x="9474" y="6305"/>
                  <a:pt x="9436" y="6305"/>
                </a:cubicBezTo>
                <a:lnTo>
                  <a:pt x="9310" y="6305"/>
                </a:lnTo>
                <a:lnTo>
                  <a:pt x="9187" y="6258"/>
                </a:lnTo>
                <a:lnTo>
                  <a:pt x="9086" y="6151"/>
                </a:lnTo>
                <a:cubicBezTo>
                  <a:pt x="9050" y="6140"/>
                  <a:pt x="9015" y="6126"/>
                  <a:pt x="8979" y="6115"/>
                </a:cubicBezTo>
                <a:cubicBezTo>
                  <a:pt x="8955" y="6119"/>
                  <a:pt x="8930" y="6122"/>
                  <a:pt x="8906" y="6126"/>
                </a:cubicBezTo>
                <a:cubicBezTo>
                  <a:pt x="8879" y="6096"/>
                  <a:pt x="8851" y="6064"/>
                  <a:pt x="8824" y="6032"/>
                </a:cubicBezTo>
                <a:lnTo>
                  <a:pt x="8944" y="5896"/>
                </a:lnTo>
                <a:cubicBezTo>
                  <a:pt x="8897" y="5949"/>
                  <a:pt x="8849" y="6001"/>
                  <a:pt x="8802" y="6056"/>
                </a:cubicBezTo>
                <a:cubicBezTo>
                  <a:pt x="8784" y="6050"/>
                  <a:pt x="8766" y="6043"/>
                  <a:pt x="8748" y="6037"/>
                </a:cubicBezTo>
                <a:cubicBezTo>
                  <a:pt x="8725" y="6087"/>
                  <a:pt x="8702" y="6137"/>
                  <a:pt x="8679" y="6186"/>
                </a:cubicBezTo>
                <a:lnTo>
                  <a:pt x="8588" y="6222"/>
                </a:lnTo>
                <a:lnTo>
                  <a:pt x="8452" y="6280"/>
                </a:lnTo>
                <a:lnTo>
                  <a:pt x="8641" y="6203"/>
                </a:lnTo>
                <a:cubicBezTo>
                  <a:pt x="8668" y="6178"/>
                  <a:pt x="8696" y="6152"/>
                  <a:pt x="8723" y="6126"/>
                </a:cubicBezTo>
                <a:cubicBezTo>
                  <a:pt x="8738" y="6100"/>
                  <a:pt x="8752" y="6071"/>
                  <a:pt x="8767" y="6043"/>
                </a:cubicBezTo>
                <a:lnTo>
                  <a:pt x="8840" y="6037"/>
                </a:lnTo>
                <a:lnTo>
                  <a:pt x="8944" y="6103"/>
                </a:lnTo>
                <a:lnTo>
                  <a:pt x="9086" y="6151"/>
                </a:lnTo>
                <a:cubicBezTo>
                  <a:pt x="9058" y="6198"/>
                  <a:pt x="9029" y="6245"/>
                  <a:pt x="9001" y="6293"/>
                </a:cubicBezTo>
                <a:cubicBezTo>
                  <a:pt x="8966" y="6328"/>
                  <a:pt x="8932" y="6364"/>
                  <a:pt x="8897" y="6399"/>
                </a:cubicBezTo>
                <a:cubicBezTo>
                  <a:pt x="8878" y="6403"/>
                  <a:pt x="8859" y="6406"/>
                  <a:pt x="8840" y="6410"/>
                </a:cubicBezTo>
                <a:lnTo>
                  <a:pt x="8679" y="6394"/>
                </a:lnTo>
                <a:lnTo>
                  <a:pt x="8446" y="6346"/>
                </a:lnTo>
                <a:cubicBezTo>
                  <a:pt x="8358" y="6316"/>
                  <a:pt x="8250" y="6280"/>
                  <a:pt x="8162" y="6280"/>
                </a:cubicBezTo>
                <a:cubicBezTo>
                  <a:pt x="8093" y="6228"/>
                  <a:pt x="8011" y="6126"/>
                  <a:pt x="7935" y="6175"/>
                </a:cubicBezTo>
                <a:cubicBezTo>
                  <a:pt x="7878" y="6132"/>
                  <a:pt x="7822" y="6087"/>
                  <a:pt x="7765" y="6043"/>
                </a:cubicBezTo>
                <a:lnTo>
                  <a:pt x="7538" y="5902"/>
                </a:lnTo>
                <a:lnTo>
                  <a:pt x="7301" y="5725"/>
                </a:lnTo>
                <a:lnTo>
                  <a:pt x="7141" y="5493"/>
                </a:lnTo>
                <a:lnTo>
                  <a:pt x="6885" y="5304"/>
                </a:lnTo>
                <a:lnTo>
                  <a:pt x="6453" y="5055"/>
                </a:lnTo>
                <a:lnTo>
                  <a:pt x="5523" y="5008"/>
                </a:lnTo>
                <a:lnTo>
                  <a:pt x="4562" y="4954"/>
                </a:lnTo>
                <a:lnTo>
                  <a:pt x="3742" y="4760"/>
                </a:lnTo>
                <a:lnTo>
                  <a:pt x="2601" y="4097"/>
                </a:lnTo>
                <a:lnTo>
                  <a:pt x="1980" y="3338"/>
                </a:lnTo>
                <a:lnTo>
                  <a:pt x="1277" y="2688"/>
                </a:lnTo>
                <a:lnTo>
                  <a:pt x="2926" y="4309"/>
                </a:lnTo>
                <a:lnTo>
                  <a:pt x="3629" y="5037"/>
                </a:lnTo>
                <a:lnTo>
                  <a:pt x="3953" y="5399"/>
                </a:lnTo>
                <a:cubicBezTo>
                  <a:pt x="3900" y="5787"/>
                  <a:pt x="3712" y="5977"/>
                  <a:pt x="3659" y="6365"/>
                </a:cubicBezTo>
                <a:cubicBezTo>
                  <a:pt x="3554" y="6744"/>
                  <a:pt x="3477" y="7323"/>
                  <a:pt x="3372" y="7702"/>
                </a:cubicBezTo>
                <a:cubicBezTo>
                  <a:pt x="3240" y="8637"/>
                  <a:pt x="3253" y="9065"/>
                  <a:pt x="3121" y="10000"/>
                </a:cubicBezTo>
                <a:lnTo>
                  <a:pt x="2282" y="8204"/>
                </a:lnTo>
                <a:close/>
              </a:path>
            </a:pathLst>
          </a:custGeom>
          <a:gradFill rotWithShape="1">
            <a:gsLst>
              <a:gs pos="0">
                <a:srgbClr val="F9CFAD">
                  <a:gamma/>
                  <a:shade val="86275"/>
                  <a:invGamma/>
                </a:srgbClr>
              </a:gs>
              <a:gs pos="50000">
                <a:srgbClr val="F9CFAD"/>
              </a:gs>
              <a:gs pos="100000">
                <a:srgbClr val="F9CFAD">
                  <a:gamma/>
                  <a:shade val="86275"/>
                  <a:invGamma/>
                </a:srgbClr>
              </a:gs>
            </a:gsLst>
            <a:lin ang="5400000" scaled="1"/>
          </a:gra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104" name="Line 354"/>
          <p:cNvSpPr>
            <a:spLocks noChangeShapeType="1"/>
          </p:cNvSpPr>
          <p:nvPr/>
        </p:nvSpPr>
        <p:spPr bwMode="auto">
          <a:xfrm flipH="1" flipV="1">
            <a:off x="813978" y="4227463"/>
            <a:ext cx="6486525" cy="412750"/>
          </a:xfrm>
          <a:prstGeom prst="line">
            <a:avLst/>
          </a:prstGeom>
          <a:noFill/>
          <a:ln w="28575">
            <a:solidFill>
              <a:srgbClr val="66FF33"/>
            </a:solidFill>
            <a:round/>
            <a:headEnd/>
            <a:tailEnd/>
          </a:ln>
        </p:spPr>
        <p:txBody>
          <a:bodyPr/>
          <a:lstStyle/>
          <a:p>
            <a:endParaRPr lang="en-GB" dirty="0"/>
          </a:p>
        </p:txBody>
      </p:sp>
      <p:sp>
        <p:nvSpPr>
          <p:cNvPr id="105" name="Line 357"/>
          <p:cNvSpPr>
            <a:spLocks noChangeShapeType="1"/>
          </p:cNvSpPr>
          <p:nvPr/>
        </p:nvSpPr>
        <p:spPr bwMode="auto">
          <a:xfrm>
            <a:off x="1296873" y="3962903"/>
            <a:ext cx="5146158" cy="648587"/>
          </a:xfrm>
          <a:prstGeom prst="line">
            <a:avLst/>
          </a:prstGeom>
          <a:noFill/>
          <a:ln w="28575">
            <a:solidFill>
              <a:srgbClr val="6699FF"/>
            </a:solidFill>
            <a:round/>
            <a:headEnd type="oval" w="med" len="med"/>
            <a:tailEnd type="oval" w="med" len="med"/>
          </a:ln>
        </p:spPr>
        <p:txBody>
          <a:bodyPr/>
          <a:lstStyle/>
          <a:p>
            <a:endParaRPr lang="en-GB" dirty="0"/>
          </a:p>
        </p:txBody>
      </p:sp>
      <p:sp>
        <p:nvSpPr>
          <p:cNvPr id="106" name="Oval 360"/>
          <p:cNvSpPr>
            <a:spLocks noChangeArrowheads="1"/>
          </p:cNvSpPr>
          <p:nvPr/>
        </p:nvSpPr>
        <p:spPr bwMode="auto">
          <a:xfrm>
            <a:off x="1258478" y="3902026"/>
            <a:ext cx="122238" cy="117475"/>
          </a:xfrm>
          <a:prstGeom prst="ellipse">
            <a:avLst/>
          </a:prstGeom>
          <a:solidFill>
            <a:srgbClr val="FF3300"/>
          </a:solidFill>
          <a:ln w="9525">
            <a:solidFill>
              <a:srgbClr val="000000"/>
            </a:solidFill>
            <a:round/>
            <a:headEnd/>
            <a:tailEnd/>
          </a:ln>
        </p:spPr>
        <p:txBody>
          <a:bodyPr anchor="ctr"/>
          <a:lstStyle/>
          <a:p>
            <a:endParaRPr lang="en-GB" dirty="0"/>
          </a:p>
        </p:txBody>
      </p:sp>
      <p:sp>
        <p:nvSpPr>
          <p:cNvPr id="107" name="Freeform 106"/>
          <p:cNvSpPr/>
          <p:nvPr/>
        </p:nvSpPr>
        <p:spPr bwMode="auto">
          <a:xfrm>
            <a:off x="1967345" y="4527665"/>
            <a:ext cx="144088" cy="526473"/>
          </a:xfrm>
          <a:custGeom>
            <a:avLst/>
            <a:gdLst>
              <a:gd name="connsiteX0" fmla="*/ 144088 w 144088"/>
              <a:gd name="connsiteY0" fmla="*/ 0 h 526473"/>
              <a:gd name="connsiteX1" fmla="*/ 44335 w 144088"/>
              <a:gd name="connsiteY1" fmla="*/ 171797 h 526473"/>
              <a:gd name="connsiteX2" fmla="*/ 5542 w 144088"/>
              <a:gd name="connsiteY2" fmla="*/ 376844 h 526473"/>
              <a:gd name="connsiteX3" fmla="*/ 0 w 144088"/>
              <a:gd name="connsiteY3" fmla="*/ 526473 h 526473"/>
            </a:gdLst>
            <a:ahLst/>
            <a:cxnLst>
              <a:cxn ang="0">
                <a:pos x="connsiteX0" y="connsiteY0"/>
              </a:cxn>
              <a:cxn ang="0">
                <a:pos x="connsiteX1" y="connsiteY1"/>
              </a:cxn>
              <a:cxn ang="0">
                <a:pos x="connsiteX2" y="connsiteY2"/>
              </a:cxn>
              <a:cxn ang="0">
                <a:pos x="connsiteX3" y="connsiteY3"/>
              </a:cxn>
            </a:cxnLst>
            <a:rect l="l" t="t" r="r" b="b"/>
            <a:pathLst>
              <a:path w="144088" h="526473">
                <a:moveTo>
                  <a:pt x="144088" y="0"/>
                </a:moveTo>
                <a:lnTo>
                  <a:pt x="44335" y="171797"/>
                </a:lnTo>
                <a:lnTo>
                  <a:pt x="5542" y="376844"/>
                </a:lnTo>
                <a:lnTo>
                  <a:pt x="0" y="526473"/>
                </a:lnTo>
              </a:path>
            </a:pathLst>
          </a:cu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dirty="0" smtClean="0">
              <a:ln>
                <a:noFill/>
              </a:ln>
              <a:solidFill>
                <a:schemeClr val="tx1"/>
              </a:solidFill>
              <a:effectLst/>
              <a:latin typeface="Arial" charset="0"/>
              <a:cs typeface="Times New Roman" pitchFamily="18" charset="0"/>
            </a:endParaRPr>
          </a:p>
        </p:txBody>
      </p:sp>
      <p:sp>
        <p:nvSpPr>
          <p:cNvPr id="108" name="Freeform 107"/>
          <p:cNvSpPr/>
          <p:nvPr/>
        </p:nvSpPr>
        <p:spPr bwMode="auto">
          <a:xfrm>
            <a:off x="4001193" y="4616335"/>
            <a:ext cx="77585" cy="493221"/>
          </a:xfrm>
          <a:custGeom>
            <a:avLst/>
            <a:gdLst>
              <a:gd name="connsiteX0" fmla="*/ 0 w 77585"/>
              <a:gd name="connsiteY0" fmla="*/ 0 h 493221"/>
              <a:gd name="connsiteX1" fmla="*/ 49876 w 77585"/>
              <a:gd name="connsiteY1" fmla="*/ 144087 h 493221"/>
              <a:gd name="connsiteX2" fmla="*/ 77585 w 77585"/>
              <a:gd name="connsiteY2" fmla="*/ 282632 h 493221"/>
              <a:gd name="connsiteX3" fmla="*/ 72043 w 77585"/>
              <a:gd name="connsiteY3" fmla="*/ 426720 h 493221"/>
              <a:gd name="connsiteX4" fmla="*/ 72043 w 77585"/>
              <a:gd name="connsiteY4" fmla="*/ 493221 h 4932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85" h="493221">
                <a:moveTo>
                  <a:pt x="0" y="0"/>
                </a:moveTo>
                <a:lnTo>
                  <a:pt x="49876" y="144087"/>
                </a:lnTo>
                <a:lnTo>
                  <a:pt x="77585" y="282632"/>
                </a:lnTo>
                <a:lnTo>
                  <a:pt x="72043" y="426720"/>
                </a:lnTo>
                <a:lnTo>
                  <a:pt x="72043" y="493221"/>
                </a:lnTo>
              </a:path>
            </a:pathLst>
          </a:cu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dirty="0" smtClean="0">
              <a:ln>
                <a:noFill/>
              </a:ln>
              <a:solidFill>
                <a:schemeClr val="tx1"/>
              </a:solidFill>
              <a:effectLst/>
              <a:latin typeface="Arial" charset="0"/>
              <a:cs typeface="Times New Roman" pitchFamily="18" charset="0"/>
            </a:endParaRPr>
          </a:p>
        </p:txBody>
      </p:sp>
      <p:sp>
        <p:nvSpPr>
          <p:cNvPr id="109" name="TextBox 108"/>
          <p:cNvSpPr txBox="1"/>
          <p:nvPr/>
        </p:nvSpPr>
        <p:spPr>
          <a:xfrm>
            <a:off x="7867015" y="6604084"/>
            <a:ext cx="1273175" cy="253916"/>
          </a:xfrm>
          <a:prstGeom prst="rect">
            <a:avLst/>
          </a:prstGeom>
          <a:noFill/>
        </p:spPr>
        <p:txBody>
          <a:bodyPr wrap="square" rtlCol="0">
            <a:spAutoFit/>
          </a:bodyPr>
          <a:lstStyle/>
          <a:p>
            <a:pPr algn="r"/>
            <a:r>
              <a:rPr lang="en-GB" sz="1050" b="0" dirty="0" smtClean="0">
                <a:solidFill>
                  <a:schemeClr val="bg1"/>
                </a:solidFill>
              </a:rPr>
              <a:t>Ken Bearman</a:t>
            </a:r>
            <a:endParaRPr lang="en-GB" sz="1050" b="0" dirty="0">
              <a:solidFill>
                <a:schemeClr val="bg1"/>
              </a:solidFill>
            </a:endParaRPr>
          </a:p>
        </p:txBody>
      </p:sp>
    </p:spTree>
    <p:extLst>
      <p:ext uri="{BB962C8B-B14F-4D97-AF65-F5344CB8AC3E}">
        <p14:creationId xmlns:p14="http://schemas.microsoft.com/office/powerpoint/2010/main" val="4163301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1" grpId="0"/>
      <p:bldP spid="82" grpId="0" animBg="1"/>
      <p:bldP spid="83" grpId="0" animBg="1"/>
      <p:bldP spid="102" grpId="0" animBg="1"/>
      <p:bldP spid="104" grpId="0" animBg="1"/>
      <p:bldP spid="105" grpId="0" animBg="1"/>
      <p:bldP spid="10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0" y="246063"/>
            <a:ext cx="9144000" cy="404812"/>
          </a:xfrm>
          <a:prstGeom prst="rect">
            <a:avLst/>
          </a:prstGeom>
          <a:solidFill>
            <a:schemeClr val="bg1"/>
          </a:solidFill>
          <a:ln w="9525">
            <a:solidFill>
              <a:schemeClr val="tx1"/>
            </a:solidFill>
            <a:miter lim="800000"/>
            <a:headEnd/>
            <a:tailEnd/>
          </a:ln>
        </p:spPr>
        <p:txBody>
          <a:bodyPr wrap="none" anchor="ctr"/>
          <a:lstStyle/>
          <a:p>
            <a:pPr algn="ctr"/>
            <a:r>
              <a:rPr lang="en-CA" altLang="ja-JP" dirty="0">
                <a:solidFill>
                  <a:srgbClr val="0168AC"/>
                </a:solidFill>
                <a:latin typeface="Verdana" pitchFamily="34" charset="0"/>
                <a:ea typeface="ＭＳ Ｐゴシック" charset="-128"/>
              </a:rPr>
              <a:t>2011 World Archery Coaching Seminar</a:t>
            </a:r>
            <a:endParaRPr lang="en-CA" dirty="0">
              <a:solidFill>
                <a:srgbClr val="0168AC"/>
              </a:solidFill>
              <a:latin typeface="Verdana" pitchFamily="34" charset="0"/>
            </a:endParaRPr>
          </a:p>
        </p:txBody>
      </p:sp>
      <p:pic>
        <p:nvPicPr>
          <p:cNvPr id="3" name="Picture 4" descr="Y:\06 Communication\Logo FITA\09 World Archery\00_WA1_RG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0327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txBox="1">
            <a:spLocks noChangeArrowheads="1"/>
          </p:cNvSpPr>
          <p:nvPr/>
        </p:nvSpPr>
        <p:spPr>
          <a:xfrm>
            <a:off x="390525" y="786509"/>
            <a:ext cx="8229600" cy="1350962"/>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pPr>
            <a:r>
              <a:rPr lang="en-GB" sz="2400" b="0" dirty="0" smtClean="0">
                <a:solidFill>
                  <a:schemeClr val="bg1"/>
                </a:solidFill>
              </a:rPr>
              <a:t>For these archers, upon release, the restraining string tension is removed and the hand is free to move down under the pulling force of the arm. </a:t>
            </a:r>
            <a:endParaRPr lang="en-GB" sz="2400" b="0" dirty="0">
              <a:solidFill>
                <a:schemeClr val="bg1"/>
              </a:solidFill>
            </a:endParaRPr>
          </a:p>
        </p:txBody>
      </p:sp>
      <p:grpSp>
        <p:nvGrpSpPr>
          <p:cNvPr id="5" name="Group 148"/>
          <p:cNvGrpSpPr>
            <a:grpSpLocks/>
          </p:cNvGrpSpPr>
          <p:nvPr/>
        </p:nvGrpSpPr>
        <p:grpSpPr bwMode="auto">
          <a:xfrm>
            <a:off x="5790109" y="5045845"/>
            <a:ext cx="1195387" cy="192088"/>
            <a:chOff x="8413" y="7460"/>
            <a:chExt cx="1882" cy="303"/>
          </a:xfrm>
        </p:grpSpPr>
        <p:grpSp>
          <p:nvGrpSpPr>
            <p:cNvPr id="6" name="Group 149"/>
            <p:cNvGrpSpPr>
              <a:grpSpLocks/>
            </p:cNvGrpSpPr>
            <p:nvPr/>
          </p:nvGrpSpPr>
          <p:grpSpPr bwMode="auto">
            <a:xfrm>
              <a:off x="8600" y="7460"/>
              <a:ext cx="1695" cy="225"/>
              <a:chOff x="8600" y="7460"/>
              <a:chExt cx="1695" cy="225"/>
            </a:xfrm>
          </p:grpSpPr>
          <p:sp>
            <p:nvSpPr>
              <p:cNvPr id="8" name="Rectangle 150"/>
              <p:cNvSpPr>
                <a:spLocks noChangeArrowheads="1"/>
              </p:cNvSpPr>
              <p:nvPr/>
            </p:nvSpPr>
            <p:spPr bwMode="auto">
              <a:xfrm rot="21182932" flipH="1">
                <a:off x="8600" y="7505"/>
                <a:ext cx="1695" cy="125"/>
              </a:xfrm>
              <a:prstGeom prst="rect">
                <a:avLst/>
              </a:prstGeom>
              <a:solidFill>
                <a:srgbClr val="CCFFFF"/>
              </a:solidFill>
              <a:ln w="3175">
                <a:solidFill>
                  <a:srgbClr val="000000"/>
                </a:solidFill>
                <a:miter lim="800000"/>
                <a:headEnd/>
                <a:tailEnd/>
              </a:ln>
            </p:spPr>
            <p:txBody>
              <a:bodyPr/>
              <a:lstStyle/>
              <a:p>
                <a:endParaRPr lang="en-GB" dirty="0"/>
              </a:p>
            </p:txBody>
          </p:sp>
          <p:sp>
            <p:nvSpPr>
              <p:cNvPr id="9" name="Line 151"/>
              <p:cNvSpPr>
                <a:spLocks noChangeShapeType="1"/>
              </p:cNvSpPr>
              <p:nvPr/>
            </p:nvSpPr>
            <p:spPr bwMode="auto">
              <a:xfrm flipH="1">
                <a:off x="8630" y="7503"/>
                <a:ext cx="1608" cy="182"/>
              </a:xfrm>
              <a:prstGeom prst="line">
                <a:avLst/>
              </a:prstGeom>
              <a:noFill/>
              <a:ln w="3175">
                <a:solidFill>
                  <a:srgbClr val="000000"/>
                </a:solidFill>
                <a:round/>
                <a:headEnd/>
                <a:tailEnd/>
              </a:ln>
            </p:spPr>
            <p:txBody>
              <a:bodyPr/>
              <a:lstStyle/>
              <a:p>
                <a:endParaRPr lang="en-GB" dirty="0"/>
              </a:p>
            </p:txBody>
          </p:sp>
          <p:sp>
            <p:nvSpPr>
              <p:cNvPr id="10" name="Line 152"/>
              <p:cNvSpPr>
                <a:spLocks noChangeShapeType="1"/>
              </p:cNvSpPr>
              <p:nvPr/>
            </p:nvSpPr>
            <p:spPr bwMode="auto">
              <a:xfrm flipH="1">
                <a:off x="8623" y="7460"/>
                <a:ext cx="1610" cy="178"/>
              </a:xfrm>
              <a:prstGeom prst="line">
                <a:avLst/>
              </a:prstGeom>
              <a:noFill/>
              <a:ln w="3175">
                <a:solidFill>
                  <a:srgbClr val="000000"/>
                </a:solidFill>
                <a:round/>
                <a:headEnd/>
                <a:tailEnd/>
              </a:ln>
            </p:spPr>
            <p:txBody>
              <a:bodyPr/>
              <a:lstStyle/>
              <a:p>
                <a:endParaRPr lang="en-GB" dirty="0"/>
              </a:p>
            </p:txBody>
          </p:sp>
        </p:grpSp>
        <p:sp>
          <p:nvSpPr>
            <p:cNvPr id="7" name="Rectangle 153"/>
            <p:cNvSpPr>
              <a:spLocks noChangeArrowheads="1"/>
            </p:cNvSpPr>
            <p:nvPr/>
          </p:nvSpPr>
          <p:spPr bwMode="auto">
            <a:xfrm rot="21090634" flipH="1">
              <a:off x="8413" y="7605"/>
              <a:ext cx="190" cy="158"/>
            </a:xfrm>
            <a:prstGeom prst="rect">
              <a:avLst/>
            </a:prstGeom>
            <a:gradFill rotWithShape="1">
              <a:gsLst>
                <a:gs pos="0">
                  <a:srgbClr val="DDDDDD">
                    <a:gamma/>
                    <a:shade val="46275"/>
                    <a:invGamma/>
                  </a:srgbClr>
                </a:gs>
                <a:gs pos="50000">
                  <a:srgbClr val="DDDDDD"/>
                </a:gs>
                <a:gs pos="100000">
                  <a:srgbClr val="DDDDDD">
                    <a:gamma/>
                    <a:shade val="46275"/>
                    <a:invGamma/>
                  </a:srgbClr>
                </a:gs>
              </a:gsLst>
              <a:lin ang="5400000" scaled="1"/>
            </a:gradFill>
            <a:ln w="3175">
              <a:solidFill>
                <a:srgbClr val="000000"/>
              </a:solidFill>
              <a:miter lim="800000"/>
              <a:headEnd/>
              <a:tailEnd/>
            </a:ln>
          </p:spPr>
          <p:txBody>
            <a:bodyPr/>
            <a:lstStyle/>
            <a:p>
              <a:endParaRPr lang="en-GB" dirty="0"/>
            </a:p>
          </p:txBody>
        </p:sp>
      </p:grpSp>
      <p:sp>
        <p:nvSpPr>
          <p:cNvPr id="11" name="Freeform 154"/>
          <p:cNvSpPr>
            <a:spLocks/>
          </p:cNvSpPr>
          <p:nvPr/>
        </p:nvSpPr>
        <p:spPr bwMode="auto">
          <a:xfrm>
            <a:off x="6380659" y="4604520"/>
            <a:ext cx="371475" cy="379413"/>
          </a:xfrm>
          <a:custGeom>
            <a:avLst/>
            <a:gdLst/>
            <a:ahLst/>
            <a:cxnLst>
              <a:cxn ang="0">
                <a:pos x="25" y="0"/>
              </a:cxn>
              <a:cxn ang="0">
                <a:pos x="90" y="6"/>
              </a:cxn>
              <a:cxn ang="0">
                <a:pos x="145" y="9"/>
              </a:cxn>
              <a:cxn ang="0">
                <a:pos x="173" y="38"/>
              </a:cxn>
              <a:cxn ang="0">
                <a:pos x="204" y="62"/>
              </a:cxn>
              <a:cxn ang="0">
                <a:pos x="234" y="86"/>
              </a:cxn>
              <a:cxn ang="0">
                <a:pos x="234" y="114"/>
              </a:cxn>
              <a:cxn ang="0">
                <a:pos x="198" y="131"/>
              </a:cxn>
              <a:cxn ang="0">
                <a:pos x="164" y="122"/>
              </a:cxn>
              <a:cxn ang="0">
                <a:pos x="139" y="99"/>
              </a:cxn>
              <a:cxn ang="0">
                <a:pos x="161" y="159"/>
              </a:cxn>
              <a:cxn ang="0">
                <a:pos x="153" y="190"/>
              </a:cxn>
              <a:cxn ang="0">
                <a:pos x="127" y="192"/>
              </a:cxn>
              <a:cxn ang="0">
                <a:pos x="36" y="161"/>
              </a:cxn>
              <a:cxn ang="0">
                <a:pos x="97" y="193"/>
              </a:cxn>
              <a:cxn ang="0">
                <a:pos x="73" y="232"/>
              </a:cxn>
              <a:cxn ang="0">
                <a:pos x="51" y="226"/>
              </a:cxn>
              <a:cxn ang="0">
                <a:pos x="22" y="215"/>
              </a:cxn>
              <a:cxn ang="0">
                <a:pos x="35" y="235"/>
              </a:cxn>
              <a:cxn ang="0">
                <a:pos x="0" y="193"/>
              </a:cxn>
              <a:cxn ang="0">
                <a:pos x="7" y="146"/>
              </a:cxn>
              <a:cxn ang="0">
                <a:pos x="5" y="104"/>
              </a:cxn>
            </a:cxnLst>
            <a:rect l="0" t="0" r="r" b="b"/>
            <a:pathLst>
              <a:path w="234" h="239">
                <a:moveTo>
                  <a:pt x="25" y="0"/>
                </a:moveTo>
                <a:lnTo>
                  <a:pt x="90" y="6"/>
                </a:lnTo>
                <a:lnTo>
                  <a:pt x="145" y="9"/>
                </a:lnTo>
                <a:lnTo>
                  <a:pt x="173" y="38"/>
                </a:lnTo>
                <a:lnTo>
                  <a:pt x="204" y="62"/>
                </a:lnTo>
                <a:lnTo>
                  <a:pt x="234" y="86"/>
                </a:lnTo>
                <a:lnTo>
                  <a:pt x="234" y="114"/>
                </a:lnTo>
                <a:lnTo>
                  <a:pt x="198" y="131"/>
                </a:lnTo>
                <a:lnTo>
                  <a:pt x="164" y="122"/>
                </a:lnTo>
                <a:lnTo>
                  <a:pt x="139" y="99"/>
                </a:lnTo>
                <a:lnTo>
                  <a:pt x="161" y="159"/>
                </a:lnTo>
                <a:lnTo>
                  <a:pt x="153" y="190"/>
                </a:lnTo>
                <a:lnTo>
                  <a:pt x="127" y="192"/>
                </a:lnTo>
                <a:lnTo>
                  <a:pt x="36" y="161"/>
                </a:lnTo>
                <a:lnTo>
                  <a:pt x="97" y="193"/>
                </a:lnTo>
                <a:lnTo>
                  <a:pt x="73" y="232"/>
                </a:lnTo>
                <a:lnTo>
                  <a:pt x="51" y="226"/>
                </a:lnTo>
                <a:lnTo>
                  <a:pt x="22" y="215"/>
                </a:lnTo>
                <a:cubicBezTo>
                  <a:pt x="6" y="220"/>
                  <a:pt x="39" y="239"/>
                  <a:pt x="35" y="235"/>
                </a:cubicBezTo>
                <a:cubicBezTo>
                  <a:pt x="31" y="231"/>
                  <a:pt x="5" y="208"/>
                  <a:pt x="0" y="193"/>
                </a:cubicBezTo>
                <a:lnTo>
                  <a:pt x="7" y="146"/>
                </a:lnTo>
                <a:lnTo>
                  <a:pt x="5" y="104"/>
                </a:lnTo>
              </a:path>
            </a:pathLst>
          </a:custGeom>
          <a:solidFill>
            <a:srgbClr val="FFCC99"/>
          </a:solidFill>
          <a:ln w="9525">
            <a:solidFill>
              <a:srgbClr val="000000"/>
            </a:solidFill>
            <a:round/>
            <a:headEnd/>
            <a:tailEnd/>
          </a:ln>
        </p:spPr>
        <p:txBody>
          <a:bodyPr/>
          <a:lstStyle/>
          <a:p>
            <a:endParaRPr lang="en-GB" dirty="0"/>
          </a:p>
        </p:txBody>
      </p:sp>
      <p:grpSp>
        <p:nvGrpSpPr>
          <p:cNvPr id="12" name="Group 155"/>
          <p:cNvGrpSpPr>
            <a:grpSpLocks/>
          </p:cNvGrpSpPr>
          <p:nvPr/>
        </p:nvGrpSpPr>
        <p:grpSpPr bwMode="auto">
          <a:xfrm rot="21406388" flipH="1" flipV="1">
            <a:off x="6177459" y="5649095"/>
            <a:ext cx="244475" cy="641350"/>
            <a:chOff x="1569" y="1453"/>
            <a:chExt cx="249" cy="677"/>
          </a:xfrm>
        </p:grpSpPr>
        <p:sp>
          <p:nvSpPr>
            <p:cNvPr id="13" name="Freeform 156"/>
            <p:cNvSpPr>
              <a:spLocks/>
            </p:cNvSpPr>
            <p:nvPr/>
          </p:nvSpPr>
          <p:spPr bwMode="auto">
            <a:xfrm rot="298663">
              <a:off x="1611" y="1510"/>
              <a:ext cx="194" cy="620"/>
            </a:xfrm>
            <a:custGeom>
              <a:avLst/>
              <a:gdLst/>
              <a:ahLst/>
              <a:cxnLst>
                <a:cxn ang="0">
                  <a:pos x="141" y="73"/>
                </a:cxn>
                <a:cxn ang="0">
                  <a:pos x="88" y="252"/>
                </a:cxn>
                <a:cxn ang="0">
                  <a:pos x="16" y="516"/>
                </a:cxn>
                <a:cxn ang="0">
                  <a:pos x="2" y="564"/>
                </a:cxn>
                <a:cxn ang="0">
                  <a:pos x="29" y="561"/>
                </a:cxn>
                <a:cxn ang="0">
                  <a:pos x="130" y="212"/>
                </a:cxn>
                <a:cxn ang="0">
                  <a:pos x="194" y="0"/>
                </a:cxn>
              </a:cxnLst>
              <a:rect l="0" t="0" r="r" b="b"/>
              <a:pathLst>
                <a:path w="194" h="620">
                  <a:moveTo>
                    <a:pt x="141" y="73"/>
                  </a:moveTo>
                  <a:cubicBezTo>
                    <a:pt x="132" y="103"/>
                    <a:pt x="109" y="178"/>
                    <a:pt x="88" y="252"/>
                  </a:cubicBezTo>
                  <a:cubicBezTo>
                    <a:pt x="67" y="326"/>
                    <a:pt x="30" y="464"/>
                    <a:pt x="16" y="516"/>
                  </a:cubicBezTo>
                  <a:cubicBezTo>
                    <a:pt x="2" y="568"/>
                    <a:pt x="0" y="557"/>
                    <a:pt x="2" y="564"/>
                  </a:cubicBezTo>
                  <a:cubicBezTo>
                    <a:pt x="4" y="571"/>
                    <a:pt x="8" y="620"/>
                    <a:pt x="29" y="561"/>
                  </a:cubicBezTo>
                  <a:cubicBezTo>
                    <a:pt x="50" y="502"/>
                    <a:pt x="102" y="305"/>
                    <a:pt x="130" y="212"/>
                  </a:cubicBezTo>
                  <a:cubicBezTo>
                    <a:pt x="157" y="118"/>
                    <a:pt x="183" y="35"/>
                    <a:pt x="194" y="0"/>
                  </a:cubicBezTo>
                </a:path>
              </a:pathLst>
            </a:custGeom>
            <a:gradFill rotWithShape="1">
              <a:gsLst>
                <a:gs pos="0">
                  <a:srgbClr val="DDDDDD"/>
                </a:gs>
                <a:gs pos="100000">
                  <a:srgbClr val="DDDDDD">
                    <a:gamma/>
                    <a:shade val="0"/>
                    <a:invGamma/>
                  </a:srgbClr>
                </a:gs>
              </a:gsLst>
              <a:lin ang="5400000" scaled="1"/>
            </a:gradFill>
            <a:ln w="6350" cmpd="sng">
              <a:solidFill>
                <a:srgbClr val="000000"/>
              </a:solidFill>
              <a:round/>
              <a:headEnd/>
              <a:tailEnd/>
            </a:ln>
          </p:spPr>
          <p:txBody>
            <a:bodyPr/>
            <a:lstStyle/>
            <a:p>
              <a:endParaRPr lang="en-GB" dirty="0"/>
            </a:p>
          </p:txBody>
        </p:sp>
        <p:sp>
          <p:nvSpPr>
            <p:cNvPr id="14" name="Freeform 157"/>
            <p:cNvSpPr>
              <a:spLocks/>
            </p:cNvSpPr>
            <p:nvPr/>
          </p:nvSpPr>
          <p:spPr bwMode="auto">
            <a:xfrm>
              <a:off x="1569" y="1453"/>
              <a:ext cx="249" cy="637"/>
            </a:xfrm>
            <a:custGeom>
              <a:avLst/>
              <a:gdLst/>
              <a:ahLst/>
              <a:cxnLst>
                <a:cxn ang="0">
                  <a:pos x="3" y="618"/>
                </a:cxn>
                <a:cxn ang="0">
                  <a:pos x="120" y="353"/>
                </a:cxn>
                <a:cxn ang="0">
                  <a:pos x="135" y="308"/>
                </a:cxn>
                <a:cxn ang="0">
                  <a:pos x="248" y="11"/>
                </a:cxn>
                <a:cxn ang="0">
                  <a:pos x="140" y="241"/>
                </a:cxn>
                <a:cxn ang="0">
                  <a:pos x="3" y="618"/>
                </a:cxn>
              </a:cxnLst>
              <a:rect l="0" t="0" r="r" b="b"/>
              <a:pathLst>
                <a:path w="249" h="637">
                  <a:moveTo>
                    <a:pt x="3" y="618"/>
                  </a:moveTo>
                  <a:cubicBezTo>
                    <a:pt x="0" y="637"/>
                    <a:pt x="98" y="405"/>
                    <a:pt x="120" y="353"/>
                  </a:cubicBezTo>
                  <a:cubicBezTo>
                    <a:pt x="142" y="301"/>
                    <a:pt x="114" y="365"/>
                    <a:pt x="135" y="308"/>
                  </a:cubicBezTo>
                  <a:cubicBezTo>
                    <a:pt x="156" y="251"/>
                    <a:pt x="247" y="22"/>
                    <a:pt x="248" y="11"/>
                  </a:cubicBezTo>
                  <a:cubicBezTo>
                    <a:pt x="249" y="0"/>
                    <a:pt x="181" y="139"/>
                    <a:pt x="140" y="241"/>
                  </a:cubicBezTo>
                  <a:cubicBezTo>
                    <a:pt x="100" y="341"/>
                    <a:pt x="5" y="602"/>
                    <a:pt x="3" y="618"/>
                  </a:cubicBezTo>
                  <a:close/>
                </a:path>
              </a:pathLst>
            </a:custGeom>
            <a:gradFill rotWithShape="1">
              <a:gsLst>
                <a:gs pos="0">
                  <a:srgbClr val="808080"/>
                </a:gs>
                <a:gs pos="100000">
                  <a:srgbClr val="808080">
                    <a:gamma/>
                    <a:shade val="46275"/>
                    <a:invGamma/>
                  </a:srgbClr>
                </a:gs>
              </a:gsLst>
              <a:lin ang="5400000" scaled="1"/>
            </a:gradFill>
            <a:ln w="9525">
              <a:solidFill>
                <a:srgbClr val="000000"/>
              </a:solidFill>
              <a:round/>
              <a:headEnd/>
              <a:tailEnd/>
            </a:ln>
          </p:spPr>
          <p:txBody>
            <a:bodyPr/>
            <a:lstStyle/>
            <a:p>
              <a:endParaRPr lang="en-GB" dirty="0"/>
            </a:p>
          </p:txBody>
        </p:sp>
      </p:grpSp>
      <p:grpSp>
        <p:nvGrpSpPr>
          <p:cNvPr id="15" name="Group 158"/>
          <p:cNvGrpSpPr>
            <a:grpSpLocks/>
          </p:cNvGrpSpPr>
          <p:nvPr/>
        </p:nvGrpSpPr>
        <p:grpSpPr bwMode="auto">
          <a:xfrm flipH="1">
            <a:off x="6158409" y="3078932"/>
            <a:ext cx="246062" cy="641350"/>
            <a:chOff x="1569" y="1453"/>
            <a:chExt cx="249" cy="677"/>
          </a:xfrm>
        </p:grpSpPr>
        <p:sp>
          <p:nvSpPr>
            <p:cNvPr id="16" name="Freeform 159"/>
            <p:cNvSpPr>
              <a:spLocks/>
            </p:cNvSpPr>
            <p:nvPr/>
          </p:nvSpPr>
          <p:spPr bwMode="auto">
            <a:xfrm rot="298663">
              <a:off x="1611" y="1510"/>
              <a:ext cx="194" cy="620"/>
            </a:xfrm>
            <a:custGeom>
              <a:avLst/>
              <a:gdLst/>
              <a:ahLst/>
              <a:cxnLst>
                <a:cxn ang="0">
                  <a:pos x="141" y="73"/>
                </a:cxn>
                <a:cxn ang="0">
                  <a:pos x="88" y="252"/>
                </a:cxn>
                <a:cxn ang="0">
                  <a:pos x="16" y="516"/>
                </a:cxn>
                <a:cxn ang="0">
                  <a:pos x="2" y="564"/>
                </a:cxn>
                <a:cxn ang="0">
                  <a:pos x="29" y="561"/>
                </a:cxn>
                <a:cxn ang="0">
                  <a:pos x="130" y="212"/>
                </a:cxn>
                <a:cxn ang="0">
                  <a:pos x="194" y="0"/>
                </a:cxn>
              </a:cxnLst>
              <a:rect l="0" t="0" r="r" b="b"/>
              <a:pathLst>
                <a:path w="194" h="620">
                  <a:moveTo>
                    <a:pt x="141" y="73"/>
                  </a:moveTo>
                  <a:cubicBezTo>
                    <a:pt x="132" y="103"/>
                    <a:pt x="109" y="178"/>
                    <a:pt x="88" y="252"/>
                  </a:cubicBezTo>
                  <a:cubicBezTo>
                    <a:pt x="67" y="326"/>
                    <a:pt x="30" y="464"/>
                    <a:pt x="16" y="516"/>
                  </a:cubicBezTo>
                  <a:cubicBezTo>
                    <a:pt x="2" y="568"/>
                    <a:pt x="0" y="557"/>
                    <a:pt x="2" y="564"/>
                  </a:cubicBezTo>
                  <a:cubicBezTo>
                    <a:pt x="4" y="571"/>
                    <a:pt x="8" y="620"/>
                    <a:pt x="29" y="561"/>
                  </a:cubicBezTo>
                  <a:cubicBezTo>
                    <a:pt x="50" y="502"/>
                    <a:pt x="102" y="305"/>
                    <a:pt x="130" y="212"/>
                  </a:cubicBezTo>
                  <a:cubicBezTo>
                    <a:pt x="157" y="118"/>
                    <a:pt x="183" y="35"/>
                    <a:pt x="194" y="0"/>
                  </a:cubicBezTo>
                </a:path>
              </a:pathLst>
            </a:custGeom>
            <a:gradFill rotWithShape="1">
              <a:gsLst>
                <a:gs pos="0">
                  <a:srgbClr val="DDDDDD"/>
                </a:gs>
                <a:gs pos="100000">
                  <a:srgbClr val="DDDDDD">
                    <a:gamma/>
                    <a:shade val="16078"/>
                    <a:invGamma/>
                  </a:srgbClr>
                </a:gs>
              </a:gsLst>
              <a:lin ang="5400000" scaled="1"/>
            </a:gradFill>
            <a:ln w="6350" cmpd="sng">
              <a:solidFill>
                <a:srgbClr val="000000"/>
              </a:solidFill>
              <a:round/>
              <a:headEnd/>
              <a:tailEnd/>
            </a:ln>
          </p:spPr>
          <p:txBody>
            <a:bodyPr/>
            <a:lstStyle/>
            <a:p>
              <a:endParaRPr lang="en-GB" dirty="0"/>
            </a:p>
          </p:txBody>
        </p:sp>
        <p:sp>
          <p:nvSpPr>
            <p:cNvPr id="17" name="Freeform 160"/>
            <p:cNvSpPr>
              <a:spLocks/>
            </p:cNvSpPr>
            <p:nvPr/>
          </p:nvSpPr>
          <p:spPr bwMode="auto">
            <a:xfrm>
              <a:off x="1569" y="1453"/>
              <a:ext cx="249" cy="637"/>
            </a:xfrm>
            <a:custGeom>
              <a:avLst/>
              <a:gdLst/>
              <a:ahLst/>
              <a:cxnLst>
                <a:cxn ang="0">
                  <a:pos x="3" y="618"/>
                </a:cxn>
                <a:cxn ang="0">
                  <a:pos x="120" y="353"/>
                </a:cxn>
                <a:cxn ang="0">
                  <a:pos x="135" y="308"/>
                </a:cxn>
                <a:cxn ang="0">
                  <a:pos x="248" y="11"/>
                </a:cxn>
                <a:cxn ang="0">
                  <a:pos x="140" y="241"/>
                </a:cxn>
                <a:cxn ang="0">
                  <a:pos x="3" y="618"/>
                </a:cxn>
              </a:cxnLst>
              <a:rect l="0" t="0" r="r" b="b"/>
              <a:pathLst>
                <a:path w="249" h="637">
                  <a:moveTo>
                    <a:pt x="3" y="618"/>
                  </a:moveTo>
                  <a:cubicBezTo>
                    <a:pt x="0" y="637"/>
                    <a:pt x="98" y="405"/>
                    <a:pt x="120" y="353"/>
                  </a:cubicBezTo>
                  <a:cubicBezTo>
                    <a:pt x="142" y="301"/>
                    <a:pt x="114" y="365"/>
                    <a:pt x="135" y="308"/>
                  </a:cubicBezTo>
                  <a:cubicBezTo>
                    <a:pt x="156" y="251"/>
                    <a:pt x="247" y="22"/>
                    <a:pt x="248" y="11"/>
                  </a:cubicBezTo>
                  <a:cubicBezTo>
                    <a:pt x="249" y="0"/>
                    <a:pt x="181" y="139"/>
                    <a:pt x="140" y="241"/>
                  </a:cubicBezTo>
                  <a:cubicBezTo>
                    <a:pt x="100" y="341"/>
                    <a:pt x="5" y="602"/>
                    <a:pt x="3" y="618"/>
                  </a:cubicBezTo>
                  <a:close/>
                </a:path>
              </a:pathLst>
            </a:custGeom>
            <a:gradFill rotWithShape="1">
              <a:gsLst>
                <a:gs pos="0">
                  <a:srgbClr val="808080"/>
                </a:gs>
                <a:gs pos="100000">
                  <a:srgbClr val="808080">
                    <a:gamma/>
                    <a:shade val="46275"/>
                    <a:invGamma/>
                  </a:srgbClr>
                </a:gs>
              </a:gsLst>
              <a:lin ang="5400000" scaled="1"/>
            </a:gradFill>
            <a:ln w="9525">
              <a:solidFill>
                <a:srgbClr val="000000"/>
              </a:solidFill>
              <a:round/>
              <a:headEnd/>
              <a:tailEnd/>
            </a:ln>
          </p:spPr>
          <p:txBody>
            <a:bodyPr/>
            <a:lstStyle/>
            <a:p>
              <a:endParaRPr lang="en-GB" dirty="0"/>
            </a:p>
          </p:txBody>
        </p:sp>
      </p:grpSp>
      <p:sp>
        <p:nvSpPr>
          <p:cNvPr id="18" name="Freeform 161"/>
          <p:cNvSpPr>
            <a:spLocks/>
          </p:cNvSpPr>
          <p:nvPr/>
        </p:nvSpPr>
        <p:spPr bwMode="auto">
          <a:xfrm flipH="1">
            <a:off x="6182221" y="3342457"/>
            <a:ext cx="457200" cy="2667000"/>
          </a:xfrm>
          <a:custGeom>
            <a:avLst/>
            <a:gdLst/>
            <a:ahLst/>
            <a:cxnLst>
              <a:cxn ang="0">
                <a:pos x="453" y="126"/>
              </a:cxn>
              <a:cxn ang="0">
                <a:pos x="417" y="405"/>
              </a:cxn>
              <a:cxn ang="0">
                <a:pos x="354" y="626"/>
              </a:cxn>
              <a:cxn ang="0">
                <a:pos x="296" y="906"/>
              </a:cxn>
              <a:cxn ang="0">
                <a:pos x="276" y="1117"/>
              </a:cxn>
              <a:cxn ang="0">
                <a:pos x="309" y="1220"/>
              </a:cxn>
              <a:cxn ang="0">
                <a:pos x="318" y="1338"/>
              </a:cxn>
              <a:cxn ang="0">
                <a:pos x="279" y="1350"/>
              </a:cxn>
              <a:cxn ang="0">
                <a:pos x="231" y="1410"/>
              </a:cxn>
              <a:cxn ang="0">
                <a:pos x="255" y="1488"/>
              </a:cxn>
              <a:cxn ang="0">
                <a:pos x="321" y="1608"/>
              </a:cxn>
              <a:cxn ang="0">
                <a:pos x="369" y="1701"/>
              </a:cxn>
              <a:cxn ang="0">
                <a:pos x="341" y="1853"/>
              </a:cxn>
              <a:cxn ang="0">
                <a:pos x="373" y="2162"/>
              </a:cxn>
              <a:cxn ang="0">
                <a:pos x="414" y="2346"/>
              </a:cxn>
              <a:cxn ang="0">
                <a:pos x="426" y="2601"/>
              </a:cxn>
              <a:cxn ang="0">
                <a:pos x="414" y="2769"/>
              </a:cxn>
              <a:cxn ang="0">
                <a:pos x="351" y="2808"/>
              </a:cxn>
              <a:cxn ang="0">
                <a:pos x="297" y="2604"/>
              </a:cxn>
              <a:cxn ang="0">
                <a:pos x="245" y="2482"/>
              </a:cxn>
              <a:cxn ang="0">
                <a:pos x="270" y="2607"/>
              </a:cxn>
              <a:cxn ang="0">
                <a:pos x="216" y="2457"/>
              </a:cxn>
              <a:cxn ang="0">
                <a:pos x="167" y="2185"/>
              </a:cxn>
              <a:cxn ang="0">
                <a:pos x="84" y="1888"/>
              </a:cxn>
              <a:cxn ang="0">
                <a:pos x="128" y="1768"/>
              </a:cxn>
              <a:cxn ang="0">
                <a:pos x="97" y="1596"/>
              </a:cxn>
              <a:cxn ang="0">
                <a:pos x="45" y="1454"/>
              </a:cxn>
              <a:cxn ang="0">
                <a:pos x="0" y="1351"/>
              </a:cxn>
              <a:cxn ang="0">
                <a:pos x="65" y="912"/>
              </a:cxn>
              <a:cxn ang="0">
                <a:pos x="161" y="507"/>
              </a:cxn>
              <a:cxn ang="0">
                <a:pos x="255" y="252"/>
              </a:cxn>
              <a:cxn ang="0">
                <a:pos x="354" y="0"/>
              </a:cxn>
              <a:cxn ang="0">
                <a:pos x="234" y="375"/>
              </a:cxn>
              <a:cxn ang="0">
                <a:pos x="276" y="324"/>
              </a:cxn>
              <a:cxn ang="0">
                <a:pos x="393" y="54"/>
              </a:cxn>
              <a:cxn ang="0">
                <a:pos x="465" y="12"/>
              </a:cxn>
            </a:cxnLst>
            <a:rect l="0" t="0" r="r" b="b"/>
            <a:pathLst>
              <a:path w="465" h="2817">
                <a:moveTo>
                  <a:pt x="465" y="12"/>
                </a:moveTo>
                <a:lnTo>
                  <a:pt x="453" y="126"/>
                </a:lnTo>
                <a:lnTo>
                  <a:pt x="438" y="327"/>
                </a:lnTo>
                <a:lnTo>
                  <a:pt x="417" y="405"/>
                </a:lnTo>
                <a:lnTo>
                  <a:pt x="392" y="507"/>
                </a:lnTo>
                <a:lnTo>
                  <a:pt x="354" y="626"/>
                </a:lnTo>
                <a:lnTo>
                  <a:pt x="309" y="792"/>
                </a:lnTo>
                <a:lnTo>
                  <a:pt x="296" y="906"/>
                </a:lnTo>
                <a:lnTo>
                  <a:pt x="276" y="1026"/>
                </a:lnTo>
                <a:lnTo>
                  <a:pt x="276" y="1117"/>
                </a:lnTo>
                <a:lnTo>
                  <a:pt x="296" y="1180"/>
                </a:lnTo>
                <a:lnTo>
                  <a:pt x="309" y="1220"/>
                </a:lnTo>
                <a:lnTo>
                  <a:pt x="319" y="1279"/>
                </a:lnTo>
                <a:lnTo>
                  <a:pt x="318" y="1338"/>
                </a:lnTo>
                <a:lnTo>
                  <a:pt x="300" y="1350"/>
                </a:lnTo>
                <a:lnTo>
                  <a:pt x="279" y="1350"/>
                </a:lnTo>
                <a:lnTo>
                  <a:pt x="243" y="1377"/>
                </a:lnTo>
                <a:lnTo>
                  <a:pt x="231" y="1410"/>
                </a:lnTo>
                <a:lnTo>
                  <a:pt x="231" y="1446"/>
                </a:lnTo>
                <a:lnTo>
                  <a:pt x="255" y="1488"/>
                </a:lnTo>
                <a:lnTo>
                  <a:pt x="294" y="1548"/>
                </a:lnTo>
                <a:lnTo>
                  <a:pt x="321" y="1608"/>
                </a:lnTo>
                <a:lnTo>
                  <a:pt x="357" y="1665"/>
                </a:lnTo>
                <a:lnTo>
                  <a:pt x="369" y="1701"/>
                </a:lnTo>
                <a:lnTo>
                  <a:pt x="359" y="1743"/>
                </a:lnTo>
                <a:lnTo>
                  <a:pt x="341" y="1853"/>
                </a:lnTo>
                <a:lnTo>
                  <a:pt x="348" y="2013"/>
                </a:lnTo>
                <a:lnTo>
                  <a:pt x="373" y="2162"/>
                </a:lnTo>
                <a:lnTo>
                  <a:pt x="399" y="2285"/>
                </a:lnTo>
                <a:lnTo>
                  <a:pt x="414" y="2346"/>
                </a:lnTo>
                <a:lnTo>
                  <a:pt x="438" y="2388"/>
                </a:lnTo>
                <a:lnTo>
                  <a:pt x="426" y="2601"/>
                </a:lnTo>
                <a:lnTo>
                  <a:pt x="423" y="2703"/>
                </a:lnTo>
                <a:lnTo>
                  <a:pt x="414" y="2769"/>
                </a:lnTo>
                <a:lnTo>
                  <a:pt x="399" y="2817"/>
                </a:lnTo>
                <a:lnTo>
                  <a:pt x="351" y="2808"/>
                </a:lnTo>
                <a:lnTo>
                  <a:pt x="315" y="2691"/>
                </a:lnTo>
                <a:lnTo>
                  <a:pt x="297" y="2604"/>
                </a:lnTo>
                <a:lnTo>
                  <a:pt x="267" y="2490"/>
                </a:lnTo>
                <a:lnTo>
                  <a:pt x="245" y="2482"/>
                </a:lnTo>
                <a:lnTo>
                  <a:pt x="240" y="2481"/>
                </a:lnTo>
                <a:lnTo>
                  <a:pt x="270" y="2607"/>
                </a:lnTo>
                <a:lnTo>
                  <a:pt x="296" y="2733"/>
                </a:lnTo>
                <a:lnTo>
                  <a:pt x="216" y="2457"/>
                </a:lnTo>
                <a:lnTo>
                  <a:pt x="199" y="2344"/>
                </a:lnTo>
                <a:lnTo>
                  <a:pt x="167" y="2185"/>
                </a:lnTo>
                <a:lnTo>
                  <a:pt x="116" y="2008"/>
                </a:lnTo>
                <a:lnTo>
                  <a:pt x="84" y="1888"/>
                </a:lnTo>
                <a:lnTo>
                  <a:pt x="84" y="1796"/>
                </a:lnTo>
                <a:lnTo>
                  <a:pt x="128" y="1768"/>
                </a:lnTo>
                <a:lnTo>
                  <a:pt x="142" y="1717"/>
                </a:lnTo>
                <a:lnTo>
                  <a:pt x="97" y="1596"/>
                </a:lnTo>
                <a:lnTo>
                  <a:pt x="65" y="1523"/>
                </a:lnTo>
                <a:lnTo>
                  <a:pt x="45" y="1454"/>
                </a:lnTo>
                <a:lnTo>
                  <a:pt x="33" y="1404"/>
                </a:lnTo>
                <a:lnTo>
                  <a:pt x="0" y="1351"/>
                </a:lnTo>
                <a:lnTo>
                  <a:pt x="6" y="1174"/>
                </a:lnTo>
                <a:lnTo>
                  <a:pt x="65" y="912"/>
                </a:lnTo>
                <a:lnTo>
                  <a:pt x="116" y="638"/>
                </a:lnTo>
                <a:lnTo>
                  <a:pt x="161" y="507"/>
                </a:lnTo>
                <a:lnTo>
                  <a:pt x="195" y="441"/>
                </a:lnTo>
                <a:lnTo>
                  <a:pt x="255" y="252"/>
                </a:lnTo>
                <a:lnTo>
                  <a:pt x="306" y="99"/>
                </a:lnTo>
                <a:lnTo>
                  <a:pt x="354" y="0"/>
                </a:lnTo>
                <a:lnTo>
                  <a:pt x="243" y="318"/>
                </a:lnTo>
                <a:lnTo>
                  <a:pt x="234" y="375"/>
                </a:lnTo>
                <a:lnTo>
                  <a:pt x="246" y="369"/>
                </a:lnTo>
                <a:lnTo>
                  <a:pt x="276" y="324"/>
                </a:lnTo>
                <a:lnTo>
                  <a:pt x="336" y="159"/>
                </a:lnTo>
                <a:lnTo>
                  <a:pt x="393" y="54"/>
                </a:lnTo>
                <a:lnTo>
                  <a:pt x="423" y="12"/>
                </a:lnTo>
                <a:lnTo>
                  <a:pt x="465" y="12"/>
                </a:lnTo>
                <a:close/>
              </a:path>
            </a:pathLst>
          </a:custGeom>
          <a:gradFill rotWithShape="1">
            <a:gsLst>
              <a:gs pos="0">
                <a:srgbClr val="00FFFF">
                  <a:gamma/>
                  <a:shade val="65882"/>
                  <a:invGamma/>
                </a:srgbClr>
              </a:gs>
              <a:gs pos="50000">
                <a:srgbClr val="00FFFF"/>
              </a:gs>
              <a:gs pos="100000">
                <a:srgbClr val="00FFFF">
                  <a:gamma/>
                  <a:shade val="65882"/>
                  <a:invGamma/>
                </a:srgbClr>
              </a:gs>
            </a:gsLst>
            <a:lin ang="5400000" scaled="1"/>
          </a:gradFill>
          <a:ln w="6350" cap="flat" cmpd="sng">
            <a:solidFill>
              <a:srgbClr val="000000"/>
            </a:solidFill>
            <a:prstDash val="solid"/>
            <a:round/>
            <a:headEnd/>
            <a:tailEnd/>
          </a:ln>
          <a:effectLst/>
        </p:spPr>
        <p:txBody>
          <a:bodyPr/>
          <a:lstStyle/>
          <a:p>
            <a:endParaRPr lang="en-GB" dirty="0"/>
          </a:p>
        </p:txBody>
      </p:sp>
      <p:sp>
        <p:nvSpPr>
          <p:cNvPr id="19" name="Oval 162"/>
          <p:cNvSpPr>
            <a:spLocks noChangeArrowheads="1"/>
          </p:cNvSpPr>
          <p:nvPr/>
        </p:nvSpPr>
        <p:spPr bwMode="auto">
          <a:xfrm flipH="1">
            <a:off x="6480671" y="4487045"/>
            <a:ext cx="28575" cy="22225"/>
          </a:xfrm>
          <a:prstGeom prst="ellipse">
            <a:avLst/>
          </a:prstGeom>
          <a:solidFill>
            <a:srgbClr val="FFFFFF"/>
          </a:solidFill>
          <a:ln w="6350">
            <a:solidFill>
              <a:srgbClr val="000000"/>
            </a:solidFill>
            <a:round/>
            <a:headEnd/>
            <a:tailEnd/>
          </a:ln>
          <a:effectLst/>
        </p:spPr>
        <p:txBody>
          <a:bodyPr/>
          <a:lstStyle/>
          <a:p>
            <a:endParaRPr lang="en-GB" dirty="0"/>
          </a:p>
        </p:txBody>
      </p:sp>
      <p:sp>
        <p:nvSpPr>
          <p:cNvPr id="20" name="AutoShape 163"/>
          <p:cNvSpPr>
            <a:spLocks noChangeArrowheads="1"/>
          </p:cNvSpPr>
          <p:nvPr/>
        </p:nvSpPr>
        <p:spPr bwMode="auto">
          <a:xfrm flipH="1">
            <a:off x="6325096" y="5049020"/>
            <a:ext cx="173037" cy="49213"/>
          </a:xfrm>
          <a:prstGeom prst="roundRect">
            <a:avLst>
              <a:gd name="adj" fmla="val 16667"/>
            </a:avLst>
          </a:prstGeom>
          <a:solidFill>
            <a:srgbClr val="C0C0C0"/>
          </a:solidFill>
          <a:ln w="6350">
            <a:solidFill>
              <a:srgbClr val="000000"/>
            </a:solidFill>
            <a:round/>
            <a:headEnd/>
            <a:tailEnd/>
          </a:ln>
          <a:effectLst/>
        </p:spPr>
        <p:txBody>
          <a:bodyPr/>
          <a:lstStyle/>
          <a:p>
            <a:endParaRPr lang="en-GB" dirty="0"/>
          </a:p>
        </p:txBody>
      </p:sp>
      <p:sp>
        <p:nvSpPr>
          <p:cNvPr id="21" name="Freeform 164"/>
          <p:cNvSpPr>
            <a:spLocks/>
          </p:cNvSpPr>
          <p:nvPr/>
        </p:nvSpPr>
        <p:spPr bwMode="auto">
          <a:xfrm flipH="1">
            <a:off x="6329859" y="4569595"/>
            <a:ext cx="314325" cy="4763"/>
          </a:xfrm>
          <a:custGeom>
            <a:avLst/>
            <a:gdLst/>
            <a:ahLst/>
            <a:cxnLst>
              <a:cxn ang="0">
                <a:pos x="0" y="0"/>
              </a:cxn>
              <a:cxn ang="0">
                <a:pos x="61" y="6"/>
              </a:cxn>
              <a:cxn ang="0">
                <a:pos x="318" y="6"/>
              </a:cxn>
            </a:cxnLst>
            <a:rect l="0" t="0" r="r" b="b"/>
            <a:pathLst>
              <a:path w="318" h="6">
                <a:moveTo>
                  <a:pt x="0" y="0"/>
                </a:moveTo>
                <a:lnTo>
                  <a:pt x="61" y="6"/>
                </a:lnTo>
                <a:lnTo>
                  <a:pt x="318" y="6"/>
                </a:lnTo>
              </a:path>
            </a:pathLst>
          </a:custGeom>
          <a:noFill/>
          <a:ln w="6350" cmpd="sng">
            <a:solidFill>
              <a:srgbClr val="000000"/>
            </a:solidFill>
            <a:round/>
            <a:headEnd/>
            <a:tailEnd/>
          </a:ln>
          <a:effectLst/>
        </p:spPr>
        <p:txBody>
          <a:bodyPr/>
          <a:lstStyle/>
          <a:p>
            <a:endParaRPr lang="en-GB" dirty="0"/>
          </a:p>
        </p:txBody>
      </p:sp>
      <p:sp>
        <p:nvSpPr>
          <p:cNvPr id="22" name="Freeform 165"/>
          <p:cNvSpPr>
            <a:spLocks/>
          </p:cNvSpPr>
          <p:nvPr/>
        </p:nvSpPr>
        <p:spPr bwMode="auto">
          <a:xfrm flipH="1">
            <a:off x="6221909" y="4590232"/>
            <a:ext cx="355600" cy="406400"/>
          </a:xfrm>
          <a:custGeom>
            <a:avLst/>
            <a:gdLst/>
            <a:ahLst/>
            <a:cxnLst>
              <a:cxn ang="0">
                <a:pos x="352" y="6"/>
              </a:cxn>
              <a:cxn ang="0">
                <a:pos x="357" y="49"/>
              </a:cxn>
              <a:cxn ang="0">
                <a:pos x="298" y="75"/>
              </a:cxn>
              <a:cxn ang="0">
                <a:pos x="243" y="115"/>
              </a:cxn>
              <a:cxn ang="0">
                <a:pos x="243" y="177"/>
              </a:cxn>
              <a:cxn ang="0">
                <a:pos x="342" y="295"/>
              </a:cxn>
              <a:cxn ang="0">
                <a:pos x="417" y="394"/>
              </a:cxn>
              <a:cxn ang="0">
                <a:pos x="463" y="465"/>
              </a:cxn>
              <a:cxn ang="0">
                <a:pos x="492" y="564"/>
              </a:cxn>
              <a:cxn ang="0">
                <a:pos x="497" y="588"/>
              </a:cxn>
              <a:cxn ang="0">
                <a:pos x="437" y="593"/>
              </a:cxn>
              <a:cxn ang="0">
                <a:pos x="292" y="602"/>
              </a:cxn>
              <a:cxn ang="0">
                <a:pos x="168" y="541"/>
              </a:cxn>
              <a:cxn ang="0">
                <a:pos x="98" y="389"/>
              </a:cxn>
              <a:cxn ang="0">
                <a:pos x="48" y="238"/>
              </a:cxn>
              <a:cxn ang="0">
                <a:pos x="18" y="77"/>
              </a:cxn>
              <a:cxn ang="0">
                <a:pos x="13" y="16"/>
              </a:cxn>
              <a:cxn ang="0">
                <a:pos x="98" y="6"/>
              </a:cxn>
              <a:cxn ang="0">
                <a:pos x="228" y="6"/>
              </a:cxn>
              <a:cxn ang="0">
                <a:pos x="352" y="6"/>
              </a:cxn>
            </a:cxnLst>
            <a:rect l="0" t="0" r="r" b="b"/>
            <a:pathLst>
              <a:path w="505" h="610">
                <a:moveTo>
                  <a:pt x="352" y="6"/>
                </a:moveTo>
                <a:cubicBezTo>
                  <a:pt x="374" y="13"/>
                  <a:pt x="366" y="38"/>
                  <a:pt x="357" y="49"/>
                </a:cubicBezTo>
                <a:cubicBezTo>
                  <a:pt x="348" y="60"/>
                  <a:pt x="317" y="64"/>
                  <a:pt x="298" y="75"/>
                </a:cubicBezTo>
                <a:cubicBezTo>
                  <a:pt x="279" y="86"/>
                  <a:pt x="252" y="98"/>
                  <a:pt x="243" y="115"/>
                </a:cubicBezTo>
                <a:cubicBezTo>
                  <a:pt x="234" y="132"/>
                  <a:pt x="226" y="147"/>
                  <a:pt x="243" y="177"/>
                </a:cubicBezTo>
                <a:cubicBezTo>
                  <a:pt x="259" y="206"/>
                  <a:pt x="314" y="259"/>
                  <a:pt x="342" y="295"/>
                </a:cubicBezTo>
                <a:cubicBezTo>
                  <a:pt x="370" y="331"/>
                  <a:pt x="397" y="366"/>
                  <a:pt x="417" y="394"/>
                </a:cubicBezTo>
                <a:cubicBezTo>
                  <a:pt x="437" y="422"/>
                  <a:pt x="451" y="437"/>
                  <a:pt x="463" y="465"/>
                </a:cubicBezTo>
                <a:cubicBezTo>
                  <a:pt x="475" y="493"/>
                  <a:pt x="486" y="544"/>
                  <a:pt x="492" y="564"/>
                </a:cubicBezTo>
                <a:cubicBezTo>
                  <a:pt x="498" y="584"/>
                  <a:pt x="505" y="583"/>
                  <a:pt x="497" y="588"/>
                </a:cubicBezTo>
                <a:cubicBezTo>
                  <a:pt x="488" y="593"/>
                  <a:pt x="470" y="591"/>
                  <a:pt x="437" y="593"/>
                </a:cubicBezTo>
                <a:cubicBezTo>
                  <a:pt x="404" y="594"/>
                  <a:pt x="337" y="610"/>
                  <a:pt x="292" y="602"/>
                </a:cubicBezTo>
                <a:cubicBezTo>
                  <a:pt x="248" y="594"/>
                  <a:pt x="199" y="575"/>
                  <a:pt x="168" y="541"/>
                </a:cubicBezTo>
                <a:cubicBezTo>
                  <a:pt x="136" y="506"/>
                  <a:pt x="118" y="440"/>
                  <a:pt x="98" y="389"/>
                </a:cubicBezTo>
                <a:cubicBezTo>
                  <a:pt x="78" y="339"/>
                  <a:pt x="61" y="290"/>
                  <a:pt x="48" y="238"/>
                </a:cubicBezTo>
                <a:cubicBezTo>
                  <a:pt x="35" y="186"/>
                  <a:pt x="23" y="113"/>
                  <a:pt x="18" y="77"/>
                </a:cubicBezTo>
                <a:cubicBezTo>
                  <a:pt x="13" y="41"/>
                  <a:pt x="0" y="27"/>
                  <a:pt x="13" y="16"/>
                </a:cubicBezTo>
                <a:cubicBezTo>
                  <a:pt x="27" y="5"/>
                  <a:pt x="63" y="8"/>
                  <a:pt x="98" y="6"/>
                </a:cubicBezTo>
                <a:cubicBezTo>
                  <a:pt x="133" y="5"/>
                  <a:pt x="186" y="6"/>
                  <a:pt x="228" y="6"/>
                </a:cubicBezTo>
                <a:cubicBezTo>
                  <a:pt x="269" y="6"/>
                  <a:pt x="331" y="0"/>
                  <a:pt x="352" y="6"/>
                </a:cubicBezTo>
                <a:close/>
              </a:path>
            </a:pathLst>
          </a:custGeom>
          <a:gradFill rotWithShape="1">
            <a:gsLst>
              <a:gs pos="0">
                <a:srgbClr val="D9C09B">
                  <a:gamma/>
                  <a:shade val="76078"/>
                  <a:invGamma/>
                </a:srgbClr>
              </a:gs>
              <a:gs pos="50000">
                <a:srgbClr val="D9C09B"/>
              </a:gs>
              <a:gs pos="100000">
                <a:srgbClr val="D9C09B">
                  <a:gamma/>
                  <a:shade val="76078"/>
                  <a:invGamma/>
                </a:srgbClr>
              </a:gs>
            </a:gsLst>
            <a:lin ang="0" scaled="1"/>
          </a:gradFill>
          <a:ln w="6350" cmpd="sng">
            <a:solidFill>
              <a:srgbClr val="000000"/>
            </a:solidFill>
            <a:round/>
            <a:headEnd/>
            <a:tailEnd/>
          </a:ln>
        </p:spPr>
        <p:txBody>
          <a:bodyPr/>
          <a:lstStyle/>
          <a:p>
            <a:endParaRPr lang="en-GB" dirty="0"/>
          </a:p>
        </p:txBody>
      </p:sp>
      <p:sp>
        <p:nvSpPr>
          <p:cNvPr id="23" name="Freeform 166"/>
          <p:cNvSpPr>
            <a:spLocks/>
          </p:cNvSpPr>
          <p:nvPr/>
        </p:nvSpPr>
        <p:spPr bwMode="auto">
          <a:xfrm flipH="1">
            <a:off x="6394946" y="4637857"/>
            <a:ext cx="49212" cy="119063"/>
          </a:xfrm>
          <a:custGeom>
            <a:avLst/>
            <a:gdLst/>
            <a:ahLst/>
            <a:cxnLst>
              <a:cxn ang="0">
                <a:pos x="65" y="0"/>
              </a:cxn>
              <a:cxn ang="0">
                <a:pos x="9" y="34"/>
              </a:cxn>
              <a:cxn ang="0">
                <a:pos x="13" y="94"/>
              </a:cxn>
              <a:cxn ang="0">
                <a:pos x="58" y="154"/>
              </a:cxn>
              <a:cxn ang="0">
                <a:pos x="69" y="176"/>
              </a:cxn>
            </a:cxnLst>
            <a:rect l="0" t="0" r="r" b="b"/>
            <a:pathLst>
              <a:path w="69" h="176">
                <a:moveTo>
                  <a:pt x="65" y="0"/>
                </a:moveTo>
                <a:cubicBezTo>
                  <a:pt x="41" y="9"/>
                  <a:pt x="18" y="18"/>
                  <a:pt x="9" y="34"/>
                </a:cubicBezTo>
                <a:cubicBezTo>
                  <a:pt x="0" y="50"/>
                  <a:pt x="5" y="74"/>
                  <a:pt x="13" y="94"/>
                </a:cubicBezTo>
                <a:cubicBezTo>
                  <a:pt x="21" y="114"/>
                  <a:pt x="49" y="140"/>
                  <a:pt x="58" y="154"/>
                </a:cubicBezTo>
                <a:cubicBezTo>
                  <a:pt x="67" y="168"/>
                  <a:pt x="68" y="172"/>
                  <a:pt x="69" y="176"/>
                </a:cubicBezTo>
              </a:path>
            </a:pathLst>
          </a:custGeom>
          <a:noFill/>
          <a:ln w="6350" cmpd="sng">
            <a:solidFill>
              <a:srgbClr val="000000"/>
            </a:solidFill>
            <a:round/>
            <a:headEnd/>
            <a:tailEnd/>
          </a:ln>
        </p:spPr>
        <p:txBody>
          <a:bodyPr/>
          <a:lstStyle/>
          <a:p>
            <a:endParaRPr lang="en-GB" dirty="0"/>
          </a:p>
        </p:txBody>
      </p:sp>
      <p:sp>
        <p:nvSpPr>
          <p:cNvPr id="24" name="Freeform 167"/>
          <p:cNvSpPr>
            <a:spLocks/>
          </p:cNvSpPr>
          <p:nvPr/>
        </p:nvSpPr>
        <p:spPr bwMode="auto">
          <a:xfrm flipH="1">
            <a:off x="6366371" y="3947295"/>
            <a:ext cx="123825" cy="79375"/>
          </a:xfrm>
          <a:custGeom>
            <a:avLst/>
            <a:gdLst/>
            <a:ahLst/>
            <a:cxnLst>
              <a:cxn ang="0">
                <a:pos x="122" y="3"/>
              </a:cxn>
              <a:cxn ang="0">
                <a:pos x="46" y="13"/>
              </a:cxn>
              <a:cxn ang="0">
                <a:pos x="4" y="46"/>
              </a:cxn>
              <a:cxn ang="0">
                <a:pos x="20" y="107"/>
              </a:cxn>
              <a:cxn ang="0">
                <a:pos x="54" y="141"/>
              </a:cxn>
              <a:cxn ang="0">
                <a:pos x="133" y="153"/>
              </a:cxn>
              <a:cxn ang="0">
                <a:pos x="204" y="92"/>
              </a:cxn>
              <a:cxn ang="0">
                <a:pos x="181" y="32"/>
              </a:cxn>
              <a:cxn ang="0">
                <a:pos x="122" y="3"/>
              </a:cxn>
            </a:cxnLst>
            <a:rect l="0" t="0" r="r" b="b"/>
            <a:pathLst>
              <a:path w="212" h="161">
                <a:moveTo>
                  <a:pt x="122" y="3"/>
                </a:moveTo>
                <a:cubicBezTo>
                  <a:pt x="100" y="0"/>
                  <a:pt x="66" y="6"/>
                  <a:pt x="46" y="13"/>
                </a:cubicBezTo>
                <a:cubicBezTo>
                  <a:pt x="26" y="20"/>
                  <a:pt x="8" y="30"/>
                  <a:pt x="4" y="46"/>
                </a:cubicBezTo>
                <a:cubicBezTo>
                  <a:pt x="0" y="62"/>
                  <a:pt x="12" y="91"/>
                  <a:pt x="20" y="107"/>
                </a:cubicBezTo>
                <a:cubicBezTo>
                  <a:pt x="28" y="123"/>
                  <a:pt x="35" y="133"/>
                  <a:pt x="54" y="141"/>
                </a:cubicBezTo>
                <a:cubicBezTo>
                  <a:pt x="73" y="149"/>
                  <a:pt x="108" y="161"/>
                  <a:pt x="133" y="153"/>
                </a:cubicBezTo>
                <a:cubicBezTo>
                  <a:pt x="158" y="145"/>
                  <a:pt x="196" y="112"/>
                  <a:pt x="204" y="92"/>
                </a:cubicBezTo>
                <a:cubicBezTo>
                  <a:pt x="212" y="72"/>
                  <a:pt x="195" y="47"/>
                  <a:pt x="181" y="32"/>
                </a:cubicBezTo>
                <a:cubicBezTo>
                  <a:pt x="167" y="17"/>
                  <a:pt x="143" y="5"/>
                  <a:pt x="122" y="3"/>
                </a:cubicBezTo>
                <a:close/>
              </a:path>
            </a:pathLst>
          </a:custGeom>
          <a:solidFill>
            <a:srgbClr val="014B7D"/>
          </a:solidFill>
          <a:ln w="3175" cap="flat" cmpd="sng">
            <a:solidFill>
              <a:srgbClr val="000000"/>
            </a:solidFill>
            <a:prstDash val="solid"/>
            <a:round/>
            <a:headEnd/>
            <a:tailEnd/>
          </a:ln>
          <a:effectLst/>
        </p:spPr>
        <p:txBody>
          <a:bodyPr/>
          <a:lstStyle/>
          <a:p>
            <a:endParaRPr lang="en-GB" dirty="0"/>
          </a:p>
        </p:txBody>
      </p:sp>
      <p:sp>
        <p:nvSpPr>
          <p:cNvPr id="25" name="Freeform 168"/>
          <p:cNvSpPr>
            <a:spLocks/>
          </p:cNvSpPr>
          <p:nvPr/>
        </p:nvSpPr>
        <p:spPr bwMode="auto">
          <a:xfrm flipH="1">
            <a:off x="6345734" y="3855220"/>
            <a:ext cx="120650" cy="77788"/>
          </a:xfrm>
          <a:custGeom>
            <a:avLst/>
            <a:gdLst/>
            <a:ahLst/>
            <a:cxnLst>
              <a:cxn ang="0">
                <a:pos x="97" y="4"/>
              </a:cxn>
              <a:cxn ang="0">
                <a:pos x="25" y="12"/>
              </a:cxn>
              <a:cxn ang="0">
                <a:pos x="6" y="77"/>
              </a:cxn>
              <a:cxn ang="0">
                <a:pos x="61" y="109"/>
              </a:cxn>
              <a:cxn ang="0">
                <a:pos x="113" y="115"/>
              </a:cxn>
              <a:cxn ang="0">
                <a:pos x="145" y="99"/>
              </a:cxn>
              <a:cxn ang="0">
                <a:pos x="164" y="67"/>
              </a:cxn>
              <a:cxn ang="0">
                <a:pos x="158" y="33"/>
              </a:cxn>
              <a:cxn ang="0">
                <a:pos x="97" y="4"/>
              </a:cxn>
            </a:cxnLst>
            <a:rect l="0" t="0" r="r" b="b"/>
            <a:pathLst>
              <a:path w="169" h="117">
                <a:moveTo>
                  <a:pt x="97" y="4"/>
                </a:moveTo>
                <a:cubicBezTo>
                  <a:pt x="81" y="1"/>
                  <a:pt x="40" y="0"/>
                  <a:pt x="25" y="12"/>
                </a:cubicBezTo>
                <a:cubicBezTo>
                  <a:pt x="9" y="24"/>
                  <a:pt x="0" y="61"/>
                  <a:pt x="6" y="77"/>
                </a:cubicBezTo>
                <a:cubicBezTo>
                  <a:pt x="12" y="93"/>
                  <a:pt x="43" y="103"/>
                  <a:pt x="61" y="109"/>
                </a:cubicBezTo>
                <a:cubicBezTo>
                  <a:pt x="79" y="115"/>
                  <a:pt x="99" y="117"/>
                  <a:pt x="113" y="115"/>
                </a:cubicBezTo>
                <a:cubicBezTo>
                  <a:pt x="128" y="114"/>
                  <a:pt x="136" y="107"/>
                  <a:pt x="145" y="99"/>
                </a:cubicBezTo>
                <a:cubicBezTo>
                  <a:pt x="154" y="91"/>
                  <a:pt x="162" y="78"/>
                  <a:pt x="164" y="67"/>
                </a:cubicBezTo>
                <a:cubicBezTo>
                  <a:pt x="166" y="56"/>
                  <a:pt x="169" y="43"/>
                  <a:pt x="158" y="33"/>
                </a:cubicBezTo>
                <a:cubicBezTo>
                  <a:pt x="147" y="23"/>
                  <a:pt x="110" y="10"/>
                  <a:pt x="97" y="4"/>
                </a:cubicBezTo>
                <a:close/>
              </a:path>
            </a:pathLst>
          </a:custGeom>
          <a:solidFill>
            <a:srgbClr val="014B7D"/>
          </a:solidFill>
          <a:ln w="3175" cap="flat" cmpd="sng">
            <a:solidFill>
              <a:srgbClr val="000000"/>
            </a:solidFill>
            <a:prstDash val="solid"/>
            <a:round/>
            <a:headEnd/>
            <a:tailEnd/>
          </a:ln>
          <a:effectLst/>
        </p:spPr>
        <p:txBody>
          <a:bodyPr/>
          <a:lstStyle/>
          <a:p>
            <a:endParaRPr lang="en-GB" dirty="0"/>
          </a:p>
        </p:txBody>
      </p:sp>
      <p:sp>
        <p:nvSpPr>
          <p:cNvPr id="26" name="Freeform 169"/>
          <p:cNvSpPr>
            <a:spLocks/>
          </p:cNvSpPr>
          <p:nvPr/>
        </p:nvSpPr>
        <p:spPr bwMode="auto">
          <a:xfrm flipH="1">
            <a:off x="6326684" y="3771082"/>
            <a:ext cx="95250" cy="71438"/>
          </a:xfrm>
          <a:custGeom>
            <a:avLst/>
            <a:gdLst/>
            <a:ahLst/>
            <a:cxnLst>
              <a:cxn ang="0">
                <a:pos x="102" y="0"/>
              </a:cxn>
              <a:cxn ang="0">
                <a:pos x="16" y="33"/>
              </a:cxn>
              <a:cxn ang="0">
                <a:pos x="6" y="97"/>
              </a:cxn>
              <a:cxn ang="0">
                <a:pos x="41" y="127"/>
              </a:cxn>
              <a:cxn ang="0">
                <a:pos x="84" y="136"/>
              </a:cxn>
              <a:cxn ang="0">
                <a:pos x="125" y="132"/>
              </a:cxn>
              <a:cxn ang="0">
                <a:pos x="156" y="97"/>
              </a:cxn>
              <a:cxn ang="0">
                <a:pos x="155" y="46"/>
              </a:cxn>
              <a:cxn ang="0">
                <a:pos x="146" y="22"/>
              </a:cxn>
              <a:cxn ang="0">
                <a:pos x="102" y="0"/>
              </a:cxn>
            </a:cxnLst>
            <a:rect l="0" t="0" r="r" b="b"/>
            <a:pathLst>
              <a:path w="161" h="138">
                <a:moveTo>
                  <a:pt x="102" y="0"/>
                </a:moveTo>
                <a:cubicBezTo>
                  <a:pt x="82" y="1"/>
                  <a:pt x="32" y="17"/>
                  <a:pt x="16" y="33"/>
                </a:cubicBezTo>
                <a:cubicBezTo>
                  <a:pt x="0" y="49"/>
                  <a:pt x="2" y="81"/>
                  <a:pt x="6" y="97"/>
                </a:cubicBezTo>
                <a:cubicBezTo>
                  <a:pt x="10" y="113"/>
                  <a:pt x="28" y="121"/>
                  <a:pt x="41" y="127"/>
                </a:cubicBezTo>
                <a:cubicBezTo>
                  <a:pt x="54" y="133"/>
                  <a:pt x="70" y="135"/>
                  <a:pt x="84" y="136"/>
                </a:cubicBezTo>
                <a:cubicBezTo>
                  <a:pt x="98" y="137"/>
                  <a:pt x="113" y="138"/>
                  <a:pt x="125" y="132"/>
                </a:cubicBezTo>
                <a:cubicBezTo>
                  <a:pt x="137" y="126"/>
                  <a:pt x="151" y="111"/>
                  <a:pt x="156" y="97"/>
                </a:cubicBezTo>
                <a:cubicBezTo>
                  <a:pt x="161" y="83"/>
                  <a:pt x="157" y="58"/>
                  <a:pt x="155" y="46"/>
                </a:cubicBezTo>
                <a:cubicBezTo>
                  <a:pt x="153" y="34"/>
                  <a:pt x="155" y="30"/>
                  <a:pt x="146" y="22"/>
                </a:cubicBezTo>
                <a:cubicBezTo>
                  <a:pt x="137" y="14"/>
                  <a:pt x="111" y="5"/>
                  <a:pt x="102" y="0"/>
                </a:cubicBezTo>
                <a:close/>
              </a:path>
            </a:pathLst>
          </a:custGeom>
          <a:solidFill>
            <a:srgbClr val="014B7D"/>
          </a:solidFill>
          <a:ln w="3175" cap="flat" cmpd="sng">
            <a:solidFill>
              <a:srgbClr val="000000"/>
            </a:solidFill>
            <a:prstDash val="solid"/>
            <a:round/>
            <a:headEnd/>
            <a:tailEnd/>
          </a:ln>
          <a:effectLst/>
        </p:spPr>
        <p:txBody>
          <a:bodyPr/>
          <a:lstStyle/>
          <a:p>
            <a:endParaRPr lang="en-GB" dirty="0"/>
          </a:p>
        </p:txBody>
      </p:sp>
      <p:sp>
        <p:nvSpPr>
          <p:cNvPr id="27" name="Freeform 170"/>
          <p:cNvSpPr>
            <a:spLocks/>
          </p:cNvSpPr>
          <p:nvPr/>
        </p:nvSpPr>
        <p:spPr bwMode="auto">
          <a:xfrm flipH="1">
            <a:off x="6390184" y="4066357"/>
            <a:ext cx="136525" cy="88900"/>
          </a:xfrm>
          <a:custGeom>
            <a:avLst/>
            <a:gdLst/>
            <a:ahLst/>
            <a:cxnLst>
              <a:cxn ang="0">
                <a:pos x="123" y="0"/>
              </a:cxn>
              <a:cxn ang="0">
                <a:pos x="37" y="43"/>
              </a:cxn>
              <a:cxn ang="0">
                <a:pos x="5" y="118"/>
              </a:cxn>
              <a:cxn ang="0">
                <a:pos x="69" y="161"/>
              </a:cxn>
              <a:cxn ang="0">
                <a:pos x="155" y="172"/>
              </a:cxn>
              <a:cxn ang="0">
                <a:pos x="221" y="136"/>
              </a:cxn>
              <a:cxn ang="0">
                <a:pos x="221" y="84"/>
              </a:cxn>
              <a:cxn ang="0">
                <a:pos x="206" y="42"/>
              </a:cxn>
              <a:cxn ang="0">
                <a:pos x="123" y="0"/>
              </a:cxn>
            </a:cxnLst>
            <a:rect l="0" t="0" r="r" b="b"/>
            <a:pathLst>
              <a:path w="232" h="176">
                <a:moveTo>
                  <a:pt x="123" y="0"/>
                </a:moveTo>
                <a:cubicBezTo>
                  <a:pt x="99" y="0"/>
                  <a:pt x="57" y="23"/>
                  <a:pt x="37" y="43"/>
                </a:cubicBezTo>
                <a:cubicBezTo>
                  <a:pt x="17" y="63"/>
                  <a:pt x="0" y="98"/>
                  <a:pt x="5" y="118"/>
                </a:cubicBezTo>
                <a:cubicBezTo>
                  <a:pt x="10" y="138"/>
                  <a:pt x="44" y="152"/>
                  <a:pt x="69" y="161"/>
                </a:cubicBezTo>
                <a:cubicBezTo>
                  <a:pt x="94" y="170"/>
                  <a:pt x="130" y="176"/>
                  <a:pt x="155" y="172"/>
                </a:cubicBezTo>
                <a:cubicBezTo>
                  <a:pt x="180" y="168"/>
                  <a:pt x="210" y="151"/>
                  <a:pt x="221" y="136"/>
                </a:cubicBezTo>
                <a:cubicBezTo>
                  <a:pt x="232" y="121"/>
                  <a:pt x="223" y="100"/>
                  <a:pt x="221" y="84"/>
                </a:cubicBezTo>
                <a:cubicBezTo>
                  <a:pt x="219" y="68"/>
                  <a:pt x="222" y="56"/>
                  <a:pt x="206" y="42"/>
                </a:cubicBezTo>
                <a:cubicBezTo>
                  <a:pt x="190" y="28"/>
                  <a:pt x="140" y="9"/>
                  <a:pt x="123" y="0"/>
                </a:cubicBezTo>
                <a:close/>
              </a:path>
            </a:pathLst>
          </a:custGeom>
          <a:solidFill>
            <a:srgbClr val="014B7D"/>
          </a:solidFill>
          <a:ln w="3175" cap="flat" cmpd="sng">
            <a:solidFill>
              <a:srgbClr val="000000"/>
            </a:solidFill>
            <a:prstDash val="solid"/>
            <a:round/>
            <a:headEnd/>
            <a:tailEnd/>
          </a:ln>
          <a:effectLst/>
        </p:spPr>
        <p:txBody>
          <a:bodyPr/>
          <a:lstStyle/>
          <a:p>
            <a:endParaRPr lang="en-GB" dirty="0"/>
          </a:p>
        </p:txBody>
      </p:sp>
      <p:sp>
        <p:nvSpPr>
          <p:cNvPr id="28" name="Freeform 171"/>
          <p:cNvSpPr>
            <a:spLocks/>
          </p:cNvSpPr>
          <p:nvPr/>
        </p:nvSpPr>
        <p:spPr bwMode="auto">
          <a:xfrm flipH="1">
            <a:off x="6421934" y="4199707"/>
            <a:ext cx="122237" cy="101600"/>
          </a:xfrm>
          <a:custGeom>
            <a:avLst/>
            <a:gdLst/>
            <a:ahLst/>
            <a:cxnLst>
              <a:cxn ang="0">
                <a:pos x="43" y="0"/>
              </a:cxn>
              <a:cxn ang="0">
                <a:pos x="0" y="54"/>
              </a:cxn>
              <a:cxn ang="0">
                <a:pos x="42" y="146"/>
              </a:cxn>
              <a:cxn ang="0">
                <a:pos x="90" y="187"/>
              </a:cxn>
              <a:cxn ang="0">
                <a:pos x="154" y="198"/>
              </a:cxn>
              <a:cxn ang="0">
                <a:pos x="203" y="165"/>
              </a:cxn>
              <a:cxn ang="0">
                <a:pos x="195" y="75"/>
              </a:cxn>
              <a:cxn ang="0">
                <a:pos x="128" y="41"/>
              </a:cxn>
              <a:cxn ang="0">
                <a:pos x="43" y="0"/>
              </a:cxn>
            </a:cxnLst>
            <a:rect l="0" t="0" r="r" b="b"/>
            <a:pathLst>
              <a:path w="210" h="202">
                <a:moveTo>
                  <a:pt x="43" y="0"/>
                </a:moveTo>
                <a:cubicBezTo>
                  <a:pt x="23" y="2"/>
                  <a:pt x="0" y="30"/>
                  <a:pt x="0" y="54"/>
                </a:cubicBezTo>
                <a:cubicBezTo>
                  <a:pt x="0" y="78"/>
                  <a:pt x="27" y="124"/>
                  <a:pt x="42" y="146"/>
                </a:cubicBezTo>
                <a:cubicBezTo>
                  <a:pt x="57" y="168"/>
                  <a:pt x="71" y="178"/>
                  <a:pt x="90" y="187"/>
                </a:cubicBezTo>
                <a:cubicBezTo>
                  <a:pt x="109" y="196"/>
                  <a:pt x="135" y="202"/>
                  <a:pt x="154" y="198"/>
                </a:cubicBezTo>
                <a:cubicBezTo>
                  <a:pt x="173" y="194"/>
                  <a:pt x="196" y="185"/>
                  <a:pt x="203" y="165"/>
                </a:cubicBezTo>
                <a:cubicBezTo>
                  <a:pt x="210" y="145"/>
                  <a:pt x="207" y="96"/>
                  <a:pt x="195" y="75"/>
                </a:cubicBezTo>
                <a:cubicBezTo>
                  <a:pt x="183" y="54"/>
                  <a:pt x="153" y="53"/>
                  <a:pt x="128" y="41"/>
                </a:cubicBezTo>
                <a:cubicBezTo>
                  <a:pt x="103" y="29"/>
                  <a:pt x="61" y="9"/>
                  <a:pt x="43" y="0"/>
                </a:cubicBezTo>
                <a:close/>
              </a:path>
            </a:pathLst>
          </a:custGeom>
          <a:solidFill>
            <a:srgbClr val="014B7D"/>
          </a:solidFill>
          <a:ln w="3175" cap="flat" cmpd="sng">
            <a:solidFill>
              <a:srgbClr val="000000"/>
            </a:solidFill>
            <a:prstDash val="solid"/>
            <a:round/>
            <a:headEnd/>
            <a:tailEnd/>
          </a:ln>
          <a:effectLst/>
        </p:spPr>
        <p:txBody>
          <a:bodyPr/>
          <a:lstStyle/>
          <a:p>
            <a:endParaRPr lang="en-GB" dirty="0"/>
          </a:p>
        </p:txBody>
      </p:sp>
      <p:sp>
        <p:nvSpPr>
          <p:cNvPr id="29" name="Freeform 172"/>
          <p:cNvSpPr>
            <a:spLocks/>
          </p:cNvSpPr>
          <p:nvPr/>
        </p:nvSpPr>
        <p:spPr bwMode="auto">
          <a:xfrm flipH="1">
            <a:off x="6433046" y="4307657"/>
            <a:ext cx="138112" cy="100013"/>
          </a:xfrm>
          <a:custGeom>
            <a:avLst/>
            <a:gdLst/>
            <a:ahLst/>
            <a:cxnLst>
              <a:cxn ang="0">
                <a:pos x="65" y="0"/>
              </a:cxn>
              <a:cxn ang="0">
                <a:pos x="1" y="65"/>
              </a:cxn>
              <a:cxn ang="0">
                <a:pos x="71" y="137"/>
              </a:cxn>
              <a:cxn ang="0">
                <a:pos x="140" y="194"/>
              </a:cxn>
              <a:cxn ang="0">
                <a:pos x="206" y="175"/>
              </a:cxn>
              <a:cxn ang="0">
                <a:pos x="232" y="130"/>
              </a:cxn>
              <a:cxn ang="0">
                <a:pos x="209" y="32"/>
              </a:cxn>
              <a:cxn ang="0">
                <a:pos x="65" y="0"/>
              </a:cxn>
            </a:cxnLst>
            <a:rect l="0" t="0" r="r" b="b"/>
            <a:pathLst>
              <a:path w="237" h="200">
                <a:moveTo>
                  <a:pt x="65" y="0"/>
                </a:moveTo>
                <a:cubicBezTo>
                  <a:pt x="33" y="6"/>
                  <a:pt x="0" y="42"/>
                  <a:pt x="1" y="65"/>
                </a:cubicBezTo>
                <a:cubicBezTo>
                  <a:pt x="2" y="88"/>
                  <a:pt x="48" y="115"/>
                  <a:pt x="71" y="137"/>
                </a:cubicBezTo>
                <a:cubicBezTo>
                  <a:pt x="94" y="159"/>
                  <a:pt x="118" y="188"/>
                  <a:pt x="140" y="194"/>
                </a:cubicBezTo>
                <a:cubicBezTo>
                  <a:pt x="162" y="200"/>
                  <a:pt x="191" y="186"/>
                  <a:pt x="206" y="175"/>
                </a:cubicBezTo>
                <a:cubicBezTo>
                  <a:pt x="221" y="164"/>
                  <a:pt x="232" y="154"/>
                  <a:pt x="232" y="130"/>
                </a:cubicBezTo>
                <a:cubicBezTo>
                  <a:pt x="232" y="106"/>
                  <a:pt x="237" y="54"/>
                  <a:pt x="209" y="32"/>
                </a:cubicBezTo>
                <a:cubicBezTo>
                  <a:pt x="181" y="10"/>
                  <a:pt x="95" y="7"/>
                  <a:pt x="65" y="0"/>
                </a:cubicBezTo>
                <a:close/>
              </a:path>
            </a:pathLst>
          </a:custGeom>
          <a:solidFill>
            <a:srgbClr val="014B7D"/>
          </a:solidFill>
          <a:ln w="3175" cap="flat" cmpd="sng">
            <a:solidFill>
              <a:srgbClr val="000000"/>
            </a:solidFill>
            <a:prstDash val="solid"/>
            <a:round/>
            <a:headEnd/>
            <a:tailEnd/>
          </a:ln>
          <a:effectLst/>
        </p:spPr>
        <p:txBody>
          <a:bodyPr/>
          <a:lstStyle/>
          <a:p>
            <a:endParaRPr lang="en-GB" dirty="0"/>
          </a:p>
        </p:txBody>
      </p:sp>
      <p:sp>
        <p:nvSpPr>
          <p:cNvPr id="30" name="Freeform 173"/>
          <p:cNvSpPr>
            <a:spLocks/>
          </p:cNvSpPr>
          <p:nvPr/>
        </p:nvSpPr>
        <p:spPr bwMode="auto">
          <a:xfrm flipH="1">
            <a:off x="6490196" y="4399732"/>
            <a:ext cx="84137" cy="63500"/>
          </a:xfrm>
          <a:custGeom>
            <a:avLst/>
            <a:gdLst/>
            <a:ahLst/>
            <a:cxnLst>
              <a:cxn ang="0">
                <a:pos x="60" y="1"/>
              </a:cxn>
              <a:cxn ang="0">
                <a:pos x="2" y="53"/>
              </a:cxn>
              <a:cxn ang="0">
                <a:pos x="72" y="125"/>
              </a:cxn>
              <a:cxn ang="0">
                <a:pos x="135" y="76"/>
              </a:cxn>
              <a:cxn ang="0">
                <a:pos x="131" y="46"/>
              </a:cxn>
              <a:cxn ang="0">
                <a:pos x="60" y="1"/>
              </a:cxn>
            </a:cxnLst>
            <a:rect l="0" t="0" r="r" b="b"/>
            <a:pathLst>
              <a:path w="145" h="129">
                <a:moveTo>
                  <a:pt x="60" y="1"/>
                </a:moveTo>
                <a:cubicBezTo>
                  <a:pt x="39" y="2"/>
                  <a:pt x="0" y="32"/>
                  <a:pt x="2" y="53"/>
                </a:cubicBezTo>
                <a:cubicBezTo>
                  <a:pt x="4" y="74"/>
                  <a:pt x="50" y="121"/>
                  <a:pt x="72" y="125"/>
                </a:cubicBezTo>
                <a:cubicBezTo>
                  <a:pt x="94" y="129"/>
                  <a:pt x="125" y="89"/>
                  <a:pt x="135" y="76"/>
                </a:cubicBezTo>
                <a:cubicBezTo>
                  <a:pt x="145" y="63"/>
                  <a:pt x="143" y="58"/>
                  <a:pt x="131" y="46"/>
                </a:cubicBezTo>
                <a:cubicBezTo>
                  <a:pt x="119" y="34"/>
                  <a:pt x="81" y="0"/>
                  <a:pt x="60" y="1"/>
                </a:cubicBezTo>
                <a:close/>
              </a:path>
            </a:pathLst>
          </a:custGeom>
          <a:solidFill>
            <a:srgbClr val="014B7D"/>
          </a:solidFill>
          <a:ln w="3175" cap="flat" cmpd="sng">
            <a:solidFill>
              <a:srgbClr val="000000"/>
            </a:solidFill>
            <a:prstDash val="solid"/>
            <a:round/>
            <a:headEnd/>
            <a:tailEnd/>
          </a:ln>
          <a:effectLst/>
        </p:spPr>
        <p:txBody>
          <a:bodyPr/>
          <a:lstStyle/>
          <a:p>
            <a:endParaRPr lang="en-GB" dirty="0"/>
          </a:p>
        </p:txBody>
      </p:sp>
      <p:sp>
        <p:nvSpPr>
          <p:cNvPr id="31" name="Freeform 174"/>
          <p:cNvSpPr>
            <a:spLocks/>
          </p:cNvSpPr>
          <p:nvPr/>
        </p:nvSpPr>
        <p:spPr bwMode="auto">
          <a:xfrm flipH="1">
            <a:off x="6404471" y="5109345"/>
            <a:ext cx="80962" cy="55563"/>
          </a:xfrm>
          <a:custGeom>
            <a:avLst/>
            <a:gdLst/>
            <a:ahLst/>
            <a:cxnLst>
              <a:cxn ang="0">
                <a:pos x="111" y="6"/>
              </a:cxn>
              <a:cxn ang="0">
                <a:pos x="55" y="6"/>
              </a:cxn>
              <a:cxn ang="0">
                <a:pos x="6" y="41"/>
              </a:cxn>
              <a:cxn ang="0">
                <a:pos x="16" y="100"/>
              </a:cxn>
              <a:cxn ang="0">
                <a:pos x="76" y="100"/>
              </a:cxn>
              <a:cxn ang="0">
                <a:pos x="128" y="74"/>
              </a:cxn>
              <a:cxn ang="0">
                <a:pos x="121" y="10"/>
              </a:cxn>
            </a:cxnLst>
            <a:rect l="0" t="0" r="r" b="b"/>
            <a:pathLst>
              <a:path w="135" h="110">
                <a:moveTo>
                  <a:pt x="111" y="6"/>
                </a:moveTo>
                <a:cubicBezTo>
                  <a:pt x="102" y="6"/>
                  <a:pt x="72" y="0"/>
                  <a:pt x="55" y="6"/>
                </a:cubicBezTo>
                <a:cubicBezTo>
                  <a:pt x="38" y="12"/>
                  <a:pt x="12" y="25"/>
                  <a:pt x="6" y="41"/>
                </a:cubicBezTo>
                <a:cubicBezTo>
                  <a:pt x="0" y="57"/>
                  <a:pt x="4" y="90"/>
                  <a:pt x="16" y="100"/>
                </a:cubicBezTo>
                <a:cubicBezTo>
                  <a:pt x="28" y="110"/>
                  <a:pt x="57" y="104"/>
                  <a:pt x="76" y="100"/>
                </a:cubicBezTo>
                <a:cubicBezTo>
                  <a:pt x="95" y="96"/>
                  <a:pt x="121" y="89"/>
                  <a:pt x="128" y="74"/>
                </a:cubicBezTo>
                <a:cubicBezTo>
                  <a:pt x="135" y="59"/>
                  <a:pt x="122" y="23"/>
                  <a:pt x="121" y="10"/>
                </a:cubicBezTo>
              </a:path>
            </a:pathLst>
          </a:custGeom>
          <a:solidFill>
            <a:srgbClr val="0168AC"/>
          </a:solidFill>
          <a:ln w="3175" cap="flat" cmpd="sng">
            <a:solidFill>
              <a:srgbClr val="000000"/>
            </a:solidFill>
            <a:prstDash val="solid"/>
            <a:round/>
            <a:headEnd/>
            <a:tailEnd/>
          </a:ln>
          <a:effectLst/>
        </p:spPr>
        <p:txBody>
          <a:bodyPr/>
          <a:lstStyle/>
          <a:p>
            <a:endParaRPr lang="en-GB" dirty="0"/>
          </a:p>
        </p:txBody>
      </p:sp>
      <p:sp>
        <p:nvSpPr>
          <p:cNvPr id="32" name="Freeform 175"/>
          <p:cNvSpPr>
            <a:spLocks/>
          </p:cNvSpPr>
          <p:nvPr/>
        </p:nvSpPr>
        <p:spPr bwMode="auto">
          <a:xfrm flipH="1">
            <a:off x="6360021" y="5168082"/>
            <a:ext cx="112712" cy="82550"/>
          </a:xfrm>
          <a:custGeom>
            <a:avLst/>
            <a:gdLst/>
            <a:ahLst/>
            <a:cxnLst>
              <a:cxn ang="0">
                <a:pos x="165" y="9"/>
              </a:cxn>
              <a:cxn ang="0">
                <a:pos x="99" y="16"/>
              </a:cxn>
              <a:cxn ang="0">
                <a:pos x="42" y="39"/>
              </a:cxn>
              <a:cxn ang="0">
                <a:pos x="9" y="136"/>
              </a:cxn>
              <a:cxn ang="0">
                <a:pos x="95" y="162"/>
              </a:cxn>
              <a:cxn ang="0">
                <a:pos x="166" y="125"/>
              </a:cxn>
              <a:cxn ang="0">
                <a:pos x="192" y="69"/>
              </a:cxn>
              <a:cxn ang="0">
                <a:pos x="165" y="9"/>
              </a:cxn>
            </a:cxnLst>
            <a:rect l="0" t="0" r="r" b="b"/>
            <a:pathLst>
              <a:path w="192" h="164">
                <a:moveTo>
                  <a:pt x="165" y="9"/>
                </a:moveTo>
                <a:cubicBezTo>
                  <a:pt x="150" y="0"/>
                  <a:pt x="119" y="11"/>
                  <a:pt x="99" y="16"/>
                </a:cubicBezTo>
                <a:cubicBezTo>
                  <a:pt x="79" y="21"/>
                  <a:pt x="57" y="19"/>
                  <a:pt x="42" y="39"/>
                </a:cubicBezTo>
                <a:cubicBezTo>
                  <a:pt x="27" y="59"/>
                  <a:pt x="0" y="116"/>
                  <a:pt x="9" y="136"/>
                </a:cubicBezTo>
                <a:cubicBezTo>
                  <a:pt x="18" y="156"/>
                  <a:pt x="69" y="164"/>
                  <a:pt x="95" y="162"/>
                </a:cubicBezTo>
                <a:cubicBezTo>
                  <a:pt x="121" y="160"/>
                  <a:pt x="150" y="141"/>
                  <a:pt x="166" y="125"/>
                </a:cubicBezTo>
                <a:cubicBezTo>
                  <a:pt x="182" y="109"/>
                  <a:pt x="192" y="88"/>
                  <a:pt x="192" y="69"/>
                </a:cubicBezTo>
                <a:cubicBezTo>
                  <a:pt x="192" y="50"/>
                  <a:pt x="180" y="18"/>
                  <a:pt x="165" y="9"/>
                </a:cubicBezTo>
                <a:close/>
              </a:path>
            </a:pathLst>
          </a:custGeom>
          <a:solidFill>
            <a:srgbClr val="0168AC"/>
          </a:solidFill>
          <a:ln w="3175" cap="flat" cmpd="sng">
            <a:solidFill>
              <a:srgbClr val="000000"/>
            </a:solidFill>
            <a:prstDash val="solid"/>
            <a:round/>
            <a:headEnd/>
            <a:tailEnd/>
          </a:ln>
          <a:effectLst/>
        </p:spPr>
        <p:txBody>
          <a:bodyPr/>
          <a:lstStyle/>
          <a:p>
            <a:endParaRPr lang="en-GB" dirty="0"/>
          </a:p>
        </p:txBody>
      </p:sp>
      <p:sp>
        <p:nvSpPr>
          <p:cNvPr id="33" name="Freeform 176"/>
          <p:cNvSpPr>
            <a:spLocks/>
          </p:cNvSpPr>
          <p:nvPr/>
        </p:nvSpPr>
        <p:spPr bwMode="auto">
          <a:xfrm flipH="1">
            <a:off x="6355259" y="5264920"/>
            <a:ext cx="106362" cy="77788"/>
          </a:xfrm>
          <a:custGeom>
            <a:avLst/>
            <a:gdLst/>
            <a:ahLst/>
            <a:cxnLst>
              <a:cxn ang="0">
                <a:pos x="38" y="38"/>
              </a:cxn>
              <a:cxn ang="0">
                <a:pos x="5" y="111"/>
              </a:cxn>
              <a:cxn ang="0">
                <a:pos x="70" y="154"/>
              </a:cxn>
              <a:cxn ang="0">
                <a:pos x="162" y="113"/>
              </a:cxn>
              <a:cxn ang="0">
                <a:pos x="177" y="36"/>
              </a:cxn>
              <a:cxn ang="0">
                <a:pos x="147" y="4"/>
              </a:cxn>
              <a:cxn ang="0">
                <a:pos x="98" y="12"/>
              </a:cxn>
              <a:cxn ang="0">
                <a:pos x="38" y="38"/>
              </a:cxn>
            </a:cxnLst>
            <a:rect l="0" t="0" r="r" b="b"/>
            <a:pathLst>
              <a:path w="180" h="154">
                <a:moveTo>
                  <a:pt x="38" y="38"/>
                </a:moveTo>
                <a:cubicBezTo>
                  <a:pt x="23" y="54"/>
                  <a:pt x="0" y="92"/>
                  <a:pt x="5" y="111"/>
                </a:cubicBezTo>
                <a:cubicBezTo>
                  <a:pt x="10" y="130"/>
                  <a:pt x="44" y="154"/>
                  <a:pt x="70" y="154"/>
                </a:cubicBezTo>
                <a:cubicBezTo>
                  <a:pt x="96" y="154"/>
                  <a:pt x="144" y="133"/>
                  <a:pt x="162" y="113"/>
                </a:cubicBezTo>
                <a:cubicBezTo>
                  <a:pt x="180" y="93"/>
                  <a:pt x="179" y="54"/>
                  <a:pt x="177" y="36"/>
                </a:cubicBezTo>
                <a:cubicBezTo>
                  <a:pt x="175" y="18"/>
                  <a:pt x="160" y="8"/>
                  <a:pt x="147" y="4"/>
                </a:cubicBezTo>
                <a:cubicBezTo>
                  <a:pt x="134" y="0"/>
                  <a:pt x="116" y="6"/>
                  <a:pt x="98" y="12"/>
                </a:cubicBezTo>
                <a:cubicBezTo>
                  <a:pt x="80" y="18"/>
                  <a:pt x="53" y="22"/>
                  <a:pt x="38" y="38"/>
                </a:cubicBezTo>
                <a:close/>
              </a:path>
            </a:pathLst>
          </a:custGeom>
          <a:solidFill>
            <a:srgbClr val="0168AC"/>
          </a:solidFill>
          <a:ln w="3175" cap="flat" cmpd="sng">
            <a:solidFill>
              <a:srgbClr val="000000"/>
            </a:solidFill>
            <a:prstDash val="solid"/>
            <a:round/>
            <a:headEnd/>
            <a:tailEnd/>
          </a:ln>
          <a:effectLst/>
        </p:spPr>
        <p:txBody>
          <a:bodyPr/>
          <a:lstStyle/>
          <a:p>
            <a:endParaRPr lang="en-GB" dirty="0"/>
          </a:p>
        </p:txBody>
      </p:sp>
      <p:sp>
        <p:nvSpPr>
          <p:cNvPr id="34" name="Freeform 177"/>
          <p:cNvSpPr>
            <a:spLocks/>
          </p:cNvSpPr>
          <p:nvPr/>
        </p:nvSpPr>
        <p:spPr bwMode="auto">
          <a:xfrm flipH="1">
            <a:off x="6345734" y="5353820"/>
            <a:ext cx="73025" cy="65088"/>
          </a:xfrm>
          <a:custGeom>
            <a:avLst/>
            <a:gdLst/>
            <a:ahLst/>
            <a:cxnLst>
              <a:cxn ang="0">
                <a:pos x="50" y="4"/>
              </a:cxn>
              <a:cxn ang="0">
                <a:pos x="16" y="4"/>
              </a:cxn>
              <a:cxn ang="0">
                <a:pos x="0" y="27"/>
              </a:cxn>
              <a:cxn ang="0">
                <a:pos x="16" y="58"/>
              </a:cxn>
              <a:cxn ang="0">
                <a:pos x="55" y="47"/>
              </a:cxn>
              <a:cxn ang="0">
                <a:pos x="55" y="10"/>
              </a:cxn>
            </a:cxnLst>
            <a:rect l="0" t="0" r="r" b="b"/>
            <a:pathLst>
              <a:path w="62" h="61">
                <a:moveTo>
                  <a:pt x="50" y="4"/>
                </a:moveTo>
                <a:cubicBezTo>
                  <a:pt x="45" y="4"/>
                  <a:pt x="25" y="0"/>
                  <a:pt x="16" y="4"/>
                </a:cubicBezTo>
                <a:cubicBezTo>
                  <a:pt x="8" y="8"/>
                  <a:pt x="0" y="18"/>
                  <a:pt x="0" y="27"/>
                </a:cubicBezTo>
                <a:cubicBezTo>
                  <a:pt x="0" y="36"/>
                  <a:pt x="7" y="54"/>
                  <a:pt x="16" y="58"/>
                </a:cubicBezTo>
                <a:cubicBezTo>
                  <a:pt x="25" y="61"/>
                  <a:pt x="48" y="55"/>
                  <a:pt x="55" y="47"/>
                </a:cubicBezTo>
                <a:cubicBezTo>
                  <a:pt x="62" y="39"/>
                  <a:pt x="55" y="18"/>
                  <a:pt x="55" y="10"/>
                </a:cubicBezTo>
              </a:path>
            </a:pathLst>
          </a:custGeom>
          <a:solidFill>
            <a:srgbClr val="0168AC"/>
          </a:solidFill>
          <a:ln w="3175" cap="flat" cmpd="sng">
            <a:solidFill>
              <a:srgbClr val="000000"/>
            </a:solidFill>
            <a:prstDash val="solid"/>
            <a:round/>
            <a:headEnd/>
            <a:tailEnd/>
          </a:ln>
          <a:effectLst/>
        </p:spPr>
        <p:txBody>
          <a:bodyPr/>
          <a:lstStyle/>
          <a:p>
            <a:endParaRPr lang="en-GB" dirty="0"/>
          </a:p>
        </p:txBody>
      </p:sp>
      <p:sp>
        <p:nvSpPr>
          <p:cNvPr id="35" name="Freeform 178"/>
          <p:cNvSpPr>
            <a:spLocks/>
          </p:cNvSpPr>
          <p:nvPr/>
        </p:nvSpPr>
        <p:spPr bwMode="auto">
          <a:xfrm flipH="1">
            <a:off x="6315571" y="5431607"/>
            <a:ext cx="98425" cy="76200"/>
          </a:xfrm>
          <a:custGeom>
            <a:avLst/>
            <a:gdLst/>
            <a:ahLst/>
            <a:cxnLst>
              <a:cxn ang="0">
                <a:pos x="123" y="9"/>
              </a:cxn>
              <a:cxn ang="0">
                <a:pos x="25" y="25"/>
              </a:cxn>
              <a:cxn ang="0">
                <a:pos x="3" y="100"/>
              </a:cxn>
              <a:cxn ang="0">
                <a:pos x="41" y="140"/>
              </a:cxn>
              <a:cxn ang="0">
                <a:pos x="100" y="143"/>
              </a:cxn>
              <a:cxn ang="0">
                <a:pos x="161" y="80"/>
              </a:cxn>
              <a:cxn ang="0">
                <a:pos x="123" y="9"/>
              </a:cxn>
            </a:cxnLst>
            <a:rect l="0" t="0" r="r" b="b"/>
            <a:pathLst>
              <a:path w="165" h="153">
                <a:moveTo>
                  <a:pt x="123" y="9"/>
                </a:moveTo>
                <a:cubicBezTo>
                  <a:pt x="100" y="0"/>
                  <a:pt x="45" y="10"/>
                  <a:pt x="25" y="25"/>
                </a:cubicBezTo>
                <a:cubicBezTo>
                  <a:pt x="5" y="40"/>
                  <a:pt x="0" y="81"/>
                  <a:pt x="3" y="100"/>
                </a:cubicBezTo>
                <a:cubicBezTo>
                  <a:pt x="6" y="119"/>
                  <a:pt x="25" y="133"/>
                  <a:pt x="41" y="140"/>
                </a:cubicBezTo>
                <a:cubicBezTo>
                  <a:pt x="57" y="147"/>
                  <a:pt x="80" y="153"/>
                  <a:pt x="100" y="143"/>
                </a:cubicBezTo>
                <a:cubicBezTo>
                  <a:pt x="120" y="133"/>
                  <a:pt x="157" y="102"/>
                  <a:pt x="161" y="80"/>
                </a:cubicBezTo>
                <a:cubicBezTo>
                  <a:pt x="165" y="58"/>
                  <a:pt x="146" y="18"/>
                  <a:pt x="123" y="9"/>
                </a:cubicBezTo>
                <a:close/>
              </a:path>
            </a:pathLst>
          </a:custGeom>
          <a:solidFill>
            <a:srgbClr val="0168AC"/>
          </a:solidFill>
          <a:ln w="3175" cap="flat" cmpd="sng">
            <a:solidFill>
              <a:srgbClr val="000000"/>
            </a:solidFill>
            <a:prstDash val="solid"/>
            <a:round/>
            <a:headEnd/>
            <a:tailEnd/>
          </a:ln>
          <a:effectLst/>
        </p:spPr>
        <p:txBody>
          <a:bodyPr/>
          <a:lstStyle/>
          <a:p>
            <a:endParaRPr lang="en-GB" dirty="0"/>
          </a:p>
        </p:txBody>
      </p:sp>
      <p:sp>
        <p:nvSpPr>
          <p:cNvPr id="36" name="Freeform 179"/>
          <p:cNvSpPr>
            <a:spLocks/>
          </p:cNvSpPr>
          <p:nvPr/>
        </p:nvSpPr>
        <p:spPr bwMode="auto">
          <a:xfrm flipH="1">
            <a:off x="6310809" y="5518920"/>
            <a:ext cx="77787" cy="71438"/>
          </a:xfrm>
          <a:custGeom>
            <a:avLst/>
            <a:gdLst/>
            <a:ahLst/>
            <a:cxnLst>
              <a:cxn ang="0">
                <a:pos x="56" y="0"/>
              </a:cxn>
              <a:cxn ang="0">
                <a:pos x="2" y="65"/>
              </a:cxn>
              <a:cxn ang="0">
                <a:pos x="46" y="134"/>
              </a:cxn>
              <a:cxn ang="0">
                <a:pos x="106" y="115"/>
              </a:cxn>
              <a:cxn ang="0">
                <a:pos x="131" y="54"/>
              </a:cxn>
              <a:cxn ang="0">
                <a:pos x="113" y="21"/>
              </a:cxn>
              <a:cxn ang="0">
                <a:pos x="56" y="0"/>
              </a:cxn>
            </a:cxnLst>
            <a:rect l="0" t="0" r="r" b="b"/>
            <a:pathLst>
              <a:path w="132" h="142">
                <a:moveTo>
                  <a:pt x="56" y="0"/>
                </a:moveTo>
                <a:cubicBezTo>
                  <a:pt x="39" y="7"/>
                  <a:pt x="4" y="43"/>
                  <a:pt x="2" y="65"/>
                </a:cubicBezTo>
                <a:cubicBezTo>
                  <a:pt x="0" y="87"/>
                  <a:pt x="29" y="126"/>
                  <a:pt x="46" y="134"/>
                </a:cubicBezTo>
                <a:cubicBezTo>
                  <a:pt x="63" y="142"/>
                  <a:pt x="92" y="128"/>
                  <a:pt x="106" y="115"/>
                </a:cubicBezTo>
                <a:cubicBezTo>
                  <a:pt x="120" y="102"/>
                  <a:pt x="130" y="70"/>
                  <a:pt x="131" y="54"/>
                </a:cubicBezTo>
                <a:cubicBezTo>
                  <a:pt x="132" y="38"/>
                  <a:pt x="125" y="30"/>
                  <a:pt x="113" y="21"/>
                </a:cubicBezTo>
                <a:cubicBezTo>
                  <a:pt x="101" y="12"/>
                  <a:pt x="68" y="4"/>
                  <a:pt x="56" y="0"/>
                </a:cubicBezTo>
                <a:close/>
              </a:path>
            </a:pathLst>
          </a:custGeom>
          <a:solidFill>
            <a:srgbClr val="0168AC"/>
          </a:solidFill>
          <a:ln w="3175" cap="flat" cmpd="sng">
            <a:solidFill>
              <a:srgbClr val="000000"/>
            </a:solidFill>
            <a:prstDash val="solid"/>
            <a:round/>
            <a:headEnd/>
            <a:tailEnd/>
          </a:ln>
          <a:effectLst/>
        </p:spPr>
        <p:txBody>
          <a:bodyPr/>
          <a:lstStyle/>
          <a:p>
            <a:endParaRPr lang="en-GB" dirty="0"/>
          </a:p>
        </p:txBody>
      </p:sp>
      <p:sp>
        <p:nvSpPr>
          <p:cNvPr id="37" name="AutoShape 180"/>
          <p:cNvSpPr>
            <a:spLocks noChangeArrowheads="1"/>
          </p:cNvSpPr>
          <p:nvPr/>
        </p:nvSpPr>
        <p:spPr bwMode="auto">
          <a:xfrm rot="5400000" flipH="1">
            <a:off x="6523534" y="5077595"/>
            <a:ext cx="71438" cy="20637"/>
          </a:xfrm>
          <a:prstGeom prst="can">
            <a:avLst>
              <a:gd name="adj" fmla="val 25000"/>
            </a:avLst>
          </a:prstGeom>
          <a:gradFill rotWithShape="1">
            <a:gsLst>
              <a:gs pos="0">
                <a:srgbClr val="C0C0C0">
                  <a:gamma/>
                  <a:shade val="76078"/>
                  <a:invGamma/>
                </a:srgbClr>
              </a:gs>
              <a:gs pos="50000">
                <a:srgbClr val="C0C0C0"/>
              </a:gs>
              <a:gs pos="100000">
                <a:srgbClr val="C0C0C0">
                  <a:gamma/>
                  <a:shade val="76078"/>
                  <a:invGamma/>
                </a:srgbClr>
              </a:gs>
            </a:gsLst>
            <a:lin ang="0" scaled="1"/>
          </a:gradFill>
          <a:ln w="3175">
            <a:solidFill>
              <a:srgbClr val="000000"/>
            </a:solidFill>
            <a:round/>
            <a:headEnd/>
            <a:tailEnd/>
          </a:ln>
          <a:effectLst/>
        </p:spPr>
        <p:txBody>
          <a:bodyPr/>
          <a:lstStyle/>
          <a:p>
            <a:endParaRPr lang="en-GB" dirty="0"/>
          </a:p>
        </p:txBody>
      </p:sp>
      <p:sp>
        <p:nvSpPr>
          <p:cNvPr id="38" name="Freeform 181"/>
          <p:cNvSpPr>
            <a:spLocks/>
          </p:cNvSpPr>
          <p:nvPr/>
        </p:nvSpPr>
        <p:spPr bwMode="auto">
          <a:xfrm flipH="1">
            <a:off x="6875959" y="5133157"/>
            <a:ext cx="157162" cy="61913"/>
          </a:xfrm>
          <a:custGeom>
            <a:avLst/>
            <a:gdLst/>
            <a:ahLst/>
            <a:cxnLst>
              <a:cxn ang="0">
                <a:pos x="123" y="0"/>
              </a:cxn>
              <a:cxn ang="0">
                <a:pos x="123" y="57"/>
              </a:cxn>
              <a:cxn ang="0">
                <a:pos x="72" y="57"/>
              </a:cxn>
              <a:cxn ang="0">
                <a:pos x="0" y="0"/>
              </a:cxn>
            </a:cxnLst>
            <a:rect l="0" t="0" r="r" b="b"/>
            <a:pathLst>
              <a:path w="123" h="57">
                <a:moveTo>
                  <a:pt x="123" y="0"/>
                </a:moveTo>
                <a:lnTo>
                  <a:pt x="123" y="57"/>
                </a:lnTo>
                <a:lnTo>
                  <a:pt x="72" y="57"/>
                </a:lnTo>
                <a:lnTo>
                  <a:pt x="0" y="0"/>
                </a:lnTo>
              </a:path>
            </a:pathLst>
          </a:custGeom>
          <a:solidFill>
            <a:srgbClr val="CCFFFF"/>
          </a:solidFill>
          <a:ln w="3175" cmpd="sng">
            <a:solidFill>
              <a:srgbClr val="000000"/>
            </a:solidFill>
            <a:round/>
            <a:headEnd/>
            <a:tailEnd/>
          </a:ln>
        </p:spPr>
        <p:txBody>
          <a:bodyPr/>
          <a:lstStyle/>
          <a:p>
            <a:endParaRPr lang="en-GB" dirty="0"/>
          </a:p>
        </p:txBody>
      </p:sp>
      <p:grpSp>
        <p:nvGrpSpPr>
          <p:cNvPr id="39" name="Group 182"/>
          <p:cNvGrpSpPr>
            <a:grpSpLocks/>
          </p:cNvGrpSpPr>
          <p:nvPr/>
        </p:nvGrpSpPr>
        <p:grpSpPr bwMode="auto">
          <a:xfrm>
            <a:off x="6548934" y="5025207"/>
            <a:ext cx="1843087" cy="174625"/>
            <a:chOff x="9638" y="7408"/>
            <a:chExt cx="2902" cy="275"/>
          </a:xfrm>
        </p:grpSpPr>
        <p:grpSp>
          <p:nvGrpSpPr>
            <p:cNvPr id="40" name="Group 183"/>
            <p:cNvGrpSpPr>
              <a:grpSpLocks/>
            </p:cNvGrpSpPr>
            <p:nvPr/>
          </p:nvGrpSpPr>
          <p:grpSpPr bwMode="auto">
            <a:xfrm rot="201216">
              <a:off x="10295" y="7408"/>
              <a:ext cx="2245" cy="262"/>
              <a:chOff x="4160" y="3615"/>
              <a:chExt cx="796" cy="102"/>
            </a:xfrm>
          </p:grpSpPr>
          <p:sp>
            <p:nvSpPr>
              <p:cNvPr id="46" name="Freeform 184"/>
              <p:cNvSpPr>
                <a:spLocks/>
              </p:cNvSpPr>
              <p:nvPr/>
            </p:nvSpPr>
            <p:spPr bwMode="auto">
              <a:xfrm>
                <a:off x="4161" y="3615"/>
                <a:ext cx="795" cy="102"/>
              </a:xfrm>
              <a:custGeom>
                <a:avLst/>
                <a:gdLst/>
                <a:ahLst/>
                <a:cxnLst>
                  <a:cxn ang="0">
                    <a:pos x="795" y="0"/>
                  </a:cxn>
                  <a:cxn ang="0">
                    <a:pos x="0" y="36"/>
                  </a:cxn>
                  <a:cxn ang="0">
                    <a:pos x="3" y="102"/>
                  </a:cxn>
                  <a:cxn ang="0">
                    <a:pos x="717" y="72"/>
                  </a:cxn>
                </a:cxnLst>
                <a:rect l="0" t="0" r="r" b="b"/>
                <a:pathLst>
                  <a:path w="795" h="102">
                    <a:moveTo>
                      <a:pt x="795" y="0"/>
                    </a:moveTo>
                    <a:lnTo>
                      <a:pt x="0" y="36"/>
                    </a:lnTo>
                    <a:lnTo>
                      <a:pt x="3" y="102"/>
                    </a:lnTo>
                    <a:lnTo>
                      <a:pt x="717" y="72"/>
                    </a:lnTo>
                  </a:path>
                </a:pathLst>
              </a:custGeom>
              <a:solidFill>
                <a:srgbClr val="CCFFFF"/>
              </a:solidFill>
              <a:ln w="3175" cmpd="sng">
                <a:solidFill>
                  <a:srgbClr val="000000"/>
                </a:solidFill>
                <a:round/>
                <a:headEnd/>
                <a:tailEnd/>
              </a:ln>
            </p:spPr>
            <p:txBody>
              <a:bodyPr/>
              <a:lstStyle/>
              <a:p>
                <a:endParaRPr lang="en-GB" dirty="0"/>
              </a:p>
            </p:txBody>
          </p:sp>
          <p:sp>
            <p:nvSpPr>
              <p:cNvPr id="47" name="Line 185"/>
              <p:cNvSpPr>
                <a:spLocks noChangeShapeType="1"/>
              </p:cNvSpPr>
              <p:nvPr/>
            </p:nvSpPr>
            <p:spPr bwMode="auto">
              <a:xfrm rot="-295919" flipH="1" flipV="1">
                <a:off x="4162" y="3644"/>
                <a:ext cx="725" cy="30"/>
              </a:xfrm>
              <a:prstGeom prst="line">
                <a:avLst/>
              </a:prstGeom>
              <a:noFill/>
              <a:ln w="3175">
                <a:solidFill>
                  <a:srgbClr val="000000"/>
                </a:solidFill>
                <a:round/>
                <a:headEnd/>
                <a:tailEnd/>
              </a:ln>
            </p:spPr>
            <p:txBody>
              <a:bodyPr/>
              <a:lstStyle/>
              <a:p>
                <a:endParaRPr lang="en-GB" dirty="0"/>
              </a:p>
            </p:txBody>
          </p:sp>
          <p:sp>
            <p:nvSpPr>
              <p:cNvPr id="48" name="Line 186"/>
              <p:cNvSpPr>
                <a:spLocks noChangeShapeType="1"/>
              </p:cNvSpPr>
              <p:nvPr/>
            </p:nvSpPr>
            <p:spPr bwMode="auto">
              <a:xfrm rot="-295919" flipH="1" flipV="1">
                <a:off x="4160" y="3663"/>
                <a:ext cx="688" cy="30"/>
              </a:xfrm>
              <a:prstGeom prst="line">
                <a:avLst/>
              </a:prstGeom>
              <a:noFill/>
              <a:ln w="3175">
                <a:solidFill>
                  <a:srgbClr val="000000"/>
                </a:solidFill>
                <a:round/>
                <a:headEnd/>
                <a:tailEnd/>
              </a:ln>
            </p:spPr>
            <p:txBody>
              <a:bodyPr/>
              <a:lstStyle/>
              <a:p>
                <a:endParaRPr lang="en-GB" dirty="0"/>
              </a:p>
            </p:txBody>
          </p:sp>
        </p:grpSp>
        <p:sp>
          <p:nvSpPr>
            <p:cNvPr id="41" name="Rectangle 187"/>
            <p:cNvSpPr>
              <a:spLocks noChangeArrowheads="1"/>
            </p:cNvSpPr>
            <p:nvPr/>
          </p:nvSpPr>
          <p:spPr bwMode="auto">
            <a:xfrm rot="140289" flipH="1">
              <a:off x="9668" y="7465"/>
              <a:ext cx="527" cy="125"/>
            </a:xfrm>
            <a:prstGeom prst="rect">
              <a:avLst/>
            </a:prstGeom>
            <a:solidFill>
              <a:srgbClr val="CCFFFF"/>
            </a:solidFill>
            <a:ln w="3175">
              <a:solidFill>
                <a:srgbClr val="000000"/>
              </a:solidFill>
              <a:miter lim="800000"/>
              <a:headEnd/>
              <a:tailEnd/>
            </a:ln>
          </p:spPr>
          <p:txBody>
            <a:bodyPr/>
            <a:lstStyle/>
            <a:p>
              <a:endParaRPr lang="en-GB" dirty="0"/>
            </a:p>
          </p:txBody>
        </p:sp>
        <p:sp>
          <p:nvSpPr>
            <p:cNvPr id="42" name="Freeform 188"/>
            <p:cNvSpPr>
              <a:spLocks/>
            </p:cNvSpPr>
            <p:nvPr/>
          </p:nvSpPr>
          <p:spPr bwMode="auto">
            <a:xfrm flipH="1">
              <a:off x="10083" y="7408"/>
              <a:ext cx="332" cy="182"/>
            </a:xfrm>
            <a:custGeom>
              <a:avLst/>
              <a:gdLst/>
              <a:ahLst/>
              <a:cxnLst>
                <a:cxn ang="0">
                  <a:pos x="0" y="3"/>
                </a:cxn>
                <a:cxn ang="0">
                  <a:pos x="27" y="24"/>
                </a:cxn>
                <a:cxn ang="0">
                  <a:pos x="60" y="54"/>
                </a:cxn>
                <a:cxn ang="0">
                  <a:pos x="69" y="60"/>
                </a:cxn>
                <a:cxn ang="0">
                  <a:pos x="99" y="87"/>
                </a:cxn>
                <a:cxn ang="0">
                  <a:pos x="114" y="102"/>
                </a:cxn>
                <a:cxn ang="0">
                  <a:pos x="165" y="99"/>
                </a:cxn>
                <a:cxn ang="0">
                  <a:pos x="51" y="0"/>
                </a:cxn>
                <a:cxn ang="0">
                  <a:pos x="0" y="3"/>
                </a:cxn>
              </a:cxnLst>
              <a:rect l="0" t="0" r="r" b="b"/>
              <a:pathLst>
                <a:path w="165" h="102">
                  <a:moveTo>
                    <a:pt x="0" y="3"/>
                  </a:moveTo>
                  <a:cubicBezTo>
                    <a:pt x="10" y="9"/>
                    <a:pt x="17" y="18"/>
                    <a:pt x="27" y="24"/>
                  </a:cubicBezTo>
                  <a:cubicBezTo>
                    <a:pt x="36" y="38"/>
                    <a:pt x="45" y="44"/>
                    <a:pt x="60" y="54"/>
                  </a:cubicBezTo>
                  <a:cubicBezTo>
                    <a:pt x="63" y="56"/>
                    <a:pt x="69" y="60"/>
                    <a:pt x="69" y="60"/>
                  </a:cubicBezTo>
                  <a:cubicBezTo>
                    <a:pt x="75" y="69"/>
                    <a:pt x="90" y="81"/>
                    <a:pt x="99" y="87"/>
                  </a:cubicBezTo>
                  <a:cubicBezTo>
                    <a:pt x="103" y="93"/>
                    <a:pt x="114" y="102"/>
                    <a:pt x="114" y="102"/>
                  </a:cubicBezTo>
                  <a:lnTo>
                    <a:pt x="165" y="99"/>
                  </a:lnTo>
                  <a:lnTo>
                    <a:pt x="51" y="0"/>
                  </a:lnTo>
                  <a:lnTo>
                    <a:pt x="0" y="3"/>
                  </a:lnTo>
                  <a:close/>
                </a:path>
              </a:pathLst>
            </a:custGeom>
            <a:solidFill>
              <a:srgbClr val="CCFFFF"/>
            </a:solidFill>
            <a:ln w="3175" cmpd="sng">
              <a:solidFill>
                <a:srgbClr val="000000"/>
              </a:solidFill>
              <a:round/>
              <a:headEnd/>
              <a:tailEnd/>
            </a:ln>
          </p:spPr>
          <p:txBody>
            <a:bodyPr/>
            <a:lstStyle/>
            <a:p>
              <a:endParaRPr lang="en-GB" dirty="0"/>
            </a:p>
          </p:txBody>
        </p:sp>
        <p:sp>
          <p:nvSpPr>
            <p:cNvPr id="43" name="Line 189"/>
            <p:cNvSpPr>
              <a:spLocks noChangeShapeType="1"/>
            </p:cNvSpPr>
            <p:nvPr/>
          </p:nvSpPr>
          <p:spPr bwMode="auto">
            <a:xfrm flipH="1">
              <a:off x="10195" y="7598"/>
              <a:ext cx="8" cy="85"/>
            </a:xfrm>
            <a:prstGeom prst="line">
              <a:avLst/>
            </a:prstGeom>
            <a:noFill/>
            <a:ln w="3175">
              <a:solidFill>
                <a:srgbClr val="000000"/>
              </a:solidFill>
              <a:round/>
              <a:headEnd/>
              <a:tailEnd/>
            </a:ln>
          </p:spPr>
          <p:txBody>
            <a:bodyPr/>
            <a:lstStyle/>
            <a:p>
              <a:endParaRPr lang="en-GB" dirty="0"/>
            </a:p>
          </p:txBody>
        </p:sp>
        <p:sp>
          <p:nvSpPr>
            <p:cNvPr id="44" name="Line 190"/>
            <p:cNvSpPr>
              <a:spLocks noChangeShapeType="1"/>
            </p:cNvSpPr>
            <p:nvPr/>
          </p:nvSpPr>
          <p:spPr bwMode="auto">
            <a:xfrm flipH="1" flipV="1">
              <a:off x="9680" y="7493"/>
              <a:ext cx="475" cy="12"/>
            </a:xfrm>
            <a:prstGeom prst="line">
              <a:avLst/>
            </a:prstGeom>
            <a:noFill/>
            <a:ln w="3175">
              <a:solidFill>
                <a:srgbClr val="000000"/>
              </a:solidFill>
              <a:round/>
              <a:headEnd/>
              <a:tailEnd/>
            </a:ln>
          </p:spPr>
          <p:txBody>
            <a:bodyPr/>
            <a:lstStyle/>
            <a:p>
              <a:endParaRPr lang="en-GB" dirty="0"/>
            </a:p>
          </p:txBody>
        </p:sp>
        <p:sp>
          <p:nvSpPr>
            <p:cNvPr id="45" name="Line 191"/>
            <p:cNvSpPr>
              <a:spLocks noChangeShapeType="1"/>
            </p:cNvSpPr>
            <p:nvPr/>
          </p:nvSpPr>
          <p:spPr bwMode="auto">
            <a:xfrm flipH="1" flipV="1">
              <a:off x="9638" y="7538"/>
              <a:ext cx="475" cy="12"/>
            </a:xfrm>
            <a:prstGeom prst="line">
              <a:avLst/>
            </a:prstGeom>
            <a:noFill/>
            <a:ln w="3175">
              <a:solidFill>
                <a:srgbClr val="000000"/>
              </a:solidFill>
              <a:round/>
              <a:headEnd/>
              <a:tailEnd/>
            </a:ln>
          </p:spPr>
          <p:txBody>
            <a:bodyPr/>
            <a:lstStyle/>
            <a:p>
              <a:endParaRPr lang="en-GB" dirty="0"/>
            </a:p>
          </p:txBody>
        </p:sp>
      </p:grpSp>
      <p:grpSp>
        <p:nvGrpSpPr>
          <p:cNvPr id="49" name="Group 192"/>
          <p:cNvGrpSpPr>
            <a:grpSpLocks/>
          </p:cNvGrpSpPr>
          <p:nvPr/>
        </p:nvGrpSpPr>
        <p:grpSpPr bwMode="auto">
          <a:xfrm>
            <a:off x="5729784" y="5137920"/>
            <a:ext cx="1157287" cy="404813"/>
            <a:chOff x="8318" y="7605"/>
            <a:chExt cx="1822" cy="638"/>
          </a:xfrm>
        </p:grpSpPr>
        <p:sp>
          <p:nvSpPr>
            <p:cNvPr id="50" name="Rectangle 193"/>
            <p:cNvSpPr>
              <a:spLocks noChangeArrowheads="1"/>
            </p:cNvSpPr>
            <p:nvPr/>
          </p:nvSpPr>
          <p:spPr bwMode="auto">
            <a:xfrm rot="20530763" flipH="1">
              <a:off x="8453" y="7813"/>
              <a:ext cx="1687" cy="125"/>
            </a:xfrm>
            <a:prstGeom prst="rect">
              <a:avLst/>
            </a:prstGeom>
            <a:solidFill>
              <a:srgbClr val="CCFFFF"/>
            </a:solidFill>
            <a:ln w="3175">
              <a:solidFill>
                <a:srgbClr val="000000"/>
              </a:solidFill>
              <a:miter lim="800000"/>
              <a:headEnd/>
              <a:tailEnd/>
            </a:ln>
          </p:spPr>
          <p:txBody>
            <a:bodyPr/>
            <a:lstStyle/>
            <a:p>
              <a:endParaRPr lang="en-GB" dirty="0"/>
            </a:p>
          </p:txBody>
        </p:sp>
        <p:sp>
          <p:nvSpPr>
            <p:cNvPr id="51" name="Line 194"/>
            <p:cNvSpPr>
              <a:spLocks noChangeShapeType="1"/>
            </p:cNvSpPr>
            <p:nvPr/>
          </p:nvSpPr>
          <p:spPr bwMode="auto">
            <a:xfrm flipH="1">
              <a:off x="8505" y="7605"/>
              <a:ext cx="1560" cy="495"/>
            </a:xfrm>
            <a:prstGeom prst="line">
              <a:avLst/>
            </a:prstGeom>
            <a:noFill/>
            <a:ln w="3175">
              <a:solidFill>
                <a:srgbClr val="000000"/>
              </a:solidFill>
              <a:round/>
              <a:headEnd/>
              <a:tailEnd/>
            </a:ln>
          </p:spPr>
          <p:txBody>
            <a:bodyPr/>
            <a:lstStyle/>
            <a:p>
              <a:endParaRPr lang="en-GB" dirty="0"/>
            </a:p>
          </p:txBody>
        </p:sp>
        <p:sp>
          <p:nvSpPr>
            <p:cNvPr id="52" name="Line 195"/>
            <p:cNvSpPr>
              <a:spLocks noChangeShapeType="1"/>
            </p:cNvSpPr>
            <p:nvPr/>
          </p:nvSpPr>
          <p:spPr bwMode="auto">
            <a:xfrm flipH="1">
              <a:off x="8525" y="7645"/>
              <a:ext cx="1565" cy="495"/>
            </a:xfrm>
            <a:prstGeom prst="line">
              <a:avLst/>
            </a:prstGeom>
            <a:noFill/>
            <a:ln w="3175">
              <a:solidFill>
                <a:srgbClr val="000000"/>
              </a:solidFill>
              <a:round/>
              <a:headEnd/>
              <a:tailEnd/>
            </a:ln>
          </p:spPr>
          <p:txBody>
            <a:bodyPr/>
            <a:lstStyle/>
            <a:p>
              <a:endParaRPr lang="en-GB" dirty="0"/>
            </a:p>
          </p:txBody>
        </p:sp>
        <p:sp>
          <p:nvSpPr>
            <p:cNvPr id="53" name="Rectangle 196"/>
            <p:cNvSpPr>
              <a:spLocks noChangeArrowheads="1"/>
            </p:cNvSpPr>
            <p:nvPr/>
          </p:nvSpPr>
          <p:spPr bwMode="auto">
            <a:xfrm rot="20532437" flipH="1">
              <a:off x="8318" y="8085"/>
              <a:ext cx="182" cy="158"/>
            </a:xfrm>
            <a:prstGeom prst="rect">
              <a:avLst/>
            </a:prstGeom>
            <a:gradFill rotWithShape="1">
              <a:gsLst>
                <a:gs pos="0">
                  <a:srgbClr val="DDDDDD">
                    <a:gamma/>
                    <a:shade val="46275"/>
                    <a:invGamma/>
                  </a:srgbClr>
                </a:gs>
                <a:gs pos="50000">
                  <a:srgbClr val="DDDDDD"/>
                </a:gs>
                <a:gs pos="100000">
                  <a:srgbClr val="DDDDDD">
                    <a:gamma/>
                    <a:shade val="46275"/>
                    <a:invGamma/>
                  </a:srgbClr>
                </a:gs>
              </a:gsLst>
              <a:lin ang="5400000" scaled="1"/>
            </a:gradFill>
            <a:ln w="3175">
              <a:solidFill>
                <a:srgbClr val="000000"/>
              </a:solidFill>
              <a:miter lim="800000"/>
              <a:headEnd/>
              <a:tailEnd/>
            </a:ln>
          </p:spPr>
          <p:txBody>
            <a:bodyPr/>
            <a:lstStyle/>
            <a:p>
              <a:endParaRPr lang="en-GB" dirty="0"/>
            </a:p>
          </p:txBody>
        </p:sp>
      </p:grpSp>
      <p:sp>
        <p:nvSpPr>
          <p:cNvPr id="54" name="Rectangle 197"/>
          <p:cNvSpPr>
            <a:spLocks noChangeArrowheads="1"/>
          </p:cNvSpPr>
          <p:nvPr/>
        </p:nvSpPr>
        <p:spPr bwMode="auto">
          <a:xfrm rot="10424985" flipH="1">
            <a:off x="6410821" y="3604395"/>
            <a:ext cx="1074737" cy="79375"/>
          </a:xfrm>
          <a:prstGeom prst="rect">
            <a:avLst/>
          </a:prstGeom>
          <a:solidFill>
            <a:srgbClr val="CCFFFF"/>
          </a:solidFill>
          <a:ln w="3175">
            <a:solidFill>
              <a:srgbClr val="000000"/>
            </a:solidFill>
            <a:miter lim="800000"/>
            <a:headEnd/>
            <a:tailEnd/>
          </a:ln>
        </p:spPr>
        <p:txBody>
          <a:bodyPr/>
          <a:lstStyle/>
          <a:p>
            <a:endParaRPr lang="en-GB" dirty="0"/>
          </a:p>
        </p:txBody>
      </p:sp>
      <p:sp>
        <p:nvSpPr>
          <p:cNvPr id="55" name="Line 198"/>
          <p:cNvSpPr>
            <a:spLocks noChangeShapeType="1"/>
          </p:cNvSpPr>
          <p:nvPr/>
        </p:nvSpPr>
        <p:spPr bwMode="auto">
          <a:xfrm rot="11494221" flipH="1">
            <a:off x="6440984" y="3494857"/>
            <a:ext cx="1017587" cy="323850"/>
          </a:xfrm>
          <a:prstGeom prst="line">
            <a:avLst/>
          </a:prstGeom>
          <a:noFill/>
          <a:ln w="3175">
            <a:solidFill>
              <a:srgbClr val="000000"/>
            </a:solidFill>
            <a:round/>
            <a:headEnd/>
            <a:tailEnd/>
          </a:ln>
        </p:spPr>
        <p:txBody>
          <a:bodyPr/>
          <a:lstStyle/>
          <a:p>
            <a:endParaRPr lang="en-GB" dirty="0"/>
          </a:p>
        </p:txBody>
      </p:sp>
      <p:sp>
        <p:nvSpPr>
          <p:cNvPr id="56" name="Line 199"/>
          <p:cNvSpPr>
            <a:spLocks noChangeShapeType="1"/>
          </p:cNvSpPr>
          <p:nvPr/>
        </p:nvSpPr>
        <p:spPr bwMode="auto">
          <a:xfrm rot="11494221" flipH="1">
            <a:off x="6440984" y="3471045"/>
            <a:ext cx="1014412" cy="320675"/>
          </a:xfrm>
          <a:prstGeom prst="line">
            <a:avLst/>
          </a:prstGeom>
          <a:noFill/>
          <a:ln w="3175">
            <a:solidFill>
              <a:srgbClr val="000000"/>
            </a:solidFill>
            <a:round/>
            <a:headEnd/>
            <a:tailEnd/>
          </a:ln>
        </p:spPr>
        <p:txBody>
          <a:bodyPr/>
          <a:lstStyle/>
          <a:p>
            <a:endParaRPr lang="en-GB" dirty="0"/>
          </a:p>
        </p:txBody>
      </p:sp>
      <p:sp>
        <p:nvSpPr>
          <p:cNvPr id="57" name="Rectangle 200"/>
          <p:cNvSpPr>
            <a:spLocks noChangeArrowheads="1"/>
          </p:cNvSpPr>
          <p:nvPr/>
        </p:nvSpPr>
        <p:spPr bwMode="auto">
          <a:xfrm rot="10426658" flipH="1">
            <a:off x="7479209" y="3526607"/>
            <a:ext cx="117475" cy="100013"/>
          </a:xfrm>
          <a:prstGeom prst="rect">
            <a:avLst/>
          </a:prstGeom>
          <a:gradFill rotWithShape="1">
            <a:gsLst>
              <a:gs pos="0">
                <a:srgbClr val="DDDDDD">
                  <a:gamma/>
                  <a:shade val="46275"/>
                  <a:invGamma/>
                </a:srgbClr>
              </a:gs>
              <a:gs pos="50000">
                <a:srgbClr val="DDDDDD"/>
              </a:gs>
              <a:gs pos="100000">
                <a:srgbClr val="DDDDDD">
                  <a:gamma/>
                  <a:shade val="46275"/>
                  <a:invGamma/>
                </a:srgbClr>
              </a:gs>
            </a:gsLst>
            <a:lin ang="5400000" scaled="1"/>
          </a:gradFill>
          <a:ln w="3175">
            <a:solidFill>
              <a:srgbClr val="000000"/>
            </a:solidFill>
            <a:miter lim="800000"/>
            <a:headEnd/>
            <a:tailEnd/>
          </a:ln>
        </p:spPr>
        <p:txBody>
          <a:bodyPr/>
          <a:lstStyle/>
          <a:p>
            <a:endParaRPr lang="en-GB" dirty="0"/>
          </a:p>
        </p:txBody>
      </p:sp>
      <p:sp>
        <p:nvSpPr>
          <p:cNvPr id="58" name="Line 209"/>
          <p:cNvSpPr>
            <a:spLocks noChangeShapeType="1"/>
          </p:cNvSpPr>
          <p:nvPr/>
        </p:nvSpPr>
        <p:spPr bwMode="auto">
          <a:xfrm flipH="1" flipV="1">
            <a:off x="6772771" y="4922020"/>
            <a:ext cx="11112" cy="582613"/>
          </a:xfrm>
          <a:prstGeom prst="line">
            <a:avLst/>
          </a:prstGeom>
          <a:noFill/>
          <a:ln w="28575">
            <a:solidFill>
              <a:srgbClr val="FF0000"/>
            </a:solidFill>
            <a:round/>
            <a:headEnd type="triangle" w="med" len="med"/>
            <a:tailEnd/>
          </a:ln>
          <a:effectLst/>
        </p:spPr>
        <p:txBody>
          <a:bodyPr/>
          <a:lstStyle/>
          <a:p>
            <a:endParaRPr lang="en-GB" dirty="0"/>
          </a:p>
        </p:txBody>
      </p:sp>
      <p:sp>
        <p:nvSpPr>
          <p:cNvPr id="59" name="Freeform 210"/>
          <p:cNvSpPr>
            <a:spLocks/>
          </p:cNvSpPr>
          <p:nvPr/>
        </p:nvSpPr>
        <p:spPr bwMode="auto">
          <a:xfrm>
            <a:off x="6556871" y="4658495"/>
            <a:ext cx="66675" cy="66675"/>
          </a:xfrm>
          <a:custGeom>
            <a:avLst/>
            <a:gdLst/>
            <a:ahLst/>
            <a:cxnLst>
              <a:cxn ang="0">
                <a:pos x="42" y="0"/>
              </a:cxn>
              <a:cxn ang="0">
                <a:pos x="6" y="10"/>
              </a:cxn>
              <a:cxn ang="0">
                <a:pos x="6" y="42"/>
              </a:cxn>
            </a:cxnLst>
            <a:rect l="0" t="0" r="r" b="b"/>
            <a:pathLst>
              <a:path w="42" h="42">
                <a:moveTo>
                  <a:pt x="42" y="0"/>
                </a:moveTo>
                <a:cubicBezTo>
                  <a:pt x="27" y="1"/>
                  <a:pt x="12" y="3"/>
                  <a:pt x="6" y="10"/>
                </a:cubicBezTo>
                <a:cubicBezTo>
                  <a:pt x="0" y="17"/>
                  <a:pt x="3" y="29"/>
                  <a:pt x="6" y="42"/>
                </a:cubicBezTo>
              </a:path>
            </a:pathLst>
          </a:custGeom>
          <a:solidFill>
            <a:srgbClr val="FFCC99"/>
          </a:solidFill>
          <a:ln w="6350" cap="flat" cmpd="sng">
            <a:solidFill>
              <a:srgbClr val="000000"/>
            </a:solidFill>
            <a:prstDash val="solid"/>
            <a:round/>
            <a:headEnd/>
            <a:tailEnd/>
          </a:ln>
          <a:effectLst/>
        </p:spPr>
        <p:txBody>
          <a:bodyPr/>
          <a:lstStyle/>
          <a:p>
            <a:endParaRPr lang="en-GB" dirty="0"/>
          </a:p>
        </p:txBody>
      </p:sp>
      <p:sp>
        <p:nvSpPr>
          <p:cNvPr id="60" name="Oval 211"/>
          <p:cNvSpPr>
            <a:spLocks noChangeArrowheads="1"/>
          </p:cNvSpPr>
          <p:nvPr/>
        </p:nvSpPr>
        <p:spPr bwMode="auto">
          <a:xfrm>
            <a:off x="6374309" y="4461645"/>
            <a:ext cx="52387" cy="57150"/>
          </a:xfrm>
          <a:prstGeom prst="ellipse">
            <a:avLst/>
          </a:prstGeom>
          <a:solidFill>
            <a:srgbClr val="969696"/>
          </a:solidFill>
          <a:ln w="9525">
            <a:solidFill>
              <a:srgbClr val="000000"/>
            </a:solidFill>
            <a:round/>
            <a:headEnd/>
            <a:tailEnd/>
          </a:ln>
        </p:spPr>
        <p:txBody>
          <a:bodyPr/>
          <a:lstStyle/>
          <a:p>
            <a:endParaRPr lang="en-GB" dirty="0"/>
          </a:p>
        </p:txBody>
      </p:sp>
      <p:sp>
        <p:nvSpPr>
          <p:cNvPr id="61" name="Freeform 212"/>
          <p:cNvSpPr>
            <a:spLocks/>
          </p:cNvSpPr>
          <p:nvPr/>
        </p:nvSpPr>
        <p:spPr bwMode="auto">
          <a:xfrm>
            <a:off x="2383334" y="3193232"/>
            <a:ext cx="981075" cy="890588"/>
          </a:xfrm>
          <a:custGeom>
            <a:avLst/>
            <a:gdLst/>
            <a:ahLst/>
            <a:cxnLst>
              <a:cxn ang="0">
                <a:pos x="143" y="561"/>
              </a:cxn>
              <a:cxn ang="0">
                <a:pos x="98" y="498"/>
              </a:cxn>
              <a:cxn ang="0">
                <a:pos x="35" y="440"/>
              </a:cxn>
              <a:cxn ang="0">
                <a:pos x="20" y="375"/>
              </a:cxn>
              <a:cxn ang="0">
                <a:pos x="3" y="301"/>
              </a:cxn>
              <a:cxn ang="0">
                <a:pos x="0" y="180"/>
              </a:cxn>
              <a:cxn ang="0">
                <a:pos x="21" y="116"/>
              </a:cxn>
              <a:cxn ang="0">
                <a:pos x="62" y="74"/>
              </a:cxn>
              <a:cxn ang="0">
                <a:pos x="94" y="51"/>
              </a:cxn>
              <a:cxn ang="0">
                <a:pos x="132" y="26"/>
              </a:cxn>
              <a:cxn ang="0">
                <a:pos x="205" y="23"/>
              </a:cxn>
              <a:cxn ang="0">
                <a:pos x="285" y="4"/>
              </a:cxn>
              <a:cxn ang="0">
                <a:pos x="373" y="0"/>
              </a:cxn>
              <a:cxn ang="0">
                <a:pos x="423" y="15"/>
              </a:cxn>
              <a:cxn ang="0">
                <a:pos x="476" y="15"/>
              </a:cxn>
              <a:cxn ang="0">
                <a:pos x="536" y="32"/>
              </a:cxn>
              <a:cxn ang="0">
                <a:pos x="598" y="38"/>
              </a:cxn>
              <a:cxn ang="0">
                <a:pos x="618" y="54"/>
              </a:cxn>
              <a:cxn ang="0">
                <a:pos x="618" y="76"/>
              </a:cxn>
              <a:cxn ang="0">
                <a:pos x="595" y="128"/>
              </a:cxn>
              <a:cxn ang="0">
                <a:pos x="549" y="150"/>
              </a:cxn>
              <a:cxn ang="0">
                <a:pos x="430" y="153"/>
              </a:cxn>
              <a:cxn ang="0">
                <a:pos x="364" y="144"/>
              </a:cxn>
              <a:cxn ang="0">
                <a:pos x="315" y="147"/>
              </a:cxn>
              <a:cxn ang="0">
                <a:pos x="282" y="156"/>
              </a:cxn>
              <a:cxn ang="0">
                <a:pos x="275" y="194"/>
              </a:cxn>
              <a:cxn ang="0">
                <a:pos x="279" y="218"/>
              </a:cxn>
              <a:cxn ang="0">
                <a:pos x="307" y="249"/>
              </a:cxn>
              <a:cxn ang="0">
                <a:pos x="311" y="283"/>
              </a:cxn>
              <a:cxn ang="0">
                <a:pos x="282" y="301"/>
              </a:cxn>
              <a:cxn ang="0">
                <a:pos x="277" y="389"/>
              </a:cxn>
              <a:cxn ang="0">
                <a:pos x="227" y="389"/>
              </a:cxn>
              <a:cxn ang="0">
                <a:pos x="213" y="342"/>
              </a:cxn>
              <a:cxn ang="0">
                <a:pos x="167" y="302"/>
              </a:cxn>
              <a:cxn ang="0">
                <a:pos x="127" y="293"/>
              </a:cxn>
              <a:cxn ang="0">
                <a:pos x="113" y="299"/>
              </a:cxn>
              <a:cxn ang="0">
                <a:pos x="90" y="405"/>
              </a:cxn>
              <a:cxn ang="0">
                <a:pos x="102" y="437"/>
              </a:cxn>
              <a:cxn ang="0">
                <a:pos x="143" y="482"/>
              </a:cxn>
              <a:cxn ang="0">
                <a:pos x="179" y="501"/>
              </a:cxn>
            </a:cxnLst>
            <a:rect l="0" t="0" r="r" b="b"/>
            <a:pathLst>
              <a:path w="618" h="561">
                <a:moveTo>
                  <a:pt x="143" y="561"/>
                </a:moveTo>
                <a:lnTo>
                  <a:pt x="98" y="498"/>
                </a:lnTo>
                <a:lnTo>
                  <a:pt x="35" y="440"/>
                </a:lnTo>
                <a:lnTo>
                  <a:pt x="20" y="375"/>
                </a:lnTo>
                <a:lnTo>
                  <a:pt x="3" y="301"/>
                </a:lnTo>
                <a:lnTo>
                  <a:pt x="0" y="180"/>
                </a:lnTo>
                <a:lnTo>
                  <a:pt x="21" y="116"/>
                </a:lnTo>
                <a:lnTo>
                  <a:pt x="62" y="74"/>
                </a:lnTo>
                <a:lnTo>
                  <a:pt x="94" y="51"/>
                </a:lnTo>
                <a:lnTo>
                  <a:pt x="132" y="26"/>
                </a:lnTo>
                <a:lnTo>
                  <a:pt x="205" y="23"/>
                </a:lnTo>
                <a:lnTo>
                  <a:pt x="285" y="4"/>
                </a:lnTo>
                <a:lnTo>
                  <a:pt x="373" y="0"/>
                </a:lnTo>
                <a:lnTo>
                  <a:pt x="423" y="15"/>
                </a:lnTo>
                <a:lnTo>
                  <a:pt x="476" y="15"/>
                </a:lnTo>
                <a:lnTo>
                  <a:pt x="536" y="32"/>
                </a:lnTo>
                <a:lnTo>
                  <a:pt x="598" y="38"/>
                </a:lnTo>
                <a:lnTo>
                  <a:pt x="618" y="54"/>
                </a:lnTo>
                <a:lnTo>
                  <a:pt x="618" y="76"/>
                </a:lnTo>
                <a:lnTo>
                  <a:pt x="595" y="128"/>
                </a:lnTo>
                <a:lnTo>
                  <a:pt x="549" y="150"/>
                </a:lnTo>
                <a:lnTo>
                  <a:pt x="430" y="153"/>
                </a:lnTo>
                <a:lnTo>
                  <a:pt x="364" y="144"/>
                </a:lnTo>
                <a:lnTo>
                  <a:pt x="315" y="147"/>
                </a:lnTo>
                <a:lnTo>
                  <a:pt x="282" y="156"/>
                </a:lnTo>
                <a:lnTo>
                  <a:pt x="275" y="194"/>
                </a:lnTo>
                <a:lnTo>
                  <a:pt x="279" y="218"/>
                </a:lnTo>
                <a:lnTo>
                  <a:pt x="307" y="249"/>
                </a:lnTo>
                <a:lnTo>
                  <a:pt x="311" y="283"/>
                </a:lnTo>
                <a:lnTo>
                  <a:pt x="282" y="301"/>
                </a:lnTo>
                <a:lnTo>
                  <a:pt x="277" y="389"/>
                </a:lnTo>
                <a:lnTo>
                  <a:pt x="227" y="389"/>
                </a:lnTo>
                <a:lnTo>
                  <a:pt x="213" y="342"/>
                </a:lnTo>
                <a:lnTo>
                  <a:pt x="167" y="302"/>
                </a:lnTo>
                <a:lnTo>
                  <a:pt x="127" y="293"/>
                </a:lnTo>
                <a:lnTo>
                  <a:pt x="113" y="299"/>
                </a:lnTo>
                <a:cubicBezTo>
                  <a:pt x="82" y="365"/>
                  <a:pt x="90" y="330"/>
                  <a:pt x="90" y="405"/>
                </a:cubicBezTo>
                <a:lnTo>
                  <a:pt x="102" y="437"/>
                </a:lnTo>
                <a:lnTo>
                  <a:pt x="143" y="482"/>
                </a:lnTo>
                <a:lnTo>
                  <a:pt x="179" y="501"/>
                </a:lnTo>
              </a:path>
            </a:pathLst>
          </a:custGeom>
          <a:gradFill rotWithShape="1">
            <a:gsLst>
              <a:gs pos="0">
                <a:srgbClr val="C0C0C0">
                  <a:gamma/>
                  <a:shade val="46275"/>
                  <a:invGamma/>
                </a:srgbClr>
              </a:gs>
              <a:gs pos="100000">
                <a:srgbClr val="C0C0C0"/>
              </a:gs>
            </a:gsLst>
            <a:lin ang="5400000" scaled="1"/>
          </a:gradFill>
          <a:ln w="9525">
            <a:solidFill>
              <a:srgbClr val="000000"/>
            </a:solidFill>
            <a:round/>
            <a:headEnd/>
            <a:tailEnd/>
          </a:ln>
        </p:spPr>
        <p:txBody>
          <a:bodyPr/>
          <a:lstStyle/>
          <a:p>
            <a:endParaRPr lang="en-GB" dirty="0"/>
          </a:p>
        </p:txBody>
      </p:sp>
      <p:sp>
        <p:nvSpPr>
          <p:cNvPr id="62" name="Freeform 213"/>
          <p:cNvSpPr>
            <a:spLocks/>
          </p:cNvSpPr>
          <p:nvPr/>
        </p:nvSpPr>
        <p:spPr bwMode="auto">
          <a:xfrm>
            <a:off x="2607172" y="3913957"/>
            <a:ext cx="536575" cy="715963"/>
          </a:xfrm>
          <a:custGeom>
            <a:avLst/>
            <a:gdLst/>
            <a:ahLst/>
            <a:cxnLst>
              <a:cxn ang="0">
                <a:pos x="70" y="0"/>
              </a:cxn>
              <a:cxn ang="0">
                <a:pos x="25" y="55"/>
              </a:cxn>
              <a:cxn ang="0">
                <a:pos x="0" y="103"/>
              </a:cxn>
              <a:cxn ang="0">
                <a:pos x="11" y="167"/>
              </a:cxn>
              <a:cxn ang="0">
                <a:pos x="34" y="343"/>
              </a:cxn>
              <a:cxn ang="0">
                <a:pos x="72" y="393"/>
              </a:cxn>
              <a:cxn ang="0">
                <a:pos x="138" y="425"/>
              </a:cxn>
              <a:cxn ang="0">
                <a:pos x="214" y="443"/>
              </a:cxn>
              <a:cxn ang="0">
                <a:pos x="262" y="451"/>
              </a:cxn>
              <a:cxn ang="0">
                <a:pos x="330" y="443"/>
              </a:cxn>
              <a:cxn ang="0">
                <a:pos x="338" y="261"/>
              </a:cxn>
            </a:cxnLst>
            <a:rect l="0" t="0" r="r" b="b"/>
            <a:pathLst>
              <a:path w="338" h="451">
                <a:moveTo>
                  <a:pt x="70" y="0"/>
                </a:moveTo>
                <a:lnTo>
                  <a:pt x="25" y="55"/>
                </a:lnTo>
                <a:lnTo>
                  <a:pt x="0" y="103"/>
                </a:lnTo>
                <a:lnTo>
                  <a:pt x="11" y="167"/>
                </a:lnTo>
                <a:lnTo>
                  <a:pt x="34" y="343"/>
                </a:lnTo>
                <a:lnTo>
                  <a:pt x="72" y="393"/>
                </a:lnTo>
                <a:lnTo>
                  <a:pt x="138" y="425"/>
                </a:lnTo>
                <a:lnTo>
                  <a:pt x="214" y="443"/>
                </a:lnTo>
                <a:lnTo>
                  <a:pt x="262" y="451"/>
                </a:lnTo>
                <a:lnTo>
                  <a:pt x="330" y="443"/>
                </a:lnTo>
                <a:lnTo>
                  <a:pt x="338" y="261"/>
                </a:lnTo>
              </a:path>
            </a:pathLst>
          </a:custGeom>
          <a:gradFill rotWithShape="1">
            <a:gsLst>
              <a:gs pos="0">
                <a:srgbClr val="F9D7B1">
                  <a:gamma/>
                  <a:shade val="96078"/>
                  <a:invGamma/>
                </a:srgbClr>
              </a:gs>
              <a:gs pos="100000">
                <a:srgbClr val="F9D7B1"/>
              </a:gs>
            </a:gsLst>
            <a:lin ang="0" scaled="1"/>
          </a:gradFill>
          <a:ln w="9525">
            <a:solidFill>
              <a:srgbClr val="000000"/>
            </a:solidFill>
            <a:round/>
            <a:headEnd/>
            <a:tailEnd/>
          </a:ln>
        </p:spPr>
        <p:txBody>
          <a:bodyPr/>
          <a:lstStyle/>
          <a:p>
            <a:endParaRPr lang="en-GB" dirty="0"/>
          </a:p>
        </p:txBody>
      </p:sp>
      <p:sp>
        <p:nvSpPr>
          <p:cNvPr id="63" name="Freeform 214"/>
          <p:cNvSpPr>
            <a:spLocks/>
          </p:cNvSpPr>
          <p:nvPr/>
        </p:nvSpPr>
        <p:spPr bwMode="auto">
          <a:xfrm>
            <a:off x="2530972" y="3410719"/>
            <a:ext cx="904875" cy="898525"/>
          </a:xfrm>
          <a:custGeom>
            <a:avLst/>
            <a:gdLst/>
            <a:ahLst/>
            <a:cxnLst>
              <a:cxn ang="0">
                <a:pos x="99" y="367"/>
              </a:cxn>
              <a:cxn ang="0">
                <a:pos x="72" y="357"/>
              </a:cxn>
              <a:cxn ang="0">
                <a:pos x="26" y="327"/>
              </a:cxn>
              <a:cxn ang="0">
                <a:pos x="0" y="274"/>
              </a:cxn>
              <a:cxn ang="0">
                <a:pos x="0" y="212"/>
              </a:cxn>
              <a:cxn ang="0">
                <a:pos x="9" y="171"/>
              </a:cxn>
              <a:cxn ang="0">
                <a:pos x="42" y="154"/>
              </a:cxn>
              <a:cxn ang="0">
                <a:pos x="69" y="168"/>
              </a:cxn>
              <a:cxn ang="0">
                <a:pos x="106" y="187"/>
              </a:cxn>
              <a:cxn ang="0">
                <a:pos x="138" y="258"/>
              </a:cxn>
              <a:cxn ang="0">
                <a:pos x="188" y="255"/>
              </a:cxn>
              <a:cxn ang="0">
                <a:pos x="184" y="183"/>
              </a:cxn>
              <a:cxn ang="0">
                <a:pos x="204" y="158"/>
              </a:cxn>
              <a:cxn ang="0">
                <a:pos x="216" y="107"/>
              </a:cxn>
              <a:cxn ang="0">
                <a:pos x="183" y="84"/>
              </a:cxn>
              <a:cxn ang="0">
                <a:pos x="184" y="62"/>
              </a:cxn>
              <a:cxn ang="0">
                <a:pos x="190" y="19"/>
              </a:cxn>
              <a:cxn ang="0">
                <a:pos x="228" y="2"/>
              </a:cxn>
              <a:cxn ang="0">
                <a:pos x="277" y="8"/>
              </a:cxn>
              <a:cxn ang="0">
                <a:pos x="426" y="18"/>
              </a:cxn>
              <a:cxn ang="0">
                <a:pos x="468" y="9"/>
              </a:cxn>
              <a:cxn ang="0">
                <a:pos x="493" y="0"/>
              </a:cxn>
              <a:cxn ang="0">
                <a:pos x="511" y="51"/>
              </a:cxn>
              <a:cxn ang="0">
                <a:pos x="520" y="92"/>
              </a:cxn>
              <a:cxn ang="0">
                <a:pos x="527" y="118"/>
              </a:cxn>
              <a:cxn ang="0">
                <a:pos x="529" y="156"/>
              </a:cxn>
              <a:cxn ang="0">
                <a:pos x="522" y="182"/>
              </a:cxn>
              <a:cxn ang="0">
                <a:pos x="514" y="218"/>
              </a:cxn>
              <a:cxn ang="0">
                <a:pos x="524" y="248"/>
              </a:cxn>
              <a:cxn ang="0">
                <a:pos x="540" y="279"/>
              </a:cxn>
              <a:cxn ang="0">
                <a:pos x="570" y="317"/>
              </a:cxn>
              <a:cxn ang="0">
                <a:pos x="563" y="339"/>
              </a:cxn>
              <a:cxn ang="0">
                <a:pos x="542" y="342"/>
              </a:cxn>
              <a:cxn ang="0">
                <a:pos x="521" y="348"/>
              </a:cxn>
              <a:cxn ang="0">
                <a:pos x="517" y="376"/>
              </a:cxn>
              <a:cxn ang="0">
                <a:pos x="511" y="408"/>
              </a:cxn>
              <a:cxn ang="0">
                <a:pos x="507" y="417"/>
              </a:cxn>
              <a:cxn ang="0">
                <a:pos x="517" y="441"/>
              </a:cxn>
              <a:cxn ang="0">
                <a:pos x="500" y="455"/>
              </a:cxn>
              <a:cxn ang="0">
                <a:pos x="497" y="479"/>
              </a:cxn>
              <a:cxn ang="0">
                <a:pos x="484" y="531"/>
              </a:cxn>
              <a:cxn ang="0">
                <a:pos x="456" y="556"/>
              </a:cxn>
              <a:cxn ang="0">
                <a:pos x="422" y="566"/>
              </a:cxn>
              <a:cxn ang="0">
                <a:pos x="330" y="550"/>
              </a:cxn>
              <a:cxn ang="0">
                <a:pos x="251" y="528"/>
              </a:cxn>
              <a:cxn ang="0">
                <a:pos x="191" y="488"/>
              </a:cxn>
              <a:cxn ang="0">
                <a:pos x="158" y="448"/>
              </a:cxn>
              <a:cxn ang="0">
                <a:pos x="135" y="395"/>
              </a:cxn>
              <a:cxn ang="0">
                <a:pos x="129" y="354"/>
              </a:cxn>
              <a:cxn ang="0">
                <a:pos x="99" y="367"/>
              </a:cxn>
            </a:cxnLst>
            <a:rect l="0" t="0" r="r" b="b"/>
            <a:pathLst>
              <a:path w="570" h="566">
                <a:moveTo>
                  <a:pt x="99" y="367"/>
                </a:moveTo>
                <a:lnTo>
                  <a:pt x="72" y="357"/>
                </a:lnTo>
                <a:lnTo>
                  <a:pt x="26" y="327"/>
                </a:lnTo>
                <a:lnTo>
                  <a:pt x="0" y="274"/>
                </a:lnTo>
                <a:lnTo>
                  <a:pt x="0" y="212"/>
                </a:lnTo>
                <a:lnTo>
                  <a:pt x="9" y="171"/>
                </a:lnTo>
                <a:lnTo>
                  <a:pt x="42" y="154"/>
                </a:lnTo>
                <a:lnTo>
                  <a:pt x="69" y="168"/>
                </a:lnTo>
                <a:lnTo>
                  <a:pt x="106" y="187"/>
                </a:lnTo>
                <a:lnTo>
                  <a:pt x="138" y="258"/>
                </a:lnTo>
                <a:lnTo>
                  <a:pt x="188" y="255"/>
                </a:lnTo>
                <a:lnTo>
                  <a:pt x="184" y="183"/>
                </a:lnTo>
                <a:lnTo>
                  <a:pt x="204" y="158"/>
                </a:lnTo>
                <a:lnTo>
                  <a:pt x="216" y="107"/>
                </a:lnTo>
                <a:lnTo>
                  <a:pt x="183" y="84"/>
                </a:lnTo>
                <a:lnTo>
                  <a:pt x="184" y="62"/>
                </a:lnTo>
                <a:lnTo>
                  <a:pt x="190" y="19"/>
                </a:lnTo>
                <a:lnTo>
                  <a:pt x="228" y="2"/>
                </a:lnTo>
                <a:lnTo>
                  <a:pt x="277" y="8"/>
                </a:lnTo>
                <a:lnTo>
                  <a:pt x="426" y="18"/>
                </a:lnTo>
                <a:lnTo>
                  <a:pt x="468" y="9"/>
                </a:lnTo>
                <a:lnTo>
                  <a:pt x="493" y="0"/>
                </a:lnTo>
                <a:lnTo>
                  <a:pt x="511" y="51"/>
                </a:lnTo>
                <a:lnTo>
                  <a:pt x="520" y="92"/>
                </a:lnTo>
                <a:lnTo>
                  <a:pt x="527" y="118"/>
                </a:lnTo>
                <a:lnTo>
                  <a:pt x="529" y="156"/>
                </a:lnTo>
                <a:lnTo>
                  <a:pt x="522" y="182"/>
                </a:lnTo>
                <a:lnTo>
                  <a:pt x="514" y="218"/>
                </a:lnTo>
                <a:lnTo>
                  <a:pt x="524" y="248"/>
                </a:lnTo>
                <a:lnTo>
                  <a:pt x="540" y="279"/>
                </a:lnTo>
                <a:cubicBezTo>
                  <a:pt x="554" y="307"/>
                  <a:pt x="566" y="307"/>
                  <a:pt x="570" y="317"/>
                </a:cubicBezTo>
                <a:lnTo>
                  <a:pt x="563" y="339"/>
                </a:lnTo>
                <a:lnTo>
                  <a:pt x="542" y="342"/>
                </a:lnTo>
                <a:lnTo>
                  <a:pt x="521" y="348"/>
                </a:lnTo>
                <a:lnTo>
                  <a:pt x="517" y="376"/>
                </a:lnTo>
                <a:lnTo>
                  <a:pt x="511" y="408"/>
                </a:lnTo>
                <a:lnTo>
                  <a:pt x="507" y="417"/>
                </a:lnTo>
                <a:lnTo>
                  <a:pt x="517" y="441"/>
                </a:lnTo>
                <a:lnTo>
                  <a:pt x="500" y="455"/>
                </a:lnTo>
                <a:lnTo>
                  <a:pt x="497" y="479"/>
                </a:lnTo>
                <a:lnTo>
                  <a:pt x="484" y="531"/>
                </a:lnTo>
                <a:lnTo>
                  <a:pt x="456" y="556"/>
                </a:lnTo>
                <a:lnTo>
                  <a:pt x="422" y="566"/>
                </a:lnTo>
                <a:lnTo>
                  <a:pt x="330" y="550"/>
                </a:lnTo>
                <a:lnTo>
                  <a:pt x="251" y="528"/>
                </a:lnTo>
                <a:lnTo>
                  <a:pt x="191" y="488"/>
                </a:lnTo>
                <a:lnTo>
                  <a:pt x="158" y="448"/>
                </a:lnTo>
                <a:lnTo>
                  <a:pt x="135" y="395"/>
                </a:lnTo>
                <a:lnTo>
                  <a:pt x="129" y="354"/>
                </a:lnTo>
                <a:lnTo>
                  <a:pt x="99" y="367"/>
                </a:lnTo>
                <a:close/>
              </a:path>
            </a:pathLst>
          </a:custGeom>
          <a:gradFill rotWithShape="1">
            <a:gsLst>
              <a:gs pos="0">
                <a:srgbClr val="FFD9B3">
                  <a:gamma/>
                  <a:shade val="85882"/>
                  <a:invGamma/>
                </a:srgbClr>
              </a:gs>
              <a:gs pos="100000">
                <a:srgbClr val="FFD9B3"/>
              </a:gs>
            </a:gsLst>
            <a:lin ang="0" scaled="1"/>
          </a:gradFill>
          <a:ln w="9525" cmpd="sng">
            <a:solidFill>
              <a:srgbClr val="000000"/>
            </a:solidFill>
            <a:round/>
            <a:headEnd/>
            <a:tailEnd/>
          </a:ln>
        </p:spPr>
        <p:txBody>
          <a:bodyPr/>
          <a:lstStyle/>
          <a:p>
            <a:endParaRPr lang="en-GB" dirty="0"/>
          </a:p>
        </p:txBody>
      </p:sp>
      <p:sp>
        <p:nvSpPr>
          <p:cNvPr id="64" name="Freeform 215"/>
          <p:cNvSpPr>
            <a:spLocks/>
          </p:cNvSpPr>
          <p:nvPr/>
        </p:nvSpPr>
        <p:spPr bwMode="auto">
          <a:xfrm>
            <a:off x="3140572" y="3721869"/>
            <a:ext cx="157162" cy="74613"/>
          </a:xfrm>
          <a:custGeom>
            <a:avLst/>
            <a:gdLst/>
            <a:ahLst/>
            <a:cxnLst>
              <a:cxn ang="0">
                <a:pos x="195" y="0"/>
              </a:cxn>
              <a:cxn ang="0">
                <a:pos x="145" y="5"/>
              </a:cxn>
              <a:cxn ang="0">
                <a:pos x="100" y="10"/>
              </a:cxn>
              <a:cxn ang="0">
                <a:pos x="50" y="40"/>
              </a:cxn>
              <a:cxn ang="0">
                <a:pos x="0" y="65"/>
              </a:cxn>
              <a:cxn ang="0">
                <a:pos x="75" y="80"/>
              </a:cxn>
              <a:cxn ang="0">
                <a:pos x="180" y="90"/>
              </a:cxn>
            </a:cxnLst>
            <a:rect l="0" t="0" r="r" b="b"/>
            <a:pathLst>
              <a:path w="195" h="90">
                <a:moveTo>
                  <a:pt x="195" y="0"/>
                </a:moveTo>
                <a:lnTo>
                  <a:pt x="145" y="5"/>
                </a:lnTo>
                <a:lnTo>
                  <a:pt x="100" y="10"/>
                </a:lnTo>
                <a:lnTo>
                  <a:pt x="50" y="40"/>
                </a:lnTo>
                <a:lnTo>
                  <a:pt x="0" y="65"/>
                </a:lnTo>
                <a:lnTo>
                  <a:pt x="75" y="80"/>
                </a:lnTo>
                <a:lnTo>
                  <a:pt x="180" y="90"/>
                </a:lnTo>
              </a:path>
            </a:pathLst>
          </a:custGeom>
          <a:solidFill>
            <a:srgbClr val="FFFFFF"/>
          </a:solidFill>
          <a:ln w="9525">
            <a:solidFill>
              <a:srgbClr val="000000"/>
            </a:solidFill>
            <a:round/>
            <a:headEnd/>
            <a:tailEnd/>
          </a:ln>
        </p:spPr>
        <p:txBody>
          <a:bodyPr/>
          <a:lstStyle/>
          <a:p>
            <a:endParaRPr lang="en-GB" dirty="0"/>
          </a:p>
        </p:txBody>
      </p:sp>
      <p:sp>
        <p:nvSpPr>
          <p:cNvPr id="65" name="Freeform 216"/>
          <p:cNvSpPr>
            <a:spLocks/>
          </p:cNvSpPr>
          <p:nvPr/>
        </p:nvSpPr>
        <p:spPr bwMode="auto">
          <a:xfrm>
            <a:off x="3224709" y="3731394"/>
            <a:ext cx="41275" cy="61913"/>
          </a:xfrm>
          <a:custGeom>
            <a:avLst/>
            <a:gdLst/>
            <a:ahLst/>
            <a:cxnLst>
              <a:cxn ang="0">
                <a:pos x="0" y="10"/>
              </a:cxn>
              <a:cxn ang="0">
                <a:pos x="15" y="40"/>
              </a:cxn>
              <a:cxn ang="0">
                <a:pos x="20" y="75"/>
              </a:cxn>
              <a:cxn ang="0">
                <a:pos x="50" y="30"/>
              </a:cxn>
              <a:cxn ang="0">
                <a:pos x="50" y="0"/>
              </a:cxn>
            </a:cxnLst>
            <a:rect l="0" t="0" r="r" b="b"/>
            <a:pathLst>
              <a:path w="50" h="75">
                <a:moveTo>
                  <a:pt x="0" y="10"/>
                </a:moveTo>
                <a:lnTo>
                  <a:pt x="15" y="40"/>
                </a:lnTo>
                <a:lnTo>
                  <a:pt x="20" y="75"/>
                </a:lnTo>
                <a:lnTo>
                  <a:pt x="50" y="30"/>
                </a:lnTo>
                <a:lnTo>
                  <a:pt x="50" y="0"/>
                </a:lnTo>
              </a:path>
            </a:pathLst>
          </a:custGeom>
          <a:solidFill>
            <a:srgbClr val="993366"/>
          </a:solidFill>
          <a:ln w="9525">
            <a:solidFill>
              <a:srgbClr val="000000"/>
            </a:solidFill>
            <a:round/>
            <a:headEnd/>
            <a:tailEnd/>
          </a:ln>
        </p:spPr>
        <p:txBody>
          <a:bodyPr/>
          <a:lstStyle/>
          <a:p>
            <a:endParaRPr lang="en-GB" dirty="0"/>
          </a:p>
        </p:txBody>
      </p:sp>
      <p:sp>
        <p:nvSpPr>
          <p:cNvPr id="66" name="Freeform 217"/>
          <p:cNvSpPr>
            <a:spLocks/>
          </p:cNvSpPr>
          <p:nvPr/>
        </p:nvSpPr>
        <p:spPr bwMode="auto">
          <a:xfrm>
            <a:off x="3059609" y="3639319"/>
            <a:ext cx="250825" cy="66675"/>
          </a:xfrm>
          <a:custGeom>
            <a:avLst/>
            <a:gdLst/>
            <a:ahLst/>
            <a:cxnLst>
              <a:cxn ang="0">
                <a:pos x="0" y="131"/>
              </a:cxn>
              <a:cxn ang="0">
                <a:pos x="116" y="74"/>
              </a:cxn>
              <a:cxn ang="0">
                <a:pos x="215" y="31"/>
              </a:cxn>
              <a:cxn ang="0">
                <a:pos x="317" y="0"/>
              </a:cxn>
              <a:cxn ang="0">
                <a:pos x="386" y="33"/>
              </a:cxn>
              <a:cxn ang="0">
                <a:pos x="479" y="33"/>
              </a:cxn>
            </a:cxnLst>
            <a:rect l="0" t="0" r="r" b="b"/>
            <a:pathLst>
              <a:path w="479" h="131">
                <a:moveTo>
                  <a:pt x="0" y="131"/>
                </a:moveTo>
                <a:cubicBezTo>
                  <a:pt x="19" y="121"/>
                  <a:pt x="80" y="91"/>
                  <a:pt x="116" y="74"/>
                </a:cubicBezTo>
                <a:cubicBezTo>
                  <a:pt x="152" y="57"/>
                  <a:pt x="181" y="43"/>
                  <a:pt x="215" y="31"/>
                </a:cubicBezTo>
                <a:cubicBezTo>
                  <a:pt x="249" y="19"/>
                  <a:pt x="289" y="0"/>
                  <a:pt x="317" y="0"/>
                </a:cubicBezTo>
                <a:cubicBezTo>
                  <a:pt x="345" y="0"/>
                  <a:pt x="360" y="28"/>
                  <a:pt x="386" y="33"/>
                </a:cubicBezTo>
                <a:cubicBezTo>
                  <a:pt x="413" y="37"/>
                  <a:pt x="460" y="33"/>
                  <a:pt x="479" y="33"/>
                </a:cubicBezTo>
              </a:path>
            </a:pathLst>
          </a:custGeom>
          <a:noFill/>
          <a:ln w="12700" cmpd="sng">
            <a:solidFill>
              <a:srgbClr val="000000"/>
            </a:solidFill>
            <a:round/>
            <a:headEnd/>
            <a:tailEnd/>
          </a:ln>
        </p:spPr>
        <p:txBody>
          <a:bodyPr/>
          <a:lstStyle/>
          <a:p>
            <a:endParaRPr lang="en-GB" dirty="0"/>
          </a:p>
        </p:txBody>
      </p:sp>
      <p:sp>
        <p:nvSpPr>
          <p:cNvPr id="67" name="Freeform 218"/>
          <p:cNvSpPr>
            <a:spLocks/>
          </p:cNvSpPr>
          <p:nvPr/>
        </p:nvSpPr>
        <p:spPr bwMode="auto">
          <a:xfrm>
            <a:off x="2553197" y="3698057"/>
            <a:ext cx="53975" cy="187325"/>
          </a:xfrm>
          <a:custGeom>
            <a:avLst/>
            <a:gdLst/>
            <a:ahLst/>
            <a:cxnLst>
              <a:cxn ang="0">
                <a:pos x="40" y="7"/>
              </a:cxn>
              <a:cxn ang="0">
                <a:pos x="20" y="5"/>
              </a:cxn>
              <a:cxn ang="0">
                <a:pos x="3" y="36"/>
              </a:cxn>
              <a:cxn ang="0">
                <a:pos x="3" y="67"/>
              </a:cxn>
              <a:cxn ang="0">
                <a:pos x="24" y="119"/>
              </a:cxn>
            </a:cxnLst>
            <a:rect l="0" t="0" r="r" b="b"/>
            <a:pathLst>
              <a:path w="40" h="119">
                <a:moveTo>
                  <a:pt x="40" y="7"/>
                </a:moveTo>
                <a:cubicBezTo>
                  <a:pt x="33" y="4"/>
                  <a:pt x="26" y="0"/>
                  <a:pt x="20" y="5"/>
                </a:cubicBezTo>
                <a:cubicBezTo>
                  <a:pt x="14" y="9"/>
                  <a:pt x="5" y="26"/>
                  <a:pt x="3" y="36"/>
                </a:cubicBezTo>
                <a:cubicBezTo>
                  <a:pt x="0" y="47"/>
                  <a:pt x="0" y="53"/>
                  <a:pt x="3" y="67"/>
                </a:cubicBezTo>
                <a:cubicBezTo>
                  <a:pt x="6" y="81"/>
                  <a:pt x="20" y="110"/>
                  <a:pt x="24" y="119"/>
                </a:cubicBezTo>
              </a:path>
            </a:pathLst>
          </a:custGeom>
          <a:noFill/>
          <a:ln w="9525">
            <a:solidFill>
              <a:srgbClr val="000000"/>
            </a:solidFill>
            <a:round/>
            <a:headEnd/>
            <a:tailEnd/>
          </a:ln>
        </p:spPr>
        <p:txBody>
          <a:bodyPr/>
          <a:lstStyle/>
          <a:p>
            <a:endParaRPr lang="en-GB" dirty="0"/>
          </a:p>
        </p:txBody>
      </p:sp>
      <p:sp>
        <p:nvSpPr>
          <p:cNvPr id="68" name="Freeform 219"/>
          <p:cNvSpPr>
            <a:spLocks/>
          </p:cNvSpPr>
          <p:nvPr/>
        </p:nvSpPr>
        <p:spPr bwMode="auto">
          <a:xfrm>
            <a:off x="2607172" y="3880619"/>
            <a:ext cx="80962" cy="42863"/>
          </a:xfrm>
          <a:custGeom>
            <a:avLst/>
            <a:gdLst/>
            <a:ahLst/>
            <a:cxnLst>
              <a:cxn ang="0">
                <a:pos x="0" y="6"/>
              </a:cxn>
              <a:cxn ang="0">
                <a:pos x="24" y="24"/>
              </a:cxn>
              <a:cxn ang="0">
                <a:pos x="51" y="24"/>
              </a:cxn>
              <a:cxn ang="0">
                <a:pos x="59" y="0"/>
              </a:cxn>
            </a:cxnLst>
            <a:rect l="0" t="0" r="r" b="b"/>
            <a:pathLst>
              <a:path w="59" h="28">
                <a:moveTo>
                  <a:pt x="0" y="6"/>
                </a:moveTo>
                <a:cubicBezTo>
                  <a:pt x="4" y="9"/>
                  <a:pt x="16" y="21"/>
                  <a:pt x="24" y="24"/>
                </a:cubicBezTo>
                <a:cubicBezTo>
                  <a:pt x="32" y="27"/>
                  <a:pt x="45" y="28"/>
                  <a:pt x="51" y="24"/>
                </a:cubicBezTo>
                <a:cubicBezTo>
                  <a:pt x="57" y="20"/>
                  <a:pt x="58" y="10"/>
                  <a:pt x="59" y="0"/>
                </a:cubicBezTo>
              </a:path>
            </a:pathLst>
          </a:custGeom>
          <a:noFill/>
          <a:ln w="9525" cap="flat" cmpd="sng">
            <a:solidFill>
              <a:srgbClr val="000000"/>
            </a:solidFill>
            <a:prstDash val="solid"/>
            <a:round/>
            <a:headEnd type="none" w="med" len="med"/>
            <a:tailEnd type="none" w="med" len="med"/>
          </a:ln>
          <a:effectLst/>
        </p:spPr>
        <p:txBody>
          <a:bodyPr/>
          <a:lstStyle/>
          <a:p>
            <a:endParaRPr lang="en-GB" dirty="0"/>
          </a:p>
        </p:txBody>
      </p:sp>
      <p:sp>
        <p:nvSpPr>
          <p:cNvPr id="69" name="Freeform 220"/>
          <p:cNvSpPr>
            <a:spLocks/>
          </p:cNvSpPr>
          <p:nvPr/>
        </p:nvSpPr>
        <p:spPr bwMode="auto">
          <a:xfrm>
            <a:off x="2602409" y="3680594"/>
            <a:ext cx="130175" cy="192088"/>
          </a:xfrm>
          <a:custGeom>
            <a:avLst/>
            <a:gdLst/>
            <a:ahLst/>
            <a:cxnLst>
              <a:cxn ang="0">
                <a:pos x="0" y="23"/>
              </a:cxn>
              <a:cxn ang="0">
                <a:pos x="45" y="1"/>
              </a:cxn>
              <a:cxn ang="0">
                <a:pos x="128" y="31"/>
              </a:cxn>
              <a:cxn ang="0">
                <a:pos x="128" y="136"/>
              </a:cxn>
              <a:cxn ang="0">
                <a:pos x="105" y="241"/>
              </a:cxn>
              <a:cxn ang="0">
                <a:pos x="143" y="301"/>
              </a:cxn>
              <a:cxn ang="0">
                <a:pos x="210" y="308"/>
              </a:cxn>
              <a:cxn ang="0">
                <a:pos x="248" y="338"/>
              </a:cxn>
              <a:cxn ang="0">
                <a:pos x="233" y="391"/>
              </a:cxn>
            </a:cxnLst>
            <a:rect l="0" t="0" r="r" b="b"/>
            <a:pathLst>
              <a:path w="252" h="391">
                <a:moveTo>
                  <a:pt x="0" y="23"/>
                </a:moveTo>
                <a:cubicBezTo>
                  <a:pt x="12" y="11"/>
                  <a:pt x="24" y="0"/>
                  <a:pt x="45" y="1"/>
                </a:cubicBezTo>
                <a:cubicBezTo>
                  <a:pt x="66" y="2"/>
                  <a:pt x="114" y="9"/>
                  <a:pt x="128" y="31"/>
                </a:cubicBezTo>
                <a:cubicBezTo>
                  <a:pt x="142" y="53"/>
                  <a:pt x="132" y="101"/>
                  <a:pt x="128" y="136"/>
                </a:cubicBezTo>
                <a:cubicBezTo>
                  <a:pt x="124" y="171"/>
                  <a:pt x="103" y="214"/>
                  <a:pt x="105" y="241"/>
                </a:cubicBezTo>
                <a:cubicBezTo>
                  <a:pt x="107" y="268"/>
                  <a:pt x="125" y="290"/>
                  <a:pt x="143" y="301"/>
                </a:cubicBezTo>
                <a:cubicBezTo>
                  <a:pt x="161" y="312"/>
                  <a:pt x="193" y="302"/>
                  <a:pt x="210" y="308"/>
                </a:cubicBezTo>
                <a:cubicBezTo>
                  <a:pt x="227" y="314"/>
                  <a:pt x="244" y="324"/>
                  <a:pt x="248" y="338"/>
                </a:cubicBezTo>
                <a:cubicBezTo>
                  <a:pt x="252" y="352"/>
                  <a:pt x="242" y="371"/>
                  <a:pt x="233" y="391"/>
                </a:cubicBezTo>
              </a:path>
            </a:pathLst>
          </a:custGeom>
          <a:noFill/>
          <a:ln w="9525">
            <a:solidFill>
              <a:srgbClr val="000000"/>
            </a:solidFill>
            <a:round/>
            <a:headEnd/>
            <a:tailEnd/>
          </a:ln>
        </p:spPr>
        <p:txBody>
          <a:bodyPr/>
          <a:lstStyle/>
          <a:p>
            <a:endParaRPr lang="en-GB" dirty="0"/>
          </a:p>
        </p:txBody>
      </p:sp>
      <p:sp>
        <p:nvSpPr>
          <p:cNvPr id="70" name="Freeform 221"/>
          <p:cNvSpPr>
            <a:spLocks/>
          </p:cNvSpPr>
          <p:nvPr/>
        </p:nvSpPr>
        <p:spPr bwMode="auto">
          <a:xfrm>
            <a:off x="3197722" y="4034607"/>
            <a:ext cx="152400" cy="92075"/>
          </a:xfrm>
          <a:custGeom>
            <a:avLst/>
            <a:gdLst/>
            <a:ahLst/>
            <a:cxnLst>
              <a:cxn ang="0">
                <a:pos x="29" y="112"/>
              </a:cxn>
              <a:cxn ang="0">
                <a:pos x="104" y="52"/>
              </a:cxn>
              <a:cxn ang="0">
                <a:pos x="225" y="0"/>
              </a:cxn>
              <a:cxn ang="0">
                <a:pos x="285" y="7"/>
              </a:cxn>
              <a:cxn ang="0">
                <a:pos x="299" y="37"/>
              </a:cxn>
              <a:cxn ang="0">
                <a:pos x="285" y="60"/>
              </a:cxn>
              <a:cxn ang="0">
                <a:pos x="164" y="97"/>
              </a:cxn>
              <a:cxn ang="0">
                <a:pos x="14" y="112"/>
              </a:cxn>
              <a:cxn ang="0">
                <a:pos x="269" y="82"/>
              </a:cxn>
              <a:cxn ang="0">
                <a:pos x="300" y="127"/>
              </a:cxn>
              <a:cxn ang="0">
                <a:pos x="284" y="187"/>
              </a:cxn>
              <a:cxn ang="0">
                <a:pos x="194" y="187"/>
              </a:cxn>
              <a:cxn ang="0">
                <a:pos x="112" y="157"/>
              </a:cxn>
              <a:cxn ang="0">
                <a:pos x="0" y="127"/>
              </a:cxn>
            </a:cxnLst>
            <a:rect l="0" t="0" r="r" b="b"/>
            <a:pathLst>
              <a:path w="300" h="187">
                <a:moveTo>
                  <a:pt x="29" y="112"/>
                </a:moveTo>
                <a:lnTo>
                  <a:pt x="104" y="52"/>
                </a:lnTo>
                <a:lnTo>
                  <a:pt x="225" y="0"/>
                </a:lnTo>
                <a:lnTo>
                  <a:pt x="285" y="7"/>
                </a:lnTo>
                <a:lnTo>
                  <a:pt x="299" y="37"/>
                </a:lnTo>
                <a:lnTo>
                  <a:pt x="285" y="60"/>
                </a:lnTo>
                <a:lnTo>
                  <a:pt x="164" y="97"/>
                </a:lnTo>
                <a:lnTo>
                  <a:pt x="14" y="112"/>
                </a:lnTo>
                <a:lnTo>
                  <a:pt x="269" y="82"/>
                </a:lnTo>
                <a:lnTo>
                  <a:pt x="300" y="127"/>
                </a:lnTo>
                <a:lnTo>
                  <a:pt x="284" y="187"/>
                </a:lnTo>
                <a:lnTo>
                  <a:pt x="194" y="187"/>
                </a:lnTo>
                <a:lnTo>
                  <a:pt x="112" y="157"/>
                </a:lnTo>
                <a:lnTo>
                  <a:pt x="0" y="127"/>
                </a:lnTo>
              </a:path>
            </a:pathLst>
          </a:custGeom>
          <a:solidFill>
            <a:srgbClr val="FCC1AE"/>
          </a:solidFill>
          <a:ln w="9525">
            <a:solidFill>
              <a:srgbClr val="000000"/>
            </a:solidFill>
            <a:round/>
            <a:headEnd/>
            <a:tailEnd/>
          </a:ln>
        </p:spPr>
        <p:txBody>
          <a:bodyPr/>
          <a:lstStyle/>
          <a:p>
            <a:endParaRPr lang="en-GB" dirty="0"/>
          </a:p>
        </p:txBody>
      </p:sp>
      <p:sp>
        <p:nvSpPr>
          <p:cNvPr id="71" name="Freeform 222"/>
          <p:cNvSpPr>
            <a:spLocks/>
          </p:cNvSpPr>
          <p:nvPr/>
        </p:nvSpPr>
        <p:spPr bwMode="auto">
          <a:xfrm>
            <a:off x="1813019" y="4433069"/>
            <a:ext cx="2426103" cy="1792288"/>
          </a:xfrm>
          <a:custGeom>
            <a:avLst/>
            <a:gdLst>
              <a:gd name="connsiteX0" fmla="*/ 695 w 9990"/>
              <a:gd name="connsiteY0" fmla="*/ 0 h 10000"/>
              <a:gd name="connsiteX1" fmla="*/ 1339 w 9990"/>
              <a:gd name="connsiteY1" fmla="*/ 106 h 10000"/>
              <a:gd name="connsiteX2" fmla="*/ 2352 w 9990"/>
              <a:gd name="connsiteY2" fmla="*/ 354 h 10000"/>
              <a:gd name="connsiteX3" fmla="*/ 2876 w 9990"/>
              <a:gd name="connsiteY3" fmla="*/ 159 h 10000"/>
              <a:gd name="connsiteX4" fmla="*/ 3399 w 9990"/>
              <a:gd name="connsiteY4" fmla="*/ 319 h 10000"/>
              <a:gd name="connsiteX5" fmla="*/ 3601 w 9990"/>
              <a:gd name="connsiteY5" fmla="*/ 629 h 10000"/>
              <a:gd name="connsiteX6" fmla="*/ 4118 w 9990"/>
              <a:gd name="connsiteY6" fmla="*/ 903 h 10000"/>
              <a:gd name="connsiteX7" fmla="*/ 4534 w 9990"/>
              <a:gd name="connsiteY7" fmla="*/ 1063 h 10000"/>
              <a:gd name="connsiteX8" fmla="*/ 5091 w 9990"/>
              <a:gd name="connsiteY8" fmla="*/ 1063 h 10000"/>
              <a:gd name="connsiteX9" fmla="*/ 5326 w 9990"/>
              <a:gd name="connsiteY9" fmla="*/ 983 h 10000"/>
              <a:gd name="connsiteX10" fmla="*/ 5272 w 9990"/>
              <a:gd name="connsiteY10" fmla="*/ 514 h 10000"/>
              <a:gd name="connsiteX11" fmla="*/ 5399 w 9990"/>
              <a:gd name="connsiteY11" fmla="*/ 292 h 10000"/>
              <a:gd name="connsiteX12" fmla="*/ 5943 w 9990"/>
              <a:gd name="connsiteY12" fmla="*/ 461 h 10000"/>
              <a:gd name="connsiteX13" fmla="*/ 6762 w 9990"/>
              <a:gd name="connsiteY13" fmla="*/ 567 h 10000"/>
              <a:gd name="connsiteX14" fmla="*/ 7272 w 9990"/>
              <a:gd name="connsiteY14" fmla="*/ 788 h 10000"/>
              <a:gd name="connsiteX15" fmla="*/ 7775 w 9990"/>
              <a:gd name="connsiteY15" fmla="*/ 762 h 10000"/>
              <a:gd name="connsiteX16" fmla="*/ 8513 w 9990"/>
              <a:gd name="connsiteY16" fmla="*/ 700 h 10000"/>
              <a:gd name="connsiteX17" fmla="*/ 9191 w 9990"/>
              <a:gd name="connsiteY17" fmla="*/ 771 h 10000"/>
              <a:gd name="connsiteX18" fmla="*/ 9762 w 9990"/>
              <a:gd name="connsiteY18" fmla="*/ 815 h 10000"/>
              <a:gd name="connsiteX19" fmla="*/ 9769 w 9990"/>
              <a:gd name="connsiteY19" fmla="*/ 1293 h 10000"/>
              <a:gd name="connsiteX20" fmla="*/ 9876 w 9990"/>
              <a:gd name="connsiteY20" fmla="*/ 2232 h 10000"/>
              <a:gd name="connsiteX21" fmla="*/ 9990 w 9990"/>
              <a:gd name="connsiteY21" fmla="*/ 3304 h 10000"/>
              <a:gd name="connsiteX22" fmla="*/ 9923 w 9990"/>
              <a:gd name="connsiteY22" fmla="*/ 3809 h 10000"/>
              <a:gd name="connsiteX23" fmla="*/ 8836 w 9990"/>
              <a:gd name="connsiteY23" fmla="*/ 4101 h 10000"/>
              <a:gd name="connsiteX24" fmla="*/ 8118 w 9990"/>
              <a:gd name="connsiteY24" fmla="*/ 4340 h 10000"/>
              <a:gd name="connsiteX25" fmla="*/ 8017 w 9990"/>
              <a:gd name="connsiteY25" fmla="*/ 5580 h 10000"/>
              <a:gd name="connsiteX26" fmla="*/ 7849 w 9990"/>
              <a:gd name="connsiteY26" fmla="*/ 6687 h 10000"/>
              <a:gd name="connsiteX27" fmla="*/ 7641 w 9990"/>
              <a:gd name="connsiteY27" fmla="*/ 7307 h 10000"/>
              <a:gd name="connsiteX28" fmla="*/ 7560 w 9990"/>
              <a:gd name="connsiteY28" fmla="*/ 8397 h 10000"/>
              <a:gd name="connsiteX29" fmla="*/ 7507 w 9990"/>
              <a:gd name="connsiteY29" fmla="*/ 9256 h 10000"/>
              <a:gd name="connsiteX30" fmla="*/ 7420 w 9990"/>
              <a:gd name="connsiteY30" fmla="*/ 9849 h 10000"/>
              <a:gd name="connsiteX31" fmla="*/ 1916 w 9990"/>
              <a:gd name="connsiteY31" fmla="*/ 10000 h 10000"/>
              <a:gd name="connsiteX32" fmla="*/ 1628 w 9990"/>
              <a:gd name="connsiteY32" fmla="*/ 8716 h 10000"/>
              <a:gd name="connsiteX33" fmla="*/ 1433 w 9990"/>
              <a:gd name="connsiteY33" fmla="*/ 7644 h 10000"/>
              <a:gd name="connsiteX34" fmla="*/ 1386 w 9990"/>
              <a:gd name="connsiteY34" fmla="*/ 7033 h 10000"/>
              <a:gd name="connsiteX35" fmla="*/ 1178 w 9990"/>
              <a:gd name="connsiteY35" fmla="*/ 5899 h 10000"/>
              <a:gd name="connsiteX36" fmla="*/ 1037 w 9990"/>
              <a:gd name="connsiteY36" fmla="*/ 4650 h 10000"/>
              <a:gd name="connsiteX37" fmla="*/ 0 w 9990"/>
              <a:gd name="connsiteY37" fmla="*/ 3082 h 10000"/>
              <a:gd name="connsiteX38" fmla="*/ 493 w 9990"/>
              <a:gd name="connsiteY38" fmla="*/ 1160 h 10000"/>
              <a:gd name="connsiteX39" fmla="*/ 695 w 9990"/>
              <a:gd name="connsiteY39" fmla="*/ 0 h 10000"/>
              <a:gd name="connsiteX0" fmla="*/ 696 w 10000"/>
              <a:gd name="connsiteY0" fmla="*/ 0 h 10000"/>
              <a:gd name="connsiteX1" fmla="*/ 1340 w 10000"/>
              <a:gd name="connsiteY1" fmla="*/ 106 h 10000"/>
              <a:gd name="connsiteX2" fmla="*/ 2354 w 10000"/>
              <a:gd name="connsiteY2" fmla="*/ 354 h 10000"/>
              <a:gd name="connsiteX3" fmla="*/ 2879 w 10000"/>
              <a:gd name="connsiteY3" fmla="*/ 159 h 10000"/>
              <a:gd name="connsiteX4" fmla="*/ 3402 w 10000"/>
              <a:gd name="connsiteY4" fmla="*/ 319 h 10000"/>
              <a:gd name="connsiteX5" fmla="*/ 3605 w 10000"/>
              <a:gd name="connsiteY5" fmla="*/ 629 h 10000"/>
              <a:gd name="connsiteX6" fmla="*/ 4122 w 10000"/>
              <a:gd name="connsiteY6" fmla="*/ 903 h 10000"/>
              <a:gd name="connsiteX7" fmla="*/ 4539 w 10000"/>
              <a:gd name="connsiteY7" fmla="*/ 1063 h 10000"/>
              <a:gd name="connsiteX8" fmla="*/ 5096 w 10000"/>
              <a:gd name="connsiteY8" fmla="*/ 1063 h 10000"/>
              <a:gd name="connsiteX9" fmla="*/ 5331 w 10000"/>
              <a:gd name="connsiteY9" fmla="*/ 983 h 10000"/>
              <a:gd name="connsiteX10" fmla="*/ 5277 w 10000"/>
              <a:gd name="connsiteY10" fmla="*/ 514 h 10000"/>
              <a:gd name="connsiteX11" fmla="*/ 5404 w 10000"/>
              <a:gd name="connsiteY11" fmla="*/ 292 h 10000"/>
              <a:gd name="connsiteX12" fmla="*/ 5949 w 10000"/>
              <a:gd name="connsiteY12" fmla="*/ 461 h 10000"/>
              <a:gd name="connsiteX13" fmla="*/ 6769 w 10000"/>
              <a:gd name="connsiteY13" fmla="*/ 567 h 10000"/>
              <a:gd name="connsiteX14" fmla="*/ 7279 w 10000"/>
              <a:gd name="connsiteY14" fmla="*/ 788 h 10000"/>
              <a:gd name="connsiteX15" fmla="*/ 7783 w 10000"/>
              <a:gd name="connsiteY15" fmla="*/ 762 h 10000"/>
              <a:gd name="connsiteX16" fmla="*/ 8522 w 10000"/>
              <a:gd name="connsiteY16" fmla="*/ 700 h 10000"/>
              <a:gd name="connsiteX17" fmla="*/ 9200 w 10000"/>
              <a:gd name="connsiteY17" fmla="*/ 771 h 10000"/>
              <a:gd name="connsiteX18" fmla="*/ 9772 w 10000"/>
              <a:gd name="connsiteY18" fmla="*/ 815 h 10000"/>
              <a:gd name="connsiteX19" fmla="*/ 9779 w 10000"/>
              <a:gd name="connsiteY19" fmla="*/ 1293 h 10000"/>
              <a:gd name="connsiteX20" fmla="*/ 9886 w 10000"/>
              <a:gd name="connsiteY20" fmla="*/ 2232 h 10000"/>
              <a:gd name="connsiteX21" fmla="*/ 10000 w 10000"/>
              <a:gd name="connsiteY21" fmla="*/ 3304 h 10000"/>
              <a:gd name="connsiteX22" fmla="*/ 9933 w 10000"/>
              <a:gd name="connsiteY22" fmla="*/ 3809 h 10000"/>
              <a:gd name="connsiteX23" fmla="*/ 8845 w 10000"/>
              <a:gd name="connsiteY23" fmla="*/ 4101 h 10000"/>
              <a:gd name="connsiteX24" fmla="*/ 8126 w 10000"/>
              <a:gd name="connsiteY24" fmla="*/ 4340 h 10000"/>
              <a:gd name="connsiteX25" fmla="*/ 8025 w 10000"/>
              <a:gd name="connsiteY25" fmla="*/ 5580 h 10000"/>
              <a:gd name="connsiteX26" fmla="*/ 7857 w 10000"/>
              <a:gd name="connsiteY26" fmla="*/ 6687 h 10000"/>
              <a:gd name="connsiteX27" fmla="*/ 7649 w 10000"/>
              <a:gd name="connsiteY27" fmla="*/ 7307 h 10000"/>
              <a:gd name="connsiteX28" fmla="*/ 7568 w 10000"/>
              <a:gd name="connsiteY28" fmla="*/ 8397 h 10000"/>
              <a:gd name="connsiteX29" fmla="*/ 7515 w 10000"/>
              <a:gd name="connsiteY29" fmla="*/ 9256 h 10000"/>
              <a:gd name="connsiteX30" fmla="*/ 7427 w 10000"/>
              <a:gd name="connsiteY30" fmla="*/ 9849 h 10000"/>
              <a:gd name="connsiteX31" fmla="*/ 1918 w 10000"/>
              <a:gd name="connsiteY31" fmla="*/ 10000 h 10000"/>
              <a:gd name="connsiteX32" fmla="*/ 1630 w 10000"/>
              <a:gd name="connsiteY32" fmla="*/ 8716 h 10000"/>
              <a:gd name="connsiteX33" fmla="*/ 1434 w 10000"/>
              <a:gd name="connsiteY33" fmla="*/ 7644 h 10000"/>
              <a:gd name="connsiteX34" fmla="*/ 1387 w 10000"/>
              <a:gd name="connsiteY34" fmla="*/ 7033 h 10000"/>
              <a:gd name="connsiteX35" fmla="*/ 1179 w 10000"/>
              <a:gd name="connsiteY35" fmla="*/ 5899 h 10000"/>
              <a:gd name="connsiteX36" fmla="*/ 1038 w 10000"/>
              <a:gd name="connsiteY36" fmla="*/ 4650 h 10000"/>
              <a:gd name="connsiteX37" fmla="*/ 853 w 10000"/>
              <a:gd name="connsiteY37" fmla="*/ 4305 h 10000"/>
              <a:gd name="connsiteX38" fmla="*/ 0 w 10000"/>
              <a:gd name="connsiteY38" fmla="*/ 3082 h 10000"/>
              <a:gd name="connsiteX39" fmla="*/ 493 w 10000"/>
              <a:gd name="connsiteY39" fmla="*/ 1160 h 10000"/>
              <a:gd name="connsiteX40" fmla="*/ 696 w 10000"/>
              <a:gd name="connsiteY40" fmla="*/ 0 h 10000"/>
              <a:gd name="connsiteX0" fmla="*/ 931 w 10235"/>
              <a:gd name="connsiteY0" fmla="*/ 0 h 10000"/>
              <a:gd name="connsiteX1" fmla="*/ 1575 w 10235"/>
              <a:gd name="connsiteY1" fmla="*/ 106 h 10000"/>
              <a:gd name="connsiteX2" fmla="*/ 2589 w 10235"/>
              <a:gd name="connsiteY2" fmla="*/ 354 h 10000"/>
              <a:gd name="connsiteX3" fmla="*/ 3114 w 10235"/>
              <a:gd name="connsiteY3" fmla="*/ 159 h 10000"/>
              <a:gd name="connsiteX4" fmla="*/ 3637 w 10235"/>
              <a:gd name="connsiteY4" fmla="*/ 319 h 10000"/>
              <a:gd name="connsiteX5" fmla="*/ 3840 w 10235"/>
              <a:gd name="connsiteY5" fmla="*/ 629 h 10000"/>
              <a:gd name="connsiteX6" fmla="*/ 4357 w 10235"/>
              <a:gd name="connsiteY6" fmla="*/ 903 h 10000"/>
              <a:gd name="connsiteX7" fmla="*/ 4774 w 10235"/>
              <a:gd name="connsiteY7" fmla="*/ 1063 h 10000"/>
              <a:gd name="connsiteX8" fmla="*/ 5331 w 10235"/>
              <a:gd name="connsiteY8" fmla="*/ 1063 h 10000"/>
              <a:gd name="connsiteX9" fmla="*/ 5566 w 10235"/>
              <a:gd name="connsiteY9" fmla="*/ 983 h 10000"/>
              <a:gd name="connsiteX10" fmla="*/ 5512 w 10235"/>
              <a:gd name="connsiteY10" fmla="*/ 514 h 10000"/>
              <a:gd name="connsiteX11" fmla="*/ 5639 w 10235"/>
              <a:gd name="connsiteY11" fmla="*/ 292 h 10000"/>
              <a:gd name="connsiteX12" fmla="*/ 6184 w 10235"/>
              <a:gd name="connsiteY12" fmla="*/ 461 h 10000"/>
              <a:gd name="connsiteX13" fmla="*/ 7004 w 10235"/>
              <a:gd name="connsiteY13" fmla="*/ 567 h 10000"/>
              <a:gd name="connsiteX14" fmla="*/ 7514 w 10235"/>
              <a:gd name="connsiteY14" fmla="*/ 788 h 10000"/>
              <a:gd name="connsiteX15" fmla="*/ 8018 w 10235"/>
              <a:gd name="connsiteY15" fmla="*/ 762 h 10000"/>
              <a:gd name="connsiteX16" fmla="*/ 8757 w 10235"/>
              <a:gd name="connsiteY16" fmla="*/ 700 h 10000"/>
              <a:gd name="connsiteX17" fmla="*/ 9435 w 10235"/>
              <a:gd name="connsiteY17" fmla="*/ 771 h 10000"/>
              <a:gd name="connsiteX18" fmla="*/ 10007 w 10235"/>
              <a:gd name="connsiteY18" fmla="*/ 815 h 10000"/>
              <a:gd name="connsiteX19" fmla="*/ 10014 w 10235"/>
              <a:gd name="connsiteY19" fmla="*/ 1293 h 10000"/>
              <a:gd name="connsiteX20" fmla="*/ 10121 w 10235"/>
              <a:gd name="connsiteY20" fmla="*/ 2232 h 10000"/>
              <a:gd name="connsiteX21" fmla="*/ 10235 w 10235"/>
              <a:gd name="connsiteY21" fmla="*/ 3304 h 10000"/>
              <a:gd name="connsiteX22" fmla="*/ 10168 w 10235"/>
              <a:gd name="connsiteY22" fmla="*/ 3809 h 10000"/>
              <a:gd name="connsiteX23" fmla="*/ 9080 w 10235"/>
              <a:gd name="connsiteY23" fmla="*/ 4101 h 10000"/>
              <a:gd name="connsiteX24" fmla="*/ 8361 w 10235"/>
              <a:gd name="connsiteY24" fmla="*/ 4340 h 10000"/>
              <a:gd name="connsiteX25" fmla="*/ 8260 w 10235"/>
              <a:gd name="connsiteY25" fmla="*/ 5580 h 10000"/>
              <a:gd name="connsiteX26" fmla="*/ 8092 w 10235"/>
              <a:gd name="connsiteY26" fmla="*/ 6687 h 10000"/>
              <a:gd name="connsiteX27" fmla="*/ 7884 w 10235"/>
              <a:gd name="connsiteY27" fmla="*/ 7307 h 10000"/>
              <a:gd name="connsiteX28" fmla="*/ 7803 w 10235"/>
              <a:gd name="connsiteY28" fmla="*/ 8397 h 10000"/>
              <a:gd name="connsiteX29" fmla="*/ 7750 w 10235"/>
              <a:gd name="connsiteY29" fmla="*/ 9256 h 10000"/>
              <a:gd name="connsiteX30" fmla="*/ 7662 w 10235"/>
              <a:gd name="connsiteY30" fmla="*/ 9849 h 10000"/>
              <a:gd name="connsiteX31" fmla="*/ 2153 w 10235"/>
              <a:gd name="connsiteY31" fmla="*/ 10000 h 10000"/>
              <a:gd name="connsiteX32" fmla="*/ 1865 w 10235"/>
              <a:gd name="connsiteY32" fmla="*/ 8716 h 10000"/>
              <a:gd name="connsiteX33" fmla="*/ 1669 w 10235"/>
              <a:gd name="connsiteY33" fmla="*/ 7644 h 10000"/>
              <a:gd name="connsiteX34" fmla="*/ 1622 w 10235"/>
              <a:gd name="connsiteY34" fmla="*/ 7033 h 10000"/>
              <a:gd name="connsiteX35" fmla="*/ 1414 w 10235"/>
              <a:gd name="connsiteY35" fmla="*/ 5899 h 10000"/>
              <a:gd name="connsiteX36" fmla="*/ 1273 w 10235"/>
              <a:gd name="connsiteY36" fmla="*/ 4650 h 10000"/>
              <a:gd name="connsiteX37" fmla="*/ 1088 w 10235"/>
              <a:gd name="connsiteY37" fmla="*/ 4305 h 10000"/>
              <a:gd name="connsiteX38" fmla="*/ 0 w 10235"/>
              <a:gd name="connsiteY38" fmla="*/ 2835 h 10000"/>
              <a:gd name="connsiteX39" fmla="*/ 728 w 10235"/>
              <a:gd name="connsiteY39" fmla="*/ 1160 h 10000"/>
              <a:gd name="connsiteX40" fmla="*/ 931 w 10235"/>
              <a:gd name="connsiteY40" fmla="*/ 0 h 10000"/>
              <a:gd name="connsiteX0" fmla="*/ 963 w 10267"/>
              <a:gd name="connsiteY0" fmla="*/ 0 h 10000"/>
              <a:gd name="connsiteX1" fmla="*/ 1607 w 10267"/>
              <a:gd name="connsiteY1" fmla="*/ 106 h 10000"/>
              <a:gd name="connsiteX2" fmla="*/ 2621 w 10267"/>
              <a:gd name="connsiteY2" fmla="*/ 354 h 10000"/>
              <a:gd name="connsiteX3" fmla="*/ 3146 w 10267"/>
              <a:gd name="connsiteY3" fmla="*/ 159 h 10000"/>
              <a:gd name="connsiteX4" fmla="*/ 3669 w 10267"/>
              <a:gd name="connsiteY4" fmla="*/ 319 h 10000"/>
              <a:gd name="connsiteX5" fmla="*/ 3872 w 10267"/>
              <a:gd name="connsiteY5" fmla="*/ 629 h 10000"/>
              <a:gd name="connsiteX6" fmla="*/ 4389 w 10267"/>
              <a:gd name="connsiteY6" fmla="*/ 903 h 10000"/>
              <a:gd name="connsiteX7" fmla="*/ 4806 w 10267"/>
              <a:gd name="connsiteY7" fmla="*/ 1063 h 10000"/>
              <a:gd name="connsiteX8" fmla="*/ 5363 w 10267"/>
              <a:gd name="connsiteY8" fmla="*/ 1063 h 10000"/>
              <a:gd name="connsiteX9" fmla="*/ 5598 w 10267"/>
              <a:gd name="connsiteY9" fmla="*/ 983 h 10000"/>
              <a:gd name="connsiteX10" fmla="*/ 5544 w 10267"/>
              <a:gd name="connsiteY10" fmla="*/ 514 h 10000"/>
              <a:gd name="connsiteX11" fmla="*/ 5671 w 10267"/>
              <a:gd name="connsiteY11" fmla="*/ 292 h 10000"/>
              <a:gd name="connsiteX12" fmla="*/ 6216 w 10267"/>
              <a:gd name="connsiteY12" fmla="*/ 461 h 10000"/>
              <a:gd name="connsiteX13" fmla="*/ 7036 w 10267"/>
              <a:gd name="connsiteY13" fmla="*/ 567 h 10000"/>
              <a:gd name="connsiteX14" fmla="*/ 7546 w 10267"/>
              <a:gd name="connsiteY14" fmla="*/ 788 h 10000"/>
              <a:gd name="connsiteX15" fmla="*/ 8050 w 10267"/>
              <a:gd name="connsiteY15" fmla="*/ 762 h 10000"/>
              <a:gd name="connsiteX16" fmla="*/ 8789 w 10267"/>
              <a:gd name="connsiteY16" fmla="*/ 700 h 10000"/>
              <a:gd name="connsiteX17" fmla="*/ 9467 w 10267"/>
              <a:gd name="connsiteY17" fmla="*/ 771 h 10000"/>
              <a:gd name="connsiteX18" fmla="*/ 10039 w 10267"/>
              <a:gd name="connsiteY18" fmla="*/ 815 h 10000"/>
              <a:gd name="connsiteX19" fmla="*/ 10046 w 10267"/>
              <a:gd name="connsiteY19" fmla="*/ 1293 h 10000"/>
              <a:gd name="connsiteX20" fmla="*/ 10153 w 10267"/>
              <a:gd name="connsiteY20" fmla="*/ 2232 h 10000"/>
              <a:gd name="connsiteX21" fmla="*/ 10267 w 10267"/>
              <a:gd name="connsiteY21" fmla="*/ 3304 h 10000"/>
              <a:gd name="connsiteX22" fmla="*/ 10200 w 10267"/>
              <a:gd name="connsiteY22" fmla="*/ 3809 h 10000"/>
              <a:gd name="connsiteX23" fmla="*/ 9112 w 10267"/>
              <a:gd name="connsiteY23" fmla="*/ 4101 h 10000"/>
              <a:gd name="connsiteX24" fmla="*/ 8393 w 10267"/>
              <a:gd name="connsiteY24" fmla="*/ 4340 h 10000"/>
              <a:gd name="connsiteX25" fmla="*/ 8292 w 10267"/>
              <a:gd name="connsiteY25" fmla="*/ 5580 h 10000"/>
              <a:gd name="connsiteX26" fmla="*/ 8124 w 10267"/>
              <a:gd name="connsiteY26" fmla="*/ 6687 h 10000"/>
              <a:gd name="connsiteX27" fmla="*/ 7916 w 10267"/>
              <a:gd name="connsiteY27" fmla="*/ 7307 h 10000"/>
              <a:gd name="connsiteX28" fmla="*/ 7835 w 10267"/>
              <a:gd name="connsiteY28" fmla="*/ 8397 h 10000"/>
              <a:gd name="connsiteX29" fmla="*/ 7782 w 10267"/>
              <a:gd name="connsiteY29" fmla="*/ 9256 h 10000"/>
              <a:gd name="connsiteX30" fmla="*/ 7694 w 10267"/>
              <a:gd name="connsiteY30" fmla="*/ 9849 h 10000"/>
              <a:gd name="connsiteX31" fmla="*/ 2185 w 10267"/>
              <a:gd name="connsiteY31" fmla="*/ 10000 h 10000"/>
              <a:gd name="connsiteX32" fmla="*/ 1897 w 10267"/>
              <a:gd name="connsiteY32" fmla="*/ 8716 h 10000"/>
              <a:gd name="connsiteX33" fmla="*/ 1701 w 10267"/>
              <a:gd name="connsiteY33" fmla="*/ 7644 h 10000"/>
              <a:gd name="connsiteX34" fmla="*/ 1654 w 10267"/>
              <a:gd name="connsiteY34" fmla="*/ 7033 h 10000"/>
              <a:gd name="connsiteX35" fmla="*/ 1446 w 10267"/>
              <a:gd name="connsiteY35" fmla="*/ 5899 h 10000"/>
              <a:gd name="connsiteX36" fmla="*/ 1305 w 10267"/>
              <a:gd name="connsiteY36" fmla="*/ 4650 h 10000"/>
              <a:gd name="connsiteX37" fmla="*/ 1120 w 10267"/>
              <a:gd name="connsiteY37" fmla="*/ 4305 h 10000"/>
              <a:gd name="connsiteX38" fmla="*/ 32 w 10267"/>
              <a:gd name="connsiteY38" fmla="*/ 2835 h 10000"/>
              <a:gd name="connsiteX39" fmla="*/ 231 w 10267"/>
              <a:gd name="connsiteY39" fmla="*/ 1672 h 10000"/>
              <a:gd name="connsiteX40" fmla="*/ 760 w 10267"/>
              <a:gd name="connsiteY40" fmla="*/ 1160 h 10000"/>
              <a:gd name="connsiteX41" fmla="*/ 963 w 10267"/>
              <a:gd name="connsiteY41" fmla="*/ 0 h 10000"/>
              <a:gd name="connsiteX0" fmla="*/ 963 w 10267"/>
              <a:gd name="connsiteY0" fmla="*/ 0 h 10000"/>
              <a:gd name="connsiteX1" fmla="*/ 1607 w 10267"/>
              <a:gd name="connsiteY1" fmla="*/ 106 h 10000"/>
              <a:gd name="connsiteX2" fmla="*/ 2621 w 10267"/>
              <a:gd name="connsiteY2" fmla="*/ 354 h 10000"/>
              <a:gd name="connsiteX3" fmla="*/ 3146 w 10267"/>
              <a:gd name="connsiteY3" fmla="*/ 159 h 10000"/>
              <a:gd name="connsiteX4" fmla="*/ 3669 w 10267"/>
              <a:gd name="connsiteY4" fmla="*/ 319 h 10000"/>
              <a:gd name="connsiteX5" fmla="*/ 3872 w 10267"/>
              <a:gd name="connsiteY5" fmla="*/ 629 h 10000"/>
              <a:gd name="connsiteX6" fmla="*/ 4389 w 10267"/>
              <a:gd name="connsiteY6" fmla="*/ 903 h 10000"/>
              <a:gd name="connsiteX7" fmla="*/ 4806 w 10267"/>
              <a:gd name="connsiteY7" fmla="*/ 1063 h 10000"/>
              <a:gd name="connsiteX8" fmla="*/ 5363 w 10267"/>
              <a:gd name="connsiteY8" fmla="*/ 1063 h 10000"/>
              <a:gd name="connsiteX9" fmla="*/ 5598 w 10267"/>
              <a:gd name="connsiteY9" fmla="*/ 983 h 10000"/>
              <a:gd name="connsiteX10" fmla="*/ 5544 w 10267"/>
              <a:gd name="connsiteY10" fmla="*/ 514 h 10000"/>
              <a:gd name="connsiteX11" fmla="*/ 5671 w 10267"/>
              <a:gd name="connsiteY11" fmla="*/ 292 h 10000"/>
              <a:gd name="connsiteX12" fmla="*/ 6216 w 10267"/>
              <a:gd name="connsiteY12" fmla="*/ 461 h 10000"/>
              <a:gd name="connsiteX13" fmla="*/ 7036 w 10267"/>
              <a:gd name="connsiteY13" fmla="*/ 567 h 10000"/>
              <a:gd name="connsiteX14" fmla="*/ 7546 w 10267"/>
              <a:gd name="connsiteY14" fmla="*/ 788 h 10000"/>
              <a:gd name="connsiteX15" fmla="*/ 8050 w 10267"/>
              <a:gd name="connsiteY15" fmla="*/ 762 h 10000"/>
              <a:gd name="connsiteX16" fmla="*/ 8789 w 10267"/>
              <a:gd name="connsiteY16" fmla="*/ 700 h 10000"/>
              <a:gd name="connsiteX17" fmla="*/ 9467 w 10267"/>
              <a:gd name="connsiteY17" fmla="*/ 771 h 10000"/>
              <a:gd name="connsiteX18" fmla="*/ 10039 w 10267"/>
              <a:gd name="connsiteY18" fmla="*/ 815 h 10000"/>
              <a:gd name="connsiteX19" fmla="*/ 10046 w 10267"/>
              <a:gd name="connsiteY19" fmla="*/ 1293 h 10000"/>
              <a:gd name="connsiteX20" fmla="*/ 10153 w 10267"/>
              <a:gd name="connsiteY20" fmla="*/ 2232 h 10000"/>
              <a:gd name="connsiteX21" fmla="*/ 10267 w 10267"/>
              <a:gd name="connsiteY21" fmla="*/ 3304 h 10000"/>
              <a:gd name="connsiteX22" fmla="*/ 10200 w 10267"/>
              <a:gd name="connsiteY22" fmla="*/ 3809 h 10000"/>
              <a:gd name="connsiteX23" fmla="*/ 9112 w 10267"/>
              <a:gd name="connsiteY23" fmla="*/ 4101 h 10000"/>
              <a:gd name="connsiteX24" fmla="*/ 8393 w 10267"/>
              <a:gd name="connsiteY24" fmla="*/ 4340 h 10000"/>
              <a:gd name="connsiteX25" fmla="*/ 8292 w 10267"/>
              <a:gd name="connsiteY25" fmla="*/ 5580 h 10000"/>
              <a:gd name="connsiteX26" fmla="*/ 8124 w 10267"/>
              <a:gd name="connsiteY26" fmla="*/ 6687 h 10000"/>
              <a:gd name="connsiteX27" fmla="*/ 7916 w 10267"/>
              <a:gd name="connsiteY27" fmla="*/ 7307 h 10000"/>
              <a:gd name="connsiteX28" fmla="*/ 7835 w 10267"/>
              <a:gd name="connsiteY28" fmla="*/ 8397 h 10000"/>
              <a:gd name="connsiteX29" fmla="*/ 7782 w 10267"/>
              <a:gd name="connsiteY29" fmla="*/ 9256 h 10000"/>
              <a:gd name="connsiteX30" fmla="*/ 7694 w 10267"/>
              <a:gd name="connsiteY30" fmla="*/ 9849 h 10000"/>
              <a:gd name="connsiteX31" fmla="*/ 2185 w 10267"/>
              <a:gd name="connsiteY31" fmla="*/ 10000 h 10000"/>
              <a:gd name="connsiteX32" fmla="*/ 1897 w 10267"/>
              <a:gd name="connsiteY32" fmla="*/ 8716 h 10000"/>
              <a:gd name="connsiteX33" fmla="*/ 1701 w 10267"/>
              <a:gd name="connsiteY33" fmla="*/ 7644 h 10000"/>
              <a:gd name="connsiteX34" fmla="*/ 1654 w 10267"/>
              <a:gd name="connsiteY34" fmla="*/ 7033 h 10000"/>
              <a:gd name="connsiteX35" fmla="*/ 1446 w 10267"/>
              <a:gd name="connsiteY35" fmla="*/ 5899 h 10000"/>
              <a:gd name="connsiteX36" fmla="*/ 1305 w 10267"/>
              <a:gd name="connsiteY36" fmla="*/ 4650 h 10000"/>
              <a:gd name="connsiteX37" fmla="*/ 1120 w 10267"/>
              <a:gd name="connsiteY37" fmla="*/ 4305 h 10000"/>
              <a:gd name="connsiteX38" fmla="*/ 32 w 10267"/>
              <a:gd name="connsiteY38" fmla="*/ 2835 h 10000"/>
              <a:gd name="connsiteX39" fmla="*/ 231 w 10267"/>
              <a:gd name="connsiteY39" fmla="*/ 1672 h 10000"/>
              <a:gd name="connsiteX40" fmla="*/ 572 w 10267"/>
              <a:gd name="connsiteY40" fmla="*/ 974 h 10000"/>
              <a:gd name="connsiteX41" fmla="*/ 963 w 10267"/>
              <a:gd name="connsiteY41"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0267" h="10000">
                <a:moveTo>
                  <a:pt x="963" y="0"/>
                </a:moveTo>
                <a:lnTo>
                  <a:pt x="1607" y="106"/>
                </a:lnTo>
                <a:lnTo>
                  <a:pt x="2621" y="354"/>
                </a:lnTo>
                <a:lnTo>
                  <a:pt x="3146" y="159"/>
                </a:lnTo>
                <a:lnTo>
                  <a:pt x="3669" y="319"/>
                </a:lnTo>
                <a:cubicBezTo>
                  <a:pt x="3737" y="567"/>
                  <a:pt x="3750" y="478"/>
                  <a:pt x="3872" y="629"/>
                </a:cubicBezTo>
                <a:lnTo>
                  <a:pt x="4389" y="903"/>
                </a:lnTo>
                <a:lnTo>
                  <a:pt x="4806" y="1063"/>
                </a:lnTo>
                <a:lnTo>
                  <a:pt x="5363" y="1063"/>
                </a:lnTo>
                <a:lnTo>
                  <a:pt x="5598" y="983"/>
                </a:lnTo>
                <a:cubicBezTo>
                  <a:pt x="5580" y="827"/>
                  <a:pt x="5562" y="670"/>
                  <a:pt x="5544" y="514"/>
                </a:cubicBezTo>
                <a:cubicBezTo>
                  <a:pt x="5586" y="440"/>
                  <a:pt x="5629" y="366"/>
                  <a:pt x="5671" y="292"/>
                </a:cubicBezTo>
                <a:lnTo>
                  <a:pt x="6216" y="461"/>
                </a:lnTo>
                <a:lnTo>
                  <a:pt x="7036" y="567"/>
                </a:lnTo>
                <a:lnTo>
                  <a:pt x="7546" y="788"/>
                </a:lnTo>
                <a:lnTo>
                  <a:pt x="8050" y="762"/>
                </a:lnTo>
                <a:lnTo>
                  <a:pt x="8789" y="700"/>
                </a:lnTo>
                <a:lnTo>
                  <a:pt x="9467" y="771"/>
                </a:lnTo>
                <a:lnTo>
                  <a:pt x="10039" y="815"/>
                </a:lnTo>
                <a:cubicBezTo>
                  <a:pt x="10041" y="974"/>
                  <a:pt x="10044" y="1134"/>
                  <a:pt x="10046" y="1293"/>
                </a:cubicBezTo>
                <a:cubicBezTo>
                  <a:pt x="10082" y="1606"/>
                  <a:pt x="10117" y="1919"/>
                  <a:pt x="10153" y="2232"/>
                </a:cubicBezTo>
                <a:lnTo>
                  <a:pt x="10267" y="3304"/>
                </a:lnTo>
                <a:cubicBezTo>
                  <a:pt x="10245" y="3472"/>
                  <a:pt x="10222" y="3641"/>
                  <a:pt x="10200" y="3809"/>
                </a:cubicBezTo>
                <a:lnTo>
                  <a:pt x="9112" y="4101"/>
                </a:lnTo>
                <a:lnTo>
                  <a:pt x="8393" y="4340"/>
                </a:lnTo>
                <a:cubicBezTo>
                  <a:pt x="8359" y="4753"/>
                  <a:pt x="8326" y="5167"/>
                  <a:pt x="8292" y="5580"/>
                </a:cubicBezTo>
                <a:cubicBezTo>
                  <a:pt x="8265" y="5802"/>
                  <a:pt x="8198" y="6457"/>
                  <a:pt x="8124" y="6687"/>
                </a:cubicBezTo>
                <a:cubicBezTo>
                  <a:pt x="8023" y="6962"/>
                  <a:pt x="7963" y="7024"/>
                  <a:pt x="7916" y="7307"/>
                </a:cubicBezTo>
                <a:cubicBezTo>
                  <a:pt x="7889" y="7670"/>
                  <a:pt x="7862" y="8034"/>
                  <a:pt x="7835" y="8397"/>
                </a:cubicBezTo>
                <a:cubicBezTo>
                  <a:pt x="7817" y="8683"/>
                  <a:pt x="7800" y="8970"/>
                  <a:pt x="7782" y="9256"/>
                </a:cubicBezTo>
                <a:cubicBezTo>
                  <a:pt x="7752" y="9454"/>
                  <a:pt x="7723" y="9651"/>
                  <a:pt x="7694" y="9849"/>
                </a:cubicBezTo>
                <a:lnTo>
                  <a:pt x="2185" y="10000"/>
                </a:lnTo>
                <a:lnTo>
                  <a:pt x="1897" y="8716"/>
                </a:lnTo>
                <a:cubicBezTo>
                  <a:pt x="1832" y="8359"/>
                  <a:pt x="1766" y="8001"/>
                  <a:pt x="1701" y="7644"/>
                </a:cubicBezTo>
                <a:cubicBezTo>
                  <a:pt x="1685" y="7440"/>
                  <a:pt x="1670" y="7237"/>
                  <a:pt x="1654" y="7033"/>
                </a:cubicBezTo>
                <a:cubicBezTo>
                  <a:pt x="1585" y="6655"/>
                  <a:pt x="1515" y="6277"/>
                  <a:pt x="1446" y="5899"/>
                </a:cubicBezTo>
                <a:lnTo>
                  <a:pt x="1305" y="4650"/>
                </a:lnTo>
                <a:cubicBezTo>
                  <a:pt x="1243" y="4535"/>
                  <a:pt x="1182" y="4420"/>
                  <a:pt x="1120" y="4305"/>
                </a:cubicBezTo>
                <a:lnTo>
                  <a:pt x="32" y="2835"/>
                </a:lnTo>
                <a:cubicBezTo>
                  <a:pt x="-77" y="2432"/>
                  <a:pt x="110" y="1951"/>
                  <a:pt x="231" y="1672"/>
                </a:cubicBezTo>
                <a:cubicBezTo>
                  <a:pt x="352" y="1393"/>
                  <a:pt x="489" y="1289"/>
                  <a:pt x="572" y="974"/>
                </a:cubicBezTo>
                <a:cubicBezTo>
                  <a:pt x="640" y="587"/>
                  <a:pt x="896" y="387"/>
                  <a:pt x="963" y="0"/>
                </a:cubicBezTo>
                <a:close/>
              </a:path>
            </a:pathLst>
          </a:custGeom>
          <a:gradFill rotWithShape="1">
            <a:gsLst>
              <a:gs pos="0">
                <a:srgbClr val="00FFFF">
                  <a:gamma/>
                  <a:shade val="46275"/>
                  <a:invGamma/>
                </a:srgbClr>
              </a:gs>
              <a:gs pos="50000">
                <a:srgbClr val="00FFFF"/>
              </a:gs>
              <a:gs pos="100000">
                <a:srgbClr val="00FFFF">
                  <a:gamma/>
                  <a:shade val="46275"/>
                  <a:invGamma/>
                </a:srgbClr>
              </a:gs>
            </a:gsLst>
            <a:lin ang="0" scaled="1"/>
          </a:gradFill>
          <a:ln w="9525">
            <a:solidFill>
              <a:srgbClr val="000000"/>
            </a:solidFill>
            <a:round/>
            <a:headEnd/>
            <a:tailEnd/>
          </a:ln>
        </p:spPr>
        <p:txBody>
          <a:bodyPr/>
          <a:lstStyle/>
          <a:p>
            <a:endParaRPr lang="en-GB" dirty="0"/>
          </a:p>
        </p:txBody>
      </p:sp>
      <p:sp>
        <p:nvSpPr>
          <p:cNvPr id="72" name="Freeform 223"/>
          <p:cNvSpPr>
            <a:spLocks/>
          </p:cNvSpPr>
          <p:nvPr/>
        </p:nvSpPr>
        <p:spPr bwMode="auto">
          <a:xfrm>
            <a:off x="2532559" y="4471169"/>
            <a:ext cx="744537" cy="576263"/>
          </a:xfrm>
          <a:custGeom>
            <a:avLst/>
            <a:gdLst/>
            <a:ahLst/>
            <a:cxnLst>
              <a:cxn ang="0">
                <a:pos x="463" y="50"/>
              </a:cxn>
              <a:cxn ang="0">
                <a:pos x="469" y="119"/>
              </a:cxn>
              <a:cxn ang="0">
                <a:pos x="393" y="166"/>
              </a:cxn>
              <a:cxn ang="0">
                <a:pos x="304" y="176"/>
              </a:cxn>
              <a:cxn ang="0">
                <a:pos x="222" y="161"/>
              </a:cxn>
              <a:cxn ang="0">
                <a:pos x="161" y="150"/>
              </a:cxn>
              <a:cxn ang="0">
                <a:pos x="110" y="120"/>
              </a:cxn>
              <a:cxn ang="0">
                <a:pos x="17" y="0"/>
              </a:cxn>
              <a:cxn ang="0">
                <a:pos x="134" y="176"/>
              </a:cxn>
              <a:cxn ang="0">
                <a:pos x="116" y="259"/>
              </a:cxn>
              <a:cxn ang="0">
                <a:pos x="88" y="297"/>
              </a:cxn>
              <a:cxn ang="0">
                <a:pos x="46" y="338"/>
              </a:cxn>
              <a:cxn ang="0">
                <a:pos x="0" y="363"/>
              </a:cxn>
            </a:cxnLst>
            <a:rect l="0" t="0" r="r" b="b"/>
            <a:pathLst>
              <a:path w="469" h="363">
                <a:moveTo>
                  <a:pt x="463" y="50"/>
                </a:moveTo>
                <a:lnTo>
                  <a:pt x="469" y="119"/>
                </a:lnTo>
                <a:lnTo>
                  <a:pt x="393" y="166"/>
                </a:lnTo>
                <a:lnTo>
                  <a:pt x="304" y="176"/>
                </a:lnTo>
                <a:lnTo>
                  <a:pt x="222" y="161"/>
                </a:lnTo>
                <a:lnTo>
                  <a:pt x="161" y="150"/>
                </a:lnTo>
                <a:lnTo>
                  <a:pt x="110" y="120"/>
                </a:lnTo>
                <a:lnTo>
                  <a:pt x="17" y="0"/>
                </a:lnTo>
                <a:lnTo>
                  <a:pt x="134" y="176"/>
                </a:lnTo>
                <a:lnTo>
                  <a:pt x="116" y="259"/>
                </a:lnTo>
                <a:cubicBezTo>
                  <a:pt x="110" y="282"/>
                  <a:pt x="96" y="275"/>
                  <a:pt x="88" y="297"/>
                </a:cubicBezTo>
                <a:cubicBezTo>
                  <a:pt x="86" y="303"/>
                  <a:pt x="48" y="332"/>
                  <a:pt x="46" y="338"/>
                </a:cubicBezTo>
                <a:cubicBezTo>
                  <a:pt x="42" y="346"/>
                  <a:pt x="9" y="358"/>
                  <a:pt x="0" y="363"/>
                </a:cubicBezTo>
              </a:path>
            </a:pathLst>
          </a:custGeom>
          <a:noFill/>
          <a:ln w="9525">
            <a:solidFill>
              <a:srgbClr val="000000"/>
            </a:solidFill>
            <a:round/>
            <a:headEnd/>
            <a:tailEnd/>
          </a:ln>
        </p:spPr>
        <p:txBody>
          <a:bodyPr/>
          <a:lstStyle/>
          <a:p>
            <a:endParaRPr lang="en-GB" dirty="0"/>
          </a:p>
        </p:txBody>
      </p:sp>
      <p:sp>
        <p:nvSpPr>
          <p:cNvPr id="73" name="Freeform 224"/>
          <p:cNvSpPr>
            <a:spLocks/>
          </p:cNvSpPr>
          <p:nvPr/>
        </p:nvSpPr>
        <p:spPr bwMode="auto">
          <a:xfrm>
            <a:off x="3081834" y="4753744"/>
            <a:ext cx="63500" cy="355600"/>
          </a:xfrm>
          <a:custGeom>
            <a:avLst/>
            <a:gdLst/>
            <a:ahLst/>
            <a:cxnLst>
              <a:cxn ang="0">
                <a:pos x="0" y="0"/>
              </a:cxn>
              <a:cxn ang="0">
                <a:pos x="29" y="63"/>
              </a:cxn>
              <a:cxn ang="0">
                <a:pos x="40" y="116"/>
              </a:cxn>
              <a:cxn ang="0">
                <a:pos x="31" y="224"/>
              </a:cxn>
            </a:cxnLst>
            <a:rect l="0" t="0" r="r" b="b"/>
            <a:pathLst>
              <a:path w="40" h="224">
                <a:moveTo>
                  <a:pt x="0" y="0"/>
                </a:moveTo>
                <a:lnTo>
                  <a:pt x="29" y="63"/>
                </a:lnTo>
                <a:lnTo>
                  <a:pt x="40" y="116"/>
                </a:lnTo>
                <a:lnTo>
                  <a:pt x="31" y="224"/>
                </a:lnTo>
              </a:path>
            </a:pathLst>
          </a:custGeom>
          <a:noFill/>
          <a:ln w="9525">
            <a:solidFill>
              <a:srgbClr val="000000"/>
            </a:solidFill>
            <a:round/>
            <a:headEnd/>
            <a:tailEnd/>
          </a:ln>
        </p:spPr>
        <p:txBody>
          <a:bodyPr/>
          <a:lstStyle/>
          <a:p>
            <a:endParaRPr lang="en-GB" dirty="0"/>
          </a:p>
        </p:txBody>
      </p:sp>
      <p:sp>
        <p:nvSpPr>
          <p:cNvPr id="74" name="Freeform 226"/>
          <p:cNvSpPr>
            <a:spLocks/>
          </p:cNvSpPr>
          <p:nvPr/>
        </p:nvSpPr>
        <p:spPr bwMode="auto">
          <a:xfrm>
            <a:off x="3292972" y="3947294"/>
            <a:ext cx="57150" cy="15875"/>
          </a:xfrm>
          <a:custGeom>
            <a:avLst/>
            <a:gdLst/>
            <a:ahLst/>
            <a:cxnLst>
              <a:cxn ang="0">
                <a:pos x="0" y="0"/>
              </a:cxn>
              <a:cxn ang="0">
                <a:pos x="33" y="9"/>
              </a:cxn>
            </a:cxnLst>
            <a:rect l="0" t="0" r="r" b="b"/>
            <a:pathLst>
              <a:path w="33" h="9">
                <a:moveTo>
                  <a:pt x="0" y="0"/>
                </a:moveTo>
                <a:cubicBezTo>
                  <a:pt x="0" y="0"/>
                  <a:pt x="16" y="4"/>
                  <a:pt x="33" y="9"/>
                </a:cubicBezTo>
              </a:path>
            </a:pathLst>
          </a:custGeom>
          <a:noFill/>
          <a:ln w="9525">
            <a:solidFill>
              <a:srgbClr val="000000"/>
            </a:solidFill>
            <a:round/>
            <a:headEnd/>
            <a:tailEnd/>
          </a:ln>
        </p:spPr>
        <p:txBody>
          <a:bodyPr/>
          <a:lstStyle/>
          <a:p>
            <a:endParaRPr lang="en-GB" dirty="0"/>
          </a:p>
        </p:txBody>
      </p:sp>
      <p:sp>
        <p:nvSpPr>
          <p:cNvPr id="75" name="Text Box 227"/>
          <p:cNvSpPr txBox="1">
            <a:spLocks noChangeArrowheads="1"/>
          </p:cNvSpPr>
          <p:nvPr/>
        </p:nvSpPr>
        <p:spPr bwMode="auto">
          <a:xfrm>
            <a:off x="7325047" y="4281785"/>
            <a:ext cx="1495425" cy="549275"/>
          </a:xfrm>
          <a:prstGeom prst="rect">
            <a:avLst/>
          </a:prstGeom>
          <a:noFill/>
          <a:ln w="9525">
            <a:noFill/>
            <a:miter lim="800000"/>
            <a:headEnd/>
            <a:tailEnd/>
          </a:ln>
        </p:spPr>
        <p:txBody>
          <a:bodyPr/>
          <a:lstStyle/>
          <a:p>
            <a:r>
              <a:rPr lang="en-GB" sz="1200" dirty="0">
                <a:solidFill>
                  <a:srgbClr val="66FF33"/>
                </a:solidFill>
              </a:rPr>
              <a:t>Original </a:t>
            </a:r>
          </a:p>
          <a:p>
            <a:endParaRPr lang="en-GB" sz="600" dirty="0">
              <a:solidFill>
                <a:srgbClr val="66FF33"/>
              </a:solidFill>
            </a:endParaRPr>
          </a:p>
          <a:p>
            <a:pPr algn="l"/>
            <a:r>
              <a:rPr lang="en-GB" sz="1200" dirty="0">
                <a:solidFill>
                  <a:srgbClr val="66FF33"/>
                </a:solidFill>
              </a:rPr>
              <a:t>Draw Force Line</a:t>
            </a:r>
            <a:endParaRPr lang="en-GB" dirty="0">
              <a:solidFill>
                <a:srgbClr val="66FF33"/>
              </a:solidFill>
            </a:endParaRPr>
          </a:p>
        </p:txBody>
      </p:sp>
      <p:sp>
        <p:nvSpPr>
          <p:cNvPr id="76" name="Line 228"/>
          <p:cNvSpPr>
            <a:spLocks noChangeShapeType="1"/>
          </p:cNvSpPr>
          <p:nvPr/>
        </p:nvSpPr>
        <p:spPr bwMode="auto">
          <a:xfrm flipV="1">
            <a:off x="2940547" y="4672782"/>
            <a:ext cx="0" cy="555625"/>
          </a:xfrm>
          <a:prstGeom prst="line">
            <a:avLst/>
          </a:prstGeom>
          <a:noFill/>
          <a:ln w="28575">
            <a:solidFill>
              <a:srgbClr val="FF0000"/>
            </a:solidFill>
            <a:round/>
            <a:headEnd type="triangle" w="med" len="med"/>
            <a:tailEnd/>
          </a:ln>
          <a:effectLst/>
        </p:spPr>
        <p:txBody>
          <a:bodyPr/>
          <a:lstStyle/>
          <a:p>
            <a:endParaRPr lang="en-GB" dirty="0"/>
          </a:p>
        </p:txBody>
      </p:sp>
      <p:sp>
        <p:nvSpPr>
          <p:cNvPr id="77" name="Freeform 229"/>
          <p:cNvSpPr>
            <a:spLocks/>
          </p:cNvSpPr>
          <p:nvPr/>
        </p:nvSpPr>
        <p:spPr bwMode="auto">
          <a:xfrm>
            <a:off x="4148634" y="4602932"/>
            <a:ext cx="2541587" cy="531813"/>
          </a:xfrm>
          <a:custGeom>
            <a:avLst/>
            <a:gdLst/>
            <a:ahLst/>
            <a:cxnLst>
              <a:cxn ang="0">
                <a:pos x="0" y="0"/>
              </a:cxn>
              <a:cxn ang="0">
                <a:pos x="212" y="6"/>
              </a:cxn>
              <a:cxn ang="0">
                <a:pos x="429" y="29"/>
              </a:cxn>
              <a:cxn ang="0">
                <a:pos x="537" y="8"/>
              </a:cxn>
              <a:cxn ang="0">
                <a:pos x="717" y="14"/>
              </a:cxn>
              <a:cxn ang="0">
                <a:pos x="860" y="28"/>
              </a:cxn>
              <a:cxn ang="0">
                <a:pos x="1103" y="52"/>
              </a:cxn>
              <a:cxn ang="0">
                <a:pos x="1216" y="55"/>
              </a:cxn>
              <a:cxn ang="0">
                <a:pos x="1348" y="25"/>
              </a:cxn>
              <a:cxn ang="0">
                <a:pos x="1415" y="1"/>
              </a:cxn>
              <a:cxn ang="0">
                <a:pos x="1531" y="12"/>
              </a:cxn>
              <a:cxn ang="0">
                <a:pos x="1586" y="42"/>
              </a:cxn>
              <a:cxn ang="0">
                <a:pos x="1601" y="81"/>
              </a:cxn>
              <a:cxn ang="0">
                <a:pos x="1575" y="99"/>
              </a:cxn>
              <a:cxn ang="0">
                <a:pos x="1545" y="105"/>
              </a:cxn>
              <a:cxn ang="0">
                <a:pos x="1502" y="84"/>
              </a:cxn>
              <a:cxn ang="0">
                <a:pos x="1454" y="80"/>
              </a:cxn>
              <a:cxn ang="0">
                <a:pos x="1389" y="123"/>
              </a:cxn>
              <a:cxn ang="0">
                <a:pos x="1359" y="149"/>
              </a:cxn>
              <a:cxn ang="0">
                <a:pos x="1291" y="165"/>
              </a:cxn>
              <a:cxn ang="0">
                <a:pos x="1347" y="153"/>
              </a:cxn>
              <a:cxn ang="0">
                <a:pos x="1317" y="193"/>
              </a:cxn>
              <a:cxn ang="0">
                <a:pos x="1307" y="233"/>
              </a:cxn>
              <a:cxn ang="0">
                <a:pos x="1220" y="222"/>
              </a:cxn>
              <a:cxn ang="0">
                <a:pos x="1134" y="221"/>
              </a:cxn>
              <a:cxn ang="0">
                <a:pos x="1007" y="242"/>
              </a:cxn>
              <a:cxn ang="0">
                <a:pos x="860" y="265"/>
              </a:cxn>
              <a:cxn ang="0">
                <a:pos x="671" y="286"/>
              </a:cxn>
              <a:cxn ang="0">
                <a:pos x="535" y="287"/>
              </a:cxn>
              <a:cxn ang="0">
                <a:pos x="454" y="269"/>
              </a:cxn>
              <a:cxn ang="0">
                <a:pos x="349" y="283"/>
              </a:cxn>
              <a:cxn ang="0">
                <a:pos x="204" y="294"/>
              </a:cxn>
              <a:cxn ang="0">
                <a:pos x="106" y="304"/>
              </a:cxn>
              <a:cxn ang="0">
                <a:pos x="35" y="303"/>
              </a:cxn>
              <a:cxn ang="0">
                <a:pos x="28" y="112"/>
              </a:cxn>
              <a:cxn ang="0">
                <a:pos x="0" y="0"/>
              </a:cxn>
            </a:cxnLst>
            <a:rect l="0" t="0" r="r" b="b"/>
            <a:pathLst>
              <a:path w="1601" h="335">
                <a:moveTo>
                  <a:pt x="0" y="0"/>
                </a:moveTo>
                <a:lnTo>
                  <a:pt x="212" y="6"/>
                </a:lnTo>
                <a:lnTo>
                  <a:pt x="429" y="29"/>
                </a:lnTo>
                <a:lnTo>
                  <a:pt x="537" y="8"/>
                </a:lnTo>
                <a:lnTo>
                  <a:pt x="717" y="14"/>
                </a:lnTo>
                <a:lnTo>
                  <a:pt x="860" y="28"/>
                </a:lnTo>
                <a:lnTo>
                  <a:pt x="1103" y="52"/>
                </a:lnTo>
                <a:lnTo>
                  <a:pt x="1216" y="55"/>
                </a:lnTo>
                <a:lnTo>
                  <a:pt x="1348" y="25"/>
                </a:lnTo>
                <a:lnTo>
                  <a:pt x="1415" y="1"/>
                </a:lnTo>
                <a:lnTo>
                  <a:pt x="1531" y="12"/>
                </a:lnTo>
                <a:lnTo>
                  <a:pt x="1586" y="42"/>
                </a:lnTo>
                <a:lnTo>
                  <a:pt x="1601" y="81"/>
                </a:lnTo>
                <a:lnTo>
                  <a:pt x="1575" y="99"/>
                </a:lnTo>
                <a:lnTo>
                  <a:pt x="1545" y="105"/>
                </a:lnTo>
                <a:lnTo>
                  <a:pt x="1502" y="84"/>
                </a:lnTo>
                <a:lnTo>
                  <a:pt x="1454" y="80"/>
                </a:lnTo>
                <a:lnTo>
                  <a:pt x="1389" y="123"/>
                </a:lnTo>
                <a:lnTo>
                  <a:pt x="1359" y="149"/>
                </a:lnTo>
                <a:lnTo>
                  <a:pt x="1291" y="165"/>
                </a:lnTo>
                <a:lnTo>
                  <a:pt x="1347" y="153"/>
                </a:lnTo>
                <a:lnTo>
                  <a:pt x="1317" y="193"/>
                </a:lnTo>
                <a:lnTo>
                  <a:pt x="1307" y="233"/>
                </a:lnTo>
                <a:lnTo>
                  <a:pt x="1220" y="222"/>
                </a:lnTo>
                <a:lnTo>
                  <a:pt x="1134" y="221"/>
                </a:lnTo>
                <a:lnTo>
                  <a:pt x="1007" y="242"/>
                </a:lnTo>
                <a:lnTo>
                  <a:pt x="860" y="265"/>
                </a:lnTo>
                <a:lnTo>
                  <a:pt x="671" y="286"/>
                </a:lnTo>
                <a:lnTo>
                  <a:pt x="535" y="287"/>
                </a:lnTo>
                <a:lnTo>
                  <a:pt x="454" y="269"/>
                </a:lnTo>
                <a:lnTo>
                  <a:pt x="349" y="283"/>
                </a:lnTo>
                <a:cubicBezTo>
                  <a:pt x="308" y="289"/>
                  <a:pt x="245" y="291"/>
                  <a:pt x="204" y="294"/>
                </a:cubicBezTo>
                <a:cubicBezTo>
                  <a:pt x="164" y="296"/>
                  <a:pt x="134" y="302"/>
                  <a:pt x="106" y="304"/>
                </a:cubicBezTo>
                <a:cubicBezTo>
                  <a:pt x="78" y="307"/>
                  <a:pt x="49" y="335"/>
                  <a:pt x="35" y="303"/>
                </a:cubicBezTo>
                <a:lnTo>
                  <a:pt x="28" y="112"/>
                </a:lnTo>
                <a:lnTo>
                  <a:pt x="0" y="0"/>
                </a:lnTo>
                <a:close/>
              </a:path>
            </a:pathLst>
          </a:custGeom>
          <a:gradFill rotWithShape="1">
            <a:gsLst>
              <a:gs pos="0">
                <a:srgbClr val="FFD9B3">
                  <a:gamma/>
                  <a:shade val="85882"/>
                  <a:invGamma/>
                </a:srgbClr>
              </a:gs>
              <a:gs pos="50000">
                <a:srgbClr val="FFD9B3"/>
              </a:gs>
              <a:gs pos="100000">
                <a:srgbClr val="FFD9B3">
                  <a:gamma/>
                  <a:shade val="85882"/>
                  <a:invGamma/>
                </a:srgbClr>
              </a:gs>
            </a:gsLst>
            <a:lin ang="5400000" scaled="1"/>
          </a:gradFill>
          <a:ln w="9525">
            <a:solidFill>
              <a:srgbClr val="000000"/>
            </a:solidFill>
            <a:round/>
            <a:headEnd/>
            <a:tailEnd/>
          </a:ln>
        </p:spPr>
        <p:txBody>
          <a:bodyPr/>
          <a:lstStyle/>
          <a:p>
            <a:endParaRPr lang="en-GB" dirty="0"/>
          </a:p>
        </p:txBody>
      </p:sp>
      <p:sp>
        <p:nvSpPr>
          <p:cNvPr id="78" name="Line 231"/>
          <p:cNvSpPr>
            <a:spLocks noChangeShapeType="1"/>
          </p:cNvSpPr>
          <p:nvPr/>
        </p:nvSpPr>
        <p:spPr bwMode="auto">
          <a:xfrm>
            <a:off x="5393234" y="2924944"/>
            <a:ext cx="0" cy="3352800"/>
          </a:xfrm>
          <a:prstGeom prst="line">
            <a:avLst/>
          </a:prstGeom>
          <a:noFill/>
          <a:ln w="9525">
            <a:solidFill>
              <a:schemeClr val="bg1"/>
            </a:solidFill>
            <a:round/>
            <a:headEnd/>
            <a:tailEnd/>
          </a:ln>
        </p:spPr>
        <p:txBody>
          <a:bodyPr/>
          <a:lstStyle/>
          <a:p>
            <a:endParaRPr lang="en-GB" dirty="0"/>
          </a:p>
        </p:txBody>
      </p:sp>
      <p:sp>
        <p:nvSpPr>
          <p:cNvPr id="79" name="Freeform 234"/>
          <p:cNvSpPr>
            <a:spLocks/>
          </p:cNvSpPr>
          <p:nvPr/>
        </p:nvSpPr>
        <p:spPr bwMode="auto">
          <a:xfrm>
            <a:off x="6587034" y="4679132"/>
            <a:ext cx="53975" cy="52388"/>
          </a:xfrm>
          <a:custGeom>
            <a:avLst/>
            <a:gdLst/>
            <a:ahLst/>
            <a:cxnLst>
              <a:cxn ang="0">
                <a:pos x="87" y="3"/>
              </a:cxn>
              <a:cxn ang="0">
                <a:pos x="24" y="6"/>
              </a:cxn>
              <a:cxn ang="0">
                <a:pos x="3" y="42"/>
              </a:cxn>
              <a:cxn ang="0">
                <a:pos x="3" y="84"/>
              </a:cxn>
            </a:cxnLst>
            <a:rect l="0" t="0" r="r" b="b"/>
            <a:pathLst>
              <a:path w="87" h="84">
                <a:moveTo>
                  <a:pt x="87" y="3"/>
                </a:moveTo>
                <a:cubicBezTo>
                  <a:pt x="62" y="1"/>
                  <a:pt x="38" y="0"/>
                  <a:pt x="24" y="6"/>
                </a:cubicBezTo>
                <a:cubicBezTo>
                  <a:pt x="10" y="12"/>
                  <a:pt x="6" y="29"/>
                  <a:pt x="3" y="42"/>
                </a:cubicBezTo>
                <a:cubicBezTo>
                  <a:pt x="0" y="55"/>
                  <a:pt x="1" y="69"/>
                  <a:pt x="3" y="84"/>
                </a:cubicBezTo>
              </a:path>
            </a:pathLst>
          </a:custGeom>
          <a:noFill/>
          <a:ln w="6350" cmpd="sng">
            <a:solidFill>
              <a:srgbClr val="000000"/>
            </a:solidFill>
            <a:round/>
            <a:headEnd/>
            <a:tailEnd/>
          </a:ln>
        </p:spPr>
        <p:txBody>
          <a:bodyPr/>
          <a:lstStyle/>
          <a:p>
            <a:endParaRPr lang="en-GB" dirty="0"/>
          </a:p>
        </p:txBody>
      </p:sp>
      <p:grpSp>
        <p:nvGrpSpPr>
          <p:cNvPr id="80" name="Group 242"/>
          <p:cNvGrpSpPr>
            <a:grpSpLocks/>
          </p:cNvGrpSpPr>
          <p:nvPr/>
        </p:nvGrpSpPr>
        <p:grpSpPr bwMode="auto">
          <a:xfrm>
            <a:off x="6428284" y="3842519"/>
            <a:ext cx="1047750" cy="728663"/>
            <a:chOff x="6795" y="2840"/>
            <a:chExt cx="1920" cy="1177"/>
          </a:xfrm>
        </p:grpSpPr>
        <p:sp>
          <p:nvSpPr>
            <p:cNvPr id="81" name="Rectangle 243"/>
            <p:cNvSpPr>
              <a:spLocks noChangeArrowheads="1"/>
            </p:cNvSpPr>
            <p:nvPr/>
          </p:nvSpPr>
          <p:spPr bwMode="auto">
            <a:xfrm flipH="1">
              <a:off x="7035" y="3338"/>
              <a:ext cx="1398" cy="124"/>
            </a:xfrm>
            <a:prstGeom prst="rect">
              <a:avLst/>
            </a:prstGeom>
            <a:solidFill>
              <a:srgbClr val="969696"/>
            </a:solidFill>
            <a:ln w="3175">
              <a:solidFill>
                <a:srgbClr val="000000"/>
              </a:solidFill>
              <a:miter lim="800000"/>
              <a:headEnd/>
              <a:tailEnd/>
            </a:ln>
          </p:spPr>
          <p:txBody>
            <a:bodyPr/>
            <a:lstStyle/>
            <a:p>
              <a:endParaRPr lang="en-GB" dirty="0"/>
            </a:p>
          </p:txBody>
        </p:sp>
        <p:grpSp>
          <p:nvGrpSpPr>
            <p:cNvPr id="82" name="Group 244"/>
            <p:cNvGrpSpPr>
              <a:grpSpLocks/>
            </p:cNvGrpSpPr>
            <p:nvPr/>
          </p:nvGrpSpPr>
          <p:grpSpPr bwMode="auto">
            <a:xfrm>
              <a:off x="6795" y="2840"/>
              <a:ext cx="1920" cy="1177"/>
              <a:chOff x="6795" y="2840"/>
              <a:chExt cx="1920" cy="1177"/>
            </a:xfrm>
          </p:grpSpPr>
          <p:sp>
            <p:nvSpPr>
              <p:cNvPr id="83" name="Rectangle 245"/>
              <p:cNvSpPr>
                <a:spLocks noChangeArrowheads="1"/>
              </p:cNvSpPr>
              <p:nvPr/>
            </p:nvSpPr>
            <p:spPr bwMode="auto">
              <a:xfrm flipH="1">
                <a:off x="8430" y="2840"/>
                <a:ext cx="71" cy="1177"/>
              </a:xfrm>
              <a:prstGeom prst="rect">
                <a:avLst/>
              </a:prstGeom>
              <a:solidFill>
                <a:srgbClr val="808080"/>
              </a:solidFill>
              <a:ln w="3175">
                <a:solidFill>
                  <a:srgbClr val="000000"/>
                </a:solidFill>
                <a:miter lim="800000"/>
                <a:headEnd/>
                <a:tailEnd/>
              </a:ln>
            </p:spPr>
            <p:txBody>
              <a:bodyPr/>
              <a:lstStyle/>
              <a:p>
                <a:endParaRPr lang="en-GB" dirty="0"/>
              </a:p>
            </p:txBody>
          </p:sp>
          <p:sp>
            <p:nvSpPr>
              <p:cNvPr id="84" name="Rectangle 246"/>
              <p:cNvSpPr>
                <a:spLocks noChangeArrowheads="1"/>
              </p:cNvSpPr>
              <p:nvPr/>
            </p:nvSpPr>
            <p:spPr bwMode="auto">
              <a:xfrm>
                <a:off x="6830" y="3215"/>
                <a:ext cx="205" cy="347"/>
              </a:xfrm>
              <a:prstGeom prst="rect">
                <a:avLst/>
              </a:prstGeom>
              <a:solidFill>
                <a:srgbClr val="969696"/>
              </a:solidFill>
              <a:ln w="3175">
                <a:solidFill>
                  <a:srgbClr val="000000"/>
                </a:solidFill>
                <a:miter lim="800000"/>
                <a:headEnd/>
                <a:tailEnd/>
              </a:ln>
            </p:spPr>
            <p:txBody>
              <a:bodyPr/>
              <a:lstStyle/>
              <a:p>
                <a:endParaRPr lang="en-GB" dirty="0"/>
              </a:p>
            </p:txBody>
          </p:sp>
          <p:sp>
            <p:nvSpPr>
              <p:cNvPr id="85" name="Oval 247"/>
              <p:cNvSpPr>
                <a:spLocks noChangeArrowheads="1"/>
              </p:cNvSpPr>
              <p:nvPr/>
            </p:nvSpPr>
            <p:spPr bwMode="auto">
              <a:xfrm>
                <a:off x="6795" y="3273"/>
                <a:ext cx="260" cy="236"/>
              </a:xfrm>
              <a:prstGeom prst="ellipse">
                <a:avLst/>
              </a:prstGeom>
              <a:solidFill>
                <a:srgbClr val="808080"/>
              </a:solidFill>
              <a:ln w="9525">
                <a:solidFill>
                  <a:srgbClr val="000000"/>
                </a:solidFill>
                <a:round/>
                <a:headEnd/>
                <a:tailEnd/>
              </a:ln>
            </p:spPr>
            <p:txBody>
              <a:bodyPr/>
              <a:lstStyle/>
              <a:p>
                <a:endParaRPr lang="en-GB" dirty="0"/>
              </a:p>
            </p:txBody>
          </p:sp>
          <p:sp>
            <p:nvSpPr>
              <p:cNvPr id="86" name="Oval 248"/>
              <p:cNvSpPr>
                <a:spLocks noChangeArrowheads="1"/>
              </p:cNvSpPr>
              <p:nvPr/>
            </p:nvSpPr>
            <p:spPr bwMode="auto">
              <a:xfrm>
                <a:off x="7155" y="3360"/>
                <a:ext cx="71" cy="80"/>
              </a:xfrm>
              <a:prstGeom prst="ellipse">
                <a:avLst/>
              </a:prstGeom>
              <a:solidFill>
                <a:srgbClr val="FFFFFF"/>
              </a:solidFill>
              <a:ln w="3175">
                <a:solidFill>
                  <a:srgbClr val="000000"/>
                </a:solidFill>
                <a:round/>
                <a:headEnd/>
                <a:tailEnd/>
              </a:ln>
            </p:spPr>
            <p:txBody>
              <a:bodyPr/>
              <a:lstStyle/>
              <a:p>
                <a:endParaRPr lang="en-GB" dirty="0"/>
              </a:p>
            </p:txBody>
          </p:sp>
          <p:sp>
            <p:nvSpPr>
              <p:cNvPr id="87" name="Oval 249"/>
              <p:cNvSpPr>
                <a:spLocks noChangeArrowheads="1"/>
              </p:cNvSpPr>
              <p:nvPr/>
            </p:nvSpPr>
            <p:spPr bwMode="auto">
              <a:xfrm>
                <a:off x="7395" y="3360"/>
                <a:ext cx="71" cy="80"/>
              </a:xfrm>
              <a:prstGeom prst="ellipse">
                <a:avLst/>
              </a:prstGeom>
              <a:solidFill>
                <a:srgbClr val="FFFFFF"/>
              </a:solidFill>
              <a:ln w="3175">
                <a:solidFill>
                  <a:srgbClr val="000000"/>
                </a:solidFill>
                <a:round/>
                <a:headEnd/>
                <a:tailEnd/>
              </a:ln>
            </p:spPr>
            <p:txBody>
              <a:bodyPr/>
              <a:lstStyle/>
              <a:p>
                <a:endParaRPr lang="en-GB" dirty="0"/>
              </a:p>
            </p:txBody>
          </p:sp>
          <p:sp>
            <p:nvSpPr>
              <p:cNvPr id="88" name="Oval 250"/>
              <p:cNvSpPr>
                <a:spLocks noChangeArrowheads="1"/>
              </p:cNvSpPr>
              <p:nvPr/>
            </p:nvSpPr>
            <p:spPr bwMode="auto">
              <a:xfrm>
                <a:off x="7635" y="3360"/>
                <a:ext cx="71" cy="80"/>
              </a:xfrm>
              <a:prstGeom prst="ellipse">
                <a:avLst/>
              </a:prstGeom>
              <a:solidFill>
                <a:srgbClr val="FFFFFF"/>
              </a:solidFill>
              <a:ln w="3175">
                <a:solidFill>
                  <a:srgbClr val="000000"/>
                </a:solidFill>
                <a:round/>
                <a:headEnd/>
                <a:tailEnd/>
              </a:ln>
            </p:spPr>
            <p:txBody>
              <a:bodyPr/>
              <a:lstStyle/>
              <a:p>
                <a:endParaRPr lang="en-GB" dirty="0"/>
              </a:p>
            </p:txBody>
          </p:sp>
          <p:sp>
            <p:nvSpPr>
              <p:cNvPr id="89" name="Oval 251"/>
              <p:cNvSpPr>
                <a:spLocks noChangeArrowheads="1"/>
              </p:cNvSpPr>
              <p:nvPr/>
            </p:nvSpPr>
            <p:spPr bwMode="auto">
              <a:xfrm>
                <a:off x="7875" y="3360"/>
                <a:ext cx="71" cy="80"/>
              </a:xfrm>
              <a:prstGeom prst="ellipse">
                <a:avLst/>
              </a:prstGeom>
              <a:solidFill>
                <a:srgbClr val="FFFFFF"/>
              </a:solidFill>
              <a:ln w="3175">
                <a:solidFill>
                  <a:srgbClr val="000000"/>
                </a:solidFill>
                <a:round/>
                <a:headEnd/>
                <a:tailEnd/>
              </a:ln>
            </p:spPr>
            <p:txBody>
              <a:bodyPr/>
              <a:lstStyle/>
              <a:p>
                <a:endParaRPr lang="en-GB" dirty="0"/>
              </a:p>
            </p:txBody>
          </p:sp>
          <p:sp>
            <p:nvSpPr>
              <p:cNvPr id="90" name="Oval 252"/>
              <p:cNvSpPr>
                <a:spLocks noChangeArrowheads="1"/>
              </p:cNvSpPr>
              <p:nvPr/>
            </p:nvSpPr>
            <p:spPr bwMode="auto">
              <a:xfrm>
                <a:off x="8115" y="3360"/>
                <a:ext cx="71" cy="80"/>
              </a:xfrm>
              <a:prstGeom prst="ellipse">
                <a:avLst/>
              </a:prstGeom>
              <a:solidFill>
                <a:srgbClr val="FFFFFF"/>
              </a:solidFill>
              <a:ln w="3175">
                <a:solidFill>
                  <a:srgbClr val="000000"/>
                </a:solidFill>
                <a:round/>
                <a:headEnd/>
                <a:tailEnd/>
              </a:ln>
            </p:spPr>
            <p:txBody>
              <a:bodyPr/>
              <a:lstStyle/>
              <a:p>
                <a:endParaRPr lang="en-GB" dirty="0"/>
              </a:p>
            </p:txBody>
          </p:sp>
          <p:grpSp>
            <p:nvGrpSpPr>
              <p:cNvPr id="91" name="Group 253"/>
              <p:cNvGrpSpPr>
                <a:grpSpLocks/>
              </p:cNvGrpSpPr>
              <p:nvPr/>
            </p:nvGrpSpPr>
            <p:grpSpPr bwMode="auto">
              <a:xfrm>
                <a:off x="8473" y="3043"/>
                <a:ext cx="242" cy="147"/>
                <a:chOff x="8473" y="3043"/>
                <a:chExt cx="252" cy="157"/>
              </a:xfrm>
            </p:grpSpPr>
            <p:sp>
              <p:nvSpPr>
                <p:cNvPr id="92" name="Rectangle 254"/>
                <p:cNvSpPr>
                  <a:spLocks noChangeArrowheads="1"/>
                </p:cNvSpPr>
                <p:nvPr/>
              </p:nvSpPr>
              <p:spPr bwMode="auto">
                <a:xfrm flipH="1">
                  <a:off x="8473" y="3043"/>
                  <a:ext cx="147" cy="157"/>
                </a:xfrm>
                <a:prstGeom prst="rect">
                  <a:avLst/>
                </a:prstGeom>
                <a:solidFill>
                  <a:srgbClr val="808080"/>
                </a:solidFill>
                <a:ln w="3175">
                  <a:solidFill>
                    <a:srgbClr val="000000"/>
                  </a:solidFill>
                  <a:miter lim="800000"/>
                  <a:headEnd/>
                  <a:tailEnd/>
                </a:ln>
              </p:spPr>
              <p:txBody>
                <a:bodyPr/>
                <a:lstStyle/>
                <a:p>
                  <a:endParaRPr lang="en-GB" dirty="0"/>
                </a:p>
              </p:txBody>
            </p:sp>
            <p:sp>
              <p:nvSpPr>
                <p:cNvPr id="93" name="Rectangle 255"/>
                <p:cNvSpPr>
                  <a:spLocks noChangeArrowheads="1"/>
                </p:cNvSpPr>
                <p:nvPr/>
              </p:nvSpPr>
              <p:spPr bwMode="auto">
                <a:xfrm>
                  <a:off x="8668" y="3070"/>
                  <a:ext cx="57" cy="105"/>
                </a:xfrm>
                <a:prstGeom prst="rect">
                  <a:avLst/>
                </a:prstGeom>
                <a:gradFill rotWithShape="1">
                  <a:gsLst>
                    <a:gs pos="0">
                      <a:srgbClr val="C0C0C0">
                        <a:gamma/>
                        <a:shade val="46275"/>
                        <a:invGamma/>
                      </a:srgbClr>
                    </a:gs>
                    <a:gs pos="50000">
                      <a:srgbClr val="C0C0C0"/>
                    </a:gs>
                    <a:gs pos="100000">
                      <a:srgbClr val="C0C0C0">
                        <a:gamma/>
                        <a:shade val="46275"/>
                        <a:invGamma/>
                      </a:srgbClr>
                    </a:gs>
                  </a:gsLst>
                  <a:lin ang="5400000" scaled="1"/>
                </a:gradFill>
                <a:ln w="3175">
                  <a:solidFill>
                    <a:srgbClr val="000000"/>
                  </a:solidFill>
                  <a:miter lim="800000"/>
                  <a:headEnd/>
                  <a:tailEnd/>
                </a:ln>
              </p:spPr>
              <p:txBody>
                <a:bodyPr/>
                <a:lstStyle/>
                <a:p>
                  <a:endParaRPr lang="en-GB" dirty="0"/>
                </a:p>
              </p:txBody>
            </p:sp>
            <p:sp>
              <p:nvSpPr>
                <p:cNvPr id="94" name="Line 256"/>
                <p:cNvSpPr>
                  <a:spLocks noChangeShapeType="1"/>
                </p:cNvSpPr>
                <p:nvPr/>
              </p:nvSpPr>
              <p:spPr bwMode="auto">
                <a:xfrm flipH="1">
                  <a:off x="8625" y="3123"/>
                  <a:ext cx="43" cy="0"/>
                </a:xfrm>
                <a:prstGeom prst="line">
                  <a:avLst/>
                </a:prstGeom>
                <a:noFill/>
                <a:ln w="28575">
                  <a:solidFill>
                    <a:srgbClr val="000000"/>
                  </a:solidFill>
                  <a:round/>
                  <a:headEnd/>
                  <a:tailEnd/>
                </a:ln>
              </p:spPr>
              <p:txBody>
                <a:bodyPr/>
                <a:lstStyle/>
                <a:p>
                  <a:endParaRPr lang="en-GB" dirty="0"/>
                </a:p>
              </p:txBody>
            </p:sp>
            <p:sp>
              <p:nvSpPr>
                <p:cNvPr id="95" name="Oval 257"/>
                <p:cNvSpPr>
                  <a:spLocks noChangeArrowheads="1"/>
                </p:cNvSpPr>
                <p:nvPr/>
              </p:nvSpPr>
              <p:spPr bwMode="auto">
                <a:xfrm>
                  <a:off x="8495" y="3065"/>
                  <a:ext cx="103" cy="108"/>
                </a:xfrm>
                <a:prstGeom prst="ellipse">
                  <a:avLst/>
                </a:prstGeom>
                <a:gradFill rotWithShape="1">
                  <a:gsLst>
                    <a:gs pos="0">
                      <a:srgbClr val="C0C0C0"/>
                    </a:gs>
                    <a:gs pos="100000">
                      <a:srgbClr val="C0C0C0">
                        <a:gamma/>
                        <a:shade val="46275"/>
                        <a:invGamma/>
                      </a:srgbClr>
                    </a:gs>
                  </a:gsLst>
                  <a:path path="shape">
                    <a:fillToRect l="50000" t="50000" r="50000" b="50000"/>
                  </a:path>
                </a:gradFill>
                <a:ln w="3175">
                  <a:solidFill>
                    <a:srgbClr val="000000"/>
                  </a:solidFill>
                  <a:round/>
                  <a:headEnd/>
                  <a:tailEnd/>
                </a:ln>
              </p:spPr>
              <p:txBody>
                <a:bodyPr/>
                <a:lstStyle/>
                <a:p>
                  <a:endParaRPr lang="en-GB" dirty="0"/>
                </a:p>
              </p:txBody>
            </p:sp>
          </p:grpSp>
        </p:grpSp>
      </p:grpSp>
      <p:sp>
        <p:nvSpPr>
          <p:cNvPr id="96" name="Freeform 2"/>
          <p:cNvSpPr>
            <a:spLocks/>
          </p:cNvSpPr>
          <p:nvPr/>
        </p:nvSpPr>
        <p:spPr bwMode="auto">
          <a:xfrm rot="-174257">
            <a:off x="1124739" y="4030200"/>
            <a:ext cx="2022999" cy="908424"/>
          </a:xfrm>
          <a:custGeom>
            <a:avLst/>
            <a:gdLst>
              <a:gd name="connsiteX0" fmla="*/ 2282 w 10000"/>
              <a:gd name="connsiteY0" fmla="*/ 7808 h 10000"/>
              <a:gd name="connsiteX1" fmla="*/ 1693 w 10000"/>
              <a:gd name="connsiteY1" fmla="*/ 6456 h 10000"/>
              <a:gd name="connsiteX2" fmla="*/ 1182 w 10000"/>
              <a:gd name="connsiteY2" fmla="*/ 5110 h 10000"/>
              <a:gd name="connsiteX3" fmla="*/ 921 w 10000"/>
              <a:gd name="connsiteY3" fmla="*/ 4434 h 10000"/>
              <a:gd name="connsiteX4" fmla="*/ 463 w 10000"/>
              <a:gd name="connsiteY4" fmla="*/ 2986 h 10000"/>
              <a:gd name="connsiteX5" fmla="*/ 233 w 10000"/>
              <a:gd name="connsiteY5" fmla="*/ 1831 h 10000"/>
              <a:gd name="connsiteX6" fmla="*/ 0 w 10000"/>
              <a:gd name="connsiteY6" fmla="*/ 879 h 10000"/>
              <a:gd name="connsiteX7" fmla="*/ 50 w 10000"/>
              <a:gd name="connsiteY7" fmla="*/ 45 h 10000"/>
              <a:gd name="connsiteX8" fmla="*/ 309 w 10000"/>
              <a:gd name="connsiteY8" fmla="*/ 0 h 10000"/>
              <a:gd name="connsiteX9" fmla="*/ 820 w 10000"/>
              <a:gd name="connsiteY9" fmla="*/ 0 h 10000"/>
              <a:gd name="connsiteX10" fmla="*/ 1576 w 10000"/>
              <a:gd name="connsiteY10" fmla="*/ 113 h 10000"/>
              <a:gd name="connsiteX11" fmla="*/ 2355 w 10000"/>
              <a:gd name="connsiteY11" fmla="*/ 361 h 10000"/>
              <a:gd name="connsiteX12" fmla="*/ 3058 w 10000"/>
              <a:gd name="connsiteY12" fmla="*/ 625 h 10000"/>
              <a:gd name="connsiteX13" fmla="*/ 3941 w 10000"/>
              <a:gd name="connsiteY13" fmla="*/ 1104 h 10000"/>
              <a:gd name="connsiteX14" fmla="*/ 4994 w 10000"/>
              <a:gd name="connsiteY14" fmla="*/ 1899 h 10000"/>
              <a:gd name="connsiteX15" fmla="*/ 5555 w 10000"/>
              <a:gd name="connsiteY15" fmla="*/ 2310 h 10000"/>
              <a:gd name="connsiteX16" fmla="*/ 6299 w 10000"/>
              <a:gd name="connsiteY16" fmla="*/ 2710 h 10000"/>
              <a:gd name="connsiteX17" fmla="*/ 6649 w 10000"/>
              <a:gd name="connsiteY17" fmla="*/ 2856 h 10000"/>
              <a:gd name="connsiteX18" fmla="*/ 6860 w 10000"/>
              <a:gd name="connsiteY18" fmla="*/ 2924 h 10000"/>
              <a:gd name="connsiteX19" fmla="*/ 7182 w 10000"/>
              <a:gd name="connsiteY19" fmla="*/ 3025 h 10000"/>
              <a:gd name="connsiteX20" fmla="*/ 7415 w 10000"/>
              <a:gd name="connsiteY20" fmla="*/ 3065 h 10000"/>
              <a:gd name="connsiteX21" fmla="*/ 7689 w 10000"/>
              <a:gd name="connsiteY21" fmla="*/ 3025 h 10000"/>
              <a:gd name="connsiteX22" fmla="*/ 7970 w 10000"/>
              <a:gd name="connsiteY22" fmla="*/ 2980 h 10000"/>
              <a:gd name="connsiteX23" fmla="*/ 8291 w 10000"/>
              <a:gd name="connsiteY23" fmla="*/ 3020 h 10000"/>
              <a:gd name="connsiteX24" fmla="*/ 8430 w 10000"/>
              <a:gd name="connsiteY24" fmla="*/ 3127 h 10000"/>
              <a:gd name="connsiteX25" fmla="*/ 8496 w 10000"/>
              <a:gd name="connsiteY25" fmla="*/ 3352 h 10000"/>
              <a:gd name="connsiteX26" fmla="*/ 8307 w 10000"/>
              <a:gd name="connsiteY26" fmla="*/ 3256 h 10000"/>
              <a:gd name="connsiteX27" fmla="*/ 8496 w 10000"/>
              <a:gd name="connsiteY27" fmla="*/ 3352 h 10000"/>
              <a:gd name="connsiteX28" fmla="*/ 8591 w 10000"/>
              <a:gd name="connsiteY28" fmla="*/ 3346 h 10000"/>
              <a:gd name="connsiteX29" fmla="*/ 8745 w 10000"/>
              <a:gd name="connsiteY29" fmla="*/ 3431 h 10000"/>
              <a:gd name="connsiteX30" fmla="*/ 8919 w 10000"/>
              <a:gd name="connsiteY30" fmla="*/ 3515 h 10000"/>
              <a:gd name="connsiteX31" fmla="*/ 9095 w 10000"/>
              <a:gd name="connsiteY31" fmla="*/ 3572 h 10000"/>
              <a:gd name="connsiteX32" fmla="*/ 9376 w 10000"/>
              <a:gd name="connsiteY32" fmla="*/ 3696 h 10000"/>
              <a:gd name="connsiteX33" fmla="*/ 9546 w 10000"/>
              <a:gd name="connsiteY33" fmla="*/ 3814 h 10000"/>
              <a:gd name="connsiteX34" fmla="*/ 9678 w 10000"/>
              <a:gd name="connsiteY34" fmla="*/ 3842 h 10000"/>
              <a:gd name="connsiteX35" fmla="*/ 9745 w 10000"/>
              <a:gd name="connsiteY35" fmla="*/ 3848 h 10000"/>
              <a:gd name="connsiteX36" fmla="*/ 9871 w 10000"/>
              <a:gd name="connsiteY36" fmla="*/ 3882 h 10000"/>
              <a:gd name="connsiteX37" fmla="*/ 9943 w 10000"/>
              <a:gd name="connsiteY37" fmla="*/ 4000 h 10000"/>
              <a:gd name="connsiteX38" fmla="*/ 9968 w 10000"/>
              <a:gd name="connsiteY38" fmla="*/ 4152 h 10000"/>
              <a:gd name="connsiteX39" fmla="*/ 10000 w 10000"/>
              <a:gd name="connsiteY39" fmla="*/ 4389 h 10000"/>
              <a:gd name="connsiteX40" fmla="*/ 9915 w 10000"/>
              <a:gd name="connsiteY40" fmla="*/ 4569 h 10000"/>
              <a:gd name="connsiteX41" fmla="*/ 9817 w 10000"/>
              <a:gd name="connsiteY41" fmla="*/ 4648 h 10000"/>
              <a:gd name="connsiteX42" fmla="*/ 9663 w 10000"/>
              <a:gd name="connsiteY42" fmla="*/ 4648 h 10000"/>
              <a:gd name="connsiteX43" fmla="*/ 9499 w 10000"/>
              <a:gd name="connsiteY43" fmla="*/ 4654 h 10000"/>
              <a:gd name="connsiteX44" fmla="*/ 9303 w 10000"/>
              <a:gd name="connsiteY44" fmla="*/ 4592 h 10000"/>
              <a:gd name="connsiteX45" fmla="*/ 9247 w 10000"/>
              <a:gd name="connsiteY45" fmla="*/ 4597 h 10000"/>
              <a:gd name="connsiteX46" fmla="*/ 9215 w 10000"/>
              <a:gd name="connsiteY46" fmla="*/ 4394 h 10000"/>
              <a:gd name="connsiteX47" fmla="*/ 9228 w 10000"/>
              <a:gd name="connsiteY47" fmla="*/ 4265 h 10000"/>
              <a:gd name="connsiteX48" fmla="*/ 9234 w 10000"/>
              <a:gd name="connsiteY48" fmla="*/ 4400 h 10000"/>
              <a:gd name="connsiteX49" fmla="*/ 9253 w 10000"/>
              <a:gd name="connsiteY49" fmla="*/ 4541 h 10000"/>
              <a:gd name="connsiteX50" fmla="*/ 9281 w 10000"/>
              <a:gd name="connsiteY50" fmla="*/ 4608 h 10000"/>
              <a:gd name="connsiteX51" fmla="*/ 9199 w 10000"/>
              <a:gd name="connsiteY51" fmla="*/ 4749 h 10000"/>
              <a:gd name="connsiteX52" fmla="*/ 9183 w 10000"/>
              <a:gd name="connsiteY52" fmla="*/ 4879 h 10000"/>
              <a:gd name="connsiteX53" fmla="*/ 9202 w 10000"/>
              <a:gd name="connsiteY53" fmla="*/ 4715 h 10000"/>
              <a:gd name="connsiteX54" fmla="*/ 9269 w 10000"/>
              <a:gd name="connsiteY54" fmla="*/ 4580 h 10000"/>
              <a:gd name="connsiteX55" fmla="*/ 9354 w 10000"/>
              <a:gd name="connsiteY55" fmla="*/ 4631 h 10000"/>
              <a:gd name="connsiteX56" fmla="*/ 9433 w 10000"/>
              <a:gd name="connsiteY56" fmla="*/ 4727 h 10000"/>
              <a:gd name="connsiteX57" fmla="*/ 9521 w 10000"/>
              <a:gd name="connsiteY57" fmla="*/ 4766 h 10000"/>
              <a:gd name="connsiteX58" fmla="*/ 9641 w 10000"/>
              <a:gd name="connsiteY58" fmla="*/ 4783 h 10000"/>
              <a:gd name="connsiteX59" fmla="*/ 9694 w 10000"/>
              <a:gd name="connsiteY59" fmla="*/ 4823 h 10000"/>
              <a:gd name="connsiteX60" fmla="*/ 9738 w 10000"/>
              <a:gd name="connsiteY60" fmla="*/ 4845 h 10000"/>
              <a:gd name="connsiteX61" fmla="*/ 9839 w 10000"/>
              <a:gd name="connsiteY61" fmla="*/ 4885 h 10000"/>
              <a:gd name="connsiteX62" fmla="*/ 9883 w 10000"/>
              <a:gd name="connsiteY62" fmla="*/ 4963 h 10000"/>
              <a:gd name="connsiteX63" fmla="*/ 9918 w 10000"/>
              <a:gd name="connsiteY63" fmla="*/ 5014 h 10000"/>
              <a:gd name="connsiteX64" fmla="*/ 9927 w 10000"/>
              <a:gd name="connsiteY64" fmla="*/ 5115 h 10000"/>
              <a:gd name="connsiteX65" fmla="*/ 9887 w 10000"/>
              <a:gd name="connsiteY65" fmla="*/ 5324 h 10000"/>
              <a:gd name="connsiteX66" fmla="*/ 9798 w 10000"/>
              <a:gd name="connsiteY66" fmla="*/ 5499 h 10000"/>
              <a:gd name="connsiteX67" fmla="*/ 9697 w 10000"/>
              <a:gd name="connsiteY67" fmla="*/ 5561 h 10000"/>
              <a:gd name="connsiteX68" fmla="*/ 9574 w 10000"/>
              <a:gd name="connsiteY68" fmla="*/ 5521 h 10000"/>
              <a:gd name="connsiteX69" fmla="*/ 9351 w 10000"/>
              <a:gd name="connsiteY69" fmla="*/ 5380 h 10000"/>
              <a:gd name="connsiteX70" fmla="*/ 9209 w 10000"/>
              <a:gd name="connsiteY70" fmla="*/ 5335 h 10000"/>
              <a:gd name="connsiteX71" fmla="*/ 9158 w 10000"/>
              <a:gd name="connsiteY71" fmla="*/ 5290 h 10000"/>
              <a:gd name="connsiteX72" fmla="*/ 9224 w 10000"/>
              <a:gd name="connsiteY72" fmla="*/ 5183 h 10000"/>
              <a:gd name="connsiteX73" fmla="*/ 9142 w 10000"/>
              <a:gd name="connsiteY73" fmla="*/ 5290 h 10000"/>
              <a:gd name="connsiteX74" fmla="*/ 9035 w 10000"/>
              <a:gd name="connsiteY74" fmla="*/ 5448 h 10000"/>
              <a:gd name="connsiteX75" fmla="*/ 9161 w 10000"/>
              <a:gd name="connsiteY75" fmla="*/ 5256 h 10000"/>
              <a:gd name="connsiteX76" fmla="*/ 9281 w 10000"/>
              <a:gd name="connsiteY76" fmla="*/ 5358 h 10000"/>
              <a:gd name="connsiteX77" fmla="*/ 9474 w 10000"/>
              <a:gd name="connsiteY77" fmla="*/ 5454 h 10000"/>
              <a:gd name="connsiteX78" fmla="*/ 9596 w 10000"/>
              <a:gd name="connsiteY78" fmla="*/ 5499 h 10000"/>
              <a:gd name="connsiteX79" fmla="*/ 9650 w 10000"/>
              <a:gd name="connsiteY79" fmla="*/ 5515 h 10000"/>
              <a:gd name="connsiteX80" fmla="*/ 9707 w 10000"/>
              <a:gd name="connsiteY80" fmla="*/ 5741 h 10000"/>
              <a:gd name="connsiteX81" fmla="*/ 9678 w 10000"/>
              <a:gd name="connsiteY81" fmla="*/ 5949 h 10000"/>
              <a:gd name="connsiteX82" fmla="*/ 9546 w 10000"/>
              <a:gd name="connsiteY82" fmla="*/ 6006 h 10000"/>
              <a:gd name="connsiteX83" fmla="*/ 9436 w 10000"/>
              <a:gd name="connsiteY83" fmla="*/ 6000 h 10000"/>
              <a:gd name="connsiteX84" fmla="*/ 9310 w 10000"/>
              <a:gd name="connsiteY84" fmla="*/ 6000 h 10000"/>
              <a:gd name="connsiteX85" fmla="*/ 9187 w 10000"/>
              <a:gd name="connsiteY85" fmla="*/ 5955 h 10000"/>
              <a:gd name="connsiteX86" fmla="*/ 9086 w 10000"/>
              <a:gd name="connsiteY86" fmla="*/ 5854 h 10000"/>
              <a:gd name="connsiteX87" fmla="*/ 8979 w 10000"/>
              <a:gd name="connsiteY87" fmla="*/ 5820 h 10000"/>
              <a:gd name="connsiteX88" fmla="*/ 8906 w 10000"/>
              <a:gd name="connsiteY88" fmla="*/ 5831 h 10000"/>
              <a:gd name="connsiteX89" fmla="*/ 8824 w 10000"/>
              <a:gd name="connsiteY89" fmla="*/ 5741 h 10000"/>
              <a:gd name="connsiteX90" fmla="*/ 8944 w 10000"/>
              <a:gd name="connsiteY90" fmla="*/ 5611 h 10000"/>
              <a:gd name="connsiteX91" fmla="*/ 8802 w 10000"/>
              <a:gd name="connsiteY91" fmla="*/ 5763 h 10000"/>
              <a:gd name="connsiteX92" fmla="*/ 8748 w 10000"/>
              <a:gd name="connsiteY92" fmla="*/ 5746 h 10000"/>
              <a:gd name="connsiteX93" fmla="*/ 8679 w 10000"/>
              <a:gd name="connsiteY93" fmla="*/ 5887 h 10000"/>
              <a:gd name="connsiteX94" fmla="*/ 8588 w 10000"/>
              <a:gd name="connsiteY94" fmla="*/ 5921 h 10000"/>
              <a:gd name="connsiteX95" fmla="*/ 8452 w 10000"/>
              <a:gd name="connsiteY95" fmla="*/ 5977 h 10000"/>
              <a:gd name="connsiteX96" fmla="*/ 8641 w 10000"/>
              <a:gd name="connsiteY96" fmla="*/ 5904 h 10000"/>
              <a:gd name="connsiteX97" fmla="*/ 8723 w 10000"/>
              <a:gd name="connsiteY97" fmla="*/ 5831 h 10000"/>
              <a:gd name="connsiteX98" fmla="*/ 8767 w 10000"/>
              <a:gd name="connsiteY98" fmla="*/ 5752 h 10000"/>
              <a:gd name="connsiteX99" fmla="*/ 8840 w 10000"/>
              <a:gd name="connsiteY99" fmla="*/ 5746 h 10000"/>
              <a:gd name="connsiteX100" fmla="*/ 8944 w 10000"/>
              <a:gd name="connsiteY100" fmla="*/ 5808 h 10000"/>
              <a:gd name="connsiteX101" fmla="*/ 9086 w 10000"/>
              <a:gd name="connsiteY101" fmla="*/ 5854 h 10000"/>
              <a:gd name="connsiteX102" fmla="*/ 9001 w 10000"/>
              <a:gd name="connsiteY102" fmla="*/ 5989 h 10000"/>
              <a:gd name="connsiteX103" fmla="*/ 8897 w 10000"/>
              <a:gd name="connsiteY103" fmla="*/ 6090 h 10000"/>
              <a:gd name="connsiteX104" fmla="*/ 8840 w 10000"/>
              <a:gd name="connsiteY104" fmla="*/ 6101 h 10000"/>
              <a:gd name="connsiteX105" fmla="*/ 8679 w 10000"/>
              <a:gd name="connsiteY105" fmla="*/ 6085 h 10000"/>
              <a:gd name="connsiteX106" fmla="*/ 8446 w 10000"/>
              <a:gd name="connsiteY106" fmla="*/ 6039 h 10000"/>
              <a:gd name="connsiteX107" fmla="*/ 8162 w 10000"/>
              <a:gd name="connsiteY107" fmla="*/ 5977 h 10000"/>
              <a:gd name="connsiteX108" fmla="*/ 7935 w 10000"/>
              <a:gd name="connsiteY108" fmla="*/ 5876 h 10000"/>
              <a:gd name="connsiteX109" fmla="*/ 7765 w 10000"/>
              <a:gd name="connsiteY109" fmla="*/ 5752 h 10000"/>
              <a:gd name="connsiteX110" fmla="*/ 7538 w 10000"/>
              <a:gd name="connsiteY110" fmla="*/ 5617 h 10000"/>
              <a:gd name="connsiteX111" fmla="*/ 7301 w 10000"/>
              <a:gd name="connsiteY111" fmla="*/ 5448 h 10000"/>
              <a:gd name="connsiteX112" fmla="*/ 7141 w 10000"/>
              <a:gd name="connsiteY112" fmla="*/ 5228 h 10000"/>
              <a:gd name="connsiteX113" fmla="*/ 6885 w 10000"/>
              <a:gd name="connsiteY113" fmla="*/ 5048 h 10000"/>
              <a:gd name="connsiteX114" fmla="*/ 6453 w 10000"/>
              <a:gd name="connsiteY114" fmla="*/ 4811 h 10000"/>
              <a:gd name="connsiteX115" fmla="*/ 5523 w 10000"/>
              <a:gd name="connsiteY115" fmla="*/ 4766 h 10000"/>
              <a:gd name="connsiteX116" fmla="*/ 4562 w 10000"/>
              <a:gd name="connsiteY116" fmla="*/ 4715 h 10000"/>
              <a:gd name="connsiteX117" fmla="*/ 3742 w 10000"/>
              <a:gd name="connsiteY117" fmla="*/ 4530 h 10000"/>
              <a:gd name="connsiteX118" fmla="*/ 2601 w 10000"/>
              <a:gd name="connsiteY118" fmla="*/ 3899 h 10000"/>
              <a:gd name="connsiteX119" fmla="*/ 1980 w 10000"/>
              <a:gd name="connsiteY119" fmla="*/ 3177 h 10000"/>
              <a:gd name="connsiteX120" fmla="*/ 1277 w 10000"/>
              <a:gd name="connsiteY120" fmla="*/ 2558 h 10000"/>
              <a:gd name="connsiteX121" fmla="*/ 2926 w 10000"/>
              <a:gd name="connsiteY121" fmla="*/ 4101 h 10000"/>
              <a:gd name="connsiteX122" fmla="*/ 3848 w 10000"/>
              <a:gd name="connsiteY122" fmla="*/ 4581 h 10000"/>
              <a:gd name="connsiteX123" fmla="*/ 3953 w 10000"/>
              <a:gd name="connsiteY123" fmla="*/ 5138 h 10000"/>
              <a:gd name="connsiteX124" fmla="*/ 3793 w 10000"/>
              <a:gd name="connsiteY124" fmla="*/ 6248 h 10000"/>
              <a:gd name="connsiteX125" fmla="*/ 3613 w 10000"/>
              <a:gd name="connsiteY125" fmla="*/ 7330 h 10000"/>
              <a:gd name="connsiteX126" fmla="*/ 3216 w 10000"/>
              <a:gd name="connsiteY126" fmla="*/ 10000 h 10000"/>
              <a:gd name="connsiteX127" fmla="*/ 2282 w 10000"/>
              <a:gd name="connsiteY127" fmla="*/ 7808 h 10000"/>
              <a:gd name="connsiteX0" fmla="*/ 2282 w 10000"/>
              <a:gd name="connsiteY0" fmla="*/ 7808 h 10000"/>
              <a:gd name="connsiteX1" fmla="*/ 1693 w 10000"/>
              <a:gd name="connsiteY1" fmla="*/ 6456 h 10000"/>
              <a:gd name="connsiteX2" fmla="*/ 1182 w 10000"/>
              <a:gd name="connsiteY2" fmla="*/ 5110 h 10000"/>
              <a:gd name="connsiteX3" fmla="*/ 921 w 10000"/>
              <a:gd name="connsiteY3" fmla="*/ 4434 h 10000"/>
              <a:gd name="connsiteX4" fmla="*/ 463 w 10000"/>
              <a:gd name="connsiteY4" fmla="*/ 2986 h 10000"/>
              <a:gd name="connsiteX5" fmla="*/ 233 w 10000"/>
              <a:gd name="connsiteY5" fmla="*/ 1831 h 10000"/>
              <a:gd name="connsiteX6" fmla="*/ 0 w 10000"/>
              <a:gd name="connsiteY6" fmla="*/ 879 h 10000"/>
              <a:gd name="connsiteX7" fmla="*/ 50 w 10000"/>
              <a:gd name="connsiteY7" fmla="*/ 45 h 10000"/>
              <a:gd name="connsiteX8" fmla="*/ 309 w 10000"/>
              <a:gd name="connsiteY8" fmla="*/ 0 h 10000"/>
              <a:gd name="connsiteX9" fmla="*/ 820 w 10000"/>
              <a:gd name="connsiteY9" fmla="*/ 0 h 10000"/>
              <a:gd name="connsiteX10" fmla="*/ 1576 w 10000"/>
              <a:gd name="connsiteY10" fmla="*/ 113 h 10000"/>
              <a:gd name="connsiteX11" fmla="*/ 2355 w 10000"/>
              <a:gd name="connsiteY11" fmla="*/ 361 h 10000"/>
              <a:gd name="connsiteX12" fmla="*/ 3058 w 10000"/>
              <a:gd name="connsiteY12" fmla="*/ 625 h 10000"/>
              <a:gd name="connsiteX13" fmla="*/ 3941 w 10000"/>
              <a:gd name="connsiteY13" fmla="*/ 1104 h 10000"/>
              <a:gd name="connsiteX14" fmla="*/ 4994 w 10000"/>
              <a:gd name="connsiteY14" fmla="*/ 1899 h 10000"/>
              <a:gd name="connsiteX15" fmla="*/ 5555 w 10000"/>
              <a:gd name="connsiteY15" fmla="*/ 2310 h 10000"/>
              <a:gd name="connsiteX16" fmla="*/ 6299 w 10000"/>
              <a:gd name="connsiteY16" fmla="*/ 2710 h 10000"/>
              <a:gd name="connsiteX17" fmla="*/ 6649 w 10000"/>
              <a:gd name="connsiteY17" fmla="*/ 2856 h 10000"/>
              <a:gd name="connsiteX18" fmla="*/ 6860 w 10000"/>
              <a:gd name="connsiteY18" fmla="*/ 2924 h 10000"/>
              <a:gd name="connsiteX19" fmla="*/ 7182 w 10000"/>
              <a:gd name="connsiteY19" fmla="*/ 3025 h 10000"/>
              <a:gd name="connsiteX20" fmla="*/ 7415 w 10000"/>
              <a:gd name="connsiteY20" fmla="*/ 3065 h 10000"/>
              <a:gd name="connsiteX21" fmla="*/ 7689 w 10000"/>
              <a:gd name="connsiteY21" fmla="*/ 3025 h 10000"/>
              <a:gd name="connsiteX22" fmla="*/ 7970 w 10000"/>
              <a:gd name="connsiteY22" fmla="*/ 2980 h 10000"/>
              <a:gd name="connsiteX23" fmla="*/ 8291 w 10000"/>
              <a:gd name="connsiteY23" fmla="*/ 3020 h 10000"/>
              <a:gd name="connsiteX24" fmla="*/ 8430 w 10000"/>
              <a:gd name="connsiteY24" fmla="*/ 3127 h 10000"/>
              <a:gd name="connsiteX25" fmla="*/ 8496 w 10000"/>
              <a:gd name="connsiteY25" fmla="*/ 3352 h 10000"/>
              <a:gd name="connsiteX26" fmla="*/ 8307 w 10000"/>
              <a:gd name="connsiteY26" fmla="*/ 3256 h 10000"/>
              <a:gd name="connsiteX27" fmla="*/ 8496 w 10000"/>
              <a:gd name="connsiteY27" fmla="*/ 3352 h 10000"/>
              <a:gd name="connsiteX28" fmla="*/ 8591 w 10000"/>
              <a:gd name="connsiteY28" fmla="*/ 3346 h 10000"/>
              <a:gd name="connsiteX29" fmla="*/ 8745 w 10000"/>
              <a:gd name="connsiteY29" fmla="*/ 3431 h 10000"/>
              <a:gd name="connsiteX30" fmla="*/ 8919 w 10000"/>
              <a:gd name="connsiteY30" fmla="*/ 3515 h 10000"/>
              <a:gd name="connsiteX31" fmla="*/ 9095 w 10000"/>
              <a:gd name="connsiteY31" fmla="*/ 3572 h 10000"/>
              <a:gd name="connsiteX32" fmla="*/ 9376 w 10000"/>
              <a:gd name="connsiteY32" fmla="*/ 3696 h 10000"/>
              <a:gd name="connsiteX33" fmla="*/ 9546 w 10000"/>
              <a:gd name="connsiteY33" fmla="*/ 3814 h 10000"/>
              <a:gd name="connsiteX34" fmla="*/ 9678 w 10000"/>
              <a:gd name="connsiteY34" fmla="*/ 3842 h 10000"/>
              <a:gd name="connsiteX35" fmla="*/ 9745 w 10000"/>
              <a:gd name="connsiteY35" fmla="*/ 3848 h 10000"/>
              <a:gd name="connsiteX36" fmla="*/ 9871 w 10000"/>
              <a:gd name="connsiteY36" fmla="*/ 3882 h 10000"/>
              <a:gd name="connsiteX37" fmla="*/ 9943 w 10000"/>
              <a:gd name="connsiteY37" fmla="*/ 4000 h 10000"/>
              <a:gd name="connsiteX38" fmla="*/ 9968 w 10000"/>
              <a:gd name="connsiteY38" fmla="*/ 4152 h 10000"/>
              <a:gd name="connsiteX39" fmla="*/ 10000 w 10000"/>
              <a:gd name="connsiteY39" fmla="*/ 4389 h 10000"/>
              <a:gd name="connsiteX40" fmla="*/ 9915 w 10000"/>
              <a:gd name="connsiteY40" fmla="*/ 4569 h 10000"/>
              <a:gd name="connsiteX41" fmla="*/ 9817 w 10000"/>
              <a:gd name="connsiteY41" fmla="*/ 4648 h 10000"/>
              <a:gd name="connsiteX42" fmla="*/ 9663 w 10000"/>
              <a:gd name="connsiteY42" fmla="*/ 4648 h 10000"/>
              <a:gd name="connsiteX43" fmla="*/ 9499 w 10000"/>
              <a:gd name="connsiteY43" fmla="*/ 4654 h 10000"/>
              <a:gd name="connsiteX44" fmla="*/ 9303 w 10000"/>
              <a:gd name="connsiteY44" fmla="*/ 4592 h 10000"/>
              <a:gd name="connsiteX45" fmla="*/ 9247 w 10000"/>
              <a:gd name="connsiteY45" fmla="*/ 4597 h 10000"/>
              <a:gd name="connsiteX46" fmla="*/ 9215 w 10000"/>
              <a:gd name="connsiteY46" fmla="*/ 4394 h 10000"/>
              <a:gd name="connsiteX47" fmla="*/ 9228 w 10000"/>
              <a:gd name="connsiteY47" fmla="*/ 4265 h 10000"/>
              <a:gd name="connsiteX48" fmla="*/ 9234 w 10000"/>
              <a:gd name="connsiteY48" fmla="*/ 4400 h 10000"/>
              <a:gd name="connsiteX49" fmla="*/ 9253 w 10000"/>
              <a:gd name="connsiteY49" fmla="*/ 4541 h 10000"/>
              <a:gd name="connsiteX50" fmla="*/ 9281 w 10000"/>
              <a:gd name="connsiteY50" fmla="*/ 4608 h 10000"/>
              <a:gd name="connsiteX51" fmla="*/ 9199 w 10000"/>
              <a:gd name="connsiteY51" fmla="*/ 4749 h 10000"/>
              <a:gd name="connsiteX52" fmla="*/ 9183 w 10000"/>
              <a:gd name="connsiteY52" fmla="*/ 4879 h 10000"/>
              <a:gd name="connsiteX53" fmla="*/ 9202 w 10000"/>
              <a:gd name="connsiteY53" fmla="*/ 4715 h 10000"/>
              <a:gd name="connsiteX54" fmla="*/ 9269 w 10000"/>
              <a:gd name="connsiteY54" fmla="*/ 4580 h 10000"/>
              <a:gd name="connsiteX55" fmla="*/ 9354 w 10000"/>
              <a:gd name="connsiteY55" fmla="*/ 4631 h 10000"/>
              <a:gd name="connsiteX56" fmla="*/ 9433 w 10000"/>
              <a:gd name="connsiteY56" fmla="*/ 4727 h 10000"/>
              <a:gd name="connsiteX57" fmla="*/ 9521 w 10000"/>
              <a:gd name="connsiteY57" fmla="*/ 4766 h 10000"/>
              <a:gd name="connsiteX58" fmla="*/ 9641 w 10000"/>
              <a:gd name="connsiteY58" fmla="*/ 4783 h 10000"/>
              <a:gd name="connsiteX59" fmla="*/ 9694 w 10000"/>
              <a:gd name="connsiteY59" fmla="*/ 4823 h 10000"/>
              <a:gd name="connsiteX60" fmla="*/ 9738 w 10000"/>
              <a:gd name="connsiteY60" fmla="*/ 4845 h 10000"/>
              <a:gd name="connsiteX61" fmla="*/ 9839 w 10000"/>
              <a:gd name="connsiteY61" fmla="*/ 4885 h 10000"/>
              <a:gd name="connsiteX62" fmla="*/ 9883 w 10000"/>
              <a:gd name="connsiteY62" fmla="*/ 4963 h 10000"/>
              <a:gd name="connsiteX63" fmla="*/ 9918 w 10000"/>
              <a:gd name="connsiteY63" fmla="*/ 5014 h 10000"/>
              <a:gd name="connsiteX64" fmla="*/ 9927 w 10000"/>
              <a:gd name="connsiteY64" fmla="*/ 5115 h 10000"/>
              <a:gd name="connsiteX65" fmla="*/ 9887 w 10000"/>
              <a:gd name="connsiteY65" fmla="*/ 5324 h 10000"/>
              <a:gd name="connsiteX66" fmla="*/ 9798 w 10000"/>
              <a:gd name="connsiteY66" fmla="*/ 5499 h 10000"/>
              <a:gd name="connsiteX67" fmla="*/ 9697 w 10000"/>
              <a:gd name="connsiteY67" fmla="*/ 5561 h 10000"/>
              <a:gd name="connsiteX68" fmla="*/ 9574 w 10000"/>
              <a:gd name="connsiteY68" fmla="*/ 5521 h 10000"/>
              <a:gd name="connsiteX69" fmla="*/ 9351 w 10000"/>
              <a:gd name="connsiteY69" fmla="*/ 5380 h 10000"/>
              <a:gd name="connsiteX70" fmla="*/ 9209 w 10000"/>
              <a:gd name="connsiteY70" fmla="*/ 5335 h 10000"/>
              <a:gd name="connsiteX71" fmla="*/ 9158 w 10000"/>
              <a:gd name="connsiteY71" fmla="*/ 5290 h 10000"/>
              <a:gd name="connsiteX72" fmla="*/ 9224 w 10000"/>
              <a:gd name="connsiteY72" fmla="*/ 5183 h 10000"/>
              <a:gd name="connsiteX73" fmla="*/ 9142 w 10000"/>
              <a:gd name="connsiteY73" fmla="*/ 5290 h 10000"/>
              <a:gd name="connsiteX74" fmla="*/ 9035 w 10000"/>
              <a:gd name="connsiteY74" fmla="*/ 5448 h 10000"/>
              <a:gd name="connsiteX75" fmla="*/ 9161 w 10000"/>
              <a:gd name="connsiteY75" fmla="*/ 5256 h 10000"/>
              <a:gd name="connsiteX76" fmla="*/ 9281 w 10000"/>
              <a:gd name="connsiteY76" fmla="*/ 5358 h 10000"/>
              <a:gd name="connsiteX77" fmla="*/ 9474 w 10000"/>
              <a:gd name="connsiteY77" fmla="*/ 5454 h 10000"/>
              <a:gd name="connsiteX78" fmla="*/ 9596 w 10000"/>
              <a:gd name="connsiteY78" fmla="*/ 5499 h 10000"/>
              <a:gd name="connsiteX79" fmla="*/ 9650 w 10000"/>
              <a:gd name="connsiteY79" fmla="*/ 5515 h 10000"/>
              <a:gd name="connsiteX80" fmla="*/ 9707 w 10000"/>
              <a:gd name="connsiteY80" fmla="*/ 5741 h 10000"/>
              <a:gd name="connsiteX81" fmla="*/ 9678 w 10000"/>
              <a:gd name="connsiteY81" fmla="*/ 5949 h 10000"/>
              <a:gd name="connsiteX82" fmla="*/ 9546 w 10000"/>
              <a:gd name="connsiteY82" fmla="*/ 6006 h 10000"/>
              <a:gd name="connsiteX83" fmla="*/ 9436 w 10000"/>
              <a:gd name="connsiteY83" fmla="*/ 6000 h 10000"/>
              <a:gd name="connsiteX84" fmla="*/ 9310 w 10000"/>
              <a:gd name="connsiteY84" fmla="*/ 6000 h 10000"/>
              <a:gd name="connsiteX85" fmla="*/ 9187 w 10000"/>
              <a:gd name="connsiteY85" fmla="*/ 5955 h 10000"/>
              <a:gd name="connsiteX86" fmla="*/ 9086 w 10000"/>
              <a:gd name="connsiteY86" fmla="*/ 5854 h 10000"/>
              <a:gd name="connsiteX87" fmla="*/ 8979 w 10000"/>
              <a:gd name="connsiteY87" fmla="*/ 5820 h 10000"/>
              <a:gd name="connsiteX88" fmla="*/ 8906 w 10000"/>
              <a:gd name="connsiteY88" fmla="*/ 5831 h 10000"/>
              <a:gd name="connsiteX89" fmla="*/ 8824 w 10000"/>
              <a:gd name="connsiteY89" fmla="*/ 5741 h 10000"/>
              <a:gd name="connsiteX90" fmla="*/ 8944 w 10000"/>
              <a:gd name="connsiteY90" fmla="*/ 5611 h 10000"/>
              <a:gd name="connsiteX91" fmla="*/ 8802 w 10000"/>
              <a:gd name="connsiteY91" fmla="*/ 5763 h 10000"/>
              <a:gd name="connsiteX92" fmla="*/ 8748 w 10000"/>
              <a:gd name="connsiteY92" fmla="*/ 5746 h 10000"/>
              <a:gd name="connsiteX93" fmla="*/ 8679 w 10000"/>
              <a:gd name="connsiteY93" fmla="*/ 5887 h 10000"/>
              <a:gd name="connsiteX94" fmla="*/ 8588 w 10000"/>
              <a:gd name="connsiteY94" fmla="*/ 5921 h 10000"/>
              <a:gd name="connsiteX95" fmla="*/ 8452 w 10000"/>
              <a:gd name="connsiteY95" fmla="*/ 5977 h 10000"/>
              <a:gd name="connsiteX96" fmla="*/ 8641 w 10000"/>
              <a:gd name="connsiteY96" fmla="*/ 5904 h 10000"/>
              <a:gd name="connsiteX97" fmla="*/ 8723 w 10000"/>
              <a:gd name="connsiteY97" fmla="*/ 5831 h 10000"/>
              <a:gd name="connsiteX98" fmla="*/ 8767 w 10000"/>
              <a:gd name="connsiteY98" fmla="*/ 5752 h 10000"/>
              <a:gd name="connsiteX99" fmla="*/ 8840 w 10000"/>
              <a:gd name="connsiteY99" fmla="*/ 5746 h 10000"/>
              <a:gd name="connsiteX100" fmla="*/ 8944 w 10000"/>
              <a:gd name="connsiteY100" fmla="*/ 5808 h 10000"/>
              <a:gd name="connsiteX101" fmla="*/ 9086 w 10000"/>
              <a:gd name="connsiteY101" fmla="*/ 5854 h 10000"/>
              <a:gd name="connsiteX102" fmla="*/ 9001 w 10000"/>
              <a:gd name="connsiteY102" fmla="*/ 5989 h 10000"/>
              <a:gd name="connsiteX103" fmla="*/ 8897 w 10000"/>
              <a:gd name="connsiteY103" fmla="*/ 6090 h 10000"/>
              <a:gd name="connsiteX104" fmla="*/ 8840 w 10000"/>
              <a:gd name="connsiteY104" fmla="*/ 6101 h 10000"/>
              <a:gd name="connsiteX105" fmla="*/ 8679 w 10000"/>
              <a:gd name="connsiteY105" fmla="*/ 6085 h 10000"/>
              <a:gd name="connsiteX106" fmla="*/ 8446 w 10000"/>
              <a:gd name="connsiteY106" fmla="*/ 6039 h 10000"/>
              <a:gd name="connsiteX107" fmla="*/ 8162 w 10000"/>
              <a:gd name="connsiteY107" fmla="*/ 5977 h 10000"/>
              <a:gd name="connsiteX108" fmla="*/ 7935 w 10000"/>
              <a:gd name="connsiteY108" fmla="*/ 5876 h 10000"/>
              <a:gd name="connsiteX109" fmla="*/ 7765 w 10000"/>
              <a:gd name="connsiteY109" fmla="*/ 5752 h 10000"/>
              <a:gd name="connsiteX110" fmla="*/ 7538 w 10000"/>
              <a:gd name="connsiteY110" fmla="*/ 5617 h 10000"/>
              <a:gd name="connsiteX111" fmla="*/ 7301 w 10000"/>
              <a:gd name="connsiteY111" fmla="*/ 5448 h 10000"/>
              <a:gd name="connsiteX112" fmla="*/ 7141 w 10000"/>
              <a:gd name="connsiteY112" fmla="*/ 5228 h 10000"/>
              <a:gd name="connsiteX113" fmla="*/ 6885 w 10000"/>
              <a:gd name="connsiteY113" fmla="*/ 5048 h 10000"/>
              <a:gd name="connsiteX114" fmla="*/ 6453 w 10000"/>
              <a:gd name="connsiteY114" fmla="*/ 4811 h 10000"/>
              <a:gd name="connsiteX115" fmla="*/ 5523 w 10000"/>
              <a:gd name="connsiteY115" fmla="*/ 4766 h 10000"/>
              <a:gd name="connsiteX116" fmla="*/ 4562 w 10000"/>
              <a:gd name="connsiteY116" fmla="*/ 4715 h 10000"/>
              <a:gd name="connsiteX117" fmla="*/ 3742 w 10000"/>
              <a:gd name="connsiteY117" fmla="*/ 4530 h 10000"/>
              <a:gd name="connsiteX118" fmla="*/ 2601 w 10000"/>
              <a:gd name="connsiteY118" fmla="*/ 3899 h 10000"/>
              <a:gd name="connsiteX119" fmla="*/ 1980 w 10000"/>
              <a:gd name="connsiteY119" fmla="*/ 3177 h 10000"/>
              <a:gd name="connsiteX120" fmla="*/ 1277 w 10000"/>
              <a:gd name="connsiteY120" fmla="*/ 2558 h 10000"/>
              <a:gd name="connsiteX121" fmla="*/ 2926 w 10000"/>
              <a:gd name="connsiteY121" fmla="*/ 4101 h 10000"/>
              <a:gd name="connsiteX122" fmla="*/ 3848 w 10000"/>
              <a:gd name="connsiteY122" fmla="*/ 4581 h 10000"/>
              <a:gd name="connsiteX123" fmla="*/ 4310 w 10000"/>
              <a:gd name="connsiteY123" fmla="*/ 4663 h 10000"/>
              <a:gd name="connsiteX124" fmla="*/ 3793 w 10000"/>
              <a:gd name="connsiteY124" fmla="*/ 6248 h 10000"/>
              <a:gd name="connsiteX125" fmla="*/ 3613 w 10000"/>
              <a:gd name="connsiteY125" fmla="*/ 7330 h 10000"/>
              <a:gd name="connsiteX126" fmla="*/ 3216 w 10000"/>
              <a:gd name="connsiteY126" fmla="*/ 10000 h 10000"/>
              <a:gd name="connsiteX127" fmla="*/ 2282 w 10000"/>
              <a:gd name="connsiteY127" fmla="*/ 7808 h 10000"/>
              <a:gd name="connsiteX0" fmla="*/ 2282 w 10000"/>
              <a:gd name="connsiteY0" fmla="*/ 7808 h 10000"/>
              <a:gd name="connsiteX1" fmla="*/ 1693 w 10000"/>
              <a:gd name="connsiteY1" fmla="*/ 6456 h 10000"/>
              <a:gd name="connsiteX2" fmla="*/ 1182 w 10000"/>
              <a:gd name="connsiteY2" fmla="*/ 5110 h 10000"/>
              <a:gd name="connsiteX3" fmla="*/ 921 w 10000"/>
              <a:gd name="connsiteY3" fmla="*/ 4434 h 10000"/>
              <a:gd name="connsiteX4" fmla="*/ 463 w 10000"/>
              <a:gd name="connsiteY4" fmla="*/ 2986 h 10000"/>
              <a:gd name="connsiteX5" fmla="*/ 233 w 10000"/>
              <a:gd name="connsiteY5" fmla="*/ 1831 h 10000"/>
              <a:gd name="connsiteX6" fmla="*/ 0 w 10000"/>
              <a:gd name="connsiteY6" fmla="*/ 879 h 10000"/>
              <a:gd name="connsiteX7" fmla="*/ 50 w 10000"/>
              <a:gd name="connsiteY7" fmla="*/ 45 h 10000"/>
              <a:gd name="connsiteX8" fmla="*/ 309 w 10000"/>
              <a:gd name="connsiteY8" fmla="*/ 0 h 10000"/>
              <a:gd name="connsiteX9" fmla="*/ 820 w 10000"/>
              <a:gd name="connsiteY9" fmla="*/ 0 h 10000"/>
              <a:gd name="connsiteX10" fmla="*/ 1576 w 10000"/>
              <a:gd name="connsiteY10" fmla="*/ 113 h 10000"/>
              <a:gd name="connsiteX11" fmla="*/ 2355 w 10000"/>
              <a:gd name="connsiteY11" fmla="*/ 361 h 10000"/>
              <a:gd name="connsiteX12" fmla="*/ 3058 w 10000"/>
              <a:gd name="connsiteY12" fmla="*/ 625 h 10000"/>
              <a:gd name="connsiteX13" fmla="*/ 3941 w 10000"/>
              <a:gd name="connsiteY13" fmla="*/ 1104 h 10000"/>
              <a:gd name="connsiteX14" fmla="*/ 4994 w 10000"/>
              <a:gd name="connsiteY14" fmla="*/ 1899 h 10000"/>
              <a:gd name="connsiteX15" fmla="*/ 5555 w 10000"/>
              <a:gd name="connsiteY15" fmla="*/ 2310 h 10000"/>
              <a:gd name="connsiteX16" fmla="*/ 6299 w 10000"/>
              <a:gd name="connsiteY16" fmla="*/ 2710 h 10000"/>
              <a:gd name="connsiteX17" fmla="*/ 6649 w 10000"/>
              <a:gd name="connsiteY17" fmla="*/ 2856 h 10000"/>
              <a:gd name="connsiteX18" fmla="*/ 6860 w 10000"/>
              <a:gd name="connsiteY18" fmla="*/ 2924 h 10000"/>
              <a:gd name="connsiteX19" fmla="*/ 7182 w 10000"/>
              <a:gd name="connsiteY19" fmla="*/ 3025 h 10000"/>
              <a:gd name="connsiteX20" fmla="*/ 7415 w 10000"/>
              <a:gd name="connsiteY20" fmla="*/ 3065 h 10000"/>
              <a:gd name="connsiteX21" fmla="*/ 7689 w 10000"/>
              <a:gd name="connsiteY21" fmla="*/ 3025 h 10000"/>
              <a:gd name="connsiteX22" fmla="*/ 7970 w 10000"/>
              <a:gd name="connsiteY22" fmla="*/ 2980 h 10000"/>
              <a:gd name="connsiteX23" fmla="*/ 8291 w 10000"/>
              <a:gd name="connsiteY23" fmla="*/ 3020 h 10000"/>
              <a:gd name="connsiteX24" fmla="*/ 8430 w 10000"/>
              <a:gd name="connsiteY24" fmla="*/ 3127 h 10000"/>
              <a:gd name="connsiteX25" fmla="*/ 8496 w 10000"/>
              <a:gd name="connsiteY25" fmla="*/ 3352 h 10000"/>
              <a:gd name="connsiteX26" fmla="*/ 8307 w 10000"/>
              <a:gd name="connsiteY26" fmla="*/ 3256 h 10000"/>
              <a:gd name="connsiteX27" fmla="*/ 8496 w 10000"/>
              <a:gd name="connsiteY27" fmla="*/ 3352 h 10000"/>
              <a:gd name="connsiteX28" fmla="*/ 8591 w 10000"/>
              <a:gd name="connsiteY28" fmla="*/ 3346 h 10000"/>
              <a:gd name="connsiteX29" fmla="*/ 8745 w 10000"/>
              <a:gd name="connsiteY29" fmla="*/ 3431 h 10000"/>
              <a:gd name="connsiteX30" fmla="*/ 8919 w 10000"/>
              <a:gd name="connsiteY30" fmla="*/ 3515 h 10000"/>
              <a:gd name="connsiteX31" fmla="*/ 9095 w 10000"/>
              <a:gd name="connsiteY31" fmla="*/ 3572 h 10000"/>
              <a:gd name="connsiteX32" fmla="*/ 9376 w 10000"/>
              <a:gd name="connsiteY32" fmla="*/ 3696 h 10000"/>
              <a:gd name="connsiteX33" fmla="*/ 9546 w 10000"/>
              <a:gd name="connsiteY33" fmla="*/ 3814 h 10000"/>
              <a:gd name="connsiteX34" fmla="*/ 9678 w 10000"/>
              <a:gd name="connsiteY34" fmla="*/ 3842 h 10000"/>
              <a:gd name="connsiteX35" fmla="*/ 9745 w 10000"/>
              <a:gd name="connsiteY35" fmla="*/ 3848 h 10000"/>
              <a:gd name="connsiteX36" fmla="*/ 9871 w 10000"/>
              <a:gd name="connsiteY36" fmla="*/ 3882 h 10000"/>
              <a:gd name="connsiteX37" fmla="*/ 9943 w 10000"/>
              <a:gd name="connsiteY37" fmla="*/ 4000 h 10000"/>
              <a:gd name="connsiteX38" fmla="*/ 9968 w 10000"/>
              <a:gd name="connsiteY38" fmla="*/ 4152 h 10000"/>
              <a:gd name="connsiteX39" fmla="*/ 10000 w 10000"/>
              <a:gd name="connsiteY39" fmla="*/ 4389 h 10000"/>
              <a:gd name="connsiteX40" fmla="*/ 9915 w 10000"/>
              <a:gd name="connsiteY40" fmla="*/ 4569 h 10000"/>
              <a:gd name="connsiteX41" fmla="*/ 9817 w 10000"/>
              <a:gd name="connsiteY41" fmla="*/ 4648 h 10000"/>
              <a:gd name="connsiteX42" fmla="*/ 9663 w 10000"/>
              <a:gd name="connsiteY42" fmla="*/ 4648 h 10000"/>
              <a:gd name="connsiteX43" fmla="*/ 9499 w 10000"/>
              <a:gd name="connsiteY43" fmla="*/ 4654 h 10000"/>
              <a:gd name="connsiteX44" fmla="*/ 9303 w 10000"/>
              <a:gd name="connsiteY44" fmla="*/ 4592 h 10000"/>
              <a:gd name="connsiteX45" fmla="*/ 9247 w 10000"/>
              <a:gd name="connsiteY45" fmla="*/ 4597 h 10000"/>
              <a:gd name="connsiteX46" fmla="*/ 9215 w 10000"/>
              <a:gd name="connsiteY46" fmla="*/ 4394 h 10000"/>
              <a:gd name="connsiteX47" fmla="*/ 9228 w 10000"/>
              <a:gd name="connsiteY47" fmla="*/ 4265 h 10000"/>
              <a:gd name="connsiteX48" fmla="*/ 9234 w 10000"/>
              <a:gd name="connsiteY48" fmla="*/ 4400 h 10000"/>
              <a:gd name="connsiteX49" fmla="*/ 9253 w 10000"/>
              <a:gd name="connsiteY49" fmla="*/ 4541 h 10000"/>
              <a:gd name="connsiteX50" fmla="*/ 9281 w 10000"/>
              <a:gd name="connsiteY50" fmla="*/ 4608 h 10000"/>
              <a:gd name="connsiteX51" fmla="*/ 9199 w 10000"/>
              <a:gd name="connsiteY51" fmla="*/ 4749 h 10000"/>
              <a:gd name="connsiteX52" fmla="*/ 9183 w 10000"/>
              <a:gd name="connsiteY52" fmla="*/ 4879 h 10000"/>
              <a:gd name="connsiteX53" fmla="*/ 9202 w 10000"/>
              <a:gd name="connsiteY53" fmla="*/ 4715 h 10000"/>
              <a:gd name="connsiteX54" fmla="*/ 9269 w 10000"/>
              <a:gd name="connsiteY54" fmla="*/ 4580 h 10000"/>
              <a:gd name="connsiteX55" fmla="*/ 9354 w 10000"/>
              <a:gd name="connsiteY55" fmla="*/ 4631 h 10000"/>
              <a:gd name="connsiteX56" fmla="*/ 9433 w 10000"/>
              <a:gd name="connsiteY56" fmla="*/ 4727 h 10000"/>
              <a:gd name="connsiteX57" fmla="*/ 9521 w 10000"/>
              <a:gd name="connsiteY57" fmla="*/ 4766 h 10000"/>
              <a:gd name="connsiteX58" fmla="*/ 9641 w 10000"/>
              <a:gd name="connsiteY58" fmla="*/ 4783 h 10000"/>
              <a:gd name="connsiteX59" fmla="*/ 9694 w 10000"/>
              <a:gd name="connsiteY59" fmla="*/ 4823 h 10000"/>
              <a:gd name="connsiteX60" fmla="*/ 9738 w 10000"/>
              <a:gd name="connsiteY60" fmla="*/ 4845 h 10000"/>
              <a:gd name="connsiteX61" fmla="*/ 9839 w 10000"/>
              <a:gd name="connsiteY61" fmla="*/ 4885 h 10000"/>
              <a:gd name="connsiteX62" fmla="*/ 9883 w 10000"/>
              <a:gd name="connsiteY62" fmla="*/ 4963 h 10000"/>
              <a:gd name="connsiteX63" fmla="*/ 9918 w 10000"/>
              <a:gd name="connsiteY63" fmla="*/ 5014 h 10000"/>
              <a:gd name="connsiteX64" fmla="*/ 9927 w 10000"/>
              <a:gd name="connsiteY64" fmla="*/ 5115 h 10000"/>
              <a:gd name="connsiteX65" fmla="*/ 9887 w 10000"/>
              <a:gd name="connsiteY65" fmla="*/ 5324 h 10000"/>
              <a:gd name="connsiteX66" fmla="*/ 9798 w 10000"/>
              <a:gd name="connsiteY66" fmla="*/ 5499 h 10000"/>
              <a:gd name="connsiteX67" fmla="*/ 9697 w 10000"/>
              <a:gd name="connsiteY67" fmla="*/ 5561 h 10000"/>
              <a:gd name="connsiteX68" fmla="*/ 9574 w 10000"/>
              <a:gd name="connsiteY68" fmla="*/ 5521 h 10000"/>
              <a:gd name="connsiteX69" fmla="*/ 9351 w 10000"/>
              <a:gd name="connsiteY69" fmla="*/ 5380 h 10000"/>
              <a:gd name="connsiteX70" fmla="*/ 9209 w 10000"/>
              <a:gd name="connsiteY70" fmla="*/ 5335 h 10000"/>
              <a:gd name="connsiteX71" fmla="*/ 9158 w 10000"/>
              <a:gd name="connsiteY71" fmla="*/ 5290 h 10000"/>
              <a:gd name="connsiteX72" fmla="*/ 9224 w 10000"/>
              <a:gd name="connsiteY72" fmla="*/ 5183 h 10000"/>
              <a:gd name="connsiteX73" fmla="*/ 9142 w 10000"/>
              <a:gd name="connsiteY73" fmla="*/ 5290 h 10000"/>
              <a:gd name="connsiteX74" fmla="*/ 9035 w 10000"/>
              <a:gd name="connsiteY74" fmla="*/ 5448 h 10000"/>
              <a:gd name="connsiteX75" fmla="*/ 9161 w 10000"/>
              <a:gd name="connsiteY75" fmla="*/ 5256 h 10000"/>
              <a:gd name="connsiteX76" fmla="*/ 9281 w 10000"/>
              <a:gd name="connsiteY76" fmla="*/ 5358 h 10000"/>
              <a:gd name="connsiteX77" fmla="*/ 9474 w 10000"/>
              <a:gd name="connsiteY77" fmla="*/ 5454 h 10000"/>
              <a:gd name="connsiteX78" fmla="*/ 9596 w 10000"/>
              <a:gd name="connsiteY78" fmla="*/ 5499 h 10000"/>
              <a:gd name="connsiteX79" fmla="*/ 9650 w 10000"/>
              <a:gd name="connsiteY79" fmla="*/ 5515 h 10000"/>
              <a:gd name="connsiteX80" fmla="*/ 9707 w 10000"/>
              <a:gd name="connsiteY80" fmla="*/ 5741 h 10000"/>
              <a:gd name="connsiteX81" fmla="*/ 9678 w 10000"/>
              <a:gd name="connsiteY81" fmla="*/ 5949 h 10000"/>
              <a:gd name="connsiteX82" fmla="*/ 9546 w 10000"/>
              <a:gd name="connsiteY82" fmla="*/ 6006 h 10000"/>
              <a:gd name="connsiteX83" fmla="*/ 9436 w 10000"/>
              <a:gd name="connsiteY83" fmla="*/ 6000 h 10000"/>
              <a:gd name="connsiteX84" fmla="*/ 9310 w 10000"/>
              <a:gd name="connsiteY84" fmla="*/ 6000 h 10000"/>
              <a:gd name="connsiteX85" fmla="*/ 9187 w 10000"/>
              <a:gd name="connsiteY85" fmla="*/ 5955 h 10000"/>
              <a:gd name="connsiteX86" fmla="*/ 9086 w 10000"/>
              <a:gd name="connsiteY86" fmla="*/ 5854 h 10000"/>
              <a:gd name="connsiteX87" fmla="*/ 8979 w 10000"/>
              <a:gd name="connsiteY87" fmla="*/ 5820 h 10000"/>
              <a:gd name="connsiteX88" fmla="*/ 8906 w 10000"/>
              <a:gd name="connsiteY88" fmla="*/ 5831 h 10000"/>
              <a:gd name="connsiteX89" fmla="*/ 8824 w 10000"/>
              <a:gd name="connsiteY89" fmla="*/ 5741 h 10000"/>
              <a:gd name="connsiteX90" fmla="*/ 8944 w 10000"/>
              <a:gd name="connsiteY90" fmla="*/ 5611 h 10000"/>
              <a:gd name="connsiteX91" fmla="*/ 8802 w 10000"/>
              <a:gd name="connsiteY91" fmla="*/ 5763 h 10000"/>
              <a:gd name="connsiteX92" fmla="*/ 8748 w 10000"/>
              <a:gd name="connsiteY92" fmla="*/ 5746 h 10000"/>
              <a:gd name="connsiteX93" fmla="*/ 8679 w 10000"/>
              <a:gd name="connsiteY93" fmla="*/ 5887 h 10000"/>
              <a:gd name="connsiteX94" fmla="*/ 8588 w 10000"/>
              <a:gd name="connsiteY94" fmla="*/ 5921 h 10000"/>
              <a:gd name="connsiteX95" fmla="*/ 8452 w 10000"/>
              <a:gd name="connsiteY95" fmla="*/ 5977 h 10000"/>
              <a:gd name="connsiteX96" fmla="*/ 8641 w 10000"/>
              <a:gd name="connsiteY96" fmla="*/ 5904 h 10000"/>
              <a:gd name="connsiteX97" fmla="*/ 8723 w 10000"/>
              <a:gd name="connsiteY97" fmla="*/ 5831 h 10000"/>
              <a:gd name="connsiteX98" fmla="*/ 8767 w 10000"/>
              <a:gd name="connsiteY98" fmla="*/ 5752 h 10000"/>
              <a:gd name="connsiteX99" fmla="*/ 8840 w 10000"/>
              <a:gd name="connsiteY99" fmla="*/ 5746 h 10000"/>
              <a:gd name="connsiteX100" fmla="*/ 8944 w 10000"/>
              <a:gd name="connsiteY100" fmla="*/ 5808 h 10000"/>
              <a:gd name="connsiteX101" fmla="*/ 9086 w 10000"/>
              <a:gd name="connsiteY101" fmla="*/ 5854 h 10000"/>
              <a:gd name="connsiteX102" fmla="*/ 9001 w 10000"/>
              <a:gd name="connsiteY102" fmla="*/ 5989 h 10000"/>
              <a:gd name="connsiteX103" fmla="*/ 8897 w 10000"/>
              <a:gd name="connsiteY103" fmla="*/ 6090 h 10000"/>
              <a:gd name="connsiteX104" fmla="*/ 8840 w 10000"/>
              <a:gd name="connsiteY104" fmla="*/ 6101 h 10000"/>
              <a:gd name="connsiteX105" fmla="*/ 8679 w 10000"/>
              <a:gd name="connsiteY105" fmla="*/ 6085 h 10000"/>
              <a:gd name="connsiteX106" fmla="*/ 8446 w 10000"/>
              <a:gd name="connsiteY106" fmla="*/ 6039 h 10000"/>
              <a:gd name="connsiteX107" fmla="*/ 8162 w 10000"/>
              <a:gd name="connsiteY107" fmla="*/ 5977 h 10000"/>
              <a:gd name="connsiteX108" fmla="*/ 7935 w 10000"/>
              <a:gd name="connsiteY108" fmla="*/ 5876 h 10000"/>
              <a:gd name="connsiteX109" fmla="*/ 7765 w 10000"/>
              <a:gd name="connsiteY109" fmla="*/ 5752 h 10000"/>
              <a:gd name="connsiteX110" fmla="*/ 7538 w 10000"/>
              <a:gd name="connsiteY110" fmla="*/ 5617 h 10000"/>
              <a:gd name="connsiteX111" fmla="*/ 7301 w 10000"/>
              <a:gd name="connsiteY111" fmla="*/ 5448 h 10000"/>
              <a:gd name="connsiteX112" fmla="*/ 7141 w 10000"/>
              <a:gd name="connsiteY112" fmla="*/ 5228 h 10000"/>
              <a:gd name="connsiteX113" fmla="*/ 6885 w 10000"/>
              <a:gd name="connsiteY113" fmla="*/ 5048 h 10000"/>
              <a:gd name="connsiteX114" fmla="*/ 6453 w 10000"/>
              <a:gd name="connsiteY114" fmla="*/ 4811 h 10000"/>
              <a:gd name="connsiteX115" fmla="*/ 5523 w 10000"/>
              <a:gd name="connsiteY115" fmla="*/ 4766 h 10000"/>
              <a:gd name="connsiteX116" fmla="*/ 4562 w 10000"/>
              <a:gd name="connsiteY116" fmla="*/ 4715 h 10000"/>
              <a:gd name="connsiteX117" fmla="*/ 3742 w 10000"/>
              <a:gd name="connsiteY117" fmla="*/ 4530 h 10000"/>
              <a:gd name="connsiteX118" fmla="*/ 2601 w 10000"/>
              <a:gd name="connsiteY118" fmla="*/ 3899 h 10000"/>
              <a:gd name="connsiteX119" fmla="*/ 1980 w 10000"/>
              <a:gd name="connsiteY119" fmla="*/ 3177 h 10000"/>
              <a:gd name="connsiteX120" fmla="*/ 1277 w 10000"/>
              <a:gd name="connsiteY120" fmla="*/ 2558 h 10000"/>
              <a:gd name="connsiteX121" fmla="*/ 2926 w 10000"/>
              <a:gd name="connsiteY121" fmla="*/ 4101 h 10000"/>
              <a:gd name="connsiteX122" fmla="*/ 3848 w 10000"/>
              <a:gd name="connsiteY122" fmla="*/ 4581 h 10000"/>
              <a:gd name="connsiteX123" fmla="*/ 4310 w 10000"/>
              <a:gd name="connsiteY123" fmla="*/ 4663 h 10000"/>
              <a:gd name="connsiteX124" fmla="*/ 4087 w 10000"/>
              <a:gd name="connsiteY124" fmla="*/ 5915 h 10000"/>
              <a:gd name="connsiteX125" fmla="*/ 3613 w 10000"/>
              <a:gd name="connsiteY125" fmla="*/ 7330 h 10000"/>
              <a:gd name="connsiteX126" fmla="*/ 3216 w 10000"/>
              <a:gd name="connsiteY126" fmla="*/ 10000 h 10000"/>
              <a:gd name="connsiteX127" fmla="*/ 2282 w 10000"/>
              <a:gd name="connsiteY127" fmla="*/ 7808 h 10000"/>
              <a:gd name="connsiteX0" fmla="*/ 2282 w 10000"/>
              <a:gd name="connsiteY0" fmla="*/ 7808 h 10000"/>
              <a:gd name="connsiteX1" fmla="*/ 1693 w 10000"/>
              <a:gd name="connsiteY1" fmla="*/ 6456 h 10000"/>
              <a:gd name="connsiteX2" fmla="*/ 1182 w 10000"/>
              <a:gd name="connsiteY2" fmla="*/ 5110 h 10000"/>
              <a:gd name="connsiteX3" fmla="*/ 921 w 10000"/>
              <a:gd name="connsiteY3" fmla="*/ 4434 h 10000"/>
              <a:gd name="connsiteX4" fmla="*/ 463 w 10000"/>
              <a:gd name="connsiteY4" fmla="*/ 2986 h 10000"/>
              <a:gd name="connsiteX5" fmla="*/ 233 w 10000"/>
              <a:gd name="connsiteY5" fmla="*/ 1831 h 10000"/>
              <a:gd name="connsiteX6" fmla="*/ 0 w 10000"/>
              <a:gd name="connsiteY6" fmla="*/ 879 h 10000"/>
              <a:gd name="connsiteX7" fmla="*/ 50 w 10000"/>
              <a:gd name="connsiteY7" fmla="*/ 45 h 10000"/>
              <a:gd name="connsiteX8" fmla="*/ 309 w 10000"/>
              <a:gd name="connsiteY8" fmla="*/ 0 h 10000"/>
              <a:gd name="connsiteX9" fmla="*/ 820 w 10000"/>
              <a:gd name="connsiteY9" fmla="*/ 0 h 10000"/>
              <a:gd name="connsiteX10" fmla="*/ 1576 w 10000"/>
              <a:gd name="connsiteY10" fmla="*/ 113 h 10000"/>
              <a:gd name="connsiteX11" fmla="*/ 2355 w 10000"/>
              <a:gd name="connsiteY11" fmla="*/ 361 h 10000"/>
              <a:gd name="connsiteX12" fmla="*/ 3058 w 10000"/>
              <a:gd name="connsiteY12" fmla="*/ 625 h 10000"/>
              <a:gd name="connsiteX13" fmla="*/ 3941 w 10000"/>
              <a:gd name="connsiteY13" fmla="*/ 1104 h 10000"/>
              <a:gd name="connsiteX14" fmla="*/ 4994 w 10000"/>
              <a:gd name="connsiteY14" fmla="*/ 1899 h 10000"/>
              <a:gd name="connsiteX15" fmla="*/ 5555 w 10000"/>
              <a:gd name="connsiteY15" fmla="*/ 2310 h 10000"/>
              <a:gd name="connsiteX16" fmla="*/ 6299 w 10000"/>
              <a:gd name="connsiteY16" fmla="*/ 2710 h 10000"/>
              <a:gd name="connsiteX17" fmla="*/ 6649 w 10000"/>
              <a:gd name="connsiteY17" fmla="*/ 2856 h 10000"/>
              <a:gd name="connsiteX18" fmla="*/ 6860 w 10000"/>
              <a:gd name="connsiteY18" fmla="*/ 2924 h 10000"/>
              <a:gd name="connsiteX19" fmla="*/ 7182 w 10000"/>
              <a:gd name="connsiteY19" fmla="*/ 3025 h 10000"/>
              <a:gd name="connsiteX20" fmla="*/ 7415 w 10000"/>
              <a:gd name="connsiteY20" fmla="*/ 3065 h 10000"/>
              <a:gd name="connsiteX21" fmla="*/ 7689 w 10000"/>
              <a:gd name="connsiteY21" fmla="*/ 3025 h 10000"/>
              <a:gd name="connsiteX22" fmla="*/ 7970 w 10000"/>
              <a:gd name="connsiteY22" fmla="*/ 2980 h 10000"/>
              <a:gd name="connsiteX23" fmla="*/ 8291 w 10000"/>
              <a:gd name="connsiteY23" fmla="*/ 3020 h 10000"/>
              <a:gd name="connsiteX24" fmla="*/ 8430 w 10000"/>
              <a:gd name="connsiteY24" fmla="*/ 3127 h 10000"/>
              <a:gd name="connsiteX25" fmla="*/ 8496 w 10000"/>
              <a:gd name="connsiteY25" fmla="*/ 3352 h 10000"/>
              <a:gd name="connsiteX26" fmla="*/ 8307 w 10000"/>
              <a:gd name="connsiteY26" fmla="*/ 3256 h 10000"/>
              <a:gd name="connsiteX27" fmla="*/ 8496 w 10000"/>
              <a:gd name="connsiteY27" fmla="*/ 3352 h 10000"/>
              <a:gd name="connsiteX28" fmla="*/ 8591 w 10000"/>
              <a:gd name="connsiteY28" fmla="*/ 3346 h 10000"/>
              <a:gd name="connsiteX29" fmla="*/ 8745 w 10000"/>
              <a:gd name="connsiteY29" fmla="*/ 3431 h 10000"/>
              <a:gd name="connsiteX30" fmla="*/ 8919 w 10000"/>
              <a:gd name="connsiteY30" fmla="*/ 3515 h 10000"/>
              <a:gd name="connsiteX31" fmla="*/ 9095 w 10000"/>
              <a:gd name="connsiteY31" fmla="*/ 3572 h 10000"/>
              <a:gd name="connsiteX32" fmla="*/ 9376 w 10000"/>
              <a:gd name="connsiteY32" fmla="*/ 3696 h 10000"/>
              <a:gd name="connsiteX33" fmla="*/ 9546 w 10000"/>
              <a:gd name="connsiteY33" fmla="*/ 3814 h 10000"/>
              <a:gd name="connsiteX34" fmla="*/ 9678 w 10000"/>
              <a:gd name="connsiteY34" fmla="*/ 3842 h 10000"/>
              <a:gd name="connsiteX35" fmla="*/ 9745 w 10000"/>
              <a:gd name="connsiteY35" fmla="*/ 3848 h 10000"/>
              <a:gd name="connsiteX36" fmla="*/ 9871 w 10000"/>
              <a:gd name="connsiteY36" fmla="*/ 3882 h 10000"/>
              <a:gd name="connsiteX37" fmla="*/ 9943 w 10000"/>
              <a:gd name="connsiteY37" fmla="*/ 4000 h 10000"/>
              <a:gd name="connsiteX38" fmla="*/ 9968 w 10000"/>
              <a:gd name="connsiteY38" fmla="*/ 4152 h 10000"/>
              <a:gd name="connsiteX39" fmla="*/ 10000 w 10000"/>
              <a:gd name="connsiteY39" fmla="*/ 4389 h 10000"/>
              <a:gd name="connsiteX40" fmla="*/ 9915 w 10000"/>
              <a:gd name="connsiteY40" fmla="*/ 4569 h 10000"/>
              <a:gd name="connsiteX41" fmla="*/ 9817 w 10000"/>
              <a:gd name="connsiteY41" fmla="*/ 4648 h 10000"/>
              <a:gd name="connsiteX42" fmla="*/ 9663 w 10000"/>
              <a:gd name="connsiteY42" fmla="*/ 4648 h 10000"/>
              <a:gd name="connsiteX43" fmla="*/ 9499 w 10000"/>
              <a:gd name="connsiteY43" fmla="*/ 4654 h 10000"/>
              <a:gd name="connsiteX44" fmla="*/ 9303 w 10000"/>
              <a:gd name="connsiteY44" fmla="*/ 4592 h 10000"/>
              <a:gd name="connsiteX45" fmla="*/ 9247 w 10000"/>
              <a:gd name="connsiteY45" fmla="*/ 4597 h 10000"/>
              <a:gd name="connsiteX46" fmla="*/ 9215 w 10000"/>
              <a:gd name="connsiteY46" fmla="*/ 4394 h 10000"/>
              <a:gd name="connsiteX47" fmla="*/ 9228 w 10000"/>
              <a:gd name="connsiteY47" fmla="*/ 4265 h 10000"/>
              <a:gd name="connsiteX48" fmla="*/ 9234 w 10000"/>
              <a:gd name="connsiteY48" fmla="*/ 4400 h 10000"/>
              <a:gd name="connsiteX49" fmla="*/ 9253 w 10000"/>
              <a:gd name="connsiteY49" fmla="*/ 4541 h 10000"/>
              <a:gd name="connsiteX50" fmla="*/ 9281 w 10000"/>
              <a:gd name="connsiteY50" fmla="*/ 4608 h 10000"/>
              <a:gd name="connsiteX51" fmla="*/ 9199 w 10000"/>
              <a:gd name="connsiteY51" fmla="*/ 4749 h 10000"/>
              <a:gd name="connsiteX52" fmla="*/ 9183 w 10000"/>
              <a:gd name="connsiteY52" fmla="*/ 4879 h 10000"/>
              <a:gd name="connsiteX53" fmla="*/ 9202 w 10000"/>
              <a:gd name="connsiteY53" fmla="*/ 4715 h 10000"/>
              <a:gd name="connsiteX54" fmla="*/ 9269 w 10000"/>
              <a:gd name="connsiteY54" fmla="*/ 4580 h 10000"/>
              <a:gd name="connsiteX55" fmla="*/ 9354 w 10000"/>
              <a:gd name="connsiteY55" fmla="*/ 4631 h 10000"/>
              <a:gd name="connsiteX56" fmla="*/ 9433 w 10000"/>
              <a:gd name="connsiteY56" fmla="*/ 4727 h 10000"/>
              <a:gd name="connsiteX57" fmla="*/ 9521 w 10000"/>
              <a:gd name="connsiteY57" fmla="*/ 4766 h 10000"/>
              <a:gd name="connsiteX58" fmla="*/ 9641 w 10000"/>
              <a:gd name="connsiteY58" fmla="*/ 4783 h 10000"/>
              <a:gd name="connsiteX59" fmla="*/ 9694 w 10000"/>
              <a:gd name="connsiteY59" fmla="*/ 4823 h 10000"/>
              <a:gd name="connsiteX60" fmla="*/ 9738 w 10000"/>
              <a:gd name="connsiteY60" fmla="*/ 4845 h 10000"/>
              <a:gd name="connsiteX61" fmla="*/ 9839 w 10000"/>
              <a:gd name="connsiteY61" fmla="*/ 4885 h 10000"/>
              <a:gd name="connsiteX62" fmla="*/ 9883 w 10000"/>
              <a:gd name="connsiteY62" fmla="*/ 4963 h 10000"/>
              <a:gd name="connsiteX63" fmla="*/ 9918 w 10000"/>
              <a:gd name="connsiteY63" fmla="*/ 5014 h 10000"/>
              <a:gd name="connsiteX64" fmla="*/ 9927 w 10000"/>
              <a:gd name="connsiteY64" fmla="*/ 5115 h 10000"/>
              <a:gd name="connsiteX65" fmla="*/ 9887 w 10000"/>
              <a:gd name="connsiteY65" fmla="*/ 5324 h 10000"/>
              <a:gd name="connsiteX66" fmla="*/ 9798 w 10000"/>
              <a:gd name="connsiteY66" fmla="*/ 5499 h 10000"/>
              <a:gd name="connsiteX67" fmla="*/ 9697 w 10000"/>
              <a:gd name="connsiteY67" fmla="*/ 5561 h 10000"/>
              <a:gd name="connsiteX68" fmla="*/ 9574 w 10000"/>
              <a:gd name="connsiteY68" fmla="*/ 5521 h 10000"/>
              <a:gd name="connsiteX69" fmla="*/ 9351 w 10000"/>
              <a:gd name="connsiteY69" fmla="*/ 5380 h 10000"/>
              <a:gd name="connsiteX70" fmla="*/ 9209 w 10000"/>
              <a:gd name="connsiteY70" fmla="*/ 5335 h 10000"/>
              <a:gd name="connsiteX71" fmla="*/ 9158 w 10000"/>
              <a:gd name="connsiteY71" fmla="*/ 5290 h 10000"/>
              <a:gd name="connsiteX72" fmla="*/ 9224 w 10000"/>
              <a:gd name="connsiteY72" fmla="*/ 5183 h 10000"/>
              <a:gd name="connsiteX73" fmla="*/ 9142 w 10000"/>
              <a:gd name="connsiteY73" fmla="*/ 5290 h 10000"/>
              <a:gd name="connsiteX74" fmla="*/ 9035 w 10000"/>
              <a:gd name="connsiteY74" fmla="*/ 5448 h 10000"/>
              <a:gd name="connsiteX75" fmla="*/ 9161 w 10000"/>
              <a:gd name="connsiteY75" fmla="*/ 5256 h 10000"/>
              <a:gd name="connsiteX76" fmla="*/ 9281 w 10000"/>
              <a:gd name="connsiteY76" fmla="*/ 5358 h 10000"/>
              <a:gd name="connsiteX77" fmla="*/ 9474 w 10000"/>
              <a:gd name="connsiteY77" fmla="*/ 5454 h 10000"/>
              <a:gd name="connsiteX78" fmla="*/ 9596 w 10000"/>
              <a:gd name="connsiteY78" fmla="*/ 5499 h 10000"/>
              <a:gd name="connsiteX79" fmla="*/ 9650 w 10000"/>
              <a:gd name="connsiteY79" fmla="*/ 5515 h 10000"/>
              <a:gd name="connsiteX80" fmla="*/ 9707 w 10000"/>
              <a:gd name="connsiteY80" fmla="*/ 5741 h 10000"/>
              <a:gd name="connsiteX81" fmla="*/ 9678 w 10000"/>
              <a:gd name="connsiteY81" fmla="*/ 5949 h 10000"/>
              <a:gd name="connsiteX82" fmla="*/ 9546 w 10000"/>
              <a:gd name="connsiteY82" fmla="*/ 6006 h 10000"/>
              <a:gd name="connsiteX83" fmla="*/ 9436 w 10000"/>
              <a:gd name="connsiteY83" fmla="*/ 6000 h 10000"/>
              <a:gd name="connsiteX84" fmla="*/ 9310 w 10000"/>
              <a:gd name="connsiteY84" fmla="*/ 6000 h 10000"/>
              <a:gd name="connsiteX85" fmla="*/ 9187 w 10000"/>
              <a:gd name="connsiteY85" fmla="*/ 5955 h 10000"/>
              <a:gd name="connsiteX86" fmla="*/ 9086 w 10000"/>
              <a:gd name="connsiteY86" fmla="*/ 5854 h 10000"/>
              <a:gd name="connsiteX87" fmla="*/ 8979 w 10000"/>
              <a:gd name="connsiteY87" fmla="*/ 5820 h 10000"/>
              <a:gd name="connsiteX88" fmla="*/ 8906 w 10000"/>
              <a:gd name="connsiteY88" fmla="*/ 5831 h 10000"/>
              <a:gd name="connsiteX89" fmla="*/ 8824 w 10000"/>
              <a:gd name="connsiteY89" fmla="*/ 5741 h 10000"/>
              <a:gd name="connsiteX90" fmla="*/ 8944 w 10000"/>
              <a:gd name="connsiteY90" fmla="*/ 5611 h 10000"/>
              <a:gd name="connsiteX91" fmla="*/ 8802 w 10000"/>
              <a:gd name="connsiteY91" fmla="*/ 5763 h 10000"/>
              <a:gd name="connsiteX92" fmla="*/ 8748 w 10000"/>
              <a:gd name="connsiteY92" fmla="*/ 5746 h 10000"/>
              <a:gd name="connsiteX93" fmla="*/ 8679 w 10000"/>
              <a:gd name="connsiteY93" fmla="*/ 5887 h 10000"/>
              <a:gd name="connsiteX94" fmla="*/ 8588 w 10000"/>
              <a:gd name="connsiteY94" fmla="*/ 5921 h 10000"/>
              <a:gd name="connsiteX95" fmla="*/ 8452 w 10000"/>
              <a:gd name="connsiteY95" fmla="*/ 5977 h 10000"/>
              <a:gd name="connsiteX96" fmla="*/ 8641 w 10000"/>
              <a:gd name="connsiteY96" fmla="*/ 5904 h 10000"/>
              <a:gd name="connsiteX97" fmla="*/ 8723 w 10000"/>
              <a:gd name="connsiteY97" fmla="*/ 5831 h 10000"/>
              <a:gd name="connsiteX98" fmla="*/ 8767 w 10000"/>
              <a:gd name="connsiteY98" fmla="*/ 5752 h 10000"/>
              <a:gd name="connsiteX99" fmla="*/ 8840 w 10000"/>
              <a:gd name="connsiteY99" fmla="*/ 5746 h 10000"/>
              <a:gd name="connsiteX100" fmla="*/ 8944 w 10000"/>
              <a:gd name="connsiteY100" fmla="*/ 5808 h 10000"/>
              <a:gd name="connsiteX101" fmla="*/ 9086 w 10000"/>
              <a:gd name="connsiteY101" fmla="*/ 5854 h 10000"/>
              <a:gd name="connsiteX102" fmla="*/ 9001 w 10000"/>
              <a:gd name="connsiteY102" fmla="*/ 5989 h 10000"/>
              <a:gd name="connsiteX103" fmla="*/ 8897 w 10000"/>
              <a:gd name="connsiteY103" fmla="*/ 6090 h 10000"/>
              <a:gd name="connsiteX104" fmla="*/ 8840 w 10000"/>
              <a:gd name="connsiteY104" fmla="*/ 6101 h 10000"/>
              <a:gd name="connsiteX105" fmla="*/ 8679 w 10000"/>
              <a:gd name="connsiteY105" fmla="*/ 6085 h 10000"/>
              <a:gd name="connsiteX106" fmla="*/ 8446 w 10000"/>
              <a:gd name="connsiteY106" fmla="*/ 6039 h 10000"/>
              <a:gd name="connsiteX107" fmla="*/ 8162 w 10000"/>
              <a:gd name="connsiteY107" fmla="*/ 5977 h 10000"/>
              <a:gd name="connsiteX108" fmla="*/ 7935 w 10000"/>
              <a:gd name="connsiteY108" fmla="*/ 5876 h 10000"/>
              <a:gd name="connsiteX109" fmla="*/ 7765 w 10000"/>
              <a:gd name="connsiteY109" fmla="*/ 5752 h 10000"/>
              <a:gd name="connsiteX110" fmla="*/ 7538 w 10000"/>
              <a:gd name="connsiteY110" fmla="*/ 5617 h 10000"/>
              <a:gd name="connsiteX111" fmla="*/ 7301 w 10000"/>
              <a:gd name="connsiteY111" fmla="*/ 5448 h 10000"/>
              <a:gd name="connsiteX112" fmla="*/ 7141 w 10000"/>
              <a:gd name="connsiteY112" fmla="*/ 5228 h 10000"/>
              <a:gd name="connsiteX113" fmla="*/ 6885 w 10000"/>
              <a:gd name="connsiteY113" fmla="*/ 5048 h 10000"/>
              <a:gd name="connsiteX114" fmla="*/ 6453 w 10000"/>
              <a:gd name="connsiteY114" fmla="*/ 4811 h 10000"/>
              <a:gd name="connsiteX115" fmla="*/ 5523 w 10000"/>
              <a:gd name="connsiteY115" fmla="*/ 4766 h 10000"/>
              <a:gd name="connsiteX116" fmla="*/ 4562 w 10000"/>
              <a:gd name="connsiteY116" fmla="*/ 4715 h 10000"/>
              <a:gd name="connsiteX117" fmla="*/ 3742 w 10000"/>
              <a:gd name="connsiteY117" fmla="*/ 4530 h 10000"/>
              <a:gd name="connsiteX118" fmla="*/ 2601 w 10000"/>
              <a:gd name="connsiteY118" fmla="*/ 3899 h 10000"/>
              <a:gd name="connsiteX119" fmla="*/ 1980 w 10000"/>
              <a:gd name="connsiteY119" fmla="*/ 3177 h 10000"/>
              <a:gd name="connsiteX120" fmla="*/ 1277 w 10000"/>
              <a:gd name="connsiteY120" fmla="*/ 2558 h 10000"/>
              <a:gd name="connsiteX121" fmla="*/ 2926 w 10000"/>
              <a:gd name="connsiteY121" fmla="*/ 4101 h 10000"/>
              <a:gd name="connsiteX122" fmla="*/ 3848 w 10000"/>
              <a:gd name="connsiteY122" fmla="*/ 4581 h 10000"/>
              <a:gd name="connsiteX123" fmla="*/ 4310 w 10000"/>
              <a:gd name="connsiteY123" fmla="*/ 4663 h 10000"/>
              <a:gd name="connsiteX124" fmla="*/ 4087 w 10000"/>
              <a:gd name="connsiteY124" fmla="*/ 5915 h 10000"/>
              <a:gd name="connsiteX125" fmla="*/ 3838 w 10000"/>
              <a:gd name="connsiteY125" fmla="*/ 6906 h 10000"/>
              <a:gd name="connsiteX126" fmla="*/ 3216 w 10000"/>
              <a:gd name="connsiteY126" fmla="*/ 10000 h 10000"/>
              <a:gd name="connsiteX127" fmla="*/ 2282 w 10000"/>
              <a:gd name="connsiteY127" fmla="*/ 7808 h 10000"/>
              <a:gd name="connsiteX0" fmla="*/ 2282 w 10000"/>
              <a:gd name="connsiteY0" fmla="*/ 7808 h 8257"/>
              <a:gd name="connsiteX1" fmla="*/ 1693 w 10000"/>
              <a:gd name="connsiteY1" fmla="*/ 6456 h 8257"/>
              <a:gd name="connsiteX2" fmla="*/ 1182 w 10000"/>
              <a:gd name="connsiteY2" fmla="*/ 5110 h 8257"/>
              <a:gd name="connsiteX3" fmla="*/ 921 w 10000"/>
              <a:gd name="connsiteY3" fmla="*/ 4434 h 8257"/>
              <a:gd name="connsiteX4" fmla="*/ 463 w 10000"/>
              <a:gd name="connsiteY4" fmla="*/ 2986 h 8257"/>
              <a:gd name="connsiteX5" fmla="*/ 233 w 10000"/>
              <a:gd name="connsiteY5" fmla="*/ 1831 h 8257"/>
              <a:gd name="connsiteX6" fmla="*/ 0 w 10000"/>
              <a:gd name="connsiteY6" fmla="*/ 879 h 8257"/>
              <a:gd name="connsiteX7" fmla="*/ 50 w 10000"/>
              <a:gd name="connsiteY7" fmla="*/ 45 h 8257"/>
              <a:gd name="connsiteX8" fmla="*/ 309 w 10000"/>
              <a:gd name="connsiteY8" fmla="*/ 0 h 8257"/>
              <a:gd name="connsiteX9" fmla="*/ 820 w 10000"/>
              <a:gd name="connsiteY9" fmla="*/ 0 h 8257"/>
              <a:gd name="connsiteX10" fmla="*/ 1576 w 10000"/>
              <a:gd name="connsiteY10" fmla="*/ 113 h 8257"/>
              <a:gd name="connsiteX11" fmla="*/ 2355 w 10000"/>
              <a:gd name="connsiteY11" fmla="*/ 361 h 8257"/>
              <a:gd name="connsiteX12" fmla="*/ 3058 w 10000"/>
              <a:gd name="connsiteY12" fmla="*/ 625 h 8257"/>
              <a:gd name="connsiteX13" fmla="*/ 3941 w 10000"/>
              <a:gd name="connsiteY13" fmla="*/ 1104 h 8257"/>
              <a:gd name="connsiteX14" fmla="*/ 4994 w 10000"/>
              <a:gd name="connsiteY14" fmla="*/ 1899 h 8257"/>
              <a:gd name="connsiteX15" fmla="*/ 5555 w 10000"/>
              <a:gd name="connsiteY15" fmla="*/ 2310 h 8257"/>
              <a:gd name="connsiteX16" fmla="*/ 6299 w 10000"/>
              <a:gd name="connsiteY16" fmla="*/ 2710 h 8257"/>
              <a:gd name="connsiteX17" fmla="*/ 6649 w 10000"/>
              <a:gd name="connsiteY17" fmla="*/ 2856 h 8257"/>
              <a:gd name="connsiteX18" fmla="*/ 6860 w 10000"/>
              <a:gd name="connsiteY18" fmla="*/ 2924 h 8257"/>
              <a:gd name="connsiteX19" fmla="*/ 7182 w 10000"/>
              <a:gd name="connsiteY19" fmla="*/ 3025 h 8257"/>
              <a:gd name="connsiteX20" fmla="*/ 7415 w 10000"/>
              <a:gd name="connsiteY20" fmla="*/ 3065 h 8257"/>
              <a:gd name="connsiteX21" fmla="*/ 7689 w 10000"/>
              <a:gd name="connsiteY21" fmla="*/ 3025 h 8257"/>
              <a:gd name="connsiteX22" fmla="*/ 7970 w 10000"/>
              <a:gd name="connsiteY22" fmla="*/ 2980 h 8257"/>
              <a:gd name="connsiteX23" fmla="*/ 8291 w 10000"/>
              <a:gd name="connsiteY23" fmla="*/ 3020 h 8257"/>
              <a:gd name="connsiteX24" fmla="*/ 8430 w 10000"/>
              <a:gd name="connsiteY24" fmla="*/ 3127 h 8257"/>
              <a:gd name="connsiteX25" fmla="*/ 8496 w 10000"/>
              <a:gd name="connsiteY25" fmla="*/ 3352 h 8257"/>
              <a:gd name="connsiteX26" fmla="*/ 8307 w 10000"/>
              <a:gd name="connsiteY26" fmla="*/ 3256 h 8257"/>
              <a:gd name="connsiteX27" fmla="*/ 8496 w 10000"/>
              <a:gd name="connsiteY27" fmla="*/ 3352 h 8257"/>
              <a:gd name="connsiteX28" fmla="*/ 8591 w 10000"/>
              <a:gd name="connsiteY28" fmla="*/ 3346 h 8257"/>
              <a:gd name="connsiteX29" fmla="*/ 8745 w 10000"/>
              <a:gd name="connsiteY29" fmla="*/ 3431 h 8257"/>
              <a:gd name="connsiteX30" fmla="*/ 8919 w 10000"/>
              <a:gd name="connsiteY30" fmla="*/ 3515 h 8257"/>
              <a:gd name="connsiteX31" fmla="*/ 9095 w 10000"/>
              <a:gd name="connsiteY31" fmla="*/ 3572 h 8257"/>
              <a:gd name="connsiteX32" fmla="*/ 9376 w 10000"/>
              <a:gd name="connsiteY32" fmla="*/ 3696 h 8257"/>
              <a:gd name="connsiteX33" fmla="*/ 9546 w 10000"/>
              <a:gd name="connsiteY33" fmla="*/ 3814 h 8257"/>
              <a:gd name="connsiteX34" fmla="*/ 9678 w 10000"/>
              <a:gd name="connsiteY34" fmla="*/ 3842 h 8257"/>
              <a:gd name="connsiteX35" fmla="*/ 9745 w 10000"/>
              <a:gd name="connsiteY35" fmla="*/ 3848 h 8257"/>
              <a:gd name="connsiteX36" fmla="*/ 9871 w 10000"/>
              <a:gd name="connsiteY36" fmla="*/ 3882 h 8257"/>
              <a:gd name="connsiteX37" fmla="*/ 9943 w 10000"/>
              <a:gd name="connsiteY37" fmla="*/ 4000 h 8257"/>
              <a:gd name="connsiteX38" fmla="*/ 9968 w 10000"/>
              <a:gd name="connsiteY38" fmla="*/ 4152 h 8257"/>
              <a:gd name="connsiteX39" fmla="*/ 10000 w 10000"/>
              <a:gd name="connsiteY39" fmla="*/ 4389 h 8257"/>
              <a:gd name="connsiteX40" fmla="*/ 9915 w 10000"/>
              <a:gd name="connsiteY40" fmla="*/ 4569 h 8257"/>
              <a:gd name="connsiteX41" fmla="*/ 9817 w 10000"/>
              <a:gd name="connsiteY41" fmla="*/ 4648 h 8257"/>
              <a:gd name="connsiteX42" fmla="*/ 9663 w 10000"/>
              <a:gd name="connsiteY42" fmla="*/ 4648 h 8257"/>
              <a:gd name="connsiteX43" fmla="*/ 9499 w 10000"/>
              <a:gd name="connsiteY43" fmla="*/ 4654 h 8257"/>
              <a:gd name="connsiteX44" fmla="*/ 9303 w 10000"/>
              <a:gd name="connsiteY44" fmla="*/ 4592 h 8257"/>
              <a:gd name="connsiteX45" fmla="*/ 9247 w 10000"/>
              <a:gd name="connsiteY45" fmla="*/ 4597 h 8257"/>
              <a:gd name="connsiteX46" fmla="*/ 9215 w 10000"/>
              <a:gd name="connsiteY46" fmla="*/ 4394 h 8257"/>
              <a:gd name="connsiteX47" fmla="*/ 9228 w 10000"/>
              <a:gd name="connsiteY47" fmla="*/ 4265 h 8257"/>
              <a:gd name="connsiteX48" fmla="*/ 9234 w 10000"/>
              <a:gd name="connsiteY48" fmla="*/ 4400 h 8257"/>
              <a:gd name="connsiteX49" fmla="*/ 9253 w 10000"/>
              <a:gd name="connsiteY49" fmla="*/ 4541 h 8257"/>
              <a:gd name="connsiteX50" fmla="*/ 9281 w 10000"/>
              <a:gd name="connsiteY50" fmla="*/ 4608 h 8257"/>
              <a:gd name="connsiteX51" fmla="*/ 9199 w 10000"/>
              <a:gd name="connsiteY51" fmla="*/ 4749 h 8257"/>
              <a:gd name="connsiteX52" fmla="*/ 9183 w 10000"/>
              <a:gd name="connsiteY52" fmla="*/ 4879 h 8257"/>
              <a:gd name="connsiteX53" fmla="*/ 9202 w 10000"/>
              <a:gd name="connsiteY53" fmla="*/ 4715 h 8257"/>
              <a:gd name="connsiteX54" fmla="*/ 9269 w 10000"/>
              <a:gd name="connsiteY54" fmla="*/ 4580 h 8257"/>
              <a:gd name="connsiteX55" fmla="*/ 9354 w 10000"/>
              <a:gd name="connsiteY55" fmla="*/ 4631 h 8257"/>
              <a:gd name="connsiteX56" fmla="*/ 9433 w 10000"/>
              <a:gd name="connsiteY56" fmla="*/ 4727 h 8257"/>
              <a:gd name="connsiteX57" fmla="*/ 9521 w 10000"/>
              <a:gd name="connsiteY57" fmla="*/ 4766 h 8257"/>
              <a:gd name="connsiteX58" fmla="*/ 9641 w 10000"/>
              <a:gd name="connsiteY58" fmla="*/ 4783 h 8257"/>
              <a:gd name="connsiteX59" fmla="*/ 9694 w 10000"/>
              <a:gd name="connsiteY59" fmla="*/ 4823 h 8257"/>
              <a:gd name="connsiteX60" fmla="*/ 9738 w 10000"/>
              <a:gd name="connsiteY60" fmla="*/ 4845 h 8257"/>
              <a:gd name="connsiteX61" fmla="*/ 9839 w 10000"/>
              <a:gd name="connsiteY61" fmla="*/ 4885 h 8257"/>
              <a:gd name="connsiteX62" fmla="*/ 9883 w 10000"/>
              <a:gd name="connsiteY62" fmla="*/ 4963 h 8257"/>
              <a:gd name="connsiteX63" fmla="*/ 9918 w 10000"/>
              <a:gd name="connsiteY63" fmla="*/ 5014 h 8257"/>
              <a:gd name="connsiteX64" fmla="*/ 9927 w 10000"/>
              <a:gd name="connsiteY64" fmla="*/ 5115 h 8257"/>
              <a:gd name="connsiteX65" fmla="*/ 9887 w 10000"/>
              <a:gd name="connsiteY65" fmla="*/ 5324 h 8257"/>
              <a:gd name="connsiteX66" fmla="*/ 9798 w 10000"/>
              <a:gd name="connsiteY66" fmla="*/ 5499 h 8257"/>
              <a:gd name="connsiteX67" fmla="*/ 9697 w 10000"/>
              <a:gd name="connsiteY67" fmla="*/ 5561 h 8257"/>
              <a:gd name="connsiteX68" fmla="*/ 9574 w 10000"/>
              <a:gd name="connsiteY68" fmla="*/ 5521 h 8257"/>
              <a:gd name="connsiteX69" fmla="*/ 9351 w 10000"/>
              <a:gd name="connsiteY69" fmla="*/ 5380 h 8257"/>
              <a:gd name="connsiteX70" fmla="*/ 9209 w 10000"/>
              <a:gd name="connsiteY70" fmla="*/ 5335 h 8257"/>
              <a:gd name="connsiteX71" fmla="*/ 9158 w 10000"/>
              <a:gd name="connsiteY71" fmla="*/ 5290 h 8257"/>
              <a:gd name="connsiteX72" fmla="*/ 9224 w 10000"/>
              <a:gd name="connsiteY72" fmla="*/ 5183 h 8257"/>
              <a:gd name="connsiteX73" fmla="*/ 9142 w 10000"/>
              <a:gd name="connsiteY73" fmla="*/ 5290 h 8257"/>
              <a:gd name="connsiteX74" fmla="*/ 9035 w 10000"/>
              <a:gd name="connsiteY74" fmla="*/ 5448 h 8257"/>
              <a:gd name="connsiteX75" fmla="*/ 9161 w 10000"/>
              <a:gd name="connsiteY75" fmla="*/ 5256 h 8257"/>
              <a:gd name="connsiteX76" fmla="*/ 9281 w 10000"/>
              <a:gd name="connsiteY76" fmla="*/ 5358 h 8257"/>
              <a:gd name="connsiteX77" fmla="*/ 9474 w 10000"/>
              <a:gd name="connsiteY77" fmla="*/ 5454 h 8257"/>
              <a:gd name="connsiteX78" fmla="*/ 9596 w 10000"/>
              <a:gd name="connsiteY78" fmla="*/ 5499 h 8257"/>
              <a:gd name="connsiteX79" fmla="*/ 9650 w 10000"/>
              <a:gd name="connsiteY79" fmla="*/ 5515 h 8257"/>
              <a:gd name="connsiteX80" fmla="*/ 9707 w 10000"/>
              <a:gd name="connsiteY80" fmla="*/ 5741 h 8257"/>
              <a:gd name="connsiteX81" fmla="*/ 9678 w 10000"/>
              <a:gd name="connsiteY81" fmla="*/ 5949 h 8257"/>
              <a:gd name="connsiteX82" fmla="*/ 9546 w 10000"/>
              <a:gd name="connsiteY82" fmla="*/ 6006 h 8257"/>
              <a:gd name="connsiteX83" fmla="*/ 9436 w 10000"/>
              <a:gd name="connsiteY83" fmla="*/ 6000 h 8257"/>
              <a:gd name="connsiteX84" fmla="*/ 9310 w 10000"/>
              <a:gd name="connsiteY84" fmla="*/ 6000 h 8257"/>
              <a:gd name="connsiteX85" fmla="*/ 9187 w 10000"/>
              <a:gd name="connsiteY85" fmla="*/ 5955 h 8257"/>
              <a:gd name="connsiteX86" fmla="*/ 9086 w 10000"/>
              <a:gd name="connsiteY86" fmla="*/ 5854 h 8257"/>
              <a:gd name="connsiteX87" fmla="*/ 8979 w 10000"/>
              <a:gd name="connsiteY87" fmla="*/ 5820 h 8257"/>
              <a:gd name="connsiteX88" fmla="*/ 8906 w 10000"/>
              <a:gd name="connsiteY88" fmla="*/ 5831 h 8257"/>
              <a:gd name="connsiteX89" fmla="*/ 8824 w 10000"/>
              <a:gd name="connsiteY89" fmla="*/ 5741 h 8257"/>
              <a:gd name="connsiteX90" fmla="*/ 8944 w 10000"/>
              <a:gd name="connsiteY90" fmla="*/ 5611 h 8257"/>
              <a:gd name="connsiteX91" fmla="*/ 8802 w 10000"/>
              <a:gd name="connsiteY91" fmla="*/ 5763 h 8257"/>
              <a:gd name="connsiteX92" fmla="*/ 8748 w 10000"/>
              <a:gd name="connsiteY92" fmla="*/ 5746 h 8257"/>
              <a:gd name="connsiteX93" fmla="*/ 8679 w 10000"/>
              <a:gd name="connsiteY93" fmla="*/ 5887 h 8257"/>
              <a:gd name="connsiteX94" fmla="*/ 8588 w 10000"/>
              <a:gd name="connsiteY94" fmla="*/ 5921 h 8257"/>
              <a:gd name="connsiteX95" fmla="*/ 8452 w 10000"/>
              <a:gd name="connsiteY95" fmla="*/ 5977 h 8257"/>
              <a:gd name="connsiteX96" fmla="*/ 8641 w 10000"/>
              <a:gd name="connsiteY96" fmla="*/ 5904 h 8257"/>
              <a:gd name="connsiteX97" fmla="*/ 8723 w 10000"/>
              <a:gd name="connsiteY97" fmla="*/ 5831 h 8257"/>
              <a:gd name="connsiteX98" fmla="*/ 8767 w 10000"/>
              <a:gd name="connsiteY98" fmla="*/ 5752 h 8257"/>
              <a:gd name="connsiteX99" fmla="*/ 8840 w 10000"/>
              <a:gd name="connsiteY99" fmla="*/ 5746 h 8257"/>
              <a:gd name="connsiteX100" fmla="*/ 8944 w 10000"/>
              <a:gd name="connsiteY100" fmla="*/ 5808 h 8257"/>
              <a:gd name="connsiteX101" fmla="*/ 9086 w 10000"/>
              <a:gd name="connsiteY101" fmla="*/ 5854 h 8257"/>
              <a:gd name="connsiteX102" fmla="*/ 9001 w 10000"/>
              <a:gd name="connsiteY102" fmla="*/ 5989 h 8257"/>
              <a:gd name="connsiteX103" fmla="*/ 8897 w 10000"/>
              <a:gd name="connsiteY103" fmla="*/ 6090 h 8257"/>
              <a:gd name="connsiteX104" fmla="*/ 8840 w 10000"/>
              <a:gd name="connsiteY104" fmla="*/ 6101 h 8257"/>
              <a:gd name="connsiteX105" fmla="*/ 8679 w 10000"/>
              <a:gd name="connsiteY105" fmla="*/ 6085 h 8257"/>
              <a:gd name="connsiteX106" fmla="*/ 8446 w 10000"/>
              <a:gd name="connsiteY106" fmla="*/ 6039 h 8257"/>
              <a:gd name="connsiteX107" fmla="*/ 8162 w 10000"/>
              <a:gd name="connsiteY107" fmla="*/ 5977 h 8257"/>
              <a:gd name="connsiteX108" fmla="*/ 7935 w 10000"/>
              <a:gd name="connsiteY108" fmla="*/ 5876 h 8257"/>
              <a:gd name="connsiteX109" fmla="*/ 7765 w 10000"/>
              <a:gd name="connsiteY109" fmla="*/ 5752 h 8257"/>
              <a:gd name="connsiteX110" fmla="*/ 7538 w 10000"/>
              <a:gd name="connsiteY110" fmla="*/ 5617 h 8257"/>
              <a:gd name="connsiteX111" fmla="*/ 7301 w 10000"/>
              <a:gd name="connsiteY111" fmla="*/ 5448 h 8257"/>
              <a:gd name="connsiteX112" fmla="*/ 7141 w 10000"/>
              <a:gd name="connsiteY112" fmla="*/ 5228 h 8257"/>
              <a:gd name="connsiteX113" fmla="*/ 6885 w 10000"/>
              <a:gd name="connsiteY113" fmla="*/ 5048 h 8257"/>
              <a:gd name="connsiteX114" fmla="*/ 6453 w 10000"/>
              <a:gd name="connsiteY114" fmla="*/ 4811 h 8257"/>
              <a:gd name="connsiteX115" fmla="*/ 5523 w 10000"/>
              <a:gd name="connsiteY115" fmla="*/ 4766 h 8257"/>
              <a:gd name="connsiteX116" fmla="*/ 4562 w 10000"/>
              <a:gd name="connsiteY116" fmla="*/ 4715 h 8257"/>
              <a:gd name="connsiteX117" fmla="*/ 3742 w 10000"/>
              <a:gd name="connsiteY117" fmla="*/ 4530 h 8257"/>
              <a:gd name="connsiteX118" fmla="*/ 2601 w 10000"/>
              <a:gd name="connsiteY118" fmla="*/ 3899 h 8257"/>
              <a:gd name="connsiteX119" fmla="*/ 1980 w 10000"/>
              <a:gd name="connsiteY119" fmla="*/ 3177 h 8257"/>
              <a:gd name="connsiteX120" fmla="*/ 1277 w 10000"/>
              <a:gd name="connsiteY120" fmla="*/ 2558 h 8257"/>
              <a:gd name="connsiteX121" fmla="*/ 2926 w 10000"/>
              <a:gd name="connsiteY121" fmla="*/ 4101 h 8257"/>
              <a:gd name="connsiteX122" fmla="*/ 3848 w 10000"/>
              <a:gd name="connsiteY122" fmla="*/ 4581 h 8257"/>
              <a:gd name="connsiteX123" fmla="*/ 4310 w 10000"/>
              <a:gd name="connsiteY123" fmla="*/ 4663 h 8257"/>
              <a:gd name="connsiteX124" fmla="*/ 4087 w 10000"/>
              <a:gd name="connsiteY124" fmla="*/ 5915 h 8257"/>
              <a:gd name="connsiteX125" fmla="*/ 3838 w 10000"/>
              <a:gd name="connsiteY125" fmla="*/ 6906 h 8257"/>
              <a:gd name="connsiteX126" fmla="*/ 3585 w 10000"/>
              <a:gd name="connsiteY126" fmla="*/ 8257 h 8257"/>
              <a:gd name="connsiteX127" fmla="*/ 2282 w 10000"/>
              <a:gd name="connsiteY127" fmla="*/ 7808 h 8257"/>
              <a:gd name="connsiteX0" fmla="*/ 2430 w 10000"/>
              <a:gd name="connsiteY0" fmla="*/ 8678 h 10000"/>
              <a:gd name="connsiteX1" fmla="*/ 1693 w 10000"/>
              <a:gd name="connsiteY1" fmla="*/ 7819 h 10000"/>
              <a:gd name="connsiteX2" fmla="*/ 1182 w 10000"/>
              <a:gd name="connsiteY2" fmla="*/ 6189 h 10000"/>
              <a:gd name="connsiteX3" fmla="*/ 921 w 10000"/>
              <a:gd name="connsiteY3" fmla="*/ 5370 h 10000"/>
              <a:gd name="connsiteX4" fmla="*/ 463 w 10000"/>
              <a:gd name="connsiteY4" fmla="*/ 3616 h 10000"/>
              <a:gd name="connsiteX5" fmla="*/ 233 w 10000"/>
              <a:gd name="connsiteY5" fmla="*/ 2218 h 10000"/>
              <a:gd name="connsiteX6" fmla="*/ 0 w 10000"/>
              <a:gd name="connsiteY6" fmla="*/ 1065 h 10000"/>
              <a:gd name="connsiteX7" fmla="*/ 50 w 10000"/>
              <a:gd name="connsiteY7" fmla="*/ 54 h 10000"/>
              <a:gd name="connsiteX8" fmla="*/ 309 w 10000"/>
              <a:gd name="connsiteY8" fmla="*/ 0 h 10000"/>
              <a:gd name="connsiteX9" fmla="*/ 820 w 10000"/>
              <a:gd name="connsiteY9" fmla="*/ 0 h 10000"/>
              <a:gd name="connsiteX10" fmla="*/ 1576 w 10000"/>
              <a:gd name="connsiteY10" fmla="*/ 137 h 10000"/>
              <a:gd name="connsiteX11" fmla="*/ 2355 w 10000"/>
              <a:gd name="connsiteY11" fmla="*/ 437 h 10000"/>
              <a:gd name="connsiteX12" fmla="*/ 3058 w 10000"/>
              <a:gd name="connsiteY12" fmla="*/ 757 h 10000"/>
              <a:gd name="connsiteX13" fmla="*/ 3941 w 10000"/>
              <a:gd name="connsiteY13" fmla="*/ 1337 h 10000"/>
              <a:gd name="connsiteX14" fmla="*/ 4994 w 10000"/>
              <a:gd name="connsiteY14" fmla="*/ 2300 h 10000"/>
              <a:gd name="connsiteX15" fmla="*/ 5555 w 10000"/>
              <a:gd name="connsiteY15" fmla="*/ 2798 h 10000"/>
              <a:gd name="connsiteX16" fmla="*/ 6299 w 10000"/>
              <a:gd name="connsiteY16" fmla="*/ 3282 h 10000"/>
              <a:gd name="connsiteX17" fmla="*/ 6649 w 10000"/>
              <a:gd name="connsiteY17" fmla="*/ 3459 h 10000"/>
              <a:gd name="connsiteX18" fmla="*/ 6860 w 10000"/>
              <a:gd name="connsiteY18" fmla="*/ 3541 h 10000"/>
              <a:gd name="connsiteX19" fmla="*/ 7182 w 10000"/>
              <a:gd name="connsiteY19" fmla="*/ 3664 h 10000"/>
              <a:gd name="connsiteX20" fmla="*/ 7415 w 10000"/>
              <a:gd name="connsiteY20" fmla="*/ 3712 h 10000"/>
              <a:gd name="connsiteX21" fmla="*/ 7689 w 10000"/>
              <a:gd name="connsiteY21" fmla="*/ 3664 h 10000"/>
              <a:gd name="connsiteX22" fmla="*/ 7970 w 10000"/>
              <a:gd name="connsiteY22" fmla="*/ 3609 h 10000"/>
              <a:gd name="connsiteX23" fmla="*/ 8291 w 10000"/>
              <a:gd name="connsiteY23" fmla="*/ 3658 h 10000"/>
              <a:gd name="connsiteX24" fmla="*/ 8430 w 10000"/>
              <a:gd name="connsiteY24" fmla="*/ 3787 h 10000"/>
              <a:gd name="connsiteX25" fmla="*/ 8496 w 10000"/>
              <a:gd name="connsiteY25" fmla="*/ 4060 h 10000"/>
              <a:gd name="connsiteX26" fmla="*/ 8307 w 10000"/>
              <a:gd name="connsiteY26" fmla="*/ 3943 h 10000"/>
              <a:gd name="connsiteX27" fmla="*/ 8496 w 10000"/>
              <a:gd name="connsiteY27" fmla="*/ 4060 h 10000"/>
              <a:gd name="connsiteX28" fmla="*/ 8591 w 10000"/>
              <a:gd name="connsiteY28" fmla="*/ 4052 h 10000"/>
              <a:gd name="connsiteX29" fmla="*/ 8745 w 10000"/>
              <a:gd name="connsiteY29" fmla="*/ 4155 h 10000"/>
              <a:gd name="connsiteX30" fmla="*/ 8919 w 10000"/>
              <a:gd name="connsiteY30" fmla="*/ 4257 h 10000"/>
              <a:gd name="connsiteX31" fmla="*/ 9095 w 10000"/>
              <a:gd name="connsiteY31" fmla="*/ 4326 h 10000"/>
              <a:gd name="connsiteX32" fmla="*/ 9376 w 10000"/>
              <a:gd name="connsiteY32" fmla="*/ 4476 h 10000"/>
              <a:gd name="connsiteX33" fmla="*/ 9546 w 10000"/>
              <a:gd name="connsiteY33" fmla="*/ 4619 h 10000"/>
              <a:gd name="connsiteX34" fmla="*/ 9678 w 10000"/>
              <a:gd name="connsiteY34" fmla="*/ 4653 h 10000"/>
              <a:gd name="connsiteX35" fmla="*/ 9745 w 10000"/>
              <a:gd name="connsiteY35" fmla="*/ 4660 h 10000"/>
              <a:gd name="connsiteX36" fmla="*/ 9871 w 10000"/>
              <a:gd name="connsiteY36" fmla="*/ 4701 h 10000"/>
              <a:gd name="connsiteX37" fmla="*/ 9943 w 10000"/>
              <a:gd name="connsiteY37" fmla="*/ 4844 h 10000"/>
              <a:gd name="connsiteX38" fmla="*/ 9968 w 10000"/>
              <a:gd name="connsiteY38" fmla="*/ 5028 h 10000"/>
              <a:gd name="connsiteX39" fmla="*/ 10000 w 10000"/>
              <a:gd name="connsiteY39" fmla="*/ 5315 h 10000"/>
              <a:gd name="connsiteX40" fmla="*/ 9915 w 10000"/>
              <a:gd name="connsiteY40" fmla="*/ 5533 h 10000"/>
              <a:gd name="connsiteX41" fmla="*/ 9817 w 10000"/>
              <a:gd name="connsiteY41" fmla="*/ 5629 h 10000"/>
              <a:gd name="connsiteX42" fmla="*/ 9663 w 10000"/>
              <a:gd name="connsiteY42" fmla="*/ 5629 h 10000"/>
              <a:gd name="connsiteX43" fmla="*/ 9499 w 10000"/>
              <a:gd name="connsiteY43" fmla="*/ 5636 h 10000"/>
              <a:gd name="connsiteX44" fmla="*/ 9303 w 10000"/>
              <a:gd name="connsiteY44" fmla="*/ 5561 h 10000"/>
              <a:gd name="connsiteX45" fmla="*/ 9247 w 10000"/>
              <a:gd name="connsiteY45" fmla="*/ 5567 h 10000"/>
              <a:gd name="connsiteX46" fmla="*/ 9215 w 10000"/>
              <a:gd name="connsiteY46" fmla="*/ 5322 h 10000"/>
              <a:gd name="connsiteX47" fmla="*/ 9228 w 10000"/>
              <a:gd name="connsiteY47" fmla="*/ 5165 h 10000"/>
              <a:gd name="connsiteX48" fmla="*/ 9234 w 10000"/>
              <a:gd name="connsiteY48" fmla="*/ 5329 h 10000"/>
              <a:gd name="connsiteX49" fmla="*/ 9253 w 10000"/>
              <a:gd name="connsiteY49" fmla="*/ 5500 h 10000"/>
              <a:gd name="connsiteX50" fmla="*/ 9281 w 10000"/>
              <a:gd name="connsiteY50" fmla="*/ 5581 h 10000"/>
              <a:gd name="connsiteX51" fmla="*/ 9199 w 10000"/>
              <a:gd name="connsiteY51" fmla="*/ 5751 h 10000"/>
              <a:gd name="connsiteX52" fmla="*/ 9183 w 10000"/>
              <a:gd name="connsiteY52" fmla="*/ 5909 h 10000"/>
              <a:gd name="connsiteX53" fmla="*/ 9202 w 10000"/>
              <a:gd name="connsiteY53" fmla="*/ 5710 h 10000"/>
              <a:gd name="connsiteX54" fmla="*/ 9269 w 10000"/>
              <a:gd name="connsiteY54" fmla="*/ 5547 h 10000"/>
              <a:gd name="connsiteX55" fmla="*/ 9354 w 10000"/>
              <a:gd name="connsiteY55" fmla="*/ 5609 h 10000"/>
              <a:gd name="connsiteX56" fmla="*/ 9433 w 10000"/>
              <a:gd name="connsiteY56" fmla="*/ 5725 h 10000"/>
              <a:gd name="connsiteX57" fmla="*/ 9521 w 10000"/>
              <a:gd name="connsiteY57" fmla="*/ 5772 h 10000"/>
              <a:gd name="connsiteX58" fmla="*/ 9641 w 10000"/>
              <a:gd name="connsiteY58" fmla="*/ 5793 h 10000"/>
              <a:gd name="connsiteX59" fmla="*/ 9694 w 10000"/>
              <a:gd name="connsiteY59" fmla="*/ 5841 h 10000"/>
              <a:gd name="connsiteX60" fmla="*/ 9738 w 10000"/>
              <a:gd name="connsiteY60" fmla="*/ 5868 h 10000"/>
              <a:gd name="connsiteX61" fmla="*/ 9839 w 10000"/>
              <a:gd name="connsiteY61" fmla="*/ 5916 h 10000"/>
              <a:gd name="connsiteX62" fmla="*/ 9883 w 10000"/>
              <a:gd name="connsiteY62" fmla="*/ 6011 h 10000"/>
              <a:gd name="connsiteX63" fmla="*/ 9918 w 10000"/>
              <a:gd name="connsiteY63" fmla="*/ 6072 h 10000"/>
              <a:gd name="connsiteX64" fmla="*/ 9927 w 10000"/>
              <a:gd name="connsiteY64" fmla="*/ 6195 h 10000"/>
              <a:gd name="connsiteX65" fmla="*/ 9887 w 10000"/>
              <a:gd name="connsiteY65" fmla="*/ 6448 h 10000"/>
              <a:gd name="connsiteX66" fmla="*/ 9798 w 10000"/>
              <a:gd name="connsiteY66" fmla="*/ 6660 h 10000"/>
              <a:gd name="connsiteX67" fmla="*/ 9697 w 10000"/>
              <a:gd name="connsiteY67" fmla="*/ 6735 h 10000"/>
              <a:gd name="connsiteX68" fmla="*/ 9574 w 10000"/>
              <a:gd name="connsiteY68" fmla="*/ 6686 h 10000"/>
              <a:gd name="connsiteX69" fmla="*/ 9351 w 10000"/>
              <a:gd name="connsiteY69" fmla="*/ 6516 h 10000"/>
              <a:gd name="connsiteX70" fmla="*/ 9209 w 10000"/>
              <a:gd name="connsiteY70" fmla="*/ 6461 h 10000"/>
              <a:gd name="connsiteX71" fmla="*/ 9158 w 10000"/>
              <a:gd name="connsiteY71" fmla="*/ 6407 h 10000"/>
              <a:gd name="connsiteX72" fmla="*/ 9224 w 10000"/>
              <a:gd name="connsiteY72" fmla="*/ 6277 h 10000"/>
              <a:gd name="connsiteX73" fmla="*/ 9142 w 10000"/>
              <a:gd name="connsiteY73" fmla="*/ 6407 h 10000"/>
              <a:gd name="connsiteX74" fmla="*/ 9035 w 10000"/>
              <a:gd name="connsiteY74" fmla="*/ 6598 h 10000"/>
              <a:gd name="connsiteX75" fmla="*/ 9161 w 10000"/>
              <a:gd name="connsiteY75" fmla="*/ 6366 h 10000"/>
              <a:gd name="connsiteX76" fmla="*/ 9281 w 10000"/>
              <a:gd name="connsiteY76" fmla="*/ 6489 h 10000"/>
              <a:gd name="connsiteX77" fmla="*/ 9474 w 10000"/>
              <a:gd name="connsiteY77" fmla="*/ 6605 h 10000"/>
              <a:gd name="connsiteX78" fmla="*/ 9596 w 10000"/>
              <a:gd name="connsiteY78" fmla="*/ 6660 h 10000"/>
              <a:gd name="connsiteX79" fmla="*/ 9650 w 10000"/>
              <a:gd name="connsiteY79" fmla="*/ 6679 h 10000"/>
              <a:gd name="connsiteX80" fmla="*/ 9707 w 10000"/>
              <a:gd name="connsiteY80" fmla="*/ 6953 h 10000"/>
              <a:gd name="connsiteX81" fmla="*/ 9678 w 10000"/>
              <a:gd name="connsiteY81" fmla="*/ 7205 h 10000"/>
              <a:gd name="connsiteX82" fmla="*/ 9546 w 10000"/>
              <a:gd name="connsiteY82" fmla="*/ 7274 h 10000"/>
              <a:gd name="connsiteX83" fmla="*/ 9436 w 10000"/>
              <a:gd name="connsiteY83" fmla="*/ 7267 h 10000"/>
              <a:gd name="connsiteX84" fmla="*/ 9310 w 10000"/>
              <a:gd name="connsiteY84" fmla="*/ 7267 h 10000"/>
              <a:gd name="connsiteX85" fmla="*/ 9187 w 10000"/>
              <a:gd name="connsiteY85" fmla="*/ 7212 h 10000"/>
              <a:gd name="connsiteX86" fmla="*/ 9086 w 10000"/>
              <a:gd name="connsiteY86" fmla="*/ 7090 h 10000"/>
              <a:gd name="connsiteX87" fmla="*/ 8979 w 10000"/>
              <a:gd name="connsiteY87" fmla="*/ 7049 h 10000"/>
              <a:gd name="connsiteX88" fmla="*/ 8906 w 10000"/>
              <a:gd name="connsiteY88" fmla="*/ 7062 h 10000"/>
              <a:gd name="connsiteX89" fmla="*/ 8824 w 10000"/>
              <a:gd name="connsiteY89" fmla="*/ 6953 h 10000"/>
              <a:gd name="connsiteX90" fmla="*/ 8944 w 10000"/>
              <a:gd name="connsiteY90" fmla="*/ 6795 h 10000"/>
              <a:gd name="connsiteX91" fmla="*/ 8802 w 10000"/>
              <a:gd name="connsiteY91" fmla="*/ 6980 h 10000"/>
              <a:gd name="connsiteX92" fmla="*/ 8748 w 10000"/>
              <a:gd name="connsiteY92" fmla="*/ 6959 h 10000"/>
              <a:gd name="connsiteX93" fmla="*/ 8679 w 10000"/>
              <a:gd name="connsiteY93" fmla="*/ 7130 h 10000"/>
              <a:gd name="connsiteX94" fmla="*/ 8588 w 10000"/>
              <a:gd name="connsiteY94" fmla="*/ 7171 h 10000"/>
              <a:gd name="connsiteX95" fmla="*/ 8452 w 10000"/>
              <a:gd name="connsiteY95" fmla="*/ 7239 h 10000"/>
              <a:gd name="connsiteX96" fmla="*/ 8641 w 10000"/>
              <a:gd name="connsiteY96" fmla="*/ 7150 h 10000"/>
              <a:gd name="connsiteX97" fmla="*/ 8723 w 10000"/>
              <a:gd name="connsiteY97" fmla="*/ 7062 h 10000"/>
              <a:gd name="connsiteX98" fmla="*/ 8767 w 10000"/>
              <a:gd name="connsiteY98" fmla="*/ 6966 h 10000"/>
              <a:gd name="connsiteX99" fmla="*/ 8840 w 10000"/>
              <a:gd name="connsiteY99" fmla="*/ 6959 h 10000"/>
              <a:gd name="connsiteX100" fmla="*/ 8944 w 10000"/>
              <a:gd name="connsiteY100" fmla="*/ 7034 h 10000"/>
              <a:gd name="connsiteX101" fmla="*/ 9086 w 10000"/>
              <a:gd name="connsiteY101" fmla="*/ 7090 h 10000"/>
              <a:gd name="connsiteX102" fmla="*/ 9001 w 10000"/>
              <a:gd name="connsiteY102" fmla="*/ 7253 h 10000"/>
              <a:gd name="connsiteX103" fmla="*/ 8897 w 10000"/>
              <a:gd name="connsiteY103" fmla="*/ 7376 h 10000"/>
              <a:gd name="connsiteX104" fmla="*/ 8840 w 10000"/>
              <a:gd name="connsiteY104" fmla="*/ 7389 h 10000"/>
              <a:gd name="connsiteX105" fmla="*/ 8679 w 10000"/>
              <a:gd name="connsiteY105" fmla="*/ 7370 h 10000"/>
              <a:gd name="connsiteX106" fmla="*/ 8446 w 10000"/>
              <a:gd name="connsiteY106" fmla="*/ 7314 h 10000"/>
              <a:gd name="connsiteX107" fmla="*/ 8162 w 10000"/>
              <a:gd name="connsiteY107" fmla="*/ 7239 h 10000"/>
              <a:gd name="connsiteX108" fmla="*/ 7935 w 10000"/>
              <a:gd name="connsiteY108" fmla="*/ 7116 h 10000"/>
              <a:gd name="connsiteX109" fmla="*/ 7765 w 10000"/>
              <a:gd name="connsiteY109" fmla="*/ 6966 h 10000"/>
              <a:gd name="connsiteX110" fmla="*/ 7538 w 10000"/>
              <a:gd name="connsiteY110" fmla="*/ 6803 h 10000"/>
              <a:gd name="connsiteX111" fmla="*/ 7301 w 10000"/>
              <a:gd name="connsiteY111" fmla="*/ 6598 h 10000"/>
              <a:gd name="connsiteX112" fmla="*/ 7141 w 10000"/>
              <a:gd name="connsiteY112" fmla="*/ 6332 h 10000"/>
              <a:gd name="connsiteX113" fmla="*/ 6885 w 10000"/>
              <a:gd name="connsiteY113" fmla="*/ 6114 h 10000"/>
              <a:gd name="connsiteX114" fmla="*/ 6453 w 10000"/>
              <a:gd name="connsiteY114" fmla="*/ 5827 h 10000"/>
              <a:gd name="connsiteX115" fmla="*/ 5523 w 10000"/>
              <a:gd name="connsiteY115" fmla="*/ 5772 h 10000"/>
              <a:gd name="connsiteX116" fmla="*/ 4562 w 10000"/>
              <a:gd name="connsiteY116" fmla="*/ 5710 h 10000"/>
              <a:gd name="connsiteX117" fmla="*/ 3742 w 10000"/>
              <a:gd name="connsiteY117" fmla="*/ 5486 h 10000"/>
              <a:gd name="connsiteX118" fmla="*/ 2601 w 10000"/>
              <a:gd name="connsiteY118" fmla="*/ 4722 h 10000"/>
              <a:gd name="connsiteX119" fmla="*/ 1980 w 10000"/>
              <a:gd name="connsiteY119" fmla="*/ 3848 h 10000"/>
              <a:gd name="connsiteX120" fmla="*/ 1277 w 10000"/>
              <a:gd name="connsiteY120" fmla="*/ 3098 h 10000"/>
              <a:gd name="connsiteX121" fmla="*/ 2926 w 10000"/>
              <a:gd name="connsiteY121" fmla="*/ 4967 h 10000"/>
              <a:gd name="connsiteX122" fmla="*/ 3848 w 10000"/>
              <a:gd name="connsiteY122" fmla="*/ 5548 h 10000"/>
              <a:gd name="connsiteX123" fmla="*/ 4310 w 10000"/>
              <a:gd name="connsiteY123" fmla="*/ 5647 h 10000"/>
              <a:gd name="connsiteX124" fmla="*/ 4087 w 10000"/>
              <a:gd name="connsiteY124" fmla="*/ 7164 h 10000"/>
              <a:gd name="connsiteX125" fmla="*/ 3838 w 10000"/>
              <a:gd name="connsiteY125" fmla="*/ 8364 h 10000"/>
              <a:gd name="connsiteX126" fmla="*/ 3585 w 10000"/>
              <a:gd name="connsiteY126" fmla="*/ 10000 h 10000"/>
              <a:gd name="connsiteX127" fmla="*/ 2430 w 10000"/>
              <a:gd name="connsiteY127" fmla="*/ 8678 h 10000"/>
              <a:gd name="connsiteX0" fmla="*/ 2430 w 10000"/>
              <a:gd name="connsiteY0" fmla="*/ 8678 h 10000"/>
              <a:gd name="connsiteX1" fmla="*/ 1797 w 10000"/>
              <a:gd name="connsiteY1" fmla="*/ 7421 h 10000"/>
              <a:gd name="connsiteX2" fmla="*/ 1182 w 10000"/>
              <a:gd name="connsiteY2" fmla="*/ 6189 h 10000"/>
              <a:gd name="connsiteX3" fmla="*/ 921 w 10000"/>
              <a:gd name="connsiteY3" fmla="*/ 5370 h 10000"/>
              <a:gd name="connsiteX4" fmla="*/ 463 w 10000"/>
              <a:gd name="connsiteY4" fmla="*/ 3616 h 10000"/>
              <a:gd name="connsiteX5" fmla="*/ 233 w 10000"/>
              <a:gd name="connsiteY5" fmla="*/ 2218 h 10000"/>
              <a:gd name="connsiteX6" fmla="*/ 0 w 10000"/>
              <a:gd name="connsiteY6" fmla="*/ 1065 h 10000"/>
              <a:gd name="connsiteX7" fmla="*/ 50 w 10000"/>
              <a:gd name="connsiteY7" fmla="*/ 54 h 10000"/>
              <a:gd name="connsiteX8" fmla="*/ 309 w 10000"/>
              <a:gd name="connsiteY8" fmla="*/ 0 h 10000"/>
              <a:gd name="connsiteX9" fmla="*/ 820 w 10000"/>
              <a:gd name="connsiteY9" fmla="*/ 0 h 10000"/>
              <a:gd name="connsiteX10" fmla="*/ 1576 w 10000"/>
              <a:gd name="connsiteY10" fmla="*/ 137 h 10000"/>
              <a:gd name="connsiteX11" fmla="*/ 2355 w 10000"/>
              <a:gd name="connsiteY11" fmla="*/ 437 h 10000"/>
              <a:gd name="connsiteX12" fmla="*/ 3058 w 10000"/>
              <a:gd name="connsiteY12" fmla="*/ 757 h 10000"/>
              <a:gd name="connsiteX13" fmla="*/ 3941 w 10000"/>
              <a:gd name="connsiteY13" fmla="*/ 1337 h 10000"/>
              <a:gd name="connsiteX14" fmla="*/ 4994 w 10000"/>
              <a:gd name="connsiteY14" fmla="*/ 2300 h 10000"/>
              <a:gd name="connsiteX15" fmla="*/ 5555 w 10000"/>
              <a:gd name="connsiteY15" fmla="*/ 2798 h 10000"/>
              <a:gd name="connsiteX16" fmla="*/ 6299 w 10000"/>
              <a:gd name="connsiteY16" fmla="*/ 3282 h 10000"/>
              <a:gd name="connsiteX17" fmla="*/ 6649 w 10000"/>
              <a:gd name="connsiteY17" fmla="*/ 3459 h 10000"/>
              <a:gd name="connsiteX18" fmla="*/ 6860 w 10000"/>
              <a:gd name="connsiteY18" fmla="*/ 3541 h 10000"/>
              <a:gd name="connsiteX19" fmla="*/ 7182 w 10000"/>
              <a:gd name="connsiteY19" fmla="*/ 3664 h 10000"/>
              <a:gd name="connsiteX20" fmla="*/ 7415 w 10000"/>
              <a:gd name="connsiteY20" fmla="*/ 3712 h 10000"/>
              <a:gd name="connsiteX21" fmla="*/ 7689 w 10000"/>
              <a:gd name="connsiteY21" fmla="*/ 3664 h 10000"/>
              <a:gd name="connsiteX22" fmla="*/ 7970 w 10000"/>
              <a:gd name="connsiteY22" fmla="*/ 3609 h 10000"/>
              <a:gd name="connsiteX23" fmla="*/ 8291 w 10000"/>
              <a:gd name="connsiteY23" fmla="*/ 3658 h 10000"/>
              <a:gd name="connsiteX24" fmla="*/ 8430 w 10000"/>
              <a:gd name="connsiteY24" fmla="*/ 3787 h 10000"/>
              <a:gd name="connsiteX25" fmla="*/ 8496 w 10000"/>
              <a:gd name="connsiteY25" fmla="*/ 4060 h 10000"/>
              <a:gd name="connsiteX26" fmla="*/ 8307 w 10000"/>
              <a:gd name="connsiteY26" fmla="*/ 3943 h 10000"/>
              <a:gd name="connsiteX27" fmla="*/ 8496 w 10000"/>
              <a:gd name="connsiteY27" fmla="*/ 4060 h 10000"/>
              <a:gd name="connsiteX28" fmla="*/ 8591 w 10000"/>
              <a:gd name="connsiteY28" fmla="*/ 4052 h 10000"/>
              <a:gd name="connsiteX29" fmla="*/ 8745 w 10000"/>
              <a:gd name="connsiteY29" fmla="*/ 4155 h 10000"/>
              <a:gd name="connsiteX30" fmla="*/ 8919 w 10000"/>
              <a:gd name="connsiteY30" fmla="*/ 4257 h 10000"/>
              <a:gd name="connsiteX31" fmla="*/ 9095 w 10000"/>
              <a:gd name="connsiteY31" fmla="*/ 4326 h 10000"/>
              <a:gd name="connsiteX32" fmla="*/ 9376 w 10000"/>
              <a:gd name="connsiteY32" fmla="*/ 4476 h 10000"/>
              <a:gd name="connsiteX33" fmla="*/ 9546 w 10000"/>
              <a:gd name="connsiteY33" fmla="*/ 4619 h 10000"/>
              <a:gd name="connsiteX34" fmla="*/ 9678 w 10000"/>
              <a:gd name="connsiteY34" fmla="*/ 4653 h 10000"/>
              <a:gd name="connsiteX35" fmla="*/ 9745 w 10000"/>
              <a:gd name="connsiteY35" fmla="*/ 4660 h 10000"/>
              <a:gd name="connsiteX36" fmla="*/ 9871 w 10000"/>
              <a:gd name="connsiteY36" fmla="*/ 4701 h 10000"/>
              <a:gd name="connsiteX37" fmla="*/ 9943 w 10000"/>
              <a:gd name="connsiteY37" fmla="*/ 4844 h 10000"/>
              <a:gd name="connsiteX38" fmla="*/ 9968 w 10000"/>
              <a:gd name="connsiteY38" fmla="*/ 5028 h 10000"/>
              <a:gd name="connsiteX39" fmla="*/ 10000 w 10000"/>
              <a:gd name="connsiteY39" fmla="*/ 5315 h 10000"/>
              <a:gd name="connsiteX40" fmla="*/ 9915 w 10000"/>
              <a:gd name="connsiteY40" fmla="*/ 5533 h 10000"/>
              <a:gd name="connsiteX41" fmla="*/ 9817 w 10000"/>
              <a:gd name="connsiteY41" fmla="*/ 5629 h 10000"/>
              <a:gd name="connsiteX42" fmla="*/ 9663 w 10000"/>
              <a:gd name="connsiteY42" fmla="*/ 5629 h 10000"/>
              <a:gd name="connsiteX43" fmla="*/ 9499 w 10000"/>
              <a:gd name="connsiteY43" fmla="*/ 5636 h 10000"/>
              <a:gd name="connsiteX44" fmla="*/ 9303 w 10000"/>
              <a:gd name="connsiteY44" fmla="*/ 5561 h 10000"/>
              <a:gd name="connsiteX45" fmla="*/ 9247 w 10000"/>
              <a:gd name="connsiteY45" fmla="*/ 5567 h 10000"/>
              <a:gd name="connsiteX46" fmla="*/ 9215 w 10000"/>
              <a:gd name="connsiteY46" fmla="*/ 5322 h 10000"/>
              <a:gd name="connsiteX47" fmla="*/ 9228 w 10000"/>
              <a:gd name="connsiteY47" fmla="*/ 5165 h 10000"/>
              <a:gd name="connsiteX48" fmla="*/ 9234 w 10000"/>
              <a:gd name="connsiteY48" fmla="*/ 5329 h 10000"/>
              <a:gd name="connsiteX49" fmla="*/ 9253 w 10000"/>
              <a:gd name="connsiteY49" fmla="*/ 5500 h 10000"/>
              <a:gd name="connsiteX50" fmla="*/ 9281 w 10000"/>
              <a:gd name="connsiteY50" fmla="*/ 5581 h 10000"/>
              <a:gd name="connsiteX51" fmla="*/ 9199 w 10000"/>
              <a:gd name="connsiteY51" fmla="*/ 5751 h 10000"/>
              <a:gd name="connsiteX52" fmla="*/ 9183 w 10000"/>
              <a:gd name="connsiteY52" fmla="*/ 5909 h 10000"/>
              <a:gd name="connsiteX53" fmla="*/ 9202 w 10000"/>
              <a:gd name="connsiteY53" fmla="*/ 5710 h 10000"/>
              <a:gd name="connsiteX54" fmla="*/ 9269 w 10000"/>
              <a:gd name="connsiteY54" fmla="*/ 5547 h 10000"/>
              <a:gd name="connsiteX55" fmla="*/ 9354 w 10000"/>
              <a:gd name="connsiteY55" fmla="*/ 5609 h 10000"/>
              <a:gd name="connsiteX56" fmla="*/ 9433 w 10000"/>
              <a:gd name="connsiteY56" fmla="*/ 5725 h 10000"/>
              <a:gd name="connsiteX57" fmla="*/ 9521 w 10000"/>
              <a:gd name="connsiteY57" fmla="*/ 5772 h 10000"/>
              <a:gd name="connsiteX58" fmla="*/ 9641 w 10000"/>
              <a:gd name="connsiteY58" fmla="*/ 5793 h 10000"/>
              <a:gd name="connsiteX59" fmla="*/ 9694 w 10000"/>
              <a:gd name="connsiteY59" fmla="*/ 5841 h 10000"/>
              <a:gd name="connsiteX60" fmla="*/ 9738 w 10000"/>
              <a:gd name="connsiteY60" fmla="*/ 5868 h 10000"/>
              <a:gd name="connsiteX61" fmla="*/ 9839 w 10000"/>
              <a:gd name="connsiteY61" fmla="*/ 5916 h 10000"/>
              <a:gd name="connsiteX62" fmla="*/ 9883 w 10000"/>
              <a:gd name="connsiteY62" fmla="*/ 6011 h 10000"/>
              <a:gd name="connsiteX63" fmla="*/ 9918 w 10000"/>
              <a:gd name="connsiteY63" fmla="*/ 6072 h 10000"/>
              <a:gd name="connsiteX64" fmla="*/ 9927 w 10000"/>
              <a:gd name="connsiteY64" fmla="*/ 6195 h 10000"/>
              <a:gd name="connsiteX65" fmla="*/ 9887 w 10000"/>
              <a:gd name="connsiteY65" fmla="*/ 6448 h 10000"/>
              <a:gd name="connsiteX66" fmla="*/ 9798 w 10000"/>
              <a:gd name="connsiteY66" fmla="*/ 6660 h 10000"/>
              <a:gd name="connsiteX67" fmla="*/ 9697 w 10000"/>
              <a:gd name="connsiteY67" fmla="*/ 6735 h 10000"/>
              <a:gd name="connsiteX68" fmla="*/ 9574 w 10000"/>
              <a:gd name="connsiteY68" fmla="*/ 6686 h 10000"/>
              <a:gd name="connsiteX69" fmla="*/ 9351 w 10000"/>
              <a:gd name="connsiteY69" fmla="*/ 6516 h 10000"/>
              <a:gd name="connsiteX70" fmla="*/ 9209 w 10000"/>
              <a:gd name="connsiteY70" fmla="*/ 6461 h 10000"/>
              <a:gd name="connsiteX71" fmla="*/ 9158 w 10000"/>
              <a:gd name="connsiteY71" fmla="*/ 6407 h 10000"/>
              <a:gd name="connsiteX72" fmla="*/ 9224 w 10000"/>
              <a:gd name="connsiteY72" fmla="*/ 6277 h 10000"/>
              <a:gd name="connsiteX73" fmla="*/ 9142 w 10000"/>
              <a:gd name="connsiteY73" fmla="*/ 6407 h 10000"/>
              <a:gd name="connsiteX74" fmla="*/ 9035 w 10000"/>
              <a:gd name="connsiteY74" fmla="*/ 6598 h 10000"/>
              <a:gd name="connsiteX75" fmla="*/ 9161 w 10000"/>
              <a:gd name="connsiteY75" fmla="*/ 6366 h 10000"/>
              <a:gd name="connsiteX76" fmla="*/ 9281 w 10000"/>
              <a:gd name="connsiteY76" fmla="*/ 6489 h 10000"/>
              <a:gd name="connsiteX77" fmla="*/ 9474 w 10000"/>
              <a:gd name="connsiteY77" fmla="*/ 6605 h 10000"/>
              <a:gd name="connsiteX78" fmla="*/ 9596 w 10000"/>
              <a:gd name="connsiteY78" fmla="*/ 6660 h 10000"/>
              <a:gd name="connsiteX79" fmla="*/ 9650 w 10000"/>
              <a:gd name="connsiteY79" fmla="*/ 6679 h 10000"/>
              <a:gd name="connsiteX80" fmla="*/ 9707 w 10000"/>
              <a:gd name="connsiteY80" fmla="*/ 6953 h 10000"/>
              <a:gd name="connsiteX81" fmla="*/ 9678 w 10000"/>
              <a:gd name="connsiteY81" fmla="*/ 7205 h 10000"/>
              <a:gd name="connsiteX82" fmla="*/ 9546 w 10000"/>
              <a:gd name="connsiteY82" fmla="*/ 7274 h 10000"/>
              <a:gd name="connsiteX83" fmla="*/ 9436 w 10000"/>
              <a:gd name="connsiteY83" fmla="*/ 7267 h 10000"/>
              <a:gd name="connsiteX84" fmla="*/ 9310 w 10000"/>
              <a:gd name="connsiteY84" fmla="*/ 7267 h 10000"/>
              <a:gd name="connsiteX85" fmla="*/ 9187 w 10000"/>
              <a:gd name="connsiteY85" fmla="*/ 7212 h 10000"/>
              <a:gd name="connsiteX86" fmla="*/ 9086 w 10000"/>
              <a:gd name="connsiteY86" fmla="*/ 7090 h 10000"/>
              <a:gd name="connsiteX87" fmla="*/ 8979 w 10000"/>
              <a:gd name="connsiteY87" fmla="*/ 7049 h 10000"/>
              <a:gd name="connsiteX88" fmla="*/ 8906 w 10000"/>
              <a:gd name="connsiteY88" fmla="*/ 7062 h 10000"/>
              <a:gd name="connsiteX89" fmla="*/ 8824 w 10000"/>
              <a:gd name="connsiteY89" fmla="*/ 6953 h 10000"/>
              <a:gd name="connsiteX90" fmla="*/ 8944 w 10000"/>
              <a:gd name="connsiteY90" fmla="*/ 6795 h 10000"/>
              <a:gd name="connsiteX91" fmla="*/ 8802 w 10000"/>
              <a:gd name="connsiteY91" fmla="*/ 6980 h 10000"/>
              <a:gd name="connsiteX92" fmla="*/ 8748 w 10000"/>
              <a:gd name="connsiteY92" fmla="*/ 6959 h 10000"/>
              <a:gd name="connsiteX93" fmla="*/ 8679 w 10000"/>
              <a:gd name="connsiteY93" fmla="*/ 7130 h 10000"/>
              <a:gd name="connsiteX94" fmla="*/ 8588 w 10000"/>
              <a:gd name="connsiteY94" fmla="*/ 7171 h 10000"/>
              <a:gd name="connsiteX95" fmla="*/ 8452 w 10000"/>
              <a:gd name="connsiteY95" fmla="*/ 7239 h 10000"/>
              <a:gd name="connsiteX96" fmla="*/ 8641 w 10000"/>
              <a:gd name="connsiteY96" fmla="*/ 7150 h 10000"/>
              <a:gd name="connsiteX97" fmla="*/ 8723 w 10000"/>
              <a:gd name="connsiteY97" fmla="*/ 7062 h 10000"/>
              <a:gd name="connsiteX98" fmla="*/ 8767 w 10000"/>
              <a:gd name="connsiteY98" fmla="*/ 6966 h 10000"/>
              <a:gd name="connsiteX99" fmla="*/ 8840 w 10000"/>
              <a:gd name="connsiteY99" fmla="*/ 6959 h 10000"/>
              <a:gd name="connsiteX100" fmla="*/ 8944 w 10000"/>
              <a:gd name="connsiteY100" fmla="*/ 7034 h 10000"/>
              <a:gd name="connsiteX101" fmla="*/ 9086 w 10000"/>
              <a:gd name="connsiteY101" fmla="*/ 7090 h 10000"/>
              <a:gd name="connsiteX102" fmla="*/ 9001 w 10000"/>
              <a:gd name="connsiteY102" fmla="*/ 7253 h 10000"/>
              <a:gd name="connsiteX103" fmla="*/ 8897 w 10000"/>
              <a:gd name="connsiteY103" fmla="*/ 7376 h 10000"/>
              <a:gd name="connsiteX104" fmla="*/ 8840 w 10000"/>
              <a:gd name="connsiteY104" fmla="*/ 7389 h 10000"/>
              <a:gd name="connsiteX105" fmla="*/ 8679 w 10000"/>
              <a:gd name="connsiteY105" fmla="*/ 7370 h 10000"/>
              <a:gd name="connsiteX106" fmla="*/ 8446 w 10000"/>
              <a:gd name="connsiteY106" fmla="*/ 7314 h 10000"/>
              <a:gd name="connsiteX107" fmla="*/ 8162 w 10000"/>
              <a:gd name="connsiteY107" fmla="*/ 7239 h 10000"/>
              <a:gd name="connsiteX108" fmla="*/ 7935 w 10000"/>
              <a:gd name="connsiteY108" fmla="*/ 7116 h 10000"/>
              <a:gd name="connsiteX109" fmla="*/ 7765 w 10000"/>
              <a:gd name="connsiteY109" fmla="*/ 6966 h 10000"/>
              <a:gd name="connsiteX110" fmla="*/ 7538 w 10000"/>
              <a:gd name="connsiteY110" fmla="*/ 6803 h 10000"/>
              <a:gd name="connsiteX111" fmla="*/ 7301 w 10000"/>
              <a:gd name="connsiteY111" fmla="*/ 6598 h 10000"/>
              <a:gd name="connsiteX112" fmla="*/ 7141 w 10000"/>
              <a:gd name="connsiteY112" fmla="*/ 6332 h 10000"/>
              <a:gd name="connsiteX113" fmla="*/ 6885 w 10000"/>
              <a:gd name="connsiteY113" fmla="*/ 6114 h 10000"/>
              <a:gd name="connsiteX114" fmla="*/ 6453 w 10000"/>
              <a:gd name="connsiteY114" fmla="*/ 5827 h 10000"/>
              <a:gd name="connsiteX115" fmla="*/ 5523 w 10000"/>
              <a:gd name="connsiteY115" fmla="*/ 5772 h 10000"/>
              <a:gd name="connsiteX116" fmla="*/ 4562 w 10000"/>
              <a:gd name="connsiteY116" fmla="*/ 5710 h 10000"/>
              <a:gd name="connsiteX117" fmla="*/ 3742 w 10000"/>
              <a:gd name="connsiteY117" fmla="*/ 5486 h 10000"/>
              <a:gd name="connsiteX118" fmla="*/ 2601 w 10000"/>
              <a:gd name="connsiteY118" fmla="*/ 4722 h 10000"/>
              <a:gd name="connsiteX119" fmla="*/ 1980 w 10000"/>
              <a:gd name="connsiteY119" fmla="*/ 3848 h 10000"/>
              <a:gd name="connsiteX120" fmla="*/ 1277 w 10000"/>
              <a:gd name="connsiteY120" fmla="*/ 3098 h 10000"/>
              <a:gd name="connsiteX121" fmla="*/ 2926 w 10000"/>
              <a:gd name="connsiteY121" fmla="*/ 4967 h 10000"/>
              <a:gd name="connsiteX122" fmla="*/ 3848 w 10000"/>
              <a:gd name="connsiteY122" fmla="*/ 5548 h 10000"/>
              <a:gd name="connsiteX123" fmla="*/ 4310 w 10000"/>
              <a:gd name="connsiteY123" fmla="*/ 5647 h 10000"/>
              <a:gd name="connsiteX124" fmla="*/ 4087 w 10000"/>
              <a:gd name="connsiteY124" fmla="*/ 7164 h 10000"/>
              <a:gd name="connsiteX125" fmla="*/ 3838 w 10000"/>
              <a:gd name="connsiteY125" fmla="*/ 8364 h 10000"/>
              <a:gd name="connsiteX126" fmla="*/ 3585 w 10000"/>
              <a:gd name="connsiteY126" fmla="*/ 10000 h 10000"/>
              <a:gd name="connsiteX127" fmla="*/ 2430 w 10000"/>
              <a:gd name="connsiteY127" fmla="*/ 8678 h 10000"/>
              <a:gd name="connsiteX0" fmla="*/ 2626 w 10000"/>
              <a:gd name="connsiteY0" fmla="*/ 8879 h 10000"/>
              <a:gd name="connsiteX1" fmla="*/ 1797 w 10000"/>
              <a:gd name="connsiteY1" fmla="*/ 7421 h 10000"/>
              <a:gd name="connsiteX2" fmla="*/ 1182 w 10000"/>
              <a:gd name="connsiteY2" fmla="*/ 6189 h 10000"/>
              <a:gd name="connsiteX3" fmla="*/ 921 w 10000"/>
              <a:gd name="connsiteY3" fmla="*/ 5370 h 10000"/>
              <a:gd name="connsiteX4" fmla="*/ 463 w 10000"/>
              <a:gd name="connsiteY4" fmla="*/ 3616 h 10000"/>
              <a:gd name="connsiteX5" fmla="*/ 233 w 10000"/>
              <a:gd name="connsiteY5" fmla="*/ 2218 h 10000"/>
              <a:gd name="connsiteX6" fmla="*/ 0 w 10000"/>
              <a:gd name="connsiteY6" fmla="*/ 1065 h 10000"/>
              <a:gd name="connsiteX7" fmla="*/ 50 w 10000"/>
              <a:gd name="connsiteY7" fmla="*/ 54 h 10000"/>
              <a:gd name="connsiteX8" fmla="*/ 309 w 10000"/>
              <a:gd name="connsiteY8" fmla="*/ 0 h 10000"/>
              <a:gd name="connsiteX9" fmla="*/ 820 w 10000"/>
              <a:gd name="connsiteY9" fmla="*/ 0 h 10000"/>
              <a:gd name="connsiteX10" fmla="*/ 1576 w 10000"/>
              <a:gd name="connsiteY10" fmla="*/ 137 h 10000"/>
              <a:gd name="connsiteX11" fmla="*/ 2355 w 10000"/>
              <a:gd name="connsiteY11" fmla="*/ 437 h 10000"/>
              <a:gd name="connsiteX12" fmla="*/ 3058 w 10000"/>
              <a:gd name="connsiteY12" fmla="*/ 757 h 10000"/>
              <a:gd name="connsiteX13" fmla="*/ 3941 w 10000"/>
              <a:gd name="connsiteY13" fmla="*/ 1337 h 10000"/>
              <a:gd name="connsiteX14" fmla="*/ 4994 w 10000"/>
              <a:gd name="connsiteY14" fmla="*/ 2300 h 10000"/>
              <a:gd name="connsiteX15" fmla="*/ 5555 w 10000"/>
              <a:gd name="connsiteY15" fmla="*/ 2798 h 10000"/>
              <a:gd name="connsiteX16" fmla="*/ 6299 w 10000"/>
              <a:gd name="connsiteY16" fmla="*/ 3282 h 10000"/>
              <a:gd name="connsiteX17" fmla="*/ 6649 w 10000"/>
              <a:gd name="connsiteY17" fmla="*/ 3459 h 10000"/>
              <a:gd name="connsiteX18" fmla="*/ 6860 w 10000"/>
              <a:gd name="connsiteY18" fmla="*/ 3541 h 10000"/>
              <a:gd name="connsiteX19" fmla="*/ 7182 w 10000"/>
              <a:gd name="connsiteY19" fmla="*/ 3664 h 10000"/>
              <a:gd name="connsiteX20" fmla="*/ 7415 w 10000"/>
              <a:gd name="connsiteY20" fmla="*/ 3712 h 10000"/>
              <a:gd name="connsiteX21" fmla="*/ 7689 w 10000"/>
              <a:gd name="connsiteY21" fmla="*/ 3664 h 10000"/>
              <a:gd name="connsiteX22" fmla="*/ 7970 w 10000"/>
              <a:gd name="connsiteY22" fmla="*/ 3609 h 10000"/>
              <a:gd name="connsiteX23" fmla="*/ 8291 w 10000"/>
              <a:gd name="connsiteY23" fmla="*/ 3658 h 10000"/>
              <a:gd name="connsiteX24" fmla="*/ 8430 w 10000"/>
              <a:gd name="connsiteY24" fmla="*/ 3787 h 10000"/>
              <a:gd name="connsiteX25" fmla="*/ 8496 w 10000"/>
              <a:gd name="connsiteY25" fmla="*/ 4060 h 10000"/>
              <a:gd name="connsiteX26" fmla="*/ 8307 w 10000"/>
              <a:gd name="connsiteY26" fmla="*/ 3943 h 10000"/>
              <a:gd name="connsiteX27" fmla="*/ 8496 w 10000"/>
              <a:gd name="connsiteY27" fmla="*/ 4060 h 10000"/>
              <a:gd name="connsiteX28" fmla="*/ 8591 w 10000"/>
              <a:gd name="connsiteY28" fmla="*/ 4052 h 10000"/>
              <a:gd name="connsiteX29" fmla="*/ 8745 w 10000"/>
              <a:gd name="connsiteY29" fmla="*/ 4155 h 10000"/>
              <a:gd name="connsiteX30" fmla="*/ 8919 w 10000"/>
              <a:gd name="connsiteY30" fmla="*/ 4257 h 10000"/>
              <a:gd name="connsiteX31" fmla="*/ 9095 w 10000"/>
              <a:gd name="connsiteY31" fmla="*/ 4326 h 10000"/>
              <a:gd name="connsiteX32" fmla="*/ 9376 w 10000"/>
              <a:gd name="connsiteY32" fmla="*/ 4476 h 10000"/>
              <a:gd name="connsiteX33" fmla="*/ 9546 w 10000"/>
              <a:gd name="connsiteY33" fmla="*/ 4619 h 10000"/>
              <a:gd name="connsiteX34" fmla="*/ 9678 w 10000"/>
              <a:gd name="connsiteY34" fmla="*/ 4653 h 10000"/>
              <a:gd name="connsiteX35" fmla="*/ 9745 w 10000"/>
              <a:gd name="connsiteY35" fmla="*/ 4660 h 10000"/>
              <a:gd name="connsiteX36" fmla="*/ 9871 w 10000"/>
              <a:gd name="connsiteY36" fmla="*/ 4701 h 10000"/>
              <a:gd name="connsiteX37" fmla="*/ 9943 w 10000"/>
              <a:gd name="connsiteY37" fmla="*/ 4844 h 10000"/>
              <a:gd name="connsiteX38" fmla="*/ 9968 w 10000"/>
              <a:gd name="connsiteY38" fmla="*/ 5028 h 10000"/>
              <a:gd name="connsiteX39" fmla="*/ 10000 w 10000"/>
              <a:gd name="connsiteY39" fmla="*/ 5315 h 10000"/>
              <a:gd name="connsiteX40" fmla="*/ 9915 w 10000"/>
              <a:gd name="connsiteY40" fmla="*/ 5533 h 10000"/>
              <a:gd name="connsiteX41" fmla="*/ 9817 w 10000"/>
              <a:gd name="connsiteY41" fmla="*/ 5629 h 10000"/>
              <a:gd name="connsiteX42" fmla="*/ 9663 w 10000"/>
              <a:gd name="connsiteY42" fmla="*/ 5629 h 10000"/>
              <a:gd name="connsiteX43" fmla="*/ 9499 w 10000"/>
              <a:gd name="connsiteY43" fmla="*/ 5636 h 10000"/>
              <a:gd name="connsiteX44" fmla="*/ 9303 w 10000"/>
              <a:gd name="connsiteY44" fmla="*/ 5561 h 10000"/>
              <a:gd name="connsiteX45" fmla="*/ 9247 w 10000"/>
              <a:gd name="connsiteY45" fmla="*/ 5567 h 10000"/>
              <a:gd name="connsiteX46" fmla="*/ 9215 w 10000"/>
              <a:gd name="connsiteY46" fmla="*/ 5322 h 10000"/>
              <a:gd name="connsiteX47" fmla="*/ 9228 w 10000"/>
              <a:gd name="connsiteY47" fmla="*/ 5165 h 10000"/>
              <a:gd name="connsiteX48" fmla="*/ 9234 w 10000"/>
              <a:gd name="connsiteY48" fmla="*/ 5329 h 10000"/>
              <a:gd name="connsiteX49" fmla="*/ 9253 w 10000"/>
              <a:gd name="connsiteY49" fmla="*/ 5500 h 10000"/>
              <a:gd name="connsiteX50" fmla="*/ 9281 w 10000"/>
              <a:gd name="connsiteY50" fmla="*/ 5581 h 10000"/>
              <a:gd name="connsiteX51" fmla="*/ 9199 w 10000"/>
              <a:gd name="connsiteY51" fmla="*/ 5751 h 10000"/>
              <a:gd name="connsiteX52" fmla="*/ 9183 w 10000"/>
              <a:gd name="connsiteY52" fmla="*/ 5909 h 10000"/>
              <a:gd name="connsiteX53" fmla="*/ 9202 w 10000"/>
              <a:gd name="connsiteY53" fmla="*/ 5710 h 10000"/>
              <a:gd name="connsiteX54" fmla="*/ 9269 w 10000"/>
              <a:gd name="connsiteY54" fmla="*/ 5547 h 10000"/>
              <a:gd name="connsiteX55" fmla="*/ 9354 w 10000"/>
              <a:gd name="connsiteY55" fmla="*/ 5609 h 10000"/>
              <a:gd name="connsiteX56" fmla="*/ 9433 w 10000"/>
              <a:gd name="connsiteY56" fmla="*/ 5725 h 10000"/>
              <a:gd name="connsiteX57" fmla="*/ 9521 w 10000"/>
              <a:gd name="connsiteY57" fmla="*/ 5772 h 10000"/>
              <a:gd name="connsiteX58" fmla="*/ 9641 w 10000"/>
              <a:gd name="connsiteY58" fmla="*/ 5793 h 10000"/>
              <a:gd name="connsiteX59" fmla="*/ 9694 w 10000"/>
              <a:gd name="connsiteY59" fmla="*/ 5841 h 10000"/>
              <a:gd name="connsiteX60" fmla="*/ 9738 w 10000"/>
              <a:gd name="connsiteY60" fmla="*/ 5868 h 10000"/>
              <a:gd name="connsiteX61" fmla="*/ 9839 w 10000"/>
              <a:gd name="connsiteY61" fmla="*/ 5916 h 10000"/>
              <a:gd name="connsiteX62" fmla="*/ 9883 w 10000"/>
              <a:gd name="connsiteY62" fmla="*/ 6011 h 10000"/>
              <a:gd name="connsiteX63" fmla="*/ 9918 w 10000"/>
              <a:gd name="connsiteY63" fmla="*/ 6072 h 10000"/>
              <a:gd name="connsiteX64" fmla="*/ 9927 w 10000"/>
              <a:gd name="connsiteY64" fmla="*/ 6195 h 10000"/>
              <a:gd name="connsiteX65" fmla="*/ 9887 w 10000"/>
              <a:gd name="connsiteY65" fmla="*/ 6448 h 10000"/>
              <a:gd name="connsiteX66" fmla="*/ 9798 w 10000"/>
              <a:gd name="connsiteY66" fmla="*/ 6660 h 10000"/>
              <a:gd name="connsiteX67" fmla="*/ 9697 w 10000"/>
              <a:gd name="connsiteY67" fmla="*/ 6735 h 10000"/>
              <a:gd name="connsiteX68" fmla="*/ 9574 w 10000"/>
              <a:gd name="connsiteY68" fmla="*/ 6686 h 10000"/>
              <a:gd name="connsiteX69" fmla="*/ 9351 w 10000"/>
              <a:gd name="connsiteY69" fmla="*/ 6516 h 10000"/>
              <a:gd name="connsiteX70" fmla="*/ 9209 w 10000"/>
              <a:gd name="connsiteY70" fmla="*/ 6461 h 10000"/>
              <a:gd name="connsiteX71" fmla="*/ 9158 w 10000"/>
              <a:gd name="connsiteY71" fmla="*/ 6407 h 10000"/>
              <a:gd name="connsiteX72" fmla="*/ 9224 w 10000"/>
              <a:gd name="connsiteY72" fmla="*/ 6277 h 10000"/>
              <a:gd name="connsiteX73" fmla="*/ 9142 w 10000"/>
              <a:gd name="connsiteY73" fmla="*/ 6407 h 10000"/>
              <a:gd name="connsiteX74" fmla="*/ 9035 w 10000"/>
              <a:gd name="connsiteY74" fmla="*/ 6598 h 10000"/>
              <a:gd name="connsiteX75" fmla="*/ 9161 w 10000"/>
              <a:gd name="connsiteY75" fmla="*/ 6366 h 10000"/>
              <a:gd name="connsiteX76" fmla="*/ 9281 w 10000"/>
              <a:gd name="connsiteY76" fmla="*/ 6489 h 10000"/>
              <a:gd name="connsiteX77" fmla="*/ 9474 w 10000"/>
              <a:gd name="connsiteY77" fmla="*/ 6605 h 10000"/>
              <a:gd name="connsiteX78" fmla="*/ 9596 w 10000"/>
              <a:gd name="connsiteY78" fmla="*/ 6660 h 10000"/>
              <a:gd name="connsiteX79" fmla="*/ 9650 w 10000"/>
              <a:gd name="connsiteY79" fmla="*/ 6679 h 10000"/>
              <a:gd name="connsiteX80" fmla="*/ 9707 w 10000"/>
              <a:gd name="connsiteY80" fmla="*/ 6953 h 10000"/>
              <a:gd name="connsiteX81" fmla="*/ 9678 w 10000"/>
              <a:gd name="connsiteY81" fmla="*/ 7205 h 10000"/>
              <a:gd name="connsiteX82" fmla="*/ 9546 w 10000"/>
              <a:gd name="connsiteY82" fmla="*/ 7274 h 10000"/>
              <a:gd name="connsiteX83" fmla="*/ 9436 w 10000"/>
              <a:gd name="connsiteY83" fmla="*/ 7267 h 10000"/>
              <a:gd name="connsiteX84" fmla="*/ 9310 w 10000"/>
              <a:gd name="connsiteY84" fmla="*/ 7267 h 10000"/>
              <a:gd name="connsiteX85" fmla="*/ 9187 w 10000"/>
              <a:gd name="connsiteY85" fmla="*/ 7212 h 10000"/>
              <a:gd name="connsiteX86" fmla="*/ 9086 w 10000"/>
              <a:gd name="connsiteY86" fmla="*/ 7090 h 10000"/>
              <a:gd name="connsiteX87" fmla="*/ 8979 w 10000"/>
              <a:gd name="connsiteY87" fmla="*/ 7049 h 10000"/>
              <a:gd name="connsiteX88" fmla="*/ 8906 w 10000"/>
              <a:gd name="connsiteY88" fmla="*/ 7062 h 10000"/>
              <a:gd name="connsiteX89" fmla="*/ 8824 w 10000"/>
              <a:gd name="connsiteY89" fmla="*/ 6953 h 10000"/>
              <a:gd name="connsiteX90" fmla="*/ 8944 w 10000"/>
              <a:gd name="connsiteY90" fmla="*/ 6795 h 10000"/>
              <a:gd name="connsiteX91" fmla="*/ 8802 w 10000"/>
              <a:gd name="connsiteY91" fmla="*/ 6980 h 10000"/>
              <a:gd name="connsiteX92" fmla="*/ 8748 w 10000"/>
              <a:gd name="connsiteY92" fmla="*/ 6959 h 10000"/>
              <a:gd name="connsiteX93" fmla="*/ 8679 w 10000"/>
              <a:gd name="connsiteY93" fmla="*/ 7130 h 10000"/>
              <a:gd name="connsiteX94" fmla="*/ 8588 w 10000"/>
              <a:gd name="connsiteY94" fmla="*/ 7171 h 10000"/>
              <a:gd name="connsiteX95" fmla="*/ 8452 w 10000"/>
              <a:gd name="connsiteY95" fmla="*/ 7239 h 10000"/>
              <a:gd name="connsiteX96" fmla="*/ 8641 w 10000"/>
              <a:gd name="connsiteY96" fmla="*/ 7150 h 10000"/>
              <a:gd name="connsiteX97" fmla="*/ 8723 w 10000"/>
              <a:gd name="connsiteY97" fmla="*/ 7062 h 10000"/>
              <a:gd name="connsiteX98" fmla="*/ 8767 w 10000"/>
              <a:gd name="connsiteY98" fmla="*/ 6966 h 10000"/>
              <a:gd name="connsiteX99" fmla="*/ 8840 w 10000"/>
              <a:gd name="connsiteY99" fmla="*/ 6959 h 10000"/>
              <a:gd name="connsiteX100" fmla="*/ 8944 w 10000"/>
              <a:gd name="connsiteY100" fmla="*/ 7034 h 10000"/>
              <a:gd name="connsiteX101" fmla="*/ 9086 w 10000"/>
              <a:gd name="connsiteY101" fmla="*/ 7090 h 10000"/>
              <a:gd name="connsiteX102" fmla="*/ 9001 w 10000"/>
              <a:gd name="connsiteY102" fmla="*/ 7253 h 10000"/>
              <a:gd name="connsiteX103" fmla="*/ 8897 w 10000"/>
              <a:gd name="connsiteY103" fmla="*/ 7376 h 10000"/>
              <a:gd name="connsiteX104" fmla="*/ 8840 w 10000"/>
              <a:gd name="connsiteY104" fmla="*/ 7389 h 10000"/>
              <a:gd name="connsiteX105" fmla="*/ 8679 w 10000"/>
              <a:gd name="connsiteY105" fmla="*/ 7370 h 10000"/>
              <a:gd name="connsiteX106" fmla="*/ 8446 w 10000"/>
              <a:gd name="connsiteY106" fmla="*/ 7314 h 10000"/>
              <a:gd name="connsiteX107" fmla="*/ 8162 w 10000"/>
              <a:gd name="connsiteY107" fmla="*/ 7239 h 10000"/>
              <a:gd name="connsiteX108" fmla="*/ 7935 w 10000"/>
              <a:gd name="connsiteY108" fmla="*/ 7116 h 10000"/>
              <a:gd name="connsiteX109" fmla="*/ 7765 w 10000"/>
              <a:gd name="connsiteY109" fmla="*/ 6966 h 10000"/>
              <a:gd name="connsiteX110" fmla="*/ 7538 w 10000"/>
              <a:gd name="connsiteY110" fmla="*/ 6803 h 10000"/>
              <a:gd name="connsiteX111" fmla="*/ 7301 w 10000"/>
              <a:gd name="connsiteY111" fmla="*/ 6598 h 10000"/>
              <a:gd name="connsiteX112" fmla="*/ 7141 w 10000"/>
              <a:gd name="connsiteY112" fmla="*/ 6332 h 10000"/>
              <a:gd name="connsiteX113" fmla="*/ 6885 w 10000"/>
              <a:gd name="connsiteY113" fmla="*/ 6114 h 10000"/>
              <a:gd name="connsiteX114" fmla="*/ 6453 w 10000"/>
              <a:gd name="connsiteY114" fmla="*/ 5827 h 10000"/>
              <a:gd name="connsiteX115" fmla="*/ 5523 w 10000"/>
              <a:gd name="connsiteY115" fmla="*/ 5772 h 10000"/>
              <a:gd name="connsiteX116" fmla="*/ 4562 w 10000"/>
              <a:gd name="connsiteY116" fmla="*/ 5710 h 10000"/>
              <a:gd name="connsiteX117" fmla="*/ 3742 w 10000"/>
              <a:gd name="connsiteY117" fmla="*/ 5486 h 10000"/>
              <a:gd name="connsiteX118" fmla="*/ 2601 w 10000"/>
              <a:gd name="connsiteY118" fmla="*/ 4722 h 10000"/>
              <a:gd name="connsiteX119" fmla="*/ 1980 w 10000"/>
              <a:gd name="connsiteY119" fmla="*/ 3848 h 10000"/>
              <a:gd name="connsiteX120" fmla="*/ 1277 w 10000"/>
              <a:gd name="connsiteY120" fmla="*/ 3098 h 10000"/>
              <a:gd name="connsiteX121" fmla="*/ 2926 w 10000"/>
              <a:gd name="connsiteY121" fmla="*/ 4967 h 10000"/>
              <a:gd name="connsiteX122" fmla="*/ 3848 w 10000"/>
              <a:gd name="connsiteY122" fmla="*/ 5548 h 10000"/>
              <a:gd name="connsiteX123" fmla="*/ 4310 w 10000"/>
              <a:gd name="connsiteY123" fmla="*/ 5647 h 10000"/>
              <a:gd name="connsiteX124" fmla="*/ 4087 w 10000"/>
              <a:gd name="connsiteY124" fmla="*/ 7164 h 10000"/>
              <a:gd name="connsiteX125" fmla="*/ 3838 w 10000"/>
              <a:gd name="connsiteY125" fmla="*/ 8364 h 10000"/>
              <a:gd name="connsiteX126" fmla="*/ 3585 w 10000"/>
              <a:gd name="connsiteY126" fmla="*/ 10000 h 10000"/>
              <a:gd name="connsiteX127" fmla="*/ 2626 w 10000"/>
              <a:gd name="connsiteY127" fmla="*/ 8879 h 10000"/>
              <a:gd name="connsiteX0" fmla="*/ 2626 w 10000"/>
              <a:gd name="connsiteY0" fmla="*/ 8879 h 10000"/>
              <a:gd name="connsiteX1" fmla="*/ 1797 w 10000"/>
              <a:gd name="connsiteY1" fmla="*/ 7421 h 10000"/>
              <a:gd name="connsiteX2" fmla="*/ 1283 w 10000"/>
              <a:gd name="connsiteY2" fmla="*/ 6405 h 10000"/>
              <a:gd name="connsiteX3" fmla="*/ 921 w 10000"/>
              <a:gd name="connsiteY3" fmla="*/ 5370 h 10000"/>
              <a:gd name="connsiteX4" fmla="*/ 463 w 10000"/>
              <a:gd name="connsiteY4" fmla="*/ 3616 h 10000"/>
              <a:gd name="connsiteX5" fmla="*/ 233 w 10000"/>
              <a:gd name="connsiteY5" fmla="*/ 2218 h 10000"/>
              <a:gd name="connsiteX6" fmla="*/ 0 w 10000"/>
              <a:gd name="connsiteY6" fmla="*/ 1065 h 10000"/>
              <a:gd name="connsiteX7" fmla="*/ 50 w 10000"/>
              <a:gd name="connsiteY7" fmla="*/ 54 h 10000"/>
              <a:gd name="connsiteX8" fmla="*/ 309 w 10000"/>
              <a:gd name="connsiteY8" fmla="*/ 0 h 10000"/>
              <a:gd name="connsiteX9" fmla="*/ 820 w 10000"/>
              <a:gd name="connsiteY9" fmla="*/ 0 h 10000"/>
              <a:gd name="connsiteX10" fmla="*/ 1576 w 10000"/>
              <a:gd name="connsiteY10" fmla="*/ 137 h 10000"/>
              <a:gd name="connsiteX11" fmla="*/ 2355 w 10000"/>
              <a:gd name="connsiteY11" fmla="*/ 437 h 10000"/>
              <a:gd name="connsiteX12" fmla="*/ 3058 w 10000"/>
              <a:gd name="connsiteY12" fmla="*/ 757 h 10000"/>
              <a:gd name="connsiteX13" fmla="*/ 3941 w 10000"/>
              <a:gd name="connsiteY13" fmla="*/ 1337 h 10000"/>
              <a:gd name="connsiteX14" fmla="*/ 4994 w 10000"/>
              <a:gd name="connsiteY14" fmla="*/ 2300 h 10000"/>
              <a:gd name="connsiteX15" fmla="*/ 5555 w 10000"/>
              <a:gd name="connsiteY15" fmla="*/ 2798 h 10000"/>
              <a:gd name="connsiteX16" fmla="*/ 6299 w 10000"/>
              <a:gd name="connsiteY16" fmla="*/ 3282 h 10000"/>
              <a:gd name="connsiteX17" fmla="*/ 6649 w 10000"/>
              <a:gd name="connsiteY17" fmla="*/ 3459 h 10000"/>
              <a:gd name="connsiteX18" fmla="*/ 6860 w 10000"/>
              <a:gd name="connsiteY18" fmla="*/ 3541 h 10000"/>
              <a:gd name="connsiteX19" fmla="*/ 7182 w 10000"/>
              <a:gd name="connsiteY19" fmla="*/ 3664 h 10000"/>
              <a:gd name="connsiteX20" fmla="*/ 7415 w 10000"/>
              <a:gd name="connsiteY20" fmla="*/ 3712 h 10000"/>
              <a:gd name="connsiteX21" fmla="*/ 7689 w 10000"/>
              <a:gd name="connsiteY21" fmla="*/ 3664 h 10000"/>
              <a:gd name="connsiteX22" fmla="*/ 7970 w 10000"/>
              <a:gd name="connsiteY22" fmla="*/ 3609 h 10000"/>
              <a:gd name="connsiteX23" fmla="*/ 8291 w 10000"/>
              <a:gd name="connsiteY23" fmla="*/ 3658 h 10000"/>
              <a:gd name="connsiteX24" fmla="*/ 8430 w 10000"/>
              <a:gd name="connsiteY24" fmla="*/ 3787 h 10000"/>
              <a:gd name="connsiteX25" fmla="*/ 8496 w 10000"/>
              <a:gd name="connsiteY25" fmla="*/ 4060 h 10000"/>
              <a:gd name="connsiteX26" fmla="*/ 8307 w 10000"/>
              <a:gd name="connsiteY26" fmla="*/ 3943 h 10000"/>
              <a:gd name="connsiteX27" fmla="*/ 8496 w 10000"/>
              <a:gd name="connsiteY27" fmla="*/ 4060 h 10000"/>
              <a:gd name="connsiteX28" fmla="*/ 8591 w 10000"/>
              <a:gd name="connsiteY28" fmla="*/ 4052 h 10000"/>
              <a:gd name="connsiteX29" fmla="*/ 8745 w 10000"/>
              <a:gd name="connsiteY29" fmla="*/ 4155 h 10000"/>
              <a:gd name="connsiteX30" fmla="*/ 8919 w 10000"/>
              <a:gd name="connsiteY30" fmla="*/ 4257 h 10000"/>
              <a:gd name="connsiteX31" fmla="*/ 9095 w 10000"/>
              <a:gd name="connsiteY31" fmla="*/ 4326 h 10000"/>
              <a:gd name="connsiteX32" fmla="*/ 9376 w 10000"/>
              <a:gd name="connsiteY32" fmla="*/ 4476 h 10000"/>
              <a:gd name="connsiteX33" fmla="*/ 9546 w 10000"/>
              <a:gd name="connsiteY33" fmla="*/ 4619 h 10000"/>
              <a:gd name="connsiteX34" fmla="*/ 9678 w 10000"/>
              <a:gd name="connsiteY34" fmla="*/ 4653 h 10000"/>
              <a:gd name="connsiteX35" fmla="*/ 9745 w 10000"/>
              <a:gd name="connsiteY35" fmla="*/ 4660 h 10000"/>
              <a:gd name="connsiteX36" fmla="*/ 9871 w 10000"/>
              <a:gd name="connsiteY36" fmla="*/ 4701 h 10000"/>
              <a:gd name="connsiteX37" fmla="*/ 9943 w 10000"/>
              <a:gd name="connsiteY37" fmla="*/ 4844 h 10000"/>
              <a:gd name="connsiteX38" fmla="*/ 9968 w 10000"/>
              <a:gd name="connsiteY38" fmla="*/ 5028 h 10000"/>
              <a:gd name="connsiteX39" fmla="*/ 10000 w 10000"/>
              <a:gd name="connsiteY39" fmla="*/ 5315 h 10000"/>
              <a:gd name="connsiteX40" fmla="*/ 9915 w 10000"/>
              <a:gd name="connsiteY40" fmla="*/ 5533 h 10000"/>
              <a:gd name="connsiteX41" fmla="*/ 9817 w 10000"/>
              <a:gd name="connsiteY41" fmla="*/ 5629 h 10000"/>
              <a:gd name="connsiteX42" fmla="*/ 9663 w 10000"/>
              <a:gd name="connsiteY42" fmla="*/ 5629 h 10000"/>
              <a:gd name="connsiteX43" fmla="*/ 9499 w 10000"/>
              <a:gd name="connsiteY43" fmla="*/ 5636 h 10000"/>
              <a:gd name="connsiteX44" fmla="*/ 9303 w 10000"/>
              <a:gd name="connsiteY44" fmla="*/ 5561 h 10000"/>
              <a:gd name="connsiteX45" fmla="*/ 9247 w 10000"/>
              <a:gd name="connsiteY45" fmla="*/ 5567 h 10000"/>
              <a:gd name="connsiteX46" fmla="*/ 9215 w 10000"/>
              <a:gd name="connsiteY46" fmla="*/ 5322 h 10000"/>
              <a:gd name="connsiteX47" fmla="*/ 9228 w 10000"/>
              <a:gd name="connsiteY47" fmla="*/ 5165 h 10000"/>
              <a:gd name="connsiteX48" fmla="*/ 9234 w 10000"/>
              <a:gd name="connsiteY48" fmla="*/ 5329 h 10000"/>
              <a:gd name="connsiteX49" fmla="*/ 9253 w 10000"/>
              <a:gd name="connsiteY49" fmla="*/ 5500 h 10000"/>
              <a:gd name="connsiteX50" fmla="*/ 9281 w 10000"/>
              <a:gd name="connsiteY50" fmla="*/ 5581 h 10000"/>
              <a:gd name="connsiteX51" fmla="*/ 9199 w 10000"/>
              <a:gd name="connsiteY51" fmla="*/ 5751 h 10000"/>
              <a:gd name="connsiteX52" fmla="*/ 9183 w 10000"/>
              <a:gd name="connsiteY52" fmla="*/ 5909 h 10000"/>
              <a:gd name="connsiteX53" fmla="*/ 9202 w 10000"/>
              <a:gd name="connsiteY53" fmla="*/ 5710 h 10000"/>
              <a:gd name="connsiteX54" fmla="*/ 9269 w 10000"/>
              <a:gd name="connsiteY54" fmla="*/ 5547 h 10000"/>
              <a:gd name="connsiteX55" fmla="*/ 9354 w 10000"/>
              <a:gd name="connsiteY55" fmla="*/ 5609 h 10000"/>
              <a:gd name="connsiteX56" fmla="*/ 9433 w 10000"/>
              <a:gd name="connsiteY56" fmla="*/ 5725 h 10000"/>
              <a:gd name="connsiteX57" fmla="*/ 9521 w 10000"/>
              <a:gd name="connsiteY57" fmla="*/ 5772 h 10000"/>
              <a:gd name="connsiteX58" fmla="*/ 9641 w 10000"/>
              <a:gd name="connsiteY58" fmla="*/ 5793 h 10000"/>
              <a:gd name="connsiteX59" fmla="*/ 9694 w 10000"/>
              <a:gd name="connsiteY59" fmla="*/ 5841 h 10000"/>
              <a:gd name="connsiteX60" fmla="*/ 9738 w 10000"/>
              <a:gd name="connsiteY60" fmla="*/ 5868 h 10000"/>
              <a:gd name="connsiteX61" fmla="*/ 9839 w 10000"/>
              <a:gd name="connsiteY61" fmla="*/ 5916 h 10000"/>
              <a:gd name="connsiteX62" fmla="*/ 9883 w 10000"/>
              <a:gd name="connsiteY62" fmla="*/ 6011 h 10000"/>
              <a:gd name="connsiteX63" fmla="*/ 9918 w 10000"/>
              <a:gd name="connsiteY63" fmla="*/ 6072 h 10000"/>
              <a:gd name="connsiteX64" fmla="*/ 9927 w 10000"/>
              <a:gd name="connsiteY64" fmla="*/ 6195 h 10000"/>
              <a:gd name="connsiteX65" fmla="*/ 9887 w 10000"/>
              <a:gd name="connsiteY65" fmla="*/ 6448 h 10000"/>
              <a:gd name="connsiteX66" fmla="*/ 9798 w 10000"/>
              <a:gd name="connsiteY66" fmla="*/ 6660 h 10000"/>
              <a:gd name="connsiteX67" fmla="*/ 9697 w 10000"/>
              <a:gd name="connsiteY67" fmla="*/ 6735 h 10000"/>
              <a:gd name="connsiteX68" fmla="*/ 9574 w 10000"/>
              <a:gd name="connsiteY68" fmla="*/ 6686 h 10000"/>
              <a:gd name="connsiteX69" fmla="*/ 9351 w 10000"/>
              <a:gd name="connsiteY69" fmla="*/ 6516 h 10000"/>
              <a:gd name="connsiteX70" fmla="*/ 9209 w 10000"/>
              <a:gd name="connsiteY70" fmla="*/ 6461 h 10000"/>
              <a:gd name="connsiteX71" fmla="*/ 9158 w 10000"/>
              <a:gd name="connsiteY71" fmla="*/ 6407 h 10000"/>
              <a:gd name="connsiteX72" fmla="*/ 9224 w 10000"/>
              <a:gd name="connsiteY72" fmla="*/ 6277 h 10000"/>
              <a:gd name="connsiteX73" fmla="*/ 9142 w 10000"/>
              <a:gd name="connsiteY73" fmla="*/ 6407 h 10000"/>
              <a:gd name="connsiteX74" fmla="*/ 9035 w 10000"/>
              <a:gd name="connsiteY74" fmla="*/ 6598 h 10000"/>
              <a:gd name="connsiteX75" fmla="*/ 9161 w 10000"/>
              <a:gd name="connsiteY75" fmla="*/ 6366 h 10000"/>
              <a:gd name="connsiteX76" fmla="*/ 9281 w 10000"/>
              <a:gd name="connsiteY76" fmla="*/ 6489 h 10000"/>
              <a:gd name="connsiteX77" fmla="*/ 9474 w 10000"/>
              <a:gd name="connsiteY77" fmla="*/ 6605 h 10000"/>
              <a:gd name="connsiteX78" fmla="*/ 9596 w 10000"/>
              <a:gd name="connsiteY78" fmla="*/ 6660 h 10000"/>
              <a:gd name="connsiteX79" fmla="*/ 9650 w 10000"/>
              <a:gd name="connsiteY79" fmla="*/ 6679 h 10000"/>
              <a:gd name="connsiteX80" fmla="*/ 9707 w 10000"/>
              <a:gd name="connsiteY80" fmla="*/ 6953 h 10000"/>
              <a:gd name="connsiteX81" fmla="*/ 9678 w 10000"/>
              <a:gd name="connsiteY81" fmla="*/ 7205 h 10000"/>
              <a:gd name="connsiteX82" fmla="*/ 9546 w 10000"/>
              <a:gd name="connsiteY82" fmla="*/ 7274 h 10000"/>
              <a:gd name="connsiteX83" fmla="*/ 9436 w 10000"/>
              <a:gd name="connsiteY83" fmla="*/ 7267 h 10000"/>
              <a:gd name="connsiteX84" fmla="*/ 9310 w 10000"/>
              <a:gd name="connsiteY84" fmla="*/ 7267 h 10000"/>
              <a:gd name="connsiteX85" fmla="*/ 9187 w 10000"/>
              <a:gd name="connsiteY85" fmla="*/ 7212 h 10000"/>
              <a:gd name="connsiteX86" fmla="*/ 9086 w 10000"/>
              <a:gd name="connsiteY86" fmla="*/ 7090 h 10000"/>
              <a:gd name="connsiteX87" fmla="*/ 8979 w 10000"/>
              <a:gd name="connsiteY87" fmla="*/ 7049 h 10000"/>
              <a:gd name="connsiteX88" fmla="*/ 8906 w 10000"/>
              <a:gd name="connsiteY88" fmla="*/ 7062 h 10000"/>
              <a:gd name="connsiteX89" fmla="*/ 8824 w 10000"/>
              <a:gd name="connsiteY89" fmla="*/ 6953 h 10000"/>
              <a:gd name="connsiteX90" fmla="*/ 8944 w 10000"/>
              <a:gd name="connsiteY90" fmla="*/ 6795 h 10000"/>
              <a:gd name="connsiteX91" fmla="*/ 8802 w 10000"/>
              <a:gd name="connsiteY91" fmla="*/ 6980 h 10000"/>
              <a:gd name="connsiteX92" fmla="*/ 8748 w 10000"/>
              <a:gd name="connsiteY92" fmla="*/ 6959 h 10000"/>
              <a:gd name="connsiteX93" fmla="*/ 8679 w 10000"/>
              <a:gd name="connsiteY93" fmla="*/ 7130 h 10000"/>
              <a:gd name="connsiteX94" fmla="*/ 8588 w 10000"/>
              <a:gd name="connsiteY94" fmla="*/ 7171 h 10000"/>
              <a:gd name="connsiteX95" fmla="*/ 8452 w 10000"/>
              <a:gd name="connsiteY95" fmla="*/ 7239 h 10000"/>
              <a:gd name="connsiteX96" fmla="*/ 8641 w 10000"/>
              <a:gd name="connsiteY96" fmla="*/ 7150 h 10000"/>
              <a:gd name="connsiteX97" fmla="*/ 8723 w 10000"/>
              <a:gd name="connsiteY97" fmla="*/ 7062 h 10000"/>
              <a:gd name="connsiteX98" fmla="*/ 8767 w 10000"/>
              <a:gd name="connsiteY98" fmla="*/ 6966 h 10000"/>
              <a:gd name="connsiteX99" fmla="*/ 8840 w 10000"/>
              <a:gd name="connsiteY99" fmla="*/ 6959 h 10000"/>
              <a:gd name="connsiteX100" fmla="*/ 8944 w 10000"/>
              <a:gd name="connsiteY100" fmla="*/ 7034 h 10000"/>
              <a:gd name="connsiteX101" fmla="*/ 9086 w 10000"/>
              <a:gd name="connsiteY101" fmla="*/ 7090 h 10000"/>
              <a:gd name="connsiteX102" fmla="*/ 9001 w 10000"/>
              <a:gd name="connsiteY102" fmla="*/ 7253 h 10000"/>
              <a:gd name="connsiteX103" fmla="*/ 8897 w 10000"/>
              <a:gd name="connsiteY103" fmla="*/ 7376 h 10000"/>
              <a:gd name="connsiteX104" fmla="*/ 8840 w 10000"/>
              <a:gd name="connsiteY104" fmla="*/ 7389 h 10000"/>
              <a:gd name="connsiteX105" fmla="*/ 8679 w 10000"/>
              <a:gd name="connsiteY105" fmla="*/ 7370 h 10000"/>
              <a:gd name="connsiteX106" fmla="*/ 8446 w 10000"/>
              <a:gd name="connsiteY106" fmla="*/ 7314 h 10000"/>
              <a:gd name="connsiteX107" fmla="*/ 8162 w 10000"/>
              <a:gd name="connsiteY107" fmla="*/ 7239 h 10000"/>
              <a:gd name="connsiteX108" fmla="*/ 7935 w 10000"/>
              <a:gd name="connsiteY108" fmla="*/ 7116 h 10000"/>
              <a:gd name="connsiteX109" fmla="*/ 7765 w 10000"/>
              <a:gd name="connsiteY109" fmla="*/ 6966 h 10000"/>
              <a:gd name="connsiteX110" fmla="*/ 7538 w 10000"/>
              <a:gd name="connsiteY110" fmla="*/ 6803 h 10000"/>
              <a:gd name="connsiteX111" fmla="*/ 7301 w 10000"/>
              <a:gd name="connsiteY111" fmla="*/ 6598 h 10000"/>
              <a:gd name="connsiteX112" fmla="*/ 7141 w 10000"/>
              <a:gd name="connsiteY112" fmla="*/ 6332 h 10000"/>
              <a:gd name="connsiteX113" fmla="*/ 6885 w 10000"/>
              <a:gd name="connsiteY113" fmla="*/ 6114 h 10000"/>
              <a:gd name="connsiteX114" fmla="*/ 6453 w 10000"/>
              <a:gd name="connsiteY114" fmla="*/ 5827 h 10000"/>
              <a:gd name="connsiteX115" fmla="*/ 5523 w 10000"/>
              <a:gd name="connsiteY115" fmla="*/ 5772 h 10000"/>
              <a:gd name="connsiteX116" fmla="*/ 4562 w 10000"/>
              <a:gd name="connsiteY116" fmla="*/ 5710 h 10000"/>
              <a:gd name="connsiteX117" fmla="*/ 3742 w 10000"/>
              <a:gd name="connsiteY117" fmla="*/ 5486 h 10000"/>
              <a:gd name="connsiteX118" fmla="*/ 2601 w 10000"/>
              <a:gd name="connsiteY118" fmla="*/ 4722 h 10000"/>
              <a:gd name="connsiteX119" fmla="*/ 1980 w 10000"/>
              <a:gd name="connsiteY119" fmla="*/ 3848 h 10000"/>
              <a:gd name="connsiteX120" fmla="*/ 1277 w 10000"/>
              <a:gd name="connsiteY120" fmla="*/ 3098 h 10000"/>
              <a:gd name="connsiteX121" fmla="*/ 2926 w 10000"/>
              <a:gd name="connsiteY121" fmla="*/ 4967 h 10000"/>
              <a:gd name="connsiteX122" fmla="*/ 3848 w 10000"/>
              <a:gd name="connsiteY122" fmla="*/ 5548 h 10000"/>
              <a:gd name="connsiteX123" fmla="*/ 4310 w 10000"/>
              <a:gd name="connsiteY123" fmla="*/ 5647 h 10000"/>
              <a:gd name="connsiteX124" fmla="*/ 4087 w 10000"/>
              <a:gd name="connsiteY124" fmla="*/ 7164 h 10000"/>
              <a:gd name="connsiteX125" fmla="*/ 3838 w 10000"/>
              <a:gd name="connsiteY125" fmla="*/ 8364 h 10000"/>
              <a:gd name="connsiteX126" fmla="*/ 3585 w 10000"/>
              <a:gd name="connsiteY126" fmla="*/ 10000 h 10000"/>
              <a:gd name="connsiteX127" fmla="*/ 2626 w 10000"/>
              <a:gd name="connsiteY127" fmla="*/ 8879 h 10000"/>
              <a:gd name="connsiteX0" fmla="*/ 2673 w 10047"/>
              <a:gd name="connsiteY0" fmla="*/ 8879 h 10000"/>
              <a:gd name="connsiteX1" fmla="*/ 1844 w 10047"/>
              <a:gd name="connsiteY1" fmla="*/ 7421 h 10000"/>
              <a:gd name="connsiteX2" fmla="*/ 1330 w 10047"/>
              <a:gd name="connsiteY2" fmla="*/ 6405 h 10000"/>
              <a:gd name="connsiteX3" fmla="*/ 968 w 10047"/>
              <a:gd name="connsiteY3" fmla="*/ 5370 h 10000"/>
              <a:gd name="connsiteX4" fmla="*/ 510 w 10047"/>
              <a:gd name="connsiteY4" fmla="*/ 3616 h 10000"/>
              <a:gd name="connsiteX5" fmla="*/ 280 w 10047"/>
              <a:gd name="connsiteY5" fmla="*/ 2218 h 10000"/>
              <a:gd name="connsiteX6" fmla="*/ 47 w 10047"/>
              <a:gd name="connsiteY6" fmla="*/ 1065 h 10000"/>
              <a:gd name="connsiteX7" fmla="*/ 8 w 10047"/>
              <a:gd name="connsiteY7" fmla="*/ 523 h 10000"/>
              <a:gd name="connsiteX8" fmla="*/ 97 w 10047"/>
              <a:gd name="connsiteY8" fmla="*/ 54 h 10000"/>
              <a:gd name="connsiteX9" fmla="*/ 356 w 10047"/>
              <a:gd name="connsiteY9" fmla="*/ 0 h 10000"/>
              <a:gd name="connsiteX10" fmla="*/ 867 w 10047"/>
              <a:gd name="connsiteY10" fmla="*/ 0 h 10000"/>
              <a:gd name="connsiteX11" fmla="*/ 1623 w 10047"/>
              <a:gd name="connsiteY11" fmla="*/ 137 h 10000"/>
              <a:gd name="connsiteX12" fmla="*/ 2402 w 10047"/>
              <a:gd name="connsiteY12" fmla="*/ 437 h 10000"/>
              <a:gd name="connsiteX13" fmla="*/ 3105 w 10047"/>
              <a:gd name="connsiteY13" fmla="*/ 757 h 10000"/>
              <a:gd name="connsiteX14" fmla="*/ 3988 w 10047"/>
              <a:gd name="connsiteY14" fmla="*/ 1337 h 10000"/>
              <a:gd name="connsiteX15" fmla="*/ 5041 w 10047"/>
              <a:gd name="connsiteY15" fmla="*/ 2300 h 10000"/>
              <a:gd name="connsiteX16" fmla="*/ 5602 w 10047"/>
              <a:gd name="connsiteY16" fmla="*/ 2798 h 10000"/>
              <a:gd name="connsiteX17" fmla="*/ 6346 w 10047"/>
              <a:gd name="connsiteY17" fmla="*/ 3282 h 10000"/>
              <a:gd name="connsiteX18" fmla="*/ 6696 w 10047"/>
              <a:gd name="connsiteY18" fmla="*/ 3459 h 10000"/>
              <a:gd name="connsiteX19" fmla="*/ 6907 w 10047"/>
              <a:gd name="connsiteY19" fmla="*/ 3541 h 10000"/>
              <a:gd name="connsiteX20" fmla="*/ 7229 w 10047"/>
              <a:gd name="connsiteY20" fmla="*/ 3664 h 10000"/>
              <a:gd name="connsiteX21" fmla="*/ 7462 w 10047"/>
              <a:gd name="connsiteY21" fmla="*/ 3712 h 10000"/>
              <a:gd name="connsiteX22" fmla="*/ 7736 w 10047"/>
              <a:gd name="connsiteY22" fmla="*/ 3664 h 10000"/>
              <a:gd name="connsiteX23" fmla="*/ 8017 w 10047"/>
              <a:gd name="connsiteY23" fmla="*/ 3609 h 10000"/>
              <a:gd name="connsiteX24" fmla="*/ 8338 w 10047"/>
              <a:gd name="connsiteY24" fmla="*/ 3658 h 10000"/>
              <a:gd name="connsiteX25" fmla="*/ 8477 w 10047"/>
              <a:gd name="connsiteY25" fmla="*/ 3787 h 10000"/>
              <a:gd name="connsiteX26" fmla="*/ 8543 w 10047"/>
              <a:gd name="connsiteY26" fmla="*/ 4060 h 10000"/>
              <a:gd name="connsiteX27" fmla="*/ 8354 w 10047"/>
              <a:gd name="connsiteY27" fmla="*/ 3943 h 10000"/>
              <a:gd name="connsiteX28" fmla="*/ 8543 w 10047"/>
              <a:gd name="connsiteY28" fmla="*/ 4060 h 10000"/>
              <a:gd name="connsiteX29" fmla="*/ 8638 w 10047"/>
              <a:gd name="connsiteY29" fmla="*/ 4052 h 10000"/>
              <a:gd name="connsiteX30" fmla="*/ 8792 w 10047"/>
              <a:gd name="connsiteY30" fmla="*/ 4155 h 10000"/>
              <a:gd name="connsiteX31" fmla="*/ 8966 w 10047"/>
              <a:gd name="connsiteY31" fmla="*/ 4257 h 10000"/>
              <a:gd name="connsiteX32" fmla="*/ 9142 w 10047"/>
              <a:gd name="connsiteY32" fmla="*/ 4326 h 10000"/>
              <a:gd name="connsiteX33" fmla="*/ 9423 w 10047"/>
              <a:gd name="connsiteY33" fmla="*/ 4476 h 10000"/>
              <a:gd name="connsiteX34" fmla="*/ 9593 w 10047"/>
              <a:gd name="connsiteY34" fmla="*/ 4619 h 10000"/>
              <a:gd name="connsiteX35" fmla="*/ 9725 w 10047"/>
              <a:gd name="connsiteY35" fmla="*/ 4653 h 10000"/>
              <a:gd name="connsiteX36" fmla="*/ 9792 w 10047"/>
              <a:gd name="connsiteY36" fmla="*/ 4660 h 10000"/>
              <a:gd name="connsiteX37" fmla="*/ 9918 w 10047"/>
              <a:gd name="connsiteY37" fmla="*/ 4701 h 10000"/>
              <a:gd name="connsiteX38" fmla="*/ 9990 w 10047"/>
              <a:gd name="connsiteY38" fmla="*/ 4844 h 10000"/>
              <a:gd name="connsiteX39" fmla="*/ 10015 w 10047"/>
              <a:gd name="connsiteY39" fmla="*/ 5028 h 10000"/>
              <a:gd name="connsiteX40" fmla="*/ 10047 w 10047"/>
              <a:gd name="connsiteY40" fmla="*/ 5315 h 10000"/>
              <a:gd name="connsiteX41" fmla="*/ 9962 w 10047"/>
              <a:gd name="connsiteY41" fmla="*/ 5533 h 10000"/>
              <a:gd name="connsiteX42" fmla="*/ 9864 w 10047"/>
              <a:gd name="connsiteY42" fmla="*/ 5629 h 10000"/>
              <a:gd name="connsiteX43" fmla="*/ 9710 w 10047"/>
              <a:gd name="connsiteY43" fmla="*/ 5629 h 10000"/>
              <a:gd name="connsiteX44" fmla="*/ 9546 w 10047"/>
              <a:gd name="connsiteY44" fmla="*/ 5636 h 10000"/>
              <a:gd name="connsiteX45" fmla="*/ 9350 w 10047"/>
              <a:gd name="connsiteY45" fmla="*/ 5561 h 10000"/>
              <a:gd name="connsiteX46" fmla="*/ 9294 w 10047"/>
              <a:gd name="connsiteY46" fmla="*/ 5567 h 10000"/>
              <a:gd name="connsiteX47" fmla="*/ 9262 w 10047"/>
              <a:gd name="connsiteY47" fmla="*/ 5322 h 10000"/>
              <a:gd name="connsiteX48" fmla="*/ 9275 w 10047"/>
              <a:gd name="connsiteY48" fmla="*/ 5165 h 10000"/>
              <a:gd name="connsiteX49" fmla="*/ 9281 w 10047"/>
              <a:gd name="connsiteY49" fmla="*/ 5329 h 10000"/>
              <a:gd name="connsiteX50" fmla="*/ 9300 w 10047"/>
              <a:gd name="connsiteY50" fmla="*/ 5500 h 10000"/>
              <a:gd name="connsiteX51" fmla="*/ 9328 w 10047"/>
              <a:gd name="connsiteY51" fmla="*/ 5581 h 10000"/>
              <a:gd name="connsiteX52" fmla="*/ 9246 w 10047"/>
              <a:gd name="connsiteY52" fmla="*/ 5751 h 10000"/>
              <a:gd name="connsiteX53" fmla="*/ 9230 w 10047"/>
              <a:gd name="connsiteY53" fmla="*/ 5909 h 10000"/>
              <a:gd name="connsiteX54" fmla="*/ 9249 w 10047"/>
              <a:gd name="connsiteY54" fmla="*/ 5710 h 10000"/>
              <a:gd name="connsiteX55" fmla="*/ 9316 w 10047"/>
              <a:gd name="connsiteY55" fmla="*/ 5547 h 10000"/>
              <a:gd name="connsiteX56" fmla="*/ 9401 w 10047"/>
              <a:gd name="connsiteY56" fmla="*/ 5609 h 10000"/>
              <a:gd name="connsiteX57" fmla="*/ 9480 w 10047"/>
              <a:gd name="connsiteY57" fmla="*/ 5725 h 10000"/>
              <a:gd name="connsiteX58" fmla="*/ 9568 w 10047"/>
              <a:gd name="connsiteY58" fmla="*/ 5772 h 10000"/>
              <a:gd name="connsiteX59" fmla="*/ 9688 w 10047"/>
              <a:gd name="connsiteY59" fmla="*/ 5793 h 10000"/>
              <a:gd name="connsiteX60" fmla="*/ 9741 w 10047"/>
              <a:gd name="connsiteY60" fmla="*/ 5841 h 10000"/>
              <a:gd name="connsiteX61" fmla="*/ 9785 w 10047"/>
              <a:gd name="connsiteY61" fmla="*/ 5868 h 10000"/>
              <a:gd name="connsiteX62" fmla="*/ 9886 w 10047"/>
              <a:gd name="connsiteY62" fmla="*/ 5916 h 10000"/>
              <a:gd name="connsiteX63" fmla="*/ 9930 w 10047"/>
              <a:gd name="connsiteY63" fmla="*/ 6011 h 10000"/>
              <a:gd name="connsiteX64" fmla="*/ 9965 w 10047"/>
              <a:gd name="connsiteY64" fmla="*/ 6072 h 10000"/>
              <a:gd name="connsiteX65" fmla="*/ 9974 w 10047"/>
              <a:gd name="connsiteY65" fmla="*/ 6195 h 10000"/>
              <a:gd name="connsiteX66" fmla="*/ 9934 w 10047"/>
              <a:gd name="connsiteY66" fmla="*/ 6448 h 10000"/>
              <a:gd name="connsiteX67" fmla="*/ 9845 w 10047"/>
              <a:gd name="connsiteY67" fmla="*/ 6660 h 10000"/>
              <a:gd name="connsiteX68" fmla="*/ 9744 w 10047"/>
              <a:gd name="connsiteY68" fmla="*/ 6735 h 10000"/>
              <a:gd name="connsiteX69" fmla="*/ 9621 w 10047"/>
              <a:gd name="connsiteY69" fmla="*/ 6686 h 10000"/>
              <a:gd name="connsiteX70" fmla="*/ 9398 w 10047"/>
              <a:gd name="connsiteY70" fmla="*/ 6516 h 10000"/>
              <a:gd name="connsiteX71" fmla="*/ 9256 w 10047"/>
              <a:gd name="connsiteY71" fmla="*/ 6461 h 10000"/>
              <a:gd name="connsiteX72" fmla="*/ 9205 w 10047"/>
              <a:gd name="connsiteY72" fmla="*/ 6407 h 10000"/>
              <a:gd name="connsiteX73" fmla="*/ 9271 w 10047"/>
              <a:gd name="connsiteY73" fmla="*/ 6277 h 10000"/>
              <a:gd name="connsiteX74" fmla="*/ 9189 w 10047"/>
              <a:gd name="connsiteY74" fmla="*/ 6407 h 10000"/>
              <a:gd name="connsiteX75" fmla="*/ 9082 w 10047"/>
              <a:gd name="connsiteY75" fmla="*/ 6598 h 10000"/>
              <a:gd name="connsiteX76" fmla="*/ 9208 w 10047"/>
              <a:gd name="connsiteY76" fmla="*/ 6366 h 10000"/>
              <a:gd name="connsiteX77" fmla="*/ 9328 w 10047"/>
              <a:gd name="connsiteY77" fmla="*/ 6489 h 10000"/>
              <a:gd name="connsiteX78" fmla="*/ 9521 w 10047"/>
              <a:gd name="connsiteY78" fmla="*/ 6605 h 10000"/>
              <a:gd name="connsiteX79" fmla="*/ 9643 w 10047"/>
              <a:gd name="connsiteY79" fmla="*/ 6660 h 10000"/>
              <a:gd name="connsiteX80" fmla="*/ 9697 w 10047"/>
              <a:gd name="connsiteY80" fmla="*/ 6679 h 10000"/>
              <a:gd name="connsiteX81" fmla="*/ 9754 w 10047"/>
              <a:gd name="connsiteY81" fmla="*/ 6953 h 10000"/>
              <a:gd name="connsiteX82" fmla="*/ 9725 w 10047"/>
              <a:gd name="connsiteY82" fmla="*/ 7205 h 10000"/>
              <a:gd name="connsiteX83" fmla="*/ 9593 w 10047"/>
              <a:gd name="connsiteY83" fmla="*/ 7274 h 10000"/>
              <a:gd name="connsiteX84" fmla="*/ 9483 w 10047"/>
              <a:gd name="connsiteY84" fmla="*/ 7267 h 10000"/>
              <a:gd name="connsiteX85" fmla="*/ 9357 w 10047"/>
              <a:gd name="connsiteY85" fmla="*/ 7267 h 10000"/>
              <a:gd name="connsiteX86" fmla="*/ 9234 w 10047"/>
              <a:gd name="connsiteY86" fmla="*/ 7212 h 10000"/>
              <a:gd name="connsiteX87" fmla="*/ 9133 w 10047"/>
              <a:gd name="connsiteY87" fmla="*/ 7090 h 10000"/>
              <a:gd name="connsiteX88" fmla="*/ 9026 w 10047"/>
              <a:gd name="connsiteY88" fmla="*/ 7049 h 10000"/>
              <a:gd name="connsiteX89" fmla="*/ 8953 w 10047"/>
              <a:gd name="connsiteY89" fmla="*/ 7062 h 10000"/>
              <a:gd name="connsiteX90" fmla="*/ 8871 w 10047"/>
              <a:gd name="connsiteY90" fmla="*/ 6953 h 10000"/>
              <a:gd name="connsiteX91" fmla="*/ 8991 w 10047"/>
              <a:gd name="connsiteY91" fmla="*/ 6795 h 10000"/>
              <a:gd name="connsiteX92" fmla="*/ 8849 w 10047"/>
              <a:gd name="connsiteY92" fmla="*/ 6980 h 10000"/>
              <a:gd name="connsiteX93" fmla="*/ 8795 w 10047"/>
              <a:gd name="connsiteY93" fmla="*/ 6959 h 10000"/>
              <a:gd name="connsiteX94" fmla="*/ 8726 w 10047"/>
              <a:gd name="connsiteY94" fmla="*/ 7130 h 10000"/>
              <a:gd name="connsiteX95" fmla="*/ 8635 w 10047"/>
              <a:gd name="connsiteY95" fmla="*/ 7171 h 10000"/>
              <a:gd name="connsiteX96" fmla="*/ 8499 w 10047"/>
              <a:gd name="connsiteY96" fmla="*/ 7239 h 10000"/>
              <a:gd name="connsiteX97" fmla="*/ 8688 w 10047"/>
              <a:gd name="connsiteY97" fmla="*/ 7150 h 10000"/>
              <a:gd name="connsiteX98" fmla="*/ 8770 w 10047"/>
              <a:gd name="connsiteY98" fmla="*/ 7062 h 10000"/>
              <a:gd name="connsiteX99" fmla="*/ 8814 w 10047"/>
              <a:gd name="connsiteY99" fmla="*/ 6966 h 10000"/>
              <a:gd name="connsiteX100" fmla="*/ 8887 w 10047"/>
              <a:gd name="connsiteY100" fmla="*/ 6959 h 10000"/>
              <a:gd name="connsiteX101" fmla="*/ 8991 w 10047"/>
              <a:gd name="connsiteY101" fmla="*/ 7034 h 10000"/>
              <a:gd name="connsiteX102" fmla="*/ 9133 w 10047"/>
              <a:gd name="connsiteY102" fmla="*/ 7090 h 10000"/>
              <a:gd name="connsiteX103" fmla="*/ 9048 w 10047"/>
              <a:gd name="connsiteY103" fmla="*/ 7253 h 10000"/>
              <a:gd name="connsiteX104" fmla="*/ 8944 w 10047"/>
              <a:gd name="connsiteY104" fmla="*/ 7376 h 10000"/>
              <a:gd name="connsiteX105" fmla="*/ 8887 w 10047"/>
              <a:gd name="connsiteY105" fmla="*/ 7389 h 10000"/>
              <a:gd name="connsiteX106" fmla="*/ 8726 w 10047"/>
              <a:gd name="connsiteY106" fmla="*/ 7370 h 10000"/>
              <a:gd name="connsiteX107" fmla="*/ 8493 w 10047"/>
              <a:gd name="connsiteY107" fmla="*/ 7314 h 10000"/>
              <a:gd name="connsiteX108" fmla="*/ 8209 w 10047"/>
              <a:gd name="connsiteY108" fmla="*/ 7239 h 10000"/>
              <a:gd name="connsiteX109" fmla="*/ 7982 w 10047"/>
              <a:gd name="connsiteY109" fmla="*/ 7116 h 10000"/>
              <a:gd name="connsiteX110" fmla="*/ 7812 w 10047"/>
              <a:gd name="connsiteY110" fmla="*/ 6966 h 10000"/>
              <a:gd name="connsiteX111" fmla="*/ 7585 w 10047"/>
              <a:gd name="connsiteY111" fmla="*/ 6803 h 10000"/>
              <a:gd name="connsiteX112" fmla="*/ 7348 w 10047"/>
              <a:gd name="connsiteY112" fmla="*/ 6598 h 10000"/>
              <a:gd name="connsiteX113" fmla="*/ 7188 w 10047"/>
              <a:gd name="connsiteY113" fmla="*/ 6332 h 10000"/>
              <a:gd name="connsiteX114" fmla="*/ 6932 w 10047"/>
              <a:gd name="connsiteY114" fmla="*/ 6114 h 10000"/>
              <a:gd name="connsiteX115" fmla="*/ 6500 w 10047"/>
              <a:gd name="connsiteY115" fmla="*/ 5827 h 10000"/>
              <a:gd name="connsiteX116" fmla="*/ 5570 w 10047"/>
              <a:gd name="connsiteY116" fmla="*/ 5772 h 10000"/>
              <a:gd name="connsiteX117" fmla="*/ 4609 w 10047"/>
              <a:gd name="connsiteY117" fmla="*/ 5710 h 10000"/>
              <a:gd name="connsiteX118" fmla="*/ 3789 w 10047"/>
              <a:gd name="connsiteY118" fmla="*/ 5486 h 10000"/>
              <a:gd name="connsiteX119" fmla="*/ 2648 w 10047"/>
              <a:gd name="connsiteY119" fmla="*/ 4722 h 10000"/>
              <a:gd name="connsiteX120" fmla="*/ 2027 w 10047"/>
              <a:gd name="connsiteY120" fmla="*/ 3848 h 10000"/>
              <a:gd name="connsiteX121" fmla="*/ 1324 w 10047"/>
              <a:gd name="connsiteY121" fmla="*/ 3098 h 10000"/>
              <a:gd name="connsiteX122" fmla="*/ 2973 w 10047"/>
              <a:gd name="connsiteY122" fmla="*/ 4967 h 10000"/>
              <a:gd name="connsiteX123" fmla="*/ 3895 w 10047"/>
              <a:gd name="connsiteY123" fmla="*/ 5548 h 10000"/>
              <a:gd name="connsiteX124" fmla="*/ 4357 w 10047"/>
              <a:gd name="connsiteY124" fmla="*/ 5647 h 10000"/>
              <a:gd name="connsiteX125" fmla="*/ 4134 w 10047"/>
              <a:gd name="connsiteY125" fmla="*/ 7164 h 10000"/>
              <a:gd name="connsiteX126" fmla="*/ 3885 w 10047"/>
              <a:gd name="connsiteY126" fmla="*/ 8364 h 10000"/>
              <a:gd name="connsiteX127" fmla="*/ 3632 w 10047"/>
              <a:gd name="connsiteY127" fmla="*/ 10000 h 10000"/>
              <a:gd name="connsiteX128" fmla="*/ 2673 w 10047"/>
              <a:gd name="connsiteY128" fmla="*/ 8879 h 10000"/>
              <a:gd name="connsiteX0" fmla="*/ 2673 w 10047"/>
              <a:gd name="connsiteY0" fmla="*/ 8879 h 10148"/>
              <a:gd name="connsiteX1" fmla="*/ 1844 w 10047"/>
              <a:gd name="connsiteY1" fmla="*/ 7421 h 10148"/>
              <a:gd name="connsiteX2" fmla="*/ 1330 w 10047"/>
              <a:gd name="connsiteY2" fmla="*/ 6405 h 10148"/>
              <a:gd name="connsiteX3" fmla="*/ 968 w 10047"/>
              <a:gd name="connsiteY3" fmla="*/ 5370 h 10148"/>
              <a:gd name="connsiteX4" fmla="*/ 510 w 10047"/>
              <a:gd name="connsiteY4" fmla="*/ 3616 h 10148"/>
              <a:gd name="connsiteX5" fmla="*/ 280 w 10047"/>
              <a:gd name="connsiteY5" fmla="*/ 2218 h 10148"/>
              <a:gd name="connsiteX6" fmla="*/ 47 w 10047"/>
              <a:gd name="connsiteY6" fmla="*/ 1065 h 10148"/>
              <a:gd name="connsiteX7" fmla="*/ 8 w 10047"/>
              <a:gd name="connsiteY7" fmla="*/ 523 h 10148"/>
              <a:gd name="connsiteX8" fmla="*/ 97 w 10047"/>
              <a:gd name="connsiteY8" fmla="*/ 54 h 10148"/>
              <a:gd name="connsiteX9" fmla="*/ 356 w 10047"/>
              <a:gd name="connsiteY9" fmla="*/ 0 h 10148"/>
              <a:gd name="connsiteX10" fmla="*/ 867 w 10047"/>
              <a:gd name="connsiteY10" fmla="*/ 0 h 10148"/>
              <a:gd name="connsiteX11" fmla="*/ 1623 w 10047"/>
              <a:gd name="connsiteY11" fmla="*/ 137 h 10148"/>
              <a:gd name="connsiteX12" fmla="*/ 2402 w 10047"/>
              <a:gd name="connsiteY12" fmla="*/ 437 h 10148"/>
              <a:gd name="connsiteX13" fmla="*/ 3105 w 10047"/>
              <a:gd name="connsiteY13" fmla="*/ 757 h 10148"/>
              <a:gd name="connsiteX14" fmla="*/ 3988 w 10047"/>
              <a:gd name="connsiteY14" fmla="*/ 1337 h 10148"/>
              <a:gd name="connsiteX15" fmla="*/ 5041 w 10047"/>
              <a:gd name="connsiteY15" fmla="*/ 2300 h 10148"/>
              <a:gd name="connsiteX16" fmla="*/ 5602 w 10047"/>
              <a:gd name="connsiteY16" fmla="*/ 2798 h 10148"/>
              <a:gd name="connsiteX17" fmla="*/ 6346 w 10047"/>
              <a:gd name="connsiteY17" fmla="*/ 3282 h 10148"/>
              <a:gd name="connsiteX18" fmla="*/ 6696 w 10047"/>
              <a:gd name="connsiteY18" fmla="*/ 3459 h 10148"/>
              <a:gd name="connsiteX19" fmla="*/ 6907 w 10047"/>
              <a:gd name="connsiteY19" fmla="*/ 3541 h 10148"/>
              <a:gd name="connsiteX20" fmla="*/ 7229 w 10047"/>
              <a:gd name="connsiteY20" fmla="*/ 3664 h 10148"/>
              <a:gd name="connsiteX21" fmla="*/ 7462 w 10047"/>
              <a:gd name="connsiteY21" fmla="*/ 3712 h 10148"/>
              <a:gd name="connsiteX22" fmla="*/ 7736 w 10047"/>
              <a:gd name="connsiteY22" fmla="*/ 3664 h 10148"/>
              <a:gd name="connsiteX23" fmla="*/ 8017 w 10047"/>
              <a:gd name="connsiteY23" fmla="*/ 3609 h 10148"/>
              <a:gd name="connsiteX24" fmla="*/ 8338 w 10047"/>
              <a:gd name="connsiteY24" fmla="*/ 3658 h 10148"/>
              <a:gd name="connsiteX25" fmla="*/ 8477 w 10047"/>
              <a:gd name="connsiteY25" fmla="*/ 3787 h 10148"/>
              <a:gd name="connsiteX26" fmla="*/ 8543 w 10047"/>
              <a:gd name="connsiteY26" fmla="*/ 4060 h 10148"/>
              <a:gd name="connsiteX27" fmla="*/ 8354 w 10047"/>
              <a:gd name="connsiteY27" fmla="*/ 3943 h 10148"/>
              <a:gd name="connsiteX28" fmla="*/ 8543 w 10047"/>
              <a:gd name="connsiteY28" fmla="*/ 4060 h 10148"/>
              <a:gd name="connsiteX29" fmla="*/ 8638 w 10047"/>
              <a:gd name="connsiteY29" fmla="*/ 4052 h 10148"/>
              <a:gd name="connsiteX30" fmla="*/ 8792 w 10047"/>
              <a:gd name="connsiteY30" fmla="*/ 4155 h 10148"/>
              <a:gd name="connsiteX31" fmla="*/ 8966 w 10047"/>
              <a:gd name="connsiteY31" fmla="*/ 4257 h 10148"/>
              <a:gd name="connsiteX32" fmla="*/ 9142 w 10047"/>
              <a:gd name="connsiteY32" fmla="*/ 4326 h 10148"/>
              <a:gd name="connsiteX33" fmla="*/ 9423 w 10047"/>
              <a:gd name="connsiteY33" fmla="*/ 4476 h 10148"/>
              <a:gd name="connsiteX34" fmla="*/ 9593 w 10047"/>
              <a:gd name="connsiteY34" fmla="*/ 4619 h 10148"/>
              <a:gd name="connsiteX35" fmla="*/ 9725 w 10047"/>
              <a:gd name="connsiteY35" fmla="*/ 4653 h 10148"/>
              <a:gd name="connsiteX36" fmla="*/ 9792 w 10047"/>
              <a:gd name="connsiteY36" fmla="*/ 4660 h 10148"/>
              <a:gd name="connsiteX37" fmla="*/ 9918 w 10047"/>
              <a:gd name="connsiteY37" fmla="*/ 4701 h 10148"/>
              <a:gd name="connsiteX38" fmla="*/ 9990 w 10047"/>
              <a:gd name="connsiteY38" fmla="*/ 4844 h 10148"/>
              <a:gd name="connsiteX39" fmla="*/ 10015 w 10047"/>
              <a:gd name="connsiteY39" fmla="*/ 5028 h 10148"/>
              <a:gd name="connsiteX40" fmla="*/ 10047 w 10047"/>
              <a:gd name="connsiteY40" fmla="*/ 5315 h 10148"/>
              <a:gd name="connsiteX41" fmla="*/ 9962 w 10047"/>
              <a:gd name="connsiteY41" fmla="*/ 5533 h 10148"/>
              <a:gd name="connsiteX42" fmla="*/ 9864 w 10047"/>
              <a:gd name="connsiteY42" fmla="*/ 5629 h 10148"/>
              <a:gd name="connsiteX43" fmla="*/ 9710 w 10047"/>
              <a:gd name="connsiteY43" fmla="*/ 5629 h 10148"/>
              <a:gd name="connsiteX44" fmla="*/ 9546 w 10047"/>
              <a:gd name="connsiteY44" fmla="*/ 5636 h 10148"/>
              <a:gd name="connsiteX45" fmla="*/ 9350 w 10047"/>
              <a:gd name="connsiteY45" fmla="*/ 5561 h 10148"/>
              <a:gd name="connsiteX46" fmla="*/ 9294 w 10047"/>
              <a:gd name="connsiteY46" fmla="*/ 5567 h 10148"/>
              <a:gd name="connsiteX47" fmla="*/ 9262 w 10047"/>
              <a:gd name="connsiteY47" fmla="*/ 5322 h 10148"/>
              <a:gd name="connsiteX48" fmla="*/ 9275 w 10047"/>
              <a:gd name="connsiteY48" fmla="*/ 5165 h 10148"/>
              <a:gd name="connsiteX49" fmla="*/ 9281 w 10047"/>
              <a:gd name="connsiteY49" fmla="*/ 5329 h 10148"/>
              <a:gd name="connsiteX50" fmla="*/ 9300 w 10047"/>
              <a:gd name="connsiteY50" fmla="*/ 5500 h 10148"/>
              <a:gd name="connsiteX51" fmla="*/ 9328 w 10047"/>
              <a:gd name="connsiteY51" fmla="*/ 5581 h 10148"/>
              <a:gd name="connsiteX52" fmla="*/ 9246 w 10047"/>
              <a:gd name="connsiteY52" fmla="*/ 5751 h 10148"/>
              <a:gd name="connsiteX53" fmla="*/ 9230 w 10047"/>
              <a:gd name="connsiteY53" fmla="*/ 5909 h 10148"/>
              <a:gd name="connsiteX54" fmla="*/ 9249 w 10047"/>
              <a:gd name="connsiteY54" fmla="*/ 5710 h 10148"/>
              <a:gd name="connsiteX55" fmla="*/ 9316 w 10047"/>
              <a:gd name="connsiteY55" fmla="*/ 5547 h 10148"/>
              <a:gd name="connsiteX56" fmla="*/ 9401 w 10047"/>
              <a:gd name="connsiteY56" fmla="*/ 5609 h 10148"/>
              <a:gd name="connsiteX57" fmla="*/ 9480 w 10047"/>
              <a:gd name="connsiteY57" fmla="*/ 5725 h 10148"/>
              <a:gd name="connsiteX58" fmla="*/ 9568 w 10047"/>
              <a:gd name="connsiteY58" fmla="*/ 5772 h 10148"/>
              <a:gd name="connsiteX59" fmla="*/ 9688 w 10047"/>
              <a:gd name="connsiteY59" fmla="*/ 5793 h 10148"/>
              <a:gd name="connsiteX60" fmla="*/ 9741 w 10047"/>
              <a:gd name="connsiteY60" fmla="*/ 5841 h 10148"/>
              <a:gd name="connsiteX61" fmla="*/ 9785 w 10047"/>
              <a:gd name="connsiteY61" fmla="*/ 5868 h 10148"/>
              <a:gd name="connsiteX62" fmla="*/ 9886 w 10047"/>
              <a:gd name="connsiteY62" fmla="*/ 5916 h 10148"/>
              <a:gd name="connsiteX63" fmla="*/ 9930 w 10047"/>
              <a:gd name="connsiteY63" fmla="*/ 6011 h 10148"/>
              <a:gd name="connsiteX64" fmla="*/ 9965 w 10047"/>
              <a:gd name="connsiteY64" fmla="*/ 6072 h 10148"/>
              <a:gd name="connsiteX65" fmla="*/ 9974 w 10047"/>
              <a:gd name="connsiteY65" fmla="*/ 6195 h 10148"/>
              <a:gd name="connsiteX66" fmla="*/ 9934 w 10047"/>
              <a:gd name="connsiteY66" fmla="*/ 6448 h 10148"/>
              <a:gd name="connsiteX67" fmla="*/ 9845 w 10047"/>
              <a:gd name="connsiteY67" fmla="*/ 6660 h 10148"/>
              <a:gd name="connsiteX68" fmla="*/ 9744 w 10047"/>
              <a:gd name="connsiteY68" fmla="*/ 6735 h 10148"/>
              <a:gd name="connsiteX69" fmla="*/ 9621 w 10047"/>
              <a:gd name="connsiteY69" fmla="*/ 6686 h 10148"/>
              <a:gd name="connsiteX70" fmla="*/ 9398 w 10047"/>
              <a:gd name="connsiteY70" fmla="*/ 6516 h 10148"/>
              <a:gd name="connsiteX71" fmla="*/ 9256 w 10047"/>
              <a:gd name="connsiteY71" fmla="*/ 6461 h 10148"/>
              <a:gd name="connsiteX72" fmla="*/ 9205 w 10047"/>
              <a:gd name="connsiteY72" fmla="*/ 6407 h 10148"/>
              <a:gd name="connsiteX73" fmla="*/ 9271 w 10047"/>
              <a:gd name="connsiteY73" fmla="*/ 6277 h 10148"/>
              <a:gd name="connsiteX74" fmla="*/ 9189 w 10047"/>
              <a:gd name="connsiteY74" fmla="*/ 6407 h 10148"/>
              <a:gd name="connsiteX75" fmla="*/ 9082 w 10047"/>
              <a:gd name="connsiteY75" fmla="*/ 6598 h 10148"/>
              <a:gd name="connsiteX76" fmla="*/ 9208 w 10047"/>
              <a:gd name="connsiteY76" fmla="*/ 6366 h 10148"/>
              <a:gd name="connsiteX77" fmla="*/ 9328 w 10047"/>
              <a:gd name="connsiteY77" fmla="*/ 6489 h 10148"/>
              <a:gd name="connsiteX78" fmla="*/ 9521 w 10047"/>
              <a:gd name="connsiteY78" fmla="*/ 6605 h 10148"/>
              <a:gd name="connsiteX79" fmla="*/ 9643 w 10047"/>
              <a:gd name="connsiteY79" fmla="*/ 6660 h 10148"/>
              <a:gd name="connsiteX80" fmla="*/ 9697 w 10047"/>
              <a:gd name="connsiteY80" fmla="*/ 6679 h 10148"/>
              <a:gd name="connsiteX81" fmla="*/ 9754 w 10047"/>
              <a:gd name="connsiteY81" fmla="*/ 6953 h 10148"/>
              <a:gd name="connsiteX82" fmla="*/ 9725 w 10047"/>
              <a:gd name="connsiteY82" fmla="*/ 7205 h 10148"/>
              <a:gd name="connsiteX83" fmla="*/ 9593 w 10047"/>
              <a:gd name="connsiteY83" fmla="*/ 7274 h 10148"/>
              <a:gd name="connsiteX84" fmla="*/ 9483 w 10047"/>
              <a:gd name="connsiteY84" fmla="*/ 7267 h 10148"/>
              <a:gd name="connsiteX85" fmla="*/ 9357 w 10047"/>
              <a:gd name="connsiteY85" fmla="*/ 7267 h 10148"/>
              <a:gd name="connsiteX86" fmla="*/ 9234 w 10047"/>
              <a:gd name="connsiteY86" fmla="*/ 7212 h 10148"/>
              <a:gd name="connsiteX87" fmla="*/ 9133 w 10047"/>
              <a:gd name="connsiteY87" fmla="*/ 7090 h 10148"/>
              <a:gd name="connsiteX88" fmla="*/ 9026 w 10047"/>
              <a:gd name="connsiteY88" fmla="*/ 7049 h 10148"/>
              <a:gd name="connsiteX89" fmla="*/ 8953 w 10047"/>
              <a:gd name="connsiteY89" fmla="*/ 7062 h 10148"/>
              <a:gd name="connsiteX90" fmla="*/ 8871 w 10047"/>
              <a:gd name="connsiteY90" fmla="*/ 6953 h 10148"/>
              <a:gd name="connsiteX91" fmla="*/ 8991 w 10047"/>
              <a:gd name="connsiteY91" fmla="*/ 6795 h 10148"/>
              <a:gd name="connsiteX92" fmla="*/ 8849 w 10047"/>
              <a:gd name="connsiteY92" fmla="*/ 6980 h 10148"/>
              <a:gd name="connsiteX93" fmla="*/ 8795 w 10047"/>
              <a:gd name="connsiteY93" fmla="*/ 6959 h 10148"/>
              <a:gd name="connsiteX94" fmla="*/ 8726 w 10047"/>
              <a:gd name="connsiteY94" fmla="*/ 7130 h 10148"/>
              <a:gd name="connsiteX95" fmla="*/ 8635 w 10047"/>
              <a:gd name="connsiteY95" fmla="*/ 7171 h 10148"/>
              <a:gd name="connsiteX96" fmla="*/ 8499 w 10047"/>
              <a:gd name="connsiteY96" fmla="*/ 7239 h 10148"/>
              <a:gd name="connsiteX97" fmla="*/ 8688 w 10047"/>
              <a:gd name="connsiteY97" fmla="*/ 7150 h 10148"/>
              <a:gd name="connsiteX98" fmla="*/ 8770 w 10047"/>
              <a:gd name="connsiteY98" fmla="*/ 7062 h 10148"/>
              <a:gd name="connsiteX99" fmla="*/ 8814 w 10047"/>
              <a:gd name="connsiteY99" fmla="*/ 6966 h 10148"/>
              <a:gd name="connsiteX100" fmla="*/ 8887 w 10047"/>
              <a:gd name="connsiteY100" fmla="*/ 6959 h 10148"/>
              <a:gd name="connsiteX101" fmla="*/ 8991 w 10047"/>
              <a:gd name="connsiteY101" fmla="*/ 7034 h 10148"/>
              <a:gd name="connsiteX102" fmla="*/ 9133 w 10047"/>
              <a:gd name="connsiteY102" fmla="*/ 7090 h 10148"/>
              <a:gd name="connsiteX103" fmla="*/ 9048 w 10047"/>
              <a:gd name="connsiteY103" fmla="*/ 7253 h 10148"/>
              <a:gd name="connsiteX104" fmla="*/ 8944 w 10047"/>
              <a:gd name="connsiteY104" fmla="*/ 7376 h 10148"/>
              <a:gd name="connsiteX105" fmla="*/ 8887 w 10047"/>
              <a:gd name="connsiteY105" fmla="*/ 7389 h 10148"/>
              <a:gd name="connsiteX106" fmla="*/ 8726 w 10047"/>
              <a:gd name="connsiteY106" fmla="*/ 7370 h 10148"/>
              <a:gd name="connsiteX107" fmla="*/ 8493 w 10047"/>
              <a:gd name="connsiteY107" fmla="*/ 7314 h 10148"/>
              <a:gd name="connsiteX108" fmla="*/ 8209 w 10047"/>
              <a:gd name="connsiteY108" fmla="*/ 7239 h 10148"/>
              <a:gd name="connsiteX109" fmla="*/ 7982 w 10047"/>
              <a:gd name="connsiteY109" fmla="*/ 7116 h 10148"/>
              <a:gd name="connsiteX110" fmla="*/ 7812 w 10047"/>
              <a:gd name="connsiteY110" fmla="*/ 6966 h 10148"/>
              <a:gd name="connsiteX111" fmla="*/ 7585 w 10047"/>
              <a:gd name="connsiteY111" fmla="*/ 6803 h 10148"/>
              <a:gd name="connsiteX112" fmla="*/ 7348 w 10047"/>
              <a:gd name="connsiteY112" fmla="*/ 6598 h 10148"/>
              <a:gd name="connsiteX113" fmla="*/ 7188 w 10047"/>
              <a:gd name="connsiteY113" fmla="*/ 6332 h 10148"/>
              <a:gd name="connsiteX114" fmla="*/ 6932 w 10047"/>
              <a:gd name="connsiteY114" fmla="*/ 6114 h 10148"/>
              <a:gd name="connsiteX115" fmla="*/ 6500 w 10047"/>
              <a:gd name="connsiteY115" fmla="*/ 5827 h 10148"/>
              <a:gd name="connsiteX116" fmla="*/ 5570 w 10047"/>
              <a:gd name="connsiteY116" fmla="*/ 5772 h 10148"/>
              <a:gd name="connsiteX117" fmla="*/ 4609 w 10047"/>
              <a:gd name="connsiteY117" fmla="*/ 5710 h 10148"/>
              <a:gd name="connsiteX118" fmla="*/ 3789 w 10047"/>
              <a:gd name="connsiteY118" fmla="*/ 5486 h 10148"/>
              <a:gd name="connsiteX119" fmla="*/ 2648 w 10047"/>
              <a:gd name="connsiteY119" fmla="*/ 4722 h 10148"/>
              <a:gd name="connsiteX120" fmla="*/ 2027 w 10047"/>
              <a:gd name="connsiteY120" fmla="*/ 3848 h 10148"/>
              <a:gd name="connsiteX121" fmla="*/ 1324 w 10047"/>
              <a:gd name="connsiteY121" fmla="*/ 3098 h 10148"/>
              <a:gd name="connsiteX122" fmla="*/ 2973 w 10047"/>
              <a:gd name="connsiteY122" fmla="*/ 4967 h 10148"/>
              <a:gd name="connsiteX123" fmla="*/ 3895 w 10047"/>
              <a:gd name="connsiteY123" fmla="*/ 5548 h 10148"/>
              <a:gd name="connsiteX124" fmla="*/ 4357 w 10047"/>
              <a:gd name="connsiteY124" fmla="*/ 5647 h 10148"/>
              <a:gd name="connsiteX125" fmla="*/ 4134 w 10047"/>
              <a:gd name="connsiteY125" fmla="*/ 7164 h 10148"/>
              <a:gd name="connsiteX126" fmla="*/ 3885 w 10047"/>
              <a:gd name="connsiteY126" fmla="*/ 8364 h 10148"/>
              <a:gd name="connsiteX127" fmla="*/ 3581 w 10047"/>
              <a:gd name="connsiteY127" fmla="*/ 10148 h 10148"/>
              <a:gd name="connsiteX128" fmla="*/ 2673 w 10047"/>
              <a:gd name="connsiteY128" fmla="*/ 8879 h 10148"/>
              <a:gd name="connsiteX0" fmla="*/ 2673 w 10047"/>
              <a:gd name="connsiteY0" fmla="*/ 8879 h 10148"/>
              <a:gd name="connsiteX1" fmla="*/ 1844 w 10047"/>
              <a:gd name="connsiteY1" fmla="*/ 7421 h 10148"/>
              <a:gd name="connsiteX2" fmla="*/ 1330 w 10047"/>
              <a:gd name="connsiteY2" fmla="*/ 6405 h 10148"/>
              <a:gd name="connsiteX3" fmla="*/ 968 w 10047"/>
              <a:gd name="connsiteY3" fmla="*/ 5370 h 10148"/>
              <a:gd name="connsiteX4" fmla="*/ 510 w 10047"/>
              <a:gd name="connsiteY4" fmla="*/ 3616 h 10148"/>
              <a:gd name="connsiteX5" fmla="*/ 280 w 10047"/>
              <a:gd name="connsiteY5" fmla="*/ 2218 h 10148"/>
              <a:gd name="connsiteX6" fmla="*/ 47 w 10047"/>
              <a:gd name="connsiteY6" fmla="*/ 1065 h 10148"/>
              <a:gd name="connsiteX7" fmla="*/ 8 w 10047"/>
              <a:gd name="connsiteY7" fmla="*/ 523 h 10148"/>
              <a:gd name="connsiteX8" fmla="*/ 97 w 10047"/>
              <a:gd name="connsiteY8" fmla="*/ 54 h 10148"/>
              <a:gd name="connsiteX9" fmla="*/ 356 w 10047"/>
              <a:gd name="connsiteY9" fmla="*/ 0 h 10148"/>
              <a:gd name="connsiteX10" fmla="*/ 867 w 10047"/>
              <a:gd name="connsiteY10" fmla="*/ 0 h 10148"/>
              <a:gd name="connsiteX11" fmla="*/ 1623 w 10047"/>
              <a:gd name="connsiteY11" fmla="*/ 137 h 10148"/>
              <a:gd name="connsiteX12" fmla="*/ 2402 w 10047"/>
              <a:gd name="connsiteY12" fmla="*/ 437 h 10148"/>
              <a:gd name="connsiteX13" fmla="*/ 3105 w 10047"/>
              <a:gd name="connsiteY13" fmla="*/ 757 h 10148"/>
              <a:gd name="connsiteX14" fmla="*/ 3988 w 10047"/>
              <a:gd name="connsiteY14" fmla="*/ 1337 h 10148"/>
              <a:gd name="connsiteX15" fmla="*/ 5041 w 10047"/>
              <a:gd name="connsiteY15" fmla="*/ 2300 h 10148"/>
              <a:gd name="connsiteX16" fmla="*/ 5602 w 10047"/>
              <a:gd name="connsiteY16" fmla="*/ 2798 h 10148"/>
              <a:gd name="connsiteX17" fmla="*/ 6346 w 10047"/>
              <a:gd name="connsiteY17" fmla="*/ 3282 h 10148"/>
              <a:gd name="connsiteX18" fmla="*/ 6696 w 10047"/>
              <a:gd name="connsiteY18" fmla="*/ 3459 h 10148"/>
              <a:gd name="connsiteX19" fmla="*/ 6907 w 10047"/>
              <a:gd name="connsiteY19" fmla="*/ 3541 h 10148"/>
              <a:gd name="connsiteX20" fmla="*/ 7229 w 10047"/>
              <a:gd name="connsiteY20" fmla="*/ 3664 h 10148"/>
              <a:gd name="connsiteX21" fmla="*/ 7462 w 10047"/>
              <a:gd name="connsiteY21" fmla="*/ 3712 h 10148"/>
              <a:gd name="connsiteX22" fmla="*/ 7736 w 10047"/>
              <a:gd name="connsiteY22" fmla="*/ 3664 h 10148"/>
              <a:gd name="connsiteX23" fmla="*/ 8017 w 10047"/>
              <a:gd name="connsiteY23" fmla="*/ 3609 h 10148"/>
              <a:gd name="connsiteX24" fmla="*/ 8338 w 10047"/>
              <a:gd name="connsiteY24" fmla="*/ 3658 h 10148"/>
              <a:gd name="connsiteX25" fmla="*/ 8477 w 10047"/>
              <a:gd name="connsiteY25" fmla="*/ 3787 h 10148"/>
              <a:gd name="connsiteX26" fmla="*/ 8543 w 10047"/>
              <a:gd name="connsiteY26" fmla="*/ 4060 h 10148"/>
              <a:gd name="connsiteX27" fmla="*/ 8354 w 10047"/>
              <a:gd name="connsiteY27" fmla="*/ 3943 h 10148"/>
              <a:gd name="connsiteX28" fmla="*/ 8543 w 10047"/>
              <a:gd name="connsiteY28" fmla="*/ 4060 h 10148"/>
              <a:gd name="connsiteX29" fmla="*/ 8638 w 10047"/>
              <a:gd name="connsiteY29" fmla="*/ 4052 h 10148"/>
              <a:gd name="connsiteX30" fmla="*/ 8792 w 10047"/>
              <a:gd name="connsiteY30" fmla="*/ 4155 h 10148"/>
              <a:gd name="connsiteX31" fmla="*/ 8966 w 10047"/>
              <a:gd name="connsiteY31" fmla="*/ 4257 h 10148"/>
              <a:gd name="connsiteX32" fmla="*/ 9142 w 10047"/>
              <a:gd name="connsiteY32" fmla="*/ 4326 h 10148"/>
              <a:gd name="connsiteX33" fmla="*/ 9423 w 10047"/>
              <a:gd name="connsiteY33" fmla="*/ 4476 h 10148"/>
              <a:gd name="connsiteX34" fmla="*/ 9593 w 10047"/>
              <a:gd name="connsiteY34" fmla="*/ 4619 h 10148"/>
              <a:gd name="connsiteX35" fmla="*/ 9725 w 10047"/>
              <a:gd name="connsiteY35" fmla="*/ 4653 h 10148"/>
              <a:gd name="connsiteX36" fmla="*/ 9792 w 10047"/>
              <a:gd name="connsiteY36" fmla="*/ 4660 h 10148"/>
              <a:gd name="connsiteX37" fmla="*/ 9918 w 10047"/>
              <a:gd name="connsiteY37" fmla="*/ 4701 h 10148"/>
              <a:gd name="connsiteX38" fmla="*/ 9990 w 10047"/>
              <a:gd name="connsiteY38" fmla="*/ 4844 h 10148"/>
              <a:gd name="connsiteX39" fmla="*/ 10015 w 10047"/>
              <a:gd name="connsiteY39" fmla="*/ 5028 h 10148"/>
              <a:gd name="connsiteX40" fmla="*/ 10047 w 10047"/>
              <a:gd name="connsiteY40" fmla="*/ 5315 h 10148"/>
              <a:gd name="connsiteX41" fmla="*/ 9962 w 10047"/>
              <a:gd name="connsiteY41" fmla="*/ 5533 h 10148"/>
              <a:gd name="connsiteX42" fmla="*/ 9864 w 10047"/>
              <a:gd name="connsiteY42" fmla="*/ 5629 h 10148"/>
              <a:gd name="connsiteX43" fmla="*/ 9710 w 10047"/>
              <a:gd name="connsiteY43" fmla="*/ 5629 h 10148"/>
              <a:gd name="connsiteX44" fmla="*/ 9546 w 10047"/>
              <a:gd name="connsiteY44" fmla="*/ 5636 h 10148"/>
              <a:gd name="connsiteX45" fmla="*/ 9350 w 10047"/>
              <a:gd name="connsiteY45" fmla="*/ 5561 h 10148"/>
              <a:gd name="connsiteX46" fmla="*/ 9294 w 10047"/>
              <a:gd name="connsiteY46" fmla="*/ 5567 h 10148"/>
              <a:gd name="connsiteX47" fmla="*/ 9262 w 10047"/>
              <a:gd name="connsiteY47" fmla="*/ 5322 h 10148"/>
              <a:gd name="connsiteX48" fmla="*/ 9275 w 10047"/>
              <a:gd name="connsiteY48" fmla="*/ 5165 h 10148"/>
              <a:gd name="connsiteX49" fmla="*/ 9281 w 10047"/>
              <a:gd name="connsiteY49" fmla="*/ 5329 h 10148"/>
              <a:gd name="connsiteX50" fmla="*/ 9300 w 10047"/>
              <a:gd name="connsiteY50" fmla="*/ 5500 h 10148"/>
              <a:gd name="connsiteX51" fmla="*/ 9328 w 10047"/>
              <a:gd name="connsiteY51" fmla="*/ 5581 h 10148"/>
              <a:gd name="connsiteX52" fmla="*/ 9246 w 10047"/>
              <a:gd name="connsiteY52" fmla="*/ 5751 h 10148"/>
              <a:gd name="connsiteX53" fmla="*/ 9230 w 10047"/>
              <a:gd name="connsiteY53" fmla="*/ 5909 h 10148"/>
              <a:gd name="connsiteX54" fmla="*/ 9249 w 10047"/>
              <a:gd name="connsiteY54" fmla="*/ 5710 h 10148"/>
              <a:gd name="connsiteX55" fmla="*/ 9316 w 10047"/>
              <a:gd name="connsiteY55" fmla="*/ 5547 h 10148"/>
              <a:gd name="connsiteX56" fmla="*/ 9401 w 10047"/>
              <a:gd name="connsiteY56" fmla="*/ 5609 h 10148"/>
              <a:gd name="connsiteX57" fmla="*/ 9480 w 10047"/>
              <a:gd name="connsiteY57" fmla="*/ 5725 h 10148"/>
              <a:gd name="connsiteX58" fmla="*/ 9568 w 10047"/>
              <a:gd name="connsiteY58" fmla="*/ 5772 h 10148"/>
              <a:gd name="connsiteX59" fmla="*/ 9688 w 10047"/>
              <a:gd name="connsiteY59" fmla="*/ 5793 h 10148"/>
              <a:gd name="connsiteX60" fmla="*/ 9741 w 10047"/>
              <a:gd name="connsiteY60" fmla="*/ 5841 h 10148"/>
              <a:gd name="connsiteX61" fmla="*/ 9785 w 10047"/>
              <a:gd name="connsiteY61" fmla="*/ 5868 h 10148"/>
              <a:gd name="connsiteX62" fmla="*/ 9886 w 10047"/>
              <a:gd name="connsiteY62" fmla="*/ 5916 h 10148"/>
              <a:gd name="connsiteX63" fmla="*/ 9930 w 10047"/>
              <a:gd name="connsiteY63" fmla="*/ 6011 h 10148"/>
              <a:gd name="connsiteX64" fmla="*/ 9965 w 10047"/>
              <a:gd name="connsiteY64" fmla="*/ 6072 h 10148"/>
              <a:gd name="connsiteX65" fmla="*/ 9974 w 10047"/>
              <a:gd name="connsiteY65" fmla="*/ 6195 h 10148"/>
              <a:gd name="connsiteX66" fmla="*/ 9934 w 10047"/>
              <a:gd name="connsiteY66" fmla="*/ 6448 h 10148"/>
              <a:gd name="connsiteX67" fmla="*/ 9845 w 10047"/>
              <a:gd name="connsiteY67" fmla="*/ 6660 h 10148"/>
              <a:gd name="connsiteX68" fmla="*/ 9744 w 10047"/>
              <a:gd name="connsiteY68" fmla="*/ 6735 h 10148"/>
              <a:gd name="connsiteX69" fmla="*/ 9621 w 10047"/>
              <a:gd name="connsiteY69" fmla="*/ 6686 h 10148"/>
              <a:gd name="connsiteX70" fmla="*/ 9398 w 10047"/>
              <a:gd name="connsiteY70" fmla="*/ 6516 h 10148"/>
              <a:gd name="connsiteX71" fmla="*/ 9256 w 10047"/>
              <a:gd name="connsiteY71" fmla="*/ 6461 h 10148"/>
              <a:gd name="connsiteX72" fmla="*/ 9205 w 10047"/>
              <a:gd name="connsiteY72" fmla="*/ 6407 h 10148"/>
              <a:gd name="connsiteX73" fmla="*/ 9271 w 10047"/>
              <a:gd name="connsiteY73" fmla="*/ 6277 h 10148"/>
              <a:gd name="connsiteX74" fmla="*/ 9189 w 10047"/>
              <a:gd name="connsiteY74" fmla="*/ 6407 h 10148"/>
              <a:gd name="connsiteX75" fmla="*/ 9082 w 10047"/>
              <a:gd name="connsiteY75" fmla="*/ 6598 h 10148"/>
              <a:gd name="connsiteX76" fmla="*/ 9208 w 10047"/>
              <a:gd name="connsiteY76" fmla="*/ 6366 h 10148"/>
              <a:gd name="connsiteX77" fmla="*/ 9328 w 10047"/>
              <a:gd name="connsiteY77" fmla="*/ 6489 h 10148"/>
              <a:gd name="connsiteX78" fmla="*/ 9521 w 10047"/>
              <a:gd name="connsiteY78" fmla="*/ 6605 h 10148"/>
              <a:gd name="connsiteX79" fmla="*/ 9643 w 10047"/>
              <a:gd name="connsiteY79" fmla="*/ 6660 h 10148"/>
              <a:gd name="connsiteX80" fmla="*/ 9697 w 10047"/>
              <a:gd name="connsiteY80" fmla="*/ 6679 h 10148"/>
              <a:gd name="connsiteX81" fmla="*/ 9754 w 10047"/>
              <a:gd name="connsiteY81" fmla="*/ 6953 h 10148"/>
              <a:gd name="connsiteX82" fmla="*/ 9725 w 10047"/>
              <a:gd name="connsiteY82" fmla="*/ 7205 h 10148"/>
              <a:gd name="connsiteX83" fmla="*/ 9593 w 10047"/>
              <a:gd name="connsiteY83" fmla="*/ 7274 h 10148"/>
              <a:gd name="connsiteX84" fmla="*/ 9483 w 10047"/>
              <a:gd name="connsiteY84" fmla="*/ 7267 h 10148"/>
              <a:gd name="connsiteX85" fmla="*/ 9357 w 10047"/>
              <a:gd name="connsiteY85" fmla="*/ 7267 h 10148"/>
              <a:gd name="connsiteX86" fmla="*/ 9234 w 10047"/>
              <a:gd name="connsiteY86" fmla="*/ 7212 h 10148"/>
              <a:gd name="connsiteX87" fmla="*/ 9133 w 10047"/>
              <a:gd name="connsiteY87" fmla="*/ 7090 h 10148"/>
              <a:gd name="connsiteX88" fmla="*/ 9026 w 10047"/>
              <a:gd name="connsiteY88" fmla="*/ 7049 h 10148"/>
              <a:gd name="connsiteX89" fmla="*/ 8953 w 10047"/>
              <a:gd name="connsiteY89" fmla="*/ 7062 h 10148"/>
              <a:gd name="connsiteX90" fmla="*/ 8871 w 10047"/>
              <a:gd name="connsiteY90" fmla="*/ 6953 h 10148"/>
              <a:gd name="connsiteX91" fmla="*/ 8991 w 10047"/>
              <a:gd name="connsiteY91" fmla="*/ 6795 h 10148"/>
              <a:gd name="connsiteX92" fmla="*/ 8849 w 10047"/>
              <a:gd name="connsiteY92" fmla="*/ 6980 h 10148"/>
              <a:gd name="connsiteX93" fmla="*/ 8795 w 10047"/>
              <a:gd name="connsiteY93" fmla="*/ 6959 h 10148"/>
              <a:gd name="connsiteX94" fmla="*/ 8726 w 10047"/>
              <a:gd name="connsiteY94" fmla="*/ 7130 h 10148"/>
              <a:gd name="connsiteX95" fmla="*/ 8635 w 10047"/>
              <a:gd name="connsiteY95" fmla="*/ 7171 h 10148"/>
              <a:gd name="connsiteX96" fmla="*/ 8499 w 10047"/>
              <a:gd name="connsiteY96" fmla="*/ 7239 h 10148"/>
              <a:gd name="connsiteX97" fmla="*/ 8688 w 10047"/>
              <a:gd name="connsiteY97" fmla="*/ 7150 h 10148"/>
              <a:gd name="connsiteX98" fmla="*/ 8770 w 10047"/>
              <a:gd name="connsiteY98" fmla="*/ 7062 h 10148"/>
              <a:gd name="connsiteX99" fmla="*/ 8814 w 10047"/>
              <a:gd name="connsiteY99" fmla="*/ 6966 h 10148"/>
              <a:gd name="connsiteX100" fmla="*/ 8887 w 10047"/>
              <a:gd name="connsiteY100" fmla="*/ 6959 h 10148"/>
              <a:gd name="connsiteX101" fmla="*/ 8991 w 10047"/>
              <a:gd name="connsiteY101" fmla="*/ 7034 h 10148"/>
              <a:gd name="connsiteX102" fmla="*/ 9133 w 10047"/>
              <a:gd name="connsiteY102" fmla="*/ 7090 h 10148"/>
              <a:gd name="connsiteX103" fmla="*/ 9048 w 10047"/>
              <a:gd name="connsiteY103" fmla="*/ 7253 h 10148"/>
              <a:gd name="connsiteX104" fmla="*/ 8944 w 10047"/>
              <a:gd name="connsiteY104" fmla="*/ 7376 h 10148"/>
              <a:gd name="connsiteX105" fmla="*/ 8887 w 10047"/>
              <a:gd name="connsiteY105" fmla="*/ 7389 h 10148"/>
              <a:gd name="connsiteX106" fmla="*/ 8726 w 10047"/>
              <a:gd name="connsiteY106" fmla="*/ 7370 h 10148"/>
              <a:gd name="connsiteX107" fmla="*/ 8493 w 10047"/>
              <a:gd name="connsiteY107" fmla="*/ 7314 h 10148"/>
              <a:gd name="connsiteX108" fmla="*/ 8209 w 10047"/>
              <a:gd name="connsiteY108" fmla="*/ 7239 h 10148"/>
              <a:gd name="connsiteX109" fmla="*/ 7982 w 10047"/>
              <a:gd name="connsiteY109" fmla="*/ 7116 h 10148"/>
              <a:gd name="connsiteX110" fmla="*/ 7812 w 10047"/>
              <a:gd name="connsiteY110" fmla="*/ 6966 h 10148"/>
              <a:gd name="connsiteX111" fmla="*/ 7585 w 10047"/>
              <a:gd name="connsiteY111" fmla="*/ 6803 h 10148"/>
              <a:gd name="connsiteX112" fmla="*/ 7348 w 10047"/>
              <a:gd name="connsiteY112" fmla="*/ 6598 h 10148"/>
              <a:gd name="connsiteX113" fmla="*/ 7188 w 10047"/>
              <a:gd name="connsiteY113" fmla="*/ 6332 h 10148"/>
              <a:gd name="connsiteX114" fmla="*/ 6932 w 10047"/>
              <a:gd name="connsiteY114" fmla="*/ 6114 h 10148"/>
              <a:gd name="connsiteX115" fmla="*/ 6500 w 10047"/>
              <a:gd name="connsiteY115" fmla="*/ 5827 h 10148"/>
              <a:gd name="connsiteX116" fmla="*/ 5570 w 10047"/>
              <a:gd name="connsiteY116" fmla="*/ 5772 h 10148"/>
              <a:gd name="connsiteX117" fmla="*/ 4609 w 10047"/>
              <a:gd name="connsiteY117" fmla="*/ 5710 h 10148"/>
              <a:gd name="connsiteX118" fmla="*/ 3789 w 10047"/>
              <a:gd name="connsiteY118" fmla="*/ 5486 h 10148"/>
              <a:gd name="connsiteX119" fmla="*/ 2650 w 10047"/>
              <a:gd name="connsiteY119" fmla="*/ 4620 h 10148"/>
              <a:gd name="connsiteX120" fmla="*/ 2027 w 10047"/>
              <a:gd name="connsiteY120" fmla="*/ 3848 h 10148"/>
              <a:gd name="connsiteX121" fmla="*/ 1324 w 10047"/>
              <a:gd name="connsiteY121" fmla="*/ 3098 h 10148"/>
              <a:gd name="connsiteX122" fmla="*/ 2973 w 10047"/>
              <a:gd name="connsiteY122" fmla="*/ 4967 h 10148"/>
              <a:gd name="connsiteX123" fmla="*/ 3895 w 10047"/>
              <a:gd name="connsiteY123" fmla="*/ 5548 h 10148"/>
              <a:gd name="connsiteX124" fmla="*/ 4357 w 10047"/>
              <a:gd name="connsiteY124" fmla="*/ 5647 h 10148"/>
              <a:gd name="connsiteX125" fmla="*/ 4134 w 10047"/>
              <a:gd name="connsiteY125" fmla="*/ 7164 h 10148"/>
              <a:gd name="connsiteX126" fmla="*/ 3885 w 10047"/>
              <a:gd name="connsiteY126" fmla="*/ 8364 h 10148"/>
              <a:gd name="connsiteX127" fmla="*/ 3581 w 10047"/>
              <a:gd name="connsiteY127" fmla="*/ 10148 h 10148"/>
              <a:gd name="connsiteX128" fmla="*/ 2673 w 10047"/>
              <a:gd name="connsiteY128" fmla="*/ 8879 h 10148"/>
              <a:gd name="connsiteX0" fmla="*/ 2673 w 10047"/>
              <a:gd name="connsiteY0" fmla="*/ 8879 h 10148"/>
              <a:gd name="connsiteX1" fmla="*/ 1844 w 10047"/>
              <a:gd name="connsiteY1" fmla="*/ 7421 h 10148"/>
              <a:gd name="connsiteX2" fmla="*/ 1330 w 10047"/>
              <a:gd name="connsiteY2" fmla="*/ 6405 h 10148"/>
              <a:gd name="connsiteX3" fmla="*/ 968 w 10047"/>
              <a:gd name="connsiteY3" fmla="*/ 5370 h 10148"/>
              <a:gd name="connsiteX4" fmla="*/ 510 w 10047"/>
              <a:gd name="connsiteY4" fmla="*/ 3616 h 10148"/>
              <a:gd name="connsiteX5" fmla="*/ 280 w 10047"/>
              <a:gd name="connsiteY5" fmla="*/ 2218 h 10148"/>
              <a:gd name="connsiteX6" fmla="*/ 47 w 10047"/>
              <a:gd name="connsiteY6" fmla="*/ 1065 h 10148"/>
              <a:gd name="connsiteX7" fmla="*/ 8 w 10047"/>
              <a:gd name="connsiteY7" fmla="*/ 523 h 10148"/>
              <a:gd name="connsiteX8" fmla="*/ 97 w 10047"/>
              <a:gd name="connsiteY8" fmla="*/ 54 h 10148"/>
              <a:gd name="connsiteX9" fmla="*/ 356 w 10047"/>
              <a:gd name="connsiteY9" fmla="*/ 0 h 10148"/>
              <a:gd name="connsiteX10" fmla="*/ 867 w 10047"/>
              <a:gd name="connsiteY10" fmla="*/ 0 h 10148"/>
              <a:gd name="connsiteX11" fmla="*/ 1623 w 10047"/>
              <a:gd name="connsiteY11" fmla="*/ 137 h 10148"/>
              <a:gd name="connsiteX12" fmla="*/ 2402 w 10047"/>
              <a:gd name="connsiteY12" fmla="*/ 437 h 10148"/>
              <a:gd name="connsiteX13" fmla="*/ 3105 w 10047"/>
              <a:gd name="connsiteY13" fmla="*/ 757 h 10148"/>
              <a:gd name="connsiteX14" fmla="*/ 3988 w 10047"/>
              <a:gd name="connsiteY14" fmla="*/ 1337 h 10148"/>
              <a:gd name="connsiteX15" fmla="*/ 5041 w 10047"/>
              <a:gd name="connsiteY15" fmla="*/ 2300 h 10148"/>
              <a:gd name="connsiteX16" fmla="*/ 5602 w 10047"/>
              <a:gd name="connsiteY16" fmla="*/ 2798 h 10148"/>
              <a:gd name="connsiteX17" fmla="*/ 6346 w 10047"/>
              <a:gd name="connsiteY17" fmla="*/ 3282 h 10148"/>
              <a:gd name="connsiteX18" fmla="*/ 6696 w 10047"/>
              <a:gd name="connsiteY18" fmla="*/ 3459 h 10148"/>
              <a:gd name="connsiteX19" fmla="*/ 6907 w 10047"/>
              <a:gd name="connsiteY19" fmla="*/ 3541 h 10148"/>
              <a:gd name="connsiteX20" fmla="*/ 7229 w 10047"/>
              <a:gd name="connsiteY20" fmla="*/ 3664 h 10148"/>
              <a:gd name="connsiteX21" fmla="*/ 7462 w 10047"/>
              <a:gd name="connsiteY21" fmla="*/ 3712 h 10148"/>
              <a:gd name="connsiteX22" fmla="*/ 7736 w 10047"/>
              <a:gd name="connsiteY22" fmla="*/ 3664 h 10148"/>
              <a:gd name="connsiteX23" fmla="*/ 8017 w 10047"/>
              <a:gd name="connsiteY23" fmla="*/ 3609 h 10148"/>
              <a:gd name="connsiteX24" fmla="*/ 8338 w 10047"/>
              <a:gd name="connsiteY24" fmla="*/ 3658 h 10148"/>
              <a:gd name="connsiteX25" fmla="*/ 8477 w 10047"/>
              <a:gd name="connsiteY25" fmla="*/ 3787 h 10148"/>
              <a:gd name="connsiteX26" fmla="*/ 8543 w 10047"/>
              <a:gd name="connsiteY26" fmla="*/ 4060 h 10148"/>
              <a:gd name="connsiteX27" fmla="*/ 8354 w 10047"/>
              <a:gd name="connsiteY27" fmla="*/ 3943 h 10148"/>
              <a:gd name="connsiteX28" fmla="*/ 8543 w 10047"/>
              <a:gd name="connsiteY28" fmla="*/ 4060 h 10148"/>
              <a:gd name="connsiteX29" fmla="*/ 8638 w 10047"/>
              <a:gd name="connsiteY29" fmla="*/ 4052 h 10148"/>
              <a:gd name="connsiteX30" fmla="*/ 8792 w 10047"/>
              <a:gd name="connsiteY30" fmla="*/ 4155 h 10148"/>
              <a:gd name="connsiteX31" fmla="*/ 8966 w 10047"/>
              <a:gd name="connsiteY31" fmla="*/ 4257 h 10148"/>
              <a:gd name="connsiteX32" fmla="*/ 9142 w 10047"/>
              <a:gd name="connsiteY32" fmla="*/ 4326 h 10148"/>
              <a:gd name="connsiteX33" fmla="*/ 9423 w 10047"/>
              <a:gd name="connsiteY33" fmla="*/ 4476 h 10148"/>
              <a:gd name="connsiteX34" fmla="*/ 9593 w 10047"/>
              <a:gd name="connsiteY34" fmla="*/ 4619 h 10148"/>
              <a:gd name="connsiteX35" fmla="*/ 9725 w 10047"/>
              <a:gd name="connsiteY35" fmla="*/ 4653 h 10148"/>
              <a:gd name="connsiteX36" fmla="*/ 9792 w 10047"/>
              <a:gd name="connsiteY36" fmla="*/ 4660 h 10148"/>
              <a:gd name="connsiteX37" fmla="*/ 9918 w 10047"/>
              <a:gd name="connsiteY37" fmla="*/ 4701 h 10148"/>
              <a:gd name="connsiteX38" fmla="*/ 9990 w 10047"/>
              <a:gd name="connsiteY38" fmla="*/ 4844 h 10148"/>
              <a:gd name="connsiteX39" fmla="*/ 10015 w 10047"/>
              <a:gd name="connsiteY39" fmla="*/ 5028 h 10148"/>
              <a:gd name="connsiteX40" fmla="*/ 10047 w 10047"/>
              <a:gd name="connsiteY40" fmla="*/ 5315 h 10148"/>
              <a:gd name="connsiteX41" fmla="*/ 9962 w 10047"/>
              <a:gd name="connsiteY41" fmla="*/ 5533 h 10148"/>
              <a:gd name="connsiteX42" fmla="*/ 9864 w 10047"/>
              <a:gd name="connsiteY42" fmla="*/ 5629 h 10148"/>
              <a:gd name="connsiteX43" fmla="*/ 9710 w 10047"/>
              <a:gd name="connsiteY43" fmla="*/ 5629 h 10148"/>
              <a:gd name="connsiteX44" fmla="*/ 9546 w 10047"/>
              <a:gd name="connsiteY44" fmla="*/ 5636 h 10148"/>
              <a:gd name="connsiteX45" fmla="*/ 9350 w 10047"/>
              <a:gd name="connsiteY45" fmla="*/ 5561 h 10148"/>
              <a:gd name="connsiteX46" fmla="*/ 9294 w 10047"/>
              <a:gd name="connsiteY46" fmla="*/ 5567 h 10148"/>
              <a:gd name="connsiteX47" fmla="*/ 9262 w 10047"/>
              <a:gd name="connsiteY47" fmla="*/ 5322 h 10148"/>
              <a:gd name="connsiteX48" fmla="*/ 9275 w 10047"/>
              <a:gd name="connsiteY48" fmla="*/ 5165 h 10148"/>
              <a:gd name="connsiteX49" fmla="*/ 9281 w 10047"/>
              <a:gd name="connsiteY49" fmla="*/ 5329 h 10148"/>
              <a:gd name="connsiteX50" fmla="*/ 9300 w 10047"/>
              <a:gd name="connsiteY50" fmla="*/ 5500 h 10148"/>
              <a:gd name="connsiteX51" fmla="*/ 9328 w 10047"/>
              <a:gd name="connsiteY51" fmla="*/ 5581 h 10148"/>
              <a:gd name="connsiteX52" fmla="*/ 9246 w 10047"/>
              <a:gd name="connsiteY52" fmla="*/ 5751 h 10148"/>
              <a:gd name="connsiteX53" fmla="*/ 9230 w 10047"/>
              <a:gd name="connsiteY53" fmla="*/ 5909 h 10148"/>
              <a:gd name="connsiteX54" fmla="*/ 9249 w 10047"/>
              <a:gd name="connsiteY54" fmla="*/ 5710 h 10148"/>
              <a:gd name="connsiteX55" fmla="*/ 9316 w 10047"/>
              <a:gd name="connsiteY55" fmla="*/ 5547 h 10148"/>
              <a:gd name="connsiteX56" fmla="*/ 9401 w 10047"/>
              <a:gd name="connsiteY56" fmla="*/ 5609 h 10148"/>
              <a:gd name="connsiteX57" fmla="*/ 9480 w 10047"/>
              <a:gd name="connsiteY57" fmla="*/ 5725 h 10148"/>
              <a:gd name="connsiteX58" fmla="*/ 9568 w 10047"/>
              <a:gd name="connsiteY58" fmla="*/ 5772 h 10148"/>
              <a:gd name="connsiteX59" fmla="*/ 9688 w 10047"/>
              <a:gd name="connsiteY59" fmla="*/ 5793 h 10148"/>
              <a:gd name="connsiteX60" fmla="*/ 9741 w 10047"/>
              <a:gd name="connsiteY60" fmla="*/ 5841 h 10148"/>
              <a:gd name="connsiteX61" fmla="*/ 9785 w 10047"/>
              <a:gd name="connsiteY61" fmla="*/ 5868 h 10148"/>
              <a:gd name="connsiteX62" fmla="*/ 9886 w 10047"/>
              <a:gd name="connsiteY62" fmla="*/ 5916 h 10148"/>
              <a:gd name="connsiteX63" fmla="*/ 9930 w 10047"/>
              <a:gd name="connsiteY63" fmla="*/ 6011 h 10148"/>
              <a:gd name="connsiteX64" fmla="*/ 9965 w 10047"/>
              <a:gd name="connsiteY64" fmla="*/ 6072 h 10148"/>
              <a:gd name="connsiteX65" fmla="*/ 9974 w 10047"/>
              <a:gd name="connsiteY65" fmla="*/ 6195 h 10148"/>
              <a:gd name="connsiteX66" fmla="*/ 9934 w 10047"/>
              <a:gd name="connsiteY66" fmla="*/ 6448 h 10148"/>
              <a:gd name="connsiteX67" fmla="*/ 9845 w 10047"/>
              <a:gd name="connsiteY67" fmla="*/ 6660 h 10148"/>
              <a:gd name="connsiteX68" fmla="*/ 9744 w 10047"/>
              <a:gd name="connsiteY68" fmla="*/ 6735 h 10148"/>
              <a:gd name="connsiteX69" fmla="*/ 9621 w 10047"/>
              <a:gd name="connsiteY69" fmla="*/ 6686 h 10148"/>
              <a:gd name="connsiteX70" fmla="*/ 9398 w 10047"/>
              <a:gd name="connsiteY70" fmla="*/ 6516 h 10148"/>
              <a:gd name="connsiteX71" fmla="*/ 9256 w 10047"/>
              <a:gd name="connsiteY71" fmla="*/ 6461 h 10148"/>
              <a:gd name="connsiteX72" fmla="*/ 9205 w 10047"/>
              <a:gd name="connsiteY72" fmla="*/ 6407 h 10148"/>
              <a:gd name="connsiteX73" fmla="*/ 9271 w 10047"/>
              <a:gd name="connsiteY73" fmla="*/ 6277 h 10148"/>
              <a:gd name="connsiteX74" fmla="*/ 9189 w 10047"/>
              <a:gd name="connsiteY74" fmla="*/ 6407 h 10148"/>
              <a:gd name="connsiteX75" fmla="*/ 9082 w 10047"/>
              <a:gd name="connsiteY75" fmla="*/ 6598 h 10148"/>
              <a:gd name="connsiteX76" fmla="*/ 9208 w 10047"/>
              <a:gd name="connsiteY76" fmla="*/ 6366 h 10148"/>
              <a:gd name="connsiteX77" fmla="*/ 9328 w 10047"/>
              <a:gd name="connsiteY77" fmla="*/ 6489 h 10148"/>
              <a:gd name="connsiteX78" fmla="*/ 9521 w 10047"/>
              <a:gd name="connsiteY78" fmla="*/ 6605 h 10148"/>
              <a:gd name="connsiteX79" fmla="*/ 9643 w 10047"/>
              <a:gd name="connsiteY79" fmla="*/ 6660 h 10148"/>
              <a:gd name="connsiteX80" fmla="*/ 9697 w 10047"/>
              <a:gd name="connsiteY80" fmla="*/ 6679 h 10148"/>
              <a:gd name="connsiteX81" fmla="*/ 9754 w 10047"/>
              <a:gd name="connsiteY81" fmla="*/ 6953 h 10148"/>
              <a:gd name="connsiteX82" fmla="*/ 9725 w 10047"/>
              <a:gd name="connsiteY82" fmla="*/ 7205 h 10148"/>
              <a:gd name="connsiteX83" fmla="*/ 9593 w 10047"/>
              <a:gd name="connsiteY83" fmla="*/ 7274 h 10148"/>
              <a:gd name="connsiteX84" fmla="*/ 9483 w 10047"/>
              <a:gd name="connsiteY84" fmla="*/ 7267 h 10148"/>
              <a:gd name="connsiteX85" fmla="*/ 9357 w 10047"/>
              <a:gd name="connsiteY85" fmla="*/ 7267 h 10148"/>
              <a:gd name="connsiteX86" fmla="*/ 9234 w 10047"/>
              <a:gd name="connsiteY86" fmla="*/ 7212 h 10148"/>
              <a:gd name="connsiteX87" fmla="*/ 9133 w 10047"/>
              <a:gd name="connsiteY87" fmla="*/ 7090 h 10148"/>
              <a:gd name="connsiteX88" fmla="*/ 9026 w 10047"/>
              <a:gd name="connsiteY88" fmla="*/ 7049 h 10148"/>
              <a:gd name="connsiteX89" fmla="*/ 8953 w 10047"/>
              <a:gd name="connsiteY89" fmla="*/ 7062 h 10148"/>
              <a:gd name="connsiteX90" fmla="*/ 8871 w 10047"/>
              <a:gd name="connsiteY90" fmla="*/ 6953 h 10148"/>
              <a:gd name="connsiteX91" fmla="*/ 8991 w 10047"/>
              <a:gd name="connsiteY91" fmla="*/ 6795 h 10148"/>
              <a:gd name="connsiteX92" fmla="*/ 8849 w 10047"/>
              <a:gd name="connsiteY92" fmla="*/ 6980 h 10148"/>
              <a:gd name="connsiteX93" fmla="*/ 8795 w 10047"/>
              <a:gd name="connsiteY93" fmla="*/ 6959 h 10148"/>
              <a:gd name="connsiteX94" fmla="*/ 8726 w 10047"/>
              <a:gd name="connsiteY94" fmla="*/ 7130 h 10148"/>
              <a:gd name="connsiteX95" fmla="*/ 8635 w 10047"/>
              <a:gd name="connsiteY95" fmla="*/ 7171 h 10148"/>
              <a:gd name="connsiteX96" fmla="*/ 8499 w 10047"/>
              <a:gd name="connsiteY96" fmla="*/ 7239 h 10148"/>
              <a:gd name="connsiteX97" fmla="*/ 8688 w 10047"/>
              <a:gd name="connsiteY97" fmla="*/ 7150 h 10148"/>
              <a:gd name="connsiteX98" fmla="*/ 8770 w 10047"/>
              <a:gd name="connsiteY98" fmla="*/ 7062 h 10148"/>
              <a:gd name="connsiteX99" fmla="*/ 8814 w 10047"/>
              <a:gd name="connsiteY99" fmla="*/ 6966 h 10148"/>
              <a:gd name="connsiteX100" fmla="*/ 8887 w 10047"/>
              <a:gd name="connsiteY100" fmla="*/ 6959 h 10148"/>
              <a:gd name="connsiteX101" fmla="*/ 8991 w 10047"/>
              <a:gd name="connsiteY101" fmla="*/ 7034 h 10148"/>
              <a:gd name="connsiteX102" fmla="*/ 9133 w 10047"/>
              <a:gd name="connsiteY102" fmla="*/ 7090 h 10148"/>
              <a:gd name="connsiteX103" fmla="*/ 9048 w 10047"/>
              <a:gd name="connsiteY103" fmla="*/ 7253 h 10148"/>
              <a:gd name="connsiteX104" fmla="*/ 8944 w 10047"/>
              <a:gd name="connsiteY104" fmla="*/ 7376 h 10148"/>
              <a:gd name="connsiteX105" fmla="*/ 8887 w 10047"/>
              <a:gd name="connsiteY105" fmla="*/ 7389 h 10148"/>
              <a:gd name="connsiteX106" fmla="*/ 8726 w 10047"/>
              <a:gd name="connsiteY106" fmla="*/ 7370 h 10148"/>
              <a:gd name="connsiteX107" fmla="*/ 8493 w 10047"/>
              <a:gd name="connsiteY107" fmla="*/ 7314 h 10148"/>
              <a:gd name="connsiteX108" fmla="*/ 8209 w 10047"/>
              <a:gd name="connsiteY108" fmla="*/ 7239 h 10148"/>
              <a:gd name="connsiteX109" fmla="*/ 7982 w 10047"/>
              <a:gd name="connsiteY109" fmla="*/ 7116 h 10148"/>
              <a:gd name="connsiteX110" fmla="*/ 7812 w 10047"/>
              <a:gd name="connsiteY110" fmla="*/ 6966 h 10148"/>
              <a:gd name="connsiteX111" fmla="*/ 7585 w 10047"/>
              <a:gd name="connsiteY111" fmla="*/ 6803 h 10148"/>
              <a:gd name="connsiteX112" fmla="*/ 7348 w 10047"/>
              <a:gd name="connsiteY112" fmla="*/ 6598 h 10148"/>
              <a:gd name="connsiteX113" fmla="*/ 7188 w 10047"/>
              <a:gd name="connsiteY113" fmla="*/ 6332 h 10148"/>
              <a:gd name="connsiteX114" fmla="*/ 6932 w 10047"/>
              <a:gd name="connsiteY114" fmla="*/ 6114 h 10148"/>
              <a:gd name="connsiteX115" fmla="*/ 6500 w 10047"/>
              <a:gd name="connsiteY115" fmla="*/ 5827 h 10148"/>
              <a:gd name="connsiteX116" fmla="*/ 5570 w 10047"/>
              <a:gd name="connsiteY116" fmla="*/ 5772 h 10148"/>
              <a:gd name="connsiteX117" fmla="*/ 4609 w 10047"/>
              <a:gd name="connsiteY117" fmla="*/ 5710 h 10148"/>
              <a:gd name="connsiteX118" fmla="*/ 3789 w 10047"/>
              <a:gd name="connsiteY118" fmla="*/ 5486 h 10148"/>
              <a:gd name="connsiteX119" fmla="*/ 2650 w 10047"/>
              <a:gd name="connsiteY119" fmla="*/ 4620 h 10148"/>
              <a:gd name="connsiteX120" fmla="*/ 2027 w 10047"/>
              <a:gd name="connsiteY120" fmla="*/ 3848 h 10148"/>
              <a:gd name="connsiteX121" fmla="*/ 1324 w 10047"/>
              <a:gd name="connsiteY121" fmla="*/ 3098 h 10148"/>
              <a:gd name="connsiteX122" fmla="*/ 2959 w 10047"/>
              <a:gd name="connsiteY122" fmla="*/ 5042 h 10148"/>
              <a:gd name="connsiteX123" fmla="*/ 3895 w 10047"/>
              <a:gd name="connsiteY123" fmla="*/ 5548 h 10148"/>
              <a:gd name="connsiteX124" fmla="*/ 4357 w 10047"/>
              <a:gd name="connsiteY124" fmla="*/ 5647 h 10148"/>
              <a:gd name="connsiteX125" fmla="*/ 4134 w 10047"/>
              <a:gd name="connsiteY125" fmla="*/ 7164 h 10148"/>
              <a:gd name="connsiteX126" fmla="*/ 3885 w 10047"/>
              <a:gd name="connsiteY126" fmla="*/ 8364 h 10148"/>
              <a:gd name="connsiteX127" fmla="*/ 3581 w 10047"/>
              <a:gd name="connsiteY127" fmla="*/ 10148 h 10148"/>
              <a:gd name="connsiteX128" fmla="*/ 2673 w 10047"/>
              <a:gd name="connsiteY128" fmla="*/ 8879 h 10148"/>
              <a:gd name="connsiteX0" fmla="*/ 2673 w 10047"/>
              <a:gd name="connsiteY0" fmla="*/ 8879 h 10148"/>
              <a:gd name="connsiteX1" fmla="*/ 1844 w 10047"/>
              <a:gd name="connsiteY1" fmla="*/ 7421 h 10148"/>
              <a:gd name="connsiteX2" fmla="*/ 1330 w 10047"/>
              <a:gd name="connsiteY2" fmla="*/ 6405 h 10148"/>
              <a:gd name="connsiteX3" fmla="*/ 968 w 10047"/>
              <a:gd name="connsiteY3" fmla="*/ 5370 h 10148"/>
              <a:gd name="connsiteX4" fmla="*/ 510 w 10047"/>
              <a:gd name="connsiteY4" fmla="*/ 3616 h 10148"/>
              <a:gd name="connsiteX5" fmla="*/ 280 w 10047"/>
              <a:gd name="connsiteY5" fmla="*/ 2218 h 10148"/>
              <a:gd name="connsiteX6" fmla="*/ 47 w 10047"/>
              <a:gd name="connsiteY6" fmla="*/ 1065 h 10148"/>
              <a:gd name="connsiteX7" fmla="*/ 8 w 10047"/>
              <a:gd name="connsiteY7" fmla="*/ 523 h 10148"/>
              <a:gd name="connsiteX8" fmla="*/ 97 w 10047"/>
              <a:gd name="connsiteY8" fmla="*/ 54 h 10148"/>
              <a:gd name="connsiteX9" fmla="*/ 356 w 10047"/>
              <a:gd name="connsiteY9" fmla="*/ 0 h 10148"/>
              <a:gd name="connsiteX10" fmla="*/ 867 w 10047"/>
              <a:gd name="connsiteY10" fmla="*/ 0 h 10148"/>
              <a:gd name="connsiteX11" fmla="*/ 1623 w 10047"/>
              <a:gd name="connsiteY11" fmla="*/ 137 h 10148"/>
              <a:gd name="connsiteX12" fmla="*/ 2402 w 10047"/>
              <a:gd name="connsiteY12" fmla="*/ 437 h 10148"/>
              <a:gd name="connsiteX13" fmla="*/ 3105 w 10047"/>
              <a:gd name="connsiteY13" fmla="*/ 757 h 10148"/>
              <a:gd name="connsiteX14" fmla="*/ 3988 w 10047"/>
              <a:gd name="connsiteY14" fmla="*/ 1337 h 10148"/>
              <a:gd name="connsiteX15" fmla="*/ 5041 w 10047"/>
              <a:gd name="connsiteY15" fmla="*/ 2300 h 10148"/>
              <a:gd name="connsiteX16" fmla="*/ 5602 w 10047"/>
              <a:gd name="connsiteY16" fmla="*/ 2798 h 10148"/>
              <a:gd name="connsiteX17" fmla="*/ 6346 w 10047"/>
              <a:gd name="connsiteY17" fmla="*/ 3282 h 10148"/>
              <a:gd name="connsiteX18" fmla="*/ 6696 w 10047"/>
              <a:gd name="connsiteY18" fmla="*/ 3459 h 10148"/>
              <a:gd name="connsiteX19" fmla="*/ 6907 w 10047"/>
              <a:gd name="connsiteY19" fmla="*/ 3541 h 10148"/>
              <a:gd name="connsiteX20" fmla="*/ 7229 w 10047"/>
              <a:gd name="connsiteY20" fmla="*/ 3664 h 10148"/>
              <a:gd name="connsiteX21" fmla="*/ 7462 w 10047"/>
              <a:gd name="connsiteY21" fmla="*/ 3712 h 10148"/>
              <a:gd name="connsiteX22" fmla="*/ 7736 w 10047"/>
              <a:gd name="connsiteY22" fmla="*/ 3664 h 10148"/>
              <a:gd name="connsiteX23" fmla="*/ 8017 w 10047"/>
              <a:gd name="connsiteY23" fmla="*/ 3609 h 10148"/>
              <a:gd name="connsiteX24" fmla="*/ 8338 w 10047"/>
              <a:gd name="connsiteY24" fmla="*/ 3658 h 10148"/>
              <a:gd name="connsiteX25" fmla="*/ 8477 w 10047"/>
              <a:gd name="connsiteY25" fmla="*/ 3787 h 10148"/>
              <a:gd name="connsiteX26" fmla="*/ 8543 w 10047"/>
              <a:gd name="connsiteY26" fmla="*/ 4060 h 10148"/>
              <a:gd name="connsiteX27" fmla="*/ 8354 w 10047"/>
              <a:gd name="connsiteY27" fmla="*/ 3943 h 10148"/>
              <a:gd name="connsiteX28" fmla="*/ 8543 w 10047"/>
              <a:gd name="connsiteY28" fmla="*/ 4060 h 10148"/>
              <a:gd name="connsiteX29" fmla="*/ 8638 w 10047"/>
              <a:gd name="connsiteY29" fmla="*/ 4052 h 10148"/>
              <a:gd name="connsiteX30" fmla="*/ 8792 w 10047"/>
              <a:gd name="connsiteY30" fmla="*/ 4155 h 10148"/>
              <a:gd name="connsiteX31" fmla="*/ 8966 w 10047"/>
              <a:gd name="connsiteY31" fmla="*/ 4257 h 10148"/>
              <a:gd name="connsiteX32" fmla="*/ 9142 w 10047"/>
              <a:gd name="connsiteY32" fmla="*/ 4326 h 10148"/>
              <a:gd name="connsiteX33" fmla="*/ 9423 w 10047"/>
              <a:gd name="connsiteY33" fmla="*/ 4476 h 10148"/>
              <a:gd name="connsiteX34" fmla="*/ 9593 w 10047"/>
              <a:gd name="connsiteY34" fmla="*/ 4619 h 10148"/>
              <a:gd name="connsiteX35" fmla="*/ 9725 w 10047"/>
              <a:gd name="connsiteY35" fmla="*/ 4653 h 10148"/>
              <a:gd name="connsiteX36" fmla="*/ 9792 w 10047"/>
              <a:gd name="connsiteY36" fmla="*/ 4660 h 10148"/>
              <a:gd name="connsiteX37" fmla="*/ 9918 w 10047"/>
              <a:gd name="connsiteY37" fmla="*/ 4701 h 10148"/>
              <a:gd name="connsiteX38" fmla="*/ 9990 w 10047"/>
              <a:gd name="connsiteY38" fmla="*/ 4844 h 10148"/>
              <a:gd name="connsiteX39" fmla="*/ 10015 w 10047"/>
              <a:gd name="connsiteY39" fmla="*/ 5028 h 10148"/>
              <a:gd name="connsiteX40" fmla="*/ 10047 w 10047"/>
              <a:gd name="connsiteY40" fmla="*/ 5315 h 10148"/>
              <a:gd name="connsiteX41" fmla="*/ 9962 w 10047"/>
              <a:gd name="connsiteY41" fmla="*/ 5533 h 10148"/>
              <a:gd name="connsiteX42" fmla="*/ 9864 w 10047"/>
              <a:gd name="connsiteY42" fmla="*/ 5629 h 10148"/>
              <a:gd name="connsiteX43" fmla="*/ 9710 w 10047"/>
              <a:gd name="connsiteY43" fmla="*/ 5629 h 10148"/>
              <a:gd name="connsiteX44" fmla="*/ 9546 w 10047"/>
              <a:gd name="connsiteY44" fmla="*/ 5636 h 10148"/>
              <a:gd name="connsiteX45" fmla="*/ 9350 w 10047"/>
              <a:gd name="connsiteY45" fmla="*/ 5561 h 10148"/>
              <a:gd name="connsiteX46" fmla="*/ 9294 w 10047"/>
              <a:gd name="connsiteY46" fmla="*/ 5567 h 10148"/>
              <a:gd name="connsiteX47" fmla="*/ 9262 w 10047"/>
              <a:gd name="connsiteY47" fmla="*/ 5322 h 10148"/>
              <a:gd name="connsiteX48" fmla="*/ 9275 w 10047"/>
              <a:gd name="connsiteY48" fmla="*/ 5165 h 10148"/>
              <a:gd name="connsiteX49" fmla="*/ 9281 w 10047"/>
              <a:gd name="connsiteY49" fmla="*/ 5329 h 10148"/>
              <a:gd name="connsiteX50" fmla="*/ 9300 w 10047"/>
              <a:gd name="connsiteY50" fmla="*/ 5500 h 10148"/>
              <a:gd name="connsiteX51" fmla="*/ 9328 w 10047"/>
              <a:gd name="connsiteY51" fmla="*/ 5581 h 10148"/>
              <a:gd name="connsiteX52" fmla="*/ 9246 w 10047"/>
              <a:gd name="connsiteY52" fmla="*/ 5751 h 10148"/>
              <a:gd name="connsiteX53" fmla="*/ 9230 w 10047"/>
              <a:gd name="connsiteY53" fmla="*/ 5909 h 10148"/>
              <a:gd name="connsiteX54" fmla="*/ 9249 w 10047"/>
              <a:gd name="connsiteY54" fmla="*/ 5710 h 10148"/>
              <a:gd name="connsiteX55" fmla="*/ 9316 w 10047"/>
              <a:gd name="connsiteY55" fmla="*/ 5547 h 10148"/>
              <a:gd name="connsiteX56" fmla="*/ 9401 w 10047"/>
              <a:gd name="connsiteY56" fmla="*/ 5609 h 10148"/>
              <a:gd name="connsiteX57" fmla="*/ 9480 w 10047"/>
              <a:gd name="connsiteY57" fmla="*/ 5725 h 10148"/>
              <a:gd name="connsiteX58" fmla="*/ 9568 w 10047"/>
              <a:gd name="connsiteY58" fmla="*/ 5772 h 10148"/>
              <a:gd name="connsiteX59" fmla="*/ 9688 w 10047"/>
              <a:gd name="connsiteY59" fmla="*/ 5793 h 10148"/>
              <a:gd name="connsiteX60" fmla="*/ 9741 w 10047"/>
              <a:gd name="connsiteY60" fmla="*/ 5841 h 10148"/>
              <a:gd name="connsiteX61" fmla="*/ 9785 w 10047"/>
              <a:gd name="connsiteY61" fmla="*/ 5868 h 10148"/>
              <a:gd name="connsiteX62" fmla="*/ 9886 w 10047"/>
              <a:gd name="connsiteY62" fmla="*/ 5916 h 10148"/>
              <a:gd name="connsiteX63" fmla="*/ 9930 w 10047"/>
              <a:gd name="connsiteY63" fmla="*/ 6011 h 10148"/>
              <a:gd name="connsiteX64" fmla="*/ 9965 w 10047"/>
              <a:gd name="connsiteY64" fmla="*/ 6072 h 10148"/>
              <a:gd name="connsiteX65" fmla="*/ 9974 w 10047"/>
              <a:gd name="connsiteY65" fmla="*/ 6195 h 10148"/>
              <a:gd name="connsiteX66" fmla="*/ 9934 w 10047"/>
              <a:gd name="connsiteY66" fmla="*/ 6448 h 10148"/>
              <a:gd name="connsiteX67" fmla="*/ 9845 w 10047"/>
              <a:gd name="connsiteY67" fmla="*/ 6660 h 10148"/>
              <a:gd name="connsiteX68" fmla="*/ 9744 w 10047"/>
              <a:gd name="connsiteY68" fmla="*/ 6735 h 10148"/>
              <a:gd name="connsiteX69" fmla="*/ 9621 w 10047"/>
              <a:gd name="connsiteY69" fmla="*/ 6686 h 10148"/>
              <a:gd name="connsiteX70" fmla="*/ 9398 w 10047"/>
              <a:gd name="connsiteY70" fmla="*/ 6516 h 10148"/>
              <a:gd name="connsiteX71" fmla="*/ 9256 w 10047"/>
              <a:gd name="connsiteY71" fmla="*/ 6461 h 10148"/>
              <a:gd name="connsiteX72" fmla="*/ 9205 w 10047"/>
              <a:gd name="connsiteY72" fmla="*/ 6407 h 10148"/>
              <a:gd name="connsiteX73" fmla="*/ 9271 w 10047"/>
              <a:gd name="connsiteY73" fmla="*/ 6277 h 10148"/>
              <a:gd name="connsiteX74" fmla="*/ 9189 w 10047"/>
              <a:gd name="connsiteY74" fmla="*/ 6407 h 10148"/>
              <a:gd name="connsiteX75" fmla="*/ 9082 w 10047"/>
              <a:gd name="connsiteY75" fmla="*/ 6598 h 10148"/>
              <a:gd name="connsiteX76" fmla="*/ 9208 w 10047"/>
              <a:gd name="connsiteY76" fmla="*/ 6366 h 10148"/>
              <a:gd name="connsiteX77" fmla="*/ 9328 w 10047"/>
              <a:gd name="connsiteY77" fmla="*/ 6489 h 10148"/>
              <a:gd name="connsiteX78" fmla="*/ 9521 w 10047"/>
              <a:gd name="connsiteY78" fmla="*/ 6605 h 10148"/>
              <a:gd name="connsiteX79" fmla="*/ 9643 w 10047"/>
              <a:gd name="connsiteY79" fmla="*/ 6660 h 10148"/>
              <a:gd name="connsiteX80" fmla="*/ 9697 w 10047"/>
              <a:gd name="connsiteY80" fmla="*/ 6679 h 10148"/>
              <a:gd name="connsiteX81" fmla="*/ 9754 w 10047"/>
              <a:gd name="connsiteY81" fmla="*/ 6953 h 10148"/>
              <a:gd name="connsiteX82" fmla="*/ 9725 w 10047"/>
              <a:gd name="connsiteY82" fmla="*/ 7205 h 10148"/>
              <a:gd name="connsiteX83" fmla="*/ 9593 w 10047"/>
              <a:gd name="connsiteY83" fmla="*/ 7274 h 10148"/>
              <a:gd name="connsiteX84" fmla="*/ 9483 w 10047"/>
              <a:gd name="connsiteY84" fmla="*/ 7267 h 10148"/>
              <a:gd name="connsiteX85" fmla="*/ 9357 w 10047"/>
              <a:gd name="connsiteY85" fmla="*/ 7267 h 10148"/>
              <a:gd name="connsiteX86" fmla="*/ 9234 w 10047"/>
              <a:gd name="connsiteY86" fmla="*/ 7212 h 10148"/>
              <a:gd name="connsiteX87" fmla="*/ 9133 w 10047"/>
              <a:gd name="connsiteY87" fmla="*/ 7090 h 10148"/>
              <a:gd name="connsiteX88" fmla="*/ 9026 w 10047"/>
              <a:gd name="connsiteY88" fmla="*/ 7049 h 10148"/>
              <a:gd name="connsiteX89" fmla="*/ 8953 w 10047"/>
              <a:gd name="connsiteY89" fmla="*/ 7062 h 10148"/>
              <a:gd name="connsiteX90" fmla="*/ 8871 w 10047"/>
              <a:gd name="connsiteY90" fmla="*/ 6953 h 10148"/>
              <a:gd name="connsiteX91" fmla="*/ 8991 w 10047"/>
              <a:gd name="connsiteY91" fmla="*/ 6795 h 10148"/>
              <a:gd name="connsiteX92" fmla="*/ 8849 w 10047"/>
              <a:gd name="connsiteY92" fmla="*/ 6980 h 10148"/>
              <a:gd name="connsiteX93" fmla="*/ 8795 w 10047"/>
              <a:gd name="connsiteY93" fmla="*/ 6959 h 10148"/>
              <a:gd name="connsiteX94" fmla="*/ 8726 w 10047"/>
              <a:gd name="connsiteY94" fmla="*/ 7130 h 10148"/>
              <a:gd name="connsiteX95" fmla="*/ 8635 w 10047"/>
              <a:gd name="connsiteY95" fmla="*/ 7171 h 10148"/>
              <a:gd name="connsiteX96" fmla="*/ 8499 w 10047"/>
              <a:gd name="connsiteY96" fmla="*/ 7239 h 10148"/>
              <a:gd name="connsiteX97" fmla="*/ 8688 w 10047"/>
              <a:gd name="connsiteY97" fmla="*/ 7150 h 10148"/>
              <a:gd name="connsiteX98" fmla="*/ 8770 w 10047"/>
              <a:gd name="connsiteY98" fmla="*/ 7062 h 10148"/>
              <a:gd name="connsiteX99" fmla="*/ 8814 w 10047"/>
              <a:gd name="connsiteY99" fmla="*/ 6966 h 10148"/>
              <a:gd name="connsiteX100" fmla="*/ 8887 w 10047"/>
              <a:gd name="connsiteY100" fmla="*/ 6959 h 10148"/>
              <a:gd name="connsiteX101" fmla="*/ 8991 w 10047"/>
              <a:gd name="connsiteY101" fmla="*/ 7034 h 10148"/>
              <a:gd name="connsiteX102" fmla="*/ 9133 w 10047"/>
              <a:gd name="connsiteY102" fmla="*/ 7090 h 10148"/>
              <a:gd name="connsiteX103" fmla="*/ 9048 w 10047"/>
              <a:gd name="connsiteY103" fmla="*/ 7253 h 10148"/>
              <a:gd name="connsiteX104" fmla="*/ 8944 w 10047"/>
              <a:gd name="connsiteY104" fmla="*/ 7376 h 10148"/>
              <a:gd name="connsiteX105" fmla="*/ 8887 w 10047"/>
              <a:gd name="connsiteY105" fmla="*/ 7389 h 10148"/>
              <a:gd name="connsiteX106" fmla="*/ 8726 w 10047"/>
              <a:gd name="connsiteY106" fmla="*/ 7370 h 10148"/>
              <a:gd name="connsiteX107" fmla="*/ 8493 w 10047"/>
              <a:gd name="connsiteY107" fmla="*/ 7314 h 10148"/>
              <a:gd name="connsiteX108" fmla="*/ 8209 w 10047"/>
              <a:gd name="connsiteY108" fmla="*/ 7239 h 10148"/>
              <a:gd name="connsiteX109" fmla="*/ 7982 w 10047"/>
              <a:gd name="connsiteY109" fmla="*/ 7116 h 10148"/>
              <a:gd name="connsiteX110" fmla="*/ 7812 w 10047"/>
              <a:gd name="connsiteY110" fmla="*/ 6966 h 10148"/>
              <a:gd name="connsiteX111" fmla="*/ 7585 w 10047"/>
              <a:gd name="connsiteY111" fmla="*/ 6803 h 10148"/>
              <a:gd name="connsiteX112" fmla="*/ 7348 w 10047"/>
              <a:gd name="connsiteY112" fmla="*/ 6598 h 10148"/>
              <a:gd name="connsiteX113" fmla="*/ 7188 w 10047"/>
              <a:gd name="connsiteY113" fmla="*/ 6332 h 10148"/>
              <a:gd name="connsiteX114" fmla="*/ 6932 w 10047"/>
              <a:gd name="connsiteY114" fmla="*/ 6114 h 10148"/>
              <a:gd name="connsiteX115" fmla="*/ 6500 w 10047"/>
              <a:gd name="connsiteY115" fmla="*/ 5827 h 10148"/>
              <a:gd name="connsiteX116" fmla="*/ 5570 w 10047"/>
              <a:gd name="connsiteY116" fmla="*/ 5772 h 10148"/>
              <a:gd name="connsiteX117" fmla="*/ 4609 w 10047"/>
              <a:gd name="connsiteY117" fmla="*/ 5710 h 10148"/>
              <a:gd name="connsiteX118" fmla="*/ 3789 w 10047"/>
              <a:gd name="connsiteY118" fmla="*/ 5486 h 10148"/>
              <a:gd name="connsiteX119" fmla="*/ 2650 w 10047"/>
              <a:gd name="connsiteY119" fmla="*/ 4620 h 10148"/>
              <a:gd name="connsiteX120" fmla="*/ 2027 w 10047"/>
              <a:gd name="connsiteY120" fmla="*/ 3848 h 10148"/>
              <a:gd name="connsiteX121" fmla="*/ 1324 w 10047"/>
              <a:gd name="connsiteY121" fmla="*/ 3098 h 10148"/>
              <a:gd name="connsiteX122" fmla="*/ 2984 w 10047"/>
              <a:gd name="connsiteY122" fmla="*/ 4968 h 10148"/>
              <a:gd name="connsiteX123" fmla="*/ 3895 w 10047"/>
              <a:gd name="connsiteY123" fmla="*/ 5548 h 10148"/>
              <a:gd name="connsiteX124" fmla="*/ 4357 w 10047"/>
              <a:gd name="connsiteY124" fmla="*/ 5647 h 10148"/>
              <a:gd name="connsiteX125" fmla="*/ 4134 w 10047"/>
              <a:gd name="connsiteY125" fmla="*/ 7164 h 10148"/>
              <a:gd name="connsiteX126" fmla="*/ 3885 w 10047"/>
              <a:gd name="connsiteY126" fmla="*/ 8364 h 10148"/>
              <a:gd name="connsiteX127" fmla="*/ 3581 w 10047"/>
              <a:gd name="connsiteY127" fmla="*/ 10148 h 10148"/>
              <a:gd name="connsiteX128" fmla="*/ 2673 w 10047"/>
              <a:gd name="connsiteY128" fmla="*/ 8879 h 10148"/>
              <a:gd name="connsiteX0" fmla="*/ 2673 w 10047"/>
              <a:gd name="connsiteY0" fmla="*/ 8879 h 10148"/>
              <a:gd name="connsiteX1" fmla="*/ 1844 w 10047"/>
              <a:gd name="connsiteY1" fmla="*/ 7421 h 10148"/>
              <a:gd name="connsiteX2" fmla="*/ 1390 w 10047"/>
              <a:gd name="connsiteY2" fmla="*/ 6360 h 10148"/>
              <a:gd name="connsiteX3" fmla="*/ 968 w 10047"/>
              <a:gd name="connsiteY3" fmla="*/ 5370 h 10148"/>
              <a:gd name="connsiteX4" fmla="*/ 510 w 10047"/>
              <a:gd name="connsiteY4" fmla="*/ 3616 h 10148"/>
              <a:gd name="connsiteX5" fmla="*/ 280 w 10047"/>
              <a:gd name="connsiteY5" fmla="*/ 2218 h 10148"/>
              <a:gd name="connsiteX6" fmla="*/ 47 w 10047"/>
              <a:gd name="connsiteY6" fmla="*/ 1065 h 10148"/>
              <a:gd name="connsiteX7" fmla="*/ 8 w 10047"/>
              <a:gd name="connsiteY7" fmla="*/ 523 h 10148"/>
              <a:gd name="connsiteX8" fmla="*/ 97 w 10047"/>
              <a:gd name="connsiteY8" fmla="*/ 54 h 10148"/>
              <a:gd name="connsiteX9" fmla="*/ 356 w 10047"/>
              <a:gd name="connsiteY9" fmla="*/ 0 h 10148"/>
              <a:gd name="connsiteX10" fmla="*/ 867 w 10047"/>
              <a:gd name="connsiteY10" fmla="*/ 0 h 10148"/>
              <a:gd name="connsiteX11" fmla="*/ 1623 w 10047"/>
              <a:gd name="connsiteY11" fmla="*/ 137 h 10148"/>
              <a:gd name="connsiteX12" fmla="*/ 2402 w 10047"/>
              <a:gd name="connsiteY12" fmla="*/ 437 h 10148"/>
              <a:gd name="connsiteX13" fmla="*/ 3105 w 10047"/>
              <a:gd name="connsiteY13" fmla="*/ 757 h 10148"/>
              <a:gd name="connsiteX14" fmla="*/ 3988 w 10047"/>
              <a:gd name="connsiteY14" fmla="*/ 1337 h 10148"/>
              <a:gd name="connsiteX15" fmla="*/ 5041 w 10047"/>
              <a:gd name="connsiteY15" fmla="*/ 2300 h 10148"/>
              <a:gd name="connsiteX16" fmla="*/ 5602 w 10047"/>
              <a:gd name="connsiteY16" fmla="*/ 2798 h 10148"/>
              <a:gd name="connsiteX17" fmla="*/ 6346 w 10047"/>
              <a:gd name="connsiteY17" fmla="*/ 3282 h 10148"/>
              <a:gd name="connsiteX18" fmla="*/ 6696 w 10047"/>
              <a:gd name="connsiteY18" fmla="*/ 3459 h 10148"/>
              <a:gd name="connsiteX19" fmla="*/ 6907 w 10047"/>
              <a:gd name="connsiteY19" fmla="*/ 3541 h 10148"/>
              <a:gd name="connsiteX20" fmla="*/ 7229 w 10047"/>
              <a:gd name="connsiteY20" fmla="*/ 3664 h 10148"/>
              <a:gd name="connsiteX21" fmla="*/ 7462 w 10047"/>
              <a:gd name="connsiteY21" fmla="*/ 3712 h 10148"/>
              <a:gd name="connsiteX22" fmla="*/ 7736 w 10047"/>
              <a:gd name="connsiteY22" fmla="*/ 3664 h 10148"/>
              <a:gd name="connsiteX23" fmla="*/ 8017 w 10047"/>
              <a:gd name="connsiteY23" fmla="*/ 3609 h 10148"/>
              <a:gd name="connsiteX24" fmla="*/ 8338 w 10047"/>
              <a:gd name="connsiteY24" fmla="*/ 3658 h 10148"/>
              <a:gd name="connsiteX25" fmla="*/ 8477 w 10047"/>
              <a:gd name="connsiteY25" fmla="*/ 3787 h 10148"/>
              <a:gd name="connsiteX26" fmla="*/ 8543 w 10047"/>
              <a:gd name="connsiteY26" fmla="*/ 4060 h 10148"/>
              <a:gd name="connsiteX27" fmla="*/ 8354 w 10047"/>
              <a:gd name="connsiteY27" fmla="*/ 3943 h 10148"/>
              <a:gd name="connsiteX28" fmla="*/ 8543 w 10047"/>
              <a:gd name="connsiteY28" fmla="*/ 4060 h 10148"/>
              <a:gd name="connsiteX29" fmla="*/ 8638 w 10047"/>
              <a:gd name="connsiteY29" fmla="*/ 4052 h 10148"/>
              <a:gd name="connsiteX30" fmla="*/ 8792 w 10047"/>
              <a:gd name="connsiteY30" fmla="*/ 4155 h 10148"/>
              <a:gd name="connsiteX31" fmla="*/ 8966 w 10047"/>
              <a:gd name="connsiteY31" fmla="*/ 4257 h 10148"/>
              <a:gd name="connsiteX32" fmla="*/ 9142 w 10047"/>
              <a:gd name="connsiteY32" fmla="*/ 4326 h 10148"/>
              <a:gd name="connsiteX33" fmla="*/ 9423 w 10047"/>
              <a:gd name="connsiteY33" fmla="*/ 4476 h 10148"/>
              <a:gd name="connsiteX34" fmla="*/ 9593 w 10047"/>
              <a:gd name="connsiteY34" fmla="*/ 4619 h 10148"/>
              <a:gd name="connsiteX35" fmla="*/ 9725 w 10047"/>
              <a:gd name="connsiteY35" fmla="*/ 4653 h 10148"/>
              <a:gd name="connsiteX36" fmla="*/ 9792 w 10047"/>
              <a:gd name="connsiteY36" fmla="*/ 4660 h 10148"/>
              <a:gd name="connsiteX37" fmla="*/ 9918 w 10047"/>
              <a:gd name="connsiteY37" fmla="*/ 4701 h 10148"/>
              <a:gd name="connsiteX38" fmla="*/ 9990 w 10047"/>
              <a:gd name="connsiteY38" fmla="*/ 4844 h 10148"/>
              <a:gd name="connsiteX39" fmla="*/ 10015 w 10047"/>
              <a:gd name="connsiteY39" fmla="*/ 5028 h 10148"/>
              <a:gd name="connsiteX40" fmla="*/ 10047 w 10047"/>
              <a:gd name="connsiteY40" fmla="*/ 5315 h 10148"/>
              <a:gd name="connsiteX41" fmla="*/ 9962 w 10047"/>
              <a:gd name="connsiteY41" fmla="*/ 5533 h 10148"/>
              <a:gd name="connsiteX42" fmla="*/ 9864 w 10047"/>
              <a:gd name="connsiteY42" fmla="*/ 5629 h 10148"/>
              <a:gd name="connsiteX43" fmla="*/ 9710 w 10047"/>
              <a:gd name="connsiteY43" fmla="*/ 5629 h 10148"/>
              <a:gd name="connsiteX44" fmla="*/ 9546 w 10047"/>
              <a:gd name="connsiteY44" fmla="*/ 5636 h 10148"/>
              <a:gd name="connsiteX45" fmla="*/ 9350 w 10047"/>
              <a:gd name="connsiteY45" fmla="*/ 5561 h 10148"/>
              <a:gd name="connsiteX46" fmla="*/ 9294 w 10047"/>
              <a:gd name="connsiteY46" fmla="*/ 5567 h 10148"/>
              <a:gd name="connsiteX47" fmla="*/ 9262 w 10047"/>
              <a:gd name="connsiteY47" fmla="*/ 5322 h 10148"/>
              <a:gd name="connsiteX48" fmla="*/ 9275 w 10047"/>
              <a:gd name="connsiteY48" fmla="*/ 5165 h 10148"/>
              <a:gd name="connsiteX49" fmla="*/ 9281 w 10047"/>
              <a:gd name="connsiteY49" fmla="*/ 5329 h 10148"/>
              <a:gd name="connsiteX50" fmla="*/ 9300 w 10047"/>
              <a:gd name="connsiteY50" fmla="*/ 5500 h 10148"/>
              <a:gd name="connsiteX51" fmla="*/ 9328 w 10047"/>
              <a:gd name="connsiteY51" fmla="*/ 5581 h 10148"/>
              <a:gd name="connsiteX52" fmla="*/ 9246 w 10047"/>
              <a:gd name="connsiteY52" fmla="*/ 5751 h 10148"/>
              <a:gd name="connsiteX53" fmla="*/ 9230 w 10047"/>
              <a:gd name="connsiteY53" fmla="*/ 5909 h 10148"/>
              <a:gd name="connsiteX54" fmla="*/ 9249 w 10047"/>
              <a:gd name="connsiteY54" fmla="*/ 5710 h 10148"/>
              <a:gd name="connsiteX55" fmla="*/ 9316 w 10047"/>
              <a:gd name="connsiteY55" fmla="*/ 5547 h 10148"/>
              <a:gd name="connsiteX56" fmla="*/ 9401 w 10047"/>
              <a:gd name="connsiteY56" fmla="*/ 5609 h 10148"/>
              <a:gd name="connsiteX57" fmla="*/ 9480 w 10047"/>
              <a:gd name="connsiteY57" fmla="*/ 5725 h 10148"/>
              <a:gd name="connsiteX58" fmla="*/ 9568 w 10047"/>
              <a:gd name="connsiteY58" fmla="*/ 5772 h 10148"/>
              <a:gd name="connsiteX59" fmla="*/ 9688 w 10047"/>
              <a:gd name="connsiteY59" fmla="*/ 5793 h 10148"/>
              <a:gd name="connsiteX60" fmla="*/ 9741 w 10047"/>
              <a:gd name="connsiteY60" fmla="*/ 5841 h 10148"/>
              <a:gd name="connsiteX61" fmla="*/ 9785 w 10047"/>
              <a:gd name="connsiteY61" fmla="*/ 5868 h 10148"/>
              <a:gd name="connsiteX62" fmla="*/ 9886 w 10047"/>
              <a:gd name="connsiteY62" fmla="*/ 5916 h 10148"/>
              <a:gd name="connsiteX63" fmla="*/ 9930 w 10047"/>
              <a:gd name="connsiteY63" fmla="*/ 6011 h 10148"/>
              <a:gd name="connsiteX64" fmla="*/ 9965 w 10047"/>
              <a:gd name="connsiteY64" fmla="*/ 6072 h 10148"/>
              <a:gd name="connsiteX65" fmla="*/ 9974 w 10047"/>
              <a:gd name="connsiteY65" fmla="*/ 6195 h 10148"/>
              <a:gd name="connsiteX66" fmla="*/ 9934 w 10047"/>
              <a:gd name="connsiteY66" fmla="*/ 6448 h 10148"/>
              <a:gd name="connsiteX67" fmla="*/ 9845 w 10047"/>
              <a:gd name="connsiteY67" fmla="*/ 6660 h 10148"/>
              <a:gd name="connsiteX68" fmla="*/ 9744 w 10047"/>
              <a:gd name="connsiteY68" fmla="*/ 6735 h 10148"/>
              <a:gd name="connsiteX69" fmla="*/ 9621 w 10047"/>
              <a:gd name="connsiteY69" fmla="*/ 6686 h 10148"/>
              <a:gd name="connsiteX70" fmla="*/ 9398 w 10047"/>
              <a:gd name="connsiteY70" fmla="*/ 6516 h 10148"/>
              <a:gd name="connsiteX71" fmla="*/ 9256 w 10047"/>
              <a:gd name="connsiteY71" fmla="*/ 6461 h 10148"/>
              <a:gd name="connsiteX72" fmla="*/ 9205 w 10047"/>
              <a:gd name="connsiteY72" fmla="*/ 6407 h 10148"/>
              <a:gd name="connsiteX73" fmla="*/ 9271 w 10047"/>
              <a:gd name="connsiteY73" fmla="*/ 6277 h 10148"/>
              <a:gd name="connsiteX74" fmla="*/ 9189 w 10047"/>
              <a:gd name="connsiteY74" fmla="*/ 6407 h 10148"/>
              <a:gd name="connsiteX75" fmla="*/ 9082 w 10047"/>
              <a:gd name="connsiteY75" fmla="*/ 6598 h 10148"/>
              <a:gd name="connsiteX76" fmla="*/ 9208 w 10047"/>
              <a:gd name="connsiteY76" fmla="*/ 6366 h 10148"/>
              <a:gd name="connsiteX77" fmla="*/ 9328 w 10047"/>
              <a:gd name="connsiteY77" fmla="*/ 6489 h 10148"/>
              <a:gd name="connsiteX78" fmla="*/ 9521 w 10047"/>
              <a:gd name="connsiteY78" fmla="*/ 6605 h 10148"/>
              <a:gd name="connsiteX79" fmla="*/ 9643 w 10047"/>
              <a:gd name="connsiteY79" fmla="*/ 6660 h 10148"/>
              <a:gd name="connsiteX80" fmla="*/ 9697 w 10047"/>
              <a:gd name="connsiteY80" fmla="*/ 6679 h 10148"/>
              <a:gd name="connsiteX81" fmla="*/ 9754 w 10047"/>
              <a:gd name="connsiteY81" fmla="*/ 6953 h 10148"/>
              <a:gd name="connsiteX82" fmla="*/ 9725 w 10047"/>
              <a:gd name="connsiteY82" fmla="*/ 7205 h 10148"/>
              <a:gd name="connsiteX83" fmla="*/ 9593 w 10047"/>
              <a:gd name="connsiteY83" fmla="*/ 7274 h 10148"/>
              <a:gd name="connsiteX84" fmla="*/ 9483 w 10047"/>
              <a:gd name="connsiteY84" fmla="*/ 7267 h 10148"/>
              <a:gd name="connsiteX85" fmla="*/ 9357 w 10047"/>
              <a:gd name="connsiteY85" fmla="*/ 7267 h 10148"/>
              <a:gd name="connsiteX86" fmla="*/ 9234 w 10047"/>
              <a:gd name="connsiteY86" fmla="*/ 7212 h 10148"/>
              <a:gd name="connsiteX87" fmla="*/ 9133 w 10047"/>
              <a:gd name="connsiteY87" fmla="*/ 7090 h 10148"/>
              <a:gd name="connsiteX88" fmla="*/ 9026 w 10047"/>
              <a:gd name="connsiteY88" fmla="*/ 7049 h 10148"/>
              <a:gd name="connsiteX89" fmla="*/ 8953 w 10047"/>
              <a:gd name="connsiteY89" fmla="*/ 7062 h 10148"/>
              <a:gd name="connsiteX90" fmla="*/ 8871 w 10047"/>
              <a:gd name="connsiteY90" fmla="*/ 6953 h 10148"/>
              <a:gd name="connsiteX91" fmla="*/ 8991 w 10047"/>
              <a:gd name="connsiteY91" fmla="*/ 6795 h 10148"/>
              <a:gd name="connsiteX92" fmla="*/ 8849 w 10047"/>
              <a:gd name="connsiteY92" fmla="*/ 6980 h 10148"/>
              <a:gd name="connsiteX93" fmla="*/ 8795 w 10047"/>
              <a:gd name="connsiteY93" fmla="*/ 6959 h 10148"/>
              <a:gd name="connsiteX94" fmla="*/ 8726 w 10047"/>
              <a:gd name="connsiteY94" fmla="*/ 7130 h 10148"/>
              <a:gd name="connsiteX95" fmla="*/ 8635 w 10047"/>
              <a:gd name="connsiteY95" fmla="*/ 7171 h 10148"/>
              <a:gd name="connsiteX96" fmla="*/ 8499 w 10047"/>
              <a:gd name="connsiteY96" fmla="*/ 7239 h 10148"/>
              <a:gd name="connsiteX97" fmla="*/ 8688 w 10047"/>
              <a:gd name="connsiteY97" fmla="*/ 7150 h 10148"/>
              <a:gd name="connsiteX98" fmla="*/ 8770 w 10047"/>
              <a:gd name="connsiteY98" fmla="*/ 7062 h 10148"/>
              <a:gd name="connsiteX99" fmla="*/ 8814 w 10047"/>
              <a:gd name="connsiteY99" fmla="*/ 6966 h 10148"/>
              <a:gd name="connsiteX100" fmla="*/ 8887 w 10047"/>
              <a:gd name="connsiteY100" fmla="*/ 6959 h 10148"/>
              <a:gd name="connsiteX101" fmla="*/ 8991 w 10047"/>
              <a:gd name="connsiteY101" fmla="*/ 7034 h 10148"/>
              <a:gd name="connsiteX102" fmla="*/ 9133 w 10047"/>
              <a:gd name="connsiteY102" fmla="*/ 7090 h 10148"/>
              <a:gd name="connsiteX103" fmla="*/ 9048 w 10047"/>
              <a:gd name="connsiteY103" fmla="*/ 7253 h 10148"/>
              <a:gd name="connsiteX104" fmla="*/ 8944 w 10047"/>
              <a:gd name="connsiteY104" fmla="*/ 7376 h 10148"/>
              <a:gd name="connsiteX105" fmla="*/ 8887 w 10047"/>
              <a:gd name="connsiteY105" fmla="*/ 7389 h 10148"/>
              <a:gd name="connsiteX106" fmla="*/ 8726 w 10047"/>
              <a:gd name="connsiteY106" fmla="*/ 7370 h 10148"/>
              <a:gd name="connsiteX107" fmla="*/ 8493 w 10047"/>
              <a:gd name="connsiteY107" fmla="*/ 7314 h 10148"/>
              <a:gd name="connsiteX108" fmla="*/ 8209 w 10047"/>
              <a:gd name="connsiteY108" fmla="*/ 7239 h 10148"/>
              <a:gd name="connsiteX109" fmla="*/ 7982 w 10047"/>
              <a:gd name="connsiteY109" fmla="*/ 7116 h 10148"/>
              <a:gd name="connsiteX110" fmla="*/ 7812 w 10047"/>
              <a:gd name="connsiteY110" fmla="*/ 6966 h 10148"/>
              <a:gd name="connsiteX111" fmla="*/ 7585 w 10047"/>
              <a:gd name="connsiteY111" fmla="*/ 6803 h 10148"/>
              <a:gd name="connsiteX112" fmla="*/ 7348 w 10047"/>
              <a:gd name="connsiteY112" fmla="*/ 6598 h 10148"/>
              <a:gd name="connsiteX113" fmla="*/ 7188 w 10047"/>
              <a:gd name="connsiteY113" fmla="*/ 6332 h 10148"/>
              <a:gd name="connsiteX114" fmla="*/ 6932 w 10047"/>
              <a:gd name="connsiteY114" fmla="*/ 6114 h 10148"/>
              <a:gd name="connsiteX115" fmla="*/ 6500 w 10047"/>
              <a:gd name="connsiteY115" fmla="*/ 5827 h 10148"/>
              <a:gd name="connsiteX116" fmla="*/ 5570 w 10047"/>
              <a:gd name="connsiteY116" fmla="*/ 5772 h 10148"/>
              <a:gd name="connsiteX117" fmla="*/ 4609 w 10047"/>
              <a:gd name="connsiteY117" fmla="*/ 5710 h 10148"/>
              <a:gd name="connsiteX118" fmla="*/ 3789 w 10047"/>
              <a:gd name="connsiteY118" fmla="*/ 5486 h 10148"/>
              <a:gd name="connsiteX119" fmla="*/ 2650 w 10047"/>
              <a:gd name="connsiteY119" fmla="*/ 4620 h 10148"/>
              <a:gd name="connsiteX120" fmla="*/ 2027 w 10047"/>
              <a:gd name="connsiteY120" fmla="*/ 3848 h 10148"/>
              <a:gd name="connsiteX121" fmla="*/ 1324 w 10047"/>
              <a:gd name="connsiteY121" fmla="*/ 3098 h 10148"/>
              <a:gd name="connsiteX122" fmla="*/ 2984 w 10047"/>
              <a:gd name="connsiteY122" fmla="*/ 4968 h 10148"/>
              <a:gd name="connsiteX123" fmla="*/ 3895 w 10047"/>
              <a:gd name="connsiteY123" fmla="*/ 5548 h 10148"/>
              <a:gd name="connsiteX124" fmla="*/ 4357 w 10047"/>
              <a:gd name="connsiteY124" fmla="*/ 5647 h 10148"/>
              <a:gd name="connsiteX125" fmla="*/ 4134 w 10047"/>
              <a:gd name="connsiteY125" fmla="*/ 7164 h 10148"/>
              <a:gd name="connsiteX126" fmla="*/ 3885 w 10047"/>
              <a:gd name="connsiteY126" fmla="*/ 8364 h 10148"/>
              <a:gd name="connsiteX127" fmla="*/ 3581 w 10047"/>
              <a:gd name="connsiteY127" fmla="*/ 10148 h 10148"/>
              <a:gd name="connsiteX128" fmla="*/ 2673 w 10047"/>
              <a:gd name="connsiteY128" fmla="*/ 8879 h 10148"/>
              <a:gd name="connsiteX0" fmla="*/ 2673 w 10047"/>
              <a:gd name="connsiteY0" fmla="*/ 8879 h 10148"/>
              <a:gd name="connsiteX1" fmla="*/ 1844 w 10047"/>
              <a:gd name="connsiteY1" fmla="*/ 7421 h 10148"/>
              <a:gd name="connsiteX2" fmla="*/ 1390 w 10047"/>
              <a:gd name="connsiteY2" fmla="*/ 6360 h 10148"/>
              <a:gd name="connsiteX3" fmla="*/ 1018 w 10047"/>
              <a:gd name="connsiteY3" fmla="*/ 5247 h 10148"/>
              <a:gd name="connsiteX4" fmla="*/ 510 w 10047"/>
              <a:gd name="connsiteY4" fmla="*/ 3616 h 10148"/>
              <a:gd name="connsiteX5" fmla="*/ 280 w 10047"/>
              <a:gd name="connsiteY5" fmla="*/ 2218 h 10148"/>
              <a:gd name="connsiteX6" fmla="*/ 47 w 10047"/>
              <a:gd name="connsiteY6" fmla="*/ 1065 h 10148"/>
              <a:gd name="connsiteX7" fmla="*/ 8 w 10047"/>
              <a:gd name="connsiteY7" fmla="*/ 523 h 10148"/>
              <a:gd name="connsiteX8" fmla="*/ 97 w 10047"/>
              <a:gd name="connsiteY8" fmla="*/ 54 h 10148"/>
              <a:gd name="connsiteX9" fmla="*/ 356 w 10047"/>
              <a:gd name="connsiteY9" fmla="*/ 0 h 10148"/>
              <a:gd name="connsiteX10" fmla="*/ 867 w 10047"/>
              <a:gd name="connsiteY10" fmla="*/ 0 h 10148"/>
              <a:gd name="connsiteX11" fmla="*/ 1623 w 10047"/>
              <a:gd name="connsiteY11" fmla="*/ 137 h 10148"/>
              <a:gd name="connsiteX12" fmla="*/ 2402 w 10047"/>
              <a:gd name="connsiteY12" fmla="*/ 437 h 10148"/>
              <a:gd name="connsiteX13" fmla="*/ 3105 w 10047"/>
              <a:gd name="connsiteY13" fmla="*/ 757 h 10148"/>
              <a:gd name="connsiteX14" fmla="*/ 3988 w 10047"/>
              <a:gd name="connsiteY14" fmla="*/ 1337 h 10148"/>
              <a:gd name="connsiteX15" fmla="*/ 5041 w 10047"/>
              <a:gd name="connsiteY15" fmla="*/ 2300 h 10148"/>
              <a:gd name="connsiteX16" fmla="*/ 5602 w 10047"/>
              <a:gd name="connsiteY16" fmla="*/ 2798 h 10148"/>
              <a:gd name="connsiteX17" fmla="*/ 6346 w 10047"/>
              <a:gd name="connsiteY17" fmla="*/ 3282 h 10148"/>
              <a:gd name="connsiteX18" fmla="*/ 6696 w 10047"/>
              <a:gd name="connsiteY18" fmla="*/ 3459 h 10148"/>
              <a:gd name="connsiteX19" fmla="*/ 6907 w 10047"/>
              <a:gd name="connsiteY19" fmla="*/ 3541 h 10148"/>
              <a:gd name="connsiteX20" fmla="*/ 7229 w 10047"/>
              <a:gd name="connsiteY20" fmla="*/ 3664 h 10148"/>
              <a:gd name="connsiteX21" fmla="*/ 7462 w 10047"/>
              <a:gd name="connsiteY21" fmla="*/ 3712 h 10148"/>
              <a:gd name="connsiteX22" fmla="*/ 7736 w 10047"/>
              <a:gd name="connsiteY22" fmla="*/ 3664 h 10148"/>
              <a:gd name="connsiteX23" fmla="*/ 8017 w 10047"/>
              <a:gd name="connsiteY23" fmla="*/ 3609 h 10148"/>
              <a:gd name="connsiteX24" fmla="*/ 8338 w 10047"/>
              <a:gd name="connsiteY24" fmla="*/ 3658 h 10148"/>
              <a:gd name="connsiteX25" fmla="*/ 8477 w 10047"/>
              <a:gd name="connsiteY25" fmla="*/ 3787 h 10148"/>
              <a:gd name="connsiteX26" fmla="*/ 8543 w 10047"/>
              <a:gd name="connsiteY26" fmla="*/ 4060 h 10148"/>
              <a:gd name="connsiteX27" fmla="*/ 8354 w 10047"/>
              <a:gd name="connsiteY27" fmla="*/ 3943 h 10148"/>
              <a:gd name="connsiteX28" fmla="*/ 8543 w 10047"/>
              <a:gd name="connsiteY28" fmla="*/ 4060 h 10148"/>
              <a:gd name="connsiteX29" fmla="*/ 8638 w 10047"/>
              <a:gd name="connsiteY29" fmla="*/ 4052 h 10148"/>
              <a:gd name="connsiteX30" fmla="*/ 8792 w 10047"/>
              <a:gd name="connsiteY30" fmla="*/ 4155 h 10148"/>
              <a:gd name="connsiteX31" fmla="*/ 8966 w 10047"/>
              <a:gd name="connsiteY31" fmla="*/ 4257 h 10148"/>
              <a:gd name="connsiteX32" fmla="*/ 9142 w 10047"/>
              <a:gd name="connsiteY32" fmla="*/ 4326 h 10148"/>
              <a:gd name="connsiteX33" fmla="*/ 9423 w 10047"/>
              <a:gd name="connsiteY33" fmla="*/ 4476 h 10148"/>
              <a:gd name="connsiteX34" fmla="*/ 9593 w 10047"/>
              <a:gd name="connsiteY34" fmla="*/ 4619 h 10148"/>
              <a:gd name="connsiteX35" fmla="*/ 9725 w 10047"/>
              <a:gd name="connsiteY35" fmla="*/ 4653 h 10148"/>
              <a:gd name="connsiteX36" fmla="*/ 9792 w 10047"/>
              <a:gd name="connsiteY36" fmla="*/ 4660 h 10148"/>
              <a:gd name="connsiteX37" fmla="*/ 9918 w 10047"/>
              <a:gd name="connsiteY37" fmla="*/ 4701 h 10148"/>
              <a:gd name="connsiteX38" fmla="*/ 9990 w 10047"/>
              <a:gd name="connsiteY38" fmla="*/ 4844 h 10148"/>
              <a:gd name="connsiteX39" fmla="*/ 10015 w 10047"/>
              <a:gd name="connsiteY39" fmla="*/ 5028 h 10148"/>
              <a:gd name="connsiteX40" fmla="*/ 10047 w 10047"/>
              <a:gd name="connsiteY40" fmla="*/ 5315 h 10148"/>
              <a:gd name="connsiteX41" fmla="*/ 9962 w 10047"/>
              <a:gd name="connsiteY41" fmla="*/ 5533 h 10148"/>
              <a:gd name="connsiteX42" fmla="*/ 9864 w 10047"/>
              <a:gd name="connsiteY42" fmla="*/ 5629 h 10148"/>
              <a:gd name="connsiteX43" fmla="*/ 9710 w 10047"/>
              <a:gd name="connsiteY43" fmla="*/ 5629 h 10148"/>
              <a:gd name="connsiteX44" fmla="*/ 9546 w 10047"/>
              <a:gd name="connsiteY44" fmla="*/ 5636 h 10148"/>
              <a:gd name="connsiteX45" fmla="*/ 9350 w 10047"/>
              <a:gd name="connsiteY45" fmla="*/ 5561 h 10148"/>
              <a:gd name="connsiteX46" fmla="*/ 9294 w 10047"/>
              <a:gd name="connsiteY46" fmla="*/ 5567 h 10148"/>
              <a:gd name="connsiteX47" fmla="*/ 9262 w 10047"/>
              <a:gd name="connsiteY47" fmla="*/ 5322 h 10148"/>
              <a:gd name="connsiteX48" fmla="*/ 9275 w 10047"/>
              <a:gd name="connsiteY48" fmla="*/ 5165 h 10148"/>
              <a:gd name="connsiteX49" fmla="*/ 9281 w 10047"/>
              <a:gd name="connsiteY49" fmla="*/ 5329 h 10148"/>
              <a:gd name="connsiteX50" fmla="*/ 9300 w 10047"/>
              <a:gd name="connsiteY50" fmla="*/ 5500 h 10148"/>
              <a:gd name="connsiteX51" fmla="*/ 9328 w 10047"/>
              <a:gd name="connsiteY51" fmla="*/ 5581 h 10148"/>
              <a:gd name="connsiteX52" fmla="*/ 9246 w 10047"/>
              <a:gd name="connsiteY52" fmla="*/ 5751 h 10148"/>
              <a:gd name="connsiteX53" fmla="*/ 9230 w 10047"/>
              <a:gd name="connsiteY53" fmla="*/ 5909 h 10148"/>
              <a:gd name="connsiteX54" fmla="*/ 9249 w 10047"/>
              <a:gd name="connsiteY54" fmla="*/ 5710 h 10148"/>
              <a:gd name="connsiteX55" fmla="*/ 9316 w 10047"/>
              <a:gd name="connsiteY55" fmla="*/ 5547 h 10148"/>
              <a:gd name="connsiteX56" fmla="*/ 9401 w 10047"/>
              <a:gd name="connsiteY56" fmla="*/ 5609 h 10148"/>
              <a:gd name="connsiteX57" fmla="*/ 9480 w 10047"/>
              <a:gd name="connsiteY57" fmla="*/ 5725 h 10148"/>
              <a:gd name="connsiteX58" fmla="*/ 9568 w 10047"/>
              <a:gd name="connsiteY58" fmla="*/ 5772 h 10148"/>
              <a:gd name="connsiteX59" fmla="*/ 9688 w 10047"/>
              <a:gd name="connsiteY59" fmla="*/ 5793 h 10148"/>
              <a:gd name="connsiteX60" fmla="*/ 9741 w 10047"/>
              <a:gd name="connsiteY60" fmla="*/ 5841 h 10148"/>
              <a:gd name="connsiteX61" fmla="*/ 9785 w 10047"/>
              <a:gd name="connsiteY61" fmla="*/ 5868 h 10148"/>
              <a:gd name="connsiteX62" fmla="*/ 9886 w 10047"/>
              <a:gd name="connsiteY62" fmla="*/ 5916 h 10148"/>
              <a:gd name="connsiteX63" fmla="*/ 9930 w 10047"/>
              <a:gd name="connsiteY63" fmla="*/ 6011 h 10148"/>
              <a:gd name="connsiteX64" fmla="*/ 9965 w 10047"/>
              <a:gd name="connsiteY64" fmla="*/ 6072 h 10148"/>
              <a:gd name="connsiteX65" fmla="*/ 9974 w 10047"/>
              <a:gd name="connsiteY65" fmla="*/ 6195 h 10148"/>
              <a:gd name="connsiteX66" fmla="*/ 9934 w 10047"/>
              <a:gd name="connsiteY66" fmla="*/ 6448 h 10148"/>
              <a:gd name="connsiteX67" fmla="*/ 9845 w 10047"/>
              <a:gd name="connsiteY67" fmla="*/ 6660 h 10148"/>
              <a:gd name="connsiteX68" fmla="*/ 9744 w 10047"/>
              <a:gd name="connsiteY68" fmla="*/ 6735 h 10148"/>
              <a:gd name="connsiteX69" fmla="*/ 9621 w 10047"/>
              <a:gd name="connsiteY69" fmla="*/ 6686 h 10148"/>
              <a:gd name="connsiteX70" fmla="*/ 9398 w 10047"/>
              <a:gd name="connsiteY70" fmla="*/ 6516 h 10148"/>
              <a:gd name="connsiteX71" fmla="*/ 9256 w 10047"/>
              <a:gd name="connsiteY71" fmla="*/ 6461 h 10148"/>
              <a:gd name="connsiteX72" fmla="*/ 9205 w 10047"/>
              <a:gd name="connsiteY72" fmla="*/ 6407 h 10148"/>
              <a:gd name="connsiteX73" fmla="*/ 9271 w 10047"/>
              <a:gd name="connsiteY73" fmla="*/ 6277 h 10148"/>
              <a:gd name="connsiteX74" fmla="*/ 9189 w 10047"/>
              <a:gd name="connsiteY74" fmla="*/ 6407 h 10148"/>
              <a:gd name="connsiteX75" fmla="*/ 9082 w 10047"/>
              <a:gd name="connsiteY75" fmla="*/ 6598 h 10148"/>
              <a:gd name="connsiteX76" fmla="*/ 9208 w 10047"/>
              <a:gd name="connsiteY76" fmla="*/ 6366 h 10148"/>
              <a:gd name="connsiteX77" fmla="*/ 9328 w 10047"/>
              <a:gd name="connsiteY77" fmla="*/ 6489 h 10148"/>
              <a:gd name="connsiteX78" fmla="*/ 9521 w 10047"/>
              <a:gd name="connsiteY78" fmla="*/ 6605 h 10148"/>
              <a:gd name="connsiteX79" fmla="*/ 9643 w 10047"/>
              <a:gd name="connsiteY79" fmla="*/ 6660 h 10148"/>
              <a:gd name="connsiteX80" fmla="*/ 9697 w 10047"/>
              <a:gd name="connsiteY80" fmla="*/ 6679 h 10148"/>
              <a:gd name="connsiteX81" fmla="*/ 9754 w 10047"/>
              <a:gd name="connsiteY81" fmla="*/ 6953 h 10148"/>
              <a:gd name="connsiteX82" fmla="*/ 9725 w 10047"/>
              <a:gd name="connsiteY82" fmla="*/ 7205 h 10148"/>
              <a:gd name="connsiteX83" fmla="*/ 9593 w 10047"/>
              <a:gd name="connsiteY83" fmla="*/ 7274 h 10148"/>
              <a:gd name="connsiteX84" fmla="*/ 9483 w 10047"/>
              <a:gd name="connsiteY84" fmla="*/ 7267 h 10148"/>
              <a:gd name="connsiteX85" fmla="*/ 9357 w 10047"/>
              <a:gd name="connsiteY85" fmla="*/ 7267 h 10148"/>
              <a:gd name="connsiteX86" fmla="*/ 9234 w 10047"/>
              <a:gd name="connsiteY86" fmla="*/ 7212 h 10148"/>
              <a:gd name="connsiteX87" fmla="*/ 9133 w 10047"/>
              <a:gd name="connsiteY87" fmla="*/ 7090 h 10148"/>
              <a:gd name="connsiteX88" fmla="*/ 9026 w 10047"/>
              <a:gd name="connsiteY88" fmla="*/ 7049 h 10148"/>
              <a:gd name="connsiteX89" fmla="*/ 8953 w 10047"/>
              <a:gd name="connsiteY89" fmla="*/ 7062 h 10148"/>
              <a:gd name="connsiteX90" fmla="*/ 8871 w 10047"/>
              <a:gd name="connsiteY90" fmla="*/ 6953 h 10148"/>
              <a:gd name="connsiteX91" fmla="*/ 8991 w 10047"/>
              <a:gd name="connsiteY91" fmla="*/ 6795 h 10148"/>
              <a:gd name="connsiteX92" fmla="*/ 8849 w 10047"/>
              <a:gd name="connsiteY92" fmla="*/ 6980 h 10148"/>
              <a:gd name="connsiteX93" fmla="*/ 8795 w 10047"/>
              <a:gd name="connsiteY93" fmla="*/ 6959 h 10148"/>
              <a:gd name="connsiteX94" fmla="*/ 8726 w 10047"/>
              <a:gd name="connsiteY94" fmla="*/ 7130 h 10148"/>
              <a:gd name="connsiteX95" fmla="*/ 8635 w 10047"/>
              <a:gd name="connsiteY95" fmla="*/ 7171 h 10148"/>
              <a:gd name="connsiteX96" fmla="*/ 8499 w 10047"/>
              <a:gd name="connsiteY96" fmla="*/ 7239 h 10148"/>
              <a:gd name="connsiteX97" fmla="*/ 8688 w 10047"/>
              <a:gd name="connsiteY97" fmla="*/ 7150 h 10148"/>
              <a:gd name="connsiteX98" fmla="*/ 8770 w 10047"/>
              <a:gd name="connsiteY98" fmla="*/ 7062 h 10148"/>
              <a:gd name="connsiteX99" fmla="*/ 8814 w 10047"/>
              <a:gd name="connsiteY99" fmla="*/ 6966 h 10148"/>
              <a:gd name="connsiteX100" fmla="*/ 8887 w 10047"/>
              <a:gd name="connsiteY100" fmla="*/ 6959 h 10148"/>
              <a:gd name="connsiteX101" fmla="*/ 8991 w 10047"/>
              <a:gd name="connsiteY101" fmla="*/ 7034 h 10148"/>
              <a:gd name="connsiteX102" fmla="*/ 9133 w 10047"/>
              <a:gd name="connsiteY102" fmla="*/ 7090 h 10148"/>
              <a:gd name="connsiteX103" fmla="*/ 9048 w 10047"/>
              <a:gd name="connsiteY103" fmla="*/ 7253 h 10148"/>
              <a:gd name="connsiteX104" fmla="*/ 8944 w 10047"/>
              <a:gd name="connsiteY104" fmla="*/ 7376 h 10148"/>
              <a:gd name="connsiteX105" fmla="*/ 8887 w 10047"/>
              <a:gd name="connsiteY105" fmla="*/ 7389 h 10148"/>
              <a:gd name="connsiteX106" fmla="*/ 8726 w 10047"/>
              <a:gd name="connsiteY106" fmla="*/ 7370 h 10148"/>
              <a:gd name="connsiteX107" fmla="*/ 8493 w 10047"/>
              <a:gd name="connsiteY107" fmla="*/ 7314 h 10148"/>
              <a:gd name="connsiteX108" fmla="*/ 8209 w 10047"/>
              <a:gd name="connsiteY108" fmla="*/ 7239 h 10148"/>
              <a:gd name="connsiteX109" fmla="*/ 7982 w 10047"/>
              <a:gd name="connsiteY109" fmla="*/ 7116 h 10148"/>
              <a:gd name="connsiteX110" fmla="*/ 7812 w 10047"/>
              <a:gd name="connsiteY110" fmla="*/ 6966 h 10148"/>
              <a:gd name="connsiteX111" fmla="*/ 7585 w 10047"/>
              <a:gd name="connsiteY111" fmla="*/ 6803 h 10148"/>
              <a:gd name="connsiteX112" fmla="*/ 7348 w 10047"/>
              <a:gd name="connsiteY112" fmla="*/ 6598 h 10148"/>
              <a:gd name="connsiteX113" fmla="*/ 7188 w 10047"/>
              <a:gd name="connsiteY113" fmla="*/ 6332 h 10148"/>
              <a:gd name="connsiteX114" fmla="*/ 6932 w 10047"/>
              <a:gd name="connsiteY114" fmla="*/ 6114 h 10148"/>
              <a:gd name="connsiteX115" fmla="*/ 6500 w 10047"/>
              <a:gd name="connsiteY115" fmla="*/ 5827 h 10148"/>
              <a:gd name="connsiteX116" fmla="*/ 5570 w 10047"/>
              <a:gd name="connsiteY116" fmla="*/ 5772 h 10148"/>
              <a:gd name="connsiteX117" fmla="*/ 4609 w 10047"/>
              <a:gd name="connsiteY117" fmla="*/ 5710 h 10148"/>
              <a:gd name="connsiteX118" fmla="*/ 3789 w 10047"/>
              <a:gd name="connsiteY118" fmla="*/ 5486 h 10148"/>
              <a:gd name="connsiteX119" fmla="*/ 2650 w 10047"/>
              <a:gd name="connsiteY119" fmla="*/ 4620 h 10148"/>
              <a:gd name="connsiteX120" fmla="*/ 2027 w 10047"/>
              <a:gd name="connsiteY120" fmla="*/ 3848 h 10148"/>
              <a:gd name="connsiteX121" fmla="*/ 1324 w 10047"/>
              <a:gd name="connsiteY121" fmla="*/ 3098 h 10148"/>
              <a:gd name="connsiteX122" fmla="*/ 2984 w 10047"/>
              <a:gd name="connsiteY122" fmla="*/ 4968 h 10148"/>
              <a:gd name="connsiteX123" fmla="*/ 3895 w 10047"/>
              <a:gd name="connsiteY123" fmla="*/ 5548 h 10148"/>
              <a:gd name="connsiteX124" fmla="*/ 4357 w 10047"/>
              <a:gd name="connsiteY124" fmla="*/ 5647 h 10148"/>
              <a:gd name="connsiteX125" fmla="*/ 4134 w 10047"/>
              <a:gd name="connsiteY125" fmla="*/ 7164 h 10148"/>
              <a:gd name="connsiteX126" fmla="*/ 3885 w 10047"/>
              <a:gd name="connsiteY126" fmla="*/ 8364 h 10148"/>
              <a:gd name="connsiteX127" fmla="*/ 3581 w 10047"/>
              <a:gd name="connsiteY127" fmla="*/ 10148 h 10148"/>
              <a:gd name="connsiteX128" fmla="*/ 2673 w 10047"/>
              <a:gd name="connsiteY128" fmla="*/ 8879 h 10148"/>
              <a:gd name="connsiteX0" fmla="*/ 2673 w 10047"/>
              <a:gd name="connsiteY0" fmla="*/ 8879 h 10148"/>
              <a:gd name="connsiteX1" fmla="*/ 1879 w 10047"/>
              <a:gd name="connsiteY1" fmla="*/ 7425 h 10148"/>
              <a:gd name="connsiteX2" fmla="*/ 1390 w 10047"/>
              <a:gd name="connsiteY2" fmla="*/ 6360 h 10148"/>
              <a:gd name="connsiteX3" fmla="*/ 1018 w 10047"/>
              <a:gd name="connsiteY3" fmla="*/ 5247 h 10148"/>
              <a:gd name="connsiteX4" fmla="*/ 510 w 10047"/>
              <a:gd name="connsiteY4" fmla="*/ 3616 h 10148"/>
              <a:gd name="connsiteX5" fmla="*/ 280 w 10047"/>
              <a:gd name="connsiteY5" fmla="*/ 2218 h 10148"/>
              <a:gd name="connsiteX6" fmla="*/ 47 w 10047"/>
              <a:gd name="connsiteY6" fmla="*/ 1065 h 10148"/>
              <a:gd name="connsiteX7" fmla="*/ 8 w 10047"/>
              <a:gd name="connsiteY7" fmla="*/ 523 h 10148"/>
              <a:gd name="connsiteX8" fmla="*/ 97 w 10047"/>
              <a:gd name="connsiteY8" fmla="*/ 54 h 10148"/>
              <a:gd name="connsiteX9" fmla="*/ 356 w 10047"/>
              <a:gd name="connsiteY9" fmla="*/ 0 h 10148"/>
              <a:gd name="connsiteX10" fmla="*/ 867 w 10047"/>
              <a:gd name="connsiteY10" fmla="*/ 0 h 10148"/>
              <a:gd name="connsiteX11" fmla="*/ 1623 w 10047"/>
              <a:gd name="connsiteY11" fmla="*/ 137 h 10148"/>
              <a:gd name="connsiteX12" fmla="*/ 2402 w 10047"/>
              <a:gd name="connsiteY12" fmla="*/ 437 h 10148"/>
              <a:gd name="connsiteX13" fmla="*/ 3105 w 10047"/>
              <a:gd name="connsiteY13" fmla="*/ 757 h 10148"/>
              <a:gd name="connsiteX14" fmla="*/ 3988 w 10047"/>
              <a:gd name="connsiteY14" fmla="*/ 1337 h 10148"/>
              <a:gd name="connsiteX15" fmla="*/ 5041 w 10047"/>
              <a:gd name="connsiteY15" fmla="*/ 2300 h 10148"/>
              <a:gd name="connsiteX16" fmla="*/ 5602 w 10047"/>
              <a:gd name="connsiteY16" fmla="*/ 2798 h 10148"/>
              <a:gd name="connsiteX17" fmla="*/ 6346 w 10047"/>
              <a:gd name="connsiteY17" fmla="*/ 3282 h 10148"/>
              <a:gd name="connsiteX18" fmla="*/ 6696 w 10047"/>
              <a:gd name="connsiteY18" fmla="*/ 3459 h 10148"/>
              <a:gd name="connsiteX19" fmla="*/ 6907 w 10047"/>
              <a:gd name="connsiteY19" fmla="*/ 3541 h 10148"/>
              <a:gd name="connsiteX20" fmla="*/ 7229 w 10047"/>
              <a:gd name="connsiteY20" fmla="*/ 3664 h 10148"/>
              <a:gd name="connsiteX21" fmla="*/ 7462 w 10047"/>
              <a:gd name="connsiteY21" fmla="*/ 3712 h 10148"/>
              <a:gd name="connsiteX22" fmla="*/ 7736 w 10047"/>
              <a:gd name="connsiteY22" fmla="*/ 3664 h 10148"/>
              <a:gd name="connsiteX23" fmla="*/ 8017 w 10047"/>
              <a:gd name="connsiteY23" fmla="*/ 3609 h 10148"/>
              <a:gd name="connsiteX24" fmla="*/ 8338 w 10047"/>
              <a:gd name="connsiteY24" fmla="*/ 3658 h 10148"/>
              <a:gd name="connsiteX25" fmla="*/ 8477 w 10047"/>
              <a:gd name="connsiteY25" fmla="*/ 3787 h 10148"/>
              <a:gd name="connsiteX26" fmla="*/ 8543 w 10047"/>
              <a:gd name="connsiteY26" fmla="*/ 4060 h 10148"/>
              <a:gd name="connsiteX27" fmla="*/ 8354 w 10047"/>
              <a:gd name="connsiteY27" fmla="*/ 3943 h 10148"/>
              <a:gd name="connsiteX28" fmla="*/ 8543 w 10047"/>
              <a:gd name="connsiteY28" fmla="*/ 4060 h 10148"/>
              <a:gd name="connsiteX29" fmla="*/ 8638 w 10047"/>
              <a:gd name="connsiteY29" fmla="*/ 4052 h 10148"/>
              <a:gd name="connsiteX30" fmla="*/ 8792 w 10047"/>
              <a:gd name="connsiteY30" fmla="*/ 4155 h 10148"/>
              <a:gd name="connsiteX31" fmla="*/ 8966 w 10047"/>
              <a:gd name="connsiteY31" fmla="*/ 4257 h 10148"/>
              <a:gd name="connsiteX32" fmla="*/ 9142 w 10047"/>
              <a:gd name="connsiteY32" fmla="*/ 4326 h 10148"/>
              <a:gd name="connsiteX33" fmla="*/ 9423 w 10047"/>
              <a:gd name="connsiteY33" fmla="*/ 4476 h 10148"/>
              <a:gd name="connsiteX34" fmla="*/ 9593 w 10047"/>
              <a:gd name="connsiteY34" fmla="*/ 4619 h 10148"/>
              <a:gd name="connsiteX35" fmla="*/ 9725 w 10047"/>
              <a:gd name="connsiteY35" fmla="*/ 4653 h 10148"/>
              <a:gd name="connsiteX36" fmla="*/ 9792 w 10047"/>
              <a:gd name="connsiteY36" fmla="*/ 4660 h 10148"/>
              <a:gd name="connsiteX37" fmla="*/ 9918 w 10047"/>
              <a:gd name="connsiteY37" fmla="*/ 4701 h 10148"/>
              <a:gd name="connsiteX38" fmla="*/ 9990 w 10047"/>
              <a:gd name="connsiteY38" fmla="*/ 4844 h 10148"/>
              <a:gd name="connsiteX39" fmla="*/ 10015 w 10047"/>
              <a:gd name="connsiteY39" fmla="*/ 5028 h 10148"/>
              <a:gd name="connsiteX40" fmla="*/ 10047 w 10047"/>
              <a:gd name="connsiteY40" fmla="*/ 5315 h 10148"/>
              <a:gd name="connsiteX41" fmla="*/ 9962 w 10047"/>
              <a:gd name="connsiteY41" fmla="*/ 5533 h 10148"/>
              <a:gd name="connsiteX42" fmla="*/ 9864 w 10047"/>
              <a:gd name="connsiteY42" fmla="*/ 5629 h 10148"/>
              <a:gd name="connsiteX43" fmla="*/ 9710 w 10047"/>
              <a:gd name="connsiteY43" fmla="*/ 5629 h 10148"/>
              <a:gd name="connsiteX44" fmla="*/ 9546 w 10047"/>
              <a:gd name="connsiteY44" fmla="*/ 5636 h 10148"/>
              <a:gd name="connsiteX45" fmla="*/ 9350 w 10047"/>
              <a:gd name="connsiteY45" fmla="*/ 5561 h 10148"/>
              <a:gd name="connsiteX46" fmla="*/ 9294 w 10047"/>
              <a:gd name="connsiteY46" fmla="*/ 5567 h 10148"/>
              <a:gd name="connsiteX47" fmla="*/ 9262 w 10047"/>
              <a:gd name="connsiteY47" fmla="*/ 5322 h 10148"/>
              <a:gd name="connsiteX48" fmla="*/ 9275 w 10047"/>
              <a:gd name="connsiteY48" fmla="*/ 5165 h 10148"/>
              <a:gd name="connsiteX49" fmla="*/ 9281 w 10047"/>
              <a:gd name="connsiteY49" fmla="*/ 5329 h 10148"/>
              <a:gd name="connsiteX50" fmla="*/ 9300 w 10047"/>
              <a:gd name="connsiteY50" fmla="*/ 5500 h 10148"/>
              <a:gd name="connsiteX51" fmla="*/ 9328 w 10047"/>
              <a:gd name="connsiteY51" fmla="*/ 5581 h 10148"/>
              <a:gd name="connsiteX52" fmla="*/ 9246 w 10047"/>
              <a:gd name="connsiteY52" fmla="*/ 5751 h 10148"/>
              <a:gd name="connsiteX53" fmla="*/ 9230 w 10047"/>
              <a:gd name="connsiteY53" fmla="*/ 5909 h 10148"/>
              <a:gd name="connsiteX54" fmla="*/ 9249 w 10047"/>
              <a:gd name="connsiteY54" fmla="*/ 5710 h 10148"/>
              <a:gd name="connsiteX55" fmla="*/ 9316 w 10047"/>
              <a:gd name="connsiteY55" fmla="*/ 5547 h 10148"/>
              <a:gd name="connsiteX56" fmla="*/ 9401 w 10047"/>
              <a:gd name="connsiteY56" fmla="*/ 5609 h 10148"/>
              <a:gd name="connsiteX57" fmla="*/ 9480 w 10047"/>
              <a:gd name="connsiteY57" fmla="*/ 5725 h 10148"/>
              <a:gd name="connsiteX58" fmla="*/ 9568 w 10047"/>
              <a:gd name="connsiteY58" fmla="*/ 5772 h 10148"/>
              <a:gd name="connsiteX59" fmla="*/ 9688 w 10047"/>
              <a:gd name="connsiteY59" fmla="*/ 5793 h 10148"/>
              <a:gd name="connsiteX60" fmla="*/ 9741 w 10047"/>
              <a:gd name="connsiteY60" fmla="*/ 5841 h 10148"/>
              <a:gd name="connsiteX61" fmla="*/ 9785 w 10047"/>
              <a:gd name="connsiteY61" fmla="*/ 5868 h 10148"/>
              <a:gd name="connsiteX62" fmla="*/ 9886 w 10047"/>
              <a:gd name="connsiteY62" fmla="*/ 5916 h 10148"/>
              <a:gd name="connsiteX63" fmla="*/ 9930 w 10047"/>
              <a:gd name="connsiteY63" fmla="*/ 6011 h 10148"/>
              <a:gd name="connsiteX64" fmla="*/ 9965 w 10047"/>
              <a:gd name="connsiteY64" fmla="*/ 6072 h 10148"/>
              <a:gd name="connsiteX65" fmla="*/ 9974 w 10047"/>
              <a:gd name="connsiteY65" fmla="*/ 6195 h 10148"/>
              <a:gd name="connsiteX66" fmla="*/ 9934 w 10047"/>
              <a:gd name="connsiteY66" fmla="*/ 6448 h 10148"/>
              <a:gd name="connsiteX67" fmla="*/ 9845 w 10047"/>
              <a:gd name="connsiteY67" fmla="*/ 6660 h 10148"/>
              <a:gd name="connsiteX68" fmla="*/ 9744 w 10047"/>
              <a:gd name="connsiteY68" fmla="*/ 6735 h 10148"/>
              <a:gd name="connsiteX69" fmla="*/ 9621 w 10047"/>
              <a:gd name="connsiteY69" fmla="*/ 6686 h 10148"/>
              <a:gd name="connsiteX70" fmla="*/ 9398 w 10047"/>
              <a:gd name="connsiteY70" fmla="*/ 6516 h 10148"/>
              <a:gd name="connsiteX71" fmla="*/ 9256 w 10047"/>
              <a:gd name="connsiteY71" fmla="*/ 6461 h 10148"/>
              <a:gd name="connsiteX72" fmla="*/ 9205 w 10047"/>
              <a:gd name="connsiteY72" fmla="*/ 6407 h 10148"/>
              <a:gd name="connsiteX73" fmla="*/ 9271 w 10047"/>
              <a:gd name="connsiteY73" fmla="*/ 6277 h 10148"/>
              <a:gd name="connsiteX74" fmla="*/ 9189 w 10047"/>
              <a:gd name="connsiteY74" fmla="*/ 6407 h 10148"/>
              <a:gd name="connsiteX75" fmla="*/ 9082 w 10047"/>
              <a:gd name="connsiteY75" fmla="*/ 6598 h 10148"/>
              <a:gd name="connsiteX76" fmla="*/ 9208 w 10047"/>
              <a:gd name="connsiteY76" fmla="*/ 6366 h 10148"/>
              <a:gd name="connsiteX77" fmla="*/ 9328 w 10047"/>
              <a:gd name="connsiteY77" fmla="*/ 6489 h 10148"/>
              <a:gd name="connsiteX78" fmla="*/ 9521 w 10047"/>
              <a:gd name="connsiteY78" fmla="*/ 6605 h 10148"/>
              <a:gd name="connsiteX79" fmla="*/ 9643 w 10047"/>
              <a:gd name="connsiteY79" fmla="*/ 6660 h 10148"/>
              <a:gd name="connsiteX80" fmla="*/ 9697 w 10047"/>
              <a:gd name="connsiteY80" fmla="*/ 6679 h 10148"/>
              <a:gd name="connsiteX81" fmla="*/ 9754 w 10047"/>
              <a:gd name="connsiteY81" fmla="*/ 6953 h 10148"/>
              <a:gd name="connsiteX82" fmla="*/ 9725 w 10047"/>
              <a:gd name="connsiteY82" fmla="*/ 7205 h 10148"/>
              <a:gd name="connsiteX83" fmla="*/ 9593 w 10047"/>
              <a:gd name="connsiteY83" fmla="*/ 7274 h 10148"/>
              <a:gd name="connsiteX84" fmla="*/ 9483 w 10047"/>
              <a:gd name="connsiteY84" fmla="*/ 7267 h 10148"/>
              <a:gd name="connsiteX85" fmla="*/ 9357 w 10047"/>
              <a:gd name="connsiteY85" fmla="*/ 7267 h 10148"/>
              <a:gd name="connsiteX86" fmla="*/ 9234 w 10047"/>
              <a:gd name="connsiteY86" fmla="*/ 7212 h 10148"/>
              <a:gd name="connsiteX87" fmla="*/ 9133 w 10047"/>
              <a:gd name="connsiteY87" fmla="*/ 7090 h 10148"/>
              <a:gd name="connsiteX88" fmla="*/ 9026 w 10047"/>
              <a:gd name="connsiteY88" fmla="*/ 7049 h 10148"/>
              <a:gd name="connsiteX89" fmla="*/ 8953 w 10047"/>
              <a:gd name="connsiteY89" fmla="*/ 7062 h 10148"/>
              <a:gd name="connsiteX90" fmla="*/ 8871 w 10047"/>
              <a:gd name="connsiteY90" fmla="*/ 6953 h 10148"/>
              <a:gd name="connsiteX91" fmla="*/ 8991 w 10047"/>
              <a:gd name="connsiteY91" fmla="*/ 6795 h 10148"/>
              <a:gd name="connsiteX92" fmla="*/ 8849 w 10047"/>
              <a:gd name="connsiteY92" fmla="*/ 6980 h 10148"/>
              <a:gd name="connsiteX93" fmla="*/ 8795 w 10047"/>
              <a:gd name="connsiteY93" fmla="*/ 6959 h 10148"/>
              <a:gd name="connsiteX94" fmla="*/ 8726 w 10047"/>
              <a:gd name="connsiteY94" fmla="*/ 7130 h 10148"/>
              <a:gd name="connsiteX95" fmla="*/ 8635 w 10047"/>
              <a:gd name="connsiteY95" fmla="*/ 7171 h 10148"/>
              <a:gd name="connsiteX96" fmla="*/ 8499 w 10047"/>
              <a:gd name="connsiteY96" fmla="*/ 7239 h 10148"/>
              <a:gd name="connsiteX97" fmla="*/ 8688 w 10047"/>
              <a:gd name="connsiteY97" fmla="*/ 7150 h 10148"/>
              <a:gd name="connsiteX98" fmla="*/ 8770 w 10047"/>
              <a:gd name="connsiteY98" fmla="*/ 7062 h 10148"/>
              <a:gd name="connsiteX99" fmla="*/ 8814 w 10047"/>
              <a:gd name="connsiteY99" fmla="*/ 6966 h 10148"/>
              <a:gd name="connsiteX100" fmla="*/ 8887 w 10047"/>
              <a:gd name="connsiteY100" fmla="*/ 6959 h 10148"/>
              <a:gd name="connsiteX101" fmla="*/ 8991 w 10047"/>
              <a:gd name="connsiteY101" fmla="*/ 7034 h 10148"/>
              <a:gd name="connsiteX102" fmla="*/ 9133 w 10047"/>
              <a:gd name="connsiteY102" fmla="*/ 7090 h 10148"/>
              <a:gd name="connsiteX103" fmla="*/ 9048 w 10047"/>
              <a:gd name="connsiteY103" fmla="*/ 7253 h 10148"/>
              <a:gd name="connsiteX104" fmla="*/ 8944 w 10047"/>
              <a:gd name="connsiteY104" fmla="*/ 7376 h 10148"/>
              <a:gd name="connsiteX105" fmla="*/ 8887 w 10047"/>
              <a:gd name="connsiteY105" fmla="*/ 7389 h 10148"/>
              <a:gd name="connsiteX106" fmla="*/ 8726 w 10047"/>
              <a:gd name="connsiteY106" fmla="*/ 7370 h 10148"/>
              <a:gd name="connsiteX107" fmla="*/ 8493 w 10047"/>
              <a:gd name="connsiteY107" fmla="*/ 7314 h 10148"/>
              <a:gd name="connsiteX108" fmla="*/ 8209 w 10047"/>
              <a:gd name="connsiteY108" fmla="*/ 7239 h 10148"/>
              <a:gd name="connsiteX109" fmla="*/ 7982 w 10047"/>
              <a:gd name="connsiteY109" fmla="*/ 7116 h 10148"/>
              <a:gd name="connsiteX110" fmla="*/ 7812 w 10047"/>
              <a:gd name="connsiteY110" fmla="*/ 6966 h 10148"/>
              <a:gd name="connsiteX111" fmla="*/ 7585 w 10047"/>
              <a:gd name="connsiteY111" fmla="*/ 6803 h 10148"/>
              <a:gd name="connsiteX112" fmla="*/ 7348 w 10047"/>
              <a:gd name="connsiteY112" fmla="*/ 6598 h 10148"/>
              <a:gd name="connsiteX113" fmla="*/ 7188 w 10047"/>
              <a:gd name="connsiteY113" fmla="*/ 6332 h 10148"/>
              <a:gd name="connsiteX114" fmla="*/ 6932 w 10047"/>
              <a:gd name="connsiteY114" fmla="*/ 6114 h 10148"/>
              <a:gd name="connsiteX115" fmla="*/ 6500 w 10047"/>
              <a:gd name="connsiteY115" fmla="*/ 5827 h 10148"/>
              <a:gd name="connsiteX116" fmla="*/ 5570 w 10047"/>
              <a:gd name="connsiteY116" fmla="*/ 5772 h 10148"/>
              <a:gd name="connsiteX117" fmla="*/ 4609 w 10047"/>
              <a:gd name="connsiteY117" fmla="*/ 5710 h 10148"/>
              <a:gd name="connsiteX118" fmla="*/ 3789 w 10047"/>
              <a:gd name="connsiteY118" fmla="*/ 5486 h 10148"/>
              <a:gd name="connsiteX119" fmla="*/ 2650 w 10047"/>
              <a:gd name="connsiteY119" fmla="*/ 4620 h 10148"/>
              <a:gd name="connsiteX120" fmla="*/ 2027 w 10047"/>
              <a:gd name="connsiteY120" fmla="*/ 3848 h 10148"/>
              <a:gd name="connsiteX121" fmla="*/ 1324 w 10047"/>
              <a:gd name="connsiteY121" fmla="*/ 3098 h 10148"/>
              <a:gd name="connsiteX122" fmla="*/ 2984 w 10047"/>
              <a:gd name="connsiteY122" fmla="*/ 4968 h 10148"/>
              <a:gd name="connsiteX123" fmla="*/ 3895 w 10047"/>
              <a:gd name="connsiteY123" fmla="*/ 5548 h 10148"/>
              <a:gd name="connsiteX124" fmla="*/ 4357 w 10047"/>
              <a:gd name="connsiteY124" fmla="*/ 5647 h 10148"/>
              <a:gd name="connsiteX125" fmla="*/ 4134 w 10047"/>
              <a:gd name="connsiteY125" fmla="*/ 7164 h 10148"/>
              <a:gd name="connsiteX126" fmla="*/ 3885 w 10047"/>
              <a:gd name="connsiteY126" fmla="*/ 8364 h 10148"/>
              <a:gd name="connsiteX127" fmla="*/ 3581 w 10047"/>
              <a:gd name="connsiteY127" fmla="*/ 10148 h 10148"/>
              <a:gd name="connsiteX128" fmla="*/ 2673 w 10047"/>
              <a:gd name="connsiteY128" fmla="*/ 8879 h 10148"/>
              <a:gd name="connsiteX0" fmla="*/ 2673 w 10047"/>
              <a:gd name="connsiteY0" fmla="*/ 8879 h 10148"/>
              <a:gd name="connsiteX1" fmla="*/ 1879 w 10047"/>
              <a:gd name="connsiteY1" fmla="*/ 7425 h 10148"/>
              <a:gd name="connsiteX2" fmla="*/ 1390 w 10047"/>
              <a:gd name="connsiteY2" fmla="*/ 6360 h 10148"/>
              <a:gd name="connsiteX3" fmla="*/ 1018 w 10047"/>
              <a:gd name="connsiteY3" fmla="*/ 5247 h 10148"/>
              <a:gd name="connsiteX4" fmla="*/ 557 w 10047"/>
              <a:gd name="connsiteY4" fmla="*/ 3621 h 10148"/>
              <a:gd name="connsiteX5" fmla="*/ 280 w 10047"/>
              <a:gd name="connsiteY5" fmla="*/ 2218 h 10148"/>
              <a:gd name="connsiteX6" fmla="*/ 47 w 10047"/>
              <a:gd name="connsiteY6" fmla="*/ 1065 h 10148"/>
              <a:gd name="connsiteX7" fmla="*/ 8 w 10047"/>
              <a:gd name="connsiteY7" fmla="*/ 523 h 10148"/>
              <a:gd name="connsiteX8" fmla="*/ 97 w 10047"/>
              <a:gd name="connsiteY8" fmla="*/ 54 h 10148"/>
              <a:gd name="connsiteX9" fmla="*/ 356 w 10047"/>
              <a:gd name="connsiteY9" fmla="*/ 0 h 10148"/>
              <a:gd name="connsiteX10" fmla="*/ 867 w 10047"/>
              <a:gd name="connsiteY10" fmla="*/ 0 h 10148"/>
              <a:gd name="connsiteX11" fmla="*/ 1623 w 10047"/>
              <a:gd name="connsiteY11" fmla="*/ 137 h 10148"/>
              <a:gd name="connsiteX12" fmla="*/ 2402 w 10047"/>
              <a:gd name="connsiteY12" fmla="*/ 437 h 10148"/>
              <a:gd name="connsiteX13" fmla="*/ 3105 w 10047"/>
              <a:gd name="connsiteY13" fmla="*/ 757 h 10148"/>
              <a:gd name="connsiteX14" fmla="*/ 3988 w 10047"/>
              <a:gd name="connsiteY14" fmla="*/ 1337 h 10148"/>
              <a:gd name="connsiteX15" fmla="*/ 5041 w 10047"/>
              <a:gd name="connsiteY15" fmla="*/ 2300 h 10148"/>
              <a:gd name="connsiteX16" fmla="*/ 5602 w 10047"/>
              <a:gd name="connsiteY16" fmla="*/ 2798 h 10148"/>
              <a:gd name="connsiteX17" fmla="*/ 6346 w 10047"/>
              <a:gd name="connsiteY17" fmla="*/ 3282 h 10148"/>
              <a:gd name="connsiteX18" fmla="*/ 6696 w 10047"/>
              <a:gd name="connsiteY18" fmla="*/ 3459 h 10148"/>
              <a:gd name="connsiteX19" fmla="*/ 6907 w 10047"/>
              <a:gd name="connsiteY19" fmla="*/ 3541 h 10148"/>
              <a:gd name="connsiteX20" fmla="*/ 7229 w 10047"/>
              <a:gd name="connsiteY20" fmla="*/ 3664 h 10148"/>
              <a:gd name="connsiteX21" fmla="*/ 7462 w 10047"/>
              <a:gd name="connsiteY21" fmla="*/ 3712 h 10148"/>
              <a:gd name="connsiteX22" fmla="*/ 7736 w 10047"/>
              <a:gd name="connsiteY22" fmla="*/ 3664 h 10148"/>
              <a:gd name="connsiteX23" fmla="*/ 8017 w 10047"/>
              <a:gd name="connsiteY23" fmla="*/ 3609 h 10148"/>
              <a:gd name="connsiteX24" fmla="*/ 8338 w 10047"/>
              <a:gd name="connsiteY24" fmla="*/ 3658 h 10148"/>
              <a:gd name="connsiteX25" fmla="*/ 8477 w 10047"/>
              <a:gd name="connsiteY25" fmla="*/ 3787 h 10148"/>
              <a:gd name="connsiteX26" fmla="*/ 8543 w 10047"/>
              <a:gd name="connsiteY26" fmla="*/ 4060 h 10148"/>
              <a:gd name="connsiteX27" fmla="*/ 8354 w 10047"/>
              <a:gd name="connsiteY27" fmla="*/ 3943 h 10148"/>
              <a:gd name="connsiteX28" fmla="*/ 8543 w 10047"/>
              <a:gd name="connsiteY28" fmla="*/ 4060 h 10148"/>
              <a:gd name="connsiteX29" fmla="*/ 8638 w 10047"/>
              <a:gd name="connsiteY29" fmla="*/ 4052 h 10148"/>
              <a:gd name="connsiteX30" fmla="*/ 8792 w 10047"/>
              <a:gd name="connsiteY30" fmla="*/ 4155 h 10148"/>
              <a:gd name="connsiteX31" fmla="*/ 8966 w 10047"/>
              <a:gd name="connsiteY31" fmla="*/ 4257 h 10148"/>
              <a:gd name="connsiteX32" fmla="*/ 9142 w 10047"/>
              <a:gd name="connsiteY32" fmla="*/ 4326 h 10148"/>
              <a:gd name="connsiteX33" fmla="*/ 9423 w 10047"/>
              <a:gd name="connsiteY33" fmla="*/ 4476 h 10148"/>
              <a:gd name="connsiteX34" fmla="*/ 9593 w 10047"/>
              <a:gd name="connsiteY34" fmla="*/ 4619 h 10148"/>
              <a:gd name="connsiteX35" fmla="*/ 9725 w 10047"/>
              <a:gd name="connsiteY35" fmla="*/ 4653 h 10148"/>
              <a:gd name="connsiteX36" fmla="*/ 9792 w 10047"/>
              <a:gd name="connsiteY36" fmla="*/ 4660 h 10148"/>
              <a:gd name="connsiteX37" fmla="*/ 9918 w 10047"/>
              <a:gd name="connsiteY37" fmla="*/ 4701 h 10148"/>
              <a:gd name="connsiteX38" fmla="*/ 9990 w 10047"/>
              <a:gd name="connsiteY38" fmla="*/ 4844 h 10148"/>
              <a:gd name="connsiteX39" fmla="*/ 10015 w 10047"/>
              <a:gd name="connsiteY39" fmla="*/ 5028 h 10148"/>
              <a:gd name="connsiteX40" fmla="*/ 10047 w 10047"/>
              <a:gd name="connsiteY40" fmla="*/ 5315 h 10148"/>
              <a:gd name="connsiteX41" fmla="*/ 9962 w 10047"/>
              <a:gd name="connsiteY41" fmla="*/ 5533 h 10148"/>
              <a:gd name="connsiteX42" fmla="*/ 9864 w 10047"/>
              <a:gd name="connsiteY42" fmla="*/ 5629 h 10148"/>
              <a:gd name="connsiteX43" fmla="*/ 9710 w 10047"/>
              <a:gd name="connsiteY43" fmla="*/ 5629 h 10148"/>
              <a:gd name="connsiteX44" fmla="*/ 9546 w 10047"/>
              <a:gd name="connsiteY44" fmla="*/ 5636 h 10148"/>
              <a:gd name="connsiteX45" fmla="*/ 9350 w 10047"/>
              <a:gd name="connsiteY45" fmla="*/ 5561 h 10148"/>
              <a:gd name="connsiteX46" fmla="*/ 9294 w 10047"/>
              <a:gd name="connsiteY46" fmla="*/ 5567 h 10148"/>
              <a:gd name="connsiteX47" fmla="*/ 9262 w 10047"/>
              <a:gd name="connsiteY47" fmla="*/ 5322 h 10148"/>
              <a:gd name="connsiteX48" fmla="*/ 9275 w 10047"/>
              <a:gd name="connsiteY48" fmla="*/ 5165 h 10148"/>
              <a:gd name="connsiteX49" fmla="*/ 9281 w 10047"/>
              <a:gd name="connsiteY49" fmla="*/ 5329 h 10148"/>
              <a:gd name="connsiteX50" fmla="*/ 9300 w 10047"/>
              <a:gd name="connsiteY50" fmla="*/ 5500 h 10148"/>
              <a:gd name="connsiteX51" fmla="*/ 9328 w 10047"/>
              <a:gd name="connsiteY51" fmla="*/ 5581 h 10148"/>
              <a:gd name="connsiteX52" fmla="*/ 9246 w 10047"/>
              <a:gd name="connsiteY52" fmla="*/ 5751 h 10148"/>
              <a:gd name="connsiteX53" fmla="*/ 9230 w 10047"/>
              <a:gd name="connsiteY53" fmla="*/ 5909 h 10148"/>
              <a:gd name="connsiteX54" fmla="*/ 9249 w 10047"/>
              <a:gd name="connsiteY54" fmla="*/ 5710 h 10148"/>
              <a:gd name="connsiteX55" fmla="*/ 9316 w 10047"/>
              <a:gd name="connsiteY55" fmla="*/ 5547 h 10148"/>
              <a:gd name="connsiteX56" fmla="*/ 9401 w 10047"/>
              <a:gd name="connsiteY56" fmla="*/ 5609 h 10148"/>
              <a:gd name="connsiteX57" fmla="*/ 9480 w 10047"/>
              <a:gd name="connsiteY57" fmla="*/ 5725 h 10148"/>
              <a:gd name="connsiteX58" fmla="*/ 9568 w 10047"/>
              <a:gd name="connsiteY58" fmla="*/ 5772 h 10148"/>
              <a:gd name="connsiteX59" fmla="*/ 9688 w 10047"/>
              <a:gd name="connsiteY59" fmla="*/ 5793 h 10148"/>
              <a:gd name="connsiteX60" fmla="*/ 9741 w 10047"/>
              <a:gd name="connsiteY60" fmla="*/ 5841 h 10148"/>
              <a:gd name="connsiteX61" fmla="*/ 9785 w 10047"/>
              <a:gd name="connsiteY61" fmla="*/ 5868 h 10148"/>
              <a:gd name="connsiteX62" fmla="*/ 9886 w 10047"/>
              <a:gd name="connsiteY62" fmla="*/ 5916 h 10148"/>
              <a:gd name="connsiteX63" fmla="*/ 9930 w 10047"/>
              <a:gd name="connsiteY63" fmla="*/ 6011 h 10148"/>
              <a:gd name="connsiteX64" fmla="*/ 9965 w 10047"/>
              <a:gd name="connsiteY64" fmla="*/ 6072 h 10148"/>
              <a:gd name="connsiteX65" fmla="*/ 9974 w 10047"/>
              <a:gd name="connsiteY65" fmla="*/ 6195 h 10148"/>
              <a:gd name="connsiteX66" fmla="*/ 9934 w 10047"/>
              <a:gd name="connsiteY66" fmla="*/ 6448 h 10148"/>
              <a:gd name="connsiteX67" fmla="*/ 9845 w 10047"/>
              <a:gd name="connsiteY67" fmla="*/ 6660 h 10148"/>
              <a:gd name="connsiteX68" fmla="*/ 9744 w 10047"/>
              <a:gd name="connsiteY68" fmla="*/ 6735 h 10148"/>
              <a:gd name="connsiteX69" fmla="*/ 9621 w 10047"/>
              <a:gd name="connsiteY69" fmla="*/ 6686 h 10148"/>
              <a:gd name="connsiteX70" fmla="*/ 9398 w 10047"/>
              <a:gd name="connsiteY70" fmla="*/ 6516 h 10148"/>
              <a:gd name="connsiteX71" fmla="*/ 9256 w 10047"/>
              <a:gd name="connsiteY71" fmla="*/ 6461 h 10148"/>
              <a:gd name="connsiteX72" fmla="*/ 9205 w 10047"/>
              <a:gd name="connsiteY72" fmla="*/ 6407 h 10148"/>
              <a:gd name="connsiteX73" fmla="*/ 9271 w 10047"/>
              <a:gd name="connsiteY73" fmla="*/ 6277 h 10148"/>
              <a:gd name="connsiteX74" fmla="*/ 9189 w 10047"/>
              <a:gd name="connsiteY74" fmla="*/ 6407 h 10148"/>
              <a:gd name="connsiteX75" fmla="*/ 9082 w 10047"/>
              <a:gd name="connsiteY75" fmla="*/ 6598 h 10148"/>
              <a:gd name="connsiteX76" fmla="*/ 9208 w 10047"/>
              <a:gd name="connsiteY76" fmla="*/ 6366 h 10148"/>
              <a:gd name="connsiteX77" fmla="*/ 9328 w 10047"/>
              <a:gd name="connsiteY77" fmla="*/ 6489 h 10148"/>
              <a:gd name="connsiteX78" fmla="*/ 9521 w 10047"/>
              <a:gd name="connsiteY78" fmla="*/ 6605 h 10148"/>
              <a:gd name="connsiteX79" fmla="*/ 9643 w 10047"/>
              <a:gd name="connsiteY79" fmla="*/ 6660 h 10148"/>
              <a:gd name="connsiteX80" fmla="*/ 9697 w 10047"/>
              <a:gd name="connsiteY80" fmla="*/ 6679 h 10148"/>
              <a:gd name="connsiteX81" fmla="*/ 9754 w 10047"/>
              <a:gd name="connsiteY81" fmla="*/ 6953 h 10148"/>
              <a:gd name="connsiteX82" fmla="*/ 9725 w 10047"/>
              <a:gd name="connsiteY82" fmla="*/ 7205 h 10148"/>
              <a:gd name="connsiteX83" fmla="*/ 9593 w 10047"/>
              <a:gd name="connsiteY83" fmla="*/ 7274 h 10148"/>
              <a:gd name="connsiteX84" fmla="*/ 9483 w 10047"/>
              <a:gd name="connsiteY84" fmla="*/ 7267 h 10148"/>
              <a:gd name="connsiteX85" fmla="*/ 9357 w 10047"/>
              <a:gd name="connsiteY85" fmla="*/ 7267 h 10148"/>
              <a:gd name="connsiteX86" fmla="*/ 9234 w 10047"/>
              <a:gd name="connsiteY86" fmla="*/ 7212 h 10148"/>
              <a:gd name="connsiteX87" fmla="*/ 9133 w 10047"/>
              <a:gd name="connsiteY87" fmla="*/ 7090 h 10148"/>
              <a:gd name="connsiteX88" fmla="*/ 9026 w 10047"/>
              <a:gd name="connsiteY88" fmla="*/ 7049 h 10148"/>
              <a:gd name="connsiteX89" fmla="*/ 8953 w 10047"/>
              <a:gd name="connsiteY89" fmla="*/ 7062 h 10148"/>
              <a:gd name="connsiteX90" fmla="*/ 8871 w 10047"/>
              <a:gd name="connsiteY90" fmla="*/ 6953 h 10148"/>
              <a:gd name="connsiteX91" fmla="*/ 8991 w 10047"/>
              <a:gd name="connsiteY91" fmla="*/ 6795 h 10148"/>
              <a:gd name="connsiteX92" fmla="*/ 8849 w 10047"/>
              <a:gd name="connsiteY92" fmla="*/ 6980 h 10148"/>
              <a:gd name="connsiteX93" fmla="*/ 8795 w 10047"/>
              <a:gd name="connsiteY93" fmla="*/ 6959 h 10148"/>
              <a:gd name="connsiteX94" fmla="*/ 8726 w 10047"/>
              <a:gd name="connsiteY94" fmla="*/ 7130 h 10148"/>
              <a:gd name="connsiteX95" fmla="*/ 8635 w 10047"/>
              <a:gd name="connsiteY95" fmla="*/ 7171 h 10148"/>
              <a:gd name="connsiteX96" fmla="*/ 8499 w 10047"/>
              <a:gd name="connsiteY96" fmla="*/ 7239 h 10148"/>
              <a:gd name="connsiteX97" fmla="*/ 8688 w 10047"/>
              <a:gd name="connsiteY97" fmla="*/ 7150 h 10148"/>
              <a:gd name="connsiteX98" fmla="*/ 8770 w 10047"/>
              <a:gd name="connsiteY98" fmla="*/ 7062 h 10148"/>
              <a:gd name="connsiteX99" fmla="*/ 8814 w 10047"/>
              <a:gd name="connsiteY99" fmla="*/ 6966 h 10148"/>
              <a:gd name="connsiteX100" fmla="*/ 8887 w 10047"/>
              <a:gd name="connsiteY100" fmla="*/ 6959 h 10148"/>
              <a:gd name="connsiteX101" fmla="*/ 8991 w 10047"/>
              <a:gd name="connsiteY101" fmla="*/ 7034 h 10148"/>
              <a:gd name="connsiteX102" fmla="*/ 9133 w 10047"/>
              <a:gd name="connsiteY102" fmla="*/ 7090 h 10148"/>
              <a:gd name="connsiteX103" fmla="*/ 9048 w 10047"/>
              <a:gd name="connsiteY103" fmla="*/ 7253 h 10148"/>
              <a:gd name="connsiteX104" fmla="*/ 8944 w 10047"/>
              <a:gd name="connsiteY104" fmla="*/ 7376 h 10148"/>
              <a:gd name="connsiteX105" fmla="*/ 8887 w 10047"/>
              <a:gd name="connsiteY105" fmla="*/ 7389 h 10148"/>
              <a:gd name="connsiteX106" fmla="*/ 8726 w 10047"/>
              <a:gd name="connsiteY106" fmla="*/ 7370 h 10148"/>
              <a:gd name="connsiteX107" fmla="*/ 8493 w 10047"/>
              <a:gd name="connsiteY107" fmla="*/ 7314 h 10148"/>
              <a:gd name="connsiteX108" fmla="*/ 8209 w 10047"/>
              <a:gd name="connsiteY108" fmla="*/ 7239 h 10148"/>
              <a:gd name="connsiteX109" fmla="*/ 7982 w 10047"/>
              <a:gd name="connsiteY109" fmla="*/ 7116 h 10148"/>
              <a:gd name="connsiteX110" fmla="*/ 7812 w 10047"/>
              <a:gd name="connsiteY110" fmla="*/ 6966 h 10148"/>
              <a:gd name="connsiteX111" fmla="*/ 7585 w 10047"/>
              <a:gd name="connsiteY111" fmla="*/ 6803 h 10148"/>
              <a:gd name="connsiteX112" fmla="*/ 7348 w 10047"/>
              <a:gd name="connsiteY112" fmla="*/ 6598 h 10148"/>
              <a:gd name="connsiteX113" fmla="*/ 7188 w 10047"/>
              <a:gd name="connsiteY113" fmla="*/ 6332 h 10148"/>
              <a:gd name="connsiteX114" fmla="*/ 6932 w 10047"/>
              <a:gd name="connsiteY114" fmla="*/ 6114 h 10148"/>
              <a:gd name="connsiteX115" fmla="*/ 6500 w 10047"/>
              <a:gd name="connsiteY115" fmla="*/ 5827 h 10148"/>
              <a:gd name="connsiteX116" fmla="*/ 5570 w 10047"/>
              <a:gd name="connsiteY116" fmla="*/ 5772 h 10148"/>
              <a:gd name="connsiteX117" fmla="*/ 4609 w 10047"/>
              <a:gd name="connsiteY117" fmla="*/ 5710 h 10148"/>
              <a:gd name="connsiteX118" fmla="*/ 3789 w 10047"/>
              <a:gd name="connsiteY118" fmla="*/ 5486 h 10148"/>
              <a:gd name="connsiteX119" fmla="*/ 2650 w 10047"/>
              <a:gd name="connsiteY119" fmla="*/ 4620 h 10148"/>
              <a:gd name="connsiteX120" fmla="*/ 2027 w 10047"/>
              <a:gd name="connsiteY120" fmla="*/ 3848 h 10148"/>
              <a:gd name="connsiteX121" fmla="*/ 1324 w 10047"/>
              <a:gd name="connsiteY121" fmla="*/ 3098 h 10148"/>
              <a:gd name="connsiteX122" fmla="*/ 2984 w 10047"/>
              <a:gd name="connsiteY122" fmla="*/ 4968 h 10148"/>
              <a:gd name="connsiteX123" fmla="*/ 3895 w 10047"/>
              <a:gd name="connsiteY123" fmla="*/ 5548 h 10148"/>
              <a:gd name="connsiteX124" fmla="*/ 4357 w 10047"/>
              <a:gd name="connsiteY124" fmla="*/ 5647 h 10148"/>
              <a:gd name="connsiteX125" fmla="*/ 4134 w 10047"/>
              <a:gd name="connsiteY125" fmla="*/ 7164 h 10148"/>
              <a:gd name="connsiteX126" fmla="*/ 3885 w 10047"/>
              <a:gd name="connsiteY126" fmla="*/ 8364 h 10148"/>
              <a:gd name="connsiteX127" fmla="*/ 3581 w 10047"/>
              <a:gd name="connsiteY127" fmla="*/ 10148 h 10148"/>
              <a:gd name="connsiteX128" fmla="*/ 2673 w 10047"/>
              <a:gd name="connsiteY128" fmla="*/ 8879 h 10148"/>
              <a:gd name="connsiteX0" fmla="*/ 2673 w 10047"/>
              <a:gd name="connsiteY0" fmla="*/ 8879 h 10148"/>
              <a:gd name="connsiteX1" fmla="*/ 1879 w 10047"/>
              <a:gd name="connsiteY1" fmla="*/ 7425 h 10148"/>
              <a:gd name="connsiteX2" fmla="*/ 1390 w 10047"/>
              <a:gd name="connsiteY2" fmla="*/ 6360 h 10148"/>
              <a:gd name="connsiteX3" fmla="*/ 1065 w 10047"/>
              <a:gd name="connsiteY3" fmla="*/ 5252 h 10148"/>
              <a:gd name="connsiteX4" fmla="*/ 557 w 10047"/>
              <a:gd name="connsiteY4" fmla="*/ 3621 h 10148"/>
              <a:gd name="connsiteX5" fmla="*/ 280 w 10047"/>
              <a:gd name="connsiteY5" fmla="*/ 2218 h 10148"/>
              <a:gd name="connsiteX6" fmla="*/ 47 w 10047"/>
              <a:gd name="connsiteY6" fmla="*/ 1065 h 10148"/>
              <a:gd name="connsiteX7" fmla="*/ 8 w 10047"/>
              <a:gd name="connsiteY7" fmla="*/ 523 h 10148"/>
              <a:gd name="connsiteX8" fmla="*/ 97 w 10047"/>
              <a:gd name="connsiteY8" fmla="*/ 54 h 10148"/>
              <a:gd name="connsiteX9" fmla="*/ 356 w 10047"/>
              <a:gd name="connsiteY9" fmla="*/ 0 h 10148"/>
              <a:gd name="connsiteX10" fmla="*/ 867 w 10047"/>
              <a:gd name="connsiteY10" fmla="*/ 0 h 10148"/>
              <a:gd name="connsiteX11" fmla="*/ 1623 w 10047"/>
              <a:gd name="connsiteY11" fmla="*/ 137 h 10148"/>
              <a:gd name="connsiteX12" fmla="*/ 2402 w 10047"/>
              <a:gd name="connsiteY12" fmla="*/ 437 h 10148"/>
              <a:gd name="connsiteX13" fmla="*/ 3105 w 10047"/>
              <a:gd name="connsiteY13" fmla="*/ 757 h 10148"/>
              <a:gd name="connsiteX14" fmla="*/ 3988 w 10047"/>
              <a:gd name="connsiteY14" fmla="*/ 1337 h 10148"/>
              <a:gd name="connsiteX15" fmla="*/ 5041 w 10047"/>
              <a:gd name="connsiteY15" fmla="*/ 2300 h 10148"/>
              <a:gd name="connsiteX16" fmla="*/ 5602 w 10047"/>
              <a:gd name="connsiteY16" fmla="*/ 2798 h 10148"/>
              <a:gd name="connsiteX17" fmla="*/ 6346 w 10047"/>
              <a:gd name="connsiteY17" fmla="*/ 3282 h 10148"/>
              <a:gd name="connsiteX18" fmla="*/ 6696 w 10047"/>
              <a:gd name="connsiteY18" fmla="*/ 3459 h 10148"/>
              <a:gd name="connsiteX19" fmla="*/ 6907 w 10047"/>
              <a:gd name="connsiteY19" fmla="*/ 3541 h 10148"/>
              <a:gd name="connsiteX20" fmla="*/ 7229 w 10047"/>
              <a:gd name="connsiteY20" fmla="*/ 3664 h 10148"/>
              <a:gd name="connsiteX21" fmla="*/ 7462 w 10047"/>
              <a:gd name="connsiteY21" fmla="*/ 3712 h 10148"/>
              <a:gd name="connsiteX22" fmla="*/ 7736 w 10047"/>
              <a:gd name="connsiteY22" fmla="*/ 3664 h 10148"/>
              <a:gd name="connsiteX23" fmla="*/ 8017 w 10047"/>
              <a:gd name="connsiteY23" fmla="*/ 3609 h 10148"/>
              <a:gd name="connsiteX24" fmla="*/ 8338 w 10047"/>
              <a:gd name="connsiteY24" fmla="*/ 3658 h 10148"/>
              <a:gd name="connsiteX25" fmla="*/ 8477 w 10047"/>
              <a:gd name="connsiteY25" fmla="*/ 3787 h 10148"/>
              <a:gd name="connsiteX26" fmla="*/ 8543 w 10047"/>
              <a:gd name="connsiteY26" fmla="*/ 4060 h 10148"/>
              <a:gd name="connsiteX27" fmla="*/ 8354 w 10047"/>
              <a:gd name="connsiteY27" fmla="*/ 3943 h 10148"/>
              <a:gd name="connsiteX28" fmla="*/ 8543 w 10047"/>
              <a:gd name="connsiteY28" fmla="*/ 4060 h 10148"/>
              <a:gd name="connsiteX29" fmla="*/ 8638 w 10047"/>
              <a:gd name="connsiteY29" fmla="*/ 4052 h 10148"/>
              <a:gd name="connsiteX30" fmla="*/ 8792 w 10047"/>
              <a:gd name="connsiteY30" fmla="*/ 4155 h 10148"/>
              <a:gd name="connsiteX31" fmla="*/ 8966 w 10047"/>
              <a:gd name="connsiteY31" fmla="*/ 4257 h 10148"/>
              <a:gd name="connsiteX32" fmla="*/ 9142 w 10047"/>
              <a:gd name="connsiteY32" fmla="*/ 4326 h 10148"/>
              <a:gd name="connsiteX33" fmla="*/ 9423 w 10047"/>
              <a:gd name="connsiteY33" fmla="*/ 4476 h 10148"/>
              <a:gd name="connsiteX34" fmla="*/ 9593 w 10047"/>
              <a:gd name="connsiteY34" fmla="*/ 4619 h 10148"/>
              <a:gd name="connsiteX35" fmla="*/ 9725 w 10047"/>
              <a:gd name="connsiteY35" fmla="*/ 4653 h 10148"/>
              <a:gd name="connsiteX36" fmla="*/ 9792 w 10047"/>
              <a:gd name="connsiteY36" fmla="*/ 4660 h 10148"/>
              <a:gd name="connsiteX37" fmla="*/ 9918 w 10047"/>
              <a:gd name="connsiteY37" fmla="*/ 4701 h 10148"/>
              <a:gd name="connsiteX38" fmla="*/ 9990 w 10047"/>
              <a:gd name="connsiteY38" fmla="*/ 4844 h 10148"/>
              <a:gd name="connsiteX39" fmla="*/ 10015 w 10047"/>
              <a:gd name="connsiteY39" fmla="*/ 5028 h 10148"/>
              <a:gd name="connsiteX40" fmla="*/ 10047 w 10047"/>
              <a:gd name="connsiteY40" fmla="*/ 5315 h 10148"/>
              <a:gd name="connsiteX41" fmla="*/ 9962 w 10047"/>
              <a:gd name="connsiteY41" fmla="*/ 5533 h 10148"/>
              <a:gd name="connsiteX42" fmla="*/ 9864 w 10047"/>
              <a:gd name="connsiteY42" fmla="*/ 5629 h 10148"/>
              <a:gd name="connsiteX43" fmla="*/ 9710 w 10047"/>
              <a:gd name="connsiteY43" fmla="*/ 5629 h 10148"/>
              <a:gd name="connsiteX44" fmla="*/ 9546 w 10047"/>
              <a:gd name="connsiteY44" fmla="*/ 5636 h 10148"/>
              <a:gd name="connsiteX45" fmla="*/ 9350 w 10047"/>
              <a:gd name="connsiteY45" fmla="*/ 5561 h 10148"/>
              <a:gd name="connsiteX46" fmla="*/ 9294 w 10047"/>
              <a:gd name="connsiteY46" fmla="*/ 5567 h 10148"/>
              <a:gd name="connsiteX47" fmla="*/ 9262 w 10047"/>
              <a:gd name="connsiteY47" fmla="*/ 5322 h 10148"/>
              <a:gd name="connsiteX48" fmla="*/ 9275 w 10047"/>
              <a:gd name="connsiteY48" fmla="*/ 5165 h 10148"/>
              <a:gd name="connsiteX49" fmla="*/ 9281 w 10047"/>
              <a:gd name="connsiteY49" fmla="*/ 5329 h 10148"/>
              <a:gd name="connsiteX50" fmla="*/ 9300 w 10047"/>
              <a:gd name="connsiteY50" fmla="*/ 5500 h 10148"/>
              <a:gd name="connsiteX51" fmla="*/ 9328 w 10047"/>
              <a:gd name="connsiteY51" fmla="*/ 5581 h 10148"/>
              <a:gd name="connsiteX52" fmla="*/ 9246 w 10047"/>
              <a:gd name="connsiteY52" fmla="*/ 5751 h 10148"/>
              <a:gd name="connsiteX53" fmla="*/ 9230 w 10047"/>
              <a:gd name="connsiteY53" fmla="*/ 5909 h 10148"/>
              <a:gd name="connsiteX54" fmla="*/ 9249 w 10047"/>
              <a:gd name="connsiteY54" fmla="*/ 5710 h 10148"/>
              <a:gd name="connsiteX55" fmla="*/ 9316 w 10047"/>
              <a:gd name="connsiteY55" fmla="*/ 5547 h 10148"/>
              <a:gd name="connsiteX56" fmla="*/ 9401 w 10047"/>
              <a:gd name="connsiteY56" fmla="*/ 5609 h 10148"/>
              <a:gd name="connsiteX57" fmla="*/ 9480 w 10047"/>
              <a:gd name="connsiteY57" fmla="*/ 5725 h 10148"/>
              <a:gd name="connsiteX58" fmla="*/ 9568 w 10047"/>
              <a:gd name="connsiteY58" fmla="*/ 5772 h 10148"/>
              <a:gd name="connsiteX59" fmla="*/ 9688 w 10047"/>
              <a:gd name="connsiteY59" fmla="*/ 5793 h 10148"/>
              <a:gd name="connsiteX60" fmla="*/ 9741 w 10047"/>
              <a:gd name="connsiteY60" fmla="*/ 5841 h 10148"/>
              <a:gd name="connsiteX61" fmla="*/ 9785 w 10047"/>
              <a:gd name="connsiteY61" fmla="*/ 5868 h 10148"/>
              <a:gd name="connsiteX62" fmla="*/ 9886 w 10047"/>
              <a:gd name="connsiteY62" fmla="*/ 5916 h 10148"/>
              <a:gd name="connsiteX63" fmla="*/ 9930 w 10047"/>
              <a:gd name="connsiteY63" fmla="*/ 6011 h 10148"/>
              <a:gd name="connsiteX64" fmla="*/ 9965 w 10047"/>
              <a:gd name="connsiteY64" fmla="*/ 6072 h 10148"/>
              <a:gd name="connsiteX65" fmla="*/ 9974 w 10047"/>
              <a:gd name="connsiteY65" fmla="*/ 6195 h 10148"/>
              <a:gd name="connsiteX66" fmla="*/ 9934 w 10047"/>
              <a:gd name="connsiteY66" fmla="*/ 6448 h 10148"/>
              <a:gd name="connsiteX67" fmla="*/ 9845 w 10047"/>
              <a:gd name="connsiteY67" fmla="*/ 6660 h 10148"/>
              <a:gd name="connsiteX68" fmla="*/ 9744 w 10047"/>
              <a:gd name="connsiteY68" fmla="*/ 6735 h 10148"/>
              <a:gd name="connsiteX69" fmla="*/ 9621 w 10047"/>
              <a:gd name="connsiteY69" fmla="*/ 6686 h 10148"/>
              <a:gd name="connsiteX70" fmla="*/ 9398 w 10047"/>
              <a:gd name="connsiteY70" fmla="*/ 6516 h 10148"/>
              <a:gd name="connsiteX71" fmla="*/ 9256 w 10047"/>
              <a:gd name="connsiteY71" fmla="*/ 6461 h 10148"/>
              <a:gd name="connsiteX72" fmla="*/ 9205 w 10047"/>
              <a:gd name="connsiteY72" fmla="*/ 6407 h 10148"/>
              <a:gd name="connsiteX73" fmla="*/ 9271 w 10047"/>
              <a:gd name="connsiteY73" fmla="*/ 6277 h 10148"/>
              <a:gd name="connsiteX74" fmla="*/ 9189 w 10047"/>
              <a:gd name="connsiteY74" fmla="*/ 6407 h 10148"/>
              <a:gd name="connsiteX75" fmla="*/ 9082 w 10047"/>
              <a:gd name="connsiteY75" fmla="*/ 6598 h 10148"/>
              <a:gd name="connsiteX76" fmla="*/ 9208 w 10047"/>
              <a:gd name="connsiteY76" fmla="*/ 6366 h 10148"/>
              <a:gd name="connsiteX77" fmla="*/ 9328 w 10047"/>
              <a:gd name="connsiteY77" fmla="*/ 6489 h 10148"/>
              <a:gd name="connsiteX78" fmla="*/ 9521 w 10047"/>
              <a:gd name="connsiteY78" fmla="*/ 6605 h 10148"/>
              <a:gd name="connsiteX79" fmla="*/ 9643 w 10047"/>
              <a:gd name="connsiteY79" fmla="*/ 6660 h 10148"/>
              <a:gd name="connsiteX80" fmla="*/ 9697 w 10047"/>
              <a:gd name="connsiteY80" fmla="*/ 6679 h 10148"/>
              <a:gd name="connsiteX81" fmla="*/ 9754 w 10047"/>
              <a:gd name="connsiteY81" fmla="*/ 6953 h 10148"/>
              <a:gd name="connsiteX82" fmla="*/ 9725 w 10047"/>
              <a:gd name="connsiteY82" fmla="*/ 7205 h 10148"/>
              <a:gd name="connsiteX83" fmla="*/ 9593 w 10047"/>
              <a:gd name="connsiteY83" fmla="*/ 7274 h 10148"/>
              <a:gd name="connsiteX84" fmla="*/ 9483 w 10047"/>
              <a:gd name="connsiteY84" fmla="*/ 7267 h 10148"/>
              <a:gd name="connsiteX85" fmla="*/ 9357 w 10047"/>
              <a:gd name="connsiteY85" fmla="*/ 7267 h 10148"/>
              <a:gd name="connsiteX86" fmla="*/ 9234 w 10047"/>
              <a:gd name="connsiteY86" fmla="*/ 7212 h 10148"/>
              <a:gd name="connsiteX87" fmla="*/ 9133 w 10047"/>
              <a:gd name="connsiteY87" fmla="*/ 7090 h 10148"/>
              <a:gd name="connsiteX88" fmla="*/ 9026 w 10047"/>
              <a:gd name="connsiteY88" fmla="*/ 7049 h 10148"/>
              <a:gd name="connsiteX89" fmla="*/ 8953 w 10047"/>
              <a:gd name="connsiteY89" fmla="*/ 7062 h 10148"/>
              <a:gd name="connsiteX90" fmla="*/ 8871 w 10047"/>
              <a:gd name="connsiteY90" fmla="*/ 6953 h 10148"/>
              <a:gd name="connsiteX91" fmla="*/ 8991 w 10047"/>
              <a:gd name="connsiteY91" fmla="*/ 6795 h 10148"/>
              <a:gd name="connsiteX92" fmla="*/ 8849 w 10047"/>
              <a:gd name="connsiteY92" fmla="*/ 6980 h 10148"/>
              <a:gd name="connsiteX93" fmla="*/ 8795 w 10047"/>
              <a:gd name="connsiteY93" fmla="*/ 6959 h 10148"/>
              <a:gd name="connsiteX94" fmla="*/ 8726 w 10047"/>
              <a:gd name="connsiteY94" fmla="*/ 7130 h 10148"/>
              <a:gd name="connsiteX95" fmla="*/ 8635 w 10047"/>
              <a:gd name="connsiteY95" fmla="*/ 7171 h 10148"/>
              <a:gd name="connsiteX96" fmla="*/ 8499 w 10047"/>
              <a:gd name="connsiteY96" fmla="*/ 7239 h 10148"/>
              <a:gd name="connsiteX97" fmla="*/ 8688 w 10047"/>
              <a:gd name="connsiteY97" fmla="*/ 7150 h 10148"/>
              <a:gd name="connsiteX98" fmla="*/ 8770 w 10047"/>
              <a:gd name="connsiteY98" fmla="*/ 7062 h 10148"/>
              <a:gd name="connsiteX99" fmla="*/ 8814 w 10047"/>
              <a:gd name="connsiteY99" fmla="*/ 6966 h 10148"/>
              <a:gd name="connsiteX100" fmla="*/ 8887 w 10047"/>
              <a:gd name="connsiteY100" fmla="*/ 6959 h 10148"/>
              <a:gd name="connsiteX101" fmla="*/ 8991 w 10047"/>
              <a:gd name="connsiteY101" fmla="*/ 7034 h 10148"/>
              <a:gd name="connsiteX102" fmla="*/ 9133 w 10047"/>
              <a:gd name="connsiteY102" fmla="*/ 7090 h 10148"/>
              <a:gd name="connsiteX103" fmla="*/ 9048 w 10047"/>
              <a:gd name="connsiteY103" fmla="*/ 7253 h 10148"/>
              <a:gd name="connsiteX104" fmla="*/ 8944 w 10047"/>
              <a:gd name="connsiteY104" fmla="*/ 7376 h 10148"/>
              <a:gd name="connsiteX105" fmla="*/ 8887 w 10047"/>
              <a:gd name="connsiteY105" fmla="*/ 7389 h 10148"/>
              <a:gd name="connsiteX106" fmla="*/ 8726 w 10047"/>
              <a:gd name="connsiteY106" fmla="*/ 7370 h 10148"/>
              <a:gd name="connsiteX107" fmla="*/ 8493 w 10047"/>
              <a:gd name="connsiteY107" fmla="*/ 7314 h 10148"/>
              <a:gd name="connsiteX108" fmla="*/ 8209 w 10047"/>
              <a:gd name="connsiteY108" fmla="*/ 7239 h 10148"/>
              <a:gd name="connsiteX109" fmla="*/ 7982 w 10047"/>
              <a:gd name="connsiteY109" fmla="*/ 7116 h 10148"/>
              <a:gd name="connsiteX110" fmla="*/ 7812 w 10047"/>
              <a:gd name="connsiteY110" fmla="*/ 6966 h 10148"/>
              <a:gd name="connsiteX111" fmla="*/ 7585 w 10047"/>
              <a:gd name="connsiteY111" fmla="*/ 6803 h 10148"/>
              <a:gd name="connsiteX112" fmla="*/ 7348 w 10047"/>
              <a:gd name="connsiteY112" fmla="*/ 6598 h 10148"/>
              <a:gd name="connsiteX113" fmla="*/ 7188 w 10047"/>
              <a:gd name="connsiteY113" fmla="*/ 6332 h 10148"/>
              <a:gd name="connsiteX114" fmla="*/ 6932 w 10047"/>
              <a:gd name="connsiteY114" fmla="*/ 6114 h 10148"/>
              <a:gd name="connsiteX115" fmla="*/ 6500 w 10047"/>
              <a:gd name="connsiteY115" fmla="*/ 5827 h 10148"/>
              <a:gd name="connsiteX116" fmla="*/ 5570 w 10047"/>
              <a:gd name="connsiteY116" fmla="*/ 5772 h 10148"/>
              <a:gd name="connsiteX117" fmla="*/ 4609 w 10047"/>
              <a:gd name="connsiteY117" fmla="*/ 5710 h 10148"/>
              <a:gd name="connsiteX118" fmla="*/ 3789 w 10047"/>
              <a:gd name="connsiteY118" fmla="*/ 5486 h 10148"/>
              <a:gd name="connsiteX119" fmla="*/ 2650 w 10047"/>
              <a:gd name="connsiteY119" fmla="*/ 4620 h 10148"/>
              <a:gd name="connsiteX120" fmla="*/ 2027 w 10047"/>
              <a:gd name="connsiteY120" fmla="*/ 3848 h 10148"/>
              <a:gd name="connsiteX121" fmla="*/ 1324 w 10047"/>
              <a:gd name="connsiteY121" fmla="*/ 3098 h 10148"/>
              <a:gd name="connsiteX122" fmla="*/ 2984 w 10047"/>
              <a:gd name="connsiteY122" fmla="*/ 4968 h 10148"/>
              <a:gd name="connsiteX123" fmla="*/ 3895 w 10047"/>
              <a:gd name="connsiteY123" fmla="*/ 5548 h 10148"/>
              <a:gd name="connsiteX124" fmla="*/ 4357 w 10047"/>
              <a:gd name="connsiteY124" fmla="*/ 5647 h 10148"/>
              <a:gd name="connsiteX125" fmla="*/ 4134 w 10047"/>
              <a:gd name="connsiteY125" fmla="*/ 7164 h 10148"/>
              <a:gd name="connsiteX126" fmla="*/ 3885 w 10047"/>
              <a:gd name="connsiteY126" fmla="*/ 8364 h 10148"/>
              <a:gd name="connsiteX127" fmla="*/ 3581 w 10047"/>
              <a:gd name="connsiteY127" fmla="*/ 10148 h 10148"/>
              <a:gd name="connsiteX128" fmla="*/ 2673 w 10047"/>
              <a:gd name="connsiteY128" fmla="*/ 8879 h 10148"/>
              <a:gd name="connsiteX0" fmla="*/ 2673 w 10047"/>
              <a:gd name="connsiteY0" fmla="*/ 8879 h 10148"/>
              <a:gd name="connsiteX1" fmla="*/ 1879 w 10047"/>
              <a:gd name="connsiteY1" fmla="*/ 7425 h 10148"/>
              <a:gd name="connsiteX2" fmla="*/ 1390 w 10047"/>
              <a:gd name="connsiteY2" fmla="*/ 6360 h 10148"/>
              <a:gd name="connsiteX3" fmla="*/ 1065 w 10047"/>
              <a:gd name="connsiteY3" fmla="*/ 5252 h 10148"/>
              <a:gd name="connsiteX4" fmla="*/ 557 w 10047"/>
              <a:gd name="connsiteY4" fmla="*/ 3621 h 10148"/>
              <a:gd name="connsiteX5" fmla="*/ 244 w 10047"/>
              <a:gd name="connsiteY5" fmla="*/ 2240 h 10148"/>
              <a:gd name="connsiteX6" fmla="*/ 47 w 10047"/>
              <a:gd name="connsiteY6" fmla="*/ 1065 h 10148"/>
              <a:gd name="connsiteX7" fmla="*/ 8 w 10047"/>
              <a:gd name="connsiteY7" fmla="*/ 523 h 10148"/>
              <a:gd name="connsiteX8" fmla="*/ 97 w 10047"/>
              <a:gd name="connsiteY8" fmla="*/ 54 h 10148"/>
              <a:gd name="connsiteX9" fmla="*/ 356 w 10047"/>
              <a:gd name="connsiteY9" fmla="*/ 0 h 10148"/>
              <a:gd name="connsiteX10" fmla="*/ 867 w 10047"/>
              <a:gd name="connsiteY10" fmla="*/ 0 h 10148"/>
              <a:gd name="connsiteX11" fmla="*/ 1623 w 10047"/>
              <a:gd name="connsiteY11" fmla="*/ 137 h 10148"/>
              <a:gd name="connsiteX12" fmla="*/ 2402 w 10047"/>
              <a:gd name="connsiteY12" fmla="*/ 437 h 10148"/>
              <a:gd name="connsiteX13" fmla="*/ 3105 w 10047"/>
              <a:gd name="connsiteY13" fmla="*/ 757 h 10148"/>
              <a:gd name="connsiteX14" fmla="*/ 3988 w 10047"/>
              <a:gd name="connsiteY14" fmla="*/ 1337 h 10148"/>
              <a:gd name="connsiteX15" fmla="*/ 5041 w 10047"/>
              <a:gd name="connsiteY15" fmla="*/ 2300 h 10148"/>
              <a:gd name="connsiteX16" fmla="*/ 5602 w 10047"/>
              <a:gd name="connsiteY16" fmla="*/ 2798 h 10148"/>
              <a:gd name="connsiteX17" fmla="*/ 6346 w 10047"/>
              <a:gd name="connsiteY17" fmla="*/ 3282 h 10148"/>
              <a:gd name="connsiteX18" fmla="*/ 6696 w 10047"/>
              <a:gd name="connsiteY18" fmla="*/ 3459 h 10148"/>
              <a:gd name="connsiteX19" fmla="*/ 6907 w 10047"/>
              <a:gd name="connsiteY19" fmla="*/ 3541 h 10148"/>
              <a:gd name="connsiteX20" fmla="*/ 7229 w 10047"/>
              <a:gd name="connsiteY20" fmla="*/ 3664 h 10148"/>
              <a:gd name="connsiteX21" fmla="*/ 7462 w 10047"/>
              <a:gd name="connsiteY21" fmla="*/ 3712 h 10148"/>
              <a:gd name="connsiteX22" fmla="*/ 7736 w 10047"/>
              <a:gd name="connsiteY22" fmla="*/ 3664 h 10148"/>
              <a:gd name="connsiteX23" fmla="*/ 8017 w 10047"/>
              <a:gd name="connsiteY23" fmla="*/ 3609 h 10148"/>
              <a:gd name="connsiteX24" fmla="*/ 8338 w 10047"/>
              <a:gd name="connsiteY24" fmla="*/ 3658 h 10148"/>
              <a:gd name="connsiteX25" fmla="*/ 8477 w 10047"/>
              <a:gd name="connsiteY25" fmla="*/ 3787 h 10148"/>
              <a:gd name="connsiteX26" fmla="*/ 8543 w 10047"/>
              <a:gd name="connsiteY26" fmla="*/ 4060 h 10148"/>
              <a:gd name="connsiteX27" fmla="*/ 8354 w 10047"/>
              <a:gd name="connsiteY27" fmla="*/ 3943 h 10148"/>
              <a:gd name="connsiteX28" fmla="*/ 8543 w 10047"/>
              <a:gd name="connsiteY28" fmla="*/ 4060 h 10148"/>
              <a:gd name="connsiteX29" fmla="*/ 8638 w 10047"/>
              <a:gd name="connsiteY29" fmla="*/ 4052 h 10148"/>
              <a:gd name="connsiteX30" fmla="*/ 8792 w 10047"/>
              <a:gd name="connsiteY30" fmla="*/ 4155 h 10148"/>
              <a:gd name="connsiteX31" fmla="*/ 8966 w 10047"/>
              <a:gd name="connsiteY31" fmla="*/ 4257 h 10148"/>
              <a:gd name="connsiteX32" fmla="*/ 9142 w 10047"/>
              <a:gd name="connsiteY32" fmla="*/ 4326 h 10148"/>
              <a:gd name="connsiteX33" fmla="*/ 9423 w 10047"/>
              <a:gd name="connsiteY33" fmla="*/ 4476 h 10148"/>
              <a:gd name="connsiteX34" fmla="*/ 9593 w 10047"/>
              <a:gd name="connsiteY34" fmla="*/ 4619 h 10148"/>
              <a:gd name="connsiteX35" fmla="*/ 9725 w 10047"/>
              <a:gd name="connsiteY35" fmla="*/ 4653 h 10148"/>
              <a:gd name="connsiteX36" fmla="*/ 9792 w 10047"/>
              <a:gd name="connsiteY36" fmla="*/ 4660 h 10148"/>
              <a:gd name="connsiteX37" fmla="*/ 9918 w 10047"/>
              <a:gd name="connsiteY37" fmla="*/ 4701 h 10148"/>
              <a:gd name="connsiteX38" fmla="*/ 9990 w 10047"/>
              <a:gd name="connsiteY38" fmla="*/ 4844 h 10148"/>
              <a:gd name="connsiteX39" fmla="*/ 10015 w 10047"/>
              <a:gd name="connsiteY39" fmla="*/ 5028 h 10148"/>
              <a:gd name="connsiteX40" fmla="*/ 10047 w 10047"/>
              <a:gd name="connsiteY40" fmla="*/ 5315 h 10148"/>
              <a:gd name="connsiteX41" fmla="*/ 9962 w 10047"/>
              <a:gd name="connsiteY41" fmla="*/ 5533 h 10148"/>
              <a:gd name="connsiteX42" fmla="*/ 9864 w 10047"/>
              <a:gd name="connsiteY42" fmla="*/ 5629 h 10148"/>
              <a:gd name="connsiteX43" fmla="*/ 9710 w 10047"/>
              <a:gd name="connsiteY43" fmla="*/ 5629 h 10148"/>
              <a:gd name="connsiteX44" fmla="*/ 9546 w 10047"/>
              <a:gd name="connsiteY44" fmla="*/ 5636 h 10148"/>
              <a:gd name="connsiteX45" fmla="*/ 9350 w 10047"/>
              <a:gd name="connsiteY45" fmla="*/ 5561 h 10148"/>
              <a:gd name="connsiteX46" fmla="*/ 9294 w 10047"/>
              <a:gd name="connsiteY46" fmla="*/ 5567 h 10148"/>
              <a:gd name="connsiteX47" fmla="*/ 9262 w 10047"/>
              <a:gd name="connsiteY47" fmla="*/ 5322 h 10148"/>
              <a:gd name="connsiteX48" fmla="*/ 9275 w 10047"/>
              <a:gd name="connsiteY48" fmla="*/ 5165 h 10148"/>
              <a:gd name="connsiteX49" fmla="*/ 9281 w 10047"/>
              <a:gd name="connsiteY49" fmla="*/ 5329 h 10148"/>
              <a:gd name="connsiteX50" fmla="*/ 9300 w 10047"/>
              <a:gd name="connsiteY50" fmla="*/ 5500 h 10148"/>
              <a:gd name="connsiteX51" fmla="*/ 9328 w 10047"/>
              <a:gd name="connsiteY51" fmla="*/ 5581 h 10148"/>
              <a:gd name="connsiteX52" fmla="*/ 9246 w 10047"/>
              <a:gd name="connsiteY52" fmla="*/ 5751 h 10148"/>
              <a:gd name="connsiteX53" fmla="*/ 9230 w 10047"/>
              <a:gd name="connsiteY53" fmla="*/ 5909 h 10148"/>
              <a:gd name="connsiteX54" fmla="*/ 9249 w 10047"/>
              <a:gd name="connsiteY54" fmla="*/ 5710 h 10148"/>
              <a:gd name="connsiteX55" fmla="*/ 9316 w 10047"/>
              <a:gd name="connsiteY55" fmla="*/ 5547 h 10148"/>
              <a:gd name="connsiteX56" fmla="*/ 9401 w 10047"/>
              <a:gd name="connsiteY56" fmla="*/ 5609 h 10148"/>
              <a:gd name="connsiteX57" fmla="*/ 9480 w 10047"/>
              <a:gd name="connsiteY57" fmla="*/ 5725 h 10148"/>
              <a:gd name="connsiteX58" fmla="*/ 9568 w 10047"/>
              <a:gd name="connsiteY58" fmla="*/ 5772 h 10148"/>
              <a:gd name="connsiteX59" fmla="*/ 9688 w 10047"/>
              <a:gd name="connsiteY59" fmla="*/ 5793 h 10148"/>
              <a:gd name="connsiteX60" fmla="*/ 9741 w 10047"/>
              <a:gd name="connsiteY60" fmla="*/ 5841 h 10148"/>
              <a:gd name="connsiteX61" fmla="*/ 9785 w 10047"/>
              <a:gd name="connsiteY61" fmla="*/ 5868 h 10148"/>
              <a:gd name="connsiteX62" fmla="*/ 9886 w 10047"/>
              <a:gd name="connsiteY62" fmla="*/ 5916 h 10148"/>
              <a:gd name="connsiteX63" fmla="*/ 9930 w 10047"/>
              <a:gd name="connsiteY63" fmla="*/ 6011 h 10148"/>
              <a:gd name="connsiteX64" fmla="*/ 9965 w 10047"/>
              <a:gd name="connsiteY64" fmla="*/ 6072 h 10148"/>
              <a:gd name="connsiteX65" fmla="*/ 9974 w 10047"/>
              <a:gd name="connsiteY65" fmla="*/ 6195 h 10148"/>
              <a:gd name="connsiteX66" fmla="*/ 9934 w 10047"/>
              <a:gd name="connsiteY66" fmla="*/ 6448 h 10148"/>
              <a:gd name="connsiteX67" fmla="*/ 9845 w 10047"/>
              <a:gd name="connsiteY67" fmla="*/ 6660 h 10148"/>
              <a:gd name="connsiteX68" fmla="*/ 9744 w 10047"/>
              <a:gd name="connsiteY68" fmla="*/ 6735 h 10148"/>
              <a:gd name="connsiteX69" fmla="*/ 9621 w 10047"/>
              <a:gd name="connsiteY69" fmla="*/ 6686 h 10148"/>
              <a:gd name="connsiteX70" fmla="*/ 9398 w 10047"/>
              <a:gd name="connsiteY70" fmla="*/ 6516 h 10148"/>
              <a:gd name="connsiteX71" fmla="*/ 9256 w 10047"/>
              <a:gd name="connsiteY71" fmla="*/ 6461 h 10148"/>
              <a:gd name="connsiteX72" fmla="*/ 9205 w 10047"/>
              <a:gd name="connsiteY72" fmla="*/ 6407 h 10148"/>
              <a:gd name="connsiteX73" fmla="*/ 9271 w 10047"/>
              <a:gd name="connsiteY73" fmla="*/ 6277 h 10148"/>
              <a:gd name="connsiteX74" fmla="*/ 9189 w 10047"/>
              <a:gd name="connsiteY74" fmla="*/ 6407 h 10148"/>
              <a:gd name="connsiteX75" fmla="*/ 9082 w 10047"/>
              <a:gd name="connsiteY75" fmla="*/ 6598 h 10148"/>
              <a:gd name="connsiteX76" fmla="*/ 9208 w 10047"/>
              <a:gd name="connsiteY76" fmla="*/ 6366 h 10148"/>
              <a:gd name="connsiteX77" fmla="*/ 9328 w 10047"/>
              <a:gd name="connsiteY77" fmla="*/ 6489 h 10148"/>
              <a:gd name="connsiteX78" fmla="*/ 9521 w 10047"/>
              <a:gd name="connsiteY78" fmla="*/ 6605 h 10148"/>
              <a:gd name="connsiteX79" fmla="*/ 9643 w 10047"/>
              <a:gd name="connsiteY79" fmla="*/ 6660 h 10148"/>
              <a:gd name="connsiteX80" fmla="*/ 9697 w 10047"/>
              <a:gd name="connsiteY80" fmla="*/ 6679 h 10148"/>
              <a:gd name="connsiteX81" fmla="*/ 9754 w 10047"/>
              <a:gd name="connsiteY81" fmla="*/ 6953 h 10148"/>
              <a:gd name="connsiteX82" fmla="*/ 9725 w 10047"/>
              <a:gd name="connsiteY82" fmla="*/ 7205 h 10148"/>
              <a:gd name="connsiteX83" fmla="*/ 9593 w 10047"/>
              <a:gd name="connsiteY83" fmla="*/ 7274 h 10148"/>
              <a:gd name="connsiteX84" fmla="*/ 9483 w 10047"/>
              <a:gd name="connsiteY84" fmla="*/ 7267 h 10148"/>
              <a:gd name="connsiteX85" fmla="*/ 9357 w 10047"/>
              <a:gd name="connsiteY85" fmla="*/ 7267 h 10148"/>
              <a:gd name="connsiteX86" fmla="*/ 9234 w 10047"/>
              <a:gd name="connsiteY86" fmla="*/ 7212 h 10148"/>
              <a:gd name="connsiteX87" fmla="*/ 9133 w 10047"/>
              <a:gd name="connsiteY87" fmla="*/ 7090 h 10148"/>
              <a:gd name="connsiteX88" fmla="*/ 9026 w 10047"/>
              <a:gd name="connsiteY88" fmla="*/ 7049 h 10148"/>
              <a:gd name="connsiteX89" fmla="*/ 8953 w 10047"/>
              <a:gd name="connsiteY89" fmla="*/ 7062 h 10148"/>
              <a:gd name="connsiteX90" fmla="*/ 8871 w 10047"/>
              <a:gd name="connsiteY90" fmla="*/ 6953 h 10148"/>
              <a:gd name="connsiteX91" fmla="*/ 8991 w 10047"/>
              <a:gd name="connsiteY91" fmla="*/ 6795 h 10148"/>
              <a:gd name="connsiteX92" fmla="*/ 8849 w 10047"/>
              <a:gd name="connsiteY92" fmla="*/ 6980 h 10148"/>
              <a:gd name="connsiteX93" fmla="*/ 8795 w 10047"/>
              <a:gd name="connsiteY93" fmla="*/ 6959 h 10148"/>
              <a:gd name="connsiteX94" fmla="*/ 8726 w 10047"/>
              <a:gd name="connsiteY94" fmla="*/ 7130 h 10148"/>
              <a:gd name="connsiteX95" fmla="*/ 8635 w 10047"/>
              <a:gd name="connsiteY95" fmla="*/ 7171 h 10148"/>
              <a:gd name="connsiteX96" fmla="*/ 8499 w 10047"/>
              <a:gd name="connsiteY96" fmla="*/ 7239 h 10148"/>
              <a:gd name="connsiteX97" fmla="*/ 8688 w 10047"/>
              <a:gd name="connsiteY97" fmla="*/ 7150 h 10148"/>
              <a:gd name="connsiteX98" fmla="*/ 8770 w 10047"/>
              <a:gd name="connsiteY98" fmla="*/ 7062 h 10148"/>
              <a:gd name="connsiteX99" fmla="*/ 8814 w 10047"/>
              <a:gd name="connsiteY99" fmla="*/ 6966 h 10148"/>
              <a:gd name="connsiteX100" fmla="*/ 8887 w 10047"/>
              <a:gd name="connsiteY100" fmla="*/ 6959 h 10148"/>
              <a:gd name="connsiteX101" fmla="*/ 8991 w 10047"/>
              <a:gd name="connsiteY101" fmla="*/ 7034 h 10148"/>
              <a:gd name="connsiteX102" fmla="*/ 9133 w 10047"/>
              <a:gd name="connsiteY102" fmla="*/ 7090 h 10148"/>
              <a:gd name="connsiteX103" fmla="*/ 9048 w 10047"/>
              <a:gd name="connsiteY103" fmla="*/ 7253 h 10148"/>
              <a:gd name="connsiteX104" fmla="*/ 8944 w 10047"/>
              <a:gd name="connsiteY104" fmla="*/ 7376 h 10148"/>
              <a:gd name="connsiteX105" fmla="*/ 8887 w 10047"/>
              <a:gd name="connsiteY105" fmla="*/ 7389 h 10148"/>
              <a:gd name="connsiteX106" fmla="*/ 8726 w 10047"/>
              <a:gd name="connsiteY106" fmla="*/ 7370 h 10148"/>
              <a:gd name="connsiteX107" fmla="*/ 8493 w 10047"/>
              <a:gd name="connsiteY107" fmla="*/ 7314 h 10148"/>
              <a:gd name="connsiteX108" fmla="*/ 8209 w 10047"/>
              <a:gd name="connsiteY108" fmla="*/ 7239 h 10148"/>
              <a:gd name="connsiteX109" fmla="*/ 7982 w 10047"/>
              <a:gd name="connsiteY109" fmla="*/ 7116 h 10148"/>
              <a:gd name="connsiteX110" fmla="*/ 7812 w 10047"/>
              <a:gd name="connsiteY110" fmla="*/ 6966 h 10148"/>
              <a:gd name="connsiteX111" fmla="*/ 7585 w 10047"/>
              <a:gd name="connsiteY111" fmla="*/ 6803 h 10148"/>
              <a:gd name="connsiteX112" fmla="*/ 7348 w 10047"/>
              <a:gd name="connsiteY112" fmla="*/ 6598 h 10148"/>
              <a:gd name="connsiteX113" fmla="*/ 7188 w 10047"/>
              <a:gd name="connsiteY113" fmla="*/ 6332 h 10148"/>
              <a:gd name="connsiteX114" fmla="*/ 6932 w 10047"/>
              <a:gd name="connsiteY114" fmla="*/ 6114 h 10148"/>
              <a:gd name="connsiteX115" fmla="*/ 6500 w 10047"/>
              <a:gd name="connsiteY115" fmla="*/ 5827 h 10148"/>
              <a:gd name="connsiteX116" fmla="*/ 5570 w 10047"/>
              <a:gd name="connsiteY116" fmla="*/ 5772 h 10148"/>
              <a:gd name="connsiteX117" fmla="*/ 4609 w 10047"/>
              <a:gd name="connsiteY117" fmla="*/ 5710 h 10148"/>
              <a:gd name="connsiteX118" fmla="*/ 3789 w 10047"/>
              <a:gd name="connsiteY118" fmla="*/ 5486 h 10148"/>
              <a:gd name="connsiteX119" fmla="*/ 2650 w 10047"/>
              <a:gd name="connsiteY119" fmla="*/ 4620 h 10148"/>
              <a:gd name="connsiteX120" fmla="*/ 2027 w 10047"/>
              <a:gd name="connsiteY120" fmla="*/ 3848 h 10148"/>
              <a:gd name="connsiteX121" fmla="*/ 1324 w 10047"/>
              <a:gd name="connsiteY121" fmla="*/ 3098 h 10148"/>
              <a:gd name="connsiteX122" fmla="*/ 2984 w 10047"/>
              <a:gd name="connsiteY122" fmla="*/ 4968 h 10148"/>
              <a:gd name="connsiteX123" fmla="*/ 3895 w 10047"/>
              <a:gd name="connsiteY123" fmla="*/ 5548 h 10148"/>
              <a:gd name="connsiteX124" fmla="*/ 4357 w 10047"/>
              <a:gd name="connsiteY124" fmla="*/ 5647 h 10148"/>
              <a:gd name="connsiteX125" fmla="*/ 4134 w 10047"/>
              <a:gd name="connsiteY125" fmla="*/ 7164 h 10148"/>
              <a:gd name="connsiteX126" fmla="*/ 3885 w 10047"/>
              <a:gd name="connsiteY126" fmla="*/ 8364 h 10148"/>
              <a:gd name="connsiteX127" fmla="*/ 3581 w 10047"/>
              <a:gd name="connsiteY127" fmla="*/ 10148 h 10148"/>
              <a:gd name="connsiteX128" fmla="*/ 2673 w 10047"/>
              <a:gd name="connsiteY128" fmla="*/ 8879 h 10148"/>
              <a:gd name="connsiteX0" fmla="*/ 2673 w 10047"/>
              <a:gd name="connsiteY0" fmla="*/ 8879 h 10148"/>
              <a:gd name="connsiteX1" fmla="*/ 1879 w 10047"/>
              <a:gd name="connsiteY1" fmla="*/ 7425 h 10148"/>
              <a:gd name="connsiteX2" fmla="*/ 1390 w 10047"/>
              <a:gd name="connsiteY2" fmla="*/ 6360 h 10148"/>
              <a:gd name="connsiteX3" fmla="*/ 1020 w 10047"/>
              <a:gd name="connsiteY3" fmla="*/ 5170 h 10148"/>
              <a:gd name="connsiteX4" fmla="*/ 557 w 10047"/>
              <a:gd name="connsiteY4" fmla="*/ 3621 h 10148"/>
              <a:gd name="connsiteX5" fmla="*/ 244 w 10047"/>
              <a:gd name="connsiteY5" fmla="*/ 2240 h 10148"/>
              <a:gd name="connsiteX6" fmla="*/ 47 w 10047"/>
              <a:gd name="connsiteY6" fmla="*/ 1065 h 10148"/>
              <a:gd name="connsiteX7" fmla="*/ 8 w 10047"/>
              <a:gd name="connsiteY7" fmla="*/ 523 h 10148"/>
              <a:gd name="connsiteX8" fmla="*/ 97 w 10047"/>
              <a:gd name="connsiteY8" fmla="*/ 54 h 10148"/>
              <a:gd name="connsiteX9" fmla="*/ 356 w 10047"/>
              <a:gd name="connsiteY9" fmla="*/ 0 h 10148"/>
              <a:gd name="connsiteX10" fmla="*/ 867 w 10047"/>
              <a:gd name="connsiteY10" fmla="*/ 0 h 10148"/>
              <a:gd name="connsiteX11" fmla="*/ 1623 w 10047"/>
              <a:gd name="connsiteY11" fmla="*/ 137 h 10148"/>
              <a:gd name="connsiteX12" fmla="*/ 2402 w 10047"/>
              <a:gd name="connsiteY12" fmla="*/ 437 h 10148"/>
              <a:gd name="connsiteX13" fmla="*/ 3105 w 10047"/>
              <a:gd name="connsiteY13" fmla="*/ 757 h 10148"/>
              <a:gd name="connsiteX14" fmla="*/ 3988 w 10047"/>
              <a:gd name="connsiteY14" fmla="*/ 1337 h 10148"/>
              <a:gd name="connsiteX15" fmla="*/ 5041 w 10047"/>
              <a:gd name="connsiteY15" fmla="*/ 2300 h 10148"/>
              <a:gd name="connsiteX16" fmla="*/ 5602 w 10047"/>
              <a:gd name="connsiteY16" fmla="*/ 2798 h 10148"/>
              <a:gd name="connsiteX17" fmla="*/ 6346 w 10047"/>
              <a:gd name="connsiteY17" fmla="*/ 3282 h 10148"/>
              <a:gd name="connsiteX18" fmla="*/ 6696 w 10047"/>
              <a:gd name="connsiteY18" fmla="*/ 3459 h 10148"/>
              <a:gd name="connsiteX19" fmla="*/ 6907 w 10047"/>
              <a:gd name="connsiteY19" fmla="*/ 3541 h 10148"/>
              <a:gd name="connsiteX20" fmla="*/ 7229 w 10047"/>
              <a:gd name="connsiteY20" fmla="*/ 3664 h 10148"/>
              <a:gd name="connsiteX21" fmla="*/ 7462 w 10047"/>
              <a:gd name="connsiteY21" fmla="*/ 3712 h 10148"/>
              <a:gd name="connsiteX22" fmla="*/ 7736 w 10047"/>
              <a:gd name="connsiteY22" fmla="*/ 3664 h 10148"/>
              <a:gd name="connsiteX23" fmla="*/ 8017 w 10047"/>
              <a:gd name="connsiteY23" fmla="*/ 3609 h 10148"/>
              <a:gd name="connsiteX24" fmla="*/ 8338 w 10047"/>
              <a:gd name="connsiteY24" fmla="*/ 3658 h 10148"/>
              <a:gd name="connsiteX25" fmla="*/ 8477 w 10047"/>
              <a:gd name="connsiteY25" fmla="*/ 3787 h 10148"/>
              <a:gd name="connsiteX26" fmla="*/ 8543 w 10047"/>
              <a:gd name="connsiteY26" fmla="*/ 4060 h 10148"/>
              <a:gd name="connsiteX27" fmla="*/ 8354 w 10047"/>
              <a:gd name="connsiteY27" fmla="*/ 3943 h 10148"/>
              <a:gd name="connsiteX28" fmla="*/ 8543 w 10047"/>
              <a:gd name="connsiteY28" fmla="*/ 4060 h 10148"/>
              <a:gd name="connsiteX29" fmla="*/ 8638 w 10047"/>
              <a:gd name="connsiteY29" fmla="*/ 4052 h 10148"/>
              <a:gd name="connsiteX30" fmla="*/ 8792 w 10047"/>
              <a:gd name="connsiteY30" fmla="*/ 4155 h 10148"/>
              <a:gd name="connsiteX31" fmla="*/ 8966 w 10047"/>
              <a:gd name="connsiteY31" fmla="*/ 4257 h 10148"/>
              <a:gd name="connsiteX32" fmla="*/ 9142 w 10047"/>
              <a:gd name="connsiteY32" fmla="*/ 4326 h 10148"/>
              <a:gd name="connsiteX33" fmla="*/ 9423 w 10047"/>
              <a:gd name="connsiteY33" fmla="*/ 4476 h 10148"/>
              <a:gd name="connsiteX34" fmla="*/ 9593 w 10047"/>
              <a:gd name="connsiteY34" fmla="*/ 4619 h 10148"/>
              <a:gd name="connsiteX35" fmla="*/ 9725 w 10047"/>
              <a:gd name="connsiteY35" fmla="*/ 4653 h 10148"/>
              <a:gd name="connsiteX36" fmla="*/ 9792 w 10047"/>
              <a:gd name="connsiteY36" fmla="*/ 4660 h 10148"/>
              <a:gd name="connsiteX37" fmla="*/ 9918 w 10047"/>
              <a:gd name="connsiteY37" fmla="*/ 4701 h 10148"/>
              <a:gd name="connsiteX38" fmla="*/ 9990 w 10047"/>
              <a:gd name="connsiteY38" fmla="*/ 4844 h 10148"/>
              <a:gd name="connsiteX39" fmla="*/ 10015 w 10047"/>
              <a:gd name="connsiteY39" fmla="*/ 5028 h 10148"/>
              <a:gd name="connsiteX40" fmla="*/ 10047 w 10047"/>
              <a:gd name="connsiteY40" fmla="*/ 5315 h 10148"/>
              <a:gd name="connsiteX41" fmla="*/ 9962 w 10047"/>
              <a:gd name="connsiteY41" fmla="*/ 5533 h 10148"/>
              <a:gd name="connsiteX42" fmla="*/ 9864 w 10047"/>
              <a:gd name="connsiteY42" fmla="*/ 5629 h 10148"/>
              <a:gd name="connsiteX43" fmla="*/ 9710 w 10047"/>
              <a:gd name="connsiteY43" fmla="*/ 5629 h 10148"/>
              <a:gd name="connsiteX44" fmla="*/ 9546 w 10047"/>
              <a:gd name="connsiteY44" fmla="*/ 5636 h 10148"/>
              <a:gd name="connsiteX45" fmla="*/ 9350 w 10047"/>
              <a:gd name="connsiteY45" fmla="*/ 5561 h 10148"/>
              <a:gd name="connsiteX46" fmla="*/ 9294 w 10047"/>
              <a:gd name="connsiteY46" fmla="*/ 5567 h 10148"/>
              <a:gd name="connsiteX47" fmla="*/ 9262 w 10047"/>
              <a:gd name="connsiteY47" fmla="*/ 5322 h 10148"/>
              <a:gd name="connsiteX48" fmla="*/ 9275 w 10047"/>
              <a:gd name="connsiteY48" fmla="*/ 5165 h 10148"/>
              <a:gd name="connsiteX49" fmla="*/ 9281 w 10047"/>
              <a:gd name="connsiteY49" fmla="*/ 5329 h 10148"/>
              <a:gd name="connsiteX50" fmla="*/ 9300 w 10047"/>
              <a:gd name="connsiteY50" fmla="*/ 5500 h 10148"/>
              <a:gd name="connsiteX51" fmla="*/ 9328 w 10047"/>
              <a:gd name="connsiteY51" fmla="*/ 5581 h 10148"/>
              <a:gd name="connsiteX52" fmla="*/ 9246 w 10047"/>
              <a:gd name="connsiteY52" fmla="*/ 5751 h 10148"/>
              <a:gd name="connsiteX53" fmla="*/ 9230 w 10047"/>
              <a:gd name="connsiteY53" fmla="*/ 5909 h 10148"/>
              <a:gd name="connsiteX54" fmla="*/ 9249 w 10047"/>
              <a:gd name="connsiteY54" fmla="*/ 5710 h 10148"/>
              <a:gd name="connsiteX55" fmla="*/ 9316 w 10047"/>
              <a:gd name="connsiteY55" fmla="*/ 5547 h 10148"/>
              <a:gd name="connsiteX56" fmla="*/ 9401 w 10047"/>
              <a:gd name="connsiteY56" fmla="*/ 5609 h 10148"/>
              <a:gd name="connsiteX57" fmla="*/ 9480 w 10047"/>
              <a:gd name="connsiteY57" fmla="*/ 5725 h 10148"/>
              <a:gd name="connsiteX58" fmla="*/ 9568 w 10047"/>
              <a:gd name="connsiteY58" fmla="*/ 5772 h 10148"/>
              <a:gd name="connsiteX59" fmla="*/ 9688 w 10047"/>
              <a:gd name="connsiteY59" fmla="*/ 5793 h 10148"/>
              <a:gd name="connsiteX60" fmla="*/ 9741 w 10047"/>
              <a:gd name="connsiteY60" fmla="*/ 5841 h 10148"/>
              <a:gd name="connsiteX61" fmla="*/ 9785 w 10047"/>
              <a:gd name="connsiteY61" fmla="*/ 5868 h 10148"/>
              <a:gd name="connsiteX62" fmla="*/ 9886 w 10047"/>
              <a:gd name="connsiteY62" fmla="*/ 5916 h 10148"/>
              <a:gd name="connsiteX63" fmla="*/ 9930 w 10047"/>
              <a:gd name="connsiteY63" fmla="*/ 6011 h 10148"/>
              <a:gd name="connsiteX64" fmla="*/ 9965 w 10047"/>
              <a:gd name="connsiteY64" fmla="*/ 6072 h 10148"/>
              <a:gd name="connsiteX65" fmla="*/ 9974 w 10047"/>
              <a:gd name="connsiteY65" fmla="*/ 6195 h 10148"/>
              <a:gd name="connsiteX66" fmla="*/ 9934 w 10047"/>
              <a:gd name="connsiteY66" fmla="*/ 6448 h 10148"/>
              <a:gd name="connsiteX67" fmla="*/ 9845 w 10047"/>
              <a:gd name="connsiteY67" fmla="*/ 6660 h 10148"/>
              <a:gd name="connsiteX68" fmla="*/ 9744 w 10047"/>
              <a:gd name="connsiteY68" fmla="*/ 6735 h 10148"/>
              <a:gd name="connsiteX69" fmla="*/ 9621 w 10047"/>
              <a:gd name="connsiteY69" fmla="*/ 6686 h 10148"/>
              <a:gd name="connsiteX70" fmla="*/ 9398 w 10047"/>
              <a:gd name="connsiteY70" fmla="*/ 6516 h 10148"/>
              <a:gd name="connsiteX71" fmla="*/ 9256 w 10047"/>
              <a:gd name="connsiteY71" fmla="*/ 6461 h 10148"/>
              <a:gd name="connsiteX72" fmla="*/ 9205 w 10047"/>
              <a:gd name="connsiteY72" fmla="*/ 6407 h 10148"/>
              <a:gd name="connsiteX73" fmla="*/ 9271 w 10047"/>
              <a:gd name="connsiteY73" fmla="*/ 6277 h 10148"/>
              <a:gd name="connsiteX74" fmla="*/ 9189 w 10047"/>
              <a:gd name="connsiteY74" fmla="*/ 6407 h 10148"/>
              <a:gd name="connsiteX75" fmla="*/ 9082 w 10047"/>
              <a:gd name="connsiteY75" fmla="*/ 6598 h 10148"/>
              <a:gd name="connsiteX76" fmla="*/ 9208 w 10047"/>
              <a:gd name="connsiteY76" fmla="*/ 6366 h 10148"/>
              <a:gd name="connsiteX77" fmla="*/ 9328 w 10047"/>
              <a:gd name="connsiteY77" fmla="*/ 6489 h 10148"/>
              <a:gd name="connsiteX78" fmla="*/ 9521 w 10047"/>
              <a:gd name="connsiteY78" fmla="*/ 6605 h 10148"/>
              <a:gd name="connsiteX79" fmla="*/ 9643 w 10047"/>
              <a:gd name="connsiteY79" fmla="*/ 6660 h 10148"/>
              <a:gd name="connsiteX80" fmla="*/ 9697 w 10047"/>
              <a:gd name="connsiteY80" fmla="*/ 6679 h 10148"/>
              <a:gd name="connsiteX81" fmla="*/ 9754 w 10047"/>
              <a:gd name="connsiteY81" fmla="*/ 6953 h 10148"/>
              <a:gd name="connsiteX82" fmla="*/ 9725 w 10047"/>
              <a:gd name="connsiteY82" fmla="*/ 7205 h 10148"/>
              <a:gd name="connsiteX83" fmla="*/ 9593 w 10047"/>
              <a:gd name="connsiteY83" fmla="*/ 7274 h 10148"/>
              <a:gd name="connsiteX84" fmla="*/ 9483 w 10047"/>
              <a:gd name="connsiteY84" fmla="*/ 7267 h 10148"/>
              <a:gd name="connsiteX85" fmla="*/ 9357 w 10047"/>
              <a:gd name="connsiteY85" fmla="*/ 7267 h 10148"/>
              <a:gd name="connsiteX86" fmla="*/ 9234 w 10047"/>
              <a:gd name="connsiteY86" fmla="*/ 7212 h 10148"/>
              <a:gd name="connsiteX87" fmla="*/ 9133 w 10047"/>
              <a:gd name="connsiteY87" fmla="*/ 7090 h 10148"/>
              <a:gd name="connsiteX88" fmla="*/ 9026 w 10047"/>
              <a:gd name="connsiteY88" fmla="*/ 7049 h 10148"/>
              <a:gd name="connsiteX89" fmla="*/ 8953 w 10047"/>
              <a:gd name="connsiteY89" fmla="*/ 7062 h 10148"/>
              <a:gd name="connsiteX90" fmla="*/ 8871 w 10047"/>
              <a:gd name="connsiteY90" fmla="*/ 6953 h 10148"/>
              <a:gd name="connsiteX91" fmla="*/ 8991 w 10047"/>
              <a:gd name="connsiteY91" fmla="*/ 6795 h 10148"/>
              <a:gd name="connsiteX92" fmla="*/ 8849 w 10047"/>
              <a:gd name="connsiteY92" fmla="*/ 6980 h 10148"/>
              <a:gd name="connsiteX93" fmla="*/ 8795 w 10047"/>
              <a:gd name="connsiteY93" fmla="*/ 6959 h 10148"/>
              <a:gd name="connsiteX94" fmla="*/ 8726 w 10047"/>
              <a:gd name="connsiteY94" fmla="*/ 7130 h 10148"/>
              <a:gd name="connsiteX95" fmla="*/ 8635 w 10047"/>
              <a:gd name="connsiteY95" fmla="*/ 7171 h 10148"/>
              <a:gd name="connsiteX96" fmla="*/ 8499 w 10047"/>
              <a:gd name="connsiteY96" fmla="*/ 7239 h 10148"/>
              <a:gd name="connsiteX97" fmla="*/ 8688 w 10047"/>
              <a:gd name="connsiteY97" fmla="*/ 7150 h 10148"/>
              <a:gd name="connsiteX98" fmla="*/ 8770 w 10047"/>
              <a:gd name="connsiteY98" fmla="*/ 7062 h 10148"/>
              <a:gd name="connsiteX99" fmla="*/ 8814 w 10047"/>
              <a:gd name="connsiteY99" fmla="*/ 6966 h 10148"/>
              <a:gd name="connsiteX100" fmla="*/ 8887 w 10047"/>
              <a:gd name="connsiteY100" fmla="*/ 6959 h 10148"/>
              <a:gd name="connsiteX101" fmla="*/ 8991 w 10047"/>
              <a:gd name="connsiteY101" fmla="*/ 7034 h 10148"/>
              <a:gd name="connsiteX102" fmla="*/ 9133 w 10047"/>
              <a:gd name="connsiteY102" fmla="*/ 7090 h 10148"/>
              <a:gd name="connsiteX103" fmla="*/ 9048 w 10047"/>
              <a:gd name="connsiteY103" fmla="*/ 7253 h 10148"/>
              <a:gd name="connsiteX104" fmla="*/ 8944 w 10047"/>
              <a:gd name="connsiteY104" fmla="*/ 7376 h 10148"/>
              <a:gd name="connsiteX105" fmla="*/ 8887 w 10047"/>
              <a:gd name="connsiteY105" fmla="*/ 7389 h 10148"/>
              <a:gd name="connsiteX106" fmla="*/ 8726 w 10047"/>
              <a:gd name="connsiteY106" fmla="*/ 7370 h 10148"/>
              <a:gd name="connsiteX107" fmla="*/ 8493 w 10047"/>
              <a:gd name="connsiteY107" fmla="*/ 7314 h 10148"/>
              <a:gd name="connsiteX108" fmla="*/ 8209 w 10047"/>
              <a:gd name="connsiteY108" fmla="*/ 7239 h 10148"/>
              <a:gd name="connsiteX109" fmla="*/ 7982 w 10047"/>
              <a:gd name="connsiteY109" fmla="*/ 7116 h 10148"/>
              <a:gd name="connsiteX110" fmla="*/ 7812 w 10047"/>
              <a:gd name="connsiteY110" fmla="*/ 6966 h 10148"/>
              <a:gd name="connsiteX111" fmla="*/ 7585 w 10047"/>
              <a:gd name="connsiteY111" fmla="*/ 6803 h 10148"/>
              <a:gd name="connsiteX112" fmla="*/ 7348 w 10047"/>
              <a:gd name="connsiteY112" fmla="*/ 6598 h 10148"/>
              <a:gd name="connsiteX113" fmla="*/ 7188 w 10047"/>
              <a:gd name="connsiteY113" fmla="*/ 6332 h 10148"/>
              <a:gd name="connsiteX114" fmla="*/ 6932 w 10047"/>
              <a:gd name="connsiteY114" fmla="*/ 6114 h 10148"/>
              <a:gd name="connsiteX115" fmla="*/ 6500 w 10047"/>
              <a:gd name="connsiteY115" fmla="*/ 5827 h 10148"/>
              <a:gd name="connsiteX116" fmla="*/ 5570 w 10047"/>
              <a:gd name="connsiteY116" fmla="*/ 5772 h 10148"/>
              <a:gd name="connsiteX117" fmla="*/ 4609 w 10047"/>
              <a:gd name="connsiteY117" fmla="*/ 5710 h 10148"/>
              <a:gd name="connsiteX118" fmla="*/ 3789 w 10047"/>
              <a:gd name="connsiteY118" fmla="*/ 5486 h 10148"/>
              <a:gd name="connsiteX119" fmla="*/ 2650 w 10047"/>
              <a:gd name="connsiteY119" fmla="*/ 4620 h 10148"/>
              <a:gd name="connsiteX120" fmla="*/ 2027 w 10047"/>
              <a:gd name="connsiteY120" fmla="*/ 3848 h 10148"/>
              <a:gd name="connsiteX121" fmla="*/ 1324 w 10047"/>
              <a:gd name="connsiteY121" fmla="*/ 3098 h 10148"/>
              <a:gd name="connsiteX122" fmla="*/ 2984 w 10047"/>
              <a:gd name="connsiteY122" fmla="*/ 4968 h 10148"/>
              <a:gd name="connsiteX123" fmla="*/ 3895 w 10047"/>
              <a:gd name="connsiteY123" fmla="*/ 5548 h 10148"/>
              <a:gd name="connsiteX124" fmla="*/ 4357 w 10047"/>
              <a:gd name="connsiteY124" fmla="*/ 5647 h 10148"/>
              <a:gd name="connsiteX125" fmla="*/ 4134 w 10047"/>
              <a:gd name="connsiteY125" fmla="*/ 7164 h 10148"/>
              <a:gd name="connsiteX126" fmla="*/ 3885 w 10047"/>
              <a:gd name="connsiteY126" fmla="*/ 8364 h 10148"/>
              <a:gd name="connsiteX127" fmla="*/ 3581 w 10047"/>
              <a:gd name="connsiteY127" fmla="*/ 10148 h 10148"/>
              <a:gd name="connsiteX128" fmla="*/ 2673 w 10047"/>
              <a:gd name="connsiteY128" fmla="*/ 8879 h 10148"/>
              <a:gd name="connsiteX0" fmla="*/ 2673 w 10047"/>
              <a:gd name="connsiteY0" fmla="*/ 8879 h 10148"/>
              <a:gd name="connsiteX1" fmla="*/ 1879 w 10047"/>
              <a:gd name="connsiteY1" fmla="*/ 7425 h 10148"/>
              <a:gd name="connsiteX2" fmla="*/ 1449 w 10047"/>
              <a:gd name="connsiteY2" fmla="*/ 6366 h 10148"/>
              <a:gd name="connsiteX3" fmla="*/ 1020 w 10047"/>
              <a:gd name="connsiteY3" fmla="*/ 5170 h 10148"/>
              <a:gd name="connsiteX4" fmla="*/ 557 w 10047"/>
              <a:gd name="connsiteY4" fmla="*/ 3621 h 10148"/>
              <a:gd name="connsiteX5" fmla="*/ 244 w 10047"/>
              <a:gd name="connsiteY5" fmla="*/ 2240 h 10148"/>
              <a:gd name="connsiteX6" fmla="*/ 47 w 10047"/>
              <a:gd name="connsiteY6" fmla="*/ 1065 h 10148"/>
              <a:gd name="connsiteX7" fmla="*/ 8 w 10047"/>
              <a:gd name="connsiteY7" fmla="*/ 523 h 10148"/>
              <a:gd name="connsiteX8" fmla="*/ 97 w 10047"/>
              <a:gd name="connsiteY8" fmla="*/ 54 h 10148"/>
              <a:gd name="connsiteX9" fmla="*/ 356 w 10047"/>
              <a:gd name="connsiteY9" fmla="*/ 0 h 10148"/>
              <a:gd name="connsiteX10" fmla="*/ 867 w 10047"/>
              <a:gd name="connsiteY10" fmla="*/ 0 h 10148"/>
              <a:gd name="connsiteX11" fmla="*/ 1623 w 10047"/>
              <a:gd name="connsiteY11" fmla="*/ 137 h 10148"/>
              <a:gd name="connsiteX12" fmla="*/ 2402 w 10047"/>
              <a:gd name="connsiteY12" fmla="*/ 437 h 10148"/>
              <a:gd name="connsiteX13" fmla="*/ 3105 w 10047"/>
              <a:gd name="connsiteY13" fmla="*/ 757 h 10148"/>
              <a:gd name="connsiteX14" fmla="*/ 3988 w 10047"/>
              <a:gd name="connsiteY14" fmla="*/ 1337 h 10148"/>
              <a:gd name="connsiteX15" fmla="*/ 5041 w 10047"/>
              <a:gd name="connsiteY15" fmla="*/ 2300 h 10148"/>
              <a:gd name="connsiteX16" fmla="*/ 5602 w 10047"/>
              <a:gd name="connsiteY16" fmla="*/ 2798 h 10148"/>
              <a:gd name="connsiteX17" fmla="*/ 6346 w 10047"/>
              <a:gd name="connsiteY17" fmla="*/ 3282 h 10148"/>
              <a:gd name="connsiteX18" fmla="*/ 6696 w 10047"/>
              <a:gd name="connsiteY18" fmla="*/ 3459 h 10148"/>
              <a:gd name="connsiteX19" fmla="*/ 6907 w 10047"/>
              <a:gd name="connsiteY19" fmla="*/ 3541 h 10148"/>
              <a:gd name="connsiteX20" fmla="*/ 7229 w 10047"/>
              <a:gd name="connsiteY20" fmla="*/ 3664 h 10148"/>
              <a:gd name="connsiteX21" fmla="*/ 7462 w 10047"/>
              <a:gd name="connsiteY21" fmla="*/ 3712 h 10148"/>
              <a:gd name="connsiteX22" fmla="*/ 7736 w 10047"/>
              <a:gd name="connsiteY22" fmla="*/ 3664 h 10148"/>
              <a:gd name="connsiteX23" fmla="*/ 8017 w 10047"/>
              <a:gd name="connsiteY23" fmla="*/ 3609 h 10148"/>
              <a:gd name="connsiteX24" fmla="*/ 8338 w 10047"/>
              <a:gd name="connsiteY24" fmla="*/ 3658 h 10148"/>
              <a:gd name="connsiteX25" fmla="*/ 8477 w 10047"/>
              <a:gd name="connsiteY25" fmla="*/ 3787 h 10148"/>
              <a:gd name="connsiteX26" fmla="*/ 8543 w 10047"/>
              <a:gd name="connsiteY26" fmla="*/ 4060 h 10148"/>
              <a:gd name="connsiteX27" fmla="*/ 8354 w 10047"/>
              <a:gd name="connsiteY27" fmla="*/ 3943 h 10148"/>
              <a:gd name="connsiteX28" fmla="*/ 8543 w 10047"/>
              <a:gd name="connsiteY28" fmla="*/ 4060 h 10148"/>
              <a:gd name="connsiteX29" fmla="*/ 8638 w 10047"/>
              <a:gd name="connsiteY29" fmla="*/ 4052 h 10148"/>
              <a:gd name="connsiteX30" fmla="*/ 8792 w 10047"/>
              <a:gd name="connsiteY30" fmla="*/ 4155 h 10148"/>
              <a:gd name="connsiteX31" fmla="*/ 8966 w 10047"/>
              <a:gd name="connsiteY31" fmla="*/ 4257 h 10148"/>
              <a:gd name="connsiteX32" fmla="*/ 9142 w 10047"/>
              <a:gd name="connsiteY32" fmla="*/ 4326 h 10148"/>
              <a:gd name="connsiteX33" fmla="*/ 9423 w 10047"/>
              <a:gd name="connsiteY33" fmla="*/ 4476 h 10148"/>
              <a:gd name="connsiteX34" fmla="*/ 9593 w 10047"/>
              <a:gd name="connsiteY34" fmla="*/ 4619 h 10148"/>
              <a:gd name="connsiteX35" fmla="*/ 9725 w 10047"/>
              <a:gd name="connsiteY35" fmla="*/ 4653 h 10148"/>
              <a:gd name="connsiteX36" fmla="*/ 9792 w 10047"/>
              <a:gd name="connsiteY36" fmla="*/ 4660 h 10148"/>
              <a:gd name="connsiteX37" fmla="*/ 9918 w 10047"/>
              <a:gd name="connsiteY37" fmla="*/ 4701 h 10148"/>
              <a:gd name="connsiteX38" fmla="*/ 9990 w 10047"/>
              <a:gd name="connsiteY38" fmla="*/ 4844 h 10148"/>
              <a:gd name="connsiteX39" fmla="*/ 10015 w 10047"/>
              <a:gd name="connsiteY39" fmla="*/ 5028 h 10148"/>
              <a:gd name="connsiteX40" fmla="*/ 10047 w 10047"/>
              <a:gd name="connsiteY40" fmla="*/ 5315 h 10148"/>
              <a:gd name="connsiteX41" fmla="*/ 9962 w 10047"/>
              <a:gd name="connsiteY41" fmla="*/ 5533 h 10148"/>
              <a:gd name="connsiteX42" fmla="*/ 9864 w 10047"/>
              <a:gd name="connsiteY42" fmla="*/ 5629 h 10148"/>
              <a:gd name="connsiteX43" fmla="*/ 9710 w 10047"/>
              <a:gd name="connsiteY43" fmla="*/ 5629 h 10148"/>
              <a:gd name="connsiteX44" fmla="*/ 9546 w 10047"/>
              <a:gd name="connsiteY44" fmla="*/ 5636 h 10148"/>
              <a:gd name="connsiteX45" fmla="*/ 9350 w 10047"/>
              <a:gd name="connsiteY45" fmla="*/ 5561 h 10148"/>
              <a:gd name="connsiteX46" fmla="*/ 9294 w 10047"/>
              <a:gd name="connsiteY46" fmla="*/ 5567 h 10148"/>
              <a:gd name="connsiteX47" fmla="*/ 9262 w 10047"/>
              <a:gd name="connsiteY47" fmla="*/ 5322 h 10148"/>
              <a:gd name="connsiteX48" fmla="*/ 9275 w 10047"/>
              <a:gd name="connsiteY48" fmla="*/ 5165 h 10148"/>
              <a:gd name="connsiteX49" fmla="*/ 9281 w 10047"/>
              <a:gd name="connsiteY49" fmla="*/ 5329 h 10148"/>
              <a:gd name="connsiteX50" fmla="*/ 9300 w 10047"/>
              <a:gd name="connsiteY50" fmla="*/ 5500 h 10148"/>
              <a:gd name="connsiteX51" fmla="*/ 9328 w 10047"/>
              <a:gd name="connsiteY51" fmla="*/ 5581 h 10148"/>
              <a:gd name="connsiteX52" fmla="*/ 9246 w 10047"/>
              <a:gd name="connsiteY52" fmla="*/ 5751 h 10148"/>
              <a:gd name="connsiteX53" fmla="*/ 9230 w 10047"/>
              <a:gd name="connsiteY53" fmla="*/ 5909 h 10148"/>
              <a:gd name="connsiteX54" fmla="*/ 9249 w 10047"/>
              <a:gd name="connsiteY54" fmla="*/ 5710 h 10148"/>
              <a:gd name="connsiteX55" fmla="*/ 9316 w 10047"/>
              <a:gd name="connsiteY55" fmla="*/ 5547 h 10148"/>
              <a:gd name="connsiteX56" fmla="*/ 9401 w 10047"/>
              <a:gd name="connsiteY56" fmla="*/ 5609 h 10148"/>
              <a:gd name="connsiteX57" fmla="*/ 9480 w 10047"/>
              <a:gd name="connsiteY57" fmla="*/ 5725 h 10148"/>
              <a:gd name="connsiteX58" fmla="*/ 9568 w 10047"/>
              <a:gd name="connsiteY58" fmla="*/ 5772 h 10148"/>
              <a:gd name="connsiteX59" fmla="*/ 9688 w 10047"/>
              <a:gd name="connsiteY59" fmla="*/ 5793 h 10148"/>
              <a:gd name="connsiteX60" fmla="*/ 9741 w 10047"/>
              <a:gd name="connsiteY60" fmla="*/ 5841 h 10148"/>
              <a:gd name="connsiteX61" fmla="*/ 9785 w 10047"/>
              <a:gd name="connsiteY61" fmla="*/ 5868 h 10148"/>
              <a:gd name="connsiteX62" fmla="*/ 9886 w 10047"/>
              <a:gd name="connsiteY62" fmla="*/ 5916 h 10148"/>
              <a:gd name="connsiteX63" fmla="*/ 9930 w 10047"/>
              <a:gd name="connsiteY63" fmla="*/ 6011 h 10148"/>
              <a:gd name="connsiteX64" fmla="*/ 9965 w 10047"/>
              <a:gd name="connsiteY64" fmla="*/ 6072 h 10148"/>
              <a:gd name="connsiteX65" fmla="*/ 9974 w 10047"/>
              <a:gd name="connsiteY65" fmla="*/ 6195 h 10148"/>
              <a:gd name="connsiteX66" fmla="*/ 9934 w 10047"/>
              <a:gd name="connsiteY66" fmla="*/ 6448 h 10148"/>
              <a:gd name="connsiteX67" fmla="*/ 9845 w 10047"/>
              <a:gd name="connsiteY67" fmla="*/ 6660 h 10148"/>
              <a:gd name="connsiteX68" fmla="*/ 9744 w 10047"/>
              <a:gd name="connsiteY68" fmla="*/ 6735 h 10148"/>
              <a:gd name="connsiteX69" fmla="*/ 9621 w 10047"/>
              <a:gd name="connsiteY69" fmla="*/ 6686 h 10148"/>
              <a:gd name="connsiteX70" fmla="*/ 9398 w 10047"/>
              <a:gd name="connsiteY70" fmla="*/ 6516 h 10148"/>
              <a:gd name="connsiteX71" fmla="*/ 9256 w 10047"/>
              <a:gd name="connsiteY71" fmla="*/ 6461 h 10148"/>
              <a:gd name="connsiteX72" fmla="*/ 9205 w 10047"/>
              <a:gd name="connsiteY72" fmla="*/ 6407 h 10148"/>
              <a:gd name="connsiteX73" fmla="*/ 9271 w 10047"/>
              <a:gd name="connsiteY73" fmla="*/ 6277 h 10148"/>
              <a:gd name="connsiteX74" fmla="*/ 9189 w 10047"/>
              <a:gd name="connsiteY74" fmla="*/ 6407 h 10148"/>
              <a:gd name="connsiteX75" fmla="*/ 9082 w 10047"/>
              <a:gd name="connsiteY75" fmla="*/ 6598 h 10148"/>
              <a:gd name="connsiteX76" fmla="*/ 9208 w 10047"/>
              <a:gd name="connsiteY76" fmla="*/ 6366 h 10148"/>
              <a:gd name="connsiteX77" fmla="*/ 9328 w 10047"/>
              <a:gd name="connsiteY77" fmla="*/ 6489 h 10148"/>
              <a:gd name="connsiteX78" fmla="*/ 9521 w 10047"/>
              <a:gd name="connsiteY78" fmla="*/ 6605 h 10148"/>
              <a:gd name="connsiteX79" fmla="*/ 9643 w 10047"/>
              <a:gd name="connsiteY79" fmla="*/ 6660 h 10148"/>
              <a:gd name="connsiteX80" fmla="*/ 9697 w 10047"/>
              <a:gd name="connsiteY80" fmla="*/ 6679 h 10148"/>
              <a:gd name="connsiteX81" fmla="*/ 9754 w 10047"/>
              <a:gd name="connsiteY81" fmla="*/ 6953 h 10148"/>
              <a:gd name="connsiteX82" fmla="*/ 9725 w 10047"/>
              <a:gd name="connsiteY82" fmla="*/ 7205 h 10148"/>
              <a:gd name="connsiteX83" fmla="*/ 9593 w 10047"/>
              <a:gd name="connsiteY83" fmla="*/ 7274 h 10148"/>
              <a:gd name="connsiteX84" fmla="*/ 9483 w 10047"/>
              <a:gd name="connsiteY84" fmla="*/ 7267 h 10148"/>
              <a:gd name="connsiteX85" fmla="*/ 9357 w 10047"/>
              <a:gd name="connsiteY85" fmla="*/ 7267 h 10148"/>
              <a:gd name="connsiteX86" fmla="*/ 9234 w 10047"/>
              <a:gd name="connsiteY86" fmla="*/ 7212 h 10148"/>
              <a:gd name="connsiteX87" fmla="*/ 9133 w 10047"/>
              <a:gd name="connsiteY87" fmla="*/ 7090 h 10148"/>
              <a:gd name="connsiteX88" fmla="*/ 9026 w 10047"/>
              <a:gd name="connsiteY88" fmla="*/ 7049 h 10148"/>
              <a:gd name="connsiteX89" fmla="*/ 8953 w 10047"/>
              <a:gd name="connsiteY89" fmla="*/ 7062 h 10148"/>
              <a:gd name="connsiteX90" fmla="*/ 8871 w 10047"/>
              <a:gd name="connsiteY90" fmla="*/ 6953 h 10148"/>
              <a:gd name="connsiteX91" fmla="*/ 8991 w 10047"/>
              <a:gd name="connsiteY91" fmla="*/ 6795 h 10148"/>
              <a:gd name="connsiteX92" fmla="*/ 8849 w 10047"/>
              <a:gd name="connsiteY92" fmla="*/ 6980 h 10148"/>
              <a:gd name="connsiteX93" fmla="*/ 8795 w 10047"/>
              <a:gd name="connsiteY93" fmla="*/ 6959 h 10148"/>
              <a:gd name="connsiteX94" fmla="*/ 8726 w 10047"/>
              <a:gd name="connsiteY94" fmla="*/ 7130 h 10148"/>
              <a:gd name="connsiteX95" fmla="*/ 8635 w 10047"/>
              <a:gd name="connsiteY95" fmla="*/ 7171 h 10148"/>
              <a:gd name="connsiteX96" fmla="*/ 8499 w 10047"/>
              <a:gd name="connsiteY96" fmla="*/ 7239 h 10148"/>
              <a:gd name="connsiteX97" fmla="*/ 8688 w 10047"/>
              <a:gd name="connsiteY97" fmla="*/ 7150 h 10148"/>
              <a:gd name="connsiteX98" fmla="*/ 8770 w 10047"/>
              <a:gd name="connsiteY98" fmla="*/ 7062 h 10148"/>
              <a:gd name="connsiteX99" fmla="*/ 8814 w 10047"/>
              <a:gd name="connsiteY99" fmla="*/ 6966 h 10148"/>
              <a:gd name="connsiteX100" fmla="*/ 8887 w 10047"/>
              <a:gd name="connsiteY100" fmla="*/ 6959 h 10148"/>
              <a:gd name="connsiteX101" fmla="*/ 8991 w 10047"/>
              <a:gd name="connsiteY101" fmla="*/ 7034 h 10148"/>
              <a:gd name="connsiteX102" fmla="*/ 9133 w 10047"/>
              <a:gd name="connsiteY102" fmla="*/ 7090 h 10148"/>
              <a:gd name="connsiteX103" fmla="*/ 9048 w 10047"/>
              <a:gd name="connsiteY103" fmla="*/ 7253 h 10148"/>
              <a:gd name="connsiteX104" fmla="*/ 8944 w 10047"/>
              <a:gd name="connsiteY104" fmla="*/ 7376 h 10148"/>
              <a:gd name="connsiteX105" fmla="*/ 8887 w 10047"/>
              <a:gd name="connsiteY105" fmla="*/ 7389 h 10148"/>
              <a:gd name="connsiteX106" fmla="*/ 8726 w 10047"/>
              <a:gd name="connsiteY106" fmla="*/ 7370 h 10148"/>
              <a:gd name="connsiteX107" fmla="*/ 8493 w 10047"/>
              <a:gd name="connsiteY107" fmla="*/ 7314 h 10148"/>
              <a:gd name="connsiteX108" fmla="*/ 8209 w 10047"/>
              <a:gd name="connsiteY108" fmla="*/ 7239 h 10148"/>
              <a:gd name="connsiteX109" fmla="*/ 7982 w 10047"/>
              <a:gd name="connsiteY109" fmla="*/ 7116 h 10148"/>
              <a:gd name="connsiteX110" fmla="*/ 7812 w 10047"/>
              <a:gd name="connsiteY110" fmla="*/ 6966 h 10148"/>
              <a:gd name="connsiteX111" fmla="*/ 7585 w 10047"/>
              <a:gd name="connsiteY111" fmla="*/ 6803 h 10148"/>
              <a:gd name="connsiteX112" fmla="*/ 7348 w 10047"/>
              <a:gd name="connsiteY112" fmla="*/ 6598 h 10148"/>
              <a:gd name="connsiteX113" fmla="*/ 7188 w 10047"/>
              <a:gd name="connsiteY113" fmla="*/ 6332 h 10148"/>
              <a:gd name="connsiteX114" fmla="*/ 6932 w 10047"/>
              <a:gd name="connsiteY114" fmla="*/ 6114 h 10148"/>
              <a:gd name="connsiteX115" fmla="*/ 6500 w 10047"/>
              <a:gd name="connsiteY115" fmla="*/ 5827 h 10148"/>
              <a:gd name="connsiteX116" fmla="*/ 5570 w 10047"/>
              <a:gd name="connsiteY116" fmla="*/ 5772 h 10148"/>
              <a:gd name="connsiteX117" fmla="*/ 4609 w 10047"/>
              <a:gd name="connsiteY117" fmla="*/ 5710 h 10148"/>
              <a:gd name="connsiteX118" fmla="*/ 3789 w 10047"/>
              <a:gd name="connsiteY118" fmla="*/ 5486 h 10148"/>
              <a:gd name="connsiteX119" fmla="*/ 2650 w 10047"/>
              <a:gd name="connsiteY119" fmla="*/ 4620 h 10148"/>
              <a:gd name="connsiteX120" fmla="*/ 2027 w 10047"/>
              <a:gd name="connsiteY120" fmla="*/ 3848 h 10148"/>
              <a:gd name="connsiteX121" fmla="*/ 1324 w 10047"/>
              <a:gd name="connsiteY121" fmla="*/ 3098 h 10148"/>
              <a:gd name="connsiteX122" fmla="*/ 2984 w 10047"/>
              <a:gd name="connsiteY122" fmla="*/ 4968 h 10148"/>
              <a:gd name="connsiteX123" fmla="*/ 3895 w 10047"/>
              <a:gd name="connsiteY123" fmla="*/ 5548 h 10148"/>
              <a:gd name="connsiteX124" fmla="*/ 4357 w 10047"/>
              <a:gd name="connsiteY124" fmla="*/ 5647 h 10148"/>
              <a:gd name="connsiteX125" fmla="*/ 4134 w 10047"/>
              <a:gd name="connsiteY125" fmla="*/ 7164 h 10148"/>
              <a:gd name="connsiteX126" fmla="*/ 3885 w 10047"/>
              <a:gd name="connsiteY126" fmla="*/ 8364 h 10148"/>
              <a:gd name="connsiteX127" fmla="*/ 3581 w 10047"/>
              <a:gd name="connsiteY127" fmla="*/ 10148 h 10148"/>
              <a:gd name="connsiteX128" fmla="*/ 2673 w 10047"/>
              <a:gd name="connsiteY128" fmla="*/ 8879 h 10148"/>
              <a:gd name="connsiteX0" fmla="*/ 2698 w 10047"/>
              <a:gd name="connsiteY0" fmla="*/ 8805 h 10148"/>
              <a:gd name="connsiteX1" fmla="*/ 1879 w 10047"/>
              <a:gd name="connsiteY1" fmla="*/ 7425 h 10148"/>
              <a:gd name="connsiteX2" fmla="*/ 1449 w 10047"/>
              <a:gd name="connsiteY2" fmla="*/ 6366 h 10148"/>
              <a:gd name="connsiteX3" fmla="*/ 1020 w 10047"/>
              <a:gd name="connsiteY3" fmla="*/ 5170 h 10148"/>
              <a:gd name="connsiteX4" fmla="*/ 557 w 10047"/>
              <a:gd name="connsiteY4" fmla="*/ 3621 h 10148"/>
              <a:gd name="connsiteX5" fmla="*/ 244 w 10047"/>
              <a:gd name="connsiteY5" fmla="*/ 2240 h 10148"/>
              <a:gd name="connsiteX6" fmla="*/ 47 w 10047"/>
              <a:gd name="connsiteY6" fmla="*/ 1065 h 10148"/>
              <a:gd name="connsiteX7" fmla="*/ 8 w 10047"/>
              <a:gd name="connsiteY7" fmla="*/ 523 h 10148"/>
              <a:gd name="connsiteX8" fmla="*/ 97 w 10047"/>
              <a:gd name="connsiteY8" fmla="*/ 54 h 10148"/>
              <a:gd name="connsiteX9" fmla="*/ 356 w 10047"/>
              <a:gd name="connsiteY9" fmla="*/ 0 h 10148"/>
              <a:gd name="connsiteX10" fmla="*/ 867 w 10047"/>
              <a:gd name="connsiteY10" fmla="*/ 0 h 10148"/>
              <a:gd name="connsiteX11" fmla="*/ 1623 w 10047"/>
              <a:gd name="connsiteY11" fmla="*/ 137 h 10148"/>
              <a:gd name="connsiteX12" fmla="*/ 2402 w 10047"/>
              <a:gd name="connsiteY12" fmla="*/ 437 h 10148"/>
              <a:gd name="connsiteX13" fmla="*/ 3105 w 10047"/>
              <a:gd name="connsiteY13" fmla="*/ 757 h 10148"/>
              <a:gd name="connsiteX14" fmla="*/ 3988 w 10047"/>
              <a:gd name="connsiteY14" fmla="*/ 1337 h 10148"/>
              <a:gd name="connsiteX15" fmla="*/ 5041 w 10047"/>
              <a:gd name="connsiteY15" fmla="*/ 2300 h 10148"/>
              <a:gd name="connsiteX16" fmla="*/ 5602 w 10047"/>
              <a:gd name="connsiteY16" fmla="*/ 2798 h 10148"/>
              <a:gd name="connsiteX17" fmla="*/ 6346 w 10047"/>
              <a:gd name="connsiteY17" fmla="*/ 3282 h 10148"/>
              <a:gd name="connsiteX18" fmla="*/ 6696 w 10047"/>
              <a:gd name="connsiteY18" fmla="*/ 3459 h 10148"/>
              <a:gd name="connsiteX19" fmla="*/ 6907 w 10047"/>
              <a:gd name="connsiteY19" fmla="*/ 3541 h 10148"/>
              <a:gd name="connsiteX20" fmla="*/ 7229 w 10047"/>
              <a:gd name="connsiteY20" fmla="*/ 3664 h 10148"/>
              <a:gd name="connsiteX21" fmla="*/ 7462 w 10047"/>
              <a:gd name="connsiteY21" fmla="*/ 3712 h 10148"/>
              <a:gd name="connsiteX22" fmla="*/ 7736 w 10047"/>
              <a:gd name="connsiteY22" fmla="*/ 3664 h 10148"/>
              <a:gd name="connsiteX23" fmla="*/ 8017 w 10047"/>
              <a:gd name="connsiteY23" fmla="*/ 3609 h 10148"/>
              <a:gd name="connsiteX24" fmla="*/ 8338 w 10047"/>
              <a:gd name="connsiteY24" fmla="*/ 3658 h 10148"/>
              <a:gd name="connsiteX25" fmla="*/ 8477 w 10047"/>
              <a:gd name="connsiteY25" fmla="*/ 3787 h 10148"/>
              <a:gd name="connsiteX26" fmla="*/ 8543 w 10047"/>
              <a:gd name="connsiteY26" fmla="*/ 4060 h 10148"/>
              <a:gd name="connsiteX27" fmla="*/ 8354 w 10047"/>
              <a:gd name="connsiteY27" fmla="*/ 3943 h 10148"/>
              <a:gd name="connsiteX28" fmla="*/ 8543 w 10047"/>
              <a:gd name="connsiteY28" fmla="*/ 4060 h 10148"/>
              <a:gd name="connsiteX29" fmla="*/ 8638 w 10047"/>
              <a:gd name="connsiteY29" fmla="*/ 4052 h 10148"/>
              <a:gd name="connsiteX30" fmla="*/ 8792 w 10047"/>
              <a:gd name="connsiteY30" fmla="*/ 4155 h 10148"/>
              <a:gd name="connsiteX31" fmla="*/ 8966 w 10047"/>
              <a:gd name="connsiteY31" fmla="*/ 4257 h 10148"/>
              <a:gd name="connsiteX32" fmla="*/ 9142 w 10047"/>
              <a:gd name="connsiteY32" fmla="*/ 4326 h 10148"/>
              <a:gd name="connsiteX33" fmla="*/ 9423 w 10047"/>
              <a:gd name="connsiteY33" fmla="*/ 4476 h 10148"/>
              <a:gd name="connsiteX34" fmla="*/ 9593 w 10047"/>
              <a:gd name="connsiteY34" fmla="*/ 4619 h 10148"/>
              <a:gd name="connsiteX35" fmla="*/ 9725 w 10047"/>
              <a:gd name="connsiteY35" fmla="*/ 4653 h 10148"/>
              <a:gd name="connsiteX36" fmla="*/ 9792 w 10047"/>
              <a:gd name="connsiteY36" fmla="*/ 4660 h 10148"/>
              <a:gd name="connsiteX37" fmla="*/ 9918 w 10047"/>
              <a:gd name="connsiteY37" fmla="*/ 4701 h 10148"/>
              <a:gd name="connsiteX38" fmla="*/ 9990 w 10047"/>
              <a:gd name="connsiteY38" fmla="*/ 4844 h 10148"/>
              <a:gd name="connsiteX39" fmla="*/ 10015 w 10047"/>
              <a:gd name="connsiteY39" fmla="*/ 5028 h 10148"/>
              <a:gd name="connsiteX40" fmla="*/ 10047 w 10047"/>
              <a:gd name="connsiteY40" fmla="*/ 5315 h 10148"/>
              <a:gd name="connsiteX41" fmla="*/ 9962 w 10047"/>
              <a:gd name="connsiteY41" fmla="*/ 5533 h 10148"/>
              <a:gd name="connsiteX42" fmla="*/ 9864 w 10047"/>
              <a:gd name="connsiteY42" fmla="*/ 5629 h 10148"/>
              <a:gd name="connsiteX43" fmla="*/ 9710 w 10047"/>
              <a:gd name="connsiteY43" fmla="*/ 5629 h 10148"/>
              <a:gd name="connsiteX44" fmla="*/ 9546 w 10047"/>
              <a:gd name="connsiteY44" fmla="*/ 5636 h 10148"/>
              <a:gd name="connsiteX45" fmla="*/ 9350 w 10047"/>
              <a:gd name="connsiteY45" fmla="*/ 5561 h 10148"/>
              <a:gd name="connsiteX46" fmla="*/ 9294 w 10047"/>
              <a:gd name="connsiteY46" fmla="*/ 5567 h 10148"/>
              <a:gd name="connsiteX47" fmla="*/ 9262 w 10047"/>
              <a:gd name="connsiteY47" fmla="*/ 5322 h 10148"/>
              <a:gd name="connsiteX48" fmla="*/ 9275 w 10047"/>
              <a:gd name="connsiteY48" fmla="*/ 5165 h 10148"/>
              <a:gd name="connsiteX49" fmla="*/ 9281 w 10047"/>
              <a:gd name="connsiteY49" fmla="*/ 5329 h 10148"/>
              <a:gd name="connsiteX50" fmla="*/ 9300 w 10047"/>
              <a:gd name="connsiteY50" fmla="*/ 5500 h 10148"/>
              <a:gd name="connsiteX51" fmla="*/ 9328 w 10047"/>
              <a:gd name="connsiteY51" fmla="*/ 5581 h 10148"/>
              <a:gd name="connsiteX52" fmla="*/ 9246 w 10047"/>
              <a:gd name="connsiteY52" fmla="*/ 5751 h 10148"/>
              <a:gd name="connsiteX53" fmla="*/ 9230 w 10047"/>
              <a:gd name="connsiteY53" fmla="*/ 5909 h 10148"/>
              <a:gd name="connsiteX54" fmla="*/ 9249 w 10047"/>
              <a:gd name="connsiteY54" fmla="*/ 5710 h 10148"/>
              <a:gd name="connsiteX55" fmla="*/ 9316 w 10047"/>
              <a:gd name="connsiteY55" fmla="*/ 5547 h 10148"/>
              <a:gd name="connsiteX56" fmla="*/ 9401 w 10047"/>
              <a:gd name="connsiteY56" fmla="*/ 5609 h 10148"/>
              <a:gd name="connsiteX57" fmla="*/ 9480 w 10047"/>
              <a:gd name="connsiteY57" fmla="*/ 5725 h 10148"/>
              <a:gd name="connsiteX58" fmla="*/ 9568 w 10047"/>
              <a:gd name="connsiteY58" fmla="*/ 5772 h 10148"/>
              <a:gd name="connsiteX59" fmla="*/ 9688 w 10047"/>
              <a:gd name="connsiteY59" fmla="*/ 5793 h 10148"/>
              <a:gd name="connsiteX60" fmla="*/ 9741 w 10047"/>
              <a:gd name="connsiteY60" fmla="*/ 5841 h 10148"/>
              <a:gd name="connsiteX61" fmla="*/ 9785 w 10047"/>
              <a:gd name="connsiteY61" fmla="*/ 5868 h 10148"/>
              <a:gd name="connsiteX62" fmla="*/ 9886 w 10047"/>
              <a:gd name="connsiteY62" fmla="*/ 5916 h 10148"/>
              <a:gd name="connsiteX63" fmla="*/ 9930 w 10047"/>
              <a:gd name="connsiteY63" fmla="*/ 6011 h 10148"/>
              <a:gd name="connsiteX64" fmla="*/ 9965 w 10047"/>
              <a:gd name="connsiteY64" fmla="*/ 6072 h 10148"/>
              <a:gd name="connsiteX65" fmla="*/ 9974 w 10047"/>
              <a:gd name="connsiteY65" fmla="*/ 6195 h 10148"/>
              <a:gd name="connsiteX66" fmla="*/ 9934 w 10047"/>
              <a:gd name="connsiteY66" fmla="*/ 6448 h 10148"/>
              <a:gd name="connsiteX67" fmla="*/ 9845 w 10047"/>
              <a:gd name="connsiteY67" fmla="*/ 6660 h 10148"/>
              <a:gd name="connsiteX68" fmla="*/ 9744 w 10047"/>
              <a:gd name="connsiteY68" fmla="*/ 6735 h 10148"/>
              <a:gd name="connsiteX69" fmla="*/ 9621 w 10047"/>
              <a:gd name="connsiteY69" fmla="*/ 6686 h 10148"/>
              <a:gd name="connsiteX70" fmla="*/ 9398 w 10047"/>
              <a:gd name="connsiteY70" fmla="*/ 6516 h 10148"/>
              <a:gd name="connsiteX71" fmla="*/ 9256 w 10047"/>
              <a:gd name="connsiteY71" fmla="*/ 6461 h 10148"/>
              <a:gd name="connsiteX72" fmla="*/ 9205 w 10047"/>
              <a:gd name="connsiteY72" fmla="*/ 6407 h 10148"/>
              <a:gd name="connsiteX73" fmla="*/ 9271 w 10047"/>
              <a:gd name="connsiteY73" fmla="*/ 6277 h 10148"/>
              <a:gd name="connsiteX74" fmla="*/ 9189 w 10047"/>
              <a:gd name="connsiteY74" fmla="*/ 6407 h 10148"/>
              <a:gd name="connsiteX75" fmla="*/ 9082 w 10047"/>
              <a:gd name="connsiteY75" fmla="*/ 6598 h 10148"/>
              <a:gd name="connsiteX76" fmla="*/ 9208 w 10047"/>
              <a:gd name="connsiteY76" fmla="*/ 6366 h 10148"/>
              <a:gd name="connsiteX77" fmla="*/ 9328 w 10047"/>
              <a:gd name="connsiteY77" fmla="*/ 6489 h 10148"/>
              <a:gd name="connsiteX78" fmla="*/ 9521 w 10047"/>
              <a:gd name="connsiteY78" fmla="*/ 6605 h 10148"/>
              <a:gd name="connsiteX79" fmla="*/ 9643 w 10047"/>
              <a:gd name="connsiteY79" fmla="*/ 6660 h 10148"/>
              <a:gd name="connsiteX80" fmla="*/ 9697 w 10047"/>
              <a:gd name="connsiteY80" fmla="*/ 6679 h 10148"/>
              <a:gd name="connsiteX81" fmla="*/ 9754 w 10047"/>
              <a:gd name="connsiteY81" fmla="*/ 6953 h 10148"/>
              <a:gd name="connsiteX82" fmla="*/ 9725 w 10047"/>
              <a:gd name="connsiteY82" fmla="*/ 7205 h 10148"/>
              <a:gd name="connsiteX83" fmla="*/ 9593 w 10047"/>
              <a:gd name="connsiteY83" fmla="*/ 7274 h 10148"/>
              <a:gd name="connsiteX84" fmla="*/ 9483 w 10047"/>
              <a:gd name="connsiteY84" fmla="*/ 7267 h 10148"/>
              <a:gd name="connsiteX85" fmla="*/ 9357 w 10047"/>
              <a:gd name="connsiteY85" fmla="*/ 7267 h 10148"/>
              <a:gd name="connsiteX86" fmla="*/ 9234 w 10047"/>
              <a:gd name="connsiteY86" fmla="*/ 7212 h 10148"/>
              <a:gd name="connsiteX87" fmla="*/ 9133 w 10047"/>
              <a:gd name="connsiteY87" fmla="*/ 7090 h 10148"/>
              <a:gd name="connsiteX88" fmla="*/ 9026 w 10047"/>
              <a:gd name="connsiteY88" fmla="*/ 7049 h 10148"/>
              <a:gd name="connsiteX89" fmla="*/ 8953 w 10047"/>
              <a:gd name="connsiteY89" fmla="*/ 7062 h 10148"/>
              <a:gd name="connsiteX90" fmla="*/ 8871 w 10047"/>
              <a:gd name="connsiteY90" fmla="*/ 6953 h 10148"/>
              <a:gd name="connsiteX91" fmla="*/ 8991 w 10047"/>
              <a:gd name="connsiteY91" fmla="*/ 6795 h 10148"/>
              <a:gd name="connsiteX92" fmla="*/ 8849 w 10047"/>
              <a:gd name="connsiteY92" fmla="*/ 6980 h 10148"/>
              <a:gd name="connsiteX93" fmla="*/ 8795 w 10047"/>
              <a:gd name="connsiteY93" fmla="*/ 6959 h 10148"/>
              <a:gd name="connsiteX94" fmla="*/ 8726 w 10047"/>
              <a:gd name="connsiteY94" fmla="*/ 7130 h 10148"/>
              <a:gd name="connsiteX95" fmla="*/ 8635 w 10047"/>
              <a:gd name="connsiteY95" fmla="*/ 7171 h 10148"/>
              <a:gd name="connsiteX96" fmla="*/ 8499 w 10047"/>
              <a:gd name="connsiteY96" fmla="*/ 7239 h 10148"/>
              <a:gd name="connsiteX97" fmla="*/ 8688 w 10047"/>
              <a:gd name="connsiteY97" fmla="*/ 7150 h 10148"/>
              <a:gd name="connsiteX98" fmla="*/ 8770 w 10047"/>
              <a:gd name="connsiteY98" fmla="*/ 7062 h 10148"/>
              <a:gd name="connsiteX99" fmla="*/ 8814 w 10047"/>
              <a:gd name="connsiteY99" fmla="*/ 6966 h 10148"/>
              <a:gd name="connsiteX100" fmla="*/ 8887 w 10047"/>
              <a:gd name="connsiteY100" fmla="*/ 6959 h 10148"/>
              <a:gd name="connsiteX101" fmla="*/ 8991 w 10047"/>
              <a:gd name="connsiteY101" fmla="*/ 7034 h 10148"/>
              <a:gd name="connsiteX102" fmla="*/ 9133 w 10047"/>
              <a:gd name="connsiteY102" fmla="*/ 7090 h 10148"/>
              <a:gd name="connsiteX103" fmla="*/ 9048 w 10047"/>
              <a:gd name="connsiteY103" fmla="*/ 7253 h 10148"/>
              <a:gd name="connsiteX104" fmla="*/ 8944 w 10047"/>
              <a:gd name="connsiteY104" fmla="*/ 7376 h 10148"/>
              <a:gd name="connsiteX105" fmla="*/ 8887 w 10047"/>
              <a:gd name="connsiteY105" fmla="*/ 7389 h 10148"/>
              <a:gd name="connsiteX106" fmla="*/ 8726 w 10047"/>
              <a:gd name="connsiteY106" fmla="*/ 7370 h 10148"/>
              <a:gd name="connsiteX107" fmla="*/ 8493 w 10047"/>
              <a:gd name="connsiteY107" fmla="*/ 7314 h 10148"/>
              <a:gd name="connsiteX108" fmla="*/ 8209 w 10047"/>
              <a:gd name="connsiteY108" fmla="*/ 7239 h 10148"/>
              <a:gd name="connsiteX109" fmla="*/ 7982 w 10047"/>
              <a:gd name="connsiteY109" fmla="*/ 7116 h 10148"/>
              <a:gd name="connsiteX110" fmla="*/ 7812 w 10047"/>
              <a:gd name="connsiteY110" fmla="*/ 6966 h 10148"/>
              <a:gd name="connsiteX111" fmla="*/ 7585 w 10047"/>
              <a:gd name="connsiteY111" fmla="*/ 6803 h 10148"/>
              <a:gd name="connsiteX112" fmla="*/ 7348 w 10047"/>
              <a:gd name="connsiteY112" fmla="*/ 6598 h 10148"/>
              <a:gd name="connsiteX113" fmla="*/ 7188 w 10047"/>
              <a:gd name="connsiteY113" fmla="*/ 6332 h 10148"/>
              <a:gd name="connsiteX114" fmla="*/ 6932 w 10047"/>
              <a:gd name="connsiteY114" fmla="*/ 6114 h 10148"/>
              <a:gd name="connsiteX115" fmla="*/ 6500 w 10047"/>
              <a:gd name="connsiteY115" fmla="*/ 5827 h 10148"/>
              <a:gd name="connsiteX116" fmla="*/ 5570 w 10047"/>
              <a:gd name="connsiteY116" fmla="*/ 5772 h 10148"/>
              <a:gd name="connsiteX117" fmla="*/ 4609 w 10047"/>
              <a:gd name="connsiteY117" fmla="*/ 5710 h 10148"/>
              <a:gd name="connsiteX118" fmla="*/ 3789 w 10047"/>
              <a:gd name="connsiteY118" fmla="*/ 5486 h 10148"/>
              <a:gd name="connsiteX119" fmla="*/ 2650 w 10047"/>
              <a:gd name="connsiteY119" fmla="*/ 4620 h 10148"/>
              <a:gd name="connsiteX120" fmla="*/ 2027 w 10047"/>
              <a:gd name="connsiteY120" fmla="*/ 3848 h 10148"/>
              <a:gd name="connsiteX121" fmla="*/ 1324 w 10047"/>
              <a:gd name="connsiteY121" fmla="*/ 3098 h 10148"/>
              <a:gd name="connsiteX122" fmla="*/ 2984 w 10047"/>
              <a:gd name="connsiteY122" fmla="*/ 4968 h 10148"/>
              <a:gd name="connsiteX123" fmla="*/ 3895 w 10047"/>
              <a:gd name="connsiteY123" fmla="*/ 5548 h 10148"/>
              <a:gd name="connsiteX124" fmla="*/ 4357 w 10047"/>
              <a:gd name="connsiteY124" fmla="*/ 5647 h 10148"/>
              <a:gd name="connsiteX125" fmla="*/ 4134 w 10047"/>
              <a:gd name="connsiteY125" fmla="*/ 7164 h 10148"/>
              <a:gd name="connsiteX126" fmla="*/ 3885 w 10047"/>
              <a:gd name="connsiteY126" fmla="*/ 8364 h 10148"/>
              <a:gd name="connsiteX127" fmla="*/ 3581 w 10047"/>
              <a:gd name="connsiteY127" fmla="*/ 10148 h 10148"/>
              <a:gd name="connsiteX128" fmla="*/ 2698 w 10047"/>
              <a:gd name="connsiteY128" fmla="*/ 8805 h 10148"/>
              <a:gd name="connsiteX0" fmla="*/ 2698 w 10047"/>
              <a:gd name="connsiteY0" fmla="*/ 8805 h 10148"/>
              <a:gd name="connsiteX1" fmla="*/ 1904 w 10047"/>
              <a:gd name="connsiteY1" fmla="*/ 7351 h 10148"/>
              <a:gd name="connsiteX2" fmla="*/ 1449 w 10047"/>
              <a:gd name="connsiteY2" fmla="*/ 6366 h 10148"/>
              <a:gd name="connsiteX3" fmla="*/ 1020 w 10047"/>
              <a:gd name="connsiteY3" fmla="*/ 5170 h 10148"/>
              <a:gd name="connsiteX4" fmla="*/ 557 w 10047"/>
              <a:gd name="connsiteY4" fmla="*/ 3621 h 10148"/>
              <a:gd name="connsiteX5" fmla="*/ 244 w 10047"/>
              <a:gd name="connsiteY5" fmla="*/ 2240 h 10148"/>
              <a:gd name="connsiteX6" fmla="*/ 47 w 10047"/>
              <a:gd name="connsiteY6" fmla="*/ 1065 h 10148"/>
              <a:gd name="connsiteX7" fmla="*/ 8 w 10047"/>
              <a:gd name="connsiteY7" fmla="*/ 523 h 10148"/>
              <a:gd name="connsiteX8" fmla="*/ 97 w 10047"/>
              <a:gd name="connsiteY8" fmla="*/ 54 h 10148"/>
              <a:gd name="connsiteX9" fmla="*/ 356 w 10047"/>
              <a:gd name="connsiteY9" fmla="*/ 0 h 10148"/>
              <a:gd name="connsiteX10" fmla="*/ 867 w 10047"/>
              <a:gd name="connsiteY10" fmla="*/ 0 h 10148"/>
              <a:gd name="connsiteX11" fmla="*/ 1623 w 10047"/>
              <a:gd name="connsiteY11" fmla="*/ 137 h 10148"/>
              <a:gd name="connsiteX12" fmla="*/ 2402 w 10047"/>
              <a:gd name="connsiteY12" fmla="*/ 437 h 10148"/>
              <a:gd name="connsiteX13" fmla="*/ 3105 w 10047"/>
              <a:gd name="connsiteY13" fmla="*/ 757 h 10148"/>
              <a:gd name="connsiteX14" fmla="*/ 3988 w 10047"/>
              <a:gd name="connsiteY14" fmla="*/ 1337 h 10148"/>
              <a:gd name="connsiteX15" fmla="*/ 5041 w 10047"/>
              <a:gd name="connsiteY15" fmla="*/ 2300 h 10148"/>
              <a:gd name="connsiteX16" fmla="*/ 5602 w 10047"/>
              <a:gd name="connsiteY16" fmla="*/ 2798 h 10148"/>
              <a:gd name="connsiteX17" fmla="*/ 6346 w 10047"/>
              <a:gd name="connsiteY17" fmla="*/ 3282 h 10148"/>
              <a:gd name="connsiteX18" fmla="*/ 6696 w 10047"/>
              <a:gd name="connsiteY18" fmla="*/ 3459 h 10148"/>
              <a:gd name="connsiteX19" fmla="*/ 6907 w 10047"/>
              <a:gd name="connsiteY19" fmla="*/ 3541 h 10148"/>
              <a:gd name="connsiteX20" fmla="*/ 7229 w 10047"/>
              <a:gd name="connsiteY20" fmla="*/ 3664 h 10148"/>
              <a:gd name="connsiteX21" fmla="*/ 7462 w 10047"/>
              <a:gd name="connsiteY21" fmla="*/ 3712 h 10148"/>
              <a:gd name="connsiteX22" fmla="*/ 7736 w 10047"/>
              <a:gd name="connsiteY22" fmla="*/ 3664 h 10148"/>
              <a:gd name="connsiteX23" fmla="*/ 8017 w 10047"/>
              <a:gd name="connsiteY23" fmla="*/ 3609 h 10148"/>
              <a:gd name="connsiteX24" fmla="*/ 8338 w 10047"/>
              <a:gd name="connsiteY24" fmla="*/ 3658 h 10148"/>
              <a:gd name="connsiteX25" fmla="*/ 8477 w 10047"/>
              <a:gd name="connsiteY25" fmla="*/ 3787 h 10148"/>
              <a:gd name="connsiteX26" fmla="*/ 8543 w 10047"/>
              <a:gd name="connsiteY26" fmla="*/ 4060 h 10148"/>
              <a:gd name="connsiteX27" fmla="*/ 8354 w 10047"/>
              <a:gd name="connsiteY27" fmla="*/ 3943 h 10148"/>
              <a:gd name="connsiteX28" fmla="*/ 8543 w 10047"/>
              <a:gd name="connsiteY28" fmla="*/ 4060 h 10148"/>
              <a:gd name="connsiteX29" fmla="*/ 8638 w 10047"/>
              <a:gd name="connsiteY29" fmla="*/ 4052 h 10148"/>
              <a:gd name="connsiteX30" fmla="*/ 8792 w 10047"/>
              <a:gd name="connsiteY30" fmla="*/ 4155 h 10148"/>
              <a:gd name="connsiteX31" fmla="*/ 8966 w 10047"/>
              <a:gd name="connsiteY31" fmla="*/ 4257 h 10148"/>
              <a:gd name="connsiteX32" fmla="*/ 9142 w 10047"/>
              <a:gd name="connsiteY32" fmla="*/ 4326 h 10148"/>
              <a:gd name="connsiteX33" fmla="*/ 9423 w 10047"/>
              <a:gd name="connsiteY33" fmla="*/ 4476 h 10148"/>
              <a:gd name="connsiteX34" fmla="*/ 9593 w 10047"/>
              <a:gd name="connsiteY34" fmla="*/ 4619 h 10148"/>
              <a:gd name="connsiteX35" fmla="*/ 9725 w 10047"/>
              <a:gd name="connsiteY35" fmla="*/ 4653 h 10148"/>
              <a:gd name="connsiteX36" fmla="*/ 9792 w 10047"/>
              <a:gd name="connsiteY36" fmla="*/ 4660 h 10148"/>
              <a:gd name="connsiteX37" fmla="*/ 9918 w 10047"/>
              <a:gd name="connsiteY37" fmla="*/ 4701 h 10148"/>
              <a:gd name="connsiteX38" fmla="*/ 9990 w 10047"/>
              <a:gd name="connsiteY38" fmla="*/ 4844 h 10148"/>
              <a:gd name="connsiteX39" fmla="*/ 10015 w 10047"/>
              <a:gd name="connsiteY39" fmla="*/ 5028 h 10148"/>
              <a:gd name="connsiteX40" fmla="*/ 10047 w 10047"/>
              <a:gd name="connsiteY40" fmla="*/ 5315 h 10148"/>
              <a:gd name="connsiteX41" fmla="*/ 9962 w 10047"/>
              <a:gd name="connsiteY41" fmla="*/ 5533 h 10148"/>
              <a:gd name="connsiteX42" fmla="*/ 9864 w 10047"/>
              <a:gd name="connsiteY42" fmla="*/ 5629 h 10148"/>
              <a:gd name="connsiteX43" fmla="*/ 9710 w 10047"/>
              <a:gd name="connsiteY43" fmla="*/ 5629 h 10148"/>
              <a:gd name="connsiteX44" fmla="*/ 9546 w 10047"/>
              <a:gd name="connsiteY44" fmla="*/ 5636 h 10148"/>
              <a:gd name="connsiteX45" fmla="*/ 9350 w 10047"/>
              <a:gd name="connsiteY45" fmla="*/ 5561 h 10148"/>
              <a:gd name="connsiteX46" fmla="*/ 9294 w 10047"/>
              <a:gd name="connsiteY46" fmla="*/ 5567 h 10148"/>
              <a:gd name="connsiteX47" fmla="*/ 9262 w 10047"/>
              <a:gd name="connsiteY47" fmla="*/ 5322 h 10148"/>
              <a:gd name="connsiteX48" fmla="*/ 9275 w 10047"/>
              <a:gd name="connsiteY48" fmla="*/ 5165 h 10148"/>
              <a:gd name="connsiteX49" fmla="*/ 9281 w 10047"/>
              <a:gd name="connsiteY49" fmla="*/ 5329 h 10148"/>
              <a:gd name="connsiteX50" fmla="*/ 9300 w 10047"/>
              <a:gd name="connsiteY50" fmla="*/ 5500 h 10148"/>
              <a:gd name="connsiteX51" fmla="*/ 9328 w 10047"/>
              <a:gd name="connsiteY51" fmla="*/ 5581 h 10148"/>
              <a:gd name="connsiteX52" fmla="*/ 9246 w 10047"/>
              <a:gd name="connsiteY52" fmla="*/ 5751 h 10148"/>
              <a:gd name="connsiteX53" fmla="*/ 9230 w 10047"/>
              <a:gd name="connsiteY53" fmla="*/ 5909 h 10148"/>
              <a:gd name="connsiteX54" fmla="*/ 9249 w 10047"/>
              <a:gd name="connsiteY54" fmla="*/ 5710 h 10148"/>
              <a:gd name="connsiteX55" fmla="*/ 9316 w 10047"/>
              <a:gd name="connsiteY55" fmla="*/ 5547 h 10148"/>
              <a:gd name="connsiteX56" fmla="*/ 9401 w 10047"/>
              <a:gd name="connsiteY56" fmla="*/ 5609 h 10148"/>
              <a:gd name="connsiteX57" fmla="*/ 9480 w 10047"/>
              <a:gd name="connsiteY57" fmla="*/ 5725 h 10148"/>
              <a:gd name="connsiteX58" fmla="*/ 9568 w 10047"/>
              <a:gd name="connsiteY58" fmla="*/ 5772 h 10148"/>
              <a:gd name="connsiteX59" fmla="*/ 9688 w 10047"/>
              <a:gd name="connsiteY59" fmla="*/ 5793 h 10148"/>
              <a:gd name="connsiteX60" fmla="*/ 9741 w 10047"/>
              <a:gd name="connsiteY60" fmla="*/ 5841 h 10148"/>
              <a:gd name="connsiteX61" fmla="*/ 9785 w 10047"/>
              <a:gd name="connsiteY61" fmla="*/ 5868 h 10148"/>
              <a:gd name="connsiteX62" fmla="*/ 9886 w 10047"/>
              <a:gd name="connsiteY62" fmla="*/ 5916 h 10148"/>
              <a:gd name="connsiteX63" fmla="*/ 9930 w 10047"/>
              <a:gd name="connsiteY63" fmla="*/ 6011 h 10148"/>
              <a:gd name="connsiteX64" fmla="*/ 9965 w 10047"/>
              <a:gd name="connsiteY64" fmla="*/ 6072 h 10148"/>
              <a:gd name="connsiteX65" fmla="*/ 9974 w 10047"/>
              <a:gd name="connsiteY65" fmla="*/ 6195 h 10148"/>
              <a:gd name="connsiteX66" fmla="*/ 9934 w 10047"/>
              <a:gd name="connsiteY66" fmla="*/ 6448 h 10148"/>
              <a:gd name="connsiteX67" fmla="*/ 9845 w 10047"/>
              <a:gd name="connsiteY67" fmla="*/ 6660 h 10148"/>
              <a:gd name="connsiteX68" fmla="*/ 9744 w 10047"/>
              <a:gd name="connsiteY68" fmla="*/ 6735 h 10148"/>
              <a:gd name="connsiteX69" fmla="*/ 9621 w 10047"/>
              <a:gd name="connsiteY69" fmla="*/ 6686 h 10148"/>
              <a:gd name="connsiteX70" fmla="*/ 9398 w 10047"/>
              <a:gd name="connsiteY70" fmla="*/ 6516 h 10148"/>
              <a:gd name="connsiteX71" fmla="*/ 9256 w 10047"/>
              <a:gd name="connsiteY71" fmla="*/ 6461 h 10148"/>
              <a:gd name="connsiteX72" fmla="*/ 9205 w 10047"/>
              <a:gd name="connsiteY72" fmla="*/ 6407 h 10148"/>
              <a:gd name="connsiteX73" fmla="*/ 9271 w 10047"/>
              <a:gd name="connsiteY73" fmla="*/ 6277 h 10148"/>
              <a:gd name="connsiteX74" fmla="*/ 9189 w 10047"/>
              <a:gd name="connsiteY74" fmla="*/ 6407 h 10148"/>
              <a:gd name="connsiteX75" fmla="*/ 9082 w 10047"/>
              <a:gd name="connsiteY75" fmla="*/ 6598 h 10148"/>
              <a:gd name="connsiteX76" fmla="*/ 9208 w 10047"/>
              <a:gd name="connsiteY76" fmla="*/ 6366 h 10148"/>
              <a:gd name="connsiteX77" fmla="*/ 9328 w 10047"/>
              <a:gd name="connsiteY77" fmla="*/ 6489 h 10148"/>
              <a:gd name="connsiteX78" fmla="*/ 9521 w 10047"/>
              <a:gd name="connsiteY78" fmla="*/ 6605 h 10148"/>
              <a:gd name="connsiteX79" fmla="*/ 9643 w 10047"/>
              <a:gd name="connsiteY79" fmla="*/ 6660 h 10148"/>
              <a:gd name="connsiteX80" fmla="*/ 9697 w 10047"/>
              <a:gd name="connsiteY80" fmla="*/ 6679 h 10148"/>
              <a:gd name="connsiteX81" fmla="*/ 9754 w 10047"/>
              <a:gd name="connsiteY81" fmla="*/ 6953 h 10148"/>
              <a:gd name="connsiteX82" fmla="*/ 9725 w 10047"/>
              <a:gd name="connsiteY82" fmla="*/ 7205 h 10148"/>
              <a:gd name="connsiteX83" fmla="*/ 9593 w 10047"/>
              <a:gd name="connsiteY83" fmla="*/ 7274 h 10148"/>
              <a:gd name="connsiteX84" fmla="*/ 9483 w 10047"/>
              <a:gd name="connsiteY84" fmla="*/ 7267 h 10148"/>
              <a:gd name="connsiteX85" fmla="*/ 9357 w 10047"/>
              <a:gd name="connsiteY85" fmla="*/ 7267 h 10148"/>
              <a:gd name="connsiteX86" fmla="*/ 9234 w 10047"/>
              <a:gd name="connsiteY86" fmla="*/ 7212 h 10148"/>
              <a:gd name="connsiteX87" fmla="*/ 9133 w 10047"/>
              <a:gd name="connsiteY87" fmla="*/ 7090 h 10148"/>
              <a:gd name="connsiteX88" fmla="*/ 9026 w 10047"/>
              <a:gd name="connsiteY88" fmla="*/ 7049 h 10148"/>
              <a:gd name="connsiteX89" fmla="*/ 8953 w 10047"/>
              <a:gd name="connsiteY89" fmla="*/ 7062 h 10148"/>
              <a:gd name="connsiteX90" fmla="*/ 8871 w 10047"/>
              <a:gd name="connsiteY90" fmla="*/ 6953 h 10148"/>
              <a:gd name="connsiteX91" fmla="*/ 8991 w 10047"/>
              <a:gd name="connsiteY91" fmla="*/ 6795 h 10148"/>
              <a:gd name="connsiteX92" fmla="*/ 8849 w 10047"/>
              <a:gd name="connsiteY92" fmla="*/ 6980 h 10148"/>
              <a:gd name="connsiteX93" fmla="*/ 8795 w 10047"/>
              <a:gd name="connsiteY93" fmla="*/ 6959 h 10148"/>
              <a:gd name="connsiteX94" fmla="*/ 8726 w 10047"/>
              <a:gd name="connsiteY94" fmla="*/ 7130 h 10148"/>
              <a:gd name="connsiteX95" fmla="*/ 8635 w 10047"/>
              <a:gd name="connsiteY95" fmla="*/ 7171 h 10148"/>
              <a:gd name="connsiteX96" fmla="*/ 8499 w 10047"/>
              <a:gd name="connsiteY96" fmla="*/ 7239 h 10148"/>
              <a:gd name="connsiteX97" fmla="*/ 8688 w 10047"/>
              <a:gd name="connsiteY97" fmla="*/ 7150 h 10148"/>
              <a:gd name="connsiteX98" fmla="*/ 8770 w 10047"/>
              <a:gd name="connsiteY98" fmla="*/ 7062 h 10148"/>
              <a:gd name="connsiteX99" fmla="*/ 8814 w 10047"/>
              <a:gd name="connsiteY99" fmla="*/ 6966 h 10148"/>
              <a:gd name="connsiteX100" fmla="*/ 8887 w 10047"/>
              <a:gd name="connsiteY100" fmla="*/ 6959 h 10148"/>
              <a:gd name="connsiteX101" fmla="*/ 8991 w 10047"/>
              <a:gd name="connsiteY101" fmla="*/ 7034 h 10148"/>
              <a:gd name="connsiteX102" fmla="*/ 9133 w 10047"/>
              <a:gd name="connsiteY102" fmla="*/ 7090 h 10148"/>
              <a:gd name="connsiteX103" fmla="*/ 9048 w 10047"/>
              <a:gd name="connsiteY103" fmla="*/ 7253 h 10148"/>
              <a:gd name="connsiteX104" fmla="*/ 8944 w 10047"/>
              <a:gd name="connsiteY104" fmla="*/ 7376 h 10148"/>
              <a:gd name="connsiteX105" fmla="*/ 8887 w 10047"/>
              <a:gd name="connsiteY105" fmla="*/ 7389 h 10148"/>
              <a:gd name="connsiteX106" fmla="*/ 8726 w 10047"/>
              <a:gd name="connsiteY106" fmla="*/ 7370 h 10148"/>
              <a:gd name="connsiteX107" fmla="*/ 8493 w 10047"/>
              <a:gd name="connsiteY107" fmla="*/ 7314 h 10148"/>
              <a:gd name="connsiteX108" fmla="*/ 8209 w 10047"/>
              <a:gd name="connsiteY108" fmla="*/ 7239 h 10148"/>
              <a:gd name="connsiteX109" fmla="*/ 7982 w 10047"/>
              <a:gd name="connsiteY109" fmla="*/ 7116 h 10148"/>
              <a:gd name="connsiteX110" fmla="*/ 7812 w 10047"/>
              <a:gd name="connsiteY110" fmla="*/ 6966 h 10148"/>
              <a:gd name="connsiteX111" fmla="*/ 7585 w 10047"/>
              <a:gd name="connsiteY111" fmla="*/ 6803 h 10148"/>
              <a:gd name="connsiteX112" fmla="*/ 7348 w 10047"/>
              <a:gd name="connsiteY112" fmla="*/ 6598 h 10148"/>
              <a:gd name="connsiteX113" fmla="*/ 7188 w 10047"/>
              <a:gd name="connsiteY113" fmla="*/ 6332 h 10148"/>
              <a:gd name="connsiteX114" fmla="*/ 6932 w 10047"/>
              <a:gd name="connsiteY114" fmla="*/ 6114 h 10148"/>
              <a:gd name="connsiteX115" fmla="*/ 6500 w 10047"/>
              <a:gd name="connsiteY115" fmla="*/ 5827 h 10148"/>
              <a:gd name="connsiteX116" fmla="*/ 5570 w 10047"/>
              <a:gd name="connsiteY116" fmla="*/ 5772 h 10148"/>
              <a:gd name="connsiteX117" fmla="*/ 4609 w 10047"/>
              <a:gd name="connsiteY117" fmla="*/ 5710 h 10148"/>
              <a:gd name="connsiteX118" fmla="*/ 3789 w 10047"/>
              <a:gd name="connsiteY118" fmla="*/ 5486 h 10148"/>
              <a:gd name="connsiteX119" fmla="*/ 2650 w 10047"/>
              <a:gd name="connsiteY119" fmla="*/ 4620 h 10148"/>
              <a:gd name="connsiteX120" fmla="*/ 2027 w 10047"/>
              <a:gd name="connsiteY120" fmla="*/ 3848 h 10148"/>
              <a:gd name="connsiteX121" fmla="*/ 1324 w 10047"/>
              <a:gd name="connsiteY121" fmla="*/ 3098 h 10148"/>
              <a:gd name="connsiteX122" fmla="*/ 2984 w 10047"/>
              <a:gd name="connsiteY122" fmla="*/ 4968 h 10148"/>
              <a:gd name="connsiteX123" fmla="*/ 3895 w 10047"/>
              <a:gd name="connsiteY123" fmla="*/ 5548 h 10148"/>
              <a:gd name="connsiteX124" fmla="*/ 4357 w 10047"/>
              <a:gd name="connsiteY124" fmla="*/ 5647 h 10148"/>
              <a:gd name="connsiteX125" fmla="*/ 4134 w 10047"/>
              <a:gd name="connsiteY125" fmla="*/ 7164 h 10148"/>
              <a:gd name="connsiteX126" fmla="*/ 3885 w 10047"/>
              <a:gd name="connsiteY126" fmla="*/ 8364 h 10148"/>
              <a:gd name="connsiteX127" fmla="*/ 3581 w 10047"/>
              <a:gd name="connsiteY127" fmla="*/ 10148 h 10148"/>
              <a:gd name="connsiteX128" fmla="*/ 2698 w 10047"/>
              <a:gd name="connsiteY128" fmla="*/ 8805 h 10148"/>
              <a:gd name="connsiteX0" fmla="*/ 2693 w 10042"/>
              <a:gd name="connsiteY0" fmla="*/ 8805 h 9761"/>
              <a:gd name="connsiteX1" fmla="*/ 1899 w 10042"/>
              <a:gd name="connsiteY1" fmla="*/ 7351 h 9761"/>
              <a:gd name="connsiteX2" fmla="*/ 1444 w 10042"/>
              <a:gd name="connsiteY2" fmla="*/ 6366 h 9761"/>
              <a:gd name="connsiteX3" fmla="*/ 1015 w 10042"/>
              <a:gd name="connsiteY3" fmla="*/ 5170 h 9761"/>
              <a:gd name="connsiteX4" fmla="*/ 552 w 10042"/>
              <a:gd name="connsiteY4" fmla="*/ 3621 h 9761"/>
              <a:gd name="connsiteX5" fmla="*/ 239 w 10042"/>
              <a:gd name="connsiteY5" fmla="*/ 2240 h 9761"/>
              <a:gd name="connsiteX6" fmla="*/ 42 w 10042"/>
              <a:gd name="connsiteY6" fmla="*/ 1065 h 9761"/>
              <a:gd name="connsiteX7" fmla="*/ 3 w 10042"/>
              <a:gd name="connsiteY7" fmla="*/ 523 h 9761"/>
              <a:gd name="connsiteX8" fmla="*/ 92 w 10042"/>
              <a:gd name="connsiteY8" fmla="*/ 54 h 9761"/>
              <a:gd name="connsiteX9" fmla="*/ 351 w 10042"/>
              <a:gd name="connsiteY9" fmla="*/ 0 h 9761"/>
              <a:gd name="connsiteX10" fmla="*/ 862 w 10042"/>
              <a:gd name="connsiteY10" fmla="*/ 0 h 9761"/>
              <a:gd name="connsiteX11" fmla="*/ 1618 w 10042"/>
              <a:gd name="connsiteY11" fmla="*/ 137 h 9761"/>
              <a:gd name="connsiteX12" fmla="*/ 2397 w 10042"/>
              <a:gd name="connsiteY12" fmla="*/ 437 h 9761"/>
              <a:gd name="connsiteX13" fmla="*/ 3100 w 10042"/>
              <a:gd name="connsiteY13" fmla="*/ 757 h 9761"/>
              <a:gd name="connsiteX14" fmla="*/ 3983 w 10042"/>
              <a:gd name="connsiteY14" fmla="*/ 1337 h 9761"/>
              <a:gd name="connsiteX15" fmla="*/ 5036 w 10042"/>
              <a:gd name="connsiteY15" fmla="*/ 2300 h 9761"/>
              <a:gd name="connsiteX16" fmla="*/ 5597 w 10042"/>
              <a:gd name="connsiteY16" fmla="*/ 2798 h 9761"/>
              <a:gd name="connsiteX17" fmla="*/ 6341 w 10042"/>
              <a:gd name="connsiteY17" fmla="*/ 3282 h 9761"/>
              <a:gd name="connsiteX18" fmla="*/ 6691 w 10042"/>
              <a:gd name="connsiteY18" fmla="*/ 3459 h 9761"/>
              <a:gd name="connsiteX19" fmla="*/ 6902 w 10042"/>
              <a:gd name="connsiteY19" fmla="*/ 3541 h 9761"/>
              <a:gd name="connsiteX20" fmla="*/ 7224 w 10042"/>
              <a:gd name="connsiteY20" fmla="*/ 3664 h 9761"/>
              <a:gd name="connsiteX21" fmla="*/ 7457 w 10042"/>
              <a:gd name="connsiteY21" fmla="*/ 3712 h 9761"/>
              <a:gd name="connsiteX22" fmla="*/ 7731 w 10042"/>
              <a:gd name="connsiteY22" fmla="*/ 3664 h 9761"/>
              <a:gd name="connsiteX23" fmla="*/ 8012 w 10042"/>
              <a:gd name="connsiteY23" fmla="*/ 3609 h 9761"/>
              <a:gd name="connsiteX24" fmla="*/ 8333 w 10042"/>
              <a:gd name="connsiteY24" fmla="*/ 3658 h 9761"/>
              <a:gd name="connsiteX25" fmla="*/ 8472 w 10042"/>
              <a:gd name="connsiteY25" fmla="*/ 3787 h 9761"/>
              <a:gd name="connsiteX26" fmla="*/ 8538 w 10042"/>
              <a:gd name="connsiteY26" fmla="*/ 4060 h 9761"/>
              <a:gd name="connsiteX27" fmla="*/ 8349 w 10042"/>
              <a:gd name="connsiteY27" fmla="*/ 3943 h 9761"/>
              <a:gd name="connsiteX28" fmla="*/ 8538 w 10042"/>
              <a:gd name="connsiteY28" fmla="*/ 4060 h 9761"/>
              <a:gd name="connsiteX29" fmla="*/ 8633 w 10042"/>
              <a:gd name="connsiteY29" fmla="*/ 4052 h 9761"/>
              <a:gd name="connsiteX30" fmla="*/ 8787 w 10042"/>
              <a:gd name="connsiteY30" fmla="*/ 4155 h 9761"/>
              <a:gd name="connsiteX31" fmla="*/ 8961 w 10042"/>
              <a:gd name="connsiteY31" fmla="*/ 4257 h 9761"/>
              <a:gd name="connsiteX32" fmla="*/ 9137 w 10042"/>
              <a:gd name="connsiteY32" fmla="*/ 4326 h 9761"/>
              <a:gd name="connsiteX33" fmla="*/ 9418 w 10042"/>
              <a:gd name="connsiteY33" fmla="*/ 4476 h 9761"/>
              <a:gd name="connsiteX34" fmla="*/ 9588 w 10042"/>
              <a:gd name="connsiteY34" fmla="*/ 4619 h 9761"/>
              <a:gd name="connsiteX35" fmla="*/ 9720 w 10042"/>
              <a:gd name="connsiteY35" fmla="*/ 4653 h 9761"/>
              <a:gd name="connsiteX36" fmla="*/ 9787 w 10042"/>
              <a:gd name="connsiteY36" fmla="*/ 4660 h 9761"/>
              <a:gd name="connsiteX37" fmla="*/ 9913 w 10042"/>
              <a:gd name="connsiteY37" fmla="*/ 4701 h 9761"/>
              <a:gd name="connsiteX38" fmla="*/ 9985 w 10042"/>
              <a:gd name="connsiteY38" fmla="*/ 4844 h 9761"/>
              <a:gd name="connsiteX39" fmla="*/ 10010 w 10042"/>
              <a:gd name="connsiteY39" fmla="*/ 5028 h 9761"/>
              <a:gd name="connsiteX40" fmla="*/ 10042 w 10042"/>
              <a:gd name="connsiteY40" fmla="*/ 5315 h 9761"/>
              <a:gd name="connsiteX41" fmla="*/ 9957 w 10042"/>
              <a:gd name="connsiteY41" fmla="*/ 5533 h 9761"/>
              <a:gd name="connsiteX42" fmla="*/ 9859 w 10042"/>
              <a:gd name="connsiteY42" fmla="*/ 5629 h 9761"/>
              <a:gd name="connsiteX43" fmla="*/ 9705 w 10042"/>
              <a:gd name="connsiteY43" fmla="*/ 5629 h 9761"/>
              <a:gd name="connsiteX44" fmla="*/ 9541 w 10042"/>
              <a:gd name="connsiteY44" fmla="*/ 5636 h 9761"/>
              <a:gd name="connsiteX45" fmla="*/ 9345 w 10042"/>
              <a:gd name="connsiteY45" fmla="*/ 5561 h 9761"/>
              <a:gd name="connsiteX46" fmla="*/ 9289 w 10042"/>
              <a:gd name="connsiteY46" fmla="*/ 5567 h 9761"/>
              <a:gd name="connsiteX47" fmla="*/ 9257 w 10042"/>
              <a:gd name="connsiteY47" fmla="*/ 5322 h 9761"/>
              <a:gd name="connsiteX48" fmla="*/ 9270 w 10042"/>
              <a:gd name="connsiteY48" fmla="*/ 5165 h 9761"/>
              <a:gd name="connsiteX49" fmla="*/ 9276 w 10042"/>
              <a:gd name="connsiteY49" fmla="*/ 5329 h 9761"/>
              <a:gd name="connsiteX50" fmla="*/ 9295 w 10042"/>
              <a:gd name="connsiteY50" fmla="*/ 5500 h 9761"/>
              <a:gd name="connsiteX51" fmla="*/ 9323 w 10042"/>
              <a:gd name="connsiteY51" fmla="*/ 5581 h 9761"/>
              <a:gd name="connsiteX52" fmla="*/ 9241 w 10042"/>
              <a:gd name="connsiteY52" fmla="*/ 5751 h 9761"/>
              <a:gd name="connsiteX53" fmla="*/ 9225 w 10042"/>
              <a:gd name="connsiteY53" fmla="*/ 5909 h 9761"/>
              <a:gd name="connsiteX54" fmla="*/ 9244 w 10042"/>
              <a:gd name="connsiteY54" fmla="*/ 5710 h 9761"/>
              <a:gd name="connsiteX55" fmla="*/ 9311 w 10042"/>
              <a:gd name="connsiteY55" fmla="*/ 5547 h 9761"/>
              <a:gd name="connsiteX56" fmla="*/ 9396 w 10042"/>
              <a:gd name="connsiteY56" fmla="*/ 5609 h 9761"/>
              <a:gd name="connsiteX57" fmla="*/ 9475 w 10042"/>
              <a:gd name="connsiteY57" fmla="*/ 5725 h 9761"/>
              <a:gd name="connsiteX58" fmla="*/ 9563 w 10042"/>
              <a:gd name="connsiteY58" fmla="*/ 5772 h 9761"/>
              <a:gd name="connsiteX59" fmla="*/ 9683 w 10042"/>
              <a:gd name="connsiteY59" fmla="*/ 5793 h 9761"/>
              <a:gd name="connsiteX60" fmla="*/ 9736 w 10042"/>
              <a:gd name="connsiteY60" fmla="*/ 5841 h 9761"/>
              <a:gd name="connsiteX61" fmla="*/ 9780 w 10042"/>
              <a:gd name="connsiteY61" fmla="*/ 5868 h 9761"/>
              <a:gd name="connsiteX62" fmla="*/ 9881 w 10042"/>
              <a:gd name="connsiteY62" fmla="*/ 5916 h 9761"/>
              <a:gd name="connsiteX63" fmla="*/ 9925 w 10042"/>
              <a:gd name="connsiteY63" fmla="*/ 6011 h 9761"/>
              <a:gd name="connsiteX64" fmla="*/ 9960 w 10042"/>
              <a:gd name="connsiteY64" fmla="*/ 6072 h 9761"/>
              <a:gd name="connsiteX65" fmla="*/ 9969 w 10042"/>
              <a:gd name="connsiteY65" fmla="*/ 6195 h 9761"/>
              <a:gd name="connsiteX66" fmla="*/ 9929 w 10042"/>
              <a:gd name="connsiteY66" fmla="*/ 6448 h 9761"/>
              <a:gd name="connsiteX67" fmla="*/ 9840 w 10042"/>
              <a:gd name="connsiteY67" fmla="*/ 6660 h 9761"/>
              <a:gd name="connsiteX68" fmla="*/ 9739 w 10042"/>
              <a:gd name="connsiteY68" fmla="*/ 6735 h 9761"/>
              <a:gd name="connsiteX69" fmla="*/ 9616 w 10042"/>
              <a:gd name="connsiteY69" fmla="*/ 6686 h 9761"/>
              <a:gd name="connsiteX70" fmla="*/ 9393 w 10042"/>
              <a:gd name="connsiteY70" fmla="*/ 6516 h 9761"/>
              <a:gd name="connsiteX71" fmla="*/ 9251 w 10042"/>
              <a:gd name="connsiteY71" fmla="*/ 6461 h 9761"/>
              <a:gd name="connsiteX72" fmla="*/ 9200 w 10042"/>
              <a:gd name="connsiteY72" fmla="*/ 6407 h 9761"/>
              <a:gd name="connsiteX73" fmla="*/ 9266 w 10042"/>
              <a:gd name="connsiteY73" fmla="*/ 6277 h 9761"/>
              <a:gd name="connsiteX74" fmla="*/ 9184 w 10042"/>
              <a:gd name="connsiteY74" fmla="*/ 6407 h 9761"/>
              <a:gd name="connsiteX75" fmla="*/ 9077 w 10042"/>
              <a:gd name="connsiteY75" fmla="*/ 6598 h 9761"/>
              <a:gd name="connsiteX76" fmla="*/ 9203 w 10042"/>
              <a:gd name="connsiteY76" fmla="*/ 6366 h 9761"/>
              <a:gd name="connsiteX77" fmla="*/ 9323 w 10042"/>
              <a:gd name="connsiteY77" fmla="*/ 6489 h 9761"/>
              <a:gd name="connsiteX78" fmla="*/ 9516 w 10042"/>
              <a:gd name="connsiteY78" fmla="*/ 6605 h 9761"/>
              <a:gd name="connsiteX79" fmla="*/ 9638 w 10042"/>
              <a:gd name="connsiteY79" fmla="*/ 6660 h 9761"/>
              <a:gd name="connsiteX80" fmla="*/ 9692 w 10042"/>
              <a:gd name="connsiteY80" fmla="*/ 6679 h 9761"/>
              <a:gd name="connsiteX81" fmla="*/ 9749 w 10042"/>
              <a:gd name="connsiteY81" fmla="*/ 6953 h 9761"/>
              <a:gd name="connsiteX82" fmla="*/ 9720 w 10042"/>
              <a:gd name="connsiteY82" fmla="*/ 7205 h 9761"/>
              <a:gd name="connsiteX83" fmla="*/ 9588 w 10042"/>
              <a:gd name="connsiteY83" fmla="*/ 7274 h 9761"/>
              <a:gd name="connsiteX84" fmla="*/ 9478 w 10042"/>
              <a:gd name="connsiteY84" fmla="*/ 7267 h 9761"/>
              <a:gd name="connsiteX85" fmla="*/ 9352 w 10042"/>
              <a:gd name="connsiteY85" fmla="*/ 7267 h 9761"/>
              <a:gd name="connsiteX86" fmla="*/ 9229 w 10042"/>
              <a:gd name="connsiteY86" fmla="*/ 7212 h 9761"/>
              <a:gd name="connsiteX87" fmla="*/ 9128 w 10042"/>
              <a:gd name="connsiteY87" fmla="*/ 7090 h 9761"/>
              <a:gd name="connsiteX88" fmla="*/ 9021 w 10042"/>
              <a:gd name="connsiteY88" fmla="*/ 7049 h 9761"/>
              <a:gd name="connsiteX89" fmla="*/ 8948 w 10042"/>
              <a:gd name="connsiteY89" fmla="*/ 7062 h 9761"/>
              <a:gd name="connsiteX90" fmla="*/ 8866 w 10042"/>
              <a:gd name="connsiteY90" fmla="*/ 6953 h 9761"/>
              <a:gd name="connsiteX91" fmla="*/ 8986 w 10042"/>
              <a:gd name="connsiteY91" fmla="*/ 6795 h 9761"/>
              <a:gd name="connsiteX92" fmla="*/ 8844 w 10042"/>
              <a:gd name="connsiteY92" fmla="*/ 6980 h 9761"/>
              <a:gd name="connsiteX93" fmla="*/ 8790 w 10042"/>
              <a:gd name="connsiteY93" fmla="*/ 6959 h 9761"/>
              <a:gd name="connsiteX94" fmla="*/ 8721 w 10042"/>
              <a:gd name="connsiteY94" fmla="*/ 7130 h 9761"/>
              <a:gd name="connsiteX95" fmla="*/ 8630 w 10042"/>
              <a:gd name="connsiteY95" fmla="*/ 7171 h 9761"/>
              <a:gd name="connsiteX96" fmla="*/ 8494 w 10042"/>
              <a:gd name="connsiteY96" fmla="*/ 7239 h 9761"/>
              <a:gd name="connsiteX97" fmla="*/ 8683 w 10042"/>
              <a:gd name="connsiteY97" fmla="*/ 7150 h 9761"/>
              <a:gd name="connsiteX98" fmla="*/ 8765 w 10042"/>
              <a:gd name="connsiteY98" fmla="*/ 7062 h 9761"/>
              <a:gd name="connsiteX99" fmla="*/ 8809 w 10042"/>
              <a:gd name="connsiteY99" fmla="*/ 6966 h 9761"/>
              <a:gd name="connsiteX100" fmla="*/ 8882 w 10042"/>
              <a:gd name="connsiteY100" fmla="*/ 6959 h 9761"/>
              <a:gd name="connsiteX101" fmla="*/ 8986 w 10042"/>
              <a:gd name="connsiteY101" fmla="*/ 7034 h 9761"/>
              <a:gd name="connsiteX102" fmla="*/ 9128 w 10042"/>
              <a:gd name="connsiteY102" fmla="*/ 7090 h 9761"/>
              <a:gd name="connsiteX103" fmla="*/ 9043 w 10042"/>
              <a:gd name="connsiteY103" fmla="*/ 7253 h 9761"/>
              <a:gd name="connsiteX104" fmla="*/ 8939 w 10042"/>
              <a:gd name="connsiteY104" fmla="*/ 7376 h 9761"/>
              <a:gd name="connsiteX105" fmla="*/ 8882 w 10042"/>
              <a:gd name="connsiteY105" fmla="*/ 7389 h 9761"/>
              <a:gd name="connsiteX106" fmla="*/ 8721 w 10042"/>
              <a:gd name="connsiteY106" fmla="*/ 7370 h 9761"/>
              <a:gd name="connsiteX107" fmla="*/ 8488 w 10042"/>
              <a:gd name="connsiteY107" fmla="*/ 7314 h 9761"/>
              <a:gd name="connsiteX108" fmla="*/ 8204 w 10042"/>
              <a:gd name="connsiteY108" fmla="*/ 7239 h 9761"/>
              <a:gd name="connsiteX109" fmla="*/ 7977 w 10042"/>
              <a:gd name="connsiteY109" fmla="*/ 7116 h 9761"/>
              <a:gd name="connsiteX110" fmla="*/ 7807 w 10042"/>
              <a:gd name="connsiteY110" fmla="*/ 6966 h 9761"/>
              <a:gd name="connsiteX111" fmla="*/ 7580 w 10042"/>
              <a:gd name="connsiteY111" fmla="*/ 6803 h 9761"/>
              <a:gd name="connsiteX112" fmla="*/ 7343 w 10042"/>
              <a:gd name="connsiteY112" fmla="*/ 6598 h 9761"/>
              <a:gd name="connsiteX113" fmla="*/ 7183 w 10042"/>
              <a:gd name="connsiteY113" fmla="*/ 6332 h 9761"/>
              <a:gd name="connsiteX114" fmla="*/ 6927 w 10042"/>
              <a:gd name="connsiteY114" fmla="*/ 6114 h 9761"/>
              <a:gd name="connsiteX115" fmla="*/ 6495 w 10042"/>
              <a:gd name="connsiteY115" fmla="*/ 5827 h 9761"/>
              <a:gd name="connsiteX116" fmla="*/ 5565 w 10042"/>
              <a:gd name="connsiteY116" fmla="*/ 5772 h 9761"/>
              <a:gd name="connsiteX117" fmla="*/ 4604 w 10042"/>
              <a:gd name="connsiteY117" fmla="*/ 5710 h 9761"/>
              <a:gd name="connsiteX118" fmla="*/ 3784 w 10042"/>
              <a:gd name="connsiteY118" fmla="*/ 5486 h 9761"/>
              <a:gd name="connsiteX119" fmla="*/ 2645 w 10042"/>
              <a:gd name="connsiteY119" fmla="*/ 4620 h 9761"/>
              <a:gd name="connsiteX120" fmla="*/ 2022 w 10042"/>
              <a:gd name="connsiteY120" fmla="*/ 3848 h 9761"/>
              <a:gd name="connsiteX121" fmla="*/ 1319 w 10042"/>
              <a:gd name="connsiteY121" fmla="*/ 3098 h 9761"/>
              <a:gd name="connsiteX122" fmla="*/ 2979 w 10042"/>
              <a:gd name="connsiteY122" fmla="*/ 4968 h 9761"/>
              <a:gd name="connsiteX123" fmla="*/ 3890 w 10042"/>
              <a:gd name="connsiteY123" fmla="*/ 5548 h 9761"/>
              <a:gd name="connsiteX124" fmla="*/ 4352 w 10042"/>
              <a:gd name="connsiteY124" fmla="*/ 5647 h 9761"/>
              <a:gd name="connsiteX125" fmla="*/ 4129 w 10042"/>
              <a:gd name="connsiteY125" fmla="*/ 7164 h 9761"/>
              <a:gd name="connsiteX126" fmla="*/ 3880 w 10042"/>
              <a:gd name="connsiteY126" fmla="*/ 8364 h 9761"/>
              <a:gd name="connsiteX127" fmla="*/ 3310 w 10042"/>
              <a:gd name="connsiteY127" fmla="*/ 9761 h 9761"/>
              <a:gd name="connsiteX128" fmla="*/ 2693 w 10042"/>
              <a:gd name="connsiteY128" fmla="*/ 8805 h 9761"/>
              <a:gd name="connsiteX0" fmla="*/ 2682 w 10000"/>
              <a:gd name="connsiteY0" fmla="*/ 9021 h 10000"/>
              <a:gd name="connsiteX1" fmla="*/ 1891 w 10000"/>
              <a:gd name="connsiteY1" fmla="*/ 7531 h 10000"/>
              <a:gd name="connsiteX2" fmla="*/ 1438 w 10000"/>
              <a:gd name="connsiteY2" fmla="*/ 6522 h 10000"/>
              <a:gd name="connsiteX3" fmla="*/ 1011 w 10000"/>
              <a:gd name="connsiteY3" fmla="*/ 5297 h 10000"/>
              <a:gd name="connsiteX4" fmla="*/ 550 w 10000"/>
              <a:gd name="connsiteY4" fmla="*/ 3710 h 10000"/>
              <a:gd name="connsiteX5" fmla="*/ 238 w 10000"/>
              <a:gd name="connsiteY5" fmla="*/ 2295 h 10000"/>
              <a:gd name="connsiteX6" fmla="*/ 42 w 10000"/>
              <a:gd name="connsiteY6" fmla="*/ 1091 h 10000"/>
              <a:gd name="connsiteX7" fmla="*/ 3 w 10000"/>
              <a:gd name="connsiteY7" fmla="*/ 536 h 10000"/>
              <a:gd name="connsiteX8" fmla="*/ 92 w 10000"/>
              <a:gd name="connsiteY8" fmla="*/ 55 h 10000"/>
              <a:gd name="connsiteX9" fmla="*/ 350 w 10000"/>
              <a:gd name="connsiteY9" fmla="*/ 0 h 10000"/>
              <a:gd name="connsiteX10" fmla="*/ 858 w 10000"/>
              <a:gd name="connsiteY10" fmla="*/ 0 h 10000"/>
              <a:gd name="connsiteX11" fmla="*/ 1611 w 10000"/>
              <a:gd name="connsiteY11" fmla="*/ 140 h 10000"/>
              <a:gd name="connsiteX12" fmla="*/ 2387 w 10000"/>
              <a:gd name="connsiteY12" fmla="*/ 448 h 10000"/>
              <a:gd name="connsiteX13" fmla="*/ 3087 w 10000"/>
              <a:gd name="connsiteY13" fmla="*/ 776 h 10000"/>
              <a:gd name="connsiteX14" fmla="*/ 3966 w 10000"/>
              <a:gd name="connsiteY14" fmla="*/ 1370 h 10000"/>
              <a:gd name="connsiteX15" fmla="*/ 5015 w 10000"/>
              <a:gd name="connsiteY15" fmla="*/ 2356 h 10000"/>
              <a:gd name="connsiteX16" fmla="*/ 5574 w 10000"/>
              <a:gd name="connsiteY16" fmla="*/ 2867 h 10000"/>
              <a:gd name="connsiteX17" fmla="*/ 6314 w 10000"/>
              <a:gd name="connsiteY17" fmla="*/ 3362 h 10000"/>
              <a:gd name="connsiteX18" fmla="*/ 6663 w 10000"/>
              <a:gd name="connsiteY18" fmla="*/ 3544 h 10000"/>
              <a:gd name="connsiteX19" fmla="*/ 6873 w 10000"/>
              <a:gd name="connsiteY19" fmla="*/ 3628 h 10000"/>
              <a:gd name="connsiteX20" fmla="*/ 7194 w 10000"/>
              <a:gd name="connsiteY20" fmla="*/ 3754 h 10000"/>
              <a:gd name="connsiteX21" fmla="*/ 7426 w 10000"/>
              <a:gd name="connsiteY21" fmla="*/ 3803 h 10000"/>
              <a:gd name="connsiteX22" fmla="*/ 7699 w 10000"/>
              <a:gd name="connsiteY22" fmla="*/ 3754 h 10000"/>
              <a:gd name="connsiteX23" fmla="*/ 7978 w 10000"/>
              <a:gd name="connsiteY23" fmla="*/ 3697 h 10000"/>
              <a:gd name="connsiteX24" fmla="*/ 8298 w 10000"/>
              <a:gd name="connsiteY24" fmla="*/ 3748 h 10000"/>
              <a:gd name="connsiteX25" fmla="*/ 8437 w 10000"/>
              <a:gd name="connsiteY25" fmla="*/ 3880 h 10000"/>
              <a:gd name="connsiteX26" fmla="*/ 8502 w 10000"/>
              <a:gd name="connsiteY26" fmla="*/ 4159 h 10000"/>
              <a:gd name="connsiteX27" fmla="*/ 8314 w 10000"/>
              <a:gd name="connsiteY27" fmla="*/ 4040 h 10000"/>
              <a:gd name="connsiteX28" fmla="*/ 8502 w 10000"/>
              <a:gd name="connsiteY28" fmla="*/ 4159 h 10000"/>
              <a:gd name="connsiteX29" fmla="*/ 8597 w 10000"/>
              <a:gd name="connsiteY29" fmla="*/ 4151 h 10000"/>
              <a:gd name="connsiteX30" fmla="*/ 8750 w 10000"/>
              <a:gd name="connsiteY30" fmla="*/ 4257 h 10000"/>
              <a:gd name="connsiteX31" fmla="*/ 8924 w 10000"/>
              <a:gd name="connsiteY31" fmla="*/ 4361 h 10000"/>
              <a:gd name="connsiteX32" fmla="*/ 9099 w 10000"/>
              <a:gd name="connsiteY32" fmla="*/ 4432 h 10000"/>
              <a:gd name="connsiteX33" fmla="*/ 9379 w 10000"/>
              <a:gd name="connsiteY33" fmla="*/ 4586 h 10000"/>
              <a:gd name="connsiteX34" fmla="*/ 9548 w 10000"/>
              <a:gd name="connsiteY34" fmla="*/ 4732 h 10000"/>
              <a:gd name="connsiteX35" fmla="*/ 9679 w 10000"/>
              <a:gd name="connsiteY35" fmla="*/ 4767 h 10000"/>
              <a:gd name="connsiteX36" fmla="*/ 9746 w 10000"/>
              <a:gd name="connsiteY36" fmla="*/ 4774 h 10000"/>
              <a:gd name="connsiteX37" fmla="*/ 9872 w 10000"/>
              <a:gd name="connsiteY37" fmla="*/ 4816 h 10000"/>
              <a:gd name="connsiteX38" fmla="*/ 9943 w 10000"/>
              <a:gd name="connsiteY38" fmla="*/ 4963 h 10000"/>
              <a:gd name="connsiteX39" fmla="*/ 9968 w 10000"/>
              <a:gd name="connsiteY39" fmla="*/ 5151 h 10000"/>
              <a:gd name="connsiteX40" fmla="*/ 10000 w 10000"/>
              <a:gd name="connsiteY40" fmla="*/ 5445 h 10000"/>
              <a:gd name="connsiteX41" fmla="*/ 9915 w 10000"/>
              <a:gd name="connsiteY41" fmla="*/ 5668 h 10000"/>
              <a:gd name="connsiteX42" fmla="*/ 9818 w 10000"/>
              <a:gd name="connsiteY42" fmla="*/ 5767 h 10000"/>
              <a:gd name="connsiteX43" fmla="*/ 9664 w 10000"/>
              <a:gd name="connsiteY43" fmla="*/ 5767 h 10000"/>
              <a:gd name="connsiteX44" fmla="*/ 9501 w 10000"/>
              <a:gd name="connsiteY44" fmla="*/ 5774 h 10000"/>
              <a:gd name="connsiteX45" fmla="*/ 9306 w 10000"/>
              <a:gd name="connsiteY45" fmla="*/ 5697 h 10000"/>
              <a:gd name="connsiteX46" fmla="*/ 9250 w 10000"/>
              <a:gd name="connsiteY46" fmla="*/ 5703 h 10000"/>
              <a:gd name="connsiteX47" fmla="*/ 9218 w 10000"/>
              <a:gd name="connsiteY47" fmla="*/ 5452 h 10000"/>
              <a:gd name="connsiteX48" fmla="*/ 9231 w 10000"/>
              <a:gd name="connsiteY48" fmla="*/ 5291 h 10000"/>
              <a:gd name="connsiteX49" fmla="*/ 9237 w 10000"/>
              <a:gd name="connsiteY49" fmla="*/ 5459 h 10000"/>
              <a:gd name="connsiteX50" fmla="*/ 9256 w 10000"/>
              <a:gd name="connsiteY50" fmla="*/ 5635 h 10000"/>
              <a:gd name="connsiteX51" fmla="*/ 9284 w 10000"/>
              <a:gd name="connsiteY51" fmla="*/ 5718 h 10000"/>
              <a:gd name="connsiteX52" fmla="*/ 9202 w 10000"/>
              <a:gd name="connsiteY52" fmla="*/ 5892 h 10000"/>
              <a:gd name="connsiteX53" fmla="*/ 9186 w 10000"/>
              <a:gd name="connsiteY53" fmla="*/ 6054 h 10000"/>
              <a:gd name="connsiteX54" fmla="*/ 9205 w 10000"/>
              <a:gd name="connsiteY54" fmla="*/ 5850 h 10000"/>
              <a:gd name="connsiteX55" fmla="*/ 9272 w 10000"/>
              <a:gd name="connsiteY55" fmla="*/ 5683 h 10000"/>
              <a:gd name="connsiteX56" fmla="*/ 9357 w 10000"/>
              <a:gd name="connsiteY56" fmla="*/ 5746 h 10000"/>
              <a:gd name="connsiteX57" fmla="*/ 9435 w 10000"/>
              <a:gd name="connsiteY57" fmla="*/ 5865 h 10000"/>
              <a:gd name="connsiteX58" fmla="*/ 9523 w 10000"/>
              <a:gd name="connsiteY58" fmla="*/ 5913 h 10000"/>
              <a:gd name="connsiteX59" fmla="*/ 9643 w 10000"/>
              <a:gd name="connsiteY59" fmla="*/ 5935 h 10000"/>
              <a:gd name="connsiteX60" fmla="*/ 9695 w 10000"/>
              <a:gd name="connsiteY60" fmla="*/ 5984 h 10000"/>
              <a:gd name="connsiteX61" fmla="*/ 9739 w 10000"/>
              <a:gd name="connsiteY61" fmla="*/ 6012 h 10000"/>
              <a:gd name="connsiteX62" fmla="*/ 9840 w 10000"/>
              <a:gd name="connsiteY62" fmla="*/ 6061 h 10000"/>
              <a:gd name="connsiteX63" fmla="*/ 9883 w 10000"/>
              <a:gd name="connsiteY63" fmla="*/ 6158 h 10000"/>
              <a:gd name="connsiteX64" fmla="*/ 9918 w 10000"/>
              <a:gd name="connsiteY64" fmla="*/ 6221 h 10000"/>
              <a:gd name="connsiteX65" fmla="*/ 9927 w 10000"/>
              <a:gd name="connsiteY65" fmla="*/ 6347 h 10000"/>
              <a:gd name="connsiteX66" fmla="*/ 9887 w 10000"/>
              <a:gd name="connsiteY66" fmla="*/ 6606 h 10000"/>
              <a:gd name="connsiteX67" fmla="*/ 9799 w 10000"/>
              <a:gd name="connsiteY67" fmla="*/ 6823 h 10000"/>
              <a:gd name="connsiteX68" fmla="*/ 9698 w 10000"/>
              <a:gd name="connsiteY68" fmla="*/ 6900 h 10000"/>
              <a:gd name="connsiteX69" fmla="*/ 9576 w 10000"/>
              <a:gd name="connsiteY69" fmla="*/ 6850 h 10000"/>
              <a:gd name="connsiteX70" fmla="*/ 9354 w 10000"/>
              <a:gd name="connsiteY70" fmla="*/ 6676 h 10000"/>
              <a:gd name="connsiteX71" fmla="*/ 9212 w 10000"/>
              <a:gd name="connsiteY71" fmla="*/ 6619 h 10000"/>
              <a:gd name="connsiteX72" fmla="*/ 9162 w 10000"/>
              <a:gd name="connsiteY72" fmla="*/ 6564 h 10000"/>
              <a:gd name="connsiteX73" fmla="*/ 9227 w 10000"/>
              <a:gd name="connsiteY73" fmla="*/ 6431 h 10000"/>
              <a:gd name="connsiteX74" fmla="*/ 9146 w 10000"/>
              <a:gd name="connsiteY74" fmla="*/ 6564 h 10000"/>
              <a:gd name="connsiteX75" fmla="*/ 9039 w 10000"/>
              <a:gd name="connsiteY75" fmla="*/ 6760 h 10000"/>
              <a:gd name="connsiteX76" fmla="*/ 9165 w 10000"/>
              <a:gd name="connsiteY76" fmla="*/ 6522 h 10000"/>
              <a:gd name="connsiteX77" fmla="*/ 9284 w 10000"/>
              <a:gd name="connsiteY77" fmla="*/ 6648 h 10000"/>
              <a:gd name="connsiteX78" fmla="*/ 9476 w 10000"/>
              <a:gd name="connsiteY78" fmla="*/ 6767 h 10000"/>
              <a:gd name="connsiteX79" fmla="*/ 9598 w 10000"/>
              <a:gd name="connsiteY79" fmla="*/ 6823 h 10000"/>
              <a:gd name="connsiteX80" fmla="*/ 9651 w 10000"/>
              <a:gd name="connsiteY80" fmla="*/ 6843 h 10000"/>
              <a:gd name="connsiteX81" fmla="*/ 9708 w 10000"/>
              <a:gd name="connsiteY81" fmla="*/ 7123 h 10000"/>
              <a:gd name="connsiteX82" fmla="*/ 9679 w 10000"/>
              <a:gd name="connsiteY82" fmla="*/ 7381 h 10000"/>
              <a:gd name="connsiteX83" fmla="*/ 9548 w 10000"/>
              <a:gd name="connsiteY83" fmla="*/ 7452 h 10000"/>
              <a:gd name="connsiteX84" fmla="*/ 9438 w 10000"/>
              <a:gd name="connsiteY84" fmla="*/ 7445 h 10000"/>
              <a:gd name="connsiteX85" fmla="*/ 9313 w 10000"/>
              <a:gd name="connsiteY85" fmla="*/ 7445 h 10000"/>
              <a:gd name="connsiteX86" fmla="*/ 9190 w 10000"/>
              <a:gd name="connsiteY86" fmla="*/ 7389 h 10000"/>
              <a:gd name="connsiteX87" fmla="*/ 9090 w 10000"/>
              <a:gd name="connsiteY87" fmla="*/ 7264 h 10000"/>
              <a:gd name="connsiteX88" fmla="*/ 8983 w 10000"/>
              <a:gd name="connsiteY88" fmla="*/ 7222 h 10000"/>
              <a:gd name="connsiteX89" fmla="*/ 8911 w 10000"/>
              <a:gd name="connsiteY89" fmla="*/ 7235 h 10000"/>
              <a:gd name="connsiteX90" fmla="*/ 8829 w 10000"/>
              <a:gd name="connsiteY90" fmla="*/ 7123 h 10000"/>
              <a:gd name="connsiteX91" fmla="*/ 8948 w 10000"/>
              <a:gd name="connsiteY91" fmla="*/ 6961 h 10000"/>
              <a:gd name="connsiteX92" fmla="*/ 8807 w 10000"/>
              <a:gd name="connsiteY92" fmla="*/ 7151 h 10000"/>
              <a:gd name="connsiteX93" fmla="*/ 8753 w 10000"/>
              <a:gd name="connsiteY93" fmla="*/ 7129 h 10000"/>
              <a:gd name="connsiteX94" fmla="*/ 8685 w 10000"/>
              <a:gd name="connsiteY94" fmla="*/ 7305 h 10000"/>
              <a:gd name="connsiteX95" fmla="*/ 8594 w 10000"/>
              <a:gd name="connsiteY95" fmla="*/ 7347 h 10000"/>
              <a:gd name="connsiteX96" fmla="*/ 8458 w 10000"/>
              <a:gd name="connsiteY96" fmla="*/ 7416 h 10000"/>
              <a:gd name="connsiteX97" fmla="*/ 8647 w 10000"/>
              <a:gd name="connsiteY97" fmla="*/ 7325 h 10000"/>
              <a:gd name="connsiteX98" fmla="*/ 8728 w 10000"/>
              <a:gd name="connsiteY98" fmla="*/ 7235 h 10000"/>
              <a:gd name="connsiteX99" fmla="*/ 8772 w 10000"/>
              <a:gd name="connsiteY99" fmla="*/ 7137 h 10000"/>
              <a:gd name="connsiteX100" fmla="*/ 8845 w 10000"/>
              <a:gd name="connsiteY100" fmla="*/ 7129 h 10000"/>
              <a:gd name="connsiteX101" fmla="*/ 8948 w 10000"/>
              <a:gd name="connsiteY101" fmla="*/ 7206 h 10000"/>
              <a:gd name="connsiteX102" fmla="*/ 9090 w 10000"/>
              <a:gd name="connsiteY102" fmla="*/ 7264 h 10000"/>
              <a:gd name="connsiteX103" fmla="*/ 9005 w 10000"/>
              <a:gd name="connsiteY103" fmla="*/ 7431 h 10000"/>
              <a:gd name="connsiteX104" fmla="*/ 8902 w 10000"/>
              <a:gd name="connsiteY104" fmla="*/ 7557 h 10000"/>
              <a:gd name="connsiteX105" fmla="*/ 8845 w 10000"/>
              <a:gd name="connsiteY105" fmla="*/ 7570 h 10000"/>
              <a:gd name="connsiteX106" fmla="*/ 8685 w 10000"/>
              <a:gd name="connsiteY106" fmla="*/ 7550 h 10000"/>
              <a:gd name="connsiteX107" fmla="*/ 8452 w 10000"/>
              <a:gd name="connsiteY107" fmla="*/ 7493 h 10000"/>
              <a:gd name="connsiteX108" fmla="*/ 8170 w 10000"/>
              <a:gd name="connsiteY108" fmla="*/ 7416 h 10000"/>
              <a:gd name="connsiteX109" fmla="*/ 7944 w 10000"/>
              <a:gd name="connsiteY109" fmla="*/ 7290 h 10000"/>
              <a:gd name="connsiteX110" fmla="*/ 7774 w 10000"/>
              <a:gd name="connsiteY110" fmla="*/ 7137 h 10000"/>
              <a:gd name="connsiteX111" fmla="*/ 7548 w 10000"/>
              <a:gd name="connsiteY111" fmla="*/ 6970 h 10000"/>
              <a:gd name="connsiteX112" fmla="*/ 7312 w 10000"/>
              <a:gd name="connsiteY112" fmla="*/ 6760 h 10000"/>
              <a:gd name="connsiteX113" fmla="*/ 7153 w 10000"/>
              <a:gd name="connsiteY113" fmla="*/ 6487 h 10000"/>
              <a:gd name="connsiteX114" fmla="*/ 6898 w 10000"/>
              <a:gd name="connsiteY114" fmla="*/ 6264 h 10000"/>
              <a:gd name="connsiteX115" fmla="*/ 6468 w 10000"/>
              <a:gd name="connsiteY115" fmla="*/ 5970 h 10000"/>
              <a:gd name="connsiteX116" fmla="*/ 5542 w 10000"/>
              <a:gd name="connsiteY116" fmla="*/ 5913 h 10000"/>
              <a:gd name="connsiteX117" fmla="*/ 4585 w 10000"/>
              <a:gd name="connsiteY117" fmla="*/ 5850 h 10000"/>
              <a:gd name="connsiteX118" fmla="*/ 3768 w 10000"/>
              <a:gd name="connsiteY118" fmla="*/ 5620 h 10000"/>
              <a:gd name="connsiteX119" fmla="*/ 2634 w 10000"/>
              <a:gd name="connsiteY119" fmla="*/ 4733 h 10000"/>
              <a:gd name="connsiteX120" fmla="*/ 2014 w 10000"/>
              <a:gd name="connsiteY120" fmla="*/ 3942 h 10000"/>
              <a:gd name="connsiteX121" fmla="*/ 1313 w 10000"/>
              <a:gd name="connsiteY121" fmla="*/ 3174 h 10000"/>
              <a:gd name="connsiteX122" fmla="*/ 2967 w 10000"/>
              <a:gd name="connsiteY122" fmla="*/ 5090 h 10000"/>
              <a:gd name="connsiteX123" fmla="*/ 3874 w 10000"/>
              <a:gd name="connsiteY123" fmla="*/ 5684 h 10000"/>
              <a:gd name="connsiteX124" fmla="*/ 4334 w 10000"/>
              <a:gd name="connsiteY124" fmla="*/ 5785 h 10000"/>
              <a:gd name="connsiteX125" fmla="*/ 4112 w 10000"/>
              <a:gd name="connsiteY125" fmla="*/ 7339 h 10000"/>
              <a:gd name="connsiteX126" fmla="*/ 3569 w 10000"/>
              <a:gd name="connsiteY126" fmla="*/ 8291 h 10000"/>
              <a:gd name="connsiteX127" fmla="*/ 3296 w 10000"/>
              <a:gd name="connsiteY127" fmla="*/ 10000 h 10000"/>
              <a:gd name="connsiteX128" fmla="*/ 2682 w 10000"/>
              <a:gd name="connsiteY128" fmla="*/ 9021 h 10000"/>
              <a:gd name="connsiteX0" fmla="*/ 2682 w 10000"/>
              <a:gd name="connsiteY0" fmla="*/ 9021 h 10000"/>
              <a:gd name="connsiteX1" fmla="*/ 1891 w 10000"/>
              <a:gd name="connsiteY1" fmla="*/ 7531 h 10000"/>
              <a:gd name="connsiteX2" fmla="*/ 1438 w 10000"/>
              <a:gd name="connsiteY2" fmla="*/ 6522 h 10000"/>
              <a:gd name="connsiteX3" fmla="*/ 1011 w 10000"/>
              <a:gd name="connsiteY3" fmla="*/ 5297 h 10000"/>
              <a:gd name="connsiteX4" fmla="*/ 550 w 10000"/>
              <a:gd name="connsiteY4" fmla="*/ 3710 h 10000"/>
              <a:gd name="connsiteX5" fmla="*/ 238 w 10000"/>
              <a:gd name="connsiteY5" fmla="*/ 2295 h 10000"/>
              <a:gd name="connsiteX6" fmla="*/ 42 w 10000"/>
              <a:gd name="connsiteY6" fmla="*/ 1091 h 10000"/>
              <a:gd name="connsiteX7" fmla="*/ 3 w 10000"/>
              <a:gd name="connsiteY7" fmla="*/ 536 h 10000"/>
              <a:gd name="connsiteX8" fmla="*/ 92 w 10000"/>
              <a:gd name="connsiteY8" fmla="*/ 55 h 10000"/>
              <a:gd name="connsiteX9" fmla="*/ 350 w 10000"/>
              <a:gd name="connsiteY9" fmla="*/ 0 h 10000"/>
              <a:gd name="connsiteX10" fmla="*/ 858 w 10000"/>
              <a:gd name="connsiteY10" fmla="*/ 0 h 10000"/>
              <a:gd name="connsiteX11" fmla="*/ 1611 w 10000"/>
              <a:gd name="connsiteY11" fmla="*/ 140 h 10000"/>
              <a:gd name="connsiteX12" fmla="*/ 2387 w 10000"/>
              <a:gd name="connsiteY12" fmla="*/ 448 h 10000"/>
              <a:gd name="connsiteX13" fmla="*/ 3087 w 10000"/>
              <a:gd name="connsiteY13" fmla="*/ 776 h 10000"/>
              <a:gd name="connsiteX14" fmla="*/ 3966 w 10000"/>
              <a:gd name="connsiteY14" fmla="*/ 1370 h 10000"/>
              <a:gd name="connsiteX15" fmla="*/ 5015 w 10000"/>
              <a:gd name="connsiteY15" fmla="*/ 2356 h 10000"/>
              <a:gd name="connsiteX16" fmla="*/ 5574 w 10000"/>
              <a:gd name="connsiteY16" fmla="*/ 2867 h 10000"/>
              <a:gd name="connsiteX17" fmla="*/ 6314 w 10000"/>
              <a:gd name="connsiteY17" fmla="*/ 3362 h 10000"/>
              <a:gd name="connsiteX18" fmla="*/ 6663 w 10000"/>
              <a:gd name="connsiteY18" fmla="*/ 3544 h 10000"/>
              <a:gd name="connsiteX19" fmla="*/ 6873 w 10000"/>
              <a:gd name="connsiteY19" fmla="*/ 3628 h 10000"/>
              <a:gd name="connsiteX20" fmla="*/ 7194 w 10000"/>
              <a:gd name="connsiteY20" fmla="*/ 3754 h 10000"/>
              <a:gd name="connsiteX21" fmla="*/ 7426 w 10000"/>
              <a:gd name="connsiteY21" fmla="*/ 3803 h 10000"/>
              <a:gd name="connsiteX22" fmla="*/ 7699 w 10000"/>
              <a:gd name="connsiteY22" fmla="*/ 3754 h 10000"/>
              <a:gd name="connsiteX23" fmla="*/ 7978 w 10000"/>
              <a:gd name="connsiteY23" fmla="*/ 3697 h 10000"/>
              <a:gd name="connsiteX24" fmla="*/ 8298 w 10000"/>
              <a:gd name="connsiteY24" fmla="*/ 3748 h 10000"/>
              <a:gd name="connsiteX25" fmla="*/ 8437 w 10000"/>
              <a:gd name="connsiteY25" fmla="*/ 3880 h 10000"/>
              <a:gd name="connsiteX26" fmla="*/ 8502 w 10000"/>
              <a:gd name="connsiteY26" fmla="*/ 4159 h 10000"/>
              <a:gd name="connsiteX27" fmla="*/ 8314 w 10000"/>
              <a:gd name="connsiteY27" fmla="*/ 4040 h 10000"/>
              <a:gd name="connsiteX28" fmla="*/ 8502 w 10000"/>
              <a:gd name="connsiteY28" fmla="*/ 4159 h 10000"/>
              <a:gd name="connsiteX29" fmla="*/ 8597 w 10000"/>
              <a:gd name="connsiteY29" fmla="*/ 4151 h 10000"/>
              <a:gd name="connsiteX30" fmla="*/ 8750 w 10000"/>
              <a:gd name="connsiteY30" fmla="*/ 4257 h 10000"/>
              <a:gd name="connsiteX31" fmla="*/ 8924 w 10000"/>
              <a:gd name="connsiteY31" fmla="*/ 4361 h 10000"/>
              <a:gd name="connsiteX32" fmla="*/ 9099 w 10000"/>
              <a:gd name="connsiteY32" fmla="*/ 4432 h 10000"/>
              <a:gd name="connsiteX33" fmla="*/ 9379 w 10000"/>
              <a:gd name="connsiteY33" fmla="*/ 4586 h 10000"/>
              <a:gd name="connsiteX34" fmla="*/ 9548 w 10000"/>
              <a:gd name="connsiteY34" fmla="*/ 4732 h 10000"/>
              <a:gd name="connsiteX35" fmla="*/ 9679 w 10000"/>
              <a:gd name="connsiteY35" fmla="*/ 4767 h 10000"/>
              <a:gd name="connsiteX36" fmla="*/ 9746 w 10000"/>
              <a:gd name="connsiteY36" fmla="*/ 4774 h 10000"/>
              <a:gd name="connsiteX37" fmla="*/ 9872 w 10000"/>
              <a:gd name="connsiteY37" fmla="*/ 4816 h 10000"/>
              <a:gd name="connsiteX38" fmla="*/ 9943 w 10000"/>
              <a:gd name="connsiteY38" fmla="*/ 4963 h 10000"/>
              <a:gd name="connsiteX39" fmla="*/ 9968 w 10000"/>
              <a:gd name="connsiteY39" fmla="*/ 5151 h 10000"/>
              <a:gd name="connsiteX40" fmla="*/ 10000 w 10000"/>
              <a:gd name="connsiteY40" fmla="*/ 5445 h 10000"/>
              <a:gd name="connsiteX41" fmla="*/ 9915 w 10000"/>
              <a:gd name="connsiteY41" fmla="*/ 5668 h 10000"/>
              <a:gd name="connsiteX42" fmla="*/ 9818 w 10000"/>
              <a:gd name="connsiteY42" fmla="*/ 5767 h 10000"/>
              <a:gd name="connsiteX43" fmla="*/ 9664 w 10000"/>
              <a:gd name="connsiteY43" fmla="*/ 5767 h 10000"/>
              <a:gd name="connsiteX44" fmla="*/ 9501 w 10000"/>
              <a:gd name="connsiteY44" fmla="*/ 5774 h 10000"/>
              <a:gd name="connsiteX45" fmla="*/ 9306 w 10000"/>
              <a:gd name="connsiteY45" fmla="*/ 5697 h 10000"/>
              <a:gd name="connsiteX46" fmla="*/ 9250 w 10000"/>
              <a:gd name="connsiteY46" fmla="*/ 5703 h 10000"/>
              <a:gd name="connsiteX47" fmla="*/ 9218 w 10000"/>
              <a:gd name="connsiteY47" fmla="*/ 5452 h 10000"/>
              <a:gd name="connsiteX48" fmla="*/ 9231 w 10000"/>
              <a:gd name="connsiteY48" fmla="*/ 5291 h 10000"/>
              <a:gd name="connsiteX49" fmla="*/ 9237 w 10000"/>
              <a:gd name="connsiteY49" fmla="*/ 5459 h 10000"/>
              <a:gd name="connsiteX50" fmla="*/ 9256 w 10000"/>
              <a:gd name="connsiteY50" fmla="*/ 5635 h 10000"/>
              <a:gd name="connsiteX51" fmla="*/ 9284 w 10000"/>
              <a:gd name="connsiteY51" fmla="*/ 5718 h 10000"/>
              <a:gd name="connsiteX52" fmla="*/ 9202 w 10000"/>
              <a:gd name="connsiteY52" fmla="*/ 5892 h 10000"/>
              <a:gd name="connsiteX53" fmla="*/ 9186 w 10000"/>
              <a:gd name="connsiteY53" fmla="*/ 6054 h 10000"/>
              <a:gd name="connsiteX54" fmla="*/ 9205 w 10000"/>
              <a:gd name="connsiteY54" fmla="*/ 5850 h 10000"/>
              <a:gd name="connsiteX55" fmla="*/ 9272 w 10000"/>
              <a:gd name="connsiteY55" fmla="*/ 5683 h 10000"/>
              <a:gd name="connsiteX56" fmla="*/ 9357 w 10000"/>
              <a:gd name="connsiteY56" fmla="*/ 5746 h 10000"/>
              <a:gd name="connsiteX57" fmla="*/ 9435 w 10000"/>
              <a:gd name="connsiteY57" fmla="*/ 5865 h 10000"/>
              <a:gd name="connsiteX58" fmla="*/ 9523 w 10000"/>
              <a:gd name="connsiteY58" fmla="*/ 5913 h 10000"/>
              <a:gd name="connsiteX59" fmla="*/ 9643 w 10000"/>
              <a:gd name="connsiteY59" fmla="*/ 5935 h 10000"/>
              <a:gd name="connsiteX60" fmla="*/ 9695 w 10000"/>
              <a:gd name="connsiteY60" fmla="*/ 5984 h 10000"/>
              <a:gd name="connsiteX61" fmla="*/ 9739 w 10000"/>
              <a:gd name="connsiteY61" fmla="*/ 6012 h 10000"/>
              <a:gd name="connsiteX62" fmla="*/ 9840 w 10000"/>
              <a:gd name="connsiteY62" fmla="*/ 6061 h 10000"/>
              <a:gd name="connsiteX63" fmla="*/ 9883 w 10000"/>
              <a:gd name="connsiteY63" fmla="*/ 6158 h 10000"/>
              <a:gd name="connsiteX64" fmla="*/ 9918 w 10000"/>
              <a:gd name="connsiteY64" fmla="*/ 6221 h 10000"/>
              <a:gd name="connsiteX65" fmla="*/ 9927 w 10000"/>
              <a:gd name="connsiteY65" fmla="*/ 6347 h 10000"/>
              <a:gd name="connsiteX66" fmla="*/ 9887 w 10000"/>
              <a:gd name="connsiteY66" fmla="*/ 6606 h 10000"/>
              <a:gd name="connsiteX67" fmla="*/ 9799 w 10000"/>
              <a:gd name="connsiteY67" fmla="*/ 6823 h 10000"/>
              <a:gd name="connsiteX68" fmla="*/ 9698 w 10000"/>
              <a:gd name="connsiteY68" fmla="*/ 6900 h 10000"/>
              <a:gd name="connsiteX69" fmla="*/ 9576 w 10000"/>
              <a:gd name="connsiteY69" fmla="*/ 6850 h 10000"/>
              <a:gd name="connsiteX70" fmla="*/ 9354 w 10000"/>
              <a:gd name="connsiteY70" fmla="*/ 6676 h 10000"/>
              <a:gd name="connsiteX71" fmla="*/ 9212 w 10000"/>
              <a:gd name="connsiteY71" fmla="*/ 6619 h 10000"/>
              <a:gd name="connsiteX72" fmla="*/ 9162 w 10000"/>
              <a:gd name="connsiteY72" fmla="*/ 6564 h 10000"/>
              <a:gd name="connsiteX73" fmla="*/ 9227 w 10000"/>
              <a:gd name="connsiteY73" fmla="*/ 6431 h 10000"/>
              <a:gd name="connsiteX74" fmla="*/ 9146 w 10000"/>
              <a:gd name="connsiteY74" fmla="*/ 6564 h 10000"/>
              <a:gd name="connsiteX75" fmla="*/ 9039 w 10000"/>
              <a:gd name="connsiteY75" fmla="*/ 6760 h 10000"/>
              <a:gd name="connsiteX76" fmla="*/ 9165 w 10000"/>
              <a:gd name="connsiteY76" fmla="*/ 6522 h 10000"/>
              <a:gd name="connsiteX77" fmla="*/ 9284 w 10000"/>
              <a:gd name="connsiteY77" fmla="*/ 6648 h 10000"/>
              <a:gd name="connsiteX78" fmla="*/ 9476 w 10000"/>
              <a:gd name="connsiteY78" fmla="*/ 6767 h 10000"/>
              <a:gd name="connsiteX79" fmla="*/ 9598 w 10000"/>
              <a:gd name="connsiteY79" fmla="*/ 6823 h 10000"/>
              <a:gd name="connsiteX80" fmla="*/ 9651 w 10000"/>
              <a:gd name="connsiteY80" fmla="*/ 6843 h 10000"/>
              <a:gd name="connsiteX81" fmla="*/ 9708 w 10000"/>
              <a:gd name="connsiteY81" fmla="*/ 7123 h 10000"/>
              <a:gd name="connsiteX82" fmla="*/ 9679 w 10000"/>
              <a:gd name="connsiteY82" fmla="*/ 7381 h 10000"/>
              <a:gd name="connsiteX83" fmla="*/ 9548 w 10000"/>
              <a:gd name="connsiteY83" fmla="*/ 7452 h 10000"/>
              <a:gd name="connsiteX84" fmla="*/ 9438 w 10000"/>
              <a:gd name="connsiteY84" fmla="*/ 7445 h 10000"/>
              <a:gd name="connsiteX85" fmla="*/ 9313 w 10000"/>
              <a:gd name="connsiteY85" fmla="*/ 7445 h 10000"/>
              <a:gd name="connsiteX86" fmla="*/ 9190 w 10000"/>
              <a:gd name="connsiteY86" fmla="*/ 7389 h 10000"/>
              <a:gd name="connsiteX87" fmla="*/ 9090 w 10000"/>
              <a:gd name="connsiteY87" fmla="*/ 7264 h 10000"/>
              <a:gd name="connsiteX88" fmla="*/ 8983 w 10000"/>
              <a:gd name="connsiteY88" fmla="*/ 7222 h 10000"/>
              <a:gd name="connsiteX89" fmla="*/ 8911 w 10000"/>
              <a:gd name="connsiteY89" fmla="*/ 7235 h 10000"/>
              <a:gd name="connsiteX90" fmla="*/ 8829 w 10000"/>
              <a:gd name="connsiteY90" fmla="*/ 7123 h 10000"/>
              <a:gd name="connsiteX91" fmla="*/ 8948 w 10000"/>
              <a:gd name="connsiteY91" fmla="*/ 6961 h 10000"/>
              <a:gd name="connsiteX92" fmla="*/ 8807 w 10000"/>
              <a:gd name="connsiteY92" fmla="*/ 7151 h 10000"/>
              <a:gd name="connsiteX93" fmla="*/ 8753 w 10000"/>
              <a:gd name="connsiteY93" fmla="*/ 7129 h 10000"/>
              <a:gd name="connsiteX94" fmla="*/ 8685 w 10000"/>
              <a:gd name="connsiteY94" fmla="*/ 7305 h 10000"/>
              <a:gd name="connsiteX95" fmla="*/ 8594 w 10000"/>
              <a:gd name="connsiteY95" fmla="*/ 7347 h 10000"/>
              <a:gd name="connsiteX96" fmla="*/ 8458 w 10000"/>
              <a:gd name="connsiteY96" fmla="*/ 7416 h 10000"/>
              <a:gd name="connsiteX97" fmla="*/ 8647 w 10000"/>
              <a:gd name="connsiteY97" fmla="*/ 7325 h 10000"/>
              <a:gd name="connsiteX98" fmla="*/ 8728 w 10000"/>
              <a:gd name="connsiteY98" fmla="*/ 7235 h 10000"/>
              <a:gd name="connsiteX99" fmla="*/ 8772 w 10000"/>
              <a:gd name="connsiteY99" fmla="*/ 7137 h 10000"/>
              <a:gd name="connsiteX100" fmla="*/ 8845 w 10000"/>
              <a:gd name="connsiteY100" fmla="*/ 7129 h 10000"/>
              <a:gd name="connsiteX101" fmla="*/ 8948 w 10000"/>
              <a:gd name="connsiteY101" fmla="*/ 7206 h 10000"/>
              <a:gd name="connsiteX102" fmla="*/ 9090 w 10000"/>
              <a:gd name="connsiteY102" fmla="*/ 7264 h 10000"/>
              <a:gd name="connsiteX103" fmla="*/ 9005 w 10000"/>
              <a:gd name="connsiteY103" fmla="*/ 7431 h 10000"/>
              <a:gd name="connsiteX104" fmla="*/ 8902 w 10000"/>
              <a:gd name="connsiteY104" fmla="*/ 7557 h 10000"/>
              <a:gd name="connsiteX105" fmla="*/ 8845 w 10000"/>
              <a:gd name="connsiteY105" fmla="*/ 7570 h 10000"/>
              <a:gd name="connsiteX106" fmla="*/ 8685 w 10000"/>
              <a:gd name="connsiteY106" fmla="*/ 7550 h 10000"/>
              <a:gd name="connsiteX107" fmla="*/ 8452 w 10000"/>
              <a:gd name="connsiteY107" fmla="*/ 7493 h 10000"/>
              <a:gd name="connsiteX108" fmla="*/ 8170 w 10000"/>
              <a:gd name="connsiteY108" fmla="*/ 7416 h 10000"/>
              <a:gd name="connsiteX109" fmla="*/ 7944 w 10000"/>
              <a:gd name="connsiteY109" fmla="*/ 7290 h 10000"/>
              <a:gd name="connsiteX110" fmla="*/ 7774 w 10000"/>
              <a:gd name="connsiteY110" fmla="*/ 7137 h 10000"/>
              <a:gd name="connsiteX111" fmla="*/ 7548 w 10000"/>
              <a:gd name="connsiteY111" fmla="*/ 6970 h 10000"/>
              <a:gd name="connsiteX112" fmla="*/ 7312 w 10000"/>
              <a:gd name="connsiteY112" fmla="*/ 6760 h 10000"/>
              <a:gd name="connsiteX113" fmla="*/ 7153 w 10000"/>
              <a:gd name="connsiteY113" fmla="*/ 6487 h 10000"/>
              <a:gd name="connsiteX114" fmla="*/ 6898 w 10000"/>
              <a:gd name="connsiteY114" fmla="*/ 6264 h 10000"/>
              <a:gd name="connsiteX115" fmla="*/ 6468 w 10000"/>
              <a:gd name="connsiteY115" fmla="*/ 5970 h 10000"/>
              <a:gd name="connsiteX116" fmla="*/ 5542 w 10000"/>
              <a:gd name="connsiteY116" fmla="*/ 5913 h 10000"/>
              <a:gd name="connsiteX117" fmla="*/ 4585 w 10000"/>
              <a:gd name="connsiteY117" fmla="*/ 5850 h 10000"/>
              <a:gd name="connsiteX118" fmla="*/ 3768 w 10000"/>
              <a:gd name="connsiteY118" fmla="*/ 5620 h 10000"/>
              <a:gd name="connsiteX119" fmla="*/ 2634 w 10000"/>
              <a:gd name="connsiteY119" fmla="*/ 4733 h 10000"/>
              <a:gd name="connsiteX120" fmla="*/ 2014 w 10000"/>
              <a:gd name="connsiteY120" fmla="*/ 3942 h 10000"/>
              <a:gd name="connsiteX121" fmla="*/ 1313 w 10000"/>
              <a:gd name="connsiteY121" fmla="*/ 3174 h 10000"/>
              <a:gd name="connsiteX122" fmla="*/ 2967 w 10000"/>
              <a:gd name="connsiteY122" fmla="*/ 5090 h 10000"/>
              <a:gd name="connsiteX123" fmla="*/ 3874 w 10000"/>
              <a:gd name="connsiteY123" fmla="*/ 5684 h 10000"/>
              <a:gd name="connsiteX124" fmla="*/ 4334 w 10000"/>
              <a:gd name="connsiteY124" fmla="*/ 5785 h 10000"/>
              <a:gd name="connsiteX125" fmla="*/ 3982 w 10000"/>
              <a:gd name="connsiteY125" fmla="*/ 7019 h 10000"/>
              <a:gd name="connsiteX126" fmla="*/ 3569 w 10000"/>
              <a:gd name="connsiteY126" fmla="*/ 8291 h 10000"/>
              <a:gd name="connsiteX127" fmla="*/ 3296 w 10000"/>
              <a:gd name="connsiteY127" fmla="*/ 10000 h 10000"/>
              <a:gd name="connsiteX128" fmla="*/ 2682 w 10000"/>
              <a:gd name="connsiteY128" fmla="*/ 9021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Lst>
            <a:rect l="l" t="t" r="r" b="b"/>
            <a:pathLst>
              <a:path w="10000" h="10000">
                <a:moveTo>
                  <a:pt x="2682" y="9021"/>
                </a:moveTo>
                <a:lnTo>
                  <a:pt x="1891" y="7531"/>
                </a:lnTo>
                <a:lnTo>
                  <a:pt x="1438" y="6522"/>
                </a:lnTo>
                <a:cubicBezTo>
                  <a:pt x="1315" y="6115"/>
                  <a:pt x="1133" y="5703"/>
                  <a:pt x="1011" y="5297"/>
                </a:cubicBezTo>
                <a:lnTo>
                  <a:pt x="550" y="3710"/>
                </a:lnTo>
                <a:cubicBezTo>
                  <a:pt x="473" y="3232"/>
                  <a:pt x="315" y="2772"/>
                  <a:pt x="238" y="2295"/>
                </a:cubicBezTo>
                <a:cubicBezTo>
                  <a:pt x="160" y="1901"/>
                  <a:pt x="119" y="1483"/>
                  <a:pt x="42" y="1091"/>
                </a:cubicBezTo>
                <a:cubicBezTo>
                  <a:pt x="5" y="803"/>
                  <a:pt x="-5" y="708"/>
                  <a:pt x="3" y="536"/>
                </a:cubicBezTo>
                <a:cubicBezTo>
                  <a:pt x="11" y="364"/>
                  <a:pt x="42" y="145"/>
                  <a:pt x="92" y="55"/>
                </a:cubicBezTo>
                <a:lnTo>
                  <a:pt x="350" y="0"/>
                </a:lnTo>
                <a:lnTo>
                  <a:pt x="858" y="0"/>
                </a:lnTo>
                <a:lnTo>
                  <a:pt x="1611" y="140"/>
                </a:lnTo>
                <a:lnTo>
                  <a:pt x="2387" y="448"/>
                </a:lnTo>
                <a:lnTo>
                  <a:pt x="3087" y="776"/>
                </a:lnTo>
                <a:lnTo>
                  <a:pt x="3966" y="1370"/>
                </a:lnTo>
                <a:lnTo>
                  <a:pt x="5015" y="2356"/>
                </a:lnTo>
                <a:lnTo>
                  <a:pt x="5574" y="2867"/>
                </a:lnTo>
                <a:lnTo>
                  <a:pt x="6314" y="3362"/>
                </a:lnTo>
                <a:lnTo>
                  <a:pt x="6663" y="3544"/>
                </a:lnTo>
                <a:lnTo>
                  <a:pt x="6873" y="3628"/>
                </a:lnTo>
                <a:lnTo>
                  <a:pt x="7194" y="3754"/>
                </a:lnTo>
                <a:lnTo>
                  <a:pt x="7426" y="3803"/>
                </a:lnTo>
                <a:lnTo>
                  <a:pt x="7699" y="3754"/>
                </a:lnTo>
                <a:lnTo>
                  <a:pt x="7978" y="3697"/>
                </a:lnTo>
                <a:lnTo>
                  <a:pt x="8298" y="3748"/>
                </a:lnTo>
                <a:cubicBezTo>
                  <a:pt x="8344" y="3792"/>
                  <a:pt x="8391" y="3835"/>
                  <a:pt x="8437" y="3880"/>
                </a:cubicBezTo>
                <a:cubicBezTo>
                  <a:pt x="8459" y="3973"/>
                  <a:pt x="8480" y="4066"/>
                  <a:pt x="8502" y="4159"/>
                </a:cubicBezTo>
                <a:lnTo>
                  <a:pt x="8314" y="4040"/>
                </a:lnTo>
                <a:lnTo>
                  <a:pt x="8502" y="4159"/>
                </a:lnTo>
                <a:lnTo>
                  <a:pt x="8597" y="4151"/>
                </a:lnTo>
                <a:lnTo>
                  <a:pt x="8750" y="4257"/>
                </a:lnTo>
                <a:lnTo>
                  <a:pt x="8924" y="4361"/>
                </a:lnTo>
                <a:lnTo>
                  <a:pt x="9099" y="4432"/>
                </a:lnTo>
                <a:lnTo>
                  <a:pt x="9379" y="4586"/>
                </a:lnTo>
                <a:cubicBezTo>
                  <a:pt x="9435" y="4635"/>
                  <a:pt x="9492" y="4683"/>
                  <a:pt x="9548" y="4732"/>
                </a:cubicBezTo>
                <a:lnTo>
                  <a:pt x="9679" y="4767"/>
                </a:lnTo>
                <a:cubicBezTo>
                  <a:pt x="9701" y="4769"/>
                  <a:pt x="9724" y="4772"/>
                  <a:pt x="9746" y="4774"/>
                </a:cubicBezTo>
                <a:lnTo>
                  <a:pt x="9872" y="4816"/>
                </a:lnTo>
                <a:cubicBezTo>
                  <a:pt x="9895" y="4865"/>
                  <a:pt x="9919" y="4914"/>
                  <a:pt x="9943" y="4963"/>
                </a:cubicBezTo>
                <a:cubicBezTo>
                  <a:pt x="9951" y="5026"/>
                  <a:pt x="9960" y="5089"/>
                  <a:pt x="9968" y="5151"/>
                </a:cubicBezTo>
                <a:cubicBezTo>
                  <a:pt x="9979" y="5249"/>
                  <a:pt x="9989" y="5348"/>
                  <a:pt x="10000" y="5445"/>
                </a:cubicBezTo>
                <a:cubicBezTo>
                  <a:pt x="9972" y="5520"/>
                  <a:pt x="9943" y="5595"/>
                  <a:pt x="9915" y="5668"/>
                </a:cubicBezTo>
                <a:cubicBezTo>
                  <a:pt x="9882" y="5701"/>
                  <a:pt x="9851" y="5735"/>
                  <a:pt x="9818" y="5767"/>
                </a:cubicBezTo>
                <a:lnTo>
                  <a:pt x="9664" y="5767"/>
                </a:lnTo>
                <a:lnTo>
                  <a:pt x="9501" y="5774"/>
                </a:lnTo>
                <a:lnTo>
                  <a:pt x="9306" y="5697"/>
                </a:lnTo>
                <a:cubicBezTo>
                  <a:pt x="9287" y="5700"/>
                  <a:pt x="9269" y="5701"/>
                  <a:pt x="9250" y="5703"/>
                </a:cubicBezTo>
                <a:cubicBezTo>
                  <a:pt x="9239" y="5619"/>
                  <a:pt x="9229" y="5536"/>
                  <a:pt x="9218" y="5452"/>
                </a:cubicBezTo>
                <a:cubicBezTo>
                  <a:pt x="9222" y="5398"/>
                  <a:pt x="9227" y="5345"/>
                  <a:pt x="9231" y="5291"/>
                </a:cubicBezTo>
                <a:cubicBezTo>
                  <a:pt x="9233" y="5348"/>
                  <a:pt x="9235" y="5403"/>
                  <a:pt x="9237" y="5459"/>
                </a:cubicBezTo>
                <a:cubicBezTo>
                  <a:pt x="9243" y="5518"/>
                  <a:pt x="9250" y="5576"/>
                  <a:pt x="9256" y="5635"/>
                </a:cubicBezTo>
                <a:cubicBezTo>
                  <a:pt x="9265" y="5661"/>
                  <a:pt x="9275" y="5690"/>
                  <a:pt x="9284" y="5718"/>
                </a:cubicBezTo>
                <a:cubicBezTo>
                  <a:pt x="9257" y="5776"/>
                  <a:pt x="9229" y="5834"/>
                  <a:pt x="9202" y="5892"/>
                </a:cubicBezTo>
                <a:cubicBezTo>
                  <a:pt x="9197" y="5946"/>
                  <a:pt x="9191" y="6000"/>
                  <a:pt x="9186" y="6054"/>
                </a:cubicBezTo>
                <a:cubicBezTo>
                  <a:pt x="9192" y="5985"/>
                  <a:pt x="9199" y="5918"/>
                  <a:pt x="9205" y="5850"/>
                </a:cubicBezTo>
                <a:cubicBezTo>
                  <a:pt x="9227" y="5794"/>
                  <a:pt x="9250" y="5738"/>
                  <a:pt x="9272" y="5683"/>
                </a:cubicBezTo>
                <a:lnTo>
                  <a:pt x="9357" y="5746"/>
                </a:lnTo>
                <a:cubicBezTo>
                  <a:pt x="9383" y="5785"/>
                  <a:pt x="9409" y="5825"/>
                  <a:pt x="9435" y="5865"/>
                </a:cubicBezTo>
                <a:cubicBezTo>
                  <a:pt x="9464" y="5882"/>
                  <a:pt x="9494" y="5897"/>
                  <a:pt x="9523" y="5913"/>
                </a:cubicBezTo>
                <a:lnTo>
                  <a:pt x="9643" y="5935"/>
                </a:lnTo>
                <a:cubicBezTo>
                  <a:pt x="9660" y="5950"/>
                  <a:pt x="9677" y="5968"/>
                  <a:pt x="9695" y="5984"/>
                </a:cubicBezTo>
                <a:cubicBezTo>
                  <a:pt x="9710" y="5993"/>
                  <a:pt x="9724" y="6002"/>
                  <a:pt x="9739" y="6012"/>
                </a:cubicBezTo>
                <a:cubicBezTo>
                  <a:pt x="9773" y="6027"/>
                  <a:pt x="9806" y="6044"/>
                  <a:pt x="9840" y="6061"/>
                </a:cubicBezTo>
                <a:cubicBezTo>
                  <a:pt x="9855" y="6094"/>
                  <a:pt x="9869" y="6125"/>
                  <a:pt x="9883" y="6158"/>
                </a:cubicBezTo>
                <a:cubicBezTo>
                  <a:pt x="9895" y="6179"/>
                  <a:pt x="9906" y="6200"/>
                  <a:pt x="9918" y="6221"/>
                </a:cubicBezTo>
                <a:cubicBezTo>
                  <a:pt x="9921" y="6264"/>
                  <a:pt x="9924" y="6305"/>
                  <a:pt x="9927" y="6347"/>
                </a:cubicBezTo>
                <a:cubicBezTo>
                  <a:pt x="9914" y="6434"/>
                  <a:pt x="9900" y="6519"/>
                  <a:pt x="9887" y="6606"/>
                </a:cubicBezTo>
                <a:cubicBezTo>
                  <a:pt x="9858" y="6678"/>
                  <a:pt x="9829" y="6751"/>
                  <a:pt x="9799" y="6823"/>
                </a:cubicBezTo>
                <a:lnTo>
                  <a:pt x="9698" y="6900"/>
                </a:lnTo>
                <a:lnTo>
                  <a:pt x="9576" y="6850"/>
                </a:lnTo>
                <a:lnTo>
                  <a:pt x="9354" y="6676"/>
                </a:lnTo>
                <a:lnTo>
                  <a:pt x="9212" y="6619"/>
                </a:lnTo>
                <a:cubicBezTo>
                  <a:pt x="9195" y="6601"/>
                  <a:pt x="9179" y="6582"/>
                  <a:pt x="9162" y="6564"/>
                </a:cubicBezTo>
                <a:cubicBezTo>
                  <a:pt x="9183" y="6519"/>
                  <a:pt x="9205" y="6476"/>
                  <a:pt x="9227" y="6431"/>
                </a:cubicBezTo>
                <a:cubicBezTo>
                  <a:pt x="9200" y="6476"/>
                  <a:pt x="9172" y="6519"/>
                  <a:pt x="9146" y="6564"/>
                </a:cubicBezTo>
                <a:cubicBezTo>
                  <a:pt x="9110" y="6629"/>
                  <a:pt x="9075" y="6695"/>
                  <a:pt x="9039" y="6760"/>
                </a:cubicBezTo>
                <a:lnTo>
                  <a:pt x="9165" y="6522"/>
                </a:lnTo>
                <a:lnTo>
                  <a:pt x="9284" y="6648"/>
                </a:lnTo>
                <a:lnTo>
                  <a:pt x="9476" y="6767"/>
                </a:lnTo>
                <a:cubicBezTo>
                  <a:pt x="9517" y="6785"/>
                  <a:pt x="9557" y="6805"/>
                  <a:pt x="9598" y="6823"/>
                </a:cubicBezTo>
                <a:cubicBezTo>
                  <a:pt x="9616" y="6829"/>
                  <a:pt x="9634" y="6836"/>
                  <a:pt x="9651" y="6843"/>
                </a:cubicBezTo>
                <a:cubicBezTo>
                  <a:pt x="9670" y="6936"/>
                  <a:pt x="9689" y="7030"/>
                  <a:pt x="9708" y="7123"/>
                </a:cubicBezTo>
                <a:cubicBezTo>
                  <a:pt x="9698" y="7208"/>
                  <a:pt x="9689" y="7295"/>
                  <a:pt x="9679" y="7381"/>
                </a:cubicBezTo>
                <a:cubicBezTo>
                  <a:pt x="9633" y="7479"/>
                  <a:pt x="9589" y="7445"/>
                  <a:pt x="9548" y="7452"/>
                </a:cubicBezTo>
                <a:cubicBezTo>
                  <a:pt x="9507" y="7458"/>
                  <a:pt x="9476" y="7445"/>
                  <a:pt x="9438" y="7445"/>
                </a:cubicBezTo>
                <a:lnTo>
                  <a:pt x="9313" y="7445"/>
                </a:lnTo>
                <a:lnTo>
                  <a:pt x="9190" y="7389"/>
                </a:lnTo>
                <a:cubicBezTo>
                  <a:pt x="9157" y="7347"/>
                  <a:pt x="9123" y="7306"/>
                  <a:pt x="9090" y="7264"/>
                </a:cubicBezTo>
                <a:cubicBezTo>
                  <a:pt x="9054" y="7249"/>
                  <a:pt x="9019" y="7235"/>
                  <a:pt x="8983" y="7222"/>
                </a:cubicBezTo>
                <a:cubicBezTo>
                  <a:pt x="8959" y="7226"/>
                  <a:pt x="8934" y="7230"/>
                  <a:pt x="8911" y="7235"/>
                </a:cubicBezTo>
                <a:lnTo>
                  <a:pt x="8829" y="7123"/>
                </a:lnTo>
                <a:cubicBezTo>
                  <a:pt x="8869" y="7069"/>
                  <a:pt x="8908" y="7015"/>
                  <a:pt x="8948" y="6961"/>
                </a:cubicBezTo>
                <a:cubicBezTo>
                  <a:pt x="8902" y="7025"/>
                  <a:pt x="8854" y="7087"/>
                  <a:pt x="8807" y="7151"/>
                </a:cubicBezTo>
                <a:cubicBezTo>
                  <a:pt x="8789" y="7143"/>
                  <a:pt x="8771" y="7137"/>
                  <a:pt x="8753" y="7129"/>
                </a:cubicBezTo>
                <a:cubicBezTo>
                  <a:pt x="8730" y="7188"/>
                  <a:pt x="8708" y="7246"/>
                  <a:pt x="8685" y="7305"/>
                </a:cubicBezTo>
                <a:cubicBezTo>
                  <a:pt x="8655" y="7319"/>
                  <a:pt x="8624" y="7332"/>
                  <a:pt x="8594" y="7347"/>
                </a:cubicBezTo>
                <a:lnTo>
                  <a:pt x="8458" y="7416"/>
                </a:lnTo>
                <a:lnTo>
                  <a:pt x="8647" y="7325"/>
                </a:lnTo>
                <a:lnTo>
                  <a:pt x="8728" y="7235"/>
                </a:lnTo>
                <a:cubicBezTo>
                  <a:pt x="8743" y="7202"/>
                  <a:pt x="8757" y="7169"/>
                  <a:pt x="8772" y="7137"/>
                </a:cubicBezTo>
                <a:cubicBezTo>
                  <a:pt x="8796" y="7135"/>
                  <a:pt x="8821" y="7131"/>
                  <a:pt x="8845" y="7129"/>
                </a:cubicBezTo>
                <a:cubicBezTo>
                  <a:pt x="8879" y="7155"/>
                  <a:pt x="8914" y="7180"/>
                  <a:pt x="8948" y="7206"/>
                </a:cubicBezTo>
                <a:lnTo>
                  <a:pt x="9090" y="7264"/>
                </a:lnTo>
                <a:cubicBezTo>
                  <a:pt x="9062" y="7319"/>
                  <a:pt x="9033" y="7375"/>
                  <a:pt x="9005" y="7431"/>
                </a:cubicBezTo>
                <a:cubicBezTo>
                  <a:pt x="8970" y="7473"/>
                  <a:pt x="8936" y="7515"/>
                  <a:pt x="8902" y="7557"/>
                </a:cubicBezTo>
                <a:cubicBezTo>
                  <a:pt x="8883" y="7561"/>
                  <a:pt x="8864" y="7565"/>
                  <a:pt x="8845" y="7570"/>
                </a:cubicBezTo>
                <a:lnTo>
                  <a:pt x="8685" y="7550"/>
                </a:lnTo>
                <a:lnTo>
                  <a:pt x="8452" y="7493"/>
                </a:lnTo>
                <a:cubicBezTo>
                  <a:pt x="8365" y="7458"/>
                  <a:pt x="8257" y="7416"/>
                  <a:pt x="8170" y="7416"/>
                </a:cubicBezTo>
                <a:cubicBezTo>
                  <a:pt x="8101" y="7354"/>
                  <a:pt x="8019" y="7235"/>
                  <a:pt x="7944" y="7290"/>
                </a:cubicBezTo>
                <a:cubicBezTo>
                  <a:pt x="7887" y="7240"/>
                  <a:pt x="7831" y="7188"/>
                  <a:pt x="7774" y="7137"/>
                </a:cubicBezTo>
                <a:lnTo>
                  <a:pt x="7548" y="6970"/>
                </a:lnTo>
                <a:lnTo>
                  <a:pt x="7312" y="6760"/>
                </a:lnTo>
                <a:cubicBezTo>
                  <a:pt x="7260" y="6668"/>
                  <a:pt x="7206" y="6578"/>
                  <a:pt x="7153" y="6487"/>
                </a:cubicBezTo>
                <a:lnTo>
                  <a:pt x="6898" y="6264"/>
                </a:lnTo>
                <a:lnTo>
                  <a:pt x="6468" y="5970"/>
                </a:lnTo>
                <a:lnTo>
                  <a:pt x="5542" y="5913"/>
                </a:lnTo>
                <a:lnTo>
                  <a:pt x="4585" y="5850"/>
                </a:lnTo>
                <a:lnTo>
                  <a:pt x="3768" y="5620"/>
                </a:lnTo>
                <a:lnTo>
                  <a:pt x="2634" y="4733"/>
                </a:lnTo>
                <a:lnTo>
                  <a:pt x="2014" y="3942"/>
                </a:lnTo>
                <a:lnTo>
                  <a:pt x="1313" y="3174"/>
                </a:lnTo>
                <a:lnTo>
                  <a:pt x="2967" y="5090"/>
                </a:lnTo>
                <a:lnTo>
                  <a:pt x="3874" y="5684"/>
                </a:lnTo>
                <a:lnTo>
                  <a:pt x="4334" y="5785"/>
                </a:lnTo>
                <a:cubicBezTo>
                  <a:pt x="4281" y="6244"/>
                  <a:pt x="4035" y="6560"/>
                  <a:pt x="3982" y="7019"/>
                </a:cubicBezTo>
                <a:lnTo>
                  <a:pt x="3569" y="8291"/>
                </a:lnTo>
                <a:cubicBezTo>
                  <a:pt x="3437" y="9395"/>
                  <a:pt x="3428" y="8896"/>
                  <a:pt x="3296" y="10000"/>
                </a:cubicBezTo>
                <a:lnTo>
                  <a:pt x="2682" y="9021"/>
                </a:lnTo>
                <a:close/>
              </a:path>
            </a:pathLst>
          </a:custGeom>
          <a:gradFill rotWithShape="1">
            <a:gsLst>
              <a:gs pos="0">
                <a:srgbClr val="F9CFAD">
                  <a:gamma/>
                  <a:shade val="86275"/>
                  <a:invGamma/>
                </a:srgbClr>
              </a:gs>
              <a:gs pos="50000">
                <a:srgbClr val="F9CFAD"/>
              </a:gs>
              <a:gs pos="100000">
                <a:srgbClr val="F9CFAD">
                  <a:gamma/>
                  <a:shade val="86275"/>
                  <a:invGamma/>
                </a:srgbClr>
              </a:gs>
            </a:gsLst>
            <a:lin ang="5400000" scaled="1"/>
          </a:gra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98" name="Line 354"/>
          <p:cNvSpPr>
            <a:spLocks noChangeShapeType="1"/>
          </p:cNvSpPr>
          <p:nvPr/>
        </p:nvSpPr>
        <p:spPr bwMode="auto">
          <a:xfrm flipH="1" flipV="1">
            <a:off x="827584" y="4236219"/>
            <a:ext cx="6486525" cy="412750"/>
          </a:xfrm>
          <a:prstGeom prst="line">
            <a:avLst/>
          </a:prstGeom>
          <a:noFill/>
          <a:ln w="28575">
            <a:solidFill>
              <a:srgbClr val="66FF33"/>
            </a:solidFill>
            <a:round/>
            <a:headEnd/>
            <a:tailEnd/>
          </a:ln>
        </p:spPr>
        <p:txBody>
          <a:bodyPr/>
          <a:lstStyle/>
          <a:p>
            <a:endParaRPr lang="en-GB" dirty="0"/>
          </a:p>
        </p:txBody>
      </p:sp>
      <p:sp>
        <p:nvSpPr>
          <p:cNvPr id="99" name="Oval 233"/>
          <p:cNvSpPr>
            <a:spLocks noChangeArrowheads="1"/>
          </p:cNvSpPr>
          <p:nvPr/>
        </p:nvSpPr>
        <p:spPr bwMode="auto">
          <a:xfrm>
            <a:off x="1165722" y="4110807"/>
            <a:ext cx="122237" cy="117475"/>
          </a:xfrm>
          <a:prstGeom prst="ellipse">
            <a:avLst/>
          </a:prstGeom>
          <a:solidFill>
            <a:srgbClr val="FF3300"/>
          </a:solidFill>
          <a:ln w="9525">
            <a:solidFill>
              <a:srgbClr val="000000"/>
            </a:solidFill>
            <a:round/>
            <a:headEnd/>
            <a:tailEnd/>
          </a:ln>
        </p:spPr>
        <p:txBody>
          <a:bodyPr anchor="ctr"/>
          <a:lstStyle/>
          <a:p>
            <a:endParaRPr lang="en-GB" dirty="0"/>
          </a:p>
        </p:txBody>
      </p:sp>
      <p:sp>
        <p:nvSpPr>
          <p:cNvPr id="100" name="Freeform 99"/>
          <p:cNvSpPr/>
          <p:nvPr/>
        </p:nvSpPr>
        <p:spPr bwMode="auto">
          <a:xfrm rot="425054">
            <a:off x="1961937" y="4581295"/>
            <a:ext cx="117871" cy="437159"/>
          </a:xfrm>
          <a:custGeom>
            <a:avLst/>
            <a:gdLst>
              <a:gd name="connsiteX0" fmla="*/ 144088 w 144088"/>
              <a:gd name="connsiteY0" fmla="*/ 0 h 526473"/>
              <a:gd name="connsiteX1" fmla="*/ 44335 w 144088"/>
              <a:gd name="connsiteY1" fmla="*/ 171797 h 526473"/>
              <a:gd name="connsiteX2" fmla="*/ 5542 w 144088"/>
              <a:gd name="connsiteY2" fmla="*/ 376844 h 526473"/>
              <a:gd name="connsiteX3" fmla="*/ 0 w 144088"/>
              <a:gd name="connsiteY3" fmla="*/ 526473 h 526473"/>
            </a:gdLst>
            <a:ahLst/>
            <a:cxnLst>
              <a:cxn ang="0">
                <a:pos x="connsiteX0" y="connsiteY0"/>
              </a:cxn>
              <a:cxn ang="0">
                <a:pos x="connsiteX1" y="connsiteY1"/>
              </a:cxn>
              <a:cxn ang="0">
                <a:pos x="connsiteX2" y="connsiteY2"/>
              </a:cxn>
              <a:cxn ang="0">
                <a:pos x="connsiteX3" y="connsiteY3"/>
              </a:cxn>
            </a:cxnLst>
            <a:rect l="l" t="t" r="r" b="b"/>
            <a:pathLst>
              <a:path w="144088" h="526473">
                <a:moveTo>
                  <a:pt x="144088" y="0"/>
                </a:moveTo>
                <a:lnTo>
                  <a:pt x="44335" y="171797"/>
                </a:lnTo>
                <a:lnTo>
                  <a:pt x="5542" y="376844"/>
                </a:lnTo>
                <a:lnTo>
                  <a:pt x="0" y="526473"/>
                </a:lnTo>
              </a:path>
            </a:pathLst>
          </a:cu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dirty="0" smtClean="0">
              <a:ln>
                <a:noFill/>
              </a:ln>
              <a:solidFill>
                <a:schemeClr val="tx1"/>
              </a:solidFill>
              <a:effectLst/>
              <a:latin typeface="Arial" charset="0"/>
              <a:cs typeface="Times New Roman" pitchFamily="18" charset="0"/>
            </a:endParaRPr>
          </a:p>
        </p:txBody>
      </p:sp>
      <p:sp>
        <p:nvSpPr>
          <p:cNvPr id="101" name="Freeform 100"/>
          <p:cNvSpPr/>
          <p:nvPr/>
        </p:nvSpPr>
        <p:spPr bwMode="auto">
          <a:xfrm>
            <a:off x="4001193" y="4616335"/>
            <a:ext cx="77585" cy="493221"/>
          </a:xfrm>
          <a:custGeom>
            <a:avLst/>
            <a:gdLst>
              <a:gd name="connsiteX0" fmla="*/ 0 w 77585"/>
              <a:gd name="connsiteY0" fmla="*/ 0 h 493221"/>
              <a:gd name="connsiteX1" fmla="*/ 49876 w 77585"/>
              <a:gd name="connsiteY1" fmla="*/ 144087 h 493221"/>
              <a:gd name="connsiteX2" fmla="*/ 77585 w 77585"/>
              <a:gd name="connsiteY2" fmla="*/ 282632 h 493221"/>
              <a:gd name="connsiteX3" fmla="*/ 72043 w 77585"/>
              <a:gd name="connsiteY3" fmla="*/ 426720 h 493221"/>
              <a:gd name="connsiteX4" fmla="*/ 72043 w 77585"/>
              <a:gd name="connsiteY4" fmla="*/ 493221 h 4932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85" h="493221">
                <a:moveTo>
                  <a:pt x="0" y="0"/>
                </a:moveTo>
                <a:lnTo>
                  <a:pt x="49876" y="144087"/>
                </a:lnTo>
                <a:lnTo>
                  <a:pt x="77585" y="282632"/>
                </a:lnTo>
                <a:lnTo>
                  <a:pt x="72043" y="426720"/>
                </a:lnTo>
                <a:lnTo>
                  <a:pt x="72043" y="493221"/>
                </a:lnTo>
              </a:path>
            </a:pathLst>
          </a:cu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dirty="0" smtClean="0">
              <a:ln>
                <a:noFill/>
              </a:ln>
              <a:solidFill>
                <a:schemeClr val="tx1"/>
              </a:solidFill>
              <a:effectLst/>
              <a:latin typeface="Arial" charset="0"/>
              <a:cs typeface="Times New Roman" pitchFamily="18" charset="0"/>
            </a:endParaRPr>
          </a:p>
        </p:txBody>
      </p:sp>
      <p:sp>
        <p:nvSpPr>
          <p:cNvPr id="97" name="Arc 232"/>
          <p:cNvSpPr>
            <a:spLocks/>
          </p:cNvSpPr>
          <p:nvPr/>
        </p:nvSpPr>
        <p:spPr bwMode="auto">
          <a:xfrm>
            <a:off x="2018209" y="4244157"/>
            <a:ext cx="176212" cy="631825"/>
          </a:xfrm>
          <a:custGeom>
            <a:avLst/>
            <a:gdLst>
              <a:gd name="G0" fmla="+- 905 0 0"/>
              <a:gd name="G1" fmla="+- 21600 0 0"/>
              <a:gd name="G2" fmla="+- 21600 0 0"/>
              <a:gd name="T0" fmla="*/ 905 w 22505"/>
              <a:gd name="T1" fmla="*/ 0 h 43200"/>
              <a:gd name="T2" fmla="*/ 0 w 22505"/>
              <a:gd name="T3" fmla="*/ 43181 h 43200"/>
              <a:gd name="T4" fmla="*/ 905 w 22505"/>
              <a:gd name="T5" fmla="*/ 21600 h 43200"/>
            </a:gdLst>
            <a:ahLst/>
            <a:cxnLst>
              <a:cxn ang="0">
                <a:pos x="T0" y="T1"/>
              </a:cxn>
              <a:cxn ang="0">
                <a:pos x="T2" y="T3"/>
              </a:cxn>
              <a:cxn ang="0">
                <a:pos x="T4" y="T5"/>
              </a:cxn>
            </a:cxnLst>
            <a:rect l="0" t="0" r="r" b="b"/>
            <a:pathLst>
              <a:path w="22505" h="43200" fill="none" extrusionOk="0">
                <a:moveTo>
                  <a:pt x="904" y="0"/>
                </a:moveTo>
                <a:cubicBezTo>
                  <a:pt x="12834" y="0"/>
                  <a:pt x="22505" y="9670"/>
                  <a:pt x="22505" y="21600"/>
                </a:cubicBezTo>
                <a:cubicBezTo>
                  <a:pt x="22505" y="33529"/>
                  <a:pt x="12834" y="43200"/>
                  <a:pt x="905" y="43200"/>
                </a:cubicBezTo>
                <a:cubicBezTo>
                  <a:pt x="603" y="43200"/>
                  <a:pt x="301" y="43193"/>
                  <a:pt x="-1" y="43181"/>
                </a:cubicBezTo>
              </a:path>
              <a:path w="22505" h="43200" stroke="0" extrusionOk="0">
                <a:moveTo>
                  <a:pt x="904" y="0"/>
                </a:moveTo>
                <a:cubicBezTo>
                  <a:pt x="12834" y="0"/>
                  <a:pt x="22505" y="9670"/>
                  <a:pt x="22505" y="21600"/>
                </a:cubicBezTo>
                <a:cubicBezTo>
                  <a:pt x="22505" y="33529"/>
                  <a:pt x="12834" y="43200"/>
                  <a:pt x="905" y="43200"/>
                </a:cubicBezTo>
                <a:cubicBezTo>
                  <a:pt x="603" y="43200"/>
                  <a:pt x="301" y="43193"/>
                  <a:pt x="-1" y="43181"/>
                </a:cubicBezTo>
                <a:lnTo>
                  <a:pt x="905" y="21600"/>
                </a:lnTo>
                <a:close/>
              </a:path>
            </a:pathLst>
          </a:custGeom>
          <a:noFill/>
          <a:ln w="28575">
            <a:solidFill>
              <a:srgbClr val="FF0000"/>
            </a:solidFill>
            <a:round/>
            <a:headEnd/>
            <a:tailEnd type="triangle" w="med" len="med"/>
          </a:ln>
          <a:effectLst/>
        </p:spPr>
        <p:txBody>
          <a:bodyPr/>
          <a:lstStyle/>
          <a:p>
            <a:endParaRPr lang="en-GB" dirty="0"/>
          </a:p>
        </p:txBody>
      </p:sp>
      <p:sp>
        <p:nvSpPr>
          <p:cNvPr id="102" name="TextBox 101"/>
          <p:cNvSpPr txBox="1"/>
          <p:nvPr/>
        </p:nvSpPr>
        <p:spPr>
          <a:xfrm>
            <a:off x="7867015" y="6604084"/>
            <a:ext cx="1273175" cy="253916"/>
          </a:xfrm>
          <a:prstGeom prst="rect">
            <a:avLst/>
          </a:prstGeom>
          <a:noFill/>
        </p:spPr>
        <p:txBody>
          <a:bodyPr wrap="square" rtlCol="0">
            <a:spAutoFit/>
          </a:bodyPr>
          <a:lstStyle/>
          <a:p>
            <a:pPr algn="r"/>
            <a:r>
              <a:rPr lang="en-GB" sz="1050" b="0" dirty="0" smtClean="0">
                <a:solidFill>
                  <a:schemeClr val="bg1"/>
                </a:solidFill>
              </a:rPr>
              <a:t>Ken Bearman</a:t>
            </a:r>
            <a:endParaRPr lang="en-GB" sz="1050" b="0" dirty="0">
              <a:solidFill>
                <a:schemeClr val="bg1"/>
              </a:solidFill>
            </a:endParaRPr>
          </a:p>
        </p:txBody>
      </p:sp>
      <p:sp>
        <p:nvSpPr>
          <p:cNvPr id="103" name="TextBox 102"/>
          <p:cNvSpPr txBox="1"/>
          <p:nvPr/>
        </p:nvSpPr>
        <p:spPr>
          <a:xfrm>
            <a:off x="410071" y="1530311"/>
            <a:ext cx="7662688" cy="1569660"/>
          </a:xfrm>
          <a:prstGeom prst="rect">
            <a:avLst/>
          </a:prstGeom>
          <a:noFill/>
        </p:spPr>
        <p:txBody>
          <a:bodyPr wrap="square" rtlCol="0">
            <a:spAutoFit/>
          </a:bodyPr>
          <a:lstStyle/>
          <a:p>
            <a:r>
              <a:rPr lang="en-GB" sz="2400" dirty="0" smtClean="0">
                <a:solidFill>
                  <a:schemeClr val="bg1"/>
                </a:solidFill>
              </a:rPr>
              <a:t>                                                       </a:t>
            </a:r>
            <a:r>
              <a:rPr lang="en-GB" sz="2400" b="0" dirty="0" smtClean="0">
                <a:solidFill>
                  <a:schemeClr val="bg1"/>
                </a:solidFill>
              </a:rPr>
              <a:t>Any adverse forces shown in this presentation can have an adverse effect on the accuracy of the flight of the arrow and the end result of where it lands in the target.</a:t>
            </a:r>
            <a:endParaRPr lang="en-GB" sz="2400" b="0" dirty="0">
              <a:solidFill>
                <a:schemeClr val="bg1"/>
              </a:solidFill>
            </a:endParaRPr>
          </a:p>
        </p:txBody>
      </p:sp>
    </p:spTree>
    <p:extLst>
      <p:ext uri="{BB962C8B-B14F-4D97-AF65-F5344CB8AC3E}">
        <p14:creationId xmlns:p14="http://schemas.microsoft.com/office/powerpoint/2010/main" val="1994508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75" grpId="0"/>
      <p:bldP spid="76" grpId="0" animBg="1"/>
      <p:bldP spid="98" grpId="0" animBg="1"/>
      <p:bldP spid="99" grpId="0" animBg="1"/>
      <p:bldP spid="97" grpId="0" animBg="1"/>
      <p:bldP spid="103"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 name="TextBox 3"/>
          <p:cNvSpPr txBox="1"/>
          <p:nvPr/>
        </p:nvSpPr>
        <p:spPr>
          <a:xfrm>
            <a:off x="7867015" y="6604084"/>
            <a:ext cx="1273175" cy="253916"/>
          </a:xfrm>
          <a:prstGeom prst="rect">
            <a:avLst/>
          </a:prstGeom>
          <a:noFill/>
        </p:spPr>
        <p:txBody>
          <a:bodyPr wrap="square" rtlCol="0">
            <a:spAutoFit/>
          </a:bodyPr>
          <a:lstStyle/>
          <a:p>
            <a:pPr algn="r"/>
            <a:r>
              <a:rPr lang="en-GB" sz="1050" b="0" dirty="0" smtClean="0">
                <a:solidFill>
                  <a:schemeClr val="bg1"/>
                </a:solidFill>
              </a:rPr>
              <a:t>Ken Bearman</a:t>
            </a:r>
            <a:endParaRPr lang="en-GB" sz="1050" b="0" dirty="0">
              <a:solidFill>
                <a:schemeClr val="bg1"/>
              </a:solidFill>
            </a:endParaRPr>
          </a:p>
        </p:txBody>
      </p:sp>
      <p:sp>
        <p:nvSpPr>
          <p:cNvPr id="5122" name="Rectangle 2"/>
          <p:cNvSpPr>
            <a:spLocks noGrp="1" noChangeArrowheads="1"/>
          </p:cNvSpPr>
          <p:nvPr>
            <p:ph type="ctrTitle"/>
          </p:nvPr>
        </p:nvSpPr>
        <p:spPr>
          <a:xfrm>
            <a:off x="220662" y="3269212"/>
            <a:ext cx="8643938" cy="2208212"/>
          </a:xfrm>
        </p:spPr>
        <p:txBody>
          <a:bodyPr/>
          <a:lstStyle/>
          <a:p>
            <a:pPr eaLnBrk="1" hangingPunct="1">
              <a:lnSpc>
                <a:spcPct val="65000"/>
              </a:lnSpc>
            </a:pPr>
            <a:r>
              <a:rPr lang="en-CA" altLang="ja-JP" sz="4000" dirty="0" smtClean="0">
                <a:solidFill>
                  <a:srgbClr val="FFFFFF"/>
                </a:solidFill>
                <a:latin typeface="Verdana" pitchFamily="34" charset="0"/>
                <a:ea typeface="ＭＳ Ｐゴシック" charset="-128"/>
              </a:rPr>
              <a:t>Thank you for your attention, </a:t>
            </a:r>
            <a:br>
              <a:rPr lang="en-CA" altLang="ja-JP" sz="4000" dirty="0" smtClean="0">
                <a:solidFill>
                  <a:srgbClr val="FFFFFF"/>
                </a:solidFill>
                <a:latin typeface="Verdana" pitchFamily="34" charset="0"/>
                <a:ea typeface="ＭＳ Ｐゴシック" charset="-128"/>
              </a:rPr>
            </a:br>
            <a:r>
              <a:rPr lang="en-CA" altLang="ja-JP" sz="4000" dirty="0" smtClean="0">
                <a:solidFill>
                  <a:srgbClr val="FFFFFF"/>
                </a:solidFill>
                <a:latin typeface="Verdana" pitchFamily="34" charset="0"/>
                <a:ea typeface="ＭＳ Ｐゴシック" charset="-128"/>
              </a:rPr>
              <a:t/>
            </a:r>
            <a:br>
              <a:rPr lang="en-CA" altLang="ja-JP" sz="4000" dirty="0" smtClean="0">
                <a:solidFill>
                  <a:srgbClr val="FFFFFF"/>
                </a:solidFill>
                <a:latin typeface="Verdana" pitchFamily="34" charset="0"/>
                <a:ea typeface="ＭＳ Ｐゴシック" charset="-128"/>
              </a:rPr>
            </a:br>
            <a:r>
              <a:rPr lang="en-CA" altLang="ja-JP" sz="4000" dirty="0" smtClean="0">
                <a:solidFill>
                  <a:srgbClr val="FFFFFF"/>
                </a:solidFill>
                <a:latin typeface="Verdana" pitchFamily="34" charset="0"/>
                <a:ea typeface="ＭＳ Ｐゴシック" charset="-128"/>
              </a:rPr>
              <a:t>do you have any questions?</a:t>
            </a:r>
            <a:endParaRPr lang="en-CA" sz="4000" b="1" dirty="0" smtClean="0">
              <a:solidFill>
                <a:srgbClr val="FFFFFF"/>
              </a:solidFill>
              <a:latin typeface="Verdana" pitchFamily="34" charset="0"/>
            </a:endParaRPr>
          </a:p>
        </p:txBody>
      </p:sp>
      <p:sp>
        <p:nvSpPr>
          <p:cNvPr id="3" name="Rectangle 366"/>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pSp>
        <p:nvGrpSpPr>
          <p:cNvPr id="6977" name="Group 1648"/>
          <p:cNvGrpSpPr>
            <a:grpSpLocks/>
          </p:cNvGrpSpPr>
          <p:nvPr/>
        </p:nvGrpSpPr>
        <p:grpSpPr bwMode="auto">
          <a:xfrm>
            <a:off x="403570" y="244812"/>
            <a:ext cx="2901605" cy="3308013"/>
            <a:chOff x="515" y="940"/>
            <a:chExt cx="3685" cy="4472"/>
          </a:xfrm>
        </p:grpSpPr>
        <p:sp>
          <p:nvSpPr>
            <p:cNvPr id="6978" name="Freeform 1649"/>
            <p:cNvSpPr>
              <a:spLocks/>
            </p:cNvSpPr>
            <p:nvPr/>
          </p:nvSpPr>
          <p:spPr bwMode="auto">
            <a:xfrm rot="20400000">
              <a:off x="1434" y="4199"/>
              <a:ext cx="109" cy="1213"/>
            </a:xfrm>
            <a:custGeom>
              <a:avLst/>
              <a:gdLst>
                <a:gd name="T0" fmla="*/ 30 w 90"/>
                <a:gd name="T1" fmla="*/ 783 h 783"/>
                <a:gd name="T2" fmla="*/ 90 w 90"/>
                <a:gd name="T3" fmla="*/ 783 h 783"/>
                <a:gd name="T4" fmla="*/ 18 w 90"/>
                <a:gd name="T5" fmla="*/ 0 h 783"/>
                <a:gd name="T6" fmla="*/ 0 w 90"/>
                <a:gd name="T7" fmla="*/ 0 h 783"/>
                <a:gd name="T8" fmla="*/ 30 w 90"/>
                <a:gd name="T9" fmla="*/ 783 h 783"/>
              </a:gdLst>
              <a:ahLst/>
              <a:cxnLst>
                <a:cxn ang="0">
                  <a:pos x="T0" y="T1"/>
                </a:cxn>
                <a:cxn ang="0">
                  <a:pos x="T2" y="T3"/>
                </a:cxn>
                <a:cxn ang="0">
                  <a:pos x="T4" y="T5"/>
                </a:cxn>
                <a:cxn ang="0">
                  <a:pos x="T6" y="T7"/>
                </a:cxn>
                <a:cxn ang="0">
                  <a:pos x="T8" y="T9"/>
                </a:cxn>
              </a:cxnLst>
              <a:rect l="0" t="0" r="r" b="b"/>
              <a:pathLst>
                <a:path w="90" h="783">
                  <a:moveTo>
                    <a:pt x="30" y="783"/>
                  </a:moveTo>
                  <a:lnTo>
                    <a:pt x="90" y="783"/>
                  </a:lnTo>
                  <a:lnTo>
                    <a:pt x="18" y="0"/>
                  </a:lnTo>
                  <a:lnTo>
                    <a:pt x="0" y="0"/>
                  </a:lnTo>
                  <a:lnTo>
                    <a:pt x="30" y="783"/>
                  </a:lnTo>
                  <a:close/>
                </a:path>
              </a:pathLst>
            </a:custGeom>
            <a:solidFill>
              <a:srgbClr val="C0C0C0"/>
            </a:solidFill>
            <a:ln w="9525">
              <a:solidFill>
                <a:srgbClr val="C0C0C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grpSp>
          <p:nvGrpSpPr>
            <p:cNvPr id="6979" name="Group 1650"/>
            <p:cNvGrpSpPr>
              <a:grpSpLocks/>
            </p:cNvGrpSpPr>
            <p:nvPr/>
          </p:nvGrpSpPr>
          <p:grpSpPr bwMode="auto">
            <a:xfrm>
              <a:off x="515" y="940"/>
              <a:ext cx="3685" cy="4280"/>
              <a:chOff x="515" y="940"/>
              <a:chExt cx="3685" cy="4280"/>
            </a:xfrm>
          </p:grpSpPr>
          <p:grpSp>
            <p:nvGrpSpPr>
              <p:cNvPr id="6980" name="Group 1651"/>
              <p:cNvGrpSpPr>
                <a:grpSpLocks/>
              </p:cNvGrpSpPr>
              <p:nvPr/>
            </p:nvGrpSpPr>
            <p:grpSpPr bwMode="auto">
              <a:xfrm>
                <a:off x="515" y="940"/>
                <a:ext cx="3144" cy="3859"/>
                <a:chOff x="275" y="700"/>
                <a:chExt cx="5140" cy="6275"/>
              </a:xfrm>
            </p:grpSpPr>
            <p:grpSp>
              <p:nvGrpSpPr>
                <p:cNvPr id="7164" name="Group 1652"/>
                <p:cNvGrpSpPr>
                  <a:grpSpLocks/>
                </p:cNvGrpSpPr>
                <p:nvPr/>
              </p:nvGrpSpPr>
              <p:grpSpPr bwMode="auto">
                <a:xfrm rot="210200">
                  <a:off x="1683" y="2707"/>
                  <a:ext cx="1922" cy="197"/>
                  <a:chOff x="2223" y="3511"/>
                  <a:chExt cx="1722" cy="269"/>
                </a:xfrm>
              </p:grpSpPr>
              <p:sp>
                <p:nvSpPr>
                  <p:cNvPr id="7341" name="Freeform 1653"/>
                  <p:cNvSpPr>
                    <a:spLocks/>
                  </p:cNvSpPr>
                  <p:nvPr/>
                </p:nvSpPr>
                <p:spPr bwMode="auto">
                  <a:xfrm>
                    <a:off x="2310" y="3681"/>
                    <a:ext cx="225" cy="99"/>
                  </a:xfrm>
                  <a:custGeom>
                    <a:avLst/>
                    <a:gdLst>
                      <a:gd name="T0" fmla="*/ 0 w 225"/>
                      <a:gd name="T1" fmla="*/ 54 h 99"/>
                      <a:gd name="T2" fmla="*/ 6 w 225"/>
                      <a:gd name="T3" fmla="*/ 21 h 99"/>
                      <a:gd name="T4" fmla="*/ 36 w 225"/>
                      <a:gd name="T5" fmla="*/ 0 h 99"/>
                      <a:gd name="T6" fmla="*/ 126 w 225"/>
                      <a:gd name="T7" fmla="*/ 9 h 99"/>
                      <a:gd name="T8" fmla="*/ 225 w 225"/>
                      <a:gd name="T9" fmla="*/ 24 h 99"/>
                      <a:gd name="T10" fmla="*/ 150 w 225"/>
                      <a:gd name="T11" fmla="*/ 66 h 99"/>
                      <a:gd name="T12" fmla="*/ 60 w 225"/>
                      <a:gd name="T13" fmla="*/ 99 h 99"/>
                      <a:gd name="T14" fmla="*/ 21 w 225"/>
                      <a:gd name="T15" fmla="*/ 87 h 99"/>
                      <a:gd name="T16" fmla="*/ 0 w 225"/>
                      <a:gd name="T17" fmla="*/ 54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5" h="99">
                        <a:moveTo>
                          <a:pt x="0" y="54"/>
                        </a:moveTo>
                        <a:lnTo>
                          <a:pt x="6" y="21"/>
                        </a:lnTo>
                        <a:lnTo>
                          <a:pt x="36" y="0"/>
                        </a:lnTo>
                        <a:lnTo>
                          <a:pt x="126" y="9"/>
                        </a:lnTo>
                        <a:lnTo>
                          <a:pt x="225" y="24"/>
                        </a:lnTo>
                        <a:lnTo>
                          <a:pt x="150" y="66"/>
                        </a:lnTo>
                        <a:lnTo>
                          <a:pt x="60" y="99"/>
                        </a:lnTo>
                        <a:lnTo>
                          <a:pt x="21" y="87"/>
                        </a:lnTo>
                        <a:lnTo>
                          <a:pt x="0" y="54"/>
                        </a:lnTo>
                        <a:close/>
                      </a:path>
                    </a:pathLst>
                  </a:custGeom>
                  <a:solidFill>
                    <a:srgbClr val="FF0000"/>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342" name="Freeform 1654"/>
                  <p:cNvSpPr>
                    <a:spLocks/>
                  </p:cNvSpPr>
                  <p:nvPr/>
                </p:nvSpPr>
                <p:spPr bwMode="auto">
                  <a:xfrm>
                    <a:off x="2223" y="3511"/>
                    <a:ext cx="1722" cy="251"/>
                  </a:xfrm>
                  <a:custGeom>
                    <a:avLst/>
                    <a:gdLst>
                      <a:gd name="T0" fmla="*/ 3 w 1722"/>
                      <a:gd name="T1" fmla="*/ 251 h 251"/>
                      <a:gd name="T2" fmla="*/ 0 w 1722"/>
                      <a:gd name="T3" fmla="*/ 227 h 251"/>
                      <a:gd name="T4" fmla="*/ 1687 w 1722"/>
                      <a:gd name="T5" fmla="*/ 0 h 251"/>
                      <a:gd name="T6" fmla="*/ 1722 w 1722"/>
                      <a:gd name="T7" fmla="*/ 10 h 251"/>
                      <a:gd name="T8" fmla="*/ 1689 w 1722"/>
                      <a:gd name="T9" fmla="*/ 23 h 251"/>
                      <a:gd name="T10" fmla="*/ 3 w 1722"/>
                      <a:gd name="T11" fmla="*/ 251 h 251"/>
                    </a:gdLst>
                    <a:ahLst/>
                    <a:cxnLst>
                      <a:cxn ang="0">
                        <a:pos x="T0" y="T1"/>
                      </a:cxn>
                      <a:cxn ang="0">
                        <a:pos x="T2" y="T3"/>
                      </a:cxn>
                      <a:cxn ang="0">
                        <a:pos x="T4" y="T5"/>
                      </a:cxn>
                      <a:cxn ang="0">
                        <a:pos x="T6" y="T7"/>
                      </a:cxn>
                      <a:cxn ang="0">
                        <a:pos x="T8" y="T9"/>
                      </a:cxn>
                      <a:cxn ang="0">
                        <a:pos x="T10" y="T11"/>
                      </a:cxn>
                    </a:cxnLst>
                    <a:rect l="0" t="0" r="r" b="b"/>
                    <a:pathLst>
                      <a:path w="1722" h="251">
                        <a:moveTo>
                          <a:pt x="3" y="251"/>
                        </a:moveTo>
                        <a:lnTo>
                          <a:pt x="0" y="227"/>
                        </a:lnTo>
                        <a:lnTo>
                          <a:pt x="1687" y="0"/>
                        </a:lnTo>
                        <a:lnTo>
                          <a:pt x="1722" y="10"/>
                        </a:lnTo>
                        <a:lnTo>
                          <a:pt x="1689" y="23"/>
                        </a:lnTo>
                        <a:lnTo>
                          <a:pt x="3" y="251"/>
                        </a:lnTo>
                        <a:close/>
                      </a:path>
                    </a:pathLst>
                  </a:custGeom>
                  <a:solidFill>
                    <a:srgbClr val="C0C0C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grpSp>
            <p:sp>
              <p:nvSpPr>
                <p:cNvPr id="7165" name="Freeform 1655"/>
                <p:cNvSpPr>
                  <a:spLocks/>
                </p:cNvSpPr>
                <p:nvPr/>
              </p:nvSpPr>
              <p:spPr bwMode="auto">
                <a:xfrm rot="859446">
                  <a:off x="3422" y="2845"/>
                  <a:ext cx="216" cy="273"/>
                </a:xfrm>
                <a:custGeom>
                  <a:avLst/>
                  <a:gdLst>
                    <a:gd name="T0" fmla="*/ 15 w 211"/>
                    <a:gd name="T1" fmla="*/ 20 h 280"/>
                    <a:gd name="T2" fmla="*/ 70 w 211"/>
                    <a:gd name="T3" fmla="*/ 10 h 280"/>
                    <a:gd name="T4" fmla="*/ 115 w 211"/>
                    <a:gd name="T5" fmla="*/ 0 h 280"/>
                    <a:gd name="T6" fmla="*/ 145 w 211"/>
                    <a:gd name="T7" fmla="*/ 20 h 280"/>
                    <a:gd name="T8" fmla="*/ 175 w 211"/>
                    <a:gd name="T9" fmla="*/ 35 h 280"/>
                    <a:gd name="T10" fmla="*/ 205 w 211"/>
                    <a:gd name="T11" fmla="*/ 50 h 280"/>
                    <a:gd name="T12" fmla="*/ 211 w 211"/>
                    <a:gd name="T13" fmla="*/ 76 h 280"/>
                    <a:gd name="T14" fmla="*/ 185 w 211"/>
                    <a:gd name="T15" fmla="*/ 100 h 280"/>
                    <a:gd name="T16" fmla="*/ 155 w 211"/>
                    <a:gd name="T17" fmla="*/ 100 h 280"/>
                    <a:gd name="T18" fmla="*/ 130 w 211"/>
                    <a:gd name="T19" fmla="*/ 85 h 280"/>
                    <a:gd name="T20" fmla="*/ 160 w 211"/>
                    <a:gd name="T21" fmla="*/ 135 h 280"/>
                    <a:gd name="T22" fmla="*/ 160 w 211"/>
                    <a:gd name="T23" fmla="*/ 165 h 280"/>
                    <a:gd name="T24" fmla="*/ 58 w 211"/>
                    <a:gd name="T25" fmla="*/ 166 h 280"/>
                    <a:gd name="T26" fmla="*/ 114 w 211"/>
                    <a:gd name="T27" fmla="*/ 181 h 280"/>
                    <a:gd name="T28" fmla="*/ 103 w 211"/>
                    <a:gd name="T29" fmla="*/ 223 h 280"/>
                    <a:gd name="T30" fmla="*/ 84 w 211"/>
                    <a:gd name="T31" fmla="*/ 223 h 280"/>
                    <a:gd name="T32" fmla="*/ 58 w 211"/>
                    <a:gd name="T33" fmla="*/ 219 h 280"/>
                    <a:gd name="T34" fmla="*/ 73 w 211"/>
                    <a:gd name="T35" fmla="*/ 234 h 280"/>
                    <a:gd name="T36" fmla="*/ 40 w 211"/>
                    <a:gd name="T37" fmla="*/ 280 h 280"/>
                    <a:gd name="T38" fmla="*/ 0 w 211"/>
                    <a:gd name="T39" fmla="*/ 280 h 280"/>
                    <a:gd name="T40" fmla="*/ 35 w 211"/>
                    <a:gd name="T41" fmla="*/ 204 h 280"/>
                    <a:gd name="T42" fmla="*/ 31 w 211"/>
                    <a:gd name="T43" fmla="*/ 159 h 280"/>
                    <a:gd name="T44" fmla="*/ 20 w 211"/>
                    <a:gd name="T45" fmla="*/ 121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1" h="280">
                      <a:moveTo>
                        <a:pt x="15" y="20"/>
                      </a:moveTo>
                      <a:lnTo>
                        <a:pt x="70" y="10"/>
                      </a:lnTo>
                      <a:lnTo>
                        <a:pt x="115" y="0"/>
                      </a:lnTo>
                      <a:lnTo>
                        <a:pt x="145" y="20"/>
                      </a:lnTo>
                      <a:lnTo>
                        <a:pt x="175" y="35"/>
                      </a:lnTo>
                      <a:lnTo>
                        <a:pt x="205" y="50"/>
                      </a:lnTo>
                      <a:lnTo>
                        <a:pt x="211" y="76"/>
                      </a:lnTo>
                      <a:lnTo>
                        <a:pt x="185" y="100"/>
                      </a:lnTo>
                      <a:lnTo>
                        <a:pt x="155" y="100"/>
                      </a:lnTo>
                      <a:lnTo>
                        <a:pt x="130" y="85"/>
                      </a:lnTo>
                      <a:lnTo>
                        <a:pt x="160" y="135"/>
                      </a:lnTo>
                      <a:lnTo>
                        <a:pt x="160" y="165"/>
                      </a:lnTo>
                      <a:lnTo>
                        <a:pt x="58" y="166"/>
                      </a:lnTo>
                      <a:lnTo>
                        <a:pt x="114" y="181"/>
                      </a:lnTo>
                      <a:lnTo>
                        <a:pt x="103" y="223"/>
                      </a:lnTo>
                      <a:lnTo>
                        <a:pt x="84" y="223"/>
                      </a:lnTo>
                      <a:lnTo>
                        <a:pt x="58" y="219"/>
                      </a:lnTo>
                      <a:cubicBezTo>
                        <a:pt x="46" y="228"/>
                        <a:pt x="76" y="224"/>
                        <a:pt x="73" y="234"/>
                      </a:cubicBezTo>
                      <a:cubicBezTo>
                        <a:pt x="70" y="244"/>
                        <a:pt x="52" y="272"/>
                        <a:pt x="40" y="280"/>
                      </a:cubicBezTo>
                      <a:lnTo>
                        <a:pt x="0" y="280"/>
                      </a:lnTo>
                      <a:lnTo>
                        <a:pt x="35" y="204"/>
                      </a:lnTo>
                      <a:lnTo>
                        <a:pt x="31" y="159"/>
                      </a:lnTo>
                      <a:lnTo>
                        <a:pt x="20" y="121"/>
                      </a:lnTo>
                    </a:path>
                  </a:pathLst>
                </a:custGeom>
                <a:solidFill>
                  <a:srgbClr val="FAE09E"/>
                </a:soli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166" name="Freeform 1656"/>
                <p:cNvSpPr>
                  <a:spLocks/>
                </p:cNvSpPr>
                <p:nvPr/>
              </p:nvSpPr>
              <p:spPr bwMode="auto">
                <a:xfrm rot="246815">
                  <a:off x="275" y="6567"/>
                  <a:ext cx="560" cy="391"/>
                </a:xfrm>
                <a:custGeom>
                  <a:avLst/>
                  <a:gdLst>
                    <a:gd name="T0" fmla="*/ 610 w 610"/>
                    <a:gd name="T1" fmla="*/ 458 h 480"/>
                    <a:gd name="T2" fmla="*/ 603 w 610"/>
                    <a:gd name="T3" fmla="*/ 143 h 480"/>
                    <a:gd name="T4" fmla="*/ 520 w 610"/>
                    <a:gd name="T5" fmla="*/ 458 h 480"/>
                    <a:gd name="T6" fmla="*/ 500 w 610"/>
                    <a:gd name="T7" fmla="*/ 0 h 480"/>
                    <a:gd name="T8" fmla="*/ 460 w 610"/>
                    <a:gd name="T9" fmla="*/ 440 h 480"/>
                    <a:gd name="T10" fmla="*/ 400 w 610"/>
                    <a:gd name="T11" fmla="*/ 10 h 480"/>
                    <a:gd name="T12" fmla="*/ 400 w 610"/>
                    <a:gd name="T13" fmla="*/ 465 h 480"/>
                    <a:gd name="T14" fmla="*/ 200 w 610"/>
                    <a:gd name="T15" fmla="*/ 30 h 480"/>
                    <a:gd name="T16" fmla="*/ 360 w 610"/>
                    <a:gd name="T17" fmla="*/ 470 h 480"/>
                    <a:gd name="T18" fmla="*/ 70 w 610"/>
                    <a:gd name="T19" fmla="*/ 180 h 480"/>
                    <a:gd name="T20" fmla="*/ 310 w 610"/>
                    <a:gd name="T21" fmla="*/ 480 h 480"/>
                    <a:gd name="T22" fmla="*/ 50 w 610"/>
                    <a:gd name="T23" fmla="*/ 290 h 480"/>
                    <a:gd name="T24" fmla="*/ 190 w 610"/>
                    <a:gd name="T25" fmla="*/ 480 h 480"/>
                    <a:gd name="T26" fmla="*/ 0 w 610"/>
                    <a:gd name="T27" fmla="*/ 340 h 480"/>
                    <a:gd name="T28" fmla="*/ 40 w 610"/>
                    <a:gd name="T29" fmla="*/ 45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0" h="480">
                      <a:moveTo>
                        <a:pt x="610" y="458"/>
                      </a:moveTo>
                      <a:lnTo>
                        <a:pt x="603" y="143"/>
                      </a:lnTo>
                      <a:lnTo>
                        <a:pt x="520" y="458"/>
                      </a:lnTo>
                      <a:lnTo>
                        <a:pt x="500" y="0"/>
                      </a:lnTo>
                      <a:lnTo>
                        <a:pt x="460" y="440"/>
                      </a:lnTo>
                      <a:lnTo>
                        <a:pt x="400" y="10"/>
                      </a:lnTo>
                      <a:lnTo>
                        <a:pt x="400" y="465"/>
                      </a:lnTo>
                      <a:lnTo>
                        <a:pt x="200" y="30"/>
                      </a:lnTo>
                      <a:lnTo>
                        <a:pt x="360" y="470"/>
                      </a:lnTo>
                      <a:lnTo>
                        <a:pt x="70" y="180"/>
                      </a:lnTo>
                      <a:lnTo>
                        <a:pt x="310" y="480"/>
                      </a:lnTo>
                      <a:lnTo>
                        <a:pt x="50" y="290"/>
                      </a:lnTo>
                      <a:lnTo>
                        <a:pt x="190" y="480"/>
                      </a:lnTo>
                      <a:lnTo>
                        <a:pt x="0" y="340"/>
                      </a:lnTo>
                      <a:lnTo>
                        <a:pt x="40" y="450"/>
                      </a:lnTo>
                    </a:path>
                  </a:pathLst>
                </a:custGeom>
                <a:solidFill>
                  <a:srgbClr val="00FF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167" name="Freeform 1657"/>
                <p:cNvSpPr>
                  <a:spLocks/>
                </p:cNvSpPr>
                <p:nvPr/>
              </p:nvSpPr>
              <p:spPr bwMode="auto">
                <a:xfrm flipH="1">
                  <a:off x="2512" y="6641"/>
                  <a:ext cx="453" cy="322"/>
                </a:xfrm>
                <a:custGeom>
                  <a:avLst/>
                  <a:gdLst>
                    <a:gd name="T0" fmla="*/ 610 w 610"/>
                    <a:gd name="T1" fmla="*/ 458 h 480"/>
                    <a:gd name="T2" fmla="*/ 603 w 610"/>
                    <a:gd name="T3" fmla="*/ 143 h 480"/>
                    <a:gd name="T4" fmla="*/ 520 w 610"/>
                    <a:gd name="T5" fmla="*/ 458 h 480"/>
                    <a:gd name="T6" fmla="*/ 500 w 610"/>
                    <a:gd name="T7" fmla="*/ 0 h 480"/>
                    <a:gd name="T8" fmla="*/ 460 w 610"/>
                    <a:gd name="T9" fmla="*/ 440 h 480"/>
                    <a:gd name="T10" fmla="*/ 400 w 610"/>
                    <a:gd name="T11" fmla="*/ 10 h 480"/>
                    <a:gd name="T12" fmla="*/ 400 w 610"/>
                    <a:gd name="T13" fmla="*/ 465 h 480"/>
                    <a:gd name="T14" fmla="*/ 200 w 610"/>
                    <a:gd name="T15" fmla="*/ 30 h 480"/>
                    <a:gd name="T16" fmla="*/ 360 w 610"/>
                    <a:gd name="T17" fmla="*/ 470 h 480"/>
                    <a:gd name="T18" fmla="*/ 70 w 610"/>
                    <a:gd name="T19" fmla="*/ 180 h 480"/>
                    <a:gd name="T20" fmla="*/ 310 w 610"/>
                    <a:gd name="T21" fmla="*/ 480 h 480"/>
                    <a:gd name="T22" fmla="*/ 50 w 610"/>
                    <a:gd name="T23" fmla="*/ 290 h 480"/>
                    <a:gd name="T24" fmla="*/ 190 w 610"/>
                    <a:gd name="T25" fmla="*/ 480 h 480"/>
                    <a:gd name="T26" fmla="*/ 0 w 610"/>
                    <a:gd name="T27" fmla="*/ 340 h 480"/>
                    <a:gd name="T28" fmla="*/ 40 w 610"/>
                    <a:gd name="T29" fmla="*/ 45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0" h="480">
                      <a:moveTo>
                        <a:pt x="610" y="458"/>
                      </a:moveTo>
                      <a:lnTo>
                        <a:pt x="603" y="143"/>
                      </a:lnTo>
                      <a:lnTo>
                        <a:pt x="520" y="458"/>
                      </a:lnTo>
                      <a:lnTo>
                        <a:pt x="500" y="0"/>
                      </a:lnTo>
                      <a:lnTo>
                        <a:pt x="460" y="440"/>
                      </a:lnTo>
                      <a:lnTo>
                        <a:pt x="400" y="10"/>
                      </a:lnTo>
                      <a:lnTo>
                        <a:pt x="400" y="465"/>
                      </a:lnTo>
                      <a:lnTo>
                        <a:pt x="200" y="30"/>
                      </a:lnTo>
                      <a:lnTo>
                        <a:pt x="360" y="470"/>
                      </a:lnTo>
                      <a:lnTo>
                        <a:pt x="70" y="180"/>
                      </a:lnTo>
                      <a:lnTo>
                        <a:pt x="310" y="480"/>
                      </a:lnTo>
                      <a:lnTo>
                        <a:pt x="50" y="290"/>
                      </a:lnTo>
                      <a:lnTo>
                        <a:pt x="190" y="480"/>
                      </a:lnTo>
                      <a:lnTo>
                        <a:pt x="0" y="340"/>
                      </a:lnTo>
                      <a:lnTo>
                        <a:pt x="40" y="450"/>
                      </a:lnTo>
                    </a:path>
                  </a:pathLst>
                </a:custGeom>
                <a:solidFill>
                  <a:srgbClr val="00FF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168" name="Freeform 1658"/>
                <p:cNvSpPr>
                  <a:spLocks/>
                </p:cNvSpPr>
                <p:nvPr/>
              </p:nvSpPr>
              <p:spPr bwMode="auto">
                <a:xfrm>
                  <a:off x="1019" y="4166"/>
                  <a:ext cx="1206" cy="2463"/>
                </a:xfrm>
                <a:custGeom>
                  <a:avLst/>
                  <a:gdLst>
                    <a:gd name="T0" fmla="*/ 191 w 1486"/>
                    <a:gd name="T1" fmla="*/ 210 h 2994"/>
                    <a:gd name="T2" fmla="*/ 167 w 1486"/>
                    <a:gd name="T3" fmla="*/ 548 h 2994"/>
                    <a:gd name="T4" fmla="*/ 138 w 1486"/>
                    <a:gd name="T5" fmla="*/ 858 h 2994"/>
                    <a:gd name="T6" fmla="*/ 137 w 1486"/>
                    <a:gd name="T7" fmla="*/ 1194 h 2994"/>
                    <a:gd name="T8" fmla="*/ 126 w 1486"/>
                    <a:gd name="T9" fmla="*/ 1297 h 2994"/>
                    <a:gd name="T10" fmla="*/ 114 w 1486"/>
                    <a:gd name="T11" fmla="*/ 1468 h 2994"/>
                    <a:gd name="T12" fmla="*/ 123 w 1486"/>
                    <a:gd name="T13" fmla="*/ 1953 h 2994"/>
                    <a:gd name="T14" fmla="*/ 123 w 1486"/>
                    <a:gd name="T15" fmla="*/ 2095 h 2994"/>
                    <a:gd name="T16" fmla="*/ 111 w 1486"/>
                    <a:gd name="T17" fmla="*/ 2227 h 2994"/>
                    <a:gd name="T18" fmla="*/ 58 w 1486"/>
                    <a:gd name="T19" fmla="*/ 2585 h 2994"/>
                    <a:gd name="T20" fmla="*/ 41 w 1486"/>
                    <a:gd name="T21" fmla="*/ 2792 h 2994"/>
                    <a:gd name="T22" fmla="*/ 0 w 1486"/>
                    <a:gd name="T23" fmla="*/ 2946 h 2994"/>
                    <a:gd name="T24" fmla="*/ 32 w 1486"/>
                    <a:gd name="T25" fmla="*/ 2957 h 2994"/>
                    <a:gd name="T26" fmla="*/ 122 w 1486"/>
                    <a:gd name="T27" fmla="*/ 2957 h 2994"/>
                    <a:gd name="T28" fmla="*/ 211 w 1486"/>
                    <a:gd name="T29" fmla="*/ 2960 h 2994"/>
                    <a:gd name="T30" fmla="*/ 310 w 1486"/>
                    <a:gd name="T31" fmla="*/ 2957 h 2994"/>
                    <a:gd name="T32" fmla="*/ 414 w 1486"/>
                    <a:gd name="T33" fmla="*/ 2955 h 2994"/>
                    <a:gd name="T34" fmla="*/ 472 w 1486"/>
                    <a:gd name="T35" fmla="*/ 2935 h 2994"/>
                    <a:gd name="T36" fmla="*/ 458 w 1486"/>
                    <a:gd name="T37" fmla="*/ 2838 h 2994"/>
                    <a:gd name="T38" fmla="*/ 458 w 1486"/>
                    <a:gd name="T39" fmla="*/ 2713 h 2994"/>
                    <a:gd name="T40" fmla="*/ 471 w 1486"/>
                    <a:gd name="T41" fmla="*/ 2514 h 2994"/>
                    <a:gd name="T42" fmla="*/ 477 w 1486"/>
                    <a:gd name="T43" fmla="*/ 2315 h 2994"/>
                    <a:gd name="T44" fmla="*/ 472 w 1486"/>
                    <a:gd name="T45" fmla="*/ 2166 h 2994"/>
                    <a:gd name="T46" fmla="*/ 513 w 1486"/>
                    <a:gd name="T47" fmla="*/ 1916 h 2994"/>
                    <a:gd name="T48" fmla="*/ 558 w 1486"/>
                    <a:gd name="T49" fmla="*/ 1686 h 2994"/>
                    <a:gd name="T50" fmla="*/ 616 w 1486"/>
                    <a:gd name="T51" fmla="*/ 1486 h 2994"/>
                    <a:gd name="T52" fmla="*/ 651 w 1486"/>
                    <a:gd name="T53" fmla="*/ 1104 h 2994"/>
                    <a:gd name="T54" fmla="*/ 680 w 1486"/>
                    <a:gd name="T55" fmla="*/ 870 h 2994"/>
                    <a:gd name="T56" fmla="*/ 715 w 1486"/>
                    <a:gd name="T57" fmla="*/ 774 h 2994"/>
                    <a:gd name="T58" fmla="*/ 764 w 1486"/>
                    <a:gd name="T59" fmla="*/ 1060 h 2994"/>
                    <a:gd name="T60" fmla="*/ 797 w 1486"/>
                    <a:gd name="T61" fmla="*/ 1367 h 2994"/>
                    <a:gd name="T62" fmla="*/ 886 w 1486"/>
                    <a:gd name="T63" fmla="*/ 1744 h 2994"/>
                    <a:gd name="T64" fmla="*/ 936 w 1486"/>
                    <a:gd name="T65" fmla="*/ 1870 h 2994"/>
                    <a:gd name="T66" fmla="*/ 942 w 1486"/>
                    <a:gd name="T67" fmla="*/ 1996 h 2994"/>
                    <a:gd name="T68" fmla="*/ 974 w 1486"/>
                    <a:gd name="T69" fmla="*/ 2281 h 2994"/>
                    <a:gd name="T70" fmla="*/ 1024 w 1486"/>
                    <a:gd name="T71" fmla="*/ 2556 h 2994"/>
                    <a:gd name="T72" fmla="*/ 1028 w 1486"/>
                    <a:gd name="T73" fmla="*/ 2966 h 2994"/>
                    <a:gd name="T74" fmla="*/ 1054 w 1486"/>
                    <a:gd name="T75" fmla="*/ 2994 h 2994"/>
                    <a:gd name="T76" fmla="*/ 1127 w 1486"/>
                    <a:gd name="T77" fmla="*/ 2986 h 2994"/>
                    <a:gd name="T78" fmla="*/ 1347 w 1486"/>
                    <a:gd name="T79" fmla="*/ 2977 h 2994"/>
                    <a:gd name="T80" fmla="*/ 1448 w 1486"/>
                    <a:gd name="T81" fmla="*/ 2960 h 2994"/>
                    <a:gd name="T82" fmla="*/ 1486 w 1486"/>
                    <a:gd name="T83" fmla="*/ 2929 h 2994"/>
                    <a:gd name="T84" fmla="*/ 1397 w 1486"/>
                    <a:gd name="T85" fmla="*/ 2470 h 2994"/>
                    <a:gd name="T86" fmla="*/ 1348 w 1486"/>
                    <a:gd name="T87" fmla="*/ 2095 h 2994"/>
                    <a:gd name="T88" fmla="*/ 1292 w 1486"/>
                    <a:gd name="T89" fmla="*/ 1804 h 2994"/>
                    <a:gd name="T90" fmla="*/ 1253 w 1486"/>
                    <a:gd name="T91" fmla="*/ 1329 h 2994"/>
                    <a:gd name="T92" fmla="*/ 1250 w 1486"/>
                    <a:gd name="T93" fmla="*/ 879 h 2994"/>
                    <a:gd name="T94" fmla="*/ 1213 w 1486"/>
                    <a:gd name="T95" fmla="*/ 530 h 2994"/>
                    <a:gd name="T96" fmla="*/ 1191 w 1486"/>
                    <a:gd name="T97" fmla="*/ 140 h 2994"/>
                    <a:gd name="T98" fmla="*/ 1161 w 1486"/>
                    <a:gd name="T99" fmla="*/ 0 h 2994"/>
                    <a:gd name="T100" fmla="*/ 771 w 1486"/>
                    <a:gd name="T101" fmla="*/ 80 h 2994"/>
                    <a:gd name="T102" fmla="*/ 581 w 1486"/>
                    <a:gd name="T103" fmla="*/ 100 h 2994"/>
                    <a:gd name="T104" fmla="*/ 231 w 1486"/>
                    <a:gd name="T105" fmla="*/ 110 h 2994"/>
                    <a:gd name="T106" fmla="*/ 191 w 1486"/>
                    <a:gd name="T107" fmla="*/ 210 h 29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86" h="2994">
                      <a:moveTo>
                        <a:pt x="191" y="210"/>
                      </a:moveTo>
                      <a:lnTo>
                        <a:pt x="167" y="548"/>
                      </a:lnTo>
                      <a:lnTo>
                        <a:pt x="138" y="858"/>
                      </a:lnTo>
                      <a:cubicBezTo>
                        <a:pt x="141" y="993"/>
                        <a:pt x="137" y="1077"/>
                        <a:pt x="137" y="1194"/>
                      </a:cubicBezTo>
                      <a:lnTo>
                        <a:pt x="126" y="1297"/>
                      </a:lnTo>
                      <a:lnTo>
                        <a:pt x="114" y="1468"/>
                      </a:lnTo>
                      <a:lnTo>
                        <a:pt x="123" y="1953"/>
                      </a:lnTo>
                      <a:lnTo>
                        <a:pt x="123" y="2095"/>
                      </a:lnTo>
                      <a:lnTo>
                        <a:pt x="111" y="2227"/>
                      </a:lnTo>
                      <a:lnTo>
                        <a:pt x="58" y="2585"/>
                      </a:lnTo>
                      <a:lnTo>
                        <a:pt x="41" y="2792"/>
                      </a:lnTo>
                      <a:lnTo>
                        <a:pt x="0" y="2946"/>
                      </a:lnTo>
                      <a:lnTo>
                        <a:pt x="32" y="2957"/>
                      </a:lnTo>
                      <a:lnTo>
                        <a:pt x="122" y="2957"/>
                      </a:lnTo>
                      <a:lnTo>
                        <a:pt x="211" y="2960"/>
                      </a:lnTo>
                      <a:lnTo>
                        <a:pt x="310" y="2957"/>
                      </a:lnTo>
                      <a:lnTo>
                        <a:pt x="414" y="2955"/>
                      </a:lnTo>
                      <a:lnTo>
                        <a:pt x="472" y="2935"/>
                      </a:lnTo>
                      <a:lnTo>
                        <a:pt x="458" y="2838"/>
                      </a:lnTo>
                      <a:lnTo>
                        <a:pt x="458" y="2713"/>
                      </a:lnTo>
                      <a:lnTo>
                        <a:pt x="471" y="2514"/>
                      </a:lnTo>
                      <a:lnTo>
                        <a:pt x="477" y="2315"/>
                      </a:lnTo>
                      <a:lnTo>
                        <a:pt x="472" y="2166"/>
                      </a:lnTo>
                      <a:lnTo>
                        <a:pt x="513" y="1916"/>
                      </a:lnTo>
                      <a:lnTo>
                        <a:pt x="558" y="1686"/>
                      </a:lnTo>
                      <a:lnTo>
                        <a:pt x="616" y="1486"/>
                      </a:lnTo>
                      <a:lnTo>
                        <a:pt x="651" y="1104"/>
                      </a:lnTo>
                      <a:lnTo>
                        <a:pt x="680" y="870"/>
                      </a:lnTo>
                      <a:lnTo>
                        <a:pt x="715" y="774"/>
                      </a:lnTo>
                      <a:lnTo>
                        <a:pt x="764" y="1060"/>
                      </a:lnTo>
                      <a:lnTo>
                        <a:pt x="797" y="1367"/>
                      </a:lnTo>
                      <a:lnTo>
                        <a:pt x="886" y="1744"/>
                      </a:lnTo>
                      <a:lnTo>
                        <a:pt x="936" y="1870"/>
                      </a:lnTo>
                      <a:lnTo>
                        <a:pt x="942" y="1996"/>
                      </a:lnTo>
                      <a:lnTo>
                        <a:pt x="974" y="2281"/>
                      </a:lnTo>
                      <a:lnTo>
                        <a:pt x="1024" y="2556"/>
                      </a:lnTo>
                      <a:lnTo>
                        <a:pt x="1028" y="2966"/>
                      </a:lnTo>
                      <a:lnTo>
                        <a:pt x="1054" y="2994"/>
                      </a:lnTo>
                      <a:lnTo>
                        <a:pt x="1127" y="2986"/>
                      </a:lnTo>
                      <a:lnTo>
                        <a:pt x="1347" y="2977"/>
                      </a:lnTo>
                      <a:lnTo>
                        <a:pt x="1448" y="2960"/>
                      </a:lnTo>
                      <a:lnTo>
                        <a:pt x="1486" y="2929"/>
                      </a:lnTo>
                      <a:lnTo>
                        <a:pt x="1397" y="2470"/>
                      </a:lnTo>
                      <a:lnTo>
                        <a:pt x="1348" y="2095"/>
                      </a:lnTo>
                      <a:lnTo>
                        <a:pt x="1292" y="1804"/>
                      </a:lnTo>
                      <a:lnTo>
                        <a:pt x="1253" y="1329"/>
                      </a:lnTo>
                      <a:lnTo>
                        <a:pt x="1250" y="879"/>
                      </a:lnTo>
                      <a:lnTo>
                        <a:pt x="1213" y="530"/>
                      </a:lnTo>
                      <a:lnTo>
                        <a:pt x="1191" y="140"/>
                      </a:lnTo>
                      <a:lnTo>
                        <a:pt x="1161" y="0"/>
                      </a:lnTo>
                      <a:lnTo>
                        <a:pt x="771" y="80"/>
                      </a:lnTo>
                      <a:lnTo>
                        <a:pt x="581" y="100"/>
                      </a:lnTo>
                      <a:lnTo>
                        <a:pt x="231" y="110"/>
                      </a:lnTo>
                      <a:lnTo>
                        <a:pt x="191" y="210"/>
                      </a:lnTo>
                      <a:close/>
                    </a:path>
                  </a:pathLst>
                </a:custGeom>
                <a:gradFill rotWithShape="1">
                  <a:gsLst>
                    <a:gs pos="0">
                      <a:srgbClr val="00CCFF">
                        <a:gamma/>
                        <a:shade val="76078"/>
                        <a:invGamma/>
                      </a:srgbClr>
                    </a:gs>
                    <a:gs pos="50000">
                      <a:srgbClr val="00CCFF"/>
                    </a:gs>
                    <a:gs pos="100000">
                      <a:srgbClr val="00CCFF">
                        <a:gamma/>
                        <a:shade val="76078"/>
                        <a:invGamma/>
                      </a:srgbClr>
                    </a:gs>
                  </a:gsLst>
                  <a:lin ang="0" scaled="1"/>
                </a:gra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169" name="Freeform 1659"/>
                <p:cNvSpPr>
                  <a:spLocks/>
                </p:cNvSpPr>
                <p:nvPr/>
              </p:nvSpPr>
              <p:spPr bwMode="auto">
                <a:xfrm rot="12346">
                  <a:off x="1821" y="5891"/>
                  <a:ext cx="273" cy="394"/>
                </a:xfrm>
                <a:custGeom>
                  <a:avLst/>
                  <a:gdLst>
                    <a:gd name="T0" fmla="*/ 0 w 252"/>
                    <a:gd name="T1" fmla="*/ 0 h 357"/>
                    <a:gd name="T2" fmla="*/ 17 w 252"/>
                    <a:gd name="T3" fmla="*/ 68 h 357"/>
                    <a:gd name="T4" fmla="*/ 38 w 252"/>
                    <a:gd name="T5" fmla="*/ 137 h 357"/>
                    <a:gd name="T6" fmla="*/ 77 w 252"/>
                    <a:gd name="T7" fmla="*/ 248 h 357"/>
                    <a:gd name="T8" fmla="*/ 115 w 252"/>
                    <a:gd name="T9" fmla="*/ 304 h 357"/>
                    <a:gd name="T10" fmla="*/ 175 w 252"/>
                    <a:gd name="T11" fmla="*/ 325 h 357"/>
                    <a:gd name="T12" fmla="*/ 248 w 252"/>
                    <a:gd name="T13" fmla="*/ 355 h 357"/>
                    <a:gd name="T14" fmla="*/ 201 w 252"/>
                    <a:gd name="T15" fmla="*/ 338 h 357"/>
                    <a:gd name="T16" fmla="*/ 158 w 252"/>
                    <a:gd name="T17" fmla="*/ 295 h 357"/>
                    <a:gd name="T18" fmla="*/ 102 w 252"/>
                    <a:gd name="T19" fmla="*/ 214 h 357"/>
                    <a:gd name="T20" fmla="*/ 68 w 252"/>
                    <a:gd name="T21" fmla="*/ 154 h 357"/>
                    <a:gd name="T22" fmla="*/ 30 w 252"/>
                    <a:gd name="T23" fmla="*/ 55 h 357"/>
                    <a:gd name="T24" fmla="*/ 0 w 252"/>
                    <a:gd name="T25" fmla="*/ 0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357">
                      <a:moveTo>
                        <a:pt x="0" y="0"/>
                      </a:moveTo>
                      <a:lnTo>
                        <a:pt x="17" y="68"/>
                      </a:lnTo>
                      <a:lnTo>
                        <a:pt x="38" y="137"/>
                      </a:lnTo>
                      <a:lnTo>
                        <a:pt x="77" y="248"/>
                      </a:lnTo>
                      <a:lnTo>
                        <a:pt x="115" y="304"/>
                      </a:lnTo>
                      <a:lnTo>
                        <a:pt x="175" y="325"/>
                      </a:lnTo>
                      <a:cubicBezTo>
                        <a:pt x="180" y="334"/>
                        <a:pt x="235" y="349"/>
                        <a:pt x="248" y="355"/>
                      </a:cubicBezTo>
                      <a:cubicBezTo>
                        <a:pt x="252" y="357"/>
                        <a:pt x="201" y="338"/>
                        <a:pt x="201" y="338"/>
                      </a:cubicBezTo>
                      <a:lnTo>
                        <a:pt x="158" y="295"/>
                      </a:lnTo>
                      <a:lnTo>
                        <a:pt x="102" y="214"/>
                      </a:lnTo>
                      <a:lnTo>
                        <a:pt x="68" y="154"/>
                      </a:lnTo>
                      <a:lnTo>
                        <a:pt x="30" y="55"/>
                      </a:lnTo>
                      <a:lnTo>
                        <a:pt x="0" y="0"/>
                      </a:lnTo>
                      <a:close/>
                    </a:path>
                  </a:pathLst>
                </a:custGeom>
                <a:noFill/>
                <a:ln w="9525" cap="flat"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170" name="Freeform 1660"/>
                <p:cNvSpPr>
                  <a:spLocks/>
                </p:cNvSpPr>
                <p:nvPr/>
              </p:nvSpPr>
              <p:spPr bwMode="auto">
                <a:xfrm rot="12346">
                  <a:off x="1196" y="5944"/>
                  <a:ext cx="208" cy="473"/>
                </a:xfrm>
                <a:custGeom>
                  <a:avLst/>
                  <a:gdLst>
                    <a:gd name="T0" fmla="*/ 184 w 193"/>
                    <a:gd name="T1" fmla="*/ 0 h 433"/>
                    <a:gd name="T2" fmla="*/ 158 w 193"/>
                    <a:gd name="T3" fmla="*/ 86 h 433"/>
                    <a:gd name="T4" fmla="*/ 145 w 193"/>
                    <a:gd name="T5" fmla="*/ 176 h 433"/>
                    <a:gd name="T6" fmla="*/ 111 w 193"/>
                    <a:gd name="T7" fmla="*/ 296 h 433"/>
                    <a:gd name="T8" fmla="*/ 68 w 193"/>
                    <a:gd name="T9" fmla="*/ 343 h 433"/>
                    <a:gd name="T10" fmla="*/ 0 w 193"/>
                    <a:gd name="T11" fmla="*/ 433 h 433"/>
                    <a:gd name="T12" fmla="*/ 111 w 193"/>
                    <a:gd name="T13" fmla="*/ 291 h 433"/>
                    <a:gd name="T14" fmla="*/ 158 w 193"/>
                    <a:gd name="T15" fmla="*/ 231 h 433"/>
                    <a:gd name="T16" fmla="*/ 180 w 193"/>
                    <a:gd name="T17" fmla="*/ 146 h 433"/>
                    <a:gd name="T18" fmla="*/ 193 w 193"/>
                    <a:gd name="T19" fmla="*/ 116 h 433"/>
                    <a:gd name="T20" fmla="*/ 184 w 193"/>
                    <a:gd name="T21" fmla="*/ 0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3" h="433">
                      <a:moveTo>
                        <a:pt x="184" y="0"/>
                      </a:moveTo>
                      <a:lnTo>
                        <a:pt x="158" y="86"/>
                      </a:lnTo>
                      <a:lnTo>
                        <a:pt x="145" y="176"/>
                      </a:lnTo>
                      <a:lnTo>
                        <a:pt x="111" y="296"/>
                      </a:lnTo>
                      <a:lnTo>
                        <a:pt x="68" y="343"/>
                      </a:lnTo>
                      <a:lnTo>
                        <a:pt x="0" y="433"/>
                      </a:lnTo>
                      <a:lnTo>
                        <a:pt x="111" y="291"/>
                      </a:lnTo>
                      <a:lnTo>
                        <a:pt x="158" y="231"/>
                      </a:lnTo>
                      <a:lnTo>
                        <a:pt x="180" y="146"/>
                      </a:lnTo>
                      <a:lnTo>
                        <a:pt x="193" y="116"/>
                      </a:lnTo>
                      <a:lnTo>
                        <a:pt x="184" y="0"/>
                      </a:lnTo>
                      <a:close/>
                    </a:path>
                  </a:pathLst>
                </a:custGeom>
                <a:noFill/>
                <a:ln w="9525" cap="flat"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171" name="Freeform 1661"/>
                <p:cNvSpPr>
                  <a:spLocks/>
                </p:cNvSpPr>
                <p:nvPr/>
              </p:nvSpPr>
              <p:spPr bwMode="auto">
                <a:xfrm>
                  <a:off x="1260" y="2130"/>
                  <a:ext cx="534" cy="564"/>
                </a:xfrm>
                <a:custGeom>
                  <a:avLst/>
                  <a:gdLst>
                    <a:gd name="T0" fmla="*/ 151 w 634"/>
                    <a:gd name="T1" fmla="*/ 685 h 685"/>
                    <a:gd name="T2" fmla="*/ 91 w 634"/>
                    <a:gd name="T3" fmla="*/ 640 h 685"/>
                    <a:gd name="T4" fmla="*/ 36 w 634"/>
                    <a:gd name="T5" fmla="*/ 503 h 685"/>
                    <a:gd name="T6" fmla="*/ 20 w 634"/>
                    <a:gd name="T7" fmla="*/ 428 h 685"/>
                    <a:gd name="T8" fmla="*/ 3 w 634"/>
                    <a:gd name="T9" fmla="*/ 343 h 685"/>
                    <a:gd name="T10" fmla="*/ 0 w 634"/>
                    <a:gd name="T11" fmla="*/ 205 h 685"/>
                    <a:gd name="T12" fmla="*/ 22 w 634"/>
                    <a:gd name="T13" fmla="*/ 133 h 685"/>
                    <a:gd name="T14" fmla="*/ 64 w 634"/>
                    <a:gd name="T15" fmla="*/ 85 h 685"/>
                    <a:gd name="T16" fmla="*/ 96 w 634"/>
                    <a:gd name="T17" fmla="*/ 58 h 685"/>
                    <a:gd name="T18" fmla="*/ 136 w 634"/>
                    <a:gd name="T19" fmla="*/ 30 h 685"/>
                    <a:gd name="T20" fmla="*/ 210 w 634"/>
                    <a:gd name="T21" fmla="*/ 26 h 685"/>
                    <a:gd name="T22" fmla="*/ 292 w 634"/>
                    <a:gd name="T23" fmla="*/ 5 h 685"/>
                    <a:gd name="T24" fmla="*/ 383 w 634"/>
                    <a:gd name="T25" fmla="*/ 0 h 685"/>
                    <a:gd name="T26" fmla="*/ 434 w 634"/>
                    <a:gd name="T27" fmla="*/ 17 h 685"/>
                    <a:gd name="T28" fmla="*/ 489 w 634"/>
                    <a:gd name="T29" fmla="*/ 17 h 685"/>
                    <a:gd name="T30" fmla="*/ 549 w 634"/>
                    <a:gd name="T31" fmla="*/ 37 h 685"/>
                    <a:gd name="T32" fmla="*/ 614 w 634"/>
                    <a:gd name="T33" fmla="*/ 44 h 685"/>
                    <a:gd name="T34" fmla="*/ 634 w 634"/>
                    <a:gd name="T35" fmla="*/ 62 h 685"/>
                    <a:gd name="T36" fmla="*/ 634 w 634"/>
                    <a:gd name="T37" fmla="*/ 86 h 685"/>
                    <a:gd name="T38" fmla="*/ 610 w 634"/>
                    <a:gd name="T39" fmla="*/ 147 h 685"/>
                    <a:gd name="T40" fmla="*/ 563 w 634"/>
                    <a:gd name="T41" fmla="*/ 172 h 685"/>
                    <a:gd name="T42" fmla="*/ 441 w 634"/>
                    <a:gd name="T43" fmla="*/ 175 h 685"/>
                    <a:gd name="T44" fmla="*/ 374 w 634"/>
                    <a:gd name="T45" fmla="*/ 164 h 685"/>
                    <a:gd name="T46" fmla="*/ 323 w 634"/>
                    <a:gd name="T47" fmla="*/ 168 h 685"/>
                    <a:gd name="T48" fmla="*/ 289 w 634"/>
                    <a:gd name="T49" fmla="*/ 179 h 685"/>
                    <a:gd name="T50" fmla="*/ 282 w 634"/>
                    <a:gd name="T51" fmla="*/ 221 h 685"/>
                    <a:gd name="T52" fmla="*/ 286 w 634"/>
                    <a:gd name="T53" fmla="*/ 249 h 685"/>
                    <a:gd name="T54" fmla="*/ 314 w 634"/>
                    <a:gd name="T55" fmla="*/ 285 h 685"/>
                    <a:gd name="T56" fmla="*/ 320 w 634"/>
                    <a:gd name="T57" fmla="*/ 324 h 685"/>
                    <a:gd name="T58" fmla="*/ 289 w 634"/>
                    <a:gd name="T59" fmla="*/ 343 h 685"/>
                    <a:gd name="T60" fmla="*/ 284 w 634"/>
                    <a:gd name="T61" fmla="*/ 444 h 685"/>
                    <a:gd name="T62" fmla="*/ 233 w 634"/>
                    <a:gd name="T63" fmla="*/ 444 h 685"/>
                    <a:gd name="T64" fmla="*/ 218 w 634"/>
                    <a:gd name="T65" fmla="*/ 391 h 685"/>
                    <a:gd name="T66" fmla="*/ 171 w 634"/>
                    <a:gd name="T67" fmla="*/ 345 h 685"/>
                    <a:gd name="T68" fmla="*/ 130 w 634"/>
                    <a:gd name="T69" fmla="*/ 334 h 685"/>
                    <a:gd name="T70" fmla="*/ 116 w 634"/>
                    <a:gd name="T71" fmla="*/ 341 h 685"/>
                    <a:gd name="T72" fmla="*/ 92 w 634"/>
                    <a:gd name="T73" fmla="*/ 463 h 685"/>
                    <a:gd name="T74" fmla="*/ 105 w 634"/>
                    <a:gd name="T75" fmla="*/ 499 h 685"/>
                    <a:gd name="T76" fmla="*/ 147 w 634"/>
                    <a:gd name="T77" fmla="*/ 551 h 685"/>
                    <a:gd name="T78" fmla="*/ 189 w 634"/>
                    <a:gd name="T79" fmla="*/ 588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34" h="685">
                      <a:moveTo>
                        <a:pt x="151" y="685"/>
                      </a:moveTo>
                      <a:lnTo>
                        <a:pt x="91" y="640"/>
                      </a:lnTo>
                      <a:lnTo>
                        <a:pt x="36" y="503"/>
                      </a:lnTo>
                      <a:lnTo>
                        <a:pt x="20" y="428"/>
                      </a:lnTo>
                      <a:lnTo>
                        <a:pt x="3" y="343"/>
                      </a:lnTo>
                      <a:lnTo>
                        <a:pt x="0" y="205"/>
                      </a:lnTo>
                      <a:lnTo>
                        <a:pt x="22" y="133"/>
                      </a:lnTo>
                      <a:lnTo>
                        <a:pt x="64" y="85"/>
                      </a:lnTo>
                      <a:lnTo>
                        <a:pt x="96" y="58"/>
                      </a:lnTo>
                      <a:lnTo>
                        <a:pt x="136" y="30"/>
                      </a:lnTo>
                      <a:lnTo>
                        <a:pt x="210" y="26"/>
                      </a:lnTo>
                      <a:lnTo>
                        <a:pt x="292" y="5"/>
                      </a:lnTo>
                      <a:lnTo>
                        <a:pt x="383" y="0"/>
                      </a:lnTo>
                      <a:lnTo>
                        <a:pt x="434" y="17"/>
                      </a:lnTo>
                      <a:lnTo>
                        <a:pt x="489" y="17"/>
                      </a:lnTo>
                      <a:lnTo>
                        <a:pt x="549" y="37"/>
                      </a:lnTo>
                      <a:lnTo>
                        <a:pt x="614" y="44"/>
                      </a:lnTo>
                      <a:lnTo>
                        <a:pt x="634" y="62"/>
                      </a:lnTo>
                      <a:lnTo>
                        <a:pt x="634" y="86"/>
                      </a:lnTo>
                      <a:lnTo>
                        <a:pt x="610" y="147"/>
                      </a:lnTo>
                      <a:lnTo>
                        <a:pt x="563" y="172"/>
                      </a:lnTo>
                      <a:lnTo>
                        <a:pt x="441" y="175"/>
                      </a:lnTo>
                      <a:lnTo>
                        <a:pt x="374" y="164"/>
                      </a:lnTo>
                      <a:lnTo>
                        <a:pt x="323" y="168"/>
                      </a:lnTo>
                      <a:lnTo>
                        <a:pt x="289" y="179"/>
                      </a:lnTo>
                      <a:lnTo>
                        <a:pt x="282" y="221"/>
                      </a:lnTo>
                      <a:lnTo>
                        <a:pt x="286" y="249"/>
                      </a:lnTo>
                      <a:lnTo>
                        <a:pt x="314" y="285"/>
                      </a:lnTo>
                      <a:lnTo>
                        <a:pt x="320" y="324"/>
                      </a:lnTo>
                      <a:lnTo>
                        <a:pt x="289" y="343"/>
                      </a:lnTo>
                      <a:lnTo>
                        <a:pt x="284" y="444"/>
                      </a:lnTo>
                      <a:lnTo>
                        <a:pt x="233" y="444"/>
                      </a:lnTo>
                      <a:lnTo>
                        <a:pt x="218" y="391"/>
                      </a:lnTo>
                      <a:lnTo>
                        <a:pt x="171" y="345"/>
                      </a:lnTo>
                      <a:lnTo>
                        <a:pt x="130" y="334"/>
                      </a:lnTo>
                      <a:lnTo>
                        <a:pt x="116" y="341"/>
                      </a:lnTo>
                      <a:cubicBezTo>
                        <a:pt x="84" y="417"/>
                        <a:pt x="92" y="377"/>
                        <a:pt x="92" y="463"/>
                      </a:cubicBezTo>
                      <a:lnTo>
                        <a:pt x="105" y="499"/>
                      </a:lnTo>
                      <a:lnTo>
                        <a:pt x="147" y="551"/>
                      </a:lnTo>
                      <a:lnTo>
                        <a:pt x="189" y="588"/>
                      </a:lnTo>
                    </a:path>
                  </a:pathLst>
                </a:custGeom>
                <a:gradFill rotWithShape="1">
                  <a:gsLst>
                    <a:gs pos="0">
                      <a:srgbClr val="C0C0C0">
                        <a:gamma/>
                        <a:shade val="46275"/>
                        <a:invGamma/>
                      </a:srgbClr>
                    </a:gs>
                    <a:gs pos="100000">
                      <a:srgbClr val="C0C0C0"/>
                    </a:gs>
                  </a:gsLst>
                  <a:lin ang="5400000" scaled="1"/>
                </a:gra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172" name="Freeform 1662"/>
                <p:cNvSpPr>
                  <a:spLocks/>
                </p:cNvSpPr>
                <p:nvPr/>
              </p:nvSpPr>
              <p:spPr bwMode="auto">
                <a:xfrm>
                  <a:off x="1377" y="2557"/>
                  <a:ext cx="209" cy="253"/>
                </a:xfrm>
                <a:custGeom>
                  <a:avLst/>
                  <a:gdLst>
                    <a:gd name="T0" fmla="*/ 67 w 206"/>
                    <a:gd name="T1" fmla="*/ 0 h 258"/>
                    <a:gd name="T2" fmla="*/ 29 w 206"/>
                    <a:gd name="T3" fmla="*/ 53 h 258"/>
                    <a:gd name="T4" fmla="*/ 8 w 206"/>
                    <a:gd name="T5" fmla="*/ 98 h 258"/>
                    <a:gd name="T6" fmla="*/ 17 w 206"/>
                    <a:gd name="T7" fmla="*/ 160 h 258"/>
                    <a:gd name="T8" fmla="*/ 0 w 206"/>
                    <a:gd name="T9" fmla="*/ 236 h 258"/>
                    <a:gd name="T10" fmla="*/ 107 w 206"/>
                    <a:gd name="T11" fmla="*/ 258 h 258"/>
                    <a:gd name="T12" fmla="*/ 206 w 206"/>
                    <a:gd name="T13" fmla="*/ 225 h 258"/>
                  </a:gdLst>
                  <a:ahLst/>
                  <a:cxnLst>
                    <a:cxn ang="0">
                      <a:pos x="T0" y="T1"/>
                    </a:cxn>
                    <a:cxn ang="0">
                      <a:pos x="T2" y="T3"/>
                    </a:cxn>
                    <a:cxn ang="0">
                      <a:pos x="T4" y="T5"/>
                    </a:cxn>
                    <a:cxn ang="0">
                      <a:pos x="T6" y="T7"/>
                    </a:cxn>
                    <a:cxn ang="0">
                      <a:pos x="T8" y="T9"/>
                    </a:cxn>
                    <a:cxn ang="0">
                      <a:pos x="T10" y="T11"/>
                    </a:cxn>
                    <a:cxn ang="0">
                      <a:pos x="T12" y="T13"/>
                    </a:cxn>
                  </a:cxnLst>
                  <a:rect l="0" t="0" r="r" b="b"/>
                  <a:pathLst>
                    <a:path w="206" h="258">
                      <a:moveTo>
                        <a:pt x="67" y="0"/>
                      </a:moveTo>
                      <a:lnTo>
                        <a:pt x="29" y="53"/>
                      </a:lnTo>
                      <a:lnTo>
                        <a:pt x="8" y="98"/>
                      </a:lnTo>
                      <a:lnTo>
                        <a:pt x="17" y="160"/>
                      </a:lnTo>
                      <a:lnTo>
                        <a:pt x="0" y="236"/>
                      </a:lnTo>
                      <a:lnTo>
                        <a:pt x="107" y="258"/>
                      </a:lnTo>
                      <a:lnTo>
                        <a:pt x="206" y="225"/>
                      </a:lnTo>
                    </a:path>
                  </a:pathLst>
                </a:custGeom>
                <a:gradFill rotWithShape="1">
                  <a:gsLst>
                    <a:gs pos="0">
                      <a:srgbClr val="F9D7B1">
                        <a:gamma/>
                        <a:shade val="96078"/>
                        <a:invGamma/>
                      </a:srgbClr>
                    </a:gs>
                    <a:gs pos="100000">
                      <a:srgbClr val="F9D7B1"/>
                    </a:gs>
                  </a:gsLst>
                  <a:lin ang="0" scaled="1"/>
                </a:gra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173" name="Freeform 1663"/>
                <p:cNvSpPr>
                  <a:spLocks/>
                </p:cNvSpPr>
                <p:nvPr/>
              </p:nvSpPr>
              <p:spPr bwMode="auto">
                <a:xfrm>
                  <a:off x="1788" y="2431"/>
                  <a:ext cx="24" cy="44"/>
                </a:xfrm>
                <a:custGeom>
                  <a:avLst/>
                  <a:gdLst>
                    <a:gd name="T0" fmla="*/ 0 w 55"/>
                    <a:gd name="T1" fmla="*/ 45 h 95"/>
                    <a:gd name="T2" fmla="*/ 35 w 55"/>
                    <a:gd name="T3" fmla="*/ 35 h 95"/>
                    <a:gd name="T4" fmla="*/ 55 w 55"/>
                    <a:gd name="T5" fmla="*/ 0 h 95"/>
                    <a:gd name="T6" fmla="*/ 50 w 55"/>
                    <a:gd name="T7" fmla="*/ 40 h 95"/>
                    <a:gd name="T8" fmla="*/ 15 w 55"/>
                    <a:gd name="T9" fmla="*/ 95 h 95"/>
                  </a:gdLst>
                  <a:ahLst/>
                  <a:cxnLst>
                    <a:cxn ang="0">
                      <a:pos x="T0" y="T1"/>
                    </a:cxn>
                    <a:cxn ang="0">
                      <a:pos x="T2" y="T3"/>
                    </a:cxn>
                    <a:cxn ang="0">
                      <a:pos x="T4" y="T5"/>
                    </a:cxn>
                    <a:cxn ang="0">
                      <a:pos x="T6" y="T7"/>
                    </a:cxn>
                    <a:cxn ang="0">
                      <a:pos x="T8" y="T9"/>
                    </a:cxn>
                  </a:cxnLst>
                  <a:rect l="0" t="0" r="r" b="b"/>
                  <a:pathLst>
                    <a:path w="55" h="95">
                      <a:moveTo>
                        <a:pt x="0" y="45"/>
                      </a:moveTo>
                      <a:lnTo>
                        <a:pt x="35" y="35"/>
                      </a:lnTo>
                      <a:lnTo>
                        <a:pt x="55" y="0"/>
                      </a:lnTo>
                      <a:lnTo>
                        <a:pt x="50" y="40"/>
                      </a:lnTo>
                      <a:lnTo>
                        <a:pt x="15" y="95"/>
                      </a:lnTo>
                    </a:path>
                  </a:pathLst>
                </a:custGeom>
                <a:noFill/>
                <a:ln w="6350"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174" name="Freeform 1664"/>
                <p:cNvSpPr>
                  <a:spLocks/>
                </p:cNvSpPr>
                <p:nvPr/>
              </p:nvSpPr>
              <p:spPr bwMode="auto">
                <a:xfrm>
                  <a:off x="1339" y="2260"/>
                  <a:ext cx="497" cy="533"/>
                </a:xfrm>
                <a:custGeom>
                  <a:avLst/>
                  <a:gdLst>
                    <a:gd name="T0" fmla="*/ 84 w 486"/>
                    <a:gd name="T1" fmla="*/ 350 h 540"/>
                    <a:gd name="T2" fmla="*/ 61 w 486"/>
                    <a:gd name="T3" fmla="*/ 341 h 540"/>
                    <a:gd name="T4" fmla="*/ 22 w 486"/>
                    <a:gd name="T5" fmla="*/ 312 h 540"/>
                    <a:gd name="T6" fmla="*/ 0 w 486"/>
                    <a:gd name="T7" fmla="*/ 261 h 540"/>
                    <a:gd name="T8" fmla="*/ 0 w 486"/>
                    <a:gd name="T9" fmla="*/ 202 h 540"/>
                    <a:gd name="T10" fmla="*/ 8 w 486"/>
                    <a:gd name="T11" fmla="*/ 163 h 540"/>
                    <a:gd name="T12" fmla="*/ 36 w 486"/>
                    <a:gd name="T13" fmla="*/ 147 h 540"/>
                    <a:gd name="T14" fmla="*/ 59 w 486"/>
                    <a:gd name="T15" fmla="*/ 160 h 540"/>
                    <a:gd name="T16" fmla="*/ 90 w 486"/>
                    <a:gd name="T17" fmla="*/ 178 h 540"/>
                    <a:gd name="T18" fmla="*/ 118 w 486"/>
                    <a:gd name="T19" fmla="*/ 246 h 540"/>
                    <a:gd name="T20" fmla="*/ 160 w 486"/>
                    <a:gd name="T21" fmla="*/ 243 h 540"/>
                    <a:gd name="T22" fmla="*/ 157 w 486"/>
                    <a:gd name="T23" fmla="*/ 175 h 540"/>
                    <a:gd name="T24" fmla="*/ 174 w 486"/>
                    <a:gd name="T25" fmla="*/ 151 h 540"/>
                    <a:gd name="T26" fmla="*/ 184 w 486"/>
                    <a:gd name="T27" fmla="*/ 102 h 540"/>
                    <a:gd name="T28" fmla="*/ 156 w 486"/>
                    <a:gd name="T29" fmla="*/ 80 h 540"/>
                    <a:gd name="T30" fmla="*/ 157 w 486"/>
                    <a:gd name="T31" fmla="*/ 59 h 540"/>
                    <a:gd name="T32" fmla="*/ 162 w 486"/>
                    <a:gd name="T33" fmla="*/ 18 h 540"/>
                    <a:gd name="T34" fmla="*/ 194 w 486"/>
                    <a:gd name="T35" fmla="*/ 2 h 540"/>
                    <a:gd name="T36" fmla="*/ 236 w 486"/>
                    <a:gd name="T37" fmla="*/ 8 h 540"/>
                    <a:gd name="T38" fmla="*/ 363 w 486"/>
                    <a:gd name="T39" fmla="*/ 17 h 540"/>
                    <a:gd name="T40" fmla="*/ 399 w 486"/>
                    <a:gd name="T41" fmla="*/ 9 h 540"/>
                    <a:gd name="T42" fmla="*/ 420 w 486"/>
                    <a:gd name="T43" fmla="*/ 0 h 540"/>
                    <a:gd name="T44" fmla="*/ 436 w 486"/>
                    <a:gd name="T45" fmla="*/ 49 h 540"/>
                    <a:gd name="T46" fmla="*/ 443 w 486"/>
                    <a:gd name="T47" fmla="*/ 88 h 540"/>
                    <a:gd name="T48" fmla="*/ 449 w 486"/>
                    <a:gd name="T49" fmla="*/ 113 h 540"/>
                    <a:gd name="T50" fmla="*/ 451 w 486"/>
                    <a:gd name="T51" fmla="*/ 149 h 540"/>
                    <a:gd name="T52" fmla="*/ 445 w 486"/>
                    <a:gd name="T53" fmla="*/ 174 h 540"/>
                    <a:gd name="T54" fmla="*/ 438 w 486"/>
                    <a:gd name="T55" fmla="*/ 208 h 540"/>
                    <a:gd name="T56" fmla="*/ 447 w 486"/>
                    <a:gd name="T57" fmla="*/ 237 h 540"/>
                    <a:gd name="T58" fmla="*/ 460 w 486"/>
                    <a:gd name="T59" fmla="*/ 266 h 540"/>
                    <a:gd name="T60" fmla="*/ 486 w 486"/>
                    <a:gd name="T61" fmla="*/ 302 h 540"/>
                    <a:gd name="T62" fmla="*/ 480 w 486"/>
                    <a:gd name="T63" fmla="*/ 323 h 540"/>
                    <a:gd name="T64" fmla="*/ 462 w 486"/>
                    <a:gd name="T65" fmla="*/ 326 h 540"/>
                    <a:gd name="T66" fmla="*/ 444 w 486"/>
                    <a:gd name="T67" fmla="*/ 332 h 540"/>
                    <a:gd name="T68" fmla="*/ 441 w 486"/>
                    <a:gd name="T69" fmla="*/ 359 h 540"/>
                    <a:gd name="T70" fmla="*/ 436 w 486"/>
                    <a:gd name="T71" fmla="*/ 389 h 540"/>
                    <a:gd name="T72" fmla="*/ 432 w 486"/>
                    <a:gd name="T73" fmla="*/ 398 h 540"/>
                    <a:gd name="T74" fmla="*/ 441 w 486"/>
                    <a:gd name="T75" fmla="*/ 421 h 540"/>
                    <a:gd name="T76" fmla="*/ 426 w 486"/>
                    <a:gd name="T77" fmla="*/ 434 h 540"/>
                    <a:gd name="T78" fmla="*/ 424 w 486"/>
                    <a:gd name="T79" fmla="*/ 457 h 540"/>
                    <a:gd name="T80" fmla="*/ 413 w 486"/>
                    <a:gd name="T81" fmla="*/ 507 h 540"/>
                    <a:gd name="T82" fmla="*/ 360 w 486"/>
                    <a:gd name="T83" fmla="*/ 540 h 540"/>
                    <a:gd name="T84" fmla="*/ 281 w 486"/>
                    <a:gd name="T85" fmla="*/ 525 h 540"/>
                    <a:gd name="T86" fmla="*/ 214 w 486"/>
                    <a:gd name="T87" fmla="*/ 504 h 540"/>
                    <a:gd name="T88" fmla="*/ 163 w 486"/>
                    <a:gd name="T89" fmla="*/ 466 h 540"/>
                    <a:gd name="T90" fmla="*/ 135 w 486"/>
                    <a:gd name="T91" fmla="*/ 427 h 540"/>
                    <a:gd name="T92" fmla="*/ 115 w 486"/>
                    <a:gd name="T93" fmla="*/ 377 h 540"/>
                    <a:gd name="T94" fmla="*/ 110 w 486"/>
                    <a:gd name="T95" fmla="*/ 338 h 540"/>
                    <a:gd name="T96" fmla="*/ 84 w 486"/>
                    <a:gd name="T97" fmla="*/ 35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86" h="540">
                      <a:moveTo>
                        <a:pt x="84" y="350"/>
                      </a:moveTo>
                      <a:lnTo>
                        <a:pt x="61" y="341"/>
                      </a:lnTo>
                      <a:lnTo>
                        <a:pt x="22" y="312"/>
                      </a:lnTo>
                      <a:lnTo>
                        <a:pt x="0" y="261"/>
                      </a:lnTo>
                      <a:lnTo>
                        <a:pt x="0" y="202"/>
                      </a:lnTo>
                      <a:lnTo>
                        <a:pt x="8" y="163"/>
                      </a:lnTo>
                      <a:lnTo>
                        <a:pt x="36" y="147"/>
                      </a:lnTo>
                      <a:lnTo>
                        <a:pt x="59" y="160"/>
                      </a:lnTo>
                      <a:lnTo>
                        <a:pt x="90" y="178"/>
                      </a:lnTo>
                      <a:lnTo>
                        <a:pt x="118" y="246"/>
                      </a:lnTo>
                      <a:lnTo>
                        <a:pt x="160" y="243"/>
                      </a:lnTo>
                      <a:lnTo>
                        <a:pt x="157" y="175"/>
                      </a:lnTo>
                      <a:lnTo>
                        <a:pt x="174" y="151"/>
                      </a:lnTo>
                      <a:lnTo>
                        <a:pt x="184" y="102"/>
                      </a:lnTo>
                      <a:lnTo>
                        <a:pt x="156" y="80"/>
                      </a:lnTo>
                      <a:lnTo>
                        <a:pt x="157" y="59"/>
                      </a:lnTo>
                      <a:lnTo>
                        <a:pt x="162" y="18"/>
                      </a:lnTo>
                      <a:lnTo>
                        <a:pt x="194" y="2"/>
                      </a:lnTo>
                      <a:lnTo>
                        <a:pt x="236" y="8"/>
                      </a:lnTo>
                      <a:lnTo>
                        <a:pt x="363" y="17"/>
                      </a:lnTo>
                      <a:lnTo>
                        <a:pt x="399" y="9"/>
                      </a:lnTo>
                      <a:lnTo>
                        <a:pt x="420" y="0"/>
                      </a:lnTo>
                      <a:lnTo>
                        <a:pt x="436" y="49"/>
                      </a:lnTo>
                      <a:lnTo>
                        <a:pt x="443" y="88"/>
                      </a:lnTo>
                      <a:lnTo>
                        <a:pt x="449" y="113"/>
                      </a:lnTo>
                      <a:lnTo>
                        <a:pt x="451" y="149"/>
                      </a:lnTo>
                      <a:lnTo>
                        <a:pt x="445" y="174"/>
                      </a:lnTo>
                      <a:lnTo>
                        <a:pt x="438" y="208"/>
                      </a:lnTo>
                      <a:lnTo>
                        <a:pt x="447" y="237"/>
                      </a:lnTo>
                      <a:lnTo>
                        <a:pt x="460" y="266"/>
                      </a:lnTo>
                      <a:cubicBezTo>
                        <a:pt x="472" y="293"/>
                        <a:pt x="483" y="293"/>
                        <a:pt x="486" y="302"/>
                      </a:cubicBezTo>
                      <a:lnTo>
                        <a:pt x="480" y="323"/>
                      </a:lnTo>
                      <a:lnTo>
                        <a:pt x="462" y="326"/>
                      </a:lnTo>
                      <a:lnTo>
                        <a:pt x="444" y="332"/>
                      </a:lnTo>
                      <a:lnTo>
                        <a:pt x="441" y="359"/>
                      </a:lnTo>
                      <a:lnTo>
                        <a:pt x="436" y="389"/>
                      </a:lnTo>
                      <a:lnTo>
                        <a:pt x="432" y="398"/>
                      </a:lnTo>
                      <a:lnTo>
                        <a:pt x="441" y="421"/>
                      </a:lnTo>
                      <a:lnTo>
                        <a:pt x="426" y="434"/>
                      </a:lnTo>
                      <a:lnTo>
                        <a:pt x="424" y="457"/>
                      </a:lnTo>
                      <a:lnTo>
                        <a:pt x="413" y="507"/>
                      </a:lnTo>
                      <a:lnTo>
                        <a:pt x="360" y="540"/>
                      </a:lnTo>
                      <a:lnTo>
                        <a:pt x="281" y="525"/>
                      </a:lnTo>
                      <a:lnTo>
                        <a:pt x="214" y="504"/>
                      </a:lnTo>
                      <a:lnTo>
                        <a:pt x="163" y="466"/>
                      </a:lnTo>
                      <a:lnTo>
                        <a:pt x="135" y="427"/>
                      </a:lnTo>
                      <a:lnTo>
                        <a:pt x="115" y="377"/>
                      </a:lnTo>
                      <a:lnTo>
                        <a:pt x="110" y="338"/>
                      </a:lnTo>
                      <a:lnTo>
                        <a:pt x="84" y="350"/>
                      </a:lnTo>
                      <a:close/>
                    </a:path>
                  </a:pathLst>
                </a:custGeom>
                <a:solidFill>
                  <a:srgbClr val="FFD9B3"/>
                </a:soli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175" name="Freeform 1665"/>
                <p:cNvSpPr>
                  <a:spLocks/>
                </p:cNvSpPr>
                <p:nvPr/>
              </p:nvSpPr>
              <p:spPr bwMode="auto">
                <a:xfrm>
                  <a:off x="1673" y="2449"/>
                  <a:ext cx="86" cy="41"/>
                </a:xfrm>
                <a:custGeom>
                  <a:avLst/>
                  <a:gdLst>
                    <a:gd name="T0" fmla="*/ 195 w 195"/>
                    <a:gd name="T1" fmla="*/ 0 h 90"/>
                    <a:gd name="T2" fmla="*/ 145 w 195"/>
                    <a:gd name="T3" fmla="*/ 5 h 90"/>
                    <a:gd name="T4" fmla="*/ 100 w 195"/>
                    <a:gd name="T5" fmla="*/ 10 h 90"/>
                    <a:gd name="T6" fmla="*/ 50 w 195"/>
                    <a:gd name="T7" fmla="*/ 40 h 90"/>
                    <a:gd name="T8" fmla="*/ 0 w 195"/>
                    <a:gd name="T9" fmla="*/ 65 h 90"/>
                    <a:gd name="T10" fmla="*/ 75 w 195"/>
                    <a:gd name="T11" fmla="*/ 80 h 90"/>
                    <a:gd name="T12" fmla="*/ 180 w 195"/>
                    <a:gd name="T13" fmla="*/ 90 h 90"/>
                  </a:gdLst>
                  <a:ahLst/>
                  <a:cxnLst>
                    <a:cxn ang="0">
                      <a:pos x="T0" y="T1"/>
                    </a:cxn>
                    <a:cxn ang="0">
                      <a:pos x="T2" y="T3"/>
                    </a:cxn>
                    <a:cxn ang="0">
                      <a:pos x="T4" y="T5"/>
                    </a:cxn>
                    <a:cxn ang="0">
                      <a:pos x="T6" y="T7"/>
                    </a:cxn>
                    <a:cxn ang="0">
                      <a:pos x="T8" y="T9"/>
                    </a:cxn>
                    <a:cxn ang="0">
                      <a:pos x="T10" y="T11"/>
                    </a:cxn>
                    <a:cxn ang="0">
                      <a:pos x="T12" y="T13"/>
                    </a:cxn>
                  </a:cxnLst>
                  <a:rect l="0" t="0" r="r" b="b"/>
                  <a:pathLst>
                    <a:path w="195" h="90">
                      <a:moveTo>
                        <a:pt x="195" y="0"/>
                      </a:moveTo>
                      <a:lnTo>
                        <a:pt x="145" y="5"/>
                      </a:lnTo>
                      <a:lnTo>
                        <a:pt x="100" y="10"/>
                      </a:lnTo>
                      <a:lnTo>
                        <a:pt x="50" y="40"/>
                      </a:lnTo>
                      <a:lnTo>
                        <a:pt x="0" y="65"/>
                      </a:lnTo>
                      <a:lnTo>
                        <a:pt x="75" y="80"/>
                      </a:lnTo>
                      <a:lnTo>
                        <a:pt x="180" y="90"/>
                      </a:lnTo>
                    </a:path>
                  </a:pathLst>
                </a:custGeom>
                <a:solidFill>
                  <a:srgbClr val="FFFFFF"/>
                </a:soli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176" name="Freeform 1666"/>
                <p:cNvSpPr>
                  <a:spLocks/>
                </p:cNvSpPr>
                <p:nvPr/>
              </p:nvSpPr>
              <p:spPr bwMode="auto">
                <a:xfrm>
                  <a:off x="1719" y="2449"/>
                  <a:ext cx="23" cy="38"/>
                </a:xfrm>
                <a:custGeom>
                  <a:avLst/>
                  <a:gdLst>
                    <a:gd name="T0" fmla="*/ 0 w 50"/>
                    <a:gd name="T1" fmla="*/ 10 h 75"/>
                    <a:gd name="T2" fmla="*/ 15 w 50"/>
                    <a:gd name="T3" fmla="*/ 40 h 75"/>
                    <a:gd name="T4" fmla="*/ 20 w 50"/>
                    <a:gd name="T5" fmla="*/ 75 h 75"/>
                    <a:gd name="T6" fmla="*/ 50 w 50"/>
                    <a:gd name="T7" fmla="*/ 30 h 75"/>
                    <a:gd name="T8" fmla="*/ 50 w 50"/>
                    <a:gd name="T9" fmla="*/ 0 h 75"/>
                  </a:gdLst>
                  <a:ahLst/>
                  <a:cxnLst>
                    <a:cxn ang="0">
                      <a:pos x="T0" y="T1"/>
                    </a:cxn>
                    <a:cxn ang="0">
                      <a:pos x="T2" y="T3"/>
                    </a:cxn>
                    <a:cxn ang="0">
                      <a:pos x="T4" y="T5"/>
                    </a:cxn>
                    <a:cxn ang="0">
                      <a:pos x="T6" y="T7"/>
                    </a:cxn>
                    <a:cxn ang="0">
                      <a:pos x="T8" y="T9"/>
                    </a:cxn>
                  </a:cxnLst>
                  <a:rect l="0" t="0" r="r" b="b"/>
                  <a:pathLst>
                    <a:path w="50" h="75">
                      <a:moveTo>
                        <a:pt x="0" y="10"/>
                      </a:moveTo>
                      <a:lnTo>
                        <a:pt x="15" y="40"/>
                      </a:lnTo>
                      <a:lnTo>
                        <a:pt x="20" y="75"/>
                      </a:lnTo>
                      <a:lnTo>
                        <a:pt x="50" y="30"/>
                      </a:lnTo>
                      <a:lnTo>
                        <a:pt x="50" y="0"/>
                      </a:lnTo>
                    </a:path>
                  </a:pathLst>
                </a:custGeom>
                <a:solidFill>
                  <a:srgbClr val="993366"/>
                </a:soli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177" name="Freeform 1667"/>
                <p:cNvSpPr>
                  <a:spLocks/>
                </p:cNvSpPr>
                <p:nvPr/>
              </p:nvSpPr>
              <p:spPr bwMode="auto">
                <a:xfrm>
                  <a:off x="1630" y="2395"/>
                  <a:ext cx="135" cy="41"/>
                </a:xfrm>
                <a:custGeom>
                  <a:avLst/>
                  <a:gdLst>
                    <a:gd name="T0" fmla="*/ 0 w 479"/>
                    <a:gd name="T1" fmla="*/ 131 h 131"/>
                    <a:gd name="T2" fmla="*/ 116 w 479"/>
                    <a:gd name="T3" fmla="*/ 74 h 131"/>
                    <a:gd name="T4" fmla="*/ 215 w 479"/>
                    <a:gd name="T5" fmla="*/ 31 h 131"/>
                    <a:gd name="T6" fmla="*/ 317 w 479"/>
                    <a:gd name="T7" fmla="*/ 0 h 131"/>
                    <a:gd name="T8" fmla="*/ 386 w 479"/>
                    <a:gd name="T9" fmla="*/ 33 h 131"/>
                    <a:gd name="T10" fmla="*/ 479 w 479"/>
                    <a:gd name="T11" fmla="*/ 33 h 131"/>
                  </a:gdLst>
                  <a:ahLst/>
                  <a:cxnLst>
                    <a:cxn ang="0">
                      <a:pos x="T0" y="T1"/>
                    </a:cxn>
                    <a:cxn ang="0">
                      <a:pos x="T2" y="T3"/>
                    </a:cxn>
                    <a:cxn ang="0">
                      <a:pos x="T4" y="T5"/>
                    </a:cxn>
                    <a:cxn ang="0">
                      <a:pos x="T6" y="T7"/>
                    </a:cxn>
                    <a:cxn ang="0">
                      <a:pos x="T8" y="T9"/>
                    </a:cxn>
                    <a:cxn ang="0">
                      <a:pos x="T10" y="T11"/>
                    </a:cxn>
                  </a:cxnLst>
                  <a:rect l="0" t="0" r="r" b="b"/>
                  <a:pathLst>
                    <a:path w="479" h="131">
                      <a:moveTo>
                        <a:pt x="0" y="131"/>
                      </a:moveTo>
                      <a:cubicBezTo>
                        <a:pt x="19" y="121"/>
                        <a:pt x="80" y="91"/>
                        <a:pt x="116" y="74"/>
                      </a:cubicBezTo>
                      <a:cubicBezTo>
                        <a:pt x="152" y="57"/>
                        <a:pt x="181" y="43"/>
                        <a:pt x="215" y="31"/>
                      </a:cubicBezTo>
                      <a:cubicBezTo>
                        <a:pt x="249" y="19"/>
                        <a:pt x="289" y="0"/>
                        <a:pt x="317" y="0"/>
                      </a:cubicBezTo>
                      <a:cubicBezTo>
                        <a:pt x="345" y="0"/>
                        <a:pt x="360" y="28"/>
                        <a:pt x="386" y="33"/>
                      </a:cubicBezTo>
                      <a:cubicBezTo>
                        <a:pt x="413" y="37"/>
                        <a:pt x="460" y="33"/>
                        <a:pt x="479" y="33"/>
                      </a:cubicBezTo>
                    </a:path>
                  </a:pathLst>
                </a:custGeom>
                <a:noFill/>
                <a:ln w="6350"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178" name="Freeform 1668"/>
                <p:cNvSpPr>
                  <a:spLocks/>
                </p:cNvSpPr>
                <p:nvPr/>
              </p:nvSpPr>
              <p:spPr bwMode="auto">
                <a:xfrm>
                  <a:off x="1353" y="2428"/>
                  <a:ext cx="30" cy="112"/>
                </a:xfrm>
                <a:custGeom>
                  <a:avLst/>
                  <a:gdLst>
                    <a:gd name="T0" fmla="*/ 40 w 40"/>
                    <a:gd name="T1" fmla="*/ 7 h 119"/>
                    <a:gd name="T2" fmla="*/ 20 w 40"/>
                    <a:gd name="T3" fmla="*/ 5 h 119"/>
                    <a:gd name="T4" fmla="*/ 3 w 40"/>
                    <a:gd name="T5" fmla="*/ 36 h 119"/>
                    <a:gd name="T6" fmla="*/ 3 w 40"/>
                    <a:gd name="T7" fmla="*/ 67 h 119"/>
                    <a:gd name="T8" fmla="*/ 24 w 40"/>
                    <a:gd name="T9" fmla="*/ 119 h 119"/>
                  </a:gdLst>
                  <a:ahLst/>
                  <a:cxnLst>
                    <a:cxn ang="0">
                      <a:pos x="T0" y="T1"/>
                    </a:cxn>
                    <a:cxn ang="0">
                      <a:pos x="T2" y="T3"/>
                    </a:cxn>
                    <a:cxn ang="0">
                      <a:pos x="T4" y="T5"/>
                    </a:cxn>
                    <a:cxn ang="0">
                      <a:pos x="T6" y="T7"/>
                    </a:cxn>
                    <a:cxn ang="0">
                      <a:pos x="T8" y="T9"/>
                    </a:cxn>
                  </a:cxnLst>
                  <a:rect l="0" t="0" r="r" b="b"/>
                  <a:pathLst>
                    <a:path w="40" h="119">
                      <a:moveTo>
                        <a:pt x="40" y="7"/>
                      </a:moveTo>
                      <a:cubicBezTo>
                        <a:pt x="33" y="4"/>
                        <a:pt x="26" y="0"/>
                        <a:pt x="20" y="5"/>
                      </a:cubicBezTo>
                      <a:cubicBezTo>
                        <a:pt x="14" y="9"/>
                        <a:pt x="5" y="26"/>
                        <a:pt x="3" y="36"/>
                      </a:cubicBezTo>
                      <a:cubicBezTo>
                        <a:pt x="0" y="47"/>
                        <a:pt x="0" y="53"/>
                        <a:pt x="3" y="67"/>
                      </a:cubicBezTo>
                      <a:cubicBezTo>
                        <a:pt x="6" y="81"/>
                        <a:pt x="20" y="110"/>
                        <a:pt x="24" y="119"/>
                      </a:cubicBez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179" name="Freeform 1669"/>
                <p:cNvSpPr>
                  <a:spLocks/>
                </p:cNvSpPr>
                <p:nvPr/>
              </p:nvSpPr>
              <p:spPr bwMode="auto">
                <a:xfrm>
                  <a:off x="1383" y="2537"/>
                  <a:ext cx="44" cy="24"/>
                </a:xfrm>
                <a:custGeom>
                  <a:avLst/>
                  <a:gdLst>
                    <a:gd name="T0" fmla="*/ 0 w 59"/>
                    <a:gd name="T1" fmla="*/ 6 h 28"/>
                    <a:gd name="T2" fmla="*/ 24 w 59"/>
                    <a:gd name="T3" fmla="*/ 24 h 28"/>
                    <a:gd name="T4" fmla="*/ 51 w 59"/>
                    <a:gd name="T5" fmla="*/ 24 h 28"/>
                    <a:gd name="T6" fmla="*/ 59 w 59"/>
                    <a:gd name="T7" fmla="*/ 0 h 28"/>
                  </a:gdLst>
                  <a:ahLst/>
                  <a:cxnLst>
                    <a:cxn ang="0">
                      <a:pos x="T0" y="T1"/>
                    </a:cxn>
                    <a:cxn ang="0">
                      <a:pos x="T2" y="T3"/>
                    </a:cxn>
                    <a:cxn ang="0">
                      <a:pos x="T4" y="T5"/>
                    </a:cxn>
                    <a:cxn ang="0">
                      <a:pos x="T6" y="T7"/>
                    </a:cxn>
                  </a:cxnLst>
                  <a:rect l="0" t="0" r="r" b="b"/>
                  <a:pathLst>
                    <a:path w="59" h="28">
                      <a:moveTo>
                        <a:pt x="0" y="6"/>
                      </a:moveTo>
                      <a:cubicBezTo>
                        <a:pt x="4" y="9"/>
                        <a:pt x="16" y="21"/>
                        <a:pt x="24" y="24"/>
                      </a:cubicBezTo>
                      <a:cubicBezTo>
                        <a:pt x="32" y="27"/>
                        <a:pt x="45" y="28"/>
                        <a:pt x="51" y="24"/>
                      </a:cubicBezTo>
                      <a:cubicBezTo>
                        <a:pt x="57" y="20"/>
                        <a:pt x="58" y="10"/>
                        <a:pt x="59" y="0"/>
                      </a:cubicBezTo>
                    </a:path>
                  </a:pathLst>
                </a:custGeom>
                <a:noFill/>
                <a:ln w="9525" cap="flat"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rgbClr val="FDE0B5"/>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180" name="Freeform 1670"/>
                <p:cNvSpPr>
                  <a:spLocks/>
                </p:cNvSpPr>
                <p:nvPr/>
              </p:nvSpPr>
              <p:spPr bwMode="auto">
                <a:xfrm>
                  <a:off x="1380" y="2434"/>
                  <a:ext cx="70" cy="114"/>
                </a:xfrm>
                <a:custGeom>
                  <a:avLst/>
                  <a:gdLst>
                    <a:gd name="T0" fmla="*/ 0 w 252"/>
                    <a:gd name="T1" fmla="*/ 23 h 391"/>
                    <a:gd name="T2" fmla="*/ 45 w 252"/>
                    <a:gd name="T3" fmla="*/ 1 h 391"/>
                    <a:gd name="T4" fmla="*/ 128 w 252"/>
                    <a:gd name="T5" fmla="*/ 31 h 391"/>
                    <a:gd name="T6" fmla="*/ 128 w 252"/>
                    <a:gd name="T7" fmla="*/ 136 h 391"/>
                    <a:gd name="T8" fmla="*/ 105 w 252"/>
                    <a:gd name="T9" fmla="*/ 241 h 391"/>
                    <a:gd name="T10" fmla="*/ 143 w 252"/>
                    <a:gd name="T11" fmla="*/ 301 h 391"/>
                    <a:gd name="T12" fmla="*/ 210 w 252"/>
                    <a:gd name="T13" fmla="*/ 308 h 391"/>
                    <a:gd name="T14" fmla="*/ 248 w 252"/>
                    <a:gd name="T15" fmla="*/ 338 h 391"/>
                    <a:gd name="T16" fmla="*/ 233 w 252"/>
                    <a:gd name="T17"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91">
                      <a:moveTo>
                        <a:pt x="0" y="23"/>
                      </a:moveTo>
                      <a:cubicBezTo>
                        <a:pt x="12" y="11"/>
                        <a:pt x="24" y="0"/>
                        <a:pt x="45" y="1"/>
                      </a:cubicBezTo>
                      <a:cubicBezTo>
                        <a:pt x="66" y="2"/>
                        <a:pt x="114" y="9"/>
                        <a:pt x="128" y="31"/>
                      </a:cubicBezTo>
                      <a:cubicBezTo>
                        <a:pt x="142" y="53"/>
                        <a:pt x="132" y="101"/>
                        <a:pt x="128" y="136"/>
                      </a:cubicBezTo>
                      <a:cubicBezTo>
                        <a:pt x="124" y="171"/>
                        <a:pt x="103" y="214"/>
                        <a:pt x="105" y="241"/>
                      </a:cubicBezTo>
                      <a:cubicBezTo>
                        <a:pt x="107" y="268"/>
                        <a:pt x="125" y="290"/>
                        <a:pt x="143" y="301"/>
                      </a:cubicBezTo>
                      <a:cubicBezTo>
                        <a:pt x="161" y="312"/>
                        <a:pt x="193" y="302"/>
                        <a:pt x="210" y="308"/>
                      </a:cubicBezTo>
                      <a:cubicBezTo>
                        <a:pt x="227" y="314"/>
                        <a:pt x="244" y="324"/>
                        <a:pt x="248" y="338"/>
                      </a:cubicBezTo>
                      <a:cubicBezTo>
                        <a:pt x="252" y="352"/>
                        <a:pt x="242" y="371"/>
                        <a:pt x="233" y="391"/>
                      </a:cubicBez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181" name="Freeform 1671"/>
                <p:cNvSpPr>
                  <a:spLocks/>
                </p:cNvSpPr>
                <p:nvPr/>
              </p:nvSpPr>
              <p:spPr bwMode="auto">
                <a:xfrm>
                  <a:off x="1703" y="2631"/>
                  <a:ext cx="85" cy="53"/>
                </a:xfrm>
                <a:custGeom>
                  <a:avLst/>
                  <a:gdLst>
                    <a:gd name="T0" fmla="*/ 29 w 300"/>
                    <a:gd name="T1" fmla="*/ 112 h 187"/>
                    <a:gd name="T2" fmla="*/ 104 w 300"/>
                    <a:gd name="T3" fmla="*/ 52 h 187"/>
                    <a:gd name="T4" fmla="*/ 225 w 300"/>
                    <a:gd name="T5" fmla="*/ 0 h 187"/>
                    <a:gd name="T6" fmla="*/ 285 w 300"/>
                    <a:gd name="T7" fmla="*/ 7 h 187"/>
                    <a:gd name="T8" fmla="*/ 299 w 300"/>
                    <a:gd name="T9" fmla="*/ 37 h 187"/>
                    <a:gd name="T10" fmla="*/ 285 w 300"/>
                    <a:gd name="T11" fmla="*/ 60 h 187"/>
                    <a:gd name="T12" fmla="*/ 164 w 300"/>
                    <a:gd name="T13" fmla="*/ 97 h 187"/>
                    <a:gd name="T14" fmla="*/ 14 w 300"/>
                    <a:gd name="T15" fmla="*/ 112 h 187"/>
                    <a:gd name="T16" fmla="*/ 269 w 300"/>
                    <a:gd name="T17" fmla="*/ 82 h 187"/>
                    <a:gd name="T18" fmla="*/ 300 w 300"/>
                    <a:gd name="T19" fmla="*/ 127 h 187"/>
                    <a:gd name="T20" fmla="*/ 284 w 300"/>
                    <a:gd name="T21" fmla="*/ 187 h 187"/>
                    <a:gd name="T22" fmla="*/ 194 w 300"/>
                    <a:gd name="T23" fmla="*/ 187 h 187"/>
                    <a:gd name="T24" fmla="*/ 112 w 300"/>
                    <a:gd name="T25" fmla="*/ 157 h 187"/>
                    <a:gd name="T26" fmla="*/ 0 w 300"/>
                    <a:gd name="T27" fmla="*/ 12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0" h="187">
                      <a:moveTo>
                        <a:pt x="29" y="112"/>
                      </a:moveTo>
                      <a:lnTo>
                        <a:pt x="104" y="52"/>
                      </a:lnTo>
                      <a:lnTo>
                        <a:pt x="225" y="0"/>
                      </a:lnTo>
                      <a:lnTo>
                        <a:pt x="285" y="7"/>
                      </a:lnTo>
                      <a:lnTo>
                        <a:pt x="299" y="37"/>
                      </a:lnTo>
                      <a:lnTo>
                        <a:pt x="285" y="60"/>
                      </a:lnTo>
                      <a:lnTo>
                        <a:pt x="164" y="97"/>
                      </a:lnTo>
                      <a:lnTo>
                        <a:pt x="14" y="112"/>
                      </a:lnTo>
                      <a:lnTo>
                        <a:pt x="269" y="82"/>
                      </a:lnTo>
                      <a:lnTo>
                        <a:pt x="300" y="127"/>
                      </a:lnTo>
                      <a:lnTo>
                        <a:pt x="284" y="187"/>
                      </a:lnTo>
                      <a:lnTo>
                        <a:pt x="194" y="187"/>
                      </a:lnTo>
                      <a:lnTo>
                        <a:pt x="112" y="157"/>
                      </a:lnTo>
                      <a:lnTo>
                        <a:pt x="0" y="127"/>
                      </a:lnTo>
                    </a:path>
                  </a:pathLst>
                </a:custGeom>
                <a:solidFill>
                  <a:srgbClr val="FCC1AE"/>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182" name="Freeform 1672"/>
                <p:cNvSpPr>
                  <a:spLocks/>
                </p:cNvSpPr>
                <p:nvPr/>
              </p:nvSpPr>
              <p:spPr bwMode="auto">
                <a:xfrm>
                  <a:off x="1000" y="2785"/>
                  <a:ext cx="1262" cy="1488"/>
                </a:xfrm>
                <a:custGeom>
                  <a:avLst/>
                  <a:gdLst>
                    <a:gd name="T0" fmla="*/ 63 w 1262"/>
                    <a:gd name="T1" fmla="*/ 59 h 1488"/>
                    <a:gd name="T2" fmla="*/ 47 w 1262"/>
                    <a:gd name="T3" fmla="*/ 87 h 1488"/>
                    <a:gd name="T4" fmla="*/ 152 w 1262"/>
                    <a:gd name="T5" fmla="*/ 109 h 1488"/>
                    <a:gd name="T6" fmla="*/ 279 w 1262"/>
                    <a:gd name="T7" fmla="*/ 100 h 1488"/>
                    <a:gd name="T8" fmla="*/ 347 w 1262"/>
                    <a:gd name="T9" fmla="*/ 80 h 1488"/>
                    <a:gd name="T10" fmla="*/ 385 w 1262"/>
                    <a:gd name="T11" fmla="*/ 32 h 1488"/>
                    <a:gd name="T12" fmla="*/ 422 w 1262"/>
                    <a:gd name="T13" fmla="*/ 0 h 1488"/>
                    <a:gd name="T14" fmla="*/ 430 w 1262"/>
                    <a:gd name="T15" fmla="*/ 45 h 1488"/>
                    <a:gd name="T16" fmla="*/ 427 w 1262"/>
                    <a:gd name="T17" fmla="*/ 95 h 1488"/>
                    <a:gd name="T18" fmla="*/ 440 w 1262"/>
                    <a:gd name="T19" fmla="*/ 130 h 1488"/>
                    <a:gd name="T20" fmla="*/ 482 w 1262"/>
                    <a:gd name="T21" fmla="*/ 176 h 1488"/>
                    <a:gd name="T22" fmla="*/ 560 w 1262"/>
                    <a:gd name="T23" fmla="*/ 175 h 1488"/>
                    <a:gd name="T24" fmla="*/ 631 w 1262"/>
                    <a:gd name="T25" fmla="*/ 175 h 1488"/>
                    <a:gd name="T26" fmla="*/ 661 w 1262"/>
                    <a:gd name="T27" fmla="*/ 167 h 1488"/>
                    <a:gd name="T28" fmla="*/ 654 w 1262"/>
                    <a:gd name="T29" fmla="*/ 117 h 1488"/>
                    <a:gd name="T30" fmla="*/ 671 w 1262"/>
                    <a:gd name="T31" fmla="*/ 94 h 1488"/>
                    <a:gd name="T32" fmla="*/ 741 w 1262"/>
                    <a:gd name="T33" fmla="*/ 112 h 1488"/>
                    <a:gd name="T34" fmla="*/ 847 w 1262"/>
                    <a:gd name="T35" fmla="*/ 123 h 1488"/>
                    <a:gd name="T36" fmla="*/ 912 w 1262"/>
                    <a:gd name="T37" fmla="*/ 146 h 1488"/>
                    <a:gd name="T38" fmla="*/ 977 w 1262"/>
                    <a:gd name="T39" fmla="*/ 144 h 1488"/>
                    <a:gd name="T40" fmla="*/ 1072 w 1262"/>
                    <a:gd name="T41" fmla="*/ 137 h 1488"/>
                    <a:gd name="T42" fmla="*/ 1159 w 1262"/>
                    <a:gd name="T43" fmla="*/ 145 h 1488"/>
                    <a:gd name="T44" fmla="*/ 1232 w 1262"/>
                    <a:gd name="T45" fmla="*/ 150 h 1488"/>
                    <a:gd name="T46" fmla="*/ 1233 w 1262"/>
                    <a:gd name="T47" fmla="*/ 200 h 1488"/>
                    <a:gd name="T48" fmla="*/ 1248 w 1262"/>
                    <a:gd name="T49" fmla="*/ 299 h 1488"/>
                    <a:gd name="T50" fmla="*/ 1262 w 1262"/>
                    <a:gd name="T51" fmla="*/ 414 h 1488"/>
                    <a:gd name="T52" fmla="*/ 1253 w 1262"/>
                    <a:gd name="T53" fmla="*/ 466 h 1488"/>
                    <a:gd name="T54" fmla="*/ 1114 w 1262"/>
                    <a:gd name="T55" fmla="*/ 498 h 1488"/>
                    <a:gd name="T56" fmla="*/ 1022 w 1262"/>
                    <a:gd name="T57" fmla="*/ 522 h 1488"/>
                    <a:gd name="T58" fmla="*/ 1008 w 1262"/>
                    <a:gd name="T59" fmla="*/ 655 h 1488"/>
                    <a:gd name="T60" fmla="*/ 986 w 1262"/>
                    <a:gd name="T61" fmla="*/ 772 h 1488"/>
                    <a:gd name="T62" fmla="*/ 958 w 1262"/>
                    <a:gd name="T63" fmla="*/ 825 h 1488"/>
                    <a:gd name="T64" fmla="*/ 949 w 1262"/>
                    <a:gd name="T65" fmla="*/ 953 h 1488"/>
                    <a:gd name="T66" fmla="*/ 943 w 1262"/>
                    <a:gd name="T67" fmla="*/ 1045 h 1488"/>
                    <a:gd name="T68" fmla="*/ 931 w 1262"/>
                    <a:gd name="T69" fmla="*/ 1107 h 1488"/>
                    <a:gd name="T70" fmla="*/ 948 w 1262"/>
                    <a:gd name="T71" fmla="*/ 1145 h 1488"/>
                    <a:gd name="T72" fmla="*/ 939 w 1262"/>
                    <a:gd name="T73" fmla="*/ 1203 h 1488"/>
                    <a:gd name="T74" fmla="*/ 926 w 1262"/>
                    <a:gd name="T75" fmla="*/ 1247 h 1488"/>
                    <a:gd name="T76" fmla="*/ 973 w 1262"/>
                    <a:gd name="T77" fmla="*/ 1328 h 1488"/>
                    <a:gd name="T78" fmla="*/ 846 w 1262"/>
                    <a:gd name="T79" fmla="*/ 1422 h 1488"/>
                    <a:gd name="T80" fmla="*/ 417 w 1262"/>
                    <a:gd name="T81" fmla="*/ 1480 h 1488"/>
                    <a:gd name="T82" fmla="*/ 206 w 1262"/>
                    <a:gd name="T83" fmla="*/ 1488 h 1488"/>
                    <a:gd name="T84" fmla="*/ 181 w 1262"/>
                    <a:gd name="T85" fmla="*/ 1323 h 1488"/>
                    <a:gd name="T86" fmla="*/ 199 w 1262"/>
                    <a:gd name="T87" fmla="*/ 1245 h 1488"/>
                    <a:gd name="T88" fmla="*/ 223 w 1262"/>
                    <a:gd name="T89" fmla="*/ 1123 h 1488"/>
                    <a:gd name="T90" fmla="*/ 185 w 1262"/>
                    <a:gd name="T91" fmla="*/ 987 h 1488"/>
                    <a:gd name="T92" fmla="*/ 161 w 1262"/>
                    <a:gd name="T93" fmla="*/ 873 h 1488"/>
                    <a:gd name="T94" fmla="*/ 154 w 1262"/>
                    <a:gd name="T95" fmla="*/ 808 h 1488"/>
                    <a:gd name="T96" fmla="*/ 177 w 1262"/>
                    <a:gd name="T97" fmla="*/ 692 h 1488"/>
                    <a:gd name="T98" fmla="*/ 127 w 1262"/>
                    <a:gd name="T99" fmla="*/ 475 h 1488"/>
                    <a:gd name="T100" fmla="*/ 0 w 1262"/>
                    <a:gd name="T101" fmla="*/ 421 h 1488"/>
                    <a:gd name="T102" fmla="*/ 11 w 1262"/>
                    <a:gd name="T103" fmla="*/ 307 h 1488"/>
                    <a:gd name="T104" fmla="*/ 60 w 1262"/>
                    <a:gd name="T105" fmla="*/ 177 h 1488"/>
                    <a:gd name="T106" fmla="*/ 47 w 1262"/>
                    <a:gd name="T107" fmla="*/ 68 h 1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62" h="1488">
                      <a:moveTo>
                        <a:pt x="63" y="59"/>
                      </a:moveTo>
                      <a:lnTo>
                        <a:pt x="47" y="87"/>
                      </a:lnTo>
                      <a:lnTo>
                        <a:pt x="152" y="109"/>
                      </a:lnTo>
                      <a:lnTo>
                        <a:pt x="279" y="100"/>
                      </a:lnTo>
                      <a:lnTo>
                        <a:pt x="347" y="80"/>
                      </a:lnTo>
                      <a:lnTo>
                        <a:pt x="385" y="32"/>
                      </a:lnTo>
                      <a:lnTo>
                        <a:pt x="422" y="0"/>
                      </a:lnTo>
                      <a:lnTo>
                        <a:pt x="430" y="45"/>
                      </a:lnTo>
                      <a:lnTo>
                        <a:pt x="427" y="95"/>
                      </a:lnTo>
                      <a:cubicBezTo>
                        <a:pt x="431" y="124"/>
                        <a:pt x="425" y="114"/>
                        <a:pt x="440" y="130"/>
                      </a:cubicBezTo>
                      <a:lnTo>
                        <a:pt x="482" y="176"/>
                      </a:lnTo>
                      <a:lnTo>
                        <a:pt x="560" y="175"/>
                      </a:lnTo>
                      <a:lnTo>
                        <a:pt x="631" y="175"/>
                      </a:lnTo>
                      <a:lnTo>
                        <a:pt x="661" y="167"/>
                      </a:lnTo>
                      <a:lnTo>
                        <a:pt x="654" y="117"/>
                      </a:lnTo>
                      <a:lnTo>
                        <a:pt x="671" y="94"/>
                      </a:lnTo>
                      <a:lnTo>
                        <a:pt x="741" y="112"/>
                      </a:lnTo>
                      <a:lnTo>
                        <a:pt x="847" y="123"/>
                      </a:lnTo>
                      <a:lnTo>
                        <a:pt x="912" y="146"/>
                      </a:lnTo>
                      <a:lnTo>
                        <a:pt x="977" y="144"/>
                      </a:lnTo>
                      <a:lnTo>
                        <a:pt x="1072" y="137"/>
                      </a:lnTo>
                      <a:lnTo>
                        <a:pt x="1159" y="145"/>
                      </a:lnTo>
                      <a:lnTo>
                        <a:pt x="1232" y="150"/>
                      </a:lnTo>
                      <a:lnTo>
                        <a:pt x="1233" y="200"/>
                      </a:lnTo>
                      <a:lnTo>
                        <a:pt x="1248" y="299"/>
                      </a:lnTo>
                      <a:lnTo>
                        <a:pt x="1262" y="414"/>
                      </a:lnTo>
                      <a:lnTo>
                        <a:pt x="1253" y="466"/>
                      </a:lnTo>
                      <a:lnTo>
                        <a:pt x="1114" y="498"/>
                      </a:lnTo>
                      <a:lnTo>
                        <a:pt x="1022" y="522"/>
                      </a:lnTo>
                      <a:lnTo>
                        <a:pt x="1008" y="655"/>
                      </a:lnTo>
                      <a:cubicBezTo>
                        <a:pt x="1004" y="678"/>
                        <a:pt x="996" y="747"/>
                        <a:pt x="986" y="772"/>
                      </a:cubicBezTo>
                      <a:cubicBezTo>
                        <a:pt x="974" y="801"/>
                        <a:pt x="959" y="780"/>
                        <a:pt x="958" y="825"/>
                      </a:cubicBezTo>
                      <a:lnTo>
                        <a:pt x="949" y="953"/>
                      </a:lnTo>
                      <a:lnTo>
                        <a:pt x="943" y="1045"/>
                      </a:lnTo>
                      <a:lnTo>
                        <a:pt x="931" y="1107"/>
                      </a:lnTo>
                      <a:lnTo>
                        <a:pt x="948" y="1145"/>
                      </a:lnTo>
                      <a:lnTo>
                        <a:pt x="939" y="1203"/>
                      </a:lnTo>
                      <a:lnTo>
                        <a:pt x="926" y="1247"/>
                      </a:lnTo>
                      <a:lnTo>
                        <a:pt x="973" y="1328"/>
                      </a:lnTo>
                      <a:cubicBezTo>
                        <a:pt x="999" y="1406"/>
                        <a:pt x="975" y="1401"/>
                        <a:pt x="846" y="1422"/>
                      </a:cubicBezTo>
                      <a:lnTo>
                        <a:pt x="417" y="1480"/>
                      </a:lnTo>
                      <a:lnTo>
                        <a:pt x="206" y="1488"/>
                      </a:lnTo>
                      <a:lnTo>
                        <a:pt x="181" y="1323"/>
                      </a:lnTo>
                      <a:lnTo>
                        <a:pt x="199" y="1245"/>
                      </a:lnTo>
                      <a:lnTo>
                        <a:pt x="223" y="1123"/>
                      </a:lnTo>
                      <a:lnTo>
                        <a:pt x="185" y="987"/>
                      </a:lnTo>
                      <a:lnTo>
                        <a:pt x="161" y="873"/>
                      </a:lnTo>
                      <a:lnTo>
                        <a:pt x="154" y="808"/>
                      </a:lnTo>
                      <a:lnTo>
                        <a:pt x="177" y="692"/>
                      </a:lnTo>
                      <a:lnTo>
                        <a:pt x="127" y="475"/>
                      </a:lnTo>
                      <a:lnTo>
                        <a:pt x="0" y="421"/>
                      </a:lnTo>
                      <a:lnTo>
                        <a:pt x="11" y="307"/>
                      </a:lnTo>
                      <a:lnTo>
                        <a:pt x="60" y="177"/>
                      </a:lnTo>
                      <a:lnTo>
                        <a:pt x="47" y="68"/>
                      </a:lnTo>
                    </a:path>
                  </a:pathLst>
                </a:custGeom>
                <a:gradFill rotWithShape="1">
                  <a:gsLst>
                    <a:gs pos="0">
                      <a:srgbClr val="FF4343">
                        <a:gamma/>
                        <a:shade val="76078"/>
                        <a:invGamma/>
                      </a:srgbClr>
                    </a:gs>
                    <a:gs pos="50000">
                      <a:srgbClr val="FF4343"/>
                    </a:gs>
                    <a:gs pos="100000">
                      <a:srgbClr val="FF4343">
                        <a:gamma/>
                        <a:shade val="76078"/>
                        <a:invGamma/>
                      </a:srgbClr>
                    </a:gs>
                  </a:gsLst>
                  <a:lin ang="0" scaled="1"/>
                </a:gra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183" name="Freeform 1673"/>
                <p:cNvSpPr>
                  <a:spLocks/>
                </p:cNvSpPr>
                <p:nvPr/>
              </p:nvSpPr>
              <p:spPr bwMode="auto">
                <a:xfrm>
                  <a:off x="1757" y="2581"/>
                  <a:ext cx="31" cy="6"/>
                </a:xfrm>
                <a:custGeom>
                  <a:avLst/>
                  <a:gdLst>
                    <a:gd name="T0" fmla="*/ 0 w 33"/>
                    <a:gd name="T1" fmla="*/ 0 h 9"/>
                    <a:gd name="T2" fmla="*/ 33 w 33"/>
                    <a:gd name="T3" fmla="*/ 9 h 9"/>
                  </a:gdLst>
                  <a:ahLst/>
                  <a:cxnLst>
                    <a:cxn ang="0">
                      <a:pos x="T0" y="T1"/>
                    </a:cxn>
                    <a:cxn ang="0">
                      <a:pos x="T2" y="T3"/>
                    </a:cxn>
                  </a:cxnLst>
                  <a:rect l="0" t="0" r="r" b="b"/>
                  <a:pathLst>
                    <a:path w="33" h="9">
                      <a:moveTo>
                        <a:pt x="0" y="0"/>
                      </a:moveTo>
                      <a:cubicBezTo>
                        <a:pt x="0" y="0"/>
                        <a:pt x="16" y="4"/>
                        <a:pt x="33" y="9"/>
                      </a:cubicBez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184" name="Freeform 1674"/>
                <p:cNvSpPr>
                  <a:spLocks/>
                </p:cNvSpPr>
                <p:nvPr/>
              </p:nvSpPr>
              <p:spPr bwMode="auto">
                <a:xfrm>
                  <a:off x="1239" y="2901"/>
                  <a:ext cx="433" cy="362"/>
                </a:xfrm>
                <a:custGeom>
                  <a:avLst/>
                  <a:gdLst>
                    <a:gd name="T0" fmla="*/ 359 w 399"/>
                    <a:gd name="T1" fmla="*/ 0 h 368"/>
                    <a:gd name="T2" fmla="*/ 394 w 399"/>
                    <a:gd name="T3" fmla="*/ 70 h 368"/>
                    <a:gd name="T4" fmla="*/ 399 w 399"/>
                    <a:gd name="T5" fmla="*/ 135 h 368"/>
                    <a:gd name="T6" fmla="*/ 334 w 399"/>
                    <a:gd name="T7" fmla="*/ 180 h 368"/>
                    <a:gd name="T8" fmla="*/ 259 w 399"/>
                    <a:gd name="T9" fmla="*/ 190 h 368"/>
                    <a:gd name="T10" fmla="*/ 189 w 399"/>
                    <a:gd name="T11" fmla="*/ 175 h 368"/>
                    <a:gd name="T12" fmla="*/ 149 w 399"/>
                    <a:gd name="T13" fmla="*/ 145 h 368"/>
                    <a:gd name="T14" fmla="*/ 124 w 399"/>
                    <a:gd name="T15" fmla="*/ 105 h 368"/>
                    <a:gd name="T16" fmla="*/ 119 w 399"/>
                    <a:gd name="T17" fmla="*/ 35 h 368"/>
                    <a:gd name="T18" fmla="*/ 114 w 399"/>
                    <a:gd name="T19" fmla="*/ 190 h 368"/>
                    <a:gd name="T20" fmla="*/ 99 w 399"/>
                    <a:gd name="T21" fmla="*/ 269 h 368"/>
                    <a:gd name="T22" fmla="*/ 75 w 399"/>
                    <a:gd name="T23" fmla="*/ 305 h 368"/>
                    <a:gd name="T24" fmla="*/ 39 w 399"/>
                    <a:gd name="T25" fmla="*/ 344 h 368"/>
                    <a:gd name="T26" fmla="*/ 0 w 399"/>
                    <a:gd name="T27" fmla="*/ 368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99" h="368">
                      <a:moveTo>
                        <a:pt x="359" y="0"/>
                      </a:moveTo>
                      <a:lnTo>
                        <a:pt x="394" y="70"/>
                      </a:lnTo>
                      <a:lnTo>
                        <a:pt x="399" y="135"/>
                      </a:lnTo>
                      <a:lnTo>
                        <a:pt x="334" y="180"/>
                      </a:lnTo>
                      <a:lnTo>
                        <a:pt x="259" y="190"/>
                      </a:lnTo>
                      <a:lnTo>
                        <a:pt x="189" y="175"/>
                      </a:lnTo>
                      <a:lnTo>
                        <a:pt x="149" y="145"/>
                      </a:lnTo>
                      <a:lnTo>
                        <a:pt x="124" y="105"/>
                      </a:lnTo>
                      <a:lnTo>
                        <a:pt x="119" y="35"/>
                      </a:lnTo>
                      <a:lnTo>
                        <a:pt x="114" y="190"/>
                      </a:lnTo>
                      <a:lnTo>
                        <a:pt x="99" y="269"/>
                      </a:lnTo>
                      <a:cubicBezTo>
                        <a:pt x="94" y="291"/>
                        <a:pt x="82" y="284"/>
                        <a:pt x="75" y="305"/>
                      </a:cubicBezTo>
                      <a:cubicBezTo>
                        <a:pt x="73" y="311"/>
                        <a:pt x="41" y="338"/>
                        <a:pt x="39" y="344"/>
                      </a:cubicBezTo>
                      <a:cubicBezTo>
                        <a:pt x="36" y="352"/>
                        <a:pt x="8" y="363"/>
                        <a:pt x="0" y="368"/>
                      </a:cubicBez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185" name="Freeform 1675"/>
                <p:cNvSpPr>
                  <a:spLocks/>
                </p:cNvSpPr>
                <p:nvPr/>
              </p:nvSpPr>
              <p:spPr bwMode="auto">
                <a:xfrm>
                  <a:off x="1389" y="3039"/>
                  <a:ext cx="46" cy="198"/>
                </a:xfrm>
                <a:custGeom>
                  <a:avLst/>
                  <a:gdLst>
                    <a:gd name="T0" fmla="*/ 0 w 50"/>
                    <a:gd name="T1" fmla="*/ 0 h 200"/>
                    <a:gd name="T2" fmla="*/ 25 w 50"/>
                    <a:gd name="T3" fmla="*/ 60 h 200"/>
                    <a:gd name="T4" fmla="*/ 35 w 50"/>
                    <a:gd name="T5" fmla="*/ 110 h 200"/>
                    <a:gd name="T6" fmla="*/ 50 w 50"/>
                    <a:gd name="T7" fmla="*/ 200 h 200"/>
                  </a:gdLst>
                  <a:ahLst/>
                  <a:cxnLst>
                    <a:cxn ang="0">
                      <a:pos x="T0" y="T1"/>
                    </a:cxn>
                    <a:cxn ang="0">
                      <a:pos x="T2" y="T3"/>
                    </a:cxn>
                    <a:cxn ang="0">
                      <a:pos x="T4" y="T5"/>
                    </a:cxn>
                    <a:cxn ang="0">
                      <a:pos x="T6" y="T7"/>
                    </a:cxn>
                  </a:cxnLst>
                  <a:rect l="0" t="0" r="r" b="b"/>
                  <a:pathLst>
                    <a:path w="50" h="200">
                      <a:moveTo>
                        <a:pt x="0" y="0"/>
                      </a:moveTo>
                      <a:lnTo>
                        <a:pt x="25" y="60"/>
                      </a:lnTo>
                      <a:lnTo>
                        <a:pt x="35" y="110"/>
                      </a:lnTo>
                      <a:lnTo>
                        <a:pt x="50" y="20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nvGrpSpPr>
                <p:cNvPr id="7186" name="Group 1676"/>
                <p:cNvGrpSpPr>
                  <a:grpSpLocks/>
                </p:cNvGrpSpPr>
                <p:nvPr/>
              </p:nvGrpSpPr>
              <p:grpSpPr bwMode="auto">
                <a:xfrm>
                  <a:off x="834" y="4096"/>
                  <a:ext cx="1151" cy="1625"/>
                  <a:chOff x="5751" y="12745"/>
                  <a:chExt cx="1418" cy="1976"/>
                </a:xfrm>
              </p:grpSpPr>
              <p:sp>
                <p:nvSpPr>
                  <p:cNvPr id="7282" name="Freeform 1677"/>
                  <p:cNvSpPr>
                    <a:spLocks/>
                  </p:cNvSpPr>
                  <p:nvPr/>
                </p:nvSpPr>
                <p:spPr bwMode="auto">
                  <a:xfrm rot="12346">
                    <a:off x="6683" y="13170"/>
                    <a:ext cx="133" cy="444"/>
                  </a:xfrm>
                  <a:custGeom>
                    <a:avLst/>
                    <a:gdLst>
                      <a:gd name="T0" fmla="*/ 26 w 103"/>
                      <a:gd name="T1" fmla="*/ 17 h 330"/>
                      <a:gd name="T2" fmla="*/ 30 w 103"/>
                      <a:gd name="T3" fmla="*/ 124 h 330"/>
                      <a:gd name="T4" fmla="*/ 26 w 103"/>
                      <a:gd name="T5" fmla="*/ 218 h 330"/>
                      <a:gd name="T6" fmla="*/ 0 w 103"/>
                      <a:gd name="T7" fmla="*/ 330 h 330"/>
                      <a:gd name="T8" fmla="*/ 52 w 103"/>
                      <a:gd name="T9" fmla="*/ 274 h 330"/>
                      <a:gd name="T10" fmla="*/ 86 w 103"/>
                      <a:gd name="T11" fmla="*/ 214 h 330"/>
                      <a:gd name="T12" fmla="*/ 94 w 103"/>
                      <a:gd name="T13" fmla="*/ 124 h 330"/>
                      <a:gd name="T14" fmla="*/ 103 w 103"/>
                      <a:gd name="T15" fmla="*/ 60 h 330"/>
                      <a:gd name="T16" fmla="*/ 94 w 103"/>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3" h="330">
                        <a:moveTo>
                          <a:pt x="26" y="17"/>
                        </a:moveTo>
                        <a:lnTo>
                          <a:pt x="30" y="124"/>
                        </a:lnTo>
                        <a:lnTo>
                          <a:pt x="26" y="218"/>
                        </a:lnTo>
                        <a:lnTo>
                          <a:pt x="0" y="330"/>
                        </a:lnTo>
                        <a:lnTo>
                          <a:pt x="52" y="274"/>
                        </a:lnTo>
                        <a:lnTo>
                          <a:pt x="86" y="214"/>
                        </a:lnTo>
                        <a:lnTo>
                          <a:pt x="94" y="124"/>
                        </a:lnTo>
                        <a:lnTo>
                          <a:pt x="103" y="60"/>
                        </a:lnTo>
                        <a:lnTo>
                          <a:pt x="94" y="0"/>
                        </a:lnTo>
                      </a:path>
                    </a:pathLst>
                  </a:custGeom>
                  <a:noFill/>
                  <a:ln w="6350" cap="flat"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283" name="Freeform 1678"/>
                  <p:cNvSpPr>
                    <a:spLocks/>
                  </p:cNvSpPr>
                  <p:nvPr/>
                </p:nvSpPr>
                <p:spPr bwMode="auto">
                  <a:xfrm>
                    <a:off x="6687" y="13209"/>
                    <a:ext cx="122" cy="397"/>
                  </a:xfrm>
                  <a:custGeom>
                    <a:avLst/>
                    <a:gdLst>
                      <a:gd name="T0" fmla="*/ 26 w 103"/>
                      <a:gd name="T1" fmla="*/ 17 h 330"/>
                      <a:gd name="T2" fmla="*/ 30 w 103"/>
                      <a:gd name="T3" fmla="*/ 124 h 330"/>
                      <a:gd name="T4" fmla="*/ 26 w 103"/>
                      <a:gd name="T5" fmla="*/ 218 h 330"/>
                      <a:gd name="T6" fmla="*/ 0 w 103"/>
                      <a:gd name="T7" fmla="*/ 330 h 330"/>
                      <a:gd name="T8" fmla="*/ 52 w 103"/>
                      <a:gd name="T9" fmla="*/ 274 h 330"/>
                      <a:gd name="T10" fmla="*/ 86 w 103"/>
                      <a:gd name="T11" fmla="*/ 214 h 330"/>
                      <a:gd name="T12" fmla="*/ 94 w 103"/>
                      <a:gd name="T13" fmla="*/ 124 h 330"/>
                      <a:gd name="T14" fmla="*/ 103 w 103"/>
                      <a:gd name="T15" fmla="*/ 60 h 330"/>
                      <a:gd name="T16" fmla="*/ 94 w 103"/>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3" h="330">
                        <a:moveTo>
                          <a:pt x="26" y="17"/>
                        </a:moveTo>
                        <a:lnTo>
                          <a:pt x="30" y="124"/>
                        </a:lnTo>
                        <a:lnTo>
                          <a:pt x="26" y="218"/>
                        </a:lnTo>
                        <a:lnTo>
                          <a:pt x="0" y="330"/>
                        </a:lnTo>
                        <a:lnTo>
                          <a:pt x="52" y="274"/>
                        </a:lnTo>
                        <a:lnTo>
                          <a:pt x="86" y="214"/>
                        </a:lnTo>
                        <a:lnTo>
                          <a:pt x="94" y="124"/>
                        </a:lnTo>
                        <a:lnTo>
                          <a:pt x="103" y="60"/>
                        </a:lnTo>
                        <a:lnTo>
                          <a:pt x="94" y="0"/>
                        </a:lnTo>
                      </a:path>
                    </a:pathLst>
                  </a:custGeom>
                  <a:noFill/>
                  <a:ln w="6350" cap="flat"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284" name="Freeform 1679"/>
                  <p:cNvSpPr>
                    <a:spLocks/>
                  </p:cNvSpPr>
                  <p:nvPr/>
                </p:nvSpPr>
                <p:spPr bwMode="auto">
                  <a:xfrm>
                    <a:off x="6197" y="12745"/>
                    <a:ext cx="943" cy="210"/>
                  </a:xfrm>
                  <a:custGeom>
                    <a:avLst/>
                    <a:gdLst>
                      <a:gd name="T0" fmla="*/ 0 w 943"/>
                      <a:gd name="T1" fmla="*/ 104 h 210"/>
                      <a:gd name="T2" fmla="*/ 3 w 943"/>
                      <a:gd name="T3" fmla="*/ 210 h 210"/>
                      <a:gd name="T4" fmla="*/ 220 w 943"/>
                      <a:gd name="T5" fmla="*/ 206 h 210"/>
                      <a:gd name="T6" fmla="*/ 398 w 943"/>
                      <a:gd name="T7" fmla="*/ 200 h 210"/>
                      <a:gd name="T8" fmla="*/ 589 w 943"/>
                      <a:gd name="T9" fmla="*/ 186 h 210"/>
                      <a:gd name="T10" fmla="*/ 823 w 943"/>
                      <a:gd name="T11" fmla="*/ 140 h 210"/>
                      <a:gd name="T12" fmla="*/ 943 w 943"/>
                      <a:gd name="T13" fmla="*/ 95 h 210"/>
                      <a:gd name="T14" fmla="*/ 918 w 943"/>
                      <a:gd name="T15" fmla="*/ 0 h 210"/>
                      <a:gd name="T16" fmla="*/ 689 w 943"/>
                      <a:gd name="T17" fmla="*/ 57 h 210"/>
                      <a:gd name="T18" fmla="*/ 441 w 943"/>
                      <a:gd name="T19" fmla="*/ 97 h 210"/>
                      <a:gd name="T20" fmla="*/ 123 w 943"/>
                      <a:gd name="T21" fmla="*/ 110 h 210"/>
                      <a:gd name="T22" fmla="*/ 0 w 943"/>
                      <a:gd name="T23" fmla="*/ 104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3" h="210">
                        <a:moveTo>
                          <a:pt x="0" y="104"/>
                        </a:moveTo>
                        <a:lnTo>
                          <a:pt x="3" y="210"/>
                        </a:lnTo>
                        <a:lnTo>
                          <a:pt x="220" y="206"/>
                        </a:lnTo>
                        <a:lnTo>
                          <a:pt x="398" y="200"/>
                        </a:lnTo>
                        <a:lnTo>
                          <a:pt x="589" y="186"/>
                        </a:lnTo>
                        <a:lnTo>
                          <a:pt x="823" y="140"/>
                        </a:lnTo>
                        <a:lnTo>
                          <a:pt x="943" y="95"/>
                        </a:lnTo>
                        <a:lnTo>
                          <a:pt x="918" y="0"/>
                        </a:lnTo>
                        <a:lnTo>
                          <a:pt x="689" y="57"/>
                        </a:lnTo>
                        <a:lnTo>
                          <a:pt x="441" y="97"/>
                        </a:lnTo>
                        <a:lnTo>
                          <a:pt x="123" y="110"/>
                        </a:lnTo>
                        <a:lnTo>
                          <a:pt x="0" y="104"/>
                        </a:lnTo>
                        <a:close/>
                      </a:path>
                    </a:pathLst>
                  </a:custGeom>
                  <a:solidFill>
                    <a:srgbClr val="0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85" name="Line 1680"/>
                  <p:cNvSpPr>
                    <a:spLocks noChangeShapeType="1"/>
                  </p:cNvSpPr>
                  <p:nvPr/>
                </p:nvSpPr>
                <p:spPr bwMode="auto">
                  <a:xfrm flipV="1">
                    <a:off x="6350" y="12838"/>
                    <a:ext cx="5" cy="125"/>
                  </a:xfrm>
                  <a:prstGeom prst="line">
                    <a:avLst/>
                  </a:prstGeom>
                  <a:noFill/>
                  <a:ln w="19050">
                    <a:solidFill>
                      <a:srgbClr val="0099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286" name="Line 1681"/>
                  <p:cNvSpPr>
                    <a:spLocks noChangeShapeType="1"/>
                  </p:cNvSpPr>
                  <p:nvPr/>
                </p:nvSpPr>
                <p:spPr bwMode="auto">
                  <a:xfrm flipV="1">
                    <a:off x="6945" y="12780"/>
                    <a:ext cx="5" cy="125"/>
                  </a:xfrm>
                  <a:prstGeom prst="line">
                    <a:avLst/>
                  </a:prstGeom>
                  <a:noFill/>
                  <a:ln w="19050">
                    <a:solidFill>
                      <a:srgbClr val="339966"/>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287" name="Rectangle 1682"/>
                  <p:cNvSpPr>
                    <a:spLocks noChangeArrowheads="1"/>
                  </p:cNvSpPr>
                  <p:nvPr/>
                </p:nvSpPr>
                <p:spPr bwMode="auto">
                  <a:xfrm rot="-395447">
                    <a:off x="6605" y="12832"/>
                    <a:ext cx="165" cy="103"/>
                  </a:xfrm>
                  <a:prstGeom prst="rect">
                    <a:avLst/>
                  </a:prstGeom>
                  <a:solidFill>
                    <a:srgbClr val="C0C0C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288" name="Freeform 1683"/>
                  <p:cNvSpPr>
                    <a:spLocks/>
                  </p:cNvSpPr>
                  <p:nvPr/>
                </p:nvSpPr>
                <p:spPr bwMode="auto">
                  <a:xfrm>
                    <a:off x="6136" y="12802"/>
                    <a:ext cx="1033" cy="493"/>
                  </a:xfrm>
                  <a:custGeom>
                    <a:avLst/>
                    <a:gdLst>
                      <a:gd name="T0" fmla="*/ 9 w 1033"/>
                      <a:gd name="T1" fmla="*/ 323 h 493"/>
                      <a:gd name="T2" fmla="*/ 54 w 1033"/>
                      <a:gd name="T3" fmla="*/ 358 h 493"/>
                      <a:gd name="T4" fmla="*/ 139 w 1033"/>
                      <a:gd name="T5" fmla="*/ 368 h 493"/>
                      <a:gd name="T6" fmla="*/ 239 w 1033"/>
                      <a:gd name="T7" fmla="*/ 343 h 493"/>
                      <a:gd name="T8" fmla="*/ 334 w 1033"/>
                      <a:gd name="T9" fmla="*/ 323 h 493"/>
                      <a:gd name="T10" fmla="*/ 394 w 1033"/>
                      <a:gd name="T11" fmla="*/ 293 h 493"/>
                      <a:gd name="T12" fmla="*/ 544 w 1033"/>
                      <a:gd name="T13" fmla="*/ 238 h 493"/>
                      <a:gd name="T14" fmla="*/ 614 w 1033"/>
                      <a:gd name="T15" fmla="*/ 218 h 493"/>
                      <a:gd name="T16" fmla="*/ 759 w 1033"/>
                      <a:gd name="T17" fmla="*/ 138 h 493"/>
                      <a:gd name="T18" fmla="*/ 905 w 1033"/>
                      <a:gd name="T19" fmla="*/ 50 h 493"/>
                      <a:gd name="T20" fmla="*/ 992 w 1033"/>
                      <a:gd name="T21" fmla="*/ 0 h 493"/>
                      <a:gd name="T22" fmla="*/ 1033 w 1033"/>
                      <a:gd name="T23" fmla="*/ 74 h 493"/>
                      <a:gd name="T24" fmla="*/ 1019 w 1033"/>
                      <a:gd name="T25" fmla="*/ 113 h 493"/>
                      <a:gd name="T26" fmla="*/ 904 w 1033"/>
                      <a:gd name="T27" fmla="*/ 193 h 493"/>
                      <a:gd name="T28" fmla="*/ 697 w 1033"/>
                      <a:gd name="T29" fmla="*/ 318 h 493"/>
                      <a:gd name="T30" fmla="*/ 479 w 1033"/>
                      <a:gd name="T31" fmla="*/ 393 h 493"/>
                      <a:gd name="T32" fmla="*/ 339 w 1033"/>
                      <a:gd name="T33" fmla="*/ 453 h 493"/>
                      <a:gd name="T34" fmla="*/ 184 w 1033"/>
                      <a:gd name="T35" fmla="*/ 488 h 493"/>
                      <a:gd name="T36" fmla="*/ 52 w 1033"/>
                      <a:gd name="T37" fmla="*/ 493 h 493"/>
                      <a:gd name="T38" fmla="*/ 0 w 1033"/>
                      <a:gd name="T39" fmla="*/ 455 h 493"/>
                      <a:gd name="T40" fmla="*/ 9 w 1033"/>
                      <a:gd name="T41" fmla="*/ 323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3" h="493">
                        <a:moveTo>
                          <a:pt x="9" y="323"/>
                        </a:moveTo>
                        <a:lnTo>
                          <a:pt x="54" y="358"/>
                        </a:lnTo>
                        <a:lnTo>
                          <a:pt x="139" y="368"/>
                        </a:lnTo>
                        <a:lnTo>
                          <a:pt x="239" y="343"/>
                        </a:lnTo>
                        <a:lnTo>
                          <a:pt x="334" y="323"/>
                        </a:lnTo>
                        <a:lnTo>
                          <a:pt x="394" y="293"/>
                        </a:lnTo>
                        <a:lnTo>
                          <a:pt x="544" y="238"/>
                        </a:lnTo>
                        <a:lnTo>
                          <a:pt x="614" y="218"/>
                        </a:lnTo>
                        <a:lnTo>
                          <a:pt x="759" y="138"/>
                        </a:lnTo>
                        <a:lnTo>
                          <a:pt x="905" y="50"/>
                        </a:lnTo>
                        <a:lnTo>
                          <a:pt x="992" y="0"/>
                        </a:lnTo>
                        <a:lnTo>
                          <a:pt x="1033" y="74"/>
                        </a:lnTo>
                        <a:lnTo>
                          <a:pt x="1019" y="113"/>
                        </a:lnTo>
                        <a:lnTo>
                          <a:pt x="904" y="193"/>
                        </a:lnTo>
                        <a:lnTo>
                          <a:pt x="697" y="318"/>
                        </a:lnTo>
                        <a:lnTo>
                          <a:pt x="479" y="393"/>
                        </a:lnTo>
                        <a:cubicBezTo>
                          <a:pt x="414" y="418"/>
                          <a:pt x="388" y="437"/>
                          <a:pt x="339" y="453"/>
                        </a:cubicBezTo>
                        <a:cubicBezTo>
                          <a:pt x="290" y="469"/>
                          <a:pt x="232" y="481"/>
                          <a:pt x="184" y="488"/>
                        </a:cubicBezTo>
                        <a:lnTo>
                          <a:pt x="52" y="493"/>
                        </a:lnTo>
                        <a:lnTo>
                          <a:pt x="0" y="455"/>
                        </a:lnTo>
                        <a:lnTo>
                          <a:pt x="9" y="323"/>
                        </a:lnTo>
                        <a:close/>
                      </a:path>
                    </a:pathLst>
                  </a:custGeom>
                  <a:solidFill>
                    <a:srgbClr val="333333"/>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89" name="AutoShape 1684"/>
                  <p:cNvSpPr>
                    <a:spLocks noChangeArrowheads="1"/>
                  </p:cNvSpPr>
                  <p:nvPr/>
                </p:nvSpPr>
                <p:spPr bwMode="auto">
                  <a:xfrm rot="-1246534">
                    <a:off x="6564" y="13032"/>
                    <a:ext cx="212" cy="161"/>
                  </a:xfrm>
                  <a:prstGeom prst="roundRect">
                    <a:avLst>
                      <a:gd name="adj" fmla="val 16667"/>
                    </a:avLst>
                  </a:prstGeom>
                  <a:solidFill>
                    <a:srgbClr val="C0C0C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90" name="Freeform 1685"/>
                  <p:cNvSpPr>
                    <a:spLocks/>
                  </p:cNvSpPr>
                  <p:nvPr/>
                </p:nvSpPr>
                <p:spPr bwMode="auto">
                  <a:xfrm>
                    <a:off x="5751" y="13152"/>
                    <a:ext cx="645" cy="1569"/>
                  </a:xfrm>
                  <a:custGeom>
                    <a:avLst/>
                    <a:gdLst>
                      <a:gd name="T0" fmla="*/ 429 w 645"/>
                      <a:gd name="T1" fmla="*/ 21 h 1569"/>
                      <a:gd name="T2" fmla="*/ 501 w 645"/>
                      <a:gd name="T3" fmla="*/ 15 h 1569"/>
                      <a:gd name="T4" fmla="*/ 576 w 645"/>
                      <a:gd name="T5" fmla="*/ 0 h 1569"/>
                      <a:gd name="T6" fmla="*/ 525 w 645"/>
                      <a:gd name="T7" fmla="*/ 195 h 1569"/>
                      <a:gd name="T8" fmla="*/ 456 w 645"/>
                      <a:gd name="T9" fmla="*/ 438 h 1569"/>
                      <a:gd name="T10" fmla="*/ 546 w 645"/>
                      <a:gd name="T11" fmla="*/ 441 h 1569"/>
                      <a:gd name="T12" fmla="*/ 606 w 645"/>
                      <a:gd name="T13" fmla="*/ 555 h 1569"/>
                      <a:gd name="T14" fmla="*/ 645 w 645"/>
                      <a:gd name="T15" fmla="*/ 711 h 1569"/>
                      <a:gd name="T16" fmla="*/ 606 w 645"/>
                      <a:gd name="T17" fmla="*/ 771 h 1569"/>
                      <a:gd name="T18" fmla="*/ 240 w 645"/>
                      <a:gd name="T19" fmla="*/ 1569 h 1569"/>
                      <a:gd name="T20" fmla="*/ 177 w 645"/>
                      <a:gd name="T21" fmla="*/ 1563 h 1569"/>
                      <a:gd name="T22" fmla="*/ 120 w 645"/>
                      <a:gd name="T23" fmla="*/ 1506 h 1569"/>
                      <a:gd name="T24" fmla="*/ 42 w 645"/>
                      <a:gd name="T25" fmla="*/ 1437 h 1569"/>
                      <a:gd name="T26" fmla="*/ 0 w 645"/>
                      <a:gd name="T27" fmla="*/ 1299 h 1569"/>
                      <a:gd name="T28" fmla="*/ 0 w 645"/>
                      <a:gd name="T29" fmla="*/ 1251 h 1569"/>
                      <a:gd name="T30" fmla="*/ 81 w 645"/>
                      <a:gd name="T31" fmla="*/ 1068 h 1569"/>
                      <a:gd name="T32" fmla="*/ 90 w 645"/>
                      <a:gd name="T33" fmla="*/ 990 h 1569"/>
                      <a:gd name="T34" fmla="*/ 219 w 645"/>
                      <a:gd name="T35" fmla="*/ 630 h 1569"/>
                      <a:gd name="T36" fmla="*/ 312 w 645"/>
                      <a:gd name="T37" fmla="*/ 627 h 1569"/>
                      <a:gd name="T38" fmla="*/ 312 w 645"/>
                      <a:gd name="T39" fmla="*/ 549 h 1569"/>
                      <a:gd name="T40" fmla="*/ 429 w 645"/>
                      <a:gd name="T41" fmla="*/ 21 h 15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5" h="1569">
                        <a:moveTo>
                          <a:pt x="429" y="21"/>
                        </a:moveTo>
                        <a:lnTo>
                          <a:pt x="501" y="15"/>
                        </a:lnTo>
                        <a:lnTo>
                          <a:pt x="576" y="0"/>
                        </a:lnTo>
                        <a:cubicBezTo>
                          <a:pt x="528" y="193"/>
                          <a:pt x="575" y="145"/>
                          <a:pt x="525" y="195"/>
                        </a:cubicBezTo>
                        <a:lnTo>
                          <a:pt x="456" y="438"/>
                        </a:lnTo>
                        <a:lnTo>
                          <a:pt x="546" y="441"/>
                        </a:lnTo>
                        <a:lnTo>
                          <a:pt x="606" y="555"/>
                        </a:lnTo>
                        <a:lnTo>
                          <a:pt x="645" y="711"/>
                        </a:lnTo>
                        <a:lnTo>
                          <a:pt x="606" y="771"/>
                        </a:lnTo>
                        <a:lnTo>
                          <a:pt x="240" y="1569"/>
                        </a:lnTo>
                        <a:lnTo>
                          <a:pt x="177" y="1563"/>
                        </a:lnTo>
                        <a:lnTo>
                          <a:pt x="120" y="1506"/>
                        </a:lnTo>
                        <a:lnTo>
                          <a:pt x="42" y="1437"/>
                        </a:lnTo>
                        <a:lnTo>
                          <a:pt x="0" y="1299"/>
                        </a:lnTo>
                        <a:lnTo>
                          <a:pt x="0" y="1251"/>
                        </a:lnTo>
                        <a:lnTo>
                          <a:pt x="81" y="1068"/>
                        </a:lnTo>
                        <a:lnTo>
                          <a:pt x="90" y="990"/>
                        </a:lnTo>
                        <a:lnTo>
                          <a:pt x="219" y="630"/>
                        </a:lnTo>
                        <a:lnTo>
                          <a:pt x="312" y="627"/>
                        </a:lnTo>
                        <a:lnTo>
                          <a:pt x="312" y="549"/>
                        </a:lnTo>
                        <a:lnTo>
                          <a:pt x="429" y="21"/>
                        </a:lnTo>
                        <a:close/>
                      </a:path>
                    </a:pathLst>
                  </a:custGeom>
                  <a:solidFill>
                    <a:srgbClr val="4D4D4D"/>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91" name="Freeform 1686"/>
                  <p:cNvSpPr>
                    <a:spLocks/>
                  </p:cNvSpPr>
                  <p:nvPr/>
                </p:nvSpPr>
                <p:spPr bwMode="auto">
                  <a:xfrm>
                    <a:off x="5949" y="13119"/>
                    <a:ext cx="276" cy="555"/>
                  </a:xfrm>
                  <a:custGeom>
                    <a:avLst/>
                    <a:gdLst>
                      <a:gd name="T0" fmla="*/ 234 w 276"/>
                      <a:gd name="T1" fmla="*/ 24 h 555"/>
                      <a:gd name="T2" fmla="*/ 276 w 276"/>
                      <a:gd name="T3" fmla="*/ 195 h 555"/>
                      <a:gd name="T4" fmla="*/ 267 w 276"/>
                      <a:gd name="T5" fmla="*/ 390 h 555"/>
                      <a:gd name="T6" fmla="*/ 216 w 276"/>
                      <a:gd name="T7" fmla="*/ 534 h 555"/>
                      <a:gd name="T8" fmla="*/ 111 w 276"/>
                      <a:gd name="T9" fmla="*/ 555 h 555"/>
                      <a:gd name="T10" fmla="*/ 0 w 276"/>
                      <a:gd name="T11" fmla="*/ 516 h 555"/>
                      <a:gd name="T12" fmla="*/ 3 w 276"/>
                      <a:gd name="T13" fmla="*/ 297 h 555"/>
                      <a:gd name="T14" fmla="*/ 72 w 276"/>
                      <a:gd name="T15" fmla="*/ 129 h 555"/>
                      <a:gd name="T16" fmla="*/ 111 w 276"/>
                      <a:gd name="T17" fmla="*/ 33 h 555"/>
                      <a:gd name="T18" fmla="*/ 159 w 276"/>
                      <a:gd name="T19" fmla="*/ 0 h 555"/>
                      <a:gd name="T20" fmla="*/ 231 w 276"/>
                      <a:gd name="T21" fmla="*/ 30 h 555"/>
                      <a:gd name="T22" fmla="*/ 234 w 276"/>
                      <a:gd name="T23" fmla="*/ 69 h 555"/>
                      <a:gd name="T24" fmla="*/ 231 w 276"/>
                      <a:gd name="T25" fmla="*/ 126 h 555"/>
                      <a:gd name="T26" fmla="*/ 231 w 276"/>
                      <a:gd name="T27" fmla="*/ 219 h 555"/>
                      <a:gd name="T28" fmla="*/ 213 w 276"/>
                      <a:gd name="T29" fmla="*/ 387 h 555"/>
                      <a:gd name="T30" fmla="*/ 213 w 276"/>
                      <a:gd name="T31" fmla="*/ 468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6" h="555">
                        <a:moveTo>
                          <a:pt x="234" y="24"/>
                        </a:moveTo>
                        <a:lnTo>
                          <a:pt x="276" y="195"/>
                        </a:lnTo>
                        <a:lnTo>
                          <a:pt x="267" y="390"/>
                        </a:lnTo>
                        <a:lnTo>
                          <a:pt x="216" y="534"/>
                        </a:lnTo>
                        <a:lnTo>
                          <a:pt x="111" y="555"/>
                        </a:lnTo>
                        <a:lnTo>
                          <a:pt x="0" y="516"/>
                        </a:lnTo>
                        <a:lnTo>
                          <a:pt x="3" y="297"/>
                        </a:lnTo>
                        <a:lnTo>
                          <a:pt x="72" y="129"/>
                        </a:lnTo>
                        <a:lnTo>
                          <a:pt x="111" y="33"/>
                        </a:lnTo>
                        <a:lnTo>
                          <a:pt x="159" y="0"/>
                        </a:lnTo>
                        <a:lnTo>
                          <a:pt x="231" y="30"/>
                        </a:lnTo>
                        <a:lnTo>
                          <a:pt x="234" y="69"/>
                        </a:lnTo>
                        <a:lnTo>
                          <a:pt x="231" y="126"/>
                        </a:lnTo>
                        <a:lnTo>
                          <a:pt x="231" y="219"/>
                        </a:lnTo>
                        <a:lnTo>
                          <a:pt x="213" y="387"/>
                        </a:lnTo>
                        <a:lnTo>
                          <a:pt x="213" y="468"/>
                        </a:lnTo>
                      </a:path>
                    </a:pathLst>
                  </a:custGeom>
                  <a:solidFill>
                    <a:srgbClr val="4D4D4D"/>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92" name="Freeform 1687"/>
                  <p:cNvSpPr>
                    <a:spLocks/>
                  </p:cNvSpPr>
                  <p:nvPr/>
                </p:nvSpPr>
                <p:spPr bwMode="auto">
                  <a:xfrm>
                    <a:off x="5985" y="13158"/>
                    <a:ext cx="186" cy="228"/>
                  </a:xfrm>
                  <a:custGeom>
                    <a:avLst/>
                    <a:gdLst>
                      <a:gd name="T0" fmla="*/ 66 w 186"/>
                      <a:gd name="T1" fmla="*/ 36 h 228"/>
                      <a:gd name="T2" fmla="*/ 27 w 186"/>
                      <a:gd name="T3" fmla="*/ 132 h 228"/>
                      <a:gd name="T4" fmla="*/ 0 w 186"/>
                      <a:gd name="T5" fmla="*/ 204 h 228"/>
                      <a:gd name="T6" fmla="*/ 36 w 186"/>
                      <a:gd name="T7" fmla="*/ 228 h 228"/>
                      <a:gd name="T8" fmla="*/ 102 w 186"/>
                      <a:gd name="T9" fmla="*/ 225 h 228"/>
                      <a:gd name="T10" fmla="*/ 159 w 186"/>
                      <a:gd name="T11" fmla="*/ 216 h 228"/>
                      <a:gd name="T12" fmla="*/ 180 w 186"/>
                      <a:gd name="T13" fmla="*/ 144 h 228"/>
                      <a:gd name="T14" fmla="*/ 186 w 186"/>
                      <a:gd name="T15" fmla="*/ 63 h 228"/>
                      <a:gd name="T16" fmla="*/ 180 w 186"/>
                      <a:gd name="T17" fmla="*/ 27 h 228"/>
                      <a:gd name="T18" fmla="*/ 111 w 186"/>
                      <a:gd name="T19" fmla="*/ 0 h 228"/>
                      <a:gd name="T20" fmla="*/ 66 w 186"/>
                      <a:gd name="T21" fmla="*/ 3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228">
                        <a:moveTo>
                          <a:pt x="66" y="36"/>
                        </a:moveTo>
                        <a:lnTo>
                          <a:pt x="27" y="132"/>
                        </a:lnTo>
                        <a:lnTo>
                          <a:pt x="0" y="204"/>
                        </a:lnTo>
                        <a:lnTo>
                          <a:pt x="36" y="228"/>
                        </a:lnTo>
                        <a:lnTo>
                          <a:pt x="102" y="225"/>
                        </a:lnTo>
                        <a:lnTo>
                          <a:pt x="159" y="216"/>
                        </a:lnTo>
                        <a:lnTo>
                          <a:pt x="180" y="144"/>
                        </a:lnTo>
                        <a:lnTo>
                          <a:pt x="186" y="63"/>
                        </a:lnTo>
                        <a:lnTo>
                          <a:pt x="180" y="27"/>
                        </a:lnTo>
                        <a:lnTo>
                          <a:pt x="111" y="0"/>
                        </a:lnTo>
                        <a:lnTo>
                          <a:pt x="66" y="36"/>
                        </a:lnTo>
                        <a:close/>
                      </a:path>
                    </a:pathLst>
                  </a:custGeom>
                  <a:solidFill>
                    <a:srgbClr val="4D4D4D"/>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93" name="Freeform 1688"/>
                  <p:cNvSpPr>
                    <a:spLocks/>
                  </p:cNvSpPr>
                  <p:nvPr/>
                </p:nvSpPr>
                <p:spPr bwMode="auto">
                  <a:xfrm>
                    <a:off x="5976" y="13776"/>
                    <a:ext cx="204" cy="291"/>
                  </a:xfrm>
                  <a:custGeom>
                    <a:avLst/>
                    <a:gdLst>
                      <a:gd name="T0" fmla="*/ 87 w 204"/>
                      <a:gd name="T1" fmla="*/ 3 h 291"/>
                      <a:gd name="T2" fmla="*/ 141 w 204"/>
                      <a:gd name="T3" fmla="*/ 81 h 291"/>
                      <a:gd name="T4" fmla="*/ 201 w 204"/>
                      <a:gd name="T5" fmla="*/ 222 h 291"/>
                      <a:gd name="T6" fmla="*/ 204 w 204"/>
                      <a:gd name="T7" fmla="*/ 288 h 291"/>
                      <a:gd name="T8" fmla="*/ 117 w 204"/>
                      <a:gd name="T9" fmla="*/ 291 h 291"/>
                      <a:gd name="T10" fmla="*/ 87 w 204"/>
                      <a:gd name="T11" fmla="*/ 207 h 291"/>
                      <a:gd name="T12" fmla="*/ 54 w 204"/>
                      <a:gd name="T13" fmla="*/ 111 h 291"/>
                      <a:gd name="T14" fmla="*/ 0 w 204"/>
                      <a:gd name="T15" fmla="*/ 33 h 291"/>
                      <a:gd name="T16" fmla="*/ 3 w 204"/>
                      <a:gd name="T17" fmla="*/ 0 h 291"/>
                      <a:gd name="T18" fmla="*/ 87 w 204"/>
                      <a:gd name="T19" fmla="*/ 3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4" h="291">
                        <a:moveTo>
                          <a:pt x="87" y="3"/>
                        </a:moveTo>
                        <a:lnTo>
                          <a:pt x="141" y="81"/>
                        </a:lnTo>
                        <a:lnTo>
                          <a:pt x="201" y="222"/>
                        </a:lnTo>
                        <a:lnTo>
                          <a:pt x="204" y="288"/>
                        </a:lnTo>
                        <a:lnTo>
                          <a:pt x="117" y="291"/>
                        </a:lnTo>
                        <a:lnTo>
                          <a:pt x="87" y="207"/>
                        </a:lnTo>
                        <a:lnTo>
                          <a:pt x="54" y="111"/>
                        </a:lnTo>
                        <a:lnTo>
                          <a:pt x="0" y="33"/>
                        </a:lnTo>
                        <a:lnTo>
                          <a:pt x="3" y="0"/>
                        </a:lnTo>
                        <a:lnTo>
                          <a:pt x="87" y="3"/>
                        </a:lnTo>
                        <a:close/>
                      </a:path>
                    </a:pathLst>
                  </a:custGeom>
                  <a:solidFill>
                    <a:srgbClr val="4D4D4D"/>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94" name="Freeform 1689"/>
                  <p:cNvSpPr>
                    <a:spLocks/>
                  </p:cNvSpPr>
                  <p:nvPr/>
                </p:nvSpPr>
                <p:spPr bwMode="auto">
                  <a:xfrm>
                    <a:off x="5829" y="14070"/>
                    <a:ext cx="351" cy="389"/>
                  </a:xfrm>
                  <a:custGeom>
                    <a:avLst/>
                    <a:gdLst>
                      <a:gd name="T0" fmla="*/ 351 w 351"/>
                      <a:gd name="T1" fmla="*/ 0 h 389"/>
                      <a:gd name="T2" fmla="*/ 303 w 351"/>
                      <a:gd name="T3" fmla="*/ 108 h 389"/>
                      <a:gd name="T4" fmla="*/ 258 w 351"/>
                      <a:gd name="T5" fmla="*/ 225 h 389"/>
                      <a:gd name="T6" fmla="*/ 201 w 351"/>
                      <a:gd name="T7" fmla="*/ 345 h 389"/>
                      <a:gd name="T8" fmla="*/ 117 w 351"/>
                      <a:gd name="T9" fmla="*/ 360 h 389"/>
                      <a:gd name="T10" fmla="*/ 66 w 351"/>
                      <a:gd name="T11" fmla="*/ 312 h 389"/>
                      <a:gd name="T12" fmla="*/ 15 w 351"/>
                      <a:gd name="T13" fmla="*/ 246 h 389"/>
                      <a:gd name="T14" fmla="*/ 0 w 351"/>
                      <a:gd name="T15" fmla="*/ 144 h 3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1" h="389">
                        <a:moveTo>
                          <a:pt x="351" y="0"/>
                        </a:moveTo>
                        <a:lnTo>
                          <a:pt x="303" y="108"/>
                        </a:lnTo>
                        <a:lnTo>
                          <a:pt x="258" y="225"/>
                        </a:lnTo>
                        <a:lnTo>
                          <a:pt x="201" y="345"/>
                        </a:lnTo>
                        <a:cubicBezTo>
                          <a:pt x="171" y="362"/>
                          <a:pt x="146" y="389"/>
                          <a:pt x="117" y="360"/>
                        </a:cubicBezTo>
                        <a:lnTo>
                          <a:pt x="66" y="312"/>
                        </a:lnTo>
                        <a:lnTo>
                          <a:pt x="15" y="246"/>
                        </a:lnTo>
                        <a:lnTo>
                          <a:pt x="0" y="144"/>
                        </a:lnTo>
                      </a:path>
                    </a:pathLst>
                  </a:custGeom>
                  <a:solidFill>
                    <a:srgbClr val="4D4D4D"/>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95" name="Freeform 1690"/>
                  <p:cNvSpPr>
                    <a:spLocks/>
                  </p:cNvSpPr>
                  <p:nvPr/>
                </p:nvSpPr>
                <p:spPr bwMode="auto">
                  <a:xfrm>
                    <a:off x="5829" y="14073"/>
                    <a:ext cx="258" cy="240"/>
                  </a:xfrm>
                  <a:custGeom>
                    <a:avLst/>
                    <a:gdLst>
                      <a:gd name="T0" fmla="*/ 258 w 258"/>
                      <a:gd name="T1" fmla="*/ 0 h 240"/>
                      <a:gd name="T2" fmla="*/ 222 w 258"/>
                      <a:gd name="T3" fmla="*/ 84 h 240"/>
                      <a:gd name="T4" fmla="*/ 177 w 258"/>
                      <a:gd name="T5" fmla="*/ 186 h 240"/>
                      <a:gd name="T6" fmla="*/ 132 w 258"/>
                      <a:gd name="T7" fmla="*/ 240 h 240"/>
                      <a:gd name="T8" fmla="*/ 87 w 258"/>
                      <a:gd name="T9" fmla="*/ 234 h 240"/>
                      <a:gd name="T10" fmla="*/ 30 w 258"/>
                      <a:gd name="T11" fmla="*/ 189 h 240"/>
                      <a:gd name="T12" fmla="*/ 0 w 258"/>
                      <a:gd name="T13" fmla="*/ 141 h 240"/>
                    </a:gdLst>
                    <a:ahLst/>
                    <a:cxnLst>
                      <a:cxn ang="0">
                        <a:pos x="T0" y="T1"/>
                      </a:cxn>
                      <a:cxn ang="0">
                        <a:pos x="T2" y="T3"/>
                      </a:cxn>
                      <a:cxn ang="0">
                        <a:pos x="T4" y="T5"/>
                      </a:cxn>
                      <a:cxn ang="0">
                        <a:pos x="T6" y="T7"/>
                      </a:cxn>
                      <a:cxn ang="0">
                        <a:pos x="T8" y="T9"/>
                      </a:cxn>
                      <a:cxn ang="0">
                        <a:pos x="T10" y="T11"/>
                      </a:cxn>
                      <a:cxn ang="0">
                        <a:pos x="T12" y="T13"/>
                      </a:cxn>
                    </a:cxnLst>
                    <a:rect l="0" t="0" r="r" b="b"/>
                    <a:pathLst>
                      <a:path w="258" h="240">
                        <a:moveTo>
                          <a:pt x="258" y="0"/>
                        </a:moveTo>
                        <a:lnTo>
                          <a:pt x="222" y="84"/>
                        </a:lnTo>
                        <a:lnTo>
                          <a:pt x="177" y="186"/>
                        </a:lnTo>
                        <a:lnTo>
                          <a:pt x="132" y="240"/>
                        </a:lnTo>
                        <a:lnTo>
                          <a:pt x="87" y="234"/>
                        </a:lnTo>
                        <a:lnTo>
                          <a:pt x="30" y="189"/>
                        </a:lnTo>
                        <a:lnTo>
                          <a:pt x="0" y="141"/>
                        </a:lnTo>
                      </a:path>
                    </a:pathLst>
                  </a:custGeom>
                  <a:solidFill>
                    <a:srgbClr val="4D4D4D"/>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96" name="Freeform 1691"/>
                  <p:cNvSpPr>
                    <a:spLocks/>
                  </p:cNvSpPr>
                  <p:nvPr/>
                </p:nvSpPr>
                <p:spPr bwMode="auto">
                  <a:xfrm>
                    <a:off x="6189" y="13584"/>
                    <a:ext cx="171" cy="327"/>
                  </a:xfrm>
                  <a:custGeom>
                    <a:avLst/>
                    <a:gdLst>
                      <a:gd name="T0" fmla="*/ 171 w 171"/>
                      <a:gd name="T1" fmla="*/ 315 h 327"/>
                      <a:gd name="T2" fmla="*/ 123 w 171"/>
                      <a:gd name="T3" fmla="*/ 327 h 327"/>
                      <a:gd name="T4" fmla="*/ 63 w 171"/>
                      <a:gd name="T5" fmla="*/ 276 h 327"/>
                      <a:gd name="T6" fmla="*/ 33 w 171"/>
                      <a:gd name="T7" fmla="*/ 177 h 327"/>
                      <a:gd name="T8" fmla="*/ 0 w 171"/>
                      <a:gd name="T9" fmla="*/ 51 h 327"/>
                      <a:gd name="T10" fmla="*/ 27 w 171"/>
                      <a:gd name="T11" fmla="*/ 0 h 327"/>
                      <a:gd name="T12" fmla="*/ 90 w 171"/>
                      <a:gd name="T13" fmla="*/ 6 h 327"/>
                    </a:gdLst>
                    <a:ahLst/>
                    <a:cxnLst>
                      <a:cxn ang="0">
                        <a:pos x="T0" y="T1"/>
                      </a:cxn>
                      <a:cxn ang="0">
                        <a:pos x="T2" y="T3"/>
                      </a:cxn>
                      <a:cxn ang="0">
                        <a:pos x="T4" y="T5"/>
                      </a:cxn>
                      <a:cxn ang="0">
                        <a:pos x="T6" y="T7"/>
                      </a:cxn>
                      <a:cxn ang="0">
                        <a:pos x="T8" y="T9"/>
                      </a:cxn>
                      <a:cxn ang="0">
                        <a:pos x="T10" y="T11"/>
                      </a:cxn>
                      <a:cxn ang="0">
                        <a:pos x="T12" y="T13"/>
                      </a:cxn>
                    </a:cxnLst>
                    <a:rect l="0" t="0" r="r" b="b"/>
                    <a:pathLst>
                      <a:path w="171" h="327">
                        <a:moveTo>
                          <a:pt x="171" y="315"/>
                        </a:moveTo>
                        <a:lnTo>
                          <a:pt x="123" y="327"/>
                        </a:lnTo>
                        <a:lnTo>
                          <a:pt x="63" y="276"/>
                        </a:lnTo>
                        <a:lnTo>
                          <a:pt x="33" y="177"/>
                        </a:lnTo>
                        <a:lnTo>
                          <a:pt x="0" y="51"/>
                        </a:lnTo>
                        <a:lnTo>
                          <a:pt x="27" y="0"/>
                        </a:lnTo>
                        <a:lnTo>
                          <a:pt x="90" y="6"/>
                        </a:lnTo>
                      </a:path>
                    </a:pathLst>
                  </a:custGeom>
                  <a:solidFill>
                    <a:srgbClr val="333333"/>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97" name="Freeform 1692"/>
                  <p:cNvSpPr>
                    <a:spLocks/>
                  </p:cNvSpPr>
                  <p:nvPr/>
                </p:nvSpPr>
                <p:spPr bwMode="auto">
                  <a:xfrm>
                    <a:off x="5919" y="13887"/>
                    <a:ext cx="366" cy="807"/>
                  </a:xfrm>
                  <a:custGeom>
                    <a:avLst/>
                    <a:gdLst>
                      <a:gd name="T0" fmla="*/ 366 w 366"/>
                      <a:gd name="T1" fmla="*/ 0 h 807"/>
                      <a:gd name="T2" fmla="*/ 315 w 366"/>
                      <a:gd name="T3" fmla="*/ 141 h 807"/>
                      <a:gd name="T4" fmla="*/ 264 w 366"/>
                      <a:gd name="T5" fmla="*/ 303 h 807"/>
                      <a:gd name="T6" fmla="*/ 96 w 366"/>
                      <a:gd name="T7" fmla="*/ 633 h 807"/>
                      <a:gd name="T8" fmla="*/ 33 w 366"/>
                      <a:gd name="T9" fmla="*/ 768 h 807"/>
                      <a:gd name="T10" fmla="*/ 0 w 366"/>
                      <a:gd name="T11" fmla="*/ 807 h 807"/>
                    </a:gdLst>
                    <a:ahLst/>
                    <a:cxnLst>
                      <a:cxn ang="0">
                        <a:pos x="T0" y="T1"/>
                      </a:cxn>
                      <a:cxn ang="0">
                        <a:pos x="T2" y="T3"/>
                      </a:cxn>
                      <a:cxn ang="0">
                        <a:pos x="T4" y="T5"/>
                      </a:cxn>
                      <a:cxn ang="0">
                        <a:pos x="T6" y="T7"/>
                      </a:cxn>
                      <a:cxn ang="0">
                        <a:pos x="T8" y="T9"/>
                      </a:cxn>
                      <a:cxn ang="0">
                        <a:pos x="T10" y="T11"/>
                      </a:cxn>
                    </a:cxnLst>
                    <a:rect l="0" t="0" r="r" b="b"/>
                    <a:pathLst>
                      <a:path w="366" h="807">
                        <a:moveTo>
                          <a:pt x="366" y="0"/>
                        </a:moveTo>
                        <a:lnTo>
                          <a:pt x="315" y="141"/>
                        </a:lnTo>
                        <a:lnTo>
                          <a:pt x="264" y="303"/>
                        </a:lnTo>
                        <a:lnTo>
                          <a:pt x="96" y="633"/>
                        </a:lnTo>
                        <a:lnTo>
                          <a:pt x="33" y="768"/>
                        </a:lnTo>
                        <a:lnTo>
                          <a:pt x="0" y="807"/>
                        </a:lnTo>
                      </a:path>
                    </a:pathLst>
                  </a:custGeom>
                  <a:solidFill>
                    <a:srgbClr val="333333"/>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98" name="Oval 1693"/>
                  <p:cNvSpPr>
                    <a:spLocks noChangeArrowheads="1"/>
                  </p:cNvSpPr>
                  <p:nvPr/>
                </p:nvSpPr>
                <p:spPr bwMode="auto">
                  <a:xfrm>
                    <a:off x="6219" y="13596"/>
                    <a:ext cx="86" cy="92"/>
                  </a:xfrm>
                  <a:prstGeom prst="ellipse">
                    <a:avLst/>
                  </a:prstGeom>
                  <a:solidFill>
                    <a:srgbClr val="333333"/>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99" name="Oval 1694"/>
                  <p:cNvSpPr>
                    <a:spLocks noChangeArrowheads="1"/>
                  </p:cNvSpPr>
                  <p:nvPr/>
                </p:nvSpPr>
                <p:spPr bwMode="auto">
                  <a:xfrm>
                    <a:off x="6249" y="13686"/>
                    <a:ext cx="86" cy="92"/>
                  </a:xfrm>
                  <a:prstGeom prst="ellipse">
                    <a:avLst/>
                  </a:prstGeom>
                  <a:solidFill>
                    <a:srgbClr val="333333"/>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300" name="Oval 1695"/>
                  <p:cNvSpPr>
                    <a:spLocks noChangeArrowheads="1"/>
                  </p:cNvSpPr>
                  <p:nvPr/>
                </p:nvSpPr>
                <p:spPr bwMode="auto">
                  <a:xfrm>
                    <a:off x="6285" y="13788"/>
                    <a:ext cx="86" cy="92"/>
                  </a:xfrm>
                  <a:prstGeom prst="ellipse">
                    <a:avLst/>
                  </a:prstGeom>
                  <a:solidFill>
                    <a:srgbClr val="333333"/>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7301" name="Group 1696"/>
                  <p:cNvGrpSpPr>
                    <a:grpSpLocks/>
                  </p:cNvGrpSpPr>
                  <p:nvPr/>
                </p:nvGrpSpPr>
                <p:grpSpPr bwMode="auto">
                  <a:xfrm>
                    <a:off x="6367" y="12984"/>
                    <a:ext cx="205" cy="719"/>
                    <a:chOff x="6325" y="12990"/>
                    <a:chExt cx="205" cy="719"/>
                  </a:xfrm>
                </p:grpSpPr>
                <p:grpSp>
                  <p:nvGrpSpPr>
                    <p:cNvPr id="7332" name="Group 1697"/>
                    <p:cNvGrpSpPr>
                      <a:grpSpLocks/>
                    </p:cNvGrpSpPr>
                    <p:nvPr/>
                  </p:nvGrpSpPr>
                  <p:grpSpPr bwMode="auto">
                    <a:xfrm rot="-3688309">
                      <a:off x="6445" y="13047"/>
                      <a:ext cx="142" cy="28"/>
                      <a:chOff x="5937" y="1050"/>
                      <a:chExt cx="642" cy="228"/>
                    </a:xfrm>
                  </p:grpSpPr>
                  <p:sp>
                    <p:nvSpPr>
                      <p:cNvPr id="7336" name="Freeform 1698"/>
                      <p:cNvSpPr>
                        <a:spLocks/>
                      </p:cNvSpPr>
                      <p:nvPr/>
                    </p:nvSpPr>
                    <p:spPr bwMode="auto">
                      <a:xfrm>
                        <a:off x="5937" y="1050"/>
                        <a:ext cx="642" cy="228"/>
                      </a:xfrm>
                      <a:custGeom>
                        <a:avLst/>
                        <a:gdLst>
                          <a:gd name="T0" fmla="*/ 0 w 642"/>
                          <a:gd name="T1" fmla="*/ 0 h 228"/>
                          <a:gd name="T2" fmla="*/ 0 w 642"/>
                          <a:gd name="T3" fmla="*/ 228 h 228"/>
                          <a:gd name="T4" fmla="*/ 549 w 642"/>
                          <a:gd name="T5" fmla="*/ 225 h 228"/>
                          <a:gd name="T6" fmla="*/ 606 w 642"/>
                          <a:gd name="T7" fmla="*/ 222 h 228"/>
                          <a:gd name="T8" fmla="*/ 642 w 642"/>
                          <a:gd name="T9" fmla="*/ 198 h 228"/>
                          <a:gd name="T10" fmla="*/ 627 w 642"/>
                          <a:gd name="T11" fmla="*/ 162 h 228"/>
                          <a:gd name="T12" fmla="*/ 576 w 642"/>
                          <a:gd name="T13" fmla="*/ 147 h 228"/>
                          <a:gd name="T14" fmla="*/ 396 w 642"/>
                          <a:gd name="T15" fmla="*/ 147 h 228"/>
                          <a:gd name="T16" fmla="*/ 375 w 642"/>
                          <a:gd name="T17" fmla="*/ 159 h 228"/>
                          <a:gd name="T18" fmla="*/ 327 w 642"/>
                          <a:gd name="T19" fmla="*/ 159 h 228"/>
                          <a:gd name="T20" fmla="*/ 291 w 642"/>
                          <a:gd name="T21" fmla="*/ 138 h 228"/>
                          <a:gd name="T22" fmla="*/ 288 w 642"/>
                          <a:gd name="T23" fmla="*/ 102 h 228"/>
                          <a:gd name="T24" fmla="*/ 324 w 642"/>
                          <a:gd name="T25" fmla="*/ 78 h 228"/>
                          <a:gd name="T26" fmla="*/ 366 w 642"/>
                          <a:gd name="T27" fmla="*/ 75 h 228"/>
                          <a:gd name="T28" fmla="*/ 399 w 642"/>
                          <a:gd name="T29" fmla="*/ 84 h 228"/>
                          <a:gd name="T30" fmla="*/ 567 w 642"/>
                          <a:gd name="T31" fmla="*/ 81 h 228"/>
                          <a:gd name="T32" fmla="*/ 621 w 642"/>
                          <a:gd name="T33" fmla="*/ 72 h 228"/>
                          <a:gd name="T34" fmla="*/ 636 w 642"/>
                          <a:gd name="T35" fmla="*/ 36 h 228"/>
                          <a:gd name="T36" fmla="*/ 594 w 642"/>
                          <a:gd name="T37" fmla="*/ 9 h 228"/>
                          <a:gd name="T38" fmla="*/ 540 w 642"/>
                          <a:gd name="T39" fmla="*/ 3 h 228"/>
                          <a:gd name="T40" fmla="*/ 0 w 642"/>
                          <a:gd name="T41"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2" h="228">
                            <a:moveTo>
                              <a:pt x="0" y="0"/>
                            </a:moveTo>
                            <a:lnTo>
                              <a:pt x="0" y="228"/>
                            </a:lnTo>
                            <a:lnTo>
                              <a:pt x="549" y="225"/>
                            </a:lnTo>
                            <a:lnTo>
                              <a:pt x="606" y="222"/>
                            </a:lnTo>
                            <a:lnTo>
                              <a:pt x="642" y="198"/>
                            </a:lnTo>
                            <a:lnTo>
                              <a:pt x="627" y="162"/>
                            </a:lnTo>
                            <a:lnTo>
                              <a:pt x="576" y="147"/>
                            </a:lnTo>
                            <a:lnTo>
                              <a:pt x="396" y="147"/>
                            </a:lnTo>
                            <a:lnTo>
                              <a:pt x="375" y="159"/>
                            </a:lnTo>
                            <a:lnTo>
                              <a:pt x="327" y="159"/>
                            </a:lnTo>
                            <a:lnTo>
                              <a:pt x="291" y="138"/>
                            </a:lnTo>
                            <a:lnTo>
                              <a:pt x="288" y="102"/>
                            </a:lnTo>
                            <a:lnTo>
                              <a:pt x="324" y="78"/>
                            </a:lnTo>
                            <a:lnTo>
                              <a:pt x="366" y="75"/>
                            </a:lnTo>
                            <a:cubicBezTo>
                              <a:pt x="397" y="84"/>
                              <a:pt x="386" y="84"/>
                              <a:pt x="399" y="84"/>
                            </a:cubicBezTo>
                            <a:lnTo>
                              <a:pt x="567" y="81"/>
                            </a:lnTo>
                            <a:lnTo>
                              <a:pt x="621" y="72"/>
                            </a:lnTo>
                            <a:lnTo>
                              <a:pt x="636" y="36"/>
                            </a:lnTo>
                            <a:lnTo>
                              <a:pt x="594" y="9"/>
                            </a:lnTo>
                            <a:lnTo>
                              <a:pt x="540" y="3"/>
                            </a:lnTo>
                            <a:lnTo>
                              <a:pt x="0" y="0"/>
                            </a:lnTo>
                            <a:close/>
                          </a:path>
                        </a:pathLst>
                      </a:custGeom>
                      <a:gradFill rotWithShape="1">
                        <a:gsLst>
                          <a:gs pos="0">
                            <a:srgbClr val="FF0000">
                              <a:gamma/>
                              <a:shade val="76471"/>
                              <a:invGamma/>
                            </a:srgbClr>
                          </a:gs>
                          <a:gs pos="50000">
                            <a:srgbClr val="FF0000"/>
                          </a:gs>
                          <a:gs pos="100000">
                            <a:srgbClr val="FF0000">
                              <a:gamma/>
                              <a:shade val="76471"/>
                              <a:invGamma/>
                            </a:srgbClr>
                          </a:gs>
                        </a:gsLst>
                        <a:lin ang="5400000" scaled="1"/>
                      </a:gra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7337" name="Group 1699"/>
                      <p:cNvGrpSpPr>
                        <a:grpSpLocks/>
                      </p:cNvGrpSpPr>
                      <p:nvPr/>
                    </p:nvGrpSpPr>
                    <p:grpSpPr bwMode="auto">
                      <a:xfrm>
                        <a:off x="6009" y="1092"/>
                        <a:ext cx="205" cy="146"/>
                        <a:chOff x="6346" y="1526"/>
                        <a:chExt cx="242" cy="247"/>
                      </a:xfrm>
                    </p:grpSpPr>
                    <p:sp>
                      <p:nvSpPr>
                        <p:cNvPr id="7338" name="Arc 1700"/>
                        <p:cNvSpPr>
                          <a:spLocks/>
                        </p:cNvSpPr>
                        <p:nvPr/>
                      </p:nvSpPr>
                      <p:spPr bwMode="auto">
                        <a:xfrm flipH="1">
                          <a:off x="6346" y="1526"/>
                          <a:ext cx="143" cy="244"/>
                        </a:xfrm>
                        <a:custGeom>
                          <a:avLst/>
                          <a:gdLst>
                            <a:gd name="G0" fmla="+- 0 0 0"/>
                            <a:gd name="G1" fmla="+- 21600 0 0"/>
                            <a:gd name="G2" fmla="+- 21600 0 0"/>
                            <a:gd name="T0" fmla="*/ 0 w 21600"/>
                            <a:gd name="T1" fmla="*/ 0 h 43199"/>
                            <a:gd name="T2" fmla="*/ 227 w 21600"/>
                            <a:gd name="T3" fmla="*/ 43199 h 43199"/>
                            <a:gd name="T4" fmla="*/ 0 w 21600"/>
                            <a:gd name="T5" fmla="*/ 21600 h 43199"/>
                          </a:gdLst>
                          <a:ahLst/>
                          <a:cxnLst>
                            <a:cxn ang="0">
                              <a:pos x="T0" y="T1"/>
                            </a:cxn>
                            <a:cxn ang="0">
                              <a:pos x="T2" y="T3"/>
                            </a:cxn>
                            <a:cxn ang="0">
                              <a:pos x="T4" y="T5"/>
                            </a:cxn>
                          </a:cxnLst>
                          <a:rect l="0" t="0" r="r" b="b"/>
                          <a:pathLst>
                            <a:path w="21600" h="43199" fill="none" extrusionOk="0">
                              <a:moveTo>
                                <a:pt x="-1" y="0"/>
                              </a:moveTo>
                              <a:cubicBezTo>
                                <a:pt x="11929" y="0"/>
                                <a:pt x="21600" y="9670"/>
                                <a:pt x="21600" y="21600"/>
                              </a:cubicBezTo>
                              <a:cubicBezTo>
                                <a:pt x="21600" y="33440"/>
                                <a:pt x="12067" y="43074"/>
                                <a:pt x="226" y="43198"/>
                              </a:cubicBezTo>
                            </a:path>
                            <a:path w="21600" h="43199" stroke="0" extrusionOk="0">
                              <a:moveTo>
                                <a:pt x="-1" y="0"/>
                              </a:moveTo>
                              <a:cubicBezTo>
                                <a:pt x="11929" y="0"/>
                                <a:pt x="21600" y="9670"/>
                                <a:pt x="21600" y="21600"/>
                              </a:cubicBezTo>
                              <a:cubicBezTo>
                                <a:pt x="21600" y="33440"/>
                                <a:pt x="12067" y="43074"/>
                                <a:pt x="226" y="43198"/>
                              </a:cubicBezTo>
                              <a:lnTo>
                                <a:pt x="0" y="21600"/>
                              </a:lnTo>
                              <a:close/>
                            </a:path>
                          </a:pathLst>
                        </a:custGeom>
                        <a:noFill/>
                        <a:ln w="6350">
                          <a:solidFill>
                            <a:srgbClr val="9933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339" name="Line 1701"/>
                        <p:cNvSpPr>
                          <a:spLocks noChangeShapeType="1"/>
                        </p:cNvSpPr>
                        <p:nvPr/>
                      </p:nvSpPr>
                      <p:spPr bwMode="auto">
                        <a:xfrm>
                          <a:off x="6486" y="1773"/>
                          <a:ext cx="99" cy="0"/>
                        </a:xfrm>
                        <a:prstGeom prst="line">
                          <a:avLst/>
                        </a:prstGeom>
                        <a:noFill/>
                        <a:ln w="6350">
                          <a:solidFill>
                            <a:srgbClr val="9933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340" name="Line 1702"/>
                        <p:cNvSpPr>
                          <a:spLocks noChangeShapeType="1"/>
                        </p:cNvSpPr>
                        <p:nvPr/>
                      </p:nvSpPr>
                      <p:spPr bwMode="auto">
                        <a:xfrm>
                          <a:off x="6489" y="1527"/>
                          <a:ext cx="99" cy="0"/>
                        </a:xfrm>
                        <a:prstGeom prst="line">
                          <a:avLst/>
                        </a:prstGeom>
                        <a:noFill/>
                        <a:ln w="6350">
                          <a:solidFill>
                            <a:srgbClr val="9933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grpSp>
                </p:grpSp>
                <p:sp>
                  <p:nvSpPr>
                    <p:cNvPr id="7333" name="Freeform 1703"/>
                    <p:cNvSpPr>
                      <a:spLocks/>
                    </p:cNvSpPr>
                    <p:nvPr/>
                  </p:nvSpPr>
                  <p:spPr bwMode="auto">
                    <a:xfrm rot="17911691" flipV="1">
                      <a:off x="6307" y="13259"/>
                      <a:ext cx="249" cy="52"/>
                    </a:xfrm>
                    <a:custGeom>
                      <a:avLst/>
                      <a:gdLst>
                        <a:gd name="T0" fmla="*/ 0 w 2370"/>
                        <a:gd name="T1" fmla="*/ 322 h 322"/>
                        <a:gd name="T2" fmla="*/ 1660 w 2370"/>
                        <a:gd name="T3" fmla="*/ 2 h 322"/>
                        <a:gd name="T4" fmla="*/ 2370 w 2370"/>
                        <a:gd name="T5" fmla="*/ 312 h 322"/>
                      </a:gdLst>
                      <a:ahLst/>
                      <a:cxnLst>
                        <a:cxn ang="0">
                          <a:pos x="T0" y="T1"/>
                        </a:cxn>
                        <a:cxn ang="0">
                          <a:pos x="T2" y="T3"/>
                        </a:cxn>
                        <a:cxn ang="0">
                          <a:pos x="T4" y="T5"/>
                        </a:cxn>
                      </a:cxnLst>
                      <a:rect l="0" t="0" r="r" b="b"/>
                      <a:pathLst>
                        <a:path w="2370" h="322">
                          <a:moveTo>
                            <a:pt x="0" y="322"/>
                          </a:moveTo>
                          <a:cubicBezTo>
                            <a:pt x="632" y="163"/>
                            <a:pt x="1265" y="4"/>
                            <a:pt x="1660" y="2"/>
                          </a:cubicBezTo>
                          <a:cubicBezTo>
                            <a:pt x="2055" y="0"/>
                            <a:pt x="2212" y="156"/>
                            <a:pt x="2370" y="312"/>
                          </a:cubicBezTo>
                        </a:path>
                      </a:pathLst>
                    </a:custGeom>
                    <a:solidFill>
                      <a:srgbClr val="FD7F82"/>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334" name="Freeform 1704"/>
                    <p:cNvSpPr>
                      <a:spLocks/>
                    </p:cNvSpPr>
                    <p:nvPr/>
                  </p:nvSpPr>
                  <p:spPr bwMode="auto">
                    <a:xfrm rot="-3688309">
                      <a:off x="6250" y="13226"/>
                      <a:ext cx="236" cy="44"/>
                    </a:xfrm>
                    <a:custGeom>
                      <a:avLst/>
                      <a:gdLst>
                        <a:gd name="T0" fmla="*/ 0 w 2370"/>
                        <a:gd name="T1" fmla="*/ 240 h 240"/>
                        <a:gd name="T2" fmla="*/ 1661 w 2370"/>
                        <a:gd name="T3" fmla="*/ 2 h 240"/>
                        <a:gd name="T4" fmla="*/ 2370 w 2370"/>
                        <a:gd name="T5" fmla="*/ 230 h 240"/>
                      </a:gdLst>
                      <a:ahLst/>
                      <a:cxnLst>
                        <a:cxn ang="0">
                          <a:pos x="T0" y="T1"/>
                        </a:cxn>
                        <a:cxn ang="0">
                          <a:pos x="T2" y="T3"/>
                        </a:cxn>
                        <a:cxn ang="0">
                          <a:pos x="T4" y="T5"/>
                        </a:cxn>
                      </a:cxnLst>
                      <a:rect l="0" t="0" r="r" b="b"/>
                      <a:pathLst>
                        <a:path w="2370" h="240">
                          <a:moveTo>
                            <a:pt x="0" y="240"/>
                          </a:moveTo>
                          <a:cubicBezTo>
                            <a:pt x="277" y="200"/>
                            <a:pt x="1266" y="4"/>
                            <a:pt x="1661" y="2"/>
                          </a:cubicBezTo>
                          <a:cubicBezTo>
                            <a:pt x="2056" y="0"/>
                            <a:pt x="2222" y="182"/>
                            <a:pt x="2370" y="230"/>
                          </a:cubicBezTo>
                        </a:path>
                      </a:pathLst>
                    </a:custGeom>
                    <a:solidFill>
                      <a:srgbClr val="A3FFFF"/>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335" name="Freeform 1705"/>
                    <p:cNvSpPr>
                      <a:spLocks/>
                    </p:cNvSpPr>
                    <p:nvPr/>
                  </p:nvSpPr>
                  <p:spPr bwMode="auto">
                    <a:xfrm rot="-3688309">
                      <a:off x="6023" y="13386"/>
                      <a:ext cx="625" cy="22"/>
                    </a:xfrm>
                    <a:custGeom>
                      <a:avLst/>
                      <a:gdLst>
                        <a:gd name="T0" fmla="*/ 36 w 1398"/>
                        <a:gd name="T1" fmla="*/ 0 h 96"/>
                        <a:gd name="T2" fmla="*/ 1398 w 1398"/>
                        <a:gd name="T3" fmla="*/ 0 h 96"/>
                        <a:gd name="T4" fmla="*/ 1398 w 1398"/>
                        <a:gd name="T5" fmla="*/ 96 h 96"/>
                        <a:gd name="T6" fmla="*/ 0 w 1398"/>
                        <a:gd name="T7" fmla="*/ 93 h 96"/>
                      </a:gdLst>
                      <a:ahLst/>
                      <a:cxnLst>
                        <a:cxn ang="0">
                          <a:pos x="T0" y="T1"/>
                        </a:cxn>
                        <a:cxn ang="0">
                          <a:pos x="T2" y="T3"/>
                        </a:cxn>
                        <a:cxn ang="0">
                          <a:pos x="T4" y="T5"/>
                        </a:cxn>
                        <a:cxn ang="0">
                          <a:pos x="T6" y="T7"/>
                        </a:cxn>
                      </a:cxnLst>
                      <a:rect l="0" t="0" r="r" b="b"/>
                      <a:pathLst>
                        <a:path w="1398" h="96">
                          <a:moveTo>
                            <a:pt x="36" y="0"/>
                          </a:moveTo>
                          <a:lnTo>
                            <a:pt x="1398" y="0"/>
                          </a:lnTo>
                          <a:lnTo>
                            <a:pt x="1398" y="96"/>
                          </a:lnTo>
                          <a:lnTo>
                            <a:pt x="0" y="93"/>
                          </a:lnTo>
                        </a:path>
                      </a:pathLst>
                    </a:custGeom>
                    <a:gradFill rotWithShape="1">
                      <a:gsLst>
                        <a:gs pos="0">
                          <a:srgbClr val="C0C0C0">
                            <a:gamma/>
                            <a:shade val="46275"/>
                            <a:invGamma/>
                          </a:srgbClr>
                        </a:gs>
                        <a:gs pos="50000">
                          <a:srgbClr val="C0C0C0"/>
                        </a:gs>
                        <a:gs pos="100000">
                          <a:srgbClr val="C0C0C0">
                            <a:gamma/>
                            <a:shade val="46275"/>
                            <a:invGamma/>
                          </a:srgbClr>
                        </a:gs>
                      </a:gsLst>
                      <a:lin ang="5400000" scaled="1"/>
                    </a:gradFill>
                    <a:ln w="9525"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grpSp>
              <p:grpSp>
                <p:nvGrpSpPr>
                  <p:cNvPr id="7302" name="Group 1706"/>
                  <p:cNvGrpSpPr>
                    <a:grpSpLocks/>
                  </p:cNvGrpSpPr>
                  <p:nvPr/>
                </p:nvGrpSpPr>
                <p:grpSpPr bwMode="auto">
                  <a:xfrm>
                    <a:off x="6406" y="13071"/>
                    <a:ext cx="205" cy="719"/>
                    <a:chOff x="6325" y="12990"/>
                    <a:chExt cx="205" cy="719"/>
                  </a:xfrm>
                </p:grpSpPr>
                <p:grpSp>
                  <p:nvGrpSpPr>
                    <p:cNvPr id="7323" name="Group 1707"/>
                    <p:cNvGrpSpPr>
                      <a:grpSpLocks/>
                    </p:cNvGrpSpPr>
                    <p:nvPr/>
                  </p:nvGrpSpPr>
                  <p:grpSpPr bwMode="auto">
                    <a:xfrm rot="-3688309">
                      <a:off x="6445" y="13047"/>
                      <a:ext cx="142" cy="28"/>
                      <a:chOff x="5937" y="1050"/>
                      <a:chExt cx="642" cy="228"/>
                    </a:xfrm>
                  </p:grpSpPr>
                  <p:sp>
                    <p:nvSpPr>
                      <p:cNvPr id="7327" name="Freeform 1708"/>
                      <p:cNvSpPr>
                        <a:spLocks/>
                      </p:cNvSpPr>
                      <p:nvPr/>
                    </p:nvSpPr>
                    <p:spPr bwMode="auto">
                      <a:xfrm>
                        <a:off x="5937" y="1050"/>
                        <a:ext cx="642" cy="228"/>
                      </a:xfrm>
                      <a:custGeom>
                        <a:avLst/>
                        <a:gdLst>
                          <a:gd name="T0" fmla="*/ 0 w 642"/>
                          <a:gd name="T1" fmla="*/ 0 h 228"/>
                          <a:gd name="T2" fmla="*/ 0 w 642"/>
                          <a:gd name="T3" fmla="*/ 228 h 228"/>
                          <a:gd name="T4" fmla="*/ 549 w 642"/>
                          <a:gd name="T5" fmla="*/ 225 h 228"/>
                          <a:gd name="T6" fmla="*/ 606 w 642"/>
                          <a:gd name="T7" fmla="*/ 222 h 228"/>
                          <a:gd name="T8" fmla="*/ 642 w 642"/>
                          <a:gd name="T9" fmla="*/ 198 h 228"/>
                          <a:gd name="T10" fmla="*/ 627 w 642"/>
                          <a:gd name="T11" fmla="*/ 162 h 228"/>
                          <a:gd name="T12" fmla="*/ 576 w 642"/>
                          <a:gd name="T13" fmla="*/ 147 h 228"/>
                          <a:gd name="T14" fmla="*/ 396 w 642"/>
                          <a:gd name="T15" fmla="*/ 147 h 228"/>
                          <a:gd name="T16" fmla="*/ 375 w 642"/>
                          <a:gd name="T17" fmla="*/ 159 h 228"/>
                          <a:gd name="T18" fmla="*/ 327 w 642"/>
                          <a:gd name="T19" fmla="*/ 159 h 228"/>
                          <a:gd name="T20" fmla="*/ 291 w 642"/>
                          <a:gd name="T21" fmla="*/ 138 h 228"/>
                          <a:gd name="T22" fmla="*/ 288 w 642"/>
                          <a:gd name="T23" fmla="*/ 102 h 228"/>
                          <a:gd name="T24" fmla="*/ 324 w 642"/>
                          <a:gd name="T25" fmla="*/ 78 h 228"/>
                          <a:gd name="T26" fmla="*/ 366 w 642"/>
                          <a:gd name="T27" fmla="*/ 75 h 228"/>
                          <a:gd name="T28" fmla="*/ 399 w 642"/>
                          <a:gd name="T29" fmla="*/ 84 h 228"/>
                          <a:gd name="T30" fmla="*/ 567 w 642"/>
                          <a:gd name="T31" fmla="*/ 81 h 228"/>
                          <a:gd name="T32" fmla="*/ 621 w 642"/>
                          <a:gd name="T33" fmla="*/ 72 h 228"/>
                          <a:gd name="T34" fmla="*/ 636 w 642"/>
                          <a:gd name="T35" fmla="*/ 36 h 228"/>
                          <a:gd name="T36" fmla="*/ 594 w 642"/>
                          <a:gd name="T37" fmla="*/ 9 h 228"/>
                          <a:gd name="T38" fmla="*/ 540 w 642"/>
                          <a:gd name="T39" fmla="*/ 3 h 228"/>
                          <a:gd name="T40" fmla="*/ 0 w 642"/>
                          <a:gd name="T41"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2" h="228">
                            <a:moveTo>
                              <a:pt x="0" y="0"/>
                            </a:moveTo>
                            <a:lnTo>
                              <a:pt x="0" y="228"/>
                            </a:lnTo>
                            <a:lnTo>
                              <a:pt x="549" y="225"/>
                            </a:lnTo>
                            <a:lnTo>
                              <a:pt x="606" y="222"/>
                            </a:lnTo>
                            <a:lnTo>
                              <a:pt x="642" y="198"/>
                            </a:lnTo>
                            <a:lnTo>
                              <a:pt x="627" y="162"/>
                            </a:lnTo>
                            <a:lnTo>
                              <a:pt x="576" y="147"/>
                            </a:lnTo>
                            <a:lnTo>
                              <a:pt x="396" y="147"/>
                            </a:lnTo>
                            <a:lnTo>
                              <a:pt x="375" y="159"/>
                            </a:lnTo>
                            <a:lnTo>
                              <a:pt x="327" y="159"/>
                            </a:lnTo>
                            <a:lnTo>
                              <a:pt x="291" y="138"/>
                            </a:lnTo>
                            <a:lnTo>
                              <a:pt x="288" y="102"/>
                            </a:lnTo>
                            <a:lnTo>
                              <a:pt x="324" y="78"/>
                            </a:lnTo>
                            <a:lnTo>
                              <a:pt x="366" y="75"/>
                            </a:lnTo>
                            <a:cubicBezTo>
                              <a:pt x="397" y="84"/>
                              <a:pt x="386" y="84"/>
                              <a:pt x="399" y="84"/>
                            </a:cubicBezTo>
                            <a:lnTo>
                              <a:pt x="567" y="81"/>
                            </a:lnTo>
                            <a:lnTo>
                              <a:pt x="621" y="72"/>
                            </a:lnTo>
                            <a:lnTo>
                              <a:pt x="636" y="36"/>
                            </a:lnTo>
                            <a:lnTo>
                              <a:pt x="594" y="9"/>
                            </a:lnTo>
                            <a:lnTo>
                              <a:pt x="540" y="3"/>
                            </a:lnTo>
                            <a:lnTo>
                              <a:pt x="0" y="0"/>
                            </a:lnTo>
                            <a:close/>
                          </a:path>
                        </a:pathLst>
                      </a:custGeom>
                      <a:gradFill rotWithShape="1">
                        <a:gsLst>
                          <a:gs pos="0">
                            <a:srgbClr val="FF0000">
                              <a:gamma/>
                              <a:shade val="76471"/>
                              <a:invGamma/>
                            </a:srgbClr>
                          </a:gs>
                          <a:gs pos="50000">
                            <a:srgbClr val="FF0000"/>
                          </a:gs>
                          <a:gs pos="100000">
                            <a:srgbClr val="FF0000">
                              <a:gamma/>
                              <a:shade val="76471"/>
                              <a:invGamma/>
                            </a:srgbClr>
                          </a:gs>
                        </a:gsLst>
                        <a:lin ang="5400000" scaled="1"/>
                      </a:gradFill>
                      <a:ln w="3175"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7328" name="Group 1709"/>
                      <p:cNvGrpSpPr>
                        <a:grpSpLocks/>
                      </p:cNvGrpSpPr>
                      <p:nvPr/>
                    </p:nvGrpSpPr>
                    <p:grpSpPr bwMode="auto">
                      <a:xfrm>
                        <a:off x="6009" y="1092"/>
                        <a:ext cx="205" cy="146"/>
                        <a:chOff x="6346" y="1526"/>
                        <a:chExt cx="242" cy="247"/>
                      </a:xfrm>
                    </p:grpSpPr>
                    <p:sp>
                      <p:nvSpPr>
                        <p:cNvPr id="7329" name="Arc 1710"/>
                        <p:cNvSpPr>
                          <a:spLocks/>
                        </p:cNvSpPr>
                        <p:nvPr/>
                      </p:nvSpPr>
                      <p:spPr bwMode="auto">
                        <a:xfrm flipH="1">
                          <a:off x="6346" y="1526"/>
                          <a:ext cx="143" cy="244"/>
                        </a:xfrm>
                        <a:custGeom>
                          <a:avLst/>
                          <a:gdLst>
                            <a:gd name="G0" fmla="+- 0 0 0"/>
                            <a:gd name="G1" fmla="+- 21600 0 0"/>
                            <a:gd name="G2" fmla="+- 21600 0 0"/>
                            <a:gd name="T0" fmla="*/ 0 w 21600"/>
                            <a:gd name="T1" fmla="*/ 0 h 43199"/>
                            <a:gd name="T2" fmla="*/ 227 w 21600"/>
                            <a:gd name="T3" fmla="*/ 43199 h 43199"/>
                            <a:gd name="T4" fmla="*/ 0 w 21600"/>
                            <a:gd name="T5" fmla="*/ 21600 h 43199"/>
                          </a:gdLst>
                          <a:ahLst/>
                          <a:cxnLst>
                            <a:cxn ang="0">
                              <a:pos x="T0" y="T1"/>
                            </a:cxn>
                            <a:cxn ang="0">
                              <a:pos x="T2" y="T3"/>
                            </a:cxn>
                            <a:cxn ang="0">
                              <a:pos x="T4" y="T5"/>
                            </a:cxn>
                          </a:cxnLst>
                          <a:rect l="0" t="0" r="r" b="b"/>
                          <a:pathLst>
                            <a:path w="21600" h="43199" fill="none" extrusionOk="0">
                              <a:moveTo>
                                <a:pt x="-1" y="0"/>
                              </a:moveTo>
                              <a:cubicBezTo>
                                <a:pt x="11929" y="0"/>
                                <a:pt x="21600" y="9670"/>
                                <a:pt x="21600" y="21600"/>
                              </a:cubicBezTo>
                              <a:cubicBezTo>
                                <a:pt x="21600" y="33440"/>
                                <a:pt x="12067" y="43074"/>
                                <a:pt x="226" y="43198"/>
                              </a:cubicBezTo>
                            </a:path>
                            <a:path w="21600" h="43199" stroke="0" extrusionOk="0">
                              <a:moveTo>
                                <a:pt x="-1" y="0"/>
                              </a:moveTo>
                              <a:cubicBezTo>
                                <a:pt x="11929" y="0"/>
                                <a:pt x="21600" y="9670"/>
                                <a:pt x="21600" y="21600"/>
                              </a:cubicBezTo>
                              <a:cubicBezTo>
                                <a:pt x="21600" y="33440"/>
                                <a:pt x="12067" y="43074"/>
                                <a:pt x="226" y="43198"/>
                              </a:cubicBezTo>
                              <a:lnTo>
                                <a:pt x="0" y="21600"/>
                              </a:lnTo>
                              <a:close/>
                            </a:path>
                          </a:pathLst>
                        </a:custGeom>
                        <a:noFill/>
                        <a:ln w="3175">
                          <a:solidFill>
                            <a:srgbClr val="9933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330" name="Line 1711"/>
                        <p:cNvSpPr>
                          <a:spLocks noChangeShapeType="1"/>
                        </p:cNvSpPr>
                        <p:nvPr/>
                      </p:nvSpPr>
                      <p:spPr bwMode="auto">
                        <a:xfrm>
                          <a:off x="6486" y="1773"/>
                          <a:ext cx="99" cy="0"/>
                        </a:xfrm>
                        <a:prstGeom prst="line">
                          <a:avLst/>
                        </a:prstGeom>
                        <a:noFill/>
                        <a:ln w="3175">
                          <a:solidFill>
                            <a:srgbClr val="9933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331" name="Line 1712"/>
                        <p:cNvSpPr>
                          <a:spLocks noChangeShapeType="1"/>
                        </p:cNvSpPr>
                        <p:nvPr/>
                      </p:nvSpPr>
                      <p:spPr bwMode="auto">
                        <a:xfrm>
                          <a:off x="6489" y="1527"/>
                          <a:ext cx="99" cy="0"/>
                        </a:xfrm>
                        <a:prstGeom prst="line">
                          <a:avLst/>
                        </a:prstGeom>
                        <a:noFill/>
                        <a:ln w="3175">
                          <a:solidFill>
                            <a:srgbClr val="9933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grpSp>
                </p:grpSp>
                <p:sp>
                  <p:nvSpPr>
                    <p:cNvPr id="7324" name="Freeform 1713"/>
                    <p:cNvSpPr>
                      <a:spLocks/>
                    </p:cNvSpPr>
                    <p:nvPr/>
                  </p:nvSpPr>
                  <p:spPr bwMode="auto">
                    <a:xfrm rot="17911691" flipV="1">
                      <a:off x="6307" y="13259"/>
                      <a:ext cx="249" cy="52"/>
                    </a:xfrm>
                    <a:custGeom>
                      <a:avLst/>
                      <a:gdLst>
                        <a:gd name="T0" fmla="*/ 0 w 2370"/>
                        <a:gd name="T1" fmla="*/ 322 h 322"/>
                        <a:gd name="T2" fmla="*/ 1660 w 2370"/>
                        <a:gd name="T3" fmla="*/ 2 h 322"/>
                        <a:gd name="T4" fmla="*/ 2370 w 2370"/>
                        <a:gd name="T5" fmla="*/ 312 h 322"/>
                      </a:gdLst>
                      <a:ahLst/>
                      <a:cxnLst>
                        <a:cxn ang="0">
                          <a:pos x="T0" y="T1"/>
                        </a:cxn>
                        <a:cxn ang="0">
                          <a:pos x="T2" y="T3"/>
                        </a:cxn>
                        <a:cxn ang="0">
                          <a:pos x="T4" y="T5"/>
                        </a:cxn>
                      </a:cxnLst>
                      <a:rect l="0" t="0" r="r" b="b"/>
                      <a:pathLst>
                        <a:path w="2370" h="322">
                          <a:moveTo>
                            <a:pt x="0" y="322"/>
                          </a:moveTo>
                          <a:cubicBezTo>
                            <a:pt x="632" y="163"/>
                            <a:pt x="1265" y="4"/>
                            <a:pt x="1660" y="2"/>
                          </a:cubicBezTo>
                          <a:cubicBezTo>
                            <a:pt x="2055" y="0"/>
                            <a:pt x="2212" y="156"/>
                            <a:pt x="2370" y="312"/>
                          </a:cubicBezTo>
                        </a:path>
                      </a:pathLst>
                    </a:custGeom>
                    <a:solidFill>
                      <a:srgbClr val="FD7F82"/>
                    </a:solidFill>
                    <a:ln w="317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325" name="Freeform 1714"/>
                    <p:cNvSpPr>
                      <a:spLocks/>
                    </p:cNvSpPr>
                    <p:nvPr/>
                  </p:nvSpPr>
                  <p:spPr bwMode="auto">
                    <a:xfrm rot="-3688309">
                      <a:off x="6250" y="13226"/>
                      <a:ext cx="236" cy="44"/>
                    </a:xfrm>
                    <a:custGeom>
                      <a:avLst/>
                      <a:gdLst>
                        <a:gd name="T0" fmla="*/ 0 w 2370"/>
                        <a:gd name="T1" fmla="*/ 240 h 240"/>
                        <a:gd name="T2" fmla="*/ 1661 w 2370"/>
                        <a:gd name="T3" fmla="*/ 2 h 240"/>
                        <a:gd name="T4" fmla="*/ 2370 w 2370"/>
                        <a:gd name="T5" fmla="*/ 230 h 240"/>
                      </a:gdLst>
                      <a:ahLst/>
                      <a:cxnLst>
                        <a:cxn ang="0">
                          <a:pos x="T0" y="T1"/>
                        </a:cxn>
                        <a:cxn ang="0">
                          <a:pos x="T2" y="T3"/>
                        </a:cxn>
                        <a:cxn ang="0">
                          <a:pos x="T4" y="T5"/>
                        </a:cxn>
                      </a:cxnLst>
                      <a:rect l="0" t="0" r="r" b="b"/>
                      <a:pathLst>
                        <a:path w="2370" h="240">
                          <a:moveTo>
                            <a:pt x="0" y="240"/>
                          </a:moveTo>
                          <a:cubicBezTo>
                            <a:pt x="277" y="200"/>
                            <a:pt x="1266" y="4"/>
                            <a:pt x="1661" y="2"/>
                          </a:cubicBezTo>
                          <a:cubicBezTo>
                            <a:pt x="2056" y="0"/>
                            <a:pt x="2222" y="182"/>
                            <a:pt x="2370" y="230"/>
                          </a:cubicBezTo>
                        </a:path>
                      </a:pathLst>
                    </a:custGeom>
                    <a:solidFill>
                      <a:srgbClr val="A3FFFF"/>
                    </a:solidFill>
                    <a:ln w="317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326" name="Freeform 1715"/>
                    <p:cNvSpPr>
                      <a:spLocks/>
                    </p:cNvSpPr>
                    <p:nvPr/>
                  </p:nvSpPr>
                  <p:spPr bwMode="auto">
                    <a:xfrm rot="-3688309">
                      <a:off x="6023" y="13386"/>
                      <a:ext cx="625" cy="22"/>
                    </a:xfrm>
                    <a:custGeom>
                      <a:avLst/>
                      <a:gdLst>
                        <a:gd name="T0" fmla="*/ 36 w 1398"/>
                        <a:gd name="T1" fmla="*/ 0 h 96"/>
                        <a:gd name="T2" fmla="*/ 1398 w 1398"/>
                        <a:gd name="T3" fmla="*/ 0 h 96"/>
                        <a:gd name="T4" fmla="*/ 1398 w 1398"/>
                        <a:gd name="T5" fmla="*/ 96 h 96"/>
                        <a:gd name="T6" fmla="*/ 0 w 1398"/>
                        <a:gd name="T7" fmla="*/ 93 h 96"/>
                      </a:gdLst>
                      <a:ahLst/>
                      <a:cxnLst>
                        <a:cxn ang="0">
                          <a:pos x="T0" y="T1"/>
                        </a:cxn>
                        <a:cxn ang="0">
                          <a:pos x="T2" y="T3"/>
                        </a:cxn>
                        <a:cxn ang="0">
                          <a:pos x="T4" y="T5"/>
                        </a:cxn>
                        <a:cxn ang="0">
                          <a:pos x="T6" y="T7"/>
                        </a:cxn>
                      </a:cxnLst>
                      <a:rect l="0" t="0" r="r" b="b"/>
                      <a:pathLst>
                        <a:path w="1398" h="96">
                          <a:moveTo>
                            <a:pt x="36" y="0"/>
                          </a:moveTo>
                          <a:lnTo>
                            <a:pt x="1398" y="0"/>
                          </a:lnTo>
                          <a:lnTo>
                            <a:pt x="1398" y="96"/>
                          </a:lnTo>
                          <a:lnTo>
                            <a:pt x="0" y="93"/>
                          </a:lnTo>
                        </a:path>
                      </a:pathLst>
                    </a:custGeom>
                    <a:gradFill rotWithShape="1">
                      <a:gsLst>
                        <a:gs pos="0">
                          <a:srgbClr val="C0C0C0">
                            <a:gamma/>
                            <a:shade val="46275"/>
                            <a:invGamma/>
                          </a:srgbClr>
                        </a:gs>
                        <a:gs pos="50000">
                          <a:srgbClr val="C0C0C0"/>
                        </a:gs>
                        <a:gs pos="100000">
                          <a:srgbClr val="C0C0C0">
                            <a:gamma/>
                            <a:shade val="46275"/>
                            <a:invGamma/>
                          </a:srgbClr>
                        </a:gs>
                      </a:gsLst>
                      <a:lin ang="5400000" scaled="1"/>
                    </a:gradFill>
                    <a:ln w="3175"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grpSp>
              <p:grpSp>
                <p:nvGrpSpPr>
                  <p:cNvPr id="7303" name="Group 1716"/>
                  <p:cNvGrpSpPr>
                    <a:grpSpLocks/>
                  </p:cNvGrpSpPr>
                  <p:nvPr/>
                </p:nvGrpSpPr>
                <p:grpSpPr bwMode="auto">
                  <a:xfrm>
                    <a:off x="6436" y="13158"/>
                    <a:ext cx="205" cy="719"/>
                    <a:chOff x="6325" y="12990"/>
                    <a:chExt cx="205" cy="719"/>
                  </a:xfrm>
                </p:grpSpPr>
                <p:grpSp>
                  <p:nvGrpSpPr>
                    <p:cNvPr id="7314" name="Group 1717"/>
                    <p:cNvGrpSpPr>
                      <a:grpSpLocks/>
                    </p:cNvGrpSpPr>
                    <p:nvPr/>
                  </p:nvGrpSpPr>
                  <p:grpSpPr bwMode="auto">
                    <a:xfrm rot="-3688309">
                      <a:off x="6445" y="13047"/>
                      <a:ext cx="142" cy="28"/>
                      <a:chOff x="5937" y="1050"/>
                      <a:chExt cx="642" cy="228"/>
                    </a:xfrm>
                  </p:grpSpPr>
                  <p:sp>
                    <p:nvSpPr>
                      <p:cNvPr id="7318" name="Freeform 1718"/>
                      <p:cNvSpPr>
                        <a:spLocks/>
                      </p:cNvSpPr>
                      <p:nvPr/>
                    </p:nvSpPr>
                    <p:spPr bwMode="auto">
                      <a:xfrm>
                        <a:off x="5937" y="1050"/>
                        <a:ext cx="642" cy="228"/>
                      </a:xfrm>
                      <a:custGeom>
                        <a:avLst/>
                        <a:gdLst>
                          <a:gd name="T0" fmla="*/ 0 w 642"/>
                          <a:gd name="T1" fmla="*/ 0 h 228"/>
                          <a:gd name="T2" fmla="*/ 0 w 642"/>
                          <a:gd name="T3" fmla="*/ 228 h 228"/>
                          <a:gd name="T4" fmla="*/ 549 w 642"/>
                          <a:gd name="T5" fmla="*/ 225 h 228"/>
                          <a:gd name="T6" fmla="*/ 606 w 642"/>
                          <a:gd name="T7" fmla="*/ 222 h 228"/>
                          <a:gd name="T8" fmla="*/ 642 w 642"/>
                          <a:gd name="T9" fmla="*/ 198 h 228"/>
                          <a:gd name="T10" fmla="*/ 627 w 642"/>
                          <a:gd name="T11" fmla="*/ 162 h 228"/>
                          <a:gd name="T12" fmla="*/ 576 w 642"/>
                          <a:gd name="T13" fmla="*/ 147 h 228"/>
                          <a:gd name="T14" fmla="*/ 396 w 642"/>
                          <a:gd name="T15" fmla="*/ 147 h 228"/>
                          <a:gd name="T16" fmla="*/ 375 w 642"/>
                          <a:gd name="T17" fmla="*/ 159 h 228"/>
                          <a:gd name="T18" fmla="*/ 327 w 642"/>
                          <a:gd name="T19" fmla="*/ 159 h 228"/>
                          <a:gd name="T20" fmla="*/ 291 w 642"/>
                          <a:gd name="T21" fmla="*/ 138 h 228"/>
                          <a:gd name="T22" fmla="*/ 288 w 642"/>
                          <a:gd name="T23" fmla="*/ 102 h 228"/>
                          <a:gd name="T24" fmla="*/ 324 w 642"/>
                          <a:gd name="T25" fmla="*/ 78 h 228"/>
                          <a:gd name="T26" fmla="*/ 366 w 642"/>
                          <a:gd name="T27" fmla="*/ 75 h 228"/>
                          <a:gd name="T28" fmla="*/ 399 w 642"/>
                          <a:gd name="T29" fmla="*/ 84 h 228"/>
                          <a:gd name="T30" fmla="*/ 567 w 642"/>
                          <a:gd name="T31" fmla="*/ 81 h 228"/>
                          <a:gd name="T32" fmla="*/ 621 w 642"/>
                          <a:gd name="T33" fmla="*/ 72 h 228"/>
                          <a:gd name="T34" fmla="*/ 636 w 642"/>
                          <a:gd name="T35" fmla="*/ 36 h 228"/>
                          <a:gd name="T36" fmla="*/ 594 w 642"/>
                          <a:gd name="T37" fmla="*/ 9 h 228"/>
                          <a:gd name="T38" fmla="*/ 540 w 642"/>
                          <a:gd name="T39" fmla="*/ 3 h 228"/>
                          <a:gd name="T40" fmla="*/ 0 w 642"/>
                          <a:gd name="T41"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2" h="228">
                            <a:moveTo>
                              <a:pt x="0" y="0"/>
                            </a:moveTo>
                            <a:lnTo>
                              <a:pt x="0" y="228"/>
                            </a:lnTo>
                            <a:lnTo>
                              <a:pt x="549" y="225"/>
                            </a:lnTo>
                            <a:lnTo>
                              <a:pt x="606" y="222"/>
                            </a:lnTo>
                            <a:lnTo>
                              <a:pt x="642" y="198"/>
                            </a:lnTo>
                            <a:lnTo>
                              <a:pt x="627" y="162"/>
                            </a:lnTo>
                            <a:lnTo>
                              <a:pt x="576" y="147"/>
                            </a:lnTo>
                            <a:lnTo>
                              <a:pt x="396" y="147"/>
                            </a:lnTo>
                            <a:lnTo>
                              <a:pt x="375" y="159"/>
                            </a:lnTo>
                            <a:lnTo>
                              <a:pt x="327" y="159"/>
                            </a:lnTo>
                            <a:lnTo>
                              <a:pt x="291" y="138"/>
                            </a:lnTo>
                            <a:lnTo>
                              <a:pt x="288" y="102"/>
                            </a:lnTo>
                            <a:lnTo>
                              <a:pt x="324" y="78"/>
                            </a:lnTo>
                            <a:lnTo>
                              <a:pt x="366" y="75"/>
                            </a:lnTo>
                            <a:cubicBezTo>
                              <a:pt x="397" y="84"/>
                              <a:pt x="386" y="84"/>
                              <a:pt x="399" y="84"/>
                            </a:cubicBezTo>
                            <a:lnTo>
                              <a:pt x="567" y="81"/>
                            </a:lnTo>
                            <a:lnTo>
                              <a:pt x="621" y="72"/>
                            </a:lnTo>
                            <a:lnTo>
                              <a:pt x="636" y="36"/>
                            </a:lnTo>
                            <a:lnTo>
                              <a:pt x="594" y="9"/>
                            </a:lnTo>
                            <a:lnTo>
                              <a:pt x="540" y="3"/>
                            </a:lnTo>
                            <a:lnTo>
                              <a:pt x="0" y="0"/>
                            </a:lnTo>
                            <a:close/>
                          </a:path>
                        </a:pathLst>
                      </a:custGeom>
                      <a:gradFill rotWithShape="1">
                        <a:gsLst>
                          <a:gs pos="0">
                            <a:srgbClr val="FF0000">
                              <a:gamma/>
                              <a:shade val="76471"/>
                              <a:invGamma/>
                            </a:srgbClr>
                          </a:gs>
                          <a:gs pos="50000">
                            <a:srgbClr val="FF0000"/>
                          </a:gs>
                          <a:gs pos="100000">
                            <a:srgbClr val="FF0000">
                              <a:gamma/>
                              <a:shade val="76471"/>
                              <a:invGamma/>
                            </a:srgbClr>
                          </a:gs>
                        </a:gsLst>
                        <a:lin ang="5400000" scaled="1"/>
                      </a:gradFill>
                      <a:ln w="3175"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7319" name="Group 1719"/>
                      <p:cNvGrpSpPr>
                        <a:grpSpLocks/>
                      </p:cNvGrpSpPr>
                      <p:nvPr/>
                    </p:nvGrpSpPr>
                    <p:grpSpPr bwMode="auto">
                      <a:xfrm>
                        <a:off x="6009" y="1092"/>
                        <a:ext cx="205" cy="146"/>
                        <a:chOff x="6346" y="1526"/>
                        <a:chExt cx="242" cy="247"/>
                      </a:xfrm>
                    </p:grpSpPr>
                    <p:sp>
                      <p:nvSpPr>
                        <p:cNvPr id="7320" name="Arc 1720"/>
                        <p:cNvSpPr>
                          <a:spLocks/>
                        </p:cNvSpPr>
                        <p:nvPr/>
                      </p:nvSpPr>
                      <p:spPr bwMode="auto">
                        <a:xfrm flipH="1">
                          <a:off x="6346" y="1526"/>
                          <a:ext cx="143" cy="244"/>
                        </a:xfrm>
                        <a:custGeom>
                          <a:avLst/>
                          <a:gdLst>
                            <a:gd name="G0" fmla="+- 0 0 0"/>
                            <a:gd name="G1" fmla="+- 21600 0 0"/>
                            <a:gd name="G2" fmla="+- 21600 0 0"/>
                            <a:gd name="T0" fmla="*/ 0 w 21600"/>
                            <a:gd name="T1" fmla="*/ 0 h 43199"/>
                            <a:gd name="T2" fmla="*/ 227 w 21600"/>
                            <a:gd name="T3" fmla="*/ 43199 h 43199"/>
                            <a:gd name="T4" fmla="*/ 0 w 21600"/>
                            <a:gd name="T5" fmla="*/ 21600 h 43199"/>
                          </a:gdLst>
                          <a:ahLst/>
                          <a:cxnLst>
                            <a:cxn ang="0">
                              <a:pos x="T0" y="T1"/>
                            </a:cxn>
                            <a:cxn ang="0">
                              <a:pos x="T2" y="T3"/>
                            </a:cxn>
                            <a:cxn ang="0">
                              <a:pos x="T4" y="T5"/>
                            </a:cxn>
                          </a:cxnLst>
                          <a:rect l="0" t="0" r="r" b="b"/>
                          <a:pathLst>
                            <a:path w="21600" h="43199" fill="none" extrusionOk="0">
                              <a:moveTo>
                                <a:pt x="-1" y="0"/>
                              </a:moveTo>
                              <a:cubicBezTo>
                                <a:pt x="11929" y="0"/>
                                <a:pt x="21600" y="9670"/>
                                <a:pt x="21600" y="21600"/>
                              </a:cubicBezTo>
                              <a:cubicBezTo>
                                <a:pt x="21600" y="33440"/>
                                <a:pt x="12067" y="43074"/>
                                <a:pt x="226" y="43198"/>
                              </a:cubicBezTo>
                            </a:path>
                            <a:path w="21600" h="43199" stroke="0" extrusionOk="0">
                              <a:moveTo>
                                <a:pt x="-1" y="0"/>
                              </a:moveTo>
                              <a:cubicBezTo>
                                <a:pt x="11929" y="0"/>
                                <a:pt x="21600" y="9670"/>
                                <a:pt x="21600" y="21600"/>
                              </a:cubicBezTo>
                              <a:cubicBezTo>
                                <a:pt x="21600" y="33440"/>
                                <a:pt x="12067" y="43074"/>
                                <a:pt x="226" y="43198"/>
                              </a:cubicBezTo>
                              <a:lnTo>
                                <a:pt x="0" y="21600"/>
                              </a:lnTo>
                              <a:close/>
                            </a:path>
                          </a:pathLst>
                        </a:custGeom>
                        <a:noFill/>
                        <a:ln w="3175">
                          <a:solidFill>
                            <a:srgbClr val="9933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321" name="Line 1721"/>
                        <p:cNvSpPr>
                          <a:spLocks noChangeShapeType="1"/>
                        </p:cNvSpPr>
                        <p:nvPr/>
                      </p:nvSpPr>
                      <p:spPr bwMode="auto">
                        <a:xfrm>
                          <a:off x="6486" y="1773"/>
                          <a:ext cx="99" cy="0"/>
                        </a:xfrm>
                        <a:prstGeom prst="line">
                          <a:avLst/>
                        </a:prstGeom>
                        <a:noFill/>
                        <a:ln w="3175">
                          <a:solidFill>
                            <a:srgbClr val="9933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322" name="Line 1722"/>
                        <p:cNvSpPr>
                          <a:spLocks noChangeShapeType="1"/>
                        </p:cNvSpPr>
                        <p:nvPr/>
                      </p:nvSpPr>
                      <p:spPr bwMode="auto">
                        <a:xfrm>
                          <a:off x="6489" y="1527"/>
                          <a:ext cx="99" cy="0"/>
                        </a:xfrm>
                        <a:prstGeom prst="line">
                          <a:avLst/>
                        </a:prstGeom>
                        <a:noFill/>
                        <a:ln w="3175">
                          <a:solidFill>
                            <a:srgbClr val="9933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grpSp>
                </p:grpSp>
                <p:sp>
                  <p:nvSpPr>
                    <p:cNvPr id="7315" name="Freeform 1723"/>
                    <p:cNvSpPr>
                      <a:spLocks/>
                    </p:cNvSpPr>
                    <p:nvPr/>
                  </p:nvSpPr>
                  <p:spPr bwMode="auto">
                    <a:xfrm rot="17911691" flipV="1">
                      <a:off x="6307" y="13259"/>
                      <a:ext cx="249" cy="52"/>
                    </a:xfrm>
                    <a:custGeom>
                      <a:avLst/>
                      <a:gdLst>
                        <a:gd name="T0" fmla="*/ 0 w 2370"/>
                        <a:gd name="T1" fmla="*/ 322 h 322"/>
                        <a:gd name="T2" fmla="*/ 1660 w 2370"/>
                        <a:gd name="T3" fmla="*/ 2 h 322"/>
                        <a:gd name="T4" fmla="*/ 2370 w 2370"/>
                        <a:gd name="T5" fmla="*/ 312 h 322"/>
                      </a:gdLst>
                      <a:ahLst/>
                      <a:cxnLst>
                        <a:cxn ang="0">
                          <a:pos x="T0" y="T1"/>
                        </a:cxn>
                        <a:cxn ang="0">
                          <a:pos x="T2" y="T3"/>
                        </a:cxn>
                        <a:cxn ang="0">
                          <a:pos x="T4" y="T5"/>
                        </a:cxn>
                      </a:cxnLst>
                      <a:rect l="0" t="0" r="r" b="b"/>
                      <a:pathLst>
                        <a:path w="2370" h="322">
                          <a:moveTo>
                            <a:pt x="0" y="322"/>
                          </a:moveTo>
                          <a:cubicBezTo>
                            <a:pt x="632" y="163"/>
                            <a:pt x="1265" y="4"/>
                            <a:pt x="1660" y="2"/>
                          </a:cubicBezTo>
                          <a:cubicBezTo>
                            <a:pt x="2055" y="0"/>
                            <a:pt x="2212" y="156"/>
                            <a:pt x="2370" y="312"/>
                          </a:cubicBezTo>
                        </a:path>
                      </a:pathLst>
                    </a:custGeom>
                    <a:solidFill>
                      <a:srgbClr val="FD7F82"/>
                    </a:solidFill>
                    <a:ln w="317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316" name="Freeform 1724"/>
                    <p:cNvSpPr>
                      <a:spLocks/>
                    </p:cNvSpPr>
                    <p:nvPr/>
                  </p:nvSpPr>
                  <p:spPr bwMode="auto">
                    <a:xfrm rot="-3688309">
                      <a:off x="6250" y="13226"/>
                      <a:ext cx="236" cy="44"/>
                    </a:xfrm>
                    <a:custGeom>
                      <a:avLst/>
                      <a:gdLst>
                        <a:gd name="T0" fmla="*/ 0 w 2370"/>
                        <a:gd name="T1" fmla="*/ 240 h 240"/>
                        <a:gd name="T2" fmla="*/ 1661 w 2370"/>
                        <a:gd name="T3" fmla="*/ 2 h 240"/>
                        <a:gd name="T4" fmla="*/ 2370 w 2370"/>
                        <a:gd name="T5" fmla="*/ 230 h 240"/>
                      </a:gdLst>
                      <a:ahLst/>
                      <a:cxnLst>
                        <a:cxn ang="0">
                          <a:pos x="T0" y="T1"/>
                        </a:cxn>
                        <a:cxn ang="0">
                          <a:pos x="T2" y="T3"/>
                        </a:cxn>
                        <a:cxn ang="0">
                          <a:pos x="T4" y="T5"/>
                        </a:cxn>
                      </a:cxnLst>
                      <a:rect l="0" t="0" r="r" b="b"/>
                      <a:pathLst>
                        <a:path w="2370" h="240">
                          <a:moveTo>
                            <a:pt x="0" y="240"/>
                          </a:moveTo>
                          <a:cubicBezTo>
                            <a:pt x="277" y="200"/>
                            <a:pt x="1266" y="4"/>
                            <a:pt x="1661" y="2"/>
                          </a:cubicBezTo>
                          <a:cubicBezTo>
                            <a:pt x="2056" y="0"/>
                            <a:pt x="2222" y="182"/>
                            <a:pt x="2370" y="230"/>
                          </a:cubicBezTo>
                        </a:path>
                      </a:pathLst>
                    </a:custGeom>
                    <a:solidFill>
                      <a:srgbClr val="A3FFFF"/>
                    </a:solidFill>
                    <a:ln w="317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317" name="Freeform 1725"/>
                    <p:cNvSpPr>
                      <a:spLocks/>
                    </p:cNvSpPr>
                    <p:nvPr/>
                  </p:nvSpPr>
                  <p:spPr bwMode="auto">
                    <a:xfrm rot="-3688309">
                      <a:off x="6023" y="13386"/>
                      <a:ext cx="625" cy="22"/>
                    </a:xfrm>
                    <a:custGeom>
                      <a:avLst/>
                      <a:gdLst>
                        <a:gd name="T0" fmla="*/ 36 w 1398"/>
                        <a:gd name="T1" fmla="*/ 0 h 96"/>
                        <a:gd name="T2" fmla="*/ 1398 w 1398"/>
                        <a:gd name="T3" fmla="*/ 0 h 96"/>
                        <a:gd name="T4" fmla="*/ 1398 w 1398"/>
                        <a:gd name="T5" fmla="*/ 96 h 96"/>
                        <a:gd name="T6" fmla="*/ 0 w 1398"/>
                        <a:gd name="T7" fmla="*/ 93 h 96"/>
                      </a:gdLst>
                      <a:ahLst/>
                      <a:cxnLst>
                        <a:cxn ang="0">
                          <a:pos x="T0" y="T1"/>
                        </a:cxn>
                        <a:cxn ang="0">
                          <a:pos x="T2" y="T3"/>
                        </a:cxn>
                        <a:cxn ang="0">
                          <a:pos x="T4" y="T5"/>
                        </a:cxn>
                        <a:cxn ang="0">
                          <a:pos x="T6" y="T7"/>
                        </a:cxn>
                      </a:cxnLst>
                      <a:rect l="0" t="0" r="r" b="b"/>
                      <a:pathLst>
                        <a:path w="1398" h="96">
                          <a:moveTo>
                            <a:pt x="36" y="0"/>
                          </a:moveTo>
                          <a:lnTo>
                            <a:pt x="1398" y="0"/>
                          </a:lnTo>
                          <a:lnTo>
                            <a:pt x="1398" y="96"/>
                          </a:lnTo>
                          <a:lnTo>
                            <a:pt x="0" y="93"/>
                          </a:lnTo>
                        </a:path>
                      </a:pathLst>
                    </a:custGeom>
                    <a:gradFill rotWithShape="1">
                      <a:gsLst>
                        <a:gs pos="0">
                          <a:srgbClr val="C0C0C0">
                            <a:gamma/>
                            <a:shade val="46275"/>
                            <a:invGamma/>
                          </a:srgbClr>
                        </a:gs>
                        <a:gs pos="50000">
                          <a:srgbClr val="C0C0C0"/>
                        </a:gs>
                        <a:gs pos="100000">
                          <a:srgbClr val="C0C0C0">
                            <a:gamma/>
                            <a:shade val="46275"/>
                            <a:invGamma/>
                          </a:srgbClr>
                        </a:gs>
                      </a:gsLst>
                      <a:lin ang="5400000" scaled="1"/>
                    </a:gradFill>
                    <a:ln w="3175"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grpSp>
              <p:grpSp>
                <p:nvGrpSpPr>
                  <p:cNvPr id="7304" name="Group 1726"/>
                  <p:cNvGrpSpPr>
                    <a:grpSpLocks/>
                  </p:cNvGrpSpPr>
                  <p:nvPr/>
                </p:nvGrpSpPr>
                <p:grpSpPr bwMode="auto">
                  <a:xfrm>
                    <a:off x="6475" y="13188"/>
                    <a:ext cx="205" cy="719"/>
                    <a:chOff x="6325" y="12990"/>
                    <a:chExt cx="205" cy="719"/>
                  </a:xfrm>
                </p:grpSpPr>
                <p:grpSp>
                  <p:nvGrpSpPr>
                    <p:cNvPr id="7305" name="Group 1727"/>
                    <p:cNvGrpSpPr>
                      <a:grpSpLocks/>
                    </p:cNvGrpSpPr>
                    <p:nvPr/>
                  </p:nvGrpSpPr>
                  <p:grpSpPr bwMode="auto">
                    <a:xfrm rot="-3688309">
                      <a:off x="6445" y="13047"/>
                      <a:ext cx="142" cy="28"/>
                      <a:chOff x="5937" y="1050"/>
                      <a:chExt cx="642" cy="228"/>
                    </a:xfrm>
                  </p:grpSpPr>
                  <p:sp>
                    <p:nvSpPr>
                      <p:cNvPr id="7309" name="Freeform 1728"/>
                      <p:cNvSpPr>
                        <a:spLocks/>
                      </p:cNvSpPr>
                      <p:nvPr/>
                    </p:nvSpPr>
                    <p:spPr bwMode="auto">
                      <a:xfrm>
                        <a:off x="5937" y="1050"/>
                        <a:ext cx="642" cy="228"/>
                      </a:xfrm>
                      <a:custGeom>
                        <a:avLst/>
                        <a:gdLst>
                          <a:gd name="T0" fmla="*/ 0 w 642"/>
                          <a:gd name="T1" fmla="*/ 0 h 228"/>
                          <a:gd name="T2" fmla="*/ 0 w 642"/>
                          <a:gd name="T3" fmla="*/ 228 h 228"/>
                          <a:gd name="T4" fmla="*/ 549 w 642"/>
                          <a:gd name="T5" fmla="*/ 225 h 228"/>
                          <a:gd name="T6" fmla="*/ 606 w 642"/>
                          <a:gd name="T7" fmla="*/ 222 h 228"/>
                          <a:gd name="T8" fmla="*/ 642 w 642"/>
                          <a:gd name="T9" fmla="*/ 198 h 228"/>
                          <a:gd name="T10" fmla="*/ 627 w 642"/>
                          <a:gd name="T11" fmla="*/ 162 h 228"/>
                          <a:gd name="T12" fmla="*/ 576 w 642"/>
                          <a:gd name="T13" fmla="*/ 147 h 228"/>
                          <a:gd name="T14" fmla="*/ 396 w 642"/>
                          <a:gd name="T15" fmla="*/ 147 h 228"/>
                          <a:gd name="T16" fmla="*/ 375 w 642"/>
                          <a:gd name="T17" fmla="*/ 159 h 228"/>
                          <a:gd name="T18" fmla="*/ 327 w 642"/>
                          <a:gd name="T19" fmla="*/ 159 h 228"/>
                          <a:gd name="T20" fmla="*/ 291 w 642"/>
                          <a:gd name="T21" fmla="*/ 138 h 228"/>
                          <a:gd name="T22" fmla="*/ 288 w 642"/>
                          <a:gd name="T23" fmla="*/ 102 h 228"/>
                          <a:gd name="T24" fmla="*/ 324 w 642"/>
                          <a:gd name="T25" fmla="*/ 78 h 228"/>
                          <a:gd name="T26" fmla="*/ 366 w 642"/>
                          <a:gd name="T27" fmla="*/ 75 h 228"/>
                          <a:gd name="T28" fmla="*/ 399 w 642"/>
                          <a:gd name="T29" fmla="*/ 84 h 228"/>
                          <a:gd name="T30" fmla="*/ 567 w 642"/>
                          <a:gd name="T31" fmla="*/ 81 h 228"/>
                          <a:gd name="T32" fmla="*/ 621 w 642"/>
                          <a:gd name="T33" fmla="*/ 72 h 228"/>
                          <a:gd name="T34" fmla="*/ 636 w 642"/>
                          <a:gd name="T35" fmla="*/ 36 h 228"/>
                          <a:gd name="T36" fmla="*/ 594 w 642"/>
                          <a:gd name="T37" fmla="*/ 9 h 228"/>
                          <a:gd name="T38" fmla="*/ 540 w 642"/>
                          <a:gd name="T39" fmla="*/ 3 h 228"/>
                          <a:gd name="T40" fmla="*/ 0 w 642"/>
                          <a:gd name="T41"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2" h="228">
                            <a:moveTo>
                              <a:pt x="0" y="0"/>
                            </a:moveTo>
                            <a:lnTo>
                              <a:pt x="0" y="228"/>
                            </a:lnTo>
                            <a:lnTo>
                              <a:pt x="549" y="225"/>
                            </a:lnTo>
                            <a:lnTo>
                              <a:pt x="606" y="222"/>
                            </a:lnTo>
                            <a:lnTo>
                              <a:pt x="642" y="198"/>
                            </a:lnTo>
                            <a:lnTo>
                              <a:pt x="627" y="162"/>
                            </a:lnTo>
                            <a:lnTo>
                              <a:pt x="576" y="147"/>
                            </a:lnTo>
                            <a:lnTo>
                              <a:pt x="396" y="147"/>
                            </a:lnTo>
                            <a:lnTo>
                              <a:pt x="375" y="159"/>
                            </a:lnTo>
                            <a:lnTo>
                              <a:pt x="327" y="159"/>
                            </a:lnTo>
                            <a:lnTo>
                              <a:pt x="291" y="138"/>
                            </a:lnTo>
                            <a:lnTo>
                              <a:pt x="288" y="102"/>
                            </a:lnTo>
                            <a:lnTo>
                              <a:pt x="324" y="78"/>
                            </a:lnTo>
                            <a:lnTo>
                              <a:pt x="366" y="75"/>
                            </a:lnTo>
                            <a:cubicBezTo>
                              <a:pt x="397" y="84"/>
                              <a:pt x="386" y="84"/>
                              <a:pt x="399" y="84"/>
                            </a:cubicBezTo>
                            <a:lnTo>
                              <a:pt x="567" y="81"/>
                            </a:lnTo>
                            <a:lnTo>
                              <a:pt x="621" y="72"/>
                            </a:lnTo>
                            <a:lnTo>
                              <a:pt x="636" y="36"/>
                            </a:lnTo>
                            <a:lnTo>
                              <a:pt x="594" y="9"/>
                            </a:lnTo>
                            <a:lnTo>
                              <a:pt x="540" y="3"/>
                            </a:lnTo>
                            <a:lnTo>
                              <a:pt x="0" y="0"/>
                            </a:lnTo>
                            <a:close/>
                          </a:path>
                        </a:pathLst>
                      </a:custGeom>
                      <a:gradFill rotWithShape="1">
                        <a:gsLst>
                          <a:gs pos="0">
                            <a:srgbClr val="FF0000">
                              <a:gamma/>
                              <a:shade val="76471"/>
                              <a:invGamma/>
                            </a:srgbClr>
                          </a:gs>
                          <a:gs pos="50000">
                            <a:srgbClr val="FF0000"/>
                          </a:gs>
                          <a:gs pos="100000">
                            <a:srgbClr val="FF0000">
                              <a:gamma/>
                              <a:shade val="76471"/>
                              <a:invGamma/>
                            </a:srgbClr>
                          </a:gs>
                        </a:gsLst>
                        <a:lin ang="5400000" scaled="1"/>
                      </a:gradFill>
                      <a:ln w="3175"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7310" name="Group 1729"/>
                      <p:cNvGrpSpPr>
                        <a:grpSpLocks/>
                      </p:cNvGrpSpPr>
                      <p:nvPr/>
                    </p:nvGrpSpPr>
                    <p:grpSpPr bwMode="auto">
                      <a:xfrm>
                        <a:off x="6009" y="1092"/>
                        <a:ext cx="205" cy="146"/>
                        <a:chOff x="6346" y="1526"/>
                        <a:chExt cx="242" cy="247"/>
                      </a:xfrm>
                    </p:grpSpPr>
                    <p:sp>
                      <p:nvSpPr>
                        <p:cNvPr id="7311" name="Arc 1730"/>
                        <p:cNvSpPr>
                          <a:spLocks/>
                        </p:cNvSpPr>
                        <p:nvPr/>
                      </p:nvSpPr>
                      <p:spPr bwMode="auto">
                        <a:xfrm flipH="1">
                          <a:off x="6346" y="1526"/>
                          <a:ext cx="143" cy="244"/>
                        </a:xfrm>
                        <a:custGeom>
                          <a:avLst/>
                          <a:gdLst>
                            <a:gd name="G0" fmla="+- 0 0 0"/>
                            <a:gd name="G1" fmla="+- 21600 0 0"/>
                            <a:gd name="G2" fmla="+- 21600 0 0"/>
                            <a:gd name="T0" fmla="*/ 0 w 21600"/>
                            <a:gd name="T1" fmla="*/ 0 h 43199"/>
                            <a:gd name="T2" fmla="*/ 227 w 21600"/>
                            <a:gd name="T3" fmla="*/ 43199 h 43199"/>
                            <a:gd name="T4" fmla="*/ 0 w 21600"/>
                            <a:gd name="T5" fmla="*/ 21600 h 43199"/>
                          </a:gdLst>
                          <a:ahLst/>
                          <a:cxnLst>
                            <a:cxn ang="0">
                              <a:pos x="T0" y="T1"/>
                            </a:cxn>
                            <a:cxn ang="0">
                              <a:pos x="T2" y="T3"/>
                            </a:cxn>
                            <a:cxn ang="0">
                              <a:pos x="T4" y="T5"/>
                            </a:cxn>
                          </a:cxnLst>
                          <a:rect l="0" t="0" r="r" b="b"/>
                          <a:pathLst>
                            <a:path w="21600" h="43199" fill="none" extrusionOk="0">
                              <a:moveTo>
                                <a:pt x="-1" y="0"/>
                              </a:moveTo>
                              <a:cubicBezTo>
                                <a:pt x="11929" y="0"/>
                                <a:pt x="21600" y="9670"/>
                                <a:pt x="21600" y="21600"/>
                              </a:cubicBezTo>
                              <a:cubicBezTo>
                                <a:pt x="21600" y="33440"/>
                                <a:pt x="12067" y="43074"/>
                                <a:pt x="226" y="43198"/>
                              </a:cubicBezTo>
                            </a:path>
                            <a:path w="21600" h="43199" stroke="0" extrusionOk="0">
                              <a:moveTo>
                                <a:pt x="-1" y="0"/>
                              </a:moveTo>
                              <a:cubicBezTo>
                                <a:pt x="11929" y="0"/>
                                <a:pt x="21600" y="9670"/>
                                <a:pt x="21600" y="21600"/>
                              </a:cubicBezTo>
                              <a:cubicBezTo>
                                <a:pt x="21600" y="33440"/>
                                <a:pt x="12067" y="43074"/>
                                <a:pt x="226" y="43198"/>
                              </a:cubicBezTo>
                              <a:lnTo>
                                <a:pt x="0" y="21600"/>
                              </a:lnTo>
                              <a:close/>
                            </a:path>
                          </a:pathLst>
                        </a:custGeom>
                        <a:noFill/>
                        <a:ln w="3175">
                          <a:solidFill>
                            <a:srgbClr val="9933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312" name="Line 1731"/>
                        <p:cNvSpPr>
                          <a:spLocks noChangeShapeType="1"/>
                        </p:cNvSpPr>
                        <p:nvPr/>
                      </p:nvSpPr>
                      <p:spPr bwMode="auto">
                        <a:xfrm>
                          <a:off x="6486" y="1773"/>
                          <a:ext cx="99" cy="0"/>
                        </a:xfrm>
                        <a:prstGeom prst="line">
                          <a:avLst/>
                        </a:prstGeom>
                        <a:noFill/>
                        <a:ln w="3175">
                          <a:solidFill>
                            <a:srgbClr val="9933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313" name="Line 1732"/>
                        <p:cNvSpPr>
                          <a:spLocks noChangeShapeType="1"/>
                        </p:cNvSpPr>
                        <p:nvPr/>
                      </p:nvSpPr>
                      <p:spPr bwMode="auto">
                        <a:xfrm>
                          <a:off x="6489" y="1527"/>
                          <a:ext cx="99" cy="0"/>
                        </a:xfrm>
                        <a:prstGeom prst="line">
                          <a:avLst/>
                        </a:prstGeom>
                        <a:noFill/>
                        <a:ln w="3175">
                          <a:solidFill>
                            <a:srgbClr val="9933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grpSp>
                </p:grpSp>
                <p:sp>
                  <p:nvSpPr>
                    <p:cNvPr id="7306" name="Freeform 1733"/>
                    <p:cNvSpPr>
                      <a:spLocks/>
                    </p:cNvSpPr>
                    <p:nvPr/>
                  </p:nvSpPr>
                  <p:spPr bwMode="auto">
                    <a:xfrm rot="17911691" flipV="1">
                      <a:off x="6307" y="13259"/>
                      <a:ext cx="249" cy="52"/>
                    </a:xfrm>
                    <a:custGeom>
                      <a:avLst/>
                      <a:gdLst>
                        <a:gd name="T0" fmla="*/ 0 w 2370"/>
                        <a:gd name="T1" fmla="*/ 322 h 322"/>
                        <a:gd name="T2" fmla="*/ 1660 w 2370"/>
                        <a:gd name="T3" fmla="*/ 2 h 322"/>
                        <a:gd name="T4" fmla="*/ 2370 w 2370"/>
                        <a:gd name="T5" fmla="*/ 312 h 322"/>
                      </a:gdLst>
                      <a:ahLst/>
                      <a:cxnLst>
                        <a:cxn ang="0">
                          <a:pos x="T0" y="T1"/>
                        </a:cxn>
                        <a:cxn ang="0">
                          <a:pos x="T2" y="T3"/>
                        </a:cxn>
                        <a:cxn ang="0">
                          <a:pos x="T4" y="T5"/>
                        </a:cxn>
                      </a:cxnLst>
                      <a:rect l="0" t="0" r="r" b="b"/>
                      <a:pathLst>
                        <a:path w="2370" h="322">
                          <a:moveTo>
                            <a:pt x="0" y="322"/>
                          </a:moveTo>
                          <a:cubicBezTo>
                            <a:pt x="632" y="163"/>
                            <a:pt x="1265" y="4"/>
                            <a:pt x="1660" y="2"/>
                          </a:cubicBezTo>
                          <a:cubicBezTo>
                            <a:pt x="2055" y="0"/>
                            <a:pt x="2212" y="156"/>
                            <a:pt x="2370" y="312"/>
                          </a:cubicBezTo>
                        </a:path>
                      </a:pathLst>
                    </a:custGeom>
                    <a:solidFill>
                      <a:srgbClr val="FD7F82"/>
                    </a:solidFill>
                    <a:ln w="317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307" name="Freeform 1734"/>
                    <p:cNvSpPr>
                      <a:spLocks/>
                    </p:cNvSpPr>
                    <p:nvPr/>
                  </p:nvSpPr>
                  <p:spPr bwMode="auto">
                    <a:xfrm rot="-3688309">
                      <a:off x="6250" y="13226"/>
                      <a:ext cx="236" cy="44"/>
                    </a:xfrm>
                    <a:custGeom>
                      <a:avLst/>
                      <a:gdLst>
                        <a:gd name="T0" fmla="*/ 0 w 2370"/>
                        <a:gd name="T1" fmla="*/ 240 h 240"/>
                        <a:gd name="T2" fmla="*/ 1661 w 2370"/>
                        <a:gd name="T3" fmla="*/ 2 h 240"/>
                        <a:gd name="T4" fmla="*/ 2370 w 2370"/>
                        <a:gd name="T5" fmla="*/ 230 h 240"/>
                      </a:gdLst>
                      <a:ahLst/>
                      <a:cxnLst>
                        <a:cxn ang="0">
                          <a:pos x="T0" y="T1"/>
                        </a:cxn>
                        <a:cxn ang="0">
                          <a:pos x="T2" y="T3"/>
                        </a:cxn>
                        <a:cxn ang="0">
                          <a:pos x="T4" y="T5"/>
                        </a:cxn>
                      </a:cxnLst>
                      <a:rect l="0" t="0" r="r" b="b"/>
                      <a:pathLst>
                        <a:path w="2370" h="240">
                          <a:moveTo>
                            <a:pt x="0" y="240"/>
                          </a:moveTo>
                          <a:cubicBezTo>
                            <a:pt x="277" y="200"/>
                            <a:pt x="1266" y="4"/>
                            <a:pt x="1661" y="2"/>
                          </a:cubicBezTo>
                          <a:cubicBezTo>
                            <a:pt x="2056" y="0"/>
                            <a:pt x="2222" y="182"/>
                            <a:pt x="2370" y="230"/>
                          </a:cubicBezTo>
                        </a:path>
                      </a:pathLst>
                    </a:custGeom>
                    <a:solidFill>
                      <a:srgbClr val="A3FFFF"/>
                    </a:solidFill>
                    <a:ln w="317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308" name="Freeform 1735"/>
                    <p:cNvSpPr>
                      <a:spLocks/>
                    </p:cNvSpPr>
                    <p:nvPr/>
                  </p:nvSpPr>
                  <p:spPr bwMode="auto">
                    <a:xfrm rot="-3688309">
                      <a:off x="6023" y="13386"/>
                      <a:ext cx="625" cy="22"/>
                    </a:xfrm>
                    <a:custGeom>
                      <a:avLst/>
                      <a:gdLst>
                        <a:gd name="T0" fmla="*/ 36 w 1398"/>
                        <a:gd name="T1" fmla="*/ 0 h 96"/>
                        <a:gd name="T2" fmla="*/ 1398 w 1398"/>
                        <a:gd name="T3" fmla="*/ 0 h 96"/>
                        <a:gd name="T4" fmla="*/ 1398 w 1398"/>
                        <a:gd name="T5" fmla="*/ 96 h 96"/>
                        <a:gd name="T6" fmla="*/ 0 w 1398"/>
                        <a:gd name="T7" fmla="*/ 93 h 96"/>
                      </a:gdLst>
                      <a:ahLst/>
                      <a:cxnLst>
                        <a:cxn ang="0">
                          <a:pos x="T0" y="T1"/>
                        </a:cxn>
                        <a:cxn ang="0">
                          <a:pos x="T2" y="T3"/>
                        </a:cxn>
                        <a:cxn ang="0">
                          <a:pos x="T4" y="T5"/>
                        </a:cxn>
                        <a:cxn ang="0">
                          <a:pos x="T6" y="T7"/>
                        </a:cxn>
                      </a:cxnLst>
                      <a:rect l="0" t="0" r="r" b="b"/>
                      <a:pathLst>
                        <a:path w="1398" h="96">
                          <a:moveTo>
                            <a:pt x="36" y="0"/>
                          </a:moveTo>
                          <a:lnTo>
                            <a:pt x="1398" y="0"/>
                          </a:lnTo>
                          <a:lnTo>
                            <a:pt x="1398" y="96"/>
                          </a:lnTo>
                          <a:lnTo>
                            <a:pt x="0" y="93"/>
                          </a:lnTo>
                        </a:path>
                      </a:pathLst>
                    </a:custGeom>
                    <a:gradFill rotWithShape="1">
                      <a:gsLst>
                        <a:gs pos="0">
                          <a:srgbClr val="C0C0C0">
                            <a:gamma/>
                            <a:shade val="46275"/>
                            <a:invGamma/>
                          </a:srgbClr>
                        </a:gs>
                        <a:gs pos="50000">
                          <a:srgbClr val="C0C0C0"/>
                        </a:gs>
                        <a:gs pos="100000">
                          <a:srgbClr val="C0C0C0">
                            <a:gamma/>
                            <a:shade val="46275"/>
                            <a:invGamma/>
                          </a:srgbClr>
                        </a:gs>
                      </a:gsLst>
                      <a:lin ang="5400000" scaled="1"/>
                    </a:gradFill>
                    <a:ln w="3175"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grpSp>
            </p:grpSp>
            <p:grpSp>
              <p:nvGrpSpPr>
                <p:cNvPr id="7187" name="Group 1736"/>
                <p:cNvGrpSpPr>
                  <a:grpSpLocks/>
                </p:cNvGrpSpPr>
                <p:nvPr/>
              </p:nvGrpSpPr>
              <p:grpSpPr bwMode="auto">
                <a:xfrm rot="21206308" flipH="1">
                  <a:off x="1909" y="6613"/>
                  <a:ext cx="388" cy="360"/>
                  <a:chOff x="1158" y="7736"/>
                  <a:chExt cx="363" cy="406"/>
                </a:xfrm>
              </p:grpSpPr>
              <p:sp>
                <p:nvSpPr>
                  <p:cNvPr id="7275" name="Freeform 1737"/>
                  <p:cNvSpPr>
                    <a:spLocks/>
                  </p:cNvSpPr>
                  <p:nvPr/>
                </p:nvSpPr>
                <p:spPr bwMode="auto">
                  <a:xfrm>
                    <a:off x="1158" y="7736"/>
                    <a:ext cx="363" cy="406"/>
                  </a:xfrm>
                  <a:custGeom>
                    <a:avLst/>
                    <a:gdLst>
                      <a:gd name="T0" fmla="*/ 360 w 363"/>
                      <a:gd name="T1" fmla="*/ 1 h 406"/>
                      <a:gd name="T2" fmla="*/ 363 w 363"/>
                      <a:gd name="T3" fmla="*/ 73 h 406"/>
                      <a:gd name="T4" fmla="*/ 348 w 363"/>
                      <a:gd name="T5" fmla="*/ 142 h 406"/>
                      <a:gd name="T6" fmla="*/ 327 w 363"/>
                      <a:gd name="T7" fmla="*/ 166 h 406"/>
                      <a:gd name="T8" fmla="*/ 324 w 363"/>
                      <a:gd name="T9" fmla="*/ 208 h 406"/>
                      <a:gd name="T10" fmla="*/ 324 w 363"/>
                      <a:gd name="T11" fmla="*/ 250 h 406"/>
                      <a:gd name="T12" fmla="*/ 327 w 363"/>
                      <a:gd name="T13" fmla="*/ 328 h 406"/>
                      <a:gd name="T14" fmla="*/ 309 w 363"/>
                      <a:gd name="T15" fmla="*/ 382 h 406"/>
                      <a:gd name="T16" fmla="*/ 270 w 363"/>
                      <a:gd name="T17" fmla="*/ 403 h 406"/>
                      <a:gd name="T18" fmla="*/ 183 w 363"/>
                      <a:gd name="T19" fmla="*/ 403 h 406"/>
                      <a:gd name="T20" fmla="*/ 78 w 363"/>
                      <a:gd name="T21" fmla="*/ 406 h 406"/>
                      <a:gd name="T22" fmla="*/ 24 w 363"/>
                      <a:gd name="T23" fmla="*/ 379 h 406"/>
                      <a:gd name="T24" fmla="*/ 0 w 363"/>
                      <a:gd name="T25" fmla="*/ 328 h 406"/>
                      <a:gd name="T26" fmla="*/ 18 w 363"/>
                      <a:gd name="T27" fmla="*/ 274 h 406"/>
                      <a:gd name="T28" fmla="*/ 60 w 363"/>
                      <a:gd name="T29" fmla="*/ 196 h 406"/>
                      <a:gd name="T30" fmla="*/ 90 w 363"/>
                      <a:gd name="T31" fmla="*/ 112 h 406"/>
                      <a:gd name="T32" fmla="*/ 108 w 363"/>
                      <a:gd name="T33" fmla="*/ 61 h 406"/>
                      <a:gd name="T34" fmla="*/ 132 w 363"/>
                      <a:gd name="T35" fmla="*/ 7 h 406"/>
                      <a:gd name="T36" fmla="*/ 228 w 363"/>
                      <a:gd name="T37" fmla="*/ 7 h 406"/>
                      <a:gd name="T38" fmla="*/ 333 w 363"/>
                      <a:gd name="T39" fmla="*/ 1 h 406"/>
                      <a:gd name="T40" fmla="*/ 360 w 363"/>
                      <a:gd name="T41" fmla="*/ 1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63" h="406">
                        <a:moveTo>
                          <a:pt x="360" y="1"/>
                        </a:moveTo>
                        <a:lnTo>
                          <a:pt x="363" y="73"/>
                        </a:lnTo>
                        <a:lnTo>
                          <a:pt x="348" y="142"/>
                        </a:lnTo>
                        <a:lnTo>
                          <a:pt x="327" y="166"/>
                        </a:lnTo>
                        <a:lnTo>
                          <a:pt x="324" y="208"/>
                        </a:lnTo>
                        <a:lnTo>
                          <a:pt x="324" y="250"/>
                        </a:lnTo>
                        <a:lnTo>
                          <a:pt x="327" y="328"/>
                        </a:lnTo>
                        <a:lnTo>
                          <a:pt x="309" y="382"/>
                        </a:lnTo>
                        <a:lnTo>
                          <a:pt x="270" y="403"/>
                        </a:lnTo>
                        <a:lnTo>
                          <a:pt x="183" y="403"/>
                        </a:lnTo>
                        <a:lnTo>
                          <a:pt x="78" y="406"/>
                        </a:lnTo>
                        <a:lnTo>
                          <a:pt x="24" y="379"/>
                        </a:lnTo>
                        <a:lnTo>
                          <a:pt x="0" y="328"/>
                        </a:lnTo>
                        <a:lnTo>
                          <a:pt x="18" y="274"/>
                        </a:lnTo>
                        <a:lnTo>
                          <a:pt x="60" y="196"/>
                        </a:lnTo>
                        <a:lnTo>
                          <a:pt x="90" y="112"/>
                        </a:lnTo>
                        <a:lnTo>
                          <a:pt x="108" y="61"/>
                        </a:lnTo>
                        <a:cubicBezTo>
                          <a:pt x="123" y="0"/>
                          <a:pt x="111" y="16"/>
                          <a:pt x="132" y="7"/>
                        </a:cubicBezTo>
                        <a:lnTo>
                          <a:pt x="228" y="7"/>
                        </a:lnTo>
                        <a:lnTo>
                          <a:pt x="333" y="1"/>
                        </a:lnTo>
                        <a:lnTo>
                          <a:pt x="360" y="1"/>
                        </a:lnTo>
                        <a:close/>
                      </a:path>
                    </a:pathLst>
                  </a:custGeom>
                  <a:gradFill rotWithShape="1">
                    <a:gsLst>
                      <a:gs pos="0">
                        <a:srgbClr val="C0C0C0">
                          <a:gamma/>
                          <a:shade val="46275"/>
                          <a:invGamma/>
                        </a:srgbClr>
                      </a:gs>
                      <a:gs pos="50000">
                        <a:srgbClr val="C0C0C0"/>
                      </a:gs>
                      <a:gs pos="100000">
                        <a:srgbClr val="C0C0C0">
                          <a:gamma/>
                          <a:shade val="46275"/>
                          <a:invGamma/>
                        </a:srgbClr>
                      </a:gs>
                    </a:gsLst>
                    <a:lin ang="0" scaled="1"/>
                  </a:gra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276" name="Freeform 1738"/>
                  <p:cNvSpPr>
                    <a:spLocks/>
                  </p:cNvSpPr>
                  <p:nvPr/>
                </p:nvSpPr>
                <p:spPr bwMode="auto">
                  <a:xfrm>
                    <a:off x="1287" y="7746"/>
                    <a:ext cx="150" cy="135"/>
                  </a:xfrm>
                  <a:custGeom>
                    <a:avLst/>
                    <a:gdLst>
                      <a:gd name="T0" fmla="*/ 129 w 150"/>
                      <a:gd name="T1" fmla="*/ 0 h 135"/>
                      <a:gd name="T2" fmla="*/ 150 w 150"/>
                      <a:gd name="T3" fmla="*/ 21 h 135"/>
                      <a:gd name="T4" fmla="*/ 150 w 150"/>
                      <a:gd name="T5" fmla="*/ 63 h 135"/>
                      <a:gd name="T6" fmla="*/ 138 w 150"/>
                      <a:gd name="T7" fmla="*/ 126 h 135"/>
                      <a:gd name="T8" fmla="*/ 96 w 150"/>
                      <a:gd name="T9" fmla="*/ 129 h 135"/>
                      <a:gd name="T10" fmla="*/ 54 w 150"/>
                      <a:gd name="T11" fmla="*/ 135 h 135"/>
                      <a:gd name="T12" fmla="*/ 9 w 150"/>
                      <a:gd name="T13" fmla="*/ 129 h 135"/>
                      <a:gd name="T14" fmla="*/ 0 w 150"/>
                      <a:gd name="T15" fmla="*/ 81 h 135"/>
                      <a:gd name="T16" fmla="*/ 6 w 150"/>
                      <a:gd name="T17" fmla="*/ 36 h 135"/>
                      <a:gd name="T18" fmla="*/ 33 w 150"/>
                      <a:gd name="T19" fmla="*/ 0 h 135"/>
                      <a:gd name="T20" fmla="*/ 93 w 150"/>
                      <a:gd name="T21" fmla="*/ 0 h 135"/>
                      <a:gd name="T22" fmla="*/ 129 w 150"/>
                      <a:gd name="T23"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0" h="135">
                        <a:moveTo>
                          <a:pt x="129" y="0"/>
                        </a:moveTo>
                        <a:lnTo>
                          <a:pt x="150" y="21"/>
                        </a:lnTo>
                        <a:lnTo>
                          <a:pt x="150" y="63"/>
                        </a:lnTo>
                        <a:lnTo>
                          <a:pt x="138" y="126"/>
                        </a:lnTo>
                        <a:lnTo>
                          <a:pt x="96" y="129"/>
                        </a:lnTo>
                        <a:lnTo>
                          <a:pt x="54" y="135"/>
                        </a:lnTo>
                        <a:lnTo>
                          <a:pt x="9" y="129"/>
                        </a:lnTo>
                        <a:lnTo>
                          <a:pt x="0" y="81"/>
                        </a:lnTo>
                        <a:lnTo>
                          <a:pt x="6" y="36"/>
                        </a:lnTo>
                        <a:lnTo>
                          <a:pt x="33" y="0"/>
                        </a:lnTo>
                        <a:lnTo>
                          <a:pt x="93" y="0"/>
                        </a:lnTo>
                        <a:lnTo>
                          <a:pt x="129" y="0"/>
                        </a:lnTo>
                        <a:close/>
                      </a:path>
                    </a:pathLst>
                  </a:custGeom>
                  <a:solidFill>
                    <a:srgbClr val="C0C0C0"/>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277" name="Freeform 1739"/>
                  <p:cNvSpPr>
                    <a:spLocks/>
                  </p:cNvSpPr>
                  <p:nvPr/>
                </p:nvSpPr>
                <p:spPr bwMode="auto">
                  <a:xfrm>
                    <a:off x="1296" y="7828"/>
                    <a:ext cx="129" cy="17"/>
                  </a:xfrm>
                  <a:custGeom>
                    <a:avLst/>
                    <a:gdLst>
                      <a:gd name="T0" fmla="*/ 0 w 129"/>
                      <a:gd name="T1" fmla="*/ 17 h 17"/>
                      <a:gd name="T2" fmla="*/ 51 w 129"/>
                      <a:gd name="T3" fmla="*/ 2 h 17"/>
                      <a:gd name="T4" fmla="*/ 111 w 129"/>
                      <a:gd name="T5" fmla="*/ 5 h 17"/>
                      <a:gd name="T6" fmla="*/ 129 w 129"/>
                      <a:gd name="T7" fmla="*/ 17 h 17"/>
                    </a:gdLst>
                    <a:ahLst/>
                    <a:cxnLst>
                      <a:cxn ang="0">
                        <a:pos x="T0" y="T1"/>
                      </a:cxn>
                      <a:cxn ang="0">
                        <a:pos x="T2" y="T3"/>
                      </a:cxn>
                      <a:cxn ang="0">
                        <a:pos x="T4" y="T5"/>
                      </a:cxn>
                      <a:cxn ang="0">
                        <a:pos x="T6" y="T7"/>
                      </a:cxn>
                    </a:cxnLst>
                    <a:rect l="0" t="0" r="r" b="b"/>
                    <a:pathLst>
                      <a:path w="129" h="17">
                        <a:moveTo>
                          <a:pt x="0" y="17"/>
                        </a:moveTo>
                        <a:cubicBezTo>
                          <a:pt x="16" y="10"/>
                          <a:pt x="33" y="4"/>
                          <a:pt x="51" y="2"/>
                        </a:cubicBezTo>
                        <a:cubicBezTo>
                          <a:pt x="69" y="0"/>
                          <a:pt x="98" y="3"/>
                          <a:pt x="111" y="5"/>
                        </a:cubicBezTo>
                        <a:cubicBezTo>
                          <a:pt x="124" y="7"/>
                          <a:pt x="126" y="12"/>
                          <a:pt x="129" y="17"/>
                        </a:cubicBezTo>
                      </a:path>
                    </a:pathLst>
                  </a:custGeom>
                  <a:solidFill>
                    <a:srgbClr val="C0C0C0"/>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278" name="Freeform 1740"/>
                  <p:cNvSpPr>
                    <a:spLocks/>
                  </p:cNvSpPr>
                  <p:nvPr/>
                </p:nvSpPr>
                <p:spPr bwMode="auto">
                  <a:xfrm>
                    <a:off x="1299" y="7777"/>
                    <a:ext cx="132" cy="17"/>
                  </a:xfrm>
                  <a:custGeom>
                    <a:avLst/>
                    <a:gdLst>
                      <a:gd name="T0" fmla="*/ 0 w 132"/>
                      <a:gd name="T1" fmla="*/ 17 h 17"/>
                      <a:gd name="T2" fmla="*/ 45 w 132"/>
                      <a:gd name="T3" fmla="*/ 5 h 17"/>
                      <a:gd name="T4" fmla="*/ 102 w 132"/>
                      <a:gd name="T5" fmla="*/ 2 h 17"/>
                      <a:gd name="T6" fmla="*/ 132 w 132"/>
                      <a:gd name="T7" fmla="*/ 17 h 17"/>
                    </a:gdLst>
                    <a:ahLst/>
                    <a:cxnLst>
                      <a:cxn ang="0">
                        <a:pos x="T0" y="T1"/>
                      </a:cxn>
                      <a:cxn ang="0">
                        <a:pos x="T2" y="T3"/>
                      </a:cxn>
                      <a:cxn ang="0">
                        <a:pos x="T4" y="T5"/>
                      </a:cxn>
                      <a:cxn ang="0">
                        <a:pos x="T6" y="T7"/>
                      </a:cxn>
                    </a:cxnLst>
                    <a:rect l="0" t="0" r="r" b="b"/>
                    <a:pathLst>
                      <a:path w="132" h="17">
                        <a:moveTo>
                          <a:pt x="0" y="17"/>
                        </a:moveTo>
                        <a:cubicBezTo>
                          <a:pt x="14" y="12"/>
                          <a:pt x="28" y="7"/>
                          <a:pt x="45" y="5"/>
                        </a:cubicBezTo>
                        <a:cubicBezTo>
                          <a:pt x="62" y="3"/>
                          <a:pt x="87" y="0"/>
                          <a:pt x="102" y="2"/>
                        </a:cubicBezTo>
                        <a:cubicBezTo>
                          <a:pt x="117" y="4"/>
                          <a:pt x="124" y="10"/>
                          <a:pt x="132" y="17"/>
                        </a:cubicBezTo>
                      </a:path>
                    </a:pathLst>
                  </a:custGeom>
                  <a:solidFill>
                    <a:srgbClr val="C0C0C0"/>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279" name="Freeform 1741"/>
                  <p:cNvSpPr>
                    <a:spLocks/>
                  </p:cNvSpPr>
                  <p:nvPr/>
                </p:nvSpPr>
                <p:spPr bwMode="auto">
                  <a:xfrm>
                    <a:off x="1443" y="7747"/>
                    <a:ext cx="69" cy="275"/>
                  </a:xfrm>
                  <a:custGeom>
                    <a:avLst/>
                    <a:gdLst>
                      <a:gd name="T0" fmla="*/ 69 w 69"/>
                      <a:gd name="T1" fmla="*/ 14 h 275"/>
                      <a:gd name="T2" fmla="*/ 42 w 69"/>
                      <a:gd name="T3" fmla="*/ 2 h 275"/>
                      <a:gd name="T4" fmla="*/ 18 w 69"/>
                      <a:gd name="T5" fmla="*/ 26 h 275"/>
                      <a:gd name="T6" fmla="*/ 0 w 69"/>
                      <a:gd name="T7" fmla="*/ 74 h 275"/>
                      <a:gd name="T8" fmla="*/ 18 w 69"/>
                      <a:gd name="T9" fmla="*/ 119 h 275"/>
                      <a:gd name="T10" fmla="*/ 18 w 69"/>
                      <a:gd name="T11" fmla="*/ 215 h 275"/>
                      <a:gd name="T12" fmla="*/ 0 w 69"/>
                      <a:gd name="T13" fmla="*/ 275 h 275"/>
                    </a:gdLst>
                    <a:ahLst/>
                    <a:cxnLst>
                      <a:cxn ang="0">
                        <a:pos x="T0" y="T1"/>
                      </a:cxn>
                      <a:cxn ang="0">
                        <a:pos x="T2" y="T3"/>
                      </a:cxn>
                      <a:cxn ang="0">
                        <a:pos x="T4" y="T5"/>
                      </a:cxn>
                      <a:cxn ang="0">
                        <a:pos x="T6" y="T7"/>
                      </a:cxn>
                      <a:cxn ang="0">
                        <a:pos x="T8" y="T9"/>
                      </a:cxn>
                      <a:cxn ang="0">
                        <a:pos x="T10" y="T11"/>
                      </a:cxn>
                      <a:cxn ang="0">
                        <a:pos x="T12" y="T13"/>
                      </a:cxn>
                    </a:cxnLst>
                    <a:rect l="0" t="0" r="r" b="b"/>
                    <a:pathLst>
                      <a:path w="69" h="275">
                        <a:moveTo>
                          <a:pt x="69" y="14"/>
                        </a:moveTo>
                        <a:cubicBezTo>
                          <a:pt x="59" y="7"/>
                          <a:pt x="50" y="0"/>
                          <a:pt x="42" y="2"/>
                        </a:cubicBezTo>
                        <a:cubicBezTo>
                          <a:pt x="34" y="4"/>
                          <a:pt x="25" y="14"/>
                          <a:pt x="18" y="26"/>
                        </a:cubicBezTo>
                        <a:cubicBezTo>
                          <a:pt x="11" y="38"/>
                          <a:pt x="0" y="59"/>
                          <a:pt x="0" y="74"/>
                        </a:cubicBezTo>
                        <a:cubicBezTo>
                          <a:pt x="0" y="89"/>
                          <a:pt x="15" y="96"/>
                          <a:pt x="18" y="119"/>
                        </a:cubicBezTo>
                        <a:cubicBezTo>
                          <a:pt x="21" y="142"/>
                          <a:pt x="21" y="189"/>
                          <a:pt x="18" y="215"/>
                        </a:cubicBezTo>
                        <a:cubicBezTo>
                          <a:pt x="15" y="241"/>
                          <a:pt x="7" y="258"/>
                          <a:pt x="0" y="275"/>
                        </a:cubicBezTo>
                      </a:path>
                    </a:pathLst>
                  </a:custGeom>
                  <a:solidFill>
                    <a:srgbClr val="C0C0C0"/>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280" name="Freeform 1742"/>
                  <p:cNvSpPr>
                    <a:spLocks/>
                  </p:cNvSpPr>
                  <p:nvPr/>
                </p:nvSpPr>
                <p:spPr bwMode="auto">
                  <a:xfrm>
                    <a:off x="1200" y="7974"/>
                    <a:ext cx="264" cy="63"/>
                  </a:xfrm>
                  <a:custGeom>
                    <a:avLst/>
                    <a:gdLst>
                      <a:gd name="T0" fmla="*/ 0 w 264"/>
                      <a:gd name="T1" fmla="*/ 18 h 63"/>
                      <a:gd name="T2" fmla="*/ 18 w 264"/>
                      <a:gd name="T3" fmla="*/ 51 h 63"/>
                      <a:gd name="T4" fmla="*/ 57 w 264"/>
                      <a:gd name="T5" fmla="*/ 48 h 63"/>
                      <a:gd name="T6" fmla="*/ 99 w 264"/>
                      <a:gd name="T7" fmla="*/ 12 h 63"/>
                      <a:gd name="T8" fmla="*/ 159 w 264"/>
                      <a:gd name="T9" fmla="*/ 0 h 63"/>
                      <a:gd name="T10" fmla="*/ 207 w 264"/>
                      <a:gd name="T11" fmla="*/ 9 h 63"/>
                      <a:gd name="T12" fmla="*/ 228 w 264"/>
                      <a:gd name="T13" fmla="*/ 33 h 63"/>
                      <a:gd name="T14" fmla="*/ 264 w 264"/>
                      <a:gd name="T15" fmla="*/ 63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4" h="63">
                        <a:moveTo>
                          <a:pt x="0" y="18"/>
                        </a:moveTo>
                        <a:cubicBezTo>
                          <a:pt x="5" y="32"/>
                          <a:pt x="9" y="46"/>
                          <a:pt x="18" y="51"/>
                        </a:cubicBezTo>
                        <a:cubicBezTo>
                          <a:pt x="27" y="56"/>
                          <a:pt x="44" y="54"/>
                          <a:pt x="57" y="48"/>
                        </a:cubicBezTo>
                        <a:cubicBezTo>
                          <a:pt x="70" y="42"/>
                          <a:pt x="82" y="20"/>
                          <a:pt x="99" y="12"/>
                        </a:cubicBezTo>
                        <a:cubicBezTo>
                          <a:pt x="116" y="4"/>
                          <a:pt x="141" y="0"/>
                          <a:pt x="159" y="0"/>
                        </a:cubicBezTo>
                        <a:cubicBezTo>
                          <a:pt x="177" y="0"/>
                          <a:pt x="196" y="4"/>
                          <a:pt x="207" y="9"/>
                        </a:cubicBezTo>
                        <a:cubicBezTo>
                          <a:pt x="218" y="14"/>
                          <a:pt x="218" y="24"/>
                          <a:pt x="228" y="33"/>
                        </a:cubicBezTo>
                        <a:cubicBezTo>
                          <a:pt x="238" y="42"/>
                          <a:pt x="258" y="58"/>
                          <a:pt x="264" y="63"/>
                        </a:cubicBezTo>
                      </a:path>
                    </a:pathLst>
                  </a:custGeom>
                  <a:solidFill>
                    <a:srgbClr val="C0C0C0"/>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281" name="Freeform 1743"/>
                  <p:cNvSpPr>
                    <a:spLocks/>
                  </p:cNvSpPr>
                  <p:nvPr/>
                </p:nvSpPr>
                <p:spPr bwMode="auto">
                  <a:xfrm>
                    <a:off x="1203" y="8043"/>
                    <a:ext cx="267" cy="55"/>
                  </a:xfrm>
                  <a:custGeom>
                    <a:avLst/>
                    <a:gdLst>
                      <a:gd name="T0" fmla="*/ 0 w 267"/>
                      <a:gd name="T1" fmla="*/ 12 h 55"/>
                      <a:gd name="T2" fmla="*/ 21 w 267"/>
                      <a:gd name="T3" fmla="*/ 36 h 55"/>
                      <a:gd name="T4" fmla="*/ 63 w 267"/>
                      <a:gd name="T5" fmla="*/ 36 h 55"/>
                      <a:gd name="T6" fmla="*/ 108 w 267"/>
                      <a:gd name="T7" fmla="*/ 9 h 55"/>
                      <a:gd name="T8" fmla="*/ 180 w 267"/>
                      <a:gd name="T9" fmla="*/ 3 h 55"/>
                      <a:gd name="T10" fmla="*/ 213 w 267"/>
                      <a:gd name="T11" fmla="*/ 27 h 55"/>
                      <a:gd name="T12" fmla="*/ 237 w 267"/>
                      <a:gd name="T13" fmla="*/ 39 h 55"/>
                      <a:gd name="T14" fmla="*/ 249 w 267"/>
                      <a:gd name="T15" fmla="*/ 54 h 55"/>
                      <a:gd name="T16" fmla="*/ 267 w 267"/>
                      <a:gd name="T17" fmla="*/ 42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55">
                        <a:moveTo>
                          <a:pt x="0" y="12"/>
                        </a:moveTo>
                        <a:cubicBezTo>
                          <a:pt x="5" y="22"/>
                          <a:pt x="11" y="32"/>
                          <a:pt x="21" y="36"/>
                        </a:cubicBezTo>
                        <a:cubicBezTo>
                          <a:pt x="31" y="40"/>
                          <a:pt x="49" y="40"/>
                          <a:pt x="63" y="36"/>
                        </a:cubicBezTo>
                        <a:cubicBezTo>
                          <a:pt x="77" y="32"/>
                          <a:pt x="89" y="14"/>
                          <a:pt x="108" y="9"/>
                        </a:cubicBezTo>
                        <a:cubicBezTo>
                          <a:pt x="127" y="4"/>
                          <a:pt x="163" y="0"/>
                          <a:pt x="180" y="3"/>
                        </a:cubicBezTo>
                        <a:cubicBezTo>
                          <a:pt x="197" y="6"/>
                          <a:pt x="204" y="21"/>
                          <a:pt x="213" y="27"/>
                        </a:cubicBezTo>
                        <a:cubicBezTo>
                          <a:pt x="222" y="33"/>
                          <a:pt x="231" y="35"/>
                          <a:pt x="237" y="39"/>
                        </a:cubicBezTo>
                        <a:cubicBezTo>
                          <a:pt x="243" y="43"/>
                          <a:pt x="244" y="53"/>
                          <a:pt x="249" y="54"/>
                        </a:cubicBezTo>
                        <a:cubicBezTo>
                          <a:pt x="254" y="55"/>
                          <a:pt x="260" y="48"/>
                          <a:pt x="267" y="42"/>
                        </a:cubicBezTo>
                      </a:path>
                    </a:pathLst>
                  </a:custGeom>
                  <a:solidFill>
                    <a:srgbClr val="C0C0C0"/>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grpSp>
            <p:grpSp>
              <p:nvGrpSpPr>
                <p:cNvPr id="7188" name="Group 1744"/>
                <p:cNvGrpSpPr>
                  <a:grpSpLocks/>
                </p:cNvGrpSpPr>
                <p:nvPr/>
              </p:nvGrpSpPr>
              <p:grpSpPr bwMode="auto">
                <a:xfrm rot="12346">
                  <a:off x="950" y="6603"/>
                  <a:ext cx="387" cy="372"/>
                  <a:chOff x="1158" y="7736"/>
                  <a:chExt cx="363" cy="406"/>
                </a:xfrm>
              </p:grpSpPr>
              <p:sp>
                <p:nvSpPr>
                  <p:cNvPr id="7268" name="Freeform 1745"/>
                  <p:cNvSpPr>
                    <a:spLocks/>
                  </p:cNvSpPr>
                  <p:nvPr/>
                </p:nvSpPr>
                <p:spPr bwMode="auto">
                  <a:xfrm>
                    <a:off x="1158" y="7736"/>
                    <a:ext cx="363" cy="406"/>
                  </a:xfrm>
                  <a:custGeom>
                    <a:avLst/>
                    <a:gdLst>
                      <a:gd name="T0" fmla="*/ 360 w 363"/>
                      <a:gd name="T1" fmla="*/ 1 h 406"/>
                      <a:gd name="T2" fmla="*/ 363 w 363"/>
                      <a:gd name="T3" fmla="*/ 73 h 406"/>
                      <a:gd name="T4" fmla="*/ 348 w 363"/>
                      <a:gd name="T5" fmla="*/ 142 h 406"/>
                      <a:gd name="T6" fmla="*/ 327 w 363"/>
                      <a:gd name="T7" fmla="*/ 166 h 406"/>
                      <a:gd name="T8" fmla="*/ 324 w 363"/>
                      <a:gd name="T9" fmla="*/ 208 h 406"/>
                      <a:gd name="T10" fmla="*/ 324 w 363"/>
                      <a:gd name="T11" fmla="*/ 250 h 406"/>
                      <a:gd name="T12" fmla="*/ 327 w 363"/>
                      <a:gd name="T13" fmla="*/ 328 h 406"/>
                      <a:gd name="T14" fmla="*/ 309 w 363"/>
                      <a:gd name="T15" fmla="*/ 382 h 406"/>
                      <a:gd name="T16" fmla="*/ 270 w 363"/>
                      <a:gd name="T17" fmla="*/ 403 h 406"/>
                      <a:gd name="T18" fmla="*/ 183 w 363"/>
                      <a:gd name="T19" fmla="*/ 403 h 406"/>
                      <a:gd name="T20" fmla="*/ 78 w 363"/>
                      <a:gd name="T21" fmla="*/ 406 h 406"/>
                      <a:gd name="T22" fmla="*/ 24 w 363"/>
                      <a:gd name="T23" fmla="*/ 379 h 406"/>
                      <a:gd name="T24" fmla="*/ 0 w 363"/>
                      <a:gd name="T25" fmla="*/ 328 h 406"/>
                      <a:gd name="T26" fmla="*/ 18 w 363"/>
                      <a:gd name="T27" fmla="*/ 274 h 406"/>
                      <a:gd name="T28" fmla="*/ 60 w 363"/>
                      <a:gd name="T29" fmla="*/ 196 h 406"/>
                      <a:gd name="T30" fmla="*/ 90 w 363"/>
                      <a:gd name="T31" fmla="*/ 112 h 406"/>
                      <a:gd name="T32" fmla="*/ 108 w 363"/>
                      <a:gd name="T33" fmla="*/ 61 h 406"/>
                      <a:gd name="T34" fmla="*/ 132 w 363"/>
                      <a:gd name="T35" fmla="*/ 7 h 406"/>
                      <a:gd name="T36" fmla="*/ 228 w 363"/>
                      <a:gd name="T37" fmla="*/ 7 h 406"/>
                      <a:gd name="T38" fmla="*/ 333 w 363"/>
                      <a:gd name="T39" fmla="*/ 1 h 406"/>
                      <a:gd name="T40" fmla="*/ 360 w 363"/>
                      <a:gd name="T41" fmla="*/ 1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63" h="406">
                        <a:moveTo>
                          <a:pt x="360" y="1"/>
                        </a:moveTo>
                        <a:lnTo>
                          <a:pt x="363" y="73"/>
                        </a:lnTo>
                        <a:lnTo>
                          <a:pt x="348" y="142"/>
                        </a:lnTo>
                        <a:lnTo>
                          <a:pt x="327" y="166"/>
                        </a:lnTo>
                        <a:lnTo>
                          <a:pt x="324" y="208"/>
                        </a:lnTo>
                        <a:lnTo>
                          <a:pt x="324" y="250"/>
                        </a:lnTo>
                        <a:lnTo>
                          <a:pt x="327" y="328"/>
                        </a:lnTo>
                        <a:lnTo>
                          <a:pt x="309" y="382"/>
                        </a:lnTo>
                        <a:lnTo>
                          <a:pt x="270" y="403"/>
                        </a:lnTo>
                        <a:lnTo>
                          <a:pt x="183" y="403"/>
                        </a:lnTo>
                        <a:lnTo>
                          <a:pt x="78" y="406"/>
                        </a:lnTo>
                        <a:lnTo>
                          <a:pt x="24" y="379"/>
                        </a:lnTo>
                        <a:lnTo>
                          <a:pt x="0" y="328"/>
                        </a:lnTo>
                        <a:lnTo>
                          <a:pt x="18" y="274"/>
                        </a:lnTo>
                        <a:lnTo>
                          <a:pt x="60" y="196"/>
                        </a:lnTo>
                        <a:lnTo>
                          <a:pt x="90" y="112"/>
                        </a:lnTo>
                        <a:lnTo>
                          <a:pt x="108" y="61"/>
                        </a:lnTo>
                        <a:cubicBezTo>
                          <a:pt x="123" y="0"/>
                          <a:pt x="111" y="16"/>
                          <a:pt x="132" y="7"/>
                        </a:cubicBezTo>
                        <a:lnTo>
                          <a:pt x="228" y="7"/>
                        </a:lnTo>
                        <a:lnTo>
                          <a:pt x="333" y="1"/>
                        </a:lnTo>
                        <a:lnTo>
                          <a:pt x="360" y="1"/>
                        </a:lnTo>
                        <a:close/>
                      </a:path>
                    </a:pathLst>
                  </a:custGeom>
                  <a:gradFill rotWithShape="1">
                    <a:gsLst>
                      <a:gs pos="0">
                        <a:srgbClr val="C0C0C0">
                          <a:gamma/>
                          <a:shade val="46275"/>
                          <a:invGamma/>
                        </a:srgbClr>
                      </a:gs>
                      <a:gs pos="50000">
                        <a:srgbClr val="C0C0C0"/>
                      </a:gs>
                      <a:gs pos="100000">
                        <a:srgbClr val="C0C0C0">
                          <a:gamma/>
                          <a:shade val="46275"/>
                          <a:invGamma/>
                        </a:srgbClr>
                      </a:gs>
                    </a:gsLst>
                    <a:lin ang="0" scaled="1"/>
                  </a:gra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269" name="Freeform 1746"/>
                  <p:cNvSpPr>
                    <a:spLocks/>
                  </p:cNvSpPr>
                  <p:nvPr/>
                </p:nvSpPr>
                <p:spPr bwMode="auto">
                  <a:xfrm>
                    <a:off x="1287" y="7746"/>
                    <a:ext cx="150" cy="135"/>
                  </a:xfrm>
                  <a:custGeom>
                    <a:avLst/>
                    <a:gdLst>
                      <a:gd name="T0" fmla="*/ 129 w 150"/>
                      <a:gd name="T1" fmla="*/ 0 h 135"/>
                      <a:gd name="T2" fmla="*/ 150 w 150"/>
                      <a:gd name="T3" fmla="*/ 21 h 135"/>
                      <a:gd name="T4" fmla="*/ 150 w 150"/>
                      <a:gd name="T5" fmla="*/ 63 h 135"/>
                      <a:gd name="T6" fmla="*/ 138 w 150"/>
                      <a:gd name="T7" fmla="*/ 126 h 135"/>
                      <a:gd name="T8" fmla="*/ 96 w 150"/>
                      <a:gd name="T9" fmla="*/ 129 h 135"/>
                      <a:gd name="T10" fmla="*/ 54 w 150"/>
                      <a:gd name="T11" fmla="*/ 135 h 135"/>
                      <a:gd name="T12" fmla="*/ 9 w 150"/>
                      <a:gd name="T13" fmla="*/ 129 h 135"/>
                      <a:gd name="T14" fmla="*/ 0 w 150"/>
                      <a:gd name="T15" fmla="*/ 81 h 135"/>
                      <a:gd name="T16" fmla="*/ 6 w 150"/>
                      <a:gd name="T17" fmla="*/ 36 h 135"/>
                      <a:gd name="T18" fmla="*/ 33 w 150"/>
                      <a:gd name="T19" fmla="*/ 0 h 135"/>
                      <a:gd name="T20" fmla="*/ 93 w 150"/>
                      <a:gd name="T21" fmla="*/ 0 h 135"/>
                      <a:gd name="T22" fmla="*/ 129 w 150"/>
                      <a:gd name="T23"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0" h="135">
                        <a:moveTo>
                          <a:pt x="129" y="0"/>
                        </a:moveTo>
                        <a:lnTo>
                          <a:pt x="150" y="21"/>
                        </a:lnTo>
                        <a:lnTo>
                          <a:pt x="150" y="63"/>
                        </a:lnTo>
                        <a:lnTo>
                          <a:pt x="138" y="126"/>
                        </a:lnTo>
                        <a:lnTo>
                          <a:pt x="96" y="129"/>
                        </a:lnTo>
                        <a:lnTo>
                          <a:pt x="54" y="135"/>
                        </a:lnTo>
                        <a:lnTo>
                          <a:pt x="9" y="129"/>
                        </a:lnTo>
                        <a:lnTo>
                          <a:pt x="0" y="81"/>
                        </a:lnTo>
                        <a:lnTo>
                          <a:pt x="6" y="36"/>
                        </a:lnTo>
                        <a:lnTo>
                          <a:pt x="33" y="0"/>
                        </a:lnTo>
                        <a:lnTo>
                          <a:pt x="93" y="0"/>
                        </a:lnTo>
                        <a:lnTo>
                          <a:pt x="129" y="0"/>
                        </a:lnTo>
                        <a:close/>
                      </a:path>
                    </a:pathLst>
                  </a:custGeom>
                  <a:solidFill>
                    <a:srgbClr val="C0C0C0"/>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270" name="Freeform 1747"/>
                  <p:cNvSpPr>
                    <a:spLocks/>
                  </p:cNvSpPr>
                  <p:nvPr/>
                </p:nvSpPr>
                <p:spPr bwMode="auto">
                  <a:xfrm>
                    <a:off x="1296" y="7828"/>
                    <a:ext cx="129" cy="17"/>
                  </a:xfrm>
                  <a:custGeom>
                    <a:avLst/>
                    <a:gdLst>
                      <a:gd name="T0" fmla="*/ 0 w 129"/>
                      <a:gd name="T1" fmla="*/ 17 h 17"/>
                      <a:gd name="T2" fmla="*/ 51 w 129"/>
                      <a:gd name="T3" fmla="*/ 2 h 17"/>
                      <a:gd name="T4" fmla="*/ 111 w 129"/>
                      <a:gd name="T5" fmla="*/ 5 h 17"/>
                      <a:gd name="T6" fmla="*/ 129 w 129"/>
                      <a:gd name="T7" fmla="*/ 17 h 17"/>
                    </a:gdLst>
                    <a:ahLst/>
                    <a:cxnLst>
                      <a:cxn ang="0">
                        <a:pos x="T0" y="T1"/>
                      </a:cxn>
                      <a:cxn ang="0">
                        <a:pos x="T2" y="T3"/>
                      </a:cxn>
                      <a:cxn ang="0">
                        <a:pos x="T4" y="T5"/>
                      </a:cxn>
                      <a:cxn ang="0">
                        <a:pos x="T6" y="T7"/>
                      </a:cxn>
                    </a:cxnLst>
                    <a:rect l="0" t="0" r="r" b="b"/>
                    <a:pathLst>
                      <a:path w="129" h="17">
                        <a:moveTo>
                          <a:pt x="0" y="17"/>
                        </a:moveTo>
                        <a:cubicBezTo>
                          <a:pt x="16" y="10"/>
                          <a:pt x="33" y="4"/>
                          <a:pt x="51" y="2"/>
                        </a:cubicBezTo>
                        <a:cubicBezTo>
                          <a:pt x="69" y="0"/>
                          <a:pt x="98" y="3"/>
                          <a:pt x="111" y="5"/>
                        </a:cubicBezTo>
                        <a:cubicBezTo>
                          <a:pt x="124" y="7"/>
                          <a:pt x="126" y="12"/>
                          <a:pt x="129" y="17"/>
                        </a:cubicBezTo>
                      </a:path>
                    </a:pathLst>
                  </a:custGeom>
                  <a:solidFill>
                    <a:srgbClr val="C0C0C0"/>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271" name="Freeform 1748"/>
                  <p:cNvSpPr>
                    <a:spLocks/>
                  </p:cNvSpPr>
                  <p:nvPr/>
                </p:nvSpPr>
                <p:spPr bwMode="auto">
                  <a:xfrm>
                    <a:off x="1299" y="7777"/>
                    <a:ext cx="132" cy="17"/>
                  </a:xfrm>
                  <a:custGeom>
                    <a:avLst/>
                    <a:gdLst>
                      <a:gd name="T0" fmla="*/ 0 w 132"/>
                      <a:gd name="T1" fmla="*/ 17 h 17"/>
                      <a:gd name="T2" fmla="*/ 45 w 132"/>
                      <a:gd name="T3" fmla="*/ 5 h 17"/>
                      <a:gd name="T4" fmla="*/ 102 w 132"/>
                      <a:gd name="T5" fmla="*/ 2 h 17"/>
                      <a:gd name="T6" fmla="*/ 132 w 132"/>
                      <a:gd name="T7" fmla="*/ 17 h 17"/>
                    </a:gdLst>
                    <a:ahLst/>
                    <a:cxnLst>
                      <a:cxn ang="0">
                        <a:pos x="T0" y="T1"/>
                      </a:cxn>
                      <a:cxn ang="0">
                        <a:pos x="T2" y="T3"/>
                      </a:cxn>
                      <a:cxn ang="0">
                        <a:pos x="T4" y="T5"/>
                      </a:cxn>
                      <a:cxn ang="0">
                        <a:pos x="T6" y="T7"/>
                      </a:cxn>
                    </a:cxnLst>
                    <a:rect l="0" t="0" r="r" b="b"/>
                    <a:pathLst>
                      <a:path w="132" h="17">
                        <a:moveTo>
                          <a:pt x="0" y="17"/>
                        </a:moveTo>
                        <a:cubicBezTo>
                          <a:pt x="14" y="12"/>
                          <a:pt x="28" y="7"/>
                          <a:pt x="45" y="5"/>
                        </a:cubicBezTo>
                        <a:cubicBezTo>
                          <a:pt x="62" y="3"/>
                          <a:pt x="87" y="0"/>
                          <a:pt x="102" y="2"/>
                        </a:cubicBezTo>
                        <a:cubicBezTo>
                          <a:pt x="117" y="4"/>
                          <a:pt x="124" y="10"/>
                          <a:pt x="132" y="17"/>
                        </a:cubicBezTo>
                      </a:path>
                    </a:pathLst>
                  </a:custGeom>
                  <a:solidFill>
                    <a:srgbClr val="C0C0C0"/>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272" name="Freeform 1749"/>
                  <p:cNvSpPr>
                    <a:spLocks/>
                  </p:cNvSpPr>
                  <p:nvPr/>
                </p:nvSpPr>
                <p:spPr bwMode="auto">
                  <a:xfrm>
                    <a:off x="1443" y="7747"/>
                    <a:ext cx="69" cy="275"/>
                  </a:xfrm>
                  <a:custGeom>
                    <a:avLst/>
                    <a:gdLst>
                      <a:gd name="T0" fmla="*/ 69 w 69"/>
                      <a:gd name="T1" fmla="*/ 14 h 275"/>
                      <a:gd name="T2" fmla="*/ 42 w 69"/>
                      <a:gd name="T3" fmla="*/ 2 h 275"/>
                      <a:gd name="T4" fmla="*/ 18 w 69"/>
                      <a:gd name="T5" fmla="*/ 26 h 275"/>
                      <a:gd name="T6" fmla="*/ 0 w 69"/>
                      <a:gd name="T7" fmla="*/ 74 h 275"/>
                      <a:gd name="T8" fmla="*/ 18 w 69"/>
                      <a:gd name="T9" fmla="*/ 119 h 275"/>
                      <a:gd name="T10" fmla="*/ 18 w 69"/>
                      <a:gd name="T11" fmla="*/ 215 h 275"/>
                      <a:gd name="T12" fmla="*/ 0 w 69"/>
                      <a:gd name="T13" fmla="*/ 275 h 275"/>
                    </a:gdLst>
                    <a:ahLst/>
                    <a:cxnLst>
                      <a:cxn ang="0">
                        <a:pos x="T0" y="T1"/>
                      </a:cxn>
                      <a:cxn ang="0">
                        <a:pos x="T2" y="T3"/>
                      </a:cxn>
                      <a:cxn ang="0">
                        <a:pos x="T4" y="T5"/>
                      </a:cxn>
                      <a:cxn ang="0">
                        <a:pos x="T6" y="T7"/>
                      </a:cxn>
                      <a:cxn ang="0">
                        <a:pos x="T8" y="T9"/>
                      </a:cxn>
                      <a:cxn ang="0">
                        <a:pos x="T10" y="T11"/>
                      </a:cxn>
                      <a:cxn ang="0">
                        <a:pos x="T12" y="T13"/>
                      </a:cxn>
                    </a:cxnLst>
                    <a:rect l="0" t="0" r="r" b="b"/>
                    <a:pathLst>
                      <a:path w="69" h="275">
                        <a:moveTo>
                          <a:pt x="69" y="14"/>
                        </a:moveTo>
                        <a:cubicBezTo>
                          <a:pt x="59" y="7"/>
                          <a:pt x="50" y="0"/>
                          <a:pt x="42" y="2"/>
                        </a:cubicBezTo>
                        <a:cubicBezTo>
                          <a:pt x="34" y="4"/>
                          <a:pt x="25" y="14"/>
                          <a:pt x="18" y="26"/>
                        </a:cubicBezTo>
                        <a:cubicBezTo>
                          <a:pt x="11" y="38"/>
                          <a:pt x="0" y="59"/>
                          <a:pt x="0" y="74"/>
                        </a:cubicBezTo>
                        <a:cubicBezTo>
                          <a:pt x="0" y="89"/>
                          <a:pt x="15" y="96"/>
                          <a:pt x="18" y="119"/>
                        </a:cubicBezTo>
                        <a:cubicBezTo>
                          <a:pt x="21" y="142"/>
                          <a:pt x="21" y="189"/>
                          <a:pt x="18" y="215"/>
                        </a:cubicBezTo>
                        <a:cubicBezTo>
                          <a:pt x="15" y="241"/>
                          <a:pt x="7" y="258"/>
                          <a:pt x="0" y="275"/>
                        </a:cubicBezTo>
                      </a:path>
                    </a:pathLst>
                  </a:custGeom>
                  <a:solidFill>
                    <a:srgbClr val="C0C0C0"/>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273" name="Freeform 1750"/>
                  <p:cNvSpPr>
                    <a:spLocks/>
                  </p:cNvSpPr>
                  <p:nvPr/>
                </p:nvSpPr>
                <p:spPr bwMode="auto">
                  <a:xfrm>
                    <a:off x="1200" y="7974"/>
                    <a:ext cx="264" cy="63"/>
                  </a:xfrm>
                  <a:custGeom>
                    <a:avLst/>
                    <a:gdLst>
                      <a:gd name="T0" fmla="*/ 0 w 264"/>
                      <a:gd name="T1" fmla="*/ 18 h 63"/>
                      <a:gd name="T2" fmla="*/ 18 w 264"/>
                      <a:gd name="T3" fmla="*/ 51 h 63"/>
                      <a:gd name="T4" fmla="*/ 57 w 264"/>
                      <a:gd name="T5" fmla="*/ 48 h 63"/>
                      <a:gd name="T6" fmla="*/ 99 w 264"/>
                      <a:gd name="T7" fmla="*/ 12 h 63"/>
                      <a:gd name="T8" fmla="*/ 159 w 264"/>
                      <a:gd name="T9" fmla="*/ 0 h 63"/>
                      <a:gd name="T10" fmla="*/ 207 w 264"/>
                      <a:gd name="T11" fmla="*/ 9 h 63"/>
                      <a:gd name="T12" fmla="*/ 228 w 264"/>
                      <a:gd name="T13" fmla="*/ 33 h 63"/>
                      <a:gd name="T14" fmla="*/ 264 w 264"/>
                      <a:gd name="T15" fmla="*/ 63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4" h="63">
                        <a:moveTo>
                          <a:pt x="0" y="18"/>
                        </a:moveTo>
                        <a:cubicBezTo>
                          <a:pt x="5" y="32"/>
                          <a:pt x="9" y="46"/>
                          <a:pt x="18" y="51"/>
                        </a:cubicBezTo>
                        <a:cubicBezTo>
                          <a:pt x="27" y="56"/>
                          <a:pt x="44" y="54"/>
                          <a:pt x="57" y="48"/>
                        </a:cubicBezTo>
                        <a:cubicBezTo>
                          <a:pt x="70" y="42"/>
                          <a:pt x="82" y="20"/>
                          <a:pt x="99" y="12"/>
                        </a:cubicBezTo>
                        <a:cubicBezTo>
                          <a:pt x="116" y="4"/>
                          <a:pt x="141" y="0"/>
                          <a:pt x="159" y="0"/>
                        </a:cubicBezTo>
                        <a:cubicBezTo>
                          <a:pt x="177" y="0"/>
                          <a:pt x="196" y="4"/>
                          <a:pt x="207" y="9"/>
                        </a:cubicBezTo>
                        <a:cubicBezTo>
                          <a:pt x="218" y="14"/>
                          <a:pt x="218" y="24"/>
                          <a:pt x="228" y="33"/>
                        </a:cubicBezTo>
                        <a:cubicBezTo>
                          <a:pt x="238" y="42"/>
                          <a:pt x="258" y="58"/>
                          <a:pt x="264" y="63"/>
                        </a:cubicBezTo>
                      </a:path>
                    </a:pathLst>
                  </a:custGeom>
                  <a:solidFill>
                    <a:srgbClr val="C0C0C0"/>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274" name="Freeform 1751"/>
                  <p:cNvSpPr>
                    <a:spLocks/>
                  </p:cNvSpPr>
                  <p:nvPr/>
                </p:nvSpPr>
                <p:spPr bwMode="auto">
                  <a:xfrm>
                    <a:off x="1203" y="8043"/>
                    <a:ext cx="267" cy="55"/>
                  </a:xfrm>
                  <a:custGeom>
                    <a:avLst/>
                    <a:gdLst>
                      <a:gd name="T0" fmla="*/ 0 w 267"/>
                      <a:gd name="T1" fmla="*/ 12 h 55"/>
                      <a:gd name="T2" fmla="*/ 21 w 267"/>
                      <a:gd name="T3" fmla="*/ 36 h 55"/>
                      <a:gd name="T4" fmla="*/ 63 w 267"/>
                      <a:gd name="T5" fmla="*/ 36 h 55"/>
                      <a:gd name="T6" fmla="*/ 108 w 267"/>
                      <a:gd name="T7" fmla="*/ 9 h 55"/>
                      <a:gd name="T8" fmla="*/ 180 w 267"/>
                      <a:gd name="T9" fmla="*/ 3 h 55"/>
                      <a:gd name="T10" fmla="*/ 213 w 267"/>
                      <a:gd name="T11" fmla="*/ 27 h 55"/>
                      <a:gd name="T12" fmla="*/ 237 w 267"/>
                      <a:gd name="T13" fmla="*/ 39 h 55"/>
                      <a:gd name="T14" fmla="*/ 249 w 267"/>
                      <a:gd name="T15" fmla="*/ 54 h 55"/>
                      <a:gd name="T16" fmla="*/ 267 w 267"/>
                      <a:gd name="T17" fmla="*/ 42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55">
                        <a:moveTo>
                          <a:pt x="0" y="12"/>
                        </a:moveTo>
                        <a:cubicBezTo>
                          <a:pt x="5" y="22"/>
                          <a:pt x="11" y="32"/>
                          <a:pt x="21" y="36"/>
                        </a:cubicBezTo>
                        <a:cubicBezTo>
                          <a:pt x="31" y="40"/>
                          <a:pt x="49" y="40"/>
                          <a:pt x="63" y="36"/>
                        </a:cubicBezTo>
                        <a:cubicBezTo>
                          <a:pt x="77" y="32"/>
                          <a:pt x="89" y="14"/>
                          <a:pt x="108" y="9"/>
                        </a:cubicBezTo>
                        <a:cubicBezTo>
                          <a:pt x="127" y="4"/>
                          <a:pt x="163" y="0"/>
                          <a:pt x="180" y="3"/>
                        </a:cubicBezTo>
                        <a:cubicBezTo>
                          <a:pt x="197" y="6"/>
                          <a:pt x="204" y="21"/>
                          <a:pt x="213" y="27"/>
                        </a:cubicBezTo>
                        <a:cubicBezTo>
                          <a:pt x="222" y="33"/>
                          <a:pt x="231" y="35"/>
                          <a:pt x="237" y="39"/>
                        </a:cubicBezTo>
                        <a:cubicBezTo>
                          <a:pt x="243" y="43"/>
                          <a:pt x="244" y="53"/>
                          <a:pt x="249" y="54"/>
                        </a:cubicBezTo>
                        <a:cubicBezTo>
                          <a:pt x="254" y="55"/>
                          <a:pt x="260" y="48"/>
                          <a:pt x="267" y="42"/>
                        </a:cubicBezTo>
                      </a:path>
                    </a:pathLst>
                  </a:custGeom>
                  <a:solidFill>
                    <a:srgbClr val="C0C0C0"/>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grpSp>
            <p:sp>
              <p:nvSpPr>
                <p:cNvPr id="7189" name="Rectangle 1752"/>
                <p:cNvSpPr>
                  <a:spLocks noChangeArrowheads="1"/>
                </p:cNvSpPr>
                <p:nvPr/>
              </p:nvSpPr>
              <p:spPr bwMode="auto">
                <a:xfrm>
                  <a:off x="1695" y="2815"/>
                  <a:ext cx="66" cy="19"/>
                </a:xfrm>
                <a:prstGeom prst="rect">
                  <a:avLst/>
                </a:prstGeom>
                <a:solidFill>
                  <a:srgbClr val="FF0000"/>
                </a:soli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190" name="Freeform 1753"/>
                <p:cNvSpPr>
                  <a:spLocks/>
                </p:cNvSpPr>
                <p:nvPr/>
              </p:nvSpPr>
              <p:spPr bwMode="auto">
                <a:xfrm>
                  <a:off x="1700" y="765"/>
                  <a:ext cx="1046" cy="4185"/>
                </a:xfrm>
                <a:custGeom>
                  <a:avLst/>
                  <a:gdLst>
                    <a:gd name="T0" fmla="*/ 1030 w 1046"/>
                    <a:gd name="T1" fmla="*/ 0 h 4185"/>
                    <a:gd name="T2" fmla="*/ 13 w 1046"/>
                    <a:gd name="T3" fmla="*/ 2075 h 4185"/>
                    <a:gd name="T4" fmla="*/ 0 w 1046"/>
                    <a:gd name="T5" fmla="*/ 2155 h 4185"/>
                    <a:gd name="T6" fmla="*/ 1046 w 1046"/>
                    <a:gd name="T7" fmla="*/ 4185 h 4185"/>
                  </a:gdLst>
                  <a:ahLst/>
                  <a:cxnLst>
                    <a:cxn ang="0">
                      <a:pos x="T0" y="T1"/>
                    </a:cxn>
                    <a:cxn ang="0">
                      <a:pos x="T2" y="T3"/>
                    </a:cxn>
                    <a:cxn ang="0">
                      <a:pos x="T4" y="T5"/>
                    </a:cxn>
                    <a:cxn ang="0">
                      <a:pos x="T6" y="T7"/>
                    </a:cxn>
                  </a:cxnLst>
                  <a:rect l="0" t="0" r="r" b="b"/>
                  <a:pathLst>
                    <a:path w="1046" h="4185">
                      <a:moveTo>
                        <a:pt x="1030" y="0"/>
                      </a:moveTo>
                      <a:lnTo>
                        <a:pt x="13" y="2075"/>
                      </a:lnTo>
                      <a:lnTo>
                        <a:pt x="0" y="2155"/>
                      </a:lnTo>
                      <a:lnTo>
                        <a:pt x="1046" y="4185"/>
                      </a:lnTo>
                    </a:path>
                  </a:pathLst>
                </a:custGeom>
                <a:noFill/>
                <a:ln w="9525" cap="flat"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grpSp>
              <p:nvGrpSpPr>
                <p:cNvPr id="7191" name="Group 1754"/>
                <p:cNvGrpSpPr>
                  <a:grpSpLocks/>
                </p:cNvGrpSpPr>
                <p:nvPr/>
              </p:nvGrpSpPr>
              <p:grpSpPr bwMode="auto">
                <a:xfrm>
                  <a:off x="2237" y="2852"/>
                  <a:ext cx="1345" cy="413"/>
                  <a:chOff x="4090" y="8562"/>
                  <a:chExt cx="1657" cy="502"/>
                </a:xfrm>
              </p:grpSpPr>
              <p:sp>
                <p:nvSpPr>
                  <p:cNvPr id="7266" name="Freeform 1755"/>
                  <p:cNvSpPr>
                    <a:spLocks/>
                  </p:cNvSpPr>
                  <p:nvPr/>
                </p:nvSpPr>
                <p:spPr bwMode="auto">
                  <a:xfrm>
                    <a:off x="4090" y="8562"/>
                    <a:ext cx="1657" cy="502"/>
                  </a:xfrm>
                  <a:custGeom>
                    <a:avLst/>
                    <a:gdLst>
                      <a:gd name="T0" fmla="*/ 0 w 1595"/>
                      <a:gd name="T1" fmla="*/ 120 h 502"/>
                      <a:gd name="T2" fmla="*/ 190 w 1595"/>
                      <a:gd name="T3" fmla="*/ 112 h 502"/>
                      <a:gd name="T4" fmla="*/ 410 w 1595"/>
                      <a:gd name="T5" fmla="*/ 118 h 502"/>
                      <a:gd name="T6" fmla="*/ 518 w 1595"/>
                      <a:gd name="T7" fmla="*/ 86 h 502"/>
                      <a:gd name="T8" fmla="*/ 699 w 1595"/>
                      <a:gd name="T9" fmla="*/ 77 h 502"/>
                      <a:gd name="T10" fmla="*/ 845 w 1595"/>
                      <a:gd name="T11" fmla="*/ 80 h 502"/>
                      <a:gd name="T12" fmla="*/ 1091 w 1595"/>
                      <a:gd name="T13" fmla="*/ 86 h 502"/>
                      <a:gd name="T14" fmla="*/ 1206 w 1595"/>
                      <a:gd name="T15" fmla="*/ 79 h 502"/>
                      <a:gd name="T16" fmla="*/ 1336 w 1595"/>
                      <a:gd name="T17" fmla="*/ 33 h 502"/>
                      <a:gd name="T18" fmla="*/ 1401 w 1595"/>
                      <a:gd name="T19" fmla="*/ 0 h 502"/>
                      <a:gd name="T20" fmla="*/ 1519 w 1595"/>
                      <a:gd name="T21" fmla="*/ 2 h 502"/>
                      <a:gd name="T22" fmla="*/ 1577 w 1595"/>
                      <a:gd name="T23" fmla="*/ 31 h 502"/>
                      <a:gd name="T24" fmla="*/ 1593 w 1595"/>
                      <a:gd name="T25" fmla="*/ 57 h 502"/>
                      <a:gd name="T26" fmla="*/ 1595 w 1595"/>
                      <a:gd name="T27" fmla="*/ 74 h 502"/>
                      <a:gd name="T28" fmla="*/ 1578 w 1595"/>
                      <a:gd name="T29" fmla="*/ 105 h 502"/>
                      <a:gd name="T30" fmla="*/ 1541 w 1595"/>
                      <a:gd name="T31" fmla="*/ 106 h 502"/>
                      <a:gd name="T32" fmla="*/ 1496 w 1595"/>
                      <a:gd name="T33" fmla="*/ 87 h 502"/>
                      <a:gd name="T34" fmla="*/ 1447 w 1595"/>
                      <a:gd name="T35" fmla="*/ 86 h 502"/>
                      <a:gd name="T36" fmla="*/ 1392 w 1595"/>
                      <a:gd name="T37" fmla="*/ 142 h 502"/>
                      <a:gd name="T38" fmla="*/ 1367 w 1595"/>
                      <a:gd name="T39" fmla="*/ 182 h 502"/>
                      <a:gd name="T40" fmla="*/ 1272 w 1595"/>
                      <a:gd name="T41" fmla="*/ 183 h 502"/>
                      <a:gd name="T42" fmla="*/ 1356 w 1595"/>
                      <a:gd name="T43" fmla="*/ 189 h 502"/>
                      <a:gd name="T44" fmla="*/ 1326 w 1595"/>
                      <a:gd name="T45" fmla="*/ 252 h 502"/>
                      <a:gd name="T46" fmla="*/ 1284 w 1595"/>
                      <a:gd name="T47" fmla="*/ 273 h 502"/>
                      <a:gd name="T48" fmla="*/ 1222 w 1595"/>
                      <a:gd name="T49" fmla="*/ 268 h 502"/>
                      <a:gd name="T50" fmla="*/ 1136 w 1595"/>
                      <a:gd name="T51" fmla="*/ 275 h 502"/>
                      <a:gd name="T52" fmla="*/ 1009 w 1595"/>
                      <a:gd name="T53" fmla="*/ 311 h 502"/>
                      <a:gd name="T54" fmla="*/ 863 w 1595"/>
                      <a:gd name="T55" fmla="*/ 349 h 502"/>
                      <a:gd name="T56" fmla="*/ 675 w 1595"/>
                      <a:gd name="T57" fmla="*/ 389 h 502"/>
                      <a:gd name="T58" fmla="*/ 538 w 1595"/>
                      <a:gd name="T59" fmla="*/ 403 h 502"/>
                      <a:gd name="T60" fmla="*/ 454 w 1595"/>
                      <a:gd name="T61" fmla="*/ 389 h 502"/>
                      <a:gd name="T62" fmla="*/ 350 w 1595"/>
                      <a:gd name="T63" fmla="*/ 414 h 502"/>
                      <a:gd name="T64" fmla="*/ 205 w 1595"/>
                      <a:gd name="T65" fmla="*/ 439 h 502"/>
                      <a:gd name="T66" fmla="*/ 107 w 1595"/>
                      <a:gd name="T67" fmla="*/ 461 h 502"/>
                      <a:gd name="T68" fmla="*/ 51 w 1595"/>
                      <a:gd name="T69" fmla="*/ 474 h 502"/>
                      <a:gd name="T70" fmla="*/ 30 w 1595"/>
                      <a:gd name="T71" fmla="*/ 465 h 502"/>
                      <a:gd name="T72" fmla="*/ 12 w 1595"/>
                      <a:gd name="T73" fmla="*/ 249 h 502"/>
                      <a:gd name="T74" fmla="*/ 0 w 1595"/>
                      <a:gd name="T75" fmla="*/ 120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95" h="502">
                        <a:moveTo>
                          <a:pt x="0" y="120"/>
                        </a:moveTo>
                        <a:lnTo>
                          <a:pt x="190" y="112"/>
                        </a:lnTo>
                        <a:lnTo>
                          <a:pt x="410" y="118"/>
                        </a:lnTo>
                        <a:lnTo>
                          <a:pt x="518" y="86"/>
                        </a:lnTo>
                        <a:lnTo>
                          <a:pt x="699" y="77"/>
                        </a:lnTo>
                        <a:lnTo>
                          <a:pt x="845" y="80"/>
                        </a:lnTo>
                        <a:lnTo>
                          <a:pt x="1091" y="86"/>
                        </a:lnTo>
                        <a:lnTo>
                          <a:pt x="1206" y="79"/>
                        </a:lnTo>
                        <a:lnTo>
                          <a:pt x="1336" y="33"/>
                        </a:lnTo>
                        <a:lnTo>
                          <a:pt x="1401" y="0"/>
                        </a:lnTo>
                        <a:lnTo>
                          <a:pt x="1519" y="2"/>
                        </a:lnTo>
                        <a:lnTo>
                          <a:pt x="1577" y="31"/>
                        </a:lnTo>
                        <a:lnTo>
                          <a:pt x="1593" y="57"/>
                        </a:lnTo>
                        <a:lnTo>
                          <a:pt x="1595" y="74"/>
                        </a:lnTo>
                        <a:lnTo>
                          <a:pt x="1578" y="105"/>
                        </a:lnTo>
                        <a:lnTo>
                          <a:pt x="1541" y="106"/>
                        </a:lnTo>
                        <a:lnTo>
                          <a:pt x="1496" y="87"/>
                        </a:lnTo>
                        <a:lnTo>
                          <a:pt x="1447" y="86"/>
                        </a:lnTo>
                        <a:lnTo>
                          <a:pt x="1392" y="142"/>
                        </a:lnTo>
                        <a:lnTo>
                          <a:pt x="1367" y="182"/>
                        </a:lnTo>
                        <a:lnTo>
                          <a:pt x="1272" y="183"/>
                        </a:lnTo>
                        <a:lnTo>
                          <a:pt x="1356" y="189"/>
                        </a:lnTo>
                        <a:lnTo>
                          <a:pt x="1326" y="252"/>
                        </a:lnTo>
                        <a:lnTo>
                          <a:pt x="1284" y="273"/>
                        </a:lnTo>
                        <a:lnTo>
                          <a:pt x="1222" y="268"/>
                        </a:lnTo>
                        <a:lnTo>
                          <a:pt x="1136" y="275"/>
                        </a:lnTo>
                        <a:lnTo>
                          <a:pt x="1009" y="311"/>
                        </a:lnTo>
                        <a:lnTo>
                          <a:pt x="863" y="349"/>
                        </a:lnTo>
                        <a:lnTo>
                          <a:pt x="675" y="389"/>
                        </a:lnTo>
                        <a:lnTo>
                          <a:pt x="538" y="403"/>
                        </a:lnTo>
                        <a:lnTo>
                          <a:pt x="454" y="389"/>
                        </a:lnTo>
                        <a:lnTo>
                          <a:pt x="350" y="414"/>
                        </a:lnTo>
                        <a:cubicBezTo>
                          <a:pt x="310" y="425"/>
                          <a:pt x="246" y="433"/>
                          <a:pt x="205" y="439"/>
                        </a:cubicBezTo>
                        <a:cubicBezTo>
                          <a:pt x="165" y="446"/>
                          <a:pt x="133" y="455"/>
                          <a:pt x="107" y="461"/>
                        </a:cubicBezTo>
                        <a:cubicBezTo>
                          <a:pt x="81" y="467"/>
                          <a:pt x="64" y="473"/>
                          <a:pt x="51" y="474"/>
                        </a:cubicBezTo>
                        <a:cubicBezTo>
                          <a:pt x="38" y="475"/>
                          <a:pt x="36" y="502"/>
                          <a:pt x="30" y="465"/>
                        </a:cubicBezTo>
                        <a:lnTo>
                          <a:pt x="12" y="249"/>
                        </a:lnTo>
                        <a:lnTo>
                          <a:pt x="0" y="120"/>
                        </a:lnTo>
                        <a:close/>
                      </a:path>
                    </a:pathLst>
                  </a:custGeom>
                  <a:gradFill rotWithShape="1">
                    <a:gsLst>
                      <a:gs pos="0">
                        <a:srgbClr val="FABF8F">
                          <a:gamma/>
                          <a:shade val="86275"/>
                          <a:invGamma/>
                        </a:srgbClr>
                      </a:gs>
                      <a:gs pos="50000">
                        <a:srgbClr val="FABF8F"/>
                      </a:gs>
                      <a:gs pos="100000">
                        <a:srgbClr val="FABF8F">
                          <a:gamma/>
                          <a:shade val="86275"/>
                          <a:invGamma/>
                        </a:srgbClr>
                      </a:gs>
                    </a:gsLst>
                    <a:lin ang="5400000" scaled="1"/>
                  </a:gra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67" name="Freeform 1756"/>
                  <p:cNvSpPr>
                    <a:spLocks/>
                  </p:cNvSpPr>
                  <p:nvPr/>
                </p:nvSpPr>
                <p:spPr bwMode="auto">
                  <a:xfrm>
                    <a:off x="5677" y="8601"/>
                    <a:ext cx="38" cy="42"/>
                  </a:xfrm>
                  <a:custGeom>
                    <a:avLst/>
                    <a:gdLst>
                      <a:gd name="T0" fmla="*/ 38 w 38"/>
                      <a:gd name="T1" fmla="*/ 0 h 42"/>
                      <a:gd name="T2" fmla="*/ 5 w 38"/>
                      <a:gd name="T3" fmla="*/ 9 h 42"/>
                      <a:gd name="T4" fmla="*/ 5 w 38"/>
                      <a:gd name="T5" fmla="*/ 42 h 42"/>
                    </a:gdLst>
                    <a:ahLst/>
                    <a:cxnLst>
                      <a:cxn ang="0">
                        <a:pos x="T0" y="T1"/>
                      </a:cxn>
                      <a:cxn ang="0">
                        <a:pos x="T2" y="T3"/>
                      </a:cxn>
                      <a:cxn ang="0">
                        <a:pos x="T4" y="T5"/>
                      </a:cxn>
                    </a:cxnLst>
                    <a:rect l="0" t="0" r="r" b="b"/>
                    <a:pathLst>
                      <a:path w="38" h="42">
                        <a:moveTo>
                          <a:pt x="38" y="0"/>
                        </a:moveTo>
                        <a:cubicBezTo>
                          <a:pt x="24" y="1"/>
                          <a:pt x="10" y="2"/>
                          <a:pt x="5" y="9"/>
                        </a:cubicBezTo>
                        <a:cubicBezTo>
                          <a:pt x="0" y="16"/>
                          <a:pt x="5" y="37"/>
                          <a:pt x="5" y="42"/>
                        </a:cubicBezTo>
                      </a:path>
                    </a:pathLst>
                  </a:custGeom>
                  <a:gradFill rotWithShape="1">
                    <a:gsLst>
                      <a:gs pos="0">
                        <a:srgbClr val="FABF8F">
                          <a:gamma/>
                          <a:shade val="86275"/>
                          <a:invGamma/>
                        </a:srgbClr>
                      </a:gs>
                      <a:gs pos="50000">
                        <a:srgbClr val="FABF8F"/>
                      </a:gs>
                      <a:gs pos="100000">
                        <a:srgbClr val="FABF8F">
                          <a:gamma/>
                          <a:shade val="86275"/>
                          <a:invGamma/>
                        </a:srgbClr>
                      </a:gs>
                    </a:gsLst>
                    <a:lin ang="5400000" scaled="1"/>
                  </a:gra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7192" name="Freeform 2"/>
                <p:cNvSpPr>
                  <a:spLocks/>
                </p:cNvSpPr>
                <p:nvPr/>
              </p:nvSpPr>
              <p:spPr bwMode="auto">
                <a:xfrm>
                  <a:off x="529" y="2681"/>
                  <a:ext cx="1226" cy="520"/>
                </a:xfrm>
                <a:custGeom>
                  <a:avLst/>
                  <a:gdLst/>
                  <a:ahLst/>
                  <a:cxnLst/>
                  <a:rect l="0" t="0" r="r" b="b"/>
                  <a:pathLst>
                    <a:path w="1226" h="520">
                      <a:moveTo>
                        <a:pt x="409" y="489"/>
                      </a:moveTo>
                      <a:lnTo>
                        <a:pt x="300" y="420"/>
                      </a:lnTo>
                      <a:lnTo>
                        <a:pt x="236" y="372"/>
                      </a:lnTo>
                      <a:cubicBezTo>
                        <a:pt x="217" y="352"/>
                        <a:pt x="192" y="332"/>
                        <a:pt x="172" y="311"/>
                      </a:cubicBezTo>
                      <a:lnTo>
                        <a:pt x="101" y="230"/>
                      </a:lnTo>
                      <a:cubicBezTo>
                        <a:pt x="87" y="205"/>
                        <a:pt x="63" y="182"/>
                        <a:pt x="49" y="156"/>
                      </a:cubicBezTo>
                      <a:cubicBezTo>
                        <a:pt x="35" y="135"/>
                        <a:pt x="26" y="112"/>
                        <a:pt x="13" y="91"/>
                      </a:cubicBezTo>
                      <a:cubicBezTo>
                        <a:pt x="5" y="75"/>
                        <a:pt x="2" y="70"/>
                        <a:pt x="1" y="59"/>
                      </a:cubicBezTo>
                      <a:cubicBezTo>
                        <a:pt x="0" y="49"/>
                        <a:pt x="2" y="37"/>
                        <a:pt x="7" y="30"/>
                      </a:cubicBezTo>
                      <a:lnTo>
                        <a:pt x="37" y="21"/>
                      </a:lnTo>
                      <a:lnTo>
                        <a:pt x="96" y="9"/>
                      </a:lnTo>
                      <a:lnTo>
                        <a:pt x="186" y="0"/>
                      </a:lnTo>
                      <a:lnTo>
                        <a:pt x="279" y="0"/>
                      </a:lnTo>
                      <a:lnTo>
                        <a:pt x="365" y="4"/>
                      </a:lnTo>
                      <a:lnTo>
                        <a:pt x="474" y="18"/>
                      </a:lnTo>
                      <a:lnTo>
                        <a:pt x="608" y="51"/>
                      </a:lnTo>
                      <a:lnTo>
                        <a:pt x="678" y="68"/>
                      </a:lnTo>
                      <a:lnTo>
                        <a:pt x="770" y="80"/>
                      </a:lnTo>
                      <a:lnTo>
                        <a:pt x="814" y="82"/>
                      </a:lnTo>
                      <a:lnTo>
                        <a:pt x="839" y="83"/>
                      </a:lnTo>
                      <a:lnTo>
                        <a:pt x="878" y="82"/>
                      </a:lnTo>
                      <a:lnTo>
                        <a:pt x="906" y="80"/>
                      </a:lnTo>
                      <a:lnTo>
                        <a:pt x="937" y="71"/>
                      </a:lnTo>
                      <a:lnTo>
                        <a:pt x="968" y="62"/>
                      </a:lnTo>
                      <a:lnTo>
                        <a:pt x="1006" y="57"/>
                      </a:lnTo>
                      <a:cubicBezTo>
                        <a:pt x="1013" y="59"/>
                        <a:pt x="1019" y="60"/>
                        <a:pt x="1025" y="62"/>
                      </a:cubicBezTo>
                      <a:cubicBezTo>
                        <a:pt x="1028" y="66"/>
                        <a:pt x="1032" y="72"/>
                        <a:pt x="1035" y="76"/>
                      </a:cubicBezTo>
                      <a:lnTo>
                        <a:pt x="1012" y="74"/>
                      </a:lnTo>
                      <a:lnTo>
                        <a:pt x="1035" y="76"/>
                      </a:lnTo>
                      <a:lnTo>
                        <a:pt x="1046" y="74"/>
                      </a:lnTo>
                      <a:lnTo>
                        <a:pt x="1065" y="77"/>
                      </a:lnTo>
                      <a:lnTo>
                        <a:pt x="1087" y="79"/>
                      </a:lnTo>
                      <a:lnTo>
                        <a:pt x="1108" y="78"/>
                      </a:lnTo>
                      <a:lnTo>
                        <a:pt x="1142" y="81"/>
                      </a:lnTo>
                      <a:cubicBezTo>
                        <a:pt x="1150" y="83"/>
                        <a:pt x="1157" y="84"/>
                        <a:pt x="1164" y="86"/>
                      </a:cubicBezTo>
                      <a:lnTo>
                        <a:pt x="1180" y="85"/>
                      </a:lnTo>
                      <a:cubicBezTo>
                        <a:pt x="1182" y="85"/>
                        <a:pt x="1185" y="84"/>
                        <a:pt x="1188" y="84"/>
                      </a:cubicBezTo>
                      <a:lnTo>
                        <a:pt x="1203" y="84"/>
                      </a:lnTo>
                      <a:cubicBezTo>
                        <a:pt x="1206" y="86"/>
                        <a:pt x="1209" y="88"/>
                        <a:pt x="1212" y="90"/>
                      </a:cubicBezTo>
                      <a:cubicBezTo>
                        <a:pt x="1214" y="94"/>
                        <a:pt x="1216" y="97"/>
                        <a:pt x="1217" y="100"/>
                      </a:cubicBezTo>
                      <a:cubicBezTo>
                        <a:pt x="1220" y="106"/>
                        <a:pt x="1222" y="111"/>
                        <a:pt x="1225" y="117"/>
                      </a:cubicBezTo>
                      <a:cubicBezTo>
                        <a:pt x="1222" y="122"/>
                        <a:pt x="1219" y="126"/>
                        <a:pt x="1217" y="132"/>
                      </a:cubicBezTo>
                      <a:cubicBezTo>
                        <a:pt x="1214" y="134"/>
                        <a:pt x="1210" y="137"/>
                        <a:pt x="1207" y="140"/>
                      </a:cubicBezTo>
                      <a:lnTo>
                        <a:pt x="1189" y="143"/>
                      </a:lnTo>
                      <a:lnTo>
                        <a:pt x="1170" y="147"/>
                      </a:lnTo>
                      <a:lnTo>
                        <a:pt x="1146" y="147"/>
                      </a:lnTo>
                      <a:cubicBezTo>
                        <a:pt x="1144" y="148"/>
                        <a:pt x="1142" y="148"/>
                        <a:pt x="1140" y="149"/>
                      </a:cubicBezTo>
                      <a:cubicBezTo>
                        <a:pt x="1137" y="144"/>
                        <a:pt x="1135" y="139"/>
                        <a:pt x="1133" y="135"/>
                      </a:cubicBezTo>
                      <a:cubicBezTo>
                        <a:pt x="1133" y="132"/>
                        <a:pt x="1133" y="129"/>
                        <a:pt x="1133" y="126"/>
                      </a:cubicBezTo>
                      <a:cubicBezTo>
                        <a:pt x="1134" y="128"/>
                        <a:pt x="1135" y="131"/>
                        <a:pt x="1135" y="134"/>
                      </a:cubicBezTo>
                      <a:cubicBezTo>
                        <a:pt x="1137" y="138"/>
                        <a:pt x="1139" y="141"/>
                        <a:pt x="1139" y="145"/>
                      </a:cubicBezTo>
                      <a:cubicBezTo>
                        <a:pt x="1141" y="145"/>
                        <a:pt x="1143" y="147"/>
                        <a:pt x="1144" y="149"/>
                      </a:cubicBezTo>
                      <a:cubicBezTo>
                        <a:pt x="1142" y="152"/>
                        <a:pt x="1138" y="156"/>
                        <a:pt x="1136" y="161"/>
                      </a:cubicBezTo>
                      <a:cubicBezTo>
                        <a:pt x="1136" y="164"/>
                        <a:pt x="1136" y="167"/>
                        <a:pt x="1136" y="170"/>
                      </a:cubicBezTo>
                      <a:cubicBezTo>
                        <a:pt x="1136" y="166"/>
                        <a:pt x="1136" y="162"/>
                        <a:pt x="1136" y="158"/>
                      </a:cubicBezTo>
                      <a:cubicBezTo>
                        <a:pt x="1138" y="154"/>
                        <a:pt x="1140" y="151"/>
                        <a:pt x="1142" y="147"/>
                      </a:cubicBezTo>
                      <a:lnTo>
                        <a:pt x="1152" y="148"/>
                      </a:lnTo>
                      <a:cubicBezTo>
                        <a:pt x="1157" y="151"/>
                        <a:pt x="1160" y="152"/>
                        <a:pt x="1163" y="153"/>
                      </a:cubicBezTo>
                      <a:cubicBezTo>
                        <a:pt x="1167" y="154"/>
                        <a:pt x="1171" y="154"/>
                        <a:pt x="1174" y="154"/>
                      </a:cubicBezTo>
                      <a:lnTo>
                        <a:pt x="1189" y="153"/>
                      </a:lnTo>
                      <a:cubicBezTo>
                        <a:pt x="1191" y="153"/>
                        <a:pt x="1193" y="154"/>
                        <a:pt x="1195" y="154"/>
                      </a:cubicBezTo>
                      <a:cubicBezTo>
                        <a:pt x="1196" y="155"/>
                        <a:pt x="1198" y="155"/>
                        <a:pt x="1200" y="155"/>
                      </a:cubicBezTo>
                      <a:cubicBezTo>
                        <a:pt x="1205" y="156"/>
                        <a:pt x="1209" y="156"/>
                        <a:pt x="1213" y="156"/>
                      </a:cubicBezTo>
                      <a:cubicBezTo>
                        <a:pt x="1215" y="158"/>
                        <a:pt x="1217" y="159"/>
                        <a:pt x="1219" y="160"/>
                      </a:cubicBezTo>
                      <a:cubicBezTo>
                        <a:pt x="1221" y="162"/>
                        <a:pt x="1222" y="162"/>
                        <a:pt x="1223" y="163"/>
                      </a:cubicBezTo>
                      <a:cubicBezTo>
                        <a:pt x="1225" y="166"/>
                        <a:pt x="1225" y="168"/>
                        <a:pt x="1226" y="171"/>
                      </a:cubicBezTo>
                      <a:cubicBezTo>
                        <a:pt x="1226" y="176"/>
                        <a:pt x="1225" y="181"/>
                        <a:pt x="1225" y="186"/>
                      </a:cubicBezTo>
                      <a:cubicBezTo>
                        <a:pt x="1222" y="191"/>
                        <a:pt x="1219" y="195"/>
                        <a:pt x="1216" y="201"/>
                      </a:cubicBezTo>
                      <a:lnTo>
                        <a:pt x="1205" y="207"/>
                      </a:lnTo>
                      <a:lnTo>
                        <a:pt x="1191" y="207"/>
                      </a:lnTo>
                      <a:lnTo>
                        <a:pt x="1163" y="202"/>
                      </a:lnTo>
                      <a:lnTo>
                        <a:pt x="1145" y="203"/>
                      </a:lnTo>
                      <a:cubicBezTo>
                        <a:pt x="1143" y="201"/>
                        <a:pt x="1141" y="200"/>
                        <a:pt x="1139" y="200"/>
                      </a:cubicBezTo>
                      <a:cubicBezTo>
                        <a:pt x="1141" y="197"/>
                        <a:pt x="1143" y="194"/>
                        <a:pt x="1145" y="191"/>
                      </a:cubicBezTo>
                      <a:cubicBezTo>
                        <a:pt x="1143" y="194"/>
                        <a:pt x="1139" y="198"/>
                        <a:pt x="1137" y="200"/>
                      </a:cubicBezTo>
                      <a:cubicBezTo>
                        <a:pt x="1134" y="205"/>
                        <a:pt x="1130" y="210"/>
                        <a:pt x="1127" y="214"/>
                      </a:cubicBezTo>
                      <a:lnTo>
                        <a:pt x="1139" y="198"/>
                      </a:lnTo>
                      <a:lnTo>
                        <a:pt x="1154" y="202"/>
                      </a:lnTo>
                      <a:lnTo>
                        <a:pt x="1178" y="204"/>
                      </a:lnTo>
                      <a:cubicBezTo>
                        <a:pt x="1183" y="204"/>
                        <a:pt x="1188" y="205"/>
                        <a:pt x="1193" y="206"/>
                      </a:cubicBezTo>
                      <a:cubicBezTo>
                        <a:pt x="1195" y="205"/>
                        <a:pt x="1197" y="205"/>
                        <a:pt x="1199" y="206"/>
                      </a:cubicBezTo>
                      <a:cubicBezTo>
                        <a:pt x="1203" y="210"/>
                        <a:pt x="1206" y="215"/>
                        <a:pt x="1209" y="220"/>
                      </a:cubicBezTo>
                      <a:cubicBezTo>
                        <a:pt x="1209" y="225"/>
                        <a:pt x="1209" y="230"/>
                        <a:pt x="1209" y="235"/>
                      </a:cubicBezTo>
                      <a:cubicBezTo>
                        <a:pt x="1204" y="242"/>
                        <a:pt x="1199" y="241"/>
                        <a:pt x="1194" y="242"/>
                      </a:cubicBezTo>
                      <a:cubicBezTo>
                        <a:pt x="1189" y="244"/>
                        <a:pt x="1186" y="244"/>
                        <a:pt x="1181" y="245"/>
                      </a:cubicBezTo>
                      <a:lnTo>
                        <a:pt x="1166" y="248"/>
                      </a:lnTo>
                      <a:lnTo>
                        <a:pt x="1152" y="247"/>
                      </a:lnTo>
                      <a:cubicBezTo>
                        <a:pt x="1148" y="245"/>
                        <a:pt x="1143" y="244"/>
                        <a:pt x="1139" y="242"/>
                      </a:cubicBezTo>
                      <a:cubicBezTo>
                        <a:pt x="1134" y="243"/>
                        <a:pt x="1130" y="242"/>
                        <a:pt x="1126" y="242"/>
                      </a:cubicBezTo>
                      <a:cubicBezTo>
                        <a:pt x="1123" y="243"/>
                        <a:pt x="1120" y="243"/>
                        <a:pt x="1117" y="245"/>
                      </a:cubicBezTo>
                      <a:lnTo>
                        <a:pt x="1107" y="240"/>
                      </a:lnTo>
                      <a:cubicBezTo>
                        <a:pt x="1110" y="236"/>
                        <a:pt x="1114" y="232"/>
                        <a:pt x="1119" y="228"/>
                      </a:cubicBezTo>
                      <a:cubicBezTo>
                        <a:pt x="1113" y="232"/>
                        <a:pt x="1109" y="237"/>
                        <a:pt x="1104" y="242"/>
                      </a:cubicBezTo>
                      <a:cubicBezTo>
                        <a:pt x="1102" y="242"/>
                        <a:pt x="1100" y="242"/>
                        <a:pt x="1098" y="241"/>
                      </a:cubicBezTo>
                      <a:cubicBezTo>
                        <a:pt x="1096" y="246"/>
                        <a:pt x="1093" y="249"/>
                        <a:pt x="1092" y="254"/>
                      </a:cubicBezTo>
                      <a:cubicBezTo>
                        <a:pt x="1088" y="255"/>
                        <a:pt x="1084" y="256"/>
                        <a:pt x="1082" y="258"/>
                      </a:cubicBezTo>
                      <a:lnTo>
                        <a:pt x="1067" y="265"/>
                      </a:lnTo>
                      <a:lnTo>
                        <a:pt x="1087" y="256"/>
                      </a:lnTo>
                      <a:lnTo>
                        <a:pt x="1096" y="249"/>
                      </a:lnTo>
                      <a:cubicBezTo>
                        <a:pt x="1097" y="247"/>
                        <a:pt x="1098" y="244"/>
                        <a:pt x="1100" y="242"/>
                      </a:cubicBezTo>
                      <a:cubicBezTo>
                        <a:pt x="1103" y="241"/>
                        <a:pt x="1106" y="241"/>
                        <a:pt x="1109" y="239"/>
                      </a:cubicBezTo>
                      <a:cubicBezTo>
                        <a:pt x="1113" y="241"/>
                        <a:pt x="1117" y="241"/>
                        <a:pt x="1121" y="242"/>
                      </a:cubicBezTo>
                      <a:lnTo>
                        <a:pt x="1139" y="242"/>
                      </a:lnTo>
                      <a:cubicBezTo>
                        <a:pt x="1136" y="246"/>
                        <a:pt x="1133" y="250"/>
                        <a:pt x="1131" y="253"/>
                      </a:cubicBezTo>
                      <a:cubicBezTo>
                        <a:pt x="1126" y="257"/>
                        <a:pt x="1123" y="260"/>
                        <a:pt x="1120" y="264"/>
                      </a:cubicBezTo>
                      <a:cubicBezTo>
                        <a:pt x="1118" y="264"/>
                        <a:pt x="1116" y="264"/>
                        <a:pt x="1114" y="265"/>
                      </a:cubicBezTo>
                      <a:lnTo>
                        <a:pt x="1095" y="267"/>
                      </a:lnTo>
                      <a:lnTo>
                        <a:pt x="1067" y="270"/>
                      </a:lnTo>
                      <a:cubicBezTo>
                        <a:pt x="1056" y="270"/>
                        <a:pt x="1043" y="269"/>
                        <a:pt x="1032" y="271"/>
                      </a:cubicBezTo>
                      <a:cubicBezTo>
                        <a:pt x="1024" y="270"/>
                        <a:pt x="1013" y="265"/>
                        <a:pt x="1005" y="270"/>
                      </a:cubicBezTo>
                      <a:cubicBezTo>
                        <a:pt x="998" y="268"/>
                        <a:pt x="991" y="266"/>
                        <a:pt x="983" y="265"/>
                      </a:cubicBezTo>
                      <a:lnTo>
                        <a:pt x="955" y="260"/>
                      </a:lnTo>
                      <a:lnTo>
                        <a:pt x="925" y="253"/>
                      </a:lnTo>
                      <a:cubicBezTo>
                        <a:pt x="918" y="249"/>
                        <a:pt x="911" y="245"/>
                        <a:pt x="903" y="241"/>
                      </a:cubicBezTo>
                      <a:lnTo>
                        <a:pt x="871" y="234"/>
                      </a:lnTo>
                      <a:lnTo>
                        <a:pt x="818" y="226"/>
                      </a:lnTo>
                      <a:lnTo>
                        <a:pt x="708" y="244"/>
                      </a:lnTo>
                      <a:lnTo>
                        <a:pt x="597" y="262"/>
                      </a:lnTo>
                      <a:lnTo>
                        <a:pt x="498" y="268"/>
                      </a:lnTo>
                      <a:lnTo>
                        <a:pt x="356" y="242"/>
                      </a:lnTo>
                      <a:lnTo>
                        <a:pt x="275" y="210"/>
                      </a:lnTo>
                      <a:lnTo>
                        <a:pt x="184" y="182"/>
                      </a:lnTo>
                      <a:lnTo>
                        <a:pt x="399" y="255"/>
                      </a:lnTo>
                      <a:lnTo>
                        <a:pt x="512" y="269"/>
                      </a:lnTo>
                      <a:lnTo>
                        <a:pt x="552" y="264"/>
                      </a:lnTo>
                      <a:cubicBezTo>
                        <a:pt x="552" y="274"/>
                        <a:pt x="526" y="301"/>
                        <a:pt x="514" y="329"/>
                      </a:cubicBezTo>
                      <a:lnTo>
                        <a:pt x="482" y="433"/>
                      </a:lnTo>
                      <a:cubicBezTo>
                        <a:pt x="473" y="465"/>
                        <a:pt x="472" y="511"/>
                        <a:pt x="460" y="520"/>
                      </a:cubicBezTo>
                      <a:lnTo>
                        <a:pt x="409" y="489"/>
                      </a:lnTo>
                      <a:close/>
                    </a:path>
                  </a:pathLst>
                </a:custGeom>
                <a:gradFill rotWithShape="1">
                  <a:gsLst>
                    <a:gs pos="0">
                      <a:srgbClr val="D7B395"/>
                    </a:gs>
                    <a:gs pos="50000">
                      <a:srgbClr val="F9CFAD"/>
                    </a:gs>
                    <a:gs pos="100000">
                      <a:srgbClr val="D7B395"/>
                    </a:gs>
                  </a:gsLst>
                  <a:lin ang="5400000" scaled="1"/>
                </a:gra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193" name="Rectangle 1758"/>
                <p:cNvSpPr>
                  <a:spLocks noChangeArrowheads="1"/>
                </p:cNvSpPr>
                <p:nvPr/>
              </p:nvSpPr>
              <p:spPr bwMode="auto">
                <a:xfrm rot="21182932" flipH="1">
                  <a:off x="3241" y="3123"/>
                  <a:ext cx="507" cy="47"/>
                </a:xfrm>
                <a:prstGeom prst="rect">
                  <a:avLst/>
                </a:prstGeom>
                <a:gradFill rotWithShape="1">
                  <a:gsLst>
                    <a:gs pos="0">
                      <a:srgbClr val="FF8669">
                        <a:gamma/>
                        <a:shade val="66275"/>
                        <a:invGamma/>
                      </a:srgbClr>
                    </a:gs>
                    <a:gs pos="50000">
                      <a:srgbClr val="FF8669"/>
                    </a:gs>
                    <a:gs pos="100000">
                      <a:srgbClr val="FF8669">
                        <a:gamma/>
                        <a:shade val="66275"/>
                        <a:invGamma/>
                      </a:srgbClr>
                    </a:gs>
                  </a:gsLst>
                  <a:lin ang="5400000" scaled="1"/>
                </a:gra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194" name="Line 1759"/>
                <p:cNvSpPr>
                  <a:spLocks noChangeShapeType="1"/>
                </p:cNvSpPr>
                <p:nvPr/>
              </p:nvSpPr>
              <p:spPr bwMode="auto">
                <a:xfrm flipH="1">
                  <a:off x="3250" y="3125"/>
                  <a:ext cx="447" cy="55"/>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195" name="Line 1760"/>
                <p:cNvSpPr>
                  <a:spLocks noChangeShapeType="1"/>
                </p:cNvSpPr>
                <p:nvPr/>
              </p:nvSpPr>
              <p:spPr bwMode="auto">
                <a:xfrm flipH="1">
                  <a:off x="3244" y="3109"/>
                  <a:ext cx="494" cy="56"/>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196" name="Rectangle 1761"/>
                <p:cNvSpPr>
                  <a:spLocks noChangeArrowheads="1"/>
                </p:cNvSpPr>
                <p:nvPr/>
              </p:nvSpPr>
              <p:spPr bwMode="auto">
                <a:xfrm rot="140289" flipH="1">
                  <a:off x="5350" y="3186"/>
                  <a:ext cx="65" cy="46"/>
                </a:xfrm>
                <a:prstGeom prst="rect">
                  <a:avLst/>
                </a:prstGeom>
                <a:gradFill rotWithShape="1">
                  <a:gsLst>
                    <a:gs pos="0">
                      <a:srgbClr val="EAEAEA">
                        <a:gamma/>
                        <a:shade val="46275"/>
                        <a:invGamma/>
                      </a:srgbClr>
                    </a:gs>
                    <a:gs pos="50000">
                      <a:srgbClr val="EAEAEA"/>
                    </a:gs>
                    <a:gs pos="100000">
                      <a:srgbClr val="EAEAEA">
                        <a:gamma/>
                        <a:shade val="46275"/>
                        <a:invGamma/>
                      </a:srgbClr>
                    </a:gs>
                  </a:gsLst>
                  <a:lin ang="5400000" scaled="1"/>
                </a:gra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197" name="Line 1762"/>
                <p:cNvSpPr>
                  <a:spLocks noChangeShapeType="1"/>
                </p:cNvSpPr>
                <p:nvPr/>
              </p:nvSpPr>
              <p:spPr bwMode="auto">
                <a:xfrm flipH="1">
                  <a:off x="3786" y="3095"/>
                  <a:ext cx="0" cy="28"/>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198" name="Rectangle 1763"/>
                <p:cNvSpPr>
                  <a:spLocks noChangeArrowheads="1"/>
                </p:cNvSpPr>
                <p:nvPr/>
              </p:nvSpPr>
              <p:spPr bwMode="auto">
                <a:xfrm rot="10321810" flipH="1">
                  <a:off x="3965" y="2226"/>
                  <a:ext cx="51" cy="59"/>
                </a:xfrm>
                <a:prstGeom prst="rect">
                  <a:avLst/>
                </a:prstGeom>
                <a:gradFill rotWithShape="1">
                  <a:gsLst>
                    <a:gs pos="0">
                      <a:srgbClr val="EAEAEA">
                        <a:gamma/>
                        <a:shade val="46275"/>
                        <a:invGamma/>
                      </a:srgbClr>
                    </a:gs>
                    <a:gs pos="50000">
                      <a:srgbClr val="EAEAEA"/>
                    </a:gs>
                    <a:gs pos="100000">
                      <a:srgbClr val="EAEAEA">
                        <a:gamma/>
                        <a:shade val="46275"/>
                        <a:invGamma/>
                      </a:srgbClr>
                    </a:gs>
                  </a:gsLst>
                  <a:lin ang="5400000" scaled="1"/>
                </a:gra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199" name="Freeform 1764"/>
                <p:cNvSpPr>
                  <a:spLocks/>
                </p:cNvSpPr>
                <p:nvPr/>
              </p:nvSpPr>
              <p:spPr bwMode="auto">
                <a:xfrm>
                  <a:off x="3273" y="2058"/>
                  <a:ext cx="321" cy="1636"/>
                </a:xfrm>
                <a:custGeom>
                  <a:avLst/>
                  <a:gdLst>
                    <a:gd name="T0" fmla="*/ 301 w 321"/>
                    <a:gd name="T1" fmla="*/ 627 h 1636"/>
                    <a:gd name="T2" fmla="*/ 259 w 321"/>
                    <a:gd name="T3" fmla="*/ 362 h 1636"/>
                    <a:gd name="T4" fmla="*/ 210 w 321"/>
                    <a:gd name="T5" fmla="*/ 223 h 1636"/>
                    <a:gd name="T6" fmla="*/ 130 w 321"/>
                    <a:gd name="T7" fmla="*/ 99 h 1636"/>
                    <a:gd name="T8" fmla="*/ 84 w 321"/>
                    <a:gd name="T9" fmla="*/ 7 h 1636"/>
                    <a:gd name="T10" fmla="*/ 32 w 321"/>
                    <a:gd name="T11" fmla="*/ 35 h 1636"/>
                    <a:gd name="T12" fmla="*/ 55 w 321"/>
                    <a:gd name="T13" fmla="*/ 80 h 1636"/>
                    <a:gd name="T14" fmla="*/ 79 w 321"/>
                    <a:gd name="T15" fmla="*/ 277 h 1636"/>
                    <a:gd name="T16" fmla="*/ 98 w 321"/>
                    <a:gd name="T17" fmla="*/ 398 h 1636"/>
                    <a:gd name="T18" fmla="*/ 46 w 321"/>
                    <a:gd name="T19" fmla="*/ 577 h 1636"/>
                    <a:gd name="T20" fmla="*/ 0 w 321"/>
                    <a:gd name="T21" fmla="*/ 755 h 1636"/>
                    <a:gd name="T22" fmla="*/ 1 w 321"/>
                    <a:gd name="T23" fmla="*/ 927 h 1636"/>
                    <a:gd name="T24" fmla="*/ 14 w 321"/>
                    <a:gd name="T25" fmla="*/ 1096 h 1636"/>
                    <a:gd name="T26" fmla="*/ 44 w 321"/>
                    <a:gd name="T27" fmla="*/ 1226 h 1636"/>
                    <a:gd name="T28" fmla="*/ 37 w 321"/>
                    <a:gd name="T29" fmla="*/ 1284 h 1636"/>
                    <a:gd name="T30" fmla="*/ 14 w 321"/>
                    <a:gd name="T31" fmla="*/ 1338 h 1636"/>
                    <a:gd name="T32" fmla="*/ 41 w 321"/>
                    <a:gd name="T33" fmla="*/ 1383 h 1636"/>
                    <a:gd name="T34" fmla="*/ 35 w 321"/>
                    <a:gd name="T35" fmla="*/ 1513 h 1636"/>
                    <a:gd name="T36" fmla="*/ 12 w 321"/>
                    <a:gd name="T37" fmla="*/ 1570 h 1636"/>
                    <a:gd name="T38" fmla="*/ 12 w 321"/>
                    <a:gd name="T39" fmla="*/ 1621 h 1636"/>
                    <a:gd name="T40" fmla="*/ 57 w 321"/>
                    <a:gd name="T41" fmla="*/ 1636 h 1636"/>
                    <a:gd name="T42" fmla="*/ 120 w 321"/>
                    <a:gd name="T43" fmla="*/ 1510 h 1636"/>
                    <a:gd name="T44" fmla="*/ 159 w 321"/>
                    <a:gd name="T45" fmla="*/ 1437 h 1636"/>
                    <a:gd name="T46" fmla="*/ 185 w 321"/>
                    <a:gd name="T47" fmla="*/ 1442 h 1636"/>
                    <a:gd name="T48" fmla="*/ 162 w 321"/>
                    <a:gd name="T49" fmla="*/ 1501 h 1636"/>
                    <a:gd name="T50" fmla="*/ 129 w 321"/>
                    <a:gd name="T51" fmla="*/ 1582 h 1636"/>
                    <a:gd name="T52" fmla="*/ 195 w 321"/>
                    <a:gd name="T53" fmla="*/ 1467 h 1636"/>
                    <a:gd name="T54" fmla="*/ 195 w 321"/>
                    <a:gd name="T55" fmla="*/ 1397 h 1636"/>
                    <a:gd name="T56" fmla="*/ 211 w 321"/>
                    <a:gd name="T57" fmla="*/ 1251 h 1636"/>
                    <a:gd name="T58" fmla="*/ 227 w 321"/>
                    <a:gd name="T59" fmla="*/ 1152 h 1636"/>
                    <a:gd name="T60" fmla="*/ 253 w 321"/>
                    <a:gd name="T61" fmla="*/ 1104 h 1636"/>
                    <a:gd name="T62" fmla="*/ 267 w 321"/>
                    <a:gd name="T63" fmla="*/ 1063 h 1636"/>
                    <a:gd name="T64" fmla="*/ 243 w 321"/>
                    <a:gd name="T65" fmla="*/ 1028 h 1636"/>
                    <a:gd name="T66" fmla="*/ 243 w 321"/>
                    <a:gd name="T67" fmla="*/ 987 h 1636"/>
                    <a:gd name="T68" fmla="*/ 276 w 321"/>
                    <a:gd name="T69" fmla="*/ 875 h 1636"/>
                    <a:gd name="T70" fmla="*/ 298 w 321"/>
                    <a:gd name="T71" fmla="*/ 814 h 16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21" h="1636">
                      <a:moveTo>
                        <a:pt x="321" y="786"/>
                      </a:moveTo>
                      <a:lnTo>
                        <a:pt x="301" y="627"/>
                      </a:lnTo>
                      <a:lnTo>
                        <a:pt x="275" y="467"/>
                      </a:lnTo>
                      <a:lnTo>
                        <a:pt x="259" y="362"/>
                      </a:lnTo>
                      <a:lnTo>
                        <a:pt x="229" y="292"/>
                      </a:lnTo>
                      <a:lnTo>
                        <a:pt x="210" y="223"/>
                      </a:lnTo>
                      <a:lnTo>
                        <a:pt x="166" y="171"/>
                      </a:lnTo>
                      <a:lnTo>
                        <a:pt x="130" y="99"/>
                      </a:lnTo>
                      <a:lnTo>
                        <a:pt x="104" y="38"/>
                      </a:lnTo>
                      <a:lnTo>
                        <a:pt x="84" y="7"/>
                      </a:lnTo>
                      <a:lnTo>
                        <a:pt x="58" y="0"/>
                      </a:lnTo>
                      <a:lnTo>
                        <a:pt x="32" y="35"/>
                      </a:lnTo>
                      <a:lnTo>
                        <a:pt x="38" y="67"/>
                      </a:lnTo>
                      <a:lnTo>
                        <a:pt x="55" y="80"/>
                      </a:lnTo>
                      <a:lnTo>
                        <a:pt x="68" y="255"/>
                      </a:lnTo>
                      <a:lnTo>
                        <a:pt x="79" y="277"/>
                      </a:lnTo>
                      <a:lnTo>
                        <a:pt x="95" y="325"/>
                      </a:lnTo>
                      <a:lnTo>
                        <a:pt x="98" y="398"/>
                      </a:lnTo>
                      <a:lnTo>
                        <a:pt x="79" y="475"/>
                      </a:lnTo>
                      <a:lnTo>
                        <a:pt x="46" y="577"/>
                      </a:lnTo>
                      <a:lnTo>
                        <a:pt x="23" y="653"/>
                      </a:lnTo>
                      <a:lnTo>
                        <a:pt x="0" y="755"/>
                      </a:lnTo>
                      <a:lnTo>
                        <a:pt x="1" y="854"/>
                      </a:lnTo>
                      <a:lnTo>
                        <a:pt x="1" y="927"/>
                      </a:lnTo>
                      <a:lnTo>
                        <a:pt x="5" y="1029"/>
                      </a:lnTo>
                      <a:lnTo>
                        <a:pt x="14" y="1096"/>
                      </a:lnTo>
                      <a:lnTo>
                        <a:pt x="37" y="1176"/>
                      </a:lnTo>
                      <a:lnTo>
                        <a:pt x="44" y="1226"/>
                      </a:lnTo>
                      <a:lnTo>
                        <a:pt x="47" y="1255"/>
                      </a:lnTo>
                      <a:lnTo>
                        <a:pt x="37" y="1284"/>
                      </a:lnTo>
                      <a:lnTo>
                        <a:pt x="14" y="1306"/>
                      </a:lnTo>
                      <a:lnTo>
                        <a:pt x="14" y="1338"/>
                      </a:lnTo>
                      <a:lnTo>
                        <a:pt x="34" y="1354"/>
                      </a:lnTo>
                      <a:lnTo>
                        <a:pt x="41" y="1383"/>
                      </a:lnTo>
                      <a:lnTo>
                        <a:pt x="45" y="1443"/>
                      </a:lnTo>
                      <a:lnTo>
                        <a:pt x="35" y="1513"/>
                      </a:lnTo>
                      <a:lnTo>
                        <a:pt x="28" y="1548"/>
                      </a:lnTo>
                      <a:lnTo>
                        <a:pt x="12" y="1570"/>
                      </a:lnTo>
                      <a:lnTo>
                        <a:pt x="2" y="1599"/>
                      </a:lnTo>
                      <a:lnTo>
                        <a:pt x="12" y="1621"/>
                      </a:lnTo>
                      <a:lnTo>
                        <a:pt x="25" y="1634"/>
                      </a:lnTo>
                      <a:lnTo>
                        <a:pt x="57" y="1636"/>
                      </a:lnTo>
                      <a:lnTo>
                        <a:pt x="94" y="1564"/>
                      </a:lnTo>
                      <a:lnTo>
                        <a:pt x="120" y="1510"/>
                      </a:lnTo>
                      <a:lnTo>
                        <a:pt x="140" y="1462"/>
                      </a:lnTo>
                      <a:lnTo>
                        <a:pt x="159" y="1437"/>
                      </a:lnTo>
                      <a:lnTo>
                        <a:pt x="176" y="1426"/>
                      </a:lnTo>
                      <a:lnTo>
                        <a:pt x="185" y="1442"/>
                      </a:lnTo>
                      <a:lnTo>
                        <a:pt x="185" y="1467"/>
                      </a:lnTo>
                      <a:lnTo>
                        <a:pt x="162" y="1501"/>
                      </a:lnTo>
                      <a:lnTo>
                        <a:pt x="153" y="1537"/>
                      </a:lnTo>
                      <a:lnTo>
                        <a:pt x="129" y="1582"/>
                      </a:lnTo>
                      <a:lnTo>
                        <a:pt x="176" y="1515"/>
                      </a:lnTo>
                      <a:lnTo>
                        <a:pt x="195" y="1467"/>
                      </a:lnTo>
                      <a:lnTo>
                        <a:pt x="202" y="1432"/>
                      </a:lnTo>
                      <a:lnTo>
                        <a:pt x="195" y="1397"/>
                      </a:lnTo>
                      <a:lnTo>
                        <a:pt x="201" y="1334"/>
                      </a:lnTo>
                      <a:lnTo>
                        <a:pt x="211" y="1251"/>
                      </a:lnTo>
                      <a:lnTo>
                        <a:pt x="217" y="1197"/>
                      </a:lnTo>
                      <a:lnTo>
                        <a:pt x="227" y="1152"/>
                      </a:lnTo>
                      <a:lnTo>
                        <a:pt x="237" y="1123"/>
                      </a:lnTo>
                      <a:lnTo>
                        <a:pt x="253" y="1104"/>
                      </a:lnTo>
                      <a:lnTo>
                        <a:pt x="260" y="1085"/>
                      </a:lnTo>
                      <a:lnTo>
                        <a:pt x="267" y="1063"/>
                      </a:lnTo>
                      <a:lnTo>
                        <a:pt x="260" y="1044"/>
                      </a:lnTo>
                      <a:lnTo>
                        <a:pt x="243" y="1028"/>
                      </a:lnTo>
                      <a:lnTo>
                        <a:pt x="243" y="1005"/>
                      </a:lnTo>
                      <a:lnTo>
                        <a:pt x="243" y="987"/>
                      </a:lnTo>
                      <a:lnTo>
                        <a:pt x="263" y="929"/>
                      </a:lnTo>
                      <a:lnTo>
                        <a:pt x="276" y="875"/>
                      </a:lnTo>
                      <a:lnTo>
                        <a:pt x="286" y="840"/>
                      </a:lnTo>
                      <a:lnTo>
                        <a:pt x="298" y="814"/>
                      </a:lnTo>
                      <a:lnTo>
                        <a:pt x="321" y="786"/>
                      </a:lnTo>
                      <a:close/>
                    </a:path>
                  </a:pathLst>
                </a:custGeom>
                <a:gradFill rotWithShape="1">
                  <a:gsLst>
                    <a:gs pos="0">
                      <a:srgbClr val="FF3300">
                        <a:gamma/>
                        <a:shade val="46275"/>
                        <a:invGamma/>
                      </a:srgbClr>
                    </a:gs>
                    <a:gs pos="50000">
                      <a:srgbClr val="FF3300"/>
                    </a:gs>
                    <a:gs pos="100000">
                      <a:srgbClr val="FF3300">
                        <a:gamma/>
                        <a:shade val="46275"/>
                        <a:invGamma/>
                      </a:srgbClr>
                    </a:gs>
                  </a:gsLst>
                  <a:lin ang="5400000" scaled="1"/>
                </a:gra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00" name="Freeform 1765"/>
                <p:cNvSpPr>
                  <a:spLocks/>
                </p:cNvSpPr>
                <p:nvPr/>
              </p:nvSpPr>
              <p:spPr bwMode="auto">
                <a:xfrm flipH="1">
                  <a:off x="3421" y="2071"/>
                  <a:ext cx="92" cy="302"/>
                </a:xfrm>
                <a:custGeom>
                  <a:avLst/>
                  <a:gdLst>
                    <a:gd name="T0" fmla="*/ 64 w 64"/>
                    <a:gd name="T1" fmla="*/ 0 h 234"/>
                    <a:gd name="T2" fmla="*/ 42 w 64"/>
                    <a:gd name="T3" fmla="*/ 51 h 234"/>
                    <a:gd name="T4" fmla="*/ 26 w 64"/>
                    <a:gd name="T5" fmla="*/ 88 h 234"/>
                    <a:gd name="T6" fmla="*/ 10 w 64"/>
                    <a:gd name="T7" fmla="*/ 138 h 234"/>
                    <a:gd name="T8" fmla="*/ 5 w 64"/>
                    <a:gd name="T9" fmla="*/ 182 h 234"/>
                    <a:gd name="T10" fmla="*/ 0 w 64"/>
                    <a:gd name="T11" fmla="*/ 215 h 234"/>
                    <a:gd name="T12" fmla="*/ 0 w 64"/>
                    <a:gd name="T13" fmla="*/ 234 h 234"/>
                  </a:gdLst>
                  <a:ahLst/>
                  <a:cxnLst>
                    <a:cxn ang="0">
                      <a:pos x="T0" y="T1"/>
                    </a:cxn>
                    <a:cxn ang="0">
                      <a:pos x="T2" y="T3"/>
                    </a:cxn>
                    <a:cxn ang="0">
                      <a:pos x="T4" y="T5"/>
                    </a:cxn>
                    <a:cxn ang="0">
                      <a:pos x="T6" y="T7"/>
                    </a:cxn>
                    <a:cxn ang="0">
                      <a:pos x="T8" y="T9"/>
                    </a:cxn>
                    <a:cxn ang="0">
                      <a:pos x="T10" y="T11"/>
                    </a:cxn>
                    <a:cxn ang="0">
                      <a:pos x="T12" y="T13"/>
                    </a:cxn>
                  </a:cxnLst>
                  <a:rect l="0" t="0" r="r" b="b"/>
                  <a:pathLst>
                    <a:path w="64" h="234">
                      <a:moveTo>
                        <a:pt x="64" y="0"/>
                      </a:moveTo>
                      <a:lnTo>
                        <a:pt x="42" y="51"/>
                      </a:lnTo>
                      <a:lnTo>
                        <a:pt x="26" y="88"/>
                      </a:lnTo>
                      <a:lnTo>
                        <a:pt x="10" y="138"/>
                      </a:lnTo>
                      <a:lnTo>
                        <a:pt x="5" y="182"/>
                      </a:lnTo>
                      <a:lnTo>
                        <a:pt x="0" y="215"/>
                      </a:lnTo>
                      <a:lnTo>
                        <a:pt x="0" y="234"/>
                      </a:lnTo>
                    </a:path>
                  </a:pathLst>
                </a:custGeom>
                <a:gradFill rotWithShape="1">
                  <a:gsLst>
                    <a:gs pos="0">
                      <a:srgbClr val="FF3300">
                        <a:gamma/>
                        <a:shade val="46275"/>
                        <a:invGamma/>
                      </a:srgbClr>
                    </a:gs>
                    <a:gs pos="50000">
                      <a:srgbClr val="FF3300"/>
                    </a:gs>
                    <a:gs pos="100000">
                      <a:srgbClr val="FF3300">
                        <a:gamma/>
                        <a:shade val="46275"/>
                        <a:invGamma/>
                      </a:srgbClr>
                    </a:gs>
                  </a:gsLst>
                  <a:lin ang="5400000" scaled="1"/>
                </a:gra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01" name="Freeform 1766"/>
                <p:cNvSpPr>
                  <a:spLocks/>
                </p:cNvSpPr>
                <p:nvPr/>
              </p:nvSpPr>
              <p:spPr bwMode="auto">
                <a:xfrm rot="21593716" flipH="1">
                  <a:off x="3304" y="2122"/>
                  <a:ext cx="81" cy="195"/>
                </a:xfrm>
                <a:custGeom>
                  <a:avLst/>
                  <a:gdLst>
                    <a:gd name="T0" fmla="*/ 208 w 208"/>
                    <a:gd name="T1" fmla="*/ 0 h 507"/>
                    <a:gd name="T2" fmla="*/ 125 w 208"/>
                    <a:gd name="T3" fmla="*/ 33 h 507"/>
                    <a:gd name="T4" fmla="*/ 75 w 208"/>
                    <a:gd name="T5" fmla="*/ 116 h 507"/>
                    <a:gd name="T6" fmla="*/ 42 w 208"/>
                    <a:gd name="T7" fmla="*/ 274 h 507"/>
                    <a:gd name="T8" fmla="*/ 25 w 208"/>
                    <a:gd name="T9" fmla="*/ 407 h 507"/>
                    <a:gd name="T10" fmla="*/ 0 w 208"/>
                    <a:gd name="T11" fmla="*/ 507 h 507"/>
                  </a:gdLst>
                  <a:ahLst/>
                  <a:cxnLst>
                    <a:cxn ang="0">
                      <a:pos x="T0" y="T1"/>
                    </a:cxn>
                    <a:cxn ang="0">
                      <a:pos x="T2" y="T3"/>
                    </a:cxn>
                    <a:cxn ang="0">
                      <a:pos x="T4" y="T5"/>
                    </a:cxn>
                    <a:cxn ang="0">
                      <a:pos x="T6" y="T7"/>
                    </a:cxn>
                    <a:cxn ang="0">
                      <a:pos x="T8" y="T9"/>
                    </a:cxn>
                    <a:cxn ang="0">
                      <a:pos x="T10" y="T11"/>
                    </a:cxn>
                  </a:cxnLst>
                  <a:rect l="0" t="0" r="r" b="b"/>
                  <a:pathLst>
                    <a:path w="208" h="507">
                      <a:moveTo>
                        <a:pt x="208" y="0"/>
                      </a:moveTo>
                      <a:lnTo>
                        <a:pt x="125" y="33"/>
                      </a:lnTo>
                      <a:lnTo>
                        <a:pt x="75" y="116"/>
                      </a:lnTo>
                      <a:lnTo>
                        <a:pt x="42" y="274"/>
                      </a:lnTo>
                      <a:lnTo>
                        <a:pt x="25" y="407"/>
                      </a:lnTo>
                      <a:lnTo>
                        <a:pt x="0" y="50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202" name="Freeform 1767"/>
                <p:cNvSpPr>
                  <a:spLocks/>
                </p:cNvSpPr>
                <p:nvPr/>
              </p:nvSpPr>
              <p:spPr bwMode="auto">
                <a:xfrm flipH="1">
                  <a:off x="3369" y="2351"/>
                  <a:ext cx="121" cy="217"/>
                </a:xfrm>
                <a:custGeom>
                  <a:avLst/>
                  <a:gdLst>
                    <a:gd name="T0" fmla="*/ 171 w 300"/>
                    <a:gd name="T1" fmla="*/ 9 h 548"/>
                    <a:gd name="T2" fmla="*/ 126 w 300"/>
                    <a:gd name="T3" fmla="*/ 0 h 548"/>
                    <a:gd name="T4" fmla="*/ 58 w 300"/>
                    <a:gd name="T5" fmla="*/ 41 h 548"/>
                    <a:gd name="T6" fmla="*/ 9 w 300"/>
                    <a:gd name="T7" fmla="*/ 137 h 548"/>
                    <a:gd name="T8" fmla="*/ 0 w 300"/>
                    <a:gd name="T9" fmla="*/ 242 h 548"/>
                    <a:gd name="T10" fmla="*/ 40 w 300"/>
                    <a:gd name="T11" fmla="*/ 346 h 548"/>
                    <a:gd name="T12" fmla="*/ 122 w 300"/>
                    <a:gd name="T13" fmla="*/ 443 h 548"/>
                    <a:gd name="T14" fmla="*/ 221 w 300"/>
                    <a:gd name="T15" fmla="*/ 532 h 548"/>
                    <a:gd name="T16" fmla="*/ 295 w 300"/>
                    <a:gd name="T17" fmla="*/ 548 h 548"/>
                    <a:gd name="T18" fmla="*/ 300 w 300"/>
                    <a:gd name="T19" fmla="*/ 480 h 548"/>
                    <a:gd name="T20" fmla="*/ 287 w 300"/>
                    <a:gd name="T21" fmla="*/ 420 h 548"/>
                    <a:gd name="T22" fmla="*/ 273 w 300"/>
                    <a:gd name="T23" fmla="*/ 351 h 548"/>
                    <a:gd name="T24" fmla="*/ 262 w 300"/>
                    <a:gd name="T25" fmla="*/ 282 h 548"/>
                    <a:gd name="T26" fmla="*/ 249 w 300"/>
                    <a:gd name="T27" fmla="*/ 222 h 548"/>
                    <a:gd name="T28" fmla="*/ 255 w 300"/>
                    <a:gd name="T29" fmla="*/ 146 h 548"/>
                    <a:gd name="T30" fmla="*/ 230 w 300"/>
                    <a:gd name="T31" fmla="*/ 57 h 548"/>
                    <a:gd name="T32" fmla="*/ 181 w 300"/>
                    <a:gd name="T33" fmla="*/ 18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0" h="548">
                      <a:moveTo>
                        <a:pt x="171" y="9"/>
                      </a:moveTo>
                      <a:lnTo>
                        <a:pt x="126" y="0"/>
                      </a:lnTo>
                      <a:lnTo>
                        <a:pt x="58" y="41"/>
                      </a:lnTo>
                      <a:lnTo>
                        <a:pt x="9" y="137"/>
                      </a:lnTo>
                      <a:lnTo>
                        <a:pt x="0" y="242"/>
                      </a:lnTo>
                      <a:lnTo>
                        <a:pt x="40" y="346"/>
                      </a:lnTo>
                      <a:lnTo>
                        <a:pt x="122" y="443"/>
                      </a:lnTo>
                      <a:lnTo>
                        <a:pt x="221" y="532"/>
                      </a:lnTo>
                      <a:lnTo>
                        <a:pt x="295" y="548"/>
                      </a:lnTo>
                      <a:lnTo>
                        <a:pt x="300" y="480"/>
                      </a:lnTo>
                      <a:lnTo>
                        <a:pt x="287" y="420"/>
                      </a:lnTo>
                      <a:lnTo>
                        <a:pt x="273" y="351"/>
                      </a:lnTo>
                      <a:lnTo>
                        <a:pt x="262" y="282"/>
                      </a:lnTo>
                      <a:lnTo>
                        <a:pt x="249" y="222"/>
                      </a:lnTo>
                      <a:lnTo>
                        <a:pt x="255" y="146"/>
                      </a:lnTo>
                      <a:lnTo>
                        <a:pt x="230" y="57"/>
                      </a:lnTo>
                      <a:lnTo>
                        <a:pt x="181" y="18"/>
                      </a:lnTo>
                    </a:path>
                  </a:pathLst>
                </a:custGeom>
                <a:solidFill>
                  <a:srgbClr val="B40000"/>
                </a:soli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03" name="Freeform 1768"/>
                <p:cNvSpPr>
                  <a:spLocks/>
                </p:cNvSpPr>
                <p:nvPr/>
              </p:nvSpPr>
              <p:spPr bwMode="auto">
                <a:xfrm flipH="1">
                  <a:off x="3423" y="2574"/>
                  <a:ext cx="109" cy="152"/>
                </a:xfrm>
                <a:custGeom>
                  <a:avLst/>
                  <a:gdLst>
                    <a:gd name="T0" fmla="*/ 263 w 272"/>
                    <a:gd name="T1" fmla="*/ 6 h 386"/>
                    <a:gd name="T2" fmla="*/ 191 w 272"/>
                    <a:gd name="T3" fmla="*/ 0 h 386"/>
                    <a:gd name="T4" fmla="*/ 107 w 272"/>
                    <a:gd name="T5" fmla="*/ 56 h 386"/>
                    <a:gd name="T6" fmla="*/ 26 w 272"/>
                    <a:gd name="T7" fmla="*/ 161 h 386"/>
                    <a:gd name="T8" fmla="*/ 0 w 272"/>
                    <a:gd name="T9" fmla="*/ 289 h 386"/>
                    <a:gd name="T10" fmla="*/ 49 w 272"/>
                    <a:gd name="T11" fmla="*/ 386 h 386"/>
                    <a:gd name="T12" fmla="*/ 123 w 272"/>
                    <a:gd name="T13" fmla="*/ 370 h 386"/>
                    <a:gd name="T14" fmla="*/ 140 w 272"/>
                    <a:gd name="T15" fmla="*/ 307 h 386"/>
                    <a:gd name="T16" fmla="*/ 172 w 272"/>
                    <a:gd name="T17" fmla="*/ 202 h 386"/>
                    <a:gd name="T18" fmla="*/ 238 w 272"/>
                    <a:gd name="T19" fmla="*/ 121 h 386"/>
                    <a:gd name="T20" fmla="*/ 272 w 272"/>
                    <a:gd name="T21" fmla="*/ 74 h 386"/>
                    <a:gd name="T22" fmla="*/ 272 w 272"/>
                    <a:gd name="T23" fmla="*/ 9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2" h="386">
                      <a:moveTo>
                        <a:pt x="263" y="6"/>
                      </a:moveTo>
                      <a:lnTo>
                        <a:pt x="191" y="0"/>
                      </a:lnTo>
                      <a:lnTo>
                        <a:pt x="107" y="56"/>
                      </a:lnTo>
                      <a:lnTo>
                        <a:pt x="26" y="161"/>
                      </a:lnTo>
                      <a:lnTo>
                        <a:pt x="0" y="289"/>
                      </a:lnTo>
                      <a:lnTo>
                        <a:pt x="49" y="386"/>
                      </a:lnTo>
                      <a:lnTo>
                        <a:pt x="123" y="370"/>
                      </a:lnTo>
                      <a:lnTo>
                        <a:pt x="140" y="307"/>
                      </a:lnTo>
                      <a:lnTo>
                        <a:pt x="172" y="202"/>
                      </a:lnTo>
                      <a:lnTo>
                        <a:pt x="238" y="121"/>
                      </a:lnTo>
                      <a:lnTo>
                        <a:pt x="272" y="74"/>
                      </a:lnTo>
                      <a:lnTo>
                        <a:pt x="272" y="9"/>
                      </a:lnTo>
                    </a:path>
                  </a:pathLst>
                </a:custGeom>
                <a:solidFill>
                  <a:srgbClr val="B40000"/>
                </a:soli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04" name="Freeform 1769"/>
                <p:cNvSpPr>
                  <a:spLocks/>
                </p:cNvSpPr>
                <p:nvPr/>
              </p:nvSpPr>
              <p:spPr bwMode="auto">
                <a:xfrm rot="21593716" flipH="1">
                  <a:off x="3459" y="2511"/>
                  <a:ext cx="50" cy="51"/>
                </a:xfrm>
                <a:custGeom>
                  <a:avLst/>
                  <a:gdLst>
                    <a:gd name="T0" fmla="*/ 42 w 125"/>
                    <a:gd name="T1" fmla="*/ 0 h 133"/>
                    <a:gd name="T2" fmla="*/ 0 w 125"/>
                    <a:gd name="T3" fmla="*/ 83 h 133"/>
                    <a:gd name="T4" fmla="*/ 42 w 125"/>
                    <a:gd name="T5" fmla="*/ 133 h 133"/>
                    <a:gd name="T6" fmla="*/ 125 w 125"/>
                    <a:gd name="T7" fmla="*/ 100 h 133"/>
                    <a:gd name="T8" fmla="*/ 125 w 125"/>
                    <a:gd name="T9" fmla="*/ 33 h 133"/>
                    <a:gd name="T10" fmla="*/ 42 w 125"/>
                    <a:gd name="T11" fmla="*/ 0 h 133"/>
                  </a:gdLst>
                  <a:ahLst/>
                  <a:cxnLst>
                    <a:cxn ang="0">
                      <a:pos x="T0" y="T1"/>
                    </a:cxn>
                    <a:cxn ang="0">
                      <a:pos x="T2" y="T3"/>
                    </a:cxn>
                    <a:cxn ang="0">
                      <a:pos x="T4" y="T5"/>
                    </a:cxn>
                    <a:cxn ang="0">
                      <a:pos x="T6" y="T7"/>
                    </a:cxn>
                    <a:cxn ang="0">
                      <a:pos x="T8" y="T9"/>
                    </a:cxn>
                    <a:cxn ang="0">
                      <a:pos x="T10" y="T11"/>
                    </a:cxn>
                  </a:cxnLst>
                  <a:rect l="0" t="0" r="r" b="b"/>
                  <a:pathLst>
                    <a:path w="125" h="133">
                      <a:moveTo>
                        <a:pt x="42" y="0"/>
                      </a:moveTo>
                      <a:lnTo>
                        <a:pt x="0" y="83"/>
                      </a:lnTo>
                      <a:lnTo>
                        <a:pt x="42" y="133"/>
                      </a:lnTo>
                      <a:lnTo>
                        <a:pt x="125" y="100"/>
                      </a:lnTo>
                      <a:lnTo>
                        <a:pt x="125" y="33"/>
                      </a:lnTo>
                      <a:lnTo>
                        <a:pt x="42" y="0"/>
                      </a:lnTo>
                      <a:close/>
                    </a:path>
                  </a:pathLst>
                </a:custGeom>
                <a:solidFill>
                  <a:srgbClr val="B40000"/>
                </a:soli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05" name="Freeform 1770"/>
                <p:cNvSpPr>
                  <a:spLocks/>
                </p:cNvSpPr>
                <p:nvPr/>
              </p:nvSpPr>
              <p:spPr bwMode="auto">
                <a:xfrm flipH="1">
                  <a:off x="3289" y="2610"/>
                  <a:ext cx="148" cy="569"/>
                </a:xfrm>
                <a:custGeom>
                  <a:avLst/>
                  <a:gdLst>
                    <a:gd name="T0" fmla="*/ 103 w 370"/>
                    <a:gd name="T1" fmla="*/ 1174 h 1433"/>
                    <a:gd name="T2" fmla="*/ 154 w 370"/>
                    <a:gd name="T3" fmla="*/ 1177 h 1433"/>
                    <a:gd name="T4" fmla="*/ 226 w 370"/>
                    <a:gd name="T5" fmla="*/ 1168 h 1433"/>
                    <a:gd name="T6" fmla="*/ 172 w 370"/>
                    <a:gd name="T7" fmla="*/ 1039 h 1433"/>
                    <a:gd name="T8" fmla="*/ 112 w 370"/>
                    <a:gd name="T9" fmla="*/ 940 h 1433"/>
                    <a:gd name="T10" fmla="*/ 10 w 370"/>
                    <a:gd name="T11" fmla="*/ 769 h 1433"/>
                    <a:gd name="T12" fmla="*/ 13 w 370"/>
                    <a:gd name="T13" fmla="*/ 712 h 1433"/>
                    <a:gd name="T14" fmla="*/ 40 w 370"/>
                    <a:gd name="T15" fmla="*/ 652 h 1433"/>
                    <a:gd name="T16" fmla="*/ 94 w 370"/>
                    <a:gd name="T17" fmla="*/ 628 h 1433"/>
                    <a:gd name="T18" fmla="*/ 109 w 370"/>
                    <a:gd name="T19" fmla="*/ 562 h 1433"/>
                    <a:gd name="T20" fmla="*/ 73 w 370"/>
                    <a:gd name="T21" fmla="*/ 553 h 1433"/>
                    <a:gd name="T22" fmla="*/ 57 w 370"/>
                    <a:gd name="T23" fmla="*/ 491 h 1433"/>
                    <a:gd name="T24" fmla="*/ 41 w 370"/>
                    <a:gd name="T25" fmla="*/ 378 h 1433"/>
                    <a:gd name="T26" fmla="*/ 0 w 370"/>
                    <a:gd name="T27" fmla="*/ 257 h 1433"/>
                    <a:gd name="T28" fmla="*/ 1 w 370"/>
                    <a:gd name="T29" fmla="*/ 121 h 1433"/>
                    <a:gd name="T30" fmla="*/ 75 w 370"/>
                    <a:gd name="T31" fmla="*/ 24 h 1433"/>
                    <a:gd name="T32" fmla="*/ 174 w 370"/>
                    <a:gd name="T33" fmla="*/ 0 h 1433"/>
                    <a:gd name="T34" fmla="*/ 263 w 370"/>
                    <a:gd name="T35" fmla="*/ 89 h 1433"/>
                    <a:gd name="T36" fmla="*/ 321 w 370"/>
                    <a:gd name="T37" fmla="*/ 266 h 1433"/>
                    <a:gd name="T38" fmla="*/ 361 w 370"/>
                    <a:gd name="T39" fmla="*/ 492 h 1433"/>
                    <a:gd name="T40" fmla="*/ 370 w 370"/>
                    <a:gd name="T41" fmla="*/ 629 h 1433"/>
                    <a:gd name="T42" fmla="*/ 369 w 370"/>
                    <a:gd name="T43" fmla="*/ 814 h 1433"/>
                    <a:gd name="T44" fmla="*/ 369 w 370"/>
                    <a:gd name="T45" fmla="*/ 1007 h 1433"/>
                    <a:gd name="T46" fmla="*/ 352 w 370"/>
                    <a:gd name="T47" fmla="*/ 1216 h 1433"/>
                    <a:gd name="T48" fmla="*/ 319 w 370"/>
                    <a:gd name="T49" fmla="*/ 1361 h 1433"/>
                    <a:gd name="T50" fmla="*/ 269 w 370"/>
                    <a:gd name="T51" fmla="*/ 1433 h 1433"/>
                    <a:gd name="T52" fmla="*/ 179 w 370"/>
                    <a:gd name="T53" fmla="*/ 1417 h 1433"/>
                    <a:gd name="T54" fmla="*/ 121 w 370"/>
                    <a:gd name="T55" fmla="*/ 1384 h 1433"/>
                    <a:gd name="T56" fmla="*/ 105 w 370"/>
                    <a:gd name="T57" fmla="*/ 1312 h 1433"/>
                    <a:gd name="T58" fmla="*/ 106 w 370"/>
                    <a:gd name="T59" fmla="*/ 1223 h 1433"/>
                    <a:gd name="T60" fmla="*/ 106 w 370"/>
                    <a:gd name="T61" fmla="*/ 1175 h 1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70" h="1433">
                      <a:moveTo>
                        <a:pt x="103" y="1174"/>
                      </a:moveTo>
                      <a:lnTo>
                        <a:pt x="154" y="1177"/>
                      </a:lnTo>
                      <a:lnTo>
                        <a:pt x="226" y="1168"/>
                      </a:lnTo>
                      <a:lnTo>
                        <a:pt x="172" y="1039"/>
                      </a:lnTo>
                      <a:lnTo>
                        <a:pt x="112" y="940"/>
                      </a:lnTo>
                      <a:lnTo>
                        <a:pt x="10" y="769"/>
                      </a:lnTo>
                      <a:lnTo>
                        <a:pt x="13" y="712"/>
                      </a:lnTo>
                      <a:lnTo>
                        <a:pt x="40" y="652"/>
                      </a:lnTo>
                      <a:lnTo>
                        <a:pt x="94" y="628"/>
                      </a:lnTo>
                      <a:lnTo>
                        <a:pt x="109" y="562"/>
                      </a:lnTo>
                      <a:lnTo>
                        <a:pt x="73" y="553"/>
                      </a:lnTo>
                      <a:lnTo>
                        <a:pt x="57" y="491"/>
                      </a:lnTo>
                      <a:lnTo>
                        <a:pt x="41" y="378"/>
                      </a:lnTo>
                      <a:lnTo>
                        <a:pt x="0" y="257"/>
                      </a:lnTo>
                      <a:lnTo>
                        <a:pt x="1" y="121"/>
                      </a:lnTo>
                      <a:lnTo>
                        <a:pt x="75" y="24"/>
                      </a:lnTo>
                      <a:lnTo>
                        <a:pt x="174" y="0"/>
                      </a:lnTo>
                      <a:lnTo>
                        <a:pt x="263" y="89"/>
                      </a:lnTo>
                      <a:lnTo>
                        <a:pt x="321" y="266"/>
                      </a:lnTo>
                      <a:lnTo>
                        <a:pt x="361" y="492"/>
                      </a:lnTo>
                      <a:lnTo>
                        <a:pt x="370" y="629"/>
                      </a:lnTo>
                      <a:lnTo>
                        <a:pt x="369" y="814"/>
                      </a:lnTo>
                      <a:lnTo>
                        <a:pt x="369" y="1007"/>
                      </a:lnTo>
                      <a:lnTo>
                        <a:pt x="352" y="1216"/>
                      </a:lnTo>
                      <a:lnTo>
                        <a:pt x="319" y="1361"/>
                      </a:lnTo>
                      <a:lnTo>
                        <a:pt x="269" y="1433"/>
                      </a:lnTo>
                      <a:lnTo>
                        <a:pt x="179" y="1417"/>
                      </a:lnTo>
                      <a:lnTo>
                        <a:pt x="121" y="1384"/>
                      </a:lnTo>
                      <a:lnTo>
                        <a:pt x="105" y="1312"/>
                      </a:lnTo>
                      <a:lnTo>
                        <a:pt x="106" y="1223"/>
                      </a:lnTo>
                      <a:lnTo>
                        <a:pt x="106" y="1175"/>
                      </a:lnTo>
                    </a:path>
                  </a:pathLst>
                </a:custGeom>
                <a:solidFill>
                  <a:srgbClr val="B40000"/>
                </a:soli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06" name="Freeform 1771"/>
                <p:cNvSpPr>
                  <a:spLocks/>
                </p:cNvSpPr>
                <p:nvPr/>
              </p:nvSpPr>
              <p:spPr bwMode="auto">
                <a:xfrm rot="21593716" flipH="1">
                  <a:off x="3341" y="3172"/>
                  <a:ext cx="112" cy="89"/>
                </a:xfrm>
                <a:custGeom>
                  <a:avLst/>
                  <a:gdLst>
                    <a:gd name="T0" fmla="*/ 59 w 283"/>
                    <a:gd name="T1" fmla="*/ 233 h 233"/>
                    <a:gd name="T2" fmla="*/ 109 w 283"/>
                    <a:gd name="T3" fmla="*/ 200 h 233"/>
                    <a:gd name="T4" fmla="*/ 192 w 283"/>
                    <a:gd name="T5" fmla="*/ 192 h 233"/>
                    <a:gd name="T6" fmla="*/ 259 w 283"/>
                    <a:gd name="T7" fmla="*/ 175 h 233"/>
                    <a:gd name="T8" fmla="*/ 283 w 283"/>
                    <a:gd name="T9" fmla="*/ 117 h 233"/>
                    <a:gd name="T10" fmla="*/ 234 w 283"/>
                    <a:gd name="T11" fmla="*/ 67 h 233"/>
                    <a:gd name="T12" fmla="*/ 150 w 283"/>
                    <a:gd name="T13" fmla="*/ 34 h 233"/>
                    <a:gd name="T14" fmla="*/ 59 w 283"/>
                    <a:gd name="T15" fmla="*/ 0 h 233"/>
                    <a:gd name="T16" fmla="*/ 9 w 283"/>
                    <a:gd name="T17" fmla="*/ 0 h 233"/>
                    <a:gd name="T18" fmla="*/ 0 w 283"/>
                    <a:gd name="T19" fmla="*/ 59 h 233"/>
                    <a:gd name="T20" fmla="*/ 17 w 283"/>
                    <a:gd name="T21" fmla="*/ 125 h 233"/>
                    <a:gd name="T22" fmla="*/ 59 w 283"/>
                    <a:gd name="T23" fmla="*/ 233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3" h="233">
                      <a:moveTo>
                        <a:pt x="59" y="233"/>
                      </a:moveTo>
                      <a:lnTo>
                        <a:pt x="109" y="200"/>
                      </a:lnTo>
                      <a:lnTo>
                        <a:pt x="192" y="192"/>
                      </a:lnTo>
                      <a:lnTo>
                        <a:pt x="259" y="175"/>
                      </a:lnTo>
                      <a:lnTo>
                        <a:pt x="283" y="117"/>
                      </a:lnTo>
                      <a:lnTo>
                        <a:pt x="234" y="67"/>
                      </a:lnTo>
                      <a:lnTo>
                        <a:pt x="150" y="34"/>
                      </a:lnTo>
                      <a:lnTo>
                        <a:pt x="59" y="0"/>
                      </a:lnTo>
                      <a:lnTo>
                        <a:pt x="9" y="0"/>
                      </a:lnTo>
                      <a:lnTo>
                        <a:pt x="0" y="59"/>
                      </a:lnTo>
                      <a:lnTo>
                        <a:pt x="17" y="125"/>
                      </a:lnTo>
                      <a:lnTo>
                        <a:pt x="59" y="233"/>
                      </a:lnTo>
                      <a:close/>
                    </a:path>
                  </a:pathLst>
                </a:custGeom>
                <a:solidFill>
                  <a:srgbClr val="B40000"/>
                </a:soli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07" name="Freeform 1772"/>
                <p:cNvSpPr>
                  <a:spLocks/>
                </p:cNvSpPr>
                <p:nvPr/>
              </p:nvSpPr>
              <p:spPr bwMode="auto">
                <a:xfrm rot="21593716" flipH="1">
                  <a:off x="3345" y="3272"/>
                  <a:ext cx="92" cy="164"/>
                </a:xfrm>
                <a:custGeom>
                  <a:avLst/>
                  <a:gdLst>
                    <a:gd name="T0" fmla="*/ 191 w 233"/>
                    <a:gd name="T1" fmla="*/ 25 h 433"/>
                    <a:gd name="T2" fmla="*/ 117 w 233"/>
                    <a:gd name="T3" fmla="*/ 0 h 433"/>
                    <a:gd name="T4" fmla="*/ 42 w 233"/>
                    <a:gd name="T5" fmla="*/ 75 h 433"/>
                    <a:gd name="T6" fmla="*/ 0 w 233"/>
                    <a:gd name="T7" fmla="*/ 159 h 433"/>
                    <a:gd name="T8" fmla="*/ 9 w 233"/>
                    <a:gd name="T9" fmla="*/ 267 h 433"/>
                    <a:gd name="T10" fmla="*/ 50 w 233"/>
                    <a:gd name="T11" fmla="*/ 383 h 433"/>
                    <a:gd name="T12" fmla="*/ 117 w 233"/>
                    <a:gd name="T13" fmla="*/ 433 h 433"/>
                    <a:gd name="T14" fmla="*/ 209 w 233"/>
                    <a:gd name="T15" fmla="*/ 425 h 433"/>
                    <a:gd name="T16" fmla="*/ 225 w 233"/>
                    <a:gd name="T17" fmla="*/ 358 h 433"/>
                    <a:gd name="T18" fmla="*/ 200 w 233"/>
                    <a:gd name="T19" fmla="*/ 317 h 433"/>
                    <a:gd name="T20" fmla="*/ 200 w 233"/>
                    <a:gd name="T21" fmla="*/ 250 h 433"/>
                    <a:gd name="T22" fmla="*/ 225 w 233"/>
                    <a:gd name="T23" fmla="*/ 175 h 433"/>
                    <a:gd name="T24" fmla="*/ 233 w 233"/>
                    <a:gd name="T25" fmla="*/ 83 h 433"/>
                    <a:gd name="T26" fmla="*/ 191 w 233"/>
                    <a:gd name="T27" fmla="*/ 25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3" h="433">
                      <a:moveTo>
                        <a:pt x="191" y="25"/>
                      </a:moveTo>
                      <a:lnTo>
                        <a:pt x="117" y="0"/>
                      </a:lnTo>
                      <a:lnTo>
                        <a:pt x="42" y="75"/>
                      </a:lnTo>
                      <a:lnTo>
                        <a:pt x="0" y="159"/>
                      </a:lnTo>
                      <a:lnTo>
                        <a:pt x="9" y="267"/>
                      </a:lnTo>
                      <a:lnTo>
                        <a:pt x="50" y="383"/>
                      </a:lnTo>
                      <a:lnTo>
                        <a:pt x="117" y="433"/>
                      </a:lnTo>
                      <a:lnTo>
                        <a:pt x="209" y="425"/>
                      </a:lnTo>
                      <a:lnTo>
                        <a:pt x="225" y="358"/>
                      </a:lnTo>
                      <a:lnTo>
                        <a:pt x="200" y="317"/>
                      </a:lnTo>
                      <a:lnTo>
                        <a:pt x="200" y="250"/>
                      </a:lnTo>
                      <a:lnTo>
                        <a:pt x="225" y="175"/>
                      </a:lnTo>
                      <a:lnTo>
                        <a:pt x="233" y="83"/>
                      </a:lnTo>
                      <a:lnTo>
                        <a:pt x="191" y="25"/>
                      </a:lnTo>
                      <a:close/>
                    </a:path>
                  </a:pathLst>
                </a:custGeom>
                <a:solidFill>
                  <a:srgbClr val="B40000"/>
                </a:soli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08" name="Oval 1773"/>
                <p:cNvSpPr>
                  <a:spLocks noChangeArrowheads="1"/>
                </p:cNvSpPr>
                <p:nvPr/>
              </p:nvSpPr>
              <p:spPr bwMode="auto">
                <a:xfrm rot="21593716" flipH="1">
                  <a:off x="3495" y="2761"/>
                  <a:ext cx="23" cy="20"/>
                </a:xfrm>
                <a:prstGeom prst="ellipse">
                  <a:avLst/>
                </a:prstGeom>
                <a:solidFill>
                  <a:srgbClr val="FFFFFF"/>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09" name="Freeform 1774"/>
                <p:cNvSpPr>
                  <a:spLocks/>
                </p:cNvSpPr>
                <p:nvPr/>
              </p:nvSpPr>
              <p:spPr bwMode="auto">
                <a:xfrm flipH="1">
                  <a:off x="3411" y="2827"/>
                  <a:ext cx="142" cy="1"/>
                </a:xfrm>
                <a:custGeom>
                  <a:avLst/>
                  <a:gdLst>
                    <a:gd name="T0" fmla="*/ 0 w 278"/>
                    <a:gd name="T1" fmla="*/ 0 h 1"/>
                    <a:gd name="T2" fmla="*/ 278 w 278"/>
                    <a:gd name="T3" fmla="*/ 0 h 1"/>
                  </a:gdLst>
                  <a:ahLst/>
                  <a:cxnLst>
                    <a:cxn ang="0">
                      <a:pos x="T0" y="T1"/>
                    </a:cxn>
                    <a:cxn ang="0">
                      <a:pos x="T2" y="T3"/>
                    </a:cxn>
                  </a:cxnLst>
                  <a:rect l="0" t="0" r="r" b="b"/>
                  <a:pathLst>
                    <a:path w="278" h="1">
                      <a:moveTo>
                        <a:pt x="0" y="0"/>
                      </a:moveTo>
                      <a:lnTo>
                        <a:pt x="278" y="0"/>
                      </a:lnTo>
                    </a:path>
                  </a:pathLst>
                </a:custGeom>
                <a:noFill/>
                <a:ln w="6350" cmpd="sng">
                  <a:solidFill>
                    <a:srgbClr val="00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210" name="Oval 1775"/>
                <p:cNvSpPr>
                  <a:spLocks noChangeArrowheads="1"/>
                </p:cNvSpPr>
                <p:nvPr/>
              </p:nvSpPr>
              <p:spPr bwMode="auto">
                <a:xfrm rot="21593716" flipH="1">
                  <a:off x="3442" y="2765"/>
                  <a:ext cx="22" cy="19"/>
                </a:xfrm>
                <a:prstGeom prst="ellipse">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11" name="Line 1776"/>
                <p:cNvSpPr>
                  <a:spLocks noChangeShapeType="1"/>
                </p:cNvSpPr>
                <p:nvPr/>
              </p:nvSpPr>
              <p:spPr bwMode="auto">
                <a:xfrm flipH="1">
                  <a:off x="3720" y="3162"/>
                  <a:ext cx="1" cy="3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212" name="Rectangle 1777"/>
                <p:cNvSpPr>
                  <a:spLocks noChangeArrowheads="1"/>
                </p:cNvSpPr>
                <p:nvPr/>
              </p:nvSpPr>
              <p:spPr bwMode="auto">
                <a:xfrm rot="20532437" flipH="1">
                  <a:off x="3164" y="3297"/>
                  <a:ext cx="54" cy="53"/>
                </a:xfrm>
                <a:prstGeom prst="rect">
                  <a:avLst/>
                </a:prstGeom>
                <a:gradFill rotWithShape="1">
                  <a:gsLst>
                    <a:gs pos="0">
                      <a:srgbClr val="EAEAEA">
                        <a:gamma/>
                        <a:shade val="46275"/>
                        <a:invGamma/>
                      </a:srgbClr>
                    </a:gs>
                    <a:gs pos="50000">
                      <a:srgbClr val="EAEAEA"/>
                    </a:gs>
                    <a:gs pos="100000">
                      <a:srgbClr val="EAEAEA">
                        <a:gamma/>
                        <a:shade val="46275"/>
                        <a:invGamma/>
                      </a:srgbClr>
                    </a:gs>
                  </a:gsLst>
                  <a:lin ang="5400000" scaled="1"/>
                </a:gra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213" name="Rectangle 1778"/>
                <p:cNvSpPr>
                  <a:spLocks noChangeArrowheads="1"/>
                </p:cNvSpPr>
                <p:nvPr/>
              </p:nvSpPr>
              <p:spPr bwMode="auto">
                <a:xfrm rot="21090634" flipH="1">
                  <a:off x="3191" y="3152"/>
                  <a:ext cx="54" cy="51"/>
                </a:xfrm>
                <a:prstGeom prst="rect">
                  <a:avLst/>
                </a:prstGeom>
                <a:gradFill rotWithShape="1">
                  <a:gsLst>
                    <a:gs pos="0">
                      <a:srgbClr val="EAEAEA">
                        <a:gamma/>
                        <a:shade val="46275"/>
                        <a:invGamma/>
                      </a:srgbClr>
                    </a:gs>
                    <a:gs pos="50000">
                      <a:srgbClr val="EAEAEA"/>
                    </a:gs>
                    <a:gs pos="100000">
                      <a:srgbClr val="EAEAEA">
                        <a:gamma/>
                        <a:shade val="46275"/>
                        <a:invGamma/>
                      </a:srgbClr>
                    </a:gs>
                  </a:gsLst>
                  <a:lin ang="5400000" scaled="1"/>
                </a:gra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214" name="Freeform 1779"/>
                <p:cNvSpPr>
                  <a:spLocks/>
                </p:cNvSpPr>
                <p:nvPr/>
              </p:nvSpPr>
              <p:spPr bwMode="auto">
                <a:xfrm flipH="1">
                  <a:off x="3687" y="3162"/>
                  <a:ext cx="71" cy="38"/>
                </a:xfrm>
                <a:custGeom>
                  <a:avLst/>
                  <a:gdLst>
                    <a:gd name="T0" fmla="*/ 123 w 123"/>
                    <a:gd name="T1" fmla="*/ 0 h 57"/>
                    <a:gd name="T2" fmla="*/ 123 w 123"/>
                    <a:gd name="T3" fmla="*/ 57 h 57"/>
                    <a:gd name="T4" fmla="*/ 72 w 123"/>
                    <a:gd name="T5" fmla="*/ 57 h 57"/>
                    <a:gd name="T6" fmla="*/ 0 w 123"/>
                    <a:gd name="T7" fmla="*/ 0 h 57"/>
                  </a:gdLst>
                  <a:ahLst/>
                  <a:cxnLst>
                    <a:cxn ang="0">
                      <a:pos x="T0" y="T1"/>
                    </a:cxn>
                    <a:cxn ang="0">
                      <a:pos x="T2" y="T3"/>
                    </a:cxn>
                    <a:cxn ang="0">
                      <a:pos x="T4" y="T5"/>
                    </a:cxn>
                    <a:cxn ang="0">
                      <a:pos x="T6" y="T7"/>
                    </a:cxn>
                  </a:cxnLst>
                  <a:rect l="0" t="0" r="r" b="b"/>
                  <a:pathLst>
                    <a:path w="123" h="57">
                      <a:moveTo>
                        <a:pt x="123" y="0"/>
                      </a:moveTo>
                      <a:lnTo>
                        <a:pt x="123" y="57"/>
                      </a:lnTo>
                      <a:lnTo>
                        <a:pt x="72" y="57"/>
                      </a:lnTo>
                      <a:lnTo>
                        <a:pt x="0" y="0"/>
                      </a:lnTo>
                    </a:path>
                  </a:pathLst>
                </a:custGeom>
                <a:solidFill>
                  <a:srgbClr val="FF8669"/>
                </a:solidFill>
                <a:ln w="3175"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15" name="Line 1780"/>
                <p:cNvSpPr>
                  <a:spLocks noChangeShapeType="1"/>
                </p:cNvSpPr>
                <p:nvPr/>
              </p:nvSpPr>
              <p:spPr bwMode="auto">
                <a:xfrm flipH="1">
                  <a:off x="3719" y="3160"/>
                  <a:ext cx="0" cy="3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216" name="Freeform 1781"/>
                <p:cNvSpPr>
                  <a:spLocks/>
                </p:cNvSpPr>
                <p:nvPr/>
              </p:nvSpPr>
              <p:spPr bwMode="auto">
                <a:xfrm>
                  <a:off x="3444" y="2351"/>
                  <a:ext cx="142" cy="1133"/>
                </a:xfrm>
                <a:custGeom>
                  <a:avLst/>
                  <a:gdLst>
                    <a:gd name="T0" fmla="*/ 51 w 142"/>
                    <a:gd name="T1" fmla="*/ 0 h 1133"/>
                    <a:gd name="T2" fmla="*/ 77 w 142"/>
                    <a:gd name="T3" fmla="*/ 67 h 1133"/>
                    <a:gd name="T4" fmla="*/ 102 w 142"/>
                    <a:gd name="T5" fmla="*/ 232 h 1133"/>
                    <a:gd name="T6" fmla="*/ 126 w 142"/>
                    <a:gd name="T7" fmla="*/ 357 h 1133"/>
                    <a:gd name="T8" fmla="*/ 139 w 142"/>
                    <a:gd name="T9" fmla="*/ 464 h 1133"/>
                    <a:gd name="T10" fmla="*/ 114 w 142"/>
                    <a:gd name="T11" fmla="*/ 470 h 1133"/>
                    <a:gd name="T12" fmla="*/ 142 w 142"/>
                    <a:gd name="T13" fmla="*/ 487 h 1133"/>
                    <a:gd name="T14" fmla="*/ 120 w 142"/>
                    <a:gd name="T15" fmla="*/ 517 h 1133"/>
                    <a:gd name="T16" fmla="*/ 102 w 142"/>
                    <a:gd name="T17" fmla="*/ 556 h 1133"/>
                    <a:gd name="T18" fmla="*/ 82 w 142"/>
                    <a:gd name="T19" fmla="*/ 619 h 1133"/>
                    <a:gd name="T20" fmla="*/ 63 w 142"/>
                    <a:gd name="T21" fmla="*/ 688 h 1133"/>
                    <a:gd name="T22" fmla="*/ 59 w 142"/>
                    <a:gd name="T23" fmla="*/ 714 h 1133"/>
                    <a:gd name="T24" fmla="*/ 61 w 142"/>
                    <a:gd name="T25" fmla="*/ 744 h 1133"/>
                    <a:gd name="T26" fmla="*/ 79 w 142"/>
                    <a:gd name="T27" fmla="*/ 761 h 1133"/>
                    <a:gd name="T28" fmla="*/ 72 w 142"/>
                    <a:gd name="T29" fmla="*/ 802 h 1133"/>
                    <a:gd name="T30" fmla="*/ 38 w 142"/>
                    <a:gd name="T31" fmla="*/ 856 h 1133"/>
                    <a:gd name="T32" fmla="*/ 30 w 142"/>
                    <a:gd name="T33" fmla="*/ 932 h 1133"/>
                    <a:gd name="T34" fmla="*/ 20 w 142"/>
                    <a:gd name="T35" fmla="*/ 1032 h 1133"/>
                    <a:gd name="T36" fmla="*/ 12 w 142"/>
                    <a:gd name="T37" fmla="*/ 1108 h 1133"/>
                    <a:gd name="T38" fmla="*/ 0 w 142"/>
                    <a:gd name="T39" fmla="*/ 1133 h 1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2" h="1133">
                      <a:moveTo>
                        <a:pt x="51" y="0"/>
                      </a:moveTo>
                      <a:lnTo>
                        <a:pt x="77" y="67"/>
                      </a:lnTo>
                      <a:lnTo>
                        <a:pt x="102" y="232"/>
                      </a:lnTo>
                      <a:lnTo>
                        <a:pt x="126" y="357"/>
                      </a:lnTo>
                      <a:lnTo>
                        <a:pt x="139" y="464"/>
                      </a:lnTo>
                      <a:lnTo>
                        <a:pt x="114" y="470"/>
                      </a:lnTo>
                      <a:lnTo>
                        <a:pt x="142" y="487"/>
                      </a:lnTo>
                      <a:lnTo>
                        <a:pt x="120" y="517"/>
                      </a:lnTo>
                      <a:lnTo>
                        <a:pt x="102" y="556"/>
                      </a:lnTo>
                      <a:lnTo>
                        <a:pt x="82" y="619"/>
                      </a:lnTo>
                      <a:lnTo>
                        <a:pt x="63" y="688"/>
                      </a:lnTo>
                      <a:lnTo>
                        <a:pt x="59" y="714"/>
                      </a:lnTo>
                      <a:lnTo>
                        <a:pt x="61" y="744"/>
                      </a:lnTo>
                      <a:lnTo>
                        <a:pt x="79" y="761"/>
                      </a:lnTo>
                      <a:lnTo>
                        <a:pt x="72" y="802"/>
                      </a:lnTo>
                      <a:lnTo>
                        <a:pt x="38" y="856"/>
                      </a:lnTo>
                      <a:lnTo>
                        <a:pt x="30" y="932"/>
                      </a:lnTo>
                      <a:lnTo>
                        <a:pt x="20" y="1032"/>
                      </a:lnTo>
                      <a:lnTo>
                        <a:pt x="12" y="1108"/>
                      </a:lnTo>
                      <a:lnTo>
                        <a:pt x="0" y="1133"/>
                      </a:lnTo>
                    </a:path>
                  </a:pathLst>
                </a:custGeom>
                <a:noFill/>
                <a:ln w="6350"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217" name="Rectangle 1782"/>
                <p:cNvSpPr>
                  <a:spLocks noChangeArrowheads="1"/>
                </p:cNvSpPr>
                <p:nvPr/>
              </p:nvSpPr>
              <p:spPr bwMode="auto">
                <a:xfrm rot="171745" flipH="1">
                  <a:off x="3532" y="3114"/>
                  <a:ext cx="189" cy="47"/>
                </a:xfrm>
                <a:prstGeom prst="rect">
                  <a:avLst/>
                </a:prstGeom>
                <a:gradFill rotWithShape="1">
                  <a:gsLst>
                    <a:gs pos="0">
                      <a:srgbClr val="FF8669">
                        <a:gamma/>
                        <a:shade val="66275"/>
                        <a:invGamma/>
                      </a:srgbClr>
                    </a:gs>
                    <a:gs pos="50000">
                      <a:srgbClr val="FF8669"/>
                    </a:gs>
                    <a:gs pos="100000">
                      <a:srgbClr val="FF8669">
                        <a:gamma/>
                        <a:shade val="66275"/>
                        <a:invGamma/>
                      </a:srgbClr>
                    </a:gs>
                  </a:gsLst>
                  <a:lin ang="5400000" scaled="1"/>
                </a:gra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218" name="Line 1783"/>
                <p:cNvSpPr>
                  <a:spLocks noChangeShapeType="1"/>
                </p:cNvSpPr>
                <p:nvPr/>
              </p:nvSpPr>
              <p:spPr bwMode="auto">
                <a:xfrm flipH="1" flipV="1">
                  <a:off x="3546" y="3126"/>
                  <a:ext cx="169" cy="8"/>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219" name="Line 1784"/>
                <p:cNvSpPr>
                  <a:spLocks noChangeShapeType="1"/>
                </p:cNvSpPr>
                <p:nvPr/>
              </p:nvSpPr>
              <p:spPr bwMode="auto">
                <a:xfrm flipH="1" flipV="1">
                  <a:off x="3539" y="3143"/>
                  <a:ext cx="159" cy="7"/>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220" name="Freeform 1785"/>
                <p:cNvSpPr>
                  <a:spLocks/>
                </p:cNvSpPr>
                <p:nvPr/>
              </p:nvSpPr>
              <p:spPr bwMode="auto">
                <a:xfrm flipH="1">
                  <a:off x="3716" y="3094"/>
                  <a:ext cx="69" cy="106"/>
                </a:xfrm>
                <a:custGeom>
                  <a:avLst/>
                  <a:gdLst>
                    <a:gd name="T0" fmla="*/ 0 w 54"/>
                    <a:gd name="T1" fmla="*/ 0 h 91"/>
                    <a:gd name="T2" fmla="*/ 54 w 54"/>
                    <a:gd name="T3" fmla="*/ 55 h 91"/>
                    <a:gd name="T4" fmla="*/ 54 w 54"/>
                    <a:gd name="T5" fmla="*/ 91 h 91"/>
                    <a:gd name="T6" fmla="*/ 0 w 54"/>
                    <a:gd name="T7" fmla="*/ 33 h 91"/>
                    <a:gd name="T8" fmla="*/ 0 w 54"/>
                    <a:gd name="T9" fmla="*/ 0 h 91"/>
                  </a:gdLst>
                  <a:ahLst/>
                  <a:cxnLst>
                    <a:cxn ang="0">
                      <a:pos x="T0" y="T1"/>
                    </a:cxn>
                    <a:cxn ang="0">
                      <a:pos x="T2" y="T3"/>
                    </a:cxn>
                    <a:cxn ang="0">
                      <a:pos x="T4" y="T5"/>
                    </a:cxn>
                    <a:cxn ang="0">
                      <a:pos x="T6" y="T7"/>
                    </a:cxn>
                    <a:cxn ang="0">
                      <a:pos x="T8" y="T9"/>
                    </a:cxn>
                  </a:cxnLst>
                  <a:rect l="0" t="0" r="r" b="b"/>
                  <a:pathLst>
                    <a:path w="54" h="91">
                      <a:moveTo>
                        <a:pt x="0" y="0"/>
                      </a:moveTo>
                      <a:lnTo>
                        <a:pt x="54" y="55"/>
                      </a:lnTo>
                      <a:lnTo>
                        <a:pt x="54" y="91"/>
                      </a:lnTo>
                      <a:lnTo>
                        <a:pt x="0" y="33"/>
                      </a:lnTo>
                      <a:lnTo>
                        <a:pt x="0" y="0"/>
                      </a:lnTo>
                      <a:close/>
                    </a:path>
                  </a:pathLst>
                </a:custGeom>
                <a:gradFill rotWithShape="1">
                  <a:gsLst>
                    <a:gs pos="0">
                      <a:srgbClr val="FF8669">
                        <a:gamma/>
                        <a:shade val="66275"/>
                        <a:invGamma/>
                      </a:srgbClr>
                    </a:gs>
                    <a:gs pos="50000">
                      <a:srgbClr val="FF8669"/>
                    </a:gs>
                    <a:gs pos="100000">
                      <a:srgbClr val="FF8669">
                        <a:gamma/>
                        <a:shade val="66275"/>
                        <a:invGamma/>
                      </a:srgbClr>
                    </a:gs>
                  </a:gsLst>
                  <a:lin ang="0" scaled="1"/>
                </a:gradFill>
                <a:ln w="3175"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221" name="Freeform 1786"/>
                <p:cNvSpPr>
                  <a:spLocks/>
                </p:cNvSpPr>
                <p:nvPr/>
              </p:nvSpPr>
              <p:spPr bwMode="auto">
                <a:xfrm flipH="1">
                  <a:off x="3687" y="3093"/>
                  <a:ext cx="96" cy="67"/>
                </a:xfrm>
                <a:custGeom>
                  <a:avLst/>
                  <a:gdLst>
                    <a:gd name="T0" fmla="*/ 0 w 165"/>
                    <a:gd name="T1" fmla="*/ 3 h 102"/>
                    <a:gd name="T2" fmla="*/ 27 w 165"/>
                    <a:gd name="T3" fmla="*/ 24 h 102"/>
                    <a:gd name="T4" fmla="*/ 60 w 165"/>
                    <a:gd name="T5" fmla="*/ 54 h 102"/>
                    <a:gd name="T6" fmla="*/ 69 w 165"/>
                    <a:gd name="T7" fmla="*/ 60 h 102"/>
                    <a:gd name="T8" fmla="*/ 99 w 165"/>
                    <a:gd name="T9" fmla="*/ 87 h 102"/>
                    <a:gd name="T10" fmla="*/ 114 w 165"/>
                    <a:gd name="T11" fmla="*/ 102 h 102"/>
                    <a:gd name="T12" fmla="*/ 165 w 165"/>
                    <a:gd name="T13" fmla="*/ 99 h 102"/>
                    <a:gd name="T14" fmla="*/ 51 w 165"/>
                    <a:gd name="T15" fmla="*/ 0 h 102"/>
                    <a:gd name="T16" fmla="*/ 0 w 165"/>
                    <a:gd name="T17" fmla="*/ 3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102">
                      <a:moveTo>
                        <a:pt x="0" y="3"/>
                      </a:moveTo>
                      <a:cubicBezTo>
                        <a:pt x="10" y="9"/>
                        <a:pt x="17" y="18"/>
                        <a:pt x="27" y="24"/>
                      </a:cubicBezTo>
                      <a:cubicBezTo>
                        <a:pt x="36" y="38"/>
                        <a:pt x="45" y="44"/>
                        <a:pt x="60" y="54"/>
                      </a:cubicBezTo>
                      <a:cubicBezTo>
                        <a:pt x="63" y="56"/>
                        <a:pt x="69" y="60"/>
                        <a:pt x="69" y="60"/>
                      </a:cubicBezTo>
                      <a:cubicBezTo>
                        <a:pt x="75" y="69"/>
                        <a:pt x="90" y="81"/>
                        <a:pt x="99" y="87"/>
                      </a:cubicBezTo>
                      <a:cubicBezTo>
                        <a:pt x="103" y="93"/>
                        <a:pt x="114" y="102"/>
                        <a:pt x="114" y="102"/>
                      </a:cubicBezTo>
                      <a:lnTo>
                        <a:pt x="165" y="99"/>
                      </a:lnTo>
                      <a:lnTo>
                        <a:pt x="51" y="0"/>
                      </a:lnTo>
                      <a:lnTo>
                        <a:pt x="0" y="3"/>
                      </a:lnTo>
                      <a:close/>
                    </a:path>
                  </a:pathLst>
                </a:custGeom>
                <a:solidFill>
                  <a:srgbClr val="FF8669"/>
                </a:solidFill>
                <a:ln w="3175"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22" name="Freeform 1787"/>
                <p:cNvSpPr>
                  <a:spLocks/>
                </p:cNvSpPr>
                <p:nvPr/>
              </p:nvSpPr>
              <p:spPr bwMode="auto">
                <a:xfrm flipH="1">
                  <a:off x="3382" y="2349"/>
                  <a:ext cx="120" cy="217"/>
                </a:xfrm>
                <a:custGeom>
                  <a:avLst/>
                  <a:gdLst>
                    <a:gd name="T0" fmla="*/ 171 w 300"/>
                    <a:gd name="T1" fmla="*/ 9 h 548"/>
                    <a:gd name="T2" fmla="*/ 126 w 300"/>
                    <a:gd name="T3" fmla="*/ 0 h 548"/>
                    <a:gd name="T4" fmla="*/ 58 w 300"/>
                    <a:gd name="T5" fmla="*/ 41 h 548"/>
                    <a:gd name="T6" fmla="*/ 9 w 300"/>
                    <a:gd name="T7" fmla="*/ 137 h 548"/>
                    <a:gd name="T8" fmla="*/ 0 w 300"/>
                    <a:gd name="T9" fmla="*/ 242 h 548"/>
                    <a:gd name="T10" fmla="*/ 40 w 300"/>
                    <a:gd name="T11" fmla="*/ 346 h 548"/>
                    <a:gd name="T12" fmla="*/ 122 w 300"/>
                    <a:gd name="T13" fmla="*/ 443 h 548"/>
                    <a:gd name="T14" fmla="*/ 221 w 300"/>
                    <a:gd name="T15" fmla="*/ 532 h 548"/>
                    <a:gd name="T16" fmla="*/ 295 w 300"/>
                    <a:gd name="T17" fmla="*/ 548 h 548"/>
                    <a:gd name="T18" fmla="*/ 300 w 300"/>
                    <a:gd name="T19" fmla="*/ 480 h 548"/>
                    <a:gd name="T20" fmla="*/ 287 w 300"/>
                    <a:gd name="T21" fmla="*/ 420 h 548"/>
                    <a:gd name="T22" fmla="*/ 273 w 300"/>
                    <a:gd name="T23" fmla="*/ 351 h 548"/>
                    <a:gd name="T24" fmla="*/ 262 w 300"/>
                    <a:gd name="T25" fmla="*/ 282 h 548"/>
                    <a:gd name="T26" fmla="*/ 249 w 300"/>
                    <a:gd name="T27" fmla="*/ 222 h 548"/>
                    <a:gd name="T28" fmla="*/ 255 w 300"/>
                    <a:gd name="T29" fmla="*/ 146 h 548"/>
                    <a:gd name="T30" fmla="*/ 230 w 300"/>
                    <a:gd name="T31" fmla="*/ 57 h 548"/>
                    <a:gd name="T32" fmla="*/ 181 w 300"/>
                    <a:gd name="T33" fmla="*/ 18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0" h="548">
                      <a:moveTo>
                        <a:pt x="171" y="9"/>
                      </a:moveTo>
                      <a:lnTo>
                        <a:pt x="126" y="0"/>
                      </a:lnTo>
                      <a:lnTo>
                        <a:pt x="58" y="41"/>
                      </a:lnTo>
                      <a:lnTo>
                        <a:pt x="9" y="137"/>
                      </a:lnTo>
                      <a:lnTo>
                        <a:pt x="0" y="242"/>
                      </a:lnTo>
                      <a:lnTo>
                        <a:pt x="40" y="346"/>
                      </a:lnTo>
                      <a:lnTo>
                        <a:pt x="122" y="443"/>
                      </a:lnTo>
                      <a:lnTo>
                        <a:pt x="221" y="532"/>
                      </a:lnTo>
                      <a:lnTo>
                        <a:pt x="295" y="548"/>
                      </a:lnTo>
                      <a:lnTo>
                        <a:pt x="300" y="480"/>
                      </a:lnTo>
                      <a:lnTo>
                        <a:pt x="287" y="420"/>
                      </a:lnTo>
                      <a:lnTo>
                        <a:pt x="273" y="351"/>
                      </a:lnTo>
                      <a:lnTo>
                        <a:pt x="262" y="282"/>
                      </a:lnTo>
                      <a:lnTo>
                        <a:pt x="249" y="222"/>
                      </a:lnTo>
                      <a:lnTo>
                        <a:pt x="255" y="146"/>
                      </a:lnTo>
                      <a:lnTo>
                        <a:pt x="230" y="57"/>
                      </a:lnTo>
                      <a:lnTo>
                        <a:pt x="181" y="18"/>
                      </a:lnTo>
                    </a:path>
                  </a:pathLst>
                </a:custGeom>
                <a:solidFill>
                  <a:srgbClr val="0466A8"/>
                </a:soli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23" name="Freeform 1788"/>
                <p:cNvSpPr>
                  <a:spLocks/>
                </p:cNvSpPr>
                <p:nvPr/>
              </p:nvSpPr>
              <p:spPr bwMode="auto">
                <a:xfrm rot="21593716" flipH="1">
                  <a:off x="3467" y="2513"/>
                  <a:ext cx="50" cy="52"/>
                </a:xfrm>
                <a:custGeom>
                  <a:avLst/>
                  <a:gdLst>
                    <a:gd name="T0" fmla="*/ 42 w 125"/>
                    <a:gd name="T1" fmla="*/ 0 h 133"/>
                    <a:gd name="T2" fmla="*/ 0 w 125"/>
                    <a:gd name="T3" fmla="*/ 83 h 133"/>
                    <a:gd name="T4" fmla="*/ 42 w 125"/>
                    <a:gd name="T5" fmla="*/ 133 h 133"/>
                    <a:gd name="T6" fmla="*/ 125 w 125"/>
                    <a:gd name="T7" fmla="*/ 100 h 133"/>
                    <a:gd name="T8" fmla="*/ 125 w 125"/>
                    <a:gd name="T9" fmla="*/ 33 h 133"/>
                    <a:gd name="T10" fmla="*/ 42 w 125"/>
                    <a:gd name="T11" fmla="*/ 0 h 133"/>
                  </a:gdLst>
                  <a:ahLst/>
                  <a:cxnLst>
                    <a:cxn ang="0">
                      <a:pos x="T0" y="T1"/>
                    </a:cxn>
                    <a:cxn ang="0">
                      <a:pos x="T2" y="T3"/>
                    </a:cxn>
                    <a:cxn ang="0">
                      <a:pos x="T4" y="T5"/>
                    </a:cxn>
                    <a:cxn ang="0">
                      <a:pos x="T6" y="T7"/>
                    </a:cxn>
                    <a:cxn ang="0">
                      <a:pos x="T8" y="T9"/>
                    </a:cxn>
                    <a:cxn ang="0">
                      <a:pos x="T10" y="T11"/>
                    </a:cxn>
                  </a:cxnLst>
                  <a:rect l="0" t="0" r="r" b="b"/>
                  <a:pathLst>
                    <a:path w="125" h="133">
                      <a:moveTo>
                        <a:pt x="42" y="0"/>
                      </a:moveTo>
                      <a:lnTo>
                        <a:pt x="0" y="83"/>
                      </a:lnTo>
                      <a:lnTo>
                        <a:pt x="42" y="133"/>
                      </a:lnTo>
                      <a:lnTo>
                        <a:pt x="125" y="100"/>
                      </a:lnTo>
                      <a:lnTo>
                        <a:pt x="125" y="33"/>
                      </a:lnTo>
                      <a:lnTo>
                        <a:pt x="42" y="0"/>
                      </a:lnTo>
                      <a:close/>
                    </a:path>
                  </a:pathLst>
                </a:custGeom>
                <a:solidFill>
                  <a:srgbClr val="FFFFD9"/>
                </a:soli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24" name="Freeform 1789"/>
                <p:cNvSpPr>
                  <a:spLocks/>
                </p:cNvSpPr>
                <p:nvPr/>
              </p:nvSpPr>
              <p:spPr bwMode="auto">
                <a:xfrm flipH="1">
                  <a:off x="3434" y="2576"/>
                  <a:ext cx="109" cy="152"/>
                </a:xfrm>
                <a:custGeom>
                  <a:avLst/>
                  <a:gdLst>
                    <a:gd name="T0" fmla="*/ 263 w 272"/>
                    <a:gd name="T1" fmla="*/ 6 h 386"/>
                    <a:gd name="T2" fmla="*/ 191 w 272"/>
                    <a:gd name="T3" fmla="*/ 0 h 386"/>
                    <a:gd name="T4" fmla="*/ 107 w 272"/>
                    <a:gd name="T5" fmla="*/ 56 h 386"/>
                    <a:gd name="T6" fmla="*/ 26 w 272"/>
                    <a:gd name="T7" fmla="*/ 161 h 386"/>
                    <a:gd name="T8" fmla="*/ 0 w 272"/>
                    <a:gd name="T9" fmla="*/ 289 h 386"/>
                    <a:gd name="T10" fmla="*/ 49 w 272"/>
                    <a:gd name="T11" fmla="*/ 386 h 386"/>
                    <a:gd name="T12" fmla="*/ 123 w 272"/>
                    <a:gd name="T13" fmla="*/ 370 h 386"/>
                    <a:gd name="T14" fmla="*/ 140 w 272"/>
                    <a:gd name="T15" fmla="*/ 307 h 386"/>
                    <a:gd name="T16" fmla="*/ 172 w 272"/>
                    <a:gd name="T17" fmla="*/ 202 h 386"/>
                    <a:gd name="T18" fmla="*/ 238 w 272"/>
                    <a:gd name="T19" fmla="*/ 121 h 386"/>
                    <a:gd name="T20" fmla="*/ 272 w 272"/>
                    <a:gd name="T21" fmla="*/ 74 h 386"/>
                    <a:gd name="T22" fmla="*/ 272 w 272"/>
                    <a:gd name="T23" fmla="*/ 9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2" h="386">
                      <a:moveTo>
                        <a:pt x="263" y="6"/>
                      </a:moveTo>
                      <a:lnTo>
                        <a:pt x="191" y="0"/>
                      </a:lnTo>
                      <a:lnTo>
                        <a:pt x="107" y="56"/>
                      </a:lnTo>
                      <a:lnTo>
                        <a:pt x="26" y="161"/>
                      </a:lnTo>
                      <a:lnTo>
                        <a:pt x="0" y="289"/>
                      </a:lnTo>
                      <a:lnTo>
                        <a:pt x="49" y="386"/>
                      </a:lnTo>
                      <a:lnTo>
                        <a:pt x="123" y="370"/>
                      </a:lnTo>
                      <a:lnTo>
                        <a:pt x="140" y="307"/>
                      </a:lnTo>
                      <a:lnTo>
                        <a:pt x="172" y="202"/>
                      </a:lnTo>
                      <a:lnTo>
                        <a:pt x="238" y="121"/>
                      </a:lnTo>
                      <a:lnTo>
                        <a:pt x="272" y="74"/>
                      </a:lnTo>
                      <a:lnTo>
                        <a:pt x="272" y="9"/>
                      </a:lnTo>
                    </a:path>
                  </a:pathLst>
                </a:custGeom>
                <a:solidFill>
                  <a:srgbClr val="0052A4"/>
                </a:soli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25" name="Freeform 1790"/>
                <p:cNvSpPr>
                  <a:spLocks/>
                </p:cNvSpPr>
                <p:nvPr/>
              </p:nvSpPr>
              <p:spPr bwMode="auto">
                <a:xfrm flipH="1">
                  <a:off x="3299" y="2610"/>
                  <a:ext cx="149" cy="569"/>
                </a:xfrm>
                <a:custGeom>
                  <a:avLst/>
                  <a:gdLst>
                    <a:gd name="T0" fmla="*/ 103 w 370"/>
                    <a:gd name="T1" fmla="*/ 1174 h 1433"/>
                    <a:gd name="T2" fmla="*/ 154 w 370"/>
                    <a:gd name="T3" fmla="*/ 1177 h 1433"/>
                    <a:gd name="T4" fmla="*/ 226 w 370"/>
                    <a:gd name="T5" fmla="*/ 1168 h 1433"/>
                    <a:gd name="T6" fmla="*/ 172 w 370"/>
                    <a:gd name="T7" fmla="*/ 1039 h 1433"/>
                    <a:gd name="T8" fmla="*/ 112 w 370"/>
                    <a:gd name="T9" fmla="*/ 940 h 1433"/>
                    <a:gd name="T10" fmla="*/ 10 w 370"/>
                    <a:gd name="T11" fmla="*/ 769 h 1433"/>
                    <a:gd name="T12" fmla="*/ 13 w 370"/>
                    <a:gd name="T13" fmla="*/ 712 h 1433"/>
                    <a:gd name="T14" fmla="*/ 40 w 370"/>
                    <a:gd name="T15" fmla="*/ 652 h 1433"/>
                    <a:gd name="T16" fmla="*/ 94 w 370"/>
                    <a:gd name="T17" fmla="*/ 628 h 1433"/>
                    <a:gd name="T18" fmla="*/ 109 w 370"/>
                    <a:gd name="T19" fmla="*/ 562 h 1433"/>
                    <a:gd name="T20" fmla="*/ 73 w 370"/>
                    <a:gd name="T21" fmla="*/ 553 h 1433"/>
                    <a:gd name="T22" fmla="*/ 57 w 370"/>
                    <a:gd name="T23" fmla="*/ 491 h 1433"/>
                    <a:gd name="T24" fmla="*/ 41 w 370"/>
                    <a:gd name="T25" fmla="*/ 378 h 1433"/>
                    <a:gd name="T26" fmla="*/ 0 w 370"/>
                    <a:gd name="T27" fmla="*/ 257 h 1433"/>
                    <a:gd name="T28" fmla="*/ 1 w 370"/>
                    <a:gd name="T29" fmla="*/ 121 h 1433"/>
                    <a:gd name="T30" fmla="*/ 75 w 370"/>
                    <a:gd name="T31" fmla="*/ 24 h 1433"/>
                    <a:gd name="T32" fmla="*/ 174 w 370"/>
                    <a:gd name="T33" fmla="*/ 0 h 1433"/>
                    <a:gd name="T34" fmla="*/ 263 w 370"/>
                    <a:gd name="T35" fmla="*/ 89 h 1433"/>
                    <a:gd name="T36" fmla="*/ 321 w 370"/>
                    <a:gd name="T37" fmla="*/ 266 h 1433"/>
                    <a:gd name="T38" fmla="*/ 361 w 370"/>
                    <a:gd name="T39" fmla="*/ 492 h 1433"/>
                    <a:gd name="T40" fmla="*/ 370 w 370"/>
                    <a:gd name="T41" fmla="*/ 629 h 1433"/>
                    <a:gd name="T42" fmla="*/ 369 w 370"/>
                    <a:gd name="T43" fmla="*/ 814 h 1433"/>
                    <a:gd name="T44" fmla="*/ 369 w 370"/>
                    <a:gd name="T45" fmla="*/ 1007 h 1433"/>
                    <a:gd name="T46" fmla="*/ 352 w 370"/>
                    <a:gd name="T47" fmla="*/ 1216 h 1433"/>
                    <a:gd name="T48" fmla="*/ 319 w 370"/>
                    <a:gd name="T49" fmla="*/ 1361 h 1433"/>
                    <a:gd name="T50" fmla="*/ 269 w 370"/>
                    <a:gd name="T51" fmla="*/ 1433 h 1433"/>
                    <a:gd name="T52" fmla="*/ 179 w 370"/>
                    <a:gd name="T53" fmla="*/ 1417 h 1433"/>
                    <a:gd name="T54" fmla="*/ 121 w 370"/>
                    <a:gd name="T55" fmla="*/ 1384 h 1433"/>
                    <a:gd name="T56" fmla="*/ 105 w 370"/>
                    <a:gd name="T57" fmla="*/ 1312 h 1433"/>
                    <a:gd name="T58" fmla="*/ 106 w 370"/>
                    <a:gd name="T59" fmla="*/ 1223 h 1433"/>
                    <a:gd name="T60" fmla="*/ 106 w 370"/>
                    <a:gd name="T61" fmla="*/ 1175 h 1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70" h="1433">
                      <a:moveTo>
                        <a:pt x="103" y="1174"/>
                      </a:moveTo>
                      <a:lnTo>
                        <a:pt x="154" y="1177"/>
                      </a:lnTo>
                      <a:lnTo>
                        <a:pt x="226" y="1168"/>
                      </a:lnTo>
                      <a:lnTo>
                        <a:pt x="172" y="1039"/>
                      </a:lnTo>
                      <a:lnTo>
                        <a:pt x="112" y="940"/>
                      </a:lnTo>
                      <a:lnTo>
                        <a:pt x="10" y="769"/>
                      </a:lnTo>
                      <a:lnTo>
                        <a:pt x="13" y="712"/>
                      </a:lnTo>
                      <a:lnTo>
                        <a:pt x="40" y="652"/>
                      </a:lnTo>
                      <a:lnTo>
                        <a:pt x="94" y="628"/>
                      </a:lnTo>
                      <a:lnTo>
                        <a:pt x="109" y="562"/>
                      </a:lnTo>
                      <a:lnTo>
                        <a:pt x="73" y="553"/>
                      </a:lnTo>
                      <a:lnTo>
                        <a:pt x="57" y="491"/>
                      </a:lnTo>
                      <a:lnTo>
                        <a:pt x="41" y="378"/>
                      </a:lnTo>
                      <a:lnTo>
                        <a:pt x="0" y="257"/>
                      </a:lnTo>
                      <a:lnTo>
                        <a:pt x="1" y="121"/>
                      </a:lnTo>
                      <a:lnTo>
                        <a:pt x="75" y="24"/>
                      </a:lnTo>
                      <a:lnTo>
                        <a:pt x="174" y="0"/>
                      </a:lnTo>
                      <a:lnTo>
                        <a:pt x="263" y="89"/>
                      </a:lnTo>
                      <a:lnTo>
                        <a:pt x="321" y="266"/>
                      </a:lnTo>
                      <a:lnTo>
                        <a:pt x="361" y="492"/>
                      </a:lnTo>
                      <a:lnTo>
                        <a:pt x="370" y="629"/>
                      </a:lnTo>
                      <a:lnTo>
                        <a:pt x="369" y="814"/>
                      </a:lnTo>
                      <a:lnTo>
                        <a:pt x="369" y="1007"/>
                      </a:lnTo>
                      <a:lnTo>
                        <a:pt x="352" y="1216"/>
                      </a:lnTo>
                      <a:lnTo>
                        <a:pt x="319" y="1361"/>
                      </a:lnTo>
                      <a:lnTo>
                        <a:pt x="269" y="1433"/>
                      </a:lnTo>
                      <a:lnTo>
                        <a:pt x="179" y="1417"/>
                      </a:lnTo>
                      <a:lnTo>
                        <a:pt x="121" y="1384"/>
                      </a:lnTo>
                      <a:lnTo>
                        <a:pt x="105" y="1312"/>
                      </a:lnTo>
                      <a:lnTo>
                        <a:pt x="106" y="1223"/>
                      </a:lnTo>
                      <a:lnTo>
                        <a:pt x="106" y="1175"/>
                      </a:lnTo>
                    </a:path>
                  </a:pathLst>
                </a:custGeom>
                <a:solidFill>
                  <a:srgbClr val="0052A4"/>
                </a:soli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26" name="Freeform 1791"/>
                <p:cNvSpPr>
                  <a:spLocks/>
                </p:cNvSpPr>
                <p:nvPr/>
              </p:nvSpPr>
              <p:spPr bwMode="auto">
                <a:xfrm flipH="1">
                  <a:off x="3353" y="2837"/>
                  <a:ext cx="190" cy="247"/>
                </a:xfrm>
                <a:custGeom>
                  <a:avLst/>
                  <a:gdLst>
                    <a:gd name="T0" fmla="*/ 59 w 371"/>
                    <a:gd name="T1" fmla="*/ 318 h 531"/>
                    <a:gd name="T2" fmla="*/ 38 w 371"/>
                    <a:gd name="T3" fmla="*/ 246 h 531"/>
                    <a:gd name="T4" fmla="*/ 13 w 371"/>
                    <a:gd name="T5" fmla="*/ 158 h 531"/>
                    <a:gd name="T6" fmla="*/ 0 w 371"/>
                    <a:gd name="T7" fmla="*/ 68 h 531"/>
                    <a:gd name="T8" fmla="*/ 6 w 371"/>
                    <a:gd name="T9" fmla="*/ 27 h 531"/>
                    <a:gd name="T10" fmla="*/ 32 w 371"/>
                    <a:gd name="T11" fmla="*/ 6 h 531"/>
                    <a:gd name="T12" fmla="*/ 276 w 371"/>
                    <a:gd name="T13" fmla="*/ 0 h 531"/>
                    <a:gd name="T14" fmla="*/ 270 w 371"/>
                    <a:gd name="T15" fmla="*/ 48 h 531"/>
                    <a:gd name="T16" fmla="*/ 218 w 371"/>
                    <a:gd name="T17" fmla="*/ 76 h 531"/>
                    <a:gd name="T18" fmla="*/ 199 w 371"/>
                    <a:gd name="T19" fmla="*/ 124 h 531"/>
                    <a:gd name="T20" fmla="*/ 199 w 371"/>
                    <a:gd name="T21" fmla="*/ 186 h 531"/>
                    <a:gd name="T22" fmla="*/ 231 w 371"/>
                    <a:gd name="T23" fmla="*/ 241 h 531"/>
                    <a:gd name="T24" fmla="*/ 280 w 371"/>
                    <a:gd name="T25" fmla="*/ 317 h 531"/>
                    <a:gd name="T26" fmla="*/ 319 w 371"/>
                    <a:gd name="T27" fmla="*/ 400 h 531"/>
                    <a:gd name="T28" fmla="*/ 352 w 371"/>
                    <a:gd name="T29" fmla="*/ 469 h 531"/>
                    <a:gd name="T30" fmla="*/ 371 w 371"/>
                    <a:gd name="T31" fmla="*/ 517 h 531"/>
                    <a:gd name="T32" fmla="*/ 306 w 371"/>
                    <a:gd name="T33" fmla="*/ 531 h 531"/>
                    <a:gd name="T34" fmla="*/ 217 w 371"/>
                    <a:gd name="T35" fmla="*/ 524 h 531"/>
                    <a:gd name="T36" fmla="*/ 134 w 371"/>
                    <a:gd name="T37" fmla="*/ 495 h 531"/>
                    <a:gd name="T38" fmla="*/ 95 w 371"/>
                    <a:gd name="T39" fmla="*/ 406 h 531"/>
                    <a:gd name="T40" fmla="*/ 59 w 371"/>
                    <a:gd name="T41" fmla="*/ 318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1" h="531">
                      <a:moveTo>
                        <a:pt x="59" y="318"/>
                      </a:moveTo>
                      <a:cubicBezTo>
                        <a:pt x="38" y="258"/>
                        <a:pt x="46" y="273"/>
                        <a:pt x="38" y="246"/>
                      </a:cubicBezTo>
                      <a:lnTo>
                        <a:pt x="13" y="158"/>
                      </a:lnTo>
                      <a:lnTo>
                        <a:pt x="0" y="68"/>
                      </a:lnTo>
                      <a:lnTo>
                        <a:pt x="6" y="27"/>
                      </a:lnTo>
                      <a:lnTo>
                        <a:pt x="32" y="6"/>
                      </a:lnTo>
                      <a:lnTo>
                        <a:pt x="276" y="0"/>
                      </a:lnTo>
                      <a:lnTo>
                        <a:pt x="270" y="48"/>
                      </a:lnTo>
                      <a:lnTo>
                        <a:pt x="218" y="76"/>
                      </a:lnTo>
                      <a:lnTo>
                        <a:pt x="199" y="124"/>
                      </a:lnTo>
                      <a:lnTo>
                        <a:pt x="199" y="186"/>
                      </a:lnTo>
                      <a:lnTo>
                        <a:pt x="231" y="241"/>
                      </a:lnTo>
                      <a:lnTo>
                        <a:pt x="280" y="317"/>
                      </a:lnTo>
                      <a:lnTo>
                        <a:pt x="319" y="400"/>
                      </a:lnTo>
                      <a:lnTo>
                        <a:pt x="352" y="469"/>
                      </a:lnTo>
                      <a:lnTo>
                        <a:pt x="371" y="517"/>
                      </a:lnTo>
                      <a:lnTo>
                        <a:pt x="306" y="531"/>
                      </a:lnTo>
                      <a:lnTo>
                        <a:pt x="217" y="524"/>
                      </a:lnTo>
                      <a:lnTo>
                        <a:pt x="134" y="495"/>
                      </a:lnTo>
                      <a:lnTo>
                        <a:pt x="95" y="406"/>
                      </a:lnTo>
                      <a:cubicBezTo>
                        <a:pt x="95" y="406"/>
                        <a:pt x="59" y="318"/>
                        <a:pt x="59" y="318"/>
                      </a:cubicBezTo>
                      <a:close/>
                    </a:path>
                  </a:pathLst>
                </a:custGeom>
                <a:gradFill rotWithShape="1">
                  <a:gsLst>
                    <a:gs pos="0">
                      <a:srgbClr val="AD7339">
                        <a:gamma/>
                        <a:shade val="66275"/>
                        <a:invGamma/>
                      </a:srgbClr>
                    </a:gs>
                    <a:gs pos="50000">
                      <a:srgbClr val="AD7339"/>
                    </a:gs>
                    <a:gs pos="100000">
                      <a:srgbClr val="AD7339">
                        <a:gamma/>
                        <a:shade val="66275"/>
                        <a:invGamma/>
                      </a:srgbClr>
                    </a:gs>
                  </a:gsLst>
                  <a:lin ang="0" scaled="1"/>
                </a:gra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27" name="Freeform 1792"/>
                <p:cNvSpPr>
                  <a:spLocks/>
                </p:cNvSpPr>
                <p:nvPr/>
              </p:nvSpPr>
              <p:spPr bwMode="auto">
                <a:xfrm rot="21593716" flipH="1">
                  <a:off x="3433" y="2857"/>
                  <a:ext cx="30" cy="63"/>
                </a:xfrm>
                <a:custGeom>
                  <a:avLst/>
                  <a:gdLst>
                    <a:gd name="T0" fmla="*/ 74 w 74"/>
                    <a:gd name="T1" fmla="*/ 0 h 167"/>
                    <a:gd name="T2" fmla="*/ 7 w 74"/>
                    <a:gd name="T3" fmla="*/ 84 h 167"/>
                    <a:gd name="T4" fmla="*/ 32 w 74"/>
                    <a:gd name="T5" fmla="*/ 167 h 167"/>
                  </a:gdLst>
                  <a:ahLst/>
                  <a:cxnLst>
                    <a:cxn ang="0">
                      <a:pos x="T0" y="T1"/>
                    </a:cxn>
                    <a:cxn ang="0">
                      <a:pos x="T2" y="T3"/>
                    </a:cxn>
                    <a:cxn ang="0">
                      <a:pos x="T4" y="T5"/>
                    </a:cxn>
                  </a:cxnLst>
                  <a:rect l="0" t="0" r="r" b="b"/>
                  <a:pathLst>
                    <a:path w="74" h="167">
                      <a:moveTo>
                        <a:pt x="74" y="0"/>
                      </a:moveTo>
                      <a:cubicBezTo>
                        <a:pt x="44" y="28"/>
                        <a:pt x="14" y="56"/>
                        <a:pt x="7" y="84"/>
                      </a:cubicBezTo>
                      <a:cubicBezTo>
                        <a:pt x="0" y="112"/>
                        <a:pt x="16" y="139"/>
                        <a:pt x="32" y="167"/>
                      </a:cubicBezTo>
                    </a:path>
                  </a:pathLst>
                </a:custGeom>
                <a:noFill/>
                <a:ln w="9525" cap="flat" cmpd="sng">
                  <a:solidFill>
                    <a:srgbClr val="000000"/>
                  </a:solidFill>
                  <a:prstDash val="solid"/>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228" name="Freeform 1793"/>
                <p:cNvSpPr>
                  <a:spLocks/>
                </p:cNvSpPr>
                <p:nvPr/>
              </p:nvSpPr>
              <p:spPr bwMode="auto">
                <a:xfrm rot="21593716" flipH="1">
                  <a:off x="3352" y="3172"/>
                  <a:ext cx="111" cy="89"/>
                </a:xfrm>
                <a:custGeom>
                  <a:avLst/>
                  <a:gdLst>
                    <a:gd name="T0" fmla="*/ 59 w 283"/>
                    <a:gd name="T1" fmla="*/ 233 h 233"/>
                    <a:gd name="T2" fmla="*/ 109 w 283"/>
                    <a:gd name="T3" fmla="*/ 200 h 233"/>
                    <a:gd name="T4" fmla="*/ 192 w 283"/>
                    <a:gd name="T5" fmla="*/ 192 h 233"/>
                    <a:gd name="T6" fmla="*/ 259 w 283"/>
                    <a:gd name="T7" fmla="*/ 175 h 233"/>
                    <a:gd name="T8" fmla="*/ 283 w 283"/>
                    <a:gd name="T9" fmla="*/ 117 h 233"/>
                    <a:gd name="T10" fmla="*/ 234 w 283"/>
                    <a:gd name="T11" fmla="*/ 67 h 233"/>
                    <a:gd name="T12" fmla="*/ 150 w 283"/>
                    <a:gd name="T13" fmla="*/ 34 h 233"/>
                    <a:gd name="T14" fmla="*/ 59 w 283"/>
                    <a:gd name="T15" fmla="*/ 0 h 233"/>
                    <a:gd name="T16" fmla="*/ 9 w 283"/>
                    <a:gd name="T17" fmla="*/ 0 h 233"/>
                    <a:gd name="T18" fmla="*/ 0 w 283"/>
                    <a:gd name="T19" fmla="*/ 59 h 233"/>
                    <a:gd name="T20" fmla="*/ 17 w 283"/>
                    <a:gd name="T21" fmla="*/ 125 h 233"/>
                    <a:gd name="T22" fmla="*/ 59 w 283"/>
                    <a:gd name="T23" fmla="*/ 233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3" h="233">
                      <a:moveTo>
                        <a:pt x="59" y="233"/>
                      </a:moveTo>
                      <a:lnTo>
                        <a:pt x="109" y="200"/>
                      </a:lnTo>
                      <a:lnTo>
                        <a:pt x="192" y="192"/>
                      </a:lnTo>
                      <a:lnTo>
                        <a:pt x="259" y="175"/>
                      </a:lnTo>
                      <a:lnTo>
                        <a:pt x="283" y="117"/>
                      </a:lnTo>
                      <a:lnTo>
                        <a:pt x="234" y="67"/>
                      </a:lnTo>
                      <a:lnTo>
                        <a:pt x="150" y="34"/>
                      </a:lnTo>
                      <a:lnTo>
                        <a:pt x="59" y="0"/>
                      </a:lnTo>
                      <a:lnTo>
                        <a:pt x="9" y="0"/>
                      </a:lnTo>
                      <a:lnTo>
                        <a:pt x="0" y="59"/>
                      </a:lnTo>
                      <a:lnTo>
                        <a:pt x="17" y="125"/>
                      </a:lnTo>
                      <a:lnTo>
                        <a:pt x="59" y="233"/>
                      </a:lnTo>
                      <a:close/>
                    </a:path>
                  </a:pathLst>
                </a:custGeom>
                <a:solidFill>
                  <a:srgbClr val="FFFFFF"/>
                </a:soli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29" name="Freeform 1794"/>
                <p:cNvSpPr>
                  <a:spLocks/>
                </p:cNvSpPr>
                <p:nvPr/>
              </p:nvSpPr>
              <p:spPr bwMode="auto">
                <a:xfrm rot="21593716" flipH="1">
                  <a:off x="3356" y="3270"/>
                  <a:ext cx="92" cy="165"/>
                </a:xfrm>
                <a:custGeom>
                  <a:avLst/>
                  <a:gdLst>
                    <a:gd name="T0" fmla="*/ 191 w 233"/>
                    <a:gd name="T1" fmla="*/ 25 h 433"/>
                    <a:gd name="T2" fmla="*/ 117 w 233"/>
                    <a:gd name="T3" fmla="*/ 0 h 433"/>
                    <a:gd name="T4" fmla="*/ 42 w 233"/>
                    <a:gd name="T5" fmla="*/ 75 h 433"/>
                    <a:gd name="T6" fmla="*/ 0 w 233"/>
                    <a:gd name="T7" fmla="*/ 159 h 433"/>
                    <a:gd name="T8" fmla="*/ 9 w 233"/>
                    <a:gd name="T9" fmla="*/ 267 h 433"/>
                    <a:gd name="T10" fmla="*/ 50 w 233"/>
                    <a:gd name="T11" fmla="*/ 383 h 433"/>
                    <a:gd name="T12" fmla="*/ 117 w 233"/>
                    <a:gd name="T13" fmla="*/ 433 h 433"/>
                    <a:gd name="T14" fmla="*/ 209 w 233"/>
                    <a:gd name="T15" fmla="*/ 425 h 433"/>
                    <a:gd name="T16" fmla="*/ 225 w 233"/>
                    <a:gd name="T17" fmla="*/ 358 h 433"/>
                    <a:gd name="T18" fmla="*/ 200 w 233"/>
                    <a:gd name="T19" fmla="*/ 317 h 433"/>
                    <a:gd name="T20" fmla="*/ 200 w 233"/>
                    <a:gd name="T21" fmla="*/ 250 h 433"/>
                    <a:gd name="T22" fmla="*/ 225 w 233"/>
                    <a:gd name="T23" fmla="*/ 175 h 433"/>
                    <a:gd name="T24" fmla="*/ 233 w 233"/>
                    <a:gd name="T25" fmla="*/ 83 h 433"/>
                    <a:gd name="T26" fmla="*/ 191 w 233"/>
                    <a:gd name="T27" fmla="*/ 25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3" h="433">
                      <a:moveTo>
                        <a:pt x="191" y="25"/>
                      </a:moveTo>
                      <a:lnTo>
                        <a:pt x="117" y="0"/>
                      </a:lnTo>
                      <a:lnTo>
                        <a:pt x="42" y="75"/>
                      </a:lnTo>
                      <a:lnTo>
                        <a:pt x="0" y="159"/>
                      </a:lnTo>
                      <a:lnTo>
                        <a:pt x="9" y="267"/>
                      </a:lnTo>
                      <a:lnTo>
                        <a:pt x="50" y="383"/>
                      </a:lnTo>
                      <a:lnTo>
                        <a:pt x="117" y="433"/>
                      </a:lnTo>
                      <a:lnTo>
                        <a:pt x="209" y="425"/>
                      </a:lnTo>
                      <a:lnTo>
                        <a:pt x="225" y="358"/>
                      </a:lnTo>
                      <a:lnTo>
                        <a:pt x="200" y="317"/>
                      </a:lnTo>
                      <a:lnTo>
                        <a:pt x="200" y="250"/>
                      </a:lnTo>
                      <a:lnTo>
                        <a:pt x="225" y="175"/>
                      </a:lnTo>
                      <a:lnTo>
                        <a:pt x="233" y="83"/>
                      </a:lnTo>
                      <a:lnTo>
                        <a:pt x="191" y="25"/>
                      </a:lnTo>
                      <a:close/>
                    </a:path>
                  </a:pathLst>
                </a:custGeom>
                <a:solidFill>
                  <a:srgbClr val="0052A4"/>
                </a:soli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30" name="Rectangle 1795"/>
                <p:cNvSpPr>
                  <a:spLocks noChangeArrowheads="1"/>
                </p:cNvSpPr>
                <p:nvPr/>
              </p:nvSpPr>
              <p:spPr bwMode="auto">
                <a:xfrm rot="20530763" flipH="1">
                  <a:off x="3203" y="3224"/>
                  <a:ext cx="501" cy="41"/>
                </a:xfrm>
                <a:prstGeom prst="rect">
                  <a:avLst/>
                </a:prstGeom>
                <a:gradFill rotWithShape="1">
                  <a:gsLst>
                    <a:gs pos="0">
                      <a:srgbClr val="FF8669">
                        <a:gamma/>
                        <a:shade val="66275"/>
                        <a:invGamma/>
                      </a:srgbClr>
                    </a:gs>
                    <a:gs pos="50000">
                      <a:srgbClr val="FF8669"/>
                    </a:gs>
                    <a:gs pos="100000">
                      <a:srgbClr val="FF8669">
                        <a:gamma/>
                        <a:shade val="66275"/>
                        <a:invGamma/>
                      </a:srgbClr>
                    </a:gs>
                  </a:gsLst>
                  <a:lin ang="5400000" scaled="1"/>
                </a:gra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231" name="Line 1796"/>
                <p:cNvSpPr>
                  <a:spLocks noChangeShapeType="1"/>
                </p:cNvSpPr>
                <p:nvPr/>
              </p:nvSpPr>
              <p:spPr bwMode="auto">
                <a:xfrm flipH="1">
                  <a:off x="3218" y="3166"/>
                  <a:ext cx="470" cy="145"/>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232" name="Line 1797"/>
                <p:cNvSpPr>
                  <a:spLocks noChangeShapeType="1"/>
                </p:cNvSpPr>
                <p:nvPr/>
              </p:nvSpPr>
              <p:spPr bwMode="auto">
                <a:xfrm flipH="1">
                  <a:off x="3220" y="3184"/>
                  <a:ext cx="464" cy="142"/>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grpSp>
              <p:nvGrpSpPr>
                <p:cNvPr id="7233" name="Group 1798"/>
                <p:cNvGrpSpPr>
                  <a:grpSpLocks/>
                </p:cNvGrpSpPr>
                <p:nvPr/>
              </p:nvGrpSpPr>
              <p:grpSpPr bwMode="auto">
                <a:xfrm>
                  <a:off x="2847" y="3407"/>
                  <a:ext cx="479" cy="1648"/>
                  <a:chOff x="5986" y="3713"/>
                  <a:chExt cx="479" cy="1648"/>
                </a:xfrm>
              </p:grpSpPr>
              <p:sp>
                <p:nvSpPr>
                  <p:cNvPr id="7261" name="Freeform 1799"/>
                  <p:cNvSpPr>
                    <a:spLocks/>
                  </p:cNvSpPr>
                  <p:nvPr/>
                </p:nvSpPr>
                <p:spPr bwMode="auto">
                  <a:xfrm rot="603680" flipH="1">
                    <a:off x="5986" y="3713"/>
                    <a:ext cx="471" cy="1648"/>
                  </a:xfrm>
                  <a:custGeom>
                    <a:avLst/>
                    <a:gdLst>
                      <a:gd name="T0" fmla="*/ 701 w 752"/>
                      <a:gd name="T1" fmla="*/ 2316 h 2440"/>
                      <a:gd name="T2" fmla="*/ 729 w 752"/>
                      <a:gd name="T3" fmla="*/ 2174 h 2440"/>
                      <a:gd name="T4" fmla="*/ 729 w 752"/>
                      <a:gd name="T5" fmla="*/ 2070 h 2440"/>
                      <a:gd name="T6" fmla="*/ 723 w 752"/>
                      <a:gd name="T7" fmla="*/ 1962 h 2440"/>
                      <a:gd name="T8" fmla="*/ 675 w 752"/>
                      <a:gd name="T9" fmla="*/ 1786 h 2440"/>
                      <a:gd name="T10" fmla="*/ 603 w 752"/>
                      <a:gd name="T11" fmla="*/ 1627 h 2440"/>
                      <a:gd name="T12" fmla="*/ 497 w 752"/>
                      <a:gd name="T13" fmla="*/ 1401 h 2440"/>
                      <a:gd name="T14" fmla="*/ 380 w 752"/>
                      <a:gd name="T15" fmla="*/ 1166 h 2440"/>
                      <a:gd name="T16" fmla="*/ 291 w 752"/>
                      <a:gd name="T17" fmla="*/ 992 h 2440"/>
                      <a:gd name="T18" fmla="*/ 187 w 752"/>
                      <a:gd name="T19" fmla="*/ 755 h 2440"/>
                      <a:gd name="T20" fmla="*/ 112 w 752"/>
                      <a:gd name="T21" fmla="*/ 532 h 2440"/>
                      <a:gd name="T22" fmla="*/ 65 w 752"/>
                      <a:gd name="T23" fmla="*/ 362 h 2440"/>
                      <a:gd name="T24" fmla="*/ 21 w 752"/>
                      <a:gd name="T25" fmla="*/ 158 h 2440"/>
                      <a:gd name="T26" fmla="*/ 3 w 752"/>
                      <a:gd name="T27" fmla="*/ 60 h 2440"/>
                      <a:gd name="T28" fmla="*/ 46 w 752"/>
                      <a:gd name="T29" fmla="*/ 50 h 2440"/>
                      <a:gd name="T30" fmla="*/ 117 w 752"/>
                      <a:gd name="T31" fmla="*/ 362 h 2440"/>
                      <a:gd name="T32" fmla="*/ 175 w 752"/>
                      <a:gd name="T33" fmla="*/ 568 h 2440"/>
                      <a:gd name="T34" fmla="*/ 277 w 752"/>
                      <a:gd name="T35" fmla="*/ 855 h 2440"/>
                      <a:gd name="T36" fmla="*/ 372 w 752"/>
                      <a:gd name="T37" fmla="*/ 1075 h 2440"/>
                      <a:gd name="T38" fmla="*/ 491 w 752"/>
                      <a:gd name="T39" fmla="*/ 1334 h 2440"/>
                      <a:gd name="T40" fmla="*/ 619 w 752"/>
                      <a:gd name="T41" fmla="*/ 1602 h 2440"/>
                      <a:gd name="T42" fmla="*/ 712 w 752"/>
                      <a:gd name="T43" fmla="*/ 1841 h 2440"/>
                      <a:gd name="T44" fmla="*/ 746 w 752"/>
                      <a:gd name="T45" fmla="*/ 2028 h 2440"/>
                      <a:gd name="T46" fmla="*/ 749 w 752"/>
                      <a:gd name="T47" fmla="*/ 2160 h 2440"/>
                      <a:gd name="T48" fmla="*/ 728 w 752"/>
                      <a:gd name="T49" fmla="*/ 2286 h 2440"/>
                      <a:gd name="T50" fmla="*/ 677 w 752"/>
                      <a:gd name="T51" fmla="*/ 2403 h 2440"/>
                      <a:gd name="T52" fmla="*/ 644 w 752"/>
                      <a:gd name="T53" fmla="*/ 2436 h 2440"/>
                      <a:gd name="T54" fmla="*/ 680 w 752"/>
                      <a:gd name="T55" fmla="*/ 2376 h 2440"/>
                      <a:gd name="T56" fmla="*/ 701 w 752"/>
                      <a:gd name="T57" fmla="*/ 2316 h 2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52" h="2440">
                        <a:moveTo>
                          <a:pt x="701" y="2316"/>
                        </a:moveTo>
                        <a:cubicBezTo>
                          <a:pt x="711" y="2282"/>
                          <a:pt x="724" y="2214"/>
                          <a:pt x="729" y="2174"/>
                        </a:cubicBezTo>
                        <a:cubicBezTo>
                          <a:pt x="734" y="2133"/>
                          <a:pt x="730" y="2104"/>
                          <a:pt x="729" y="2070"/>
                        </a:cubicBezTo>
                        <a:cubicBezTo>
                          <a:pt x="728" y="2035"/>
                          <a:pt x="732" y="2010"/>
                          <a:pt x="723" y="1962"/>
                        </a:cubicBezTo>
                        <a:cubicBezTo>
                          <a:pt x="714" y="1915"/>
                          <a:pt x="695" y="1842"/>
                          <a:pt x="675" y="1786"/>
                        </a:cubicBezTo>
                        <a:cubicBezTo>
                          <a:pt x="656" y="1730"/>
                          <a:pt x="632" y="1690"/>
                          <a:pt x="603" y="1627"/>
                        </a:cubicBezTo>
                        <a:cubicBezTo>
                          <a:pt x="574" y="1562"/>
                          <a:pt x="534" y="1479"/>
                          <a:pt x="497" y="1401"/>
                        </a:cubicBezTo>
                        <a:cubicBezTo>
                          <a:pt x="460" y="1324"/>
                          <a:pt x="415" y="1236"/>
                          <a:pt x="380" y="1166"/>
                        </a:cubicBezTo>
                        <a:cubicBezTo>
                          <a:pt x="344" y="1098"/>
                          <a:pt x="323" y="1059"/>
                          <a:pt x="291" y="992"/>
                        </a:cubicBezTo>
                        <a:cubicBezTo>
                          <a:pt x="259" y="922"/>
                          <a:pt x="217" y="831"/>
                          <a:pt x="187" y="755"/>
                        </a:cubicBezTo>
                        <a:cubicBezTo>
                          <a:pt x="157" y="679"/>
                          <a:pt x="131" y="597"/>
                          <a:pt x="112" y="532"/>
                        </a:cubicBezTo>
                        <a:cubicBezTo>
                          <a:pt x="91" y="468"/>
                          <a:pt x="81" y="425"/>
                          <a:pt x="65" y="362"/>
                        </a:cubicBezTo>
                        <a:cubicBezTo>
                          <a:pt x="50" y="299"/>
                          <a:pt x="30" y="206"/>
                          <a:pt x="21" y="158"/>
                        </a:cubicBezTo>
                        <a:cubicBezTo>
                          <a:pt x="9" y="108"/>
                          <a:pt x="0" y="78"/>
                          <a:pt x="3" y="60"/>
                        </a:cubicBezTo>
                        <a:cubicBezTo>
                          <a:pt x="8" y="43"/>
                          <a:pt x="26" y="0"/>
                          <a:pt x="46" y="50"/>
                        </a:cubicBezTo>
                        <a:cubicBezTo>
                          <a:pt x="63" y="100"/>
                          <a:pt x="94" y="278"/>
                          <a:pt x="117" y="362"/>
                        </a:cubicBezTo>
                        <a:cubicBezTo>
                          <a:pt x="138" y="449"/>
                          <a:pt x="147" y="487"/>
                          <a:pt x="175" y="568"/>
                        </a:cubicBezTo>
                        <a:cubicBezTo>
                          <a:pt x="202" y="650"/>
                          <a:pt x="245" y="770"/>
                          <a:pt x="277" y="855"/>
                        </a:cubicBezTo>
                        <a:cubicBezTo>
                          <a:pt x="309" y="941"/>
                          <a:pt x="336" y="995"/>
                          <a:pt x="372" y="1075"/>
                        </a:cubicBezTo>
                        <a:cubicBezTo>
                          <a:pt x="410" y="1157"/>
                          <a:pt x="451" y="1247"/>
                          <a:pt x="491" y="1334"/>
                        </a:cubicBezTo>
                        <a:cubicBezTo>
                          <a:pt x="532" y="1421"/>
                          <a:pt x="581" y="1517"/>
                          <a:pt x="619" y="1602"/>
                        </a:cubicBezTo>
                        <a:cubicBezTo>
                          <a:pt x="655" y="1686"/>
                          <a:pt x="690" y="1771"/>
                          <a:pt x="712" y="1841"/>
                        </a:cubicBezTo>
                        <a:cubicBezTo>
                          <a:pt x="732" y="1913"/>
                          <a:pt x="740" y="1975"/>
                          <a:pt x="746" y="2028"/>
                        </a:cubicBezTo>
                        <a:cubicBezTo>
                          <a:pt x="752" y="2081"/>
                          <a:pt x="752" y="2117"/>
                          <a:pt x="749" y="2160"/>
                        </a:cubicBezTo>
                        <a:cubicBezTo>
                          <a:pt x="746" y="2203"/>
                          <a:pt x="740" y="2246"/>
                          <a:pt x="728" y="2286"/>
                        </a:cubicBezTo>
                        <a:cubicBezTo>
                          <a:pt x="716" y="2326"/>
                          <a:pt x="691" y="2378"/>
                          <a:pt x="677" y="2403"/>
                        </a:cubicBezTo>
                        <a:cubicBezTo>
                          <a:pt x="663" y="2428"/>
                          <a:pt x="644" y="2440"/>
                          <a:pt x="644" y="2436"/>
                        </a:cubicBezTo>
                        <a:cubicBezTo>
                          <a:pt x="644" y="2432"/>
                          <a:pt x="671" y="2396"/>
                          <a:pt x="680" y="2376"/>
                        </a:cubicBezTo>
                        <a:cubicBezTo>
                          <a:pt x="689" y="2356"/>
                          <a:pt x="697" y="2328"/>
                          <a:pt x="701" y="2316"/>
                        </a:cubicBezTo>
                        <a:close/>
                      </a:path>
                    </a:pathLst>
                  </a:custGeom>
                  <a:gradFill rotWithShape="1">
                    <a:gsLst>
                      <a:gs pos="0">
                        <a:srgbClr val="969696">
                          <a:gamma/>
                          <a:shade val="86275"/>
                          <a:invGamma/>
                        </a:srgbClr>
                      </a:gs>
                      <a:gs pos="100000">
                        <a:srgbClr val="969696"/>
                      </a:gs>
                    </a:gsLst>
                    <a:lin ang="5400000" scaled="1"/>
                  </a:gradFill>
                  <a:ln w="3175"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7262" name="Group 1800"/>
                  <p:cNvGrpSpPr>
                    <a:grpSpLocks/>
                  </p:cNvGrpSpPr>
                  <p:nvPr/>
                </p:nvGrpSpPr>
                <p:grpSpPr bwMode="auto">
                  <a:xfrm rot="603680" flipH="1">
                    <a:off x="5986" y="3748"/>
                    <a:ext cx="479" cy="1379"/>
                    <a:chOff x="6453" y="5127"/>
                    <a:chExt cx="741" cy="1952"/>
                  </a:xfrm>
                </p:grpSpPr>
                <p:sp>
                  <p:nvSpPr>
                    <p:cNvPr id="7263" name="Freeform 1801"/>
                    <p:cNvSpPr>
                      <a:spLocks/>
                    </p:cNvSpPr>
                    <p:nvPr/>
                  </p:nvSpPr>
                  <p:spPr bwMode="auto">
                    <a:xfrm rot="120847" flipH="1" flipV="1">
                      <a:off x="6528" y="5415"/>
                      <a:ext cx="666" cy="1664"/>
                    </a:xfrm>
                    <a:custGeom>
                      <a:avLst/>
                      <a:gdLst>
                        <a:gd name="T0" fmla="*/ 664 w 664"/>
                        <a:gd name="T1" fmla="*/ 1090 h 1106"/>
                        <a:gd name="T2" fmla="*/ 638 w 664"/>
                        <a:gd name="T3" fmla="*/ 1093 h 1106"/>
                        <a:gd name="T4" fmla="*/ 620 w 664"/>
                        <a:gd name="T5" fmla="*/ 1084 h 1106"/>
                        <a:gd name="T6" fmla="*/ 565 w 664"/>
                        <a:gd name="T7" fmla="*/ 957 h 1106"/>
                        <a:gd name="T8" fmla="*/ 485 w 664"/>
                        <a:gd name="T9" fmla="*/ 811 h 1106"/>
                        <a:gd name="T10" fmla="*/ 379 w 664"/>
                        <a:gd name="T11" fmla="*/ 655 h 1106"/>
                        <a:gd name="T12" fmla="*/ 272 w 664"/>
                        <a:gd name="T13" fmla="*/ 510 h 1106"/>
                        <a:gd name="T14" fmla="*/ 196 w 664"/>
                        <a:gd name="T15" fmla="*/ 411 h 1106"/>
                        <a:gd name="T16" fmla="*/ 124 w 664"/>
                        <a:gd name="T17" fmla="*/ 314 h 1106"/>
                        <a:gd name="T18" fmla="*/ 66 w 664"/>
                        <a:gd name="T19" fmla="*/ 234 h 1106"/>
                        <a:gd name="T20" fmla="*/ 29 w 664"/>
                        <a:gd name="T21" fmla="*/ 159 h 1106"/>
                        <a:gd name="T22" fmla="*/ 5 w 664"/>
                        <a:gd name="T23" fmla="*/ 72 h 1106"/>
                        <a:gd name="T24" fmla="*/ 2 w 664"/>
                        <a:gd name="T25" fmla="*/ 3 h 1106"/>
                        <a:gd name="T26" fmla="*/ 17 w 664"/>
                        <a:gd name="T27" fmla="*/ 87 h 1106"/>
                        <a:gd name="T28" fmla="*/ 38 w 664"/>
                        <a:gd name="T29" fmla="*/ 146 h 1106"/>
                        <a:gd name="T30" fmla="*/ 95 w 664"/>
                        <a:gd name="T31" fmla="*/ 253 h 1106"/>
                        <a:gd name="T32" fmla="*/ 186 w 664"/>
                        <a:gd name="T33" fmla="*/ 369 h 1106"/>
                        <a:gd name="T34" fmla="*/ 254 w 664"/>
                        <a:gd name="T35" fmla="*/ 464 h 1106"/>
                        <a:gd name="T36" fmla="*/ 317 w 664"/>
                        <a:gd name="T37" fmla="*/ 543 h 1106"/>
                        <a:gd name="T38" fmla="*/ 362 w 664"/>
                        <a:gd name="T39" fmla="*/ 605 h 1106"/>
                        <a:gd name="T40" fmla="*/ 428 w 664"/>
                        <a:gd name="T41" fmla="*/ 693 h 1106"/>
                        <a:gd name="T42" fmla="*/ 502 w 664"/>
                        <a:gd name="T43" fmla="*/ 796 h 1106"/>
                        <a:gd name="T44" fmla="*/ 578 w 664"/>
                        <a:gd name="T45" fmla="*/ 922 h 1106"/>
                        <a:gd name="T46" fmla="*/ 641 w 664"/>
                        <a:gd name="T47" fmla="*/ 1043 h 1106"/>
                        <a:gd name="T48" fmla="*/ 664 w 664"/>
                        <a:gd name="T49" fmla="*/ 1090 h 1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64" h="1106">
                          <a:moveTo>
                            <a:pt x="664" y="1090"/>
                          </a:moveTo>
                          <a:cubicBezTo>
                            <a:pt x="662" y="1098"/>
                            <a:pt x="645" y="1094"/>
                            <a:pt x="638" y="1093"/>
                          </a:cubicBezTo>
                          <a:cubicBezTo>
                            <a:pt x="630" y="1092"/>
                            <a:pt x="632" y="1106"/>
                            <a:pt x="620" y="1084"/>
                          </a:cubicBezTo>
                          <a:cubicBezTo>
                            <a:pt x="608" y="1062"/>
                            <a:pt x="588" y="1003"/>
                            <a:pt x="565" y="957"/>
                          </a:cubicBezTo>
                          <a:cubicBezTo>
                            <a:pt x="543" y="912"/>
                            <a:pt x="517" y="861"/>
                            <a:pt x="485" y="811"/>
                          </a:cubicBezTo>
                          <a:cubicBezTo>
                            <a:pt x="454" y="761"/>
                            <a:pt x="414" y="705"/>
                            <a:pt x="379" y="655"/>
                          </a:cubicBezTo>
                          <a:cubicBezTo>
                            <a:pt x="344" y="605"/>
                            <a:pt x="302" y="551"/>
                            <a:pt x="272" y="510"/>
                          </a:cubicBezTo>
                          <a:cubicBezTo>
                            <a:pt x="242" y="469"/>
                            <a:pt x="221" y="444"/>
                            <a:pt x="196" y="411"/>
                          </a:cubicBezTo>
                          <a:cubicBezTo>
                            <a:pt x="171" y="378"/>
                            <a:pt x="145" y="344"/>
                            <a:pt x="124" y="314"/>
                          </a:cubicBezTo>
                          <a:cubicBezTo>
                            <a:pt x="102" y="285"/>
                            <a:pt x="82" y="260"/>
                            <a:pt x="66" y="234"/>
                          </a:cubicBezTo>
                          <a:cubicBezTo>
                            <a:pt x="50" y="208"/>
                            <a:pt x="39" y="186"/>
                            <a:pt x="29" y="159"/>
                          </a:cubicBezTo>
                          <a:cubicBezTo>
                            <a:pt x="19" y="132"/>
                            <a:pt x="9" y="98"/>
                            <a:pt x="5" y="72"/>
                          </a:cubicBezTo>
                          <a:cubicBezTo>
                            <a:pt x="1" y="46"/>
                            <a:pt x="0" y="0"/>
                            <a:pt x="2" y="3"/>
                          </a:cubicBezTo>
                          <a:cubicBezTo>
                            <a:pt x="4" y="6"/>
                            <a:pt x="11" y="63"/>
                            <a:pt x="17" y="87"/>
                          </a:cubicBezTo>
                          <a:cubicBezTo>
                            <a:pt x="23" y="111"/>
                            <a:pt x="25" y="119"/>
                            <a:pt x="38" y="146"/>
                          </a:cubicBezTo>
                          <a:cubicBezTo>
                            <a:pt x="51" y="174"/>
                            <a:pt x="70" y="216"/>
                            <a:pt x="95" y="253"/>
                          </a:cubicBezTo>
                          <a:cubicBezTo>
                            <a:pt x="120" y="290"/>
                            <a:pt x="160" y="334"/>
                            <a:pt x="186" y="369"/>
                          </a:cubicBezTo>
                          <a:cubicBezTo>
                            <a:pt x="212" y="404"/>
                            <a:pt x="232" y="435"/>
                            <a:pt x="254" y="464"/>
                          </a:cubicBezTo>
                          <a:cubicBezTo>
                            <a:pt x="276" y="493"/>
                            <a:pt x="299" y="520"/>
                            <a:pt x="317" y="543"/>
                          </a:cubicBezTo>
                          <a:cubicBezTo>
                            <a:pt x="335" y="566"/>
                            <a:pt x="344" y="580"/>
                            <a:pt x="362" y="605"/>
                          </a:cubicBezTo>
                          <a:cubicBezTo>
                            <a:pt x="380" y="630"/>
                            <a:pt x="406" y="661"/>
                            <a:pt x="428" y="693"/>
                          </a:cubicBezTo>
                          <a:cubicBezTo>
                            <a:pt x="451" y="725"/>
                            <a:pt x="476" y="759"/>
                            <a:pt x="502" y="796"/>
                          </a:cubicBezTo>
                          <a:cubicBezTo>
                            <a:pt x="527" y="835"/>
                            <a:pt x="556" y="881"/>
                            <a:pt x="578" y="922"/>
                          </a:cubicBezTo>
                          <a:cubicBezTo>
                            <a:pt x="602" y="962"/>
                            <a:pt x="627" y="1014"/>
                            <a:pt x="641" y="1043"/>
                          </a:cubicBezTo>
                          <a:cubicBezTo>
                            <a:pt x="656" y="1070"/>
                            <a:pt x="664" y="1082"/>
                            <a:pt x="664" y="1090"/>
                          </a:cubicBezTo>
                          <a:close/>
                        </a:path>
                      </a:pathLst>
                    </a:custGeom>
                    <a:solidFill>
                      <a:srgbClr val="C0C0C0"/>
                    </a:solidFill>
                    <a:ln w="3175"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64" name="Oval 1802"/>
                    <p:cNvSpPr>
                      <a:spLocks noChangeArrowheads="1"/>
                    </p:cNvSpPr>
                    <p:nvPr/>
                  </p:nvSpPr>
                  <p:spPr bwMode="auto">
                    <a:xfrm rot="21234367" flipV="1">
                      <a:off x="6497" y="5333"/>
                      <a:ext cx="16" cy="39"/>
                    </a:xfrm>
                    <a:prstGeom prst="ellipse">
                      <a:avLst/>
                    </a:prstGeom>
                    <a:solidFill>
                      <a:srgbClr val="FFFFFF"/>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65" name="Oval 1803"/>
                    <p:cNvSpPr>
                      <a:spLocks noChangeArrowheads="1"/>
                    </p:cNvSpPr>
                    <p:nvPr/>
                  </p:nvSpPr>
                  <p:spPr bwMode="auto">
                    <a:xfrm rot="20658778" flipV="1">
                      <a:off x="6453" y="5127"/>
                      <a:ext cx="28" cy="72"/>
                    </a:xfrm>
                    <a:prstGeom prst="ellipse">
                      <a:avLst/>
                    </a:prstGeom>
                    <a:solidFill>
                      <a:srgbClr val="FFFFFF"/>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nvGrpSpPr>
                <p:cNvPr id="7234" name="Group 1804"/>
                <p:cNvGrpSpPr>
                  <a:grpSpLocks/>
                </p:cNvGrpSpPr>
                <p:nvPr/>
              </p:nvGrpSpPr>
              <p:grpSpPr bwMode="auto">
                <a:xfrm>
                  <a:off x="3444" y="2359"/>
                  <a:ext cx="688" cy="439"/>
                  <a:chOff x="8794" y="7329"/>
                  <a:chExt cx="688" cy="439"/>
                </a:xfrm>
              </p:grpSpPr>
              <p:sp>
                <p:nvSpPr>
                  <p:cNvPr id="7254" name="Rectangle 1805"/>
                  <p:cNvSpPr>
                    <a:spLocks noChangeArrowheads="1"/>
                  </p:cNvSpPr>
                  <p:nvPr/>
                </p:nvSpPr>
                <p:spPr bwMode="auto">
                  <a:xfrm flipH="1">
                    <a:off x="9378" y="7329"/>
                    <a:ext cx="34" cy="439"/>
                  </a:xfrm>
                  <a:prstGeom prst="rect">
                    <a:avLst/>
                  </a:prstGeom>
                  <a:solidFill>
                    <a:srgbClr val="969696"/>
                  </a:soli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255" name="Rectangle 1806"/>
                  <p:cNvSpPr>
                    <a:spLocks noChangeArrowheads="1"/>
                  </p:cNvSpPr>
                  <p:nvPr/>
                </p:nvSpPr>
                <p:spPr bwMode="auto">
                  <a:xfrm flipH="1">
                    <a:off x="9390" y="7401"/>
                    <a:ext cx="56" cy="60"/>
                  </a:xfrm>
                  <a:prstGeom prst="rect">
                    <a:avLst/>
                  </a:prstGeom>
                  <a:solidFill>
                    <a:srgbClr val="808080"/>
                  </a:soli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256" name="Rectangle 1807"/>
                  <p:cNvSpPr>
                    <a:spLocks noChangeArrowheads="1"/>
                  </p:cNvSpPr>
                  <p:nvPr/>
                </p:nvSpPr>
                <p:spPr bwMode="auto">
                  <a:xfrm>
                    <a:off x="9463" y="7411"/>
                    <a:ext cx="19" cy="40"/>
                  </a:xfrm>
                  <a:prstGeom prst="rect">
                    <a:avLst/>
                  </a:prstGeom>
                  <a:solidFill>
                    <a:srgbClr val="CCFFFF"/>
                  </a:soli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257" name="Line 1808"/>
                  <p:cNvSpPr>
                    <a:spLocks noChangeShapeType="1"/>
                  </p:cNvSpPr>
                  <p:nvPr/>
                </p:nvSpPr>
                <p:spPr bwMode="auto">
                  <a:xfrm flipH="1">
                    <a:off x="9450" y="7432"/>
                    <a:ext cx="13"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258" name="Rectangle 1809"/>
                  <p:cNvSpPr>
                    <a:spLocks noChangeArrowheads="1"/>
                  </p:cNvSpPr>
                  <p:nvPr/>
                </p:nvSpPr>
                <p:spPr bwMode="auto">
                  <a:xfrm flipH="1">
                    <a:off x="8884" y="7514"/>
                    <a:ext cx="491" cy="51"/>
                  </a:xfrm>
                  <a:prstGeom prst="rect">
                    <a:avLst/>
                  </a:prstGeom>
                  <a:solidFill>
                    <a:srgbClr val="969696"/>
                  </a:soli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259" name="Rectangle 1810"/>
                  <p:cNvSpPr>
                    <a:spLocks noChangeArrowheads="1"/>
                  </p:cNvSpPr>
                  <p:nvPr/>
                </p:nvSpPr>
                <p:spPr bwMode="auto">
                  <a:xfrm>
                    <a:off x="8804" y="7465"/>
                    <a:ext cx="75" cy="130"/>
                  </a:xfrm>
                  <a:prstGeom prst="rect">
                    <a:avLst/>
                  </a:prstGeom>
                  <a:solidFill>
                    <a:srgbClr val="000000"/>
                  </a:soli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260" name="Oval 1811"/>
                  <p:cNvSpPr>
                    <a:spLocks noChangeArrowheads="1"/>
                  </p:cNvSpPr>
                  <p:nvPr/>
                </p:nvSpPr>
                <p:spPr bwMode="auto">
                  <a:xfrm>
                    <a:off x="8794" y="7487"/>
                    <a:ext cx="92" cy="90"/>
                  </a:xfrm>
                  <a:prstGeom prst="ellipse">
                    <a:avLst/>
                  </a:prstGeom>
                  <a:solidFill>
                    <a:srgbClr val="80808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7235" name="Freeform 1812"/>
                <p:cNvSpPr>
                  <a:spLocks/>
                </p:cNvSpPr>
                <p:nvPr/>
              </p:nvSpPr>
              <p:spPr bwMode="auto">
                <a:xfrm>
                  <a:off x="3300" y="2842"/>
                  <a:ext cx="282" cy="215"/>
                </a:xfrm>
                <a:custGeom>
                  <a:avLst/>
                  <a:gdLst>
                    <a:gd name="T0" fmla="*/ 0 w 282"/>
                    <a:gd name="T1" fmla="*/ 50 h 215"/>
                    <a:gd name="T2" fmla="*/ 64 w 282"/>
                    <a:gd name="T3" fmla="*/ 27 h 215"/>
                    <a:gd name="T4" fmla="*/ 118 w 282"/>
                    <a:gd name="T5" fmla="*/ 0 h 215"/>
                    <a:gd name="T6" fmla="*/ 218 w 282"/>
                    <a:gd name="T7" fmla="*/ 2 h 215"/>
                    <a:gd name="T8" fmla="*/ 267 w 282"/>
                    <a:gd name="T9" fmla="*/ 26 h 215"/>
                    <a:gd name="T10" fmla="*/ 280 w 282"/>
                    <a:gd name="T11" fmla="*/ 47 h 215"/>
                    <a:gd name="T12" fmla="*/ 282 w 282"/>
                    <a:gd name="T13" fmla="*/ 61 h 215"/>
                    <a:gd name="T14" fmla="*/ 268 w 282"/>
                    <a:gd name="T15" fmla="*/ 86 h 215"/>
                    <a:gd name="T16" fmla="*/ 236 w 282"/>
                    <a:gd name="T17" fmla="*/ 87 h 215"/>
                    <a:gd name="T18" fmla="*/ 199 w 282"/>
                    <a:gd name="T19" fmla="*/ 72 h 215"/>
                    <a:gd name="T20" fmla="*/ 157 w 282"/>
                    <a:gd name="T21" fmla="*/ 71 h 215"/>
                    <a:gd name="T22" fmla="*/ 111 w 282"/>
                    <a:gd name="T23" fmla="*/ 117 h 215"/>
                    <a:gd name="T24" fmla="*/ 90 w 282"/>
                    <a:gd name="T25" fmla="*/ 150 h 215"/>
                    <a:gd name="T26" fmla="*/ 42 w 282"/>
                    <a:gd name="T27" fmla="*/ 152 h 215"/>
                    <a:gd name="T28" fmla="*/ 80 w 282"/>
                    <a:gd name="T29" fmla="*/ 155 h 215"/>
                    <a:gd name="T30" fmla="*/ 55 w 282"/>
                    <a:gd name="T31" fmla="*/ 207 h 215"/>
                    <a:gd name="T32" fmla="*/ 6 w 282"/>
                    <a:gd name="T33" fmla="*/ 215 h 215"/>
                    <a:gd name="T34" fmla="*/ 0 w 282"/>
                    <a:gd name="T35" fmla="*/ 143 h 215"/>
                    <a:gd name="T36" fmla="*/ 0 w 282"/>
                    <a:gd name="T37" fmla="*/ 5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2" h="215">
                      <a:moveTo>
                        <a:pt x="0" y="50"/>
                      </a:moveTo>
                      <a:lnTo>
                        <a:pt x="64" y="27"/>
                      </a:lnTo>
                      <a:lnTo>
                        <a:pt x="118" y="0"/>
                      </a:lnTo>
                      <a:lnTo>
                        <a:pt x="218" y="2"/>
                      </a:lnTo>
                      <a:lnTo>
                        <a:pt x="267" y="26"/>
                      </a:lnTo>
                      <a:lnTo>
                        <a:pt x="280" y="47"/>
                      </a:lnTo>
                      <a:lnTo>
                        <a:pt x="282" y="61"/>
                      </a:lnTo>
                      <a:lnTo>
                        <a:pt x="268" y="86"/>
                      </a:lnTo>
                      <a:lnTo>
                        <a:pt x="236" y="87"/>
                      </a:lnTo>
                      <a:lnTo>
                        <a:pt x="199" y="72"/>
                      </a:lnTo>
                      <a:lnTo>
                        <a:pt x="157" y="71"/>
                      </a:lnTo>
                      <a:lnTo>
                        <a:pt x="111" y="117"/>
                      </a:lnTo>
                      <a:lnTo>
                        <a:pt x="90" y="150"/>
                      </a:lnTo>
                      <a:lnTo>
                        <a:pt x="42" y="152"/>
                      </a:lnTo>
                      <a:lnTo>
                        <a:pt x="80" y="155"/>
                      </a:lnTo>
                      <a:lnTo>
                        <a:pt x="55" y="207"/>
                      </a:lnTo>
                      <a:lnTo>
                        <a:pt x="6" y="215"/>
                      </a:lnTo>
                      <a:lnTo>
                        <a:pt x="0" y="143"/>
                      </a:lnTo>
                      <a:lnTo>
                        <a:pt x="0" y="50"/>
                      </a:lnTo>
                      <a:close/>
                    </a:path>
                  </a:pathLst>
                </a:custGeom>
                <a:solidFill>
                  <a:srgbClr val="FFD9B3"/>
                </a:soli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36" name="Freeform 1813"/>
                <p:cNvSpPr>
                  <a:spLocks/>
                </p:cNvSpPr>
                <p:nvPr/>
              </p:nvSpPr>
              <p:spPr bwMode="auto">
                <a:xfrm>
                  <a:off x="3525" y="2874"/>
                  <a:ext cx="31" cy="35"/>
                </a:xfrm>
                <a:custGeom>
                  <a:avLst/>
                  <a:gdLst>
                    <a:gd name="T0" fmla="*/ 38 w 38"/>
                    <a:gd name="T1" fmla="*/ 0 h 42"/>
                    <a:gd name="T2" fmla="*/ 5 w 38"/>
                    <a:gd name="T3" fmla="*/ 9 h 42"/>
                    <a:gd name="T4" fmla="*/ 5 w 38"/>
                    <a:gd name="T5" fmla="*/ 42 h 42"/>
                  </a:gdLst>
                  <a:ahLst/>
                  <a:cxnLst>
                    <a:cxn ang="0">
                      <a:pos x="T0" y="T1"/>
                    </a:cxn>
                    <a:cxn ang="0">
                      <a:pos x="T2" y="T3"/>
                    </a:cxn>
                    <a:cxn ang="0">
                      <a:pos x="T4" y="T5"/>
                    </a:cxn>
                  </a:cxnLst>
                  <a:rect l="0" t="0" r="r" b="b"/>
                  <a:pathLst>
                    <a:path w="38" h="42">
                      <a:moveTo>
                        <a:pt x="38" y="0"/>
                      </a:moveTo>
                      <a:cubicBezTo>
                        <a:pt x="24" y="1"/>
                        <a:pt x="10" y="2"/>
                        <a:pt x="5" y="9"/>
                      </a:cubicBezTo>
                      <a:cubicBezTo>
                        <a:pt x="0" y="16"/>
                        <a:pt x="5" y="37"/>
                        <a:pt x="5" y="42"/>
                      </a:cubicBez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nvGrpSpPr>
                <p:cNvPr id="7237" name="Group 1814"/>
                <p:cNvGrpSpPr>
                  <a:grpSpLocks/>
                </p:cNvGrpSpPr>
                <p:nvPr/>
              </p:nvGrpSpPr>
              <p:grpSpPr bwMode="auto">
                <a:xfrm rot="21441379" flipV="1">
                  <a:off x="2845" y="700"/>
                  <a:ext cx="479" cy="1648"/>
                  <a:chOff x="5986" y="3713"/>
                  <a:chExt cx="479" cy="1648"/>
                </a:xfrm>
              </p:grpSpPr>
              <p:sp>
                <p:nvSpPr>
                  <p:cNvPr id="7249" name="Freeform 1815"/>
                  <p:cNvSpPr>
                    <a:spLocks/>
                  </p:cNvSpPr>
                  <p:nvPr/>
                </p:nvSpPr>
                <p:spPr bwMode="auto">
                  <a:xfrm rot="603680" flipH="1">
                    <a:off x="5986" y="3713"/>
                    <a:ext cx="471" cy="1648"/>
                  </a:xfrm>
                  <a:custGeom>
                    <a:avLst/>
                    <a:gdLst>
                      <a:gd name="T0" fmla="*/ 701 w 752"/>
                      <a:gd name="T1" fmla="*/ 2316 h 2440"/>
                      <a:gd name="T2" fmla="*/ 729 w 752"/>
                      <a:gd name="T3" fmla="*/ 2174 h 2440"/>
                      <a:gd name="T4" fmla="*/ 729 w 752"/>
                      <a:gd name="T5" fmla="*/ 2070 h 2440"/>
                      <a:gd name="T6" fmla="*/ 723 w 752"/>
                      <a:gd name="T7" fmla="*/ 1962 h 2440"/>
                      <a:gd name="T8" fmla="*/ 675 w 752"/>
                      <a:gd name="T9" fmla="*/ 1786 h 2440"/>
                      <a:gd name="T10" fmla="*/ 603 w 752"/>
                      <a:gd name="T11" fmla="*/ 1627 h 2440"/>
                      <a:gd name="T12" fmla="*/ 497 w 752"/>
                      <a:gd name="T13" fmla="*/ 1401 h 2440"/>
                      <a:gd name="T14" fmla="*/ 380 w 752"/>
                      <a:gd name="T15" fmla="*/ 1166 h 2440"/>
                      <a:gd name="T16" fmla="*/ 291 w 752"/>
                      <a:gd name="T17" fmla="*/ 992 h 2440"/>
                      <a:gd name="T18" fmla="*/ 187 w 752"/>
                      <a:gd name="T19" fmla="*/ 755 h 2440"/>
                      <a:gd name="T20" fmla="*/ 112 w 752"/>
                      <a:gd name="T21" fmla="*/ 532 h 2440"/>
                      <a:gd name="T22" fmla="*/ 65 w 752"/>
                      <a:gd name="T23" fmla="*/ 362 h 2440"/>
                      <a:gd name="T24" fmla="*/ 21 w 752"/>
                      <a:gd name="T25" fmla="*/ 158 h 2440"/>
                      <a:gd name="T26" fmla="*/ 3 w 752"/>
                      <a:gd name="T27" fmla="*/ 60 h 2440"/>
                      <a:gd name="T28" fmla="*/ 46 w 752"/>
                      <a:gd name="T29" fmla="*/ 50 h 2440"/>
                      <a:gd name="T30" fmla="*/ 117 w 752"/>
                      <a:gd name="T31" fmla="*/ 362 h 2440"/>
                      <a:gd name="T32" fmla="*/ 175 w 752"/>
                      <a:gd name="T33" fmla="*/ 568 h 2440"/>
                      <a:gd name="T34" fmla="*/ 277 w 752"/>
                      <a:gd name="T35" fmla="*/ 855 h 2440"/>
                      <a:gd name="T36" fmla="*/ 372 w 752"/>
                      <a:gd name="T37" fmla="*/ 1075 h 2440"/>
                      <a:gd name="T38" fmla="*/ 491 w 752"/>
                      <a:gd name="T39" fmla="*/ 1334 h 2440"/>
                      <a:gd name="T40" fmla="*/ 619 w 752"/>
                      <a:gd name="T41" fmla="*/ 1602 h 2440"/>
                      <a:gd name="T42" fmla="*/ 712 w 752"/>
                      <a:gd name="T43" fmla="*/ 1841 h 2440"/>
                      <a:gd name="T44" fmla="*/ 746 w 752"/>
                      <a:gd name="T45" fmla="*/ 2028 h 2440"/>
                      <a:gd name="T46" fmla="*/ 749 w 752"/>
                      <a:gd name="T47" fmla="*/ 2160 h 2440"/>
                      <a:gd name="T48" fmla="*/ 728 w 752"/>
                      <a:gd name="T49" fmla="*/ 2286 h 2440"/>
                      <a:gd name="T50" fmla="*/ 677 w 752"/>
                      <a:gd name="T51" fmla="*/ 2403 h 2440"/>
                      <a:gd name="T52" fmla="*/ 644 w 752"/>
                      <a:gd name="T53" fmla="*/ 2436 h 2440"/>
                      <a:gd name="T54" fmla="*/ 680 w 752"/>
                      <a:gd name="T55" fmla="*/ 2376 h 2440"/>
                      <a:gd name="T56" fmla="*/ 701 w 752"/>
                      <a:gd name="T57" fmla="*/ 2316 h 2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52" h="2440">
                        <a:moveTo>
                          <a:pt x="701" y="2316"/>
                        </a:moveTo>
                        <a:cubicBezTo>
                          <a:pt x="711" y="2282"/>
                          <a:pt x="724" y="2214"/>
                          <a:pt x="729" y="2174"/>
                        </a:cubicBezTo>
                        <a:cubicBezTo>
                          <a:pt x="734" y="2133"/>
                          <a:pt x="730" y="2104"/>
                          <a:pt x="729" y="2070"/>
                        </a:cubicBezTo>
                        <a:cubicBezTo>
                          <a:pt x="728" y="2035"/>
                          <a:pt x="732" y="2010"/>
                          <a:pt x="723" y="1962"/>
                        </a:cubicBezTo>
                        <a:cubicBezTo>
                          <a:pt x="714" y="1915"/>
                          <a:pt x="695" y="1842"/>
                          <a:pt x="675" y="1786"/>
                        </a:cubicBezTo>
                        <a:cubicBezTo>
                          <a:pt x="656" y="1730"/>
                          <a:pt x="632" y="1690"/>
                          <a:pt x="603" y="1627"/>
                        </a:cubicBezTo>
                        <a:cubicBezTo>
                          <a:pt x="574" y="1562"/>
                          <a:pt x="534" y="1479"/>
                          <a:pt x="497" y="1401"/>
                        </a:cubicBezTo>
                        <a:cubicBezTo>
                          <a:pt x="460" y="1324"/>
                          <a:pt x="415" y="1236"/>
                          <a:pt x="380" y="1166"/>
                        </a:cubicBezTo>
                        <a:cubicBezTo>
                          <a:pt x="344" y="1098"/>
                          <a:pt x="323" y="1059"/>
                          <a:pt x="291" y="992"/>
                        </a:cubicBezTo>
                        <a:cubicBezTo>
                          <a:pt x="259" y="922"/>
                          <a:pt x="217" y="831"/>
                          <a:pt x="187" y="755"/>
                        </a:cubicBezTo>
                        <a:cubicBezTo>
                          <a:pt x="157" y="679"/>
                          <a:pt x="131" y="597"/>
                          <a:pt x="112" y="532"/>
                        </a:cubicBezTo>
                        <a:cubicBezTo>
                          <a:pt x="91" y="468"/>
                          <a:pt x="81" y="425"/>
                          <a:pt x="65" y="362"/>
                        </a:cubicBezTo>
                        <a:cubicBezTo>
                          <a:pt x="50" y="299"/>
                          <a:pt x="30" y="206"/>
                          <a:pt x="21" y="158"/>
                        </a:cubicBezTo>
                        <a:cubicBezTo>
                          <a:pt x="9" y="108"/>
                          <a:pt x="0" y="78"/>
                          <a:pt x="3" y="60"/>
                        </a:cubicBezTo>
                        <a:cubicBezTo>
                          <a:pt x="8" y="43"/>
                          <a:pt x="26" y="0"/>
                          <a:pt x="46" y="50"/>
                        </a:cubicBezTo>
                        <a:cubicBezTo>
                          <a:pt x="63" y="100"/>
                          <a:pt x="94" y="278"/>
                          <a:pt x="117" y="362"/>
                        </a:cubicBezTo>
                        <a:cubicBezTo>
                          <a:pt x="138" y="449"/>
                          <a:pt x="147" y="487"/>
                          <a:pt x="175" y="568"/>
                        </a:cubicBezTo>
                        <a:cubicBezTo>
                          <a:pt x="202" y="650"/>
                          <a:pt x="245" y="770"/>
                          <a:pt x="277" y="855"/>
                        </a:cubicBezTo>
                        <a:cubicBezTo>
                          <a:pt x="309" y="941"/>
                          <a:pt x="336" y="995"/>
                          <a:pt x="372" y="1075"/>
                        </a:cubicBezTo>
                        <a:cubicBezTo>
                          <a:pt x="410" y="1157"/>
                          <a:pt x="451" y="1247"/>
                          <a:pt x="491" y="1334"/>
                        </a:cubicBezTo>
                        <a:cubicBezTo>
                          <a:pt x="532" y="1421"/>
                          <a:pt x="581" y="1517"/>
                          <a:pt x="619" y="1602"/>
                        </a:cubicBezTo>
                        <a:cubicBezTo>
                          <a:pt x="655" y="1686"/>
                          <a:pt x="690" y="1771"/>
                          <a:pt x="712" y="1841"/>
                        </a:cubicBezTo>
                        <a:cubicBezTo>
                          <a:pt x="732" y="1913"/>
                          <a:pt x="740" y="1975"/>
                          <a:pt x="746" y="2028"/>
                        </a:cubicBezTo>
                        <a:cubicBezTo>
                          <a:pt x="752" y="2081"/>
                          <a:pt x="752" y="2117"/>
                          <a:pt x="749" y="2160"/>
                        </a:cubicBezTo>
                        <a:cubicBezTo>
                          <a:pt x="746" y="2203"/>
                          <a:pt x="740" y="2246"/>
                          <a:pt x="728" y="2286"/>
                        </a:cubicBezTo>
                        <a:cubicBezTo>
                          <a:pt x="716" y="2326"/>
                          <a:pt x="691" y="2378"/>
                          <a:pt x="677" y="2403"/>
                        </a:cubicBezTo>
                        <a:cubicBezTo>
                          <a:pt x="663" y="2428"/>
                          <a:pt x="644" y="2440"/>
                          <a:pt x="644" y="2436"/>
                        </a:cubicBezTo>
                        <a:cubicBezTo>
                          <a:pt x="644" y="2432"/>
                          <a:pt x="671" y="2396"/>
                          <a:pt x="680" y="2376"/>
                        </a:cubicBezTo>
                        <a:cubicBezTo>
                          <a:pt x="689" y="2356"/>
                          <a:pt x="697" y="2328"/>
                          <a:pt x="701" y="2316"/>
                        </a:cubicBezTo>
                        <a:close/>
                      </a:path>
                    </a:pathLst>
                  </a:custGeom>
                  <a:gradFill rotWithShape="1">
                    <a:gsLst>
                      <a:gs pos="0">
                        <a:srgbClr val="969696">
                          <a:gamma/>
                          <a:shade val="86275"/>
                          <a:invGamma/>
                        </a:srgbClr>
                      </a:gs>
                      <a:gs pos="100000">
                        <a:srgbClr val="969696"/>
                      </a:gs>
                    </a:gsLst>
                    <a:lin ang="5400000" scaled="1"/>
                  </a:gradFill>
                  <a:ln w="3175"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7250" name="Group 1816"/>
                  <p:cNvGrpSpPr>
                    <a:grpSpLocks/>
                  </p:cNvGrpSpPr>
                  <p:nvPr/>
                </p:nvGrpSpPr>
                <p:grpSpPr bwMode="auto">
                  <a:xfrm rot="603680" flipH="1">
                    <a:off x="5986" y="3748"/>
                    <a:ext cx="479" cy="1379"/>
                    <a:chOff x="6453" y="5127"/>
                    <a:chExt cx="741" cy="1952"/>
                  </a:xfrm>
                </p:grpSpPr>
                <p:sp>
                  <p:nvSpPr>
                    <p:cNvPr id="7251" name="Freeform 1817"/>
                    <p:cNvSpPr>
                      <a:spLocks/>
                    </p:cNvSpPr>
                    <p:nvPr/>
                  </p:nvSpPr>
                  <p:spPr bwMode="auto">
                    <a:xfrm rot="120847" flipH="1" flipV="1">
                      <a:off x="6528" y="5415"/>
                      <a:ext cx="666" cy="1664"/>
                    </a:xfrm>
                    <a:custGeom>
                      <a:avLst/>
                      <a:gdLst>
                        <a:gd name="T0" fmla="*/ 664 w 664"/>
                        <a:gd name="T1" fmla="*/ 1090 h 1106"/>
                        <a:gd name="T2" fmla="*/ 638 w 664"/>
                        <a:gd name="T3" fmla="*/ 1093 h 1106"/>
                        <a:gd name="T4" fmla="*/ 620 w 664"/>
                        <a:gd name="T5" fmla="*/ 1084 h 1106"/>
                        <a:gd name="T6" fmla="*/ 565 w 664"/>
                        <a:gd name="T7" fmla="*/ 957 h 1106"/>
                        <a:gd name="T8" fmla="*/ 485 w 664"/>
                        <a:gd name="T9" fmla="*/ 811 h 1106"/>
                        <a:gd name="T10" fmla="*/ 379 w 664"/>
                        <a:gd name="T11" fmla="*/ 655 h 1106"/>
                        <a:gd name="T12" fmla="*/ 272 w 664"/>
                        <a:gd name="T13" fmla="*/ 510 h 1106"/>
                        <a:gd name="T14" fmla="*/ 196 w 664"/>
                        <a:gd name="T15" fmla="*/ 411 h 1106"/>
                        <a:gd name="T16" fmla="*/ 124 w 664"/>
                        <a:gd name="T17" fmla="*/ 314 h 1106"/>
                        <a:gd name="T18" fmla="*/ 66 w 664"/>
                        <a:gd name="T19" fmla="*/ 234 h 1106"/>
                        <a:gd name="T20" fmla="*/ 29 w 664"/>
                        <a:gd name="T21" fmla="*/ 159 h 1106"/>
                        <a:gd name="T22" fmla="*/ 5 w 664"/>
                        <a:gd name="T23" fmla="*/ 72 h 1106"/>
                        <a:gd name="T24" fmla="*/ 2 w 664"/>
                        <a:gd name="T25" fmla="*/ 3 h 1106"/>
                        <a:gd name="T26" fmla="*/ 17 w 664"/>
                        <a:gd name="T27" fmla="*/ 87 h 1106"/>
                        <a:gd name="T28" fmla="*/ 38 w 664"/>
                        <a:gd name="T29" fmla="*/ 146 h 1106"/>
                        <a:gd name="T30" fmla="*/ 95 w 664"/>
                        <a:gd name="T31" fmla="*/ 253 h 1106"/>
                        <a:gd name="T32" fmla="*/ 186 w 664"/>
                        <a:gd name="T33" fmla="*/ 369 h 1106"/>
                        <a:gd name="T34" fmla="*/ 254 w 664"/>
                        <a:gd name="T35" fmla="*/ 464 h 1106"/>
                        <a:gd name="T36" fmla="*/ 317 w 664"/>
                        <a:gd name="T37" fmla="*/ 543 h 1106"/>
                        <a:gd name="T38" fmla="*/ 362 w 664"/>
                        <a:gd name="T39" fmla="*/ 605 h 1106"/>
                        <a:gd name="T40" fmla="*/ 428 w 664"/>
                        <a:gd name="T41" fmla="*/ 693 h 1106"/>
                        <a:gd name="T42" fmla="*/ 502 w 664"/>
                        <a:gd name="T43" fmla="*/ 796 h 1106"/>
                        <a:gd name="T44" fmla="*/ 578 w 664"/>
                        <a:gd name="T45" fmla="*/ 922 h 1106"/>
                        <a:gd name="T46" fmla="*/ 641 w 664"/>
                        <a:gd name="T47" fmla="*/ 1043 h 1106"/>
                        <a:gd name="T48" fmla="*/ 664 w 664"/>
                        <a:gd name="T49" fmla="*/ 1090 h 1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64" h="1106">
                          <a:moveTo>
                            <a:pt x="664" y="1090"/>
                          </a:moveTo>
                          <a:cubicBezTo>
                            <a:pt x="662" y="1098"/>
                            <a:pt x="645" y="1094"/>
                            <a:pt x="638" y="1093"/>
                          </a:cubicBezTo>
                          <a:cubicBezTo>
                            <a:pt x="630" y="1092"/>
                            <a:pt x="632" y="1106"/>
                            <a:pt x="620" y="1084"/>
                          </a:cubicBezTo>
                          <a:cubicBezTo>
                            <a:pt x="608" y="1062"/>
                            <a:pt x="588" y="1003"/>
                            <a:pt x="565" y="957"/>
                          </a:cubicBezTo>
                          <a:cubicBezTo>
                            <a:pt x="543" y="912"/>
                            <a:pt x="517" y="861"/>
                            <a:pt x="485" y="811"/>
                          </a:cubicBezTo>
                          <a:cubicBezTo>
                            <a:pt x="454" y="761"/>
                            <a:pt x="414" y="705"/>
                            <a:pt x="379" y="655"/>
                          </a:cubicBezTo>
                          <a:cubicBezTo>
                            <a:pt x="344" y="605"/>
                            <a:pt x="302" y="551"/>
                            <a:pt x="272" y="510"/>
                          </a:cubicBezTo>
                          <a:cubicBezTo>
                            <a:pt x="242" y="469"/>
                            <a:pt x="221" y="444"/>
                            <a:pt x="196" y="411"/>
                          </a:cubicBezTo>
                          <a:cubicBezTo>
                            <a:pt x="171" y="378"/>
                            <a:pt x="145" y="344"/>
                            <a:pt x="124" y="314"/>
                          </a:cubicBezTo>
                          <a:cubicBezTo>
                            <a:pt x="102" y="285"/>
                            <a:pt x="82" y="260"/>
                            <a:pt x="66" y="234"/>
                          </a:cubicBezTo>
                          <a:cubicBezTo>
                            <a:pt x="50" y="208"/>
                            <a:pt x="39" y="186"/>
                            <a:pt x="29" y="159"/>
                          </a:cubicBezTo>
                          <a:cubicBezTo>
                            <a:pt x="19" y="132"/>
                            <a:pt x="9" y="98"/>
                            <a:pt x="5" y="72"/>
                          </a:cubicBezTo>
                          <a:cubicBezTo>
                            <a:pt x="1" y="46"/>
                            <a:pt x="0" y="0"/>
                            <a:pt x="2" y="3"/>
                          </a:cubicBezTo>
                          <a:cubicBezTo>
                            <a:pt x="4" y="6"/>
                            <a:pt x="11" y="63"/>
                            <a:pt x="17" y="87"/>
                          </a:cubicBezTo>
                          <a:cubicBezTo>
                            <a:pt x="23" y="111"/>
                            <a:pt x="25" y="119"/>
                            <a:pt x="38" y="146"/>
                          </a:cubicBezTo>
                          <a:cubicBezTo>
                            <a:pt x="51" y="174"/>
                            <a:pt x="70" y="216"/>
                            <a:pt x="95" y="253"/>
                          </a:cubicBezTo>
                          <a:cubicBezTo>
                            <a:pt x="120" y="290"/>
                            <a:pt x="160" y="334"/>
                            <a:pt x="186" y="369"/>
                          </a:cubicBezTo>
                          <a:cubicBezTo>
                            <a:pt x="212" y="404"/>
                            <a:pt x="232" y="435"/>
                            <a:pt x="254" y="464"/>
                          </a:cubicBezTo>
                          <a:cubicBezTo>
                            <a:pt x="276" y="493"/>
                            <a:pt x="299" y="520"/>
                            <a:pt x="317" y="543"/>
                          </a:cubicBezTo>
                          <a:cubicBezTo>
                            <a:pt x="335" y="566"/>
                            <a:pt x="344" y="580"/>
                            <a:pt x="362" y="605"/>
                          </a:cubicBezTo>
                          <a:cubicBezTo>
                            <a:pt x="380" y="630"/>
                            <a:pt x="406" y="661"/>
                            <a:pt x="428" y="693"/>
                          </a:cubicBezTo>
                          <a:cubicBezTo>
                            <a:pt x="451" y="725"/>
                            <a:pt x="476" y="759"/>
                            <a:pt x="502" y="796"/>
                          </a:cubicBezTo>
                          <a:cubicBezTo>
                            <a:pt x="527" y="835"/>
                            <a:pt x="556" y="881"/>
                            <a:pt x="578" y="922"/>
                          </a:cubicBezTo>
                          <a:cubicBezTo>
                            <a:pt x="602" y="962"/>
                            <a:pt x="627" y="1014"/>
                            <a:pt x="641" y="1043"/>
                          </a:cubicBezTo>
                          <a:cubicBezTo>
                            <a:pt x="656" y="1070"/>
                            <a:pt x="664" y="1082"/>
                            <a:pt x="664" y="1090"/>
                          </a:cubicBezTo>
                          <a:close/>
                        </a:path>
                      </a:pathLst>
                    </a:custGeom>
                    <a:solidFill>
                      <a:srgbClr val="C0C0C0"/>
                    </a:solidFill>
                    <a:ln w="3175"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52" name="Oval 1818"/>
                    <p:cNvSpPr>
                      <a:spLocks noChangeArrowheads="1"/>
                    </p:cNvSpPr>
                    <p:nvPr/>
                  </p:nvSpPr>
                  <p:spPr bwMode="auto">
                    <a:xfrm rot="21234367" flipV="1">
                      <a:off x="6497" y="5333"/>
                      <a:ext cx="16" cy="39"/>
                    </a:xfrm>
                    <a:prstGeom prst="ellipse">
                      <a:avLst/>
                    </a:prstGeom>
                    <a:solidFill>
                      <a:srgbClr val="FFFFFF"/>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53" name="Oval 1819"/>
                    <p:cNvSpPr>
                      <a:spLocks noChangeArrowheads="1"/>
                    </p:cNvSpPr>
                    <p:nvPr/>
                  </p:nvSpPr>
                  <p:spPr bwMode="auto">
                    <a:xfrm rot="20658778" flipV="1">
                      <a:off x="6453" y="5127"/>
                      <a:ext cx="28" cy="72"/>
                    </a:xfrm>
                    <a:prstGeom prst="ellipse">
                      <a:avLst/>
                    </a:prstGeom>
                    <a:solidFill>
                      <a:srgbClr val="FFFFFF"/>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sp>
              <p:nvSpPr>
                <p:cNvPr id="7238" name="Freeform 1820"/>
                <p:cNvSpPr>
                  <a:spLocks/>
                </p:cNvSpPr>
                <p:nvPr/>
              </p:nvSpPr>
              <p:spPr bwMode="auto">
                <a:xfrm>
                  <a:off x="3315" y="2769"/>
                  <a:ext cx="114" cy="18"/>
                </a:xfrm>
                <a:custGeom>
                  <a:avLst/>
                  <a:gdLst>
                    <a:gd name="T0" fmla="*/ 0 w 114"/>
                    <a:gd name="T1" fmla="*/ 18 h 18"/>
                    <a:gd name="T2" fmla="*/ 0 w 114"/>
                    <a:gd name="T3" fmla="*/ 3 h 18"/>
                    <a:gd name="T4" fmla="*/ 114 w 114"/>
                    <a:gd name="T5" fmla="*/ 0 h 18"/>
                    <a:gd name="T6" fmla="*/ 108 w 114"/>
                    <a:gd name="T7" fmla="*/ 15 h 18"/>
                    <a:gd name="T8" fmla="*/ 0 w 114"/>
                    <a:gd name="T9" fmla="*/ 18 h 18"/>
                  </a:gdLst>
                  <a:ahLst/>
                  <a:cxnLst>
                    <a:cxn ang="0">
                      <a:pos x="T0" y="T1"/>
                    </a:cxn>
                    <a:cxn ang="0">
                      <a:pos x="T2" y="T3"/>
                    </a:cxn>
                    <a:cxn ang="0">
                      <a:pos x="T4" y="T5"/>
                    </a:cxn>
                    <a:cxn ang="0">
                      <a:pos x="T6" y="T7"/>
                    </a:cxn>
                    <a:cxn ang="0">
                      <a:pos x="T8" y="T9"/>
                    </a:cxn>
                  </a:cxnLst>
                  <a:rect l="0" t="0" r="r" b="b"/>
                  <a:pathLst>
                    <a:path w="114" h="18">
                      <a:moveTo>
                        <a:pt x="0" y="18"/>
                      </a:moveTo>
                      <a:lnTo>
                        <a:pt x="0" y="3"/>
                      </a:lnTo>
                      <a:lnTo>
                        <a:pt x="114" y="0"/>
                      </a:lnTo>
                      <a:lnTo>
                        <a:pt x="108" y="15"/>
                      </a:lnTo>
                      <a:lnTo>
                        <a:pt x="0" y="18"/>
                      </a:lnTo>
                      <a:close/>
                    </a:path>
                  </a:pathLst>
                </a:custGeom>
                <a:solidFill>
                  <a:srgbClr val="C0C0C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239" name="Freeform 1821"/>
                <p:cNvSpPr>
                  <a:spLocks/>
                </p:cNvSpPr>
                <p:nvPr/>
              </p:nvSpPr>
              <p:spPr bwMode="auto">
                <a:xfrm>
                  <a:off x="3321" y="3132"/>
                  <a:ext cx="84" cy="42"/>
                </a:xfrm>
                <a:custGeom>
                  <a:avLst/>
                  <a:gdLst>
                    <a:gd name="T0" fmla="*/ 0 w 84"/>
                    <a:gd name="T1" fmla="*/ 12 h 42"/>
                    <a:gd name="T2" fmla="*/ 84 w 84"/>
                    <a:gd name="T3" fmla="*/ 0 h 42"/>
                    <a:gd name="T4" fmla="*/ 75 w 84"/>
                    <a:gd name="T5" fmla="*/ 27 h 42"/>
                    <a:gd name="T6" fmla="*/ 54 w 84"/>
                    <a:gd name="T7" fmla="*/ 36 h 42"/>
                    <a:gd name="T8" fmla="*/ 21 w 84"/>
                    <a:gd name="T9" fmla="*/ 42 h 42"/>
                    <a:gd name="T10" fmla="*/ 3 w 84"/>
                    <a:gd name="T11" fmla="*/ 30 h 42"/>
                  </a:gdLst>
                  <a:ahLst/>
                  <a:cxnLst>
                    <a:cxn ang="0">
                      <a:pos x="T0" y="T1"/>
                    </a:cxn>
                    <a:cxn ang="0">
                      <a:pos x="T2" y="T3"/>
                    </a:cxn>
                    <a:cxn ang="0">
                      <a:pos x="T4" y="T5"/>
                    </a:cxn>
                    <a:cxn ang="0">
                      <a:pos x="T6" y="T7"/>
                    </a:cxn>
                    <a:cxn ang="0">
                      <a:pos x="T8" y="T9"/>
                    </a:cxn>
                    <a:cxn ang="0">
                      <a:pos x="T10" y="T11"/>
                    </a:cxn>
                  </a:cxnLst>
                  <a:rect l="0" t="0" r="r" b="b"/>
                  <a:pathLst>
                    <a:path w="84" h="42">
                      <a:moveTo>
                        <a:pt x="0" y="12"/>
                      </a:moveTo>
                      <a:lnTo>
                        <a:pt x="84" y="0"/>
                      </a:lnTo>
                      <a:lnTo>
                        <a:pt x="75" y="27"/>
                      </a:lnTo>
                      <a:lnTo>
                        <a:pt x="54" y="36"/>
                      </a:lnTo>
                      <a:lnTo>
                        <a:pt x="21" y="42"/>
                      </a:lnTo>
                      <a:lnTo>
                        <a:pt x="3" y="30"/>
                      </a:lnTo>
                    </a:path>
                  </a:pathLst>
                </a:custGeom>
                <a:solidFill>
                  <a:srgbClr val="FF6600"/>
                </a:solidFill>
                <a:ln w="3175"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40" name="Rectangle 1822"/>
                <p:cNvSpPr>
                  <a:spLocks noChangeArrowheads="1"/>
                </p:cNvSpPr>
                <p:nvPr/>
              </p:nvSpPr>
              <p:spPr bwMode="auto">
                <a:xfrm rot="140289" flipH="1">
                  <a:off x="3750" y="3153"/>
                  <a:ext cx="1599" cy="41"/>
                </a:xfrm>
                <a:prstGeom prst="rect">
                  <a:avLst/>
                </a:prstGeom>
                <a:gradFill rotWithShape="1">
                  <a:gsLst>
                    <a:gs pos="0">
                      <a:srgbClr val="FF8669">
                        <a:gamma/>
                        <a:shade val="66275"/>
                        <a:invGamma/>
                      </a:srgbClr>
                    </a:gs>
                    <a:gs pos="50000">
                      <a:srgbClr val="FF8669"/>
                    </a:gs>
                    <a:gs pos="100000">
                      <a:srgbClr val="FF8669">
                        <a:gamma/>
                        <a:shade val="66275"/>
                        <a:invGamma/>
                      </a:srgbClr>
                    </a:gs>
                  </a:gsLst>
                  <a:lin ang="5400000" scaled="1"/>
                </a:gra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241" name="Line 1823"/>
                <p:cNvSpPr>
                  <a:spLocks noChangeShapeType="1"/>
                </p:cNvSpPr>
                <p:nvPr/>
              </p:nvSpPr>
              <p:spPr bwMode="auto">
                <a:xfrm flipH="1" flipV="1">
                  <a:off x="3751" y="3133"/>
                  <a:ext cx="1601" cy="67"/>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242" name="Line 1824"/>
                <p:cNvSpPr>
                  <a:spLocks noChangeShapeType="1"/>
                </p:cNvSpPr>
                <p:nvPr/>
              </p:nvSpPr>
              <p:spPr bwMode="auto">
                <a:xfrm flipH="1" flipV="1">
                  <a:off x="3750" y="3147"/>
                  <a:ext cx="1597" cy="65"/>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243" name="Rectangle 1825"/>
                <p:cNvSpPr>
                  <a:spLocks noChangeArrowheads="1"/>
                </p:cNvSpPr>
                <p:nvPr/>
              </p:nvSpPr>
              <p:spPr bwMode="auto">
                <a:xfrm rot="10291729" flipH="1">
                  <a:off x="3487" y="2271"/>
                  <a:ext cx="480" cy="46"/>
                </a:xfrm>
                <a:prstGeom prst="rect">
                  <a:avLst/>
                </a:prstGeom>
                <a:gradFill rotWithShape="1">
                  <a:gsLst>
                    <a:gs pos="0">
                      <a:srgbClr val="FF8669">
                        <a:gamma/>
                        <a:shade val="66275"/>
                        <a:invGamma/>
                      </a:srgbClr>
                    </a:gs>
                    <a:gs pos="50000">
                      <a:srgbClr val="FF8669"/>
                    </a:gs>
                    <a:gs pos="100000">
                      <a:srgbClr val="FF8669">
                        <a:gamma/>
                        <a:shade val="66275"/>
                        <a:invGamma/>
                      </a:srgbClr>
                    </a:gs>
                  </a:gsLst>
                  <a:lin ang="5400000" scaled="1"/>
                </a:gra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244" name="Line 1826"/>
                <p:cNvSpPr>
                  <a:spLocks noChangeShapeType="1"/>
                </p:cNvSpPr>
                <p:nvPr/>
              </p:nvSpPr>
              <p:spPr bwMode="auto">
                <a:xfrm rot="11383365" flipH="1">
                  <a:off x="3520" y="2231"/>
                  <a:ext cx="439" cy="14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245" name="Line 1827"/>
                <p:cNvSpPr>
                  <a:spLocks noChangeShapeType="1"/>
                </p:cNvSpPr>
                <p:nvPr/>
              </p:nvSpPr>
              <p:spPr bwMode="auto">
                <a:xfrm rot="11387386" flipH="1">
                  <a:off x="3510" y="2209"/>
                  <a:ext cx="443" cy="15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246" name="Line 1828"/>
                <p:cNvSpPr>
                  <a:spLocks noChangeShapeType="1"/>
                </p:cNvSpPr>
                <p:nvPr/>
              </p:nvSpPr>
              <p:spPr bwMode="auto">
                <a:xfrm flipV="1">
                  <a:off x="3327" y="3147"/>
                  <a:ext cx="72" cy="9"/>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247" name="Freeform 1829"/>
                <p:cNvSpPr>
                  <a:spLocks/>
                </p:cNvSpPr>
                <p:nvPr/>
              </p:nvSpPr>
              <p:spPr bwMode="auto">
                <a:xfrm>
                  <a:off x="2141" y="2956"/>
                  <a:ext cx="43" cy="294"/>
                </a:xfrm>
                <a:custGeom>
                  <a:avLst/>
                  <a:gdLst>
                    <a:gd name="T0" fmla="*/ 0 w 43"/>
                    <a:gd name="T1" fmla="*/ 0 h 294"/>
                    <a:gd name="T2" fmla="*/ 27 w 43"/>
                    <a:gd name="T3" fmla="*/ 71 h 294"/>
                    <a:gd name="T4" fmla="*/ 43 w 43"/>
                    <a:gd name="T5" fmla="*/ 174 h 294"/>
                    <a:gd name="T6" fmla="*/ 38 w 43"/>
                    <a:gd name="T7" fmla="*/ 245 h 294"/>
                    <a:gd name="T8" fmla="*/ 16 w 43"/>
                    <a:gd name="T9" fmla="*/ 294 h 294"/>
                  </a:gdLst>
                  <a:ahLst/>
                  <a:cxnLst>
                    <a:cxn ang="0">
                      <a:pos x="T0" y="T1"/>
                    </a:cxn>
                    <a:cxn ang="0">
                      <a:pos x="T2" y="T3"/>
                    </a:cxn>
                    <a:cxn ang="0">
                      <a:pos x="T4" y="T5"/>
                    </a:cxn>
                    <a:cxn ang="0">
                      <a:pos x="T6" y="T7"/>
                    </a:cxn>
                    <a:cxn ang="0">
                      <a:pos x="T8" y="T9"/>
                    </a:cxn>
                  </a:cxnLst>
                  <a:rect l="0" t="0" r="r" b="b"/>
                  <a:pathLst>
                    <a:path w="43" h="294">
                      <a:moveTo>
                        <a:pt x="0" y="0"/>
                      </a:moveTo>
                      <a:lnTo>
                        <a:pt x="27" y="71"/>
                      </a:lnTo>
                      <a:lnTo>
                        <a:pt x="43" y="174"/>
                      </a:lnTo>
                      <a:lnTo>
                        <a:pt x="38" y="245"/>
                      </a:lnTo>
                      <a:lnTo>
                        <a:pt x="16" y="294"/>
                      </a:lnTo>
                    </a:path>
                  </a:pathLst>
                </a:custGeom>
                <a:noFill/>
                <a:ln w="6350"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248" name="Freeform 1830"/>
                <p:cNvSpPr>
                  <a:spLocks/>
                </p:cNvSpPr>
                <p:nvPr/>
              </p:nvSpPr>
              <p:spPr bwMode="auto">
                <a:xfrm>
                  <a:off x="1070" y="2940"/>
                  <a:ext cx="77" cy="255"/>
                </a:xfrm>
                <a:custGeom>
                  <a:avLst/>
                  <a:gdLst>
                    <a:gd name="T0" fmla="*/ 77 w 77"/>
                    <a:gd name="T1" fmla="*/ 0 h 255"/>
                    <a:gd name="T2" fmla="*/ 28 w 77"/>
                    <a:gd name="T3" fmla="*/ 81 h 255"/>
                    <a:gd name="T4" fmla="*/ 0 w 77"/>
                    <a:gd name="T5" fmla="*/ 168 h 255"/>
                    <a:gd name="T6" fmla="*/ 0 w 77"/>
                    <a:gd name="T7" fmla="*/ 255 h 255"/>
                  </a:gdLst>
                  <a:ahLst/>
                  <a:cxnLst>
                    <a:cxn ang="0">
                      <a:pos x="T0" y="T1"/>
                    </a:cxn>
                    <a:cxn ang="0">
                      <a:pos x="T2" y="T3"/>
                    </a:cxn>
                    <a:cxn ang="0">
                      <a:pos x="T4" y="T5"/>
                    </a:cxn>
                    <a:cxn ang="0">
                      <a:pos x="T6" y="T7"/>
                    </a:cxn>
                  </a:cxnLst>
                  <a:rect l="0" t="0" r="r" b="b"/>
                  <a:pathLst>
                    <a:path w="77" h="255">
                      <a:moveTo>
                        <a:pt x="77" y="0"/>
                      </a:moveTo>
                      <a:lnTo>
                        <a:pt x="28" y="81"/>
                      </a:lnTo>
                      <a:lnTo>
                        <a:pt x="0" y="168"/>
                      </a:lnTo>
                      <a:lnTo>
                        <a:pt x="0" y="255"/>
                      </a:lnTo>
                    </a:path>
                  </a:pathLst>
                </a:custGeom>
                <a:noFill/>
                <a:ln w="6350"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grpSp>
            <p:nvGrpSpPr>
              <p:cNvPr id="6981" name="Group 1831"/>
              <p:cNvGrpSpPr>
                <a:grpSpLocks/>
              </p:cNvGrpSpPr>
              <p:nvPr/>
            </p:nvGrpSpPr>
            <p:grpSpPr bwMode="auto">
              <a:xfrm>
                <a:off x="706" y="1221"/>
                <a:ext cx="3494" cy="3999"/>
                <a:chOff x="706" y="1221"/>
                <a:chExt cx="3494" cy="3999"/>
              </a:xfrm>
            </p:grpSpPr>
            <p:grpSp>
              <p:nvGrpSpPr>
                <p:cNvPr id="6982" name="Group 1832"/>
                <p:cNvGrpSpPr>
                  <a:grpSpLocks/>
                </p:cNvGrpSpPr>
                <p:nvPr/>
              </p:nvGrpSpPr>
              <p:grpSpPr bwMode="auto">
                <a:xfrm rot="672638">
                  <a:off x="2592" y="2754"/>
                  <a:ext cx="423" cy="157"/>
                  <a:chOff x="4521" y="1576"/>
                  <a:chExt cx="318" cy="111"/>
                </a:xfrm>
              </p:grpSpPr>
              <p:sp>
                <p:nvSpPr>
                  <p:cNvPr id="7160" name="Rectangle 1833"/>
                  <p:cNvSpPr>
                    <a:spLocks noChangeArrowheads="1"/>
                  </p:cNvSpPr>
                  <p:nvPr/>
                </p:nvSpPr>
                <p:spPr bwMode="auto">
                  <a:xfrm rot="20530763" flipH="1">
                    <a:off x="4546" y="1612"/>
                    <a:ext cx="293" cy="22"/>
                  </a:xfrm>
                  <a:prstGeom prst="rect">
                    <a:avLst/>
                  </a:prstGeom>
                  <a:gradFill rotWithShape="1">
                    <a:gsLst>
                      <a:gs pos="0">
                        <a:srgbClr val="C0C0C0">
                          <a:gamma/>
                          <a:shade val="66275"/>
                          <a:invGamma/>
                        </a:srgbClr>
                      </a:gs>
                      <a:gs pos="50000">
                        <a:srgbClr val="C0C0C0"/>
                      </a:gs>
                      <a:gs pos="100000">
                        <a:srgbClr val="C0C0C0">
                          <a:gamma/>
                          <a:shade val="66275"/>
                          <a:invGamma/>
                        </a:srgbClr>
                      </a:gs>
                    </a:gsLst>
                    <a:lin ang="5400000" scaled="1"/>
                  </a:gra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161" name="Line 1834"/>
                  <p:cNvSpPr>
                    <a:spLocks noChangeShapeType="1"/>
                  </p:cNvSpPr>
                  <p:nvPr/>
                </p:nvSpPr>
                <p:spPr bwMode="auto">
                  <a:xfrm flipH="1">
                    <a:off x="4555" y="1576"/>
                    <a:ext cx="274" cy="88"/>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162" name="Rectangle 1835"/>
                  <p:cNvSpPr>
                    <a:spLocks noChangeArrowheads="1"/>
                  </p:cNvSpPr>
                  <p:nvPr/>
                </p:nvSpPr>
                <p:spPr bwMode="auto">
                  <a:xfrm rot="20532437" flipH="1">
                    <a:off x="4521" y="1660"/>
                    <a:ext cx="33" cy="27"/>
                  </a:xfrm>
                  <a:prstGeom prst="rect">
                    <a:avLst/>
                  </a:prstGeom>
                  <a:gradFill rotWithShape="1">
                    <a:gsLst>
                      <a:gs pos="0">
                        <a:srgbClr val="C0C0C0">
                          <a:gamma/>
                          <a:shade val="46275"/>
                          <a:invGamma/>
                        </a:srgbClr>
                      </a:gs>
                      <a:gs pos="50000">
                        <a:srgbClr val="C0C0C0"/>
                      </a:gs>
                      <a:gs pos="100000">
                        <a:srgbClr val="C0C0C0">
                          <a:gamma/>
                          <a:shade val="46275"/>
                          <a:invGamma/>
                        </a:srgbClr>
                      </a:gs>
                    </a:gsLst>
                    <a:lin ang="5400000" scaled="1"/>
                  </a:gra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163" name="Line 1836"/>
                  <p:cNvSpPr>
                    <a:spLocks noChangeShapeType="1"/>
                  </p:cNvSpPr>
                  <p:nvPr/>
                </p:nvSpPr>
                <p:spPr bwMode="auto">
                  <a:xfrm flipH="1">
                    <a:off x="4557" y="1582"/>
                    <a:ext cx="274" cy="88"/>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grpSp>
            <p:grpSp>
              <p:nvGrpSpPr>
                <p:cNvPr id="6983" name="Group 1837"/>
                <p:cNvGrpSpPr>
                  <a:grpSpLocks/>
                </p:cNvGrpSpPr>
                <p:nvPr/>
              </p:nvGrpSpPr>
              <p:grpSpPr bwMode="auto">
                <a:xfrm>
                  <a:off x="2874" y="2808"/>
                  <a:ext cx="125" cy="38"/>
                  <a:chOff x="4620" y="1813"/>
                  <a:chExt cx="94" cy="27"/>
                </a:xfrm>
              </p:grpSpPr>
              <p:sp>
                <p:nvSpPr>
                  <p:cNvPr id="7157" name="Rectangle 1838"/>
                  <p:cNvSpPr>
                    <a:spLocks noChangeArrowheads="1"/>
                  </p:cNvSpPr>
                  <p:nvPr/>
                </p:nvSpPr>
                <p:spPr bwMode="auto">
                  <a:xfrm rot="140289" flipH="1">
                    <a:off x="4622" y="1813"/>
                    <a:ext cx="92" cy="27"/>
                  </a:xfrm>
                  <a:prstGeom prst="rect">
                    <a:avLst/>
                  </a:prstGeom>
                  <a:gradFill rotWithShape="1">
                    <a:gsLst>
                      <a:gs pos="0">
                        <a:srgbClr val="C0C0C0">
                          <a:gamma/>
                          <a:shade val="46275"/>
                          <a:invGamma/>
                        </a:srgbClr>
                      </a:gs>
                      <a:gs pos="50000">
                        <a:srgbClr val="C0C0C0"/>
                      </a:gs>
                      <a:gs pos="100000">
                        <a:srgbClr val="C0C0C0">
                          <a:gamma/>
                          <a:shade val="46275"/>
                          <a:invGamma/>
                        </a:srgbClr>
                      </a:gs>
                    </a:gsLst>
                    <a:lin ang="5400000" scaled="1"/>
                  </a:gra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158" name="Line 1839"/>
                  <p:cNvSpPr>
                    <a:spLocks noChangeShapeType="1"/>
                  </p:cNvSpPr>
                  <p:nvPr/>
                </p:nvSpPr>
                <p:spPr bwMode="auto">
                  <a:xfrm flipH="1" flipV="1">
                    <a:off x="4620" y="1830"/>
                    <a:ext cx="93" cy="3"/>
                  </a:xfrm>
                  <a:prstGeom prst="line">
                    <a:avLst/>
                  </a:prstGeom>
                  <a:no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159" name="Line 1840"/>
                  <p:cNvSpPr>
                    <a:spLocks noChangeShapeType="1"/>
                  </p:cNvSpPr>
                  <p:nvPr/>
                </p:nvSpPr>
                <p:spPr bwMode="auto">
                  <a:xfrm flipH="1" flipV="1">
                    <a:off x="4621" y="1821"/>
                    <a:ext cx="93" cy="3"/>
                  </a:xfrm>
                  <a:prstGeom prst="line">
                    <a:avLst/>
                  </a:prstGeom>
                  <a:no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6984" name="Group 1841"/>
                <p:cNvGrpSpPr>
                  <a:grpSpLocks/>
                </p:cNvGrpSpPr>
                <p:nvPr/>
              </p:nvGrpSpPr>
              <p:grpSpPr bwMode="auto">
                <a:xfrm>
                  <a:off x="2947" y="2775"/>
                  <a:ext cx="112" cy="107"/>
                  <a:chOff x="4439" y="1908"/>
                  <a:chExt cx="99" cy="82"/>
                </a:xfrm>
              </p:grpSpPr>
              <p:sp>
                <p:nvSpPr>
                  <p:cNvPr id="7155" name="Freeform 1842"/>
                  <p:cNvSpPr>
                    <a:spLocks/>
                  </p:cNvSpPr>
                  <p:nvPr/>
                </p:nvSpPr>
                <p:spPr bwMode="auto">
                  <a:xfrm>
                    <a:off x="4441" y="1909"/>
                    <a:ext cx="91" cy="50"/>
                  </a:xfrm>
                  <a:custGeom>
                    <a:avLst/>
                    <a:gdLst>
                      <a:gd name="T0" fmla="*/ 88 w 88"/>
                      <a:gd name="T1" fmla="*/ 0 h 48"/>
                      <a:gd name="T2" fmla="*/ 29 w 88"/>
                      <a:gd name="T3" fmla="*/ 48 h 48"/>
                      <a:gd name="T4" fmla="*/ 0 w 88"/>
                      <a:gd name="T5" fmla="*/ 48 h 48"/>
                      <a:gd name="T6" fmla="*/ 64 w 88"/>
                      <a:gd name="T7" fmla="*/ 0 h 48"/>
                      <a:gd name="T8" fmla="*/ 88 w 88"/>
                      <a:gd name="T9" fmla="*/ 0 h 48"/>
                    </a:gdLst>
                    <a:ahLst/>
                    <a:cxnLst>
                      <a:cxn ang="0">
                        <a:pos x="T0" y="T1"/>
                      </a:cxn>
                      <a:cxn ang="0">
                        <a:pos x="T2" y="T3"/>
                      </a:cxn>
                      <a:cxn ang="0">
                        <a:pos x="T4" y="T5"/>
                      </a:cxn>
                      <a:cxn ang="0">
                        <a:pos x="T6" y="T7"/>
                      </a:cxn>
                      <a:cxn ang="0">
                        <a:pos x="T8" y="T9"/>
                      </a:cxn>
                    </a:cxnLst>
                    <a:rect l="0" t="0" r="r" b="b"/>
                    <a:pathLst>
                      <a:path w="88" h="48">
                        <a:moveTo>
                          <a:pt x="88" y="0"/>
                        </a:moveTo>
                        <a:cubicBezTo>
                          <a:pt x="82" y="9"/>
                          <a:pt x="44" y="40"/>
                          <a:pt x="29" y="48"/>
                        </a:cubicBezTo>
                        <a:lnTo>
                          <a:pt x="0" y="48"/>
                        </a:lnTo>
                        <a:lnTo>
                          <a:pt x="64" y="0"/>
                        </a:lnTo>
                        <a:lnTo>
                          <a:pt x="88" y="0"/>
                        </a:lnTo>
                        <a:close/>
                      </a:path>
                    </a:pathLst>
                  </a:custGeom>
                  <a:solidFill>
                    <a:srgbClr val="C0C0C0"/>
                  </a:solidFill>
                  <a:ln w="3175"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156" name="Freeform 1843"/>
                  <p:cNvSpPr>
                    <a:spLocks/>
                  </p:cNvSpPr>
                  <p:nvPr/>
                </p:nvSpPr>
                <p:spPr bwMode="auto">
                  <a:xfrm>
                    <a:off x="4439" y="1908"/>
                    <a:ext cx="99" cy="82"/>
                  </a:xfrm>
                  <a:custGeom>
                    <a:avLst/>
                    <a:gdLst>
                      <a:gd name="T0" fmla="*/ 31 w 99"/>
                      <a:gd name="T1" fmla="*/ 50 h 82"/>
                      <a:gd name="T2" fmla="*/ 1 w 99"/>
                      <a:gd name="T3" fmla="*/ 50 h 82"/>
                      <a:gd name="T4" fmla="*/ 0 w 99"/>
                      <a:gd name="T5" fmla="*/ 80 h 82"/>
                      <a:gd name="T6" fmla="*/ 30 w 99"/>
                      <a:gd name="T7" fmla="*/ 80 h 82"/>
                      <a:gd name="T8" fmla="*/ 30 w 99"/>
                      <a:gd name="T9" fmla="*/ 52 h 82"/>
                      <a:gd name="T10" fmla="*/ 98 w 99"/>
                      <a:gd name="T11" fmla="*/ 0 h 82"/>
                      <a:gd name="T12" fmla="*/ 99 w 99"/>
                      <a:gd name="T13" fmla="*/ 29 h 82"/>
                      <a:gd name="T14" fmla="*/ 32 w 99"/>
                      <a:gd name="T15" fmla="*/ 82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 h="82">
                        <a:moveTo>
                          <a:pt x="31" y="50"/>
                        </a:moveTo>
                        <a:lnTo>
                          <a:pt x="1" y="50"/>
                        </a:lnTo>
                        <a:lnTo>
                          <a:pt x="0" y="80"/>
                        </a:lnTo>
                        <a:lnTo>
                          <a:pt x="30" y="80"/>
                        </a:lnTo>
                        <a:lnTo>
                          <a:pt x="30" y="52"/>
                        </a:lnTo>
                        <a:lnTo>
                          <a:pt x="98" y="0"/>
                        </a:lnTo>
                        <a:lnTo>
                          <a:pt x="99" y="29"/>
                        </a:lnTo>
                        <a:lnTo>
                          <a:pt x="32" y="82"/>
                        </a:lnTo>
                      </a:path>
                    </a:pathLst>
                  </a:custGeom>
                  <a:solidFill>
                    <a:srgbClr val="969696"/>
                  </a:solidFill>
                  <a:ln w="317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grpSp>
            <p:grpSp>
              <p:nvGrpSpPr>
                <p:cNvPr id="6985" name="Group 1844"/>
                <p:cNvGrpSpPr>
                  <a:grpSpLocks/>
                </p:cNvGrpSpPr>
                <p:nvPr/>
              </p:nvGrpSpPr>
              <p:grpSpPr bwMode="auto">
                <a:xfrm>
                  <a:off x="3009" y="2808"/>
                  <a:ext cx="1191" cy="97"/>
                  <a:chOff x="4498" y="1930"/>
                  <a:chExt cx="895" cy="69"/>
                </a:xfrm>
              </p:grpSpPr>
              <p:sp>
                <p:nvSpPr>
                  <p:cNvPr id="7149" name="AutoShape 1845"/>
                  <p:cNvSpPr>
                    <a:spLocks noChangeArrowheads="1"/>
                  </p:cNvSpPr>
                  <p:nvPr/>
                </p:nvSpPr>
                <p:spPr bwMode="auto">
                  <a:xfrm rot="180767">
                    <a:off x="4498" y="1930"/>
                    <a:ext cx="43" cy="37"/>
                  </a:xfrm>
                  <a:prstGeom prst="flowChartMagneticDrum">
                    <a:avLst/>
                  </a:prstGeom>
                  <a:gradFill rotWithShape="1">
                    <a:gsLst>
                      <a:gs pos="0">
                        <a:srgbClr val="C0C0C0">
                          <a:gamma/>
                          <a:shade val="46275"/>
                          <a:invGamma/>
                        </a:srgbClr>
                      </a:gs>
                      <a:gs pos="50000">
                        <a:srgbClr val="C0C0C0"/>
                      </a:gs>
                      <a:gs pos="100000">
                        <a:srgbClr val="C0C0C0">
                          <a:gamma/>
                          <a:shade val="46275"/>
                          <a:invGamma/>
                        </a:srgbClr>
                      </a:gs>
                    </a:gsLst>
                    <a:lin ang="5400000" scaled="1"/>
                  </a:gradFill>
                  <a:ln w="317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ctr" anchorCtr="0" compatLnSpc="1">
                    <a:prstTxWarp prst="textNoShape">
                      <a:avLst/>
                    </a:prstTxWarp>
                  </a:bodyPr>
                  <a:lstStyle/>
                  <a:p>
                    <a:endParaRPr lang="en-GB"/>
                  </a:p>
                </p:txBody>
              </p:sp>
              <p:grpSp>
                <p:nvGrpSpPr>
                  <p:cNvPr id="7150" name="Group 1846"/>
                  <p:cNvGrpSpPr>
                    <a:grpSpLocks/>
                  </p:cNvGrpSpPr>
                  <p:nvPr/>
                </p:nvGrpSpPr>
                <p:grpSpPr bwMode="auto">
                  <a:xfrm>
                    <a:off x="4529" y="1947"/>
                    <a:ext cx="864" cy="52"/>
                    <a:chOff x="4373" y="2129"/>
                    <a:chExt cx="864" cy="52"/>
                  </a:xfrm>
                </p:grpSpPr>
                <p:sp>
                  <p:nvSpPr>
                    <p:cNvPr id="7151" name="Rectangle 1847"/>
                    <p:cNvSpPr>
                      <a:spLocks noChangeArrowheads="1"/>
                    </p:cNvSpPr>
                    <p:nvPr/>
                  </p:nvSpPr>
                  <p:spPr bwMode="auto">
                    <a:xfrm rot="140289" flipH="1">
                      <a:off x="5198" y="2152"/>
                      <a:ext cx="39" cy="29"/>
                    </a:xfrm>
                    <a:prstGeom prst="rect">
                      <a:avLst/>
                    </a:prstGeom>
                    <a:gradFill rotWithShape="1">
                      <a:gsLst>
                        <a:gs pos="0">
                          <a:srgbClr val="C0C0C0">
                            <a:gamma/>
                            <a:shade val="46275"/>
                            <a:invGamma/>
                          </a:srgbClr>
                        </a:gs>
                        <a:gs pos="50000">
                          <a:srgbClr val="C0C0C0"/>
                        </a:gs>
                        <a:gs pos="100000">
                          <a:srgbClr val="C0C0C0">
                            <a:gamma/>
                            <a:shade val="46275"/>
                            <a:invGamma/>
                          </a:srgbClr>
                        </a:gs>
                      </a:gsLst>
                      <a:lin ang="5400000" scaled="1"/>
                    </a:gra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152" name="Rectangle 1848"/>
                    <p:cNvSpPr>
                      <a:spLocks noChangeArrowheads="1"/>
                    </p:cNvSpPr>
                    <p:nvPr/>
                  </p:nvSpPr>
                  <p:spPr bwMode="auto">
                    <a:xfrm rot="140289" flipH="1">
                      <a:off x="4375" y="2136"/>
                      <a:ext cx="825" cy="27"/>
                    </a:xfrm>
                    <a:prstGeom prst="rect">
                      <a:avLst/>
                    </a:prstGeom>
                    <a:gradFill rotWithShape="1">
                      <a:gsLst>
                        <a:gs pos="0">
                          <a:srgbClr val="C0C0C0">
                            <a:gamma/>
                            <a:shade val="66275"/>
                            <a:invGamma/>
                          </a:srgbClr>
                        </a:gs>
                        <a:gs pos="50000">
                          <a:srgbClr val="C0C0C0"/>
                        </a:gs>
                        <a:gs pos="100000">
                          <a:srgbClr val="C0C0C0">
                            <a:gamma/>
                            <a:shade val="66275"/>
                            <a:invGamma/>
                          </a:srgbClr>
                        </a:gs>
                      </a:gsLst>
                      <a:lin ang="5400000" scaled="1"/>
                    </a:gra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153" name="Line 1849"/>
                    <p:cNvSpPr>
                      <a:spLocks noChangeShapeType="1"/>
                    </p:cNvSpPr>
                    <p:nvPr/>
                  </p:nvSpPr>
                  <p:spPr bwMode="auto">
                    <a:xfrm flipH="1" flipV="1">
                      <a:off x="4375" y="2129"/>
                      <a:ext cx="821" cy="3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154" name="Line 1850"/>
                    <p:cNvSpPr>
                      <a:spLocks noChangeShapeType="1"/>
                    </p:cNvSpPr>
                    <p:nvPr/>
                  </p:nvSpPr>
                  <p:spPr bwMode="auto">
                    <a:xfrm flipH="1" flipV="1">
                      <a:off x="4373" y="2138"/>
                      <a:ext cx="826" cy="35"/>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grpSp>
            </p:grpSp>
            <p:grpSp>
              <p:nvGrpSpPr>
                <p:cNvPr id="6986" name="Group 1851"/>
                <p:cNvGrpSpPr>
                  <a:grpSpLocks/>
                </p:cNvGrpSpPr>
                <p:nvPr/>
              </p:nvGrpSpPr>
              <p:grpSpPr bwMode="auto">
                <a:xfrm>
                  <a:off x="2832" y="2196"/>
                  <a:ext cx="429" cy="134"/>
                  <a:chOff x="4458" y="1489"/>
                  <a:chExt cx="323" cy="96"/>
                </a:xfrm>
              </p:grpSpPr>
              <p:sp>
                <p:nvSpPr>
                  <p:cNvPr id="7145" name="Rectangle 1852"/>
                  <p:cNvSpPr>
                    <a:spLocks noChangeArrowheads="1"/>
                  </p:cNvSpPr>
                  <p:nvPr/>
                </p:nvSpPr>
                <p:spPr bwMode="auto">
                  <a:xfrm rot="10424985" flipH="1">
                    <a:off x="4458" y="1526"/>
                    <a:ext cx="292" cy="22"/>
                  </a:xfrm>
                  <a:prstGeom prst="rect">
                    <a:avLst/>
                  </a:prstGeom>
                  <a:gradFill rotWithShape="1">
                    <a:gsLst>
                      <a:gs pos="0">
                        <a:srgbClr val="C0C0C0">
                          <a:gamma/>
                          <a:shade val="66275"/>
                          <a:invGamma/>
                        </a:srgbClr>
                      </a:gs>
                      <a:gs pos="50000">
                        <a:srgbClr val="C0C0C0"/>
                      </a:gs>
                      <a:gs pos="100000">
                        <a:srgbClr val="C0C0C0">
                          <a:gamma/>
                          <a:shade val="66275"/>
                          <a:invGamma/>
                        </a:srgbClr>
                      </a:gs>
                    </a:gsLst>
                    <a:lin ang="5400000" scaled="1"/>
                  </a:gra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146" name="Line 1853"/>
                  <p:cNvSpPr>
                    <a:spLocks noChangeShapeType="1"/>
                  </p:cNvSpPr>
                  <p:nvPr/>
                </p:nvSpPr>
                <p:spPr bwMode="auto">
                  <a:xfrm rot="11494221" flipH="1">
                    <a:off x="4464" y="1495"/>
                    <a:ext cx="276" cy="9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147" name="Line 1854"/>
                  <p:cNvSpPr>
                    <a:spLocks noChangeShapeType="1"/>
                  </p:cNvSpPr>
                  <p:nvPr/>
                </p:nvSpPr>
                <p:spPr bwMode="auto">
                  <a:xfrm rot="11494221" flipH="1">
                    <a:off x="4464" y="1489"/>
                    <a:ext cx="276" cy="89"/>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148" name="Rectangle 1855"/>
                  <p:cNvSpPr>
                    <a:spLocks noChangeArrowheads="1"/>
                  </p:cNvSpPr>
                  <p:nvPr/>
                </p:nvSpPr>
                <p:spPr bwMode="auto">
                  <a:xfrm rot="10426658" flipH="1">
                    <a:off x="4749" y="1506"/>
                    <a:ext cx="32" cy="27"/>
                  </a:xfrm>
                  <a:prstGeom prst="rect">
                    <a:avLst/>
                  </a:prstGeom>
                  <a:gradFill rotWithShape="1">
                    <a:gsLst>
                      <a:gs pos="0">
                        <a:srgbClr val="C0C0C0">
                          <a:gamma/>
                          <a:shade val="46275"/>
                          <a:invGamma/>
                        </a:srgbClr>
                      </a:gs>
                      <a:gs pos="50000">
                        <a:srgbClr val="C0C0C0"/>
                      </a:gs>
                      <a:gs pos="100000">
                        <a:srgbClr val="C0C0C0">
                          <a:gamma/>
                          <a:shade val="46275"/>
                          <a:invGamma/>
                        </a:srgbClr>
                      </a:gs>
                    </a:gsLst>
                    <a:lin ang="5400000" scaled="1"/>
                  </a:gra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grpSp>
            <p:sp>
              <p:nvSpPr>
                <p:cNvPr id="6987" name="Freeform 1856"/>
                <p:cNvSpPr>
                  <a:spLocks/>
                </p:cNvSpPr>
                <p:nvPr/>
              </p:nvSpPr>
              <p:spPr bwMode="auto">
                <a:xfrm>
                  <a:off x="706" y="4978"/>
                  <a:ext cx="358" cy="242"/>
                </a:xfrm>
                <a:custGeom>
                  <a:avLst/>
                  <a:gdLst>
                    <a:gd name="T0" fmla="*/ 610 w 610"/>
                    <a:gd name="T1" fmla="*/ 458 h 480"/>
                    <a:gd name="T2" fmla="*/ 603 w 610"/>
                    <a:gd name="T3" fmla="*/ 143 h 480"/>
                    <a:gd name="T4" fmla="*/ 520 w 610"/>
                    <a:gd name="T5" fmla="*/ 458 h 480"/>
                    <a:gd name="T6" fmla="*/ 500 w 610"/>
                    <a:gd name="T7" fmla="*/ 0 h 480"/>
                    <a:gd name="T8" fmla="*/ 460 w 610"/>
                    <a:gd name="T9" fmla="*/ 440 h 480"/>
                    <a:gd name="T10" fmla="*/ 400 w 610"/>
                    <a:gd name="T11" fmla="*/ 10 h 480"/>
                    <a:gd name="T12" fmla="*/ 400 w 610"/>
                    <a:gd name="T13" fmla="*/ 465 h 480"/>
                    <a:gd name="T14" fmla="*/ 200 w 610"/>
                    <a:gd name="T15" fmla="*/ 30 h 480"/>
                    <a:gd name="T16" fmla="*/ 360 w 610"/>
                    <a:gd name="T17" fmla="*/ 470 h 480"/>
                    <a:gd name="T18" fmla="*/ 70 w 610"/>
                    <a:gd name="T19" fmla="*/ 180 h 480"/>
                    <a:gd name="T20" fmla="*/ 310 w 610"/>
                    <a:gd name="T21" fmla="*/ 480 h 480"/>
                    <a:gd name="T22" fmla="*/ 50 w 610"/>
                    <a:gd name="T23" fmla="*/ 290 h 480"/>
                    <a:gd name="T24" fmla="*/ 190 w 610"/>
                    <a:gd name="T25" fmla="*/ 480 h 480"/>
                    <a:gd name="T26" fmla="*/ 0 w 610"/>
                    <a:gd name="T27" fmla="*/ 340 h 480"/>
                    <a:gd name="T28" fmla="*/ 40 w 610"/>
                    <a:gd name="T29" fmla="*/ 45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0" h="480">
                      <a:moveTo>
                        <a:pt x="610" y="458"/>
                      </a:moveTo>
                      <a:lnTo>
                        <a:pt x="603" y="143"/>
                      </a:lnTo>
                      <a:lnTo>
                        <a:pt x="520" y="458"/>
                      </a:lnTo>
                      <a:lnTo>
                        <a:pt x="500" y="0"/>
                      </a:lnTo>
                      <a:lnTo>
                        <a:pt x="460" y="440"/>
                      </a:lnTo>
                      <a:lnTo>
                        <a:pt x="400" y="10"/>
                      </a:lnTo>
                      <a:lnTo>
                        <a:pt x="400" y="465"/>
                      </a:lnTo>
                      <a:lnTo>
                        <a:pt x="200" y="30"/>
                      </a:lnTo>
                      <a:lnTo>
                        <a:pt x="360" y="470"/>
                      </a:lnTo>
                      <a:lnTo>
                        <a:pt x="70" y="180"/>
                      </a:lnTo>
                      <a:lnTo>
                        <a:pt x="310" y="480"/>
                      </a:lnTo>
                      <a:lnTo>
                        <a:pt x="50" y="290"/>
                      </a:lnTo>
                      <a:lnTo>
                        <a:pt x="190" y="480"/>
                      </a:lnTo>
                      <a:lnTo>
                        <a:pt x="0" y="340"/>
                      </a:lnTo>
                      <a:lnTo>
                        <a:pt x="40" y="450"/>
                      </a:lnTo>
                    </a:path>
                  </a:pathLst>
                </a:custGeom>
                <a:solidFill>
                  <a:srgbClr val="00FF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6988" name="Freeform 1857"/>
                <p:cNvSpPr>
                  <a:spLocks/>
                </p:cNvSpPr>
                <p:nvPr/>
              </p:nvSpPr>
              <p:spPr bwMode="auto">
                <a:xfrm flipH="1">
                  <a:off x="2194" y="5007"/>
                  <a:ext cx="289" cy="200"/>
                </a:xfrm>
                <a:custGeom>
                  <a:avLst/>
                  <a:gdLst>
                    <a:gd name="T0" fmla="*/ 610 w 610"/>
                    <a:gd name="T1" fmla="*/ 458 h 480"/>
                    <a:gd name="T2" fmla="*/ 603 w 610"/>
                    <a:gd name="T3" fmla="*/ 143 h 480"/>
                    <a:gd name="T4" fmla="*/ 520 w 610"/>
                    <a:gd name="T5" fmla="*/ 458 h 480"/>
                    <a:gd name="T6" fmla="*/ 500 w 610"/>
                    <a:gd name="T7" fmla="*/ 0 h 480"/>
                    <a:gd name="T8" fmla="*/ 460 w 610"/>
                    <a:gd name="T9" fmla="*/ 440 h 480"/>
                    <a:gd name="T10" fmla="*/ 400 w 610"/>
                    <a:gd name="T11" fmla="*/ 10 h 480"/>
                    <a:gd name="T12" fmla="*/ 400 w 610"/>
                    <a:gd name="T13" fmla="*/ 465 h 480"/>
                    <a:gd name="T14" fmla="*/ 200 w 610"/>
                    <a:gd name="T15" fmla="*/ 30 h 480"/>
                    <a:gd name="T16" fmla="*/ 360 w 610"/>
                    <a:gd name="T17" fmla="*/ 470 h 480"/>
                    <a:gd name="T18" fmla="*/ 70 w 610"/>
                    <a:gd name="T19" fmla="*/ 180 h 480"/>
                    <a:gd name="T20" fmla="*/ 310 w 610"/>
                    <a:gd name="T21" fmla="*/ 480 h 480"/>
                    <a:gd name="T22" fmla="*/ 50 w 610"/>
                    <a:gd name="T23" fmla="*/ 290 h 480"/>
                    <a:gd name="T24" fmla="*/ 190 w 610"/>
                    <a:gd name="T25" fmla="*/ 480 h 480"/>
                    <a:gd name="T26" fmla="*/ 0 w 610"/>
                    <a:gd name="T27" fmla="*/ 340 h 480"/>
                    <a:gd name="T28" fmla="*/ 40 w 610"/>
                    <a:gd name="T29" fmla="*/ 45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0" h="480">
                      <a:moveTo>
                        <a:pt x="610" y="458"/>
                      </a:moveTo>
                      <a:lnTo>
                        <a:pt x="603" y="143"/>
                      </a:lnTo>
                      <a:lnTo>
                        <a:pt x="520" y="458"/>
                      </a:lnTo>
                      <a:lnTo>
                        <a:pt x="500" y="0"/>
                      </a:lnTo>
                      <a:lnTo>
                        <a:pt x="460" y="440"/>
                      </a:lnTo>
                      <a:lnTo>
                        <a:pt x="400" y="10"/>
                      </a:lnTo>
                      <a:lnTo>
                        <a:pt x="400" y="465"/>
                      </a:lnTo>
                      <a:lnTo>
                        <a:pt x="200" y="30"/>
                      </a:lnTo>
                      <a:lnTo>
                        <a:pt x="360" y="470"/>
                      </a:lnTo>
                      <a:lnTo>
                        <a:pt x="70" y="180"/>
                      </a:lnTo>
                      <a:lnTo>
                        <a:pt x="310" y="480"/>
                      </a:lnTo>
                      <a:lnTo>
                        <a:pt x="50" y="290"/>
                      </a:lnTo>
                      <a:lnTo>
                        <a:pt x="190" y="480"/>
                      </a:lnTo>
                      <a:lnTo>
                        <a:pt x="0" y="340"/>
                      </a:lnTo>
                      <a:lnTo>
                        <a:pt x="40" y="450"/>
                      </a:lnTo>
                    </a:path>
                  </a:pathLst>
                </a:custGeom>
                <a:solidFill>
                  <a:srgbClr val="00FF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6989" name="Freeform 1858"/>
                <p:cNvSpPr>
                  <a:spLocks/>
                </p:cNvSpPr>
                <p:nvPr/>
              </p:nvSpPr>
              <p:spPr bwMode="auto">
                <a:xfrm>
                  <a:off x="1480" y="2523"/>
                  <a:ext cx="185" cy="258"/>
                </a:xfrm>
                <a:custGeom>
                  <a:avLst/>
                  <a:gdLst>
                    <a:gd name="T0" fmla="*/ 264 w 270"/>
                    <a:gd name="T1" fmla="*/ 0 h 408"/>
                    <a:gd name="T2" fmla="*/ 36 w 270"/>
                    <a:gd name="T3" fmla="*/ 56 h 408"/>
                    <a:gd name="T4" fmla="*/ 15 w 270"/>
                    <a:gd name="T5" fmla="*/ 101 h 408"/>
                    <a:gd name="T6" fmla="*/ 0 w 270"/>
                    <a:gd name="T7" fmla="*/ 153 h 408"/>
                    <a:gd name="T8" fmla="*/ 15 w 270"/>
                    <a:gd name="T9" fmla="*/ 336 h 408"/>
                    <a:gd name="T10" fmla="*/ 63 w 270"/>
                    <a:gd name="T11" fmla="*/ 387 h 408"/>
                    <a:gd name="T12" fmla="*/ 135 w 270"/>
                    <a:gd name="T13" fmla="*/ 408 h 408"/>
                    <a:gd name="T14" fmla="*/ 207 w 270"/>
                    <a:gd name="T15" fmla="*/ 408 h 408"/>
                    <a:gd name="T16" fmla="*/ 249 w 270"/>
                    <a:gd name="T17" fmla="*/ 369 h 408"/>
                    <a:gd name="T18" fmla="*/ 267 w 270"/>
                    <a:gd name="T19" fmla="*/ 264 h 408"/>
                    <a:gd name="T20" fmla="*/ 270 w 270"/>
                    <a:gd name="T21" fmla="*/ 171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0" h="408">
                      <a:moveTo>
                        <a:pt x="264" y="0"/>
                      </a:moveTo>
                      <a:lnTo>
                        <a:pt x="36" y="56"/>
                      </a:lnTo>
                      <a:lnTo>
                        <a:pt x="15" y="101"/>
                      </a:lnTo>
                      <a:lnTo>
                        <a:pt x="0" y="153"/>
                      </a:lnTo>
                      <a:lnTo>
                        <a:pt x="15" y="336"/>
                      </a:lnTo>
                      <a:lnTo>
                        <a:pt x="63" y="387"/>
                      </a:lnTo>
                      <a:lnTo>
                        <a:pt x="135" y="408"/>
                      </a:lnTo>
                      <a:lnTo>
                        <a:pt x="207" y="408"/>
                      </a:lnTo>
                      <a:lnTo>
                        <a:pt x="249" y="369"/>
                      </a:lnTo>
                      <a:lnTo>
                        <a:pt x="267" y="264"/>
                      </a:lnTo>
                      <a:lnTo>
                        <a:pt x="270" y="171"/>
                      </a:lnTo>
                    </a:path>
                  </a:pathLst>
                </a:custGeom>
                <a:gradFill rotWithShape="1">
                  <a:gsLst>
                    <a:gs pos="0">
                      <a:srgbClr val="F9D7B1">
                        <a:gamma/>
                        <a:shade val="96078"/>
                        <a:invGamma/>
                      </a:srgbClr>
                    </a:gs>
                    <a:gs pos="100000">
                      <a:srgbClr val="F9D7B1"/>
                    </a:gs>
                  </a:gsLst>
                  <a:lin ang="0" scaled="1"/>
                </a:gra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6990" name="Freeform 1859"/>
                <p:cNvSpPr>
                  <a:spLocks/>
                </p:cNvSpPr>
                <p:nvPr/>
              </p:nvSpPr>
              <p:spPr bwMode="auto">
                <a:xfrm>
                  <a:off x="1241" y="3472"/>
                  <a:ext cx="770" cy="1528"/>
                </a:xfrm>
                <a:custGeom>
                  <a:avLst/>
                  <a:gdLst>
                    <a:gd name="T0" fmla="*/ 191 w 1486"/>
                    <a:gd name="T1" fmla="*/ 210 h 2994"/>
                    <a:gd name="T2" fmla="*/ 167 w 1486"/>
                    <a:gd name="T3" fmla="*/ 548 h 2994"/>
                    <a:gd name="T4" fmla="*/ 138 w 1486"/>
                    <a:gd name="T5" fmla="*/ 858 h 2994"/>
                    <a:gd name="T6" fmla="*/ 137 w 1486"/>
                    <a:gd name="T7" fmla="*/ 1194 h 2994"/>
                    <a:gd name="T8" fmla="*/ 126 w 1486"/>
                    <a:gd name="T9" fmla="*/ 1297 h 2994"/>
                    <a:gd name="T10" fmla="*/ 114 w 1486"/>
                    <a:gd name="T11" fmla="*/ 1468 h 2994"/>
                    <a:gd name="T12" fmla="*/ 123 w 1486"/>
                    <a:gd name="T13" fmla="*/ 1953 h 2994"/>
                    <a:gd name="T14" fmla="*/ 123 w 1486"/>
                    <a:gd name="T15" fmla="*/ 2095 h 2994"/>
                    <a:gd name="T16" fmla="*/ 111 w 1486"/>
                    <a:gd name="T17" fmla="*/ 2227 h 2994"/>
                    <a:gd name="T18" fmla="*/ 58 w 1486"/>
                    <a:gd name="T19" fmla="*/ 2585 h 2994"/>
                    <a:gd name="T20" fmla="*/ 41 w 1486"/>
                    <a:gd name="T21" fmla="*/ 2792 h 2994"/>
                    <a:gd name="T22" fmla="*/ 0 w 1486"/>
                    <a:gd name="T23" fmla="*/ 2946 h 2994"/>
                    <a:gd name="T24" fmla="*/ 32 w 1486"/>
                    <a:gd name="T25" fmla="*/ 2957 h 2994"/>
                    <a:gd name="T26" fmla="*/ 122 w 1486"/>
                    <a:gd name="T27" fmla="*/ 2957 h 2994"/>
                    <a:gd name="T28" fmla="*/ 211 w 1486"/>
                    <a:gd name="T29" fmla="*/ 2960 h 2994"/>
                    <a:gd name="T30" fmla="*/ 310 w 1486"/>
                    <a:gd name="T31" fmla="*/ 2957 h 2994"/>
                    <a:gd name="T32" fmla="*/ 414 w 1486"/>
                    <a:gd name="T33" fmla="*/ 2955 h 2994"/>
                    <a:gd name="T34" fmla="*/ 472 w 1486"/>
                    <a:gd name="T35" fmla="*/ 2935 h 2994"/>
                    <a:gd name="T36" fmla="*/ 458 w 1486"/>
                    <a:gd name="T37" fmla="*/ 2838 h 2994"/>
                    <a:gd name="T38" fmla="*/ 458 w 1486"/>
                    <a:gd name="T39" fmla="*/ 2713 h 2994"/>
                    <a:gd name="T40" fmla="*/ 471 w 1486"/>
                    <a:gd name="T41" fmla="*/ 2514 h 2994"/>
                    <a:gd name="T42" fmla="*/ 477 w 1486"/>
                    <a:gd name="T43" fmla="*/ 2315 h 2994"/>
                    <a:gd name="T44" fmla="*/ 472 w 1486"/>
                    <a:gd name="T45" fmla="*/ 2166 h 2994"/>
                    <a:gd name="T46" fmla="*/ 513 w 1486"/>
                    <a:gd name="T47" fmla="*/ 1916 h 2994"/>
                    <a:gd name="T48" fmla="*/ 558 w 1486"/>
                    <a:gd name="T49" fmla="*/ 1686 h 2994"/>
                    <a:gd name="T50" fmla="*/ 616 w 1486"/>
                    <a:gd name="T51" fmla="*/ 1486 h 2994"/>
                    <a:gd name="T52" fmla="*/ 651 w 1486"/>
                    <a:gd name="T53" fmla="*/ 1104 h 2994"/>
                    <a:gd name="T54" fmla="*/ 680 w 1486"/>
                    <a:gd name="T55" fmla="*/ 870 h 2994"/>
                    <a:gd name="T56" fmla="*/ 715 w 1486"/>
                    <a:gd name="T57" fmla="*/ 774 h 2994"/>
                    <a:gd name="T58" fmla="*/ 764 w 1486"/>
                    <a:gd name="T59" fmla="*/ 1060 h 2994"/>
                    <a:gd name="T60" fmla="*/ 797 w 1486"/>
                    <a:gd name="T61" fmla="*/ 1367 h 2994"/>
                    <a:gd name="T62" fmla="*/ 886 w 1486"/>
                    <a:gd name="T63" fmla="*/ 1744 h 2994"/>
                    <a:gd name="T64" fmla="*/ 936 w 1486"/>
                    <a:gd name="T65" fmla="*/ 1870 h 2994"/>
                    <a:gd name="T66" fmla="*/ 942 w 1486"/>
                    <a:gd name="T67" fmla="*/ 1996 h 2994"/>
                    <a:gd name="T68" fmla="*/ 974 w 1486"/>
                    <a:gd name="T69" fmla="*/ 2281 h 2994"/>
                    <a:gd name="T70" fmla="*/ 1024 w 1486"/>
                    <a:gd name="T71" fmla="*/ 2556 h 2994"/>
                    <a:gd name="T72" fmla="*/ 1028 w 1486"/>
                    <a:gd name="T73" fmla="*/ 2966 h 2994"/>
                    <a:gd name="T74" fmla="*/ 1054 w 1486"/>
                    <a:gd name="T75" fmla="*/ 2994 h 2994"/>
                    <a:gd name="T76" fmla="*/ 1127 w 1486"/>
                    <a:gd name="T77" fmla="*/ 2986 h 2994"/>
                    <a:gd name="T78" fmla="*/ 1347 w 1486"/>
                    <a:gd name="T79" fmla="*/ 2977 h 2994"/>
                    <a:gd name="T80" fmla="*/ 1448 w 1486"/>
                    <a:gd name="T81" fmla="*/ 2960 h 2994"/>
                    <a:gd name="T82" fmla="*/ 1486 w 1486"/>
                    <a:gd name="T83" fmla="*/ 2929 h 2994"/>
                    <a:gd name="T84" fmla="*/ 1397 w 1486"/>
                    <a:gd name="T85" fmla="*/ 2470 h 2994"/>
                    <a:gd name="T86" fmla="*/ 1348 w 1486"/>
                    <a:gd name="T87" fmla="*/ 2095 h 2994"/>
                    <a:gd name="T88" fmla="*/ 1292 w 1486"/>
                    <a:gd name="T89" fmla="*/ 1804 h 2994"/>
                    <a:gd name="T90" fmla="*/ 1253 w 1486"/>
                    <a:gd name="T91" fmla="*/ 1329 h 2994"/>
                    <a:gd name="T92" fmla="*/ 1250 w 1486"/>
                    <a:gd name="T93" fmla="*/ 879 h 2994"/>
                    <a:gd name="T94" fmla="*/ 1213 w 1486"/>
                    <a:gd name="T95" fmla="*/ 530 h 2994"/>
                    <a:gd name="T96" fmla="*/ 1191 w 1486"/>
                    <a:gd name="T97" fmla="*/ 140 h 2994"/>
                    <a:gd name="T98" fmla="*/ 1161 w 1486"/>
                    <a:gd name="T99" fmla="*/ 0 h 2994"/>
                    <a:gd name="T100" fmla="*/ 771 w 1486"/>
                    <a:gd name="T101" fmla="*/ 80 h 2994"/>
                    <a:gd name="T102" fmla="*/ 581 w 1486"/>
                    <a:gd name="T103" fmla="*/ 100 h 2994"/>
                    <a:gd name="T104" fmla="*/ 231 w 1486"/>
                    <a:gd name="T105" fmla="*/ 110 h 2994"/>
                    <a:gd name="T106" fmla="*/ 191 w 1486"/>
                    <a:gd name="T107" fmla="*/ 210 h 29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86" h="2994">
                      <a:moveTo>
                        <a:pt x="191" y="210"/>
                      </a:moveTo>
                      <a:lnTo>
                        <a:pt x="167" y="548"/>
                      </a:lnTo>
                      <a:lnTo>
                        <a:pt x="138" y="858"/>
                      </a:lnTo>
                      <a:cubicBezTo>
                        <a:pt x="141" y="993"/>
                        <a:pt x="137" y="1077"/>
                        <a:pt x="137" y="1194"/>
                      </a:cubicBezTo>
                      <a:lnTo>
                        <a:pt x="126" y="1297"/>
                      </a:lnTo>
                      <a:lnTo>
                        <a:pt x="114" y="1468"/>
                      </a:lnTo>
                      <a:lnTo>
                        <a:pt x="123" y="1953"/>
                      </a:lnTo>
                      <a:lnTo>
                        <a:pt x="123" y="2095"/>
                      </a:lnTo>
                      <a:lnTo>
                        <a:pt x="111" y="2227"/>
                      </a:lnTo>
                      <a:lnTo>
                        <a:pt x="58" y="2585"/>
                      </a:lnTo>
                      <a:lnTo>
                        <a:pt x="41" y="2792"/>
                      </a:lnTo>
                      <a:lnTo>
                        <a:pt x="0" y="2946"/>
                      </a:lnTo>
                      <a:lnTo>
                        <a:pt x="32" y="2957"/>
                      </a:lnTo>
                      <a:lnTo>
                        <a:pt x="122" y="2957"/>
                      </a:lnTo>
                      <a:lnTo>
                        <a:pt x="211" y="2960"/>
                      </a:lnTo>
                      <a:lnTo>
                        <a:pt x="310" y="2957"/>
                      </a:lnTo>
                      <a:lnTo>
                        <a:pt x="414" y="2955"/>
                      </a:lnTo>
                      <a:lnTo>
                        <a:pt x="472" y="2935"/>
                      </a:lnTo>
                      <a:lnTo>
                        <a:pt x="458" y="2838"/>
                      </a:lnTo>
                      <a:lnTo>
                        <a:pt x="458" y="2713"/>
                      </a:lnTo>
                      <a:lnTo>
                        <a:pt x="471" y="2514"/>
                      </a:lnTo>
                      <a:lnTo>
                        <a:pt x="477" y="2315"/>
                      </a:lnTo>
                      <a:lnTo>
                        <a:pt x="472" y="2166"/>
                      </a:lnTo>
                      <a:lnTo>
                        <a:pt x="513" y="1916"/>
                      </a:lnTo>
                      <a:lnTo>
                        <a:pt x="558" y="1686"/>
                      </a:lnTo>
                      <a:lnTo>
                        <a:pt x="616" y="1486"/>
                      </a:lnTo>
                      <a:lnTo>
                        <a:pt x="651" y="1104"/>
                      </a:lnTo>
                      <a:lnTo>
                        <a:pt x="680" y="870"/>
                      </a:lnTo>
                      <a:lnTo>
                        <a:pt x="715" y="774"/>
                      </a:lnTo>
                      <a:lnTo>
                        <a:pt x="764" y="1060"/>
                      </a:lnTo>
                      <a:lnTo>
                        <a:pt x="797" y="1367"/>
                      </a:lnTo>
                      <a:lnTo>
                        <a:pt x="886" y="1744"/>
                      </a:lnTo>
                      <a:lnTo>
                        <a:pt x="936" y="1870"/>
                      </a:lnTo>
                      <a:lnTo>
                        <a:pt x="942" y="1996"/>
                      </a:lnTo>
                      <a:lnTo>
                        <a:pt x="974" y="2281"/>
                      </a:lnTo>
                      <a:lnTo>
                        <a:pt x="1024" y="2556"/>
                      </a:lnTo>
                      <a:lnTo>
                        <a:pt x="1028" y="2966"/>
                      </a:lnTo>
                      <a:lnTo>
                        <a:pt x="1054" y="2994"/>
                      </a:lnTo>
                      <a:lnTo>
                        <a:pt x="1127" y="2986"/>
                      </a:lnTo>
                      <a:lnTo>
                        <a:pt x="1347" y="2977"/>
                      </a:lnTo>
                      <a:lnTo>
                        <a:pt x="1448" y="2960"/>
                      </a:lnTo>
                      <a:lnTo>
                        <a:pt x="1486" y="2929"/>
                      </a:lnTo>
                      <a:lnTo>
                        <a:pt x="1397" y="2470"/>
                      </a:lnTo>
                      <a:lnTo>
                        <a:pt x="1348" y="2095"/>
                      </a:lnTo>
                      <a:lnTo>
                        <a:pt x="1292" y="1804"/>
                      </a:lnTo>
                      <a:lnTo>
                        <a:pt x="1253" y="1329"/>
                      </a:lnTo>
                      <a:lnTo>
                        <a:pt x="1250" y="879"/>
                      </a:lnTo>
                      <a:lnTo>
                        <a:pt x="1213" y="530"/>
                      </a:lnTo>
                      <a:lnTo>
                        <a:pt x="1191" y="140"/>
                      </a:lnTo>
                      <a:lnTo>
                        <a:pt x="1161" y="0"/>
                      </a:lnTo>
                      <a:lnTo>
                        <a:pt x="771" y="80"/>
                      </a:lnTo>
                      <a:lnTo>
                        <a:pt x="581" y="100"/>
                      </a:lnTo>
                      <a:lnTo>
                        <a:pt x="231" y="110"/>
                      </a:lnTo>
                      <a:lnTo>
                        <a:pt x="191" y="210"/>
                      </a:lnTo>
                      <a:close/>
                    </a:path>
                  </a:pathLst>
                </a:custGeom>
                <a:gradFill rotWithShape="1">
                  <a:gsLst>
                    <a:gs pos="0">
                      <a:srgbClr val="548DD4">
                        <a:gamma/>
                        <a:shade val="76078"/>
                        <a:invGamma/>
                      </a:srgbClr>
                    </a:gs>
                    <a:gs pos="50000">
                      <a:srgbClr val="548DD4"/>
                    </a:gs>
                    <a:gs pos="100000">
                      <a:srgbClr val="548DD4">
                        <a:gamma/>
                        <a:shade val="76078"/>
                        <a:invGamma/>
                      </a:srgbClr>
                    </a:gs>
                  </a:gsLst>
                  <a:lin ang="0" scaled="1"/>
                </a:gra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6991" name="Freeform 1860"/>
                <p:cNvSpPr>
                  <a:spLocks/>
                </p:cNvSpPr>
                <p:nvPr/>
              </p:nvSpPr>
              <p:spPr bwMode="auto">
                <a:xfrm rot="12346">
                  <a:off x="1753" y="4543"/>
                  <a:ext cx="173" cy="243"/>
                </a:xfrm>
                <a:custGeom>
                  <a:avLst/>
                  <a:gdLst>
                    <a:gd name="T0" fmla="*/ 0 w 252"/>
                    <a:gd name="T1" fmla="*/ 0 h 357"/>
                    <a:gd name="T2" fmla="*/ 17 w 252"/>
                    <a:gd name="T3" fmla="*/ 68 h 357"/>
                    <a:gd name="T4" fmla="*/ 38 w 252"/>
                    <a:gd name="T5" fmla="*/ 137 h 357"/>
                    <a:gd name="T6" fmla="*/ 77 w 252"/>
                    <a:gd name="T7" fmla="*/ 248 h 357"/>
                    <a:gd name="T8" fmla="*/ 115 w 252"/>
                    <a:gd name="T9" fmla="*/ 304 h 357"/>
                    <a:gd name="T10" fmla="*/ 175 w 252"/>
                    <a:gd name="T11" fmla="*/ 325 h 357"/>
                    <a:gd name="T12" fmla="*/ 248 w 252"/>
                    <a:gd name="T13" fmla="*/ 355 h 357"/>
                    <a:gd name="T14" fmla="*/ 201 w 252"/>
                    <a:gd name="T15" fmla="*/ 338 h 357"/>
                    <a:gd name="T16" fmla="*/ 158 w 252"/>
                    <a:gd name="T17" fmla="*/ 295 h 357"/>
                    <a:gd name="T18" fmla="*/ 102 w 252"/>
                    <a:gd name="T19" fmla="*/ 214 h 357"/>
                    <a:gd name="T20" fmla="*/ 68 w 252"/>
                    <a:gd name="T21" fmla="*/ 154 h 357"/>
                    <a:gd name="T22" fmla="*/ 30 w 252"/>
                    <a:gd name="T23" fmla="*/ 55 h 357"/>
                    <a:gd name="T24" fmla="*/ 0 w 252"/>
                    <a:gd name="T25" fmla="*/ 0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357">
                      <a:moveTo>
                        <a:pt x="0" y="0"/>
                      </a:moveTo>
                      <a:lnTo>
                        <a:pt x="17" y="68"/>
                      </a:lnTo>
                      <a:lnTo>
                        <a:pt x="38" y="137"/>
                      </a:lnTo>
                      <a:lnTo>
                        <a:pt x="77" y="248"/>
                      </a:lnTo>
                      <a:lnTo>
                        <a:pt x="115" y="304"/>
                      </a:lnTo>
                      <a:lnTo>
                        <a:pt x="175" y="325"/>
                      </a:lnTo>
                      <a:cubicBezTo>
                        <a:pt x="180" y="334"/>
                        <a:pt x="235" y="349"/>
                        <a:pt x="248" y="355"/>
                      </a:cubicBezTo>
                      <a:cubicBezTo>
                        <a:pt x="252" y="357"/>
                        <a:pt x="201" y="338"/>
                        <a:pt x="201" y="338"/>
                      </a:cubicBezTo>
                      <a:lnTo>
                        <a:pt x="158" y="295"/>
                      </a:lnTo>
                      <a:lnTo>
                        <a:pt x="102" y="214"/>
                      </a:lnTo>
                      <a:lnTo>
                        <a:pt x="68" y="154"/>
                      </a:lnTo>
                      <a:lnTo>
                        <a:pt x="30" y="55"/>
                      </a:lnTo>
                      <a:lnTo>
                        <a:pt x="0" y="0"/>
                      </a:lnTo>
                      <a:close/>
                    </a:path>
                  </a:pathLst>
                </a:custGeom>
                <a:noFill/>
                <a:ln w="9525" cap="flat"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6992" name="Freeform 1861"/>
                <p:cNvSpPr>
                  <a:spLocks/>
                </p:cNvSpPr>
                <p:nvPr/>
              </p:nvSpPr>
              <p:spPr bwMode="auto">
                <a:xfrm rot="12346">
                  <a:off x="1354" y="4575"/>
                  <a:ext cx="133" cy="294"/>
                </a:xfrm>
                <a:custGeom>
                  <a:avLst/>
                  <a:gdLst>
                    <a:gd name="T0" fmla="*/ 184 w 193"/>
                    <a:gd name="T1" fmla="*/ 0 h 433"/>
                    <a:gd name="T2" fmla="*/ 158 w 193"/>
                    <a:gd name="T3" fmla="*/ 86 h 433"/>
                    <a:gd name="T4" fmla="*/ 145 w 193"/>
                    <a:gd name="T5" fmla="*/ 176 h 433"/>
                    <a:gd name="T6" fmla="*/ 111 w 193"/>
                    <a:gd name="T7" fmla="*/ 296 h 433"/>
                    <a:gd name="T8" fmla="*/ 68 w 193"/>
                    <a:gd name="T9" fmla="*/ 343 h 433"/>
                    <a:gd name="T10" fmla="*/ 0 w 193"/>
                    <a:gd name="T11" fmla="*/ 433 h 433"/>
                    <a:gd name="T12" fmla="*/ 111 w 193"/>
                    <a:gd name="T13" fmla="*/ 291 h 433"/>
                    <a:gd name="T14" fmla="*/ 158 w 193"/>
                    <a:gd name="T15" fmla="*/ 231 h 433"/>
                    <a:gd name="T16" fmla="*/ 180 w 193"/>
                    <a:gd name="T17" fmla="*/ 146 h 433"/>
                    <a:gd name="T18" fmla="*/ 193 w 193"/>
                    <a:gd name="T19" fmla="*/ 116 h 433"/>
                    <a:gd name="T20" fmla="*/ 184 w 193"/>
                    <a:gd name="T21" fmla="*/ 0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3" h="433">
                      <a:moveTo>
                        <a:pt x="184" y="0"/>
                      </a:moveTo>
                      <a:lnTo>
                        <a:pt x="158" y="86"/>
                      </a:lnTo>
                      <a:lnTo>
                        <a:pt x="145" y="176"/>
                      </a:lnTo>
                      <a:lnTo>
                        <a:pt x="111" y="296"/>
                      </a:lnTo>
                      <a:lnTo>
                        <a:pt x="68" y="343"/>
                      </a:lnTo>
                      <a:lnTo>
                        <a:pt x="0" y="433"/>
                      </a:lnTo>
                      <a:lnTo>
                        <a:pt x="111" y="291"/>
                      </a:lnTo>
                      <a:lnTo>
                        <a:pt x="158" y="231"/>
                      </a:lnTo>
                      <a:lnTo>
                        <a:pt x="180" y="146"/>
                      </a:lnTo>
                      <a:lnTo>
                        <a:pt x="193" y="116"/>
                      </a:lnTo>
                      <a:lnTo>
                        <a:pt x="184" y="0"/>
                      </a:lnTo>
                      <a:close/>
                    </a:path>
                  </a:pathLst>
                </a:custGeom>
                <a:noFill/>
                <a:ln w="9525" cap="flat"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6993" name="Freeform 1862"/>
                <p:cNvSpPr>
                  <a:spLocks/>
                </p:cNvSpPr>
                <p:nvPr/>
              </p:nvSpPr>
              <p:spPr bwMode="auto">
                <a:xfrm>
                  <a:off x="1395" y="2209"/>
                  <a:ext cx="340" cy="349"/>
                </a:xfrm>
                <a:custGeom>
                  <a:avLst/>
                  <a:gdLst>
                    <a:gd name="T0" fmla="*/ 151 w 634"/>
                    <a:gd name="T1" fmla="*/ 685 h 685"/>
                    <a:gd name="T2" fmla="*/ 91 w 634"/>
                    <a:gd name="T3" fmla="*/ 640 h 685"/>
                    <a:gd name="T4" fmla="*/ 36 w 634"/>
                    <a:gd name="T5" fmla="*/ 503 h 685"/>
                    <a:gd name="T6" fmla="*/ 20 w 634"/>
                    <a:gd name="T7" fmla="*/ 428 h 685"/>
                    <a:gd name="T8" fmla="*/ 3 w 634"/>
                    <a:gd name="T9" fmla="*/ 343 h 685"/>
                    <a:gd name="T10" fmla="*/ 0 w 634"/>
                    <a:gd name="T11" fmla="*/ 205 h 685"/>
                    <a:gd name="T12" fmla="*/ 22 w 634"/>
                    <a:gd name="T13" fmla="*/ 133 h 685"/>
                    <a:gd name="T14" fmla="*/ 64 w 634"/>
                    <a:gd name="T15" fmla="*/ 85 h 685"/>
                    <a:gd name="T16" fmla="*/ 96 w 634"/>
                    <a:gd name="T17" fmla="*/ 58 h 685"/>
                    <a:gd name="T18" fmla="*/ 136 w 634"/>
                    <a:gd name="T19" fmla="*/ 30 h 685"/>
                    <a:gd name="T20" fmla="*/ 210 w 634"/>
                    <a:gd name="T21" fmla="*/ 26 h 685"/>
                    <a:gd name="T22" fmla="*/ 292 w 634"/>
                    <a:gd name="T23" fmla="*/ 5 h 685"/>
                    <a:gd name="T24" fmla="*/ 383 w 634"/>
                    <a:gd name="T25" fmla="*/ 0 h 685"/>
                    <a:gd name="T26" fmla="*/ 434 w 634"/>
                    <a:gd name="T27" fmla="*/ 17 h 685"/>
                    <a:gd name="T28" fmla="*/ 489 w 634"/>
                    <a:gd name="T29" fmla="*/ 17 h 685"/>
                    <a:gd name="T30" fmla="*/ 549 w 634"/>
                    <a:gd name="T31" fmla="*/ 37 h 685"/>
                    <a:gd name="T32" fmla="*/ 614 w 634"/>
                    <a:gd name="T33" fmla="*/ 44 h 685"/>
                    <a:gd name="T34" fmla="*/ 634 w 634"/>
                    <a:gd name="T35" fmla="*/ 62 h 685"/>
                    <a:gd name="T36" fmla="*/ 634 w 634"/>
                    <a:gd name="T37" fmla="*/ 86 h 685"/>
                    <a:gd name="T38" fmla="*/ 610 w 634"/>
                    <a:gd name="T39" fmla="*/ 147 h 685"/>
                    <a:gd name="T40" fmla="*/ 563 w 634"/>
                    <a:gd name="T41" fmla="*/ 172 h 685"/>
                    <a:gd name="T42" fmla="*/ 441 w 634"/>
                    <a:gd name="T43" fmla="*/ 175 h 685"/>
                    <a:gd name="T44" fmla="*/ 374 w 634"/>
                    <a:gd name="T45" fmla="*/ 164 h 685"/>
                    <a:gd name="T46" fmla="*/ 323 w 634"/>
                    <a:gd name="T47" fmla="*/ 168 h 685"/>
                    <a:gd name="T48" fmla="*/ 289 w 634"/>
                    <a:gd name="T49" fmla="*/ 179 h 685"/>
                    <a:gd name="T50" fmla="*/ 282 w 634"/>
                    <a:gd name="T51" fmla="*/ 221 h 685"/>
                    <a:gd name="T52" fmla="*/ 286 w 634"/>
                    <a:gd name="T53" fmla="*/ 249 h 685"/>
                    <a:gd name="T54" fmla="*/ 314 w 634"/>
                    <a:gd name="T55" fmla="*/ 285 h 685"/>
                    <a:gd name="T56" fmla="*/ 320 w 634"/>
                    <a:gd name="T57" fmla="*/ 324 h 685"/>
                    <a:gd name="T58" fmla="*/ 289 w 634"/>
                    <a:gd name="T59" fmla="*/ 343 h 685"/>
                    <a:gd name="T60" fmla="*/ 284 w 634"/>
                    <a:gd name="T61" fmla="*/ 444 h 685"/>
                    <a:gd name="T62" fmla="*/ 233 w 634"/>
                    <a:gd name="T63" fmla="*/ 444 h 685"/>
                    <a:gd name="T64" fmla="*/ 218 w 634"/>
                    <a:gd name="T65" fmla="*/ 391 h 685"/>
                    <a:gd name="T66" fmla="*/ 171 w 634"/>
                    <a:gd name="T67" fmla="*/ 345 h 685"/>
                    <a:gd name="T68" fmla="*/ 130 w 634"/>
                    <a:gd name="T69" fmla="*/ 334 h 685"/>
                    <a:gd name="T70" fmla="*/ 116 w 634"/>
                    <a:gd name="T71" fmla="*/ 341 h 685"/>
                    <a:gd name="T72" fmla="*/ 92 w 634"/>
                    <a:gd name="T73" fmla="*/ 463 h 685"/>
                    <a:gd name="T74" fmla="*/ 105 w 634"/>
                    <a:gd name="T75" fmla="*/ 499 h 685"/>
                    <a:gd name="T76" fmla="*/ 147 w 634"/>
                    <a:gd name="T77" fmla="*/ 551 h 685"/>
                    <a:gd name="T78" fmla="*/ 189 w 634"/>
                    <a:gd name="T79" fmla="*/ 588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34" h="685">
                      <a:moveTo>
                        <a:pt x="151" y="685"/>
                      </a:moveTo>
                      <a:lnTo>
                        <a:pt x="91" y="640"/>
                      </a:lnTo>
                      <a:lnTo>
                        <a:pt x="36" y="503"/>
                      </a:lnTo>
                      <a:lnTo>
                        <a:pt x="20" y="428"/>
                      </a:lnTo>
                      <a:lnTo>
                        <a:pt x="3" y="343"/>
                      </a:lnTo>
                      <a:lnTo>
                        <a:pt x="0" y="205"/>
                      </a:lnTo>
                      <a:lnTo>
                        <a:pt x="22" y="133"/>
                      </a:lnTo>
                      <a:lnTo>
                        <a:pt x="64" y="85"/>
                      </a:lnTo>
                      <a:lnTo>
                        <a:pt x="96" y="58"/>
                      </a:lnTo>
                      <a:lnTo>
                        <a:pt x="136" y="30"/>
                      </a:lnTo>
                      <a:lnTo>
                        <a:pt x="210" y="26"/>
                      </a:lnTo>
                      <a:lnTo>
                        <a:pt x="292" y="5"/>
                      </a:lnTo>
                      <a:lnTo>
                        <a:pt x="383" y="0"/>
                      </a:lnTo>
                      <a:lnTo>
                        <a:pt x="434" y="17"/>
                      </a:lnTo>
                      <a:lnTo>
                        <a:pt x="489" y="17"/>
                      </a:lnTo>
                      <a:lnTo>
                        <a:pt x="549" y="37"/>
                      </a:lnTo>
                      <a:lnTo>
                        <a:pt x="614" y="44"/>
                      </a:lnTo>
                      <a:lnTo>
                        <a:pt x="634" y="62"/>
                      </a:lnTo>
                      <a:lnTo>
                        <a:pt x="634" y="86"/>
                      </a:lnTo>
                      <a:lnTo>
                        <a:pt x="610" y="147"/>
                      </a:lnTo>
                      <a:lnTo>
                        <a:pt x="563" y="172"/>
                      </a:lnTo>
                      <a:lnTo>
                        <a:pt x="441" y="175"/>
                      </a:lnTo>
                      <a:lnTo>
                        <a:pt x="374" y="164"/>
                      </a:lnTo>
                      <a:lnTo>
                        <a:pt x="323" y="168"/>
                      </a:lnTo>
                      <a:lnTo>
                        <a:pt x="289" y="179"/>
                      </a:lnTo>
                      <a:lnTo>
                        <a:pt x="282" y="221"/>
                      </a:lnTo>
                      <a:lnTo>
                        <a:pt x="286" y="249"/>
                      </a:lnTo>
                      <a:lnTo>
                        <a:pt x="314" y="285"/>
                      </a:lnTo>
                      <a:lnTo>
                        <a:pt x="320" y="324"/>
                      </a:lnTo>
                      <a:lnTo>
                        <a:pt x="289" y="343"/>
                      </a:lnTo>
                      <a:lnTo>
                        <a:pt x="284" y="444"/>
                      </a:lnTo>
                      <a:lnTo>
                        <a:pt x="233" y="444"/>
                      </a:lnTo>
                      <a:lnTo>
                        <a:pt x="218" y="391"/>
                      </a:lnTo>
                      <a:lnTo>
                        <a:pt x="171" y="345"/>
                      </a:lnTo>
                      <a:lnTo>
                        <a:pt x="130" y="334"/>
                      </a:lnTo>
                      <a:lnTo>
                        <a:pt x="116" y="341"/>
                      </a:lnTo>
                      <a:cubicBezTo>
                        <a:pt x="84" y="417"/>
                        <a:pt x="92" y="377"/>
                        <a:pt x="92" y="463"/>
                      </a:cubicBezTo>
                      <a:lnTo>
                        <a:pt x="105" y="499"/>
                      </a:lnTo>
                      <a:lnTo>
                        <a:pt x="147" y="551"/>
                      </a:lnTo>
                      <a:lnTo>
                        <a:pt x="189" y="588"/>
                      </a:lnTo>
                    </a:path>
                  </a:pathLst>
                </a:custGeom>
                <a:gradFill rotWithShape="1">
                  <a:gsLst>
                    <a:gs pos="0">
                      <a:srgbClr val="C0C0C0">
                        <a:gamma/>
                        <a:shade val="46275"/>
                        <a:invGamma/>
                      </a:srgbClr>
                    </a:gs>
                    <a:gs pos="100000">
                      <a:srgbClr val="C0C0C0"/>
                    </a:gs>
                  </a:gsLst>
                  <a:lin ang="5400000" scaled="1"/>
                </a:gra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6994" name="Freeform 1863"/>
                <p:cNvSpPr>
                  <a:spLocks/>
                </p:cNvSpPr>
                <p:nvPr/>
              </p:nvSpPr>
              <p:spPr bwMode="auto">
                <a:xfrm>
                  <a:off x="1471" y="2473"/>
                  <a:ext cx="146" cy="166"/>
                </a:xfrm>
                <a:custGeom>
                  <a:avLst/>
                  <a:gdLst>
                    <a:gd name="T0" fmla="*/ 32 w 110"/>
                    <a:gd name="T1" fmla="*/ 0 h 118"/>
                    <a:gd name="T2" fmla="*/ 13 w 110"/>
                    <a:gd name="T3" fmla="*/ 23 h 118"/>
                    <a:gd name="T4" fmla="*/ 3 w 110"/>
                    <a:gd name="T5" fmla="*/ 43 h 118"/>
                    <a:gd name="T6" fmla="*/ 7 w 110"/>
                    <a:gd name="T7" fmla="*/ 69 h 118"/>
                    <a:gd name="T8" fmla="*/ 0 w 110"/>
                    <a:gd name="T9" fmla="*/ 110 h 118"/>
                    <a:gd name="T10" fmla="*/ 52 w 110"/>
                    <a:gd name="T11" fmla="*/ 118 h 118"/>
                    <a:gd name="T12" fmla="*/ 110 w 110"/>
                    <a:gd name="T13" fmla="*/ 106 h 118"/>
                  </a:gdLst>
                  <a:ahLst/>
                  <a:cxnLst>
                    <a:cxn ang="0">
                      <a:pos x="T0" y="T1"/>
                    </a:cxn>
                    <a:cxn ang="0">
                      <a:pos x="T2" y="T3"/>
                    </a:cxn>
                    <a:cxn ang="0">
                      <a:pos x="T4" y="T5"/>
                    </a:cxn>
                    <a:cxn ang="0">
                      <a:pos x="T6" y="T7"/>
                    </a:cxn>
                    <a:cxn ang="0">
                      <a:pos x="T8" y="T9"/>
                    </a:cxn>
                    <a:cxn ang="0">
                      <a:pos x="T10" y="T11"/>
                    </a:cxn>
                    <a:cxn ang="0">
                      <a:pos x="T12" y="T13"/>
                    </a:cxn>
                  </a:cxnLst>
                  <a:rect l="0" t="0" r="r" b="b"/>
                  <a:pathLst>
                    <a:path w="110" h="118">
                      <a:moveTo>
                        <a:pt x="32" y="0"/>
                      </a:moveTo>
                      <a:lnTo>
                        <a:pt x="13" y="23"/>
                      </a:lnTo>
                      <a:lnTo>
                        <a:pt x="3" y="43"/>
                      </a:lnTo>
                      <a:lnTo>
                        <a:pt x="7" y="69"/>
                      </a:lnTo>
                      <a:lnTo>
                        <a:pt x="0" y="110"/>
                      </a:lnTo>
                      <a:lnTo>
                        <a:pt x="52" y="118"/>
                      </a:lnTo>
                      <a:lnTo>
                        <a:pt x="110" y="106"/>
                      </a:lnTo>
                    </a:path>
                  </a:pathLst>
                </a:custGeom>
                <a:gradFill rotWithShape="1">
                  <a:gsLst>
                    <a:gs pos="0">
                      <a:srgbClr val="F9D7B1">
                        <a:gamma/>
                        <a:shade val="96078"/>
                        <a:invGamma/>
                      </a:srgbClr>
                    </a:gs>
                    <a:gs pos="100000">
                      <a:srgbClr val="F9D7B1"/>
                    </a:gs>
                  </a:gsLst>
                  <a:lin ang="0" scaled="1"/>
                </a:gra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6995" name="Freeform 1864"/>
                <p:cNvSpPr>
                  <a:spLocks/>
                </p:cNvSpPr>
                <p:nvPr/>
              </p:nvSpPr>
              <p:spPr bwMode="auto">
                <a:xfrm>
                  <a:off x="1732" y="2397"/>
                  <a:ext cx="16" cy="26"/>
                </a:xfrm>
                <a:custGeom>
                  <a:avLst/>
                  <a:gdLst>
                    <a:gd name="T0" fmla="*/ 0 w 55"/>
                    <a:gd name="T1" fmla="*/ 45 h 95"/>
                    <a:gd name="T2" fmla="*/ 35 w 55"/>
                    <a:gd name="T3" fmla="*/ 35 h 95"/>
                    <a:gd name="T4" fmla="*/ 55 w 55"/>
                    <a:gd name="T5" fmla="*/ 0 h 95"/>
                    <a:gd name="T6" fmla="*/ 50 w 55"/>
                    <a:gd name="T7" fmla="*/ 40 h 95"/>
                    <a:gd name="T8" fmla="*/ 15 w 55"/>
                    <a:gd name="T9" fmla="*/ 95 h 95"/>
                  </a:gdLst>
                  <a:ahLst/>
                  <a:cxnLst>
                    <a:cxn ang="0">
                      <a:pos x="T0" y="T1"/>
                    </a:cxn>
                    <a:cxn ang="0">
                      <a:pos x="T2" y="T3"/>
                    </a:cxn>
                    <a:cxn ang="0">
                      <a:pos x="T4" y="T5"/>
                    </a:cxn>
                    <a:cxn ang="0">
                      <a:pos x="T6" y="T7"/>
                    </a:cxn>
                    <a:cxn ang="0">
                      <a:pos x="T8" y="T9"/>
                    </a:cxn>
                  </a:cxnLst>
                  <a:rect l="0" t="0" r="r" b="b"/>
                  <a:pathLst>
                    <a:path w="55" h="95">
                      <a:moveTo>
                        <a:pt x="0" y="45"/>
                      </a:moveTo>
                      <a:lnTo>
                        <a:pt x="35" y="35"/>
                      </a:lnTo>
                      <a:lnTo>
                        <a:pt x="55" y="0"/>
                      </a:lnTo>
                      <a:lnTo>
                        <a:pt x="50" y="40"/>
                      </a:lnTo>
                      <a:lnTo>
                        <a:pt x="15" y="95"/>
                      </a:lnTo>
                    </a:path>
                  </a:pathLst>
                </a:custGeom>
                <a:noFill/>
                <a:ln w="6350"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996" name="Freeform 1865"/>
                <p:cNvSpPr>
                  <a:spLocks/>
                </p:cNvSpPr>
                <p:nvPr/>
              </p:nvSpPr>
              <p:spPr bwMode="auto">
                <a:xfrm>
                  <a:off x="1444" y="2290"/>
                  <a:ext cx="318" cy="330"/>
                </a:xfrm>
                <a:custGeom>
                  <a:avLst/>
                  <a:gdLst>
                    <a:gd name="T0" fmla="*/ 84 w 486"/>
                    <a:gd name="T1" fmla="*/ 350 h 540"/>
                    <a:gd name="T2" fmla="*/ 61 w 486"/>
                    <a:gd name="T3" fmla="*/ 341 h 540"/>
                    <a:gd name="T4" fmla="*/ 22 w 486"/>
                    <a:gd name="T5" fmla="*/ 312 h 540"/>
                    <a:gd name="T6" fmla="*/ 0 w 486"/>
                    <a:gd name="T7" fmla="*/ 261 h 540"/>
                    <a:gd name="T8" fmla="*/ 0 w 486"/>
                    <a:gd name="T9" fmla="*/ 202 h 540"/>
                    <a:gd name="T10" fmla="*/ 8 w 486"/>
                    <a:gd name="T11" fmla="*/ 163 h 540"/>
                    <a:gd name="T12" fmla="*/ 36 w 486"/>
                    <a:gd name="T13" fmla="*/ 147 h 540"/>
                    <a:gd name="T14" fmla="*/ 59 w 486"/>
                    <a:gd name="T15" fmla="*/ 160 h 540"/>
                    <a:gd name="T16" fmla="*/ 90 w 486"/>
                    <a:gd name="T17" fmla="*/ 178 h 540"/>
                    <a:gd name="T18" fmla="*/ 118 w 486"/>
                    <a:gd name="T19" fmla="*/ 246 h 540"/>
                    <a:gd name="T20" fmla="*/ 160 w 486"/>
                    <a:gd name="T21" fmla="*/ 243 h 540"/>
                    <a:gd name="T22" fmla="*/ 157 w 486"/>
                    <a:gd name="T23" fmla="*/ 175 h 540"/>
                    <a:gd name="T24" fmla="*/ 174 w 486"/>
                    <a:gd name="T25" fmla="*/ 151 h 540"/>
                    <a:gd name="T26" fmla="*/ 184 w 486"/>
                    <a:gd name="T27" fmla="*/ 102 h 540"/>
                    <a:gd name="T28" fmla="*/ 156 w 486"/>
                    <a:gd name="T29" fmla="*/ 80 h 540"/>
                    <a:gd name="T30" fmla="*/ 157 w 486"/>
                    <a:gd name="T31" fmla="*/ 59 h 540"/>
                    <a:gd name="T32" fmla="*/ 162 w 486"/>
                    <a:gd name="T33" fmla="*/ 18 h 540"/>
                    <a:gd name="T34" fmla="*/ 194 w 486"/>
                    <a:gd name="T35" fmla="*/ 2 h 540"/>
                    <a:gd name="T36" fmla="*/ 236 w 486"/>
                    <a:gd name="T37" fmla="*/ 8 h 540"/>
                    <a:gd name="T38" fmla="*/ 363 w 486"/>
                    <a:gd name="T39" fmla="*/ 17 h 540"/>
                    <a:gd name="T40" fmla="*/ 399 w 486"/>
                    <a:gd name="T41" fmla="*/ 9 h 540"/>
                    <a:gd name="T42" fmla="*/ 420 w 486"/>
                    <a:gd name="T43" fmla="*/ 0 h 540"/>
                    <a:gd name="T44" fmla="*/ 436 w 486"/>
                    <a:gd name="T45" fmla="*/ 49 h 540"/>
                    <a:gd name="T46" fmla="*/ 443 w 486"/>
                    <a:gd name="T47" fmla="*/ 88 h 540"/>
                    <a:gd name="T48" fmla="*/ 449 w 486"/>
                    <a:gd name="T49" fmla="*/ 113 h 540"/>
                    <a:gd name="T50" fmla="*/ 451 w 486"/>
                    <a:gd name="T51" fmla="*/ 149 h 540"/>
                    <a:gd name="T52" fmla="*/ 445 w 486"/>
                    <a:gd name="T53" fmla="*/ 174 h 540"/>
                    <a:gd name="T54" fmla="*/ 438 w 486"/>
                    <a:gd name="T55" fmla="*/ 208 h 540"/>
                    <a:gd name="T56" fmla="*/ 447 w 486"/>
                    <a:gd name="T57" fmla="*/ 237 h 540"/>
                    <a:gd name="T58" fmla="*/ 460 w 486"/>
                    <a:gd name="T59" fmla="*/ 266 h 540"/>
                    <a:gd name="T60" fmla="*/ 486 w 486"/>
                    <a:gd name="T61" fmla="*/ 302 h 540"/>
                    <a:gd name="T62" fmla="*/ 480 w 486"/>
                    <a:gd name="T63" fmla="*/ 323 h 540"/>
                    <a:gd name="T64" fmla="*/ 462 w 486"/>
                    <a:gd name="T65" fmla="*/ 326 h 540"/>
                    <a:gd name="T66" fmla="*/ 444 w 486"/>
                    <a:gd name="T67" fmla="*/ 332 h 540"/>
                    <a:gd name="T68" fmla="*/ 441 w 486"/>
                    <a:gd name="T69" fmla="*/ 359 h 540"/>
                    <a:gd name="T70" fmla="*/ 436 w 486"/>
                    <a:gd name="T71" fmla="*/ 389 h 540"/>
                    <a:gd name="T72" fmla="*/ 432 w 486"/>
                    <a:gd name="T73" fmla="*/ 398 h 540"/>
                    <a:gd name="T74" fmla="*/ 441 w 486"/>
                    <a:gd name="T75" fmla="*/ 421 h 540"/>
                    <a:gd name="T76" fmla="*/ 426 w 486"/>
                    <a:gd name="T77" fmla="*/ 434 h 540"/>
                    <a:gd name="T78" fmla="*/ 424 w 486"/>
                    <a:gd name="T79" fmla="*/ 457 h 540"/>
                    <a:gd name="T80" fmla="*/ 413 w 486"/>
                    <a:gd name="T81" fmla="*/ 507 h 540"/>
                    <a:gd name="T82" fmla="*/ 360 w 486"/>
                    <a:gd name="T83" fmla="*/ 540 h 540"/>
                    <a:gd name="T84" fmla="*/ 281 w 486"/>
                    <a:gd name="T85" fmla="*/ 525 h 540"/>
                    <a:gd name="T86" fmla="*/ 214 w 486"/>
                    <a:gd name="T87" fmla="*/ 504 h 540"/>
                    <a:gd name="T88" fmla="*/ 163 w 486"/>
                    <a:gd name="T89" fmla="*/ 466 h 540"/>
                    <a:gd name="T90" fmla="*/ 135 w 486"/>
                    <a:gd name="T91" fmla="*/ 427 h 540"/>
                    <a:gd name="T92" fmla="*/ 115 w 486"/>
                    <a:gd name="T93" fmla="*/ 377 h 540"/>
                    <a:gd name="T94" fmla="*/ 110 w 486"/>
                    <a:gd name="T95" fmla="*/ 338 h 540"/>
                    <a:gd name="T96" fmla="*/ 84 w 486"/>
                    <a:gd name="T97" fmla="*/ 35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86" h="540">
                      <a:moveTo>
                        <a:pt x="84" y="350"/>
                      </a:moveTo>
                      <a:lnTo>
                        <a:pt x="61" y="341"/>
                      </a:lnTo>
                      <a:lnTo>
                        <a:pt x="22" y="312"/>
                      </a:lnTo>
                      <a:lnTo>
                        <a:pt x="0" y="261"/>
                      </a:lnTo>
                      <a:lnTo>
                        <a:pt x="0" y="202"/>
                      </a:lnTo>
                      <a:lnTo>
                        <a:pt x="8" y="163"/>
                      </a:lnTo>
                      <a:lnTo>
                        <a:pt x="36" y="147"/>
                      </a:lnTo>
                      <a:lnTo>
                        <a:pt x="59" y="160"/>
                      </a:lnTo>
                      <a:lnTo>
                        <a:pt x="90" y="178"/>
                      </a:lnTo>
                      <a:lnTo>
                        <a:pt x="118" y="246"/>
                      </a:lnTo>
                      <a:lnTo>
                        <a:pt x="160" y="243"/>
                      </a:lnTo>
                      <a:lnTo>
                        <a:pt x="157" y="175"/>
                      </a:lnTo>
                      <a:lnTo>
                        <a:pt x="174" y="151"/>
                      </a:lnTo>
                      <a:lnTo>
                        <a:pt x="184" y="102"/>
                      </a:lnTo>
                      <a:lnTo>
                        <a:pt x="156" y="80"/>
                      </a:lnTo>
                      <a:lnTo>
                        <a:pt x="157" y="59"/>
                      </a:lnTo>
                      <a:lnTo>
                        <a:pt x="162" y="18"/>
                      </a:lnTo>
                      <a:lnTo>
                        <a:pt x="194" y="2"/>
                      </a:lnTo>
                      <a:lnTo>
                        <a:pt x="236" y="8"/>
                      </a:lnTo>
                      <a:lnTo>
                        <a:pt x="363" y="17"/>
                      </a:lnTo>
                      <a:lnTo>
                        <a:pt x="399" y="9"/>
                      </a:lnTo>
                      <a:lnTo>
                        <a:pt x="420" y="0"/>
                      </a:lnTo>
                      <a:lnTo>
                        <a:pt x="436" y="49"/>
                      </a:lnTo>
                      <a:lnTo>
                        <a:pt x="443" y="88"/>
                      </a:lnTo>
                      <a:lnTo>
                        <a:pt x="449" y="113"/>
                      </a:lnTo>
                      <a:lnTo>
                        <a:pt x="451" y="149"/>
                      </a:lnTo>
                      <a:lnTo>
                        <a:pt x="445" y="174"/>
                      </a:lnTo>
                      <a:lnTo>
                        <a:pt x="438" y="208"/>
                      </a:lnTo>
                      <a:lnTo>
                        <a:pt x="447" y="237"/>
                      </a:lnTo>
                      <a:lnTo>
                        <a:pt x="460" y="266"/>
                      </a:lnTo>
                      <a:cubicBezTo>
                        <a:pt x="472" y="293"/>
                        <a:pt x="483" y="293"/>
                        <a:pt x="486" y="302"/>
                      </a:cubicBezTo>
                      <a:lnTo>
                        <a:pt x="480" y="323"/>
                      </a:lnTo>
                      <a:lnTo>
                        <a:pt x="462" y="326"/>
                      </a:lnTo>
                      <a:lnTo>
                        <a:pt x="444" y="332"/>
                      </a:lnTo>
                      <a:lnTo>
                        <a:pt x="441" y="359"/>
                      </a:lnTo>
                      <a:lnTo>
                        <a:pt x="436" y="389"/>
                      </a:lnTo>
                      <a:lnTo>
                        <a:pt x="432" y="398"/>
                      </a:lnTo>
                      <a:lnTo>
                        <a:pt x="441" y="421"/>
                      </a:lnTo>
                      <a:lnTo>
                        <a:pt x="426" y="434"/>
                      </a:lnTo>
                      <a:lnTo>
                        <a:pt x="424" y="457"/>
                      </a:lnTo>
                      <a:lnTo>
                        <a:pt x="413" y="507"/>
                      </a:lnTo>
                      <a:lnTo>
                        <a:pt x="360" y="540"/>
                      </a:lnTo>
                      <a:lnTo>
                        <a:pt x="281" y="525"/>
                      </a:lnTo>
                      <a:lnTo>
                        <a:pt x="214" y="504"/>
                      </a:lnTo>
                      <a:lnTo>
                        <a:pt x="163" y="466"/>
                      </a:lnTo>
                      <a:lnTo>
                        <a:pt x="135" y="427"/>
                      </a:lnTo>
                      <a:lnTo>
                        <a:pt x="115" y="377"/>
                      </a:lnTo>
                      <a:lnTo>
                        <a:pt x="110" y="338"/>
                      </a:lnTo>
                      <a:lnTo>
                        <a:pt x="84" y="350"/>
                      </a:lnTo>
                      <a:close/>
                    </a:path>
                  </a:pathLst>
                </a:custGeom>
                <a:solidFill>
                  <a:srgbClr val="FFD9B3"/>
                </a:soli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6997" name="Freeform 1866"/>
                <p:cNvSpPr>
                  <a:spLocks/>
                </p:cNvSpPr>
                <p:nvPr/>
              </p:nvSpPr>
              <p:spPr bwMode="auto">
                <a:xfrm>
                  <a:off x="1658" y="2406"/>
                  <a:ext cx="56" cy="25"/>
                </a:xfrm>
                <a:custGeom>
                  <a:avLst/>
                  <a:gdLst>
                    <a:gd name="T0" fmla="*/ 195 w 195"/>
                    <a:gd name="T1" fmla="*/ 0 h 90"/>
                    <a:gd name="T2" fmla="*/ 145 w 195"/>
                    <a:gd name="T3" fmla="*/ 5 h 90"/>
                    <a:gd name="T4" fmla="*/ 100 w 195"/>
                    <a:gd name="T5" fmla="*/ 10 h 90"/>
                    <a:gd name="T6" fmla="*/ 50 w 195"/>
                    <a:gd name="T7" fmla="*/ 40 h 90"/>
                    <a:gd name="T8" fmla="*/ 0 w 195"/>
                    <a:gd name="T9" fmla="*/ 65 h 90"/>
                    <a:gd name="T10" fmla="*/ 75 w 195"/>
                    <a:gd name="T11" fmla="*/ 80 h 90"/>
                    <a:gd name="T12" fmla="*/ 180 w 195"/>
                    <a:gd name="T13" fmla="*/ 90 h 90"/>
                  </a:gdLst>
                  <a:ahLst/>
                  <a:cxnLst>
                    <a:cxn ang="0">
                      <a:pos x="T0" y="T1"/>
                    </a:cxn>
                    <a:cxn ang="0">
                      <a:pos x="T2" y="T3"/>
                    </a:cxn>
                    <a:cxn ang="0">
                      <a:pos x="T4" y="T5"/>
                    </a:cxn>
                    <a:cxn ang="0">
                      <a:pos x="T6" y="T7"/>
                    </a:cxn>
                    <a:cxn ang="0">
                      <a:pos x="T8" y="T9"/>
                    </a:cxn>
                    <a:cxn ang="0">
                      <a:pos x="T10" y="T11"/>
                    </a:cxn>
                    <a:cxn ang="0">
                      <a:pos x="T12" y="T13"/>
                    </a:cxn>
                  </a:cxnLst>
                  <a:rect l="0" t="0" r="r" b="b"/>
                  <a:pathLst>
                    <a:path w="195" h="90">
                      <a:moveTo>
                        <a:pt x="195" y="0"/>
                      </a:moveTo>
                      <a:lnTo>
                        <a:pt x="145" y="5"/>
                      </a:lnTo>
                      <a:lnTo>
                        <a:pt x="100" y="10"/>
                      </a:lnTo>
                      <a:lnTo>
                        <a:pt x="50" y="40"/>
                      </a:lnTo>
                      <a:lnTo>
                        <a:pt x="0" y="65"/>
                      </a:lnTo>
                      <a:lnTo>
                        <a:pt x="75" y="80"/>
                      </a:lnTo>
                      <a:lnTo>
                        <a:pt x="180" y="90"/>
                      </a:lnTo>
                    </a:path>
                  </a:pathLst>
                </a:custGeom>
                <a:solidFill>
                  <a:srgbClr val="FFFFFF"/>
                </a:soli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6998" name="Freeform 1867"/>
                <p:cNvSpPr>
                  <a:spLocks/>
                </p:cNvSpPr>
                <p:nvPr/>
              </p:nvSpPr>
              <p:spPr bwMode="auto">
                <a:xfrm>
                  <a:off x="1687" y="2406"/>
                  <a:ext cx="15" cy="24"/>
                </a:xfrm>
                <a:custGeom>
                  <a:avLst/>
                  <a:gdLst>
                    <a:gd name="T0" fmla="*/ 0 w 50"/>
                    <a:gd name="T1" fmla="*/ 10 h 75"/>
                    <a:gd name="T2" fmla="*/ 15 w 50"/>
                    <a:gd name="T3" fmla="*/ 40 h 75"/>
                    <a:gd name="T4" fmla="*/ 20 w 50"/>
                    <a:gd name="T5" fmla="*/ 75 h 75"/>
                    <a:gd name="T6" fmla="*/ 50 w 50"/>
                    <a:gd name="T7" fmla="*/ 30 h 75"/>
                    <a:gd name="T8" fmla="*/ 50 w 50"/>
                    <a:gd name="T9" fmla="*/ 0 h 75"/>
                  </a:gdLst>
                  <a:ahLst/>
                  <a:cxnLst>
                    <a:cxn ang="0">
                      <a:pos x="T0" y="T1"/>
                    </a:cxn>
                    <a:cxn ang="0">
                      <a:pos x="T2" y="T3"/>
                    </a:cxn>
                    <a:cxn ang="0">
                      <a:pos x="T4" y="T5"/>
                    </a:cxn>
                    <a:cxn ang="0">
                      <a:pos x="T6" y="T7"/>
                    </a:cxn>
                    <a:cxn ang="0">
                      <a:pos x="T8" y="T9"/>
                    </a:cxn>
                  </a:cxnLst>
                  <a:rect l="0" t="0" r="r" b="b"/>
                  <a:pathLst>
                    <a:path w="50" h="75">
                      <a:moveTo>
                        <a:pt x="0" y="10"/>
                      </a:moveTo>
                      <a:lnTo>
                        <a:pt x="15" y="40"/>
                      </a:lnTo>
                      <a:lnTo>
                        <a:pt x="20" y="75"/>
                      </a:lnTo>
                      <a:lnTo>
                        <a:pt x="50" y="30"/>
                      </a:lnTo>
                      <a:lnTo>
                        <a:pt x="50" y="0"/>
                      </a:lnTo>
                    </a:path>
                  </a:pathLst>
                </a:custGeom>
                <a:solidFill>
                  <a:srgbClr val="993366"/>
                </a:soli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6999" name="Freeform 1868"/>
                <p:cNvSpPr>
                  <a:spLocks/>
                </p:cNvSpPr>
                <p:nvPr/>
              </p:nvSpPr>
              <p:spPr bwMode="auto">
                <a:xfrm>
                  <a:off x="1631" y="2374"/>
                  <a:ext cx="86" cy="25"/>
                </a:xfrm>
                <a:custGeom>
                  <a:avLst/>
                  <a:gdLst>
                    <a:gd name="T0" fmla="*/ 0 w 479"/>
                    <a:gd name="T1" fmla="*/ 131 h 131"/>
                    <a:gd name="T2" fmla="*/ 116 w 479"/>
                    <a:gd name="T3" fmla="*/ 74 h 131"/>
                    <a:gd name="T4" fmla="*/ 215 w 479"/>
                    <a:gd name="T5" fmla="*/ 31 h 131"/>
                    <a:gd name="T6" fmla="*/ 317 w 479"/>
                    <a:gd name="T7" fmla="*/ 0 h 131"/>
                    <a:gd name="T8" fmla="*/ 386 w 479"/>
                    <a:gd name="T9" fmla="*/ 33 h 131"/>
                    <a:gd name="T10" fmla="*/ 479 w 479"/>
                    <a:gd name="T11" fmla="*/ 33 h 131"/>
                  </a:gdLst>
                  <a:ahLst/>
                  <a:cxnLst>
                    <a:cxn ang="0">
                      <a:pos x="T0" y="T1"/>
                    </a:cxn>
                    <a:cxn ang="0">
                      <a:pos x="T2" y="T3"/>
                    </a:cxn>
                    <a:cxn ang="0">
                      <a:pos x="T4" y="T5"/>
                    </a:cxn>
                    <a:cxn ang="0">
                      <a:pos x="T6" y="T7"/>
                    </a:cxn>
                    <a:cxn ang="0">
                      <a:pos x="T8" y="T9"/>
                    </a:cxn>
                    <a:cxn ang="0">
                      <a:pos x="T10" y="T11"/>
                    </a:cxn>
                  </a:cxnLst>
                  <a:rect l="0" t="0" r="r" b="b"/>
                  <a:pathLst>
                    <a:path w="479" h="131">
                      <a:moveTo>
                        <a:pt x="0" y="131"/>
                      </a:moveTo>
                      <a:cubicBezTo>
                        <a:pt x="19" y="121"/>
                        <a:pt x="80" y="91"/>
                        <a:pt x="116" y="74"/>
                      </a:cubicBezTo>
                      <a:cubicBezTo>
                        <a:pt x="152" y="57"/>
                        <a:pt x="181" y="43"/>
                        <a:pt x="215" y="31"/>
                      </a:cubicBezTo>
                      <a:cubicBezTo>
                        <a:pt x="249" y="19"/>
                        <a:pt x="289" y="0"/>
                        <a:pt x="317" y="0"/>
                      </a:cubicBezTo>
                      <a:cubicBezTo>
                        <a:pt x="345" y="0"/>
                        <a:pt x="360" y="28"/>
                        <a:pt x="386" y="33"/>
                      </a:cubicBezTo>
                      <a:cubicBezTo>
                        <a:pt x="413" y="37"/>
                        <a:pt x="460" y="33"/>
                        <a:pt x="479" y="33"/>
                      </a:cubicBezTo>
                    </a:path>
                  </a:pathLst>
                </a:custGeom>
                <a:noFill/>
                <a:ln w="6350"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000" name="Freeform 1869"/>
                <p:cNvSpPr>
                  <a:spLocks/>
                </p:cNvSpPr>
                <p:nvPr/>
              </p:nvSpPr>
              <p:spPr bwMode="auto">
                <a:xfrm>
                  <a:off x="1453" y="2394"/>
                  <a:ext cx="21" cy="68"/>
                </a:xfrm>
                <a:custGeom>
                  <a:avLst/>
                  <a:gdLst>
                    <a:gd name="T0" fmla="*/ 40 w 40"/>
                    <a:gd name="T1" fmla="*/ 7 h 119"/>
                    <a:gd name="T2" fmla="*/ 20 w 40"/>
                    <a:gd name="T3" fmla="*/ 5 h 119"/>
                    <a:gd name="T4" fmla="*/ 3 w 40"/>
                    <a:gd name="T5" fmla="*/ 36 h 119"/>
                    <a:gd name="T6" fmla="*/ 3 w 40"/>
                    <a:gd name="T7" fmla="*/ 67 h 119"/>
                    <a:gd name="T8" fmla="*/ 24 w 40"/>
                    <a:gd name="T9" fmla="*/ 119 h 119"/>
                  </a:gdLst>
                  <a:ahLst/>
                  <a:cxnLst>
                    <a:cxn ang="0">
                      <a:pos x="T0" y="T1"/>
                    </a:cxn>
                    <a:cxn ang="0">
                      <a:pos x="T2" y="T3"/>
                    </a:cxn>
                    <a:cxn ang="0">
                      <a:pos x="T4" y="T5"/>
                    </a:cxn>
                    <a:cxn ang="0">
                      <a:pos x="T6" y="T7"/>
                    </a:cxn>
                    <a:cxn ang="0">
                      <a:pos x="T8" y="T9"/>
                    </a:cxn>
                  </a:cxnLst>
                  <a:rect l="0" t="0" r="r" b="b"/>
                  <a:pathLst>
                    <a:path w="40" h="119">
                      <a:moveTo>
                        <a:pt x="40" y="7"/>
                      </a:moveTo>
                      <a:cubicBezTo>
                        <a:pt x="33" y="4"/>
                        <a:pt x="26" y="0"/>
                        <a:pt x="20" y="5"/>
                      </a:cubicBezTo>
                      <a:cubicBezTo>
                        <a:pt x="14" y="9"/>
                        <a:pt x="5" y="26"/>
                        <a:pt x="3" y="36"/>
                      </a:cubicBezTo>
                      <a:cubicBezTo>
                        <a:pt x="0" y="47"/>
                        <a:pt x="0" y="53"/>
                        <a:pt x="3" y="67"/>
                      </a:cubicBezTo>
                      <a:cubicBezTo>
                        <a:pt x="6" y="81"/>
                        <a:pt x="20" y="110"/>
                        <a:pt x="24" y="119"/>
                      </a:cubicBezTo>
                    </a:path>
                  </a:pathLst>
                </a:custGeom>
                <a:noFill/>
                <a:ln w="6350"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001" name="Freeform 1870"/>
                <p:cNvSpPr>
                  <a:spLocks/>
                </p:cNvSpPr>
                <p:nvPr/>
              </p:nvSpPr>
              <p:spPr bwMode="auto">
                <a:xfrm>
                  <a:off x="1474" y="2461"/>
                  <a:ext cx="27" cy="14"/>
                </a:xfrm>
                <a:custGeom>
                  <a:avLst/>
                  <a:gdLst>
                    <a:gd name="T0" fmla="*/ 0 w 59"/>
                    <a:gd name="T1" fmla="*/ 6 h 28"/>
                    <a:gd name="T2" fmla="*/ 24 w 59"/>
                    <a:gd name="T3" fmla="*/ 24 h 28"/>
                    <a:gd name="T4" fmla="*/ 51 w 59"/>
                    <a:gd name="T5" fmla="*/ 24 h 28"/>
                    <a:gd name="T6" fmla="*/ 59 w 59"/>
                    <a:gd name="T7" fmla="*/ 0 h 28"/>
                  </a:gdLst>
                  <a:ahLst/>
                  <a:cxnLst>
                    <a:cxn ang="0">
                      <a:pos x="T0" y="T1"/>
                    </a:cxn>
                    <a:cxn ang="0">
                      <a:pos x="T2" y="T3"/>
                    </a:cxn>
                    <a:cxn ang="0">
                      <a:pos x="T4" y="T5"/>
                    </a:cxn>
                    <a:cxn ang="0">
                      <a:pos x="T6" y="T7"/>
                    </a:cxn>
                  </a:cxnLst>
                  <a:rect l="0" t="0" r="r" b="b"/>
                  <a:pathLst>
                    <a:path w="59" h="28">
                      <a:moveTo>
                        <a:pt x="0" y="6"/>
                      </a:moveTo>
                      <a:cubicBezTo>
                        <a:pt x="4" y="9"/>
                        <a:pt x="16" y="21"/>
                        <a:pt x="24" y="24"/>
                      </a:cubicBezTo>
                      <a:cubicBezTo>
                        <a:pt x="32" y="27"/>
                        <a:pt x="45" y="28"/>
                        <a:pt x="51" y="24"/>
                      </a:cubicBezTo>
                      <a:cubicBezTo>
                        <a:pt x="57" y="20"/>
                        <a:pt x="58" y="10"/>
                        <a:pt x="59" y="0"/>
                      </a:cubicBezTo>
                    </a:path>
                  </a:pathLst>
                </a:custGeom>
                <a:noFill/>
                <a:ln w="6350" cap="flat"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rgbClr val="FDE0B5"/>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02" name="Freeform 1871"/>
                <p:cNvSpPr>
                  <a:spLocks/>
                </p:cNvSpPr>
                <p:nvPr/>
              </p:nvSpPr>
              <p:spPr bwMode="auto">
                <a:xfrm>
                  <a:off x="1471" y="2398"/>
                  <a:ext cx="45" cy="70"/>
                </a:xfrm>
                <a:custGeom>
                  <a:avLst/>
                  <a:gdLst>
                    <a:gd name="T0" fmla="*/ 0 w 252"/>
                    <a:gd name="T1" fmla="*/ 23 h 391"/>
                    <a:gd name="T2" fmla="*/ 45 w 252"/>
                    <a:gd name="T3" fmla="*/ 1 h 391"/>
                    <a:gd name="T4" fmla="*/ 128 w 252"/>
                    <a:gd name="T5" fmla="*/ 31 h 391"/>
                    <a:gd name="T6" fmla="*/ 128 w 252"/>
                    <a:gd name="T7" fmla="*/ 136 h 391"/>
                    <a:gd name="T8" fmla="*/ 105 w 252"/>
                    <a:gd name="T9" fmla="*/ 241 h 391"/>
                    <a:gd name="T10" fmla="*/ 143 w 252"/>
                    <a:gd name="T11" fmla="*/ 301 h 391"/>
                    <a:gd name="T12" fmla="*/ 210 w 252"/>
                    <a:gd name="T13" fmla="*/ 308 h 391"/>
                    <a:gd name="T14" fmla="*/ 248 w 252"/>
                    <a:gd name="T15" fmla="*/ 338 h 391"/>
                    <a:gd name="T16" fmla="*/ 233 w 252"/>
                    <a:gd name="T17"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91">
                      <a:moveTo>
                        <a:pt x="0" y="23"/>
                      </a:moveTo>
                      <a:cubicBezTo>
                        <a:pt x="12" y="11"/>
                        <a:pt x="24" y="0"/>
                        <a:pt x="45" y="1"/>
                      </a:cubicBezTo>
                      <a:cubicBezTo>
                        <a:pt x="66" y="2"/>
                        <a:pt x="114" y="9"/>
                        <a:pt x="128" y="31"/>
                      </a:cubicBezTo>
                      <a:cubicBezTo>
                        <a:pt x="142" y="53"/>
                        <a:pt x="132" y="101"/>
                        <a:pt x="128" y="136"/>
                      </a:cubicBezTo>
                      <a:cubicBezTo>
                        <a:pt x="124" y="171"/>
                        <a:pt x="103" y="214"/>
                        <a:pt x="105" y="241"/>
                      </a:cubicBezTo>
                      <a:cubicBezTo>
                        <a:pt x="107" y="268"/>
                        <a:pt x="125" y="290"/>
                        <a:pt x="143" y="301"/>
                      </a:cubicBezTo>
                      <a:cubicBezTo>
                        <a:pt x="161" y="312"/>
                        <a:pt x="193" y="302"/>
                        <a:pt x="210" y="308"/>
                      </a:cubicBezTo>
                      <a:cubicBezTo>
                        <a:pt x="227" y="314"/>
                        <a:pt x="244" y="324"/>
                        <a:pt x="248" y="338"/>
                      </a:cubicBezTo>
                      <a:cubicBezTo>
                        <a:pt x="252" y="352"/>
                        <a:pt x="242" y="371"/>
                        <a:pt x="233" y="391"/>
                      </a:cubicBezTo>
                    </a:path>
                  </a:pathLst>
                </a:custGeom>
                <a:noFill/>
                <a:ln w="6350"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003" name="Freeform 1872"/>
                <p:cNvSpPr>
                  <a:spLocks/>
                </p:cNvSpPr>
                <p:nvPr/>
              </p:nvSpPr>
              <p:spPr bwMode="auto">
                <a:xfrm>
                  <a:off x="1678" y="2519"/>
                  <a:ext cx="54" cy="33"/>
                </a:xfrm>
                <a:custGeom>
                  <a:avLst/>
                  <a:gdLst>
                    <a:gd name="T0" fmla="*/ 29 w 300"/>
                    <a:gd name="T1" fmla="*/ 112 h 187"/>
                    <a:gd name="T2" fmla="*/ 104 w 300"/>
                    <a:gd name="T3" fmla="*/ 52 h 187"/>
                    <a:gd name="T4" fmla="*/ 225 w 300"/>
                    <a:gd name="T5" fmla="*/ 0 h 187"/>
                    <a:gd name="T6" fmla="*/ 285 w 300"/>
                    <a:gd name="T7" fmla="*/ 7 h 187"/>
                    <a:gd name="T8" fmla="*/ 299 w 300"/>
                    <a:gd name="T9" fmla="*/ 37 h 187"/>
                    <a:gd name="T10" fmla="*/ 285 w 300"/>
                    <a:gd name="T11" fmla="*/ 60 h 187"/>
                    <a:gd name="T12" fmla="*/ 164 w 300"/>
                    <a:gd name="T13" fmla="*/ 97 h 187"/>
                    <a:gd name="T14" fmla="*/ 14 w 300"/>
                    <a:gd name="T15" fmla="*/ 112 h 187"/>
                    <a:gd name="T16" fmla="*/ 269 w 300"/>
                    <a:gd name="T17" fmla="*/ 82 h 187"/>
                    <a:gd name="T18" fmla="*/ 300 w 300"/>
                    <a:gd name="T19" fmla="*/ 127 h 187"/>
                    <a:gd name="T20" fmla="*/ 284 w 300"/>
                    <a:gd name="T21" fmla="*/ 187 h 187"/>
                    <a:gd name="T22" fmla="*/ 194 w 300"/>
                    <a:gd name="T23" fmla="*/ 187 h 187"/>
                    <a:gd name="T24" fmla="*/ 112 w 300"/>
                    <a:gd name="T25" fmla="*/ 157 h 187"/>
                    <a:gd name="T26" fmla="*/ 0 w 300"/>
                    <a:gd name="T27" fmla="*/ 12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0" h="187">
                      <a:moveTo>
                        <a:pt x="29" y="112"/>
                      </a:moveTo>
                      <a:lnTo>
                        <a:pt x="104" y="52"/>
                      </a:lnTo>
                      <a:lnTo>
                        <a:pt x="225" y="0"/>
                      </a:lnTo>
                      <a:lnTo>
                        <a:pt x="285" y="7"/>
                      </a:lnTo>
                      <a:lnTo>
                        <a:pt x="299" y="37"/>
                      </a:lnTo>
                      <a:lnTo>
                        <a:pt x="285" y="60"/>
                      </a:lnTo>
                      <a:lnTo>
                        <a:pt x="164" y="97"/>
                      </a:lnTo>
                      <a:lnTo>
                        <a:pt x="14" y="112"/>
                      </a:lnTo>
                      <a:lnTo>
                        <a:pt x="269" y="82"/>
                      </a:lnTo>
                      <a:lnTo>
                        <a:pt x="300" y="127"/>
                      </a:lnTo>
                      <a:lnTo>
                        <a:pt x="284" y="187"/>
                      </a:lnTo>
                      <a:lnTo>
                        <a:pt x="194" y="187"/>
                      </a:lnTo>
                      <a:lnTo>
                        <a:pt x="112" y="157"/>
                      </a:lnTo>
                      <a:lnTo>
                        <a:pt x="0" y="127"/>
                      </a:lnTo>
                    </a:path>
                  </a:pathLst>
                </a:custGeom>
                <a:solidFill>
                  <a:srgbClr val="FCC1AE"/>
                </a:soli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004" name="Freeform 1873"/>
                <p:cNvSpPr>
                  <a:spLocks/>
                </p:cNvSpPr>
                <p:nvPr/>
              </p:nvSpPr>
              <p:spPr bwMode="auto">
                <a:xfrm>
                  <a:off x="1210" y="2634"/>
                  <a:ext cx="823" cy="904"/>
                </a:xfrm>
                <a:custGeom>
                  <a:avLst/>
                  <a:gdLst>
                    <a:gd name="T0" fmla="*/ 40 w 619"/>
                    <a:gd name="T1" fmla="*/ 19 h 642"/>
                    <a:gd name="T2" fmla="*/ 86 w 619"/>
                    <a:gd name="T3" fmla="*/ 27 h 642"/>
                    <a:gd name="T4" fmla="*/ 147 w 619"/>
                    <a:gd name="T5" fmla="*/ 30 h 642"/>
                    <a:gd name="T6" fmla="*/ 180 w 619"/>
                    <a:gd name="T7" fmla="*/ 21 h 642"/>
                    <a:gd name="T8" fmla="*/ 198 w 619"/>
                    <a:gd name="T9" fmla="*/ 0 h 642"/>
                    <a:gd name="T10" fmla="*/ 220 w 619"/>
                    <a:gd name="T11" fmla="*/ 6 h 642"/>
                    <a:gd name="T12" fmla="*/ 218 w 619"/>
                    <a:gd name="T13" fmla="*/ 28 h 642"/>
                    <a:gd name="T14" fmla="*/ 225 w 619"/>
                    <a:gd name="T15" fmla="*/ 43 h 642"/>
                    <a:gd name="T16" fmla="*/ 245 w 619"/>
                    <a:gd name="T17" fmla="*/ 64 h 642"/>
                    <a:gd name="T18" fmla="*/ 285 w 619"/>
                    <a:gd name="T19" fmla="*/ 72 h 642"/>
                    <a:gd name="T20" fmla="*/ 311 w 619"/>
                    <a:gd name="T21" fmla="*/ 70 h 642"/>
                    <a:gd name="T22" fmla="*/ 333 w 619"/>
                    <a:gd name="T23" fmla="*/ 54 h 642"/>
                    <a:gd name="T24" fmla="*/ 347 w 619"/>
                    <a:gd name="T25" fmla="*/ 21 h 642"/>
                    <a:gd name="T26" fmla="*/ 369 w 619"/>
                    <a:gd name="T27" fmla="*/ 35 h 642"/>
                    <a:gd name="T28" fmla="*/ 420 w 619"/>
                    <a:gd name="T29" fmla="*/ 40 h 642"/>
                    <a:gd name="T30" fmla="*/ 451 w 619"/>
                    <a:gd name="T31" fmla="*/ 50 h 642"/>
                    <a:gd name="T32" fmla="*/ 482 w 619"/>
                    <a:gd name="T33" fmla="*/ 49 h 642"/>
                    <a:gd name="T34" fmla="*/ 528 w 619"/>
                    <a:gd name="T35" fmla="*/ 46 h 642"/>
                    <a:gd name="T36" fmla="*/ 570 w 619"/>
                    <a:gd name="T37" fmla="*/ 50 h 642"/>
                    <a:gd name="T38" fmla="*/ 605 w 619"/>
                    <a:gd name="T39" fmla="*/ 52 h 642"/>
                    <a:gd name="T40" fmla="*/ 605 w 619"/>
                    <a:gd name="T41" fmla="*/ 74 h 642"/>
                    <a:gd name="T42" fmla="*/ 612 w 619"/>
                    <a:gd name="T43" fmla="*/ 118 h 642"/>
                    <a:gd name="T44" fmla="*/ 619 w 619"/>
                    <a:gd name="T45" fmla="*/ 169 h 642"/>
                    <a:gd name="T46" fmla="*/ 615 w 619"/>
                    <a:gd name="T47" fmla="*/ 191 h 642"/>
                    <a:gd name="T48" fmla="*/ 548 w 619"/>
                    <a:gd name="T49" fmla="*/ 206 h 642"/>
                    <a:gd name="T50" fmla="*/ 504 w 619"/>
                    <a:gd name="T51" fmla="*/ 216 h 642"/>
                    <a:gd name="T52" fmla="*/ 497 w 619"/>
                    <a:gd name="T53" fmla="*/ 275 h 642"/>
                    <a:gd name="T54" fmla="*/ 487 w 619"/>
                    <a:gd name="T55" fmla="*/ 326 h 642"/>
                    <a:gd name="T56" fmla="*/ 473 w 619"/>
                    <a:gd name="T57" fmla="*/ 350 h 642"/>
                    <a:gd name="T58" fmla="*/ 469 w 619"/>
                    <a:gd name="T59" fmla="*/ 406 h 642"/>
                    <a:gd name="T60" fmla="*/ 466 w 619"/>
                    <a:gd name="T61" fmla="*/ 447 h 642"/>
                    <a:gd name="T62" fmla="*/ 460 w 619"/>
                    <a:gd name="T63" fmla="*/ 474 h 642"/>
                    <a:gd name="T64" fmla="*/ 468 w 619"/>
                    <a:gd name="T65" fmla="*/ 491 h 642"/>
                    <a:gd name="T66" fmla="*/ 464 w 619"/>
                    <a:gd name="T67" fmla="*/ 516 h 642"/>
                    <a:gd name="T68" fmla="*/ 458 w 619"/>
                    <a:gd name="T69" fmla="*/ 536 h 642"/>
                    <a:gd name="T70" fmla="*/ 480 w 619"/>
                    <a:gd name="T71" fmla="*/ 571 h 642"/>
                    <a:gd name="T72" fmla="*/ 419 w 619"/>
                    <a:gd name="T73" fmla="*/ 613 h 642"/>
                    <a:gd name="T74" fmla="*/ 214 w 619"/>
                    <a:gd name="T75" fmla="*/ 638 h 642"/>
                    <a:gd name="T76" fmla="*/ 112 w 619"/>
                    <a:gd name="T77" fmla="*/ 642 h 642"/>
                    <a:gd name="T78" fmla="*/ 100 w 619"/>
                    <a:gd name="T79" fmla="*/ 569 h 642"/>
                    <a:gd name="T80" fmla="*/ 109 w 619"/>
                    <a:gd name="T81" fmla="*/ 535 h 642"/>
                    <a:gd name="T82" fmla="*/ 105 w 619"/>
                    <a:gd name="T83" fmla="*/ 487 h 642"/>
                    <a:gd name="T84" fmla="*/ 102 w 619"/>
                    <a:gd name="T85" fmla="*/ 421 h 642"/>
                    <a:gd name="T86" fmla="*/ 91 w 619"/>
                    <a:gd name="T87" fmla="*/ 371 h 642"/>
                    <a:gd name="T88" fmla="*/ 87 w 619"/>
                    <a:gd name="T89" fmla="*/ 342 h 642"/>
                    <a:gd name="T90" fmla="*/ 84 w 619"/>
                    <a:gd name="T91" fmla="*/ 283 h 642"/>
                    <a:gd name="T92" fmla="*/ 72 w 619"/>
                    <a:gd name="T93" fmla="*/ 214 h 642"/>
                    <a:gd name="T94" fmla="*/ 0 w 619"/>
                    <a:gd name="T95" fmla="*/ 166 h 642"/>
                    <a:gd name="T96" fmla="*/ 33 w 619"/>
                    <a:gd name="T97" fmla="*/ 68 h 6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19" h="642">
                      <a:moveTo>
                        <a:pt x="40" y="19"/>
                      </a:moveTo>
                      <a:lnTo>
                        <a:pt x="86" y="27"/>
                      </a:lnTo>
                      <a:lnTo>
                        <a:pt x="147" y="30"/>
                      </a:lnTo>
                      <a:lnTo>
                        <a:pt x="180" y="21"/>
                      </a:lnTo>
                      <a:lnTo>
                        <a:pt x="198" y="0"/>
                      </a:lnTo>
                      <a:lnTo>
                        <a:pt x="220" y="6"/>
                      </a:lnTo>
                      <a:lnTo>
                        <a:pt x="218" y="28"/>
                      </a:lnTo>
                      <a:cubicBezTo>
                        <a:pt x="220" y="41"/>
                        <a:pt x="217" y="36"/>
                        <a:pt x="225" y="43"/>
                      </a:cubicBezTo>
                      <a:lnTo>
                        <a:pt x="245" y="64"/>
                      </a:lnTo>
                      <a:lnTo>
                        <a:pt x="285" y="72"/>
                      </a:lnTo>
                      <a:lnTo>
                        <a:pt x="311" y="70"/>
                      </a:lnTo>
                      <a:lnTo>
                        <a:pt x="333" y="54"/>
                      </a:lnTo>
                      <a:lnTo>
                        <a:pt x="347" y="21"/>
                      </a:lnTo>
                      <a:lnTo>
                        <a:pt x="369" y="35"/>
                      </a:lnTo>
                      <a:lnTo>
                        <a:pt x="420" y="40"/>
                      </a:lnTo>
                      <a:lnTo>
                        <a:pt x="451" y="50"/>
                      </a:lnTo>
                      <a:lnTo>
                        <a:pt x="482" y="49"/>
                      </a:lnTo>
                      <a:lnTo>
                        <a:pt x="528" y="46"/>
                      </a:lnTo>
                      <a:lnTo>
                        <a:pt x="570" y="50"/>
                      </a:lnTo>
                      <a:lnTo>
                        <a:pt x="605" y="52"/>
                      </a:lnTo>
                      <a:lnTo>
                        <a:pt x="605" y="74"/>
                      </a:lnTo>
                      <a:lnTo>
                        <a:pt x="612" y="118"/>
                      </a:lnTo>
                      <a:lnTo>
                        <a:pt x="619" y="169"/>
                      </a:lnTo>
                      <a:lnTo>
                        <a:pt x="615" y="191"/>
                      </a:lnTo>
                      <a:lnTo>
                        <a:pt x="548" y="206"/>
                      </a:lnTo>
                      <a:lnTo>
                        <a:pt x="504" y="216"/>
                      </a:lnTo>
                      <a:lnTo>
                        <a:pt x="497" y="275"/>
                      </a:lnTo>
                      <a:cubicBezTo>
                        <a:pt x="495" y="285"/>
                        <a:pt x="491" y="315"/>
                        <a:pt x="487" y="326"/>
                      </a:cubicBezTo>
                      <a:cubicBezTo>
                        <a:pt x="481" y="339"/>
                        <a:pt x="474" y="330"/>
                        <a:pt x="473" y="350"/>
                      </a:cubicBezTo>
                      <a:lnTo>
                        <a:pt x="469" y="406"/>
                      </a:lnTo>
                      <a:lnTo>
                        <a:pt x="466" y="447"/>
                      </a:lnTo>
                      <a:lnTo>
                        <a:pt x="460" y="474"/>
                      </a:lnTo>
                      <a:lnTo>
                        <a:pt x="468" y="491"/>
                      </a:lnTo>
                      <a:lnTo>
                        <a:pt x="464" y="516"/>
                      </a:lnTo>
                      <a:lnTo>
                        <a:pt x="458" y="536"/>
                      </a:lnTo>
                      <a:lnTo>
                        <a:pt x="480" y="571"/>
                      </a:lnTo>
                      <a:cubicBezTo>
                        <a:pt x="493" y="606"/>
                        <a:pt x="481" y="604"/>
                        <a:pt x="419" y="613"/>
                      </a:cubicBezTo>
                      <a:lnTo>
                        <a:pt x="214" y="638"/>
                      </a:lnTo>
                      <a:lnTo>
                        <a:pt x="112" y="642"/>
                      </a:lnTo>
                      <a:lnTo>
                        <a:pt x="100" y="569"/>
                      </a:lnTo>
                      <a:lnTo>
                        <a:pt x="109" y="535"/>
                      </a:lnTo>
                      <a:lnTo>
                        <a:pt x="105" y="487"/>
                      </a:lnTo>
                      <a:lnTo>
                        <a:pt x="102" y="421"/>
                      </a:lnTo>
                      <a:lnTo>
                        <a:pt x="91" y="371"/>
                      </a:lnTo>
                      <a:lnTo>
                        <a:pt x="87" y="342"/>
                      </a:lnTo>
                      <a:lnTo>
                        <a:pt x="84" y="283"/>
                      </a:lnTo>
                      <a:lnTo>
                        <a:pt x="72" y="214"/>
                      </a:lnTo>
                      <a:lnTo>
                        <a:pt x="0" y="166"/>
                      </a:lnTo>
                      <a:lnTo>
                        <a:pt x="33" y="68"/>
                      </a:lnTo>
                    </a:path>
                  </a:pathLst>
                </a:custGeom>
                <a:gradFill rotWithShape="1">
                  <a:gsLst>
                    <a:gs pos="0">
                      <a:srgbClr val="66CCFF">
                        <a:gamma/>
                        <a:shade val="76078"/>
                        <a:invGamma/>
                      </a:srgbClr>
                    </a:gs>
                    <a:gs pos="50000">
                      <a:srgbClr val="66CCFF"/>
                    </a:gs>
                    <a:gs pos="100000">
                      <a:srgbClr val="66CCFF">
                        <a:gamma/>
                        <a:shade val="76078"/>
                        <a:invGamma/>
                      </a:srgbClr>
                    </a:gs>
                  </a:gsLst>
                  <a:lin ang="0" scaled="1"/>
                </a:gra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005" name="Freeform 1874"/>
                <p:cNvSpPr>
                  <a:spLocks/>
                </p:cNvSpPr>
                <p:nvPr/>
              </p:nvSpPr>
              <p:spPr bwMode="auto">
                <a:xfrm>
                  <a:off x="1713" y="2488"/>
                  <a:ext cx="19" cy="4"/>
                </a:xfrm>
                <a:custGeom>
                  <a:avLst/>
                  <a:gdLst>
                    <a:gd name="T0" fmla="*/ 0 w 33"/>
                    <a:gd name="T1" fmla="*/ 0 h 9"/>
                    <a:gd name="T2" fmla="*/ 33 w 33"/>
                    <a:gd name="T3" fmla="*/ 9 h 9"/>
                  </a:gdLst>
                  <a:ahLst/>
                  <a:cxnLst>
                    <a:cxn ang="0">
                      <a:pos x="T0" y="T1"/>
                    </a:cxn>
                    <a:cxn ang="0">
                      <a:pos x="T2" y="T3"/>
                    </a:cxn>
                  </a:cxnLst>
                  <a:rect l="0" t="0" r="r" b="b"/>
                  <a:pathLst>
                    <a:path w="33" h="9">
                      <a:moveTo>
                        <a:pt x="0" y="0"/>
                      </a:moveTo>
                      <a:cubicBezTo>
                        <a:pt x="0" y="0"/>
                        <a:pt x="16" y="4"/>
                        <a:pt x="33" y="9"/>
                      </a:cubicBezTo>
                    </a:path>
                  </a:pathLst>
                </a:custGeom>
                <a:noFill/>
                <a:ln w="6350"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006" name="Freeform 1875"/>
                <p:cNvSpPr>
                  <a:spLocks/>
                </p:cNvSpPr>
                <p:nvPr/>
              </p:nvSpPr>
              <p:spPr bwMode="auto">
                <a:xfrm>
                  <a:off x="1389" y="2681"/>
                  <a:ext cx="300" cy="225"/>
                </a:xfrm>
                <a:custGeom>
                  <a:avLst/>
                  <a:gdLst>
                    <a:gd name="T0" fmla="*/ 471 w 471"/>
                    <a:gd name="T1" fmla="*/ 0 h 362"/>
                    <a:gd name="T2" fmla="*/ 468 w 471"/>
                    <a:gd name="T3" fmla="*/ 66 h 362"/>
                    <a:gd name="T4" fmla="*/ 433 w 471"/>
                    <a:gd name="T5" fmla="*/ 133 h 362"/>
                    <a:gd name="T6" fmla="*/ 362 w 471"/>
                    <a:gd name="T7" fmla="*/ 177 h 362"/>
                    <a:gd name="T8" fmla="*/ 281 w 471"/>
                    <a:gd name="T9" fmla="*/ 187 h 362"/>
                    <a:gd name="T10" fmla="*/ 205 w 471"/>
                    <a:gd name="T11" fmla="*/ 172 h 362"/>
                    <a:gd name="T12" fmla="*/ 162 w 471"/>
                    <a:gd name="T13" fmla="*/ 143 h 362"/>
                    <a:gd name="T14" fmla="*/ 135 w 471"/>
                    <a:gd name="T15" fmla="*/ 103 h 362"/>
                    <a:gd name="T16" fmla="*/ 129 w 471"/>
                    <a:gd name="T17" fmla="*/ 34 h 362"/>
                    <a:gd name="T18" fmla="*/ 124 w 471"/>
                    <a:gd name="T19" fmla="*/ 187 h 362"/>
                    <a:gd name="T20" fmla="*/ 107 w 471"/>
                    <a:gd name="T21" fmla="*/ 265 h 362"/>
                    <a:gd name="T22" fmla="*/ 81 w 471"/>
                    <a:gd name="T23" fmla="*/ 300 h 362"/>
                    <a:gd name="T24" fmla="*/ 42 w 471"/>
                    <a:gd name="T25" fmla="*/ 338 h 362"/>
                    <a:gd name="T26" fmla="*/ 0 w 471"/>
                    <a:gd name="T27" fmla="*/ 362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1" h="362">
                      <a:moveTo>
                        <a:pt x="471" y="0"/>
                      </a:moveTo>
                      <a:lnTo>
                        <a:pt x="468" y="66"/>
                      </a:lnTo>
                      <a:lnTo>
                        <a:pt x="433" y="133"/>
                      </a:lnTo>
                      <a:lnTo>
                        <a:pt x="362" y="177"/>
                      </a:lnTo>
                      <a:lnTo>
                        <a:pt x="281" y="187"/>
                      </a:lnTo>
                      <a:lnTo>
                        <a:pt x="205" y="172"/>
                      </a:lnTo>
                      <a:lnTo>
                        <a:pt x="162" y="143"/>
                      </a:lnTo>
                      <a:lnTo>
                        <a:pt x="135" y="103"/>
                      </a:lnTo>
                      <a:lnTo>
                        <a:pt x="129" y="34"/>
                      </a:lnTo>
                      <a:lnTo>
                        <a:pt x="124" y="187"/>
                      </a:lnTo>
                      <a:lnTo>
                        <a:pt x="107" y="265"/>
                      </a:lnTo>
                      <a:cubicBezTo>
                        <a:pt x="102" y="286"/>
                        <a:pt x="89" y="279"/>
                        <a:pt x="81" y="300"/>
                      </a:cubicBezTo>
                      <a:cubicBezTo>
                        <a:pt x="79" y="306"/>
                        <a:pt x="44" y="332"/>
                        <a:pt x="42" y="338"/>
                      </a:cubicBezTo>
                      <a:cubicBezTo>
                        <a:pt x="39" y="346"/>
                        <a:pt x="9" y="357"/>
                        <a:pt x="0" y="362"/>
                      </a:cubicBez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007" name="Freeform 1876"/>
                <p:cNvSpPr>
                  <a:spLocks/>
                </p:cNvSpPr>
                <p:nvPr/>
              </p:nvSpPr>
              <p:spPr bwMode="auto">
                <a:xfrm>
                  <a:off x="1476" y="2774"/>
                  <a:ext cx="31" cy="121"/>
                </a:xfrm>
                <a:custGeom>
                  <a:avLst/>
                  <a:gdLst>
                    <a:gd name="T0" fmla="*/ 0 w 50"/>
                    <a:gd name="T1" fmla="*/ 0 h 200"/>
                    <a:gd name="T2" fmla="*/ 25 w 50"/>
                    <a:gd name="T3" fmla="*/ 60 h 200"/>
                    <a:gd name="T4" fmla="*/ 35 w 50"/>
                    <a:gd name="T5" fmla="*/ 110 h 200"/>
                    <a:gd name="T6" fmla="*/ 50 w 50"/>
                    <a:gd name="T7" fmla="*/ 200 h 200"/>
                  </a:gdLst>
                  <a:ahLst/>
                  <a:cxnLst>
                    <a:cxn ang="0">
                      <a:pos x="T0" y="T1"/>
                    </a:cxn>
                    <a:cxn ang="0">
                      <a:pos x="T2" y="T3"/>
                    </a:cxn>
                    <a:cxn ang="0">
                      <a:pos x="T4" y="T5"/>
                    </a:cxn>
                    <a:cxn ang="0">
                      <a:pos x="T6" y="T7"/>
                    </a:cxn>
                  </a:cxnLst>
                  <a:rect l="0" t="0" r="r" b="b"/>
                  <a:pathLst>
                    <a:path w="50" h="200">
                      <a:moveTo>
                        <a:pt x="0" y="0"/>
                      </a:moveTo>
                      <a:lnTo>
                        <a:pt x="25" y="60"/>
                      </a:lnTo>
                      <a:lnTo>
                        <a:pt x="35" y="110"/>
                      </a:lnTo>
                      <a:lnTo>
                        <a:pt x="50" y="20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nvGrpSpPr>
                <p:cNvPr id="7008" name="Group 1877"/>
                <p:cNvGrpSpPr>
                  <a:grpSpLocks/>
                </p:cNvGrpSpPr>
                <p:nvPr/>
              </p:nvGrpSpPr>
              <p:grpSpPr bwMode="auto">
                <a:xfrm>
                  <a:off x="1123" y="3428"/>
                  <a:ext cx="735" cy="1009"/>
                  <a:chOff x="5751" y="12745"/>
                  <a:chExt cx="1418" cy="1976"/>
                </a:xfrm>
              </p:grpSpPr>
              <p:sp>
                <p:nvSpPr>
                  <p:cNvPr id="7086" name="Freeform 1878"/>
                  <p:cNvSpPr>
                    <a:spLocks/>
                  </p:cNvSpPr>
                  <p:nvPr/>
                </p:nvSpPr>
                <p:spPr bwMode="auto">
                  <a:xfrm rot="12346">
                    <a:off x="6683" y="13170"/>
                    <a:ext cx="133" cy="444"/>
                  </a:xfrm>
                  <a:custGeom>
                    <a:avLst/>
                    <a:gdLst>
                      <a:gd name="T0" fmla="*/ 26 w 103"/>
                      <a:gd name="T1" fmla="*/ 17 h 330"/>
                      <a:gd name="T2" fmla="*/ 30 w 103"/>
                      <a:gd name="T3" fmla="*/ 124 h 330"/>
                      <a:gd name="T4" fmla="*/ 26 w 103"/>
                      <a:gd name="T5" fmla="*/ 218 h 330"/>
                      <a:gd name="T6" fmla="*/ 0 w 103"/>
                      <a:gd name="T7" fmla="*/ 330 h 330"/>
                      <a:gd name="T8" fmla="*/ 52 w 103"/>
                      <a:gd name="T9" fmla="*/ 274 h 330"/>
                      <a:gd name="T10" fmla="*/ 86 w 103"/>
                      <a:gd name="T11" fmla="*/ 214 h 330"/>
                      <a:gd name="T12" fmla="*/ 94 w 103"/>
                      <a:gd name="T13" fmla="*/ 124 h 330"/>
                      <a:gd name="T14" fmla="*/ 103 w 103"/>
                      <a:gd name="T15" fmla="*/ 60 h 330"/>
                      <a:gd name="T16" fmla="*/ 94 w 103"/>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3" h="330">
                        <a:moveTo>
                          <a:pt x="26" y="17"/>
                        </a:moveTo>
                        <a:lnTo>
                          <a:pt x="30" y="124"/>
                        </a:lnTo>
                        <a:lnTo>
                          <a:pt x="26" y="218"/>
                        </a:lnTo>
                        <a:lnTo>
                          <a:pt x="0" y="330"/>
                        </a:lnTo>
                        <a:lnTo>
                          <a:pt x="52" y="274"/>
                        </a:lnTo>
                        <a:lnTo>
                          <a:pt x="86" y="214"/>
                        </a:lnTo>
                        <a:lnTo>
                          <a:pt x="94" y="124"/>
                        </a:lnTo>
                        <a:lnTo>
                          <a:pt x="103" y="60"/>
                        </a:lnTo>
                        <a:lnTo>
                          <a:pt x="94" y="0"/>
                        </a:lnTo>
                      </a:path>
                    </a:pathLst>
                  </a:custGeom>
                  <a:noFill/>
                  <a:ln w="6350" cap="flat"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87" name="Freeform 1879"/>
                  <p:cNvSpPr>
                    <a:spLocks/>
                  </p:cNvSpPr>
                  <p:nvPr/>
                </p:nvSpPr>
                <p:spPr bwMode="auto">
                  <a:xfrm>
                    <a:off x="6687" y="13209"/>
                    <a:ext cx="122" cy="397"/>
                  </a:xfrm>
                  <a:custGeom>
                    <a:avLst/>
                    <a:gdLst>
                      <a:gd name="T0" fmla="*/ 26 w 103"/>
                      <a:gd name="T1" fmla="*/ 17 h 330"/>
                      <a:gd name="T2" fmla="*/ 30 w 103"/>
                      <a:gd name="T3" fmla="*/ 124 h 330"/>
                      <a:gd name="T4" fmla="*/ 26 w 103"/>
                      <a:gd name="T5" fmla="*/ 218 h 330"/>
                      <a:gd name="T6" fmla="*/ 0 w 103"/>
                      <a:gd name="T7" fmla="*/ 330 h 330"/>
                      <a:gd name="T8" fmla="*/ 52 w 103"/>
                      <a:gd name="T9" fmla="*/ 274 h 330"/>
                      <a:gd name="T10" fmla="*/ 86 w 103"/>
                      <a:gd name="T11" fmla="*/ 214 h 330"/>
                      <a:gd name="T12" fmla="*/ 94 w 103"/>
                      <a:gd name="T13" fmla="*/ 124 h 330"/>
                      <a:gd name="T14" fmla="*/ 103 w 103"/>
                      <a:gd name="T15" fmla="*/ 60 h 330"/>
                      <a:gd name="T16" fmla="*/ 94 w 103"/>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3" h="330">
                        <a:moveTo>
                          <a:pt x="26" y="17"/>
                        </a:moveTo>
                        <a:lnTo>
                          <a:pt x="30" y="124"/>
                        </a:lnTo>
                        <a:lnTo>
                          <a:pt x="26" y="218"/>
                        </a:lnTo>
                        <a:lnTo>
                          <a:pt x="0" y="330"/>
                        </a:lnTo>
                        <a:lnTo>
                          <a:pt x="52" y="274"/>
                        </a:lnTo>
                        <a:lnTo>
                          <a:pt x="86" y="214"/>
                        </a:lnTo>
                        <a:lnTo>
                          <a:pt x="94" y="124"/>
                        </a:lnTo>
                        <a:lnTo>
                          <a:pt x="103" y="60"/>
                        </a:lnTo>
                        <a:lnTo>
                          <a:pt x="94" y="0"/>
                        </a:lnTo>
                      </a:path>
                    </a:pathLst>
                  </a:custGeom>
                  <a:noFill/>
                  <a:ln w="6350" cap="flat"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88" name="Freeform 1880"/>
                  <p:cNvSpPr>
                    <a:spLocks/>
                  </p:cNvSpPr>
                  <p:nvPr/>
                </p:nvSpPr>
                <p:spPr bwMode="auto">
                  <a:xfrm>
                    <a:off x="6197" y="12745"/>
                    <a:ext cx="943" cy="210"/>
                  </a:xfrm>
                  <a:custGeom>
                    <a:avLst/>
                    <a:gdLst>
                      <a:gd name="T0" fmla="*/ 0 w 943"/>
                      <a:gd name="T1" fmla="*/ 104 h 210"/>
                      <a:gd name="T2" fmla="*/ 3 w 943"/>
                      <a:gd name="T3" fmla="*/ 210 h 210"/>
                      <a:gd name="T4" fmla="*/ 220 w 943"/>
                      <a:gd name="T5" fmla="*/ 206 h 210"/>
                      <a:gd name="T6" fmla="*/ 398 w 943"/>
                      <a:gd name="T7" fmla="*/ 200 h 210"/>
                      <a:gd name="T8" fmla="*/ 589 w 943"/>
                      <a:gd name="T9" fmla="*/ 186 h 210"/>
                      <a:gd name="T10" fmla="*/ 823 w 943"/>
                      <a:gd name="T11" fmla="*/ 140 h 210"/>
                      <a:gd name="T12" fmla="*/ 943 w 943"/>
                      <a:gd name="T13" fmla="*/ 95 h 210"/>
                      <a:gd name="T14" fmla="*/ 918 w 943"/>
                      <a:gd name="T15" fmla="*/ 0 h 210"/>
                      <a:gd name="T16" fmla="*/ 689 w 943"/>
                      <a:gd name="T17" fmla="*/ 57 h 210"/>
                      <a:gd name="T18" fmla="*/ 441 w 943"/>
                      <a:gd name="T19" fmla="*/ 97 h 210"/>
                      <a:gd name="T20" fmla="*/ 123 w 943"/>
                      <a:gd name="T21" fmla="*/ 110 h 210"/>
                      <a:gd name="T22" fmla="*/ 0 w 943"/>
                      <a:gd name="T23" fmla="*/ 104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3" h="210">
                        <a:moveTo>
                          <a:pt x="0" y="104"/>
                        </a:moveTo>
                        <a:lnTo>
                          <a:pt x="3" y="210"/>
                        </a:lnTo>
                        <a:lnTo>
                          <a:pt x="220" y="206"/>
                        </a:lnTo>
                        <a:lnTo>
                          <a:pt x="398" y="200"/>
                        </a:lnTo>
                        <a:lnTo>
                          <a:pt x="589" y="186"/>
                        </a:lnTo>
                        <a:lnTo>
                          <a:pt x="823" y="140"/>
                        </a:lnTo>
                        <a:lnTo>
                          <a:pt x="943" y="95"/>
                        </a:lnTo>
                        <a:lnTo>
                          <a:pt x="918" y="0"/>
                        </a:lnTo>
                        <a:lnTo>
                          <a:pt x="689" y="57"/>
                        </a:lnTo>
                        <a:lnTo>
                          <a:pt x="441" y="97"/>
                        </a:lnTo>
                        <a:lnTo>
                          <a:pt x="123" y="110"/>
                        </a:lnTo>
                        <a:lnTo>
                          <a:pt x="0" y="104"/>
                        </a:lnTo>
                        <a:close/>
                      </a:path>
                    </a:pathLst>
                  </a:custGeom>
                  <a:solidFill>
                    <a:srgbClr val="0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089" name="Line 1881"/>
                  <p:cNvSpPr>
                    <a:spLocks noChangeShapeType="1"/>
                  </p:cNvSpPr>
                  <p:nvPr/>
                </p:nvSpPr>
                <p:spPr bwMode="auto">
                  <a:xfrm flipV="1">
                    <a:off x="6350" y="12838"/>
                    <a:ext cx="5" cy="125"/>
                  </a:xfrm>
                  <a:prstGeom prst="line">
                    <a:avLst/>
                  </a:prstGeom>
                  <a:noFill/>
                  <a:ln w="19050">
                    <a:solidFill>
                      <a:srgbClr val="0099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090" name="Line 1882"/>
                  <p:cNvSpPr>
                    <a:spLocks noChangeShapeType="1"/>
                  </p:cNvSpPr>
                  <p:nvPr/>
                </p:nvSpPr>
                <p:spPr bwMode="auto">
                  <a:xfrm flipV="1">
                    <a:off x="6945" y="12780"/>
                    <a:ext cx="5" cy="125"/>
                  </a:xfrm>
                  <a:prstGeom prst="line">
                    <a:avLst/>
                  </a:prstGeom>
                  <a:noFill/>
                  <a:ln w="19050">
                    <a:solidFill>
                      <a:srgbClr val="339966"/>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091" name="Rectangle 1883"/>
                  <p:cNvSpPr>
                    <a:spLocks noChangeArrowheads="1"/>
                  </p:cNvSpPr>
                  <p:nvPr/>
                </p:nvSpPr>
                <p:spPr bwMode="auto">
                  <a:xfrm rot="-395447">
                    <a:off x="6605" y="12832"/>
                    <a:ext cx="165" cy="103"/>
                  </a:xfrm>
                  <a:prstGeom prst="rect">
                    <a:avLst/>
                  </a:prstGeom>
                  <a:solidFill>
                    <a:srgbClr val="C0C0C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092" name="Freeform 1884"/>
                  <p:cNvSpPr>
                    <a:spLocks/>
                  </p:cNvSpPr>
                  <p:nvPr/>
                </p:nvSpPr>
                <p:spPr bwMode="auto">
                  <a:xfrm>
                    <a:off x="6136" y="12802"/>
                    <a:ext cx="1033" cy="493"/>
                  </a:xfrm>
                  <a:custGeom>
                    <a:avLst/>
                    <a:gdLst>
                      <a:gd name="T0" fmla="*/ 9 w 1033"/>
                      <a:gd name="T1" fmla="*/ 323 h 493"/>
                      <a:gd name="T2" fmla="*/ 54 w 1033"/>
                      <a:gd name="T3" fmla="*/ 358 h 493"/>
                      <a:gd name="T4" fmla="*/ 139 w 1033"/>
                      <a:gd name="T5" fmla="*/ 368 h 493"/>
                      <a:gd name="T6" fmla="*/ 239 w 1033"/>
                      <a:gd name="T7" fmla="*/ 343 h 493"/>
                      <a:gd name="T8" fmla="*/ 334 w 1033"/>
                      <a:gd name="T9" fmla="*/ 323 h 493"/>
                      <a:gd name="T10" fmla="*/ 394 w 1033"/>
                      <a:gd name="T11" fmla="*/ 293 h 493"/>
                      <a:gd name="T12" fmla="*/ 544 w 1033"/>
                      <a:gd name="T13" fmla="*/ 238 h 493"/>
                      <a:gd name="T14" fmla="*/ 614 w 1033"/>
                      <a:gd name="T15" fmla="*/ 218 h 493"/>
                      <a:gd name="T16" fmla="*/ 759 w 1033"/>
                      <a:gd name="T17" fmla="*/ 138 h 493"/>
                      <a:gd name="T18" fmla="*/ 905 w 1033"/>
                      <a:gd name="T19" fmla="*/ 50 h 493"/>
                      <a:gd name="T20" fmla="*/ 992 w 1033"/>
                      <a:gd name="T21" fmla="*/ 0 h 493"/>
                      <a:gd name="T22" fmla="*/ 1033 w 1033"/>
                      <a:gd name="T23" fmla="*/ 74 h 493"/>
                      <a:gd name="T24" fmla="*/ 1019 w 1033"/>
                      <a:gd name="T25" fmla="*/ 113 h 493"/>
                      <a:gd name="T26" fmla="*/ 904 w 1033"/>
                      <a:gd name="T27" fmla="*/ 193 h 493"/>
                      <a:gd name="T28" fmla="*/ 697 w 1033"/>
                      <a:gd name="T29" fmla="*/ 318 h 493"/>
                      <a:gd name="T30" fmla="*/ 479 w 1033"/>
                      <a:gd name="T31" fmla="*/ 393 h 493"/>
                      <a:gd name="T32" fmla="*/ 339 w 1033"/>
                      <a:gd name="T33" fmla="*/ 453 h 493"/>
                      <a:gd name="T34" fmla="*/ 184 w 1033"/>
                      <a:gd name="T35" fmla="*/ 488 h 493"/>
                      <a:gd name="T36" fmla="*/ 52 w 1033"/>
                      <a:gd name="T37" fmla="*/ 493 h 493"/>
                      <a:gd name="T38" fmla="*/ 0 w 1033"/>
                      <a:gd name="T39" fmla="*/ 455 h 493"/>
                      <a:gd name="T40" fmla="*/ 9 w 1033"/>
                      <a:gd name="T41" fmla="*/ 323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3" h="493">
                        <a:moveTo>
                          <a:pt x="9" y="323"/>
                        </a:moveTo>
                        <a:lnTo>
                          <a:pt x="54" y="358"/>
                        </a:lnTo>
                        <a:lnTo>
                          <a:pt x="139" y="368"/>
                        </a:lnTo>
                        <a:lnTo>
                          <a:pt x="239" y="343"/>
                        </a:lnTo>
                        <a:lnTo>
                          <a:pt x="334" y="323"/>
                        </a:lnTo>
                        <a:lnTo>
                          <a:pt x="394" y="293"/>
                        </a:lnTo>
                        <a:lnTo>
                          <a:pt x="544" y="238"/>
                        </a:lnTo>
                        <a:lnTo>
                          <a:pt x="614" y="218"/>
                        </a:lnTo>
                        <a:lnTo>
                          <a:pt x="759" y="138"/>
                        </a:lnTo>
                        <a:lnTo>
                          <a:pt x="905" y="50"/>
                        </a:lnTo>
                        <a:lnTo>
                          <a:pt x="992" y="0"/>
                        </a:lnTo>
                        <a:lnTo>
                          <a:pt x="1033" y="74"/>
                        </a:lnTo>
                        <a:lnTo>
                          <a:pt x="1019" y="113"/>
                        </a:lnTo>
                        <a:lnTo>
                          <a:pt x="904" y="193"/>
                        </a:lnTo>
                        <a:lnTo>
                          <a:pt x="697" y="318"/>
                        </a:lnTo>
                        <a:lnTo>
                          <a:pt x="479" y="393"/>
                        </a:lnTo>
                        <a:cubicBezTo>
                          <a:pt x="414" y="418"/>
                          <a:pt x="388" y="437"/>
                          <a:pt x="339" y="453"/>
                        </a:cubicBezTo>
                        <a:cubicBezTo>
                          <a:pt x="290" y="469"/>
                          <a:pt x="232" y="481"/>
                          <a:pt x="184" y="488"/>
                        </a:cubicBezTo>
                        <a:lnTo>
                          <a:pt x="52" y="493"/>
                        </a:lnTo>
                        <a:lnTo>
                          <a:pt x="0" y="455"/>
                        </a:lnTo>
                        <a:lnTo>
                          <a:pt x="9" y="323"/>
                        </a:lnTo>
                        <a:close/>
                      </a:path>
                    </a:pathLst>
                  </a:custGeom>
                  <a:solidFill>
                    <a:srgbClr val="333333"/>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093" name="AutoShape 1885"/>
                  <p:cNvSpPr>
                    <a:spLocks noChangeArrowheads="1"/>
                  </p:cNvSpPr>
                  <p:nvPr/>
                </p:nvSpPr>
                <p:spPr bwMode="auto">
                  <a:xfrm rot="-1246534">
                    <a:off x="6564" y="13032"/>
                    <a:ext cx="212" cy="161"/>
                  </a:xfrm>
                  <a:prstGeom prst="roundRect">
                    <a:avLst>
                      <a:gd name="adj" fmla="val 16667"/>
                    </a:avLst>
                  </a:prstGeom>
                  <a:solidFill>
                    <a:srgbClr val="C0C0C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094" name="Freeform 1886"/>
                  <p:cNvSpPr>
                    <a:spLocks/>
                  </p:cNvSpPr>
                  <p:nvPr/>
                </p:nvSpPr>
                <p:spPr bwMode="auto">
                  <a:xfrm>
                    <a:off x="5751" y="13152"/>
                    <a:ext cx="645" cy="1569"/>
                  </a:xfrm>
                  <a:custGeom>
                    <a:avLst/>
                    <a:gdLst>
                      <a:gd name="T0" fmla="*/ 429 w 645"/>
                      <a:gd name="T1" fmla="*/ 21 h 1569"/>
                      <a:gd name="T2" fmla="*/ 501 w 645"/>
                      <a:gd name="T3" fmla="*/ 15 h 1569"/>
                      <a:gd name="T4" fmla="*/ 576 w 645"/>
                      <a:gd name="T5" fmla="*/ 0 h 1569"/>
                      <a:gd name="T6" fmla="*/ 525 w 645"/>
                      <a:gd name="T7" fmla="*/ 195 h 1569"/>
                      <a:gd name="T8" fmla="*/ 456 w 645"/>
                      <a:gd name="T9" fmla="*/ 438 h 1569"/>
                      <a:gd name="T10" fmla="*/ 546 w 645"/>
                      <a:gd name="T11" fmla="*/ 441 h 1569"/>
                      <a:gd name="T12" fmla="*/ 606 w 645"/>
                      <a:gd name="T13" fmla="*/ 555 h 1569"/>
                      <a:gd name="T14" fmla="*/ 645 w 645"/>
                      <a:gd name="T15" fmla="*/ 711 h 1569"/>
                      <a:gd name="T16" fmla="*/ 606 w 645"/>
                      <a:gd name="T17" fmla="*/ 771 h 1569"/>
                      <a:gd name="T18" fmla="*/ 240 w 645"/>
                      <a:gd name="T19" fmla="*/ 1569 h 1569"/>
                      <a:gd name="T20" fmla="*/ 177 w 645"/>
                      <a:gd name="T21" fmla="*/ 1563 h 1569"/>
                      <a:gd name="T22" fmla="*/ 120 w 645"/>
                      <a:gd name="T23" fmla="*/ 1506 h 1569"/>
                      <a:gd name="T24" fmla="*/ 42 w 645"/>
                      <a:gd name="T25" fmla="*/ 1437 h 1569"/>
                      <a:gd name="T26" fmla="*/ 0 w 645"/>
                      <a:gd name="T27" fmla="*/ 1299 h 1569"/>
                      <a:gd name="T28" fmla="*/ 0 w 645"/>
                      <a:gd name="T29" fmla="*/ 1251 h 1569"/>
                      <a:gd name="T30" fmla="*/ 81 w 645"/>
                      <a:gd name="T31" fmla="*/ 1068 h 1569"/>
                      <a:gd name="T32" fmla="*/ 90 w 645"/>
                      <a:gd name="T33" fmla="*/ 990 h 1569"/>
                      <a:gd name="T34" fmla="*/ 219 w 645"/>
                      <a:gd name="T35" fmla="*/ 630 h 1569"/>
                      <a:gd name="T36" fmla="*/ 312 w 645"/>
                      <a:gd name="T37" fmla="*/ 627 h 1569"/>
                      <a:gd name="T38" fmla="*/ 312 w 645"/>
                      <a:gd name="T39" fmla="*/ 549 h 1569"/>
                      <a:gd name="T40" fmla="*/ 429 w 645"/>
                      <a:gd name="T41" fmla="*/ 21 h 15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5" h="1569">
                        <a:moveTo>
                          <a:pt x="429" y="21"/>
                        </a:moveTo>
                        <a:lnTo>
                          <a:pt x="501" y="15"/>
                        </a:lnTo>
                        <a:lnTo>
                          <a:pt x="576" y="0"/>
                        </a:lnTo>
                        <a:cubicBezTo>
                          <a:pt x="528" y="193"/>
                          <a:pt x="575" y="145"/>
                          <a:pt x="525" y="195"/>
                        </a:cubicBezTo>
                        <a:lnTo>
                          <a:pt x="456" y="438"/>
                        </a:lnTo>
                        <a:lnTo>
                          <a:pt x="546" y="441"/>
                        </a:lnTo>
                        <a:lnTo>
                          <a:pt x="606" y="555"/>
                        </a:lnTo>
                        <a:lnTo>
                          <a:pt x="645" y="711"/>
                        </a:lnTo>
                        <a:lnTo>
                          <a:pt x="606" y="771"/>
                        </a:lnTo>
                        <a:lnTo>
                          <a:pt x="240" y="1569"/>
                        </a:lnTo>
                        <a:lnTo>
                          <a:pt x="177" y="1563"/>
                        </a:lnTo>
                        <a:lnTo>
                          <a:pt x="120" y="1506"/>
                        </a:lnTo>
                        <a:lnTo>
                          <a:pt x="42" y="1437"/>
                        </a:lnTo>
                        <a:lnTo>
                          <a:pt x="0" y="1299"/>
                        </a:lnTo>
                        <a:lnTo>
                          <a:pt x="0" y="1251"/>
                        </a:lnTo>
                        <a:lnTo>
                          <a:pt x="81" y="1068"/>
                        </a:lnTo>
                        <a:lnTo>
                          <a:pt x="90" y="990"/>
                        </a:lnTo>
                        <a:lnTo>
                          <a:pt x="219" y="630"/>
                        </a:lnTo>
                        <a:lnTo>
                          <a:pt x="312" y="627"/>
                        </a:lnTo>
                        <a:lnTo>
                          <a:pt x="312" y="549"/>
                        </a:lnTo>
                        <a:lnTo>
                          <a:pt x="429" y="21"/>
                        </a:lnTo>
                        <a:close/>
                      </a:path>
                    </a:pathLst>
                  </a:custGeom>
                  <a:solidFill>
                    <a:srgbClr val="4D4D4D"/>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095" name="Freeform 1887"/>
                  <p:cNvSpPr>
                    <a:spLocks/>
                  </p:cNvSpPr>
                  <p:nvPr/>
                </p:nvSpPr>
                <p:spPr bwMode="auto">
                  <a:xfrm>
                    <a:off x="5949" y="13119"/>
                    <a:ext cx="276" cy="555"/>
                  </a:xfrm>
                  <a:custGeom>
                    <a:avLst/>
                    <a:gdLst>
                      <a:gd name="T0" fmla="*/ 234 w 276"/>
                      <a:gd name="T1" fmla="*/ 24 h 555"/>
                      <a:gd name="T2" fmla="*/ 276 w 276"/>
                      <a:gd name="T3" fmla="*/ 195 h 555"/>
                      <a:gd name="T4" fmla="*/ 267 w 276"/>
                      <a:gd name="T5" fmla="*/ 390 h 555"/>
                      <a:gd name="T6" fmla="*/ 216 w 276"/>
                      <a:gd name="T7" fmla="*/ 534 h 555"/>
                      <a:gd name="T8" fmla="*/ 111 w 276"/>
                      <a:gd name="T9" fmla="*/ 555 h 555"/>
                      <a:gd name="T10" fmla="*/ 0 w 276"/>
                      <a:gd name="T11" fmla="*/ 516 h 555"/>
                      <a:gd name="T12" fmla="*/ 3 w 276"/>
                      <a:gd name="T13" fmla="*/ 297 h 555"/>
                      <a:gd name="T14" fmla="*/ 72 w 276"/>
                      <a:gd name="T15" fmla="*/ 129 h 555"/>
                      <a:gd name="T16" fmla="*/ 111 w 276"/>
                      <a:gd name="T17" fmla="*/ 33 h 555"/>
                      <a:gd name="T18" fmla="*/ 159 w 276"/>
                      <a:gd name="T19" fmla="*/ 0 h 555"/>
                      <a:gd name="T20" fmla="*/ 231 w 276"/>
                      <a:gd name="T21" fmla="*/ 30 h 555"/>
                      <a:gd name="T22" fmla="*/ 234 w 276"/>
                      <a:gd name="T23" fmla="*/ 69 h 555"/>
                      <a:gd name="T24" fmla="*/ 231 w 276"/>
                      <a:gd name="T25" fmla="*/ 126 h 555"/>
                      <a:gd name="T26" fmla="*/ 231 w 276"/>
                      <a:gd name="T27" fmla="*/ 219 h 555"/>
                      <a:gd name="T28" fmla="*/ 213 w 276"/>
                      <a:gd name="T29" fmla="*/ 387 h 555"/>
                      <a:gd name="T30" fmla="*/ 213 w 276"/>
                      <a:gd name="T31" fmla="*/ 468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6" h="555">
                        <a:moveTo>
                          <a:pt x="234" y="24"/>
                        </a:moveTo>
                        <a:lnTo>
                          <a:pt x="276" y="195"/>
                        </a:lnTo>
                        <a:lnTo>
                          <a:pt x="267" y="390"/>
                        </a:lnTo>
                        <a:lnTo>
                          <a:pt x="216" y="534"/>
                        </a:lnTo>
                        <a:lnTo>
                          <a:pt x="111" y="555"/>
                        </a:lnTo>
                        <a:lnTo>
                          <a:pt x="0" y="516"/>
                        </a:lnTo>
                        <a:lnTo>
                          <a:pt x="3" y="297"/>
                        </a:lnTo>
                        <a:lnTo>
                          <a:pt x="72" y="129"/>
                        </a:lnTo>
                        <a:lnTo>
                          <a:pt x="111" y="33"/>
                        </a:lnTo>
                        <a:lnTo>
                          <a:pt x="159" y="0"/>
                        </a:lnTo>
                        <a:lnTo>
                          <a:pt x="231" y="30"/>
                        </a:lnTo>
                        <a:lnTo>
                          <a:pt x="234" y="69"/>
                        </a:lnTo>
                        <a:lnTo>
                          <a:pt x="231" y="126"/>
                        </a:lnTo>
                        <a:lnTo>
                          <a:pt x="231" y="219"/>
                        </a:lnTo>
                        <a:lnTo>
                          <a:pt x="213" y="387"/>
                        </a:lnTo>
                        <a:lnTo>
                          <a:pt x="213" y="468"/>
                        </a:lnTo>
                      </a:path>
                    </a:pathLst>
                  </a:custGeom>
                  <a:solidFill>
                    <a:srgbClr val="4D4D4D"/>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096" name="Freeform 1888"/>
                  <p:cNvSpPr>
                    <a:spLocks/>
                  </p:cNvSpPr>
                  <p:nvPr/>
                </p:nvSpPr>
                <p:spPr bwMode="auto">
                  <a:xfrm>
                    <a:off x="5985" y="13158"/>
                    <a:ext cx="186" cy="228"/>
                  </a:xfrm>
                  <a:custGeom>
                    <a:avLst/>
                    <a:gdLst>
                      <a:gd name="T0" fmla="*/ 66 w 186"/>
                      <a:gd name="T1" fmla="*/ 36 h 228"/>
                      <a:gd name="T2" fmla="*/ 27 w 186"/>
                      <a:gd name="T3" fmla="*/ 132 h 228"/>
                      <a:gd name="T4" fmla="*/ 0 w 186"/>
                      <a:gd name="T5" fmla="*/ 204 h 228"/>
                      <a:gd name="T6" fmla="*/ 36 w 186"/>
                      <a:gd name="T7" fmla="*/ 228 h 228"/>
                      <a:gd name="T8" fmla="*/ 102 w 186"/>
                      <a:gd name="T9" fmla="*/ 225 h 228"/>
                      <a:gd name="T10" fmla="*/ 159 w 186"/>
                      <a:gd name="T11" fmla="*/ 216 h 228"/>
                      <a:gd name="T12" fmla="*/ 180 w 186"/>
                      <a:gd name="T13" fmla="*/ 144 h 228"/>
                      <a:gd name="T14" fmla="*/ 186 w 186"/>
                      <a:gd name="T15" fmla="*/ 63 h 228"/>
                      <a:gd name="T16" fmla="*/ 180 w 186"/>
                      <a:gd name="T17" fmla="*/ 27 h 228"/>
                      <a:gd name="T18" fmla="*/ 111 w 186"/>
                      <a:gd name="T19" fmla="*/ 0 h 228"/>
                      <a:gd name="T20" fmla="*/ 66 w 186"/>
                      <a:gd name="T21" fmla="*/ 3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228">
                        <a:moveTo>
                          <a:pt x="66" y="36"/>
                        </a:moveTo>
                        <a:lnTo>
                          <a:pt x="27" y="132"/>
                        </a:lnTo>
                        <a:lnTo>
                          <a:pt x="0" y="204"/>
                        </a:lnTo>
                        <a:lnTo>
                          <a:pt x="36" y="228"/>
                        </a:lnTo>
                        <a:lnTo>
                          <a:pt x="102" y="225"/>
                        </a:lnTo>
                        <a:lnTo>
                          <a:pt x="159" y="216"/>
                        </a:lnTo>
                        <a:lnTo>
                          <a:pt x="180" y="144"/>
                        </a:lnTo>
                        <a:lnTo>
                          <a:pt x="186" y="63"/>
                        </a:lnTo>
                        <a:lnTo>
                          <a:pt x="180" y="27"/>
                        </a:lnTo>
                        <a:lnTo>
                          <a:pt x="111" y="0"/>
                        </a:lnTo>
                        <a:lnTo>
                          <a:pt x="66" y="36"/>
                        </a:lnTo>
                        <a:close/>
                      </a:path>
                    </a:pathLst>
                  </a:custGeom>
                  <a:solidFill>
                    <a:srgbClr val="4D4D4D"/>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097" name="Freeform 1889"/>
                  <p:cNvSpPr>
                    <a:spLocks/>
                  </p:cNvSpPr>
                  <p:nvPr/>
                </p:nvSpPr>
                <p:spPr bwMode="auto">
                  <a:xfrm>
                    <a:off x="5976" y="13776"/>
                    <a:ext cx="204" cy="291"/>
                  </a:xfrm>
                  <a:custGeom>
                    <a:avLst/>
                    <a:gdLst>
                      <a:gd name="T0" fmla="*/ 87 w 204"/>
                      <a:gd name="T1" fmla="*/ 3 h 291"/>
                      <a:gd name="T2" fmla="*/ 141 w 204"/>
                      <a:gd name="T3" fmla="*/ 81 h 291"/>
                      <a:gd name="T4" fmla="*/ 201 w 204"/>
                      <a:gd name="T5" fmla="*/ 222 h 291"/>
                      <a:gd name="T6" fmla="*/ 204 w 204"/>
                      <a:gd name="T7" fmla="*/ 288 h 291"/>
                      <a:gd name="T8" fmla="*/ 117 w 204"/>
                      <a:gd name="T9" fmla="*/ 291 h 291"/>
                      <a:gd name="T10" fmla="*/ 87 w 204"/>
                      <a:gd name="T11" fmla="*/ 207 h 291"/>
                      <a:gd name="T12" fmla="*/ 54 w 204"/>
                      <a:gd name="T13" fmla="*/ 111 h 291"/>
                      <a:gd name="T14" fmla="*/ 0 w 204"/>
                      <a:gd name="T15" fmla="*/ 33 h 291"/>
                      <a:gd name="T16" fmla="*/ 3 w 204"/>
                      <a:gd name="T17" fmla="*/ 0 h 291"/>
                      <a:gd name="T18" fmla="*/ 87 w 204"/>
                      <a:gd name="T19" fmla="*/ 3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4" h="291">
                        <a:moveTo>
                          <a:pt x="87" y="3"/>
                        </a:moveTo>
                        <a:lnTo>
                          <a:pt x="141" y="81"/>
                        </a:lnTo>
                        <a:lnTo>
                          <a:pt x="201" y="222"/>
                        </a:lnTo>
                        <a:lnTo>
                          <a:pt x="204" y="288"/>
                        </a:lnTo>
                        <a:lnTo>
                          <a:pt x="117" y="291"/>
                        </a:lnTo>
                        <a:lnTo>
                          <a:pt x="87" y="207"/>
                        </a:lnTo>
                        <a:lnTo>
                          <a:pt x="54" y="111"/>
                        </a:lnTo>
                        <a:lnTo>
                          <a:pt x="0" y="33"/>
                        </a:lnTo>
                        <a:lnTo>
                          <a:pt x="3" y="0"/>
                        </a:lnTo>
                        <a:lnTo>
                          <a:pt x="87" y="3"/>
                        </a:lnTo>
                        <a:close/>
                      </a:path>
                    </a:pathLst>
                  </a:custGeom>
                  <a:solidFill>
                    <a:srgbClr val="4D4D4D"/>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098" name="Freeform 1890"/>
                  <p:cNvSpPr>
                    <a:spLocks/>
                  </p:cNvSpPr>
                  <p:nvPr/>
                </p:nvSpPr>
                <p:spPr bwMode="auto">
                  <a:xfrm>
                    <a:off x="5829" y="14070"/>
                    <a:ext cx="351" cy="389"/>
                  </a:xfrm>
                  <a:custGeom>
                    <a:avLst/>
                    <a:gdLst>
                      <a:gd name="T0" fmla="*/ 351 w 351"/>
                      <a:gd name="T1" fmla="*/ 0 h 389"/>
                      <a:gd name="T2" fmla="*/ 303 w 351"/>
                      <a:gd name="T3" fmla="*/ 108 h 389"/>
                      <a:gd name="T4" fmla="*/ 258 w 351"/>
                      <a:gd name="T5" fmla="*/ 225 h 389"/>
                      <a:gd name="T6" fmla="*/ 201 w 351"/>
                      <a:gd name="T7" fmla="*/ 345 h 389"/>
                      <a:gd name="T8" fmla="*/ 117 w 351"/>
                      <a:gd name="T9" fmla="*/ 360 h 389"/>
                      <a:gd name="T10" fmla="*/ 66 w 351"/>
                      <a:gd name="T11" fmla="*/ 312 h 389"/>
                      <a:gd name="T12" fmla="*/ 15 w 351"/>
                      <a:gd name="T13" fmla="*/ 246 h 389"/>
                      <a:gd name="T14" fmla="*/ 0 w 351"/>
                      <a:gd name="T15" fmla="*/ 144 h 3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1" h="389">
                        <a:moveTo>
                          <a:pt x="351" y="0"/>
                        </a:moveTo>
                        <a:lnTo>
                          <a:pt x="303" y="108"/>
                        </a:lnTo>
                        <a:lnTo>
                          <a:pt x="258" y="225"/>
                        </a:lnTo>
                        <a:lnTo>
                          <a:pt x="201" y="345"/>
                        </a:lnTo>
                        <a:cubicBezTo>
                          <a:pt x="171" y="362"/>
                          <a:pt x="146" y="389"/>
                          <a:pt x="117" y="360"/>
                        </a:cubicBezTo>
                        <a:lnTo>
                          <a:pt x="66" y="312"/>
                        </a:lnTo>
                        <a:lnTo>
                          <a:pt x="15" y="246"/>
                        </a:lnTo>
                        <a:lnTo>
                          <a:pt x="0" y="144"/>
                        </a:lnTo>
                      </a:path>
                    </a:pathLst>
                  </a:custGeom>
                  <a:solidFill>
                    <a:srgbClr val="4D4D4D"/>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099" name="Freeform 1891"/>
                  <p:cNvSpPr>
                    <a:spLocks/>
                  </p:cNvSpPr>
                  <p:nvPr/>
                </p:nvSpPr>
                <p:spPr bwMode="auto">
                  <a:xfrm>
                    <a:off x="5829" y="14073"/>
                    <a:ext cx="258" cy="240"/>
                  </a:xfrm>
                  <a:custGeom>
                    <a:avLst/>
                    <a:gdLst>
                      <a:gd name="T0" fmla="*/ 258 w 258"/>
                      <a:gd name="T1" fmla="*/ 0 h 240"/>
                      <a:gd name="T2" fmla="*/ 222 w 258"/>
                      <a:gd name="T3" fmla="*/ 84 h 240"/>
                      <a:gd name="T4" fmla="*/ 177 w 258"/>
                      <a:gd name="T5" fmla="*/ 186 h 240"/>
                      <a:gd name="T6" fmla="*/ 132 w 258"/>
                      <a:gd name="T7" fmla="*/ 240 h 240"/>
                      <a:gd name="T8" fmla="*/ 87 w 258"/>
                      <a:gd name="T9" fmla="*/ 234 h 240"/>
                      <a:gd name="T10" fmla="*/ 30 w 258"/>
                      <a:gd name="T11" fmla="*/ 189 h 240"/>
                      <a:gd name="T12" fmla="*/ 0 w 258"/>
                      <a:gd name="T13" fmla="*/ 141 h 240"/>
                    </a:gdLst>
                    <a:ahLst/>
                    <a:cxnLst>
                      <a:cxn ang="0">
                        <a:pos x="T0" y="T1"/>
                      </a:cxn>
                      <a:cxn ang="0">
                        <a:pos x="T2" y="T3"/>
                      </a:cxn>
                      <a:cxn ang="0">
                        <a:pos x="T4" y="T5"/>
                      </a:cxn>
                      <a:cxn ang="0">
                        <a:pos x="T6" y="T7"/>
                      </a:cxn>
                      <a:cxn ang="0">
                        <a:pos x="T8" y="T9"/>
                      </a:cxn>
                      <a:cxn ang="0">
                        <a:pos x="T10" y="T11"/>
                      </a:cxn>
                      <a:cxn ang="0">
                        <a:pos x="T12" y="T13"/>
                      </a:cxn>
                    </a:cxnLst>
                    <a:rect l="0" t="0" r="r" b="b"/>
                    <a:pathLst>
                      <a:path w="258" h="240">
                        <a:moveTo>
                          <a:pt x="258" y="0"/>
                        </a:moveTo>
                        <a:lnTo>
                          <a:pt x="222" y="84"/>
                        </a:lnTo>
                        <a:lnTo>
                          <a:pt x="177" y="186"/>
                        </a:lnTo>
                        <a:lnTo>
                          <a:pt x="132" y="240"/>
                        </a:lnTo>
                        <a:lnTo>
                          <a:pt x="87" y="234"/>
                        </a:lnTo>
                        <a:lnTo>
                          <a:pt x="30" y="189"/>
                        </a:lnTo>
                        <a:lnTo>
                          <a:pt x="0" y="141"/>
                        </a:lnTo>
                      </a:path>
                    </a:pathLst>
                  </a:custGeom>
                  <a:solidFill>
                    <a:srgbClr val="4D4D4D"/>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100" name="Freeform 1892"/>
                  <p:cNvSpPr>
                    <a:spLocks/>
                  </p:cNvSpPr>
                  <p:nvPr/>
                </p:nvSpPr>
                <p:spPr bwMode="auto">
                  <a:xfrm>
                    <a:off x="6189" y="13584"/>
                    <a:ext cx="171" cy="327"/>
                  </a:xfrm>
                  <a:custGeom>
                    <a:avLst/>
                    <a:gdLst>
                      <a:gd name="T0" fmla="*/ 171 w 171"/>
                      <a:gd name="T1" fmla="*/ 315 h 327"/>
                      <a:gd name="T2" fmla="*/ 123 w 171"/>
                      <a:gd name="T3" fmla="*/ 327 h 327"/>
                      <a:gd name="T4" fmla="*/ 63 w 171"/>
                      <a:gd name="T5" fmla="*/ 276 h 327"/>
                      <a:gd name="T6" fmla="*/ 33 w 171"/>
                      <a:gd name="T7" fmla="*/ 177 h 327"/>
                      <a:gd name="T8" fmla="*/ 0 w 171"/>
                      <a:gd name="T9" fmla="*/ 51 h 327"/>
                      <a:gd name="T10" fmla="*/ 27 w 171"/>
                      <a:gd name="T11" fmla="*/ 0 h 327"/>
                      <a:gd name="T12" fmla="*/ 90 w 171"/>
                      <a:gd name="T13" fmla="*/ 6 h 327"/>
                    </a:gdLst>
                    <a:ahLst/>
                    <a:cxnLst>
                      <a:cxn ang="0">
                        <a:pos x="T0" y="T1"/>
                      </a:cxn>
                      <a:cxn ang="0">
                        <a:pos x="T2" y="T3"/>
                      </a:cxn>
                      <a:cxn ang="0">
                        <a:pos x="T4" y="T5"/>
                      </a:cxn>
                      <a:cxn ang="0">
                        <a:pos x="T6" y="T7"/>
                      </a:cxn>
                      <a:cxn ang="0">
                        <a:pos x="T8" y="T9"/>
                      </a:cxn>
                      <a:cxn ang="0">
                        <a:pos x="T10" y="T11"/>
                      </a:cxn>
                      <a:cxn ang="0">
                        <a:pos x="T12" y="T13"/>
                      </a:cxn>
                    </a:cxnLst>
                    <a:rect l="0" t="0" r="r" b="b"/>
                    <a:pathLst>
                      <a:path w="171" h="327">
                        <a:moveTo>
                          <a:pt x="171" y="315"/>
                        </a:moveTo>
                        <a:lnTo>
                          <a:pt x="123" y="327"/>
                        </a:lnTo>
                        <a:lnTo>
                          <a:pt x="63" y="276"/>
                        </a:lnTo>
                        <a:lnTo>
                          <a:pt x="33" y="177"/>
                        </a:lnTo>
                        <a:lnTo>
                          <a:pt x="0" y="51"/>
                        </a:lnTo>
                        <a:lnTo>
                          <a:pt x="27" y="0"/>
                        </a:lnTo>
                        <a:lnTo>
                          <a:pt x="90" y="6"/>
                        </a:lnTo>
                      </a:path>
                    </a:pathLst>
                  </a:custGeom>
                  <a:solidFill>
                    <a:srgbClr val="333333"/>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101" name="Freeform 1893"/>
                  <p:cNvSpPr>
                    <a:spLocks/>
                  </p:cNvSpPr>
                  <p:nvPr/>
                </p:nvSpPr>
                <p:spPr bwMode="auto">
                  <a:xfrm>
                    <a:off x="5919" y="13887"/>
                    <a:ext cx="366" cy="807"/>
                  </a:xfrm>
                  <a:custGeom>
                    <a:avLst/>
                    <a:gdLst>
                      <a:gd name="T0" fmla="*/ 366 w 366"/>
                      <a:gd name="T1" fmla="*/ 0 h 807"/>
                      <a:gd name="T2" fmla="*/ 315 w 366"/>
                      <a:gd name="T3" fmla="*/ 141 h 807"/>
                      <a:gd name="T4" fmla="*/ 264 w 366"/>
                      <a:gd name="T5" fmla="*/ 303 h 807"/>
                      <a:gd name="T6" fmla="*/ 96 w 366"/>
                      <a:gd name="T7" fmla="*/ 633 h 807"/>
                      <a:gd name="T8" fmla="*/ 33 w 366"/>
                      <a:gd name="T9" fmla="*/ 768 h 807"/>
                      <a:gd name="T10" fmla="*/ 0 w 366"/>
                      <a:gd name="T11" fmla="*/ 807 h 807"/>
                    </a:gdLst>
                    <a:ahLst/>
                    <a:cxnLst>
                      <a:cxn ang="0">
                        <a:pos x="T0" y="T1"/>
                      </a:cxn>
                      <a:cxn ang="0">
                        <a:pos x="T2" y="T3"/>
                      </a:cxn>
                      <a:cxn ang="0">
                        <a:pos x="T4" y="T5"/>
                      </a:cxn>
                      <a:cxn ang="0">
                        <a:pos x="T6" y="T7"/>
                      </a:cxn>
                      <a:cxn ang="0">
                        <a:pos x="T8" y="T9"/>
                      </a:cxn>
                      <a:cxn ang="0">
                        <a:pos x="T10" y="T11"/>
                      </a:cxn>
                    </a:cxnLst>
                    <a:rect l="0" t="0" r="r" b="b"/>
                    <a:pathLst>
                      <a:path w="366" h="807">
                        <a:moveTo>
                          <a:pt x="366" y="0"/>
                        </a:moveTo>
                        <a:lnTo>
                          <a:pt x="315" y="141"/>
                        </a:lnTo>
                        <a:lnTo>
                          <a:pt x="264" y="303"/>
                        </a:lnTo>
                        <a:lnTo>
                          <a:pt x="96" y="633"/>
                        </a:lnTo>
                        <a:lnTo>
                          <a:pt x="33" y="768"/>
                        </a:lnTo>
                        <a:lnTo>
                          <a:pt x="0" y="807"/>
                        </a:lnTo>
                      </a:path>
                    </a:pathLst>
                  </a:custGeom>
                  <a:solidFill>
                    <a:srgbClr val="333333"/>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102" name="Oval 1894"/>
                  <p:cNvSpPr>
                    <a:spLocks noChangeArrowheads="1"/>
                  </p:cNvSpPr>
                  <p:nvPr/>
                </p:nvSpPr>
                <p:spPr bwMode="auto">
                  <a:xfrm>
                    <a:off x="6219" y="13596"/>
                    <a:ext cx="86" cy="92"/>
                  </a:xfrm>
                  <a:prstGeom prst="ellipse">
                    <a:avLst/>
                  </a:prstGeom>
                  <a:solidFill>
                    <a:srgbClr val="333333"/>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103" name="Oval 1895"/>
                  <p:cNvSpPr>
                    <a:spLocks noChangeArrowheads="1"/>
                  </p:cNvSpPr>
                  <p:nvPr/>
                </p:nvSpPr>
                <p:spPr bwMode="auto">
                  <a:xfrm>
                    <a:off x="6249" y="13686"/>
                    <a:ext cx="86" cy="92"/>
                  </a:xfrm>
                  <a:prstGeom prst="ellipse">
                    <a:avLst/>
                  </a:prstGeom>
                  <a:solidFill>
                    <a:srgbClr val="333333"/>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104" name="Oval 1896"/>
                  <p:cNvSpPr>
                    <a:spLocks noChangeArrowheads="1"/>
                  </p:cNvSpPr>
                  <p:nvPr/>
                </p:nvSpPr>
                <p:spPr bwMode="auto">
                  <a:xfrm>
                    <a:off x="6285" y="13788"/>
                    <a:ext cx="86" cy="92"/>
                  </a:xfrm>
                  <a:prstGeom prst="ellipse">
                    <a:avLst/>
                  </a:prstGeom>
                  <a:solidFill>
                    <a:srgbClr val="333333"/>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7105" name="Group 1897"/>
                  <p:cNvGrpSpPr>
                    <a:grpSpLocks/>
                  </p:cNvGrpSpPr>
                  <p:nvPr/>
                </p:nvGrpSpPr>
                <p:grpSpPr bwMode="auto">
                  <a:xfrm>
                    <a:off x="6367" y="12984"/>
                    <a:ext cx="205" cy="719"/>
                    <a:chOff x="6325" y="12990"/>
                    <a:chExt cx="205" cy="719"/>
                  </a:xfrm>
                </p:grpSpPr>
                <p:grpSp>
                  <p:nvGrpSpPr>
                    <p:cNvPr id="7136" name="Group 1898"/>
                    <p:cNvGrpSpPr>
                      <a:grpSpLocks/>
                    </p:cNvGrpSpPr>
                    <p:nvPr/>
                  </p:nvGrpSpPr>
                  <p:grpSpPr bwMode="auto">
                    <a:xfrm rot="-3688309">
                      <a:off x="6445" y="13047"/>
                      <a:ext cx="142" cy="28"/>
                      <a:chOff x="5937" y="1050"/>
                      <a:chExt cx="642" cy="228"/>
                    </a:xfrm>
                  </p:grpSpPr>
                  <p:sp>
                    <p:nvSpPr>
                      <p:cNvPr id="7140" name="Freeform 1899"/>
                      <p:cNvSpPr>
                        <a:spLocks/>
                      </p:cNvSpPr>
                      <p:nvPr/>
                    </p:nvSpPr>
                    <p:spPr bwMode="auto">
                      <a:xfrm>
                        <a:off x="5937" y="1050"/>
                        <a:ext cx="642" cy="228"/>
                      </a:xfrm>
                      <a:custGeom>
                        <a:avLst/>
                        <a:gdLst>
                          <a:gd name="T0" fmla="*/ 0 w 642"/>
                          <a:gd name="T1" fmla="*/ 0 h 228"/>
                          <a:gd name="T2" fmla="*/ 0 w 642"/>
                          <a:gd name="T3" fmla="*/ 228 h 228"/>
                          <a:gd name="T4" fmla="*/ 549 w 642"/>
                          <a:gd name="T5" fmla="*/ 225 h 228"/>
                          <a:gd name="T6" fmla="*/ 606 w 642"/>
                          <a:gd name="T7" fmla="*/ 222 h 228"/>
                          <a:gd name="T8" fmla="*/ 642 w 642"/>
                          <a:gd name="T9" fmla="*/ 198 h 228"/>
                          <a:gd name="T10" fmla="*/ 627 w 642"/>
                          <a:gd name="T11" fmla="*/ 162 h 228"/>
                          <a:gd name="T12" fmla="*/ 576 w 642"/>
                          <a:gd name="T13" fmla="*/ 147 h 228"/>
                          <a:gd name="T14" fmla="*/ 396 w 642"/>
                          <a:gd name="T15" fmla="*/ 147 h 228"/>
                          <a:gd name="T16" fmla="*/ 375 w 642"/>
                          <a:gd name="T17" fmla="*/ 159 h 228"/>
                          <a:gd name="T18" fmla="*/ 327 w 642"/>
                          <a:gd name="T19" fmla="*/ 159 h 228"/>
                          <a:gd name="T20" fmla="*/ 291 w 642"/>
                          <a:gd name="T21" fmla="*/ 138 h 228"/>
                          <a:gd name="T22" fmla="*/ 288 w 642"/>
                          <a:gd name="T23" fmla="*/ 102 h 228"/>
                          <a:gd name="T24" fmla="*/ 324 w 642"/>
                          <a:gd name="T25" fmla="*/ 78 h 228"/>
                          <a:gd name="T26" fmla="*/ 366 w 642"/>
                          <a:gd name="T27" fmla="*/ 75 h 228"/>
                          <a:gd name="T28" fmla="*/ 399 w 642"/>
                          <a:gd name="T29" fmla="*/ 84 h 228"/>
                          <a:gd name="T30" fmla="*/ 567 w 642"/>
                          <a:gd name="T31" fmla="*/ 81 h 228"/>
                          <a:gd name="T32" fmla="*/ 621 w 642"/>
                          <a:gd name="T33" fmla="*/ 72 h 228"/>
                          <a:gd name="T34" fmla="*/ 636 w 642"/>
                          <a:gd name="T35" fmla="*/ 36 h 228"/>
                          <a:gd name="T36" fmla="*/ 594 w 642"/>
                          <a:gd name="T37" fmla="*/ 9 h 228"/>
                          <a:gd name="T38" fmla="*/ 540 w 642"/>
                          <a:gd name="T39" fmla="*/ 3 h 228"/>
                          <a:gd name="T40" fmla="*/ 0 w 642"/>
                          <a:gd name="T41"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2" h="228">
                            <a:moveTo>
                              <a:pt x="0" y="0"/>
                            </a:moveTo>
                            <a:lnTo>
                              <a:pt x="0" y="228"/>
                            </a:lnTo>
                            <a:lnTo>
                              <a:pt x="549" y="225"/>
                            </a:lnTo>
                            <a:lnTo>
                              <a:pt x="606" y="222"/>
                            </a:lnTo>
                            <a:lnTo>
                              <a:pt x="642" y="198"/>
                            </a:lnTo>
                            <a:lnTo>
                              <a:pt x="627" y="162"/>
                            </a:lnTo>
                            <a:lnTo>
                              <a:pt x="576" y="147"/>
                            </a:lnTo>
                            <a:lnTo>
                              <a:pt x="396" y="147"/>
                            </a:lnTo>
                            <a:lnTo>
                              <a:pt x="375" y="159"/>
                            </a:lnTo>
                            <a:lnTo>
                              <a:pt x="327" y="159"/>
                            </a:lnTo>
                            <a:lnTo>
                              <a:pt x="291" y="138"/>
                            </a:lnTo>
                            <a:lnTo>
                              <a:pt x="288" y="102"/>
                            </a:lnTo>
                            <a:lnTo>
                              <a:pt x="324" y="78"/>
                            </a:lnTo>
                            <a:lnTo>
                              <a:pt x="366" y="75"/>
                            </a:lnTo>
                            <a:cubicBezTo>
                              <a:pt x="397" y="84"/>
                              <a:pt x="386" y="84"/>
                              <a:pt x="399" y="84"/>
                            </a:cubicBezTo>
                            <a:lnTo>
                              <a:pt x="567" y="81"/>
                            </a:lnTo>
                            <a:lnTo>
                              <a:pt x="621" y="72"/>
                            </a:lnTo>
                            <a:lnTo>
                              <a:pt x="636" y="36"/>
                            </a:lnTo>
                            <a:lnTo>
                              <a:pt x="594" y="9"/>
                            </a:lnTo>
                            <a:lnTo>
                              <a:pt x="540" y="3"/>
                            </a:lnTo>
                            <a:lnTo>
                              <a:pt x="0" y="0"/>
                            </a:lnTo>
                            <a:close/>
                          </a:path>
                        </a:pathLst>
                      </a:custGeom>
                      <a:gradFill rotWithShape="1">
                        <a:gsLst>
                          <a:gs pos="0">
                            <a:srgbClr val="FF0000">
                              <a:gamma/>
                              <a:shade val="76471"/>
                              <a:invGamma/>
                            </a:srgbClr>
                          </a:gs>
                          <a:gs pos="50000">
                            <a:srgbClr val="FF0000"/>
                          </a:gs>
                          <a:gs pos="100000">
                            <a:srgbClr val="FF0000">
                              <a:gamma/>
                              <a:shade val="76471"/>
                              <a:invGamma/>
                            </a:srgbClr>
                          </a:gs>
                        </a:gsLst>
                        <a:lin ang="5400000" scaled="1"/>
                      </a:gra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7141" name="Group 1900"/>
                      <p:cNvGrpSpPr>
                        <a:grpSpLocks/>
                      </p:cNvGrpSpPr>
                      <p:nvPr/>
                    </p:nvGrpSpPr>
                    <p:grpSpPr bwMode="auto">
                      <a:xfrm>
                        <a:off x="6009" y="1092"/>
                        <a:ext cx="205" cy="146"/>
                        <a:chOff x="6346" y="1526"/>
                        <a:chExt cx="242" cy="247"/>
                      </a:xfrm>
                    </p:grpSpPr>
                    <p:sp>
                      <p:nvSpPr>
                        <p:cNvPr id="7142" name="Arc 1901"/>
                        <p:cNvSpPr>
                          <a:spLocks/>
                        </p:cNvSpPr>
                        <p:nvPr/>
                      </p:nvSpPr>
                      <p:spPr bwMode="auto">
                        <a:xfrm flipH="1">
                          <a:off x="6346" y="1526"/>
                          <a:ext cx="143" cy="244"/>
                        </a:xfrm>
                        <a:custGeom>
                          <a:avLst/>
                          <a:gdLst>
                            <a:gd name="G0" fmla="+- 0 0 0"/>
                            <a:gd name="G1" fmla="+- 21600 0 0"/>
                            <a:gd name="G2" fmla="+- 21600 0 0"/>
                            <a:gd name="T0" fmla="*/ 0 w 21600"/>
                            <a:gd name="T1" fmla="*/ 0 h 43199"/>
                            <a:gd name="T2" fmla="*/ 227 w 21600"/>
                            <a:gd name="T3" fmla="*/ 43199 h 43199"/>
                            <a:gd name="T4" fmla="*/ 0 w 21600"/>
                            <a:gd name="T5" fmla="*/ 21600 h 43199"/>
                          </a:gdLst>
                          <a:ahLst/>
                          <a:cxnLst>
                            <a:cxn ang="0">
                              <a:pos x="T0" y="T1"/>
                            </a:cxn>
                            <a:cxn ang="0">
                              <a:pos x="T2" y="T3"/>
                            </a:cxn>
                            <a:cxn ang="0">
                              <a:pos x="T4" y="T5"/>
                            </a:cxn>
                          </a:cxnLst>
                          <a:rect l="0" t="0" r="r" b="b"/>
                          <a:pathLst>
                            <a:path w="21600" h="43199" fill="none" extrusionOk="0">
                              <a:moveTo>
                                <a:pt x="-1" y="0"/>
                              </a:moveTo>
                              <a:cubicBezTo>
                                <a:pt x="11929" y="0"/>
                                <a:pt x="21600" y="9670"/>
                                <a:pt x="21600" y="21600"/>
                              </a:cubicBezTo>
                              <a:cubicBezTo>
                                <a:pt x="21600" y="33440"/>
                                <a:pt x="12067" y="43074"/>
                                <a:pt x="226" y="43198"/>
                              </a:cubicBezTo>
                            </a:path>
                            <a:path w="21600" h="43199" stroke="0" extrusionOk="0">
                              <a:moveTo>
                                <a:pt x="-1" y="0"/>
                              </a:moveTo>
                              <a:cubicBezTo>
                                <a:pt x="11929" y="0"/>
                                <a:pt x="21600" y="9670"/>
                                <a:pt x="21600" y="21600"/>
                              </a:cubicBezTo>
                              <a:cubicBezTo>
                                <a:pt x="21600" y="33440"/>
                                <a:pt x="12067" y="43074"/>
                                <a:pt x="226" y="43198"/>
                              </a:cubicBezTo>
                              <a:lnTo>
                                <a:pt x="0" y="21600"/>
                              </a:lnTo>
                              <a:close/>
                            </a:path>
                          </a:pathLst>
                        </a:custGeom>
                        <a:noFill/>
                        <a:ln w="6350">
                          <a:solidFill>
                            <a:srgbClr val="9933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143" name="Line 1902"/>
                        <p:cNvSpPr>
                          <a:spLocks noChangeShapeType="1"/>
                        </p:cNvSpPr>
                        <p:nvPr/>
                      </p:nvSpPr>
                      <p:spPr bwMode="auto">
                        <a:xfrm>
                          <a:off x="6486" y="1773"/>
                          <a:ext cx="99" cy="0"/>
                        </a:xfrm>
                        <a:prstGeom prst="line">
                          <a:avLst/>
                        </a:prstGeom>
                        <a:noFill/>
                        <a:ln w="6350">
                          <a:solidFill>
                            <a:srgbClr val="9933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144" name="Line 1903"/>
                        <p:cNvSpPr>
                          <a:spLocks noChangeShapeType="1"/>
                        </p:cNvSpPr>
                        <p:nvPr/>
                      </p:nvSpPr>
                      <p:spPr bwMode="auto">
                        <a:xfrm>
                          <a:off x="6489" y="1527"/>
                          <a:ext cx="99" cy="0"/>
                        </a:xfrm>
                        <a:prstGeom prst="line">
                          <a:avLst/>
                        </a:prstGeom>
                        <a:noFill/>
                        <a:ln w="6350">
                          <a:solidFill>
                            <a:srgbClr val="9933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grpSp>
                </p:grpSp>
                <p:sp>
                  <p:nvSpPr>
                    <p:cNvPr id="7137" name="Freeform 1904"/>
                    <p:cNvSpPr>
                      <a:spLocks/>
                    </p:cNvSpPr>
                    <p:nvPr/>
                  </p:nvSpPr>
                  <p:spPr bwMode="auto">
                    <a:xfrm rot="17911691" flipV="1">
                      <a:off x="6307" y="13259"/>
                      <a:ext cx="249" cy="52"/>
                    </a:xfrm>
                    <a:custGeom>
                      <a:avLst/>
                      <a:gdLst>
                        <a:gd name="T0" fmla="*/ 0 w 2370"/>
                        <a:gd name="T1" fmla="*/ 322 h 322"/>
                        <a:gd name="T2" fmla="*/ 1660 w 2370"/>
                        <a:gd name="T3" fmla="*/ 2 h 322"/>
                        <a:gd name="T4" fmla="*/ 2370 w 2370"/>
                        <a:gd name="T5" fmla="*/ 312 h 322"/>
                      </a:gdLst>
                      <a:ahLst/>
                      <a:cxnLst>
                        <a:cxn ang="0">
                          <a:pos x="T0" y="T1"/>
                        </a:cxn>
                        <a:cxn ang="0">
                          <a:pos x="T2" y="T3"/>
                        </a:cxn>
                        <a:cxn ang="0">
                          <a:pos x="T4" y="T5"/>
                        </a:cxn>
                      </a:cxnLst>
                      <a:rect l="0" t="0" r="r" b="b"/>
                      <a:pathLst>
                        <a:path w="2370" h="322">
                          <a:moveTo>
                            <a:pt x="0" y="322"/>
                          </a:moveTo>
                          <a:cubicBezTo>
                            <a:pt x="632" y="163"/>
                            <a:pt x="1265" y="4"/>
                            <a:pt x="1660" y="2"/>
                          </a:cubicBezTo>
                          <a:cubicBezTo>
                            <a:pt x="2055" y="0"/>
                            <a:pt x="2212" y="156"/>
                            <a:pt x="2370" y="312"/>
                          </a:cubicBezTo>
                        </a:path>
                      </a:pathLst>
                    </a:custGeom>
                    <a:solidFill>
                      <a:srgbClr val="FD7F82"/>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138" name="Freeform 1905"/>
                    <p:cNvSpPr>
                      <a:spLocks/>
                    </p:cNvSpPr>
                    <p:nvPr/>
                  </p:nvSpPr>
                  <p:spPr bwMode="auto">
                    <a:xfrm rot="-3688309">
                      <a:off x="6250" y="13226"/>
                      <a:ext cx="236" cy="44"/>
                    </a:xfrm>
                    <a:custGeom>
                      <a:avLst/>
                      <a:gdLst>
                        <a:gd name="T0" fmla="*/ 0 w 2370"/>
                        <a:gd name="T1" fmla="*/ 240 h 240"/>
                        <a:gd name="T2" fmla="*/ 1661 w 2370"/>
                        <a:gd name="T3" fmla="*/ 2 h 240"/>
                        <a:gd name="T4" fmla="*/ 2370 w 2370"/>
                        <a:gd name="T5" fmla="*/ 230 h 240"/>
                      </a:gdLst>
                      <a:ahLst/>
                      <a:cxnLst>
                        <a:cxn ang="0">
                          <a:pos x="T0" y="T1"/>
                        </a:cxn>
                        <a:cxn ang="0">
                          <a:pos x="T2" y="T3"/>
                        </a:cxn>
                        <a:cxn ang="0">
                          <a:pos x="T4" y="T5"/>
                        </a:cxn>
                      </a:cxnLst>
                      <a:rect l="0" t="0" r="r" b="b"/>
                      <a:pathLst>
                        <a:path w="2370" h="240">
                          <a:moveTo>
                            <a:pt x="0" y="240"/>
                          </a:moveTo>
                          <a:cubicBezTo>
                            <a:pt x="277" y="200"/>
                            <a:pt x="1266" y="4"/>
                            <a:pt x="1661" y="2"/>
                          </a:cubicBezTo>
                          <a:cubicBezTo>
                            <a:pt x="2056" y="0"/>
                            <a:pt x="2222" y="182"/>
                            <a:pt x="2370" y="230"/>
                          </a:cubicBezTo>
                        </a:path>
                      </a:pathLst>
                    </a:custGeom>
                    <a:solidFill>
                      <a:srgbClr val="A3FFFF"/>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139" name="Freeform 1906"/>
                    <p:cNvSpPr>
                      <a:spLocks/>
                    </p:cNvSpPr>
                    <p:nvPr/>
                  </p:nvSpPr>
                  <p:spPr bwMode="auto">
                    <a:xfrm rot="-3688309">
                      <a:off x="6023" y="13386"/>
                      <a:ext cx="625" cy="22"/>
                    </a:xfrm>
                    <a:custGeom>
                      <a:avLst/>
                      <a:gdLst>
                        <a:gd name="T0" fmla="*/ 36 w 1398"/>
                        <a:gd name="T1" fmla="*/ 0 h 96"/>
                        <a:gd name="T2" fmla="*/ 1398 w 1398"/>
                        <a:gd name="T3" fmla="*/ 0 h 96"/>
                        <a:gd name="T4" fmla="*/ 1398 w 1398"/>
                        <a:gd name="T5" fmla="*/ 96 h 96"/>
                        <a:gd name="T6" fmla="*/ 0 w 1398"/>
                        <a:gd name="T7" fmla="*/ 93 h 96"/>
                      </a:gdLst>
                      <a:ahLst/>
                      <a:cxnLst>
                        <a:cxn ang="0">
                          <a:pos x="T0" y="T1"/>
                        </a:cxn>
                        <a:cxn ang="0">
                          <a:pos x="T2" y="T3"/>
                        </a:cxn>
                        <a:cxn ang="0">
                          <a:pos x="T4" y="T5"/>
                        </a:cxn>
                        <a:cxn ang="0">
                          <a:pos x="T6" y="T7"/>
                        </a:cxn>
                      </a:cxnLst>
                      <a:rect l="0" t="0" r="r" b="b"/>
                      <a:pathLst>
                        <a:path w="1398" h="96">
                          <a:moveTo>
                            <a:pt x="36" y="0"/>
                          </a:moveTo>
                          <a:lnTo>
                            <a:pt x="1398" y="0"/>
                          </a:lnTo>
                          <a:lnTo>
                            <a:pt x="1398" y="96"/>
                          </a:lnTo>
                          <a:lnTo>
                            <a:pt x="0" y="93"/>
                          </a:lnTo>
                        </a:path>
                      </a:pathLst>
                    </a:custGeom>
                    <a:gradFill rotWithShape="1">
                      <a:gsLst>
                        <a:gs pos="0">
                          <a:srgbClr val="C0C0C0">
                            <a:gamma/>
                            <a:shade val="46275"/>
                            <a:invGamma/>
                          </a:srgbClr>
                        </a:gs>
                        <a:gs pos="50000">
                          <a:srgbClr val="C0C0C0"/>
                        </a:gs>
                        <a:gs pos="100000">
                          <a:srgbClr val="C0C0C0">
                            <a:gamma/>
                            <a:shade val="46275"/>
                            <a:invGamma/>
                          </a:srgbClr>
                        </a:gs>
                      </a:gsLst>
                      <a:lin ang="5400000" scaled="1"/>
                    </a:gradFill>
                    <a:ln w="9525"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grpSp>
              <p:grpSp>
                <p:nvGrpSpPr>
                  <p:cNvPr id="7106" name="Group 1907"/>
                  <p:cNvGrpSpPr>
                    <a:grpSpLocks/>
                  </p:cNvGrpSpPr>
                  <p:nvPr/>
                </p:nvGrpSpPr>
                <p:grpSpPr bwMode="auto">
                  <a:xfrm>
                    <a:off x="6406" y="13071"/>
                    <a:ext cx="205" cy="719"/>
                    <a:chOff x="6325" y="12990"/>
                    <a:chExt cx="205" cy="719"/>
                  </a:xfrm>
                </p:grpSpPr>
                <p:grpSp>
                  <p:nvGrpSpPr>
                    <p:cNvPr id="7127" name="Group 1908"/>
                    <p:cNvGrpSpPr>
                      <a:grpSpLocks/>
                    </p:cNvGrpSpPr>
                    <p:nvPr/>
                  </p:nvGrpSpPr>
                  <p:grpSpPr bwMode="auto">
                    <a:xfrm rot="-3688309">
                      <a:off x="6445" y="13047"/>
                      <a:ext cx="142" cy="28"/>
                      <a:chOff x="5937" y="1050"/>
                      <a:chExt cx="642" cy="228"/>
                    </a:xfrm>
                  </p:grpSpPr>
                  <p:sp>
                    <p:nvSpPr>
                      <p:cNvPr id="7131" name="Freeform 1909"/>
                      <p:cNvSpPr>
                        <a:spLocks/>
                      </p:cNvSpPr>
                      <p:nvPr/>
                    </p:nvSpPr>
                    <p:spPr bwMode="auto">
                      <a:xfrm>
                        <a:off x="5937" y="1050"/>
                        <a:ext cx="642" cy="228"/>
                      </a:xfrm>
                      <a:custGeom>
                        <a:avLst/>
                        <a:gdLst>
                          <a:gd name="T0" fmla="*/ 0 w 642"/>
                          <a:gd name="T1" fmla="*/ 0 h 228"/>
                          <a:gd name="T2" fmla="*/ 0 w 642"/>
                          <a:gd name="T3" fmla="*/ 228 h 228"/>
                          <a:gd name="T4" fmla="*/ 549 w 642"/>
                          <a:gd name="T5" fmla="*/ 225 h 228"/>
                          <a:gd name="T6" fmla="*/ 606 w 642"/>
                          <a:gd name="T7" fmla="*/ 222 h 228"/>
                          <a:gd name="T8" fmla="*/ 642 w 642"/>
                          <a:gd name="T9" fmla="*/ 198 h 228"/>
                          <a:gd name="T10" fmla="*/ 627 w 642"/>
                          <a:gd name="T11" fmla="*/ 162 h 228"/>
                          <a:gd name="T12" fmla="*/ 576 w 642"/>
                          <a:gd name="T13" fmla="*/ 147 h 228"/>
                          <a:gd name="T14" fmla="*/ 396 w 642"/>
                          <a:gd name="T15" fmla="*/ 147 h 228"/>
                          <a:gd name="T16" fmla="*/ 375 w 642"/>
                          <a:gd name="T17" fmla="*/ 159 h 228"/>
                          <a:gd name="T18" fmla="*/ 327 w 642"/>
                          <a:gd name="T19" fmla="*/ 159 h 228"/>
                          <a:gd name="T20" fmla="*/ 291 w 642"/>
                          <a:gd name="T21" fmla="*/ 138 h 228"/>
                          <a:gd name="T22" fmla="*/ 288 w 642"/>
                          <a:gd name="T23" fmla="*/ 102 h 228"/>
                          <a:gd name="T24" fmla="*/ 324 w 642"/>
                          <a:gd name="T25" fmla="*/ 78 h 228"/>
                          <a:gd name="T26" fmla="*/ 366 w 642"/>
                          <a:gd name="T27" fmla="*/ 75 h 228"/>
                          <a:gd name="T28" fmla="*/ 399 w 642"/>
                          <a:gd name="T29" fmla="*/ 84 h 228"/>
                          <a:gd name="T30" fmla="*/ 567 w 642"/>
                          <a:gd name="T31" fmla="*/ 81 h 228"/>
                          <a:gd name="T32" fmla="*/ 621 w 642"/>
                          <a:gd name="T33" fmla="*/ 72 h 228"/>
                          <a:gd name="T34" fmla="*/ 636 w 642"/>
                          <a:gd name="T35" fmla="*/ 36 h 228"/>
                          <a:gd name="T36" fmla="*/ 594 w 642"/>
                          <a:gd name="T37" fmla="*/ 9 h 228"/>
                          <a:gd name="T38" fmla="*/ 540 w 642"/>
                          <a:gd name="T39" fmla="*/ 3 h 228"/>
                          <a:gd name="T40" fmla="*/ 0 w 642"/>
                          <a:gd name="T41"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2" h="228">
                            <a:moveTo>
                              <a:pt x="0" y="0"/>
                            </a:moveTo>
                            <a:lnTo>
                              <a:pt x="0" y="228"/>
                            </a:lnTo>
                            <a:lnTo>
                              <a:pt x="549" y="225"/>
                            </a:lnTo>
                            <a:lnTo>
                              <a:pt x="606" y="222"/>
                            </a:lnTo>
                            <a:lnTo>
                              <a:pt x="642" y="198"/>
                            </a:lnTo>
                            <a:lnTo>
                              <a:pt x="627" y="162"/>
                            </a:lnTo>
                            <a:lnTo>
                              <a:pt x="576" y="147"/>
                            </a:lnTo>
                            <a:lnTo>
                              <a:pt x="396" y="147"/>
                            </a:lnTo>
                            <a:lnTo>
                              <a:pt x="375" y="159"/>
                            </a:lnTo>
                            <a:lnTo>
                              <a:pt x="327" y="159"/>
                            </a:lnTo>
                            <a:lnTo>
                              <a:pt x="291" y="138"/>
                            </a:lnTo>
                            <a:lnTo>
                              <a:pt x="288" y="102"/>
                            </a:lnTo>
                            <a:lnTo>
                              <a:pt x="324" y="78"/>
                            </a:lnTo>
                            <a:lnTo>
                              <a:pt x="366" y="75"/>
                            </a:lnTo>
                            <a:cubicBezTo>
                              <a:pt x="397" y="84"/>
                              <a:pt x="386" y="84"/>
                              <a:pt x="399" y="84"/>
                            </a:cubicBezTo>
                            <a:lnTo>
                              <a:pt x="567" y="81"/>
                            </a:lnTo>
                            <a:lnTo>
                              <a:pt x="621" y="72"/>
                            </a:lnTo>
                            <a:lnTo>
                              <a:pt x="636" y="36"/>
                            </a:lnTo>
                            <a:lnTo>
                              <a:pt x="594" y="9"/>
                            </a:lnTo>
                            <a:lnTo>
                              <a:pt x="540" y="3"/>
                            </a:lnTo>
                            <a:lnTo>
                              <a:pt x="0" y="0"/>
                            </a:lnTo>
                            <a:close/>
                          </a:path>
                        </a:pathLst>
                      </a:custGeom>
                      <a:gradFill rotWithShape="1">
                        <a:gsLst>
                          <a:gs pos="0">
                            <a:srgbClr val="FF0000">
                              <a:gamma/>
                              <a:shade val="76471"/>
                              <a:invGamma/>
                            </a:srgbClr>
                          </a:gs>
                          <a:gs pos="50000">
                            <a:srgbClr val="FF0000"/>
                          </a:gs>
                          <a:gs pos="100000">
                            <a:srgbClr val="FF0000">
                              <a:gamma/>
                              <a:shade val="76471"/>
                              <a:invGamma/>
                            </a:srgbClr>
                          </a:gs>
                        </a:gsLst>
                        <a:lin ang="5400000" scaled="1"/>
                      </a:gradFill>
                      <a:ln w="3175"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7132" name="Group 1910"/>
                      <p:cNvGrpSpPr>
                        <a:grpSpLocks/>
                      </p:cNvGrpSpPr>
                      <p:nvPr/>
                    </p:nvGrpSpPr>
                    <p:grpSpPr bwMode="auto">
                      <a:xfrm>
                        <a:off x="6009" y="1092"/>
                        <a:ext cx="205" cy="146"/>
                        <a:chOff x="6346" y="1526"/>
                        <a:chExt cx="242" cy="247"/>
                      </a:xfrm>
                    </p:grpSpPr>
                    <p:sp>
                      <p:nvSpPr>
                        <p:cNvPr id="7133" name="Arc 1911"/>
                        <p:cNvSpPr>
                          <a:spLocks/>
                        </p:cNvSpPr>
                        <p:nvPr/>
                      </p:nvSpPr>
                      <p:spPr bwMode="auto">
                        <a:xfrm flipH="1">
                          <a:off x="6346" y="1526"/>
                          <a:ext cx="143" cy="244"/>
                        </a:xfrm>
                        <a:custGeom>
                          <a:avLst/>
                          <a:gdLst>
                            <a:gd name="G0" fmla="+- 0 0 0"/>
                            <a:gd name="G1" fmla="+- 21600 0 0"/>
                            <a:gd name="G2" fmla="+- 21600 0 0"/>
                            <a:gd name="T0" fmla="*/ 0 w 21600"/>
                            <a:gd name="T1" fmla="*/ 0 h 43199"/>
                            <a:gd name="T2" fmla="*/ 227 w 21600"/>
                            <a:gd name="T3" fmla="*/ 43199 h 43199"/>
                            <a:gd name="T4" fmla="*/ 0 w 21600"/>
                            <a:gd name="T5" fmla="*/ 21600 h 43199"/>
                          </a:gdLst>
                          <a:ahLst/>
                          <a:cxnLst>
                            <a:cxn ang="0">
                              <a:pos x="T0" y="T1"/>
                            </a:cxn>
                            <a:cxn ang="0">
                              <a:pos x="T2" y="T3"/>
                            </a:cxn>
                            <a:cxn ang="0">
                              <a:pos x="T4" y="T5"/>
                            </a:cxn>
                          </a:cxnLst>
                          <a:rect l="0" t="0" r="r" b="b"/>
                          <a:pathLst>
                            <a:path w="21600" h="43199" fill="none" extrusionOk="0">
                              <a:moveTo>
                                <a:pt x="-1" y="0"/>
                              </a:moveTo>
                              <a:cubicBezTo>
                                <a:pt x="11929" y="0"/>
                                <a:pt x="21600" y="9670"/>
                                <a:pt x="21600" y="21600"/>
                              </a:cubicBezTo>
                              <a:cubicBezTo>
                                <a:pt x="21600" y="33440"/>
                                <a:pt x="12067" y="43074"/>
                                <a:pt x="226" y="43198"/>
                              </a:cubicBezTo>
                            </a:path>
                            <a:path w="21600" h="43199" stroke="0" extrusionOk="0">
                              <a:moveTo>
                                <a:pt x="-1" y="0"/>
                              </a:moveTo>
                              <a:cubicBezTo>
                                <a:pt x="11929" y="0"/>
                                <a:pt x="21600" y="9670"/>
                                <a:pt x="21600" y="21600"/>
                              </a:cubicBezTo>
                              <a:cubicBezTo>
                                <a:pt x="21600" y="33440"/>
                                <a:pt x="12067" y="43074"/>
                                <a:pt x="226" y="43198"/>
                              </a:cubicBezTo>
                              <a:lnTo>
                                <a:pt x="0" y="21600"/>
                              </a:lnTo>
                              <a:close/>
                            </a:path>
                          </a:pathLst>
                        </a:custGeom>
                        <a:noFill/>
                        <a:ln w="3175">
                          <a:solidFill>
                            <a:srgbClr val="9933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134" name="Line 1912"/>
                        <p:cNvSpPr>
                          <a:spLocks noChangeShapeType="1"/>
                        </p:cNvSpPr>
                        <p:nvPr/>
                      </p:nvSpPr>
                      <p:spPr bwMode="auto">
                        <a:xfrm>
                          <a:off x="6486" y="1773"/>
                          <a:ext cx="99" cy="0"/>
                        </a:xfrm>
                        <a:prstGeom prst="line">
                          <a:avLst/>
                        </a:prstGeom>
                        <a:noFill/>
                        <a:ln w="3175">
                          <a:solidFill>
                            <a:srgbClr val="9933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135" name="Line 1913"/>
                        <p:cNvSpPr>
                          <a:spLocks noChangeShapeType="1"/>
                        </p:cNvSpPr>
                        <p:nvPr/>
                      </p:nvSpPr>
                      <p:spPr bwMode="auto">
                        <a:xfrm>
                          <a:off x="6489" y="1527"/>
                          <a:ext cx="99" cy="0"/>
                        </a:xfrm>
                        <a:prstGeom prst="line">
                          <a:avLst/>
                        </a:prstGeom>
                        <a:noFill/>
                        <a:ln w="3175">
                          <a:solidFill>
                            <a:srgbClr val="9933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grpSp>
                </p:grpSp>
                <p:sp>
                  <p:nvSpPr>
                    <p:cNvPr id="7128" name="Freeform 1914"/>
                    <p:cNvSpPr>
                      <a:spLocks/>
                    </p:cNvSpPr>
                    <p:nvPr/>
                  </p:nvSpPr>
                  <p:spPr bwMode="auto">
                    <a:xfrm rot="17911691" flipV="1">
                      <a:off x="6307" y="13259"/>
                      <a:ext cx="249" cy="52"/>
                    </a:xfrm>
                    <a:custGeom>
                      <a:avLst/>
                      <a:gdLst>
                        <a:gd name="T0" fmla="*/ 0 w 2370"/>
                        <a:gd name="T1" fmla="*/ 322 h 322"/>
                        <a:gd name="T2" fmla="*/ 1660 w 2370"/>
                        <a:gd name="T3" fmla="*/ 2 h 322"/>
                        <a:gd name="T4" fmla="*/ 2370 w 2370"/>
                        <a:gd name="T5" fmla="*/ 312 h 322"/>
                      </a:gdLst>
                      <a:ahLst/>
                      <a:cxnLst>
                        <a:cxn ang="0">
                          <a:pos x="T0" y="T1"/>
                        </a:cxn>
                        <a:cxn ang="0">
                          <a:pos x="T2" y="T3"/>
                        </a:cxn>
                        <a:cxn ang="0">
                          <a:pos x="T4" y="T5"/>
                        </a:cxn>
                      </a:cxnLst>
                      <a:rect l="0" t="0" r="r" b="b"/>
                      <a:pathLst>
                        <a:path w="2370" h="322">
                          <a:moveTo>
                            <a:pt x="0" y="322"/>
                          </a:moveTo>
                          <a:cubicBezTo>
                            <a:pt x="632" y="163"/>
                            <a:pt x="1265" y="4"/>
                            <a:pt x="1660" y="2"/>
                          </a:cubicBezTo>
                          <a:cubicBezTo>
                            <a:pt x="2055" y="0"/>
                            <a:pt x="2212" y="156"/>
                            <a:pt x="2370" y="312"/>
                          </a:cubicBezTo>
                        </a:path>
                      </a:pathLst>
                    </a:custGeom>
                    <a:solidFill>
                      <a:srgbClr val="FD7F82"/>
                    </a:solidFill>
                    <a:ln w="317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129" name="Freeform 1915"/>
                    <p:cNvSpPr>
                      <a:spLocks/>
                    </p:cNvSpPr>
                    <p:nvPr/>
                  </p:nvSpPr>
                  <p:spPr bwMode="auto">
                    <a:xfrm rot="-3688309">
                      <a:off x="6250" y="13226"/>
                      <a:ext cx="236" cy="44"/>
                    </a:xfrm>
                    <a:custGeom>
                      <a:avLst/>
                      <a:gdLst>
                        <a:gd name="T0" fmla="*/ 0 w 2370"/>
                        <a:gd name="T1" fmla="*/ 240 h 240"/>
                        <a:gd name="T2" fmla="*/ 1661 w 2370"/>
                        <a:gd name="T3" fmla="*/ 2 h 240"/>
                        <a:gd name="T4" fmla="*/ 2370 w 2370"/>
                        <a:gd name="T5" fmla="*/ 230 h 240"/>
                      </a:gdLst>
                      <a:ahLst/>
                      <a:cxnLst>
                        <a:cxn ang="0">
                          <a:pos x="T0" y="T1"/>
                        </a:cxn>
                        <a:cxn ang="0">
                          <a:pos x="T2" y="T3"/>
                        </a:cxn>
                        <a:cxn ang="0">
                          <a:pos x="T4" y="T5"/>
                        </a:cxn>
                      </a:cxnLst>
                      <a:rect l="0" t="0" r="r" b="b"/>
                      <a:pathLst>
                        <a:path w="2370" h="240">
                          <a:moveTo>
                            <a:pt x="0" y="240"/>
                          </a:moveTo>
                          <a:cubicBezTo>
                            <a:pt x="277" y="200"/>
                            <a:pt x="1266" y="4"/>
                            <a:pt x="1661" y="2"/>
                          </a:cubicBezTo>
                          <a:cubicBezTo>
                            <a:pt x="2056" y="0"/>
                            <a:pt x="2222" y="182"/>
                            <a:pt x="2370" y="230"/>
                          </a:cubicBezTo>
                        </a:path>
                      </a:pathLst>
                    </a:custGeom>
                    <a:solidFill>
                      <a:srgbClr val="A3FFFF"/>
                    </a:solidFill>
                    <a:ln w="317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130" name="Freeform 1916"/>
                    <p:cNvSpPr>
                      <a:spLocks/>
                    </p:cNvSpPr>
                    <p:nvPr/>
                  </p:nvSpPr>
                  <p:spPr bwMode="auto">
                    <a:xfrm rot="-3688309">
                      <a:off x="6023" y="13386"/>
                      <a:ext cx="625" cy="22"/>
                    </a:xfrm>
                    <a:custGeom>
                      <a:avLst/>
                      <a:gdLst>
                        <a:gd name="T0" fmla="*/ 36 w 1398"/>
                        <a:gd name="T1" fmla="*/ 0 h 96"/>
                        <a:gd name="T2" fmla="*/ 1398 w 1398"/>
                        <a:gd name="T3" fmla="*/ 0 h 96"/>
                        <a:gd name="T4" fmla="*/ 1398 w 1398"/>
                        <a:gd name="T5" fmla="*/ 96 h 96"/>
                        <a:gd name="T6" fmla="*/ 0 w 1398"/>
                        <a:gd name="T7" fmla="*/ 93 h 96"/>
                      </a:gdLst>
                      <a:ahLst/>
                      <a:cxnLst>
                        <a:cxn ang="0">
                          <a:pos x="T0" y="T1"/>
                        </a:cxn>
                        <a:cxn ang="0">
                          <a:pos x="T2" y="T3"/>
                        </a:cxn>
                        <a:cxn ang="0">
                          <a:pos x="T4" y="T5"/>
                        </a:cxn>
                        <a:cxn ang="0">
                          <a:pos x="T6" y="T7"/>
                        </a:cxn>
                      </a:cxnLst>
                      <a:rect l="0" t="0" r="r" b="b"/>
                      <a:pathLst>
                        <a:path w="1398" h="96">
                          <a:moveTo>
                            <a:pt x="36" y="0"/>
                          </a:moveTo>
                          <a:lnTo>
                            <a:pt x="1398" y="0"/>
                          </a:lnTo>
                          <a:lnTo>
                            <a:pt x="1398" y="96"/>
                          </a:lnTo>
                          <a:lnTo>
                            <a:pt x="0" y="93"/>
                          </a:lnTo>
                        </a:path>
                      </a:pathLst>
                    </a:custGeom>
                    <a:gradFill rotWithShape="1">
                      <a:gsLst>
                        <a:gs pos="0">
                          <a:srgbClr val="C0C0C0">
                            <a:gamma/>
                            <a:shade val="46275"/>
                            <a:invGamma/>
                          </a:srgbClr>
                        </a:gs>
                        <a:gs pos="50000">
                          <a:srgbClr val="C0C0C0"/>
                        </a:gs>
                        <a:gs pos="100000">
                          <a:srgbClr val="C0C0C0">
                            <a:gamma/>
                            <a:shade val="46275"/>
                            <a:invGamma/>
                          </a:srgbClr>
                        </a:gs>
                      </a:gsLst>
                      <a:lin ang="5400000" scaled="1"/>
                    </a:gradFill>
                    <a:ln w="3175"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grpSp>
              <p:grpSp>
                <p:nvGrpSpPr>
                  <p:cNvPr id="7107" name="Group 1917"/>
                  <p:cNvGrpSpPr>
                    <a:grpSpLocks/>
                  </p:cNvGrpSpPr>
                  <p:nvPr/>
                </p:nvGrpSpPr>
                <p:grpSpPr bwMode="auto">
                  <a:xfrm>
                    <a:off x="6436" y="13158"/>
                    <a:ext cx="205" cy="719"/>
                    <a:chOff x="6325" y="12990"/>
                    <a:chExt cx="205" cy="719"/>
                  </a:xfrm>
                </p:grpSpPr>
                <p:grpSp>
                  <p:nvGrpSpPr>
                    <p:cNvPr id="7118" name="Group 1918"/>
                    <p:cNvGrpSpPr>
                      <a:grpSpLocks/>
                    </p:cNvGrpSpPr>
                    <p:nvPr/>
                  </p:nvGrpSpPr>
                  <p:grpSpPr bwMode="auto">
                    <a:xfrm rot="-3688309">
                      <a:off x="6445" y="13047"/>
                      <a:ext cx="142" cy="28"/>
                      <a:chOff x="5937" y="1050"/>
                      <a:chExt cx="642" cy="228"/>
                    </a:xfrm>
                  </p:grpSpPr>
                  <p:sp>
                    <p:nvSpPr>
                      <p:cNvPr id="7122" name="Freeform 1919"/>
                      <p:cNvSpPr>
                        <a:spLocks/>
                      </p:cNvSpPr>
                      <p:nvPr/>
                    </p:nvSpPr>
                    <p:spPr bwMode="auto">
                      <a:xfrm>
                        <a:off x="5937" y="1050"/>
                        <a:ext cx="642" cy="228"/>
                      </a:xfrm>
                      <a:custGeom>
                        <a:avLst/>
                        <a:gdLst>
                          <a:gd name="T0" fmla="*/ 0 w 642"/>
                          <a:gd name="T1" fmla="*/ 0 h 228"/>
                          <a:gd name="T2" fmla="*/ 0 w 642"/>
                          <a:gd name="T3" fmla="*/ 228 h 228"/>
                          <a:gd name="T4" fmla="*/ 549 w 642"/>
                          <a:gd name="T5" fmla="*/ 225 h 228"/>
                          <a:gd name="T6" fmla="*/ 606 w 642"/>
                          <a:gd name="T7" fmla="*/ 222 h 228"/>
                          <a:gd name="T8" fmla="*/ 642 w 642"/>
                          <a:gd name="T9" fmla="*/ 198 h 228"/>
                          <a:gd name="T10" fmla="*/ 627 w 642"/>
                          <a:gd name="T11" fmla="*/ 162 h 228"/>
                          <a:gd name="T12" fmla="*/ 576 w 642"/>
                          <a:gd name="T13" fmla="*/ 147 h 228"/>
                          <a:gd name="T14" fmla="*/ 396 w 642"/>
                          <a:gd name="T15" fmla="*/ 147 h 228"/>
                          <a:gd name="T16" fmla="*/ 375 w 642"/>
                          <a:gd name="T17" fmla="*/ 159 h 228"/>
                          <a:gd name="T18" fmla="*/ 327 w 642"/>
                          <a:gd name="T19" fmla="*/ 159 h 228"/>
                          <a:gd name="T20" fmla="*/ 291 w 642"/>
                          <a:gd name="T21" fmla="*/ 138 h 228"/>
                          <a:gd name="T22" fmla="*/ 288 w 642"/>
                          <a:gd name="T23" fmla="*/ 102 h 228"/>
                          <a:gd name="T24" fmla="*/ 324 w 642"/>
                          <a:gd name="T25" fmla="*/ 78 h 228"/>
                          <a:gd name="T26" fmla="*/ 366 w 642"/>
                          <a:gd name="T27" fmla="*/ 75 h 228"/>
                          <a:gd name="T28" fmla="*/ 399 w 642"/>
                          <a:gd name="T29" fmla="*/ 84 h 228"/>
                          <a:gd name="T30" fmla="*/ 567 w 642"/>
                          <a:gd name="T31" fmla="*/ 81 h 228"/>
                          <a:gd name="T32" fmla="*/ 621 w 642"/>
                          <a:gd name="T33" fmla="*/ 72 h 228"/>
                          <a:gd name="T34" fmla="*/ 636 w 642"/>
                          <a:gd name="T35" fmla="*/ 36 h 228"/>
                          <a:gd name="T36" fmla="*/ 594 w 642"/>
                          <a:gd name="T37" fmla="*/ 9 h 228"/>
                          <a:gd name="T38" fmla="*/ 540 w 642"/>
                          <a:gd name="T39" fmla="*/ 3 h 228"/>
                          <a:gd name="T40" fmla="*/ 0 w 642"/>
                          <a:gd name="T41"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2" h="228">
                            <a:moveTo>
                              <a:pt x="0" y="0"/>
                            </a:moveTo>
                            <a:lnTo>
                              <a:pt x="0" y="228"/>
                            </a:lnTo>
                            <a:lnTo>
                              <a:pt x="549" y="225"/>
                            </a:lnTo>
                            <a:lnTo>
                              <a:pt x="606" y="222"/>
                            </a:lnTo>
                            <a:lnTo>
                              <a:pt x="642" y="198"/>
                            </a:lnTo>
                            <a:lnTo>
                              <a:pt x="627" y="162"/>
                            </a:lnTo>
                            <a:lnTo>
                              <a:pt x="576" y="147"/>
                            </a:lnTo>
                            <a:lnTo>
                              <a:pt x="396" y="147"/>
                            </a:lnTo>
                            <a:lnTo>
                              <a:pt x="375" y="159"/>
                            </a:lnTo>
                            <a:lnTo>
                              <a:pt x="327" y="159"/>
                            </a:lnTo>
                            <a:lnTo>
                              <a:pt x="291" y="138"/>
                            </a:lnTo>
                            <a:lnTo>
                              <a:pt x="288" y="102"/>
                            </a:lnTo>
                            <a:lnTo>
                              <a:pt x="324" y="78"/>
                            </a:lnTo>
                            <a:lnTo>
                              <a:pt x="366" y="75"/>
                            </a:lnTo>
                            <a:cubicBezTo>
                              <a:pt x="397" y="84"/>
                              <a:pt x="386" y="84"/>
                              <a:pt x="399" y="84"/>
                            </a:cubicBezTo>
                            <a:lnTo>
                              <a:pt x="567" y="81"/>
                            </a:lnTo>
                            <a:lnTo>
                              <a:pt x="621" y="72"/>
                            </a:lnTo>
                            <a:lnTo>
                              <a:pt x="636" y="36"/>
                            </a:lnTo>
                            <a:lnTo>
                              <a:pt x="594" y="9"/>
                            </a:lnTo>
                            <a:lnTo>
                              <a:pt x="540" y="3"/>
                            </a:lnTo>
                            <a:lnTo>
                              <a:pt x="0" y="0"/>
                            </a:lnTo>
                            <a:close/>
                          </a:path>
                        </a:pathLst>
                      </a:custGeom>
                      <a:gradFill rotWithShape="1">
                        <a:gsLst>
                          <a:gs pos="0">
                            <a:srgbClr val="FF0000">
                              <a:gamma/>
                              <a:shade val="76471"/>
                              <a:invGamma/>
                            </a:srgbClr>
                          </a:gs>
                          <a:gs pos="50000">
                            <a:srgbClr val="FF0000"/>
                          </a:gs>
                          <a:gs pos="100000">
                            <a:srgbClr val="FF0000">
                              <a:gamma/>
                              <a:shade val="76471"/>
                              <a:invGamma/>
                            </a:srgbClr>
                          </a:gs>
                        </a:gsLst>
                        <a:lin ang="5400000" scaled="1"/>
                      </a:gradFill>
                      <a:ln w="3175"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7123" name="Group 1920"/>
                      <p:cNvGrpSpPr>
                        <a:grpSpLocks/>
                      </p:cNvGrpSpPr>
                      <p:nvPr/>
                    </p:nvGrpSpPr>
                    <p:grpSpPr bwMode="auto">
                      <a:xfrm>
                        <a:off x="6009" y="1092"/>
                        <a:ext cx="205" cy="146"/>
                        <a:chOff x="6346" y="1526"/>
                        <a:chExt cx="242" cy="247"/>
                      </a:xfrm>
                    </p:grpSpPr>
                    <p:sp>
                      <p:nvSpPr>
                        <p:cNvPr id="7124" name="Arc 1921"/>
                        <p:cNvSpPr>
                          <a:spLocks/>
                        </p:cNvSpPr>
                        <p:nvPr/>
                      </p:nvSpPr>
                      <p:spPr bwMode="auto">
                        <a:xfrm flipH="1">
                          <a:off x="6346" y="1526"/>
                          <a:ext cx="143" cy="244"/>
                        </a:xfrm>
                        <a:custGeom>
                          <a:avLst/>
                          <a:gdLst>
                            <a:gd name="G0" fmla="+- 0 0 0"/>
                            <a:gd name="G1" fmla="+- 21600 0 0"/>
                            <a:gd name="G2" fmla="+- 21600 0 0"/>
                            <a:gd name="T0" fmla="*/ 0 w 21600"/>
                            <a:gd name="T1" fmla="*/ 0 h 43199"/>
                            <a:gd name="T2" fmla="*/ 227 w 21600"/>
                            <a:gd name="T3" fmla="*/ 43199 h 43199"/>
                            <a:gd name="T4" fmla="*/ 0 w 21600"/>
                            <a:gd name="T5" fmla="*/ 21600 h 43199"/>
                          </a:gdLst>
                          <a:ahLst/>
                          <a:cxnLst>
                            <a:cxn ang="0">
                              <a:pos x="T0" y="T1"/>
                            </a:cxn>
                            <a:cxn ang="0">
                              <a:pos x="T2" y="T3"/>
                            </a:cxn>
                            <a:cxn ang="0">
                              <a:pos x="T4" y="T5"/>
                            </a:cxn>
                          </a:cxnLst>
                          <a:rect l="0" t="0" r="r" b="b"/>
                          <a:pathLst>
                            <a:path w="21600" h="43199" fill="none" extrusionOk="0">
                              <a:moveTo>
                                <a:pt x="-1" y="0"/>
                              </a:moveTo>
                              <a:cubicBezTo>
                                <a:pt x="11929" y="0"/>
                                <a:pt x="21600" y="9670"/>
                                <a:pt x="21600" y="21600"/>
                              </a:cubicBezTo>
                              <a:cubicBezTo>
                                <a:pt x="21600" y="33440"/>
                                <a:pt x="12067" y="43074"/>
                                <a:pt x="226" y="43198"/>
                              </a:cubicBezTo>
                            </a:path>
                            <a:path w="21600" h="43199" stroke="0" extrusionOk="0">
                              <a:moveTo>
                                <a:pt x="-1" y="0"/>
                              </a:moveTo>
                              <a:cubicBezTo>
                                <a:pt x="11929" y="0"/>
                                <a:pt x="21600" y="9670"/>
                                <a:pt x="21600" y="21600"/>
                              </a:cubicBezTo>
                              <a:cubicBezTo>
                                <a:pt x="21600" y="33440"/>
                                <a:pt x="12067" y="43074"/>
                                <a:pt x="226" y="43198"/>
                              </a:cubicBezTo>
                              <a:lnTo>
                                <a:pt x="0" y="21600"/>
                              </a:lnTo>
                              <a:close/>
                            </a:path>
                          </a:pathLst>
                        </a:custGeom>
                        <a:noFill/>
                        <a:ln w="3175">
                          <a:solidFill>
                            <a:srgbClr val="9933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125" name="Line 1922"/>
                        <p:cNvSpPr>
                          <a:spLocks noChangeShapeType="1"/>
                        </p:cNvSpPr>
                        <p:nvPr/>
                      </p:nvSpPr>
                      <p:spPr bwMode="auto">
                        <a:xfrm>
                          <a:off x="6486" y="1773"/>
                          <a:ext cx="99" cy="0"/>
                        </a:xfrm>
                        <a:prstGeom prst="line">
                          <a:avLst/>
                        </a:prstGeom>
                        <a:noFill/>
                        <a:ln w="3175">
                          <a:solidFill>
                            <a:srgbClr val="9933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126" name="Line 1923"/>
                        <p:cNvSpPr>
                          <a:spLocks noChangeShapeType="1"/>
                        </p:cNvSpPr>
                        <p:nvPr/>
                      </p:nvSpPr>
                      <p:spPr bwMode="auto">
                        <a:xfrm>
                          <a:off x="6489" y="1527"/>
                          <a:ext cx="99" cy="0"/>
                        </a:xfrm>
                        <a:prstGeom prst="line">
                          <a:avLst/>
                        </a:prstGeom>
                        <a:noFill/>
                        <a:ln w="3175">
                          <a:solidFill>
                            <a:srgbClr val="9933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grpSp>
                </p:grpSp>
                <p:sp>
                  <p:nvSpPr>
                    <p:cNvPr id="7119" name="Freeform 1924"/>
                    <p:cNvSpPr>
                      <a:spLocks/>
                    </p:cNvSpPr>
                    <p:nvPr/>
                  </p:nvSpPr>
                  <p:spPr bwMode="auto">
                    <a:xfrm rot="17911691" flipV="1">
                      <a:off x="6307" y="13259"/>
                      <a:ext cx="249" cy="52"/>
                    </a:xfrm>
                    <a:custGeom>
                      <a:avLst/>
                      <a:gdLst>
                        <a:gd name="T0" fmla="*/ 0 w 2370"/>
                        <a:gd name="T1" fmla="*/ 322 h 322"/>
                        <a:gd name="T2" fmla="*/ 1660 w 2370"/>
                        <a:gd name="T3" fmla="*/ 2 h 322"/>
                        <a:gd name="T4" fmla="*/ 2370 w 2370"/>
                        <a:gd name="T5" fmla="*/ 312 h 322"/>
                      </a:gdLst>
                      <a:ahLst/>
                      <a:cxnLst>
                        <a:cxn ang="0">
                          <a:pos x="T0" y="T1"/>
                        </a:cxn>
                        <a:cxn ang="0">
                          <a:pos x="T2" y="T3"/>
                        </a:cxn>
                        <a:cxn ang="0">
                          <a:pos x="T4" y="T5"/>
                        </a:cxn>
                      </a:cxnLst>
                      <a:rect l="0" t="0" r="r" b="b"/>
                      <a:pathLst>
                        <a:path w="2370" h="322">
                          <a:moveTo>
                            <a:pt x="0" y="322"/>
                          </a:moveTo>
                          <a:cubicBezTo>
                            <a:pt x="632" y="163"/>
                            <a:pt x="1265" y="4"/>
                            <a:pt x="1660" y="2"/>
                          </a:cubicBezTo>
                          <a:cubicBezTo>
                            <a:pt x="2055" y="0"/>
                            <a:pt x="2212" y="156"/>
                            <a:pt x="2370" y="312"/>
                          </a:cubicBezTo>
                        </a:path>
                      </a:pathLst>
                    </a:custGeom>
                    <a:solidFill>
                      <a:srgbClr val="FD7F82"/>
                    </a:solidFill>
                    <a:ln w="317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120" name="Freeform 1925"/>
                    <p:cNvSpPr>
                      <a:spLocks/>
                    </p:cNvSpPr>
                    <p:nvPr/>
                  </p:nvSpPr>
                  <p:spPr bwMode="auto">
                    <a:xfrm rot="-3688309">
                      <a:off x="6250" y="13226"/>
                      <a:ext cx="236" cy="44"/>
                    </a:xfrm>
                    <a:custGeom>
                      <a:avLst/>
                      <a:gdLst>
                        <a:gd name="T0" fmla="*/ 0 w 2370"/>
                        <a:gd name="T1" fmla="*/ 240 h 240"/>
                        <a:gd name="T2" fmla="*/ 1661 w 2370"/>
                        <a:gd name="T3" fmla="*/ 2 h 240"/>
                        <a:gd name="T4" fmla="*/ 2370 w 2370"/>
                        <a:gd name="T5" fmla="*/ 230 h 240"/>
                      </a:gdLst>
                      <a:ahLst/>
                      <a:cxnLst>
                        <a:cxn ang="0">
                          <a:pos x="T0" y="T1"/>
                        </a:cxn>
                        <a:cxn ang="0">
                          <a:pos x="T2" y="T3"/>
                        </a:cxn>
                        <a:cxn ang="0">
                          <a:pos x="T4" y="T5"/>
                        </a:cxn>
                      </a:cxnLst>
                      <a:rect l="0" t="0" r="r" b="b"/>
                      <a:pathLst>
                        <a:path w="2370" h="240">
                          <a:moveTo>
                            <a:pt x="0" y="240"/>
                          </a:moveTo>
                          <a:cubicBezTo>
                            <a:pt x="277" y="200"/>
                            <a:pt x="1266" y="4"/>
                            <a:pt x="1661" y="2"/>
                          </a:cubicBezTo>
                          <a:cubicBezTo>
                            <a:pt x="2056" y="0"/>
                            <a:pt x="2222" y="182"/>
                            <a:pt x="2370" y="230"/>
                          </a:cubicBezTo>
                        </a:path>
                      </a:pathLst>
                    </a:custGeom>
                    <a:solidFill>
                      <a:srgbClr val="A3FFFF"/>
                    </a:solidFill>
                    <a:ln w="317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121" name="Freeform 1926"/>
                    <p:cNvSpPr>
                      <a:spLocks/>
                    </p:cNvSpPr>
                    <p:nvPr/>
                  </p:nvSpPr>
                  <p:spPr bwMode="auto">
                    <a:xfrm rot="-3688309">
                      <a:off x="6023" y="13386"/>
                      <a:ext cx="625" cy="22"/>
                    </a:xfrm>
                    <a:custGeom>
                      <a:avLst/>
                      <a:gdLst>
                        <a:gd name="T0" fmla="*/ 36 w 1398"/>
                        <a:gd name="T1" fmla="*/ 0 h 96"/>
                        <a:gd name="T2" fmla="*/ 1398 w 1398"/>
                        <a:gd name="T3" fmla="*/ 0 h 96"/>
                        <a:gd name="T4" fmla="*/ 1398 w 1398"/>
                        <a:gd name="T5" fmla="*/ 96 h 96"/>
                        <a:gd name="T6" fmla="*/ 0 w 1398"/>
                        <a:gd name="T7" fmla="*/ 93 h 96"/>
                      </a:gdLst>
                      <a:ahLst/>
                      <a:cxnLst>
                        <a:cxn ang="0">
                          <a:pos x="T0" y="T1"/>
                        </a:cxn>
                        <a:cxn ang="0">
                          <a:pos x="T2" y="T3"/>
                        </a:cxn>
                        <a:cxn ang="0">
                          <a:pos x="T4" y="T5"/>
                        </a:cxn>
                        <a:cxn ang="0">
                          <a:pos x="T6" y="T7"/>
                        </a:cxn>
                      </a:cxnLst>
                      <a:rect l="0" t="0" r="r" b="b"/>
                      <a:pathLst>
                        <a:path w="1398" h="96">
                          <a:moveTo>
                            <a:pt x="36" y="0"/>
                          </a:moveTo>
                          <a:lnTo>
                            <a:pt x="1398" y="0"/>
                          </a:lnTo>
                          <a:lnTo>
                            <a:pt x="1398" y="96"/>
                          </a:lnTo>
                          <a:lnTo>
                            <a:pt x="0" y="93"/>
                          </a:lnTo>
                        </a:path>
                      </a:pathLst>
                    </a:custGeom>
                    <a:gradFill rotWithShape="1">
                      <a:gsLst>
                        <a:gs pos="0">
                          <a:srgbClr val="C0C0C0">
                            <a:gamma/>
                            <a:shade val="46275"/>
                            <a:invGamma/>
                          </a:srgbClr>
                        </a:gs>
                        <a:gs pos="50000">
                          <a:srgbClr val="C0C0C0"/>
                        </a:gs>
                        <a:gs pos="100000">
                          <a:srgbClr val="C0C0C0">
                            <a:gamma/>
                            <a:shade val="46275"/>
                            <a:invGamma/>
                          </a:srgbClr>
                        </a:gs>
                      </a:gsLst>
                      <a:lin ang="5400000" scaled="1"/>
                    </a:gradFill>
                    <a:ln w="3175"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grpSp>
              <p:grpSp>
                <p:nvGrpSpPr>
                  <p:cNvPr id="7108" name="Group 1927"/>
                  <p:cNvGrpSpPr>
                    <a:grpSpLocks/>
                  </p:cNvGrpSpPr>
                  <p:nvPr/>
                </p:nvGrpSpPr>
                <p:grpSpPr bwMode="auto">
                  <a:xfrm>
                    <a:off x="6475" y="13188"/>
                    <a:ext cx="205" cy="719"/>
                    <a:chOff x="6325" y="12990"/>
                    <a:chExt cx="205" cy="719"/>
                  </a:xfrm>
                </p:grpSpPr>
                <p:grpSp>
                  <p:nvGrpSpPr>
                    <p:cNvPr id="7109" name="Group 1928"/>
                    <p:cNvGrpSpPr>
                      <a:grpSpLocks/>
                    </p:cNvGrpSpPr>
                    <p:nvPr/>
                  </p:nvGrpSpPr>
                  <p:grpSpPr bwMode="auto">
                    <a:xfrm rot="-3688309">
                      <a:off x="6445" y="13047"/>
                      <a:ext cx="142" cy="28"/>
                      <a:chOff x="5937" y="1050"/>
                      <a:chExt cx="642" cy="228"/>
                    </a:xfrm>
                  </p:grpSpPr>
                  <p:sp>
                    <p:nvSpPr>
                      <p:cNvPr id="7113" name="Freeform 1929"/>
                      <p:cNvSpPr>
                        <a:spLocks/>
                      </p:cNvSpPr>
                      <p:nvPr/>
                    </p:nvSpPr>
                    <p:spPr bwMode="auto">
                      <a:xfrm>
                        <a:off x="5937" y="1050"/>
                        <a:ext cx="642" cy="228"/>
                      </a:xfrm>
                      <a:custGeom>
                        <a:avLst/>
                        <a:gdLst>
                          <a:gd name="T0" fmla="*/ 0 w 642"/>
                          <a:gd name="T1" fmla="*/ 0 h 228"/>
                          <a:gd name="T2" fmla="*/ 0 w 642"/>
                          <a:gd name="T3" fmla="*/ 228 h 228"/>
                          <a:gd name="T4" fmla="*/ 549 w 642"/>
                          <a:gd name="T5" fmla="*/ 225 h 228"/>
                          <a:gd name="T6" fmla="*/ 606 w 642"/>
                          <a:gd name="T7" fmla="*/ 222 h 228"/>
                          <a:gd name="T8" fmla="*/ 642 w 642"/>
                          <a:gd name="T9" fmla="*/ 198 h 228"/>
                          <a:gd name="T10" fmla="*/ 627 w 642"/>
                          <a:gd name="T11" fmla="*/ 162 h 228"/>
                          <a:gd name="T12" fmla="*/ 576 w 642"/>
                          <a:gd name="T13" fmla="*/ 147 h 228"/>
                          <a:gd name="T14" fmla="*/ 396 w 642"/>
                          <a:gd name="T15" fmla="*/ 147 h 228"/>
                          <a:gd name="T16" fmla="*/ 375 w 642"/>
                          <a:gd name="T17" fmla="*/ 159 h 228"/>
                          <a:gd name="T18" fmla="*/ 327 w 642"/>
                          <a:gd name="T19" fmla="*/ 159 h 228"/>
                          <a:gd name="T20" fmla="*/ 291 w 642"/>
                          <a:gd name="T21" fmla="*/ 138 h 228"/>
                          <a:gd name="T22" fmla="*/ 288 w 642"/>
                          <a:gd name="T23" fmla="*/ 102 h 228"/>
                          <a:gd name="T24" fmla="*/ 324 w 642"/>
                          <a:gd name="T25" fmla="*/ 78 h 228"/>
                          <a:gd name="T26" fmla="*/ 366 w 642"/>
                          <a:gd name="T27" fmla="*/ 75 h 228"/>
                          <a:gd name="T28" fmla="*/ 399 w 642"/>
                          <a:gd name="T29" fmla="*/ 84 h 228"/>
                          <a:gd name="T30" fmla="*/ 567 w 642"/>
                          <a:gd name="T31" fmla="*/ 81 h 228"/>
                          <a:gd name="T32" fmla="*/ 621 w 642"/>
                          <a:gd name="T33" fmla="*/ 72 h 228"/>
                          <a:gd name="T34" fmla="*/ 636 w 642"/>
                          <a:gd name="T35" fmla="*/ 36 h 228"/>
                          <a:gd name="T36" fmla="*/ 594 w 642"/>
                          <a:gd name="T37" fmla="*/ 9 h 228"/>
                          <a:gd name="T38" fmla="*/ 540 w 642"/>
                          <a:gd name="T39" fmla="*/ 3 h 228"/>
                          <a:gd name="T40" fmla="*/ 0 w 642"/>
                          <a:gd name="T41"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2" h="228">
                            <a:moveTo>
                              <a:pt x="0" y="0"/>
                            </a:moveTo>
                            <a:lnTo>
                              <a:pt x="0" y="228"/>
                            </a:lnTo>
                            <a:lnTo>
                              <a:pt x="549" y="225"/>
                            </a:lnTo>
                            <a:lnTo>
                              <a:pt x="606" y="222"/>
                            </a:lnTo>
                            <a:lnTo>
                              <a:pt x="642" y="198"/>
                            </a:lnTo>
                            <a:lnTo>
                              <a:pt x="627" y="162"/>
                            </a:lnTo>
                            <a:lnTo>
                              <a:pt x="576" y="147"/>
                            </a:lnTo>
                            <a:lnTo>
                              <a:pt x="396" y="147"/>
                            </a:lnTo>
                            <a:lnTo>
                              <a:pt x="375" y="159"/>
                            </a:lnTo>
                            <a:lnTo>
                              <a:pt x="327" y="159"/>
                            </a:lnTo>
                            <a:lnTo>
                              <a:pt x="291" y="138"/>
                            </a:lnTo>
                            <a:lnTo>
                              <a:pt x="288" y="102"/>
                            </a:lnTo>
                            <a:lnTo>
                              <a:pt x="324" y="78"/>
                            </a:lnTo>
                            <a:lnTo>
                              <a:pt x="366" y="75"/>
                            </a:lnTo>
                            <a:cubicBezTo>
                              <a:pt x="397" y="84"/>
                              <a:pt x="386" y="84"/>
                              <a:pt x="399" y="84"/>
                            </a:cubicBezTo>
                            <a:lnTo>
                              <a:pt x="567" y="81"/>
                            </a:lnTo>
                            <a:lnTo>
                              <a:pt x="621" y="72"/>
                            </a:lnTo>
                            <a:lnTo>
                              <a:pt x="636" y="36"/>
                            </a:lnTo>
                            <a:lnTo>
                              <a:pt x="594" y="9"/>
                            </a:lnTo>
                            <a:lnTo>
                              <a:pt x="540" y="3"/>
                            </a:lnTo>
                            <a:lnTo>
                              <a:pt x="0" y="0"/>
                            </a:lnTo>
                            <a:close/>
                          </a:path>
                        </a:pathLst>
                      </a:custGeom>
                      <a:gradFill rotWithShape="1">
                        <a:gsLst>
                          <a:gs pos="0">
                            <a:srgbClr val="FF0000">
                              <a:gamma/>
                              <a:shade val="76471"/>
                              <a:invGamma/>
                            </a:srgbClr>
                          </a:gs>
                          <a:gs pos="50000">
                            <a:srgbClr val="FF0000"/>
                          </a:gs>
                          <a:gs pos="100000">
                            <a:srgbClr val="FF0000">
                              <a:gamma/>
                              <a:shade val="76471"/>
                              <a:invGamma/>
                            </a:srgbClr>
                          </a:gs>
                        </a:gsLst>
                        <a:lin ang="5400000" scaled="1"/>
                      </a:gradFill>
                      <a:ln w="3175"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7114" name="Group 1930"/>
                      <p:cNvGrpSpPr>
                        <a:grpSpLocks/>
                      </p:cNvGrpSpPr>
                      <p:nvPr/>
                    </p:nvGrpSpPr>
                    <p:grpSpPr bwMode="auto">
                      <a:xfrm>
                        <a:off x="6009" y="1092"/>
                        <a:ext cx="205" cy="146"/>
                        <a:chOff x="6346" y="1526"/>
                        <a:chExt cx="242" cy="247"/>
                      </a:xfrm>
                    </p:grpSpPr>
                    <p:sp>
                      <p:nvSpPr>
                        <p:cNvPr id="7115" name="Arc 1931"/>
                        <p:cNvSpPr>
                          <a:spLocks/>
                        </p:cNvSpPr>
                        <p:nvPr/>
                      </p:nvSpPr>
                      <p:spPr bwMode="auto">
                        <a:xfrm flipH="1">
                          <a:off x="6346" y="1526"/>
                          <a:ext cx="143" cy="244"/>
                        </a:xfrm>
                        <a:custGeom>
                          <a:avLst/>
                          <a:gdLst>
                            <a:gd name="G0" fmla="+- 0 0 0"/>
                            <a:gd name="G1" fmla="+- 21600 0 0"/>
                            <a:gd name="G2" fmla="+- 21600 0 0"/>
                            <a:gd name="T0" fmla="*/ 0 w 21600"/>
                            <a:gd name="T1" fmla="*/ 0 h 43199"/>
                            <a:gd name="T2" fmla="*/ 227 w 21600"/>
                            <a:gd name="T3" fmla="*/ 43199 h 43199"/>
                            <a:gd name="T4" fmla="*/ 0 w 21600"/>
                            <a:gd name="T5" fmla="*/ 21600 h 43199"/>
                          </a:gdLst>
                          <a:ahLst/>
                          <a:cxnLst>
                            <a:cxn ang="0">
                              <a:pos x="T0" y="T1"/>
                            </a:cxn>
                            <a:cxn ang="0">
                              <a:pos x="T2" y="T3"/>
                            </a:cxn>
                            <a:cxn ang="0">
                              <a:pos x="T4" y="T5"/>
                            </a:cxn>
                          </a:cxnLst>
                          <a:rect l="0" t="0" r="r" b="b"/>
                          <a:pathLst>
                            <a:path w="21600" h="43199" fill="none" extrusionOk="0">
                              <a:moveTo>
                                <a:pt x="-1" y="0"/>
                              </a:moveTo>
                              <a:cubicBezTo>
                                <a:pt x="11929" y="0"/>
                                <a:pt x="21600" y="9670"/>
                                <a:pt x="21600" y="21600"/>
                              </a:cubicBezTo>
                              <a:cubicBezTo>
                                <a:pt x="21600" y="33440"/>
                                <a:pt x="12067" y="43074"/>
                                <a:pt x="226" y="43198"/>
                              </a:cubicBezTo>
                            </a:path>
                            <a:path w="21600" h="43199" stroke="0" extrusionOk="0">
                              <a:moveTo>
                                <a:pt x="-1" y="0"/>
                              </a:moveTo>
                              <a:cubicBezTo>
                                <a:pt x="11929" y="0"/>
                                <a:pt x="21600" y="9670"/>
                                <a:pt x="21600" y="21600"/>
                              </a:cubicBezTo>
                              <a:cubicBezTo>
                                <a:pt x="21600" y="33440"/>
                                <a:pt x="12067" y="43074"/>
                                <a:pt x="226" y="43198"/>
                              </a:cubicBezTo>
                              <a:lnTo>
                                <a:pt x="0" y="21600"/>
                              </a:lnTo>
                              <a:close/>
                            </a:path>
                          </a:pathLst>
                        </a:custGeom>
                        <a:noFill/>
                        <a:ln w="3175">
                          <a:solidFill>
                            <a:srgbClr val="9933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116" name="Line 1932"/>
                        <p:cNvSpPr>
                          <a:spLocks noChangeShapeType="1"/>
                        </p:cNvSpPr>
                        <p:nvPr/>
                      </p:nvSpPr>
                      <p:spPr bwMode="auto">
                        <a:xfrm>
                          <a:off x="6486" y="1773"/>
                          <a:ext cx="99" cy="0"/>
                        </a:xfrm>
                        <a:prstGeom prst="line">
                          <a:avLst/>
                        </a:prstGeom>
                        <a:noFill/>
                        <a:ln w="3175">
                          <a:solidFill>
                            <a:srgbClr val="9933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117" name="Line 1933"/>
                        <p:cNvSpPr>
                          <a:spLocks noChangeShapeType="1"/>
                        </p:cNvSpPr>
                        <p:nvPr/>
                      </p:nvSpPr>
                      <p:spPr bwMode="auto">
                        <a:xfrm>
                          <a:off x="6489" y="1527"/>
                          <a:ext cx="99" cy="0"/>
                        </a:xfrm>
                        <a:prstGeom prst="line">
                          <a:avLst/>
                        </a:prstGeom>
                        <a:noFill/>
                        <a:ln w="3175">
                          <a:solidFill>
                            <a:srgbClr val="9933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grpSp>
                </p:grpSp>
                <p:sp>
                  <p:nvSpPr>
                    <p:cNvPr id="7110" name="Freeform 1934"/>
                    <p:cNvSpPr>
                      <a:spLocks/>
                    </p:cNvSpPr>
                    <p:nvPr/>
                  </p:nvSpPr>
                  <p:spPr bwMode="auto">
                    <a:xfrm rot="17911691" flipV="1">
                      <a:off x="6307" y="13259"/>
                      <a:ext cx="249" cy="52"/>
                    </a:xfrm>
                    <a:custGeom>
                      <a:avLst/>
                      <a:gdLst>
                        <a:gd name="T0" fmla="*/ 0 w 2370"/>
                        <a:gd name="T1" fmla="*/ 322 h 322"/>
                        <a:gd name="T2" fmla="*/ 1660 w 2370"/>
                        <a:gd name="T3" fmla="*/ 2 h 322"/>
                        <a:gd name="T4" fmla="*/ 2370 w 2370"/>
                        <a:gd name="T5" fmla="*/ 312 h 322"/>
                      </a:gdLst>
                      <a:ahLst/>
                      <a:cxnLst>
                        <a:cxn ang="0">
                          <a:pos x="T0" y="T1"/>
                        </a:cxn>
                        <a:cxn ang="0">
                          <a:pos x="T2" y="T3"/>
                        </a:cxn>
                        <a:cxn ang="0">
                          <a:pos x="T4" y="T5"/>
                        </a:cxn>
                      </a:cxnLst>
                      <a:rect l="0" t="0" r="r" b="b"/>
                      <a:pathLst>
                        <a:path w="2370" h="322">
                          <a:moveTo>
                            <a:pt x="0" y="322"/>
                          </a:moveTo>
                          <a:cubicBezTo>
                            <a:pt x="632" y="163"/>
                            <a:pt x="1265" y="4"/>
                            <a:pt x="1660" y="2"/>
                          </a:cubicBezTo>
                          <a:cubicBezTo>
                            <a:pt x="2055" y="0"/>
                            <a:pt x="2212" y="156"/>
                            <a:pt x="2370" y="312"/>
                          </a:cubicBezTo>
                        </a:path>
                      </a:pathLst>
                    </a:custGeom>
                    <a:solidFill>
                      <a:srgbClr val="FD7F82"/>
                    </a:solidFill>
                    <a:ln w="317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111" name="Freeform 1935"/>
                    <p:cNvSpPr>
                      <a:spLocks/>
                    </p:cNvSpPr>
                    <p:nvPr/>
                  </p:nvSpPr>
                  <p:spPr bwMode="auto">
                    <a:xfrm rot="-3688309">
                      <a:off x="6250" y="13226"/>
                      <a:ext cx="236" cy="44"/>
                    </a:xfrm>
                    <a:custGeom>
                      <a:avLst/>
                      <a:gdLst>
                        <a:gd name="T0" fmla="*/ 0 w 2370"/>
                        <a:gd name="T1" fmla="*/ 240 h 240"/>
                        <a:gd name="T2" fmla="*/ 1661 w 2370"/>
                        <a:gd name="T3" fmla="*/ 2 h 240"/>
                        <a:gd name="T4" fmla="*/ 2370 w 2370"/>
                        <a:gd name="T5" fmla="*/ 230 h 240"/>
                      </a:gdLst>
                      <a:ahLst/>
                      <a:cxnLst>
                        <a:cxn ang="0">
                          <a:pos x="T0" y="T1"/>
                        </a:cxn>
                        <a:cxn ang="0">
                          <a:pos x="T2" y="T3"/>
                        </a:cxn>
                        <a:cxn ang="0">
                          <a:pos x="T4" y="T5"/>
                        </a:cxn>
                      </a:cxnLst>
                      <a:rect l="0" t="0" r="r" b="b"/>
                      <a:pathLst>
                        <a:path w="2370" h="240">
                          <a:moveTo>
                            <a:pt x="0" y="240"/>
                          </a:moveTo>
                          <a:cubicBezTo>
                            <a:pt x="277" y="200"/>
                            <a:pt x="1266" y="4"/>
                            <a:pt x="1661" y="2"/>
                          </a:cubicBezTo>
                          <a:cubicBezTo>
                            <a:pt x="2056" y="0"/>
                            <a:pt x="2222" y="182"/>
                            <a:pt x="2370" y="230"/>
                          </a:cubicBezTo>
                        </a:path>
                      </a:pathLst>
                    </a:custGeom>
                    <a:solidFill>
                      <a:srgbClr val="A3FFFF"/>
                    </a:solidFill>
                    <a:ln w="317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112" name="Freeform 1936"/>
                    <p:cNvSpPr>
                      <a:spLocks/>
                    </p:cNvSpPr>
                    <p:nvPr/>
                  </p:nvSpPr>
                  <p:spPr bwMode="auto">
                    <a:xfrm rot="-3688309">
                      <a:off x="6023" y="13386"/>
                      <a:ext cx="625" cy="22"/>
                    </a:xfrm>
                    <a:custGeom>
                      <a:avLst/>
                      <a:gdLst>
                        <a:gd name="T0" fmla="*/ 36 w 1398"/>
                        <a:gd name="T1" fmla="*/ 0 h 96"/>
                        <a:gd name="T2" fmla="*/ 1398 w 1398"/>
                        <a:gd name="T3" fmla="*/ 0 h 96"/>
                        <a:gd name="T4" fmla="*/ 1398 w 1398"/>
                        <a:gd name="T5" fmla="*/ 96 h 96"/>
                        <a:gd name="T6" fmla="*/ 0 w 1398"/>
                        <a:gd name="T7" fmla="*/ 93 h 96"/>
                      </a:gdLst>
                      <a:ahLst/>
                      <a:cxnLst>
                        <a:cxn ang="0">
                          <a:pos x="T0" y="T1"/>
                        </a:cxn>
                        <a:cxn ang="0">
                          <a:pos x="T2" y="T3"/>
                        </a:cxn>
                        <a:cxn ang="0">
                          <a:pos x="T4" y="T5"/>
                        </a:cxn>
                        <a:cxn ang="0">
                          <a:pos x="T6" y="T7"/>
                        </a:cxn>
                      </a:cxnLst>
                      <a:rect l="0" t="0" r="r" b="b"/>
                      <a:pathLst>
                        <a:path w="1398" h="96">
                          <a:moveTo>
                            <a:pt x="36" y="0"/>
                          </a:moveTo>
                          <a:lnTo>
                            <a:pt x="1398" y="0"/>
                          </a:lnTo>
                          <a:lnTo>
                            <a:pt x="1398" y="96"/>
                          </a:lnTo>
                          <a:lnTo>
                            <a:pt x="0" y="93"/>
                          </a:lnTo>
                        </a:path>
                      </a:pathLst>
                    </a:custGeom>
                    <a:gradFill rotWithShape="1">
                      <a:gsLst>
                        <a:gs pos="0">
                          <a:srgbClr val="C0C0C0">
                            <a:gamma/>
                            <a:shade val="46275"/>
                            <a:invGamma/>
                          </a:srgbClr>
                        </a:gs>
                        <a:gs pos="50000">
                          <a:srgbClr val="C0C0C0"/>
                        </a:gs>
                        <a:gs pos="100000">
                          <a:srgbClr val="C0C0C0">
                            <a:gamma/>
                            <a:shade val="46275"/>
                            <a:invGamma/>
                          </a:srgbClr>
                        </a:gs>
                      </a:gsLst>
                      <a:lin ang="5400000" scaled="1"/>
                    </a:gradFill>
                    <a:ln w="3175"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grpSp>
            </p:grpSp>
            <p:grpSp>
              <p:nvGrpSpPr>
                <p:cNvPr id="7009" name="Group 1937"/>
                <p:cNvGrpSpPr>
                  <a:grpSpLocks/>
                </p:cNvGrpSpPr>
                <p:nvPr/>
              </p:nvGrpSpPr>
              <p:grpSpPr bwMode="auto">
                <a:xfrm rot="21206308" flipH="1">
                  <a:off x="1809" y="4990"/>
                  <a:ext cx="247" cy="223"/>
                  <a:chOff x="1158" y="7736"/>
                  <a:chExt cx="363" cy="406"/>
                </a:xfrm>
              </p:grpSpPr>
              <p:sp>
                <p:nvSpPr>
                  <p:cNvPr id="7079" name="Freeform 1938"/>
                  <p:cNvSpPr>
                    <a:spLocks/>
                  </p:cNvSpPr>
                  <p:nvPr/>
                </p:nvSpPr>
                <p:spPr bwMode="auto">
                  <a:xfrm>
                    <a:off x="1158" y="7736"/>
                    <a:ext cx="363" cy="406"/>
                  </a:xfrm>
                  <a:custGeom>
                    <a:avLst/>
                    <a:gdLst>
                      <a:gd name="T0" fmla="*/ 360 w 363"/>
                      <a:gd name="T1" fmla="*/ 1 h 406"/>
                      <a:gd name="T2" fmla="*/ 363 w 363"/>
                      <a:gd name="T3" fmla="*/ 73 h 406"/>
                      <a:gd name="T4" fmla="*/ 348 w 363"/>
                      <a:gd name="T5" fmla="*/ 142 h 406"/>
                      <a:gd name="T6" fmla="*/ 327 w 363"/>
                      <a:gd name="T7" fmla="*/ 166 h 406"/>
                      <a:gd name="T8" fmla="*/ 324 w 363"/>
                      <a:gd name="T9" fmla="*/ 208 h 406"/>
                      <a:gd name="T10" fmla="*/ 324 w 363"/>
                      <a:gd name="T11" fmla="*/ 250 h 406"/>
                      <a:gd name="T12" fmla="*/ 327 w 363"/>
                      <a:gd name="T13" fmla="*/ 328 h 406"/>
                      <a:gd name="T14" fmla="*/ 309 w 363"/>
                      <a:gd name="T15" fmla="*/ 382 h 406"/>
                      <a:gd name="T16" fmla="*/ 270 w 363"/>
                      <a:gd name="T17" fmla="*/ 403 h 406"/>
                      <a:gd name="T18" fmla="*/ 183 w 363"/>
                      <a:gd name="T19" fmla="*/ 403 h 406"/>
                      <a:gd name="T20" fmla="*/ 78 w 363"/>
                      <a:gd name="T21" fmla="*/ 406 h 406"/>
                      <a:gd name="T22" fmla="*/ 24 w 363"/>
                      <a:gd name="T23" fmla="*/ 379 h 406"/>
                      <a:gd name="T24" fmla="*/ 0 w 363"/>
                      <a:gd name="T25" fmla="*/ 328 h 406"/>
                      <a:gd name="T26" fmla="*/ 18 w 363"/>
                      <a:gd name="T27" fmla="*/ 274 h 406"/>
                      <a:gd name="T28" fmla="*/ 60 w 363"/>
                      <a:gd name="T29" fmla="*/ 196 h 406"/>
                      <a:gd name="T30" fmla="*/ 90 w 363"/>
                      <a:gd name="T31" fmla="*/ 112 h 406"/>
                      <a:gd name="T32" fmla="*/ 108 w 363"/>
                      <a:gd name="T33" fmla="*/ 61 h 406"/>
                      <a:gd name="T34" fmla="*/ 132 w 363"/>
                      <a:gd name="T35" fmla="*/ 7 h 406"/>
                      <a:gd name="T36" fmla="*/ 228 w 363"/>
                      <a:gd name="T37" fmla="*/ 7 h 406"/>
                      <a:gd name="T38" fmla="*/ 333 w 363"/>
                      <a:gd name="T39" fmla="*/ 1 h 406"/>
                      <a:gd name="T40" fmla="*/ 360 w 363"/>
                      <a:gd name="T41" fmla="*/ 1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63" h="406">
                        <a:moveTo>
                          <a:pt x="360" y="1"/>
                        </a:moveTo>
                        <a:lnTo>
                          <a:pt x="363" y="73"/>
                        </a:lnTo>
                        <a:lnTo>
                          <a:pt x="348" y="142"/>
                        </a:lnTo>
                        <a:lnTo>
                          <a:pt x="327" y="166"/>
                        </a:lnTo>
                        <a:lnTo>
                          <a:pt x="324" y="208"/>
                        </a:lnTo>
                        <a:lnTo>
                          <a:pt x="324" y="250"/>
                        </a:lnTo>
                        <a:lnTo>
                          <a:pt x="327" y="328"/>
                        </a:lnTo>
                        <a:lnTo>
                          <a:pt x="309" y="382"/>
                        </a:lnTo>
                        <a:lnTo>
                          <a:pt x="270" y="403"/>
                        </a:lnTo>
                        <a:lnTo>
                          <a:pt x="183" y="403"/>
                        </a:lnTo>
                        <a:lnTo>
                          <a:pt x="78" y="406"/>
                        </a:lnTo>
                        <a:lnTo>
                          <a:pt x="24" y="379"/>
                        </a:lnTo>
                        <a:lnTo>
                          <a:pt x="0" y="328"/>
                        </a:lnTo>
                        <a:lnTo>
                          <a:pt x="18" y="274"/>
                        </a:lnTo>
                        <a:lnTo>
                          <a:pt x="60" y="196"/>
                        </a:lnTo>
                        <a:lnTo>
                          <a:pt x="90" y="112"/>
                        </a:lnTo>
                        <a:lnTo>
                          <a:pt x="108" y="61"/>
                        </a:lnTo>
                        <a:cubicBezTo>
                          <a:pt x="123" y="0"/>
                          <a:pt x="111" y="16"/>
                          <a:pt x="132" y="7"/>
                        </a:cubicBezTo>
                        <a:lnTo>
                          <a:pt x="228" y="7"/>
                        </a:lnTo>
                        <a:lnTo>
                          <a:pt x="333" y="1"/>
                        </a:lnTo>
                        <a:lnTo>
                          <a:pt x="360" y="1"/>
                        </a:lnTo>
                        <a:close/>
                      </a:path>
                    </a:pathLst>
                  </a:custGeom>
                  <a:gradFill rotWithShape="1">
                    <a:gsLst>
                      <a:gs pos="0">
                        <a:srgbClr val="C0C0C0">
                          <a:gamma/>
                          <a:shade val="46275"/>
                          <a:invGamma/>
                        </a:srgbClr>
                      </a:gs>
                      <a:gs pos="50000">
                        <a:srgbClr val="C0C0C0"/>
                      </a:gs>
                      <a:gs pos="100000">
                        <a:srgbClr val="C0C0C0">
                          <a:gamma/>
                          <a:shade val="46275"/>
                          <a:invGamma/>
                        </a:srgbClr>
                      </a:gs>
                    </a:gsLst>
                    <a:lin ang="0" scaled="1"/>
                  </a:gra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80" name="Freeform 1939"/>
                  <p:cNvSpPr>
                    <a:spLocks/>
                  </p:cNvSpPr>
                  <p:nvPr/>
                </p:nvSpPr>
                <p:spPr bwMode="auto">
                  <a:xfrm>
                    <a:off x="1287" y="7746"/>
                    <a:ext cx="150" cy="135"/>
                  </a:xfrm>
                  <a:custGeom>
                    <a:avLst/>
                    <a:gdLst>
                      <a:gd name="T0" fmla="*/ 129 w 150"/>
                      <a:gd name="T1" fmla="*/ 0 h 135"/>
                      <a:gd name="T2" fmla="*/ 150 w 150"/>
                      <a:gd name="T3" fmla="*/ 21 h 135"/>
                      <a:gd name="T4" fmla="*/ 150 w 150"/>
                      <a:gd name="T5" fmla="*/ 63 h 135"/>
                      <a:gd name="T6" fmla="*/ 138 w 150"/>
                      <a:gd name="T7" fmla="*/ 126 h 135"/>
                      <a:gd name="T8" fmla="*/ 96 w 150"/>
                      <a:gd name="T9" fmla="*/ 129 h 135"/>
                      <a:gd name="T10" fmla="*/ 54 w 150"/>
                      <a:gd name="T11" fmla="*/ 135 h 135"/>
                      <a:gd name="T12" fmla="*/ 9 w 150"/>
                      <a:gd name="T13" fmla="*/ 129 h 135"/>
                      <a:gd name="T14" fmla="*/ 0 w 150"/>
                      <a:gd name="T15" fmla="*/ 81 h 135"/>
                      <a:gd name="T16" fmla="*/ 6 w 150"/>
                      <a:gd name="T17" fmla="*/ 36 h 135"/>
                      <a:gd name="T18" fmla="*/ 33 w 150"/>
                      <a:gd name="T19" fmla="*/ 0 h 135"/>
                      <a:gd name="T20" fmla="*/ 93 w 150"/>
                      <a:gd name="T21" fmla="*/ 0 h 135"/>
                      <a:gd name="T22" fmla="*/ 129 w 150"/>
                      <a:gd name="T23"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0" h="135">
                        <a:moveTo>
                          <a:pt x="129" y="0"/>
                        </a:moveTo>
                        <a:lnTo>
                          <a:pt x="150" y="21"/>
                        </a:lnTo>
                        <a:lnTo>
                          <a:pt x="150" y="63"/>
                        </a:lnTo>
                        <a:lnTo>
                          <a:pt x="138" y="126"/>
                        </a:lnTo>
                        <a:lnTo>
                          <a:pt x="96" y="129"/>
                        </a:lnTo>
                        <a:lnTo>
                          <a:pt x="54" y="135"/>
                        </a:lnTo>
                        <a:lnTo>
                          <a:pt x="9" y="129"/>
                        </a:lnTo>
                        <a:lnTo>
                          <a:pt x="0" y="81"/>
                        </a:lnTo>
                        <a:lnTo>
                          <a:pt x="6" y="36"/>
                        </a:lnTo>
                        <a:lnTo>
                          <a:pt x="33" y="0"/>
                        </a:lnTo>
                        <a:lnTo>
                          <a:pt x="93" y="0"/>
                        </a:lnTo>
                        <a:lnTo>
                          <a:pt x="129" y="0"/>
                        </a:lnTo>
                        <a:close/>
                      </a:path>
                    </a:pathLst>
                  </a:custGeom>
                  <a:solidFill>
                    <a:srgbClr val="C0C0C0"/>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81" name="Freeform 1940"/>
                  <p:cNvSpPr>
                    <a:spLocks/>
                  </p:cNvSpPr>
                  <p:nvPr/>
                </p:nvSpPr>
                <p:spPr bwMode="auto">
                  <a:xfrm>
                    <a:off x="1296" y="7828"/>
                    <a:ext cx="129" cy="17"/>
                  </a:xfrm>
                  <a:custGeom>
                    <a:avLst/>
                    <a:gdLst>
                      <a:gd name="T0" fmla="*/ 0 w 129"/>
                      <a:gd name="T1" fmla="*/ 17 h 17"/>
                      <a:gd name="T2" fmla="*/ 51 w 129"/>
                      <a:gd name="T3" fmla="*/ 2 h 17"/>
                      <a:gd name="T4" fmla="*/ 111 w 129"/>
                      <a:gd name="T5" fmla="*/ 5 h 17"/>
                      <a:gd name="T6" fmla="*/ 129 w 129"/>
                      <a:gd name="T7" fmla="*/ 17 h 17"/>
                    </a:gdLst>
                    <a:ahLst/>
                    <a:cxnLst>
                      <a:cxn ang="0">
                        <a:pos x="T0" y="T1"/>
                      </a:cxn>
                      <a:cxn ang="0">
                        <a:pos x="T2" y="T3"/>
                      </a:cxn>
                      <a:cxn ang="0">
                        <a:pos x="T4" y="T5"/>
                      </a:cxn>
                      <a:cxn ang="0">
                        <a:pos x="T6" y="T7"/>
                      </a:cxn>
                    </a:cxnLst>
                    <a:rect l="0" t="0" r="r" b="b"/>
                    <a:pathLst>
                      <a:path w="129" h="17">
                        <a:moveTo>
                          <a:pt x="0" y="17"/>
                        </a:moveTo>
                        <a:cubicBezTo>
                          <a:pt x="16" y="10"/>
                          <a:pt x="33" y="4"/>
                          <a:pt x="51" y="2"/>
                        </a:cubicBezTo>
                        <a:cubicBezTo>
                          <a:pt x="69" y="0"/>
                          <a:pt x="98" y="3"/>
                          <a:pt x="111" y="5"/>
                        </a:cubicBezTo>
                        <a:cubicBezTo>
                          <a:pt x="124" y="7"/>
                          <a:pt x="126" y="12"/>
                          <a:pt x="129" y="17"/>
                        </a:cubicBezTo>
                      </a:path>
                    </a:pathLst>
                  </a:custGeom>
                  <a:solidFill>
                    <a:srgbClr val="C0C0C0"/>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82" name="Freeform 1941"/>
                  <p:cNvSpPr>
                    <a:spLocks/>
                  </p:cNvSpPr>
                  <p:nvPr/>
                </p:nvSpPr>
                <p:spPr bwMode="auto">
                  <a:xfrm>
                    <a:off x="1299" y="7777"/>
                    <a:ext cx="132" cy="17"/>
                  </a:xfrm>
                  <a:custGeom>
                    <a:avLst/>
                    <a:gdLst>
                      <a:gd name="T0" fmla="*/ 0 w 132"/>
                      <a:gd name="T1" fmla="*/ 17 h 17"/>
                      <a:gd name="T2" fmla="*/ 45 w 132"/>
                      <a:gd name="T3" fmla="*/ 5 h 17"/>
                      <a:gd name="T4" fmla="*/ 102 w 132"/>
                      <a:gd name="T5" fmla="*/ 2 h 17"/>
                      <a:gd name="T6" fmla="*/ 132 w 132"/>
                      <a:gd name="T7" fmla="*/ 17 h 17"/>
                    </a:gdLst>
                    <a:ahLst/>
                    <a:cxnLst>
                      <a:cxn ang="0">
                        <a:pos x="T0" y="T1"/>
                      </a:cxn>
                      <a:cxn ang="0">
                        <a:pos x="T2" y="T3"/>
                      </a:cxn>
                      <a:cxn ang="0">
                        <a:pos x="T4" y="T5"/>
                      </a:cxn>
                      <a:cxn ang="0">
                        <a:pos x="T6" y="T7"/>
                      </a:cxn>
                    </a:cxnLst>
                    <a:rect l="0" t="0" r="r" b="b"/>
                    <a:pathLst>
                      <a:path w="132" h="17">
                        <a:moveTo>
                          <a:pt x="0" y="17"/>
                        </a:moveTo>
                        <a:cubicBezTo>
                          <a:pt x="14" y="12"/>
                          <a:pt x="28" y="7"/>
                          <a:pt x="45" y="5"/>
                        </a:cubicBezTo>
                        <a:cubicBezTo>
                          <a:pt x="62" y="3"/>
                          <a:pt x="87" y="0"/>
                          <a:pt x="102" y="2"/>
                        </a:cubicBezTo>
                        <a:cubicBezTo>
                          <a:pt x="117" y="4"/>
                          <a:pt x="124" y="10"/>
                          <a:pt x="132" y="17"/>
                        </a:cubicBezTo>
                      </a:path>
                    </a:pathLst>
                  </a:custGeom>
                  <a:solidFill>
                    <a:srgbClr val="C0C0C0"/>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83" name="Freeform 1942"/>
                  <p:cNvSpPr>
                    <a:spLocks/>
                  </p:cNvSpPr>
                  <p:nvPr/>
                </p:nvSpPr>
                <p:spPr bwMode="auto">
                  <a:xfrm>
                    <a:off x="1443" y="7747"/>
                    <a:ext cx="69" cy="275"/>
                  </a:xfrm>
                  <a:custGeom>
                    <a:avLst/>
                    <a:gdLst>
                      <a:gd name="T0" fmla="*/ 69 w 69"/>
                      <a:gd name="T1" fmla="*/ 14 h 275"/>
                      <a:gd name="T2" fmla="*/ 42 w 69"/>
                      <a:gd name="T3" fmla="*/ 2 h 275"/>
                      <a:gd name="T4" fmla="*/ 18 w 69"/>
                      <a:gd name="T5" fmla="*/ 26 h 275"/>
                      <a:gd name="T6" fmla="*/ 0 w 69"/>
                      <a:gd name="T7" fmla="*/ 74 h 275"/>
                      <a:gd name="T8" fmla="*/ 18 w 69"/>
                      <a:gd name="T9" fmla="*/ 119 h 275"/>
                      <a:gd name="T10" fmla="*/ 18 w 69"/>
                      <a:gd name="T11" fmla="*/ 215 h 275"/>
                      <a:gd name="T12" fmla="*/ 0 w 69"/>
                      <a:gd name="T13" fmla="*/ 275 h 275"/>
                    </a:gdLst>
                    <a:ahLst/>
                    <a:cxnLst>
                      <a:cxn ang="0">
                        <a:pos x="T0" y="T1"/>
                      </a:cxn>
                      <a:cxn ang="0">
                        <a:pos x="T2" y="T3"/>
                      </a:cxn>
                      <a:cxn ang="0">
                        <a:pos x="T4" y="T5"/>
                      </a:cxn>
                      <a:cxn ang="0">
                        <a:pos x="T6" y="T7"/>
                      </a:cxn>
                      <a:cxn ang="0">
                        <a:pos x="T8" y="T9"/>
                      </a:cxn>
                      <a:cxn ang="0">
                        <a:pos x="T10" y="T11"/>
                      </a:cxn>
                      <a:cxn ang="0">
                        <a:pos x="T12" y="T13"/>
                      </a:cxn>
                    </a:cxnLst>
                    <a:rect l="0" t="0" r="r" b="b"/>
                    <a:pathLst>
                      <a:path w="69" h="275">
                        <a:moveTo>
                          <a:pt x="69" y="14"/>
                        </a:moveTo>
                        <a:cubicBezTo>
                          <a:pt x="59" y="7"/>
                          <a:pt x="50" y="0"/>
                          <a:pt x="42" y="2"/>
                        </a:cubicBezTo>
                        <a:cubicBezTo>
                          <a:pt x="34" y="4"/>
                          <a:pt x="25" y="14"/>
                          <a:pt x="18" y="26"/>
                        </a:cubicBezTo>
                        <a:cubicBezTo>
                          <a:pt x="11" y="38"/>
                          <a:pt x="0" y="59"/>
                          <a:pt x="0" y="74"/>
                        </a:cubicBezTo>
                        <a:cubicBezTo>
                          <a:pt x="0" y="89"/>
                          <a:pt x="15" y="96"/>
                          <a:pt x="18" y="119"/>
                        </a:cubicBezTo>
                        <a:cubicBezTo>
                          <a:pt x="21" y="142"/>
                          <a:pt x="21" y="189"/>
                          <a:pt x="18" y="215"/>
                        </a:cubicBezTo>
                        <a:cubicBezTo>
                          <a:pt x="15" y="241"/>
                          <a:pt x="7" y="258"/>
                          <a:pt x="0" y="275"/>
                        </a:cubicBezTo>
                      </a:path>
                    </a:pathLst>
                  </a:custGeom>
                  <a:solidFill>
                    <a:srgbClr val="C0C0C0"/>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84" name="Freeform 1943"/>
                  <p:cNvSpPr>
                    <a:spLocks/>
                  </p:cNvSpPr>
                  <p:nvPr/>
                </p:nvSpPr>
                <p:spPr bwMode="auto">
                  <a:xfrm>
                    <a:off x="1200" y="7974"/>
                    <a:ext cx="264" cy="63"/>
                  </a:xfrm>
                  <a:custGeom>
                    <a:avLst/>
                    <a:gdLst>
                      <a:gd name="T0" fmla="*/ 0 w 264"/>
                      <a:gd name="T1" fmla="*/ 18 h 63"/>
                      <a:gd name="T2" fmla="*/ 18 w 264"/>
                      <a:gd name="T3" fmla="*/ 51 h 63"/>
                      <a:gd name="T4" fmla="*/ 57 w 264"/>
                      <a:gd name="T5" fmla="*/ 48 h 63"/>
                      <a:gd name="T6" fmla="*/ 99 w 264"/>
                      <a:gd name="T7" fmla="*/ 12 h 63"/>
                      <a:gd name="T8" fmla="*/ 159 w 264"/>
                      <a:gd name="T9" fmla="*/ 0 h 63"/>
                      <a:gd name="T10" fmla="*/ 207 w 264"/>
                      <a:gd name="T11" fmla="*/ 9 h 63"/>
                      <a:gd name="T12" fmla="*/ 228 w 264"/>
                      <a:gd name="T13" fmla="*/ 33 h 63"/>
                      <a:gd name="T14" fmla="*/ 264 w 264"/>
                      <a:gd name="T15" fmla="*/ 63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4" h="63">
                        <a:moveTo>
                          <a:pt x="0" y="18"/>
                        </a:moveTo>
                        <a:cubicBezTo>
                          <a:pt x="5" y="32"/>
                          <a:pt x="9" y="46"/>
                          <a:pt x="18" y="51"/>
                        </a:cubicBezTo>
                        <a:cubicBezTo>
                          <a:pt x="27" y="56"/>
                          <a:pt x="44" y="54"/>
                          <a:pt x="57" y="48"/>
                        </a:cubicBezTo>
                        <a:cubicBezTo>
                          <a:pt x="70" y="42"/>
                          <a:pt x="82" y="20"/>
                          <a:pt x="99" y="12"/>
                        </a:cubicBezTo>
                        <a:cubicBezTo>
                          <a:pt x="116" y="4"/>
                          <a:pt x="141" y="0"/>
                          <a:pt x="159" y="0"/>
                        </a:cubicBezTo>
                        <a:cubicBezTo>
                          <a:pt x="177" y="0"/>
                          <a:pt x="196" y="4"/>
                          <a:pt x="207" y="9"/>
                        </a:cubicBezTo>
                        <a:cubicBezTo>
                          <a:pt x="218" y="14"/>
                          <a:pt x="218" y="24"/>
                          <a:pt x="228" y="33"/>
                        </a:cubicBezTo>
                        <a:cubicBezTo>
                          <a:pt x="238" y="42"/>
                          <a:pt x="258" y="58"/>
                          <a:pt x="264" y="63"/>
                        </a:cubicBezTo>
                      </a:path>
                    </a:pathLst>
                  </a:custGeom>
                  <a:solidFill>
                    <a:srgbClr val="C0C0C0"/>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85" name="Freeform 1944"/>
                  <p:cNvSpPr>
                    <a:spLocks/>
                  </p:cNvSpPr>
                  <p:nvPr/>
                </p:nvSpPr>
                <p:spPr bwMode="auto">
                  <a:xfrm>
                    <a:off x="1203" y="8043"/>
                    <a:ext cx="267" cy="55"/>
                  </a:xfrm>
                  <a:custGeom>
                    <a:avLst/>
                    <a:gdLst>
                      <a:gd name="T0" fmla="*/ 0 w 267"/>
                      <a:gd name="T1" fmla="*/ 12 h 55"/>
                      <a:gd name="T2" fmla="*/ 21 w 267"/>
                      <a:gd name="T3" fmla="*/ 36 h 55"/>
                      <a:gd name="T4" fmla="*/ 63 w 267"/>
                      <a:gd name="T5" fmla="*/ 36 h 55"/>
                      <a:gd name="T6" fmla="*/ 108 w 267"/>
                      <a:gd name="T7" fmla="*/ 9 h 55"/>
                      <a:gd name="T8" fmla="*/ 180 w 267"/>
                      <a:gd name="T9" fmla="*/ 3 h 55"/>
                      <a:gd name="T10" fmla="*/ 213 w 267"/>
                      <a:gd name="T11" fmla="*/ 27 h 55"/>
                      <a:gd name="T12" fmla="*/ 237 w 267"/>
                      <a:gd name="T13" fmla="*/ 39 h 55"/>
                      <a:gd name="T14" fmla="*/ 249 w 267"/>
                      <a:gd name="T15" fmla="*/ 54 h 55"/>
                      <a:gd name="T16" fmla="*/ 267 w 267"/>
                      <a:gd name="T17" fmla="*/ 42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55">
                        <a:moveTo>
                          <a:pt x="0" y="12"/>
                        </a:moveTo>
                        <a:cubicBezTo>
                          <a:pt x="5" y="22"/>
                          <a:pt x="11" y="32"/>
                          <a:pt x="21" y="36"/>
                        </a:cubicBezTo>
                        <a:cubicBezTo>
                          <a:pt x="31" y="40"/>
                          <a:pt x="49" y="40"/>
                          <a:pt x="63" y="36"/>
                        </a:cubicBezTo>
                        <a:cubicBezTo>
                          <a:pt x="77" y="32"/>
                          <a:pt x="89" y="14"/>
                          <a:pt x="108" y="9"/>
                        </a:cubicBezTo>
                        <a:cubicBezTo>
                          <a:pt x="127" y="4"/>
                          <a:pt x="163" y="0"/>
                          <a:pt x="180" y="3"/>
                        </a:cubicBezTo>
                        <a:cubicBezTo>
                          <a:pt x="197" y="6"/>
                          <a:pt x="204" y="21"/>
                          <a:pt x="213" y="27"/>
                        </a:cubicBezTo>
                        <a:cubicBezTo>
                          <a:pt x="222" y="33"/>
                          <a:pt x="231" y="35"/>
                          <a:pt x="237" y="39"/>
                        </a:cubicBezTo>
                        <a:cubicBezTo>
                          <a:pt x="243" y="43"/>
                          <a:pt x="244" y="53"/>
                          <a:pt x="249" y="54"/>
                        </a:cubicBezTo>
                        <a:cubicBezTo>
                          <a:pt x="254" y="55"/>
                          <a:pt x="260" y="48"/>
                          <a:pt x="267" y="42"/>
                        </a:cubicBezTo>
                      </a:path>
                    </a:pathLst>
                  </a:custGeom>
                  <a:solidFill>
                    <a:srgbClr val="C0C0C0"/>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grpSp>
            <p:grpSp>
              <p:nvGrpSpPr>
                <p:cNvPr id="7010" name="Group 1945"/>
                <p:cNvGrpSpPr>
                  <a:grpSpLocks/>
                </p:cNvGrpSpPr>
                <p:nvPr/>
              </p:nvGrpSpPr>
              <p:grpSpPr bwMode="auto">
                <a:xfrm rot="12346">
                  <a:off x="1197" y="4984"/>
                  <a:ext cx="246" cy="230"/>
                  <a:chOff x="1158" y="7736"/>
                  <a:chExt cx="363" cy="406"/>
                </a:xfrm>
              </p:grpSpPr>
              <p:sp>
                <p:nvSpPr>
                  <p:cNvPr id="7072" name="Freeform 1946"/>
                  <p:cNvSpPr>
                    <a:spLocks/>
                  </p:cNvSpPr>
                  <p:nvPr/>
                </p:nvSpPr>
                <p:spPr bwMode="auto">
                  <a:xfrm>
                    <a:off x="1158" y="7736"/>
                    <a:ext cx="363" cy="406"/>
                  </a:xfrm>
                  <a:custGeom>
                    <a:avLst/>
                    <a:gdLst>
                      <a:gd name="T0" fmla="*/ 360 w 363"/>
                      <a:gd name="T1" fmla="*/ 1 h 406"/>
                      <a:gd name="T2" fmla="*/ 363 w 363"/>
                      <a:gd name="T3" fmla="*/ 73 h 406"/>
                      <a:gd name="T4" fmla="*/ 348 w 363"/>
                      <a:gd name="T5" fmla="*/ 142 h 406"/>
                      <a:gd name="T6" fmla="*/ 327 w 363"/>
                      <a:gd name="T7" fmla="*/ 166 h 406"/>
                      <a:gd name="T8" fmla="*/ 324 w 363"/>
                      <a:gd name="T9" fmla="*/ 208 h 406"/>
                      <a:gd name="T10" fmla="*/ 324 w 363"/>
                      <a:gd name="T11" fmla="*/ 250 h 406"/>
                      <a:gd name="T12" fmla="*/ 327 w 363"/>
                      <a:gd name="T13" fmla="*/ 328 h 406"/>
                      <a:gd name="T14" fmla="*/ 309 w 363"/>
                      <a:gd name="T15" fmla="*/ 382 h 406"/>
                      <a:gd name="T16" fmla="*/ 270 w 363"/>
                      <a:gd name="T17" fmla="*/ 403 h 406"/>
                      <a:gd name="T18" fmla="*/ 183 w 363"/>
                      <a:gd name="T19" fmla="*/ 403 h 406"/>
                      <a:gd name="T20" fmla="*/ 78 w 363"/>
                      <a:gd name="T21" fmla="*/ 406 h 406"/>
                      <a:gd name="T22" fmla="*/ 24 w 363"/>
                      <a:gd name="T23" fmla="*/ 379 h 406"/>
                      <a:gd name="T24" fmla="*/ 0 w 363"/>
                      <a:gd name="T25" fmla="*/ 328 h 406"/>
                      <a:gd name="T26" fmla="*/ 18 w 363"/>
                      <a:gd name="T27" fmla="*/ 274 h 406"/>
                      <a:gd name="T28" fmla="*/ 60 w 363"/>
                      <a:gd name="T29" fmla="*/ 196 h 406"/>
                      <a:gd name="T30" fmla="*/ 90 w 363"/>
                      <a:gd name="T31" fmla="*/ 112 h 406"/>
                      <a:gd name="T32" fmla="*/ 108 w 363"/>
                      <a:gd name="T33" fmla="*/ 61 h 406"/>
                      <a:gd name="T34" fmla="*/ 132 w 363"/>
                      <a:gd name="T35" fmla="*/ 7 h 406"/>
                      <a:gd name="T36" fmla="*/ 228 w 363"/>
                      <a:gd name="T37" fmla="*/ 7 h 406"/>
                      <a:gd name="T38" fmla="*/ 333 w 363"/>
                      <a:gd name="T39" fmla="*/ 1 h 406"/>
                      <a:gd name="T40" fmla="*/ 360 w 363"/>
                      <a:gd name="T41" fmla="*/ 1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63" h="406">
                        <a:moveTo>
                          <a:pt x="360" y="1"/>
                        </a:moveTo>
                        <a:lnTo>
                          <a:pt x="363" y="73"/>
                        </a:lnTo>
                        <a:lnTo>
                          <a:pt x="348" y="142"/>
                        </a:lnTo>
                        <a:lnTo>
                          <a:pt x="327" y="166"/>
                        </a:lnTo>
                        <a:lnTo>
                          <a:pt x="324" y="208"/>
                        </a:lnTo>
                        <a:lnTo>
                          <a:pt x="324" y="250"/>
                        </a:lnTo>
                        <a:lnTo>
                          <a:pt x="327" y="328"/>
                        </a:lnTo>
                        <a:lnTo>
                          <a:pt x="309" y="382"/>
                        </a:lnTo>
                        <a:lnTo>
                          <a:pt x="270" y="403"/>
                        </a:lnTo>
                        <a:lnTo>
                          <a:pt x="183" y="403"/>
                        </a:lnTo>
                        <a:lnTo>
                          <a:pt x="78" y="406"/>
                        </a:lnTo>
                        <a:lnTo>
                          <a:pt x="24" y="379"/>
                        </a:lnTo>
                        <a:lnTo>
                          <a:pt x="0" y="328"/>
                        </a:lnTo>
                        <a:lnTo>
                          <a:pt x="18" y="274"/>
                        </a:lnTo>
                        <a:lnTo>
                          <a:pt x="60" y="196"/>
                        </a:lnTo>
                        <a:lnTo>
                          <a:pt x="90" y="112"/>
                        </a:lnTo>
                        <a:lnTo>
                          <a:pt x="108" y="61"/>
                        </a:lnTo>
                        <a:cubicBezTo>
                          <a:pt x="123" y="0"/>
                          <a:pt x="111" y="16"/>
                          <a:pt x="132" y="7"/>
                        </a:cubicBezTo>
                        <a:lnTo>
                          <a:pt x="228" y="7"/>
                        </a:lnTo>
                        <a:lnTo>
                          <a:pt x="333" y="1"/>
                        </a:lnTo>
                        <a:lnTo>
                          <a:pt x="360" y="1"/>
                        </a:lnTo>
                        <a:close/>
                      </a:path>
                    </a:pathLst>
                  </a:custGeom>
                  <a:gradFill rotWithShape="1">
                    <a:gsLst>
                      <a:gs pos="0">
                        <a:srgbClr val="C0C0C0">
                          <a:gamma/>
                          <a:shade val="46275"/>
                          <a:invGamma/>
                        </a:srgbClr>
                      </a:gs>
                      <a:gs pos="50000">
                        <a:srgbClr val="C0C0C0"/>
                      </a:gs>
                      <a:gs pos="100000">
                        <a:srgbClr val="C0C0C0">
                          <a:gamma/>
                          <a:shade val="46275"/>
                          <a:invGamma/>
                        </a:srgbClr>
                      </a:gs>
                    </a:gsLst>
                    <a:lin ang="0" scaled="1"/>
                  </a:gra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73" name="Freeform 1947"/>
                  <p:cNvSpPr>
                    <a:spLocks/>
                  </p:cNvSpPr>
                  <p:nvPr/>
                </p:nvSpPr>
                <p:spPr bwMode="auto">
                  <a:xfrm>
                    <a:off x="1287" y="7746"/>
                    <a:ext cx="150" cy="135"/>
                  </a:xfrm>
                  <a:custGeom>
                    <a:avLst/>
                    <a:gdLst>
                      <a:gd name="T0" fmla="*/ 129 w 150"/>
                      <a:gd name="T1" fmla="*/ 0 h 135"/>
                      <a:gd name="T2" fmla="*/ 150 w 150"/>
                      <a:gd name="T3" fmla="*/ 21 h 135"/>
                      <a:gd name="T4" fmla="*/ 150 w 150"/>
                      <a:gd name="T5" fmla="*/ 63 h 135"/>
                      <a:gd name="T6" fmla="*/ 138 w 150"/>
                      <a:gd name="T7" fmla="*/ 126 h 135"/>
                      <a:gd name="T8" fmla="*/ 96 w 150"/>
                      <a:gd name="T9" fmla="*/ 129 h 135"/>
                      <a:gd name="T10" fmla="*/ 54 w 150"/>
                      <a:gd name="T11" fmla="*/ 135 h 135"/>
                      <a:gd name="T12" fmla="*/ 9 w 150"/>
                      <a:gd name="T13" fmla="*/ 129 h 135"/>
                      <a:gd name="T14" fmla="*/ 0 w 150"/>
                      <a:gd name="T15" fmla="*/ 81 h 135"/>
                      <a:gd name="T16" fmla="*/ 6 w 150"/>
                      <a:gd name="T17" fmla="*/ 36 h 135"/>
                      <a:gd name="T18" fmla="*/ 33 w 150"/>
                      <a:gd name="T19" fmla="*/ 0 h 135"/>
                      <a:gd name="T20" fmla="*/ 93 w 150"/>
                      <a:gd name="T21" fmla="*/ 0 h 135"/>
                      <a:gd name="T22" fmla="*/ 129 w 150"/>
                      <a:gd name="T23"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0" h="135">
                        <a:moveTo>
                          <a:pt x="129" y="0"/>
                        </a:moveTo>
                        <a:lnTo>
                          <a:pt x="150" y="21"/>
                        </a:lnTo>
                        <a:lnTo>
                          <a:pt x="150" y="63"/>
                        </a:lnTo>
                        <a:lnTo>
                          <a:pt x="138" y="126"/>
                        </a:lnTo>
                        <a:lnTo>
                          <a:pt x="96" y="129"/>
                        </a:lnTo>
                        <a:lnTo>
                          <a:pt x="54" y="135"/>
                        </a:lnTo>
                        <a:lnTo>
                          <a:pt x="9" y="129"/>
                        </a:lnTo>
                        <a:lnTo>
                          <a:pt x="0" y="81"/>
                        </a:lnTo>
                        <a:lnTo>
                          <a:pt x="6" y="36"/>
                        </a:lnTo>
                        <a:lnTo>
                          <a:pt x="33" y="0"/>
                        </a:lnTo>
                        <a:lnTo>
                          <a:pt x="93" y="0"/>
                        </a:lnTo>
                        <a:lnTo>
                          <a:pt x="129" y="0"/>
                        </a:lnTo>
                        <a:close/>
                      </a:path>
                    </a:pathLst>
                  </a:custGeom>
                  <a:solidFill>
                    <a:srgbClr val="C0C0C0"/>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74" name="Freeform 1948"/>
                  <p:cNvSpPr>
                    <a:spLocks/>
                  </p:cNvSpPr>
                  <p:nvPr/>
                </p:nvSpPr>
                <p:spPr bwMode="auto">
                  <a:xfrm>
                    <a:off x="1296" y="7828"/>
                    <a:ext cx="129" cy="17"/>
                  </a:xfrm>
                  <a:custGeom>
                    <a:avLst/>
                    <a:gdLst>
                      <a:gd name="T0" fmla="*/ 0 w 129"/>
                      <a:gd name="T1" fmla="*/ 17 h 17"/>
                      <a:gd name="T2" fmla="*/ 51 w 129"/>
                      <a:gd name="T3" fmla="*/ 2 h 17"/>
                      <a:gd name="T4" fmla="*/ 111 w 129"/>
                      <a:gd name="T5" fmla="*/ 5 h 17"/>
                      <a:gd name="T6" fmla="*/ 129 w 129"/>
                      <a:gd name="T7" fmla="*/ 17 h 17"/>
                    </a:gdLst>
                    <a:ahLst/>
                    <a:cxnLst>
                      <a:cxn ang="0">
                        <a:pos x="T0" y="T1"/>
                      </a:cxn>
                      <a:cxn ang="0">
                        <a:pos x="T2" y="T3"/>
                      </a:cxn>
                      <a:cxn ang="0">
                        <a:pos x="T4" y="T5"/>
                      </a:cxn>
                      <a:cxn ang="0">
                        <a:pos x="T6" y="T7"/>
                      </a:cxn>
                    </a:cxnLst>
                    <a:rect l="0" t="0" r="r" b="b"/>
                    <a:pathLst>
                      <a:path w="129" h="17">
                        <a:moveTo>
                          <a:pt x="0" y="17"/>
                        </a:moveTo>
                        <a:cubicBezTo>
                          <a:pt x="16" y="10"/>
                          <a:pt x="33" y="4"/>
                          <a:pt x="51" y="2"/>
                        </a:cubicBezTo>
                        <a:cubicBezTo>
                          <a:pt x="69" y="0"/>
                          <a:pt x="98" y="3"/>
                          <a:pt x="111" y="5"/>
                        </a:cubicBezTo>
                        <a:cubicBezTo>
                          <a:pt x="124" y="7"/>
                          <a:pt x="126" y="12"/>
                          <a:pt x="129" y="17"/>
                        </a:cubicBezTo>
                      </a:path>
                    </a:pathLst>
                  </a:custGeom>
                  <a:solidFill>
                    <a:srgbClr val="C0C0C0"/>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75" name="Freeform 1949"/>
                  <p:cNvSpPr>
                    <a:spLocks/>
                  </p:cNvSpPr>
                  <p:nvPr/>
                </p:nvSpPr>
                <p:spPr bwMode="auto">
                  <a:xfrm>
                    <a:off x="1299" y="7777"/>
                    <a:ext cx="132" cy="17"/>
                  </a:xfrm>
                  <a:custGeom>
                    <a:avLst/>
                    <a:gdLst>
                      <a:gd name="T0" fmla="*/ 0 w 132"/>
                      <a:gd name="T1" fmla="*/ 17 h 17"/>
                      <a:gd name="T2" fmla="*/ 45 w 132"/>
                      <a:gd name="T3" fmla="*/ 5 h 17"/>
                      <a:gd name="T4" fmla="*/ 102 w 132"/>
                      <a:gd name="T5" fmla="*/ 2 h 17"/>
                      <a:gd name="T6" fmla="*/ 132 w 132"/>
                      <a:gd name="T7" fmla="*/ 17 h 17"/>
                    </a:gdLst>
                    <a:ahLst/>
                    <a:cxnLst>
                      <a:cxn ang="0">
                        <a:pos x="T0" y="T1"/>
                      </a:cxn>
                      <a:cxn ang="0">
                        <a:pos x="T2" y="T3"/>
                      </a:cxn>
                      <a:cxn ang="0">
                        <a:pos x="T4" y="T5"/>
                      </a:cxn>
                      <a:cxn ang="0">
                        <a:pos x="T6" y="T7"/>
                      </a:cxn>
                    </a:cxnLst>
                    <a:rect l="0" t="0" r="r" b="b"/>
                    <a:pathLst>
                      <a:path w="132" h="17">
                        <a:moveTo>
                          <a:pt x="0" y="17"/>
                        </a:moveTo>
                        <a:cubicBezTo>
                          <a:pt x="14" y="12"/>
                          <a:pt x="28" y="7"/>
                          <a:pt x="45" y="5"/>
                        </a:cubicBezTo>
                        <a:cubicBezTo>
                          <a:pt x="62" y="3"/>
                          <a:pt x="87" y="0"/>
                          <a:pt x="102" y="2"/>
                        </a:cubicBezTo>
                        <a:cubicBezTo>
                          <a:pt x="117" y="4"/>
                          <a:pt x="124" y="10"/>
                          <a:pt x="132" y="17"/>
                        </a:cubicBezTo>
                      </a:path>
                    </a:pathLst>
                  </a:custGeom>
                  <a:solidFill>
                    <a:srgbClr val="C0C0C0"/>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76" name="Freeform 1950"/>
                  <p:cNvSpPr>
                    <a:spLocks/>
                  </p:cNvSpPr>
                  <p:nvPr/>
                </p:nvSpPr>
                <p:spPr bwMode="auto">
                  <a:xfrm>
                    <a:off x="1443" y="7747"/>
                    <a:ext cx="69" cy="275"/>
                  </a:xfrm>
                  <a:custGeom>
                    <a:avLst/>
                    <a:gdLst>
                      <a:gd name="T0" fmla="*/ 69 w 69"/>
                      <a:gd name="T1" fmla="*/ 14 h 275"/>
                      <a:gd name="T2" fmla="*/ 42 w 69"/>
                      <a:gd name="T3" fmla="*/ 2 h 275"/>
                      <a:gd name="T4" fmla="*/ 18 w 69"/>
                      <a:gd name="T5" fmla="*/ 26 h 275"/>
                      <a:gd name="T6" fmla="*/ 0 w 69"/>
                      <a:gd name="T7" fmla="*/ 74 h 275"/>
                      <a:gd name="T8" fmla="*/ 18 w 69"/>
                      <a:gd name="T9" fmla="*/ 119 h 275"/>
                      <a:gd name="T10" fmla="*/ 18 w 69"/>
                      <a:gd name="T11" fmla="*/ 215 h 275"/>
                      <a:gd name="T12" fmla="*/ 0 w 69"/>
                      <a:gd name="T13" fmla="*/ 275 h 275"/>
                    </a:gdLst>
                    <a:ahLst/>
                    <a:cxnLst>
                      <a:cxn ang="0">
                        <a:pos x="T0" y="T1"/>
                      </a:cxn>
                      <a:cxn ang="0">
                        <a:pos x="T2" y="T3"/>
                      </a:cxn>
                      <a:cxn ang="0">
                        <a:pos x="T4" y="T5"/>
                      </a:cxn>
                      <a:cxn ang="0">
                        <a:pos x="T6" y="T7"/>
                      </a:cxn>
                      <a:cxn ang="0">
                        <a:pos x="T8" y="T9"/>
                      </a:cxn>
                      <a:cxn ang="0">
                        <a:pos x="T10" y="T11"/>
                      </a:cxn>
                      <a:cxn ang="0">
                        <a:pos x="T12" y="T13"/>
                      </a:cxn>
                    </a:cxnLst>
                    <a:rect l="0" t="0" r="r" b="b"/>
                    <a:pathLst>
                      <a:path w="69" h="275">
                        <a:moveTo>
                          <a:pt x="69" y="14"/>
                        </a:moveTo>
                        <a:cubicBezTo>
                          <a:pt x="59" y="7"/>
                          <a:pt x="50" y="0"/>
                          <a:pt x="42" y="2"/>
                        </a:cubicBezTo>
                        <a:cubicBezTo>
                          <a:pt x="34" y="4"/>
                          <a:pt x="25" y="14"/>
                          <a:pt x="18" y="26"/>
                        </a:cubicBezTo>
                        <a:cubicBezTo>
                          <a:pt x="11" y="38"/>
                          <a:pt x="0" y="59"/>
                          <a:pt x="0" y="74"/>
                        </a:cubicBezTo>
                        <a:cubicBezTo>
                          <a:pt x="0" y="89"/>
                          <a:pt x="15" y="96"/>
                          <a:pt x="18" y="119"/>
                        </a:cubicBezTo>
                        <a:cubicBezTo>
                          <a:pt x="21" y="142"/>
                          <a:pt x="21" y="189"/>
                          <a:pt x="18" y="215"/>
                        </a:cubicBezTo>
                        <a:cubicBezTo>
                          <a:pt x="15" y="241"/>
                          <a:pt x="7" y="258"/>
                          <a:pt x="0" y="275"/>
                        </a:cubicBezTo>
                      </a:path>
                    </a:pathLst>
                  </a:custGeom>
                  <a:solidFill>
                    <a:srgbClr val="C0C0C0"/>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77" name="Freeform 1951"/>
                  <p:cNvSpPr>
                    <a:spLocks/>
                  </p:cNvSpPr>
                  <p:nvPr/>
                </p:nvSpPr>
                <p:spPr bwMode="auto">
                  <a:xfrm>
                    <a:off x="1200" y="7974"/>
                    <a:ext cx="264" cy="63"/>
                  </a:xfrm>
                  <a:custGeom>
                    <a:avLst/>
                    <a:gdLst>
                      <a:gd name="T0" fmla="*/ 0 w 264"/>
                      <a:gd name="T1" fmla="*/ 18 h 63"/>
                      <a:gd name="T2" fmla="*/ 18 w 264"/>
                      <a:gd name="T3" fmla="*/ 51 h 63"/>
                      <a:gd name="T4" fmla="*/ 57 w 264"/>
                      <a:gd name="T5" fmla="*/ 48 h 63"/>
                      <a:gd name="T6" fmla="*/ 99 w 264"/>
                      <a:gd name="T7" fmla="*/ 12 h 63"/>
                      <a:gd name="T8" fmla="*/ 159 w 264"/>
                      <a:gd name="T9" fmla="*/ 0 h 63"/>
                      <a:gd name="T10" fmla="*/ 207 w 264"/>
                      <a:gd name="T11" fmla="*/ 9 h 63"/>
                      <a:gd name="T12" fmla="*/ 228 w 264"/>
                      <a:gd name="T13" fmla="*/ 33 h 63"/>
                      <a:gd name="T14" fmla="*/ 264 w 264"/>
                      <a:gd name="T15" fmla="*/ 63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4" h="63">
                        <a:moveTo>
                          <a:pt x="0" y="18"/>
                        </a:moveTo>
                        <a:cubicBezTo>
                          <a:pt x="5" y="32"/>
                          <a:pt x="9" y="46"/>
                          <a:pt x="18" y="51"/>
                        </a:cubicBezTo>
                        <a:cubicBezTo>
                          <a:pt x="27" y="56"/>
                          <a:pt x="44" y="54"/>
                          <a:pt x="57" y="48"/>
                        </a:cubicBezTo>
                        <a:cubicBezTo>
                          <a:pt x="70" y="42"/>
                          <a:pt x="82" y="20"/>
                          <a:pt x="99" y="12"/>
                        </a:cubicBezTo>
                        <a:cubicBezTo>
                          <a:pt x="116" y="4"/>
                          <a:pt x="141" y="0"/>
                          <a:pt x="159" y="0"/>
                        </a:cubicBezTo>
                        <a:cubicBezTo>
                          <a:pt x="177" y="0"/>
                          <a:pt x="196" y="4"/>
                          <a:pt x="207" y="9"/>
                        </a:cubicBezTo>
                        <a:cubicBezTo>
                          <a:pt x="218" y="14"/>
                          <a:pt x="218" y="24"/>
                          <a:pt x="228" y="33"/>
                        </a:cubicBezTo>
                        <a:cubicBezTo>
                          <a:pt x="238" y="42"/>
                          <a:pt x="258" y="58"/>
                          <a:pt x="264" y="63"/>
                        </a:cubicBezTo>
                      </a:path>
                    </a:pathLst>
                  </a:custGeom>
                  <a:solidFill>
                    <a:srgbClr val="C0C0C0"/>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78" name="Freeform 1952"/>
                  <p:cNvSpPr>
                    <a:spLocks/>
                  </p:cNvSpPr>
                  <p:nvPr/>
                </p:nvSpPr>
                <p:spPr bwMode="auto">
                  <a:xfrm>
                    <a:off x="1203" y="8043"/>
                    <a:ext cx="267" cy="55"/>
                  </a:xfrm>
                  <a:custGeom>
                    <a:avLst/>
                    <a:gdLst>
                      <a:gd name="T0" fmla="*/ 0 w 267"/>
                      <a:gd name="T1" fmla="*/ 12 h 55"/>
                      <a:gd name="T2" fmla="*/ 21 w 267"/>
                      <a:gd name="T3" fmla="*/ 36 h 55"/>
                      <a:gd name="T4" fmla="*/ 63 w 267"/>
                      <a:gd name="T5" fmla="*/ 36 h 55"/>
                      <a:gd name="T6" fmla="*/ 108 w 267"/>
                      <a:gd name="T7" fmla="*/ 9 h 55"/>
                      <a:gd name="T8" fmla="*/ 180 w 267"/>
                      <a:gd name="T9" fmla="*/ 3 h 55"/>
                      <a:gd name="T10" fmla="*/ 213 w 267"/>
                      <a:gd name="T11" fmla="*/ 27 h 55"/>
                      <a:gd name="T12" fmla="*/ 237 w 267"/>
                      <a:gd name="T13" fmla="*/ 39 h 55"/>
                      <a:gd name="T14" fmla="*/ 249 w 267"/>
                      <a:gd name="T15" fmla="*/ 54 h 55"/>
                      <a:gd name="T16" fmla="*/ 267 w 267"/>
                      <a:gd name="T17" fmla="*/ 42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55">
                        <a:moveTo>
                          <a:pt x="0" y="12"/>
                        </a:moveTo>
                        <a:cubicBezTo>
                          <a:pt x="5" y="22"/>
                          <a:pt x="11" y="32"/>
                          <a:pt x="21" y="36"/>
                        </a:cubicBezTo>
                        <a:cubicBezTo>
                          <a:pt x="31" y="40"/>
                          <a:pt x="49" y="40"/>
                          <a:pt x="63" y="36"/>
                        </a:cubicBezTo>
                        <a:cubicBezTo>
                          <a:pt x="77" y="32"/>
                          <a:pt x="89" y="14"/>
                          <a:pt x="108" y="9"/>
                        </a:cubicBezTo>
                        <a:cubicBezTo>
                          <a:pt x="127" y="4"/>
                          <a:pt x="163" y="0"/>
                          <a:pt x="180" y="3"/>
                        </a:cubicBezTo>
                        <a:cubicBezTo>
                          <a:pt x="197" y="6"/>
                          <a:pt x="204" y="21"/>
                          <a:pt x="213" y="27"/>
                        </a:cubicBezTo>
                        <a:cubicBezTo>
                          <a:pt x="222" y="33"/>
                          <a:pt x="231" y="35"/>
                          <a:pt x="237" y="39"/>
                        </a:cubicBezTo>
                        <a:cubicBezTo>
                          <a:pt x="243" y="43"/>
                          <a:pt x="244" y="53"/>
                          <a:pt x="249" y="54"/>
                        </a:cubicBezTo>
                        <a:cubicBezTo>
                          <a:pt x="254" y="55"/>
                          <a:pt x="260" y="48"/>
                          <a:pt x="267" y="42"/>
                        </a:cubicBezTo>
                      </a:path>
                    </a:pathLst>
                  </a:custGeom>
                  <a:solidFill>
                    <a:srgbClr val="C0C0C0"/>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grpSp>
            <p:sp>
              <p:nvSpPr>
                <p:cNvPr id="7011" name="Freeform 1953"/>
                <p:cNvSpPr>
                  <a:spLocks/>
                </p:cNvSpPr>
                <p:nvPr/>
              </p:nvSpPr>
              <p:spPr bwMode="auto">
                <a:xfrm rot="859446">
                  <a:off x="2790" y="2633"/>
                  <a:ext cx="139" cy="170"/>
                </a:xfrm>
                <a:custGeom>
                  <a:avLst/>
                  <a:gdLst>
                    <a:gd name="T0" fmla="*/ 15 w 211"/>
                    <a:gd name="T1" fmla="*/ 20 h 280"/>
                    <a:gd name="T2" fmla="*/ 70 w 211"/>
                    <a:gd name="T3" fmla="*/ 10 h 280"/>
                    <a:gd name="T4" fmla="*/ 115 w 211"/>
                    <a:gd name="T5" fmla="*/ 0 h 280"/>
                    <a:gd name="T6" fmla="*/ 145 w 211"/>
                    <a:gd name="T7" fmla="*/ 20 h 280"/>
                    <a:gd name="T8" fmla="*/ 175 w 211"/>
                    <a:gd name="T9" fmla="*/ 35 h 280"/>
                    <a:gd name="T10" fmla="*/ 205 w 211"/>
                    <a:gd name="T11" fmla="*/ 50 h 280"/>
                    <a:gd name="T12" fmla="*/ 211 w 211"/>
                    <a:gd name="T13" fmla="*/ 76 h 280"/>
                    <a:gd name="T14" fmla="*/ 185 w 211"/>
                    <a:gd name="T15" fmla="*/ 100 h 280"/>
                    <a:gd name="T16" fmla="*/ 155 w 211"/>
                    <a:gd name="T17" fmla="*/ 100 h 280"/>
                    <a:gd name="T18" fmla="*/ 130 w 211"/>
                    <a:gd name="T19" fmla="*/ 85 h 280"/>
                    <a:gd name="T20" fmla="*/ 160 w 211"/>
                    <a:gd name="T21" fmla="*/ 135 h 280"/>
                    <a:gd name="T22" fmla="*/ 160 w 211"/>
                    <a:gd name="T23" fmla="*/ 165 h 280"/>
                    <a:gd name="T24" fmla="*/ 58 w 211"/>
                    <a:gd name="T25" fmla="*/ 166 h 280"/>
                    <a:gd name="T26" fmla="*/ 114 w 211"/>
                    <a:gd name="T27" fmla="*/ 181 h 280"/>
                    <a:gd name="T28" fmla="*/ 103 w 211"/>
                    <a:gd name="T29" fmla="*/ 223 h 280"/>
                    <a:gd name="T30" fmla="*/ 84 w 211"/>
                    <a:gd name="T31" fmla="*/ 223 h 280"/>
                    <a:gd name="T32" fmla="*/ 58 w 211"/>
                    <a:gd name="T33" fmla="*/ 219 h 280"/>
                    <a:gd name="T34" fmla="*/ 73 w 211"/>
                    <a:gd name="T35" fmla="*/ 234 h 280"/>
                    <a:gd name="T36" fmla="*/ 40 w 211"/>
                    <a:gd name="T37" fmla="*/ 280 h 280"/>
                    <a:gd name="T38" fmla="*/ 0 w 211"/>
                    <a:gd name="T39" fmla="*/ 280 h 280"/>
                    <a:gd name="T40" fmla="*/ 35 w 211"/>
                    <a:gd name="T41" fmla="*/ 204 h 280"/>
                    <a:gd name="T42" fmla="*/ 31 w 211"/>
                    <a:gd name="T43" fmla="*/ 159 h 280"/>
                    <a:gd name="T44" fmla="*/ 20 w 211"/>
                    <a:gd name="T45" fmla="*/ 121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1" h="280">
                      <a:moveTo>
                        <a:pt x="15" y="20"/>
                      </a:moveTo>
                      <a:lnTo>
                        <a:pt x="70" y="10"/>
                      </a:lnTo>
                      <a:lnTo>
                        <a:pt x="115" y="0"/>
                      </a:lnTo>
                      <a:lnTo>
                        <a:pt x="145" y="20"/>
                      </a:lnTo>
                      <a:lnTo>
                        <a:pt x="175" y="35"/>
                      </a:lnTo>
                      <a:lnTo>
                        <a:pt x="205" y="50"/>
                      </a:lnTo>
                      <a:lnTo>
                        <a:pt x="211" y="76"/>
                      </a:lnTo>
                      <a:lnTo>
                        <a:pt x="185" y="100"/>
                      </a:lnTo>
                      <a:lnTo>
                        <a:pt x="155" y="100"/>
                      </a:lnTo>
                      <a:lnTo>
                        <a:pt x="130" y="85"/>
                      </a:lnTo>
                      <a:lnTo>
                        <a:pt x="160" y="135"/>
                      </a:lnTo>
                      <a:lnTo>
                        <a:pt x="160" y="165"/>
                      </a:lnTo>
                      <a:lnTo>
                        <a:pt x="58" y="166"/>
                      </a:lnTo>
                      <a:lnTo>
                        <a:pt x="114" y="181"/>
                      </a:lnTo>
                      <a:lnTo>
                        <a:pt x="103" y="223"/>
                      </a:lnTo>
                      <a:lnTo>
                        <a:pt x="84" y="223"/>
                      </a:lnTo>
                      <a:lnTo>
                        <a:pt x="58" y="219"/>
                      </a:lnTo>
                      <a:cubicBezTo>
                        <a:pt x="46" y="228"/>
                        <a:pt x="76" y="224"/>
                        <a:pt x="73" y="234"/>
                      </a:cubicBezTo>
                      <a:cubicBezTo>
                        <a:pt x="70" y="244"/>
                        <a:pt x="52" y="272"/>
                        <a:pt x="40" y="280"/>
                      </a:cubicBezTo>
                      <a:lnTo>
                        <a:pt x="0" y="280"/>
                      </a:lnTo>
                      <a:lnTo>
                        <a:pt x="35" y="204"/>
                      </a:lnTo>
                      <a:lnTo>
                        <a:pt x="31" y="159"/>
                      </a:lnTo>
                      <a:lnTo>
                        <a:pt x="20" y="121"/>
                      </a:lnTo>
                    </a:path>
                  </a:pathLst>
                </a:custGeom>
                <a:solidFill>
                  <a:srgbClr val="FAE09E"/>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012" name="Freeform 1954"/>
                <p:cNvSpPr>
                  <a:spLocks/>
                </p:cNvSpPr>
                <p:nvPr/>
              </p:nvSpPr>
              <p:spPr bwMode="auto">
                <a:xfrm>
                  <a:off x="1693" y="1313"/>
                  <a:ext cx="648" cy="2697"/>
                </a:xfrm>
                <a:custGeom>
                  <a:avLst/>
                  <a:gdLst>
                    <a:gd name="T0" fmla="*/ 483 w 487"/>
                    <a:gd name="T1" fmla="*/ 0 h 1916"/>
                    <a:gd name="T2" fmla="*/ 0 w 487"/>
                    <a:gd name="T3" fmla="*/ 919 h 1916"/>
                    <a:gd name="T4" fmla="*/ 2 w 487"/>
                    <a:gd name="T5" fmla="*/ 993 h 1916"/>
                    <a:gd name="T6" fmla="*/ 487 w 487"/>
                    <a:gd name="T7" fmla="*/ 1916 h 1916"/>
                  </a:gdLst>
                  <a:ahLst/>
                  <a:cxnLst>
                    <a:cxn ang="0">
                      <a:pos x="T0" y="T1"/>
                    </a:cxn>
                    <a:cxn ang="0">
                      <a:pos x="T2" y="T3"/>
                    </a:cxn>
                    <a:cxn ang="0">
                      <a:pos x="T4" y="T5"/>
                    </a:cxn>
                    <a:cxn ang="0">
                      <a:pos x="T6" y="T7"/>
                    </a:cxn>
                  </a:cxnLst>
                  <a:rect l="0" t="0" r="r" b="b"/>
                  <a:pathLst>
                    <a:path w="487" h="1916">
                      <a:moveTo>
                        <a:pt x="483" y="0"/>
                      </a:moveTo>
                      <a:lnTo>
                        <a:pt x="0" y="919"/>
                      </a:lnTo>
                      <a:lnTo>
                        <a:pt x="2" y="993"/>
                      </a:lnTo>
                      <a:lnTo>
                        <a:pt x="487" y="1916"/>
                      </a:lnTo>
                    </a:path>
                  </a:pathLst>
                </a:custGeom>
                <a:noFill/>
                <a:ln w="9525" cap="flat"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grpSp>
              <p:nvGrpSpPr>
                <p:cNvPr id="7013" name="Group 1955"/>
                <p:cNvGrpSpPr>
                  <a:grpSpLocks/>
                </p:cNvGrpSpPr>
                <p:nvPr/>
              </p:nvGrpSpPr>
              <p:grpSpPr bwMode="auto">
                <a:xfrm rot="-175106">
                  <a:off x="1669" y="2558"/>
                  <a:ext cx="1190" cy="110"/>
                  <a:chOff x="2707" y="961"/>
                  <a:chExt cx="895" cy="78"/>
                </a:xfrm>
              </p:grpSpPr>
              <p:sp>
                <p:nvSpPr>
                  <p:cNvPr id="7069" name="Freeform 1956"/>
                  <p:cNvSpPr>
                    <a:spLocks/>
                  </p:cNvSpPr>
                  <p:nvPr/>
                </p:nvSpPr>
                <p:spPr bwMode="auto">
                  <a:xfrm>
                    <a:off x="2772" y="981"/>
                    <a:ext cx="114" cy="32"/>
                  </a:xfrm>
                  <a:custGeom>
                    <a:avLst/>
                    <a:gdLst>
                      <a:gd name="T0" fmla="*/ 0 w 114"/>
                      <a:gd name="T1" fmla="*/ 15 h 32"/>
                      <a:gd name="T2" fmla="*/ 4 w 114"/>
                      <a:gd name="T3" fmla="*/ 6 h 32"/>
                      <a:gd name="T4" fmla="*/ 19 w 114"/>
                      <a:gd name="T5" fmla="*/ 0 h 32"/>
                      <a:gd name="T6" fmla="*/ 68 w 114"/>
                      <a:gd name="T7" fmla="*/ 6 h 32"/>
                      <a:gd name="T8" fmla="*/ 114 w 114"/>
                      <a:gd name="T9" fmla="*/ 17 h 32"/>
                      <a:gd name="T10" fmla="*/ 69 w 114"/>
                      <a:gd name="T11" fmla="*/ 27 h 32"/>
                      <a:gd name="T12" fmla="*/ 24 w 114"/>
                      <a:gd name="T13" fmla="*/ 32 h 32"/>
                      <a:gd name="T14" fmla="*/ 8 w 114"/>
                      <a:gd name="T15" fmla="*/ 26 h 32"/>
                      <a:gd name="T16" fmla="*/ 0 w 114"/>
                      <a:gd name="T17"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4" h="32">
                        <a:moveTo>
                          <a:pt x="0" y="15"/>
                        </a:moveTo>
                        <a:lnTo>
                          <a:pt x="4" y="6"/>
                        </a:lnTo>
                        <a:lnTo>
                          <a:pt x="19" y="0"/>
                        </a:lnTo>
                        <a:lnTo>
                          <a:pt x="68" y="6"/>
                        </a:lnTo>
                        <a:lnTo>
                          <a:pt x="114" y="17"/>
                        </a:lnTo>
                        <a:lnTo>
                          <a:pt x="69" y="27"/>
                        </a:lnTo>
                        <a:lnTo>
                          <a:pt x="24" y="32"/>
                        </a:lnTo>
                        <a:lnTo>
                          <a:pt x="8" y="26"/>
                        </a:lnTo>
                        <a:lnTo>
                          <a:pt x="0" y="15"/>
                        </a:lnTo>
                        <a:close/>
                      </a:path>
                    </a:pathLst>
                  </a:custGeom>
                  <a:solidFill>
                    <a:srgbClr val="FF00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70" name="Freeform 1957"/>
                  <p:cNvSpPr>
                    <a:spLocks/>
                  </p:cNvSpPr>
                  <p:nvPr/>
                </p:nvSpPr>
                <p:spPr bwMode="auto">
                  <a:xfrm rot="308306">
                    <a:off x="2730" y="961"/>
                    <a:ext cx="872" cy="78"/>
                  </a:xfrm>
                  <a:custGeom>
                    <a:avLst/>
                    <a:gdLst>
                      <a:gd name="T0" fmla="*/ 3 w 1722"/>
                      <a:gd name="T1" fmla="*/ 251 h 251"/>
                      <a:gd name="T2" fmla="*/ 0 w 1722"/>
                      <a:gd name="T3" fmla="*/ 227 h 251"/>
                      <a:gd name="T4" fmla="*/ 1687 w 1722"/>
                      <a:gd name="T5" fmla="*/ 0 h 251"/>
                      <a:gd name="T6" fmla="*/ 1722 w 1722"/>
                      <a:gd name="T7" fmla="*/ 10 h 251"/>
                      <a:gd name="T8" fmla="*/ 1689 w 1722"/>
                      <a:gd name="T9" fmla="*/ 23 h 251"/>
                      <a:gd name="T10" fmla="*/ 3 w 1722"/>
                      <a:gd name="T11" fmla="*/ 251 h 251"/>
                    </a:gdLst>
                    <a:ahLst/>
                    <a:cxnLst>
                      <a:cxn ang="0">
                        <a:pos x="T0" y="T1"/>
                      </a:cxn>
                      <a:cxn ang="0">
                        <a:pos x="T2" y="T3"/>
                      </a:cxn>
                      <a:cxn ang="0">
                        <a:pos x="T4" y="T5"/>
                      </a:cxn>
                      <a:cxn ang="0">
                        <a:pos x="T6" y="T7"/>
                      </a:cxn>
                      <a:cxn ang="0">
                        <a:pos x="T8" y="T9"/>
                      </a:cxn>
                      <a:cxn ang="0">
                        <a:pos x="T10" y="T11"/>
                      </a:cxn>
                    </a:cxnLst>
                    <a:rect l="0" t="0" r="r" b="b"/>
                    <a:pathLst>
                      <a:path w="1722" h="251">
                        <a:moveTo>
                          <a:pt x="3" y="251"/>
                        </a:moveTo>
                        <a:lnTo>
                          <a:pt x="0" y="227"/>
                        </a:lnTo>
                        <a:lnTo>
                          <a:pt x="1687" y="0"/>
                        </a:lnTo>
                        <a:lnTo>
                          <a:pt x="1722" y="10"/>
                        </a:lnTo>
                        <a:lnTo>
                          <a:pt x="1689" y="23"/>
                        </a:lnTo>
                        <a:lnTo>
                          <a:pt x="3" y="251"/>
                        </a:lnTo>
                        <a:close/>
                      </a:path>
                    </a:pathLst>
                  </a:custGeom>
                  <a:solidFill>
                    <a:srgbClr val="C0C0C0"/>
                  </a:solidFill>
                  <a:ln w="317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71" name="Rectangle 1958"/>
                  <p:cNvSpPr>
                    <a:spLocks noChangeArrowheads="1"/>
                  </p:cNvSpPr>
                  <p:nvPr/>
                </p:nvSpPr>
                <p:spPr bwMode="auto">
                  <a:xfrm>
                    <a:off x="2707" y="993"/>
                    <a:ext cx="31" cy="8"/>
                  </a:xfrm>
                  <a:prstGeom prst="rect">
                    <a:avLst/>
                  </a:prstGeom>
                  <a:solidFill>
                    <a:srgbClr val="FF0000"/>
                  </a:soli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7014" name="Group 1959"/>
                <p:cNvGrpSpPr>
                  <a:grpSpLocks/>
                </p:cNvGrpSpPr>
                <p:nvPr/>
              </p:nvGrpSpPr>
              <p:grpSpPr bwMode="auto">
                <a:xfrm>
                  <a:off x="2426" y="1221"/>
                  <a:ext cx="482" cy="2893"/>
                  <a:chOff x="1736" y="879"/>
                  <a:chExt cx="363" cy="2055"/>
                </a:xfrm>
              </p:grpSpPr>
              <p:grpSp>
                <p:nvGrpSpPr>
                  <p:cNvPr id="7031" name="Group 1960"/>
                  <p:cNvGrpSpPr>
                    <a:grpSpLocks/>
                  </p:cNvGrpSpPr>
                  <p:nvPr/>
                </p:nvGrpSpPr>
                <p:grpSpPr bwMode="auto">
                  <a:xfrm rot="782526" flipH="1">
                    <a:off x="1736" y="2152"/>
                    <a:ext cx="220" cy="782"/>
                    <a:chOff x="6423" y="5054"/>
                    <a:chExt cx="771" cy="2354"/>
                  </a:xfrm>
                </p:grpSpPr>
                <p:sp>
                  <p:nvSpPr>
                    <p:cNvPr id="7063" name="Oval 1961"/>
                    <p:cNvSpPr>
                      <a:spLocks noChangeArrowheads="1"/>
                    </p:cNvSpPr>
                    <p:nvPr/>
                  </p:nvSpPr>
                  <p:spPr bwMode="auto">
                    <a:xfrm rot="-332104">
                      <a:off x="6423" y="5054"/>
                      <a:ext cx="27" cy="45"/>
                    </a:xfrm>
                    <a:prstGeom prst="ellipse">
                      <a:avLst/>
                    </a:prstGeom>
                    <a:solidFill>
                      <a:srgbClr val="FFFFFF"/>
                    </a:solidFill>
                    <a:ln w="317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64" name="Freeform 1962"/>
                    <p:cNvSpPr>
                      <a:spLocks/>
                    </p:cNvSpPr>
                    <p:nvPr/>
                  </p:nvSpPr>
                  <p:spPr bwMode="auto">
                    <a:xfrm>
                      <a:off x="6439" y="5077"/>
                      <a:ext cx="729" cy="2331"/>
                    </a:xfrm>
                    <a:custGeom>
                      <a:avLst/>
                      <a:gdLst>
                        <a:gd name="T0" fmla="*/ 701 w 752"/>
                        <a:gd name="T1" fmla="*/ 2316 h 2440"/>
                        <a:gd name="T2" fmla="*/ 729 w 752"/>
                        <a:gd name="T3" fmla="*/ 2174 h 2440"/>
                        <a:gd name="T4" fmla="*/ 729 w 752"/>
                        <a:gd name="T5" fmla="*/ 2070 h 2440"/>
                        <a:gd name="T6" fmla="*/ 723 w 752"/>
                        <a:gd name="T7" fmla="*/ 1962 h 2440"/>
                        <a:gd name="T8" fmla="*/ 675 w 752"/>
                        <a:gd name="T9" fmla="*/ 1786 h 2440"/>
                        <a:gd name="T10" fmla="*/ 603 w 752"/>
                        <a:gd name="T11" fmla="*/ 1627 h 2440"/>
                        <a:gd name="T12" fmla="*/ 497 w 752"/>
                        <a:gd name="T13" fmla="*/ 1401 h 2440"/>
                        <a:gd name="T14" fmla="*/ 380 w 752"/>
                        <a:gd name="T15" fmla="*/ 1166 h 2440"/>
                        <a:gd name="T16" fmla="*/ 291 w 752"/>
                        <a:gd name="T17" fmla="*/ 992 h 2440"/>
                        <a:gd name="T18" fmla="*/ 187 w 752"/>
                        <a:gd name="T19" fmla="*/ 755 h 2440"/>
                        <a:gd name="T20" fmla="*/ 112 w 752"/>
                        <a:gd name="T21" fmla="*/ 532 h 2440"/>
                        <a:gd name="T22" fmla="*/ 65 w 752"/>
                        <a:gd name="T23" fmla="*/ 362 h 2440"/>
                        <a:gd name="T24" fmla="*/ 21 w 752"/>
                        <a:gd name="T25" fmla="*/ 158 h 2440"/>
                        <a:gd name="T26" fmla="*/ 3 w 752"/>
                        <a:gd name="T27" fmla="*/ 60 h 2440"/>
                        <a:gd name="T28" fmla="*/ 46 w 752"/>
                        <a:gd name="T29" fmla="*/ 50 h 2440"/>
                        <a:gd name="T30" fmla="*/ 117 w 752"/>
                        <a:gd name="T31" fmla="*/ 362 h 2440"/>
                        <a:gd name="T32" fmla="*/ 175 w 752"/>
                        <a:gd name="T33" fmla="*/ 568 h 2440"/>
                        <a:gd name="T34" fmla="*/ 277 w 752"/>
                        <a:gd name="T35" fmla="*/ 855 h 2440"/>
                        <a:gd name="T36" fmla="*/ 372 w 752"/>
                        <a:gd name="T37" fmla="*/ 1075 h 2440"/>
                        <a:gd name="T38" fmla="*/ 491 w 752"/>
                        <a:gd name="T39" fmla="*/ 1334 h 2440"/>
                        <a:gd name="T40" fmla="*/ 619 w 752"/>
                        <a:gd name="T41" fmla="*/ 1602 h 2440"/>
                        <a:gd name="T42" fmla="*/ 712 w 752"/>
                        <a:gd name="T43" fmla="*/ 1841 h 2440"/>
                        <a:gd name="T44" fmla="*/ 746 w 752"/>
                        <a:gd name="T45" fmla="*/ 2028 h 2440"/>
                        <a:gd name="T46" fmla="*/ 749 w 752"/>
                        <a:gd name="T47" fmla="*/ 2160 h 2440"/>
                        <a:gd name="T48" fmla="*/ 728 w 752"/>
                        <a:gd name="T49" fmla="*/ 2286 h 2440"/>
                        <a:gd name="T50" fmla="*/ 677 w 752"/>
                        <a:gd name="T51" fmla="*/ 2403 h 2440"/>
                        <a:gd name="T52" fmla="*/ 644 w 752"/>
                        <a:gd name="T53" fmla="*/ 2436 h 2440"/>
                        <a:gd name="T54" fmla="*/ 680 w 752"/>
                        <a:gd name="T55" fmla="*/ 2376 h 2440"/>
                        <a:gd name="T56" fmla="*/ 701 w 752"/>
                        <a:gd name="T57" fmla="*/ 2316 h 2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52" h="2440">
                          <a:moveTo>
                            <a:pt x="701" y="2316"/>
                          </a:moveTo>
                          <a:cubicBezTo>
                            <a:pt x="711" y="2282"/>
                            <a:pt x="724" y="2214"/>
                            <a:pt x="729" y="2174"/>
                          </a:cubicBezTo>
                          <a:cubicBezTo>
                            <a:pt x="734" y="2133"/>
                            <a:pt x="730" y="2104"/>
                            <a:pt x="729" y="2070"/>
                          </a:cubicBezTo>
                          <a:cubicBezTo>
                            <a:pt x="728" y="2035"/>
                            <a:pt x="732" y="2010"/>
                            <a:pt x="723" y="1962"/>
                          </a:cubicBezTo>
                          <a:cubicBezTo>
                            <a:pt x="714" y="1915"/>
                            <a:pt x="695" y="1842"/>
                            <a:pt x="675" y="1786"/>
                          </a:cubicBezTo>
                          <a:cubicBezTo>
                            <a:pt x="656" y="1730"/>
                            <a:pt x="632" y="1690"/>
                            <a:pt x="603" y="1627"/>
                          </a:cubicBezTo>
                          <a:cubicBezTo>
                            <a:pt x="574" y="1562"/>
                            <a:pt x="534" y="1479"/>
                            <a:pt x="497" y="1401"/>
                          </a:cubicBezTo>
                          <a:cubicBezTo>
                            <a:pt x="460" y="1324"/>
                            <a:pt x="415" y="1236"/>
                            <a:pt x="380" y="1166"/>
                          </a:cubicBezTo>
                          <a:cubicBezTo>
                            <a:pt x="344" y="1098"/>
                            <a:pt x="323" y="1059"/>
                            <a:pt x="291" y="992"/>
                          </a:cubicBezTo>
                          <a:cubicBezTo>
                            <a:pt x="259" y="922"/>
                            <a:pt x="217" y="831"/>
                            <a:pt x="187" y="755"/>
                          </a:cubicBezTo>
                          <a:cubicBezTo>
                            <a:pt x="157" y="679"/>
                            <a:pt x="131" y="597"/>
                            <a:pt x="112" y="532"/>
                          </a:cubicBezTo>
                          <a:cubicBezTo>
                            <a:pt x="91" y="468"/>
                            <a:pt x="81" y="425"/>
                            <a:pt x="65" y="362"/>
                          </a:cubicBezTo>
                          <a:cubicBezTo>
                            <a:pt x="50" y="299"/>
                            <a:pt x="30" y="206"/>
                            <a:pt x="21" y="158"/>
                          </a:cubicBezTo>
                          <a:cubicBezTo>
                            <a:pt x="9" y="108"/>
                            <a:pt x="0" y="78"/>
                            <a:pt x="3" y="60"/>
                          </a:cubicBezTo>
                          <a:cubicBezTo>
                            <a:pt x="8" y="43"/>
                            <a:pt x="26" y="0"/>
                            <a:pt x="46" y="50"/>
                          </a:cubicBezTo>
                          <a:cubicBezTo>
                            <a:pt x="63" y="100"/>
                            <a:pt x="94" y="278"/>
                            <a:pt x="117" y="362"/>
                          </a:cubicBezTo>
                          <a:cubicBezTo>
                            <a:pt x="138" y="449"/>
                            <a:pt x="147" y="487"/>
                            <a:pt x="175" y="568"/>
                          </a:cubicBezTo>
                          <a:cubicBezTo>
                            <a:pt x="202" y="650"/>
                            <a:pt x="245" y="770"/>
                            <a:pt x="277" y="855"/>
                          </a:cubicBezTo>
                          <a:cubicBezTo>
                            <a:pt x="309" y="941"/>
                            <a:pt x="336" y="995"/>
                            <a:pt x="372" y="1075"/>
                          </a:cubicBezTo>
                          <a:cubicBezTo>
                            <a:pt x="410" y="1157"/>
                            <a:pt x="451" y="1247"/>
                            <a:pt x="491" y="1334"/>
                          </a:cubicBezTo>
                          <a:cubicBezTo>
                            <a:pt x="532" y="1421"/>
                            <a:pt x="581" y="1517"/>
                            <a:pt x="619" y="1602"/>
                          </a:cubicBezTo>
                          <a:cubicBezTo>
                            <a:pt x="655" y="1686"/>
                            <a:pt x="690" y="1771"/>
                            <a:pt x="712" y="1841"/>
                          </a:cubicBezTo>
                          <a:cubicBezTo>
                            <a:pt x="732" y="1913"/>
                            <a:pt x="740" y="1975"/>
                            <a:pt x="746" y="2028"/>
                          </a:cubicBezTo>
                          <a:cubicBezTo>
                            <a:pt x="752" y="2081"/>
                            <a:pt x="752" y="2117"/>
                            <a:pt x="749" y="2160"/>
                          </a:cubicBezTo>
                          <a:cubicBezTo>
                            <a:pt x="746" y="2203"/>
                            <a:pt x="740" y="2246"/>
                            <a:pt x="728" y="2286"/>
                          </a:cubicBezTo>
                          <a:cubicBezTo>
                            <a:pt x="716" y="2326"/>
                            <a:pt x="691" y="2378"/>
                            <a:pt x="677" y="2403"/>
                          </a:cubicBezTo>
                          <a:cubicBezTo>
                            <a:pt x="663" y="2428"/>
                            <a:pt x="644" y="2440"/>
                            <a:pt x="644" y="2436"/>
                          </a:cubicBezTo>
                          <a:cubicBezTo>
                            <a:pt x="644" y="2432"/>
                            <a:pt x="671" y="2396"/>
                            <a:pt x="680" y="2376"/>
                          </a:cubicBezTo>
                          <a:cubicBezTo>
                            <a:pt x="689" y="2356"/>
                            <a:pt x="697" y="2328"/>
                            <a:pt x="701" y="2316"/>
                          </a:cubicBezTo>
                          <a:close/>
                        </a:path>
                      </a:pathLst>
                    </a:custGeom>
                    <a:gradFill rotWithShape="1">
                      <a:gsLst>
                        <a:gs pos="0">
                          <a:srgbClr val="969696">
                            <a:gamma/>
                            <a:shade val="86275"/>
                            <a:invGamma/>
                          </a:srgbClr>
                        </a:gs>
                        <a:gs pos="100000">
                          <a:srgbClr val="969696"/>
                        </a:gs>
                      </a:gsLst>
                      <a:lin ang="5400000" scaled="1"/>
                    </a:gradFill>
                    <a:ln w="3175"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7065" name="Group 1963"/>
                    <p:cNvGrpSpPr>
                      <a:grpSpLocks/>
                    </p:cNvGrpSpPr>
                    <p:nvPr/>
                  </p:nvGrpSpPr>
                  <p:grpSpPr bwMode="auto">
                    <a:xfrm>
                      <a:off x="6453" y="5127"/>
                      <a:ext cx="741" cy="1952"/>
                      <a:chOff x="6453" y="5127"/>
                      <a:chExt cx="741" cy="1952"/>
                    </a:xfrm>
                  </p:grpSpPr>
                  <p:sp>
                    <p:nvSpPr>
                      <p:cNvPr id="7066" name="Freeform 1964"/>
                      <p:cNvSpPr>
                        <a:spLocks/>
                      </p:cNvSpPr>
                      <p:nvPr/>
                    </p:nvSpPr>
                    <p:spPr bwMode="auto">
                      <a:xfrm rot="120847" flipH="1" flipV="1">
                        <a:off x="6528" y="5415"/>
                        <a:ext cx="666" cy="1664"/>
                      </a:xfrm>
                      <a:custGeom>
                        <a:avLst/>
                        <a:gdLst>
                          <a:gd name="T0" fmla="*/ 664 w 664"/>
                          <a:gd name="T1" fmla="*/ 1090 h 1106"/>
                          <a:gd name="T2" fmla="*/ 638 w 664"/>
                          <a:gd name="T3" fmla="*/ 1093 h 1106"/>
                          <a:gd name="T4" fmla="*/ 620 w 664"/>
                          <a:gd name="T5" fmla="*/ 1084 h 1106"/>
                          <a:gd name="T6" fmla="*/ 565 w 664"/>
                          <a:gd name="T7" fmla="*/ 957 h 1106"/>
                          <a:gd name="T8" fmla="*/ 485 w 664"/>
                          <a:gd name="T9" fmla="*/ 811 h 1106"/>
                          <a:gd name="T10" fmla="*/ 379 w 664"/>
                          <a:gd name="T11" fmla="*/ 655 h 1106"/>
                          <a:gd name="T12" fmla="*/ 272 w 664"/>
                          <a:gd name="T13" fmla="*/ 510 h 1106"/>
                          <a:gd name="T14" fmla="*/ 196 w 664"/>
                          <a:gd name="T15" fmla="*/ 411 h 1106"/>
                          <a:gd name="T16" fmla="*/ 124 w 664"/>
                          <a:gd name="T17" fmla="*/ 314 h 1106"/>
                          <a:gd name="T18" fmla="*/ 66 w 664"/>
                          <a:gd name="T19" fmla="*/ 234 h 1106"/>
                          <a:gd name="T20" fmla="*/ 29 w 664"/>
                          <a:gd name="T21" fmla="*/ 159 h 1106"/>
                          <a:gd name="T22" fmla="*/ 5 w 664"/>
                          <a:gd name="T23" fmla="*/ 72 h 1106"/>
                          <a:gd name="T24" fmla="*/ 2 w 664"/>
                          <a:gd name="T25" fmla="*/ 3 h 1106"/>
                          <a:gd name="T26" fmla="*/ 17 w 664"/>
                          <a:gd name="T27" fmla="*/ 87 h 1106"/>
                          <a:gd name="T28" fmla="*/ 38 w 664"/>
                          <a:gd name="T29" fmla="*/ 146 h 1106"/>
                          <a:gd name="T30" fmla="*/ 95 w 664"/>
                          <a:gd name="T31" fmla="*/ 253 h 1106"/>
                          <a:gd name="T32" fmla="*/ 186 w 664"/>
                          <a:gd name="T33" fmla="*/ 369 h 1106"/>
                          <a:gd name="T34" fmla="*/ 254 w 664"/>
                          <a:gd name="T35" fmla="*/ 464 h 1106"/>
                          <a:gd name="T36" fmla="*/ 317 w 664"/>
                          <a:gd name="T37" fmla="*/ 543 h 1106"/>
                          <a:gd name="T38" fmla="*/ 362 w 664"/>
                          <a:gd name="T39" fmla="*/ 605 h 1106"/>
                          <a:gd name="T40" fmla="*/ 428 w 664"/>
                          <a:gd name="T41" fmla="*/ 693 h 1106"/>
                          <a:gd name="T42" fmla="*/ 502 w 664"/>
                          <a:gd name="T43" fmla="*/ 796 h 1106"/>
                          <a:gd name="T44" fmla="*/ 578 w 664"/>
                          <a:gd name="T45" fmla="*/ 922 h 1106"/>
                          <a:gd name="T46" fmla="*/ 641 w 664"/>
                          <a:gd name="T47" fmla="*/ 1043 h 1106"/>
                          <a:gd name="T48" fmla="*/ 664 w 664"/>
                          <a:gd name="T49" fmla="*/ 1090 h 1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64" h="1106">
                            <a:moveTo>
                              <a:pt x="664" y="1090"/>
                            </a:moveTo>
                            <a:cubicBezTo>
                              <a:pt x="662" y="1098"/>
                              <a:pt x="645" y="1094"/>
                              <a:pt x="638" y="1093"/>
                            </a:cubicBezTo>
                            <a:cubicBezTo>
                              <a:pt x="630" y="1092"/>
                              <a:pt x="632" y="1106"/>
                              <a:pt x="620" y="1084"/>
                            </a:cubicBezTo>
                            <a:cubicBezTo>
                              <a:pt x="608" y="1062"/>
                              <a:pt x="588" y="1003"/>
                              <a:pt x="565" y="957"/>
                            </a:cubicBezTo>
                            <a:cubicBezTo>
                              <a:pt x="543" y="912"/>
                              <a:pt x="517" y="861"/>
                              <a:pt x="485" y="811"/>
                            </a:cubicBezTo>
                            <a:cubicBezTo>
                              <a:pt x="454" y="761"/>
                              <a:pt x="414" y="705"/>
                              <a:pt x="379" y="655"/>
                            </a:cubicBezTo>
                            <a:cubicBezTo>
                              <a:pt x="344" y="605"/>
                              <a:pt x="302" y="551"/>
                              <a:pt x="272" y="510"/>
                            </a:cubicBezTo>
                            <a:cubicBezTo>
                              <a:pt x="242" y="469"/>
                              <a:pt x="221" y="444"/>
                              <a:pt x="196" y="411"/>
                            </a:cubicBezTo>
                            <a:cubicBezTo>
                              <a:pt x="171" y="378"/>
                              <a:pt x="145" y="344"/>
                              <a:pt x="124" y="314"/>
                            </a:cubicBezTo>
                            <a:cubicBezTo>
                              <a:pt x="102" y="285"/>
                              <a:pt x="82" y="260"/>
                              <a:pt x="66" y="234"/>
                            </a:cubicBezTo>
                            <a:cubicBezTo>
                              <a:pt x="50" y="208"/>
                              <a:pt x="39" y="186"/>
                              <a:pt x="29" y="159"/>
                            </a:cubicBezTo>
                            <a:cubicBezTo>
                              <a:pt x="19" y="132"/>
                              <a:pt x="9" y="98"/>
                              <a:pt x="5" y="72"/>
                            </a:cubicBezTo>
                            <a:cubicBezTo>
                              <a:pt x="1" y="46"/>
                              <a:pt x="0" y="0"/>
                              <a:pt x="2" y="3"/>
                            </a:cubicBezTo>
                            <a:cubicBezTo>
                              <a:pt x="4" y="6"/>
                              <a:pt x="11" y="63"/>
                              <a:pt x="17" y="87"/>
                            </a:cubicBezTo>
                            <a:cubicBezTo>
                              <a:pt x="23" y="111"/>
                              <a:pt x="25" y="119"/>
                              <a:pt x="38" y="146"/>
                            </a:cubicBezTo>
                            <a:cubicBezTo>
                              <a:pt x="51" y="174"/>
                              <a:pt x="70" y="216"/>
                              <a:pt x="95" y="253"/>
                            </a:cubicBezTo>
                            <a:cubicBezTo>
                              <a:pt x="120" y="290"/>
                              <a:pt x="160" y="334"/>
                              <a:pt x="186" y="369"/>
                            </a:cubicBezTo>
                            <a:cubicBezTo>
                              <a:pt x="212" y="404"/>
                              <a:pt x="232" y="435"/>
                              <a:pt x="254" y="464"/>
                            </a:cubicBezTo>
                            <a:cubicBezTo>
                              <a:pt x="276" y="493"/>
                              <a:pt x="299" y="520"/>
                              <a:pt x="317" y="543"/>
                            </a:cubicBezTo>
                            <a:cubicBezTo>
                              <a:pt x="335" y="566"/>
                              <a:pt x="344" y="580"/>
                              <a:pt x="362" y="605"/>
                            </a:cubicBezTo>
                            <a:cubicBezTo>
                              <a:pt x="380" y="630"/>
                              <a:pt x="406" y="661"/>
                              <a:pt x="428" y="693"/>
                            </a:cubicBezTo>
                            <a:cubicBezTo>
                              <a:pt x="451" y="725"/>
                              <a:pt x="476" y="759"/>
                              <a:pt x="502" y="796"/>
                            </a:cubicBezTo>
                            <a:cubicBezTo>
                              <a:pt x="527" y="835"/>
                              <a:pt x="556" y="881"/>
                              <a:pt x="578" y="922"/>
                            </a:cubicBezTo>
                            <a:cubicBezTo>
                              <a:pt x="602" y="962"/>
                              <a:pt x="627" y="1014"/>
                              <a:pt x="641" y="1043"/>
                            </a:cubicBezTo>
                            <a:cubicBezTo>
                              <a:pt x="656" y="1070"/>
                              <a:pt x="664" y="1082"/>
                              <a:pt x="664" y="1090"/>
                            </a:cubicBezTo>
                            <a:close/>
                          </a:path>
                        </a:pathLst>
                      </a:custGeom>
                      <a:solidFill>
                        <a:srgbClr val="C0C0C0"/>
                      </a:solidFill>
                      <a:ln w="3175"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067" name="Oval 1965"/>
                      <p:cNvSpPr>
                        <a:spLocks noChangeArrowheads="1"/>
                      </p:cNvSpPr>
                      <p:nvPr/>
                    </p:nvSpPr>
                    <p:spPr bwMode="auto">
                      <a:xfrm rot="21234367" flipV="1">
                        <a:off x="6497" y="5333"/>
                        <a:ext cx="16" cy="39"/>
                      </a:xfrm>
                      <a:prstGeom prst="ellipse">
                        <a:avLst/>
                      </a:prstGeom>
                      <a:solidFill>
                        <a:srgbClr val="FFFFFF"/>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068" name="Oval 1966"/>
                      <p:cNvSpPr>
                        <a:spLocks noChangeArrowheads="1"/>
                      </p:cNvSpPr>
                      <p:nvPr/>
                    </p:nvSpPr>
                    <p:spPr bwMode="auto">
                      <a:xfrm rot="20658778" flipV="1">
                        <a:off x="6453" y="5127"/>
                        <a:ext cx="28" cy="72"/>
                      </a:xfrm>
                      <a:prstGeom prst="ellipse">
                        <a:avLst/>
                      </a:prstGeom>
                      <a:solidFill>
                        <a:srgbClr val="FFFFFF"/>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nvGrpSpPr>
                  <p:cNvPr id="7032" name="Group 1967"/>
                  <p:cNvGrpSpPr>
                    <a:grpSpLocks/>
                  </p:cNvGrpSpPr>
                  <p:nvPr/>
                </p:nvGrpSpPr>
                <p:grpSpPr bwMode="auto">
                  <a:xfrm>
                    <a:off x="1956" y="1519"/>
                    <a:ext cx="143" cy="781"/>
                    <a:chOff x="1956" y="1519"/>
                    <a:chExt cx="143" cy="781"/>
                  </a:xfrm>
                </p:grpSpPr>
                <p:sp>
                  <p:nvSpPr>
                    <p:cNvPr id="7040" name="Freeform 1968"/>
                    <p:cNvSpPr>
                      <a:spLocks/>
                    </p:cNvSpPr>
                    <p:nvPr/>
                  </p:nvSpPr>
                  <p:spPr bwMode="auto">
                    <a:xfrm>
                      <a:off x="1956" y="1519"/>
                      <a:ext cx="143" cy="781"/>
                    </a:xfrm>
                    <a:custGeom>
                      <a:avLst/>
                      <a:gdLst>
                        <a:gd name="T0" fmla="*/ 13 w 346"/>
                        <a:gd name="T1" fmla="*/ 31 h 1839"/>
                        <a:gd name="T2" fmla="*/ 26 w 346"/>
                        <a:gd name="T3" fmla="*/ 269 h 1839"/>
                        <a:gd name="T4" fmla="*/ 105 w 346"/>
                        <a:gd name="T5" fmla="*/ 399 h 1839"/>
                        <a:gd name="T6" fmla="*/ 145 w 346"/>
                        <a:gd name="T7" fmla="*/ 581 h 1839"/>
                        <a:gd name="T8" fmla="*/ 158 w 346"/>
                        <a:gd name="T9" fmla="*/ 718 h 1839"/>
                        <a:gd name="T10" fmla="*/ 136 w 346"/>
                        <a:gd name="T11" fmla="*/ 785 h 1839"/>
                        <a:gd name="T12" fmla="*/ 110 w 346"/>
                        <a:gd name="T13" fmla="*/ 861 h 1839"/>
                        <a:gd name="T14" fmla="*/ 137 w 346"/>
                        <a:gd name="T15" fmla="*/ 885 h 1839"/>
                        <a:gd name="T16" fmla="*/ 175 w 346"/>
                        <a:gd name="T17" fmla="*/ 930 h 1839"/>
                        <a:gd name="T18" fmla="*/ 114 w 346"/>
                        <a:gd name="T19" fmla="*/ 1004 h 1839"/>
                        <a:gd name="T20" fmla="*/ 67 w 346"/>
                        <a:gd name="T21" fmla="*/ 1103 h 1839"/>
                        <a:gd name="T22" fmla="*/ 99 w 346"/>
                        <a:gd name="T23" fmla="*/ 1129 h 1839"/>
                        <a:gd name="T24" fmla="*/ 109 w 346"/>
                        <a:gd name="T25" fmla="*/ 1301 h 1839"/>
                        <a:gd name="T26" fmla="*/ 74 w 346"/>
                        <a:gd name="T27" fmla="*/ 1478 h 1839"/>
                        <a:gd name="T28" fmla="*/ 26 w 346"/>
                        <a:gd name="T29" fmla="*/ 1520 h 1839"/>
                        <a:gd name="T30" fmla="*/ 9 w 346"/>
                        <a:gd name="T31" fmla="*/ 1787 h 1839"/>
                        <a:gd name="T32" fmla="*/ 35 w 346"/>
                        <a:gd name="T33" fmla="*/ 1839 h 1839"/>
                        <a:gd name="T34" fmla="*/ 88 w 346"/>
                        <a:gd name="T35" fmla="*/ 1732 h 1839"/>
                        <a:gd name="T36" fmla="*/ 141 w 346"/>
                        <a:gd name="T37" fmla="*/ 1613 h 1839"/>
                        <a:gd name="T38" fmla="*/ 188 w 346"/>
                        <a:gd name="T39" fmla="*/ 1622 h 1839"/>
                        <a:gd name="T40" fmla="*/ 109 w 346"/>
                        <a:gd name="T41" fmla="*/ 1802 h 1839"/>
                        <a:gd name="T42" fmla="*/ 180 w 346"/>
                        <a:gd name="T43" fmla="*/ 1667 h 1839"/>
                        <a:gd name="T44" fmla="*/ 210 w 346"/>
                        <a:gd name="T45" fmla="*/ 1516 h 1839"/>
                        <a:gd name="T46" fmla="*/ 267 w 346"/>
                        <a:gd name="T47" fmla="*/ 1297 h 1839"/>
                        <a:gd name="T48" fmla="*/ 289 w 346"/>
                        <a:gd name="T49" fmla="*/ 1160 h 1839"/>
                        <a:gd name="T50" fmla="*/ 249 w 346"/>
                        <a:gd name="T51" fmla="*/ 1108 h 1839"/>
                        <a:gd name="T52" fmla="*/ 302 w 346"/>
                        <a:gd name="T53" fmla="*/ 982 h 1839"/>
                        <a:gd name="T54" fmla="*/ 311 w 346"/>
                        <a:gd name="T55" fmla="*/ 907 h 1839"/>
                        <a:gd name="T56" fmla="*/ 341 w 346"/>
                        <a:gd name="T57" fmla="*/ 755 h 1839"/>
                        <a:gd name="T58" fmla="*/ 267 w 346"/>
                        <a:gd name="T59" fmla="*/ 407 h 1839"/>
                        <a:gd name="T60" fmla="*/ 224 w 346"/>
                        <a:gd name="T61" fmla="*/ 293 h 1839"/>
                        <a:gd name="T62" fmla="*/ 113 w 346"/>
                        <a:gd name="T63" fmla="*/ 40 h 1839"/>
                        <a:gd name="T64" fmla="*/ 135 w 346"/>
                        <a:gd name="T65" fmla="*/ 122 h 1839"/>
                        <a:gd name="T66" fmla="*/ 173 w 346"/>
                        <a:gd name="T67" fmla="*/ 216 h 1839"/>
                        <a:gd name="T68" fmla="*/ 143 w 346"/>
                        <a:gd name="T69" fmla="*/ 231 h 1839"/>
                        <a:gd name="T70" fmla="*/ 88 w 346"/>
                        <a:gd name="T71" fmla="*/ 102 h 1839"/>
                        <a:gd name="T72" fmla="*/ 44 w 346"/>
                        <a:gd name="T73" fmla="*/ 3 h 1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46" h="1839">
                          <a:moveTo>
                            <a:pt x="4" y="0"/>
                          </a:moveTo>
                          <a:lnTo>
                            <a:pt x="13" y="31"/>
                          </a:lnTo>
                          <a:lnTo>
                            <a:pt x="22" y="232"/>
                          </a:lnTo>
                          <a:lnTo>
                            <a:pt x="26" y="269"/>
                          </a:lnTo>
                          <a:lnTo>
                            <a:pt x="79" y="321"/>
                          </a:lnTo>
                          <a:lnTo>
                            <a:pt x="105" y="399"/>
                          </a:lnTo>
                          <a:lnTo>
                            <a:pt x="136" y="507"/>
                          </a:lnTo>
                          <a:lnTo>
                            <a:pt x="145" y="581"/>
                          </a:lnTo>
                          <a:lnTo>
                            <a:pt x="158" y="658"/>
                          </a:lnTo>
                          <a:lnTo>
                            <a:pt x="158" y="718"/>
                          </a:lnTo>
                          <a:lnTo>
                            <a:pt x="145" y="759"/>
                          </a:lnTo>
                          <a:lnTo>
                            <a:pt x="136" y="785"/>
                          </a:lnTo>
                          <a:lnTo>
                            <a:pt x="129" y="824"/>
                          </a:lnTo>
                          <a:lnTo>
                            <a:pt x="110" y="861"/>
                          </a:lnTo>
                          <a:lnTo>
                            <a:pt x="110" y="876"/>
                          </a:lnTo>
                          <a:lnTo>
                            <a:pt x="137" y="885"/>
                          </a:lnTo>
                          <a:lnTo>
                            <a:pt x="167" y="904"/>
                          </a:lnTo>
                          <a:lnTo>
                            <a:pt x="175" y="930"/>
                          </a:lnTo>
                          <a:lnTo>
                            <a:pt x="154" y="959"/>
                          </a:lnTo>
                          <a:lnTo>
                            <a:pt x="114" y="1004"/>
                          </a:lnTo>
                          <a:lnTo>
                            <a:pt x="79" y="1052"/>
                          </a:lnTo>
                          <a:lnTo>
                            <a:pt x="67" y="1103"/>
                          </a:lnTo>
                          <a:lnTo>
                            <a:pt x="70" y="1119"/>
                          </a:lnTo>
                          <a:lnTo>
                            <a:pt x="99" y="1129"/>
                          </a:lnTo>
                          <a:lnTo>
                            <a:pt x="114" y="1197"/>
                          </a:lnTo>
                          <a:lnTo>
                            <a:pt x="109" y="1301"/>
                          </a:lnTo>
                          <a:lnTo>
                            <a:pt x="92" y="1398"/>
                          </a:lnTo>
                          <a:lnTo>
                            <a:pt x="74" y="1478"/>
                          </a:lnTo>
                          <a:lnTo>
                            <a:pt x="58" y="1502"/>
                          </a:lnTo>
                          <a:lnTo>
                            <a:pt x="26" y="1520"/>
                          </a:lnTo>
                          <a:lnTo>
                            <a:pt x="13" y="1694"/>
                          </a:lnTo>
                          <a:lnTo>
                            <a:pt x="9" y="1787"/>
                          </a:lnTo>
                          <a:lnTo>
                            <a:pt x="0" y="1828"/>
                          </a:lnTo>
                          <a:lnTo>
                            <a:pt x="35" y="1839"/>
                          </a:lnTo>
                          <a:lnTo>
                            <a:pt x="61" y="1820"/>
                          </a:lnTo>
                          <a:lnTo>
                            <a:pt x="88" y="1732"/>
                          </a:lnTo>
                          <a:lnTo>
                            <a:pt x="119" y="1668"/>
                          </a:lnTo>
                          <a:lnTo>
                            <a:pt x="141" y="1613"/>
                          </a:lnTo>
                          <a:lnTo>
                            <a:pt x="158" y="1598"/>
                          </a:lnTo>
                          <a:lnTo>
                            <a:pt x="188" y="1622"/>
                          </a:lnTo>
                          <a:lnTo>
                            <a:pt x="173" y="1648"/>
                          </a:lnTo>
                          <a:lnTo>
                            <a:pt x="109" y="1802"/>
                          </a:lnTo>
                          <a:lnTo>
                            <a:pt x="128" y="1791"/>
                          </a:lnTo>
                          <a:lnTo>
                            <a:pt x="180" y="1667"/>
                          </a:lnTo>
                          <a:lnTo>
                            <a:pt x="210" y="1590"/>
                          </a:lnTo>
                          <a:lnTo>
                            <a:pt x="210" y="1516"/>
                          </a:lnTo>
                          <a:lnTo>
                            <a:pt x="232" y="1412"/>
                          </a:lnTo>
                          <a:lnTo>
                            <a:pt x="267" y="1297"/>
                          </a:lnTo>
                          <a:lnTo>
                            <a:pt x="289" y="1219"/>
                          </a:lnTo>
                          <a:lnTo>
                            <a:pt x="289" y="1160"/>
                          </a:lnTo>
                          <a:lnTo>
                            <a:pt x="258" y="1142"/>
                          </a:lnTo>
                          <a:lnTo>
                            <a:pt x="249" y="1108"/>
                          </a:lnTo>
                          <a:lnTo>
                            <a:pt x="280" y="1030"/>
                          </a:lnTo>
                          <a:lnTo>
                            <a:pt x="302" y="982"/>
                          </a:lnTo>
                          <a:lnTo>
                            <a:pt x="315" y="938"/>
                          </a:lnTo>
                          <a:lnTo>
                            <a:pt x="311" y="907"/>
                          </a:lnTo>
                          <a:lnTo>
                            <a:pt x="346" y="870"/>
                          </a:lnTo>
                          <a:lnTo>
                            <a:pt x="341" y="755"/>
                          </a:lnTo>
                          <a:lnTo>
                            <a:pt x="302" y="585"/>
                          </a:lnTo>
                          <a:lnTo>
                            <a:pt x="267" y="407"/>
                          </a:lnTo>
                          <a:lnTo>
                            <a:pt x="236" y="321"/>
                          </a:lnTo>
                          <a:lnTo>
                            <a:pt x="224" y="293"/>
                          </a:lnTo>
                          <a:lnTo>
                            <a:pt x="161" y="152"/>
                          </a:lnTo>
                          <a:lnTo>
                            <a:pt x="113" y="40"/>
                          </a:lnTo>
                          <a:lnTo>
                            <a:pt x="86" y="6"/>
                          </a:lnTo>
                          <a:lnTo>
                            <a:pt x="135" y="122"/>
                          </a:lnTo>
                          <a:lnTo>
                            <a:pt x="165" y="190"/>
                          </a:lnTo>
                          <a:lnTo>
                            <a:pt x="173" y="216"/>
                          </a:lnTo>
                          <a:lnTo>
                            <a:pt x="167" y="239"/>
                          </a:lnTo>
                          <a:lnTo>
                            <a:pt x="143" y="231"/>
                          </a:lnTo>
                          <a:lnTo>
                            <a:pt x="131" y="208"/>
                          </a:lnTo>
                          <a:lnTo>
                            <a:pt x="88" y="102"/>
                          </a:lnTo>
                          <a:lnTo>
                            <a:pt x="57" y="28"/>
                          </a:lnTo>
                          <a:lnTo>
                            <a:pt x="44" y="3"/>
                          </a:lnTo>
                          <a:lnTo>
                            <a:pt x="4" y="0"/>
                          </a:lnTo>
                          <a:close/>
                        </a:path>
                      </a:pathLst>
                    </a:custGeom>
                    <a:gradFill rotWithShape="1">
                      <a:gsLst>
                        <a:gs pos="0">
                          <a:srgbClr val="00FFFF">
                            <a:gamma/>
                            <a:shade val="46275"/>
                            <a:invGamma/>
                            <a:alpha val="62000"/>
                          </a:srgbClr>
                        </a:gs>
                        <a:gs pos="50000">
                          <a:srgbClr val="00FFFF"/>
                        </a:gs>
                        <a:gs pos="100000">
                          <a:srgbClr val="00FFFF">
                            <a:gamma/>
                            <a:shade val="46275"/>
                            <a:invGamma/>
                            <a:alpha val="62000"/>
                          </a:srgbClr>
                        </a:gs>
                      </a:gsLst>
                      <a:lin ang="5400000" scaled="1"/>
                    </a:gradFill>
                    <a:ln w="3175"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41" name="Freeform 1969"/>
                    <p:cNvSpPr>
                      <a:spLocks/>
                    </p:cNvSpPr>
                    <p:nvPr/>
                  </p:nvSpPr>
                  <p:spPr bwMode="auto">
                    <a:xfrm flipH="1">
                      <a:off x="2063" y="2011"/>
                      <a:ext cx="9" cy="22"/>
                    </a:xfrm>
                    <a:custGeom>
                      <a:avLst/>
                      <a:gdLst>
                        <a:gd name="T0" fmla="*/ 0 w 53"/>
                        <a:gd name="T1" fmla="*/ 0 h 161"/>
                        <a:gd name="T2" fmla="*/ 53 w 53"/>
                        <a:gd name="T3" fmla="*/ 54 h 161"/>
                        <a:gd name="T4" fmla="*/ 42 w 53"/>
                        <a:gd name="T5" fmla="*/ 118 h 161"/>
                        <a:gd name="T6" fmla="*/ 0 w 53"/>
                        <a:gd name="T7" fmla="*/ 161 h 161"/>
                      </a:gdLst>
                      <a:ahLst/>
                      <a:cxnLst>
                        <a:cxn ang="0">
                          <a:pos x="T0" y="T1"/>
                        </a:cxn>
                        <a:cxn ang="0">
                          <a:pos x="T2" y="T3"/>
                        </a:cxn>
                        <a:cxn ang="0">
                          <a:pos x="T4" y="T5"/>
                        </a:cxn>
                        <a:cxn ang="0">
                          <a:pos x="T6" y="T7"/>
                        </a:cxn>
                      </a:cxnLst>
                      <a:rect l="0" t="0" r="r" b="b"/>
                      <a:pathLst>
                        <a:path w="53" h="161">
                          <a:moveTo>
                            <a:pt x="0" y="0"/>
                          </a:moveTo>
                          <a:lnTo>
                            <a:pt x="53" y="54"/>
                          </a:lnTo>
                          <a:lnTo>
                            <a:pt x="42" y="118"/>
                          </a:lnTo>
                          <a:lnTo>
                            <a:pt x="0" y="161"/>
                          </a:lnTo>
                        </a:path>
                      </a:pathLst>
                    </a:custGeom>
                    <a:noFill/>
                    <a:ln w="3175" cap="flat" cmpd="sng">
                      <a:solidFill>
                        <a:srgbClr val="000000"/>
                      </a:solidFill>
                      <a:prstDash val="solid"/>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42" name="Freeform 1970"/>
                    <p:cNvSpPr>
                      <a:spLocks/>
                    </p:cNvSpPr>
                    <p:nvPr/>
                  </p:nvSpPr>
                  <p:spPr bwMode="auto">
                    <a:xfrm flipH="1">
                      <a:off x="2004" y="1643"/>
                      <a:ext cx="27" cy="20"/>
                    </a:xfrm>
                    <a:custGeom>
                      <a:avLst/>
                      <a:gdLst>
                        <a:gd name="T0" fmla="*/ 102 w 161"/>
                        <a:gd name="T1" fmla="*/ 0 h 138"/>
                        <a:gd name="T2" fmla="*/ 16 w 161"/>
                        <a:gd name="T3" fmla="*/ 33 h 138"/>
                        <a:gd name="T4" fmla="*/ 6 w 161"/>
                        <a:gd name="T5" fmla="*/ 97 h 138"/>
                        <a:gd name="T6" fmla="*/ 41 w 161"/>
                        <a:gd name="T7" fmla="*/ 127 h 138"/>
                        <a:gd name="T8" fmla="*/ 84 w 161"/>
                        <a:gd name="T9" fmla="*/ 136 h 138"/>
                        <a:gd name="T10" fmla="*/ 125 w 161"/>
                        <a:gd name="T11" fmla="*/ 132 h 138"/>
                        <a:gd name="T12" fmla="*/ 156 w 161"/>
                        <a:gd name="T13" fmla="*/ 97 h 138"/>
                        <a:gd name="T14" fmla="*/ 155 w 161"/>
                        <a:gd name="T15" fmla="*/ 46 h 138"/>
                        <a:gd name="T16" fmla="*/ 146 w 161"/>
                        <a:gd name="T17" fmla="*/ 22 h 138"/>
                        <a:gd name="T18" fmla="*/ 102 w 161"/>
                        <a:gd name="T19"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1" h="138">
                          <a:moveTo>
                            <a:pt x="102" y="0"/>
                          </a:moveTo>
                          <a:cubicBezTo>
                            <a:pt x="82" y="1"/>
                            <a:pt x="32" y="17"/>
                            <a:pt x="16" y="33"/>
                          </a:cubicBezTo>
                          <a:cubicBezTo>
                            <a:pt x="0" y="49"/>
                            <a:pt x="2" y="81"/>
                            <a:pt x="6" y="97"/>
                          </a:cubicBezTo>
                          <a:cubicBezTo>
                            <a:pt x="10" y="113"/>
                            <a:pt x="28" y="121"/>
                            <a:pt x="41" y="127"/>
                          </a:cubicBezTo>
                          <a:cubicBezTo>
                            <a:pt x="54" y="133"/>
                            <a:pt x="70" y="135"/>
                            <a:pt x="84" y="136"/>
                          </a:cubicBezTo>
                          <a:cubicBezTo>
                            <a:pt x="98" y="137"/>
                            <a:pt x="113" y="138"/>
                            <a:pt x="125" y="132"/>
                          </a:cubicBezTo>
                          <a:cubicBezTo>
                            <a:pt x="137" y="126"/>
                            <a:pt x="151" y="111"/>
                            <a:pt x="156" y="97"/>
                          </a:cubicBezTo>
                          <a:cubicBezTo>
                            <a:pt x="161" y="83"/>
                            <a:pt x="157" y="58"/>
                            <a:pt x="155" y="46"/>
                          </a:cubicBezTo>
                          <a:cubicBezTo>
                            <a:pt x="153" y="34"/>
                            <a:pt x="155" y="30"/>
                            <a:pt x="146" y="22"/>
                          </a:cubicBezTo>
                          <a:cubicBezTo>
                            <a:pt x="137" y="14"/>
                            <a:pt x="111" y="5"/>
                            <a:pt x="102" y="0"/>
                          </a:cubicBezTo>
                          <a:close/>
                        </a:path>
                      </a:pathLst>
                    </a:custGeom>
                    <a:solidFill>
                      <a:srgbClr val="FFFFFF"/>
                    </a:solidFill>
                    <a:ln w="3175"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43" name="Freeform 1971"/>
                    <p:cNvSpPr>
                      <a:spLocks/>
                    </p:cNvSpPr>
                    <p:nvPr/>
                  </p:nvSpPr>
                  <p:spPr bwMode="auto">
                    <a:xfrm flipH="1">
                      <a:off x="2009" y="1666"/>
                      <a:ext cx="35" cy="23"/>
                    </a:xfrm>
                    <a:custGeom>
                      <a:avLst/>
                      <a:gdLst>
                        <a:gd name="T0" fmla="*/ 115 w 201"/>
                        <a:gd name="T1" fmla="*/ 5 h 155"/>
                        <a:gd name="T2" fmla="*/ 29 w 201"/>
                        <a:gd name="T3" fmla="*/ 16 h 155"/>
                        <a:gd name="T4" fmla="*/ 7 w 201"/>
                        <a:gd name="T5" fmla="*/ 102 h 155"/>
                        <a:gd name="T6" fmla="*/ 72 w 201"/>
                        <a:gd name="T7" fmla="*/ 145 h 155"/>
                        <a:gd name="T8" fmla="*/ 134 w 201"/>
                        <a:gd name="T9" fmla="*/ 153 h 155"/>
                        <a:gd name="T10" fmla="*/ 172 w 201"/>
                        <a:gd name="T11" fmla="*/ 131 h 155"/>
                        <a:gd name="T12" fmla="*/ 198 w 201"/>
                        <a:gd name="T13" fmla="*/ 93 h 155"/>
                        <a:gd name="T14" fmla="*/ 187 w 201"/>
                        <a:gd name="T15" fmla="*/ 44 h 155"/>
                        <a:gd name="T16" fmla="*/ 115 w 201"/>
                        <a:gd name="T17" fmla="*/ 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 h="155">
                          <a:moveTo>
                            <a:pt x="115" y="5"/>
                          </a:moveTo>
                          <a:cubicBezTo>
                            <a:pt x="96" y="1"/>
                            <a:pt x="47" y="0"/>
                            <a:pt x="29" y="16"/>
                          </a:cubicBezTo>
                          <a:cubicBezTo>
                            <a:pt x="11" y="32"/>
                            <a:pt x="0" y="81"/>
                            <a:pt x="7" y="102"/>
                          </a:cubicBezTo>
                          <a:cubicBezTo>
                            <a:pt x="14" y="123"/>
                            <a:pt x="51" y="137"/>
                            <a:pt x="72" y="145"/>
                          </a:cubicBezTo>
                          <a:cubicBezTo>
                            <a:pt x="93" y="153"/>
                            <a:pt x="117" y="155"/>
                            <a:pt x="134" y="153"/>
                          </a:cubicBezTo>
                          <a:cubicBezTo>
                            <a:pt x="151" y="151"/>
                            <a:pt x="161" y="141"/>
                            <a:pt x="172" y="131"/>
                          </a:cubicBezTo>
                          <a:cubicBezTo>
                            <a:pt x="183" y="121"/>
                            <a:pt x="196" y="107"/>
                            <a:pt x="198" y="93"/>
                          </a:cubicBezTo>
                          <a:cubicBezTo>
                            <a:pt x="200" y="79"/>
                            <a:pt x="201" y="59"/>
                            <a:pt x="187" y="44"/>
                          </a:cubicBezTo>
                          <a:cubicBezTo>
                            <a:pt x="173" y="29"/>
                            <a:pt x="130" y="13"/>
                            <a:pt x="115" y="5"/>
                          </a:cubicBezTo>
                          <a:close/>
                        </a:path>
                      </a:pathLst>
                    </a:custGeom>
                    <a:solidFill>
                      <a:srgbClr val="0466A8"/>
                    </a:solidFill>
                    <a:ln w="3175"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44" name="Freeform 1972"/>
                    <p:cNvSpPr>
                      <a:spLocks/>
                    </p:cNvSpPr>
                    <p:nvPr/>
                  </p:nvSpPr>
                  <p:spPr bwMode="auto">
                    <a:xfrm flipH="1">
                      <a:off x="2015" y="1693"/>
                      <a:ext cx="36" cy="24"/>
                    </a:xfrm>
                    <a:custGeom>
                      <a:avLst/>
                      <a:gdLst>
                        <a:gd name="T0" fmla="*/ 122 w 212"/>
                        <a:gd name="T1" fmla="*/ 3 h 161"/>
                        <a:gd name="T2" fmla="*/ 46 w 212"/>
                        <a:gd name="T3" fmla="*/ 13 h 161"/>
                        <a:gd name="T4" fmla="*/ 4 w 212"/>
                        <a:gd name="T5" fmla="*/ 46 h 161"/>
                        <a:gd name="T6" fmla="*/ 20 w 212"/>
                        <a:gd name="T7" fmla="*/ 107 h 161"/>
                        <a:gd name="T8" fmla="*/ 54 w 212"/>
                        <a:gd name="T9" fmla="*/ 141 h 161"/>
                        <a:gd name="T10" fmla="*/ 133 w 212"/>
                        <a:gd name="T11" fmla="*/ 153 h 161"/>
                        <a:gd name="T12" fmla="*/ 204 w 212"/>
                        <a:gd name="T13" fmla="*/ 92 h 161"/>
                        <a:gd name="T14" fmla="*/ 181 w 212"/>
                        <a:gd name="T15" fmla="*/ 32 h 161"/>
                        <a:gd name="T16" fmla="*/ 122 w 212"/>
                        <a:gd name="T17" fmla="*/ 3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2" h="161">
                          <a:moveTo>
                            <a:pt x="122" y="3"/>
                          </a:moveTo>
                          <a:cubicBezTo>
                            <a:pt x="100" y="0"/>
                            <a:pt x="66" y="6"/>
                            <a:pt x="46" y="13"/>
                          </a:cubicBezTo>
                          <a:cubicBezTo>
                            <a:pt x="26" y="20"/>
                            <a:pt x="8" y="30"/>
                            <a:pt x="4" y="46"/>
                          </a:cubicBezTo>
                          <a:cubicBezTo>
                            <a:pt x="0" y="62"/>
                            <a:pt x="12" y="91"/>
                            <a:pt x="20" y="107"/>
                          </a:cubicBezTo>
                          <a:cubicBezTo>
                            <a:pt x="28" y="123"/>
                            <a:pt x="35" y="133"/>
                            <a:pt x="54" y="141"/>
                          </a:cubicBezTo>
                          <a:cubicBezTo>
                            <a:pt x="73" y="149"/>
                            <a:pt x="108" y="161"/>
                            <a:pt x="133" y="153"/>
                          </a:cubicBezTo>
                          <a:cubicBezTo>
                            <a:pt x="158" y="145"/>
                            <a:pt x="196" y="112"/>
                            <a:pt x="204" y="92"/>
                          </a:cubicBezTo>
                          <a:cubicBezTo>
                            <a:pt x="212" y="72"/>
                            <a:pt x="195" y="47"/>
                            <a:pt x="181" y="32"/>
                          </a:cubicBezTo>
                          <a:cubicBezTo>
                            <a:pt x="167" y="17"/>
                            <a:pt x="143" y="5"/>
                            <a:pt x="122" y="3"/>
                          </a:cubicBezTo>
                          <a:close/>
                        </a:path>
                      </a:pathLst>
                    </a:custGeom>
                    <a:solidFill>
                      <a:srgbClr val="FFFFFF"/>
                    </a:solidFill>
                    <a:ln w="3175"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45" name="Freeform 1973"/>
                    <p:cNvSpPr>
                      <a:spLocks/>
                    </p:cNvSpPr>
                    <p:nvPr/>
                  </p:nvSpPr>
                  <p:spPr bwMode="auto">
                    <a:xfrm flipH="1">
                      <a:off x="2022" y="1729"/>
                      <a:ext cx="39" cy="25"/>
                    </a:xfrm>
                    <a:custGeom>
                      <a:avLst/>
                      <a:gdLst>
                        <a:gd name="T0" fmla="*/ 123 w 232"/>
                        <a:gd name="T1" fmla="*/ 0 h 176"/>
                        <a:gd name="T2" fmla="*/ 37 w 232"/>
                        <a:gd name="T3" fmla="*/ 43 h 176"/>
                        <a:gd name="T4" fmla="*/ 5 w 232"/>
                        <a:gd name="T5" fmla="*/ 118 h 176"/>
                        <a:gd name="T6" fmla="*/ 69 w 232"/>
                        <a:gd name="T7" fmla="*/ 161 h 176"/>
                        <a:gd name="T8" fmla="*/ 155 w 232"/>
                        <a:gd name="T9" fmla="*/ 172 h 176"/>
                        <a:gd name="T10" fmla="*/ 221 w 232"/>
                        <a:gd name="T11" fmla="*/ 136 h 176"/>
                        <a:gd name="T12" fmla="*/ 221 w 232"/>
                        <a:gd name="T13" fmla="*/ 84 h 176"/>
                        <a:gd name="T14" fmla="*/ 206 w 232"/>
                        <a:gd name="T15" fmla="*/ 42 h 176"/>
                        <a:gd name="T16" fmla="*/ 123 w 232"/>
                        <a:gd name="T17"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2" h="176">
                          <a:moveTo>
                            <a:pt x="123" y="0"/>
                          </a:moveTo>
                          <a:cubicBezTo>
                            <a:pt x="99" y="0"/>
                            <a:pt x="57" y="23"/>
                            <a:pt x="37" y="43"/>
                          </a:cubicBezTo>
                          <a:cubicBezTo>
                            <a:pt x="17" y="63"/>
                            <a:pt x="0" y="98"/>
                            <a:pt x="5" y="118"/>
                          </a:cubicBezTo>
                          <a:cubicBezTo>
                            <a:pt x="10" y="138"/>
                            <a:pt x="44" y="152"/>
                            <a:pt x="69" y="161"/>
                          </a:cubicBezTo>
                          <a:cubicBezTo>
                            <a:pt x="94" y="170"/>
                            <a:pt x="130" y="176"/>
                            <a:pt x="155" y="172"/>
                          </a:cubicBezTo>
                          <a:cubicBezTo>
                            <a:pt x="180" y="168"/>
                            <a:pt x="210" y="151"/>
                            <a:pt x="221" y="136"/>
                          </a:cubicBezTo>
                          <a:cubicBezTo>
                            <a:pt x="232" y="121"/>
                            <a:pt x="223" y="100"/>
                            <a:pt x="221" y="84"/>
                          </a:cubicBezTo>
                          <a:cubicBezTo>
                            <a:pt x="219" y="68"/>
                            <a:pt x="222" y="56"/>
                            <a:pt x="206" y="42"/>
                          </a:cubicBezTo>
                          <a:cubicBezTo>
                            <a:pt x="190" y="28"/>
                            <a:pt x="140" y="9"/>
                            <a:pt x="123" y="0"/>
                          </a:cubicBezTo>
                          <a:close/>
                        </a:path>
                      </a:pathLst>
                    </a:custGeom>
                    <a:solidFill>
                      <a:srgbClr val="FFFFFF"/>
                    </a:solidFill>
                    <a:ln w="3175"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46" name="Freeform 1974"/>
                    <p:cNvSpPr>
                      <a:spLocks/>
                    </p:cNvSpPr>
                    <p:nvPr/>
                  </p:nvSpPr>
                  <p:spPr bwMode="auto">
                    <a:xfrm flipH="1">
                      <a:off x="2031" y="1767"/>
                      <a:ext cx="35" cy="30"/>
                    </a:xfrm>
                    <a:custGeom>
                      <a:avLst/>
                      <a:gdLst>
                        <a:gd name="T0" fmla="*/ 43 w 210"/>
                        <a:gd name="T1" fmla="*/ 0 h 202"/>
                        <a:gd name="T2" fmla="*/ 0 w 210"/>
                        <a:gd name="T3" fmla="*/ 54 h 202"/>
                        <a:gd name="T4" fmla="*/ 42 w 210"/>
                        <a:gd name="T5" fmla="*/ 146 h 202"/>
                        <a:gd name="T6" fmla="*/ 90 w 210"/>
                        <a:gd name="T7" fmla="*/ 187 h 202"/>
                        <a:gd name="T8" fmla="*/ 154 w 210"/>
                        <a:gd name="T9" fmla="*/ 198 h 202"/>
                        <a:gd name="T10" fmla="*/ 203 w 210"/>
                        <a:gd name="T11" fmla="*/ 165 h 202"/>
                        <a:gd name="T12" fmla="*/ 195 w 210"/>
                        <a:gd name="T13" fmla="*/ 75 h 202"/>
                        <a:gd name="T14" fmla="*/ 128 w 210"/>
                        <a:gd name="T15" fmla="*/ 41 h 202"/>
                        <a:gd name="T16" fmla="*/ 43 w 210"/>
                        <a:gd name="T17"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0" h="202">
                          <a:moveTo>
                            <a:pt x="43" y="0"/>
                          </a:moveTo>
                          <a:cubicBezTo>
                            <a:pt x="23" y="2"/>
                            <a:pt x="0" y="30"/>
                            <a:pt x="0" y="54"/>
                          </a:cubicBezTo>
                          <a:cubicBezTo>
                            <a:pt x="0" y="78"/>
                            <a:pt x="27" y="124"/>
                            <a:pt x="42" y="146"/>
                          </a:cubicBezTo>
                          <a:cubicBezTo>
                            <a:pt x="57" y="168"/>
                            <a:pt x="71" y="178"/>
                            <a:pt x="90" y="187"/>
                          </a:cubicBezTo>
                          <a:cubicBezTo>
                            <a:pt x="109" y="196"/>
                            <a:pt x="135" y="202"/>
                            <a:pt x="154" y="198"/>
                          </a:cubicBezTo>
                          <a:cubicBezTo>
                            <a:pt x="173" y="194"/>
                            <a:pt x="196" y="185"/>
                            <a:pt x="203" y="165"/>
                          </a:cubicBezTo>
                          <a:cubicBezTo>
                            <a:pt x="210" y="145"/>
                            <a:pt x="207" y="96"/>
                            <a:pt x="195" y="75"/>
                          </a:cubicBezTo>
                          <a:cubicBezTo>
                            <a:pt x="183" y="54"/>
                            <a:pt x="153" y="53"/>
                            <a:pt x="128" y="41"/>
                          </a:cubicBezTo>
                          <a:cubicBezTo>
                            <a:pt x="103" y="29"/>
                            <a:pt x="61" y="9"/>
                            <a:pt x="43" y="0"/>
                          </a:cubicBezTo>
                          <a:close/>
                        </a:path>
                      </a:pathLst>
                    </a:custGeom>
                    <a:solidFill>
                      <a:srgbClr val="0466A8"/>
                    </a:solidFill>
                    <a:ln w="3175"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47" name="Freeform 1975"/>
                    <p:cNvSpPr>
                      <a:spLocks/>
                    </p:cNvSpPr>
                    <p:nvPr/>
                  </p:nvSpPr>
                  <p:spPr bwMode="auto">
                    <a:xfrm flipH="1">
                      <a:off x="2034" y="1799"/>
                      <a:ext cx="40" cy="29"/>
                    </a:xfrm>
                    <a:custGeom>
                      <a:avLst/>
                      <a:gdLst>
                        <a:gd name="T0" fmla="*/ 65 w 237"/>
                        <a:gd name="T1" fmla="*/ 0 h 200"/>
                        <a:gd name="T2" fmla="*/ 1 w 237"/>
                        <a:gd name="T3" fmla="*/ 65 h 200"/>
                        <a:gd name="T4" fmla="*/ 71 w 237"/>
                        <a:gd name="T5" fmla="*/ 137 h 200"/>
                        <a:gd name="T6" fmla="*/ 140 w 237"/>
                        <a:gd name="T7" fmla="*/ 194 h 200"/>
                        <a:gd name="T8" fmla="*/ 206 w 237"/>
                        <a:gd name="T9" fmla="*/ 175 h 200"/>
                        <a:gd name="T10" fmla="*/ 232 w 237"/>
                        <a:gd name="T11" fmla="*/ 130 h 200"/>
                        <a:gd name="T12" fmla="*/ 209 w 237"/>
                        <a:gd name="T13" fmla="*/ 32 h 200"/>
                        <a:gd name="T14" fmla="*/ 65 w 237"/>
                        <a:gd name="T15" fmla="*/ 0 h 2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7" h="200">
                          <a:moveTo>
                            <a:pt x="65" y="0"/>
                          </a:moveTo>
                          <a:cubicBezTo>
                            <a:pt x="33" y="6"/>
                            <a:pt x="0" y="42"/>
                            <a:pt x="1" y="65"/>
                          </a:cubicBezTo>
                          <a:cubicBezTo>
                            <a:pt x="2" y="88"/>
                            <a:pt x="48" y="115"/>
                            <a:pt x="71" y="137"/>
                          </a:cubicBezTo>
                          <a:cubicBezTo>
                            <a:pt x="94" y="159"/>
                            <a:pt x="118" y="188"/>
                            <a:pt x="140" y="194"/>
                          </a:cubicBezTo>
                          <a:cubicBezTo>
                            <a:pt x="162" y="200"/>
                            <a:pt x="191" y="186"/>
                            <a:pt x="206" y="175"/>
                          </a:cubicBezTo>
                          <a:cubicBezTo>
                            <a:pt x="221" y="164"/>
                            <a:pt x="232" y="154"/>
                            <a:pt x="232" y="130"/>
                          </a:cubicBezTo>
                          <a:cubicBezTo>
                            <a:pt x="232" y="106"/>
                            <a:pt x="237" y="54"/>
                            <a:pt x="209" y="32"/>
                          </a:cubicBezTo>
                          <a:cubicBezTo>
                            <a:pt x="181" y="10"/>
                            <a:pt x="95" y="7"/>
                            <a:pt x="65" y="0"/>
                          </a:cubicBezTo>
                          <a:close/>
                        </a:path>
                      </a:pathLst>
                    </a:custGeom>
                    <a:solidFill>
                      <a:srgbClr val="FFFFFF"/>
                    </a:solidFill>
                    <a:ln w="3175"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48" name="Oval 1976"/>
                    <p:cNvSpPr>
                      <a:spLocks noChangeArrowheads="1"/>
                    </p:cNvSpPr>
                    <p:nvPr/>
                  </p:nvSpPr>
                  <p:spPr bwMode="auto">
                    <a:xfrm flipH="1">
                      <a:off x="2051" y="1849"/>
                      <a:ext cx="8" cy="8"/>
                    </a:xfrm>
                    <a:prstGeom prst="ellipse">
                      <a:avLst/>
                    </a:prstGeom>
                    <a:solidFill>
                      <a:srgbClr val="FFFFFF"/>
                    </a:solidFill>
                    <a:ln w="317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49" name="Freeform 1977"/>
                    <p:cNvSpPr>
                      <a:spLocks/>
                    </p:cNvSpPr>
                    <p:nvPr/>
                  </p:nvSpPr>
                  <p:spPr bwMode="auto">
                    <a:xfrm flipH="1">
                      <a:off x="2026" y="2032"/>
                      <a:ext cx="23" cy="17"/>
                    </a:xfrm>
                    <a:custGeom>
                      <a:avLst/>
                      <a:gdLst>
                        <a:gd name="T0" fmla="*/ 111 w 135"/>
                        <a:gd name="T1" fmla="*/ 6 h 110"/>
                        <a:gd name="T2" fmla="*/ 55 w 135"/>
                        <a:gd name="T3" fmla="*/ 6 h 110"/>
                        <a:gd name="T4" fmla="*/ 6 w 135"/>
                        <a:gd name="T5" fmla="*/ 41 h 110"/>
                        <a:gd name="T6" fmla="*/ 16 w 135"/>
                        <a:gd name="T7" fmla="*/ 100 h 110"/>
                        <a:gd name="T8" fmla="*/ 76 w 135"/>
                        <a:gd name="T9" fmla="*/ 100 h 110"/>
                        <a:gd name="T10" fmla="*/ 128 w 135"/>
                        <a:gd name="T11" fmla="*/ 74 h 110"/>
                        <a:gd name="T12" fmla="*/ 121 w 135"/>
                        <a:gd name="T13" fmla="*/ 10 h 110"/>
                      </a:gdLst>
                      <a:ahLst/>
                      <a:cxnLst>
                        <a:cxn ang="0">
                          <a:pos x="T0" y="T1"/>
                        </a:cxn>
                        <a:cxn ang="0">
                          <a:pos x="T2" y="T3"/>
                        </a:cxn>
                        <a:cxn ang="0">
                          <a:pos x="T4" y="T5"/>
                        </a:cxn>
                        <a:cxn ang="0">
                          <a:pos x="T6" y="T7"/>
                        </a:cxn>
                        <a:cxn ang="0">
                          <a:pos x="T8" y="T9"/>
                        </a:cxn>
                        <a:cxn ang="0">
                          <a:pos x="T10" y="T11"/>
                        </a:cxn>
                        <a:cxn ang="0">
                          <a:pos x="T12" y="T13"/>
                        </a:cxn>
                      </a:cxnLst>
                      <a:rect l="0" t="0" r="r" b="b"/>
                      <a:pathLst>
                        <a:path w="135" h="110">
                          <a:moveTo>
                            <a:pt x="111" y="6"/>
                          </a:moveTo>
                          <a:cubicBezTo>
                            <a:pt x="102" y="6"/>
                            <a:pt x="72" y="0"/>
                            <a:pt x="55" y="6"/>
                          </a:cubicBezTo>
                          <a:cubicBezTo>
                            <a:pt x="38" y="12"/>
                            <a:pt x="12" y="25"/>
                            <a:pt x="6" y="41"/>
                          </a:cubicBezTo>
                          <a:cubicBezTo>
                            <a:pt x="0" y="57"/>
                            <a:pt x="4" y="90"/>
                            <a:pt x="16" y="100"/>
                          </a:cubicBezTo>
                          <a:cubicBezTo>
                            <a:pt x="28" y="110"/>
                            <a:pt x="57" y="104"/>
                            <a:pt x="76" y="100"/>
                          </a:cubicBezTo>
                          <a:cubicBezTo>
                            <a:pt x="95" y="96"/>
                            <a:pt x="121" y="89"/>
                            <a:pt x="128" y="74"/>
                          </a:cubicBezTo>
                          <a:cubicBezTo>
                            <a:pt x="135" y="59"/>
                            <a:pt x="122" y="23"/>
                            <a:pt x="121" y="10"/>
                          </a:cubicBezTo>
                        </a:path>
                      </a:pathLst>
                    </a:custGeom>
                    <a:solidFill>
                      <a:srgbClr val="0466A8"/>
                    </a:solidFill>
                    <a:ln w="3175"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50" name="AutoShape 1978"/>
                    <p:cNvSpPr>
                      <a:spLocks noChangeArrowheads="1"/>
                    </p:cNvSpPr>
                    <p:nvPr/>
                  </p:nvSpPr>
                  <p:spPr bwMode="auto">
                    <a:xfrm flipH="1">
                      <a:off x="2008" y="2015"/>
                      <a:ext cx="50" cy="15"/>
                    </a:xfrm>
                    <a:prstGeom prst="roundRect">
                      <a:avLst>
                        <a:gd name="adj" fmla="val 16667"/>
                      </a:avLst>
                    </a:prstGeom>
                    <a:solidFill>
                      <a:srgbClr val="C0C0C0"/>
                    </a:solidFill>
                    <a:ln w="317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51" name="Freeform 1979"/>
                    <p:cNvSpPr>
                      <a:spLocks/>
                    </p:cNvSpPr>
                    <p:nvPr/>
                  </p:nvSpPr>
                  <p:spPr bwMode="auto">
                    <a:xfrm flipH="1">
                      <a:off x="2014" y="2050"/>
                      <a:ext cx="32" cy="24"/>
                    </a:xfrm>
                    <a:custGeom>
                      <a:avLst/>
                      <a:gdLst>
                        <a:gd name="T0" fmla="*/ 165 w 192"/>
                        <a:gd name="T1" fmla="*/ 9 h 164"/>
                        <a:gd name="T2" fmla="*/ 99 w 192"/>
                        <a:gd name="T3" fmla="*/ 16 h 164"/>
                        <a:gd name="T4" fmla="*/ 42 w 192"/>
                        <a:gd name="T5" fmla="*/ 39 h 164"/>
                        <a:gd name="T6" fmla="*/ 9 w 192"/>
                        <a:gd name="T7" fmla="*/ 136 h 164"/>
                        <a:gd name="T8" fmla="*/ 95 w 192"/>
                        <a:gd name="T9" fmla="*/ 162 h 164"/>
                        <a:gd name="T10" fmla="*/ 166 w 192"/>
                        <a:gd name="T11" fmla="*/ 125 h 164"/>
                        <a:gd name="T12" fmla="*/ 192 w 192"/>
                        <a:gd name="T13" fmla="*/ 69 h 164"/>
                        <a:gd name="T14" fmla="*/ 165 w 192"/>
                        <a:gd name="T15" fmla="*/ 9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164">
                          <a:moveTo>
                            <a:pt x="165" y="9"/>
                          </a:moveTo>
                          <a:cubicBezTo>
                            <a:pt x="150" y="0"/>
                            <a:pt x="119" y="11"/>
                            <a:pt x="99" y="16"/>
                          </a:cubicBezTo>
                          <a:cubicBezTo>
                            <a:pt x="79" y="21"/>
                            <a:pt x="57" y="19"/>
                            <a:pt x="42" y="39"/>
                          </a:cubicBezTo>
                          <a:cubicBezTo>
                            <a:pt x="27" y="59"/>
                            <a:pt x="0" y="116"/>
                            <a:pt x="9" y="136"/>
                          </a:cubicBezTo>
                          <a:cubicBezTo>
                            <a:pt x="18" y="156"/>
                            <a:pt x="69" y="164"/>
                            <a:pt x="95" y="162"/>
                          </a:cubicBezTo>
                          <a:cubicBezTo>
                            <a:pt x="121" y="160"/>
                            <a:pt x="150" y="141"/>
                            <a:pt x="166" y="125"/>
                          </a:cubicBezTo>
                          <a:cubicBezTo>
                            <a:pt x="182" y="109"/>
                            <a:pt x="192" y="88"/>
                            <a:pt x="192" y="69"/>
                          </a:cubicBezTo>
                          <a:cubicBezTo>
                            <a:pt x="192" y="50"/>
                            <a:pt x="180" y="18"/>
                            <a:pt x="165" y="9"/>
                          </a:cubicBezTo>
                          <a:close/>
                        </a:path>
                      </a:pathLst>
                    </a:custGeom>
                    <a:solidFill>
                      <a:srgbClr val="FFFFFF"/>
                    </a:solidFill>
                    <a:ln w="3175"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52" name="Freeform 1980"/>
                    <p:cNvSpPr>
                      <a:spLocks/>
                    </p:cNvSpPr>
                    <p:nvPr/>
                  </p:nvSpPr>
                  <p:spPr bwMode="auto">
                    <a:xfrm flipH="1">
                      <a:off x="2012" y="2078"/>
                      <a:ext cx="31" cy="22"/>
                    </a:xfrm>
                    <a:custGeom>
                      <a:avLst/>
                      <a:gdLst>
                        <a:gd name="T0" fmla="*/ 38 w 180"/>
                        <a:gd name="T1" fmla="*/ 38 h 154"/>
                        <a:gd name="T2" fmla="*/ 5 w 180"/>
                        <a:gd name="T3" fmla="*/ 111 h 154"/>
                        <a:gd name="T4" fmla="*/ 70 w 180"/>
                        <a:gd name="T5" fmla="*/ 154 h 154"/>
                        <a:gd name="T6" fmla="*/ 162 w 180"/>
                        <a:gd name="T7" fmla="*/ 113 h 154"/>
                        <a:gd name="T8" fmla="*/ 177 w 180"/>
                        <a:gd name="T9" fmla="*/ 36 h 154"/>
                        <a:gd name="T10" fmla="*/ 147 w 180"/>
                        <a:gd name="T11" fmla="*/ 4 h 154"/>
                        <a:gd name="T12" fmla="*/ 98 w 180"/>
                        <a:gd name="T13" fmla="*/ 12 h 154"/>
                        <a:gd name="T14" fmla="*/ 38 w 180"/>
                        <a:gd name="T15" fmla="*/ 38 h 1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154">
                          <a:moveTo>
                            <a:pt x="38" y="38"/>
                          </a:moveTo>
                          <a:cubicBezTo>
                            <a:pt x="23" y="54"/>
                            <a:pt x="0" y="92"/>
                            <a:pt x="5" y="111"/>
                          </a:cubicBezTo>
                          <a:cubicBezTo>
                            <a:pt x="10" y="130"/>
                            <a:pt x="44" y="154"/>
                            <a:pt x="70" y="154"/>
                          </a:cubicBezTo>
                          <a:cubicBezTo>
                            <a:pt x="96" y="154"/>
                            <a:pt x="144" y="133"/>
                            <a:pt x="162" y="113"/>
                          </a:cubicBezTo>
                          <a:cubicBezTo>
                            <a:pt x="180" y="93"/>
                            <a:pt x="179" y="54"/>
                            <a:pt x="177" y="36"/>
                          </a:cubicBezTo>
                          <a:cubicBezTo>
                            <a:pt x="175" y="18"/>
                            <a:pt x="160" y="8"/>
                            <a:pt x="147" y="4"/>
                          </a:cubicBezTo>
                          <a:cubicBezTo>
                            <a:pt x="134" y="0"/>
                            <a:pt x="116" y="6"/>
                            <a:pt x="98" y="12"/>
                          </a:cubicBezTo>
                          <a:cubicBezTo>
                            <a:pt x="80" y="18"/>
                            <a:pt x="53" y="22"/>
                            <a:pt x="38" y="38"/>
                          </a:cubicBezTo>
                          <a:close/>
                        </a:path>
                      </a:pathLst>
                    </a:custGeom>
                    <a:solidFill>
                      <a:srgbClr val="0466A8"/>
                    </a:solidFill>
                    <a:ln w="3175"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53" name="Freeform 1981"/>
                    <p:cNvSpPr>
                      <a:spLocks/>
                    </p:cNvSpPr>
                    <p:nvPr/>
                  </p:nvSpPr>
                  <p:spPr bwMode="auto">
                    <a:xfrm flipH="1">
                      <a:off x="2006" y="2102"/>
                      <a:ext cx="20" cy="19"/>
                    </a:xfrm>
                    <a:custGeom>
                      <a:avLst/>
                      <a:gdLst>
                        <a:gd name="T0" fmla="*/ 100 w 122"/>
                        <a:gd name="T1" fmla="*/ 8 h 128"/>
                        <a:gd name="T2" fmla="*/ 32 w 122"/>
                        <a:gd name="T3" fmla="*/ 8 h 128"/>
                        <a:gd name="T4" fmla="*/ 0 w 122"/>
                        <a:gd name="T5" fmla="*/ 57 h 128"/>
                        <a:gd name="T6" fmla="*/ 32 w 122"/>
                        <a:gd name="T7" fmla="*/ 121 h 128"/>
                        <a:gd name="T8" fmla="*/ 109 w 122"/>
                        <a:gd name="T9" fmla="*/ 99 h 128"/>
                        <a:gd name="T10" fmla="*/ 113 w 122"/>
                        <a:gd name="T11" fmla="*/ 34 h 128"/>
                      </a:gdLst>
                      <a:ahLst/>
                      <a:cxnLst>
                        <a:cxn ang="0">
                          <a:pos x="T0" y="T1"/>
                        </a:cxn>
                        <a:cxn ang="0">
                          <a:pos x="T2" y="T3"/>
                        </a:cxn>
                        <a:cxn ang="0">
                          <a:pos x="T4" y="T5"/>
                        </a:cxn>
                        <a:cxn ang="0">
                          <a:pos x="T6" y="T7"/>
                        </a:cxn>
                        <a:cxn ang="0">
                          <a:pos x="T8" y="T9"/>
                        </a:cxn>
                        <a:cxn ang="0">
                          <a:pos x="T10" y="T11"/>
                        </a:cxn>
                      </a:cxnLst>
                      <a:rect l="0" t="0" r="r" b="b"/>
                      <a:pathLst>
                        <a:path w="122" h="128">
                          <a:moveTo>
                            <a:pt x="100" y="8"/>
                          </a:moveTo>
                          <a:cubicBezTo>
                            <a:pt x="89" y="8"/>
                            <a:pt x="49" y="0"/>
                            <a:pt x="32" y="8"/>
                          </a:cubicBezTo>
                          <a:cubicBezTo>
                            <a:pt x="15" y="16"/>
                            <a:pt x="0" y="38"/>
                            <a:pt x="0" y="57"/>
                          </a:cubicBezTo>
                          <a:cubicBezTo>
                            <a:pt x="0" y="76"/>
                            <a:pt x="14" y="114"/>
                            <a:pt x="32" y="121"/>
                          </a:cubicBezTo>
                          <a:cubicBezTo>
                            <a:pt x="50" y="128"/>
                            <a:pt x="96" y="113"/>
                            <a:pt x="109" y="99"/>
                          </a:cubicBezTo>
                          <a:cubicBezTo>
                            <a:pt x="122" y="85"/>
                            <a:pt x="112" y="48"/>
                            <a:pt x="113" y="34"/>
                          </a:cubicBezTo>
                        </a:path>
                      </a:pathLst>
                    </a:custGeom>
                    <a:solidFill>
                      <a:srgbClr val="FFFFFF"/>
                    </a:solidFill>
                    <a:ln w="3175"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54" name="Freeform 1982"/>
                    <p:cNvSpPr>
                      <a:spLocks/>
                    </p:cNvSpPr>
                    <p:nvPr/>
                  </p:nvSpPr>
                  <p:spPr bwMode="auto">
                    <a:xfrm flipH="1">
                      <a:off x="2001" y="2125"/>
                      <a:ext cx="28" cy="23"/>
                    </a:xfrm>
                    <a:custGeom>
                      <a:avLst/>
                      <a:gdLst>
                        <a:gd name="T0" fmla="*/ 123 w 165"/>
                        <a:gd name="T1" fmla="*/ 9 h 153"/>
                        <a:gd name="T2" fmla="*/ 25 w 165"/>
                        <a:gd name="T3" fmla="*/ 25 h 153"/>
                        <a:gd name="T4" fmla="*/ 3 w 165"/>
                        <a:gd name="T5" fmla="*/ 100 h 153"/>
                        <a:gd name="T6" fmla="*/ 41 w 165"/>
                        <a:gd name="T7" fmla="*/ 140 h 153"/>
                        <a:gd name="T8" fmla="*/ 100 w 165"/>
                        <a:gd name="T9" fmla="*/ 143 h 153"/>
                        <a:gd name="T10" fmla="*/ 161 w 165"/>
                        <a:gd name="T11" fmla="*/ 80 h 153"/>
                        <a:gd name="T12" fmla="*/ 123 w 165"/>
                        <a:gd name="T13" fmla="*/ 9 h 153"/>
                      </a:gdLst>
                      <a:ahLst/>
                      <a:cxnLst>
                        <a:cxn ang="0">
                          <a:pos x="T0" y="T1"/>
                        </a:cxn>
                        <a:cxn ang="0">
                          <a:pos x="T2" y="T3"/>
                        </a:cxn>
                        <a:cxn ang="0">
                          <a:pos x="T4" y="T5"/>
                        </a:cxn>
                        <a:cxn ang="0">
                          <a:pos x="T6" y="T7"/>
                        </a:cxn>
                        <a:cxn ang="0">
                          <a:pos x="T8" y="T9"/>
                        </a:cxn>
                        <a:cxn ang="0">
                          <a:pos x="T10" y="T11"/>
                        </a:cxn>
                        <a:cxn ang="0">
                          <a:pos x="T12" y="T13"/>
                        </a:cxn>
                      </a:cxnLst>
                      <a:rect l="0" t="0" r="r" b="b"/>
                      <a:pathLst>
                        <a:path w="165" h="153">
                          <a:moveTo>
                            <a:pt x="123" y="9"/>
                          </a:moveTo>
                          <a:cubicBezTo>
                            <a:pt x="100" y="0"/>
                            <a:pt x="45" y="10"/>
                            <a:pt x="25" y="25"/>
                          </a:cubicBezTo>
                          <a:cubicBezTo>
                            <a:pt x="5" y="40"/>
                            <a:pt x="0" y="81"/>
                            <a:pt x="3" y="100"/>
                          </a:cubicBezTo>
                          <a:cubicBezTo>
                            <a:pt x="6" y="119"/>
                            <a:pt x="25" y="133"/>
                            <a:pt x="41" y="140"/>
                          </a:cubicBezTo>
                          <a:cubicBezTo>
                            <a:pt x="57" y="147"/>
                            <a:pt x="80" y="153"/>
                            <a:pt x="100" y="143"/>
                          </a:cubicBezTo>
                          <a:cubicBezTo>
                            <a:pt x="120" y="133"/>
                            <a:pt x="157" y="102"/>
                            <a:pt x="161" y="80"/>
                          </a:cubicBezTo>
                          <a:cubicBezTo>
                            <a:pt x="165" y="58"/>
                            <a:pt x="146" y="18"/>
                            <a:pt x="123" y="9"/>
                          </a:cubicBezTo>
                          <a:close/>
                        </a:path>
                      </a:pathLst>
                    </a:custGeom>
                    <a:solidFill>
                      <a:srgbClr val="0466A8"/>
                    </a:solidFill>
                    <a:ln w="3175"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55" name="Freeform 1983"/>
                    <p:cNvSpPr>
                      <a:spLocks/>
                    </p:cNvSpPr>
                    <p:nvPr/>
                  </p:nvSpPr>
                  <p:spPr bwMode="auto">
                    <a:xfrm flipH="1">
                      <a:off x="1999" y="2152"/>
                      <a:ext cx="21" cy="20"/>
                    </a:xfrm>
                    <a:custGeom>
                      <a:avLst/>
                      <a:gdLst>
                        <a:gd name="T0" fmla="*/ 56 w 132"/>
                        <a:gd name="T1" fmla="*/ 0 h 142"/>
                        <a:gd name="T2" fmla="*/ 2 w 132"/>
                        <a:gd name="T3" fmla="*/ 65 h 142"/>
                        <a:gd name="T4" fmla="*/ 46 w 132"/>
                        <a:gd name="T5" fmla="*/ 134 h 142"/>
                        <a:gd name="T6" fmla="*/ 106 w 132"/>
                        <a:gd name="T7" fmla="*/ 115 h 142"/>
                        <a:gd name="T8" fmla="*/ 131 w 132"/>
                        <a:gd name="T9" fmla="*/ 54 h 142"/>
                        <a:gd name="T10" fmla="*/ 113 w 132"/>
                        <a:gd name="T11" fmla="*/ 21 h 142"/>
                        <a:gd name="T12" fmla="*/ 56 w 132"/>
                        <a:gd name="T13" fmla="*/ 0 h 142"/>
                      </a:gdLst>
                      <a:ahLst/>
                      <a:cxnLst>
                        <a:cxn ang="0">
                          <a:pos x="T0" y="T1"/>
                        </a:cxn>
                        <a:cxn ang="0">
                          <a:pos x="T2" y="T3"/>
                        </a:cxn>
                        <a:cxn ang="0">
                          <a:pos x="T4" y="T5"/>
                        </a:cxn>
                        <a:cxn ang="0">
                          <a:pos x="T6" y="T7"/>
                        </a:cxn>
                        <a:cxn ang="0">
                          <a:pos x="T8" y="T9"/>
                        </a:cxn>
                        <a:cxn ang="0">
                          <a:pos x="T10" y="T11"/>
                        </a:cxn>
                        <a:cxn ang="0">
                          <a:pos x="T12" y="T13"/>
                        </a:cxn>
                      </a:cxnLst>
                      <a:rect l="0" t="0" r="r" b="b"/>
                      <a:pathLst>
                        <a:path w="132" h="142">
                          <a:moveTo>
                            <a:pt x="56" y="0"/>
                          </a:moveTo>
                          <a:cubicBezTo>
                            <a:pt x="39" y="7"/>
                            <a:pt x="4" y="43"/>
                            <a:pt x="2" y="65"/>
                          </a:cubicBezTo>
                          <a:cubicBezTo>
                            <a:pt x="0" y="87"/>
                            <a:pt x="29" y="126"/>
                            <a:pt x="46" y="134"/>
                          </a:cubicBezTo>
                          <a:cubicBezTo>
                            <a:pt x="63" y="142"/>
                            <a:pt x="92" y="128"/>
                            <a:pt x="106" y="115"/>
                          </a:cubicBezTo>
                          <a:cubicBezTo>
                            <a:pt x="120" y="102"/>
                            <a:pt x="130" y="70"/>
                            <a:pt x="131" y="54"/>
                          </a:cubicBezTo>
                          <a:cubicBezTo>
                            <a:pt x="132" y="38"/>
                            <a:pt x="125" y="30"/>
                            <a:pt x="113" y="21"/>
                          </a:cubicBezTo>
                          <a:cubicBezTo>
                            <a:pt x="101" y="12"/>
                            <a:pt x="68" y="4"/>
                            <a:pt x="56" y="0"/>
                          </a:cubicBezTo>
                          <a:close/>
                        </a:path>
                      </a:pathLst>
                    </a:custGeom>
                    <a:solidFill>
                      <a:srgbClr val="FFFFFF"/>
                    </a:solidFill>
                    <a:ln w="3175"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56" name="Freeform 1984"/>
                    <p:cNvSpPr>
                      <a:spLocks/>
                    </p:cNvSpPr>
                    <p:nvPr/>
                  </p:nvSpPr>
                  <p:spPr bwMode="auto">
                    <a:xfrm flipH="1">
                      <a:off x="2051" y="1825"/>
                      <a:ext cx="24" cy="19"/>
                    </a:xfrm>
                    <a:custGeom>
                      <a:avLst/>
                      <a:gdLst>
                        <a:gd name="T0" fmla="*/ 60 w 145"/>
                        <a:gd name="T1" fmla="*/ 1 h 129"/>
                        <a:gd name="T2" fmla="*/ 2 w 145"/>
                        <a:gd name="T3" fmla="*/ 53 h 129"/>
                        <a:gd name="T4" fmla="*/ 72 w 145"/>
                        <a:gd name="T5" fmla="*/ 125 h 129"/>
                        <a:gd name="T6" fmla="*/ 135 w 145"/>
                        <a:gd name="T7" fmla="*/ 76 h 129"/>
                        <a:gd name="T8" fmla="*/ 131 w 145"/>
                        <a:gd name="T9" fmla="*/ 46 h 129"/>
                        <a:gd name="T10" fmla="*/ 60 w 145"/>
                        <a:gd name="T11" fmla="*/ 1 h 129"/>
                      </a:gdLst>
                      <a:ahLst/>
                      <a:cxnLst>
                        <a:cxn ang="0">
                          <a:pos x="T0" y="T1"/>
                        </a:cxn>
                        <a:cxn ang="0">
                          <a:pos x="T2" y="T3"/>
                        </a:cxn>
                        <a:cxn ang="0">
                          <a:pos x="T4" y="T5"/>
                        </a:cxn>
                        <a:cxn ang="0">
                          <a:pos x="T6" y="T7"/>
                        </a:cxn>
                        <a:cxn ang="0">
                          <a:pos x="T8" y="T9"/>
                        </a:cxn>
                        <a:cxn ang="0">
                          <a:pos x="T10" y="T11"/>
                        </a:cxn>
                      </a:cxnLst>
                      <a:rect l="0" t="0" r="r" b="b"/>
                      <a:pathLst>
                        <a:path w="145" h="129">
                          <a:moveTo>
                            <a:pt x="60" y="1"/>
                          </a:moveTo>
                          <a:cubicBezTo>
                            <a:pt x="39" y="2"/>
                            <a:pt x="0" y="32"/>
                            <a:pt x="2" y="53"/>
                          </a:cubicBezTo>
                          <a:cubicBezTo>
                            <a:pt x="4" y="74"/>
                            <a:pt x="50" y="121"/>
                            <a:pt x="72" y="125"/>
                          </a:cubicBezTo>
                          <a:cubicBezTo>
                            <a:pt x="94" y="129"/>
                            <a:pt x="125" y="89"/>
                            <a:pt x="135" y="76"/>
                          </a:cubicBezTo>
                          <a:cubicBezTo>
                            <a:pt x="145" y="63"/>
                            <a:pt x="143" y="58"/>
                            <a:pt x="131" y="46"/>
                          </a:cubicBezTo>
                          <a:cubicBezTo>
                            <a:pt x="119" y="34"/>
                            <a:pt x="81" y="0"/>
                            <a:pt x="60" y="1"/>
                          </a:cubicBezTo>
                          <a:close/>
                        </a:path>
                      </a:pathLst>
                    </a:custGeom>
                    <a:solidFill>
                      <a:srgbClr val="0466A8"/>
                    </a:solidFill>
                    <a:ln w="3175"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57" name="Oval 1985"/>
                    <p:cNvSpPr>
                      <a:spLocks noChangeArrowheads="1"/>
                    </p:cNvSpPr>
                    <p:nvPr/>
                  </p:nvSpPr>
                  <p:spPr bwMode="auto">
                    <a:xfrm rot="375674" flipH="1">
                      <a:off x="2028" y="2180"/>
                      <a:ext cx="11" cy="15"/>
                    </a:xfrm>
                    <a:prstGeom prst="ellipse">
                      <a:avLst/>
                    </a:prstGeom>
                    <a:solidFill>
                      <a:srgbClr val="FFFFFF"/>
                    </a:solidFill>
                    <a:ln w="317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58" name="Line 1986"/>
                    <p:cNvSpPr>
                      <a:spLocks noChangeShapeType="1"/>
                    </p:cNvSpPr>
                    <p:nvPr/>
                  </p:nvSpPr>
                  <p:spPr bwMode="auto">
                    <a:xfrm flipH="1">
                      <a:off x="2004" y="1877"/>
                      <a:ext cx="95" cy="0"/>
                    </a:xfrm>
                    <a:prstGeom prst="line">
                      <a:avLst/>
                    </a:prstGeom>
                    <a:noFill/>
                    <a:ln w="317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59" name="Freeform 1987"/>
                    <p:cNvSpPr>
                      <a:spLocks/>
                    </p:cNvSpPr>
                    <p:nvPr/>
                  </p:nvSpPr>
                  <p:spPr bwMode="auto">
                    <a:xfrm>
                      <a:off x="2009" y="1622"/>
                      <a:ext cx="44" cy="53"/>
                    </a:xfrm>
                    <a:custGeom>
                      <a:avLst/>
                      <a:gdLst>
                        <a:gd name="T0" fmla="*/ 0 w 106"/>
                        <a:gd name="T1" fmla="*/ 0 h 124"/>
                        <a:gd name="T2" fmla="*/ 44 w 106"/>
                        <a:gd name="T3" fmla="*/ 29 h 124"/>
                        <a:gd name="T4" fmla="*/ 82 w 106"/>
                        <a:gd name="T5" fmla="*/ 65 h 124"/>
                        <a:gd name="T6" fmla="*/ 106 w 106"/>
                        <a:gd name="T7" fmla="*/ 124 h 124"/>
                      </a:gdLst>
                      <a:ahLst/>
                      <a:cxnLst>
                        <a:cxn ang="0">
                          <a:pos x="T0" y="T1"/>
                        </a:cxn>
                        <a:cxn ang="0">
                          <a:pos x="T2" y="T3"/>
                        </a:cxn>
                        <a:cxn ang="0">
                          <a:pos x="T4" y="T5"/>
                        </a:cxn>
                        <a:cxn ang="0">
                          <a:pos x="T6" y="T7"/>
                        </a:cxn>
                      </a:cxnLst>
                      <a:rect l="0" t="0" r="r" b="b"/>
                      <a:pathLst>
                        <a:path w="106" h="124">
                          <a:moveTo>
                            <a:pt x="0" y="0"/>
                          </a:moveTo>
                          <a:lnTo>
                            <a:pt x="44" y="29"/>
                          </a:lnTo>
                          <a:lnTo>
                            <a:pt x="82" y="65"/>
                          </a:lnTo>
                          <a:lnTo>
                            <a:pt x="106" y="124"/>
                          </a:lnTo>
                        </a:path>
                      </a:pathLst>
                    </a:custGeom>
                    <a:noFill/>
                    <a:ln w="3175"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060" name="Freeform 1988"/>
                    <p:cNvSpPr>
                      <a:spLocks/>
                    </p:cNvSpPr>
                    <p:nvPr/>
                  </p:nvSpPr>
                  <p:spPr bwMode="auto">
                    <a:xfrm flipH="1">
                      <a:off x="2019" y="2136"/>
                      <a:ext cx="24" cy="53"/>
                    </a:xfrm>
                    <a:custGeom>
                      <a:avLst/>
                      <a:gdLst>
                        <a:gd name="T0" fmla="*/ 0 w 72"/>
                        <a:gd name="T1" fmla="*/ 0 h 171"/>
                        <a:gd name="T2" fmla="*/ 24 w 72"/>
                        <a:gd name="T3" fmla="*/ 108 h 171"/>
                        <a:gd name="T4" fmla="*/ 72 w 72"/>
                        <a:gd name="T5" fmla="*/ 171 h 171"/>
                      </a:gdLst>
                      <a:ahLst/>
                      <a:cxnLst>
                        <a:cxn ang="0">
                          <a:pos x="T0" y="T1"/>
                        </a:cxn>
                        <a:cxn ang="0">
                          <a:pos x="T2" y="T3"/>
                        </a:cxn>
                        <a:cxn ang="0">
                          <a:pos x="T4" y="T5"/>
                        </a:cxn>
                      </a:cxnLst>
                      <a:rect l="0" t="0" r="r" b="b"/>
                      <a:pathLst>
                        <a:path w="72" h="171">
                          <a:moveTo>
                            <a:pt x="0" y="0"/>
                          </a:moveTo>
                          <a:lnTo>
                            <a:pt x="24" y="108"/>
                          </a:lnTo>
                          <a:lnTo>
                            <a:pt x="72" y="171"/>
                          </a:lnTo>
                        </a:path>
                      </a:pathLst>
                    </a:custGeom>
                    <a:noFill/>
                    <a:ln w="3175"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061" name="Freeform 1989"/>
                    <p:cNvSpPr>
                      <a:spLocks/>
                    </p:cNvSpPr>
                    <p:nvPr/>
                  </p:nvSpPr>
                  <p:spPr bwMode="auto">
                    <a:xfrm flipH="1">
                      <a:off x="1977" y="1882"/>
                      <a:ext cx="96" cy="118"/>
                    </a:xfrm>
                    <a:custGeom>
                      <a:avLst/>
                      <a:gdLst>
                        <a:gd name="T0" fmla="*/ 210 w 285"/>
                        <a:gd name="T1" fmla="*/ 0 h 387"/>
                        <a:gd name="T2" fmla="*/ 171 w 285"/>
                        <a:gd name="T3" fmla="*/ 0 h 387"/>
                        <a:gd name="T4" fmla="*/ 129 w 285"/>
                        <a:gd name="T5" fmla="*/ 3 h 387"/>
                        <a:gd name="T6" fmla="*/ 81 w 285"/>
                        <a:gd name="T7" fmla="*/ 3 h 387"/>
                        <a:gd name="T8" fmla="*/ 48 w 285"/>
                        <a:gd name="T9" fmla="*/ 6 h 387"/>
                        <a:gd name="T10" fmla="*/ 9 w 285"/>
                        <a:gd name="T11" fmla="*/ 9 h 387"/>
                        <a:gd name="T12" fmla="*/ 0 w 285"/>
                        <a:gd name="T13" fmla="*/ 39 h 387"/>
                        <a:gd name="T14" fmla="*/ 9 w 285"/>
                        <a:gd name="T15" fmla="*/ 90 h 387"/>
                        <a:gd name="T16" fmla="*/ 33 w 285"/>
                        <a:gd name="T17" fmla="*/ 186 h 387"/>
                        <a:gd name="T18" fmla="*/ 63 w 285"/>
                        <a:gd name="T19" fmla="*/ 273 h 387"/>
                        <a:gd name="T20" fmla="*/ 87 w 285"/>
                        <a:gd name="T21" fmla="*/ 330 h 387"/>
                        <a:gd name="T22" fmla="*/ 114 w 285"/>
                        <a:gd name="T23" fmla="*/ 357 h 387"/>
                        <a:gd name="T24" fmla="*/ 138 w 285"/>
                        <a:gd name="T25" fmla="*/ 369 h 387"/>
                        <a:gd name="T26" fmla="*/ 156 w 285"/>
                        <a:gd name="T27" fmla="*/ 378 h 387"/>
                        <a:gd name="T28" fmla="*/ 195 w 285"/>
                        <a:gd name="T29" fmla="*/ 387 h 387"/>
                        <a:gd name="T30" fmla="*/ 225 w 285"/>
                        <a:gd name="T31" fmla="*/ 387 h 387"/>
                        <a:gd name="T32" fmla="*/ 285 w 285"/>
                        <a:gd name="T33" fmla="*/ 381 h 387"/>
                        <a:gd name="T34" fmla="*/ 276 w 285"/>
                        <a:gd name="T35" fmla="*/ 321 h 387"/>
                        <a:gd name="T36" fmla="*/ 258 w 285"/>
                        <a:gd name="T37" fmla="*/ 273 h 387"/>
                        <a:gd name="T38" fmla="*/ 210 w 285"/>
                        <a:gd name="T39" fmla="*/ 210 h 387"/>
                        <a:gd name="T40" fmla="*/ 177 w 285"/>
                        <a:gd name="T41" fmla="*/ 165 h 387"/>
                        <a:gd name="T42" fmla="*/ 150 w 285"/>
                        <a:gd name="T43" fmla="*/ 129 h 387"/>
                        <a:gd name="T44" fmla="*/ 138 w 285"/>
                        <a:gd name="T45" fmla="*/ 99 h 387"/>
                        <a:gd name="T46" fmla="*/ 144 w 285"/>
                        <a:gd name="T47" fmla="*/ 78 h 387"/>
                        <a:gd name="T48" fmla="*/ 177 w 285"/>
                        <a:gd name="T49" fmla="*/ 45 h 387"/>
                        <a:gd name="T50" fmla="*/ 219 w 285"/>
                        <a:gd name="T51" fmla="*/ 21 h 387"/>
                        <a:gd name="T52" fmla="*/ 210 w 285"/>
                        <a:gd name="T53" fmla="*/ 0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85" h="387">
                          <a:moveTo>
                            <a:pt x="210" y="0"/>
                          </a:moveTo>
                          <a:lnTo>
                            <a:pt x="171" y="0"/>
                          </a:lnTo>
                          <a:lnTo>
                            <a:pt x="129" y="3"/>
                          </a:lnTo>
                          <a:lnTo>
                            <a:pt x="81" y="3"/>
                          </a:lnTo>
                          <a:lnTo>
                            <a:pt x="48" y="6"/>
                          </a:lnTo>
                          <a:lnTo>
                            <a:pt x="9" y="9"/>
                          </a:lnTo>
                          <a:lnTo>
                            <a:pt x="0" y="39"/>
                          </a:lnTo>
                          <a:lnTo>
                            <a:pt x="9" y="90"/>
                          </a:lnTo>
                          <a:lnTo>
                            <a:pt x="33" y="186"/>
                          </a:lnTo>
                          <a:lnTo>
                            <a:pt x="63" y="273"/>
                          </a:lnTo>
                          <a:lnTo>
                            <a:pt x="87" y="330"/>
                          </a:lnTo>
                          <a:lnTo>
                            <a:pt x="114" y="357"/>
                          </a:lnTo>
                          <a:lnTo>
                            <a:pt x="138" y="369"/>
                          </a:lnTo>
                          <a:lnTo>
                            <a:pt x="156" y="378"/>
                          </a:lnTo>
                          <a:lnTo>
                            <a:pt x="195" y="387"/>
                          </a:lnTo>
                          <a:lnTo>
                            <a:pt x="225" y="387"/>
                          </a:lnTo>
                          <a:lnTo>
                            <a:pt x="285" y="381"/>
                          </a:lnTo>
                          <a:lnTo>
                            <a:pt x="276" y="321"/>
                          </a:lnTo>
                          <a:lnTo>
                            <a:pt x="258" y="273"/>
                          </a:lnTo>
                          <a:lnTo>
                            <a:pt x="210" y="210"/>
                          </a:lnTo>
                          <a:lnTo>
                            <a:pt x="177" y="165"/>
                          </a:lnTo>
                          <a:lnTo>
                            <a:pt x="150" y="129"/>
                          </a:lnTo>
                          <a:lnTo>
                            <a:pt x="138" y="99"/>
                          </a:lnTo>
                          <a:lnTo>
                            <a:pt x="144" y="78"/>
                          </a:lnTo>
                          <a:lnTo>
                            <a:pt x="177" y="45"/>
                          </a:lnTo>
                          <a:lnTo>
                            <a:pt x="219" y="21"/>
                          </a:lnTo>
                          <a:lnTo>
                            <a:pt x="210" y="0"/>
                          </a:lnTo>
                          <a:close/>
                        </a:path>
                      </a:pathLst>
                    </a:custGeom>
                    <a:gradFill rotWithShape="1">
                      <a:gsLst>
                        <a:gs pos="0">
                          <a:srgbClr val="FFD8B1"/>
                        </a:gs>
                        <a:gs pos="100000">
                          <a:srgbClr val="FFD8B1">
                            <a:gamma/>
                            <a:shade val="76078"/>
                            <a:invGamma/>
                          </a:srgbClr>
                        </a:gs>
                      </a:gsLst>
                      <a:lin ang="0" scaled="1"/>
                    </a:gradFill>
                    <a:ln w="3175"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62" name="Oval 1990"/>
                    <p:cNvSpPr>
                      <a:spLocks noChangeArrowheads="1"/>
                    </p:cNvSpPr>
                    <p:nvPr/>
                  </p:nvSpPr>
                  <p:spPr bwMode="auto">
                    <a:xfrm>
                      <a:off x="2024" y="1846"/>
                      <a:ext cx="14" cy="13"/>
                    </a:xfrm>
                    <a:prstGeom prst="ellipse">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7033" name="Group 1991"/>
                  <p:cNvGrpSpPr>
                    <a:grpSpLocks/>
                  </p:cNvGrpSpPr>
                  <p:nvPr/>
                </p:nvGrpSpPr>
                <p:grpSpPr bwMode="auto">
                  <a:xfrm>
                    <a:off x="1738" y="879"/>
                    <a:ext cx="299" cy="775"/>
                    <a:chOff x="1738" y="879"/>
                    <a:chExt cx="299" cy="775"/>
                  </a:xfrm>
                </p:grpSpPr>
                <p:sp>
                  <p:nvSpPr>
                    <p:cNvPr id="7034" name="Oval 1992"/>
                    <p:cNvSpPr>
                      <a:spLocks noChangeArrowheads="1"/>
                    </p:cNvSpPr>
                    <p:nvPr/>
                  </p:nvSpPr>
                  <p:spPr bwMode="auto">
                    <a:xfrm rot="-1114630" flipH="1" flipV="1">
                      <a:off x="2029" y="1620"/>
                      <a:ext cx="8" cy="15"/>
                    </a:xfrm>
                    <a:prstGeom prst="ellipse">
                      <a:avLst/>
                    </a:prstGeom>
                    <a:solidFill>
                      <a:srgbClr val="FFFFFF"/>
                    </a:solidFill>
                    <a:ln w="317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7035" name="Freeform 1993"/>
                    <p:cNvSpPr>
                      <a:spLocks/>
                    </p:cNvSpPr>
                    <p:nvPr/>
                  </p:nvSpPr>
                  <p:spPr bwMode="auto">
                    <a:xfrm rot="-782526" flipH="1" flipV="1">
                      <a:off x="1738" y="879"/>
                      <a:ext cx="208" cy="775"/>
                    </a:xfrm>
                    <a:custGeom>
                      <a:avLst/>
                      <a:gdLst>
                        <a:gd name="T0" fmla="*/ 701 w 752"/>
                        <a:gd name="T1" fmla="*/ 2316 h 2440"/>
                        <a:gd name="T2" fmla="*/ 729 w 752"/>
                        <a:gd name="T3" fmla="*/ 2174 h 2440"/>
                        <a:gd name="T4" fmla="*/ 729 w 752"/>
                        <a:gd name="T5" fmla="*/ 2070 h 2440"/>
                        <a:gd name="T6" fmla="*/ 723 w 752"/>
                        <a:gd name="T7" fmla="*/ 1962 h 2440"/>
                        <a:gd name="T8" fmla="*/ 675 w 752"/>
                        <a:gd name="T9" fmla="*/ 1786 h 2440"/>
                        <a:gd name="T10" fmla="*/ 603 w 752"/>
                        <a:gd name="T11" fmla="*/ 1627 h 2440"/>
                        <a:gd name="T12" fmla="*/ 497 w 752"/>
                        <a:gd name="T13" fmla="*/ 1401 h 2440"/>
                        <a:gd name="T14" fmla="*/ 380 w 752"/>
                        <a:gd name="T15" fmla="*/ 1166 h 2440"/>
                        <a:gd name="T16" fmla="*/ 291 w 752"/>
                        <a:gd name="T17" fmla="*/ 992 h 2440"/>
                        <a:gd name="T18" fmla="*/ 187 w 752"/>
                        <a:gd name="T19" fmla="*/ 755 h 2440"/>
                        <a:gd name="T20" fmla="*/ 112 w 752"/>
                        <a:gd name="T21" fmla="*/ 532 h 2440"/>
                        <a:gd name="T22" fmla="*/ 65 w 752"/>
                        <a:gd name="T23" fmla="*/ 362 h 2440"/>
                        <a:gd name="T24" fmla="*/ 21 w 752"/>
                        <a:gd name="T25" fmla="*/ 158 h 2440"/>
                        <a:gd name="T26" fmla="*/ 3 w 752"/>
                        <a:gd name="T27" fmla="*/ 60 h 2440"/>
                        <a:gd name="T28" fmla="*/ 46 w 752"/>
                        <a:gd name="T29" fmla="*/ 50 h 2440"/>
                        <a:gd name="T30" fmla="*/ 117 w 752"/>
                        <a:gd name="T31" fmla="*/ 362 h 2440"/>
                        <a:gd name="T32" fmla="*/ 175 w 752"/>
                        <a:gd name="T33" fmla="*/ 568 h 2440"/>
                        <a:gd name="T34" fmla="*/ 277 w 752"/>
                        <a:gd name="T35" fmla="*/ 855 h 2440"/>
                        <a:gd name="T36" fmla="*/ 372 w 752"/>
                        <a:gd name="T37" fmla="*/ 1075 h 2440"/>
                        <a:gd name="T38" fmla="*/ 491 w 752"/>
                        <a:gd name="T39" fmla="*/ 1334 h 2440"/>
                        <a:gd name="T40" fmla="*/ 619 w 752"/>
                        <a:gd name="T41" fmla="*/ 1602 h 2440"/>
                        <a:gd name="T42" fmla="*/ 712 w 752"/>
                        <a:gd name="T43" fmla="*/ 1841 h 2440"/>
                        <a:gd name="T44" fmla="*/ 746 w 752"/>
                        <a:gd name="T45" fmla="*/ 2028 h 2440"/>
                        <a:gd name="T46" fmla="*/ 749 w 752"/>
                        <a:gd name="T47" fmla="*/ 2160 h 2440"/>
                        <a:gd name="T48" fmla="*/ 728 w 752"/>
                        <a:gd name="T49" fmla="*/ 2286 h 2440"/>
                        <a:gd name="T50" fmla="*/ 677 w 752"/>
                        <a:gd name="T51" fmla="*/ 2403 h 2440"/>
                        <a:gd name="T52" fmla="*/ 644 w 752"/>
                        <a:gd name="T53" fmla="*/ 2436 h 2440"/>
                        <a:gd name="T54" fmla="*/ 680 w 752"/>
                        <a:gd name="T55" fmla="*/ 2376 h 2440"/>
                        <a:gd name="T56" fmla="*/ 701 w 752"/>
                        <a:gd name="T57" fmla="*/ 2316 h 2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52" h="2440">
                          <a:moveTo>
                            <a:pt x="701" y="2316"/>
                          </a:moveTo>
                          <a:cubicBezTo>
                            <a:pt x="711" y="2282"/>
                            <a:pt x="724" y="2214"/>
                            <a:pt x="729" y="2174"/>
                          </a:cubicBezTo>
                          <a:cubicBezTo>
                            <a:pt x="734" y="2133"/>
                            <a:pt x="730" y="2104"/>
                            <a:pt x="729" y="2070"/>
                          </a:cubicBezTo>
                          <a:cubicBezTo>
                            <a:pt x="728" y="2035"/>
                            <a:pt x="732" y="2010"/>
                            <a:pt x="723" y="1962"/>
                          </a:cubicBezTo>
                          <a:cubicBezTo>
                            <a:pt x="714" y="1915"/>
                            <a:pt x="695" y="1842"/>
                            <a:pt x="675" y="1786"/>
                          </a:cubicBezTo>
                          <a:cubicBezTo>
                            <a:pt x="656" y="1730"/>
                            <a:pt x="632" y="1690"/>
                            <a:pt x="603" y="1627"/>
                          </a:cubicBezTo>
                          <a:cubicBezTo>
                            <a:pt x="574" y="1562"/>
                            <a:pt x="534" y="1479"/>
                            <a:pt x="497" y="1401"/>
                          </a:cubicBezTo>
                          <a:cubicBezTo>
                            <a:pt x="460" y="1324"/>
                            <a:pt x="415" y="1236"/>
                            <a:pt x="380" y="1166"/>
                          </a:cubicBezTo>
                          <a:cubicBezTo>
                            <a:pt x="344" y="1098"/>
                            <a:pt x="323" y="1059"/>
                            <a:pt x="291" y="992"/>
                          </a:cubicBezTo>
                          <a:cubicBezTo>
                            <a:pt x="259" y="922"/>
                            <a:pt x="217" y="831"/>
                            <a:pt x="187" y="755"/>
                          </a:cubicBezTo>
                          <a:cubicBezTo>
                            <a:pt x="157" y="679"/>
                            <a:pt x="131" y="597"/>
                            <a:pt x="112" y="532"/>
                          </a:cubicBezTo>
                          <a:cubicBezTo>
                            <a:pt x="91" y="468"/>
                            <a:pt x="81" y="425"/>
                            <a:pt x="65" y="362"/>
                          </a:cubicBezTo>
                          <a:cubicBezTo>
                            <a:pt x="50" y="299"/>
                            <a:pt x="30" y="206"/>
                            <a:pt x="21" y="158"/>
                          </a:cubicBezTo>
                          <a:cubicBezTo>
                            <a:pt x="9" y="108"/>
                            <a:pt x="0" y="78"/>
                            <a:pt x="3" y="60"/>
                          </a:cubicBezTo>
                          <a:cubicBezTo>
                            <a:pt x="8" y="43"/>
                            <a:pt x="26" y="0"/>
                            <a:pt x="46" y="50"/>
                          </a:cubicBezTo>
                          <a:cubicBezTo>
                            <a:pt x="63" y="100"/>
                            <a:pt x="94" y="278"/>
                            <a:pt x="117" y="362"/>
                          </a:cubicBezTo>
                          <a:cubicBezTo>
                            <a:pt x="138" y="449"/>
                            <a:pt x="147" y="487"/>
                            <a:pt x="175" y="568"/>
                          </a:cubicBezTo>
                          <a:cubicBezTo>
                            <a:pt x="202" y="650"/>
                            <a:pt x="245" y="770"/>
                            <a:pt x="277" y="855"/>
                          </a:cubicBezTo>
                          <a:cubicBezTo>
                            <a:pt x="309" y="941"/>
                            <a:pt x="336" y="995"/>
                            <a:pt x="372" y="1075"/>
                          </a:cubicBezTo>
                          <a:cubicBezTo>
                            <a:pt x="410" y="1157"/>
                            <a:pt x="451" y="1247"/>
                            <a:pt x="491" y="1334"/>
                          </a:cubicBezTo>
                          <a:cubicBezTo>
                            <a:pt x="532" y="1421"/>
                            <a:pt x="581" y="1517"/>
                            <a:pt x="619" y="1602"/>
                          </a:cubicBezTo>
                          <a:cubicBezTo>
                            <a:pt x="655" y="1686"/>
                            <a:pt x="690" y="1771"/>
                            <a:pt x="712" y="1841"/>
                          </a:cubicBezTo>
                          <a:cubicBezTo>
                            <a:pt x="732" y="1913"/>
                            <a:pt x="740" y="1975"/>
                            <a:pt x="746" y="2028"/>
                          </a:cubicBezTo>
                          <a:cubicBezTo>
                            <a:pt x="752" y="2081"/>
                            <a:pt x="752" y="2117"/>
                            <a:pt x="749" y="2160"/>
                          </a:cubicBezTo>
                          <a:cubicBezTo>
                            <a:pt x="746" y="2203"/>
                            <a:pt x="740" y="2246"/>
                            <a:pt x="728" y="2286"/>
                          </a:cubicBezTo>
                          <a:cubicBezTo>
                            <a:pt x="716" y="2326"/>
                            <a:pt x="691" y="2378"/>
                            <a:pt x="677" y="2403"/>
                          </a:cubicBezTo>
                          <a:cubicBezTo>
                            <a:pt x="663" y="2428"/>
                            <a:pt x="644" y="2440"/>
                            <a:pt x="644" y="2436"/>
                          </a:cubicBezTo>
                          <a:cubicBezTo>
                            <a:pt x="644" y="2432"/>
                            <a:pt x="671" y="2396"/>
                            <a:pt x="680" y="2376"/>
                          </a:cubicBezTo>
                          <a:cubicBezTo>
                            <a:pt x="689" y="2356"/>
                            <a:pt x="697" y="2328"/>
                            <a:pt x="701" y="2316"/>
                          </a:cubicBezTo>
                          <a:close/>
                        </a:path>
                      </a:pathLst>
                    </a:custGeom>
                    <a:gradFill rotWithShape="1">
                      <a:gsLst>
                        <a:gs pos="0">
                          <a:srgbClr val="969696">
                            <a:gamma/>
                            <a:shade val="86275"/>
                            <a:invGamma/>
                          </a:srgbClr>
                        </a:gs>
                        <a:gs pos="100000">
                          <a:srgbClr val="969696"/>
                        </a:gs>
                      </a:gsLst>
                      <a:lin ang="5400000" scaled="1"/>
                    </a:gradFill>
                    <a:ln w="3175"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7036" name="Group 1994"/>
                    <p:cNvGrpSpPr>
                      <a:grpSpLocks/>
                    </p:cNvGrpSpPr>
                    <p:nvPr/>
                  </p:nvGrpSpPr>
                  <p:grpSpPr bwMode="auto">
                    <a:xfrm rot="-782526" flipH="1" flipV="1">
                      <a:off x="1741" y="988"/>
                      <a:ext cx="211" cy="650"/>
                      <a:chOff x="6453" y="5127"/>
                      <a:chExt cx="741" cy="1952"/>
                    </a:xfrm>
                  </p:grpSpPr>
                  <p:sp>
                    <p:nvSpPr>
                      <p:cNvPr id="7037" name="Freeform 1995"/>
                      <p:cNvSpPr>
                        <a:spLocks/>
                      </p:cNvSpPr>
                      <p:nvPr/>
                    </p:nvSpPr>
                    <p:spPr bwMode="auto">
                      <a:xfrm rot="120847" flipH="1" flipV="1">
                        <a:off x="6528" y="5415"/>
                        <a:ext cx="666" cy="1664"/>
                      </a:xfrm>
                      <a:custGeom>
                        <a:avLst/>
                        <a:gdLst>
                          <a:gd name="T0" fmla="*/ 664 w 664"/>
                          <a:gd name="T1" fmla="*/ 1090 h 1106"/>
                          <a:gd name="T2" fmla="*/ 638 w 664"/>
                          <a:gd name="T3" fmla="*/ 1093 h 1106"/>
                          <a:gd name="T4" fmla="*/ 620 w 664"/>
                          <a:gd name="T5" fmla="*/ 1084 h 1106"/>
                          <a:gd name="T6" fmla="*/ 565 w 664"/>
                          <a:gd name="T7" fmla="*/ 957 h 1106"/>
                          <a:gd name="T8" fmla="*/ 485 w 664"/>
                          <a:gd name="T9" fmla="*/ 811 h 1106"/>
                          <a:gd name="T10" fmla="*/ 379 w 664"/>
                          <a:gd name="T11" fmla="*/ 655 h 1106"/>
                          <a:gd name="T12" fmla="*/ 272 w 664"/>
                          <a:gd name="T13" fmla="*/ 510 h 1106"/>
                          <a:gd name="T14" fmla="*/ 196 w 664"/>
                          <a:gd name="T15" fmla="*/ 411 h 1106"/>
                          <a:gd name="T16" fmla="*/ 124 w 664"/>
                          <a:gd name="T17" fmla="*/ 314 h 1106"/>
                          <a:gd name="T18" fmla="*/ 66 w 664"/>
                          <a:gd name="T19" fmla="*/ 234 h 1106"/>
                          <a:gd name="T20" fmla="*/ 29 w 664"/>
                          <a:gd name="T21" fmla="*/ 159 h 1106"/>
                          <a:gd name="T22" fmla="*/ 5 w 664"/>
                          <a:gd name="T23" fmla="*/ 72 h 1106"/>
                          <a:gd name="T24" fmla="*/ 2 w 664"/>
                          <a:gd name="T25" fmla="*/ 3 h 1106"/>
                          <a:gd name="T26" fmla="*/ 17 w 664"/>
                          <a:gd name="T27" fmla="*/ 87 h 1106"/>
                          <a:gd name="T28" fmla="*/ 38 w 664"/>
                          <a:gd name="T29" fmla="*/ 146 h 1106"/>
                          <a:gd name="T30" fmla="*/ 95 w 664"/>
                          <a:gd name="T31" fmla="*/ 253 h 1106"/>
                          <a:gd name="T32" fmla="*/ 186 w 664"/>
                          <a:gd name="T33" fmla="*/ 369 h 1106"/>
                          <a:gd name="T34" fmla="*/ 254 w 664"/>
                          <a:gd name="T35" fmla="*/ 464 h 1106"/>
                          <a:gd name="T36" fmla="*/ 317 w 664"/>
                          <a:gd name="T37" fmla="*/ 543 h 1106"/>
                          <a:gd name="T38" fmla="*/ 362 w 664"/>
                          <a:gd name="T39" fmla="*/ 605 h 1106"/>
                          <a:gd name="T40" fmla="*/ 428 w 664"/>
                          <a:gd name="T41" fmla="*/ 693 h 1106"/>
                          <a:gd name="T42" fmla="*/ 502 w 664"/>
                          <a:gd name="T43" fmla="*/ 796 h 1106"/>
                          <a:gd name="T44" fmla="*/ 578 w 664"/>
                          <a:gd name="T45" fmla="*/ 922 h 1106"/>
                          <a:gd name="T46" fmla="*/ 641 w 664"/>
                          <a:gd name="T47" fmla="*/ 1043 h 1106"/>
                          <a:gd name="T48" fmla="*/ 664 w 664"/>
                          <a:gd name="T49" fmla="*/ 1090 h 1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64" h="1106">
                            <a:moveTo>
                              <a:pt x="664" y="1090"/>
                            </a:moveTo>
                            <a:cubicBezTo>
                              <a:pt x="662" y="1098"/>
                              <a:pt x="645" y="1094"/>
                              <a:pt x="638" y="1093"/>
                            </a:cubicBezTo>
                            <a:cubicBezTo>
                              <a:pt x="630" y="1092"/>
                              <a:pt x="632" y="1106"/>
                              <a:pt x="620" y="1084"/>
                            </a:cubicBezTo>
                            <a:cubicBezTo>
                              <a:pt x="608" y="1062"/>
                              <a:pt x="588" y="1003"/>
                              <a:pt x="565" y="957"/>
                            </a:cubicBezTo>
                            <a:cubicBezTo>
                              <a:pt x="543" y="912"/>
                              <a:pt x="517" y="861"/>
                              <a:pt x="485" y="811"/>
                            </a:cubicBezTo>
                            <a:cubicBezTo>
                              <a:pt x="454" y="761"/>
                              <a:pt x="414" y="705"/>
                              <a:pt x="379" y="655"/>
                            </a:cubicBezTo>
                            <a:cubicBezTo>
                              <a:pt x="344" y="605"/>
                              <a:pt x="302" y="551"/>
                              <a:pt x="272" y="510"/>
                            </a:cubicBezTo>
                            <a:cubicBezTo>
                              <a:pt x="242" y="469"/>
                              <a:pt x="221" y="444"/>
                              <a:pt x="196" y="411"/>
                            </a:cubicBezTo>
                            <a:cubicBezTo>
                              <a:pt x="171" y="378"/>
                              <a:pt x="145" y="344"/>
                              <a:pt x="124" y="314"/>
                            </a:cubicBezTo>
                            <a:cubicBezTo>
                              <a:pt x="102" y="285"/>
                              <a:pt x="82" y="260"/>
                              <a:pt x="66" y="234"/>
                            </a:cubicBezTo>
                            <a:cubicBezTo>
                              <a:pt x="50" y="208"/>
                              <a:pt x="39" y="186"/>
                              <a:pt x="29" y="159"/>
                            </a:cubicBezTo>
                            <a:cubicBezTo>
                              <a:pt x="19" y="132"/>
                              <a:pt x="9" y="98"/>
                              <a:pt x="5" y="72"/>
                            </a:cubicBezTo>
                            <a:cubicBezTo>
                              <a:pt x="1" y="46"/>
                              <a:pt x="0" y="0"/>
                              <a:pt x="2" y="3"/>
                            </a:cubicBezTo>
                            <a:cubicBezTo>
                              <a:pt x="4" y="6"/>
                              <a:pt x="11" y="63"/>
                              <a:pt x="17" y="87"/>
                            </a:cubicBezTo>
                            <a:cubicBezTo>
                              <a:pt x="23" y="111"/>
                              <a:pt x="25" y="119"/>
                              <a:pt x="38" y="146"/>
                            </a:cubicBezTo>
                            <a:cubicBezTo>
                              <a:pt x="51" y="174"/>
                              <a:pt x="70" y="216"/>
                              <a:pt x="95" y="253"/>
                            </a:cubicBezTo>
                            <a:cubicBezTo>
                              <a:pt x="120" y="290"/>
                              <a:pt x="160" y="334"/>
                              <a:pt x="186" y="369"/>
                            </a:cubicBezTo>
                            <a:cubicBezTo>
                              <a:pt x="212" y="404"/>
                              <a:pt x="232" y="435"/>
                              <a:pt x="254" y="464"/>
                            </a:cubicBezTo>
                            <a:cubicBezTo>
                              <a:pt x="276" y="493"/>
                              <a:pt x="299" y="520"/>
                              <a:pt x="317" y="543"/>
                            </a:cubicBezTo>
                            <a:cubicBezTo>
                              <a:pt x="335" y="566"/>
                              <a:pt x="344" y="580"/>
                              <a:pt x="362" y="605"/>
                            </a:cubicBezTo>
                            <a:cubicBezTo>
                              <a:pt x="380" y="630"/>
                              <a:pt x="406" y="661"/>
                              <a:pt x="428" y="693"/>
                            </a:cubicBezTo>
                            <a:cubicBezTo>
                              <a:pt x="451" y="725"/>
                              <a:pt x="476" y="759"/>
                              <a:pt x="502" y="796"/>
                            </a:cubicBezTo>
                            <a:cubicBezTo>
                              <a:pt x="527" y="835"/>
                              <a:pt x="556" y="881"/>
                              <a:pt x="578" y="922"/>
                            </a:cubicBezTo>
                            <a:cubicBezTo>
                              <a:pt x="602" y="962"/>
                              <a:pt x="627" y="1014"/>
                              <a:pt x="641" y="1043"/>
                            </a:cubicBezTo>
                            <a:cubicBezTo>
                              <a:pt x="656" y="1070"/>
                              <a:pt x="664" y="1082"/>
                              <a:pt x="664" y="1090"/>
                            </a:cubicBezTo>
                            <a:close/>
                          </a:path>
                        </a:pathLst>
                      </a:custGeom>
                      <a:solidFill>
                        <a:srgbClr val="C0C0C0"/>
                      </a:solidFill>
                      <a:ln w="3175"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038" name="Oval 1996"/>
                      <p:cNvSpPr>
                        <a:spLocks noChangeArrowheads="1"/>
                      </p:cNvSpPr>
                      <p:nvPr/>
                    </p:nvSpPr>
                    <p:spPr bwMode="auto">
                      <a:xfrm rot="21234367" flipV="1">
                        <a:off x="6497" y="5333"/>
                        <a:ext cx="16" cy="39"/>
                      </a:xfrm>
                      <a:prstGeom prst="ellipse">
                        <a:avLst/>
                      </a:prstGeom>
                      <a:solidFill>
                        <a:srgbClr val="FFFFFF"/>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039" name="Oval 1997"/>
                      <p:cNvSpPr>
                        <a:spLocks noChangeArrowheads="1"/>
                      </p:cNvSpPr>
                      <p:nvPr/>
                    </p:nvSpPr>
                    <p:spPr bwMode="auto">
                      <a:xfrm rot="20658778" flipV="1">
                        <a:off x="6453" y="5127"/>
                        <a:ext cx="28" cy="72"/>
                      </a:xfrm>
                      <a:prstGeom prst="ellipse">
                        <a:avLst/>
                      </a:prstGeom>
                      <a:solidFill>
                        <a:srgbClr val="FFFFFF"/>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7015" name="Freeform 2"/>
                <p:cNvSpPr>
                  <a:spLocks/>
                </p:cNvSpPr>
                <p:nvPr/>
              </p:nvSpPr>
              <p:spPr bwMode="auto">
                <a:xfrm rot="-656575">
                  <a:off x="945" y="2509"/>
                  <a:ext cx="777" cy="349"/>
                </a:xfrm>
                <a:custGeom>
                  <a:avLst/>
                  <a:gdLst/>
                  <a:ahLst/>
                  <a:cxnLst/>
                  <a:rect l="0" t="0" r="r" b="b"/>
                  <a:pathLst>
                    <a:path w="10000" h="10000">
                      <a:moveTo>
                        <a:pt x="2682" y="9021"/>
                      </a:moveTo>
                      <a:lnTo>
                        <a:pt x="1891" y="7531"/>
                      </a:lnTo>
                      <a:lnTo>
                        <a:pt x="1438" y="6522"/>
                      </a:lnTo>
                      <a:cubicBezTo>
                        <a:pt x="1315" y="6115"/>
                        <a:pt x="1133" y="5703"/>
                        <a:pt x="1011" y="5297"/>
                      </a:cubicBezTo>
                      <a:lnTo>
                        <a:pt x="550" y="3710"/>
                      </a:lnTo>
                      <a:cubicBezTo>
                        <a:pt x="473" y="3232"/>
                        <a:pt x="315" y="2772"/>
                        <a:pt x="238" y="2295"/>
                      </a:cubicBezTo>
                      <a:cubicBezTo>
                        <a:pt x="160" y="1901"/>
                        <a:pt x="119" y="1483"/>
                        <a:pt x="42" y="1091"/>
                      </a:cubicBezTo>
                      <a:cubicBezTo>
                        <a:pt x="5" y="803"/>
                        <a:pt x="-5" y="708"/>
                        <a:pt x="3" y="536"/>
                      </a:cubicBezTo>
                      <a:cubicBezTo>
                        <a:pt x="11" y="364"/>
                        <a:pt x="42" y="145"/>
                        <a:pt x="92" y="55"/>
                      </a:cubicBezTo>
                      <a:lnTo>
                        <a:pt x="350" y="0"/>
                      </a:lnTo>
                      <a:lnTo>
                        <a:pt x="858" y="0"/>
                      </a:lnTo>
                      <a:lnTo>
                        <a:pt x="1611" y="140"/>
                      </a:lnTo>
                      <a:lnTo>
                        <a:pt x="2387" y="448"/>
                      </a:lnTo>
                      <a:lnTo>
                        <a:pt x="3087" y="776"/>
                      </a:lnTo>
                      <a:lnTo>
                        <a:pt x="3966" y="1370"/>
                      </a:lnTo>
                      <a:lnTo>
                        <a:pt x="5015" y="2356"/>
                      </a:lnTo>
                      <a:lnTo>
                        <a:pt x="5574" y="2867"/>
                      </a:lnTo>
                      <a:lnTo>
                        <a:pt x="6314" y="3362"/>
                      </a:lnTo>
                      <a:lnTo>
                        <a:pt x="6663" y="3544"/>
                      </a:lnTo>
                      <a:lnTo>
                        <a:pt x="6873" y="3628"/>
                      </a:lnTo>
                      <a:lnTo>
                        <a:pt x="7194" y="3754"/>
                      </a:lnTo>
                      <a:lnTo>
                        <a:pt x="7426" y="3803"/>
                      </a:lnTo>
                      <a:lnTo>
                        <a:pt x="7699" y="3754"/>
                      </a:lnTo>
                      <a:lnTo>
                        <a:pt x="7978" y="3697"/>
                      </a:lnTo>
                      <a:lnTo>
                        <a:pt x="8298" y="3748"/>
                      </a:lnTo>
                      <a:cubicBezTo>
                        <a:pt x="8344" y="3792"/>
                        <a:pt x="8391" y="3835"/>
                        <a:pt x="8437" y="3880"/>
                      </a:cubicBezTo>
                      <a:cubicBezTo>
                        <a:pt x="8459" y="3973"/>
                        <a:pt x="8480" y="4066"/>
                        <a:pt x="8502" y="4159"/>
                      </a:cubicBezTo>
                      <a:lnTo>
                        <a:pt x="8314" y="4040"/>
                      </a:lnTo>
                      <a:lnTo>
                        <a:pt x="8502" y="4159"/>
                      </a:lnTo>
                      <a:lnTo>
                        <a:pt x="8597" y="4151"/>
                      </a:lnTo>
                      <a:lnTo>
                        <a:pt x="8750" y="4257"/>
                      </a:lnTo>
                      <a:lnTo>
                        <a:pt x="8924" y="4361"/>
                      </a:lnTo>
                      <a:lnTo>
                        <a:pt x="9099" y="4432"/>
                      </a:lnTo>
                      <a:lnTo>
                        <a:pt x="9379" y="4586"/>
                      </a:lnTo>
                      <a:cubicBezTo>
                        <a:pt x="9435" y="4635"/>
                        <a:pt x="9492" y="4683"/>
                        <a:pt x="9548" y="4732"/>
                      </a:cubicBezTo>
                      <a:lnTo>
                        <a:pt x="9679" y="4767"/>
                      </a:lnTo>
                      <a:cubicBezTo>
                        <a:pt x="9701" y="4769"/>
                        <a:pt x="9724" y="4772"/>
                        <a:pt x="9746" y="4774"/>
                      </a:cubicBezTo>
                      <a:lnTo>
                        <a:pt x="9872" y="4816"/>
                      </a:lnTo>
                      <a:cubicBezTo>
                        <a:pt x="9895" y="4865"/>
                        <a:pt x="9919" y="4914"/>
                        <a:pt x="9943" y="4963"/>
                      </a:cubicBezTo>
                      <a:cubicBezTo>
                        <a:pt x="9951" y="5026"/>
                        <a:pt x="9960" y="5089"/>
                        <a:pt x="9968" y="5151"/>
                      </a:cubicBezTo>
                      <a:cubicBezTo>
                        <a:pt x="9979" y="5249"/>
                        <a:pt x="9989" y="5348"/>
                        <a:pt x="10000" y="5445"/>
                      </a:cubicBezTo>
                      <a:cubicBezTo>
                        <a:pt x="9972" y="5520"/>
                        <a:pt x="9943" y="5595"/>
                        <a:pt x="9915" y="5668"/>
                      </a:cubicBezTo>
                      <a:cubicBezTo>
                        <a:pt x="9882" y="5701"/>
                        <a:pt x="9851" y="5735"/>
                        <a:pt x="9818" y="5767"/>
                      </a:cubicBezTo>
                      <a:lnTo>
                        <a:pt x="9664" y="5767"/>
                      </a:lnTo>
                      <a:lnTo>
                        <a:pt x="9501" y="5774"/>
                      </a:lnTo>
                      <a:lnTo>
                        <a:pt x="9306" y="5697"/>
                      </a:lnTo>
                      <a:cubicBezTo>
                        <a:pt x="9287" y="5700"/>
                        <a:pt x="9269" y="5701"/>
                        <a:pt x="9250" y="5703"/>
                      </a:cubicBezTo>
                      <a:cubicBezTo>
                        <a:pt x="9239" y="5619"/>
                        <a:pt x="9229" y="5536"/>
                        <a:pt x="9218" y="5452"/>
                      </a:cubicBezTo>
                      <a:cubicBezTo>
                        <a:pt x="9222" y="5398"/>
                        <a:pt x="9227" y="5345"/>
                        <a:pt x="9231" y="5291"/>
                      </a:cubicBezTo>
                      <a:cubicBezTo>
                        <a:pt x="9233" y="5348"/>
                        <a:pt x="9235" y="5403"/>
                        <a:pt x="9237" y="5459"/>
                      </a:cubicBezTo>
                      <a:cubicBezTo>
                        <a:pt x="9243" y="5518"/>
                        <a:pt x="9250" y="5576"/>
                        <a:pt x="9256" y="5635"/>
                      </a:cubicBezTo>
                      <a:cubicBezTo>
                        <a:pt x="9265" y="5661"/>
                        <a:pt x="9275" y="5690"/>
                        <a:pt x="9284" y="5718"/>
                      </a:cubicBezTo>
                      <a:cubicBezTo>
                        <a:pt x="9257" y="5776"/>
                        <a:pt x="9229" y="5834"/>
                        <a:pt x="9202" y="5892"/>
                      </a:cubicBezTo>
                      <a:cubicBezTo>
                        <a:pt x="9197" y="5946"/>
                        <a:pt x="9191" y="6000"/>
                        <a:pt x="9186" y="6054"/>
                      </a:cubicBezTo>
                      <a:cubicBezTo>
                        <a:pt x="9192" y="5985"/>
                        <a:pt x="9199" y="5918"/>
                        <a:pt x="9205" y="5850"/>
                      </a:cubicBezTo>
                      <a:cubicBezTo>
                        <a:pt x="9227" y="5794"/>
                        <a:pt x="9250" y="5738"/>
                        <a:pt x="9272" y="5683"/>
                      </a:cubicBezTo>
                      <a:lnTo>
                        <a:pt x="9357" y="5746"/>
                      </a:lnTo>
                      <a:cubicBezTo>
                        <a:pt x="9383" y="5785"/>
                        <a:pt x="9409" y="5825"/>
                        <a:pt x="9435" y="5865"/>
                      </a:cubicBezTo>
                      <a:cubicBezTo>
                        <a:pt x="9464" y="5882"/>
                        <a:pt x="9494" y="5897"/>
                        <a:pt x="9523" y="5913"/>
                      </a:cubicBezTo>
                      <a:lnTo>
                        <a:pt x="9643" y="5935"/>
                      </a:lnTo>
                      <a:cubicBezTo>
                        <a:pt x="9660" y="5950"/>
                        <a:pt x="9677" y="5968"/>
                        <a:pt x="9695" y="5984"/>
                      </a:cubicBezTo>
                      <a:cubicBezTo>
                        <a:pt x="9710" y="5993"/>
                        <a:pt x="9724" y="6002"/>
                        <a:pt x="9739" y="6012"/>
                      </a:cubicBezTo>
                      <a:cubicBezTo>
                        <a:pt x="9773" y="6027"/>
                        <a:pt x="9806" y="6044"/>
                        <a:pt x="9840" y="6061"/>
                      </a:cubicBezTo>
                      <a:cubicBezTo>
                        <a:pt x="9855" y="6094"/>
                        <a:pt x="9869" y="6125"/>
                        <a:pt x="9883" y="6158"/>
                      </a:cubicBezTo>
                      <a:cubicBezTo>
                        <a:pt x="9895" y="6179"/>
                        <a:pt x="9906" y="6200"/>
                        <a:pt x="9918" y="6221"/>
                      </a:cubicBezTo>
                      <a:cubicBezTo>
                        <a:pt x="9921" y="6264"/>
                        <a:pt x="9924" y="6305"/>
                        <a:pt x="9927" y="6347"/>
                      </a:cubicBezTo>
                      <a:cubicBezTo>
                        <a:pt x="9914" y="6434"/>
                        <a:pt x="9900" y="6519"/>
                        <a:pt x="9887" y="6606"/>
                      </a:cubicBezTo>
                      <a:cubicBezTo>
                        <a:pt x="9858" y="6678"/>
                        <a:pt x="9829" y="6751"/>
                        <a:pt x="9799" y="6823"/>
                      </a:cubicBezTo>
                      <a:lnTo>
                        <a:pt x="9698" y="6900"/>
                      </a:lnTo>
                      <a:lnTo>
                        <a:pt x="9576" y="6850"/>
                      </a:lnTo>
                      <a:lnTo>
                        <a:pt x="9354" y="6676"/>
                      </a:lnTo>
                      <a:lnTo>
                        <a:pt x="9212" y="6619"/>
                      </a:lnTo>
                      <a:cubicBezTo>
                        <a:pt x="9195" y="6601"/>
                        <a:pt x="9179" y="6582"/>
                        <a:pt x="9162" y="6564"/>
                      </a:cubicBezTo>
                      <a:cubicBezTo>
                        <a:pt x="9183" y="6519"/>
                        <a:pt x="9205" y="6476"/>
                        <a:pt x="9227" y="6431"/>
                      </a:cubicBezTo>
                      <a:cubicBezTo>
                        <a:pt x="9200" y="6476"/>
                        <a:pt x="9172" y="6519"/>
                        <a:pt x="9146" y="6564"/>
                      </a:cubicBezTo>
                      <a:cubicBezTo>
                        <a:pt x="9110" y="6629"/>
                        <a:pt x="9075" y="6695"/>
                        <a:pt x="9039" y="6760"/>
                      </a:cubicBezTo>
                      <a:lnTo>
                        <a:pt x="9165" y="6522"/>
                      </a:lnTo>
                      <a:lnTo>
                        <a:pt x="9284" y="6648"/>
                      </a:lnTo>
                      <a:lnTo>
                        <a:pt x="9476" y="6767"/>
                      </a:lnTo>
                      <a:cubicBezTo>
                        <a:pt x="9517" y="6785"/>
                        <a:pt x="9557" y="6805"/>
                        <a:pt x="9598" y="6823"/>
                      </a:cubicBezTo>
                      <a:cubicBezTo>
                        <a:pt x="9616" y="6829"/>
                        <a:pt x="9634" y="6836"/>
                        <a:pt x="9651" y="6843"/>
                      </a:cubicBezTo>
                      <a:cubicBezTo>
                        <a:pt x="9670" y="6936"/>
                        <a:pt x="9689" y="7030"/>
                        <a:pt x="9708" y="7123"/>
                      </a:cubicBezTo>
                      <a:cubicBezTo>
                        <a:pt x="9698" y="7208"/>
                        <a:pt x="9689" y="7295"/>
                        <a:pt x="9679" y="7381"/>
                      </a:cubicBezTo>
                      <a:cubicBezTo>
                        <a:pt x="9633" y="7479"/>
                        <a:pt x="9589" y="7445"/>
                        <a:pt x="9548" y="7452"/>
                      </a:cubicBezTo>
                      <a:cubicBezTo>
                        <a:pt x="9507" y="7458"/>
                        <a:pt x="9476" y="7445"/>
                        <a:pt x="9438" y="7445"/>
                      </a:cubicBezTo>
                      <a:lnTo>
                        <a:pt x="9313" y="7445"/>
                      </a:lnTo>
                      <a:lnTo>
                        <a:pt x="9190" y="7389"/>
                      </a:lnTo>
                      <a:cubicBezTo>
                        <a:pt x="9157" y="7347"/>
                        <a:pt x="9123" y="7306"/>
                        <a:pt x="9090" y="7264"/>
                      </a:cubicBezTo>
                      <a:cubicBezTo>
                        <a:pt x="9054" y="7249"/>
                        <a:pt x="9019" y="7235"/>
                        <a:pt x="8983" y="7222"/>
                      </a:cubicBezTo>
                      <a:cubicBezTo>
                        <a:pt x="8959" y="7226"/>
                        <a:pt x="8934" y="7230"/>
                        <a:pt x="8911" y="7235"/>
                      </a:cubicBezTo>
                      <a:lnTo>
                        <a:pt x="8829" y="7123"/>
                      </a:lnTo>
                      <a:cubicBezTo>
                        <a:pt x="8869" y="7069"/>
                        <a:pt x="8908" y="7015"/>
                        <a:pt x="8948" y="6961"/>
                      </a:cubicBezTo>
                      <a:cubicBezTo>
                        <a:pt x="8902" y="7025"/>
                        <a:pt x="8854" y="7087"/>
                        <a:pt x="8807" y="7151"/>
                      </a:cubicBezTo>
                      <a:cubicBezTo>
                        <a:pt x="8789" y="7143"/>
                        <a:pt x="8771" y="7137"/>
                        <a:pt x="8753" y="7129"/>
                      </a:cubicBezTo>
                      <a:cubicBezTo>
                        <a:pt x="8730" y="7188"/>
                        <a:pt x="8708" y="7246"/>
                        <a:pt x="8685" y="7305"/>
                      </a:cubicBezTo>
                      <a:cubicBezTo>
                        <a:pt x="8655" y="7319"/>
                        <a:pt x="8624" y="7332"/>
                        <a:pt x="8594" y="7347"/>
                      </a:cubicBezTo>
                      <a:lnTo>
                        <a:pt x="8458" y="7416"/>
                      </a:lnTo>
                      <a:lnTo>
                        <a:pt x="8647" y="7325"/>
                      </a:lnTo>
                      <a:lnTo>
                        <a:pt x="8728" y="7235"/>
                      </a:lnTo>
                      <a:cubicBezTo>
                        <a:pt x="8743" y="7202"/>
                        <a:pt x="8757" y="7169"/>
                        <a:pt x="8772" y="7137"/>
                      </a:cubicBezTo>
                      <a:cubicBezTo>
                        <a:pt x="8796" y="7135"/>
                        <a:pt x="8821" y="7131"/>
                        <a:pt x="8845" y="7129"/>
                      </a:cubicBezTo>
                      <a:cubicBezTo>
                        <a:pt x="8879" y="7155"/>
                        <a:pt x="8914" y="7180"/>
                        <a:pt x="8948" y="7206"/>
                      </a:cubicBezTo>
                      <a:lnTo>
                        <a:pt x="9090" y="7264"/>
                      </a:lnTo>
                      <a:cubicBezTo>
                        <a:pt x="9062" y="7319"/>
                        <a:pt x="9033" y="7375"/>
                        <a:pt x="9005" y="7431"/>
                      </a:cubicBezTo>
                      <a:cubicBezTo>
                        <a:pt x="8970" y="7473"/>
                        <a:pt x="8936" y="7515"/>
                        <a:pt x="8902" y="7557"/>
                      </a:cubicBezTo>
                      <a:cubicBezTo>
                        <a:pt x="8883" y="7561"/>
                        <a:pt x="8864" y="7565"/>
                        <a:pt x="8845" y="7570"/>
                      </a:cubicBezTo>
                      <a:lnTo>
                        <a:pt x="8685" y="7550"/>
                      </a:lnTo>
                      <a:lnTo>
                        <a:pt x="8452" y="7493"/>
                      </a:lnTo>
                      <a:cubicBezTo>
                        <a:pt x="8365" y="7458"/>
                        <a:pt x="8257" y="7416"/>
                        <a:pt x="8170" y="7416"/>
                      </a:cubicBezTo>
                      <a:cubicBezTo>
                        <a:pt x="8101" y="7354"/>
                        <a:pt x="8019" y="7235"/>
                        <a:pt x="7944" y="7290"/>
                      </a:cubicBezTo>
                      <a:cubicBezTo>
                        <a:pt x="7887" y="7240"/>
                        <a:pt x="7831" y="7188"/>
                        <a:pt x="7774" y="7137"/>
                      </a:cubicBezTo>
                      <a:lnTo>
                        <a:pt x="7548" y="6970"/>
                      </a:lnTo>
                      <a:lnTo>
                        <a:pt x="7312" y="6760"/>
                      </a:lnTo>
                      <a:cubicBezTo>
                        <a:pt x="7260" y="6668"/>
                        <a:pt x="7206" y="6578"/>
                        <a:pt x="7153" y="6487"/>
                      </a:cubicBezTo>
                      <a:lnTo>
                        <a:pt x="6898" y="6264"/>
                      </a:lnTo>
                      <a:lnTo>
                        <a:pt x="6468" y="5970"/>
                      </a:lnTo>
                      <a:lnTo>
                        <a:pt x="5542" y="5913"/>
                      </a:lnTo>
                      <a:lnTo>
                        <a:pt x="4585" y="5850"/>
                      </a:lnTo>
                      <a:lnTo>
                        <a:pt x="3768" y="5620"/>
                      </a:lnTo>
                      <a:lnTo>
                        <a:pt x="2634" y="4733"/>
                      </a:lnTo>
                      <a:lnTo>
                        <a:pt x="2014" y="3942"/>
                      </a:lnTo>
                      <a:lnTo>
                        <a:pt x="1313" y="3174"/>
                      </a:lnTo>
                      <a:lnTo>
                        <a:pt x="2967" y="5090"/>
                      </a:lnTo>
                      <a:lnTo>
                        <a:pt x="3874" y="5684"/>
                      </a:lnTo>
                      <a:lnTo>
                        <a:pt x="4334" y="5785"/>
                      </a:lnTo>
                      <a:cubicBezTo>
                        <a:pt x="4281" y="6244"/>
                        <a:pt x="4035" y="6560"/>
                        <a:pt x="3982" y="7019"/>
                      </a:cubicBezTo>
                      <a:lnTo>
                        <a:pt x="3569" y="8291"/>
                      </a:lnTo>
                      <a:cubicBezTo>
                        <a:pt x="3437" y="9395"/>
                        <a:pt x="3428" y="8896"/>
                        <a:pt x="3296" y="10000"/>
                      </a:cubicBezTo>
                      <a:lnTo>
                        <a:pt x="2682" y="9021"/>
                      </a:lnTo>
                      <a:close/>
                    </a:path>
                  </a:pathLst>
                </a:custGeom>
                <a:gradFill rotWithShape="1">
                  <a:gsLst>
                    <a:gs pos="0">
                      <a:srgbClr val="D7B395"/>
                    </a:gs>
                    <a:gs pos="50000">
                      <a:srgbClr val="F9CFAD"/>
                    </a:gs>
                    <a:gs pos="100000">
                      <a:srgbClr val="D7B395"/>
                    </a:gs>
                  </a:gsLst>
                  <a:lin ang="5400000" scaled="1"/>
                </a:gradFill>
                <a:ln w="6350" cmpd="sng">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016" name="Freeform 1999"/>
                <p:cNvSpPr>
                  <a:spLocks/>
                </p:cNvSpPr>
                <p:nvPr/>
              </p:nvSpPr>
              <p:spPr bwMode="auto">
                <a:xfrm>
                  <a:off x="2003" y="2644"/>
                  <a:ext cx="907" cy="265"/>
                </a:xfrm>
                <a:custGeom>
                  <a:avLst/>
                  <a:gdLst>
                    <a:gd name="T0" fmla="*/ 0 w 1342"/>
                    <a:gd name="T1" fmla="*/ 103 h 418"/>
                    <a:gd name="T2" fmla="*/ 177 w 1342"/>
                    <a:gd name="T3" fmla="*/ 94 h 418"/>
                    <a:gd name="T4" fmla="*/ 359 w 1342"/>
                    <a:gd name="T5" fmla="*/ 99 h 418"/>
                    <a:gd name="T6" fmla="*/ 449 w 1342"/>
                    <a:gd name="T7" fmla="*/ 72 h 418"/>
                    <a:gd name="T8" fmla="*/ 599 w 1342"/>
                    <a:gd name="T9" fmla="*/ 64 h 418"/>
                    <a:gd name="T10" fmla="*/ 720 w 1342"/>
                    <a:gd name="T11" fmla="*/ 67 h 418"/>
                    <a:gd name="T12" fmla="*/ 924 w 1342"/>
                    <a:gd name="T13" fmla="*/ 72 h 418"/>
                    <a:gd name="T14" fmla="*/ 1019 w 1342"/>
                    <a:gd name="T15" fmla="*/ 66 h 418"/>
                    <a:gd name="T16" fmla="*/ 1127 w 1342"/>
                    <a:gd name="T17" fmla="*/ 28 h 418"/>
                    <a:gd name="T18" fmla="*/ 1181 w 1342"/>
                    <a:gd name="T19" fmla="*/ 0 h 418"/>
                    <a:gd name="T20" fmla="*/ 1279 w 1342"/>
                    <a:gd name="T21" fmla="*/ 2 h 418"/>
                    <a:gd name="T22" fmla="*/ 1327 w 1342"/>
                    <a:gd name="T23" fmla="*/ 26 h 418"/>
                    <a:gd name="T24" fmla="*/ 1342 w 1342"/>
                    <a:gd name="T25" fmla="*/ 62 h 418"/>
                    <a:gd name="T26" fmla="*/ 1297 w 1342"/>
                    <a:gd name="T27" fmla="*/ 89 h 418"/>
                    <a:gd name="T28" fmla="*/ 1260 w 1342"/>
                    <a:gd name="T29" fmla="*/ 73 h 418"/>
                    <a:gd name="T30" fmla="*/ 1219 w 1342"/>
                    <a:gd name="T31" fmla="*/ 72 h 418"/>
                    <a:gd name="T32" fmla="*/ 1174 w 1342"/>
                    <a:gd name="T33" fmla="*/ 119 h 418"/>
                    <a:gd name="T34" fmla="*/ 1153 w 1342"/>
                    <a:gd name="T35" fmla="*/ 152 h 418"/>
                    <a:gd name="T36" fmla="*/ 1074 w 1342"/>
                    <a:gd name="T37" fmla="*/ 153 h 418"/>
                    <a:gd name="T38" fmla="*/ 1138 w 1342"/>
                    <a:gd name="T39" fmla="*/ 167 h 418"/>
                    <a:gd name="T40" fmla="*/ 1102 w 1342"/>
                    <a:gd name="T41" fmla="*/ 200 h 418"/>
                    <a:gd name="T42" fmla="*/ 1075 w 1342"/>
                    <a:gd name="T43" fmla="*/ 227 h 418"/>
                    <a:gd name="T44" fmla="*/ 1033 w 1342"/>
                    <a:gd name="T45" fmla="*/ 224 h 418"/>
                    <a:gd name="T46" fmla="*/ 961 w 1342"/>
                    <a:gd name="T47" fmla="*/ 230 h 418"/>
                    <a:gd name="T48" fmla="*/ 856 w 1342"/>
                    <a:gd name="T49" fmla="*/ 260 h 418"/>
                    <a:gd name="T50" fmla="*/ 735 w 1342"/>
                    <a:gd name="T51" fmla="*/ 292 h 418"/>
                    <a:gd name="T52" fmla="*/ 579 w 1342"/>
                    <a:gd name="T53" fmla="*/ 325 h 418"/>
                    <a:gd name="T54" fmla="*/ 465 w 1342"/>
                    <a:gd name="T55" fmla="*/ 337 h 418"/>
                    <a:gd name="T56" fmla="*/ 396 w 1342"/>
                    <a:gd name="T57" fmla="*/ 325 h 418"/>
                    <a:gd name="T58" fmla="*/ 309 w 1342"/>
                    <a:gd name="T59" fmla="*/ 346 h 418"/>
                    <a:gd name="T60" fmla="*/ 189 w 1342"/>
                    <a:gd name="T61" fmla="*/ 367 h 418"/>
                    <a:gd name="T62" fmla="*/ 108 w 1342"/>
                    <a:gd name="T63" fmla="*/ 385 h 418"/>
                    <a:gd name="T64" fmla="*/ 49 w 1342"/>
                    <a:gd name="T65" fmla="*/ 389 h 418"/>
                    <a:gd name="T66" fmla="*/ 30 w 1342"/>
                    <a:gd name="T67" fmla="*/ 208 h 418"/>
                    <a:gd name="T68" fmla="*/ 0 w 1342"/>
                    <a:gd name="T69" fmla="*/ 103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42" h="418">
                      <a:moveTo>
                        <a:pt x="0" y="103"/>
                      </a:moveTo>
                      <a:lnTo>
                        <a:pt x="177" y="94"/>
                      </a:lnTo>
                      <a:lnTo>
                        <a:pt x="359" y="99"/>
                      </a:lnTo>
                      <a:lnTo>
                        <a:pt x="449" y="72"/>
                      </a:lnTo>
                      <a:lnTo>
                        <a:pt x="599" y="64"/>
                      </a:lnTo>
                      <a:lnTo>
                        <a:pt x="720" y="67"/>
                      </a:lnTo>
                      <a:lnTo>
                        <a:pt x="924" y="72"/>
                      </a:lnTo>
                      <a:lnTo>
                        <a:pt x="1019" y="66"/>
                      </a:lnTo>
                      <a:lnTo>
                        <a:pt x="1127" y="28"/>
                      </a:lnTo>
                      <a:lnTo>
                        <a:pt x="1181" y="0"/>
                      </a:lnTo>
                      <a:lnTo>
                        <a:pt x="1279" y="2"/>
                      </a:lnTo>
                      <a:lnTo>
                        <a:pt x="1327" y="26"/>
                      </a:lnTo>
                      <a:lnTo>
                        <a:pt x="1342" y="62"/>
                      </a:lnTo>
                      <a:lnTo>
                        <a:pt x="1297" y="89"/>
                      </a:lnTo>
                      <a:lnTo>
                        <a:pt x="1260" y="73"/>
                      </a:lnTo>
                      <a:lnTo>
                        <a:pt x="1219" y="72"/>
                      </a:lnTo>
                      <a:lnTo>
                        <a:pt x="1174" y="119"/>
                      </a:lnTo>
                      <a:lnTo>
                        <a:pt x="1153" y="152"/>
                      </a:lnTo>
                      <a:lnTo>
                        <a:pt x="1074" y="153"/>
                      </a:lnTo>
                      <a:lnTo>
                        <a:pt x="1138" y="167"/>
                      </a:lnTo>
                      <a:lnTo>
                        <a:pt x="1102" y="200"/>
                      </a:lnTo>
                      <a:lnTo>
                        <a:pt x="1075" y="227"/>
                      </a:lnTo>
                      <a:lnTo>
                        <a:pt x="1033" y="224"/>
                      </a:lnTo>
                      <a:lnTo>
                        <a:pt x="961" y="230"/>
                      </a:lnTo>
                      <a:lnTo>
                        <a:pt x="856" y="260"/>
                      </a:lnTo>
                      <a:lnTo>
                        <a:pt x="735" y="292"/>
                      </a:lnTo>
                      <a:lnTo>
                        <a:pt x="579" y="325"/>
                      </a:lnTo>
                      <a:lnTo>
                        <a:pt x="465" y="337"/>
                      </a:lnTo>
                      <a:lnTo>
                        <a:pt x="396" y="325"/>
                      </a:lnTo>
                      <a:lnTo>
                        <a:pt x="309" y="346"/>
                      </a:lnTo>
                      <a:cubicBezTo>
                        <a:pt x="276" y="355"/>
                        <a:pt x="223" y="362"/>
                        <a:pt x="189" y="367"/>
                      </a:cubicBezTo>
                      <a:cubicBezTo>
                        <a:pt x="156" y="373"/>
                        <a:pt x="131" y="381"/>
                        <a:pt x="108" y="385"/>
                      </a:cubicBezTo>
                      <a:cubicBezTo>
                        <a:pt x="85" y="389"/>
                        <a:pt x="62" y="418"/>
                        <a:pt x="49" y="389"/>
                      </a:cubicBezTo>
                      <a:lnTo>
                        <a:pt x="30" y="208"/>
                      </a:lnTo>
                      <a:lnTo>
                        <a:pt x="0" y="103"/>
                      </a:lnTo>
                      <a:close/>
                    </a:path>
                  </a:pathLst>
                </a:custGeom>
                <a:gradFill rotWithShape="1">
                  <a:gsLst>
                    <a:gs pos="0">
                      <a:srgbClr val="FABF8F">
                        <a:gamma/>
                        <a:shade val="86275"/>
                        <a:invGamma/>
                      </a:srgbClr>
                    </a:gs>
                    <a:gs pos="50000">
                      <a:srgbClr val="FABF8F"/>
                    </a:gs>
                    <a:gs pos="100000">
                      <a:srgbClr val="FABF8F">
                        <a:gamma/>
                        <a:shade val="86275"/>
                        <a:invGamma/>
                      </a:srgbClr>
                    </a:gs>
                  </a:gsLst>
                  <a:lin ang="5400000" scaled="1"/>
                </a:gra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7017" name="Group 2000"/>
                <p:cNvGrpSpPr>
                  <a:grpSpLocks/>
                </p:cNvGrpSpPr>
                <p:nvPr/>
              </p:nvGrpSpPr>
              <p:grpSpPr bwMode="auto">
                <a:xfrm>
                  <a:off x="2539" y="2860"/>
                  <a:ext cx="423" cy="156"/>
                  <a:chOff x="4521" y="1576"/>
                  <a:chExt cx="318" cy="111"/>
                </a:xfrm>
              </p:grpSpPr>
              <p:sp>
                <p:nvSpPr>
                  <p:cNvPr id="7027" name="Rectangle 2001"/>
                  <p:cNvSpPr>
                    <a:spLocks noChangeArrowheads="1"/>
                  </p:cNvSpPr>
                  <p:nvPr/>
                </p:nvSpPr>
                <p:spPr bwMode="auto">
                  <a:xfrm rot="20530763" flipH="1">
                    <a:off x="4546" y="1612"/>
                    <a:ext cx="293" cy="22"/>
                  </a:xfrm>
                  <a:prstGeom prst="rect">
                    <a:avLst/>
                  </a:prstGeom>
                  <a:gradFill rotWithShape="1">
                    <a:gsLst>
                      <a:gs pos="0">
                        <a:srgbClr val="C0C0C0">
                          <a:gamma/>
                          <a:shade val="66275"/>
                          <a:invGamma/>
                        </a:srgbClr>
                      </a:gs>
                      <a:gs pos="50000">
                        <a:srgbClr val="C0C0C0"/>
                      </a:gs>
                      <a:gs pos="100000">
                        <a:srgbClr val="C0C0C0">
                          <a:gamma/>
                          <a:shade val="66275"/>
                          <a:invGamma/>
                        </a:srgbClr>
                      </a:gs>
                    </a:gsLst>
                    <a:lin ang="5400000" scaled="1"/>
                  </a:gra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028" name="Line 2002"/>
                  <p:cNvSpPr>
                    <a:spLocks noChangeShapeType="1"/>
                  </p:cNvSpPr>
                  <p:nvPr/>
                </p:nvSpPr>
                <p:spPr bwMode="auto">
                  <a:xfrm flipH="1">
                    <a:off x="4555" y="1576"/>
                    <a:ext cx="274" cy="88"/>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029" name="Rectangle 2003"/>
                  <p:cNvSpPr>
                    <a:spLocks noChangeArrowheads="1"/>
                  </p:cNvSpPr>
                  <p:nvPr/>
                </p:nvSpPr>
                <p:spPr bwMode="auto">
                  <a:xfrm rot="20532437" flipH="1">
                    <a:off x="4521" y="1660"/>
                    <a:ext cx="33" cy="27"/>
                  </a:xfrm>
                  <a:prstGeom prst="rect">
                    <a:avLst/>
                  </a:prstGeom>
                  <a:gradFill rotWithShape="1">
                    <a:gsLst>
                      <a:gs pos="0">
                        <a:srgbClr val="C0C0C0">
                          <a:gamma/>
                          <a:shade val="46275"/>
                          <a:invGamma/>
                        </a:srgbClr>
                      </a:gs>
                      <a:gs pos="50000">
                        <a:srgbClr val="C0C0C0"/>
                      </a:gs>
                      <a:gs pos="100000">
                        <a:srgbClr val="C0C0C0">
                          <a:gamma/>
                          <a:shade val="46275"/>
                          <a:invGamma/>
                        </a:srgbClr>
                      </a:gs>
                    </a:gsLst>
                    <a:lin ang="5400000" scaled="1"/>
                  </a:gra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030" name="Line 2004"/>
                  <p:cNvSpPr>
                    <a:spLocks noChangeShapeType="1"/>
                  </p:cNvSpPr>
                  <p:nvPr/>
                </p:nvSpPr>
                <p:spPr bwMode="auto">
                  <a:xfrm flipH="1">
                    <a:off x="4557" y="1582"/>
                    <a:ext cx="274" cy="88"/>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grpSp>
            <p:sp>
              <p:nvSpPr>
                <p:cNvPr id="7018" name="Freeform 2005"/>
                <p:cNvSpPr>
                  <a:spLocks/>
                </p:cNvSpPr>
                <p:nvPr/>
              </p:nvSpPr>
              <p:spPr bwMode="auto">
                <a:xfrm>
                  <a:off x="2868" y="2665"/>
                  <a:ext cx="15" cy="24"/>
                </a:xfrm>
                <a:custGeom>
                  <a:avLst/>
                  <a:gdLst>
                    <a:gd name="T0" fmla="*/ 11 w 11"/>
                    <a:gd name="T1" fmla="*/ 0 h 17"/>
                    <a:gd name="T2" fmla="*/ 1 w 11"/>
                    <a:gd name="T3" fmla="*/ 5 h 17"/>
                    <a:gd name="T4" fmla="*/ 2 w 11"/>
                    <a:gd name="T5" fmla="*/ 17 h 17"/>
                  </a:gdLst>
                  <a:ahLst/>
                  <a:cxnLst>
                    <a:cxn ang="0">
                      <a:pos x="T0" y="T1"/>
                    </a:cxn>
                    <a:cxn ang="0">
                      <a:pos x="T2" y="T3"/>
                    </a:cxn>
                    <a:cxn ang="0">
                      <a:pos x="T4" y="T5"/>
                    </a:cxn>
                  </a:cxnLst>
                  <a:rect l="0" t="0" r="r" b="b"/>
                  <a:pathLst>
                    <a:path w="11" h="17">
                      <a:moveTo>
                        <a:pt x="11" y="0"/>
                      </a:moveTo>
                      <a:cubicBezTo>
                        <a:pt x="6" y="1"/>
                        <a:pt x="2" y="2"/>
                        <a:pt x="1" y="5"/>
                      </a:cubicBezTo>
                      <a:cubicBezTo>
                        <a:pt x="0" y="8"/>
                        <a:pt x="1" y="12"/>
                        <a:pt x="2" y="17"/>
                      </a:cubicBezTo>
                    </a:path>
                  </a:pathLst>
                </a:custGeom>
                <a:noFill/>
                <a:ln w="3175" cmpd="sng">
                  <a:solidFill>
                    <a:srgbClr val="000000"/>
                  </a:solidFill>
                  <a:round/>
                  <a:headEnd/>
                  <a:tailEnd/>
                </a:ln>
                <a:effectLst/>
                <a:extLst>
                  <a:ext uri="{909E8E84-426E-40DD-AFC4-6F175D3DCCD1}">
                    <a14:hiddenFill xmlns:a14="http://schemas.microsoft.com/office/drawing/2010/main">
                      <a:solidFill>
                        <a:srgbClr val="BBE0E3"/>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grpSp>
              <p:nvGrpSpPr>
                <p:cNvPr id="7019" name="Group 2006"/>
                <p:cNvGrpSpPr>
                  <a:grpSpLocks/>
                </p:cNvGrpSpPr>
                <p:nvPr/>
              </p:nvGrpSpPr>
              <p:grpSpPr bwMode="auto">
                <a:xfrm>
                  <a:off x="2812" y="2306"/>
                  <a:ext cx="449" cy="286"/>
                  <a:chOff x="2625" y="1257"/>
                  <a:chExt cx="338" cy="203"/>
                </a:xfrm>
              </p:grpSpPr>
              <p:sp>
                <p:nvSpPr>
                  <p:cNvPr id="7020" name="Rectangle 2007"/>
                  <p:cNvSpPr>
                    <a:spLocks noChangeArrowheads="1"/>
                  </p:cNvSpPr>
                  <p:nvPr/>
                </p:nvSpPr>
                <p:spPr bwMode="auto">
                  <a:xfrm flipH="1">
                    <a:off x="2913" y="1257"/>
                    <a:ext cx="17" cy="203"/>
                  </a:xfrm>
                  <a:prstGeom prst="rect">
                    <a:avLst/>
                  </a:prstGeom>
                  <a:solidFill>
                    <a:srgbClr val="C0C0C0"/>
                  </a:soli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021" name="Rectangle 2008"/>
                  <p:cNvSpPr>
                    <a:spLocks noChangeArrowheads="1"/>
                  </p:cNvSpPr>
                  <p:nvPr/>
                </p:nvSpPr>
                <p:spPr bwMode="auto">
                  <a:xfrm flipH="1">
                    <a:off x="2919" y="1294"/>
                    <a:ext cx="26" cy="25"/>
                  </a:xfrm>
                  <a:prstGeom prst="rect">
                    <a:avLst/>
                  </a:prstGeom>
                  <a:solidFill>
                    <a:srgbClr val="808080"/>
                  </a:soli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022" name="Rectangle 2009"/>
                  <p:cNvSpPr>
                    <a:spLocks noChangeArrowheads="1"/>
                  </p:cNvSpPr>
                  <p:nvPr/>
                </p:nvSpPr>
                <p:spPr bwMode="auto">
                  <a:xfrm>
                    <a:off x="2952" y="1296"/>
                    <a:ext cx="11" cy="19"/>
                  </a:xfrm>
                  <a:prstGeom prst="rect">
                    <a:avLst/>
                  </a:prstGeom>
                  <a:solidFill>
                    <a:srgbClr val="808080"/>
                  </a:soli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023" name="Line 2010"/>
                  <p:cNvSpPr>
                    <a:spLocks noChangeShapeType="1"/>
                  </p:cNvSpPr>
                  <p:nvPr/>
                </p:nvSpPr>
                <p:spPr bwMode="auto">
                  <a:xfrm flipH="1">
                    <a:off x="2946" y="1305"/>
                    <a:ext cx="6"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024" name="Rectangle 2011"/>
                  <p:cNvSpPr>
                    <a:spLocks noChangeArrowheads="1"/>
                  </p:cNvSpPr>
                  <p:nvPr/>
                </p:nvSpPr>
                <p:spPr bwMode="auto">
                  <a:xfrm flipH="1">
                    <a:off x="2671" y="1343"/>
                    <a:ext cx="241" cy="24"/>
                  </a:xfrm>
                  <a:prstGeom prst="rect">
                    <a:avLst/>
                  </a:prstGeom>
                  <a:solidFill>
                    <a:srgbClr val="C0C0C0"/>
                  </a:soli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025" name="Rectangle 2012"/>
                  <p:cNvSpPr>
                    <a:spLocks noChangeArrowheads="1"/>
                  </p:cNvSpPr>
                  <p:nvPr/>
                </p:nvSpPr>
                <p:spPr bwMode="auto">
                  <a:xfrm>
                    <a:off x="2630" y="1322"/>
                    <a:ext cx="37" cy="59"/>
                  </a:xfrm>
                  <a:prstGeom prst="rect">
                    <a:avLst/>
                  </a:prstGeom>
                  <a:solidFill>
                    <a:srgbClr val="C0C0C0"/>
                  </a:solidFill>
                  <a:ln w="31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026" name="Oval 2013"/>
                  <p:cNvSpPr>
                    <a:spLocks noChangeArrowheads="1"/>
                  </p:cNvSpPr>
                  <p:nvPr/>
                </p:nvSpPr>
                <p:spPr bwMode="auto">
                  <a:xfrm>
                    <a:off x="2625" y="1330"/>
                    <a:ext cx="46" cy="42"/>
                  </a:xfrm>
                  <a:prstGeom prst="ellipse">
                    <a:avLst/>
                  </a:prstGeom>
                  <a:solidFill>
                    <a:srgbClr val="80808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grpSp>
      <p:pic>
        <p:nvPicPr>
          <p:cNvPr id="5123" name="Picture 6" descr="world_archery.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00438" y="571500"/>
            <a:ext cx="2084387"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cs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cs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7243</TotalTime>
  <Words>1584</Words>
  <Application>Microsoft Office PowerPoint</Application>
  <PresentationFormat>On-screen Show (4:3)</PresentationFormat>
  <Paragraphs>217</Paragraphs>
  <Slides>26</Slides>
  <Notes>7</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 for your attention,   do you have any questions?</vt:lpstr>
    </vt:vector>
  </TitlesOfParts>
  <Company>AF</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World Archery Coaches Conference - 2011</dc:title>
  <dc:subject>The alignment of the archer</dc:subject>
  <dc:creator>Ken Bearman</dc:creator>
  <cp:lastModifiedBy>Ken Bearman</cp:lastModifiedBy>
  <cp:revision>54</cp:revision>
  <cp:lastPrinted>1601-01-01T00:00:00Z</cp:lastPrinted>
  <dcterms:created xsi:type="dcterms:W3CDTF">2005-10-08T22:02:23Z</dcterms:created>
  <dcterms:modified xsi:type="dcterms:W3CDTF">2011-10-19T21:03:55Z</dcterms:modified>
</cp:coreProperties>
</file>